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4630400" cy="8229600"/>
  <p:notesSz cx="8229600" cy="14630400"/>
  <p:embeddedFontLst>
    <p:embeddedFont>
      <p:font typeface="MuseoModerno Medium" panose="020B0604020202020204" charset="0"/>
      <p:regular r:id="rId16"/>
    </p:embeddedFont>
    <p:embeddedFont>
      <p:font typeface="PT Serif" panose="020A0603040505020204" pitchFamily="18" charset="0"/>
      <p:regular r:id="rId17"/>
      <p:bold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5F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7089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hyperlink" Target="https://antoannamviet.com/tai-lieu-an-toan-lao-dong-san-xuat-dan-ukulele/"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666702" y="2208087"/>
            <a:ext cx="5044273" cy="5044273"/>
          </a:xfrm>
          <a:prstGeom prst="rect">
            <a:avLst/>
          </a:prstGeom>
        </p:spPr>
      </p:pic>
      <p:sp>
        <p:nvSpPr>
          <p:cNvPr id="3" name="Text 0"/>
          <p:cNvSpPr/>
          <p:nvPr/>
        </p:nvSpPr>
        <p:spPr>
          <a:xfrm>
            <a:off x="1494746" y="2385471"/>
            <a:ext cx="7556421" cy="1417558"/>
          </a:xfrm>
          <a:prstGeom prst="rect">
            <a:avLst/>
          </a:prstGeom>
          <a:noFill/>
          <a:ln/>
        </p:spPr>
        <p:txBody>
          <a:bodyPr wrap="square" lIns="0" tIns="0" rIns="0" bIns="0" rtlCol="0" anchor="t"/>
          <a:lstStyle/>
          <a:p>
            <a:pPr marL="0" indent="0">
              <a:lnSpc>
                <a:spcPts val="5550"/>
              </a:lnSpc>
              <a:buNone/>
            </a:pPr>
            <a:r>
              <a:rPr lang="en-US" sz="4450" b="1" dirty="0">
                <a:solidFill>
                  <a:srgbClr val="124E73"/>
                </a:solidFill>
                <a:latin typeface="MuseoModerno Medium" pitchFamily="34" charset="0"/>
                <a:ea typeface="MuseoModerno Medium" pitchFamily="34" charset="-122"/>
                <a:cs typeface="MuseoModerno Medium" pitchFamily="34" charset="-120"/>
              </a:rPr>
              <a:t>An Toàn Lao Động Trong Sản Xuất Đàn Ukulele</a:t>
            </a:r>
            <a:endParaRPr lang="en-US" sz="4450" b="1" dirty="0"/>
          </a:p>
        </p:txBody>
      </p:sp>
      <p:sp>
        <p:nvSpPr>
          <p:cNvPr id="4" name="Text 1"/>
          <p:cNvSpPr/>
          <p:nvPr/>
        </p:nvSpPr>
        <p:spPr>
          <a:xfrm>
            <a:off x="1487126" y="5682616"/>
            <a:ext cx="7556421" cy="725805"/>
          </a:xfrm>
          <a:prstGeom prst="rect">
            <a:avLst/>
          </a:prstGeom>
          <a:noFill/>
          <a:ln/>
        </p:spPr>
        <p:txBody>
          <a:bodyPr wrap="squar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Bài thuyết trình này sẽ khám phá các rủi ro tiềm ẩn trong sản xuất đàn Ukulele và các biện pháp an toàn cần thiết để bảo vệ sức khỏe và an toàn của công nhân.</a:t>
            </a:r>
            <a:endParaRPr lang="en-US" sz="1750" dirty="0"/>
          </a:p>
        </p:txBody>
      </p:sp>
      <p:sp>
        <p:nvSpPr>
          <p:cNvPr id="5" name="Shape 2"/>
          <p:cNvSpPr/>
          <p:nvPr/>
        </p:nvSpPr>
        <p:spPr>
          <a:xfrm>
            <a:off x="1487126" y="5302568"/>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1494746" y="6880052"/>
            <a:ext cx="347663" cy="347663"/>
          </a:xfrm>
          <a:prstGeom prst="rect">
            <a:avLst/>
          </a:prstGeom>
        </p:spPr>
      </p:pic>
      <p:sp>
        <p:nvSpPr>
          <p:cNvPr id="7" name="Text 3"/>
          <p:cNvSpPr/>
          <p:nvPr/>
        </p:nvSpPr>
        <p:spPr>
          <a:xfrm>
            <a:off x="1963376" y="6855525"/>
            <a:ext cx="2619494" cy="396835"/>
          </a:xfrm>
          <a:prstGeom prst="rect">
            <a:avLst/>
          </a:prstGeom>
          <a:noFill/>
          <a:ln/>
        </p:spPr>
        <p:txBody>
          <a:bodyPr wrap="none" lIns="0" tIns="0" rIns="0" bIns="0" rtlCol="0" anchor="t"/>
          <a:lstStyle/>
          <a:p>
            <a:pPr marL="0" indent="0" algn="l">
              <a:lnSpc>
                <a:spcPts val="3100"/>
              </a:lnSpc>
              <a:buNone/>
            </a:pPr>
            <a:r>
              <a:rPr lang="en-US" sz="2200" b="1" dirty="0" err="1">
                <a:solidFill>
                  <a:srgbClr val="2B4150"/>
                </a:solidFill>
                <a:latin typeface="PT Serif" panose="020A0603040505020204" pitchFamily="18" charset="0"/>
                <a:ea typeface="Source Sans Pro Bold" pitchFamily="34" charset="-122"/>
                <a:cs typeface="Source Sans Pro Bold" pitchFamily="34" charset="-120"/>
              </a:rPr>
              <a:t>Bản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quyền</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t>
            </a:r>
            <a:r>
              <a:rPr lang="en-US" sz="2200" b="1" dirty="0" err="1">
                <a:solidFill>
                  <a:srgbClr val="2B4150"/>
                </a:solidFill>
                <a:latin typeface="PT Serif" panose="020A0603040505020204" pitchFamily="18" charset="0"/>
                <a:ea typeface="Source Sans Pro Bold" pitchFamily="34" charset="-122"/>
                <a:cs typeface="Source Sans Pro Bold" pitchFamily="34" charset="-120"/>
              </a:rPr>
              <a:t>thuộc</a:t>
            </a:r>
            <a:r>
              <a:rPr lang="en-US" sz="2200" b="1" dirty="0">
                <a:solidFill>
                  <a:srgbClr val="2B4150"/>
                </a:solidFill>
                <a:latin typeface="PT Serif" panose="020A0603040505020204" pitchFamily="18" charset="0"/>
                <a:ea typeface="Source Sans Pro Bold" pitchFamily="34" charset="-122"/>
                <a:cs typeface="Source Sans Pro Bold" pitchFamily="34" charset="-120"/>
              </a:rPr>
              <a:t> An Toàn  Nam Việt</a:t>
            </a:r>
            <a:endParaRPr lang="en-US" sz="2200" dirty="0"/>
          </a:p>
        </p:txBody>
      </p:sp>
      <p:pic>
        <p:nvPicPr>
          <p:cNvPr id="9" name="Picture 8">
            <a:extLst>
              <a:ext uri="{FF2B5EF4-FFF2-40B4-BE49-F238E27FC236}">
                <a16:creationId xmlns:a16="http://schemas.microsoft.com/office/drawing/2014/main" id="{C806EA55-AF1D-2427-324D-5DE9140B88BB}"/>
              </a:ext>
            </a:extLst>
          </p:cNvPr>
          <p:cNvPicPr>
            <a:picLocks noChangeAspect="1"/>
          </p:cNvPicPr>
          <p:nvPr/>
        </p:nvPicPr>
        <p:blipFill>
          <a:blip r:embed="rId5"/>
          <a:stretch>
            <a:fillRect/>
          </a:stretch>
        </p:blipFill>
        <p:spPr>
          <a:xfrm>
            <a:off x="12398293" y="7526215"/>
            <a:ext cx="2044376" cy="63304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17010" y="3156585"/>
            <a:ext cx="4419600" cy="4419600"/>
          </a:xfrm>
          <a:prstGeom prst="rect">
            <a:avLst/>
          </a:prstGeom>
        </p:spPr>
      </p:pic>
      <p:sp>
        <p:nvSpPr>
          <p:cNvPr id="3" name="Text 0"/>
          <p:cNvSpPr/>
          <p:nvPr/>
        </p:nvSpPr>
        <p:spPr>
          <a:xfrm>
            <a:off x="703355" y="637580"/>
            <a:ext cx="7978421" cy="1417558"/>
          </a:xfrm>
          <a:prstGeom prst="rect">
            <a:avLst/>
          </a:prstGeom>
          <a:noFill/>
          <a:ln/>
        </p:spPr>
        <p:txBody>
          <a:bodyPr wrap="squar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Tình hình tai nạn lao động 6 tháng đầu năm 2024</a:t>
            </a:r>
            <a:endParaRPr lang="en-US" sz="4800" b="1" dirty="0"/>
          </a:p>
        </p:txBody>
      </p:sp>
      <p:sp>
        <p:nvSpPr>
          <p:cNvPr id="4" name="Shape 1"/>
          <p:cNvSpPr/>
          <p:nvPr/>
        </p:nvSpPr>
        <p:spPr>
          <a:xfrm>
            <a:off x="778850" y="3672572"/>
            <a:ext cx="510302" cy="510302"/>
          </a:xfrm>
          <a:prstGeom prst="roundRect">
            <a:avLst>
              <a:gd name="adj" fmla="val 6667"/>
            </a:avLst>
          </a:prstGeom>
          <a:solidFill>
            <a:srgbClr val="124E73"/>
          </a:solidFill>
          <a:ln/>
        </p:spPr>
      </p:sp>
      <p:sp>
        <p:nvSpPr>
          <p:cNvPr id="5" name="Text 2"/>
          <p:cNvSpPr/>
          <p:nvPr/>
        </p:nvSpPr>
        <p:spPr>
          <a:xfrm>
            <a:off x="954229" y="3757583"/>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6" name="Text 3"/>
          <p:cNvSpPr/>
          <p:nvPr/>
        </p:nvSpPr>
        <p:spPr>
          <a:xfrm>
            <a:off x="1515966" y="3672572"/>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Số vụ tai nạn</a:t>
            </a:r>
            <a:endParaRPr lang="en-US" sz="2200" dirty="0"/>
          </a:p>
        </p:txBody>
      </p:sp>
      <p:sp>
        <p:nvSpPr>
          <p:cNvPr id="7" name="Text 4"/>
          <p:cNvSpPr/>
          <p:nvPr/>
        </p:nvSpPr>
        <p:spPr>
          <a:xfrm>
            <a:off x="1515966" y="4001422"/>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3.201 vụ, giảm 7,09% so với cùng kỳ năm 2023.</a:t>
            </a:r>
            <a:endParaRPr lang="en-US" sz="1750" dirty="0"/>
          </a:p>
        </p:txBody>
      </p:sp>
      <p:sp>
        <p:nvSpPr>
          <p:cNvPr id="8" name="Shape 5"/>
          <p:cNvSpPr/>
          <p:nvPr/>
        </p:nvSpPr>
        <p:spPr>
          <a:xfrm>
            <a:off x="778850" y="5007858"/>
            <a:ext cx="510302" cy="510302"/>
          </a:xfrm>
          <a:prstGeom prst="roundRect">
            <a:avLst>
              <a:gd name="adj" fmla="val 6667"/>
            </a:avLst>
          </a:prstGeom>
          <a:solidFill>
            <a:srgbClr val="124E73"/>
          </a:solidFill>
          <a:ln/>
        </p:spPr>
      </p:sp>
      <p:sp>
        <p:nvSpPr>
          <p:cNvPr id="9" name="Text 6"/>
          <p:cNvSpPr/>
          <p:nvPr/>
        </p:nvSpPr>
        <p:spPr>
          <a:xfrm>
            <a:off x="939346" y="5092869"/>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0" name="Text 7"/>
          <p:cNvSpPr/>
          <p:nvPr/>
        </p:nvSpPr>
        <p:spPr>
          <a:xfrm>
            <a:off x="1515966" y="5007858"/>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Số người bị nạn</a:t>
            </a:r>
            <a:endParaRPr lang="en-US" sz="2200" dirty="0"/>
          </a:p>
        </p:txBody>
      </p:sp>
      <p:sp>
        <p:nvSpPr>
          <p:cNvPr id="11" name="Text 8"/>
          <p:cNvSpPr/>
          <p:nvPr/>
        </p:nvSpPr>
        <p:spPr>
          <a:xfrm>
            <a:off x="1515966" y="5336708"/>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3.065 người, giảm 6,04% so với cùng kỳ năm 2023.</a:t>
            </a:r>
            <a:endParaRPr lang="en-US" sz="1750" dirty="0"/>
          </a:p>
        </p:txBody>
      </p:sp>
      <p:sp>
        <p:nvSpPr>
          <p:cNvPr id="12" name="Shape 9"/>
          <p:cNvSpPr/>
          <p:nvPr/>
        </p:nvSpPr>
        <p:spPr>
          <a:xfrm>
            <a:off x="778850" y="6343144"/>
            <a:ext cx="510302" cy="510302"/>
          </a:xfrm>
          <a:prstGeom prst="roundRect">
            <a:avLst>
              <a:gd name="adj" fmla="val 6667"/>
            </a:avLst>
          </a:prstGeom>
          <a:solidFill>
            <a:srgbClr val="124E73"/>
          </a:solidFill>
          <a:ln/>
        </p:spPr>
      </p:sp>
      <p:sp>
        <p:nvSpPr>
          <p:cNvPr id="13" name="Text 10"/>
          <p:cNvSpPr/>
          <p:nvPr/>
        </p:nvSpPr>
        <p:spPr>
          <a:xfrm>
            <a:off x="938393" y="6428155"/>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4" name="Text 11"/>
          <p:cNvSpPr/>
          <p:nvPr/>
        </p:nvSpPr>
        <p:spPr>
          <a:xfrm>
            <a:off x="1515966" y="6343144"/>
            <a:ext cx="2835235" cy="354330"/>
          </a:xfrm>
          <a:prstGeom prst="rect">
            <a:avLst/>
          </a:prstGeom>
          <a:noFill/>
          <a:ln/>
        </p:spPr>
        <p:txBody>
          <a:bodyPr wrap="none" lIns="0" tIns="0" rIns="0" bIns="0" rtlCol="0" anchor="t"/>
          <a:lstStyle/>
          <a:p>
            <a:pPr marL="0" indent="0">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Số người chết</a:t>
            </a:r>
            <a:endParaRPr lang="en-US" sz="2200" dirty="0"/>
          </a:p>
        </p:txBody>
      </p:sp>
      <p:sp>
        <p:nvSpPr>
          <p:cNvPr id="15" name="Text 12"/>
          <p:cNvSpPr/>
          <p:nvPr/>
        </p:nvSpPr>
        <p:spPr>
          <a:xfrm>
            <a:off x="1515966" y="6671994"/>
            <a:ext cx="6819305" cy="362903"/>
          </a:xfrm>
          <a:prstGeom prst="rect">
            <a:avLst/>
          </a:prstGeom>
          <a:noFill/>
          <a:ln/>
        </p:spPr>
        <p:txBody>
          <a:bodyPr wrap="none" lIns="0" tIns="0" rIns="0" bIns="0" rtlCol="0" anchor="t"/>
          <a:lstStyle/>
          <a:p>
            <a:pPr marL="0" indent="0">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346 người, giảm 1,98% so với cùng kỳ năm 2023.</a:t>
            </a:r>
            <a:endParaRPr lang="en-US" sz="1750" dirty="0"/>
          </a:p>
        </p:txBody>
      </p:sp>
      <p:pic>
        <p:nvPicPr>
          <p:cNvPr id="16" name="Picture 15">
            <a:extLst>
              <a:ext uri="{FF2B5EF4-FFF2-40B4-BE49-F238E27FC236}">
                <a16:creationId xmlns:a16="http://schemas.microsoft.com/office/drawing/2014/main" id="{99536248-85CB-731F-09C5-A12725E638B2}"/>
              </a:ext>
            </a:extLst>
          </p:cNvPr>
          <p:cNvPicPr>
            <a:picLocks noChangeAspect="1"/>
          </p:cNvPicPr>
          <p:nvPr/>
        </p:nvPicPr>
        <p:blipFill>
          <a:blip r:embed="rId4"/>
          <a:stretch>
            <a:fillRect/>
          </a:stretch>
        </p:blipFill>
        <p:spPr>
          <a:xfrm>
            <a:off x="12398293" y="7526215"/>
            <a:ext cx="2044376" cy="63304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882402" y="311825"/>
            <a:ext cx="2865477" cy="354330"/>
          </a:xfrm>
          <a:prstGeom prst="rect">
            <a:avLst/>
          </a:prstGeom>
          <a:noFill/>
          <a:ln/>
        </p:spPr>
        <p:txBody>
          <a:bodyPr wrap="none" lIns="0" tIns="0" rIns="0" bIns="0" rtlCol="0" anchor="t"/>
          <a:lstStyle/>
          <a:p>
            <a:pPr marL="0" indent="0" algn="ctr">
              <a:lnSpc>
                <a:spcPts val="2750"/>
              </a:lnSpc>
              <a:buNone/>
            </a:pPr>
            <a:r>
              <a:rPr lang="en-US" sz="4400" b="1" dirty="0">
                <a:solidFill>
                  <a:srgbClr val="124E73"/>
                </a:solidFill>
                <a:latin typeface="MuseoModerno Medium" pitchFamily="34" charset="0"/>
                <a:ea typeface="MuseoModerno Medium" pitchFamily="34" charset="-122"/>
                <a:cs typeface="MuseoModerno Medium" pitchFamily="34" charset="-120"/>
              </a:rPr>
              <a:t>Vụ Tai Nạn Lao Động</a:t>
            </a:r>
            <a:endParaRPr lang="en-US" sz="4400" b="1" dirty="0"/>
          </a:p>
        </p:txBody>
      </p:sp>
      <p:pic>
        <p:nvPicPr>
          <p:cNvPr id="3" name="Image 0" descr="preencoded.png"/>
          <p:cNvPicPr>
            <a:picLocks noChangeAspect="1"/>
          </p:cNvPicPr>
          <p:nvPr/>
        </p:nvPicPr>
        <p:blipFill>
          <a:blip r:embed="rId3"/>
          <a:stretch>
            <a:fillRect/>
          </a:stretch>
        </p:blipFill>
        <p:spPr>
          <a:xfrm>
            <a:off x="4169919" y="1005237"/>
            <a:ext cx="6290563" cy="3043013"/>
          </a:xfrm>
          <a:prstGeom prst="rect">
            <a:avLst/>
          </a:prstGeom>
        </p:spPr>
      </p:pic>
      <p:pic>
        <p:nvPicPr>
          <p:cNvPr id="4" name="Image 1" descr="preencoded.png"/>
          <p:cNvPicPr>
            <a:picLocks noChangeAspect="1"/>
          </p:cNvPicPr>
          <p:nvPr/>
        </p:nvPicPr>
        <p:blipFill>
          <a:blip r:embed="rId4"/>
          <a:stretch>
            <a:fillRect/>
          </a:stretch>
        </p:blipFill>
        <p:spPr>
          <a:xfrm>
            <a:off x="1133832" y="4395753"/>
            <a:ext cx="566976" cy="907256"/>
          </a:xfrm>
          <a:prstGeom prst="rect">
            <a:avLst/>
          </a:prstGeom>
        </p:spPr>
      </p:pic>
      <p:sp>
        <p:nvSpPr>
          <p:cNvPr id="5" name="Text 1"/>
          <p:cNvSpPr/>
          <p:nvPr/>
        </p:nvSpPr>
        <p:spPr>
          <a:xfrm>
            <a:off x="1870829" y="4690552"/>
            <a:ext cx="1417558" cy="177165"/>
          </a:xfrm>
          <a:prstGeom prst="rect">
            <a:avLst/>
          </a:prstGeom>
          <a:noFill/>
          <a:ln/>
        </p:spPr>
        <p:txBody>
          <a:bodyPr wrap="none" lIns="0" tIns="0" rIns="0" bIns="0" rtlCol="0" anchor="t"/>
          <a:lstStyle/>
          <a:p>
            <a:pPr marL="0" indent="0" algn="l">
              <a:lnSpc>
                <a:spcPts val="1350"/>
              </a:lnSpc>
              <a:buNone/>
            </a:pPr>
            <a:r>
              <a:rPr lang="en-US" sz="2800" dirty="0">
                <a:solidFill>
                  <a:srgbClr val="2B4150"/>
                </a:solidFill>
                <a:latin typeface="MuseoModerno Medium" pitchFamily="34" charset="0"/>
                <a:ea typeface="MuseoModerno Medium" pitchFamily="34" charset="-122"/>
                <a:cs typeface="MuseoModerno Medium" pitchFamily="34" charset="-120"/>
              </a:rPr>
              <a:t>Máy Móc</a:t>
            </a:r>
            <a:endParaRPr lang="en-US" sz="2800" dirty="0"/>
          </a:p>
        </p:txBody>
      </p:sp>
      <p:sp>
        <p:nvSpPr>
          <p:cNvPr id="6" name="Text 2"/>
          <p:cNvSpPr/>
          <p:nvPr/>
        </p:nvSpPr>
        <p:spPr>
          <a:xfrm>
            <a:off x="1870829" y="4935702"/>
            <a:ext cx="13099733" cy="181451"/>
          </a:xfrm>
          <a:prstGeom prst="rect">
            <a:avLst/>
          </a:prstGeom>
          <a:noFill/>
          <a:ln/>
        </p:spPr>
        <p:txBody>
          <a:bodyPr wrap="none" lIns="0" tIns="0" rIns="0" bIns="0" rtlCol="0" anchor="t"/>
          <a:lstStyle/>
          <a:p>
            <a:pPr marL="0" indent="0" algn="l">
              <a:lnSpc>
                <a:spcPts val="14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Nhiều công nhân bị thương do không tuân thủ quy tắc an toàn khi vận hành máy cắt hoặc máy mài.</a:t>
            </a:r>
            <a:endParaRPr lang="en-US" sz="1600" dirty="0"/>
          </a:p>
        </p:txBody>
      </p:sp>
      <p:pic>
        <p:nvPicPr>
          <p:cNvPr id="7" name="Image 2" descr="preencoded.png"/>
          <p:cNvPicPr>
            <a:picLocks noChangeAspect="1"/>
          </p:cNvPicPr>
          <p:nvPr/>
        </p:nvPicPr>
        <p:blipFill>
          <a:blip r:embed="rId5"/>
          <a:stretch>
            <a:fillRect/>
          </a:stretch>
        </p:blipFill>
        <p:spPr>
          <a:xfrm>
            <a:off x="1133832" y="5303010"/>
            <a:ext cx="566976" cy="907256"/>
          </a:xfrm>
          <a:prstGeom prst="rect">
            <a:avLst/>
          </a:prstGeom>
        </p:spPr>
      </p:pic>
      <p:sp>
        <p:nvSpPr>
          <p:cNvPr id="8" name="Text 3"/>
          <p:cNvSpPr/>
          <p:nvPr/>
        </p:nvSpPr>
        <p:spPr>
          <a:xfrm>
            <a:off x="1870829" y="5597808"/>
            <a:ext cx="1417558" cy="177165"/>
          </a:xfrm>
          <a:prstGeom prst="rect">
            <a:avLst/>
          </a:prstGeom>
          <a:noFill/>
          <a:ln/>
        </p:spPr>
        <p:txBody>
          <a:bodyPr wrap="none" lIns="0" tIns="0" rIns="0" bIns="0" rtlCol="0" anchor="t"/>
          <a:lstStyle/>
          <a:p>
            <a:pPr marL="0" indent="0" algn="l">
              <a:lnSpc>
                <a:spcPts val="1350"/>
              </a:lnSpc>
              <a:buNone/>
            </a:pPr>
            <a:r>
              <a:rPr lang="en-US" sz="2800" dirty="0">
                <a:solidFill>
                  <a:srgbClr val="2B4150"/>
                </a:solidFill>
                <a:latin typeface="MuseoModerno Medium" pitchFamily="34" charset="0"/>
                <a:ea typeface="MuseoModerno Medium" pitchFamily="34" charset="-122"/>
                <a:cs typeface="MuseoModerno Medium" pitchFamily="34" charset="-120"/>
              </a:rPr>
              <a:t>Hóa Chất</a:t>
            </a:r>
            <a:endParaRPr lang="en-US" sz="2800" dirty="0"/>
          </a:p>
        </p:txBody>
      </p:sp>
      <p:sp>
        <p:nvSpPr>
          <p:cNvPr id="9" name="Text 4"/>
          <p:cNvSpPr/>
          <p:nvPr/>
        </p:nvSpPr>
        <p:spPr>
          <a:xfrm>
            <a:off x="1870829" y="5842958"/>
            <a:ext cx="13099733" cy="181451"/>
          </a:xfrm>
          <a:prstGeom prst="rect">
            <a:avLst/>
          </a:prstGeom>
          <a:noFill/>
          <a:ln/>
        </p:spPr>
        <p:txBody>
          <a:bodyPr wrap="none" lIns="0" tIns="0" rIns="0" bIns="0" rtlCol="0" anchor="t"/>
          <a:lstStyle/>
          <a:p>
            <a:pPr marL="0" indent="0" algn="l">
              <a:lnSpc>
                <a:spcPts val="14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Một số công nhân tiếp xúc với hóa chất dùng trong xử lý gỗ mà không có bảo hộ đầy đủ, dẫn đến các triệu chứng ngộ độc.</a:t>
            </a:r>
            <a:endParaRPr lang="en-US" sz="1600" dirty="0"/>
          </a:p>
        </p:txBody>
      </p:sp>
      <p:pic>
        <p:nvPicPr>
          <p:cNvPr id="10" name="Image 3" descr="preencoded.png"/>
          <p:cNvPicPr>
            <a:picLocks noChangeAspect="1"/>
          </p:cNvPicPr>
          <p:nvPr/>
        </p:nvPicPr>
        <p:blipFill>
          <a:blip r:embed="rId6"/>
          <a:stretch>
            <a:fillRect/>
          </a:stretch>
        </p:blipFill>
        <p:spPr>
          <a:xfrm>
            <a:off x="1133832" y="6210266"/>
            <a:ext cx="566976" cy="907256"/>
          </a:xfrm>
          <a:prstGeom prst="rect">
            <a:avLst/>
          </a:prstGeom>
        </p:spPr>
      </p:pic>
      <p:sp>
        <p:nvSpPr>
          <p:cNvPr id="11" name="Text 5"/>
          <p:cNvSpPr/>
          <p:nvPr/>
        </p:nvSpPr>
        <p:spPr>
          <a:xfrm>
            <a:off x="1870829" y="6505064"/>
            <a:ext cx="1417558" cy="177165"/>
          </a:xfrm>
          <a:prstGeom prst="rect">
            <a:avLst/>
          </a:prstGeom>
          <a:noFill/>
          <a:ln/>
        </p:spPr>
        <p:txBody>
          <a:bodyPr wrap="none" lIns="0" tIns="0" rIns="0" bIns="0" rtlCol="0" anchor="t"/>
          <a:lstStyle/>
          <a:p>
            <a:pPr marL="0" indent="0" algn="l">
              <a:lnSpc>
                <a:spcPts val="1350"/>
              </a:lnSpc>
              <a:buNone/>
            </a:pPr>
            <a:r>
              <a:rPr lang="en-US" sz="2800" dirty="0">
                <a:solidFill>
                  <a:srgbClr val="2B4150"/>
                </a:solidFill>
                <a:latin typeface="MuseoModerno Medium" pitchFamily="34" charset="0"/>
                <a:ea typeface="MuseoModerno Medium" pitchFamily="34" charset="-122"/>
                <a:cs typeface="MuseoModerno Medium" pitchFamily="34" charset="-120"/>
              </a:rPr>
              <a:t>Di Chuyển Vật Liệu</a:t>
            </a:r>
            <a:endParaRPr lang="en-US" sz="2800" dirty="0"/>
          </a:p>
        </p:txBody>
      </p:sp>
      <p:sp>
        <p:nvSpPr>
          <p:cNvPr id="12" name="Text 6"/>
          <p:cNvSpPr/>
          <p:nvPr/>
        </p:nvSpPr>
        <p:spPr>
          <a:xfrm>
            <a:off x="1870829" y="6750214"/>
            <a:ext cx="13099733" cy="181451"/>
          </a:xfrm>
          <a:prstGeom prst="rect">
            <a:avLst/>
          </a:prstGeom>
          <a:noFill/>
          <a:ln/>
        </p:spPr>
        <p:txBody>
          <a:bodyPr wrap="none" lIns="0" tIns="0" rIns="0" bIns="0" rtlCol="0" anchor="t"/>
          <a:lstStyle/>
          <a:p>
            <a:pPr marL="0" indent="0" algn="l">
              <a:lnSpc>
                <a:spcPts val="14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Việc nâng đỡ và di chuyển gỗ và linh kiện nặng mà không có kỹ thuật đúng cách đã gây ra chấn thương cho nhiều công nhân.</a:t>
            </a:r>
            <a:endParaRPr lang="en-US" sz="1600" dirty="0"/>
          </a:p>
        </p:txBody>
      </p:sp>
      <p:pic>
        <p:nvPicPr>
          <p:cNvPr id="13" name="Image 4" descr="preencoded.png"/>
          <p:cNvPicPr>
            <a:picLocks noChangeAspect="1"/>
          </p:cNvPicPr>
          <p:nvPr/>
        </p:nvPicPr>
        <p:blipFill>
          <a:blip r:embed="rId7"/>
          <a:stretch>
            <a:fillRect/>
          </a:stretch>
        </p:blipFill>
        <p:spPr>
          <a:xfrm>
            <a:off x="1133832" y="7117522"/>
            <a:ext cx="566976" cy="907256"/>
          </a:xfrm>
          <a:prstGeom prst="rect">
            <a:avLst/>
          </a:prstGeom>
        </p:spPr>
      </p:pic>
      <p:sp>
        <p:nvSpPr>
          <p:cNvPr id="14" name="Text 7"/>
          <p:cNvSpPr/>
          <p:nvPr/>
        </p:nvSpPr>
        <p:spPr>
          <a:xfrm>
            <a:off x="1870829" y="7412321"/>
            <a:ext cx="1417558" cy="177165"/>
          </a:xfrm>
          <a:prstGeom prst="rect">
            <a:avLst/>
          </a:prstGeom>
          <a:noFill/>
          <a:ln/>
        </p:spPr>
        <p:txBody>
          <a:bodyPr wrap="none" lIns="0" tIns="0" rIns="0" bIns="0" rtlCol="0" anchor="t"/>
          <a:lstStyle/>
          <a:p>
            <a:pPr marL="0" indent="0" algn="l">
              <a:lnSpc>
                <a:spcPts val="1350"/>
              </a:lnSpc>
              <a:buNone/>
            </a:pPr>
            <a:r>
              <a:rPr lang="en-US" sz="2800" dirty="0">
                <a:solidFill>
                  <a:srgbClr val="2B4150"/>
                </a:solidFill>
                <a:latin typeface="MuseoModerno Medium" pitchFamily="34" charset="0"/>
                <a:ea typeface="MuseoModerno Medium" pitchFamily="34" charset="-122"/>
                <a:cs typeface="MuseoModerno Medium" pitchFamily="34" charset="-120"/>
              </a:rPr>
              <a:t>Té Ngã</a:t>
            </a:r>
            <a:endParaRPr lang="en-US" sz="2800" dirty="0"/>
          </a:p>
        </p:txBody>
      </p:sp>
      <p:sp>
        <p:nvSpPr>
          <p:cNvPr id="15" name="Text 8"/>
          <p:cNvSpPr/>
          <p:nvPr/>
        </p:nvSpPr>
        <p:spPr>
          <a:xfrm>
            <a:off x="1870829" y="7657470"/>
            <a:ext cx="13099733" cy="181451"/>
          </a:xfrm>
          <a:prstGeom prst="rect">
            <a:avLst/>
          </a:prstGeom>
          <a:noFill/>
          <a:ln/>
        </p:spPr>
        <p:txBody>
          <a:bodyPr wrap="none" lIns="0" tIns="0" rIns="0" bIns="0" rtlCol="0" anchor="t"/>
          <a:lstStyle/>
          <a:p>
            <a:pPr marL="0" indent="0" algn="l">
              <a:lnSpc>
                <a:spcPts val="14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Sàn nhà sản xuất có thể trơn trượt do bụi gỗ và các chất lỏng khác, gây ra các vụ té ngã nguy hiểm cho công nhân.</a:t>
            </a:r>
            <a:endParaRPr lang="en-US" sz="1600" dirty="0"/>
          </a:p>
        </p:txBody>
      </p:sp>
      <p:pic>
        <p:nvPicPr>
          <p:cNvPr id="16" name="Picture 15">
            <a:extLst>
              <a:ext uri="{FF2B5EF4-FFF2-40B4-BE49-F238E27FC236}">
                <a16:creationId xmlns:a16="http://schemas.microsoft.com/office/drawing/2014/main" id="{8029F673-E155-AF58-B1CC-4F331623DD76}"/>
              </a:ext>
            </a:extLst>
          </p:cNvPr>
          <p:cNvPicPr>
            <a:picLocks noChangeAspect="1"/>
          </p:cNvPicPr>
          <p:nvPr/>
        </p:nvPicPr>
        <p:blipFill>
          <a:blip r:embed="rId8"/>
          <a:stretch>
            <a:fillRect/>
          </a:stretch>
        </p:blipFill>
        <p:spPr>
          <a:xfrm>
            <a:off x="12398293" y="7526215"/>
            <a:ext cx="2044376" cy="63304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813096" y="390882"/>
            <a:ext cx="7004090" cy="444222"/>
          </a:xfrm>
          <a:prstGeom prst="rect">
            <a:avLst/>
          </a:prstGeom>
          <a:noFill/>
          <a:ln/>
        </p:spPr>
        <p:txBody>
          <a:bodyPr wrap="none" lIns="0" tIns="0" rIns="0" bIns="0" rtlCol="0" anchor="t"/>
          <a:lstStyle/>
          <a:p>
            <a:pPr marL="0" indent="0" algn="ctr">
              <a:lnSpc>
                <a:spcPts val="3450"/>
              </a:lnSpc>
              <a:buNone/>
            </a:pPr>
            <a:r>
              <a:rPr lang="en-US" sz="3600" b="1" dirty="0">
                <a:solidFill>
                  <a:srgbClr val="124E73"/>
                </a:solidFill>
                <a:latin typeface="MuseoModerno Medium" pitchFamily="34" charset="0"/>
                <a:ea typeface="MuseoModerno Medium" pitchFamily="34" charset="-122"/>
                <a:cs typeface="MuseoModerno Medium" pitchFamily="34" charset="-120"/>
              </a:rPr>
              <a:t>An Toàn Lao Động Cho Nhân Viên Cắt Gỗ</a:t>
            </a:r>
            <a:endParaRPr lang="en-US" sz="3600" b="1" dirty="0"/>
          </a:p>
        </p:txBody>
      </p:sp>
      <p:pic>
        <p:nvPicPr>
          <p:cNvPr id="3" name="Image 0" descr="preencoded.png"/>
          <p:cNvPicPr>
            <a:picLocks noChangeAspect="1"/>
          </p:cNvPicPr>
          <p:nvPr/>
        </p:nvPicPr>
        <p:blipFill>
          <a:blip r:embed="rId3"/>
          <a:stretch>
            <a:fillRect/>
          </a:stretch>
        </p:blipFill>
        <p:spPr>
          <a:xfrm>
            <a:off x="3022357" y="1347584"/>
            <a:ext cx="8758281" cy="4337690"/>
          </a:xfrm>
          <a:prstGeom prst="rect">
            <a:avLst/>
          </a:prstGeom>
        </p:spPr>
      </p:pic>
      <p:sp>
        <p:nvSpPr>
          <p:cNvPr id="4" name="Shape 1"/>
          <p:cNvSpPr/>
          <p:nvPr/>
        </p:nvSpPr>
        <p:spPr>
          <a:xfrm>
            <a:off x="1563330" y="6215218"/>
            <a:ext cx="319802" cy="319802"/>
          </a:xfrm>
          <a:prstGeom prst="roundRect">
            <a:avLst>
              <a:gd name="adj" fmla="val 6667"/>
            </a:avLst>
          </a:prstGeom>
          <a:solidFill>
            <a:srgbClr val="124E73"/>
          </a:solidFill>
          <a:ln/>
        </p:spPr>
      </p:sp>
      <p:sp>
        <p:nvSpPr>
          <p:cNvPr id="5" name="Text 2"/>
          <p:cNvSpPr/>
          <p:nvPr/>
        </p:nvSpPr>
        <p:spPr>
          <a:xfrm>
            <a:off x="1673225" y="6268439"/>
            <a:ext cx="100013" cy="213241"/>
          </a:xfrm>
          <a:prstGeom prst="rect">
            <a:avLst/>
          </a:prstGeom>
          <a:noFill/>
          <a:ln/>
        </p:spPr>
        <p:txBody>
          <a:bodyPr wrap="none" lIns="0" tIns="0" rIns="0" bIns="0" rtlCol="0" anchor="t"/>
          <a:lstStyle/>
          <a:p>
            <a:pPr marL="0" indent="0" algn="ctr">
              <a:lnSpc>
                <a:spcPts val="1650"/>
              </a:lnSpc>
              <a:buNone/>
            </a:pPr>
            <a:r>
              <a:rPr lang="en-US" sz="1650" dirty="0">
                <a:solidFill>
                  <a:srgbClr val="FFFFFF"/>
                </a:solidFill>
                <a:latin typeface="MuseoModerno Medium" pitchFamily="34" charset="0"/>
                <a:ea typeface="MuseoModerno Medium" pitchFamily="34" charset="-122"/>
                <a:cs typeface="MuseoModerno Medium" pitchFamily="34" charset="-120"/>
              </a:rPr>
              <a:t>1</a:t>
            </a:r>
            <a:endParaRPr lang="en-US" sz="1650" dirty="0"/>
          </a:p>
        </p:txBody>
      </p:sp>
      <p:sp>
        <p:nvSpPr>
          <p:cNvPr id="6" name="Text 3"/>
          <p:cNvSpPr/>
          <p:nvPr/>
        </p:nvSpPr>
        <p:spPr>
          <a:xfrm>
            <a:off x="2034460" y="6268558"/>
            <a:ext cx="1776770" cy="222052"/>
          </a:xfrm>
          <a:prstGeom prst="rect">
            <a:avLst/>
          </a:prstGeom>
          <a:noFill/>
          <a:ln/>
        </p:spPr>
        <p:txBody>
          <a:bodyPr wrap="none" lIns="0" tIns="0" rIns="0" bIns="0" rtlCol="0" anchor="t"/>
          <a:lstStyle/>
          <a:p>
            <a:pPr marL="0" indent="0">
              <a:lnSpc>
                <a:spcPts val="1700"/>
              </a:lnSpc>
              <a:buNone/>
            </a:pPr>
            <a:r>
              <a:rPr lang="en-US" dirty="0">
                <a:solidFill>
                  <a:srgbClr val="2B4150"/>
                </a:solidFill>
                <a:latin typeface="MuseoModerno Medium" pitchFamily="34" charset="0"/>
                <a:ea typeface="MuseoModerno Medium" pitchFamily="34" charset="-122"/>
                <a:cs typeface="MuseoModerno Medium" pitchFamily="34" charset="-120"/>
              </a:rPr>
              <a:t>Kỹ Thuật Cao</a:t>
            </a:r>
            <a:endParaRPr lang="en-US" dirty="0"/>
          </a:p>
        </p:txBody>
      </p:sp>
      <p:sp>
        <p:nvSpPr>
          <p:cNvPr id="7" name="Text 4"/>
          <p:cNvSpPr/>
          <p:nvPr/>
        </p:nvSpPr>
        <p:spPr>
          <a:xfrm>
            <a:off x="2034460" y="6575858"/>
            <a:ext cx="13173670" cy="227409"/>
          </a:xfrm>
          <a:prstGeom prst="rect">
            <a:avLst/>
          </a:prstGeom>
          <a:noFill/>
          <a:ln/>
        </p:spPr>
        <p:txBody>
          <a:bodyPr wrap="none" lIns="0" tIns="0" rIns="0" bIns="0" rtlCol="0" anchor="t"/>
          <a:lstStyle/>
          <a:p>
            <a:pPr marL="0" indent="0">
              <a:lnSpc>
                <a:spcPts val="17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Cắt gỗ cần kỹ thuật cao, sự tập trung và cẩn thận để đảm bảo chất lượng và hình dáng của sản phẩm cuối cùng.</a:t>
            </a:r>
            <a:endParaRPr lang="en-US" sz="1600" dirty="0"/>
          </a:p>
        </p:txBody>
      </p:sp>
      <p:sp>
        <p:nvSpPr>
          <p:cNvPr id="8" name="Shape 5"/>
          <p:cNvSpPr/>
          <p:nvPr/>
        </p:nvSpPr>
        <p:spPr>
          <a:xfrm>
            <a:off x="1563330" y="7051870"/>
            <a:ext cx="319802" cy="319802"/>
          </a:xfrm>
          <a:prstGeom prst="roundRect">
            <a:avLst>
              <a:gd name="adj" fmla="val 6667"/>
            </a:avLst>
          </a:prstGeom>
          <a:solidFill>
            <a:srgbClr val="124E73"/>
          </a:solidFill>
          <a:ln/>
        </p:spPr>
      </p:sp>
      <p:sp>
        <p:nvSpPr>
          <p:cNvPr id="9" name="Text 6"/>
          <p:cNvSpPr/>
          <p:nvPr/>
        </p:nvSpPr>
        <p:spPr>
          <a:xfrm>
            <a:off x="1663938" y="7105091"/>
            <a:ext cx="118586" cy="213241"/>
          </a:xfrm>
          <a:prstGeom prst="rect">
            <a:avLst/>
          </a:prstGeom>
          <a:noFill/>
          <a:ln/>
        </p:spPr>
        <p:txBody>
          <a:bodyPr wrap="none" lIns="0" tIns="0" rIns="0" bIns="0" rtlCol="0" anchor="t"/>
          <a:lstStyle/>
          <a:p>
            <a:pPr marL="0" indent="0" algn="ctr">
              <a:lnSpc>
                <a:spcPts val="1650"/>
              </a:lnSpc>
              <a:buNone/>
            </a:pPr>
            <a:r>
              <a:rPr lang="en-US" sz="1650" dirty="0">
                <a:solidFill>
                  <a:srgbClr val="FFFFFF"/>
                </a:solidFill>
                <a:latin typeface="MuseoModerno Medium" pitchFamily="34" charset="0"/>
                <a:ea typeface="MuseoModerno Medium" pitchFamily="34" charset="-122"/>
                <a:cs typeface="MuseoModerno Medium" pitchFamily="34" charset="-120"/>
              </a:rPr>
              <a:t>2</a:t>
            </a:r>
            <a:endParaRPr lang="en-US" sz="1650" dirty="0"/>
          </a:p>
        </p:txBody>
      </p:sp>
      <p:sp>
        <p:nvSpPr>
          <p:cNvPr id="10" name="Text 7"/>
          <p:cNvSpPr/>
          <p:nvPr/>
        </p:nvSpPr>
        <p:spPr>
          <a:xfrm>
            <a:off x="2034460" y="7105210"/>
            <a:ext cx="2274332" cy="222052"/>
          </a:xfrm>
          <a:prstGeom prst="rect">
            <a:avLst/>
          </a:prstGeom>
          <a:noFill/>
          <a:ln/>
        </p:spPr>
        <p:txBody>
          <a:bodyPr wrap="none" lIns="0" tIns="0" rIns="0" bIns="0" rtlCol="0" anchor="t"/>
          <a:lstStyle/>
          <a:p>
            <a:pPr marL="0" indent="0">
              <a:lnSpc>
                <a:spcPts val="1700"/>
              </a:lnSpc>
              <a:buNone/>
            </a:pPr>
            <a:r>
              <a:rPr lang="en-US" dirty="0">
                <a:solidFill>
                  <a:srgbClr val="2B4150"/>
                </a:solidFill>
                <a:latin typeface="MuseoModerno Medium" pitchFamily="34" charset="0"/>
                <a:ea typeface="MuseoModerno Medium" pitchFamily="34" charset="-122"/>
                <a:cs typeface="MuseoModerno Medium" pitchFamily="34" charset="-120"/>
              </a:rPr>
              <a:t>Nghệ Thuật Và Công Nghệ</a:t>
            </a:r>
            <a:endParaRPr lang="en-US" dirty="0"/>
          </a:p>
        </p:txBody>
      </p:sp>
      <p:sp>
        <p:nvSpPr>
          <p:cNvPr id="11" name="Text 8"/>
          <p:cNvSpPr/>
          <p:nvPr/>
        </p:nvSpPr>
        <p:spPr>
          <a:xfrm>
            <a:off x="2034460" y="7412510"/>
            <a:ext cx="13173670" cy="227409"/>
          </a:xfrm>
          <a:prstGeom prst="rect">
            <a:avLst/>
          </a:prstGeom>
          <a:noFill/>
          <a:ln/>
        </p:spPr>
        <p:txBody>
          <a:bodyPr wrap="none" lIns="0" tIns="0" rIns="0" bIns="0" rtlCol="0" anchor="t"/>
          <a:lstStyle/>
          <a:p>
            <a:pPr marL="0" indent="0">
              <a:lnSpc>
                <a:spcPts val="175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Công nhân cắt gỗ không chỉ là những người thợ mà còn là những nghệ nhân trong việc tạo ra những tác phẩm âm nhạc độc đáo.</a:t>
            </a:r>
            <a:endParaRPr lang="en-US" sz="1600" dirty="0"/>
          </a:p>
        </p:txBody>
      </p:sp>
      <p:pic>
        <p:nvPicPr>
          <p:cNvPr id="12" name="Picture 11">
            <a:extLst>
              <a:ext uri="{FF2B5EF4-FFF2-40B4-BE49-F238E27FC236}">
                <a16:creationId xmlns:a16="http://schemas.microsoft.com/office/drawing/2014/main" id="{1C86C156-F70E-8C2C-5717-3D82D53AC6F8}"/>
              </a:ext>
            </a:extLst>
          </p:cNvPr>
          <p:cNvPicPr>
            <a:picLocks noChangeAspect="1"/>
          </p:cNvPicPr>
          <p:nvPr/>
        </p:nvPicPr>
        <p:blipFill>
          <a:blip r:embed="rId4"/>
          <a:stretch>
            <a:fillRect/>
          </a:stretch>
        </p:blipFill>
        <p:spPr>
          <a:xfrm>
            <a:off x="12398293" y="7526215"/>
            <a:ext cx="2044376" cy="63304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617131" y="313253"/>
            <a:ext cx="3396020" cy="355997"/>
          </a:xfrm>
          <a:prstGeom prst="rect">
            <a:avLst/>
          </a:prstGeom>
          <a:noFill/>
          <a:ln/>
        </p:spPr>
        <p:txBody>
          <a:bodyPr wrap="none" lIns="0" tIns="0" rIns="0" bIns="0" rtlCol="0" anchor="t"/>
          <a:lstStyle/>
          <a:p>
            <a:pPr marL="0" indent="0" algn="ctr">
              <a:lnSpc>
                <a:spcPts val="2800"/>
              </a:lnSpc>
              <a:buNone/>
            </a:pPr>
            <a:r>
              <a:rPr lang="en-US" sz="4000" dirty="0">
                <a:solidFill>
                  <a:srgbClr val="124E73"/>
                </a:solidFill>
                <a:latin typeface="MuseoModerno Medium" pitchFamily="34" charset="0"/>
                <a:ea typeface="MuseoModerno Medium" pitchFamily="34" charset="-122"/>
                <a:cs typeface="MuseoModerno Medium" pitchFamily="34" charset="-120"/>
              </a:rPr>
              <a:t>Các Dạng Tai Nạn Cắt Gỗ</a:t>
            </a:r>
            <a:endParaRPr lang="en-US" sz="4000" dirty="0"/>
          </a:p>
        </p:txBody>
      </p:sp>
      <p:pic>
        <p:nvPicPr>
          <p:cNvPr id="3" name="Image 0" descr="preencoded.png"/>
          <p:cNvPicPr>
            <a:picLocks noChangeAspect="1"/>
          </p:cNvPicPr>
          <p:nvPr/>
        </p:nvPicPr>
        <p:blipFill>
          <a:blip r:embed="rId3"/>
          <a:stretch>
            <a:fillRect/>
          </a:stretch>
        </p:blipFill>
        <p:spPr>
          <a:xfrm>
            <a:off x="3343166" y="1081325"/>
            <a:ext cx="7944067" cy="3934135"/>
          </a:xfrm>
          <a:prstGeom prst="rect">
            <a:avLst/>
          </a:prstGeom>
        </p:spPr>
      </p:pic>
      <p:sp>
        <p:nvSpPr>
          <p:cNvPr id="4" name="Text 1"/>
          <p:cNvSpPr/>
          <p:nvPr/>
        </p:nvSpPr>
        <p:spPr>
          <a:xfrm>
            <a:off x="398740" y="5411510"/>
            <a:ext cx="13832919" cy="182285"/>
          </a:xfrm>
          <a:prstGeom prst="rect">
            <a:avLst/>
          </a:prstGeom>
          <a:noFill/>
          <a:ln/>
        </p:spPr>
        <p:txBody>
          <a:bodyPr wrap="none" lIns="0" tIns="0" rIns="0" bIns="0" rtlCol="0" anchor="t"/>
          <a:lstStyle/>
          <a:p>
            <a:pPr marL="0" indent="0">
              <a:lnSpc>
                <a:spcPts val="1400"/>
              </a:lnSpc>
              <a:buNone/>
            </a:pPr>
            <a:endParaRPr lang="en-US" sz="850" dirty="0"/>
          </a:p>
        </p:txBody>
      </p:sp>
      <p:sp>
        <p:nvSpPr>
          <p:cNvPr id="5" name="Shape 2"/>
          <p:cNvSpPr/>
          <p:nvPr/>
        </p:nvSpPr>
        <p:spPr>
          <a:xfrm>
            <a:off x="911304" y="5407073"/>
            <a:ext cx="12553585" cy="656273"/>
          </a:xfrm>
          <a:prstGeom prst="roundRect">
            <a:avLst>
              <a:gd name="adj" fmla="val 2604"/>
            </a:avLst>
          </a:prstGeom>
          <a:solidFill>
            <a:srgbClr val="124E73"/>
          </a:solidFill>
          <a:ln/>
        </p:spPr>
      </p:sp>
      <p:sp>
        <p:nvSpPr>
          <p:cNvPr id="6" name="Text 3"/>
          <p:cNvSpPr/>
          <p:nvPr/>
        </p:nvSpPr>
        <p:spPr>
          <a:xfrm>
            <a:off x="1025128" y="5520896"/>
            <a:ext cx="1609368" cy="177998"/>
          </a:xfrm>
          <a:prstGeom prst="rect">
            <a:avLst/>
          </a:prstGeom>
          <a:noFill/>
          <a:ln/>
        </p:spPr>
        <p:txBody>
          <a:bodyPr wrap="none" lIns="0" tIns="0" rIns="0" bIns="0" rtlCol="0" anchor="t"/>
          <a:lstStyle/>
          <a:p>
            <a:pPr marL="0" indent="0">
              <a:lnSpc>
                <a:spcPts val="1400"/>
              </a:lnSpc>
              <a:buNone/>
            </a:pPr>
            <a:r>
              <a:rPr lang="en-US" dirty="0">
                <a:solidFill>
                  <a:srgbClr val="FFFFFF"/>
                </a:solidFill>
                <a:latin typeface="MuseoModerno Medium" pitchFamily="34" charset="0"/>
                <a:ea typeface="MuseoModerno Medium" pitchFamily="34" charset="-122"/>
                <a:cs typeface="MuseoModerno Medium" pitchFamily="34" charset="-120"/>
              </a:rPr>
              <a:t>Chấn Thương Máy Móc</a:t>
            </a:r>
            <a:endParaRPr lang="en-US" dirty="0"/>
          </a:p>
        </p:txBody>
      </p:sp>
      <p:sp>
        <p:nvSpPr>
          <p:cNvPr id="7" name="Text 4"/>
          <p:cNvSpPr/>
          <p:nvPr/>
        </p:nvSpPr>
        <p:spPr>
          <a:xfrm>
            <a:off x="1025128" y="5767237"/>
            <a:ext cx="13605272" cy="182285"/>
          </a:xfrm>
          <a:prstGeom prst="rect">
            <a:avLst/>
          </a:prstGeom>
          <a:noFill/>
          <a:ln/>
        </p:spPr>
        <p:txBody>
          <a:bodyPr wrap="none" lIns="0" tIns="0" rIns="0" bIns="0" rtlCol="0" anchor="t"/>
          <a:lstStyle/>
          <a:p>
            <a:pPr marL="0" indent="0">
              <a:lnSpc>
                <a:spcPts val="1400"/>
              </a:lnSpc>
              <a:buNone/>
            </a:pPr>
            <a:r>
              <a:rPr lang="en-US" sz="1400" dirty="0">
                <a:solidFill>
                  <a:srgbClr val="FFFFFF"/>
                </a:solidFill>
                <a:latin typeface="PT Serif" panose="020A0603040505020204" pitchFamily="18" charset="0"/>
                <a:ea typeface="Source Sans Pro" pitchFamily="34" charset="-122"/>
                <a:cs typeface="Source Sans Pro" pitchFamily="34" charset="-120"/>
              </a:rPr>
              <a:t>Chấn thương do máy cắt và máy cưa, nếu không tuân thủ đúng quy trình an toàn hoặc thiếu thiết bị bảo hộ.</a:t>
            </a:r>
            <a:endParaRPr lang="en-US" sz="1400" dirty="0"/>
          </a:p>
        </p:txBody>
      </p:sp>
      <p:sp>
        <p:nvSpPr>
          <p:cNvPr id="8" name="Shape 5"/>
          <p:cNvSpPr/>
          <p:nvPr/>
        </p:nvSpPr>
        <p:spPr>
          <a:xfrm>
            <a:off x="911304" y="6177169"/>
            <a:ext cx="12553585" cy="656273"/>
          </a:xfrm>
          <a:prstGeom prst="roundRect">
            <a:avLst>
              <a:gd name="adj" fmla="val 2604"/>
            </a:avLst>
          </a:prstGeom>
          <a:solidFill>
            <a:srgbClr val="124E73"/>
          </a:solidFill>
          <a:ln/>
        </p:spPr>
      </p:sp>
      <p:sp>
        <p:nvSpPr>
          <p:cNvPr id="9" name="Text 6"/>
          <p:cNvSpPr/>
          <p:nvPr/>
        </p:nvSpPr>
        <p:spPr>
          <a:xfrm>
            <a:off x="1025128" y="6290993"/>
            <a:ext cx="1424107" cy="177998"/>
          </a:xfrm>
          <a:prstGeom prst="rect">
            <a:avLst/>
          </a:prstGeom>
          <a:noFill/>
          <a:ln/>
        </p:spPr>
        <p:txBody>
          <a:bodyPr wrap="none" lIns="0" tIns="0" rIns="0" bIns="0" rtlCol="0" anchor="t"/>
          <a:lstStyle/>
          <a:p>
            <a:pPr marL="0" indent="0">
              <a:lnSpc>
                <a:spcPts val="1400"/>
              </a:lnSpc>
              <a:buNone/>
            </a:pPr>
            <a:r>
              <a:rPr lang="en-US" dirty="0">
                <a:solidFill>
                  <a:srgbClr val="FFFFFF"/>
                </a:solidFill>
                <a:latin typeface="MuseoModerno Medium" pitchFamily="34" charset="0"/>
                <a:ea typeface="MuseoModerno Medium" pitchFamily="34" charset="-122"/>
                <a:cs typeface="MuseoModerno Medium" pitchFamily="34" charset="-120"/>
              </a:rPr>
              <a:t>Bụi Gỗ</a:t>
            </a:r>
            <a:endParaRPr lang="en-US" dirty="0"/>
          </a:p>
        </p:txBody>
      </p:sp>
      <p:sp>
        <p:nvSpPr>
          <p:cNvPr id="10" name="Text 7"/>
          <p:cNvSpPr/>
          <p:nvPr/>
        </p:nvSpPr>
        <p:spPr>
          <a:xfrm>
            <a:off x="1025128" y="6537333"/>
            <a:ext cx="13605272" cy="182285"/>
          </a:xfrm>
          <a:prstGeom prst="rect">
            <a:avLst/>
          </a:prstGeom>
          <a:noFill/>
          <a:ln/>
        </p:spPr>
        <p:txBody>
          <a:bodyPr wrap="none" lIns="0" tIns="0" rIns="0" bIns="0" rtlCol="0" anchor="t"/>
          <a:lstStyle/>
          <a:p>
            <a:pPr marL="0" indent="0">
              <a:lnSpc>
                <a:spcPts val="1400"/>
              </a:lnSpc>
              <a:buNone/>
            </a:pPr>
            <a:r>
              <a:rPr lang="en-US" sz="1400" dirty="0">
                <a:solidFill>
                  <a:srgbClr val="FFFFFF"/>
                </a:solidFill>
                <a:latin typeface="PT Serif" panose="020A0603040505020204" pitchFamily="18" charset="0"/>
                <a:ea typeface="Source Sans Pro" pitchFamily="34" charset="-122"/>
                <a:cs typeface="Source Sans Pro" pitchFamily="34" charset="-120"/>
              </a:rPr>
              <a:t>Bụi gỗ từ quá trình cắt có thể gây ra các vấn đề về hô hấp nếu không có hệ thống thông gió và khẩu trang bảo vệ.</a:t>
            </a:r>
            <a:endParaRPr lang="en-US" sz="1400" dirty="0"/>
          </a:p>
        </p:txBody>
      </p:sp>
      <p:sp>
        <p:nvSpPr>
          <p:cNvPr id="11" name="Shape 8"/>
          <p:cNvSpPr/>
          <p:nvPr/>
        </p:nvSpPr>
        <p:spPr>
          <a:xfrm>
            <a:off x="911304" y="6947265"/>
            <a:ext cx="12553585" cy="656273"/>
          </a:xfrm>
          <a:prstGeom prst="roundRect">
            <a:avLst>
              <a:gd name="adj" fmla="val 2604"/>
            </a:avLst>
          </a:prstGeom>
          <a:solidFill>
            <a:srgbClr val="124E73"/>
          </a:solidFill>
          <a:ln/>
        </p:spPr>
      </p:sp>
      <p:sp>
        <p:nvSpPr>
          <p:cNvPr id="12" name="Text 9"/>
          <p:cNvSpPr/>
          <p:nvPr/>
        </p:nvSpPr>
        <p:spPr>
          <a:xfrm>
            <a:off x="1025128" y="7061089"/>
            <a:ext cx="1424107" cy="177998"/>
          </a:xfrm>
          <a:prstGeom prst="rect">
            <a:avLst/>
          </a:prstGeom>
          <a:noFill/>
          <a:ln/>
        </p:spPr>
        <p:txBody>
          <a:bodyPr wrap="none" lIns="0" tIns="0" rIns="0" bIns="0" rtlCol="0" anchor="t"/>
          <a:lstStyle/>
          <a:p>
            <a:pPr marL="0" indent="0">
              <a:lnSpc>
                <a:spcPts val="1400"/>
              </a:lnSpc>
              <a:buNone/>
            </a:pPr>
            <a:r>
              <a:rPr lang="en-US" dirty="0">
                <a:solidFill>
                  <a:srgbClr val="FFFFFF"/>
                </a:solidFill>
                <a:latin typeface="MuseoModerno Medium" pitchFamily="34" charset="0"/>
                <a:ea typeface="MuseoModerno Medium" pitchFamily="34" charset="-122"/>
                <a:cs typeface="MuseoModerno Medium" pitchFamily="34" charset="-120"/>
              </a:rPr>
              <a:t>Di Chuyển Gỗ</a:t>
            </a:r>
            <a:endParaRPr lang="en-US" dirty="0"/>
          </a:p>
        </p:txBody>
      </p:sp>
      <p:sp>
        <p:nvSpPr>
          <p:cNvPr id="13" name="Text 10"/>
          <p:cNvSpPr/>
          <p:nvPr/>
        </p:nvSpPr>
        <p:spPr>
          <a:xfrm>
            <a:off x="1025128" y="7307429"/>
            <a:ext cx="13605272" cy="182285"/>
          </a:xfrm>
          <a:prstGeom prst="rect">
            <a:avLst/>
          </a:prstGeom>
          <a:noFill/>
          <a:ln/>
        </p:spPr>
        <p:txBody>
          <a:bodyPr wrap="none" lIns="0" tIns="0" rIns="0" bIns="0" rtlCol="0" anchor="t"/>
          <a:lstStyle/>
          <a:p>
            <a:pPr marL="0" indent="0">
              <a:lnSpc>
                <a:spcPts val="1400"/>
              </a:lnSpc>
              <a:buNone/>
            </a:pPr>
            <a:r>
              <a:rPr lang="en-US" sz="1400" dirty="0">
                <a:solidFill>
                  <a:srgbClr val="FFFFFF"/>
                </a:solidFill>
                <a:latin typeface="PT Serif" panose="020A0603040505020204" pitchFamily="18" charset="0"/>
                <a:ea typeface="Source Sans Pro" pitchFamily="34" charset="-122"/>
                <a:cs typeface="Source Sans Pro" pitchFamily="34" charset="-120"/>
              </a:rPr>
              <a:t>Việc di chuyển và sắp xếp gỗ nặng trong không gian hạn chế cũng có thể dẫn đến chấn thương cột sống hoặc căng cơ.</a:t>
            </a:r>
            <a:endParaRPr lang="en-US" sz="1400" dirty="0"/>
          </a:p>
        </p:txBody>
      </p:sp>
      <p:pic>
        <p:nvPicPr>
          <p:cNvPr id="14" name="Picture 13">
            <a:extLst>
              <a:ext uri="{FF2B5EF4-FFF2-40B4-BE49-F238E27FC236}">
                <a16:creationId xmlns:a16="http://schemas.microsoft.com/office/drawing/2014/main" id="{984EB410-75B9-B6B5-EAA3-25056E93D678}"/>
              </a:ext>
            </a:extLst>
          </p:cNvPr>
          <p:cNvPicPr>
            <a:picLocks noChangeAspect="1"/>
          </p:cNvPicPr>
          <p:nvPr/>
        </p:nvPicPr>
        <p:blipFill>
          <a:blip r:embed="rId4"/>
          <a:stretch>
            <a:fillRect/>
          </a:stretch>
        </p:blipFill>
        <p:spPr>
          <a:xfrm>
            <a:off x="12398293" y="7526215"/>
            <a:ext cx="2044376" cy="63304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530977" y="399812"/>
            <a:ext cx="7568446" cy="454462"/>
          </a:xfrm>
          <a:prstGeom prst="rect">
            <a:avLst/>
          </a:prstGeom>
          <a:noFill/>
          <a:ln/>
        </p:spPr>
        <p:txBody>
          <a:bodyPr wrap="none" lIns="0" tIns="0" rIns="0" bIns="0" rtlCol="0" anchor="t"/>
          <a:lstStyle/>
          <a:p>
            <a:pPr marL="0" indent="0" algn="ctr">
              <a:lnSpc>
                <a:spcPts val="3550"/>
              </a:lnSpc>
              <a:buNone/>
            </a:pPr>
            <a:r>
              <a:rPr lang="en-US" sz="3200" b="1" dirty="0">
                <a:solidFill>
                  <a:srgbClr val="124E73"/>
                </a:solidFill>
                <a:latin typeface="MuseoModerno Medium" pitchFamily="34" charset="0"/>
                <a:ea typeface="MuseoModerno Medium" pitchFamily="34" charset="-122"/>
                <a:cs typeface="MuseoModerno Medium" pitchFamily="34" charset="-120"/>
              </a:rPr>
              <a:t>An Toàn Lao Động Cho Nhân Viên Gia Công</a:t>
            </a:r>
            <a:endParaRPr lang="en-US" sz="3200" b="1" dirty="0"/>
          </a:p>
        </p:txBody>
      </p:sp>
      <p:pic>
        <p:nvPicPr>
          <p:cNvPr id="3" name="Image 0" descr="preencoded.png"/>
          <p:cNvPicPr>
            <a:picLocks noChangeAspect="1"/>
          </p:cNvPicPr>
          <p:nvPr/>
        </p:nvPicPr>
        <p:blipFill>
          <a:blip r:embed="rId3"/>
          <a:stretch>
            <a:fillRect/>
          </a:stretch>
        </p:blipFill>
        <p:spPr>
          <a:xfrm>
            <a:off x="3113599" y="1313974"/>
            <a:ext cx="8403202" cy="4370979"/>
          </a:xfrm>
          <a:prstGeom prst="rect">
            <a:avLst/>
          </a:prstGeom>
        </p:spPr>
      </p:pic>
      <p:sp>
        <p:nvSpPr>
          <p:cNvPr id="4" name="Shape 1"/>
          <p:cNvSpPr/>
          <p:nvPr/>
        </p:nvSpPr>
        <p:spPr>
          <a:xfrm>
            <a:off x="523046" y="6411220"/>
            <a:ext cx="13612416" cy="1120973"/>
          </a:xfrm>
          <a:prstGeom prst="roundRect">
            <a:avLst>
              <a:gd name="adj" fmla="val 1946"/>
            </a:avLst>
          </a:prstGeom>
          <a:solidFill>
            <a:srgbClr val="124E73"/>
          </a:solidFill>
          <a:ln/>
        </p:spPr>
      </p:sp>
      <p:sp>
        <p:nvSpPr>
          <p:cNvPr id="5" name="Text 2"/>
          <p:cNvSpPr/>
          <p:nvPr/>
        </p:nvSpPr>
        <p:spPr>
          <a:xfrm>
            <a:off x="668422" y="6556595"/>
            <a:ext cx="1817727" cy="227171"/>
          </a:xfrm>
          <a:prstGeom prst="rect">
            <a:avLst/>
          </a:prstGeom>
          <a:noFill/>
          <a:ln/>
        </p:spPr>
        <p:txBody>
          <a:bodyPr wrap="none" lIns="0" tIns="0" rIns="0" bIns="0" rtlCol="0" anchor="t"/>
          <a:lstStyle/>
          <a:p>
            <a:pPr marL="0" indent="0">
              <a:lnSpc>
                <a:spcPts val="1750"/>
              </a:lnSpc>
              <a:buNone/>
            </a:pPr>
            <a:r>
              <a:rPr lang="en-US" dirty="0">
                <a:solidFill>
                  <a:srgbClr val="FFFFFF"/>
                </a:solidFill>
                <a:latin typeface="MuseoModerno Medium" pitchFamily="34" charset="0"/>
                <a:ea typeface="MuseoModerno Medium" pitchFamily="34" charset="-122"/>
                <a:cs typeface="MuseoModerno Medium" pitchFamily="34" charset="-120"/>
              </a:rPr>
              <a:t>Đặc điểm công việc</a:t>
            </a:r>
            <a:endParaRPr lang="en-US" dirty="0"/>
          </a:p>
        </p:txBody>
      </p:sp>
      <p:sp>
        <p:nvSpPr>
          <p:cNvPr id="6" name="Text 3"/>
          <p:cNvSpPr/>
          <p:nvPr/>
        </p:nvSpPr>
        <p:spPr>
          <a:xfrm>
            <a:off x="668422" y="6870920"/>
            <a:ext cx="13321665" cy="232529"/>
          </a:xfrm>
          <a:prstGeom prst="rect">
            <a:avLst/>
          </a:prstGeom>
          <a:noFill/>
          <a:ln/>
        </p:spPr>
        <p:txBody>
          <a:bodyPr wrap="none" lIns="0" tIns="0" rIns="0" bIns="0" rtlCol="0" anchor="t"/>
          <a:lstStyle/>
          <a:p>
            <a:pPr marL="342900" indent="-342900" algn="l">
              <a:lnSpc>
                <a:spcPts val="1800"/>
              </a:lnSpc>
              <a:buSzPct val="100000"/>
              <a:buChar char="•"/>
            </a:pPr>
            <a:r>
              <a:rPr lang="en-US" sz="1400" dirty="0">
                <a:solidFill>
                  <a:srgbClr val="FFFFFF"/>
                </a:solidFill>
                <a:latin typeface="PT Serif" panose="020A0603040505020204" pitchFamily="18" charset="0"/>
                <a:ea typeface="Source Sans Pro" pitchFamily="34" charset="-122"/>
                <a:cs typeface="Source Sans Pro" pitchFamily="34" charset="-120"/>
              </a:rPr>
              <a:t>Gỗ được chạm khắc, định hình và hoàn thiện để tạo ra các bộ phận như mặt đàn, lưng đàn và cổ đàn</a:t>
            </a:r>
            <a:endParaRPr lang="en-US" sz="1400" dirty="0"/>
          </a:p>
        </p:txBody>
      </p:sp>
      <p:sp>
        <p:nvSpPr>
          <p:cNvPr id="7" name="Text 4"/>
          <p:cNvSpPr/>
          <p:nvPr/>
        </p:nvSpPr>
        <p:spPr>
          <a:xfrm>
            <a:off x="668422" y="7154289"/>
            <a:ext cx="13321665" cy="232529"/>
          </a:xfrm>
          <a:prstGeom prst="rect">
            <a:avLst/>
          </a:prstGeom>
          <a:noFill/>
          <a:ln/>
        </p:spPr>
        <p:txBody>
          <a:bodyPr wrap="none" lIns="0" tIns="0" rIns="0" bIns="0" rtlCol="0" anchor="t"/>
          <a:lstStyle/>
          <a:p>
            <a:pPr marL="342900" indent="-342900" algn="l">
              <a:lnSpc>
                <a:spcPts val="1800"/>
              </a:lnSpc>
              <a:buSzPct val="100000"/>
              <a:buChar char="•"/>
            </a:pPr>
            <a:r>
              <a:rPr lang="en-US" sz="1400" dirty="0">
                <a:solidFill>
                  <a:srgbClr val="FFFFFF"/>
                </a:solidFill>
                <a:latin typeface="PT Serif" panose="020A0603040505020204" pitchFamily="18" charset="0"/>
                <a:ea typeface="Source Sans Pro" pitchFamily="34" charset="-122"/>
                <a:cs typeface="Source Sans Pro" pitchFamily="34" charset="-120"/>
              </a:rPr>
              <a:t>Công nhân gia công sử dụng nhiều công cụ chuyên dụng, từ máy phay, máy bào đến các dụng cụ cầm tay, nhằm đạt được độ chính xác cao trong từng chi tiết.</a:t>
            </a:r>
            <a:endParaRPr lang="en-US" sz="1400" dirty="0"/>
          </a:p>
        </p:txBody>
      </p:sp>
      <p:pic>
        <p:nvPicPr>
          <p:cNvPr id="8" name="Picture 7">
            <a:extLst>
              <a:ext uri="{FF2B5EF4-FFF2-40B4-BE49-F238E27FC236}">
                <a16:creationId xmlns:a16="http://schemas.microsoft.com/office/drawing/2014/main" id="{A8076D64-68CD-30E8-BEBC-8910DAEF6DB5}"/>
              </a:ext>
            </a:extLst>
          </p:cNvPr>
          <p:cNvPicPr>
            <a:picLocks noChangeAspect="1"/>
          </p:cNvPicPr>
          <p:nvPr/>
        </p:nvPicPr>
        <p:blipFill>
          <a:blip r:embed="rId4"/>
          <a:stretch>
            <a:fillRect/>
          </a:stretch>
        </p:blipFill>
        <p:spPr>
          <a:xfrm>
            <a:off x="12398293" y="7526215"/>
            <a:ext cx="2044376" cy="63304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104924" y="373142"/>
            <a:ext cx="4420433" cy="423982"/>
          </a:xfrm>
          <a:prstGeom prst="rect">
            <a:avLst/>
          </a:prstGeom>
          <a:noFill/>
          <a:ln/>
        </p:spPr>
        <p:txBody>
          <a:bodyPr wrap="none" lIns="0" tIns="0" rIns="0" bIns="0" rtlCol="0" anchor="t"/>
          <a:lstStyle/>
          <a:p>
            <a:pPr marL="0" indent="0" algn="ctr">
              <a:lnSpc>
                <a:spcPts val="3300"/>
              </a:lnSpc>
              <a:buNone/>
            </a:pPr>
            <a:r>
              <a:rPr lang="en-US" sz="4000" b="1" dirty="0">
                <a:solidFill>
                  <a:srgbClr val="124E73"/>
                </a:solidFill>
                <a:latin typeface="MuseoModerno Medium" pitchFamily="34" charset="0"/>
                <a:ea typeface="MuseoModerno Medium" pitchFamily="34" charset="-122"/>
                <a:cs typeface="MuseoModerno Medium" pitchFamily="34" charset="-120"/>
              </a:rPr>
              <a:t>Các Dạng Tai Nạn Gia Công</a:t>
            </a:r>
            <a:endParaRPr lang="en-US" sz="4000" b="1" dirty="0"/>
          </a:p>
        </p:txBody>
      </p:sp>
      <p:pic>
        <p:nvPicPr>
          <p:cNvPr id="3" name="Image 0" descr="preencoded.png"/>
          <p:cNvPicPr>
            <a:picLocks noChangeAspect="1"/>
          </p:cNvPicPr>
          <p:nvPr/>
        </p:nvPicPr>
        <p:blipFill>
          <a:blip r:embed="rId3"/>
          <a:stretch>
            <a:fillRect/>
          </a:stretch>
        </p:blipFill>
        <p:spPr>
          <a:xfrm>
            <a:off x="1989177" y="949763"/>
            <a:ext cx="10652046" cy="5275064"/>
          </a:xfrm>
          <a:prstGeom prst="rect">
            <a:avLst/>
          </a:prstGeom>
        </p:spPr>
      </p:pic>
      <p:sp>
        <p:nvSpPr>
          <p:cNvPr id="4" name="Text 1"/>
          <p:cNvSpPr/>
          <p:nvPr/>
        </p:nvSpPr>
        <p:spPr>
          <a:xfrm>
            <a:off x="474821" y="6428303"/>
            <a:ext cx="13680758" cy="217170"/>
          </a:xfrm>
          <a:prstGeom prst="rect">
            <a:avLst/>
          </a:prstGeom>
          <a:noFill/>
          <a:ln/>
        </p:spPr>
        <p:txBody>
          <a:bodyPr wrap="none" lIns="0" tIns="0" rIns="0" bIns="0" rtlCol="0" anchor="t"/>
          <a:lstStyle/>
          <a:p>
            <a:pPr marL="0" indent="0">
              <a:lnSpc>
                <a:spcPts val="1700"/>
              </a:lnSpc>
              <a:buNone/>
            </a:pPr>
            <a:endParaRPr lang="en-US" sz="1050" dirty="0"/>
          </a:p>
        </p:txBody>
      </p:sp>
      <p:pic>
        <p:nvPicPr>
          <p:cNvPr id="5" name="Image 1" descr="preencoded.png"/>
          <p:cNvPicPr>
            <a:picLocks noChangeAspect="1"/>
          </p:cNvPicPr>
          <p:nvPr/>
        </p:nvPicPr>
        <p:blipFill>
          <a:blip r:embed="rId4"/>
          <a:stretch>
            <a:fillRect/>
          </a:stretch>
        </p:blipFill>
        <p:spPr>
          <a:xfrm>
            <a:off x="1637204" y="6729704"/>
            <a:ext cx="271343" cy="271343"/>
          </a:xfrm>
          <a:prstGeom prst="rect">
            <a:avLst/>
          </a:prstGeom>
        </p:spPr>
      </p:pic>
      <p:sp>
        <p:nvSpPr>
          <p:cNvPr id="6" name="Text 2"/>
          <p:cNvSpPr/>
          <p:nvPr/>
        </p:nvSpPr>
        <p:spPr>
          <a:xfrm>
            <a:off x="2167153" y="6747378"/>
            <a:ext cx="1764149" cy="212050"/>
          </a:xfrm>
          <a:prstGeom prst="rect">
            <a:avLst/>
          </a:prstGeom>
          <a:noFill/>
          <a:ln/>
        </p:spPr>
        <p:txBody>
          <a:bodyPr wrap="none" lIns="0" tIns="0" rIns="0" bIns="0" rtlCol="0" anchor="t"/>
          <a:lstStyle/>
          <a:p>
            <a:pPr marL="0" indent="0" algn="ctr">
              <a:lnSpc>
                <a:spcPts val="1650"/>
              </a:lnSpc>
              <a:buNone/>
            </a:pPr>
            <a:r>
              <a:rPr lang="en-US" sz="1600" dirty="0">
                <a:solidFill>
                  <a:srgbClr val="2B4150"/>
                </a:solidFill>
                <a:latin typeface="MuseoModerno Medium" pitchFamily="34" charset="0"/>
                <a:ea typeface="MuseoModerno Medium" pitchFamily="34" charset="-122"/>
                <a:cs typeface="MuseoModerno Medium" pitchFamily="34" charset="-120"/>
              </a:rPr>
              <a:t>Chấn Thương Công Cụ</a:t>
            </a:r>
            <a:endParaRPr lang="en-US" sz="1600" dirty="0"/>
          </a:p>
        </p:txBody>
      </p:sp>
      <p:sp>
        <p:nvSpPr>
          <p:cNvPr id="7" name="Text 3"/>
          <p:cNvSpPr/>
          <p:nvPr/>
        </p:nvSpPr>
        <p:spPr>
          <a:xfrm>
            <a:off x="1439887" y="7130750"/>
            <a:ext cx="4424601" cy="434340"/>
          </a:xfrm>
          <a:prstGeom prst="rect">
            <a:avLst/>
          </a:prstGeom>
          <a:noFill/>
          <a:ln/>
        </p:spPr>
        <p:txBody>
          <a:bodyPr wrap="square" lIns="0" tIns="0" rIns="0" bIns="0" rtlCol="0" anchor="t"/>
          <a:lstStyle/>
          <a:p>
            <a:pPr marL="0" indent="0" algn="l">
              <a:lnSpc>
                <a:spcPts val="17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Tiếp xúc với các công cụ sắc bén và máy móc, </a:t>
            </a:r>
          </a:p>
          <a:p>
            <a:pPr marL="0" indent="0" algn="l">
              <a:lnSpc>
                <a:spcPts val="1700"/>
              </a:lnSpc>
              <a:buNone/>
            </a:pPr>
            <a:r>
              <a:rPr lang="en-US" sz="1400" dirty="0" err="1">
                <a:solidFill>
                  <a:srgbClr val="2B4150"/>
                </a:solidFill>
                <a:latin typeface="PT Serif" panose="020A0603040505020204" pitchFamily="18" charset="0"/>
                <a:ea typeface="Source Sans Pro" pitchFamily="34" charset="-122"/>
                <a:cs typeface="Source Sans Pro" pitchFamily="34" charset="-120"/>
              </a:rPr>
              <a:t>như</a:t>
            </a:r>
            <a:r>
              <a:rPr lang="en-US" sz="1400" dirty="0">
                <a:solidFill>
                  <a:srgbClr val="2B4150"/>
                </a:solidFill>
                <a:latin typeface="PT Serif" panose="020A0603040505020204" pitchFamily="18" charset="0"/>
                <a:ea typeface="Source Sans Pro" pitchFamily="34" charset="-122"/>
                <a:cs typeface="Source Sans Pro" pitchFamily="34" charset="-120"/>
              </a:rPr>
              <a:t> máy phay hoặc dao chạm khắc.</a:t>
            </a:r>
            <a:endParaRPr lang="en-US" sz="1400" dirty="0"/>
          </a:p>
        </p:txBody>
      </p:sp>
      <p:pic>
        <p:nvPicPr>
          <p:cNvPr id="8" name="Image 2" descr="preencoded.png"/>
          <p:cNvPicPr>
            <a:picLocks noChangeAspect="1"/>
          </p:cNvPicPr>
          <p:nvPr/>
        </p:nvPicPr>
        <p:blipFill>
          <a:blip r:embed="rId5"/>
          <a:stretch>
            <a:fillRect/>
          </a:stretch>
        </p:blipFill>
        <p:spPr>
          <a:xfrm>
            <a:off x="6992414" y="6725677"/>
            <a:ext cx="271343" cy="271343"/>
          </a:xfrm>
          <a:prstGeom prst="rect">
            <a:avLst/>
          </a:prstGeom>
        </p:spPr>
      </p:pic>
      <p:sp>
        <p:nvSpPr>
          <p:cNvPr id="9" name="Text 4"/>
          <p:cNvSpPr/>
          <p:nvPr/>
        </p:nvSpPr>
        <p:spPr>
          <a:xfrm>
            <a:off x="6829283" y="6747378"/>
            <a:ext cx="1696164" cy="212050"/>
          </a:xfrm>
          <a:prstGeom prst="rect">
            <a:avLst/>
          </a:prstGeom>
          <a:noFill/>
          <a:ln/>
        </p:spPr>
        <p:txBody>
          <a:bodyPr wrap="none" lIns="0" tIns="0" rIns="0" bIns="0" rtlCol="0" anchor="t"/>
          <a:lstStyle/>
          <a:p>
            <a:pPr marL="0" indent="0" algn="ctr">
              <a:lnSpc>
                <a:spcPts val="1650"/>
              </a:lnSpc>
              <a:buNone/>
            </a:pPr>
            <a:r>
              <a:rPr lang="en-US" sz="1600" dirty="0">
                <a:solidFill>
                  <a:srgbClr val="2B4150"/>
                </a:solidFill>
                <a:latin typeface="MuseoModerno Medium" pitchFamily="34" charset="0"/>
                <a:ea typeface="MuseoModerno Medium" pitchFamily="34" charset="-122"/>
                <a:cs typeface="MuseoModerno Medium" pitchFamily="34" charset="-120"/>
              </a:rPr>
              <a:t>Bụi Gỗ</a:t>
            </a:r>
            <a:endParaRPr lang="en-US" sz="1600" dirty="0"/>
          </a:p>
        </p:txBody>
      </p:sp>
      <p:sp>
        <p:nvSpPr>
          <p:cNvPr id="10" name="Text 5"/>
          <p:cNvSpPr/>
          <p:nvPr/>
        </p:nvSpPr>
        <p:spPr>
          <a:xfrm>
            <a:off x="5786132" y="7089131"/>
            <a:ext cx="3739225" cy="434340"/>
          </a:xfrm>
          <a:prstGeom prst="rect">
            <a:avLst/>
          </a:prstGeom>
          <a:noFill/>
          <a:ln/>
        </p:spPr>
        <p:txBody>
          <a:bodyPr wrap="square" lIns="0" tIns="0" rIns="0" bIns="0" rtlCol="0" anchor="t"/>
          <a:lstStyle/>
          <a:p>
            <a:pPr marL="0" indent="0" algn="l">
              <a:lnSpc>
                <a:spcPts val="17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Bụi gỗ sinh ra từ quá trình chạm khắc có thể gây ra </a:t>
            </a:r>
            <a:r>
              <a:rPr lang="en-US" sz="1400" dirty="0" err="1">
                <a:solidFill>
                  <a:srgbClr val="2B4150"/>
                </a:solidFill>
                <a:latin typeface="PT Serif" panose="020A0603040505020204" pitchFamily="18" charset="0"/>
                <a:ea typeface="Source Sans Pro" pitchFamily="34" charset="-122"/>
                <a:cs typeface="Source Sans Pro" pitchFamily="34" charset="-120"/>
              </a:rPr>
              <a:t>các</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vấn</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đề</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về</a:t>
            </a:r>
            <a:r>
              <a:rPr lang="en-US" sz="1400" dirty="0">
                <a:solidFill>
                  <a:srgbClr val="2B4150"/>
                </a:solidFill>
                <a:latin typeface="PT Serif" panose="020A0603040505020204" pitchFamily="18" charset="0"/>
                <a:ea typeface="Source Sans Pro" pitchFamily="34" charset="-122"/>
                <a:cs typeface="Source Sans Pro" pitchFamily="34" charset="-120"/>
              </a:rPr>
              <a:t> hô hấp, đặc biệt nếu không có hệ thống thông gió thích hợp.</a:t>
            </a:r>
            <a:endParaRPr lang="en-US" sz="1400" dirty="0"/>
          </a:p>
        </p:txBody>
      </p:sp>
      <p:pic>
        <p:nvPicPr>
          <p:cNvPr id="11" name="Image 3" descr="preencoded.png"/>
          <p:cNvPicPr>
            <a:picLocks noChangeAspect="1"/>
          </p:cNvPicPr>
          <p:nvPr/>
        </p:nvPicPr>
        <p:blipFill>
          <a:blip r:embed="rId6"/>
          <a:stretch>
            <a:fillRect/>
          </a:stretch>
        </p:blipFill>
        <p:spPr>
          <a:xfrm>
            <a:off x="10997358" y="6734653"/>
            <a:ext cx="271343" cy="271343"/>
          </a:xfrm>
          <a:prstGeom prst="rect">
            <a:avLst/>
          </a:prstGeom>
        </p:spPr>
      </p:pic>
      <p:sp>
        <p:nvSpPr>
          <p:cNvPr id="12" name="Text 6"/>
          <p:cNvSpPr/>
          <p:nvPr/>
        </p:nvSpPr>
        <p:spPr>
          <a:xfrm>
            <a:off x="11457361" y="6747378"/>
            <a:ext cx="1696164" cy="212050"/>
          </a:xfrm>
          <a:prstGeom prst="rect">
            <a:avLst/>
          </a:prstGeom>
          <a:noFill/>
          <a:ln/>
        </p:spPr>
        <p:txBody>
          <a:bodyPr wrap="none" lIns="0" tIns="0" rIns="0" bIns="0" rtlCol="0" anchor="t"/>
          <a:lstStyle/>
          <a:p>
            <a:pPr marL="0" indent="0" algn="ctr">
              <a:lnSpc>
                <a:spcPts val="1650"/>
              </a:lnSpc>
              <a:buNone/>
            </a:pPr>
            <a:r>
              <a:rPr lang="en-US" sz="1600" dirty="0">
                <a:solidFill>
                  <a:srgbClr val="2B4150"/>
                </a:solidFill>
                <a:latin typeface="MuseoModerno Medium" pitchFamily="34" charset="0"/>
                <a:ea typeface="MuseoModerno Medium" pitchFamily="34" charset="-122"/>
                <a:cs typeface="MuseoModerno Medium" pitchFamily="34" charset="-120"/>
              </a:rPr>
              <a:t>Áp Lực Công Việc</a:t>
            </a:r>
            <a:endParaRPr lang="en-US" sz="1600" dirty="0"/>
          </a:p>
        </p:txBody>
      </p:sp>
      <p:sp>
        <p:nvSpPr>
          <p:cNvPr id="13" name="Text 7"/>
          <p:cNvSpPr/>
          <p:nvPr/>
        </p:nvSpPr>
        <p:spPr>
          <a:xfrm>
            <a:off x="10585512" y="7089131"/>
            <a:ext cx="3570067" cy="434340"/>
          </a:xfrm>
          <a:prstGeom prst="rect">
            <a:avLst/>
          </a:prstGeom>
          <a:noFill/>
          <a:ln/>
        </p:spPr>
        <p:txBody>
          <a:bodyPr wrap="square" lIns="0" tIns="0" rIns="0" bIns="0" rtlCol="0" anchor="t"/>
          <a:lstStyle/>
          <a:p>
            <a:pPr marL="0" indent="0" algn="l">
              <a:lnSpc>
                <a:spcPts val="1700"/>
              </a:lnSpc>
              <a:buNone/>
            </a:pPr>
            <a:r>
              <a:rPr lang="en-US" sz="1400" dirty="0">
                <a:solidFill>
                  <a:srgbClr val="2B4150"/>
                </a:solidFill>
                <a:latin typeface="PT Serif" panose="020A0603040505020204" pitchFamily="18" charset="0"/>
                <a:ea typeface="Source Sans Pro" pitchFamily="34" charset="-122"/>
                <a:cs typeface="Source Sans Pro" pitchFamily="34" charset="-120"/>
              </a:rPr>
              <a:t>Áp lực công việc và thời hạn gấp gáp có thể </a:t>
            </a:r>
            <a:r>
              <a:rPr lang="en-US" sz="1400" dirty="0" err="1">
                <a:solidFill>
                  <a:srgbClr val="2B4150"/>
                </a:solidFill>
                <a:latin typeface="PT Serif" panose="020A0603040505020204" pitchFamily="18" charset="0"/>
                <a:ea typeface="Source Sans Pro" pitchFamily="34" charset="-122"/>
                <a:cs typeface="Source Sans Pro" pitchFamily="34" charset="-120"/>
              </a:rPr>
              <a:t>khiến</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công</a:t>
            </a:r>
            <a:r>
              <a:rPr lang="en-US" sz="1400" dirty="0">
                <a:solidFill>
                  <a:srgbClr val="2B4150"/>
                </a:solidFill>
                <a:latin typeface="PT Serif" panose="020A0603040505020204" pitchFamily="18" charset="0"/>
                <a:ea typeface="Source Sans Pro" pitchFamily="34" charset="-122"/>
                <a:cs typeface="Source Sans Pro" pitchFamily="34" charset="-120"/>
              </a:rPr>
              <a:t> </a:t>
            </a:r>
            <a:r>
              <a:rPr lang="en-US" sz="1400" dirty="0" err="1">
                <a:solidFill>
                  <a:srgbClr val="2B4150"/>
                </a:solidFill>
                <a:latin typeface="PT Serif" panose="020A0603040505020204" pitchFamily="18" charset="0"/>
                <a:ea typeface="Source Sans Pro" pitchFamily="34" charset="-122"/>
                <a:cs typeface="Source Sans Pro" pitchFamily="34" charset="-120"/>
              </a:rPr>
              <a:t>nhân</a:t>
            </a:r>
            <a:r>
              <a:rPr lang="en-US" sz="1400" dirty="0">
                <a:solidFill>
                  <a:srgbClr val="2B4150"/>
                </a:solidFill>
                <a:latin typeface="PT Serif" panose="020A0603040505020204" pitchFamily="18" charset="0"/>
                <a:ea typeface="Source Sans Pro" pitchFamily="34" charset="-122"/>
                <a:cs typeface="Source Sans Pro" pitchFamily="34" charset="-120"/>
              </a:rPr>
              <a:t> trở nên mất tập trung, gia tăng nguy cơ xảy ra tai nạn.</a:t>
            </a:r>
            <a:endParaRPr lang="en-US" sz="1400" dirty="0"/>
          </a:p>
        </p:txBody>
      </p:sp>
      <p:pic>
        <p:nvPicPr>
          <p:cNvPr id="14" name="Picture 13">
            <a:extLst>
              <a:ext uri="{FF2B5EF4-FFF2-40B4-BE49-F238E27FC236}">
                <a16:creationId xmlns:a16="http://schemas.microsoft.com/office/drawing/2014/main" id="{64B3B144-C10F-F587-AF48-A611E92A283F}"/>
              </a:ext>
            </a:extLst>
          </p:cNvPr>
          <p:cNvPicPr>
            <a:picLocks noChangeAspect="1"/>
          </p:cNvPicPr>
          <p:nvPr/>
        </p:nvPicPr>
        <p:blipFill>
          <a:blip r:embed="rId7"/>
          <a:stretch>
            <a:fillRect/>
          </a:stretch>
        </p:blipFill>
        <p:spPr>
          <a:xfrm>
            <a:off x="12641223" y="7565090"/>
            <a:ext cx="1801446" cy="55782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102889" y="367280"/>
            <a:ext cx="6143268" cy="376833"/>
          </a:xfrm>
          <a:prstGeom prst="rect">
            <a:avLst/>
          </a:prstGeom>
          <a:noFill/>
          <a:ln/>
        </p:spPr>
        <p:txBody>
          <a:bodyPr wrap="none" lIns="0" tIns="0" rIns="0" bIns="0" rtlCol="0" anchor="t"/>
          <a:lstStyle/>
          <a:p>
            <a:pPr marL="0" indent="0" algn="ctr">
              <a:lnSpc>
                <a:spcPts val="2950"/>
              </a:lnSpc>
              <a:buNone/>
            </a:pPr>
            <a:r>
              <a:rPr lang="en-US" sz="2400" b="1" dirty="0">
                <a:solidFill>
                  <a:srgbClr val="124E73"/>
                </a:solidFill>
                <a:latin typeface="MuseoModerno Medium" pitchFamily="34" charset="0"/>
                <a:ea typeface="MuseoModerno Medium" pitchFamily="34" charset="-122"/>
                <a:cs typeface="MuseoModerno Medium" pitchFamily="34" charset="-120"/>
              </a:rPr>
              <a:t>An Toàn Lao Động Cho Nhân Viên Lắp Ráp</a:t>
            </a:r>
            <a:endParaRPr lang="en-US" sz="2400" b="1" dirty="0"/>
          </a:p>
        </p:txBody>
      </p:sp>
      <p:pic>
        <p:nvPicPr>
          <p:cNvPr id="3" name="Image 0" descr="preencoded.png"/>
          <p:cNvPicPr>
            <a:picLocks noChangeAspect="1"/>
          </p:cNvPicPr>
          <p:nvPr/>
        </p:nvPicPr>
        <p:blipFill>
          <a:blip r:embed="rId3"/>
          <a:stretch>
            <a:fillRect/>
          </a:stretch>
        </p:blipFill>
        <p:spPr>
          <a:xfrm>
            <a:off x="4231000" y="1095271"/>
            <a:ext cx="5517229" cy="2763175"/>
          </a:xfrm>
          <a:prstGeom prst="rect">
            <a:avLst/>
          </a:prstGeom>
        </p:spPr>
      </p:pic>
      <p:sp>
        <p:nvSpPr>
          <p:cNvPr id="4" name="Shape 1"/>
          <p:cNvSpPr/>
          <p:nvPr/>
        </p:nvSpPr>
        <p:spPr>
          <a:xfrm>
            <a:off x="1391321" y="4813759"/>
            <a:ext cx="15240" cy="2324457"/>
          </a:xfrm>
          <a:prstGeom prst="roundRect">
            <a:avLst>
              <a:gd name="adj" fmla="val 118699"/>
            </a:avLst>
          </a:prstGeom>
          <a:solidFill>
            <a:srgbClr val="D9D4C9"/>
          </a:solidFill>
          <a:ln/>
        </p:spPr>
      </p:sp>
      <p:sp>
        <p:nvSpPr>
          <p:cNvPr id="5" name="Shape 2"/>
          <p:cNvSpPr/>
          <p:nvPr/>
        </p:nvSpPr>
        <p:spPr>
          <a:xfrm>
            <a:off x="1527231" y="5115761"/>
            <a:ext cx="422077" cy="15240"/>
          </a:xfrm>
          <a:prstGeom prst="roundRect">
            <a:avLst>
              <a:gd name="adj" fmla="val 118699"/>
            </a:avLst>
          </a:prstGeom>
          <a:solidFill>
            <a:srgbClr val="2B678C"/>
          </a:solidFill>
          <a:ln/>
        </p:spPr>
      </p:sp>
      <p:sp>
        <p:nvSpPr>
          <p:cNvPr id="6" name="Shape 3"/>
          <p:cNvSpPr/>
          <p:nvPr/>
        </p:nvSpPr>
        <p:spPr>
          <a:xfrm>
            <a:off x="1271128" y="4987769"/>
            <a:ext cx="271343" cy="271343"/>
          </a:xfrm>
          <a:prstGeom prst="roundRect">
            <a:avLst>
              <a:gd name="adj" fmla="val 6667"/>
            </a:avLst>
          </a:prstGeom>
          <a:solidFill>
            <a:srgbClr val="124E73"/>
          </a:solidFill>
          <a:ln/>
        </p:spPr>
      </p:sp>
      <p:sp>
        <p:nvSpPr>
          <p:cNvPr id="7" name="Text 4"/>
          <p:cNvSpPr/>
          <p:nvPr/>
        </p:nvSpPr>
        <p:spPr>
          <a:xfrm>
            <a:off x="1364354" y="5033013"/>
            <a:ext cx="84773" cy="180856"/>
          </a:xfrm>
          <a:prstGeom prst="rect">
            <a:avLst/>
          </a:prstGeom>
          <a:noFill/>
          <a:ln/>
        </p:spPr>
        <p:txBody>
          <a:bodyPr wrap="none" lIns="0" tIns="0" rIns="0" bIns="0" rtlCol="0" anchor="t"/>
          <a:lstStyle/>
          <a:p>
            <a:pPr marL="0" indent="0" algn="ctr">
              <a:lnSpc>
                <a:spcPts val="1400"/>
              </a:lnSpc>
              <a:buNone/>
            </a:pPr>
            <a:r>
              <a:rPr lang="en-US" sz="1400" dirty="0">
                <a:solidFill>
                  <a:srgbClr val="FFFFFF"/>
                </a:solidFill>
                <a:latin typeface="MuseoModerno Medium" pitchFamily="34" charset="0"/>
                <a:ea typeface="MuseoModerno Medium" pitchFamily="34" charset="-122"/>
                <a:cs typeface="MuseoModerno Medium" pitchFamily="34" charset="-120"/>
              </a:rPr>
              <a:t>1</a:t>
            </a:r>
            <a:endParaRPr lang="en-US" sz="1400" dirty="0"/>
          </a:p>
        </p:txBody>
      </p:sp>
      <p:sp>
        <p:nvSpPr>
          <p:cNvPr id="8" name="Text 5"/>
          <p:cNvSpPr/>
          <p:nvPr/>
        </p:nvSpPr>
        <p:spPr>
          <a:xfrm>
            <a:off x="2069978" y="4972648"/>
            <a:ext cx="1507450" cy="188357"/>
          </a:xfrm>
          <a:prstGeom prst="rect">
            <a:avLst/>
          </a:prstGeom>
          <a:noFill/>
          <a:ln/>
        </p:spPr>
        <p:txBody>
          <a:bodyPr wrap="none" lIns="0" tIns="0" rIns="0" bIns="0" rtlCol="0" anchor="t"/>
          <a:lstStyle/>
          <a:p>
            <a:pPr marL="0" indent="0" algn="l">
              <a:lnSpc>
                <a:spcPts val="1450"/>
              </a:lnSpc>
              <a:buNone/>
            </a:pPr>
            <a:r>
              <a:rPr lang="en-US" sz="2400" dirty="0">
                <a:solidFill>
                  <a:srgbClr val="2B4150"/>
                </a:solidFill>
                <a:latin typeface="MuseoModerno Medium" pitchFamily="34" charset="0"/>
                <a:ea typeface="MuseoModerno Medium" pitchFamily="34" charset="-122"/>
                <a:cs typeface="MuseoModerno Medium" pitchFamily="34" charset="-120"/>
              </a:rPr>
              <a:t>Ghép Nối</a:t>
            </a:r>
            <a:endParaRPr lang="en-US" sz="2400" dirty="0"/>
          </a:p>
        </p:txBody>
      </p:sp>
      <p:sp>
        <p:nvSpPr>
          <p:cNvPr id="9" name="Text 6"/>
          <p:cNvSpPr/>
          <p:nvPr/>
        </p:nvSpPr>
        <p:spPr>
          <a:xfrm>
            <a:off x="2069978" y="5233276"/>
            <a:ext cx="12942213" cy="192881"/>
          </a:xfrm>
          <a:prstGeom prst="rect">
            <a:avLst/>
          </a:prstGeom>
          <a:noFill/>
          <a:ln/>
        </p:spPr>
        <p:txBody>
          <a:bodyPr wrap="none" lIns="0" tIns="0" rIns="0" bIns="0" rtlCol="0" anchor="t"/>
          <a:lstStyle/>
          <a:p>
            <a:pPr marL="0" indent="0" algn="l">
              <a:lnSpc>
                <a:spcPts val="15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Ghép nối mặt đàn, lưng đàn và cổ đàn với nhau, tạo ra hình dáng tổng thể của đàn.</a:t>
            </a:r>
            <a:endParaRPr lang="en-US" sz="1600" dirty="0"/>
          </a:p>
        </p:txBody>
      </p:sp>
      <p:sp>
        <p:nvSpPr>
          <p:cNvPr id="10" name="Shape 7"/>
          <p:cNvSpPr/>
          <p:nvPr/>
        </p:nvSpPr>
        <p:spPr>
          <a:xfrm>
            <a:off x="1527231" y="5930744"/>
            <a:ext cx="422077" cy="15240"/>
          </a:xfrm>
          <a:prstGeom prst="roundRect">
            <a:avLst>
              <a:gd name="adj" fmla="val 118699"/>
            </a:avLst>
          </a:prstGeom>
          <a:solidFill>
            <a:srgbClr val="2B678C"/>
          </a:solidFill>
          <a:ln/>
        </p:spPr>
      </p:sp>
      <p:sp>
        <p:nvSpPr>
          <p:cNvPr id="11" name="Shape 8"/>
          <p:cNvSpPr/>
          <p:nvPr/>
        </p:nvSpPr>
        <p:spPr>
          <a:xfrm>
            <a:off x="1271128" y="5802752"/>
            <a:ext cx="271343" cy="271343"/>
          </a:xfrm>
          <a:prstGeom prst="roundRect">
            <a:avLst>
              <a:gd name="adj" fmla="val 6667"/>
            </a:avLst>
          </a:prstGeom>
          <a:solidFill>
            <a:srgbClr val="124E73"/>
          </a:solidFill>
          <a:ln/>
        </p:spPr>
      </p:sp>
      <p:sp>
        <p:nvSpPr>
          <p:cNvPr id="12" name="Text 9"/>
          <p:cNvSpPr/>
          <p:nvPr/>
        </p:nvSpPr>
        <p:spPr>
          <a:xfrm>
            <a:off x="1356496" y="5847996"/>
            <a:ext cx="100608" cy="180856"/>
          </a:xfrm>
          <a:prstGeom prst="rect">
            <a:avLst/>
          </a:prstGeom>
          <a:noFill/>
          <a:ln/>
        </p:spPr>
        <p:txBody>
          <a:bodyPr wrap="none" lIns="0" tIns="0" rIns="0" bIns="0" rtlCol="0" anchor="t"/>
          <a:lstStyle/>
          <a:p>
            <a:pPr marL="0" indent="0" algn="ctr">
              <a:lnSpc>
                <a:spcPts val="1400"/>
              </a:lnSpc>
              <a:buNone/>
            </a:pPr>
            <a:r>
              <a:rPr lang="en-US" sz="1400" dirty="0">
                <a:solidFill>
                  <a:srgbClr val="FFFFFF"/>
                </a:solidFill>
                <a:latin typeface="MuseoModerno Medium" pitchFamily="34" charset="0"/>
                <a:ea typeface="MuseoModerno Medium" pitchFamily="34" charset="-122"/>
                <a:cs typeface="MuseoModerno Medium" pitchFamily="34" charset="-120"/>
              </a:rPr>
              <a:t>2</a:t>
            </a:r>
            <a:endParaRPr lang="en-US" sz="1400" dirty="0"/>
          </a:p>
        </p:txBody>
      </p:sp>
      <p:sp>
        <p:nvSpPr>
          <p:cNvPr id="13" name="Text 10"/>
          <p:cNvSpPr/>
          <p:nvPr/>
        </p:nvSpPr>
        <p:spPr>
          <a:xfrm>
            <a:off x="2069978" y="5787631"/>
            <a:ext cx="1507450" cy="188357"/>
          </a:xfrm>
          <a:prstGeom prst="rect">
            <a:avLst/>
          </a:prstGeom>
          <a:noFill/>
          <a:ln/>
        </p:spPr>
        <p:txBody>
          <a:bodyPr wrap="none" lIns="0" tIns="0" rIns="0" bIns="0" rtlCol="0" anchor="t"/>
          <a:lstStyle/>
          <a:p>
            <a:pPr marL="0" indent="0" algn="l">
              <a:lnSpc>
                <a:spcPts val="1450"/>
              </a:lnSpc>
              <a:buNone/>
            </a:pPr>
            <a:r>
              <a:rPr lang="en-US" sz="2400" dirty="0">
                <a:solidFill>
                  <a:srgbClr val="2B4150"/>
                </a:solidFill>
                <a:latin typeface="MuseoModerno Medium" pitchFamily="34" charset="0"/>
                <a:ea typeface="MuseoModerno Medium" pitchFamily="34" charset="-122"/>
                <a:cs typeface="MuseoModerno Medium" pitchFamily="34" charset="-120"/>
              </a:rPr>
              <a:t>Gắn Dây</a:t>
            </a:r>
            <a:endParaRPr lang="en-US" sz="2400" dirty="0"/>
          </a:p>
        </p:txBody>
      </p:sp>
      <p:sp>
        <p:nvSpPr>
          <p:cNvPr id="14" name="Text 11"/>
          <p:cNvSpPr/>
          <p:nvPr/>
        </p:nvSpPr>
        <p:spPr>
          <a:xfrm>
            <a:off x="2069978" y="6048259"/>
            <a:ext cx="12942213" cy="192881"/>
          </a:xfrm>
          <a:prstGeom prst="rect">
            <a:avLst/>
          </a:prstGeom>
          <a:noFill/>
          <a:ln/>
        </p:spPr>
        <p:txBody>
          <a:bodyPr wrap="none" lIns="0" tIns="0" rIns="0" bIns="0" rtlCol="0" anchor="t"/>
          <a:lstStyle/>
          <a:p>
            <a:pPr marL="0" indent="0" algn="l">
              <a:lnSpc>
                <a:spcPts val="15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Dây đàn được gắn vào các bộ phận này, và nếu đàn có sử dụng các linh kiện điện tử, công nhân cũng sẽ tiến hành lắp đặt chúng.</a:t>
            </a:r>
            <a:endParaRPr lang="en-US" sz="1600" dirty="0"/>
          </a:p>
        </p:txBody>
      </p:sp>
      <p:sp>
        <p:nvSpPr>
          <p:cNvPr id="15" name="Shape 12"/>
          <p:cNvSpPr/>
          <p:nvPr/>
        </p:nvSpPr>
        <p:spPr>
          <a:xfrm>
            <a:off x="1527231" y="6745727"/>
            <a:ext cx="422077" cy="15240"/>
          </a:xfrm>
          <a:prstGeom prst="roundRect">
            <a:avLst>
              <a:gd name="adj" fmla="val 118699"/>
            </a:avLst>
          </a:prstGeom>
          <a:solidFill>
            <a:srgbClr val="2B678C"/>
          </a:solidFill>
          <a:ln/>
        </p:spPr>
      </p:sp>
      <p:sp>
        <p:nvSpPr>
          <p:cNvPr id="16" name="Shape 13"/>
          <p:cNvSpPr/>
          <p:nvPr/>
        </p:nvSpPr>
        <p:spPr>
          <a:xfrm>
            <a:off x="1271128" y="6617735"/>
            <a:ext cx="271343" cy="271343"/>
          </a:xfrm>
          <a:prstGeom prst="roundRect">
            <a:avLst>
              <a:gd name="adj" fmla="val 6667"/>
            </a:avLst>
          </a:prstGeom>
          <a:solidFill>
            <a:srgbClr val="124E73"/>
          </a:solidFill>
          <a:ln/>
        </p:spPr>
      </p:sp>
      <p:sp>
        <p:nvSpPr>
          <p:cNvPr id="17" name="Text 14"/>
          <p:cNvSpPr/>
          <p:nvPr/>
        </p:nvSpPr>
        <p:spPr>
          <a:xfrm>
            <a:off x="1355900" y="6662978"/>
            <a:ext cx="101679" cy="180856"/>
          </a:xfrm>
          <a:prstGeom prst="rect">
            <a:avLst/>
          </a:prstGeom>
          <a:noFill/>
          <a:ln/>
        </p:spPr>
        <p:txBody>
          <a:bodyPr wrap="none" lIns="0" tIns="0" rIns="0" bIns="0" rtlCol="0" anchor="t"/>
          <a:lstStyle/>
          <a:p>
            <a:pPr marL="0" indent="0" algn="ctr">
              <a:lnSpc>
                <a:spcPts val="1400"/>
              </a:lnSpc>
              <a:buNone/>
            </a:pPr>
            <a:r>
              <a:rPr lang="en-US" sz="1400" dirty="0">
                <a:solidFill>
                  <a:srgbClr val="FFFFFF"/>
                </a:solidFill>
                <a:latin typeface="MuseoModerno Medium" pitchFamily="34" charset="0"/>
                <a:ea typeface="MuseoModerno Medium" pitchFamily="34" charset="-122"/>
                <a:cs typeface="MuseoModerno Medium" pitchFamily="34" charset="-120"/>
              </a:rPr>
              <a:t>3</a:t>
            </a:r>
            <a:endParaRPr lang="en-US" sz="1400" dirty="0"/>
          </a:p>
        </p:txBody>
      </p:sp>
      <p:sp>
        <p:nvSpPr>
          <p:cNvPr id="18" name="Text 15"/>
          <p:cNvSpPr/>
          <p:nvPr/>
        </p:nvSpPr>
        <p:spPr>
          <a:xfrm>
            <a:off x="2069978" y="6602614"/>
            <a:ext cx="1507450" cy="188357"/>
          </a:xfrm>
          <a:prstGeom prst="rect">
            <a:avLst/>
          </a:prstGeom>
          <a:noFill/>
          <a:ln/>
        </p:spPr>
        <p:txBody>
          <a:bodyPr wrap="none" lIns="0" tIns="0" rIns="0" bIns="0" rtlCol="0" anchor="t"/>
          <a:lstStyle/>
          <a:p>
            <a:pPr marL="0" indent="0" algn="l">
              <a:lnSpc>
                <a:spcPts val="1450"/>
              </a:lnSpc>
              <a:buNone/>
            </a:pPr>
            <a:r>
              <a:rPr lang="en-US" sz="2400" dirty="0">
                <a:solidFill>
                  <a:srgbClr val="2B4150"/>
                </a:solidFill>
                <a:latin typeface="MuseoModerno Medium" pitchFamily="34" charset="0"/>
                <a:ea typeface="MuseoModerno Medium" pitchFamily="34" charset="-122"/>
                <a:cs typeface="MuseoModerno Medium" pitchFamily="34" charset="-120"/>
              </a:rPr>
              <a:t>Hoàn Thiện</a:t>
            </a:r>
            <a:endParaRPr lang="en-US" sz="2400" dirty="0"/>
          </a:p>
        </p:txBody>
      </p:sp>
      <p:sp>
        <p:nvSpPr>
          <p:cNvPr id="19" name="Text 16"/>
          <p:cNvSpPr/>
          <p:nvPr/>
        </p:nvSpPr>
        <p:spPr>
          <a:xfrm>
            <a:off x="2069978" y="6863241"/>
            <a:ext cx="12942213" cy="192881"/>
          </a:xfrm>
          <a:prstGeom prst="rect">
            <a:avLst/>
          </a:prstGeom>
          <a:noFill/>
          <a:ln/>
        </p:spPr>
        <p:txBody>
          <a:bodyPr wrap="none" lIns="0" tIns="0" rIns="0" bIns="0" rtlCol="0" anchor="t"/>
          <a:lstStyle/>
          <a:p>
            <a:pPr marL="0" indent="0" algn="l">
              <a:lnSpc>
                <a:spcPts val="15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Mỗi giai đoạn lắp ráp đều cần sự tỉ mỉ, từ việc căn chỉnh độ cao của dây đàn cho đến việc kiểm tra các linh kiện để đảm bảo </a:t>
            </a:r>
            <a:r>
              <a:rPr lang="en-US" sz="1600" dirty="0" err="1">
                <a:solidFill>
                  <a:srgbClr val="2B4150"/>
                </a:solidFill>
                <a:latin typeface="PT Serif" panose="020A0603040505020204" pitchFamily="18" charset="0"/>
                <a:ea typeface="Source Sans Pro" pitchFamily="34" charset="-122"/>
                <a:cs typeface="Source Sans Pro" pitchFamily="34" charset="-120"/>
              </a:rPr>
              <a:t>chúng</a:t>
            </a:r>
            <a:r>
              <a:rPr lang="en-US" sz="1600" dirty="0">
                <a:solidFill>
                  <a:srgbClr val="2B4150"/>
                </a:solidFill>
                <a:latin typeface="PT Serif" panose="020A0603040505020204" pitchFamily="18" charset="0"/>
                <a:ea typeface="Source Sans Pro" pitchFamily="34" charset="-122"/>
                <a:cs typeface="Source Sans Pro" pitchFamily="34" charset="-120"/>
              </a:rPr>
              <a:t> </a:t>
            </a:r>
          </a:p>
          <a:p>
            <a:pPr marL="0" indent="0" algn="l">
              <a:lnSpc>
                <a:spcPts val="1500"/>
              </a:lnSpc>
              <a:buNone/>
            </a:pPr>
            <a:r>
              <a:rPr lang="en-US" sz="1600" dirty="0" err="1">
                <a:solidFill>
                  <a:srgbClr val="2B4150"/>
                </a:solidFill>
                <a:latin typeface="PT Serif" panose="020A0603040505020204" pitchFamily="18" charset="0"/>
                <a:ea typeface="Source Sans Pro" pitchFamily="34" charset="-122"/>
                <a:cs typeface="Source Sans Pro" pitchFamily="34" charset="-120"/>
              </a:rPr>
              <a:t>hoạt</a:t>
            </a:r>
            <a:r>
              <a:rPr lang="en-US" sz="1600" dirty="0">
                <a:solidFill>
                  <a:srgbClr val="2B4150"/>
                </a:solidFill>
                <a:latin typeface="PT Serif" panose="020A0603040505020204" pitchFamily="18" charset="0"/>
                <a:ea typeface="Source Sans Pro" pitchFamily="34" charset="-122"/>
                <a:cs typeface="Source Sans Pro" pitchFamily="34" charset="-120"/>
              </a:rPr>
              <a:t> động tốt.</a:t>
            </a:r>
            <a:endParaRPr lang="en-US" sz="1600" dirty="0"/>
          </a:p>
        </p:txBody>
      </p:sp>
      <p:pic>
        <p:nvPicPr>
          <p:cNvPr id="20" name="Picture 19">
            <a:extLst>
              <a:ext uri="{FF2B5EF4-FFF2-40B4-BE49-F238E27FC236}">
                <a16:creationId xmlns:a16="http://schemas.microsoft.com/office/drawing/2014/main" id="{5C162EDF-2EDF-A128-8156-B7414278FB23}"/>
              </a:ext>
            </a:extLst>
          </p:cNvPr>
          <p:cNvPicPr>
            <a:picLocks noChangeAspect="1"/>
          </p:cNvPicPr>
          <p:nvPr/>
        </p:nvPicPr>
        <p:blipFill>
          <a:blip r:embed="rId4"/>
          <a:stretch>
            <a:fillRect/>
          </a:stretch>
        </p:blipFill>
        <p:spPr>
          <a:xfrm>
            <a:off x="12398293" y="7526215"/>
            <a:ext cx="2044376" cy="63304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331939" y="4261484"/>
            <a:ext cx="5244860" cy="3165991"/>
          </a:xfrm>
          <a:prstGeom prst="rect">
            <a:avLst/>
          </a:prstGeom>
        </p:spPr>
      </p:pic>
      <p:sp>
        <p:nvSpPr>
          <p:cNvPr id="4" name="Text 0"/>
          <p:cNvSpPr/>
          <p:nvPr/>
        </p:nvSpPr>
        <p:spPr>
          <a:xfrm>
            <a:off x="5993487" y="398383"/>
            <a:ext cx="4562475" cy="452676"/>
          </a:xfrm>
          <a:prstGeom prst="rect">
            <a:avLst/>
          </a:prstGeom>
          <a:noFill/>
          <a:ln/>
        </p:spPr>
        <p:txBody>
          <a:bodyPr wrap="none" lIns="0" tIns="0" rIns="0" bIns="0" rtlCol="0" anchor="t"/>
          <a:lstStyle/>
          <a:p>
            <a:pPr marL="0" indent="0">
              <a:lnSpc>
                <a:spcPts val="3550"/>
              </a:lnSpc>
              <a:buNone/>
            </a:pPr>
            <a:r>
              <a:rPr lang="en-US" sz="4000" dirty="0">
                <a:solidFill>
                  <a:srgbClr val="124E73"/>
                </a:solidFill>
                <a:latin typeface="MuseoModerno Medium" pitchFamily="34" charset="0"/>
                <a:ea typeface="MuseoModerno Medium" pitchFamily="34" charset="-122"/>
                <a:cs typeface="MuseoModerno Medium" pitchFamily="34" charset="-120"/>
              </a:rPr>
              <a:t>Các Dạng Tai Nạn Lắp Ráp</a:t>
            </a:r>
            <a:endParaRPr lang="en-US" sz="4000" dirty="0"/>
          </a:p>
        </p:txBody>
      </p:sp>
      <p:pic>
        <p:nvPicPr>
          <p:cNvPr id="5" name="Image 2" descr="preencoded.png"/>
          <p:cNvPicPr>
            <a:picLocks noChangeAspect="1"/>
          </p:cNvPicPr>
          <p:nvPr/>
        </p:nvPicPr>
        <p:blipFill>
          <a:blip r:embed="rId4"/>
          <a:srcRect l="13796"/>
          <a:stretch/>
        </p:blipFill>
        <p:spPr>
          <a:xfrm>
            <a:off x="331939" y="1091921"/>
            <a:ext cx="5244860" cy="3022879"/>
          </a:xfrm>
          <a:prstGeom prst="rect">
            <a:avLst/>
          </a:prstGeom>
        </p:spPr>
      </p:pic>
      <p:pic>
        <p:nvPicPr>
          <p:cNvPr id="6" name="Image 3" descr="preencoded.png"/>
          <p:cNvPicPr>
            <a:picLocks noChangeAspect="1"/>
          </p:cNvPicPr>
          <p:nvPr/>
        </p:nvPicPr>
        <p:blipFill>
          <a:blip r:embed="rId5"/>
          <a:stretch>
            <a:fillRect/>
          </a:stretch>
        </p:blipFill>
        <p:spPr>
          <a:xfrm>
            <a:off x="6168635" y="2468265"/>
            <a:ext cx="724376" cy="1159073"/>
          </a:xfrm>
          <a:prstGeom prst="rect">
            <a:avLst/>
          </a:prstGeom>
        </p:spPr>
      </p:pic>
      <p:sp>
        <p:nvSpPr>
          <p:cNvPr id="7" name="Text 1"/>
          <p:cNvSpPr/>
          <p:nvPr/>
        </p:nvSpPr>
        <p:spPr>
          <a:xfrm>
            <a:off x="7110301" y="2699961"/>
            <a:ext cx="1811179" cy="226338"/>
          </a:xfrm>
          <a:prstGeom prst="rect">
            <a:avLst/>
          </a:prstGeom>
          <a:noFill/>
          <a:ln/>
        </p:spPr>
        <p:txBody>
          <a:bodyPr wrap="none" lIns="0" tIns="0" rIns="0" bIns="0" rtlCol="0" anchor="t"/>
          <a:lstStyle/>
          <a:p>
            <a:pPr marL="0" indent="0" algn="l">
              <a:lnSpc>
                <a:spcPts val="1750"/>
              </a:lnSpc>
              <a:buNone/>
            </a:pPr>
            <a:r>
              <a:rPr lang="en-US" sz="2000" dirty="0">
                <a:solidFill>
                  <a:srgbClr val="2B4150"/>
                </a:solidFill>
                <a:latin typeface="MuseoModerno Medium" pitchFamily="34" charset="0"/>
                <a:ea typeface="MuseoModerno Medium" pitchFamily="34" charset="-122"/>
                <a:cs typeface="MuseoModerno Medium" pitchFamily="34" charset="-120"/>
              </a:rPr>
              <a:t>Công Cụ</a:t>
            </a:r>
            <a:endParaRPr lang="en-US" sz="2000" dirty="0"/>
          </a:p>
        </p:txBody>
      </p:sp>
      <p:sp>
        <p:nvSpPr>
          <p:cNvPr id="8" name="Text 2"/>
          <p:cNvSpPr/>
          <p:nvPr/>
        </p:nvSpPr>
        <p:spPr>
          <a:xfrm>
            <a:off x="7110301" y="2942487"/>
            <a:ext cx="7188160" cy="231815"/>
          </a:xfrm>
          <a:prstGeom prst="rect">
            <a:avLst/>
          </a:prstGeom>
          <a:noFill/>
          <a:ln/>
        </p:spPr>
        <p:txBody>
          <a:bodyPr wrap="none" lIns="0" tIns="0" rIns="0" bIns="0" rtlCol="0" anchor="t"/>
          <a:lstStyle/>
          <a:p>
            <a:pPr marL="0" indent="0" algn="l">
              <a:lnSpc>
                <a:spcPts val="18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Chấn thương do sử dụng các công cụ sắc bén hoặc thiết bị điện.</a:t>
            </a:r>
            <a:endParaRPr lang="en-US" sz="1600" dirty="0"/>
          </a:p>
        </p:txBody>
      </p:sp>
      <p:pic>
        <p:nvPicPr>
          <p:cNvPr id="9" name="Image 4" descr="preencoded.png"/>
          <p:cNvPicPr>
            <a:picLocks noChangeAspect="1"/>
          </p:cNvPicPr>
          <p:nvPr/>
        </p:nvPicPr>
        <p:blipFill>
          <a:blip r:embed="rId6"/>
          <a:stretch>
            <a:fillRect/>
          </a:stretch>
        </p:blipFill>
        <p:spPr>
          <a:xfrm>
            <a:off x="6168635" y="3627338"/>
            <a:ext cx="724376" cy="1159073"/>
          </a:xfrm>
          <a:prstGeom prst="rect">
            <a:avLst/>
          </a:prstGeom>
        </p:spPr>
      </p:pic>
      <p:sp>
        <p:nvSpPr>
          <p:cNvPr id="10" name="Text 3"/>
          <p:cNvSpPr/>
          <p:nvPr/>
        </p:nvSpPr>
        <p:spPr>
          <a:xfrm>
            <a:off x="7110301" y="3859034"/>
            <a:ext cx="1811179" cy="226338"/>
          </a:xfrm>
          <a:prstGeom prst="rect">
            <a:avLst/>
          </a:prstGeom>
          <a:noFill/>
          <a:ln/>
        </p:spPr>
        <p:txBody>
          <a:bodyPr wrap="none" lIns="0" tIns="0" rIns="0" bIns="0" rtlCol="0" anchor="t"/>
          <a:lstStyle/>
          <a:p>
            <a:pPr marL="0" indent="0" algn="l">
              <a:lnSpc>
                <a:spcPts val="1750"/>
              </a:lnSpc>
              <a:buNone/>
            </a:pPr>
            <a:r>
              <a:rPr lang="en-US" sz="2000" dirty="0">
                <a:solidFill>
                  <a:srgbClr val="2B4150"/>
                </a:solidFill>
                <a:latin typeface="MuseoModerno Medium" pitchFamily="34" charset="0"/>
                <a:ea typeface="MuseoModerno Medium" pitchFamily="34" charset="-122"/>
                <a:cs typeface="MuseoModerno Medium" pitchFamily="34" charset="-120"/>
              </a:rPr>
              <a:t>Dây Đàn</a:t>
            </a:r>
            <a:endParaRPr lang="en-US" sz="2000" dirty="0"/>
          </a:p>
        </p:txBody>
      </p:sp>
      <p:sp>
        <p:nvSpPr>
          <p:cNvPr id="11" name="Text 4"/>
          <p:cNvSpPr/>
          <p:nvPr/>
        </p:nvSpPr>
        <p:spPr>
          <a:xfrm>
            <a:off x="7110301" y="4201278"/>
            <a:ext cx="7188160" cy="231815"/>
          </a:xfrm>
          <a:prstGeom prst="rect">
            <a:avLst/>
          </a:prstGeom>
          <a:noFill/>
          <a:ln/>
        </p:spPr>
        <p:txBody>
          <a:bodyPr wrap="none" lIns="0" tIns="0" rIns="0" bIns="0" rtlCol="0" anchor="t"/>
          <a:lstStyle/>
          <a:p>
            <a:pPr marL="0" indent="0" algn="l">
              <a:lnSpc>
                <a:spcPts val="18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Việc kéo dây quá chặt hoặc không đúng cách có thể dẫn đến </a:t>
            </a:r>
            <a:r>
              <a:rPr lang="en-US" sz="1600" dirty="0" err="1">
                <a:solidFill>
                  <a:srgbClr val="2B4150"/>
                </a:solidFill>
                <a:latin typeface="PT Serif" panose="020A0603040505020204" pitchFamily="18" charset="0"/>
                <a:ea typeface="Source Sans Pro" pitchFamily="34" charset="-122"/>
                <a:cs typeface="Source Sans Pro" pitchFamily="34" charset="-120"/>
              </a:rPr>
              <a:t>việc</a:t>
            </a:r>
            <a:r>
              <a:rPr lang="en-US" sz="1600" dirty="0">
                <a:solidFill>
                  <a:srgbClr val="2B4150"/>
                </a:solidFill>
                <a:latin typeface="PT Serif" panose="020A0603040505020204" pitchFamily="18" charset="0"/>
                <a:ea typeface="Source Sans Pro" pitchFamily="34" charset="-122"/>
                <a:cs typeface="Source Sans Pro" pitchFamily="34" charset="-120"/>
              </a:rPr>
              <a:t> </a:t>
            </a:r>
          </a:p>
          <a:p>
            <a:pPr marL="0" indent="0" algn="l">
              <a:lnSpc>
                <a:spcPts val="1800"/>
              </a:lnSpc>
              <a:buNone/>
            </a:pPr>
            <a:r>
              <a:rPr lang="en-US" sz="1600" dirty="0" err="1">
                <a:solidFill>
                  <a:srgbClr val="2B4150"/>
                </a:solidFill>
                <a:latin typeface="PT Serif" panose="020A0603040505020204" pitchFamily="18" charset="0"/>
                <a:ea typeface="Source Sans Pro" pitchFamily="34" charset="-122"/>
                <a:cs typeface="Source Sans Pro" pitchFamily="34" charset="-120"/>
              </a:rPr>
              <a:t>dây</a:t>
            </a:r>
            <a:r>
              <a:rPr lang="en-US" sz="1600" dirty="0">
                <a:solidFill>
                  <a:srgbClr val="2B4150"/>
                </a:solidFill>
                <a:latin typeface="PT Serif" panose="020A0603040505020204" pitchFamily="18" charset="0"/>
                <a:ea typeface="Source Sans Pro" pitchFamily="34" charset="-122"/>
                <a:cs typeface="Source Sans Pro" pitchFamily="34" charset="-120"/>
              </a:rPr>
              <a:t> đàn bị đứt hoặc căng quá mức.</a:t>
            </a:r>
            <a:endParaRPr lang="en-US" sz="1600" dirty="0"/>
          </a:p>
        </p:txBody>
      </p:sp>
      <p:pic>
        <p:nvPicPr>
          <p:cNvPr id="12" name="Image 5" descr="preencoded.png"/>
          <p:cNvPicPr>
            <a:picLocks noChangeAspect="1"/>
          </p:cNvPicPr>
          <p:nvPr/>
        </p:nvPicPr>
        <p:blipFill>
          <a:blip r:embed="rId7"/>
          <a:stretch>
            <a:fillRect/>
          </a:stretch>
        </p:blipFill>
        <p:spPr>
          <a:xfrm>
            <a:off x="6168635" y="4786412"/>
            <a:ext cx="724376" cy="1159073"/>
          </a:xfrm>
          <a:prstGeom prst="rect">
            <a:avLst/>
          </a:prstGeom>
        </p:spPr>
      </p:pic>
      <p:sp>
        <p:nvSpPr>
          <p:cNvPr id="13" name="Text 5"/>
          <p:cNvSpPr/>
          <p:nvPr/>
        </p:nvSpPr>
        <p:spPr>
          <a:xfrm>
            <a:off x="7110301" y="5018108"/>
            <a:ext cx="1811179" cy="226338"/>
          </a:xfrm>
          <a:prstGeom prst="rect">
            <a:avLst/>
          </a:prstGeom>
          <a:noFill/>
          <a:ln/>
        </p:spPr>
        <p:txBody>
          <a:bodyPr wrap="none" lIns="0" tIns="0" rIns="0" bIns="0" rtlCol="0" anchor="t"/>
          <a:lstStyle/>
          <a:p>
            <a:pPr marL="0" indent="0" algn="l">
              <a:lnSpc>
                <a:spcPts val="1750"/>
              </a:lnSpc>
              <a:buNone/>
            </a:pPr>
            <a:r>
              <a:rPr lang="en-US" sz="2000" dirty="0">
                <a:solidFill>
                  <a:srgbClr val="2B4150"/>
                </a:solidFill>
                <a:latin typeface="MuseoModerno Medium" pitchFamily="34" charset="0"/>
                <a:ea typeface="MuseoModerno Medium" pitchFamily="34" charset="-122"/>
                <a:cs typeface="MuseoModerno Medium" pitchFamily="34" charset="-120"/>
              </a:rPr>
              <a:t>Linh Kiện Điện Tử</a:t>
            </a:r>
            <a:endParaRPr lang="en-US" sz="2000" dirty="0"/>
          </a:p>
        </p:txBody>
      </p:sp>
      <p:sp>
        <p:nvSpPr>
          <p:cNvPr id="14" name="Text 6"/>
          <p:cNvSpPr/>
          <p:nvPr/>
        </p:nvSpPr>
        <p:spPr>
          <a:xfrm>
            <a:off x="7110301" y="5360352"/>
            <a:ext cx="7188160" cy="231815"/>
          </a:xfrm>
          <a:prstGeom prst="rect">
            <a:avLst/>
          </a:prstGeom>
          <a:noFill/>
          <a:ln/>
        </p:spPr>
        <p:txBody>
          <a:bodyPr wrap="none" lIns="0" tIns="0" rIns="0" bIns="0" rtlCol="0" anchor="t"/>
          <a:lstStyle/>
          <a:p>
            <a:pPr marL="0" indent="0" algn="l">
              <a:lnSpc>
                <a:spcPts val="1800"/>
              </a:lnSpc>
              <a:buNone/>
            </a:pPr>
            <a:r>
              <a:rPr lang="en-US" sz="1600" dirty="0">
                <a:solidFill>
                  <a:srgbClr val="2B4150"/>
                </a:solidFill>
                <a:latin typeface="PT Serif" panose="020A0603040505020204" pitchFamily="18" charset="0"/>
                <a:ea typeface="Source Sans Pro" pitchFamily="34" charset="-122"/>
                <a:cs typeface="Source Sans Pro" pitchFamily="34" charset="-120"/>
              </a:rPr>
              <a:t>Việc xử lý các bộ phận này mà không tuân thủ quy tắc an toàn có </a:t>
            </a:r>
            <a:r>
              <a:rPr lang="en-US" sz="1600" dirty="0" err="1">
                <a:solidFill>
                  <a:srgbClr val="2B4150"/>
                </a:solidFill>
                <a:latin typeface="PT Serif" panose="020A0603040505020204" pitchFamily="18" charset="0"/>
                <a:ea typeface="Source Sans Pro" pitchFamily="34" charset="-122"/>
                <a:cs typeface="Source Sans Pro" pitchFamily="34" charset="-120"/>
              </a:rPr>
              <a:t>thể</a:t>
            </a:r>
            <a:r>
              <a:rPr lang="en-US" sz="1600" dirty="0">
                <a:solidFill>
                  <a:srgbClr val="2B4150"/>
                </a:solidFill>
                <a:latin typeface="PT Serif" panose="020A0603040505020204" pitchFamily="18" charset="0"/>
                <a:ea typeface="Source Sans Pro" pitchFamily="34" charset="-122"/>
                <a:cs typeface="Source Sans Pro" pitchFamily="34" charset="-120"/>
              </a:rPr>
              <a:t> </a:t>
            </a:r>
          </a:p>
          <a:p>
            <a:pPr marL="0" indent="0" algn="l">
              <a:lnSpc>
                <a:spcPts val="1800"/>
              </a:lnSpc>
              <a:buNone/>
            </a:pPr>
            <a:r>
              <a:rPr lang="en-US" sz="1600" dirty="0" err="1">
                <a:solidFill>
                  <a:srgbClr val="2B4150"/>
                </a:solidFill>
                <a:latin typeface="PT Serif" panose="020A0603040505020204" pitchFamily="18" charset="0"/>
                <a:ea typeface="Source Sans Pro" pitchFamily="34" charset="-122"/>
                <a:cs typeface="Source Sans Pro" pitchFamily="34" charset="-120"/>
              </a:rPr>
              <a:t>dẫn</a:t>
            </a:r>
            <a:r>
              <a:rPr lang="en-US" sz="1600" dirty="0">
                <a:solidFill>
                  <a:srgbClr val="2B4150"/>
                </a:solidFill>
                <a:latin typeface="PT Serif" panose="020A0603040505020204" pitchFamily="18" charset="0"/>
                <a:ea typeface="Source Sans Pro" pitchFamily="34" charset="-122"/>
                <a:cs typeface="Source Sans Pro" pitchFamily="34" charset="-120"/>
              </a:rPr>
              <a:t> đến nguy cơ bị điện giật.</a:t>
            </a:r>
            <a:endParaRPr lang="en-US" sz="1600" dirty="0"/>
          </a:p>
        </p:txBody>
      </p:sp>
      <p:pic>
        <p:nvPicPr>
          <p:cNvPr id="15" name="Picture 14">
            <a:extLst>
              <a:ext uri="{FF2B5EF4-FFF2-40B4-BE49-F238E27FC236}">
                <a16:creationId xmlns:a16="http://schemas.microsoft.com/office/drawing/2014/main" id="{D5714B2C-F3B8-DB9E-CB9B-C4073001E220}"/>
              </a:ext>
            </a:extLst>
          </p:cNvPr>
          <p:cNvPicPr>
            <a:picLocks noChangeAspect="1"/>
          </p:cNvPicPr>
          <p:nvPr/>
        </p:nvPicPr>
        <p:blipFill>
          <a:blip r:embed="rId8"/>
          <a:stretch>
            <a:fillRect/>
          </a:stretch>
        </p:blipFill>
        <p:spPr>
          <a:xfrm>
            <a:off x="12398293" y="7526215"/>
            <a:ext cx="2044376" cy="63304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27026" y="2959358"/>
            <a:ext cx="4979551" cy="4223742"/>
          </a:xfrm>
          <a:prstGeom prst="rect">
            <a:avLst/>
          </a:prstGeom>
        </p:spPr>
      </p:pic>
      <p:sp>
        <p:nvSpPr>
          <p:cNvPr id="4" name="Text 0"/>
          <p:cNvSpPr/>
          <p:nvPr/>
        </p:nvSpPr>
        <p:spPr>
          <a:xfrm>
            <a:off x="709374" y="612696"/>
            <a:ext cx="7725251" cy="1266825"/>
          </a:xfrm>
          <a:prstGeom prst="rect">
            <a:avLst/>
          </a:prstGeom>
          <a:noFill/>
          <a:ln/>
        </p:spPr>
        <p:txBody>
          <a:bodyPr wrap="square" lIns="0" tIns="0" rIns="0" bIns="0" rtlCol="0" anchor="t"/>
          <a:lstStyle/>
          <a:p>
            <a:pPr marL="0" indent="0">
              <a:lnSpc>
                <a:spcPts val="4950"/>
              </a:lnSpc>
              <a:buNone/>
            </a:pPr>
            <a:r>
              <a:rPr lang="en-US" sz="3950" b="1" dirty="0">
                <a:solidFill>
                  <a:srgbClr val="124E73"/>
                </a:solidFill>
                <a:latin typeface="MuseoModerno Medium" pitchFamily="34" charset="0"/>
                <a:ea typeface="MuseoModerno Medium" pitchFamily="34" charset="-122"/>
                <a:cs typeface="MuseoModerno Medium" pitchFamily="34" charset="-120"/>
              </a:rPr>
              <a:t>An Toàn Lao Động Cho Nhân Viên Sơn Và Hoàn Thiện</a:t>
            </a:r>
            <a:endParaRPr lang="en-US" sz="3950" b="1" dirty="0"/>
          </a:p>
        </p:txBody>
      </p:sp>
      <p:sp>
        <p:nvSpPr>
          <p:cNvPr id="5" name="Text 1"/>
          <p:cNvSpPr/>
          <p:nvPr/>
        </p:nvSpPr>
        <p:spPr>
          <a:xfrm>
            <a:off x="709374" y="2183487"/>
            <a:ext cx="7725251" cy="324207"/>
          </a:xfrm>
          <a:prstGeom prst="rect">
            <a:avLst/>
          </a:prstGeom>
          <a:noFill/>
          <a:ln/>
        </p:spPr>
        <p:txBody>
          <a:bodyPr wrap="none" lIns="0" tIns="0" rIns="0" bIns="0" rtlCol="0" anchor="t"/>
          <a:lstStyle/>
          <a:p>
            <a:pPr marL="0" indent="0">
              <a:lnSpc>
                <a:spcPts val="2550"/>
              </a:lnSpc>
              <a:buNone/>
            </a:pPr>
            <a:endParaRPr lang="en-US" sz="1550" dirty="0"/>
          </a:p>
        </p:txBody>
      </p:sp>
      <p:sp>
        <p:nvSpPr>
          <p:cNvPr id="6" name="Shape 2"/>
          <p:cNvSpPr/>
          <p:nvPr/>
        </p:nvSpPr>
        <p:spPr>
          <a:xfrm>
            <a:off x="709374" y="2735699"/>
            <a:ext cx="7725251" cy="1491972"/>
          </a:xfrm>
          <a:prstGeom prst="roundRect">
            <a:avLst>
              <a:gd name="adj" fmla="val 2038"/>
            </a:avLst>
          </a:prstGeom>
          <a:solidFill>
            <a:srgbClr val="124E73"/>
          </a:solidFill>
          <a:ln/>
        </p:spPr>
      </p:sp>
      <p:sp>
        <p:nvSpPr>
          <p:cNvPr id="7" name="Text 3"/>
          <p:cNvSpPr/>
          <p:nvPr/>
        </p:nvSpPr>
        <p:spPr>
          <a:xfrm>
            <a:off x="912019" y="2938343"/>
            <a:ext cx="2533769" cy="316706"/>
          </a:xfrm>
          <a:prstGeom prst="rect">
            <a:avLst/>
          </a:prstGeom>
          <a:noFill/>
          <a:ln/>
        </p:spPr>
        <p:txBody>
          <a:bodyPr wrap="none" lIns="0" tIns="0" rIns="0" bIns="0" rtlCol="0" anchor="t"/>
          <a:lstStyle/>
          <a:p>
            <a:pPr marL="0" indent="0" algn="l">
              <a:lnSpc>
                <a:spcPts val="2450"/>
              </a:lnSpc>
              <a:buNone/>
            </a:pPr>
            <a:r>
              <a:rPr lang="en-US" sz="1950" dirty="0">
                <a:solidFill>
                  <a:srgbClr val="FFFFFF"/>
                </a:solidFill>
                <a:latin typeface="MuseoModerno Medium" pitchFamily="34" charset="0"/>
                <a:ea typeface="MuseoModerno Medium" pitchFamily="34" charset="-122"/>
                <a:cs typeface="MuseoModerno Medium" pitchFamily="34" charset="-120"/>
              </a:rPr>
              <a:t>Chuẩn Bị</a:t>
            </a:r>
            <a:endParaRPr lang="en-US" sz="1950" dirty="0"/>
          </a:p>
        </p:txBody>
      </p:sp>
      <p:sp>
        <p:nvSpPr>
          <p:cNvPr id="8" name="Text 4"/>
          <p:cNvSpPr/>
          <p:nvPr/>
        </p:nvSpPr>
        <p:spPr>
          <a:xfrm>
            <a:off x="912019" y="3376613"/>
            <a:ext cx="7319963" cy="648414"/>
          </a:xfrm>
          <a:prstGeom prst="rect">
            <a:avLst/>
          </a:prstGeom>
          <a:noFill/>
          <a:ln/>
        </p:spPr>
        <p:txBody>
          <a:bodyPr wrap="square" lIns="0" tIns="0" rIns="0" bIns="0" rtlCol="0" anchor="t"/>
          <a:lstStyle/>
          <a:p>
            <a:pPr marL="0" indent="0" algn="l">
              <a:lnSpc>
                <a:spcPts val="2550"/>
              </a:lnSpc>
              <a:buNone/>
            </a:pPr>
            <a:r>
              <a:rPr lang="en-US" dirty="0">
                <a:solidFill>
                  <a:srgbClr val="FFFFFF"/>
                </a:solidFill>
                <a:latin typeface="PT Serif" panose="020A0603040505020204" pitchFamily="18" charset="0"/>
                <a:ea typeface="Source Sans Pro" pitchFamily="34" charset="-122"/>
                <a:cs typeface="Source Sans Pro" pitchFamily="34" charset="-120"/>
              </a:rPr>
              <a:t>Công nhân cẩn thận loại bỏ bụi bẩn và tạp chất, đảm bảo bề mặt mịn màng và sẵn sàng cho các lớp sơn.</a:t>
            </a:r>
            <a:endParaRPr lang="en-US" dirty="0"/>
          </a:p>
        </p:txBody>
      </p:sp>
      <p:sp>
        <p:nvSpPr>
          <p:cNvPr id="9" name="Shape 5"/>
          <p:cNvSpPr/>
          <p:nvPr/>
        </p:nvSpPr>
        <p:spPr>
          <a:xfrm>
            <a:off x="709374" y="4430316"/>
            <a:ext cx="7725251" cy="1491972"/>
          </a:xfrm>
          <a:prstGeom prst="roundRect">
            <a:avLst>
              <a:gd name="adj" fmla="val 2038"/>
            </a:avLst>
          </a:prstGeom>
          <a:solidFill>
            <a:srgbClr val="124E73"/>
          </a:solidFill>
          <a:ln/>
        </p:spPr>
      </p:sp>
      <p:sp>
        <p:nvSpPr>
          <p:cNvPr id="10" name="Text 6"/>
          <p:cNvSpPr/>
          <p:nvPr/>
        </p:nvSpPr>
        <p:spPr>
          <a:xfrm>
            <a:off x="912019" y="4632960"/>
            <a:ext cx="2533769" cy="316706"/>
          </a:xfrm>
          <a:prstGeom prst="rect">
            <a:avLst/>
          </a:prstGeom>
          <a:noFill/>
          <a:ln/>
        </p:spPr>
        <p:txBody>
          <a:bodyPr wrap="none" lIns="0" tIns="0" rIns="0" bIns="0" rtlCol="0" anchor="t"/>
          <a:lstStyle/>
          <a:p>
            <a:pPr marL="0" indent="0" algn="l">
              <a:lnSpc>
                <a:spcPts val="2450"/>
              </a:lnSpc>
              <a:buNone/>
            </a:pPr>
            <a:r>
              <a:rPr lang="en-US" sz="1950" dirty="0">
                <a:solidFill>
                  <a:srgbClr val="FFFFFF"/>
                </a:solidFill>
                <a:latin typeface="MuseoModerno Medium" pitchFamily="34" charset="0"/>
                <a:ea typeface="MuseoModerno Medium" pitchFamily="34" charset="-122"/>
                <a:cs typeface="MuseoModerno Medium" pitchFamily="34" charset="-120"/>
              </a:rPr>
              <a:t>Sơn</a:t>
            </a:r>
            <a:endParaRPr lang="en-US" sz="1950" dirty="0"/>
          </a:p>
        </p:txBody>
      </p:sp>
      <p:sp>
        <p:nvSpPr>
          <p:cNvPr id="11" name="Text 7"/>
          <p:cNvSpPr/>
          <p:nvPr/>
        </p:nvSpPr>
        <p:spPr>
          <a:xfrm>
            <a:off x="912019" y="5071229"/>
            <a:ext cx="7319963" cy="648414"/>
          </a:xfrm>
          <a:prstGeom prst="rect">
            <a:avLst/>
          </a:prstGeom>
          <a:noFill/>
          <a:ln/>
        </p:spPr>
        <p:txBody>
          <a:bodyPr wrap="square" lIns="0" tIns="0" rIns="0" bIns="0" rtlCol="0" anchor="t"/>
          <a:lstStyle/>
          <a:p>
            <a:pPr marL="0" indent="0" algn="l">
              <a:lnSpc>
                <a:spcPts val="2550"/>
              </a:lnSpc>
              <a:buNone/>
            </a:pPr>
            <a:r>
              <a:rPr lang="en-US" dirty="0">
                <a:solidFill>
                  <a:srgbClr val="FFFFFF"/>
                </a:solidFill>
                <a:latin typeface="PT Serif" panose="020A0603040505020204" pitchFamily="18" charset="0"/>
                <a:ea typeface="Source Sans Pro" pitchFamily="34" charset="-122"/>
                <a:cs typeface="Source Sans Pro" pitchFamily="34" charset="-120"/>
              </a:rPr>
              <a:t>Quy trình sơn được thực hiện với sự chú ý đến từng chi tiết, từ việc lựa chọn loại sơn phù hợp đến kỹ thuật phun hoặc quét.</a:t>
            </a:r>
            <a:endParaRPr lang="en-US" dirty="0"/>
          </a:p>
        </p:txBody>
      </p:sp>
      <p:sp>
        <p:nvSpPr>
          <p:cNvPr id="12" name="Shape 8"/>
          <p:cNvSpPr/>
          <p:nvPr/>
        </p:nvSpPr>
        <p:spPr>
          <a:xfrm>
            <a:off x="709374" y="6124932"/>
            <a:ext cx="7725251" cy="1491972"/>
          </a:xfrm>
          <a:prstGeom prst="roundRect">
            <a:avLst>
              <a:gd name="adj" fmla="val 2038"/>
            </a:avLst>
          </a:prstGeom>
          <a:solidFill>
            <a:srgbClr val="124E73"/>
          </a:solidFill>
          <a:ln/>
        </p:spPr>
      </p:sp>
      <p:sp>
        <p:nvSpPr>
          <p:cNvPr id="13" name="Text 9"/>
          <p:cNvSpPr/>
          <p:nvPr/>
        </p:nvSpPr>
        <p:spPr>
          <a:xfrm>
            <a:off x="912019" y="6327577"/>
            <a:ext cx="2533769" cy="316706"/>
          </a:xfrm>
          <a:prstGeom prst="rect">
            <a:avLst/>
          </a:prstGeom>
          <a:noFill/>
          <a:ln/>
        </p:spPr>
        <p:txBody>
          <a:bodyPr wrap="none" lIns="0" tIns="0" rIns="0" bIns="0" rtlCol="0" anchor="t"/>
          <a:lstStyle/>
          <a:p>
            <a:pPr marL="0" indent="0" algn="l">
              <a:lnSpc>
                <a:spcPts val="2450"/>
              </a:lnSpc>
              <a:buNone/>
            </a:pPr>
            <a:r>
              <a:rPr lang="en-US" sz="1950" dirty="0">
                <a:solidFill>
                  <a:srgbClr val="FFFFFF"/>
                </a:solidFill>
                <a:latin typeface="MuseoModerno Medium" pitchFamily="34" charset="0"/>
                <a:ea typeface="MuseoModerno Medium" pitchFamily="34" charset="-122"/>
                <a:cs typeface="MuseoModerno Medium" pitchFamily="34" charset="-120"/>
              </a:rPr>
              <a:t>Đánh Bóng</a:t>
            </a:r>
            <a:endParaRPr lang="en-US" sz="1950" dirty="0"/>
          </a:p>
        </p:txBody>
      </p:sp>
      <p:sp>
        <p:nvSpPr>
          <p:cNvPr id="14" name="Text 10"/>
          <p:cNvSpPr/>
          <p:nvPr/>
        </p:nvSpPr>
        <p:spPr>
          <a:xfrm>
            <a:off x="912019" y="6765846"/>
            <a:ext cx="7319963" cy="648414"/>
          </a:xfrm>
          <a:prstGeom prst="rect">
            <a:avLst/>
          </a:prstGeom>
          <a:noFill/>
          <a:ln/>
        </p:spPr>
        <p:txBody>
          <a:bodyPr wrap="square" lIns="0" tIns="0" rIns="0" bIns="0" rtlCol="0" anchor="t"/>
          <a:lstStyle/>
          <a:p>
            <a:pPr marL="0" indent="0" algn="l">
              <a:lnSpc>
                <a:spcPts val="2550"/>
              </a:lnSpc>
              <a:buNone/>
            </a:pPr>
            <a:r>
              <a:rPr lang="en-US" dirty="0">
                <a:solidFill>
                  <a:srgbClr val="FFFFFF"/>
                </a:solidFill>
                <a:latin typeface="PT Serif" panose="020A0603040505020204" pitchFamily="18" charset="0"/>
                <a:ea typeface="Source Sans Pro" pitchFamily="34" charset="-122"/>
                <a:cs typeface="Source Sans Pro" pitchFamily="34" charset="-120"/>
              </a:rPr>
              <a:t>Tạo ra một bề mặt bóng loáng và mịn màng, giúp đàn không chỉ bền mà còn thu hút ánh nhìn.</a:t>
            </a:r>
            <a:endParaRPr lang="en-US" dirty="0"/>
          </a:p>
        </p:txBody>
      </p:sp>
      <p:pic>
        <p:nvPicPr>
          <p:cNvPr id="15" name="Picture 14">
            <a:extLst>
              <a:ext uri="{FF2B5EF4-FFF2-40B4-BE49-F238E27FC236}">
                <a16:creationId xmlns:a16="http://schemas.microsoft.com/office/drawing/2014/main" id="{F6C68DED-1F05-C75B-67F6-053BD157C27F}"/>
              </a:ext>
            </a:extLst>
          </p:cNvPr>
          <p:cNvPicPr>
            <a:picLocks noChangeAspect="1"/>
          </p:cNvPicPr>
          <p:nvPr/>
        </p:nvPicPr>
        <p:blipFill>
          <a:blip r:embed="rId4"/>
          <a:stretch>
            <a:fillRect/>
          </a:stretch>
        </p:blipFill>
        <p:spPr>
          <a:xfrm>
            <a:off x="12398293" y="7526215"/>
            <a:ext cx="2044376" cy="63304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5377"/>
          <a:stretch/>
        </p:blipFill>
        <p:spPr>
          <a:xfrm>
            <a:off x="9906000" y="2802497"/>
            <a:ext cx="3962400" cy="4037763"/>
          </a:xfrm>
          <a:prstGeom prst="rect">
            <a:avLst/>
          </a:prstGeom>
        </p:spPr>
      </p:pic>
      <p:sp>
        <p:nvSpPr>
          <p:cNvPr id="3" name="Text 0"/>
          <p:cNvSpPr/>
          <p:nvPr/>
        </p:nvSpPr>
        <p:spPr>
          <a:xfrm>
            <a:off x="796290" y="666996"/>
            <a:ext cx="5138261" cy="642342"/>
          </a:xfrm>
          <a:prstGeom prst="rect">
            <a:avLst/>
          </a:prstGeom>
          <a:noFill/>
          <a:ln/>
        </p:spPr>
        <p:txBody>
          <a:bodyPr wrap="none" lIns="0" tIns="0" rIns="0" bIns="0" rtlCol="0" anchor="t"/>
          <a:lstStyle/>
          <a:p>
            <a:pPr marL="0" indent="0" algn="ctr">
              <a:lnSpc>
                <a:spcPts val="5050"/>
              </a:lnSpc>
              <a:buNone/>
            </a:pPr>
            <a:r>
              <a:rPr lang="en-US" sz="5400" b="1" dirty="0">
                <a:solidFill>
                  <a:srgbClr val="124E73"/>
                </a:solidFill>
                <a:latin typeface="MuseoModerno Medium" pitchFamily="34" charset="0"/>
                <a:ea typeface="MuseoModerno Medium" pitchFamily="34" charset="-122"/>
                <a:cs typeface="MuseoModerno Medium" pitchFamily="34" charset="-120"/>
              </a:rPr>
              <a:t>Quy định chung</a:t>
            </a:r>
            <a:endParaRPr lang="en-US" sz="5400" b="1" dirty="0"/>
          </a:p>
        </p:txBody>
      </p:sp>
      <p:sp>
        <p:nvSpPr>
          <p:cNvPr id="4" name="Shape 1"/>
          <p:cNvSpPr/>
          <p:nvPr/>
        </p:nvSpPr>
        <p:spPr>
          <a:xfrm>
            <a:off x="1016079" y="2193019"/>
            <a:ext cx="22860" cy="5609511"/>
          </a:xfrm>
          <a:prstGeom prst="roundRect">
            <a:avLst>
              <a:gd name="adj" fmla="val 134865"/>
            </a:avLst>
          </a:prstGeom>
          <a:solidFill>
            <a:srgbClr val="D9D4C9"/>
          </a:solidFill>
          <a:ln/>
        </p:spPr>
      </p:sp>
      <p:sp>
        <p:nvSpPr>
          <p:cNvPr id="5" name="Shape 2"/>
          <p:cNvSpPr/>
          <p:nvPr/>
        </p:nvSpPr>
        <p:spPr>
          <a:xfrm>
            <a:off x="1235869" y="2644028"/>
            <a:ext cx="719257" cy="22860"/>
          </a:xfrm>
          <a:prstGeom prst="roundRect">
            <a:avLst>
              <a:gd name="adj" fmla="val 134865"/>
            </a:avLst>
          </a:prstGeom>
          <a:solidFill>
            <a:srgbClr val="2B678C"/>
          </a:solidFill>
          <a:ln/>
        </p:spPr>
      </p:sp>
      <p:sp>
        <p:nvSpPr>
          <p:cNvPr id="6" name="Shape 3"/>
          <p:cNvSpPr/>
          <p:nvPr/>
        </p:nvSpPr>
        <p:spPr>
          <a:xfrm>
            <a:off x="796290" y="2424239"/>
            <a:ext cx="462439" cy="462439"/>
          </a:xfrm>
          <a:prstGeom prst="roundRect">
            <a:avLst>
              <a:gd name="adj" fmla="val 6667"/>
            </a:avLst>
          </a:prstGeom>
          <a:solidFill>
            <a:srgbClr val="124E73"/>
          </a:solidFill>
          <a:ln/>
        </p:spPr>
      </p:sp>
      <p:sp>
        <p:nvSpPr>
          <p:cNvPr id="7" name="Text 4"/>
          <p:cNvSpPr/>
          <p:nvPr/>
        </p:nvSpPr>
        <p:spPr>
          <a:xfrm>
            <a:off x="955238" y="2501272"/>
            <a:ext cx="144542"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1</a:t>
            </a:r>
            <a:endParaRPr lang="en-US" sz="2400" dirty="0"/>
          </a:p>
        </p:txBody>
      </p:sp>
      <p:sp>
        <p:nvSpPr>
          <p:cNvPr id="8" name="Text 5"/>
          <p:cNvSpPr/>
          <p:nvPr/>
        </p:nvSpPr>
        <p:spPr>
          <a:xfrm>
            <a:off x="2157889" y="2398521"/>
            <a:ext cx="4381381"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Huấn luyện an toàn lao động</a:t>
            </a:r>
            <a:endParaRPr lang="en-US" sz="2400" dirty="0"/>
          </a:p>
        </p:txBody>
      </p:sp>
      <p:sp>
        <p:nvSpPr>
          <p:cNvPr id="9" name="Text 6"/>
          <p:cNvSpPr/>
          <p:nvPr/>
        </p:nvSpPr>
        <p:spPr>
          <a:xfrm>
            <a:off x="2107465" y="2768490"/>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Tổ chức các khóa huấn luyện an toàn lao động định kỳ cho công nhân.</a:t>
            </a:r>
            <a:endParaRPr lang="en-US" dirty="0"/>
          </a:p>
        </p:txBody>
      </p:sp>
      <p:sp>
        <p:nvSpPr>
          <p:cNvPr id="10" name="Shape 7"/>
          <p:cNvSpPr/>
          <p:nvPr/>
        </p:nvSpPr>
        <p:spPr>
          <a:xfrm>
            <a:off x="1235869" y="4097781"/>
            <a:ext cx="719257" cy="22860"/>
          </a:xfrm>
          <a:prstGeom prst="roundRect">
            <a:avLst>
              <a:gd name="adj" fmla="val 134865"/>
            </a:avLst>
          </a:prstGeom>
          <a:solidFill>
            <a:srgbClr val="2B678C"/>
          </a:solidFill>
          <a:ln/>
        </p:spPr>
      </p:sp>
      <p:sp>
        <p:nvSpPr>
          <p:cNvPr id="11" name="Shape 8"/>
          <p:cNvSpPr/>
          <p:nvPr/>
        </p:nvSpPr>
        <p:spPr>
          <a:xfrm>
            <a:off x="796290" y="3877992"/>
            <a:ext cx="462439" cy="462439"/>
          </a:xfrm>
          <a:prstGeom prst="roundRect">
            <a:avLst>
              <a:gd name="adj" fmla="val 6667"/>
            </a:avLst>
          </a:prstGeom>
          <a:solidFill>
            <a:srgbClr val="124E73"/>
          </a:solidFill>
          <a:ln/>
        </p:spPr>
      </p:sp>
      <p:sp>
        <p:nvSpPr>
          <p:cNvPr id="12" name="Text 9"/>
          <p:cNvSpPr/>
          <p:nvPr/>
        </p:nvSpPr>
        <p:spPr>
          <a:xfrm>
            <a:off x="941784" y="3955025"/>
            <a:ext cx="171331"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2</a:t>
            </a:r>
            <a:endParaRPr lang="en-US" sz="2400" dirty="0"/>
          </a:p>
        </p:txBody>
      </p:sp>
      <p:sp>
        <p:nvSpPr>
          <p:cNvPr id="13" name="Text 10"/>
          <p:cNvSpPr/>
          <p:nvPr/>
        </p:nvSpPr>
        <p:spPr>
          <a:xfrm>
            <a:off x="2157889" y="3852274"/>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Bảo trì thiết bị</a:t>
            </a:r>
            <a:endParaRPr lang="en-US" sz="2400" dirty="0"/>
          </a:p>
        </p:txBody>
      </p:sp>
      <p:sp>
        <p:nvSpPr>
          <p:cNvPr id="14" name="Text 11"/>
          <p:cNvSpPr/>
          <p:nvPr/>
        </p:nvSpPr>
        <p:spPr>
          <a:xfrm>
            <a:off x="2107465" y="4222243"/>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Thường xuyên kiểm tra và bảo dưỡng máy móc, thiết bị sản xuất.</a:t>
            </a:r>
            <a:endParaRPr lang="en-US" dirty="0"/>
          </a:p>
        </p:txBody>
      </p:sp>
      <p:sp>
        <p:nvSpPr>
          <p:cNvPr id="15" name="Shape 12"/>
          <p:cNvSpPr/>
          <p:nvPr/>
        </p:nvSpPr>
        <p:spPr>
          <a:xfrm>
            <a:off x="1235869" y="5551534"/>
            <a:ext cx="719257" cy="22860"/>
          </a:xfrm>
          <a:prstGeom prst="roundRect">
            <a:avLst>
              <a:gd name="adj" fmla="val 134865"/>
            </a:avLst>
          </a:prstGeom>
          <a:solidFill>
            <a:srgbClr val="2B678C"/>
          </a:solidFill>
          <a:ln/>
        </p:spPr>
      </p:sp>
      <p:sp>
        <p:nvSpPr>
          <p:cNvPr id="16" name="Shape 13"/>
          <p:cNvSpPr/>
          <p:nvPr/>
        </p:nvSpPr>
        <p:spPr>
          <a:xfrm>
            <a:off x="796290" y="5331745"/>
            <a:ext cx="462439" cy="462439"/>
          </a:xfrm>
          <a:prstGeom prst="roundRect">
            <a:avLst>
              <a:gd name="adj" fmla="val 6667"/>
            </a:avLst>
          </a:prstGeom>
          <a:solidFill>
            <a:srgbClr val="124E73"/>
          </a:solidFill>
          <a:ln/>
        </p:spPr>
      </p:sp>
      <p:sp>
        <p:nvSpPr>
          <p:cNvPr id="17" name="Text 14"/>
          <p:cNvSpPr/>
          <p:nvPr/>
        </p:nvSpPr>
        <p:spPr>
          <a:xfrm>
            <a:off x="940832" y="5408778"/>
            <a:ext cx="173236"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3</a:t>
            </a:r>
            <a:endParaRPr lang="en-US" sz="2400" dirty="0"/>
          </a:p>
        </p:txBody>
      </p:sp>
      <p:sp>
        <p:nvSpPr>
          <p:cNvPr id="18" name="Text 15"/>
          <p:cNvSpPr/>
          <p:nvPr/>
        </p:nvSpPr>
        <p:spPr>
          <a:xfrm>
            <a:off x="2157889" y="5306027"/>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Thiết bị bảo hộ</a:t>
            </a:r>
            <a:endParaRPr lang="en-US" sz="2400" dirty="0"/>
          </a:p>
        </p:txBody>
      </p:sp>
      <p:sp>
        <p:nvSpPr>
          <p:cNvPr id="19" name="Text 16"/>
          <p:cNvSpPr/>
          <p:nvPr/>
        </p:nvSpPr>
        <p:spPr>
          <a:xfrm>
            <a:off x="2157889" y="5675996"/>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Cung cấp và đảm bảo sử dụng đúng các thiết bị bảo hộ cá nhân.</a:t>
            </a:r>
            <a:endParaRPr lang="en-US" dirty="0"/>
          </a:p>
        </p:txBody>
      </p:sp>
      <p:sp>
        <p:nvSpPr>
          <p:cNvPr id="20" name="Shape 17"/>
          <p:cNvSpPr/>
          <p:nvPr/>
        </p:nvSpPr>
        <p:spPr>
          <a:xfrm>
            <a:off x="1235869" y="7005287"/>
            <a:ext cx="719257" cy="22860"/>
          </a:xfrm>
          <a:prstGeom prst="roundRect">
            <a:avLst>
              <a:gd name="adj" fmla="val 134865"/>
            </a:avLst>
          </a:prstGeom>
          <a:solidFill>
            <a:srgbClr val="2B678C"/>
          </a:solidFill>
          <a:ln/>
        </p:spPr>
      </p:sp>
      <p:sp>
        <p:nvSpPr>
          <p:cNvPr id="21" name="Shape 18"/>
          <p:cNvSpPr/>
          <p:nvPr/>
        </p:nvSpPr>
        <p:spPr>
          <a:xfrm>
            <a:off x="796290" y="6785498"/>
            <a:ext cx="462439" cy="462439"/>
          </a:xfrm>
          <a:prstGeom prst="roundRect">
            <a:avLst>
              <a:gd name="adj" fmla="val 6667"/>
            </a:avLst>
          </a:prstGeom>
          <a:solidFill>
            <a:srgbClr val="124E73"/>
          </a:solidFill>
          <a:ln/>
        </p:spPr>
      </p:sp>
      <p:sp>
        <p:nvSpPr>
          <p:cNvPr id="22" name="Text 19"/>
          <p:cNvSpPr/>
          <p:nvPr/>
        </p:nvSpPr>
        <p:spPr>
          <a:xfrm>
            <a:off x="928211" y="6862531"/>
            <a:ext cx="198477" cy="30825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MuseoModerno Medium" pitchFamily="34" charset="0"/>
                <a:ea typeface="MuseoModerno Medium" pitchFamily="34" charset="-122"/>
                <a:cs typeface="MuseoModerno Medium" pitchFamily="34" charset="-120"/>
              </a:rPr>
              <a:t>4</a:t>
            </a:r>
            <a:endParaRPr lang="en-US" sz="2400" dirty="0"/>
          </a:p>
        </p:txBody>
      </p:sp>
      <p:sp>
        <p:nvSpPr>
          <p:cNvPr id="23" name="Text 20"/>
          <p:cNvSpPr/>
          <p:nvPr/>
        </p:nvSpPr>
        <p:spPr>
          <a:xfrm>
            <a:off x="2157889" y="6759780"/>
            <a:ext cx="3083004" cy="385286"/>
          </a:xfrm>
          <a:prstGeom prst="rect">
            <a:avLst/>
          </a:prstGeom>
          <a:noFill/>
          <a:ln/>
        </p:spPr>
        <p:txBody>
          <a:bodyPr wrap="none" lIns="0" tIns="0" rIns="0" bIns="0" rtlCol="0" anchor="t"/>
          <a:lstStyle/>
          <a:p>
            <a:pPr marL="0" indent="0" algn="l">
              <a:lnSpc>
                <a:spcPts val="3000"/>
              </a:lnSpc>
              <a:buNone/>
            </a:pPr>
            <a:r>
              <a:rPr lang="en-US" sz="2400" dirty="0">
                <a:solidFill>
                  <a:srgbClr val="2B4150"/>
                </a:solidFill>
                <a:latin typeface="MuseoModerno Medium" pitchFamily="34" charset="0"/>
                <a:ea typeface="MuseoModerno Medium" pitchFamily="34" charset="-122"/>
                <a:cs typeface="MuseoModerno Medium" pitchFamily="34" charset="-120"/>
              </a:rPr>
              <a:t>Môi trường</a:t>
            </a:r>
            <a:endParaRPr lang="en-US" sz="2400" dirty="0"/>
          </a:p>
        </p:txBody>
      </p:sp>
      <p:sp>
        <p:nvSpPr>
          <p:cNvPr id="24" name="Text 21"/>
          <p:cNvSpPr/>
          <p:nvPr/>
        </p:nvSpPr>
        <p:spPr>
          <a:xfrm>
            <a:off x="2157889" y="7129749"/>
            <a:ext cx="6266855" cy="328732"/>
          </a:xfrm>
          <a:prstGeom prst="rect">
            <a:avLst/>
          </a:prstGeom>
          <a:noFill/>
          <a:ln/>
        </p:spPr>
        <p:txBody>
          <a:bodyPr wrap="none" lIns="0" tIns="0" rIns="0" bIns="0" rtlCol="0" anchor="t"/>
          <a:lstStyle/>
          <a:p>
            <a:pPr marL="0" indent="0" algn="l">
              <a:lnSpc>
                <a:spcPts val="2550"/>
              </a:lnSpc>
              <a:buNone/>
            </a:pPr>
            <a:r>
              <a:rPr lang="en-US" dirty="0">
                <a:solidFill>
                  <a:srgbClr val="2B4150"/>
                </a:solidFill>
                <a:latin typeface="PT Serif" panose="020A0603040505020204" pitchFamily="18" charset="0"/>
                <a:ea typeface="Source Sans Pro" pitchFamily="34" charset="-122"/>
                <a:cs typeface="Source Sans Pro" pitchFamily="34" charset="-120"/>
              </a:rPr>
              <a:t>Duy trì không gian làm việc sạch sẽ, thoáng mát và đủ ánh sáng.</a:t>
            </a:r>
            <a:endParaRPr lang="en-US" dirty="0"/>
          </a:p>
        </p:txBody>
      </p:sp>
      <p:pic>
        <p:nvPicPr>
          <p:cNvPr id="25" name="Picture 24">
            <a:extLst>
              <a:ext uri="{FF2B5EF4-FFF2-40B4-BE49-F238E27FC236}">
                <a16:creationId xmlns:a16="http://schemas.microsoft.com/office/drawing/2014/main" id="{A8662AF0-2EBD-26B4-74FB-CE44CE5E50F7}"/>
              </a:ext>
            </a:extLst>
          </p:cNvPr>
          <p:cNvPicPr>
            <a:picLocks noChangeAspect="1"/>
          </p:cNvPicPr>
          <p:nvPr/>
        </p:nvPicPr>
        <p:blipFill>
          <a:blip r:embed="rId4"/>
          <a:stretch>
            <a:fillRect/>
          </a:stretch>
        </p:blipFill>
        <p:spPr>
          <a:xfrm>
            <a:off x="12398293" y="7526215"/>
            <a:ext cx="2044376" cy="63304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93790" y="2421398"/>
            <a:ext cx="4411980" cy="4411980"/>
          </a:xfrm>
          <a:prstGeom prst="rect">
            <a:avLst/>
          </a:prstGeom>
        </p:spPr>
      </p:pic>
      <p:sp>
        <p:nvSpPr>
          <p:cNvPr id="3" name="Text 0"/>
          <p:cNvSpPr/>
          <p:nvPr/>
        </p:nvSpPr>
        <p:spPr>
          <a:xfrm>
            <a:off x="6089272" y="454580"/>
            <a:ext cx="7252811" cy="708779"/>
          </a:xfrm>
          <a:prstGeom prst="rect">
            <a:avLst/>
          </a:prstGeom>
          <a:noFill/>
          <a:ln/>
        </p:spPr>
        <p:txBody>
          <a:bodyPr wrap="none" lIns="0" tIns="0" rIns="0" bIns="0" rtlCol="0" anchor="t"/>
          <a:lstStyle/>
          <a:p>
            <a:pPr marL="0" indent="0">
              <a:lnSpc>
                <a:spcPts val="5550"/>
              </a:lnSpc>
              <a:buNone/>
            </a:pPr>
            <a:r>
              <a:rPr lang="en-US" sz="4800" b="1" dirty="0">
                <a:solidFill>
                  <a:srgbClr val="124E73"/>
                </a:solidFill>
                <a:latin typeface="MuseoModerno Medium" pitchFamily="34" charset="0"/>
                <a:ea typeface="MuseoModerno Medium" pitchFamily="34" charset="-122"/>
                <a:cs typeface="MuseoModerno Medium" pitchFamily="34" charset="-120"/>
              </a:rPr>
              <a:t>Xử lý tình huống khẩn cấp</a:t>
            </a:r>
            <a:endParaRPr lang="en-US" sz="4800" b="1" dirty="0"/>
          </a:p>
        </p:txBody>
      </p:sp>
      <p:sp>
        <p:nvSpPr>
          <p:cNvPr id="4" name="Shape 1"/>
          <p:cNvSpPr/>
          <p:nvPr/>
        </p:nvSpPr>
        <p:spPr>
          <a:xfrm>
            <a:off x="6605111" y="2005649"/>
            <a:ext cx="30480" cy="5908238"/>
          </a:xfrm>
          <a:prstGeom prst="roundRect">
            <a:avLst>
              <a:gd name="adj" fmla="val 111628"/>
            </a:avLst>
          </a:prstGeom>
          <a:solidFill>
            <a:srgbClr val="D9D4C9"/>
          </a:solidFill>
          <a:ln/>
        </p:spPr>
      </p:sp>
      <p:sp>
        <p:nvSpPr>
          <p:cNvPr id="5" name="Shape 2"/>
          <p:cNvSpPr/>
          <p:nvPr/>
        </p:nvSpPr>
        <p:spPr>
          <a:xfrm>
            <a:off x="6845022" y="2500710"/>
            <a:ext cx="793790" cy="30480"/>
          </a:xfrm>
          <a:prstGeom prst="roundRect">
            <a:avLst>
              <a:gd name="adj" fmla="val 111628"/>
            </a:avLst>
          </a:prstGeom>
          <a:solidFill>
            <a:srgbClr val="2B678C"/>
          </a:solidFill>
          <a:ln/>
        </p:spPr>
      </p:sp>
      <p:sp>
        <p:nvSpPr>
          <p:cNvPr id="6" name="Shape 3"/>
          <p:cNvSpPr/>
          <p:nvPr/>
        </p:nvSpPr>
        <p:spPr>
          <a:xfrm>
            <a:off x="6365200" y="2260800"/>
            <a:ext cx="510302" cy="510302"/>
          </a:xfrm>
          <a:prstGeom prst="roundRect">
            <a:avLst>
              <a:gd name="adj" fmla="val 6667"/>
            </a:avLst>
          </a:prstGeom>
          <a:solidFill>
            <a:srgbClr val="124E73"/>
          </a:solidFill>
          <a:ln/>
        </p:spPr>
      </p:sp>
      <p:sp>
        <p:nvSpPr>
          <p:cNvPr id="7" name="Text 4"/>
          <p:cNvSpPr/>
          <p:nvPr/>
        </p:nvSpPr>
        <p:spPr>
          <a:xfrm>
            <a:off x="6540579" y="2345810"/>
            <a:ext cx="15954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1</a:t>
            </a:r>
            <a:endParaRPr lang="en-US" sz="2650" dirty="0"/>
          </a:p>
        </p:txBody>
      </p:sp>
      <p:sp>
        <p:nvSpPr>
          <p:cNvPr id="8" name="Text 5"/>
          <p:cNvSpPr/>
          <p:nvPr/>
        </p:nvSpPr>
        <p:spPr>
          <a:xfrm>
            <a:off x="7867888" y="2232463"/>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Dừng máy</a:t>
            </a:r>
            <a:endParaRPr lang="en-US" sz="2200" dirty="0"/>
          </a:p>
        </p:txBody>
      </p:sp>
      <p:sp>
        <p:nvSpPr>
          <p:cNvPr id="9" name="Text 6"/>
          <p:cNvSpPr/>
          <p:nvPr/>
        </p:nvSpPr>
        <p:spPr>
          <a:xfrm>
            <a:off x="7867888" y="2541429"/>
            <a:ext cx="5968722"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Ngay lập tức dừng hoạt động của máy móc khi xảy ra tai nạn.</a:t>
            </a:r>
            <a:endParaRPr lang="en-US" sz="1750" dirty="0"/>
          </a:p>
        </p:txBody>
      </p:sp>
      <p:sp>
        <p:nvSpPr>
          <p:cNvPr id="10" name="Shape 7"/>
          <p:cNvSpPr/>
          <p:nvPr/>
        </p:nvSpPr>
        <p:spPr>
          <a:xfrm>
            <a:off x="6845022" y="4034474"/>
            <a:ext cx="793790" cy="30480"/>
          </a:xfrm>
          <a:prstGeom prst="roundRect">
            <a:avLst>
              <a:gd name="adj" fmla="val 111628"/>
            </a:avLst>
          </a:prstGeom>
          <a:solidFill>
            <a:srgbClr val="2B678C"/>
          </a:solidFill>
          <a:ln/>
        </p:spPr>
      </p:sp>
      <p:sp>
        <p:nvSpPr>
          <p:cNvPr id="11" name="Shape 8"/>
          <p:cNvSpPr/>
          <p:nvPr/>
        </p:nvSpPr>
        <p:spPr>
          <a:xfrm>
            <a:off x="6365200" y="3794563"/>
            <a:ext cx="510302" cy="510302"/>
          </a:xfrm>
          <a:prstGeom prst="roundRect">
            <a:avLst>
              <a:gd name="adj" fmla="val 6667"/>
            </a:avLst>
          </a:prstGeom>
          <a:solidFill>
            <a:srgbClr val="124E73"/>
          </a:solidFill>
          <a:ln/>
        </p:spPr>
      </p:sp>
      <p:sp>
        <p:nvSpPr>
          <p:cNvPr id="12" name="Text 9"/>
          <p:cNvSpPr/>
          <p:nvPr/>
        </p:nvSpPr>
        <p:spPr>
          <a:xfrm>
            <a:off x="6525697" y="3879573"/>
            <a:ext cx="189190"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2</a:t>
            </a:r>
            <a:endParaRPr lang="en-US" sz="2650" dirty="0"/>
          </a:p>
        </p:txBody>
      </p:sp>
      <p:sp>
        <p:nvSpPr>
          <p:cNvPr id="13" name="Text 10"/>
          <p:cNvSpPr/>
          <p:nvPr/>
        </p:nvSpPr>
        <p:spPr>
          <a:xfrm>
            <a:off x="7867888" y="376622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Sơ cứu</a:t>
            </a:r>
            <a:endParaRPr lang="en-US" sz="2200" dirty="0"/>
          </a:p>
        </p:txBody>
      </p:sp>
      <p:sp>
        <p:nvSpPr>
          <p:cNvPr id="14" name="Text 11"/>
          <p:cNvSpPr/>
          <p:nvPr/>
        </p:nvSpPr>
        <p:spPr>
          <a:xfrm>
            <a:off x="7867888" y="4075192"/>
            <a:ext cx="5968722"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Thực hiện sơ cứu ban đầu cho người bị nạn nếu cần thiết.</a:t>
            </a:r>
            <a:endParaRPr lang="en-US" sz="1750" dirty="0"/>
          </a:p>
        </p:txBody>
      </p:sp>
      <p:sp>
        <p:nvSpPr>
          <p:cNvPr id="15" name="Shape 12"/>
          <p:cNvSpPr/>
          <p:nvPr/>
        </p:nvSpPr>
        <p:spPr>
          <a:xfrm>
            <a:off x="6845022" y="5568237"/>
            <a:ext cx="793790" cy="30480"/>
          </a:xfrm>
          <a:prstGeom prst="roundRect">
            <a:avLst>
              <a:gd name="adj" fmla="val 111628"/>
            </a:avLst>
          </a:prstGeom>
          <a:solidFill>
            <a:srgbClr val="2B678C"/>
          </a:solidFill>
          <a:ln/>
        </p:spPr>
      </p:sp>
      <p:sp>
        <p:nvSpPr>
          <p:cNvPr id="16" name="Shape 13"/>
          <p:cNvSpPr/>
          <p:nvPr/>
        </p:nvSpPr>
        <p:spPr>
          <a:xfrm>
            <a:off x="6365200" y="5328326"/>
            <a:ext cx="510302" cy="510302"/>
          </a:xfrm>
          <a:prstGeom prst="roundRect">
            <a:avLst>
              <a:gd name="adj" fmla="val 6667"/>
            </a:avLst>
          </a:prstGeom>
          <a:solidFill>
            <a:srgbClr val="124E73"/>
          </a:solidFill>
          <a:ln/>
        </p:spPr>
      </p:sp>
      <p:sp>
        <p:nvSpPr>
          <p:cNvPr id="17" name="Text 14"/>
          <p:cNvSpPr/>
          <p:nvPr/>
        </p:nvSpPr>
        <p:spPr>
          <a:xfrm>
            <a:off x="6524744" y="5413336"/>
            <a:ext cx="191214"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3</a:t>
            </a:r>
            <a:endParaRPr lang="en-US" sz="2650" dirty="0"/>
          </a:p>
        </p:txBody>
      </p:sp>
      <p:sp>
        <p:nvSpPr>
          <p:cNvPr id="18" name="Text 15"/>
          <p:cNvSpPr/>
          <p:nvPr/>
        </p:nvSpPr>
        <p:spPr>
          <a:xfrm>
            <a:off x="7867888" y="529998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Gọi cấp cứu</a:t>
            </a:r>
            <a:endParaRPr lang="en-US" sz="2200" dirty="0"/>
          </a:p>
        </p:txBody>
      </p:sp>
      <p:sp>
        <p:nvSpPr>
          <p:cNvPr id="19" name="Text 16"/>
          <p:cNvSpPr/>
          <p:nvPr/>
        </p:nvSpPr>
        <p:spPr>
          <a:xfrm>
            <a:off x="7867888" y="5608955"/>
            <a:ext cx="5968722"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Liên hệ dịch vụ y tế khẩn cấp nếu tình trạng nghiêm trọng.</a:t>
            </a:r>
            <a:endParaRPr lang="en-US" sz="1750" dirty="0"/>
          </a:p>
        </p:txBody>
      </p:sp>
      <p:sp>
        <p:nvSpPr>
          <p:cNvPr id="20" name="Shape 17"/>
          <p:cNvSpPr/>
          <p:nvPr/>
        </p:nvSpPr>
        <p:spPr>
          <a:xfrm>
            <a:off x="6845022" y="7102000"/>
            <a:ext cx="793790" cy="30480"/>
          </a:xfrm>
          <a:prstGeom prst="roundRect">
            <a:avLst>
              <a:gd name="adj" fmla="val 111628"/>
            </a:avLst>
          </a:prstGeom>
          <a:solidFill>
            <a:srgbClr val="2B678C"/>
          </a:solidFill>
          <a:ln/>
        </p:spPr>
      </p:sp>
      <p:sp>
        <p:nvSpPr>
          <p:cNvPr id="21" name="Shape 18"/>
          <p:cNvSpPr/>
          <p:nvPr/>
        </p:nvSpPr>
        <p:spPr>
          <a:xfrm>
            <a:off x="6365200" y="6862089"/>
            <a:ext cx="510302" cy="510302"/>
          </a:xfrm>
          <a:prstGeom prst="roundRect">
            <a:avLst>
              <a:gd name="adj" fmla="val 6667"/>
            </a:avLst>
          </a:prstGeom>
          <a:solidFill>
            <a:srgbClr val="124E73"/>
          </a:solidFill>
          <a:ln/>
        </p:spPr>
      </p:sp>
      <p:sp>
        <p:nvSpPr>
          <p:cNvPr id="22" name="Text 19"/>
          <p:cNvSpPr/>
          <p:nvPr/>
        </p:nvSpPr>
        <p:spPr>
          <a:xfrm>
            <a:off x="6510814" y="6947100"/>
            <a:ext cx="219075"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MuseoModerno Medium" pitchFamily="34" charset="0"/>
                <a:ea typeface="MuseoModerno Medium" pitchFamily="34" charset="-122"/>
                <a:cs typeface="MuseoModerno Medium" pitchFamily="34" charset="-120"/>
              </a:rPr>
              <a:t>4</a:t>
            </a:r>
            <a:endParaRPr lang="en-US" sz="2650" dirty="0"/>
          </a:p>
        </p:txBody>
      </p:sp>
      <p:sp>
        <p:nvSpPr>
          <p:cNvPr id="23" name="Text 20"/>
          <p:cNvSpPr/>
          <p:nvPr/>
        </p:nvSpPr>
        <p:spPr>
          <a:xfrm>
            <a:off x="7867888" y="683375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B4150"/>
                </a:solidFill>
                <a:latin typeface="MuseoModerno Medium" pitchFamily="34" charset="0"/>
                <a:ea typeface="MuseoModerno Medium" pitchFamily="34" charset="-122"/>
                <a:cs typeface="MuseoModerno Medium" pitchFamily="34" charset="-120"/>
              </a:rPr>
              <a:t>Báo cáo</a:t>
            </a:r>
            <a:endParaRPr lang="en-US" sz="2200" dirty="0"/>
          </a:p>
        </p:txBody>
      </p:sp>
      <p:sp>
        <p:nvSpPr>
          <p:cNvPr id="24" name="Text 21"/>
          <p:cNvSpPr/>
          <p:nvPr/>
        </p:nvSpPr>
        <p:spPr>
          <a:xfrm>
            <a:off x="7867888" y="7142718"/>
            <a:ext cx="5968722" cy="362903"/>
          </a:xfrm>
          <a:prstGeom prst="rect">
            <a:avLst/>
          </a:prstGeom>
          <a:noFill/>
          <a:ln/>
        </p:spPr>
        <p:txBody>
          <a:bodyPr wrap="none" lIns="0" tIns="0" rIns="0" bIns="0" rtlCol="0" anchor="t"/>
          <a:lstStyle/>
          <a:p>
            <a:pPr marL="0" indent="0" algn="l">
              <a:lnSpc>
                <a:spcPts val="2850"/>
              </a:lnSpc>
              <a:buNone/>
            </a:pPr>
            <a:r>
              <a:rPr lang="en-US" sz="1750" dirty="0">
                <a:solidFill>
                  <a:srgbClr val="2B4150"/>
                </a:solidFill>
                <a:latin typeface="PT Serif" panose="020A0603040505020204" pitchFamily="18" charset="0"/>
                <a:ea typeface="Source Sans Pro" pitchFamily="34" charset="-122"/>
                <a:cs typeface="Source Sans Pro" pitchFamily="34" charset="-120"/>
              </a:rPr>
              <a:t>Thông báo cho quản lý và lập báo cáo chi tiết về sự cố.</a:t>
            </a:r>
            <a:endParaRPr lang="en-US" sz="1750" dirty="0"/>
          </a:p>
        </p:txBody>
      </p:sp>
      <p:pic>
        <p:nvPicPr>
          <p:cNvPr id="25" name="Picture 24">
            <a:extLst>
              <a:ext uri="{FF2B5EF4-FFF2-40B4-BE49-F238E27FC236}">
                <a16:creationId xmlns:a16="http://schemas.microsoft.com/office/drawing/2014/main" id="{D637F0BB-E1A6-29EE-52C9-DEA3824ED64B}"/>
              </a:ext>
            </a:extLst>
          </p:cNvPr>
          <p:cNvPicPr>
            <a:picLocks noChangeAspect="1"/>
          </p:cNvPicPr>
          <p:nvPr/>
        </p:nvPicPr>
        <p:blipFill>
          <a:blip r:embed="rId4"/>
          <a:stretch>
            <a:fillRect/>
          </a:stretch>
        </p:blipFill>
        <p:spPr>
          <a:xfrm>
            <a:off x="12398293" y="7526215"/>
            <a:ext cx="2044376" cy="63304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075915" y="3803213"/>
            <a:ext cx="4919186" cy="1524953"/>
          </a:xfrm>
          <a:prstGeom prst="rect">
            <a:avLst/>
          </a:prstGeom>
        </p:spPr>
      </p:pic>
      <p:sp>
        <p:nvSpPr>
          <p:cNvPr id="3" name="Text 0"/>
          <p:cNvSpPr/>
          <p:nvPr/>
        </p:nvSpPr>
        <p:spPr>
          <a:xfrm>
            <a:off x="1425147" y="663545"/>
            <a:ext cx="5670590" cy="708779"/>
          </a:xfrm>
          <a:prstGeom prst="rect">
            <a:avLst/>
          </a:prstGeom>
          <a:noFill/>
          <a:ln/>
        </p:spPr>
        <p:txBody>
          <a:bodyPr wrap="none" lIns="0" tIns="0" rIns="0" bIns="0" rtlCol="0" anchor="t"/>
          <a:lstStyle/>
          <a:p>
            <a:pPr marL="0" indent="0" algn="ctr">
              <a:lnSpc>
                <a:spcPts val="5550"/>
              </a:lnSpc>
              <a:buNone/>
            </a:pPr>
            <a:r>
              <a:rPr lang="en-US" sz="5400" b="1" dirty="0">
                <a:solidFill>
                  <a:srgbClr val="124E73"/>
                </a:solidFill>
                <a:latin typeface="MuseoModerno Medium" pitchFamily="34" charset="0"/>
                <a:ea typeface="MuseoModerno Medium" pitchFamily="34" charset="-122"/>
                <a:cs typeface="MuseoModerno Medium" pitchFamily="34" charset="-120"/>
              </a:rPr>
              <a:t>Tài liệu tham khảo</a:t>
            </a:r>
            <a:endParaRPr lang="en-US" sz="5400" b="1" dirty="0"/>
          </a:p>
        </p:txBody>
      </p:sp>
      <p:sp>
        <p:nvSpPr>
          <p:cNvPr id="4" name="Shape 1"/>
          <p:cNvSpPr/>
          <p:nvPr/>
        </p:nvSpPr>
        <p:spPr>
          <a:xfrm>
            <a:off x="793790" y="2345531"/>
            <a:ext cx="7556421" cy="1377910"/>
          </a:xfrm>
          <a:prstGeom prst="roundRect">
            <a:avLst>
              <a:gd name="adj" fmla="val 2469"/>
            </a:avLst>
          </a:prstGeom>
          <a:solidFill>
            <a:srgbClr val="F3EEE3"/>
          </a:solidFill>
          <a:ln/>
        </p:spPr>
      </p:sp>
      <p:sp>
        <p:nvSpPr>
          <p:cNvPr id="5" name="Text 2"/>
          <p:cNvSpPr/>
          <p:nvPr/>
        </p:nvSpPr>
        <p:spPr>
          <a:xfrm>
            <a:off x="1020604" y="2572345"/>
            <a:ext cx="631888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Bài kiểm tra an toàn lao động nhóm 3</a:t>
            </a:r>
            <a:endParaRPr lang="en-US" sz="2650" dirty="0"/>
          </a:p>
        </p:txBody>
      </p:sp>
      <p:sp>
        <p:nvSpPr>
          <p:cNvPr id="6" name="Text 3"/>
          <p:cNvSpPr/>
          <p:nvPr/>
        </p:nvSpPr>
        <p:spPr>
          <a:xfrm>
            <a:off x="1020604" y="3133725"/>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325F7B"/>
                </a:solidFill>
                <a:latin typeface="PT Serif" panose="020A0603040505020204" pitchFamily="18" charset="0"/>
                <a:ea typeface="Source Sans Pro" pitchFamily="34" charset="-122"/>
                <a:cs typeface="Source Sans Pro"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7" name="Shape 4"/>
          <p:cNvSpPr/>
          <p:nvPr/>
        </p:nvSpPr>
        <p:spPr>
          <a:xfrm>
            <a:off x="793790" y="3950256"/>
            <a:ext cx="7556421" cy="1377910"/>
          </a:xfrm>
          <a:prstGeom prst="roundRect">
            <a:avLst>
              <a:gd name="adj" fmla="val 2469"/>
            </a:avLst>
          </a:prstGeom>
          <a:solidFill>
            <a:srgbClr val="F3EEE3"/>
          </a:solidFill>
          <a:ln/>
        </p:spPr>
      </p:sp>
      <p:sp>
        <p:nvSpPr>
          <p:cNvPr id="8" name="Text 5"/>
          <p:cNvSpPr/>
          <p:nvPr/>
        </p:nvSpPr>
        <p:spPr>
          <a:xfrm>
            <a:off x="1020604" y="4177070"/>
            <a:ext cx="5095637"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Bảng báo giá huấn luyện ATLD</a:t>
            </a:r>
            <a:endParaRPr lang="en-US" sz="2650" dirty="0"/>
          </a:p>
        </p:txBody>
      </p:sp>
      <p:sp>
        <p:nvSpPr>
          <p:cNvPr id="9" name="Text 6"/>
          <p:cNvSpPr/>
          <p:nvPr/>
        </p:nvSpPr>
        <p:spPr>
          <a:xfrm>
            <a:off x="1020604" y="4738449"/>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u="sng" dirty="0">
                <a:solidFill>
                  <a:srgbClr val="325F7B"/>
                </a:solidFill>
                <a:latin typeface="PT Serif" panose="020A0603040505020204" pitchFamily="18" charset="0"/>
                <a:ea typeface="Source Sans Pro" pitchFamily="34" charset="-122"/>
                <a:cs typeface="Source Sans Pro" pitchFamily="34" charset="-120"/>
                <a:hlinkClick r:id="rId5">
                  <a:extLst>
                    <a:ext uri="{A12FA001-AC4F-418D-AE19-62706E023703}">
                      <ahyp:hlinkClr xmlns:ahyp="http://schemas.microsoft.com/office/drawing/2018/hyperlinkcolor" val="tx"/>
                    </a:ext>
                  </a:extLst>
                </a:hlinkClick>
              </a:rPr>
              <a:t>Xem chi tiết</a:t>
            </a:r>
            <a:endParaRPr lang="en-US" sz="1750" dirty="0"/>
          </a:p>
        </p:txBody>
      </p:sp>
      <p:sp>
        <p:nvSpPr>
          <p:cNvPr id="10" name="Shape 7"/>
          <p:cNvSpPr/>
          <p:nvPr/>
        </p:nvSpPr>
        <p:spPr>
          <a:xfrm>
            <a:off x="793790" y="5554980"/>
            <a:ext cx="7556421" cy="1377910"/>
          </a:xfrm>
          <a:prstGeom prst="roundRect">
            <a:avLst>
              <a:gd name="adj" fmla="val 2469"/>
            </a:avLst>
          </a:prstGeom>
          <a:solidFill>
            <a:srgbClr val="F3EEE3"/>
          </a:solidFill>
          <a:ln/>
        </p:spPr>
      </p:sp>
      <p:sp>
        <p:nvSpPr>
          <p:cNvPr id="11" name="Text 8"/>
          <p:cNvSpPr/>
          <p:nvPr/>
        </p:nvSpPr>
        <p:spPr>
          <a:xfrm>
            <a:off x="1020604" y="5781794"/>
            <a:ext cx="4244935" cy="425291"/>
          </a:xfrm>
          <a:prstGeom prst="rect">
            <a:avLst/>
          </a:prstGeom>
          <a:noFill/>
          <a:ln/>
        </p:spPr>
        <p:txBody>
          <a:bodyPr wrap="none" lIns="0" tIns="0" rIns="0" bIns="0" rtlCol="0" anchor="t"/>
          <a:lstStyle/>
          <a:p>
            <a:pPr marL="0" indent="0">
              <a:lnSpc>
                <a:spcPts val="3300"/>
              </a:lnSpc>
              <a:buNone/>
            </a:pPr>
            <a:r>
              <a:rPr lang="en-US" sz="2650" b="1" dirty="0">
                <a:solidFill>
                  <a:srgbClr val="2B4150"/>
                </a:solidFill>
                <a:latin typeface="MuseoModerno Medium" pitchFamily="34" charset="0"/>
                <a:ea typeface="MuseoModerno Medium" pitchFamily="34" charset="-122"/>
                <a:cs typeface="MuseoModerno Medium" pitchFamily="34" charset="-120"/>
              </a:rPr>
              <a:t>Tải về tài liệu (download)</a:t>
            </a:r>
            <a:endParaRPr lang="en-US" sz="2650" dirty="0"/>
          </a:p>
        </p:txBody>
      </p:sp>
      <p:sp>
        <p:nvSpPr>
          <p:cNvPr id="12" name="Text 9"/>
          <p:cNvSpPr/>
          <p:nvPr/>
        </p:nvSpPr>
        <p:spPr>
          <a:xfrm>
            <a:off x="1020604" y="6343174"/>
            <a:ext cx="7102793" cy="362903"/>
          </a:xfrm>
          <a:prstGeom prst="rect">
            <a:avLst/>
          </a:prstGeom>
          <a:noFill/>
          <a:ln/>
        </p:spPr>
        <p:txBody>
          <a:bodyPr wrap="none" lIns="0" tIns="0" rIns="0" bIns="0" rtlCol="0" anchor="t"/>
          <a:lstStyle/>
          <a:p>
            <a:pPr marL="342900" indent="-342900" algn="l">
              <a:lnSpc>
                <a:spcPts val="2850"/>
              </a:lnSpc>
              <a:buSzPct val="100000"/>
              <a:buChar char="•"/>
            </a:pPr>
            <a:r>
              <a:rPr lang="en-US" sz="1750" b="1" dirty="0" err="1">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Tài</a:t>
            </a:r>
            <a:r>
              <a:rPr lang="en-US" sz="1750" b="1" dirty="0">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 </a:t>
            </a:r>
            <a:r>
              <a:rPr lang="en-US" sz="1750" b="1" dirty="0" err="1">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liệu</a:t>
            </a:r>
            <a:r>
              <a:rPr lang="en-US" sz="1750" b="1" dirty="0">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 an </a:t>
            </a:r>
            <a:r>
              <a:rPr lang="en-US" sz="1750" b="1" dirty="0" err="1">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toàn</a:t>
            </a:r>
            <a:r>
              <a:rPr lang="en-US" sz="1750" b="1" dirty="0">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 </a:t>
            </a:r>
            <a:r>
              <a:rPr lang="en-US" sz="1750" b="1" dirty="0" err="1">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lao</a:t>
            </a:r>
            <a:r>
              <a:rPr lang="en-US" sz="1750" b="1" dirty="0">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 </a:t>
            </a:r>
            <a:r>
              <a:rPr lang="en-US" sz="1750" b="1" dirty="0" err="1">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động</a:t>
            </a:r>
            <a:r>
              <a:rPr lang="en-US" sz="1750" b="1" dirty="0">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 </a:t>
            </a:r>
            <a:r>
              <a:rPr lang="en-US" sz="1750" b="1" dirty="0" err="1">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trong</a:t>
            </a:r>
            <a:r>
              <a:rPr lang="en-US" sz="1750" b="1" dirty="0">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 </a:t>
            </a:r>
            <a:r>
              <a:rPr lang="en-US" sz="1750" b="1" dirty="0" err="1">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sản</a:t>
            </a:r>
            <a:r>
              <a:rPr lang="en-US" sz="1750" b="1" dirty="0">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 </a:t>
            </a:r>
            <a:r>
              <a:rPr lang="en-US" sz="1750" b="1" dirty="0" err="1">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xuất</a:t>
            </a:r>
            <a:r>
              <a:rPr lang="en-US" sz="1750" b="1" dirty="0">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 </a:t>
            </a:r>
            <a:r>
              <a:rPr lang="en-US" sz="1750" b="1" dirty="0" err="1">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đàn</a:t>
            </a:r>
            <a:r>
              <a:rPr lang="en-US" sz="1750" b="1" dirty="0">
                <a:solidFill>
                  <a:srgbClr val="325F7B"/>
                </a:solidFill>
                <a:latin typeface="PT Serif" panose="020A0603040505020204" pitchFamily="18" charset="0"/>
                <a:ea typeface="Source Sans Pro" pitchFamily="34" charset="-122"/>
                <a:cs typeface="Source Sans Pro" pitchFamily="34" charset="-120"/>
                <a:hlinkClick r:id="rId6">
                  <a:extLst>
                    <a:ext uri="{A12FA001-AC4F-418D-AE19-62706E023703}">
                      <ahyp:hlinkClr xmlns:ahyp="http://schemas.microsoft.com/office/drawing/2018/hyperlinkcolor" val="tx"/>
                    </a:ext>
                  </a:extLst>
                </a:hlinkClick>
              </a:rPr>
              <a:t> Ukulele</a:t>
            </a:r>
            <a:endParaRPr lang="en-US" sz="1750" dirty="0">
              <a:solidFill>
                <a:srgbClr val="325F7B"/>
              </a:solidFill>
            </a:endParaRPr>
          </a:p>
        </p:txBody>
      </p:sp>
      <p:pic>
        <p:nvPicPr>
          <p:cNvPr id="13" name="Picture 12">
            <a:extLst>
              <a:ext uri="{FF2B5EF4-FFF2-40B4-BE49-F238E27FC236}">
                <a16:creationId xmlns:a16="http://schemas.microsoft.com/office/drawing/2014/main" id="{D55EA0E6-987A-32EE-C7EF-937F083A9405}"/>
              </a:ext>
            </a:extLst>
          </p:cNvPr>
          <p:cNvPicPr>
            <a:picLocks noChangeAspect="1"/>
          </p:cNvPicPr>
          <p:nvPr/>
        </p:nvPicPr>
        <p:blipFill>
          <a:blip r:embed="rId7"/>
          <a:stretch>
            <a:fillRect/>
          </a:stretch>
        </p:blipFill>
        <p:spPr>
          <a:xfrm>
            <a:off x="12398293" y="7526215"/>
            <a:ext cx="2044376" cy="63304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1086</Words>
  <Application>Microsoft Office PowerPoint</Application>
  <PresentationFormat>Custom</PresentationFormat>
  <Paragraphs>121</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PT Serif</vt:lpstr>
      <vt:lpstr>Arial</vt:lpstr>
      <vt:lpstr>MuseoModerno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2</cp:revision>
  <dcterms:created xsi:type="dcterms:W3CDTF">2024-12-04T06:19:00Z</dcterms:created>
  <dcterms:modified xsi:type="dcterms:W3CDTF">2024-12-04T06:33:03Z</dcterms:modified>
</cp:coreProperties>
</file>