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MuseoModerno Medium" panose="020B0604020202020204" charset="0"/>
      <p:regular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8422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antoannamviet.com/tai-lieu-an-toan-lao-dong-san-xuat-dan-co-dan-nhi/"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20761990">
            <a:off x="-600767" y="2059914"/>
            <a:ext cx="7808588" cy="4546585"/>
          </a:xfrm>
          <a:prstGeom prst="rect">
            <a:avLst/>
          </a:prstGeom>
        </p:spPr>
      </p:pic>
      <p:sp>
        <p:nvSpPr>
          <p:cNvPr id="3" name="Text 0"/>
          <p:cNvSpPr/>
          <p:nvPr/>
        </p:nvSpPr>
        <p:spPr>
          <a:xfrm>
            <a:off x="6023752" y="636776"/>
            <a:ext cx="7857841"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Trong Sản Xuất Đàn Cò</a:t>
            </a:r>
            <a:endParaRPr lang="en-US" sz="4800" b="1" dirty="0"/>
          </a:p>
        </p:txBody>
      </p:sp>
      <p:sp>
        <p:nvSpPr>
          <p:cNvPr id="4" name="Text 1"/>
          <p:cNvSpPr/>
          <p:nvPr/>
        </p:nvSpPr>
        <p:spPr>
          <a:xfrm>
            <a:off x="6174463" y="5770991"/>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Báo cáo về các nguy cơ tiềm ẩn và biện pháp phòng ngừa tai nạn lao động trong nhà máy sản xuất đàn cò (đàn nhị).</a:t>
            </a:r>
            <a:endParaRPr lang="en-US" sz="1750" dirty="0"/>
          </a:p>
        </p:txBody>
      </p:sp>
      <p:sp>
        <p:nvSpPr>
          <p:cNvPr id="5" name="Shape 2"/>
          <p:cNvSpPr/>
          <p:nvPr/>
        </p:nvSpPr>
        <p:spPr>
          <a:xfrm>
            <a:off x="6166843" y="6855888"/>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174463" y="6863508"/>
            <a:ext cx="347663" cy="347663"/>
          </a:xfrm>
          <a:prstGeom prst="rect">
            <a:avLst/>
          </a:prstGeom>
        </p:spPr>
      </p:pic>
      <p:sp>
        <p:nvSpPr>
          <p:cNvPr id="7" name="Text 3"/>
          <p:cNvSpPr/>
          <p:nvPr/>
        </p:nvSpPr>
        <p:spPr>
          <a:xfrm>
            <a:off x="6643093" y="6838981"/>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8" name="Picture 7">
            <a:extLst>
              <a:ext uri="{FF2B5EF4-FFF2-40B4-BE49-F238E27FC236}">
                <a16:creationId xmlns:a16="http://schemas.microsoft.com/office/drawing/2014/main" id="{7341A334-7086-F257-2447-FFC0F42B38E9}"/>
              </a:ext>
            </a:extLst>
          </p:cNvPr>
          <p:cNvPicPr>
            <a:picLocks noChangeAspect="1"/>
          </p:cNvPicPr>
          <p:nvPr/>
        </p:nvPicPr>
        <p:blipFill>
          <a:blip r:embed="rId5"/>
          <a:stretch>
            <a:fillRect/>
          </a:stretch>
        </p:blipFill>
        <p:spPr>
          <a:xfrm>
            <a:off x="12383471" y="7496071"/>
            <a:ext cx="2109276" cy="6531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3400" y="2739866"/>
            <a:ext cx="4419600" cy="4419600"/>
          </a:xfrm>
          <a:prstGeom prst="rect">
            <a:avLst/>
          </a:prstGeom>
        </p:spPr>
      </p:pic>
      <p:sp>
        <p:nvSpPr>
          <p:cNvPr id="3" name="Text 0"/>
          <p:cNvSpPr/>
          <p:nvPr/>
        </p:nvSpPr>
        <p:spPr>
          <a:xfrm>
            <a:off x="6280190" y="637580"/>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 6 tháng đầu năm 2024 </a:t>
            </a:r>
            <a:endParaRPr lang="en-US" sz="4450" b="1" dirty="0"/>
          </a:p>
        </p:txBody>
      </p:sp>
      <p:sp>
        <p:nvSpPr>
          <p:cNvPr id="4" name="Shape 1"/>
          <p:cNvSpPr/>
          <p:nvPr/>
        </p:nvSpPr>
        <p:spPr>
          <a:xfrm>
            <a:off x="6280190" y="3359229"/>
            <a:ext cx="510302" cy="510302"/>
          </a:xfrm>
          <a:prstGeom prst="roundRect">
            <a:avLst>
              <a:gd name="adj" fmla="val 6667"/>
            </a:avLst>
          </a:prstGeom>
          <a:solidFill>
            <a:srgbClr val="124E73"/>
          </a:solidFill>
          <a:ln/>
        </p:spPr>
      </p:sp>
      <p:sp>
        <p:nvSpPr>
          <p:cNvPr id="5" name="Text 2"/>
          <p:cNvSpPr/>
          <p:nvPr/>
        </p:nvSpPr>
        <p:spPr>
          <a:xfrm>
            <a:off x="6455569" y="344424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7017306" y="335922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7" name="Text 4"/>
          <p:cNvSpPr/>
          <p:nvPr/>
        </p:nvSpPr>
        <p:spPr>
          <a:xfrm>
            <a:off x="7017306" y="3654028"/>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8" name="Shape 5"/>
          <p:cNvSpPr/>
          <p:nvPr/>
        </p:nvSpPr>
        <p:spPr>
          <a:xfrm>
            <a:off x="6280190" y="4694515"/>
            <a:ext cx="510302" cy="510302"/>
          </a:xfrm>
          <a:prstGeom prst="roundRect">
            <a:avLst>
              <a:gd name="adj" fmla="val 6667"/>
            </a:avLst>
          </a:prstGeom>
          <a:solidFill>
            <a:srgbClr val="124E73"/>
          </a:solidFill>
          <a:ln/>
        </p:spPr>
      </p:sp>
      <p:sp>
        <p:nvSpPr>
          <p:cNvPr id="9" name="Text 6"/>
          <p:cNvSpPr/>
          <p:nvPr/>
        </p:nvSpPr>
        <p:spPr>
          <a:xfrm>
            <a:off x="6440686" y="477952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7017306" y="46945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11" name="Text 8"/>
          <p:cNvSpPr/>
          <p:nvPr/>
        </p:nvSpPr>
        <p:spPr>
          <a:xfrm>
            <a:off x="7017306" y="4989314"/>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2" name="Shape 9"/>
          <p:cNvSpPr/>
          <p:nvPr/>
        </p:nvSpPr>
        <p:spPr>
          <a:xfrm>
            <a:off x="6280190" y="6029801"/>
            <a:ext cx="510302" cy="510302"/>
          </a:xfrm>
          <a:prstGeom prst="roundRect">
            <a:avLst>
              <a:gd name="adj" fmla="val 6667"/>
            </a:avLst>
          </a:prstGeom>
          <a:solidFill>
            <a:srgbClr val="124E73"/>
          </a:solidFill>
          <a:ln/>
        </p:spPr>
      </p:sp>
      <p:sp>
        <p:nvSpPr>
          <p:cNvPr id="13" name="Text 10"/>
          <p:cNvSpPr/>
          <p:nvPr/>
        </p:nvSpPr>
        <p:spPr>
          <a:xfrm>
            <a:off x="6439733" y="6114812"/>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7017306" y="602980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5" name="Text 12"/>
          <p:cNvSpPr/>
          <p:nvPr/>
        </p:nvSpPr>
        <p:spPr>
          <a:xfrm>
            <a:off x="7017306" y="6324600"/>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6" name="Picture 15">
            <a:extLst>
              <a:ext uri="{FF2B5EF4-FFF2-40B4-BE49-F238E27FC236}">
                <a16:creationId xmlns:a16="http://schemas.microsoft.com/office/drawing/2014/main" id="{01A597F3-50A5-177F-D721-7D38E9506C38}"/>
              </a:ext>
            </a:extLst>
          </p:cNvPr>
          <p:cNvPicPr>
            <a:picLocks noChangeAspect="1"/>
          </p:cNvPicPr>
          <p:nvPr/>
        </p:nvPicPr>
        <p:blipFill>
          <a:blip r:embed="rId4"/>
          <a:stretch>
            <a:fillRect/>
          </a:stretch>
        </p:blipFill>
        <p:spPr>
          <a:xfrm>
            <a:off x="12383471" y="7496071"/>
            <a:ext cx="2109276" cy="6531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49140" y="311825"/>
            <a:ext cx="5532001" cy="354330"/>
          </a:xfrm>
          <a:prstGeom prst="rect">
            <a:avLst/>
          </a:prstGeom>
          <a:noFill/>
          <a:ln/>
        </p:spPr>
        <p:txBody>
          <a:bodyPr wrap="none" lIns="0" tIns="0" rIns="0" bIns="0" rtlCol="0" anchor="t"/>
          <a:lstStyle/>
          <a:p>
            <a:pPr marL="0" indent="0" algn="ctr">
              <a:lnSpc>
                <a:spcPts val="2750"/>
              </a:lnSpc>
              <a:buNone/>
            </a:pPr>
            <a:r>
              <a:rPr lang="en-US" sz="3600" b="1" dirty="0">
                <a:solidFill>
                  <a:srgbClr val="124E73"/>
                </a:solidFill>
                <a:latin typeface="MuseoModerno Medium" pitchFamily="34" charset="0"/>
                <a:ea typeface="MuseoModerno Medium" pitchFamily="34" charset="-122"/>
                <a:cs typeface="MuseoModerno Medium" pitchFamily="34" charset="-120"/>
              </a:rPr>
              <a:t>Nguy Cơ Tai Nạn Trong Sản Xuất Đàn Cò</a:t>
            </a:r>
            <a:endParaRPr lang="en-US" sz="3600" dirty="0"/>
          </a:p>
        </p:txBody>
      </p:sp>
      <p:pic>
        <p:nvPicPr>
          <p:cNvPr id="3" name="Image 0" descr="preencoded.png"/>
          <p:cNvPicPr>
            <a:picLocks noChangeAspect="1"/>
          </p:cNvPicPr>
          <p:nvPr/>
        </p:nvPicPr>
        <p:blipFill>
          <a:blip r:embed="rId3"/>
          <a:stretch>
            <a:fillRect/>
          </a:stretch>
        </p:blipFill>
        <p:spPr>
          <a:xfrm>
            <a:off x="4051088" y="929836"/>
            <a:ext cx="6528103" cy="3393503"/>
          </a:xfrm>
          <a:prstGeom prst="rect">
            <a:avLst/>
          </a:prstGeom>
        </p:spPr>
      </p:pic>
      <p:sp>
        <p:nvSpPr>
          <p:cNvPr id="4" name="Shape 1"/>
          <p:cNvSpPr/>
          <p:nvPr/>
        </p:nvSpPr>
        <p:spPr>
          <a:xfrm>
            <a:off x="1423395" y="4821435"/>
            <a:ext cx="15240" cy="2953226"/>
          </a:xfrm>
          <a:prstGeom prst="roundRect">
            <a:avLst>
              <a:gd name="adj" fmla="val 111628"/>
            </a:avLst>
          </a:prstGeom>
          <a:solidFill>
            <a:srgbClr val="D9D4C9"/>
          </a:solidFill>
          <a:ln/>
        </p:spPr>
      </p:sp>
      <p:sp>
        <p:nvSpPr>
          <p:cNvPr id="5" name="Shape 2"/>
          <p:cNvSpPr/>
          <p:nvPr/>
        </p:nvSpPr>
        <p:spPr>
          <a:xfrm>
            <a:off x="1543350" y="5068847"/>
            <a:ext cx="396835" cy="15240"/>
          </a:xfrm>
          <a:prstGeom prst="roundRect">
            <a:avLst>
              <a:gd name="adj" fmla="val 111628"/>
            </a:avLst>
          </a:prstGeom>
          <a:solidFill>
            <a:srgbClr val="2B678C"/>
          </a:solidFill>
          <a:ln/>
        </p:spPr>
      </p:sp>
      <p:sp>
        <p:nvSpPr>
          <p:cNvPr id="6" name="Shape 3"/>
          <p:cNvSpPr/>
          <p:nvPr/>
        </p:nvSpPr>
        <p:spPr>
          <a:xfrm>
            <a:off x="1232597" y="4877513"/>
            <a:ext cx="381595" cy="382667"/>
          </a:xfrm>
          <a:prstGeom prst="roundRect">
            <a:avLst>
              <a:gd name="adj" fmla="val 6667"/>
            </a:avLst>
          </a:prstGeom>
          <a:solidFill>
            <a:srgbClr val="124E73"/>
          </a:solidFill>
          <a:ln/>
        </p:spPr>
      </p:sp>
      <p:sp>
        <p:nvSpPr>
          <p:cNvPr id="7" name="Text 4"/>
          <p:cNvSpPr/>
          <p:nvPr/>
        </p:nvSpPr>
        <p:spPr>
          <a:xfrm>
            <a:off x="1391069" y="4991456"/>
            <a:ext cx="79772" cy="170140"/>
          </a:xfrm>
          <a:prstGeom prst="rect">
            <a:avLst/>
          </a:prstGeom>
          <a:noFill/>
          <a:ln/>
        </p:spPr>
        <p:txBody>
          <a:bodyPr wrap="none" lIns="0" tIns="0" rIns="0" bIns="0" rtlCol="0" anchor="t"/>
          <a:lstStyle/>
          <a:p>
            <a:pPr marL="0" indent="0" algn="ctr">
              <a:lnSpc>
                <a:spcPts val="1300"/>
              </a:lnSpc>
              <a:buNone/>
            </a:pPr>
            <a:r>
              <a:rPr lang="en-US" sz="1600" b="1" dirty="0">
                <a:solidFill>
                  <a:srgbClr val="FFFFFF"/>
                </a:solidFill>
                <a:latin typeface="MuseoModerno Medium" pitchFamily="34" charset="0"/>
                <a:ea typeface="MuseoModerno Medium" pitchFamily="34" charset="-122"/>
                <a:cs typeface="MuseoModerno Medium" pitchFamily="34" charset="-120"/>
              </a:rPr>
              <a:t>1</a:t>
            </a:r>
            <a:endParaRPr lang="en-US" sz="1600" b="1" dirty="0"/>
          </a:p>
        </p:txBody>
      </p:sp>
      <p:sp>
        <p:nvSpPr>
          <p:cNvPr id="8" name="Text 5"/>
          <p:cNvSpPr/>
          <p:nvPr/>
        </p:nvSpPr>
        <p:spPr>
          <a:xfrm>
            <a:off x="2054783" y="4891682"/>
            <a:ext cx="1779389" cy="177165"/>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Chấn thương do máy móc</a:t>
            </a:r>
            <a:endParaRPr lang="en-US" sz="2000" dirty="0"/>
          </a:p>
        </p:txBody>
      </p:sp>
      <p:sp>
        <p:nvSpPr>
          <p:cNvPr id="9" name="Text 6"/>
          <p:cNvSpPr/>
          <p:nvPr/>
        </p:nvSpPr>
        <p:spPr>
          <a:xfrm>
            <a:off x="2054783" y="5179932"/>
            <a:ext cx="13042940" cy="181451"/>
          </a:xfrm>
          <a:prstGeom prst="rect">
            <a:avLst/>
          </a:prstGeom>
          <a:noFill/>
          <a:ln/>
        </p:spPr>
        <p:txBody>
          <a:bodyPr wrap="none" lIns="0" tIns="0" rIns="0" bIns="0" rtlCol="0" anchor="t"/>
          <a:lstStyle/>
          <a:p>
            <a:pPr marL="0" indent="0" algn="l">
              <a:lnSpc>
                <a:spcPts val="1400"/>
              </a:lnSpc>
              <a:buNone/>
            </a:pPr>
            <a:r>
              <a:rPr lang="en-US" dirty="0">
                <a:solidFill>
                  <a:srgbClr val="2B4150"/>
                </a:solidFill>
                <a:latin typeface="PT Serif" panose="020A0603040505020204" pitchFamily="18" charset="0"/>
                <a:ea typeface="Source Sans Pro" pitchFamily="34" charset="-122"/>
                <a:cs typeface="Source Sans Pro" pitchFamily="34" charset="-120"/>
              </a:rPr>
              <a:t>Sử dụng máy cắt, máy khoan có thể dẫn đến thương tích nếu không tuân thủ quy tắc an toàn.</a:t>
            </a:r>
            <a:endParaRPr lang="en-US" dirty="0"/>
          </a:p>
        </p:txBody>
      </p:sp>
      <p:sp>
        <p:nvSpPr>
          <p:cNvPr id="10" name="Shape 7"/>
          <p:cNvSpPr/>
          <p:nvPr/>
        </p:nvSpPr>
        <p:spPr>
          <a:xfrm>
            <a:off x="1543350" y="5835490"/>
            <a:ext cx="396835" cy="15240"/>
          </a:xfrm>
          <a:prstGeom prst="roundRect">
            <a:avLst>
              <a:gd name="adj" fmla="val 111628"/>
            </a:avLst>
          </a:prstGeom>
          <a:solidFill>
            <a:srgbClr val="2B678C"/>
          </a:solidFill>
          <a:ln/>
        </p:spPr>
      </p:sp>
      <p:sp>
        <p:nvSpPr>
          <p:cNvPr id="11" name="Shape 8"/>
          <p:cNvSpPr/>
          <p:nvPr/>
        </p:nvSpPr>
        <p:spPr>
          <a:xfrm>
            <a:off x="1232597" y="5644156"/>
            <a:ext cx="381595" cy="382667"/>
          </a:xfrm>
          <a:prstGeom prst="roundRect">
            <a:avLst>
              <a:gd name="adj" fmla="val 6667"/>
            </a:avLst>
          </a:prstGeom>
          <a:solidFill>
            <a:srgbClr val="124E73"/>
          </a:solidFill>
          <a:ln/>
        </p:spPr>
      </p:sp>
      <p:sp>
        <p:nvSpPr>
          <p:cNvPr id="12" name="Text 9"/>
          <p:cNvSpPr/>
          <p:nvPr/>
        </p:nvSpPr>
        <p:spPr>
          <a:xfrm>
            <a:off x="1383687" y="5758100"/>
            <a:ext cx="94536" cy="170140"/>
          </a:xfrm>
          <a:prstGeom prst="rect">
            <a:avLst/>
          </a:prstGeom>
          <a:noFill/>
          <a:ln/>
        </p:spPr>
        <p:txBody>
          <a:bodyPr wrap="none" lIns="0" tIns="0" rIns="0" bIns="0" rtlCol="0" anchor="t"/>
          <a:lstStyle/>
          <a:p>
            <a:pPr marL="0" indent="0" algn="ctr">
              <a:lnSpc>
                <a:spcPts val="1300"/>
              </a:lnSpc>
              <a:buNone/>
            </a:pPr>
            <a:r>
              <a:rPr lang="en-US" sz="1600" b="1" dirty="0">
                <a:solidFill>
                  <a:srgbClr val="FFFFFF"/>
                </a:solidFill>
                <a:latin typeface="MuseoModerno Medium" pitchFamily="34" charset="0"/>
                <a:ea typeface="MuseoModerno Medium" pitchFamily="34" charset="-122"/>
                <a:cs typeface="MuseoModerno Medium" pitchFamily="34" charset="-120"/>
              </a:rPr>
              <a:t>2</a:t>
            </a:r>
            <a:endParaRPr lang="en-US" sz="1600" b="1" dirty="0"/>
          </a:p>
        </p:txBody>
      </p:sp>
      <p:sp>
        <p:nvSpPr>
          <p:cNvPr id="13" name="Text 10"/>
          <p:cNvSpPr/>
          <p:nvPr/>
        </p:nvSpPr>
        <p:spPr>
          <a:xfrm>
            <a:off x="2054783" y="5658325"/>
            <a:ext cx="1862614" cy="177165"/>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Ngã do trượt hoặc vấp ngã</a:t>
            </a:r>
            <a:endParaRPr lang="en-US" sz="2000" dirty="0"/>
          </a:p>
        </p:txBody>
      </p:sp>
      <p:sp>
        <p:nvSpPr>
          <p:cNvPr id="14" name="Text 11"/>
          <p:cNvSpPr/>
          <p:nvPr/>
        </p:nvSpPr>
        <p:spPr>
          <a:xfrm>
            <a:off x="2054783" y="5946576"/>
            <a:ext cx="13042940" cy="181451"/>
          </a:xfrm>
          <a:prstGeom prst="rect">
            <a:avLst/>
          </a:prstGeom>
          <a:noFill/>
          <a:ln/>
        </p:spPr>
        <p:txBody>
          <a:bodyPr wrap="none" lIns="0" tIns="0" rIns="0" bIns="0" rtlCol="0" anchor="t"/>
          <a:lstStyle/>
          <a:p>
            <a:pPr marL="0" indent="0" algn="l">
              <a:lnSpc>
                <a:spcPts val="1400"/>
              </a:lnSpc>
              <a:buNone/>
            </a:pPr>
            <a:r>
              <a:rPr lang="en-US" dirty="0">
                <a:solidFill>
                  <a:srgbClr val="2B4150"/>
                </a:solidFill>
                <a:latin typeface="PT Serif" panose="020A0603040505020204" pitchFamily="18" charset="0"/>
                <a:ea typeface="Source Sans Pro" pitchFamily="34" charset="-122"/>
                <a:cs typeface="Source Sans Pro" pitchFamily="34" charset="-120"/>
              </a:rPr>
              <a:t>Sàn nhà có thể trơn trượt do bụi gỗ hoặc nước, khiến người lao động dễ bị ngã.</a:t>
            </a:r>
            <a:endParaRPr lang="en-US" dirty="0"/>
          </a:p>
        </p:txBody>
      </p:sp>
      <p:sp>
        <p:nvSpPr>
          <p:cNvPr id="15" name="Shape 12"/>
          <p:cNvSpPr/>
          <p:nvPr/>
        </p:nvSpPr>
        <p:spPr>
          <a:xfrm>
            <a:off x="1543350" y="6602134"/>
            <a:ext cx="396835" cy="15240"/>
          </a:xfrm>
          <a:prstGeom prst="roundRect">
            <a:avLst>
              <a:gd name="adj" fmla="val 111628"/>
            </a:avLst>
          </a:prstGeom>
          <a:solidFill>
            <a:srgbClr val="2B678C"/>
          </a:solidFill>
          <a:ln/>
        </p:spPr>
      </p:sp>
      <p:sp>
        <p:nvSpPr>
          <p:cNvPr id="16" name="Shape 13"/>
          <p:cNvSpPr/>
          <p:nvPr/>
        </p:nvSpPr>
        <p:spPr>
          <a:xfrm>
            <a:off x="1232597" y="6410800"/>
            <a:ext cx="381595" cy="382667"/>
          </a:xfrm>
          <a:prstGeom prst="roundRect">
            <a:avLst>
              <a:gd name="adj" fmla="val 6667"/>
            </a:avLst>
          </a:prstGeom>
          <a:solidFill>
            <a:srgbClr val="124E73"/>
          </a:solidFill>
          <a:ln/>
        </p:spPr>
      </p:sp>
      <p:sp>
        <p:nvSpPr>
          <p:cNvPr id="17" name="Text 14"/>
          <p:cNvSpPr/>
          <p:nvPr/>
        </p:nvSpPr>
        <p:spPr>
          <a:xfrm>
            <a:off x="1383211" y="6524743"/>
            <a:ext cx="95607" cy="170140"/>
          </a:xfrm>
          <a:prstGeom prst="rect">
            <a:avLst/>
          </a:prstGeom>
          <a:noFill/>
          <a:ln/>
        </p:spPr>
        <p:txBody>
          <a:bodyPr wrap="none" lIns="0" tIns="0" rIns="0" bIns="0" rtlCol="0" anchor="t"/>
          <a:lstStyle/>
          <a:p>
            <a:pPr marL="0" indent="0" algn="ctr">
              <a:lnSpc>
                <a:spcPts val="1300"/>
              </a:lnSpc>
              <a:buNone/>
            </a:pPr>
            <a:r>
              <a:rPr lang="en-US" sz="1600" b="1" dirty="0">
                <a:solidFill>
                  <a:srgbClr val="FFFFFF"/>
                </a:solidFill>
                <a:latin typeface="MuseoModerno Medium" pitchFamily="34" charset="0"/>
                <a:ea typeface="MuseoModerno Medium" pitchFamily="34" charset="-122"/>
                <a:cs typeface="MuseoModerno Medium" pitchFamily="34" charset="-120"/>
              </a:rPr>
              <a:t>3</a:t>
            </a:r>
            <a:endParaRPr lang="en-US" sz="1600" b="1" dirty="0"/>
          </a:p>
        </p:txBody>
      </p:sp>
      <p:sp>
        <p:nvSpPr>
          <p:cNvPr id="18" name="Text 15"/>
          <p:cNvSpPr/>
          <p:nvPr/>
        </p:nvSpPr>
        <p:spPr>
          <a:xfrm>
            <a:off x="2054783" y="6424968"/>
            <a:ext cx="1417558" cy="177165"/>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Hóa chất độc hại</a:t>
            </a:r>
            <a:endParaRPr lang="en-US" sz="2000" dirty="0"/>
          </a:p>
        </p:txBody>
      </p:sp>
      <p:sp>
        <p:nvSpPr>
          <p:cNvPr id="19" name="Text 16"/>
          <p:cNvSpPr/>
          <p:nvPr/>
        </p:nvSpPr>
        <p:spPr>
          <a:xfrm>
            <a:off x="2054783" y="6713219"/>
            <a:ext cx="13042940" cy="181451"/>
          </a:xfrm>
          <a:prstGeom prst="rect">
            <a:avLst/>
          </a:prstGeom>
          <a:noFill/>
          <a:ln/>
        </p:spPr>
        <p:txBody>
          <a:bodyPr wrap="none" lIns="0" tIns="0" rIns="0" bIns="0" rtlCol="0" anchor="t"/>
          <a:lstStyle/>
          <a:p>
            <a:pPr marL="0" indent="0" algn="l">
              <a:lnSpc>
                <a:spcPts val="1400"/>
              </a:lnSpc>
              <a:buNone/>
            </a:pPr>
            <a:r>
              <a:rPr lang="en-US" dirty="0">
                <a:solidFill>
                  <a:srgbClr val="2B4150"/>
                </a:solidFill>
                <a:latin typeface="PT Serif" panose="020A0603040505020204" pitchFamily="18" charset="0"/>
                <a:ea typeface="Source Sans Pro" pitchFamily="34" charset="-122"/>
                <a:cs typeface="Source Sans Pro" pitchFamily="34" charset="-120"/>
              </a:rPr>
              <a:t>Nguyên liệu trong sản xuất có thể chứa hóa chất độc hại, gây nguy hiểm cho sức khỏe.</a:t>
            </a:r>
            <a:endParaRPr lang="en-US" dirty="0"/>
          </a:p>
        </p:txBody>
      </p:sp>
      <p:sp>
        <p:nvSpPr>
          <p:cNvPr id="20" name="Shape 17"/>
          <p:cNvSpPr/>
          <p:nvPr/>
        </p:nvSpPr>
        <p:spPr>
          <a:xfrm>
            <a:off x="1543350" y="7368777"/>
            <a:ext cx="396835" cy="15240"/>
          </a:xfrm>
          <a:prstGeom prst="roundRect">
            <a:avLst>
              <a:gd name="adj" fmla="val 111628"/>
            </a:avLst>
          </a:prstGeom>
          <a:solidFill>
            <a:srgbClr val="2B678C"/>
          </a:solidFill>
          <a:ln/>
        </p:spPr>
      </p:sp>
      <p:sp>
        <p:nvSpPr>
          <p:cNvPr id="21" name="Shape 18"/>
          <p:cNvSpPr/>
          <p:nvPr/>
        </p:nvSpPr>
        <p:spPr>
          <a:xfrm>
            <a:off x="1232597" y="7177443"/>
            <a:ext cx="381595" cy="382667"/>
          </a:xfrm>
          <a:prstGeom prst="roundRect">
            <a:avLst>
              <a:gd name="adj" fmla="val 6667"/>
            </a:avLst>
          </a:prstGeom>
          <a:solidFill>
            <a:srgbClr val="124E73"/>
          </a:solidFill>
          <a:ln/>
        </p:spPr>
      </p:sp>
      <p:sp>
        <p:nvSpPr>
          <p:cNvPr id="22" name="Text 19"/>
          <p:cNvSpPr/>
          <p:nvPr/>
        </p:nvSpPr>
        <p:spPr>
          <a:xfrm>
            <a:off x="1376186" y="7291387"/>
            <a:ext cx="109537" cy="170140"/>
          </a:xfrm>
          <a:prstGeom prst="rect">
            <a:avLst/>
          </a:prstGeom>
          <a:noFill/>
          <a:ln/>
        </p:spPr>
        <p:txBody>
          <a:bodyPr wrap="none" lIns="0" tIns="0" rIns="0" bIns="0" rtlCol="0" anchor="t"/>
          <a:lstStyle/>
          <a:p>
            <a:pPr marL="0" indent="0" algn="ctr">
              <a:lnSpc>
                <a:spcPts val="1300"/>
              </a:lnSpc>
              <a:buNone/>
            </a:pPr>
            <a:r>
              <a:rPr lang="en-US" sz="1600" b="1" dirty="0">
                <a:solidFill>
                  <a:srgbClr val="FFFFFF"/>
                </a:solidFill>
                <a:latin typeface="MuseoModerno Medium" pitchFamily="34" charset="0"/>
                <a:ea typeface="MuseoModerno Medium" pitchFamily="34" charset="-122"/>
                <a:cs typeface="MuseoModerno Medium" pitchFamily="34" charset="-120"/>
              </a:rPr>
              <a:t>4</a:t>
            </a:r>
            <a:endParaRPr lang="en-US" sz="1600" b="1" dirty="0"/>
          </a:p>
        </p:txBody>
      </p:sp>
      <p:sp>
        <p:nvSpPr>
          <p:cNvPr id="23" name="Text 20"/>
          <p:cNvSpPr/>
          <p:nvPr/>
        </p:nvSpPr>
        <p:spPr>
          <a:xfrm>
            <a:off x="2054783" y="7191612"/>
            <a:ext cx="2008703" cy="177165"/>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Bỏng do nhiệt hoặc chất lỏng</a:t>
            </a:r>
            <a:endParaRPr lang="en-US" sz="2000" dirty="0"/>
          </a:p>
        </p:txBody>
      </p:sp>
      <p:sp>
        <p:nvSpPr>
          <p:cNvPr id="24" name="Text 21"/>
          <p:cNvSpPr/>
          <p:nvPr/>
        </p:nvSpPr>
        <p:spPr>
          <a:xfrm>
            <a:off x="2054783" y="7479863"/>
            <a:ext cx="13042940" cy="181451"/>
          </a:xfrm>
          <a:prstGeom prst="rect">
            <a:avLst/>
          </a:prstGeom>
          <a:noFill/>
          <a:ln/>
        </p:spPr>
        <p:txBody>
          <a:bodyPr wrap="none" lIns="0" tIns="0" rIns="0" bIns="0" rtlCol="0" anchor="t"/>
          <a:lstStyle/>
          <a:p>
            <a:pPr marL="0" indent="0" algn="l">
              <a:lnSpc>
                <a:spcPts val="1400"/>
              </a:lnSpc>
              <a:buNone/>
            </a:pPr>
            <a:r>
              <a:rPr lang="en-US" dirty="0">
                <a:solidFill>
                  <a:srgbClr val="2B4150"/>
                </a:solidFill>
                <a:latin typeface="PT Serif" panose="020A0603040505020204" pitchFamily="18" charset="0"/>
                <a:ea typeface="Source Sans Pro" pitchFamily="34" charset="-122"/>
                <a:cs typeface="Source Sans Pro" pitchFamily="34" charset="-120"/>
              </a:rPr>
              <a:t>Quá trình xử lý gỗ có thể phát sinh nhiệt hoặc hơi nóng, gây bỏng cho người lao động.</a:t>
            </a:r>
            <a:endParaRPr lang="en-US" dirty="0"/>
          </a:p>
        </p:txBody>
      </p:sp>
      <p:pic>
        <p:nvPicPr>
          <p:cNvPr id="25" name="Picture 24">
            <a:extLst>
              <a:ext uri="{FF2B5EF4-FFF2-40B4-BE49-F238E27FC236}">
                <a16:creationId xmlns:a16="http://schemas.microsoft.com/office/drawing/2014/main" id="{38C49721-2756-A741-8D93-454A8F044394}"/>
              </a:ext>
            </a:extLst>
          </p:cNvPr>
          <p:cNvPicPr>
            <a:picLocks noChangeAspect="1"/>
          </p:cNvPicPr>
          <p:nvPr/>
        </p:nvPicPr>
        <p:blipFill>
          <a:blip r:embed="rId4"/>
          <a:stretch>
            <a:fillRect/>
          </a:stretch>
        </p:blipFill>
        <p:spPr>
          <a:xfrm>
            <a:off x="12383471" y="7496071"/>
            <a:ext cx="2109276" cy="65314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109819" y="1110648"/>
            <a:ext cx="6571536" cy="417076"/>
          </a:xfrm>
          <a:prstGeom prst="rect">
            <a:avLst/>
          </a:prstGeom>
          <a:noFill/>
          <a:ln/>
        </p:spPr>
        <p:txBody>
          <a:bodyPr wrap="none" lIns="0" tIns="0" rIns="0" bIns="0" rtlCol="0" anchor="t"/>
          <a:lstStyle/>
          <a:p>
            <a:pPr marL="0" indent="0" algn="ctr">
              <a:lnSpc>
                <a:spcPts val="3250"/>
              </a:lnSpc>
              <a:buNone/>
            </a:pPr>
            <a:r>
              <a:rPr lang="en-US" sz="3600" b="1" dirty="0">
                <a:solidFill>
                  <a:srgbClr val="124E73"/>
                </a:solidFill>
                <a:latin typeface="MuseoModerno Medium" pitchFamily="34" charset="0"/>
                <a:ea typeface="MuseoModerno Medium" pitchFamily="34" charset="-122"/>
                <a:cs typeface="MuseoModerno Medium" pitchFamily="34" charset="-120"/>
              </a:rPr>
              <a:t>An Toàn Cho Nhân Viên Cắt Và Định Hình</a:t>
            </a:r>
            <a:endParaRPr lang="en-US" sz="3600" b="1" dirty="0"/>
          </a:p>
        </p:txBody>
      </p:sp>
      <p:sp>
        <p:nvSpPr>
          <p:cNvPr id="3" name="Shape 1"/>
          <p:cNvSpPr/>
          <p:nvPr/>
        </p:nvSpPr>
        <p:spPr>
          <a:xfrm>
            <a:off x="600670" y="3519260"/>
            <a:ext cx="300276" cy="300276"/>
          </a:xfrm>
          <a:prstGeom prst="roundRect">
            <a:avLst>
              <a:gd name="adj" fmla="val 6668"/>
            </a:avLst>
          </a:prstGeom>
          <a:solidFill>
            <a:srgbClr val="124E73"/>
          </a:solidFill>
          <a:ln/>
        </p:spPr>
      </p:sp>
      <p:sp>
        <p:nvSpPr>
          <p:cNvPr id="4" name="Text 2"/>
          <p:cNvSpPr/>
          <p:nvPr/>
        </p:nvSpPr>
        <p:spPr>
          <a:xfrm>
            <a:off x="703778" y="3569266"/>
            <a:ext cx="93940" cy="200263"/>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MuseoModerno Medium" pitchFamily="34" charset="0"/>
                <a:ea typeface="MuseoModerno Medium" pitchFamily="34" charset="-122"/>
                <a:cs typeface="MuseoModerno Medium" pitchFamily="34" charset="-120"/>
              </a:rPr>
              <a:t>1</a:t>
            </a:r>
            <a:endParaRPr lang="en-US" sz="1550" dirty="0"/>
          </a:p>
        </p:txBody>
      </p:sp>
      <p:sp>
        <p:nvSpPr>
          <p:cNvPr id="5" name="Text 3"/>
          <p:cNvSpPr/>
          <p:nvPr/>
        </p:nvSpPr>
        <p:spPr>
          <a:xfrm>
            <a:off x="1034415" y="3519260"/>
            <a:ext cx="1668542" cy="208478"/>
          </a:xfrm>
          <a:prstGeom prst="rect">
            <a:avLst/>
          </a:prstGeom>
          <a:noFill/>
          <a:ln/>
        </p:spPr>
        <p:txBody>
          <a:bodyPr wrap="none" lIns="0" tIns="0" rIns="0" bIns="0" rtlCol="0" anchor="t"/>
          <a:lstStyle/>
          <a:p>
            <a:pPr marL="0" indent="0">
              <a:lnSpc>
                <a:spcPts val="1600"/>
              </a:lnSpc>
              <a:buNone/>
            </a:pPr>
            <a:r>
              <a:rPr lang="en-US"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dirty="0"/>
          </a:p>
        </p:txBody>
      </p:sp>
      <p:sp>
        <p:nvSpPr>
          <p:cNvPr id="6" name="Text 4"/>
          <p:cNvSpPr/>
          <p:nvPr/>
        </p:nvSpPr>
        <p:spPr>
          <a:xfrm>
            <a:off x="1034415" y="3815891"/>
            <a:ext cx="13262253" cy="213479"/>
          </a:xfrm>
          <a:prstGeom prst="rect">
            <a:avLst/>
          </a:prstGeom>
          <a:noFill/>
          <a:ln/>
        </p:spPr>
        <p:txBody>
          <a:bodyPr wrap="none" lIns="0" tIns="0" rIns="0" bIns="0" rtlCol="0" anchor="t"/>
          <a:lstStyle/>
          <a:p>
            <a:pPr marL="0" indent="0">
              <a:lnSpc>
                <a:spcPct val="1300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Sử dụng máy cắt CNC và máy khoan, công nhân tiến hành cắt gỗ theo kích </a:t>
            </a:r>
            <a:r>
              <a:rPr lang="en-US" sz="1400" dirty="0" err="1">
                <a:solidFill>
                  <a:srgbClr val="2B4150"/>
                </a:solidFill>
                <a:latin typeface="PT Serif" panose="020A0603040505020204" pitchFamily="18" charset="0"/>
                <a:ea typeface="Source Sans Pro" pitchFamily="34" charset="-122"/>
                <a:cs typeface="Source Sans Pro" pitchFamily="34" charset="-120"/>
              </a:rPr>
              <a:t>thước</a:t>
            </a:r>
            <a:r>
              <a:rPr lang="en-US" sz="14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ct val="1300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và</a:t>
            </a:r>
            <a:r>
              <a:rPr lang="en-US" sz="1400" dirty="0">
                <a:solidFill>
                  <a:srgbClr val="2B4150"/>
                </a:solidFill>
                <a:latin typeface="PT Serif" panose="020A0603040505020204" pitchFamily="18" charset="0"/>
                <a:ea typeface="Source Sans Pro" pitchFamily="34" charset="-122"/>
                <a:cs typeface="Source Sans Pro" pitchFamily="34" charset="-120"/>
              </a:rPr>
              <a:t> hình dạng đã được thiết kế sẵn cho các bộ phận như thân và cần đàn.</a:t>
            </a:r>
            <a:endParaRPr lang="en-US" sz="1400" dirty="0"/>
          </a:p>
        </p:txBody>
      </p:sp>
      <p:sp>
        <p:nvSpPr>
          <p:cNvPr id="7" name="Shape 5"/>
          <p:cNvSpPr/>
          <p:nvPr/>
        </p:nvSpPr>
        <p:spPr>
          <a:xfrm>
            <a:off x="600670" y="4760141"/>
            <a:ext cx="300276" cy="300276"/>
          </a:xfrm>
          <a:prstGeom prst="roundRect">
            <a:avLst>
              <a:gd name="adj" fmla="val 6668"/>
            </a:avLst>
          </a:prstGeom>
          <a:solidFill>
            <a:srgbClr val="124E73"/>
          </a:solidFill>
          <a:ln/>
        </p:spPr>
      </p:sp>
      <p:sp>
        <p:nvSpPr>
          <p:cNvPr id="8" name="Text 6"/>
          <p:cNvSpPr/>
          <p:nvPr/>
        </p:nvSpPr>
        <p:spPr>
          <a:xfrm>
            <a:off x="695087" y="4810147"/>
            <a:ext cx="111323" cy="200263"/>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MuseoModerno Medium" pitchFamily="34" charset="0"/>
                <a:ea typeface="MuseoModerno Medium" pitchFamily="34" charset="-122"/>
                <a:cs typeface="MuseoModerno Medium" pitchFamily="34" charset="-120"/>
              </a:rPr>
              <a:t>2</a:t>
            </a:r>
            <a:endParaRPr lang="en-US" sz="1550" dirty="0"/>
          </a:p>
        </p:txBody>
      </p:sp>
      <p:sp>
        <p:nvSpPr>
          <p:cNvPr id="9" name="Text 7"/>
          <p:cNvSpPr/>
          <p:nvPr/>
        </p:nvSpPr>
        <p:spPr>
          <a:xfrm>
            <a:off x="1034415" y="4760141"/>
            <a:ext cx="1668542" cy="208478"/>
          </a:xfrm>
          <a:prstGeom prst="rect">
            <a:avLst/>
          </a:prstGeom>
          <a:noFill/>
          <a:ln/>
        </p:spPr>
        <p:txBody>
          <a:bodyPr wrap="none" lIns="0" tIns="0" rIns="0" bIns="0" rtlCol="0" anchor="t"/>
          <a:lstStyle/>
          <a:p>
            <a:pPr marL="0" indent="0">
              <a:lnSpc>
                <a:spcPts val="1600"/>
              </a:lnSpc>
              <a:buNone/>
            </a:pPr>
            <a:r>
              <a:rPr lang="en-US" dirty="0">
                <a:solidFill>
                  <a:srgbClr val="2B4150"/>
                </a:solidFill>
                <a:latin typeface="MuseoModerno Medium" pitchFamily="34" charset="0"/>
                <a:ea typeface="MuseoModerno Medium" pitchFamily="34" charset="-122"/>
                <a:cs typeface="MuseoModerno Medium" pitchFamily="34" charset="-120"/>
              </a:rPr>
              <a:t>Nguy cơ tiềm ẩn</a:t>
            </a:r>
            <a:endParaRPr lang="en-US" dirty="0"/>
          </a:p>
        </p:txBody>
      </p:sp>
      <p:sp>
        <p:nvSpPr>
          <p:cNvPr id="10" name="Text 8"/>
          <p:cNvSpPr/>
          <p:nvPr/>
        </p:nvSpPr>
        <p:spPr>
          <a:xfrm>
            <a:off x="1034415" y="5005928"/>
            <a:ext cx="13262253" cy="213479"/>
          </a:xfrm>
          <a:prstGeom prst="rect">
            <a:avLst/>
          </a:prstGeom>
          <a:noFill/>
          <a:ln/>
        </p:spPr>
        <p:txBody>
          <a:bodyPr wrap="none" lIns="0" tIns="0" rIns="0" bIns="0" rtlCol="0" anchor="t"/>
          <a:lstStyle/>
          <a:p>
            <a:pPr marL="0" indent="0">
              <a:lnSpc>
                <a:spcPct val="1300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Chấn thương do máy móc, trượt ngã, tiếp xúc với bụi gỗ và hóa chất, tiếng </a:t>
            </a:r>
            <a:r>
              <a:rPr lang="en-US" sz="1400" dirty="0" err="1">
                <a:solidFill>
                  <a:srgbClr val="2B4150"/>
                </a:solidFill>
                <a:latin typeface="PT Serif" panose="020A0603040505020204" pitchFamily="18" charset="0"/>
                <a:ea typeface="Source Sans Pro" pitchFamily="34" charset="-122"/>
                <a:cs typeface="Source Sans Pro" pitchFamily="34" charset="-120"/>
              </a:rPr>
              <a:t>ồn</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lớn</a:t>
            </a:r>
            <a:endParaRPr lang="en-US" sz="1400" dirty="0">
              <a:solidFill>
                <a:srgbClr val="2B4150"/>
              </a:solidFill>
              <a:latin typeface="PT Serif" panose="020A0603040505020204" pitchFamily="18" charset="0"/>
              <a:ea typeface="Source Sans Pro" pitchFamily="34" charset="-122"/>
              <a:cs typeface="Source Sans Pro" pitchFamily="34" charset="-120"/>
            </a:endParaRPr>
          </a:p>
          <a:p>
            <a:pPr marL="0" indent="0">
              <a:lnSpc>
                <a:spcPct val="1300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từ</a:t>
            </a:r>
            <a:r>
              <a:rPr lang="en-US" sz="1400" dirty="0">
                <a:solidFill>
                  <a:srgbClr val="2B4150"/>
                </a:solidFill>
                <a:latin typeface="PT Serif" panose="020A0603040505020204" pitchFamily="18" charset="0"/>
                <a:ea typeface="Source Sans Pro" pitchFamily="34" charset="-122"/>
                <a:cs typeface="Source Sans Pro" pitchFamily="34" charset="-120"/>
              </a:rPr>
              <a:t> máy móc.</a:t>
            </a:r>
            <a:endParaRPr lang="en-US" sz="1400" dirty="0"/>
          </a:p>
        </p:txBody>
      </p:sp>
      <p:pic>
        <p:nvPicPr>
          <p:cNvPr id="11" name="Image 0" descr="preencoded.png"/>
          <p:cNvPicPr>
            <a:picLocks noChangeAspect="1"/>
          </p:cNvPicPr>
          <p:nvPr/>
        </p:nvPicPr>
        <p:blipFill>
          <a:blip r:embed="rId3"/>
          <a:stretch>
            <a:fillRect/>
          </a:stretch>
        </p:blipFill>
        <p:spPr>
          <a:xfrm>
            <a:off x="8316478" y="2989265"/>
            <a:ext cx="5980190" cy="3098697"/>
          </a:xfrm>
          <a:prstGeom prst="rect">
            <a:avLst/>
          </a:prstGeom>
        </p:spPr>
      </p:pic>
      <p:pic>
        <p:nvPicPr>
          <p:cNvPr id="12" name="Picture 11">
            <a:extLst>
              <a:ext uri="{FF2B5EF4-FFF2-40B4-BE49-F238E27FC236}">
                <a16:creationId xmlns:a16="http://schemas.microsoft.com/office/drawing/2014/main" id="{7C355029-DF1E-B61C-02F7-3A62BD980FA6}"/>
              </a:ext>
            </a:extLst>
          </p:cNvPr>
          <p:cNvPicPr>
            <a:picLocks noChangeAspect="1"/>
          </p:cNvPicPr>
          <p:nvPr/>
        </p:nvPicPr>
        <p:blipFill>
          <a:blip r:embed="rId4"/>
          <a:stretch>
            <a:fillRect/>
          </a:stretch>
        </p:blipFill>
        <p:spPr>
          <a:xfrm>
            <a:off x="12383471" y="7496071"/>
            <a:ext cx="2109276" cy="65314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31454" y="1678130"/>
            <a:ext cx="7341870" cy="523637"/>
          </a:xfrm>
          <a:prstGeom prst="rect">
            <a:avLst/>
          </a:prstGeom>
          <a:noFill/>
          <a:ln/>
        </p:spPr>
        <p:txBody>
          <a:bodyPr wrap="none" lIns="0" tIns="0" rIns="0" bIns="0" rtlCol="0" anchor="t"/>
          <a:lstStyle/>
          <a:p>
            <a:pPr marL="0" indent="0">
              <a:lnSpc>
                <a:spcPts val="4100"/>
              </a:lnSpc>
              <a:buNone/>
            </a:pPr>
            <a:r>
              <a:rPr lang="en-US" sz="3200" b="1" dirty="0">
                <a:solidFill>
                  <a:srgbClr val="124E73"/>
                </a:solidFill>
                <a:latin typeface="MuseoModerno Medium" pitchFamily="34" charset="0"/>
                <a:ea typeface="MuseoModerno Medium" pitchFamily="34" charset="-122"/>
                <a:cs typeface="MuseoModerno Medium" pitchFamily="34" charset="-120"/>
              </a:rPr>
              <a:t>An Toàn Cho Nhân Viên Đục Họa Tiết</a:t>
            </a:r>
            <a:endParaRPr lang="en-US" sz="3200" b="1" dirty="0"/>
          </a:p>
        </p:txBody>
      </p:sp>
      <p:pic>
        <p:nvPicPr>
          <p:cNvPr id="3" name="Image 0" descr="preencoded.png"/>
          <p:cNvPicPr>
            <a:picLocks noChangeAspect="1"/>
          </p:cNvPicPr>
          <p:nvPr/>
        </p:nvPicPr>
        <p:blipFill>
          <a:blip r:embed="rId3"/>
          <a:stretch>
            <a:fillRect/>
          </a:stretch>
        </p:blipFill>
        <p:spPr>
          <a:xfrm>
            <a:off x="9097490" y="1496454"/>
            <a:ext cx="4698140" cy="2732048"/>
          </a:xfrm>
          <a:prstGeom prst="rect">
            <a:avLst/>
          </a:prstGeom>
        </p:spPr>
      </p:pic>
      <p:pic>
        <p:nvPicPr>
          <p:cNvPr id="5" name="Image 1" descr="preencoded.png"/>
          <p:cNvPicPr>
            <a:picLocks noChangeAspect="1"/>
          </p:cNvPicPr>
          <p:nvPr/>
        </p:nvPicPr>
        <p:blipFill>
          <a:blip r:embed="rId4"/>
          <a:stretch>
            <a:fillRect/>
          </a:stretch>
        </p:blipFill>
        <p:spPr>
          <a:xfrm>
            <a:off x="9097490" y="4506077"/>
            <a:ext cx="4701456" cy="2971242"/>
          </a:xfrm>
          <a:prstGeom prst="rect">
            <a:avLst/>
          </a:prstGeom>
        </p:spPr>
      </p:pic>
      <p:sp>
        <p:nvSpPr>
          <p:cNvPr id="6" name="Text 2"/>
          <p:cNvSpPr/>
          <p:nvPr/>
        </p:nvSpPr>
        <p:spPr>
          <a:xfrm>
            <a:off x="586621" y="4631769"/>
            <a:ext cx="13457158" cy="268129"/>
          </a:xfrm>
          <a:prstGeom prst="rect">
            <a:avLst/>
          </a:prstGeom>
          <a:noFill/>
          <a:ln/>
        </p:spPr>
        <p:txBody>
          <a:bodyPr wrap="none" lIns="0" tIns="0" rIns="0" bIns="0" rtlCol="0" anchor="t"/>
          <a:lstStyle/>
          <a:p>
            <a:pPr marL="0" indent="0">
              <a:lnSpc>
                <a:spcPts val="2100"/>
              </a:lnSpc>
              <a:buNone/>
            </a:pPr>
            <a:endParaRPr lang="en-US" sz="1300" dirty="0"/>
          </a:p>
        </p:txBody>
      </p:sp>
      <p:pic>
        <p:nvPicPr>
          <p:cNvPr id="7" name="Image 2" descr="preencoded.png"/>
          <p:cNvPicPr>
            <a:picLocks noChangeAspect="1"/>
          </p:cNvPicPr>
          <p:nvPr/>
        </p:nvPicPr>
        <p:blipFill>
          <a:blip r:embed="rId5"/>
          <a:stretch>
            <a:fillRect/>
          </a:stretch>
        </p:blipFill>
        <p:spPr>
          <a:xfrm>
            <a:off x="831454" y="3176607"/>
            <a:ext cx="837962" cy="1340763"/>
          </a:xfrm>
          <a:prstGeom prst="rect">
            <a:avLst/>
          </a:prstGeom>
        </p:spPr>
      </p:pic>
      <p:sp>
        <p:nvSpPr>
          <p:cNvPr id="8" name="Text 3"/>
          <p:cNvSpPr/>
          <p:nvPr/>
        </p:nvSpPr>
        <p:spPr>
          <a:xfrm>
            <a:off x="1920757" y="3344128"/>
            <a:ext cx="2095024" cy="261937"/>
          </a:xfrm>
          <a:prstGeom prst="rect">
            <a:avLst/>
          </a:prstGeom>
          <a:noFill/>
          <a:ln/>
        </p:spPr>
        <p:txBody>
          <a:bodyPr wrap="none" lIns="0" tIns="0" rIns="0" bIns="0" rtlCol="0" anchor="t"/>
          <a:lstStyle/>
          <a:p>
            <a:pPr marL="0" indent="0" algn="l">
              <a:lnSpc>
                <a:spcPts val="2050"/>
              </a:lnSpc>
              <a:buNone/>
            </a:pPr>
            <a:r>
              <a:rPr lang="en-US" sz="20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000" dirty="0"/>
          </a:p>
        </p:txBody>
      </p:sp>
      <p:sp>
        <p:nvSpPr>
          <p:cNvPr id="9" name="Text 4"/>
          <p:cNvSpPr/>
          <p:nvPr/>
        </p:nvSpPr>
        <p:spPr>
          <a:xfrm>
            <a:off x="1920758" y="3706554"/>
            <a:ext cx="6784788" cy="268129"/>
          </a:xfrm>
          <a:prstGeom prst="rect">
            <a:avLst/>
          </a:prstGeom>
          <a:noFill/>
          <a:ln/>
        </p:spPr>
        <p:txBody>
          <a:bodyPr wrap="none" lIns="0" tIns="0" rIns="0" bIns="0" rtlCol="0" anchor="t"/>
          <a:lstStyle/>
          <a:p>
            <a:pPr marL="0" indent="0" algn="l">
              <a:lnSpc>
                <a:spcPts val="21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việc đục họa tiết trên đàn cò là một nghệ thuật tinh xảo, thể hiện </a:t>
            </a:r>
            <a:r>
              <a:rPr lang="en-US" sz="1600" dirty="0" err="1">
                <a:solidFill>
                  <a:srgbClr val="2B4150"/>
                </a:solidFill>
                <a:latin typeface="PT Serif" panose="020A0603040505020204" pitchFamily="18" charset="0"/>
                <a:ea typeface="Source Sans Pro" pitchFamily="34" charset="-122"/>
                <a:cs typeface="Source Sans Pro" pitchFamily="34" charset="-120"/>
              </a:rPr>
              <a:t>sự</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10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khéo</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léo</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và</a:t>
            </a:r>
            <a:r>
              <a:rPr lang="en-US" sz="1600" dirty="0">
                <a:solidFill>
                  <a:srgbClr val="2B4150"/>
                </a:solidFill>
                <a:latin typeface="PT Serif" panose="020A0603040505020204" pitchFamily="18" charset="0"/>
                <a:ea typeface="Source Sans Pro" pitchFamily="34" charset="-122"/>
                <a:cs typeface="Source Sans Pro" pitchFamily="34" charset="-120"/>
              </a:rPr>
              <a:t> sáng tạo của các nghệ nhân.</a:t>
            </a:r>
            <a:endParaRPr lang="en-US" sz="1600" dirty="0"/>
          </a:p>
        </p:txBody>
      </p:sp>
      <p:pic>
        <p:nvPicPr>
          <p:cNvPr id="10" name="Image 3" descr="preencoded.png"/>
          <p:cNvPicPr>
            <a:picLocks noChangeAspect="1"/>
          </p:cNvPicPr>
          <p:nvPr/>
        </p:nvPicPr>
        <p:blipFill>
          <a:blip r:embed="rId6"/>
          <a:stretch>
            <a:fillRect/>
          </a:stretch>
        </p:blipFill>
        <p:spPr>
          <a:xfrm>
            <a:off x="831454" y="4517370"/>
            <a:ext cx="837962" cy="1340763"/>
          </a:xfrm>
          <a:prstGeom prst="rect">
            <a:avLst/>
          </a:prstGeom>
        </p:spPr>
      </p:pic>
      <p:sp>
        <p:nvSpPr>
          <p:cNvPr id="11" name="Text 5"/>
          <p:cNvSpPr/>
          <p:nvPr/>
        </p:nvSpPr>
        <p:spPr>
          <a:xfrm>
            <a:off x="1920757" y="4684891"/>
            <a:ext cx="2095024" cy="261937"/>
          </a:xfrm>
          <a:prstGeom prst="rect">
            <a:avLst/>
          </a:prstGeom>
          <a:noFill/>
          <a:ln/>
        </p:spPr>
        <p:txBody>
          <a:bodyPr wrap="none" lIns="0" tIns="0" rIns="0" bIns="0" rtlCol="0" anchor="t"/>
          <a:lstStyle/>
          <a:p>
            <a:pPr marL="0" indent="0" algn="l">
              <a:lnSpc>
                <a:spcPts val="2050"/>
              </a:lnSpc>
              <a:buNone/>
            </a:pPr>
            <a:r>
              <a:rPr lang="en-US" sz="2000" dirty="0">
                <a:solidFill>
                  <a:srgbClr val="2B4150"/>
                </a:solidFill>
                <a:latin typeface="MuseoModerno Medium" pitchFamily="34" charset="0"/>
                <a:ea typeface="MuseoModerno Medium" pitchFamily="34" charset="-122"/>
                <a:cs typeface="MuseoModerno Medium" pitchFamily="34" charset="-120"/>
              </a:rPr>
              <a:t>Nguy cơ tiềm ẩn</a:t>
            </a:r>
            <a:endParaRPr lang="en-US" sz="2000" dirty="0"/>
          </a:p>
        </p:txBody>
      </p:sp>
      <p:sp>
        <p:nvSpPr>
          <p:cNvPr id="12" name="Text 6"/>
          <p:cNvSpPr/>
          <p:nvPr/>
        </p:nvSpPr>
        <p:spPr>
          <a:xfrm>
            <a:off x="1920757" y="5047317"/>
            <a:ext cx="6402951" cy="268129"/>
          </a:xfrm>
          <a:prstGeom prst="rect">
            <a:avLst/>
          </a:prstGeom>
          <a:noFill/>
          <a:ln/>
        </p:spPr>
        <p:txBody>
          <a:bodyPr wrap="none" lIns="0" tIns="0" rIns="0" bIns="0" rtlCol="0" anchor="t"/>
          <a:lstStyle/>
          <a:p>
            <a:pPr marL="0" indent="0" algn="l">
              <a:lnSpc>
                <a:spcPts val="21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Chấn thương do dụng cụ, tiếp xúc với bụi gỗ, không gian làm việc </a:t>
            </a:r>
            <a:r>
              <a:rPr lang="en-US" sz="1600" dirty="0" err="1">
                <a:solidFill>
                  <a:srgbClr val="2B4150"/>
                </a:solidFill>
                <a:latin typeface="PT Serif" panose="020A0603040505020204" pitchFamily="18" charset="0"/>
                <a:ea typeface="Source Sans Pro" pitchFamily="34" charset="-122"/>
                <a:cs typeface="Source Sans Pro" pitchFamily="34" charset="-120"/>
              </a:rPr>
              <a:t>không</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210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được</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sắp</a:t>
            </a:r>
            <a:r>
              <a:rPr lang="en-US" sz="1600" dirty="0">
                <a:solidFill>
                  <a:srgbClr val="2B4150"/>
                </a:solidFill>
                <a:latin typeface="PT Serif" panose="020A0603040505020204" pitchFamily="18" charset="0"/>
                <a:ea typeface="Source Sans Pro" pitchFamily="34" charset="-122"/>
                <a:cs typeface="Source Sans Pro" pitchFamily="34" charset="-120"/>
              </a:rPr>
              <a:t> </a:t>
            </a:r>
            <a:r>
              <a:rPr lang="en-US" sz="1600" dirty="0" err="1">
                <a:solidFill>
                  <a:srgbClr val="2B4150"/>
                </a:solidFill>
                <a:latin typeface="PT Serif" panose="020A0603040505020204" pitchFamily="18" charset="0"/>
                <a:ea typeface="Source Sans Pro" pitchFamily="34" charset="-122"/>
                <a:cs typeface="Source Sans Pro" pitchFamily="34" charset="-120"/>
              </a:rPr>
              <a:t>xếp</a:t>
            </a:r>
            <a:r>
              <a:rPr lang="en-US" sz="1600" dirty="0">
                <a:solidFill>
                  <a:srgbClr val="2B4150"/>
                </a:solidFill>
                <a:latin typeface="PT Serif" panose="020A0603040505020204" pitchFamily="18" charset="0"/>
                <a:ea typeface="Source Sans Pro" pitchFamily="34" charset="-122"/>
                <a:cs typeface="Source Sans Pro" pitchFamily="34" charset="-120"/>
              </a:rPr>
              <a:t> gọn gàng.</a:t>
            </a:r>
            <a:endParaRPr lang="en-US" sz="1600" dirty="0"/>
          </a:p>
        </p:txBody>
      </p:sp>
      <p:pic>
        <p:nvPicPr>
          <p:cNvPr id="13" name="Picture 12">
            <a:extLst>
              <a:ext uri="{FF2B5EF4-FFF2-40B4-BE49-F238E27FC236}">
                <a16:creationId xmlns:a16="http://schemas.microsoft.com/office/drawing/2014/main" id="{5B3AE222-0757-E4DE-E1AC-06B840EDEDBA}"/>
              </a:ext>
            </a:extLst>
          </p:cNvPr>
          <p:cNvPicPr>
            <a:picLocks noChangeAspect="1"/>
          </p:cNvPicPr>
          <p:nvPr/>
        </p:nvPicPr>
        <p:blipFill>
          <a:blip r:embed="rId7"/>
          <a:stretch>
            <a:fillRect/>
          </a:stretch>
        </p:blipFill>
        <p:spPr>
          <a:xfrm>
            <a:off x="12383471" y="7496071"/>
            <a:ext cx="2109276" cy="6531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401622" y="413742"/>
            <a:ext cx="5827157" cy="469106"/>
          </a:xfrm>
          <a:prstGeom prst="rect">
            <a:avLst/>
          </a:prstGeom>
          <a:noFill/>
          <a:ln/>
        </p:spPr>
        <p:txBody>
          <a:bodyPr wrap="none" lIns="0" tIns="0" rIns="0" bIns="0" rtlCol="0" anchor="t"/>
          <a:lstStyle/>
          <a:p>
            <a:pPr marL="0" indent="0" algn="ctr">
              <a:lnSpc>
                <a:spcPts val="3650"/>
              </a:lnSpc>
              <a:buNone/>
            </a:pPr>
            <a:r>
              <a:rPr lang="en-US" sz="4400" b="1" dirty="0">
                <a:solidFill>
                  <a:srgbClr val="124E73"/>
                </a:solidFill>
                <a:latin typeface="MuseoModerno Medium" pitchFamily="34" charset="0"/>
                <a:ea typeface="MuseoModerno Medium" pitchFamily="34" charset="-122"/>
                <a:cs typeface="MuseoModerno Medium" pitchFamily="34" charset="-120"/>
              </a:rPr>
              <a:t>An Toàn Cho Nhân Viên Lắp Ráp</a:t>
            </a:r>
            <a:endParaRPr lang="en-US" sz="4400" b="1" dirty="0"/>
          </a:p>
        </p:txBody>
      </p:sp>
      <p:pic>
        <p:nvPicPr>
          <p:cNvPr id="3" name="Image 0" descr="preencoded.png"/>
          <p:cNvPicPr>
            <a:picLocks noChangeAspect="1"/>
          </p:cNvPicPr>
          <p:nvPr/>
        </p:nvPicPr>
        <p:blipFill>
          <a:blip r:embed="rId3"/>
          <a:stretch>
            <a:fillRect/>
          </a:stretch>
        </p:blipFill>
        <p:spPr>
          <a:xfrm>
            <a:off x="1600478" y="1849670"/>
            <a:ext cx="5714722" cy="2982003"/>
          </a:xfrm>
          <a:prstGeom prst="rect">
            <a:avLst/>
          </a:prstGeom>
        </p:spPr>
      </p:pic>
      <p:pic>
        <p:nvPicPr>
          <p:cNvPr id="4" name="Image 1" descr="preencoded.png"/>
          <p:cNvPicPr>
            <a:picLocks noChangeAspect="1"/>
          </p:cNvPicPr>
          <p:nvPr/>
        </p:nvPicPr>
        <p:blipFill>
          <a:blip r:embed="rId4"/>
          <a:stretch>
            <a:fillRect/>
          </a:stretch>
        </p:blipFill>
        <p:spPr>
          <a:xfrm>
            <a:off x="7639538" y="1849670"/>
            <a:ext cx="4619451" cy="3002871"/>
          </a:xfrm>
          <a:prstGeom prst="rect">
            <a:avLst/>
          </a:prstGeom>
        </p:spPr>
      </p:pic>
      <p:sp>
        <p:nvSpPr>
          <p:cNvPr id="5" name="Text 1"/>
          <p:cNvSpPr/>
          <p:nvPr/>
        </p:nvSpPr>
        <p:spPr>
          <a:xfrm>
            <a:off x="525304" y="5527238"/>
            <a:ext cx="13579793" cy="240149"/>
          </a:xfrm>
          <a:prstGeom prst="rect">
            <a:avLst/>
          </a:prstGeom>
          <a:noFill/>
          <a:ln/>
        </p:spPr>
        <p:txBody>
          <a:bodyPr wrap="none" lIns="0" tIns="0" rIns="0" bIns="0" rtlCol="0" anchor="t"/>
          <a:lstStyle/>
          <a:p>
            <a:pPr marL="0" indent="0">
              <a:lnSpc>
                <a:spcPts val="1850"/>
              </a:lnSpc>
              <a:buNone/>
            </a:pPr>
            <a:endParaRPr lang="en-US" sz="1150" dirty="0"/>
          </a:p>
        </p:txBody>
      </p:sp>
      <p:sp>
        <p:nvSpPr>
          <p:cNvPr id="6" name="Shape 2"/>
          <p:cNvSpPr/>
          <p:nvPr/>
        </p:nvSpPr>
        <p:spPr>
          <a:xfrm>
            <a:off x="1901929" y="5646328"/>
            <a:ext cx="9563241" cy="864751"/>
          </a:xfrm>
          <a:prstGeom prst="roundRect">
            <a:avLst>
              <a:gd name="adj" fmla="val 2604"/>
            </a:avLst>
          </a:prstGeom>
          <a:solidFill>
            <a:srgbClr val="124E73"/>
          </a:solidFill>
          <a:ln/>
        </p:spPr>
      </p:sp>
      <p:sp>
        <p:nvSpPr>
          <p:cNvPr id="7" name="Text 3"/>
          <p:cNvSpPr/>
          <p:nvPr/>
        </p:nvSpPr>
        <p:spPr>
          <a:xfrm>
            <a:off x="2051948" y="5796347"/>
            <a:ext cx="1876306" cy="234553"/>
          </a:xfrm>
          <a:prstGeom prst="rect">
            <a:avLst/>
          </a:prstGeom>
          <a:noFill/>
          <a:ln/>
        </p:spPr>
        <p:txBody>
          <a:bodyPr wrap="none" lIns="0" tIns="0" rIns="0" bIns="0" rtlCol="0" anchor="t"/>
          <a:lstStyle/>
          <a:p>
            <a:pPr marL="0" indent="0">
              <a:lnSpc>
                <a:spcPts val="1800"/>
              </a:lnSpc>
              <a:buNone/>
            </a:pPr>
            <a:r>
              <a:rPr lang="en-US"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dirty="0"/>
          </a:p>
        </p:txBody>
      </p:sp>
      <p:sp>
        <p:nvSpPr>
          <p:cNvPr id="8" name="Text 4"/>
          <p:cNvSpPr/>
          <p:nvPr/>
        </p:nvSpPr>
        <p:spPr>
          <a:xfrm>
            <a:off x="2051948" y="6120911"/>
            <a:ext cx="9214399" cy="390168"/>
          </a:xfrm>
          <a:prstGeom prst="rect">
            <a:avLst/>
          </a:prstGeom>
          <a:noFill/>
          <a:ln/>
        </p:spPr>
        <p:txBody>
          <a:bodyPr wrap="none" lIns="0" tIns="0" rIns="0" bIns="0" rtlCol="0" anchor="t"/>
          <a:lstStyle/>
          <a:p>
            <a:pPr marL="0" indent="0">
              <a:lnSpc>
                <a:spcPts val="185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Công việc lắp ráp đàn cò là một giai đoạn quan trọng, diễn ra sau khi tất cả các bộ phận đã được gia công hoàn chỉnh.</a:t>
            </a:r>
            <a:endParaRPr lang="en-US" sz="1400" dirty="0"/>
          </a:p>
        </p:txBody>
      </p:sp>
      <p:sp>
        <p:nvSpPr>
          <p:cNvPr id="9" name="Shape 5"/>
          <p:cNvSpPr/>
          <p:nvPr/>
        </p:nvSpPr>
        <p:spPr>
          <a:xfrm>
            <a:off x="1901929" y="6661098"/>
            <a:ext cx="9563241" cy="864751"/>
          </a:xfrm>
          <a:prstGeom prst="roundRect">
            <a:avLst>
              <a:gd name="adj" fmla="val 2604"/>
            </a:avLst>
          </a:prstGeom>
          <a:solidFill>
            <a:srgbClr val="124E73"/>
          </a:solidFill>
          <a:ln/>
        </p:spPr>
      </p:sp>
      <p:sp>
        <p:nvSpPr>
          <p:cNvPr id="10" name="Text 6"/>
          <p:cNvSpPr/>
          <p:nvPr/>
        </p:nvSpPr>
        <p:spPr>
          <a:xfrm>
            <a:off x="2051948" y="6811117"/>
            <a:ext cx="1876306" cy="234553"/>
          </a:xfrm>
          <a:prstGeom prst="rect">
            <a:avLst/>
          </a:prstGeom>
          <a:noFill/>
          <a:ln/>
        </p:spPr>
        <p:txBody>
          <a:bodyPr wrap="none" lIns="0" tIns="0" rIns="0" bIns="0" rtlCol="0" anchor="t"/>
          <a:lstStyle/>
          <a:p>
            <a:pPr marL="0" indent="0">
              <a:lnSpc>
                <a:spcPts val="1800"/>
              </a:lnSpc>
              <a:buNone/>
            </a:pPr>
            <a:r>
              <a:rPr lang="en-US" dirty="0">
                <a:solidFill>
                  <a:srgbClr val="FFFFFF"/>
                </a:solidFill>
                <a:latin typeface="MuseoModerno Medium" pitchFamily="34" charset="0"/>
                <a:ea typeface="MuseoModerno Medium" pitchFamily="34" charset="-122"/>
                <a:cs typeface="MuseoModerno Medium" pitchFamily="34" charset="-120"/>
              </a:rPr>
              <a:t>Nguy cơ tiềm ẩn</a:t>
            </a:r>
            <a:endParaRPr lang="en-US" dirty="0"/>
          </a:p>
        </p:txBody>
      </p:sp>
      <p:sp>
        <p:nvSpPr>
          <p:cNvPr id="11" name="Text 7"/>
          <p:cNvSpPr/>
          <p:nvPr/>
        </p:nvSpPr>
        <p:spPr>
          <a:xfrm>
            <a:off x="2051948" y="7135681"/>
            <a:ext cx="9214399" cy="390168"/>
          </a:xfrm>
          <a:prstGeom prst="rect">
            <a:avLst/>
          </a:prstGeom>
          <a:noFill/>
          <a:ln/>
        </p:spPr>
        <p:txBody>
          <a:bodyPr wrap="none" lIns="0" tIns="0" rIns="0" bIns="0" rtlCol="0" anchor="t"/>
          <a:lstStyle/>
          <a:p>
            <a:pPr marL="0" indent="0">
              <a:lnSpc>
                <a:spcPts val="185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Chấn thương do dụng cụ, nguy cơ ngã, va chạm từ việc làm rơi các bộ phận nặng, căng thẳng và mệt mỏi.</a:t>
            </a:r>
            <a:endParaRPr lang="en-US" sz="1400" dirty="0"/>
          </a:p>
        </p:txBody>
      </p:sp>
      <p:pic>
        <p:nvPicPr>
          <p:cNvPr id="12" name="Picture 11">
            <a:extLst>
              <a:ext uri="{FF2B5EF4-FFF2-40B4-BE49-F238E27FC236}">
                <a16:creationId xmlns:a16="http://schemas.microsoft.com/office/drawing/2014/main" id="{B52C249A-257E-EF58-E619-A4329F6953CE}"/>
              </a:ext>
            </a:extLst>
          </p:cNvPr>
          <p:cNvPicPr>
            <a:picLocks noChangeAspect="1"/>
          </p:cNvPicPr>
          <p:nvPr/>
        </p:nvPicPr>
        <p:blipFill>
          <a:blip r:embed="rId5"/>
          <a:stretch>
            <a:fillRect/>
          </a:stretch>
        </p:blipFill>
        <p:spPr>
          <a:xfrm>
            <a:off x="12383471" y="7496071"/>
            <a:ext cx="2109276" cy="65314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250643" y="365059"/>
            <a:ext cx="7955161" cy="479584"/>
          </a:xfrm>
          <a:prstGeom prst="rect">
            <a:avLst/>
          </a:prstGeom>
          <a:noFill/>
          <a:ln/>
        </p:spPr>
        <p:txBody>
          <a:bodyPr wrap="none" lIns="0" tIns="0" rIns="0" bIns="0" rtlCol="0" anchor="t"/>
          <a:lstStyle/>
          <a:p>
            <a:pPr marL="0" indent="0">
              <a:lnSpc>
                <a:spcPts val="3750"/>
              </a:lnSpc>
              <a:buNone/>
            </a:pPr>
            <a:r>
              <a:rPr lang="en-US" sz="3600" b="1" dirty="0">
                <a:solidFill>
                  <a:srgbClr val="124E73"/>
                </a:solidFill>
                <a:latin typeface="MuseoModerno Medium" pitchFamily="34" charset="0"/>
                <a:ea typeface="MuseoModerno Medium" pitchFamily="34" charset="-122"/>
                <a:cs typeface="MuseoModerno Medium" pitchFamily="34" charset="-120"/>
              </a:rPr>
              <a:t>An Toàn Cho Nhân Viên Đánh Bóng Và Sơn</a:t>
            </a:r>
            <a:endParaRPr lang="en-US" sz="3600" b="1" dirty="0"/>
          </a:p>
        </p:txBody>
      </p:sp>
      <p:sp>
        <p:nvSpPr>
          <p:cNvPr id="3" name="Shape 1"/>
          <p:cNvSpPr/>
          <p:nvPr/>
        </p:nvSpPr>
        <p:spPr>
          <a:xfrm>
            <a:off x="1250643" y="1478195"/>
            <a:ext cx="345281" cy="345281"/>
          </a:xfrm>
          <a:prstGeom prst="roundRect">
            <a:avLst>
              <a:gd name="adj" fmla="val 6668"/>
            </a:avLst>
          </a:prstGeom>
          <a:solidFill>
            <a:srgbClr val="124E73"/>
          </a:solidFill>
          <a:ln/>
        </p:spPr>
      </p:sp>
      <p:sp>
        <p:nvSpPr>
          <p:cNvPr id="4" name="Text 2"/>
          <p:cNvSpPr/>
          <p:nvPr/>
        </p:nvSpPr>
        <p:spPr>
          <a:xfrm>
            <a:off x="1369229" y="1535702"/>
            <a:ext cx="107990" cy="230267"/>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MuseoModerno Medium" pitchFamily="34" charset="0"/>
                <a:ea typeface="MuseoModerno Medium" pitchFamily="34" charset="-122"/>
                <a:cs typeface="MuseoModerno Medium" pitchFamily="34" charset="-120"/>
              </a:rPr>
              <a:t>1</a:t>
            </a:r>
            <a:endParaRPr lang="en-US" sz="1800" dirty="0"/>
          </a:p>
        </p:txBody>
      </p:sp>
      <p:sp>
        <p:nvSpPr>
          <p:cNvPr id="5" name="Text 3"/>
          <p:cNvSpPr/>
          <p:nvPr/>
        </p:nvSpPr>
        <p:spPr>
          <a:xfrm>
            <a:off x="1749396" y="1580523"/>
            <a:ext cx="1918573" cy="239673"/>
          </a:xfrm>
          <a:prstGeom prst="rect">
            <a:avLst/>
          </a:prstGeom>
          <a:noFill/>
          <a:ln/>
        </p:spPr>
        <p:txBody>
          <a:bodyPr wrap="none" lIns="0" tIns="0" rIns="0" bIns="0" rtlCol="0" anchor="t"/>
          <a:lstStyle/>
          <a:p>
            <a:pPr marL="0" indent="0">
              <a:lnSpc>
                <a:spcPts val="1850"/>
              </a:lnSpc>
              <a:buNone/>
            </a:pPr>
            <a:r>
              <a:rPr lang="en-US" sz="28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800" dirty="0"/>
          </a:p>
        </p:txBody>
      </p:sp>
      <p:sp>
        <p:nvSpPr>
          <p:cNvPr id="6" name="Text 4"/>
          <p:cNvSpPr/>
          <p:nvPr/>
        </p:nvSpPr>
        <p:spPr>
          <a:xfrm>
            <a:off x="1749396" y="1912231"/>
            <a:ext cx="13057227" cy="491014"/>
          </a:xfrm>
          <a:prstGeom prst="rect">
            <a:avLst/>
          </a:prstGeom>
          <a:noFill/>
          <a:ln/>
        </p:spPr>
        <p:txBody>
          <a:bodyPr wrap="square" lIns="0" tIns="0" rIns="0" bIns="0" rtlCol="0" anchor="t"/>
          <a:lstStyle/>
          <a:p>
            <a:pPr marL="0" indent="0">
              <a:lnSpc>
                <a:spcPct val="12000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việc đánh bóng và sơn là một trong những giai đoạn quan trọng trong quy trình sản xuất đàn cò, không </a:t>
            </a:r>
            <a:r>
              <a:rPr lang="en-US" dirty="0" err="1">
                <a:solidFill>
                  <a:srgbClr val="2B4150"/>
                </a:solidFill>
                <a:latin typeface="PT Serif" panose="020A0603040505020204" pitchFamily="18" charset="0"/>
                <a:ea typeface="Source Sans Pro" pitchFamily="34" charset="-122"/>
                <a:cs typeface="Source Sans Pro" pitchFamily="34" charset="-120"/>
              </a:rPr>
              <a:t>chỉ</a:t>
            </a:r>
            <a:r>
              <a:rPr lang="en-US" dirty="0">
                <a:solidFill>
                  <a:srgbClr val="2B4150"/>
                </a:solidFill>
                <a:latin typeface="PT Serif" panose="020A0603040505020204" pitchFamily="18" charset="0"/>
                <a:ea typeface="Source Sans Pro" pitchFamily="34" charset="-122"/>
                <a:cs typeface="Source Sans Pro" pitchFamily="34" charset="-120"/>
              </a:rPr>
              <a:t> </a:t>
            </a:r>
            <a:r>
              <a:rPr lang="en-US" dirty="0" err="1">
                <a:solidFill>
                  <a:srgbClr val="2B4150"/>
                </a:solidFill>
                <a:latin typeface="PT Serif" panose="020A0603040505020204" pitchFamily="18" charset="0"/>
                <a:ea typeface="Source Sans Pro" pitchFamily="34" charset="-122"/>
                <a:cs typeface="Source Sans Pro" pitchFamily="34" charset="-120"/>
              </a:rPr>
              <a:t>nhằm</a:t>
            </a:r>
            <a:endParaRPr lang="en-US" dirty="0">
              <a:solidFill>
                <a:srgbClr val="2B4150"/>
              </a:solidFill>
              <a:latin typeface="PT Serif" panose="020A0603040505020204" pitchFamily="18" charset="0"/>
              <a:ea typeface="Source Sans Pro" pitchFamily="34" charset="-122"/>
              <a:cs typeface="Source Sans Pro" pitchFamily="34" charset="-120"/>
            </a:endParaRPr>
          </a:p>
          <a:p>
            <a:pPr marL="0" indent="0">
              <a:lnSpc>
                <a:spcPct val="120000"/>
              </a:lnSpc>
              <a:buNone/>
            </a:pPr>
            <a:r>
              <a:rPr lang="en-US" dirty="0" err="1">
                <a:solidFill>
                  <a:srgbClr val="2B4150"/>
                </a:solidFill>
                <a:latin typeface="PT Serif" panose="020A0603040505020204" pitchFamily="18" charset="0"/>
                <a:ea typeface="Source Sans Pro" pitchFamily="34" charset="-122"/>
                <a:cs typeface="Source Sans Pro" pitchFamily="34" charset="-120"/>
              </a:rPr>
              <a:t>nâng</a:t>
            </a:r>
            <a:r>
              <a:rPr lang="en-US" dirty="0">
                <a:solidFill>
                  <a:srgbClr val="2B4150"/>
                </a:solidFill>
                <a:latin typeface="PT Serif" panose="020A0603040505020204" pitchFamily="18" charset="0"/>
                <a:ea typeface="Source Sans Pro" pitchFamily="34" charset="-122"/>
                <a:cs typeface="Source Sans Pro" pitchFamily="34" charset="-120"/>
              </a:rPr>
              <a:t> cao vẻ đẹp thẩm mỹ mà còn bảo vệ sản phẩm khỏi những tác động xấu từ môi trường.</a:t>
            </a:r>
            <a:endParaRPr lang="en-US" dirty="0"/>
          </a:p>
        </p:txBody>
      </p:sp>
      <p:sp>
        <p:nvSpPr>
          <p:cNvPr id="7" name="Shape 5"/>
          <p:cNvSpPr/>
          <p:nvPr/>
        </p:nvSpPr>
        <p:spPr>
          <a:xfrm>
            <a:off x="1250643" y="2934469"/>
            <a:ext cx="345281" cy="345281"/>
          </a:xfrm>
          <a:prstGeom prst="roundRect">
            <a:avLst>
              <a:gd name="adj" fmla="val 6668"/>
            </a:avLst>
          </a:prstGeom>
          <a:solidFill>
            <a:srgbClr val="124E73"/>
          </a:solidFill>
          <a:ln/>
        </p:spPr>
      </p:sp>
      <p:sp>
        <p:nvSpPr>
          <p:cNvPr id="8" name="Text 6"/>
          <p:cNvSpPr/>
          <p:nvPr/>
        </p:nvSpPr>
        <p:spPr>
          <a:xfrm>
            <a:off x="1359228" y="2991976"/>
            <a:ext cx="127992" cy="230267"/>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MuseoModerno Medium" pitchFamily="34" charset="0"/>
                <a:ea typeface="MuseoModerno Medium" pitchFamily="34" charset="-122"/>
                <a:cs typeface="MuseoModerno Medium" pitchFamily="34" charset="-120"/>
              </a:rPr>
              <a:t>2</a:t>
            </a:r>
            <a:endParaRPr lang="en-US" sz="1800" dirty="0"/>
          </a:p>
        </p:txBody>
      </p:sp>
      <p:sp>
        <p:nvSpPr>
          <p:cNvPr id="9" name="Text 7"/>
          <p:cNvSpPr/>
          <p:nvPr/>
        </p:nvSpPr>
        <p:spPr>
          <a:xfrm>
            <a:off x="1749396" y="3036797"/>
            <a:ext cx="1918573" cy="239673"/>
          </a:xfrm>
          <a:prstGeom prst="rect">
            <a:avLst/>
          </a:prstGeom>
          <a:noFill/>
          <a:ln/>
        </p:spPr>
        <p:txBody>
          <a:bodyPr wrap="none" lIns="0" tIns="0" rIns="0" bIns="0" rtlCol="0" anchor="t"/>
          <a:lstStyle/>
          <a:p>
            <a:pPr marL="0" indent="0">
              <a:lnSpc>
                <a:spcPts val="1850"/>
              </a:lnSpc>
              <a:buNone/>
            </a:pPr>
            <a:r>
              <a:rPr lang="en-US" sz="2800" dirty="0">
                <a:solidFill>
                  <a:srgbClr val="2B4150"/>
                </a:solidFill>
                <a:latin typeface="MuseoModerno Medium" pitchFamily="34" charset="0"/>
                <a:ea typeface="MuseoModerno Medium" pitchFamily="34" charset="-122"/>
                <a:cs typeface="MuseoModerno Medium" pitchFamily="34" charset="-120"/>
              </a:rPr>
              <a:t>Nguy cơ tiềm ẩn</a:t>
            </a:r>
            <a:endParaRPr lang="en-US" sz="2800" dirty="0"/>
          </a:p>
        </p:txBody>
      </p:sp>
      <p:sp>
        <p:nvSpPr>
          <p:cNvPr id="10" name="Text 8"/>
          <p:cNvSpPr/>
          <p:nvPr/>
        </p:nvSpPr>
        <p:spPr>
          <a:xfrm>
            <a:off x="1749396" y="3368505"/>
            <a:ext cx="13057227" cy="245507"/>
          </a:xfrm>
          <a:prstGeom prst="rect">
            <a:avLst/>
          </a:prstGeom>
          <a:noFill/>
          <a:ln/>
        </p:spPr>
        <p:txBody>
          <a:bodyPr wrap="none" lIns="0" tIns="0" rIns="0" bIns="0" rtlCol="0" anchor="t"/>
          <a:lstStyle/>
          <a:p>
            <a:pPr marL="0" indent="0">
              <a:lnSpc>
                <a:spcPts val="1900"/>
              </a:lnSpc>
              <a:buNone/>
            </a:pPr>
            <a:r>
              <a:rPr lang="en-US" dirty="0">
                <a:solidFill>
                  <a:srgbClr val="2B4150"/>
                </a:solidFill>
                <a:latin typeface="PT Serif" panose="020A0603040505020204" pitchFamily="18" charset="0"/>
                <a:ea typeface="Source Sans Pro" pitchFamily="34" charset="-122"/>
                <a:cs typeface="Source Sans Pro" pitchFamily="34" charset="-120"/>
              </a:rPr>
              <a:t>Trượt ngã do sàn nhà trơn trượt, chấn thương do dụng cụ cắt hoặc máy móc đánh bóng, hít phải hơi độc từ sơn, cháy nổ.</a:t>
            </a:r>
            <a:endParaRPr lang="en-US" dirty="0"/>
          </a:p>
        </p:txBody>
      </p:sp>
      <p:pic>
        <p:nvPicPr>
          <p:cNvPr id="11" name="Image 0" descr="preencoded.png"/>
          <p:cNvPicPr>
            <a:picLocks noChangeAspect="1"/>
          </p:cNvPicPr>
          <p:nvPr/>
        </p:nvPicPr>
        <p:blipFill>
          <a:blip r:embed="rId3"/>
          <a:stretch>
            <a:fillRect/>
          </a:stretch>
        </p:blipFill>
        <p:spPr>
          <a:xfrm>
            <a:off x="1359228" y="4299169"/>
            <a:ext cx="5907961" cy="3104543"/>
          </a:xfrm>
          <a:prstGeom prst="rect">
            <a:avLst/>
          </a:prstGeom>
        </p:spPr>
      </p:pic>
      <p:pic>
        <p:nvPicPr>
          <p:cNvPr id="12" name="Image 1" descr="preencoded.png"/>
          <p:cNvPicPr>
            <a:picLocks noChangeAspect="1"/>
          </p:cNvPicPr>
          <p:nvPr/>
        </p:nvPicPr>
        <p:blipFill>
          <a:blip r:embed="rId4"/>
          <a:stretch>
            <a:fillRect/>
          </a:stretch>
        </p:blipFill>
        <p:spPr>
          <a:xfrm>
            <a:off x="7562233" y="4299168"/>
            <a:ext cx="6253371" cy="3104543"/>
          </a:xfrm>
          <a:prstGeom prst="rect">
            <a:avLst/>
          </a:prstGeom>
        </p:spPr>
      </p:pic>
      <p:pic>
        <p:nvPicPr>
          <p:cNvPr id="13" name="Picture 12">
            <a:extLst>
              <a:ext uri="{FF2B5EF4-FFF2-40B4-BE49-F238E27FC236}">
                <a16:creationId xmlns:a16="http://schemas.microsoft.com/office/drawing/2014/main" id="{86CAA2EF-B532-BC05-0E18-9F41BFD459FB}"/>
              </a:ext>
            </a:extLst>
          </p:cNvPr>
          <p:cNvPicPr>
            <a:picLocks noChangeAspect="1"/>
          </p:cNvPicPr>
          <p:nvPr/>
        </p:nvPicPr>
        <p:blipFill>
          <a:blip r:embed="rId5"/>
          <a:stretch>
            <a:fillRect/>
          </a:stretch>
        </p:blipFill>
        <p:spPr>
          <a:xfrm>
            <a:off x="12383471" y="7496071"/>
            <a:ext cx="2109276" cy="65314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39616"/>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Biện Pháp An Toàn Lao Động Chung</a:t>
            </a:r>
            <a:endParaRPr lang="en-US" sz="4450" b="1" dirty="0"/>
          </a:p>
        </p:txBody>
      </p:sp>
      <p:sp>
        <p:nvSpPr>
          <p:cNvPr id="4" name="Text 1"/>
          <p:cNvSpPr/>
          <p:nvPr/>
        </p:nvSpPr>
        <p:spPr>
          <a:xfrm>
            <a:off x="793790" y="2497336"/>
            <a:ext cx="75564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793790" y="3115389"/>
            <a:ext cx="7556421" cy="1306949"/>
          </a:xfrm>
          <a:prstGeom prst="roundRect">
            <a:avLst>
              <a:gd name="adj" fmla="val 2603"/>
            </a:avLst>
          </a:prstGeom>
          <a:solidFill>
            <a:srgbClr val="124E73"/>
          </a:solidFill>
          <a:ln/>
        </p:spPr>
      </p:sp>
      <p:sp>
        <p:nvSpPr>
          <p:cNvPr id="6" name="Text 3"/>
          <p:cNvSpPr/>
          <p:nvPr/>
        </p:nvSpPr>
        <p:spPr>
          <a:xfrm>
            <a:off x="1020604" y="3342203"/>
            <a:ext cx="4315182"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Đào tạo và nâng cao nhận thức</a:t>
            </a:r>
            <a:endParaRPr lang="en-US" sz="2200" dirty="0"/>
          </a:p>
        </p:txBody>
      </p:sp>
      <p:sp>
        <p:nvSpPr>
          <p:cNvPr id="7" name="Text 4"/>
          <p:cNvSpPr/>
          <p:nvPr/>
        </p:nvSpPr>
        <p:spPr>
          <a:xfrm>
            <a:off x="1020604" y="3859590"/>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Đào tạo về an toàn lao động cho tất cả nhân viên.</a:t>
            </a:r>
            <a:endParaRPr lang="en-US" sz="2000" dirty="0"/>
          </a:p>
        </p:txBody>
      </p:sp>
      <p:sp>
        <p:nvSpPr>
          <p:cNvPr id="8" name="Shape 5"/>
          <p:cNvSpPr/>
          <p:nvPr/>
        </p:nvSpPr>
        <p:spPr>
          <a:xfrm>
            <a:off x="793790" y="4649153"/>
            <a:ext cx="7556421" cy="1306949"/>
          </a:xfrm>
          <a:prstGeom prst="roundRect">
            <a:avLst>
              <a:gd name="adj" fmla="val 2603"/>
            </a:avLst>
          </a:prstGeom>
          <a:solidFill>
            <a:srgbClr val="124E73"/>
          </a:solidFill>
          <a:ln/>
        </p:spPr>
      </p:sp>
      <p:sp>
        <p:nvSpPr>
          <p:cNvPr id="9" name="Text 6"/>
          <p:cNvSpPr/>
          <p:nvPr/>
        </p:nvSpPr>
        <p:spPr>
          <a:xfrm>
            <a:off x="1020604" y="4875967"/>
            <a:ext cx="4513302"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Sử dụng trang bị bảo hộ cá nhân</a:t>
            </a:r>
            <a:endParaRPr lang="en-US" sz="2200" dirty="0"/>
          </a:p>
        </p:txBody>
      </p:sp>
      <p:sp>
        <p:nvSpPr>
          <p:cNvPr id="10" name="Text 7"/>
          <p:cNvSpPr/>
          <p:nvPr/>
        </p:nvSpPr>
        <p:spPr>
          <a:xfrm>
            <a:off x="1020604" y="5393353"/>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Kính bảo vệ, găng tay, khẩu trang, giày bảo hộ.</a:t>
            </a:r>
            <a:endParaRPr lang="en-US" sz="2000" dirty="0"/>
          </a:p>
        </p:txBody>
      </p:sp>
      <p:sp>
        <p:nvSpPr>
          <p:cNvPr id="11" name="Shape 8"/>
          <p:cNvSpPr/>
          <p:nvPr/>
        </p:nvSpPr>
        <p:spPr>
          <a:xfrm>
            <a:off x="793790" y="6182916"/>
            <a:ext cx="7556421" cy="1306949"/>
          </a:xfrm>
          <a:prstGeom prst="roundRect">
            <a:avLst>
              <a:gd name="adj" fmla="val 2603"/>
            </a:avLst>
          </a:prstGeom>
          <a:solidFill>
            <a:srgbClr val="124E73"/>
          </a:solidFill>
          <a:ln/>
        </p:spPr>
      </p:sp>
      <p:sp>
        <p:nvSpPr>
          <p:cNvPr id="12" name="Text 9"/>
          <p:cNvSpPr/>
          <p:nvPr/>
        </p:nvSpPr>
        <p:spPr>
          <a:xfrm>
            <a:off x="1020604" y="6409730"/>
            <a:ext cx="360366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Kiểm tra và bảo trì thiết bị</a:t>
            </a:r>
            <a:endParaRPr lang="en-US" sz="2200" dirty="0"/>
          </a:p>
        </p:txBody>
      </p:sp>
      <p:sp>
        <p:nvSpPr>
          <p:cNvPr id="13" name="Text 10"/>
          <p:cNvSpPr/>
          <p:nvPr/>
        </p:nvSpPr>
        <p:spPr>
          <a:xfrm>
            <a:off x="1020604" y="6900148"/>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Đảm bảo máy móc và dụng cụ hoạt động an toàn.</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2017"/>
          <a:stretch/>
        </p:blipFill>
        <p:spPr>
          <a:xfrm>
            <a:off x="1421129" y="2784169"/>
            <a:ext cx="3962400" cy="3754398"/>
          </a:xfrm>
          <a:prstGeom prst="rect">
            <a:avLst/>
          </a:prstGeom>
        </p:spPr>
      </p:pic>
      <p:sp>
        <p:nvSpPr>
          <p:cNvPr id="3" name="Text 0"/>
          <p:cNvSpPr/>
          <p:nvPr/>
        </p:nvSpPr>
        <p:spPr>
          <a:xfrm>
            <a:off x="5770224" y="651562"/>
            <a:ext cx="5138261" cy="642342"/>
          </a:xfrm>
          <a:prstGeom prst="rect">
            <a:avLst/>
          </a:prstGeom>
          <a:noFill/>
          <a:ln/>
        </p:spPr>
        <p:txBody>
          <a:bodyPr wrap="none" lIns="0" tIns="0" rIns="0" bIns="0" rtlCol="0" anchor="t"/>
          <a:lstStyle/>
          <a:p>
            <a:pPr marL="0" indent="0" algn="ctr">
              <a:lnSpc>
                <a:spcPts val="5050"/>
              </a:lnSpc>
              <a:buNone/>
            </a:pPr>
            <a:r>
              <a:rPr lang="en-US" sz="5400" b="1" dirty="0">
                <a:solidFill>
                  <a:srgbClr val="124E73"/>
                </a:solidFill>
                <a:latin typeface="MuseoModerno Medium" pitchFamily="34" charset="0"/>
                <a:ea typeface="MuseoModerno Medium" pitchFamily="34" charset="-122"/>
                <a:cs typeface="MuseoModerno Medium" pitchFamily="34" charset="-120"/>
              </a:rPr>
              <a:t>Quy định chung</a:t>
            </a:r>
            <a:endParaRPr lang="en-US" sz="5400" b="1" dirty="0"/>
          </a:p>
        </p:txBody>
      </p:sp>
      <p:sp>
        <p:nvSpPr>
          <p:cNvPr id="4" name="Shape 1"/>
          <p:cNvSpPr/>
          <p:nvPr/>
        </p:nvSpPr>
        <p:spPr>
          <a:xfrm>
            <a:off x="5990013" y="2201949"/>
            <a:ext cx="22860" cy="5609511"/>
          </a:xfrm>
          <a:prstGeom prst="roundRect">
            <a:avLst>
              <a:gd name="adj" fmla="val 134865"/>
            </a:avLst>
          </a:prstGeom>
          <a:solidFill>
            <a:srgbClr val="D9D4C9"/>
          </a:solidFill>
          <a:ln/>
        </p:spPr>
      </p:sp>
      <p:sp>
        <p:nvSpPr>
          <p:cNvPr id="5" name="Shape 2"/>
          <p:cNvSpPr/>
          <p:nvPr/>
        </p:nvSpPr>
        <p:spPr>
          <a:xfrm>
            <a:off x="6209803" y="2652958"/>
            <a:ext cx="719257" cy="22860"/>
          </a:xfrm>
          <a:prstGeom prst="roundRect">
            <a:avLst>
              <a:gd name="adj" fmla="val 134865"/>
            </a:avLst>
          </a:prstGeom>
          <a:solidFill>
            <a:srgbClr val="2B678C"/>
          </a:solidFill>
          <a:ln/>
        </p:spPr>
      </p:sp>
      <p:sp>
        <p:nvSpPr>
          <p:cNvPr id="6" name="Shape 3"/>
          <p:cNvSpPr/>
          <p:nvPr/>
        </p:nvSpPr>
        <p:spPr>
          <a:xfrm>
            <a:off x="5770224" y="2433169"/>
            <a:ext cx="462439" cy="462439"/>
          </a:xfrm>
          <a:prstGeom prst="roundRect">
            <a:avLst>
              <a:gd name="adj" fmla="val 6667"/>
            </a:avLst>
          </a:prstGeom>
          <a:solidFill>
            <a:srgbClr val="124E73"/>
          </a:solidFill>
          <a:ln/>
        </p:spPr>
      </p:sp>
      <p:sp>
        <p:nvSpPr>
          <p:cNvPr id="7" name="Text 4"/>
          <p:cNvSpPr/>
          <p:nvPr/>
        </p:nvSpPr>
        <p:spPr>
          <a:xfrm>
            <a:off x="5929172" y="2510202"/>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7131823" y="2407451"/>
            <a:ext cx="4381381"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an toàn lao động</a:t>
            </a:r>
            <a:endParaRPr lang="en-US" sz="2400" dirty="0"/>
          </a:p>
        </p:txBody>
      </p:sp>
      <p:sp>
        <p:nvSpPr>
          <p:cNvPr id="9" name="Text 6"/>
          <p:cNvSpPr/>
          <p:nvPr/>
        </p:nvSpPr>
        <p:spPr>
          <a:xfrm>
            <a:off x="7131823" y="2702788"/>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dirty="0"/>
          </a:p>
        </p:txBody>
      </p:sp>
      <p:sp>
        <p:nvSpPr>
          <p:cNvPr id="10" name="Shape 7"/>
          <p:cNvSpPr/>
          <p:nvPr/>
        </p:nvSpPr>
        <p:spPr>
          <a:xfrm>
            <a:off x="6209803" y="4106711"/>
            <a:ext cx="719257" cy="22860"/>
          </a:xfrm>
          <a:prstGeom prst="roundRect">
            <a:avLst>
              <a:gd name="adj" fmla="val 134865"/>
            </a:avLst>
          </a:prstGeom>
          <a:solidFill>
            <a:srgbClr val="2B678C"/>
          </a:solidFill>
          <a:ln/>
        </p:spPr>
      </p:sp>
      <p:sp>
        <p:nvSpPr>
          <p:cNvPr id="11" name="Shape 8"/>
          <p:cNvSpPr/>
          <p:nvPr/>
        </p:nvSpPr>
        <p:spPr>
          <a:xfrm>
            <a:off x="5770224" y="3886922"/>
            <a:ext cx="462439" cy="462439"/>
          </a:xfrm>
          <a:prstGeom prst="roundRect">
            <a:avLst>
              <a:gd name="adj" fmla="val 6667"/>
            </a:avLst>
          </a:prstGeom>
          <a:solidFill>
            <a:srgbClr val="124E73"/>
          </a:solidFill>
          <a:ln/>
        </p:spPr>
      </p:sp>
      <p:sp>
        <p:nvSpPr>
          <p:cNvPr id="12" name="Text 9"/>
          <p:cNvSpPr/>
          <p:nvPr/>
        </p:nvSpPr>
        <p:spPr>
          <a:xfrm>
            <a:off x="5915718" y="3963955"/>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7131823" y="3861204"/>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7131823" y="4156541"/>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dirty="0"/>
          </a:p>
        </p:txBody>
      </p:sp>
      <p:sp>
        <p:nvSpPr>
          <p:cNvPr id="15" name="Shape 12"/>
          <p:cNvSpPr/>
          <p:nvPr/>
        </p:nvSpPr>
        <p:spPr>
          <a:xfrm>
            <a:off x="6209803" y="5560464"/>
            <a:ext cx="719257" cy="22860"/>
          </a:xfrm>
          <a:prstGeom prst="roundRect">
            <a:avLst>
              <a:gd name="adj" fmla="val 134865"/>
            </a:avLst>
          </a:prstGeom>
          <a:solidFill>
            <a:srgbClr val="2B678C"/>
          </a:solidFill>
          <a:ln/>
        </p:spPr>
      </p:sp>
      <p:sp>
        <p:nvSpPr>
          <p:cNvPr id="16" name="Shape 13"/>
          <p:cNvSpPr/>
          <p:nvPr/>
        </p:nvSpPr>
        <p:spPr>
          <a:xfrm>
            <a:off x="5770224" y="5340675"/>
            <a:ext cx="462439" cy="462439"/>
          </a:xfrm>
          <a:prstGeom prst="roundRect">
            <a:avLst>
              <a:gd name="adj" fmla="val 6667"/>
            </a:avLst>
          </a:prstGeom>
          <a:solidFill>
            <a:srgbClr val="124E73"/>
          </a:solidFill>
          <a:ln/>
        </p:spPr>
      </p:sp>
      <p:sp>
        <p:nvSpPr>
          <p:cNvPr id="17" name="Text 14"/>
          <p:cNvSpPr/>
          <p:nvPr/>
        </p:nvSpPr>
        <p:spPr>
          <a:xfrm>
            <a:off x="5914766" y="5417708"/>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7131823" y="531495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7131823" y="5610294"/>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dirty="0"/>
          </a:p>
        </p:txBody>
      </p:sp>
      <p:sp>
        <p:nvSpPr>
          <p:cNvPr id="20" name="Shape 17"/>
          <p:cNvSpPr/>
          <p:nvPr/>
        </p:nvSpPr>
        <p:spPr>
          <a:xfrm>
            <a:off x="6209803" y="7014217"/>
            <a:ext cx="719257" cy="22860"/>
          </a:xfrm>
          <a:prstGeom prst="roundRect">
            <a:avLst>
              <a:gd name="adj" fmla="val 134865"/>
            </a:avLst>
          </a:prstGeom>
          <a:solidFill>
            <a:srgbClr val="2B678C"/>
          </a:solidFill>
          <a:ln/>
        </p:spPr>
      </p:sp>
      <p:sp>
        <p:nvSpPr>
          <p:cNvPr id="21" name="Shape 18"/>
          <p:cNvSpPr/>
          <p:nvPr/>
        </p:nvSpPr>
        <p:spPr>
          <a:xfrm>
            <a:off x="5770224" y="6794428"/>
            <a:ext cx="462439" cy="462439"/>
          </a:xfrm>
          <a:prstGeom prst="roundRect">
            <a:avLst>
              <a:gd name="adj" fmla="val 6667"/>
            </a:avLst>
          </a:prstGeom>
          <a:solidFill>
            <a:srgbClr val="124E73"/>
          </a:solidFill>
          <a:ln/>
        </p:spPr>
      </p:sp>
      <p:sp>
        <p:nvSpPr>
          <p:cNvPr id="22" name="Text 19"/>
          <p:cNvSpPr/>
          <p:nvPr/>
        </p:nvSpPr>
        <p:spPr>
          <a:xfrm>
            <a:off x="5902145" y="6871461"/>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7131823" y="676871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7131823" y="7037077"/>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dirty="0"/>
          </a:p>
        </p:txBody>
      </p:sp>
      <p:pic>
        <p:nvPicPr>
          <p:cNvPr id="25" name="Picture 24">
            <a:extLst>
              <a:ext uri="{FF2B5EF4-FFF2-40B4-BE49-F238E27FC236}">
                <a16:creationId xmlns:a16="http://schemas.microsoft.com/office/drawing/2014/main" id="{52262AA7-54B4-0D26-BEDD-C8C11B3EA3CE}"/>
              </a:ext>
            </a:extLst>
          </p:cNvPr>
          <p:cNvPicPr>
            <a:picLocks noChangeAspect="1"/>
          </p:cNvPicPr>
          <p:nvPr/>
        </p:nvPicPr>
        <p:blipFill>
          <a:blip r:embed="rId4"/>
          <a:stretch>
            <a:fillRect/>
          </a:stretch>
        </p:blipFill>
        <p:spPr>
          <a:xfrm>
            <a:off x="12383471" y="7496071"/>
            <a:ext cx="2109276" cy="65314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2538386"/>
            <a:ext cx="4411980" cy="4411980"/>
          </a:xfrm>
          <a:prstGeom prst="rect">
            <a:avLst/>
          </a:prstGeom>
        </p:spPr>
      </p:pic>
      <p:sp>
        <p:nvSpPr>
          <p:cNvPr id="3" name="Text 0"/>
          <p:cNvSpPr/>
          <p:nvPr/>
        </p:nvSpPr>
        <p:spPr>
          <a:xfrm>
            <a:off x="793790" y="636151"/>
            <a:ext cx="7252811"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450" b="1" dirty="0"/>
          </a:p>
        </p:txBody>
      </p:sp>
      <p:sp>
        <p:nvSpPr>
          <p:cNvPr id="4" name="Shape 1"/>
          <p:cNvSpPr/>
          <p:nvPr/>
        </p:nvSpPr>
        <p:spPr>
          <a:xfrm>
            <a:off x="1118711" y="1685092"/>
            <a:ext cx="30480" cy="5908238"/>
          </a:xfrm>
          <a:prstGeom prst="roundRect">
            <a:avLst>
              <a:gd name="adj" fmla="val 111628"/>
            </a:avLst>
          </a:prstGeom>
          <a:solidFill>
            <a:srgbClr val="D9D4C9"/>
          </a:solidFill>
          <a:ln/>
        </p:spPr>
      </p:sp>
      <p:sp>
        <p:nvSpPr>
          <p:cNvPr id="5" name="Shape 2"/>
          <p:cNvSpPr/>
          <p:nvPr/>
        </p:nvSpPr>
        <p:spPr>
          <a:xfrm>
            <a:off x="1358622" y="2180153"/>
            <a:ext cx="793790" cy="30480"/>
          </a:xfrm>
          <a:prstGeom prst="roundRect">
            <a:avLst>
              <a:gd name="adj" fmla="val 111628"/>
            </a:avLst>
          </a:prstGeom>
          <a:solidFill>
            <a:srgbClr val="2B678C"/>
          </a:solidFill>
          <a:ln/>
        </p:spPr>
      </p:sp>
      <p:sp>
        <p:nvSpPr>
          <p:cNvPr id="6" name="Shape 3"/>
          <p:cNvSpPr/>
          <p:nvPr/>
        </p:nvSpPr>
        <p:spPr>
          <a:xfrm>
            <a:off x="878800" y="1940243"/>
            <a:ext cx="510302" cy="510302"/>
          </a:xfrm>
          <a:prstGeom prst="roundRect">
            <a:avLst>
              <a:gd name="adj" fmla="val 6667"/>
            </a:avLst>
          </a:prstGeom>
          <a:solidFill>
            <a:srgbClr val="124E73"/>
          </a:solidFill>
          <a:ln/>
        </p:spPr>
      </p:sp>
      <p:sp>
        <p:nvSpPr>
          <p:cNvPr id="7" name="Text 4"/>
          <p:cNvSpPr/>
          <p:nvPr/>
        </p:nvSpPr>
        <p:spPr>
          <a:xfrm>
            <a:off x="1054179" y="2025253"/>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2381488" y="204799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Dừng máy</a:t>
            </a:r>
            <a:endParaRPr lang="en-US" sz="2200" dirty="0"/>
          </a:p>
        </p:txBody>
      </p:sp>
      <p:sp>
        <p:nvSpPr>
          <p:cNvPr id="9" name="Text 6"/>
          <p:cNvSpPr/>
          <p:nvPr/>
        </p:nvSpPr>
        <p:spPr>
          <a:xfrm>
            <a:off x="2381488" y="2402324"/>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sz="1750" dirty="0"/>
          </a:p>
        </p:txBody>
      </p:sp>
      <p:sp>
        <p:nvSpPr>
          <p:cNvPr id="10" name="Shape 7"/>
          <p:cNvSpPr/>
          <p:nvPr/>
        </p:nvSpPr>
        <p:spPr>
          <a:xfrm>
            <a:off x="1358622" y="3713917"/>
            <a:ext cx="793790" cy="30480"/>
          </a:xfrm>
          <a:prstGeom prst="roundRect">
            <a:avLst>
              <a:gd name="adj" fmla="val 111628"/>
            </a:avLst>
          </a:prstGeom>
          <a:solidFill>
            <a:srgbClr val="2B678C"/>
          </a:solidFill>
          <a:ln/>
        </p:spPr>
      </p:sp>
      <p:sp>
        <p:nvSpPr>
          <p:cNvPr id="11" name="Shape 8"/>
          <p:cNvSpPr/>
          <p:nvPr/>
        </p:nvSpPr>
        <p:spPr>
          <a:xfrm>
            <a:off x="878800" y="3474006"/>
            <a:ext cx="510302" cy="510302"/>
          </a:xfrm>
          <a:prstGeom prst="roundRect">
            <a:avLst>
              <a:gd name="adj" fmla="val 6667"/>
            </a:avLst>
          </a:prstGeom>
          <a:solidFill>
            <a:srgbClr val="124E73"/>
          </a:solidFill>
          <a:ln/>
        </p:spPr>
      </p:sp>
      <p:sp>
        <p:nvSpPr>
          <p:cNvPr id="12" name="Text 9"/>
          <p:cNvSpPr/>
          <p:nvPr/>
        </p:nvSpPr>
        <p:spPr>
          <a:xfrm>
            <a:off x="1039297" y="355901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2381488" y="358175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Sơ cứu</a:t>
            </a:r>
            <a:endParaRPr lang="en-US" sz="2200" dirty="0"/>
          </a:p>
        </p:txBody>
      </p:sp>
      <p:sp>
        <p:nvSpPr>
          <p:cNvPr id="14" name="Text 11"/>
          <p:cNvSpPr/>
          <p:nvPr/>
        </p:nvSpPr>
        <p:spPr>
          <a:xfrm>
            <a:off x="2381488" y="3936087"/>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sz="1750" dirty="0"/>
          </a:p>
        </p:txBody>
      </p:sp>
      <p:sp>
        <p:nvSpPr>
          <p:cNvPr id="15" name="Shape 12"/>
          <p:cNvSpPr/>
          <p:nvPr/>
        </p:nvSpPr>
        <p:spPr>
          <a:xfrm>
            <a:off x="1358622" y="5247680"/>
            <a:ext cx="793790" cy="30480"/>
          </a:xfrm>
          <a:prstGeom prst="roundRect">
            <a:avLst>
              <a:gd name="adj" fmla="val 111628"/>
            </a:avLst>
          </a:prstGeom>
          <a:solidFill>
            <a:srgbClr val="2B678C"/>
          </a:solidFill>
          <a:ln/>
        </p:spPr>
      </p:sp>
      <p:sp>
        <p:nvSpPr>
          <p:cNvPr id="16" name="Shape 13"/>
          <p:cNvSpPr/>
          <p:nvPr/>
        </p:nvSpPr>
        <p:spPr>
          <a:xfrm>
            <a:off x="878800" y="5007769"/>
            <a:ext cx="510302" cy="510302"/>
          </a:xfrm>
          <a:prstGeom prst="roundRect">
            <a:avLst>
              <a:gd name="adj" fmla="val 6667"/>
            </a:avLst>
          </a:prstGeom>
          <a:solidFill>
            <a:srgbClr val="124E73"/>
          </a:solidFill>
          <a:ln/>
        </p:spPr>
      </p:sp>
      <p:sp>
        <p:nvSpPr>
          <p:cNvPr id="17" name="Text 14"/>
          <p:cNvSpPr/>
          <p:nvPr/>
        </p:nvSpPr>
        <p:spPr>
          <a:xfrm>
            <a:off x="1038344" y="5092779"/>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2381488" y="511552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Gọi cấp cứu</a:t>
            </a:r>
            <a:endParaRPr lang="en-US" sz="2200" dirty="0"/>
          </a:p>
        </p:txBody>
      </p:sp>
      <p:sp>
        <p:nvSpPr>
          <p:cNvPr id="19" name="Text 16"/>
          <p:cNvSpPr/>
          <p:nvPr/>
        </p:nvSpPr>
        <p:spPr>
          <a:xfrm>
            <a:off x="2381488" y="5469850"/>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sz="1750" dirty="0"/>
          </a:p>
        </p:txBody>
      </p:sp>
      <p:sp>
        <p:nvSpPr>
          <p:cNvPr id="20" name="Shape 17"/>
          <p:cNvSpPr/>
          <p:nvPr/>
        </p:nvSpPr>
        <p:spPr>
          <a:xfrm>
            <a:off x="1358622" y="6781443"/>
            <a:ext cx="793790" cy="30480"/>
          </a:xfrm>
          <a:prstGeom prst="roundRect">
            <a:avLst>
              <a:gd name="adj" fmla="val 111628"/>
            </a:avLst>
          </a:prstGeom>
          <a:solidFill>
            <a:srgbClr val="2B678C"/>
          </a:solidFill>
          <a:ln/>
        </p:spPr>
      </p:sp>
      <p:sp>
        <p:nvSpPr>
          <p:cNvPr id="21" name="Shape 18"/>
          <p:cNvSpPr/>
          <p:nvPr/>
        </p:nvSpPr>
        <p:spPr>
          <a:xfrm>
            <a:off x="878800" y="6541532"/>
            <a:ext cx="510302" cy="510302"/>
          </a:xfrm>
          <a:prstGeom prst="roundRect">
            <a:avLst>
              <a:gd name="adj" fmla="val 6667"/>
            </a:avLst>
          </a:prstGeom>
          <a:solidFill>
            <a:srgbClr val="124E73"/>
          </a:solidFill>
          <a:ln/>
        </p:spPr>
      </p:sp>
      <p:sp>
        <p:nvSpPr>
          <p:cNvPr id="22" name="Text 19"/>
          <p:cNvSpPr/>
          <p:nvPr/>
        </p:nvSpPr>
        <p:spPr>
          <a:xfrm>
            <a:off x="1024414" y="6626543"/>
            <a:ext cx="219075"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4</a:t>
            </a:r>
            <a:endParaRPr lang="en-US" sz="2650" dirty="0"/>
          </a:p>
        </p:txBody>
      </p:sp>
      <p:sp>
        <p:nvSpPr>
          <p:cNvPr id="23" name="Text 20"/>
          <p:cNvSpPr/>
          <p:nvPr/>
        </p:nvSpPr>
        <p:spPr>
          <a:xfrm>
            <a:off x="2381488" y="664928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Báo cáo</a:t>
            </a:r>
            <a:endParaRPr lang="en-US" sz="2200" dirty="0"/>
          </a:p>
        </p:txBody>
      </p:sp>
      <p:sp>
        <p:nvSpPr>
          <p:cNvPr id="24" name="Text 21"/>
          <p:cNvSpPr/>
          <p:nvPr/>
        </p:nvSpPr>
        <p:spPr>
          <a:xfrm>
            <a:off x="2381488" y="7003613"/>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sz="1750" dirty="0"/>
          </a:p>
        </p:txBody>
      </p:sp>
      <p:pic>
        <p:nvPicPr>
          <p:cNvPr id="25" name="Picture 24">
            <a:extLst>
              <a:ext uri="{FF2B5EF4-FFF2-40B4-BE49-F238E27FC236}">
                <a16:creationId xmlns:a16="http://schemas.microsoft.com/office/drawing/2014/main" id="{5E6FCF37-F57B-29AF-3F8B-C86742871CA6}"/>
              </a:ext>
            </a:extLst>
          </p:cNvPr>
          <p:cNvPicPr>
            <a:picLocks noChangeAspect="1"/>
          </p:cNvPicPr>
          <p:nvPr/>
        </p:nvPicPr>
        <p:blipFill>
          <a:blip r:embed="rId4"/>
          <a:stretch>
            <a:fillRect/>
          </a:stretch>
        </p:blipFill>
        <p:spPr>
          <a:xfrm>
            <a:off x="12383471" y="7496071"/>
            <a:ext cx="2109276" cy="65314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525631" y="888554"/>
            <a:ext cx="5670590" cy="708779"/>
          </a:xfrm>
          <a:prstGeom prst="rect">
            <a:avLst/>
          </a:prstGeom>
          <a:noFill/>
          <a:ln/>
        </p:spPr>
        <p:txBody>
          <a:bodyPr wrap="none" lIns="0" tIns="0" rIns="0" bIns="0" rtlCol="0" anchor="t"/>
          <a:lstStyle/>
          <a:p>
            <a:pPr marL="0" indent="0" algn="ctr">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4" name="Shape 1"/>
          <p:cNvSpPr/>
          <p:nvPr/>
        </p:nvSpPr>
        <p:spPr>
          <a:xfrm>
            <a:off x="793790" y="2164080"/>
            <a:ext cx="7556421" cy="1377910"/>
          </a:xfrm>
          <a:prstGeom prst="roundRect">
            <a:avLst>
              <a:gd name="adj" fmla="val 2469"/>
            </a:avLst>
          </a:prstGeom>
          <a:solidFill>
            <a:srgbClr val="F3EEE3"/>
          </a:solidFill>
          <a:ln/>
        </p:spPr>
      </p:sp>
      <p:sp>
        <p:nvSpPr>
          <p:cNvPr id="5" name="Text 2"/>
          <p:cNvSpPr/>
          <p:nvPr/>
        </p:nvSpPr>
        <p:spPr>
          <a:xfrm>
            <a:off x="1020604" y="2390894"/>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29522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768804"/>
            <a:ext cx="7556421" cy="1377910"/>
          </a:xfrm>
          <a:prstGeom prst="roundRect">
            <a:avLst>
              <a:gd name="adj" fmla="val 2469"/>
            </a:avLst>
          </a:prstGeom>
          <a:solidFill>
            <a:srgbClr val="F3EEE3"/>
          </a:solidFill>
          <a:ln/>
        </p:spPr>
      </p:sp>
      <p:sp>
        <p:nvSpPr>
          <p:cNvPr id="8" name="Text 5"/>
          <p:cNvSpPr/>
          <p:nvPr/>
        </p:nvSpPr>
        <p:spPr>
          <a:xfrm>
            <a:off x="1020604" y="3995618"/>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556998"/>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373529"/>
            <a:ext cx="7556421" cy="1740813"/>
          </a:xfrm>
          <a:prstGeom prst="roundRect">
            <a:avLst>
              <a:gd name="adj" fmla="val 1954"/>
            </a:avLst>
          </a:prstGeom>
          <a:solidFill>
            <a:srgbClr val="F3EEE3"/>
          </a:solidFill>
          <a:ln/>
        </p:spPr>
      </p:sp>
      <p:sp>
        <p:nvSpPr>
          <p:cNvPr id="11" name="Text 8"/>
          <p:cNvSpPr/>
          <p:nvPr/>
        </p:nvSpPr>
        <p:spPr>
          <a:xfrm>
            <a:off x="1020604" y="5600343"/>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161723"/>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đàn cò (đàn nhị)</a:t>
            </a:r>
            <a:endParaRPr lang="en-US" sz="1750" dirty="0"/>
          </a:p>
        </p:txBody>
      </p:sp>
      <p:pic>
        <p:nvPicPr>
          <p:cNvPr id="13" name="Picture 12">
            <a:extLst>
              <a:ext uri="{FF2B5EF4-FFF2-40B4-BE49-F238E27FC236}">
                <a16:creationId xmlns:a16="http://schemas.microsoft.com/office/drawing/2014/main" id="{E37D32D1-8220-9F23-4C97-9E11E5001E7E}"/>
              </a:ext>
            </a:extLst>
          </p:cNvPr>
          <p:cNvPicPr>
            <a:picLocks noChangeAspect="1"/>
          </p:cNvPicPr>
          <p:nvPr/>
        </p:nvPicPr>
        <p:blipFill>
          <a:blip r:embed="rId7"/>
          <a:stretch>
            <a:fillRect/>
          </a:stretch>
        </p:blipFill>
        <p:spPr>
          <a:xfrm>
            <a:off x="12383471" y="7496071"/>
            <a:ext cx="2109276" cy="65314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214610" y="2307980"/>
            <a:ext cx="3345180" cy="4457700"/>
          </a:xfrm>
          <a:prstGeom prst="rect">
            <a:avLst/>
          </a:prstGeom>
        </p:spPr>
      </p:pic>
      <p:sp>
        <p:nvSpPr>
          <p:cNvPr id="3" name="Text 0"/>
          <p:cNvSpPr/>
          <p:nvPr/>
        </p:nvSpPr>
        <p:spPr>
          <a:xfrm>
            <a:off x="793790" y="2864525"/>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Kết Luận</a:t>
            </a:r>
            <a:endParaRPr lang="en-US" sz="4450" dirty="0"/>
          </a:p>
        </p:txBody>
      </p:sp>
      <p:sp>
        <p:nvSpPr>
          <p:cNvPr id="4" name="Text 1"/>
          <p:cNvSpPr/>
          <p:nvPr/>
        </p:nvSpPr>
        <p:spPr>
          <a:xfrm>
            <a:off x="793790" y="3913465"/>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An toàn lao động là ưu tiên hàng đầu trong sản xuất đàn cò. Thực hiện đầy đủ các biện pháp phòng ngừa và nâng cao nhận thức về an toàn sẽ góp phần tạo ra môi trường làm việc an toàn, hiệu quả và góp phần bảo vệ sức khỏe của người lao động.</a:t>
            </a:r>
            <a:endParaRPr lang="en-US" sz="1750" dirty="0"/>
          </a:p>
        </p:txBody>
      </p:sp>
      <p:pic>
        <p:nvPicPr>
          <p:cNvPr id="6" name="Picture 5">
            <a:extLst>
              <a:ext uri="{FF2B5EF4-FFF2-40B4-BE49-F238E27FC236}">
                <a16:creationId xmlns:a16="http://schemas.microsoft.com/office/drawing/2014/main" id="{63D3A444-5279-373F-1020-27AB48DC9202}"/>
              </a:ext>
            </a:extLst>
          </p:cNvPr>
          <p:cNvPicPr>
            <a:picLocks noChangeAspect="1"/>
          </p:cNvPicPr>
          <p:nvPr/>
        </p:nvPicPr>
        <p:blipFill>
          <a:blip r:embed="rId4"/>
          <a:stretch>
            <a:fillRect/>
          </a:stretch>
        </p:blipFill>
        <p:spPr>
          <a:xfrm>
            <a:off x="12383471" y="7496071"/>
            <a:ext cx="2109276" cy="65314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897</Words>
  <Application>Microsoft Office PowerPoint</Application>
  <PresentationFormat>Custom</PresentationFormat>
  <Paragraphs>109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MuseoModerno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2024-12-04T07:10:31Z</dcterms:created>
  <dcterms:modified xsi:type="dcterms:W3CDTF">2024-12-04T07:23:46Z</dcterms:modified>
</cp:coreProperties>
</file>