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MuseoModerno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7" d="100"/>
          <a:sy n="87" d="100"/>
        </p:scale>
        <p:origin x="810"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4824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antoannamviet.com/tai-lieu-an-toan-lao-dong-san-xuat-dan-nguyet/"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0456" y="1366576"/>
            <a:ext cx="5735789" cy="5907761"/>
          </a:xfrm>
          <a:prstGeom prst="rect">
            <a:avLst/>
          </a:prstGeom>
        </p:spPr>
      </p:pic>
      <p:sp>
        <p:nvSpPr>
          <p:cNvPr id="3" name="Text 0"/>
          <p:cNvSpPr/>
          <p:nvPr/>
        </p:nvSpPr>
        <p:spPr>
          <a:xfrm>
            <a:off x="5305059" y="955263"/>
            <a:ext cx="8350210" cy="1417558"/>
          </a:xfrm>
          <a:prstGeom prst="rect">
            <a:avLst/>
          </a:prstGeom>
          <a:noFill/>
          <a:ln/>
        </p:spPr>
        <p:txBody>
          <a:bodyPr wrap="squar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An Toàn Lao Động Trong Sản Xuất Đàn Nguyệt</a:t>
            </a:r>
            <a:endParaRPr lang="en-US" sz="5400" b="1" dirty="0"/>
          </a:p>
        </p:txBody>
      </p:sp>
      <p:sp>
        <p:nvSpPr>
          <p:cNvPr id="4" name="Text 1"/>
          <p:cNvSpPr/>
          <p:nvPr/>
        </p:nvSpPr>
        <p:spPr>
          <a:xfrm>
            <a:off x="5312679" y="5277376"/>
            <a:ext cx="8899080"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khám phá các nguy cơ an toàn trong nhà máy sản xuất đàn nguyệt và cung cấp những biện pháp phòng ngừa cần thiết để bảo vệ sức khỏe của công nhân.</a:t>
            </a:r>
            <a:endParaRPr lang="en-US" sz="1750" dirty="0"/>
          </a:p>
        </p:txBody>
      </p:sp>
      <p:sp>
        <p:nvSpPr>
          <p:cNvPr id="5" name="Shape 2"/>
          <p:cNvSpPr/>
          <p:nvPr/>
        </p:nvSpPr>
        <p:spPr>
          <a:xfrm>
            <a:off x="5305059" y="6639720"/>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312679" y="6647340"/>
            <a:ext cx="347663" cy="347663"/>
          </a:xfrm>
          <a:prstGeom prst="rect">
            <a:avLst/>
          </a:prstGeom>
        </p:spPr>
      </p:pic>
      <p:sp>
        <p:nvSpPr>
          <p:cNvPr id="7" name="Text 3"/>
          <p:cNvSpPr/>
          <p:nvPr/>
        </p:nvSpPr>
        <p:spPr>
          <a:xfrm>
            <a:off x="5781308" y="6622813"/>
            <a:ext cx="5432211"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7">
            <a:extLst>
              <a:ext uri="{FF2B5EF4-FFF2-40B4-BE49-F238E27FC236}">
                <a16:creationId xmlns:a16="http://schemas.microsoft.com/office/drawing/2014/main" id="{D45FDD6A-20F9-1537-FA09-FEBEC640F9B5}"/>
              </a:ext>
            </a:extLst>
          </p:cNvPr>
          <p:cNvPicPr>
            <a:picLocks noChangeAspect="1"/>
          </p:cNvPicPr>
          <p:nvPr/>
        </p:nvPicPr>
        <p:blipFill>
          <a:blip r:embed="rId5"/>
          <a:stretch>
            <a:fillRect/>
          </a:stretch>
        </p:blipFill>
        <p:spPr>
          <a:xfrm>
            <a:off x="12156850" y="7414352"/>
            <a:ext cx="2341347" cy="8152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74499" y="2569726"/>
            <a:ext cx="4419600" cy="4419600"/>
          </a:xfrm>
          <a:prstGeom prst="rect">
            <a:avLst/>
          </a:prstGeom>
        </p:spPr>
      </p:pic>
      <p:sp>
        <p:nvSpPr>
          <p:cNvPr id="3" name="Text 0"/>
          <p:cNvSpPr/>
          <p:nvPr/>
        </p:nvSpPr>
        <p:spPr>
          <a:xfrm>
            <a:off x="723452" y="427911"/>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 </a:t>
            </a:r>
            <a:endParaRPr lang="en-US" sz="4450" b="1" dirty="0"/>
          </a:p>
        </p:txBody>
      </p:sp>
      <p:sp>
        <p:nvSpPr>
          <p:cNvPr id="4" name="Shape 1"/>
          <p:cNvSpPr/>
          <p:nvPr/>
        </p:nvSpPr>
        <p:spPr>
          <a:xfrm>
            <a:off x="793790" y="3359229"/>
            <a:ext cx="510302" cy="510302"/>
          </a:xfrm>
          <a:prstGeom prst="roundRect">
            <a:avLst>
              <a:gd name="adj" fmla="val 6667"/>
            </a:avLst>
          </a:prstGeom>
          <a:solidFill>
            <a:srgbClr val="124E73"/>
          </a:solidFill>
          <a:ln/>
        </p:spPr>
      </p:sp>
      <p:sp>
        <p:nvSpPr>
          <p:cNvPr id="5" name="Text 2"/>
          <p:cNvSpPr/>
          <p:nvPr/>
        </p:nvSpPr>
        <p:spPr>
          <a:xfrm>
            <a:off x="9691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35922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7" name="Text 4"/>
          <p:cNvSpPr/>
          <p:nvPr/>
        </p:nvSpPr>
        <p:spPr>
          <a:xfrm>
            <a:off x="1543348" y="3654028"/>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8" name="Shape 5"/>
          <p:cNvSpPr/>
          <p:nvPr/>
        </p:nvSpPr>
        <p:spPr>
          <a:xfrm>
            <a:off x="793790" y="4694515"/>
            <a:ext cx="510302" cy="510302"/>
          </a:xfrm>
          <a:prstGeom prst="roundRect">
            <a:avLst>
              <a:gd name="adj" fmla="val 6667"/>
            </a:avLst>
          </a:prstGeom>
          <a:solidFill>
            <a:srgbClr val="124E73"/>
          </a:solidFill>
          <a:ln/>
        </p:spPr>
      </p:sp>
      <p:sp>
        <p:nvSpPr>
          <p:cNvPr id="9" name="Text 6"/>
          <p:cNvSpPr/>
          <p:nvPr/>
        </p:nvSpPr>
        <p:spPr>
          <a:xfrm>
            <a:off x="9542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6945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11" name="Text 8"/>
          <p:cNvSpPr/>
          <p:nvPr/>
        </p:nvSpPr>
        <p:spPr>
          <a:xfrm>
            <a:off x="1543348" y="4989314"/>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2" name="Shape 9"/>
          <p:cNvSpPr/>
          <p:nvPr/>
        </p:nvSpPr>
        <p:spPr>
          <a:xfrm>
            <a:off x="793790" y="6029801"/>
            <a:ext cx="510302" cy="510302"/>
          </a:xfrm>
          <a:prstGeom prst="roundRect">
            <a:avLst>
              <a:gd name="adj" fmla="val 6667"/>
            </a:avLst>
          </a:prstGeom>
          <a:solidFill>
            <a:srgbClr val="124E73"/>
          </a:solidFill>
          <a:ln/>
        </p:spPr>
      </p:sp>
      <p:sp>
        <p:nvSpPr>
          <p:cNvPr id="13" name="Text 10"/>
          <p:cNvSpPr/>
          <p:nvPr/>
        </p:nvSpPr>
        <p:spPr>
          <a:xfrm>
            <a:off x="9533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02980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5" name="Text 12"/>
          <p:cNvSpPr/>
          <p:nvPr/>
        </p:nvSpPr>
        <p:spPr>
          <a:xfrm>
            <a:off x="1543348" y="6324600"/>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6" name="Picture 15">
            <a:extLst>
              <a:ext uri="{FF2B5EF4-FFF2-40B4-BE49-F238E27FC236}">
                <a16:creationId xmlns:a16="http://schemas.microsoft.com/office/drawing/2014/main" id="{F903864C-F0D8-1C26-B58C-7668631750A7}"/>
              </a:ext>
            </a:extLst>
          </p:cNvPr>
          <p:cNvPicPr>
            <a:picLocks noChangeAspect="1"/>
          </p:cNvPicPr>
          <p:nvPr/>
        </p:nvPicPr>
        <p:blipFill>
          <a:blip r:embed="rId4"/>
          <a:stretch>
            <a:fillRect/>
          </a:stretch>
        </p:blipFill>
        <p:spPr>
          <a:xfrm>
            <a:off x="12156850" y="7414352"/>
            <a:ext cx="2341347" cy="8152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576292" y="1266419"/>
            <a:ext cx="3477816" cy="354330"/>
          </a:xfrm>
          <a:prstGeom prst="rect">
            <a:avLst/>
          </a:prstGeom>
          <a:noFill/>
          <a:ln/>
        </p:spPr>
        <p:txBody>
          <a:bodyPr wrap="none" lIns="0" tIns="0" rIns="0" bIns="0" rtlCol="0" anchor="t"/>
          <a:lstStyle/>
          <a:p>
            <a:pPr marL="0" indent="0" algn="ctr">
              <a:lnSpc>
                <a:spcPts val="2750"/>
              </a:lnSpc>
              <a:buNone/>
            </a:pPr>
            <a:r>
              <a:rPr lang="en-US" sz="4800" b="1" dirty="0">
                <a:solidFill>
                  <a:srgbClr val="124E73"/>
                </a:solidFill>
                <a:latin typeface="MuseoModerno Medium" pitchFamily="34" charset="0"/>
                <a:ea typeface="MuseoModerno Medium" pitchFamily="34" charset="-122"/>
                <a:cs typeface="MuseoModerno Medium" pitchFamily="34" charset="-120"/>
              </a:rPr>
              <a:t>Nguy Cơ Tai Nạn Tiềm Ẩn</a:t>
            </a:r>
            <a:endParaRPr lang="en-US" sz="4800" dirty="0"/>
          </a:p>
        </p:txBody>
      </p:sp>
      <p:pic>
        <p:nvPicPr>
          <p:cNvPr id="3" name="Image 0" descr="preencoded.png"/>
          <p:cNvPicPr>
            <a:picLocks noChangeAspect="1"/>
          </p:cNvPicPr>
          <p:nvPr/>
        </p:nvPicPr>
        <p:blipFill>
          <a:blip r:embed="rId3"/>
          <a:stretch>
            <a:fillRect/>
          </a:stretch>
        </p:blipFill>
        <p:spPr>
          <a:xfrm>
            <a:off x="7797522" y="3415255"/>
            <a:ext cx="6281450" cy="3183607"/>
          </a:xfrm>
          <a:prstGeom prst="rect">
            <a:avLst/>
          </a:prstGeom>
        </p:spPr>
      </p:pic>
      <p:pic>
        <p:nvPicPr>
          <p:cNvPr id="4" name="Image 1" descr="preencoded.png"/>
          <p:cNvPicPr>
            <a:picLocks noChangeAspect="1"/>
          </p:cNvPicPr>
          <p:nvPr/>
        </p:nvPicPr>
        <p:blipFill>
          <a:blip r:embed="rId4"/>
          <a:stretch>
            <a:fillRect/>
          </a:stretch>
        </p:blipFill>
        <p:spPr>
          <a:xfrm>
            <a:off x="566856" y="3544168"/>
            <a:ext cx="566976" cy="907256"/>
          </a:xfrm>
          <a:prstGeom prst="rect">
            <a:avLst/>
          </a:prstGeom>
        </p:spPr>
      </p:pic>
      <p:sp>
        <p:nvSpPr>
          <p:cNvPr id="5" name="Text 1"/>
          <p:cNvSpPr/>
          <p:nvPr/>
        </p:nvSpPr>
        <p:spPr>
          <a:xfrm>
            <a:off x="1303853" y="3657515"/>
            <a:ext cx="1417558"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Máy Cắt</a:t>
            </a:r>
            <a:endParaRPr lang="en-US" sz="2000" dirty="0"/>
          </a:p>
        </p:txBody>
      </p:sp>
      <p:sp>
        <p:nvSpPr>
          <p:cNvPr id="6" name="Text 2"/>
          <p:cNvSpPr/>
          <p:nvPr/>
        </p:nvSpPr>
        <p:spPr>
          <a:xfrm>
            <a:off x="1303854" y="3902665"/>
            <a:ext cx="5233356" cy="66210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Công nhân dễ bị thương do không sử dụng thiết bị bảo vệ khi vận hành máy cắt gỗ.</a:t>
            </a:r>
            <a:endParaRPr lang="en-US" sz="1200" dirty="0"/>
          </a:p>
        </p:txBody>
      </p:sp>
      <p:pic>
        <p:nvPicPr>
          <p:cNvPr id="7" name="Image 2" descr="preencoded.png"/>
          <p:cNvPicPr>
            <a:picLocks noChangeAspect="1"/>
          </p:cNvPicPr>
          <p:nvPr/>
        </p:nvPicPr>
        <p:blipFill>
          <a:blip r:embed="rId5"/>
          <a:stretch>
            <a:fillRect/>
          </a:stretch>
        </p:blipFill>
        <p:spPr>
          <a:xfrm>
            <a:off x="566856" y="4451424"/>
            <a:ext cx="566976" cy="907256"/>
          </a:xfrm>
          <a:prstGeom prst="rect">
            <a:avLst/>
          </a:prstGeom>
        </p:spPr>
      </p:pic>
      <p:sp>
        <p:nvSpPr>
          <p:cNvPr id="8" name="Text 3"/>
          <p:cNvSpPr/>
          <p:nvPr/>
        </p:nvSpPr>
        <p:spPr>
          <a:xfrm>
            <a:off x="1303853" y="4564771"/>
            <a:ext cx="1417558"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Hóa Chất</a:t>
            </a:r>
            <a:endParaRPr lang="en-US" sz="2000" dirty="0"/>
          </a:p>
        </p:txBody>
      </p:sp>
      <p:sp>
        <p:nvSpPr>
          <p:cNvPr id="9" name="Text 4"/>
          <p:cNvSpPr/>
          <p:nvPr/>
        </p:nvSpPr>
        <p:spPr>
          <a:xfrm>
            <a:off x="1303854" y="4809921"/>
            <a:ext cx="5233356" cy="66210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Tiếp xúc với hơi hóa chất độc hại có thể gây ngộ độc nếu không có thiết bị bảo vệ cá nhân.</a:t>
            </a:r>
            <a:endParaRPr lang="en-US" sz="1200" dirty="0"/>
          </a:p>
        </p:txBody>
      </p:sp>
      <p:pic>
        <p:nvPicPr>
          <p:cNvPr id="10" name="Image 3" descr="preencoded.png"/>
          <p:cNvPicPr>
            <a:picLocks noChangeAspect="1"/>
          </p:cNvPicPr>
          <p:nvPr/>
        </p:nvPicPr>
        <p:blipFill>
          <a:blip r:embed="rId6"/>
          <a:stretch>
            <a:fillRect/>
          </a:stretch>
        </p:blipFill>
        <p:spPr>
          <a:xfrm>
            <a:off x="566856" y="5358680"/>
            <a:ext cx="566976" cy="907256"/>
          </a:xfrm>
          <a:prstGeom prst="rect">
            <a:avLst/>
          </a:prstGeom>
        </p:spPr>
      </p:pic>
      <p:sp>
        <p:nvSpPr>
          <p:cNvPr id="11" name="Text 5"/>
          <p:cNvSpPr/>
          <p:nvPr/>
        </p:nvSpPr>
        <p:spPr>
          <a:xfrm>
            <a:off x="1303853" y="5472028"/>
            <a:ext cx="1417558"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Nâng Vật Nặng</a:t>
            </a:r>
            <a:endParaRPr lang="en-US" sz="2000" dirty="0"/>
          </a:p>
        </p:txBody>
      </p:sp>
      <p:sp>
        <p:nvSpPr>
          <p:cNvPr id="12" name="Text 6"/>
          <p:cNvSpPr/>
          <p:nvPr/>
        </p:nvSpPr>
        <p:spPr>
          <a:xfrm>
            <a:off x="1303854" y="5717177"/>
            <a:ext cx="5233356" cy="66210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Việc không tuân thủ quy tắc an toàn khi nâng vật nặng có thể dẫn đến chấn thương.</a:t>
            </a:r>
            <a:endParaRPr lang="en-US" sz="1200" dirty="0"/>
          </a:p>
        </p:txBody>
      </p:sp>
      <p:pic>
        <p:nvPicPr>
          <p:cNvPr id="13" name="Picture 12">
            <a:extLst>
              <a:ext uri="{FF2B5EF4-FFF2-40B4-BE49-F238E27FC236}">
                <a16:creationId xmlns:a16="http://schemas.microsoft.com/office/drawing/2014/main" id="{DBAE1ED4-90C4-A014-5DB2-66EAAD81EE8C}"/>
              </a:ext>
            </a:extLst>
          </p:cNvPr>
          <p:cNvPicPr>
            <a:picLocks noChangeAspect="1"/>
          </p:cNvPicPr>
          <p:nvPr/>
        </p:nvPicPr>
        <p:blipFill>
          <a:blip r:embed="rId7"/>
          <a:stretch>
            <a:fillRect/>
          </a:stretch>
        </p:blipFill>
        <p:spPr>
          <a:xfrm>
            <a:off x="12156850" y="7414352"/>
            <a:ext cx="2341347" cy="8152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549282" y="703971"/>
            <a:ext cx="7546896" cy="526018"/>
          </a:xfrm>
          <a:prstGeom prst="rect">
            <a:avLst/>
          </a:prstGeom>
          <a:noFill/>
          <a:ln/>
        </p:spPr>
        <p:txBody>
          <a:bodyPr wrap="none" lIns="0" tIns="0" rIns="0" bIns="0" rtlCol="0" anchor="t"/>
          <a:lstStyle/>
          <a:p>
            <a:pPr marL="0" indent="0" algn="ctr">
              <a:lnSpc>
                <a:spcPts val="4100"/>
              </a:lnSpc>
              <a:buNone/>
            </a:pPr>
            <a:r>
              <a:rPr lang="en-US" sz="4400" b="1" dirty="0">
                <a:solidFill>
                  <a:srgbClr val="124E73"/>
                </a:solidFill>
                <a:latin typeface="MuseoModerno Medium" pitchFamily="34" charset="0"/>
                <a:ea typeface="MuseoModerno Medium" pitchFamily="34" charset="-122"/>
                <a:cs typeface="MuseoModerno Medium" pitchFamily="34" charset="-120"/>
              </a:rPr>
              <a:t>An Toàn Cho Nhân Viên Mài Và Phay</a:t>
            </a:r>
            <a:endParaRPr lang="en-US" sz="4400" b="1" dirty="0"/>
          </a:p>
        </p:txBody>
      </p:sp>
      <p:pic>
        <p:nvPicPr>
          <p:cNvPr id="3" name="Image 0" descr="preencoded.png"/>
          <p:cNvPicPr>
            <a:picLocks noChangeAspect="1"/>
          </p:cNvPicPr>
          <p:nvPr/>
        </p:nvPicPr>
        <p:blipFill>
          <a:blip r:embed="rId3"/>
          <a:stretch>
            <a:fillRect/>
          </a:stretch>
        </p:blipFill>
        <p:spPr>
          <a:xfrm>
            <a:off x="8531778" y="2050028"/>
            <a:ext cx="5272885" cy="2524412"/>
          </a:xfrm>
          <a:prstGeom prst="rect">
            <a:avLst/>
          </a:prstGeom>
        </p:spPr>
      </p:pic>
      <p:pic>
        <p:nvPicPr>
          <p:cNvPr id="4" name="Image 1" descr="preencoded.png"/>
          <p:cNvPicPr>
            <a:picLocks noChangeAspect="1"/>
          </p:cNvPicPr>
          <p:nvPr/>
        </p:nvPicPr>
        <p:blipFill>
          <a:blip r:embed="rId4"/>
          <a:stretch>
            <a:fillRect/>
          </a:stretch>
        </p:blipFill>
        <p:spPr>
          <a:xfrm>
            <a:off x="8531778" y="4826426"/>
            <a:ext cx="5272885" cy="2202359"/>
          </a:xfrm>
          <a:prstGeom prst="rect">
            <a:avLst/>
          </a:prstGeom>
        </p:spPr>
      </p:pic>
      <p:sp>
        <p:nvSpPr>
          <p:cNvPr id="5" name="Text 1"/>
          <p:cNvSpPr/>
          <p:nvPr/>
        </p:nvSpPr>
        <p:spPr>
          <a:xfrm>
            <a:off x="589240" y="4504373"/>
            <a:ext cx="13451919" cy="269319"/>
          </a:xfrm>
          <a:prstGeom prst="rect">
            <a:avLst/>
          </a:prstGeom>
          <a:noFill/>
          <a:ln/>
        </p:spPr>
        <p:txBody>
          <a:bodyPr wrap="none" lIns="0" tIns="0" rIns="0" bIns="0" rtlCol="0" anchor="t"/>
          <a:lstStyle/>
          <a:p>
            <a:pPr marL="0" indent="0">
              <a:lnSpc>
                <a:spcPts val="2100"/>
              </a:lnSpc>
              <a:buNone/>
            </a:pPr>
            <a:endParaRPr lang="en-US" sz="1300" dirty="0"/>
          </a:p>
        </p:txBody>
      </p:sp>
      <p:sp>
        <p:nvSpPr>
          <p:cNvPr id="6" name="Shape 2"/>
          <p:cNvSpPr/>
          <p:nvPr/>
        </p:nvSpPr>
        <p:spPr>
          <a:xfrm>
            <a:off x="897640" y="2464066"/>
            <a:ext cx="378738" cy="378738"/>
          </a:xfrm>
          <a:prstGeom prst="roundRect">
            <a:avLst>
              <a:gd name="adj" fmla="val 6668"/>
            </a:avLst>
          </a:prstGeom>
          <a:solidFill>
            <a:srgbClr val="124E73"/>
          </a:solidFill>
          <a:ln/>
        </p:spPr>
      </p:sp>
      <p:sp>
        <p:nvSpPr>
          <p:cNvPr id="7" name="Text 3"/>
          <p:cNvSpPr/>
          <p:nvPr/>
        </p:nvSpPr>
        <p:spPr>
          <a:xfrm>
            <a:off x="1027776" y="2527169"/>
            <a:ext cx="118467" cy="25253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MuseoModerno Medium" pitchFamily="34" charset="0"/>
                <a:ea typeface="MuseoModerno Medium" pitchFamily="34" charset="-122"/>
                <a:cs typeface="MuseoModerno Medium" pitchFamily="34" charset="-120"/>
              </a:rPr>
              <a:t>1</a:t>
            </a:r>
            <a:endParaRPr lang="en-US" sz="1950" dirty="0"/>
          </a:p>
        </p:txBody>
      </p:sp>
      <p:sp>
        <p:nvSpPr>
          <p:cNvPr id="8" name="Text 4"/>
          <p:cNvSpPr/>
          <p:nvPr/>
        </p:nvSpPr>
        <p:spPr>
          <a:xfrm>
            <a:off x="1444733" y="2552290"/>
            <a:ext cx="2104549" cy="263128"/>
          </a:xfrm>
          <a:prstGeom prst="rect">
            <a:avLst/>
          </a:prstGeom>
          <a:noFill/>
          <a:ln/>
        </p:spPr>
        <p:txBody>
          <a:bodyPr wrap="none" lIns="0" tIns="0" rIns="0" bIns="0" rtlCol="0" anchor="t"/>
          <a:lstStyle/>
          <a:p>
            <a:pPr marL="0" indent="0">
              <a:lnSpc>
                <a:spcPts val="2050"/>
              </a:lnSpc>
              <a:buNone/>
            </a:pPr>
            <a:r>
              <a:rPr lang="en-US" sz="2000" dirty="0">
                <a:solidFill>
                  <a:srgbClr val="2B4150"/>
                </a:solidFill>
                <a:latin typeface="MuseoModerno Medium" pitchFamily="34" charset="0"/>
                <a:ea typeface="MuseoModerno Medium" pitchFamily="34" charset="-122"/>
                <a:cs typeface="MuseoModerno Medium" pitchFamily="34" charset="-120"/>
              </a:rPr>
              <a:t>Vai Trò Quan Trọng</a:t>
            </a:r>
            <a:endParaRPr lang="en-US" sz="2000" dirty="0"/>
          </a:p>
        </p:txBody>
      </p:sp>
      <p:sp>
        <p:nvSpPr>
          <p:cNvPr id="9" name="Text 5"/>
          <p:cNvSpPr/>
          <p:nvPr/>
        </p:nvSpPr>
        <p:spPr>
          <a:xfrm>
            <a:off x="1444733" y="2916383"/>
            <a:ext cx="12904827" cy="269319"/>
          </a:xfrm>
          <a:prstGeom prst="rect">
            <a:avLst/>
          </a:prstGeom>
          <a:noFill/>
          <a:ln/>
        </p:spPr>
        <p:txBody>
          <a:bodyPr wrap="none" lIns="0" tIns="0" rIns="0" bIns="0" rtlCol="0" anchor="t"/>
          <a:lstStyle/>
          <a:p>
            <a:pPr marL="0" indent="0">
              <a:lnSpc>
                <a:spcPts val="21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việc mài và phay tạo hình và hoàn thiện các chi tiết của đàn nguyệt.</a:t>
            </a:r>
            <a:endParaRPr lang="en-US" sz="1600" dirty="0"/>
          </a:p>
        </p:txBody>
      </p:sp>
      <p:sp>
        <p:nvSpPr>
          <p:cNvPr id="10" name="Shape 6"/>
          <p:cNvSpPr/>
          <p:nvPr/>
        </p:nvSpPr>
        <p:spPr>
          <a:xfrm>
            <a:off x="897640" y="3936805"/>
            <a:ext cx="378738" cy="378738"/>
          </a:xfrm>
          <a:prstGeom prst="roundRect">
            <a:avLst>
              <a:gd name="adj" fmla="val 6668"/>
            </a:avLst>
          </a:prstGeom>
          <a:solidFill>
            <a:srgbClr val="124E73"/>
          </a:solidFill>
          <a:ln/>
        </p:spPr>
      </p:sp>
      <p:sp>
        <p:nvSpPr>
          <p:cNvPr id="11" name="Text 7"/>
          <p:cNvSpPr/>
          <p:nvPr/>
        </p:nvSpPr>
        <p:spPr>
          <a:xfrm>
            <a:off x="1016822" y="3999908"/>
            <a:ext cx="140375" cy="25253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MuseoModerno Medium" pitchFamily="34" charset="0"/>
                <a:ea typeface="MuseoModerno Medium" pitchFamily="34" charset="-122"/>
                <a:cs typeface="MuseoModerno Medium" pitchFamily="34" charset="-120"/>
              </a:rPr>
              <a:t>2</a:t>
            </a:r>
            <a:endParaRPr lang="en-US" sz="1950" dirty="0"/>
          </a:p>
        </p:txBody>
      </p:sp>
      <p:sp>
        <p:nvSpPr>
          <p:cNvPr id="12" name="Text 8"/>
          <p:cNvSpPr/>
          <p:nvPr/>
        </p:nvSpPr>
        <p:spPr>
          <a:xfrm>
            <a:off x="1444733" y="4025029"/>
            <a:ext cx="2104549" cy="263128"/>
          </a:xfrm>
          <a:prstGeom prst="rect">
            <a:avLst/>
          </a:prstGeom>
          <a:noFill/>
          <a:ln/>
        </p:spPr>
        <p:txBody>
          <a:bodyPr wrap="none" lIns="0" tIns="0" rIns="0" bIns="0" rtlCol="0" anchor="t"/>
          <a:lstStyle/>
          <a:p>
            <a:pPr marL="0" indent="0">
              <a:lnSpc>
                <a:spcPts val="2050"/>
              </a:lnSpc>
              <a:buNone/>
            </a:pPr>
            <a:r>
              <a:rPr lang="en-US" sz="2000" dirty="0">
                <a:solidFill>
                  <a:srgbClr val="2B4150"/>
                </a:solidFill>
                <a:latin typeface="MuseoModerno Medium" pitchFamily="34" charset="0"/>
                <a:ea typeface="MuseoModerno Medium" pitchFamily="34" charset="-122"/>
                <a:cs typeface="MuseoModerno Medium" pitchFamily="34" charset="-120"/>
              </a:rPr>
              <a:t>Nguy Cơ Tiềm Ẩn</a:t>
            </a:r>
            <a:endParaRPr lang="en-US" sz="2000" dirty="0"/>
          </a:p>
        </p:txBody>
      </p:sp>
      <p:sp>
        <p:nvSpPr>
          <p:cNvPr id="13" name="Text 9"/>
          <p:cNvSpPr/>
          <p:nvPr/>
        </p:nvSpPr>
        <p:spPr>
          <a:xfrm>
            <a:off x="1444733" y="4389122"/>
            <a:ext cx="12904827" cy="269319"/>
          </a:xfrm>
          <a:prstGeom prst="rect">
            <a:avLst/>
          </a:prstGeom>
          <a:noFill/>
          <a:ln/>
        </p:spPr>
        <p:txBody>
          <a:bodyPr wrap="none" lIns="0" tIns="0" rIns="0" bIns="0" rtlCol="0" anchor="t"/>
          <a:lstStyle/>
          <a:p>
            <a:pPr marL="0" indent="0">
              <a:lnSpc>
                <a:spcPts val="21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Chấn thương do tiếp xúc với máy móc, bụi gỗ gây hại cho hô hấp, nguy </a:t>
            </a:r>
            <a:r>
              <a:rPr lang="en-US" sz="1600" dirty="0" err="1">
                <a:solidFill>
                  <a:srgbClr val="2B4150"/>
                </a:solidFill>
                <a:latin typeface="PT Serif" panose="020A0603040505020204" pitchFamily="18" charset="0"/>
                <a:ea typeface="Source Sans Pro" pitchFamily="34" charset="-122"/>
                <a:cs typeface="Source Sans Pro" pitchFamily="34" charset="-120"/>
              </a:rPr>
              <a:t>cơ</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1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trượt</a:t>
            </a:r>
            <a:r>
              <a:rPr lang="en-US" sz="1600" dirty="0">
                <a:solidFill>
                  <a:srgbClr val="2B4150"/>
                </a:solidFill>
                <a:latin typeface="PT Serif" panose="020A0603040505020204" pitchFamily="18" charset="0"/>
                <a:ea typeface="Source Sans Pro" pitchFamily="34" charset="-122"/>
                <a:cs typeface="Source Sans Pro" pitchFamily="34" charset="-120"/>
              </a:rPr>
              <a:t> ngã.</a:t>
            </a:r>
            <a:endParaRPr lang="en-US" sz="1600" dirty="0"/>
          </a:p>
        </p:txBody>
      </p:sp>
      <p:sp>
        <p:nvSpPr>
          <p:cNvPr id="14" name="Shape 10"/>
          <p:cNvSpPr/>
          <p:nvPr/>
        </p:nvSpPr>
        <p:spPr>
          <a:xfrm>
            <a:off x="897640" y="5552181"/>
            <a:ext cx="378738" cy="378738"/>
          </a:xfrm>
          <a:prstGeom prst="roundRect">
            <a:avLst>
              <a:gd name="adj" fmla="val 6668"/>
            </a:avLst>
          </a:prstGeom>
          <a:solidFill>
            <a:srgbClr val="124E73"/>
          </a:solidFill>
          <a:ln/>
        </p:spPr>
      </p:sp>
      <p:sp>
        <p:nvSpPr>
          <p:cNvPr id="15" name="Text 11"/>
          <p:cNvSpPr/>
          <p:nvPr/>
        </p:nvSpPr>
        <p:spPr>
          <a:xfrm>
            <a:off x="1015988" y="5615284"/>
            <a:ext cx="141923" cy="25253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MuseoModerno Medium" pitchFamily="34" charset="0"/>
                <a:ea typeface="MuseoModerno Medium" pitchFamily="34" charset="-122"/>
                <a:cs typeface="MuseoModerno Medium" pitchFamily="34" charset="-120"/>
              </a:rPr>
              <a:t>3</a:t>
            </a:r>
            <a:endParaRPr lang="en-US" sz="1950" dirty="0"/>
          </a:p>
        </p:txBody>
      </p:sp>
      <p:sp>
        <p:nvSpPr>
          <p:cNvPr id="16" name="Text 12"/>
          <p:cNvSpPr/>
          <p:nvPr/>
        </p:nvSpPr>
        <p:spPr>
          <a:xfrm>
            <a:off x="1444733" y="5640405"/>
            <a:ext cx="2395895" cy="263128"/>
          </a:xfrm>
          <a:prstGeom prst="rect">
            <a:avLst/>
          </a:prstGeom>
          <a:noFill/>
          <a:ln/>
        </p:spPr>
        <p:txBody>
          <a:bodyPr wrap="none" lIns="0" tIns="0" rIns="0" bIns="0" rtlCol="0" anchor="t"/>
          <a:lstStyle/>
          <a:p>
            <a:pPr marL="0" indent="0">
              <a:lnSpc>
                <a:spcPts val="2050"/>
              </a:lnSpc>
              <a:buNone/>
            </a:pPr>
            <a:r>
              <a:rPr lang="en-US" sz="2000" dirty="0">
                <a:solidFill>
                  <a:srgbClr val="2B4150"/>
                </a:solidFill>
                <a:latin typeface="MuseoModerno Medium" pitchFamily="34" charset="0"/>
                <a:ea typeface="MuseoModerno Medium" pitchFamily="34" charset="-122"/>
                <a:cs typeface="MuseoModerno Medium" pitchFamily="34" charset="-120"/>
              </a:rPr>
              <a:t>Biện Pháp Phòng Ngừa</a:t>
            </a:r>
            <a:endParaRPr lang="en-US" sz="2000" dirty="0"/>
          </a:p>
        </p:txBody>
      </p:sp>
      <p:sp>
        <p:nvSpPr>
          <p:cNvPr id="17" name="Text 13"/>
          <p:cNvSpPr/>
          <p:nvPr/>
        </p:nvSpPr>
        <p:spPr>
          <a:xfrm>
            <a:off x="1444733" y="6004498"/>
            <a:ext cx="12904827" cy="269319"/>
          </a:xfrm>
          <a:prstGeom prst="rect">
            <a:avLst/>
          </a:prstGeom>
          <a:noFill/>
          <a:ln/>
        </p:spPr>
        <p:txBody>
          <a:bodyPr wrap="none" lIns="0" tIns="0" rIns="0" bIns="0" rtlCol="0" anchor="t"/>
          <a:lstStyle/>
          <a:p>
            <a:pPr marL="0" indent="0">
              <a:lnSpc>
                <a:spcPts val="21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Huấn luyện an toàn định kỳ, cung cấp đầy đủ trang thiết bị bảo hộ.</a:t>
            </a:r>
            <a:endParaRPr lang="en-US" sz="1600" dirty="0"/>
          </a:p>
        </p:txBody>
      </p:sp>
      <p:pic>
        <p:nvPicPr>
          <p:cNvPr id="18" name="Picture 17">
            <a:extLst>
              <a:ext uri="{FF2B5EF4-FFF2-40B4-BE49-F238E27FC236}">
                <a16:creationId xmlns:a16="http://schemas.microsoft.com/office/drawing/2014/main" id="{E5477348-61D7-06EE-77DA-C08414CFE417}"/>
              </a:ext>
            </a:extLst>
          </p:cNvPr>
          <p:cNvPicPr>
            <a:picLocks noChangeAspect="1"/>
          </p:cNvPicPr>
          <p:nvPr/>
        </p:nvPicPr>
        <p:blipFill>
          <a:blip r:embed="rId5"/>
          <a:stretch>
            <a:fillRect/>
          </a:stretch>
        </p:blipFill>
        <p:spPr>
          <a:xfrm>
            <a:off x="12156850" y="7414352"/>
            <a:ext cx="2341347" cy="8152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484662" y="1049451"/>
            <a:ext cx="7661077" cy="470059"/>
          </a:xfrm>
          <a:prstGeom prst="rect">
            <a:avLst/>
          </a:prstGeom>
          <a:noFill/>
          <a:ln/>
        </p:spPr>
        <p:txBody>
          <a:bodyPr wrap="none" lIns="0" tIns="0" rIns="0" bIns="0" rtlCol="0" anchor="t"/>
          <a:lstStyle/>
          <a:p>
            <a:pPr marL="0" indent="0" algn="ctr">
              <a:lnSpc>
                <a:spcPts val="3700"/>
              </a:lnSpc>
              <a:buNone/>
            </a:pPr>
            <a:r>
              <a:rPr lang="en-US" sz="4000" b="1" dirty="0">
                <a:solidFill>
                  <a:srgbClr val="124E73"/>
                </a:solidFill>
                <a:latin typeface="MuseoModerno Medium" pitchFamily="34" charset="0"/>
                <a:ea typeface="MuseoModerno Medium" pitchFamily="34" charset="-122"/>
                <a:cs typeface="MuseoModerno Medium" pitchFamily="34" charset="-120"/>
              </a:rPr>
              <a:t>An Toàn Cho Nhân Viên Lắp Ráp Thân Đàn</a:t>
            </a:r>
            <a:endParaRPr lang="en-US" sz="4000" b="1" dirty="0"/>
          </a:p>
        </p:txBody>
      </p:sp>
      <p:pic>
        <p:nvPicPr>
          <p:cNvPr id="3" name="Image 0" descr="preencoded.png"/>
          <p:cNvPicPr>
            <a:picLocks noChangeAspect="1"/>
          </p:cNvPicPr>
          <p:nvPr/>
        </p:nvPicPr>
        <p:blipFill>
          <a:blip r:embed="rId3"/>
          <a:stretch>
            <a:fillRect/>
          </a:stretch>
        </p:blipFill>
        <p:spPr>
          <a:xfrm>
            <a:off x="9687888" y="2088544"/>
            <a:ext cx="4566393" cy="2752468"/>
          </a:xfrm>
          <a:prstGeom prst="rect">
            <a:avLst/>
          </a:prstGeom>
        </p:spPr>
      </p:pic>
      <p:pic>
        <p:nvPicPr>
          <p:cNvPr id="4" name="Image 1" descr="preencoded.png"/>
          <p:cNvPicPr>
            <a:picLocks noChangeAspect="1"/>
          </p:cNvPicPr>
          <p:nvPr/>
        </p:nvPicPr>
        <p:blipFill>
          <a:blip r:embed="rId4"/>
          <a:stretch>
            <a:fillRect/>
          </a:stretch>
        </p:blipFill>
        <p:spPr>
          <a:xfrm>
            <a:off x="9669961" y="4913073"/>
            <a:ext cx="4584320" cy="2312432"/>
          </a:xfrm>
          <a:prstGeom prst="rect">
            <a:avLst/>
          </a:prstGeom>
        </p:spPr>
      </p:pic>
      <p:sp>
        <p:nvSpPr>
          <p:cNvPr id="5" name="Text 1"/>
          <p:cNvSpPr/>
          <p:nvPr/>
        </p:nvSpPr>
        <p:spPr>
          <a:xfrm>
            <a:off x="526494" y="4505206"/>
            <a:ext cx="13577411" cy="240744"/>
          </a:xfrm>
          <a:prstGeom prst="rect">
            <a:avLst/>
          </a:prstGeom>
          <a:noFill/>
          <a:ln/>
        </p:spPr>
        <p:txBody>
          <a:bodyPr wrap="none" lIns="0" tIns="0" rIns="0" bIns="0" rtlCol="0" anchor="t"/>
          <a:lstStyle/>
          <a:p>
            <a:pPr marL="0" indent="0">
              <a:lnSpc>
                <a:spcPts val="1850"/>
              </a:lnSpc>
              <a:buNone/>
            </a:pPr>
            <a:endParaRPr lang="en-US" sz="1150" dirty="0"/>
          </a:p>
        </p:txBody>
      </p:sp>
      <p:sp>
        <p:nvSpPr>
          <p:cNvPr id="6" name="Shape 2"/>
          <p:cNvSpPr/>
          <p:nvPr/>
        </p:nvSpPr>
        <p:spPr>
          <a:xfrm>
            <a:off x="676870" y="3291066"/>
            <a:ext cx="8014605" cy="866656"/>
          </a:xfrm>
          <a:prstGeom prst="roundRect">
            <a:avLst>
              <a:gd name="adj" fmla="val 2604"/>
            </a:avLst>
          </a:prstGeom>
          <a:solidFill>
            <a:srgbClr val="124E73"/>
          </a:solidFill>
          <a:ln/>
        </p:spPr>
      </p:sp>
      <p:sp>
        <p:nvSpPr>
          <p:cNvPr id="7" name="Text 3"/>
          <p:cNvSpPr/>
          <p:nvPr/>
        </p:nvSpPr>
        <p:spPr>
          <a:xfrm>
            <a:off x="827246" y="3441442"/>
            <a:ext cx="1880354" cy="234910"/>
          </a:xfrm>
          <a:prstGeom prst="rect">
            <a:avLst/>
          </a:prstGeom>
          <a:noFill/>
          <a:ln/>
        </p:spPr>
        <p:txBody>
          <a:bodyPr wrap="none" lIns="0" tIns="0" rIns="0" bIns="0" rtlCol="0" anchor="t"/>
          <a:lstStyle/>
          <a:p>
            <a:pPr marL="0" indent="0">
              <a:lnSpc>
                <a:spcPts val="1850"/>
              </a:lnSpc>
              <a:buNone/>
            </a:pPr>
            <a:r>
              <a:rPr lang="en-US" dirty="0">
                <a:solidFill>
                  <a:srgbClr val="FFFFFF"/>
                </a:solidFill>
                <a:latin typeface="MuseoModerno Medium" pitchFamily="34" charset="0"/>
                <a:ea typeface="MuseoModerno Medium" pitchFamily="34" charset="-122"/>
                <a:cs typeface="MuseoModerno Medium" pitchFamily="34" charset="-120"/>
              </a:rPr>
              <a:t>Chuẩn Bị Và Kết Nối</a:t>
            </a:r>
            <a:endParaRPr lang="en-US" dirty="0"/>
          </a:p>
        </p:txBody>
      </p:sp>
      <p:sp>
        <p:nvSpPr>
          <p:cNvPr id="8" name="Text 4"/>
          <p:cNvSpPr/>
          <p:nvPr/>
        </p:nvSpPr>
        <p:spPr>
          <a:xfrm>
            <a:off x="827246" y="3766602"/>
            <a:ext cx="13276659" cy="240744"/>
          </a:xfrm>
          <a:prstGeom prst="rect">
            <a:avLst/>
          </a:prstGeom>
          <a:noFill/>
          <a:ln/>
        </p:spPr>
        <p:txBody>
          <a:bodyPr wrap="none" lIns="0" tIns="0" rIns="0" bIns="0" rtlCol="0" anchor="t"/>
          <a:lstStyle/>
          <a:p>
            <a:pPr marL="0" indent="0">
              <a:lnSpc>
                <a:spcPts val="18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Lắp ráp các mảnh gỗ đã được gia công sẵn bằng keo chuyên dụng và đinh.</a:t>
            </a:r>
            <a:endParaRPr lang="en-US" sz="1600" dirty="0"/>
          </a:p>
        </p:txBody>
      </p:sp>
      <p:sp>
        <p:nvSpPr>
          <p:cNvPr id="9" name="Shape 5"/>
          <p:cNvSpPr/>
          <p:nvPr/>
        </p:nvSpPr>
        <p:spPr>
          <a:xfrm>
            <a:off x="676870" y="4308098"/>
            <a:ext cx="8014605" cy="866656"/>
          </a:xfrm>
          <a:prstGeom prst="roundRect">
            <a:avLst>
              <a:gd name="adj" fmla="val 2604"/>
            </a:avLst>
          </a:prstGeom>
          <a:solidFill>
            <a:srgbClr val="124E73"/>
          </a:solidFill>
          <a:ln/>
        </p:spPr>
      </p:sp>
      <p:sp>
        <p:nvSpPr>
          <p:cNvPr id="10" name="Text 6"/>
          <p:cNvSpPr/>
          <p:nvPr/>
        </p:nvSpPr>
        <p:spPr>
          <a:xfrm>
            <a:off x="827246" y="4458474"/>
            <a:ext cx="1880354" cy="234910"/>
          </a:xfrm>
          <a:prstGeom prst="rect">
            <a:avLst/>
          </a:prstGeom>
          <a:noFill/>
          <a:ln/>
        </p:spPr>
        <p:txBody>
          <a:bodyPr wrap="none" lIns="0" tIns="0" rIns="0" bIns="0" rtlCol="0" anchor="t"/>
          <a:lstStyle/>
          <a:p>
            <a:pPr marL="0" indent="0">
              <a:lnSpc>
                <a:spcPts val="1850"/>
              </a:lnSpc>
              <a:buNone/>
            </a:pPr>
            <a:r>
              <a:rPr lang="en-US" dirty="0">
                <a:solidFill>
                  <a:srgbClr val="FFFFFF"/>
                </a:solidFill>
                <a:latin typeface="MuseoModerno Medium" pitchFamily="34" charset="0"/>
                <a:ea typeface="MuseoModerno Medium" pitchFamily="34" charset="-122"/>
                <a:cs typeface="MuseoModerno Medium" pitchFamily="34" charset="-120"/>
              </a:rPr>
              <a:t>Nguy Cơ Tiềm Ẩn</a:t>
            </a:r>
            <a:endParaRPr lang="en-US" dirty="0"/>
          </a:p>
        </p:txBody>
      </p:sp>
      <p:sp>
        <p:nvSpPr>
          <p:cNvPr id="11" name="Text 7"/>
          <p:cNvSpPr/>
          <p:nvPr/>
        </p:nvSpPr>
        <p:spPr>
          <a:xfrm>
            <a:off x="827246" y="4783634"/>
            <a:ext cx="13276659" cy="240744"/>
          </a:xfrm>
          <a:prstGeom prst="rect">
            <a:avLst/>
          </a:prstGeom>
          <a:noFill/>
          <a:ln/>
        </p:spPr>
        <p:txBody>
          <a:bodyPr wrap="none" lIns="0" tIns="0" rIns="0" bIns="0" rtlCol="0" anchor="t"/>
          <a:lstStyle/>
          <a:p>
            <a:pPr marL="0" indent="0">
              <a:lnSpc>
                <a:spcPts val="18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Chấn thương tay do sử dụng dụng cụ, hóa chất trong keo gây kích ứng, bụi gỗ.</a:t>
            </a:r>
            <a:endParaRPr lang="en-US" sz="1600" dirty="0"/>
          </a:p>
        </p:txBody>
      </p:sp>
      <p:sp>
        <p:nvSpPr>
          <p:cNvPr id="12" name="Shape 8"/>
          <p:cNvSpPr/>
          <p:nvPr/>
        </p:nvSpPr>
        <p:spPr>
          <a:xfrm>
            <a:off x="676870" y="5325130"/>
            <a:ext cx="8014605" cy="866656"/>
          </a:xfrm>
          <a:prstGeom prst="roundRect">
            <a:avLst>
              <a:gd name="adj" fmla="val 2604"/>
            </a:avLst>
          </a:prstGeom>
          <a:solidFill>
            <a:srgbClr val="124E73"/>
          </a:solidFill>
          <a:ln/>
        </p:spPr>
      </p:sp>
      <p:sp>
        <p:nvSpPr>
          <p:cNvPr id="13" name="Text 9"/>
          <p:cNvSpPr/>
          <p:nvPr/>
        </p:nvSpPr>
        <p:spPr>
          <a:xfrm>
            <a:off x="827246" y="5475506"/>
            <a:ext cx="2139672" cy="234910"/>
          </a:xfrm>
          <a:prstGeom prst="rect">
            <a:avLst/>
          </a:prstGeom>
          <a:noFill/>
          <a:ln/>
        </p:spPr>
        <p:txBody>
          <a:bodyPr wrap="none" lIns="0" tIns="0" rIns="0" bIns="0" rtlCol="0" anchor="t"/>
          <a:lstStyle/>
          <a:p>
            <a:pPr marL="0" indent="0">
              <a:lnSpc>
                <a:spcPts val="1850"/>
              </a:lnSpc>
              <a:buNone/>
            </a:pPr>
            <a:r>
              <a:rPr lang="en-US" dirty="0">
                <a:solidFill>
                  <a:srgbClr val="FFFFFF"/>
                </a:solidFill>
                <a:latin typeface="MuseoModerno Medium" pitchFamily="34" charset="0"/>
                <a:ea typeface="MuseoModerno Medium" pitchFamily="34" charset="-122"/>
                <a:cs typeface="MuseoModerno Medium" pitchFamily="34" charset="-120"/>
              </a:rPr>
              <a:t>Biện Pháp Phòng Ngừa</a:t>
            </a:r>
            <a:endParaRPr lang="en-US" dirty="0"/>
          </a:p>
        </p:txBody>
      </p:sp>
      <p:sp>
        <p:nvSpPr>
          <p:cNvPr id="14" name="Text 10"/>
          <p:cNvSpPr/>
          <p:nvPr/>
        </p:nvSpPr>
        <p:spPr>
          <a:xfrm>
            <a:off x="827246" y="5800666"/>
            <a:ext cx="13276659" cy="240744"/>
          </a:xfrm>
          <a:prstGeom prst="rect">
            <a:avLst/>
          </a:prstGeom>
          <a:noFill/>
          <a:ln/>
        </p:spPr>
        <p:txBody>
          <a:bodyPr wrap="none" lIns="0" tIns="0" rIns="0" bIns="0" rtlCol="0" anchor="t"/>
          <a:lstStyle/>
          <a:p>
            <a:pPr marL="0" indent="0">
              <a:lnSpc>
                <a:spcPts val="18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Đeo găng tay, khẩu trang, duy trì môi trường làm việc sạch sẽ.</a:t>
            </a:r>
            <a:endParaRPr lang="en-US" sz="1600" dirty="0"/>
          </a:p>
        </p:txBody>
      </p:sp>
      <p:pic>
        <p:nvPicPr>
          <p:cNvPr id="15" name="Picture 14">
            <a:extLst>
              <a:ext uri="{FF2B5EF4-FFF2-40B4-BE49-F238E27FC236}">
                <a16:creationId xmlns:a16="http://schemas.microsoft.com/office/drawing/2014/main" id="{37A30AC8-28CC-EE7F-4E17-00668E905212}"/>
              </a:ext>
            </a:extLst>
          </p:cNvPr>
          <p:cNvPicPr>
            <a:picLocks noChangeAspect="1"/>
          </p:cNvPicPr>
          <p:nvPr/>
        </p:nvPicPr>
        <p:blipFill>
          <a:blip r:embed="rId5"/>
          <a:stretch>
            <a:fillRect/>
          </a:stretch>
        </p:blipFill>
        <p:spPr>
          <a:xfrm>
            <a:off x="12156850" y="7414352"/>
            <a:ext cx="2341347" cy="8152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594557" y="408503"/>
            <a:ext cx="7441287" cy="464344"/>
          </a:xfrm>
          <a:prstGeom prst="rect">
            <a:avLst/>
          </a:prstGeom>
          <a:noFill/>
          <a:ln/>
        </p:spPr>
        <p:txBody>
          <a:bodyPr wrap="none" lIns="0" tIns="0" rIns="0" bIns="0" rtlCol="0" anchor="t"/>
          <a:lstStyle/>
          <a:p>
            <a:pPr marL="0" indent="0" algn="ctr">
              <a:lnSpc>
                <a:spcPts val="3650"/>
              </a:lnSpc>
              <a:buNone/>
            </a:pPr>
            <a:r>
              <a:rPr lang="en-US" sz="3600" b="1" dirty="0">
                <a:solidFill>
                  <a:srgbClr val="124E73"/>
                </a:solidFill>
                <a:latin typeface="MuseoModerno Medium" pitchFamily="34" charset="0"/>
                <a:ea typeface="MuseoModerno Medium" pitchFamily="34" charset="-122"/>
                <a:cs typeface="MuseoModerno Medium" pitchFamily="34" charset="-120"/>
              </a:rPr>
              <a:t>An Toàn Cho Nhân Viên Gắn Cần Và Phím</a:t>
            </a:r>
            <a:endParaRPr lang="en-US" sz="3600" b="1" dirty="0"/>
          </a:p>
        </p:txBody>
      </p:sp>
      <p:pic>
        <p:nvPicPr>
          <p:cNvPr id="3" name="Image 0" descr="preencoded.png"/>
          <p:cNvPicPr>
            <a:picLocks noChangeAspect="1"/>
          </p:cNvPicPr>
          <p:nvPr/>
        </p:nvPicPr>
        <p:blipFill>
          <a:blip r:embed="rId3"/>
          <a:stretch>
            <a:fillRect/>
          </a:stretch>
        </p:blipFill>
        <p:spPr>
          <a:xfrm>
            <a:off x="3516922" y="1095614"/>
            <a:ext cx="7278891" cy="3328994"/>
          </a:xfrm>
          <a:prstGeom prst="rect">
            <a:avLst/>
          </a:prstGeom>
        </p:spPr>
      </p:pic>
      <p:pic>
        <p:nvPicPr>
          <p:cNvPr id="5" name="Image 1" descr="preencoded.png"/>
          <p:cNvPicPr>
            <a:picLocks noChangeAspect="1"/>
          </p:cNvPicPr>
          <p:nvPr/>
        </p:nvPicPr>
        <p:blipFill>
          <a:blip r:embed="rId4"/>
          <a:stretch>
            <a:fillRect/>
          </a:stretch>
        </p:blipFill>
        <p:spPr>
          <a:xfrm>
            <a:off x="2742604" y="5042687"/>
            <a:ext cx="371356" cy="371356"/>
          </a:xfrm>
          <a:prstGeom prst="rect">
            <a:avLst/>
          </a:prstGeom>
        </p:spPr>
      </p:pic>
      <p:sp>
        <p:nvSpPr>
          <p:cNvPr id="6" name="Text 2"/>
          <p:cNvSpPr/>
          <p:nvPr/>
        </p:nvSpPr>
        <p:spPr>
          <a:xfrm>
            <a:off x="3516922" y="4973988"/>
            <a:ext cx="1857256" cy="232172"/>
          </a:xfrm>
          <a:prstGeom prst="rect">
            <a:avLst/>
          </a:prstGeom>
          <a:noFill/>
          <a:ln/>
        </p:spPr>
        <p:txBody>
          <a:bodyPr wrap="none" lIns="0" tIns="0" rIns="0" bIns="0" rtlCol="0" anchor="t"/>
          <a:lstStyle/>
          <a:p>
            <a:pPr marL="0" indent="0" algn="l">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Kết Nối Cần</a:t>
            </a:r>
            <a:endParaRPr lang="en-US" sz="2400" dirty="0"/>
          </a:p>
        </p:txBody>
      </p:sp>
      <p:sp>
        <p:nvSpPr>
          <p:cNvPr id="7" name="Text 3"/>
          <p:cNvSpPr/>
          <p:nvPr/>
        </p:nvSpPr>
        <p:spPr>
          <a:xfrm>
            <a:off x="3516922" y="5295218"/>
            <a:ext cx="4381619" cy="237649"/>
          </a:xfrm>
          <a:prstGeom prst="rect">
            <a:avLst/>
          </a:prstGeom>
          <a:noFill/>
          <a:ln/>
        </p:spPr>
        <p:txBody>
          <a:bodyPr wrap="none" lIns="0" tIns="0" rIns="0" bIns="0" rtlCol="0" anchor="t"/>
          <a:lstStyle/>
          <a:p>
            <a:pPr marL="0" indent="0" algn="l">
              <a:lnSpc>
                <a:spcPts val="1850"/>
              </a:lnSpc>
              <a:buNone/>
            </a:pPr>
            <a:r>
              <a:rPr lang="en-US" dirty="0">
                <a:solidFill>
                  <a:srgbClr val="2B4150"/>
                </a:solidFill>
                <a:latin typeface="PT Serif" panose="020A0603040505020204" pitchFamily="18" charset="0"/>
                <a:ea typeface="Source Sans Pro" pitchFamily="34" charset="-122"/>
                <a:cs typeface="Source Sans Pro" pitchFamily="34" charset="-120"/>
              </a:rPr>
              <a:t>Kết nối cần đàn với thân, đòi hỏi sự tỉ mỉ và kỹ thuật cao.</a:t>
            </a:r>
            <a:endParaRPr lang="en-US" dirty="0"/>
          </a:p>
        </p:txBody>
      </p:sp>
      <p:pic>
        <p:nvPicPr>
          <p:cNvPr id="8" name="Image 2" descr="preencoded.png"/>
          <p:cNvPicPr>
            <a:picLocks noChangeAspect="1"/>
          </p:cNvPicPr>
          <p:nvPr/>
        </p:nvPicPr>
        <p:blipFill>
          <a:blip r:embed="rId5"/>
          <a:stretch>
            <a:fillRect/>
          </a:stretch>
        </p:blipFill>
        <p:spPr>
          <a:xfrm>
            <a:off x="2742604" y="5980272"/>
            <a:ext cx="371356" cy="371356"/>
          </a:xfrm>
          <a:prstGeom prst="rect">
            <a:avLst/>
          </a:prstGeom>
        </p:spPr>
      </p:pic>
      <p:sp>
        <p:nvSpPr>
          <p:cNvPr id="9" name="Text 4"/>
          <p:cNvSpPr/>
          <p:nvPr/>
        </p:nvSpPr>
        <p:spPr>
          <a:xfrm>
            <a:off x="3516922" y="5911573"/>
            <a:ext cx="1857256" cy="232172"/>
          </a:xfrm>
          <a:prstGeom prst="rect">
            <a:avLst/>
          </a:prstGeom>
          <a:noFill/>
          <a:ln/>
        </p:spPr>
        <p:txBody>
          <a:bodyPr wrap="none" lIns="0" tIns="0" rIns="0" bIns="0" rtlCol="0" anchor="t"/>
          <a:lstStyle/>
          <a:p>
            <a:pPr marL="0" indent="0" algn="l">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Lắp Phím</a:t>
            </a:r>
            <a:endParaRPr lang="en-US" sz="2400" dirty="0"/>
          </a:p>
        </p:txBody>
      </p:sp>
      <p:sp>
        <p:nvSpPr>
          <p:cNvPr id="10" name="Text 5"/>
          <p:cNvSpPr/>
          <p:nvPr/>
        </p:nvSpPr>
        <p:spPr>
          <a:xfrm>
            <a:off x="3516922" y="6232803"/>
            <a:ext cx="4381619" cy="237649"/>
          </a:xfrm>
          <a:prstGeom prst="rect">
            <a:avLst/>
          </a:prstGeom>
          <a:noFill/>
          <a:ln/>
        </p:spPr>
        <p:txBody>
          <a:bodyPr wrap="none" lIns="0" tIns="0" rIns="0" bIns="0" rtlCol="0" anchor="t"/>
          <a:lstStyle/>
          <a:p>
            <a:pPr marL="0" indent="0" algn="l">
              <a:lnSpc>
                <a:spcPts val="1850"/>
              </a:lnSpc>
              <a:buNone/>
            </a:pPr>
            <a:r>
              <a:rPr lang="en-US" dirty="0">
                <a:solidFill>
                  <a:srgbClr val="2B4150"/>
                </a:solidFill>
                <a:latin typeface="PT Serif" panose="020A0603040505020204" pitchFamily="18" charset="0"/>
                <a:ea typeface="Source Sans Pro" pitchFamily="34" charset="-122"/>
                <a:cs typeface="Source Sans Pro" pitchFamily="34" charset="-120"/>
              </a:rPr>
              <a:t>Lắp đặt phím chính xác để tạo cảm giác thoải mái khi chơi đàn.</a:t>
            </a:r>
            <a:endParaRPr lang="en-US" dirty="0"/>
          </a:p>
        </p:txBody>
      </p:sp>
      <p:pic>
        <p:nvPicPr>
          <p:cNvPr id="11" name="Image 3" descr="preencoded.png"/>
          <p:cNvPicPr>
            <a:picLocks noChangeAspect="1"/>
          </p:cNvPicPr>
          <p:nvPr/>
        </p:nvPicPr>
        <p:blipFill>
          <a:blip r:embed="rId6"/>
          <a:stretch>
            <a:fillRect/>
          </a:stretch>
        </p:blipFill>
        <p:spPr>
          <a:xfrm>
            <a:off x="2742604" y="7076251"/>
            <a:ext cx="371356" cy="371356"/>
          </a:xfrm>
          <a:prstGeom prst="rect">
            <a:avLst/>
          </a:prstGeom>
        </p:spPr>
      </p:pic>
      <p:sp>
        <p:nvSpPr>
          <p:cNvPr id="12" name="Text 6"/>
          <p:cNvSpPr/>
          <p:nvPr/>
        </p:nvSpPr>
        <p:spPr>
          <a:xfrm>
            <a:off x="3516922" y="7007552"/>
            <a:ext cx="1857256" cy="232172"/>
          </a:xfrm>
          <a:prstGeom prst="rect">
            <a:avLst/>
          </a:prstGeom>
          <a:noFill/>
          <a:ln/>
        </p:spPr>
        <p:txBody>
          <a:bodyPr wrap="none" lIns="0" tIns="0" rIns="0" bIns="0" rtlCol="0" anchor="t"/>
          <a:lstStyle/>
          <a:p>
            <a:pPr marL="0" indent="0" algn="l">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Kiểm Tra</a:t>
            </a:r>
            <a:endParaRPr lang="en-US" sz="2400" dirty="0"/>
          </a:p>
        </p:txBody>
      </p:sp>
      <p:sp>
        <p:nvSpPr>
          <p:cNvPr id="13" name="Text 7"/>
          <p:cNvSpPr/>
          <p:nvPr/>
        </p:nvSpPr>
        <p:spPr>
          <a:xfrm>
            <a:off x="3516922" y="7328782"/>
            <a:ext cx="4381619" cy="237649"/>
          </a:xfrm>
          <a:prstGeom prst="rect">
            <a:avLst/>
          </a:prstGeom>
          <a:noFill/>
          <a:ln/>
        </p:spPr>
        <p:txBody>
          <a:bodyPr wrap="none" lIns="0" tIns="0" rIns="0" bIns="0" rtlCol="0" anchor="t"/>
          <a:lstStyle/>
          <a:p>
            <a:pPr marL="0" indent="0" algn="l">
              <a:lnSpc>
                <a:spcPts val="1850"/>
              </a:lnSpc>
              <a:buNone/>
            </a:pPr>
            <a:r>
              <a:rPr lang="en-US" dirty="0">
                <a:solidFill>
                  <a:srgbClr val="2B4150"/>
                </a:solidFill>
                <a:latin typeface="PT Serif" panose="020A0603040505020204" pitchFamily="18" charset="0"/>
                <a:ea typeface="Source Sans Pro" pitchFamily="34" charset="-122"/>
                <a:cs typeface="Source Sans Pro" pitchFamily="34" charset="-120"/>
              </a:rPr>
              <a:t>Kiểm tra âm thanh và cảm giác khi chơi đàn để điều chỉnh phím.</a:t>
            </a:r>
            <a:endParaRPr lang="en-US" dirty="0"/>
          </a:p>
        </p:txBody>
      </p:sp>
      <p:pic>
        <p:nvPicPr>
          <p:cNvPr id="14" name="Picture 13">
            <a:extLst>
              <a:ext uri="{FF2B5EF4-FFF2-40B4-BE49-F238E27FC236}">
                <a16:creationId xmlns:a16="http://schemas.microsoft.com/office/drawing/2014/main" id="{4D807168-56C9-206A-820B-856EB5ED4D01}"/>
              </a:ext>
            </a:extLst>
          </p:cNvPr>
          <p:cNvPicPr>
            <a:picLocks noChangeAspect="1"/>
          </p:cNvPicPr>
          <p:nvPr/>
        </p:nvPicPr>
        <p:blipFill>
          <a:blip r:embed="rId7"/>
          <a:stretch>
            <a:fillRect/>
          </a:stretch>
        </p:blipFill>
        <p:spPr>
          <a:xfrm>
            <a:off x="12156850" y="7414352"/>
            <a:ext cx="2341347" cy="8152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739616"/>
            <a:ext cx="7556421" cy="1417558"/>
          </a:xfrm>
          <a:prstGeom prst="rect">
            <a:avLst/>
          </a:prstGeom>
          <a:noFill/>
          <a:ln/>
        </p:spPr>
        <p:txBody>
          <a:bodyPr wrap="squar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Nguy Cơ Khi Gắn Cần Và Phím</a:t>
            </a:r>
            <a:endParaRPr lang="en-US" sz="5400" b="1" dirty="0"/>
          </a:p>
        </p:txBody>
      </p:sp>
      <p:sp>
        <p:nvSpPr>
          <p:cNvPr id="4" name="Text 1"/>
          <p:cNvSpPr/>
          <p:nvPr/>
        </p:nvSpPr>
        <p:spPr>
          <a:xfrm>
            <a:off x="6280190" y="2497336"/>
            <a:ext cx="75564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6605111" y="3115389"/>
            <a:ext cx="30480" cy="4374475"/>
          </a:xfrm>
          <a:prstGeom prst="roundRect">
            <a:avLst>
              <a:gd name="adj" fmla="val 111628"/>
            </a:avLst>
          </a:prstGeom>
          <a:solidFill>
            <a:srgbClr val="D9D4C9"/>
          </a:solidFill>
          <a:ln/>
        </p:spPr>
      </p:sp>
      <p:sp>
        <p:nvSpPr>
          <p:cNvPr id="6" name="Shape 3"/>
          <p:cNvSpPr/>
          <p:nvPr/>
        </p:nvSpPr>
        <p:spPr>
          <a:xfrm>
            <a:off x="6845022" y="3610451"/>
            <a:ext cx="793790" cy="30480"/>
          </a:xfrm>
          <a:prstGeom prst="roundRect">
            <a:avLst>
              <a:gd name="adj" fmla="val 111628"/>
            </a:avLst>
          </a:prstGeom>
          <a:solidFill>
            <a:srgbClr val="2B678C"/>
          </a:solidFill>
          <a:ln/>
        </p:spPr>
      </p:sp>
      <p:sp>
        <p:nvSpPr>
          <p:cNvPr id="7" name="Shape 4"/>
          <p:cNvSpPr/>
          <p:nvPr/>
        </p:nvSpPr>
        <p:spPr>
          <a:xfrm>
            <a:off x="6365200" y="3370540"/>
            <a:ext cx="510302" cy="510302"/>
          </a:xfrm>
          <a:prstGeom prst="roundRect">
            <a:avLst>
              <a:gd name="adj" fmla="val 6667"/>
            </a:avLst>
          </a:prstGeom>
          <a:solidFill>
            <a:srgbClr val="124E73"/>
          </a:solidFill>
          <a:ln/>
        </p:spPr>
      </p:sp>
      <p:sp>
        <p:nvSpPr>
          <p:cNvPr id="8" name="Text 5"/>
          <p:cNvSpPr/>
          <p:nvPr/>
        </p:nvSpPr>
        <p:spPr>
          <a:xfrm>
            <a:off x="6540579" y="3455551"/>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9" name="Text 6"/>
          <p:cNvSpPr/>
          <p:nvPr/>
        </p:nvSpPr>
        <p:spPr>
          <a:xfrm>
            <a:off x="7867888" y="334220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Chấn Thương Tay</a:t>
            </a:r>
            <a:endParaRPr lang="en-US" sz="2200" dirty="0"/>
          </a:p>
        </p:txBody>
      </p:sp>
      <p:sp>
        <p:nvSpPr>
          <p:cNvPr id="10" name="Text 7"/>
          <p:cNvSpPr/>
          <p:nvPr/>
        </p:nvSpPr>
        <p:spPr>
          <a:xfrm>
            <a:off x="7932420" y="3640931"/>
            <a:ext cx="5968722" cy="362903"/>
          </a:xfrm>
          <a:prstGeom prst="rect">
            <a:avLst/>
          </a:prstGeom>
          <a:noFill/>
          <a:ln/>
        </p:spPr>
        <p:txBody>
          <a:bodyPr wrap="none" lIns="0" tIns="0" rIns="0" bIns="0" rtlCol="0" anchor="t"/>
          <a:lstStyle/>
          <a:p>
            <a:pPr marL="0" indent="0" algn="l">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Do sử dụng búa, kìm hoặc va chạm với dụng cụ.</a:t>
            </a:r>
            <a:endParaRPr lang="en-US" sz="2000" dirty="0"/>
          </a:p>
        </p:txBody>
      </p:sp>
      <p:sp>
        <p:nvSpPr>
          <p:cNvPr id="11" name="Shape 8"/>
          <p:cNvSpPr/>
          <p:nvPr/>
        </p:nvSpPr>
        <p:spPr>
          <a:xfrm>
            <a:off x="6845022" y="5144214"/>
            <a:ext cx="793790" cy="30480"/>
          </a:xfrm>
          <a:prstGeom prst="roundRect">
            <a:avLst>
              <a:gd name="adj" fmla="val 111628"/>
            </a:avLst>
          </a:prstGeom>
          <a:solidFill>
            <a:srgbClr val="2B678C"/>
          </a:solidFill>
          <a:ln/>
        </p:spPr>
      </p:sp>
      <p:sp>
        <p:nvSpPr>
          <p:cNvPr id="12" name="Shape 9"/>
          <p:cNvSpPr/>
          <p:nvPr/>
        </p:nvSpPr>
        <p:spPr>
          <a:xfrm>
            <a:off x="6365200" y="4904303"/>
            <a:ext cx="510302" cy="510302"/>
          </a:xfrm>
          <a:prstGeom prst="roundRect">
            <a:avLst>
              <a:gd name="adj" fmla="val 6667"/>
            </a:avLst>
          </a:prstGeom>
          <a:solidFill>
            <a:srgbClr val="124E73"/>
          </a:solidFill>
          <a:ln/>
        </p:spPr>
      </p:sp>
      <p:sp>
        <p:nvSpPr>
          <p:cNvPr id="13" name="Text 10"/>
          <p:cNvSpPr/>
          <p:nvPr/>
        </p:nvSpPr>
        <p:spPr>
          <a:xfrm>
            <a:off x="6525697" y="4989314"/>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4" name="Text 11"/>
          <p:cNvSpPr/>
          <p:nvPr/>
        </p:nvSpPr>
        <p:spPr>
          <a:xfrm>
            <a:off x="7867888" y="487596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Kích Ứng Da</a:t>
            </a:r>
            <a:endParaRPr lang="en-US" sz="2200" dirty="0"/>
          </a:p>
        </p:txBody>
      </p:sp>
      <p:sp>
        <p:nvSpPr>
          <p:cNvPr id="15" name="Text 12"/>
          <p:cNvSpPr/>
          <p:nvPr/>
        </p:nvSpPr>
        <p:spPr>
          <a:xfrm>
            <a:off x="7932420" y="5174694"/>
            <a:ext cx="5968722" cy="362903"/>
          </a:xfrm>
          <a:prstGeom prst="rect">
            <a:avLst/>
          </a:prstGeom>
          <a:noFill/>
          <a:ln/>
        </p:spPr>
        <p:txBody>
          <a:bodyPr wrap="none" lIns="0" tIns="0" rIns="0" bIns="0" rtlCol="0" anchor="t"/>
          <a:lstStyle/>
          <a:p>
            <a:pPr marL="0" indent="0" algn="l">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Tiếp xúc với hóa chất trong keo chuyên dụng.</a:t>
            </a:r>
            <a:endParaRPr lang="en-US" sz="2000" dirty="0"/>
          </a:p>
        </p:txBody>
      </p:sp>
      <p:sp>
        <p:nvSpPr>
          <p:cNvPr id="16" name="Shape 13"/>
          <p:cNvSpPr/>
          <p:nvPr/>
        </p:nvSpPr>
        <p:spPr>
          <a:xfrm>
            <a:off x="6845022" y="6677978"/>
            <a:ext cx="793790" cy="30480"/>
          </a:xfrm>
          <a:prstGeom prst="roundRect">
            <a:avLst>
              <a:gd name="adj" fmla="val 111628"/>
            </a:avLst>
          </a:prstGeom>
          <a:solidFill>
            <a:srgbClr val="2B678C"/>
          </a:solidFill>
          <a:ln/>
        </p:spPr>
      </p:sp>
      <p:sp>
        <p:nvSpPr>
          <p:cNvPr id="17" name="Shape 14"/>
          <p:cNvSpPr/>
          <p:nvPr/>
        </p:nvSpPr>
        <p:spPr>
          <a:xfrm>
            <a:off x="6365200" y="6438067"/>
            <a:ext cx="510302" cy="510302"/>
          </a:xfrm>
          <a:prstGeom prst="roundRect">
            <a:avLst>
              <a:gd name="adj" fmla="val 6667"/>
            </a:avLst>
          </a:prstGeom>
          <a:solidFill>
            <a:srgbClr val="124E73"/>
          </a:solidFill>
          <a:ln/>
        </p:spPr>
      </p:sp>
      <p:sp>
        <p:nvSpPr>
          <p:cNvPr id="18" name="Text 15"/>
          <p:cNvSpPr/>
          <p:nvPr/>
        </p:nvSpPr>
        <p:spPr>
          <a:xfrm>
            <a:off x="6524744" y="6523077"/>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9" name="Text 16"/>
          <p:cNvSpPr/>
          <p:nvPr/>
        </p:nvSpPr>
        <p:spPr>
          <a:xfrm>
            <a:off x="7867888" y="640973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Trượt Ngã</a:t>
            </a:r>
            <a:endParaRPr lang="en-US" sz="2200" dirty="0"/>
          </a:p>
        </p:txBody>
      </p:sp>
      <p:sp>
        <p:nvSpPr>
          <p:cNvPr id="20" name="Text 17"/>
          <p:cNvSpPr/>
          <p:nvPr/>
        </p:nvSpPr>
        <p:spPr>
          <a:xfrm>
            <a:off x="7932420" y="6708457"/>
            <a:ext cx="5968722" cy="362903"/>
          </a:xfrm>
          <a:prstGeom prst="rect">
            <a:avLst/>
          </a:prstGeom>
          <a:noFill/>
          <a:ln/>
        </p:spPr>
        <p:txBody>
          <a:bodyPr wrap="none" lIns="0" tIns="0" rIns="0" bIns="0" rtlCol="0" anchor="t"/>
          <a:lstStyle/>
          <a:p>
            <a:pPr marL="0" indent="0" algn="l">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Do bề mặt làm việc không sạch sẽ hoặc trơn trượt.</a:t>
            </a:r>
            <a:endParaRPr lang="en-US" sz="2000" dirty="0"/>
          </a:p>
        </p:txBody>
      </p:sp>
      <p:pic>
        <p:nvPicPr>
          <p:cNvPr id="21" name="Picture 20">
            <a:extLst>
              <a:ext uri="{FF2B5EF4-FFF2-40B4-BE49-F238E27FC236}">
                <a16:creationId xmlns:a16="http://schemas.microsoft.com/office/drawing/2014/main" id="{D954AB33-C40C-A39C-3550-ED87AB9219E6}"/>
              </a:ext>
            </a:extLst>
          </p:cNvPr>
          <p:cNvPicPr>
            <a:picLocks noChangeAspect="1"/>
          </p:cNvPicPr>
          <p:nvPr/>
        </p:nvPicPr>
        <p:blipFill>
          <a:blip r:embed="rId4"/>
          <a:stretch>
            <a:fillRect/>
          </a:stretch>
        </p:blipFill>
        <p:spPr>
          <a:xfrm>
            <a:off x="12156850" y="7414352"/>
            <a:ext cx="2341347" cy="8152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998059" y="700431"/>
            <a:ext cx="6634282" cy="399812"/>
          </a:xfrm>
          <a:prstGeom prst="rect">
            <a:avLst/>
          </a:prstGeom>
          <a:noFill/>
          <a:ln/>
        </p:spPr>
        <p:txBody>
          <a:bodyPr wrap="none" lIns="0" tIns="0" rIns="0" bIns="0" rtlCol="0" anchor="t"/>
          <a:lstStyle/>
          <a:p>
            <a:pPr marL="0" indent="0" algn="ctr">
              <a:lnSpc>
                <a:spcPts val="3100"/>
              </a:lnSpc>
              <a:buNone/>
            </a:pPr>
            <a:r>
              <a:rPr lang="en-US" sz="4000" b="1" dirty="0">
                <a:solidFill>
                  <a:srgbClr val="124E73"/>
                </a:solidFill>
                <a:latin typeface="MuseoModerno Medium" pitchFamily="34" charset="0"/>
                <a:ea typeface="MuseoModerno Medium" pitchFamily="34" charset="-122"/>
                <a:cs typeface="MuseoModerno Medium" pitchFamily="34" charset="-120"/>
              </a:rPr>
              <a:t>An Toàn Cho Nhân Viên Sơn Và Đánh Bóng</a:t>
            </a:r>
            <a:endParaRPr lang="en-US" sz="4000" b="1" dirty="0"/>
          </a:p>
        </p:txBody>
      </p:sp>
      <p:pic>
        <p:nvPicPr>
          <p:cNvPr id="3" name="Image 0" descr="preencoded.png"/>
          <p:cNvPicPr>
            <a:picLocks noChangeAspect="1"/>
          </p:cNvPicPr>
          <p:nvPr/>
        </p:nvPicPr>
        <p:blipFill>
          <a:blip r:embed="rId3"/>
          <a:stretch>
            <a:fillRect/>
          </a:stretch>
        </p:blipFill>
        <p:spPr>
          <a:xfrm>
            <a:off x="8491961" y="1881097"/>
            <a:ext cx="5250854" cy="2718615"/>
          </a:xfrm>
          <a:prstGeom prst="rect">
            <a:avLst/>
          </a:prstGeom>
        </p:spPr>
      </p:pic>
      <p:pic>
        <p:nvPicPr>
          <p:cNvPr id="4" name="Image 1" descr="preencoded.png"/>
          <p:cNvPicPr>
            <a:picLocks noChangeAspect="1"/>
          </p:cNvPicPr>
          <p:nvPr/>
        </p:nvPicPr>
        <p:blipFill>
          <a:blip r:embed="rId4"/>
          <a:stretch>
            <a:fillRect/>
          </a:stretch>
        </p:blipFill>
        <p:spPr>
          <a:xfrm>
            <a:off x="8491961" y="4826377"/>
            <a:ext cx="5250844" cy="2520029"/>
          </a:xfrm>
          <a:prstGeom prst="rect">
            <a:avLst/>
          </a:prstGeom>
        </p:spPr>
      </p:pic>
      <p:sp>
        <p:nvSpPr>
          <p:cNvPr id="5" name="Text 1"/>
          <p:cNvSpPr/>
          <p:nvPr/>
        </p:nvSpPr>
        <p:spPr>
          <a:xfrm>
            <a:off x="447913" y="4456152"/>
            <a:ext cx="13734574" cy="204788"/>
          </a:xfrm>
          <a:prstGeom prst="rect">
            <a:avLst/>
          </a:prstGeom>
          <a:noFill/>
          <a:ln/>
        </p:spPr>
        <p:txBody>
          <a:bodyPr wrap="none" lIns="0" tIns="0" rIns="0" bIns="0" rtlCol="0" anchor="t"/>
          <a:lstStyle/>
          <a:p>
            <a:pPr marL="0" indent="0">
              <a:lnSpc>
                <a:spcPts val="1600"/>
              </a:lnSpc>
              <a:buNone/>
            </a:pPr>
            <a:endParaRPr lang="en-US" sz="1000" dirty="0"/>
          </a:p>
        </p:txBody>
      </p:sp>
      <p:pic>
        <p:nvPicPr>
          <p:cNvPr id="6" name="Image 2" descr="preencoded.png"/>
          <p:cNvPicPr>
            <a:picLocks noChangeAspect="1"/>
          </p:cNvPicPr>
          <p:nvPr/>
        </p:nvPicPr>
        <p:blipFill>
          <a:blip r:embed="rId5"/>
          <a:stretch>
            <a:fillRect/>
          </a:stretch>
        </p:blipFill>
        <p:spPr>
          <a:xfrm>
            <a:off x="1392458" y="3027759"/>
            <a:ext cx="639842" cy="1023818"/>
          </a:xfrm>
          <a:prstGeom prst="rect">
            <a:avLst/>
          </a:prstGeom>
        </p:spPr>
      </p:pic>
      <p:sp>
        <p:nvSpPr>
          <p:cNvPr id="7" name="Text 2"/>
          <p:cNvSpPr/>
          <p:nvPr/>
        </p:nvSpPr>
        <p:spPr>
          <a:xfrm>
            <a:off x="2224229" y="3155632"/>
            <a:ext cx="1599843" cy="200025"/>
          </a:xfrm>
          <a:prstGeom prst="rect">
            <a:avLst/>
          </a:prstGeom>
          <a:noFill/>
          <a:ln/>
        </p:spPr>
        <p:txBody>
          <a:bodyPr wrap="none" lIns="0" tIns="0" rIns="0" bIns="0" rtlCol="0" anchor="t"/>
          <a:lstStyle/>
          <a:p>
            <a:pPr marL="0" indent="0" algn="l">
              <a:lnSpc>
                <a:spcPts val="1550"/>
              </a:lnSpc>
              <a:buNone/>
            </a:pPr>
            <a:r>
              <a:rPr lang="en-US" sz="2400" dirty="0">
                <a:solidFill>
                  <a:srgbClr val="2B4150"/>
                </a:solidFill>
                <a:latin typeface="MuseoModerno Medium" pitchFamily="34" charset="0"/>
                <a:ea typeface="MuseoModerno Medium" pitchFamily="34" charset="-122"/>
                <a:cs typeface="MuseoModerno Medium" pitchFamily="34" charset="-120"/>
              </a:rPr>
              <a:t>Chuẩn Bị Bề Mặt</a:t>
            </a:r>
            <a:endParaRPr lang="en-US" sz="2400" dirty="0"/>
          </a:p>
        </p:txBody>
      </p:sp>
      <p:sp>
        <p:nvSpPr>
          <p:cNvPr id="8" name="Text 3"/>
          <p:cNvSpPr/>
          <p:nvPr/>
        </p:nvSpPr>
        <p:spPr>
          <a:xfrm>
            <a:off x="2224229" y="3515052"/>
            <a:ext cx="12902803" cy="204788"/>
          </a:xfrm>
          <a:prstGeom prst="rect">
            <a:avLst/>
          </a:prstGeom>
          <a:noFill/>
          <a:ln/>
        </p:spPr>
        <p:txBody>
          <a:bodyPr wrap="none" lIns="0" tIns="0" rIns="0" bIns="0" rtlCol="0" anchor="t"/>
          <a:lstStyle/>
          <a:p>
            <a:pPr marL="0" indent="0" algn="l">
              <a:lnSpc>
                <a:spcPts val="1600"/>
              </a:lnSpc>
              <a:buNone/>
            </a:pPr>
            <a:r>
              <a:rPr lang="en-US" dirty="0">
                <a:solidFill>
                  <a:srgbClr val="2B4150"/>
                </a:solidFill>
                <a:latin typeface="PT Serif" panose="020A0603040505020204" pitchFamily="18" charset="0"/>
                <a:ea typeface="Source Sans Pro" pitchFamily="34" charset="-122"/>
                <a:cs typeface="Source Sans Pro" pitchFamily="34" charset="-120"/>
              </a:rPr>
              <a:t>Làm sạch, chà nhám bề mặt gỗ, tạo độ bám cho sơn.</a:t>
            </a:r>
            <a:endParaRPr lang="en-US" dirty="0"/>
          </a:p>
        </p:txBody>
      </p:sp>
      <p:pic>
        <p:nvPicPr>
          <p:cNvPr id="9" name="Image 3" descr="preencoded.png"/>
          <p:cNvPicPr>
            <a:picLocks noChangeAspect="1"/>
          </p:cNvPicPr>
          <p:nvPr/>
        </p:nvPicPr>
        <p:blipFill>
          <a:blip r:embed="rId6"/>
          <a:stretch>
            <a:fillRect/>
          </a:stretch>
        </p:blipFill>
        <p:spPr>
          <a:xfrm>
            <a:off x="1392458" y="4051578"/>
            <a:ext cx="639842" cy="1023818"/>
          </a:xfrm>
          <a:prstGeom prst="rect">
            <a:avLst/>
          </a:prstGeom>
        </p:spPr>
      </p:pic>
      <p:sp>
        <p:nvSpPr>
          <p:cNvPr id="10" name="Text 4"/>
          <p:cNvSpPr/>
          <p:nvPr/>
        </p:nvSpPr>
        <p:spPr>
          <a:xfrm>
            <a:off x="2224229" y="4179451"/>
            <a:ext cx="1640324" cy="200025"/>
          </a:xfrm>
          <a:prstGeom prst="rect">
            <a:avLst/>
          </a:prstGeom>
          <a:noFill/>
          <a:ln/>
        </p:spPr>
        <p:txBody>
          <a:bodyPr wrap="none" lIns="0" tIns="0" rIns="0" bIns="0" rtlCol="0" anchor="t"/>
          <a:lstStyle/>
          <a:p>
            <a:pPr marL="0" indent="0" algn="l">
              <a:lnSpc>
                <a:spcPts val="1550"/>
              </a:lnSpc>
              <a:buNone/>
            </a:pPr>
            <a:r>
              <a:rPr lang="en-US" sz="2400" dirty="0">
                <a:solidFill>
                  <a:srgbClr val="2B4150"/>
                </a:solidFill>
                <a:latin typeface="MuseoModerno Medium" pitchFamily="34" charset="0"/>
                <a:ea typeface="MuseoModerno Medium" pitchFamily="34" charset="-122"/>
                <a:cs typeface="MuseoModerno Medium" pitchFamily="34" charset="-120"/>
              </a:rPr>
              <a:t>Sơn Lót Và Sơn Chính</a:t>
            </a:r>
            <a:endParaRPr lang="en-US" sz="2400" dirty="0"/>
          </a:p>
        </p:txBody>
      </p:sp>
      <p:sp>
        <p:nvSpPr>
          <p:cNvPr id="11" name="Text 5"/>
          <p:cNvSpPr/>
          <p:nvPr/>
        </p:nvSpPr>
        <p:spPr>
          <a:xfrm>
            <a:off x="2224229" y="4538870"/>
            <a:ext cx="12902803" cy="204788"/>
          </a:xfrm>
          <a:prstGeom prst="rect">
            <a:avLst/>
          </a:prstGeom>
          <a:noFill/>
          <a:ln/>
        </p:spPr>
        <p:txBody>
          <a:bodyPr wrap="none" lIns="0" tIns="0" rIns="0" bIns="0" rtlCol="0" anchor="t"/>
          <a:lstStyle/>
          <a:p>
            <a:pPr marL="0" indent="0" algn="l">
              <a:lnSpc>
                <a:spcPts val="1600"/>
              </a:lnSpc>
              <a:buNone/>
            </a:pPr>
            <a:r>
              <a:rPr lang="en-US" dirty="0">
                <a:solidFill>
                  <a:srgbClr val="2B4150"/>
                </a:solidFill>
                <a:latin typeface="PT Serif" panose="020A0603040505020204" pitchFamily="18" charset="0"/>
                <a:ea typeface="Source Sans Pro" pitchFamily="34" charset="-122"/>
                <a:cs typeface="Source Sans Pro" pitchFamily="34" charset="-120"/>
              </a:rPr>
              <a:t>Sơn lót bảo vệ bề mặt gỗ, sơn chính tạo màu sắc đồng nhất.</a:t>
            </a:r>
            <a:endParaRPr lang="en-US" dirty="0"/>
          </a:p>
        </p:txBody>
      </p:sp>
      <p:pic>
        <p:nvPicPr>
          <p:cNvPr id="12" name="Image 4" descr="preencoded.png"/>
          <p:cNvPicPr>
            <a:picLocks noChangeAspect="1"/>
          </p:cNvPicPr>
          <p:nvPr/>
        </p:nvPicPr>
        <p:blipFill>
          <a:blip r:embed="rId7"/>
          <a:stretch>
            <a:fillRect/>
          </a:stretch>
        </p:blipFill>
        <p:spPr>
          <a:xfrm>
            <a:off x="1392458" y="5075396"/>
            <a:ext cx="639842" cy="1023818"/>
          </a:xfrm>
          <a:prstGeom prst="rect">
            <a:avLst/>
          </a:prstGeom>
        </p:spPr>
      </p:pic>
      <p:sp>
        <p:nvSpPr>
          <p:cNvPr id="13" name="Text 6"/>
          <p:cNvSpPr/>
          <p:nvPr/>
        </p:nvSpPr>
        <p:spPr>
          <a:xfrm>
            <a:off x="2224229" y="5203269"/>
            <a:ext cx="1599843" cy="200025"/>
          </a:xfrm>
          <a:prstGeom prst="rect">
            <a:avLst/>
          </a:prstGeom>
          <a:noFill/>
          <a:ln/>
        </p:spPr>
        <p:txBody>
          <a:bodyPr wrap="none" lIns="0" tIns="0" rIns="0" bIns="0" rtlCol="0" anchor="t"/>
          <a:lstStyle/>
          <a:p>
            <a:pPr marL="0" indent="0" algn="l">
              <a:lnSpc>
                <a:spcPts val="1550"/>
              </a:lnSpc>
              <a:buNone/>
            </a:pPr>
            <a:r>
              <a:rPr lang="en-US" sz="2400" dirty="0">
                <a:solidFill>
                  <a:srgbClr val="2B4150"/>
                </a:solidFill>
                <a:latin typeface="MuseoModerno Medium" pitchFamily="34" charset="0"/>
                <a:ea typeface="MuseoModerno Medium" pitchFamily="34" charset="-122"/>
                <a:cs typeface="MuseoModerno Medium" pitchFamily="34" charset="-120"/>
              </a:rPr>
              <a:t>Đánh Bóng</a:t>
            </a:r>
            <a:endParaRPr lang="en-US" sz="2400" dirty="0"/>
          </a:p>
        </p:txBody>
      </p:sp>
      <p:sp>
        <p:nvSpPr>
          <p:cNvPr id="14" name="Text 7"/>
          <p:cNvSpPr/>
          <p:nvPr/>
        </p:nvSpPr>
        <p:spPr>
          <a:xfrm>
            <a:off x="2224229" y="5562689"/>
            <a:ext cx="12902803" cy="204788"/>
          </a:xfrm>
          <a:prstGeom prst="rect">
            <a:avLst/>
          </a:prstGeom>
          <a:noFill/>
          <a:ln/>
        </p:spPr>
        <p:txBody>
          <a:bodyPr wrap="none" lIns="0" tIns="0" rIns="0" bIns="0" rtlCol="0" anchor="t"/>
          <a:lstStyle/>
          <a:p>
            <a:pPr marL="0" indent="0" algn="l">
              <a:lnSpc>
                <a:spcPts val="1600"/>
              </a:lnSpc>
              <a:buNone/>
            </a:pPr>
            <a:r>
              <a:rPr lang="en-US" dirty="0">
                <a:solidFill>
                  <a:srgbClr val="2B4150"/>
                </a:solidFill>
                <a:latin typeface="PT Serif" panose="020A0603040505020204" pitchFamily="18" charset="0"/>
                <a:ea typeface="Source Sans Pro" pitchFamily="34" charset="-122"/>
                <a:cs typeface="Source Sans Pro" pitchFamily="34" charset="-120"/>
              </a:rPr>
              <a:t>Làm mịn bề mặt, tạo độ bóng và hoàn thiện cho đàn.</a:t>
            </a:r>
            <a:endParaRPr lang="en-US" dirty="0"/>
          </a:p>
        </p:txBody>
      </p:sp>
      <p:pic>
        <p:nvPicPr>
          <p:cNvPr id="15" name="Picture 14">
            <a:extLst>
              <a:ext uri="{FF2B5EF4-FFF2-40B4-BE49-F238E27FC236}">
                <a16:creationId xmlns:a16="http://schemas.microsoft.com/office/drawing/2014/main" id="{53A652B3-F371-24E9-E9C3-EBC0E8C106B3}"/>
              </a:ext>
            </a:extLst>
          </p:cNvPr>
          <p:cNvPicPr>
            <a:picLocks noChangeAspect="1"/>
          </p:cNvPicPr>
          <p:nvPr/>
        </p:nvPicPr>
        <p:blipFill>
          <a:blip r:embed="rId8"/>
          <a:stretch>
            <a:fillRect/>
          </a:stretch>
        </p:blipFill>
        <p:spPr>
          <a:xfrm>
            <a:off x="12156850" y="7414352"/>
            <a:ext cx="2341347" cy="8152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827032" y="356711"/>
            <a:ext cx="4976336" cy="405408"/>
          </a:xfrm>
          <a:prstGeom prst="rect">
            <a:avLst/>
          </a:prstGeom>
          <a:noFill/>
          <a:ln/>
        </p:spPr>
        <p:txBody>
          <a:bodyPr wrap="none" lIns="0" tIns="0" rIns="0" bIns="0" rtlCol="0" anchor="t"/>
          <a:lstStyle/>
          <a:p>
            <a:pPr marL="0" indent="0" algn="ctr">
              <a:lnSpc>
                <a:spcPts val="3150"/>
              </a:lnSpc>
              <a:buNone/>
            </a:pPr>
            <a:r>
              <a:rPr lang="en-US" sz="2800" b="1" dirty="0">
                <a:solidFill>
                  <a:srgbClr val="124E73"/>
                </a:solidFill>
                <a:latin typeface="MuseoModerno Medium" pitchFamily="34" charset="0"/>
                <a:ea typeface="MuseoModerno Medium" pitchFamily="34" charset="-122"/>
                <a:cs typeface="MuseoModerno Medium" pitchFamily="34" charset="-120"/>
              </a:rPr>
              <a:t>Nguy Cơ Khi Sơn Và Đánh Bóng</a:t>
            </a:r>
            <a:endParaRPr lang="en-US" sz="2800" b="1" dirty="0"/>
          </a:p>
        </p:txBody>
      </p:sp>
      <p:pic>
        <p:nvPicPr>
          <p:cNvPr id="3" name="Image 0" descr="preencoded.png"/>
          <p:cNvPicPr>
            <a:picLocks noChangeAspect="1"/>
          </p:cNvPicPr>
          <p:nvPr/>
        </p:nvPicPr>
        <p:blipFill>
          <a:blip r:embed="rId3"/>
          <a:stretch>
            <a:fillRect/>
          </a:stretch>
        </p:blipFill>
        <p:spPr>
          <a:xfrm>
            <a:off x="2252640" y="872549"/>
            <a:ext cx="9908858" cy="4719161"/>
          </a:xfrm>
          <a:prstGeom prst="rect">
            <a:avLst/>
          </a:prstGeom>
        </p:spPr>
      </p:pic>
      <p:sp>
        <p:nvSpPr>
          <p:cNvPr id="5" name="Shape 2"/>
          <p:cNvSpPr/>
          <p:nvPr/>
        </p:nvSpPr>
        <p:spPr>
          <a:xfrm>
            <a:off x="2252640" y="6053797"/>
            <a:ext cx="291822" cy="291822"/>
          </a:xfrm>
          <a:prstGeom prst="roundRect">
            <a:avLst>
              <a:gd name="adj" fmla="val 6669"/>
            </a:avLst>
          </a:prstGeom>
          <a:solidFill>
            <a:srgbClr val="124E73"/>
          </a:solidFill>
          <a:ln/>
        </p:spPr>
      </p:sp>
      <p:sp>
        <p:nvSpPr>
          <p:cNvPr id="6" name="Text 3"/>
          <p:cNvSpPr/>
          <p:nvPr/>
        </p:nvSpPr>
        <p:spPr>
          <a:xfrm>
            <a:off x="2352891" y="6134282"/>
            <a:ext cx="91202" cy="194667"/>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MuseoModerno Medium" pitchFamily="34" charset="0"/>
                <a:ea typeface="MuseoModerno Medium" pitchFamily="34" charset="-122"/>
                <a:cs typeface="MuseoModerno Medium" pitchFamily="34" charset="-120"/>
              </a:rPr>
              <a:t>1</a:t>
            </a:r>
            <a:endParaRPr lang="en-US" sz="1500" dirty="0"/>
          </a:p>
        </p:txBody>
      </p:sp>
      <p:sp>
        <p:nvSpPr>
          <p:cNvPr id="7" name="Text 4"/>
          <p:cNvSpPr/>
          <p:nvPr/>
        </p:nvSpPr>
        <p:spPr>
          <a:xfrm>
            <a:off x="2674122" y="6122898"/>
            <a:ext cx="2956679" cy="202644"/>
          </a:xfrm>
          <a:prstGeom prst="rect">
            <a:avLst/>
          </a:prstGeom>
          <a:noFill/>
          <a:ln/>
        </p:spPr>
        <p:txBody>
          <a:bodyPr wrap="none" lIns="0" tIns="0" rIns="0" bIns="0" rtlCol="0" anchor="t"/>
          <a:lstStyle/>
          <a:p>
            <a:pPr marL="0" indent="0">
              <a:lnSpc>
                <a:spcPts val="1550"/>
              </a:lnSpc>
              <a:buNone/>
            </a:pPr>
            <a:r>
              <a:rPr lang="en-US" dirty="0">
                <a:solidFill>
                  <a:srgbClr val="2B4150"/>
                </a:solidFill>
                <a:latin typeface="PT Serif" panose="020A0603040505020204" pitchFamily="18" charset="0"/>
                <a:ea typeface="MuseoModerno Medium" pitchFamily="34" charset="-122"/>
                <a:cs typeface="MuseoModerno Medium" pitchFamily="34" charset="-120"/>
              </a:rPr>
              <a:t>Trượt Ngã:  bề mặt làm việc trơn trượt</a:t>
            </a:r>
            <a:endParaRPr lang="en-US" dirty="0">
              <a:latin typeface="PT Serif" panose="020A0603040505020204" pitchFamily="18" charset="0"/>
            </a:endParaRPr>
          </a:p>
        </p:txBody>
      </p:sp>
      <p:sp>
        <p:nvSpPr>
          <p:cNvPr id="8" name="Shape 5"/>
          <p:cNvSpPr/>
          <p:nvPr/>
        </p:nvSpPr>
        <p:spPr>
          <a:xfrm>
            <a:off x="7821692" y="6021890"/>
            <a:ext cx="291822" cy="291822"/>
          </a:xfrm>
          <a:prstGeom prst="roundRect">
            <a:avLst>
              <a:gd name="adj" fmla="val 6669"/>
            </a:avLst>
          </a:prstGeom>
          <a:solidFill>
            <a:srgbClr val="124E73"/>
          </a:solidFill>
          <a:ln/>
        </p:spPr>
      </p:sp>
      <p:sp>
        <p:nvSpPr>
          <p:cNvPr id="9" name="Text 6"/>
          <p:cNvSpPr/>
          <p:nvPr/>
        </p:nvSpPr>
        <p:spPr>
          <a:xfrm>
            <a:off x="7913489" y="6102375"/>
            <a:ext cx="108109" cy="194667"/>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MuseoModerno Medium" pitchFamily="34" charset="0"/>
                <a:ea typeface="MuseoModerno Medium" pitchFamily="34" charset="-122"/>
                <a:cs typeface="MuseoModerno Medium" pitchFamily="34" charset="-120"/>
              </a:rPr>
              <a:t>2</a:t>
            </a:r>
            <a:endParaRPr lang="en-US" sz="1500" dirty="0"/>
          </a:p>
        </p:txBody>
      </p:sp>
      <p:sp>
        <p:nvSpPr>
          <p:cNvPr id="10" name="Text 7"/>
          <p:cNvSpPr/>
          <p:nvPr/>
        </p:nvSpPr>
        <p:spPr>
          <a:xfrm>
            <a:off x="8243173" y="6090991"/>
            <a:ext cx="2470547" cy="202644"/>
          </a:xfrm>
          <a:prstGeom prst="rect">
            <a:avLst/>
          </a:prstGeom>
          <a:noFill/>
          <a:ln/>
        </p:spPr>
        <p:txBody>
          <a:bodyPr wrap="none" lIns="0" tIns="0" rIns="0" bIns="0" rtlCol="0" anchor="t"/>
          <a:lstStyle/>
          <a:p>
            <a:pPr marL="0" indent="0">
              <a:lnSpc>
                <a:spcPts val="1550"/>
              </a:lnSpc>
              <a:buNone/>
            </a:pPr>
            <a:r>
              <a:rPr lang="en-US" dirty="0">
                <a:solidFill>
                  <a:srgbClr val="2B4150"/>
                </a:solidFill>
                <a:latin typeface="PT Serif" panose="020A0603040505020204" pitchFamily="18" charset="0"/>
                <a:ea typeface="MuseoModerno Medium" pitchFamily="34" charset="-122"/>
                <a:cs typeface="MuseoModerno Medium" pitchFamily="34" charset="-120"/>
              </a:rPr>
              <a:t>Chấn Thương: dụng cụ sắc nhọn</a:t>
            </a:r>
            <a:endParaRPr lang="en-US" dirty="0">
              <a:latin typeface="PT Serif" panose="020A0603040505020204" pitchFamily="18" charset="0"/>
            </a:endParaRPr>
          </a:p>
        </p:txBody>
      </p:sp>
      <p:sp>
        <p:nvSpPr>
          <p:cNvPr id="11" name="Shape 8"/>
          <p:cNvSpPr/>
          <p:nvPr/>
        </p:nvSpPr>
        <p:spPr>
          <a:xfrm>
            <a:off x="2252640" y="6766982"/>
            <a:ext cx="291822" cy="291822"/>
          </a:xfrm>
          <a:prstGeom prst="roundRect">
            <a:avLst>
              <a:gd name="adj" fmla="val 6669"/>
            </a:avLst>
          </a:prstGeom>
          <a:solidFill>
            <a:srgbClr val="124E73"/>
          </a:solidFill>
          <a:ln/>
        </p:spPr>
      </p:sp>
      <p:sp>
        <p:nvSpPr>
          <p:cNvPr id="12" name="Text 9"/>
          <p:cNvSpPr/>
          <p:nvPr/>
        </p:nvSpPr>
        <p:spPr>
          <a:xfrm>
            <a:off x="2343842" y="6847466"/>
            <a:ext cx="109299" cy="194667"/>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MuseoModerno Medium" pitchFamily="34" charset="0"/>
                <a:ea typeface="MuseoModerno Medium" pitchFamily="34" charset="-122"/>
                <a:cs typeface="MuseoModerno Medium" pitchFamily="34" charset="-120"/>
              </a:rPr>
              <a:t>3</a:t>
            </a:r>
            <a:endParaRPr lang="en-US" sz="1500" dirty="0"/>
          </a:p>
        </p:txBody>
      </p:sp>
      <p:sp>
        <p:nvSpPr>
          <p:cNvPr id="13" name="Text 10"/>
          <p:cNvSpPr/>
          <p:nvPr/>
        </p:nvSpPr>
        <p:spPr>
          <a:xfrm>
            <a:off x="2674122" y="6836083"/>
            <a:ext cx="1621750" cy="202644"/>
          </a:xfrm>
          <a:prstGeom prst="rect">
            <a:avLst/>
          </a:prstGeom>
          <a:noFill/>
          <a:ln/>
        </p:spPr>
        <p:txBody>
          <a:bodyPr wrap="none" lIns="0" tIns="0" rIns="0" bIns="0" rtlCol="0" anchor="t"/>
          <a:lstStyle/>
          <a:p>
            <a:pPr marL="0" indent="0">
              <a:lnSpc>
                <a:spcPts val="1550"/>
              </a:lnSpc>
              <a:buNone/>
            </a:pPr>
            <a:r>
              <a:rPr lang="en-US" dirty="0">
                <a:solidFill>
                  <a:srgbClr val="2B4150"/>
                </a:solidFill>
                <a:latin typeface="PT Serif" panose="020A0603040505020204" pitchFamily="18" charset="0"/>
                <a:ea typeface="MuseoModerno Medium" pitchFamily="34" charset="-122"/>
                <a:cs typeface="MuseoModerno Medium" pitchFamily="34" charset="-120"/>
              </a:rPr>
              <a:t>Hít Hơi Sơn</a:t>
            </a:r>
            <a:endParaRPr lang="en-US" dirty="0">
              <a:latin typeface="PT Serif" panose="020A0603040505020204" pitchFamily="18" charset="0"/>
            </a:endParaRPr>
          </a:p>
        </p:txBody>
      </p:sp>
      <p:sp>
        <p:nvSpPr>
          <p:cNvPr id="14" name="Shape 11"/>
          <p:cNvSpPr/>
          <p:nvPr/>
        </p:nvSpPr>
        <p:spPr>
          <a:xfrm>
            <a:off x="7821692" y="6735075"/>
            <a:ext cx="291822" cy="291822"/>
          </a:xfrm>
          <a:prstGeom prst="roundRect">
            <a:avLst>
              <a:gd name="adj" fmla="val 6669"/>
            </a:avLst>
          </a:prstGeom>
          <a:solidFill>
            <a:srgbClr val="124E73"/>
          </a:solidFill>
          <a:ln/>
        </p:spPr>
      </p:sp>
      <p:sp>
        <p:nvSpPr>
          <p:cNvPr id="15" name="Text 12"/>
          <p:cNvSpPr/>
          <p:nvPr/>
        </p:nvSpPr>
        <p:spPr>
          <a:xfrm>
            <a:off x="7904917" y="6815559"/>
            <a:ext cx="125254" cy="194667"/>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MuseoModerno Medium" pitchFamily="34" charset="0"/>
                <a:ea typeface="MuseoModerno Medium" pitchFamily="34" charset="-122"/>
                <a:cs typeface="MuseoModerno Medium" pitchFamily="34" charset="-120"/>
              </a:rPr>
              <a:t>4</a:t>
            </a:r>
            <a:endParaRPr lang="en-US" sz="1500" dirty="0"/>
          </a:p>
        </p:txBody>
      </p:sp>
      <p:sp>
        <p:nvSpPr>
          <p:cNvPr id="16" name="Text 13"/>
          <p:cNvSpPr/>
          <p:nvPr/>
        </p:nvSpPr>
        <p:spPr>
          <a:xfrm>
            <a:off x="8243173" y="6804176"/>
            <a:ext cx="3120390" cy="202644"/>
          </a:xfrm>
          <a:prstGeom prst="rect">
            <a:avLst/>
          </a:prstGeom>
          <a:noFill/>
          <a:ln/>
        </p:spPr>
        <p:txBody>
          <a:bodyPr wrap="none" lIns="0" tIns="0" rIns="0" bIns="0" rtlCol="0" anchor="t"/>
          <a:lstStyle/>
          <a:p>
            <a:pPr marL="0" indent="0">
              <a:lnSpc>
                <a:spcPts val="1550"/>
              </a:lnSpc>
              <a:buNone/>
            </a:pPr>
            <a:r>
              <a:rPr lang="en-US" dirty="0">
                <a:solidFill>
                  <a:srgbClr val="2B4150"/>
                </a:solidFill>
                <a:latin typeface="PT Serif" panose="020A0603040505020204" pitchFamily="18" charset="0"/>
                <a:ea typeface="MuseoModerno Medium" pitchFamily="34" charset="-122"/>
                <a:cs typeface="MuseoModerno Medium" pitchFamily="34" charset="-120"/>
              </a:rPr>
              <a:t>Tai Nạn Máy Móc: sự cố hoặc do bảo trì</a:t>
            </a:r>
            <a:endParaRPr lang="en-US" dirty="0">
              <a:latin typeface="PT Serif" panose="020A0603040505020204" pitchFamily="18" charset="0"/>
            </a:endParaRPr>
          </a:p>
        </p:txBody>
      </p:sp>
      <p:pic>
        <p:nvPicPr>
          <p:cNvPr id="18" name="Picture 17">
            <a:extLst>
              <a:ext uri="{FF2B5EF4-FFF2-40B4-BE49-F238E27FC236}">
                <a16:creationId xmlns:a16="http://schemas.microsoft.com/office/drawing/2014/main" id="{E9C245A6-38AE-6D29-7460-AD3CD3F5EE10}"/>
              </a:ext>
            </a:extLst>
          </p:cNvPr>
          <p:cNvPicPr>
            <a:picLocks noChangeAspect="1"/>
          </p:cNvPicPr>
          <p:nvPr/>
        </p:nvPicPr>
        <p:blipFill>
          <a:blip r:embed="rId4"/>
          <a:stretch>
            <a:fillRect/>
          </a:stretch>
        </p:blipFill>
        <p:spPr>
          <a:xfrm>
            <a:off x="12156850" y="7414352"/>
            <a:ext cx="2341347" cy="81524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3089"/>
          <a:stretch/>
        </p:blipFill>
        <p:spPr>
          <a:xfrm>
            <a:off x="9871710" y="3236656"/>
            <a:ext cx="3962400" cy="3708674"/>
          </a:xfrm>
          <a:prstGeom prst="rect">
            <a:avLst/>
          </a:prstGeom>
        </p:spPr>
      </p:pic>
      <p:sp>
        <p:nvSpPr>
          <p:cNvPr id="3" name="Text 0"/>
          <p:cNvSpPr/>
          <p:nvPr/>
        </p:nvSpPr>
        <p:spPr>
          <a:xfrm>
            <a:off x="1872240" y="484287"/>
            <a:ext cx="5138261" cy="642342"/>
          </a:xfrm>
          <a:prstGeom prst="rect">
            <a:avLst/>
          </a:prstGeom>
          <a:noFill/>
          <a:ln/>
        </p:spPr>
        <p:txBody>
          <a:bodyPr wrap="none" lIns="0" tIns="0" rIns="0" bIns="0" rtlCol="0" anchor="t"/>
          <a:lstStyle/>
          <a:p>
            <a:pPr marL="0" indent="0" algn="ctr">
              <a:lnSpc>
                <a:spcPts val="5050"/>
              </a:lnSpc>
              <a:buNone/>
            </a:pPr>
            <a:r>
              <a:rPr lang="en-US" sz="5400" b="1" dirty="0">
                <a:solidFill>
                  <a:srgbClr val="124E73"/>
                </a:solidFill>
                <a:latin typeface="MuseoModerno Medium" pitchFamily="34" charset="0"/>
                <a:ea typeface="MuseoModerno Medium" pitchFamily="34" charset="-122"/>
                <a:cs typeface="MuseoModerno Medium" pitchFamily="34" charset="-120"/>
              </a:rPr>
              <a:t>Quy định chung</a:t>
            </a:r>
            <a:endParaRPr lang="en-US" sz="54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1990844"/>
            <a:ext cx="4381381"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400" dirty="0"/>
          </a:p>
        </p:txBody>
      </p:sp>
      <p:sp>
        <p:nvSpPr>
          <p:cNvPr id="9" name="Text 6"/>
          <p:cNvSpPr/>
          <p:nvPr/>
        </p:nvSpPr>
        <p:spPr>
          <a:xfrm>
            <a:off x="2157889" y="2453636"/>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44459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57889" y="3907389"/>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489835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361142"/>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352103"/>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6814895"/>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dirty="0"/>
          </a:p>
        </p:txBody>
      </p:sp>
      <p:pic>
        <p:nvPicPr>
          <p:cNvPr id="25" name="Picture 24">
            <a:extLst>
              <a:ext uri="{FF2B5EF4-FFF2-40B4-BE49-F238E27FC236}">
                <a16:creationId xmlns:a16="http://schemas.microsoft.com/office/drawing/2014/main" id="{52DDFBDD-D1E5-63BB-B2D3-9EF0A34999CF}"/>
              </a:ext>
            </a:extLst>
          </p:cNvPr>
          <p:cNvPicPr>
            <a:picLocks noChangeAspect="1"/>
          </p:cNvPicPr>
          <p:nvPr/>
        </p:nvPicPr>
        <p:blipFill>
          <a:blip r:embed="rId4"/>
          <a:stretch>
            <a:fillRect/>
          </a:stretch>
        </p:blipFill>
        <p:spPr>
          <a:xfrm>
            <a:off x="12156850" y="7414352"/>
            <a:ext cx="2341347" cy="81524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82507" y="2101215"/>
            <a:ext cx="4411980" cy="4411980"/>
          </a:xfrm>
          <a:prstGeom prst="rect">
            <a:avLst/>
          </a:prstGeom>
        </p:spPr>
      </p:pic>
      <p:sp>
        <p:nvSpPr>
          <p:cNvPr id="3" name="Text 0"/>
          <p:cNvSpPr/>
          <p:nvPr/>
        </p:nvSpPr>
        <p:spPr>
          <a:xfrm>
            <a:off x="793790" y="451485"/>
            <a:ext cx="7252811"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450" b="1" dirty="0"/>
          </a:p>
        </p:txBody>
      </p:sp>
      <p:sp>
        <p:nvSpPr>
          <p:cNvPr id="4" name="Shape 1"/>
          <p:cNvSpPr/>
          <p:nvPr/>
        </p:nvSpPr>
        <p:spPr>
          <a:xfrm>
            <a:off x="1118711" y="1685092"/>
            <a:ext cx="30480" cy="5908238"/>
          </a:xfrm>
          <a:prstGeom prst="roundRect">
            <a:avLst>
              <a:gd name="adj" fmla="val 111628"/>
            </a:avLst>
          </a:prstGeom>
          <a:solidFill>
            <a:srgbClr val="D9D4C9"/>
          </a:solidFill>
          <a:ln/>
        </p:spPr>
      </p:sp>
      <p:sp>
        <p:nvSpPr>
          <p:cNvPr id="5" name="Shape 2"/>
          <p:cNvSpPr/>
          <p:nvPr/>
        </p:nvSpPr>
        <p:spPr>
          <a:xfrm>
            <a:off x="1358622" y="2180153"/>
            <a:ext cx="793790" cy="30480"/>
          </a:xfrm>
          <a:prstGeom prst="roundRect">
            <a:avLst>
              <a:gd name="adj" fmla="val 111628"/>
            </a:avLst>
          </a:prstGeom>
          <a:solidFill>
            <a:srgbClr val="2B678C"/>
          </a:solidFill>
          <a:ln/>
        </p:spPr>
      </p:sp>
      <p:sp>
        <p:nvSpPr>
          <p:cNvPr id="6" name="Shape 3"/>
          <p:cNvSpPr/>
          <p:nvPr/>
        </p:nvSpPr>
        <p:spPr>
          <a:xfrm>
            <a:off x="878800" y="1940243"/>
            <a:ext cx="510302" cy="510302"/>
          </a:xfrm>
          <a:prstGeom prst="roundRect">
            <a:avLst>
              <a:gd name="adj" fmla="val 6667"/>
            </a:avLst>
          </a:prstGeom>
          <a:solidFill>
            <a:srgbClr val="124E73"/>
          </a:solidFill>
          <a:ln/>
        </p:spPr>
      </p:sp>
      <p:sp>
        <p:nvSpPr>
          <p:cNvPr id="7" name="Text 4"/>
          <p:cNvSpPr/>
          <p:nvPr/>
        </p:nvSpPr>
        <p:spPr>
          <a:xfrm>
            <a:off x="1054179" y="2025253"/>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2381488" y="191190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Dừng máy</a:t>
            </a:r>
            <a:endParaRPr lang="en-US" sz="2200" dirty="0"/>
          </a:p>
        </p:txBody>
      </p:sp>
      <p:sp>
        <p:nvSpPr>
          <p:cNvPr id="9" name="Text 6"/>
          <p:cNvSpPr/>
          <p:nvPr/>
        </p:nvSpPr>
        <p:spPr>
          <a:xfrm>
            <a:off x="2381488" y="2277359"/>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dirty="0"/>
          </a:p>
        </p:txBody>
      </p:sp>
      <p:sp>
        <p:nvSpPr>
          <p:cNvPr id="10" name="Shape 7"/>
          <p:cNvSpPr/>
          <p:nvPr/>
        </p:nvSpPr>
        <p:spPr>
          <a:xfrm>
            <a:off x="1358622" y="3713917"/>
            <a:ext cx="793790" cy="30480"/>
          </a:xfrm>
          <a:prstGeom prst="roundRect">
            <a:avLst>
              <a:gd name="adj" fmla="val 111628"/>
            </a:avLst>
          </a:prstGeom>
          <a:solidFill>
            <a:srgbClr val="2B678C"/>
          </a:solidFill>
          <a:ln/>
        </p:spPr>
      </p:sp>
      <p:sp>
        <p:nvSpPr>
          <p:cNvPr id="11" name="Shape 8"/>
          <p:cNvSpPr/>
          <p:nvPr/>
        </p:nvSpPr>
        <p:spPr>
          <a:xfrm>
            <a:off x="878800" y="3474006"/>
            <a:ext cx="510302" cy="510302"/>
          </a:xfrm>
          <a:prstGeom prst="roundRect">
            <a:avLst>
              <a:gd name="adj" fmla="val 6667"/>
            </a:avLst>
          </a:prstGeom>
          <a:solidFill>
            <a:srgbClr val="124E73"/>
          </a:solidFill>
          <a:ln/>
        </p:spPr>
      </p:sp>
      <p:sp>
        <p:nvSpPr>
          <p:cNvPr id="12" name="Text 9"/>
          <p:cNvSpPr/>
          <p:nvPr/>
        </p:nvSpPr>
        <p:spPr>
          <a:xfrm>
            <a:off x="1039297" y="355901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2381488" y="344566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Sơ cứu</a:t>
            </a:r>
            <a:endParaRPr lang="en-US" sz="2200" dirty="0"/>
          </a:p>
        </p:txBody>
      </p:sp>
      <p:sp>
        <p:nvSpPr>
          <p:cNvPr id="14" name="Text 11"/>
          <p:cNvSpPr/>
          <p:nvPr/>
        </p:nvSpPr>
        <p:spPr>
          <a:xfrm>
            <a:off x="2381488" y="3811122"/>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dirty="0"/>
          </a:p>
        </p:txBody>
      </p:sp>
      <p:sp>
        <p:nvSpPr>
          <p:cNvPr id="15" name="Shape 12"/>
          <p:cNvSpPr/>
          <p:nvPr/>
        </p:nvSpPr>
        <p:spPr>
          <a:xfrm>
            <a:off x="1358622" y="5247680"/>
            <a:ext cx="793790" cy="30480"/>
          </a:xfrm>
          <a:prstGeom prst="roundRect">
            <a:avLst>
              <a:gd name="adj" fmla="val 111628"/>
            </a:avLst>
          </a:prstGeom>
          <a:solidFill>
            <a:srgbClr val="2B678C"/>
          </a:solidFill>
          <a:ln/>
        </p:spPr>
      </p:sp>
      <p:sp>
        <p:nvSpPr>
          <p:cNvPr id="16" name="Shape 13"/>
          <p:cNvSpPr/>
          <p:nvPr/>
        </p:nvSpPr>
        <p:spPr>
          <a:xfrm>
            <a:off x="878800" y="5007769"/>
            <a:ext cx="510302" cy="510302"/>
          </a:xfrm>
          <a:prstGeom prst="roundRect">
            <a:avLst>
              <a:gd name="adj" fmla="val 6667"/>
            </a:avLst>
          </a:prstGeom>
          <a:solidFill>
            <a:srgbClr val="124E73"/>
          </a:solidFill>
          <a:ln/>
        </p:spPr>
      </p:sp>
      <p:sp>
        <p:nvSpPr>
          <p:cNvPr id="17" name="Text 14"/>
          <p:cNvSpPr/>
          <p:nvPr/>
        </p:nvSpPr>
        <p:spPr>
          <a:xfrm>
            <a:off x="1038344" y="5092779"/>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2381488" y="497943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Gọi cấp cứu</a:t>
            </a:r>
            <a:endParaRPr lang="en-US" sz="2200" dirty="0"/>
          </a:p>
        </p:txBody>
      </p:sp>
      <p:sp>
        <p:nvSpPr>
          <p:cNvPr id="19" name="Text 16"/>
          <p:cNvSpPr/>
          <p:nvPr/>
        </p:nvSpPr>
        <p:spPr>
          <a:xfrm>
            <a:off x="2381488" y="5344885"/>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dirty="0"/>
          </a:p>
        </p:txBody>
      </p:sp>
      <p:sp>
        <p:nvSpPr>
          <p:cNvPr id="20" name="Shape 17"/>
          <p:cNvSpPr/>
          <p:nvPr/>
        </p:nvSpPr>
        <p:spPr>
          <a:xfrm>
            <a:off x="1358622" y="6781443"/>
            <a:ext cx="793790" cy="30480"/>
          </a:xfrm>
          <a:prstGeom prst="roundRect">
            <a:avLst>
              <a:gd name="adj" fmla="val 111628"/>
            </a:avLst>
          </a:prstGeom>
          <a:solidFill>
            <a:srgbClr val="2B678C"/>
          </a:solidFill>
          <a:ln/>
        </p:spPr>
      </p:sp>
      <p:sp>
        <p:nvSpPr>
          <p:cNvPr id="21" name="Shape 18"/>
          <p:cNvSpPr/>
          <p:nvPr/>
        </p:nvSpPr>
        <p:spPr>
          <a:xfrm>
            <a:off x="878800" y="6541532"/>
            <a:ext cx="510302" cy="510302"/>
          </a:xfrm>
          <a:prstGeom prst="roundRect">
            <a:avLst>
              <a:gd name="adj" fmla="val 6667"/>
            </a:avLst>
          </a:prstGeom>
          <a:solidFill>
            <a:srgbClr val="124E73"/>
          </a:solidFill>
          <a:ln/>
        </p:spPr>
      </p:sp>
      <p:sp>
        <p:nvSpPr>
          <p:cNvPr id="22" name="Text 19"/>
          <p:cNvSpPr/>
          <p:nvPr/>
        </p:nvSpPr>
        <p:spPr>
          <a:xfrm>
            <a:off x="1024414" y="6626543"/>
            <a:ext cx="219075"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4</a:t>
            </a:r>
            <a:endParaRPr lang="en-US" sz="2650" dirty="0"/>
          </a:p>
        </p:txBody>
      </p:sp>
      <p:sp>
        <p:nvSpPr>
          <p:cNvPr id="23" name="Text 20"/>
          <p:cNvSpPr/>
          <p:nvPr/>
        </p:nvSpPr>
        <p:spPr>
          <a:xfrm>
            <a:off x="2381488" y="651319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Báo cáo</a:t>
            </a:r>
            <a:endParaRPr lang="en-US" sz="2200" dirty="0"/>
          </a:p>
        </p:txBody>
      </p:sp>
      <p:sp>
        <p:nvSpPr>
          <p:cNvPr id="24" name="Text 21"/>
          <p:cNvSpPr/>
          <p:nvPr/>
        </p:nvSpPr>
        <p:spPr>
          <a:xfrm>
            <a:off x="2381488" y="6878648"/>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dirty="0"/>
          </a:p>
        </p:txBody>
      </p:sp>
      <p:pic>
        <p:nvPicPr>
          <p:cNvPr id="25" name="Picture 24">
            <a:extLst>
              <a:ext uri="{FF2B5EF4-FFF2-40B4-BE49-F238E27FC236}">
                <a16:creationId xmlns:a16="http://schemas.microsoft.com/office/drawing/2014/main" id="{7A2990DF-2C65-9BC6-3D65-99EB2B9D8C19}"/>
              </a:ext>
            </a:extLst>
          </p:cNvPr>
          <p:cNvPicPr>
            <a:picLocks noChangeAspect="1"/>
          </p:cNvPicPr>
          <p:nvPr/>
        </p:nvPicPr>
        <p:blipFill>
          <a:blip r:embed="rId4"/>
          <a:stretch>
            <a:fillRect/>
          </a:stretch>
        </p:blipFill>
        <p:spPr>
          <a:xfrm>
            <a:off x="12156850" y="7414352"/>
            <a:ext cx="2341347" cy="81524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435900" y="962504"/>
            <a:ext cx="4099203" cy="512326"/>
          </a:xfrm>
          <a:prstGeom prst="rect">
            <a:avLst/>
          </a:prstGeom>
          <a:noFill/>
          <a:ln/>
        </p:spPr>
        <p:txBody>
          <a:bodyPr wrap="none" lIns="0" tIns="0" rIns="0" bIns="0" rtlCol="0" anchor="t"/>
          <a:lstStyle/>
          <a:p>
            <a:pPr marL="0" indent="0" algn="ctr">
              <a:lnSpc>
                <a:spcPts val="4000"/>
              </a:lnSpc>
              <a:buNone/>
            </a:pPr>
            <a:r>
              <a:rPr lang="en-US" sz="4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00" b="1" dirty="0"/>
          </a:p>
        </p:txBody>
      </p:sp>
      <p:pic>
        <p:nvPicPr>
          <p:cNvPr id="3" name="Image 0" descr="preencoded.png"/>
          <p:cNvPicPr>
            <a:picLocks noChangeAspect="1"/>
          </p:cNvPicPr>
          <p:nvPr/>
        </p:nvPicPr>
        <p:blipFill>
          <a:blip r:embed="rId3"/>
          <a:stretch>
            <a:fillRect/>
          </a:stretch>
        </p:blipFill>
        <p:spPr>
          <a:xfrm>
            <a:off x="9100163" y="2970074"/>
            <a:ext cx="5120305" cy="2995493"/>
          </a:xfrm>
          <a:prstGeom prst="rect">
            <a:avLst/>
          </a:prstGeom>
        </p:spPr>
      </p:pic>
      <p:sp>
        <p:nvSpPr>
          <p:cNvPr id="4" name="Text 1"/>
          <p:cNvSpPr/>
          <p:nvPr/>
        </p:nvSpPr>
        <p:spPr>
          <a:xfrm>
            <a:off x="573881" y="4015859"/>
            <a:ext cx="13482638" cy="262295"/>
          </a:xfrm>
          <a:prstGeom prst="rect">
            <a:avLst/>
          </a:prstGeom>
          <a:noFill/>
          <a:ln/>
        </p:spPr>
        <p:txBody>
          <a:bodyPr wrap="none" lIns="0" tIns="0" rIns="0" bIns="0" rtlCol="0" anchor="t"/>
          <a:lstStyle/>
          <a:p>
            <a:pPr marL="0" indent="0" algn="ctr">
              <a:lnSpc>
                <a:spcPts val="2050"/>
              </a:lnSpc>
              <a:buNone/>
            </a:pPr>
            <a:endParaRPr lang="en-US" sz="1250" dirty="0"/>
          </a:p>
        </p:txBody>
      </p:sp>
      <p:sp>
        <p:nvSpPr>
          <p:cNvPr id="5" name="Shape 2"/>
          <p:cNvSpPr/>
          <p:nvPr/>
        </p:nvSpPr>
        <p:spPr>
          <a:xfrm>
            <a:off x="737831" y="2836546"/>
            <a:ext cx="7585381" cy="995958"/>
          </a:xfrm>
          <a:prstGeom prst="roundRect">
            <a:avLst>
              <a:gd name="adj" fmla="val 2470"/>
            </a:avLst>
          </a:prstGeom>
          <a:solidFill>
            <a:srgbClr val="124E73"/>
          </a:solidFill>
          <a:ln/>
        </p:spPr>
      </p:sp>
      <p:sp>
        <p:nvSpPr>
          <p:cNvPr id="6" name="Text 3"/>
          <p:cNvSpPr/>
          <p:nvPr/>
        </p:nvSpPr>
        <p:spPr>
          <a:xfrm>
            <a:off x="901780" y="3000495"/>
            <a:ext cx="4567238" cy="307419"/>
          </a:xfrm>
          <a:prstGeom prst="rect">
            <a:avLst/>
          </a:prstGeom>
          <a:noFill/>
          <a:ln/>
        </p:spPr>
        <p:txBody>
          <a:bodyPr wrap="none" lIns="0" tIns="0" rIns="0" bIns="0" rtlCol="0" anchor="t"/>
          <a:lstStyle/>
          <a:p>
            <a:pPr marL="0" indent="0">
              <a:lnSpc>
                <a:spcPts val="2400"/>
              </a:lnSpc>
              <a:buNone/>
            </a:pPr>
            <a:r>
              <a:rPr lang="en-US" sz="1900" b="1" dirty="0">
                <a:solidFill>
                  <a:srgbClr val="FFFFFF"/>
                </a:solidFill>
                <a:latin typeface="MuseoModerno Medium" pitchFamily="34" charset="0"/>
                <a:ea typeface="MuseoModerno Medium" pitchFamily="34" charset="-122"/>
                <a:cs typeface="MuseoModerno Medium" pitchFamily="34" charset="-120"/>
              </a:rPr>
              <a:t>Bài kiểm tra an toàn lao động nhóm 3</a:t>
            </a:r>
            <a:endParaRPr lang="en-US" sz="1900" dirty="0"/>
          </a:p>
        </p:txBody>
      </p:sp>
      <p:sp>
        <p:nvSpPr>
          <p:cNvPr id="7" name="Text 4"/>
          <p:cNvSpPr/>
          <p:nvPr/>
        </p:nvSpPr>
        <p:spPr>
          <a:xfrm>
            <a:off x="901780" y="3406260"/>
            <a:ext cx="13154739" cy="262295"/>
          </a:xfrm>
          <a:prstGeom prst="rect">
            <a:avLst/>
          </a:prstGeom>
          <a:noFill/>
          <a:ln/>
        </p:spPr>
        <p:txBody>
          <a:bodyPr wrap="none" lIns="0" tIns="0" rIns="0" bIns="0" rtlCol="0" anchor="t"/>
          <a:lstStyle/>
          <a:p>
            <a:pPr marL="342900" indent="-342900" algn="l">
              <a:lnSpc>
                <a:spcPts val="2050"/>
              </a:lnSpc>
              <a:buSzPct val="100000"/>
              <a:buChar char="•"/>
            </a:pPr>
            <a:r>
              <a:rPr lang="en-US" sz="1600" b="1" u="sng" dirty="0">
                <a:solidFill>
                  <a:srgbClr val="FFFFFF"/>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600" dirty="0"/>
          </a:p>
        </p:txBody>
      </p:sp>
      <p:sp>
        <p:nvSpPr>
          <p:cNvPr id="8" name="Shape 5"/>
          <p:cNvSpPr/>
          <p:nvPr/>
        </p:nvSpPr>
        <p:spPr>
          <a:xfrm>
            <a:off x="737831" y="3996452"/>
            <a:ext cx="7585381" cy="995958"/>
          </a:xfrm>
          <a:prstGeom prst="roundRect">
            <a:avLst>
              <a:gd name="adj" fmla="val 2470"/>
            </a:avLst>
          </a:prstGeom>
          <a:solidFill>
            <a:srgbClr val="124E73"/>
          </a:solidFill>
          <a:ln/>
        </p:spPr>
      </p:sp>
      <p:sp>
        <p:nvSpPr>
          <p:cNvPr id="9" name="Text 6"/>
          <p:cNvSpPr/>
          <p:nvPr/>
        </p:nvSpPr>
        <p:spPr>
          <a:xfrm>
            <a:off x="901780" y="4160402"/>
            <a:ext cx="3683079" cy="307419"/>
          </a:xfrm>
          <a:prstGeom prst="rect">
            <a:avLst/>
          </a:prstGeom>
          <a:noFill/>
          <a:ln/>
        </p:spPr>
        <p:txBody>
          <a:bodyPr wrap="none" lIns="0" tIns="0" rIns="0" bIns="0" rtlCol="0" anchor="t"/>
          <a:lstStyle/>
          <a:p>
            <a:pPr marL="0" indent="0">
              <a:lnSpc>
                <a:spcPts val="2400"/>
              </a:lnSpc>
              <a:buNone/>
            </a:pPr>
            <a:r>
              <a:rPr lang="en-US" sz="1900" b="1" dirty="0">
                <a:solidFill>
                  <a:srgbClr val="FFFFFF"/>
                </a:solidFill>
                <a:latin typeface="MuseoModerno Medium" pitchFamily="34" charset="0"/>
                <a:ea typeface="MuseoModerno Medium" pitchFamily="34" charset="-122"/>
                <a:cs typeface="MuseoModerno Medium" pitchFamily="34" charset="-120"/>
              </a:rPr>
              <a:t>Bảng báo giá huấn luyện ATLD</a:t>
            </a:r>
            <a:endParaRPr lang="en-US" sz="1900" dirty="0"/>
          </a:p>
        </p:txBody>
      </p:sp>
      <p:sp>
        <p:nvSpPr>
          <p:cNvPr id="10" name="Text 7"/>
          <p:cNvSpPr/>
          <p:nvPr/>
        </p:nvSpPr>
        <p:spPr>
          <a:xfrm>
            <a:off x="901780" y="4566167"/>
            <a:ext cx="13154739" cy="262295"/>
          </a:xfrm>
          <a:prstGeom prst="rect">
            <a:avLst/>
          </a:prstGeom>
          <a:noFill/>
          <a:ln/>
        </p:spPr>
        <p:txBody>
          <a:bodyPr wrap="none" lIns="0" tIns="0" rIns="0" bIns="0" rtlCol="0" anchor="t"/>
          <a:lstStyle/>
          <a:p>
            <a:pPr marL="342900" indent="-342900" algn="l">
              <a:lnSpc>
                <a:spcPts val="2050"/>
              </a:lnSpc>
              <a:buSzPct val="100000"/>
              <a:buChar char="•"/>
            </a:pPr>
            <a:r>
              <a:rPr lang="en-US" sz="1600" b="1" u="sng" dirty="0">
                <a:solidFill>
                  <a:srgbClr val="FFFFFF"/>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600" dirty="0"/>
          </a:p>
        </p:txBody>
      </p:sp>
      <p:sp>
        <p:nvSpPr>
          <p:cNvPr id="11" name="Shape 8"/>
          <p:cNvSpPr/>
          <p:nvPr/>
        </p:nvSpPr>
        <p:spPr>
          <a:xfrm>
            <a:off x="737831" y="5156359"/>
            <a:ext cx="7585381" cy="995958"/>
          </a:xfrm>
          <a:prstGeom prst="roundRect">
            <a:avLst>
              <a:gd name="adj" fmla="val 2470"/>
            </a:avLst>
          </a:prstGeom>
          <a:solidFill>
            <a:srgbClr val="124E73"/>
          </a:solidFill>
          <a:ln/>
        </p:spPr>
      </p:sp>
      <p:sp>
        <p:nvSpPr>
          <p:cNvPr id="12" name="Text 9"/>
          <p:cNvSpPr/>
          <p:nvPr/>
        </p:nvSpPr>
        <p:spPr>
          <a:xfrm>
            <a:off x="901780" y="5320308"/>
            <a:ext cx="3068241" cy="307419"/>
          </a:xfrm>
          <a:prstGeom prst="rect">
            <a:avLst/>
          </a:prstGeom>
          <a:noFill/>
          <a:ln/>
        </p:spPr>
        <p:txBody>
          <a:bodyPr wrap="none" lIns="0" tIns="0" rIns="0" bIns="0" rtlCol="0" anchor="t"/>
          <a:lstStyle/>
          <a:p>
            <a:pPr marL="0" indent="0">
              <a:lnSpc>
                <a:spcPts val="2400"/>
              </a:lnSpc>
              <a:buNone/>
            </a:pPr>
            <a:r>
              <a:rPr lang="en-US" sz="1900" b="1" dirty="0">
                <a:solidFill>
                  <a:srgbClr val="FFFFFF"/>
                </a:solidFill>
                <a:latin typeface="MuseoModerno Medium" pitchFamily="34" charset="0"/>
                <a:ea typeface="MuseoModerno Medium" pitchFamily="34" charset="-122"/>
                <a:cs typeface="MuseoModerno Medium" pitchFamily="34" charset="-120"/>
              </a:rPr>
              <a:t>Tải về tài liệu (download)</a:t>
            </a:r>
            <a:endParaRPr lang="en-US" sz="1900" dirty="0"/>
          </a:p>
        </p:txBody>
      </p:sp>
      <p:sp>
        <p:nvSpPr>
          <p:cNvPr id="13" name="Text 10"/>
          <p:cNvSpPr/>
          <p:nvPr/>
        </p:nvSpPr>
        <p:spPr>
          <a:xfrm>
            <a:off x="901780" y="5726073"/>
            <a:ext cx="13154739" cy="262295"/>
          </a:xfrm>
          <a:prstGeom prst="rect">
            <a:avLst/>
          </a:prstGeom>
          <a:noFill/>
          <a:ln/>
        </p:spPr>
        <p:txBody>
          <a:bodyPr wrap="none" lIns="0" tIns="0" rIns="0" bIns="0" rtlCol="0" anchor="t"/>
          <a:lstStyle/>
          <a:p>
            <a:pPr marL="342900" indent="-342900" algn="l">
              <a:lnSpc>
                <a:spcPts val="2050"/>
              </a:lnSpc>
              <a:buSzPct val="100000"/>
              <a:buChar char="•"/>
            </a:pPr>
            <a:r>
              <a:rPr lang="en-US" sz="1600" b="1" u="sng" dirty="0">
                <a:solidFill>
                  <a:srgbClr val="FFFFFF"/>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a:t>
            </a:r>
            <a:r>
              <a:rPr lang="en-US" sz="1600" b="1" u="sng" dirty="0" err="1">
                <a:solidFill>
                  <a:srgbClr val="FFFFFF"/>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đàn</a:t>
            </a:r>
            <a:r>
              <a:rPr lang="en-US" sz="1600" b="1" u="sng" dirty="0">
                <a:solidFill>
                  <a:srgbClr val="FFFFFF"/>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600" b="1" u="sng" dirty="0" err="1">
                <a:solidFill>
                  <a:srgbClr val="FFFFFF"/>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nguyệt</a:t>
            </a:r>
            <a:endParaRPr lang="en-US" sz="1600" dirty="0"/>
          </a:p>
        </p:txBody>
      </p:sp>
      <p:pic>
        <p:nvPicPr>
          <p:cNvPr id="15" name="Picture 14">
            <a:extLst>
              <a:ext uri="{FF2B5EF4-FFF2-40B4-BE49-F238E27FC236}">
                <a16:creationId xmlns:a16="http://schemas.microsoft.com/office/drawing/2014/main" id="{4FEB5B0A-6B58-6669-0394-F7E4D726E38F}"/>
              </a:ext>
            </a:extLst>
          </p:cNvPr>
          <p:cNvPicPr>
            <a:picLocks noChangeAspect="1"/>
          </p:cNvPicPr>
          <p:nvPr/>
        </p:nvPicPr>
        <p:blipFill>
          <a:blip r:embed="rId7"/>
          <a:stretch>
            <a:fillRect/>
          </a:stretch>
        </p:blipFill>
        <p:spPr>
          <a:xfrm>
            <a:off x="12156850" y="7414352"/>
            <a:ext cx="2341347" cy="8152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794</Words>
  <Application>Microsoft Office PowerPoint</Application>
  <PresentationFormat>Custom</PresentationFormat>
  <Paragraphs>116</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MuseoModerno Medium</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2024-12-05T06:44:04Z</dcterms:created>
  <dcterms:modified xsi:type="dcterms:W3CDTF">2024-12-05T06:58:02Z</dcterms:modified>
</cp:coreProperties>
</file>