
<file path=[Content_Types].xml><?xml version="1.0" encoding="utf-8"?>
<Types xmlns="http://schemas.openxmlformats.org/package/2006/content-types">
  <Default Extension="fntdata" ContentType="application/x-fontdata"/>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notesMasterIdLst>
    <p:notesMasterId r:id="rId12"/>
  </p:notesMasterIdLst>
  <p:sldIdLst>
    <p:sldId id="256" r:id="rId2"/>
    <p:sldId id="257" r:id="rId3"/>
    <p:sldId id="258" r:id="rId4"/>
    <p:sldId id="259" r:id="rId5"/>
    <p:sldId id="260" r:id="rId6"/>
    <p:sldId id="261" r:id="rId7"/>
    <p:sldId id="262" r:id="rId8"/>
    <p:sldId id="263" r:id="rId9"/>
    <p:sldId id="264" r:id="rId10"/>
    <p:sldId id="265" r:id="rId11"/>
  </p:sldIdLst>
  <p:sldSz cx="14630400" cy="8229600"/>
  <p:notesSz cx="8229600" cy="14630400"/>
  <p:embeddedFontLst>
    <p:embeddedFont>
      <p:font typeface="PT Serif" panose="020A0603040505020204" pitchFamily="18" charset="0"/>
      <p:regular r:id="rId13"/>
      <p:bold r:id="rId14"/>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5185D8"/>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95" d="100"/>
          <a:sy n="95" d="100"/>
        </p:scale>
        <p:origin x="426" y="8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font" Target="fonts/font1.fntdata"/><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font" Target="fonts/font2.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58204353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hyperlink" Target="https://gamma.app/?utm_source=made-with-gamma" TargetMode="External"/><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2.png"/></Relationships>
</file>

<file path=ppt/slideLayouts/_rels/slideLayout3.xml.rels><?xml version="1.0" encoding="UTF-8" standalone="yes"?>
<Relationships xmlns="http://schemas.openxmlformats.org/package/2006/relationships"><Relationship Id="rId3" Type="http://schemas.openxmlformats.org/officeDocument/2006/relationships/hyperlink" Target="https://gamma.app/?utm_source=made-with-gamma" TargetMode="External"/><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2.png"/></Relationships>
</file>

<file path=ppt/slideLayouts/_rels/slideLayout4.xml.rels><?xml version="1.0" encoding="UTF-8" standalone="yes"?>
<Relationships xmlns="http://schemas.openxmlformats.org/package/2006/relationships"><Relationship Id="rId3" Type="http://schemas.openxmlformats.org/officeDocument/2006/relationships/hyperlink" Target="https://gamma.app/?utm_source=made-with-gamma" TargetMode="External"/><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2.png"/></Relationships>
</file>

<file path=ppt/slideLayouts/_rels/slideLayout5.xml.rels><?xml version="1.0" encoding="UTF-8" standalone="yes"?>
<Relationships xmlns="http://schemas.openxmlformats.org/package/2006/relationships"><Relationship Id="rId3" Type="http://schemas.openxmlformats.org/officeDocument/2006/relationships/hyperlink" Target="https://gamma.app/?utm_source=made-with-gamma" TargetMode="External"/><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2.png"/></Relationships>
</file>

<file path=ppt/slideLayouts/_rels/slideLayout6.xml.rels><?xml version="1.0" encoding="UTF-8" standalone="yes"?>
<Relationships xmlns="http://schemas.openxmlformats.org/package/2006/relationships"><Relationship Id="rId3" Type="http://schemas.openxmlformats.org/officeDocument/2006/relationships/hyperlink" Target="https://gamma.app/?utm_source=made-with-gamma" TargetMode="External"/><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2.png"/></Relationships>
</file>

<file path=ppt/slideLayouts/_rels/slideLayout7.xml.rels><?xml version="1.0" encoding="UTF-8" standalone="yes"?>
<Relationships xmlns="http://schemas.openxmlformats.org/package/2006/relationships"><Relationship Id="rId3" Type="http://schemas.openxmlformats.org/officeDocument/2006/relationships/hyperlink" Target="https://gamma.app/?utm_source=made-with-gamma" TargetMode="External"/><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2.png"/></Relationships>
</file>

<file path=ppt/slideLayouts/_rels/slideLayout8.xml.rels><?xml version="1.0" encoding="UTF-8" standalone="yes"?>
<Relationships xmlns="http://schemas.openxmlformats.org/package/2006/relationships"><Relationship Id="rId3" Type="http://schemas.openxmlformats.org/officeDocument/2006/relationships/hyperlink" Target="https://gamma.app/?utm_source=made-with-gamma" TargetMode="External"/><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2.png"/></Relationships>
</file>

<file path=ppt/slideLayouts/_rels/slideLayout9.xml.rels><?xml version="1.0" encoding="UTF-8" standalone="yes"?>
<Relationships xmlns="http://schemas.openxmlformats.org/package/2006/relationships"><Relationship Id="rId3" Type="http://schemas.openxmlformats.org/officeDocument/2006/relationships/hyperlink" Target="https://gamma.app/?utm_source=made-with-gamma" TargetMode="External"/><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2.png"/></Relationships>
</file>

<file path=ppt/slideLayouts/_rels/slideLayout10.xml.rels><?xml version="1.0" encoding="UTF-8" standalone="yes"?>
<Relationships xmlns="http://schemas.openxmlformats.org/package/2006/relationships"><Relationship Id="rId3" Type="http://schemas.openxmlformats.org/officeDocument/2006/relationships/hyperlink" Target="https://gamma.app/?utm_source=made-with-gamma" TargetMode="External"/><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2.png"/></Relationships>
</file>

<file path=ppt/slideLayouts/_rels/slideLayout11.xml.rels><?xml version="1.0" encoding="UTF-8" standalone="yes"?>
<Relationships xmlns="http://schemas.openxmlformats.org/package/2006/relationships"><Relationship Id="rId3" Type="http://schemas.openxmlformats.org/officeDocument/2006/relationships/hyperlink" Target="https://gamma.app/?utm_source=made-with-gamma" TargetMode="External"/><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2.png"/></Relationships>
</file>

<file path=ppt/slideLayouts/_rels/slideLayout12.xml.rels><?xml version="1.0" encoding="UTF-8" standalone="yes"?>
<Relationships xmlns="http://schemas.openxmlformats.org/package/2006/relationships"><Relationship Id="rId3" Type="http://schemas.openxmlformats.org/officeDocument/2006/relationships/hyperlink" Target="https://gamma.app/?utm_source=made-with-gamma" TargetMode="External"/><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2.png"/></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Slide 1 master">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2"/>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09151A">
              <a:alpha val="95000"/>
            </a:srgbClr>
          </a:solidFill>
          <a:ln/>
        </p:spPr>
      </p:sp>
      <p:pic>
        <p:nvPicPr>
          <p:cNvPr id="4" name="Image 1" descr="preencoded.png">
            <a:hlinkClick r:id="rId3"/>
          </p:cNvPr>
          <p:cNvPicPr>
            <a:picLocks noChangeAspect="1"/>
          </p:cNvPicPr>
          <p:nvPr/>
        </p:nvPicPr>
        <p:blipFill>
          <a:blip r:embed="rId4"/>
          <a:stretch>
            <a:fillRect/>
          </a:stretch>
        </p:blipFill>
        <p:spPr>
          <a:xfrm>
            <a:off x="12839215" y="7749540"/>
            <a:ext cx="1722605" cy="41148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Slide 2 master">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2"/>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09151A">
              <a:alpha val="95000"/>
            </a:srgbClr>
          </a:solidFill>
          <a:ln/>
        </p:spPr>
      </p:sp>
      <p:pic>
        <p:nvPicPr>
          <p:cNvPr id="4" name="Image 1" descr="preencoded.png">
            <a:hlinkClick r:id="rId3"/>
          </p:cNvPr>
          <p:cNvPicPr>
            <a:picLocks noChangeAspect="1"/>
          </p:cNvPicPr>
          <p:nvPr/>
        </p:nvPicPr>
        <p:blipFill>
          <a:blip r:embed="rId4"/>
          <a:stretch>
            <a:fillRect/>
          </a:stretch>
        </p:blipFill>
        <p:spPr>
          <a:xfrm>
            <a:off x="12839215" y="7749540"/>
            <a:ext cx="1722605" cy="411480"/>
          </a:xfrm>
          <a:prstGeom prst="rect">
            <a:avLst/>
          </a:prstGeom>
        </p:spPr>
      </p:pic>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Slide 3 master">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2"/>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09151A">
              <a:alpha val="95000"/>
            </a:srgbClr>
          </a:solidFill>
          <a:ln/>
        </p:spPr>
      </p:sp>
      <p:pic>
        <p:nvPicPr>
          <p:cNvPr id="4" name="Image 1" descr="preencoded.png">
            <a:hlinkClick r:id="rId3"/>
          </p:cNvPr>
          <p:cNvPicPr>
            <a:picLocks noChangeAspect="1"/>
          </p:cNvPicPr>
          <p:nvPr/>
        </p:nvPicPr>
        <p:blipFill>
          <a:blip r:embed="rId4"/>
          <a:stretch>
            <a:fillRect/>
          </a:stretch>
        </p:blipFill>
        <p:spPr>
          <a:xfrm>
            <a:off x="12839215" y="7749540"/>
            <a:ext cx="1722605" cy="411480"/>
          </a:xfrm>
          <a:prstGeom prst="rect">
            <a:avLst/>
          </a:prstGeom>
        </p:spPr>
      </p:pic>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Slide 4 master">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2"/>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09151A">
              <a:alpha val="95000"/>
            </a:srgbClr>
          </a:solidFill>
          <a:ln/>
        </p:spPr>
      </p:sp>
      <p:pic>
        <p:nvPicPr>
          <p:cNvPr id="4" name="Image 1" descr="preencoded.png">
            <a:hlinkClick r:id="rId3"/>
          </p:cNvPr>
          <p:cNvPicPr>
            <a:picLocks noChangeAspect="1"/>
          </p:cNvPicPr>
          <p:nvPr/>
        </p:nvPicPr>
        <p:blipFill>
          <a:blip r:embed="rId4"/>
          <a:stretch>
            <a:fillRect/>
          </a:stretch>
        </p:blipFill>
        <p:spPr>
          <a:xfrm>
            <a:off x="12839215" y="7749540"/>
            <a:ext cx="1722605" cy="411480"/>
          </a:xfrm>
          <a:prstGeom prst="rect">
            <a:avLst/>
          </a:prstGeom>
        </p:spPr>
      </p:pic>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Slide 5 master">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2"/>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09151A">
              <a:alpha val="95000"/>
            </a:srgbClr>
          </a:solidFill>
          <a:ln/>
        </p:spPr>
      </p:sp>
      <p:pic>
        <p:nvPicPr>
          <p:cNvPr id="4" name="Image 1" descr="preencoded.png">
            <a:hlinkClick r:id="rId3"/>
          </p:cNvPr>
          <p:cNvPicPr>
            <a:picLocks noChangeAspect="1"/>
          </p:cNvPicPr>
          <p:nvPr/>
        </p:nvPicPr>
        <p:blipFill>
          <a:blip r:embed="rId4"/>
          <a:stretch>
            <a:fillRect/>
          </a:stretch>
        </p:blipFill>
        <p:spPr>
          <a:xfrm>
            <a:off x="12839215" y="7749540"/>
            <a:ext cx="1722605" cy="411480"/>
          </a:xfrm>
          <a:prstGeom prst="rect">
            <a:avLst/>
          </a:prstGeom>
        </p:spPr>
      </p:pic>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Slide 6 master">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2"/>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09151A">
              <a:alpha val="95000"/>
            </a:srgbClr>
          </a:solidFill>
          <a:ln/>
        </p:spPr>
      </p:sp>
      <p:pic>
        <p:nvPicPr>
          <p:cNvPr id="4" name="Image 1" descr="preencoded.png">
            <a:hlinkClick r:id="rId3"/>
          </p:cNvPr>
          <p:cNvPicPr>
            <a:picLocks noChangeAspect="1"/>
          </p:cNvPicPr>
          <p:nvPr/>
        </p:nvPicPr>
        <p:blipFill>
          <a:blip r:embed="rId4"/>
          <a:stretch>
            <a:fillRect/>
          </a:stretch>
        </p:blipFill>
        <p:spPr>
          <a:xfrm>
            <a:off x="12839215" y="7749540"/>
            <a:ext cx="1722605" cy="411480"/>
          </a:xfrm>
          <a:prstGeom prst="rect">
            <a:avLst/>
          </a:prstGeom>
        </p:spPr>
      </p:pic>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Slide 7 master">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2"/>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09151A">
              <a:alpha val="95000"/>
            </a:srgbClr>
          </a:solidFill>
          <a:ln/>
        </p:spPr>
      </p:sp>
      <p:pic>
        <p:nvPicPr>
          <p:cNvPr id="4" name="Image 1" descr="preencoded.png">
            <a:hlinkClick r:id="rId3"/>
          </p:cNvPr>
          <p:cNvPicPr>
            <a:picLocks noChangeAspect="1"/>
          </p:cNvPicPr>
          <p:nvPr/>
        </p:nvPicPr>
        <p:blipFill>
          <a:blip r:embed="rId4"/>
          <a:stretch>
            <a:fillRect/>
          </a:stretch>
        </p:blipFill>
        <p:spPr>
          <a:xfrm>
            <a:off x="12839215" y="7749540"/>
            <a:ext cx="1722605" cy="411480"/>
          </a:xfrm>
          <a:prstGeom prst="rect">
            <a:avLst/>
          </a:prstGeom>
        </p:spPr>
      </p:pic>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Slide 8 master">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2"/>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09151A">
              <a:alpha val="95000"/>
            </a:srgbClr>
          </a:solidFill>
          <a:ln/>
        </p:spPr>
      </p:sp>
      <p:pic>
        <p:nvPicPr>
          <p:cNvPr id="4" name="Image 1" descr="preencoded.png">
            <a:hlinkClick r:id="rId3"/>
          </p:cNvPr>
          <p:cNvPicPr>
            <a:picLocks noChangeAspect="1"/>
          </p:cNvPicPr>
          <p:nvPr/>
        </p:nvPicPr>
        <p:blipFill>
          <a:blip r:embed="rId4"/>
          <a:stretch>
            <a:fillRect/>
          </a:stretch>
        </p:blipFill>
        <p:spPr>
          <a:xfrm>
            <a:off x="12839215" y="7749540"/>
            <a:ext cx="1722605" cy="411480"/>
          </a:xfrm>
          <a:prstGeom prst="rect">
            <a:avLst/>
          </a:prstGeom>
        </p:spPr>
      </p:pic>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Slide 9 master">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2"/>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09151A">
              <a:alpha val="95000"/>
            </a:srgbClr>
          </a:solidFill>
          <a:ln/>
        </p:spPr>
      </p:sp>
      <p:pic>
        <p:nvPicPr>
          <p:cNvPr id="4" name="Image 1" descr="preencoded.png">
            <a:hlinkClick r:id="rId3"/>
          </p:cNvPr>
          <p:cNvPicPr>
            <a:picLocks noChangeAspect="1"/>
          </p:cNvPicPr>
          <p:nvPr/>
        </p:nvPicPr>
        <p:blipFill>
          <a:blip r:embed="rId4"/>
          <a:stretch>
            <a:fillRect/>
          </a:stretch>
        </p:blipFill>
        <p:spPr>
          <a:xfrm>
            <a:off x="12839215" y="7749540"/>
            <a:ext cx="1722605" cy="411480"/>
          </a:xfrm>
          <a:prstGeom prst="rect">
            <a:avLst/>
          </a:prstGeom>
        </p:spPr>
      </p:pic>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Slide 10 master">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2"/>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09151A">
              <a:alpha val="95000"/>
            </a:srgbClr>
          </a:solidFill>
          <a:ln/>
        </p:spPr>
      </p:sp>
      <p:pic>
        <p:nvPicPr>
          <p:cNvPr id="4" name="Image 1" descr="preencoded.png">
            <a:hlinkClick r:id="rId3"/>
          </p:cNvPr>
          <p:cNvPicPr>
            <a:picLocks noChangeAspect="1"/>
          </p:cNvPicPr>
          <p:nvPr/>
        </p:nvPicPr>
        <p:blipFill>
          <a:blip r:embed="rId4"/>
          <a:stretch>
            <a:fillRect/>
          </a:stretch>
        </p:blipFill>
        <p:spPr>
          <a:xfrm>
            <a:off x="12839215" y="7749540"/>
            <a:ext cx="1722605" cy="411480"/>
          </a:xfrm>
          <a:prstGeom prst="rect">
            <a:avLst/>
          </a:prstGeom>
        </p:spPr>
      </p:pic>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Slide 11 master">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2"/>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09151A">
              <a:alpha val="95000"/>
            </a:srgbClr>
          </a:solidFill>
          <a:ln/>
        </p:spPr>
      </p:sp>
      <p:pic>
        <p:nvPicPr>
          <p:cNvPr id="4" name="Image 1" descr="preencoded.png">
            <a:hlinkClick r:id="rId3"/>
          </p:cNvPr>
          <p:cNvPicPr>
            <a:picLocks noChangeAspect="1"/>
          </p:cNvPicPr>
          <p:nvPr/>
        </p:nvPicPr>
        <p:blipFill>
          <a:blip r:embed="rId4"/>
          <a:stretch>
            <a:fillRect/>
          </a:stretch>
        </p:blipFill>
        <p:spPr>
          <a:xfrm>
            <a:off x="12839215" y="7749540"/>
            <a:ext cx="1722605" cy="41148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2.xml"/><Relationship Id="rId5" Type="http://schemas.openxmlformats.org/officeDocument/2006/relationships/image" Target="../media/image5.png"/><Relationship Id="rId4" Type="http://schemas.openxmlformats.org/officeDocument/2006/relationships/image" Target="../media/image4.png"/></Relationships>
</file>

<file path=ppt/slides/_rels/slide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xml"/><Relationship Id="rId1" Type="http://schemas.openxmlformats.org/officeDocument/2006/relationships/slideLayout" Target="../slideLayouts/slideLayout3.xml"/><Relationship Id="rId4" Type="http://schemas.openxmlformats.org/officeDocument/2006/relationships/image" Target="../media/image5.png"/></Relationships>
</file>

<file path=ppt/slides/_rels/slide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xml"/><Relationship Id="rId1" Type="http://schemas.openxmlformats.org/officeDocument/2006/relationships/slideLayout" Target="../slideLayouts/slideLayout4.xml"/><Relationship Id="rId4" Type="http://schemas.openxmlformats.org/officeDocument/2006/relationships/image" Target="../media/image5.png"/></Relationships>
</file>

<file path=ppt/slides/_rels/slide4.xml.rels><?xml version="1.0" encoding="UTF-8" standalone="yes"?>
<Relationships xmlns="http://schemas.openxmlformats.org/package/2006/relationships"><Relationship Id="rId3" Type="http://schemas.openxmlformats.org/officeDocument/2006/relationships/image" Target="../media/image8.png"/><Relationship Id="rId7" Type="http://schemas.openxmlformats.org/officeDocument/2006/relationships/image" Target="../media/image5.png"/><Relationship Id="rId2" Type="http://schemas.openxmlformats.org/officeDocument/2006/relationships/notesSlide" Target="../notesSlides/notesSlide4.xml"/><Relationship Id="rId1" Type="http://schemas.openxmlformats.org/officeDocument/2006/relationships/slideLayout" Target="../slideLayouts/slideLayout5.xml"/><Relationship Id="rId6" Type="http://schemas.openxmlformats.org/officeDocument/2006/relationships/image" Target="../media/image11.png"/><Relationship Id="rId5" Type="http://schemas.openxmlformats.org/officeDocument/2006/relationships/image" Target="../media/image10.png"/><Relationship Id="rId4" Type="http://schemas.openxmlformats.org/officeDocument/2006/relationships/image" Target="../media/image9.png"/></Relationships>
</file>

<file path=ppt/slides/_rels/slide5.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14.png"/><Relationship Id="rId7" Type="http://schemas.openxmlformats.org/officeDocument/2006/relationships/image" Target="../media/image5.png"/><Relationship Id="rId2" Type="http://schemas.openxmlformats.org/officeDocument/2006/relationships/notesSlide" Target="../notesSlides/notesSlide7.xml"/><Relationship Id="rId1" Type="http://schemas.openxmlformats.org/officeDocument/2006/relationships/slideLayout" Target="../slideLayouts/slideLayout8.xml"/><Relationship Id="rId6" Type="http://schemas.openxmlformats.org/officeDocument/2006/relationships/image" Target="../media/image17.png"/><Relationship Id="rId5" Type="http://schemas.openxmlformats.org/officeDocument/2006/relationships/image" Target="../media/image16.png"/><Relationship Id="rId4" Type="http://schemas.openxmlformats.org/officeDocument/2006/relationships/image" Target="../media/image15.png"/></Relationships>
</file>

<file path=ppt/slides/_rels/slide8.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8.xml"/><Relationship Id="rId1" Type="http://schemas.openxmlformats.org/officeDocument/2006/relationships/slideLayout" Target="../slideLayouts/slideLayout9.xml"/><Relationship Id="rId4" Type="http://schemas.openxmlformats.org/officeDocument/2006/relationships/image" Target="../media/image5.png"/></Relationships>
</file>

<file path=ppt/slides/_rels/slide9.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9.xml"/><Relationship Id="rId1" Type="http://schemas.openxmlformats.org/officeDocument/2006/relationships/slideLayout" Target="../slideLayouts/slideLayout10.xml"/><Relationship Id="rId4" Type="http://schemas.openxmlformats.org/officeDocument/2006/relationships/image" Target="../media/image5.png"/></Relationships>
</file>

<file path=ppt/slides/_rels/slide1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0.xml"/><Relationship Id="rId1" Type="http://schemas.openxmlformats.org/officeDocument/2006/relationships/slideLayout" Target="../slideLayouts/slideLayout11.xml"/><Relationship Id="rId6" Type="http://schemas.openxmlformats.org/officeDocument/2006/relationships/hyperlink" Target="https://antoannamviet.com/tai-lieu-an-toan-lao-dong-san-xuat-dan-tranh/" TargetMode="External"/><Relationship Id="rId5" Type="http://schemas.openxmlformats.org/officeDocument/2006/relationships/hyperlink" Target="https://antoannamviet.com/bao-gia-huan-luyen-an-toan-lao-dong/" TargetMode="External"/><Relationship Id="rId4" Type="http://schemas.openxmlformats.org/officeDocument/2006/relationships/hyperlink" Target="https://antoannamviet.com/bai-kiem-tra-an-toan-lao-dong-nhom-3/" TargetMode="Externa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rot="20014123">
            <a:off x="356273" y="3315361"/>
            <a:ext cx="4869299" cy="2744272"/>
          </a:xfrm>
          <a:prstGeom prst="rect">
            <a:avLst/>
          </a:prstGeom>
        </p:spPr>
      </p:pic>
      <p:sp>
        <p:nvSpPr>
          <p:cNvPr id="3" name="Text 0"/>
          <p:cNvSpPr/>
          <p:nvPr/>
        </p:nvSpPr>
        <p:spPr>
          <a:xfrm>
            <a:off x="6350198" y="1386126"/>
            <a:ext cx="7727543" cy="3193256"/>
          </a:xfrm>
          <a:prstGeom prst="rect">
            <a:avLst/>
          </a:prstGeom>
          <a:noFill/>
          <a:ln/>
        </p:spPr>
        <p:txBody>
          <a:bodyPr wrap="square" lIns="0" tIns="0" rIns="0" bIns="0" rtlCol="0" anchor="t"/>
          <a:lstStyle/>
          <a:p>
            <a:pPr marL="0" indent="0">
              <a:lnSpc>
                <a:spcPts val="8350"/>
              </a:lnSpc>
              <a:buNone/>
            </a:pPr>
            <a:r>
              <a:rPr lang="en-US" sz="6700" dirty="0">
                <a:solidFill>
                  <a:srgbClr val="F5F0F0"/>
                </a:solidFill>
                <a:latin typeface="PT Serif" panose="020A0603040505020204" pitchFamily="18" charset="0"/>
                <a:ea typeface="Merriweather" pitchFamily="34" charset="-122"/>
                <a:cs typeface="Merriweather" pitchFamily="34" charset="-120"/>
              </a:rPr>
              <a:t>An Toàn Lao Động Trong Sản Xuất </a:t>
            </a:r>
            <a:r>
              <a:rPr lang="en-US" sz="6700" b="1" dirty="0">
                <a:solidFill>
                  <a:srgbClr val="F5F0F0"/>
                </a:solidFill>
                <a:latin typeface="PT Serif" panose="020A0603040505020204" pitchFamily="18" charset="0"/>
                <a:ea typeface="Merriweather" pitchFamily="34" charset="-122"/>
                <a:cs typeface="Merriweather" pitchFamily="34" charset="-120"/>
              </a:rPr>
              <a:t>Đàn Tranh</a:t>
            </a:r>
            <a:endParaRPr lang="en-US" sz="6700" b="1" dirty="0"/>
          </a:p>
        </p:txBody>
      </p:sp>
      <p:sp>
        <p:nvSpPr>
          <p:cNvPr id="4" name="Text 1"/>
          <p:cNvSpPr/>
          <p:nvPr/>
        </p:nvSpPr>
        <p:spPr>
          <a:xfrm>
            <a:off x="6350198" y="4949547"/>
            <a:ext cx="7416403" cy="1184434"/>
          </a:xfrm>
          <a:prstGeom prst="rect">
            <a:avLst/>
          </a:prstGeom>
          <a:noFill/>
          <a:ln/>
        </p:spPr>
        <p:txBody>
          <a:bodyPr wrap="square" lIns="0" tIns="0" rIns="0" bIns="0" rtlCol="0" anchor="t"/>
          <a:lstStyle/>
          <a:p>
            <a:pPr marL="0" indent="0">
              <a:lnSpc>
                <a:spcPts val="3100"/>
              </a:lnSpc>
              <a:buNone/>
            </a:pPr>
            <a:r>
              <a:rPr lang="en-US" sz="1900" dirty="0">
                <a:solidFill>
                  <a:srgbClr val="E2E6E9"/>
                </a:solidFill>
                <a:latin typeface="PT Serif" panose="020A0603040505020204" pitchFamily="18" charset="0"/>
                <a:ea typeface="Merriweather" pitchFamily="34" charset="-122"/>
                <a:cs typeface="Merriweather" pitchFamily="34" charset="-120"/>
              </a:rPr>
              <a:t>Sản xuất đàn tranh là một ngành nghề thủ công đòi hỏi sự tỉ mỉ và cẩn thận. Tuy nhiên, công việc này cũng tiềm ẩn nhiều nguy cơ gây tai nạn lao động.</a:t>
            </a:r>
            <a:endParaRPr lang="en-US" sz="1900" dirty="0"/>
          </a:p>
        </p:txBody>
      </p:sp>
      <p:sp>
        <p:nvSpPr>
          <p:cNvPr id="5" name="Shape 2"/>
          <p:cNvSpPr/>
          <p:nvPr/>
        </p:nvSpPr>
        <p:spPr>
          <a:xfrm>
            <a:off x="6350198" y="6430089"/>
            <a:ext cx="394930" cy="394930"/>
          </a:xfrm>
          <a:prstGeom prst="roundRect">
            <a:avLst>
              <a:gd name="adj" fmla="val 23151155"/>
            </a:avLst>
          </a:prstGeom>
          <a:noFill/>
          <a:ln w="7620">
            <a:solidFill>
              <a:srgbClr val="FFFFFF"/>
            </a:solidFill>
            <a:prstDash val="solid"/>
          </a:ln>
        </p:spPr>
      </p:sp>
      <p:pic>
        <p:nvPicPr>
          <p:cNvPr id="6" name="Image 1" descr="preencoded.png"/>
          <p:cNvPicPr>
            <a:picLocks noChangeAspect="1"/>
          </p:cNvPicPr>
          <p:nvPr/>
        </p:nvPicPr>
        <p:blipFill>
          <a:blip r:embed="rId4"/>
          <a:stretch>
            <a:fillRect/>
          </a:stretch>
        </p:blipFill>
        <p:spPr>
          <a:xfrm>
            <a:off x="6357818" y="6437709"/>
            <a:ext cx="379690" cy="379690"/>
          </a:xfrm>
          <a:prstGeom prst="rect">
            <a:avLst/>
          </a:prstGeom>
        </p:spPr>
      </p:pic>
      <p:sp>
        <p:nvSpPr>
          <p:cNvPr id="7" name="Text 3"/>
          <p:cNvSpPr/>
          <p:nvPr/>
        </p:nvSpPr>
        <p:spPr>
          <a:xfrm>
            <a:off x="6868478" y="6411635"/>
            <a:ext cx="3234333" cy="431840"/>
          </a:xfrm>
          <a:prstGeom prst="rect">
            <a:avLst/>
          </a:prstGeom>
          <a:noFill/>
          <a:ln/>
        </p:spPr>
        <p:txBody>
          <a:bodyPr wrap="none" lIns="0" tIns="0" rIns="0" bIns="0" rtlCol="0" anchor="t"/>
          <a:lstStyle/>
          <a:p>
            <a:pPr marL="0" indent="0" algn="l">
              <a:lnSpc>
                <a:spcPts val="3400"/>
              </a:lnSpc>
              <a:buNone/>
            </a:pPr>
            <a:r>
              <a:rPr lang="en-US" sz="2400" b="1" dirty="0" err="1">
                <a:solidFill>
                  <a:srgbClr val="E2E6E9"/>
                </a:solidFill>
                <a:latin typeface="PT Serif" panose="020A0603040505020204" pitchFamily="18" charset="0"/>
                <a:ea typeface="Merriweather Bold" pitchFamily="34" charset="-122"/>
                <a:cs typeface="Merriweather Bold" pitchFamily="34" charset="-120"/>
              </a:rPr>
              <a:t>Bản</a:t>
            </a:r>
            <a:r>
              <a:rPr lang="en-US" sz="2400" b="1" dirty="0">
                <a:solidFill>
                  <a:srgbClr val="E2E6E9"/>
                </a:solidFill>
                <a:latin typeface="PT Serif" panose="020A0603040505020204" pitchFamily="18" charset="0"/>
                <a:ea typeface="Merriweather Bold" pitchFamily="34" charset="-122"/>
                <a:cs typeface="Merriweather Bold" pitchFamily="34" charset="-120"/>
              </a:rPr>
              <a:t> </a:t>
            </a:r>
            <a:r>
              <a:rPr lang="en-US" sz="2400" b="1" dirty="0" err="1">
                <a:solidFill>
                  <a:srgbClr val="E2E6E9"/>
                </a:solidFill>
                <a:latin typeface="PT Serif" panose="020A0603040505020204" pitchFamily="18" charset="0"/>
                <a:ea typeface="Merriweather Bold" pitchFamily="34" charset="-122"/>
                <a:cs typeface="Merriweather Bold" pitchFamily="34" charset="-120"/>
              </a:rPr>
              <a:t>quyền</a:t>
            </a:r>
            <a:r>
              <a:rPr lang="en-US" sz="2400" b="1" dirty="0">
                <a:solidFill>
                  <a:srgbClr val="E2E6E9"/>
                </a:solidFill>
                <a:latin typeface="PT Serif" panose="020A0603040505020204" pitchFamily="18" charset="0"/>
                <a:ea typeface="Merriweather Bold" pitchFamily="34" charset="-122"/>
                <a:cs typeface="Merriweather Bold" pitchFamily="34" charset="-120"/>
              </a:rPr>
              <a:t> </a:t>
            </a:r>
            <a:r>
              <a:rPr lang="en-US" sz="2400" b="1" dirty="0" err="1">
                <a:solidFill>
                  <a:srgbClr val="E2E6E9"/>
                </a:solidFill>
                <a:latin typeface="PT Serif" panose="020A0603040505020204" pitchFamily="18" charset="0"/>
                <a:ea typeface="Merriweather Bold" pitchFamily="34" charset="-122"/>
                <a:cs typeface="Merriweather Bold" pitchFamily="34" charset="-120"/>
              </a:rPr>
              <a:t>thuộc</a:t>
            </a:r>
            <a:r>
              <a:rPr lang="en-US" sz="2400" b="1" dirty="0">
                <a:solidFill>
                  <a:srgbClr val="E2E6E9"/>
                </a:solidFill>
                <a:latin typeface="PT Serif" panose="020A0603040505020204" pitchFamily="18" charset="0"/>
                <a:ea typeface="Merriweather Bold" pitchFamily="34" charset="-122"/>
                <a:cs typeface="Merriweather Bold" pitchFamily="34" charset="-120"/>
              </a:rPr>
              <a:t> An Toàn  Nam Việt</a:t>
            </a:r>
            <a:endParaRPr lang="en-US" sz="2400" dirty="0"/>
          </a:p>
        </p:txBody>
      </p:sp>
      <p:pic>
        <p:nvPicPr>
          <p:cNvPr id="8" name="Image 0" descr="preencoded.png">
            <a:extLst>
              <a:ext uri="{FF2B5EF4-FFF2-40B4-BE49-F238E27FC236}">
                <a16:creationId xmlns:a16="http://schemas.microsoft.com/office/drawing/2014/main" id="{631829FD-E4D9-DD7D-9532-B887676BEB58}"/>
              </a:ext>
            </a:extLst>
          </p:cNvPr>
          <p:cNvPicPr>
            <a:picLocks noChangeAspect="1"/>
          </p:cNvPicPr>
          <p:nvPr/>
        </p:nvPicPr>
        <p:blipFill>
          <a:blip r:embed="rId5"/>
          <a:stretch>
            <a:fillRect/>
          </a:stretch>
        </p:blipFill>
        <p:spPr>
          <a:xfrm>
            <a:off x="12399665" y="7506173"/>
            <a:ext cx="2110154" cy="654148"/>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9711690" y="3190398"/>
            <a:ext cx="4351020" cy="4411980"/>
          </a:xfrm>
          <a:prstGeom prst="rect">
            <a:avLst/>
          </a:prstGeom>
        </p:spPr>
      </p:pic>
      <p:sp>
        <p:nvSpPr>
          <p:cNvPr id="3" name="Text 0"/>
          <p:cNvSpPr/>
          <p:nvPr/>
        </p:nvSpPr>
        <p:spPr>
          <a:xfrm>
            <a:off x="798076" y="1009531"/>
            <a:ext cx="8913614" cy="1425178"/>
          </a:xfrm>
          <a:prstGeom prst="rect">
            <a:avLst/>
          </a:prstGeom>
          <a:noFill/>
          <a:ln/>
        </p:spPr>
        <p:txBody>
          <a:bodyPr wrap="square" lIns="0" tIns="0" rIns="0" bIns="0" rtlCol="0" anchor="t"/>
          <a:lstStyle/>
          <a:p>
            <a:pPr marL="0" indent="0">
              <a:lnSpc>
                <a:spcPts val="5600"/>
              </a:lnSpc>
              <a:buNone/>
            </a:pPr>
            <a:r>
              <a:rPr lang="en-US" sz="4450" dirty="0">
                <a:solidFill>
                  <a:srgbClr val="F5F0F0"/>
                </a:solidFill>
                <a:latin typeface="PT Serif" panose="020A0603040505020204" pitchFamily="18" charset="0"/>
                <a:ea typeface="Merriweather" pitchFamily="34" charset="-122"/>
                <a:cs typeface="Merriweather" pitchFamily="34" charset="-120"/>
              </a:rPr>
              <a:t>Thực Trạng An Toàn Lao Động</a:t>
            </a:r>
            <a:endParaRPr lang="en-US" sz="4450" dirty="0"/>
          </a:p>
        </p:txBody>
      </p:sp>
      <p:sp>
        <p:nvSpPr>
          <p:cNvPr id="4" name="Shape 1"/>
          <p:cNvSpPr/>
          <p:nvPr/>
        </p:nvSpPr>
        <p:spPr>
          <a:xfrm>
            <a:off x="798076" y="2776657"/>
            <a:ext cx="7547848" cy="1329095"/>
          </a:xfrm>
          <a:prstGeom prst="roundRect">
            <a:avLst>
              <a:gd name="adj" fmla="val 7206"/>
            </a:avLst>
          </a:prstGeom>
          <a:solidFill>
            <a:srgbClr val="204C8E"/>
          </a:solidFill>
          <a:ln w="7620">
            <a:solidFill>
              <a:srgbClr val="3965A7"/>
            </a:solidFill>
            <a:prstDash val="solid"/>
          </a:ln>
        </p:spPr>
      </p:sp>
      <p:sp>
        <p:nvSpPr>
          <p:cNvPr id="5" name="Text 2"/>
          <p:cNvSpPr/>
          <p:nvPr/>
        </p:nvSpPr>
        <p:spPr>
          <a:xfrm>
            <a:off x="1033701" y="3012281"/>
            <a:ext cx="2850475" cy="356235"/>
          </a:xfrm>
          <a:prstGeom prst="rect">
            <a:avLst/>
          </a:prstGeom>
          <a:noFill/>
          <a:ln/>
        </p:spPr>
        <p:txBody>
          <a:bodyPr wrap="none" lIns="0" tIns="0" rIns="0" bIns="0" rtlCol="0" anchor="t"/>
          <a:lstStyle/>
          <a:p>
            <a:pPr marL="0" indent="0">
              <a:lnSpc>
                <a:spcPts val="2800"/>
              </a:lnSpc>
              <a:buNone/>
            </a:pPr>
            <a:r>
              <a:rPr lang="en-US" sz="2200" b="1" dirty="0">
                <a:solidFill>
                  <a:srgbClr val="FFFFFF"/>
                </a:solidFill>
                <a:latin typeface="PT Serif" panose="020A0603040505020204" pitchFamily="18" charset="0"/>
                <a:ea typeface="Merriweather" pitchFamily="34" charset="-122"/>
                <a:cs typeface="Merriweather" pitchFamily="34" charset="-120"/>
              </a:rPr>
              <a:t>Giảm Số Vụ</a:t>
            </a:r>
            <a:endParaRPr lang="en-US" sz="2200" dirty="0"/>
          </a:p>
        </p:txBody>
      </p:sp>
      <p:sp>
        <p:nvSpPr>
          <p:cNvPr id="6" name="Text 3"/>
          <p:cNvSpPr/>
          <p:nvPr/>
        </p:nvSpPr>
        <p:spPr>
          <a:xfrm>
            <a:off x="1033701" y="3505319"/>
            <a:ext cx="7076599" cy="364808"/>
          </a:xfrm>
          <a:prstGeom prst="rect">
            <a:avLst/>
          </a:prstGeom>
          <a:noFill/>
          <a:ln/>
        </p:spPr>
        <p:txBody>
          <a:bodyPr wrap="none" lIns="0" tIns="0" rIns="0" bIns="0" rtlCol="0" anchor="t"/>
          <a:lstStyle/>
          <a:p>
            <a:pPr marL="0" indent="0">
              <a:lnSpc>
                <a:spcPts val="2850"/>
              </a:lnSpc>
              <a:buNone/>
            </a:pPr>
            <a:r>
              <a:rPr lang="en-US" sz="1750" dirty="0">
                <a:solidFill>
                  <a:srgbClr val="FFFFFF"/>
                </a:solidFill>
                <a:latin typeface="PT Serif" panose="020A0603040505020204" pitchFamily="18" charset="0"/>
                <a:ea typeface="Merriweather" pitchFamily="34" charset="-122"/>
                <a:cs typeface="Merriweather" pitchFamily="34" charset="-120"/>
              </a:rPr>
              <a:t>Số vụ tai nạn lao động giảm 7,09% so với cùng kỳ năm 2023.</a:t>
            </a:r>
            <a:endParaRPr lang="en-US" sz="1750" dirty="0"/>
          </a:p>
        </p:txBody>
      </p:sp>
      <p:sp>
        <p:nvSpPr>
          <p:cNvPr id="7" name="Shape 4"/>
          <p:cNvSpPr/>
          <p:nvPr/>
        </p:nvSpPr>
        <p:spPr>
          <a:xfrm>
            <a:off x="798076" y="4333756"/>
            <a:ext cx="7547848" cy="1329095"/>
          </a:xfrm>
          <a:prstGeom prst="roundRect">
            <a:avLst>
              <a:gd name="adj" fmla="val 7206"/>
            </a:avLst>
          </a:prstGeom>
          <a:solidFill>
            <a:srgbClr val="204C8E"/>
          </a:solidFill>
          <a:ln w="7620">
            <a:solidFill>
              <a:srgbClr val="3965A7"/>
            </a:solidFill>
            <a:prstDash val="solid"/>
          </a:ln>
        </p:spPr>
      </p:sp>
      <p:sp>
        <p:nvSpPr>
          <p:cNvPr id="8" name="Text 5"/>
          <p:cNvSpPr/>
          <p:nvPr/>
        </p:nvSpPr>
        <p:spPr>
          <a:xfrm>
            <a:off x="1033701" y="4569381"/>
            <a:ext cx="3125867" cy="356235"/>
          </a:xfrm>
          <a:prstGeom prst="rect">
            <a:avLst/>
          </a:prstGeom>
          <a:noFill/>
          <a:ln/>
        </p:spPr>
        <p:txBody>
          <a:bodyPr wrap="none" lIns="0" tIns="0" rIns="0" bIns="0" rtlCol="0" anchor="t"/>
          <a:lstStyle/>
          <a:p>
            <a:pPr marL="0" indent="0">
              <a:lnSpc>
                <a:spcPts val="2800"/>
              </a:lnSpc>
              <a:buNone/>
            </a:pPr>
            <a:r>
              <a:rPr lang="en-US" sz="2200" b="1" dirty="0">
                <a:solidFill>
                  <a:srgbClr val="FFFFFF"/>
                </a:solidFill>
                <a:latin typeface="PT Serif" panose="020A0603040505020204" pitchFamily="18" charset="0"/>
                <a:ea typeface="Merriweather" pitchFamily="34" charset="-122"/>
                <a:cs typeface="Merriweather" pitchFamily="34" charset="-120"/>
              </a:rPr>
              <a:t>Giảm Số Người Bị Nạn</a:t>
            </a:r>
            <a:endParaRPr lang="en-US" sz="2200" dirty="0"/>
          </a:p>
        </p:txBody>
      </p:sp>
      <p:sp>
        <p:nvSpPr>
          <p:cNvPr id="9" name="Text 6"/>
          <p:cNvSpPr/>
          <p:nvPr/>
        </p:nvSpPr>
        <p:spPr>
          <a:xfrm>
            <a:off x="1033701" y="5062418"/>
            <a:ext cx="7076599" cy="364808"/>
          </a:xfrm>
          <a:prstGeom prst="rect">
            <a:avLst/>
          </a:prstGeom>
          <a:noFill/>
          <a:ln/>
        </p:spPr>
        <p:txBody>
          <a:bodyPr wrap="none" lIns="0" tIns="0" rIns="0" bIns="0" rtlCol="0" anchor="t"/>
          <a:lstStyle/>
          <a:p>
            <a:pPr marL="0" indent="0">
              <a:lnSpc>
                <a:spcPts val="2850"/>
              </a:lnSpc>
              <a:buNone/>
            </a:pPr>
            <a:r>
              <a:rPr lang="en-US" sz="1750" dirty="0">
                <a:solidFill>
                  <a:srgbClr val="FFFFFF"/>
                </a:solidFill>
                <a:latin typeface="PT Serif" panose="020A0603040505020204" pitchFamily="18" charset="0"/>
                <a:ea typeface="Merriweather" pitchFamily="34" charset="-122"/>
                <a:cs typeface="Merriweather" pitchFamily="34" charset="-120"/>
              </a:rPr>
              <a:t>Số người bị nạn giảm 6,04% so với cùng kỳ năm 2023.</a:t>
            </a:r>
            <a:endParaRPr lang="en-US" sz="1750" dirty="0"/>
          </a:p>
        </p:txBody>
      </p:sp>
      <p:sp>
        <p:nvSpPr>
          <p:cNvPr id="10" name="Shape 7"/>
          <p:cNvSpPr/>
          <p:nvPr/>
        </p:nvSpPr>
        <p:spPr>
          <a:xfrm>
            <a:off x="798076" y="5890855"/>
            <a:ext cx="7547848" cy="1329095"/>
          </a:xfrm>
          <a:prstGeom prst="roundRect">
            <a:avLst>
              <a:gd name="adj" fmla="val 7206"/>
            </a:avLst>
          </a:prstGeom>
          <a:solidFill>
            <a:srgbClr val="204C8E"/>
          </a:solidFill>
          <a:ln w="7620">
            <a:solidFill>
              <a:srgbClr val="3965A7"/>
            </a:solidFill>
            <a:prstDash val="solid"/>
          </a:ln>
        </p:spPr>
      </p:sp>
      <p:sp>
        <p:nvSpPr>
          <p:cNvPr id="11" name="Text 8"/>
          <p:cNvSpPr/>
          <p:nvPr/>
        </p:nvSpPr>
        <p:spPr>
          <a:xfrm>
            <a:off x="1033701" y="6126480"/>
            <a:ext cx="4465558" cy="356235"/>
          </a:xfrm>
          <a:prstGeom prst="rect">
            <a:avLst/>
          </a:prstGeom>
          <a:noFill/>
          <a:ln/>
        </p:spPr>
        <p:txBody>
          <a:bodyPr wrap="none" lIns="0" tIns="0" rIns="0" bIns="0" rtlCol="0" anchor="t"/>
          <a:lstStyle/>
          <a:p>
            <a:pPr marL="0" indent="0">
              <a:lnSpc>
                <a:spcPts val="2800"/>
              </a:lnSpc>
              <a:buNone/>
            </a:pPr>
            <a:r>
              <a:rPr lang="en-US" sz="2200" b="1" dirty="0">
                <a:solidFill>
                  <a:srgbClr val="FFFFFF"/>
                </a:solidFill>
                <a:latin typeface="PT Serif" panose="020A0603040505020204" pitchFamily="18" charset="0"/>
                <a:ea typeface="Merriweather" pitchFamily="34" charset="-122"/>
                <a:cs typeface="Merriweather" pitchFamily="34" charset="-120"/>
              </a:rPr>
              <a:t>Tăng Số Người Bị Thương Nặng</a:t>
            </a:r>
            <a:endParaRPr lang="en-US" sz="2200" dirty="0"/>
          </a:p>
        </p:txBody>
      </p:sp>
      <p:sp>
        <p:nvSpPr>
          <p:cNvPr id="12" name="Text 9"/>
          <p:cNvSpPr/>
          <p:nvPr/>
        </p:nvSpPr>
        <p:spPr>
          <a:xfrm>
            <a:off x="1033701" y="6619518"/>
            <a:ext cx="7076599" cy="364808"/>
          </a:xfrm>
          <a:prstGeom prst="rect">
            <a:avLst/>
          </a:prstGeom>
          <a:noFill/>
          <a:ln/>
        </p:spPr>
        <p:txBody>
          <a:bodyPr wrap="none" lIns="0" tIns="0" rIns="0" bIns="0" rtlCol="0" anchor="t"/>
          <a:lstStyle/>
          <a:p>
            <a:pPr marL="0" indent="0">
              <a:lnSpc>
                <a:spcPts val="2850"/>
              </a:lnSpc>
              <a:buNone/>
            </a:pPr>
            <a:r>
              <a:rPr lang="en-US" sz="1750" dirty="0">
                <a:solidFill>
                  <a:srgbClr val="FFFFFF"/>
                </a:solidFill>
                <a:latin typeface="PT Serif" panose="020A0603040505020204" pitchFamily="18" charset="0"/>
                <a:ea typeface="Merriweather" pitchFamily="34" charset="-122"/>
                <a:cs typeface="Merriweather" pitchFamily="34" charset="-120"/>
              </a:rPr>
              <a:t>Số người bị thương nặng tăng 3,32% so với cùng kỳ năm 2023.</a:t>
            </a:r>
            <a:endParaRPr lang="en-US" sz="1750" dirty="0"/>
          </a:p>
        </p:txBody>
      </p:sp>
      <p:pic>
        <p:nvPicPr>
          <p:cNvPr id="13" name="Image 0" descr="preencoded.png">
            <a:extLst>
              <a:ext uri="{FF2B5EF4-FFF2-40B4-BE49-F238E27FC236}">
                <a16:creationId xmlns:a16="http://schemas.microsoft.com/office/drawing/2014/main" id="{7AEEFD50-E561-34AE-8092-E156E6DAA999}"/>
              </a:ext>
            </a:extLst>
          </p:cNvPr>
          <p:cNvPicPr>
            <a:picLocks noChangeAspect="1"/>
          </p:cNvPicPr>
          <p:nvPr/>
        </p:nvPicPr>
        <p:blipFill>
          <a:blip r:embed="rId4"/>
          <a:stretch>
            <a:fillRect/>
          </a:stretch>
        </p:blipFill>
        <p:spPr>
          <a:xfrm>
            <a:off x="12399665" y="7506173"/>
            <a:ext cx="2110154" cy="654148"/>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pic>
        <p:nvPicPr>
          <p:cNvPr id="3" name="Image 1" descr="preencoded.png"/>
          <p:cNvPicPr>
            <a:picLocks noChangeAspect="1"/>
          </p:cNvPicPr>
          <p:nvPr/>
        </p:nvPicPr>
        <p:blipFill>
          <a:blip r:embed="rId3"/>
          <a:stretch>
            <a:fillRect/>
          </a:stretch>
        </p:blipFill>
        <p:spPr>
          <a:xfrm>
            <a:off x="533434" y="3555623"/>
            <a:ext cx="4942046" cy="2936438"/>
          </a:xfrm>
          <a:prstGeom prst="rect">
            <a:avLst/>
          </a:prstGeom>
        </p:spPr>
      </p:pic>
      <p:sp>
        <p:nvSpPr>
          <p:cNvPr id="4" name="Text 0"/>
          <p:cNvSpPr/>
          <p:nvPr/>
        </p:nvSpPr>
        <p:spPr>
          <a:xfrm>
            <a:off x="888442" y="642223"/>
            <a:ext cx="12853516" cy="1360884"/>
          </a:xfrm>
          <a:prstGeom prst="rect">
            <a:avLst/>
          </a:prstGeom>
          <a:noFill/>
          <a:ln/>
        </p:spPr>
        <p:txBody>
          <a:bodyPr wrap="square" lIns="0" tIns="0" rIns="0" bIns="0" rtlCol="0" anchor="t"/>
          <a:lstStyle/>
          <a:p>
            <a:pPr marL="0" indent="0" algn="ctr">
              <a:lnSpc>
                <a:spcPts val="5350"/>
              </a:lnSpc>
              <a:buNone/>
            </a:pPr>
            <a:r>
              <a:rPr lang="en-US" sz="4250" b="1" dirty="0">
                <a:solidFill>
                  <a:srgbClr val="F5F0F0"/>
                </a:solidFill>
                <a:latin typeface="PT Serif" panose="020A0603040505020204" pitchFamily="18" charset="0"/>
                <a:ea typeface="Merriweather" pitchFamily="34" charset="-122"/>
                <a:cs typeface="Merriweather" pitchFamily="34" charset="-120"/>
              </a:rPr>
              <a:t>Tai Nạn Lao Động Trong Sản Xuất Đàn Tranh</a:t>
            </a:r>
            <a:endParaRPr lang="en-US" sz="4250" b="1" dirty="0"/>
          </a:p>
        </p:txBody>
      </p:sp>
      <p:sp>
        <p:nvSpPr>
          <p:cNvPr id="5" name="Shape 1"/>
          <p:cNvSpPr/>
          <p:nvPr/>
        </p:nvSpPr>
        <p:spPr>
          <a:xfrm>
            <a:off x="6248400" y="2574608"/>
            <a:ext cx="489823" cy="489823"/>
          </a:xfrm>
          <a:prstGeom prst="roundRect">
            <a:avLst>
              <a:gd name="adj" fmla="val 18670"/>
            </a:avLst>
          </a:prstGeom>
          <a:solidFill>
            <a:srgbClr val="003180"/>
          </a:solidFill>
          <a:ln w="7620">
            <a:solidFill>
              <a:srgbClr val="194A99"/>
            </a:solidFill>
            <a:prstDash val="solid"/>
          </a:ln>
        </p:spPr>
      </p:sp>
      <p:sp>
        <p:nvSpPr>
          <p:cNvPr id="6" name="Text 2"/>
          <p:cNvSpPr/>
          <p:nvPr/>
        </p:nvSpPr>
        <p:spPr>
          <a:xfrm>
            <a:off x="6421398" y="2656165"/>
            <a:ext cx="143708" cy="326588"/>
          </a:xfrm>
          <a:prstGeom prst="rect">
            <a:avLst/>
          </a:prstGeom>
          <a:noFill/>
          <a:ln/>
        </p:spPr>
        <p:txBody>
          <a:bodyPr wrap="none" lIns="0" tIns="0" rIns="0" bIns="0" rtlCol="0" anchor="t"/>
          <a:lstStyle/>
          <a:p>
            <a:pPr marL="0" indent="0" algn="ctr">
              <a:lnSpc>
                <a:spcPts val="2550"/>
              </a:lnSpc>
              <a:buNone/>
            </a:pPr>
            <a:r>
              <a:rPr lang="en-US" sz="2550" dirty="0">
                <a:solidFill>
                  <a:srgbClr val="E2E6E9"/>
                </a:solidFill>
                <a:latin typeface="PT Serif" panose="020A0603040505020204" pitchFamily="18" charset="0"/>
                <a:ea typeface="Merriweather" pitchFamily="34" charset="-122"/>
                <a:cs typeface="Merriweather" pitchFamily="34" charset="-120"/>
              </a:rPr>
              <a:t>1</a:t>
            </a:r>
            <a:endParaRPr lang="en-US" sz="2550" dirty="0"/>
          </a:p>
        </p:txBody>
      </p:sp>
      <p:sp>
        <p:nvSpPr>
          <p:cNvPr id="7" name="Text 3"/>
          <p:cNvSpPr/>
          <p:nvPr/>
        </p:nvSpPr>
        <p:spPr>
          <a:xfrm>
            <a:off x="6955869" y="2574608"/>
            <a:ext cx="2721650" cy="340162"/>
          </a:xfrm>
          <a:prstGeom prst="rect">
            <a:avLst/>
          </a:prstGeom>
          <a:noFill/>
          <a:ln/>
        </p:spPr>
        <p:txBody>
          <a:bodyPr wrap="none" lIns="0" tIns="0" rIns="0" bIns="0" rtlCol="0" anchor="t"/>
          <a:lstStyle/>
          <a:p>
            <a:pPr marL="0" indent="0">
              <a:lnSpc>
                <a:spcPts val="2650"/>
              </a:lnSpc>
              <a:buNone/>
            </a:pPr>
            <a:r>
              <a:rPr lang="en-US" sz="2100" b="1" dirty="0">
                <a:solidFill>
                  <a:srgbClr val="E2E6E9"/>
                </a:solidFill>
                <a:latin typeface="PT Serif" panose="020A0603040505020204" pitchFamily="18" charset="0"/>
                <a:ea typeface="Merriweather" pitchFamily="34" charset="-122"/>
                <a:cs typeface="Merriweather" pitchFamily="34" charset="-120"/>
              </a:rPr>
              <a:t>Thiết Bị Máy Móc</a:t>
            </a:r>
            <a:endParaRPr lang="en-US" sz="2100" b="1" dirty="0"/>
          </a:p>
        </p:txBody>
      </p:sp>
      <p:sp>
        <p:nvSpPr>
          <p:cNvPr id="8" name="Text 4"/>
          <p:cNvSpPr/>
          <p:nvPr/>
        </p:nvSpPr>
        <p:spPr>
          <a:xfrm>
            <a:off x="6955869" y="3045381"/>
            <a:ext cx="5674909" cy="696754"/>
          </a:xfrm>
          <a:prstGeom prst="rect">
            <a:avLst/>
          </a:prstGeom>
          <a:noFill/>
          <a:ln/>
        </p:spPr>
        <p:txBody>
          <a:bodyPr wrap="square" lIns="0" tIns="0" rIns="0" bIns="0" rtlCol="0" anchor="t"/>
          <a:lstStyle/>
          <a:p>
            <a:pPr marL="0" indent="0">
              <a:lnSpc>
                <a:spcPts val="2700"/>
              </a:lnSpc>
              <a:buNone/>
            </a:pPr>
            <a:r>
              <a:rPr lang="en-US" sz="1700" dirty="0">
                <a:solidFill>
                  <a:srgbClr val="E2E6E9"/>
                </a:solidFill>
                <a:latin typeface="PT Serif" panose="020A0603040505020204" pitchFamily="18" charset="0"/>
                <a:ea typeface="Merriweather" pitchFamily="34" charset="-122"/>
                <a:cs typeface="Merriweather" pitchFamily="34" charset="-120"/>
              </a:rPr>
              <a:t>Công nhân bị thương do sử dụng máy cắt hoặc máy mài không an toàn.</a:t>
            </a:r>
            <a:endParaRPr lang="en-US" sz="1700" dirty="0"/>
          </a:p>
        </p:txBody>
      </p:sp>
      <p:sp>
        <p:nvSpPr>
          <p:cNvPr id="9" name="Shape 5"/>
          <p:cNvSpPr/>
          <p:nvPr/>
        </p:nvSpPr>
        <p:spPr>
          <a:xfrm>
            <a:off x="6248400" y="4204692"/>
            <a:ext cx="489823" cy="489823"/>
          </a:xfrm>
          <a:prstGeom prst="roundRect">
            <a:avLst>
              <a:gd name="adj" fmla="val 18670"/>
            </a:avLst>
          </a:prstGeom>
          <a:solidFill>
            <a:srgbClr val="003180"/>
          </a:solidFill>
          <a:ln w="7620">
            <a:solidFill>
              <a:srgbClr val="194A99"/>
            </a:solidFill>
            <a:prstDash val="solid"/>
          </a:ln>
        </p:spPr>
      </p:sp>
      <p:sp>
        <p:nvSpPr>
          <p:cNvPr id="10" name="Text 6"/>
          <p:cNvSpPr/>
          <p:nvPr/>
        </p:nvSpPr>
        <p:spPr>
          <a:xfrm>
            <a:off x="6395561" y="4286250"/>
            <a:ext cx="195382" cy="326588"/>
          </a:xfrm>
          <a:prstGeom prst="rect">
            <a:avLst/>
          </a:prstGeom>
          <a:noFill/>
          <a:ln/>
        </p:spPr>
        <p:txBody>
          <a:bodyPr wrap="none" lIns="0" tIns="0" rIns="0" bIns="0" rtlCol="0" anchor="t"/>
          <a:lstStyle/>
          <a:p>
            <a:pPr marL="0" indent="0" algn="ctr">
              <a:lnSpc>
                <a:spcPts val="2550"/>
              </a:lnSpc>
              <a:buNone/>
            </a:pPr>
            <a:r>
              <a:rPr lang="en-US" sz="2550" dirty="0">
                <a:solidFill>
                  <a:srgbClr val="E2E6E9"/>
                </a:solidFill>
                <a:latin typeface="PT Serif" panose="020A0603040505020204" pitchFamily="18" charset="0"/>
                <a:ea typeface="Merriweather" pitchFamily="34" charset="-122"/>
                <a:cs typeface="Merriweather" pitchFamily="34" charset="-120"/>
              </a:rPr>
              <a:t>2</a:t>
            </a:r>
            <a:endParaRPr lang="en-US" sz="2550" dirty="0"/>
          </a:p>
        </p:txBody>
      </p:sp>
      <p:sp>
        <p:nvSpPr>
          <p:cNvPr id="11" name="Text 7"/>
          <p:cNvSpPr/>
          <p:nvPr/>
        </p:nvSpPr>
        <p:spPr>
          <a:xfrm>
            <a:off x="6955869" y="4204692"/>
            <a:ext cx="2721650" cy="340162"/>
          </a:xfrm>
          <a:prstGeom prst="rect">
            <a:avLst/>
          </a:prstGeom>
          <a:noFill/>
          <a:ln/>
        </p:spPr>
        <p:txBody>
          <a:bodyPr wrap="none" lIns="0" tIns="0" rIns="0" bIns="0" rtlCol="0" anchor="t"/>
          <a:lstStyle/>
          <a:p>
            <a:pPr marL="0" indent="0">
              <a:lnSpc>
                <a:spcPts val="2650"/>
              </a:lnSpc>
              <a:buNone/>
            </a:pPr>
            <a:r>
              <a:rPr lang="en-US" sz="2100" b="1" dirty="0">
                <a:solidFill>
                  <a:srgbClr val="E2E6E9"/>
                </a:solidFill>
                <a:latin typeface="PT Serif" panose="020A0603040505020204" pitchFamily="18" charset="0"/>
                <a:ea typeface="Merriweather" pitchFamily="34" charset="-122"/>
                <a:cs typeface="Merriweather" pitchFamily="34" charset="-120"/>
              </a:rPr>
              <a:t>Va Chạm</a:t>
            </a:r>
            <a:endParaRPr lang="en-US" sz="2100" b="1" dirty="0"/>
          </a:p>
        </p:txBody>
      </p:sp>
      <p:sp>
        <p:nvSpPr>
          <p:cNvPr id="12" name="Text 8"/>
          <p:cNvSpPr/>
          <p:nvPr/>
        </p:nvSpPr>
        <p:spPr>
          <a:xfrm>
            <a:off x="6955869" y="4675465"/>
            <a:ext cx="6912531" cy="348377"/>
          </a:xfrm>
          <a:prstGeom prst="rect">
            <a:avLst/>
          </a:prstGeom>
          <a:noFill/>
          <a:ln/>
        </p:spPr>
        <p:txBody>
          <a:bodyPr wrap="none" lIns="0" tIns="0" rIns="0" bIns="0" rtlCol="0" anchor="t"/>
          <a:lstStyle/>
          <a:p>
            <a:pPr marL="0" indent="0">
              <a:lnSpc>
                <a:spcPts val="2700"/>
              </a:lnSpc>
              <a:buNone/>
            </a:pPr>
            <a:r>
              <a:rPr lang="en-US" sz="1700" dirty="0">
                <a:solidFill>
                  <a:srgbClr val="E2E6E9"/>
                </a:solidFill>
                <a:latin typeface="PT Serif" panose="020A0603040505020204" pitchFamily="18" charset="0"/>
                <a:ea typeface="Merriweather" pitchFamily="34" charset="-122"/>
                <a:cs typeface="Merriweather" pitchFamily="34" charset="-120"/>
              </a:rPr>
              <a:t>Tai nạn va chạm với xe nâng hoặc thiết bị vận chuyển.</a:t>
            </a:r>
            <a:endParaRPr lang="en-US" sz="1700" dirty="0"/>
          </a:p>
        </p:txBody>
      </p:sp>
      <p:sp>
        <p:nvSpPr>
          <p:cNvPr id="13" name="Shape 9"/>
          <p:cNvSpPr/>
          <p:nvPr/>
        </p:nvSpPr>
        <p:spPr>
          <a:xfrm>
            <a:off x="6248400" y="5486400"/>
            <a:ext cx="489823" cy="489823"/>
          </a:xfrm>
          <a:prstGeom prst="roundRect">
            <a:avLst>
              <a:gd name="adj" fmla="val 18670"/>
            </a:avLst>
          </a:prstGeom>
          <a:solidFill>
            <a:srgbClr val="003180"/>
          </a:solidFill>
          <a:ln w="7620">
            <a:solidFill>
              <a:srgbClr val="194A99"/>
            </a:solidFill>
            <a:prstDash val="solid"/>
          </a:ln>
        </p:spPr>
      </p:sp>
      <p:sp>
        <p:nvSpPr>
          <p:cNvPr id="14" name="Text 10"/>
          <p:cNvSpPr/>
          <p:nvPr/>
        </p:nvSpPr>
        <p:spPr>
          <a:xfrm>
            <a:off x="6401753" y="5567958"/>
            <a:ext cx="182999" cy="326588"/>
          </a:xfrm>
          <a:prstGeom prst="rect">
            <a:avLst/>
          </a:prstGeom>
          <a:noFill/>
          <a:ln/>
        </p:spPr>
        <p:txBody>
          <a:bodyPr wrap="none" lIns="0" tIns="0" rIns="0" bIns="0" rtlCol="0" anchor="t"/>
          <a:lstStyle/>
          <a:p>
            <a:pPr marL="0" indent="0" algn="ctr">
              <a:lnSpc>
                <a:spcPts val="2550"/>
              </a:lnSpc>
              <a:buNone/>
            </a:pPr>
            <a:r>
              <a:rPr lang="en-US" sz="2550" dirty="0">
                <a:solidFill>
                  <a:srgbClr val="E2E6E9"/>
                </a:solidFill>
                <a:latin typeface="PT Serif" panose="020A0603040505020204" pitchFamily="18" charset="0"/>
                <a:ea typeface="Merriweather" pitchFamily="34" charset="-122"/>
                <a:cs typeface="Merriweather" pitchFamily="34" charset="-120"/>
              </a:rPr>
              <a:t>3</a:t>
            </a:r>
            <a:endParaRPr lang="en-US" sz="2550" dirty="0"/>
          </a:p>
        </p:txBody>
      </p:sp>
      <p:sp>
        <p:nvSpPr>
          <p:cNvPr id="15" name="Text 11"/>
          <p:cNvSpPr/>
          <p:nvPr/>
        </p:nvSpPr>
        <p:spPr>
          <a:xfrm>
            <a:off x="6955869" y="5486400"/>
            <a:ext cx="2721650" cy="340162"/>
          </a:xfrm>
          <a:prstGeom prst="rect">
            <a:avLst/>
          </a:prstGeom>
          <a:noFill/>
          <a:ln/>
        </p:spPr>
        <p:txBody>
          <a:bodyPr wrap="none" lIns="0" tIns="0" rIns="0" bIns="0" rtlCol="0" anchor="t"/>
          <a:lstStyle/>
          <a:p>
            <a:pPr marL="0" indent="0">
              <a:lnSpc>
                <a:spcPts val="2650"/>
              </a:lnSpc>
              <a:buNone/>
            </a:pPr>
            <a:r>
              <a:rPr lang="en-US" sz="2100" b="1" dirty="0">
                <a:solidFill>
                  <a:srgbClr val="E2E6E9"/>
                </a:solidFill>
                <a:latin typeface="PT Serif" panose="020A0603040505020204" pitchFamily="18" charset="0"/>
                <a:ea typeface="Merriweather" pitchFamily="34" charset="-122"/>
                <a:cs typeface="Merriweather" pitchFamily="34" charset="-120"/>
              </a:rPr>
              <a:t>Hô Hấp</a:t>
            </a:r>
            <a:endParaRPr lang="en-US" sz="2100" b="1" dirty="0"/>
          </a:p>
        </p:txBody>
      </p:sp>
      <p:sp>
        <p:nvSpPr>
          <p:cNvPr id="16" name="Text 12"/>
          <p:cNvSpPr/>
          <p:nvPr/>
        </p:nvSpPr>
        <p:spPr>
          <a:xfrm>
            <a:off x="6955869" y="5957173"/>
            <a:ext cx="6912531" cy="348377"/>
          </a:xfrm>
          <a:prstGeom prst="rect">
            <a:avLst/>
          </a:prstGeom>
          <a:noFill/>
          <a:ln/>
        </p:spPr>
        <p:txBody>
          <a:bodyPr wrap="none" lIns="0" tIns="0" rIns="0" bIns="0" rtlCol="0" anchor="t"/>
          <a:lstStyle/>
          <a:p>
            <a:pPr marL="0" indent="0">
              <a:lnSpc>
                <a:spcPts val="2700"/>
              </a:lnSpc>
              <a:buNone/>
            </a:pPr>
            <a:r>
              <a:rPr lang="en-US" sz="1700" dirty="0">
                <a:solidFill>
                  <a:srgbClr val="E2E6E9"/>
                </a:solidFill>
                <a:latin typeface="PT Serif" panose="020A0603040505020204" pitchFamily="18" charset="0"/>
                <a:ea typeface="Merriweather" pitchFamily="34" charset="-122"/>
                <a:cs typeface="Merriweather" pitchFamily="34" charset="-120"/>
              </a:rPr>
              <a:t>Bệnh nghề nghiệp do tiếp xúc với bụi gỗ và hóa chất.</a:t>
            </a:r>
            <a:endParaRPr lang="en-US" sz="1700" dirty="0"/>
          </a:p>
        </p:txBody>
      </p:sp>
      <p:sp>
        <p:nvSpPr>
          <p:cNvPr id="17" name="Shape 13"/>
          <p:cNvSpPr/>
          <p:nvPr/>
        </p:nvSpPr>
        <p:spPr>
          <a:xfrm>
            <a:off x="6248400" y="6768108"/>
            <a:ext cx="489823" cy="489823"/>
          </a:xfrm>
          <a:prstGeom prst="roundRect">
            <a:avLst>
              <a:gd name="adj" fmla="val 18670"/>
            </a:avLst>
          </a:prstGeom>
          <a:solidFill>
            <a:srgbClr val="003180"/>
          </a:solidFill>
          <a:ln w="7620">
            <a:solidFill>
              <a:srgbClr val="194A99"/>
            </a:solidFill>
            <a:prstDash val="solid"/>
          </a:ln>
        </p:spPr>
      </p:sp>
      <p:sp>
        <p:nvSpPr>
          <p:cNvPr id="18" name="Text 14"/>
          <p:cNvSpPr/>
          <p:nvPr/>
        </p:nvSpPr>
        <p:spPr>
          <a:xfrm>
            <a:off x="6388060" y="6849666"/>
            <a:ext cx="210383" cy="326588"/>
          </a:xfrm>
          <a:prstGeom prst="rect">
            <a:avLst/>
          </a:prstGeom>
          <a:noFill/>
          <a:ln/>
        </p:spPr>
        <p:txBody>
          <a:bodyPr wrap="none" lIns="0" tIns="0" rIns="0" bIns="0" rtlCol="0" anchor="t"/>
          <a:lstStyle/>
          <a:p>
            <a:pPr marL="0" indent="0" algn="ctr">
              <a:lnSpc>
                <a:spcPts val="2550"/>
              </a:lnSpc>
              <a:buNone/>
            </a:pPr>
            <a:r>
              <a:rPr lang="en-US" sz="2550" dirty="0">
                <a:solidFill>
                  <a:srgbClr val="E2E6E9"/>
                </a:solidFill>
                <a:latin typeface="PT Serif" panose="020A0603040505020204" pitchFamily="18" charset="0"/>
                <a:ea typeface="Merriweather" pitchFamily="34" charset="-122"/>
                <a:cs typeface="Merriweather" pitchFamily="34" charset="-120"/>
              </a:rPr>
              <a:t>4</a:t>
            </a:r>
            <a:endParaRPr lang="en-US" sz="2550" dirty="0"/>
          </a:p>
        </p:txBody>
      </p:sp>
      <p:sp>
        <p:nvSpPr>
          <p:cNvPr id="19" name="Text 15"/>
          <p:cNvSpPr/>
          <p:nvPr/>
        </p:nvSpPr>
        <p:spPr>
          <a:xfrm>
            <a:off x="6955869" y="6768108"/>
            <a:ext cx="2721650" cy="340162"/>
          </a:xfrm>
          <a:prstGeom prst="rect">
            <a:avLst/>
          </a:prstGeom>
          <a:noFill/>
          <a:ln/>
        </p:spPr>
        <p:txBody>
          <a:bodyPr wrap="none" lIns="0" tIns="0" rIns="0" bIns="0" rtlCol="0" anchor="t"/>
          <a:lstStyle/>
          <a:p>
            <a:pPr marL="0" indent="0">
              <a:lnSpc>
                <a:spcPts val="2650"/>
              </a:lnSpc>
              <a:buNone/>
            </a:pPr>
            <a:r>
              <a:rPr lang="en-US" sz="2100" b="1" dirty="0">
                <a:solidFill>
                  <a:srgbClr val="E2E6E9"/>
                </a:solidFill>
                <a:latin typeface="PT Serif" panose="020A0603040505020204" pitchFamily="18" charset="0"/>
                <a:ea typeface="Merriweather" pitchFamily="34" charset="-122"/>
                <a:cs typeface="Merriweather" pitchFamily="34" charset="-120"/>
              </a:rPr>
              <a:t>Trượt Ngã</a:t>
            </a:r>
            <a:endParaRPr lang="en-US" sz="2100" b="1" dirty="0"/>
          </a:p>
        </p:txBody>
      </p:sp>
      <p:sp>
        <p:nvSpPr>
          <p:cNvPr id="20" name="Text 16"/>
          <p:cNvSpPr/>
          <p:nvPr/>
        </p:nvSpPr>
        <p:spPr>
          <a:xfrm>
            <a:off x="6955869" y="7238881"/>
            <a:ext cx="6912531" cy="348377"/>
          </a:xfrm>
          <a:prstGeom prst="rect">
            <a:avLst/>
          </a:prstGeom>
          <a:noFill/>
          <a:ln/>
        </p:spPr>
        <p:txBody>
          <a:bodyPr wrap="none" lIns="0" tIns="0" rIns="0" bIns="0" rtlCol="0" anchor="t"/>
          <a:lstStyle/>
          <a:p>
            <a:pPr marL="0" indent="0">
              <a:lnSpc>
                <a:spcPts val="2700"/>
              </a:lnSpc>
              <a:buNone/>
            </a:pPr>
            <a:r>
              <a:rPr lang="en-US" sz="1700" dirty="0">
                <a:solidFill>
                  <a:srgbClr val="E2E6E9"/>
                </a:solidFill>
                <a:latin typeface="PT Serif" panose="020A0603040505020204" pitchFamily="18" charset="0"/>
                <a:ea typeface="Merriweather" pitchFamily="34" charset="-122"/>
                <a:cs typeface="Merriweather" pitchFamily="34" charset="-120"/>
              </a:rPr>
              <a:t>Tai nạn do sàn nhà máy không được vệ sinh sạch sẽ.</a:t>
            </a:r>
            <a:endParaRPr lang="en-US" sz="1700" dirty="0"/>
          </a:p>
        </p:txBody>
      </p:sp>
      <p:pic>
        <p:nvPicPr>
          <p:cNvPr id="23" name="Image 0" descr="preencoded.png">
            <a:extLst>
              <a:ext uri="{FF2B5EF4-FFF2-40B4-BE49-F238E27FC236}">
                <a16:creationId xmlns:a16="http://schemas.microsoft.com/office/drawing/2014/main" id="{E97801FB-F919-B4D9-3EC6-B5EF900798F1}"/>
              </a:ext>
            </a:extLst>
          </p:cNvPr>
          <p:cNvPicPr>
            <a:picLocks noChangeAspect="1"/>
          </p:cNvPicPr>
          <p:nvPr/>
        </p:nvPicPr>
        <p:blipFill>
          <a:blip r:embed="rId4"/>
          <a:stretch>
            <a:fillRect/>
          </a:stretch>
        </p:blipFill>
        <p:spPr>
          <a:xfrm>
            <a:off x="12399665" y="7506173"/>
            <a:ext cx="2110154" cy="654148"/>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5370076" y="799700"/>
            <a:ext cx="3890248" cy="486132"/>
          </a:xfrm>
          <a:prstGeom prst="rect">
            <a:avLst/>
          </a:prstGeom>
          <a:noFill/>
          <a:ln/>
        </p:spPr>
        <p:txBody>
          <a:bodyPr wrap="none" lIns="0" tIns="0" rIns="0" bIns="0" rtlCol="0" anchor="t"/>
          <a:lstStyle/>
          <a:p>
            <a:pPr marL="0" indent="0" algn="ctr">
              <a:lnSpc>
                <a:spcPts val="3800"/>
              </a:lnSpc>
              <a:buNone/>
            </a:pPr>
            <a:r>
              <a:rPr lang="en-US" sz="4800" b="1" dirty="0">
                <a:solidFill>
                  <a:srgbClr val="F5F0F0"/>
                </a:solidFill>
                <a:latin typeface="PT Serif" panose="020A0603040505020204" pitchFamily="18" charset="0"/>
                <a:ea typeface="Merriweather" pitchFamily="34" charset="-122"/>
                <a:cs typeface="Merriweather" pitchFamily="34" charset="-120"/>
              </a:rPr>
              <a:t>I. Công đoạn Cắt Gỗ</a:t>
            </a:r>
            <a:endParaRPr lang="en-US" sz="4800" b="1" dirty="0"/>
          </a:p>
        </p:txBody>
      </p:sp>
      <p:pic>
        <p:nvPicPr>
          <p:cNvPr id="3" name="Image 0" descr="preencoded.png"/>
          <p:cNvPicPr>
            <a:picLocks noChangeAspect="1"/>
          </p:cNvPicPr>
          <p:nvPr/>
        </p:nvPicPr>
        <p:blipFill>
          <a:blip r:embed="rId3"/>
          <a:stretch>
            <a:fillRect/>
          </a:stretch>
        </p:blipFill>
        <p:spPr>
          <a:xfrm>
            <a:off x="8809827" y="3180754"/>
            <a:ext cx="5288280" cy="2987040"/>
          </a:xfrm>
          <a:prstGeom prst="rect">
            <a:avLst/>
          </a:prstGeom>
        </p:spPr>
      </p:pic>
      <p:pic>
        <p:nvPicPr>
          <p:cNvPr id="4" name="Image 1" descr="preencoded.png"/>
          <p:cNvPicPr>
            <a:picLocks noChangeAspect="1"/>
          </p:cNvPicPr>
          <p:nvPr/>
        </p:nvPicPr>
        <p:blipFill>
          <a:blip r:embed="rId4"/>
          <a:stretch>
            <a:fillRect/>
          </a:stretch>
        </p:blipFill>
        <p:spPr>
          <a:xfrm>
            <a:off x="635028" y="2678905"/>
            <a:ext cx="777954" cy="1244798"/>
          </a:xfrm>
          <a:prstGeom prst="rect">
            <a:avLst/>
          </a:prstGeom>
        </p:spPr>
      </p:pic>
      <p:sp>
        <p:nvSpPr>
          <p:cNvPr id="5" name="Text 1"/>
          <p:cNvSpPr/>
          <p:nvPr/>
        </p:nvSpPr>
        <p:spPr>
          <a:xfrm>
            <a:off x="1646345" y="2834401"/>
            <a:ext cx="1945124" cy="243126"/>
          </a:xfrm>
          <a:prstGeom prst="rect">
            <a:avLst/>
          </a:prstGeom>
          <a:noFill/>
          <a:ln/>
        </p:spPr>
        <p:txBody>
          <a:bodyPr wrap="none" lIns="0" tIns="0" rIns="0" bIns="0" rtlCol="0" anchor="t"/>
          <a:lstStyle/>
          <a:p>
            <a:pPr marL="0" indent="0" algn="l">
              <a:lnSpc>
                <a:spcPts val="1900"/>
              </a:lnSpc>
              <a:buNone/>
            </a:pPr>
            <a:r>
              <a:rPr lang="en-US" b="1" dirty="0">
                <a:solidFill>
                  <a:srgbClr val="E2E6E9"/>
                </a:solidFill>
                <a:latin typeface="PT Serif" panose="020A0603040505020204" pitchFamily="18" charset="0"/>
                <a:ea typeface="Merriweather" pitchFamily="34" charset="-122"/>
                <a:cs typeface="Merriweather" pitchFamily="34" charset="-120"/>
              </a:rPr>
              <a:t>Đặc Điểm Công Việc</a:t>
            </a:r>
            <a:endParaRPr lang="en-US" b="1" dirty="0"/>
          </a:p>
        </p:txBody>
      </p:sp>
      <p:sp>
        <p:nvSpPr>
          <p:cNvPr id="6" name="Text 2"/>
          <p:cNvSpPr/>
          <p:nvPr/>
        </p:nvSpPr>
        <p:spPr>
          <a:xfrm>
            <a:off x="1646345" y="3170871"/>
            <a:ext cx="12529899" cy="248960"/>
          </a:xfrm>
          <a:prstGeom prst="rect">
            <a:avLst/>
          </a:prstGeom>
          <a:noFill/>
          <a:ln/>
        </p:spPr>
        <p:txBody>
          <a:bodyPr wrap="none" lIns="0" tIns="0" rIns="0" bIns="0" rtlCol="0" anchor="t"/>
          <a:lstStyle/>
          <a:p>
            <a:pPr marL="342900" indent="-342900" algn="l">
              <a:lnSpc>
                <a:spcPts val="1950"/>
              </a:lnSpc>
              <a:buSzPct val="100000"/>
              <a:buChar char="•"/>
            </a:pPr>
            <a:r>
              <a:rPr lang="en-US" sz="1200" dirty="0">
                <a:solidFill>
                  <a:srgbClr val="E2E6E9"/>
                </a:solidFill>
                <a:latin typeface="PT Serif" panose="020A0603040505020204" pitchFamily="18" charset="0"/>
                <a:ea typeface="Merriweather" pitchFamily="34" charset="-122"/>
                <a:cs typeface="Merriweather" pitchFamily="34" charset="-120"/>
              </a:rPr>
              <a:t>Cắt gỗ là công đoạn quan trọng, quyết định chất lượng và âm thanh của đàn tranh.</a:t>
            </a:r>
            <a:endParaRPr lang="en-US" sz="1200" dirty="0"/>
          </a:p>
        </p:txBody>
      </p:sp>
      <p:sp>
        <p:nvSpPr>
          <p:cNvPr id="7" name="Text 3"/>
          <p:cNvSpPr/>
          <p:nvPr/>
        </p:nvSpPr>
        <p:spPr>
          <a:xfrm>
            <a:off x="1646345" y="3474243"/>
            <a:ext cx="12529899" cy="248960"/>
          </a:xfrm>
          <a:prstGeom prst="rect">
            <a:avLst/>
          </a:prstGeom>
          <a:noFill/>
          <a:ln/>
        </p:spPr>
        <p:txBody>
          <a:bodyPr wrap="none" lIns="0" tIns="0" rIns="0" bIns="0" rtlCol="0" anchor="t"/>
          <a:lstStyle/>
          <a:p>
            <a:pPr marL="342900" indent="-342900" algn="l">
              <a:lnSpc>
                <a:spcPts val="1950"/>
              </a:lnSpc>
              <a:buSzPct val="100000"/>
              <a:buChar char="•"/>
            </a:pPr>
            <a:r>
              <a:rPr lang="en-US" sz="1200" dirty="0">
                <a:solidFill>
                  <a:srgbClr val="E2E6E9"/>
                </a:solidFill>
                <a:latin typeface="PT Serif" panose="020A0603040505020204" pitchFamily="18" charset="0"/>
                <a:ea typeface="Merriweather" pitchFamily="34" charset="-122"/>
                <a:cs typeface="Merriweather" pitchFamily="34" charset="-120"/>
              </a:rPr>
              <a:t>Sử dụng máy cắt chuyên dụng đảm bảo độ chính xác và tiết kiệm thời gian.</a:t>
            </a:r>
            <a:endParaRPr lang="en-US" sz="1200" dirty="0"/>
          </a:p>
        </p:txBody>
      </p:sp>
      <p:pic>
        <p:nvPicPr>
          <p:cNvPr id="8" name="Image 2" descr="preencoded.png"/>
          <p:cNvPicPr>
            <a:picLocks noChangeAspect="1"/>
          </p:cNvPicPr>
          <p:nvPr/>
        </p:nvPicPr>
        <p:blipFill>
          <a:blip r:embed="rId5"/>
          <a:stretch>
            <a:fillRect/>
          </a:stretch>
        </p:blipFill>
        <p:spPr>
          <a:xfrm>
            <a:off x="635028" y="3923703"/>
            <a:ext cx="777954" cy="1503164"/>
          </a:xfrm>
          <a:prstGeom prst="rect">
            <a:avLst/>
          </a:prstGeom>
        </p:spPr>
      </p:pic>
      <p:sp>
        <p:nvSpPr>
          <p:cNvPr id="9" name="Text 4"/>
          <p:cNvSpPr/>
          <p:nvPr/>
        </p:nvSpPr>
        <p:spPr>
          <a:xfrm>
            <a:off x="1646345" y="4079199"/>
            <a:ext cx="1945124" cy="243126"/>
          </a:xfrm>
          <a:prstGeom prst="rect">
            <a:avLst/>
          </a:prstGeom>
          <a:noFill/>
          <a:ln/>
        </p:spPr>
        <p:txBody>
          <a:bodyPr wrap="none" lIns="0" tIns="0" rIns="0" bIns="0" rtlCol="0" anchor="t"/>
          <a:lstStyle/>
          <a:p>
            <a:pPr marL="0" indent="0" algn="l">
              <a:lnSpc>
                <a:spcPts val="1900"/>
              </a:lnSpc>
              <a:buNone/>
            </a:pPr>
            <a:r>
              <a:rPr lang="en-US" b="1" dirty="0">
                <a:solidFill>
                  <a:srgbClr val="E2E6E9"/>
                </a:solidFill>
                <a:latin typeface="PT Serif" panose="020A0603040505020204" pitchFamily="18" charset="0"/>
                <a:ea typeface="Merriweather" pitchFamily="34" charset="-122"/>
                <a:cs typeface="Merriweather" pitchFamily="34" charset="-120"/>
              </a:rPr>
              <a:t>Nguy Cơ Tai Nạn</a:t>
            </a:r>
            <a:endParaRPr lang="en-US" b="1" dirty="0"/>
          </a:p>
        </p:txBody>
      </p:sp>
      <p:sp>
        <p:nvSpPr>
          <p:cNvPr id="10" name="Text 5"/>
          <p:cNvSpPr/>
          <p:nvPr/>
        </p:nvSpPr>
        <p:spPr>
          <a:xfrm>
            <a:off x="1646345" y="4415670"/>
            <a:ext cx="12529899" cy="248960"/>
          </a:xfrm>
          <a:prstGeom prst="rect">
            <a:avLst/>
          </a:prstGeom>
          <a:noFill/>
          <a:ln/>
        </p:spPr>
        <p:txBody>
          <a:bodyPr wrap="none" lIns="0" tIns="0" rIns="0" bIns="0" rtlCol="0" anchor="t"/>
          <a:lstStyle/>
          <a:p>
            <a:pPr marL="342900" indent="-342900" algn="l">
              <a:lnSpc>
                <a:spcPts val="1950"/>
              </a:lnSpc>
              <a:buSzPct val="100000"/>
              <a:buChar char="•"/>
            </a:pPr>
            <a:r>
              <a:rPr lang="en-US" sz="1200" dirty="0">
                <a:solidFill>
                  <a:srgbClr val="E2E6E9"/>
                </a:solidFill>
                <a:latin typeface="PT Serif" panose="020A0603040505020204" pitchFamily="18" charset="0"/>
                <a:ea typeface="Merriweather" pitchFamily="34" charset="-122"/>
                <a:cs typeface="Merriweather" pitchFamily="34" charset="-120"/>
              </a:rPr>
              <a:t>Chấn thương do tiếp xúc với lưỡi cắt.</a:t>
            </a:r>
            <a:endParaRPr lang="en-US" sz="1200" dirty="0"/>
          </a:p>
        </p:txBody>
      </p:sp>
      <p:sp>
        <p:nvSpPr>
          <p:cNvPr id="11" name="Text 6"/>
          <p:cNvSpPr/>
          <p:nvPr/>
        </p:nvSpPr>
        <p:spPr>
          <a:xfrm>
            <a:off x="1646345" y="4719041"/>
            <a:ext cx="12529899" cy="248960"/>
          </a:xfrm>
          <a:prstGeom prst="rect">
            <a:avLst/>
          </a:prstGeom>
          <a:noFill/>
          <a:ln/>
        </p:spPr>
        <p:txBody>
          <a:bodyPr wrap="none" lIns="0" tIns="0" rIns="0" bIns="0" rtlCol="0" anchor="t"/>
          <a:lstStyle/>
          <a:p>
            <a:pPr marL="342900" indent="-342900" algn="l">
              <a:lnSpc>
                <a:spcPts val="1950"/>
              </a:lnSpc>
              <a:buSzPct val="100000"/>
              <a:buChar char="•"/>
            </a:pPr>
            <a:r>
              <a:rPr lang="en-US" sz="1200" dirty="0">
                <a:solidFill>
                  <a:srgbClr val="E2E6E9"/>
                </a:solidFill>
                <a:latin typeface="PT Serif" panose="020A0603040505020204" pitchFamily="18" charset="0"/>
                <a:ea typeface="Merriweather" pitchFamily="34" charset="-122"/>
                <a:cs typeface="Merriweather" pitchFamily="34" charset="-120"/>
              </a:rPr>
              <a:t>Bụi gỗ và mảnh vụn có thể gây ra vấn đề về hô hấp.</a:t>
            </a:r>
            <a:endParaRPr lang="en-US" sz="1200" dirty="0"/>
          </a:p>
        </p:txBody>
      </p:sp>
      <p:sp>
        <p:nvSpPr>
          <p:cNvPr id="12" name="Text 7"/>
          <p:cNvSpPr/>
          <p:nvPr/>
        </p:nvSpPr>
        <p:spPr>
          <a:xfrm>
            <a:off x="1646345" y="5022412"/>
            <a:ext cx="12529899" cy="248960"/>
          </a:xfrm>
          <a:prstGeom prst="rect">
            <a:avLst/>
          </a:prstGeom>
          <a:noFill/>
          <a:ln/>
        </p:spPr>
        <p:txBody>
          <a:bodyPr wrap="none" lIns="0" tIns="0" rIns="0" bIns="0" rtlCol="0" anchor="t"/>
          <a:lstStyle/>
          <a:p>
            <a:pPr marL="342900" indent="-342900" algn="l">
              <a:lnSpc>
                <a:spcPts val="1950"/>
              </a:lnSpc>
              <a:buSzPct val="100000"/>
              <a:buChar char="•"/>
            </a:pPr>
            <a:r>
              <a:rPr lang="en-US" sz="1200" dirty="0">
                <a:solidFill>
                  <a:srgbClr val="E2E6E9"/>
                </a:solidFill>
                <a:latin typeface="PT Serif" panose="020A0603040505020204" pitchFamily="18" charset="0"/>
                <a:ea typeface="Merriweather" pitchFamily="34" charset="-122"/>
                <a:cs typeface="Merriweather" pitchFamily="34" charset="-120"/>
              </a:rPr>
              <a:t>Trượt ngã do sàn nhà bị ẩm ướt hoặc bừa bộn.</a:t>
            </a:r>
            <a:endParaRPr lang="en-US" sz="1200" dirty="0"/>
          </a:p>
        </p:txBody>
      </p:sp>
      <p:pic>
        <p:nvPicPr>
          <p:cNvPr id="13" name="Image 3" descr="preencoded.png"/>
          <p:cNvPicPr>
            <a:picLocks noChangeAspect="1"/>
          </p:cNvPicPr>
          <p:nvPr/>
        </p:nvPicPr>
        <p:blipFill>
          <a:blip r:embed="rId6"/>
          <a:stretch>
            <a:fillRect/>
          </a:stretch>
        </p:blipFill>
        <p:spPr>
          <a:xfrm>
            <a:off x="635028" y="5426868"/>
            <a:ext cx="777954" cy="1244798"/>
          </a:xfrm>
          <a:prstGeom prst="rect">
            <a:avLst/>
          </a:prstGeom>
        </p:spPr>
      </p:pic>
      <p:sp>
        <p:nvSpPr>
          <p:cNvPr id="14" name="Text 8"/>
          <p:cNvSpPr/>
          <p:nvPr/>
        </p:nvSpPr>
        <p:spPr>
          <a:xfrm>
            <a:off x="1646345" y="5582363"/>
            <a:ext cx="1945124" cy="243126"/>
          </a:xfrm>
          <a:prstGeom prst="rect">
            <a:avLst/>
          </a:prstGeom>
          <a:noFill/>
          <a:ln/>
        </p:spPr>
        <p:txBody>
          <a:bodyPr wrap="none" lIns="0" tIns="0" rIns="0" bIns="0" rtlCol="0" anchor="t"/>
          <a:lstStyle/>
          <a:p>
            <a:pPr marL="0" indent="0" algn="l">
              <a:lnSpc>
                <a:spcPts val="1900"/>
              </a:lnSpc>
              <a:buNone/>
            </a:pPr>
            <a:r>
              <a:rPr lang="en-US" b="1" dirty="0">
                <a:solidFill>
                  <a:srgbClr val="E2E6E9"/>
                </a:solidFill>
                <a:latin typeface="PT Serif" panose="020A0603040505020204" pitchFamily="18" charset="0"/>
                <a:ea typeface="Merriweather" pitchFamily="34" charset="-122"/>
                <a:cs typeface="Merriweather" pitchFamily="34" charset="-120"/>
              </a:rPr>
              <a:t>Biện Pháp An Toàn</a:t>
            </a:r>
            <a:endParaRPr lang="en-US" b="1" dirty="0"/>
          </a:p>
        </p:txBody>
      </p:sp>
      <p:sp>
        <p:nvSpPr>
          <p:cNvPr id="15" name="Text 9"/>
          <p:cNvSpPr/>
          <p:nvPr/>
        </p:nvSpPr>
        <p:spPr>
          <a:xfrm>
            <a:off x="1646345" y="5918834"/>
            <a:ext cx="12529899" cy="248960"/>
          </a:xfrm>
          <a:prstGeom prst="rect">
            <a:avLst/>
          </a:prstGeom>
          <a:noFill/>
          <a:ln/>
        </p:spPr>
        <p:txBody>
          <a:bodyPr wrap="none" lIns="0" tIns="0" rIns="0" bIns="0" rtlCol="0" anchor="t"/>
          <a:lstStyle/>
          <a:p>
            <a:pPr marL="342900" indent="-342900" algn="l">
              <a:lnSpc>
                <a:spcPts val="1950"/>
              </a:lnSpc>
              <a:buSzPct val="100000"/>
              <a:buChar char="•"/>
            </a:pPr>
            <a:r>
              <a:rPr lang="en-US" sz="1200" dirty="0">
                <a:solidFill>
                  <a:srgbClr val="E2E6E9"/>
                </a:solidFill>
                <a:latin typeface="PT Serif" panose="020A0603040505020204" pitchFamily="18" charset="0"/>
                <a:ea typeface="Merriweather" pitchFamily="34" charset="-122"/>
                <a:cs typeface="Merriweather" pitchFamily="34" charset="-120"/>
              </a:rPr>
              <a:t>Đeo kính bảo hộ, khẩu trang và sử dụng thiết bị bảo vệ cá nhân.</a:t>
            </a:r>
            <a:endParaRPr lang="en-US" sz="1200" dirty="0"/>
          </a:p>
        </p:txBody>
      </p:sp>
      <p:sp>
        <p:nvSpPr>
          <p:cNvPr id="16" name="Text 10"/>
          <p:cNvSpPr/>
          <p:nvPr/>
        </p:nvSpPr>
        <p:spPr>
          <a:xfrm>
            <a:off x="1646345" y="6222205"/>
            <a:ext cx="12529899" cy="248960"/>
          </a:xfrm>
          <a:prstGeom prst="rect">
            <a:avLst/>
          </a:prstGeom>
          <a:noFill/>
          <a:ln/>
        </p:spPr>
        <p:txBody>
          <a:bodyPr wrap="none" lIns="0" tIns="0" rIns="0" bIns="0" rtlCol="0" anchor="t"/>
          <a:lstStyle/>
          <a:p>
            <a:pPr marL="342900" indent="-342900" algn="l">
              <a:lnSpc>
                <a:spcPts val="1950"/>
              </a:lnSpc>
              <a:buSzPct val="100000"/>
              <a:buChar char="•"/>
            </a:pPr>
            <a:r>
              <a:rPr lang="en-US" sz="1200" dirty="0">
                <a:solidFill>
                  <a:srgbClr val="E2E6E9"/>
                </a:solidFill>
                <a:latin typeface="PT Serif" panose="020A0603040505020204" pitchFamily="18" charset="0"/>
                <a:ea typeface="Merriweather" pitchFamily="34" charset="-122"/>
                <a:cs typeface="Merriweather" pitchFamily="34" charset="-120"/>
              </a:rPr>
              <a:t>Tuân thủ quy trình an toàn lao động.</a:t>
            </a:r>
            <a:endParaRPr lang="en-US" sz="1200" dirty="0"/>
          </a:p>
        </p:txBody>
      </p:sp>
      <p:pic>
        <p:nvPicPr>
          <p:cNvPr id="17" name="Image 0" descr="preencoded.png">
            <a:extLst>
              <a:ext uri="{FF2B5EF4-FFF2-40B4-BE49-F238E27FC236}">
                <a16:creationId xmlns:a16="http://schemas.microsoft.com/office/drawing/2014/main" id="{67B1EC6A-552C-3DA9-9795-1FDDB555F25B}"/>
              </a:ext>
            </a:extLst>
          </p:cNvPr>
          <p:cNvPicPr>
            <a:picLocks noChangeAspect="1"/>
          </p:cNvPicPr>
          <p:nvPr/>
        </p:nvPicPr>
        <p:blipFill>
          <a:blip r:embed="rId7"/>
          <a:stretch>
            <a:fillRect/>
          </a:stretch>
        </p:blipFill>
        <p:spPr>
          <a:xfrm>
            <a:off x="12399665" y="7506173"/>
            <a:ext cx="2110154" cy="654148"/>
          </a:xfrm>
          <a:prstGeom prst="rect">
            <a:avLst/>
          </a:prstGeo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9144000" y="0"/>
            <a:ext cx="5486400" cy="8229600"/>
          </a:xfrm>
          <a:prstGeom prst="rect">
            <a:avLst/>
          </a:prstGeom>
        </p:spPr>
      </p:pic>
      <p:sp>
        <p:nvSpPr>
          <p:cNvPr id="3" name="Text 0"/>
          <p:cNvSpPr/>
          <p:nvPr/>
        </p:nvSpPr>
        <p:spPr>
          <a:xfrm>
            <a:off x="806410" y="354092"/>
            <a:ext cx="7531179" cy="1439942"/>
          </a:xfrm>
          <a:prstGeom prst="rect">
            <a:avLst/>
          </a:prstGeom>
          <a:noFill/>
          <a:ln/>
        </p:spPr>
        <p:txBody>
          <a:bodyPr wrap="square" lIns="0" tIns="0" rIns="0" bIns="0" rtlCol="0" anchor="t"/>
          <a:lstStyle/>
          <a:p>
            <a:pPr marL="0" indent="0">
              <a:lnSpc>
                <a:spcPts val="5650"/>
              </a:lnSpc>
              <a:buNone/>
            </a:pPr>
            <a:r>
              <a:rPr lang="en-US" sz="4500" b="1" dirty="0">
                <a:solidFill>
                  <a:srgbClr val="F5F0F0"/>
                </a:solidFill>
                <a:latin typeface="PT Serif" panose="020A0603040505020204" pitchFamily="18" charset="0"/>
                <a:ea typeface="Merriweather" pitchFamily="34" charset="-122"/>
                <a:cs typeface="Merriweather" pitchFamily="34" charset="-120"/>
              </a:rPr>
              <a:t>II. Công đoạn Gia Công Chi Tiết</a:t>
            </a:r>
            <a:endParaRPr lang="en-US" sz="4500" b="1" dirty="0"/>
          </a:p>
        </p:txBody>
      </p:sp>
      <p:sp>
        <p:nvSpPr>
          <p:cNvPr id="4" name="Shape 1"/>
          <p:cNvSpPr/>
          <p:nvPr/>
        </p:nvSpPr>
        <p:spPr>
          <a:xfrm>
            <a:off x="1136690" y="2830491"/>
            <a:ext cx="30480" cy="4812030"/>
          </a:xfrm>
          <a:prstGeom prst="roundRect">
            <a:avLst>
              <a:gd name="adj" fmla="val 317487"/>
            </a:avLst>
          </a:prstGeom>
          <a:solidFill>
            <a:srgbClr val="194A99"/>
          </a:solidFill>
          <a:ln/>
        </p:spPr>
      </p:sp>
      <p:sp>
        <p:nvSpPr>
          <p:cNvPr id="5" name="Shape 2"/>
          <p:cNvSpPr/>
          <p:nvPr/>
        </p:nvSpPr>
        <p:spPr>
          <a:xfrm>
            <a:off x="1380649" y="3333649"/>
            <a:ext cx="806410" cy="30480"/>
          </a:xfrm>
          <a:prstGeom prst="roundRect">
            <a:avLst>
              <a:gd name="adj" fmla="val 317487"/>
            </a:avLst>
          </a:prstGeom>
          <a:solidFill>
            <a:srgbClr val="194A99"/>
          </a:solidFill>
          <a:ln/>
        </p:spPr>
      </p:sp>
      <p:sp>
        <p:nvSpPr>
          <p:cNvPr id="6" name="Shape 3"/>
          <p:cNvSpPr/>
          <p:nvPr/>
        </p:nvSpPr>
        <p:spPr>
          <a:xfrm>
            <a:off x="892731" y="3089690"/>
            <a:ext cx="518398" cy="518398"/>
          </a:xfrm>
          <a:prstGeom prst="roundRect">
            <a:avLst>
              <a:gd name="adj" fmla="val 18667"/>
            </a:avLst>
          </a:prstGeom>
          <a:solidFill>
            <a:srgbClr val="003180"/>
          </a:solidFill>
          <a:ln w="7620">
            <a:solidFill>
              <a:srgbClr val="194A99"/>
            </a:solidFill>
            <a:prstDash val="solid"/>
          </a:ln>
        </p:spPr>
      </p:sp>
      <p:sp>
        <p:nvSpPr>
          <p:cNvPr id="7" name="Text 4"/>
          <p:cNvSpPr/>
          <p:nvPr/>
        </p:nvSpPr>
        <p:spPr>
          <a:xfrm>
            <a:off x="1075849" y="3176010"/>
            <a:ext cx="152043" cy="345638"/>
          </a:xfrm>
          <a:prstGeom prst="rect">
            <a:avLst/>
          </a:prstGeom>
          <a:noFill/>
          <a:ln/>
        </p:spPr>
        <p:txBody>
          <a:bodyPr wrap="none" lIns="0" tIns="0" rIns="0" bIns="0" rtlCol="0" anchor="t"/>
          <a:lstStyle/>
          <a:p>
            <a:pPr marL="0" indent="0" algn="ctr">
              <a:lnSpc>
                <a:spcPts val="2700"/>
              </a:lnSpc>
              <a:buNone/>
            </a:pPr>
            <a:r>
              <a:rPr lang="en-US" sz="2700" dirty="0">
                <a:solidFill>
                  <a:srgbClr val="E2E6E9"/>
                </a:solidFill>
                <a:latin typeface="PT Serif" panose="020A0603040505020204" pitchFamily="18" charset="0"/>
                <a:ea typeface="Merriweather" pitchFamily="34" charset="-122"/>
                <a:cs typeface="Merriweather" pitchFamily="34" charset="-120"/>
              </a:rPr>
              <a:t>1</a:t>
            </a:r>
            <a:endParaRPr lang="en-US" sz="2700" dirty="0"/>
          </a:p>
        </p:txBody>
      </p:sp>
      <p:sp>
        <p:nvSpPr>
          <p:cNvPr id="8" name="Text 5"/>
          <p:cNvSpPr/>
          <p:nvPr/>
        </p:nvSpPr>
        <p:spPr>
          <a:xfrm>
            <a:off x="2419112" y="3060877"/>
            <a:ext cx="2880003" cy="359926"/>
          </a:xfrm>
          <a:prstGeom prst="rect">
            <a:avLst/>
          </a:prstGeom>
          <a:noFill/>
          <a:ln/>
        </p:spPr>
        <p:txBody>
          <a:bodyPr wrap="none" lIns="0" tIns="0" rIns="0" bIns="0" rtlCol="0" anchor="t"/>
          <a:lstStyle/>
          <a:p>
            <a:pPr marL="0" indent="0" algn="l">
              <a:lnSpc>
                <a:spcPts val="2800"/>
              </a:lnSpc>
              <a:buNone/>
            </a:pPr>
            <a:r>
              <a:rPr lang="en-US" sz="2250" b="1" dirty="0">
                <a:solidFill>
                  <a:srgbClr val="E2E6E9"/>
                </a:solidFill>
                <a:latin typeface="PT Serif" panose="020A0603040505020204" pitchFamily="18" charset="0"/>
                <a:ea typeface="Merriweather" pitchFamily="34" charset="-122"/>
                <a:cs typeface="Merriweather" pitchFamily="34" charset="-120"/>
              </a:rPr>
              <a:t>Khoan Lỗ</a:t>
            </a:r>
            <a:endParaRPr lang="en-US" sz="2250" b="1" dirty="0"/>
          </a:p>
        </p:txBody>
      </p:sp>
      <p:sp>
        <p:nvSpPr>
          <p:cNvPr id="9" name="Text 6"/>
          <p:cNvSpPr/>
          <p:nvPr/>
        </p:nvSpPr>
        <p:spPr>
          <a:xfrm>
            <a:off x="2419112" y="3559034"/>
            <a:ext cx="5918478" cy="368618"/>
          </a:xfrm>
          <a:prstGeom prst="rect">
            <a:avLst/>
          </a:prstGeom>
          <a:noFill/>
          <a:ln/>
        </p:spPr>
        <p:txBody>
          <a:bodyPr wrap="none" lIns="0" tIns="0" rIns="0" bIns="0" rtlCol="0" anchor="t"/>
          <a:lstStyle/>
          <a:p>
            <a:pPr marL="0" indent="0" algn="l">
              <a:lnSpc>
                <a:spcPts val="2900"/>
              </a:lnSpc>
              <a:buNone/>
            </a:pPr>
            <a:r>
              <a:rPr lang="en-US" sz="1800" dirty="0">
                <a:solidFill>
                  <a:srgbClr val="E2E6E9"/>
                </a:solidFill>
                <a:latin typeface="PT Serif" panose="020A0603040505020204" pitchFamily="18" charset="0"/>
                <a:ea typeface="Merriweather" pitchFamily="34" charset="-122"/>
                <a:cs typeface="Merriweather" pitchFamily="34" charset="-120"/>
              </a:rPr>
              <a:t>Chấn thương do lưỡi khoan hoặc mảnh gỗ văng ra.</a:t>
            </a:r>
            <a:endParaRPr lang="en-US" sz="1800" dirty="0"/>
          </a:p>
        </p:txBody>
      </p:sp>
      <p:sp>
        <p:nvSpPr>
          <p:cNvPr id="10" name="Shape 7"/>
          <p:cNvSpPr/>
          <p:nvPr/>
        </p:nvSpPr>
        <p:spPr>
          <a:xfrm>
            <a:off x="1380649" y="4891582"/>
            <a:ext cx="806410" cy="30480"/>
          </a:xfrm>
          <a:prstGeom prst="roundRect">
            <a:avLst>
              <a:gd name="adj" fmla="val 317487"/>
            </a:avLst>
          </a:prstGeom>
          <a:solidFill>
            <a:srgbClr val="194A99"/>
          </a:solidFill>
          <a:ln/>
        </p:spPr>
      </p:sp>
      <p:sp>
        <p:nvSpPr>
          <p:cNvPr id="11" name="Shape 8"/>
          <p:cNvSpPr/>
          <p:nvPr/>
        </p:nvSpPr>
        <p:spPr>
          <a:xfrm>
            <a:off x="892731" y="4647623"/>
            <a:ext cx="518398" cy="518398"/>
          </a:xfrm>
          <a:prstGeom prst="roundRect">
            <a:avLst>
              <a:gd name="adj" fmla="val 18667"/>
            </a:avLst>
          </a:prstGeom>
          <a:solidFill>
            <a:srgbClr val="003180"/>
          </a:solidFill>
          <a:ln w="7620">
            <a:solidFill>
              <a:srgbClr val="194A99"/>
            </a:solidFill>
            <a:prstDash val="solid"/>
          </a:ln>
        </p:spPr>
      </p:sp>
      <p:sp>
        <p:nvSpPr>
          <p:cNvPr id="12" name="Text 9"/>
          <p:cNvSpPr/>
          <p:nvPr/>
        </p:nvSpPr>
        <p:spPr>
          <a:xfrm>
            <a:off x="1048583" y="4733943"/>
            <a:ext cx="206693" cy="345638"/>
          </a:xfrm>
          <a:prstGeom prst="rect">
            <a:avLst/>
          </a:prstGeom>
          <a:noFill/>
          <a:ln/>
        </p:spPr>
        <p:txBody>
          <a:bodyPr wrap="none" lIns="0" tIns="0" rIns="0" bIns="0" rtlCol="0" anchor="t"/>
          <a:lstStyle/>
          <a:p>
            <a:pPr marL="0" indent="0" algn="ctr">
              <a:lnSpc>
                <a:spcPts val="2700"/>
              </a:lnSpc>
              <a:buNone/>
            </a:pPr>
            <a:r>
              <a:rPr lang="en-US" sz="2700" dirty="0">
                <a:solidFill>
                  <a:srgbClr val="E2E6E9"/>
                </a:solidFill>
                <a:latin typeface="PT Serif" panose="020A0603040505020204" pitchFamily="18" charset="0"/>
                <a:ea typeface="Merriweather" pitchFamily="34" charset="-122"/>
                <a:cs typeface="Merriweather" pitchFamily="34" charset="-120"/>
              </a:rPr>
              <a:t>2</a:t>
            </a:r>
            <a:endParaRPr lang="en-US" sz="2700" dirty="0"/>
          </a:p>
        </p:txBody>
      </p:sp>
      <p:sp>
        <p:nvSpPr>
          <p:cNvPr id="13" name="Text 10"/>
          <p:cNvSpPr/>
          <p:nvPr/>
        </p:nvSpPr>
        <p:spPr>
          <a:xfrm>
            <a:off x="2419112" y="4618809"/>
            <a:ext cx="2880003" cy="359926"/>
          </a:xfrm>
          <a:prstGeom prst="rect">
            <a:avLst/>
          </a:prstGeom>
          <a:noFill/>
          <a:ln/>
        </p:spPr>
        <p:txBody>
          <a:bodyPr wrap="none" lIns="0" tIns="0" rIns="0" bIns="0" rtlCol="0" anchor="t"/>
          <a:lstStyle/>
          <a:p>
            <a:pPr marL="0" indent="0" algn="l">
              <a:lnSpc>
                <a:spcPts val="2800"/>
              </a:lnSpc>
              <a:buNone/>
            </a:pPr>
            <a:r>
              <a:rPr lang="en-US" sz="2250" b="1" dirty="0">
                <a:solidFill>
                  <a:srgbClr val="E2E6E9"/>
                </a:solidFill>
                <a:latin typeface="PT Serif" panose="020A0603040505020204" pitchFamily="18" charset="0"/>
                <a:ea typeface="Merriweather" pitchFamily="34" charset="-122"/>
                <a:cs typeface="Merriweather" pitchFamily="34" charset="-120"/>
              </a:rPr>
              <a:t>Chạm Khắc</a:t>
            </a:r>
            <a:endParaRPr lang="en-US" sz="2250" b="1" dirty="0"/>
          </a:p>
        </p:txBody>
      </p:sp>
      <p:sp>
        <p:nvSpPr>
          <p:cNvPr id="14" name="Text 11"/>
          <p:cNvSpPr/>
          <p:nvPr/>
        </p:nvSpPr>
        <p:spPr>
          <a:xfrm>
            <a:off x="2419112" y="5116967"/>
            <a:ext cx="5918478" cy="368618"/>
          </a:xfrm>
          <a:prstGeom prst="rect">
            <a:avLst/>
          </a:prstGeom>
          <a:noFill/>
          <a:ln/>
        </p:spPr>
        <p:txBody>
          <a:bodyPr wrap="none" lIns="0" tIns="0" rIns="0" bIns="0" rtlCol="0" anchor="t"/>
          <a:lstStyle/>
          <a:p>
            <a:pPr marL="0" indent="0" algn="l">
              <a:lnSpc>
                <a:spcPts val="2900"/>
              </a:lnSpc>
              <a:buNone/>
            </a:pPr>
            <a:r>
              <a:rPr lang="en-US" sz="1800" dirty="0">
                <a:solidFill>
                  <a:srgbClr val="E2E6E9"/>
                </a:solidFill>
                <a:latin typeface="PT Serif" panose="020A0603040505020204" pitchFamily="18" charset="0"/>
                <a:ea typeface="Merriweather" pitchFamily="34" charset="-122"/>
                <a:cs typeface="Merriweather" pitchFamily="34" charset="-120"/>
              </a:rPr>
              <a:t>Thương tích do dụng cụ chạm khắc sắc bén.</a:t>
            </a:r>
            <a:endParaRPr lang="en-US" sz="1800" dirty="0"/>
          </a:p>
        </p:txBody>
      </p:sp>
      <p:sp>
        <p:nvSpPr>
          <p:cNvPr id="15" name="Shape 12"/>
          <p:cNvSpPr/>
          <p:nvPr/>
        </p:nvSpPr>
        <p:spPr>
          <a:xfrm>
            <a:off x="1380649" y="6449514"/>
            <a:ext cx="806410" cy="30480"/>
          </a:xfrm>
          <a:prstGeom prst="roundRect">
            <a:avLst>
              <a:gd name="adj" fmla="val 317487"/>
            </a:avLst>
          </a:prstGeom>
          <a:solidFill>
            <a:srgbClr val="194A99"/>
          </a:solidFill>
          <a:ln/>
        </p:spPr>
      </p:sp>
      <p:sp>
        <p:nvSpPr>
          <p:cNvPr id="16" name="Shape 13"/>
          <p:cNvSpPr/>
          <p:nvPr/>
        </p:nvSpPr>
        <p:spPr>
          <a:xfrm>
            <a:off x="892731" y="6205555"/>
            <a:ext cx="518398" cy="518398"/>
          </a:xfrm>
          <a:prstGeom prst="roundRect">
            <a:avLst>
              <a:gd name="adj" fmla="val 18667"/>
            </a:avLst>
          </a:prstGeom>
          <a:solidFill>
            <a:srgbClr val="003180"/>
          </a:solidFill>
          <a:ln w="7620">
            <a:solidFill>
              <a:srgbClr val="194A99"/>
            </a:solidFill>
            <a:prstDash val="solid"/>
          </a:ln>
        </p:spPr>
      </p:sp>
      <p:sp>
        <p:nvSpPr>
          <p:cNvPr id="17" name="Text 14"/>
          <p:cNvSpPr/>
          <p:nvPr/>
        </p:nvSpPr>
        <p:spPr>
          <a:xfrm>
            <a:off x="1055132" y="6291876"/>
            <a:ext cx="193596" cy="345638"/>
          </a:xfrm>
          <a:prstGeom prst="rect">
            <a:avLst/>
          </a:prstGeom>
          <a:noFill/>
          <a:ln/>
        </p:spPr>
        <p:txBody>
          <a:bodyPr wrap="none" lIns="0" tIns="0" rIns="0" bIns="0" rtlCol="0" anchor="t"/>
          <a:lstStyle/>
          <a:p>
            <a:pPr marL="0" indent="0" algn="ctr">
              <a:lnSpc>
                <a:spcPts val="2700"/>
              </a:lnSpc>
              <a:buNone/>
            </a:pPr>
            <a:r>
              <a:rPr lang="en-US" sz="2700" dirty="0">
                <a:solidFill>
                  <a:srgbClr val="E2E6E9"/>
                </a:solidFill>
                <a:latin typeface="PT Serif" panose="020A0603040505020204" pitchFamily="18" charset="0"/>
                <a:ea typeface="Merriweather" pitchFamily="34" charset="-122"/>
                <a:cs typeface="Merriweather" pitchFamily="34" charset="-120"/>
              </a:rPr>
              <a:t>3</a:t>
            </a:r>
            <a:endParaRPr lang="en-US" sz="2700" dirty="0"/>
          </a:p>
        </p:txBody>
      </p:sp>
      <p:sp>
        <p:nvSpPr>
          <p:cNvPr id="18" name="Text 15"/>
          <p:cNvSpPr/>
          <p:nvPr/>
        </p:nvSpPr>
        <p:spPr>
          <a:xfrm>
            <a:off x="2419112" y="6176742"/>
            <a:ext cx="2880003" cy="359926"/>
          </a:xfrm>
          <a:prstGeom prst="rect">
            <a:avLst/>
          </a:prstGeom>
          <a:noFill/>
          <a:ln/>
        </p:spPr>
        <p:txBody>
          <a:bodyPr wrap="none" lIns="0" tIns="0" rIns="0" bIns="0" rtlCol="0" anchor="t"/>
          <a:lstStyle/>
          <a:p>
            <a:pPr marL="0" indent="0" algn="l">
              <a:lnSpc>
                <a:spcPts val="2800"/>
              </a:lnSpc>
              <a:buNone/>
            </a:pPr>
            <a:r>
              <a:rPr lang="en-US" sz="2250" b="1" dirty="0">
                <a:solidFill>
                  <a:srgbClr val="E2E6E9"/>
                </a:solidFill>
                <a:latin typeface="PT Serif" panose="020A0603040505020204" pitchFamily="18" charset="0"/>
                <a:ea typeface="Merriweather" pitchFamily="34" charset="-122"/>
                <a:cs typeface="Merriweather" pitchFamily="34" charset="-120"/>
              </a:rPr>
              <a:t>Xử Lý Bề Mặt</a:t>
            </a:r>
            <a:endParaRPr lang="en-US" sz="2250" b="1" dirty="0"/>
          </a:p>
        </p:txBody>
      </p:sp>
      <p:sp>
        <p:nvSpPr>
          <p:cNvPr id="19" name="Text 16"/>
          <p:cNvSpPr/>
          <p:nvPr/>
        </p:nvSpPr>
        <p:spPr>
          <a:xfrm>
            <a:off x="2419112" y="6674900"/>
            <a:ext cx="5918478" cy="737235"/>
          </a:xfrm>
          <a:prstGeom prst="rect">
            <a:avLst/>
          </a:prstGeom>
          <a:noFill/>
          <a:ln/>
        </p:spPr>
        <p:txBody>
          <a:bodyPr wrap="square" lIns="0" tIns="0" rIns="0" bIns="0" rtlCol="0" anchor="t"/>
          <a:lstStyle/>
          <a:p>
            <a:pPr marL="0" indent="0" algn="l">
              <a:lnSpc>
                <a:spcPts val="2900"/>
              </a:lnSpc>
              <a:buNone/>
            </a:pPr>
            <a:r>
              <a:rPr lang="en-US" sz="1800" dirty="0">
                <a:solidFill>
                  <a:srgbClr val="E2E6E9"/>
                </a:solidFill>
                <a:latin typeface="PT Serif" panose="020A0603040505020204" pitchFamily="18" charset="0"/>
                <a:ea typeface="Merriweather" pitchFamily="34" charset="-122"/>
                <a:cs typeface="Merriweather" pitchFamily="34" charset="-120"/>
              </a:rPr>
              <a:t>Bụi gỗ và mảnh vụn có thể gây khó chịu cho hệ hô hấp và mắt.</a:t>
            </a:r>
            <a:endParaRPr lang="en-US" sz="18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9144000" y="0"/>
            <a:ext cx="5486400" cy="8229600"/>
          </a:xfrm>
          <a:prstGeom prst="rect">
            <a:avLst/>
          </a:prstGeom>
        </p:spPr>
      </p:pic>
      <p:sp>
        <p:nvSpPr>
          <p:cNvPr id="3" name="Text 0"/>
          <p:cNvSpPr/>
          <p:nvPr/>
        </p:nvSpPr>
        <p:spPr>
          <a:xfrm>
            <a:off x="789980" y="623173"/>
            <a:ext cx="6276023" cy="705207"/>
          </a:xfrm>
          <a:prstGeom prst="rect">
            <a:avLst/>
          </a:prstGeom>
          <a:noFill/>
          <a:ln/>
        </p:spPr>
        <p:txBody>
          <a:bodyPr wrap="none" lIns="0" tIns="0" rIns="0" bIns="0" rtlCol="0" anchor="t"/>
          <a:lstStyle/>
          <a:p>
            <a:pPr marL="0" indent="0">
              <a:lnSpc>
                <a:spcPts val="5550"/>
              </a:lnSpc>
              <a:buNone/>
            </a:pPr>
            <a:r>
              <a:rPr lang="en-US" sz="4400" b="1" dirty="0">
                <a:solidFill>
                  <a:srgbClr val="F5F0F0"/>
                </a:solidFill>
                <a:latin typeface="PT Serif" panose="020A0603040505020204" pitchFamily="18" charset="0"/>
                <a:ea typeface="Merriweather" pitchFamily="34" charset="-122"/>
                <a:cs typeface="Merriweather" pitchFamily="34" charset="-120"/>
              </a:rPr>
              <a:t>III. Công đoạn Lắp Ráp</a:t>
            </a:r>
            <a:endParaRPr lang="en-US" sz="4400" b="1" dirty="0"/>
          </a:p>
        </p:txBody>
      </p:sp>
      <p:sp>
        <p:nvSpPr>
          <p:cNvPr id="4" name="Shape 1"/>
          <p:cNvSpPr/>
          <p:nvPr/>
        </p:nvSpPr>
        <p:spPr>
          <a:xfrm>
            <a:off x="789980" y="1900119"/>
            <a:ext cx="7564041" cy="1315641"/>
          </a:xfrm>
          <a:prstGeom prst="roundRect">
            <a:avLst>
              <a:gd name="adj" fmla="val 7206"/>
            </a:avLst>
          </a:prstGeom>
          <a:solidFill>
            <a:srgbClr val="003180"/>
          </a:solidFill>
          <a:ln w="7620">
            <a:solidFill>
              <a:srgbClr val="194A99"/>
            </a:solidFill>
            <a:prstDash val="solid"/>
          </a:ln>
        </p:spPr>
      </p:sp>
      <p:sp>
        <p:nvSpPr>
          <p:cNvPr id="5" name="Text 2"/>
          <p:cNvSpPr/>
          <p:nvPr/>
        </p:nvSpPr>
        <p:spPr>
          <a:xfrm>
            <a:off x="1023223" y="2133362"/>
            <a:ext cx="2821424" cy="352663"/>
          </a:xfrm>
          <a:prstGeom prst="rect">
            <a:avLst/>
          </a:prstGeom>
          <a:noFill/>
          <a:ln/>
        </p:spPr>
        <p:txBody>
          <a:bodyPr wrap="none" lIns="0" tIns="0" rIns="0" bIns="0" rtlCol="0" anchor="t"/>
          <a:lstStyle/>
          <a:p>
            <a:pPr marL="0" indent="0">
              <a:lnSpc>
                <a:spcPts val="2750"/>
              </a:lnSpc>
              <a:buNone/>
            </a:pPr>
            <a:r>
              <a:rPr lang="en-US" sz="2200" b="1" dirty="0">
                <a:solidFill>
                  <a:srgbClr val="E2E6E9"/>
                </a:solidFill>
                <a:latin typeface="PT Serif" panose="020A0603040505020204" pitchFamily="18" charset="0"/>
                <a:ea typeface="Merriweather" pitchFamily="34" charset="-122"/>
                <a:cs typeface="Merriweather" pitchFamily="34" charset="-120"/>
              </a:rPr>
              <a:t>Sử Dụng Dụng Cụ</a:t>
            </a:r>
            <a:endParaRPr lang="en-US" sz="2200" b="1" dirty="0"/>
          </a:p>
        </p:txBody>
      </p:sp>
      <p:sp>
        <p:nvSpPr>
          <p:cNvPr id="6" name="Text 3"/>
          <p:cNvSpPr/>
          <p:nvPr/>
        </p:nvSpPr>
        <p:spPr>
          <a:xfrm>
            <a:off x="1023223" y="2621400"/>
            <a:ext cx="7097554" cy="361117"/>
          </a:xfrm>
          <a:prstGeom prst="rect">
            <a:avLst/>
          </a:prstGeom>
          <a:noFill/>
          <a:ln/>
        </p:spPr>
        <p:txBody>
          <a:bodyPr wrap="none" lIns="0" tIns="0" rIns="0" bIns="0" rtlCol="0" anchor="t"/>
          <a:lstStyle/>
          <a:p>
            <a:pPr marL="0" indent="0">
              <a:lnSpc>
                <a:spcPts val="2800"/>
              </a:lnSpc>
              <a:buNone/>
            </a:pPr>
            <a:r>
              <a:rPr lang="en-US" sz="1750" dirty="0">
                <a:solidFill>
                  <a:srgbClr val="E2E6E9"/>
                </a:solidFill>
                <a:latin typeface="PT Serif" panose="020A0603040505020204" pitchFamily="18" charset="0"/>
                <a:ea typeface="Merriweather" pitchFamily="34" charset="-122"/>
                <a:cs typeface="Merriweather" pitchFamily="34" charset="-120"/>
              </a:rPr>
              <a:t>Bị thương do sử dụng dụng cụ không đúng cách.</a:t>
            </a:r>
            <a:endParaRPr lang="en-US" sz="1750" dirty="0"/>
          </a:p>
        </p:txBody>
      </p:sp>
      <p:sp>
        <p:nvSpPr>
          <p:cNvPr id="7" name="Shape 4"/>
          <p:cNvSpPr/>
          <p:nvPr/>
        </p:nvSpPr>
        <p:spPr>
          <a:xfrm>
            <a:off x="789980" y="3441383"/>
            <a:ext cx="7564041" cy="1315641"/>
          </a:xfrm>
          <a:prstGeom prst="roundRect">
            <a:avLst>
              <a:gd name="adj" fmla="val 7206"/>
            </a:avLst>
          </a:prstGeom>
          <a:solidFill>
            <a:srgbClr val="003180"/>
          </a:solidFill>
          <a:ln w="7620">
            <a:solidFill>
              <a:srgbClr val="194A99"/>
            </a:solidFill>
            <a:prstDash val="solid"/>
          </a:ln>
        </p:spPr>
      </p:sp>
      <p:sp>
        <p:nvSpPr>
          <p:cNvPr id="8" name="Text 5"/>
          <p:cNvSpPr/>
          <p:nvPr/>
        </p:nvSpPr>
        <p:spPr>
          <a:xfrm>
            <a:off x="1023223" y="3674626"/>
            <a:ext cx="2821424" cy="352663"/>
          </a:xfrm>
          <a:prstGeom prst="rect">
            <a:avLst/>
          </a:prstGeom>
          <a:noFill/>
          <a:ln/>
        </p:spPr>
        <p:txBody>
          <a:bodyPr wrap="none" lIns="0" tIns="0" rIns="0" bIns="0" rtlCol="0" anchor="t"/>
          <a:lstStyle/>
          <a:p>
            <a:pPr marL="0" indent="0">
              <a:lnSpc>
                <a:spcPts val="2750"/>
              </a:lnSpc>
              <a:buNone/>
            </a:pPr>
            <a:r>
              <a:rPr lang="en-US" sz="2200" b="1" dirty="0">
                <a:solidFill>
                  <a:srgbClr val="E2E6E9"/>
                </a:solidFill>
                <a:latin typeface="PT Serif" panose="020A0603040505020204" pitchFamily="18" charset="0"/>
                <a:ea typeface="Merriweather" pitchFamily="34" charset="-122"/>
                <a:cs typeface="Merriweather" pitchFamily="34" charset="-120"/>
              </a:rPr>
              <a:t>Tiếp Xúc Hóa Chất</a:t>
            </a:r>
            <a:endParaRPr lang="en-US" sz="2200" b="1" dirty="0"/>
          </a:p>
        </p:txBody>
      </p:sp>
      <p:sp>
        <p:nvSpPr>
          <p:cNvPr id="9" name="Text 6"/>
          <p:cNvSpPr/>
          <p:nvPr/>
        </p:nvSpPr>
        <p:spPr>
          <a:xfrm>
            <a:off x="1023223" y="4162664"/>
            <a:ext cx="7097554" cy="361117"/>
          </a:xfrm>
          <a:prstGeom prst="rect">
            <a:avLst/>
          </a:prstGeom>
          <a:noFill/>
          <a:ln/>
        </p:spPr>
        <p:txBody>
          <a:bodyPr wrap="none" lIns="0" tIns="0" rIns="0" bIns="0" rtlCol="0" anchor="t"/>
          <a:lstStyle/>
          <a:p>
            <a:pPr marL="0" indent="0">
              <a:lnSpc>
                <a:spcPts val="2800"/>
              </a:lnSpc>
              <a:buNone/>
            </a:pPr>
            <a:r>
              <a:rPr lang="en-US" sz="1750" dirty="0">
                <a:solidFill>
                  <a:srgbClr val="E2E6E9"/>
                </a:solidFill>
                <a:latin typeface="PT Serif" panose="020A0603040505020204" pitchFamily="18" charset="0"/>
                <a:ea typeface="Merriweather" pitchFamily="34" charset="-122"/>
                <a:cs typeface="Merriweather" pitchFamily="34" charset="-120"/>
              </a:rPr>
              <a:t>Tiếp xúc với hóa chất độc hại trong keo dán.</a:t>
            </a:r>
            <a:endParaRPr lang="en-US" sz="1750" dirty="0"/>
          </a:p>
        </p:txBody>
      </p:sp>
      <p:sp>
        <p:nvSpPr>
          <p:cNvPr id="10" name="Shape 7"/>
          <p:cNvSpPr/>
          <p:nvPr/>
        </p:nvSpPr>
        <p:spPr>
          <a:xfrm>
            <a:off x="789980" y="4982647"/>
            <a:ext cx="7564041" cy="1315641"/>
          </a:xfrm>
          <a:prstGeom prst="roundRect">
            <a:avLst>
              <a:gd name="adj" fmla="val 7206"/>
            </a:avLst>
          </a:prstGeom>
          <a:solidFill>
            <a:srgbClr val="003180"/>
          </a:solidFill>
          <a:ln w="7620">
            <a:solidFill>
              <a:srgbClr val="194A99"/>
            </a:solidFill>
            <a:prstDash val="solid"/>
          </a:ln>
        </p:spPr>
      </p:sp>
      <p:sp>
        <p:nvSpPr>
          <p:cNvPr id="11" name="Text 8"/>
          <p:cNvSpPr/>
          <p:nvPr/>
        </p:nvSpPr>
        <p:spPr>
          <a:xfrm>
            <a:off x="1023223" y="5215891"/>
            <a:ext cx="2821424" cy="352663"/>
          </a:xfrm>
          <a:prstGeom prst="rect">
            <a:avLst/>
          </a:prstGeom>
          <a:noFill/>
          <a:ln/>
        </p:spPr>
        <p:txBody>
          <a:bodyPr wrap="none" lIns="0" tIns="0" rIns="0" bIns="0" rtlCol="0" anchor="t"/>
          <a:lstStyle/>
          <a:p>
            <a:pPr marL="0" indent="0">
              <a:lnSpc>
                <a:spcPts val="2750"/>
              </a:lnSpc>
              <a:buNone/>
            </a:pPr>
            <a:r>
              <a:rPr lang="en-US" sz="2200" b="1" dirty="0">
                <a:solidFill>
                  <a:srgbClr val="E2E6E9"/>
                </a:solidFill>
                <a:latin typeface="PT Serif" panose="020A0603040505020204" pitchFamily="18" charset="0"/>
                <a:ea typeface="Merriweather" pitchFamily="34" charset="-122"/>
                <a:cs typeface="Merriweather" pitchFamily="34" charset="-120"/>
              </a:rPr>
              <a:t>Kẹp Bộ Phận</a:t>
            </a:r>
            <a:endParaRPr lang="en-US" sz="2200" b="1" dirty="0"/>
          </a:p>
        </p:txBody>
      </p:sp>
      <p:sp>
        <p:nvSpPr>
          <p:cNvPr id="12" name="Text 9"/>
          <p:cNvSpPr/>
          <p:nvPr/>
        </p:nvSpPr>
        <p:spPr>
          <a:xfrm>
            <a:off x="1023223" y="5703928"/>
            <a:ext cx="7097554" cy="361117"/>
          </a:xfrm>
          <a:prstGeom prst="rect">
            <a:avLst/>
          </a:prstGeom>
          <a:noFill/>
          <a:ln/>
        </p:spPr>
        <p:txBody>
          <a:bodyPr wrap="none" lIns="0" tIns="0" rIns="0" bIns="0" rtlCol="0" anchor="t"/>
          <a:lstStyle/>
          <a:p>
            <a:pPr marL="0" indent="0">
              <a:lnSpc>
                <a:spcPts val="2800"/>
              </a:lnSpc>
              <a:buNone/>
            </a:pPr>
            <a:r>
              <a:rPr lang="en-US" sz="1750" dirty="0">
                <a:solidFill>
                  <a:srgbClr val="E2E6E9"/>
                </a:solidFill>
                <a:latin typeface="PT Serif" panose="020A0603040505020204" pitchFamily="18" charset="0"/>
                <a:ea typeface="Merriweather" pitchFamily="34" charset="-122"/>
                <a:cs typeface="Merriweather" pitchFamily="34" charset="-120"/>
              </a:rPr>
              <a:t>Bị kẹp tay hoặc ngón tay vào giữa các bộ phận.</a:t>
            </a:r>
            <a:endParaRPr lang="en-US" sz="1750" dirty="0"/>
          </a:p>
        </p:txBody>
      </p:sp>
      <p:sp>
        <p:nvSpPr>
          <p:cNvPr id="13" name="Shape 10"/>
          <p:cNvSpPr/>
          <p:nvPr/>
        </p:nvSpPr>
        <p:spPr>
          <a:xfrm>
            <a:off x="789980" y="6523911"/>
            <a:ext cx="7564041" cy="1315641"/>
          </a:xfrm>
          <a:prstGeom prst="roundRect">
            <a:avLst>
              <a:gd name="adj" fmla="val 7206"/>
            </a:avLst>
          </a:prstGeom>
          <a:solidFill>
            <a:srgbClr val="003180"/>
          </a:solidFill>
          <a:ln w="7620">
            <a:solidFill>
              <a:srgbClr val="194A99"/>
            </a:solidFill>
            <a:prstDash val="solid"/>
          </a:ln>
        </p:spPr>
      </p:sp>
      <p:sp>
        <p:nvSpPr>
          <p:cNvPr id="14" name="Text 11"/>
          <p:cNvSpPr/>
          <p:nvPr/>
        </p:nvSpPr>
        <p:spPr>
          <a:xfrm>
            <a:off x="1023223" y="6757155"/>
            <a:ext cx="2821424" cy="352663"/>
          </a:xfrm>
          <a:prstGeom prst="rect">
            <a:avLst/>
          </a:prstGeom>
          <a:noFill/>
          <a:ln/>
        </p:spPr>
        <p:txBody>
          <a:bodyPr wrap="none" lIns="0" tIns="0" rIns="0" bIns="0" rtlCol="0" anchor="t"/>
          <a:lstStyle/>
          <a:p>
            <a:pPr marL="0" indent="0">
              <a:lnSpc>
                <a:spcPts val="2750"/>
              </a:lnSpc>
              <a:buNone/>
            </a:pPr>
            <a:r>
              <a:rPr lang="en-US" sz="2200" b="1" dirty="0">
                <a:solidFill>
                  <a:srgbClr val="E2E6E9"/>
                </a:solidFill>
                <a:latin typeface="PT Serif" panose="020A0603040505020204" pitchFamily="18" charset="0"/>
                <a:ea typeface="Merriweather" pitchFamily="34" charset="-122"/>
                <a:cs typeface="Merriweather" pitchFamily="34" charset="-120"/>
              </a:rPr>
              <a:t>Gắn Cầu Đàn</a:t>
            </a:r>
            <a:endParaRPr lang="en-US" sz="2200" b="1" dirty="0"/>
          </a:p>
        </p:txBody>
      </p:sp>
      <p:sp>
        <p:nvSpPr>
          <p:cNvPr id="15" name="Text 12"/>
          <p:cNvSpPr/>
          <p:nvPr/>
        </p:nvSpPr>
        <p:spPr>
          <a:xfrm>
            <a:off x="1023223" y="7245192"/>
            <a:ext cx="7097554" cy="361117"/>
          </a:xfrm>
          <a:prstGeom prst="rect">
            <a:avLst/>
          </a:prstGeom>
          <a:noFill/>
          <a:ln/>
        </p:spPr>
        <p:txBody>
          <a:bodyPr wrap="none" lIns="0" tIns="0" rIns="0" bIns="0" rtlCol="0" anchor="t"/>
          <a:lstStyle/>
          <a:p>
            <a:pPr marL="0" indent="0">
              <a:lnSpc>
                <a:spcPts val="2800"/>
              </a:lnSpc>
              <a:buNone/>
            </a:pPr>
            <a:r>
              <a:rPr lang="en-US" sz="1750" dirty="0">
                <a:solidFill>
                  <a:srgbClr val="E2E6E9"/>
                </a:solidFill>
                <a:latin typeface="PT Serif" panose="020A0603040505020204" pitchFamily="18" charset="0"/>
                <a:ea typeface="Merriweather" pitchFamily="34" charset="-122"/>
                <a:cs typeface="Merriweather" pitchFamily="34" charset="-120"/>
              </a:rPr>
              <a:t>Cầu đàn không được đặt chính xác, gây ra sai lệch về âm thanh.</a:t>
            </a:r>
            <a:endParaRPr lang="en-US" sz="175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pic>
        <p:nvPicPr>
          <p:cNvPr id="3" name="Image 1" descr="preencoded.png"/>
          <p:cNvPicPr>
            <a:picLocks noChangeAspect="1"/>
          </p:cNvPicPr>
          <p:nvPr/>
        </p:nvPicPr>
        <p:blipFill>
          <a:blip r:embed="rId3"/>
          <a:stretch>
            <a:fillRect/>
          </a:stretch>
        </p:blipFill>
        <p:spPr>
          <a:xfrm>
            <a:off x="1061357" y="3653475"/>
            <a:ext cx="4263432" cy="2684383"/>
          </a:xfrm>
          <a:prstGeom prst="rect">
            <a:avLst/>
          </a:prstGeom>
        </p:spPr>
      </p:pic>
      <p:sp>
        <p:nvSpPr>
          <p:cNvPr id="4" name="Text 0"/>
          <p:cNvSpPr/>
          <p:nvPr/>
        </p:nvSpPr>
        <p:spPr>
          <a:xfrm>
            <a:off x="923776" y="486384"/>
            <a:ext cx="7357943" cy="717113"/>
          </a:xfrm>
          <a:prstGeom prst="rect">
            <a:avLst/>
          </a:prstGeom>
          <a:noFill/>
          <a:ln/>
        </p:spPr>
        <p:txBody>
          <a:bodyPr wrap="none" lIns="0" tIns="0" rIns="0" bIns="0" rtlCol="0" anchor="t"/>
          <a:lstStyle/>
          <a:p>
            <a:pPr marL="0" indent="0">
              <a:lnSpc>
                <a:spcPts val="5600"/>
              </a:lnSpc>
              <a:buNone/>
            </a:pPr>
            <a:r>
              <a:rPr lang="en-US" sz="4500" b="1" dirty="0">
                <a:solidFill>
                  <a:srgbClr val="F5F0F0"/>
                </a:solidFill>
                <a:latin typeface="PT Serif" panose="020A0603040505020204" pitchFamily="18" charset="0"/>
                <a:ea typeface="Merriweather" pitchFamily="34" charset="-122"/>
                <a:cs typeface="Merriweather" pitchFamily="34" charset="-120"/>
              </a:rPr>
              <a:t>IV. Công đoạn Hoàn Thiện</a:t>
            </a:r>
            <a:endParaRPr lang="en-US" sz="4500" b="1" dirty="0"/>
          </a:p>
        </p:txBody>
      </p:sp>
      <p:pic>
        <p:nvPicPr>
          <p:cNvPr id="5" name="Image 2" descr="preencoded.png"/>
          <p:cNvPicPr>
            <a:picLocks noChangeAspect="1"/>
          </p:cNvPicPr>
          <p:nvPr/>
        </p:nvPicPr>
        <p:blipFill>
          <a:blip r:embed="rId4"/>
          <a:stretch>
            <a:fillRect/>
          </a:stretch>
        </p:blipFill>
        <p:spPr>
          <a:xfrm>
            <a:off x="6289596" y="2433918"/>
            <a:ext cx="1147524" cy="1836063"/>
          </a:xfrm>
          <a:prstGeom prst="rect">
            <a:avLst/>
          </a:prstGeom>
        </p:spPr>
      </p:pic>
      <p:sp>
        <p:nvSpPr>
          <p:cNvPr id="6" name="Text 1"/>
          <p:cNvSpPr/>
          <p:nvPr/>
        </p:nvSpPr>
        <p:spPr>
          <a:xfrm>
            <a:off x="7781330" y="2746982"/>
            <a:ext cx="2868930" cy="358616"/>
          </a:xfrm>
          <a:prstGeom prst="rect">
            <a:avLst/>
          </a:prstGeom>
          <a:noFill/>
          <a:ln/>
        </p:spPr>
        <p:txBody>
          <a:bodyPr wrap="none" lIns="0" tIns="0" rIns="0" bIns="0" rtlCol="0" anchor="t"/>
          <a:lstStyle/>
          <a:p>
            <a:pPr marL="0" indent="0" algn="l">
              <a:lnSpc>
                <a:spcPts val="2800"/>
              </a:lnSpc>
              <a:buNone/>
            </a:pPr>
            <a:r>
              <a:rPr lang="en-US" sz="2250" b="1" dirty="0">
                <a:solidFill>
                  <a:srgbClr val="E2E6E9"/>
                </a:solidFill>
                <a:latin typeface="PT Serif" panose="020A0603040505020204" pitchFamily="18" charset="0"/>
                <a:ea typeface="Merriweather" pitchFamily="34" charset="-122"/>
                <a:cs typeface="Merriweather" pitchFamily="34" charset="-120"/>
              </a:rPr>
              <a:t>Đánh Bóng</a:t>
            </a:r>
            <a:endParaRPr lang="en-US" sz="2250" b="1" dirty="0"/>
          </a:p>
        </p:txBody>
      </p:sp>
      <p:sp>
        <p:nvSpPr>
          <p:cNvPr id="7" name="Text 2"/>
          <p:cNvSpPr/>
          <p:nvPr/>
        </p:nvSpPr>
        <p:spPr>
          <a:xfrm>
            <a:off x="7781330" y="3159604"/>
            <a:ext cx="6045875" cy="734378"/>
          </a:xfrm>
          <a:prstGeom prst="rect">
            <a:avLst/>
          </a:prstGeom>
          <a:noFill/>
          <a:ln/>
        </p:spPr>
        <p:txBody>
          <a:bodyPr wrap="square" lIns="0" tIns="0" rIns="0" bIns="0" rtlCol="0" anchor="t"/>
          <a:lstStyle/>
          <a:p>
            <a:pPr marL="0" indent="0" algn="l">
              <a:lnSpc>
                <a:spcPts val="2850"/>
              </a:lnSpc>
              <a:buNone/>
            </a:pPr>
            <a:r>
              <a:rPr lang="en-US" sz="1800" dirty="0">
                <a:solidFill>
                  <a:srgbClr val="E2E6E9"/>
                </a:solidFill>
                <a:latin typeface="PT Serif" panose="020A0603040505020204" pitchFamily="18" charset="0"/>
                <a:ea typeface="Merriweather" pitchFamily="34" charset="-122"/>
                <a:cs typeface="Merriweather" pitchFamily="34" charset="-120"/>
              </a:rPr>
              <a:t>Tai nạn do máy đánh bóng hoạt động mạnh hoặc không được vận hành đúng cách.</a:t>
            </a:r>
            <a:endParaRPr lang="en-US" sz="1800" dirty="0"/>
          </a:p>
        </p:txBody>
      </p:sp>
      <p:pic>
        <p:nvPicPr>
          <p:cNvPr id="8" name="Image 3" descr="preencoded.png"/>
          <p:cNvPicPr>
            <a:picLocks noChangeAspect="1"/>
          </p:cNvPicPr>
          <p:nvPr/>
        </p:nvPicPr>
        <p:blipFill>
          <a:blip r:embed="rId5"/>
          <a:stretch>
            <a:fillRect/>
          </a:stretch>
        </p:blipFill>
        <p:spPr>
          <a:xfrm>
            <a:off x="6289596" y="4269981"/>
            <a:ext cx="1147524" cy="1836063"/>
          </a:xfrm>
          <a:prstGeom prst="rect">
            <a:avLst/>
          </a:prstGeom>
        </p:spPr>
      </p:pic>
      <p:sp>
        <p:nvSpPr>
          <p:cNvPr id="9" name="Text 3"/>
          <p:cNvSpPr/>
          <p:nvPr/>
        </p:nvSpPr>
        <p:spPr>
          <a:xfrm>
            <a:off x="7781330" y="4583045"/>
            <a:ext cx="2868930" cy="358616"/>
          </a:xfrm>
          <a:prstGeom prst="rect">
            <a:avLst/>
          </a:prstGeom>
          <a:noFill/>
          <a:ln/>
        </p:spPr>
        <p:txBody>
          <a:bodyPr wrap="none" lIns="0" tIns="0" rIns="0" bIns="0" rtlCol="0" anchor="t"/>
          <a:lstStyle/>
          <a:p>
            <a:pPr marL="0" indent="0" algn="l">
              <a:lnSpc>
                <a:spcPts val="2800"/>
              </a:lnSpc>
              <a:buNone/>
            </a:pPr>
            <a:r>
              <a:rPr lang="en-US" sz="2250" b="1" dirty="0">
                <a:solidFill>
                  <a:srgbClr val="E2E6E9"/>
                </a:solidFill>
                <a:latin typeface="PT Serif" panose="020A0603040505020204" pitchFamily="18" charset="0"/>
                <a:ea typeface="Merriweather" pitchFamily="34" charset="-122"/>
                <a:cs typeface="Merriweather" pitchFamily="34" charset="-120"/>
              </a:rPr>
              <a:t>Sơn Và Phủ Bảo Vệ</a:t>
            </a:r>
            <a:endParaRPr lang="en-US" sz="2250" b="1" dirty="0"/>
          </a:p>
        </p:txBody>
      </p:sp>
      <p:sp>
        <p:nvSpPr>
          <p:cNvPr id="10" name="Text 4"/>
          <p:cNvSpPr/>
          <p:nvPr/>
        </p:nvSpPr>
        <p:spPr>
          <a:xfrm>
            <a:off x="7781330" y="4995667"/>
            <a:ext cx="6045875" cy="734378"/>
          </a:xfrm>
          <a:prstGeom prst="rect">
            <a:avLst/>
          </a:prstGeom>
          <a:noFill/>
          <a:ln/>
        </p:spPr>
        <p:txBody>
          <a:bodyPr wrap="square" lIns="0" tIns="0" rIns="0" bIns="0" rtlCol="0" anchor="t"/>
          <a:lstStyle/>
          <a:p>
            <a:pPr marL="0" indent="0" algn="l">
              <a:lnSpc>
                <a:spcPts val="2850"/>
              </a:lnSpc>
              <a:buNone/>
            </a:pPr>
            <a:r>
              <a:rPr lang="en-US" sz="1800" dirty="0">
                <a:solidFill>
                  <a:srgbClr val="E2E6E9"/>
                </a:solidFill>
                <a:latin typeface="PT Serif" panose="020A0603040505020204" pitchFamily="18" charset="0"/>
                <a:ea typeface="Merriweather" pitchFamily="34" charset="-122"/>
                <a:cs typeface="Merriweather" pitchFamily="34" charset="-120"/>
              </a:rPr>
              <a:t>Tiếp xúc với hóa chất độc hại trong sơn và lớp phủ bảo vệ.</a:t>
            </a:r>
            <a:endParaRPr lang="en-US" sz="1800" dirty="0"/>
          </a:p>
        </p:txBody>
      </p:sp>
      <p:pic>
        <p:nvPicPr>
          <p:cNvPr id="11" name="Image 4" descr="preencoded.png"/>
          <p:cNvPicPr>
            <a:picLocks noChangeAspect="1"/>
          </p:cNvPicPr>
          <p:nvPr/>
        </p:nvPicPr>
        <p:blipFill>
          <a:blip r:embed="rId6"/>
          <a:stretch>
            <a:fillRect/>
          </a:stretch>
        </p:blipFill>
        <p:spPr>
          <a:xfrm>
            <a:off x="6289596" y="6106043"/>
            <a:ext cx="1147524" cy="1836063"/>
          </a:xfrm>
          <a:prstGeom prst="rect">
            <a:avLst/>
          </a:prstGeom>
        </p:spPr>
      </p:pic>
      <p:sp>
        <p:nvSpPr>
          <p:cNvPr id="12" name="Text 5"/>
          <p:cNvSpPr/>
          <p:nvPr/>
        </p:nvSpPr>
        <p:spPr>
          <a:xfrm>
            <a:off x="7781330" y="6335477"/>
            <a:ext cx="2868930" cy="358616"/>
          </a:xfrm>
          <a:prstGeom prst="rect">
            <a:avLst/>
          </a:prstGeom>
          <a:noFill/>
          <a:ln/>
        </p:spPr>
        <p:txBody>
          <a:bodyPr wrap="none" lIns="0" tIns="0" rIns="0" bIns="0" rtlCol="0" anchor="t"/>
          <a:lstStyle/>
          <a:p>
            <a:pPr marL="0" indent="0" algn="l">
              <a:lnSpc>
                <a:spcPts val="2800"/>
              </a:lnSpc>
              <a:buNone/>
            </a:pPr>
            <a:r>
              <a:rPr lang="en-US" sz="2250" b="1" dirty="0">
                <a:solidFill>
                  <a:srgbClr val="E2E6E9"/>
                </a:solidFill>
                <a:latin typeface="PT Serif" panose="020A0603040505020204" pitchFamily="18" charset="0"/>
                <a:ea typeface="Merriweather" pitchFamily="34" charset="-122"/>
                <a:cs typeface="Merriweather" pitchFamily="34" charset="-120"/>
              </a:rPr>
              <a:t>Trơn Trượt</a:t>
            </a:r>
            <a:endParaRPr lang="en-US" sz="2250" b="1" dirty="0"/>
          </a:p>
        </p:txBody>
      </p:sp>
      <p:sp>
        <p:nvSpPr>
          <p:cNvPr id="13" name="Text 6"/>
          <p:cNvSpPr/>
          <p:nvPr/>
        </p:nvSpPr>
        <p:spPr>
          <a:xfrm>
            <a:off x="7781330" y="6831729"/>
            <a:ext cx="6045875" cy="734378"/>
          </a:xfrm>
          <a:prstGeom prst="rect">
            <a:avLst/>
          </a:prstGeom>
          <a:noFill/>
          <a:ln/>
        </p:spPr>
        <p:txBody>
          <a:bodyPr wrap="square" lIns="0" tIns="0" rIns="0" bIns="0" rtlCol="0" anchor="t"/>
          <a:lstStyle/>
          <a:p>
            <a:pPr marL="0" indent="0" algn="l">
              <a:lnSpc>
                <a:spcPts val="2850"/>
              </a:lnSpc>
              <a:buNone/>
            </a:pPr>
            <a:r>
              <a:rPr lang="en-US" sz="1800" dirty="0">
                <a:solidFill>
                  <a:srgbClr val="E2E6E9"/>
                </a:solidFill>
                <a:latin typeface="PT Serif" panose="020A0603040505020204" pitchFamily="18" charset="0"/>
                <a:ea typeface="Merriweather" pitchFamily="34" charset="-122"/>
                <a:cs typeface="Merriweather" pitchFamily="34" charset="-120"/>
              </a:rPr>
              <a:t>Trơn trượt do sơn hoặc hóa chất đổ ra sàn, dẫn đến ngã và chấn thương.</a:t>
            </a:r>
            <a:endParaRPr lang="en-US" sz="1800" dirty="0"/>
          </a:p>
        </p:txBody>
      </p:sp>
      <p:pic>
        <p:nvPicPr>
          <p:cNvPr id="14" name="Image 0" descr="preencoded.png">
            <a:extLst>
              <a:ext uri="{FF2B5EF4-FFF2-40B4-BE49-F238E27FC236}">
                <a16:creationId xmlns:a16="http://schemas.microsoft.com/office/drawing/2014/main" id="{CD5FD116-334F-C606-6AC3-10D4622509F8}"/>
              </a:ext>
            </a:extLst>
          </p:cNvPr>
          <p:cNvPicPr>
            <a:picLocks noChangeAspect="1"/>
          </p:cNvPicPr>
          <p:nvPr/>
        </p:nvPicPr>
        <p:blipFill>
          <a:blip r:embed="rId7"/>
          <a:stretch>
            <a:fillRect/>
          </a:stretch>
        </p:blipFill>
        <p:spPr>
          <a:xfrm>
            <a:off x="12399665" y="7506173"/>
            <a:ext cx="2110154" cy="654148"/>
          </a:xfrm>
          <a:prstGeom prst="rect">
            <a:avLst/>
          </a:prstGeom>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514350" y="3286244"/>
            <a:ext cx="4457700" cy="4457700"/>
          </a:xfrm>
          <a:prstGeom prst="rect">
            <a:avLst/>
          </a:prstGeom>
        </p:spPr>
      </p:pic>
      <p:sp>
        <p:nvSpPr>
          <p:cNvPr id="3" name="Text 0"/>
          <p:cNvSpPr/>
          <p:nvPr/>
        </p:nvSpPr>
        <p:spPr>
          <a:xfrm>
            <a:off x="2808515" y="996196"/>
            <a:ext cx="9013370" cy="1428988"/>
          </a:xfrm>
          <a:prstGeom prst="rect">
            <a:avLst/>
          </a:prstGeom>
          <a:noFill/>
          <a:ln/>
        </p:spPr>
        <p:txBody>
          <a:bodyPr wrap="square" lIns="0" tIns="0" rIns="0" bIns="0" rtlCol="0" anchor="t"/>
          <a:lstStyle/>
          <a:p>
            <a:pPr marL="0" indent="0" algn="ctr">
              <a:lnSpc>
                <a:spcPts val="5600"/>
              </a:lnSpc>
              <a:buNone/>
            </a:pPr>
            <a:r>
              <a:rPr lang="en-US" sz="4500" b="1" dirty="0">
                <a:solidFill>
                  <a:srgbClr val="F5F0F0"/>
                </a:solidFill>
                <a:latin typeface="PT Serif" panose="020A0603040505020204" pitchFamily="18" charset="0"/>
                <a:ea typeface="Merriweather" pitchFamily="34" charset="-122"/>
                <a:cs typeface="Merriweather" pitchFamily="34" charset="-120"/>
              </a:rPr>
              <a:t>Biện Pháp An Toàn Lao Động</a:t>
            </a:r>
            <a:endParaRPr lang="en-US" sz="4500" b="1" dirty="0"/>
          </a:p>
        </p:txBody>
      </p:sp>
      <p:sp>
        <p:nvSpPr>
          <p:cNvPr id="4" name="Shape 1"/>
          <p:cNvSpPr/>
          <p:nvPr/>
        </p:nvSpPr>
        <p:spPr>
          <a:xfrm>
            <a:off x="6294120" y="3286244"/>
            <a:ext cx="7543800" cy="4465320"/>
          </a:xfrm>
          <a:prstGeom prst="roundRect">
            <a:avLst>
              <a:gd name="adj" fmla="val 2150"/>
            </a:avLst>
          </a:prstGeom>
          <a:noFill/>
          <a:ln w="7620">
            <a:solidFill>
              <a:srgbClr val="FFFFFF">
                <a:alpha val="24000"/>
              </a:srgbClr>
            </a:solidFill>
            <a:prstDash val="solid"/>
          </a:ln>
        </p:spPr>
      </p:sp>
      <p:sp>
        <p:nvSpPr>
          <p:cNvPr id="5" name="Shape 2"/>
          <p:cNvSpPr/>
          <p:nvPr/>
        </p:nvSpPr>
        <p:spPr>
          <a:xfrm>
            <a:off x="6301740" y="3293864"/>
            <a:ext cx="7528560" cy="1021080"/>
          </a:xfrm>
          <a:prstGeom prst="rect">
            <a:avLst/>
          </a:prstGeom>
          <a:solidFill>
            <a:srgbClr val="FFFFFF">
              <a:alpha val="4000"/>
            </a:srgbClr>
          </a:solidFill>
          <a:ln/>
        </p:spPr>
      </p:sp>
      <p:sp>
        <p:nvSpPr>
          <p:cNvPr id="6" name="Text 3"/>
          <p:cNvSpPr/>
          <p:nvPr/>
        </p:nvSpPr>
        <p:spPr>
          <a:xfrm>
            <a:off x="6530340" y="3438644"/>
            <a:ext cx="3303270" cy="731520"/>
          </a:xfrm>
          <a:prstGeom prst="rect">
            <a:avLst/>
          </a:prstGeom>
          <a:noFill/>
          <a:ln/>
        </p:spPr>
        <p:txBody>
          <a:bodyPr wrap="square" lIns="0" tIns="0" rIns="0" bIns="0" rtlCol="0" anchor="t"/>
          <a:lstStyle/>
          <a:p>
            <a:pPr marL="0" indent="0">
              <a:lnSpc>
                <a:spcPts val="2850"/>
              </a:lnSpc>
              <a:buNone/>
            </a:pPr>
            <a:r>
              <a:rPr lang="en-US" sz="1800" dirty="0">
                <a:solidFill>
                  <a:srgbClr val="E2E6E9"/>
                </a:solidFill>
                <a:latin typeface="PT Serif" panose="020A0603040505020204" pitchFamily="18" charset="0"/>
                <a:ea typeface="Merriweather" pitchFamily="34" charset="-122"/>
                <a:cs typeface="Merriweather" pitchFamily="34" charset="-120"/>
              </a:rPr>
              <a:t>Sử dụng thiết bị bảo hộ cá nhân</a:t>
            </a:r>
            <a:endParaRPr lang="en-US" sz="1800" dirty="0"/>
          </a:p>
        </p:txBody>
      </p:sp>
      <p:sp>
        <p:nvSpPr>
          <p:cNvPr id="7" name="Text 4"/>
          <p:cNvSpPr/>
          <p:nvPr/>
        </p:nvSpPr>
        <p:spPr>
          <a:xfrm>
            <a:off x="10298430" y="3438644"/>
            <a:ext cx="3303270" cy="731520"/>
          </a:xfrm>
          <a:prstGeom prst="rect">
            <a:avLst/>
          </a:prstGeom>
          <a:noFill/>
          <a:ln/>
        </p:spPr>
        <p:txBody>
          <a:bodyPr wrap="square" lIns="0" tIns="0" rIns="0" bIns="0" rtlCol="0" anchor="t"/>
          <a:lstStyle/>
          <a:p>
            <a:pPr marL="0" indent="0">
              <a:lnSpc>
                <a:spcPts val="2850"/>
              </a:lnSpc>
              <a:buNone/>
            </a:pPr>
            <a:r>
              <a:rPr lang="en-US" sz="1800" dirty="0">
                <a:solidFill>
                  <a:srgbClr val="E2E6E9"/>
                </a:solidFill>
                <a:latin typeface="PT Serif" panose="020A0603040505020204" pitchFamily="18" charset="0"/>
                <a:ea typeface="Merriweather" pitchFamily="34" charset="-122"/>
                <a:cs typeface="Merriweather" pitchFamily="34" charset="-120"/>
              </a:rPr>
              <a:t>Kính bảo hộ, khẩu trang, găng tay, giày bảo hộ</a:t>
            </a:r>
            <a:endParaRPr lang="en-US" sz="1800" dirty="0"/>
          </a:p>
        </p:txBody>
      </p:sp>
      <p:sp>
        <p:nvSpPr>
          <p:cNvPr id="8" name="Shape 5"/>
          <p:cNvSpPr/>
          <p:nvPr/>
        </p:nvSpPr>
        <p:spPr>
          <a:xfrm>
            <a:off x="6301740" y="4314944"/>
            <a:ext cx="7528560" cy="1386840"/>
          </a:xfrm>
          <a:prstGeom prst="rect">
            <a:avLst/>
          </a:prstGeom>
          <a:solidFill>
            <a:srgbClr val="000000">
              <a:alpha val="4000"/>
            </a:srgbClr>
          </a:solidFill>
          <a:ln/>
        </p:spPr>
      </p:sp>
      <p:sp>
        <p:nvSpPr>
          <p:cNvPr id="9" name="Text 6"/>
          <p:cNvSpPr/>
          <p:nvPr/>
        </p:nvSpPr>
        <p:spPr>
          <a:xfrm>
            <a:off x="6530340" y="4459724"/>
            <a:ext cx="3303270" cy="731520"/>
          </a:xfrm>
          <a:prstGeom prst="rect">
            <a:avLst/>
          </a:prstGeom>
          <a:noFill/>
          <a:ln/>
        </p:spPr>
        <p:txBody>
          <a:bodyPr wrap="square" lIns="0" tIns="0" rIns="0" bIns="0" rtlCol="0" anchor="t"/>
          <a:lstStyle/>
          <a:p>
            <a:pPr marL="0" indent="0">
              <a:lnSpc>
                <a:spcPts val="2850"/>
              </a:lnSpc>
              <a:buNone/>
            </a:pPr>
            <a:r>
              <a:rPr lang="en-US" sz="1800" dirty="0">
                <a:solidFill>
                  <a:srgbClr val="E2E6E9"/>
                </a:solidFill>
                <a:latin typeface="PT Serif" panose="020A0603040505020204" pitchFamily="18" charset="0"/>
                <a:ea typeface="Merriweather" pitchFamily="34" charset="-122"/>
                <a:cs typeface="Merriweather" pitchFamily="34" charset="-120"/>
              </a:rPr>
              <a:t>Tuân thủ quy trình an toàn lao động</a:t>
            </a:r>
            <a:endParaRPr lang="en-US" sz="1800" dirty="0"/>
          </a:p>
        </p:txBody>
      </p:sp>
      <p:sp>
        <p:nvSpPr>
          <p:cNvPr id="10" name="Text 7"/>
          <p:cNvSpPr/>
          <p:nvPr/>
        </p:nvSpPr>
        <p:spPr>
          <a:xfrm>
            <a:off x="10298430" y="4459724"/>
            <a:ext cx="3303270" cy="1097280"/>
          </a:xfrm>
          <a:prstGeom prst="rect">
            <a:avLst/>
          </a:prstGeom>
          <a:noFill/>
          <a:ln/>
        </p:spPr>
        <p:txBody>
          <a:bodyPr wrap="square" lIns="0" tIns="0" rIns="0" bIns="0" rtlCol="0" anchor="t"/>
          <a:lstStyle/>
          <a:p>
            <a:pPr marL="0" indent="0">
              <a:lnSpc>
                <a:spcPts val="2850"/>
              </a:lnSpc>
              <a:buNone/>
            </a:pPr>
            <a:r>
              <a:rPr lang="en-US" sz="1800" dirty="0">
                <a:solidFill>
                  <a:srgbClr val="E2E6E9"/>
                </a:solidFill>
                <a:latin typeface="PT Serif" panose="020A0603040505020204" pitchFamily="18" charset="0"/>
                <a:ea typeface="Merriweather" pitchFamily="34" charset="-122"/>
                <a:cs typeface="Merriweather" pitchFamily="34" charset="-120"/>
              </a:rPr>
              <a:t>Vận hành máy móc đúng cách, sử dụng dụng cụ an toàn</a:t>
            </a:r>
            <a:endParaRPr lang="en-US" sz="1800" dirty="0"/>
          </a:p>
        </p:txBody>
      </p:sp>
      <p:sp>
        <p:nvSpPr>
          <p:cNvPr id="11" name="Shape 8"/>
          <p:cNvSpPr/>
          <p:nvPr/>
        </p:nvSpPr>
        <p:spPr>
          <a:xfrm>
            <a:off x="6301740" y="5701784"/>
            <a:ext cx="7528560" cy="1021080"/>
          </a:xfrm>
          <a:prstGeom prst="rect">
            <a:avLst/>
          </a:prstGeom>
          <a:solidFill>
            <a:srgbClr val="FFFFFF">
              <a:alpha val="4000"/>
            </a:srgbClr>
          </a:solidFill>
          <a:ln/>
        </p:spPr>
      </p:sp>
      <p:sp>
        <p:nvSpPr>
          <p:cNvPr id="12" name="Text 9"/>
          <p:cNvSpPr/>
          <p:nvPr/>
        </p:nvSpPr>
        <p:spPr>
          <a:xfrm>
            <a:off x="6530340" y="5846564"/>
            <a:ext cx="3303270" cy="365760"/>
          </a:xfrm>
          <a:prstGeom prst="rect">
            <a:avLst/>
          </a:prstGeom>
          <a:noFill/>
          <a:ln/>
        </p:spPr>
        <p:txBody>
          <a:bodyPr wrap="none" lIns="0" tIns="0" rIns="0" bIns="0" rtlCol="0" anchor="t"/>
          <a:lstStyle/>
          <a:p>
            <a:pPr marL="0" indent="0">
              <a:lnSpc>
                <a:spcPts val="2850"/>
              </a:lnSpc>
              <a:buNone/>
            </a:pPr>
            <a:r>
              <a:rPr lang="en-US" sz="1800" dirty="0">
                <a:solidFill>
                  <a:srgbClr val="E2E6E9"/>
                </a:solidFill>
                <a:latin typeface="PT Serif" panose="020A0603040505020204" pitchFamily="18" charset="0"/>
                <a:ea typeface="Merriweather" pitchFamily="34" charset="-122"/>
                <a:cs typeface="Merriweather" pitchFamily="34" charset="-120"/>
              </a:rPr>
              <a:t>Vệ sinh môi trường làm việc</a:t>
            </a:r>
            <a:endParaRPr lang="en-US" sz="1800" dirty="0"/>
          </a:p>
        </p:txBody>
      </p:sp>
      <p:sp>
        <p:nvSpPr>
          <p:cNvPr id="13" name="Text 10"/>
          <p:cNvSpPr/>
          <p:nvPr/>
        </p:nvSpPr>
        <p:spPr>
          <a:xfrm>
            <a:off x="10298430" y="5846564"/>
            <a:ext cx="3303270" cy="731520"/>
          </a:xfrm>
          <a:prstGeom prst="rect">
            <a:avLst/>
          </a:prstGeom>
          <a:noFill/>
          <a:ln/>
        </p:spPr>
        <p:txBody>
          <a:bodyPr wrap="square" lIns="0" tIns="0" rIns="0" bIns="0" rtlCol="0" anchor="t"/>
          <a:lstStyle/>
          <a:p>
            <a:pPr marL="0" indent="0">
              <a:lnSpc>
                <a:spcPts val="2850"/>
              </a:lnSpc>
              <a:buNone/>
            </a:pPr>
            <a:r>
              <a:rPr lang="en-US" sz="1800" dirty="0">
                <a:solidFill>
                  <a:srgbClr val="E2E6E9"/>
                </a:solidFill>
                <a:latin typeface="PT Serif" panose="020A0603040505020204" pitchFamily="18" charset="0"/>
                <a:ea typeface="Merriweather" pitchFamily="34" charset="-122"/>
                <a:cs typeface="Merriweather" pitchFamily="34" charset="-120"/>
              </a:rPr>
              <a:t>Giữ sạch sẽ, thông thoáng, loại bỏ bụi gỗ và mảnh vụn</a:t>
            </a:r>
            <a:endParaRPr lang="en-US" sz="1800" dirty="0"/>
          </a:p>
        </p:txBody>
      </p:sp>
      <p:sp>
        <p:nvSpPr>
          <p:cNvPr id="14" name="Shape 11"/>
          <p:cNvSpPr/>
          <p:nvPr/>
        </p:nvSpPr>
        <p:spPr>
          <a:xfrm>
            <a:off x="6301740" y="6722864"/>
            <a:ext cx="7528560" cy="1021080"/>
          </a:xfrm>
          <a:prstGeom prst="rect">
            <a:avLst/>
          </a:prstGeom>
          <a:solidFill>
            <a:srgbClr val="000000">
              <a:alpha val="4000"/>
            </a:srgbClr>
          </a:solidFill>
          <a:ln/>
        </p:spPr>
      </p:sp>
      <p:sp>
        <p:nvSpPr>
          <p:cNvPr id="15" name="Text 12"/>
          <p:cNvSpPr/>
          <p:nvPr/>
        </p:nvSpPr>
        <p:spPr>
          <a:xfrm>
            <a:off x="6530340" y="6867644"/>
            <a:ext cx="3303270" cy="365760"/>
          </a:xfrm>
          <a:prstGeom prst="rect">
            <a:avLst/>
          </a:prstGeom>
          <a:noFill/>
          <a:ln/>
        </p:spPr>
        <p:txBody>
          <a:bodyPr wrap="none" lIns="0" tIns="0" rIns="0" bIns="0" rtlCol="0" anchor="t"/>
          <a:lstStyle/>
          <a:p>
            <a:pPr marL="0" indent="0">
              <a:lnSpc>
                <a:spcPts val="2850"/>
              </a:lnSpc>
              <a:buNone/>
            </a:pPr>
            <a:r>
              <a:rPr lang="en-US" sz="1800" dirty="0">
                <a:solidFill>
                  <a:srgbClr val="E2E6E9"/>
                </a:solidFill>
                <a:latin typeface="PT Serif" panose="020A0603040505020204" pitchFamily="18" charset="0"/>
                <a:ea typeface="Merriweather" pitchFamily="34" charset="-122"/>
                <a:cs typeface="Merriweather" pitchFamily="34" charset="-120"/>
              </a:rPr>
              <a:t>Huấn luyện an toàn lao động</a:t>
            </a:r>
            <a:endParaRPr lang="en-US" sz="1800" dirty="0"/>
          </a:p>
        </p:txBody>
      </p:sp>
      <p:sp>
        <p:nvSpPr>
          <p:cNvPr id="16" name="Text 13"/>
          <p:cNvSpPr/>
          <p:nvPr/>
        </p:nvSpPr>
        <p:spPr>
          <a:xfrm>
            <a:off x="10298430" y="6867644"/>
            <a:ext cx="3303270" cy="731520"/>
          </a:xfrm>
          <a:prstGeom prst="rect">
            <a:avLst/>
          </a:prstGeom>
          <a:noFill/>
          <a:ln/>
        </p:spPr>
        <p:txBody>
          <a:bodyPr wrap="square" lIns="0" tIns="0" rIns="0" bIns="0" rtlCol="0" anchor="t"/>
          <a:lstStyle/>
          <a:p>
            <a:pPr marL="0" indent="0">
              <a:lnSpc>
                <a:spcPts val="2850"/>
              </a:lnSpc>
              <a:buNone/>
            </a:pPr>
            <a:r>
              <a:rPr lang="en-US" sz="1800" dirty="0">
                <a:solidFill>
                  <a:srgbClr val="E2E6E9"/>
                </a:solidFill>
                <a:latin typeface="PT Serif" panose="020A0603040505020204" pitchFamily="18" charset="0"/>
                <a:ea typeface="Merriweather" pitchFamily="34" charset="-122"/>
                <a:cs typeface="Merriweather" pitchFamily="34" charset="-120"/>
              </a:rPr>
              <a:t>Nâng cao kiến thức và kỹ năng an toàn cho công nhân</a:t>
            </a:r>
            <a:endParaRPr lang="en-US" sz="1800" dirty="0"/>
          </a:p>
        </p:txBody>
      </p:sp>
      <p:pic>
        <p:nvPicPr>
          <p:cNvPr id="17" name="Image 0" descr="preencoded.png">
            <a:extLst>
              <a:ext uri="{FF2B5EF4-FFF2-40B4-BE49-F238E27FC236}">
                <a16:creationId xmlns:a16="http://schemas.microsoft.com/office/drawing/2014/main" id="{B87414E5-A13B-B69C-FE9A-836C894AA6E7}"/>
              </a:ext>
            </a:extLst>
          </p:cNvPr>
          <p:cNvPicPr>
            <a:picLocks noChangeAspect="1"/>
          </p:cNvPicPr>
          <p:nvPr/>
        </p:nvPicPr>
        <p:blipFill>
          <a:blip r:embed="rId4"/>
          <a:stretch>
            <a:fillRect/>
          </a:stretch>
        </p:blipFill>
        <p:spPr>
          <a:xfrm>
            <a:off x="12399665" y="7506173"/>
            <a:ext cx="2110154" cy="654148"/>
          </a:xfrm>
          <a:prstGeom prst="rect">
            <a:avLst/>
          </a:prstGeom>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844808" y="3130764"/>
            <a:ext cx="4411980" cy="4411980"/>
          </a:xfrm>
          <a:prstGeom prst="rect">
            <a:avLst/>
          </a:prstGeom>
        </p:spPr>
      </p:pic>
      <p:sp>
        <p:nvSpPr>
          <p:cNvPr id="3" name="Text 0"/>
          <p:cNvSpPr/>
          <p:nvPr/>
        </p:nvSpPr>
        <p:spPr>
          <a:xfrm>
            <a:off x="3751898" y="473154"/>
            <a:ext cx="6610112" cy="632341"/>
          </a:xfrm>
          <a:prstGeom prst="rect">
            <a:avLst/>
          </a:prstGeom>
          <a:noFill/>
          <a:ln/>
        </p:spPr>
        <p:txBody>
          <a:bodyPr wrap="none" lIns="0" tIns="0" rIns="0" bIns="0" rtlCol="0" anchor="t"/>
          <a:lstStyle/>
          <a:p>
            <a:pPr marL="0" indent="0">
              <a:lnSpc>
                <a:spcPts val="4950"/>
              </a:lnSpc>
              <a:buNone/>
            </a:pPr>
            <a:r>
              <a:rPr lang="en-US" sz="4400" b="1" dirty="0">
                <a:solidFill>
                  <a:srgbClr val="F5F0F0"/>
                </a:solidFill>
                <a:latin typeface="PT Serif" panose="020A0603040505020204" pitchFamily="18" charset="0"/>
                <a:ea typeface="Merriweather" pitchFamily="34" charset="-122"/>
                <a:cs typeface="Merriweather" pitchFamily="34" charset="-120"/>
              </a:rPr>
              <a:t>Xử lý tình huống khẩn cấp</a:t>
            </a:r>
            <a:endParaRPr lang="en-US" sz="4400" dirty="0"/>
          </a:p>
        </p:txBody>
      </p:sp>
      <p:sp>
        <p:nvSpPr>
          <p:cNvPr id="4" name="Shape 1"/>
          <p:cNvSpPr/>
          <p:nvPr/>
        </p:nvSpPr>
        <p:spPr>
          <a:xfrm>
            <a:off x="6781085" y="2457626"/>
            <a:ext cx="22860" cy="5270302"/>
          </a:xfrm>
          <a:prstGeom prst="roundRect">
            <a:avLst>
              <a:gd name="adj" fmla="val 371786"/>
            </a:avLst>
          </a:prstGeom>
          <a:solidFill>
            <a:srgbClr val="194A99"/>
          </a:solidFill>
          <a:ln/>
        </p:spPr>
      </p:sp>
      <p:sp>
        <p:nvSpPr>
          <p:cNvPr id="5" name="Shape 2"/>
          <p:cNvSpPr/>
          <p:nvPr/>
        </p:nvSpPr>
        <p:spPr>
          <a:xfrm>
            <a:off x="6997303" y="2901491"/>
            <a:ext cx="708184" cy="22860"/>
          </a:xfrm>
          <a:prstGeom prst="roundRect">
            <a:avLst>
              <a:gd name="adj" fmla="val 371786"/>
            </a:avLst>
          </a:prstGeom>
          <a:solidFill>
            <a:srgbClr val="3965A7"/>
          </a:solidFill>
          <a:ln/>
        </p:spPr>
      </p:sp>
      <p:sp>
        <p:nvSpPr>
          <p:cNvPr id="6" name="Shape 3"/>
          <p:cNvSpPr/>
          <p:nvPr/>
        </p:nvSpPr>
        <p:spPr>
          <a:xfrm>
            <a:off x="6564868" y="2685274"/>
            <a:ext cx="455295" cy="455295"/>
          </a:xfrm>
          <a:prstGeom prst="roundRect">
            <a:avLst>
              <a:gd name="adj" fmla="val 18667"/>
            </a:avLst>
          </a:prstGeom>
          <a:solidFill>
            <a:srgbClr val="204C8E"/>
          </a:solidFill>
          <a:ln w="7620">
            <a:solidFill>
              <a:srgbClr val="3965A7"/>
            </a:solidFill>
            <a:prstDash val="solid"/>
          </a:ln>
        </p:spPr>
      </p:sp>
      <p:sp>
        <p:nvSpPr>
          <p:cNvPr id="7" name="Text 4"/>
          <p:cNvSpPr/>
          <p:nvPr/>
        </p:nvSpPr>
        <p:spPr>
          <a:xfrm>
            <a:off x="6725721" y="2761117"/>
            <a:ext cx="133588" cy="303490"/>
          </a:xfrm>
          <a:prstGeom prst="rect">
            <a:avLst/>
          </a:prstGeom>
          <a:noFill/>
          <a:ln/>
        </p:spPr>
        <p:txBody>
          <a:bodyPr wrap="none" lIns="0" tIns="0" rIns="0" bIns="0" rtlCol="0" anchor="t"/>
          <a:lstStyle/>
          <a:p>
            <a:pPr marL="0" indent="0" algn="ctr">
              <a:lnSpc>
                <a:spcPts val="2350"/>
              </a:lnSpc>
              <a:buNone/>
            </a:pPr>
            <a:r>
              <a:rPr lang="en-US" sz="2350" dirty="0">
                <a:solidFill>
                  <a:srgbClr val="FFFFFF"/>
                </a:solidFill>
                <a:latin typeface="PT Serif" panose="020A0603040505020204" pitchFamily="18" charset="0"/>
                <a:ea typeface="Merriweather" pitchFamily="34" charset="-122"/>
                <a:cs typeface="Merriweather" pitchFamily="34" charset="-120"/>
              </a:rPr>
              <a:t>1</a:t>
            </a:r>
            <a:endParaRPr lang="en-US" sz="2350" dirty="0"/>
          </a:p>
        </p:txBody>
      </p:sp>
      <p:sp>
        <p:nvSpPr>
          <p:cNvPr id="8" name="Text 5"/>
          <p:cNvSpPr/>
          <p:nvPr/>
        </p:nvSpPr>
        <p:spPr>
          <a:xfrm>
            <a:off x="7905392" y="2659914"/>
            <a:ext cx="2529364" cy="316111"/>
          </a:xfrm>
          <a:prstGeom prst="rect">
            <a:avLst/>
          </a:prstGeom>
          <a:noFill/>
          <a:ln/>
        </p:spPr>
        <p:txBody>
          <a:bodyPr wrap="none" lIns="0" tIns="0" rIns="0" bIns="0" rtlCol="0" anchor="t"/>
          <a:lstStyle/>
          <a:p>
            <a:pPr marL="0" indent="0" algn="l">
              <a:lnSpc>
                <a:spcPts val="2450"/>
              </a:lnSpc>
              <a:buNone/>
            </a:pPr>
            <a:r>
              <a:rPr lang="en-US" sz="1950" b="1" dirty="0">
                <a:solidFill>
                  <a:srgbClr val="E2E6E9"/>
                </a:solidFill>
                <a:latin typeface="PT Serif" panose="020A0603040505020204" pitchFamily="18" charset="0"/>
                <a:ea typeface="Merriweather" pitchFamily="34" charset="-122"/>
                <a:cs typeface="Merriweather" pitchFamily="34" charset="-120"/>
              </a:rPr>
              <a:t>Dừng máy</a:t>
            </a:r>
            <a:endParaRPr lang="en-US" sz="1950" dirty="0"/>
          </a:p>
        </p:txBody>
      </p:sp>
      <p:sp>
        <p:nvSpPr>
          <p:cNvPr id="9" name="Text 6"/>
          <p:cNvSpPr/>
          <p:nvPr/>
        </p:nvSpPr>
        <p:spPr>
          <a:xfrm>
            <a:off x="7905392" y="3097349"/>
            <a:ext cx="6311265" cy="323850"/>
          </a:xfrm>
          <a:prstGeom prst="rect">
            <a:avLst/>
          </a:prstGeom>
          <a:noFill/>
          <a:ln/>
        </p:spPr>
        <p:txBody>
          <a:bodyPr wrap="none" lIns="0" tIns="0" rIns="0" bIns="0" rtlCol="0" anchor="t"/>
          <a:lstStyle/>
          <a:p>
            <a:pPr marL="0" indent="0" algn="l">
              <a:lnSpc>
                <a:spcPts val="2500"/>
              </a:lnSpc>
              <a:buNone/>
            </a:pPr>
            <a:r>
              <a:rPr lang="en-US" sz="1550" dirty="0">
                <a:solidFill>
                  <a:srgbClr val="E2E6E9"/>
                </a:solidFill>
                <a:latin typeface="PT Serif" panose="020A0603040505020204" pitchFamily="18" charset="0"/>
                <a:ea typeface="Merriweather" pitchFamily="34" charset="-122"/>
                <a:cs typeface="Merriweather" pitchFamily="34" charset="-120"/>
              </a:rPr>
              <a:t>Ngay lập tức dừng hoạt động của máy móc khi xảy ra tai nạn.</a:t>
            </a:r>
            <a:endParaRPr lang="en-US" sz="1550" dirty="0"/>
          </a:p>
        </p:txBody>
      </p:sp>
      <p:sp>
        <p:nvSpPr>
          <p:cNvPr id="10" name="Shape 7"/>
          <p:cNvSpPr/>
          <p:nvPr/>
        </p:nvSpPr>
        <p:spPr>
          <a:xfrm>
            <a:off x="6997303" y="4269639"/>
            <a:ext cx="708184" cy="22860"/>
          </a:xfrm>
          <a:prstGeom prst="roundRect">
            <a:avLst>
              <a:gd name="adj" fmla="val 371786"/>
            </a:avLst>
          </a:prstGeom>
          <a:solidFill>
            <a:srgbClr val="3965A7"/>
          </a:solidFill>
          <a:ln/>
        </p:spPr>
      </p:sp>
      <p:sp>
        <p:nvSpPr>
          <p:cNvPr id="11" name="Shape 8"/>
          <p:cNvSpPr/>
          <p:nvPr/>
        </p:nvSpPr>
        <p:spPr>
          <a:xfrm>
            <a:off x="6564868" y="4053421"/>
            <a:ext cx="455295" cy="455295"/>
          </a:xfrm>
          <a:prstGeom prst="roundRect">
            <a:avLst>
              <a:gd name="adj" fmla="val 18667"/>
            </a:avLst>
          </a:prstGeom>
          <a:solidFill>
            <a:srgbClr val="204C8E"/>
          </a:solidFill>
          <a:ln w="7620">
            <a:solidFill>
              <a:srgbClr val="3965A7"/>
            </a:solidFill>
            <a:prstDash val="solid"/>
          </a:ln>
        </p:spPr>
      </p:sp>
      <p:sp>
        <p:nvSpPr>
          <p:cNvPr id="12" name="Text 9"/>
          <p:cNvSpPr/>
          <p:nvPr/>
        </p:nvSpPr>
        <p:spPr>
          <a:xfrm>
            <a:off x="6701670" y="4129264"/>
            <a:ext cx="181570" cy="303490"/>
          </a:xfrm>
          <a:prstGeom prst="rect">
            <a:avLst/>
          </a:prstGeom>
          <a:noFill/>
          <a:ln/>
        </p:spPr>
        <p:txBody>
          <a:bodyPr wrap="none" lIns="0" tIns="0" rIns="0" bIns="0" rtlCol="0" anchor="t"/>
          <a:lstStyle/>
          <a:p>
            <a:pPr marL="0" indent="0" algn="ctr">
              <a:lnSpc>
                <a:spcPts val="2350"/>
              </a:lnSpc>
              <a:buNone/>
            </a:pPr>
            <a:r>
              <a:rPr lang="en-US" sz="2350" dirty="0">
                <a:solidFill>
                  <a:srgbClr val="FFFFFF"/>
                </a:solidFill>
                <a:latin typeface="PT Serif" panose="020A0603040505020204" pitchFamily="18" charset="0"/>
                <a:ea typeface="Merriweather" pitchFamily="34" charset="-122"/>
                <a:cs typeface="Merriweather" pitchFamily="34" charset="-120"/>
              </a:rPr>
              <a:t>2</a:t>
            </a:r>
            <a:endParaRPr lang="en-US" sz="2350" dirty="0"/>
          </a:p>
        </p:txBody>
      </p:sp>
      <p:sp>
        <p:nvSpPr>
          <p:cNvPr id="13" name="Text 10"/>
          <p:cNvSpPr/>
          <p:nvPr/>
        </p:nvSpPr>
        <p:spPr>
          <a:xfrm>
            <a:off x="7905392" y="4028061"/>
            <a:ext cx="2529364" cy="316111"/>
          </a:xfrm>
          <a:prstGeom prst="rect">
            <a:avLst/>
          </a:prstGeom>
          <a:noFill/>
          <a:ln/>
        </p:spPr>
        <p:txBody>
          <a:bodyPr wrap="none" lIns="0" tIns="0" rIns="0" bIns="0" rtlCol="0" anchor="t"/>
          <a:lstStyle/>
          <a:p>
            <a:pPr marL="0" indent="0" algn="l">
              <a:lnSpc>
                <a:spcPts val="2450"/>
              </a:lnSpc>
              <a:buNone/>
            </a:pPr>
            <a:r>
              <a:rPr lang="en-US" sz="1950" b="1" dirty="0">
                <a:solidFill>
                  <a:srgbClr val="E2E6E9"/>
                </a:solidFill>
                <a:latin typeface="PT Serif" panose="020A0603040505020204" pitchFamily="18" charset="0"/>
                <a:ea typeface="Merriweather" pitchFamily="34" charset="-122"/>
                <a:cs typeface="Merriweather" pitchFamily="34" charset="-120"/>
              </a:rPr>
              <a:t>Sơ cứu</a:t>
            </a:r>
            <a:endParaRPr lang="en-US" sz="1950" dirty="0"/>
          </a:p>
        </p:txBody>
      </p:sp>
      <p:sp>
        <p:nvSpPr>
          <p:cNvPr id="14" name="Text 11"/>
          <p:cNvSpPr/>
          <p:nvPr/>
        </p:nvSpPr>
        <p:spPr>
          <a:xfrm>
            <a:off x="7905392" y="4465496"/>
            <a:ext cx="6311265" cy="323850"/>
          </a:xfrm>
          <a:prstGeom prst="rect">
            <a:avLst/>
          </a:prstGeom>
          <a:noFill/>
          <a:ln/>
        </p:spPr>
        <p:txBody>
          <a:bodyPr wrap="none" lIns="0" tIns="0" rIns="0" bIns="0" rtlCol="0" anchor="t"/>
          <a:lstStyle/>
          <a:p>
            <a:pPr marL="0" indent="0" algn="l">
              <a:lnSpc>
                <a:spcPts val="2500"/>
              </a:lnSpc>
              <a:buNone/>
            </a:pPr>
            <a:r>
              <a:rPr lang="en-US" sz="1550" dirty="0">
                <a:solidFill>
                  <a:srgbClr val="E2E6E9"/>
                </a:solidFill>
                <a:latin typeface="PT Serif" panose="020A0603040505020204" pitchFamily="18" charset="0"/>
                <a:ea typeface="Merriweather" pitchFamily="34" charset="-122"/>
                <a:cs typeface="Merriweather" pitchFamily="34" charset="-120"/>
              </a:rPr>
              <a:t>Thực hiện sơ cứu ban đầu cho người bị nạn nếu cần thiết.</a:t>
            </a:r>
            <a:endParaRPr lang="en-US" sz="1550" dirty="0"/>
          </a:p>
        </p:txBody>
      </p:sp>
      <p:sp>
        <p:nvSpPr>
          <p:cNvPr id="15" name="Shape 12"/>
          <p:cNvSpPr/>
          <p:nvPr/>
        </p:nvSpPr>
        <p:spPr>
          <a:xfrm>
            <a:off x="6997303" y="5637786"/>
            <a:ext cx="708184" cy="22860"/>
          </a:xfrm>
          <a:prstGeom prst="roundRect">
            <a:avLst>
              <a:gd name="adj" fmla="val 371786"/>
            </a:avLst>
          </a:prstGeom>
          <a:solidFill>
            <a:srgbClr val="3965A7"/>
          </a:solidFill>
          <a:ln/>
        </p:spPr>
      </p:sp>
      <p:sp>
        <p:nvSpPr>
          <p:cNvPr id="16" name="Shape 13"/>
          <p:cNvSpPr/>
          <p:nvPr/>
        </p:nvSpPr>
        <p:spPr>
          <a:xfrm>
            <a:off x="6564868" y="5421568"/>
            <a:ext cx="455295" cy="455295"/>
          </a:xfrm>
          <a:prstGeom prst="roundRect">
            <a:avLst>
              <a:gd name="adj" fmla="val 18667"/>
            </a:avLst>
          </a:prstGeom>
          <a:solidFill>
            <a:srgbClr val="204C8E"/>
          </a:solidFill>
          <a:ln w="7620">
            <a:solidFill>
              <a:srgbClr val="3965A7"/>
            </a:solidFill>
            <a:prstDash val="solid"/>
          </a:ln>
        </p:spPr>
      </p:sp>
      <p:sp>
        <p:nvSpPr>
          <p:cNvPr id="17" name="Text 14"/>
          <p:cNvSpPr/>
          <p:nvPr/>
        </p:nvSpPr>
        <p:spPr>
          <a:xfrm>
            <a:off x="6707504" y="5497411"/>
            <a:ext cx="170021" cy="303490"/>
          </a:xfrm>
          <a:prstGeom prst="rect">
            <a:avLst/>
          </a:prstGeom>
          <a:noFill/>
          <a:ln/>
        </p:spPr>
        <p:txBody>
          <a:bodyPr wrap="none" lIns="0" tIns="0" rIns="0" bIns="0" rtlCol="0" anchor="t"/>
          <a:lstStyle/>
          <a:p>
            <a:pPr marL="0" indent="0" algn="ctr">
              <a:lnSpc>
                <a:spcPts val="2350"/>
              </a:lnSpc>
              <a:buNone/>
            </a:pPr>
            <a:r>
              <a:rPr lang="en-US" sz="2350" dirty="0">
                <a:solidFill>
                  <a:srgbClr val="FFFFFF"/>
                </a:solidFill>
                <a:latin typeface="PT Serif" panose="020A0603040505020204" pitchFamily="18" charset="0"/>
                <a:ea typeface="Merriweather" pitchFamily="34" charset="-122"/>
                <a:cs typeface="Merriweather" pitchFamily="34" charset="-120"/>
              </a:rPr>
              <a:t>3</a:t>
            </a:r>
            <a:endParaRPr lang="en-US" sz="2350" dirty="0"/>
          </a:p>
        </p:txBody>
      </p:sp>
      <p:sp>
        <p:nvSpPr>
          <p:cNvPr id="18" name="Text 15"/>
          <p:cNvSpPr/>
          <p:nvPr/>
        </p:nvSpPr>
        <p:spPr>
          <a:xfrm>
            <a:off x="7905392" y="5396208"/>
            <a:ext cx="2529364" cy="316111"/>
          </a:xfrm>
          <a:prstGeom prst="rect">
            <a:avLst/>
          </a:prstGeom>
          <a:noFill/>
          <a:ln/>
        </p:spPr>
        <p:txBody>
          <a:bodyPr wrap="none" lIns="0" tIns="0" rIns="0" bIns="0" rtlCol="0" anchor="t"/>
          <a:lstStyle/>
          <a:p>
            <a:pPr marL="0" indent="0" algn="l">
              <a:lnSpc>
                <a:spcPts val="2450"/>
              </a:lnSpc>
              <a:buNone/>
            </a:pPr>
            <a:r>
              <a:rPr lang="en-US" sz="1950" b="1" dirty="0">
                <a:solidFill>
                  <a:srgbClr val="E2E6E9"/>
                </a:solidFill>
                <a:latin typeface="PT Serif" panose="020A0603040505020204" pitchFamily="18" charset="0"/>
                <a:ea typeface="Merriweather" pitchFamily="34" charset="-122"/>
                <a:cs typeface="Merriweather" pitchFamily="34" charset="-120"/>
              </a:rPr>
              <a:t>Gọi cấp cứu</a:t>
            </a:r>
            <a:endParaRPr lang="en-US" sz="1950" dirty="0"/>
          </a:p>
        </p:txBody>
      </p:sp>
      <p:sp>
        <p:nvSpPr>
          <p:cNvPr id="19" name="Text 16"/>
          <p:cNvSpPr/>
          <p:nvPr/>
        </p:nvSpPr>
        <p:spPr>
          <a:xfrm>
            <a:off x="7905392" y="5833644"/>
            <a:ext cx="6311265" cy="323850"/>
          </a:xfrm>
          <a:prstGeom prst="rect">
            <a:avLst/>
          </a:prstGeom>
          <a:noFill/>
          <a:ln/>
        </p:spPr>
        <p:txBody>
          <a:bodyPr wrap="none" lIns="0" tIns="0" rIns="0" bIns="0" rtlCol="0" anchor="t"/>
          <a:lstStyle/>
          <a:p>
            <a:pPr marL="0" indent="0" algn="l">
              <a:lnSpc>
                <a:spcPts val="2500"/>
              </a:lnSpc>
              <a:buNone/>
            </a:pPr>
            <a:r>
              <a:rPr lang="en-US" sz="1550" dirty="0">
                <a:solidFill>
                  <a:srgbClr val="E2E6E9"/>
                </a:solidFill>
                <a:latin typeface="PT Serif" panose="020A0603040505020204" pitchFamily="18" charset="0"/>
                <a:ea typeface="Merriweather" pitchFamily="34" charset="-122"/>
                <a:cs typeface="Merriweather" pitchFamily="34" charset="-120"/>
              </a:rPr>
              <a:t>Liên hệ dịch vụ y tế khẩn cấp nếu tình trạng nghiêm trọng.</a:t>
            </a:r>
            <a:endParaRPr lang="en-US" sz="1550" dirty="0"/>
          </a:p>
        </p:txBody>
      </p:sp>
      <p:sp>
        <p:nvSpPr>
          <p:cNvPr id="20" name="Shape 17"/>
          <p:cNvSpPr/>
          <p:nvPr/>
        </p:nvSpPr>
        <p:spPr>
          <a:xfrm>
            <a:off x="6997303" y="7005933"/>
            <a:ext cx="708184" cy="22860"/>
          </a:xfrm>
          <a:prstGeom prst="roundRect">
            <a:avLst>
              <a:gd name="adj" fmla="val 371786"/>
            </a:avLst>
          </a:prstGeom>
          <a:solidFill>
            <a:srgbClr val="3965A7"/>
          </a:solidFill>
          <a:ln/>
        </p:spPr>
      </p:sp>
      <p:sp>
        <p:nvSpPr>
          <p:cNvPr id="21" name="Shape 18"/>
          <p:cNvSpPr/>
          <p:nvPr/>
        </p:nvSpPr>
        <p:spPr>
          <a:xfrm>
            <a:off x="6564868" y="6789715"/>
            <a:ext cx="455295" cy="455295"/>
          </a:xfrm>
          <a:prstGeom prst="roundRect">
            <a:avLst>
              <a:gd name="adj" fmla="val 18667"/>
            </a:avLst>
          </a:prstGeom>
          <a:solidFill>
            <a:srgbClr val="204C8E"/>
          </a:solidFill>
          <a:ln w="7620">
            <a:solidFill>
              <a:srgbClr val="3965A7"/>
            </a:solidFill>
            <a:prstDash val="solid"/>
          </a:ln>
        </p:spPr>
      </p:sp>
      <p:sp>
        <p:nvSpPr>
          <p:cNvPr id="22" name="Text 19"/>
          <p:cNvSpPr/>
          <p:nvPr/>
        </p:nvSpPr>
        <p:spPr>
          <a:xfrm>
            <a:off x="6694765" y="6865558"/>
            <a:ext cx="195501" cy="303490"/>
          </a:xfrm>
          <a:prstGeom prst="rect">
            <a:avLst/>
          </a:prstGeom>
          <a:noFill/>
          <a:ln/>
        </p:spPr>
        <p:txBody>
          <a:bodyPr wrap="none" lIns="0" tIns="0" rIns="0" bIns="0" rtlCol="0" anchor="t"/>
          <a:lstStyle/>
          <a:p>
            <a:pPr marL="0" indent="0" algn="ctr">
              <a:lnSpc>
                <a:spcPts val="2350"/>
              </a:lnSpc>
              <a:buNone/>
            </a:pPr>
            <a:r>
              <a:rPr lang="en-US" sz="2350" dirty="0">
                <a:solidFill>
                  <a:srgbClr val="FFFFFF"/>
                </a:solidFill>
                <a:latin typeface="PT Serif" panose="020A0603040505020204" pitchFamily="18" charset="0"/>
                <a:ea typeface="Merriweather" pitchFamily="34" charset="-122"/>
                <a:cs typeface="Merriweather" pitchFamily="34" charset="-120"/>
              </a:rPr>
              <a:t>4</a:t>
            </a:r>
            <a:endParaRPr lang="en-US" sz="2350" dirty="0"/>
          </a:p>
        </p:txBody>
      </p:sp>
      <p:sp>
        <p:nvSpPr>
          <p:cNvPr id="23" name="Text 20"/>
          <p:cNvSpPr/>
          <p:nvPr/>
        </p:nvSpPr>
        <p:spPr>
          <a:xfrm>
            <a:off x="7905392" y="6764355"/>
            <a:ext cx="2529364" cy="316111"/>
          </a:xfrm>
          <a:prstGeom prst="rect">
            <a:avLst/>
          </a:prstGeom>
          <a:noFill/>
          <a:ln/>
        </p:spPr>
        <p:txBody>
          <a:bodyPr wrap="none" lIns="0" tIns="0" rIns="0" bIns="0" rtlCol="0" anchor="t"/>
          <a:lstStyle/>
          <a:p>
            <a:pPr marL="0" indent="0" algn="l">
              <a:lnSpc>
                <a:spcPts val="2450"/>
              </a:lnSpc>
              <a:buNone/>
            </a:pPr>
            <a:r>
              <a:rPr lang="en-US" sz="1950" b="1" dirty="0">
                <a:solidFill>
                  <a:srgbClr val="E2E6E9"/>
                </a:solidFill>
                <a:latin typeface="PT Serif" panose="020A0603040505020204" pitchFamily="18" charset="0"/>
                <a:ea typeface="Merriweather" pitchFamily="34" charset="-122"/>
                <a:cs typeface="Merriweather" pitchFamily="34" charset="-120"/>
              </a:rPr>
              <a:t>Báo cáo</a:t>
            </a:r>
            <a:endParaRPr lang="en-US" sz="1950" dirty="0"/>
          </a:p>
        </p:txBody>
      </p:sp>
      <p:sp>
        <p:nvSpPr>
          <p:cNvPr id="24" name="Text 21"/>
          <p:cNvSpPr/>
          <p:nvPr/>
        </p:nvSpPr>
        <p:spPr>
          <a:xfrm>
            <a:off x="7905392" y="7201791"/>
            <a:ext cx="6311265" cy="323850"/>
          </a:xfrm>
          <a:prstGeom prst="rect">
            <a:avLst/>
          </a:prstGeom>
          <a:noFill/>
          <a:ln/>
        </p:spPr>
        <p:txBody>
          <a:bodyPr wrap="none" lIns="0" tIns="0" rIns="0" bIns="0" rtlCol="0" anchor="t"/>
          <a:lstStyle/>
          <a:p>
            <a:pPr marL="0" indent="0" algn="l">
              <a:lnSpc>
                <a:spcPts val="2500"/>
              </a:lnSpc>
              <a:buNone/>
            </a:pPr>
            <a:r>
              <a:rPr lang="en-US" sz="1550" dirty="0">
                <a:solidFill>
                  <a:srgbClr val="E2E6E9"/>
                </a:solidFill>
                <a:latin typeface="PT Serif" panose="020A0603040505020204" pitchFamily="18" charset="0"/>
                <a:ea typeface="Merriweather" pitchFamily="34" charset="-122"/>
                <a:cs typeface="Merriweather" pitchFamily="34" charset="-120"/>
              </a:rPr>
              <a:t>Thông báo cho quản lý và lập báo cáo chi tiết về sự cố.</a:t>
            </a:r>
            <a:endParaRPr lang="en-US" sz="1550" dirty="0"/>
          </a:p>
        </p:txBody>
      </p:sp>
      <p:pic>
        <p:nvPicPr>
          <p:cNvPr id="25" name="Image 0" descr="preencoded.png">
            <a:extLst>
              <a:ext uri="{FF2B5EF4-FFF2-40B4-BE49-F238E27FC236}">
                <a16:creationId xmlns:a16="http://schemas.microsoft.com/office/drawing/2014/main" id="{29BA4C64-A68C-857F-FD96-483C87BED838}"/>
              </a:ext>
            </a:extLst>
          </p:cNvPr>
          <p:cNvPicPr>
            <a:picLocks noChangeAspect="1"/>
          </p:cNvPicPr>
          <p:nvPr/>
        </p:nvPicPr>
        <p:blipFill>
          <a:blip r:embed="rId4"/>
          <a:stretch>
            <a:fillRect/>
          </a:stretch>
        </p:blipFill>
        <p:spPr>
          <a:xfrm>
            <a:off x="12399665" y="7506173"/>
            <a:ext cx="2110154" cy="654148"/>
          </a:xfrm>
          <a:prstGeom prst="rect">
            <a:avLst/>
          </a:prstGeom>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4193977" y="241816"/>
            <a:ext cx="6242328" cy="1935123"/>
          </a:xfrm>
          <a:prstGeom prst="rect">
            <a:avLst/>
          </a:prstGeom>
        </p:spPr>
      </p:pic>
      <p:sp>
        <p:nvSpPr>
          <p:cNvPr id="3" name="Text 0"/>
          <p:cNvSpPr/>
          <p:nvPr/>
        </p:nvSpPr>
        <p:spPr>
          <a:xfrm>
            <a:off x="677228" y="2950845"/>
            <a:ext cx="4837628" cy="604599"/>
          </a:xfrm>
          <a:prstGeom prst="rect">
            <a:avLst/>
          </a:prstGeom>
          <a:noFill/>
          <a:ln/>
        </p:spPr>
        <p:txBody>
          <a:bodyPr wrap="none" lIns="0" tIns="0" rIns="0" bIns="0" rtlCol="0" anchor="t"/>
          <a:lstStyle/>
          <a:p>
            <a:pPr marL="0" indent="0">
              <a:lnSpc>
                <a:spcPts val="4750"/>
              </a:lnSpc>
              <a:buNone/>
            </a:pPr>
            <a:r>
              <a:rPr lang="en-US" sz="3800" b="1" dirty="0">
                <a:solidFill>
                  <a:srgbClr val="F5F0F0"/>
                </a:solidFill>
                <a:latin typeface="PT Serif" panose="020A0603040505020204" pitchFamily="18" charset="0"/>
                <a:ea typeface="Merriweather" pitchFamily="34" charset="-122"/>
                <a:cs typeface="Merriweather" pitchFamily="34" charset="-120"/>
              </a:rPr>
              <a:t>Tham Khảo Thêm</a:t>
            </a:r>
            <a:endParaRPr lang="en-US" sz="3800" dirty="0"/>
          </a:p>
        </p:txBody>
      </p:sp>
      <p:sp>
        <p:nvSpPr>
          <p:cNvPr id="4" name="Shape 1"/>
          <p:cNvSpPr/>
          <p:nvPr/>
        </p:nvSpPr>
        <p:spPr>
          <a:xfrm>
            <a:off x="955953" y="3845600"/>
            <a:ext cx="22860" cy="3852743"/>
          </a:xfrm>
          <a:prstGeom prst="roundRect">
            <a:avLst>
              <a:gd name="adj" fmla="val 355526"/>
            </a:avLst>
          </a:prstGeom>
          <a:solidFill>
            <a:srgbClr val="194A99"/>
          </a:solidFill>
          <a:ln/>
        </p:spPr>
      </p:sp>
      <p:sp>
        <p:nvSpPr>
          <p:cNvPr id="5" name="Shape 2"/>
          <p:cNvSpPr/>
          <p:nvPr/>
        </p:nvSpPr>
        <p:spPr>
          <a:xfrm>
            <a:off x="1162169" y="4269462"/>
            <a:ext cx="677228" cy="22860"/>
          </a:xfrm>
          <a:prstGeom prst="roundRect">
            <a:avLst>
              <a:gd name="adj" fmla="val 355526"/>
            </a:avLst>
          </a:prstGeom>
          <a:solidFill>
            <a:srgbClr val="3965A7"/>
          </a:solidFill>
          <a:ln/>
        </p:spPr>
      </p:sp>
      <p:sp>
        <p:nvSpPr>
          <p:cNvPr id="6" name="Shape 3"/>
          <p:cNvSpPr/>
          <p:nvPr/>
        </p:nvSpPr>
        <p:spPr>
          <a:xfrm>
            <a:off x="749737" y="4063246"/>
            <a:ext cx="435293" cy="435293"/>
          </a:xfrm>
          <a:prstGeom prst="roundRect">
            <a:avLst>
              <a:gd name="adj" fmla="val 18671"/>
            </a:avLst>
          </a:prstGeom>
          <a:solidFill>
            <a:srgbClr val="204C8E"/>
          </a:solidFill>
          <a:ln w="7620">
            <a:solidFill>
              <a:srgbClr val="3965A7"/>
            </a:solidFill>
            <a:prstDash val="solid"/>
          </a:ln>
        </p:spPr>
      </p:sp>
      <p:sp>
        <p:nvSpPr>
          <p:cNvPr id="7" name="Text 4"/>
          <p:cNvSpPr/>
          <p:nvPr/>
        </p:nvSpPr>
        <p:spPr>
          <a:xfrm>
            <a:off x="903446" y="4135755"/>
            <a:ext cx="127754" cy="290274"/>
          </a:xfrm>
          <a:prstGeom prst="rect">
            <a:avLst/>
          </a:prstGeom>
          <a:noFill/>
          <a:ln/>
        </p:spPr>
        <p:txBody>
          <a:bodyPr wrap="none" lIns="0" tIns="0" rIns="0" bIns="0" rtlCol="0" anchor="t"/>
          <a:lstStyle/>
          <a:p>
            <a:pPr marL="0" indent="0" algn="ctr">
              <a:lnSpc>
                <a:spcPts val="2250"/>
              </a:lnSpc>
              <a:buNone/>
            </a:pPr>
            <a:r>
              <a:rPr lang="en-US" sz="2250" dirty="0">
                <a:solidFill>
                  <a:srgbClr val="FFFFFF"/>
                </a:solidFill>
                <a:latin typeface="PT Serif" panose="020A0603040505020204" pitchFamily="18" charset="0"/>
                <a:ea typeface="Merriweather" pitchFamily="34" charset="-122"/>
                <a:cs typeface="Merriweather" pitchFamily="34" charset="-120"/>
              </a:rPr>
              <a:t>1</a:t>
            </a:r>
            <a:endParaRPr lang="en-US" sz="2250" dirty="0"/>
          </a:p>
        </p:txBody>
      </p:sp>
      <p:sp>
        <p:nvSpPr>
          <p:cNvPr id="8" name="Text 5"/>
          <p:cNvSpPr/>
          <p:nvPr/>
        </p:nvSpPr>
        <p:spPr>
          <a:xfrm>
            <a:off x="2031563" y="4039076"/>
            <a:ext cx="3182183" cy="302419"/>
          </a:xfrm>
          <a:prstGeom prst="rect">
            <a:avLst/>
          </a:prstGeom>
          <a:noFill/>
          <a:ln/>
        </p:spPr>
        <p:txBody>
          <a:bodyPr wrap="none" lIns="0" tIns="0" rIns="0" bIns="0" rtlCol="0" anchor="t"/>
          <a:lstStyle/>
          <a:p>
            <a:pPr marL="0" indent="0" algn="l">
              <a:lnSpc>
                <a:spcPts val="2350"/>
              </a:lnSpc>
              <a:buNone/>
            </a:pPr>
            <a:r>
              <a:rPr lang="en-US" sz="1900" b="1" dirty="0">
                <a:solidFill>
                  <a:srgbClr val="E2E6E9"/>
                </a:solidFill>
                <a:latin typeface="PT Serif" panose="020A0603040505020204" pitchFamily="18" charset="0"/>
                <a:ea typeface="Merriweather" pitchFamily="34" charset="-122"/>
                <a:cs typeface="Merriweather" pitchFamily="34" charset="-120"/>
              </a:rPr>
              <a:t>Bài kiểm tra ATLD nhóm 3</a:t>
            </a:r>
            <a:endParaRPr lang="en-US" sz="1900" dirty="0"/>
          </a:p>
        </p:txBody>
      </p:sp>
      <p:sp>
        <p:nvSpPr>
          <p:cNvPr id="9" name="Text 6"/>
          <p:cNvSpPr/>
          <p:nvPr/>
        </p:nvSpPr>
        <p:spPr>
          <a:xfrm>
            <a:off x="2031563" y="4457581"/>
            <a:ext cx="11921609" cy="309563"/>
          </a:xfrm>
          <a:prstGeom prst="rect">
            <a:avLst/>
          </a:prstGeom>
          <a:noFill/>
          <a:ln/>
        </p:spPr>
        <p:txBody>
          <a:bodyPr wrap="none" lIns="0" tIns="0" rIns="0" bIns="0" rtlCol="0" anchor="t"/>
          <a:lstStyle/>
          <a:p>
            <a:pPr marL="0" indent="0" algn="l">
              <a:lnSpc>
                <a:spcPts val="2400"/>
              </a:lnSpc>
              <a:buNone/>
            </a:pPr>
            <a:r>
              <a:rPr lang="en-US" sz="1500" b="1" u="sng" dirty="0">
                <a:solidFill>
                  <a:srgbClr val="609DFF"/>
                </a:solidFill>
                <a:latin typeface="PT Serif" panose="020A0603040505020204" pitchFamily="18" charset="0"/>
                <a:ea typeface="Merriweather" pitchFamily="34" charset="-122"/>
                <a:cs typeface="Merriweather" pitchFamily="34" charset="-120"/>
                <a:hlinkClick r:id="rId4">
                  <a:extLst>
                    <a:ext uri="{A12FA001-AC4F-418D-AE19-62706E023703}">
                      <ahyp:hlinkClr xmlns:ahyp="http://schemas.microsoft.com/office/drawing/2018/hyperlinkcolor" val="tx"/>
                    </a:ext>
                  </a:extLst>
                </a:hlinkClick>
              </a:rPr>
              <a:t>Trắc nghiệm an toàn lao động nhóm 3</a:t>
            </a:r>
            <a:endParaRPr lang="en-US" sz="1500" dirty="0"/>
          </a:p>
        </p:txBody>
      </p:sp>
      <p:sp>
        <p:nvSpPr>
          <p:cNvPr id="10" name="Shape 7"/>
          <p:cNvSpPr/>
          <p:nvPr/>
        </p:nvSpPr>
        <p:spPr>
          <a:xfrm>
            <a:off x="1162169" y="5577959"/>
            <a:ext cx="677228" cy="22860"/>
          </a:xfrm>
          <a:prstGeom prst="roundRect">
            <a:avLst>
              <a:gd name="adj" fmla="val 355526"/>
            </a:avLst>
          </a:prstGeom>
          <a:solidFill>
            <a:srgbClr val="3965A7"/>
          </a:solidFill>
          <a:ln/>
        </p:spPr>
      </p:sp>
      <p:sp>
        <p:nvSpPr>
          <p:cNvPr id="11" name="Shape 8"/>
          <p:cNvSpPr/>
          <p:nvPr/>
        </p:nvSpPr>
        <p:spPr>
          <a:xfrm>
            <a:off x="749737" y="5371743"/>
            <a:ext cx="435293" cy="435293"/>
          </a:xfrm>
          <a:prstGeom prst="roundRect">
            <a:avLst>
              <a:gd name="adj" fmla="val 18671"/>
            </a:avLst>
          </a:prstGeom>
          <a:solidFill>
            <a:srgbClr val="204C8E"/>
          </a:solidFill>
          <a:ln w="7620">
            <a:solidFill>
              <a:srgbClr val="3965A7"/>
            </a:solidFill>
            <a:prstDash val="solid"/>
          </a:ln>
        </p:spPr>
      </p:sp>
      <p:sp>
        <p:nvSpPr>
          <p:cNvPr id="12" name="Text 9"/>
          <p:cNvSpPr/>
          <p:nvPr/>
        </p:nvSpPr>
        <p:spPr>
          <a:xfrm>
            <a:off x="880586" y="5444252"/>
            <a:ext cx="173593" cy="290274"/>
          </a:xfrm>
          <a:prstGeom prst="rect">
            <a:avLst/>
          </a:prstGeom>
          <a:noFill/>
          <a:ln/>
        </p:spPr>
        <p:txBody>
          <a:bodyPr wrap="none" lIns="0" tIns="0" rIns="0" bIns="0" rtlCol="0" anchor="t"/>
          <a:lstStyle/>
          <a:p>
            <a:pPr marL="0" indent="0" algn="ctr">
              <a:lnSpc>
                <a:spcPts val="2250"/>
              </a:lnSpc>
              <a:buNone/>
            </a:pPr>
            <a:r>
              <a:rPr lang="en-US" sz="2250" dirty="0">
                <a:solidFill>
                  <a:srgbClr val="FFFFFF"/>
                </a:solidFill>
                <a:latin typeface="PT Serif" panose="020A0603040505020204" pitchFamily="18" charset="0"/>
                <a:ea typeface="Merriweather" pitchFamily="34" charset="-122"/>
                <a:cs typeface="Merriweather" pitchFamily="34" charset="-120"/>
              </a:rPr>
              <a:t>2</a:t>
            </a:r>
            <a:endParaRPr lang="en-US" sz="2250" dirty="0"/>
          </a:p>
        </p:txBody>
      </p:sp>
      <p:sp>
        <p:nvSpPr>
          <p:cNvPr id="13" name="Text 10"/>
          <p:cNvSpPr/>
          <p:nvPr/>
        </p:nvSpPr>
        <p:spPr>
          <a:xfrm>
            <a:off x="2031563" y="5347573"/>
            <a:ext cx="4427577" cy="362783"/>
          </a:xfrm>
          <a:prstGeom prst="rect">
            <a:avLst/>
          </a:prstGeom>
          <a:noFill/>
          <a:ln/>
        </p:spPr>
        <p:txBody>
          <a:bodyPr wrap="none" lIns="0" tIns="0" rIns="0" bIns="0" rtlCol="0" anchor="t"/>
          <a:lstStyle/>
          <a:p>
            <a:pPr marL="0" indent="0" algn="l">
              <a:lnSpc>
                <a:spcPts val="2850"/>
              </a:lnSpc>
              <a:buNone/>
            </a:pPr>
            <a:r>
              <a:rPr lang="en-US" sz="2250" b="1" dirty="0">
                <a:solidFill>
                  <a:srgbClr val="E2E6E9"/>
                </a:solidFill>
                <a:latin typeface="PT Serif" panose="020A0603040505020204" pitchFamily="18" charset="0"/>
                <a:ea typeface="Merriweather" pitchFamily="34" charset="-122"/>
                <a:cs typeface="Merriweather" pitchFamily="34" charset="-120"/>
              </a:rPr>
              <a:t>Bảng báo giá huấn luyện ATLD</a:t>
            </a:r>
            <a:endParaRPr lang="en-US" sz="2250" dirty="0"/>
          </a:p>
        </p:txBody>
      </p:sp>
      <p:sp>
        <p:nvSpPr>
          <p:cNvPr id="14" name="Text 11"/>
          <p:cNvSpPr/>
          <p:nvPr/>
        </p:nvSpPr>
        <p:spPr>
          <a:xfrm>
            <a:off x="2031563" y="5826443"/>
            <a:ext cx="11921609" cy="309563"/>
          </a:xfrm>
          <a:prstGeom prst="rect">
            <a:avLst/>
          </a:prstGeom>
          <a:noFill/>
          <a:ln/>
        </p:spPr>
        <p:txBody>
          <a:bodyPr wrap="none" lIns="0" tIns="0" rIns="0" bIns="0" rtlCol="0" anchor="t"/>
          <a:lstStyle/>
          <a:p>
            <a:pPr marL="0" indent="0" algn="l">
              <a:lnSpc>
                <a:spcPts val="2400"/>
              </a:lnSpc>
              <a:buNone/>
            </a:pPr>
            <a:r>
              <a:rPr lang="en-US" sz="1500" b="1" u="sng" dirty="0">
                <a:solidFill>
                  <a:srgbClr val="609DFF"/>
                </a:solidFill>
                <a:latin typeface="PT Serif" panose="020A0603040505020204" pitchFamily="18" charset="0"/>
                <a:ea typeface="Merriweather" pitchFamily="34" charset="-122"/>
                <a:cs typeface="Merriweather" pitchFamily="34" charset="-120"/>
                <a:hlinkClick r:id="rId5">
                  <a:extLst>
                    <a:ext uri="{A12FA001-AC4F-418D-AE19-62706E023703}">
                      <ahyp:hlinkClr xmlns:ahyp="http://schemas.microsoft.com/office/drawing/2018/hyperlinkcolor" val="tx"/>
                    </a:ext>
                  </a:extLst>
                </a:hlinkClick>
              </a:rPr>
              <a:t>Xem chi tiết</a:t>
            </a:r>
            <a:endParaRPr lang="en-US" sz="1500" dirty="0"/>
          </a:p>
        </p:txBody>
      </p:sp>
      <p:sp>
        <p:nvSpPr>
          <p:cNvPr id="15" name="Shape 12"/>
          <p:cNvSpPr/>
          <p:nvPr/>
        </p:nvSpPr>
        <p:spPr>
          <a:xfrm>
            <a:off x="1162169" y="6946821"/>
            <a:ext cx="677228" cy="22860"/>
          </a:xfrm>
          <a:prstGeom prst="roundRect">
            <a:avLst>
              <a:gd name="adj" fmla="val 355526"/>
            </a:avLst>
          </a:prstGeom>
          <a:solidFill>
            <a:srgbClr val="3965A7"/>
          </a:solidFill>
          <a:ln/>
        </p:spPr>
      </p:sp>
      <p:sp>
        <p:nvSpPr>
          <p:cNvPr id="16" name="Shape 13"/>
          <p:cNvSpPr/>
          <p:nvPr/>
        </p:nvSpPr>
        <p:spPr>
          <a:xfrm>
            <a:off x="749737" y="6740604"/>
            <a:ext cx="435293" cy="435293"/>
          </a:xfrm>
          <a:prstGeom prst="roundRect">
            <a:avLst>
              <a:gd name="adj" fmla="val 18671"/>
            </a:avLst>
          </a:prstGeom>
          <a:solidFill>
            <a:srgbClr val="204C8E"/>
          </a:solidFill>
          <a:ln w="7620">
            <a:solidFill>
              <a:srgbClr val="3965A7"/>
            </a:solidFill>
            <a:prstDash val="solid"/>
          </a:ln>
        </p:spPr>
      </p:sp>
      <p:sp>
        <p:nvSpPr>
          <p:cNvPr id="17" name="Text 14"/>
          <p:cNvSpPr/>
          <p:nvPr/>
        </p:nvSpPr>
        <p:spPr>
          <a:xfrm>
            <a:off x="886063" y="6813113"/>
            <a:ext cx="162520" cy="290274"/>
          </a:xfrm>
          <a:prstGeom prst="rect">
            <a:avLst/>
          </a:prstGeom>
          <a:noFill/>
          <a:ln/>
        </p:spPr>
        <p:txBody>
          <a:bodyPr wrap="none" lIns="0" tIns="0" rIns="0" bIns="0" rtlCol="0" anchor="t"/>
          <a:lstStyle/>
          <a:p>
            <a:pPr marL="0" indent="0" algn="ctr">
              <a:lnSpc>
                <a:spcPts val="2250"/>
              </a:lnSpc>
              <a:buNone/>
            </a:pPr>
            <a:r>
              <a:rPr lang="en-US" sz="2250" dirty="0">
                <a:solidFill>
                  <a:srgbClr val="FFFFFF"/>
                </a:solidFill>
                <a:latin typeface="PT Serif" panose="020A0603040505020204" pitchFamily="18" charset="0"/>
                <a:ea typeface="Merriweather" pitchFamily="34" charset="-122"/>
                <a:cs typeface="Merriweather" pitchFamily="34" charset="-120"/>
              </a:rPr>
              <a:t>3</a:t>
            </a:r>
            <a:endParaRPr lang="en-US" sz="2250" dirty="0"/>
          </a:p>
        </p:txBody>
      </p:sp>
      <p:sp>
        <p:nvSpPr>
          <p:cNvPr id="18" name="Text 15"/>
          <p:cNvSpPr/>
          <p:nvPr/>
        </p:nvSpPr>
        <p:spPr>
          <a:xfrm>
            <a:off x="2031563" y="6716435"/>
            <a:ext cx="3687961" cy="362783"/>
          </a:xfrm>
          <a:prstGeom prst="rect">
            <a:avLst/>
          </a:prstGeom>
          <a:noFill/>
          <a:ln/>
        </p:spPr>
        <p:txBody>
          <a:bodyPr wrap="none" lIns="0" tIns="0" rIns="0" bIns="0" rtlCol="0" anchor="t"/>
          <a:lstStyle/>
          <a:p>
            <a:pPr marL="0" indent="0" algn="l">
              <a:lnSpc>
                <a:spcPts val="2850"/>
              </a:lnSpc>
              <a:buNone/>
            </a:pPr>
            <a:r>
              <a:rPr lang="en-US" sz="2250" b="1" dirty="0">
                <a:solidFill>
                  <a:srgbClr val="E2E6E9"/>
                </a:solidFill>
                <a:latin typeface="PT Serif" panose="020A0603040505020204" pitchFamily="18" charset="0"/>
                <a:ea typeface="Merriweather" pitchFamily="34" charset="-122"/>
                <a:cs typeface="Merriweather" pitchFamily="34" charset="-120"/>
              </a:rPr>
              <a:t>Tải về tài liệu (download)</a:t>
            </a:r>
            <a:endParaRPr lang="en-US" sz="2250" dirty="0"/>
          </a:p>
        </p:txBody>
      </p:sp>
      <p:sp>
        <p:nvSpPr>
          <p:cNvPr id="19" name="Text 16"/>
          <p:cNvSpPr/>
          <p:nvPr/>
        </p:nvSpPr>
        <p:spPr>
          <a:xfrm>
            <a:off x="2031563" y="7195304"/>
            <a:ext cx="11921609" cy="309563"/>
          </a:xfrm>
          <a:prstGeom prst="rect">
            <a:avLst/>
          </a:prstGeom>
          <a:noFill/>
          <a:ln/>
        </p:spPr>
        <p:txBody>
          <a:bodyPr wrap="none" lIns="0" tIns="0" rIns="0" bIns="0" rtlCol="0" anchor="t"/>
          <a:lstStyle/>
          <a:p>
            <a:pPr marL="0" indent="0" algn="l">
              <a:lnSpc>
                <a:spcPts val="2400"/>
              </a:lnSpc>
              <a:buNone/>
            </a:pPr>
            <a:r>
              <a:rPr lang="en-US" sz="1500" b="1" u="sng" dirty="0">
                <a:solidFill>
                  <a:srgbClr val="5185D8"/>
                </a:solidFill>
                <a:latin typeface="PT Serif" panose="020A0603040505020204" pitchFamily="18" charset="0"/>
                <a:ea typeface="Merriweather" pitchFamily="34" charset="-122"/>
                <a:cs typeface="Merriweather" pitchFamily="34" charset="-120"/>
                <a:hlinkClick r:id="rId6">
                  <a:extLst>
                    <a:ext uri="{A12FA001-AC4F-418D-AE19-62706E023703}">
                      <ahyp:hlinkClr xmlns:ahyp="http://schemas.microsoft.com/office/drawing/2018/hyperlinkcolor" val="tx"/>
                    </a:ext>
                  </a:extLst>
                </a:hlinkClick>
              </a:rPr>
              <a:t>Download tài liệu huấn luyện an toàn lao động sản </a:t>
            </a:r>
            <a:r>
              <a:rPr lang="en-US" sz="1500" b="1" u="sng" dirty="0" err="1">
                <a:solidFill>
                  <a:srgbClr val="5185D8"/>
                </a:solidFill>
                <a:latin typeface="PT Serif" panose="020A0603040505020204" pitchFamily="18" charset="0"/>
                <a:ea typeface="Merriweather" pitchFamily="34" charset="-122"/>
                <a:cs typeface="Merriweather" pitchFamily="34" charset="-120"/>
                <a:hlinkClick r:id="rId6">
                  <a:extLst>
                    <a:ext uri="{A12FA001-AC4F-418D-AE19-62706E023703}">
                      <ahyp:hlinkClr xmlns:ahyp="http://schemas.microsoft.com/office/drawing/2018/hyperlinkcolor" val="tx"/>
                    </a:ext>
                  </a:extLst>
                </a:hlinkClick>
              </a:rPr>
              <a:t>xuất</a:t>
            </a:r>
            <a:r>
              <a:rPr lang="en-US" sz="1500" b="1" u="sng" dirty="0">
                <a:solidFill>
                  <a:srgbClr val="5185D8"/>
                </a:solidFill>
                <a:latin typeface="PT Serif" panose="020A0603040505020204" pitchFamily="18" charset="0"/>
                <a:ea typeface="Merriweather" pitchFamily="34" charset="-122"/>
                <a:cs typeface="Merriweather" pitchFamily="34" charset="-120"/>
                <a:hlinkClick r:id="rId6">
                  <a:extLst>
                    <a:ext uri="{A12FA001-AC4F-418D-AE19-62706E023703}">
                      <ahyp:hlinkClr xmlns:ahyp="http://schemas.microsoft.com/office/drawing/2018/hyperlinkcolor" val="tx"/>
                    </a:ext>
                  </a:extLst>
                </a:hlinkClick>
              </a:rPr>
              <a:t> </a:t>
            </a:r>
            <a:r>
              <a:rPr lang="en-US" sz="1500" b="1" u="sng" dirty="0" err="1">
                <a:solidFill>
                  <a:srgbClr val="5185D8"/>
                </a:solidFill>
                <a:latin typeface="PT Serif" panose="020A0603040505020204" pitchFamily="18" charset="0"/>
                <a:ea typeface="Merriweather" pitchFamily="34" charset="-122"/>
                <a:cs typeface="Merriweather" pitchFamily="34" charset="-120"/>
                <a:hlinkClick r:id="rId6">
                  <a:extLst>
                    <a:ext uri="{A12FA001-AC4F-418D-AE19-62706E023703}">
                      <ahyp:hlinkClr xmlns:ahyp="http://schemas.microsoft.com/office/drawing/2018/hyperlinkcolor" val="tx"/>
                    </a:ext>
                  </a:extLst>
                </a:hlinkClick>
              </a:rPr>
              <a:t>đàn</a:t>
            </a:r>
            <a:r>
              <a:rPr lang="en-US" sz="1500" b="1" u="sng" dirty="0">
                <a:solidFill>
                  <a:srgbClr val="5185D8"/>
                </a:solidFill>
                <a:latin typeface="PT Serif" panose="020A0603040505020204" pitchFamily="18" charset="0"/>
                <a:ea typeface="Merriweather" pitchFamily="34" charset="-122"/>
                <a:cs typeface="Merriweather" pitchFamily="34" charset="-120"/>
                <a:hlinkClick r:id="rId6">
                  <a:extLst>
                    <a:ext uri="{A12FA001-AC4F-418D-AE19-62706E023703}">
                      <ahyp:hlinkClr xmlns:ahyp="http://schemas.microsoft.com/office/drawing/2018/hyperlinkcolor" val="tx"/>
                    </a:ext>
                  </a:extLst>
                </a:hlinkClick>
              </a:rPr>
              <a:t> </a:t>
            </a:r>
            <a:r>
              <a:rPr lang="en-US" sz="1500" b="1" u="sng" dirty="0" err="1">
                <a:solidFill>
                  <a:srgbClr val="5185D8"/>
                </a:solidFill>
                <a:latin typeface="PT Serif" panose="020A0603040505020204" pitchFamily="18" charset="0"/>
                <a:ea typeface="Merriweather" pitchFamily="34" charset="-122"/>
                <a:cs typeface="Merriweather" pitchFamily="34" charset="-120"/>
                <a:hlinkClick r:id="rId6">
                  <a:extLst>
                    <a:ext uri="{A12FA001-AC4F-418D-AE19-62706E023703}">
                      <ahyp:hlinkClr xmlns:ahyp="http://schemas.microsoft.com/office/drawing/2018/hyperlinkcolor" val="tx"/>
                    </a:ext>
                  </a:extLst>
                </a:hlinkClick>
              </a:rPr>
              <a:t>tranh</a:t>
            </a:r>
            <a:endParaRPr lang="en-US" sz="1500" dirty="0">
              <a:solidFill>
                <a:srgbClr val="5185D8"/>
              </a:solidFill>
            </a:endParaRPr>
          </a:p>
        </p:txBody>
      </p:sp>
      <p:pic>
        <p:nvPicPr>
          <p:cNvPr id="20" name="Image 0" descr="preencoded.png">
            <a:extLst>
              <a:ext uri="{FF2B5EF4-FFF2-40B4-BE49-F238E27FC236}">
                <a16:creationId xmlns:a16="http://schemas.microsoft.com/office/drawing/2014/main" id="{FEE9E5C6-0378-A808-48B1-A7F8D949F504}"/>
              </a:ext>
            </a:extLst>
          </p:cNvPr>
          <p:cNvPicPr>
            <a:picLocks noChangeAspect="1"/>
          </p:cNvPicPr>
          <p:nvPr/>
        </p:nvPicPr>
        <p:blipFill>
          <a:blip r:embed="rId3"/>
          <a:stretch>
            <a:fillRect/>
          </a:stretch>
        </p:blipFill>
        <p:spPr>
          <a:xfrm>
            <a:off x="12399665" y="7506173"/>
            <a:ext cx="2110154" cy="654148"/>
          </a:xfrm>
          <a:prstGeom prst="rect">
            <a:avLst/>
          </a:prstGeom>
        </p:spPr>
      </p:pic>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7</TotalTime>
  <Words>726</Words>
  <Application>Microsoft Office PowerPoint</Application>
  <PresentationFormat>Custom</PresentationFormat>
  <Paragraphs>102</Paragraphs>
  <Slides>10</Slides>
  <Notes>10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10</vt:i4>
      </vt:variant>
    </vt:vector>
  </HeadingPairs>
  <TitlesOfParts>
    <vt:vector size="13" baseType="lpstr">
      <vt:lpstr>PT Serif</vt:lpstr>
      <vt:lpstr>Arial</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PptxGenJS Presentation</dc:title>
  <dc:subject>PptxGenJS Presentation</dc:subject>
  <dc:creator>PptxGenJS</dc:creator>
  <cp:lastModifiedBy>Nhan Van</cp:lastModifiedBy>
  <cp:revision>2</cp:revision>
  <dcterms:created xsi:type="dcterms:W3CDTF">2024-11-27T07:01:50Z</dcterms:created>
  <dcterms:modified xsi:type="dcterms:W3CDTF">2024-11-27T07:10:17Z</dcterms:modified>
</cp:coreProperties>
</file>