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Lst>
  <p:sldSz cx="14630400" cy="8229600"/>
  <p:notesSz cx="8229600" cy="14630400"/>
  <p:embeddedFontLst>
    <p:embeddedFont>
      <p:font typeface="MuseoModerno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a:srgbClr val="2B4150"/>
    <a:srgbClr val="477590"/>
    <a:srgbClr val="056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309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112E1-1F10-5664-41AE-D58CA9242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22AC1-4F49-6859-1187-BD5A47EC00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3C85A-3D90-1EA2-5EF0-C322B81CA4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81AE4D-6F37-B1FB-ECA1-A316DAEF676B}"/>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587301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996DB-A148-19CB-FA64-D696CA2DE7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2F494-5B5C-1626-4910-569E24982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493C8-5A5E-1089-0777-AF3FB4D993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DF14F8-43AE-F8AE-7A18-E2A97B00E35E}"/>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174045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hyperlink" Target="https://antoannamviet.com/tai-lieu-an-toan-lao-dong-san-xuat-op-lu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89" y="742828"/>
            <a:ext cx="7556421" cy="2934653"/>
          </a:xfrm>
          <a:prstGeom prst="rect">
            <a:avLst/>
          </a:prstGeom>
          <a:noFill/>
          <a:ln/>
        </p:spPr>
        <p:txBody>
          <a:bodyPr wrap="square" lIns="0" tIns="0" rIns="0" bIns="0" rtlCol="0" anchor="t"/>
          <a:lstStyle/>
          <a:p>
            <a:pPr marL="0" indent="0">
              <a:lnSpc>
                <a:spcPts val="7700"/>
              </a:lnSpc>
              <a:buNone/>
            </a:pPr>
            <a:r>
              <a:rPr lang="en-US" sz="6150" b="1" dirty="0">
                <a:solidFill>
                  <a:srgbClr val="124E73"/>
                </a:solidFill>
                <a:latin typeface="MuseoModerno Medium" pitchFamily="34" charset="0"/>
                <a:ea typeface="MuseoModerno Medium" pitchFamily="34" charset="-122"/>
                <a:cs typeface="MuseoModerno Medium" pitchFamily="34" charset="-120"/>
              </a:rPr>
              <a:t>An Toàn Vệ Sinh Lao Động Trong Sản Xuất Ốp Lưng</a:t>
            </a:r>
            <a:endParaRPr lang="en-US" sz="6150" b="1" dirty="0"/>
          </a:p>
        </p:txBody>
      </p:sp>
      <p:sp>
        <p:nvSpPr>
          <p:cNvPr id="4" name="Text 1"/>
          <p:cNvSpPr/>
          <p:nvPr/>
        </p:nvSpPr>
        <p:spPr>
          <a:xfrm>
            <a:off x="793790" y="4881801"/>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Ngành sản xuất ốp lưng tiềm ẩn nhiều nguy cơ tai nạn lao động. Bài thuyết trình này sẽ phân tích các nguy cơ và đưa ra giải pháp để đảm bảo an toàn cho công nhân.</a:t>
            </a:r>
            <a:endParaRPr lang="en-US" sz="1750" dirty="0"/>
          </a:p>
        </p:txBody>
      </p:sp>
      <p:sp>
        <p:nvSpPr>
          <p:cNvPr id="5" name="Shape 2"/>
          <p:cNvSpPr/>
          <p:nvPr/>
        </p:nvSpPr>
        <p:spPr>
          <a:xfrm>
            <a:off x="793789" y="6895709"/>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09" y="6903329"/>
            <a:ext cx="347663" cy="347663"/>
          </a:xfrm>
          <a:prstGeom prst="rect">
            <a:avLst/>
          </a:prstGeom>
        </p:spPr>
      </p:pic>
      <p:sp>
        <p:nvSpPr>
          <p:cNvPr id="7" name="Text 3"/>
          <p:cNvSpPr/>
          <p:nvPr/>
        </p:nvSpPr>
        <p:spPr>
          <a:xfrm>
            <a:off x="1270039" y="6878802"/>
            <a:ext cx="252936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9" name="Picture 8">
            <a:extLst>
              <a:ext uri="{FF2B5EF4-FFF2-40B4-BE49-F238E27FC236}">
                <a16:creationId xmlns:a16="http://schemas.microsoft.com/office/drawing/2014/main" id="{41A82A2A-4C00-7A21-AF76-97853386E71D}"/>
              </a:ext>
            </a:extLst>
          </p:cNvPr>
          <p:cNvPicPr>
            <a:picLocks noChangeAspect="1"/>
          </p:cNvPicPr>
          <p:nvPr/>
        </p:nvPicPr>
        <p:blipFill>
          <a:blip r:embed="rId5"/>
          <a:stretch>
            <a:fillRect/>
          </a:stretch>
        </p:blipFill>
        <p:spPr>
          <a:xfrm>
            <a:off x="12480054" y="7542392"/>
            <a:ext cx="1927233" cy="5967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1908810"/>
            <a:ext cx="4351020" cy="4411980"/>
          </a:xfrm>
          <a:prstGeom prst="rect">
            <a:avLst/>
          </a:prstGeom>
        </p:spPr>
      </p:pic>
      <p:sp>
        <p:nvSpPr>
          <p:cNvPr id="3" name="Text 0"/>
          <p:cNvSpPr/>
          <p:nvPr/>
        </p:nvSpPr>
        <p:spPr>
          <a:xfrm>
            <a:off x="793790" y="1403033"/>
            <a:ext cx="7200067"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45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678787"/>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6" name="Text 3"/>
          <p:cNvSpPr/>
          <p:nvPr/>
        </p:nvSpPr>
        <p:spPr>
          <a:xfrm>
            <a:off x="1020604" y="3169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12550"/>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9" name="Text 6"/>
          <p:cNvSpPr/>
          <p:nvPr/>
        </p:nvSpPr>
        <p:spPr>
          <a:xfrm>
            <a:off x="1020604" y="470296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74631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2" name="Text 9"/>
          <p:cNvSpPr/>
          <p:nvPr/>
        </p:nvSpPr>
        <p:spPr>
          <a:xfrm>
            <a:off x="1020604" y="623673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3" name="Picture 12">
            <a:extLst>
              <a:ext uri="{FF2B5EF4-FFF2-40B4-BE49-F238E27FC236}">
                <a16:creationId xmlns:a16="http://schemas.microsoft.com/office/drawing/2014/main" id="{BA2F251A-B662-B918-37EF-0958B9B28554}"/>
              </a:ext>
            </a:extLst>
          </p:cNvPr>
          <p:cNvPicPr>
            <a:picLocks noChangeAspect="1"/>
          </p:cNvPicPr>
          <p:nvPr/>
        </p:nvPicPr>
        <p:blipFill>
          <a:blip r:embed="rId4"/>
          <a:stretch>
            <a:fillRect/>
          </a:stretch>
        </p:blipFill>
        <p:spPr>
          <a:xfrm>
            <a:off x="12480054" y="7542392"/>
            <a:ext cx="1927233" cy="5967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56454"/>
            <a:ext cx="5860852"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Tai Nạn Do Máy Móc</a:t>
            </a:r>
            <a:endParaRPr lang="en-US" sz="4450" b="1" dirty="0"/>
          </a:p>
        </p:txBody>
      </p:sp>
      <p:sp>
        <p:nvSpPr>
          <p:cNvPr id="4" name="Shape 1"/>
          <p:cNvSpPr/>
          <p:nvPr/>
        </p:nvSpPr>
        <p:spPr>
          <a:xfrm>
            <a:off x="6280190" y="2460546"/>
            <a:ext cx="510302" cy="510302"/>
          </a:xfrm>
          <a:prstGeom prst="roundRect">
            <a:avLst>
              <a:gd name="adj" fmla="val 6667"/>
            </a:avLst>
          </a:prstGeom>
          <a:solidFill>
            <a:srgbClr val="124E73"/>
          </a:solidFill>
          <a:ln/>
        </p:spPr>
      </p:sp>
      <p:sp>
        <p:nvSpPr>
          <p:cNvPr id="5" name="Text 2"/>
          <p:cNvSpPr/>
          <p:nvPr/>
        </p:nvSpPr>
        <p:spPr>
          <a:xfrm>
            <a:off x="6455569" y="2545556"/>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7017306" y="2460546"/>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Máy Cắt</a:t>
            </a:r>
            <a:endParaRPr lang="en-US" sz="2200" b="1" dirty="0"/>
          </a:p>
        </p:txBody>
      </p:sp>
      <p:sp>
        <p:nvSpPr>
          <p:cNvPr id="7" name="Text 4"/>
          <p:cNvSpPr/>
          <p:nvPr/>
        </p:nvSpPr>
        <p:spPr>
          <a:xfrm>
            <a:off x="7017306" y="2950964"/>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Máy cắt có thể gây chấn thương nghiêm trọng nếu không được bảo trì hoặc sử dụng đúng cách.</a:t>
            </a:r>
            <a:endParaRPr lang="en-US" sz="1750" dirty="0"/>
          </a:p>
        </p:txBody>
      </p:sp>
      <p:sp>
        <p:nvSpPr>
          <p:cNvPr id="8" name="Shape 5"/>
          <p:cNvSpPr/>
          <p:nvPr/>
        </p:nvSpPr>
        <p:spPr>
          <a:xfrm>
            <a:off x="6280190" y="4158734"/>
            <a:ext cx="510302" cy="510302"/>
          </a:xfrm>
          <a:prstGeom prst="roundRect">
            <a:avLst>
              <a:gd name="adj" fmla="val 6667"/>
            </a:avLst>
          </a:prstGeom>
          <a:solidFill>
            <a:srgbClr val="124E73"/>
          </a:solidFill>
          <a:ln/>
        </p:spPr>
      </p:sp>
      <p:sp>
        <p:nvSpPr>
          <p:cNvPr id="9" name="Text 6"/>
          <p:cNvSpPr/>
          <p:nvPr/>
        </p:nvSpPr>
        <p:spPr>
          <a:xfrm>
            <a:off x="6440686" y="4243745"/>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7017306" y="4158734"/>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Máy Ép</a:t>
            </a:r>
            <a:endParaRPr lang="en-US" sz="2200" b="1" dirty="0"/>
          </a:p>
        </p:txBody>
      </p:sp>
      <p:sp>
        <p:nvSpPr>
          <p:cNvPr id="11" name="Text 8"/>
          <p:cNvSpPr/>
          <p:nvPr/>
        </p:nvSpPr>
        <p:spPr>
          <a:xfrm>
            <a:off x="7017306" y="4649153"/>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Công nhân có thể bị kẹt tay vào máy ép, dẫn đến gãy xương hoặc tổn thương mô.</a:t>
            </a:r>
            <a:endParaRPr lang="en-US" sz="1750" dirty="0"/>
          </a:p>
        </p:txBody>
      </p:sp>
      <p:sp>
        <p:nvSpPr>
          <p:cNvPr id="12" name="Shape 9"/>
          <p:cNvSpPr/>
          <p:nvPr/>
        </p:nvSpPr>
        <p:spPr>
          <a:xfrm>
            <a:off x="6280190" y="5856923"/>
            <a:ext cx="510302" cy="510302"/>
          </a:xfrm>
          <a:prstGeom prst="roundRect">
            <a:avLst>
              <a:gd name="adj" fmla="val 6667"/>
            </a:avLst>
          </a:prstGeom>
          <a:solidFill>
            <a:srgbClr val="124E73"/>
          </a:solidFill>
          <a:ln/>
        </p:spPr>
      </p:sp>
      <p:sp>
        <p:nvSpPr>
          <p:cNvPr id="13" name="Text 10"/>
          <p:cNvSpPr/>
          <p:nvPr/>
        </p:nvSpPr>
        <p:spPr>
          <a:xfrm>
            <a:off x="6439733" y="5941933"/>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7017306" y="5856923"/>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Máy Gia Công</a:t>
            </a:r>
            <a:endParaRPr lang="en-US" sz="2200" b="1" dirty="0"/>
          </a:p>
        </p:txBody>
      </p:sp>
      <p:sp>
        <p:nvSpPr>
          <p:cNvPr id="15" name="Text 12"/>
          <p:cNvSpPr/>
          <p:nvPr/>
        </p:nvSpPr>
        <p:spPr>
          <a:xfrm>
            <a:off x="7017306" y="6347341"/>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Cần kiểm tra và bảo trì thường xuyên để đảm bảo an toàn cho công nhân.</a:t>
            </a:r>
            <a:endParaRPr lang="en-US" sz="1750" dirty="0"/>
          </a:p>
        </p:txBody>
      </p:sp>
      <p:pic>
        <p:nvPicPr>
          <p:cNvPr id="16" name="Picture 15">
            <a:extLst>
              <a:ext uri="{FF2B5EF4-FFF2-40B4-BE49-F238E27FC236}">
                <a16:creationId xmlns:a16="http://schemas.microsoft.com/office/drawing/2014/main" id="{B042CCEB-B57E-BA78-1E23-D80C70B376A0}"/>
              </a:ext>
            </a:extLst>
          </p:cNvPr>
          <p:cNvPicPr>
            <a:picLocks noChangeAspect="1"/>
          </p:cNvPicPr>
          <p:nvPr/>
        </p:nvPicPr>
        <p:blipFill>
          <a:blip r:embed="rId4"/>
          <a:stretch>
            <a:fillRect/>
          </a:stretch>
        </p:blipFill>
        <p:spPr>
          <a:xfrm>
            <a:off x="12480054" y="7542392"/>
            <a:ext cx="1927233" cy="5967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48800" y="1965960"/>
            <a:ext cx="4876800" cy="4297680"/>
          </a:xfrm>
          <a:prstGeom prst="rect">
            <a:avLst/>
          </a:prstGeom>
        </p:spPr>
      </p:pic>
      <p:sp>
        <p:nvSpPr>
          <p:cNvPr id="3" name="Text 0"/>
          <p:cNvSpPr/>
          <p:nvPr/>
        </p:nvSpPr>
        <p:spPr>
          <a:xfrm>
            <a:off x="793790" y="1221581"/>
            <a:ext cx="5670590"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Vụ Cháy Nổ</a:t>
            </a:r>
            <a:endParaRPr lang="en-US" sz="4450" b="1" dirty="0"/>
          </a:p>
        </p:txBody>
      </p:sp>
      <p:sp>
        <p:nvSpPr>
          <p:cNvPr id="4" name="Shape 1"/>
          <p:cNvSpPr/>
          <p:nvPr/>
        </p:nvSpPr>
        <p:spPr>
          <a:xfrm>
            <a:off x="793790" y="2270522"/>
            <a:ext cx="7556421" cy="1306949"/>
          </a:xfrm>
          <a:prstGeom prst="roundRect">
            <a:avLst>
              <a:gd name="adj" fmla="val 2603"/>
            </a:avLst>
          </a:prstGeom>
          <a:solidFill>
            <a:srgbClr val="124E73"/>
          </a:solidFill>
          <a:ln/>
        </p:spPr>
      </p:sp>
      <p:sp>
        <p:nvSpPr>
          <p:cNvPr id="5" name="Text 2"/>
          <p:cNvSpPr/>
          <p:nvPr/>
        </p:nvSpPr>
        <p:spPr>
          <a:xfrm>
            <a:off x="1020604" y="2497336"/>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Hóa Chất</a:t>
            </a:r>
            <a:endParaRPr lang="en-US" sz="2200" dirty="0"/>
          </a:p>
        </p:txBody>
      </p:sp>
      <p:sp>
        <p:nvSpPr>
          <p:cNvPr id="6" name="Text 3"/>
          <p:cNvSpPr/>
          <p:nvPr/>
        </p:nvSpPr>
        <p:spPr>
          <a:xfrm>
            <a:off x="1020604" y="2987754"/>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Sử dụng hóa chất không đúng cách có thể dẫn đến cháy nổ.</a:t>
            </a:r>
            <a:endParaRPr lang="en-US" sz="1750" dirty="0"/>
          </a:p>
        </p:txBody>
      </p:sp>
      <p:sp>
        <p:nvSpPr>
          <p:cNvPr id="7" name="Shape 4"/>
          <p:cNvSpPr/>
          <p:nvPr/>
        </p:nvSpPr>
        <p:spPr>
          <a:xfrm>
            <a:off x="793790" y="3804285"/>
            <a:ext cx="7556421" cy="1306949"/>
          </a:xfrm>
          <a:prstGeom prst="roundRect">
            <a:avLst>
              <a:gd name="adj" fmla="val 2603"/>
            </a:avLst>
          </a:prstGeom>
          <a:solidFill>
            <a:srgbClr val="124E73"/>
          </a:solidFill>
          <a:ln/>
        </p:spPr>
      </p:sp>
      <p:sp>
        <p:nvSpPr>
          <p:cNvPr id="8" name="Text 5"/>
          <p:cNvSpPr/>
          <p:nvPr/>
        </p:nvSpPr>
        <p:spPr>
          <a:xfrm>
            <a:off x="1020604" y="403109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Thiết Bị Điện</a:t>
            </a:r>
            <a:endParaRPr lang="en-US" sz="2200" dirty="0"/>
          </a:p>
        </p:txBody>
      </p:sp>
      <p:sp>
        <p:nvSpPr>
          <p:cNvPr id="9" name="Text 6"/>
          <p:cNvSpPr/>
          <p:nvPr/>
        </p:nvSpPr>
        <p:spPr>
          <a:xfrm>
            <a:off x="1020604" y="4521517"/>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Kiểm tra và bảo trì thiết bị điện thường xuyên để tránh nguy cơ cháy nổ.</a:t>
            </a:r>
            <a:endParaRPr lang="en-US" sz="1750" dirty="0"/>
          </a:p>
        </p:txBody>
      </p:sp>
      <p:sp>
        <p:nvSpPr>
          <p:cNvPr id="10" name="Shape 7"/>
          <p:cNvSpPr/>
          <p:nvPr/>
        </p:nvSpPr>
        <p:spPr>
          <a:xfrm>
            <a:off x="793790" y="5338048"/>
            <a:ext cx="7556421" cy="1669852"/>
          </a:xfrm>
          <a:prstGeom prst="roundRect">
            <a:avLst>
              <a:gd name="adj" fmla="val 2038"/>
            </a:avLst>
          </a:prstGeom>
          <a:solidFill>
            <a:srgbClr val="124E73"/>
          </a:solidFill>
          <a:ln/>
        </p:spPr>
      </p:sp>
      <p:sp>
        <p:nvSpPr>
          <p:cNvPr id="11" name="Text 8"/>
          <p:cNvSpPr/>
          <p:nvPr/>
        </p:nvSpPr>
        <p:spPr>
          <a:xfrm>
            <a:off x="1020604" y="5564862"/>
            <a:ext cx="318706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Phòng Cháy Chữa Cháy</a:t>
            </a:r>
            <a:endParaRPr lang="en-US" sz="2200" dirty="0"/>
          </a:p>
        </p:txBody>
      </p:sp>
      <p:sp>
        <p:nvSpPr>
          <p:cNvPr id="12" name="Text 9"/>
          <p:cNvSpPr/>
          <p:nvPr/>
        </p:nvSpPr>
        <p:spPr>
          <a:xfrm>
            <a:off x="1020604" y="6055281"/>
            <a:ext cx="7102793" cy="725805"/>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Trang bị đầy đủ thiết bị phòng cháy chữa cháy và huấn luyện công nhân sử dụng.</a:t>
            </a:r>
            <a:endParaRPr lang="en-US" sz="1750" dirty="0"/>
          </a:p>
        </p:txBody>
      </p:sp>
      <p:pic>
        <p:nvPicPr>
          <p:cNvPr id="13" name="Picture 12">
            <a:extLst>
              <a:ext uri="{FF2B5EF4-FFF2-40B4-BE49-F238E27FC236}">
                <a16:creationId xmlns:a16="http://schemas.microsoft.com/office/drawing/2014/main" id="{BCBDEABC-CB4D-C581-0055-1C4527F3813C}"/>
              </a:ext>
            </a:extLst>
          </p:cNvPr>
          <p:cNvPicPr>
            <a:picLocks noChangeAspect="1"/>
          </p:cNvPicPr>
          <p:nvPr/>
        </p:nvPicPr>
        <p:blipFill>
          <a:blip r:embed="rId4"/>
          <a:stretch>
            <a:fillRect/>
          </a:stretch>
        </p:blipFill>
        <p:spPr>
          <a:xfrm>
            <a:off x="12480054" y="7542392"/>
            <a:ext cx="1927233" cy="59677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55887" y="2845950"/>
            <a:ext cx="3901440" cy="3268980"/>
          </a:xfrm>
          <a:prstGeom prst="rect">
            <a:avLst/>
          </a:prstGeom>
        </p:spPr>
      </p:pic>
      <p:sp>
        <p:nvSpPr>
          <p:cNvPr id="3" name="Text 0"/>
          <p:cNvSpPr/>
          <p:nvPr/>
        </p:nvSpPr>
        <p:spPr>
          <a:xfrm>
            <a:off x="773073" y="557177"/>
            <a:ext cx="9546584" cy="1380411"/>
          </a:xfrm>
          <a:prstGeom prst="rect">
            <a:avLst/>
          </a:prstGeom>
          <a:noFill/>
          <a:ln/>
        </p:spPr>
        <p:txBody>
          <a:bodyPr wrap="square" lIns="0" tIns="0" rIns="0" bIns="0" rtlCol="0" anchor="t"/>
          <a:lstStyle/>
          <a:p>
            <a:pPr marL="0" indent="0">
              <a:lnSpc>
                <a:spcPts val="5400"/>
              </a:lnSpc>
              <a:buNone/>
            </a:pPr>
            <a:r>
              <a:rPr lang="en-US" sz="4300" b="1" dirty="0">
                <a:solidFill>
                  <a:srgbClr val="124E73"/>
                </a:solidFill>
                <a:latin typeface="MuseoModerno Medium" pitchFamily="34" charset="0"/>
                <a:ea typeface="MuseoModerno Medium" pitchFamily="34" charset="-122"/>
                <a:cs typeface="MuseoModerno Medium" pitchFamily="34" charset="-120"/>
              </a:rPr>
              <a:t>Tai Nạn Liên Quan Đến Vật Liệu</a:t>
            </a:r>
            <a:endParaRPr lang="en-US" sz="4300" b="1" dirty="0"/>
          </a:p>
        </p:txBody>
      </p:sp>
      <p:pic>
        <p:nvPicPr>
          <p:cNvPr id="4" name="Image 1" descr="preencoded.png"/>
          <p:cNvPicPr>
            <a:picLocks noChangeAspect="1"/>
          </p:cNvPicPr>
          <p:nvPr/>
        </p:nvPicPr>
        <p:blipFill>
          <a:blip r:embed="rId4"/>
          <a:stretch>
            <a:fillRect/>
          </a:stretch>
        </p:blipFill>
        <p:spPr>
          <a:xfrm>
            <a:off x="773073" y="2319933"/>
            <a:ext cx="1104424" cy="1767126"/>
          </a:xfrm>
          <a:prstGeom prst="rect">
            <a:avLst/>
          </a:prstGeom>
        </p:spPr>
      </p:pic>
      <p:sp>
        <p:nvSpPr>
          <p:cNvPr id="5" name="Text 1"/>
          <p:cNvSpPr/>
          <p:nvPr/>
        </p:nvSpPr>
        <p:spPr>
          <a:xfrm>
            <a:off x="2208728" y="2540794"/>
            <a:ext cx="2761178" cy="345043"/>
          </a:xfrm>
          <a:prstGeom prst="rect">
            <a:avLst/>
          </a:prstGeom>
          <a:noFill/>
          <a:ln/>
        </p:spPr>
        <p:txBody>
          <a:bodyPr wrap="none" lIns="0" tIns="0" rIns="0" bIns="0" rtlCol="0" anchor="t"/>
          <a:lstStyle/>
          <a:p>
            <a:pPr marL="0" indent="0" algn="l">
              <a:lnSpc>
                <a:spcPts val="2700"/>
              </a:lnSpc>
              <a:buNone/>
            </a:pPr>
            <a:r>
              <a:rPr lang="en-US" sz="2150" b="1" dirty="0">
                <a:solidFill>
                  <a:srgbClr val="2B4150"/>
                </a:solidFill>
                <a:latin typeface="MuseoModerno Medium" pitchFamily="34" charset="0"/>
                <a:ea typeface="MuseoModerno Medium" pitchFamily="34" charset="-122"/>
                <a:cs typeface="MuseoModerno Medium" pitchFamily="34" charset="-120"/>
              </a:rPr>
              <a:t>Vận Chuyển</a:t>
            </a:r>
            <a:endParaRPr lang="en-US" sz="2150" b="1" dirty="0"/>
          </a:p>
        </p:txBody>
      </p:sp>
      <p:sp>
        <p:nvSpPr>
          <p:cNvPr id="6" name="Text 2"/>
          <p:cNvSpPr/>
          <p:nvPr/>
        </p:nvSpPr>
        <p:spPr>
          <a:xfrm>
            <a:off x="2208728" y="3018353"/>
            <a:ext cx="6674015" cy="706755"/>
          </a:xfrm>
          <a:prstGeom prst="rect">
            <a:avLst/>
          </a:prstGeom>
          <a:noFill/>
          <a:ln/>
        </p:spPr>
        <p:txBody>
          <a:bodyPr wrap="squar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Vận chuyển vật liệu như nhựa, keo cần tuân thủ các quy định an toàn.</a:t>
            </a:r>
            <a:endParaRPr lang="en-US" sz="1700" dirty="0"/>
          </a:p>
        </p:txBody>
      </p:sp>
      <p:pic>
        <p:nvPicPr>
          <p:cNvPr id="7" name="Image 2" descr="preencoded.png"/>
          <p:cNvPicPr>
            <a:picLocks noChangeAspect="1"/>
          </p:cNvPicPr>
          <p:nvPr/>
        </p:nvPicPr>
        <p:blipFill>
          <a:blip r:embed="rId5"/>
          <a:stretch>
            <a:fillRect/>
          </a:stretch>
        </p:blipFill>
        <p:spPr>
          <a:xfrm>
            <a:off x="773073" y="4087058"/>
            <a:ext cx="1104424" cy="1767126"/>
          </a:xfrm>
          <a:prstGeom prst="rect">
            <a:avLst/>
          </a:prstGeom>
        </p:spPr>
      </p:pic>
      <p:sp>
        <p:nvSpPr>
          <p:cNvPr id="8" name="Text 3"/>
          <p:cNvSpPr/>
          <p:nvPr/>
        </p:nvSpPr>
        <p:spPr>
          <a:xfrm>
            <a:off x="2208728" y="4307919"/>
            <a:ext cx="2761178" cy="345043"/>
          </a:xfrm>
          <a:prstGeom prst="rect">
            <a:avLst/>
          </a:prstGeom>
          <a:noFill/>
          <a:ln/>
        </p:spPr>
        <p:txBody>
          <a:bodyPr wrap="none" lIns="0" tIns="0" rIns="0" bIns="0" rtlCol="0" anchor="t"/>
          <a:lstStyle/>
          <a:p>
            <a:pPr marL="0" indent="0" algn="l">
              <a:lnSpc>
                <a:spcPts val="2700"/>
              </a:lnSpc>
              <a:buNone/>
            </a:pPr>
            <a:r>
              <a:rPr lang="en-US" sz="2150" b="1" dirty="0">
                <a:solidFill>
                  <a:srgbClr val="2B4150"/>
                </a:solidFill>
                <a:latin typeface="MuseoModerno Medium" pitchFamily="34" charset="0"/>
                <a:ea typeface="MuseoModerno Medium" pitchFamily="34" charset="-122"/>
                <a:cs typeface="MuseoModerno Medium" pitchFamily="34" charset="-120"/>
              </a:rPr>
              <a:t>Xử Lý</a:t>
            </a:r>
            <a:endParaRPr lang="en-US" sz="2150" b="1" dirty="0"/>
          </a:p>
        </p:txBody>
      </p:sp>
      <p:sp>
        <p:nvSpPr>
          <p:cNvPr id="9" name="Text 4"/>
          <p:cNvSpPr/>
          <p:nvPr/>
        </p:nvSpPr>
        <p:spPr>
          <a:xfrm>
            <a:off x="2208728" y="4785479"/>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Công nhân cần được đào tạo về cách xử lý vật liệu an toàn.</a:t>
            </a:r>
            <a:endParaRPr lang="en-US" sz="1700" dirty="0"/>
          </a:p>
        </p:txBody>
      </p:sp>
      <p:pic>
        <p:nvPicPr>
          <p:cNvPr id="10" name="Image 3" descr="preencoded.png"/>
          <p:cNvPicPr>
            <a:picLocks noChangeAspect="1"/>
          </p:cNvPicPr>
          <p:nvPr/>
        </p:nvPicPr>
        <p:blipFill>
          <a:blip r:embed="rId6"/>
          <a:stretch>
            <a:fillRect/>
          </a:stretch>
        </p:blipFill>
        <p:spPr>
          <a:xfrm>
            <a:off x="773073" y="5854184"/>
            <a:ext cx="1104424" cy="1767126"/>
          </a:xfrm>
          <a:prstGeom prst="rect">
            <a:avLst/>
          </a:prstGeom>
        </p:spPr>
      </p:pic>
      <p:sp>
        <p:nvSpPr>
          <p:cNvPr id="11" name="Text 5"/>
          <p:cNvSpPr/>
          <p:nvPr/>
        </p:nvSpPr>
        <p:spPr>
          <a:xfrm>
            <a:off x="2208728" y="6075045"/>
            <a:ext cx="2761178" cy="345043"/>
          </a:xfrm>
          <a:prstGeom prst="rect">
            <a:avLst/>
          </a:prstGeom>
          <a:noFill/>
          <a:ln/>
        </p:spPr>
        <p:txBody>
          <a:bodyPr wrap="none" lIns="0" tIns="0" rIns="0" bIns="0" rtlCol="0" anchor="t"/>
          <a:lstStyle/>
          <a:p>
            <a:pPr marL="0" indent="0" algn="l">
              <a:lnSpc>
                <a:spcPts val="2700"/>
              </a:lnSpc>
              <a:buNone/>
            </a:pPr>
            <a:r>
              <a:rPr lang="en-US" sz="2150" b="1" dirty="0">
                <a:solidFill>
                  <a:srgbClr val="2B4150"/>
                </a:solidFill>
                <a:latin typeface="MuseoModerno Medium" pitchFamily="34" charset="0"/>
                <a:ea typeface="MuseoModerno Medium" pitchFamily="34" charset="-122"/>
                <a:cs typeface="MuseoModerno Medium" pitchFamily="34" charset="-120"/>
              </a:rPr>
              <a:t>Lưu Trữ</a:t>
            </a:r>
            <a:endParaRPr lang="en-US" sz="2150" b="1" dirty="0"/>
          </a:p>
        </p:txBody>
      </p:sp>
      <p:sp>
        <p:nvSpPr>
          <p:cNvPr id="12" name="Text 6"/>
          <p:cNvSpPr/>
          <p:nvPr/>
        </p:nvSpPr>
        <p:spPr>
          <a:xfrm>
            <a:off x="2208728" y="6552605"/>
            <a:ext cx="8110929" cy="706755"/>
          </a:xfrm>
          <a:prstGeom prst="rect">
            <a:avLst/>
          </a:prstGeom>
          <a:noFill/>
          <a:ln/>
        </p:spPr>
        <p:txBody>
          <a:bodyPr wrap="squar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Khu vực lưu trữ vật liệu phải đảm bảo an toàn, tránh nguy cơ rơi hoặc trượt ngã.</a:t>
            </a:r>
            <a:endParaRPr lang="en-US" sz="1700" dirty="0"/>
          </a:p>
        </p:txBody>
      </p:sp>
      <p:pic>
        <p:nvPicPr>
          <p:cNvPr id="13" name="Picture 12">
            <a:extLst>
              <a:ext uri="{FF2B5EF4-FFF2-40B4-BE49-F238E27FC236}">
                <a16:creationId xmlns:a16="http://schemas.microsoft.com/office/drawing/2014/main" id="{BDC2498A-33F8-1F73-83AD-E8E5078E572B}"/>
              </a:ext>
            </a:extLst>
          </p:cNvPr>
          <p:cNvPicPr>
            <a:picLocks noChangeAspect="1"/>
          </p:cNvPicPr>
          <p:nvPr/>
        </p:nvPicPr>
        <p:blipFill>
          <a:blip r:embed="rId7"/>
          <a:stretch>
            <a:fillRect/>
          </a:stretch>
        </p:blipFill>
        <p:spPr>
          <a:xfrm>
            <a:off x="12480054" y="7542392"/>
            <a:ext cx="1927233" cy="5967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15897"/>
          </a:xfrm>
          <a:prstGeom prst="rect">
            <a:avLst/>
          </a:prstGeom>
        </p:spPr>
      </p:pic>
      <p:sp>
        <p:nvSpPr>
          <p:cNvPr id="3" name="Text 0"/>
          <p:cNvSpPr/>
          <p:nvPr/>
        </p:nvSpPr>
        <p:spPr>
          <a:xfrm>
            <a:off x="676394" y="3012638"/>
            <a:ext cx="13101042" cy="603885"/>
          </a:xfrm>
          <a:prstGeom prst="rect">
            <a:avLst/>
          </a:prstGeom>
          <a:noFill/>
          <a:ln/>
        </p:spPr>
        <p:txBody>
          <a:bodyPr wrap="none" lIns="0" tIns="0" rIns="0" bIns="0" rtlCol="0" anchor="t"/>
          <a:lstStyle/>
          <a:p>
            <a:pPr marL="0" indent="0">
              <a:lnSpc>
                <a:spcPts val="4750"/>
              </a:lnSpc>
              <a:buNone/>
            </a:pPr>
            <a:r>
              <a:rPr lang="en-US" sz="380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Đúc Khuôn</a:t>
            </a:r>
            <a:endParaRPr lang="en-US" sz="3800" b="1" dirty="0"/>
          </a:p>
        </p:txBody>
      </p:sp>
      <p:sp>
        <p:nvSpPr>
          <p:cNvPr id="4" name="Shape 1"/>
          <p:cNvSpPr/>
          <p:nvPr/>
        </p:nvSpPr>
        <p:spPr>
          <a:xfrm>
            <a:off x="954762" y="3906322"/>
            <a:ext cx="22860" cy="3726537"/>
          </a:xfrm>
          <a:prstGeom prst="roundRect">
            <a:avLst>
              <a:gd name="adj" fmla="val 126819"/>
            </a:avLst>
          </a:prstGeom>
          <a:solidFill>
            <a:srgbClr val="D9D4C9"/>
          </a:solidFill>
          <a:ln/>
        </p:spPr>
      </p:sp>
      <p:sp>
        <p:nvSpPr>
          <p:cNvPr id="5" name="Shape 2"/>
          <p:cNvSpPr/>
          <p:nvPr/>
        </p:nvSpPr>
        <p:spPr>
          <a:xfrm>
            <a:off x="1160740" y="4329708"/>
            <a:ext cx="676394" cy="22860"/>
          </a:xfrm>
          <a:prstGeom prst="roundRect">
            <a:avLst>
              <a:gd name="adj" fmla="val 126819"/>
            </a:avLst>
          </a:prstGeom>
          <a:solidFill>
            <a:srgbClr val="2B678C"/>
          </a:solidFill>
          <a:ln/>
        </p:spPr>
      </p:sp>
      <p:sp>
        <p:nvSpPr>
          <p:cNvPr id="6" name="Shape 3"/>
          <p:cNvSpPr/>
          <p:nvPr/>
        </p:nvSpPr>
        <p:spPr>
          <a:xfrm>
            <a:off x="748784" y="4123730"/>
            <a:ext cx="434816" cy="434816"/>
          </a:xfrm>
          <a:prstGeom prst="roundRect">
            <a:avLst>
              <a:gd name="adj" fmla="val 6667"/>
            </a:avLst>
          </a:prstGeom>
          <a:solidFill>
            <a:srgbClr val="124E73"/>
          </a:solidFill>
          <a:ln/>
        </p:spPr>
      </p:sp>
      <p:sp>
        <p:nvSpPr>
          <p:cNvPr id="7" name="Text 4"/>
          <p:cNvSpPr/>
          <p:nvPr/>
        </p:nvSpPr>
        <p:spPr>
          <a:xfrm>
            <a:off x="898208" y="4196120"/>
            <a:ext cx="135969" cy="289917"/>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1</a:t>
            </a:r>
            <a:endParaRPr lang="en-US" sz="2250" dirty="0"/>
          </a:p>
        </p:txBody>
      </p:sp>
      <p:sp>
        <p:nvSpPr>
          <p:cNvPr id="8" name="Text 5"/>
          <p:cNvSpPr/>
          <p:nvPr/>
        </p:nvSpPr>
        <p:spPr>
          <a:xfrm>
            <a:off x="2029182" y="4099560"/>
            <a:ext cx="2415897" cy="301943"/>
          </a:xfrm>
          <a:prstGeom prst="rect">
            <a:avLst/>
          </a:prstGeom>
          <a:noFill/>
          <a:ln/>
        </p:spPr>
        <p:txBody>
          <a:bodyPr wrap="none" lIns="0" tIns="0" rIns="0" bIns="0" rtlCol="0" anchor="t"/>
          <a:lstStyle/>
          <a:p>
            <a:pPr marL="0" indent="0" algn="l">
              <a:lnSpc>
                <a:spcPts val="2350"/>
              </a:lnSpc>
              <a:buNone/>
            </a:pPr>
            <a:r>
              <a:rPr lang="en-US" sz="190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1900" b="1" dirty="0"/>
          </a:p>
        </p:txBody>
      </p:sp>
      <p:sp>
        <p:nvSpPr>
          <p:cNvPr id="9" name="Text 6"/>
          <p:cNvSpPr/>
          <p:nvPr/>
        </p:nvSpPr>
        <p:spPr>
          <a:xfrm>
            <a:off x="2029182" y="4517350"/>
            <a:ext cx="11924824" cy="309086"/>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Công đoạn đúc khuôn là bước quan trọng trong sản xuất ốp lưng, nơi nguyên liệu được chuyển vào máy đúc khuôn để tạo hình sản phẩm.</a:t>
            </a:r>
            <a:endParaRPr lang="en-US" sz="1500" dirty="0"/>
          </a:p>
        </p:txBody>
      </p:sp>
      <p:sp>
        <p:nvSpPr>
          <p:cNvPr id="10" name="Shape 7"/>
          <p:cNvSpPr/>
          <p:nvPr/>
        </p:nvSpPr>
        <p:spPr>
          <a:xfrm>
            <a:off x="1160740" y="5636300"/>
            <a:ext cx="676394" cy="22860"/>
          </a:xfrm>
          <a:prstGeom prst="roundRect">
            <a:avLst>
              <a:gd name="adj" fmla="val 126819"/>
            </a:avLst>
          </a:prstGeom>
          <a:solidFill>
            <a:srgbClr val="2B678C"/>
          </a:solidFill>
          <a:ln/>
        </p:spPr>
      </p:sp>
      <p:sp>
        <p:nvSpPr>
          <p:cNvPr id="11" name="Shape 8"/>
          <p:cNvSpPr/>
          <p:nvPr/>
        </p:nvSpPr>
        <p:spPr>
          <a:xfrm>
            <a:off x="748784" y="5430322"/>
            <a:ext cx="434816" cy="434816"/>
          </a:xfrm>
          <a:prstGeom prst="roundRect">
            <a:avLst>
              <a:gd name="adj" fmla="val 6667"/>
            </a:avLst>
          </a:prstGeom>
          <a:solidFill>
            <a:srgbClr val="124E73"/>
          </a:solidFill>
          <a:ln/>
        </p:spPr>
      </p:sp>
      <p:sp>
        <p:nvSpPr>
          <p:cNvPr id="12" name="Text 9"/>
          <p:cNvSpPr/>
          <p:nvPr/>
        </p:nvSpPr>
        <p:spPr>
          <a:xfrm>
            <a:off x="885587" y="5502712"/>
            <a:ext cx="161211" cy="289917"/>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2</a:t>
            </a:r>
            <a:endParaRPr lang="en-US" sz="2250" dirty="0"/>
          </a:p>
        </p:txBody>
      </p:sp>
      <p:sp>
        <p:nvSpPr>
          <p:cNvPr id="13" name="Text 10"/>
          <p:cNvSpPr/>
          <p:nvPr/>
        </p:nvSpPr>
        <p:spPr>
          <a:xfrm>
            <a:off x="2029182" y="5406152"/>
            <a:ext cx="2415897" cy="301943"/>
          </a:xfrm>
          <a:prstGeom prst="rect">
            <a:avLst/>
          </a:prstGeom>
          <a:noFill/>
          <a:ln/>
        </p:spPr>
        <p:txBody>
          <a:bodyPr wrap="none" lIns="0" tIns="0" rIns="0" bIns="0" rtlCol="0" anchor="t"/>
          <a:lstStyle/>
          <a:p>
            <a:pPr marL="0" indent="0" algn="l">
              <a:lnSpc>
                <a:spcPts val="2350"/>
              </a:lnSpc>
              <a:buNone/>
            </a:pPr>
            <a:r>
              <a:rPr lang="en-US" sz="1900" b="1" dirty="0">
                <a:solidFill>
                  <a:srgbClr val="2B4150"/>
                </a:solidFill>
                <a:latin typeface="MuseoModerno Medium" pitchFamily="34" charset="0"/>
                <a:ea typeface="MuseoModerno Medium" pitchFamily="34" charset="-122"/>
                <a:cs typeface="MuseoModerno Medium" pitchFamily="34" charset="-120"/>
              </a:rPr>
              <a:t>Nguy Cơ Tai Nạn</a:t>
            </a:r>
            <a:endParaRPr lang="en-US" sz="1900" b="1" dirty="0"/>
          </a:p>
        </p:txBody>
      </p:sp>
      <p:sp>
        <p:nvSpPr>
          <p:cNvPr id="14" name="Text 11"/>
          <p:cNvSpPr/>
          <p:nvPr/>
        </p:nvSpPr>
        <p:spPr>
          <a:xfrm>
            <a:off x="2029182" y="5823942"/>
            <a:ext cx="11924824" cy="309086"/>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Chấn thương do tiếp xúc với máy móc hoạt động ở nhiệt độ cao và áp suất lớn.</a:t>
            </a:r>
            <a:endParaRPr lang="en-US" sz="1500" dirty="0"/>
          </a:p>
        </p:txBody>
      </p:sp>
      <p:sp>
        <p:nvSpPr>
          <p:cNvPr id="15" name="Shape 12"/>
          <p:cNvSpPr/>
          <p:nvPr/>
        </p:nvSpPr>
        <p:spPr>
          <a:xfrm>
            <a:off x="1160740" y="6942892"/>
            <a:ext cx="676394" cy="22860"/>
          </a:xfrm>
          <a:prstGeom prst="roundRect">
            <a:avLst>
              <a:gd name="adj" fmla="val 126819"/>
            </a:avLst>
          </a:prstGeom>
          <a:solidFill>
            <a:srgbClr val="2B678C"/>
          </a:solidFill>
          <a:ln/>
        </p:spPr>
      </p:sp>
      <p:sp>
        <p:nvSpPr>
          <p:cNvPr id="16" name="Shape 13"/>
          <p:cNvSpPr/>
          <p:nvPr/>
        </p:nvSpPr>
        <p:spPr>
          <a:xfrm>
            <a:off x="748784" y="6736913"/>
            <a:ext cx="434816" cy="434816"/>
          </a:xfrm>
          <a:prstGeom prst="roundRect">
            <a:avLst>
              <a:gd name="adj" fmla="val 6667"/>
            </a:avLst>
          </a:prstGeom>
          <a:solidFill>
            <a:srgbClr val="124E73"/>
          </a:solidFill>
          <a:ln/>
        </p:spPr>
      </p:sp>
      <p:sp>
        <p:nvSpPr>
          <p:cNvPr id="17" name="Text 14"/>
          <p:cNvSpPr/>
          <p:nvPr/>
        </p:nvSpPr>
        <p:spPr>
          <a:xfrm>
            <a:off x="884753" y="6809303"/>
            <a:ext cx="162878" cy="289917"/>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MuseoModerno Medium" pitchFamily="34" charset="0"/>
                <a:ea typeface="MuseoModerno Medium" pitchFamily="34" charset="-122"/>
                <a:cs typeface="MuseoModerno Medium" pitchFamily="34" charset="-120"/>
              </a:rPr>
              <a:t>3</a:t>
            </a:r>
            <a:endParaRPr lang="en-US" sz="2250" dirty="0"/>
          </a:p>
        </p:txBody>
      </p:sp>
      <p:sp>
        <p:nvSpPr>
          <p:cNvPr id="18" name="Text 15"/>
          <p:cNvSpPr/>
          <p:nvPr/>
        </p:nvSpPr>
        <p:spPr>
          <a:xfrm>
            <a:off x="2029182" y="6712744"/>
            <a:ext cx="2415897" cy="301943"/>
          </a:xfrm>
          <a:prstGeom prst="rect">
            <a:avLst/>
          </a:prstGeom>
          <a:noFill/>
          <a:ln/>
        </p:spPr>
        <p:txBody>
          <a:bodyPr wrap="none" lIns="0" tIns="0" rIns="0" bIns="0" rtlCol="0" anchor="t"/>
          <a:lstStyle/>
          <a:p>
            <a:pPr marL="0" indent="0" algn="l">
              <a:lnSpc>
                <a:spcPts val="2350"/>
              </a:lnSpc>
              <a:buNone/>
            </a:pPr>
            <a:r>
              <a:rPr lang="en-US" sz="1900" b="1" dirty="0">
                <a:solidFill>
                  <a:srgbClr val="2B4150"/>
                </a:solidFill>
                <a:latin typeface="MuseoModerno Medium" pitchFamily="34" charset="0"/>
                <a:ea typeface="MuseoModerno Medium" pitchFamily="34" charset="-122"/>
                <a:cs typeface="MuseoModerno Medium" pitchFamily="34" charset="-120"/>
              </a:rPr>
              <a:t>Giải Pháp</a:t>
            </a:r>
            <a:endParaRPr lang="en-US" sz="1900" b="1" dirty="0"/>
          </a:p>
        </p:txBody>
      </p:sp>
      <p:sp>
        <p:nvSpPr>
          <p:cNvPr id="19" name="Text 16"/>
          <p:cNvSpPr/>
          <p:nvPr/>
        </p:nvSpPr>
        <p:spPr>
          <a:xfrm>
            <a:off x="2029182" y="7130534"/>
            <a:ext cx="11924824" cy="309086"/>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Đào tạo công nhân về quy trình an toàn, bảo trì máy móc thường xuyên, sử dụng thiết bị bảo hộ cá nhân.</a:t>
            </a:r>
            <a:endParaRPr lang="en-US" sz="1500" dirty="0"/>
          </a:p>
        </p:txBody>
      </p:sp>
      <p:pic>
        <p:nvPicPr>
          <p:cNvPr id="20" name="Picture 19">
            <a:extLst>
              <a:ext uri="{FF2B5EF4-FFF2-40B4-BE49-F238E27FC236}">
                <a16:creationId xmlns:a16="http://schemas.microsoft.com/office/drawing/2014/main" id="{761ABA69-CA0D-D813-89B2-D11B41E4023F}"/>
              </a:ext>
            </a:extLst>
          </p:cNvPr>
          <p:cNvPicPr>
            <a:picLocks noChangeAspect="1"/>
          </p:cNvPicPr>
          <p:nvPr/>
        </p:nvPicPr>
        <p:blipFill>
          <a:blip r:embed="rId4"/>
          <a:stretch>
            <a:fillRect/>
          </a:stretch>
        </p:blipFill>
        <p:spPr>
          <a:xfrm>
            <a:off x="12480054" y="7542392"/>
            <a:ext cx="1927233" cy="59677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r="10623"/>
          <a:stretch/>
        </p:blipFill>
        <p:spPr>
          <a:xfrm>
            <a:off x="9726804" y="0"/>
            <a:ext cx="4903596" cy="8229600"/>
          </a:xfrm>
          <a:prstGeom prst="rect">
            <a:avLst/>
          </a:prstGeom>
        </p:spPr>
      </p:pic>
      <p:sp>
        <p:nvSpPr>
          <p:cNvPr id="3" name="Text 0"/>
          <p:cNvSpPr/>
          <p:nvPr/>
        </p:nvSpPr>
        <p:spPr>
          <a:xfrm>
            <a:off x="740093" y="757595"/>
            <a:ext cx="7663815" cy="1321832"/>
          </a:xfrm>
          <a:prstGeom prst="rect">
            <a:avLst/>
          </a:prstGeom>
          <a:noFill/>
          <a:ln/>
        </p:spPr>
        <p:txBody>
          <a:bodyPr wrap="square" lIns="0" tIns="0" rIns="0" bIns="0" rtlCol="0" anchor="t"/>
          <a:lstStyle/>
          <a:p>
            <a:pPr marL="0" indent="0">
              <a:lnSpc>
                <a:spcPts val="5200"/>
              </a:lnSpc>
              <a:buNone/>
            </a:pPr>
            <a:r>
              <a:rPr lang="en-US" sz="415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Gia Công</a:t>
            </a:r>
            <a:endParaRPr lang="en-US" sz="4150" b="1" dirty="0"/>
          </a:p>
        </p:txBody>
      </p:sp>
      <p:pic>
        <p:nvPicPr>
          <p:cNvPr id="4" name="Image 1" descr="preencoded.png"/>
          <p:cNvPicPr>
            <a:picLocks noChangeAspect="1"/>
          </p:cNvPicPr>
          <p:nvPr/>
        </p:nvPicPr>
        <p:blipFill>
          <a:blip r:embed="rId4"/>
          <a:stretch>
            <a:fillRect/>
          </a:stretch>
        </p:blipFill>
        <p:spPr>
          <a:xfrm>
            <a:off x="740093" y="2396609"/>
            <a:ext cx="1057394" cy="1691759"/>
          </a:xfrm>
          <a:prstGeom prst="rect">
            <a:avLst/>
          </a:prstGeom>
        </p:spPr>
      </p:pic>
      <p:sp>
        <p:nvSpPr>
          <p:cNvPr id="5" name="Text 1"/>
          <p:cNvSpPr/>
          <p:nvPr/>
        </p:nvSpPr>
        <p:spPr>
          <a:xfrm>
            <a:off x="2114669" y="2608064"/>
            <a:ext cx="2643426" cy="330398"/>
          </a:xfrm>
          <a:prstGeom prst="rect">
            <a:avLst/>
          </a:prstGeom>
          <a:noFill/>
          <a:ln/>
        </p:spPr>
        <p:txBody>
          <a:bodyPr wrap="none" lIns="0" tIns="0" rIns="0" bIns="0" rtlCol="0" anchor="t"/>
          <a:lstStyle/>
          <a:p>
            <a:pPr marL="0" indent="0" algn="l">
              <a:lnSpc>
                <a:spcPts val="2600"/>
              </a:lnSpc>
              <a:buNone/>
            </a:pPr>
            <a:r>
              <a:rPr lang="en-US" sz="205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050" b="1" dirty="0"/>
          </a:p>
        </p:txBody>
      </p:sp>
      <p:sp>
        <p:nvSpPr>
          <p:cNvPr id="6" name="Text 2"/>
          <p:cNvSpPr/>
          <p:nvPr/>
        </p:nvSpPr>
        <p:spPr>
          <a:xfrm>
            <a:off x="2114668" y="3065264"/>
            <a:ext cx="6969041" cy="676513"/>
          </a:xfrm>
          <a:prstGeom prst="rect">
            <a:avLst/>
          </a:prstGeom>
          <a:noFill/>
          <a:ln/>
        </p:spPr>
        <p:txBody>
          <a:bodyPr wrap="square" lIns="0" tIns="0" rIns="0" bIns="0" rtlCol="0" anchor="t"/>
          <a:lstStyle/>
          <a:p>
            <a:pPr marL="0" indent="0" algn="l">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Công việc gia công bao gồm các bước như cắt, mài, và tạo hình thêm để đạt được chất lượng và độ chính xác mong muốn.</a:t>
            </a:r>
            <a:endParaRPr lang="en-US" sz="1650" dirty="0"/>
          </a:p>
        </p:txBody>
      </p:sp>
      <p:pic>
        <p:nvPicPr>
          <p:cNvPr id="7" name="Image 2" descr="preencoded.png"/>
          <p:cNvPicPr>
            <a:picLocks noChangeAspect="1"/>
          </p:cNvPicPr>
          <p:nvPr/>
        </p:nvPicPr>
        <p:blipFill>
          <a:blip r:embed="rId5"/>
          <a:stretch>
            <a:fillRect/>
          </a:stretch>
        </p:blipFill>
        <p:spPr>
          <a:xfrm>
            <a:off x="740093" y="4088368"/>
            <a:ext cx="1057394" cy="1691759"/>
          </a:xfrm>
          <a:prstGeom prst="rect">
            <a:avLst/>
          </a:prstGeom>
        </p:spPr>
      </p:pic>
      <p:sp>
        <p:nvSpPr>
          <p:cNvPr id="8" name="Text 3"/>
          <p:cNvSpPr/>
          <p:nvPr/>
        </p:nvSpPr>
        <p:spPr>
          <a:xfrm>
            <a:off x="2114669" y="4299823"/>
            <a:ext cx="2643426" cy="330398"/>
          </a:xfrm>
          <a:prstGeom prst="rect">
            <a:avLst/>
          </a:prstGeom>
          <a:noFill/>
          <a:ln/>
        </p:spPr>
        <p:txBody>
          <a:bodyPr wrap="none" lIns="0" tIns="0" rIns="0" bIns="0" rtlCol="0" anchor="t"/>
          <a:lstStyle/>
          <a:p>
            <a:pPr marL="0" indent="0" algn="l">
              <a:lnSpc>
                <a:spcPts val="2600"/>
              </a:lnSpc>
              <a:buNone/>
            </a:pPr>
            <a:r>
              <a:rPr lang="en-US" sz="2050" b="1" dirty="0">
                <a:solidFill>
                  <a:srgbClr val="2B4150"/>
                </a:solidFill>
                <a:latin typeface="MuseoModerno Medium" pitchFamily="34" charset="0"/>
                <a:ea typeface="MuseoModerno Medium" pitchFamily="34" charset="-122"/>
                <a:cs typeface="MuseoModerno Medium" pitchFamily="34" charset="-120"/>
              </a:rPr>
              <a:t>Nguy Cơ Tai Nạn</a:t>
            </a:r>
            <a:endParaRPr lang="en-US" sz="2050" b="1" dirty="0"/>
          </a:p>
        </p:txBody>
      </p:sp>
      <p:sp>
        <p:nvSpPr>
          <p:cNvPr id="9" name="Text 4"/>
          <p:cNvSpPr/>
          <p:nvPr/>
        </p:nvSpPr>
        <p:spPr>
          <a:xfrm>
            <a:off x="2114668" y="4757023"/>
            <a:ext cx="7089621" cy="676513"/>
          </a:xfrm>
          <a:prstGeom prst="rect">
            <a:avLst/>
          </a:prstGeom>
          <a:noFill/>
          <a:ln/>
        </p:spPr>
        <p:txBody>
          <a:bodyPr wrap="square" lIns="0" tIns="0" rIns="0" bIns="0" rtlCol="0" anchor="t"/>
          <a:lstStyle/>
          <a:p>
            <a:pPr marL="0" indent="0" algn="l">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Chấn thương do tiếp xúc với các công cụ cắt sắc bén hoặc thiết bị mài, bụi và mảnh vụn từ quá trình gia công.</a:t>
            </a:r>
            <a:endParaRPr lang="en-US" sz="1650" dirty="0"/>
          </a:p>
        </p:txBody>
      </p:sp>
      <p:pic>
        <p:nvPicPr>
          <p:cNvPr id="10" name="Image 3" descr="preencoded.png"/>
          <p:cNvPicPr>
            <a:picLocks noChangeAspect="1"/>
          </p:cNvPicPr>
          <p:nvPr/>
        </p:nvPicPr>
        <p:blipFill>
          <a:blip r:embed="rId6"/>
          <a:stretch>
            <a:fillRect/>
          </a:stretch>
        </p:blipFill>
        <p:spPr>
          <a:xfrm>
            <a:off x="740093" y="5780127"/>
            <a:ext cx="1057394" cy="1691759"/>
          </a:xfrm>
          <a:prstGeom prst="rect">
            <a:avLst/>
          </a:prstGeom>
        </p:spPr>
      </p:pic>
      <p:sp>
        <p:nvSpPr>
          <p:cNvPr id="11" name="Text 5"/>
          <p:cNvSpPr/>
          <p:nvPr/>
        </p:nvSpPr>
        <p:spPr>
          <a:xfrm>
            <a:off x="2114669" y="5991582"/>
            <a:ext cx="2643426" cy="330398"/>
          </a:xfrm>
          <a:prstGeom prst="rect">
            <a:avLst/>
          </a:prstGeom>
          <a:noFill/>
          <a:ln/>
        </p:spPr>
        <p:txBody>
          <a:bodyPr wrap="none" lIns="0" tIns="0" rIns="0" bIns="0" rtlCol="0" anchor="t"/>
          <a:lstStyle/>
          <a:p>
            <a:pPr marL="0" indent="0" algn="l">
              <a:lnSpc>
                <a:spcPts val="2600"/>
              </a:lnSpc>
              <a:buNone/>
            </a:pPr>
            <a:r>
              <a:rPr lang="en-US" sz="2050" b="1" dirty="0">
                <a:solidFill>
                  <a:srgbClr val="2B4150"/>
                </a:solidFill>
                <a:latin typeface="MuseoModerno Medium" pitchFamily="34" charset="0"/>
                <a:ea typeface="MuseoModerno Medium" pitchFamily="34" charset="-122"/>
                <a:cs typeface="MuseoModerno Medium" pitchFamily="34" charset="-120"/>
              </a:rPr>
              <a:t>Giải Pháp</a:t>
            </a:r>
            <a:endParaRPr lang="en-US" sz="2050" b="1" dirty="0"/>
          </a:p>
        </p:txBody>
      </p:sp>
      <p:sp>
        <p:nvSpPr>
          <p:cNvPr id="12" name="Text 6"/>
          <p:cNvSpPr/>
          <p:nvPr/>
        </p:nvSpPr>
        <p:spPr>
          <a:xfrm>
            <a:off x="2114668" y="6448782"/>
            <a:ext cx="7310685" cy="676513"/>
          </a:xfrm>
          <a:prstGeom prst="rect">
            <a:avLst/>
          </a:prstGeom>
          <a:noFill/>
          <a:ln/>
        </p:spPr>
        <p:txBody>
          <a:bodyPr wrap="square" lIns="0" tIns="0" rIns="0" bIns="0" rtlCol="0" anchor="t"/>
          <a:lstStyle/>
          <a:p>
            <a:pPr marL="0" indent="0" algn="l">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Sử dụng thiết bị bảo hộ cá nhân, đào tạo công nhân về quy trình an toàn, bảo trì định kỳ cho thiết bị gia công.</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2934"/>
          </a:xfrm>
          <a:prstGeom prst="rect">
            <a:avLst/>
          </a:prstGeom>
        </p:spPr>
      </p:pic>
      <p:sp>
        <p:nvSpPr>
          <p:cNvPr id="3" name="Text 0"/>
          <p:cNvSpPr/>
          <p:nvPr/>
        </p:nvSpPr>
        <p:spPr>
          <a:xfrm>
            <a:off x="6137910" y="511850"/>
            <a:ext cx="7840980" cy="1163479"/>
          </a:xfrm>
          <a:prstGeom prst="rect">
            <a:avLst/>
          </a:prstGeom>
          <a:noFill/>
          <a:ln/>
        </p:spPr>
        <p:txBody>
          <a:bodyPr wrap="square" lIns="0" tIns="0" rIns="0" bIns="0" rtlCol="0" anchor="t"/>
          <a:lstStyle/>
          <a:p>
            <a:pPr marL="0" indent="0">
              <a:lnSpc>
                <a:spcPts val="4550"/>
              </a:lnSpc>
              <a:buNone/>
            </a:pPr>
            <a:r>
              <a:rPr lang="en-US" sz="365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Sơn Và Trang Trí</a:t>
            </a:r>
            <a:endParaRPr lang="en-US" sz="3650" b="1" dirty="0"/>
          </a:p>
        </p:txBody>
      </p:sp>
      <p:pic>
        <p:nvPicPr>
          <p:cNvPr id="4" name="Image 1" descr="preencoded.png"/>
          <p:cNvPicPr>
            <a:picLocks noChangeAspect="1"/>
          </p:cNvPicPr>
          <p:nvPr/>
        </p:nvPicPr>
        <p:blipFill>
          <a:blip r:embed="rId4"/>
          <a:stretch>
            <a:fillRect/>
          </a:stretch>
        </p:blipFill>
        <p:spPr>
          <a:xfrm>
            <a:off x="6137910" y="2862368"/>
            <a:ext cx="465296" cy="465296"/>
          </a:xfrm>
          <a:prstGeom prst="rect">
            <a:avLst/>
          </a:prstGeom>
        </p:spPr>
      </p:pic>
      <p:sp>
        <p:nvSpPr>
          <p:cNvPr id="5" name="Text 1"/>
          <p:cNvSpPr/>
          <p:nvPr/>
        </p:nvSpPr>
        <p:spPr>
          <a:xfrm>
            <a:off x="7254716" y="2858916"/>
            <a:ext cx="2326838" cy="290751"/>
          </a:xfrm>
          <a:prstGeom prst="rect">
            <a:avLst/>
          </a:prstGeom>
          <a:noFill/>
          <a:ln/>
        </p:spPr>
        <p:txBody>
          <a:bodyPr wrap="none" lIns="0" tIns="0" rIns="0" bIns="0" rtlCol="0" anchor="t"/>
          <a:lstStyle/>
          <a:p>
            <a:pPr marL="0" indent="0" algn="l">
              <a:lnSpc>
                <a:spcPts val="2250"/>
              </a:lnSpc>
              <a:buNone/>
            </a:pPr>
            <a:r>
              <a:rPr lang="en-US" sz="1800" b="1" dirty="0">
                <a:solidFill>
                  <a:srgbClr val="2B4150"/>
                </a:solidFill>
                <a:latin typeface="MuseoModerno Medium" pitchFamily="34" charset="0"/>
                <a:ea typeface="MuseoModerno Medium" pitchFamily="34" charset="-122"/>
                <a:cs typeface="MuseoModerno Medium" pitchFamily="34" charset="-120"/>
              </a:rPr>
              <a:t>Hóa Chất</a:t>
            </a:r>
            <a:endParaRPr lang="en-US" sz="1800" b="1" dirty="0"/>
          </a:p>
        </p:txBody>
      </p:sp>
      <p:sp>
        <p:nvSpPr>
          <p:cNvPr id="6" name="Text 2"/>
          <p:cNvSpPr/>
          <p:nvPr/>
        </p:nvSpPr>
        <p:spPr>
          <a:xfrm>
            <a:off x="7254716" y="3232902"/>
            <a:ext cx="7245055" cy="595313"/>
          </a:xfrm>
          <a:prstGeom prst="rect">
            <a:avLst/>
          </a:prstGeom>
          <a:noFill/>
          <a:ln/>
        </p:spPr>
        <p:txBody>
          <a:bodyPr wrap="square" lIns="0" tIns="0" rIns="0" bIns="0" rtlCol="0" anchor="t"/>
          <a:lstStyle/>
          <a:p>
            <a:pPr marL="0" indent="0" algn="l">
              <a:lnSpc>
                <a:spcPts val="2300"/>
              </a:lnSpc>
              <a:buNone/>
            </a:pPr>
            <a:r>
              <a:rPr lang="en-US" sz="1450" dirty="0">
                <a:solidFill>
                  <a:srgbClr val="2B4150"/>
                </a:solidFill>
                <a:latin typeface="PT Serif" panose="020A0603040505020204" pitchFamily="18" charset="0"/>
                <a:ea typeface="Source Sans Pro" pitchFamily="34" charset="-122"/>
                <a:cs typeface="Source Sans Pro" pitchFamily="34" charset="-120"/>
              </a:rPr>
              <a:t>Tiếp xúc với hóa chất như sơn, dung môi và chất tẩy rửa có thể gây kích ứng da, viêm nhiễm, hoặc thậm chí ngộ độc.</a:t>
            </a:r>
            <a:endParaRPr lang="en-US" sz="1450" dirty="0">
              <a:solidFill>
                <a:srgbClr val="2B4150"/>
              </a:solidFill>
            </a:endParaRPr>
          </a:p>
        </p:txBody>
      </p:sp>
      <p:pic>
        <p:nvPicPr>
          <p:cNvPr id="7" name="Image 2" descr="preencoded.png"/>
          <p:cNvPicPr>
            <a:picLocks noChangeAspect="1"/>
          </p:cNvPicPr>
          <p:nvPr/>
        </p:nvPicPr>
        <p:blipFill>
          <a:blip r:embed="rId5"/>
          <a:stretch>
            <a:fillRect/>
          </a:stretch>
        </p:blipFill>
        <p:spPr>
          <a:xfrm>
            <a:off x="6137910" y="4624948"/>
            <a:ext cx="465296" cy="465296"/>
          </a:xfrm>
          <a:prstGeom prst="rect">
            <a:avLst/>
          </a:prstGeom>
        </p:spPr>
      </p:pic>
      <p:sp>
        <p:nvSpPr>
          <p:cNvPr id="8" name="Text 3"/>
          <p:cNvSpPr/>
          <p:nvPr/>
        </p:nvSpPr>
        <p:spPr>
          <a:xfrm>
            <a:off x="7254716" y="4621496"/>
            <a:ext cx="2326838" cy="290751"/>
          </a:xfrm>
          <a:prstGeom prst="rect">
            <a:avLst/>
          </a:prstGeom>
          <a:noFill/>
          <a:ln/>
        </p:spPr>
        <p:txBody>
          <a:bodyPr wrap="none" lIns="0" tIns="0" rIns="0" bIns="0" rtlCol="0" anchor="t"/>
          <a:lstStyle/>
          <a:p>
            <a:pPr marL="0" indent="0" algn="l">
              <a:lnSpc>
                <a:spcPts val="2250"/>
              </a:lnSpc>
              <a:buNone/>
            </a:pPr>
            <a:r>
              <a:rPr lang="en-US" sz="1800" b="1" dirty="0">
                <a:solidFill>
                  <a:srgbClr val="2B4150"/>
                </a:solidFill>
                <a:latin typeface="MuseoModerno Medium" pitchFamily="34" charset="0"/>
                <a:ea typeface="MuseoModerno Medium" pitchFamily="34" charset="-122"/>
                <a:cs typeface="MuseoModerno Medium" pitchFamily="34" charset="-120"/>
              </a:rPr>
              <a:t>Thiết Bị</a:t>
            </a:r>
            <a:endParaRPr lang="en-US" sz="1800" b="1" dirty="0"/>
          </a:p>
        </p:txBody>
      </p:sp>
      <p:sp>
        <p:nvSpPr>
          <p:cNvPr id="9" name="Text 4"/>
          <p:cNvSpPr/>
          <p:nvPr/>
        </p:nvSpPr>
        <p:spPr>
          <a:xfrm>
            <a:off x="7254716" y="4995482"/>
            <a:ext cx="7245055" cy="595313"/>
          </a:xfrm>
          <a:prstGeom prst="rect">
            <a:avLst/>
          </a:prstGeom>
          <a:noFill/>
          <a:ln/>
        </p:spPr>
        <p:txBody>
          <a:bodyPr wrap="square" lIns="0" tIns="0" rIns="0" bIns="0" rtlCol="0" anchor="t"/>
          <a:lstStyle/>
          <a:p>
            <a:pPr marL="0" indent="0" algn="l">
              <a:lnSpc>
                <a:spcPts val="2300"/>
              </a:lnSpc>
              <a:buNone/>
            </a:pPr>
            <a:r>
              <a:rPr lang="en-US" sz="1450" dirty="0">
                <a:solidFill>
                  <a:srgbClr val="2B4150"/>
                </a:solidFill>
                <a:latin typeface="PT Serif" panose="020A0603040505020204" pitchFamily="18" charset="0"/>
                <a:ea typeface="Source Sans Pro" pitchFamily="34" charset="-122"/>
                <a:cs typeface="Source Sans Pro" pitchFamily="34" charset="-120"/>
              </a:rPr>
              <a:t>Sử dụng thiết bị sơn phun hoặc máy in có thể dẫn đến các tai nạn liên quan đến động cơ và các bộ phận chuyển động.</a:t>
            </a:r>
            <a:endParaRPr lang="en-US" sz="1450" dirty="0"/>
          </a:p>
        </p:txBody>
      </p:sp>
      <p:pic>
        <p:nvPicPr>
          <p:cNvPr id="10" name="Image 3" descr="preencoded.png"/>
          <p:cNvPicPr>
            <a:picLocks noChangeAspect="1"/>
          </p:cNvPicPr>
          <p:nvPr/>
        </p:nvPicPr>
        <p:blipFill>
          <a:blip r:embed="rId6"/>
          <a:stretch>
            <a:fillRect/>
          </a:stretch>
        </p:blipFill>
        <p:spPr>
          <a:xfrm>
            <a:off x="6137910" y="6259960"/>
            <a:ext cx="465296" cy="465296"/>
          </a:xfrm>
          <a:prstGeom prst="rect">
            <a:avLst/>
          </a:prstGeom>
        </p:spPr>
      </p:pic>
      <p:sp>
        <p:nvSpPr>
          <p:cNvPr id="11" name="Text 5"/>
          <p:cNvSpPr/>
          <p:nvPr/>
        </p:nvSpPr>
        <p:spPr>
          <a:xfrm>
            <a:off x="7254716" y="6256508"/>
            <a:ext cx="2326838" cy="290751"/>
          </a:xfrm>
          <a:prstGeom prst="rect">
            <a:avLst/>
          </a:prstGeom>
          <a:noFill/>
          <a:ln/>
        </p:spPr>
        <p:txBody>
          <a:bodyPr wrap="none" lIns="0" tIns="0" rIns="0" bIns="0" rtlCol="0" anchor="t"/>
          <a:lstStyle/>
          <a:p>
            <a:pPr marL="0" indent="0" algn="l">
              <a:lnSpc>
                <a:spcPts val="2250"/>
              </a:lnSpc>
              <a:buNone/>
            </a:pPr>
            <a:r>
              <a:rPr lang="en-US" sz="1800" b="1" dirty="0">
                <a:solidFill>
                  <a:srgbClr val="2B4150"/>
                </a:solidFill>
                <a:latin typeface="MuseoModerno Medium" pitchFamily="34" charset="0"/>
                <a:ea typeface="MuseoModerno Medium" pitchFamily="34" charset="-122"/>
                <a:cs typeface="MuseoModerno Medium" pitchFamily="34" charset="-120"/>
              </a:rPr>
              <a:t>Bụi Sơn</a:t>
            </a:r>
            <a:endParaRPr lang="en-US" sz="1800" b="1" dirty="0"/>
          </a:p>
        </p:txBody>
      </p:sp>
      <p:sp>
        <p:nvSpPr>
          <p:cNvPr id="12" name="Text 6"/>
          <p:cNvSpPr/>
          <p:nvPr/>
        </p:nvSpPr>
        <p:spPr>
          <a:xfrm>
            <a:off x="7254716" y="6630494"/>
            <a:ext cx="7245055" cy="297656"/>
          </a:xfrm>
          <a:prstGeom prst="rect">
            <a:avLst/>
          </a:prstGeom>
          <a:noFill/>
          <a:ln/>
        </p:spPr>
        <p:txBody>
          <a:bodyPr wrap="none" lIns="0" tIns="0" rIns="0" bIns="0" rtlCol="0" anchor="t"/>
          <a:lstStyle/>
          <a:p>
            <a:pPr marL="0" indent="0" algn="l">
              <a:lnSpc>
                <a:spcPts val="2300"/>
              </a:lnSpc>
              <a:buNone/>
            </a:pPr>
            <a:r>
              <a:rPr lang="en-US" sz="1450" dirty="0">
                <a:solidFill>
                  <a:srgbClr val="2B4150"/>
                </a:solidFill>
                <a:latin typeface="PT Serif" panose="020A0603040505020204" pitchFamily="18" charset="0"/>
                <a:ea typeface="Source Sans Pro" pitchFamily="34" charset="-122"/>
                <a:cs typeface="Source Sans Pro" pitchFamily="34" charset="-120"/>
              </a:rPr>
              <a:t>Bụi sơn và các chất khí phát sinh trong quá trình sơn có thể gây ra các vấn đề về hô hấp.</a:t>
            </a:r>
            <a:endParaRPr lang="en-US" sz="1450" dirty="0"/>
          </a:p>
        </p:txBody>
      </p:sp>
      <p:pic>
        <p:nvPicPr>
          <p:cNvPr id="13" name="Picture 12">
            <a:extLst>
              <a:ext uri="{FF2B5EF4-FFF2-40B4-BE49-F238E27FC236}">
                <a16:creationId xmlns:a16="http://schemas.microsoft.com/office/drawing/2014/main" id="{F9606316-5E11-C400-6476-CFC1F54EA9E5}"/>
              </a:ext>
            </a:extLst>
          </p:cNvPr>
          <p:cNvPicPr>
            <a:picLocks noChangeAspect="1"/>
          </p:cNvPicPr>
          <p:nvPr/>
        </p:nvPicPr>
        <p:blipFill>
          <a:blip r:embed="rId7"/>
          <a:stretch>
            <a:fillRect/>
          </a:stretch>
        </p:blipFill>
        <p:spPr>
          <a:xfrm>
            <a:off x="12480054" y="7542392"/>
            <a:ext cx="1927233" cy="59677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801410" y="495003"/>
            <a:ext cx="12231302" cy="2126337"/>
          </a:xfrm>
          <a:prstGeom prst="rect">
            <a:avLst/>
          </a:prstGeom>
          <a:noFill/>
          <a:ln/>
        </p:spPr>
        <p:txBody>
          <a:bodyPr wrap="squar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Kiểm Tra Chất Lượng</a:t>
            </a:r>
            <a:endParaRPr lang="en-US" sz="4450" b="1" dirty="0"/>
          </a:p>
        </p:txBody>
      </p:sp>
      <p:sp>
        <p:nvSpPr>
          <p:cNvPr id="4" name="Shape 1"/>
          <p:cNvSpPr/>
          <p:nvPr/>
        </p:nvSpPr>
        <p:spPr>
          <a:xfrm>
            <a:off x="793790" y="3858339"/>
            <a:ext cx="7556421" cy="2979420"/>
          </a:xfrm>
          <a:prstGeom prst="roundRect">
            <a:avLst>
              <a:gd name="adj" fmla="val 1142"/>
            </a:avLst>
          </a:prstGeom>
          <a:noFill/>
          <a:ln w="7620">
            <a:solidFill>
              <a:srgbClr val="000000">
                <a:alpha val="8000"/>
              </a:srgbClr>
            </a:solidFill>
            <a:prstDash val="solid"/>
          </a:ln>
        </p:spPr>
      </p:sp>
      <p:sp>
        <p:nvSpPr>
          <p:cNvPr id="5" name="Shape 2"/>
          <p:cNvSpPr/>
          <p:nvPr/>
        </p:nvSpPr>
        <p:spPr>
          <a:xfrm>
            <a:off x="801410" y="3865959"/>
            <a:ext cx="7541181" cy="650319"/>
          </a:xfrm>
          <a:prstGeom prst="rect">
            <a:avLst/>
          </a:prstGeom>
          <a:solidFill>
            <a:srgbClr val="FFFFFF">
              <a:alpha val="4000"/>
            </a:srgbClr>
          </a:solidFill>
          <a:ln/>
        </p:spPr>
      </p:sp>
      <p:sp>
        <p:nvSpPr>
          <p:cNvPr id="6" name="Text 3"/>
          <p:cNvSpPr/>
          <p:nvPr/>
        </p:nvSpPr>
        <p:spPr>
          <a:xfrm>
            <a:off x="1028224" y="4009668"/>
            <a:ext cx="3313152" cy="362903"/>
          </a:xfrm>
          <a:prstGeom prst="rect">
            <a:avLst/>
          </a:prstGeom>
          <a:noFill/>
          <a:ln/>
        </p:spPr>
        <p:txBody>
          <a:bodyPr wrap="none" lIns="0" tIns="0" rIns="0" bIns="0" rtlCol="0" anchor="t"/>
          <a:lstStyle/>
          <a:p>
            <a:pPr marL="0" indent="0">
              <a:lnSpc>
                <a:spcPts val="2850"/>
              </a:lnSpc>
              <a:buNone/>
            </a:pPr>
            <a:r>
              <a:rPr lang="en-US" sz="1750" b="1" dirty="0">
                <a:solidFill>
                  <a:srgbClr val="2B4150"/>
                </a:solidFill>
                <a:latin typeface="PT Serif" panose="020A0603040505020204" pitchFamily="18" charset="0"/>
                <a:ea typeface="Source Sans Pro" pitchFamily="34" charset="-122"/>
                <a:cs typeface="Source Sans Pro" pitchFamily="34" charset="-120"/>
              </a:rPr>
              <a:t>Nguy Cơ</a:t>
            </a:r>
            <a:endParaRPr lang="en-US" sz="1750" b="1" dirty="0"/>
          </a:p>
        </p:txBody>
      </p:sp>
      <p:sp>
        <p:nvSpPr>
          <p:cNvPr id="7" name="Text 4"/>
          <p:cNvSpPr/>
          <p:nvPr/>
        </p:nvSpPr>
        <p:spPr>
          <a:xfrm>
            <a:off x="4802624" y="4009668"/>
            <a:ext cx="3313152" cy="362903"/>
          </a:xfrm>
          <a:prstGeom prst="rect">
            <a:avLst/>
          </a:prstGeom>
          <a:noFill/>
          <a:ln/>
        </p:spPr>
        <p:txBody>
          <a:bodyPr wrap="none" lIns="0" tIns="0" rIns="0" bIns="0" rtlCol="0" anchor="t"/>
          <a:lstStyle/>
          <a:p>
            <a:pPr marL="0" indent="0">
              <a:lnSpc>
                <a:spcPts val="2850"/>
              </a:lnSpc>
              <a:buNone/>
            </a:pPr>
            <a:r>
              <a:rPr lang="en-US" sz="1750" b="1" dirty="0">
                <a:solidFill>
                  <a:srgbClr val="2B4150"/>
                </a:solidFill>
                <a:latin typeface="PT Serif" panose="020A0603040505020204" pitchFamily="18" charset="0"/>
                <a:ea typeface="Source Sans Pro" pitchFamily="34" charset="-122"/>
                <a:cs typeface="Source Sans Pro" pitchFamily="34" charset="-120"/>
              </a:rPr>
              <a:t>Giải Pháp</a:t>
            </a:r>
            <a:endParaRPr lang="en-US" sz="1750" b="1" dirty="0"/>
          </a:p>
        </p:txBody>
      </p:sp>
      <p:sp>
        <p:nvSpPr>
          <p:cNvPr id="8" name="Shape 5"/>
          <p:cNvSpPr/>
          <p:nvPr/>
        </p:nvSpPr>
        <p:spPr>
          <a:xfrm>
            <a:off x="801410" y="4516279"/>
            <a:ext cx="7541181" cy="1013222"/>
          </a:xfrm>
          <a:prstGeom prst="rect">
            <a:avLst/>
          </a:prstGeom>
          <a:solidFill>
            <a:srgbClr val="000000">
              <a:alpha val="4000"/>
            </a:srgbClr>
          </a:solidFill>
          <a:ln/>
        </p:spPr>
      </p:sp>
      <p:sp>
        <p:nvSpPr>
          <p:cNvPr id="9" name="Text 6"/>
          <p:cNvSpPr/>
          <p:nvPr/>
        </p:nvSpPr>
        <p:spPr>
          <a:xfrm>
            <a:off x="1028224" y="4659987"/>
            <a:ext cx="3313152"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Bị thương do các dụng cụ kiểm tra</a:t>
            </a:r>
            <a:endParaRPr lang="en-US" sz="1750" dirty="0"/>
          </a:p>
        </p:txBody>
      </p:sp>
      <p:sp>
        <p:nvSpPr>
          <p:cNvPr id="10" name="Text 7"/>
          <p:cNvSpPr/>
          <p:nvPr/>
        </p:nvSpPr>
        <p:spPr>
          <a:xfrm>
            <a:off x="4802624" y="4659987"/>
            <a:ext cx="3313152"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Sử dụng cẩn thận, bảo trì thường xuyên</a:t>
            </a:r>
            <a:endParaRPr lang="en-US" sz="1750" dirty="0"/>
          </a:p>
        </p:txBody>
      </p:sp>
      <p:sp>
        <p:nvSpPr>
          <p:cNvPr id="11" name="Shape 8"/>
          <p:cNvSpPr/>
          <p:nvPr/>
        </p:nvSpPr>
        <p:spPr>
          <a:xfrm>
            <a:off x="801410" y="5529501"/>
            <a:ext cx="7541181" cy="650319"/>
          </a:xfrm>
          <a:prstGeom prst="rect">
            <a:avLst/>
          </a:prstGeom>
          <a:solidFill>
            <a:srgbClr val="FFFFFF">
              <a:alpha val="4000"/>
            </a:srgbClr>
          </a:solidFill>
          <a:ln/>
        </p:spPr>
      </p:sp>
      <p:sp>
        <p:nvSpPr>
          <p:cNvPr id="12" name="Text 9"/>
          <p:cNvSpPr/>
          <p:nvPr/>
        </p:nvSpPr>
        <p:spPr>
          <a:xfrm>
            <a:off x="1028224" y="5673209"/>
            <a:ext cx="3313152"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Tiếp xúc với hóa chất tẩy rửa</a:t>
            </a:r>
            <a:endParaRPr lang="en-US" sz="1750" dirty="0"/>
          </a:p>
        </p:txBody>
      </p:sp>
      <p:sp>
        <p:nvSpPr>
          <p:cNvPr id="13" name="Text 10"/>
          <p:cNvSpPr/>
          <p:nvPr/>
        </p:nvSpPr>
        <p:spPr>
          <a:xfrm>
            <a:off x="4802624" y="5673209"/>
            <a:ext cx="3313152"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Sử dụng thiết bị bảo hộ cá nhân</a:t>
            </a:r>
            <a:endParaRPr lang="en-US" sz="1750" dirty="0"/>
          </a:p>
        </p:txBody>
      </p:sp>
      <p:sp>
        <p:nvSpPr>
          <p:cNvPr id="14" name="Shape 11"/>
          <p:cNvSpPr/>
          <p:nvPr/>
        </p:nvSpPr>
        <p:spPr>
          <a:xfrm>
            <a:off x="801410" y="6179820"/>
            <a:ext cx="7541181" cy="650319"/>
          </a:xfrm>
          <a:prstGeom prst="rect">
            <a:avLst/>
          </a:prstGeom>
          <a:solidFill>
            <a:srgbClr val="000000">
              <a:alpha val="4000"/>
            </a:srgbClr>
          </a:solidFill>
          <a:ln/>
        </p:spPr>
      </p:sp>
      <p:sp>
        <p:nvSpPr>
          <p:cNvPr id="15" name="Text 12"/>
          <p:cNvSpPr/>
          <p:nvPr/>
        </p:nvSpPr>
        <p:spPr>
          <a:xfrm>
            <a:off x="1028224" y="6323528"/>
            <a:ext cx="3313152"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Rơi hoặc làm hỏng sản phẩm</a:t>
            </a:r>
            <a:endParaRPr lang="en-US" sz="1750" dirty="0"/>
          </a:p>
        </p:txBody>
      </p:sp>
      <p:sp>
        <p:nvSpPr>
          <p:cNvPr id="16" name="Text 13"/>
          <p:cNvSpPr/>
          <p:nvPr/>
        </p:nvSpPr>
        <p:spPr>
          <a:xfrm>
            <a:off x="4802624" y="6323528"/>
            <a:ext cx="3313152"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Xử lý sản phẩm đúng cách</a:t>
            </a:r>
            <a:endParaRPr lang="en-US" sz="1750" dirty="0"/>
          </a:p>
        </p:txBody>
      </p:sp>
      <p:pic>
        <p:nvPicPr>
          <p:cNvPr id="1026" name="Picture 2">
            <a:extLst>
              <a:ext uri="{FF2B5EF4-FFF2-40B4-BE49-F238E27FC236}">
                <a16:creationId xmlns:a16="http://schemas.microsoft.com/office/drawing/2014/main" id="{81917AC3-9925-0D8A-8A07-3D6A6F248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4230" y="3126741"/>
            <a:ext cx="4805520" cy="48055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587349BA-8EBC-4385-3004-645D57762B14}"/>
              </a:ext>
            </a:extLst>
          </p:cNvPr>
          <p:cNvPicPr>
            <a:picLocks noChangeAspect="1"/>
          </p:cNvPicPr>
          <p:nvPr/>
        </p:nvPicPr>
        <p:blipFill>
          <a:blip r:embed="rId4"/>
          <a:stretch>
            <a:fillRect/>
          </a:stretch>
        </p:blipFill>
        <p:spPr>
          <a:xfrm>
            <a:off x="12480054" y="7542392"/>
            <a:ext cx="1927233" cy="59677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2F22-8E09-9444-3287-CC713CDA5A60}"/>
            </a:ext>
          </a:extLst>
        </p:cNvPr>
        <p:cNvGrpSpPr/>
        <p:nvPr/>
      </p:nvGrpSpPr>
      <p:grpSpPr>
        <a:xfrm>
          <a:off x="0" y="0"/>
          <a:ext cx="0" cy="0"/>
          <a:chOff x="0" y="0"/>
          <a:chExt cx="0" cy="0"/>
        </a:xfrm>
      </p:grpSpPr>
      <p:pic>
        <p:nvPicPr>
          <p:cNvPr id="1052" name="Image 1" descr="preencoded.png">
            <a:extLst>
              <a:ext uri="{FF2B5EF4-FFF2-40B4-BE49-F238E27FC236}">
                <a16:creationId xmlns:a16="http://schemas.microsoft.com/office/drawing/2014/main" id="{C1157118-1D47-90E7-8E26-2022C048C7EF}"/>
              </a:ext>
            </a:extLst>
          </p:cNvPr>
          <p:cNvPicPr>
            <a:picLocks noChangeAspect="1"/>
          </p:cNvPicPr>
          <p:nvPr/>
        </p:nvPicPr>
        <p:blipFill>
          <a:blip r:embed="rId3"/>
          <a:stretch>
            <a:fillRect/>
          </a:stretch>
        </p:blipFill>
        <p:spPr>
          <a:xfrm>
            <a:off x="9308425" y="2909856"/>
            <a:ext cx="5016698" cy="4013359"/>
          </a:xfrm>
          <a:prstGeom prst="rect">
            <a:avLst/>
          </a:prstGeom>
        </p:spPr>
      </p:pic>
      <p:sp>
        <p:nvSpPr>
          <p:cNvPr id="1053" name="Text 0">
            <a:extLst>
              <a:ext uri="{FF2B5EF4-FFF2-40B4-BE49-F238E27FC236}">
                <a16:creationId xmlns:a16="http://schemas.microsoft.com/office/drawing/2014/main" id="{CA229764-426E-6670-86BD-6CDDB5DCF002}"/>
              </a:ext>
            </a:extLst>
          </p:cNvPr>
          <p:cNvSpPr/>
          <p:nvPr/>
        </p:nvSpPr>
        <p:spPr>
          <a:xfrm>
            <a:off x="657463" y="640080"/>
            <a:ext cx="4696539" cy="587097"/>
          </a:xfrm>
          <a:prstGeom prst="rect">
            <a:avLst/>
          </a:prstGeom>
          <a:noFill/>
          <a:ln/>
        </p:spPr>
        <p:txBody>
          <a:bodyPr wrap="none" lIns="0" tIns="0" rIns="0" bIns="0" rtlCol="0" anchor="t"/>
          <a:lstStyle/>
          <a:p>
            <a:pPr marL="0" indent="0">
              <a:lnSpc>
                <a:spcPts val="4600"/>
              </a:lnSpc>
              <a:buNone/>
            </a:pPr>
            <a:r>
              <a:rPr lang="en-US" sz="3650" b="1" dirty="0">
                <a:solidFill>
                  <a:srgbClr val="124E73"/>
                </a:solidFill>
                <a:latin typeface="MuseoModerno Medium" panose="020B0604020202020204" charset="0"/>
                <a:ea typeface="Merriweather" pitchFamily="34" charset="-122"/>
                <a:cs typeface="Merriweather" pitchFamily="34" charset="-120"/>
              </a:rPr>
              <a:t>QUY ĐỊNH CHUNG</a:t>
            </a:r>
            <a:endParaRPr lang="en-US" sz="3650" b="1" dirty="0">
              <a:solidFill>
                <a:srgbClr val="124E73"/>
              </a:solidFill>
              <a:latin typeface="MuseoModerno Medium" panose="020B0604020202020204" charset="0"/>
            </a:endParaRPr>
          </a:p>
        </p:txBody>
      </p:sp>
      <p:sp>
        <p:nvSpPr>
          <p:cNvPr id="1054" name="Shape 1">
            <a:extLst>
              <a:ext uri="{FF2B5EF4-FFF2-40B4-BE49-F238E27FC236}">
                <a16:creationId xmlns:a16="http://schemas.microsoft.com/office/drawing/2014/main" id="{2E787AF6-7F69-74D4-F1D6-266192A64CB5}"/>
              </a:ext>
            </a:extLst>
          </p:cNvPr>
          <p:cNvSpPr/>
          <p:nvPr/>
        </p:nvSpPr>
        <p:spPr>
          <a:xfrm>
            <a:off x="927735" y="1985843"/>
            <a:ext cx="22860" cy="5126712"/>
          </a:xfrm>
          <a:prstGeom prst="roundRect">
            <a:avLst>
              <a:gd name="adj" fmla="val 345156"/>
            </a:avLst>
          </a:prstGeom>
          <a:solidFill>
            <a:srgbClr val="194A99"/>
          </a:solidFill>
          <a:ln/>
        </p:spPr>
      </p:sp>
      <p:sp>
        <p:nvSpPr>
          <p:cNvPr id="1055" name="Shape 2">
            <a:extLst>
              <a:ext uri="{FF2B5EF4-FFF2-40B4-BE49-F238E27FC236}">
                <a16:creationId xmlns:a16="http://schemas.microsoft.com/office/drawing/2014/main" id="{CAB5440B-8646-9D50-7AD5-9F8A34A060EA}"/>
              </a:ext>
            </a:extLst>
          </p:cNvPr>
          <p:cNvSpPr/>
          <p:nvPr/>
        </p:nvSpPr>
        <p:spPr>
          <a:xfrm>
            <a:off x="1127641" y="2397085"/>
            <a:ext cx="657463" cy="22860"/>
          </a:xfrm>
          <a:prstGeom prst="roundRect">
            <a:avLst>
              <a:gd name="adj" fmla="val 345156"/>
            </a:avLst>
          </a:prstGeom>
          <a:solidFill>
            <a:srgbClr val="3965A7"/>
          </a:solidFill>
          <a:ln/>
        </p:spPr>
      </p:sp>
      <p:sp>
        <p:nvSpPr>
          <p:cNvPr id="1056" name="Shape 3">
            <a:extLst>
              <a:ext uri="{FF2B5EF4-FFF2-40B4-BE49-F238E27FC236}">
                <a16:creationId xmlns:a16="http://schemas.microsoft.com/office/drawing/2014/main" id="{6103F5EF-8F20-9840-2803-1D321944C5B9}"/>
              </a:ext>
            </a:extLst>
          </p:cNvPr>
          <p:cNvSpPr/>
          <p:nvPr/>
        </p:nvSpPr>
        <p:spPr>
          <a:xfrm>
            <a:off x="727829" y="2197179"/>
            <a:ext cx="422672" cy="422672"/>
          </a:xfrm>
          <a:prstGeom prst="roundRect">
            <a:avLst>
              <a:gd name="adj" fmla="val 18668"/>
            </a:avLst>
          </a:prstGeom>
          <a:solidFill>
            <a:srgbClr val="204C8E"/>
          </a:solidFill>
          <a:ln w="7620">
            <a:solidFill>
              <a:srgbClr val="3965A7"/>
            </a:solidFill>
            <a:prstDash val="solid"/>
          </a:ln>
        </p:spPr>
      </p:sp>
      <p:sp>
        <p:nvSpPr>
          <p:cNvPr id="1057" name="Text 4">
            <a:extLst>
              <a:ext uri="{FF2B5EF4-FFF2-40B4-BE49-F238E27FC236}">
                <a16:creationId xmlns:a16="http://schemas.microsoft.com/office/drawing/2014/main" id="{667FC228-1DA9-8A61-9876-00744F307AF8}"/>
              </a:ext>
            </a:extLst>
          </p:cNvPr>
          <p:cNvSpPr/>
          <p:nvPr/>
        </p:nvSpPr>
        <p:spPr>
          <a:xfrm>
            <a:off x="877133" y="2267545"/>
            <a:ext cx="124063"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1</a:t>
            </a:r>
            <a:endParaRPr lang="en-US" sz="2200" dirty="0"/>
          </a:p>
        </p:txBody>
      </p:sp>
      <p:sp>
        <p:nvSpPr>
          <p:cNvPr id="1058" name="Text 5">
            <a:extLst>
              <a:ext uri="{FF2B5EF4-FFF2-40B4-BE49-F238E27FC236}">
                <a16:creationId xmlns:a16="http://schemas.microsoft.com/office/drawing/2014/main" id="{898D2721-375A-7D11-28FB-6899B53D8747}"/>
              </a:ext>
            </a:extLst>
          </p:cNvPr>
          <p:cNvSpPr/>
          <p:nvPr/>
        </p:nvSpPr>
        <p:spPr>
          <a:xfrm>
            <a:off x="1972389" y="2173605"/>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124E73"/>
                </a:solidFill>
                <a:latin typeface="MuseoModerno Medium" panose="020B0604020202020204" charset="0"/>
                <a:ea typeface="Merriweather" pitchFamily="34" charset="-122"/>
                <a:cs typeface="Merriweather" pitchFamily="34" charset="-120"/>
              </a:rPr>
              <a:t>Huấn luyện ATLD</a:t>
            </a:r>
            <a:endParaRPr lang="en-US" sz="2200" b="1" dirty="0">
              <a:solidFill>
                <a:srgbClr val="124E73"/>
              </a:solidFill>
              <a:latin typeface="MuseoModerno Medium" panose="020B0604020202020204" charset="0"/>
            </a:endParaRPr>
          </a:p>
        </p:txBody>
      </p:sp>
      <p:sp>
        <p:nvSpPr>
          <p:cNvPr id="1059" name="Text 6">
            <a:extLst>
              <a:ext uri="{FF2B5EF4-FFF2-40B4-BE49-F238E27FC236}">
                <a16:creationId xmlns:a16="http://schemas.microsoft.com/office/drawing/2014/main" id="{D35B08E4-D350-92B0-2C9A-679C22D7A4AD}"/>
              </a:ext>
            </a:extLst>
          </p:cNvPr>
          <p:cNvSpPr/>
          <p:nvPr/>
        </p:nvSpPr>
        <p:spPr>
          <a:xfrm>
            <a:off x="1972389" y="2638425"/>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PT Serif" panose="020A0603040505020204" pitchFamily="18" charset="0"/>
                <a:ea typeface="Merriweather" pitchFamily="34" charset="-122"/>
                <a:cs typeface="Merriweather" pitchFamily="34" charset="-120"/>
              </a:rPr>
              <a:t>Tổ chức các khóa huấn luyện an toàn lao động định kỳ cho công nhân.</a:t>
            </a:r>
            <a:endParaRPr lang="en-US" sz="1450" dirty="0">
              <a:solidFill>
                <a:srgbClr val="2B4150"/>
              </a:solidFill>
            </a:endParaRPr>
          </a:p>
        </p:txBody>
      </p:sp>
      <p:sp>
        <p:nvSpPr>
          <p:cNvPr id="1060" name="Shape 7">
            <a:extLst>
              <a:ext uri="{FF2B5EF4-FFF2-40B4-BE49-F238E27FC236}">
                <a16:creationId xmlns:a16="http://schemas.microsoft.com/office/drawing/2014/main" id="{273C519B-BA52-1B31-332E-EFF6CBD0D721}"/>
              </a:ext>
            </a:extLst>
          </p:cNvPr>
          <p:cNvSpPr/>
          <p:nvPr/>
        </p:nvSpPr>
        <p:spPr>
          <a:xfrm>
            <a:off x="1127641" y="3725704"/>
            <a:ext cx="657463" cy="22860"/>
          </a:xfrm>
          <a:prstGeom prst="roundRect">
            <a:avLst>
              <a:gd name="adj" fmla="val 345156"/>
            </a:avLst>
          </a:prstGeom>
          <a:solidFill>
            <a:srgbClr val="3965A7"/>
          </a:solidFill>
          <a:ln/>
        </p:spPr>
      </p:sp>
      <p:sp>
        <p:nvSpPr>
          <p:cNvPr id="1061" name="Shape 8">
            <a:extLst>
              <a:ext uri="{FF2B5EF4-FFF2-40B4-BE49-F238E27FC236}">
                <a16:creationId xmlns:a16="http://schemas.microsoft.com/office/drawing/2014/main" id="{27ADD75A-F8E3-DA44-2C6C-B7211CB355C4}"/>
              </a:ext>
            </a:extLst>
          </p:cNvPr>
          <p:cNvSpPr/>
          <p:nvPr/>
        </p:nvSpPr>
        <p:spPr>
          <a:xfrm>
            <a:off x="727829" y="3525798"/>
            <a:ext cx="422672" cy="422672"/>
          </a:xfrm>
          <a:prstGeom prst="roundRect">
            <a:avLst>
              <a:gd name="adj" fmla="val 18668"/>
            </a:avLst>
          </a:prstGeom>
          <a:solidFill>
            <a:srgbClr val="204C8E"/>
          </a:solidFill>
          <a:ln w="7620">
            <a:solidFill>
              <a:srgbClr val="3965A7"/>
            </a:solidFill>
            <a:prstDash val="solid"/>
          </a:ln>
        </p:spPr>
      </p:sp>
      <p:sp>
        <p:nvSpPr>
          <p:cNvPr id="1062" name="Text 9">
            <a:extLst>
              <a:ext uri="{FF2B5EF4-FFF2-40B4-BE49-F238E27FC236}">
                <a16:creationId xmlns:a16="http://schemas.microsoft.com/office/drawing/2014/main" id="{1A7132A9-B0B2-9036-D443-05C3A0D6CC56}"/>
              </a:ext>
            </a:extLst>
          </p:cNvPr>
          <p:cNvSpPr/>
          <p:nvPr/>
        </p:nvSpPr>
        <p:spPr>
          <a:xfrm>
            <a:off x="854869" y="3596164"/>
            <a:ext cx="168473"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2</a:t>
            </a:r>
            <a:endParaRPr lang="en-US" sz="2200" dirty="0"/>
          </a:p>
        </p:txBody>
      </p:sp>
      <p:sp>
        <p:nvSpPr>
          <p:cNvPr id="1063" name="Text 10">
            <a:extLst>
              <a:ext uri="{FF2B5EF4-FFF2-40B4-BE49-F238E27FC236}">
                <a16:creationId xmlns:a16="http://schemas.microsoft.com/office/drawing/2014/main" id="{402585D7-1A8E-068F-C695-F9779A0602CA}"/>
              </a:ext>
            </a:extLst>
          </p:cNvPr>
          <p:cNvSpPr/>
          <p:nvPr/>
        </p:nvSpPr>
        <p:spPr>
          <a:xfrm>
            <a:off x="1972389" y="3502223"/>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124E73"/>
                </a:solidFill>
                <a:latin typeface="MuseoModerno Medium" panose="020B0604020202020204" charset="0"/>
                <a:ea typeface="Merriweather" pitchFamily="34" charset="-122"/>
                <a:cs typeface="Merriweather" pitchFamily="34" charset="-120"/>
              </a:rPr>
              <a:t>Bảo trì thiết bị</a:t>
            </a:r>
            <a:endParaRPr lang="en-US" sz="2200" b="1" dirty="0">
              <a:solidFill>
                <a:srgbClr val="124E73"/>
              </a:solidFill>
              <a:latin typeface="MuseoModerno Medium" panose="020B0604020202020204" charset="0"/>
            </a:endParaRPr>
          </a:p>
        </p:txBody>
      </p:sp>
      <p:sp>
        <p:nvSpPr>
          <p:cNvPr id="1064" name="Text 11">
            <a:extLst>
              <a:ext uri="{FF2B5EF4-FFF2-40B4-BE49-F238E27FC236}">
                <a16:creationId xmlns:a16="http://schemas.microsoft.com/office/drawing/2014/main" id="{FEA529AD-7071-EF43-0364-C67D2373712D}"/>
              </a:ext>
            </a:extLst>
          </p:cNvPr>
          <p:cNvSpPr/>
          <p:nvPr/>
        </p:nvSpPr>
        <p:spPr>
          <a:xfrm>
            <a:off x="1972389" y="3967043"/>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PT Serif" panose="020A0603040505020204" pitchFamily="18" charset="0"/>
                <a:ea typeface="Merriweather" pitchFamily="34" charset="-122"/>
                <a:cs typeface="Merriweather" pitchFamily="34" charset="-120"/>
              </a:rPr>
              <a:t>Thường xuyên kiểm tra và bảo dưỡng máy móc, thiết bị sản xuất.</a:t>
            </a:r>
            <a:endParaRPr lang="en-US" sz="1450" dirty="0">
              <a:solidFill>
                <a:srgbClr val="2B4150"/>
              </a:solidFill>
            </a:endParaRPr>
          </a:p>
        </p:txBody>
      </p:sp>
      <p:sp>
        <p:nvSpPr>
          <p:cNvPr id="1065" name="Shape 12">
            <a:extLst>
              <a:ext uri="{FF2B5EF4-FFF2-40B4-BE49-F238E27FC236}">
                <a16:creationId xmlns:a16="http://schemas.microsoft.com/office/drawing/2014/main" id="{79891B8E-FE3C-680E-1940-984CD3B3448E}"/>
              </a:ext>
            </a:extLst>
          </p:cNvPr>
          <p:cNvSpPr/>
          <p:nvPr/>
        </p:nvSpPr>
        <p:spPr>
          <a:xfrm>
            <a:off x="1127641" y="5054322"/>
            <a:ext cx="657463" cy="22860"/>
          </a:xfrm>
          <a:prstGeom prst="roundRect">
            <a:avLst>
              <a:gd name="adj" fmla="val 345156"/>
            </a:avLst>
          </a:prstGeom>
          <a:solidFill>
            <a:srgbClr val="3965A7"/>
          </a:solidFill>
          <a:ln/>
        </p:spPr>
      </p:sp>
      <p:sp>
        <p:nvSpPr>
          <p:cNvPr id="1066" name="Shape 13">
            <a:extLst>
              <a:ext uri="{FF2B5EF4-FFF2-40B4-BE49-F238E27FC236}">
                <a16:creationId xmlns:a16="http://schemas.microsoft.com/office/drawing/2014/main" id="{DE622AAC-6DAD-C1A9-76E9-6FFCE753F958}"/>
              </a:ext>
            </a:extLst>
          </p:cNvPr>
          <p:cNvSpPr/>
          <p:nvPr/>
        </p:nvSpPr>
        <p:spPr>
          <a:xfrm>
            <a:off x="727829" y="4854416"/>
            <a:ext cx="422672" cy="422672"/>
          </a:xfrm>
          <a:prstGeom prst="roundRect">
            <a:avLst>
              <a:gd name="adj" fmla="val 18668"/>
            </a:avLst>
          </a:prstGeom>
          <a:solidFill>
            <a:srgbClr val="204C8E"/>
          </a:solidFill>
          <a:ln w="7620">
            <a:solidFill>
              <a:srgbClr val="3965A7"/>
            </a:solidFill>
            <a:prstDash val="solid"/>
          </a:ln>
        </p:spPr>
      </p:sp>
      <p:sp>
        <p:nvSpPr>
          <p:cNvPr id="1067" name="Text 14">
            <a:extLst>
              <a:ext uri="{FF2B5EF4-FFF2-40B4-BE49-F238E27FC236}">
                <a16:creationId xmlns:a16="http://schemas.microsoft.com/office/drawing/2014/main" id="{4528FBF7-E249-BA16-1E3E-E384E977E332}"/>
              </a:ext>
            </a:extLst>
          </p:cNvPr>
          <p:cNvSpPr/>
          <p:nvPr/>
        </p:nvSpPr>
        <p:spPr>
          <a:xfrm>
            <a:off x="860227" y="4924782"/>
            <a:ext cx="157758"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3</a:t>
            </a:r>
            <a:endParaRPr lang="en-US" sz="2200" dirty="0"/>
          </a:p>
        </p:txBody>
      </p:sp>
      <p:sp>
        <p:nvSpPr>
          <p:cNvPr id="1068" name="Text 15">
            <a:extLst>
              <a:ext uri="{FF2B5EF4-FFF2-40B4-BE49-F238E27FC236}">
                <a16:creationId xmlns:a16="http://schemas.microsoft.com/office/drawing/2014/main" id="{92CACE7C-76C7-F0BC-C921-E29CF4CD4430}"/>
              </a:ext>
            </a:extLst>
          </p:cNvPr>
          <p:cNvSpPr/>
          <p:nvPr/>
        </p:nvSpPr>
        <p:spPr>
          <a:xfrm>
            <a:off x="1972389" y="4830842"/>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124E73"/>
                </a:solidFill>
                <a:latin typeface="MuseoModerno Medium" panose="020B0604020202020204" charset="0"/>
                <a:ea typeface="Merriweather" pitchFamily="34" charset="-122"/>
                <a:cs typeface="Merriweather" pitchFamily="34" charset="-120"/>
              </a:rPr>
              <a:t>Thiết bị bảo hộ</a:t>
            </a:r>
            <a:endParaRPr lang="en-US" sz="2200" b="1" dirty="0">
              <a:solidFill>
                <a:srgbClr val="124E73"/>
              </a:solidFill>
              <a:latin typeface="MuseoModerno Medium" panose="020B0604020202020204" charset="0"/>
            </a:endParaRPr>
          </a:p>
        </p:txBody>
      </p:sp>
      <p:sp>
        <p:nvSpPr>
          <p:cNvPr id="1069" name="Text 16">
            <a:extLst>
              <a:ext uri="{FF2B5EF4-FFF2-40B4-BE49-F238E27FC236}">
                <a16:creationId xmlns:a16="http://schemas.microsoft.com/office/drawing/2014/main" id="{9DCDA8A2-1AB1-2311-526D-D792BAF26052}"/>
              </a:ext>
            </a:extLst>
          </p:cNvPr>
          <p:cNvSpPr/>
          <p:nvPr/>
        </p:nvSpPr>
        <p:spPr>
          <a:xfrm>
            <a:off x="1972389" y="5295662"/>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PT Serif" panose="020A0603040505020204" pitchFamily="18" charset="0"/>
                <a:ea typeface="Merriweather" pitchFamily="34" charset="-122"/>
                <a:cs typeface="Merriweather" pitchFamily="34" charset="-120"/>
              </a:rPr>
              <a:t>Cung cấp và đảm bảo sử dụng đúng các thiết bị bảo hộ cá nhân.</a:t>
            </a:r>
            <a:endParaRPr lang="en-US" sz="1450" dirty="0">
              <a:solidFill>
                <a:srgbClr val="2B4150"/>
              </a:solidFill>
            </a:endParaRPr>
          </a:p>
        </p:txBody>
      </p:sp>
      <p:sp>
        <p:nvSpPr>
          <p:cNvPr id="1070" name="Shape 17">
            <a:extLst>
              <a:ext uri="{FF2B5EF4-FFF2-40B4-BE49-F238E27FC236}">
                <a16:creationId xmlns:a16="http://schemas.microsoft.com/office/drawing/2014/main" id="{6616718D-5115-0CE9-E685-BA7A77715048}"/>
              </a:ext>
            </a:extLst>
          </p:cNvPr>
          <p:cNvSpPr/>
          <p:nvPr/>
        </p:nvSpPr>
        <p:spPr>
          <a:xfrm>
            <a:off x="1127641" y="6382941"/>
            <a:ext cx="657463" cy="22860"/>
          </a:xfrm>
          <a:prstGeom prst="roundRect">
            <a:avLst>
              <a:gd name="adj" fmla="val 345156"/>
            </a:avLst>
          </a:prstGeom>
          <a:solidFill>
            <a:srgbClr val="3965A7"/>
          </a:solidFill>
          <a:ln/>
        </p:spPr>
      </p:sp>
      <p:sp>
        <p:nvSpPr>
          <p:cNvPr id="1071" name="Shape 18">
            <a:extLst>
              <a:ext uri="{FF2B5EF4-FFF2-40B4-BE49-F238E27FC236}">
                <a16:creationId xmlns:a16="http://schemas.microsoft.com/office/drawing/2014/main" id="{A03FC00E-25A0-1512-D8B3-FE4F894C8CC5}"/>
              </a:ext>
            </a:extLst>
          </p:cNvPr>
          <p:cNvSpPr/>
          <p:nvPr/>
        </p:nvSpPr>
        <p:spPr>
          <a:xfrm>
            <a:off x="727829" y="6183035"/>
            <a:ext cx="422672" cy="422672"/>
          </a:xfrm>
          <a:prstGeom prst="roundRect">
            <a:avLst>
              <a:gd name="adj" fmla="val 18668"/>
            </a:avLst>
          </a:prstGeom>
          <a:solidFill>
            <a:srgbClr val="204C8E"/>
          </a:solidFill>
          <a:ln w="7620">
            <a:solidFill>
              <a:srgbClr val="3965A7"/>
            </a:solidFill>
            <a:prstDash val="solid"/>
          </a:ln>
        </p:spPr>
      </p:sp>
      <p:sp>
        <p:nvSpPr>
          <p:cNvPr id="1072" name="Text 19">
            <a:extLst>
              <a:ext uri="{FF2B5EF4-FFF2-40B4-BE49-F238E27FC236}">
                <a16:creationId xmlns:a16="http://schemas.microsoft.com/office/drawing/2014/main" id="{D8AF963D-AD07-DE46-7642-7C3F34D024CC}"/>
              </a:ext>
            </a:extLst>
          </p:cNvPr>
          <p:cNvSpPr/>
          <p:nvPr/>
        </p:nvSpPr>
        <p:spPr>
          <a:xfrm>
            <a:off x="848439" y="6253401"/>
            <a:ext cx="181451"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4</a:t>
            </a:r>
            <a:endParaRPr lang="en-US" sz="2200" dirty="0"/>
          </a:p>
        </p:txBody>
      </p:sp>
      <p:sp>
        <p:nvSpPr>
          <p:cNvPr id="1073" name="Text 20">
            <a:extLst>
              <a:ext uri="{FF2B5EF4-FFF2-40B4-BE49-F238E27FC236}">
                <a16:creationId xmlns:a16="http://schemas.microsoft.com/office/drawing/2014/main" id="{8A358C14-C4E9-FD2E-9728-8D140B70E908}"/>
              </a:ext>
            </a:extLst>
          </p:cNvPr>
          <p:cNvSpPr/>
          <p:nvPr/>
        </p:nvSpPr>
        <p:spPr>
          <a:xfrm>
            <a:off x="1972389" y="6159460"/>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124E73"/>
                </a:solidFill>
                <a:latin typeface="MuseoModerno Medium" panose="020B0604020202020204" charset="0"/>
                <a:ea typeface="Merriweather" pitchFamily="34" charset="-122"/>
                <a:cs typeface="Merriweather" pitchFamily="34" charset="-120"/>
              </a:rPr>
              <a:t>Môi trường</a:t>
            </a:r>
            <a:endParaRPr lang="en-US" sz="2200" b="1" dirty="0">
              <a:solidFill>
                <a:srgbClr val="124E73"/>
              </a:solidFill>
              <a:latin typeface="MuseoModerno Medium" panose="020B0604020202020204" charset="0"/>
            </a:endParaRPr>
          </a:p>
        </p:txBody>
      </p:sp>
      <p:sp>
        <p:nvSpPr>
          <p:cNvPr id="1074" name="Text 21">
            <a:extLst>
              <a:ext uri="{FF2B5EF4-FFF2-40B4-BE49-F238E27FC236}">
                <a16:creationId xmlns:a16="http://schemas.microsoft.com/office/drawing/2014/main" id="{257A8F59-DEDD-A16F-9291-BA54B9B4C077}"/>
              </a:ext>
            </a:extLst>
          </p:cNvPr>
          <p:cNvSpPr/>
          <p:nvPr/>
        </p:nvSpPr>
        <p:spPr>
          <a:xfrm>
            <a:off x="1972389" y="6624280"/>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PT Serif" panose="020A0603040505020204" pitchFamily="18" charset="0"/>
                <a:ea typeface="Merriweather" pitchFamily="34" charset="-122"/>
                <a:cs typeface="Merriweather" pitchFamily="34" charset="-120"/>
              </a:rPr>
              <a:t>Duy trì không gian làm việc sạch sẽ, thoáng mát và đủ ánh sáng.</a:t>
            </a:r>
            <a:endParaRPr lang="en-US" sz="1450" dirty="0">
              <a:solidFill>
                <a:srgbClr val="2B4150"/>
              </a:solidFill>
            </a:endParaRPr>
          </a:p>
        </p:txBody>
      </p:sp>
      <p:pic>
        <p:nvPicPr>
          <p:cNvPr id="1075" name="Picture 1074">
            <a:extLst>
              <a:ext uri="{FF2B5EF4-FFF2-40B4-BE49-F238E27FC236}">
                <a16:creationId xmlns:a16="http://schemas.microsoft.com/office/drawing/2014/main" id="{312FEC87-C8D8-E936-EF41-7CDC71A09C26}"/>
              </a:ext>
            </a:extLst>
          </p:cNvPr>
          <p:cNvPicPr>
            <a:picLocks noChangeAspect="1"/>
          </p:cNvPicPr>
          <p:nvPr/>
        </p:nvPicPr>
        <p:blipFill>
          <a:blip r:embed="rId4"/>
          <a:stretch>
            <a:fillRect/>
          </a:stretch>
        </p:blipFill>
        <p:spPr>
          <a:xfrm>
            <a:off x="12570489" y="7544493"/>
            <a:ext cx="1875371" cy="580713"/>
          </a:xfrm>
          <a:prstGeom prst="rect">
            <a:avLst/>
          </a:prstGeom>
        </p:spPr>
      </p:pic>
    </p:spTree>
    <p:extLst>
      <p:ext uri="{BB962C8B-B14F-4D97-AF65-F5344CB8AC3E}">
        <p14:creationId xmlns:p14="http://schemas.microsoft.com/office/powerpoint/2010/main" val="345488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8F929-F099-8CBC-4E71-7E3F76A141E5}"/>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0DDC3485-6F7B-784A-6972-353F43DE1AB1}"/>
              </a:ext>
            </a:extLst>
          </p:cNvPr>
          <p:cNvPicPr>
            <a:picLocks noChangeAspect="1"/>
          </p:cNvPicPr>
          <p:nvPr/>
        </p:nvPicPr>
        <p:blipFill>
          <a:blip r:embed="rId3"/>
          <a:stretch>
            <a:fillRect/>
          </a:stretch>
        </p:blipFill>
        <p:spPr>
          <a:xfrm>
            <a:off x="9681627" y="2888327"/>
            <a:ext cx="4265525" cy="4265525"/>
          </a:xfrm>
          <a:prstGeom prst="rect">
            <a:avLst/>
          </a:prstGeom>
        </p:spPr>
      </p:pic>
      <p:sp>
        <p:nvSpPr>
          <p:cNvPr id="3" name="Text 0">
            <a:extLst>
              <a:ext uri="{FF2B5EF4-FFF2-40B4-BE49-F238E27FC236}">
                <a16:creationId xmlns:a16="http://schemas.microsoft.com/office/drawing/2014/main" id="{6E24D625-B52D-9DE2-751D-127C8ED05BB5}"/>
              </a:ext>
            </a:extLst>
          </p:cNvPr>
          <p:cNvSpPr/>
          <p:nvPr/>
        </p:nvSpPr>
        <p:spPr>
          <a:xfrm>
            <a:off x="676870" y="994767"/>
            <a:ext cx="6213157" cy="604361"/>
          </a:xfrm>
          <a:prstGeom prst="rect">
            <a:avLst/>
          </a:prstGeom>
          <a:noFill/>
          <a:ln/>
        </p:spPr>
        <p:txBody>
          <a:bodyPr wrap="none" lIns="0" tIns="0" rIns="0" bIns="0" rtlCol="0" anchor="t"/>
          <a:lstStyle/>
          <a:p>
            <a:pPr marL="0" indent="0">
              <a:lnSpc>
                <a:spcPts val="4750"/>
              </a:lnSpc>
              <a:buNone/>
            </a:pPr>
            <a:r>
              <a:rPr lang="en-US" sz="4400" b="1" dirty="0">
                <a:solidFill>
                  <a:srgbClr val="124E73"/>
                </a:solidFill>
                <a:latin typeface="MuseoModerno Medium" panose="020B0604020202020204" charset="0"/>
                <a:ea typeface="Merriweather" pitchFamily="34" charset="-122"/>
                <a:cs typeface="Merriweather" pitchFamily="34" charset="-120"/>
              </a:rPr>
              <a:t>Xử lý tình huống khẩn cấp</a:t>
            </a:r>
            <a:endParaRPr lang="en-US" sz="4400" b="1" dirty="0">
              <a:solidFill>
                <a:srgbClr val="124E73"/>
              </a:solidFill>
              <a:latin typeface="MuseoModerno Medium" panose="020B0604020202020204" charset="0"/>
            </a:endParaRPr>
          </a:p>
        </p:txBody>
      </p:sp>
      <p:sp>
        <p:nvSpPr>
          <p:cNvPr id="4" name="Shape 1">
            <a:extLst>
              <a:ext uri="{FF2B5EF4-FFF2-40B4-BE49-F238E27FC236}">
                <a16:creationId xmlns:a16="http://schemas.microsoft.com/office/drawing/2014/main" id="{759BA4E5-C709-6FC0-5263-4F930BF813AF}"/>
              </a:ext>
            </a:extLst>
          </p:cNvPr>
          <p:cNvSpPr/>
          <p:nvPr/>
        </p:nvSpPr>
        <p:spPr>
          <a:xfrm>
            <a:off x="955477" y="2348256"/>
            <a:ext cx="22860" cy="5345668"/>
          </a:xfrm>
          <a:prstGeom prst="roundRect">
            <a:avLst>
              <a:gd name="adj" fmla="val 355335"/>
            </a:avLst>
          </a:prstGeom>
          <a:solidFill>
            <a:srgbClr val="194A99"/>
          </a:solidFill>
          <a:ln/>
        </p:spPr>
      </p:sp>
      <p:sp>
        <p:nvSpPr>
          <p:cNvPr id="5" name="Shape 2">
            <a:extLst>
              <a:ext uri="{FF2B5EF4-FFF2-40B4-BE49-F238E27FC236}">
                <a16:creationId xmlns:a16="http://schemas.microsoft.com/office/drawing/2014/main" id="{17F55948-4E3A-E3A8-962F-E4D2514CAACF}"/>
              </a:ext>
            </a:extLst>
          </p:cNvPr>
          <p:cNvSpPr/>
          <p:nvPr/>
        </p:nvSpPr>
        <p:spPr>
          <a:xfrm>
            <a:off x="1161574" y="2749020"/>
            <a:ext cx="676870" cy="22860"/>
          </a:xfrm>
          <a:prstGeom prst="roundRect">
            <a:avLst>
              <a:gd name="adj" fmla="val 355335"/>
            </a:avLst>
          </a:prstGeom>
          <a:solidFill>
            <a:srgbClr val="124E73"/>
          </a:solidFill>
          <a:ln>
            <a:solidFill>
              <a:srgbClr val="124E73"/>
            </a:solidFill>
          </a:ln>
        </p:spPr>
      </p:sp>
      <p:sp>
        <p:nvSpPr>
          <p:cNvPr id="6" name="Shape 3">
            <a:extLst>
              <a:ext uri="{FF2B5EF4-FFF2-40B4-BE49-F238E27FC236}">
                <a16:creationId xmlns:a16="http://schemas.microsoft.com/office/drawing/2014/main" id="{04EDB73B-D148-1155-8C0F-07CF71BC3343}"/>
              </a:ext>
            </a:extLst>
          </p:cNvPr>
          <p:cNvSpPr/>
          <p:nvPr/>
        </p:nvSpPr>
        <p:spPr>
          <a:xfrm>
            <a:off x="749379" y="2542923"/>
            <a:ext cx="435054" cy="435054"/>
          </a:xfrm>
          <a:prstGeom prst="roundRect">
            <a:avLst>
              <a:gd name="adj" fmla="val 18671"/>
            </a:avLst>
          </a:prstGeom>
          <a:solidFill>
            <a:srgbClr val="124E73"/>
          </a:solidFill>
          <a:ln w="7620">
            <a:solidFill>
              <a:srgbClr val="124E73"/>
            </a:solidFill>
            <a:prstDash val="solid"/>
          </a:ln>
        </p:spPr>
      </p:sp>
      <p:sp>
        <p:nvSpPr>
          <p:cNvPr id="7" name="Text 4">
            <a:extLst>
              <a:ext uri="{FF2B5EF4-FFF2-40B4-BE49-F238E27FC236}">
                <a16:creationId xmlns:a16="http://schemas.microsoft.com/office/drawing/2014/main" id="{ACCA3365-B8F5-E541-4C85-DD263AC38994}"/>
              </a:ext>
            </a:extLst>
          </p:cNvPr>
          <p:cNvSpPr/>
          <p:nvPr/>
        </p:nvSpPr>
        <p:spPr>
          <a:xfrm>
            <a:off x="903089" y="2638173"/>
            <a:ext cx="127635"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a:extLst>
              <a:ext uri="{FF2B5EF4-FFF2-40B4-BE49-F238E27FC236}">
                <a16:creationId xmlns:a16="http://schemas.microsoft.com/office/drawing/2014/main" id="{236D79D8-6D4D-A9E5-1EF8-F64F1C95933C}"/>
              </a:ext>
            </a:extLst>
          </p:cNvPr>
          <p:cNvSpPr/>
          <p:nvPr/>
        </p:nvSpPr>
        <p:spPr>
          <a:xfrm>
            <a:off x="2030611" y="2565782"/>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124E73"/>
                </a:solidFill>
                <a:latin typeface="MuseoModerno Medium" panose="020B0604020202020204" charset="0"/>
                <a:ea typeface="Merriweather" pitchFamily="34" charset="-122"/>
                <a:cs typeface="Merriweather" pitchFamily="34" charset="-120"/>
              </a:rPr>
              <a:t>Ngắt điện</a:t>
            </a:r>
            <a:endParaRPr lang="en-US" sz="1900" b="1" dirty="0">
              <a:solidFill>
                <a:srgbClr val="124E73"/>
              </a:solidFill>
              <a:latin typeface="MuseoModerno Medium" panose="020B0604020202020204" charset="0"/>
            </a:endParaRPr>
          </a:p>
        </p:txBody>
      </p:sp>
      <p:sp>
        <p:nvSpPr>
          <p:cNvPr id="9" name="Text 6">
            <a:extLst>
              <a:ext uri="{FF2B5EF4-FFF2-40B4-BE49-F238E27FC236}">
                <a16:creationId xmlns:a16="http://schemas.microsoft.com/office/drawing/2014/main" id="{1178F6A4-0635-B035-46BB-B5F675BAB734}"/>
              </a:ext>
            </a:extLst>
          </p:cNvPr>
          <p:cNvSpPr/>
          <p:nvPr/>
        </p:nvSpPr>
        <p:spPr>
          <a:xfrm>
            <a:off x="2030611" y="2959642"/>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Merriweather" pitchFamily="34" charset="-122"/>
                <a:cs typeface="Merriweather" pitchFamily="34" charset="-120"/>
              </a:rPr>
              <a:t>Ngay lập tức ngắt nguồn điện khi xảy ra tai nạn liên quan đến điện.</a:t>
            </a:r>
            <a:endParaRPr lang="en-US" sz="1500" dirty="0">
              <a:solidFill>
                <a:srgbClr val="2B4150"/>
              </a:solidFill>
            </a:endParaRPr>
          </a:p>
        </p:txBody>
      </p:sp>
      <p:sp>
        <p:nvSpPr>
          <p:cNvPr id="10" name="Shape 7">
            <a:extLst>
              <a:ext uri="{FF2B5EF4-FFF2-40B4-BE49-F238E27FC236}">
                <a16:creationId xmlns:a16="http://schemas.microsoft.com/office/drawing/2014/main" id="{C5FFE7A0-865F-AE87-FB53-09916FCE9352}"/>
              </a:ext>
            </a:extLst>
          </p:cNvPr>
          <p:cNvSpPr/>
          <p:nvPr/>
        </p:nvSpPr>
        <p:spPr>
          <a:xfrm>
            <a:off x="1161574" y="4056445"/>
            <a:ext cx="676870" cy="22860"/>
          </a:xfrm>
          <a:prstGeom prst="roundRect">
            <a:avLst>
              <a:gd name="adj" fmla="val 355335"/>
            </a:avLst>
          </a:prstGeom>
          <a:solidFill>
            <a:srgbClr val="124E73"/>
          </a:solidFill>
          <a:ln>
            <a:solidFill>
              <a:srgbClr val="124E73"/>
            </a:solidFill>
          </a:ln>
        </p:spPr>
      </p:sp>
      <p:sp>
        <p:nvSpPr>
          <p:cNvPr id="11" name="Shape 8">
            <a:extLst>
              <a:ext uri="{FF2B5EF4-FFF2-40B4-BE49-F238E27FC236}">
                <a16:creationId xmlns:a16="http://schemas.microsoft.com/office/drawing/2014/main" id="{29851885-FD18-5DB5-67A9-28B416BFA1F7}"/>
              </a:ext>
            </a:extLst>
          </p:cNvPr>
          <p:cNvSpPr/>
          <p:nvPr/>
        </p:nvSpPr>
        <p:spPr>
          <a:xfrm>
            <a:off x="749379" y="3850348"/>
            <a:ext cx="435054" cy="435054"/>
          </a:xfrm>
          <a:prstGeom prst="roundRect">
            <a:avLst>
              <a:gd name="adj" fmla="val 18671"/>
            </a:avLst>
          </a:prstGeom>
          <a:solidFill>
            <a:srgbClr val="124E73"/>
          </a:solidFill>
          <a:ln w="7620">
            <a:solidFill>
              <a:srgbClr val="124E73"/>
            </a:solidFill>
            <a:prstDash val="solid"/>
          </a:ln>
        </p:spPr>
      </p:sp>
      <p:sp>
        <p:nvSpPr>
          <p:cNvPr id="12" name="Text 9">
            <a:extLst>
              <a:ext uri="{FF2B5EF4-FFF2-40B4-BE49-F238E27FC236}">
                <a16:creationId xmlns:a16="http://schemas.microsoft.com/office/drawing/2014/main" id="{86D413F3-0158-E1E1-85F8-290418600720}"/>
              </a:ext>
            </a:extLst>
          </p:cNvPr>
          <p:cNvSpPr/>
          <p:nvPr/>
        </p:nvSpPr>
        <p:spPr>
          <a:xfrm>
            <a:off x="880110" y="3945598"/>
            <a:ext cx="173474"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a:extLst>
              <a:ext uri="{FF2B5EF4-FFF2-40B4-BE49-F238E27FC236}">
                <a16:creationId xmlns:a16="http://schemas.microsoft.com/office/drawing/2014/main" id="{41ABFC62-4B85-1269-DB84-390B63D2EFA0}"/>
              </a:ext>
            </a:extLst>
          </p:cNvPr>
          <p:cNvSpPr/>
          <p:nvPr/>
        </p:nvSpPr>
        <p:spPr>
          <a:xfrm>
            <a:off x="2030611" y="3873207"/>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124E73"/>
                </a:solidFill>
                <a:latin typeface="MuseoModerno Medium" panose="020B0604020202020204" charset="0"/>
                <a:ea typeface="Merriweather" pitchFamily="34" charset="-122"/>
                <a:cs typeface="Merriweather" pitchFamily="34" charset="-120"/>
              </a:rPr>
              <a:t>Sơ cứu</a:t>
            </a:r>
            <a:endParaRPr lang="en-US" sz="1900" b="1" dirty="0">
              <a:solidFill>
                <a:srgbClr val="124E73"/>
              </a:solidFill>
              <a:latin typeface="MuseoModerno Medium" panose="020B0604020202020204" charset="0"/>
            </a:endParaRPr>
          </a:p>
        </p:txBody>
      </p:sp>
      <p:sp>
        <p:nvSpPr>
          <p:cNvPr id="14" name="Text 11">
            <a:extLst>
              <a:ext uri="{FF2B5EF4-FFF2-40B4-BE49-F238E27FC236}">
                <a16:creationId xmlns:a16="http://schemas.microsoft.com/office/drawing/2014/main" id="{07D7E8C5-A42C-1CC5-DB53-B079148F7FA4}"/>
              </a:ext>
            </a:extLst>
          </p:cNvPr>
          <p:cNvSpPr/>
          <p:nvPr/>
        </p:nvSpPr>
        <p:spPr>
          <a:xfrm>
            <a:off x="2030611" y="4267067"/>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Merriweather" pitchFamily="34" charset="-122"/>
                <a:cs typeface="Merriweather" pitchFamily="34" charset="-120"/>
              </a:rPr>
              <a:t>Tiến hành sơ cứu nhanh chóng và chính xác cho nạn nhân tại chỗ.</a:t>
            </a:r>
            <a:endParaRPr lang="en-US" sz="1500" dirty="0">
              <a:solidFill>
                <a:srgbClr val="2B4150"/>
              </a:solidFill>
            </a:endParaRPr>
          </a:p>
        </p:txBody>
      </p:sp>
      <p:sp>
        <p:nvSpPr>
          <p:cNvPr id="15" name="Shape 12">
            <a:extLst>
              <a:ext uri="{FF2B5EF4-FFF2-40B4-BE49-F238E27FC236}">
                <a16:creationId xmlns:a16="http://schemas.microsoft.com/office/drawing/2014/main" id="{AA0BA5F6-6099-4732-D55A-836B7688BF49}"/>
              </a:ext>
            </a:extLst>
          </p:cNvPr>
          <p:cNvSpPr/>
          <p:nvPr/>
        </p:nvSpPr>
        <p:spPr>
          <a:xfrm>
            <a:off x="1161574" y="5386731"/>
            <a:ext cx="676870" cy="22860"/>
          </a:xfrm>
          <a:prstGeom prst="roundRect">
            <a:avLst>
              <a:gd name="adj" fmla="val 355335"/>
            </a:avLst>
          </a:prstGeom>
          <a:solidFill>
            <a:srgbClr val="124E73"/>
          </a:solidFill>
          <a:ln>
            <a:solidFill>
              <a:srgbClr val="124E73"/>
            </a:solidFill>
          </a:ln>
        </p:spPr>
      </p:sp>
      <p:sp>
        <p:nvSpPr>
          <p:cNvPr id="16" name="Shape 13">
            <a:extLst>
              <a:ext uri="{FF2B5EF4-FFF2-40B4-BE49-F238E27FC236}">
                <a16:creationId xmlns:a16="http://schemas.microsoft.com/office/drawing/2014/main" id="{8E2FAD4D-EF9E-860A-6400-DF575D56DB87}"/>
              </a:ext>
            </a:extLst>
          </p:cNvPr>
          <p:cNvSpPr/>
          <p:nvPr/>
        </p:nvSpPr>
        <p:spPr>
          <a:xfrm>
            <a:off x="749379" y="5180633"/>
            <a:ext cx="435054" cy="435054"/>
          </a:xfrm>
          <a:prstGeom prst="roundRect">
            <a:avLst>
              <a:gd name="adj" fmla="val 18671"/>
            </a:avLst>
          </a:prstGeom>
          <a:solidFill>
            <a:srgbClr val="124E73"/>
          </a:solidFill>
          <a:ln w="7620">
            <a:solidFill>
              <a:srgbClr val="124E73"/>
            </a:solidFill>
            <a:prstDash val="solid"/>
          </a:ln>
        </p:spPr>
      </p:sp>
      <p:sp>
        <p:nvSpPr>
          <p:cNvPr id="17" name="Text 14">
            <a:extLst>
              <a:ext uri="{FF2B5EF4-FFF2-40B4-BE49-F238E27FC236}">
                <a16:creationId xmlns:a16="http://schemas.microsoft.com/office/drawing/2014/main" id="{4854526E-D100-AEAE-AABC-0F7AC3A63A10}"/>
              </a:ext>
            </a:extLst>
          </p:cNvPr>
          <p:cNvSpPr/>
          <p:nvPr/>
        </p:nvSpPr>
        <p:spPr>
          <a:xfrm>
            <a:off x="885587" y="5253024"/>
            <a:ext cx="162520"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a:extLst>
              <a:ext uri="{FF2B5EF4-FFF2-40B4-BE49-F238E27FC236}">
                <a16:creationId xmlns:a16="http://schemas.microsoft.com/office/drawing/2014/main" id="{A7A6CFF9-0CCC-0D11-1596-0D52D26EEFD8}"/>
              </a:ext>
            </a:extLst>
          </p:cNvPr>
          <p:cNvSpPr/>
          <p:nvPr/>
        </p:nvSpPr>
        <p:spPr>
          <a:xfrm>
            <a:off x="2030611" y="5180633"/>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124E73"/>
                </a:solidFill>
                <a:latin typeface="MuseoModerno Medium" panose="020B0604020202020204" charset="0"/>
                <a:ea typeface="Merriweather" pitchFamily="34" charset="-122"/>
                <a:cs typeface="Merriweather" pitchFamily="34" charset="-120"/>
              </a:rPr>
              <a:t>Báo cáo</a:t>
            </a:r>
            <a:endParaRPr lang="en-US" sz="1900" b="1" dirty="0">
              <a:solidFill>
                <a:srgbClr val="124E73"/>
              </a:solidFill>
              <a:latin typeface="MuseoModerno Medium" panose="020B0604020202020204" charset="0"/>
            </a:endParaRPr>
          </a:p>
        </p:txBody>
      </p:sp>
      <p:sp>
        <p:nvSpPr>
          <p:cNvPr id="19" name="Text 16">
            <a:extLst>
              <a:ext uri="{FF2B5EF4-FFF2-40B4-BE49-F238E27FC236}">
                <a16:creationId xmlns:a16="http://schemas.microsoft.com/office/drawing/2014/main" id="{AAB83906-B0AE-9A5D-46BF-C9088000CB29}"/>
              </a:ext>
            </a:extLst>
          </p:cNvPr>
          <p:cNvSpPr/>
          <p:nvPr/>
        </p:nvSpPr>
        <p:spPr>
          <a:xfrm>
            <a:off x="2030611" y="5574492"/>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Merriweather" pitchFamily="34" charset="-122"/>
                <a:cs typeface="Merriweather" pitchFamily="34" charset="-120"/>
              </a:rPr>
              <a:t>Thông báo ngay cho quản lý và đội ngũ y tế để được hỗ trợ kịp thời.</a:t>
            </a:r>
            <a:endParaRPr lang="en-US" sz="1500" dirty="0">
              <a:solidFill>
                <a:srgbClr val="2B4150"/>
              </a:solidFill>
            </a:endParaRPr>
          </a:p>
        </p:txBody>
      </p:sp>
      <p:sp>
        <p:nvSpPr>
          <p:cNvPr id="20" name="Shape 17">
            <a:extLst>
              <a:ext uri="{FF2B5EF4-FFF2-40B4-BE49-F238E27FC236}">
                <a16:creationId xmlns:a16="http://schemas.microsoft.com/office/drawing/2014/main" id="{2A51D138-BF66-DF20-AF16-54B5A9385747}"/>
              </a:ext>
            </a:extLst>
          </p:cNvPr>
          <p:cNvSpPr/>
          <p:nvPr/>
        </p:nvSpPr>
        <p:spPr>
          <a:xfrm>
            <a:off x="1161574" y="6694156"/>
            <a:ext cx="676870" cy="22860"/>
          </a:xfrm>
          <a:prstGeom prst="roundRect">
            <a:avLst>
              <a:gd name="adj" fmla="val 355335"/>
            </a:avLst>
          </a:prstGeom>
          <a:solidFill>
            <a:srgbClr val="124E73"/>
          </a:solidFill>
          <a:ln>
            <a:solidFill>
              <a:srgbClr val="124E73"/>
            </a:solidFill>
          </a:ln>
        </p:spPr>
      </p:sp>
      <p:sp>
        <p:nvSpPr>
          <p:cNvPr id="21" name="Shape 18">
            <a:extLst>
              <a:ext uri="{FF2B5EF4-FFF2-40B4-BE49-F238E27FC236}">
                <a16:creationId xmlns:a16="http://schemas.microsoft.com/office/drawing/2014/main" id="{8214407B-F8F7-FFEC-D478-FACF212C03C3}"/>
              </a:ext>
            </a:extLst>
          </p:cNvPr>
          <p:cNvSpPr/>
          <p:nvPr/>
        </p:nvSpPr>
        <p:spPr>
          <a:xfrm>
            <a:off x="749379" y="6488059"/>
            <a:ext cx="435054" cy="435054"/>
          </a:xfrm>
          <a:prstGeom prst="roundRect">
            <a:avLst>
              <a:gd name="adj" fmla="val 18671"/>
            </a:avLst>
          </a:prstGeom>
          <a:solidFill>
            <a:srgbClr val="124E73"/>
          </a:solidFill>
          <a:ln w="7620">
            <a:solidFill>
              <a:srgbClr val="124E73"/>
            </a:solidFill>
            <a:prstDash val="solid"/>
          </a:ln>
        </p:spPr>
      </p:sp>
      <p:sp>
        <p:nvSpPr>
          <p:cNvPr id="22" name="Text 19">
            <a:extLst>
              <a:ext uri="{FF2B5EF4-FFF2-40B4-BE49-F238E27FC236}">
                <a16:creationId xmlns:a16="http://schemas.microsoft.com/office/drawing/2014/main" id="{5AE5C615-D7FC-78A8-A91F-4B1E896A1F9D}"/>
              </a:ext>
            </a:extLst>
          </p:cNvPr>
          <p:cNvSpPr/>
          <p:nvPr/>
        </p:nvSpPr>
        <p:spPr>
          <a:xfrm>
            <a:off x="873443" y="6560449"/>
            <a:ext cx="186809"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4</a:t>
            </a:r>
            <a:endParaRPr lang="en-US" sz="2250" dirty="0"/>
          </a:p>
        </p:txBody>
      </p:sp>
      <p:sp>
        <p:nvSpPr>
          <p:cNvPr id="23" name="Text 20">
            <a:extLst>
              <a:ext uri="{FF2B5EF4-FFF2-40B4-BE49-F238E27FC236}">
                <a16:creationId xmlns:a16="http://schemas.microsoft.com/office/drawing/2014/main" id="{24BB4D83-027A-9A11-E561-236ED1333628}"/>
              </a:ext>
            </a:extLst>
          </p:cNvPr>
          <p:cNvSpPr/>
          <p:nvPr/>
        </p:nvSpPr>
        <p:spPr>
          <a:xfrm>
            <a:off x="2030611" y="6463889"/>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124E73"/>
                </a:solidFill>
                <a:latin typeface="MuseoModerno Medium" panose="020B0604020202020204" charset="0"/>
                <a:ea typeface="Merriweather" pitchFamily="34" charset="-122"/>
                <a:cs typeface="Merriweather" pitchFamily="34" charset="-120"/>
              </a:rPr>
              <a:t>Điều tra</a:t>
            </a:r>
            <a:endParaRPr lang="en-US" sz="1900" b="1" dirty="0">
              <a:solidFill>
                <a:srgbClr val="124E73"/>
              </a:solidFill>
              <a:latin typeface="MuseoModerno Medium" panose="020B0604020202020204" charset="0"/>
            </a:endParaRPr>
          </a:p>
        </p:txBody>
      </p:sp>
      <p:sp>
        <p:nvSpPr>
          <p:cNvPr id="24" name="Text 21">
            <a:extLst>
              <a:ext uri="{FF2B5EF4-FFF2-40B4-BE49-F238E27FC236}">
                <a16:creationId xmlns:a16="http://schemas.microsoft.com/office/drawing/2014/main" id="{BCC1A3D5-A898-4AB6-E74A-EABA03C193B4}"/>
              </a:ext>
            </a:extLst>
          </p:cNvPr>
          <p:cNvSpPr/>
          <p:nvPr/>
        </p:nvSpPr>
        <p:spPr>
          <a:xfrm>
            <a:off x="2030611" y="6881918"/>
            <a:ext cx="7585662" cy="618649"/>
          </a:xfrm>
          <a:prstGeom prst="rect">
            <a:avLst/>
          </a:prstGeom>
          <a:noFill/>
          <a:ln/>
        </p:spPr>
        <p:txBody>
          <a:bodyPr wrap="squar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Merriweather" pitchFamily="34" charset="-122"/>
                <a:cs typeface="Merriweather" pitchFamily="34" charset="-120"/>
              </a:rPr>
              <a:t>Tiến hành điều tra nguyên nhân và đề xuất biện pháp phòng ngừa trong </a:t>
            </a:r>
            <a:endParaRPr lang="en-US" sz="1500" dirty="0">
              <a:solidFill>
                <a:srgbClr val="2B4150"/>
              </a:solidFill>
            </a:endParaRPr>
          </a:p>
        </p:txBody>
      </p:sp>
      <p:pic>
        <p:nvPicPr>
          <p:cNvPr id="25" name="Picture 24">
            <a:extLst>
              <a:ext uri="{FF2B5EF4-FFF2-40B4-BE49-F238E27FC236}">
                <a16:creationId xmlns:a16="http://schemas.microsoft.com/office/drawing/2014/main" id="{D185B03A-B21B-2A53-908E-8898D237EBAA}"/>
              </a:ext>
            </a:extLst>
          </p:cNvPr>
          <p:cNvPicPr>
            <a:picLocks noChangeAspect="1"/>
          </p:cNvPicPr>
          <p:nvPr/>
        </p:nvPicPr>
        <p:blipFill>
          <a:blip r:embed="rId4"/>
          <a:stretch>
            <a:fillRect/>
          </a:stretch>
        </p:blipFill>
        <p:spPr>
          <a:xfrm>
            <a:off x="12570489" y="7544493"/>
            <a:ext cx="1875371" cy="580713"/>
          </a:xfrm>
          <a:prstGeom prst="rect">
            <a:avLst/>
          </a:prstGeom>
        </p:spPr>
      </p:pic>
    </p:spTree>
    <p:extLst>
      <p:ext uri="{BB962C8B-B14F-4D97-AF65-F5344CB8AC3E}">
        <p14:creationId xmlns:p14="http://schemas.microsoft.com/office/powerpoint/2010/main" val="383495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607" y="3352324"/>
            <a:ext cx="4919186" cy="1524953"/>
          </a:xfrm>
          <a:prstGeom prst="rect">
            <a:avLst/>
          </a:prstGeom>
        </p:spPr>
      </p:pic>
      <p:sp>
        <p:nvSpPr>
          <p:cNvPr id="3" name="Text 0"/>
          <p:cNvSpPr/>
          <p:nvPr/>
        </p:nvSpPr>
        <p:spPr>
          <a:xfrm>
            <a:off x="793790" y="760868"/>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4" name="Shape 1"/>
          <p:cNvSpPr/>
          <p:nvPr/>
        </p:nvSpPr>
        <p:spPr>
          <a:xfrm>
            <a:off x="793790" y="2164080"/>
            <a:ext cx="8088953" cy="1377910"/>
          </a:xfrm>
          <a:prstGeom prst="roundRect">
            <a:avLst>
              <a:gd name="adj" fmla="val 2469"/>
            </a:avLst>
          </a:prstGeom>
          <a:solidFill>
            <a:srgbClr val="F3EEE3"/>
          </a:solidFill>
          <a:ln/>
        </p:spPr>
        <p:txBody>
          <a:bodyPr/>
          <a:lstStyle/>
          <a:p>
            <a:endParaRPr lang="en-US" dirty="0"/>
          </a:p>
        </p:txBody>
      </p:sp>
      <p:sp>
        <p:nvSpPr>
          <p:cNvPr id="5" name="Text 2"/>
          <p:cNvSpPr/>
          <p:nvPr/>
        </p:nvSpPr>
        <p:spPr>
          <a:xfrm>
            <a:off x="1020604" y="2390894"/>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477590"/>
                </a:solidFill>
                <a:latin typeface="MuseoModerno Medium" pitchFamily="34" charset="0"/>
                <a:ea typeface="MuseoModerno Medium" pitchFamily="34" charset="-122"/>
                <a:cs typeface="MuseoModerno Medium" pitchFamily="34" charset="-120"/>
              </a:rPr>
              <a:t>Bài kiểm tra an toàn lao động nhóm 3</a:t>
            </a:r>
            <a:endParaRPr lang="en-US" sz="2650" dirty="0">
              <a:solidFill>
                <a:srgbClr val="477590"/>
              </a:solidFill>
            </a:endParaRPr>
          </a:p>
        </p:txBody>
      </p:sp>
      <p:sp>
        <p:nvSpPr>
          <p:cNvPr id="6" name="Text 3"/>
          <p:cNvSpPr/>
          <p:nvPr/>
        </p:nvSpPr>
        <p:spPr>
          <a:xfrm>
            <a:off x="1020604" y="29522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0563C1"/>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solidFill>
                <a:srgbClr val="0563C1"/>
              </a:solidFill>
            </a:endParaRPr>
          </a:p>
        </p:txBody>
      </p:sp>
      <p:sp>
        <p:nvSpPr>
          <p:cNvPr id="7" name="Shape 4"/>
          <p:cNvSpPr/>
          <p:nvPr/>
        </p:nvSpPr>
        <p:spPr>
          <a:xfrm>
            <a:off x="793790" y="3768804"/>
            <a:ext cx="8088953" cy="1377910"/>
          </a:xfrm>
          <a:prstGeom prst="roundRect">
            <a:avLst>
              <a:gd name="adj" fmla="val 2469"/>
            </a:avLst>
          </a:prstGeom>
          <a:solidFill>
            <a:srgbClr val="F3EEE3"/>
          </a:solidFill>
          <a:ln/>
        </p:spPr>
      </p:sp>
      <p:sp>
        <p:nvSpPr>
          <p:cNvPr id="8" name="Text 5"/>
          <p:cNvSpPr/>
          <p:nvPr/>
        </p:nvSpPr>
        <p:spPr>
          <a:xfrm>
            <a:off x="1020604" y="3995618"/>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477590"/>
                </a:solidFill>
                <a:latin typeface="MuseoModerno Medium" pitchFamily="34" charset="0"/>
                <a:ea typeface="MuseoModerno Medium" pitchFamily="34" charset="-122"/>
                <a:cs typeface="MuseoModerno Medium" pitchFamily="34" charset="-120"/>
              </a:rPr>
              <a:t>Bảng báo giá huấn luyện ATLD</a:t>
            </a:r>
            <a:endParaRPr lang="en-US" sz="2650" dirty="0">
              <a:solidFill>
                <a:srgbClr val="477590"/>
              </a:solidFill>
            </a:endParaRPr>
          </a:p>
        </p:txBody>
      </p:sp>
      <p:sp>
        <p:nvSpPr>
          <p:cNvPr id="9" name="Text 6"/>
          <p:cNvSpPr/>
          <p:nvPr/>
        </p:nvSpPr>
        <p:spPr>
          <a:xfrm>
            <a:off x="1020604" y="455699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0563C1"/>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solidFill>
                <a:srgbClr val="0563C1"/>
              </a:solidFill>
            </a:endParaRPr>
          </a:p>
        </p:txBody>
      </p:sp>
      <p:sp>
        <p:nvSpPr>
          <p:cNvPr id="10" name="Shape 7"/>
          <p:cNvSpPr/>
          <p:nvPr/>
        </p:nvSpPr>
        <p:spPr>
          <a:xfrm>
            <a:off x="793790" y="5373529"/>
            <a:ext cx="8088953" cy="1740813"/>
          </a:xfrm>
          <a:prstGeom prst="roundRect">
            <a:avLst>
              <a:gd name="adj" fmla="val 1954"/>
            </a:avLst>
          </a:prstGeom>
          <a:solidFill>
            <a:srgbClr val="F3EEE3"/>
          </a:solidFill>
          <a:ln/>
        </p:spPr>
      </p:sp>
      <p:sp>
        <p:nvSpPr>
          <p:cNvPr id="11" name="Text 8"/>
          <p:cNvSpPr/>
          <p:nvPr/>
        </p:nvSpPr>
        <p:spPr>
          <a:xfrm>
            <a:off x="1020604" y="5600343"/>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477590"/>
                </a:solidFill>
                <a:latin typeface="MuseoModerno Medium" pitchFamily="34" charset="0"/>
                <a:ea typeface="MuseoModerno Medium" pitchFamily="34" charset="-122"/>
                <a:cs typeface="MuseoModerno Medium" pitchFamily="34" charset="-120"/>
              </a:rPr>
              <a:t>Tải về tài liệu (download)</a:t>
            </a:r>
            <a:endParaRPr lang="en-US" sz="2650" dirty="0">
              <a:solidFill>
                <a:srgbClr val="477590"/>
              </a:solidFill>
            </a:endParaRPr>
          </a:p>
        </p:txBody>
      </p:sp>
      <p:sp>
        <p:nvSpPr>
          <p:cNvPr id="12" name="Text 9"/>
          <p:cNvSpPr/>
          <p:nvPr/>
        </p:nvSpPr>
        <p:spPr>
          <a:xfrm>
            <a:off x="1020604" y="6161723"/>
            <a:ext cx="760088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Download tài liệu huấn luyện an toàn lao động sản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xuất</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ốp</a:t>
            </a: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rPr>
              <a:t> </a:t>
            </a:r>
            <a:r>
              <a:rPr lang="en-US" sz="1750" b="1" u="sng" dirty="0" err="1">
                <a:solidFill>
                  <a:srgbClr val="204C8E"/>
                </a:solidFill>
                <a:latin typeface="PT Serif" panose="020A0603040505020204" pitchFamily="18" charset="0"/>
                <a:ea typeface="Source Sans Pro" pitchFamily="34" charset="-122"/>
                <a:cs typeface="Source Sans Pro" pitchFamily="34" charset="-120"/>
                <a:hlinkClick r:id="rId6"/>
              </a:rPr>
              <a:t>lưng</a:t>
            </a:r>
            <a:endParaRPr lang="en-US" sz="1750" dirty="0"/>
          </a:p>
        </p:txBody>
      </p:sp>
      <p:pic>
        <p:nvPicPr>
          <p:cNvPr id="13" name="Picture 12">
            <a:extLst>
              <a:ext uri="{FF2B5EF4-FFF2-40B4-BE49-F238E27FC236}">
                <a16:creationId xmlns:a16="http://schemas.microsoft.com/office/drawing/2014/main" id="{5DC0955A-29CE-8203-9D12-2060E8011793}"/>
              </a:ext>
            </a:extLst>
          </p:cNvPr>
          <p:cNvPicPr>
            <a:picLocks noChangeAspect="1"/>
          </p:cNvPicPr>
          <p:nvPr/>
        </p:nvPicPr>
        <p:blipFill>
          <a:blip r:embed="rId7"/>
          <a:stretch>
            <a:fillRect/>
          </a:stretch>
        </p:blipFill>
        <p:spPr>
          <a:xfrm>
            <a:off x="12480054" y="7542392"/>
            <a:ext cx="1927233" cy="5967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906</Words>
  <Application>Microsoft Office PowerPoint</Application>
  <PresentationFormat>Custom</PresentationFormat>
  <Paragraphs>112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PT Serif</vt:lpstr>
      <vt:lpstr>MuseoModerno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2024-11-29T04:10:18Z</dcterms:created>
  <dcterms:modified xsi:type="dcterms:W3CDTF">2024-11-29T07:23:27Z</dcterms:modified>
</cp:coreProperties>
</file>