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MuseoModerno Medium" panose="020B0604020202020204" charset="0"/>
      <p:regular r:id="rId18"/>
    </p:embeddedFont>
    <p:embeddedFont>
      <p:font typeface="PT Serif" panose="020A0603040505020204" pitchFamily="18"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5414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4.png"/><Relationship Id="rId5" Type="http://schemas.openxmlformats.org/officeDocument/2006/relationships/hyperlink" Target="https://antoannamviet.com/tai-lieu-an-toan-lao-dong-san-xuat-ban-bida/"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2311598" y="535662"/>
            <a:ext cx="10007203" cy="608648"/>
          </a:xfrm>
          <a:prstGeom prst="rect">
            <a:avLst/>
          </a:prstGeom>
          <a:noFill/>
          <a:ln/>
        </p:spPr>
        <p:txBody>
          <a:bodyPr wrap="none" lIns="0" tIns="0" rIns="0" bIns="0" rtlCol="0" anchor="t"/>
          <a:lstStyle/>
          <a:p>
            <a:pPr marL="0" indent="0" algn="ctr">
              <a:lnSpc>
                <a:spcPts val="4750"/>
              </a:lnSpc>
              <a:buNone/>
            </a:pPr>
            <a:r>
              <a:rPr lang="en-US" sz="4400" b="1" dirty="0">
                <a:solidFill>
                  <a:srgbClr val="124E73"/>
                </a:solidFill>
                <a:latin typeface="MuseoModerno Medium" pitchFamily="34" charset="0"/>
                <a:ea typeface="MuseoModerno Medium" pitchFamily="34" charset="-122"/>
                <a:cs typeface="MuseoModerno Medium" pitchFamily="34" charset="-120"/>
              </a:rPr>
              <a:t>An toàn lao động trong sản xuất bàn bida</a:t>
            </a:r>
            <a:endParaRPr lang="en-US" sz="4400" b="1" dirty="0"/>
          </a:p>
        </p:txBody>
      </p:sp>
      <p:sp>
        <p:nvSpPr>
          <p:cNvPr id="3" name="Text 1"/>
          <p:cNvSpPr/>
          <p:nvPr/>
        </p:nvSpPr>
        <p:spPr>
          <a:xfrm>
            <a:off x="681752" y="1436489"/>
            <a:ext cx="13266896" cy="623173"/>
          </a:xfrm>
          <a:prstGeom prst="rect">
            <a:avLst/>
          </a:prstGeom>
          <a:noFill/>
          <a:ln/>
        </p:spPr>
        <p:txBody>
          <a:bodyPr wrap="square" lIns="0" tIns="0" rIns="0" bIns="0" rtlCol="0" anchor="t"/>
          <a:lstStyle/>
          <a:p>
            <a:pPr marL="0" indent="0" algn="ctr">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Trong nhà máy sản xuất bàn bida, mặc dù đã có nhiều biện pháp an toàn được áp dụng, nhưng tai nạn lao động vẫn xảy ra do nhiều nguyên nhân khác nhau. Việc có thêm kiến thức về an toàn lao động trong ngành sản xuất này là điều rất cần thiết. </a:t>
            </a:r>
            <a:endParaRPr lang="en-US" sz="1600" dirty="0"/>
          </a:p>
        </p:txBody>
      </p:sp>
      <p:pic>
        <p:nvPicPr>
          <p:cNvPr id="4" name="Image 0" descr="preencoded.png"/>
          <p:cNvPicPr>
            <a:picLocks noChangeAspect="1"/>
          </p:cNvPicPr>
          <p:nvPr/>
        </p:nvPicPr>
        <p:blipFill>
          <a:blip r:embed="rId3"/>
          <a:stretch>
            <a:fillRect/>
          </a:stretch>
        </p:blipFill>
        <p:spPr>
          <a:xfrm>
            <a:off x="3294936" y="2278737"/>
            <a:ext cx="8040410" cy="4013240"/>
          </a:xfrm>
          <a:prstGeom prst="rect">
            <a:avLst/>
          </a:prstGeom>
        </p:spPr>
      </p:pic>
      <p:sp>
        <p:nvSpPr>
          <p:cNvPr id="6" name="Shape 3"/>
          <p:cNvSpPr/>
          <p:nvPr/>
        </p:nvSpPr>
        <p:spPr>
          <a:xfrm>
            <a:off x="5551611" y="7349583"/>
            <a:ext cx="311587" cy="311587"/>
          </a:xfrm>
          <a:prstGeom prst="roundRect">
            <a:avLst>
              <a:gd name="adj" fmla="val 29343604"/>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5559231" y="7357203"/>
            <a:ext cx="296347" cy="296347"/>
          </a:xfrm>
          <a:prstGeom prst="rect">
            <a:avLst/>
          </a:prstGeom>
        </p:spPr>
      </p:pic>
      <p:sp>
        <p:nvSpPr>
          <p:cNvPr id="8" name="Text 4"/>
          <p:cNvSpPr/>
          <p:nvPr/>
        </p:nvSpPr>
        <p:spPr>
          <a:xfrm>
            <a:off x="6391264" y="7312674"/>
            <a:ext cx="3546555" cy="340876"/>
          </a:xfrm>
          <a:prstGeom prst="rect">
            <a:avLst/>
          </a:prstGeom>
          <a:noFill/>
          <a:ln/>
        </p:spPr>
        <p:txBody>
          <a:bodyPr wrap="none" lIns="0" tIns="0" rIns="0" bIns="0" rtlCol="0" anchor="t"/>
          <a:lstStyle/>
          <a:p>
            <a:pPr marL="0" indent="0" algn="ctr">
              <a:lnSpc>
                <a:spcPts val="2650"/>
              </a:lnSpc>
              <a:buNone/>
            </a:pPr>
            <a:r>
              <a:rPr lang="en-US" sz="19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1900" b="1" dirty="0">
                <a:solidFill>
                  <a:srgbClr val="2B4150"/>
                </a:solidFill>
                <a:latin typeface="PT Serif" panose="020A0603040505020204" pitchFamily="18" charset="0"/>
                <a:ea typeface="Source Sans Pro Bold" pitchFamily="34" charset="-122"/>
                <a:cs typeface="Source Sans Pro Bold" pitchFamily="34" charset="-120"/>
              </a:rPr>
              <a:t> </a:t>
            </a:r>
            <a:r>
              <a:rPr lang="en-US" sz="19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1900" b="1" dirty="0">
                <a:solidFill>
                  <a:srgbClr val="2B4150"/>
                </a:solidFill>
                <a:latin typeface="PT Serif" panose="020A0603040505020204" pitchFamily="18" charset="0"/>
                <a:ea typeface="Source Sans Pro Bold" pitchFamily="34" charset="-122"/>
                <a:cs typeface="Source Sans Pro Bold" pitchFamily="34" charset="-120"/>
              </a:rPr>
              <a:t> </a:t>
            </a:r>
            <a:r>
              <a:rPr lang="en-US" sz="19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19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1900" dirty="0"/>
          </a:p>
        </p:txBody>
      </p:sp>
      <p:pic>
        <p:nvPicPr>
          <p:cNvPr id="9" name="Picture 8">
            <a:extLst>
              <a:ext uri="{FF2B5EF4-FFF2-40B4-BE49-F238E27FC236}">
                <a16:creationId xmlns:a16="http://schemas.microsoft.com/office/drawing/2014/main" id="{4C22F735-7D56-46EA-4100-26BE23FEFDC4}"/>
              </a:ext>
            </a:extLst>
          </p:cNvPr>
          <p:cNvPicPr>
            <a:picLocks noChangeAspect="1"/>
          </p:cNvPicPr>
          <p:nvPr/>
        </p:nvPicPr>
        <p:blipFill>
          <a:blip r:embed="rId5"/>
          <a:stretch>
            <a:fillRect/>
          </a:stretch>
        </p:blipFill>
        <p:spPr>
          <a:xfrm>
            <a:off x="12112432" y="7466378"/>
            <a:ext cx="2295069" cy="7106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3156585"/>
            <a:ext cx="4419600" cy="4419600"/>
          </a:xfrm>
          <a:prstGeom prst="rect">
            <a:avLst/>
          </a:prstGeom>
        </p:spPr>
      </p:pic>
      <p:sp>
        <p:nvSpPr>
          <p:cNvPr id="3" name="Text 0"/>
          <p:cNvSpPr/>
          <p:nvPr/>
        </p:nvSpPr>
        <p:spPr>
          <a:xfrm>
            <a:off x="713403" y="488062"/>
            <a:ext cx="7556421" cy="1417558"/>
          </a:xfrm>
          <a:prstGeom prst="rect">
            <a:avLst/>
          </a:prstGeom>
          <a:noFill/>
          <a:ln/>
        </p:spPr>
        <p:txBody>
          <a:bodyPr wrap="squar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 </a:t>
            </a:r>
            <a:endParaRPr lang="en-US" sz="445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2835235" cy="354330"/>
          </a:xfrm>
          <a:prstGeom prst="rect">
            <a:avLst/>
          </a:prstGeom>
          <a:noFill/>
          <a:ln/>
        </p:spPr>
        <p:txBody>
          <a:bodyPr wrap="none" lIns="0" tIns="0" rIns="0" bIns="0" rtlCol="0" anchor="t"/>
          <a:lstStyle/>
          <a:p>
            <a:pPr marL="0" indent="0">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Số vụ tai nạn</a:t>
            </a:r>
            <a:endParaRPr lang="en-US" sz="2800" dirty="0"/>
          </a:p>
        </p:txBody>
      </p:sp>
      <p:sp>
        <p:nvSpPr>
          <p:cNvPr id="7" name="Text 4"/>
          <p:cNvSpPr/>
          <p:nvPr/>
        </p:nvSpPr>
        <p:spPr>
          <a:xfrm>
            <a:off x="1530906" y="3688079"/>
            <a:ext cx="6819305" cy="362903"/>
          </a:xfrm>
          <a:prstGeom prst="rect">
            <a:avLst/>
          </a:prstGeom>
          <a:noFill/>
          <a:ln/>
        </p:spPr>
        <p:txBody>
          <a:bodyPr wrap="none" lIns="0" tIns="0" rIns="0" bIns="0" rtlCol="0" anchor="t"/>
          <a:lstStyle/>
          <a:p>
            <a:pPr marL="0" indent="0">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2000"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2835235" cy="354330"/>
          </a:xfrm>
          <a:prstGeom prst="rect">
            <a:avLst/>
          </a:prstGeom>
          <a:noFill/>
          <a:ln/>
        </p:spPr>
        <p:txBody>
          <a:bodyPr wrap="none" lIns="0" tIns="0" rIns="0" bIns="0" rtlCol="0" anchor="t"/>
          <a:lstStyle/>
          <a:p>
            <a:pPr marL="0" indent="0">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800" dirty="0"/>
          </a:p>
        </p:txBody>
      </p:sp>
      <p:sp>
        <p:nvSpPr>
          <p:cNvPr id="11" name="Text 8"/>
          <p:cNvSpPr/>
          <p:nvPr/>
        </p:nvSpPr>
        <p:spPr>
          <a:xfrm>
            <a:off x="1530906" y="5023365"/>
            <a:ext cx="6819305" cy="362903"/>
          </a:xfrm>
          <a:prstGeom prst="rect">
            <a:avLst/>
          </a:prstGeom>
          <a:noFill/>
          <a:ln/>
        </p:spPr>
        <p:txBody>
          <a:bodyPr wrap="none" lIns="0" tIns="0" rIns="0" bIns="0" rtlCol="0" anchor="t"/>
          <a:lstStyle/>
          <a:p>
            <a:pPr marL="0" indent="0">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2000"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2835235" cy="354330"/>
          </a:xfrm>
          <a:prstGeom prst="rect">
            <a:avLst/>
          </a:prstGeom>
          <a:noFill/>
          <a:ln/>
        </p:spPr>
        <p:txBody>
          <a:bodyPr wrap="none" lIns="0" tIns="0" rIns="0" bIns="0" rtlCol="0" anchor="t"/>
          <a:lstStyle/>
          <a:p>
            <a:pPr marL="0" indent="0">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800" dirty="0"/>
          </a:p>
        </p:txBody>
      </p:sp>
      <p:sp>
        <p:nvSpPr>
          <p:cNvPr id="15" name="Text 12"/>
          <p:cNvSpPr/>
          <p:nvPr/>
        </p:nvSpPr>
        <p:spPr>
          <a:xfrm>
            <a:off x="1530906" y="6358651"/>
            <a:ext cx="6819305" cy="362903"/>
          </a:xfrm>
          <a:prstGeom prst="rect">
            <a:avLst/>
          </a:prstGeom>
          <a:noFill/>
          <a:ln/>
        </p:spPr>
        <p:txBody>
          <a:bodyPr wrap="none" lIns="0" tIns="0" rIns="0" bIns="0" rtlCol="0" anchor="t"/>
          <a:lstStyle/>
          <a:p>
            <a:pPr marL="0" indent="0">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000" dirty="0"/>
          </a:p>
        </p:txBody>
      </p:sp>
      <p:pic>
        <p:nvPicPr>
          <p:cNvPr id="16" name="Picture 15">
            <a:extLst>
              <a:ext uri="{FF2B5EF4-FFF2-40B4-BE49-F238E27FC236}">
                <a16:creationId xmlns:a16="http://schemas.microsoft.com/office/drawing/2014/main" id="{1710906C-DDDD-17BF-3AAD-773C0014ACD1}"/>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440912" y="501491"/>
            <a:ext cx="5748576" cy="568166"/>
          </a:xfrm>
          <a:prstGeom prst="rect">
            <a:avLst/>
          </a:prstGeom>
          <a:noFill/>
          <a:ln/>
        </p:spPr>
        <p:txBody>
          <a:bodyPr wrap="none" lIns="0" tIns="0" rIns="0" bIns="0" rtlCol="0" anchor="t"/>
          <a:lstStyle/>
          <a:p>
            <a:pPr marL="0" indent="0" algn="ctr">
              <a:lnSpc>
                <a:spcPts val="4450"/>
              </a:lnSpc>
              <a:buNone/>
            </a:pPr>
            <a:r>
              <a:rPr lang="en-US" sz="4400" b="1" dirty="0">
                <a:solidFill>
                  <a:srgbClr val="124E73"/>
                </a:solidFill>
                <a:latin typeface="MuseoModerno Medium" pitchFamily="34" charset="0"/>
                <a:ea typeface="MuseoModerno Medium" pitchFamily="34" charset="-122"/>
                <a:cs typeface="MuseoModerno Medium" pitchFamily="34" charset="-120"/>
              </a:rPr>
              <a:t>Các dạng tai nạn lao động</a:t>
            </a:r>
            <a:endParaRPr lang="en-US" sz="4400" b="1" dirty="0"/>
          </a:p>
        </p:txBody>
      </p:sp>
      <p:sp>
        <p:nvSpPr>
          <p:cNvPr id="3" name="Shape 1"/>
          <p:cNvSpPr/>
          <p:nvPr/>
        </p:nvSpPr>
        <p:spPr>
          <a:xfrm>
            <a:off x="636270" y="1433274"/>
            <a:ext cx="13357860" cy="1402080"/>
          </a:xfrm>
          <a:prstGeom prst="roundRect">
            <a:avLst>
              <a:gd name="adj" fmla="val 1945"/>
            </a:avLst>
          </a:prstGeom>
          <a:solidFill>
            <a:srgbClr val="124E73"/>
          </a:solidFill>
          <a:ln/>
        </p:spPr>
      </p:sp>
      <p:sp>
        <p:nvSpPr>
          <p:cNvPr id="4" name="Text 2"/>
          <p:cNvSpPr/>
          <p:nvPr/>
        </p:nvSpPr>
        <p:spPr>
          <a:xfrm>
            <a:off x="818078" y="1615083"/>
            <a:ext cx="2272784" cy="284083"/>
          </a:xfrm>
          <a:prstGeom prst="rect">
            <a:avLst/>
          </a:prstGeom>
          <a:noFill/>
          <a:ln/>
        </p:spPr>
        <p:txBody>
          <a:bodyPr wrap="none" lIns="0" tIns="0" rIns="0" bIns="0" rtlCol="0" anchor="t"/>
          <a:lstStyle/>
          <a:p>
            <a:pPr marL="0" indent="0">
              <a:lnSpc>
                <a:spcPts val="2200"/>
              </a:lnSpc>
              <a:buNone/>
            </a:pPr>
            <a:r>
              <a:rPr lang="en-US" dirty="0">
                <a:solidFill>
                  <a:srgbClr val="FFFFFF"/>
                </a:solidFill>
                <a:latin typeface="MuseoModerno Medium" pitchFamily="34" charset="0"/>
                <a:ea typeface="MuseoModerno Medium" pitchFamily="34" charset="-122"/>
                <a:cs typeface="MuseoModerno Medium" pitchFamily="34" charset="-120"/>
              </a:rPr>
              <a:t>Tai nạn do máy móc</a:t>
            </a:r>
            <a:endParaRPr lang="en-US" dirty="0"/>
          </a:p>
        </p:txBody>
      </p:sp>
      <p:sp>
        <p:nvSpPr>
          <p:cNvPr id="5" name="Text 3"/>
          <p:cNvSpPr/>
          <p:nvPr/>
        </p:nvSpPr>
        <p:spPr>
          <a:xfrm>
            <a:off x="818078" y="2008227"/>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Bị thương khi tiếp xúc với các thiết bị cắt, chà nhám hay lắp ráp không đúng cách. </a:t>
            </a:r>
            <a:endParaRPr lang="en-US" sz="1600" dirty="0"/>
          </a:p>
        </p:txBody>
      </p:sp>
      <p:sp>
        <p:nvSpPr>
          <p:cNvPr id="6" name="Text 4"/>
          <p:cNvSpPr/>
          <p:nvPr/>
        </p:nvSpPr>
        <p:spPr>
          <a:xfrm>
            <a:off x="818078" y="2362676"/>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Việc không tuân thủ quy trình vận hành an toàn hoặc thiếu sự bảo trì định kỳ cũng có thể dẫn đến tai nạn nghiêm trọng.</a:t>
            </a:r>
            <a:endParaRPr lang="en-US" sz="1600" dirty="0"/>
          </a:p>
        </p:txBody>
      </p:sp>
      <p:sp>
        <p:nvSpPr>
          <p:cNvPr id="7" name="Shape 5"/>
          <p:cNvSpPr/>
          <p:nvPr/>
        </p:nvSpPr>
        <p:spPr>
          <a:xfrm>
            <a:off x="636270" y="3017163"/>
            <a:ext cx="13357860" cy="1402080"/>
          </a:xfrm>
          <a:prstGeom prst="roundRect">
            <a:avLst>
              <a:gd name="adj" fmla="val 1945"/>
            </a:avLst>
          </a:prstGeom>
          <a:solidFill>
            <a:srgbClr val="124E73"/>
          </a:solidFill>
          <a:ln/>
        </p:spPr>
      </p:sp>
      <p:sp>
        <p:nvSpPr>
          <p:cNvPr id="8" name="Text 6"/>
          <p:cNvSpPr/>
          <p:nvPr/>
        </p:nvSpPr>
        <p:spPr>
          <a:xfrm>
            <a:off x="818078" y="3198971"/>
            <a:ext cx="2272784" cy="284083"/>
          </a:xfrm>
          <a:prstGeom prst="rect">
            <a:avLst/>
          </a:prstGeom>
          <a:noFill/>
          <a:ln/>
        </p:spPr>
        <p:txBody>
          <a:bodyPr wrap="none" lIns="0" tIns="0" rIns="0" bIns="0" rtlCol="0" anchor="t"/>
          <a:lstStyle/>
          <a:p>
            <a:pPr marL="0" indent="0">
              <a:lnSpc>
                <a:spcPts val="2200"/>
              </a:lnSpc>
              <a:buNone/>
            </a:pPr>
            <a:r>
              <a:rPr lang="en-US" dirty="0">
                <a:solidFill>
                  <a:srgbClr val="FFFFFF"/>
                </a:solidFill>
                <a:latin typeface="MuseoModerno Medium" pitchFamily="34" charset="0"/>
                <a:ea typeface="MuseoModerno Medium" pitchFamily="34" charset="-122"/>
                <a:cs typeface="MuseoModerno Medium" pitchFamily="34" charset="-120"/>
              </a:rPr>
              <a:t>Ngã và trượt</a:t>
            </a:r>
            <a:endParaRPr lang="en-US" dirty="0"/>
          </a:p>
        </p:txBody>
      </p:sp>
      <p:sp>
        <p:nvSpPr>
          <p:cNvPr id="9" name="Text 7"/>
          <p:cNvSpPr/>
          <p:nvPr/>
        </p:nvSpPr>
        <p:spPr>
          <a:xfrm>
            <a:off x="818078" y="3592116"/>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Sàn nhà máy có thể trở nên trơn trượt do chất lỏng rò rỉ hoặc bụi bẩn.</a:t>
            </a:r>
            <a:endParaRPr lang="en-US" sz="1600" dirty="0"/>
          </a:p>
        </p:txBody>
      </p:sp>
      <p:sp>
        <p:nvSpPr>
          <p:cNvPr id="10" name="Text 8"/>
          <p:cNvSpPr/>
          <p:nvPr/>
        </p:nvSpPr>
        <p:spPr>
          <a:xfrm>
            <a:off x="818078" y="3946565"/>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Thiếu hệ thống thoát nước và không đảm bảo vệ sinh là những yếu tố làm gia tăng rủi ro này.</a:t>
            </a:r>
            <a:endParaRPr lang="en-US" sz="1600" dirty="0"/>
          </a:p>
        </p:txBody>
      </p:sp>
      <p:sp>
        <p:nvSpPr>
          <p:cNvPr id="11" name="Shape 9"/>
          <p:cNvSpPr/>
          <p:nvPr/>
        </p:nvSpPr>
        <p:spPr>
          <a:xfrm>
            <a:off x="636270" y="4601051"/>
            <a:ext cx="13357860" cy="1402080"/>
          </a:xfrm>
          <a:prstGeom prst="roundRect">
            <a:avLst>
              <a:gd name="adj" fmla="val 1945"/>
            </a:avLst>
          </a:prstGeom>
          <a:solidFill>
            <a:srgbClr val="124E73"/>
          </a:solidFill>
          <a:ln/>
        </p:spPr>
      </p:sp>
      <p:sp>
        <p:nvSpPr>
          <p:cNvPr id="12" name="Text 10"/>
          <p:cNvSpPr/>
          <p:nvPr/>
        </p:nvSpPr>
        <p:spPr>
          <a:xfrm>
            <a:off x="818078" y="4782860"/>
            <a:ext cx="2272784" cy="284083"/>
          </a:xfrm>
          <a:prstGeom prst="rect">
            <a:avLst/>
          </a:prstGeom>
          <a:noFill/>
          <a:ln/>
        </p:spPr>
        <p:txBody>
          <a:bodyPr wrap="none" lIns="0" tIns="0" rIns="0" bIns="0" rtlCol="0" anchor="t"/>
          <a:lstStyle/>
          <a:p>
            <a:pPr marL="0" indent="0">
              <a:lnSpc>
                <a:spcPts val="2200"/>
              </a:lnSpc>
              <a:buNone/>
            </a:pPr>
            <a:r>
              <a:rPr lang="en-US" dirty="0">
                <a:solidFill>
                  <a:srgbClr val="FFFFFF"/>
                </a:solidFill>
                <a:latin typeface="MuseoModerno Medium" pitchFamily="34" charset="0"/>
                <a:ea typeface="MuseoModerno Medium" pitchFamily="34" charset="-122"/>
                <a:cs typeface="MuseoModerno Medium" pitchFamily="34" charset="-120"/>
              </a:rPr>
              <a:t>Vật nặng rơi</a:t>
            </a:r>
            <a:endParaRPr lang="en-US" dirty="0"/>
          </a:p>
        </p:txBody>
      </p:sp>
      <p:sp>
        <p:nvSpPr>
          <p:cNvPr id="13" name="Text 11"/>
          <p:cNvSpPr/>
          <p:nvPr/>
        </p:nvSpPr>
        <p:spPr>
          <a:xfrm>
            <a:off x="818078" y="5176004"/>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Nguy cơ bị vật nặng rơi trúng khi vận chuyển và lắp đặt các linh kiện lớn của bàn bida.</a:t>
            </a:r>
            <a:endParaRPr lang="en-US" sz="1600" dirty="0"/>
          </a:p>
        </p:txBody>
      </p:sp>
      <p:sp>
        <p:nvSpPr>
          <p:cNvPr id="14" name="Text 12"/>
          <p:cNvSpPr/>
          <p:nvPr/>
        </p:nvSpPr>
        <p:spPr>
          <a:xfrm>
            <a:off x="818078" y="5530453"/>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Không sử dụng thiết bị hỗ trợ như xe nâng hoặc không tuân thủ quy tắc an toàn.</a:t>
            </a:r>
            <a:endParaRPr lang="en-US" sz="1600" dirty="0"/>
          </a:p>
        </p:txBody>
      </p:sp>
      <p:sp>
        <p:nvSpPr>
          <p:cNvPr id="15" name="Shape 13"/>
          <p:cNvSpPr/>
          <p:nvPr/>
        </p:nvSpPr>
        <p:spPr>
          <a:xfrm>
            <a:off x="636270" y="6184940"/>
            <a:ext cx="13357860" cy="1047631"/>
          </a:xfrm>
          <a:prstGeom prst="roundRect">
            <a:avLst>
              <a:gd name="adj" fmla="val 2603"/>
            </a:avLst>
          </a:prstGeom>
          <a:solidFill>
            <a:srgbClr val="124E73"/>
          </a:solidFill>
          <a:ln/>
        </p:spPr>
      </p:sp>
      <p:sp>
        <p:nvSpPr>
          <p:cNvPr id="16" name="Text 14"/>
          <p:cNvSpPr/>
          <p:nvPr/>
        </p:nvSpPr>
        <p:spPr>
          <a:xfrm>
            <a:off x="818078" y="6366748"/>
            <a:ext cx="2281714" cy="284083"/>
          </a:xfrm>
          <a:prstGeom prst="rect">
            <a:avLst/>
          </a:prstGeom>
          <a:noFill/>
          <a:ln/>
        </p:spPr>
        <p:txBody>
          <a:bodyPr wrap="none" lIns="0" tIns="0" rIns="0" bIns="0" rtlCol="0" anchor="t"/>
          <a:lstStyle/>
          <a:p>
            <a:pPr marL="0" indent="0">
              <a:lnSpc>
                <a:spcPts val="2200"/>
              </a:lnSpc>
              <a:buNone/>
            </a:pPr>
            <a:r>
              <a:rPr lang="en-US" dirty="0">
                <a:solidFill>
                  <a:srgbClr val="FFFFFF"/>
                </a:solidFill>
                <a:latin typeface="MuseoModerno Medium" pitchFamily="34" charset="0"/>
                <a:ea typeface="MuseoModerno Medium" pitchFamily="34" charset="-122"/>
                <a:cs typeface="MuseoModerno Medium" pitchFamily="34" charset="-120"/>
              </a:rPr>
              <a:t>Chất hóa học độc hại</a:t>
            </a:r>
            <a:endParaRPr lang="en-US" dirty="0"/>
          </a:p>
        </p:txBody>
      </p:sp>
      <p:sp>
        <p:nvSpPr>
          <p:cNvPr id="17" name="Text 15"/>
          <p:cNvSpPr/>
          <p:nvPr/>
        </p:nvSpPr>
        <p:spPr>
          <a:xfrm>
            <a:off x="818078" y="6759893"/>
            <a:ext cx="12994243" cy="290870"/>
          </a:xfrm>
          <a:prstGeom prst="rect">
            <a:avLst/>
          </a:prstGeom>
          <a:noFill/>
          <a:ln/>
        </p:spPr>
        <p:txBody>
          <a:bodyPr wrap="none" lIns="0" tIns="0" rIns="0" bIns="0" rtlCol="0" anchor="t"/>
          <a:lstStyle/>
          <a:p>
            <a:pPr marL="342900" indent="-342900" algn="l">
              <a:lnSpc>
                <a:spcPts val="225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Phơi </a:t>
            </a:r>
            <a:r>
              <a:rPr lang="en-US" sz="1600" dirty="0" err="1">
                <a:solidFill>
                  <a:srgbClr val="FFFFFF"/>
                </a:solidFill>
                <a:latin typeface="PT Serif" panose="020A0603040505020204" pitchFamily="18" charset="0"/>
                <a:ea typeface="Source Sans Pro" pitchFamily="34" charset="-122"/>
                <a:cs typeface="Source Sans Pro" pitchFamily="34" charset="-120"/>
              </a:rPr>
              <a:t>nhiễm</a:t>
            </a:r>
            <a:r>
              <a:rPr lang="en-US" sz="1600" dirty="0">
                <a:solidFill>
                  <a:srgbClr val="FFFFFF"/>
                </a:solidFill>
                <a:latin typeface="PT Serif" panose="020A0603040505020204" pitchFamily="18" charset="0"/>
                <a:ea typeface="Source Sans Pro" pitchFamily="34" charset="-122"/>
                <a:cs typeface="Source Sans Pro" pitchFamily="34" charset="-120"/>
              </a:rPr>
              <a:t> do các chất độc hại, gây ra các vấn đề về hô hấp, dị ứng da, </a:t>
            </a:r>
            <a:r>
              <a:rPr lang="en-US" sz="1600" dirty="0" err="1">
                <a:solidFill>
                  <a:srgbClr val="FFFFFF"/>
                </a:solidFill>
                <a:latin typeface="PT Serif" panose="020A0603040505020204" pitchFamily="18" charset="0"/>
                <a:ea typeface="Source Sans Pro" pitchFamily="34" charset="-122"/>
                <a:cs typeface="Source Sans Pro" pitchFamily="34" charset="-120"/>
              </a:rPr>
              <a:t>hoặc</a:t>
            </a:r>
            <a:r>
              <a:rPr lang="en-US" sz="1600" dirty="0">
                <a:solidFill>
                  <a:srgbClr val="FFFFFF"/>
                </a:solidFill>
                <a:latin typeface="PT Serif" panose="020A0603040505020204" pitchFamily="18" charset="0"/>
                <a:ea typeface="Source Sans Pro" pitchFamily="34" charset="-122"/>
                <a:cs typeface="Source Sans Pro" pitchFamily="34" charset="-120"/>
              </a:rPr>
              <a:t> </a:t>
            </a:r>
            <a:r>
              <a:rPr lang="en-US" sz="1600" dirty="0" err="1">
                <a:solidFill>
                  <a:srgbClr val="FFFFFF"/>
                </a:solidFill>
                <a:latin typeface="PT Serif" panose="020A0603040505020204" pitchFamily="18" charset="0"/>
                <a:ea typeface="Source Sans Pro" pitchFamily="34" charset="-122"/>
                <a:cs typeface="Source Sans Pro" pitchFamily="34" charset="-120"/>
              </a:rPr>
              <a:t>ngộ</a:t>
            </a:r>
            <a:r>
              <a:rPr lang="en-US" sz="1600" dirty="0">
                <a:solidFill>
                  <a:srgbClr val="FFFFFF"/>
                </a:solidFill>
                <a:latin typeface="PT Serif" panose="020A0603040505020204" pitchFamily="18" charset="0"/>
                <a:ea typeface="Source Sans Pro" pitchFamily="34" charset="-122"/>
                <a:cs typeface="Source Sans Pro" pitchFamily="34" charset="-120"/>
              </a:rPr>
              <a:t> độc khi không sử dụng các biện pháp bảo hộ </a:t>
            </a:r>
            <a:r>
              <a:rPr lang="en-US" sz="1600" dirty="0" err="1">
                <a:solidFill>
                  <a:srgbClr val="FFFFFF"/>
                </a:solidFill>
                <a:latin typeface="PT Serif" panose="020A0603040505020204" pitchFamily="18" charset="0"/>
                <a:ea typeface="Source Sans Pro" pitchFamily="34" charset="-122"/>
                <a:cs typeface="Source Sans Pro" pitchFamily="34" charset="-120"/>
              </a:rPr>
              <a:t>lao</a:t>
            </a:r>
            <a:r>
              <a:rPr lang="en-US" sz="1600" dirty="0">
                <a:solidFill>
                  <a:srgbClr val="FFFFFF"/>
                </a:solidFill>
                <a:latin typeface="PT Serif" panose="020A0603040505020204" pitchFamily="18" charset="0"/>
                <a:ea typeface="Source Sans Pro" pitchFamily="34" charset="-122"/>
                <a:cs typeface="Source Sans Pro" pitchFamily="34" charset="-120"/>
              </a:rPr>
              <a:t> </a:t>
            </a:r>
            <a:r>
              <a:rPr lang="en-US" sz="1600" dirty="0" err="1">
                <a:solidFill>
                  <a:srgbClr val="FFFFFF"/>
                </a:solidFill>
                <a:latin typeface="PT Serif" panose="020A0603040505020204" pitchFamily="18" charset="0"/>
                <a:ea typeface="Source Sans Pro" pitchFamily="34" charset="-122"/>
                <a:cs typeface="Source Sans Pro" pitchFamily="34" charset="-120"/>
              </a:rPr>
              <a:t>động</a:t>
            </a:r>
            <a:r>
              <a:rPr lang="en-US" sz="1600" dirty="0">
                <a:solidFill>
                  <a:srgbClr val="FFFFFF"/>
                </a:solidFill>
                <a:latin typeface="PT Serif" panose="020A0603040505020204" pitchFamily="18" charset="0"/>
                <a:ea typeface="Source Sans Pro" pitchFamily="34" charset="-122"/>
                <a:cs typeface="Source Sans Pro" pitchFamily="34" charset="-120"/>
              </a:rPr>
              <a:t>.</a:t>
            </a:r>
            <a:endParaRPr lang="en-US" sz="1600" dirty="0"/>
          </a:p>
        </p:txBody>
      </p:sp>
      <p:sp>
        <p:nvSpPr>
          <p:cNvPr id="18" name="Text 16"/>
          <p:cNvSpPr/>
          <p:nvPr/>
        </p:nvSpPr>
        <p:spPr>
          <a:xfrm>
            <a:off x="636270" y="7437120"/>
            <a:ext cx="13357860" cy="290870"/>
          </a:xfrm>
          <a:prstGeom prst="rect">
            <a:avLst/>
          </a:prstGeom>
          <a:noFill/>
          <a:ln/>
        </p:spPr>
        <p:txBody>
          <a:bodyPr wrap="none" lIns="0" tIns="0" rIns="0" bIns="0" rtlCol="0" anchor="t"/>
          <a:lstStyle/>
          <a:p>
            <a:pPr marL="0" indent="0">
              <a:lnSpc>
                <a:spcPts val="2250"/>
              </a:lnSpc>
              <a:buNone/>
            </a:pPr>
            <a:endParaRPr lang="en-US" sz="1400" dirty="0"/>
          </a:p>
        </p:txBody>
      </p:sp>
      <p:pic>
        <p:nvPicPr>
          <p:cNvPr id="19" name="Picture 18">
            <a:extLst>
              <a:ext uri="{FF2B5EF4-FFF2-40B4-BE49-F238E27FC236}">
                <a16:creationId xmlns:a16="http://schemas.microsoft.com/office/drawing/2014/main" id="{B59E63E3-FD0C-3768-9791-58B78B3F5EAB}"/>
              </a:ext>
            </a:extLst>
          </p:cNvPr>
          <p:cNvPicPr>
            <a:picLocks noChangeAspect="1"/>
          </p:cNvPicPr>
          <p:nvPr/>
        </p:nvPicPr>
        <p:blipFill>
          <a:blip r:embed="rId3"/>
          <a:stretch>
            <a:fillRect/>
          </a:stretch>
        </p:blipFill>
        <p:spPr>
          <a:xfrm>
            <a:off x="12112432" y="7466378"/>
            <a:ext cx="2295069" cy="71067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34727" y="414814"/>
            <a:ext cx="3760827" cy="470059"/>
          </a:xfrm>
          <a:prstGeom prst="rect">
            <a:avLst/>
          </a:prstGeom>
          <a:noFill/>
          <a:ln/>
        </p:spPr>
        <p:txBody>
          <a:bodyPr wrap="none" lIns="0" tIns="0" rIns="0" bIns="0" rtlCol="0" anchor="t"/>
          <a:lstStyle/>
          <a:p>
            <a:pPr marL="0" indent="0" algn="ctr">
              <a:lnSpc>
                <a:spcPts val="3700"/>
              </a:lnSpc>
              <a:buNone/>
            </a:pPr>
            <a:r>
              <a:rPr lang="en-US" sz="4400" b="1" dirty="0">
                <a:solidFill>
                  <a:srgbClr val="124E73"/>
                </a:solidFill>
                <a:latin typeface="MuseoModerno Medium" pitchFamily="34" charset="0"/>
                <a:ea typeface="MuseoModerno Medium" pitchFamily="34" charset="-122"/>
                <a:cs typeface="MuseoModerno Medium" pitchFamily="34" charset="-120"/>
              </a:rPr>
              <a:t>I. Công đoạn Cắt gỗ</a:t>
            </a:r>
            <a:endParaRPr lang="en-US" sz="4400" b="1" dirty="0"/>
          </a:p>
        </p:txBody>
      </p:sp>
      <p:pic>
        <p:nvPicPr>
          <p:cNvPr id="3" name="Image 0" descr="preencoded.png"/>
          <p:cNvPicPr>
            <a:picLocks noChangeAspect="1"/>
          </p:cNvPicPr>
          <p:nvPr/>
        </p:nvPicPr>
        <p:blipFill>
          <a:blip r:embed="rId3"/>
          <a:stretch>
            <a:fillRect/>
          </a:stretch>
        </p:blipFill>
        <p:spPr>
          <a:xfrm>
            <a:off x="4950023" y="1322784"/>
            <a:ext cx="4730353" cy="2514719"/>
          </a:xfrm>
          <a:prstGeom prst="rect">
            <a:avLst/>
          </a:prstGeom>
        </p:spPr>
      </p:pic>
      <p:sp>
        <p:nvSpPr>
          <p:cNvPr id="4" name="Text 1"/>
          <p:cNvSpPr/>
          <p:nvPr/>
        </p:nvSpPr>
        <p:spPr>
          <a:xfrm>
            <a:off x="526494" y="3794403"/>
            <a:ext cx="13577411" cy="240744"/>
          </a:xfrm>
          <a:prstGeom prst="rect">
            <a:avLst/>
          </a:prstGeom>
          <a:noFill/>
          <a:ln/>
        </p:spPr>
        <p:txBody>
          <a:bodyPr wrap="none" lIns="0" tIns="0" rIns="0" bIns="0" rtlCol="0" anchor="t"/>
          <a:lstStyle/>
          <a:p>
            <a:pPr marL="0" indent="0">
              <a:lnSpc>
                <a:spcPts val="1850"/>
              </a:lnSpc>
              <a:buNone/>
            </a:pPr>
            <a:endParaRPr lang="en-US" sz="1150" dirty="0"/>
          </a:p>
        </p:txBody>
      </p:sp>
      <p:pic>
        <p:nvPicPr>
          <p:cNvPr id="5" name="Image 1" descr="preencoded.png"/>
          <p:cNvPicPr>
            <a:picLocks noChangeAspect="1"/>
          </p:cNvPicPr>
          <p:nvPr/>
        </p:nvPicPr>
        <p:blipFill>
          <a:blip r:embed="rId4"/>
          <a:stretch>
            <a:fillRect/>
          </a:stretch>
        </p:blipFill>
        <p:spPr>
          <a:xfrm>
            <a:off x="1504235" y="4204335"/>
            <a:ext cx="752118" cy="1203484"/>
          </a:xfrm>
          <a:prstGeom prst="rect">
            <a:avLst/>
          </a:prstGeom>
        </p:spPr>
      </p:pic>
      <p:sp>
        <p:nvSpPr>
          <p:cNvPr id="6" name="Text 2"/>
          <p:cNvSpPr/>
          <p:nvPr/>
        </p:nvSpPr>
        <p:spPr>
          <a:xfrm>
            <a:off x="2481976" y="4475083"/>
            <a:ext cx="1880354" cy="234910"/>
          </a:xfrm>
          <a:prstGeom prst="rect">
            <a:avLst/>
          </a:prstGeom>
          <a:noFill/>
          <a:ln/>
        </p:spPr>
        <p:txBody>
          <a:bodyPr wrap="none" lIns="0" tIns="0" rIns="0" bIns="0" rtlCol="0" anchor="t"/>
          <a:lstStyle/>
          <a:p>
            <a:pPr marL="0" indent="0" algn="l">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Lựa chọn</a:t>
            </a:r>
            <a:endParaRPr lang="en-US" sz="2400" dirty="0"/>
          </a:p>
        </p:txBody>
      </p:sp>
      <p:sp>
        <p:nvSpPr>
          <p:cNvPr id="7" name="Text 3"/>
          <p:cNvSpPr/>
          <p:nvPr/>
        </p:nvSpPr>
        <p:spPr>
          <a:xfrm>
            <a:off x="2481976" y="4800243"/>
            <a:ext cx="12599670" cy="240744"/>
          </a:xfrm>
          <a:prstGeom prst="rect">
            <a:avLst/>
          </a:prstGeom>
          <a:noFill/>
          <a:ln/>
        </p:spPr>
        <p:txBody>
          <a:bodyPr wrap="none" lIns="0" tIns="0" rIns="0" bIns="0" rtlCol="0" anchor="t"/>
          <a:lstStyle/>
          <a:p>
            <a:pPr marL="0" indent="0" algn="l">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Gỗ được lựa chọn cẩn thận, thường là những loại gỗ có độ bền cao như gỗ thông hoặc gỗ tự nhiên, để đảm bảo bàn bida có tuổi thọ lâu dài</a:t>
            </a:r>
            <a:endParaRPr lang="en-US" sz="1400" dirty="0"/>
          </a:p>
        </p:txBody>
      </p:sp>
      <p:pic>
        <p:nvPicPr>
          <p:cNvPr id="8" name="Image 2" descr="preencoded.png"/>
          <p:cNvPicPr>
            <a:picLocks noChangeAspect="1"/>
          </p:cNvPicPr>
          <p:nvPr/>
        </p:nvPicPr>
        <p:blipFill>
          <a:blip r:embed="rId5"/>
          <a:stretch>
            <a:fillRect/>
          </a:stretch>
        </p:blipFill>
        <p:spPr>
          <a:xfrm>
            <a:off x="1504235" y="5407819"/>
            <a:ext cx="752118" cy="1203484"/>
          </a:xfrm>
          <a:prstGeom prst="rect">
            <a:avLst/>
          </a:prstGeom>
        </p:spPr>
      </p:pic>
      <p:sp>
        <p:nvSpPr>
          <p:cNvPr id="9" name="Text 4"/>
          <p:cNvSpPr/>
          <p:nvPr/>
        </p:nvSpPr>
        <p:spPr>
          <a:xfrm>
            <a:off x="2481976" y="5678567"/>
            <a:ext cx="1880354" cy="234910"/>
          </a:xfrm>
          <a:prstGeom prst="rect">
            <a:avLst/>
          </a:prstGeom>
          <a:noFill/>
          <a:ln/>
        </p:spPr>
        <p:txBody>
          <a:bodyPr wrap="none" lIns="0" tIns="0" rIns="0" bIns="0" rtlCol="0" anchor="t"/>
          <a:lstStyle/>
          <a:p>
            <a:pPr marL="0" indent="0" algn="l">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Phơi khô và xử lý</a:t>
            </a:r>
            <a:endParaRPr lang="en-US" sz="2400" dirty="0"/>
          </a:p>
        </p:txBody>
      </p:sp>
      <p:sp>
        <p:nvSpPr>
          <p:cNvPr id="10" name="Text 5"/>
          <p:cNvSpPr/>
          <p:nvPr/>
        </p:nvSpPr>
        <p:spPr>
          <a:xfrm>
            <a:off x="2481976" y="6003726"/>
            <a:ext cx="12599670" cy="240744"/>
          </a:xfrm>
          <a:prstGeom prst="rect">
            <a:avLst/>
          </a:prstGeom>
          <a:noFill/>
          <a:ln/>
        </p:spPr>
        <p:txBody>
          <a:bodyPr wrap="none" lIns="0" tIns="0" rIns="0" bIns="0" rtlCol="0" anchor="t"/>
          <a:lstStyle/>
          <a:p>
            <a:pPr marL="0" indent="0" algn="l">
              <a:lnSpc>
                <a:spcPts val="1850"/>
              </a:lnSpc>
              <a:buNone/>
            </a:pPr>
            <a:r>
              <a:rPr lang="en-US" dirty="0">
                <a:solidFill>
                  <a:srgbClr val="2B4150"/>
                </a:solidFill>
                <a:latin typeface="PT Serif" panose="020A0603040505020204" pitchFamily="18" charset="0"/>
                <a:ea typeface="Source Sans Pro" pitchFamily="34" charset="-122"/>
                <a:cs typeface="Source Sans Pro" pitchFamily="34" charset="-120"/>
              </a:rPr>
              <a:t>Các khối gỗ sau khi được phơi khô và xử lý chống mối mọt sẽ được đưa vào máy cắt</a:t>
            </a:r>
            <a:endParaRPr lang="en-US" dirty="0"/>
          </a:p>
        </p:txBody>
      </p:sp>
      <p:pic>
        <p:nvPicPr>
          <p:cNvPr id="11" name="Image 3" descr="preencoded.png"/>
          <p:cNvPicPr>
            <a:picLocks noChangeAspect="1"/>
          </p:cNvPicPr>
          <p:nvPr/>
        </p:nvPicPr>
        <p:blipFill>
          <a:blip r:embed="rId6"/>
          <a:stretch>
            <a:fillRect/>
          </a:stretch>
        </p:blipFill>
        <p:spPr>
          <a:xfrm>
            <a:off x="1504235" y="6611303"/>
            <a:ext cx="752118" cy="1203484"/>
          </a:xfrm>
          <a:prstGeom prst="rect">
            <a:avLst/>
          </a:prstGeom>
        </p:spPr>
      </p:pic>
      <p:sp>
        <p:nvSpPr>
          <p:cNvPr id="12" name="Text 6"/>
          <p:cNvSpPr/>
          <p:nvPr/>
        </p:nvSpPr>
        <p:spPr>
          <a:xfrm>
            <a:off x="2481976" y="6882050"/>
            <a:ext cx="1880354" cy="234910"/>
          </a:xfrm>
          <a:prstGeom prst="rect">
            <a:avLst/>
          </a:prstGeom>
          <a:noFill/>
          <a:ln/>
        </p:spPr>
        <p:txBody>
          <a:bodyPr wrap="none" lIns="0" tIns="0" rIns="0" bIns="0" rtlCol="0" anchor="t"/>
          <a:lstStyle/>
          <a:p>
            <a:pPr marL="0" indent="0" algn="l">
              <a:lnSpc>
                <a:spcPts val="1850"/>
              </a:lnSpc>
              <a:buNone/>
            </a:pPr>
            <a:r>
              <a:rPr lang="en-US" sz="2400" dirty="0">
                <a:solidFill>
                  <a:srgbClr val="2B4150"/>
                </a:solidFill>
                <a:latin typeface="MuseoModerno Medium" pitchFamily="34" charset="0"/>
                <a:ea typeface="MuseoModerno Medium" pitchFamily="34" charset="-122"/>
                <a:cs typeface="MuseoModerno Medium" pitchFamily="34" charset="-120"/>
              </a:rPr>
              <a:t>Cắt</a:t>
            </a:r>
            <a:endParaRPr lang="en-US" sz="2400" dirty="0"/>
          </a:p>
        </p:txBody>
      </p:sp>
      <p:sp>
        <p:nvSpPr>
          <p:cNvPr id="13" name="Text 7"/>
          <p:cNvSpPr/>
          <p:nvPr/>
        </p:nvSpPr>
        <p:spPr>
          <a:xfrm>
            <a:off x="2481976" y="7207210"/>
            <a:ext cx="12599670" cy="240744"/>
          </a:xfrm>
          <a:prstGeom prst="rect">
            <a:avLst/>
          </a:prstGeom>
          <a:noFill/>
          <a:ln/>
        </p:spPr>
        <p:txBody>
          <a:bodyPr wrap="none" lIns="0" tIns="0" rIns="0" bIns="0" rtlCol="0" anchor="t"/>
          <a:lstStyle/>
          <a:p>
            <a:pPr marL="0" indent="0" algn="l">
              <a:lnSpc>
                <a:spcPts val="18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Kỹ thuật viên sử dụng máy cắt chuyên dụng để cắt gỗ theo kích thước chuẩn, bao gồm mặt bàn, chân bàn và các bộ phận khác. </a:t>
            </a:r>
            <a:endParaRPr lang="en-US" sz="1400" dirty="0"/>
          </a:p>
        </p:txBody>
      </p:sp>
      <p:pic>
        <p:nvPicPr>
          <p:cNvPr id="14" name="Picture 13">
            <a:extLst>
              <a:ext uri="{FF2B5EF4-FFF2-40B4-BE49-F238E27FC236}">
                <a16:creationId xmlns:a16="http://schemas.microsoft.com/office/drawing/2014/main" id="{77A168C2-7BBD-3A7F-5E0E-0C28DEB9790E}"/>
              </a:ext>
            </a:extLst>
          </p:cNvPr>
          <p:cNvPicPr>
            <a:picLocks noChangeAspect="1"/>
          </p:cNvPicPr>
          <p:nvPr/>
        </p:nvPicPr>
        <p:blipFill>
          <a:blip r:embed="rId7"/>
          <a:stretch>
            <a:fillRect/>
          </a:stretch>
        </p:blipFill>
        <p:spPr>
          <a:xfrm>
            <a:off x="12112432" y="7466378"/>
            <a:ext cx="2295069" cy="7106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870716" y="459581"/>
            <a:ext cx="8888849" cy="521613"/>
          </a:xfrm>
          <a:prstGeom prst="rect">
            <a:avLst/>
          </a:prstGeom>
          <a:noFill/>
          <a:ln/>
        </p:spPr>
        <p:txBody>
          <a:bodyPr wrap="none" lIns="0" tIns="0" rIns="0" bIns="0" rtlCol="0" anchor="t"/>
          <a:lstStyle/>
          <a:p>
            <a:pPr marL="0" indent="0" algn="ctr">
              <a:lnSpc>
                <a:spcPts val="4100"/>
              </a:lnSpc>
              <a:buNone/>
            </a:pPr>
            <a:r>
              <a:rPr lang="en-US" sz="4000" b="1" dirty="0">
                <a:solidFill>
                  <a:srgbClr val="124E73"/>
                </a:solidFill>
                <a:latin typeface="MuseoModerno Medium" pitchFamily="34" charset="0"/>
                <a:ea typeface="MuseoModerno Medium" pitchFamily="34" charset="-122"/>
                <a:cs typeface="MuseoModerno Medium" pitchFamily="34" charset="-120"/>
              </a:rPr>
              <a:t>Nguy cơ mất an toàn trong quá trình Cắt gỗ</a:t>
            </a:r>
            <a:endParaRPr lang="en-US" sz="4000" b="1" dirty="0"/>
          </a:p>
        </p:txBody>
      </p:sp>
      <p:pic>
        <p:nvPicPr>
          <p:cNvPr id="3" name="Image 0" descr="preencoded.png"/>
          <p:cNvPicPr>
            <a:picLocks noChangeAspect="1"/>
          </p:cNvPicPr>
          <p:nvPr/>
        </p:nvPicPr>
        <p:blipFill>
          <a:blip r:embed="rId3"/>
          <a:stretch>
            <a:fillRect/>
          </a:stretch>
        </p:blipFill>
        <p:spPr>
          <a:xfrm>
            <a:off x="4913352" y="1314926"/>
            <a:ext cx="4803577" cy="2514957"/>
          </a:xfrm>
          <a:prstGeom prst="rect">
            <a:avLst/>
          </a:prstGeom>
        </p:spPr>
      </p:pic>
      <p:sp>
        <p:nvSpPr>
          <p:cNvPr id="4" name="Shape 1"/>
          <p:cNvSpPr/>
          <p:nvPr/>
        </p:nvSpPr>
        <p:spPr>
          <a:xfrm>
            <a:off x="584121" y="4017645"/>
            <a:ext cx="13462159" cy="1228606"/>
          </a:xfrm>
          <a:prstGeom prst="roundRect">
            <a:avLst>
              <a:gd name="adj" fmla="val 2038"/>
            </a:avLst>
          </a:prstGeom>
          <a:solidFill>
            <a:srgbClr val="124E73"/>
          </a:solidFill>
          <a:ln/>
        </p:spPr>
      </p:sp>
      <p:sp>
        <p:nvSpPr>
          <p:cNvPr id="5" name="Text 2"/>
          <p:cNvSpPr/>
          <p:nvPr/>
        </p:nvSpPr>
        <p:spPr>
          <a:xfrm>
            <a:off x="750927" y="4184452"/>
            <a:ext cx="2819043" cy="260747"/>
          </a:xfrm>
          <a:prstGeom prst="rect">
            <a:avLst/>
          </a:prstGeom>
          <a:noFill/>
          <a:ln/>
        </p:spPr>
        <p:txBody>
          <a:bodyPr wrap="none" lIns="0" tIns="0" rIns="0" bIns="0" rtlCol="0" anchor="t"/>
          <a:lstStyle/>
          <a:p>
            <a:pPr marL="0" indent="0">
              <a:lnSpc>
                <a:spcPts val="2050"/>
              </a:lnSpc>
              <a:buNone/>
            </a:pPr>
            <a:r>
              <a:rPr lang="en-US" sz="2000" dirty="0">
                <a:solidFill>
                  <a:srgbClr val="FFFFFF"/>
                </a:solidFill>
                <a:latin typeface="MuseoModerno Medium" pitchFamily="34" charset="0"/>
                <a:ea typeface="MuseoModerno Medium" pitchFamily="34" charset="-122"/>
                <a:cs typeface="MuseoModerno Medium" pitchFamily="34" charset="-120"/>
              </a:rPr>
              <a:t>Tai nạn tiếp xúc với máy cắt</a:t>
            </a:r>
            <a:endParaRPr lang="en-US" sz="2000" dirty="0"/>
          </a:p>
        </p:txBody>
      </p:sp>
      <p:sp>
        <p:nvSpPr>
          <p:cNvPr id="6" name="Text 3"/>
          <p:cNvSpPr/>
          <p:nvPr/>
        </p:nvSpPr>
        <p:spPr>
          <a:xfrm>
            <a:off x="750927" y="4545330"/>
            <a:ext cx="13128546" cy="534114"/>
          </a:xfrm>
          <a:prstGeom prst="rect">
            <a:avLst/>
          </a:prstGeom>
          <a:noFill/>
          <a:ln/>
        </p:spPr>
        <p:txBody>
          <a:bodyPr wrap="square" lIns="0" tIns="0" rIns="0" bIns="0" rtlCol="0" anchor="t"/>
          <a:lstStyle/>
          <a:p>
            <a:pPr marL="0" indent="0">
              <a:lnSpc>
                <a:spcPts val="21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Trong quá trình cắt gỗ, tai nạn tiếp xúc với máy cắt là phổ biến. Người lao động có thể bị thương khi làm những việc cắt tóc gần, dẫn đến chấn thương nghiêm trọng như cắt ngón tay hoặc bàn tay.</a:t>
            </a:r>
            <a:endParaRPr lang="en-US" sz="1400" dirty="0"/>
          </a:p>
        </p:txBody>
      </p:sp>
      <p:sp>
        <p:nvSpPr>
          <p:cNvPr id="7" name="Shape 4"/>
          <p:cNvSpPr/>
          <p:nvPr/>
        </p:nvSpPr>
        <p:spPr>
          <a:xfrm>
            <a:off x="584121" y="5413058"/>
            <a:ext cx="13462159" cy="1228606"/>
          </a:xfrm>
          <a:prstGeom prst="roundRect">
            <a:avLst>
              <a:gd name="adj" fmla="val 2038"/>
            </a:avLst>
          </a:prstGeom>
          <a:solidFill>
            <a:srgbClr val="124E73"/>
          </a:solidFill>
          <a:ln/>
        </p:spPr>
      </p:sp>
      <p:sp>
        <p:nvSpPr>
          <p:cNvPr id="8" name="Text 5"/>
          <p:cNvSpPr/>
          <p:nvPr/>
        </p:nvSpPr>
        <p:spPr>
          <a:xfrm>
            <a:off x="750927" y="5579864"/>
            <a:ext cx="3341727" cy="260747"/>
          </a:xfrm>
          <a:prstGeom prst="rect">
            <a:avLst/>
          </a:prstGeom>
          <a:noFill/>
          <a:ln/>
        </p:spPr>
        <p:txBody>
          <a:bodyPr wrap="none" lIns="0" tIns="0" rIns="0" bIns="0" rtlCol="0" anchor="t"/>
          <a:lstStyle/>
          <a:p>
            <a:pPr marL="0" indent="0">
              <a:lnSpc>
                <a:spcPts val="2050"/>
              </a:lnSpc>
              <a:buNone/>
            </a:pPr>
            <a:r>
              <a:rPr lang="en-US" sz="2000" dirty="0">
                <a:solidFill>
                  <a:srgbClr val="FFFFFF"/>
                </a:solidFill>
                <a:latin typeface="MuseoModerno Medium" pitchFamily="34" charset="0"/>
                <a:ea typeface="MuseoModerno Medium" pitchFamily="34" charset="-122"/>
                <a:cs typeface="MuseoModerno Medium" pitchFamily="34" charset="-120"/>
              </a:rPr>
              <a:t>Tai nạn trong quá trình vận hành</a:t>
            </a:r>
            <a:endParaRPr lang="en-US" sz="2000" dirty="0"/>
          </a:p>
        </p:txBody>
      </p:sp>
      <p:sp>
        <p:nvSpPr>
          <p:cNvPr id="9" name="Text 6"/>
          <p:cNvSpPr/>
          <p:nvPr/>
        </p:nvSpPr>
        <p:spPr>
          <a:xfrm>
            <a:off x="750927" y="5940743"/>
            <a:ext cx="13128546" cy="534114"/>
          </a:xfrm>
          <a:prstGeom prst="rect">
            <a:avLst/>
          </a:prstGeom>
          <a:noFill/>
          <a:ln/>
        </p:spPr>
        <p:txBody>
          <a:bodyPr wrap="square" lIns="0" tIns="0" rIns="0" bIns="0" rtlCol="0" anchor="t"/>
          <a:lstStyle/>
          <a:p>
            <a:pPr marL="0" indent="0">
              <a:lnSpc>
                <a:spcPts val="21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Trong quá trình vận hành chuyển gỗ vào máy cắt, nhân viên có thể bị trượt hoặc trượt sàn gỗ hoặc làm gỗ cồng kềnh. Những sự cố này có thể dẫn đến chấn thương nặng như xương hoặc hệ thống dây cung.</a:t>
            </a:r>
            <a:endParaRPr lang="en-US" sz="1400" dirty="0"/>
          </a:p>
        </p:txBody>
      </p:sp>
      <p:sp>
        <p:nvSpPr>
          <p:cNvPr id="10" name="Shape 7"/>
          <p:cNvSpPr/>
          <p:nvPr/>
        </p:nvSpPr>
        <p:spPr>
          <a:xfrm>
            <a:off x="584121" y="6808470"/>
            <a:ext cx="13462159" cy="961549"/>
          </a:xfrm>
          <a:prstGeom prst="roundRect">
            <a:avLst>
              <a:gd name="adj" fmla="val 2604"/>
            </a:avLst>
          </a:prstGeom>
          <a:solidFill>
            <a:srgbClr val="124E73"/>
          </a:solidFill>
          <a:ln/>
        </p:spPr>
      </p:sp>
      <p:sp>
        <p:nvSpPr>
          <p:cNvPr id="11" name="Text 8"/>
          <p:cNvSpPr/>
          <p:nvPr/>
        </p:nvSpPr>
        <p:spPr>
          <a:xfrm>
            <a:off x="750927" y="6975277"/>
            <a:ext cx="2086451" cy="260747"/>
          </a:xfrm>
          <a:prstGeom prst="rect">
            <a:avLst/>
          </a:prstGeom>
          <a:noFill/>
          <a:ln/>
        </p:spPr>
        <p:txBody>
          <a:bodyPr wrap="none" lIns="0" tIns="0" rIns="0" bIns="0" rtlCol="0" anchor="t"/>
          <a:lstStyle/>
          <a:p>
            <a:pPr marL="0" indent="0">
              <a:lnSpc>
                <a:spcPts val="2050"/>
              </a:lnSpc>
              <a:buNone/>
            </a:pPr>
            <a:r>
              <a:rPr lang="en-US" sz="2000" dirty="0">
                <a:solidFill>
                  <a:srgbClr val="FFFFFF"/>
                </a:solidFill>
                <a:latin typeface="MuseoModerno Medium" pitchFamily="34" charset="0"/>
                <a:ea typeface="MuseoModerno Medium" pitchFamily="34" charset="-122"/>
                <a:cs typeface="MuseoModerno Medium" pitchFamily="34" charset="-120"/>
              </a:rPr>
              <a:t>Tai nạn về điện</a:t>
            </a:r>
            <a:endParaRPr lang="en-US" sz="2000" dirty="0"/>
          </a:p>
        </p:txBody>
      </p:sp>
      <p:sp>
        <p:nvSpPr>
          <p:cNvPr id="12" name="Text 9"/>
          <p:cNvSpPr/>
          <p:nvPr/>
        </p:nvSpPr>
        <p:spPr>
          <a:xfrm>
            <a:off x="750927" y="7336155"/>
            <a:ext cx="13128546" cy="267057"/>
          </a:xfrm>
          <a:prstGeom prst="rect">
            <a:avLst/>
          </a:prstGeom>
          <a:noFill/>
          <a:ln/>
        </p:spPr>
        <p:txBody>
          <a:bodyPr wrap="none" lIns="0" tIns="0" rIns="0" bIns="0" rtlCol="0" anchor="t"/>
          <a:lstStyle/>
          <a:p>
            <a:pPr marL="0" indent="0">
              <a:lnSpc>
                <a:spcPts val="21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Sự cố về điện từ máy cắt cũng có thể xảy ra, nếu không bảo trì định kỳ hoặc nếu thiết bị bị hỏng, gây nguy cơ cháy nổ hoặc điện giật.</a:t>
            </a:r>
            <a:endParaRPr lang="en-US" sz="1400" dirty="0"/>
          </a:p>
        </p:txBody>
      </p:sp>
      <p:pic>
        <p:nvPicPr>
          <p:cNvPr id="13" name="Picture 12">
            <a:extLst>
              <a:ext uri="{FF2B5EF4-FFF2-40B4-BE49-F238E27FC236}">
                <a16:creationId xmlns:a16="http://schemas.microsoft.com/office/drawing/2014/main" id="{5BF3503F-42C8-4694-D993-F2B110762935}"/>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208496" y="1850946"/>
            <a:ext cx="8213288"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II. Công đoạn gia công chi tiết</a:t>
            </a:r>
            <a:endParaRPr lang="en-US" sz="4450" b="1" dirty="0"/>
          </a:p>
        </p:txBody>
      </p:sp>
      <p:sp>
        <p:nvSpPr>
          <p:cNvPr id="3" name="Text 1"/>
          <p:cNvSpPr/>
          <p:nvPr/>
        </p:nvSpPr>
        <p:spPr>
          <a:xfrm>
            <a:off x="793790" y="3013353"/>
            <a:ext cx="130428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Sử dụng các máy móc: như máy khoan, máy tiện và máy phay để cắt, khoan và định hình gỗ theo kích thước và thông số kỹ thuật đã được chỉ định.</a:t>
            </a:r>
            <a:endParaRPr lang="en-US" sz="1750" dirty="0"/>
          </a:p>
        </p:txBody>
      </p:sp>
      <p:pic>
        <p:nvPicPr>
          <p:cNvPr id="4" name="Image 0" descr="preencoded.png"/>
          <p:cNvPicPr>
            <a:picLocks noChangeAspect="1"/>
          </p:cNvPicPr>
          <p:nvPr/>
        </p:nvPicPr>
        <p:blipFill>
          <a:blip r:embed="rId3"/>
          <a:stretch>
            <a:fillRect/>
          </a:stretch>
        </p:blipFill>
        <p:spPr>
          <a:xfrm>
            <a:off x="801410" y="4140279"/>
            <a:ext cx="4281726" cy="1474351"/>
          </a:xfrm>
          <a:prstGeom prst="rect">
            <a:avLst/>
          </a:prstGeom>
        </p:spPr>
      </p:pic>
      <p:pic>
        <p:nvPicPr>
          <p:cNvPr id="5" name="Image 1" descr="preencoded.png"/>
          <p:cNvPicPr>
            <a:picLocks noChangeAspect="1"/>
          </p:cNvPicPr>
          <p:nvPr/>
        </p:nvPicPr>
        <p:blipFill>
          <a:blip r:embed="rId4"/>
          <a:stretch>
            <a:fillRect/>
          </a:stretch>
        </p:blipFill>
        <p:spPr>
          <a:xfrm>
            <a:off x="5264587" y="4140279"/>
            <a:ext cx="4160163" cy="1474351"/>
          </a:xfrm>
          <a:prstGeom prst="rect">
            <a:avLst/>
          </a:prstGeom>
        </p:spPr>
      </p:pic>
      <p:pic>
        <p:nvPicPr>
          <p:cNvPr id="6" name="Image 2" descr="preencoded.png"/>
          <p:cNvPicPr>
            <a:picLocks noChangeAspect="1"/>
          </p:cNvPicPr>
          <p:nvPr/>
        </p:nvPicPr>
        <p:blipFill>
          <a:blip r:embed="rId5"/>
          <a:stretch>
            <a:fillRect/>
          </a:stretch>
        </p:blipFill>
        <p:spPr>
          <a:xfrm>
            <a:off x="9606201" y="4140279"/>
            <a:ext cx="4222790" cy="1474351"/>
          </a:xfrm>
          <a:prstGeom prst="rect">
            <a:avLst/>
          </a:prstGeom>
        </p:spPr>
      </p:pic>
      <p:sp>
        <p:nvSpPr>
          <p:cNvPr id="7" name="Text 2"/>
          <p:cNvSpPr/>
          <p:nvPr/>
        </p:nvSpPr>
        <p:spPr>
          <a:xfrm>
            <a:off x="793790" y="6015752"/>
            <a:ext cx="13042821"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8" name="Picture 7">
            <a:extLst>
              <a:ext uri="{FF2B5EF4-FFF2-40B4-BE49-F238E27FC236}">
                <a16:creationId xmlns:a16="http://schemas.microsoft.com/office/drawing/2014/main" id="{FF3AB316-918E-0229-A6FC-903D4DDCD207}"/>
              </a:ext>
            </a:extLst>
          </p:cNvPr>
          <p:cNvPicPr>
            <a:picLocks noChangeAspect="1"/>
          </p:cNvPicPr>
          <p:nvPr/>
        </p:nvPicPr>
        <p:blipFill>
          <a:blip r:embed="rId6"/>
          <a:stretch>
            <a:fillRect/>
          </a:stretch>
        </p:blipFill>
        <p:spPr>
          <a:xfrm>
            <a:off x="12112432" y="7466378"/>
            <a:ext cx="2295069" cy="7106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19753" y="2359462"/>
            <a:ext cx="5036225" cy="4909304"/>
          </a:xfrm>
          <a:prstGeom prst="rect">
            <a:avLst/>
          </a:prstGeom>
        </p:spPr>
      </p:pic>
      <p:sp>
        <p:nvSpPr>
          <p:cNvPr id="4" name="Text 0"/>
          <p:cNvSpPr/>
          <p:nvPr/>
        </p:nvSpPr>
        <p:spPr>
          <a:xfrm>
            <a:off x="1040022" y="783788"/>
            <a:ext cx="12550356" cy="1125617"/>
          </a:xfrm>
          <a:prstGeom prst="rect">
            <a:avLst/>
          </a:prstGeom>
          <a:noFill/>
          <a:ln/>
        </p:spPr>
        <p:txBody>
          <a:bodyPr wrap="square" lIns="0" tIns="0" rIns="0" bIns="0" rtlCol="0" anchor="t"/>
          <a:lstStyle/>
          <a:p>
            <a:pPr marL="0" indent="0" algn="ctr">
              <a:lnSpc>
                <a:spcPts val="4400"/>
              </a:lnSpc>
              <a:buNone/>
            </a:pPr>
            <a:r>
              <a:rPr lang="en-US" sz="3600" b="1" dirty="0">
                <a:solidFill>
                  <a:srgbClr val="124E73"/>
                </a:solidFill>
                <a:latin typeface="MuseoModerno Medium" pitchFamily="34" charset="0"/>
                <a:ea typeface="MuseoModerno Medium" pitchFamily="34" charset="-122"/>
                <a:cs typeface="MuseoModerno Medium" pitchFamily="34" charset="-120"/>
              </a:rPr>
              <a:t>Những nguy cơ trong quá trình Gia công chi tiết</a:t>
            </a:r>
            <a:endParaRPr lang="en-US" sz="3600" b="1" dirty="0"/>
          </a:p>
        </p:txBody>
      </p:sp>
      <p:sp>
        <p:nvSpPr>
          <p:cNvPr id="5" name="Shape 1"/>
          <p:cNvSpPr/>
          <p:nvPr/>
        </p:nvSpPr>
        <p:spPr>
          <a:xfrm>
            <a:off x="888921" y="2179439"/>
            <a:ext cx="22860" cy="5266373"/>
          </a:xfrm>
          <a:prstGeom prst="roundRect">
            <a:avLst>
              <a:gd name="adj" fmla="val 118172"/>
            </a:avLst>
          </a:prstGeom>
          <a:solidFill>
            <a:srgbClr val="D9D4C9"/>
          </a:solidFill>
          <a:ln/>
        </p:spPr>
      </p:sp>
      <p:sp>
        <p:nvSpPr>
          <p:cNvPr id="6" name="Shape 2"/>
          <p:cNvSpPr/>
          <p:nvPr/>
        </p:nvSpPr>
        <p:spPr>
          <a:xfrm>
            <a:off x="697766" y="2381964"/>
            <a:ext cx="405170" cy="405170"/>
          </a:xfrm>
          <a:prstGeom prst="roundRect">
            <a:avLst>
              <a:gd name="adj" fmla="val 6667"/>
            </a:avLst>
          </a:prstGeom>
          <a:solidFill>
            <a:srgbClr val="124E73"/>
          </a:solidFill>
          <a:ln/>
        </p:spPr>
      </p:sp>
      <p:sp>
        <p:nvSpPr>
          <p:cNvPr id="7" name="Text 3"/>
          <p:cNvSpPr/>
          <p:nvPr/>
        </p:nvSpPr>
        <p:spPr>
          <a:xfrm>
            <a:off x="836950" y="2449473"/>
            <a:ext cx="126683" cy="270153"/>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1</a:t>
            </a:r>
            <a:endParaRPr lang="en-US" sz="2100" dirty="0"/>
          </a:p>
        </p:txBody>
      </p:sp>
      <p:sp>
        <p:nvSpPr>
          <p:cNvPr id="8" name="Text 4"/>
          <p:cNvSpPr/>
          <p:nvPr/>
        </p:nvSpPr>
        <p:spPr>
          <a:xfrm>
            <a:off x="1260515" y="2359462"/>
            <a:ext cx="2825948" cy="281345"/>
          </a:xfrm>
          <a:prstGeom prst="rect">
            <a:avLst/>
          </a:prstGeom>
          <a:noFill/>
          <a:ln/>
        </p:spPr>
        <p:txBody>
          <a:bodyPr wrap="none" lIns="0" tIns="0" rIns="0" bIns="0" rtlCol="0" anchor="t"/>
          <a:lstStyle/>
          <a:p>
            <a:pPr marL="0" indent="0" algn="l">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Chấn thương do máy móc</a:t>
            </a:r>
            <a:endParaRPr lang="en-US" sz="2000" dirty="0"/>
          </a:p>
        </p:txBody>
      </p:sp>
      <p:sp>
        <p:nvSpPr>
          <p:cNvPr id="9" name="Text 5"/>
          <p:cNvSpPr/>
          <p:nvPr/>
        </p:nvSpPr>
        <p:spPr>
          <a:xfrm>
            <a:off x="1271375" y="2640806"/>
            <a:ext cx="7883366" cy="576263"/>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Trong quá trình vận hành máy móc, người lao động có thể bị mắc kẹt tay hoặc </a:t>
            </a:r>
            <a:r>
              <a:rPr lang="en-US" sz="1600" dirty="0" err="1">
                <a:solidFill>
                  <a:srgbClr val="2B4150"/>
                </a:solidFill>
                <a:latin typeface="PT Serif" panose="020A0603040505020204" pitchFamily="18" charset="0"/>
                <a:ea typeface="Source Sans Pro" pitchFamily="34" charset="-122"/>
                <a:cs typeface="Source Sans Pro" pitchFamily="34" charset="-120"/>
              </a:rPr>
              <a:t>va</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25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chạm</a:t>
            </a:r>
            <a:r>
              <a:rPr lang="en-US" sz="1600" dirty="0">
                <a:solidFill>
                  <a:srgbClr val="2B4150"/>
                </a:solidFill>
                <a:latin typeface="PT Serif" panose="020A0603040505020204" pitchFamily="18" charset="0"/>
                <a:ea typeface="Source Sans Pro" pitchFamily="34" charset="-122"/>
                <a:cs typeface="Source Sans Pro" pitchFamily="34" charset="-120"/>
              </a:rPr>
              <a:t> với các bộ phận chuyển động. </a:t>
            </a:r>
            <a:endParaRPr lang="en-US" sz="1600" dirty="0"/>
          </a:p>
        </p:txBody>
      </p:sp>
      <p:sp>
        <p:nvSpPr>
          <p:cNvPr id="10" name="Shape 6"/>
          <p:cNvSpPr/>
          <p:nvPr/>
        </p:nvSpPr>
        <p:spPr>
          <a:xfrm>
            <a:off x="675050" y="3797618"/>
            <a:ext cx="405170" cy="405170"/>
          </a:xfrm>
          <a:prstGeom prst="roundRect">
            <a:avLst>
              <a:gd name="adj" fmla="val 6667"/>
            </a:avLst>
          </a:prstGeom>
          <a:solidFill>
            <a:srgbClr val="124E73"/>
          </a:solidFill>
          <a:ln/>
        </p:spPr>
      </p:sp>
      <p:sp>
        <p:nvSpPr>
          <p:cNvPr id="11" name="Text 7"/>
          <p:cNvSpPr/>
          <p:nvPr/>
        </p:nvSpPr>
        <p:spPr>
          <a:xfrm>
            <a:off x="802447" y="3865126"/>
            <a:ext cx="150257" cy="270153"/>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2</a:t>
            </a:r>
            <a:endParaRPr lang="en-US" sz="2100" dirty="0"/>
          </a:p>
        </p:txBody>
      </p:sp>
      <p:sp>
        <p:nvSpPr>
          <p:cNvPr id="12" name="Text 8"/>
          <p:cNvSpPr/>
          <p:nvPr/>
        </p:nvSpPr>
        <p:spPr>
          <a:xfrm>
            <a:off x="1237799" y="3775115"/>
            <a:ext cx="2251115" cy="281345"/>
          </a:xfrm>
          <a:prstGeom prst="rect">
            <a:avLst/>
          </a:prstGeom>
          <a:noFill/>
          <a:ln/>
        </p:spPr>
        <p:txBody>
          <a:bodyPr wrap="none" lIns="0" tIns="0" rIns="0" bIns="0" rtlCol="0" anchor="t"/>
          <a:lstStyle/>
          <a:p>
            <a:pPr marL="0" indent="0" algn="l">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Vật liệu bị văng ra</a:t>
            </a:r>
            <a:endParaRPr lang="en-US" sz="2000" dirty="0"/>
          </a:p>
        </p:txBody>
      </p:sp>
      <p:sp>
        <p:nvSpPr>
          <p:cNvPr id="13" name="Text 9"/>
          <p:cNvSpPr/>
          <p:nvPr/>
        </p:nvSpPr>
        <p:spPr>
          <a:xfrm>
            <a:off x="1248659" y="4056459"/>
            <a:ext cx="7883366" cy="288131"/>
          </a:xfrm>
          <a:prstGeom prst="rect">
            <a:avLst/>
          </a:prstGeom>
          <a:noFill/>
          <a:ln/>
        </p:spPr>
        <p:txBody>
          <a:bodyPr wrap="non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Những mảnh vụn gỗ hoặc kim loại có thể bay ra với tốc độ cao, gây thương tích </a:t>
            </a:r>
            <a:r>
              <a:rPr lang="en-US" sz="1600" dirty="0" err="1">
                <a:solidFill>
                  <a:srgbClr val="2B4150"/>
                </a:solidFill>
                <a:latin typeface="PT Serif" panose="020A0603040505020204" pitchFamily="18" charset="0"/>
                <a:ea typeface="Source Sans Pro" pitchFamily="34" charset="-122"/>
                <a:cs typeface="Source Sans Pro" pitchFamily="34" charset="-120"/>
              </a:rPr>
              <a:t>cho</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25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mắt</a:t>
            </a:r>
            <a:r>
              <a:rPr lang="en-US" sz="1600" dirty="0">
                <a:solidFill>
                  <a:srgbClr val="2B4150"/>
                </a:solidFill>
                <a:latin typeface="PT Serif" panose="020A0603040505020204" pitchFamily="18" charset="0"/>
                <a:ea typeface="Source Sans Pro" pitchFamily="34" charset="-122"/>
                <a:cs typeface="Source Sans Pro" pitchFamily="34" charset="-120"/>
              </a:rPr>
              <a:t> hoặc da.</a:t>
            </a:r>
            <a:endParaRPr lang="en-US" sz="1600" dirty="0"/>
          </a:p>
        </p:txBody>
      </p:sp>
      <p:sp>
        <p:nvSpPr>
          <p:cNvPr id="14" name="Shape 10"/>
          <p:cNvSpPr/>
          <p:nvPr/>
        </p:nvSpPr>
        <p:spPr>
          <a:xfrm>
            <a:off x="697766" y="5105162"/>
            <a:ext cx="405170" cy="405170"/>
          </a:xfrm>
          <a:prstGeom prst="roundRect">
            <a:avLst>
              <a:gd name="adj" fmla="val 6667"/>
            </a:avLst>
          </a:prstGeom>
          <a:solidFill>
            <a:srgbClr val="124E73"/>
          </a:solidFill>
          <a:ln/>
        </p:spPr>
      </p:sp>
      <p:sp>
        <p:nvSpPr>
          <p:cNvPr id="15" name="Text 11"/>
          <p:cNvSpPr/>
          <p:nvPr/>
        </p:nvSpPr>
        <p:spPr>
          <a:xfrm>
            <a:off x="824448" y="5172670"/>
            <a:ext cx="151805" cy="270153"/>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3</a:t>
            </a:r>
            <a:endParaRPr lang="en-US" sz="2100" dirty="0"/>
          </a:p>
        </p:txBody>
      </p:sp>
      <p:sp>
        <p:nvSpPr>
          <p:cNvPr id="16" name="Text 12"/>
          <p:cNvSpPr/>
          <p:nvPr/>
        </p:nvSpPr>
        <p:spPr>
          <a:xfrm>
            <a:off x="1260515" y="5082659"/>
            <a:ext cx="2251115" cy="281345"/>
          </a:xfrm>
          <a:prstGeom prst="rect">
            <a:avLst/>
          </a:prstGeom>
          <a:noFill/>
          <a:ln/>
        </p:spPr>
        <p:txBody>
          <a:bodyPr wrap="none" lIns="0" tIns="0" rIns="0" bIns="0" rtlCol="0" anchor="t"/>
          <a:lstStyle/>
          <a:p>
            <a:pPr marL="0" indent="0" algn="l">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Trượt ngã</a:t>
            </a:r>
            <a:endParaRPr lang="en-US" sz="2000" dirty="0"/>
          </a:p>
        </p:txBody>
      </p:sp>
      <p:sp>
        <p:nvSpPr>
          <p:cNvPr id="17" name="Text 13"/>
          <p:cNvSpPr/>
          <p:nvPr/>
        </p:nvSpPr>
        <p:spPr>
          <a:xfrm>
            <a:off x="1271375" y="5364003"/>
            <a:ext cx="7883366" cy="576263"/>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Tình trạng trượt ngã có thể xảy ra khi sàn nhà máy ẩm ướt hoặc có vật cản. Người lao động có thể dễ dàng bị ngã, dẫn đến chấn thương ở chân hoặc lưng.</a:t>
            </a:r>
            <a:endParaRPr lang="en-US" sz="1600" dirty="0"/>
          </a:p>
        </p:txBody>
      </p:sp>
      <p:sp>
        <p:nvSpPr>
          <p:cNvPr id="18" name="Shape 14"/>
          <p:cNvSpPr/>
          <p:nvPr/>
        </p:nvSpPr>
        <p:spPr>
          <a:xfrm>
            <a:off x="697766" y="6610826"/>
            <a:ext cx="405170" cy="405170"/>
          </a:xfrm>
          <a:prstGeom prst="roundRect">
            <a:avLst>
              <a:gd name="adj" fmla="val 6667"/>
            </a:avLst>
          </a:prstGeom>
          <a:solidFill>
            <a:srgbClr val="124E73"/>
          </a:solidFill>
          <a:ln/>
        </p:spPr>
      </p:sp>
      <p:sp>
        <p:nvSpPr>
          <p:cNvPr id="19" name="Text 15"/>
          <p:cNvSpPr/>
          <p:nvPr/>
        </p:nvSpPr>
        <p:spPr>
          <a:xfrm>
            <a:off x="813375" y="6678335"/>
            <a:ext cx="173950" cy="270153"/>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4</a:t>
            </a:r>
            <a:endParaRPr lang="en-US" sz="2100" dirty="0"/>
          </a:p>
        </p:txBody>
      </p:sp>
      <p:sp>
        <p:nvSpPr>
          <p:cNvPr id="20" name="Text 16"/>
          <p:cNvSpPr/>
          <p:nvPr/>
        </p:nvSpPr>
        <p:spPr>
          <a:xfrm>
            <a:off x="1260515" y="6588323"/>
            <a:ext cx="3698438" cy="281345"/>
          </a:xfrm>
          <a:prstGeom prst="rect">
            <a:avLst/>
          </a:prstGeom>
          <a:noFill/>
          <a:ln/>
        </p:spPr>
        <p:txBody>
          <a:bodyPr wrap="none" lIns="0" tIns="0" rIns="0" bIns="0" rtlCol="0" anchor="t"/>
          <a:lstStyle/>
          <a:p>
            <a:pPr marL="0" indent="0" algn="l">
              <a:lnSpc>
                <a:spcPts val="2200"/>
              </a:lnSpc>
              <a:buNone/>
            </a:pPr>
            <a:r>
              <a:rPr lang="en-US" sz="2000" dirty="0">
                <a:solidFill>
                  <a:srgbClr val="2B4150"/>
                </a:solidFill>
                <a:latin typeface="MuseoModerno Medium" pitchFamily="34" charset="0"/>
                <a:ea typeface="MuseoModerno Medium" pitchFamily="34" charset="-122"/>
                <a:cs typeface="MuseoModerno Medium" pitchFamily="34" charset="-120"/>
              </a:rPr>
              <a:t>Không tuân thủ quy trình an toàn</a:t>
            </a:r>
            <a:endParaRPr lang="en-US" sz="2000" dirty="0"/>
          </a:p>
        </p:txBody>
      </p:sp>
      <p:sp>
        <p:nvSpPr>
          <p:cNvPr id="21" name="Text 17"/>
          <p:cNvSpPr/>
          <p:nvPr/>
        </p:nvSpPr>
        <p:spPr>
          <a:xfrm>
            <a:off x="1271375" y="6869668"/>
            <a:ext cx="7883366" cy="288131"/>
          </a:xfrm>
          <a:prstGeom prst="rect">
            <a:avLst/>
          </a:prstGeom>
          <a:noFill/>
          <a:ln/>
        </p:spPr>
        <p:txBody>
          <a:bodyPr wrap="non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Sai quy trình và thiếu nhận thức về các nguy cơ có thể làm tăng khả tăng xảy ra sự </a:t>
            </a:r>
            <a:r>
              <a:rPr lang="en-US" sz="1600" dirty="0" err="1">
                <a:solidFill>
                  <a:srgbClr val="2B4150"/>
                </a:solidFill>
                <a:latin typeface="PT Serif" panose="020A0603040505020204" pitchFamily="18" charset="0"/>
                <a:ea typeface="Source Sans Pro" pitchFamily="34" charset="-122"/>
                <a:cs typeface="Source Sans Pro" pitchFamily="34" charset="-120"/>
              </a:rPr>
              <a:t>cố</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25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và</a:t>
            </a:r>
            <a:r>
              <a:rPr lang="en-US" sz="1600" dirty="0">
                <a:solidFill>
                  <a:srgbClr val="2B4150"/>
                </a:solidFill>
                <a:latin typeface="PT Serif" panose="020A0603040505020204" pitchFamily="18" charset="0"/>
                <a:ea typeface="Source Sans Pro" pitchFamily="34" charset="-122"/>
                <a:cs typeface="Source Sans Pro" pitchFamily="34" charset="-120"/>
              </a:rPr>
              <a:t> tai nạn.</a:t>
            </a:r>
            <a:endParaRPr lang="en-US" sz="1600" dirty="0"/>
          </a:p>
        </p:txBody>
      </p:sp>
      <p:pic>
        <p:nvPicPr>
          <p:cNvPr id="22" name="Picture 21">
            <a:extLst>
              <a:ext uri="{FF2B5EF4-FFF2-40B4-BE49-F238E27FC236}">
                <a16:creationId xmlns:a16="http://schemas.microsoft.com/office/drawing/2014/main" id="{95EE0952-9739-DDC6-D405-C13B70ABA728}"/>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816703" y="1253658"/>
            <a:ext cx="626233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III. Công đoạn Lắp ráp</a:t>
            </a:r>
            <a:endParaRPr lang="en-US" sz="5400" b="1" dirty="0"/>
          </a:p>
        </p:txBody>
      </p:sp>
      <p:sp>
        <p:nvSpPr>
          <p:cNvPr id="4" name="Text 1"/>
          <p:cNvSpPr/>
          <p:nvPr/>
        </p:nvSpPr>
        <p:spPr>
          <a:xfrm>
            <a:off x="6280190" y="3257193"/>
            <a:ext cx="2835235" cy="354330"/>
          </a:xfrm>
          <a:prstGeom prst="rect">
            <a:avLst/>
          </a:prstGeom>
          <a:noFill/>
          <a:ln/>
        </p:spPr>
        <p:txBody>
          <a:bodyPr wrap="none" lIns="0" tIns="0" rIns="0" bIns="0" rtlCol="0" anchor="t"/>
          <a:lstStyle/>
          <a:p>
            <a:pPr marL="342900" indent="-342900">
              <a:lnSpc>
                <a:spcPts val="2750"/>
              </a:lnSpc>
              <a:buFont typeface="Arial" panose="020B0604020202020204" pitchFamily="34" charset="0"/>
              <a:buChar char="•"/>
            </a:pPr>
            <a:r>
              <a:rPr lang="en-US" sz="2200" b="1" dirty="0">
                <a:solidFill>
                  <a:srgbClr val="124E73"/>
                </a:solidFill>
                <a:latin typeface="MuseoModerno Medium" pitchFamily="34" charset="0"/>
                <a:ea typeface="MuseoModerno Medium" pitchFamily="34" charset="-122"/>
                <a:cs typeface="MuseoModerno Medium" pitchFamily="34" charset="-120"/>
              </a:rPr>
              <a:t>Đặc điểm công việc</a:t>
            </a:r>
            <a:endParaRPr lang="en-US" sz="2200" b="1" dirty="0"/>
          </a:p>
        </p:txBody>
      </p:sp>
      <p:sp>
        <p:nvSpPr>
          <p:cNvPr id="5" name="Text 2"/>
          <p:cNvSpPr/>
          <p:nvPr/>
        </p:nvSpPr>
        <p:spPr>
          <a:xfrm>
            <a:off x="6280190" y="3951684"/>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Các bộ phận như mặt bàn, chân bàn và các chi tiết khác được ghép nối với nhau để tạo thành một sản phẩm hoàn chỉnh. Mỗi mối nối cần được kiểm tra cẩn thận để đảm bảo độ chắc chắn và ổn định.</a:t>
            </a:r>
            <a:endParaRPr lang="en-US" sz="1750" dirty="0"/>
          </a:p>
        </p:txBody>
      </p:sp>
      <p:sp>
        <p:nvSpPr>
          <p:cNvPr id="6" name="Text 3"/>
          <p:cNvSpPr/>
          <p:nvPr/>
        </p:nvSpPr>
        <p:spPr>
          <a:xfrm>
            <a:off x="6280190" y="5295543"/>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Để gia tăng độ bền cho các mối nối, tiếp theo sẽ cần sử dụng đến keo chuyên dụng kết hợp với ốc vít.</a:t>
            </a:r>
            <a:endParaRPr lang="en-US" sz="1750" dirty="0"/>
          </a:p>
        </p:txBody>
      </p:sp>
      <p:pic>
        <p:nvPicPr>
          <p:cNvPr id="7" name="Picture 6">
            <a:extLst>
              <a:ext uri="{FF2B5EF4-FFF2-40B4-BE49-F238E27FC236}">
                <a16:creationId xmlns:a16="http://schemas.microsoft.com/office/drawing/2014/main" id="{05585F48-3115-4848-1945-2A37023E7EA6}"/>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580918" y="557808"/>
            <a:ext cx="9468564" cy="490538"/>
          </a:xfrm>
          <a:prstGeom prst="rect">
            <a:avLst/>
          </a:prstGeom>
          <a:noFill/>
          <a:ln/>
        </p:spPr>
        <p:txBody>
          <a:bodyPr wrap="none" lIns="0" tIns="0" rIns="0" bIns="0" rtlCol="0" anchor="t"/>
          <a:lstStyle/>
          <a:p>
            <a:pPr marL="0" indent="0" algn="ctr">
              <a:lnSpc>
                <a:spcPts val="3850"/>
              </a:lnSpc>
              <a:buNone/>
            </a:pPr>
            <a:r>
              <a:rPr lang="en-US" sz="3200" b="1" dirty="0">
                <a:solidFill>
                  <a:srgbClr val="124E73"/>
                </a:solidFill>
                <a:latin typeface="MuseoModerno Medium" pitchFamily="34" charset="0"/>
                <a:ea typeface="MuseoModerno Medium" pitchFamily="34" charset="-122"/>
                <a:cs typeface="MuseoModerno Medium" pitchFamily="34" charset="-120"/>
              </a:rPr>
              <a:t>Các dạng tai nạn lao động trong quá trình Lắp ráp</a:t>
            </a:r>
            <a:endParaRPr lang="en-US" sz="3200" b="1" dirty="0"/>
          </a:p>
        </p:txBody>
      </p:sp>
      <p:pic>
        <p:nvPicPr>
          <p:cNvPr id="3" name="Image 0" descr="preencoded.png"/>
          <p:cNvPicPr>
            <a:picLocks noChangeAspect="1"/>
          </p:cNvPicPr>
          <p:nvPr/>
        </p:nvPicPr>
        <p:blipFill>
          <a:blip r:embed="rId3"/>
          <a:stretch>
            <a:fillRect/>
          </a:stretch>
        </p:blipFill>
        <p:spPr>
          <a:xfrm>
            <a:off x="4186357" y="1465659"/>
            <a:ext cx="3518178" cy="1883926"/>
          </a:xfrm>
          <a:prstGeom prst="rect">
            <a:avLst/>
          </a:prstGeom>
        </p:spPr>
      </p:pic>
      <p:pic>
        <p:nvPicPr>
          <p:cNvPr id="4" name="Image 1" descr="preencoded.png"/>
          <p:cNvPicPr>
            <a:picLocks noChangeAspect="1"/>
          </p:cNvPicPr>
          <p:nvPr/>
        </p:nvPicPr>
        <p:blipFill>
          <a:blip r:embed="rId4"/>
          <a:stretch>
            <a:fillRect/>
          </a:stretch>
        </p:blipFill>
        <p:spPr>
          <a:xfrm>
            <a:off x="7830026" y="1465659"/>
            <a:ext cx="2613898" cy="1883926"/>
          </a:xfrm>
          <a:prstGeom prst="rect">
            <a:avLst/>
          </a:prstGeom>
        </p:spPr>
      </p:pic>
      <p:sp>
        <p:nvSpPr>
          <p:cNvPr id="5" name="Shape 1"/>
          <p:cNvSpPr/>
          <p:nvPr/>
        </p:nvSpPr>
        <p:spPr>
          <a:xfrm>
            <a:off x="549473" y="3714584"/>
            <a:ext cx="353139" cy="353139"/>
          </a:xfrm>
          <a:prstGeom prst="roundRect">
            <a:avLst>
              <a:gd name="adj" fmla="val 6669"/>
            </a:avLst>
          </a:prstGeom>
          <a:solidFill>
            <a:srgbClr val="124E73"/>
          </a:solidFill>
          <a:ln/>
        </p:spPr>
      </p:sp>
      <p:sp>
        <p:nvSpPr>
          <p:cNvPr id="6" name="Text 2"/>
          <p:cNvSpPr/>
          <p:nvPr/>
        </p:nvSpPr>
        <p:spPr>
          <a:xfrm>
            <a:off x="670798" y="3773401"/>
            <a:ext cx="110490" cy="235506"/>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1</a:t>
            </a:r>
            <a:endParaRPr lang="en-US" sz="1850" dirty="0"/>
          </a:p>
        </p:txBody>
      </p:sp>
      <p:sp>
        <p:nvSpPr>
          <p:cNvPr id="7" name="Text 3"/>
          <p:cNvSpPr/>
          <p:nvPr/>
        </p:nvSpPr>
        <p:spPr>
          <a:xfrm>
            <a:off x="1059537" y="3714584"/>
            <a:ext cx="3079671" cy="245269"/>
          </a:xfrm>
          <a:prstGeom prst="rect">
            <a:avLst/>
          </a:prstGeom>
          <a:noFill/>
          <a:ln/>
        </p:spPr>
        <p:txBody>
          <a:bodyPr wrap="none" lIns="0" tIns="0" rIns="0" bIns="0" rtlCol="0" anchor="t"/>
          <a:lstStyle/>
          <a:p>
            <a:pPr marL="0" indent="0">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Vết </a:t>
            </a:r>
            <a:r>
              <a:rPr lang="en-US" sz="2000" dirty="0" err="1">
                <a:solidFill>
                  <a:srgbClr val="2B4150"/>
                </a:solidFill>
                <a:latin typeface="MuseoModerno Medium" pitchFamily="34" charset="0"/>
                <a:ea typeface="MuseoModerno Medium" pitchFamily="34" charset="-122"/>
                <a:cs typeface="MuseoModerno Medium" pitchFamily="34" charset="-120"/>
              </a:rPr>
              <a:t>thương</a:t>
            </a:r>
            <a:r>
              <a:rPr lang="en-US" sz="2000" dirty="0">
                <a:solidFill>
                  <a:srgbClr val="2B4150"/>
                </a:solidFill>
                <a:latin typeface="MuseoModerno Medium" pitchFamily="34" charset="0"/>
                <a:ea typeface="MuseoModerno Medium" pitchFamily="34" charset="-122"/>
                <a:cs typeface="MuseoModerno Medium" pitchFamily="34" charset="-120"/>
              </a:rPr>
              <a:t> do cắt hoặc va chạm</a:t>
            </a:r>
            <a:endParaRPr lang="en-US" sz="2000" dirty="0"/>
          </a:p>
        </p:txBody>
      </p:sp>
      <p:sp>
        <p:nvSpPr>
          <p:cNvPr id="8" name="Text 4"/>
          <p:cNvSpPr/>
          <p:nvPr/>
        </p:nvSpPr>
        <p:spPr>
          <a:xfrm>
            <a:off x="1059537" y="3928420"/>
            <a:ext cx="13021389" cy="251222"/>
          </a:xfrm>
          <a:prstGeom prst="rect">
            <a:avLst/>
          </a:prstGeom>
          <a:noFill/>
          <a:ln/>
        </p:spPr>
        <p:txBody>
          <a:bodyPr wrap="none" lIns="0" tIns="0" rIns="0" bIns="0" rtlCol="0" anchor="t"/>
          <a:lstStyle/>
          <a:p>
            <a:pPr marL="0" indent="0">
              <a:lnSpc>
                <a:spcPts val="19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Trong quá </a:t>
            </a:r>
            <a:r>
              <a:rPr lang="en-US" sz="1400" dirty="0" err="1">
                <a:solidFill>
                  <a:srgbClr val="2B4150"/>
                </a:solidFill>
                <a:latin typeface="PT Serif" panose="020A0603040505020204" pitchFamily="18" charset="0"/>
                <a:ea typeface="Source Sans Pro" pitchFamily="34" charset="-122"/>
                <a:cs typeface="Source Sans Pro" pitchFamily="34" charset="-120"/>
              </a:rPr>
              <a:t>trình</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lắp</a:t>
            </a:r>
            <a:r>
              <a:rPr lang="en-US" sz="1400" dirty="0">
                <a:solidFill>
                  <a:srgbClr val="2B4150"/>
                </a:solidFill>
                <a:latin typeface="PT Serif" panose="020A0603040505020204" pitchFamily="18" charset="0"/>
                <a:ea typeface="Source Sans Pro" pitchFamily="34" charset="-122"/>
                <a:cs typeface="Source Sans Pro" pitchFamily="34" charset="-120"/>
              </a:rPr>
              <a:t> ráp bàn bida, nhân viên có thể bị thương do cắt hoặc va chạm với các bộ phận sắc nhọn của bàn. Việc xử lý các chi tiết như mặt bàn </a:t>
            </a:r>
            <a:r>
              <a:rPr lang="en-US" sz="1400" dirty="0" err="1">
                <a:solidFill>
                  <a:srgbClr val="2B4150"/>
                </a:solidFill>
                <a:latin typeface="PT Serif" panose="020A0603040505020204" pitchFamily="18" charset="0"/>
                <a:ea typeface="Source Sans Pro" pitchFamily="34" charset="-122"/>
                <a:cs typeface="Source Sans Pro" pitchFamily="34" charset="-120"/>
              </a:rPr>
              <a:t>hoặc</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chân</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195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bàn</a:t>
            </a:r>
            <a:r>
              <a:rPr lang="en-US" sz="1400" dirty="0">
                <a:solidFill>
                  <a:srgbClr val="2B4150"/>
                </a:solidFill>
                <a:latin typeface="PT Serif" panose="020A0603040505020204" pitchFamily="18" charset="0"/>
                <a:ea typeface="Source Sans Pro" pitchFamily="34" charset="-122"/>
                <a:cs typeface="Source Sans Pro" pitchFamily="34" charset="-120"/>
              </a:rPr>
              <a:t> cần hết sức cẩn thận.</a:t>
            </a:r>
            <a:endParaRPr lang="en-US" sz="1400" dirty="0"/>
          </a:p>
        </p:txBody>
      </p:sp>
      <p:sp>
        <p:nvSpPr>
          <p:cNvPr id="9" name="Shape 5"/>
          <p:cNvSpPr/>
          <p:nvPr/>
        </p:nvSpPr>
        <p:spPr>
          <a:xfrm>
            <a:off x="549473" y="4792134"/>
            <a:ext cx="353139" cy="353139"/>
          </a:xfrm>
          <a:prstGeom prst="roundRect">
            <a:avLst>
              <a:gd name="adj" fmla="val 6669"/>
            </a:avLst>
          </a:prstGeom>
          <a:solidFill>
            <a:srgbClr val="124E73"/>
          </a:solidFill>
          <a:ln/>
        </p:spPr>
      </p:sp>
      <p:sp>
        <p:nvSpPr>
          <p:cNvPr id="10" name="Text 6"/>
          <p:cNvSpPr/>
          <p:nvPr/>
        </p:nvSpPr>
        <p:spPr>
          <a:xfrm>
            <a:off x="660559" y="4850951"/>
            <a:ext cx="130969" cy="235506"/>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2</a:t>
            </a:r>
            <a:endParaRPr lang="en-US" sz="1850" dirty="0"/>
          </a:p>
        </p:txBody>
      </p:sp>
      <p:sp>
        <p:nvSpPr>
          <p:cNvPr id="11" name="Text 7"/>
          <p:cNvSpPr/>
          <p:nvPr/>
        </p:nvSpPr>
        <p:spPr>
          <a:xfrm>
            <a:off x="1059537" y="4792134"/>
            <a:ext cx="2925366" cy="245269"/>
          </a:xfrm>
          <a:prstGeom prst="rect">
            <a:avLst/>
          </a:prstGeom>
          <a:noFill/>
          <a:ln/>
        </p:spPr>
        <p:txBody>
          <a:bodyPr wrap="none" lIns="0" tIns="0" rIns="0" bIns="0" rtlCol="0" anchor="t"/>
          <a:lstStyle/>
          <a:p>
            <a:pPr marL="0" indent="0">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Tai nạn liên quan đến hóa chất</a:t>
            </a:r>
            <a:endParaRPr lang="en-US" sz="2000" dirty="0"/>
          </a:p>
        </p:txBody>
      </p:sp>
      <p:sp>
        <p:nvSpPr>
          <p:cNvPr id="12" name="Text 8"/>
          <p:cNvSpPr/>
          <p:nvPr/>
        </p:nvSpPr>
        <p:spPr>
          <a:xfrm>
            <a:off x="1059537" y="5005970"/>
            <a:ext cx="13021389" cy="502444"/>
          </a:xfrm>
          <a:prstGeom prst="rect">
            <a:avLst/>
          </a:prstGeom>
          <a:noFill/>
          <a:ln/>
        </p:spPr>
        <p:txBody>
          <a:bodyPr wrap="square" lIns="0" tIns="0" rIns="0" bIns="0" rtlCol="0" anchor="t"/>
          <a:lstStyle/>
          <a:p>
            <a:pPr marL="0" indent="0">
              <a:lnSpc>
                <a:spcPts val="19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Khi làm việc với keo chuyên dụng, nhân viên có thể gặp phải các tai nạn liên quan đến hóa chất, như dị ứng da hoặc hít phải hơi độc. Việc sử dụng đầy đủ thiết bị bảo hộ và làm việc trong môi trường thông gió tốt là rất cần thiết.</a:t>
            </a:r>
            <a:endParaRPr lang="en-US" sz="1400" dirty="0"/>
          </a:p>
        </p:txBody>
      </p:sp>
      <p:sp>
        <p:nvSpPr>
          <p:cNvPr id="13" name="Shape 9"/>
          <p:cNvSpPr/>
          <p:nvPr/>
        </p:nvSpPr>
        <p:spPr>
          <a:xfrm>
            <a:off x="549473" y="6087249"/>
            <a:ext cx="353139" cy="353139"/>
          </a:xfrm>
          <a:prstGeom prst="roundRect">
            <a:avLst>
              <a:gd name="adj" fmla="val 6669"/>
            </a:avLst>
          </a:prstGeom>
          <a:solidFill>
            <a:srgbClr val="124E73"/>
          </a:solidFill>
          <a:ln/>
        </p:spPr>
      </p:sp>
      <p:sp>
        <p:nvSpPr>
          <p:cNvPr id="14" name="Text 10"/>
          <p:cNvSpPr/>
          <p:nvPr/>
        </p:nvSpPr>
        <p:spPr>
          <a:xfrm>
            <a:off x="659844" y="6146066"/>
            <a:ext cx="132398" cy="235506"/>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3</a:t>
            </a:r>
            <a:endParaRPr lang="en-US" sz="1850" dirty="0"/>
          </a:p>
        </p:txBody>
      </p:sp>
      <p:sp>
        <p:nvSpPr>
          <p:cNvPr id="15" name="Text 11"/>
          <p:cNvSpPr/>
          <p:nvPr/>
        </p:nvSpPr>
        <p:spPr>
          <a:xfrm>
            <a:off x="1059537" y="6087249"/>
            <a:ext cx="1962388" cy="245269"/>
          </a:xfrm>
          <a:prstGeom prst="rect">
            <a:avLst/>
          </a:prstGeom>
          <a:noFill/>
          <a:ln/>
        </p:spPr>
        <p:txBody>
          <a:bodyPr wrap="none" lIns="0" tIns="0" rIns="0" bIns="0" rtlCol="0" anchor="t"/>
          <a:lstStyle/>
          <a:p>
            <a:pPr marL="0" indent="0">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Tai nạn do ngã</a:t>
            </a:r>
            <a:endParaRPr lang="en-US" sz="2000" dirty="0"/>
          </a:p>
        </p:txBody>
      </p:sp>
      <p:sp>
        <p:nvSpPr>
          <p:cNvPr id="16" name="Text 12"/>
          <p:cNvSpPr/>
          <p:nvPr/>
        </p:nvSpPr>
        <p:spPr>
          <a:xfrm>
            <a:off x="1059537" y="6301085"/>
            <a:ext cx="13021389" cy="502444"/>
          </a:xfrm>
          <a:prstGeom prst="rect">
            <a:avLst/>
          </a:prstGeom>
          <a:noFill/>
          <a:ln/>
        </p:spPr>
        <p:txBody>
          <a:bodyPr wrap="square" lIns="0" tIns="0" rIns="0" bIns="0" rtlCol="0" anchor="t"/>
          <a:lstStyle/>
          <a:p>
            <a:pPr marL="0" indent="0">
              <a:lnSpc>
                <a:spcPts val="19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Các tai nạn do ngã cũng thường xuyên xảy ra trong quá trình lắp ráp, đặc biệt là khi nhân viên phải di chuyển giữa các bộ phận của dây chuyền lắp ráp. Sàn nhà cần được giữ sạch sẽ và không có vật cản.</a:t>
            </a:r>
            <a:endParaRPr lang="en-US" sz="1400" dirty="0"/>
          </a:p>
        </p:txBody>
      </p:sp>
      <p:sp>
        <p:nvSpPr>
          <p:cNvPr id="17" name="Shape 13"/>
          <p:cNvSpPr/>
          <p:nvPr/>
        </p:nvSpPr>
        <p:spPr>
          <a:xfrm>
            <a:off x="549473" y="7232392"/>
            <a:ext cx="353139" cy="353139"/>
          </a:xfrm>
          <a:prstGeom prst="roundRect">
            <a:avLst>
              <a:gd name="adj" fmla="val 6669"/>
            </a:avLst>
          </a:prstGeom>
          <a:solidFill>
            <a:srgbClr val="124E73"/>
          </a:solidFill>
          <a:ln/>
        </p:spPr>
      </p:sp>
      <p:sp>
        <p:nvSpPr>
          <p:cNvPr id="18" name="Text 14"/>
          <p:cNvSpPr/>
          <p:nvPr/>
        </p:nvSpPr>
        <p:spPr>
          <a:xfrm>
            <a:off x="650200" y="7291209"/>
            <a:ext cx="151686" cy="235506"/>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4</a:t>
            </a:r>
            <a:endParaRPr lang="en-US" sz="1850" dirty="0"/>
          </a:p>
        </p:txBody>
      </p:sp>
      <p:sp>
        <p:nvSpPr>
          <p:cNvPr id="19" name="Text 15"/>
          <p:cNvSpPr/>
          <p:nvPr/>
        </p:nvSpPr>
        <p:spPr>
          <a:xfrm>
            <a:off x="1059537" y="7232392"/>
            <a:ext cx="3093363" cy="245269"/>
          </a:xfrm>
          <a:prstGeom prst="rect">
            <a:avLst/>
          </a:prstGeom>
          <a:noFill/>
          <a:ln/>
        </p:spPr>
        <p:txBody>
          <a:bodyPr wrap="none" lIns="0" tIns="0" rIns="0" bIns="0" rtlCol="0" anchor="t"/>
          <a:lstStyle/>
          <a:p>
            <a:pPr marL="0" indent="0">
              <a:lnSpc>
                <a:spcPts val="1900"/>
              </a:lnSpc>
              <a:buNone/>
            </a:pPr>
            <a:r>
              <a:rPr lang="en-US" sz="2000" dirty="0">
                <a:solidFill>
                  <a:srgbClr val="2B4150"/>
                </a:solidFill>
                <a:latin typeface="MuseoModerno Medium" pitchFamily="34" charset="0"/>
                <a:ea typeface="MuseoModerno Medium" pitchFamily="34" charset="-122"/>
                <a:cs typeface="MuseoModerno Medium" pitchFamily="34" charset="-120"/>
              </a:rPr>
              <a:t>Sự cố khi bàn bida được sử dụng</a:t>
            </a:r>
            <a:endParaRPr lang="en-US" sz="2000" dirty="0"/>
          </a:p>
        </p:txBody>
      </p:sp>
      <p:sp>
        <p:nvSpPr>
          <p:cNvPr id="20" name="Text 16"/>
          <p:cNvSpPr/>
          <p:nvPr/>
        </p:nvSpPr>
        <p:spPr>
          <a:xfrm>
            <a:off x="1059537" y="7446228"/>
            <a:ext cx="13021389" cy="251222"/>
          </a:xfrm>
          <a:prstGeom prst="rect">
            <a:avLst/>
          </a:prstGeom>
          <a:noFill/>
          <a:ln/>
        </p:spPr>
        <p:txBody>
          <a:bodyPr wrap="none" lIns="0" tIns="0" rIns="0" bIns="0" rtlCol="0" anchor="t"/>
          <a:lstStyle/>
          <a:p>
            <a:pPr marL="0" indent="0">
              <a:lnSpc>
                <a:spcPts val="19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Sự không chính xác trong việc kiểm tra các mối nối có thể dẫn đến sự cố khi bàn bida được sử dụng, gây ra nguy hiểm cho người chơi và những người xung quanh.</a:t>
            </a:r>
            <a:endParaRPr lang="en-US" sz="1400" dirty="0"/>
          </a:p>
        </p:txBody>
      </p:sp>
      <p:pic>
        <p:nvPicPr>
          <p:cNvPr id="21" name="Picture 20">
            <a:extLst>
              <a:ext uri="{FF2B5EF4-FFF2-40B4-BE49-F238E27FC236}">
                <a16:creationId xmlns:a16="http://schemas.microsoft.com/office/drawing/2014/main" id="{5023A333-CE33-41B1-DDA6-1B1685572FF6}"/>
              </a:ext>
            </a:extLst>
          </p:cNvPr>
          <p:cNvPicPr>
            <a:picLocks noChangeAspect="1"/>
          </p:cNvPicPr>
          <p:nvPr/>
        </p:nvPicPr>
        <p:blipFill>
          <a:blip r:embed="rId5"/>
          <a:stretch>
            <a:fillRect/>
          </a:stretch>
        </p:blipFill>
        <p:spPr>
          <a:xfrm>
            <a:off x="12682501" y="7571839"/>
            <a:ext cx="1776723" cy="5501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963013" y="348412"/>
            <a:ext cx="6190655" cy="647105"/>
          </a:xfrm>
          <a:prstGeom prst="rect">
            <a:avLst/>
          </a:prstGeom>
          <a:noFill/>
          <a:ln/>
        </p:spPr>
        <p:txBody>
          <a:bodyPr wrap="none" lIns="0" tIns="0" rIns="0" bIns="0" rtlCol="0" anchor="t"/>
          <a:lstStyle/>
          <a:p>
            <a:pPr marL="0" indent="0" algn="ctr">
              <a:lnSpc>
                <a:spcPts val="5050"/>
              </a:lnSpc>
              <a:buNone/>
            </a:pPr>
            <a:r>
              <a:rPr lang="en-US" sz="4400" b="1" dirty="0">
                <a:solidFill>
                  <a:srgbClr val="124E73"/>
                </a:solidFill>
                <a:latin typeface="MuseoModerno Medium" pitchFamily="34" charset="0"/>
                <a:ea typeface="MuseoModerno Medium" pitchFamily="34" charset="-122"/>
                <a:cs typeface="MuseoModerno Medium" pitchFamily="34" charset="-120"/>
              </a:rPr>
              <a:t>IV. Công đoạn Chà nhám</a:t>
            </a:r>
            <a:endParaRPr lang="en-US" sz="4400" b="1" dirty="0"/>
          </a:p>
        </p:txBody>
      </p:sp>
      <p:sp>
        <p:nvSpPr>
          <p:cNvPr id="4" name="Shape 1"/>
          <p:cNvSpPr/>
          <p:nvPr/>
        </p:nvSpPr>
        <p:spPr>
          <a:xfrm>
            <a:off x="6211133" y="1527096"/>
            <a:ext cx="7694533" cy="1531977"/>
          </a:xfrm>
          <a:prstGeom prst="roundRect">
            <a:avLst>
              <a:gd name="adj" fmla="val 2028"/>
            </a:avLst>
          </a:prstGeom>
          <a:solidFill>
            <a:srgbClr val="124E73"/>
          </a:solidFill>
          <a:ln/>
        </p:spPr>
      </p:sp>
      <p:sp>
        <p:nvSpPr>
          <p:cNvPr id="5" name="Text 2"/>
          <p:cNvSpPr/>
          <p:nvPr/>
        </p:nvSpPr>
        <p:spPr>
          <a:xfrm>
            <a:off x="6418183" y="1734145"/>
            <a:ext cx="7280434" cy="331232"/>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Đặc điểm công việc</a:t>
            </a:r>
            <a:endParaRPr lang="en-US" sz="1600" dirty="0"/>
          </a:p>
        </p:txBody>
      </p:sp>
      <p:sp>
        <p:nvSpPr>
          <p:cNvPr id="6" name="Text 3"/>
          <p:cNvSpPr/>
          <p:nvPr/>
        </p:nvSpPr>
        <p:spPr>
          <a:xfrm>
            <a:off x="6418183" y="2189559"/>
            <a:ext cx="7280434" cy="66246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Người thợ sử dụng giấy nhám hoặc máy chà nhám chuyên dụng để loại bỏ các vết xước, không đồng đều trên bề mặt bàn.</a:t>
            </a:r>
            <a:endParaRPr lang="en-US" sz="1600" dirty="0"/>
          </a:p>
        </p:txBody>
      </p:sp>
      <p:sp>
        <p:nvSpPr>
          <p:cNvPr id="7" name="Shape 4"/>
          <p:cNvSpPr/>
          <p:nvPr/>
        </p:nvSpPr>
        <p:spPr>
          <a:xfrm>
            <a:off x="6211133" y="3266123"/>
            <a:ext cx="7694533" cy="1927860"/>
          </a:xfrm>
          <a:prstGeom prst="roundRect">
            <a:avLst>
              <a:gd name="adj" fmla="val 1611"/>
            </a:avLst>
          </a:prstGeom>
          <a:solidFill>
            <a:srgbClr val="124E73"/>
          </a:solidFill>
          <a:ln/>
        </p:spPr>
      </p:sp>
      <p:sp>
        <p:nvSpPr>
          <p:cNvPr id="8" name="Text 5"/>
          <p:cNvSpPr/>
          <p:nvPr/>
        </p:nvSpPr>
        <p:spPr>
          <a:xfrm>
            <a:off x="6418183" y="3473172"/>
            <a:ext cx="2588419" cy="323493"/>
          </a:xfrm>
          <a:prstGeom prst="rect">
            <a:avLst/>
          </a:prstGeom>
          <a:noFill/>
          <a:ln/>
        </p:spPr>
        <p:txBody>
          <a:bodyPr wrap="none" lIns="0" tIns="0" rIns="0" bIns="0" rtlCol="0" anchor="t"/>
          <a:lstStyle/>
          <a:p>
            <a:pPr marL="0" indent="0">
              <a:lnSpc>
                <a:spcPts val="2500"/>
              </a:lnSpc>
              <a:buNone/>
            </a:pPr>
            <a:r>
              <a:rPr lang="en-US" sz="2000" dirty="0">
                <a:solidFill>
                  <a:srgbClr val="FFFFFF"/>
                </a:solidFill>
                <a:latin typeface="MuseoModerno Medium" pitchFamily="34" charset="0"/>
                <a:ea typeface="MuseoModerno Medium" pitchFamily="34" charset="-122"/>
                <a:cs typeface="MuseoModerno Medium" pitchFamily="34" charset="-120"/>
              </a:rPr>
              <a:t>Yêu cầu kỹ thuật</a:t>
            </a:r>
            <a:endParaRPr lang="en-US" sz="2000" dirty="0"/>
          </a:p>
        </p:txBody>
      </p:sp>
      <p:sp>
        <p:nvSpPr>
          <p:cNvPr id="9" name="Text 6"/>
          <p:cNvSpPr/>
          <p:nvPr/>
        </p:nvSpPr>
        <p:spPr>
          <a:xfrm>
            <a:off x="6418183" y="3920847"/>
            <a:ext cx="7280434" cy="33123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Chà nhám đòi hỏi sự kiên nhẫn và tỉ mỉ. </a:t>
            </a:r>
            <a:endParaRPr lang="en-US" sz="1600" dirty="0"/>
          </a:p>
        </p:txBody>
      </p:sp>
      <p:sp>
        <p:nvSpPr>
          <p:cNvPr id="10" name="Text 7"/>
          <p:cNvSpPr/>
          <p:nvPr/>
        </p:nvSpPr>
        <p:spPr>
          <a:xfrm>
            <a:off x="6418183" y="4324469"/>
            <a:ext cx="7280434" cy="66246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Đồng thời, cần chú ý đến lực và góc chà để tránh làm hỏng vật liệu. Mọi phần của bề mặt phải được xử lý đồng nhất.</a:t>
            </a:r>
            <a:endParaRPr lang="en-US" sz="1600" dirty="0"/>
          </a:p>
        </p:txBody>
      </p:sp>
      <p:sp>
        <p:nvSpPr>
          <p:cNvPr id="11" name="Shape 8"/>
          <p:cNvSpPr/>
          <p:nvPr/>
        </p:nvSpPr>
        <p:spPr>
          <a:xfrm>
            <a:off x="6211133" y="5401032"/>
            <a:ext cx="7694533" cy="2259092"/>
          </a:xfrm>
          <a:prstGeom prst="roundRect">
            <a:avLst>
              <a:gd name="adj" fmla="val 1375"/>
            </a:avLst>
          </a:prstGeom>
          <a:solidFill>
            <a:srgbClr val="124E73"/>
          </a:solidFill>
          <a:ln/>
        </p:spPr>
      </p:sp>
      <p:sp>
        <p:nvSpPr>
          <p:cNvPr id="12" name="Text 9"/>
          <p:cNvSpPr/>
          <p:nvPr/>
        </p:nvSpPr>
        <p:spPr>
          <a:xfrm>
            <a:off x="6418183" y="5608082"/>
            <a:ext cx="2588419" cy="323493"/>
          </a:xfrm>
          <a:prstGeom prst="rect">
            <a:avLst/>
          </a:prstGeom>
          <a:noFill/>
          <a:ln/>
        </p:spPr>
        <p:txBody>
          <a:bodyPr wrap="none" lIns="0" tIns="0" rIns="0" bIns="0" rtlCol="0" anchor="t"/>
          <a:lstStyle/>
          <a:p>
            <a:pPr marL="0" indent="0">
              <a:lnSpc>
                <a:spcPts val="2500"/>
              </a:lnSpc>
              <a:buNone/>
            </a:pPr>
            <a:r>
              <a:rPr lang="en-US" sz="2000" dirty="0">
                <a:solidFill>
                  <a:srgbClr val="FFFFFF"/>
                </a:solidFill>
                <a:latin typeface="MuseoModerno Medium" pitchFamily="34" charset="0"/>
                <a:ea typeface="MuseoModerno Medium" pitchFamily="34" charset="-122"/>
                <a:cs typeface="MuseoModerno Medium" pitchFamily="34" charset="-120"/>
              </a:rPr>
              <a:t>Kết quả chà nhám</a:t>
            </a:r>
            <a:endParaRPr lang="en-US" sz="2000" dirty="0"/>
          </a:p>
        </p:txBody>
      </p:sp>
      <p:sp>
        <p:nvSpPr>
          <p:cNvPr id="13" name="Text 10"/>
          <p:cNvSpPr/>
          <p:nvPr/>
        </p:nvSpPr>
        <p:spPr>
          <a:xfrm>
            <a:off x="6418183" y="6055757"/>
            <a:ext cx="7280434" cy="66246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Chà nhám giúp bề mặt bàn bida trở nên mịn màng, tạo điều kiện thuận lợi cho quá trình sơn phủ hoặc hoàn thiện sau này. </a:t>
            </a:r>
            <a:endParaRPr lang="en-US" sz="1600" dirty="0"/>
          </a:p>
        </p:txBody>
      </p:sp>
      <p:sp>
        <p:nvSpPr>
          <p:cNvPr id="14" name="Text 11"/>
          <p:cNvSpPr/>
          <p:nvPr/>
        </p:nvSpPr>
        <p:spPr>
          <a:xfrm>
            <a:off x="6418183" y="6790611"/>
            <a:ext cx="7280434" cy="66246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Ngoài ra, một bề mặt hoàn hảo nâng cao giá trị sản phẩm và đảm bảo tính năng chơi bida.</a:t>
            </a:r>
            <a:endParaRPr lang="en-US" sz="1600" dirty="0"/>
          </a:p>
        </p:txBody>
      </p:sp>
      <p:pic>
        <p:nvPicPr>
          <p:cNvPr id="15" name="Picture 14">
            <a:extLst>
              <a:ext uri="{FF2B5EF4-FFF2-40B4-BE49-F238E27FC236}">
                <a16:creationId xmlns:a16="http://schemas.microsoft.com/office/drawing/2014/main" id="{8F74FF51-A374-4033-86BB-E842E826567B}"/>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1703070" y="493752"/>
            <a:ext cx="11224260" cy="560308"/>
          </a:xfrm>
          <a:prstGeom prst="rect">
            <a:avLst/>
          </a:prstGeom>
          <a:noFill/>
          <a:ln/>
        </p:spPr>
        <p:txBody>
          <a:bodyPr wrap="none" lIns="0" tIns="0" rIns="0" bIns="0" rtlCol="0" anchor="t"/>
          <a:lstStyle/>
          <a:p>
            <a:pPr marL="0" indent="0" algn="ctr">
              <a:lnSpc>
                <a:spcPts val="4400"/>
              </a:lnSpc>
              <a:buNone/>
            </a:pPr>
            <a:r>
              <a:rPr lang="en-US" sz="3600" b="1" dirty="0">
                <a:solidFill>
                  <a:srgbClr val="124E73"/>
                </a:solidFill>
                <a:latin typeface="MuseoModerno Medium" pitchFamily="34" charset="0"/>
                <a:ea typeface="MuseoModerno Medium" pitchFamily="34" charset="-122"/>
                <a:cs typeface="MuseoModerno Medium" pitchFamily="34" charset="-120"/>
              </a:rPr>
              <a:t>Nguy cơ tai nạn lao động trong quá trình Chà nhám</a:t>
            </a:r>
            <a:endParaRPr lang="en-US" sz="3600" b="1" dirty="0"/>
          </a:p>
        </p:txBody>
      </p:sp>
      <p:pic>
        <p:nvPicPr>
          <p:cNvPr id="3" name="Image 0" descr="preencoded.png"/>
          <p:cNvPicPr>
            <a:picLocks noChangeAspect="1"/>
          </p:cNvPicPr>
          <p:nvPr/>
        </p:nvPicPr>
        <p:blipFill>
          <a:blip r:embed="rId3"/>
          <a:stretch>
            <a:fillRect/>
          </a:stretch>
        </p:blipFill>
        <p:spPr>
          <a:xfrm>
            <a:off x="635198" y="1440061"/>
            <a:ext cx="4110395" cy="1658660"/>
          </a:xfrm>
          <a:prstGeom prst="rect">
            <a:avLst/>
          </a:prstGeom>
        </p:spPr>
      </p:pic>
      <p:pic>
        <p:nvPicPr>
          <p:cNvPr id="4" name="Image 1" descr="preencoded.png"/>
          <p:cNvPicPr>
            <a:picLocks noChangeAspect="1"/>
          </p:cNvPicPr>
          <p:nvPr/>
        </p:nvPicPr>
        <p:blipFill>
          <a:blip r:embed="rId4"/>
          <a:stretch>
            <a:fillRect/>
          </a:stretch>
        </p:blipFill>
        <p:spPr>
          <a:xfrm>
            <a:off x="4888944" y="1440061"/>
            <a:ext cx="4375785" cy="1658660"/>
          </a:xfrm>
          <a:prstGeom prst="rect">
            <a:avLst/>
          </a:prstGeom>
        </p:spPr>
      </p:pic>
      <p:pic>
        <p:nvPicPr>
          <p:cNvPr id="5" name="Image 2" descr="preencoded.png"/>
          <p:cNvPicPr>
            <a:picLocks noChangeAspect="1"/>
          </p:cNvPicPr>
          <p:nvPr/>
        </p:nvPicPr>
        <p:blipFill>
          <a:blip r:embed="rId5"/>
          <a:stretch>
            <a:fillRect/>
          </a:stretch>
        </p:blipFill>
        <p:spPr>
          <a:xfrm>
            <a:off x="9408081" y="1440061"/>
            <a:ext cx="4587240" cy="1658660"/>
          </a:xfrm>
          <a:prstGeom prst="rect">
            <a:avLst/>
          </a:prstGeom>
        </p:spPr>
      </p:pic>
      <p:sp>
        <p:nvSpPr>
          <p:cNvPr id="6" name="Shape 1"/>
          <p:cNvSpPr/>
          <p:nvPr/>
        </p:nvSpPr>
        <p:spPr>
          <a:xfrm>
            <a:off x="885111" y="3417451"/>
            <a:ext cx="22860" cy="4318397"/>
          </a:xfrm>
          <a:prstGeom prst="roundRect">
            <a:avLst>
              <a:gd name="adj" fmla="val 117665"/>
            </a:avLst>
          </a:prstGeom>
          <a:solidFill>
            <a:srgbClr val="D9D4C9"/>
          </a:solidFill>
          <a:ln/>
        </p:spPr>
      </p:sp>
      <p:sp>
        <p:nvSpPr>
          <p:cNvPr id="7" name="Shape 2"/>
          <p:cNvSpPr/>
          <p:nvPr/>
        </p:nvSpPr>
        <p:spPr>
          <a:xfrm>
            <a:off x="1075373" y="3809405"/>
            <a:ext cx="627578" cy="22860"/>
          </a:xfrm>
          <a:prstGeom prst="roundRect">
            <a:avLst>
              <a:gd name="adj" fmla="val 117665"/>
            </a:avLst>
          </a:prstGeom>
          <a:solidFill>
            <a:srgbClr val="2B678C"/>
          </a:solidFill>
          <a:ln/>
        </p:spPr>
      </p:sp>
      <p:sp>
        <p:nvSpPr>
          <p:cNvPr id="8" name="Shape 3"/>
          <p:cNvSpPr/>
          <p:nvPr/>
        </p:nvSpPr>
        <p:spPr>
          <a:xfrm>
            <a:off x="694849" y="3619143"/>
            <a:ext cx="403384" cy="403384"/>
          </a:xfrm>
          <a:prstGeom prst="roundRect">
            <a:avLst>
              <a:gd name="adj" fmla="val 6668"/>
            </a:avLst>
          </a:prstGeom>
          <a:solidFill>
            <a:srgbClr val="124E73"/>
          </a:solidFill>
          <a:ln/>
        </p:spPr>
      </p:sp>
      <p:sp>
        <p:nvSpPr>
          <p:cNvPr id="9" name="Text 4"/>
          <p:cNvSpPr/>
          <p:nvPr/>
        </p:nvSpPr>
        <p:spPr>
          <a:xfrm>
            <a:off x="833437" y="3686294"/>
            <a:ext cx="126087" cy="268962"/>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1</a:t>
            </a:r>
            <a:endParaRPr lang="en-US" sz="2100" dirty="0"/>
          </a:p>
        </p:txBody>
      </p:sp>
      <p:sp>
        <p:nvSpPr>
          <p:cNvPr id="10" name="Text 5"/>
          <p:cNvSpPr/>
          <p:nvPr/>
        </p:nvSpPr>
        <p:spPr>
          <a:xfrm>
            <a:off x="1882735" y="3596759"/>
            <a:ext cx="3441621" cy="280154"/>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máy chà nhám</a:t>
            </a:r>
            <a:endParaRPr lang="en-US" sz="2400" dirty="0"/>
          </a:p>
        </p:txBody>
      </p:sp>
      <p:sp>
        <p:nvSpPr>
          <p:cNvPr id="11" name="Text 6"/>
          <p:cNvSpPr/>
          <p:nvPr/>
        </p:nvSpPr>
        <p:spPr>
          <a:xfrm>
            <a:off x="1882735" y="3984427"/>
            <a:ext cx="12120086" cy="573643"/>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Có thể bị kẹt tay hoặc các bộ phận khác vào máy, dẫn đến vết thương nghiêm trọng. Việc sử dụng máy chà nhám không an toàn là một trong những nguyên nhân chính gây ra tai nạn lao động.</a:t>
            </a:r>
            <a:endParaRPr lang="en-US" sz="1600" dirty="0"/>
          </a:p>
        </p:txBody>
      </p:sp>
      <p:sp>
        <p:nvSpPr>
          <p:cNvPr id="12" name="Shape 7"/>
          <p:cNvSpPr/>
          <p:nvPr/>
        </p:nvSpPr>
        <p:spPr>
          <a:xfrm>
            <a:off x="1075373" y="5308640"/>
            <a:ext cx="627578" cy="22860"/>
          </a:xfrm>
          <a:prstGeom prst="roundRect">
            <a:avLst>
              <a:gd name="adj" fmla="val 117665"/>
            </a:avLst>
          </a:prstGeom>
          <a:solidFill>
            <a:srgbClr val="2B678C"/>
          </a:solidFill>
          <a:ln/>
        </p:spPr>
      </p:sp>
      <p:sp>
        <p:nvSpPr>
          <p:cNvPr id="13" name="Shape 8"/>
          <p:cNvSpPr/>
          <p:nvPr/>
        </p:nvSpPr>
        <p:spPr>
          <a:xfrm>
            <a:off x="694849" y="5118378"/>
            <a:ext cx="403384" cy="403384"/>
          </a:xfrm>
          <a:prstGeom prst="roundRect">
            <a:avLst>
              <a:gd name="adj" fmla="val 6668"/>
            </a:avLst>
          </a:prstGeom>
          <a:solidFill>
            <a:srgbClr val="124E73"/>
          </a:solidFill>
          <a:ln/>
        </p:spPr>
      </p:sp>
      <p:sp>
        <p:nvSpPr>
          <p:cNvPr id="14" name="Text 9"/>
          <p:cNvSpPr/>
          <p:nvPr/>
        </p:nvSpPr>
        <p:spPr>
          <a:xfrm>
            <a:off x="821769" y="5185529"/>
            <a:ext cx="149543" cy="268962"/>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2</a:t>
            </a:r>
            <a:endParaRPr lang="en-US" sz="2100" dirty="0"/>
          </a:p>
        </p:txBody>
      </p:sp>
      <p:sp>
        <p:nvSpPr>
          <p:cNvPr id="15" name="Text 10"/>
          <p:cNvSpPr/>
          <p:nvPr/>
        </p:nvSpPr>
        <p:spPr>
          <a:xfrm>
            <a:off x="1882735" y="5095994"/>
            <a:ext cx="2241471" cy="280154"/>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Bụi gỗ</a:t>
            </a:r>
            <a:endParaRPr lang="en-US" sz="2400" dirty="0"/>
          </a:p>
        </p:txBody>
      </p:sp>
      <p:sp>
        <p:nvSpPr>
          <p:cNvPr id="16" name="Text 11"/>
          <p:cNvSpPr/>
          <p:nvPr/>
        </p:nvSpPr>
        <p:spPr>
          <a:xfrm>
            <a:off x="1882735" y="5483662"/>
            <a:ext cx="12120086" cy="573643"/>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Bụi gỗ phát sinh từ quá trình chà nhám có thể gây ra vấn đề về hô hấp. Nếu không sử dụng khẩu trang bảo hộ phù hợp, công nhân có thể hít phải bụi, dẫn đến các bệnh về phổi hoặc các vấn đề sức khỏe lâu dài.</a:t>
            </a:r>
            <a:endParaRPr lang="en-US" sz="1600" dirty="0"/>
          </a:p>
        </p:txBody>
      </p:sp>
      <p:sp>
        <p:nvSpPr>
          <p:cNvPr id="17" name="Shape 12"/>
          <p:cNvSpPr/>
          <p:nvPr/>
        </p:nvSpPr>
        <p:spPr>
          <a:xfrm>
            <a:off x="1075373" y="6807875"/>
            <a:ext cx="627578" cy="22860"/>
          </a:xfrm>
          <a:prstGeom prst="roundRect">
            <a:avLst>
              <a:gd name="adj" fmla="val 117665"/>
            </a:avLst>
          </a:prstGeom>
          <a:solidFill>
            <a:srgbClr val="2B678C"/>
          </a:solidFill>
          <a:ln/>
        </p:spPr>
      </p:sp>
      <p:sp>
        <p:nvSpPr>
          <p:cNvPr id="18" name="Shape 13"/>
          <p:cNvSpPr/>
          <p:nvPr/>
        </p:nvSpPr>
        <p:spPr>
          <a:xfrm>
            <a:off x="694849" y="6617613"/>
            <a:ext cx="403384" cy="403384"/>
          </a:xfrm>
          <a:prstGeom prst="roundRect">
            <a:avLst>
              <a:gd name="adj" fmla="val 6668"/>
            </a:avLst>
          </a:prstGeom>
          <a:solidFill>
            <a:srgbClr val="124E73"/>
          </a:solidFill>
          <a:ln/>
        </p:spPr>
      </p:sp>
      <p:sp>
        <p:nvSpPr>
          <p:cNvPr id="19" name="Text 14"/>
          <p:cNvSpPr/>
          <p:nvPr/>
        </p:nvSpPr>
        <p:spPr>
          <a:xfrm>
            <a:off x="820936" y="6684764"/>
            <a:ext cx="151090" cy="268962"/>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3</a:t>
            </a:r>
            <a:endParaRPr lang="en-US" sz="2100" dirty="0"/>
          </a:p>
        </p:txBody>
      </p:sp>
      <p:sp>
        <p:nvSpPr>
          <p:cNvPr id="20" name="Text 15"/>
          <p:cNvSpPr/>
          <p:nvPr/>
        </p:nvSpPr>
        <p:spPr>
          <a:xfrm>
            <a:off x="1882735" y="6595229"/>
            <a:ext cx="2241471" cy="280154"/>
          </a:xfrm>
          <a:prstGeom prst="rect">
            <a:avLst/>
          </a:prstGeom>
          <a:noFill/>
          <a:ln/>
        </p:spPr>
        <p:txBody>
          <a:bodyPr wrap="none" lIns="0" tIns="0" rIns="0" bIns="0" rtlCol="0" anchor="t"/>
          <a:lstStyle/>
          <a:p>
            <a:pPr marL="0" indent="0" algn="l">
              <a:lnSpc>
                <a:spcPts val="2200"/>
              </a:lnSpc>
              <a:buNone/>
            </a:pPr>
            <a:r>
              <a:rPr lang="en-US" sz="2400" dirty="0">
                <a:solidFill>
                  <a:srgbClr val="2B4150"/>
                </a:solidFill>
                <a:latin typeface="MuseoModerno Medium" pitchFamily="34" charset="0"/>
                <a:ea typeface="MuseoModerno Medium" pitchFamily="34" charset="-122"/>
                <a:cs typeface="MuseoModerno Medium" pitchFamily="34" charset="-120"/>
              </a:rPr>
              <a:t>Trượt ngã</a:t>
            </a:r>
            <a:endParaRPr lang="en-US" sz="2400" dirty="0"/>
          </a:p>
        </p:txBody>
      </p:sp>
      <p:sp>
        <p:nvSpPr>
          <p:cNvPr id="21" name="Text 16"/>
          <p:cNvSpPr/>
          <p:nvPr/>
        </p:nvSpPr>
        <p:spPr>
          <a:xfrm>
            <a:off x="1882735" y="6982897"/>
            <a:ext cx="12120086" cy="573643"/>
          </a:xfrm>
          <a:prstGeom prst="rect">
            <a:avLst/>
          </a:prstGeom>
          <a:noFill/>
          <a:ln/>
        </p:spPr>
        <p:txBody>
          <a:bodyPr wrap="square" lIns="0" tIns="0" rIns="0" bIns="0" rtlCol="0" anchor="t"/>
          <a:lstStyle/>
          <a:p>
            <a:pPr marL="0" indent="0" algn="l">
              <a:lnSpc>
                <a:spcPts val="22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Các chất lỏng hoặc bụi bẩn trên sàn có thể làm cho công nhân mất thăng bằng, dẫn đến tình trạng trượt ngã. Việc thiếu trang bị bảo hộ như giày chống trơn trượt, kính bảo vệ mắt hay găng tay cũng góp phần làm gia tăng nguy cơ tai nạn.</a:t>
            </a:r>
            <a:endParaRPr lang="en-US" sz="1600" dirty="0"/>
          </a:p>
        </p:txBody>
      </p:sp>
      <p:pic>
        <p:nvPicPr>
          <p:cNvPr id="22" name="Picture 21">
            <a:extLst>
              <a:ext uri="{FF2B5EF4-FFF2-40B4-BE49-F238E27FC236}">
                <a16:creationId xmlns:a16="http://schemas.microsoft.com/office/drawing/2014/main" id="{CEAB8508-A0AC-CD1E-6631-5DF4EDF6D4D8}"/>
              </a:ext>
            </a:extLst>
          </p:cNvPr>
          <p:cNvPicPr>
            <a:picLocks noChangeAspect="1"/>
          </p:cNvPicPr>
          <p:nvPr/>
        </p:nvPicPr>
        <p:blipFill>
          <a:blip r:embed="rId6"/>
          <a:stretch>
            <a:fillRect/>
          </a:stretch>
        </p:blipFill>
        <p:spPr>
          <a:xfrm>
            <a:off x="12112432" y="7466378"/>
            <a:ext cx="2295069" cy="71067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146352" y="437555"/>
            <a:ext cx="6337697" cy="497205"/>
          </a:xfrm>
          <a:prstGeom prst="rect">
            <a:avLst/>
          </a:prstGeom>
          <a:noFill/>
          <a:ln/>
        </p:spPr>
        <p:txBody>
          <a:bodyPr wrap="none" lIns="0" tIns="0" rIns="0" bIns="0" rtlCol="0" anchor="t"/>
          <a:lstStyle/>
          <a:p>
            <a:pPr marL="0" indent="0" algn="ctr">
              <a:lnSpc>
                <a:spcPts val="3900"/>
              </a:lnSpc>
              <a:buNone/>
            </a:pPr>
            <a:r>
              <a:rPr lang="en-US" sz="4400" b="1" dirty="0">
                <a:solidFill>
                  <a:srgbClr val="124E73"/>
                </a:solidFill>
                <a:latin typeface="MuseoModerno Medium" pitchFamily="34" charset="0"/>
                <a:ea typeface="MuseoModerno Medium" pitchFamily="34" charset="-122"/>
                <a:cs typeface="MuseoModerno Medium" pitchFamily="34" charset="-120"/>
              </a:rPr>
              <a:t>V. Công đoạn Sơn hoặc phủ bóng</a:t>
            </a:r>
            <a:endParaRPr lang="en-US" sz="4400" b="1" dirty="0"/>
          </a:p>
        </p:txBody>
      </p:sp>
      <p:pic>
        <p:nvPicPr>
          <p:cNvPr id="3" name="Image 0" descr="preencoded.png"/>
          <p:cNvPicPr>
            <a:picLocks noChangeAspect="1"/>
          </p:cNvPicPr>
          <p:nvPr/>
        </p:nvPicPr>
        <p:blipFill>
          <a:blip r:embed="rId3"/>
          <a:stretch>
            <a:fillRect/>
          </a:stretch>
        </p:blipFill>
        <p:spPr>
          <a:xfrm>
            <a:off x="5158264" y="1252895"/>
            <a:ext cx="4313753" cy="2342198"/>
          </a:xfrm>
          <a:prstGeom prst="rect">
            <a:avLst/>
          </a:prstGeom>
        </p:spPr>
      </p:pic>
      <p:sp>
        <p:nvSpPr>
          <p:cNvPr id="4" name="Text 1"/>
          <p:cNvSpPr/>
          <p:nvPr/>
        </p:nvSpPr>
        <p:spPr>
          <a:xfrm>
            <a:off x="556855" y="3774043"/>
            <a:ext cx="13516689" cy="254437"/>
          </a:xfrm>
          <a:prstGeom prst="rect">
            <a:avLst/>
          </a:prstGeom>
          <a:noFill/>
          <a:ln/>
        </p:spPr>
        <p:txBody>
          <a:bodyPr wrap="none" lIns="0" tIns="0" rIns="0" bIns="0" rtlCol="0" anchor="t"/>
          <a:lstStyle/>
          <a:p>
            <a:pPr marL="0" indent="0">
              <a:lnSpc>
                <a:spcPts val="2000"/>
              </a:lnSpc>
              <a:buNone/>
            </a:pPr>
            <a:endParaRPr lang="en-US" sz="1250" dirty="0"/>
          </a:p>
        </p:txBody>
      </p:sp>
      <p:sp>
        <p:nvSpPr>
          <p:cNvPr id="5" name="Shape 2"/>
          <p:cNvSpPr/>
          <p:nvPr/>
        </p:nvSpPr>
        <p:spPr>
          <a:xfrm>
            <a:off x="2545794" y="4111349"/>
            <a:ext cx="357902" cy="357902"/>
          </a:xfrm>
          <a:prstGeom prst="roundRect">
            <a:avLst>
              <a:gd name="adj" fmla="val 6669"/>
            </a:avLst>
          </a:prstGeom>
          <a:solidFill>
            <a:srgbClr val="124E73"/>
          </a:solidFill>
          <a:ln/>
        </p:spPr>
      </p:sp>
      <p:sp>
        <p:nvSpPr>
          <p:cNvPr id="6" name="Text 3"/>
          <p:cNvSpPr/>
          <p:nvPr/>
        </p:nvSpPr>
        <p:spPr>
          <a:xfrm>
            <a:off x="2668786" y="4170880"/>
            <a:ext cx="111919" cy="238720"/>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1</a:t>
            </a:r>
            <a:endParaRPr lang="en-US" sz="1850" dirty="0"/>
          </a:p>
        </p:txBody>
      </p:sp>
      <p:sp>
        <p:nvSpPr>
          <p:cNvPr id="7" name="Text 4"/>
          <p:cNvSpPr/>
          <p:nvPr/>
        </p:nvSpPr>
        <p:spPr>
          <a:xfrm>
            <a:off x="3062764" y="4111349"/>
            <a:ext cx="2355056" cy="248603"/>
          </a:xfrm>
          <a:prstGeom prst="rect">
            <a:avLst/>
          </a:prstGeom>
          <a:noFill/>
          <a:ln/>
        </p:spPr>
        <p:txBody>
          <a:bodyPr wrap="none" lIns="0" tIns="0" rIns="0" bIns="0" rtlCol="0" anchor="t"/>
          <a:lstStyle/>
          <a:p>
            <a:pPr marL="0" indent="0">
              <a:lnSpc>
                <a:spcPts val="1950"/>
              </a:lnSpc>
              <a:buNone/>
            </a:pPr>
            <a:r>
              <a:rPr lang="en-US" sz="2000" dirty="0">
                <a:solidFill>
                  <a:srgbClr val="2B4150"/>
                </a:solidFill>
                <a:latin typeface="MuseoModerno Medium" pitchFamily="34" charset="0"/>
                <a:ea typeface="MuseoModerno Medium" pitchFamily="34" charset="-122"/>
                <a:cs typeface="MuseoModerno Medium" pitchFamily="34" charset="-120"/>
              </a:rPr>
              <a:t>Sử dụng thiết bị an toàn</a:t>
            </a:r>
            <a:endParaRPr lang="en-US" sz="2000" dirty="0"/>
          </a:p>
        </p:txBody>
      </p:sp>
      <p:sp>
        <p:nvSpPr>
          <p:cNvPr id="8" name="Text 5"/>
          <p:cNvSpPr/>
          <p:nvPr/>
        </p:nvSpPr>
        <p:spPr>
          <a:xfrm>
            <a:off x="3062764" y="4404300"/>
            <a:ext cx="10920364" cy="254437"/>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Sử dụng thiết bị phun sơn đúng cách. Bảo vệ mắt và da khỏi tiếp xúc trực tiếp với sơn.</a:t>
            </a:r>
            <a:endParaRPr lang="en-US" sz="1600" dirty="0"/>
          </a:p>
        </p:txBody>
      </p:sp>
      <p:sp>
        <p:nvSpPr>
          <p:cNvPr id="9" name="Shape 6"/>
          <p:cNvSpPr/>
          <p:nvPr/>
        </p:nvSpPr>
        <p:spPr>
          <a:xfrm>
            <a:off x="2545794" y="5047775"/>
            <a:ext cx="357902" cy="357902"/>
          </a:xfrm>
          <a:prstGeom prst="roundRect">
            <a:avLst>
              <a:gd name="adj" fmla="val 6669"/>
            </a:avLst>
          </a:prstGeom>
          <a:solidFill>
            <a:srgbClr val="124E73"/>
          </a:solidFill>
          <a:ln/>
        </p:spPr>
      </p:sp>
      <p:sp>
        <p:nvSpPr>
          <p:cNvPr id="10" name="Text 7"/>
          <p:cNvSpPr/>
          <p:nvPr/>
        </p:nvSpPr>
        <p:spPr>
          <a:xfrm>
            <a:off x="2658308" y="5107306"/>
            <a:ext cx="132755" cy="238720"/>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2</a:t>
            </a:r>
            <a:endParaRPr lang="en-US" sz="1850" dirty="0"/>
          </a:p>
        </p:txBody>
      </p:sp>
      <p:sp>
        <p:nvSpPr>
          <p:cNvPr id="11" name="Text 8"/>
          <p:cNvSpPr/>
          <p:nvPr/>
        </p:nvSpPr>
        <p:spPr>
          <a:xfrm>
            <a:off x="3062764" y="5047775"/>
            <a:ext cx="1988939" cy="248603"/>
          </a:xfrm>
          <a:prstGeom prst="rect">
            <a:avLst/>
          </a:prstGeom>
          <a:noFill/>
          <a:ln/>
        </p:spPr>
        <p:txBody>
          <a:bodyPr wrap="none" lIns="0" tIns="0" rIns="0" bIns="0" rtlCol="0" anchor="t"/>
          <a:lstStyle/>
          <a:p>
            <a:pPr marL="0" indent="0">
              <a:lnSpc>
                <a:spcPts val="1950"/>
              </a:lnSpc>
              <a:buNone/>
            </a:pPr>
            <a:r>
              <a:rPr lang="en-US" sz="2000" dirty="0">
                <a:solidFill>
                  <a:srgbClr val="2B4150"/>
                </a:solidFill>
                <a:latin typeface="MuseoModerno Medium" pitchFamily="34" charset="0"/>
                <a:ea typeface="MuseoModerno Medium" pitchFamily="34" charset="-122"/>
                <a:cs typeface="MuseoModerno Medium" pitchFamily="34" charset="-120"/>
              </a:rPr>
              <a:t>Bảo hộ hô hấp</a:t>
            </a:r>
            <a:endParaRPr lang="en-US" sz="2000" dirty="0"/>
          </a:p>
        </p:txBody>
      </p:sp>
      <p:sp>
        <p:nvSpPr>
          <p:cNvPr id="12" name="Text 9"/>
          <p:cNvSpPr/>
          <p:nvPr/>
        </p:nvSpPr>
        <p:spPr>
          <a:xfrm>
            <a:off x="3062764" y="5340727"/>
            <a:ext cx="10920364" cy="254437"/>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Sử dụng mặt nạ phòng độc để tránh hít phải hơi sơn hoặc hóa chất. Đảm bảo thông gió tốt trong khu vực làm việc.</a:t>
            </a:r>
            <a:endParaRPr lang="en-US" sz="1600" dirty="0"/>
          </a:p>
        </p:txBody>
      </p:sp>
      <p:sp>
        <p:nvSpPr>
          <p:cNvPr id="13" name="Shape 10"/>
          <p:cNvSpPr/>
          <p:nvPr/>
        </p:nvSpPr>
        <p:spPr>
          <a:xfrm>
            <a:off x="2545794" y="5984202"/>
            <a:ext cx="357902" cy="357902"/>
          </a:xfrm>
          <a:prstGeom prst="roundRect">
            <a:avLst>
              <a:gd name="adj" fmla="val 6669"/>
            </a:avLst>
          </a:prstGeom>
          <a:solidFill>
            <a:srgbClr val="124E73"/>
          </a:solidFill>
          <a:ln/>
        </p:spPr>
      </p:sp>
      <p:sp>
        <p:nvSpPr>
          <p:cNvPr id="14" name="Text 11"/>
          <p:cNvSpPr/>
          <p:nvPr/>
        </p:nvSpPr>
        <p:spPr>
          <a:xfrm>
            <a:off x="2657594" y="6043733"/>
            <a:ext cx="134183" cy="238720"/>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3</a:t>
            </a:r>
            <a:endParaRPr lang="en-US" sz="1850" dirty="0"/>
          </a:p>
        </p:txBody>
      </p:sp>
      <p:sp>
        <p:nvSpPr>
          <p:cNvPr id="15" name="Text 12"/>
          <p:cNvSpPr/>
          <p:nvPr/>
        </p:nvSpPr>
        <p:spPr>
          <a:xfrm>
            <a:off x="3062764" y="5984202"/>
            <a:ext cx="1988939" cy="248603"/>
          </a:xfrm>
          <a:prstGeom prst="rect">
            <a:avLst/>
          </a:prstGeom>
          <a:noFill/>
          <a:ln/>
        </p:spPr>
        <p:txBody>
          <a:bodyPr wrap="none" lIns="0" tIns="0" rIns="0" bIns="0" rtlCol="0" anchor="t"/>
          <a:lstStyle/>
          <a:p>
            <a:pPr marL="0" indent="0">
              <a:lnSpc>
                <a:spcPts val="1950"/>
              </a:lnSpc>
              <a:buNone/>
            </a:pPr>
            <a:r>
              <a:rPr lang="en-US" sz="2000" dirty="0">
                <a:solidFill>
                  <a:srgbClr val="2B4150"/>
                </a:solidFill>
                <a:latin typeface="MuseoModerno Medium" pitchFamily="34" charset="0"/>
                <a:ea typeface="MuseoModerno Medium" pitchFamily="34" charset="-122"/>
                <a:cs typeface="MuseoModerno Medium" pitchFamily="34" charset="-120"/>
              </a:rPr>
              <a:t>Tuân thủ quy trình</a:t>
            </a:r>
            <a:endParaRPr lang="en-US" sz="2000" dirty="0"/>
          </a:p>
        </p:txBody>
      </p:sp>
      <p:sp>
        <p:nvSpPr>
          <p:cNvPr id="16" name="Text 13"/>
          <p:cNvSpPr/>
          <p:nvPr/>
        </p:nvSpPr>
        <p:spPr>
          <a:xfrm>
            <a:off x="3062764" y="6277153"/>
            <a:ext cx="10920364" cy="254437"/>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Tuân thủ quy trình an toàn khi xử lý hóa chất. Không sử dụng hóa chất không rõ nguồn gốc.</a:t>
            </a:r>
            <a:endParaRPr lang="en-US" sz="1600" dirty="0"/>
          </a:p>
        </p:txBody>
      </p:sp>
      <p:sp>
        <p:nvSpPr>
          <p:cNvPr id="17" name="Shape 14"/>
          <p:cNvSpPr/>
          <p:nvPr/>
        </p:nvSpPr>
        <p:spPr>
          <a:xfrm>
            <a:off x="2545794" y="6920628"/>
            <a:ext cx="357902" cy="357902"/>
          </a:xfrm>
          <a:prstGeom prst="roundRect">
            <a:avLst>
              <a:gd name="adj" fmla="val 6669"/>
            </a:avLst>
          </a:prstGeom>
          <a:solidFill>
            <a:srgbClr val="124E73"/>
          </a:solidFill>
          <a:ln/>
        </p:spPr>
      </p:sp>
      <p:sp>
        <p:nvSpPr>
          <p:cNvPr id="18" name="Text 15"/>
          <p:cNvSpPr/>
          <p:nvPr/>
        </p:nvSpPr>
        <p:spPr>
          <a:xfrm>
            <a:off x="2647831" y="6980160"/>
            <a:ext cx="153710" cy="238720"/>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4</a:t>
            </a:r>
            <a:endParaRPr lang="en-US" sz="1850" dirty="0"/>
          </a:p>
        </p:txBody>
      </p:sp>
      <p:sp>
        <p:nvSpPr>
          <p:cNvPr id="19" name="Text 16"/>
          <p:cNvSpPr/>
          <p:nvPr/>
        </p:nvSpPr>
        <p:spPr>
          <a:xfrm>
            <a:off x="3062764" y="6920628"/>
            <a:ext cx="1988939" cy="248603"/>
          </a:xfrm>
          <a:prstGeom prst="rect">
            <a:avLst/>
          </a:prstGeom>
          <a:noFill/>
          <a:ln/>
        </p:spPr>
        <p:txBody>
          <a:bodyPr wrap="none" lIns="0" tIns="0" rIns="0" bIns="0" rtlCol="0" anchor="t"/>
          <a:lstStyle/>
          <a:p>
            <a:pPr marL="0" indent="0">
              <a:lnSpc>
                <a:spcPts val="1950"/>
              </a:lnSpc>
              <a:buNone/>
            </a:pPr>
            <a:r>
              <a:rPr lang="en-US" sz="2000" dirty="0">
                <a:solidFill>
                  <a:srgbClr val="2B4150"/>
                </a:solidFill>
                <a:latin typeface="MuseoModerno Medium" pitchFamily="34" charset="0"/>
                <a:ea typeface="MuseoModerno Medium" pitchFamily="34" charset="-122"/>
                <a:cs typeface="MuseoModerno Medium" pitchFamily="34" charset="-120"/>
              </a:rPr>
              <a:t>Chuẩn bị sơ cứu</a:t>
            </a:r>
            <a:endParaRPr lang="en-US" sz="2000" dirty="0"/>
          </a:p>
        </p:txBody>
      </p:sp>
      <p:sp>
        <p:nvSpPr>
          <p:cNvPr id="20" name="Text 17"/>
          <p:cNvSpPr/>
          <p:nvPr/>
        </p:nvSpPr>
        <p:spPr>
          <a:xfrm>
            <a:off x="3062764" y="7169231"/>
            <a:ext cx="10920364" cy="254437"/>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Chuẩn bị dụng cụ sơ cứu và biết cách xử lý các tình huống khẩn cấp. Luôn giữ bình tĩnh và gọi hỗ trợ y tế khi cần thiết.</a:t>
            </a:r>
            <a:endParaRPr lang="en-US" sz="1600" dirty="0"/>
          </a:p>
        </p:txBody>
      </p:sp>
      <p:pic>
        <p:nvPicPr>
          <p:cNvPr id="21" name="Picture 20">
            <a:extLst>
              <a:ext uri="{FF2B5EF4-FFF2-40B4-BE49-F238E27FC236}">
                <a16:creationId xmlns:a16="http://schemas.microsoft.com/office/drawing/2014/main" id="{6048AAEA-6605-8F0C-382C-6B16AC45F0C6}"/>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025"/>
          <a:stretch/>
        </p:blipFill>
        <p:spPr>
          <a:xfrm>
            <a:off x="10006483" y="3299924"/>
            <a:ext cx="3962400" cy="3967424"/>
          </a:xfrm>
          <a:prstGeom prst="rect">
            <a:avLst/>
          </a:prstGeom>
        </p:spPr>
      </p:pic>
      <p:sp>
        <p:nvSpPr>
          <p:cNvPr id="3" name="Text 0"/>
          <p:cNvSpPr/>
          <p:nvPr/>
        </p:nvSpPr>
        <p:spPr>
          <a:xfrm>
            <a:off x="2002869" y="834747"/>
            <a:ext cx="5138261" cy="642342"/>
          </a:xfrm>
          <a:prstGeom prst="rect">
            <a:avLst/>
          </a:prstGeom>
          <a:noFill/>
          <a:ln/>
        </p:spPr>
        <p:txBody>
          <a:bodyPr wrap="none" lIns="0" tIns="0" rIns="0" bIns="0" rtlCol="0" anchor="t"/>
          <a:lstStyle/>
          <a:p>
            <a:pPr marL="0" indent="0" algn="ctr">
              <a:lnSpc>
                <a:spcPts val="5050"/>
              </a:lnSpc>
              <a:buNone/>
            </a:pPr>
            <a:r>
              <a:rPr lang="en-US" sz="5400" b="1" dirty="0">
                <a:solidFill>
                  <a:srgbClr val="124E73"/>
                </a:solidFill>
                <a:latin typeface="MuseoModerno Medium" pitchFamily="34" charset="0"/>
                <a:ea typeface="MuseoModerno Medium" pitchFamily="34" charset="-122"/>
                <a:cs typeface="MuseoModerno Medium" pitchFamily="34" charset="-120"/>
              </a:rPr>
              <a:t>Quy định chung</a:t>
            </a:r>
            <a:endParaRPr lang="en-US" sz="54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1990844"/>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2157889" y="2334994"/>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600"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44459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788747"/>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600"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89835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242500"/>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600"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35210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696253"/>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600" dirty="0"/>
          </a:p>
        </p:txBody>
      </p:sp>
      <p:pic>
        <p:nvPicPr>
          <p:cNvPr id="25" name="Picture 24">
            <a:extLst>
              <a:ext uri="{FF2B5EF4-FFF2-40B4-BE49-F238E27FC236}">
                <a16:creationId xmlns:a16="http://schemas.microsoft.com/office/drawing/2014/main" id="{9839122A-F9AF-A2A1-D9AE-31A405E50A2F}"/>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1908810"/>
            <a:ext cx="4411980" cy="4411980"/>
          </a:xfrm>
          <a:prstGeom prst="rect">
            <a:avLst/>
          </a:prstGeom>
        </p:spPr>
      </p:pic>
      <p:sp>
        <p:nvSpPr>
          <p:cNvPr id="3" name="Text 0"/>
          <p:cNvSpPr/>
          <p:nvPr/>
        </p:nvSpPr>
        <p:spPr>
          <a:xfrm>
            <a:off x="793790" y="636151"/>
            <a:ext cx="7252811"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450" b="1" dirty="0"/>
          </a:p>
        </p:txBody>
      </p:sp>
      <p:sp>
        <p:nvSpPr>
          <p:cNvPr id="4" name="Shape 1"/>
          <p:cNvSpPr/>
          <p:nvPr/>
        </p:nvSpPr>
        <p:spPr>
          <a:xfrm>
            <a:off x="1118711" y="1685092"/>
            <a:ext cx="30480" cy="5908238"/>
          </a:xfrm>
          <a:prstGeom prst="roundRect">
            <a:avLst>
              <a:gd name="adj" fmla="val 111628"/>
            </a:avLst>
          </a:prstGeom>
          <a:solidFill>
            <a:srgbClr val="D9D4C9"/>
          </a:solidFill>
          <a:ln/>
        </p:spPr>
      </p:sp>
      <p:sp>
        <p:nvSpPr>
          <p:cNvPr id="5" name="Shape 2"/>
          <p:cNvSpPr/>
          <p:nvPr/>
        </p:nvSpPr>
        <p:spPr>
          <a:xfrm>
            <a:off x="1358622" y="2180153"/>
            <a:ext cx="793790" cy="30480"/>
          </a:xfrm>
          <a:prstGeom prst="roundRect">
            <a:avLst>
              <a:gd name="adj" fmla="val 111628"/>
            </a:avLst>
          </a:prstGeom>
          <a:solidFill>
            <a:srgbClr val="2B678C"/>
          </a:solidFill>
          <a:ln/>
        </p:spPr>
      </p:sp>
      <p:sp>
        <p:nvSpPr>
          <p:cNvPr id="6" name="Shape 3"/>
          <p:cNvSpPr/>
          <p:nvPr/>
        </p:nvSpPr>
        <p:spPr>
          <a:xfrm>
            <a:off x="878800" y="1940243"/>
            <a:ext cx="510302" cy="510302"/>
          </a:xfrm>
          <a:prstGeom prst="roundRect">
            <a:avLst>
              <a:gd name="adj" fmla="val 6667"/>
            </a:avLst>
          </a:prstGeom>
          <a:solidFill>
            <a:srgbClr val="124E73"/>
          </a:solidFill>
          <a:ln/>
        </p:spPr>
      </p:sp>
      <p:sp>
        <p:nvSpPr>
          <p:cNvPr id="7" name="Text 4"/>
          <p:cNvSpPr/>
          <p:nvPr/>
        </p:nvSpPr>
        <p:spPr>
          <a:xfrm>
            <a:off x="1054179" y="2025253"/>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2381488" y="191190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2381488" y="2220872"/>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sz="1750" dirty="0"/>
          </a:p>
        </p:txBody>
      </p:sp>
      <p:sp>
        <p:nvSpPr>
          <p:cNvPr id="10" name="Shape 7"/>
          <p:cNvSpPr/>
          <p:nvPr/>
        </p:nvSpPr>
        <p:spPr>
          <a:xfrm>
            <a:off x="1358622" y="3713917"/>
            <a:ext cx="793790" cy="30480"/>
          </a:xfrm>
          <a:prstGeom prst="roundRect">
            <a:avLst>
              <a:gd name="adj" fmla="val 111628"/>
            </a:avLst>
          </a:prstGeom>
          <a:solidFill>
            <a:srgbClr val="2B678C"/>
          </a:solidFill>
          <a:ln/>
        </p:spPr>
      </p:sp>
      <p:sp>
        <p:nvSpPr>
          <p:cNvPr id="11" name="Shape 8"/>
          <p:cNvSpPr/>
          <p:nvPr/>
        </p:nvSpPr>
        <p:spPr>
          <a:xfrm>
            <a:off x="878800" y="3474006"/>
            <a:ext cx="510302" cy="510302"/>
          </a:xfrm>
          <a:prstGeom prst="roundRect">
            <a:avLst>
              <a:gd name="adj" fmla="val 6667"/>
            </a:avLst>
          </a:prstGeom>
          <a:solidFill>
            <a:srgbClr val="124E73"/>
          </a:solidFill>
          <a:ln/>
        </p:spPr>
      </p:sp>
      <p:sp>
        <p:nvSpPr>
          <p:cNvPr id="12" name="Text 9"/>
          <p:cNvSpPr/>
          <p:nvPr/>
        </p:nvSpPr>
        <p:spPr>
          <a:xfrm>
            <a:off x="1039297" y="355901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2381488" y="344566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2381488" y="3754635"/>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sz="1750" dirty="0"/>
          </a:p>
        </p:txBody>
      </p:sp>
      <p:sp>
        <p:nvSpPr>
          <p:cNvPr id="15" name="Shape 12"/>
          <p:cNvSpPr/>
          <p:nvPr/>
        </p:nvSpPr>
        <p:spPr>
          <a:xfrm>
            <a:off x="1358622" y="5247680"/>
            <a:ext cx="793790" cy="30480"/>
          </a:xfrm>
          <a:prstGeom prst="roundRect">
            <a:avLst>
              <a:gd name="adj" fmla="val 111628"/>
            </a:avLst>
          </a:prstGeom>
          <a:solidFill>
            <a:srgbClr val="2B678C"/>
          </a:solidFill>
          <a:ln/>
        </p:spPr>
      </p:sp>
      <p:sp>
        <p:nvSpPr>
          <p:cNvPr id="16" name="Shape 13"/>
          <p:cNvSpPr/>
          <p:nvPr/>
        </p:nvSpPr>
        <p:spPr>
          <a:xfrm>
            <a:off x="878800" y="5007769"/>
            <a:ext cx="510302" cy="510302"/>
          </a:xfrm>
          <a:prstGeom prst="roundRect">
            <a:avLst>
              <a:gd name="adj" fmla="val 6667"/>
            </a:avLst>
          </a:prstGeom>
          <a:solidFill>
            <a:srgbClr val="124E73"/>
          </a:solidFill>
          <a:ln/>
        </p:spPr>
      </p:sp>
      <p:sp>
        <p:nvSpPr>
          <p:cNvPr id="17" name="Text 14"/>
          <p:cNvSpPr/>
          <p:nvPr/>
        </p:nvSpPr>
        <p:spPr>
          <a:xfrm>
            <a:off x="1038344" y="5092779"/>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2381488" y="49794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2381488" y="5288398"/>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sz="1750" dirty="0"/>
          </a:p>
        </p:txBody>
      </p:sp>
      <p:sp>
        <p:nvSpPr>
          <p:cNvPr id="20" name="Shape 17"/>
          <p:cNvSpPr/>
          <p:nvPr/>
        </p:nvSpPr>
        <p:spPr>
          <a:xfrm>
            <a:off x="1358622" y="6781443"/>
            <a:ext cx="793790" cy="30480"/>
          </a:xfrm>
          <a:prstGeom prst="roundRect">
            <a:avLst>
              <a:gd name="adj" fmla="val 111628"/>
            </a:avLst>
          </a:prstGeom>
          <a:solidFill>
            <a:srgbClr val="2B678C"/>
          </a:solidFill>
          <a:ln/>
        </p:spPr>
      </p:sp>
      <p:sp>
        <p:nvSpPr>
          <p:cNvPr id="21" name="Shape 18"/>
          <p:cNvSpPr/>
          <p:nvPr/>
        </p:nvSpPr>
        <p:spPr>
          <a:xfrm>
            <a:off x="878800" y="6541532"/>
            <a:ext cx="510302" cy="510302"/>
          </a:xfrm>
          <a:prstGeom prst="roundRect">
            <a:avLst>
              <a:gd name="adj" fmla="val 6667"/>
            </a:avLst>
          </a:prstGeom>
          <a:solidFill>
            <a:srgbClr val="124E73"/>
          </a:solidFill>
          <a:ln/>
        </p:spPr>
      </p:sp>
      <p:sp>
        <p:nvSpPr>
          <p:cNvPr id="22" name="Text 19"/>
          <p:cNvSpPr/>
          <p:nvPr/>
        </p:nvSpPr>
        <p:spPr>
          <a:xfrm>
            <a:off x="1024414" y="6626543"/>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2381488" y="651319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2381488" y="6822161"/>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sz="1750" dirty="0"/>
          </a:p>
        </p:txBody>
      </p:sp>
      <p:pic>
        <p:nvPicPr>
          <p:cNvPr id="25" name="Picture 24">
            <a:extLst>
              <a:ext uri="{FF2B5EF4-FFF2-40B4-BE49-F238E27FC236}">
                <a16:creationId xmlns:a16="http://schemas.microsoft.com/office/drawing/2014/main" id="{8B932DF6-274B-E513-08E3-443B7353CB8D}"/>
              </a:ext>
            </a:extLst>
          </p:cNvPr>
          <p:cNvPicPr>
            <a:picLocks noChangeAspect="1"/>
          </p:cNvPicPr>
          <p:nvPr/>
        </p:nvPicPr>
        <p:blipFill>
          <a:blip r:embed="rId4"/>
          <a:stretch>
            <a:fillRect/>
          </a:stretch>
        </p:blipFill>
        <p:spPr>
          <a:xfrm>
            <a:off x="12112432" y="7466378"/>
            <a:ext cx="2295069" cy="71067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479846" y="1239917"/>
            <a:ext cx="567059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3" name="Shape 1"/>
          <p:cNvSpPr/>
          <p:nvPr/>
        </p:nvSpPr>
        <p:spPr>
          <a:xfrm>
            <a:off x="793790" y="2402324"/>
            <a:ext cx="13042821" cy="1377910"/>
          </a:xfrm>
          <a:prstGeom prst="roundRect">
            <a:avLst>
              <a:gd name="adj" fmla="val 2469"/>
            </a:avLst>
          </a:prstGeom>
          <a:solidFill>
            <a:srgbClr val="F3EEE3"/>
          </a:solidFill>
          <a:ln/>
        </p:spPr>
      </p:sp>
      <p:sp>
        <p:nvSpPr>
          <p:cNvPr id="4" name="Text 2"/>
          <p:cNvSpPr/>
          <p:nvPr/>
        </p:nvSpPr>
        <p:spPr>
          <a:xfrm>
            <a:off x="1020604" y="2629138"/>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5" name="Text 3"/>
          <p:cNvSpPr/>
          <p:nvPr/>
        </p:nvSpPr>
        <p:spPr>
          <a:xfrm>
            <a:off x="1020604" y="3190518"/>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6" name="Shape 4"/>
          <p:cNvSpPr/>
          <p:nvPr/>
        </p:nvSpPr>
        <p:spPr>
          <a:xfrm>
            <a:off x="793790" y="4007048"/>
            <a:ext cx="13042821" cy="1377910"/>
          </a:xfrm>
          <a:prstGeom prst="roundRect">
            <a:avLst>
              <a:gd name="adj" fmla="val 2469"/>
            </a:avLst>
          </a:prstGeom>
          <a:solidFill>
            <a:srgbClr val="F3EEE3"/>
          </a:solidFill>
          <a:ln/>
        </p:spPr>
      </p:sp>
      <p:sp>
        <p:nvSpPr>
          <p:cNvPr id="7" name="Text 5"/>
          <p:cNvSpPr/>
          <p:nvPr/>
        </p:nvSpPr>
        <p:spPr>
          <a:xfrm>
            <a:off x="1020604" y="4233863"/>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8" name="Text 6"/>
          <p:cNvSpPr/>
          <p:nvPr/>
        </p:nvSpPr>
        <p:spPr>
          <a:xfrm>
            <a:off x="1020604" y="4795242"/>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9" name="Shape 7"/>
          <p:cNvSpPr/>
          <p:nvPr/>
        </p:nvSpPr>
        <p:spPr>
          <a:xfrm>
            <a:off x="793790" y="5611773"/>
            <a:ext cx="13042821" cy="1377910"/>
          </a:xfrm>
          <a:prstGeom prst="roundRect">
            <a:avLst>
              <a:gd name="adj" fmla="val 2469"/>
            </a:avLst>
          </a:prstGeom>
          <a:solidFill>
            <a:srgbClr val="F3EEE3"/>
          </a:solidFill>
          <a:ln/>
        </p:spPr>
      </p:sp>
      <p:sp>
        <p:nvSpPr>
          <p:cNvPr id="10" name="Text 8"/>
          <p:cNvSpPr/>
          <p:nvPr/>
        </p:nvSpPr>
        <p:spPr>
          <a:xfrm>
            <a:off x="1020604" y="5838587"/>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1" name="Text 9"/>
          <p:cNvSpPr/>
          <p:nvPr/>
        </p:nvSpPr>
        <p:spPr>
          <a:xfrm>
            <a:off x="1020604" y="6399967"/>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bàn bida</a:t>
            </a:r>
            <a:endParaRPr lang="en-US" sz="1750" dirty="0"/>
          </a:p>
        </p:txBody>
      </p:sp>
      <p:pic>
        <p:nvPicPr>
          <p:cNvPr id="13" name="Picture 12">
            <a:extLst>
              <a:ext uri="{FF2B5EF4-FFF2-40B4-BE49-F238E27FC236}">
                <a16:creationId xmlns:a16="http://schemas.microsoft.com/office/drawing/2014/main" id="{D8A1DFA9-DA01-9970-8EFF-760E3185BB58}"/>
              </a:ext>
            </a:extLst>
          </p:cNvPr>
          <p:cNvPicPr>
            <a:picLocks noChangeAspect="1"/>
          </p:cNvPicPr>
          <p:nvPr/>
        </p:nvPicPr>
        <p:blipFill>
          <a:blip r:embed="rId6"/>
          <a:stretch>
            <a:fillRect/>
          </a:stretch>
        </p:blipFill>
        <p:spPr>
          <a:xfrm>
            <a:off x="12112432" y="7466378"/>
            <a:ext cx="2295069" cy="71067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1748</Words>
  <Application>Microsoft Office PowerPoint</Application>
  <PresentationFormat>Custom</PresentationFormat>
  <Paragraphs>155</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2024-12-09T06:46:18Z</dcterms:created>
  <dcterms:modified xsi:type="dcterms:W3CDTF">2024-12-09T06:58:35Z</dcterms:modified>
</cp:coreProperties>
</file>