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4630400" cy="8229600"/>
  <p:notesSz cx="8229600" cy="14630400"/>
  <p:embeddedFontLst>
    <p:embeddedFont>
      <p:font typeface="MuseoModerno Medium" panose="020B0604020202020204" charset="0"/>
      <p:regular r:id="rId24"/>
    </p:embeddedFont>
    <p:embeddedFont>
      <p:font typeface="PT Serif" panose="020A0603040505020204" pitchFamily="18" charset="0"/>
      <p:regular r:id="rId25"/>
      <p:bold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4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0250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s://antoannamviet.com/tai-lieu-an-toan-lao-dong-san-xuat-binh-ac-quy/" TargetMode="External"/><Relationship Id="rId5" Type="http://schemas.openxmlformats.org/officeDocument/2006/relationships/hyperlink" Target="https://antoannamviet.com/bao-gia-huan-luyen-an-toan-lao-dong/" TargetMode="External"/><Relationship Id="rId4" Type="http://schemas.openxmlformats.org/officeDocument/2006/relationships/hyperlink" Target="https://antoannamviet.com/bai-kiem-tra-an-toan-lao-dong-nhom-3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25222" y="642345"/>
            <a:ext cx="13979956" cy="2934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7700"/>
              </a:lnSpc>
              <a:buNone/>
            </a:pPr>
            <a:r>
              <a:rPr lang="en-US" sz="6600" b="1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An Toàn Lao Động Trong </a:t>
            </a:r>
          </a:p>
          <a:p>
            <a:pPr marL="0" indent="0" algn="ctr">
              <a:lnSpc>
                <a:spcPts val="7700"/>
              </a:lnSpc>
              <a:buNone/>
            </a:pPr>
            <a:r>
              <a:rPr lang="en-US" sz="6600" b="1" dirty="0" err="1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Sản</a:t>
            </a:r>
            <a:r>
              <a:rPr lang="en-US" sz="6600" b="1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Xuất Bình Ắc-Quy</a:t>
            </a:r>
            <a:endParaRPr lang="en-US" sz="6600" b="1" dirty="0"/>
          </a:p>
        </p:txBody>
      </p:sp>
      <p:sp>
        <p:nvSpPr>
          <p:cNvPr id="4" name="Text 1"/>
          <p:cNvSpPr/>
          <p:nvPr/>
        </p:nvSpPr>
        <p:spPr>
          <a:xfrm>
            <a:off x="638055" y="6510096"/>
            <a:ext cx="1335428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Sản xuất bình ắc-quy là ngành nghề tiềm ẩn nhiều nguy cơ tai nạn lao động. Bài thuyết trình này sẽ phân tích các nguy cơ, </a:t>
            </a:r>
          </a:p>
          <a:p>
            <a:pPr marL="0" indent="0" algn="ctr">
              <a:lnSpc>
                <a:spcPts val="2850"/>
              </a:lnSpc>
              <a:buNone/>
            </a:pPr>
            <a:r>
              <a:rPr lang="en-US" sz="1750" dirty="0" err="1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biện</a:t>
            </a:r>
            <a:r>
              <a:rPr lang="en-US" sz="1750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 pháp an toàn và xử lý tình huống khẩn cấp trong từng khâu sản xuất.</a:t>
            </a:r>
            <a:endParaRPr lang="en-US" sz="175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6640581-2B49-ED91-88AB-A9439AC7DAD8}"/>
              </a:ext>
            </a:extLst>
          </p:cNvPr>
          <p:cNvGrpSpPr/>
          <p:nvPr/>
        </p:nvGrpSpPr>
        <p:grpSpPr>
          <a:xfrm>
            <a:off x="4948235" y="7634235"/>
            <a:ext cx="3005614" cy="396835"/>
            <a:chOff x="4461438" y="7526889"/>
            <a:chExt cx="3005614" cy="396835"/>
          </a:xfrm>
        </p:grpSpPr>
        <p:sp>
          <p:nvSpPr>
            <p:cNvPr id="5" name="Shape 2"/>
            <p:cNvSpPr/>
            <p:nvPr/>
          </p:nvSpPr>
          <p:spPr>
            <a:xfrm>
              <a:off x="4461438" y="7543796"/>
              <a:ext cx="362903" cy="362903"/>
            </a:xfrm>
            <a:prstGeom prst="roundRect">
              <a:avLst>
                <a:gd name="adj" fmla="val 25194296"/>
              </a:avLst>
            </a:prstGeom>
            <a:noFill/>
            <a:ln w="7620">
              <a:solidFill>
                <a:srgbClr val="FFFFFF"/>
              </a:solidFill>
              <a:prstDash val="solid"/>
            </a:ln>
          </p:spPr>
        </p:sp>
        <p:pic>
          <p:nvPicPr>
            <p:cNvPr id="6" name="Image 1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69058" y="7551416"/>
              <a:ext cx="347663" cy="347663"/>
            </a:xfrm>
            <a:prstGeom prst="rect">
              <a:avLst/>
            </a:prstGeom>
          </p:spPr>
        </p:pic>
        <p:sp>
          <p:nvSpPr>
            <p:cNvPr id="7" name="Text 3"/>
            <p:cNvSpPr/>
            <p:nvPr/>
          </p:nvSpPr>
          <p:spPr>
            <a:xfrm>
              <a:off x="4937688" y="7526889"/>
              <a:ext cx="2529364" cy="39683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3100"/>
                </a:lnSpc>
                <a:buNone/>
              </a:pPr>
              <a:r>
                <a:rPr lang="en-US" sz="2200" b="1" dirty="0" err="1">
                  <a:solidFill>
                    <a:srgbClr val="2B4150"/>
                  </a:solidFill>
                  <a:latin typeface="PT Serif" panose="020A0603040505020204" pitchFamily="18" charset="0"/>
                  <a:ea typeface="Source Sans Pro Bold" pitchFamily="34" charset="-122"/>
                  <a:cs typeface="Source Sans Pro Bold" pitchFamily="34" charset="-120"/>
                </a:rPr>
                <a:t>Bản</a:t>
              </a:r>
              <a:r>
                <a:rPr lang="en-US" sz="2200" b="1" dirty="0">
                  <a:solidFill>
                    <a:srgbClr val="2B4150"/>
                  </a:solidFill>
                  <a:latin typeface="PT Serif" panose="020A0603040505020204" pitchFamily="18" charset="0"/>
                  <a:ea typeface="Source Sans Pro Bold" pitchFamily="34" charset="-122"/>
                  <a:cs typeface="Source Sans Pro Bold" pitchFamily="34" charset="-120"/>
                </a:rPr>
                <a:t> </a:t>
              </a:r>
              <a:r>
                <a:rPr lang="en-US" sz="2200" b="1" dirty="0" err="1">
                  <a:solidFill>
                    <a:srgbClr val="2B4150"/>
                  </a:solidFill>
                  <a:latin typeface="PT Serif" panose="020A0603040505020204" pitchFamily="18" charset="0"/>
                  <a:ea typeface="Source Sans Pro Bold" pitchFamily="34" charset="-122"/>
                  <a:cs typeface="Source Sans Pro Bold" pitchFamily="34" charset="-120"/>
                </a:rPr>
                <a:t>quyền</a:t>
              </a:r>
              <a:r>
                <a:rPr lang="en-US" sz="2200" b="1" dirty="0">
                  <a:solidFill>
                    <a:srgbClr val="2B4150"/>
                  </a:solidFill>
                  <a:latin typeface="PT Serif" panose="020A0603040505020204" pitchFamily="18" charset="0"/>
                  <a:ea typeface="Source Sans Pro Bold" pitchFamily="34" charset="-122"/>
                  <a:cs typeface="Source Sans Pro Bold" pitchFamily="34" charset="-120"/>
                </a:rPr>
                <a:t> </a:t>
              </a:r>
              <a:r>
                <a:rPr lang="en-US" sz="2200" b="1" dirty="0" err="1">
                  <a:solidFill>
                    <a:srgbClr val="2B4150"/>
                  </a:solidFill>
                  <a:latin typeface="PT Serif" panose="020A0603040505020204" pitchFamily="18" charset="0"/>
                  <a:ea typeface="Source Sans Pro Bold" pitchFamily="34" charset="-122"/>
                  <a:cs typeface="Source Sans Pro Bold" pitchFamily="34" charset="-120"/>
                </a:rPr>
                <a:t>thuộc</a:t>
              </a:r>
              <a:r>
                <a:rPr lang="en-US" sz="2200" b="1" dirty="0">
                  <a:solidFill>
                    <a:srgbClr val="2B4150"/>
                  </a:solidFill>
                  <a:latin typeface="PT Serif" panose="020A0603040505020204" pitchFamily="18" charset="0"/>
                  <a:ea typeface="Source Sans Pro Bold" pitchFamily="34" charset="-122"/>
                  <a:cs typeface="Source Sans Pro Bold" pitchFamily="34" charset="-120"/>
                </a:rPr>
                <a:t> An Toàn  Nam Việt</a:t>
              </a:r>
              <a:endParaRPr lang="en-US" sz="2200" dirty="0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1B0F1A70-C6DB-E6A2-C8F1-096BADDBE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610" y="2624013"/>
            <a:ext cx="4057180" cy="405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6F9675A-F44A-24BA-8EEF-15851C2038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34491" y="7265589"/>
            <a:ext cx="3113205" cy="9640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1110" y="2451973"/>
            <a:ext cx="4351020" cy="44119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3017" y="921186"/>
            <a:ext cx="720006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800" b="1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Tình hình tai nạn lao động</a:t>
            </a:r>
            <a:endParaRPr lang="en-US" sz="4800" b="1" dirty="0"/>
          </a:p>
        </p:txBody>
      </p:sp>
      <p:sp>
        <p:nvSpPr>
          <p:cNvPr id="4" name="Shape 1"/>
          <p:cNvSpPr/>
          <p:nvPr/>
        </p:nvSpPr>
        <p:spPr>
          <a:xfrm>
            <a:off x="793790" y="2451973"/>
            <a:ext cx="7556421" cy="1306949"/>
          </a:xfrm>
          <a:prstGeom prst="roundRect">
            <a:avLst>
              <a:gd name="adj" fmla="val 2603"/>
            </a:avLst>
          </a:prstGeom>
          <a:solidFill>
            <a:srgbClr val="124E73"/>
          </a:solidFill>
          <a:ln/>
        </p:spPr>
      </p:sp>
      <p:sp>
        <p:nvSpPr>
          <p:cNvPr id="5" name="Text 2"/>
          <p:cNvSpPr/>
          <p:nvPr/>
        </p:nvSpPr>
        <p:spPr>
          <a:xfrm>
            <a:off x="1020604" y="267878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Số vụ tai nạn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0604" y="3169206"/>
            <a:ext cx="71027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3.201 vụ, giảm 7,09% so với cùng kỳ năm 2023.</a:t>
            </a: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793790" y="3985736"/>
            <a:ext cx="7556421" cy="1306949"/>
          </a:xfrm>
          <a:prstGeom prst="roundRect">
            <a:avLst>
              <a:gd name="adj" fmla="val 2603"/>
            </a:avLst>
          </a:prstGeom>
          <a:solidFill>
            <a:srgbClr val="124E73"/>
          </a:solidFill>
          <a:ln/>
        </p:spPr>
      </p:sp>
      <p:sp>
        <p:nvSpPr>
          <p:cNvPr id="8" name="Text 5"/>
          <p:cNvSpPr/>
          <p:nvPr/>
        </p:nvSpPr>
        <p:spPr>
          <a:xfrm>
            <a:off x="1020604" y="421255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Số người bị nạn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20604" y="4702969"/>
            <a:ext cx="71027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3.065 người, giảm 6,04% so với cùng kỳ năm 2023.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793790" y="5519499"/>
            <a:ext cx="7556421" cy="1306949"/>
          </a:xfrm>
          <a:prstGeom prst="roundRect">
            <a:avLst>
              <a:gd name="adj" fmla="val 2603"/>
            </a:avLst>
          </a:prstGeom>
          <a:solidFill>
            <a:srgbClr val="124E73"/>
          </a:solidFill>
          <a:ln/>
        </p:spPr>
      </p:sp>
      <p:sp>
        <p:nvSpPr>
          <p:cNvPr id="11" name="Text 8"/>
          <p:cNvSpPr/>
          <p:nvPr/>
        </p:nvSpPr>
        <p:spPr>
          <a:xfrm>
            <a:off x="1020604" y="57463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Số người chết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20604" y="6236732"/>
            <a:ext cx="71027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346 người, giảm 1,98% so với cùng kỳ năm 2023.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EECFDD7-AE9B-030D-F48F-AA7AF683BC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4491" y="7265589"/>
            <a:ext cx="3113205" cy="96401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864" y="2444364"/>
            <a:ext cx="4876800" cy="4297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5864" y="559594"/>
            <a:ext cx="746545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5400" b="1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Tai Nạn Lao Động Phổ Biến</a:t>
            </a:r>
            <a:endParaRPr lang="en-US" sz="5400" b="1" dirty="0"/>
          </a:p>
        </p:txBody>
      </p:sp>
      <p:sp>
        <p:nvSpPr>
          <p:cNvPr id="4" name="Shape 1"/>
          <p:cNvSpPr/>
          <p:nvPr/>
        </p:nvSpPr>
        <p:spPr>
          <a:xfrm>
            <a:off x="6280190" y="2155746"/>
            <a:ext cx="510302" cy="510302"/>
          </a:xfrm>
          <a:prstGeom prst="roundRect">
            <a:avLst>
              <a:gd name="adj" fmla="val 6667"/>
            </a:avLst>
          </a:prstGeom>
          <a:solidFill>
            <a:srgbClr val="124E73"/>
          </a:solidFill>
          <a:ln/>
        </p:spPr>
      </p:sp>
      <p:sp>
        <p:nvSpPr>
          <p:cNvPr id="5" name="Text 2"/>
          <p:cNvSpPr/>
          <p:nvPr/>
        </p:nvSpPr>
        <p:spPr>
          <a:xfrm>
            <a:off x="6455569" y="2240756"/>
            <a:ext cx="159544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7017306" y="215574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Rò Rỉ Axit</a:t>
            </a:r>
            <a:endParaRPr lang="en-US" sz="2800" b="1" dirty="0"/>
          </a:p>
        </p:txBody>
      </p:sp>
      <p:sp>
        <p:nvSpPr>
          <p:cNvPr id="7" name="Text 4"/>
          <p:cNvSpPr/>
          <p:nvPr/>
        </p:nvSpPr>
        <p:spPr>
          <a:xfrm>
            <a:off x="7017306" y="2554733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Axit sulfuric rò rỉ gây bỏng da và mắt nghiêm trọng.</a:t>
            </a:r>
            <a:endParaRPr lang="en-US" dirty="0"/>
          </a:p>
        </p:txBody>
      </p:sp>
      <p:sp>
        <p:nvSpPr>
          <p:cNvPr id="8" name="Shape 5"/>
          <p:cNvSpPr/>
          <p:nvPr/>
        </p:nvSpPr>
        <p:spPr>
          <a:xfrm>
            <a:off x="6280190" y="3491032"/>
            <a:ext cx="510302" cy="510302"/>
          </a:xfrm>
          <a:prstGeom prst="roundRect">
            <a:avLst>
              <a:gd name="adj" fmla="val 6667"/>
            </a:avLst>
          </a:prstGeom>
          <a:solidFill>
            <a:srgbClr val="124E73"/>
          </a:solidFill>
          <a:ln/>
        </p:spPr>
      </p:sp>
      <p:sp>
        <p:nvSpPr>
          <p:cNvPr id="9" name="Text 6"/>
          <p:cNvSpPr/>
          <p:nvPr/>
        </p:nvSpPr>
        <p:spPr>
          <a:xfrm>
            <a:off x="6440686" y="3576042"/>
            <a:ext cx="189190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7017306" y="349103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Nổ Bình Ắc-Quy</a:t>
            </a:r>
            <a:endParaRPr lang="en-US" sz="2800" b="1" dirty="0"/>
          </a:p>
        </p:txBody>
      </p:sp>
      <p:sp>
        <p:nvSpPr>
          <p:cNvPr id="11" name="Text 8"/>
          <p:cNvSpPr/>
          <p:nvPr/>
        </p:nvSpPr>
        <p:spPr>
          <a:xfrm>
            <a:off x="7017306" y="3890019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Nạp hoặc kiểm tra bình không đúng cách dẫn đến nổ, gây nguy hiểm cho người lao động và hỏa hoạn.</a:t>
            </a:r>
            <a:endParaRPr lang="en-US" dirty="0"/>
          </a:p>
        </p:txBody>
      </p:sp>
      <p:sp>
        <p:nvSpPr>
          <p:cNvPr id="12" name="Shape 9"/>
          <p:cNvSpPr/>
          <p:nvPr/>
        </p:nvSpPr>
        <p:spPr>
          <a:xfrm>
            <a:off x="6280190" y="5189220"/>
            <a:ext cx="510302" cy="510302"/>
          </a:xfrm>
          <a:prstGeom prst="roundRect">
            <a:avLst>
              <a:gd name="adj" fmla="val 6667"/>
            </a:avLst>
          </a:prstGeom>
          <a:solidFill>
            <a:srgbClr val="124E73"/>
          </a:solidFill>
          <a:ln/>
        </p:spPr>
      </p:sp>
      <p:sp>
        <p:nvSpPr>
          <p:cNvPr id="13" name="Text 10"/>
          <p:cNvSpPr/>
          <p:nvPr/>
        </p:nvSpPr>
        <p:spPr>
          <a:xfrm>
            <a:off x="6439733" y="5274231"/>
            <a:ext cx="191214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7017306" y="518922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Chập Điện</a:t>
            </a:r>
            <a:endParaRPr lang="en-US" sz="2800" b="1" dirty="0"/>
          </a:p>
        </p:txBody>
      </p:sp>
      <p:sp>
        <p:nvSpPr>
          <p:cNvPr id="15" name="Text 12"/>
          <p:cNvSpPr/>
          <p:nvPr/>
        </p:nvSpPr>
        <p:spPr>
          <a:xfrm>
            <a:off x="7083624" y="5588207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Dây điện hỏng hóc gây chập điện, nguy cơ cháy nổ và điện giật.</a:t>
            </a:r>
            <a:endParaRPr lang="en-US" dirty="0"/>
          </a:p>
        </p:txBody>
      </p:sp>
      <p:sp>
        <p:nvSpPr>
          <p:cNvPr id="16" name="Shape 13"/>
          <p:cNvSpPr/>
          <p:nvPr/>
        </p:nvSpPr>
        <p:spPr>
          <a:xfrm>
            <a:off x="6280190" y="6524506"/>
            <a:ext cx="510302" cy="510302"/>
          </a:xfrm>
          <a:prstGeom prst="roundRect">
            <a:avLst>
              <a:gd name="adj" fmla="val 6667"/>
            </a:avLst>
          </a:prstGeom>
          <a:solidFill>
            <a:srgbClr val="124E73"/>
          </a:solidFill>
          <a:ln/>
        </p:spPr>
      </p:sp>
      <p:sp>
        <p:nvSpPr>
          <p:cNvPr id="17" name="Text 14"/>
          <p:cNvSpPr/>
          <p:nvPr/>
        </p:nvSpPr>
        <p:spPr>
          <a:xfrm>
            <a:off x="6425803" y="6609517"/>
            <a:ext cx="219075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4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7017306" y="652450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Chấn Thương Cơ Học</a:t>
            </a:r>
            <a:endParaRPr lang="en-US" sz="2800" b="1" dirty="0"/>
          </a:p>
        </p:txBody>
      </p:sp>
      <p:sp>
        <p:nvSpPr>
          <p:cNvPr id="19" name="Text 16"/>
          <p:cNvSpPr/>
          <p:nvPr/>
        </p:nvSpPr>
        <p:spPr>
          <a:xfrm>
            <a:off x="7083624" y="6923493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Va đập với thiết bị hoặc kẹt trong máy móc gây chấn thương.</a:t>
            </a:r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5789648-4F62-079E-3B5D-6901CE7DF7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4491" y="7265589"/>
            <a:ext cx="3113205" cy="96401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403033"/>
            <a:ext cx="630709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800" b="1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Sản Xuất Tấm Điện Cực</a:t>
            </a:r>
            <a:endParaRPr lang="en-US" sz="4800" b="1" dirty="0"/>
          </a:p>
        </p:txBody>
      </p:sp>
      <p:sp>
        <p:nvSpPr>
          <p:cNvPr id="4" name="Shape 1"/>
          <p:cNvSpPr/>
          <p:nvPr/>
        </p:nvSpPr>
        <p:spPr>
          <a:xfrm>
            <a:off x="1118711" y="2451973"/>
            <a:ext cx="30480" cy="4374475"/>
          </a:xfrm>
          <a:prstGeom prst="roundRect">
            <a:avLst>
              <a:gd name="adj" fmla="val 111628"/>
            </a:avLst>
          </a:prstGeom>
          <a:solidFill>
            <a:srgbClr val="D9D4C9"/>
          </a:solidFill>
          <a:ln/>
        </p:spPr>
      </p:sp>
      <p:sp>
        <p:nvSpPr>
          <p:cNvPr id="5" name="Shape 2"/>
          <p:cNvSpPr/>
          <p:nvPr/>
        </p:nvSpPr>
        <p:spPr>
          <a:xfrm>
            <a:off x="1358622" y="2947035"/>
            <a:ext cx="793790" cy="30480"/>
          </a:xfrm>
          <a:prstGeom prst="roundRect">
            <a:avLst>
              <a:gd name="adj" fmla="val 111628"/>
            </a:avLst>
          </a:prstGeom>
          <a:solidFill>
            <a:srgbClr val="2B678C"/>
          </a:solidFill>
          <a:ln/>
        </p:spPr>
      </p:sp>
      <p:sp>
        <p:nvSpPr>
          <p:cNvPr id="6" name="Shape 3"/>
          <p:cNvSpPr/>
          <p:nvPr/>
        </p:nvSpPr>
        <p:spPr>
          <a:xfrm>
            <a:off x="878800" y="2707124"/>
            <a:ext cx="510302" cy="510302"/>
          </a:xfrm>
          <a:prstGeom prst="roundRect">
            <a:avLst>
              <a:gd name="adj" fmla="val 6667"/>
            </a:avLst>
          </a:prstGeom>
          <a:solidFill>
            <a:srgbClr val="124E73"/>
          </a:solidFill>
          <a:ln/>
        </p:spPr>
      </p:sp>
      <p:sp>
        <p:nvSpPr>
          <p:cNvPr id="7" name="Text 4"/>
          <p:cNvSpPr/>
          <p:nvPr/>
        </p:nvSpPr>
        <p:spPr>
          <a:xfrm>
            <a:off x="1054179" y="2792135"/>
            <a:ext cx="159544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2381488" y="2678787"/>
            <a:ext cx="315027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Tạo Khuôn Và Đúc Tấm</a:t>
            </a:r>
            <a:endParaRPr lang="en-US" sz="2400" b="1" dirty="0"/>
          </a:p>
        </p:txBody>
      </p:sp>
      <p:sp>
        <p:nvSpPr>
          <p:cNvPr id="9" name="Text 6"/>
          <p:cNvSpPr/>
          <p:nvPr/>
        </p:nvSpPr>
        <p:spPr>
          <a:xfrm>
            <a:off x="2381488" y="3106827"/>
            <a:ext cx="596872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Chì nóng chảy được đổ vào khuôn để tạo tấm điện cực.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1358622" y="4480798"/>
            <a:ext cx="793790" cy="30480"/>
          </a:xfrm>
          <a:prstGeom prst="roundRect">
            <a:avLst>
              <a:gd name="adj" fmla="val 111628"/>
            </a:avLst>
          </a:prstGeom>
          <a:solidFill>
            <a:srgbClr val="2B678C"/>
          </a:solidFill>
          <a:ln/>
        </p:spPr>
      </p:sp>
      <p:sp>
        <p:nvSpPr>
          <p:cNvPr id="11" name="Shape 8"/>
          <p:cNvSpPr/>
          <p:nvPr/>
        </p:nvSpPr>
        <p:spPr>
          <a:xfrm>
            <a:off x="878800" y="4240887"/>
            <a:ext cx="510302" cy="510302"/>
          </a:xfrm>
          <a:prstGeom prst="roundRect">
            <a:avLst>
              <a:gd name="adj" fmla="val 6667"/>
            </a:avLst>
          </a:prstGeom>
          <a:solidFill>
            <a:srgbClr val="124E73"/>
          </a:solidFill>
          <a:ln/>
        </p:spPr>
      </p:sp>
      <p:sp>
        <p:nvSpPr>
          <p:cNvPr id="12" name="Text 9"/>
          <p:cNvSpPr/>
          <p:nvPr/>
        </p:nvSpPr>
        <p:spPr>
          <a:xfrm>
            <a:off x="1039297" y="4325898"/>
            <a:ext cx="189190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2</a:t>
            </a:r>
            <a:endParaRPr lang="en-US" sz="2650" dirty="0"/>
          </a:p>
        </p:txBody>
      </p:sp>
      <p:sp>
        <p:nvSpPr>
          <p:cNvPr id="13" name="Text 10"/>
          <p:cNvSpPr/>
          <p:nvPr/>
        </p:nvSpPr>
        <p:spPr>
          <a:xfrm>
            <a:off x="2381488" y="421255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Xử Lý Hóa Học</a:t>
            </a:r>
            <a:endParaRPr lang="en-US" sz="2400" b="1" dirty="0"/>
          </a:p>
        </p:txBody>
      </p:sp>
      <p:sp>
        <p:nvSpPr>
          <p:cNvPr id="14" name="Text 11"/>
          <p:cNvSpPr/>
          <p:nvPr/>
        </p:nvSpPr>
        <p:spPr>
          <a:xfrm>
            <a:off x="2381488" y="4640590"/>
            <a:ext cx="596872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Phủ oxit chì lên bề mặt tấm để tăng cường hiệu suất.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1358622" y="6014561"/>
            <a:ext cx="793790" cy="30480"/>
          </a:xfrm>
          <a:prstGeom prst="roundRect">
            <a:avLst>
              <a:gd name="adj" fmla="val 111628"/>
            </a:avLst>
          </a:prstGeom>
          <a:solidFill>
            <a:srgbClr val="2B678C"/>
          </a:solidFill>
          <a:ln/>
        </p:spPr>
      </p:sp>
      <p:sp>
        <p:nvSpPr>
          <p:cNvPr id="16" name="Shape 13"/>
          <p:cNvSpPr/>
          <p:nvPr/>
        </p:nvSpPr>
        <p:spPr>
          <a:xfrm>
            <a:off x="878800" y="5774650"/>
            <a:ext cx="510302" cy="510302"/>
          </a:xfrm>
          <a:prstGeom prst="roundRect">
            <a:avLst>
              <a:gd name="adj" fmla="val 6667"/>
            </a:avLst>
          </a:prstGeom>
          <a:solidFill>
            <a:srgbClr val="124E73"/>
          </a:solidFill>
          <a:ln/>
        </p:spPr>
      </p:sp>
      <p:sp>
        <p:nvSpPr>
          <p:cNvPr id="17" name="Text 14"/>
          <p:cNvSpPr/>
          <p:nvPr/>
        </p:nvSpPr>
        <p:spPr>
          <a:xfrm>
            <a:off x="1038344" y="5859661"/>
            <a:ext cx="191214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3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2381488" y="57463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Kiểm Tra Chất Lượng</a:t>
            </a:r>
            <a:endParaRPr lang="en-US" sz="2400" b="1" dirty="0"/>
          </a:p>
        </p:txBody>
      </p:sp>
      <p:sp>
        <p:nvSpPr>
          <p:cNvPr id="19" name="Text 16"/>
          <p:cNvSpPr/>
          <p:nvPr/>
        </p:nvSpPr>
        <p:spPr>
          <a:xfrm>
            <a:off x="2381488" y="6174353"/>
            <a:ext cx="596872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Đảm bảo sản phẩm đáp ứng tiêu chuẩn kỹ thuật.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31890"/>
            <a:ext cx="1264812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800" b="1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Nguy Cơ Tai Nạn Trong Sản Xuất Tấm Điện Cực</a:t>
            </a:r>
            <a:endParaRPr lang="en-US" sz="4800" b="1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0065" y="1994297"/>
            <a:ext cx="4070271" cy="341042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97097" y="609076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Bỏng Nhiệt</a:t>
            </a:r>
            <a:endParaRPr lang="en-US" sz="2800" b="1" dirty="0"/>
          </a:p>
        </p:txBody>
      </p:sp>
      <p:sp>
        <p:nvSpPr>
          <p:cNvPr id="5" name="Text 2"/>
          <p:cNvSpPr/>
          <p:nvPr/>
        </p:nvSpPr>
        <p:spPr>
          <a:xfrm>
            <a:off x="1197097" y="6539784"/>
            <a:ext cx="327579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Tiếp xúc với chì nóng chảy gây bỏng nghiêm trọng.</a:t>
            </a: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5736235" y="609076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Bỏng Hóa Chất</a:t>
            </a:r>
            <a:endParaRPr lang="en-US" sz="2800" b="1" dirty="0"/>
          </a:p>
        </p:txBody>
      </p:sp>
      <p:sp>
        <p:nvSpPr>
          <p:cNvPr id="7" name="Text 4"/>
          <p:cNvSpPr/>
          <p:nvPr/>
        </p:nvSpPr>
        <p:spPr>
          <a:xfrm>
            <a:off x="5736235" y="6539784"/>
            <a:ext cx="315792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Tiếp xúc với axit hoặc oxit chì gây bỏng hóa chất.</a:t>
            </a: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10275374" y="609076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Sự Cố Máy Móc</a:t>
            </a:r>
            <a:endParaRPr lang="en-US" sz="2800" b="1" dirty="0"/>
          </a:p>
        </p:txBody>
      </p:sp>
      <p:sp>
        <p:nvSpPr>
          <p:cNvPr id="9" name="Text 6"/>
          <p:cNvSpPr/>
          <p:nvPr/>
        </p:nvSpPr>
        <p:spPr>
          <a:xfrm>
            <a:off x="10275374" y="6539784"/>
            <a:ext cx="336161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Thiếu sót trong kiểm tra và bảo trì thiết bị gây nguy hiểm.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DFA93CD-6DD7-3BF8-481B-73B0A171CD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4491" y="7265589"/>
            <a:ext cx="3113205" cy="96401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 b="6130"/>
          <a:stretch/>
        </p:blipFill>
        <p:spPr>
          <a:xfrm>
            <a:off x="858105" y="3232022"/>
            <a:ext cx="3962400" cy="40056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36431" y="652462"/>
            <a:ext cx="12576855" cy="1280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000"/>
              </a:lnSpc>
              <a:buNone/>
            </a:pPr>
            <a:r>
              <a:rPr lang="en-US" sz="4400" b="1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Quy Định An Toàn Lao Động Khi </a:t>
            </a:r>
          </a:p>
          <a:p>
            <a:pPr marL="0" indent="0" algn="ctr">
              <a:lnSpc>
                <a:spcPts val="5000"/>
              </a:lnSpc>
              <a:buNone/>
            </a:pPr>
            <a:r>
              <a:rPr lang="en-US" sz="4400" b="1" dirty="0" err="1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Sản</a:t>
            </a:r>
            <a:r>
              <a:rPr lang="en-US" sz="4400" b="1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Xuất Tấm Điện Cực</a:t>
            </a:r>
            <a:endParaRPr lang="en-US" sz="4400" b="1" dirty="0"/>
          </a:p>
        </p:txBody>
      </p:sp>
      <p:sp>
        <p:nvSpPr>
          <p:cNvPr id="4" name="Shape 1"/>
          <p:cNvSpPr/>
          <p:nvPr/>
        </p:nvSpPr>
        <p:spPr>
          <a:xfrm>
            <a:off x="5801579" y="2570929"/>
            <a:ext cx="7709773" cy="988905"/>
          </a:xfrm>
          <a:prstGeom prst="roundRect">
            <a:avLst>
              <a:gd name="adj" fmla="val 2604"/>
            </a:avLst>
          </a:prstGeom>
          <a:solidFill>
            <a:srgbClr val="124E73"/>
          </a:solidFill>
          <a:ln/>
        </p:spPr>
      </p:sp>
      <p:sp>
        <p:nvSpPr>
          <p:cNvPr id="5" name="Text 2"/>
          <p:cNvSpPr/>
          <p:nvPr/>
        </p:nvSpPr>
        <p:spPr>
          <a:xfrm>
            <a:off x="6006486" y="2775836"/>
            <a:ext cx="2561392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Trang Bị Bảo Hộ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6006486" y="3095876"/>
            <a:ext cx="7299960" cy="327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Găng tay chịu nhiệt, kính bảo hộ, mặt nạ chống hơi nóng.</a:t>
            </a: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5801579" y="3956340"/>
            <a:ext cx="7709773" cy="988905"/>
          </a:xfrm>
          <a:prstGeom prst="roundRect">
            <a:avLst>
              <a:gd name="adj" fmla="val 2604"/>
            </a:avLst>
          </a:prstGeom>
          <a:solidFill>
            <a:srgbClr val="124E73"/>
          </a:solidFill>
          <a:ln/>
        </p:spPr>
      </p:sp>
      <p:sp>
        <p:nvSpPr>
          <p:cNvPr id="8" name="Text 5"/>
          <p:cNvSpPr/>
          <p:nvPr/>
        </p:nvSpPr>
        <p:spPr>
          <a:xfrm>
            <a:off x="6006486" y="4161247"/>
            <a:ext cx="2561392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Kiểm Soát Nhiệt Độ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6006486" y="4481287"/>
            <a:ext cx="7299960" cy="327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Hệ thống kiểm soát nhiệt độ và cảnh báo sự cố.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5801579" y="5341752"/>
            <a:ext cx="7709773" cy="988905"/>
          </a:xfrm>
          <a:prstGeom prst="roundRect">
            <a:avLst>
              <a:gd name="adj" fmla="val 2604"/>
            </a:avLst>
          </a:prstGeom>
          <a:solidFill>
            <a:srgbClr val="124E73"/>
          </a:solidFill>
          <a:ln/>
        </p:spPr>
      </p:sp>
      <p:sp>
        <p:nvSpPr>
          <p:cNvPr id="11" name="Text 8"/>
          <p:cNvSpPr/>
          <p:nvPr/>
        </p:nvSpPr>
        <p:spPr>
          <a:xfrm>
            <a:off x="6006486" y="5546658"/>
            <a:ext cx="2561392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Thông Gió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6006486" y="5866699"/>
            <a:ext cx="7299960" cy="327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Phòng xử lý hóa học phải được thông gió tốt.</a:t>
            </a:r>
            <a:endParaRPr lang="en-US" dirty="0"/>
          </a:p>
        </p:txBody>
      </p:sp>
      <p:sp>
        <p:nvSpPr>
          <p:cNvPr id="13" name="Shape 10"/>
          <p:cNvSpPr/>
          <p:nvPr/>
        </p:nvSpPr>
        <p:spPr>
          <a:xfrm>
            <a:off x="5801579" y="6727163"/>
            <a:ext cx="7709773" cy="988905"/>
          </a:xfrm>
          <a:prstGeom prst="roundRect">
            <a:avLst>
              <a:gd name="adj" fmla="val 2604"/>
            </a:avLst>
          </a:prstGeom>
          <a:solidFill>
            <a:srgbClr val="124E73"/>
          </a:solidFill>
          <a:ln/>
        </p:spPr>
      </p:sp>
      <p:sp>
        <p:nvSpPr>
          <p:cNvPr id="14" name="Text 11"/>
          <p:cNvSpPr/>
          <p:nvPr/>
        </p:nvSpPr>
        <p:spPr>
          <a:xfrm>
            <a:off x="6006486" y="6932069"/>
            <a:ext cx="2561392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Đào Tạo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6006486" y="7252110"/>
            <a:ext cx="7299960" cy="327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Đào tạo thường xuyên về quy định an toàn và quy trình khẩn cấp.</a:t>
            </a: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8ED7839-194F-BA7C-E8FD-6E5937FA30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57055" y="7427401"/>
            <a:ext cx="2590641" cy="8021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868561"/>
            <a:ext cx="579453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800" b="1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Lắp Ráp Bình Ắc-Quy</a:t>
            </a:r>
            <a:endParaRPr lang="en-US" sz="4800" b="1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2288978"/>
            <a:ext cx="1134070" cy="181451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268022" y="2515792"/>
            <a:ext cx="298787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Lắp Ráp Tấm Điện Cực</a:t>
            </a:r>
            <a:endParaRPr lang="en-US" sz="2400" b="1" dirty="0"/>
          </a:p>
        </p:txBody>
      </p:sp>
      <p:sp>
        <p:nvSpPr>
          <p:cNvPr id="6" name="Text 2"/>
          <p:cNvSpPr/>
          <p:nvPr/>
        </p:nvSpPr>
        <p:spPr>
          <a:xfrm>
            <a:off x="2268022" y="3006210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Các tấm điện cực được liên kết chặt chẽ với nhau.</a:t>
            </a:r>
            <a:endParaRPr lang="en-US" sz="20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4103490"/>
            <a:ext cx="1134070" cy="181451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268022" y="433030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Lắp Ráp Vỏ Bình</a:t>
            </a:r>
            <a:endParaRPr lang="en-US" sz="2400" b="1" dirty="0"/>
          </a:p>
        </p:txBody>
      </p:sp>
      <p:sp>
        <p:nvSpPr>
          <p:cNvPr id="9" name="Text 4"/>
          <p:cNvSpPr/>
          <p:nvPr/>
        </p:nvSpPr>
        <p:spPr>
          <a:xfrm>
            <a:off x="2268022" y="4820723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Vỏ bình được gắn kín để chứa các tấm điện cực.</a:t>
            </a:r>
            <a:endParaRPr lang="en-US" sz="20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790" y="5918003"/>
            <a:ext cx="1134070" cy="181451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268022" y="61448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Kiểm Tra Chất Lượng</a:t>
            </a:r>
            <a:endParaRPr lang="en-US" sz="2400" b="1" dirty="0"/>
          </a:p>
        </p:txBody>
      </p:sp>
      <p:sp>
        <p:nvSpPr>
          <p:cNvPr id="12" name="Text 6"/>
          <p:cNvSpPr/>
          <p:nvPr/>
        </p:nvSpPr>
        <p:spPr>
          <a:xfrm>
            <a:off x="2268022" y="6635235"/>
            <a:ext cx="657452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Đảm bảo không có sự rò rỉ và vỏ bình được niêm phong chính xác.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7255" y="3161495"/>
            <a:ext cx="4251960" cy="31927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73072" y="608290"/>
            <a:ext cx="11234707" cy="1380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400" b="1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Nguy Cơ Tai Nạn Trong Lắp Ráp Bình</a:t>
            </a:r>
            <a:endParaRPr lang="en-US" sz="4400" b="1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8827" y="2420417"/>
            <a:ext cx="1104424" cy="176712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3404482" y="2641278"/>
            <a:ext cx="2761178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4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Vật Sắc Nhọn</a:t>
            </a:r>
            <a:endParaRPr lang="en-US" sz="2400" b="1" dirty="0"/>
          </a:p>
        </p:txBody>
      </p:sp>
      <p:sp>
        <p:nvSpPr>
          <p:cNvPr id="7" name="Text 2"/>
          <p:cNvSpPr/>
          <p:nvPr/>
        </p:nvSpPr>
        <p:spPr>
          <a:xfrm>
            <a:off x="3404482" y="3118837"/>
            <a:ext cx="6162199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Vết cắt hoặc trầy xước.</a:t>
            </a:r>
            <a:endParaRPr lang="en-US" sz="20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8827" y="4187542"/>
            <a:ext cx="1104424" cy="1767126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3404482" y="4408403"/>
            <a:ext cx="2761178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4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Tiếp Xúc Với Chì</a:t>
            </a:r>
            <a:endParaRPr lang="en-US" sz="2400" b="1" dirty="0"/>
          </a:p>
        </p:txBody>
      </p:sp>
      <p:sp>
        <p:nvSpPr>
          <p:cNvPr id="10" name="Text 4"/>
          <p:cNvSpPr/>
          <p:nvPr/>
        </p:nvSpPr>
        <p:spPr>
          <a:xfrm>
            <a:off x="3404482" y="4885963"/>
            <a:ext cx="6162199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Nguy cơ nhiễm độc chì.</a:t>
            </a:r>
            <a:endParaRPr lang="en-US" sz="200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8827" y="5954668"/>
            <a:ext cx="1104424" cy="1767126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3404482" y="6175529"/>
            <a:ext cx="2761178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4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Kẹp Hoặc Đập</a:t>
            </a:r>
            <a:endParaRPr lang="en-US" sz="2400" b="1" dirty="0"/>
          </a:p>
        </p:txBody>
      </p:sp>
      <p:sp>
        <p:nvSpPr>
          <p:cNvPr id="13" name="Text 6"/>
          <p:cNvSpPr/>
          <p:nvPr/>
        </p:nvSpPr>
        <p:spPr>
          <a:xfrm>
            <a:off x="3404482" y="6653089"/>
            <a:ext cx="6162199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Sự di chuyển của các phần tử vỏ bình gây chấn thương.</a:t>
            </a:r>
            <a:endParaRPr lang="en-US" sz="20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844DF9C-08CB-2B26-6430-B1665B9229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34491" y="7265589"/>
            <a:ext cx="3113205" cy="96401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608" y="2342550"/>
            <a:ext cx="4457700" cy="44577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70995" y="579003"/>
            <a:ext cx="11888410" cy="1002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900"/>
              </a:lnSpc>
              <a:buNone/>
            </a:pPr>
            <a:r>
              <a:rPr lang="en-US" sz="3600" b="1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Quy Định An Toàn Lao Động Khi Lắp Ráp Bình</a:t>
            </a:r>
            <a:endParaRPr lang="en-US" sz="3600" b="1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9640" y="2992035"/>
            <a:ext cx="489763" cy="48976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050524" y="3080795"/>
            <a:ext cx="2005251" cy="2506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28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Kính Bảo Hộ</a:t>
            </a:r>
            <a:endParaRPr lang="en-US" sz="2800" b="1" dirty="0"/>
          </a:p>
        </p:txBody>
      </p:sp>
      <p:sp>
        <p:nvSpPr>
          <p:cNvPr id="6" name="Text 2"/>
          <p:cNvSpPr/>
          <p:nvPr/>
        </p:nvSpPr>
        <p:spPr>
          <a:xfrm>
            <a:off x="7050524" y="3481798"/>
            <a:ext cx="8021003" cy="256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Bảo vệ mắt khỏi các vật liệu sắc nhọn.</a:t>
            </a:r>
            <a:endParaRPr lang="en-US" sz="20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9640" y="3975433"/>
            <a:ext cx="489763" cy="48976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050524" y="4064193"/>
            <a:ext cx="2005251" cy="2506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28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Găng Tay Chống Cắt</a:t>
            </a:r>
            <a:endParaRPr lang="en-US" sz="2800" b="1" dirty="0"/>
          </a:p>
        </p:txBody>
      </p:sp>
      <p:sp>
        <p:nvSpPr>
          <p:cNvPr id="9" name="Text 4"/>
          <p:cNvSpPr/>
          <p:nvPr/>
        </p:nvSpPr>
        <p:spPr>
          <a:xfrm>
            <a:off x="7050524" y="4465196"/>
            <a:ext cx="8021003" cy="256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Ngăn ngừa các nguy cơ từ các vật liệu sắc nhọn.</a:t>
            </a:r>
            <a:endParaRPr lang="en-US" sz="20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9640" y="5066731"/>
            <a:ext cx="489763" cy="48976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050524" y="5155491"/>
            <a:ext cx="2005251" cy="2506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28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Khẩu Trang</a:t>
            </a:r>
            <a:endParaRPr lang="en-US" sz="2800" b="1" dirty="0"/>
          </a:p>
        </p:txBody>
      </p:sp>
      <p:sp>
        <p:nvSpPr>
          <p:cNvPr id="12" name="Text 6"/>
          <p:cNvSpPr/>
          <p:nvPr/>
        </p:nvSpPr>
        <p:spPr>
          <a:xfrm>
            <a:off x="7050524" y="5556494"/>
            <a:ext cx="8021003" cy="256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Bảo vệ khỏi bụi chì.</a:t>
            </a:r>
            <a:endParaRPr lang="en-US" sz="20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640" y="6110975"/>
            <a:ext cx="489763" cy="489763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050524" y="6199735"/>
            <a:ext cx="2005251" cy="2506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28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Kiểm Tra Chất Lượng</a:t>
            </a:r>
            <a:endParaRPr lang="en-US" sz="2800" b="1" dirty="0"/>
          </a:p>
        </p:txBody>
      </p:sp>
      <p:sp>
        <p:nvSpPr>
          <p:cNvPr id="15" name="Text 8"/>
          <p:cNvSpPr/>
          <p:nvPr/>
        </p:nvSpPr>
        <p:spPr>
          <a:xfrm>
            <a:off x="7050524" y="6600738"/>
            <a:ext cx="8021003" cy="256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Kiểm tra cẩn thận từng kết nối và đảm bảo vỏ bình được gắn kín.</a:t>
            </a:r>
            <a:endParaRPr lang="en-US" sz="20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E64742C-1CA5-A8B0-6930-2F3BC73EC4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34491" y="7265589"/>
            <a:ext cx="3113205" cy="96401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479846" y="3662720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5400" b="1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Đổ Axit Và Kiểm Tra</a:t>
            </a:r>
            <a:endParaRPr lang="en-US" sz="5400" b="1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4711660"/>
            <a:ext cx="6521410" cy="90725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020604" y="595907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Đổ Axit Sulfuric</a:t>
            </a:r>
            <a:endParaRPr lang="en-US" sz="2200" b="1" dirty="0"/>
          </a:p>
        </p:txBody>
      </p:sp>
      <p:sp>
        <p:nvSpPr>
          <p:cNvPr id="6" name="Text 2"/>
          <p:cNvSpPr/>
          <p:nvPr/>
        </p:nvSpPr>
        <p:spPr>
          <a:xfrm>
            <a:off x="1020604" y="6449497"/>
            <a:ext cx="606778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Axit được đổ vào các bình đã hoàn tất lắp ráp.</a:t>
            </a:r>
            <a:endParaRPr lang="en-US" sz="20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0" y="4711660"/>
            <a:ext cx="6521410" cy="90725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542014" y="595907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Kiểm Tra Chất Lượng</a:t>
            </a:r>
            <a:endParaRPr lang="en-US" sz="2200" b="1" dirty="0"/>
          </a:p>
        </p:txBody>
      </p:sp>
      <p:sp>
        <p:nvSpPr>
          <p:cNvPr id="9" name="Text 4"/>
          <p:cNvSpPr/>
          <p:nvPr/>
        </p:nvSpPr>
        <p:spPr>
          <a:xfrm>
            <a:off x="7542014" y="6449497"/>
            <a:ext cx="606778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Đo áp suất, điện áp và dòng điện để xác minh bình hoạt động hiệu quả.</a:t>
            </a:r>
            <a:endParaRPr lang="en-US" sz="20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AEAD7B-139D-0E68-4152-31FD5C583E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34491" y="7265589"/>
            <a:ext cx="3113205" cy="9640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0072" y="3602058"/>
            <a:ext cx="4919186" cy="363652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665957"/>
            <a:ext cx="8169340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5400" b="1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Nguy Cơ Tai Nạn Trong Đổ Axit Và Kiểm Tra</a:t>
            </a:r>
            <a:endParaRPr lang="en-US" sz="5400" b="1" dirty="0"/>
          </a:p>
        </p:txBody>
      </p:sp>
      <p:sp>
        <p:nvSpPr>
          <p:cNvPr id="4" name="Shape 1"/>
          <p:cNvSpPr/>
          <p:nvPr/>
        </p:nvSpPr>
        <p:spPr>
          <a:xfrm>
            <a:off x="793790" y="3057104"/>
            <a:ext cx="7556421" cy="1306949"/>
          </a:xfrm>
          <a:prstGeom prst="roundRect">
            <a:avLst>
              <a:gd name="adj" fmla="val 2603"/>
            </a:avLst>
          </a:prstGeom>
          <a:solidFill>
            <a:srgbClr val="124E73"/>
          </a:solidFill>
          <a:ln/>
        </p:spPr>
      </p:sp>
      <p:sp>
        <p:nvSpPr>
          <p:cNvPr id="5" name="Text 2"/>
          <p:cNvSpPr/>
          <p:nvPr/>
        </p:nvSpPr>
        <p:spPr>
          <a:xfrm>
            <a:off x="1020604" y="32839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Tiếp Xúc Với Axit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0604" y="3774337"/>
            <a:ext cx="71027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Gây bỏng nặng cho da và mắt.</a:t>
            </a: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793790" y="4590867"/>
            <a:ext cx="7556421" cy="1306949"/>
          </a:xfrm>
          <a:prstGeom prst="roundRect">
            <a:avLst>
              <a:gd name="adj" fmla="val 2603"/>
            </a:avLst>
          </a:prstGeom>
          <a:solidFill>
            <a:srgbClr val="124E73"/>
          </a:solidFill>
          <a:ln/>
        </p:spPr>
      </p:sp>
      <p:sp>
        <p:nvSpPr>
          <p:cNvPr id="8" name="Text 5"/>
          <p:cNvSpPr/>
          <p:nvPr/>
        </p:nvSpPr>
        <p:spPr>
          <a:xfrm>
            <a:off x="1020604" y="481768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Rò Rỉ Axit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20604" y="5308100"/>
            <a:ext cx="71027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Nguy hiểm cho công nhân và môi trường xung quanh.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793790" y="6124630"/>
            <a:ext cx="7556421" cy="1306949"/>
          </a:xfrm>
          <a:prstGeom prst="roundRect">
            <a:avLst>
              <a:gd name="adj" fmla="val 2603"/>
            </a:avLst>
          </a:prstGeom>
          <a:solidFill>
            <a:srgbClr val="124E73"/>
          </a:solidFill>
          <a:ln/>
        </p:spPr>
      </p:sp>
      <p:sp>
        <p:nvSpPr>
          <p:cNvPr id="11" name="Text 8"/>
          <p:cNvSpPr/>
          <p:nvPr/>
        </p:nvSpPr>
        <p:spPr>
          <a:xfrm>
            <a:off x="1020604" y="635144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Nổ Bình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20604" y="6841863"/>
            <a:ext cx="71027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Lỗi kỹ thuật hoặc thiếu cẩn trọng trong việc đo áp suất và điện áp.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17302DF-DEB4-255D-1548-7C1A11E675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4491" y="7265589"/>
            <a:ext cx="3113205" cy="96401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89755" y="67020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5400" b="1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Đổ Axit và Kiểm Tra</a:t>
            </a:r>
            <a:endParaRPr lang="en-US" sz="5400" b="1" dirty="0"/>
          </a:p>
        </p:txBody>
      </p:sp>
      <p:sp>
        <p:nvSpPr>
          <p:cNvPr id="4" name="Shape 1"/>
          <p:cNvSpPr/>
          <p:nvPr/>
        </p:nvSpPr>
        <p:spPr>
          <a:xfrm>
            <a:off x="6280189" y="2092832"/>
            <a:ext cx="510302" cy="510302"/>
          </a:xfrm>
          <a:prstGeom prst="roundRect">
            <a:avLst>
              <a:gd name="adj" fmla="val 6667"/>
            </a:avLst>
          </a:prstGeom>
          <a:solidFill>
            <a:srgbClr val="124E73"/>
          </a:solidFill>
          <a:ln/>
        </p:spPr>
      </p:sp>
      <p:sp>
        <p:nvSpPr>
          <p:cNvPr id="5" name="Text 2"/>
          <p:cNvSpPr/>
          <p:nvPr/>
        </p:nvSpPr>
        <p:spPr>
          <a:xfrm>
            <a:off x="6455568" y="2177843"/>
            <a:ext cx="159544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7017305" y="209283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Đặc Điểm Công Việc</a:t>
            </a:r>
            <a:endParaRPr lang="en-US" sz="2800" b="1" dirty="0"/>
          </a:p>
        </p:txBody>
      </p:sp>
      <p:sp>
        <p:nvSpPr>
          <p:cNvPr id="7" name="Text 4"/>
          <p:cNvSpPr/>
          <p:nvPr/>
        </p:nvSpPr>
        <p:spPr>
          <a:xfrm>
            <a:off x="7017305" y="2518124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Đổ axit sulfuric vào bình ắc-quy đã lắp ráp, sau đó kiểm tra chất lượng để đảm bảo không rò rỉ.</a:t>
            </a:r>
            <a:endParaRPr lang="en-US" dirty="0"/>
          </a:p>
        </p:txBody>
      </p:sp>
      <p:sp>
        <p:nvSpPr>
          <p:cNvPr id="8" name="Shape 5"/>
          <p:cNvSpPr/>
          <p:nvPr/>
        </p:nvSpPr>
        <p:spPr>
          <a:xfrm>
            <a:off x="6280190" y="3672483"/>
            <a:ext cx="510302" cy="510302"/>
          </a:xfrm>
          <a:prstGeom prst="roundRect">
            <a:avLst>
              <a:gd name="adj" fmla="val 6667"/>
            </a:avLst>
          </a:prstGeom>
          <a:solidFill>
            <a:srgbClr val="124E73"/>
          </a:solidFill>
          <a:ln/>
        </p:spPr>
      </p:sp>
      <p:sp>
        <p:nvSpPr>
          <p:cNvPr id="9" name="Text 6"/>
          <p:cNvSpPr/>
          <p:nvPr/>
        </p:nvSpPr>
        <p:spPr>
          <a:xfrm>
            <a:off x="6440686" y="3757493"/>
            <a:ext cx="189190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7017306" y="367248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Nguy Cơ Tai Nạn</a:t>
            </a:r>
            <a:endParaRPr lang="en-US" sz="2800" b="1" dirty="0"/>
          </a:p>
        </p:txBody>
      </p:sp>
      <p:sp>
        <p:nvSpPr>
          <p:cNvPr id="11" name="Text 8"/>
          <p:cNvSpPr/>
          <p:nvPr/>
        </p:nvSpPr>
        <p:spPr>
          <a:xfrm>
            <a:off x="7017306" y="4097774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Tiếp xúc trực tiếp với axit sulfuric có thể gây bỏng nặng cho da và mắt.</a:t>
            </a:r>
            <a:endParaRPr lang="en-US" dirty="0"/>
          </a:p>
        </p:txBody>
      </p:sp>
      <p:sp>
        <p:nvSpPr>
          <p:cNvPr id="12" name="Shape 9"/>
          <p:cNvSpPr/>
          <p:nvPr/>
        </p:nvSpPr>
        <p:spPr>
          <a:xfrm>
            <a:off x="6280190" y="5007769"/>
            <a:ext cx="510302" cy="510302"/>
          </a:xfrm>
          <a:prstGeom prst="roundRect">
            <a:avLst>
              <a:gd name="adj" fmla="val 6667"/>
            </a:avLst>
          </a:prstGeom>
          <a:solidFill>
            <a:srgbClr val="124E73"/>
          </a:solidFill>
          <a:ln/>
        </p:spPr>
      </p:sp>
      <p:sp>
        <p:nvSpPr>
          <p:cNvPr id="13" name="Text 10"/>
          <p:cNvSpPr/>
          <p:nvPr/>
        </p:nvSpPr>
        <p:spPr>
          <a:xfrm>
            <a:off x="6439733" y="5092779"/>
            <a:ext cx="191214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7017306" y="500776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Biện Pháp An Toàn</a:t>
            </a:r>
            <a:endParaRPr lang="en-US" sz="2800" b="1" dirty="0"/>
          </a:p>
        </p:txBody>
      </p:sp>
      <p:sp>
        <p:nvSpPr>
          <p:cNvPr id="15" name="Text 12"/>
          <p:cNvSpPr/>
          <p:nvPr/>
        </p:nvSpPr>
        <p:spPr>
          <a:xfrm>
            <a:off x="7017306" y="5433060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Sử dụng thiết bị bảo hộ đầy đủ, kiểm tra thiết bị trước khi sử dụng.</a:t>
            </a:r>
            <a:endParaRPr lang="en-US" dirty="0"/>
          </a:p>
        </p:txBody>
      </p:sp>
      <p:sp>
        <p:nvSpPr>
          <p:cNvPr id="16" name="Shape 13"/>
          <p:cNvSpPr/>
          <p:nvPr/>
        </p:nvSpPr>
        <p:spPr>
          <a:xfrm>
            <a:off x="6280190" y="6343055"/>
            <a:ext cx="510302" cy="510302"/>
          </a:xfrm>
          <a:prstGeom prst="roundRect">
            <a:avLst>
              <a:gd name="adj" fmla="val 6667"/>
            </a:avLst>
          </a:prstGeom>
          <a:solidFill>
            <a:srgbClr val="124E73"/>
          </a:solidFill>
          <a:ln/>
        </p:spPr>
      </p:sp>
      <p:sp>
        <p:nvSpPr>
          <p:cNvPr id="17" name="Text 14"/>
          <p:cNvSpPr/>
          <p:nvPr/>
        </p:nvSpPr>
        <p:spPr>
          <a:xfrm>
            <a:off x="6425803" y="6428065"/>
            <a:ext cx="219075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4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7017306" y="634305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Xử Lý Khẩn Cấp</a:t>
            </a:r>
            <a:endParaRPr lang="en-US" sz="2800" b="1" dirty="0"/>
          </a:p>
        </p:txBody>
      </p:sp>
      <p:sp>
        <p:nvSpPr>
          <p:cNvPr id="19" name="Text 16"/>
          <p:cNvSpPr/>
          <p:nvPr/>
        </p:nvSpPr>
        <p:spPr>
          <a:xfrm>
            <a:off x="7017306" y="6768346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Rửa ngay lập tức bằng nước sạch nếu bị axit bắn vào, đưa người bị nạn đến cơ sở y tế.</a:t>
            </a:r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9B6B42E-46D4-6C3F-883E-146C15AA83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4491" y="7265589"/>
            <a:ext cx="3113205" cy="96401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403152"/>
            <a:ext cx="567320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800" b="1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Xả Điện và Đóng Gói</a:t>
            </a:r>
            <a:endParaRPr lang="en-US" sz="4800" b="1" dirty="0"/>
          </a:p>
        </p:txBody>
      </p:sp>
      <p:sp>
        <p:nvSpPr>
          <p:cNvPr id="4" name="Shape 1"/>
          <p:cNvSpPr/>
          <p:nvPr/>
        </p:nvSpPr>
        <p:spPr>
          <a:xfrm>
            <a:off x="1118711" y="2451973"/>
            <a:ext cx="30480" cy="4374475"/>
          </a:xfrm>
          <a:prstGeom prst="roundRect">
            <a:avLst>
              <a:gd name="adj" fmla="val 111628"/>
            </a:avLst>
          </a:prstGeom>
          <a:solidFill>
            <a:srgbClr val="D9D4C9"/>
          </a:solidFill>
          <a:ln/>
        </p:spPr>
      </p:sp>
      <p:sp>
        <p:nvSpPr>
          <p:cNvPr id="5" name="Shape 2"/>
          <p:cNvSpPr/>
          <p:nvPr/>
        </p:nvSpPr>
        <p:spPr>
          <a:xfrm>
            <a:off x="1358622" y="2947035"/>
            <a:ext cx="793790" cy="30480"/>
          </a:xfrm>
          <a:prstGeom prst="roundRect">
            <a:avLst>
              <a:gd name="adj" fmla="val 111628"/>
            </a:avLst>
          </a:prstGeom>
          <a:solidFill>
            <a:srgbClr val="2B678C"/>
          </a:solidFill>
          <a:ln/>
        </p:spPr>
      </p:sp>
      <p:sp>
        <p:nvSpPr>
          <p:cNvPr id="6" name="Shape 3"/>
          <p:cNvSpPr/>
          <p:nvPr/>
        </p:nvSpPr>
        <p:spPr>
          <a:xfrm>
            <a:off x="878800" y="2707124"/>
            <a:ext cx="510302" cy="510302"/>
          </a:xfrm>
          <a:prstGeom prst="roundRect">
            <a:avLst>
              <a:gd name="adj" fmla="val 6667"/>
            </a:avLst>
          </a:prstGeom>
          <a:solidFill>
            <a:srgbClr val="124E73"/>
          </a:solidFill>
          <a:ln/>
        </p:spPr>
      </p:sp>
      <p:sp>
        <p:nvSpPr>
          <p:cNvPr id="7" name="Text 4"/>
          <p:cNvSpPr/>
          <p:nvPr/>
        </p:nvSpPr>
        <p:spPr>
          <a:xfrm>
            <a:off x="1054179" y="2792135"/>
            <a:ext cx="159544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2381488" y="267878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Xả Điện</a:t>
            </a:r>
            <a:endParaRPr lang="en-US" sz="2400" b="1" dirty="0"/>
          </a:p>
        </p:txBody>
      </p:sp>
      <p:sp>
        <p:nvSpPr>
          <p:cNvPr id="9" name="Text 6"/>
          <p:cNvSpPr/>
          <p:nvPr/>
        </p:nvSpPr>
        <p:spPr>
          <a:xfrm>
            <a:off x="2381488" y="3025669"/>
            <a:ext cx="596872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Kiểm tra khả năng duy trì điện và hiệu suất của bình ắc-quy.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1358622" y="4480798"/>
            <a:ext cx="793790" cy="30480"/>
          </a:xfrm>
          <a:prstGeom prst="roundRect">
            <a:avLst>
              <a:gd name="adj" fmla="val 111628"/>
            </a:avLst>
          </a:prstGeom>
          <a:solidFill>
            <a:srgbClr val="2B678C"/>
          </a:solidFill>
          <a:ln/>
        </p:spPr>
      </p:sp>
      <p:sp>
        <p:nvSpPr>
          <p:cNvPr id="11" name="Shape 8"/>
          <p:cNvSpPr/>
          <p:nvPr/>
        </p:nvSpPr>
        <p:spPr>
          <a:xfrm>
            <a:off x="878800" y="4240887"/>
            <a:ext cx="510302" cy="510302"/>
          </a:xfrm>
          <a:prstGeom prst="roundRect">
            <a:avLst>
              <a:gd name="adj" fmla="val 6667"/>
            </a:avLst>
          </a:prstGeom>
          <a:solidFill>
            <a:srgbClr val="124E73"/>
          </a:solidFill>
          <a:ln/>
        </p:spPr>
      </p:sp>
      <p:sp>
        <p:nvSpPr>
          <p:cNvPr id="12" name="Text 9"/>
          <p:cNvSpPr/>
          <p:nvPr/>
        </p:nvSpPr>
        <p:spPr>
          <a:xfrm>
            <a:off x="1039297" y="4325898"/>
            <a:ext cx="189190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2</a:t>
            </a:r>
            <a:endParaRPr lang="en-US" sz="2650" dirty="0"/>
          </a:p>
        </p:txBody>
      </p:sp>
      <p:sp>
        <p:nvSpPr>
          <p:cNvPr id="13" name="Text 10"/>
          <p:cNvSpPr/>
          <p:nvPr/>
        </p:nvSpPr>
        <p:spPr>
          <a:xfrm>
            <a:off x="2381488" y="421255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Làm Sạch</a:t>
            </a:r>
            <a:endParaRPr lang="en-US" sz="2400" b="1" dirty="0"/>
          </a:p>
        </p:txBody>
      </p:sp>
      <p:sp>
        <p:nvSpPr>
          <p:cNvPr id="14" name="Text 11"/>
          <p:cNvSpPr/>
          <p:nvPr/>
        </p:nvSpPr>
        <p:spPr>
          <a:xfrm>
            <a:off x="2381488" y="4559432"/>
            <a:ext cx="596872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Loại bỏ bụi bẩn và chất lạ trên bình ắc-quy.</a:t>
            </a:r>
            <a:endParaRPr lang="en-US" dirty="0"/>
          </a:p>
        </p:txBody>
      </p:sp>
      <p:sp>
        <p:nvSpPr>
          <p:cNvPr id="15" name="Shape 12"/>
          <p:cNvSpPr/>
          <p:nvPr/>
        </p:nvSpPr>
        <p:spPr>
          <a:xfrm>
            <a:off x="1358622" y="6014561"/>
            <a:ext cx="793790" cy="30480"/>
          </a:xfrm>
          <a:prstGeom prst="roundRect">
            <a:avLst>
              <a:gd name="adj" fmla="val 111628"/>
            </a:avLst>
          </a:prstGeom>
          <a:solidFill>
            <a:srgbClr val="2B678C"/>
          </a:solidFill>
          <a:ln/>
        </p:spPr>
      </p:sp>
      <p:sp>
        <p:nvSpPr>
          <p:cNvPr id="16" name="Shape 13"/>
          <p:cNvSpPr/>
          <p:nvPr/>
        </p:nvSpPr>
        <p:spPr>
          <a:xfrm>
            <a:off x="878800" y="5774650"/>
            <a:ext cx="510302" cy="510302"/>
          </a:xfrm>
          <a:prstGeom prst="roundRect">
            <a:avLst>
              <a:gd name="adj" fmla="val 6667"/>
            </a:avLst>
          </a:prstGeom>
          <a:solidFill>
            <a:srgbClr val="124E73"/>
          </a:solidFill>
          <a:ln/>
        </p:spPr>
      </p:sp>
      <p:sp>
        <p:nvSpPr>
          <p:cNvPr id="17" name="Text 14"/>
          <p:cNvSpPr/>
          <p:nvPr/>
        </p:nvSpPr>
        <p:spPr>
          <a:xfrm>
            <a:off x="1038344" y="5859661"/>
            <a:ext cx="191214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3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2381488" y="57463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Đóng Gói</a:t>
            </a:r>
            <a:endParaRPr lang="en-US" sz="2400" b="1" dirty="0"/>
          </a:p>
        </p:txBody>
      </p:sp>
      <p:sp>
        <p:nvSpPr>
          <p:cNvPr id="19" name="Text 16"/>
          <p:cNvSpPr/>
          <p:nvPr/>
        </p:nvSpPr>
        <p:spPr>
          <a:xfrm>
            <a:off x="2381488" y="6093195"/>
            <a:ext cx="596872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Dán nhãn, bọc lót và đóng gói chắc chắn để bảo vệ bình ắc-quy.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662720"/>
            <a:ext cx="1201424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Nguy Cơ Tai Nạn Trong Xả Điện và Đóng Gói</a:t>
            </a:r>
            <a:endParaRPr lang="en-US" sz="4450" b="1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4711660"/>
            <a:ext cx="6521410" cy="90725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020604" y="595907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Xả Điện</a:t>
            </a:r>
            <a:endParaRPr lang="en-US" sz="2200" b="1" dirty="0"/>
          </a:p>
        </p:txBody>
      </p:sp>
      <p:sp>
        <p:nvSpPr>
          <p:cNvPr id="6" name="Text 2"/>
          <p:cNvSpPr/>
          <p:nvPr/>
        </p:nvSpPr>
        <p:spPr>
          <a:xfrm>
            <a:off x="1020604" y="6449497"/>
            <a:ext cx="606778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Nguy cơ bị sốc điện, rò rỉ axit, cháy nổ.</a:t>
            </a:r>
            <a:endParaRPr lang="en-US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0" y="4711660"/>
            <a:ext cx="6521410" cy="90725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542014" y="595907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Đóng Gói</a:t>
            </a:r>
            <a:endParaRPr lang="en-US" sz="2200" b="1" dirty="0"/>
          </a:p>
        </p:txBody>
      </p:sp>
      <p:sp>
        <p:nvSpPr>
          <p:cNvPr id="9" name="Text 4"/>
          <p:cNvSpPr/>
          <p:nvPr/>
        </p:nvSpPr>
        <p:spPr>
          <a:xfrm>
            <a:off x="7542014" y="6449497"/>
            <a:ext cx="606778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Chấn thương do vận chuyển bình ắc-quy nặng, tiếp xúc với hóa chất.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E80AFE4-9A6E-C629-3B05-0AA1E3ED29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34491" y="7265589"/>
            <a:ext cx="3113205" cy="9640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793492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5400" b="1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Quy Định An Toàn Khi </a:t>
            </a:r>
          </a:p>
          <a:p>
            <a:pPr marL="0" indent="0">
              <a:lnSpc>
                <a:spcPts val="5550"/>
              </a:lnSpc>
              <a:buNone/>
            </a:pPr>
            <a:r>
              <a:rPr lang="en-US" sz="5400" b="1" dirty="0" err="1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Xả</a:t>
            </a:r>
            <a:r>
              <a:rPr lang="en-US" sz="5400" b="1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Điện và Đóng Gói</a:t>
            </a:r>
            <a:endParaRPr lang="en-US" sz="5400" b="1" dirty="0"/>
          </a:p>
        </p:txBody>
      </p:sp>
      <p:sp>
        <p:nvSpPr>
          <p:cNvPr id="4" name="Shape 1"/>
          <p:cNvSpPr/>
          <p:nvPr/>
        </p:nvSpPr>
        <p:spPr>
          <a:xfrm>
            <a:off x="793790" y="2806422"/>
            <a:ext cx="7556421" cy="1306949"/>
          </a:xfrm>
          <a:prstGeom prst="roundRect">
            <a:avLst>
              <a:gd name="adj" fmla="val 2603"/>
            </a:avLst>
          </a:prstGeom>
          <a:solidFill>
            <a:srgbClr val="124E73"/>
          </a:solidFill>
          <a:ln/>
        </p:spPr>
      </p:sp>
      <p:sp>
        <p:nvSpPr>
          <p:cNvPr id="5" name="Text 2"/>
          <p:cNvSpPr/>
          <p:nvPr/>
        </p:nvSpPr>
        <p:spPr>
          <a:xfrm>
            <a:off x="1020604" y="303323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Xả Điện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0604" y="3523655"/>
            <a:ext cx="71027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Sử dụng thiết bị bảo hộ cá nhân, thiết lập quy trình an toàn.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793790" y="4340185"/>
            <a:ext cx="7556421" cy="1306949"/>
          </a:xfrm>
          <a:prstGeom prst="roundRect">
            <a:avLst>
              <a:gd name="adj" fmla="val 2603"/>
            </a:avLst>
          </a:prstGeom>
          <a:solidFill>
            <a:srgbClr val="124E73"/>
          </a:solidFill>
          <a:ln/>
        </p:spPr>
      </p:sp>
      <p:sp>
        <p:nvSpPr>
          <p:cNvPr id="8" name="Text 5"/>
          <p:cNvSpPr/>
          <p:nvPr/>
        </p:nvSpPr>
        <p:spPr>
          <a:xfrm>
            <a:off x="1020604" y="456699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Đóng Gói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20604" y="5057418"/>
            <a:ext cx="71027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Vệ sinh sạch sẽ, kiểm tra bao bì, đóng gói theo quy trình.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5873948"/>
            <a:ext cx="7556421" cy="1306949"/>
          </a:xfrm>
          <a:prstGeom prst="roundRect">
            <a:avLst>
              <a:gd name="adj" fmla="val 2603"/>
            </a:avLst>
          </a:prstGeom>
          <a:solidFill>
            <a:srgbClr val="124E73"/>
          </a:solidFill>
          <a:ln/>
        </p:spPr>
      </p:sp>
      <p:sp>
        <p:nvSpPr>
          <p:cNvPr id="11" name="Text 8"/>
          <p:cNvSpPr/>
          <p:nvPr/>
        </p:nvSpPr>
        <p:spPr>
          <a:xfrm>
            <a:off x="1020604" y="610076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Đào Tạo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20604" y="6591181"/>
            <a:ext cx="71027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Đào tạo kỹ thuật nâng, di chuyển và đóng gói an toàn.</a:t>
            </a:r>
            <a:endParaRPr lang="en-US" sz="1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9310" y="1885950"/>
            <a:ext cx="5946740" cy="59467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3712" y="608290"/>
            <a:ext cx="13342977" cy="1380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400"/>
              </a:lnSpc>
              <a:buNone/>
            </a:pPr>
            <a:r>
              <a:rPr lang="en-US" sz="4400" b="1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Xử Lý Khẩn Cấp Khi Xả Điện và Đóng Gói</a:t>
            </a:r>
            <a:endParaRPr lang="en-US" sz="4400" b="1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073" y="2319933"/>
            <a:ext cx="1104424" cy="176712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208728" y="2673311"/>
            <a:ext cx="2761178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4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Điện Giật</a:t>
            </a:r>
            <a:endParaRPr lang="en-US" sz="2400" b="1" dirty="0"/>
          </a:p>
        </p:txBody>
      </p:sp>
      <p:sp>
        <p:nvSpPr>
          <p:cNvPr id="6" name="Text 2"/>
          <p:cNvSpPr/>
          <p:nvPr/>
        </p:nvSpPr>
        <p:spPr>
          <a:xfrm>
            <a:off x="2208728" y="3018353"/>
            <a:ext cx="6162199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Ngắt nguồn điện, kiểm tra nạn nhân, gọi cấp cứu.</a:t>
            </a:r>
            <a:endParaRPr lang="en-US" sz="20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073" y="4087058"/>
            <a:ext cx="1104424" cy="176712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208728" y="4440436"/>
            <a:ext cx="2761178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4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Rò Rỉ Axit</a:t>
            </a:r>
            <a:endParaRPr lang="en-US" sz="2400" b="1" dirty="0"/>
          </a:p>
        </p:txBody>
      </p:sp>
      <p:sp>
        <p:nvSpPr>
          <p:cNvPr id="9" name="Text 4"/>
          <p:cNvSpPr/>
          <p:nvPr/>
        </p:nvSpPr>
        <p:spPr>
          <a:xfrm>
            <a:off x="2208728" y="4785479"/>
            <a:ext cx="6162199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Sử dụng phương tiện bảo vệ cá nhân, xử lý sự cố.</a:t>
            </a:r>
            <a:endParaRPr lang="en-US" sz="20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073" y="5854184"/>
            <a:ext cx="1104424" cy="176712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208728" y="6207562"/>
            <a:ext cx="2761178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4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Hư Hỏng Bao Bì</a:t>
            </a:r>
            <a:endParaRPr lang="en-US" sz="2400" b="1" dirty="0"/>
          </a:p>
        </p:txBody>
      </p:sp>
      <p:sp>
        <p:nvSpPr>
          <p:cNvPr id="12" name="Text 6"/>
          <p:cNvSpPr/>
          <p:nvPr/>
        </p:nvSpPr>
        <p:spPr>
          <a:xfrm>
            <a:off x="2208728" y="6552605"/>
            <a:ext cx="6162199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Xác định nguyên nhân, khắc phục sự cố.</a:t>
            </a:r>
            <a:endParaRPr lang="en-US" sz="20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8FF3780-6996-9926-1F5D-AF7C69C78A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34491" y="7265589"/>
            <a:ext cx="3113205" cy="96401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346359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800" b="1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Kiểm Tra Chất Lượng và Bảo Trì</a:t>
            </a:r>
            <a:endParaRPr lang="en-US" sz="4800" b="1" dirty="0"/>
          </a:p>
        </p:txBody>
      </p:sp>
      <p:sp>
        <p:nvSpPr>
          <p:cNvPr id="4" name="Shape 1"/>
          <p:cNvSpPr/>
          <p:nvPr/>
        </p:nvSpPr>
        <p:spPr>
          <a:xfrm>
            <a:off x="6280190" y="3359229"/>
            <a:ext cx="510302" cy="510302"/>
          </a:xfrm>
          <a:prstGeom prst="roundRect">
            <a:avLst>
              <a:gd name="adj" fmla="val 6667"/>
            </a:avLst>
          </a:prstGeom>
          <a:solidFill>
            <a:srgbClr val="124E73"/>
          </a:solidFill>
          <a:ln/>
        </p:spPr>
      </p:sp>
      <p:sp>
        <p:nvSpPr>
          <p:cNvPr id="5" name="Text 2"/>
          <p:cNvSpPr/>
          <p:nvPr/>
        </p:nvSpPr>
        <p:spPr>
          <a:xfrm>
            <a:off x="6455569" y="3444240"/>
            <a:ext cx="159544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7017306" y="335922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Kiểm Tra Chất Lượng</a:t>
            </a:r>
            <a:endParaRPr lang="en-US" sz="2400" b="1" dirty="0"/>
          </a:p>
        </p:txBody>
      </p:sp>
      <p:sp>
        <p:nvSpPr>
          <p:cNvPr id="7" name="Text 4"/>
          <p:cNvSpPr/>
          <p:nvPr/>
        </p:nvSpPr>
        <p:spPr>
          <a:xfrm>
            <a:off x="7017306" y="3683534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Kiểm tra điện áp, dung lượng và các đặc tính khác của sản phẩm.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6280190" y="4694515"/>
            <a:ext cx="510302" cy="510302"/>
          </a:xfrm>
          <a:prstGeom prst="roundRect">
            <a:avLst>
              <a:gd name="adj" fmla="val 6667"/>
            </a:avLst>
          </a:prstGeom>
          <a:solidFill>
            <a:srgbClr val="124E73"/>
          </a:solidFill>
          <a:ln/>
        </p:spPr>
      </p:sp>
      <p:sp>
        <p:nvSpPr>
          <p:cNvPr id="9" name="Text 6"/>
          <p:cNvSpPr/>
          <p:nvPr/>
        </p:nvSpPr>
        <p:spPr>
          <a:xfrm>
            <a:off x="6440686" y="4779526"/>
            <a:ext cx="189190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7017306" y="46945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Bảo Trì Thiết Bị</a:t>
            </a:r>
            <a:endParaRPr lang="en-US" sz="2400" b="1" dirty="0"/>
          </a:p>
        </p:txBody>
      </p:sp>
      <p:sp>
        <p:nvSpPr>
          <p:cNvPr id="11" name="Text 8"/>
          <p:cNvSpPr/>
          <p:nvPr/>
        </p:nvSpPr>
        <p:spPr>
          <a:xfrm>
            <a:off x="7017306" y="5018820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Kiểm tra định kỳ, làm sạch và thay thế các linh kiện đã bị mòn.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6280190" y="6029801"/>
            <a:ext cx="510302" cy="510302"/>
          </a:xfrm>
          <a:prstGeom prst="roundRect">
            <a:avLst>
              <a:gd name="adj" fmla="val 6667"/>
            </a:avLst>
          </a:prstGeom>
          <a:solidFill>
            <a:srgbClr val="124E73"/>
          </a:solidFill>
          <a:ln/>
        </p:spPr>
      </p:sp>
      <p:sp>
        <p:nvSpPr>
          <p:cNvPr id="13" name="Text 10"/>
          <p:cNvSpPr/>
          <p:nvPr/>
        </p:nvSpPr>
        <p:spPr>
          <a:xfrm>
            <a:off x="6439733" y="6114812"/>
            <a:ext cx="191214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7017306" y="602980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Mục Tiêu</a:t>
            </a:r>
            <a:endParaRPr lang="en-US" sz="2400" b="1" dirty="0"/>
          </a:p>
        </p:txBody>
      </p:sp>
      <p:sp>
        <p:nvSpPr>
          <p:cNvPr id="15" name="Text 12"/>
          <p:cNvSpPr/>
          <p:nvPr/>
        </p:nvSpPr>
        <p:spPr>
          <a:xfrm>
            <a:off x="7017306" y="6354106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Đảm bảo sản phẩm đạt tiêu chuẩn và thiết bị hoạt động ổn định.</a:t>
            </a:r>
            <a:endParaRPr lang="en-US" sz="20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02F3FFA-3518-EC7E-83F0-0867FBD173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4491" y="7265589"/>
            <a:ext cx="3113205" cy="96401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1" y="908209"/>
            <a:ext cx="7697066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5400" b="1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Nguy Cơ Tai </a:t>
            </a:r>
            <a:r>
              <a:rPr lang="en-US" sz="5400" b="1" dirty="0" err="1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Nạn</a:t>
            </a:r>
            <a:r>
              <a:rPr lang="en-US" sz="5400" b="1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</a:t>
            </a:r>
          </a:p>
          <a:p>
            <a:pPr marL="0" indent="0">
              <a:lnSpc>
                <a:spcPts val="5550"/>
              </a:lnSpc>
              <a:buNone/>
            </a:pPr>
            <a:r>
              <a:rPr lang="en-US" sz="5400" b="1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Trong Kiểm Tra </a:t>
            </a:r>
          </a:p>
          <a:p>
            <a:pPr marL="0" indent="0">
              <a:lnSpc>
                <a:spcPts val="5550"/>
              </a:lnSpc>
              <a:buNone/>
            </a:pPr>
            <a:r>
              <a:rPr lang="en-US" sz="5400" b="1" dirty="0" err="1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Chất</a:t>
            </a:r>
            <a:r>
              <a:rPr lang="en-US" sz="5400" b="1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</a:t>
            </a:r>
            <a:r>
              <a:rPr lang="en-US" sz="5400" b="1" dirty="0" err="1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Lượng</a:t>
            </a:r>
            <a:r>
              <a:rPr lang="en-US" sz="5400" b="1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và Bảo Trì</a:t>
            </a:r>
            <a:endParaRPr lang="en-US" sz="5400" b="1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3533537"/>
            <a:ext cx="1134070" cy="181451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268022" y="393751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b="1" dirty="0" err="1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Kiểm</a:t>
            </a:r>
            <a:r>
              <a:rPr lang="en-US" sz="24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Tra Chất Lượng</a:t>
            </a:r>
            <a:endParaRPr lang="en-US" sz="2400" b="1" dirty="0"/>
          </a:p>
        </p:txBody>
      </p:sp>
      <p:sp>
        <p:nvSpPr>
          <p:cNvPr id="6" name="Text 2"/>
          <p:cNvSpPr/>
          <p:nvPr/>
        </p:nvSpPr>
        <p:spPr>
          <a:xfrm>
            <a:off x="2268022" y="4250769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Sốc điện</a:t>
            </a:r>
            <a:endParaRPr lang="en-US" sz="20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5348049"/>
            <a:ext cx="1134070" cy="181451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268022" y="575202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Bảo Trì Thiết Bị</a:t>
            </a:r>
            <a:endParaRPr lang="en-US" sz="2400" b="1" dirty="0"/>
          </a:p>
        </p:txBody>
      </p:sp>
      <p:sp>
        <p:nvSpPr>
          <p:cNvPr id="9" name="Text 4"/>
          <p:cNvSpPr/>
          <p:nvPr/>
        </p:nvSpPr>
        <p:spPr>
          <a:xfrm>
            <a:off x="2268022" y="6065282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Bị thương do linh kiện máy móc, bụi, chất lỏng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406" y="3672243"/>
            <a:ext cx="4984790" cy="280487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21360" y="924517"/>
            <a:ext cx="13124883" cy="1253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900"/>
              </a:lnSpc>
              <a:buNone/>
            </a:pPr>
            <a:r>
              <a:rPr lang="en-US" sz="4000" b="1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Quy Định An Toàn Khi Kiểm Tra Chất Lượng và Bảo Trì</a:t>
            </a:r>
            <a:endParaRPr lang="en-US" sz="4000" b="1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3057" y="3076587"/>
            <a:ext cx="501491" cy="501491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8077602" y="3023962"/>
            <a:ext cx="2507813" cy="313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Kiểm Tra Thiết Bị</a:t>
            </a:r>
            <a:endParaRPr lang="en-US" sz="1950" b="1" dirty="0"/>
          </a:p>
        </p:txBody>
      </p:sp>
      <p:sp>
        <p:nvSpPr>
          <p:cNvPr id="7" name="Text 2"/>
          <p:cNvSpPr/>
          <p:nvPr/>
        </p:nvSpPr>
        <p:spPr>
          <a:xfrm>
            <a:off x="8077602" y="3377095"/>
            <a:ext cx="7739777" cy="320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Kiểm tra và hiệu chuẩn thiết bị kiểm tra trước khi sử dụng.</a:t>
            </a:r>
            <a:endParaRPr lang="en-US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3057" y="4533064"/>
            <a:ext cx="501491" cy="501491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8077602" y="4480439"/>
            <a:ext cx="2507813" cy="313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Bảo Trì Thiết Bị</a:t>
            </a:r>
            <a:endParaRPr lang="en-US" sz="1950" b="1" dirty="0"/>
          </a:p>
        </p:txBody>
      </p:sp>
      <p:sp>
        <p:nvSpPr>
          <p:cNvPr id="10" name="Text 4"/>
          <p:cNvSpPr/>
          <p:nvPr/>
        </p:nvSpPr>
        <p:spPr>
          <a:xfrm>
            <a:off x="8077602" y="4833572"/>
            <a:ext cx="7739777" cy="320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Tắt nguồn và cách ly điện trước khi bảo trì.</a:t>
            </a:r>
            <a:endParaRPr lang="en-US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3057" y="6176609"/>
            <a:ext cx="501491" cy="501491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8077602" y="6123985"/>
            <a:ext cx="2507813" cy="313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Môi Trường Làm Việc</a:t>
            </a:r>
            <a:endParaRPr lang="en-US" sz="1950" b="1" dirty="0"/>
          </a:p>
        </p:txBody>
      </p:sp>
      <p:sp>
        <p:nvSpPr>
          <p:cNvPr id="13" name="Text 6"/>
          <p:cNvSpPr/>
          <p:nvPr/>
        </p:nvSpPr>
        <p:spPr>
          <a:xfrm>
            <a:off x="8077602" y="6477117"/>
            <a:ext cx="7739777" cy="320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Giữ gìn môi trường làm việc sạch sẽ và gọn gàng.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2501376-F71B-BCAC-C39C-A75AF52CD1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34491" y="7265589"/>
            <a:ext cx="3113205" cy="96401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1210" y="2492811"/>
            <a:ext cx="4411980" cy="44119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928258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800" b="1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Xử Lý Khẩn Cấp Khi Kiểm Tra Chất Lượng và Bảo Trì</a:t>
            </a:r>
            <a:endParaRPr lang="en-US" sz="4800" b="1" dirty="0"/>
          </a:p>
        </p:txBody>
      </p:sp>
      <p:sp>
        <p:nvSpPr>
          <p:cNvPr id="4" name="Shape 1"/>
          <p:cNvSpPr/>
          <p:nvPr/>
        </p:nvSpPr>
        <p:spPr>
          <a:xfrm>
            <a:off x="793790" y="3845481"/>
            <a:ext cx="510302" cy="510302"/>
          </a:xfrm>
          <a:prstGeom prst="roundRect">
            <a:avLst>
              <a:gd name="adj" fmla="val 6667"/>
            </a:avLst>
          </a:prstGeom>
          <a:solidFill>
            <a:srgbClr val="124E73"/>
          </a:solidFill>
          <a:ln/>
        </p:spPr>
      </p:sp>
      <p:sp>
        <p:nvSpPr>
          <p:cNvPr id="5" name="Text 2"/>
          <p:cNvSpPr/>
          <p:nvPr/>
        </p:nvSpPr>
        <p:spPr>
          <a:xfrm>
            <a:off x="969169" y="3930491"/>
            <a:ext cx="159544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1530906" y="384548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Sự Cố Điện</a:t>
            </a:r>
            <a:endParaRPr lang="en-US" sz="2200" b="1" dirty="0"/>
          </a:p>
        </p:txBody>
      </p:sp>
      <p:sp>
        <p:nvSpPr>
          <p:cNvPr id="7" name="Text 4"/>
          <p:cNvSpPr/>
          <p:nvPr/>
        </p:nvSpPr>
        <p:spPr>
          <a:xfrm>
            <a:off x="1520306" y="4199810"/>
            <a:ext cx="79446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Ngắt nguồn điện, sử dụng thiết bị cách điện, thông báo cho đội ngũ cấp cứu.</a:t>
            </a:r>
            <a:endParaRPr lang="en-US" dirty="0"/>
          </a:p>
        </p:txBody>
      </p:sp>
      <p:sp>
        <p:nvSpPr>
          <p:cNvPr id="8" name="Shape 5"/>
          <p:cNvSpPr/>
          <p:nvPr/>
        </p:nvSpPr>
        <p:spPr>
          <a:xfrm>
            <a:off x="793790" y="5543669"/>
            <a:ext cx="510302" cy="510302"/>
          </a:xfrm>
          <a:prstGeom prst="roundRect">
            <a:avLst>
              <a:gd name="adj" fmla="val 6667"/>
            </a:avLst>
          </a:prstGeom>
          <a:solidFill>
            <a:srgbClr val="124E73"/>
          </a:solidFill>
          <a:ln/>
        </p:spPr>
      </p:sp>
      <p:sp>
        <p:nvSpPr>
          <p:cNvPr id="9" name="Text 6"/>
          <p:cNvSpPr/>
          <p:nvPr/>
        </p:nvSpPr>
        <p:spPr>
          <a:xfrm>
            <a:off x="954286" y="5628680"/>
            <a:ext cx="189190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1530906" y="554366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Tai Nạn Do Thiết Bị</a:t>
            </a:r>
            <a:endParaRPr lang="en-US" sz="2200" b="1" dirty="0"/>
          </a:p>
        </p:txBody>
      </p:sp>
      <p:sp>
        <p:nvSpPr>
          <p:cNvPr id="11" name="Text 8"/>
          <p:cNvSpPr/>
          <p:nvPr/>
        </p:nvSpPr>
        <p:spPr>
          <a:xfrm>
            <a:off x="1520306" y="5897999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dirty="0">
                <a:solidFill>
                  <a:srgbClr val="2B4150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</a:rPr>
              <a:t>Đưa người bị nạn đến cơ sở y tế, xác định nguyên nhân, khắc phục sự cố.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1EBFE08-62B3-7D7C-DA35-8F1A6D4420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4491" y="7265589"/>
            <a:ext cx="3113205" cy="96401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8785" y="2807888"/>
            <a:ext cx="4457700" cy="44577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11513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Tài liệu tham khảo</a:t>
            </a:r>
            <a:endParaRPr lang="en-US" sz="4450" b="1" dirty="0"/>
          </a:p>
        </p:txBody>
      </p:sp>
      <p:sp>
        <p:nvSpPr>
          <p:cNvPr id="4" name="Shape 1"/>
          <p:cNvSpPr/>
          <p:nvPr/>
        </p:nvSpPr>
        <p:spPr>
          <a:xfrm>
            <a:off x="793790" y="2164080"/>
            <a:ext cx="7556421" cy="1377910"/>
          </a:xfrm>
          <a:prstGeom prst="roundRect">
            <a:avLst>
              <a:gd name="adj" fmla="val 2469"/>
            </a:avLst>
          </a:prstGeom>
          <a:solidFill>
            <a:srgbClr val="F3EEE3"/>
          </a:solidFill>
          <a:ln/>
        </p:spPr>
      </p:sp>
      <p:sp>
        <p:nvSpPr>
          <p:cNvPr id="5" name="Text 2"/>
          <p:cNvSpPr/>
          <p:nvPr/>
        </p:nvSpPr>
        <p:spPr>
          <a:xfrm>
            <a:off x="1020604" y="2390894"/>
            <a:ext cx="6318885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Bài kiểm tra an toàn lao động nhóm 3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1020604" y="2952274"/>
            <a:ext cx="71027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u="sng" dirty="0">
                <a:solidFill>
                  <a:srgbClr val="204C8E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Trắc nghiệm an toàn lao động nhóm 3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793790" y="3768804"/>
            <a:ext cx="7556421" cy="1377910"/>
          </a:xfrm>
          <a:prstGeom prst="roundRect">
            <a:avLst>
              <a:gd name="adj" fmla="val 2469"/>
            </a:avLst>
          </a:prstGeom>
          <a:solidFill>
            <a:srgbClr val="F3EEE3"/>
          </a:solidFill>
          <a:ln/>
        </p:spPr>
      </p:sp>
      <p:sp>
        <p:nvSpPr>
          <p:cNvPr id="8" name="Text 5"/>
          <p:cNvSpPr/>
          <p:nvPr/>
        </p:nvSpPr>
        <p:spPr>
          <a:xfrm>
            <a:off x="1020604" y="3995618"/>
            <a:ext cx="5095637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Bảng báo giá huấn luyện ATLD</a:t>
            </a:r>
            <a:endParaRPr lang="en-US" sz="2650" dirty="0"/>
          </a:p>
        </p:txBody>
      </p:sp>
      <p:sp>
        <p:nvSpPr>
          <p:cNvPr id="9" name="Text 6"/>
          <p:cNvSpPr/>
          <p:nvPr/>
        </p:nvSpPr>
        <p:spPr>
          <a:xfrm>
            <a:off x="1020604" y="4556998"/>
            <a:ext cx="71027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u="sng" dirty="0">
                <a:solidFill>
                  <a:srgbClr val="204C8E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Xem chi tiết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5373529"/>
            <a:ext cx="7556421" cy="1740813"/>
          </a:xfrm>
          <a:prstGeom prst="roundRect">
            <a:avLst>
              <a:gd name="adj" fmla="val 1954"/>
            </a:avLst>
          </a:prstGeom>
          <a:solidFill>
            <a:srgbClr val="F3EEE3"/>
          </a:solidFill>
          <a:ln/>
        </p:spPr>
      </p:sp>
      <p:sp>
        <p:nvSpPr>
          <p:cNvPr id="11" name="Text 8"/>
          <p:cNvSpPr/>
          <p:nvPr/>
        </p:nvSpPr>
        <p:spPr>
          <a:xfrm>
            <a:off x="1020604" y="5600343"/>
            <a:ext cx="4244935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Tải về tài liệu (download)</a:t>
            </a:r>
            <a:endParaRPr lang="en-US" sz="2650" dirty="0"/>
          </a:p>
        </p:txBody>
      </p:sp>
      <p:sp>
        <p:nvSpPr>
          <p:cNvPr id="12" name="Text 9"/>
          <p:cNvSpPr/>
          <p:nvPr/>
        </p:nvSpPr>
        <p:spPr>
          <a:xfrm>
            <a:off x="1020604" y="6161723"/>
            <a:ext cx="710279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u="sng" dirty="0">
                <a:solidFill>
                  <a:srgbClr val="204C8E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tài liệu huấn luyện an toàn lao động sản </a:t>
            </a:r>
            <a:r>
              <a:rPr lang="en-US" sz="1750" b="1" u="sng" dirty="0" err="1">
                <a:solidFill>
                  <a:srgbClr val="204C8E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xuất</a:t>
            </a:r>
            <a:r>
              <a:rPr lang="en-US" sz="1750" b="1" u="sng" dirty="0">
                <a:solidFill>
                  <a:srgbClr val="204C8E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750" b="1" u="sng" dirty="0" err="1">
                <a:solidFill>
                  <a:srgbClr val="204C8E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bình</a:t>
            </a:r>
            <a:r>
              <a:rPr lang="en-US" sz="1750" b="1" u="sng" dirty="0">
                <a:solidFill>
                  <a:srgbClr val="204C8E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750" b="1" u="sng" dirty="0" err="1">
                <a:solidFill>
                  <a:srgbClr val="204C8E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ắc</a:t>
            </a:r>
            <a:r>
              <a:rPr lang="en-US" sz="1750" b="1" u="sng" dirty="0">
                <a:solidFill>
                  <a:srgbClr val="204C8E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- </a:t>
            </a:r>
            <a:r>
              <a:rPr lang="en-US" sz="1750" b="1" u="sng" dirty="0" err="1">
                <a:solidFill>
                  <a:srgbClr val="204C8E"/>
                </a:solidFill>
                <a:latin typeface="PT Serif" panose="020A0603040505020204" pitchFamily="18" charset="0"/>
                <a:ea typeface="Source Sans Pro" pitchFamily="34" charset="-122"/>
                <a:cs typeface="Source Sans Pro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quy</a:t>
            </a:r>
            <a:endParaRPr lang="en-US" sz="175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9050AEA-B874-0314-1CBA-0A6950A912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34491" y="7265589"/>
            <a:ext cx="3113205" cy="96401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1276</Words>
  <Application>Microsoft Office PowerPoint</Application>
  <PresentationFormat>Custom</PresentationFormat>
  <Paragraphs>189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PT Serif</vt:lpstr>
      <vt:lpstr>Arial</vt:lpstr>
      <vt:lpstr>MuseoModerno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Nhan Van</cp:lastModifiedBy>
  <cp:revision>4</cp:revision>
  <dcterms:created xsi:type="dcterms:W3CDTF">2024-11-30T03:44:59Z</dcterms:created>
  <dcterms:modified xsi:type="dcterms:W3CDTF">2024-11-30T04:43:53Z</dcterms:modified>
</cp:coreProperties>
</file>