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8229600" cy="14630400"/>
  <p:embeddedFontLst>
    <p:embeddedFont>
      <p:font typeface="MuseoModerno Medium" panose="020B0604020202020204" charset="0"/>
      <p:regular r:id="rId15"/>
    </p:embeddedFont>
    <p:embeddedFont>
      <p:font typeface="PT Serif" panose="020A0603040505020204" pitchFamily="18" charset="0"/>
      <p:regular r:id="rId16"/>
      <p:bold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4282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hyperlink" Target="https://antoannamviet.com/tai-lieu-an-toan-lao-dong-san-xuat-bong-da/"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50879" y="2961124"/>
            <a:ext cx="4533900" cy="4457700"/>
          </a:xfrm>
          <a:prstGeom prst="rect">
            <a:avLst/>
          </a:prstGeom>
        </p:spPr>
      </p:pic>
      <p:sp>
        <p:nvSpPr>
          <p:cNvPr id="3" name="Text 0"/>
          <p:cNvSpPr/>
          <p:nvPr/>
        </p:nvSpPr>
        <p:spPr>
          <a:xfrm>
            <a:off x="975241" y="944861"/>
            <a:ext cx="8500935" cy="1417558"/>
          </a:xfrm>
          <a:prstGeom prst="rect">
            <a:avLst/>
          </a:prstGeom>
          <a:noFill/>
          <a:ln/>
        </p:spPr>
        <p:txBody>
          <a:bodyPr wrap="square" lIns="0" tIns="0" rIns="0" bIns="0" rtlCol="0" anchor="t"/>
          <a:lstStyle/>
          <a:p>
            <a:pPr marL="0" indent="0">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An Toàn Lao Động Trong Sản Xuất Bóng Đá</a:t>
            </a:r>
            <a:endParaRPr lang="en-US" sz="5400" dirty="0"/>
          </a:p>
        </p:txBody>
      </p:sp>
      <p:sp>
        <p:nvSpPr>
          <p:cNvPr id="4" name="Text 1"/>
          <p:cNvSpPr/>
          <p:nvPr/>
        </p:nvSpPr>
        <p:spPr>
          <a:xfrm>
            <a:off x="793790" y="5617845"/>
            <a:ext cx="7556421"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Bài thuyết trình này sẽ phân tích các nguy cơ tai nạn lao động trong nhà máy sản xuất bóng đá và các biện pháp an toàn cần thiết trong mỗi công đoạn.</a:t>
            </a:r>
            <a:endParaRPr lang="en-US" sz="1750" dirty="0"/>
          </a:p>
        </p:txBody>
      </p:sp>
      <p:sp>
        <p:nvSpPr>
          <p:cNvPr id="5" name="Shape 2"/>
          <p:cNvSpPr/>
          <p:nvPr/>
        </p:nvSpPr>
        <p:spPr>
          <a:xfrm>
            <a:off x="793790" y="6920352"/>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01410" y="6927972"/>
            <a:ext cx="347663" cy="347663"/>
          </a:xfrm>
          <a:prstGeom prst="rect">
            <a:avLst/>
          </a:prstGeom>
        </p:spPr>
      </p:pic>
      <p:sp>
        <p:nvSpPr>
          <p:cNvPr id="7" name="Text 3"/>
          <p:cNvSpPr/>
          <p:nvPr/>
        </p:nvSpPr>
        <p:spPr>
          <a:xfrm>
            <a:off x="1270039" y="6903445"/>
            <a:ext cx="4919745"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pic>
        <p:nvPicPr>
          <p:cNvPr id="8" name="Picture 7">
            <a:extLst>
              <a:ext uri="{FF2B5EF4-FFF2-40B4-BE49-F238E27FC236}">
                <a16:creationId xmlns:a16="http://schemas.microsoft.com/office/drawing/2014/main" id="{40DA09AC-C7FF-8069-8AEC-D386F71E427F}"/>
              </a:ext>
            </a:extLst>
          </p:cNvPr>
          <p:cNvPicPr>
            <a:picLocks noChangeAspect="1"/>
          </p:cNvPicPr>
          <p:nvPr/>
        </p:nvPicPr>
        <p:blipFill>
          <a:blip r:embed="rId5"/>
          <a:stretch>
            <a:fillRect/>
          </a:stretch>
        </p:blipFill>
        <p:spPr>
          <a:xfrm>
            <a:off x="12085120" y="7430248"/>
            <a:ext cx="2372624" cy="73468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77400" y="3311055"/>
            <a:ext cx="4419600" cy="4419600"/>
          </a:xfrm>
          <a:prstGeom prst="rect">
            <a:avLst/>
          </a:prstGeom>
        </p:spPr>
      </p:pic>
      <p:sp>
        <p:nvSpPr>
          <p:cNvPr id="3" name="Text 0"/>
          <p:cNvSpPr/>
          <p:nvPr/>
        </p:nvSpPr>
        <p:spPr>
          <a:xfrm>
            <a:off x="793790" y="537092"/>
            <a:ext cx="7556421" cy="1417558"/>
          </a:xfrm>
          <a:prstGeom prst="rect">
            <a:avLst/>
          </a:prstGeom>
          <a:noFill/>
          <a:ln/>
        </p:spPr>
        <p:txBody>
          <a:bodyPr wrap="squar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Tình hình tai nạn lao động 6 tháng đầu năm 2024 </a:t>
            </a:r>
            <a:endParaRPr lang="en-US" sz="4450" dirty="0"/>
          </a:p>
        </p:txBody>
      </p:sp>
      <p:sp>
        <p:nvSpPr>
          <p:cNvPr id="4" name="Shape 1"/>
          <p:cNvSpPr/>
          <p:nvPr/>
        </p:nvSpPr>
        <p:spPr>
          <a:xfrm>
            <a:off x="793790" y="2904411"/>
            <a:ext cx="510302" cy="510302"/>
          </a:xfrm>
          <a:prstGeom prst="roundRect">
            <a:avLst>
              <a:gd name="adj" fmla="val 6667"/>
            </a:avLst>
          </a:prstGeom>
          <a:solidFill>
            <a:srgbClr val="124E73"/>
          </a:solidFill>
          <a:ln/>
        </p:spPr>
      </p:sp>
      <p:sp>
        <p:nvSpPr>
          <p:cNvPr id="5" name="Text 2"/>
          <p:cNvSpPr/>
          <p:nvPr/>
        </p:nvSpPr>
        <p:spPr>
          <a:xfrm>
            <a:off x="969169" y="2989421"/>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6" name="Text 3"/>
          <p:cNvSpPr/>
          <p:nvPr/>
        </p:nvSpPr>
        <p:spPr>
          <a:xfrm>
            <a:off x="1530906" y="2904411"/>
            <a:ext cx="4536519" cy="566976"/>
          </a:xfrm>
          <a:prstGeom prst="rect">
            <a:avLst/>
          </a:prstGeom>
          <a:noFill/>
          <a:ln/>
        </p:spPr>
        <p:txBody>
          <a:bodyPr wrap="none" lIns="0" tIns="0" rIns="0" bIns="0" rtlCol="0" anchor="t"/>
          <a:lstStyle/>
          <a:p>
            <a:pPr marL="0" indent="0">
              <a:lnSpc>
                <a:spcPts val="4450"/>
              </a:lnSpc>
              <a:buNone/>
            </a:pPr>
            <a:r>
              <a:rPr lang="en-US" sz="3550" b="1" dirty="0">
                <a:solidFill>
                  <a:srgbClr val="2B4150"/>
                </a:solidFill>
                <a:latin typeface="MuseoModerno Medium" pitchFamily="34" charset="0"/>
                <a:ea typeface="MuseoModerno Medium" pitchFamily="34" charset="-122"/>
                <a:cs typeface="MuseoModerno Medium" pitchFamily="34" charset="-120"/>
              </a:rPr>
              <a:t>Số vụ tai nạn</a:t>
            </a:r>
            <a:endParaRPr lang="en-US" sz="3550" dirty="0"/>
          </a:p>
        </p:txBody>
      </p:sp>
      <p:sp>
        <p:nvSpPr>
          <p:cNvPr id="7" name="Text 4"/>
          <p:cNvSpPr/>
          <p:nvPr/>
        </p:nvSpPr>
        <p:spPr>
          <a:xfrm>
            <a:off x="1530906" y="3407428"/>
            <a:ext cx="6819305" cy="453509"/>
          </a:xfrm>
          <a:prstGeom prst="rect">
            <a:avLst/>
          </a:prstGeom>
          <a:noFill/>
          <a:ln/>
        </p:spPr>
        <p:txBody>
          <a:bodyPr wrap="none" lIns="0" tIns="0" rIns="0" bIns="0" rtlCol="0" anchor="t"/>
          <a:lstStyle/>
          <a:p>
            <a:pPr marL="0" indent="0">
              <a:lnSpc>
                <a:spcPts val="3550"/>
              </a:lnSpc>
              <a:buNone/>
            </a:pPr>
            <a:r>
              <a:rPr lang="en-US" sz="2200" dirty="0">
                <a:solidFill>
                  <a:srgbClr val="2B4150"/>
                </a:solidFill>
                <a:latin typeface="PT Serif" panose="020A0603040505020204" pitchFamily="18" charset="0"/>
                <a:ea typeface="Source Sans Pro" pitchFamily="34" charset="-122"/>
                <a:cs typeface="Source Sans Pro" pitchFamily="34" charset="-120"/>
              </a:rPr>
              <a:t>3.201 vụ, giảm 7,09% so với cùng kỳ năm 2023.</a:t>
            </a:r>
            <a:endParaRPr lang="en-US" sz="2200" dirty="0"/>
          </a:p>
        </p:txBody>
      </p:sp>
      <p:sp>
        <p:nvSpPr>
          <p:cNvPr id="8" name="Shape 5"/>
          <p:cNvSpPr/>
          <p:nvPr/>
        </p:nvSpPr>
        <p:spPr>
          <a:xfrm>
            <a:off x="793790" y="4542949"/>
            <a:ext cx="510302" cy="510302"/>
          </a:xfrm>
          <a:prstGeom prst="roundRect">
            <a:avLst>
              <a:gd name="adj" fmla="val 6667"/>
            </a:avLst>
          </a:prstGeom>
          <a:solidFill>
            <a:srgbClr val="124E73"/>
          </a:solidFill>
          <a:ln/>
        </p:spPr>
      </p:sp>
      <p:sp>
        <p:nvSpPr>
          <p:cNvPr id="9" name="Text 6"/>
          <p:cNvSpPr/>
          <p:nvPr/>
        </p:nvSpPr>
        <p:spPr>
          <a:xfrm>
            <a:off x="954286" y="4627959"/>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0" name="Text 7"/>
          <p:cNvSpPr/>
          <p:nvPr/>
        </p:nvSpPr>
        <p:spPr>
          <a:xfrm>
            <a:off x="1530906" y="4542949"/>
            <a:ext cx="4536519" cy="566976"/>
          </a:xfrm>
          <a:prstGeom prst="rect">
            <a:avLst/>
          </a:prstGeom>
          <a:noFill/>
          <a:ln/>
        </p:spPr>
        <p:txBody>
          <a:bodyPr wrap="none" lIns="0" tIns="0" rIns="0" bIns="0" rtlCol="0" anchor="t"/>
          <a:lstStyle/>
          <a:p>
            <a:pPr marL="0" indent="0">
              <a:lnSpc>
                <a:spcPts val="4450"/>
              </a:lnSpc>
              <a:buNone/>
            </a:pPr>
            <a:r>
              <a:rPr lang="en-US" sz="3550" b="1" dirty="0">
                <a:solidFill>
                  <a:srgbClr val="2B4150"/>
                </a:solidFill>
                <a:latin typeface="MuseoModerno Medium" pitchFamily="34" charset="0"/>
                <a:ea typeface="MuseoModerno Medium" pitchFamily="34" charset="-122"/>
                <a:cs typeface="MuseoModerno Medium" pitchFamily="34" charset="-120"/>
              </a:rPr>
              <a:t>Số người bị nạn</a:t>
            </a:r>
            <a:endParaRPr lang="en-US" sz="3550" dirty="0"/>
          </a:p>
        </p:txBody>
      </p:sp>
      <p:sp>
        <p:nvSpPr>
          <p:cNvPr id="11" name="Text 8"/>
          <p:cNvSpPr/>
          <p:nvPr/>
        </p:nvSpPr>
        <p:spPr>
          <a:xfrm>
            <a:off x="1530906" y="5045966"/>
            <a:ext cx="6819305" cy="453509"/>
          </a:xfrm>
          <a:prstGeom prst="rect">
            <a:avLst/>
          </a:prstGeom>
          <a:noFill/>
          <a:ln/>
        </p:spPr>
        <p:txBody>
          <a:bodyPr wrap="none" lIns="0" tIns="0" rIns="0" bIns="0" rtlCol="0" anchor="t"/>
          <a:lstStyle/>
          <a:p>
            <a:pPr marL="0" indent="0">
              <a:lnSpc>
                <a:spcPts val="3550"/>
              </a:lnSpc>
              <a:buNone/>
            </a:pPr>
            <a:r>
              <a:rPr lang="en-US" sz="2200" dirty="0">
                <a:solidFill>
                  <a:srgbClr val="2B4150"/>
                </a:solidFill>
                <a:latin typeface="PT Serif" panose="020A0603040505020204" pitchFamily="18" charset="0"/>
                <a:ea typeface="Source Sans Pro" pitchFamily="34" charset="-122"/>
                <a:cs typeface="Source Sans Pro" pitchFamily="34" charset="-120"/>
              </a:rPr>
              <a:t>3.065 người, 6,04% so với cùng kỳ năm 2023.</a:t>
            </a:r>
            <a:endParaRPr lang="en-US" sz="2200" dirty="0"/>
          </a:p>
        </p:txBody>
      </p:sp>
      <p:sp>
        <p:nvSpPr>
          <p:cNvPr id="12" name="Shape 9"/>
          <p:cNvSpPr/>
          <p:nvPr/>
        </p:nvSpPr>
        <p:spPr>
          <a:xfrm>
            <a:off x="793790" y="6181487"/>
            <a:ext cx="510302" cy="510302"/>
          </a:xfrm>
          <a:prstGeom prst="roundRect">
            <a:avLst>
              <a:gd name="adj" fmla="val 6667"/>
            </a:avLst>
          </a:prstGeom>
          <a:solidFill>
            <a:srgbClr val="124E73"/>
          </a:solidFill>
          <a:ln/>
        </p:spPr>
      </p:sp>
      <p:sp>
        <p:nvSpPr>
          <p:cNvPr id="13" name="Text 10"/>
          <p:cNvSpPr/>
          <p:nvPr/>
        </p:nvSpPr>
        <p:spPr>
          <a:xfrm>
            <a:off x="953333" y="6266497"/>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4" name="Text 11"/>
          <p:cNvSpPr/>
          <p:nvPr/>
        </p:nvSpPr>
        <p:spPr>
          <a:xfrm>
            <a:off x="1530906" y="6181487"/>
            <a:ext cx="4536519" cy="566976"/>
          </a:xfrm>
          <a:prstGeom prst="rect">
            <a:avLst/>
          </a:prstGeom>
          <a:noFill/>
          <a:ln/>
        </p:spPr>
        <p:txBody>
          <a:bodyPr wrap="none" lIns="0" tIns="0" rIns="0" bIns="0" rtlCol="0" anchor="t"/>
          <a:lstStyle/>
          <a:p>
            <a:pPr marL="0" indent="0">
              <a:lnSpc>
                <a:spcPts val="4450"/>
              </a:lnSpc>
              <a:buNone/>
            </a:pPr>
            <a:r>
              <a:rPr lang="en-US" sz="3550" b="1" dirty="0">
                <a:solidFill>
                  <a:srgbClr val="2B4150"/>
                </a:solidFill>
                <a:latin typeface="MuseoModerno Medium" pitchFamily="34" charset="0"/>
                <a:ea typeface="MuseoModerno Medium" pitchFamily="34" charset="-122"/>
                <a:cs typeface="MuseoModerno Medium" pitchFamily="34" charset="-120"/>
              </a:rPr>
              <a:t>Số người chết</a:t>
            </a:r>
            <a:endParaRPr lang="en-US" sz="3550" dirty="0"/>
          </a:p>
        </p:txBody>
      </p:sp>
      <p:sp>
        <p:nvSpPr>
          <p:cNvPr id="15" name="Text 12"/>
          <p:cNvSpPr/>
          <p:nvPr/>
        </p:nvSpPr>
        <p:spPr>
          <a:xfrm>
            <a:off x="1530906" y="6684504"/>
            <a:ext cx="6819305" cy="453509"/>
          </a:xfrm>
          <a:prstGeom prst="rect">
            <a:avLst/>
          </a:prstGeom>
          <a:noFill/>
          <a:ln/>
        </p:spPr>
        <p:txBody>
          <a:bodyPr wrap="none" lIns="0" tIns="0" rIns="0" bIns="0" rtlCol="0" anchor="t"/>
          <a:lstStyle/>
          <a:p>
            <a:pPr marL="0" indent="0">
              <a:lnSpc>
                <a:spcPts val="3550"/>
              </a:lnSpc>
              <a:buNone/>
            </a:pPr>
            <a:r>
              <a:rPr lang="en-US" sz="2200" dirty="0">
                <a:solidFill>
                  <a:srgbClr val="2B4150"/>
                </a:solidFill>
                <a:latin typeface="PT Serif" panose="020A0603040505020204" pitchFamily="18" charset="0"/>
                <a:ea typeface="Source Sans Pro" pitchFamily="34" charset="-122"/>
                <a:cs typeface="Source Sans Pro" pitchFamily="34" charset="-120"/>
              </a:rPr>
              <a:t>346 người, giảm 1,98% so với cùng kỳ năm 2023.</a:t>
            </a:r>
            <a:endParaRPr lang="en-US" sz="2200" dirty="0"/>
          </a:p>
        </p:txBody>
      </p:sp>
      <p:pic>
        <p:nvPicPr>
          <p:cNvPr id="16" name="Picture 15">
            <a:extLst>
              <a:ext uri="{FF2B5EF4-FFF2-40B4-BE49-F238E27FC236}">
                <a16:creationId xmlns:a16="http://schemas.microsoft.com/office/drawing/2014/main" id="{AEF24CA9-7F7F-49FA-745E-3460DDCB095C}"/>
              </a:ext>
            </a:extLst>
          </p:cNvPr>
          <p:cNvPicPr>
            <a:picLocks noChangeAspect="1"/>
          </p:cNvPicPr>
          <p:nvPr/>
        </p:nvPicPr>
        <p:blipFill>
          <a:blip r:embed="rId4"/>
          <a:stretch>
            <a:fillRect/>
          </a:stretch>
        </p:blipFill>
        <p:spPr>
          <a:xfrm>
            <a:off x="12085120" y="7430248"/>
            <a:ext cx="2372624" cy="73468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548447" y="3816885"/>
            <a:ext cx="4978837" cy="2755583"/>
          </a:xfrm>
          <a:prstGeom prst="rect">
            <a:avLst/>
          </a:prstGeom>
        </p:spPr>
      </p:pic>
      <p:sp>
        <p:nvSpPr>
          <p:cNvPr id="4" name="Text 0"/>
          <p:cNvSpPr/>
          <p:nvPr/>
        </p:nvSpPr>
        <p:spPr>
          <a:xfrm>
            <a:off x="710565" y="558284"/>
            <a:ext cx="13316934" cy="1268730"/>
          </a:xfrm>
          <a:prstGeom prst="rect">
            <a:avLst/>
          </a:prstGeom>
          <a:noFill/>
          <a:ln/>
        </p:spPr>
        <p:txBody>
          <a:bodyPr wrap="square" lIns="0" tIns="0" rIns="0" bIns="0" rtlCol="0" anchor="t"/>
          <a:lstStyle/>
          <a:p>
            <a:pPr marL="0" indent="0" algn="ctr">
              <a:lnSpc>
                <a:spcPts val="4950"/>
              </a:lnSpc>
              <a:buNone/>
            </a:pPr>
            <a:r>
              <a:rPr lang="en-US" sz="4400" b="1" dirty="0">
                <a:solidFill>
                  <a:srgbClr val="124E73"/>
                </a:solidFill>
                <a:latin typeface="MuseoModerno Medium" pitchFamily="34" charset="0"/>
                <a:ea typeface="MuseoModerno Medium" pitchFamily="34" charset="-122"/>
                <a:cs typeface="MuseoModerno Medium" pitchFamily="34" charset="-120"/>
              </a:rPr>
              <a:t>Tai Nạn Lao Động Trong Sản Xuất Bóng Đá</a:t>
            </a:r>
            <a:endParaRPr lang="en-US" sz="4400" b="1" dirty="0"/>
          </a:p>
        </p:txBody>
      </p:sp>
      <p:pic>
        <p:nvPicPr>
          <p:cNvPr id="5" name="Image 2" descr="preencoded.png"/>
          <p:cNvPicPr>
            <a:picLocks noChangeAspect="1"/>
          </p:cNvPicPr>
          <p:nvPr/>
        </p:nvPicPr>
        <p:blipFill>
          <a:blip r:embed="rId4"/>
          <a:stretch>
            <a:fillRect/>
          </a:stretch>
        </p:blipFill>
        <p:spPr>
          <a:xfrm>
            <a:off x="710565" y="2131457"/>
            <a:ext cx="1015008" cy="1847017"/>
          </a:xfrm>
          <a:prstGeom prst="rect">
            <a:avLst/>
          </a:prstGeom>
        </p:spPr>
      </p:pic>
      <p:sp>
        <p:nvSpPr>
          <p:cNvPr id="6" name="Text 1"/>
          <p:cNvSpPr/>
          <p:nvPr/>
        </p:nvSpPr>
        <p:spPr>
          <a:xfrm>
            <a:off x="2030016" y="2334458"/>
            <a:ext cx="4060388" cy="507444"/>
          </a:xfrm>
          <a:prstGeom prst="rect">
            <a:avLst/>
          </a:prstGeom>
          <a:noFill/>
          <a:ln/>
        </p:spPr>
        <p:txBody>
          <a:bodyPr wrap="none" lIns="0" tIns="0" rIns="0" bIns="0" rtlCol="0" anchor="t"/>
          <a:lstStyle/>
          <a:p>
            <a:pPr marL="0" indent="0" algn="l">
              <a:lnSpc>
                <a:spcPts val="3950"/>
              </a:lnSpc>
              <a:buNone/>
            </a:pPr>
            <a:r>
              <a:rPr lang="en-US" sz="3150" dirty="0">
                <a:solidFill>
                  <a:srgbClr val="2B4150"/>
                </a:solidFill>
                <a:latin typeface="MuseoModerno Medium" pitchFamily="34" charset="0"/>
                <a:ea typeface="MuseoModerno Medium" pitchFamily="34" charset="-122"/>
                <a:cs typeface="MuseoModerno Medium" pitchFamily="34" charset="-120"/>
              </a:rPr>
              <a:t>Máy Móc</a:t>
            </a:r>
            <a:endParaRPr lang="en-US" sz="3150" dirty="0"/>
          </a:p>
        </p:txBody>
      </p:sp>
      <p:sp>
        <p:nvSpPr>
          <p:cNvPr id="7" name="Text 2"/>
          <p:cNvSpPr/>
          <p:nvPr/>
        </p:nvSpPr>
        <p:spPr>
          <a:xfrm>
            <a:off x="2030016" y="2840413"/>
            <a:ext cx="6403419" cy="811768"/>
          </a:xfrm>
          <a:prstGeom prst="rect">
            <a:avLst/>
          </a:prstGeom>
          <a:noFill/>
          <a:ln/>
        </p:spPr>
        <p:txBody>
          <a:bodyPr wrap="square" lIns="0" tIns="0" rIns="0" bIns="0" rtlCol="0" anchor="t"/>
          <a:lstStyle/>
          <a:p>
            <a:pPr marL="0" indent="0" algn="l">
              <a:lnSpc>
                <a:spcPts val="3150"/>
              </a:lnSpc>
              <a:buNone/>
            </a:pPr>
            <a:r>
              <a:rPr lang="en-US" sz="1950" dirty="0">
                <a:solidFill>
                  <a:srgbClr val="2B4150"/>
                </a:solidFill>
                <a:latin typeface="PT Serif" panose="020A0603040505020204" pitchFamily="18" charset="0"/>
                <a:ea typeface="Source Sans Pro" pitchFamily="34" charset="-122"/>
                <a:cs typeface="Source Sans Pro" pitchFamily="34" charset="-120"/>
              </a:rPr>
              <a:t>Công nhân bị thương do sự cố máy móc như kẹt tay hoặc chân vào máy ép bóng.</a:t>
            </a:r>
            <a:endParaRPr lang="en-US" sz="1950" dirty="0"/>
          </a:p>
        </p:txBody>
      </p:sp>
      <p:pic>
        <p:nvPicPr>
          <p:cNvPr id="8" name="Image 3" descr="preencoded.png"/>
          <p:cNvPicPr>
            <a:picLocks noChangeAspect="1"/>
          </p:cNvPicPr>
          <p:nvPr/>
        </p:nvPicPr>
        <p:blipFill>
          <a:blip r:embed="rId5"/>
          <a:stretch>
            <a:fillRect/>
          </a:stretch>
        </p:blipFill>
        <p:spPr>
          <a:xfrm>
            <a:off x="710565" y="3978473"/>
            <a:ext cx="1015008" cy="1847017"/>
          </a:xfrm>
          <a:prstGeom prst="rect">
            <a:avLst/>
          </a:prstGeom>
        </p:spPr>
      </p:pic>
      <p:sp>
        <p:nvSpPr>
          <p:cNvPr id="9" name="Text 3"/>
          <p:cNvSpPr/>
          <p:nvPr/>
        </p:nvSpPr>
        <p:spPr>
          <a:xfrm>
            <a:off x="2030016" y="4181475"/>
            <a:ext cx="4060388" cy="507444"/>
          </a:xfrm>
          <a:prstGeom prst="rect">
            <a:avLst/>
          </a:prstGeom>
          <a:noFill/>
          <a:ln/>
        </p:spPr>
        <p:txBody>
          <a:bodyPr wrap="none" lIns="0" tIns="0" rIns="0" bIns="0" rtlCol="0" anchor="t"/>
          <a:lstStyle/>
          <a:p>
            <a:pPr marL="0" indent="0" algn="l">
              <a:lnSpc>
                <a:spcPts val="3950"/>
              </a:lnSpc>
              <a:buNone/>
            </a:pPr>
            <a:r>
              <a:rPr lang="en-US" sz="3150" dirty="0">
                <a:solidFill>
                  <a:srgbClr val="2B4150"/>
                </a:solidFill>
                <a:latin typeface="MuseoModerno Medium" pitchFamily="34" charset="0"/>
                <a:ea typeface="MuseoModerno Medium" pitchFamily="34" charset="-122"/>
                <a:cs typeface="MuseoModerno Medium" pitchFamily="34" charset="-120"/>
              </a:rPr>
              <a:t>Môi Trường</a:t>
            </a:r>
            <a:endParaRPr lang="en-US" sz="3150" dirty="0"/>
          </a:p>
        </p:txBody>
      </p:sp>
      <p:sp>
        <p:nvSpPr>
          <p:cNvPr id="10" name="Text 4"/>
          <p:cNvSpPr/>
          <p:nvPr/>
        </p:nvSpPr>
        <p:spPr>
          <a:xfrm>
            <a:off x="2030016" y="4687429"/>
            <a:ext cx="6403419" cy="811768"/>
          </a:xfrm>
          <a:prstGeom prst="rect">
            <a:avLst/>
          </a:prstGeom>
          <a:noFill/>
          <a:ln/>
        </p:spPr>
        <p:txBody>
          <a:bodyPr wrap="square" lIns="0" tIns="0" rIns="0" bIns="0" rtlCol="0" anchor="t"/>
          <a:lstStyle/>
          <a:p>
            <a:pPr marL="0" indent="0" algn="l">
              <a:lnSpc>
                <a:spcPts val="3150"/>
              </a:lnSpc>
              <a:buNone/>
            </a:pPr>
            <a:r>
              <a:rPr lang="en-US" sz="1950" dirty="0">
                <a:solidFill>
                  <a:srgbClr val="2B4150"/>
                </a:solidFill>
                <a:latin typeface="PT Serif" panose="020A0603040505020204" pitchFamily="18" charset="0"/>
                <a:ea typeface="Source Sans Pro" pitchFamily="34" charset="-122"/>
                <a:cs typeface="Source Sans Pro" pitchFamily="34" charset="-120"/>
              </a:rPr>
              <a:t>Ngã do sàn nhà trơn trượt, không có biển báo cảnh báo hoặc thiếu ánh sáng.</a:t>
            </a:r>
            <a:endParaRPr lang="en-US" sz="1950" dirty="0"/>
          </a:p>
        </p:txBody>
      </p:sp>
      <p:pic>
        <p:nvPicPr>
          <p:cNvPr id="11" name="Image 4" descr="preencoded.png"/>
          <p:cNvPicPr>
            <a:picLocks noChangeAspect="1"/>
          </p:cNvPicPr>
          <p:nvPr/>
        </p:nvPicPr>
        <p:blipFill>
          <a:blip r:embed="rId6"/>
          <a:stretch>
            <a:fillRect/>
          </a:stretch>
        </p:blipFill>
        <p:spPr>
          <a:xfrm>
            <a:off x="710565" y="5825490"/>
            <a:ext cx="1015008" cy="1847017"/>
          </a:xfrm>
          <a:prstGeom prst="rect">
            <a:avLst/>
          </a:prstGeom>
        </p:spPr>
      </p:pic>
      <p:sp>
        <p:nvSpPr>
          <p:cNvPr id="12" name="Text 5"/>
          <p:cNvSpPr/>
          <p:nvPr/>
        </p:nvSpPr>
        <p:spPr>
          <a:xfrm>
            <a:off x="2030016" y="6028492"/>
            <a:ext cx="4060388" cy="507444"/>
          </a:xfrm>
          <a:prstGeom prst="rect">
            <a:avLst/>
          </a:prstGeom>
          <a:noFill/>
          <a:ln/>
        </p:spPr>
        <p:txBody>
          <a:bodyPr wrap="none" lIns="0" tIns="0" rIns="0" bIns="0" rtlCol="0" anchor="t"/>
          <a:lstStyle/>
          <a:p>
            <a:pPr marL="0" indent="0" algn="l">
              <a:lnSpc>
                <a:spcPts val="3950"/>
              </a:lnSpc>
              <a:buNone/>
            </a:pPr>
            <a:r>
              <a:rPr lang="en-US" sz="3150" dirty="0">
                <a:solidFill>
                  <a:srgbClr val="2B4150"/>
                </a:solidFill>
                <a:latin typeface="MuseoModerno Medium" pitchFamily="34" charset="0"/>
                <a:ea typeface="MuseoModerno Medium" pitchFamily="34" charset="-122"/>
                <a:cs typeface="MuseoModerno Medium" pitchFamily="34" charset="-120"/>
              </a:rPr>
              <a:t>Hóa Chất</a:t>
            </a:r>
            <a:endParaRPr lang="en-US" sz="3150" dirty="0"/>
          </a:p>
        </p:txBody>
      </p:sp>
      <p:sp>
        <p:nvSpPr>
          <p:cNvPr id="13" name="Text 6"/>
          <p:cNvSpPr/>
          <p:nvPr/>
        </p:nvSpPr>
        <p:spPr>
          <a:xfrm>
            <a:off x="2030016" y="6534446"/>
            <a:ext cx="6403419" cy="811768"/>
          </a:xfrm>
          <a:prstGeom prst="rect">
            <a:avLst/>
          </a:prstGeom>
          <a:noFill/>
          <a:ln/>
        </p:spPr>
        <p:txBody>
          <a:bodyPr wrap="square" lIns="0" tIns="0" rIns="0" bIns="0" rtlCol="0" anchor="t"/>
          <a:lstStyle/>
          <a:p>
            <a:pPr marL="0" indent="0" algn="l">
              <a:lnSpc>
                <a:spcPts val="3150"/>
              </a:lnSpc>
              <a:buNone/>
            </a:pPr>
            <a:r>
              <a:rPr lang="en-US" sz="1950" dirty="0">
                <a:solidFill>
                  <a:srgbClr val="2B4150"/>
                </a:solidFill>
                <a:latin typeface="PT Serif" panose="020A0603040505020204" pitchFamily="18" charset="0"/>
                <a:ea typeface="Source Sans Pro" pitchFamily="34" charset="-122"/>
                <a:cs typeface="Source Sans Pro" pitchFamily="34" charset="-120"/>
              </a:rPr>
              <a:t>Sự cố rò rỉ hóa chất hoặc không tuân thủ quy định an toàn khi tiếp xúc với chất độc hại.</a:t>
            </a:r>
            <a:endParaRPr lang="en-US" sz="1950" dirty="0"/>
          </a:p>
        </p:txBody>
      </p:sp>
      <p:pic>
        <p:nvPicPr>
          <p:cNvPr id="14" name="Picture 13">
            <a:extLst>
              <a:ext uri="{FF2B5EF4-FFF2-40B4-BE49-F238E27FC236}">
                <a16:creationId xmlns:a16="http://schemas.microsoft.com/office/drawing/2014/main" id="{D56FFCAD-749E-9A49-0914-8487327E2A74}"/>
              </a:ext>
            </a:extLst>
          </p:cNvPr>
          <p:cNvPicPr>
            <a:picLocks noChangeAspect="1"/>
          </p:cNvPicPr>
          <p:nvPr/>
        </p:nvPicPr>
        <p:blipFill>
          <a:blip r:embed="rId7"/>
          <a:stretch>
            <a:fillRect/>
          </a:stretch>
        </p:blipFill>
        <p:spPr>
          <a:xfrm>
            <a:off x="12085120" y="7430248"/>
            <a:ext cx="2372624" cy="73468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16731" y="406598"/>
            <a:ext cx="5894903" cy="461486"/>
          </a:xfrm>
          <a:prstGeom prst="rect">
            <a:avLst/>
          </a:prstGeom>
          <a:noFill/>
          <a:ln/>
        </p:spPr>
        <p:txBody>
          <a:bodyPr wrap="none" lIns="0" tIns="0" rIns="0" bIns="0" rtlCol="0" anchor="t"/>
          <a:lstStyle/>
          <a:p>
            <a:pPr marL="0" indent="0">
              <a:lnSpc>
                <a:spcPts val="3600"/>
              </a:lnSpc>
              <a:buNone/>
            </a:pPr>
            <a:r>
              <a:rPr lang="en-US" sz="4400" b="1" dirty="0">
                <a:solidFill>
                  <a:srgbClr val="124E73"/>
                </a:solidFill>
                <a:latin typeface="MuseoModerno Medium" pitchFamily="34" charset="0"/>
                <a:ea typeface="MuseoModerno Medium" pitchFamily="34" charset="-122"/>
                <a:cs typeface="MuseoModerno Medium" pitchFamily="34" charset="-120"/>
              </a:rPr>
              <a:t>I. Công đoạn Cắt Và Khâu Lớp Vỏ</a:t>
            </a:r>
            <a:endParaRPr lang="en-US" sz="4400" b="1" dirty="0"/>
          </a:p>
        </p:txBody>
      </p:sp>
      <p:pic>
        <p:nvPicPr>
          <p:cNvPr id="3" name="Image 0" descr="preencoded.png"/>
          <p:cNvPicPr>
            <a:picLocks noChangeAspect="1"/>
          </p:cNvPicPr>
          <p:nvPr/>
        </p:nvPicPr>
        <p:blipFill>
          <a:blip r:embed="rId3"/>
          <a:stretch>
            <a:fillRect/>
          </a:stretch>
        </p:blipFill>
        <p:spPr>
          <a:xfrm>
            <a:off x="669154" y="2091668"/>
            <a:ext cx="4833953" cy="2663509"/>
          </a:xfrm>
          <a:prstGeom prst="rect">
            <a:avLst/>
          </a:prstGeom>
        </p:spPr>
      </p:pic>
      <p:pic>
        <p:nvPicPr>
          <p:cNvPr id="4" name="Image 1" descr="preencoded.png"/>
          <p:cNvPicPr>
            <a:picLocks noChangeAspect="1"/>
          </p:cNvPicPr>
          <p:nvPr/>
        </p:nvPicPr>
        <p:blipFill>
          <a:blip r:embed="rId4"/>
          <a:stretch>
            <a:fillRect/>
          </a:stretch>
        </p:blipFill>
        <p:spPr>
          <a:xfrm>
            <a:off x="669155" y="4873451"/>
            <a:ext cx="4841802" cy="2699922"/>
          </a:xfrm>
          <a:prstGeom prst="rect">
            <a:avLst/>
          </a:prstGeom>
        </p:spPr>
      </p:pic>
      <p:sp>
        <p:nvSpPr>
          <p:cNvPr id="5" name="Text 1"/>
          <p:cNvSpPr/>
          <p:nvPr/>
        </p:nvSpPr>
        <p:spPr>
          <a:xfrm>
            <a:off x="516731" y="4368284"/>
            <a:ext cx="13596938" cy="236220"/>
          </a:xfrm>
          <a:prstGeom prst="rect">
            <a:avLst/>
          </a:prstGeom>
          <a:noFill/>
          <a:ln/>
        </p:spPr>
        <p:txBody>
          <a:bodyPr wrap="none" lIns="0" tIns="0" rIns="0" bIns="0" rtlCol="0" anchor="t"/>
          <a:lstStyle/>
          <a:p>
            <a:pPr marL="0" indent="0">
              <a:lnSpc>
                <a:spcPts val="1850"/>
              </a:lnSpc>
              <a:buNone/>
            </a:pPr>
            <a:endParaRPr lang="en-US" sz="1150" dirty="0"/>
          </a:p>
        </p:txBody>
      </p:sp>
      <p:sp>
        <p:nvSpPr>
          <p:cNvPr id="6" name="Shape 2"/>
          <p:cNvSpPr/>
          <p:nvPr/>
        </p:nvSpPr>
        <p:spPr>
          <a:xfrm>
            <a:off x="5931812" y="3371168"/>
            <a:ext cx="332184" cy="332184"/>
          </a:xfrm>
          <a:prstGeom prst="roundRect">
            <a:avLst>
              <a:gd name="adj" fmla="val 6668"/>
            </a:avLst>
          </a:prstGeom>
          <a:solidFill>
            <a:srgbClr val="124E73"/>
          </a:solidFill>
          <a:ln/>
        </p:spPr>
      </p:sp>
      <p:sp>
        <p:nvSpPr>
          <p:cNvPr id="7" name="Text 3"/>
          <p:cNvSpPr/>
          <p:nvPr/>
        </p:nvSpPr>
        <p:spPr>
          <a:xfrm>
            <a:off x="6045993" y="3426533"/>
            <a:ext cx="103823" cy="221456"/>
          </a:xfrm>
          <a:prstGeom prst="rect">
            <a:avLst/>
          </a:prstGeom>
          <a:noFill/>
          <a:ln/>
        </p:spPr>
        <p:txBody>
          <a:bodyPr wrap="none" lIns="0" tIns="0" rIns="0" bIns="0" rtlCol="0" anchor="t"/>
          <a:lstStyle/>
          <a:p>
            <a:pPr marL="0" indent="0" algn="ctr">
              <a:lnSpc>
                <a:spcPts val="1700"/>
              </a:lnSpc>
              <a:buNone/>
            </a:pPr>
            <a:r>
              <a:rPr lang="en-US" sz="1700" dirty="0">
                <a:solidFill>
                  <a:srgbClr val="FFFFFF"/>
                </a:solidFill>
                <a:latin typeface="MuseoModerno Medium" pitchFamily="34" charset="0"/>
                <a:ea typeface="MuseoModerno Medium" pitchFamily="34" charset="-122"/>
                <a:cs typeface="MuseoModerno Medium" pitchFamily="34" charset="-120"/>
              </a:rPr>
              <a:t>1</a:t>
            </a:r>
            <a:endParaRPr lang="en-US" sz="1700" dirty="0"/>
          </a:p>
        </p:txBody>
      </p:sp>
      <p:sp>
        <p:nvSpPr>
          <p:cNvPr id="8" name="Text 4"/>
          <p:cNvSpPr/>
          <p:nvPr/>
        </p:nvSpPr>
        <p:spPr>
          <a:xfrm>
            <a:off x="6411634" y="3371168"/>
            <a:ext cx="2953226" cy="369094"/>
          </a:xfrm>
          <a:prstGeom prst="rect">
            <a:avLst/>
          </a:prstGeom>
          <a:noFill/>
          <a:ln/>
        </p:spPr>
        <p:txBody>
          <a:bodyPr wrap="none" lIns="0" tIns="0" rIns="0" bIns="0" rtlCol="0" anchor="t"/>
          <a:lstStyle/>
          <a:p>
            <a:pPr marL="0" indent="0">
              <a:lnSpc>
                <a:spcPts val="2900"/>
              </a:lnSpc>
              <a:buNone/>
            </a:pPr>
            <a:r>
              <a:rPr lang="en-US" sz="2300" dirty="0">
                <a:solidFill>
                  <a:srgbClr val="2B4150"/>
                </a:solidFill>
                <a:latin typeface="MuseoModerno Medium" pitchFamily="34" charset="0"/>
                <a:ea typeface="MuseoModerno Medium" pitchFamily="34" charset="-122"/>
                <a:cs typeface="MuseoModerno Medium" pitchFamily="34" charset="-120"/>
              </a:rPr>
              <a:t>Công Việc</a:t>
            </a:r>
            <a:endParaRPr lang="en-US" sz="2300" dirty="0"/>
          </a:p>
        </p:txBody>
      </p:sp>
      <p:sp>
        <p:nvSpPr>
          <p:cNvPr id="9" name="Text 5"/>
          <p:cNvSpPr/>
          <p:nvPr/>
        </p:nvSpPr>
        <p:spPr>
          <a:xfrm>
            <a:off x="6411634" y="3743095"/>
            <a:ext cx="7017767" cy="295275"/>
          </a:xfrm>
          <a:prstGeom prst="rect">
            <a:avLst/>
          </a:prstGeom>
          <a:noFill/>
          <a:ln/>
        </p:spPr>
        <p:txBody>
          <a:bodyPr wrap="none" lIns="0" tIns="0" rIns="0" bIns="0" rtlCol="0" anchor="t"/>
          <a:lstStyle/>
          <a:p>
            <a:pPr marL="0" indent="0">
              <a:lnSpc>
                <a:spcPts val="2300"/>
              </a:lnSpc>
              <a:buNone/>
            </a:pPr>
            <a:r>
              <a:rPr lang="en-US" dirty="0">
                <a:solidFill>
                  <a:srgbClr val="2B4150"/>
                </a:solidFill>
                <a:latin typeface="PT Serif" panose="020A0603040505020204" pitchFamily="18" charset="0"/>
                <a:ea typeface="Source Sans Pro" pitchFamily="34" charset="-122"/>
                <a:cs typeface="Source Sans Pro" pitchFamily="34" charset="-120"/>
              </a:rPr>
              <a:t>Cắt các tấm panel từ da tổng hợp và khâu lại bằng máy khâu chuyên dụng.</a:t>
            </a:r>
            <a:endParaRPr lang="en-US" dirty="0"/>
          </a:p>
        </p:txBody>
      </p:sp>
      <p:sp>
        <p:nvSpPr>
          <p:cNvPr id="10" name="Shape 6"/>
          <p:cNvSpPr/>
          <p:nvPr/>
        </p:nvSpPr>
        <p:spPr>
          <a:xfrm>
            <a:off x="5931812" y="4437849"/>
            <a:ext cx="332184" cy="332184"/>
          </a:xfrm>
          <a:prstGeom prst="roundRect">
            <a:avLst>
              <a:gd name="adj" fmla="val 6668"/>
            </a:avLst>
          </a:prstGeom>
          <a:solidFill>
            <a:srgbClr val="124E73"/>
          </a:solidFill>
          <a:ln/>
        </p:spPr>
      </p:sp>
      <p:sp>
        <p:nvSpPr>
          <p:cNvPr id="11" name="Text 7"/>
          <p:cNvSpPr/>
          <p:nvPr/>
        </p:nvSpPr>
        <p:spPr>
          <a:xfrm>
            <a:off x="6036349" y="4493213"/>
            <a:ext cx="123111" cy="221456"/>
          </a:xfrm>
          <a:prstGeom prst="rect">
            <a:avLst/>
          </a:prstGeom>
          <a:noFill/>
          <a:ln/>
        </p:spPr>
        <p:txBody>
          <a:bodyPr wrap="none" lIns="0" tIns="0" rIns="0" bIns="0" rtlCol="0" anchor="t"/>
          <a:lstStyle/>
          <a:p>
            <a:pPr marL="0" indent="0" algn="ctr">
              <a:lnSpc>
                <a:spcPts val="1700"/>
              </a:lnSpc>
              <a:buNone/>
            </a:pPr>
            <a:r>
              <a:rPr lang="en-US" sz="1700" dirty="0">
                <a:solidFill>
                  <a:srgbClr val="FFFFFF"/>
                </a:solidFill>
                <a:latin typeface="MuseoModerno Medium" pitchFamily="34" charset="0"/>
                <a:ea typeface="MuseoModerno Medium" pitchFamily="34" charset="-122"/>
                <a:cs typeface="MuseoModerno Medium" pitchFamily="34" charset="-120"/>
              </a:rPr>
              <a:t>2</a:t>
            </a:r>
            <a:endParaRPr lang="en-US" sz="1700" dirty="0"/>
          </a:p>
        </p:txBody>
      </p:sp>
      <p:sp>
        <p:nvSpPr>
          <p:cNvPr id="12" name="Text 8"/>
          <p:cNvSpPr/>
          <p:nvPr/>
        </p:nvSpPr>
        <p:spPr>
          <a:xfrm>
            <a:off x="6411634" y="4437849"/>
            <a:ext cx="2953226" cy="369094"/>
          </a:xfrm>
          <a:prstGeom prst="rect">
            <a:avLst/>
          </a:prstGeom>
          <a:noFill/>
          <a:ln/>
        </p:spPr>
        <p:txBody>
          <a:bodyPr wrap="none" lIns="0" tIns="0" rIns="0" bIns="0" rtlCol="0" anchor="t"/>
          <a:lstStyle/>
          <a:p>
            <a:pPr marL="0" indent="0">
              <a:lnSpc>
                <a:spcPts val="2900"/>
              </a:lnSpc>
              <a:buNone/>
            </a:pPr>
            <a:r>
              <a:rPr lang="en-US" sz="2300" dirty="0">
                <a:solidFill>
                  <a:srgbClr val="2B4150"/>
                </a:solidFill>
                <a:latin typeface="MuseoModerno Medium" pitchFamily="34" charset="0"/>
                <a:ea typeface="MuseoModerno Medium" pitchFamily="34" charset="-122"/>
                <a:cs typeface="MuseoModerno Medium" pitchFamily="34" charset="-120"/>
              </a:rPr>
              <a:t>Nguy Cơ</a:t>
            </a:r>
            <a:endParaRPr lang="en-US" sz="2300" dirty="0"/>
          </a:p>
        </p:txBody>
      </p:sp>
      <p:sp>
        <p:nvSpPr>
          <p:cNvPr id="13" name="Text 9"/>
          <p:cNvSpPr/>
          <p:nvPr/>
        </p:nvSpPr>
        <p:spPr>
          <a:xfrm>
            <a:off x="6411634" y="4809776"/>
            <a:ext cx="7017767" cy="295275"/>
          </a:xfrm>
          <a:prstGeom prst="rect">
            <a:avLst/>
          </a:prstGeom>
          <a:noFill/>
          <a:ln/>
        </p:spPr>
        <p:txBody>
          <a:bodyPr wrap="none" lIns="0" tIns="0" rIns="0" bIns="0" rtlCol="0" anchor="t"/>
          <a:lstStyle/>
          <a:p>
            <a:pPr marL="0" indent="0">
              <a:lnSpc>
                <a:spcPts val="2300"/>
              </a:lnSpc>
              <a:buNone/>
            </a:pPr>
            <a:r>
              <a:rPr lang="en-US" dirty="0">
                <a:solidFill>
                  <a:srgbClr val="2B4150"/>
                </a:solidFill>
                <a:latin typeface="PT Serif" panose="020A0603040505020204" pitchFamily="18" charset="0"/>
                <a:ea typeface="Source Sans Pro" pitchFamily="34" charset="-122"/>
                <a:cs typeface="Source Sans Pro" pitchFamily="34" charset="-120"/>
              </a:rPr>
              <a:t>Chấn thương do máy cắt hoặc máy khâu, bị thương do kim khâu, sự cố về điện.</a:t>
            </a:r>
            <a:endParaRPr lang="en-US" dirty="0"/>
          </a:p>
        </p:txBody>
      </p:sp>
      <p:sp>
        <p:nvSpPr>
          <p:cNvPr id="14" name="Shape 10"/>
          <p:cNvSpPr/>
          <p:nvPr/>
        </p:nvSpPr>
        <p:spPr>
          <a:xfrm>
            <a:off x="5931812" y="5504530"/>
            <a:ext cx="332184" cy="332184"/>
          </a:xfrm>
          <a:prstGeom prst="roundRect">
            <a:avLst>
              <a:gd name="adj" fmla="val 6668"/>
            </a:avLst>
          </a:prstGeom>
          <a:solidFill>
            <a:srgbClr val="124E73"/>
          </a:solidFill>
          <a:ln/>
        </p:spPr>
      </p:sp>
      <p:sp>
        <p:nvSpPr>
          <p:cNvPr id="15" name="Text 11"/>
          <p:cNvSpPr/>
          <p:nvPr/>
        </p:nvSpPr>
        <p:spPr>
          <a:xfrm>
            <a:off x="6035635" y="5559894"/>
            <a:ext cx="124420" cy="221456"/>
          </a:xfrm>
          <a:prstGeom prst="rect">
            <a:avLst/>
          </a:prstGeom>
          <a:noFill/>
          <a:ln/>
        </p:spPr>
        <p:txBody>
          <a:bodyPr wrap="none" lIns="0" tIns="0" rIns="0" bIns="0" rtlCol="0" anchor="t"/>
          <a:lstStyle/>
          <a:p>
            <a:pPr marL="0" indent="0" algn="ctr">
              <a:lnSpc>
                <a:spcPts val="1700"/>
              </a:lnSpc>
              <a:buNone/>
            </a:pPr>
            <a:r>
              <a:rPr lang="en-US" sz="1700" dirty="0">
                <a:solidFill>
                  <a:srgbClr val="FFFFFF"/>
                </a:solidFill>
                <a:latin typeface="MuseoModerno Medium" pitchFamily="34" charset="0"/>
                <a:ea typeface="MuseoModerno Medium" pitchFamily="34" charset="-122"/>
                <a:cs typeface="MuseoModerno Medium" pitchFamily="34" charset="-120"/>
              </a:rPr>
              <a:t>3</a:t>
            </a:r>
            <a:endParaRPr lang="en-US" sz="1700" dirty="0"/>
          </a:p>
        </p:txBody>
      </p:sp>
      <p:sp>
        <p:nvSpPr>
          <p:cNvPr id="16" name="Text 12"/>
          <p:cNvSpPr/>
          <p:nvPr/>
        </p:nvSpPr>
        <p:spPr>
          <a:xfrm>
            <a:off x="6411634" y="5504530"/>
            <a:ext cx="2953226" cy="369094"/>
          </a:xfrm>
          <a:prstGeom prst="rect">
            <a:avLst/>
          </a:prstGeom>
          <a:noFill/>
          <a:ln/>
        </p:spPr>
        <p:txBody>
          <a:bodyPr wrap="none" lIns="0" tIns="0" rIns="0" bIns="0" rtlCol="0" anchor="t"/>
          <a:lstStyle/>
          <a:p>
            <a:pPr marL="0" indent="0">
              <a:lnSpc>
                <a:spcPts val="2900"/>
              </a:lnSpc>
              <a:buNone/>
            </a:pPr>
            <a:r>
              <a:rPr lang="en-US" sz="2300" dirty="0">
                <a:solidFill>
                  <a:srgbClr val="2B4150"/>
                </a:solidFill>
                <a:latin typeface="MuseoModerno Medium" pitchFamily="34" charset="0"/>
                <a:ea typeface="MuseoModerno Medium" pitchFamily="34" charset="-122"/>
                <a:cs typeface="MuseoModerno Medium" pitchFamily="34" charset="-120"/>
              </a:rPr>
              <a:t>Môi Trường</a:t>
            </a:r>
            <a:endParaRPr lang="en-US" sz="2300" dirty="0"/>
          </a:p>
        </p:txBody>
      </p:sp>
      <p:sp>
        <p:nvSpPr>
          <p:cNvPr id="17" name="Text 13"/>
          <p:cNvSpPr/>
          <p:nvPr/>
        </p:nvSpPr>
        <p:spPr>
          <a:xfrm>
            <a:off x="6411634" y="5876457"/>
            <a:ext cx="7017767" cy="295275"/>
          </a:xfrm>
          <a:prstGeom prst="rect">
            <a:avLst/>
          </a:prstGeom>
          <a:noFill/>
          <a:ln/>
        </p:spPr>
        <p:txBody>
          <a:bodyPr wrap="none" lIns="0" tIns="0" rIns="0" bIns="0" rtlCol="0" anchor="t"/>
          <a:lstStyle/>
          <a:p>
            <a:pPr marL="0" indent="0">
              <a:lnSpc>
                <a:spcPts val="2300"/>
              </a:lnSpc>
              <a:buNone/>
            </a:pPr>
            <a:r>
              <a:rPr lang="en-US" dirty="0">
                <a:solidFill>
                  <a:srgbClr val="2B4150"/>
                </a:solidFill>
                <a:latin typeface="PT Serif" panose="020A0603040505020204" pitchFamily="18" charset="0"/>
                <a:ea typeface="Source Sans Pro" pitchFamily="34" charset="-122"/>
                <a:cs typeface="Source Sans Pro" pitchFamily="34" charset="-120"/>
              </a:rPr>
              <a:t>Sàn nhà không được giữ sạch sẽ hoặc trơn trượt có thể khiến công nhân bị ngã.</a:t>
            </a:r>
            <a:endParaRPr lang="en-US" dirty="0"/>
          </a:p>
        </p:txBody>
      </p:sp>
      <p:pic>
        <p:nvPicPr>
          <p:cNvPr id="18" name="Picture 17">
            <a:extLst>
              <a:ext uri="{FF2B5EF4-FFF2-40B4-BE49-F238E27FC236}">
                <a16:creationId xmlns:a16="http://schemas.microsoft.com/office/drawing/2014/main" id="{E4288570-A281-7628-CDD3-CB38A6B3C4B3}"/>
              </a:ext>
            </a:extLst>
          </p:cNvPr>
          <p:cNvPicPr>
            <a:picLocks noChangeAspect="1"/>
          </p:cNvPicPr>
          <p:nvPr/>
        </p:nvPicPr>
        <p:blipFill>
          <a:blip r:embed="rId5"/>
          <a:stretch>
            <a:fillRect/>
          </a:stretch>
        </p:blipFill>
        <p:spPr>
          <a:xfrm>
            <a:off x="12085120" y="7430248"/>
            <a:ext cx="2372624" cy="73468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46842" y="477322"/>
            <a:ext cx="5675948" cy="398978"/>
          </a:xfrm>
          <a:prstGeom prst="rect">
            <a:avLst/>
          </a:prstGeom>
          <a:noFill/>
          <a:ln/>
        </p:spPr>
        <p:txBody>
          <a:bodyPr wrap="none" lIns="0" tIns="0" rIns="0" bIns="0" rtlCol="0" anchor="t"/>
          <a:lstStyle/>
          <a:p>
            <a:pPr marL="0" indent="0">
              <a:lnSpc>
                <a:spcPts val="3100"/>
              </a:lnSpc>
              <a:buNone/>
            </a:pPr>
            <a:r>
              <a:rPr lang="en-US" sz="4400" b="1" dirty="0">
                <a:solidFill>
                  <a:srgbClr val="124E73"/>
                </a:solidFill>
                <a:latin typeface="MuseoModerno Medium" pitchFamily="34" charset="0"/>
                <a:ea typeface="MuseoModerno Medium" pitchFamily="34" charset="-122"/>
                <a:cs typeface="MuseoModerno Medium" pitchFamily="34" charset="-120"/>
              </a:rPr>
              <a:t>II. Công đoạn Thêm Phần Ruột Bóng</a:t>
            </a:r>
            <a:endParaRPr lang="en-US" sz="4400" b="1" dirty="0"/>
          </a:p>
        </p:txBody>
      </p:sp>
      <p:pic>
        <p:nvPicPr>
          <p:cNvPr id="3" name="Image 0" descr="preencoded.png"/>
          <p:cNvPicPr>
            <a:picLocks noChangeAspect="1"/>
          </p:cNvPicPr>
          <p:nvPr/>
        </p:nvPicPr>
        <p:blipFill>
          <a:blip r:embed="rId3"/>
          <a:stretch>
            <a:fillRect/>
          </a:stretch>
        </p:blipFill>
        <p:spPr>
          <a:xfrm>
            <a:off x="8651631" y="4538540"/>
            <a:ext cx="5381735" cy="2930372"/>
          </a:xfrm>
          <a:prstGeom prst="rect">
            <a:avLst/>
          </a:prstGeom>
        </p:spPr>
      </p:pic>
      <p:pic>
        <p:nvPicPr>
          <p:cNvPr id="4" name="Image 1" descr="preencoded.png"/>
          <p:cNvPicPr>
            <a:picLocks noChangeAspect="1"/>
          </p:cNvPicPr>
          <p:nvPr/>
        </p:nvPicPr>
        <p:blipFill>
          <a:blip r:embed="rId4"/>
          <a:stretch>
            <a:fillRect/>
          </a:stretch>
        </p:blipFill>
        <p:spPr>
          <a:xfrm>
            <a:off x="446842" y="1823561"/>
            <a:ext cx="638294" cy="1206222"/>
          </a:xfrm>
          <a:prstGeom prst="rect">
            <a:avLst/>
          </a:prstGeom>
        </p:spPr>
      </p:pic>
      <p:sp>
        <p:nvSpPr>
          <p:cNvPr id="5" name="Text 1"/>
          <p:cNvSpPr/>
          <p:nvPr/>
        </p:nvSpPr>
        <p:spPr>
          <a:xfrm>
            <a:off x="1276588" y="1951196"/>
            <a:ext cx="2553533" cy="319207"/>
          </a:xfrm>
          <a:prstGeom prst="rect">
            <a:avLst/>
          </a:prstGeom>
          <a:noFill/>
          <a:ln/>
        </p:spPr>
        <p:txBody>
          <a:bodyPr wrap="none" lIns="0" tIns="0" rIns="0" bIns="0" rtlCol="0" anchor="t"/>
          <a:lstStyle/>
          <a:p>
            <a:pPr marL="0" indent="0" algn="l">
              <a:lnSpc>
                <a:spcPts val="2500"/>
              </a:lnSpc>
              <a:buNone/>
            </a:pPr>
            <a:r>
              <a:rPr lang="en-US" sz="2400"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sz="2400" dirty="0"/>
          </a:p>
        </p:txBody>
      </p:sp>
      <p:sp>
        <p:nvSpPr>
          <p:cNvPr id="6" name="Text 2"/>
          <p:cNvSpPr/>
          <p:nvPr/>
        </p:nvSpPr>
        <p:spPr>
          <a:xfrm>
            <a:off x="1276588" y="2391608"/>
            <a:ext cx="12906970" cy="255270"/>
          </a:xfrm>
          <a:prstGeom prst="rect">
            <a:avLst/>
          </a:prstGeom>
          <a:noFill/>
          <a:ln/>
        </p:spPr>
        <p:txBody>
          <a:bodyPr wrap="none" lIns="0" tIns="0" rIns="0" bIns="0" rtlCol="0" anchor="t"/>
          <a:lstStyle/>
          <a:p>
            <a:pPr marL="342900" indent="-342900" algn="l">
              <a:lnSpc>
                <a:spcPts val="1600"/>
              </a:lnSpc>
              <a:buSzPct val="100000"/>
              <a:buChar char="•"/>
            </a:pPr>
            <a:r>
              <a:rPr lang="en-US" sz="1200" dirty="0">
                <a:solidFill>
                  <a:srgbClr val="2B4150"/>
                </a:solidFill>
                <a:latin typeface="PT Serif" panose="020A0603040505020204" pitchFamily="18" charset="0"/>
                <a:ea typeface="Source Sans Pro" pitchFamily="34" charset="-122"/>
                <a:cs typeface="Source Sans Pro" pitchFamily="34" charset="-120"/>
              </a:rPr>
              <a:t>Quá trình này diễn ra qua một lỗ nhỏ trên bề mặt bóng. Khi lỗ này được mở ra, ruột bóng sẽ được đưa vào bên trong một cách cẩn thận để tránh gây hư hại cho các tấm panel bên ngoài</a:t>
            </a:r>
            <a:endParaRPr lang="en-US" sz="1200" dirty="0"/>
          </a:p>
        </p:txBody>
      </p:sp>
      <p:sp>
        <p:nvSpPr>
          <p:cNvPr id="7" name="Text 3"/>
          <p:cNvSpPr/>
          <p:nvPr/>
        </p:nvSpPr>
        <p:spPr>
          <a:xfrm>
            <a:off x="1276588" y="2691526"/>
            <a:ext cx="12906970" cy="255270"/>
          </a:xfrm>
          <a:prstGeom prst="rect">
            <a:avLst/>
          </a:prstGeom>
          <a:noFill/>
          <a:ln/>
        </p:spPr>
        <p:txBody>
          <a:bodyPr wrap="none" lIns="0" tIns="0" rIns="0" bIns="0" rtlCol="0" anchor="t"/>
          <a:lstStyle/>
          <a:p>
            <a:pPr marL="342900" indent="-342900" algn="l">
              <a:lnSpc>
                <a:spcPts val="1600"/>
              </a:lnSpc>
              <a:buSzPct val="100000"/>
              <a:buChar char="•"/>
            </a:pPr>
            <a:r>
              <a:rPr lang="en-US" sz="1200" dirty="0">
                <a:solidFill>
                  <a:srgbClr val="2B4150"/>
                </a:solidFill>
                <a:latin typeface="PT Serif" panose="020A0603040505020204" pitchFamily="18" charset="0"/>
                <a:ea typeface="Source Sans Pro" pitchFamily="34" charset="-122"/>
                <a:cs typeface="Source Sans Pro" pitchFamily="34" charset="-120"/>
              </a:rPr>
              <a:t>Sau khi túi khí đã được đặt đúng vị trí, công nhân sẽ tiến hành bịt kín lỗ này, đảm bảo rằng không khí không bị rò rỉ ra ngoài</a:t>
            </a:r>
            <a:endParaRPr lang="en-US" sz="1200" dirty="0"/>
          </a:p>
        </p:txBody>
      </p:sp>
      <p:pic>
        <p:nvPicPr>
          <p:cNvPr id="8" name="Image 2" descr="preencoded.png"/>
          <p:cNvPicPr>
            <a:picLocks noChangeAspect="1"/>
          </p:cNvPicPr>
          <p:nvPr/>
        </p:nvPicPr>
        <p:blipFill>
          <a:blip r:embed="rId5"/>
          <a:stretch>
            <a:fillRect/>
          </a:stretch>
        </p:blipFill>
        <p:spPr>
          <a:xfrm>
            <a:off x="446842" y="3029783"/>
            <a:ext cx="638294" cy="1506141"/>
          </a:xfrm>
          <a:prstGeom prst="rect">
            <a:avLst/>
          </a:prstGeom>
        </p:spPr>
      </p:pic>
      <p:sp>
        <p:nvSpPr>
          <p:cNvPr id="9" name="Text 4"/>
          <p:cNvSpPr/>
          <p:nvPr/>
        </p:nvSpPr>
        <p:spPr>
          <a:xfrm>
            <a:off x="1276588" y="3157418"/>
            <a:ext cx="2553533" cy="319207"/>
          </a:xfrm>
          <a:prstGeom prst="rect">
            <a:avLst/>
          </a:prstGeom>
          <a:noFill/>
          <a:ln/>
        </p:spPr>
        <p:txBody>
          <a:bodyPr wrap="none" lIns="0" tIns="0" rIns="0" bIns="0" rtlCol="0" anchor="t"/>
          <a:lstStyle/>
          <a:p>
            <a:pPr marL="0" indent="0" algn="l">
              <a:lnSpc>
                <a:spcPts val="2500"/>
              </a:lnSpc>
              <a:buNone/>
            </a:pPr>
            <a:r>
              <a:rPr lang="en-US" sz="2400" dirty="0">
                <a:solidFill>
                  <a:srgbClr val="2B4150"/>
                </a:solidFill>
                <a:latin typeface="MuseoModerno Medium" pitchFamily="34" charset="0"/>
                <a:ea typeface="MuseoModerno Medium" pitchFamily="34" charset="-122"/>
                <a:cs typeface="MuseoModerno Medium" pitchFamily="34" charset="-120"/>
              </a:rPr>
              <a:t>Nguy cơ</a:t>
            </a:r>
            <a:endParaRPr lang="en-US" sz="2400" dirty="0"/>
          </a:p>
        </p:txBody>
      </p:sp>
      <p:sp>
        <p:nvSpPr>
          <p:cNvPr id="10" name="Text 5"/>
          <p:cNvSpPr/>
          <p:nvPr/>
        </p:nvSpPr>
        <p:spPr>
          <a:xfrm>
            <a:off x="1276588" y="3597830"/>
            <a:ext cx="12906970" cy="255270"/>
          </a:xfrm>
          <a:prstGeom prst="rect">
            <a:avLst/>
          </a:prstGeom>
          <a:noFill/>
          <a:ln/>
        </p:spPr>
        <p:txBody>
          <a:bodyPr wrap="none" lIns="0" tIns="0" rIns="0" bIns="0" rtlCol="0" anchor="t"/>
          <a:lstStyle/>
          <a:p>
            <a:pPr marL="342900" indent="-342900" algn="l">
              <a:lnSpc>
                <a:spcPts val="1600"/>
              </a:lnSpc>
              <a:buSzPct val="100000"/>
              <a:buChar char="•"/>
            </a:pPr>
            <a:r>
              <a:rPr lang="en-US" sz="1200" dirty="0">
                <a:solidFill>
                  <a:srgbClr val="2B4150"/>
                </a:solidFill>
                <a:latin typeface="PT Serif" panose="020A0603040505020204" pitchFamily="18" charset="0"/>
                <a:ea typeface="Source Sans Pro" pitchFamily="34" charset="-122"/>
                <a:cs typeface="Source Sans Pro" pitchFamily="34" charset="-120"/>
              </a:rPr>
              <a:t>Thao tác gần các lỗ mở hoặc khi đưa ruột vào bóng, họ có thể bị đứt tay hoặc trầy xước, dẫn đến chấn thương nghiêm trọng</a:t>
            </a:r>
            <a:endParaRPr lang="en-US" sz="1200" dirty="0"/>
          </a:p>
        </p:txBody>
      </p:sp>
      <p:sp>
        <p:nvSpPr>
          <p:cNvPr id="11" name="Text 6"/>
          <p:cNvSpPr/>
          <p:nvPr/>
        </p:nvSpPr>
        <p:spPr>
          <a:xfrm>
            <a:off x="1276588" y="3897749"/>
            <a:ext cx="12906970" cy="255270"/>
          </a:xfrm>
          <a:prstGeom prst="rect">
            <a:avLst/>
          </a:prstGeom>
          <a:noFill/>
          <a:ln/>
        </p:spPr>
        <p:txBody>
          <a:bodyPr wrap="none" lIns="0" tIns="0" rIns="0" bIns="0" rtlCol="0" anchor="t"/>
          <a:lstStyle/>
          <a:p>
            <a:pPr marL="342900" indent="-342900" algn="l">
              <a:lnSpc>
                <a:spcPts val="1600"/>
              </a:lnSpc>
              <a:buSzPct val="100000"/>
              <a:buChar char="•"/>
            </a:pPr>
            <a:r>
              <a:rPr lang="en-US" sz="1200" dirty="0">
                <a:solidFill>
                  <a:srgbClr val="2B4150"/>
                </a:solidFill>
                <a:latin typeface="PT Serif" panose="020A0603040505020204" pitchFamily="18" charset="0"/>
                <a:ea typeface="Source Sans Pro" pitchFamily="34" charset="-122"/>
                <a:cs typeface="Source Sans Pro" pitchFamily="34" charset="-120"/>
              </a:rPr>
              <a:t>Việc sử dụng chất liệu latex hoặc butyl có thể gây ra phản ứng dị ứng cho một số công nhân, nếu không được trang bị bảo hộ phù hợp</a:t>
            </a:r>
            <a:endParaRPr lang="en-US" sz="1200" dirty="0"/>
          </a:p>
        </p:txBody>
      </p:sp>
      <p:sp>
        <p:nvSpPr>
          <p:cNvPr id="12" name="Text 7"/>
          <p:cNvSpPr/>
          <p:nvPr/>
        </p:nvSpPr>
        <p:spPr>
          <a:xfrm>
            <a:off x="1276588" y="4197667"/>
            <a:ext cx="12906970" cy="255270"/>
          </a:xfrm>
          <a:prstGeom prst="rect">
            <a:avLst/>
          </a:prstGeom>
          <a:noFill/>
          <a:ln/>
        </p:spPr>
        <p:txBody>
          <a:bodyPr wrap="none" lIns="0" tIns="0" rIns="0" bIns="0" rtlCol="0" anchor="t"/>
          <a:lstStyle/>
          <a:p>
            <a:pPr marL="342900" indent="-342900" algn="l">
              <a:lnSpc>
                <a:spcPts val="1600"/>
              </a:lnSpc>
              <a:buSzPct val="100000"/>
              <a:buChar char="•"/>
            </a:pPr>
            <a:r>
              <a:rPr lang="en-US" sz="1200" dirty="0">
                <a:solidFill>
                  <a:srgbClr val="2B4150"/>
                </a:solidFill>
                <a:latin typeface="PT Serif" panose="020A0603040505020204" pitchFamily="18" charset="0"/>
                <a:ea typeface="Source Sans Pro" pitchFamily="34" charset="-122"/>
                <a:cs typeface="Source Sans Pro" pitchFamily="34" charset="-120"/>
              </a:rPr>
              <a:t>Khi các công nhân không để ý đến lỗ nhỏ có thể bị kẹt tay hoặc vật liệu trong khi thao tác</a:t>
            </a:r>
            <a:endParaRPr lang="en-US" sz="1200" dirty="0"/>
          </a:p>
        </p:txBody>
      </p:sp>
      <p:pic>
        <p:nvPicPr>
          <p:cNvPr id="13" name="Image 3" descr="preencoded.png"/>
          <p:cNvPicPr>
            <a:picLocks noChangeAspect="1"/>
          </p:cNvPicPr>
          <p:nvPr/>
        </p:nvPicPr>
        <p:blipFill>
          <a:blip r:embed="rId6"/>
          <a:stretch>
            <a:fillRect/>
          </a:stretch>
        </p:blipFill>
        <p:spPr>
          <a:xfrm>
            <a:off x="446842" y="4535924"/>
            <a:ext cx="638294" cy="2105978"/>
          </a:xfrm>
          <a:prstGeom prst="rect">
            <a:avLst/>
          </a:prstGeom>
        </p:spPr>
      </p:pic>
      <p:sp>
        <p:nvSpPr>
          <p:cNvPr id="14" name="Text 8"/>
          <p:cNvSpPr/>
          <p:nvPr/>
        </p:nvSpPr>
        <p:spPr>
          <a:xfrm>
            <a:off x="1276588" y="4663559"/>
            <a:ext cx="2553533" cy="319207"/>
          </a:xfrm>
          <a:prstGeom prst="rect">
            <a:avLst/>
          </a:prstGeom>
          <a:noFill/>
          <a:ln/>
        </p:spPr>
        <p:txBody>
          <a:bodyPr wrap="none" lIns="0" tIns="0" rIns="0" bIns="0" rtlCol="0" anchor="t"/>
          <a:lstStyle/>
          <a:p>
            <a:pPr marL="0" indent="0" algn="l">
              <a:lnSpc>
                <a:spcPts val="2500"/>
              </a:lnSpc>
              <a:buNone/>
            </a:pPr>
            <a:r>
              <a:rPr lang="en-US" sz="2400" dirty="0">
                <a:solidFill>
                  <a:srgbClr val="2B4150"/>
                </a:solidFill>
                <a:latin typeface="MuseoModerno Medium" pitchFamily="34" charset="0"/>
                <a:ea typeface="MuseoModerno Medium" pitchFamily="34" charset="-122"/>
                <a:cs typeface="MuseoModerno Medium" pitchFamily="34" charset="-120"/>
              </a:rPr>
              <a:t>Biện pháp</a:t>
            </a:r>
            <a:endParaRPr lang="en-US" sz="2400" dirty="0"/>
          </a:p>
        </p:txBody>
      </p:sp>
      <p:sp>
        <p:nvSpPr>
          <p:cNvPr id="15" name="Text 9"/>
          <p:cNvSpPr/>
          <p:nvPr/>
        </p:nvSpPr>
        <p:spPr>
          <a:xfrm>
            <a:off x="1276588" y="5103971"/>
            <a:ext cx="12906970" cy="255270"/>
          </a:xfrm>
          <a:prstGeom prst="rect">
            <a:avLst/>
          </a:prstGeom>
          <a:noFill/>
          <a:ln/>
        </p:spPr>
        <p:txBody>
          <a:bodyPr wrap="none" lIns="0" tIns="0" rIns="0" bIns="0" rtlCol="0" anchor="t"/>
          <a:lstStyle/>
          <a:p>
            <a:pPr marL="342900" indent="-342900" algn="l">
              <a:lnSpc>
                <a:spcPts val="1600"/>
              </a:lnSpc>
              <a:buSzPct val="100000"/>
              <a:buChar char="•"/>
            </a:pPr>
            <a:r>
              <a:rPr lang="en-US" sz="1200" dirty="0">
                <a:solidFill>
                  <a:srgbClr val="2B4150"/>
                </a:solidFill>
                <a:latin typeface="PT Serif" panose="020A0603040505020204" pitchFamily="18" charset="0"/>
                <a:ea typeface="Source Sans Pro" pitchFamily="34" charset="-122"/>
                <a:cs typeface="Source Sans Pro" pitchFamily="34" charset="-120"/>
              </a:rPr>
              <a:t>Đào tạo kỹ lưỡng về quy trình an toàn</a:t>
            </a:r>
            <a:endParaRPr lang="en-US" sz="1200" dirty="0"/>
          </a:p>
        </p:txBody>
      </p:sp>
      <p:sp>
        <p:nvSpPr>
          <p:cNvPr id="16" name="Text 10"/>
          <p:cNvSpPr/>
          <p:nvPr/>
        </p:nvSpPr>
        <p:spPr>
          <a:xfrm>
            <a:off x="1276588" y="5403889"/>
            <a:ext cx="12906970" cy="255270"/>
          </a:xfrm>
          <a:prstGeom prst="rect">
            <a:avLst/>
          </a:prstGeom>
          <a:noFill/>
          <a:ln/>
        </p:spPr>
        <p:txBody>
          <a:bodyPr wrap="none" lIns="0" tIns="0" rIns="0" bIns="0" rtlCol="0" anchor="t"/>
          <a:lstStyle/>
          <a:p>
            <a:pPr marL="342900" indent="-342900" algn="l">
              <a:lnSpc>
                <a:spcPts val="1600"/>
              </a:lnSpc>
              <a:buSzPct val="100000"/>
              <a:buChar char="•"/>
            </a:pPr>
            <a:r>
              <a:rPr lang="en-US" sz="1200" dirty="0">
                <a:solidFill>
                  <a:srgbClr val="2B4150"/>
                </a:solidFill>
                <a:latin typeface="PT Serif" panose="020A0603040505020204" pitchFamily="18" charset="0"/>
                <a:ea typeface="Source Sans Pro" pitchFamily="34" charset="-122"/>
                <a:cs typeface="Source Sans Pro" pitchFamily="34" charset="-120"/>
              </a:rPr>
              <a:t>Trang bị đầy đủ thiết bị bảo hộ cá nhân</a:t>
            </a:r>
            <a:endParaRPr lang="en-US" sz="1200" dirty="0"/>
          </a:p>
        </p:txBody>
      </p:sp>
      <p:sp>
        <p:nvSpPr>
          <p:cNvPr id="17" name="Text 11"/>
          <p:cNvSpPr/>
          <p:nvPr/>
        </p:nvSpPr>
        <p:spPr>
          <a:xfrm>
            <a:off x="1276588" y="5703808"/>
            <a:ext cx="12906970" cy="255270"/>
          </a:xfrm>
          <a:prstGeom prst="rect">
            <a:avLst/>
          </a:prstGeom>
          <a:noFill/>
          <a:ln/>
        </p:spPr>
        <p:txBody>
          <a:bodyPr wrap="none" lIns="0" tIns="0" rIns="0" bIns="0" rtlCol="0" anchor="t"/>
          <a:lstStyle/>
          <a:p>
            <a:pPr marL="342900" indent="-342900" algn="l">
              <a:lnSpc>
                <a:spcPts val="1600"/>
              </a:lnSpc>
              <a:buSzPct val="100000"/>
              <a:buChar char="•"/>
            </a:pPr>
            <a:r>
              <a:rPr lang="en-US" sz="1200" dirty="0">
                <a:solidFill>
                  <a:srgbClr val="2B4150"/>
                </a:solidFill>
                <a:latin typeface="PT Serif" panose="020A0603040505020204" pitchFamily="18" charset="0"/>
                <a:ea typeface="Source Sans Pro" pitchFamily="34" charset="-122"/>
                <a:cs typeface="Source Sans Pro" pitchFamily="34" charset="-120"/>
              </a:rPr>
              <a:t>Duy trì môi trường làm việc an toàn cũng đóng vai trò quan trọng</a:t>
            </a:r>
            <a:endParaRPr lang="en-US" sz="1200" dirty="0"/>
          </a:p>
        </p:txBody>
      </p:sp>
      <p:sp>
        <p:nvSpPr>
          <p:cNvPr id="18" name="Text 12"/>
          <p:cNvSpPr/>
          <p:nvPr/>
        </p:nvSpPr>
        <p:spPr>
          <a:xfrm>
            <a:off x="1276588" y="6003726"/>
            <a:ext cx="12906970" cy="255270"/>
          </a:xfrm>
          <a:prstGeom prst="rect">
            <a:avLst/>
          </a:prstGeom>
          <a:noFill/>
          <a:ln/>
        </p:spPr>
        <p:txBody>
          <a:bodyPr wrap="none" lIns="0" tIns="0" rIns="0" bIns="0" rtlCol="0" anchor="t"/>
          <a:lstStyle/>
          <a:p>
            <a:pPr marL="342900" indent="-342900" algn="l">
              <a:lnSpc>
                <a:spcPts val="1600"/>
              </a:lnSpc>
              <a:buSzPct val="100000"/>
              <a:buChar char="•"/>
            </a:pPr>
            <a:r>
              <a:rPr lang="en-US" sz="1200" dirty="0">
                <a:solidFill>
                  <a:srgbClr val="2B4150"/>
                </a:solidFill>
                <a:latin typeface="PT Serif" panose="020A0603040505020204" pitchFamily="18" charset="0"/>
                <a:ea typeface="Source Sans Pro" pitchFamily="34" charset="-122"/>
                <a:cs typeface="Source Sans Pro" pitchFamily="34" charset="-120"/>
              </a:rPr>
              <a:t>Kiểm tra thường xuyên về tình trạng của máy móc và thiết bị</a:t>
            </a:r>
            <a:endParaRPr lang="en-US" sz="1200" dirty="0"/>
          </a:p>
        </p:txBody>
      </p:sp>
      <p:sp>
        <p:nvSpPr>
          <p:cNvPr id="19" name="Text 13"/>
          <p:cNvSpPr/>
          <p:nvPr/>
        </p:nvSpPr>
        <p:spPr>
          <a:xfrm>
            <a:off x="1276588" y="6258996"/>
            <a:ext cx="12906970" cy="255270"/>
          </a:xfrm>
          <a:prstGeom prst="rect">
            <a:avLst/>
          </a:prstGeom>
          <a:noFill/>
          <a:ln/>
        </p:spPr>
        <p:txBody>
          <a:bodyPr wrap="none" lIns="0" tIns="0" rIns="0" bIns="0" rtlCol="0" anchor="t"/>
          <a:lstStyle/>
          <a:p>
            <a:pPr marL="342900" indent="-342900" algn="l">
              <a:lnSpc>
                <a:spcPts val="1600"/>
              </a:lnSpc>
              <a:buSzPct val="100000"/>
              <a:buChar char="•"/>
            </a:pPr>
            <a:r>
              <a:rPr lang="en-US" sz="1200" dirty="0">
                <a:solidFill>
                  <a:srgbClr val="2B4150"/>
                </a:solidFill>
                <a:latin typeface="PT Serif" panose="020A0603040505020204" pitchFamily="18" charset="0"/>
                <a:ea typeface="Source Sans Pro" pitchFamily="34" charset="-122"/>
                <a:cs typeface="Source Sans Pro" pitchFamily="34" charset="-120"/>
              </a:rPr>
              <a:t>Khuyến khích công nhân báo cáo ngay lập tức mọi tình huống không an toàn hoặc sự cố xảy ra</a:t>
            </a:r>
            <a:endParaRPr lang="en-US" sz="1200" dirty="0"/>
          </a:p>
        </p:txBody>
      </p:sp>
      <p:pic>
        <p:nvPicPr>
          <p:cNvPr id="20" name="Picture 19">
            <a:extLst>
              <a:ext uri="{FF2B5EF4-FFF2-40B4-BE49-F238E27FC236}">
                <a16:creationId xmlns:a16="http://schemas.microsoft.com/office/drawing/2014/main" id="{D5A1CB37-9E75-E9F6-5105-67B824D7895D}"/>
              </a:ext>
            </a:extLst>
          </p:cNvPr>
          <p:cNvPicPr>
            <a:picLocks noChangeAspect="1"/>
          </p:cNvPicPr>
          <p:nvPr/>
        </p:nvPicPr>
        <p:blipFill>
          <a:blip r:embed="rId7"/>
          <a:stretch>
            <a:fillRect/>
          </a:stretch>
        </p:blipFill>
        <p:spPr>
          <a:xfrm>
            <a:off x="12085120" y="7430248"/>
            <a:ext cx="2372624" cy="73468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06993" y="516017"/>
            <a:ext cx="5824061" cy="631269"/>
          </a:xfrm>
          <a:prstGeom prst="rect">
            <a:avLst/>
          </a:prstGeom>
          <a:noFill/>
          <a:ln/>
        </p:spPr>
        <p:txBody>
          <a:bodyPr wrap="none" lIns="0" tIns="0" rIns="0" bIns="0" rtlCol="0" anchor="t"/>
          <a:lstStyle/>
          <a:p>
            <a:pPr marL="0" indent="0">
              <a:lnSpc>
                <a:spcPts val="4950"/>
              </a:lnSpc>
              <a:buNone/>
            </a:pPr>
            <a:r>
              <a:rPr lang="en-US" sz="4400" b="1" dirty="0">
                <a:solidFill>
                  <a:srgbClr val="124E73"/>
                </a:solidFill>
                <a:latin typeface="MuseoModerno Medium" pitchFamily="34" charset="0"/>
                <a:ea typeface="MuseoModerno Medium" pitchFamily="34" charset="-122"/>
                <a:cs typeface="MuseoModerno Medium" pitchFamily="34" charset="-120"/>
              </a:rPr>
              <a:t>III. Công đoạn Bơm Khí</a:t>
            </a:r>
            <a:endParaRPr lang="en-US" sz="4400" b="1" dirty="0"/>
          </a:p>
        </p:txBody>
      </p:sp>
      <p:sp>
        <p:nvSpPr>
          <p:cNvPr id="4" name="Text 1"/>
          <p:cNvSpPr/>
          <p:nvPr/>
        </p:nvSpPr>
        <p:spPr>
          <a:xfrm>
            <a:off x="706993" y="1623060"/>
            <a:ext cx="4040267" cy="504944"/>
          </a:xfrm>
          <a:prstGeom prst="rect">
            <a:avLst/>
          </a:prstGeom>
          <a:noFill/>
          <a:ln/>
        </p:spPr>
        <p:txBody>
          <a:bodyPr wrap="none" lIns="0" tIns="0" rIns="0" bIns="0" rtlCol="0" anchor="t"/>
          <a:lstStyle/>
          <a:p>
            <a:pPr marL="0" indent="0">
              <a:lnSpc>
                <a:spcPts val="3950"/>
              </a:lnSpc>
              <a:buNone/>
            </a:pPr>
            <a:r>
              <a:rPr lang="en-US" sz="3150" b="1" dirty="0">
                <a:solidFill>
                  <a:srgbClr val="124E73"/>
                </a:solidFill>
                <a:latin typeface="MuseoModerno Medium" pitchFamily="34" charset="0"/>
                <a:ea typeface="MuseoModerno Medium" pitchFamily="34" charset="-122"/>
                <a:cs typeface="MuseoModerno Medium" pitchFamily="34" charset="-120"/>
              </a:rPr>
              <a:t>Đặc điểm công việc</a:t>
            </a:r>
            <a:endParaRPr lang="en-US" sz="3150" b="1" dirty="0"/>
          </a:p>
        </p:txBody>
      </p:sp>
      <p:sp>
        <p:nvSpPr>
          <p:cNvPr id="5" name="Shape 2"/>
          <p:cNvSpPr/>
          <p:nvPr/>
        </p:nvSpPr>
        <p:spPr>
          <a:xfrm>
            <a:off x="998577" y="2431018"/>
            <a:ext cx="22860" cy="5109805"/>
          </a:xfrm>
          <a:prstGeom prst="roundRect">
            <a:avLst>
              <a:gd name="adj" fmla="val 132556"/>
            </a:avLst>
          </a:prstGeom>
          <a:solidFill>
            <a:srgbClr val="D9D4C9"/>
          </a:solidFill>
          <a:ln/>
        </p:spPr>
      </p:sp>
      <p:sp>
        <p:nvSpPr>
          <p:cNvPr id="6" name="Shape 3"/>
          <p:cNvSpPr/>
          <p:nvPr/>
        </p:nvSpPr>
        <p:spPr>
          <a:xfrm>
            <a:off x="1214378" y="2873931"/>
            <a:ext cx="706993" cy="22860"/>
          </a:xfrm>
          <a:prstGeom prst="roundRect">
            <a:avLst>
              <a:gd name="adj" fmla="val 132556"/>
            </a:avLst>
          </a:prstGeom>
          <a:solidFill>
            <a:srgbClr val="2B678C"/>
          </a:solidFill>
          <a:ln/>
        </p:spPr>
      </p:sp>
      <p:sp>
        <p:nvSpPr>
          <p:cNvPr id="7" name="Shape 4"/>
          <p:cNvSpPr/>
          <p:nvPr/>
        </p:nvSpPr>
        <p:spPr>
          <a:xfrm>
            <a:off x="782776" y="2658189"/>
            <a:ext cx="454462" cy="454462"/>
          </a:xfrm>
          <a:prstGeom prst="roundRect">
            <a:avLst>
              <a:gd name="adj" fmla="val 6668"/>
            </a:avLst>
          </a:prstGeom>
          <a:solidFill>
            <a:srgbClr val="124E73"/>
          </a:solidFill>
          <a:ln/>
        </p:spPr>
      </p:sp>
      <p:sp>
        <p:nvSpPr>
          <p:cNvPr id="8" name="Text 5"/>
          <p:cNvSpPr/>
          <p:nvPr/>
        </p:nvSpPr>
        <p:spPr>
          <a:xfrm>
            <a:off x="938867" y="2733913"/>
            <a:ext cx="142161" cy="303014"/>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MuseoModerno Medium" pitchFamily="34" charset="0"/>
                <a:ea typeface="MuseoModerno Medium" pitchFamily="34" charset="-122"/>
                <a:cs typeface="MuseoModerno Medium" pitchFamily="34" charset="-120"/>
              </a:rPr>
              <a:t>1</a:t>
            </a:r>
            <a:endParaRPr lang="en-US" sz="2350" dirty="0"/>
          </a:p>
        </p:txBody>
      </p:sp>
      <p:sp>
        <p:nvSpPr>
          <p:cNvPr id="9" name="Text 6"/>
          <p:cNvSpPr/>
          <p:nvPr/>
        </p:nvSpPr>
        <p:spPr>
          <a:xfrm>
            <a:off x="2120979" y="2632948"/>
            <a:ext cx="4040267" cy="504944"/>
          </a:xfrm>
          <a:prstGeom prst="rect">
            <a:avLst/>
          </a:prstGeom>
          <a:noFill/>
          <a:ln/>
        </p:spPr>
        <p:txBody>
          <a:bodyPr wrap="none" lIns="0" tIns="0" rIns="0" bIns="0" rtlCol="0" anchor="t"/>
          <a:lstStyle/>
          <a:p>
            <a:pPr marL="0" indent="0" algn="l">
              <a:lnSpc>
                <a:spcPts val="3950"/>
              </a:lnSpc>
              <a:buNone/>
            </a:pPr>
            <a:r>
              <a:rPr lang="en-US" sz="3150" dirty="0">
                <a:solidFill>
                  <a:srgbClr val="2B4150"/>
                </a:solidFill>
                <a:latin typeface="MuseoModerno Medium" pitchFamily="34" charset="0"/>
                <a:ea typeface="MuseoModerno Medium" pitchFamily="34" charset="-122"/>
                <a:cs typeface="MuseoModerno Medium" pitchFamily="34" charset="-120"/>
              </a:rPr>
              <a:t>Kiểm Tra</a:t>
            </a:r>
            <a:endParaRPr lang="en-US" sz="3150" dirty="0"/>
          </a:p>
        </p:txBody>
      </p:sp>
      <p:sp>
        <p:nvSpPr>
          <p:cNvPr id="10" name="Text 7"/>
          <p:cNvSpPr/>
          <p:nvPr/>
        </p:nvSpPr>
        <p:spPr>
          <a:xfrm>
            <a:off x="2095348" y="3030475"/>
            <a:ext cx="7048652" cy="807958"/>
          </a:xfrm>
          <a:prstGeom prst="rect">
            <a:avLst/>
          </a:prstGeom>
          <a:noFill/>
          <a:ln/>
        </p:spPr>
        <p:txBody>
          <a:bodyPr wrap="square" lIns="0" tIns="0" rIns="0" bIns="0" rtlCol="0" anchor="t"/>
          <a:lstStyle/>
          <a:p>
            <a:pPr marL="0" indent="0" algn="l">
              <a:lnSpc>
                <a:spcPts val="3150"/>
              </a:lnSpc>
              <a:buNone/>
            </a:pPr>
            <a:r>
              <a:rPr lang="en-US" sz="1950" dirty="0">
                <a:solidFill>
                  <a:srgbClr val="2B4150"/>
                </a:solidFill>
                <a:latin typeface="PT Serif" panose="020A0603040505020204" pitchFamily="18" charset="0"/>
                <a:ea typeface="Source Sans Pro" pitchFamily="34" charset="-122"/>
                <a:cs typeface="Source Sans Pro" pitchFamily="34" charset="-120"/>
              </a:rPr>
              <a:t>Kiểm tra định kỳ tình trạng của máy bơm để đảm bảo an toàn.</a:t>
            </a:r>
            <a:endParaRPr lang="en-US" sz="1950" dirty="0"/>
          </a:p>
        </p:txBody>
      </p:sp>
      <p:sp>
        <p:nvSpPr>
          <p:cNvPr id="11" name="Shape 8"/>
          <p:cNvSpPr/>
          <p:nvPr/>
        </p:nvSpPr>
        <p:spPr>
          <a:xfrm>
            <a:off x="1214378" y="4913828"/>
            <a:ext cx="706993" cy="22860"/>
          </a:xfrm>
          <a:prstGeom prst="roundRect">
            <a:avLst>
              <a:gd name="adj" fmla="val 132556"/>
            </a:avLst>
          </a:prstGeom>
          <a:solidFill>
            <a:srgbClr val="2B678C"/>
          </a:solidFill>
          <a:ln/>
        </p:spPr>
      </p:sp>
      <p:sp>
        <p:nvSpPr>
          <p:cNvPr id="12" name="Shape 9"/>
          <p:cNvSpPr/>
          <p:nvPr/>
        </p:nvSpPr>
        <p:spPr>
          <a:xfrm>
            <a:off x="782776" y="4698087"/>
            <a:ext cx="454462" cy="454462"/>
          </a:xfrm>
          <a:prstGeom prst="roundRect">
            <a:avLst>
              <a:gd name="adj" fmla="val 6668"/>
            </a:avLst>
          </a:prstGeom>
          <a:solidFill>
            <a:srgbClr val="124E73"/>
          </a:solidFill>
          <a:ln/>
        </p:spPr>
      </p:sp>
      <p:sp>
        <p:nvSpPr>
          <p:cNvPr id="13" name="Text 10"/>
          <p:cNvSpPr/>
          <p:nvPr/>
        </p:nvSpPr>
        <p:spPr>
          <a:xfrm>
            <a:off x="925770" y="4773811"/>
            <a:ext cx="168473" cy="303014"/>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MuseoModerno Medium" pitchFamily="34" charset="0"/>
                <a:ea typeface="MuseoModerno Medium" pitchFamily="34" charset="-122"/>
                <a:cs typeface="MuseoModerno Medium" pitchFamily="34" charset="-120"/>
              </a:rPr>
              <a:t>2</a:t>
            </a:r>
            <a:endParaRPr lang="en-US" sz="2350" dirty="0"/>
          </a:p>
        </p:txBody>
      </p:sp>
      <p:sp>
        <p:nvSpPr>
          <p:cNvPr id="14" name="Text 11"/>
          <p:cNvSpPr/>
          <p:nvPr/>
        </p:nvSpPr>
        <p:spPr>
          <a:xfrm>
            <a:off x="2120979" y="4672846"/>
            <a:ext cx="4040267" cy="504944"/>
          </a:xfrm>
          <a:prstGeom prst="rect">
            <a:avLst/>
          </a:prstGeom>
          <a:noFill/>
          <a:ln/>
        </p:spPr>
        <p:txBody>
          <a:bodyPr wrap="none" lIns="0" tIns="0" rIns="0" bIns="0" rtlCol="0" anchor="t"/>
          <a:lstStyle/>
          <a:p>
            <a:pPr marL="0" indent="0" algn="l">
              <a:lnSpc>
                <a:spcPts val="3950"/>
              </a:lnSpc>
              <a:buNone/>
            </a:pPr>
            <a:r>
              <a:rPr lang="en-US" sz="3150" dirty="0">
                <a:solidFill>
                  <a:srgbClr val="2B4150"/>
                </a:solidFill>
                <a:latin typeface="MuseoModerno Medium" pitchFamily="34" charset="0"/>
                <a:ea typeface="MuseoModerno Medium" pitchFamily="34" charset="-122"/>
                <a:cs typeface="MuseoModerno Medium" pitchFamily="34" charset="-120"/>
              </a:rPr>
              <a:t>Điều Chỉnh</a:t>
            </a:r>
            <a:endParaRPr lang="en-US" sz="3150" dirty="0"/>
          </a:p>
        </p:txBody>
      </p:sp>
      <p:sp>
        <p:nvSpPr>
          <p:cNvPr id="15" name="Text 12"/>
          <p:cNvSpPr/>
          <p:nvPr/>
        </p:nvSpPr>
        <p:spPr>
          <a:xfrm>
            <a:off x="2095348" y="5070373"/>
            <a:ext cx="7048652" cy="403979"/>
          </a:xfrm>
          <a:prstGeom prst="rect">
            <a:avLst/>
          </a:prstGeom>
          <a:noFill/>
          <a:ln/>
        </p:spPr>
        <p:txBody>
          <a:bodyPr wrap="none" lIns="0" tIns="0" rIns="0" bIns="0" rtlCol="0" anchor="t"/>
          <a:lstStyle/>
          <a:p>
            <a:pPr marL="0" indent="0" algn="l">
              <a:lnSpc>
                <a:spcPts val="3150"/>
              </a:lnSpc>
              <a:buNone/>
            </a:pPr>
            <a:r>
              <a:rPr lang="en-US" sz="1950" dirty="0">
                <a:solidFill>
                  <a:srgbClr val="2B4150"/>
                </a:solidFill>
                <a:latin typeface="PT Serif" panose="020A0603040505020204" pitchFamily="18" charset="0"/>
                <a:ea typeface="Source Sans Pro" pitchFamily="34" charset="-122"/>
                <a:cs typeface="Source Sans Pro" pitchFamily="34" charset="-120"/>
              </a:rPr>
              <a:t>Điều chỉnh chính xác áp lực không khí bên trong bóng.</a:t>
            </a:r>
            <a:endParaRPr lang="en-US" sz="1950" dirty="0"/>
          </a:p>
        </p:txBody>
      </p:sp>
      <p:sp>
        <p:nvSpPr>
          <p:cNvPr id="16" name="Shape 13"/>
          <p:cNvSpPr/>
          <p:nvPr/>
        </p:nvSpPr>
        <p:spPr>
          <a:xfrm>
            <a:off x="1214378" y="6549747"/>
            <a:ext cx="706993" cy="22860"/>
          </a:xfrm>
          <a:prstGeom prst="roundRect">
            <a:avLst>
              <a:gd name="adj" fmla="val 132556"/>
            </a:avLst>
          </a:prstGeom>
          <a:solidFill>
            <a:srgbClr val="2B678C"/>
          </a:solidFill>
          <a:ln/>
        </p:spPr>
      </p:sp>
      <p:sp>
        <p:nvSpPr>
          <p:cNvPr id="17" name="Shape 14"/>
          <p:cNvSpPr/>
          <p:nvPr/>
        </p:nvSpPr>
        <p:spPr>
          <a:xfrm>
            <a:off x="782776" y="6334006"/>
            <a:ext cx="454462" cy="454462"/>
          </a:xfrm>
          <a:prstGeom prst="roundRect">
            <a:avLst>
              <a:gd name="adj" fmla="val 6668"/>
            </a:avLst>
          </a:prstGeom>
          <a:solidFill>
            <a:srgbClr val="124E73"/>
          </a:solidFill>
          <a:ln/>
        </p:spPr>
      </p:sp>
      <p:sp>
        <p:nvSpPr>
          <p:cNvPr id="18" name="Text 15"/>
          <p:cNvSpPr/>
          <p:nvPr/>
        </p:nvSpPr>
        <p:spPr>
          <a:xfrm>
            <a:off x="924818" y="6409730"/>
            <a:ext cx="170259" cy="303014"/>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MuseoModerno Medium" pitchFamily="34" charset="0"/>
                <a:ea typeface="MuseoModerno Medium" pitchFamily="34" charset="-122"/>
                <a:cs typeface="MuseoModerno Medium" pitchFamily="34" charset="-120"/>
              </a:rPr>
              <a:t>3</a:t>
            </a:r>
            <a:endParaRPr lang="en-US" sz="2350" dirty="0"/>
          </a:p>
        </p:txBody>
      </p:sp>
      <p:sp>
        <p:nvSpPr>
          <p:cNvPr id="19" name="Text 16"/>
          <p:cNvSpPr/>
          <p:nvPr/>
        </p:nvSpPr>
        <p:spPr>
          <a:xfrm>
            <a:off x="2120979" y="6308765"/>
            <a:ext cx="4040267" cy="504944"/>
          </a:xfrm>
          <a:prstGeom prst="rect">
            <a:avLst/>
          </a:prstGeom>
          <a:noFill/>
          <a:ln/>
        </p:spPr>
        <p:txBody>
          <a:bodyPr wrap="none" lIns="0" tIns="0" rIns="0" bIns="0" rtlCol="0" anchor="t"/>
          <a:lstStyle/>
          <a:p>
            <a:pPr marL="0" indent="0" algn="l">
              <a:lnSpc>
                <a:spcPts val="3950"/>
              </a:lnSpc>
              <a:buNone/>
            </a:pPr>
            <a:r>
              <a:rPr lang="en-US" sz="3150" dirty="0">
                <a:solidFill>
                  <a:srgbClr val="2B4150"/>
                </a:solidFill>
                <a:latin typeface="MuseoModerno Medium" pitchFamily="34" charset="0"/>
                <a:ea typeface="MuseoModerno Medium" pitchFamily="34" charset="-122"/>
                <a:cs typeface="MuseoModerno Medium" pitchFamily="34" charset="-120"/>
              </a:rPr>
              <a:t>Phát Hiện</a:t>
            </a:r>
            <a:endParaRPr lang="en-US" sz="3150" dirty="0"/>
          </a:p>
        </p:txBody>
      </p:sp>
      <p:sp>
        <p:nvSpPr>
          <p:cNvPr id="20" name="Text 17"/>
          <p:cNvSpPr/>
          <p:nvPr/>
        </p:nvSpPr>
        <p:spPr>
          <a:xfrm>
            <a:off x="2095348" y="6706291"/>
            <a:ext cx="7048652" cy="403979"/>
          </a:xfrm>
          <a:prstGeom prst="rect">
            <a:avLst/>
          </a:prstGeom>
          <a:noFill/>
          <a:ln/>
        </p:spPr>
        <p:txBody>
          <a:bodyPr wrap="none" lIns="0" tIns="0" rIns="0" bIns="0" rtlCol="0" anchor="t"/>
          <a:lstStyle/>
          <a:p>
            <a:pPr marL="0" indent="0" algn="l">
              <a:lnSpc>
                <a:spcPts val="3150"/>
              </a:lnSpc>
              <a:buNone/>
            </a:pPr>
            <a:r>
              <a:rPr lang="en-US" sz="1950" dirty="0">
                <a:solidFill>
                  <a:srgbClr val="2B4150"/>
                </a:solidFill>
                <a:latin typeface="PT Serif" panose="020A0603040505020204" pitchFamily="18" charset="0"/>
                <a:ea typeface="Source Sans Pro" pitchFamily="34" charset="-122"/>
                <a:cs typeface="Source Sans Pro" pitchFamily="34" charset="-120"/>
              </a:rPr>
              <a:t>Phát hiện các khuyết tật trong việc gắn ghép các panel.</a:t>
            </a:r>
            <a:endParaRPr lang="en-US" sz="1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008007" y="1276466"/>
            <a:ext cx="4614386" cy="354330"/>
          </a:xfrm>
          <a:prstGeom prst="rect">
            <a:avLst/>
          </a:prstGeom>
          <a:noFill/>
          <a:ln/>
        </p:spPr>
        <p:txBody>
          <a:bodyPr wrap="none" lIns="0" tIns="0" rIns="0" bIns="0" rtlCol="0" anchor="t"/>
          <a:lstStyle/>
          <a:p>
            <a:pPr marL="0" indent="0" algn="ctr">
              <a:lnSpc>
                <a:spcPts val="2750"/>
              </a:lnSpc>
              <a:buNone/>
            </a:pPr>
            <a:r>
              <a:rPr lang="en-US" sz="3200" b="1" dirty="0">
                <a:solidFill>
                  <a:srgbClr val="124E73"/>
                </a:solidFill>
                <a:latin typeface="MuseoModerno Medium" pitchFamily="34" charset="0"/>
                <a:ea typeface="MuseoModerno Medium" pitchFamily="34" charset="-122"/>
                <a:cs typeface="MuseoModerno Medium" pitchFamily="34" charset="-120"/>
              </a:rPr>
              <a:t>Nguy Cơ Trong Quá Trình Bơm Khí</a:t>
            </a:r>
            <a:endParaRPr lang="en-US" sz="3200" dirty="0"/>
          </a:p>
        </p:txBody>
      </p:sp>
      <p:pic>
        <p:nvPicPr>
          <p:cNvPr id="3" name="Image 0" descr="preencoded.png"/>
          <p:cNvPicPr>
            <a:picLocks noChangeAspect="1"/>
          </p:cNvPicPr>
          <p:nvPr/>
        </p:nvPicPr>
        <p:blipFill>
          <a:blip r:embed="rId3"/>
          <a:stretch>
            <a:fillRect/>
          </a:stretch>
        </p:blipFill>
        <p:spPr>
          <a:xfrm>
            <a:off x="9092959" y="3814354"/>
            <a:ext cx="5406888" cy="3076549"/>
          </a:xfrm>
          <a:prstGeom prst="rect">
            <a:avLst/>
          </a:prstGeom>
        </p:spPr>
      </p:pic>
      <p:pic>
        <p:nvPicPr>
          <p:cNvPr id="4" name="Image 1" descr="preencoded.png"/>
          <p:cNvPicPr>
            <a:picLocks noChangeAspect="1"/>
          </p:cNvPicPr>
          <p:nvPr/>
        </p:nvPicPr>
        <p:blipFill>
          <a:blip r:embed="rId4"/>
          <a:stretch>
            <a:fillRect/>
          </a:stretch>
        </p:blipFill>
        <p:spPr>
          <a:xfrm>
            <a:off x="957691" y="3328935"/>
            <a:ext cx="566976" cy="907256"/>
          </a:xfrm>
          <a:prstGeom prst="rect">
            <a:avLst/>
          </a:prstGeom>
        </p:spPr>
      </p:pic>
      <p:sp>
        <p:nvSpPr>
          <p:cNvPr id="5" name="Text 1"/>
          <p:cNvSpPr/>
          <p:nvPr/>
        </p:nvSpPr>
        <p:spPr>
          <a:xfrm>
            <a:off x="1694688" y="3442282"/>
            <a:ext cx="2268260" cy="283488"/>
          </a:xfrm>
          <a:prstGeom prst="rect">
            <a:avLst/>
          </a:prstGeom>
          <a:noFill/>
          <a:ln/>
        </p:spPr>
        <p:txBody>
          <a:bodyPr wrap="none" lIns="0" tIns="0" rIns="0" bIns="0" rtlCol="0" anchor="t"/>
          <a:lstStyle/>
          <a:p>
            <a:pPr marL="0" indent="0" algn="l">
              <a:lnSpc>
                <a:spcPts val="2200"/>
              </a:lnSpc>
              <a:buNone/>
            </a:pPr>
            <a:r>
              <a:rPr lang="en-US" sz="1750" b="1" dirty="0">
                <a:solidFill>
                  <a:srgbClr val="2B4150"/>
                </a:solidFill>
                <a:latin typeface="MuseoModerno Medium" pitchFamily="34" charset="0"/>
                <a:ea typeface="MuseoModerno Medium" pitchFamily="34" charset="-122"/>
                <a:cs typeface="MuseoModerno Medium" pitchFamily="34" charset="-120"/>
              </a:rPr>
              <a:t>Nổ</a:t>
            </a:r>
            <a:endParaRPr lang="en-US" sz="1750" dirty="0"/>
          </a:p>
        </p:txBody>
      </p:sp>
      <p:sp>
        <p:nvSpPr>
          <p:cNvPr id="6" name="Text 2"/>
          <p:cNvSpPr/>
          <p:nvPr/>
        </p:nvSpPr>
        <p:spPr>
          <a:xfrm>
            <a:off x="1694689" y="3793753"/>
            <a:ext cx="7228248" cy="442437"/>
          </a:xfrm>
          <a:prstGeom prst="rect">
            <a:avLst/>
          </a:prstGeom>
          <a:noFill/>
          <a:ln/>
        </p:spPr>
        <p:txBody>
          <a:bodyPr wrap="none" lIns="0" tIns="0" rIns="0" bIns="0" rtlCol="0" anchor="t"/>
          <a:lstStyle/>
          <a:p>
            <a:pPr marL="0" indent="0" algn="l">
              <a:lnSpc>
                <a:spcPts val="17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Máy bơm bị hư hỏng có thể dẫn đến việc phát nổ do áp suất quá cao.</a:t>
            </a:r>
            <a:endParaRPr lang="en-US" sz="1600" dirty="0"/>
          </a:p>
        </p:txBody>
      </p:sp>
      <p:pic>
        <p:nvPicPr>
          <p:cNvPr id="7" name="Image 2" descr="preencoded.png"/>
          <p:cNvPicPr>
            <a:picLocks noChangeAspect="1"/>
          </p:cNvPicPr>
          <p:nvPr/>
        </p:nvPicPr>
        <p:blipFill>
          <a:blip r:embed="rId5"/>
          <a:stretch>
            <a:fillRect/>
          </a:stretch>
        </p:blipFill>
        <p:spPr>
          <a:xfrm>
            <a:off x="957691" y="4236191"/>
            <a:ext cx="566976" cy="907256"/>
          </a:xfrm>
          <a:prstGeom prst="rect">
            <a:avLst/>
          </a:prstGeom>
        </p:spPr>
      </p:pic>
      <p:sp>
        <p:nvSpPr>
          <p:cNvPr id="8" name="Text 3"/>
          <p:cNvSpPr/>
          <p:nvPr/>
        </p:nvSpPr>
        <p:spPr>
          <a:xfrm>
            <a:off x="1694688" y="4349538"/>
            <a:ext cx="2268260" cy="283488"/>
          </a:xfrm>
          <a:prstGeom prst="rect">
            <a:avLst/>
          </a:prstGeom>
          <a:noFill/>
          <a:ln/>
        </p:spPr>
        <p:txBody>
          <a:bodyPr wrap="none" lIns="0" tIns="0" rIns="0" bIns="0" rtlCol="0" anchor="t"/>
          <a:lstStyle/>
          <a:p>
            <a:pPr marL="0" indent="0" algn="l">
              <a:lnSpc>
                <a:spcPts val="2200"/>
              </a:lnSpc>
              <a:buNone/>
            </a:pPr>
            <a:r>
              <a:rPr lang="en-US" sz="1750" b="1" dirty="0">
                <a:solidFill>
                  <a:srgbClr val="2B4150"/>
                </a:solidFill>
                <a:latin typeface="MuseoModerno Medium" pitchFamily="34" charset="0"/>
                <a:ea typeface="MuseoModerno Medium" pitchFamily="34" charset="-122"/>
                <a:cs typeface="MuseoModerno Medium" pitchFamily="34" charset="-120"/>
              </a:rPr>
              <a:t>Tiếp Xúc</a:t>
            </a:r>
            <a:endParaRPr lang="en-US" sz="1750" dirty="0"/>
          </a:p>
        </p:txBody>
      </p:sp>
      <p:sp>
        <p:nvSpPr>
          <p:cNvPr id="9" name="Text 4"/>
          <p:cNvSpPr/>
          <p:nvPr/>
        </p:nvSpPr>
        <p:spPr>
          <a:xfrm>
            <a:off x="1694689" y="4701010"/>
            <a:ext cx="7228248" cy="442437"/>
          </a:xfrm>
          <a:prstGeom prst="rect">
            <a:avLst/>
          </a:prstGeom>
          <a:noFill/>
          <a:ln/>
        </p:spPr>
        <p:txBody>
          <a:bodyPr wrap="none" lIns="0" tIns="0" rIns="0" bIns="0" rtlCol="0" anchor="t"/>
          <a:lstStyle/>
          <a:p>
            <a:pPr marL="0" indent="0" algn="l">
              <a:lnSpc>
                <a:spcPts val="17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Bị trầy xước, cắt hoặc bị thương nặng hơn do tiếp xúc với các bộ phận sắc nhọn.</a:t>
            </a:r>
            <a:endParaRPr lang="en-US" sz="1600" dirty="0"/>
          </a:p>
        </p:txBody>
      </p:sp>
      <p:pic>
        <p:nvPicPr>
          <p:cNvPr id="10" name="Image 3" descr="preencoded.png"/>
          <p:cNvPicPr>
            <a:picLocks noChangeAspect="1"/>
          </p:cNvPicPr>
          <p:nvPr/>
        </p:nvPicPr>
        <p:blipFill>
          <a:blip r:embed="rId6"/>
          <a:stretch>
            <a:fillRect/>
          </a:stretch>
        </p:blipFill>
        <p:spPr>
          <a:xfrm>
            <a:off x="957691" y="5143447"/>
            <a:ext cx="566976" cy="907256"/>
          </a:xfrm>
          <a:prstGeom prst="rect">
            <a:avLst/>
          </a:prstGeom>
        </p:spPr>
      </p:pic>
      <p:sp>
        <p:nvSpPr>
          <p:cNvPr id="11" name="Text 5"/>
          <p:cNvSpPr/>
          <p:nvPr/>
        </p:nvSpPr>
        <p:spPr>
          <a:xfrm>
            <a:off x="1694688" y="5256795"/>
            <a:ext cx="2268260" cy="283488"/>
          </a:xfrm>
          <a:prstGeom prst="rect">
            <a:avLst/>
          </a:prstGeom>
          <a:noFill/>
          <a:ln/>
        </p:spPr>
        <p:txBody>
          <a:bodyPr wrap="none" lIns="0" tIns="0" rIns="0" bIns="0" rtlCol="0" anchor="t"/>
          <a:lstStyle/>
          <a:p>
            <a:pPr marL="0" indent="0" algn="l">
              <a:lnSpc>
                <a:spcPts val="2200"/>
              </a:lnSpc>
              <a:buNone/>
            </a:pPr>
            <a:r>
              <a:rPr lang="en-US" sz="1750" b="1" dirty="0">
                <a:solidFill>
                  <a:srgbClr val="2B4150"/>
                </a:solidFill>
                <a:latin typeface="MuseoModerno Medium" pitchFamily="34" charset="0"/>
                <a:ea typeface="MuseoModerno Medium" pitchFamily="34" charset="-122"/>
                <a:cs typeface="MuseoModerno Medium" pitchFamily="34" charset="-120"/>
              </a:rPr>
              <a:t>Hóa Chất</a:t>
            </a:r>
            <a:endParaRPr lang="en-US" sz="1750" dirty="0"/>
          </a:p>
        </p:txBody>
      </p:sp>
      <p:sp>
        <p:nvSpPr>
          <p:cNvPr id="12" name="Text 6"/>
          <p:cNvSpPr/>
          <p:nvPr/>
        </p:nvSpPr>
        <p:spPr>
          <a:xfrm>
            <a:off x="1694689" y="5608266"/>
            <a:ext cx="7228248" cy="442437"/>
          </a:xfrm>
          <a:prstGeom prst="rect">
            <a:avLst/>
          </a:prstGeom>
          <a:noFill/>
          <a:ln/>
        </p:spPr>
        <p:txBody>
          <a:bodyPr wrap="none" lIns="0" tIns="0" rIns="0" bIns="0" rtlCol="0" anchor="t"/>
          <a:lstStyle/>
          <a:p>
            <a:pPr marL="0" indent="0" algn="l">
              <a:lnSpc>
                <a:spcPts val="17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Kích ứng da hay hô hấp do tiếp xúc với các hóa chất trong chất bôi trơn.</a:t>
            </a:r>
            <a:endParaRPr lang="en-US" sz="1600" dirty="0"/>
          </a:p>
        </p:txBody>
      </p:sp>
      <p:pic>
        <p:nvPicPr>
          <p:cNvPr id="13" name="Image 4" descr="preencoded.png"/>
          <p:cNvPicPr>
            <a:picLocks noChangeAspect="1"/>
          </p:cNvPicPr>
          <p:nvPr/>
        </p:nvPicPr>
        <p:blipFill>
          <a:blip r:embed="rId7"/>
          <a:stretch>
            <a:fillRect/>
          </a:stretch>
        </p:blipFill>
        <p:spPr>
          <a:xfrm>
            <a:off x="957691" y="6050703"/>
            <a:ext cx="566976" cy="907256"/>
          </a:xfrm>
          <a:prstGeom prst="rect">
            <a:avLst/>
          </a:prstGeom>
        </p:spPr>
      </p:pic>
      <p:sp>
        <p:nvSpPr>
          <p:cNvPr id="14" name="Text 7"/>
          <p:cNvSpPr/>
          <p:nvPr/>
        </p:nvSpPr>
        <p:spPr>
          <a:xfrm>
            <a:off x="1694688" y="6164051"/>
            <a:ext cx="2268260" cy="283488"/>
          </a:xfrm>
          <a:prstGeom prst="rect">
            <a:avLst/>
          </a:prstGeom>
          <a:noFill/>
          <a:ln/>
        </p:spPr>
        <p:txBody>
          <a:bodyPr wrap="none" lIns="0" tIns="0" rIns="0" bIns="0" rtlCol="0" anchor="t"/>
          <a:lstStyle/>
          <a:p>
            <a:pPr marL="0" indent="0" algn="l">
              <a:lnSpc>
                <a:spcPts val="2200"/>
              </a:lnSpc>
              <a:buNone/>
            </a:pPr>
            <a:r>
              <a:rPr lang="en-US" sz="1750" b="1" dirty="0">
                <a:solidFill>
                  <a:srgbClr val="2B4150"/>
                </a:solidFill>
                <a:latin typeface="MuseoModerno Medium" pitchFamily="34" charset="0"/>
                <a:ea typeface="MuseoModerno Medium" pitchFamily="34" charset="-122"/>
                <a:cs typeface="MuseoModerno Medium" pitchFamily="34" charset="-120"/>
              </a:rPr>
              <a:t>Môi Trường</a:t>
            </a:r>
            <a:endParaRPr lang="en-US" sz="1750" dirty="0"/>
          </a:p>
        </p:txBody>
      </p:sp>
      <p:sp>
        <p:nvSpPr>
          <p:cNvPr id="15" name="Text 8"/>
          <p:cNvSpPr/>
          <p:nvPr/>
        </p:nvSpPr>
        <p:spPr>
          <a:xfrm>
            <a:off x="1694689" y="6515522"/>
            <a:ext cx="7228248" cy="442437"/>
          </a:xfrm>
          <a:prstGeom prst="rect">
            <a:avLst/>
          </a:prstGeom>
          <a:noFill/>
          <a:ln/>
        </p:spPr>
        <p:txBody>
          <a:bodyPr wrap="none" lIns="0" tIns="0" rIns="0" bIns="0" rtlCol="0" anchor="t"/>
          <a:lstStyle/>
          <a:p>
            <a:pPr marL="0" indent="0" algn="l">
              <a:lnSpc>
                <a:spcPts val="17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Ngộ độc hoặc khó chịu do khí độc trong môi trường không thông thoáng.</a:t>
            </a:r>
            <a:endParaRPr lang="en-US" sz="1600" dirty="0"/>
          </a:p>
        </p:txBody>
      </p:sp>
      <p:pic>
        <p:nvPicPr>
          <p:cNvPr id="16" name="Picture 15">
            <a:extLst>
              <a:ext uri="{FF2B5EF4-FFF2-40B4-BE49-F238E27FC236}">
                <a16:creationId xmlns:a16="http://schemas.microsoft.com/office/drawing/2014/main" id="{64614348-BF67-DF86-C072-D7250D8A08BB}"/>
              </a:ext>
            </a:extLst>
          </p:cNvPr>
          <p:cNvPicPr>
            <a:picLocks noChangeAspect="1"/>
          </p:cNvPicPr>
          <p:nvPr/>
        </p:nvPicPr>
        <p:blipFill>
          <a:blip r:embed="rId8"/>
          <a:stretch>
            <a:fillRect/>
          </a:stretch>
        </p:blipFill>
        <p:spPr>
          <a:xfrm>
            <a:off x="12085120" y="7430248"/>
            <a:ext cx="2372624" cy="73468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28857" y="395581"/>
            <a:ext cx="4093726" cy="369094"/>
          </a:xfrm>
          <a:prstGeom prst="rect">
            <a:avLst/>
          </a:prstGeom>
          <a:noFill/>
          <a:ln/>
        </p:spPr>
        <p:txBody>
          <a:bodyPr wrap="none" lIns="0" tIns="0" rIns="0" bIns="0" rtlCol="0" anchor="t"/>
          <a:lstStyle/>
          <a:p>
            <a:pPr marL="0" indent="0">
              <a:lnSpc>
                <a:spcPts val="2900"/>
              </a:lnSpc>
              <a:buNone/>
            </a:pPr>
            <a:r>
              <a:rPr lang="en-US" sz="4000" b="1" dirty="0">
                <a:solidFill>
                  <a:srgbClr val="124E73"/>
                </a:solidFill>
                <a:latin typeface="MuseoModerno Medium" pitchFamily="34" charset="0"/>
                <a:ea typeface="MuseoModerno Medium" pitchFamily="34" charset="-122"/>
                <a:cs typeface="MuseoModerno Medium" pitchFamily="34" charset="-120"/>
              </a:rPr>
              <a:t>IV. Công đoạn Thêm Họa Tiết</a:t>
            </a:r>
            <a:endParaRPr lang="en-US" sz="4000" b="1" dirty="0"/>
          </a:p>
        </p:txBody>
      </p:sp>
      <p:pic>
        <p:nvPicPr>
          <p:cNvPr id="3" name="Image 0" descr="preencoded.png"/>
          <p:cNvPicPr>
            <a:picLocks noChangeAspect="1"/>
          </p:cNvPicPr>
          <p:nvPr/>
        </p:nvPicPr>
        <p:blipFill>
          <a:blip r:embed="rId3"/>
          <a:stretch>
            <a:fillRect/>
          </a:stretch>
        </p:blipFill>
        <p:spPr>
          <a:xfrm>
            <a:off x="3628857" y="987862"/>
            <a:ext cx="7655123" cy="4281488"/>
          </a:xfrm>
          <a:prstGeom prst="rect">
            <a:avLst/>
          </a:prstGeom>
        </p:spPr>
      </p:pic>
      <p:sp>
        <p:nvSpPr>
          <p:cNvPr id="4" name="Text 1"/>
          <p:cNvSpPr/>
          <p:nvPr/>
        </p:nvSpPr>
        <p:spPr>
          <a:xfrm>
            <a:off x="413385" y="5446514"/>
            <a:ext cx="2952750" cy="369094"/>
          </a:xfrm>
          <a:prstGeom prst="rect">
            <a:avLst/>
          </a:prstGeom>
          <a:noFill/>
          <a:ln/>
        </p:spPr>
        <p:txBody>
          <a:bodyPr wrap="none" lIns="0" tIns="0" rIns="0" bIns="0" rtlCol="0" anchor="t"/>
          <a:lstStyle/>
          <a:p>
            <a:pPr marL="0" indent="0">
              <a:lnSpc>
                <a:spcPts val="2900"/>
              </a:lnSpc>
              <a:buNone/>
            </a:pPr>
            <a:r>
              <a:rPr lang="en-US" sz="2300" dirty="0">
                <a:solidFill>
                  <a:srgbClr val="124E73"/>
                </a:solidFill>
                <a:latin typeface="MuseoModerno Medium" pitchFamily="34" charset="0"/>
                <a:ea typeface="MuseoModerno Medium" pitchFamily="34" charset="-122"/>
                <a:cs typeface="MuseoModerno Medium" pitchFamily="34" charset="-120"/>
              </a:rPr>
              <a:t>Đặc điểm công việc:</a:t>
            </a:r>
            <a:endParaRPr lang="en-US" sz="2300" dirty="0"/>
          </a:p>
        </p:txBody>
      </p:sp>
      <p:sp>
        <p:nvSpPr>
          <p:cNvPr id="5" name="Shape 2"/>
          <p:cNvSpPr/>
          <p:nvPr/>
        </p:nvSpPr>
        <p:spPr>
          <a:xfrm>
            <a:off x="413385" y="5992773"/>
            <a:ext cx="13803630" cy="838557"/>
          </a:xfrm>
          <a:prstGeom prst="roundRect">
            <a:avLst>
              <a:gd name="adj" fmla="val 2113"/>
            </a:avLst>
          </a:prstGeom>
          <a:solidFill>
            <a:srgbClr val="124E73"/>
          </a:solidFill>
          <a:ln/>
        </p:spPr>
      </p:sp>
      <p:sp>
        <p:nvSpPr>
          <p:cNvPr id="6" name="Text 3"/>
          <p:cNvSpPr/>
          <p:nvPr/>
        </p:nvSpPr>
        <p:spPr>
          <a:xfrm>
            <a:off x="531495" y="6110883"/>
            <a:ext cx="2362200" cy="295275"/>
          </a:xfrm>
          <a:prstGeom prst="rect">
            <a:avLst/>
          </a:prstGeom>
          <a:noFill/>
          <a:ln/>
        </p:spPr>
        <p:txBody>
          <a:bodyPr wrap="none" lIns="0" tIns="0" rIns="0" bIns="0" rtlCol="0" anchor="t"/>
          <a:lstStyle/>
          <a:p>
            <a:pPr marL="0" indent="0">
              <a:lnSpc>
                <a:spcPts val="2300"/>
              </a:lnSpc>
              <a:buNone/>
            </a:pPr>
            <a:r>
              <a:rPr lang="en-US" sz="1850" dirty="0">
                <a:solidFill>
                  <a:srgbClr val="FFFFFF"/>
                </a:solidFill>
                <a:latin typeface="MuseoModerno Medium" pitchFamily="34" charset="0"/>
                <a:ea typeface="MuseoModerno Medium" pitchFamily="34" charset="-122"/>
                <a:cs typeface="MuseoModerno Medium" pitchFamily="34" charset="-120"/>
              </a:rPr>
              <a:t>Họa tiết </a:t>
            </a:r>
            <a:endParaRPr lang="en-US" sz="1850" dirty="0"/>
          </a:p>
        </p:txBody>
      </p:sp>
      <p:sp>
        <p:nvSpPr>
          <p:cNvPr id="7" name="Text 4"/>
          <p:cNvSpPr/>
          <p:nvPr/>
        </p:nvSpPr>
        <p:spPr>
          <a:xfrm>
            <a:off x="531495" y="6477000"/>
            <a:ext cx="13567410" cy="236220"/>
          </a:xfrm>
          <a:prstGeom prst="rect">
            <a:avLst/>
          </a:prstGeom>
          <a:noFill/>
          <a:ln/>
        </p:spPr>
        <p:txBody>
          <a:bodyPr wrap="none" lIns="0" tIns="0" rIns="0" bIns="0" rtlCol="0" anchor="t"/>
          <a:lstStyle/>
          <a:p>
            <a:pPr marL="0" indent="0">
              <a:lnSpc>
                <a:spcPts val="1850"/>
              </a:lnSpc>
              <a:buNone/>
            </a:pPr>
            <a:r>
              <a:rPr lang="en-US" sz="1150" dirty="0">
                <a:solidFill>
                  <a:srgbClr val="FFFFFF"/>
                </a:solidFill>
                <a:latin typeface="PT Serif" panose="020A0603040505020204" pitchFamily="18" charset="0"/>
                <a:ea typeface="Source Sans Pro" pitchFamily="34" charset="-122"/>
                <a:cs typeface="Source Sans Pro" pitchFamily="34" charset="-120"/>
              </a:rPr>
              <a:t>Thường được in lên bóng thông qua các quy trình in chuyên dụng, đảm bảo độ bền và sắc nét.</a:t>
            </a:r>
            <a:endParaRPr lang="en-US" sz="1150" dirty="0"/>
          </a:p>
        </p:txBody>
      </p:sp>
      <p:sp>
        <p:nvSpPr>
          <p:cNvPr id="8" name="Shape 5"/>
          <p:cNvSpPr/>
          <p:nvPr/>
        </p:nvSpPr>
        <p:spPr>
          <a:xfrm>
            <a:off x="413385" y="6949440"/>
            <a:ext cx="13803630" cy="838557"/>
          </a:xfrm>
          <a:prstGeom prst="roundRect">
            <a:avLst>
              <a:gd name="adj" fmla="val 2113"/>
            </a:avLst>
          </a:prstGeom>
          <a:solidFill>
            <a:srgbClr val="124E73"/>
          </a:solidFill>
          <a:ln/>
        </p:spPr>
      </p:sp>
      <p:sp>
        <p:nvSpPr>
          <p:cNvPr id="9" name="Text 6"/>
          <p:cNvSpPr/>
          <p:nvPr/>
        </p:nvSpPr>
        <p:spPr>
          <a:xfrm>
            <a:off x="531495" y="7067550"/>
            <a:ext cx="2362200" cy="295275"/>
          </a:xfrm>
          <a:prstGeom prst="rect">
            <a:avLst/>
          </a:prstGeom>
          <a:noFill/>
          <a:ln/>
        </p:spPr>
        <p:txBody>
          <a:bodyPr wrap="none" lIns="0" tIns="0" rIns="0" bIns="0" rtlCol="0" anchor="t"/>
          <a:lstStyle/>
          <a:p>
            <a:pPr marL="0" indent="0">
              <a:lnSpc>
                <a:spcPts val="2300"/>
              </a:lnSpc>
              <a:buNone/>
            </a:pPr>
            <a:r>
              <a:rPr lang="en-US" sz="1850" dirty="0">
                <a:solidFill>
                  <a:srgbClr val="FFFFFF"/>
                </a:solidFill>
                <a:latin typeface="MuseoModerno Medium" pitchFamily="34" charset="0"/>
                <a:ea typeface="MuseoModerno Medium" pitchFamily="34" charset="-122"/>
                <a:cs typeface="MuseoModerno Medium" pitchFamily="34" charset="-120"/>
              </a:rPr>
              <a:t>Mực in</a:t>
            </a:r>
            <a:endParaRPr lang="en-US" sz="1850" dirty="0"/>
          </a:p>
        </p:txBody>
      </p:sp>
      <p:sp>
        <p:nvSpPr>
          <p:cNvPr id="10" name="Text 7"/>
          <p:cNvSpPr/>
          <p:nvPr/>
        </p:nvSpPr>
        <p:spPr>
          <a:xfrm>
            <a:off x="531495" y="7433667"/>
            <a:ext cx="13567410" cy="236220"/>
          </a:xfrm>
          <a:prstGeom prst="rect">
            <a:avLst/>
          </a:prstGeom>
          <a:noFill/>
          <a:ln/>
        </p:spPr>
        <p:txBody>
          <a:bodyPr wrap="none" lIns="0" tIns="0" rIns="0" bIns="0" rtlCol="0" anchor="t"/>
          <a:lstStyle/>
          <a:p>
            <a:pPr marL="0" indent="0">
              <a:lnSpc>
                <a:spcPts val="1850"/>
              </a:lnSpc>
              <a:buNone/>
            </a:pPr>
            <a:r>
              <a:rPr lang="en-US" sz="1150" dirty="0">
                <a:solidFill>
                  <a:srgbClr val="FFFFFF"/>
                </a:solidFill>
                <a:latin typeface="PT Serif" panose="020A0603040505020204" pitchFamily="18" charset="0"/>
                <a:ea typeface="Source Sans Pro" pitchFamily="34" charset="-122"/>
                <a:cs typeface="Source Sans Pro" pitchFamily="34" charset="-120"/>
              </a:rPr>
              <a:t>Các loại mực in sử dụng phải được lựa chọn kỹ lưỡng để đảm bảo rằng chúng không gây hại cho chất liệu bóng và có thể chịu được các điều kiện thời tiết khắc nghiệt, cũng như áp lực trong các trận đấu.</a:t>
            </a:r>
            <a:endParaRPr lang="en-US" sz="1150" dirty="0"/>
          </a:p>
        </p:txBody>
      </p:sp>
      <p:pic>
        <p:nvPicPr>
          <p:cNvPr id="11" name="Picture 10">
            <a:extLst>
              <a:ext uri="{FF2B5EF4-FFF2-40B4-BE49-F238E27FC236}">
                <a16:creationId xmlns:a16="http://schemas.microsoft.com/office/drawing/2014/main" id="{A568C1C8-7EB3-3615-5959-A4621DE9E5CC}"/>
              </a:ext>
            </a:extLst>
          </p:cNvPr>
          <p:cNvPicPr>
            <a:picLocks noChangeAspect="1"/>
          </p:cNvPicPr>
          <p:nvPr/>
        </p:nvPicPr>
        <p:blipFill>
          <a:blip r:embed="rId4"/>
          <a:stretch>
            <a:fillRect/>
          </a:stretch>
        </p:blipFill>
        <p:spPr>
          <a:xfrm>
            <a:off x="12085120" y="7430248"/>
            <a:ext cx="2372624" cy="73468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6086" y="1675149"/>
            <a:ext cx="7207448" cy="477560"/>
          </a:xfrm>
          <a:prstGeom prst="rect">
            <a:avLst/>
          </a:prstGeom>
          <a:noFill/>
          <a:ln/>
        </p:spPr>
        <p:txBody>
          <a:bodyPr wrap="none" lIns="0" tIns="0" rIns="0" bIns="0" rtlCol="0" anchor="t"/>
          <a:lstStyle/>
          <a:p>
            <a:pPr marL="0" indent="0">
              <a:lnSpc>
                <a:spcPts val="3750"/>
              </a:lnSpc>
              <a:buNone/>
            </a:pPr>
            <a:r>
              <a:rPr lang="en-US" sz="3000" b="1" dirty="0">
                <a:solidFill>
                  <a:srgbClr val="124E73"/>
                </a:solidFill>
                <a:latin typeface="MuseoModerno Medium" pitchFamily="34" charset="0"/>
                <a:ea typeface="MuseoModerno Medium" pitchFamily="34" charset="-122"/>
                <a:cs typeface="MuseoModerno Medium" pitchFamily="34" charset="-120"/>
              </a:rPr>
              <a:t>Nguy Cơ Trong Quá Trình Thêm Họa Tiết</a:t>
            </a:r>
            <a:endParaRPr lang="en-US" sz="3000" b="1" dirty="0"/>
          </a:p>
        </p:txBody>
      </p:sp>
      <p:pic>
        <p:nvPicPr>
          <p:cNvPr id="3" name="Image 0" descr="preencoded.png"/>
          <p:cNvPicPr>
            <a:picLocks noChangeAspect="1"/>
          </p:cNvPicPr>
          <p:nvPr/>
        </p:nvPicPr>
        <p:blipFill>
          <a:blip r:embed="rId3"/>
          <a:stretch>
            <a:fillRect/>
          </a:stretch>
        </p:blipFill>
        <p:spPr>
          <a:xfrm>
            <a:off x="8916225" y="884192"/>
            <a:ext cx="4918089" cy="2709552"/>
          </a:xfrm>
          <a:prstGeom prst="rect">
            <a:avLst/>
          </a:prstGeom>
        </p:spPr>
      </p:pic>
      <p:pic>
        <p:nvPicPr>
          <p:cNvPr id="5" name="Image 1" descr="preencoded.png"/>
          <p:cNvPicPr>
            <a:picLocks noChangeAspect="1"/>
          </p:cNvPicPr>
          <p:nvPr/>
        </p:nvPicPr>
        <p:blipFill>
          <a:blip r:embed="rId4"/>
          <a:stretch>
            <a:fillRect/>
          </a:stretch>
        </p:blipFill>
        <p:spPr>
          <a:xfrm>
            <a:off x="534829" y="3720465"/>
            <a:ext cx="764024" cy="1390174"/>
          </a:xfrm>
          <a:prstGeom prst="rect">
            <a:avLst/>
          </a:prstGeom>
        </p:spPr>
      </p:pic>
      <p:sp>
        <p:nvSpPr>
          <p:cNvPr id="6" name="Text 2"/>
          <p:cNvSpPr/>
          <p:nvPr/>
        </p:nvSpPr>
        <p:spPr>
          <a:xfrm>
            <a:off x="1528048" y="3873222"/>
            <a:ext cx="3800594" cy="381952"/>
          </a:xfrm>
          <a:prstGeom prst="rect">
            <a:avLst/>
          </a:prstGeom>
          <a:noFill/>
          <a:ln/>
        </p:spPr>
        <p:txBody>
          <a:bodyPr wrap="none" lIns="0" tIns="0" rIns="0" bIns="0" rtlCol="0" anchor="t"/>
          <a:lstStyle/>
          <a:p>
            <a:pPr marL="0" indent="0" algn="l">
              <a:lnSpc>
                <a:spcPts val="3000"/>
              </a:lnSpc>
              <a:buNone/>
            </a:pPr>
            <a:r>
              <a:rPr lang="en-US" sz="2400" dirty="0" err="1">
                <a:solidFill>
                  <a:srgbClr val="2B4150"/>
                </a:solidFill>
                <a:latin typeface="MuseoModerno Medium" pitchFamily="34" charset="0"/>
                <a:ea typeface="MuseoModerno Medium" pitchFamily="34" charset="-122"/>
                <a:cs typeface="MuseoModerno Medium" pitchFamily="34" charset="-120"/>
              </a:rPr>
              <a:t>Cchấn</a:t>
            </a:r>
            <a:r>
              <a:rPr lang="en-US" sz="2400" dirty="0">
                <a:solidFill>
                  <a:srgbClr val="2B4150"/>
                </a:solidFill>
                <a:latin typeface="MuseoModerno Medium" pitchFamily="34" charset="0"/>
                <a:ea typeface="MuseoModerno Medium" pitchFamily="34" charset="-122"/>
                <a:cs typeface="MuseoModerno Medium" pitchFamily="34" charset="-120"/>
              </a:rPr>
              <a:t> thương do máy móc</a:t>
            </a:r>
            <a:endParaRPr lang="en-US" sz="2400" dirty="0"/>
          </a:p>
        </p:txBody>
      </p:sp>
      <p:sp>
        <p:nvSpPr>
          <p:cNvPr id="7" name="Text 3"/>
          <p:cNvSpPr/>
          <p:nvPr/>
        </p:nvSpPr>
        <p:spPr>
          <a:xfrm>
            <a:off x="1528048" y="4346853"/>
            <a:ext cx="12567523" cy="611029"/>
          </a:xfrm>
          <a:prstGeom prst="rect">
            <a:avLst/>
          </a:prstGeom>
          <a:noFill/>
          <a:ln/>
        </p:spPr>
        <p:txBody>
          <a:bodyPr wrap="square" lIns="0" tIns="0" rIns="0" bIns="0" rtlCol="0" anchor="t"/>
          <a:lstStyle/>
          <a:p>
            <a:pPr marL="0" indent="0" algn="l">
              <a:lnSpc>
                <a:spcPts val="2400"/>
              </a:lnSpc>
              <a:buNone/>
            </a:pPr>
            <a:r>
              <a:rPr lang="en-US" sz="1500" dirty="0">
                <a:solidFill>
                  <a:srgbClr val="2B4150"/>
                </a:solidFill>
                <a:latin typeface="PT Serif" panose="020A0603040505020204" pitchFamily="18" charset="0"/>
                <a:ea typeface="Source Sans Pro" pitchFamily="34" charset="-122"/>
                <a:cs typeface="Source Sans Pro" pitchFamily="34" charset="-120"/>
              </a:rPr>
              <a:t>Những máy này thường có bộ phận chuyển động nhanh, có thể gây nguy hiểm nếu người lao động không chú ý hoặc không đeo thiết bị bảo hộ phù hợp. Các chấn thương do va chạm hoặc bị cuốn vào máy có thể dẫn đến các vết thương nghiêm trọng</a:t>
            </a:r>
            <a:endParaRPr lang="en-US" sz="1500" dirty="0"/>
          </a:p>
        </p:txBody>
      </p:sp>
      <p:pic>
        <p:nvPicPr>
          <p:cNvPr id="8" name="Image 2" descr="preencoded.png"/>
          <p:cNvPicPr>
            <a:picLocks noChangeAspect="1"/>
          </p:cNvPicPr>
          <p:nvPr/>
        </p:nvPicPr>
        <p:blipFill>
          <a:blip r:embed="rId5"/>
          <a:stretch>
            <a:fillRect/>
          </a:stretch>
        </p:blipFill>
        <p:spPr>
          <a:xfrm>
            <a:off x="534829" y="5110639"/>
            <a:ext cx="764024" cy="1390174"/>
          </a:xfrm>
          <a:prstGeom prst="rect">
            <a:avLst/>
          </a:prstGeom>
        </p:spPr>
      </p:pic>
      <p:sp>
        <p:nvSpPr>
          <p:cNvPr id="9" name="Text 4"/>
          <p:cNvSpPr/>
          <p:nvPr/>
        </p:nvSpPr>
        <p:spPr>
          <a:xfrm>
            <a:off x="1528048" y="5263396"/>
            <a:ext cx="3056334" cy="381952"/>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Hóa chất</a:t>
            </a:r>
            <a:endParaRPr lang="en-US" sz="2400" dirty="0"/>
          </a:p>
        </p:txBody>
      </p:sp>
      <p:sp>
        <p:nvSpPr>
          <p:cNvPr id="10" name="Text 5"/>
          <p:cNvSpPr/>
          <p:nvPr/>
        </p:nvSpPr>
        <p:spPr>
          <a:xfrm>
            <a:off x="1528048" y="5737027"/>
            <a:ext cx="12567523" cy="611029"/>
          </a:xfrm>
          <a:prstGeom prst="rect">
            <a:avLst/>
          </a:prstGeom>
          <a:noFill/>
          <a:ln/>
        </p:spPr>
        <p:txBody>
          <a:bodyPr wrap="square" lIns="0" tIns="0" rIns="0" bIns="0" rtlCol="0" anchor="t"/>
          <a:lstStyle/>
          <a:p>
            <a:pPr marL="0" indent="0" algn="l">
              <a:lnSpc>
                <a:spcPts val="2400"/>
              </a:lnSpc>
              <a:buNone/>
            </a:pPr>
            <a:r>
              <a:rPr lang="en-US" sz="1500" dirty="0">
                <a:solidFill>
                  <a:srgbClr val="2B4150"/>
                </a:solidFill>
                <a:latin typeface="PT Serif" panose="020A0603040505020204" pitchFamily="18" charset="0"/>
                <a:ea typeface="Source Sans Pro" pitchFamily="34" charset="-122"/>
                <a:cs typeface="Source Sans Pro" pitchFamily="34" charset="-120"/>
              </a:rPr>
              <a:t>việc tiếp xúc với mực in và hóa chất có trong quá trình in ấn cũng có thể gây ra các vấn đề về sức khỏe. Nếu không có biện pháp bảo vệ như găng tay hoặc khẩu trang, công nhân có thể gặp phải tình trạng dị ứng da, hô hấp hoặc ngộ độc.</a:t>
            </a:r>
            <a:endParaRPr lang="en-US" sz="1500" dirty="0"/>
          </a:p>
        </p:txBody>
      </p:sp>
      <p:pic>
        <p:nvPicPr>
          <p:cNvPr id="11" name="Image 3" descr="preencoded.png"/>
          <p:cNvPicPr>
            <a:picLocks noChangeAspect="1"/>
          </p:cNvPicPr>
          <p:nvPr/>
        </p:nvPicPr>
        <p:blipFill>
          <a:blip r:embed="rId6"/>
          <a:stretch>
            <a:fillRect/>
          </a:stretch>
        </p:blipFill>
        <p:spPr>
          <a:xfrm>
            <a:off x="534829" y="6500813"/>
            <a:ext cx="764024" cy="1222534"/>
          </a:xfrm>
          <a:prstGeom prst="rect">
            <a:avLst/>
          </a:prstGeom>
        </p:spPr>
      </p:pic>
      <p:sp>
        <p:nvSpPr>
          <p:cNvPr id="12" name="Text 6"/>
          <p:cNvSpPr/>
          <p:nvPr/>
        </p:nvSpPr>
        <p:spPr>
          <a:xfrm>
            <a:off x="1528048" y="6653570"/>
            <a:ext cx="3056334" cy="381952"/>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Môi trường</a:t>
            </a:r>
            <a:endParaRPr lang="en-US" sz="2400" dirty="0"/>
          </a:p>
        </p:txBody>
      </p:sp>
      <p:sp>
        <p:nvSpPr>
          <p:cNvPr id="13" name="Text 7"/>
          <p:cNvSpPr/>
          <p:nvPr/>
        </p:nvSpPr>
        <p:spPr>
          <a:xfrm>
            <a:off x="1528048" y="7127200"/>
            <a:ext cx="12567523" cy="305514"/>
          </a:xfrm>
          <a:prstGeom prst="rect">
            <a:avLst/>
          </a:prstGeom>
          <a:noFill/>
          <a:ln/>
        </p:spPr>
        <p:txBody>
          <a:bodyPr wrap="none" lIns="0" tIns="0" rIns="0" bIns="0" rtlCol="0" anchor="t"/>
          <a:lstStyle/>
          <a:p>
            <a:pPr marL="0" indent="0" algn="l">
              <a:lnSpc>
                <a:spcPts val="2400"/>
              </a:lnSpc>
              <a:buNone/>
            </a:pPr>
            <a:r>
              <a:rPr lang="en-US" sz="1500" dirty="0">
                <a:solidFill>
                  <a:srgbClr val="2B4150"/>
                </a:solidFill>
                <a:latin typeface="PT Serif" panose="020A0603040505020204" pitchFamily="18" charset="0"/>
                <a:ea typeface="Source Sans Pro" pitchFamily="34" charset="-122"/>
                <a:cs typeface="Source Sans Pro" pitchFamily="34" charset="-120"/>
              </a:rPr>
              <a:t>Trong quá trình vận chuyển và sắp xếp các quả bóng đã in, tai nạn do ngã hoặc trượt cũng có thể xảy ra, đặc biệt khi mặt sàn ướt hoặc lộn xộn.</a:t>
            </a:r>
            <a:endParaRPr lang="en-US" sz="1500" dirty="0"/>
          </a:p>
        </p:txBody>
      </p:sp>
      <p:pic>
        <p:nvPicPr>
          <p:cNvPr id="14" name="Picture 13">
            <a:extLst>
              <a:ext uri="{FF2B5EF4-FFF2-40B4-BE49-F238E27FC236}">
                <a16:creationId xmlns:a16="http://schemas.microsoft.com/office/drawing/2014/main" id="{591C550E-4ABF-BF23-0599-B500DC956343}"/>
              </a:ext>
            </a:extLst>
          </p:cNvPr>
          <p:cNvPicPr>
            <a:picLocks noChangeAspect="1"/>
          </p:cNvPicPr>
          <p:nvPr/>
        </p:nvPicPr>
        <p:blipFill>
          <a:blip r:embed="rId7"/>
          <a:stretch>
            <a:fillRect/>
          </a:stretch>
        </p:blipFill>
        <p:spPr>
          <a:xfrm>
            <a:off x="12085120" y="7430248"/>
            <a:ext cx="2372624" cy="73468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7967"/>
          <a:stretch/>
        </p:blipFill>
        <p:spPr>
          <a:xfrm>
            <a:off x="10086870" y="3333439"/>
            <a:ext cx="3962400" cy="3927231"/>
          </a:xfrm>
          <a:prstGeom prst="rect">
            <a:avLst/>
          </a:prstGeom>
        </p:spPr>
      </p:pic>
      <p:sp>
        <p:nvSpPr>
          <p:cNvPr id="3" name="Text 0"/>
          <p:cNvSpPr/>
          <p:nvPr/>
        </p:nvSpPr>
        <p:spPr>
          <a:xfrm>
            <a:off x="1489234" y="446068"/>
            <a:ext cx="6165533" cy="770572"/>
          </a:xfrm>
          <a:prstGeom prst="rect">
            <a:avLst/>
          </a:prstGeom>
          <a:noFill/>
          <a:ln/>
        </p:spPr>
        <p:txBody>
          <a:bodyPr wrap="none" lIns="0" tIns="0" rIns="0" bIns="0" rtlCol="0" anchor="t"/>
          <a:lstStyle/>
          <a:p>
            <a:pPr marL="0" indent="0" algn="ctr">
              <a:lnSpc>
                <a:spcPts val="6050"/>
              </a:lnSpc>
              <a:buNone/>
            </a:pPr>
            <a:r>
              <a:rPr lang="en-US" sz="6000" b="1" dirty="0">
                <a:solidFill>
                  <a:srgbClr val="124E73"/>
                </a:solidFill>
                <a:latin typeface="MuseoModerno Medium" pitchFamily="34" charset="0"/>
                <a:ea typeface="MuseoModerno Medium" pitchFamily="34" charset="-122"/>
                <a:cs typeface="MuseoModerno Medium" pitchFamily="34" charset="-120"/>
              </a:rPr>
              <a:t>Quy định chung</a:t>
            </a:r>
            <a:endParaRPr lang="en-US" sz="6000" b="1" dirty="0"/>
          </a:p>
        </p:txBody>
      </p:sp>
      <p:sp>
        <p:nvSpPr>
          <p:cNvPr id="4" name="Shape 1"/>
          <p:cNvSpPr/>
          <p:nvPr/>
        </p:nvSpPr>
        <p:spPr>
          <a:xfrm>
            <a:off x="882015" y="1828800"/>
            <a:ext cx="22860" cy="5610582"/>
          </a:xfrm>
          <a:prstGeom prst="roundRect">
            <a:avLst>
              <a:gd name="adj" fmla="val 117266"/>
            </a:avLst>
          </a:prstGeom>
          <a:solidFill>
            <a:srgbClr val="D9D4C9"/>
          </a:solidFill>
          <a:ln/>
        </p:spPr>
      </p:sp>
      <p:sp>
        <p:nvSpPr>
          <p:cNvPr id="5" name="Shape 2"/>
          <p:cNvSpPr/>
          <p:nvPr/>
        </p:nvSpPr>
        <p:spPr>
          <a:xfrm>
            <a:off x="1071622" y="2219325"/>
            <a:ext cx="625435" cy="22860"/>
          </a:xfrm>
          <a:prstGeom prst="roundRect">
            <a:avLst>
              <a:gd name="adj" fmla="val 117266"/>
            </a:avLst>
          </a:prstGeom>
          <a:solidFill>
            <a:srgbClr val="2B678C"/>
          </a:solidFill>
          <a:ln/>
        </p:spPr>
      </p:sp>
      <p:sp>
        <p:nvSpPr>
          <p:cNvPr id="6" name="Shape 3"/>
          <p:cNvSpPr/>
          <p:nvPr/>
        </p:nvSpPr>
        <p:spPr>
          <a:xfrm>
            <a:off x="692408" y="2029778"/>
            <a:ext cx="402074" cy="402074"/>
          </a:xfrm>
          <a:prstGeom prst="roundRect">
            <a:avLst>
              <a:gd name="adj" fmla="val 6667"/>
            </a:avLst>
          </a:prstGeom>
          <a:solidFill>
            <a:srgbClr val="124E73"/>
          </a:solidFill>
          <a:ln/>
        </p:spPr>
      </p:sp>
      <p:sp>
        <p:nvSpPr>
          <p:cNvPr id="7" name="Text 4"/>
          <p:cNvSpPr/>
          <p:nvPr/>
        </p:nvSpPr>
        <p:spPr>
          <a:xfrm>
            <a:off x="830520" y="2096691"/>
            <a:ext cx="125730" cy="268129"/>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MuseoModerno Medium" pitchFamily="34" charset="0"/>
                <a:ea typeface="MuseoModerno Medium" pitchFamily="34" charset="-122"/>
                <a:cs typeface="MuseoModerno Medium" pitchFamily="34" charset="-120"/>
              </a:rPr>
              <a:t>1</a:t>
            </a:r>
            <a:endParaRPr lang="en-US" sz="2100" dirty="0"/>
          </a:p>
        </p:txBody>
      </p:sp>
      <p:sp>
        <p:nvSpPr>
          <p:cNvPr id="8" name="Text 5"/>
          <p:cNvSpPr/>
          <p:nvPr/>
        </p:nvSpPr>
        <p:spPr>
          <a:xfrm>
            <a:off x="1876306" y="2007513"/>
            <a:ext cx="5080635" cy="446723"/>
          </a:xfrm>
          <a:prstGeom prst="rect">
            <a:avLst/>
          </a:prstGeom>
          <a:noFill/>
          <a:ln/>
        </p:spPr>
        <p:txBody>
          <a:bodyPr wrap="none" lIns="0" tIns="0" rIns="0" bIns="0" rtlCol="0" anchor="t"/>
          <a:lstStyle/>
          <a:p>
            <a:pPr marL="0" indent="0" algn="l">
              <a:lnSpc>
                <a:spcPts val="3500"/>
              </a:lnSpc>
              <a:buNone/>
            </a:pPr>
            <a:r>
              <a:rPr lang="en-US" sz="2800" dirty="0">
                <a:solidFill>
                  <a:srgbClr val="2B4150"/>
                </a:solidFill>
                <a:latin typeface="MuseoModerno Medium" pitchFamily="34" charset="0"/>
                <a:ea typeface="MuseoModerno Medium" pitchFamily="34" charset="-122"/>
                <a:cs typeface="MuseoModerno Medium" pitchFamily="34" charset="-120"/>
              </a:rPr>
              <a:t>Huấn luyện an toàn lao động</a:t>
            </a:r>
            <a:endParaRPr lang="en-US" sz="2800" dirty="0"/>
          </a:p>
        </p:txBody>
      </p:sp>
      <p:sp>
        <p:nvSpPr>
          <p:cNvPr id="9" name="Text 6"/>
          <p:cNvSpPr/>
          <p:nvPr/>
        </p:nvSpPr>
        <p:spPr>
          <a:xfrm>
            <a:off x="1876306" y="2454236"/>
            <a:ext cx="6642259" cy="357307"/>
          </a:xfrm>
          <a:prstGeom prst="rect">
            <a:avLst/>
          </a:prstGeom>
          <a:noFill/>
          <a:ln/>
        </p:spPr>
        <p:txBody>
          <a:bodyPr wrap="none" lIns="0" tIns="0" rIns="0" bIns="0" rtlCol="0" anchor="t"/>
          <a:lstStyle/>
          <a:p>
            <a:pPr marL="0" indent="0" algn="l">
              <a:lnSpc>
                <a:spcPts val="280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Tổ chức các khóa huấn luyện an toàn lao động định kỳ cho công nhân.</a:t>
            </a:r>
            <a:endParaRPr lang="en-US" sz="1750" dirty="0"/>
          </a:p>
        </p:txBody>
      </p:sp>
      <p:sp>
        <p:nvSpPr>
          <p:cNvPr id="10" name="Shape 7"/>
          <p:cNvSpPr/>
          <p:nvPr/>
        </p:nvSpPr>
        <p:spPr>
          <a:xfrm>
            <a:off x="1071622" y="3666649"/>
            <a:ext cx="625435" cy="22860"/>
          </a:xfrm>
          <a:prstGeom prst="roundRect">
            <a:avLst>
              <a:gd name="adj" fmla="val 117266"/>
            </a:avLst>
          </a:prstGeom>
          <a:solidFill>
            <a:srgbClr val="2B678C"/>
          </a:solidFill>
          <a:ln/>
        </p:spPr>
      </p:sp>
      <p:sp>
        <p:nvSpPr>
          <p:cNvPr id="11" name="Shape 8"/>
          <p:cNvSpPr/>
          <p:nvPr/>
        </p:nvSpPr>
        <p:spPr>
          <a:xfrm>
            <a:off x="692408" y="3477101"/>
            <a:ext cx="402074" cy="402074"/>
          </a:xfrm>
          <a:prstGeom prst="roundRect">
            <a:avLst>
              <a:gd name="adj" fmla="val 6667"/>
            </a:avLst>
          </a:prstGeom>
          <a:solidFill>
            <a:srgbClr val="124E73"/>
          </a:solidFill>
          <a:ln/>
        </p:spPr>
      </p:sp>
      <p:sp>
        <p:nvSpPr>
          <p:cNvPr id="12" name="Text 9"/>
          <p:cNvSpPr/>
          <p:nvPr/>
        </p:nvSpPr>
        <p:spPr>
          <a:xfrm>
            <a:off x="818971" y="3544014"/>
            <a:ext cx="148947" cy="268129"/>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MuseoModerno Medium" pitchFamily="34" charset="0"/>
                <a:ea typeface="MuseoModerno Medium" pitchFamily="34" charset="-122"/>
                <a:cs typeface="MuseoModerno Medium" pitchFamily="34" charset="-120"/>
              </a:rPr>
              <a:t>2</a:t>
            </a:r>
            <a:endParaRPr lang="en-US" sz="2100" dirty="0"/>
          </a:p>
        </p:txBody>
      </p:sp>
      <p:sp>
        <p:nvSpPr>
          <p:cNvPr id="13" name="Text 10"/>
          <p:cNvSpPr/>
          <p:nvPr/>
        </p:nvSpPr>
        <p:spPr>
          <a:xfrm>
            <a:off x="1876306" y="3454837"/>
            <a:ext cx="3574256" cy="446723"/>
          </a:xfrm>
          <a:prstGeom prst="rect">
            <a:avLst/>
          </a:prstGeom>
          <a:noFill/>
          <a:ln/>
        </p:spPr>
        <p:txBody>
          <a:bodyPr wrap="none" lIns="0" tIns="0" rIns="0" bIns="0" rtlCol="0" anchor="t"/>
          <a:lstStyle/>
          <a:p>
            <a:pPr marL="0" indent="0" algn="l">
              <a:lnSpc>
                <a:spcPts val="3500"/>
              </a:lnSpc>
              <a:buNone/>
            </a:pPr>
            <a:r>
              <a:rPr lang="en-US" sz="2800" dirty="0">
                <a:solidFill>
                  <a:srgbClr val="2B4150"/>
                </a:solidFill>
                <a:latin typeface="MuseoModerno Medium" pitchFamily="34" charset="0"/>
                <a:ea typeface="MuseoModerno Medium" pitchFamily="34" charset="-122"/>
                <a:cs typeface="MuseoModerno Medium" pitchFamily="34" charset="-120"/>
              </a:rPr>
              <a:t>Bảo trì thiết bị</a:t>
            </a:r>
            <a:endParaRPr lang="en-US" sz="2800" dirty="0"/>
          </a:p>
        </p:txBody>
      </p:sp>
      <p:sp>
        <p:nvSpPr>
          <p:cNvPr id="14" name="Text 11"/>
          <p:cNvSpPr/>
          <p:nvPr/>
        </p:nvSpPr>
        <p:spPr>
          <a:xfrm>
            <a:off x="1876306" y="3901559"/>
            <a:ext cx="6642259" cy="357307"/>
          </a:xfrm>
          <a:prstGeom prst="rect">
            <a:avLst/>
          </a:prstGeom>
          <a:noFill/>
          <a:ln/>
        </p:spPr>
        <p:txBody>
          <a:bodyPr wrap="none" lIns="0" tIns="0" rIns="0" bIns="0" rtlCol="0" anchor="t"/>
          <a:lstStyle/>
          <a:p>
            <a:pPr marL="0" indent="0" algn="l">
              <a:lnSpc>
                <a:spcPts val="280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Thường xuyên kiểm tra và bảo dưỡng máy móc, thiết bị sản xuất.</a:t>
            </a:r>
            <a:endParaRPr lang="en-US" sz="1750" dirty="0"/>
          </a:p>
        </p:txBody>
      </p:sp>
      <p:sp>
        <p:nvSpPr>
          <p:cNvPr id="15" name="Shape 12"/>
          <p:cNvSpPr/>
          <p:nvPr/>
        </p:nvSpPr>
        <p:spPr>
          <a:xfrm>
            <a:off x="1071622" y="5113973"/>
            <a:ext cx="625435" cy="22860"/>
          </a:xfrm>
          <a:prstGeom prst="roundRect">
            <a:avLst>
              <a:gd name="adj" fmla="val 117266"/>
            </a:avLst>
          </a:prstGeom>
          <a:solidFill>
            <a:srgbClr val="2B678C"/>
          </a:solidFill>
          <a:ln/>
        </p:spPr>
      </p:sp>
      <p:sp>
        <p:nvSpPr>
          <p:cNvPr id="16" name="Shape 13"/>
          <p:cNvSpPr/>
          <p:nvPr/>
        </p:nvSpPr>
        <p:spPr>
          <a:xfrm>
            <a:off x="692408" y="4924425"/>
            <a:ext cx="402074" cy="402074"/>
          </a:xfrm>
          <a:prstGeom prst="roundRect">
            <a:avLst>
              <a:gd name="adj" fmla="val 6667"/>
            </a:avLst>
          </a:prstGeom>
          <a:solidFill>
            <a:srgbClr val="124E73"/>
          </a:solidFill>
          <a:ln/>
        </p:spPr>
      </p:sp>
      <p:sp>
        <p:nvSpPr>
          <p:cNvPr id="17" name="Text 14"/>
          <p:cNvSpPr/>
          <p:nvPr/>
        </p:nvSpPr>
        <p:spPr>
          <a:xfrm>
            <a:off x="818138" y="4991338"/>
            <a:ext cx="150614" cy="268129"/>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MuseoModerno Medium" pitchFamily="34" charset="0"/>
                <a:ea typeface="MuseoModerno Medium" pitchFamily="34" charset="-122"/>
                <a:cs typeface="MuseoModerno Medium" pitchFamily="34" charset="-120"/>
              </a:rPr>
              <a:t>3</a:t>
            </a:r>
            <a:endParaRPr lang="en-US" sz="2100" dirty="0"/>
          </a:p>
        </p:txBody>
      </p:sp>
      <p:sp>
        <p:nvSpPr>
          <p:cNvPr id="18" name="Text 15"/>
          <p:cNvSpPr/>
          <p:nvPr/>
        </p:nvSpPr>
        <p:spPr>
          <a:xfrm>
            <a:off x="1876306" y="4902160"/>
            <a:ext cx="3574256" cy="446723"/>
          </a:xfrm>
          <a:prstGeom prst="rect">
            <a:avLst/>
          </a:prstGeom>
          <a:noFill/>
          <a:ln/>
        </p:spPr>
        <p:txBody>
          <a:bodyPr wrap="none" lIns="0" tIns="0" rIns="0" bIns="0" rtlCol="0" anchor="t"/>
          <a:lstStyle/>
          <a:p>
            <a:pPr marL="0" indent="0" algn="l">
              <a:lnSpc>
                <a:spcPts val="3500"/>
              </a:lnSpc>
              <a:buNone/>
            </a:pPr>
            <a:r>
              <a:rPr lang="en-US" sz="2800" dirty="0">
                <a:solidFill>
                  <a:srgbClr val="2B4150"/>
                </a:solidFill>
                <a:latin typeface="MuseoModerno Medium" pitchFamily="34" charset="0"/>
                <a:ea typeface="MuseoModerno Medium" pitchFamily="34" charset="-122"/>
                <a:cs typeface="MuseoModerno Medium" pitchFamily="34" charset="-120"/>
              </a:rPr>
              <a:t>Thiết bị bảo hộ</a:t>
            </a:r>
            <a:endParaRPr lang="en-US" sz="2800" dirty="0"/>
          </a:p>
        </p:txBody>
      </p:sp>
      <p:sp>
        <p:nvSpPr>
          <p:cNvPr id="19" name="Text 16"/>
          <p:cNvSpPr/>
          <p:nvPr/>
        </p:nvSpPr>
        <p:spPr>
          <a:xfrm>
            <a:off x="1876306" y="5348883"/>
            <a:ext cx="6642259" cy="357307"/>
          </a:xfrm>
          <a:prstGeom prst="rect">
            <a:avLst/>
          </a:prstGeom>
          <a:noFill/>
          <a:ln/>
        </p:spPr>
        <p:txBody>
          <a:bodyPr wrap="none" lIns="0" tIns="0" rIns="0" bIns="0" rtlCol="0" anchor="t"/>
          <a:lstStyle/>
          <a:p>
            <a:pPr marL="0" indent="0" algn="l">
              <a:lnSpc>
                <a:spcPts val="280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Cung cấp và đảm bảo sử dụng đúng các thiết bị bảo hộ cá nhân.</a:t>
            </a:r>
            <a:endParaRPr lang="en-US" sz="1750" dirty="0"/>
          </a:p>
        </p:txBody>
      </p:sp>
      <p:sp>
        <p:nvSpPr>
          <p:cNvPr id="20" name="Shape 17"/>
          <p:cNvSpPr/>
          <p:nvPr/>
        </p:nvSpPr>
        <p:spPr>
          <a:xfrm>
            <a:off x="1071622" y="6561296"/>
            <a:ext cx="625435" cy="22860"/>
          </a:xfrm>
          <a:prstGeom prst="roundRect">
            <a:avLst>
              <a:gd name="adj" fmla="val 117266"/>
            </a:avLst>
          </a:prstGeom>
          <a:solidFill>
            <a:srgbClr val="2B678C"/>
          </a:solidFill>
          <a:ln/>
        </p:spPr>
      </p:sp>
      <p:sp>
        <p:nvSpPr>
          <p:cNvPr id="21" name="Shape 18"/>
          <p:cNvSpPr/>
          <p:nvPr/>
        </p:nvSpPr>
        <p:spPr>
          <a:xfrm>
            <a:off x="692408" y="6371749"/>
            <a:ext cx="402074" cy="402074"/>
          </a:xfrm>
          <a:prstGeom prst="roundRect">
            <a:avLst>
              <a:gd name="adj" fmla="val 6667"/>
            </a:avLst>
          </a:prstGeom>
          <a:solidFill>
            <a:srgbClr val="124E73"/>
          </a:solidFill>
          <a:ln/>
        </p:spPr>
      </p:sp>
      <p:sp>
        <p:nvSpPr>
          <p:cNvPr id="22" name="Text 19"/>
          <p:cNvSpPr/>
          <p:nvPr/>
        </p:nvSpPr>
        <p:spPr>
          <a:xfrm>
            <a:off x="807184" y="6438662"/>
            <a:ext cx="172522" cy="268129"/>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MuseoModerno Medium" pitchFamily="34" charset="0"/>
                <a:ea typeface="MuseoModerno Medium" pitchFamily="34" charset="-122"/>
                <a:cs typeface="MuseoModerno Medium" pitchFamily="34" charset="-120"/>
              </a:rPr>
              <a:t>4</a:t>
            </a:r>
            <a:endParaRPr lang="en-US" sz="2100" dirty="0"/>
          </a:p>
        </p:txBody>
      </p:sp>
      <p:sp>
        <p:nvSpPr>
          <p:cNvPr id="23" name="Text 20"/>
          <p:cNvSpPr/>
          <p:nvPr/>
        </p:nvSpPr>
        <p:spPr>
          <a:xfrm>
            <a:off x="1876306" y="6349484"/>
            <a:ext cx="3574256" cy="446723"/>
          </a:xfrm>
          <a:prstGeom prst="rect">
            <a:avLst/>
          </a:prstGeom>
          <a:noFill/>
          <a:ln/>
        </p:spPr>
        <p:txBody>
          <a:bodyPr wrap="none" lIns="0" tIns="0" rIns="0" bIns="0" rtlCol="0" anchor="t"/>
          <a:lstStyle/>
          <a:p>
            <a:pPr marL="0" indent="0" algn="l">
              <a:lnSpc>
                <a:spcPts val="3500"/>
              </a:lnSpc>
              <a:buNone/>
            </a:pPr>
            <a:r>
              <a:rPr lang="en-US" sz="2800" dirty="0">
                <a:solidFill>
                  <a:srgbClr val="2B4150"/>
                </a:solidFill>
                <a:latin typeface="MuseoModerno Medium" pitchFamily="34" charset="0"/>
                <a:ea typeface="MuseoModerno Medium" pitchFamily="34" charset="-122"/>
                <a:cs typeface="MuseoModerno Medium" pitchFamily="34" charset="-120"/>
              </a:rPr>
              <a:t>Môi trường</a:t>
            </a:r>
            <a:endParaRPr lang="en-US" sz="2800" dirty="0"/>
          </a:p>
        </p:txBody>
      </p:sp>
      <p:sp>
        <p:nvSpPr>
          <p:cNvPr id="24" name="Text 21"/>
          <p:cNvSpPr/>
          <p:nvPr/>
        </p:nvSpPr>
        <p:spPr>
          <a:xfrm>
            <a:off x="1876306" y="6796207"/>
            <a:ext cx="6642259" cy="357307"/>
          </a:xfrm>
          <a:prstGeom prst="rect">
            <a:avLst/>
          </a:prstGeom>
          <a:noFill/>
          <a:ln/>
        </p:spPr>
        <p:txBody>
          <a:bodyPr wrap="none" lIns="0" tIns="0" rIns="0" bIns="0" rtlCol="0" anchor="t"/>
          <a:lstStyle/>
          <a:p>
            <a:pPr marL="0" indent="0" algn="l">
              <a:lnSpc>
                <a:spcPts val="280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Duy trì không gian làm việc sạch sẽ, thoáng mát và đủ ánh sáng.</a:t>
            </a:r>
            <a:endParaRPr lang="en-US" sz="1750" dirty="0"/>
          </a:p>
        </p:txBody>
      </p:sp>
      <p:pic>
        <p:nvPicPr>
          <p:cNvPr id="25" name="Picture 24">
            <a:extLst>
              <a:ext uri="{FF2B5EF4-FFF2-40B4-BE49-F238E27FC236}">
                <a16:creationId xmlns:a16="http://schemas.microsoft.com/office/drawing/2014/main" id="{0696F634-2DFF-8953-E4B7-2A73F0A1605F}"/>
              </a:ext>
            </a:extLst>
          </p:cNvPr>
          <p:cNvPicPr>
            <a:picLocks noChangeAspect="1"/>
          </p:cNvPicPr>
          <p:nvPr/>
        </p:nvPicPr>
        <p:blipFill>
          <a:blip r:embed="rId4"/>
          <a:stretch>
            <a:fillRect/>
          </a:stretch>
        </p:blipFill>
        <p:spPr>
          <a:xfrm>
            <a:off x="12085120" y="7430248"/>
            <a:ext cx="2372624" cy="73468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81210" y="1908810"/>
            <a:ext cx="4411980" cy="4411980"/>
          </a:xfrm>
          <a:prstGeom prst="rect">
            <a:avLst/>
          </a:prstGeom>
        </p:spPr>
      </p:pic>
      <p:sp>
        <p:nvSpPr>
          <p:cNvPr id="3" name="Text 0"/>
          <p:cNvSpPr/>
          <p:nvPr/>
        </p:nvSpPr>
        <p:spPr>
          <a:xfrm>
            <a:off x="679192" y="738749"/>
            <a:ext cx="7735610" cy="756047"/>
          </a:xfrm>
          <a:prstGeom prst="rect">
            <a:avLst/>
          </a:prstGeom>
          <a:noFill/>
          <a:ln/>
        </p:spPr>
        <p:txBody>
          <a:bodyPr wrap="none" lIns="0" tIns="0" rIns="0" bIns="0" rtlCol="0" anchor="t"/>
          <a:lstStyle/>
          <a:p>
            <a:pPr marL="0" indent="0">
              <a:lnSpc>
                <a:spcPts val="5950"/>
              </a:lnSpc>
              <a:buNone/>
            </a:pPr>
            <a:r>
              <a:rPr lang="en-US" sz="4750" b="1" dirty="0">
                <a:solidFill>
                  <a:srgbClr val="124E73"/>
                </a:solidFill>
                <a:latin typeface="MuseoModerno Medium" pitchFamily="34" charset="0"/>
                <a:ea typeface="MuseoModerno Medium" pitchFamily="34" charset="-122"/>
                <a:cs typeface="MuseoModerno Medium" pitchFamily="34" charset="-120"/>
              </a:rPr>
              <a:t>Xử lý tình huống khẩn cấp</a:t>
            </a:r>
            <a:endParaRPr lang="en-US" sz="4750" b="1" dirty="0"/>
          </a:p>
        </p:txBody>
      </p:sp>
      <p:sp>
        <p:nvSpPr>
          <p:cNvPr id="4" name="Shape 1"/>
          <p:cNvSpPr/>
          <p:nvPr/>
        </p:nvSpPr>
        <p:spPr>
          <a:xfrm>
            <a:off x="864989" y="1872258"/>
            <a:ext cx="22860" cy="5504021"/>
          </a:xfrm>
          <a:prstGeom prst="roundRect">
            <a:avLst>
              <a:gd name="adj" fmla="val 115035"/>
            </a:avLst>
          </a:prstGeom>
          <a:solidFill>
            <a:srgbClr val="D9D4C9"/>
          </a:solidFill>
          <a:ln/>
        </p:spPr>
      </p:sp>
      <p:sp>
        <p:nvSpPr>
          <p:cNvPr id="5" name="Shape 2"/>
          <p:cNvSpPr/>
          <p:nvPr/>
        </p:nvSpPr>
        <p:spPr>
          <a:xfrm>
            <a:off x="1050786" y="2255163"/>
            <a:ext cx="613529" cy="22860"/>
          </a:xfrm>
          <a:prstGeom prst="roundRect">
            <a:avLst>
              <a:gd name="adj" fmla="val 115035"/>
            </a:avLst>
          </a:prstGeom>
          <a:solidFill>
            <a:srgbClr val="2B678C"/>
          </a:solidFill>
          <a:ln/>
        </p:spPr>
      </p:sp>
      <p:sp>
        <p:nvSpPr>
          <p:cNvPr id="6" name="Shape 3"/>
          <p:cNvSpPr/>
          <p:nvPr/>
        </p:nvSpPr>
        <p:spPr>
          <a:xfrm>
            <a:off x="679192" y="2069425"/>
            <a:ext cx="394454" cy="394454"/>
          </a:xfrm>
          <a:prstGeom prst="roundRect">
            <a:avLst>
              <a:gd name="adj" fmla="val 6667"/>
            </a:avLst>
          </a:prstGeom>
          <a:solidFill>
            <a:srgbClr val="124E73"/>
          </a:solidFill>
          <a:ln/>
        </p:spPr>
      </p:sp>
      <p:sp>
        <p:nvSpPr>
          <p:cNvPr id="7" name="Text 4"/>
          <p:cNvSpPr/>
          <p:nvPr/>
        </p:nvSpPr>
        <p:spPr>
          <a:xfrm>
            <a:off x="814685" y="2135148"/>
            <a:ext cx="123349" cy="263009"/>
          </a:xfrm>
          <a:prstGeom prst="rect">
            <a:avLst/>
          </a:prstGeom>
          <a:noFill/>
          <a:ln/>
        </p:spPr>
        <p:txBody>
          <a:bodyPr wrap="none" lIns="0" tIns="0" rIns="0" bIns="0" rtlCol="0" anchor="t"/>
          <a:lstStyle/>
          <a:p>
            <a:pPr marL="0" indent="0" algn="ctr">
              <a:lnSpc>
                <a:spcPts val="2050"/>
              </a:lnSpc>
              <a:buNone/>
            </a:pPr>
            <a:r>
              <a:rPr lang="en-US" sz="2050" dirty="0">
                <a:solidFill>
                  <a:srgbClr val="FFFFFF"/>
                </a:solidFill>
                <a:latin typeface="MuseoModerno Medium" pitchFamily="34" charset="0"/>
                <a:ea typeface="MuseoModerno Medium" pitchFamily="34" charset="-122"/>
                <a:cs typeface="MuseoModerno Medium" pitchFamily="34" charset="-120"/>
              </a:rPr>
              <a:t>1</a:t>
            </a:r>
            <a:endParaRPr lang="en-US" sz="2050" dirty="0"/>
          </a:p>
        </p:txBody>
      </p:sp>
      <p:sp>
        <p:nvSpPr>
          <p:cNvPr id="8" name="Text 5"/>
          <p:cNvSpPr/>
          <p:nvPr/>
        </p:nvSpPr>
        <p:spPr>
          <a:xfrm>
            <a:off x="1840587" y="2047518"/>
            <a:ext cx="3506272" cy="438269"/>
          </a:xfrm>
          <a:prstGeom prst="rect">
            <a:avLst/>
          </a:prstGeom>
          <a:noFill/>
          <a:ln/>
        </p:spPr>
        <p:txBody>
          <a:bodyPr wrap="none" lIns="0" tIns="0" rIns="0" bIns="0" rtlCol="0" anchor="t"/>
          <a:lstStyle/>
          <a:p>
            <a:pPr marL="0" indent="0" algn="l">
              <a:lnSpc>
                <a:spcPts val="3450"/>
              </a:lnSpc>
              <a:buNone/>
            </a:pPr>
            <a:r>
              <a:rPr lang="en-US" sz="2750" dirty="0">
                <a:solidFill>
                  <a:srgbClr val="2B4150"/>
                </a:solidFill>
                <a:latin typeface="MuseoModerno Medium" pitchFamily="34" charset="0"/>
                <a:ea typeface="MuseoModerno Medium" pitchFamily="34" charset="-122"/>
                <a:cs typeface="MuseoModerno Medium" pitchFamily="34" charset="-120"/>
              </a:rPr>
              <a:t>Dừng máy</a:t>
            </a:r>
            <a:endParaRPr lang="en-US" sz="2750" dirty="0"/>
          </a:p>
        </p:txBody>
      </p:sp>
      <p:sp>
        <p:nvSpPr>
          <p:cNvPr id="9" name="Text 6"/>
          <p:cNvSpPr/>
          <p:nvPr/>
        </p:nvSpPr>
        <p:spPr>
          <a:xfrm>
            <a:off x="1840587" y="2451993"/>
            <a:ext cx="6689884" cy="350639"/>
          </a:xfrm>
          <a:prstGeom prst="rect">
            <a:avLst/>
          </a:prstGeom>
          <a:noFill/>
          <a:ln/>
        </p:spPr>
        <p:txBody>
          <a:bodyPr wrap="none" lIns="0" tIns="0" rIns="0" bIns="0" rtlCol="0" anchor="t"/>
          <a:lstStyle/>
          <a:p>
            <a:pPr marL="0" indent="0" algn="l">
              <a:lnSpc>
                <a:spcPts val="2750"/>
              </a:lnSpc>
              <a:buNone/>
            </a:pPr>
            <a:r>
              <a:rPr lang="en-US" sz="1700" dirty="0">
                <a:solidFill>
                  <a:srgbClr val="2B4150"/>
                </a:solidFill>
                <a:latin typeface="PT Serif" panose="020A0603040505020204" pitchFamily="18" charset="0"/>
                <a:ea typeface="Source Sans Pro" pitchFamily="34" charset="-122"/>
                <a:cs typeface="Source Sans Pro" pitchFamily="34" charset="-120"/>
              </a:rPr>
              <a:t>Ngay lập tức dừng hoạt động của máy móc khi xảy ra tai nạn.</a:t>
            </a:r>
            <a:endParaRPr lang="en-US" sz="1700" dirty="0"/>
          </a:p>
        </p:txBody>
      </p:sp>
      <p:sp>
        <p:nvSpPr>
          <p:cNvPr id="10" name="Shape 7"/>
          <p:cNvSpPr/>
          <p:nvPr/>
        </p:nvSpPr>
        <p:spPr>
          <a:xfrm>
            <a:off x="1050786" y="3674983"/>
            <a:ext cx="613529" cy="22860"/>
          </a:xfrm>
          <a:prstGeom prst="roundRect">
            <a:avLst>
              <a:gd name="adj" fmla="val 115035"/>
            </a:avLst>
          </a:prstGeom>
          <a:solidFill>
            <a:srgbClr val="2B678C"/>
          </a:solidFill>
          <a:ln/>
        </p:spPr>
      </p:sp>
      <p:sp>
        <p:nvSpPr>
          <p:cNvPr id="11" name="Shape 8"/>
          <p:cNvSpPr/>
          <p:nvPr/>
        </p:nvSpPr>
        <p:spPr>
          <a:xfrm>
            <a:off x="679192" y="3489246"/>
            <a:ext cx="394454" cy="394454"/>
          </a:xfrm>
          <a:prstGeom prst="roundRect">
            <a:avLst>
              <a:gd name="adj" fmla="val 6667"/>
            </a:avLst>
          </a:prstGeom>
          <a:solidFill>
            <a:srgbClr val="124E73"/>
          </a:solidFill>
          <a:ln/>
        </p:spPr>
      </p:sp>
      <p:sp>
        <p:nvSpPr>
          <p:cNvPr id="12" name="Text 9"/>
          <p:cNvSpPr/>
          <p:nvPr/>
        </p:nvSpPr>
        <p:spPr>
          <a:xfrm>
            <a:off x="803255" y="3554968"/>
            <a:ext cx="146209" cy="263009"/>
          </a:xfrm>
          <a:prstGeom prst="rect">
            <a:avLst/>
          </a:prstGeom>
          <a:noFill/>
          <a:ln/>
        </p:spPr>
        <p:txBody>
          <a:bodyPr wrap="none" lIns="0" tIns="0" rIns="0" bIns="0" rtlCol="0" anchor="t"/>
          <a:lstStyle/>
          <a:p>
            <a:pPr marL="0" indent="0" algn="ctr">
              <a:lnSpc>
                <a:spcPts val="2050"/>
              </a:lnSpc>
              <a:buNone/>
            </a:pPr>
            <a:r>
              <a:rPr lang="en-US" sz="2050" dirty="0">
                <a:solidFill>
                  <a:srgbClr val="FFFFFF"/>
                </a:solidFill>
                <a:latin typeface="MuseoModerno Medium" pitchFamily="34" charset="0"/>
                <a:ea typeface="MuseoModerno Medium" pitchFamily="34" charset="-122"/>
                <a:cs typeface="MuseoModerno Medium" pitchFamily="34" charset="-120"/>
              </a:rPr>
              <a:t>2</a:t>
            </a:r>
            <a:endParaRPr lang="en-US" sz="2050" dirty="0"/>
          </a:p>
        </p:txBody>
      </p:sp>
      <p:sp>
        <p:nvSpPr>
          <p:cNvPr id="13" name="Text 10"/>
          <p:cNvSpPr/>
          <p:nvPr/>
        </p:nvSpPr>
        <p:spPr>
          <a:xfrm>
            <a:off x="1840587" y="3467338"/>
            <a:ext cx="3506272" cy="438269"/>
          </a:xfrm>
          <a:prstGeom prst="rect">
            <a:avLst/>
          </a:prstGeom>
          <a:noFill/>
          <a:ln/>
        </p:spPr>
        <p:txBody>
          <a:bodyPr wrap="none" lIns="0" tIns="0" rIns="0" bIns="0" rtlCol="0" anchor="t"/>
          <a:lstStyle/>
          <a:p>
            <a:pPr marL="0" indent="0" algn="l">
              <a:lnSpc>
                <a:spcPts val="3450"/>
              </a:lnSpc>
              <a:buNone/>
            </a:pPr>
            <a:r>
              <a:rPr lang="en-US" sz="2750" dirty="0">
                <a:solidFill>
                  <a:srgbClr val="2B4150"/>
                </a:solidFill>
                <a:latin typeface="MuseoModerno Medium" pitchFamily="34" charset="0"/>
                <a:ea typeface="MuseoModerno Medium" pitchFamily="34" charset="-122"/>
                <a:cs typeface="MuseoModerno Medium" pitchFamily="34" charset="-120"/>
              </a:rPr>
              <a:t>Sơ cứu</a:t>
            </a:r>
            <a:endParaRPr lang="en-US" sz="2750" dirty="0"/>
          </a:p>
        </p:txBody>
      </p:sp>
      <p:sp>
        <p:nvSpPr>
          <p:cNvPr id="14" name="Text 11"/>
          <p:cNvSpPr/>
          <p:nvPr/>
        </p:nvSpPr>
        <p:spPr>
          <a:xfrm>
            <a:off x="1840587" y="3871813"/>
            <a:ext cx="6689884" cy="350639"/>
          </a:xfrm>
          <a:prstGeom prst="rect">
            <a:avLst/>
          </a:prstGeom>
          <a:noFill/>
          <a:ln/>
        </p:spPr>
        <p:txBody>
          <a:bodyPr wrap="none" lIns="0" tIns="0" rIns="0" bIns="0" rtlCol="0" anchor="t"/>
          <a:lstStyle/>
          <a:p>
            <a:pPr marL="0" indent="0" algn="l">
              <a:lnSpc>
                <a:spcPts val="2750"/>
              </a:lnSpc>
              <a:buNone/>
            </a:pPr>
            <a:r>
              <a:rPr lang="en-US" sz="1700" dirty="0">
                <a:solidFill>
                  <a:srgbClr val="2B4150"/>
                </a:solidFill>
                <a:latin typeface="PT Serif" panose="020A0603040505020204" pitchFamily="18" charset="0"/>
                <a:ea typeface="Source Sans Pro" pitchFamily="34" charset="-122"/>
                <a:cs typeface="Source Sans Pro" pitchFamily="34" charset="-120"/>
              </a:rPr>
              <a:t>Thực hiện sơ cứu ban đầu cho người bị nạn nếu cần thiết.</a:t>
            </a:r>
            <a:endParaRPr lang="en-US" sz="1700" dirty="0"/>
          </a:p>
        </p:txBody>
      </p:sp>
      <p:sp>
        <p:nvSpPr>
          <p:cNvPr id="15" name="Shape 12"/>
          <p:cNvSpPr/>
          <p:nvPr/>
        </p:nvSpPr>
        <p:spPr>
          <a:xfrm>
            <a:off x="1050786" y="5094803"/>
            <a:ext cx="613529" cy="22860"/>
          </a:xfrm>
          <a:prstGeom prst="roundRect">
            <a:avLst>
              <a:gd name="adj" fmla="val 115035"/>
            </a:avLst>
          </a:prstGeom>
          <a:solidFill>
            <a:srgbClr val="2B678C"/>
          </a:solidFill>
          <a:ln/>
        </p:spPr>
      </p:sp>
      <p:sp>
        <p:nvSpPr>
          <p:cNvPr id="16" name="Shape 13"/>
          <p:cNvSpPr/>
          <p:nvPr/>
        </p:nvSpPr>
        <p:spPr>
          <a:xfrm>
            <a:off x="679192" y="4909066"/>
            <a:ext cx="394454" cy="394454"/>
          </a:xfrm>
          <a:prstGeom prst="roundRect">
            <a:avLst>
              <a:gd name="adj" fmla="val 6667"/>
            </a:avLst>
          </a:prstGeom>
          <a:solidFill>
            <a:srgbClr val="124E73"/>
          </a:solidFill>
          <a:ln/>
        </p:spPr>
      </p:sp>
      <p:sp>
        <p:nvSpPr>
          <p:cNvPr id="17" name="Text 14"/>
          <p:cNvSpPr/>
          <p:nvPr/>
        </p:nvSpPr>
        <p:spPr>
          <a:xfrm>
            <a:off x="802541" y="4974788"/>
            <a:ext cx="147757" cy="263009"/>
          </a:xfrm>
          <a:prstGeom prst="rect">
            <a:avLst/>
          </a:prstGeom>
          <a:noFill/>
          <a:ln/>
        </p:spPr>
        <p:txBody>
          <a:bodyPr wrap="none" lIns="0" tIns="0" rIns="0" bIns="0" rtlCol="0" anchor="t"/>
          <a:lstStyle/>
          <a:p>
            <a:pPr marL="0" indent="0" algn="ctr">
              <a:lnSpc>
                <a:spcPts val="2050"/>
              </a:lnSpc>
              <a:buNone/>
            </a:pPr>
            <a:r>
              <a:rPr lang="en-US" sz="2050" dirty="0">
                <a:solidFill>
                  <a:srgbClr val="FFFFFF"/>
                </a:solidFill>
                <a:latin typeface="MuseoModerno Medium" pitchFamily="34" charset="0"/>
                <a:ea typeface="MuseoModerno Medium" pitchFamily="34" charset="-122"/>
                <a:cs typeface="MuseoModerno Medium" pitchFamily="34" charset="-120"/>
              </a:rPr>
              <a:t>3</a:t>
            </a:r>
            <a:endParaRPr lang="en-US" sz="2050" dirty="0"/>
          </a:p>
        </p:txBody>
      </p:sp>
      <p:sp>
        <p:nvSpPr>
          <p:cNvPr id="18" name="Text 15"/>
          <p:cNvSpPr/>
          <p:nvPr/>
        </p:nvSpPr>
        <p:spPr>
          <a:xfrm>
            <a:off x="1840587" y="4887158"/>
            <a:ext cx="3506272" cy="438269"/>
          </a:xfrm>
          <a:prstGeom prst="rect">
            <a:avLst/>
          </a:prstGeom>
          <a:noFill/>
          <a:ln/>
        </p:spPr>
        <p:txBody>
          <a:bodyPr wrap="none" lIns="0" tIns="0" rIns="0" bIns="0" rtlCol="0" anchor="t"/>
          <a:lstStyle/>
          <a:p>
            <a:pPr marL="0" indent="0" algn="l">
              <a:lnSpc>
                <a:spcPts val="3450"/>
              </a:lnSpc>
              <a:buNone/>
            </a:pPr>
            <a:r>
              <a:rPr lang="en-US" sz="2750" dirty="0">
                <a:solidFill>
                  <a:srgbClr val="2B4150"/>
                </a:solidFill>
                <a:latin typeface="MuseoModerno Medium" pitchFamily="34" charset="0"/>
                <a:ea typeface="MuseoModerno Medium" pitchFamily="34" charset="-122"/>
                <a:cs typeface="MuseoModerno Medium" pitchFamily="34" charset="-120"/>
              </a:rPr>
              <a:t>Gọi cấp cứu</a:t>
            </a:r>
            <a:endParaRPr lang="en-US" sz="2750" dirty="0"/>
          </a:p>
        </p:txBody>
      </p:sp>
      <p:sp>
        <p:nvSpPr>
          <p:cNvPr id="19" name="Text 16"/>
          <p:cNvSpPr/>
          <p:nvPr/>
        </p:nvSpPr>
        <p:spPr>
          <a:xfrm>
            <a:off x="1840587" y="5291634"/>
            <a:ext cx="6689884" cy="350639"/>
          </a:xfrm>
          <a:prstGeom prst="rect">
            <a:avLst/>
          </a:prstGeom>
          <a:noFill/>
          <a:ln/>
        </p:spPr>
        <p:txBody>
          <a:bodyPr wrap="none" lIns="0" tIns="0" rIns="0" bIns="0" rtlCol="0" anchor="t"/>
          <a:lstStyle/>
          <a:p>
            <a:pPr marL="0" indent="0" algn="l">
              <a:lnSpc>
                <a:spcPts val="2750"/>
              </a:lnSpc>
              <a:buNone/>
            </a:pPr>
            <a:r>
              <a:rPr lang="en-US" sz="1700" dirty="0">
                <a:solidFill>
                  <a:srgbClr val="2B4150"/>
                </a:solidFill>
                <a:latin typeface="PT Serif" panose="020A0603040505020204" pitchFamily="18" charset="0"/>
                <a:ea typeface="Source Sans Pro" pitchFamily="34" charset="-122"/>
                <a:cs typeface="Source Sans Pro" pitchFamily="34" charset="-120"/>
              </a:rPr>
              <a:t>Liên hệ dịch vụ y tế khẩn cấp nếu tình trạng nghiêm trọng.</a:t>
            </a:r>
            <a:endParaRPr lang="en-US" sz="1700" dirty="0"/>
          </a:p>
        </p:txBody>
      </p:sp>
      <p:sp>
        <p:nvSpPr>
          <p:cNvPr id="20" name="Shape 17"/>
          <p:cNvSpPr/>
          <p:nvPr/>
        </p:nvSpPr>
        <p:spPr>
          <a:xfrm>
            <a:off x="1050786" y="6514624"/>
            <a:ext cx="613529" cy="22860"/>
          </a:xfrm>
          <a:prstGeom prst="roundRect">
            <a:avLst>
              <a:gd name="adj" fmla="val 115035"/>
            </a:avLst>
          </a:prstGeom>
          <a:solidFill>
            <a:srgbClr val="2B678C"/>
          </a:solidFill>
          <a:ln/>
        </p:spPr>
      </p:sp>
      <p:sp>
        <p:nvSpPr>
          <p:cNvPr id="21" name="Shape 18"/>
          <p:cNvSpPr/>
          <p:nvPr/>
        </p:nvSpPr>
        <p:spPr>
          <a:xfrm>
            <a:off x="679192" y="6328886"/>
            <a:ext cx="394454" cy="394454"/>
          </a:xfrm>
          <a:prstGeom prst="roundRect">
            <a:avLst>
              <a:gd name="adj" fmla="val 6667"/>
            </a:avLst>
          </a:prstGeom>
          <a:solidFill>
            <a:srgbClr val="124E73"/>
          </a:solidFill>
          <a:ln/>
        </p:spPr>
      </p:sp>
      <p:sp>
        <p:nvSpPr>
          <p:cNvPr id="22" name="Text 19"/>
          <p:cNvSpPr/>
          <p:nvPr/>
        </p:nvSpPr>
        <p:spPr>
          <a:xfrm>
            <a:off x="791706" y="6394609"/>
            <a:ext cx="169307" cy="263009"/>
          </a:xfrm>
          <a:prstGeom prst="rect">
            <a:avLst/>
          </a:prstGeom>
          <a:noFill/>
          <a:ln/>
        </p:spPr>
        <p:txBody>
          <a:bodyPr wrap="none" lIns="0" tIns="0" rIns="0" bIns="0" rtlCol="0" anchor="t"/>
          <a:lstStyle/>
          <a:p>
            <a:pPr marL="0" indent="0" algn="ctr">
              <a:lnSpc>
                <a:spcPts val="2050"/>
              </a:lnSpc>
              <a:buNone/>
            </a:pPr>
            <a:r>
              <a:rPr lang="en-US" sz="2050" dirty="0">
                <a:solidFill>
                  <a:srgbClr val="FFFFFF"/>
                </a:solidFill>
                <a:latin typeface="MuseoModerno Medium" pitchFamily="34" charset="0"/>
                <a:ea typeface="MuseoModerno Medium" pitchFamily="34" charset="-122"/>
                <a:cs typeface="MuseoModerno Medium" pitchFamily="34" charset="-120"/>
              </a:rPr>
              <a:t>4</a:t>
            </a:r>
            <a:endParaRPr lang="en-US" sz="2050" dirty="0"/>
          </a:p>
        </p:txBody>
      </p:sp>
      <p:sp>
        <p:nvSpPr>
          <p:cNvPr id="23" name="Text 20"/>
          <p:cNvSpPr/>
          <p:nvPr/>
        </p:nvSpPr>
        <p:spPr>
          <a:xfrm>
            <a:off x="1840587" y="6306979"/>
            <a:ext cx="3506272" cy="438269"/>
          </a:xfrm>
          <a:prstGeom prst="rect">
            <a:avLst/>
          </a:prstGeom>
          <a:noFill/>
          <a:ln/>
        </p:spPr>
        <p:txBody>
          <a:bodyPr wrap="none" lIns="0" tIns="0" rIns="0" bIns="0" rtlCol="0" anchor="t"/>
          <a:lstStyle/>
          <a:p>
            <a:pPr marL="0" indent="0" algn="l">
              <a:lnSpc>
                <a:spcPts val="3450"/>
              </a:lnSpc>
              <a:buNone/>
            </a:pPr>
            <a:r>
              <a:rPr lang="en-US" sz="2750" dirty="0">
                <a:solidFill>
                  <a:srgbClr val="2B4150"/>
                </a:solidFill>
                <a:latin typeface="MuseoModerno Medium" pitchFamily="34" charset="0"/>
                <a:ea typeface="MuseoModerno Medium" pitchFamily="34" charset="-122"/>
                <a:cs typeface="MuseoModerno Medium" pitchFamily="34" charset="-120"/>
              </a:rPr>
              <a:t>Báo cáo</a:t>
            </a:r>
            <a:endParaRPr lang="en-US" sz="2750" dirty="0"/>
          </a:p>
        </p:txBody>
      </p:sp>
      <p:sp>
        <p:nvSpPr>
          <p:cNvPr id="24" name="Text 21"/>
          <p:cNvSpPr/>
          <p:nvPr/>
        </p:nvSpPr>
        <p:spPr>
          <a:xfrm>
            <a:off x="1840587" y="6711454"/>
            <a:ext cx="6689884" cy="350639"/>
          </a:xfrm>
          <a:prstGeom prst="rect">
            <a:avLst/>
          </a:prstGeom>
          <a:noFill/>
          <a:ln/>
        </p:spPr>
        <p:txBody>
          <a:bodyPr wrap="none" lIns="0" tIns="0" rIns="0" bIns="0" rtlCol="0" anchor="t"/>
          <a:lstStyle/>
          <a:p>
            <a:pPr marL="0" indent="0" algn="l">
              <a:lnSpc>
                <a:spcPts val="2750"/>
              </a:lnSpc>
              <a:buNone/>
            </a:pPr>
            <a:r>
              <a:rPr lang="en-US" sz="1700" dirty="0">
                <a:solidFill>
                  <a:srgbClr val="2B4150"/>
                </a:solidFill>
                <a:latin typeface="PT Serif" panose="020A0603040505020204" pitchFamily="18" charset="0"/>
                <a:ea typeface="Source Sans Pro" pitchFamily="34" charset="-122"/>
                <a:cs typeface="Source Sans Pro" pitchFamily="34" charset="-120"/>
              </a:rPr>
              <a:t>Thông báo cho quản lý và lập báo cáo chi tiết về sự cố.</a:t>
            </a:r>
            <a:endParaRPr lang="en-US" sz="1700" dirty="0"/>
          </a:p>
        </p:txBody>
      </p:sp>
      <p:pic>
        <p:nvPicPr>
          <p:cNvPr id="25" name="Picture 24">
            <a:extLst>
              <a:ext uri="{FF2B5EF4-FFF2-40B4-BE49-F238E27FC236}">
                <a16:creationId xmlns:a16="http://schemas.microsoft.com/office/drawing/2014/main" id="{DF2585F4-C41B-57D4-96F7-3C6B98BA366B}"/>
              </a:ext>
            </a:extLst>
          </p:cNvPr>
          <p:cNvPicPr>
            <a:picLocks noChangeAspect="1"/>
          </p:cNvPicPr>
          <p:nvPr/>
        </p:nvPicPr>
        <p:blipFill>
          <a:blip r:embed="rId4"/>
          <a:stretch>
            <a:fillRect/>
          </a:stretch>
        </p:blipFill>
        <p:spPr>
          <a:xfrm>
            <a:off x="12085120" y="7430248"/>
            <a:ext cx="2372624" cy="73468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8203"/>
          <a:stretch/>
        </p:blipFill>
        <p:spPr>
          <a:xfrm>
            <a:off x="9996436" y="2961309"/>
            <a:ext cx="3962400" cy="3917182"/>
          </a:xfrm>
          <a:prstGeom prst="rect">
            <a:avLst/>
          </a:prstGeom>
        </p:spPr>
      </p:pic>
      <p:sp>
        <p:nvSpPr>
          <p:cNvPr id="3" name="Text 0"/>
          <p:cNvSpPr/>
          <p:nvPr/>
        </p:nvSpPr>
        <p:spPr>
          <a:xfrm>
            <a:off x="1699247" y="814744"/>
            <a:ext cx="5670590" cy="708779"/>
          </a:xfrm>
          <a:prstGeom prst="rect">
            <a:avLst/>
          </a:prstGeom>
          <a:noFill/>
          <a:ln/>
        </p:spPr>
        <p:txBody>
          <a:bodyPr wrap="none" lIns="0" tIns="0" rIns="0" bIns="0" rtlCol="0" anchor="t"/>
          <a:lstStyle/>
          <a:p>
            <a:pPr marL="0" indent="0" algn="ctr">
              <a:lnSpc>
                <a:spcPts val="5550"/>
              </a:lnSpc>
              <a:buNone/>
            </a:pPr>
            <a:r>
              <a:rPr lang="en-US" sz="5400"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5400" dirty="0"/>
          </a:p>
        </p:txBody>
      </p:sp>
      <p:sp>
        <p:nvSpPr>
          <p:cNvPr id="4" name="Shape 1"/>
          <p:cNvSpPr/>
          <p:nvPr/>
        </p:nvSpPr>
        <p:spPr>
          <a:xfrm>
            <a:off x="793790" y="2345531"/>
            <a:ext cx="7556421" cy="1377910"/>
          </a:xfrm>
          <a:prstGeom prst="roundRect">
            <a:avLst>
              <a:gd name="adj" fmla="val 2469"/>
            </a:avLst>
          </a:prstGeom>
          <a:solidFill>
            <a:srgbClr val="124E73"/>
          </a:solidFill>
          <a:ln/>
        </p:spPr>
      </p:sp>
      <p:sp>
        <p:nvSpPr>
          <p:cNvPr id="5" name="Text 2"/>
          <p:cNvSpPr/>
          <p:nvPr/>
        </p:nvSpPr>
        <p:spPr>
          <a:xfrm>
            <a:off x="1020604" y="2572345"/>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FFFFFF"/>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6" name="Text 3"/>
          <p:cNvSpPr/>
          <p:nvPr/>
        </p:nvSpPr>
        <p:spPr>
          <a:xfrm>
            <a:off x="1020604" y="3133725"/>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FFFFFF"/>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7" name="Shape 4"/>
          <p:cNvSpPr/>
          <p:nvPr/>
        </p:nvSpPr>
        <p:spPr>
          <a:xfrm>
            <a:off x="793790" y="3950256"/>
            <a:ext cx="7556421" cy="1377910"/>
          </a:xfrm>
          <a:prstGeom prst="roundRect">
            <a:avLst>
              <a:gd name="adj" fmla="val 2469"/>
            </a:avLst>
          </a:prstGeom>
          <a:solidFill>
            <a:srgbClr val="124E73"/>
          </a:solidFill>
          <a:ln/>
        </p:spPr>
      </p:sp>
      <p:sp>
        <p:nvSpPr>
          <p:cNvPr id="8" name="Text 5"/>
          <p:cNvSpPr/>
          <p:nvPr/>
        </p:nvSpPr>
        <p:spPr>
          <a:xfrm>
            <a:off x="1020604" y="4177070"/>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FFFFFF"/>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9" name="Text 6"/>
          <p:cNvSpPr/>
          <p:nvPr/>
        </p:nvSpPr>
        <p:spPr>
          <a:xfrm>
            <a:off x="1020604" y="4738449"/>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FFFFFF"/>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Xem chi tiết</a:t>
            </a:r>
            <a:endParaRPr lang="en-US" sz="1750" dirty="0"/>
          </a:p>
        </p:txBody>
      </p:sp>
      <p:sp>
        <p:nvSpPr>
          <p:cNvPr id="10" name="Shape 7"/>
          <p:cNvSpPr/>
          <p:nvPr/>
        </p:nvSpPr>
        <p:spPr>
          <a:xfrm>
            <a:off x="793790" y="5554980"/>
            <a:ext cx="7556421" cy="1377910"/>
          </a:xfrm>
          <a:prstGeom prst="roundRect">
            <a:avLst>
              <a:gd name="adj" fmla="val 2469"/>
            </a:avLst>
          </a:prstGeom>
          <a:solidFill>
            <a:srgbClr val="124E73"/>
          </a:solidFill>
          <a:ln/>
        </p:spPr>
      </p:sp>
      <p:sp>
        <p:nvSpPr>
          <p:cNvPr id="11" name="Text 8"/>
          <p:cNvSpPr/>
          <p:nvPr/>
        </p:nvSpPr>
        <p:spPr>
          <a:xfrm>
            <a:off x="1020604" y="5781794"/>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FFFFFF"/>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2" name="Text 9">
            <a:hlinkClick r:id="rId6"/>
          </p:cNvPr>
          <p:cNvSpPr/>
          <p:nvPr/>
        </p:nvSpPr>
        <p:spPr>
          <a:xfrm>
            <a:off x="1020604" y="6343174"/>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dirty="0" err="1">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Tài</a:t>
            </a:r>
            <a:r>
              <a:rPr lang="en-US" sz="1750" b="1" dirty="0">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 </a:t>
            </a:r>
            <a:r>
              <a:rPr lang="en-US" sz="1750" b="1" dirty="0" err="1">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liệu</a:t>
            </a:r>
            <a:r>
              <a:rPr lang="en-US" sz="1750" b="1" dirty="0">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 an </a:t>
            </a:r>
            <a:r>
              <a:rPr lang="en-US" sz="1750" b="1" dirty="0" err="1">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toàn</a:t>
            </a:r>
            <a:r>
              <a:rPr lang="en-US" sz="1750" b="1" dirty="0">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 </a:t>
            </a:r>
            <a:r>
              <a:rPr lang="en-US" sz="1750" b="1" dirty="0" err="1">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lao</a:t>
            </a:r>
            <a:r>
              <a:rPr lang="en-US" sz="1750" b="1" dirty="0">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 </a:t>
            </a:r>
            <a:r>
              <a:rPr lang="en-US" sz="1750" b="1" dirty="0" err="1">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động</a:t>
            </a:r>
            <a:r>
              <a:rPr lang="en-US" sz="1750" b="1" dirty="0">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 </a:t>
            </a:r>
            <a:r>
              <a:rPr lang="en-US" sz="1750" b="1" dirty="0" err="1">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sản</a:t>
            </a:r>
            <a:r>
              <a:rPr lang="en-US" sz="1750" b="1" dirty="0">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 </a:t>
            </a:r>
            <a:r>
              <a:rPr lang="en-US" sz="1750" b="1" dirty="0" err="1">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xuất</a:t>
            </a:r>
            <a:r>
              <a:rPr lang="en-US" sz="1750" b="1" dirty="0">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 </a:t>
            </a:r>
            <a:r>
              <a:rPr lang="en-US" sz="1750" b="1" dirty="0" err="1">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bóng</a:t>
            </a:r>
            <a:r>
              <a:rPr lang="en-US" sz="1750" b="1" dirty="0">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 </a:t>
            </a:r>
            <a:r>
              <a:rPr lang="en-US" sz="1750" b="1" dirty="0" err="1">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đá</a:t>
            </a:r>
            <a:r>
              <a:rPr lang="en-US" sz="1750" b="1" dirty="0">
                <a:solidFill>
                  <a:schemeClr val="bg1"/>
                </a:solidFill>
                <a:latin typeface="PT Serif" panose="020A0603040505020204" pitchFamily="18" charset="0"/>
                <a:ea typeface="Source Sans Pro" pitchFamily="34" charset="-122"/>
                <a:hlinkClick r:id="rId6">
                  <a:extLst>
                    <a:ext uri="{A12FA001-AC4F-418D-AE19-62706E023703}">
                      <ahyp:hlinkClr xmlns:ahyp="http://schemas.microsoft.com/office/drawing/2018/hyperlinkcolor" val="tx"/>
                    </a:ext>
                  </a:extLst>
                </a:hlinkClick>
              </a:rPr>
              <a:t> (football)</a:t>
            </a:r>
            <a:endParaRPr lang="en-US" sz="1750" dirty="0">
              <a:solidFill>
                <a:schemeClr val="bg1"/>
              </a:solidFill>
            </a:endParaRPr>
          </a:p>
        </p:txBody>
      </p:sp>
      <p:pic>
        <p:nvPicPr>
          <p:cNvPr id="14" name="Picture 13">
            <a:extLst>
              <a:ext uri="{FF2B5EF4-FFF2-40B4-BE49-F238E27FC236}">
                <a16:creationId xmlns:a16="http://schemas.microsoft.com/office/drawing/2014/main" id="{2D63ED6E-92F6-FEBB-F4C2-43E04FA10A9C}"/>
              </a:ext>
            </a:extLst>
          </p:cNvPr>
          <p:cNvPicPr>
            <a:picLocks noChangeAspect="1"/>
          </p:cNvPicPr>
          <p:nvPr/>
        </p:nvPicPr>
        <p:blipFill>
          <a:blip r:embed="rId7"/>
          <a:stretch>
            <a:fillRect/>
          </a:stretch>
        </p:blipFill>
        <p:spPr>
          <a:xfrm>
            <a:off x="12085120" y="7430248"/>
            <a:ext cx="2372624" cy="73468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1117</Words>
  <Application>Microsoft Office PowerPoint</Application>
  <PresentationFormat>Custom</PresentationFormat>
  <Paragraphs>122</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MuseoModerno Medium</vt: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2024-12-07T04:41:53Z</dcterms:created>
  <dcterms:modified xsi:type="dcterms:W3CDTF">2024-12-07T04:51:10Z</dcterms:modified>
</cp:coreProperties>
</file>