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16"/>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sldSz cx="14630400" cy="8229600"/>
  <p:notesSz cx="8229600" cy="14630400"/>
  <p:embeddedFontLst>
    <p:embeddedFont>
      <p:font typeface="MuseoModerno Medium" panose="020B0604020202020204" charset="0"/>
      <p:regular r:id="rId17"/>
    </p:embeddedFont>
    <p:embeddedFont>
      <p:font typeface="PT Serif" panose="020A0603040505020204" pitchFamily="18" charset="0"/>
      <p:regular r:id="rId18"/>
      <p:bold r:id="rId1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04C8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95" d="100"/>
          <a:sy n="95" d="100"/>
        </p:scale>
        <p:origin x="426" y="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2.fntdata"/><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1.fntdata"/><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9235034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lide 1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lide 2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lide 3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lide 4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lide 5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Slide 6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Slide 7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lide 8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Slide 9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Slide 10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Slide 11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Slide 12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Slide 13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Slide 14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4.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6.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 Id="rId9"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7.xml"/><Relationship Id="rId1" Type="http://schemas.openxmlformats.org/officeDocument/2006/relationships/slideLayout" Target="../slideLayouts/slideLayout8.xml"/><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8.xml"/><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9.xml"/><Relationship Id="rId1" Type="http://schemas.openxmlformats.org/officeDocument/2006/relationships/slideLayout" Target="../slideLayouts/slideLayout10.xml"/><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3" Type="http://schemas.openxmlformats.org/officeDocument/2006/relationships/image" Target="../media/image18.png"/><Relationship Id="rId7" Type="http://schemas.openxmlformats.org/officeDocument/2006/relationships/image" Target="../media/image4.png"/><Relationship Id="rId2" Type="http://schemas.openxmlformats.org/officeDocument/2006/relationships/notesSlide" Target="../notesSlides/notesSlide10.xml"/><Relationship Id="rId1" Type="http://schemas.openxmlformats.org/officeDocument/2006/relationships/slideLayout" Target="../slideLayouts/slideLayout11.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1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1.xml"/><Relationship Id="rId1" Type="http://schemas.openxmlformats.org/officeDocument/2006/relationships/slideLayout" Target="../slideLayouts/slideLayout12.xml"/><Relationship Id="rId4" Type="http://schemas.openxmlformats.org/officeDocument/2006/relationships/image" Target="../media/image4.png"/></Relationships>
</file>

<file path=ppt/slides/_rels/slide1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2.xml"/><Relationship Id="rId1" Type="http://schemas.openxmlformats.org/officeDocument/2006/relationships/slideLayout" Target="../slideLayouts/slideLayout13.xml"/><Relationship Id="rId6" Type="http://schemas.openxmlformats.org/officeDocument/2006/relationships/image" Target="../media/image4.png"/><Relationship Id="rId5" Type="http://schemas.openxmlformats.org/officeDocument/2006/relationships/hyperlink" Target="https://antoannamviet.com/quan-trac-moi-truong-lao-dong/" TargetMode="External"/><Relationship Id="rId4" Type="http://schemas.openxmlformats.org/officeDocument/2006/relationships/hyperlink" Target="https://antoannamviet.com/"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3.xml"/><Relationship Id="rId1" Type="http://schemas.openxmlformats.org/officeDocument/2006/relationships/slideLayout" Target="../slideLayouts/slideLayout14.xml"/><Relationship Id="rId4" Type="http://schemas.openxmlformats.org/officeDocument/2006/relationships/image" Target="../media/image4.png"/></Relationships>
</file>

<file path=ppt/slides/_rels/slide14.xml.rels><?xml version="1.0" encoding="UTF-8" standalone="yes"?>
<Relationships xmlns="http://schemas.openxmlformats.org/package/2006/relationships"><Relationship Id="rId3" Type="http://schemas.openxmlformats.org/officeDocument/2006/relationships/hyperlink" Target="https://antoannamviet.com/bai-kiem-tra-an-toan-lao-dong-nhom-3/" TargetMode="External"/><Relationship Id="rId2" Type="http://schemas.openxmlformats.org/officeDocument/2006/relationships/notesSlide" Target="../notesSlides/notesSlide14.xml"/><Relationship Id="rId1" Type="http://schemas.openxmlformats.org/officeDocument/2006/relationships/slideLayout" Target="../slideLayouts/slideLayout15.xml"/><Relationship Id="rId6" Type="http://schemas.openxmlformats.org/officeDocument/2006/relationships/image" Target="../media/image4.png"/><Relationship Id="rId5" Type="http://schemas.openxmlformats.org/officeDocument/2006/relationships/hyperlink" Target="https://antoannamviet.com/tai-lieu-an-toan-lao-dong-san-xuat-bong-bau-duc/" TargetMode="External"/><Relationship Id="rId4" Type="http://schemas.openxmlformats.org/officeDocument/2006/relationships/hyperlink" Target="https://antoannamviet.com/bao-gia-huan-luyen-an-toan-lao-dong/" TargetMode="Externa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8357831" y="1814126"/>
            <a:ext cx="6720255" cy="4601348"/>
          </a:xfrm>
          <a:prstGeom prst="rect">
            <a:avLst/>
          </a:prstGeom>
        </p:spPr>
      </p:pic>
      <p:sp>
        <p:nvSpPr>
          <p:cNvPr id="3" name="Text 0"/>
          <p:cNvSpPr/>
          <p:nvPr/>
        </p:nvSpPr>
        <p:spPr>
          <a:xfrm>
            <a:off x="793790" y="1197472"/>
            <a:ext cx="7556421" cy="1417558"/>
          </a:xfrm>
          <a:prstGeom prst="rect">
            <a:avLst/>
          </a:prstGeom>
          <a:noFill/>
          <a:ln/>
        </p:spPr>
        <p:txBody>
          <a:bodyPr wrap="square" lIns="0" tIns="0" rIns="0" bIns="0" rtlCol="0" anchor="t"/>
          <a:lstStyle/>
          <a:p>
            <a:pPr marL="0" indent="0">
              <a:lnSpc>
                <a:spcPts val="5550"/>
              </a:lnSpc>
              <a:buNone/>
            </a:pPr>
            <a:r>
              <a:rPr lang="en-US" sz="4450" dirty="0">
                <a:solidFill>
                  <a:srgbClr val="124E73"/>
                </a:solidFill>
                <a:latin typeface="MuseoModerno Medium" pitchFamily="34" charset="0"/>
                <a:ea typeface="MuseoModerno Medium" pitchFamily="34" charset="-122"/>
                <a:cs typeface="MuseoModerno Medium" pitchFamily="34" charset="-120"/>
              </a:rPr>
              <a:t>An toàn lao </a:t>
            </a:r>
            <a:r>
              <a:rPr lang="en-US" sz="4450" dirty="0" err="1">
                <a:solidFill>
                  <a:srgbClr val="124E73"/>
                </a:solidFill>
                <a:latin typeface="MuseoModerno Medium" pitchFamily="34" charset="0"/>
                <a:ea typeface="MuseoModerno Medium" pitchFamily="34" charset="-122"/>
                <a:cs typeface="MuseoModerno Medium" pitchFamily="34" charset="-120"/>
              </a:rPr>
              <a:t>động</a:t>
            </a:r>
            <a:r>
              <a:rPr lang="en-US" sz="4450" dirty="0">
                <a:solidFill>
                  <a:srgbClr val="124E73"/>
                </a:solidFill>
                <a:latin typeface="MuseoModerno Medium" pitchFamily="34" charset="0"/>
                <a:ea typeface="MuseoModerno Medium" pitchFamily="34" charset="-122"/>
                <a:cs typeface="MuseoModerno Medium" pitchFamily="34" charset="-120"/>
              </a:rPr>
              <a:t> </a:t>
            </a:r>
          </a:p>
          <a:p>
            <a:pPr marL="0" indent="0">
              <a:lnSpc>
                <a:spcPts val="5550"/>
              </a:lnSpc>
              <a:buNone/>
            </a:pPr>
            <a:r>
              <a:rPr lang="en-US" sz="4450" dirty="0" err="1">
                <a:solidFill>
                  <a:srgbClr val="124E73"/>
                </a:solidFill>
                <a:latin typeface="MuseoModerno Medium" pitchFamily="34" charset="0"/>
                <a:ea typeface="MuseoModerno Medium" pitchFamily="34" charset="-122"/>
                <a:cs typeface="MuseoModerno Medium" pitchFamily="34" charset="-120"/>
              </a:rPr>
              <a:t>Sản</a:t>
            </a:r>
            <a:r>
              <a:rPr lang="en-US" sz="4450" dirty="0">
                <a:solidFill>
                  <a:srgbClr val="124E73"/>
                </a:solidFill>
                <a:latin typeface="MuseoModerno Medium" pitchFamily="34" charset="0"/>
                <a:ea typeface="MuseoModerno Medium" pitchFamily="34" charset="-122"/>
                <a:cs typeface="MuseoModerno Medium" pitchFamily="34" charset="-120"/>
              </a:rPr>
              <a:t> </a:t>
            </a:r>
            <a:r>
              <a:rPr lang="en-US" sz="4450" dirty="0" err="1">
                <a:solidFill>
                  <a:srgbClr val="124E73"/>
                </a:solidFill>
                <a:latin typeface="MuseoModerno Medium" pitchFamily="34" charset="0"/>
                <a:ea typeface="MuseoModerno Medium" pitchFamily="34" charset="-122"/>
                <a:cs typeface="MuseoModerno Medium" pitchFamily="34" charset="-120"/>
              </a:rPr>
              <a:t>Xuất</a:t>
            </a:r>
            <a:r>
              <a:rPr lang="en-US" sz="4450" dirty="0">
                <a:solidFill>
                  <a:srgbClr val="124E73"/>
                </a:solidFill>
                <a:latin typeface="MuseoModerno Medium" pitchFamily="34" charset="0"/>
                <a:ea typeface="MuseoModerno Medium" pitchFamily="34" charset="-122"/>
                <a:cs typeface="MuseoModerno Medium" pitchFamily="34" charset="-120"/>
              </a:rPr>
              <a:t> </a:t>
            </a:r>
            <a:r>
              <a:rPr lang="en-US" sz="4450" dirty="0" err="1">
                <a:solidFill>
                  <a:srgbClr val="124E73"/>
                </a:solidFill>
                <a:latin typeface="MuseoModerno Medium" pitchFamily="34" charset="0"/>
                <a:ea typeface="MuseoModerno Medium" pitchFamily="34" charset="-122"/>
                <a:cs typeface="MuseoModerno Medium" pitchFamily="34" charset="-120"/>
              </a:rPr>
              <a:t>Bóng</a:t>
            </a:r>
            <a:r>
              <a:rPr lang="en-US" sz="4450" dirty="0">
                <a:solidFill>
                  <a:srgbClr val="124E73"/>
                </a:solidFill>
                <a:latin typeface="MuseoModerno Medium" pitchFamily="34" charset="0"/>
                <a:ea typeface="MuseoModerno Medium" pitchFamily="34" charset="-122"/>
                <a:cs typeface="MuseoModerno Medium" pitchFamily="34" charset="-120"/>
              </a:rPr>
              <a:t> </a:t>
            </a:r>
            <a:r>
              <a:rPr lang="en-US" sz="4450" dirty="0" err="1">
                <a:solidFill>
                  <a:srgbClr val="124E73"/>
                </a:solidFill>
                <a:latin typeface="MuseoModerno Medium" pitchFamily="34" charset="0"/>
                <a:ea typeface="MuseoModerno Medium" pitchFamily="34" charset="-122"/>
                <a:cs typeface="MuseoModerno Medium" pitchFamily="34" charset="-120"/>
              </a:rPr>
              <a:t>Bầu</a:t>
            </a:r>
            <a:r>
              <a:rPr lang="en-US" sz="4450" dirty="0">
                <a:solidFill>
                  <a:srgbClr val="124E73"/>
                </a:solidFill>
                <a:latin typeface="MuseoModerno Medium" pitchFamily="34" charset="0"/>
                <a:ea typeface="MuseoModerno Medium" pitchFamily="34" charset="-122"/>
                <a:cs typeface="MuseoModerno Medium" pitchFamily="34" charset="-120"/>
              </a:rPr>
              <a:t> </a:t>
            </a:r>
            <a:r>
              <a:rPr lang="en-US" sz="4450" dirty="0" err="1">
                <a:solidFill>
                  <a:srgbClr val="124E73"/>
                </a:solidFill>
                <a:latin typeface="MuseoModerno Medium" pitchFamily="34" charset="0"/>
                <a:ea typeface="MuseoModerno Medium" pitchFamily="34" charset="-122"/>
                <a:cs typeface="MuseoModerno Medium" pitchFamily="34" charset="-120"/>
              </a:rPr>
              <a:t>Dục</a:t>
            </a:r>
            <a:endParaRPr lang="en-US" sz="4450" dirty="0"/>
          </a:p>
        </p:txBody>
      </p:sp>
      <p:sp>
        <p:nvSpPr>
          <p:cNvPr id="4" name="Text 1"/>
          <p:cNvSpPr/>
          <p:nvPr/>
        </p:nvSpPr>
        <p:spPr>
          <a:xfrm>
            <a:off x="793790" y="3632835"/>
            <a:ext cx="7556421" cy="725805"/>
          </a:xfrm>
          <a:prstGeom prst="rect">
            <a:avLst/>
          </a:prstGeom>
          <a:noFill/>
          <a:ln/>
        </p:spPr>
        <p:txBody>
          <a:bodyPr wrap="square" lIns="0" tIns="0" rIns="0" bIns="0" rtlCol="0" anchor="t"/>
          <a:lstStyle/>
          <a:p>
            <a:pPr marL="0" indent="0">
              <a:lnSpc>
                <a:spcPts val="2850"/>
              </a:lnSpc>
              <a:buNone/>
            </a:pPr>
            <a:r>
              <a:rPr lang="en-US" sz="1750" dirty="0">
                <a:solidFill>
                  <a:srgbClr val="2B4150"/>
                </a:solidFill>
                <a:latin typeface="PT Serif" panose="020A0603040505020204" pitchFamily="18" charset="0"/>
                <a:ea typeface="Source Sans Pro" pitchFamily="34" charset="-122"/>
                <a:cs typeface="Source Sans Pro" pitchFamily="34" charset="-120"/>
              </a:rPr>
              <a:t>Việc thực hiện các biện pháp an toàn lao động sẽ giúp bảo vệ sức khỏe và tính mạng của người lao động.</a:t>
            </a:r>
            <a:endParaRPr lang="en-US" sz="1750" dirty="0"/>
          </a:p>
        </p:txBody>
      </p:sp>
      <p:sp>
        <p:nvSpPr>
          <p:cNvPr id="5" name="Text 2"/>
          <p:cNvSpPr/>
          <p:nvPr/>
        </p:nvSpPr>
        <p:spPr>
          <a:xfrm>
            <a:off x="793790" y="4613791"/>
            <a:ext cx="7556421" cy="725805"/>
          </a:xfrm>
          <a:prstGeom prst="rect">
            <a:avLst/>
          </a:prstGeom>
          <a:noFill/>
          <a:ln/>
        </p:spPr>
        <p:txBody>
          <a:bodyPr wrap="square" lIns="0" tIns="0" rIns="0" bIns="0" rtlCol="0" anchor="t"/>
          <a:lstStyle/>
          <a:p>
            <a:pPr marL="0" indent="0">
              <a:lnSpc>
                <a:spcPts val="2850"/>
              </a:lnSpc>
              <a:buNone/>
            </a:pPr>
            <a:r>
              <a:rPr lang="en-US" sz="1750" dirty="0">
                <a:solidFill>
                  <a:srgbClr val="2B4150"/>
                </a:solidFill>
                <a:latin typeface="PT Serif" panose="020A0603040505020204" pitchFamily="18" charset="0"/>
                <a:ea typeface="Source Sans Pro" pitchFamily="34" charset="-122"/>
                <a:cs typeface="Source Sans Pro" pitchFamily="34" charset="-120"/>
              </a:rPr>
              <a:t>Bên cạnh đó, việc đảm bảo an toàn lao động còn góp phần nâng cao hiệu quả sản xuất trong ngành công nghiệp sản xuất bóng bầu dục.</a:t>
            </a:r>
            <a:endParaRPr lang="en-US" sz="1750" dirty="0"/>
          </a:p>
        </p:txBody>
      </p:sp>
      <p:sp>
        <p:nvSpPr>
          <p:cNvPr id="6" name="Shape 3"/>
          <p:cNvSpPr/>
          <p:nvPr/>
        </p:nvSpPr>
        <p:spPr>
          <a:xfrm>
            <a:off x="793790" y="5961576"/>
            <a:ext cx="362903" cy="362903"/>
          </a:xfrm>
          <a:prstGeom prst="roundRect">
            <a:avLst>
              <a:gd name="adj" fmla="val 25194296"/>
            </a:avLst>
          </a:prstGeom>
          <a:noFill/>
          <a:ln w="7620">
            <a:solidFill>
              <a:srgbClr val="FFFFFF"/>
            </a:solidFill>
            <a:prstDash val="solid"/>
          </a:ln>
        </p:spPr>
      </p:sp>
      <p:pic>
        <p:nvPicPr>
          <p:cNvPr id="7" name="Image 1" descr="preencoded.png"/>
          <p:cNvPicPr>
            <a:picLocks noChangeAspect="1"/>
          </p:cNvPicPr>
          <p:nvPr/>
        </p:nvPicPr>
        <p:blipFill>
          <a:blip r:embed="rId4"/>
          <a:stretch>
            <a:fillRect/>
          </a:stretch>
        </p:blipFill>
        <p:spPr>
          <a:xfrm>
            <a:off x="801410" y="5969196"/>
            <a:ext cx="347663" cy="347663"/>
          </a:xfrm>
          <a:prstGeom prst="rect">
            <a:avLst/>
          </a:prstGeom>
        </p:spPr>
      </p:pic>
      <p:sp>
        <p:nvSpPr>
          <p:cNvPr id="8" name="Text 4"/>
          <p:cNvSpPr/>
          <p:nvPr/>
        </p:nvSpPr>
        <p:spPr>
          <a:xfrm>
            <a:off x="2519166" y="5969196"/>
            <a:ext cx="2619494" cy="396835"/>
          </a:xfrm>
          <a:prstGeom prst="rect">
            <a:avLst/>
          </a:prstGeom>
          <a:noFill/>
          <a:ln/>
        </p:spPr>
        <p:txBody>
          <a:bodyPr wrap="none" lIns="0" tIns="0" rIns="0" bIns="0" rtlCol="0" anchor="t"/>
          <a:lstStyle/>
          <a:p>
            <a:pPr marL="0" indent="0" algn="ctr">
              <a:lnSpc>
                <a:spcPts val="3100"/>
              </a:lnSpc>
              <a:buNone/>
            </a:pPr>
            <a:r>
              <a:rPr lang="en-US" sz="2200" b="1" dirty="0" err="1">
                <a:solidFill>
                  <a:srgbClr val="2B4150"/>
                </a:solidFill>
                <a:latin typeface="PT Serif" panose="020A0603040505020204" pitchFamily="18" charset="0"/>
                <a:ea typeface="Source Sans Pro Bold" pitchFamily="34" charset="-122"/>
                <a:cs typeface="Source Sans Pro Bold" pitchFamily="34" charset="-120"/>
              </a:rPr>
              <a:t>Bản</a:t>
            </a:r>
            <a:r>
              <a:rPr lang="en-US" sz="2200" b="1" dirty="0">
                <a:solidFill>
                  <a:srgbClr val="2B4150"/>
                </a:solidFill>
                <a:latin typeface="PT Serif" panose="020A0603040505020204" pitchFamily="18" charset="0"/>
                <a:ea typeface="Source Sans Pro Bold" pitchFamily="34" charset="-122"/>
                <a:cs typeface="Source Sans Pro Bold" pitchFamily="34" charset="-120"/>
              </a:rPr>
              <a:t> </a:t>
            </a:r>
            <a:r>
              <a:rPr lang="en-US" sz="2200" b="1" dirty="0" err="1">
                <a:solidFill>
                  <a:srgbClr val="2B4150"/>
                </a:solidFill>
                <a:latin typeface="PT Serif" panose="020A0603040505020204" pitchFamily="18" charset="0"/>
                <a:ea typeface="Source Sans Pro Bold" pitchFamily="34" charset="-122"/>
                <a:cs typeface="Source Sans Pro Bold" pitchFamily="34" charset="-120"/>
              </a:rPr>
              <a:t>quyền</a:t>
            </a:r>
            <a:r>
              <a:rPr lang="en-US" sz="2200" b="1" dirty="0">
                <a:solidFill>
                  <a:srgbClr val="2B4150"/>
                </a:solidFill>
                <a:latin typeface="PT Serif" panose="020A0603040505020204" pitchFamily="18" charset="0"/>
                <a:ea typeface="Source Sans Pro Bold" pitchFamily="34" charset="-122"/>
                <a:cs typeface="Source Sans Pro Bold" pitchFamily="34" charset="-120"/>
              </a:rPr>
              <a:t> </a:t>
            </a:r>
            <a:r>
              <a:rPr lang="en-US" sz="2200" b="1" dirty="0" err="1">
                <a:solidFill>
                  <a:srgbClr val="2B4150"/>
                </a:solidFill>
                <a:latin typeface="PT Serif" panose="020A0603040505020204" pitchFamily="18" charset="0"/>
                <a:ea typeface="Source Sans Pro Bold" pitchFamily="34" charset="-122"/>
                <a:cs typeface="Source Sans Pro Bold" pitchFamily="34" charset="-120"/>
              </a:rPr>
              <a:t>thuộc</a:t>
            </a:r>
            <a:r>
              <a:rPr lang="en-US" sz="2200" b="1" dirty="0">
                <a:solidFill>
                  <a:srgbClr val="2B4150"/>
                </a:solidFill>
                <a:latin typeface="PT Serif" panose="020A0603040505020204" pitchFamily="18" charset="0"/>
                <a:ea typeface="Source Sans Pro Bold" pitchFamily="34" charset="-122"/>
                <a:cs typeface="Source Sans Pro Bold" pitchFamily="34" charset="-120"/>
              </a:rPr>
              <a:t> An Toàn  Nam Việt</a:t>
            </a:r>
            <a:endParaRPr lang="en-US" sz="2200" dirty="0"/>
          </a:p>
        </p:txBody>
      </p:sp>
      <p:pic>
        <p:nvPicPr>
          <p:cNvPr id="9" name="Picture 8">
            <a:extLst>
              <a:ext uri="{FF2B5EF4-FFF2-40B4-BE49-F238E27FC236}">
                <a16:creationId xmlns:a16="http://schemas.microsoft.com/office/drawing/2014/main" id="{B1AF9034-19D6-3765-FD86-268EF0258512}"/>
              </a:ext>
            </a:extLst>
          </p:cNvPr>
          <p:cNvPicPr>
            <a:picLocks noChangeAspect="1"/>
          </p:cNvPicPr>
          <p:nvPr/>
        </p:nvPicPr>
        <p:blipFill>
          <a:blip r:embed="rId5"/>
          <a:stretch>
            <a:fillRect/>
          </a:stretch>
        </p:blipFill>
        <p:spPr>
          <a:xfrm>
            <a:off x="12068071" y="7416957"/>
            <a:ext cx="2445463" cy="757243"/>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10405025" y="3450673"/>
            <a:ext cx="3277266" cy="3323182"/>
          </a:xfrm>
          <a:prstGeom prst="rect">
            <a:avLst/>
          </a:prstGeom>
        </p:spPr>
      </p:pic>
      <p:sp>
        <p:nvSpPr>
          <p:cNvPr id="3" name="Text 0"/>
          <p:cNvSpPr/>
          <p:nvPr/>
        </p:nvSpPr>
        <p:spPr>
          <a:xfrm>
            <a:off x="673210" y="1332467"/>
            <a:ext cx="7200067" cy="708779"/>
          </a:xfrm>
          <a:prstGeom prst="rect">
            <a:avLst/>
          </a:prstGeom>
          <a:noFill/>
          <a:ln/>
        </p:spPr>
        <p:txBody>
          <a:bodyPr wrap="none" lIns="0" tIns="0" rIns="0" bIns="0" rtlCol="0" anchor="t"/>
          <a:lstStyle/>
          <a:p>
            <a:pPr marL="0" indent="0">
              <a:lnSpc>
                <a:spcPts val="5550"/>
              </a:lnSpc>
              <a:buNone/>
            </a:pPr>
            <a:r>
              <a:rPr lang="en-US" sz="4800" b="1" dirty="0">
                <a:solidFill>
                  <a:srgbClr val="124E73"/>
                </a:solidFill>
                <a:latin typeface="MuseoModerno Medium" pitchFamily="34" charset="0"/>
                <a:ea typeface="MuseoModerno Medium" pitchFamily="34" charset="-122"/>
                <a:cs typeface="MuseoModerno Medium" pitchFamily="34" charset="-120"/>
              </a:rPr>
              <a:t>Tình hình tai nạn lao động</a:t>
            </a:r>
            <a:endParaRPr lang="en-US" sz="4800" b="1" dirty="0"/>
          </a:p>
        </p:txBody>
      </p:sp>
      <p:sp>
        <p:nvSpPr>
          <p:cNvPr id="4" name="Shape 1"/>
          <p:cNvSpPr/>
          <p:nvPr/>
        </p:nvSpPr>
        <p:spPr>
          <a:xfrm>
            <a:off x="793790" y="2710101"/>
            <a:ext cx="7556421" cy="1306949"/>
          </a:xfrm>
          <a:prstGeom prst="roundRect">
            <a:avLst>
              <a:gd name="adj" fmla="val 2603"/>
            </a:avLst>
          </a:prstGeom>
          <a:solidFill>
            <a:srgbClr val="124E73"/>
          </a:solidFill>
          <a:ln/>
        </p:spPr>
      </p:sp>
      <p:sp>
        <p:nvSpPr>
          <p:cNvPr id="5" name="Text 2"/>
          <p:cNvSpPr/>
          <p:nvPr/>
        </p:nvSpPr>
        <p:spPr>
          <a:xfrm>
            <a:off x="1020604" y="2968229"/>
            <a:ext cx="2835235" cy="354330"/>
          </a:xfrm>
          <a:prstGeom prst="rect">
            <a:avLst/>
          </a:prstGeom>
          <a:noFill/>
          <a:ln/>
        </p:spPr>
        <p:txBody>
          <a:bodyPr wrap="none" lIns="0" tIns="0" rIns="0" bIns="0" rtlCol="0" anchor="t"/>
          <a:lstStyle/>
          <a:p>
            <a:pPr marL="0" indent="0">
              <a:lnSpc>
                <a:spcPts val="2750"/>
              </a:lnSpc>
              <a:buNone/>
            </a:pPr>
            <a:r>
              <a:rPr lang="en-US" sz="2400" b="1" dirty="0">
                <a:solidFill>
                  <a:srgbClr val="FFFFFF"/>
                </a:solidFill>
                <a:latin typeface="MuseoModerno Medium" pitchFamily="34" charset="0"/>
                <a:ea typeface="MuseoModerno Medium" pitchFamily="34" charset="-122"/>
                <a:cs typeface="MuseoModerno Medium" pitchFamily="34" charset="-120"/>
              </a:rPr>
              <a:t>Số vụ tai nạn</a:t>
            </a:r>
            <a:endParaRPr lang="en-US" sz="2400" dirty="0"/>
          </a:p>
        </p:txBody>
      </p:sp>
      <p:sp>
        <p:nvSpPr>
          <p:cNvPr id="6" name="Text 3"/>
          <p:cNvSpPr/>
          <p:nvPr/>
        </p:nvSpPr>
        <p:spPr>
          <a:xfrm>
            <a:off x="1020604" y="3336607"/>
            <a:ext cx="7102793" cy="362903"/>
          </a:xfrm>
          <a:prstGeom prst="rect">
            <a:avLst/>
          </a:prstGeom>
          <a:noFill/>
          <a:ln/>
        </p:spPr>
        <p:txBody>
          <a:bodyPr wrap="none" lIns="0" tIns="0" rIns="0" bIns="0" rtlCol="0" anchor="t"/>
          <a:lstStyle/>
          <a:p>
            <a:pPr marL="0" indent="0">
              <a:lnSpc>
                <a:spcPts val="2850"/>
              </a:lnSpc>
              <a:buNone/>
            </a:pPr>
            <a:r>
              <a:rPr lang="en-US" dirty="0">
                <a:solidFill>
                  <a:srgbClr val="FFFFFF"/>
                </a:solidFill>
                <a:latin typeface="PT Serif" panose="020A0603040505020204" pitchFamily="18" charset="0"/>
                <a:ea typeface="Source Sans Pro" pitchFamily="34" charset="-122"/>
                <a:cs typeface="Source Sans Pro" pitchFamily="34" charset="-120"/>
              </a:rPr>
              <a:t>3.201 vụ, giảm 7,09% so với cùng kỳ năm 2023.</a:t>
            </a:r>
            <a:endParaRPr lang="en-US" dirty="0"/>
          </a:p>
        </p:txBody>
      </p:sp>
      <p:sp>
        <p:nvSpPr>
          <p:cNvPr id="7" name="Shape 4"/>
          <p:cNvSpPr/>
          <p:nvPr/>
        </p:nvSpPr>
        <p:spPr>
          <a:xfrm>
            <a:off x="793790" y="4243864"/>
            <a:ext cx="7556421" cy="1306949"/>
          </a:xfrm>
          <a:prstGeom prst="roundRect">
            <a:avLst>
              <a:gd name="adj" fmla="val 2603"/>
            </a:avLst>
          </a:prstGeom>
          <a:solidFill>
            <a:srgbClr val="124E73"/>
          </a:solidFill>
          <a:ln/>
        </p:spPr>
      </p:sp>
      <p:sp>
        <p:nvSpPr>
          <p:cNvPr id="8" name="Text 5"/>
          <p:cNvSpPr/>
          <p:nvPr/>
        </p:nvSpPr>
        <p:spPr>
          <a:xfrm>
            <a:off x="1020604" y="4501992"/>
            <a:ext cx="2835235" cy="354330"/>
          </a:xfrm>
          <a:prstGeom prst="rect">
            <a:avLst/>
          </a:prstGeom>
          <a:noFill/>
          <a:ln/>
        </p:spPr>
        <p:txBody>
          <a:bodyPr wrap="none" lIns="0" tIns="0" rIns="0" bIns="0" rtlCol="0" anchor="t"/>
          <a:lstStyle/>
          <a:p>
            <a:pPr marL="0" indent="0">
              <a:lnSpc>
                <a:spcPts val="2750"/>
              </a:lnSpc>
              <a:buNone/>
            </a:pPr>
            <a:r>
              <a:rPr lang="en-US" sz="2400" b="1" dirty="0">
                <a:solidFill>
                  <a:srgbClr val="FFFFFF"/>
                </a:solidFill>
                <a:latin typeface="MuseoModerno Medium" pitchFamily="34" charset="0"/>
                <a:ea typeface="MuseoModerno Medium" pitchFamily="34" charset="-122"/>
                <a:cs typeface="MuseoModerno Medium" pitchFamily="34" charset="-120"/>
              </a:rPr>
              <a:t>Số người bị nạn</a:t>
            </a:r>
            <a:endParaRPr lang="en-US" sz="2400" dirty="0"/>
          </a:p>
        </p:txBody>
      </p:sp>
      <p:sp>
        <p:nvSpPr>
          <p:cNvPr id="9" name="Text 6"/>
          <p:cNvSpPr/>
          <p:nvPr/>
        </p:nvSpPr>
        <p:spPr>
          <a:xfrm>
            <a:off x="1020604" y="4870370"/>
            <a:ext cx="7102793" cy="362903"/>
          </a:xfrm>
          <a:prstGeom prst="rect">
            <a:avLst/>
          </a:prstGeom>
          <a:noFill/>
          <a:ln/>
        </p:spPr>
        <p:txBody>
          <a:bodyPr wrap="none" lIns="0" tIns="0" rIns="0" bIns="0" rtlCol="0" anchor="t"/>
          <a:lstStyle/>
          <a:p>
            <a:pPr marL="0" indent="0">
              <a:lnSpc>
                <a:spcPts val="2850"/>
              </a:lnSpc>
              <a:buNone/>
            </a:pPr>
            <a:r>
              <a:rPr lang="en-US" dirty="0">
                <a:solidFill>
                  <a:srgbClr val="FFFFFF"/>
                </a:solidFill>
                <a:latin typeface="PT Serif" panose="020A0603040505020204" pitchFamily="18" charset="0"/>
                <a:ea typeface="Source Sans Pro" pitchFamily="34" charset="-122"/>
                <a:cs typeface="Source Sans Pro" pitchFamily="34" charset="-120"/>
              </a:rPr>
              <a:t>3.065 người, giảm 6,04% so với cùng kỳ năm 2023.</a:t>
            </a:r>
            <a:endParaRPr lang="en-US" dirty="0"/>
          </a:p>
        </p:txBody>
      </p:sp>
      <p:sp>
        <p:nvSpPr>
          <p:cNvPr id="10" name="Shape 7"/>
          <p:cNvSpPr/>
          <p:nvPr/>
        </p:nvSpPr>
        <p:spPr>
          <a:xfrm>
            <a:off x="793790" y="5777627"/>
            <a:ext cx="7556421" cy="1306949"/>
          </a:xfrm>
          <a:prstGeom prst="roundRect">
            <a:avLst>
              <a:gd name="adj" fmla="val 2603"/>
            </a:avLst>
          </a:prstGeom>
          <a:solidFill>
            <a:srgbClr val="124E73"/>
          </a:solidFill>
          <a:ln/>
        </p:spPr>
      </p:sp>
      <p:sp>
        <p:nvSpPr>
          <p:cNvPr id="11" name="Text 8"/>
          <p:cNvSpPr/>
          <p:nvPr/>
        </p:nvSpPr>
        <p:spPr>
          <a:xfrm>
            <a:off x="1020604" y="6035755"/>
            <a:ext cx="2835235" cy="354330"/>
          </a:xfrm>
          <a:prstGeom prst="rect">
            <a:avLst/>
          </a:prstGeom>
          <a:noFill/>
          <a:ln/>
        </p:spPr>
        <p:txBody>
          <a:bodyPr wrap="none" lIns="0" tIns="0" rIns="0" bIns="0" rtlCol="0" anchor="t"/>
          <a:lstStyle/>
          <a:p>
            <a:pPr marL="0" indent="0">
              <a:lnSpc>
                <a:spcPts val="2750"/>
              </a:lnSpc>
              <a:buNone/>
            </a:pPr>
            <a:r>
              <a:rPr lang="en-US" sz="2400" b="1" dirty="0">
                <a:solidFill>
                  <a:srgbClr val="FFFFFF"/>
                </a:solidFill>
                <a:latin typeface="MuseoModerno Medium" pitchFamily="34" charset="0"/>
                <a:ea typeface="MuseoModerno Medium" pitchFamily="34" charset="-122"/>
                <a:cs typeface="MuseoModerno Medium" pitchFamily="34" charset="-120"/>
              </a:rPr>
              <a:t>Số người chết</a:t>
            </a:r>
            <a:endParaRPr lang="en-US" sz="2400" dirty="0"/>
          </a:p>
        </p:txBody>
      </p:sp>
      <p:sp>
        <p:nvSpPr>
          <p:cNvPr id="12" name="Text 9"/>
          <p:cNvSpPr/>
          <p:nvPr/>
        </p:nvSpPr>
        <p:spPr>
          <a:xfrm>
            <a:off x="1020604" y="6404133"/>
            <a:ext cx="7102793" cy="362903"/>
          </a:xfrm>
          <a:prstGeom prst="rect">
            <a:avLst/>
          </a:prstGeom>
          <a:noFill/>
          <a:ln/>
        </p:spPr>
        <p:txBody>
          <a:bodyPr wrap="none" lIns="0" tIns="0" rIns="0" bIns="0" rtlCol="0" anchor="t"/>
          <a:lstStyle/>
          <a:p>
            <a:pPr marL="0" indent="0">
              <a:lnSpc>
                <a:spcPts val="2850"/>
              </a:lnSpc>
              <a:buNone/>
            </a:pPr>
            <a:r>
              <a:rPr lang="en-US" dirty="0">
                <a:solidFill>
                  <a:srgbClr val="FFFFFF"/>
                </a:solidFill>
                <a:latin typeface="PT Serif" panose="020A0603040505020204" pitchFamily="18" charset="0"/>
                <a:ea typeface="Source Sans Pro" pitchFamily="34" charset="-122"/>
                <a:cs typeface="Source Sans Pro" pitchFamily="34" charset="-120"/>
              </a:rPr>
              <a:t>346 người, giảm 1,98% so với cùng kỳ năm 2023.</a:t>
            </a:r>
            <a:endParaRPr lang="en-US" dirty="0"/>
          </a:p>
        </p:txBody>
      </p:sp>
      <p:pic>
        <p:nvPicPr>
          <p:cNvPr id="13" name="Picture 12">
            <a:extLst>
              <a:ext uri="{FF2B5EF4-FFF2-40B4-BE49-F238E27FC236}">
                <a16:creationId xmlns:a16="http://schemas.microsoft.com/office/drawing/2014/main" id="{5651E0A8-6A1B-603C-B5DE-0A4E5F26ECAB}"/>
              </a:ext>
            </a:extLst>
          </p:cNvPr>
          <p:cNvPicPr>
            <a:picLocks noChangeAspect="1"/>
          </p:cNvPicPr>
          <p:nvPr/>
        </p:nvPicPr>
        <p:blipFill>
          <a:blip r:embed="rId4"/>
          <a:stretch>
            <a:fillRect/>
          </a:stretch>
        </p:blipFill>
        <p:spPr>
          <a:xfrm>
            <a:off x="12068071" y="7416957"/>
            <a:ext cx="2445463" cy="757243"/>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1226880" y="387155"/>
            <a:ext cx="12176641" cy="471011"/>
          </a:xfrm>
          <a:prstGeom prst="rect">
            <a:avLst/>
          </a:prstGeom>
          <a:noFill/>
          <a:ln/>
        </p:spPr>
        <p:txBody>
          <a:bodyPr wrap="none" lIns="0" tIns="0" rIns="0" bIns="0" rtlCol="0" anchor="t"/>
          <a:lstStyle/>
          <a:p>
            <a:pPr marL="0" indent="0" algn="ctr">
              <a:lnSpc>
                <a:spcPts val="3700"/>
              </a:lnSpc>
              <a:buNone/>
            </a:pPr>
            <a:r>
              <a:rPr lang="en-US" sz="2950" b="1" dirty="0">
                <a:solidFill>
                  <a:srgbClr val="124E73"/>
                </a:solidFill>
                <a:latin typeface="MuseoModerno Medium" pitchFamily="34" charset="0"/>
                <a:ea typeface="MuseoModerno Medium" pitchFamily="34" charset="-122"/>
                <a:cs typeface="MuseoModerno Medium" pitchFamily="34" charset="-120"/>
              </a:rPr>
              <a:t>Một số vụ tai nạn lao động trong nhà máy sản xuất bóng bầu dục</a:t>
            </a:r>
            <a:endParaRPr lang="en-US" sz="2950" b="1" dirty="0"/>
          </a:p>
        </p:txBody>
      </p:sp>
      <p:pic>
        <p:nvPicPr>
          <p:cNvPr id="3" name="Image 0" descr="preencoded.png"/>
          <p:cNvPicPr>
            <a:picLocks noChangeAspect="1"/>
          </p:cNvPicPr>
          <p:nvPr/>
        </p:nvPicPr>
        <p:blipFill>
          <a:blip r:embed="rId3"/>
          <a:stretch>
            <a:fillRect/>
          </a:stretch>
        </p:blipFill>
        <p:spPr>
          <a:xfrm>
            <a:off x="3979781" y="1321058"/>
            <a:ext cx="6670834" cy="2996208"/>
          </a:xfrm>
          <a:prstGeom prst="rect">
            <a:avLst/>
          </a:prstGeom>
        </p:spPr>
      </p:pic>
      <p:sp>
        <p:nvSpPr>
          <p:cNvPr id="4" name="Shape 1"/>
          <p:cNvSpPr/>
          <p:nvPr/>
        </p:nvSpPr>
        <p:spPr>
          <a:xfrm>
            <a:off x="866654" y="4518448"/>
            <a:ext cx="339090" cy="339090"/>
          </a:xfrm>
          <a:prstGeom prst="roundRect">
            <a:avLst>
              <a:gd name="adj" fmla="val 6669"/>
            </a:avLst>
          </a:prstGeom>
          <a:solidFill>
            <a:srgbClr val="124E73"/>
          </a:solidFill>
          <a:ln/>
        </p:spPr>
      </p:sp>
      <p:sp>
        <p:nvSpPr>
          <p:cNvPr id="5" name="Text 2"/>
          <p:cNvSpPr/>
          <p:nvPr/>
        </p:nvSpPr>
        <p:spPr>
          <a:xfrm>
            <a:off x="983097" y="4574883"/>
            <a:ext cx="106085" cy="226100"/>
          </a:xfrm>
          <a:prstGeom prst="rect">
            <a:avLst/>
          </a:prstGeom>
          <a:noFill/>
          <a:ln/>
        </p:spPr>
        <p:txBody>
          <a:bodyPr wrap="none" lIns="0" tIns="0" rIns="0" bIns="0" rtlCol="0" anchor="t"/>
          <a:lstStyle/>
          <a:p>
            <a:pPr marL="0" indent="0" algn="ctr">
              <a:lnSpc>
                <a:spcPts val="1750"/>
              </a:lnSpc>
              <a:buNone/>
            </a:pPr>
            <a:r>
              <a:rPr lang="en-US" sz="1750" dirty="0">
                <a:solidFill>
                  <a:srgbClr val="FFFFFF"/>
                </a:solidFill>
                <a:latin typeface="MuseoModerno Medium" pitchFamily="34" charset="0"/>
                <a:ea typeface="MuseoModerno Medium" pitchFamily="34" charset="-122"/>
                <a:cs typeface="MuseoModerno Medium" pitchFamily="34" charset="-120"/>
              </a:rPr>
              <a:t>1</a:t>
            </a:r>
            <a:endParaRPr lang="en-US" sz="1750" dirty="0"/>
          </a:p>
        </p:txBody>
      </p:sp>
      <p:sp>
        <p:nvSpPr>
          <p:cNvPr id="6" name="Text 3"/>
          <p:cNvSpPr/>
          <p:nvPr/>
        </p:nvSpPr>
        <p:spPr>
          <a:xfrm>
            <a:off x="1356475" y="4608816"/>
            <a:ext cx="1884402" cy="235506"/>
          </a:xfrm>
          <a:prstGeom prst="rect">
            <a:avLst/>
          </a:prstGeom>
          <a:noFill/>
          <a:ln/>
        </p:spPr>
        <p:txBody>
          <a:bodyPr wrap="none" lIns="0" tIns="0" rIns="0" bIns="0" rtlCol="0" anchor="t"/>
          <a:lstStyle/>
          <a:p>
            <a:pPr marL="0" indent="0">
              <a:lnSpc>
                <a:spcPts val="1850"/>
              </a:lnSpc>
              <a:buNone/>
            </a:pPr>
            <a:r>
              <a:rPr lang="en-US" sz="2400" dirty="0">
                <a:solidFill>
                  <a:srgbClr val="2B4150"/>
                </a:solidFill>
                <a:latin typeface="MuseoModerno Medium" pitchFamily="34" charset="0"/>
                <a:ea typeface="MuseoModerno Medium" pitchFamily="34" charset="-122"/>
                <a:cs typeface="MuseoModerno Medium" pitchFamily="34" charset="-120"/>
              </a:rPr>
              <a:t>Thiết bị hỏng hóc</a:t>
            </a:r>
            <a:endParaRPr lang="en-US" sz="2400" dirty="0"/>
          </a:p>
        </p:txBody>
      </p:sp>
      <p:sp>
        <p:nvSpPr>
          <p:cNvPr id="7" name="Text 4"/>
          <p:cNvSpPr/>
          <p:nvPr/>
        </p:nvSpPr>
        <p:spPr>
          <a:xfrm>
            <a:off x="1356475" y="4934690"/>
            <a:ext cx="13085445" cy="241102"/>
          </a:xfrm>
          <a:prstGeom prst="rect">
            <a:avLst/>
          </a:prstGeom>
          <a:noFill/>
          <a:ln/>
        </p:spPr>
        <p:txBody>
          <a:bodyPr wrap="none" lIns="0" tIns="0" rIns="0" bIns="0" rtlCol="0" anchor="t"/>
          <a:lstStyle/>
          <a:p>
            <a:pPr marL="0" indent="0">
              <a:lnSpc>
                <a:spcPts val="1850"/>
              </a:lnSpc>
              <a:buNone/>
            </a:pPr>
            <a:r>
              <a:rPr lang="en-US" sz="1400" dirty="0">
                <a:solidFill>
                  <a:srgbClr val="2B4150"/>
                </a:solidFill>
                <a:latin typeface="PT Serif" panose="020A0603040505020204" pitchFamily="18" charset="0"/>
                <a:ea typeface="Source Sans Pro" pitchFamily="34" charset="-122"/>
                <a:cs typeface="Source Sans Pro" pitchFamily="34" charset="-120"/>
              </a:rPr>
              <a:t>Có trường hợp công nhân bị thương nặng do máy móc trong dây chuyền sản xuất gặp sự cố. Việc không thường xuyên bảo trì và kiểm tra thiết </a:t>
            </a:r>
            <a:r>
              <a:rPr lang="en-US" sz="1400" dirty="0" err="1">
                <a:solidFill>
                  <a:srgbClr val="2B4150"/>
                </a:solidFill>
                <a:latin typeface="PT Serif" panose="020A0603040505020204" pitchFamily="18" charset="0"/>
                <a:ea typeface="Source Sans Pro" pitchFamily="34" charset="-122"/>
                <a:cs typeface="Source Sans Pro" pitchFamily="34" charset="-120"/>
              </a:rPr>
              <a:t>bị</a:t>
            </a:r>
            <a:r>
              <a:rPr lang="en-US" sz="1400" dirty="0">
                <a:solidFill>
                  <a:srgbClr val="2B4150"/>
                </a:solidFill>
                <a:latin typeface="PT Serif" panose="020A0603040505020204" pitchFamily="18" charset="0"/>
                <a:ea typeface="Source Sans Pro" pitchFamily="34" charset="-122"/>
                <a:cs typeface="Source Sans Pro" pitchFamily="34" charset="-120"/>
              </a:rPr>
              <a:t> </a:t>
            </a:r>
            <a:r>
              <a:rPr lang="en-US" sz="1400" dirty="0" err="1">
                <a:solidFill>
                  <a:srgbClr val="2B4150"/>
                </a:solidFill>
                <a:latin typeface="PT Serif" panose="020A0603040505020204" pitchFamily="18" charset="0"/>
                <a:ea typeface="Source Sans Pro" pitchFamily="34" charset="-122"/>
                <a:cs typeface="Source Sans Pro" pitchFamily="34" charset="-120"/>
              </a:rPr>
              <a:t>có</a:t>
            </a:r>
            <a:r>
              <a:rPr lang="en-US" sz="1400" dirty="0">
                <a:solidFill>
                  <a:srgbClr val="2B4150"/>
                </a:solidFill>
                <a:latin typeface="PT Serif" panose="020A0603040505020204" pitchFamily="18" charset="0"/>
                <a:ea typeface="Source Sans Pro" pitchFamily="34" charset="-122"/>
                <a:cs typeface="Source Sans Pro" pitchFamily="34" charset="-120"/>
              </a:rPr>
              <a:t> </a:t>
            </a:r>
            <a:r>
              <a:rPr lang="en-US" sz="1400" dirty="0" err="1">
                <a:solidFill>
                  <a:srgbClr val="2B4150"/>
                </a:solidFill>
                <a:latin typeface="PT Serif" panose="020A0603040505020204" pitchFamily="18" charset="0"/>
                <a:ea typeface="Source Sans Pro" pitchFamily="34" charset="-122"/>
                <a:cs typeface="Source Sans Pro" pitchFamily="34" charset="-120"/>
              </a:rPr>
              <a:t>thể</a:t>
            </a:r>
            <a:endParaRPr lang="en-US" sz="1400" dirty="0">
              <a:solidFill>
                <a:srgbClr val="2B4150"/>
              </a:solidFill>
              <a:latin typeface="PT Serif" panose="020A0603040505020204" pitchFamily="18" charset="0"/>
              <a:ea typeface="Source Sans Pro" pitchFamily="34" charset="-122"/>
              <a:cs typeface="Source Sans Pro" pitchFamily="34" charset="-120"/>
            </a:endParaRPr>
          </a:p>
          <a:p>
            <a:pPr marL="0" indent="0">
              <a:lnSpc>
                <a:spcPts val="1850"/>
              </a:lnSpc>
              <a:buNone/>
            </a:pPr>
            <a:r>
              <a:rPr lang="en-US" sz="1400" dirty="0">
                <a:solidFill>
                  <a:srgbClr val="2B4150"/>
                </a:solidFill>
                <a:latin typeface="PT Serif" panose="020A0603040505020204" pitchFamily="18" charset="0"/>
                <a:ea typeface="Source Sans Pro" pitchFamily="34" charset="-122"/>
                <a:cs typeface="Source Sans Pro" pitchFamily="34" charset="-120"/>
              </a:rPr>
              <a:t> dẫn đến tai nạn không đáng có.</a:t>
            </a:r>
            <a:endParaRPr lang="en-US" sz="1400" dirty="0"/>
          </a:p>
        </p:txBody>
      </p:sp>
      <p:sp>
        <p:nvSpPr>
          <p:cNvPr id="8" name="Shape 5"/>
          <p:cNvSpPr/>
          <p:nvPr/>
        </p:nvSpPr>
        <p:spPr>
          <a:xfrm>
            <a:off x="866656" y="5885140"/>
            <a:ext cx="339090" cy="339090"/>
          </a:xfrm>
          <a:prstGeom prst="roundRect">
            <a:avLst>
              <a:gd name="adj" fmla="val 6669"/>
            </a:avLst>
          </a:prstGeom>
          <a:solidFill>
            <a:srgbClr val="124E73"/>
          </a:solidFill>
          <a:ln/>
        </p:spPr>
      </p:sp>
      <p:sp>
        <p:nvSpPr>
          <p:cNvPr id="9" name="Text 6"/>
          <p:cNvSpPr/>
          <p:nvPr/>
        </p:nvSpPr>
        <p:spPr>
          <a:xfrm>
            <a:off x="973336" y="5941576"/>
            <a:ext cx="125730" cy="226100"/>
          </a:xfrm>
          <a:prstGeom prst="rect">
            <a:avLst/>
          </a:prstGeom>
          <a:noFill/>
          <a:ln/>
        </p:spPr>
        <p:txBody>
          <a:bodyPr wrap="none" lIns="0" tIns="0" rIns="0" bIns="0" rtlCol="0" anchor="t"/>
          <a:lstStyle/>
          <a:p>
            <a:pPr marL="0" indent="0" algn="ctr">
              <a:lnSpc>
                <a:spcPts val="1750"/>
              </a:lnSpc>
              <a:buNone/>
            </a:pPr>
            <a:r>
              <a:rPr lang="en-US" sz="1750" dirty="0">
                <a:solidFill>
                  <a:srgbClr val="FFFFFF"/>
                </a:solidFill>
                <a:latin typeface="MuseoModerno Medium" pitchFamily="34" charset="0"/>
                <a:ea typeface="MuseoModerno Medium" pitchFamily="34" charset="-122"/>
                <a:cs typeface="MuseoModerno Medium" pitchFamily="34" charset="-120"/>
              </a:rPr>
              <a:t>2</a:t>
            </a:r>
            <a:endParaRPr lang="en-US" sz="1750" dirty="0"/>
          </a:p>
        </p:txBody>
      </p:sp>
      <p:sp>
        <p:nvSpPr>
          <p:cNvPr id="10" name="Text 7"/>
          <p:cNvSpPr/>
          <p:nvPr/>
        </p:nvSpPr>
        <p:spPr>
          <a:xfrm>
            <a:off x="1356477" y="5975508"/>
            <a:ext cx="1884402" cy="235506"/>
          </a:xfrm>
          <a:prstGeom prst="rect">
            <a:avLst/>
          </a:prstGeom>
          <a:noFill/>
          <a:ln/>
        </p:spPr>
        <p:txBody>
          <a:bodyPr wrap="none" lIns="0" tIns="0" rIns="0" bIns="0" rtlCol="0" anchor="t"/>
          <a:lstStyle/>
          <a:p>
            <a:pPr marL="0" indent="0">
              <a:lnSpc>
                <a:spcPts val="1850"/>
              </a:lnSpc>
              <a:buNone/>
            </a:pPr>
            <a:r>
              <a:rPr lang="en-US" sz="2400" dirty="0">
                <a:solidFill>
                  <a:srgbClr val="2B4150"/>
                </a:solidFill>
                <a:latin typeface="MuseoModerno Medium" pitchFamily="34" charset="0"/>
                <a:ea typeface="MuseoModerno Medium" pitchFamily="34" charset="-122"/>
                <a:cs typeface="MuseoModerno Medium" pitchFamily="34" charset="-120"/>
              </a:rPr>
              <a:t>Sàn trơn trượt</a:t>
            </a:r>
            <a:endParaRPr lang="en-US" sz="2400" dirty="0"/>
          </a:p>
        </p:txBody>
      </p:sp>
      <p:sp>
        <p:nvSpPr>
          <p:cNvPr id="11" name="Text 8"/>
          <p:cNvSpPr/>
          <p:nvPr/>
        </p:nvSpPr>
        <p:spPr>
          <a:xfrm>
            <a:off x="1356477" y="6301382"/>
            <a:ext cx="13085445" cy="241102"/>
          </a:xfrm>
          <a:prstGeom prst="rect">
            <a:avLst/>
          </a:prstGeom>
          <a:noFill/>
          <a:ln/>
        </p:spPr>
        <p:txBody>
          <a:bodyPr wrap="none" lIns="0" tIns="0" rIns="0" bIns="0" rtlCol="0" anchor="t"/>
          <a:lstStyle/>
          <a:p>
            <a:pPr marL="0" indent="0">
              <a:lnSpc>
                <a:spcPts val="1850"/>
              </a:lnSpc>
              <a:buNone/>
            </a:pPr>
            <a:r>
              <a:rPr lang="en-US" sz="1400" dirty="0">
                <a:solidFill>
                  <a:srgbClr val="2B4150"/>
                </a:solidFill>
                <a:latin typeface="PT Serif" panose="020A0603040505020204" pitchFamily="18" charset="0"/>
                <a:ea typeface="Source Sans Pro" pitchFamily="34" charset="-122"/>
                <a:cs typeface="Source Sans Pro" pitchFamily="34" charset="-120"/>
              </a:rPr>
              <a:t>Một số công nhân đã gặp phải tai nạn do ngã trên sàn ướt hoặc trơn trượt trong quá trình sản xuất. Điều này nhấn mạnh tầm quan trọng của việc </a:t>
            </a:r>
            <a:r>
              <a:rPr lang="en-US" sz="1400" dirty="0" err="1">
                <a:solidFill>
                  <a:srgbClr val="2B4150"/>
                </a:solidFill>
                <a:latin typeface="PT Serif" panose="020A0603040505020204" pitchFamily="18" charset="0"/>
                <a:ea typeface="Source Sans Pro" pitchFamily="34" charset="-122"/>
                <a:cs typeface="Source Sans Pro" pitchFamily="34" charset="-120"/>
              </a:rPr>
              <a:t>giữ</a:t>
            </a:r>
            <a:r>
              <a:rPr lang="en-US" sz="1400" dirty="0">
                <a:solidFill>
                  <a:srgbClr val="2B4150"/>
                </a:solidFill>
                <a:latin typeface="PT Serif" panose="020A0603040505020204" pitchFamily="18" charset="0"/>
                <a:ea typeface="Source Sans Pro" pitchFamily="34" charset="-122"/>
                <a:cs typeface="Source Sans Pro" pitchFamily="34" charset="-120"/>
              </a:rPr>
              <a:t> </a:t>
            </a:r>
            <a:r>
              <a:rPr lang="en-US" sz="1400" dirty="0" err="1">
                <a:solidFill>
                  <a:srgbClr val="2B4150"/>
                </a:solidFill>
                <a:latin typeface="PT Serif" panose="020A0603040505020204" pitchFamily="18" charset="0"/>
                <a:ea typeface="Source Sans Pro" pitchFamily="34" charset="-122"/>
                <a:cs typeface="Source Sans Pro" pitchFamily="34" charset="-120"/>
              </a:rPr>
              <a:t>gìn</a:t>
            </a:r>
            <a:endParaRPr lang="en-US" sz="1400" dirty="0">
              <a:solidFill>
                <a:srgbClr val="2B4150"/>
              </a:solidFill>
              <a:latin typeface="PT Serif" panose="020A0603040505020204" pitchFamily="18" charset="0"/>
              <a:ea typeface="Source Sans Pro" pitchFamily="34" charset="-122"/>
              <a:cs typeface="Source Sans Pro" pitchFamily="34" charset="-120"/>
            </a:endParaRPr>
          </a:p>
          <a:p>
            <a:pPr marL="0" indent="0">
              <a:lnSpc>
                <a:spcPts val="1850"/>
              </a:lnSpc>
              <a:buNone/>
            </a:pPr>
            <a:r>
              <a:rPr lang="en-US" sz="1400" dirty="0">
                <a:solidFill>
                  <a:srgbClr val="2B4150"/>
                </a:solidFill>
                <a:latin typeface="PT Serif" panose="020A0603040505020204" pitchFamily="18" charset="0"/>
                <a:ea typeface="Source Sans Pro" pitchFamily="34" charset="-122"/>
                <a:cs typeface="Source Sans Pro" pitchFamily="34" charset="-120"/>
              </a:rPr>
              <a:t> vệ sinh và đảm bảo các bề mặt làm việc luôn khô ráo.</a:t>
            </a:r>
            <a:endParaRPr lang="en-US" sz="1400" dirty="0"/>
          </a:p>
        </p:txBody>
      </p:sp>
      <p:sp>
        <p:nvSpPr>
          <p:cNvPr id="12" name="Shape 9"/>
          <p:cNvSpPr/>
          <p:nvPr/>
        </p:nvSpPr>
        <p:spPr>
          <a:xfrm>
            <a:off x="866655" y="7022022"/>
            <a:ext cx="339090" cy="339090"/>
          </a:xfrm>
          <a:prstGeom prst="roundRect">
            <a:avLst>
              <a:gd name="adj" fmla="val 6669"/>
            </a:avLst>
          </a:prstGeom>
          <a:solidFill>
            <a:srgbClr val="124E73"/>
          </a:solidFill>
          <a:ln/>
        </p:spPr>
      </p:sp>
      <p:sp>
        <p:nvSpPr>
          <p:cNvPr id="13" name="Text 10"/>
          <p:cNvSpPr/>
          <p:nvPr/>
        </p:nvSpPr>
        <p:spPr>
          <a:xfrm>
            <a:off x="972621" y="7078458"/>
            <a:ext cx="127040" cy="226100"/>
          </a:xfrm>
          <a:prstGeom prst="rect">
            <a:avLst/>
          </a:prstGeom>
          <a:noFill/>
          <a:ln/>
        </p:spPr>
        <p:txBody>
          <a:bodyPr wrap="none" lIns="0" tIns="0" rIns="0" bIns="0" rtlCol="0" anchor="t"/>
          <a:lstStyle/>
          <a:p>
            <a:pPr marL="0" indent="0" algn="ctr">
              <a:lnSpc>
                <a:spcPts val="1750"/>
              </a:lnSpc>
              <a:buNone/>
            </a:pPr>
            <a:r>
              <a:rPr lang="en-US" sz="1750" dirty="0">
                <a:solidFill>
                  <a:srgbClr val="FFFFFF"/>
                </a:solidFill>
                <a:latin typeface="MuseoModerno Medium" pitchFamily="34" charset="0"/>
                <a:ea typeface="MuseoModerno Medium" pitchFamily="34" charset="-122"/>
                <a:cs typeface="MuseoModerno Medium" pitchFamily="34" charset="-120"/>
              </a:rPr>
              <a:t>3</a:t>
            </a:r>
            <a:endParaRPr lang="en-US" sz="1750" dirty="0"/>
          </a:p>
        </p:txBody>
      </p:sp>
      <p:sp>
        <p:nvSpPr>
          <p:cNvPr id="14" name="Text 11"/>
          <p:cNvSpPr/>
          <p:nvPr/>
        </p:nvSpPr>
        <p:spPr>
          <a:xfrm>
            <a:off x="1356476" y="7112390"/>
            <a:ext cx="1884402" cy="235506"/>
          </a:xfrm>
          <a:prstGeom prst="rect">
            <a:avLst/>
          </a:prstGeom>
          <a:noFill/>
          <a:ln/>
        </p:spPr>
        <p:txBody>
          <a:bodyPr wrap="none" lIns="0" tIns="0" rIns="0" bIns="0" rtlCol="0" anchor="t"/>
          <a:lstStyle/>
          <a:p>
            <a:pPr marL="0" indent="0">
              <a:lnSpc>
                <a:spcPts val="1850"/>
              </a:lnSpc>
              <a:buNone/>
            </a:pPr>
            <a:r>
              <a:rPr lang="en-US" sz="2400" dirty="0">
                <a:solidFill>
                  <a:srgbClr val="2B4150"/>
                </a:solidFill>
                <a:latin typeface="MuseoModerno Medium" pitchFamily="34" charset="0"/>
                <a:ea typeface="MuseoModerno Medium" pitchFamily="34" charset="-122"/>
                <a:cs typeface="MuseoModerno Medium" pitchFamily="34" charset="-120"/>
              </a:rPr>
              <a:t>Vật rơi từ trên cao</a:t>
            </a:r>
            <a:endParaRPr lang="en-US" sz="2400" dirty="0"/>
          </a:p>
        </p:txBody>
      </p:sp>
      <p:sp>
        <p:nvSpPr>
          <p:cNvPr id="15" name="Text 12"/>
          <p:cNvSpPr/>
          <p:nvPr/>
        </p:nvSpPr>
        <p:spPr>
          <a:xfrm>
            <a:off x="1356476" y="7438264"/>
            <a:ext cx="13085445" cy="241102"/>
          </a:xfrm>
          <a:prstGeom prst="rect">
            <a:avLst/>
          </a:prstGeom>
          <a:noFill/>
          <a:ln/>
        </p:spPr>
        <p:txBody>
          <a:bodyPr wrap="none" lIns="0" tIns="0" rIns="0" bIns="0" rtlCol="0" anchor="t"/>
          <a:lstStyle/>
          <a:p>
            <a:pPr marL="0" indent="0">
              <a:lnSpc>
                <a:spcPts val="1850"/>
              </a:lnSpc>
              <a:buNone/>
            </a:pPr>
            <a:r>
              <a:rPr lang="en-US" sz="1400" dirty="0">
                <a:solidFill>
                  <a:srgbClr val="2B4150"/>
                </a:solidFill>
                <a:latin typeface="PT Serif" panose="020A0603040505020204" pitchFamily="18" charset="0"/>
                <a:ea typeface="Source Sans Pro" pitchFamily="34" charset="-122"/>
                <a:cs typeface="Source Sans Pro" pitchFamily="34" charset="-120"/>
              </a:rPr>
              <a:t>Có trường hợp công nhân bị thương do các vật dụng nặng rơi từ trên cao. Điều này chỉ ra rằng cần có biện pháp an toàn hiệu quả để bảo vệ công </a:t>
            </a:r>
            <a:r>
              <a:rPr lang="en-US" sz="1400" dirty="0" err="1">
                <a:solidFill>
                  <a:srgbClr val="2B4150"/>
                </a:solidFill>
                <a:latin typeface="PT Serif" panose="020A0603040505020204" pitchFamily="18" charset="0"/>
                <a:ea typeface="Source Sans Pro" pitchFamily="34" charset="-122"/>
                <a:cs typeface="Source Sans Pro" pitchFamily="34" charset="-120"/>
              </a:rPr>
              <a:t>nhân</a:t>
            </a:r>
            <a:r>
              <a:rPr lang="en-US" sz="1400" dirty="0">
                <a:solidFill>
                  <a:srgbClr val="2B4150"/>
                </a:solidFill>
                <a:latin typeface="PT Serif" panose="020A0603040505020204" pitchFamily="18" charset="0"/>
                <a:ea typeface="Source Sans Pro" pitchFamily="34" charset="-122"/>
                <a:cs typeface="Source Sans Pro" pitchFamily="34" charset="-120"/>
              </a:rPr>
              <a:t> </a:t>
            </a:r>
            <a:r>
              <a:rPr lang="en-US" sz="1400" dirty="0" err="1">
                <a:solidFill>
                  <a:srgbClr val="2B4150"/>
                </a:solidFill>
                <a:latin typeface="PT Serif" panose="020A0603040505020204" pitchFamily="18" charset="0"/>
                <a:ea typeface="Source Sans Pro" pitchFamily="34" charset="-122"/>
                <a:cs typeface="Source Sans Pro" pitchFamily="34" charset="-120"/>
              </a:rPr>
              <a:t>khỏi</a:t>
            </a:r>
            <a:endParaRPr lang="en-US" sz="1400" dirty="0">
              <a:solidFill>
                <a:srgbClr val="2B4150"/>
              </a:solidFill>
              <a:latin typeface="PT Serif" panose="020A0603040505020204" pitchFamily="18" charset="0"/>
              <a:ea typeface="Source Sans Pro" pitchFamily="34" charset="-122"/>
              <a:cs typeface="Source Sans Pro" pitchFamily="34" charset="-120"/>
            </a:endParaRPr>
          </a:p>
          <a:p>
            <a:pPr marL="0" indent="0">
              <a:lnSpc>
                <a:spcPts val="1850"/>
              </a:lnSpc>
              <a:buNone/>
            </a:pPr>
            <a:r>
              <a:rPr lang="en-US" sz="1400" dirty="0">
                <a:solidFill>
                  <a:srgbClr val="2B4150"/>
                </a:solidFill>
                <a:latin typeface="PT Serif" panose="020A0603040505020204" pitchFamily="18" charset="0"/>
                <a:ea typeface="Source Sans Pro" pitchFamily="34" charset="-122"/>
                <a:cs typeface="Source Sans Pro" pitchFamily="34" charset="-120"/>
              </a:rPr>
              <a:t> những rủi ro từ các vật liệu trong quá trình sản xuất.</a:t>
            </a:r>
            <a:endParaRPr lang="en-US" sz="1400" dirty="0"/>
          </a:p>
        </p:txBody>
      </p:sp>
      <p:pic>
        <p:nvPicPr>
          <p:cNvPr id="16" name="Picture 15">
            <a:extLst>
              <a:ext uri="{FF2B5EF4-FFF2-40B4-BE49-F238E27FC236}">
                <a16:creationId xmlns:a16="http://schemas.microsoft.com/office/drawing/2014/main" id="{B113F027-914A-554E-70EA-4AE67D5867F7}"/>
              </a:ext>
            </a:extLst>
          </p:cNvPr>
          <p:cNvPicPr>
            <a:picLocks noChangeAspect="1"/>
          </p:cNvPicPr>
          <p:nvPr/>
        </p:nvPicPr>
        <p:blipFill>
          <a:blip r:embed="rId4"/>
          <a:stretch>
            <a:fillRect/>
          </a:stretch>
        </p:blipFill>
        <p:spPr>
          <a:xfrm>
            <a:off x="12771455" y="7606143"/>
            <a:ext cx="1742079" cy="539439"/>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8229600"/>
          </a:xfrm>
          <a:prstGeom prst="rect">
            <a:avLst/>
          </a:prstGeom>
        </p:spPr>
      </p:pic>
      <p:sp>
        <p:nvSpPr>
          <p:cNvPr id="3" name="Text 0"/>
          <p:cNvSpPr/>
          <p:nvPr/>
        </p:nvSpPr>
        <p:spPr>
          <a:xfrm>
            <a:off x="793790" y="2872978"/>
            <a:ext cx="7556421" cy="1417558"/>
          </a:xfrm>
          <a:prstGeom prst="rect">
            <a:avLst/>
          </a:prstGeom>
          <a:noFill/>
          <a:ln/>
        </p:spPr>
        <p:txBody>
          <a:bodyPr wrap="square" lIns="0" tIns="0" rIns="0" bIns="0" rtlCol="0" anchor="t"/>
          <a:lstStyle/>
          <a:p>
            <a:pPr marL="1028700" indent="-1028700">
              <a:lnSpc>
                <a:spcPts val="5550"/>
              </a:lnSpc>
              <a:buAutoNum type="romanUcPeriod"/>
            </a:pPr>
            <a:r>
              <a:rPr lang="en-US" sz="4800" b="1" dirty="0" err="1">
                <a:solidFill>
                  <a:srgbClr val="124E73"/>
                </a:solidFill>
                <a:latin typeface="MuseoModerno Medium" pitchFamily="34" charset="0"/>
                <a:ea typeface="MuseoModerno Medium" pitchFamily="34" charset="-122"/>
                <a:cs typeface="MuseoModerno Medium" pitchFamily="34" charset="-120"/>
              </a:rPr>
              <a:t>Công</a:t>
            </a:r>
            <a:r>
              <a:rPr lang="en-US" sz="4800" b="1" dirty="0">
                <a:solidFill>
                  <a:srgbClr val="124E73"/>
                </a:solidFill>
                <a:latin typeface="MuseoModerno Medium" pitchFamily="34" charset="0"/>
                <a:ea typeface="MuseoModerno Medium" pitchFamily="34" charset="-122"/>
                <a:cs typeface="MuseoModerno Medium" pitchFamily="34" charset="-120"/>
              </a:rPr>
              <a:t> </a:t>
            </a:r>
            <a:r>
              <a:rPr lang="en-US" sz="4800" b="1" dirty="0" err="1">
                <a:solidFill>
                  <a:srgbClr val="124E73"/>
                </a:solidFill>
                <a:latin typeface="MuseoModerno Medium" pitchFamily="34" charset="0"/>
                <a:ea typeface="MuseoModerno Medium" pitchFamily="34" charset="-122"/>
                <a:cs typeface="MuseoModerno Medium" pitchFamily="34" charset="-120"/>
              </a:rPr>
              <a:t>đoạn</a:t>
            </a:r>
            <a:r>
              <a:rPr lang="en-US" sz="4800" b="1" dirty="0">
                <a:solidFill>
                  <a:srgbClr val="124E73"/>
                </a:solidFill>
                <a:latin typeface="MuseoModerno Medium" pitchFamily="34" charset="0"/>
                <a:ea typeface="MuseoModerno Medium" pitchFamily="34" charset="-122"/>
                <a:cs typeface="MuseoModerno Medium" pitchFamily="34" charset="-120"/>
              </a:rPr>
              <a:t> </a:t>
            </a:r>
          </a:p>
          <a:p>
            <a:pPr>
              <a:lnSpc>
                <a:spcPts val="5550"/>
              </a:lnSpc>
            </a:pPr>
            <a:r>
              <a:rPr lang="en-US" sz="4800" b="1" dirty="0" err="1">
                <a:solidFill>
                  <a:srgbClr val="124E73"/>
                </a:solidFill>
                <a:latin typeface="MuseoModerno Medium" pitchFamily="34" charset="0"/>
                <a:ea typeface="MuseoModerno Medium" pitchFamily="34" charset="-122"/>
                <a:cs typeface="MuseoModerno Medium" pitchFamily="34" charset="-120"/>
              </a:rPr>
              <a:t>Cắt</a:t>
            </a:r>
            <a:r>
              <a:rPr lang="en-US" sz="4800" b="1" dirty="0">
                <a:solidFill>
                  <a:srgbClr val="124E73"/>
                </a:solidFill>
                <a:latin typeface="MuseoModerno Medium" pitchFamily="34" charset="0"/>
                <a:ea typeface="MuseoModerno Medium" pitchFamily="34" charset="-122"/>
                <a:cs typeface="MuseoModerno Medium" pitchFamily="34" charset="-120"/>
              </a:rPr>
              <a:t> nguyên liệu</a:t>
            </a:r>
            <a:endParaRPr lang="en-US" sz="4800" b="1" dirty="0"/>
          </a:p>
        </p:txBody>
      </p:sp>
      <p:sp>
        <p:nvSpPr>
          <p:cNvPr id="4" name="Text 1"/>
          <p:cNvSpPr/>
          <p:nvPr/>
        </p:nvSpPr>
        <p:spPr>
          <a:xfrm>
            <a:off x="793790" y="4630698"/>
            <a:ext cx="7556421" cy="725805"/>
          </a:xfrm>
          <a:prstGeom prst="rect">
            <a:avLst/>
          </a:prstGeom>
          <a:noFill/>
          <a:ln/>
        </p:spPr>
        <p:txBody>
          <a:bodyPr wrap="square" lIns="0" tIns="0" rIns="0" bIns="0" rtlCol="0" anchor="t"/>
          <a:lstStyle/>
          <a:p>
            <a:pPr marL="0" indent="0">
              <a:lnSpc>
                <a:spcPts val="2850"/>
              </a:lnSpc>
              <a:buNone/>
            </a:pPr>
            <a:r>
              <a:rPr lang="en-US" sz="1750" dirty="0">
                <a:solidFill>
                  <a:srgbClr val="2B4150"/>
                </a:solidFill>
                <a:latin typeface="PT Serif" panose="020A0603040505020204" pitchFamily="18" charset="0"/>
                <a:ea typeface="Source Sans Pro" pitchFamily="34" charset="-122"/>
                <a:cs typeface="Source Sans Pro" pitchFamily="34" charset="-120"/>
              </a:rPr>
              <a:t>Nguyên liệu được chuẩn bị và định hình để tạo ra các mảnh ghép hoàn hảo cho sản phẩm cuối cùng.</a:t>
            </a:r>
            <a:endParaRPr lang="en-US" sz="17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4278630" y="751880"/>
            <a:ext cx="6045279" cy="399455"/>
          </a:xfrm>
          <a:prstGeom prst="rect">
            <a:avLst/>
          </a:prstGeom>
          <a:noFill/>
          <a:ln/>
        </p:spPr>
        <p:txBody>
          <a:bodyPr wrap="none" lIns="0" tIns="0" rIns="0" bIns="0" rtlCol="0" anchor="t"/>
          <a:lstStyle/>
          <a:p>
            <a:pPr marL="0" indent="0" algn="ctr">
              <a:lnSpc>
                <a:spcPts val="3100"/>
              </a:lnSpc>
              <a:buNone/>
            </a:pPr>
            <a:r>
              <a:rPr lang="en-US" sz="3200" b="1" dirty="0">
                <a:solidFill>
                  <a:srgbClr val="124E73"/>
                </a:solidFill>
                <a:latin typeface="MuseoModerno Medium" pitchFamily="34" charset="0"/>
                <a:ea typeface="MuseoModerno Medium" pitchFamily="34" charset="-122"/>
                <a:cs typeface="MuseoModerno Medium" pitchFamily="34" charset="-120"/>
              </a:rPr>
              <a:t>Tai nạn trong quá trình Cắt nguyên liệu</a:t>
            </a:r>
            <a:endParaRPr lang="en-US" sz="3200" b="1" dirty="0"/>
          </a:p>
        </p:txBody>
      </p:sp>
      <p:pic>
        <p:nvPicPr>
          <p:cNvPr id="3" name="Image 0" descr="preencoded.png"/>
          <p:cNvPicPr>
            <a:picLocks noChangeAspect="1"/>
          </p:cNvPicPr>
          <p:nvPr/>
        </p:nvPicPr>
        <p:blipFill>
          <a:blip r:embed="rId3"/>
          <a:stretch>
            <a:fillRect/>
          </a:stretch>
        </p:blipFill>
        <p:spPr>
          <a:xfrm>
            <a:off x="9691498" y="2843684"/>
            <a:ext cx="4875890" cy="3216986"/>
          </a:xfrm>
          <a:prstGeom prst="rect">
            <a:avLst/>
          </a:prstGeom>
        </p:spPr>
      </p:pic>
      <p:pic>
        <p:nvPicPr>
          <p:cNvPr id="5" name="Image 1" descr="preencoded.png"/>
          <p:cNvPicPr>
            <a:picLocks noChangeAspect="1"/>
          </p:cNvPicPr>
          <p:nvPr/>
        </p:nvPicPr>
        <p:blipFill>
          <a:blip r:embed="rId4"/>
          <a:stretch>
            <a:fillRect/>
          </a:stretch>
        </p:blipFill>
        <p:spPr>
          <a:xfrm>
            <a:off x="894753" y="2446990"/>
            <a:ext cx="639127" cy="842854"/>
          </a:xfrm>
          <a:prstGeom prst="rect">
            <a:avLst/>
          </a:prstGeom>
        </p:spPr>
      </p:pic>
      <p:sp>
        <p:nvSpPr>
          <p:cNvPr id="6" name="Text 2"/>
          <p:cNvSpPr/>
          <p:nvPr/>
        </p:nvSpPr>
        <p:spPr>
          <a:xfrm>
            <a:off x="1725572" y="2729794"/>
            <a:ext cx="10221992" cy="199668"/>
          </a:xfrm>
          <a:prstGeom prst="rect">
            <a:avLst/>
          </a:prstGeom>
          <a:noFill/>
          <a:ln/>
        </p:spPr>
        <p:txBody>
          <a:bodyPr wrap="none" lIns="0" tIns="0" rIns="0" bIns="0" rtlCol="0" anchor="t"/>
          <a:lstStyle/>
          <a:p>
            <a:pPr marL="0" indent="0" algn="l">
              <a:lnSpc>
                <a:spcPts val="1550"/>
              </a:lnSpc>
              <a:buNone/>
            </a:pPr>
            <a:r>
              <a:rPr lang="en-US" sz="1600" dirty="0">
                <a:solidFill>
                  <a:srgbClr val="2B4150"/>
                </a:solidFill>
                <a:latin typeface="PT Serif" panose="020A0603040505020204" pitchFamily="18" charset="0"/>
                <a:ea typeface="MuseoModerno Medium" pitchFamily="34" charset="-122"/>
                <a:cs typeface="MuseoModerno Medium" pitchFamily="34" charset="-120"/>
              </a:rPr>
              <a:t>Khi sử dụng máy ép hoặc máy may, công nhân có thể bị kẹt tay hoặc các bộ </a:t>
            </a:r>
            <a:r>
              <a:rPr lang="en-US" sz="1600" dirty="0" err="1">
                <a:solidFill>
                  <a:srgbClr val="2B4150"/>
                </a:solidFill>
                <a:latin typeface="PT Serif" panose="020A0603040505020204" pitchFamily="18" charset="0"/>
                <a:ea typeface="MuseoModerno Medium" pitchFamily="34" charset="-122"/>
                <a:cs typeface="MuseoModerno Medium" pitchFamily="34" charset="-120"/>
              </a:rPr>
              <a:t>phận</a:t>
            </a:r>
            <a:r>
              <a:rPr lang="en-US" sz="1600" dirty="0">
                <a:solidFill>
                  <a:srgbClr val="2B4150"/>
                </a:solidFill>
                <a:latin typeface="PT Serif" panose="020A0603040505020204" pitchFamily="18" charset="0"/>
                <a:ea typeface="MuseoModerno Medium" pitchFamily="34" charset="-122"/>
                <a:cs typeface="MuseoModerno Medium" pitchFamily="34" charset="-120"/>
              </a:rPr>
              <a:t> </a:t>
            </a:r>
          </a:p>
          <a:p>
            <a:pPr marL="0" indent="0" algn="l">
              <a:lnSpc>
                <a:spcPts val="1550"/>
              </a:lnSpc>
              <a:buNone/>
            </a:pPr>
            <a:r>
              <a:rPr lang="en-US" sz="1600" dirty="0" err="1">
                <a:solidFill>
                  <a:srgbClr val="2B4150"/>
                </a:solidFill>
                <a:latin typeface="PT Serif" panose="020A0603040505020204" pitchFamily="18" charset="0"/>
                <a:ea typeface="MuseoModerno Medium" pitchFamily="34" charset="-122"/>
                <a:cs typeface="MuseoModerno Medium" pitchFamily="34" charset="-120"/>
              </a:rPr>
              <a:t>cơ</a:t>
            </a:r>
            <a:r>
              <a:rPr lang="en-US" sz="1600" dirty="0">
                <a:solidFill>
                  <a:srgbClr val="2B4150"/>
                </a:solidFill>
                <a:latin typeface="PT Serif" panose="020A0603040505020204" pitchFamily="18" charset="0"/>
                <a:ea typeface="MuseoModerno Medium" pitchFamily="34" charset="-122"/>
                <a:cs typeface="MuseoModerno Medium" pitchFamily="34" charset="-120"/>
              </a:rPr>
              <a:t> thể khác nếu không tuân thủ quy trình an toàn</a:t>
            </a:r>
            <a:endParaRPr lang="en-US" sz="1600" dirty="0">
              <a:latin typeface="PT Serif" panose="020A0603040505020204" pitchFamily="18" charset="0"/>
            </a:endParaRPr>
          </a:p>
        </p:txBody>
      </p:sp>
      <p:pic>
        <p:nvPicPr>
          <p:cNvPr id="7" name="Image 2" descr="preencoded.png"/>
          <p:cNvPicPr>
            <a:picLocks noChangeAspect="1"/>
          </p:cNvPicPr>
          <p:nvPr/>
        </p:nvPicPr>
        <p:blipFill>
          <a:blip r:embed="rId5"/>
          <a:stretch>
            <a:fillRect/>
          </a:stretch>
        </p:blipFill>
        <p:spPr>
          <a:xfrm>
            <a:off x="894754" y="3260788"/>
            <a:ext cx="639127" cy="842854"/>
          </a:xfrm>
          <a:prstGeom prst="rect">
            <a:avLst/>
          </a:prstGeom>
        </p:spPr>
      </p:pic>
      <p:sp>
        <p:nvSpPr>
          <p:cNvPr id="8" name="Text 3"/>
          <p:cNvSpPr/>
          <p:nvPr/>
        </p:nvSpPr>
        <p:spPr>
          <a:xfrm>
            <a:off x="1725572" y="3469294"/>
            <a:ext cx="8767286" cy="199668"/>
          </a:xfrm>
          <a:prstGeom prst="rect">
            <a:avLst/>
          </a:prstGeom>
          <a:noFill/>
          <a:ln/>
        </p:spPr>
        <p:txBody>
          <a:bodyPr wrap="none" lIns="0" tIns="0" rIns="0" bIns="0" rtlCol="0" anchor="t"/>
          <a:lstStyle/>
          <a:p>
            <a:pPr marL="0" indent="0" algn="l">
              <a:lnSpc>
                <a:spcPts val="1550"/>
              </a:lnSpc>
              <a:buNone/>
            </a:pPr>
            <a:r>
              <a:rPr lang="en-US" sz="1600" dirty="0">
                <a:solidFill>
                  <a:srgbClr val="2B4150"/>
                </a:solidFill>
                <a:latin typeface="PT Serif" panose="020A0603040505020204" pitchFamily="18" charset="0"/>
                <a:ea typeface="MuseoModerno Medium" pitchFamily="34" charset="-122"/>
                <a:cs typeface="MuseoModerno Medium" pitchFamily="34" charset="-120"/>
              </a:rPr>
              <a:t>trong quá trình thao tác với các vật liệu như cao su hoặc vải, công nhân có thể </a:t>
            </a:r>
            <a:r>
              <a:rPr lang="en-US" sz="1600" dirty="0" err="1">
                <a:solidFill>
                  <a:srgbClr val="2B4150"/>
                </a:solidFill>
                <a:latin typeface="PT Serif" panose="020A0603040505020204" pitchFamily="18" charset="0"/>
                <a:ea typeface="MuseoModerno Medium" pitchFamily="34" charset="-122"/>
                <a:cs typeface="MuseoModerno Medium" pitchFamily="34" charset="-120"/>
              </a:rPr>
              <a:t>gặp</a:t>
            </a:r>
            <a:r>
              <a:rPr lang="en-US" sz="1600" dirty="0">
                <a:solidFill>
                  <a:srgbClr val="2B4150"/>
                </a:solidFill>
                <a:latin typeface="PT Serif" panose="020A0603040505020204" pitchFamily="18" charset="0"/>
                <a:ea typeface="MuseoModerno Medium" pitchFamily="34" charset="-122"/>
                <a:cs typeface="MuseoModerno Medium" pitchFamily="34" charset="-120"/>
              </a:rPr>
              <a:t> </a:t>
            </a:r>
          </a:p>
          <a:p>
            <a:pPr marL="0" indent="0" algn="l">
              <a:lnSpc>
                <a:spcPts val="1550"/>
              </a:lnSpc>
              <a:buNone/>
            </a:pPr>
            <a:r>
              <a:rPr lang="en-US" sz="1600" dirty="0" err="1">
                <a:solidFill>
                  <a:srgbClr val="2B4150"/>
                </a:solidFill>
                <a:latin typeface="PT Serif" panose="020A0603040505020204" pitchFamily="18" charset="0"/>
                <a:ea typeface="MuseoModerno Medium" pitchFamily="34" charset="-122"/>
                <a:cs typeface="MuseoModerno Medium" pitchFamily="34" charset="-120"/>
              </a:rPr>
              <a:t>phải</a:t>
            </a:r>
            <a:r>
              <a:rPr lang="en-US" sz="1600" dirty="0">
                <a:solidFill>
                  <a:srgbClr val="2B4150"/>
                </a:solidFill>
                <a:latin typeface="PT Serif" panose="020A0603040505020204" pitchFamily="18" charset="0"/>
                <a:ea typeface="MuseoModerno Medium" pitchFamily="34" charset="-122"/>
                <a:cs typeface="MuseoModerno Medium" pitchFamily="34" charset="-120"/>
              </a:rPr>
              <a:t> các tai nạn do cắt hoặc xé.</a:t>
            </a:r>
            <a:endParaRPr lang="en-US" sz="1600" dirty="0">
              <a:latin typeface="PT Serif" panose="020A0603040505020204" pitchFamily="18" charset="0"/>
            </a:endParaRPr>
          </a:p>
        </p:txBody>
      </p:sp>
      <p:pic>
        <p:nvPicPr>
          <p:cNvPr id="9" name="Image 3" descr="preencoded.png"/>
          <p:cNvPicPr>
            <a:picLocks noChangeAspect="1"/>
          </p:cNvPicPr>
          <p:nvPr/>
        </p:nvPicPr>
        <p:blipFill>
          <a:blip r:embed="rId6"/>
          <a:stretch>
            <a:fillRect/>
          </a:stretch>
        </p:blipFill>
        <p:spPr>
          <a:xfrm>
            <a:off x="894752" y="4078259"/>
            <a:ext cx="639127" cy="842854"/>
          </a:xfrm>
          <a:prstGeom prst="rect">
            <a:avLst/>
          </a:prstGeom>
        </p:spPr>
      </p:pic>
      <p:sp>
        <p:nvSpPr>
          <p:cNvPr id="10" name="Text 4"/>
          <p:cNvSpPr/>
          <p:nvPr/>
        </p:nvSpPr>
        <p:spPr>
          <a:xfrm>
            <a:off x="1725572" y="4366364"/>
            <a:ext cx="8406646" cy="199668"/>
          </a:xfrm>
          <a:prstGeom prst="rect">
            <a:avLst/>
          </a:prstGeom>
          <a:noFill/>
          <a:ln/>
        </p:spPr>
        <p:txBody>
          <a:bodyPr wrap="none" lIns="0" tIns="0" rIns="0" bIns="0" rtlCol="0" anchor="t"/>
          <a:lstStyle/>
          <a:p>
            <a:pPr marL="0" indent="0" algn="l">
              <a:lnSpc>
                <a:spcPts val="1550"/>
              </a:lnSpc>
              <a:buNone/>
            </a:pPr>
            <a:r>
              <a:rPr lang="en-US" sz="1600" dirty="0">
                <a:solidFill>
                  <a:srgbClr val="2B4150"/>
                </a:solidFill>
                <a:latin typeface="PT Serif" panose="020A0603040505020204" pitchFamily="18" charset="0"/>
                <a:ea typeface="MuseoModerno Medium" pitchFamily="34" charset="-122"/>
                <a:cs typeface="MuseoModerno Medium" pitchFamily="34" charset="-120"/>
              </a:rPr>
              <a:t>Những dụng cụ sắc nhọn như dao cắt hoặc kéo có thể gây ra vết thương nếu </a:t>
            </a:r>
            <a:r>
              <a:rPr lang="en-US" sz="1600" dirty="0" err="1">
                <a:solidFill>
                  <a:srgbClr val="2B4150"/>
                </a:solidFill>
                <a:latin typeface="PT Serif" panose="020A0603040505020204" pitchFamily="18" charset="0"/>
                <a:ea typeface="MuseoModerno Medium" pitchFamily="34" charset="-122"/>
                <a:cs typeface="MuseoModerno Medium" pitchFamily="34" charset="-120"/>
              </a:rPr>
              <a:t>không</a:t>
            </a:r>
            <a:r>
              <a:rPr lang="en-US" sz="1600" dirty="0">
                <a:solidFill>
                  <a:srgbClr val="2B4150"/>
                </a:solidFill>
                <a:latin typeface="PT Serif" panose="020A0603040505020204" pitchFamily="18" charset="0"/>
                <a:ea typeface="MuseoModerno Medium" pitchFamily="34" charset="-122"/>
                <a:cs typeface="MuseoModerno Medium" pitchFamily="34" charset="-120"/>
              </a:rPr>
              <a:t> </a:t>
            </a:r>
          </a:p>
          <a:p>
            <a:pPr marL="0" indent="0" algn="l">
              <a:lnSpc>
                <a:spcPts val="1550"/>
              </a:lnSpc>
              <a:buNone/>
            </a:pPr>
            <a:r>
              <a:rPr lang="en-US" sz="1600" dirty="0" err="1">
                <a:solidFill>
                  <a:srgbClr val="2B4150"/>
                </a:solidFill>
                <a:latin typeface="PT Serif" panose="020A0603040505020204" pitchFamily="18" charset="0"/>
                <a:ea typeface="MuseoModerno Medium" pitchFamily="34" charset="-122"/>
                <a:cs typeface="MuseoModerno Medium" pitchFamily="34" charset="-120"/>
              </a:rPr>
              <a:t>được</a:t>
            </a:r>
            <a:r>
              <a:rPr lang="en-US" sz="1600" dirty="0">
                <a:solidFill>
                  <a:srgbClr val="2B4150"/>
                </a:solidFill>
                <a:latin typeface="PT Serif" panose="020A0603040505020204" pitchFamily="18" charset="0"/>
                <a:ea typeface="MuseoModerno Medium" pitchFamily="34" charset="-122"/>
                <a:cs typeface="MuseoModerno Medium" pitchFamily="34" charset="-120"/>
              </a:rPr>
              <a:t> sử dụng đúng cách.</a:t>
            </a:r>
            <a:endParaRPr lang="en-US" sz="1600" dirty="0">
              <a:latin typeface="PT Serif" panose="020A0603040505020204" pitchFamily="18" charset="0"/>
            </a:endParaRPr>
          </a:p>
        </p:txBody>
      </p:sp>
      <p:pic>
        <p:nvPicPr>
          <p:cNvPr id="11" name="Image 4" descr="preencoded.png"/>
          <p:cNvPicPr>
            <a:picLocks noChangeAspect="1"/>
          </p:cNvPicPr>
          <p:nvPr/>
        </p:nvPicPr>
        <p:blipFill>
          <a:blip r:embed="rId7"/>
          <a:stretch>
            <a:fillRect/>
          </a:stretch>
        </p:blipFill>
        <p:spPr>
          <a:xfrm>
            <a:off x="894754" y="4931968"/>
            <a:ext cx="639127" cy="842854"/>
          </a:xfrm>
          <a:prstGeom prst="rect">
            <a:avLst/>
          </a:prstGeom>
        </p:spPr>
      </p:pic>
      <p:sp>
        <p:nvSpPr>
          <p:cNvPr id="12" name="Text 5"/>
          <p:cNvSpPr/>
          <p:nvPr/>
        </p:nvSpPr>
        <p:spPr>
          <a:xfrm>
            <a:off x="1795910" y="5283423"/>
            <a:ext cx="9711571" cy="199668"/>
          </a:xfrm>
          <a:prstGeom prst="rect">
            <a:avLst/>
          </a:prstGeom>
          <a:noFill/>
          <a:ln/>
        </p:spPr>
        <p:txBody>
          <a:bodyPr wrap="none" lIns="0" tIns="0" rIns="0" bIns="0" rtlCol="0" anchor="t"/>
          <a:lstStyle/>
          <a:p>
            <a:pPr marL="0" indent="0" algn="l">
              <a:lnSpc>
                <a:spcPts val="1550"/>
              </a:lnSpc>
              <a:buNone/>
            </a:pPr>
            <a:r>
              <a:rPr lang="en-US" sz="1600" dirty="0">
                <a:solidFill>
                  <a:srgbClr val="2B4150"/>
                </a:solidFill>
                <a:latin typeface="PT Serif" panose="020A0603040505020204" pitchFamily="18" charset="0"/>
                <a:ea typeface="MuseoModerno Medium" pitchFamily="34" charset="-122"/>
                <a:cs typeface="MuseoModerno Medium" pitchFamily="34" charset="-120"/>
              </a:rPr>
              <a:t>việc tiếp xúc với hóa chất dùng để xử lý bề mặt có thể dẫn đến bỏng hoặc dị ứng da </a:t>
            </a:r>
          </a:p>
          <a:p>
            <a:pPr marL="0" indent="0" algn="l">
              <a:lnSpc>
                <a:spcPts val="1550"/>
              </a:lnSpc>
              <a:buNone/>
            </a:pPr>
            <a:r>
              <a:rPr lang="en-US" sz="1600" dirty="0" err="1">
                <a:solidFill>
                  <a:srgbClr val="2B4150"/>
                </a:solidFill>
                <a:latin typeface="PT Serif" panose="020A0603040505020204" pitchFamily="18" charset="0"/>
                <a:ea typeface="MuseoModerno Medium" pitchFamily="34" charset="-122"/>
                <a:cs typeface="MuseoModerno Medium" pitchFamily="34" charset="-120"/>
              </a:rPr>
              <a:t>nếu</a:t>
            </a:r>
            <a:r>
              <a:rPr lang="en-US" sz="1600" dirty="0">
                <a:solidFill>
                  <a:srgbClr val="2B4150"/>
                </a:solidFill>
                <a:latin typeface="PT Serif" panose="020A0603040505020204" pitchFamily="18" charset="0"/>
                <a:ea typeface="MuseoModerno Medium" pitchFamily="34" charset="-122"/>
                <a:cs typeface="MuseoModerno Medium" pitchFamily="34" charset="-120"/>
              </a:rPr>
              <a:t> không có biện pháp bảo vệ thích hợp.</a:t>
            </a:r>
            <a:endParaRPr lang="en-US" sz="1600" dirty="0">
              <a:latin typeface="PT Serif" panose="020A0603040505020204" pitchFamily="18" charset="0"/>
            </a:endParaRPr>
          </a:p>
        </p:txBody>
      </p:sp>
      <p:pic>
        <p:nvPicPr>
          <p:cNvPr id="13" name="Image 5" descr="preencoded.png"/>
          <p:cNvPicPr>
            <a:picLocks noChangeAspect="1"/>
          </p:cNvPicPr>
          <p:nvPr/>
        </p:nvPicPr>
        <p:blipFill>
          <a:blip r:embed="rId8"/>
          <a:stretch>
            <a:fillRect/>
          </a:stretch>
        </p:blipFill>
        <p:spPr>
          <a:xfrm>
            <a:off x="894754" y="5774822"/>
            <a:ext cx="639127" cy="842854"/>
          </a:xfrm>
          <a:prstGeom prst="rect">
            <a:avLst/>
          </a:prstGeom>
        </p:spPr>
      </p:pic>
      <p:sp>
        <p:nvSpPr>
          <p:cNvPr id="14" name="Text 6"/>
          <p:cNvSpPr/>
          <p:nvPr/>
        </p:nvSpPr>
        <p:spPr>
          <a:xfrm>
            <a:off x="1725572" y="6060670"/>
            <a:ext cx="7264598" cy="199668"/>
          </a:xfrm>
          <a:prstGeom prst="rect">
            <a:avLst/>
          </a:prstGeom>
          <a:noFill/>
          <a:ln/>
        </p:spPr>
        <p:txBody>
          <a:bodyPr wrap="none" lIns="0" tIns="0" rIns="0" bIns="0" rtlCol="0" anchor="t"/>
          <a:lstStyle/>
          <a:p>
            <a:pPr marL="0" indent="0" algn="l">
              <a:lnSpc>
                <a:spcPts val="1550"/>
              </a:lnSpc>
              <a:buNone/>
            </a:pPr>
            <a:r>
              <a:rPr lang="en-US" sz="1600" dirty="0">
                <a:solidFill>
                  <a:srgbClr val="2B4150"/>
                </a:solidFill>
                <a:latin typeface="PT Serif" panose="020A0603040505020204" pitchFamily="18" charset="0"/>
                <a:ea typeface="MuseoModerno Medium" pitchFamily="34" charset="-122"/>
                <a:cs typeface="MuseoModerno Medium" pitchFamily="34" charset="-120"/>
              </a:rPr>
              <a:t>Tình trạng căng thẳng, mệt mỏi trong quá trình làm việc cũng có thể làm tăng </a:t>
            </a:r>
            <a:r>
              <a:rPr lang="en-US" sz="1600" dirty="0" err="1">
                <a:solidFill>
                  <a:srgbClr val="2B4150"/>
                </a:solidFill>
                <a:latin typeface="PT Serif" panose="020A0603040505020204" pitchFamily="18" charset="0"/>
                <a:ea typeface="MuseoModerno Medium" pitchFamily="34" charset="-122"/>
                <a:cs typeface="MuseoModerno Medium" pitchFamily="34" charset="-120"/>
              </a:rPr>
              <a:t>nguy</a:t>
            </a:r>
            <a:r>
              <a:rPr lang="en-US" sz="1600" dirty="0">
                <a:solidFill>
                  <a:srgbClr val="2B4150"/>
                </a:solidFill>
                <a:latin typeface="PT Serif" panose="020A0603040505020204" pitchFamily="18" charset="0"/>
                <a:ea typeface="MuseoModerno Medium" pitchFamily="34" charset="-122"/>
                <a:cs typeface="MuseoModerno Medium" pitchFamily="34" charset="-120"/>
              </a:rPr>
              <a:t> </a:t>
            </a:r>
          </a:p>
          <a:p>
            <a:pPr marL="0" indent="0" algn="l">
              <a:lnSpc>
                <a:spcPts val="1550"/>
              </a:lnSpc>
              <a:buNone/>
            </a:pPr>
            <a:r>
              <a:rPr lang="en-US" sz="1600" dirty="0" err="1">
                <a:solidFill>
                  <a:srgbClr val="2B4150"/>
                </a:solidFill>
                <a:latin typeface="PT Serif" panose="020A0603040505020204" pitchFamily="18" charset="0"/>
                <a:ea typeface="MuseoModerno Medium" pitchFamily="34" charset="-122"/>
                <a:cs typeface="MuseoModerno Medium" pitchFamily="34" charset="-120"/>
              </a:rPr>
              <a:t>cơ</a:t>
            </a:r>
            <a:r>
              <a:rPr lang="en-US" sz="1600" dirty="0">
                <a:solidFill>
                  <a:srgbClr val="2B4150"/>
                </a:solidFill>
                <a:latin typeface="PT Serif" panose="020A0603040505020204" pitchFamily="18" charset="0"/>
                <a:ea typeface="MuseoModerno Medium" pitchFamily="34" charset="-122"/>
                <a:cs typeface="MuseoModerno Medium" pitchFamily="34" charset="-120"/>
              </a:rPr>
              <a:t> tai nạn.</a:t>
            </a:r>
            <a:endParaRPr lang="en-US" sz="1600" dirty="0">
              <a:latin typeface="PT Serif" panose="020A0603040505020204" pitchFamily="18" charset="0"/>
            </a:endParaRPr>
          </a:p>
        </p:txBody>
      </p:sp>
      <p:pic>
        <p:nvPicPr>
          <p:cNvPr id="15" name="Picture 14">
            <a:extLst>
              <a:ext uri="{FF2B5EF4-FFF2-40B4-BE49-F238E27FC236}">
                <a16:creationId xmlns:a16="http://schemas.microsoft.com/office/drawing/2014/main" id="{0F3668D5-01F7-6A77-A7B7-CFA9C687E878}"/>
              </a:ext>
            </a:extLst>
          </p:cNvPr>
          <p:cNvPicPr>
            <a:picLocks noChangeAspect="1"/>
          </p:cNvPicPr>
          <p:nvPr/>
        </p:nvPicPr>
        <p:blipFill>
          <a:blip r:embed="rId9"/>
          <a:stretch>
            <a:fillRect/>
          </a:stretch>
        </p:blipFill>
        <p:spPr>
          <a:xfrm>
            <a:off x="12068071" y="7416957"/>
            <a:ext cx="2445463" cy="757243"/>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8229600"/>
          </a:xfrm>
          <a:prstGeom prst="rect">
            <a:avLst/>
          </a:prstGeom>
        </p:spPr>
      </p:pic>
      <p:sp>
        <p:nvSpPr>
          <p:cNvPr id="3" name="Text 0"/>
          <p:cNvSpPr/>
          <p:nvPr/>
        </p:nvSpPr>
        <p:spPr>
          <a:xfrm>
            <a:off x="723451" y="1697790"/>
            <a:ext cx="7556421" cy="1417558"/>
          </a:xfrm>
          <a:prstGeom prst="rect">
            <a:avLst/>
          </a:prstGeom>
          <a:noFill/>
          <a:ln/>
        </p:spPr>
        <p:txBody>
          <a:bodyPr wrap="square" lIns="0" tIns="0" rIns="0" bIns="0" rtlCol="0" anchor="t"/>
          <a:lstStyle/>
          <a:p>
            <a:pPr marL="0" indent="0">
              <a:lnSpc>
                <a:spcPts val="5550"/>
              </a:lnSpc>
              <a:buNone/>
            </a:pPr>
            <a:r>
              <a:rPr lang="en-US" sz="5400" b="1" dirty="0">
                <a:solidFill>
                  <a:srgbClr val="124E73"/>
                </a:solidFill>
                <a:latin typeface="MuseoModerno Medium" pitchFamily="34" charset="0"/>
                <a:ea typeface="MuseoModerno Medium" pitchFamily="34" charset="-122"/>
                <a:cs typeface="MuseoModerno Medium" pitchFamily="34" charset="-120"/>
              </a:rPr>
              <a:t>II. Công </a:t>
            </a:r>
            <a:r>
              <a:rPr lang="en-US" sz="5400" b="1" dirty="0" err="1">
                <a:solidFill>
                  <a:srgbClr val="124E73"/>
                </a:solidFill>
                <a:latin typeface="MuseoModerno Medium" pitchFamily="34" charset="0"/>
                <a:ea typeface="MuseoModerno Medium" pitchFamily="34" charset="-122"/>
                <a:cs typeface="MuseoModerno Medium" pitchFamily="34" charset="-120"/>
              </a:rPr>
              <a:t>đoạn</a:t>
            </a:r>
            <a:r>
              <a:rPr lang="en-US" sz="5400" b="1" dirty="0">
                <a:solidFill>
                  <a:srgbClr val="124E73"/>
                </a:solidFill>
                <a:latin typeface="MuseoModerno Medium" pitchFamily="34" charset="0"/>
                <a:ea typeface="MuseoModerno Medium" pitchFamily="34" charset="-122"/>
                <a:cs typeface="MuseoModerno Medium" pitchFamily="34" charset="-120"/>
              </a:rPr>
              <a:t> </a:t>
            </a:r>
          </a:p>
          <a:p>
            <a:pPr marL="0" indent="0">
              <a:lnSpc>
                <a:spcPts val="5550"/>
              </a:lnSpc>
              <a:buNone/>
            </a:pPr>
            <a:r>
              <a:rPr lang="en-US" sz="5400" b="1" dirty="0">
                <a:solidFill>
                  <a:srgbClr val="124E73"/>
                </a:solidFill>
                <a:latin typeface="MuseoModerno Medium" pitchFamily="34" charset="0"/>
                <a:ea typeface="MuseoModerno Medium" pitchFamily="34" charset="-122"/>
                <a:cs typeface="MuseoModerno Medium" pitchFamily="34" charset="-120"/>
              </a:rPr>
              <a:t>Gia công mặt ngoài</a:t>
            </a:r>
            <a:endParaRPr lang="en-US" sz="5400" b="1" dirty="0"/>
          </a:p>
        </p:txBody>
      </p:sp>
      <p:sp>
        <p:nvSpPr>
          <p:cNvPr id="4" name="Shape 1"/>
          <p:cNvSpPr/>
          <p:nvPr/>
        </p:nvSpPr>
        <p:spPr>
          <a:xfrm>
            <a:off x="793790" y="3977282"/>
            <a:ext cx="7666922" cy="2544097"/>
          </a:xfrm>
          <a:prstGeom prst="roundRect">
            <a:avLst>
              <a:gd name="adj" fmla="val 1674"/>
            </a:avLst>
          </a:prstGeom>
          <a:solidFill>
            <a:srgbClr val="124E73"/>
          </a:solidFill>
          <a:ln/>
        </p:spPr>
      </p:sp>
      <p:sp>
        <p:nvSpPr>
          <p:cNvPr id="5" name="Text 2"/>
          <p:cNvSpPr/>
          <p:nvPr/>
        </p:nvSpPr>
        <p:spPr>
          <a:xfrm>
            <a:off x="1020604" y="4204097"/>
            <a:ext cx="2835235" cy="354330"/>
          </a:xfrm>
          <a:prstGeom prst="rect">
            <a:avLst/>
          </a:prstGeom>
          <a:noFill/>
          <a:ln/>
        </p:spPr>
        <p:txBody>
          <a:bodyPr wrap="none" lIns="0" tIns="0" rIns="0" bIns="0" rtlCol="0" anchor="t"/>
          <a:lstStyle/>
          <a:p>
            <a:pPr marL="0" indent="0">
              <a:lnSpc>
                <a:spcPts val="2750"/>
              </a:lnSpc>
              <a:buNone/>
            </a:pPr>
            <a:r>
              <a:rPr lang="en-US" sz="2200" dirty="0">
                <a:solidFill>
                  <a:srgbClr val="FFFFFF"/>
                </a:solidFill>
                <a:latin typeface="MuseoModerno Medium" pitchFamily="34" charset="0"/>
                <a:ea typeface="MuseoModerno Medium" pitchFamily="34" charset="-122"/>
                <a:cs typeface="MuseoModerno Medium" pitchFamily="34" charset="-120"/>
              </a:rPr>
              <a:t>Đặc điểm công việc</a:t>
            </a:r>
            <a:endParaRPr lang="en-US" sz="2200" dirty="0"/>
          </a:p>
        </p:txBody>
      </p:sp>
      <p:sp>
        <p:nvSpPr>
          <p:cNvPr id="6" name="Text 3"/>
          <p:cNvSpPr/>
          <p:nvPr/>
        </p:nvSpPr>
        <p:spPr>
          <a:xfrm>
            <a:off x="1020604" y="4694515"/>
            <a:ext cx="7329607" cy="1088708"/>
          </a:xfrm>
          <a:prstGeom prst="rect">
            <a:avLst/>
          </a:prstGeom>
          <a:noFill/>
          <a:ln/>
        </p:spPr>
        <p:txBody>
          <a:bodyPr wrap="square" lIns="0" tIns="0" rIns="0" bIns="0" rtlCol="0" anchor="t"/>
          <a:lstStyle/>
          <a:p>
            <a:pPr marL="0" indent="0">
              <a:lnSpc>
                <a:spcPts val="2850"/>
              </a:lnSpc>
              <a:buNone/>
            </a:pPr>
            <a:r>
              <a:rPr lang="en-US" sz="1750" dirty="0">
                <a:solidFill>
                  <a:srgbClr val="FFFFFF"/>
                </a:solidFill>
                <a:latin typeface="PT Serif" panose="020A0603040505020204" pitchFamily="18" charset="0"/>
                <a:ea typeface="Source Sans Pro" pitchFamily="34" charset="-122"/>
                <a:cs typeface="Source Sans Pro" pitchFamily="34" charset="-120"/>
              </a:rPr>
              <a:t>Các mảnh nguyên liệu được cắt theo kích thước và hình dạng phù hợp sẽ được gia công bằng cách ép hoặc may với lớp cao su hoặc vải. Lớp vỏ ngoài tạo ra bề mặt hoàn thiện cho bóng và bảo vệ các bộ phận bên trong.</a:t>
            </a:r>
            <a:endParaRPr lang="en-US" sz="17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999411" y="1314910"/>
            <a:ext cx="7249097" cy="1332548"/>
          </a:xfrm>
          <a:prstGeom prst="rect">
            <a:avLst/>
          </a:prstGeom>
          <a:noFill/>
          <a:ln/>
        </p:spPr>
        <p:txBody>
          <a:bodyPr wrap="none" lIns="0" tIns="0" rIns="0" bIns="0" rtlCol="0" anchor="t"/>
          <a:lstStyle/>
          <a:p>
            <a:pPr marL="0" indent="0">
              <a:buNone/>
            </a:pPr>
            <a:r>
              <a:rPr lang="en-US" sz="3600" b="1" dirty="0">
                <a:solidFill>
                  <a:srgbClr val="124E73"/>
                </a:solidFill>
                <a:latin typeface="MuseoModerno Medium" pitchFamily="34" charset="0"/>
                <a:ea typeface="MuseoModerno Medium" pitchFamily="34" charset="-122"/>
                <a:cs typeface="MuseoModerno Medium" pitchFamily="34" charset="-120"/>
              </a:rPr>
              <a:t>Các dạng tai nạn lao động </a:t>
            </a:r>
            <a:r>
              <a:rPr lang="en-US" sz="3600" b="1" dirty="0" err="1">
                <a:solidFill>
                  <a:srgbClr val="124E73"/>
                </a:solidFill>
                <a:latin typeface="MuseoModerno Medium" pitchFamily="34" charset="0"/>
                <a:ea typeface="MuseoModerno Medium" pitchFamily="34" charset="-122"/>
                <a:cs typeface="MuseoModerno Medium" pitchFamily="34" charset="-120"/>
              </a:rPr>
              <a:t>trong</a:t>
            </a:r>
            <a:r>
              <a:rPr lang="en-US" sz="3600" b="1" dirty="0">
                <a:solidFill>
                  <a:srgbClr val="124E73"/>
                </a:solidFill>
                <a:latin typeface="MuseoModerno Medium" pitchFamily="34" charset="0"/>
                <a:ea typeface="MuseoModerno Medium" pitchFamily="34" charset="-122"/>
                <a:cs typeface="MuseoModerno Medium" pitchFamily="34" charset="-120"/>
              </a:rPr>
              <a:t> </a:t>
            </a:r>
          </a:p>
          <a:p>
            <a:pPr marL="0" indent="0">
              <a:buNone/>
            </a:pPr>
            <a:r>
              <a:rPr lang="en-US" sz="3600" b="1" dirty="0" err="1">
                <a:solidFill>
                  <a:srgbClr val="124E73"/>
                </a:solidFill>
                <a:latin typeface="MuseoModerno Medium" pitchFamily="34" charset="0"/>
                <a:ea typeface="MuseoModerno Medium" pitchFamily="34" charset="-122"/>
                <a:cs typeface="MuseoModerno Medium" pitchFamily="34" charset="-120"/>
              </a:rPr>
              <a:t>quá</a:t>
            </a:r>
            <a:r>
              <a:rPr lang="en-US" sz="3600" b="1" dirty="0">
                <a:solidFill>
                  <a:srgbClr val="124E73"/>
                </a:solidFill>
                <a:latin typeface="MuseoModerno Medium" pitchFamily="34" charset="0"/>
                <a:ea typeface="MuseoModerno Medium" pitchFamily="34" charset="-122"/>
                <a:cs typeface="MuseoModerno Medium" pitchFamily="34" charset="-120"/>
              </a:rPr>
              <a:t> trình Gia công mặt ngoài</a:t>
            </a:r>
            <a:endParaRPr lang="en-US" sz="3600" b="1" dirty="0"/>
          </a:p>
        </p:txBody>
      </p:sp>
      <p:pic>
        <p:nvPicPr>
          <p:cNvPr id="3" name="Image 0" descr="preencoded.png"/>
          <p:cNvPicPr>
            <a:picLocks noChangeAspect="1"/>
          </p:cNvPicPr>
          <p:nvPr/>
        </p:nvPicPr>
        <p:blipFill>
          <a:blip r:embed="rId3"/>
          <a:stretch>
            <a:fillRect/>
          </a:stretch>
        </p:blipFill>
        <p:spPr>
          <a:xfrm>
            <a:off x="9495692" y="393025"/>
            <a:ext cx="4435558" cy="2510401"/>
          </a:xfrm>
          <a:prstGeom prst="rect">
            <a:avLst/>
          </a:prstGeom>
        </p:spPr>
      </p:pic>
      <p:sp>
        <p:nvSpPr>
          <p:cNvPr id="4" name="Text 1"/>
          <p:cNvSpPr/>
          <p:nvPr/>
        </p:nvSpPr>
        <p:spPr>
          <a:xfrm>
            <a:off x="518279" y="3161347"/>
            <a:ext cx="13593842" cy="236934"/>
          </a:xfrm>
          <a:prstGeom prst="rect">
            <a:avLst/>
          </a:prstGeom>
          <a:noFill/>
          <a:ln/>
        </p:spPr>
        <p:txBody>
          <a:bodyPr wrap="none" lIns="0" tIns="0" rIns="0" bIns="0" rtlCol="0" anchor="t"/>
          <a:lstStyle/>
          <a:p>
            <a:pPr marL="0" indent="0">
              <a:lnSpc>
                <a:spcPts val="1850"/>
              </a:lnSpc>
              <a:buNone/>
            </a:pPr>
            <a:endParaRPr lang="en-US" sz="1150" dirty="0"/>
          </a:p>
        </p:txBody>
      </p:sp>
      <p:sp>
        <p:nvSpPr>
          <p:cNvPr id="5" name="Shape 2"/>
          <p:cNvSpPr/>
          <p:nvPr/>
        </p:nvSpPr>
        <p:spPr>
          <a:xfrm>
            <a:off x="518279" y="3309342"/>
            <a:ext cx="333137" cy="333137"/>
          </a:xfrm>
          <a:prstGeom prst="roundRect">
            <a:avLst>
              <a:gd name="adj" fmla="val 6668"/>
            </a:avLst>
          </a:prstGeom>
          <a:solidFill>
            <a:srgbClr val="124E73"/>
          </a:solidFill>
          <a:ln/>
        </p:spPr>
      </p:sp>
      <p:sp>
        <p:nvSpPr>
          <p:cNvPr id="6" name="Text 3"/>
          <p:cNvSpPr/>
          <p:nvPr/>
        </p:nvSpPr>
        <p:spPr>
          <a:xfrm>
            <a:off x="632698" y="3364825"/>
            <a:ext cx="104180" cy="222171"/>
          </a:xfrm>
          <a:prstGeom prst="rect">
            <a:avLst/>
          </a:prstGeom>
          <a:noFill/>
          <a:ln/>
        </p:spPr>
        <p:txBody>
          <a:bodyPr wrap="none" lIns="0" tIns="0" rIns="0" bIns="0" rtlCol="0" anchor="t"/>
          <a:lstStyle/>
          <a:p>
            <a:pPr marL="0" indent="0" algn="ctr">
              <a:lnSpc>
                <a:spcPts val="1700"/>
              </a:lnSpc>
              <a:buNone/>
            </a:pPr>
            <a:r>
              <a:rPr lang="en-US" sz="1700" dirty="0">
                <a:solidFill>
                  <a:srgbClr val="FFFFFF"/>
                </a:solidFill>
                <a:latin typeface="MuseoModerno Medium" pitchFamily="34" charset="0"/>
                <a:ea typeface="MuseoModerno Medium" pitchFamily="34" charset="-122"/>
                <a:cs typeface="MuseoModerno Medium" pitchFamily="34" charset="-120"/>
              </a:rPr>
              <a:t>1</a:t>
            </a:r>
            <a:endParaRPr lang="en-US" sz="1700" dirty="0"/>
          </a:p>
        </p:txBody>
      </p:sp>
      <p:sp>
        <p:nvSpPr>
          <p:cNvPr id="7" name="Text 4"/>
          <p:cNvSpPr/>
          <p:nvPr/>
        </p:nvSpPr>
        <p:spPr>
          <a:xfrm>
            <a:off x="999411" y="3411141"/>
            <a:ext cx="2805589" cy="231338"/>
          </a:xfrm>
          <a:prstGeom prst="rect">
            <a:avLst/>
          </a:prstGeom>
          <a:noFill/>
          <a:ln/>
        </p:spPr>
        <p:txBody>
          <a:bodyPr wrap="none" lIns="0" tIns="0" rIns="0" bIns="0" rtlCol="0" anchor="t"/>
          <a:lstStyle/>
          <a:p>
            <a:pPr marL="0" indent="0">
              <a:lnSpc>
                <a:spcPts val="1800"/>
              </a:lnSpc>
              <a:buNone/>
            </a:pPr>
            <a:r>
              <a:rPr lang="en-US" sz="2400" dirty="0">
                <a:solidFill>
                  <a:srgbClr val="2B4150"/>
                </a:solidFill>
                <a:latin typeface="MuseoModerno Medium" pitchFamily="34" charset="0"/>
                <a:ea typeface="MuseoModerno Medium" pitchFamily="34" charset="-122"/>
                <a:cs typeface="MuseoModerno Medium" pitchFamily="34" charset="-120"/>
              </a:rPr>
              <a:t>Tai nạn liên quan đến máy móc</a:t>
            </a:r>
            <a:endParaRPr lang="en-US" sz="2400" dirty="0"/>
          </a:p>
        </p:txBody>
      </p:sp>
      <p:sp>
        <p:nvSpPr>
          <p:cNvPr id="8" name="Text 5"/>
          <p:cNvSpPr/>
          <p:nvPr/>
        </p:nvSpPr>
        <p:spPr>
          <a:xfrm>
            <a:off x="999411" y="3731300"/>
            <a:ext cx="13112710" cy="236934"/>
          </a:xfrm>
          <a:prstGeom prst="rect">
            <a:avLst/>
          </a:prstGeom>
          <a:noFill/>
          <a:ln/>
        </p:spPr>
        <p:txBody>
          <a:bodyPr wrap="none" lIns="0" tIns="0" rIns="0" bIns="0" rtlCol="0" anchor="t"/>
          <a:lstStyle/>
          <a:p>
            <a:pPr marL="0" indent="0">
              <a:lnSpc>
                <a:spcPts val="1850"/>
              </a:lnSpc>
              <a:buNone/>
            </a:pPr>
            <a:r>
              <a:rPr lang="en-US" sz="1400" dirty="0">
                <a:solidFill>
                  <a:srgbClr val="2B4150"/>
                </a:solidFill>
                <a:latin typeface="PT Serif" panose="020A0603040505020204" pitchFamily="18" charset="0"/>
                <a:ea typeface="Source Sans Pro" pitchFamily="34" charset="-122"/>
                <a:cs typeface="Source Sans Pro" pitchFamily="34" charset="-120"/>
              </a:rPr>
              <a:t>Trong quá trình gia công mặt ngoài của bóng bầu dục, công nhân có thể bị kẹt tay hoặc các bộ phận cơ thể khác nếu không tuân thủ quy trình an toàn khi sử </a:t>
            </a:r>
            <a:r>
              <a:rPr lang="en-US" sz="1400" dirty="0" err="1">
                <a:solidFill>
                  <a:srgbClr val="2B4150"/>
                </a:solidFill>
                <a:latin typeface="PT Serif" panose="020A0603040505020204" pitchFamily="18" charset="0"/>
                <a:ea typeface="Source Sans Pro" pitchFamily="34" charset="-122"/>
                <a:cs typeface="Source Sans Pro" pitchFamily="34" charset="-120"/>
              </a:rPr>
              <a:t>dụng</a:t>
            </a:r>
            <a:r>
              <a:rPr lang="en-US" sz="1400" dirty="0">
                <a:solidFill>
                  <a:srgbClr val="2B4150"/>
                </a:solidFill>
                <a:latin typeface="PT Serif" panose="020A0603040505020204" pitchFamily="18" charset="0"/>
                <a:ea typeface="Source Sans Pro" pitchFamily="34" charset="-122"/>
                <a:cs typeface="Source Sans Pro" pitchFamily="34" charset="-120"/>
              </a:rPr>
              <a:t> </a:t>
            </a:r>
          </a:p>
          <a:p>
            <a:pPr marL="0" indent="0">
              <a:lnSpc>
                <a:spcPts val="1850"/>
              </a:lnSpc>
              <a:buNone/>
            </a:pPr>
            <a:r>
              <a:rPr lang="en-US" sz="1400" dirty="0" err="1">
                <a:solidFill>
                  <a:srgbClr val="2B4150"/>
                </a:solidFill>
                <a:latin typeface="PT Serif" panose="020A0603040505020204" pitchFamily="18" charset="0"/>
                <a:ea typeface="Source Sans Pro" pitchFamily="34" charset="-122"/>
                <a:cs typeface="Source Sans Pro" pitchFamily="34" charset="-120"/>
              </a:rPr>
              <a:t>máy</a:t>
            </a:r>
            <a:r>
              <a:rPr lang="en-US" sz="1400" dirty="0">
                <a:solidFill>
                  <a:srgbClr val="2B4150"/>
                </a:solidFill>
                <a:latin typeface="PT Serif" panose="020A0603040505020204" pitchFamily="18" charset="0"/>
                <a:ea typeface="Source Sans Pro" pitchFamily="34" charset="-122"/>
                <a:cs typeface="Source Sans Pro" pitchFamily="34" charset="-120"/>
              </a:rPr>
              <a:t> ép hoặc máy may.</a:t>
            </a:r>
            <a:endParaRPr lang="en-US" sz="1400" dirty="0"/>
          </a:p>
        </p:txBody>
      </p:sp>
      <p:sp>
        <p:nvSpPr>
          <p:cNvPr id="9" name="Shape 6"/>
          <p:cNvSpPr/>
          <p:nvPr/>
        </p:nvSpPr>
        <p:spPr>
          <a:xfrm>
            <a:off x="518279" y="4433708"/>
            <a:ext cx="333137" cy="333137"/>
          </a:xfrm>
          <a:prstGeom prst="roundRect">
            <a:avLst>
              <a:gd name="adj" fmla="val 6668"/>
            </a:avLst>
          </a:prstGeom>
          <a:solidFill>
            <a:srgbClr val="124E73"/>
          </a:solidFill>
          <a:ln/>
        </p:spPr>
      </p:sp>
      <p:sp>
        <p:nvSpPr>
          <p:cNvPr id="10" name="Text 7"/>
          <p:cNvSpPr/>
          <p:nvPr/>
        </p:nvSpPr>
        <p:spPr>
          <a:xfrm>
            <a:off x="623054" y="4489191"/>
            <a:ext cx="123468" cy="222171"/>
          </a:xfrm>
          <a:prstGeom prst="rect">
            <a:avLst/>
          </a:prstGeom>
          <a:noFill/>
          <a:ln/>
        </p:spPr>
        <p:txBody>
          <a:bodyPr wrap="none" lIns="0" tIns="0" rIns="0" bIns="0" rtlCol="0" anchor="t"/>
          <a:lstStyle/>
          <a:p>
            <a:pPr marL="0" indent="0" algn="ctr">
              <a:lnSpc>
                <a:spcPts val="1700"/>
              </a:lnSpc>
              <a:buNone/>
            </a:pPr>
            <a:r>
              <a:rPr lang="en-US" sz="1700" dirty="0">
                <a:solidFill>
                  <a:srgbClr val="FFFFFF"/>
                </a:solidFill>
                <a:latin typeface="MuseoModerno Medium" pitchFamily="34" charset="0"/>
                <a:ea typeface="MuseoModerno Medium" pitchFamily="34" charset="-122"/>
                <a:cs typeface="MuseoModerno Medium" pitchFamily="34" charset="-120"/>
              </a:rPr>
              <a:t>2</a:t>
            </a:r>
            <a:endParaRPr lang="en-US" sz="1700" dirty="0"/>
          </a:p>
        </p:txBody>
      </p:sp>
      <p:sp>
        <p:nvSpPr>
          <p:cNvPr id="11" name="Text 8"/>
          <p:cNvSpPr/>
          <p:nvPr/>
        </p:nvSpPr>
        <p:spPr>
          <a:xfrm>
            <a:off x="999411" y="4519849"/>
            <a:ext cx="1999059" cy="231338"/>
          </a:xfrm>
          <a:prstGeom prst="rect">
            <a:avLst/>
          </a:prstGeom>
          <a:noFill/>
          <a:ln/>
        </p:spPr>
        <p:txBody>
          <a:bodyPr wrap="none" lIns="0" tIns="0" rIns="0" bIns="0" rtlCol="0" anchor="t"/>
          <a:lstStyle/>
          <a:p>
            <a:pPr marL="0" indent="0">
              <a:lnSpc>
                <a:spcPts val="1800"/>
              </a:lnSpc>
              <a:buNone/>
            </a:pPr>
            <a:r>
              <a:rPr lang="en-US" sz="2400" dirty="0">
                <a:solidFill>
                  <a:srgbClr val="2B4150"/>
                </a:solidFill>
                <a:latin typeface="MuseoModerno Medium" pitchFamily="34" charset="0"/>
                <a:ea typeface="MuseoModerno Medium" pitchFamily="34" charset="-122"/>
                <a:cs typeface="MuseoModerno Medium" pitchFamily="34" charset="-120"/>
              </a:rPr>
              <a:t>Tai nạn do cắt hoặc xé</a:t>
            </a:r>
            <a:endParaRPr lang="en-US" sz="2400" dirty="0"/>
          </a:p>
        </p:txBody>
      </p:sp>
      <p:sp>
        <p:nvSpPr>
          <p:cNvPr id="12" name="Text 9"/>
          <p:cNvSpPr/>
          <p:nvPr/>
        </p:nvSpPr>
        <p:spPr>
          <a:xfrm>
            <a:off x="999411" y="4840008"/>
            <a:ext cx="13112710" cy="236934"/>
          </a:xfrm>
          <a:prstGeom prst="rect">
            <a:avLst/>
          </a:prstGeom>
          <a:noFill/>
          <a:ln/>
        </p:spPr>
        <p:txBody>
          <a:bodyPr wrap="none" lIns="0" tIns="0" rIns="0" bIns="0" rtlCol="0" anchor="t"/>
          <a:lstStyle/>
          <a:p>
            <a:pPr marL="0" indent="0">
              <a:lnSpc>
                <a:spcPts val="1850"/>
              </a:lnSpc>
              <a:buNone/>
            </a:pPr>
            <a:r>
              <a:rPr lang="en-US" sz="1400" dirty="0">
                <a:solidFill>
                  <a:srgbClr val="2B4150"/>
                </a:solidFill>
                <a:latin typeface="PT Serif" panose="020A0603040505020204" pitchFamily="18" charset="0"/>
                <a:ea typeface="Source Sans Pro" pitchFamily="34" charset="-122"/>
                <a:cs typeface="Source Sans Pro" pitchFamily="34" charset="-120"/>
              </a:rPr>
              <a:t>Công nhân có thể gặp phải các tai nạn do cắt hoặc xé khi thao tác với các vật liệu như cao su hoặc vải. Những dụng cụ sắc nhọn như dao cắt hoặc kéo có thể gây </a:t>
            </a:r>
            <a:r>
              <a:rPr lang="en-US" sz="1400" dirty="0" err="1">
                <a:solidFill>
                  <a:srgbClr val="2B4150"/>
                </a:solidFill>
                <a:latin typeface="PT Serif" panose="020A0603040505020204" pitchFamily="18" charset="0"/>
                <a:ea typeface="Source Sans Pro" pitchFamily="34" charset="-122"/>
                <a:cs typeface="Source Sans Pro" pitchFamily="34" charset="-120"/>
              </a:rPr>
              <a:t>ra</a:t>
            </a:r>
            <a:r>
              <a:rPr lang="en-US" sz="1400" dirty="0">
                <a:solidFill>
                  <a:srgbClr val="2B4150"/>
                </a:solidFill>
                <a:latin typeface="PT Serif" panose="020A0603040505020204" pitchFamily="18" charset="0"/>
                <a:ea typeface="Source Sans Pro" pitchFamily="34" charset="-122"/>
                <a:cs typeface="Source Sans Pro" pitchFamily="34" charset="-120"/>
              </a:rPr>
              <a:t> </a:t>
            </a:r>
          </a:p>
          <a:p>
            <a:pPr marL="0" indent="0">
              <a:lnSpc>
                <a:spcPts val="1850"/>
              </a:lnSpc>
              <a:buNone/>
            </a:pPr>
            <a:r>
              <a:rPr lang="en-US" sz="1400" dirty="0" err="1">
                <a:solidFill>
                  <a:srgbClr val="2B4150"/>
                </a:solidFill>
                <a:latin typeface="PT Serif" panose="020A0603040505020204" pitchFamily="18" charset="0"/>
                <a:ea typeface="Source Sans Pro" pitchFamily="34" charset="-122"/>
                <a:cs typeface="Source Sans Pro" pitchFamily="34" charset="-120"/>
              </a:rPr>
              <a:t>vết</a:t>
            </a:r>
            <a:r>
              <a:rPr lang="en-US" sz="1400" dirty="0">
                <a:solidFill>
                  <a:srgbClr val="2B4150"/>
                </a:solidFill>
                <a:latin typeface="PT Serif" panose="020A0603040505020204" pitchFamily="18" charset="0"/>
                <a:ea typeface="Source Sans Pro" pitchFamily="34" charset="-122"/>
                <a:cs typeface="Source Sans Pro" pitchFamily="34" charset="-120"/>
              </a:rPr>
              <a:t> thương nếu không được sử dụng đúng cách.</a:t>
            </a:r>
            <a:endParaRPr lang="en-US" sz="1400" dirty="0"/>
          </a:p>
        </p:txBody>
      </p:sp>
      <p:sp>
        <p:nvSpPr>
          <p:cNvPr id="13" name="Shape 10"/>
          <p:cNvSpPr/>
          <p:nvPr/>
        </p:nvSpPr>
        <p:spPr>
          <a:xfrm>
            <a:off x="518279" y="5630586"/>
            <a:ext cx="333137" cy="333137"/>
          </a:xfrm>
          <a:prstGeom prst="roundRect">
            <a:avLst>
              <a:gd name="adj" fmla="val 6668"/>
            </a:avLst>
          </a:prstGeom>
          <a:solidFill>
            <a:srgbClr val="124E73"/>
          </a:solidFill>
          <a:ln/>
        </p:spPr>
      </p:sp>
      <p:sp>
        <p:nvSpPr>
          <p:cNvPr id="14" name="Text 11"/>
          <p:cNvSpPr/>
          <p:nvPr/>
        </p:nvSpPr>
        <p:spPr>
          <a:xfrm>
            <a:off x="622340" y="5686069"/>
            <a:ext cx="124897" cy="222171"/>
          </a:xfrm>
          <a:prstGeom prst="rect">
            <a:avLst/>
          </a:prstGeom>
          <a:noFill/>
          <a:ln/>
        </p:spPr>
        <p:txBody>
          <a:bodyPr wrap="none" lIns="0" tIns="0" rIns="0" bIns="0" rtlCol="0" anchor="t"/>
          <a:lstStyle/>
          <a:p>
            <a:pPr marL="0" indent="0" algn="ctr">
              <a:lnSpc>
                <a:spcPts val="1700"/>
              </a:lnSpc>
              <a:buNone/>
            </a:pPr>
            <a:r>
              <a:rPr lang="en-US" sz="1700" dirty="0">
                <a:solidFill>
                  <a:srgbClr val="FFFFFF"/>
                </a:solidFill>
                <a:latin typeface="MuseoModerno Medium" pitchFamily="34" charset="0"/>
                <a:ea typeface="MuseoModerno Medium" pitchFamily="34" charset="-122"/>
                <a:cs typeface="MuseoModerno Medium" pitchFamily="34" charset="-120"/>
              </a:rPr>
              <a:t>3</a:t>
            </a:r>
            <a:endParaRPr lang="en-US" sz="1700" dirty="0"/>
          </a:p>
        </p:txBody>
      </p:sp>
      <p:sp>
        <p:nvSpPr>
          <p:cNvPr id="15" name="Text 12"/>
          <p:cNvSpPr/>
          <p:nvPr/>
        </p:nvSpPr>
        <p:spPr>
          <a:xfrm>
            <a:off x="999411" y="5749053"/>
            <a:ext cx="1850946" cy="231338"/>
          </a:xfrm>
          <a:prstGeom prst="rect">
            <a:avLst/>
          </a:prstGeom>
          <a:noFill/>
          <a:ln/>
        </p:spPr>
        <p:txBody>
          <a:bodyPr wrap="none" lIns="0" tIns="0" rIns="0" bIns="0" rtlCol="0" anchor="t"/>
          <a:lstStyle/>
          <a:p>
            <a:pPr marL="0" indent="0">
              <a:lnSpc>
                <a:spcPts val="1800"/>
              </a:lnSpc>
              <a:buNone/>
            </a:pPr>
            <a:r>
              <a:rPr lang="en-US" sz="2400" dirty="0">
                <a:solidFill>
                  <a:srgbClr val="2B4150"/>
                </a:solidFill>
                <a:latin typeface="MuseoModerno Medium" pitchFamily="34" charset="0"/>
                <a:ea typeface="MuseoModerno Medium" pitchFamily="34" charset="-122"/>
                <a:cs typeface="MuseoModerno Medium" pitchFamily="34" charset="-120"/>
              </a:rPr>
              <a:t>Tai nạn do hóa chất</a:t>
            </a:r>
            <a:endParaRPr lang="en-US" sz="2400" dirty="0"/>
          </a:p>
        </p:txBody>
      </p:sp>
      <p:sp>
        <p:nvSpPr>
          <p:cNvPr id="16" name="Text 13"/>
          <p:cNvSpPr/>
          <p:nvPr/>
        </p:nvSpPr>
        <p:spPr>
          <a:xfrm>
            <a:off x="999411" y="6069212"/>
            <a:ext cx="13112710" cy="236934"/>
          </a:xfrm>
          <a:prstGeom prst="rect">
            <a:avLst/>
          </a:prstGeom>
          <a:noFill/>
          <a:ln/>
        </p:spPr>
        <p:txBody>
          <a:bodyPr wrap="none" lIns="0" tIns="0" rIns="0" bIns="0" rtlCol="0" anchor="t"/>
          <a:lstStyle/>
          <a:p>
            <a:pPr marL="0" indent="0">
              <a:lnSpc>
                <a:spcPts val="1850"/>
              </a:lnSpc>
              <a:buNone/>
            </a:pPr>
            <a:r>
              <a:rPr lang="en-US" sz="1400" dirty="0">
                <a:solidFill>
                  <a:srgbClr val="2B4150"/>
                </a:solidFill>
                <a:latin typeface="PT Serif" panose="020A0603040505020204" pitchFamily="18" charset="0"/>
                <a:ea typeface="Source Sans Pro" pitchFamily="34" charset="-122"/>
                <a:cs typeface="Source Sans Pro" pitchFamily="34" charset="-120"/>
              </a:rPr>
              <a:t>Việc tiếp xúc với hóa chất dùng để xử lý bề mặt có thể dẫn đến bỏng hoặc dị ứng da nếu không có biện pháp bảo vệ thích hợp.</a:t>
            </a:r>
            <a:endParaRPr lang="en-US" sz="1400" dirty="0"/>
          </a:p>
        </p:txBody>
      </p:sp>
      <p:sp>
        <p:nvSpPr>
          <p:cNvPr id="17" name="Shape 14"/>
          <p:cNvSpPr/>
          <p:nvPr/>
        </p:nvSpPr>
        <p:spPr>
          <a:xfrm>
            <a:off x="518279" y="6654377"/>
            <a:ext cx="333137" cy="333137"/>
          </a:xfrm>
          <a:prstGeom prst="roundRect">
            <a:avLst>
              <a:gd name="adj" fmla="val 6668"/>
            </a:avLst>
          </a:prstGeom>
          <a:solidFill>
            <a:srgbClr val="124E73"/>
          </a:solidFill>
          <a:ln/>
        </p:spPr>
      </p:sp>
      <p:sp>
        <p:nvSpPr>
          <p:cNvPr id="18" name="Text 15"/>
          <p:cNvSpPr/>
          <p:nvPr/>
        </p:nvSpPr>
        <p:spPr>
          <a:xfrm>
            <a:off x="613291" y="6709860"/>
            <a:ext cx="143113" cy="222171"/>
          </a:xfrm>
          <a:prstGeom prst="rect">
            <a:avLst/>
          </a:prstGeom>
          <a:noFill/>
          <a:ln/>
        </p:spPr>
        <p:txBody>
          <a:bodyPr wrap="none" lIns="0" tIns="0" rIns="0" bIns="0" rtlCol="0" anchor="t"/>
          <a:lstStyle/>
          <a:p>
            <a:pPr marL="0" indent="0" algn="ctr">
              <a:lnSpc>
                <a:spcPts val="1700"/>
              </a:lnSpc>
              <a:buNone/>
            </a:pPr>
            <a:r>
              <a:rPr lang="en-US" sz="1700" dirty="0">
                <a:solidFill>
                  <a:srgbClr val="FFFFFF"/>
                </a:solidFill>
                <a:latin typeface="MuseoModerno Medium" pitchFamily="34" charset="0"/>
                <a:ea typeface="MuseoModerno Medium" pitchFamily="34" charset="-122"/>
                <a:cs typeface="MuseoModerno Medium" pitchFamily="34" charset="-120"/>
              </a:rPr>
              <a:t>4</a:t>
            </a:r>
            <a:endParaRPr lang="en-US" sz="1700" dirty="0"/>
          </a:p>
        </p:txBody>
      </p:sp>
      <p:sp>
        <p:nvSpPr>
          <p:cNvPr id="19" name="Text 16"/>
          <p:cNvSpPr/>
          <p:nvPr/>
        </p:nvSpPr>
        <p:spPr>
          <a:xfrm>
            <a:off x="999411" y="6770046"/>
            <a:ext cx="2854643" cy="231338"/>
          </a:xfrm>
          <a:prstGeom prst="rect">
            <a:avLst/>
          </a:prstGeom>
          <a:noFill/>
          <a:ln/>
        </p:spPr>
        <p:txBody>
          <a:bodyPr wrap="none" lIns="0" tIns="0" rIns="0" bIns="0" rtlCol="0" anchor="t"/>
          <a:lstStyle/>
          <a:p>
            <a:pPr marL="0" indent="0">
              <a:lnSpc>
                <a:spcPts val="1800"/>
              </a:lnSpc>
              <a:buNone/>
            </a:pPr>
            <a:r>
              <a:rPr lang="en-US" sz="2400" dirty="0">
                <a:solidFill>
                  <a:srgbClr val="2B4150"/>
                </a:solidFill>
                <a:latin typeface="MuseoModerno Medium" pitchFamily="34" charset="0"/>
                <a:ea typeface="MuseoModerno Medium" pitchFamily="34" charset="-122"/>
                <a:cs typeface="MuseoModerno Medium" pitchFamily="34" charset="-120"/>
              </a:rPr>
              <a:t>Tai nạn do căng thẳng, mệt mỏi</a:t>
            </a:r>
            <a:endParaRPr lang="en-US" sz="2400" dirty="0"/>
          </a:p>
        </p:txBody>
      </p:sp>
      <p:sp>
        <p:nvSpPr>
          <p:cNvPr id="20" name="Text 17"/>
          <p:cNvSpPr/>
          <p:nvPr/>
        </p:nvSpPr>
        <p:spPr>
          <a:xfrm>
            <a:off x="999411" y="7090205"/>
            <a:ext cx="13112710" cy="473869"/>
          </a:xfrm>
          <a:prstGeom prst="rect">
            <a:avLst/>
          </a:prstGeom>
          <a:noFill/>
          <a:ln/>
        </p:spPr>
        <p:txBody>
          <a:bodyPr wrap="square" lIns="0" tIns="0" rIns="0" bIns="0" rtlCol="0" anchor="t"/>
          <a:lstStyle/>
          <a:p>
            <a:pPr marL="0" indent="0">
              <a:lnSpc>
                <a:spcPts val="1850"/>
              </a:lnSpc>
              <a:buNone/>
            </a:pPr>
            <a:r>
              <a:rPr lang="en-US" sz="1400" dirty="0">
                <a:solidFill>
                  <a:srgbClr val="2B4150"/>
                </a:solidFill>
                <a:latin typeface="PT Serif" panose="020A0603040505020204" pitchFamily="18" charset="0"/>
                <a:ea typeface="Source Sans Pro" pitchFamily="34" charset="-122"/>
                <a:cs typeface="Source Sans Pro" pitchFamily="34" charset="-120"/>
              </a:rPr>
              <a:t>Tình trạng căng thẳng, mệt mỏi trong quá trình làm việc cũng có thể làm tăng nguy cơ tai nạn. Khi công nhân không đủ sức khỏe hoặc tâm lý không ổn định, khả năng chú ý và phản ứng nhanh chóng sẽ giảm, dễ dẫn đến những sai sót trong công việc.</a:t>
            </a:r>
            <a:endParaRPr lang="en-US" sz="1400" dirty="0"/>
          </a:p>
        </p:txBody>
      </p:sp>
      <p:pic>
        <p:nvPicPr>
          <p:cNvPr id="21" name="Picture 20">
            <a:extLst>
              <a:ext uri="{FF2B5EF4-FFF2-40B4-BE49-F238E27FC236}">
                <a16:creationId xmlns:a16="http://schemas.microsoft.com/office/drawing/2014/main" id="{5D058609-DCE3-ADAC-D77B-E73D76277724}"/>
              </a:ext>
            </a:extLst>
          </p:cNvPr>
          <p:cNvPicPr>
            <a:picLocks noChangeAspect="1"/>
          </p:cNvPicPr>
          <p:nvPr/>
        </p:nvPicPr>
        <p:blipFill>
          <a:blip r:embed="rId4"/>
          <a:stretch>
            <a:fillRect/>
          </a:stretch>
        </p:blipFill>
        <p:spPr>
          <a:xfrm>
            <a:off x="12068071" y="7416957"/>
            <a:ext cx="2445463" cy="757243"/>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8229600"/>
          </a:xfrm>
          <a:prstGeom prst="rect">
            <a:avLst/>
          </a:prstGeom>
        </p:spPr>
      </p:pic>
      <p:sp>
        <p:nvSpPr>
          <p:cNvPr id="3" name="Text 0"/>
          <p:cNvSpPr/>
          <p:nvPr/>
        </p:nvSpPr>
        <p:spPr>
          <a:xfrm>
            <a:off x="793790" y="2162889"/>
            <a:ext cx="7556421" cy="1417558"/>
          </a:xfrm>
          <a:prstGeom prst="rect">
            <a:avLst/>
          </a:prstGeom>
          <a:noFill/>
          <a:ln/>
        </p:spPr>
        <p:txBody>
          <a:bodyPr wrap="square" lIns="0" tIns="0" rIns="0" bIns="0" rtlCol="0" anchor="t"/>
          <a:lstStyle/>
          <a:p>
            <a:pPr marL="0" indent="0">
              <a:lnSpc>
                <a:spcPts val="5550"/>
              </a:lnSpc>
              <a:buNone/>
            </a:pPr>
            <a:r>
              <a:rPr lang="en-US" sz="4800" b="1" dirty="0">
                <a:solidFill>
                  <a:srgbClr val="124E73"/>
                </a:solidFill>
                <a:latin typeface="MuseoModerno Medium" pitchFamily="34" charset="0"/>
                <a:ea typeface="MuseoModerno Medium" pitchFamily="34" charset="-122"/>
                <a:cs typeface="MuseoModerno Medium" pitchFamily="34" charset="-120"/>
              </a:rPr>
              <a:t>An toàn vệ sinh lao động đối với nhân viên Lắp ráp</a:t>
            </a:r>
            <a:endParaRPr lang="en-US" sz="4800" b="1" dirty="0"/>
          </a:p>
        </p:txBody>
      </p:sp>
      <p:sp>
        <p:nvSpPr>
          <p:cNvPr id="5" name="Text 1"/>
          <p:cNvSpPr/>
          <p:nvPr/>
        </p:nvSpPr>
        <p:spPr>
          <a:xfrm>
            <a:off x="793790" y="4471989"/>
            <a:ext cx="3672483" cy="354330"/>
          </a:xfrm>
          <a:prstGeom prst="rect">
            <a:avLst/>
          </a:prstGeom>
          <a:noFill/>
          <a:ln/>
        </p:spPr>
        <p:txBody>
          <a:bodyPr wrap="none" lIns="0" tIns="0" rIns="0" bIns="0" rtlCol="0" anchor="t"/>
          <a:lstStyle/>
          <a:p>
            <a:pPr marL="0" indent="0" algn="l">
              <a:lnSpc>
                <a:spcPts val="2750"/>
              </a:lnSpc>
              <a:buNone/>
            </a:pPr>
            <a:r>
              <a:rPr lang="en-US" sz="2800" dirty="0">
                <a:solidFill>
                  <a:srgbClr val="2B4150"/>
                </a:solidFill>
                <a:latin typeface="MuseoModerno Medium" pitchFamily="34" charset="0"/>
                <a:ea typeface="MuseoModerno Medium" pitchFamily="34" charset="-122"/>
                <a:cs typeface="MuseoModerno Medium" pitchFamily="34" charset="-120"/>
              </a:rPr>
              <a:t>Đặc điểm công việc Lắp ráp</a:t>
            </a:r>
            <a:endParaRPr lang="en-US" sz="2800" dirty="0"/>
          </a:p>
        </p:txBody>
      </p:sp>
      <p:sp>
        <p:nvSpPr>
          <p:cNvPr id="6" name="Text 2"/>
          <p:cNvSpPr/>
          <p:nvPr/>
        </p:nvSpPr>
        <p:spPr>
          <a:xfrm>
            <a:off x="793790" y="4978003"/>
            <a:ext cx="7455907" cy="1088708"/>
          </a:xfrm>
          <a:prstGeom prst="rect">
            <a:avLst/>
          </a:prstGeom>
          <a:noFill/>
          <a:ln/>
        </p:spPr>
        <p:txBody>
          <a:bodyPr wrap="square" lIns="0" tIns="0" rIns="0" bIns="0" rtlCol="0" anchor="t"/>
          <a:lstStyle/>
          <a:p>
            <a:pPr marL="0" indent="0" algn="l">
              <a:lnSpc>
                <a:spcPts val="2850"/>
              </a:lnSpc>
              <a:buNone/>
            </a:pPr>
            <a:r>
              <a:rPr lang="en-US" sz="1750" dirty="0">
                <a:solidFill>
                  <a:srgbClr val="2B4150"/>
                </a:solidFill>
                <a:latin typeface="PT Serif" panose="020A0603040505020204" pitchFamily="18" charset="0"/>
                <a:ea typeface="Source Sans Pro" pitchFamily="34" charset="-122"/>
                <a:cs typeface="Source Sans Pro" pitchFamily="34" charset="-120"/>
              </a:rPr>
              <a:t>Công nhân kết hợp các phần đã gia công để tạo thành sản phẩm hoàn thiện. Họ gắn kết các mảnh đã cắt và gia công, sử dụng các kỹ thuật như ép, may hoặc dán.</a:t>
            </a:r>
            <a:endParaRPr lang="en-US" sz="17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626507" y="493157"/>
            <a:ext cx="6730365" cy="559356"/>
          </a:xfrm>
          <a:prstGeom prst="rect">
            <a:avLst/>
          </a:prstGeom>
          <a:noFill/>
          <a:ln/>
        </p:spPr>
        <p:txBody>
          <a:bodyPr wrap="none" lIns="0" tIns="0" rIns="0" bIns="0" rtlCol="0" anchor="t"/>
          <a:lstStyle/>
          <a:p>
            <a:pPr marL="0" indent="0">
              <a:lnSpc>
                <a:spcPts val="4400"/>
              </a:lnSpc>
              <a:buNone/>
            </a:pPr>
            <a:r>
              <a:rPr lang="en-US" sz="3600" b="1" dirty="0">
                <a:solidFill>
                  <a:srgbClr val="124E73"/>
                </a:solidFill>
                <a:latin typeface="MuseoModerno Medium" pitchFamily="34" charset="0"/>
                <a:ea typeface="MuseoModerno Medium" pitchFamily="34" charset="-122"/>
                <a:cs typeface="MuseoModerno Medium" pitchFamily="34" charset="-120"/>
              </a:rPr>
              <a:t>Tai nạn trong quá trình Lắp ráp</a:t>
            </a:r>
            <a:endParaRPr lang="en-US" sz="3600" b="1" dirty="0"/>
          </a:p>
        </p:txBody>
      </p:sp>
      <p:pic>
        <p:nvPicPr>
          <p:cNvPr id="3" name="Image 0" descr="preencoded.png"/>
          <p:cNvPicPr>
            <a:picLocks noChangeAspect="1"/>
          </p:cNvPicPr>
          <p:nvPr/>
        </p:nvPicPr>
        <p:blipFill>
          <a:blip r:embed="rId3"/>
          <a:stretch>
            <a:fillRect/>
          </a:stretch>
        </p:blipFill>
        <p:spPr>
          <a:xfrm>
            <a:off x="10468872" y="2418842"/>
            <a:ext cx="3305093" cy="2681843"/>
          </a:xfrm>
          <a:prstGeom prst="rect">
            <a:avLst/>
          </a:prstGeom>
        </p:spPr>
      </p:pic>
      <p:sp>
        <p:nvSpPr>
          <p:cNvPr id="4" name="Shape 1"/>
          <p:cNvSpPr/>
          <p:nvPr/>
        </p:nvSpPr>
        <p:spPr>
          <a:xfrm>
            <a:off x="626507" y="2070011"/>
            <a:ext cx="402669" cy="402669"/>
          </a:xfrm>
          <a:prstGeom prst="roundRect">
            <a:avLst>
              <a:gd name="adj" fmla="val 6668"/>
            </a:avLst>
          </a:prstGeom>
          <a:solidFill>
            <a:srgbClr val="124E73"/>
          </a:solidFill>
          <a:ln/>
        </p:spPr>
      </p:sp>
      <p:sp>
        <p:nvSpPr>
          <p:cNvPr id="5" name="Text 2"/>
          <p:cNvSpPr/>
          <p:nvPr/>
        </p:nvSpPr>
        <p:spPr>
          <a:xfrm>
            <a:off x="764858" y="2137043"/>
            <a:ext cx="125968" cy="268486"/>
          </a:xfrm>
          <a:prstGeom prst="rect">
            <a:avLst/>
          </a:prstGeom>
          <a:noFill/>
          <a:ln/>
        </p:spPr>
        <p:txBody>
          <a:bodyPr wrap="none" lIns="0" tIns="0" rIns="0" bIns="0" rtlCol="0" anchor="t"/>
          <a:lstStyle/>
          <a:p>
            <a:pPr marL="0" indent="0" algn="ctr">
              <a:lnSpc>
                <a:spcPts val="2100"/>
              </a:lnSpc>
              <a:buNone/>
            </a:pPr>
            <a:r>
              <a:rPr lang="en-US" sz="2100" dirty="0">
                <a:solidFill>
                  <a:srgbClr val="FFFFFF"/>
                </a:solidFill>
                <a:latin typeface="MuseoModerno Medium" pitchFamily="34" charset="0"/>
                <a:ea typeface="MuseoModerno Medium" pitchFamily="34" charset="-122"/>
                <a:cs typeface="MuseoModerno Medium" pitchFamily="34" charset="-120"/>
              </a:rPr>
              <a:t>1</a:t>
            </a:r>
            <a:endParaRPr lang="en-US" sz="2100" dirty="0"/>
          </a:p>
        </p:txBody>
      </p:sp>
      <p:sp>
        <p:nvSpPr>
          <p:cNvPr id="6" name="Text 3"/>
          <p:cNvSpPr/>
          <p:nvPr/>
        </p:nvSpPr>
        <p:spPr>
          <a:xfrm>
            <a:off x="1208127" y="2150082"/>
            <a:ext cx="2606397" cy="279559"/>
          </a:xfrm>
          <a:prstGeom prst="rect">
            <a:avLst/>
          </a:prstGeom>
          <a:noFill/>
          <a:ln/>
        </p:spPr>
        <p:txBody>
          <a:bodyPr wrap="none" lIns="0" tIns="0" rIns="0" bIns="0" rtlCol="0" anchor="t"/>
          <a:lstStyle/>
          <a:p>
            <a:pPr marL="0" indent="0">
              <a:lnSpc>
                <a:spcPts val="2200"/>
              </a:lnSpc>
              <a:buNone/>
            </a:pPr>
            <a:r>
              <a:rPr lang="en-US" sz="2000" dirty="0">
                <a:solidFill>
                  <a:srgbClr val="2B4150"/>
                </a:solidFill>
                <a:latin typeface="MuseoModerno Medium" pitchFamily="34" charset="0"/>
                <a:ea typeface="MuseoModerno Medium" pitchFamily="34" charset="-122"/>
                <a:cs typeface="MuseoModerno Medium" pitchFamily="34" charset="-120"/>
              </a:rPr>
              <a:t>Chấn thương do công cụ</a:t>
            </a:r>
            <a:endParaRPr lang="en-US" sz="2000" dirty="0"/>
          </a:p>
        </p:txBody>
      </p:sp>
      <p:sp>
        <p:nvSpPr>
          <p:cNvPr id="7" name="Text 4"/>
          <p:cNvSpPr/>
          <p:nvPr/>
        </p:nvSpPr>
        <p:spPr>
          <a:xfrm>
            <a:off x="1208127" y="2491197"/>
            <a:ext cx="12795766" cy="286464"/>
          </a:xfrm>
          <a:prstGeom prst="rect">
            <a:avLst/>
          </a:prstGeom>
          <a:noFill/>
          <a:ln/>
        </p:spPr>
        <p:txBody>
          <a:bodyPr wrap="none" lIns="0" tIns="0" rIns="0" bIns="0" rtlCol="0" anchor="t"/>
          <a:lstStyle/>
          <a:p>
            <a:pPr marL="0" indent="0">
              <a:lnSpc>
                <a:spcPts val="2250"/>
              </a:lnSpc>
              <a:buNone/>
            </a:pPr>
            <a:r>
              <a:rPr lang="en-US" sz="1600" dirty="0">
                <a:solidFill>
                  <a:srgbClr val="2B4150"/>
                </a:solidFill>
                <a:latin typeface="PT Serif" panose="020A0603040505020204" pitchFamily="18" charset="0"/>
                <a:ea typeface="Source Sans Pro" pitchFamily="34" charset="-122"/>
                <a:cs typeface="Source Sans Pro" pitchFamily="34" charset="-120"/>
              </a:rPr>
              <a:t>Công nhân có thể bị đứt tay hoặc xây xát khi sử dụng các dụng cụ sắc nhọn hoặc máy móc.</a:t>
            </a:r>
            <a:endParaRPr lang="en-US" sz="1600" dirty="0"/>
          </a:p>
        </p:txBody>
      </p:sp>
      <p:sp>
        <p:nvSpPr>
          <p:cNvPr id="8" name="Shape 5"/>
          <p:cNvSpPr/>
          <p:nvPr/>
        </p:nvSpPr>
        <p:spPr>
          <a:xfrm>
            <a:off x="626507" y="3046977"/>
            <a:ext cx="402669" cy="402669"/>
          </a:xfrm>
          <a:prstGeom prst="roundRect">
            <a:avLst>
              <a:gd name="adj" fmla="val 6668"/>
            </a:avLst>
          </a:prstGeom>
          <a:solidFill>
            <a:srgbClr val="124E73"/>
          </a:solidFill>
          <a:ln/>
        </p:spPr>
      </p:sp>
      <p:sp>
        <p:nvSpPr>
          <p:cNvPr id="9" name="Text 6"/>
          <p:cNvSpPr/>
          <p:nvPr/>
        </p:nvSpPr>
        <p:spPr>
          <a:xfrm>
            <a:off x="753189" y="3114009"/>
            <a:ext cx="149304" cy="268486"/>
          </a:xfrm>
          <a:prstGeom prst="rect">
            <a:avLst/>
          </a:prstGeom>
          <a:noFill/>
          <a:ln/>
        </p:spPr>
        <p:txBody>
          <a:bodyPr wrap="none" lIns="0" tIns="0" rIns="0" bIns="0" rtlCol="0" anchor="t"/>
          <a:lstStyle/>
          <a:p>
            <a:pPr marL="0" indent="0" algn="ctr">
              <a:lnSpc>
                <a:spcPts val="2100"/>
              </a:lnSpc>
              <a:buNone/>
            </a:pPr>
            <a:r>
              <a:rPr lang="en-US" sz="2100" dirty="0">
                <a:solidFill>
                  <a:srgbClr val="FFFFFF"/>
                </a:solidFill>
                <a:latin typeface="MuseoModerno Medium" pitchFamily="34" charset="0"/>
                <a:ea typeface="MuseoModerno Medium" pitchFamily="34" charset="-122"/>
                <a:cs typeface="MuseoModerno Medium" pitchFamily="34" charset="-120"/>
              </a:rPr>
              <a:t>2</a:t>
            </a:r>
            <a:endParaRPr lang="en-US" sz="2100" dirty="0"/>
          </a:p>
        </p:txBody>
      </p:sp>
      <p:sp>
        <p:nvSpPr>
          <p:cNvPr id="10" name="Text 7"/>
          <p:cNvSpPr/>
          <p:nvPr/>
        </p:nvSpPr>
        <p:spPr>
          <a:xfrm>
            <a:off x="1208127" y="3127048"/>
            <a:ext cx="3071693" cy="279559"/>
          </a:xfrm>
          <a:prstGeom prst="rect">
            <a:avLst/>
          </a:prstGeom>
          <a:noFill/>
          <a:ln/>
        </p:spPr>
        <p:txBody>
          <a:bodyPr wrap="none" lIns="0" tIns="0" rIns="0" bIns="0" rtlCol="0" anchor="t"/>
          <a:lstStyle/>
          <a:p>
            <a:pPr marL="0" indent="0">
              <a:lnSpc>
                <a:spcPts val="2200"/>
              </a:lnSpc>
              <a:buNone/>
            </a:pPr>
            <a:r>
              <a:rPr lang="en-US" sz="2000" dirty="0">
                <a:solidFill>
                  <a:srgbClr val="2B4150"/>
                </a:solidFill>
                <a:latin typeface="MuseoModerno Medium" pitchFamily="34" charset="0"/>
                <a:ea typeface="MuseoModerno Medium" pitchFamily="34" charset="-122"/>
                <a:cs typeface="MuseoModerno Medium" pitchFamily="34" charset="-120"/>
              </a:rPr>
              <a:t>Chấn thương cơ xương khớp</a:t>
            </a:r>
            <a:endParaRPr lang="en-US" sz="2000" dirty="0"/>
          </a:p>
        </p:txBody>
      </p:sp>
      <p:sp>
        <p:nvSpPr>
          <p:cNvPr id="11" name="Text 8"/>
          <p:cNvSpPr/>
          <p:nvPr/>
        </p:nvSpPr>
        <p:spPr>
          <a:xfrm>
            <a:off x="1208127" y="3468163"/>
            <a:ext cx="12795766" cy="286464"/>
          </a:xfrm>
          <a:prstGeom prst="rect">
            <a:avLst/>
          </a:prstGeom>
          <a:noFill/>
          <a:ln/>
        </p:spPr>
        <p:txBody>
          <a:bodyPr wrap="none" lIns="0" tIns="0" rIns="0" bIns="0" rtlCol="0" anchor="t"/>
          <a:lstStyle/>
          <a:p>
            <a:pPr marL="0" indent="0">
              <a:lnSpc>
                <a:spcPts val="2250"/>
              </a:lnSpc>
              <a:buNone/>
            </a:pPr>
            <a:r>
              <a:rPr lang="en-US" sz="1600" dirty="0">
                <a:solidFill>
                  <a:srgbClr val="2B4150"/>
                </a:solidFill>
                <a:latin typeface="PT Serif" panose="020A0603040505020204" pitchFamily="18" charset="0"/>
                <a:ea typeface="Source Sans Pro" pitchFamily="34" charset="-122"/>
                <a:cs typeface="Source Sans Pro" pitchFamily="34" charset="-120"/>
              </a:rPr>
              <a:t>Làm việc trong không gian hạn chế hoặc với tư thế không thoải mái có thể dẫn đến </a:t>
            </a:r>
            <a:r>
              <a:rPr lang="en-US" sz="1600" dirty="0" err="1">
                <a:solidFill>
                  <a:srgbClr val="2B4150"/>
                </a:solidFill>
                <a:latin typeface="PT Serif" panose="020A0603040505020204" pitchFamily="18" charset="0"/>
                <a:ea typeface="Source Sans Pro" pitchFamily="34" charset="-122"/>
                <a:cs typeface="Source Sans Pro" pitchFamily="34" charset="-120"/>
              </a:rPr>
              <a:t>các</a:t>
            </a:r>
            <a:r>
              <a:rPr lang="en-US" sz="1600" dirty="0">
                <a:solidFill>
                  <a:srgbClr val="2B4150"/>
                </a:solidFill>
                <a:latin typeface="PT Serif" panose="020A0603040505020204" pitchFamily="18" charset="0"/>
                <a:ea typeface="Source Sans Pro" pitchFamily="34" charset="-122"/>
                <a:cs typeface="Source Sans Pro" pitchFamily="34" charset="-120"/>
              </a:rPr>
              <a:t> </a:t>
            </a:r>
            <a:r>
              <a:rPr lang="en-US" sz="1600" dirty="0" err="1">
                <a:solidFill>
                  <a:srgbClr val="2B4150"/>
                </a:solidFill>
                <a:latin typeface="PT Serif" panose="020A0603040505020204" pitchFamily="18" charset="0"/>
                <a:ea typeface="Source Sans Pro" pitchFamily="34" charset="-122"/>
                <a:cs typeface="Source Sans Pro" pitchFamily="34" charset="-120"/>
              </a:rPr>
              <a:t>chấn</a:t>
            </a:r>
            <a:endParaRPr lang="en-US" sz="1600" dirty="0">
              <a:solidFill>
                <a:srgbClr val="2B4150"/>
              </a:solidFill>
              <a:latin typeface="PT Serif" panose="020A0603040505020204" pitchFamily="18" charset="0"/>
              <a:ea typeface="Source Sans Pro" pitchFamily="34" charset="-122"/>
              <a:cs typeface="Source Sans Pro" pitchFamily="34" charset="-120"/>
            </a:endParaRPr>
          </a:p>
          <a:p>
            <a:pPr marL="0" indent="0">
              <a:lnSpc>
                <a:spcPts val="2250"/>
              </a:lnSpc>
              <a:buNone/>
            </a:pPr>
            <a:r>
              <a:rPr lang="en-US" sz="1600" dirty="0" err="1">
                <a:solidFill>
                  <a:srgbClr val="2B4150"/>
                </a:solidFill>
                <a:latin typeface="PT Serif" panose="020A0603040505020204" pitchFamily="18" charset="0"/>
                <a:ea typeface="Source Sans Pro" pitchFamily="34" charset="-122"/>
                <a:cs typeface="Source Sans Pro" pitchFamily="34" charset="-120"/>
              </a:rPr>
              <a:t>thương</a:t>
            </a:r>
            <a:r>
              <a:rPr lang="en-US" sz="1600" dirty="0">
                <a:solidFill>
                  <a:srgbClr val="2B4150"/>
                </a:solidFill>
                <a:latin typeface="PT Serif" panose="020A0603040505020204" pitchFamily="18" charset="0"/>
                <a:ea typeface="Source Sans Pro" pitchFamily="34" charset="-122"/>
                <a:cs typeface="Source Sans Pro" pitchFamily="34" charset="-120"/>
              </a:rPr>
              <a:t> cơ xương khớp.</a:t>
            </a:r>
            <a:endParaRPr lang="en-US" sz="1600" dirty="0"/>
          </a:p>
        </p:txBody>
      </p:sp>
      <p:sp>
        <p:nvSpPr>
          <p:cNvPr id="12" name="Shape 9"/>
          <p:cNvSpPr/>
          <p:nvPr/>
        </p:nvSpPr>
        <p:spPr>
          <a:xfrm>
            <a:off x="626507" y="4333395"/>
            <a:ext cx="402669" cy="402669"/>
          </a:xfrm>
          <a:prstGeom prst="roundRect">
            <a:avLst>
              <a:gd name="adj" fmla="val 6668"/>
            </a:avLst>
          </a:prstGeom>
          <a:solidFill>
            <a:srgbClr val="124E73"/>
          </a:solidFill>
          <a:ln/>
        </p:spPr>
      </p:sp>
      <p:sp>
        <p:nvSpPr>
          <p:cNvPr id="13" name="Text 10"/>
          <p:cNvSpPr/>
          <p:nvPr/>
        </p:nvSpPr>
        <p:spPr>
          <a:xfrm>
            <a:off x="752356" y="4400427"/>
            <a:ext cx="150852" cy="268486"/>
          </a:xfrm>
          <a:prstGeom prst="rect">
            <a:avLst/>
          </a:prstGeom>
          <a:noFill/>
          <a:ln/>
        </p:spPr>
        <p:txBody>
          <a:bodyPr wrap="none" lIns="0" tIns="0" rIns="0" bIns="0" rtlCol="0" anchor="t"/>
          <a:lstStyle/>
          <a:p>
            <a:pPr marL="0" indent="0" algn="ctr">
              <a:lnSpc>
                <a:spcPts val="2100"/>
              </a:lnSpc>
              <a:buNone/>
            </a:pPr>
            <a:r>
              <a:rPr lang="en-US" sz="2100" dirty="0">
                <a:solidFill>
                  <a:srgbClr val="FFFFFF"/>
                </a:solidFill>
                <a:latin typeface="MuseoModerno Medium" pitchFamily="34" charset="0"/>
                <a:ea typeface="MuseoModerno Medium" pitchFamily="34" charset="-122"/>
                <a:cs typeface="MuseoModerno Medium" pitchFamily="34" charset="-120"/>
              </a:rPr>
              <a:t>3</a:t>
            </a:r>
            <a:endParaRPr lang="en-US" sz="2100" dirty="0"/>
          </a:p>
        </p:txBody>
      </p:sp>
      <p:sp>
        <p:nvSpPr>
          <p:cNvPr id="14" name="Text 11"/>
          <p:cNvSpPr/>
          <p:nvPr/>
        </p:nvSpPr>
        <p:spPr>
          <a:xfrm>
            <a:off x="1208127" y="4367628"/>
            <a:ext cx="2352913" cy="279559"/>
          </a:xfrm>
          <a:prstGeom prst="rect">
            <a:avLst/>
          </a:prstGeom>
          <a:noFill/>
          <a:ln/>
        </p:spPr>
        <p:txBody>
          <a:bodyPr wrap="none" lIns="0" tIns="0" rIns="0" bIns="0" rtlCol="0" anchor="t"/>
          <a:lstStyle/>
          <a:p>
            <a:pPr marL="0" indent="0">
              <a:lnSpc>
                <a:spcPts val="2200"/>
              </a:lnSpc>
              <a:buNone/>
            </a:pPr>
            <a:r>
              <a:rPr lang="en-US" sz="2000" dirty="0">
                <a:solidFill>
                  <a:srgbClr val="2B4150"/>
                </a:solidFill>
                <a:latin typeface="MuseoModerno Medium" pitchFamily="34" charset="0"/>
                <a:ea typeface="MuseoModerno Medium" pitchFamily="34" charset="-122"/>
                <a:cs typeface="MuseoModerno Medium" pitchFamily="34" charset="-120"/>
              </a:rPr>
              <a:t>Sự cố do rò rỉ chất liệu</a:t>
            </a:r>
            <a:endParaRPr lang="en-US" sz="2000" dirty="0"/>
          </a:p>
        </p:txBody>
      </p:sp>
      <p:sp>
        <p:nvSpPr>
          <p:cNvPr id="15" name="Text 12"/>
          <p:cNvSpPr/>
          <p:nvPr/>
        </p:nvSpPr>
        <p:spPr>
          <a:xfrm>
            <a:off x="1208127" y="4720348"/>
            <a:ext cx="12795766" cy="286464"/>
          </a:xfrm>
          <a:prstGeom prst="rect">
            <a:avLst/>
          </a:prstGeom>
          <a:noFill/>
          <a:ln/>
        </p:spPr>
        <p:txBody>
          <a:bodyPr wrap="none" lIns="0" tIns="0" rIns="0" bIns="0" rtlCol="0" anchor="t"/>
          <a:lstStyle/>
          <a:p>
            <a:pPr marL="0" indent="0">
              <a:lnSpc>
                <a:spcPts val="2250"/>
              </a:lnSpc>
              <a:buNone/>
            </a:pPr>
            <a:r>
              <a:rPr lang="en-US" sz="1600" dirty="0">
                <a:solidFill>
                  <a:srgbClr val="2B4150"/>
                </a:solidFill>
                <a:latin typeface="PT Serif" panose="020A0603040505020204" pitchFamily="18" charset="0"/>
                <a:ea typeface="Source Sans Pro" pitchFamily="34" charset="-122"/>
                <a:cs typeface="Source Sans Pro" pitchFamily="34" charset="-120"/>
              </a:rPr>
              <a:t>Các mảnh ghép không được kết nối chặt chẽ có thể gây ra nổ, dẫn đến nguy hiểm cho </a:t>
            </a:r>
            <a:r>
              <a:rPr lang="en-US" sz="1600" dirty="0" err="1">
                <a:solidFill>
                  <a:srgbClr val="2B4150"/>
                </a:solidFill>
                <a:latin typeface="PT Serif" panose="020A0603040505020204" pitchFamily="18" charset="0"/>
                <a:ea typeface="Source Sans Pro" pitchFamily="34" charset="-122"/>
                <a:cs typeface="Source Sans Pro" pitchFamily="34" charset="-120"/>
              </a:rPr>
              <a:t>những</a:t>
            </a:r>
            <a:r>
              <a:rPr lang="en-US" sz="1600" dirty="0">
                <a:solidFill>
                  <a:srgbClr val="2B4150"/>
                </a:solidFill>
                <a:latin typeface="PT Serif" panose="020A0603040505020204" pitchFamily="18" charset="0"/>
                <a:ea typeface="Source Sans Pro" pitchFamily="34" charset="-122"/>
                <a:cs typeface="Source Sans Pro" pitchFamily="34" charset="-120"/>
              </a:rPr>
              <a:t> </a:t>
            </a:r>
          </a:p>
          <a:p>
            <a:pPr marL="0" indent="0">
              <a:lnSpc>
                <a:spcPts val="2250"/>
              </a:lnSpc>
              <a:buNone/>
            </a:pPr>
            <a:r>
              <a:rPr lang="en-US" sz="1600" dirty="0" err="1">
                <a:solidFill>
                  <a:srgbClr val="2B4150"/>
                </a:solidFill>
                <a:latin typeface="PT Serif" panose="020A0603040505020204" pitchFamily="18" charset="0"/>
                <a:ea typeface="Source Sans Pro" pitchFamily="34" charset="-122"/>
                <a:cs typeface="Source Sans Pro" pitchFamily="34" charset="-120"/>
              </a:rPr>
              <a:t>người</a:t>
            </a:r>
            <a:r>
              <a:rPr lang="en-US" sz="1600" dirty="0">
                <a:solidFill>
                  <a:srgbClr val="2B4150"/>
                </a:solidFill>
                <a:latin typeface="PT Serif" panose="020A0603040505020204" pitchFamily="18" charset="0"/>
                <a:ea typeface="Source Sans Pro" pitchFamily="34" charset="-122"/>
                <a:cs typeface="Source Sans Pro" pitchFamily="34" charset="-120"/>
              </a:rPr>
              <a:t> làm việc xung quanh.</a:t>
            </a:r>
            <a:endParaRPr lang="en-US" sz="1600" dirty="0"/>
          </a:p>
        </p:txBody>
      </p:sp>
      <p:sp>
        <p:nvSpPr>
          <p:cNvPr id="16" name="Text 13"/>
          <p:cNvSpPr/>
          <p:nvPr/>
        </p:nvSpPr>
        <p:spPr>
          <a:xfrm>
            <a:off x="626507" y="6089553"/>
            <a:ext cx="13377386" cy="286464"/>
          </a:xfrm>
          <a:prstGeom prst="rect">
            <a:avLst/>
          </a:prstGeom>
          <a:noFill/>
          <a:ln/>
        </p:spPr>
        <p:txBody>
          <a:bodyPr wrap="none" lIns="0" tIns="0" rIns="0" bIns="0" rtlCol="0" anchor="t"/>
          <a:lstStyle/>
          <a:p>
            <a:pPr marL="0" indent="0">
              <a:lnSpc>
                <a:spcPts val="2250"/>
              </a:lnSpc>
              <a:buNone/>
            </a:pPr>
            <a:r>
              <a:rPr lang="en-US" sz="1600" dirty="0">
                <a:solidFill>
                  <a:srgbClr val="2B4150"/>
                </a:solidFill>
                <a:latin typeface="PT Serif" panose="020A0603040505020204" pitchFamily="18" charset="0"/>
                <a:ea typeface="Source Sans Pro" pitchFamily="34" charset="-122"/>
                <a:cs typeface="Source Sans Pro" pitchFamily="34" charset="-120"/>
              </a:rPr>
              <a:t>Trong quá trình lắp ráp bóng bầu dục, mặc dù công việc thường diễn ra trong môi trường an toàn, nhưng vẫn tiềm ẩn nhiều rủi ro và có thể </a:t>
            </a:r>
            <a:r>
              <a:rPr lang="en-US" sz="1600" dirty="0" err="1">
                <a:solidFill>
                  <a:srgbClr val="2B4150"/>
                </a:solidFill>
                <a:latin typeface="PT Serif" panose="020A0603040505020204" pitchFamily="18" charset="0"/>
                <a:ea typeface="Source Sans Pro" pitchFamily="34" charset="-122"/>
                <a:cs typeface="Source Sans Pro" pitchFamily="34" charset="-120"/>
              </a:rPr>
              <a:t>xảy</a:t>
            </a:r>
            <a:r>
              <a:rPr lang="en-US" sz="1600" dirty="0">
                <a:solidFill>
                  <a:srgbClr val="2B4150"/>
                </a:solidFill>
                <a:latin typeface="PT Serif" panose="020A0603040505020204" pitchFamily="18" charset="0"/>
                <a:ea typeface="Source Sans Pro" pitchFamily="34" charset="-122"/>
                <a:cs typeface="Source Sans Pro" pitchFamily="34" charset="-120"/>
              </a:rPr>
              <a:t> </a:t>
            </a:r>
            <a:r>
              <a:rPr lang="en-US" sz="1600" dirty="0" err="1">
                <a:solidFill>
                  <a:srgbClr val="2B4150"/>
                </a:solidFill>
                <a:latin typeface="PT Serif" panose="020A0603040505020204" pitchFamily="18" charset="0"/>
                <a:ea typeface="Source Sans Pro" pitchFamily="34" charset="-122"/>
                <a:cs typeface="Source Sans Pro" pitchFamily="34" charset="-120"/>
              </a:rPr>
              <a:t>ra</a:t>
            </a:r>
            <a:endParaRPr lang="en-US" sz="1600" dirty="0">
              <a:solidFill>
                <a:srgbClr val="2B4150"/>
              </a:solidFill>
              <a:latin typeface="PT Serif" panose="020A0603040505020204" pitchFamily="18" charset="0"/>
              <a:ea typeface="Source Sans Pro" pitchFamily="34" charset="-122"/>
              <a:cs typeface="Source Sans Pro" pitchFamily="34" charset="-120"/>
            </a:endParaRPr>
          </a:p>
          <a:p>
            <a:pPr marL="0" indent="0">
              <a:lnSpc>
                <a:spcPts val="2250"/>
              </a:lnSpc>
              <a:buNone/>
            </a:pPr>
            <a:r>
              <a:rPr lang="en-US" sz="1600" dirty="0">
                <a:solidFill>
                  <a:srgbClr val="2B4150"/>
                </a:solidFill>
                <a:latin typeface="PT Serif" panose="020A0603040505020204" pitchFamily="18" charset="0"/>
                <a:ea typeface="Source Sans Pro" pitchFamily="34" charset="-122"/>
                <a:cs typeface="Source Sans Pro" pitchFamily="34" charset="-120"/>
              </a:rPr>
              <a:t>tai nạn lao động.</a:t>
            </a:r>
            <a:endParaRPr lang="en-US" sz="1600" dirty="0"/>
          </a:p>
        </p:txBody>
      </p:sp>
      <p:sp>
        <p:nvSpPr>
          <p:cNvPr id="17" name="Text 14"/>
          <p:cNvSpPr/>
          <p:nvPr/>
        </p:nvSpPr>
        <p:spPr>
          <a:xfrm>
            <a:off x="627280" y="6930884"/>
            <a:ext cx="13377386" cy="572929"/>
          </a:xfrm>
          <a:prstGeom prst="rect">
            <a:avLst/>
          </a:prstGeom>
          <a:noFill/>
          <a:ln/>
        </p:spPr>
        <p:txBody>
          <a:bodyPr wrap="square" lIns="0" tIns="0" rIns="0" bIns="0" rtlCol="0" anchor="t"/>
          <a:lstStyle/>
          <a:p>
            <a:pPr marL="0" indent="0">
              <a:lnSpc>
                <a:spcPts val="2250"/>
              </a:lnSpc>
              <a:buNone/>
            </a:pPr>
            <a:r>
              <a:rPr lang="en-US" sz="1600" dirty="0">
                <a:solidFill>
                  <a:srgbClr val="2B4150"/>
                </a:solidFill>
                <a:latin typeface="PT Serif" panose="020A0603040505020204" pitchFamily="18" charset="0"/>
                <a:ea typeface="Source Sans Pro" pitchFamily="34" charset="-122"/>
                <a:cs typeface="Source Sans Pro" pitchFamily="34" charset="-120"/>
              </a:rPr>
              <a:t>Việc nhận thức và phòng ngừa các dạng tai nạn lao động trong quá trình lắp ráp là rất quan trọng. Công nhân cần được đào tạo đầy đủ về quy trình an toàn, cũng như sử dụng trang bị bảo hộ cá nhân phù hợp để giảm thiểu nguy cơ xảy ra tai nạn.</a:t>
            </a:r>
            <a:endParaRPr lang="en-US" sz="1600" dirty="0"/>
          </a:p>
        </p:txBody>
      </p:sp>
      <p:pic>
        <p:nvPicPr>
          <p:cNvPr id="18" name="Picture 17">
            <a:extLst>
              <a:ext uri="{FF2B5EF4-FFF2-40B4-BE49-F238E27FC236}">
                <a16:creationId xmlns:a16="http://schemas.microsoft.com/office/drawing/2014/main" id="{14A7F721-7A5E-7F37-6828-2BC77E4C302B}"/>
              </a:ext>
            </a:extLst>
          </p:cNvPr>
          <p:cNvPicPr>
            <a:picLocks noChangeAspect="1"/>
          </p:cNvPicPr>
          <p:nvPr/>
        </p:nvPicPr>
        <p:blipFill>
          <a:blip r:embed="rId4"/>
          <a:stretch>
            <a:fillRect/>
          </a:stretch>
        </p:blipFill>
        <p:spPr>
          <a:xfrm>
            <a:off x="12068071" y="7416957"/>
            <a:ext cx="2445463" cy="757243"/>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2206943"/>
          </a:xfrm>
          <a:prstGeom prst="rect">
            <a:avLst/>
          </a:prstGeom>
        </p:spPr>
      </p:pic>
      <p:sp>
        <p:nvSpPr>
          <p:cNvPr id="3" name="Text 0"/>
          <p:cNvSpPr/>
          <p:nvPr/>
        </p:nvSpPr>
        <p:spPr>
          <a:xfrm>
            <a:off x="617934" y="2692479"/>
            <a:ext cx="4413885" cy="551617"/>
          </a:xfrm>
          <a:prstGeom prst="rect">
            <a:avLst/>
          </a:prstGeom>
          <a:noFill/>
          <a:ln/>
        </p:spPr>
        <p:txBody>
          <a:bodyPr wrap="none" lIns="0" tIns="0" rIns="0" bIns="0" rtlCol="0" anchor="t"/>
          <a:lstStyle/>
          <a:p>
            <a:pPr marL="0" indent="0">
              <a:lnSpc>
                <a:spcPts val="4300"/>
              </a:lnSpc>
              <a:buNone/>
            </a:pPr>
            <a:r>
              <a:rPr lang="en-US" sz="3600" b="1" dirty="0">
                <a:solidFill>
                  <a:srgbClr val="124E73"/>
                </a:solidFill>
                <a:latin typeface="MuseoModerno Medium" pitchFamily="34" charset="0"/>
                <a:ea typeface="MuseoModerno Medium" pitchFamily="34" charset="-122"/>
                <a:cs typeface="MuseoModerno Medium" pitchFamily="34" charset="-120"/>
              </a:rPr>
              <a:t>Quy trình Bơm hơi</a:t>
            </a:r>
            <a:endParaRPr lang="en-US" sz="3600" b="1" dirty="0"/>
          </a:p>
        </p:txBody>
      </p:sp>
      <p:pic>
        <p:nvPicPr>
          <p:cNvPr id="4" name="Image 1" descr="preencoded.png"/>
          <p:cNvPicPr>
            <a:picLocks noChangeAspect="1"/>
          </p:cNvPicPr>
          <p:nvPr/>
        </p:nvPicPr>
        <p:blipFill>
          <a:blip r:embed="rId4"/>
          <a:stretch>
            <a:fillRect/>
          </a:stretch>
        </p:blipFill>
        <p:spPr>
          <a:xfrm>
            <a:off x="617934" y="3508891"/>
            <a:ext cx="882729" cy="1412438"/>
          </a:xfrm>
          <a:prstGeom prst="rect">
            <a:avLst/>
          </a:prstGeom>
        </p:spPr>
      </p:pic>
      <p:sp>
        <p:nvSpPr>
          <p:cNvPr id="5" name="Text 1"/>
          <p:cNvSpPr/>
          <p:nvPr/>
        </p:nvSpPr>
        <p:spPr>
          <a:xfrm>
            <a:off x="1765459" y="3685342"/>
            <a:ext cx="2206943" cy="275868"/>
          </a:xfrm>
          <a:prstGeom prst="rect">
            <a:avLst/>
          </a:prstGeom>
          <a:noFill/>
          <a:ln/>
        </p:spPr>
        <p:txBody>
          <a:bodyPr wrap="none" lIns="0" tIns="0" rIns="0" bIns="0" rtlCol="0" anchor="t"/>
          <a:lstStyle/>
          <a:p>
            <a:pPr marL="0" indent="0" algn="l">
              <a:lnSpc>
                <a:spcPts val="2150"/>
              </a:lnSpc>
              <a:buNone/>
            </a:pPr>
            <a:r>
              <a:rPr lang="en-US" sz="2800" dirty="0">
                <a:solidFill>
                  <a:srgbClr val="2B4150"/>
                </a:solidFill>
                <a:latin typeface="MuseoModerno Medium" pitchFamily="34" charset="0"/>
                <a:ea typeface="MuseoModerno Medium" pitchFamily="34" charset="-122"/>
                <a:cs typeface="MuseoModerno Medium" pitchFamily="34" charset="-120"/>
              </a:rPr>
              <a:t>Kiểm tra bóng</a:t>
            </a:r>
            <a:endParaRPr lang="en-US" sz="2800" dirty="0"/>
          </a:p>
        </p:txBody>
      </p:sp>
      <p:sp>
        <p:nvSpPr>
          <p:cNvPr id="6" name="Text 2"/>
          <p:cNvSpPr/>
          <p:nvPr/>
        </p:nvSpPr>
        <p:spPr>
          <a:xfrm>
            <a:off x="1765459" y="4067056"/>
            <a:ext cx="12247007" cy="564833"/>
          </a:xfrm>
          <a:prstGeom prst="rect">
            <a:avLst/>
          </a:prstGeom>
          <a:noFill/>
          <a:ln/>
        </p:spPr>
        <p:txBody>
          <a:bodyPr wrap="square" lIns="0" tIns="0" rIns="0" bIns="0" rtlCol="0" anchor="t"/>
          <a:lstStyle/>
          <a:p>
            <a:pPr marL="0" indent="0" algn="l">
              <a:lnSpc>
                <a:spcPts val="2200"/>
              </a:lnSpc>
              <a:buNone/>
            </a:pPr>
            <a:r>
              <a:rPr lang="en-US" sz="1600" dirty="0">
                <a:solidFill>
                  <a:srgbClr val="2B4150"/>
                </a:solidFill>
                <a:latin typeface="PT Serif" panose="020A0603040505020204" pitchFamily="18" charset="0"/>
                <a:ea typeface="Source Sans Pro" pitchFamily="34" charset="-122"/>
                <a:cs typeface="Source Sans Pro" pitchFamily="34" charset="-120"/>
              </a:rPr>
              <a:t>Trước khi bơm hơi, người công nhân cần kiểm tra kỹ lưỡng bóng để đảm bảo bóng đã được lắp ráp hoàn chỉnh, không có lỗi hoặc khiếm khuyết. Bóng cần được đặt ở vị trí cố định, tránh tình trạng bóng bị dịch chuyển trong quá trình bơm hơi.</a:t>
            </a:r>
            <a:endParaRPr lang="en-US" sz="1600" dirty="0"/>
          </a:p>
        </p:txBody>
      </p:sp>
      <p:pic>
        <p:nvPicPr>
          <p:cNvPr id="7" name="Image 2" descr="preencoded.png"/>
          <p:cNvPicPr>
            <a:picLocks noChangeAspect="1"/>
          </p:cNvPicPr>
          <p:nvPr/>
        </p:nvPicPr>
        <p:blipFill>
          <a:blip r:embed="rId5"/>
          <a:stretch>
            <a:fillRect/>
          </a:stretch>
        </p:blipFill>
        <p:spPr>
          <a:xfrm>
            <a:off x="617934" y="4921329"/>
            <a:ext cx="882729" cy="1412438"/>
          </a:xfrm>
          <a:prstGeom prst="rect">
            <a:avLst/>
          </a:prstGeom>
        </p:spPr>
      </p:pic>
      <p:sp>
        <p:nvSpPr>
          <p:cNvPr id="8" name="Text 3"/>
          <p:cNvSpPr/>
          <p:nvPr/>
        </p:nvSpPr>
        <p:spPr>
          <a:xfrm>
            <a:off x="1765459" y="5097780"/>
            <a:ext cx="2206943" cy="275868"/>
          </a:xfrm>
          <a:prstGeom prst="rect">
            <a:avLst/>
          </a:prstGeom>
          <a:noFill/>
          <a:ln/>
        </p:spPr>
        <p:txBody>
          <a:bodyPr wrap="none" lIns="0" tIns="0" rIns="0" bIns="0" rtlCol="0" anchor="t"/>
          <a:lstStyle/>
          <a:p>
            <a:pPr marL="0" indent="0" algn="l">
              <a:lnSpc>
                <a:spcPts val="2150"/>
              </a:lnSpc>
              <a:buNone/>
            </a:pPr>
            <a:r>
              <a:rPr lang="en-US" sz="2800" dirty="0">
                <a:solidFill>
                  <a:srgbClr val="2B4150"/>
                </a:solidFill>
                <a:latin typeface="MuseoModerno Medium" pitchFamily="34" charset="0"/>
                <a:ea typeface="MuseoModerno Medium" pitchFamily="34" charset="-122"/>
                <a:cs typeface="MuseoModerno Medium" pitchFamily="34" charset="-120"/>
              </a:rPr>
              <a:t>Bơm hơi</a:t>
            </a:r>
            <a:endParaRPr lang="en-US" sz="2800" dirty="0"/>
          </a:p>
        </p:txBody>
      </p:sp>
      <p:sp>
        <p:nvSpPr>
          <p:cNvPr id="9" name="Text 4"/>
          <p:cNvSpPr/>
          <p:nvPr/>
        </p:nvSpPr>
        <p:spPr>
          <a:xfrm>
            <a:off x="1765459" y="5479494"/>
            <a:ext cx="12442910" cy="564833"/>
          </a:xfrm>
          <a:prstGeom prst="rect">
            <a:avLst/>
          </a:prstGeom>
          <a:noFill/>
          <a:ln/>
        </p:spPr>
        <p:txBody>
          <a:bodyPr wrap="square" lIns="0" tIns="0" rIns="0" bIns="0" rtlCol="0" anchor="t"/>
          <a:lstStyle/>
          <a:p>
            <a:pPr marL="0" indent="0" algn="l">
              <a:lnSpc>
                <a:spcPts val="2200"/>
              </a:lnSpc>
              <a:buNone/>
            </a:pPr>
            <a:r>
              <a:rPr lang="en-US" sz="1600" dirty="0">
                <a:solidFill>
                  <a:srgbClr val="2B4150"/>
                </a:solidFill>
                <a:latin typeface="PT Serif" panose="020A0603040505020204" pitchFamily="18" charset="0"/>
                <a:ea typeface="Source Sans Pro" pitchFamily="34" charset="-122"/>
                <a:cs typeface="Source Sans Pro" pitchFamily="34" charset="-120"/>
              </a:rPr>
              <a:t>Người công nhân sử dụng thiết bị bơm hơi chuyên dụng để bơm hơi vào bóng. Áp suất bơm hơi phải được kiểm soát chặt chẽ, đảm bảo không vượt quá mức quy định. Việc kiểm soát áp suất giúp đảm bảo bóng không bị phồng quá mức, dẫn đến tình trạng biến dạng hoặc vỡ.</a:t>
            </a:r>
            <a:endParaRPr lang="en-US" sz="1600" dirty="0"/>
          </a:p>
        </p:txBody>
      </p:sp>
      <p:pic>
        <p:nvPicPr>
          <p:cNvPr id="10" name="Image 3" descr="preencoded.png"/>
          <p:cNvPicPr>
            <a:picLocks noChangeAspect="1"/>
          </p:cNvPicPr>
          <p:nvPr/>
        </p:nvPicPr>
        <p:blipFill>
          <a:blip r:embed="rId6"/>
          <a:stretch>
            <a:fillRect/>
          </a:stretch>
        </p:blipFill>
        <p:spPr>
          <a:xfrm>
            <a:off x="617934" y="6333768"/>
            <a:ext cx="882729" cy="1412438"/>
          </a:xfrm>
          <a:prstGeom prst="rect">
            <a:avLst/>
          </a:prstGeom>
        </p:spPr>
      </p:pic>
      <p:sp>
        <p:nvSpPr>
          <p:cNvPr id="11" name="Text 5"/>
          <p:cNvSpPr/>
          <p:nvPr/>
        </p:nvSpPr>
        <p:spPr>
          <a:xfrm>
            <a:off x="1765459" y="6510218"/>
            <a:ext cx="2307312" cy="275868"/>
          </a:xfrm>
          <a:prstGeom prst="rect">
            <a:avLst/>
          </a:prstGeom>
          <a:noFill/>
          <a:ln/>
        </p:spPr>
        <p:txBody>
          <a:bodyPr wrap="none" lIns="0" tIns="0" rIns="0" bIns="0" rtlCol="0" anchor="t"/>
          <a:lstStyle/>
          <a:p>
            <a:pPr marL="0" indent="0" algn="l">
              <a:lnSpc>
                <a:spcPts val="2150"/>
              </a:lnSpc>
              <a:buNone/>
            </a:pPr>
            <a:r>
              <a:rPr lang="en-US" sz="2800" dirty="0">
                <a:solidFill>
                  <a:srgbClr val="2B4150"/>
                </a:solidFill>
                <a:latin typeface="MuseoModerno Medium" pitchFamily="34" charset="0"/>
                <a:ea typeface="MuseoModerno Medium" pitchFamily="34" charset="-122"/>
                <a:cs typeface="MuseoModerno Medium" pitchFamily="34" charset="-120"/>
              </a:rPr>
              <a:t>Kiểm tra sau bơm hơi</a:t>
            </a:r>
            <a:endParaRPr lang="en-US" sz="2800" dirty="0"/>
          </a:p>
        </p:txBody>
      </p:sp>
      <p:sp>
        <p:nvSpPr>
          <p:cNvPr id="12" name="Text 6"/>
          <p:cNvSpPr/>
          <p:nvPr/>
        </p:nvSpPr>
        <p:spPr>
          <a:xfrm>
            <a:off x="1765459" y="6891933"/>
            <a:ext cx="12247007" cy="564833"/>
          </a:xfrm>
          <a:prstGeom prst="rect">
            <a:avLst/>
          </a:prstGeom>
          <a:noFill/>
          <a:ln/>
        </p:spPr>
        <p:txBody>
          <a:bodyPr wrap="square" lIns="0" tIns="0" rIns="0" bIns="0" rtlCol="0" anchor="t"/>
          <a:lstStyle/>
          <a:p>
            <a:pPr marL="0" indent="0" algn="l">
              <a:lnSpc>
                <a:spcPts val="2200"/>
              </a:lnSpc>
              <a:buNone/>
            </a:pPr>
            <a:r>
              <a:rPr lang="en-US" sz="1600" dirty="0">
                <a:solidFill>
                  <a:srgbClr val="2B4150"/>
                </a:solidFill>
                <a:latin typeface="PT Serif" panose="020A0603040505020204" pitchFamily="18" charset="0"/>
                <a:ea typeface="Source Sans Pro" pitchFamily="34" charset="-122"/>
                <a:cs typeface="Source Sans Pro" pitchFamily="34" charset="-120"/>
              </a:rPr>
              <a:t>Sau khi bơm hơi, người công nhân cần kiểm tra lại bóng để đảm bảo bóng đã đạt được áp suất tiêu chuẩn, không bị rò rỉ hoặc biến dạng. Bóng cần được kiểm tra kỹ lưỡng để đảm bảo chất lượng sản phẩm cuối cùng.</a:t>
            </a:r>
            <a:endParaRPr lang="en-US" sz="1600" dirty="0"/>
          </a:p>
        </p:txBody>
      </p:sp>
      <p:pic>
        <p:nvPicPr>
          <p:cNvPr id="13" name="Picture 12">
            <a:extLst>
              <a:ext uri="{FF2B5EF4-FFF2-40B4-BE49-F238E27FC236}">
                <a16:creationId xmlns:a16="http://schemas.microsoft.com/office/drawing/2014/main" id="{AE344FE3-43DC-4863-C313-2B03991A3585}"/>
              </a:ext>
            </a:extLst>
          </p:cNvPr>
          <p:cNvPicPr>
            <a:picLocks noChangeAspect="1"/>
          </p:cNvPicPr>
          <p:nvPr/>
        </p:nvPicPr>
        <p:blipFill>
          <a:blip r:embed="rId7"/>
          <a:stretch>
            <a:fillRect/>
          </a:stretch>
        </p:blipFill>
        <p:spPr>
          <a:xfrm>
            <a:off x="12068071" y="7416957"/>
            <a:ext cx="2445463" cy="757243"/>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pic>
        <p:nvPicPr>
          <p:cNvPr id="3" name="Image 1" descr="preencoded.png"/>
          <p:cNvPicPr>
            <a:picLocks noChangeAspect="1"/>
          </p:cNvPicPr>
          <p:nvPr/>
        </p:nvPicPr>
        <p:blipFill>
          <a:blip r:embed="rId3"/>
          <a:srcRect l="16456" r="45187"/>
          <a:stretch/>
        </p:blipFill>
        <p:spPr>
          <a:xfrm>
            <a:off x="-2267" y="6072"/>
            <a:ext cx="5411383" cy="8229600"/>
          </a:xfrm>
          <a:prstGeom prst="rect">
            <a:avLst/>
          </a:prstGeom>
        </p:spPr>
      </p:pic>
      <p:sp>
        <p:nvSpPr>
          <p:cNvPr id="4" name="Text 0"/>
          <p:cNvSpPr/>
          <p:nvPr/>
        </p:nvSpPr>
        <p:spPr>
          <a:xfrm>
            <a:off x="6243340" y="502921"/>
            <a:ext cx="7556659" cy="610433"/>
          </a:xfrm>
          <a:prstGeom prst="rect">
            <a:avLst/>
          </a:prstGeom>
          <a:noFill/>
          <a:ln/>
        </p:spPr>
        <p:txBody>
          <a:bodyPr wrap="none" lIns="0" tIns="0" rIns="0" bIns="0" rtlCol="0" anchor="t"/>
          <a:lstStyle/>
          <a:p>
            <a:pPr marL="0" indent="0">
              <a:lnSpc>
                <a:spcPts val="4800"/>
              </a:lnSpc>
              <a:buNone/>
            </a:pPr>
            <a:r>
              <a:rPr lang="en-US" sz="4000" b="1" dirty="0">
                <a:solidFill>
                  <a:srgbClr val="124E73"/>
                </a:solidFill>
                <a:latin typeface="MuseoModerno Medium" pitchFamily="34" charset="0"/>
                <a:ea typeface="MuseoModerno Medium" pitchFamily="34" charset="-122"/>
                <a:cs typeface="MuseoModerno Medium" pitchFamily="34" charset="-120"/>
              </a:rPr>
              <a:t>Tai nạn trong quá trình Bơm hơi</a:t>
            </a:r>
            <a:endParaRPr lang="en-US" sz="4000" b="1" dirty="0"/>
          </a:p>
        </p:txBody>
      </p:sp>
      <p:sp>
        <p:nvSpPr>
          <p:cNvPr id="5" name="Shape 1"/>
          <p:cNvSpPr/>
          <p:nvPr/>
        </p:nvSpPr>
        <p:spPr>
          <a:xfrm>
            <a:off x="6451640" y="1901785"/>
            <a:ext cx="22860" cy="5329357"/>
          </a:xfrm>
          <a:prstGeom prst="roundRect">
            <a:avLst>
              <a:gd name="adj" fmla="val 128185"/>
            </a:avLst>
          </a:prstGeom>
          <a:solidFill>
            <a:srgbClr val="D9D4C9"/>
          </a:solidFill>
          <a:ln/>
        </p:spPr>
      </p:sp>
      <p:sp>
        <p:nvSpPr>
          <p:cNvPr id="6" name="Shape 2"/>
          <p:cNvSpPr/>
          <p:nvPr/>
        </p:nvSpPr>
        <p:spPr>
          <a:xfrm>
            <a:off x="6659940" y="2329696"/>
            <a:ext cx="683657" cy="22860"/>
          </a:xfrm>
          <a:prstGeom prst="roundRect">
            <a:avLst>
              <a:gd name="adj" fmla="val 128185"/>
            </a:avLst>
          </a:prstGeom>
          <a:solidFill>
            <a:srgbClr val="2B678C"/>
          </a:solidFill>
          <a:ln/>
        </p:spPr>
      </p:sp>
      <p:sp>
        <p:nvSpPr>
          <p:cNvPr id="7" name="Shape 3"/>
          <p:cNvSpPr/>
          <p:nvPr/>
        </p:nvSpPr>
        <p:spPr>
          <a:xfrm>
            <a:off x="6243340" y="2121456"/>
            <a:ext cx="439460" cy="439460"/>
          </a:xfrm>
          <a:prstGeom prst="roundRect">
            <a:avLst>
              <a:gd name="adj" fmla="val 6668"/>
            </a:avLst>
          </a:prstGeom>
          <a:solidFill>
            <a:srgbClr val="124E73"/>
          </a:solidFill>
          <a:ln/>
        </p:spPr>
      </p:sp>
      <p:sp>
        <p:nvSpPr>
          <p:cNvPr id="8" name="Text 4"/>
          <p:cNvSpPr/>
          <p:nvPr/>
        </p:nvSpPr>
        <p:spPr>
          <a:xfrm>
            <a:off x="6394311" y="2194679"/>
            <a:ext cx="137398" cy="293013"/>
          </a:xfrm>
          <a:prstGeom prst="rect">
            <a:avLst/>
          </a:prstGeom>
          <a:noFill/>
          <a:ln/>
        </p:spPr>
        <p:txBody>
          <a:bodyPr wrap="none" lIns="0" tIns="0" rIns="0" bIns="0" rtlCol="0" anchor="t"/>
          <a:lstStyle/>
          <a:p>
            <a:pPr marL="0" indent="0" algn="ctr">
              <a:lnSpc>
                <a:spcPts val="2300"/>
              </a:lnSpc>
              <a:buNone/>
            </a:pPr>
            <a:r>
              <a:rPr lang="en-US" sz="2300" dirty="0">
                <a:solidFill>
                  <a:srgbClr val="FFFFFF"/>
                </a:solidFill>
                <a:latin typeface="MuseoModerno Medium" pitchFamily="34" charset="0"/>
                <a:ea typeface="MuseoModerno Medium" pitchFamily="34" charset="-122"/>
                <a:cs typeface="MuseoModerno Medium" pitchFamily="34" charset="-120"/>
              </a:rPr>
              <a:t>1</a:t>
            </a:r>
            <a:endParaRPr lang="en-US" sz="2300" dirty="0"/>
          </a:p>
        </p:txBody>
      </p:sp>
      <p:sp>
        <p:nvSpPr>
          <p:cNvPr id="9" name="Text 5"/>
          <p:cNvSpPr/>
          <p:nvPr/>
        </p:nvSpPr>
        <p:spPr>
          <a:xfrm>
            <a:off x="7537490" y="2166577"/>
            <a:ext cx="3183374" cy="305157"/>
          </a:xfrm>
          <a:prstGeom prst="rect">
            <a:avLst/>
          </a:prstGeom>
          <a:noFill/>
          <a:ln/>
        </p:spPr>
        <p:txBody>
          <a:bodyPr wrap="none" lIns="0" tIns="0" rIns="0" bIns="0" rtlCol="0" anchor="t"/>
          <a:lstStyle/>
          <a:p>
            <a:pPr marL="0" indent="0" algn="l">
              <a:lnSpc>
                <a:spcPts val="2400"/>
              </a:lnSpc>
              <a:buNone/>
            </a:pPr>
            <a:r>
              <a:rPr lang="en-US" sz="2400" dirty="0">
                <a:solidFill>
                  <a:srgbClr val="2B4150"/>
                </a:solidFill>
                <a:latin typeface="MuseoModerno Medium" pitchFamily="34" charset="0"/>
                <a:ea typeface="MuseoModerno Medium" pitchFamily="34" charset="-122"/>
                <a:cs typeface="MuseoModerno Medium" pitchFamily="34" charset="-120"/>
              </a:rPr>
              <a:t>Tai nạn do thiết bị bơm hơi</a:t>
            </a:r>
            <a:endParaRPr lang="en-US" sz="2400" dirty="0"/>
          </a:p>
        </p:txBody>
      </p:sp>
      <p:sp>
        <p:nvSpPr>
          <p:cNvPr id="10" name="Text 6"/>
          <p:cNvSpPr/>
          <p:nvPr/>
        </p:nvSpPr>
        <p:spPr>
          <a:xfrm>
            <a:off x="7537490" y="2519363"/>
            <a:ext cx="6711073" cy="625078"/>
          </a:xfrm>
          <a:prstGeom prst="rect">
            <a:avLst/>
          </a:prstGeom>
          <a:noFill/>
          <a:ln/>
        </p:spPr>
        <p:txBody>
          <a:bodyPr wrap="square" lIns="0" tIns="0" rIns="0" bIns="0" rtlCol="0" anchor="t"/>
          <a:lstStyle/>
          <a:p>
            <a:pPr marL="0" indent="0" algn="l">
              <a:lnSpc>
                <a:spcPts val="2450"/>
              </a:lnSpc>
              <a:buNone/>
            </a:pPr>
            <a:r>
              <a:rPr lang="en-US" sz="1500" dirty="0">
                <a:solidFill>
                  <a:srgbClr val="2B4150"/>
                </a:solidFill>
                <a:latin typeface="PT Serif" panose="020A0603040505020204" pitchFamily="18" charset="0"/>
                <a:ea typeface="Source Sans Pro" pitchFamily="34" charset="-122"/>
                <a:cs typeface="Source Sans Pro" pitchFamily="34" charset="-120"/>
              </a:rPr>
              <a:t>Áp suất khí cao có thể gây nguy hiểm nếu không được kiểm soát. Bóng có thể bị nổ hoặc vỡ, gây nguy hiểm cho người thực hiện và những người xung quanh.</a:t>
            </a:r>
            <a:endParaRPr lang="en-US" sz="1500" dirty="0"/>
          </a:p>
        </p:txBody>
      </p:sp>
      <p:sp>
        <p:nvSpPr>
          <p:cNvPr id="11" name="Shape 7"/>
          <p:cNvSpPr/>
          <p:nvPr/>
        </p:nvSpPr>
        <p:spPr>
          <a:xfrm>
            <a:off x="6659940" y="3962876"/>
            <a:ext cx="683657" cy="22860"/>
          </a:xfrm>
          <a:prstGeom prst="roundRect">
            <a:avLst>
              <a:gd name="adj" fmla="val 128185"/>
            </a:avLst>
          </a:prstGeom>
          <a:solidFill>
            <a:srgbClr val="2B678C"/>
          </a:solidFill>
          <a:ln/>
        </p:spPr>
      </p:sp>
      <p:sp>
        <p:nvSpPr>
          <p:cNvPr id="12" name="Shape 8"/>
          <p:cNvSpPr/>
          <p:nvPr/>
        </p:nvSpPr>
        <p:spPr>
          <a:xfrm>
            <a:off x="6243340" y="3754636"/>
            <a:ext cx="439460" cy="439460"/>
          </a:xfrm>
          <a:prstGeom prst="roundRect">
            <a:avLst>
              <a:gd name="adj" fmla="val 6668"/>
            </a:avLst>
          </a:prstGeom>
          <a:solidFill>
            <a:srgbClr val="124E73"/>
          </a:solidFill>
          <a:ln/>
        </p:spPr>
      </p:sp>
      <p:sp>
        <p:nvSpPr>
          <p:cNvPr id="13" name="Text 9"/>
          <p:cNvSpPr/>
          <p:nvPr/>
        </p:nvSpPr>
        <p:spPr>
          <a:xfrm>
            <a:off x="6381571" y="3827859"/>
            <a:ext cx="162878" cy="293013"/>
          </a:xfrm>
          <a:prstGeom prst="rect">
            <a:avLst/>
          </a:prstGeom>
          <a:noFill/>
          <a:ln/>
        </p:spPr>
        <p:txBody>
          <a:bodyPr wrap="none" lIns="0" tIns="0" rIns="0" bIns="0" rtlCol="0" anchor="t"/>
          <a:lstStyle/>
          <a:p>
            <a:pPr marL="0" indent="0" algn="ctr">
              <a:lnSpc>
                <a:spcPts val="2300"/>
              </a:lnSpc>
              <a:buNone/>
            </a:pPr>
            <a:r>
              <a:rPr lang="en-US" sz="2300" dirty="0">
                <a:solidFill>
                  <a:srgbClr val="FFFFFF"/>
                </a:solidFill>
                <a:latin typeface="MuseoModerno Medium" pitchFamily="34" charset="0"/>
                <a:ea typeface="MuseoModerno Medium" pitchFamily="34" charset="-122"/>
                <a:cs typeface="MuseoModerno Medium" pitchFamily="34" charset="-120"/>
              </a:rPr>
              <a:t>2</a:t>
            </a:r>
            <a:endParaRPr lang="en-US" sz="2300" dirty="0"/>
          </a:p>
        </p:txBody>
      </p:sp>
      <p:sp>
        <p:nvSpPr>
          <p:cNvPr id="14" name="Text 10"/>
          <p:cNvSpPr/>
          <p:nvPr/>
        </p:nvSpPr>
        <p:spPr>
          <a:xfrm>
            <a:off x="7537490" y="3730228"/>
            <a:ext cx="3472815" cy="305157"/>
          </a:xfrm>
          <a:prstGeom prst="rect">
            <a:avLst/>
          </a:prstGeom>
          <a:noFill/>
          <a:ln/>
        </p:spPr>
        <p:txBody>
          <a:bodyPr wrap="none" lIns="0" tIns="0" rIns="0" bIns="0" rtlCol="0" anchor="t"/>
          <a:lstStyle/>
          <a:p>
            <a:pPr marL="0" indent="0" algn="l">
              <a:lnSpc>
                <a:spcPts val="2400"/>
              </a:lnSpc>
              <a:buNone/>
            </a:pPr>
            <a:r>
              <a:rPr lang="en-US" sz="2400" dirty="0">
                <a:solidFill>
                  <a:srgbClr val="2B4150"/>
                </a:solidFill>
                <a:latin typeface="MuseoModerno Medium" pitchFamily="34" charset="0"/>
                <a:ea typeface="MuseoModerno Medium" pitchFamily="34" charset="-122"/>
                <a:cs typeface="MuseoModerno Medium" pitchFamily="34" charset="-120"/>
              </a:rPr>
              <a:t>Tai nạn liên quan đến khí nén</a:t>
            </a:r>
            <a:endParaRPr lang="en-US" sz="2400" dirty="0"/>
          </a:p>
        </p:txBody>
      </p:sp>
      <p:sp>
        <p:nvSpPr>
          <p:cNvPr id="15" name="Text 11"/>
          <p:cNvSpPr/>
          <p:nvPr/>
        </p:nvSpPr>
        <p:spPr>
          <a:xfrm>
            <a:off x="7537490" y="4152543"/>
            <a:ext cx="7012523" cy="937617"/>
          </a:xfrm>
          <a:prstGeom prst="rect">
            <a:avLst/>
          </a:prstGeom>
          <a:noFill/>
          <a:ln/>
        </p:spPr>
        <p:txBody>
          <a:bodyPr wrap="square" lIns="0" tIns="0" rIns="0" bIns="0" rtlCol="0" anchor="t"/>
          <a:lstStyle/>
          <a:p>
            <a:pPr marL="0" indent="0" algn="l">
              <a:lnSpc>
                <a:spcPts val="2450"/>
              </a:lnSpc>
              <a:buNone/>
            </a:pPr>
            <a:r>
              <a:rPr lang="en-US" sz="1500" dirty="0">
                <a:solidFill>
                  <a:srgbClr val="2B4150"/>
                </a:solidFill>
                <a:latin typeface="PT Serif" panose="020A0603040505020204" pitchFamily="18" charset="0"/>
                <a:ea typeface="Source Sans Pro" pitchFamily="34" charset="-122"/>
                <a:cs typeface="Source Sans Pro" pitchFamily="34" charset="-120"/>
              </a:rPr>
              <a:t>Khí nén thoát ra đột ngột có thể gây tổn thương cho mắt hoặc da. Công nhân cần đeo đầy đủ trang bị bảo hộ như kính bảo vệ hoặc găng tay để tránh bị thương.</a:t>
            </a:r>
            <a:endParaRPr lang="en-US" sz="1500" dirty="0"/>
          </a:p>
        </p:txBody>
      </p:sp>
      <p:sp>
        <p:nvSpPr>
          <p:cNvPr id="16" name="Shape 12"/>
          <p:cNvSpPr/>
          <p:nvPr/>
        </p:nvSpPr>
        <p:spPr>
          <a:xfrm>
            <a:off x="6659940" y="5908596"/>
            <a:ext cx="683657" cy="22860"/>
          </a:xfrm>
          <a:prstGeom prst="roundRect">
            <a:avLst>
              <a:gd name="adj" fmla="val 128185"/>
            </a:avLst>
          </a:prstGeom>
          <a:solidFill>
            <a:srgbClr val="2B678C"/>
          </a:solidFill>
          <a:ln/>
        </p:spPr>
      </p:sp>
      <p:sp>
        <p:nvSpPr>
          <p:cNvPr id="17" name="Shape 13"/>
          <p:cNvSpPr/>
          <p:nvPr/>
        </p:nvSpPr>
        <p:spPr>
          <a:xfrm>
            <a:off x="6243340" y="5700355"/>
            <a:ext cx="439460" cy="439460"/>
          </a:xfrm>
          <a:prstGeom prst="roundRect">
            <a:avLst>
              <a:gd name="adj" fmla="val 6668"/>
            </a:avLst>
          </a:prstGeom>
          <a:solidFill>
            <a:srgbClr val="124E73"/>
          </a:solidFill>
          <a:ln/>
        </p:spPr>
      </p:sp>
      <p:sp>
        <p:nvSpPr>
          <p:cNvPr id="18" name="Text 14"/>
          <p:cNvSpPr/>
          <p:nvPr/>
        </p:nvSpPr>
        <p:spPr>
          <a:xfrm>
            <a:off x="6380738" y="5773579"/>
            <a:ext cx="164663" cy="293013"/>
          </a:xfrm>
          <a:prstGeom prst="rect">
            <a:avLst/>
          </a:prstGeom>
          <a:noFill/>
          <a:ln/>
        </p:spPr>
        <p:txBody>
          <a:bodyPr wrap="none" lIns="0" tIns="0" rIns="0" bIns="0" rtlCol="0" anchor="t"/>
          <a:lstStyle/>
          <a:p>
            <a:pPr marL="0" indent="0" algn="ctr">
              <a:lnSpc>
                <a:spcPts val="2300"/>
              </a:lnSpc>
              <a:buNone/>
            </a:pPr>
            <a:r>
              <a:rPr lang="en-US" sz="2300" dirty="0">
                <a:solidFill>
                  <a:srgbClr val="FFFFFF"/>
                </a:solidFill>
                <a:latin typeface="MuseoModerno Medium" pitchFamily="34" charset="0"/>
                <a:ea typeface="MuseoModerno Medium" pitchFamily="34" charset="-122"/>
                <a:cs typeface="MuseoModerno Medium" pitchFamily="34" charset="-120"/>
              </a:rPr>
              <a:t>3</a:t>
            </a:r>
            <a:endParaRPr lang="en-US" sz="2300" dirty="0"/>
          </a:p>
        </p:txBody>
      </p:sp>
      <p:sp>
        <p:nvSpPr>
          <p:cNvPr id="19" name="Text 15"/>
          <p:cNvSpPr/>
          <p:nvPr/>
        </p:nvSpPr>
        <p:spPr>
          <a:xfrm>
            <a:off x="7537490" y="5675948"/>
            <a:ext cx="3274814" cy="305157"/>
          </a:xfrm>
          <a:prstGeom prst="rect">
            <a:avLst/>
          </a:prstGeom>
          <a:noFill/>
          <a:ln/>
        </p:spPr>
        <p:txBody>
          <a:bodyPr wrap="none" lIns="0" tIns="0" rIns="0" bIns="0" rtlCol="0" anchor="t"/>
          <a:lstStyle/>
          <a:p>
            <a:pPr marL="0" indent="0" algn="l">
              <a:lnSpc>
                <a:spcPts val="2400"/>
              </a:lnSpc>
              <a:buNone/>
            </a:pPr>
            <a:r>
              <a:rPr lang="en-US" sz="2400" dirty="0">
                <a:solidFill>
                  <a:srgbClr val="2B4150"/>
                </a:solidFill>
                <a:latin typeface="MuseoModerno Medium" pitchFamily="34" charset="0"/>
                <a:ea typeface="MuseoModerno Medium" pitchFamily="34" charset="-122"/>
                <a:cs typeface="MuseoModerno Medium" pitchFamily="34" charset="-120"/>
              </a:rPr>
              <a:t>Tai nạn do kiểm tra áp suất</a:t>
            </a:r>
            <a:endParaRPr lang="en-US" sz="2400" dirty="0"/>
          </a:p>
        </p:txBody>
      </p:sp>
      <p:sp>
        <p:nvSpPr>
          <p:cNvPr id="20" name="Text 16"/>
          <p:cNvSpPr/>
          <p:nvPr/>
        </p:nvSpPr>
        <p:spPr>
          <a:xfrm>
            <a:off x="7537490" y="6098262"/>
            <a:ext cx="7092910" cy="937617"/>
          </a:xfrm>
          <a:prstGeom prst="rect">
            <a:avLst/>
          </a:prstGeom>
          <a:noFill/>
          <a:ln/>
        </p:spPr>
        <p:txBody>
          <a:bodyPr wrap="square" lIns="0" tIns="0" rIns="0" bIns="0" rtlCol="0" anchor="t"/>
          <a:lstStyle/>
          <a:p>
            <a:pPr marL="0" indent="0" algn="l">
              <a:lnSpc>
                <a:spcPts val="2450"/>
              </a:lnSpc>
              <a:buNone/>
            </a:pPr>
            <a:r>
              <a:rPr lang="en-US" sz="1500" dirty="0">
                <a:solidFill>
                  <a:srgbClr val="2B4150"/>
                </a:solidFill>
                <a:latin typeface="PT Serif" panose="020A0603040505020204" pitchFamily="18" charset="0"/>
                <a:ea typeface="Source Sans Pro" pitchFamily="34" charset="-122"/>
                <a:cs typeface="Source Sans Pro" pitchFamily="34" charset="-120"/>
              </a:rPr>
              <a:t>Bóng có thể bị bơm quá căng, gây nổ và làm ảnh hưởng đến sức khỏe của công nhân. Việc đào tạo an toàn lao động cho công nhân là rất quan trọng để giảm thiểu rủi ro.</a:t>
            </a:r>
            <a:endParaRPr lang="en-US" sz="1500" dirty="0"/>
          </a:p>
        </p:txBody>
      </p:sp>
      <p:pic>
        <p:nvPicPr>
          <p:cNvPr id="21" name="Picture 20">
            <a:extLst>
              <a:ext uri="{FF2B5EF4-FFF2-40B4-BE49-F238E27FC236}">
                <a16:creationId xmlns:a16="http://schemas.microsoft.com/office/drawing/2014/main" id="{CC6465CC-C340-D7D0-DC3E-3DD1E2755FFE}"/>
              </a:ext>
            </a:extLst>
          </p:cNvPr>
          <p:cNvPicPr>
            <a:picLocks noChangeAspect="1"/>
          </p:cNvPicPr>
          <p:nvPr/>
        </p:nvPicPr>
        <p:blipFill>
          <a:blip r:embed="rId4"/>
          <a:stretch>
            <a:fillRect/>
          </a:stretch>
        </p:blipFill>
        <p:spPr>
          <a:xfrm>
            <a:off x="12068071" y="7416957"/>
            <a:ext cx="2445463" cy="757243"/>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pic>
        <p:nvPicPr>
          <p:cNvPr id="3" name="Image 1" descr="preencoded.png"/>
          <p:cNvPicPr>
            <a:picLocks noChangeAspect="1"/>
          </p:cNvPicPr>
          <p:nvPr/>
        </p:nvPicPr>
        <p:blipFill>
          <a:blip r:embed="rId3"/>
          <a:stretch>
            <a:fillRect/>
          </a:stretch>
        </p:blipFill>
        <p:spPr>
          <a:xfrm>
            <a:off x="9385935" y="3497310"/>
            <a:ext cx="5002411" cy="3334941"/>
          </a:xfrm>
          <a:prstGeom prst="rect">
            <a:avLst/>
          </a:prstGeom>
        </p:spPr>
      </p:pic>
      <p:sp>
        <p:nvSpPr>
          <p:cNvPr id="4" name="Text 0"/>
          <p:cNvSpPr/>
          <p:nvPr/>
        </p:nvSpPr>
        <p:spPr>
          <a:xfrm>
            <a:off x="677585" y="612219"/>
            <a:ext cx="13249430" cy="1209913"/>
          </a:xfrm>
          <a:prstGeom prst="rect">
            <a:avLst/>
          </a:prstGeom>
          <a:noFill/>
          <a:ln/>
        </p:spPr>
        <p:txBody>
          <a:bodyPr wrap="square" lIns="0" tIns="0" rIns="0" bIns="0" rtlCol="0" anchor="t"/>
          <a:lstStyle/>
          <a:p>
            <a:pPr marL="0" indent="0" algn="ctr">
              <a:lnSpc>
                <a:spcPts val="4750"/>
              </a:lnSpc>
              <a:buNone/>
            </a:pPr>
            <a:r>
              <a:rPr lang="en-US" sz="4000" b="1" dirty="0">
                <a:solidFill>
                  <a:srgbClr val="124E73"/>
                </a:solidFill>
                <a:latin typeface="MuseoModerno Medium" pitchFamily="34" charset="0"/>
                <a:ea typeface="MuseoModerno Medium" pitchFamily="34" charset="-122"/>
                <a:cs typeface="MuseoModerno Medium" pitchFamily="34" charset="-120"/>
              </a:rPr>
              <a:t>Các Biện Pháp Phòng Ngừa Tai Nạn Lao Động</a:t>
            </a:r>
            <a:endParaRPr lang="en-US" sz="4000" b="1" dirty="0"/>
          </a:p>
        </p:txBody>
      </p:sp>
      <p:sp>
        <p:nvSpPr>
          <p:cNvPr id="5" name="Shape 1"/>
          <p:cNvSpPr/>
          <p:nvPr/>
        </p:nvSpPr>
        <p:spPr>
          <a:xfrm>
            <a:off x="677585" y="2330291"/>
            <a:ext cx="435531" cy="435531"/>
          </a:xfrm>
          <a:prstGeom prst="roundRect">
            <a:avLst>
              <a:gd name="adj" fmla="val 6668"/>
            </a:avLst>
          </a:prstGeom>
          <a:solidFill>
            <a:srgbClr val="124E73"/>
          </a:solidFill>
          <a:ln/>
        </p:spPr>
      </p:sp>
      <p:sp>
        <p:nvSpPr>
          <p:cNvPr id="6" name="Text 2"/>
          <p:cNvSpPr/>
          <p:nvPr/>
        </p:nvSpPr>
        <p:spPr>
          <a:xfrm>
            <a:off x="827246" y="2402800"/>
            <a:ext cx="136208" cy="290393"/>
          </a:xfrm>
          <a:prstGeom prst="rect">
            <a:avLst/>
          </a:prstGeom>
          <a:noFill/>
          <a:ln/>
        </p:spPr>
        <p:txBody>
          <a:bodyPr wrap="none" lIns="0" tIns="0" rIns="0" bIns="0" rtlCol="0" anchor="t"/>
          <a:lstStyle/>
          <a:p>
            <a:pPr marL="0" indent="0" algn="ctr">
              <a:lnSpc>
                <a:spcPts val="2250"/>
              </a:lnSpc>
              <a:buNone/>
            </a:pPr>
            <a:r>
              <a:rPr lang="en-US" sz="2250" dirty="0">
                <a:solidFill>
                  <a:srgbClr val="FFFFFF"/>
                </a:solidFill>
                <a:latin typeface="MuseoModerno Medium" pitchFamily="34" charset="0"/>
                <a:ea typeface="MuseoModerno Medium" pitchFamily="34" charset="-122"/>
                <a:cs typeface="MuseoModerno Medium" pitchFamily="34" charset="-120"/>
              </a:rPr>
              <a:t>1</a:t>
            </a:r>
            <a:endParaRPr lang="en-US" sz="2250" dirty="0"/>
          </a:p>
        </p:txBody>
      </p:sp>
      <p:sp>
        <p:nvSpPr>
          <p:cNvPr id="7" name="Text 3"/>
          <p:cNvSpPr/>
          <p:nvPr/>
        </p:nvSpPr>
        <p:spPr>
          <a:xfrm>
            <a:off x="1363261" y="2419614"/>
            <a:ext cx="2420064" cy="302538"/>
          </a:xfrm>
          <a:prstGeom prst="rect">
            <a:avLst/>
          </a:prstGeom>
          <a:noFill/>
          <a:ln/>
        </p:spPr>
        <p:txBody>
          <a:bodyPr wrap="none" lIns="0" tIns="0" rIns="0" bIns="0" rtlCol="0" anchor="t"/>
          <a:lstStyle/>
          <a:p>
            <a:pPr marL="0" indent="0">
              <a:lnSpc>
                <a:spcPts val="2350"/>
              </a:lnSpc>
              <a:buNone/>
            </a:pPr>
            <a:r>
              <a:rPr lang="en-US" sz="2400" dirty="0">
                <a:solidFill>
                  <a:srgbClr val="2B4150"/>
                </a:solidFill>
                <a:latin typeface="MuseoModerno Medium" pitchFamily="34" charset="0"/>
                <a:ea typeface="MuseoModerno Medium" pitchFamily="34" charset="-122"/>
                <a:cs typeface="MuseoModerno Medium" pitchFamily="34" charset="-120"/>
              </a:rPr>
              <a:t>Đào tạo an toàn</a:t>
            </a:r>
            <a:endParaRPr lang="en-US" sz="2400" dirty="0"/>
          </a:p>
        </p:txBody>
      </p:sp>
      <p:sp>
        <p:nvSpPr>
          <p:cNvPr id="8" name="Text 4"/>
          <p:cNvSpPr/>
          <p:nvPr/>
        </p:nvSpPr>
        <p:spPr>
          <a:xfrm>
            <a:off x="1363261" y="2695039"/>
            <a:ext cx="7159704" cy="309682"/>
          </a:xfrm>
          <a:prstGeom prst="rect">
            <a:avLst/>
          </a:prstGeom>
          <a:noFill/>
          <a:ln/>
        </p:spPr>
        <p:txBody>
          <a:bodyPr wrap="none" lIns="0" tIns="0" rIns="0" bIns="0" rtlCol="0" anchor="t"/>
          <a:lstStyle/>
          <a:p>
            <a:pPr marL="0" indent="0">
              <a:lnSpc>
                <a:spcPts val="2400"/>
              </a:lnSpc>
              <a:buNone/>
            </a:pPr>
            <a:r>
              <a:rPr lang="en-US" sz="1600" dirty="0">
                <a:solidFill>
                  <a:srgbClr val="2B4150"/>
                </a:solidFill>
                <a:latin typeface="PT Serif" panose="020A0603040505020204" pitchFamily="18" charset="0"/>
                <a:ea typeface="Source Sans Pro" pitchFamily="34" charset="-122"/>
                <a:cs typeface="Source Sans Pro" pitchFamily="34" charset="-120"/>
              </a:rPr>
              <a:t>Tổ chức các lớp </a:t>
            </a:r>
            <a:r>
              <a:rPr lang="en-US" sz="1600" u="sng" dirty="0">
                <a:solidFill>
                  <a:srgbClr val="325F7B"/>
                </a:solidFill>
                <a:latin typeface="PT Serif" panose="020A0603040505020204" pitchFamily="18" charset="0"/>
                <a:ea typeface="Source Sans Pro" pitchFamily="34" charset="-122"/>
                <a:cs typeface="Source Sans Pro" pitchFamily="34" charset="-120"/>
                <a:hlinkClick r:id="rId4">
                  <a:extLst>
                    <a:ext uri="{A12FA001-AC4F-418D-AE19-62706E023703}">
                      <ahyp:hlinkClr xmlns:ahyp="http://schemas.microsoft.com/office/drawing/2018/hyperlinkcolor" val="tx"/>
                    </a:ext>
                  </a:extLst>
                </a:hlinkClick>
              </a:rPr>
              <a:t>Huấn luyện an toàn lao động</a:t>
            </a:r>
            <a:r>
              <a:rPr lang="en-US" sz="1600" dirty="0">
                <a:solidFill>
                  <a:srgbClr val="2B4150"/>
                </a:solidFill>
                <a:latin typeface="PT Serif" panose="020A0603040505020204" pitchFamily="18" charset="0"/>
                <a:ea typeface="Source Sans Pro" pitchFamily="34" charset="-122"/>
                <a:cs typeface="Source Sans Pro" pitchFamily="34" charset="-120"/>
              </a:rPr>
              <a:t> nhằm nâng cao ý thức cho người lao động</a:t>
            </a:r>
            <a:endParaRPr lang="en-US" sz="1600" dirty="0"/>
          </a:p>
        </p:txBody>
      </p:sp>
      <p:sp>
        <p:nvSpPr>
          <p:cNvPr id="9" name="Shape 5"/>
          <p:cNvSpPr/>
          <p:nvPr/>
        </p:nvSpPr>
        <p:spPr>
          <a:xfrm>
            <a:off x="677585" y="3469958"/>
            <a:ext cx="435531" cy="435531"/>
          </a:xfrm>
          <a:prstGeom prst="roundRect">
            <a:avLst>
              <a:gd name="adj" fmla="val 6668"/>
            </a:avLst>
          </a:prstGeom>
          <a:solidFill>
            <a:srgbClr val="124E73"/>
          </a:solidFill>
          <a:ln/>
        </p:spPr>
      </p:sp>
      <p:sp>
        <p:nvSpPr>
          <p:cNvPr id="10" name="Text 6"/>
          <p:cNvSpPr/>
          <p:nvPr/>
        </p:nvSpPr>
        <p:spPr>
          <a:xfrm>
            <a:off x="814507" y="3542467"/>
            <a:ext cx="161568" cy="290393"/>
          </a:xfrm>
          <a:prstGeom prst="rect">
            <a:avLst/>
          </a:prstGeom>
          <a:noFill/>
          <a:ln/>
        </p:spPr>
        <p:txBody>
          <a:bodyPr wrap="none" lIns="0" tIns="0" rIns="0" bIns="0" rtlCol="0" anchor="t"/>
          <a:lstStyle/>
          <a:p>
            <a:pPr marL="0" indent="0" algn="ctr">
              <a:lnSpc>
                <a:spcPts val="2250"/>
              </a:lnSpc>
              <a:buNone/>
            </a:pPr>
            <a:r>
              <a:rPr lang="en-US" sz="2250" dirty="0">
                <a:solidFill>
                  <a:srgbClr val="FFFFFF"/>
                </a:solidFill>
                <a:latin typeface="MuseoModerno Medium" pitchFamily="34" charset="0"/>
                <a:ea typeface="MuseoModerno Medium" pitchFamily="34" charset="-122"/>
                <a:cs typeface="MuseoModerno Medium" pitchFamily="34" charset="-120"/>
              </a:rPr>
              <a:t>2</a:t>
            </a:r>
            <a:endParaRPr lang="en-US" sz="2250" dirty="0"/>
          </a:p>
        </p:txBody>
      </p:sp>
      <p:sp>
        <p:nvSpPr>
          <p:cNvPr id="11" name="Text 7"/>
          <p:cNvSpPr/>
          <p:nvPr/>
        </p:nvSpPr>
        <p:spPr>
          <a:xfrm>
            <a:off x="1363261" y="3559281"/>
            <a:ext cx="2420064" cy="302538"/>
          </a:xfrm>
          <a:prstGeom prst="rect">
            <a:avLst/>
          </a:prstGeom>
          <a:noFill/>
          <a:ln/>
        </p:spPr>
        <p:txBody>
          <a:bodyPr wrap="none" lIns="0" tIns="0" rIns="0" bIns="0" rtlCol="0" anchor="t"/>
          <a:lstStyle/>
          <a:p>
            <a:pPr marL="0" indent="0">
              <a:lnSpc>
                <a:spcPts val="2350"/>
              </a:lnSpc>
              <a:buNone/>
            </a:pPr>
            <a:r>
              <a:rPr lang="en-US" sz="2400" dirty="0">
                <a:solidFill>
                  <a:srgbClr val="2B4150"/>
                </a:solidFill>
                <a:latin typeface="MuseoModerno Medium" pitchFamily="34" charset="0"/>
                <a:ea typeface="MuseoModerno Medium" pitchFamily="34" charset="-122"/>
                <a:cs typeface="MuseoModerno Medium" pitchFamily="34" charset="-120"/>
              </a:rPr>
              <a:t>Kiểm tra an toàn</a:t>
            </a:r>
            <a:endParaRPr lang="en-US" sz="2400" dirty="0"/>
          </a:p>
        </p:txBody>
      </p:sp>
      <p:sp>
        <p:nvSpPr>
          <p:cNvPr id="12" name="Text 8"/>
          <p:cNvSpPr/>
          <p:nvPr/>
        </p:nvSpPr>
        <p:spPr>
          <a:xfrm>
            <a:off x="1363261" y="3834705"/>
            <a:ext cx="7159704" cy="309682"/>
          </a:xfrm>
          <a:prstGeom prst="rect">
            <a:avLst/>
          </a:prstGeom>
          <a:noFill/>
          <a:ln/>
        </p:spPr>
        <p:txBody>
          <a:bodyPr wrap="none" lIns="0" tIns="0" rIns="0" bIns="0" rtlCol="0" anchor="t"/>
          <a:lstStyle/>
          <a:p>
            <a:pPr marL="0" indent="0">
              <a:lnSpc>
                <a:spcPts val="2400"/>
              </a:lnSpc>
              <a:buNone/>
            </a:pPr>
            <a:r>
              <a:rPr lang="en-US" sz="1600" dirty="0">
                <a:solidFill>
                  <a:srgbClr val="2B4150"/>
                </a:solidFill>
                <a:latin typeface="PT Serif" panose="020A0603040505020204" pitchFamily="18" charset="0"/>
                <a:ea typeface="Source Sans Pro" pitchFamily="34" charset="-122"/>
                <a:cs typeface="Source Sans Pro" pitchFamily="34" charset="-120"/>
              </a:rPr>
              <a:t>Kiểm tra định kỳ máy móc, thiết bị. Thực hiện </a:t>
            </a:r>
            <a:r>
              <a:rPr lang="en-US" sz="1600" u="sng" dirty="0">
                <a:solidFill>
                  <a:srgbClr val="325F7B"/>
                </a:solidFill>
                <a:latin typeface="PT Serif" panose="020A0603040505020204" pitchFamily="18" charset="0"/>
                <a:ea typeface="Source Sans Pro" pitchFamily="34" charset="-122"/>
                <a:cs typeface="Source Sans Pro" pitchFamily="34" charset="-120"/>
                <a:hlinkClick r:id="rId5">
                  <a:extLst>
                    <a:ext uri="{A12FA001-AC4F-418D-AE19-62706E023703}">
                      <ahyp:hlinkClr xmlns:ahyp="http://schemas.microsoft.com/office/drawing/2018/hyperlinkcolor" val="tx"/>
                    </a:ext>
                  </a:extLst>
                </a:hlinkClick>
              </a:rPr>
              <a:t>Quan trắc môi trường lao động</a:t>
            </a:r>
            <a:endParaRPr lang="en-US" sz="1600" dirty="0"/>
          </a:p>
        </p:txBody>
      </p:sp>
      <p:sp>
        <p:nvSpPr>
          <p:cNvPr id="13" name="Shape 9"/>
          <p:cNvSpPr/>
          <p:nvPr/>
        </p:nvSpPr>
        <p:spPr>
          <a:xfrm>
            <a:off x="677585" y="4609624"/>
            <a:ext cx="435531" cy="435531"/>
          </a:xfrm>
          <a:prstGeom prst="roundRect">
            <a:avLst>
              <a:gd name="adj" fmla="val 6668"/>
            </a:avLst>
          </a:prstGeom>
          <a:solidFill>
            <a:srgbClr val="124E73"/>
          </a:solidFill>
          <a:ln/>
        </p:spPr>
      </p:sp>
      <p:sp>
        <p:nvSpPr>
          <p:cNvPr id="14" name="Text 10"/>
          <p:cNvSpPr/>
          <p:nvPr/>
        </p:nvSpPr>
        <p:spPr>
          <a:xfrm>
            <a:off x="813673" y="4682133"/>
            <a:ext cx="163235" cy="290393"/>
          </a:xfrm>
          <a:prstGeom prst="rect">
            <a:avLst/>
          </a:prstGeom>
          <a:noFill/>
          <a:ln/>
        </p:spPr>
        <p:txBody>
          <a:bodyPr wrap="none" lIns="0" tIns="0" rIns="0" bIns="0" rtlCol="0" anchor="t"/>
          <a:lstStyle/>
          <a:p>
            <a:pPr marL="0" indent="0" algn="ctr">
              <a:lnSpc>
                <a:spcPts val="2250"/>
              </a:lnSpc>
              <a:buNone/>
            </a:pPr>
            <a:r>
              <a:rPr lang="en-US" sz="2250" dirty="0">
                <a:solidFill>
                  <a:srgbClr val="FFFFFF"/>
                </a:solidFill>
                <a:latin typeface="MuseoModerno Medium" pitchFamily="34" charset="0"/>
                <a:ea typeface="MuseoModerno Medium" pitchFamily="34" charset="-122"/>
                <a:cs typeface="MuseoModerno Medium" pitchFamily="34" charset="-120"/>
              </a:rPr>
              <a:t>3</a:t>
            </a:r>
            <a:endParaRPr lang="en-US" sz="2250" dirty="0"/>
          </a:p>
        </p:txBody>
      </p:sp>
      <p:sp>
        <p:nvSpPr>
          <p:cNvPr id="15" name="Text 11"/>
          <p:cNvSpPr/>
          <p:nvPr/>
        </p:nvSpPr>
        <p:spPr>
          <a:xfrm>
            <a:off x="1363261" y="4664364"/>
            <a:ext cx="2420064" cy="302538"/>
          </a:xfrm>
          <a:prstGeom prst="rect">
            <a:avLst/>
          </a:prstGeom>
          <a:noFill/>
          <a:ln/>
        </p:spPr>
        <p:txBody>
          <a:bodyPr wrap="none" lIns="0" tIns="0" rIns="0" bIns="0" rtlCol="0" anchor="t"/>
          <a:lstStyle/>
          <a:p>
            <a:pPr marL="0" indent="0">
              <a:lnSpc>
                <a:spcPts val="2350"/>
              </a:lnSpc>
              <a:buNone/>
            </a:pPr>
            <a:r>
              <a:rPr lang="en-US" sz="2400" dirty="0">
                <a:solidFill>
                  <a:srgbClr val="2B4150"/>
                </a:solidFill>
                <a:latin typeface="MuseoModerno Medium" pitchFamily="34" charset="0"/>
                <a:ea typeface="MuseoModerno Medium" pitchFamily="34" charset="-122"/>
                <a:cs typeface="MuseoModerno Medium" pitchFamily="34" charset="-120"/>
              </a:rPr>
              <a:t>Trang bị bảo hộ</a:t>
            </a:r>
            <a:endParaRPr lang="en-US" sz="2400" dirty="0"/>
          </a:p>
        </p:txBody>
      </p:sp>
      <p:sp>
        <p:nvSpPr>
          <p:cNvPr id="16" name="Text 12"/>
          <p:cNvSpPr/>
          <p:nvPr/>
        </p:nvSpPr>
        <p:spPr>
          <a:xfrm>
            <a:off x="1363261" y="4974372"/>
            <a:ext cx="7159704" cy="309682"/>
          </a:xfrm>
          <a:prstGeom prst="rect">
            <a:avLst/>
          </a:prstGeom>
          <a:noFill/>
          <a:ln/>
        </p:spPr>
        <p:txBody>
          <a:bodyPr wrap="none" lIns="0" tIns="0" rIns="0" bIns="0" rtlCol="0" anchor="t"/>
          <a:lstStyle/>
          <a:p>
            <a:pPr marL="0" indent="0">
              <a:lnSpc>
                <a:spcPts val="2400"/>
              </a:lnSpc>
              <a:buNone/>
            </a:pPr>
            <a:r>
              <a:rPr lang="en-US" sz="1600" dirty="0">
                <a:solidFill>
                  <a:srgbClr val="2B4150"/>
                </a:solidFill>
                <a:latin typeface="PT Serif" panose="020A0603040505020204" pitchFamily="18" charset="0"/>
                <a:ea typeface="Source Sans Pro" pitchFamily="34" charset="-122"/>
                <a:cs typeface="Source Sans Pro" pitchFamily="34" charset="-120"/>
              </a:rPr>
              <a:t>Cung cấp đầy đủ trang thiết bị bảo hộ lao động cho công nhân.</a:t>
            </a:r>
            <a:endParaRPr lang="en-US" sz="1600" dirty="0"/>
          </a:p>
        </p:txBody>
      </p:sp>
      <p:sp>
        <p:nvSpPr>
          <p:cNvPr id="17" name="Shape 13"/>
          <p:cNvSpPr/>
          <p:nvPr/>
        </p:nvSpPr>
        <p:spPr>
          <a:xfrm>
            <a:off x="677585" y="5749290"/>
            <a:ext cx="435531" cy="435531"/>
          </a:xfrm>
          <a:prstGeom prst="roundRect">
            <a:avLst>
              <a:gd name="adj" fmla="val 6668"/>
            </a:avLst>
          </a:prstGeom>
          <a:solidFill>
            <a:srgbClr val="124E73"/>
          </a:solidFill>
          <a:ln/>
        </p:spPr>
      </p:sp>
      <p:sp>
        <p:nvSpPr>
          <p:cNvPr id="18" name="Text 14"/>
          <p:cNvSpPr/>
          <p:nvPr/>
        </p:nvSpPr>
        <p:spPr>
          <a:xfrm>
            <a:off x="801767" y="5821799"/>
            <a:ext cx="187047" cy="290393"/>
          </a:xfrm>
          <a:prstGeom prst="rect">
            <a:avLst/>
          </a:prstGeom>
          <a:noFill/>
          <a:ln/>
        </p:spPr>
        <p:txBody>
          <a:bodyPr wrap="none" lIns="0" tIns="0" rIns="0" bIns="0" rtlCol="0" anchor="t"/>
          <a:lstStyle/>
          <a:p>
            <a:pPr marL="0" indent="0" algn="ctr">
              <a:lnSpc>
                <a:spcPts val="2250"/>
              </a:lnSpc>
              <a:buNone/>
            </a:pPr>
            <a:r>
              <a:rPr lang="en-US" sz="2250" dirty="0">
                <a:solidFill>
                  <a:srgbClr val="FFFFFF"/>
                </a:solidFill>
                <a:latin typeface="MuseoModerno Medium" pitchFamily="34" charset="0"/>
                <a:ea typeface="MuseoModerno Medium" pitchFamily="34" charset="-122"/>
                <a:cs typeface="MuseoModerno Medium" pitchFamily="34" charset="-120"/>
              </a:rPr>
              <a:t>4</a:t>
            </a:r>
            <a:endParaRPr lang="en-US" sz="2250" dirty="0"/>
          </a:p>
        </p:txBody>
      </p:sp>
      <p:sp>
        <p:nvSpPr>
          <p:cNvPr id="19" name="Text 15"/>
          <p:cNvSpPr/>
          <p:nvPr/>
        </p:nvSpPr>
        <p:spPr>
          <a:xfrm>
            <a:off x="1363261" y="5749290"/>
            <a:ext cx="3216831" cy="302538"/>
          </a:xfrm>
          <a:prstGeom prst="rect">
            <a:avLst/>
          </a:prstGeom>
          <a:noFill/>
          <a:ln/>
        </p:spPr>
        <p:txBody>
          <a:bodyPr wrap="none" lIns="0" tIns="0" rIns="0" bIns="0" rtlCol="0" anchor="t"/>
          <a:lstStyle/>
          <a:p>
            <a:pPr marL="0" indent="0">
              <a:lnSpc>
                <a:spcPts val="2350"/>
              </a:lnSpc>
              <a:buNone/>
            </a:pPr>
            <a:r>
              <a:rPr lang="en-US" sz="2400" dirty="0">
                <a:solidFill>
                  <a:srgbClr val="2B4150"/>
                </a:solidFill>
                <a:latin typeface="MuseoModerno Medium" pitchFamily="34" charset="0"/>
                <a:ea typeface="MuseoModerno Medium" pitchFamily="34" charset="-122"/>
                <a:cs typeface="MuseoModerno Medium" pitchFamily="34" charset="-120"/>
              </a:rPr>
              <a:t>Thực hiện quy trình an toàn</a:t>
            </a:r>
            <a:endParaRPr lang="en-US" sz="2400" dirty="0"/>
          </a:p>
        </p:txBody>
      </p:sp>
      <p:sp>
        <p:nvSpPr>
          <p:cNvPr id="20" name="Text 16"/>
          <p:cNvSpPr/>
          <p:nvPr/>
        </p:nvSpPr>
        <p:spPr>
          <a:xfrm>
            <a:off x="1363261" y="6059298"/>
            <a:ext cx="7159704" cy="309682"/>
          </a:xfrm>
          <a:prstGeom prst="rect">
            <a:avLst/>
          </a:prstGeom>
          <a:noFill/>
          <a:ln/>
        </p:spPr>
        <p:txBody>
          <a:bodyPr wrap="none" lIns="0" tIns="0" rIns="0" bIns="0" rtlCol="0" anchor="t"/>
          <a:lstStyle/>
          <a:p>
            <a:pPr marL="0" indent="0">
              <a:lnSpc>
                <a:spcPts val="2400"/>
              </a:lnSpc>
              <a:buNone/>
            </a:pPr>
            <a:r>
              <a:rPr lang="en-US" sz="1600" dirty="0">
                <a:solidFill>
                  <a:srgbClr val="2B4150"/>
                </a:solidFill>
                <a:latin typeface="PT Serif" panose="020A0603040505020204" pitchFamily="18" charset="0"/>
                <a:ea typeface="Source Sans Pro" pitchFamily="34" charset="-122"/>
                <a:cs typeface="Source Sans Pro" pitchFamily="34" charset="-120"/>
              </a:rPr>
              <a:t>Thực hiện nghiêm ngặt quy trình an toàn lao động trong mọi công đoạn sản xuất.</a:t>
            </a:r>
            <a:endParaRPr lang="en-US" sz="1600" dirty="0"/>
          </a:p>
        </p:txBody>
      </p:sp>
      <p:sp>
        <p:nvSpPr>
          <p:cNvPr id="21" name="Shape 17"/>
          <p:cNvSpPr/>
          <p:nvPr/>
        </p:nvSpPr>
        <p:spPr>
          <a:xfrm>
            <a:off x="677585" y="6888956"/>
            <a:ext cx="435531" cy="435531"/>
          </a:xfrm>
          <a:prstGeom prst="roundRect">
            <a:avLst>
              <a:gd name="adj" fmla="val 6668"/>
            </a:avLst>
          </a:prstGeom>
          <a:solidFill>
            <a:srgbClr val="124E73"/>
          </a:solidFill>
          <a:ln/>
        </p:spPr>
      </p:sp>
      <p:sp>
        <p:nvSpPr>
          <p:cNvPr id="22" name="Text 18"/>
          <p:cNvSpPr/>
          <p:nvPr/>
        </p:nvSpPr>
        <p:spPr>
          <a:xfrm>
            <a:off x="814864" y="6961465"/>
            <a:ext cx="160973" cy="290393"/>
          </a:xfrm>
          <a:prstGeom prst="rect">
            <a:avLst/>
          </a:prstGeom>
          <a:noFill/>
          <a:ln/>
        </p:spPr>
        <p:txBody>
          <a:bodyPr wrap="none" lIns="0" tIns="0" rIns="0" bIns="0" rtlCol="0" anchor="t"/>
          <a:lstStyle/>
          <a:p>
            <a:pPr marL="0" indent="0" algn="ctr">
              <a:lnSpc>
                <a:spcPts val="2250"/>
              </a:lnSpc>
              <a:buNone/>
            </a:pPr>
            <a:r>
              <a:rPr lang="en-US" sz="2250" dirty="0">
                <a:solidFill>
                  <a:srgbClr val="FFFFFF"/>
                </a:solidFill>
                <a:latin typeface="MuseoModerno Medium" pitchFamily="34" charset="0"/>
                <a:ea typeface="MuseoModerno Medium" pitchFamily="34" charset="-122"/>
                <a:cs typeface="MuseoModerno Medium" pitchFamily="34" charset="-120"/>
              </a:rPr>
              <a:t>5</a:t>
            </a:r>
            <a:endParaRPr lang="en-US" sz="2250" dirty="0"/>
          </a:p>
        </p:txBody>
      </p:sp>
      <p:sp>
        <p:nvSpPr>
          <p:cNvPr id="23" name="Text 19"/>
          <p:cNvSpPr/>
          <p:nvPr/>
        </p:nvSpPr>
        <p:spPr>
          <a:xfrm>
            <a:off x="1363261" y="6888956"/>
            <a:ext cx="2420064" cy="302538"/>
          </a:xfrm>
          <a:prstGeom prst="rect">
            <a:avLst/>
          </a:prstGeom>
          <a:noFill/>
          <a:ln/>
        </p:spPr>
        <p:txBody>
          <a:bodyPr wrap="none" lIns="0" tIns="0" rIns="0" bIns="0" rtlCol="0" anchor="t"/>
          <a:lstStyle/>
          <a:p>
            <a:pPr marL="0" indent="0">
              <a:lnSpc>
                <a:spcPts val="2350"/>
              </a:lnSpc>
              <a:buNone/>
            </a:pPr>
            <a:r>
              <a:rPr lang="en-US" sz="2400" dirty="0">
                <a:solidFill>
                  <a:srgbClr val="2B4150"/>
                </a:solidFill>
                <a:latin typeface="MuseoModerno Medium" pitchFamily="34" charset="0"/>
                <a:ea typeface="MuseoModerno Medium" pitchFamily="34" charset="-122"/>
                <a:cs typeface="MuseoModerno Medium" pitchFamily="34" charset="-120"/>
              </a:rPr>
              <a:t>Nâng cao ý thức</a:t>
            </a:r>
            <a:endParaRPr lang="en-US" sz="2400" dirty="0"/>
          </a:p>
        </p:txBody>
      </p:sp>
      <p:sp>
        <p:nvSpPr>
          <p:cNvPr id="24" name="Text 20"/>
          <p:cNvSpPr/>
          <p:nvPr/>
        </p:nvSpPr>
        <p:spPr>
          <a:xfrm>
            <a:off x="1363261" y="7197118"/>
            <a:ext cx="7159704" cy="309682"/>
          </a:xfrm>
          <a:prstGeom prst="rect">
            <a:avLst/>
          </a:prstGeom>
          <a:noFill/>
          <a:ln/>
        </p:spPr>
        <p:txBody>
          <a:bodyPr wrap="none" lIns="0" tIns="0" rIns="0" bIns="0" rtlCol="0" anchor="t"/>
          <a:lstStyle/>
          <a:p>
            <a:pPr marL="0" indent="0">
              <a:lnSpc>
                <a:spcPts val="2400"/>
              </a:lnSpc>
              <a:buNone/>
            </a:pPr>
            <a:r>
              <a:rPr lang="en-US" sz="1600" dirty="0">
                <a:solidFill>
                  <a:srgbClr val="2B4150"/>
                </a:solidFill>
                <a:latin typeface="PT Serif" panose="020A0603040505020204" pitchFamily="18" charset="0"/>
                <a:ea typeface="Source Sans Pro" pitchFamily="34" charset="-122"/>
                <a:cs typeface="Source Sans Pro" pitchFamily="34" charset="-120"/>
              </a:rPr>
              <a:t>Nâng cao ý thức về an toàn lao động cho công nhân.</a:t>
            </a:r>
            <a:endParaRPr lang="en-US" sz="1600" dirty="0"/>
          </a:p>
        </p:txBody>
      </p:sp>
      <p:pic>
        <p:nvPicPr>
          <p:cNvPr id="25" name="Picture 24">
            <a:extLst>
              <a:ext uri="{FF2B5EF4-FFF2-40B4-BE49-F238E27FC236}">
                <a16:creationId xmlns:a16="http://schemas.microsoft.com/office/drawing/2014/main" id="{547FE08C-36B2-AE90-475F-FB04D6E74E64}"/>
              </a:ext>
            </a:extLst>
          </p:cNvPr>
          <p:cNvPicPr>
            <a:picLocks noChangeAspect="1"/>
          </p:cNvPicPr>
          <p:nvPr/>
        </p:nvPicPr>
        <p:blipFill>
          <a:blip r:embed="rId6"/>
          <a:stretch>
            <a:fillRect/>
          </a:stretch>
        </p:blipFill>
        <p:spPr>
          <a:xfrm>
            <a:off x="12068071" y="7416957"/>
            <a:ext cx="2445463" cy="757243"/>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1030751" y="3162717"/>
            <a:ext cx="3841551" cy="3841551"/>
          </a:xfrm>
          <a:prstGeom prst="rect">
            <a:avLst/>
          </a:prstGeom>
        </p:spPr>
      </p:pic>
      <p:sp>
        <p:nvSpPr>
          <p:cNvPr id="3" name="Text 0"/>
          <p:cNvSpPr/>
          <p:nvPr/>
        </p:nvSpPr>
        <p:spPr>
          <a:xfrm>
            <a:off x="6768479" y="1100238"/>
            <a:ext cx="5112663" cy="639008"/>
          </a:xfrm>
          <a:prstGeom prst="rect">
            <a:avLst/>
          </a:prstGeom>
          <a:noFill/>
          <a:ln/>
        </p:spPr>
        <p:txBody>
          <a:bodyPr wrap="none" lIns="0" tIns="0" rIns="0" bIns="0" rtlCol="0" anchor="t"/>
          <a:lstStyle/>
          <a:p>
            <a:pPr marL="0" indent="0" algn="ctr">
              <a:lnSpc>
                <a:spcPts val="5000"/>
              </a:lnSpc>
              <a:buNone/>
            </a:pPr>
            <a:r>
              <a:rPr lang="en-US" sz="4400" b="1" dirty="0">
                <a:solidFill>
                  <a:srgbClr val="124E73"/>
                </a:solidFill>
                <a:latin typeface="MuseoModerno Medium" pitchFamily="34" charset="0"/>
                <a:ea typeface="MuseoModerno Medium" pitchFamily="34" charset="-122"/>
                <a:cs typeface="MuseoModerno Medium" pitchFamily="34" charset="-120"/>
              </a:rPr>
              <a:t>Xử lý tình huống</a:t>
            </a:r>
            <a:endParaRPr lang="en-US" sz="4400" b="1" dirty="0"/>
          </a:p>
        </p:txBody>
      </p:sp>
      <p:sp>
        <p:nvSpPr>
          <p:cNvPr id="4" name="Shape 1"/>
          <p:cNvSpPr/>
          <p:nvPr/>
        </p:nvSpPr>
        <p:spPr>
          <a:xfrm>
            <a:off x="5994942" y="2088356"/>
            <a:ext cx="22860" cy="5325785"/>
          </a:xfrm>
          <a:prstGeom prst="roundRect">
            <a:avLst>
              <a:gd name="adj" fmla="val 134192"/>
            </a:avLst>
          </a:prstGeom>
          <a:solidFill>
            <a:srgbClr val="D9D4C9"/>
          </a:solidFill>
          <a:ln/>
        </p:spPr>
      </p:sp>
      <p:sp>
        <p:nvSpPr>
          <p:cNvPr id="5" name="Shape 2"/>
          <p:cNvSpPr/>
          <p:nvPr/>
        </p:nvSpPr>
        <p:spPr>
          <a:xfrm>
            <a:off x="6213540" y="2536984"/>
            <a:ext cx="715685" cy="22860"/>
          </a:xfrm>
          <a:prstGeom prst="roundRect">
            <a:avLst>
              <a:gd name="adj" fmla="val 134192"/>
            </a:avLst>
          </a:prstGeom>
          <a:solidFill>
            <a:srgbClr val="2B678C"/>
          </a:solidFill>
          <a:ln/>
        </p:spPr>
      </p:sp>
      <p:sp>
        <p:nvSpPr>
          <p:cNvPr id="6" name="Shape 3"/>
          <p:cNvSpPr/>
          <p:nvPr/>
        </p:nvSpPr>
        <p:spPr>
          <a:xfrm>
            <a:off x="5776343" y="2318385"/>
            <a:ext cx="460058" cy="460057"/>
          </a:xfrm>
          <a:prstGeom prst="roundRect">
            <a:avLst>
              <a:gd name="adj" fmla="val 6668"/>
            </a:avLst>
          </a:prstGeom>
          <a:solidFill>
            <a:srgbClr val="124E73"/>
          </a:solidFill>
          <a:ln/>
        </p:spPr>
      </p:sp>
      <p:sp>
        <p:nvSpPr>
          <p:cNvPr id="7" name="Text 4"/>
          <p:cNvSpPr/>
          <p:nvPr/>
        </p:nvSpPr>
        <p:spPr>
          <a:xfrm>
            <a:off x="5934339" y="2395061"/>
            <a:ext cx="143947" cy="306705"/>
          </a:xfrm>
          <a:prstGeom prst="rect">
            <a:avLst/>
          </a:prstGeom>
          <a:noFill/>
          <a:ln/>
        </p:spPr>
        <p:txBody>
          <a:bodyPr wrap="none" lIns="0" tIns="0" rIns="0" bIns="0" rtlCol="0" anchor="t"/>
          <a:lstStyle/>
          <a:p>
            <a:pPr marL="0" indent="0" algn="ctr">
              <a:lnSpc>
                <a:spcPts val="2400"/>
              </a:lnSpc>
              <a:buNone/>
            </a:pPr>
            <a:r>
              <a:rPr lang="en-US" sz="2400" dirty="0">
                <a:solidFill>
                  <a:srgbClr val="FFFFFF"/>
                </a:solidFill>
                <a:latin typeface="MuseoModerno Medium" pitchFamily="34" charset="0"/>
                <a:ea typeface="MuseoModerno Medium" pitchFamily="34" charset="-122"/>
                <a:cs typeface="MuseoModerno Medium" pitchFamily="34" charset="-120"/>
              </a:rPr>
              <a:t>1</a:t>
            </a:r>
            <a:endParaRPr lang="en-US" sz="2400" dirty="0"/>
          </a:p>
        </p:txBody>
      </p:sp>
      <p:sp>
        <p:nvSpPr>
          <p:cNvPr id="8" name="Text 5"/>
          <p:cNvSpPr/>
          <p:nvPr/>
        </p:nvSpPr>
        <p:spPr>
          <a:xfrm>
            <a:off x="7122226" y="2452509"/>
            <a:ext cx="2556272" cy="319445"/>
          </a:xfrm>
          <a:prstGeom prst="rect">
            <a:avLst/>
          </a:prstGeom>
          <a:noFill/>
          <a:ln/>
        </p:spPr>
        <p:txBody>
          <a:bodyPr wrap="none" lIns="0" tIns="0" rIns="0" bIns="0" rtlCol="0" anchor="t"/>
          <a:lstStyle/>
          <a:p>
            <a:pPr marL="0" indent="0" algn="l">
              <a:lnSpc>
                <a:spcPts val="2500"/>
              </a:lnSpc>
              <a:buNone/>
            </a:pPr>
            <a:r>
              <a:rPr lang="en-US" sz="2800" dirty="0">
                <a:solidFill>
                  <a:srgbClr val="2B4150"/>
                </a:solidFill>
                <a:latin typeface="MuseoModerno Medium" pitchFamily="34" charset="0"/>
                <a:ea typeface="MuseoModerno Medium" pitchFamily="34" charset="-122"/>
                <a:cs typeface="MuseoModerno Medium" pitchFamily="34" charset="-120"/>
              </a:rPr>
              <a:t>Ngắt điện</a:t>
            </a:r>
            <a:endParaRPr lang="en-US" sz="2800" dirty="0"/>
          </a:p>
        </p:txBody>
      </p:sp>
      <p:sp>
        <p:nvSpPr>
          <p:cNvPr id="9" name="Text 6"/>
          <p:cNvSpPr/>
          <p:nvPr/>
        </p:nvSpPr>
        <p:spPr>
          <a:xfrm>
            <a:off x="7131155" y="2734866"/>
            <a:ext cx="6281142" cy="327184"/>
          </a:xfrm>
          <a:prstGeom prst="rect">
            <a:avLst/>
          </a:prstGeom>
          <a:noFill/>
          <a:ln/>
        </p:spPr>
        <p:txBody>
          <a:bodyPr wrap="none" lIns="0" tIns="0" rIns="0" bIns="0" rtlCol="0" anchor="t"/>
          <a:lstStyle/>
          <a:p>
            <a:pPr marL="0" indent="0" algn="l">
              <a:lnSpc>
                <a:spcPts val="2550"/>
              </a:lnSpc>
              <a:buNone/>
            </a:pPr>
            <a:r>
              <a:rPr lang="en-US" dirty="0">
                <a:solidFill>
                  <a:srgbClr val="2B4150"/>
                </a:solidFill>
                <a:latin typeface="PT Serif" panose="020A0603040505020204" pitchFamily="18" charset="0"/>
                <a:ea typeface="Source Sans Pro" pitchFamily="34" charset="-122"/>
                <a:cs typeface="Source Sans Pro" pitchFamily="34" charset="-120"/>
              </a:rPr>
              <a:t>Ngay lập tức ngắt nguồn điện khi xảy ra tai nạn liên quan đến điện.</a:t>
            </a:r>
            <a:endParaRPr lang="en-US" dirty="0"/>
          </a:p>
        </p:txBody>
      </p:sp>
      <p:sp>
        <p:nvSpPr>
          <p:cNvPr id="10" name="Shape 7"/>
          <p:cNvSpPr/>
          <p:nvPr/>
        </p:nvSpPr>
        <p:spPr>
          <a:xfrm>
            <a:off x="6213540" y="3919538"/>
            <a:ext cx="715685" cy="22860"/>
          </a:xfrm>
          <a:prstGeom prst="roundRect">
            <a:avLst>
              <a:gd name="adj" fmla="val 134192"/>
            </a:avLst>
          </a:prstGeom>
          <a:solidFill>
            <a:srgbClr val="2B678C"/>
          </a:solidFill>
          <a:ln/>
        </p:spPr>
      </p:sp>
      <p:sp>
        <p:nvSpPr>
          <p:cNvPr id="11" name="Shape 8"/>
          <p:cNvSpPr/>
          <p:nvPr/>
        </p:nvSpPr>
        <p:spPr>
          <a:xfrm>
            <a:off x="5776343" y="3700939"/>
            <a:ext cx="460058" cy="460057"/>
          </a:xfrm>
          <a:prstGeom prst="roundRect">
            <a:avLst>
              <a:gd name="adj" fmla="val 6668"/>
            </a:avLst>
          </a:prstGeom>
          <a:solidFill>
            <a:srgbClr val="124E73"/>
          </a:solidFill>
          <a:ln/>
        </p:spPr>
      </p:sp>
      <p:sp>
        <p:nvSpPr>
          <p:cNvPr id="12" name="Text 9"/>
          <p:cNvSpPr/>
          <p:nvPr/>
        </p:nvSpPr>
        <p:spPr>
          <a:xfrm>
            <a:off x="5921004" y="3777615"/>
            <a:ext cx="170617" cy="306705"/>
          </a:xfrm>
          <a:prstGeom prst="rect">
            <a:avLst/>
          </a:prstGeom>
          <a:noFill/>
          <a:ln/>
        </p:spPr>
        <p:txBody>
          <a:bodyPr wrap="none" lIns="0" tIns="0" rIns="0" bIns="0" rtlCol="0" anchor="t"/>
          <a:lstStyle/>
          <a:p>
            <a:pPr marL="0" indent="0" algn="ctr">
              <a:lnSpc>
                <a:spcPts val="2400"/>
              </a:lnSpc>
              <a:buNone/>
            </a:pPr>
            <a:r>
              <a:rPr lang="en-US" sz="2400" dirty="0">
                <a:solidFill>
                  <a:srgbClr val="FFFFFF"/>
                </a:solidFill>
                <a:latin typeface="MuseoModerno Medium" pitchFamily="34" charset="0"/>
                <a:ea typeface="MuseoModerno Medium" pitchFamily="34" charset="-122"/>
                <a:cs typeface="MuseoModerno Medium" pitchFamily="34" charset="-120"/>
              </a:rPr>
              <a:t>2</a:t>
            </a:r>
            <a:endParaRPr lang="en-US" sz="2400" dirty="0"/>
          </a:p>
        </p:txBody>
      </p:sp>
      <p:sp>
        <p:nvSpPr>
          <p:cNvPr id="13" name="Text 10"/>
          <p:cNvSpPr/>
          <p:nvPr/>
        </p:nvSpPr>
        <p:spPr>
          <a:xfrm>
            <a:off x="7122226" y="3835062"/>
            <a:ext cx="2556272" cy="319445"/>
          </a:xfrm>
          <a:prstGeom prst="rect">
            <a:avLst/>
          </a:prstGeom>
          <a:noFill/>
          <a:ln/>
        </p:spPr>
        <p:txBody>
          <a:bodyPr wrap="none" lIns="0" tIns="0" rIns="0" bIns="0" rtlCol="0" anchor="t"/>
          <a:lstStyle/>
          <a:p>
            <a:pPr marL="0" indent="0" algn="l">
              <a:lnSpc>
                <a:spcPts val="2500"/>
              </a:lnSpc>
              <a:buNone/>
            </a:pPr>
            <a:r>
              <a:rPr lang="en-US" sz="2800" dirty="0">
                <a:solidFill>
                  <a:srgbClr val="2B4150"/>
                </a:solidFill>
                <a:latin typeface="MuseoModerno Medium" pitchFamily="34" charset="0"/>
                <a:ea typeface="MuseoModerno Medium" pitchFamily="34" charset="-122"/>
                <a:cs typeface="MuseoModerno Medium" pitchFamily="34" charset="-120"/>
              </a:rPr>
              <a:t>Sơ cứu</a:t>
            </a:r>
            <a:endParaRPr lang="en-US" sz="2800" dirty="0"/>
          </a:p>
        </p:txBody>
      </p:sp>
      <p:sp>
        <p:nvSpPr>
          <p:cNvPr id="14" name="Text 11"/>
          <p:cNvSpPr/>
          <p:nvPr/>
        </p:nvSpPr>
        <p:spPr>
          <a:xfrm>
            <a:off x="7131155" y="4117420"/>
            <a:ext cx="6281142" cy="327184"/>
          </a:xfrm>
          <a:prstGeom prst="rect">
            <a:avLst/>
          </a:prstGeom>
          <a:noFill/>
          <a:ln/>
        </p:spPr>
        <p:txBody>
          <a:bodyPr wrap="none" lIns="0" tIns="0" rIns="0" bIns="0" rtlCol="0" anchor="t"/>
          <a:lstStyle/>
          <a:p>
            <a:pPr marL="0" indent="0" algn="l">
              <a:lnSpc>
                <a:spcPts val="2550"/>
              </a:lnSpc>
              <a:buNone/>
            </a:pPr>
            <a:r>
              <a:rPr lang="en-US" dirty="0">
                <a:solidFill>
                  <a:srgbClr val="2B4150"/>
                </a:solidFill>
                <a:latin typeface="PT Serif" panose="020A0603040505020204" pitchFamily="18" charset="0"/>
                <a:ea typeface="Source Sans Pro" pitchFamily="34" charset="-122"/>
                <a:cs typeface="Source Sans Pro" pitchFamily="34" charset="-120"/>
              </a:rPr>
              <a:t>Tiến hành sơ cứu nhanh chóng và chính xác cho nạn nhân tại chỗ.</a:t>
            </a:r>
            <a:endParaRPr lang="en-US" dirty="0"/>
          </a:p>
        </p:txBody>
      </p:sp>
      <p:sp>
        <p:nvSpPr>
          <p:cNvPr id="15" name="Shape 12"/>
          <p:cNvSpPr/>
          <p:nvPr/>
        </p:nvSpPr>
        <p:spPr>
          <a:xfrm>
            <a:off x="6213540" y="5302091"/>
            <a:ext cx="715685" cy="22860"/>
          </a:xfrm>
          <a:prstGeom prst="roundRect">
            <a:avLst>
              <a:gd name="adj" fmla="val 134192"/>
            </a:avLst>
          </a:prstGeom>
          <a:solidFill>
            <a:srgbClr val="2B678C"/>
          </a:solidFill>
          <a:ln/>
        </p:spPr>
      </p:sp>
      <p:sp>
        <p:nvSpPr>
          <p:cNvPr id="16" name="Shape 13"/>
          <p:cNvSpPr/>
          <p:nvPr/>
        </p:nvSpPr>
        <p:spPr>
          <a:xfrm>
            <a:off x="5776343" y="5083493"/>
            <a:ext cx="460058" cy="460057"/>
          </a:xfrm>
          <a:prstGeom prst="roundRect">
            <a:avLst>
              <a:gd name="adj" fmla="val 6668"/>
            </a:avLst>
          </a:prstGeom>
          <a:solidFill>
            <a:srgbClr val="124E73"/>
          </a:solidFill>
          <a:ln/>
        </p:spPr>
      </p:sp>
      <p:sp>
        <p:nvSpPr>
          <p:cNvPr id="17" name="Text 14"/>
          <p:cNvSpPr/>
          <p:nvPr/>
        </p:nvSpPr>
        <p:spPr>
          <a:xfrm>
            <a:off x="5920170" y="5160169"/>
            <a:ext cx="172403" cy="306705"/>
          </a:xfrm>
          <a:prstGeom prst="rect">
            <a:avLst/>
          </a:prstGeom>
          <a:noFill/>
          <a:ln/>
        </p:spPr>
        <p:txBody>
          <a:bodyPr wrap="none" lIns="0" tIns="0" rIns="0" bIns="0" rtlCol="0" anchor="t"/>
          <a:lstStyle/>
          <a:p>
            <a:pPr marL="0" indent="0" algn="ctr">
              <a:lnSpc>
                <a:spcPts val="2400"/>
              </a:lnSpc>
              <a:buNone/>
            </a:pPr>
            <a:r>
              <a:rPr lang="en-US" sz="2400" dirty="0">
                <a:solidFill>
                  <a:srgbClr val="FFFFFF"/>
                </a:solidFill>
                <a:latin typeface="MuseoModerno Medium" pitchFamily="34" charset="0"/>
                <a:ea typeface="MuseoModerno Medium" pitchFamily="34" charset="-122"/>
                <a:cs typeface="MuseoModerno Medium" pitchFamily="34" charset="-120"/>
              </a:rPr>
              <a:t>3</a:t>
            </a:r>
            <a:endParaRPr lang="en-US" sz="2400" dirty="0"/>
          </a:p>
        </p:txBody>
      </p:sp>
      <p:sp>
        <p:nvSpPr>
          <p:cNvPr id="18" name="Text 15"/>
          <p:cNvSpPr/>
          <p:nvPr/>
        </p:nvSpPr>
        <p:spPr>
          <a:xfrm>
            <a:off x="7122226" y="5217616"/>
            <a:ext cx="2556272" cy="319445"/>
          </a:xfrm>
          <a:prstGeom prst="rect">
            <a:avLst/>
          </a:prstGeom>
          <a:noFill/>
          <a:ln/>
        </p:spPr>
        <p:txBody>
          <a:bodyPr wrap="none" lIns="0" tIns="0" rIns="0" bIns="0" rtlCol="0" anchor="t"/>
          <a:lstStyle/>
          <a:p>
            <a:pPr marL="0" indent="0" algn="l">
              <a:lnSpc>
                <a:spcPts val="2500"/>
              </a:lnSpc>
              <a:buNone/>
            </a:pPr>
            <a:r>
              <a:rPr lang="en-US" sz="2800" dirty="0">
                <a:solidFill>
                  <a:srgbClr val="2B4150"/>
                </a:solidFill>
                <a:latin typeface="MuseoModerno Medium" pitchFamily="34" charset="0"/>
                <a:ea typeface="MuseoModerno Medium" pitchFamily="34" charset="-122"/>
                <a:cs typeface="MuseoModerno Medium" pitchFamily="34" charset="-120"/>
              </a:rPr>
              <a:t>Báo cáo</a:t>
            </a:r>
            <a:endParaRPr lang="en-US" sz="2800" dirty="0"/>
          </a:p>
        </p:txBody>
      </p:sp>
      <p:sp>
        <p:nvSpPr>
          <p:cNvPr id="19" name="Text 16"/>
          <p:cNvSpPr/>
          <p:nvPr/>
        </p:nvSpPr>
        <p:spPr>
          <a:xfrm>
            <a:off x="7131155" y="5499973"/>
            <a:ext cx="6281142" cy="327184"/>
          </a:xfrm>
          <a:prstGeom prst="rect">
            <a:avLst/>
          </a:prstGeom>
          <a:noFill/>
          <a:ln/>
        </p:spPr>
        <p:txBody>
          <a:bodyPr wrap="none" lIns="0" tIns="0" rIns="0" bIns="0" rtlCol="0" anchor="t"/>
          <a:lstStyle/>
          <a:p>
            <a:pPr marL="0" indent="0" algn="l">
              <a:lnSpc>
                <a:spcPts val="2550"/>
              </a:lnSpc>
              <a:buNone/>
            </a:pPr>
            <a:r>
              <a:rPr lang="en-US" dirty="0">
                <a:solidFill>
                  <a:srgbClr val="2B4150"/>
                </a:solidFill>
                <a:latin typeface="PT Serif" panose="020A0603040505020204" pitchFamily="18" charset="0"/>
                <a:ea typeface="Source Sans Pro" pitchFamily="34" charset="-122"/>
                <a:cs typeface="Source Sans Pro" pitchFamily="34" charset="-120"/>
              </a:rPr>
              <a:t>Thông báo ngay cho quản lý và đội ngũ y tế để được hỗ trợ kịp thời.</a:t>
            </a:r>
            <a:endParaRPr lang="en-US" dirty="0"/>
          </a:p>
        </p:txBody>
      </p:sp>
      <p:sp>
        <p:nvSpPr>
          <p:cNvPr id="20" name="Shape 17"/>
          <p:cNvSpPr/>
          <p:nvPr/>
        </p:nvSpPr>
        <p:spPr>
          <a:xfrm>
            <a:off x="6213540" y="6684645"/>
            <a:ext cx="715685" cy="22860"/>
          </a:xfrm>
          <a:prstGeom prst="roundRect">
            <a:avLst>
              <a:gd name="adj" fmla="val 134192"/>
            </a:avLst>
          </a:prstGeom>
          <a:solidFill>
            <a:srgbClr val="2B678C"/>
          </a:solidFill>
          <a:ln/>
        </p:spPr>
      </p:sp>
      <p:sp>
        <p:nvSpPr>
          <p:cNvPr id="21" name="Shape 18"/>
          <p:cNvSpPr/>
          <p:nvPr/>
        </p:nvSpPr>
        <p:spPr>
          <a:xfrm>
            <a:off x="5776343" y="6466046"/>
            <a:ext cx="460058" cy="460057"/>
          </a:xfrm>
          <a:prstGeom prst="roundRect">
            <a:avLst>
              <a:gd name="adj" fmla="val 6668"/>
            </a:avLst>
          </a:prstGeom>
          <a:solidFill>
            <a:srgbClr val="124E73"/>
          </a:solidFill>
          <a:ln/>
        </p:spPr>
      </p:sp>
      <p:sp>
        <p:nvSpPr>
          <p:cNvPr id="22" name="Text 19"/>
          <p:cNvSpPr/>
          <p:nvPr/>
        </p:nvSpPr>
        <p:spPr>
          <a:xfrm>
            <a:off x="5907550" y="6542723"/>
            <a:ext cx="197525" cy="306705"/>
          </a:xfrm>
          <a:prstGeom prst="rect">
            <a:avLst/>
          </a:prstGeom>
          <a:noFill/>
          <a:ln/>
        </p:spPr>
        <p:txBody>
          <a:bodyPr wrap="none" lIns="0" tIns="0" rIns="0" bIns="0" rtlCol="0" anchor="t"/>
          <a:lstStyle/>
          <a:p>
            <a:pPr marL="0" indent="0" algn="ctr">
              <a:lnSpc>
                <a:spcPts val="2400"/>
              </a:lnSpc>
              <a:buNone/>
            </a:pPr>
            <a:r>
              <a:rPr lang="en-US" sz="2400" dirty="0">
                <a:solidFill>
                  <a:srgbClr val="FFFFFF"/>
                </a:solidFill>
                <a:latin typeface="MuseoModerno Medium" pitchFamily="34" charset="0"/>
                <a:ea typeface="MuseoModerno Medium" pitchFamily="34" charset="-122"/>
                <a:cs typeface="MuseoModerno Medium" pitchFamily="34" charset="-120"/>
              </a:rPr>
              <a:t>4</a:t>
            </a:r>
            <a:endParaRPr lang="en-US" sz="2400" dirty="0"/>
          </a:p>
        </p:txBody>
      </p:sp>
      <p:sp>
        <p:nvSpPr>
          <p:cNvPr id="23" name="Text 20"/>
          <p:cNvSpPr/>
          <p:nvPr/>
        </p:nvSpPr>
        <p:spPr>
          <a:xfrm>
            <a:off x="7122226" y="6600170"/>
            <a:ext cx="2556272" cy="319445"/>
          </a:xfrm>
          <a:prstGeom prst="rect">
            <a:avLst/>
          </a:prstGeom>
          <a:noFill/>
          <a:ln/>
        </p:spPr>
        <p:txBody>
          <a:bodyPr wrap="none" lIns="0" tIns="0" rIns="0" bIns="0" rtlCol="0" anchor="t"/>
          <a:lstStyle/>
          <a:p>
            <a:pPr marL="0" indent="0" algn="l">
              <a:lnSpc>
                <a:spcPts val="2500"/>
              </a:lnSpc>
              <a:buNone/>
            </a:pPr>
            <a:r>
              <a:rPr lang="en-US" sz="2800" dirty="0">
                <a:solidFill>
                  <a:srgbClr val="2B4150"/>
                </a:solidFill>
                <a:latin typeface="MuseoModerno Medium" pitchFamily="34" charset="0"/>
                <a:ea typeface="MuseoModerno Medium" pitchFamily="34" charset="-122"/>
                <a:cs typeface="MuseoModerno Medium" pitchFamily="34" charset="-120"/>
              </a:rPr>
              <a:t>Điều tra</a:t>
            </a:r>
            <a:endParaRPr lang="en-US" sz="2800" dirty="0"/>
          </a:p>
        </p:txBody>
      </p:sp>
      <p:sp>
        <p:nvSpPr>
          <p:cNvPr id="24" name="Text 21"/>
          <p:cNvSpPr/>
          <p:nvPr/>
        </p:nvSpPr>
        <p:spPr>
          <a:xfrm>
            <a:off x="7131155" y="6882527"/>
            <a:ext cx="6281142" cy="327184"/>
          </a:xfrm>
          <a:prstGeom prst="rect">
            <a:avLst/>
          </a:prstGeom>
          <a:noFill/>
          <a:ln/>
        </p:spPr>
        <p:txBody>
          <a:bodyPr wrap="none" lIns="0" tIns="0" rIns="0" bIns="0" rtlCol="0" anchor="t"/>
          <a:lstStyle/>
          <a:p>
            <a:pPr marL="0" indent="0" algn="l">
              <a:lnSpc>
                <a:spcPts val="2550"/>
              </a:lnSpc>
              <a:buNone/>
            </a:pPr>
            <a:r>
              <a:rPr lang="en-US" dirty="0">
                <a:solidFill>
                  <a:srgbClr val="2B4150"/>
                </a:solidFill>
                <a:latin typeface="PT Serif" panose="020A0603040505020204" pitchFamily="18" charset="0"/>
                <a:ea typeface="Source Sans Pro" pitchFamily="34" charset="-122"/>
                <a:cs typeface="Source Sans Pro" pitchFamily="34" charset="-120"/>
              </a:rPr>
              <a:t>Tiến hành điều tra nguyên nhân và đề xuất biện pháp phòng ngừa trong </a:t>
            </a:r>
            <a:endParaRPr lang="en-US" dirty="0"/>
          </a:p>
        </p:txBody>
      </p:sp>
      <p:pic>
        <p:nvPicPr>
          <p:cNvPr id="25" name="Picture 24">
            <a:extLst>
              <a:ext uri="{FF2B5EF4-FFF2-40B4-BE49-F238E27FC236}">
                <a16:creationId xmlns:a16="http://schemas.microsoft.com/office/drawing/2014/main" id="{367B4826-4A8B-93ED-6CD8-19D3663B6100}"/>
              </a:ext>
            </a:extLst>
          </p:cNvPr>
          <p:cNvPicPr>
            <a:picLocks noChangeAspect="1"/>
          </p:cNvPicPr>
          <p:nvPr/>
        </p:nvPicPr>
        <p:blipFill>
          <a:blip r:embed="rId4"/>
          <a:stretch>
            <a:fillRect/>
          </a:stretch>
        </p:blipFill>
        <p:spPr>
          <a:xfrm>
            <a:off x="12068071" y="7416957"/>
            <a:ext cx="2445463" cy="757243"/>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793790" y="1239917"/>
            <a:ext cx="5670590" cy="708779"/>
          </a:xfrm>
          <a:prstGeom prst="rect">
            <a:avLst/>
          </a:prstGeom>
          <a:noFill/>
          <a:ln/>
        </p:spPr>
        <p:txBody>
          <a:bodyPr wrap="none" lIns="0" tIns="0" rIns="0" bIns="0" rtlCol="0" anchor="t"/>
          <a:lstStyle/>
          <a:p>
            <a:pPr marL="0" indent="0" algn="l">
              <a:lnSpc>
                <a:spcPts val="5550"/>
              </a:lnSpc>
              <a:buNone/>
            </a:pPr>
            <a:r>
              <a:rPr lang="en-US" sz="4450" b="1" dirty="0">
                <a:solidFill>
                  <a:srgbClr val="124E73"/>
                </a:solidFill>
                <a:latin typeface="MuseoModerno Medium" pitchFamily="34" charset="0"/>
                <a:ea typeface="MuseoModerno Medium" pitchFamily="34" charset="-122"/>
                <a:cs typeface="MuseoModerno Medium" pitchFamily="34" charset="-120"/>
              </a:rPr>
              <a:t>Tài liệu tham khảo</a:t>
            </a:r>
            <a:endParaRPr lang="en-US" sz="4450" b="1" dirty="0"/>
          </a:p>
        </p:txBody>
      </p:sp>
      <p:sp>
        <p:nvSpPr>
          <p:cNvPr id="3" name="Shape 1"/>
          <p:cNvSpPr/>
          <p:nvPr/>
        </p:nvSpPr>
        <p:spPr>
          <a:xfrm>
            <a:off x="793790" y="2402324"/>
            <a:ext cx="13042821" cy="1377910"/>
          </a:xfrm>
          <a:prstGeom prst="roundRect">
            <a:avLst>
              <a:gd name="adj" fmla="val 2469"/>
            </a:avLst>
          </a:prstGeom>
          <a:solidFill>
            <a:srgbClr val="F3EEE3"/>
          </a:solidFill>
          <a:ln/>
        </p:spPr>
      </p:sp>
      <p:sp>
        <p:nvSpPr>
          <p:cNvPr id="4" name="Text 2"/>
          <p:cNvSpPr/>
          <p:nvPr/>
        </p:nvSpPr>
        <p:spPr>
          <a:xfrm>
            <a:off x="1020604" y="2629138"/>
            <a:ext cx="6318885" cy="425291"/>
          </a:xfrm>
          <a:prstGeom prst="rect">
            <a:avLst/>
          </a:prstGeom>
          <a:noFill/>
          <a:ln/>
        </p:spPr>
        <p:txBody>
          <a:bodyPr wrap="none" lIns="0" tIns="0" rIns="0" bIns="0" rtlCol="0" anchor="t"/>
          <a:lstStyle/>
          <a:p>
            <a:pPr marL="0" indent="0">
              <a:lnSpc>
                <a:spcPts val="3300"/>
              </a:lnSpc>
              <a:buNone/>
            </a:pPr>
            <a:r>
              <a:rPr lang="en-US" sz="2650" b="1" dirty="0">
                <a:solidFill>
                  <a:srgbClr val="2B4150"/>
                </a:solidFill>
                <a:latin typeface="MuseoModerno Medium" pitchFamily="34" charset="0"/>
                <a:ea typeface="MuseoModerno Medium" pitchFamily="34" charset="-122"/>
                <a:cs typeface="MuseoModerno Medium" pitchFamily="34" charset="-120"/>
              </a:rPr>
              <a:t>Bài kiểm tra an toàn lao động nhóm 3</a:t>
            </a:r>
            <a:endParaRPr lang="en-US" sz="2650" dirty="0"/>
          </a:p>
        </p:txBody>
      </p:sp>
      <p:sp>
        <p:nvSpPr>
          <p:cNvPr id="5" name="Text 3"/>
          <p:cNvSpPr/>
          <p:nvPr/>
        </p:nvSpPr>
        <p:spPr>
          <a:xfrm>
            <a:off x="1020604" y="3190518"/>
            <a:ext cx="12589193" cy="362903"/>
          </a:xfrm>
          <a:prstGeom prst="rect">
            <a:avLst/>
          </a:prstGeom>
          <a:noFill/>
          <a:ln/>
        </p:spPr>
        <p:txBody>
          <a:bodyPr wrap="none" lIns="0" tIns="0" rIns="0" bIns="0" rtlCol="0" anchor="t"/>
          <a:lstStyle/>
          <a:p>
            <a:pPr marL="342900" indent="-342900" algn="l">
              <a:lnSpc>
                <a:spcPts val="2850"/>
              </a:lnSpc>
              <a:buSzPct val="100000"/>
              <a:buChar char="•"/>
            </a:pPr>
            <a:r>
              <a:rPr lang="en-US" sz="1750" b="1" u="sng" dirty="0">
                <a:solidFill>
                  <a:srgbClr val="204C8E"/>
                </a:solidFill>
                <a:latin typeface="PT Serif" panose="020A0603040505020204" pitchFamily="18" charset="0"/>
                <a:ea typeface="Source Sans Pro" pitchFamily="34" charset="-122"/>
                <a:cs typeface="Source Sans Pro" pitchFamily="34" charset="-120"/>
                <a:hlinkClick r:id="rId3">
                  <a:extLst>
                    <a:ext uri="{A12FA001-AC4F-418D-AE19-62706E023703}">
                      <ahyp:hlinkClr xmlns:ahyp="http://schemas.microsoft.com/office/drawing/2018/hyperlinkcolor" val="tx"/>
                    </a:ext>
                  </a:extLst>
                </a:hlinkClick>
              </a:rPr>
              <a:t>Trắc nghiệm an toàn lao động nhóm 3</a:t>
            </a:r>
            <a:endParaRPr lang="en-US" sz="1750" dirty="0"/>
          </a:p>
        </p:txBody>
      </p:sp>
      <p:sp>
        <p:nvSpPr>
          <p:cNvPr id="6" name="Shape 4"/>
          <p:cNvSpPr/>
          <p:nvPr/>
        </p:nvSpPr>
        <p:spPr>
          <a:xfrm>
            <a:off x="793790" y="4007048"/>
            <a:ext cx="13042821" cy="1377910"/>
          </a:xfrm>
          <a:prstGeom prst="roundRect">
            <a:avLst>
              <a:gd name="adj" fmla="val 2469"/>
            </a:avLst>
          </a:prstGeom>
          <a:solidFill>
            <a:srgbClr val="F3EEE3"/>
          </a:solidFill>
          <a:ln/>
        </p:spPr>
      </p:sp>
      <p:sp>
        <p:nvSpPr>
          <p:cNvPr id="7" name="Text 5"/>
          <p:cNvSpPr/>
          <p:nvPr/>
        </p:nvSpPr>
        <p:spPr>
          <a:xfrm>
            <a:off x="1020604" y="4233863"/>
            <a:ext cx="5095637" cy="425291"/>
          </a:xfrm>
          <a:prstGeom prst="rect">
            <a:avLst/>
          </a:prstGeom>
          <a:noFill/>
          <a:ln/>
        </p:spPr>
        <p:txBody>
          <a:bodyPr wrap="none" lIns="0" tIns="0" rIns="0" bIns="0" rtlCol="0" anchor="t"/>
          <a:lstStyle/>
          <a:p>
            <a:pPr marL="0" indent="0">
              <a:lnSpc>
                <a:spcPts val="3300"/>
              </a:lnSpc>
              <a:buNone/>
            </a:pPr>
            <a:r>
              <a:rPr lang="en-US" sz="2650" b="1" dirty="0">
                <a:solidFill>
                  <a:srgbClr val="2B4150"/>
                </a:solidFill>
                <a:latin typeface="MuseoModerno Medium" pitchFamily="34" charset="0"/>
                <a:ea typeface="MuseoModerno Medium" pitchFamily="34" charset="-122"/>
                <a:cs typeface="MuseoModerno Medium" pitchFamily="34" charset="-120"/>
              </a:rPr>
              <a:t>Bảng báo giá huấn luyện ATLD</a:t>
            </a:r>
            <a:endParaRPr lang="en-US" sz="2650" dirty="0"/>
          </a:p>
        </p:txBody>
      </p:sp>
      <p:sp>
        <p:nvSpPr>
          <p:cNvPr id="8" name="Text 6"/>
          <p:cNvSpPr/>
          <p:nvPr/>
        </p:nvSpPr>
        <p:spPr>
          <a:xfrm>
            <a:off x="1020604" y="4795242"/>
            <a:ext cx="12589193" cy="362903"/>
          </a:xfrm>
          <a:prstGeom prst="rect">
            <a:avLst/>
          </a:prstGeom>
          <a:noFill/>
          <a:ln/>
        </p:spPr>
        <p:txBody>
          <a:bodyPr wrap="none" lIns="0" tIns="0" rIns="0" bIns="0" rtlCol="0" anchor="t"/>
          <a:lstStyle/>
          <a:p>
            <a:pPr marL="342900" indent="-342900" algn="l">
              <a:lnSpc>
                <a:spcPts val="2850"/>
              </a:lnSpc>
              <a:buSzPct val="100000"/>
              <a:buChar char="•"/>
            </a:pPr>
            <a:r>
              <a:rPr lang="en-US" sz="1750" b="1" u="sng" dirty="0">
                <a:solidFill>
                  <a:srgbClr val="204C8E"/>
                </a:solidFill>
                <a:latin typeface="PT Serif" panose="020A0603040505020204" pitchFamily="18" charset="0"/>
                <a:ea typeface="Source Sans Pro" pitchFamily="34" charset="-122"/>
                <a:cs typeface="Source Sans Pro" pitchFamily="34" charset="-120"/>
                <a:hlinkClick r:id="rId4">
                  <a:extLst>
                    <a:ext uri="{A12FA001-AC4F-418D-AE19-62706E023703}">
                      <ahyp:hlinkClr xmlns:ahyp="http://schemas.microsoft.com/office/drawing/2018/hyperlinkcolor" val="tx"/>
                    </a:ext>
                  </a:extLst>
                </a:hlinkClick>
              </a:rPr>
              <a:t>Xem chi tiết</a:t>
            </a:r>
            <a:endParaRPr lang="en-US" sz="1750" dirty="0"/>
          </a:p>
        </p:txBody>
      </p:sp>
      <p:sp>
        <p:nvSpPr>
          <p:cNvPr id="9" name="Shape 7"/>
          <p:cNvSpPr/>
          <p:nvPr/>
        </p:nvSpPr>
        <p:spPr>
          <a:xfrm>
            <a:off x="818078" y="5668093"/>
            <a:ext cx="13042821" cy="1377910"/>
          </a:xfrm>
          <a:prstGeom prst="roundRect">
            <a:avLst>
              <a:gd name="adj" fmla="val 2469"/>
            </a:avLst>
          </a:prstGeom>
          <a:solidFill>
            <a:srgbClr val="F3EEE3"/>
          </a:solidFill>
          <a:ln/>
        </p:spPr>
      </p:sp>
      <p:sp>
        <p:nvSpPr>
          <p:cNvPr id="10" name="Text 8"/>
          <p:cNvSpPr/>
          <p:nvPr/>
        </p:nvSpPr>
        <p:spPr>
          <a:xfrm>
            <a:off x="1020604" y="5838587"/>
            <a:ext cx="4244935" cy="425291"/>
          </a:xfrm>
          <a:prstGeom prst="rect">
            <a:avLst/>
          </a:prstGeom>
          <a:noFill/>
          <a:ln/>
        </p:spPr>
        <p:txBody>
          <a:bodyPr wrap="none" lIns="0" tIns="0" rIns="0" bIns="0" rtlCol="0" anchor="t"/>
          <a:lstStyle/>
          <a:p>
            <a:pPr marL="0" indent="0">
              <a:lnSpc>
                <a:spcPts val="3300"/>
              </a:lnSpc>
              <a:buNone/>
            </a:pPr>
            <a:r>
              <a:rPr lang="en-US" sz="2650" b="1" dirty="0">
                <a:solidFill>
                  <a:srgbClr val="2B4150"/>
                </a:solidFill>
                <a:latin typeface="MuseoModerno Medium" pitchFamily="34" charset="0"/>
                <a:ea typeface="MuseoModerno Medium" pitchFamily="34" charset="-122"/>
                <a:cs typeface="MuseoModerno Medium" pitchFamily="34" charset="-120"/>
              </a:rPr>
              <a:t>Tải về tài liệu (download)</a:t>
            </a:r>
            <a:endParaRPr lang="en-US" sz="2650" dirty="0"/>
          </a:p>
        </p:txBody>
      </p:sp>
      <p:sp>
        <p:nvSpPr>
          <p:cNvPr id="11" name="Text 9"/>
          <p:cNvSpPr/>
          <p:nvPr/>
        </p:nvSpPr>
        <p:spPr>
          <a:xfrm>
            <a:off x="1020604" y="6399967"/>
            <a:ext cx="12589193" cy="362903"/>
          </a:xfrm>
          <a:prstGeom prst="rect">
            <a:avLst/>
          </a:prstGeom>
          <a:noFill/>
          <a:ln/>
        </p:spPr>
        <p:txBody>
          <a:bodyPr wrap="none" lIns="0" tIns="0" rIns="0" bIns="0" rtlCol="0" anchor="t"/>
          <a:lstStyle/>
          <a:p>
            <a:pPr marL="342900" indent="-342900" algn="l">
              <a:lnSpc>
                <a:spcPts val="2850"/>
              </a:lnSpc>
              <a:buSzPct val="100000"/>
              <a:buChar char="•"/>
            </a:pPr>
            <a:r>
              <a:rPr lang="en-US" sz="1750" b="1" dirty="0">
                <a:solidFill>
                  <a:srgbClr val="204C8E"/>
                </a:solidFill>
                <a:latin typeface="PT Serif" panose="020A0603040505020204" pitchFamily="18" charset="0"/>
                <a:ea typeface="Source Sans Pro" pitchFamily="34" charset="-122"/>
                <a:cs typeface="Source Sans Pro" pitchFamily="34" charset="-120"/>
                <a:hlinkClick r:id="rId5">
                  <a:extLst>
                    <a:ext uri="{A12FA001-AC4F-418D-AE19-62706E023703}">
                      <ahyp:hlinkClr xmlns:ahyp="http://schemas.microsoft.com/office/drawing/2018/hyperlinkcolor" val="tx"/>
                    </a:ext>
                  </a:extLst>
                </a:hlinkClick>
              </a:rPr>
              <a:t>Tài liệu an toàn lao động sản xuất bóng bầu dục</a:t>
            </a:r>
            <a:endParaRPr lang="en-US" sz="1750" dirty="0">
              <a:solidFill>
                <a:srgbClr val="204C8E"/>
              </a:solidFill>
            </a:endParaRPr>
          </a:p>
        </p:txBody>
      </p:sp>
      <p:pic>
        <p:nvPicPr>
          <p:cNvPr id="12" name="Picture 11">
            <a:extLst>
              <a:ext uri="{FF2B5EF4-FFF2-40B4-BE49-F238E27FC236}">
                <a16:creationId xmlns:a16="http://schemas.microsoft.com/office/drawing/2014/main" id="{171DA5F1-7669-6A79-B164-A8E560F3303D}"/>
              </a:ext>
            </a:extLst>
          </p:cNvPr>
          <p:cNvPicPr>
            <a:picLocks noChangeAspect="1"/>
          </p:cNvPicPr>
          <p:nvPr/>
        </p:nvPicPr>
        <p:blipFill>
          <a:blip r:embed="rId6"/>
          <a:stretch>
            <a:fillRect/>
          </a:stretch>
        </p:blipFill>
        <p:spPr>
          <a:xfrm>
            <a:off x="12068071" y="7416957"/>
            <a:ext cx="2445463" cy="757243"/>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16</TotalTime>
  <Words>1597</Words>
  <Application>Microsoft Office PowerPoint</Application>
  <PresentationFormat>Custom</PresentationFormat>
  <Paragraphs>144</Paragraphs>
  <Slides>14</Slides>
  <Notes>14</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14</vt:i4>
      </vt:variant>
    </vt:vector>
  </HeadingPairs>
  <TitlesOfParts>
    <vt:vector size="18" baseType="lpstr">
      <vt:lpstr>MuseoModerno Medium</vt:lpstr>
      <vt:lpstr>Arial</vt:lpstr>
      <vt:lpstr>PT Serif</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Nhan Van</cp:lastModifiedBy>
  <cp:revision>2</cp:revision>
  <dcterms:created xsi:type="dcterms:W3CDTF">2024-12-12T06:43:57Z</dcterms:created>
  <dcterms:modified xsi:type="dcterms:W3CDTF">2024-12-12T07:01:07Z</dcterms:modified>
</cp:coreProperties>
</file>