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MuseoModerno Medium" panose="020B0604020202020204" charset="0"/>
      <p:regular r:id="rId18"/>
    </p:embeddedFont>
    <p:embeddedFont>
      <p:font typeface="PT Serif" panose="020A0603040505020204" pitchFamily="18"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970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hyperlink" Target="https://antoannamviet.com/tai-lieu-an-toan-lao-dong-san-xuat-bong-golf/"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AAC93DFA-2A66-529E-6D13-FFE5A9183E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716" r="29354"/>
          <a:stretch/>
        </p:blipFill>
        <p:spPr bwMode="auto">
          <a:xfrm>
            <a:off x="13374581" y="-1"/>
            <a:ext cx="1255819" cy="1049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 0"/>
          <p:cNvSpPr/>
          <p:nvPr/>
        </p:nvSpPr>
        <p:spPr>
          <a:xfrm>
            <a:off x="801410" y="1049670"/>
            <a:ext cx="8259775" cy="1417558"/>
          </a:xfrm>
          <a:prstGeom prst="rect">
            <a:avLst/>
          </a:prstGeom>
          <a:noFill/>
          <a:ln/>
        </p:spPr>
        <p:txBody>
          <a:bodyPr wrap="squar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Động Trong Sản Xuất Bóng Golf</a:t>
            </a:r>
            <a:endParaRPr lang="en-US" sz="5400" b="1" dirty="0"/>
          </a:p>
        </p:txBody>
      </p:sp>
      <p:sp>
        <p:nvSpPr>
          <p:cNvPr id="5" name="Text 1"/>
          <p:cNvSpPr/>
          <p:nvPr/>
        </p:nvSpPr>
        <p:spPr>
          <a:xfrm>
            <a:off x="793790" y="5019541"/>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xem xét các nguy cơ an toàn lao động trong ngành sản xuất bóng golf, cũng như các biện pháp phòng ngừa hiệu quả. Chú trọng vào các công đoạn chính trong sản xuất, bao gồm sản xuất lõi bóng, làm vỏ bóng, ép và kết dính, sơn và in ấn.</a:t>
            </a:r>
            <a:endParaRPr lang="en-US" sz="1750" dirty="0"/>
          </a:p>
        </p:txBody>
      </p:sp>
      <p:sp>
        <p:nvSpPr>
          <p:cNvPr id="6" name="Shape 2"/>
          <p:cNvSpPr/>
          <p:nvPr/>
        </p:nvSpPr>
        <p:spPr>
          <a:xfrm>
            <a:off x="793790" y="7250371"/>
            <a:ext cx="362903" cy="362903"/>
          </a:xfrm>
          <a:prstGeom prst="roundRect">
            <a:avLst>
              <a:gd name="adj" fmla="val 25194296"/>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801410" y="7257991"/>
            <a:ext cx="347663" cy="347663"/>
          </a:xfrm>
          <a:prstGeom prst="rect">
            <a:avLst/>
          </a:prstGeom>
        </p:spPr>
      </p:pic>
      <p:sp>
        <p:nvSpPr>
          <p:cNvPr id="8" name="Text 3"/>
          <p:cNvSpPr/>
          <p:nvPr/>
        </p:nvSpPr>
        <p:spPr>
          <a:xfrm>
            <a:off x="1270040" y="7233464"/>
            <a:ext cx="5462356"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1026" name="Picture 2">
            <a:extLst>
              <a:ext uri="{FF2B5EF4-FFF2-40B4-BE49-F238E27FC236}">
                <a16:creationId xmlns:a16="http://schemas.microsoft.com/office/drawing/2014/main" id="{B16C0538-6163-0BB0-FE79-5A985C46D1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3178" y="2952593"/>
            <a:ext cx="5396576" cy="5116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5C05C62-8C5A-FBC8-C7C4-5BA25531F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1921" y="2830864"/>
            <a:ext cx="1436286" cy="13616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22982A0-5B08-B463-7371-C6C39E22F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3243726" y="2865848"/>
            <a:ext cx="301451" cy="28579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ADE8057-DAF2-FB6C-C8F9-1774FEABD0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1412"/>
          <a:stretch/>
        </p:blipFill>
        <p:spPr bwMode="auto">
          <a:xfrm>
            <a:off x="8843178" y="7431822"/>
            <a:ext cx="1436286" cy="7977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2C92BFA5-4D7E-4F3E-8E7A-5F261FD9427F}"/>
              </a:ext>
            </a:extLst>
          </p:cNvPr>
          <p:cNvPicPr>
            <a:picLocks noChangeAspect="1"/>
          </p:cNvPicPr>
          <p:nvPr/>
        </p:nvPicPr>
        <p:blipFill>
          <a:blip r:embed="rId5"/>
          <a:stretch>
            <a:fillRect/>
          </a:stretch>
        </p:blipFill>
        <p:spPr>
          <a:xfrm>
            <a:off x="12035012" y="7433382"/>
            <a:ext cx="2453212" cy="7596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17010" y="3338037"/>
            <a:ext cx="4419600" cy="4419600"/>
          </a:xfrm>
          <a:prstGeom prst="rect">
            <a:avLst/>
          </a:prstGeom>
        </p:spPr>
      </p:pic>
      <p:sp>
        <p:nvSpPr>
          <p:cNvPr id="3" name="Text 0"/>
          <p:cNvSpPr/>
          <p:nvPr/>
        </p:nvSpPr>
        <p:spPr>
          <a:xfrm>
            <a:off x="754228" y="746701"/>
            <a:ext cx="8535267"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 </a:t>
            </a:r>
            <a:endParaRPr lang="en-US" sz="480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7" name="Text 4"/>
          <p:cNvSpPr/>
          <p:nvPr/>
        </p:nvSpPr>
        <p:spPr>
          <a:xfrm>
            <a:off x="1530906" y="3695139"/>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11" name="Text 8"/>
          <p:cNvSpPr/>
          <p:nvPr/>
        </p:nvSpPr>
        <p:spPr>
          <a:xfrm>
            <a:off x="1530906" y="5030425"/>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5" name="Text 12"/>
          <p:cNvSpPr/>
          <p:nvPr/>
        </p:nvSpPr>
        <p:spPr>
          <a:xfrm>
            <a:off x="1530906" y="6365711"/>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6" name="Picture 15">
            <a:extLst>
              <a:ext uri="{FF2B5EF4-FFF2-40B4-BE49-F238E27FC236}">
                <a16:creationId xmlns:a16="http://schemas.microsoft.com/office/drawing/2014/main" id="{D7BA182F-FBDF-5FE1-AE93-2B0594C2FED5}"/>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170813" y="425053"/>
            <a:ext cx="8288774" cy="483037"/>
          </a:xfrm>
          <a:prstGeom prst="rect">
            <a:avLst/>
          </a:prstGeom>
          <a:noFill/>
          <a:ln/>
        </p:spPr>
        <p:txBody>
          <a:bodyPr wrap="none" lIns="0" tIns="0" rIns="0" bIns="0" rtlCol="0" anchor="t"/>
          <a:lstStyle/>
          <a:p>
            <a:pPr marL="0" indent="0" algn="ctr">
              <a:lnSpc>
                <a:spcPts val="3800"/>
              </a:lnSpc>
              <a:buNone/>
            </a:pPr>
            <a:r>
              <a:rPr lang="en-US" sz="4400" b="1" dirty="0">
                <a:solidFill>
                  <a:srgbClr val="124E73"/>
                </a:solidFill>
                <a:latin typeface="MuseoModerno Medium" pitchFamily="34" charset="0"/>
                <a:ea typeface="MuseoModerno Medium" pitchFamily="34" charset="-122"/>
                <a:cs typeface="MuseoModerno Medium" pitchFamily="34" charset="-120"/>
              </a:rPr>
              <a:t>Tai Nạn Lao Động Trong Sản Xuất Bóng Golf</a:t>
            </a:r>
            <a:endParaRPr lang="en-US" sz="4400" b="1" dirty="0"/>
          </a:p>
        </p:txBody>
      </p:sp>
      <p:pic>
        <p:nvPicPr>
          <p:cNvPr id="3" name="Image 0" descr="preencoded.png"/>
          <p:cNvPicPr>
            <a:picLocks noChangeAspect="1"/>
          </p:cNvPicPr>
          <p:nvPr/>
        </p:nvPicPr>
        <p:blipFill>
          <a:blip r:embed="rId3"/>
          <a:stretch>
            <a:fillRect/>
          </a:stretch>
        </p:blipFill>
        <p:spPr>
          <a:xfrm>
            <a:off x="4841617" y="1139904"/>
            <a:ext cx="4947166" cy="2465546"/>
          </a:xfrm>
          <a:prstGeom prst="rect">
            <a:avLst/>
          </a:prstGeom>
        </p:spPr>
      </p:pic>
      <p:sp>
        <p:nvSpPr>
          <p:cNvPr id="4" name="Shape 1"/>
          <p:cNvSpPr/>
          <p:nvPr/>
        </p:nvSpPr>
        <p:spPr>
          <a:xfrm>
            <a:off x="1842314" y="3714729"/>
            <a:ext cx="22860" cy="4025503"/>
          </a:xfrm>
          <a:prstGeom prst="roundRect">
            <a:avLst>
              <a:gd name="adj" fmla="val 101443"/>
            </a:avLst>
          </a:prstGeom>
          <a:solidFill>
            <a:srgbClr val="D9D4C9"/>
          </a:solidFill>
          <a:ln/>
        </p:spPr>
      </p:sp>
      <p:sp>
        <p:nvSpPr>
          <p:cNvPr id="5" name="Shape 2"/>
          <p:cNvSpPr/>
          <p:nvPr/>
        </p:nvSpPr>
        <p:spPr>
          <a:xfrm>
            <a:off x="1679853" y="3888560"/>
            <a:ext cx="347782" cy="347782"/>
          </a:xfrm>
          <a:prstGeom prst="roundRect">
            <a:avLst>
              <a:gd name="adj" fmla="val 6668"/>
            </a:avLst>
          </a:prstGeom>
          <a:solidFill>
            <a:srgbClr val="124E73"/>
          </a:solidFill>
          <a:ln/>
        </p:spPr>
      </p:sp>
      <p:sp>
        <p:nvSpPr>
          <p:cNvPr id="6" name="Text 3"/>
          <p:cNvSpPr/>
          <p:nvPr/>
        </p:nvSpPr>
        <p:spPr>
          <a:xfrm>
            <a:off x="1799273" y="3946424"/>
            <a:ext cx="108823" cy="231934"/>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1</a:t>
            </a:r>
            <a:endParaRPr lang="en-US" sz="1800" dirty="0"/>
          </a:p>
        </p:txBody>
      </p:sp>
      <p:sp>
        <p:nvSpPr>
          <p:cNvPr id="7" name="Text 4"/>
          <p:cNvSpPr/>
          <p:nvPr/>
        </p:nvSpPr>
        <p:spPr>
          <a:xfrm>
            <a:off x="2237482" y="3985239"/>
            <a:ext cx="1932384" cy="241459"/>
          </a:xfrm>
          <a:prstGeom prst="rect">
            <a:avLst/>
          </a:prstGeom>
          <a:noFill/>
          <a:ln/>
        </p:spPr>
        <p:txBody>
          <a:bodyPr wrap="none" lIns="0" tIns="0" rIns="0" bIns="0" rtlCol="0" anchor="t"/>
          <a:lstStyle/>
          <a:p>
            <a:pPr marL="0" indent="0" algn="l">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Máy móc</a:t>
            </a:r>
            <a:endParaRPr lang="en-US" sz="2000" dirty="0"/>
          </a:p>
        </p:txBody>
      </p:sp>
      <p:sp>
        <p:nvSpPr>
          <p:cNvPr id="8" name="Text 5"/>
          <p:cNvSpPr/>
          <p:nvPr/>
        </p:nvSpPr>
        <p:spPr>
          <a:xfrm>
            <a:off x="2237482" y="4319447"/>
            <a:ext cx="13007459" cy="247174"/>
          </a:xfrm>
          <a:prstGeom prst="rect">
            <a:avLst/>
          </a:prstGeom>
          <a:noFill/>
          <a:ln/>
        </p:spPr>
        <p:txBody>
          <a:bodyPr wrap="none" lIns="0" tIns="0" rIns="0" bIns="0" rtlCol="0" anchor="t"/>
          <a:lstStyle/>
          <a:p>
            <a:pPr marL="0" indent="0" algn="l">
              <a:lnSpc>
                <a:spcPts val="190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bị kẹt tay vào máy ép bóng golf, do thiếu sự chú ý và không tuân thủ quy trình an toàn.</a:t>
            </a:r>
            <a:endParaRPr lang="en-US" dirty="0"/>
          </a:p>
        </p:txBody>
      </p:sp>
      <p:sp>
        <p:nvSpPr>
          <p:cNvPr id="9" name="Shape 6"/>
          <p:cNvSpPr/>
          <p:nvPr/>
        </p:nvSpPr>
        <p:spPr>
          <a:xfrm>
            <a:off x="1679853" y="4933572"/>
            <a:ext cx="347782" cy="347782"/>
          </a:xfrm>
          <a:prstGeom prst="roundRect">
            <a:avLst>
              <a:gd name="adj" fmla="val 6668"/>
            </a:avLst>
          </a:prstGeom>
          <a:solidFill>
            <a:srgbClr val="124E73"/>
          </a:solidFill>
          <a:ln/>
        </p:spPr>
      </p:sp>
      <p:sp>
        <p:nvSpPr>
          <p:cNvPr id="10" name="Text 7"/>
          <p:cNvSpPr/>
          <p:nvPr/>
        </p:nvSpPr>
        <p:spPr>
          <a:xfrm>
            <a:off x="1789271" y="4991436"/>
            <a:ext cx="128945" cy="231934"/>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2</a:t>
            </a:r>
            <a:endParaRPr lang="en-US" sz="1800" dirty="0"/>
          </a:p>
        </p:txBody>
      </p:sp>
      <p:sp>
        <p:nvSpPr>
          <p:cNvPr id="11" name="Text 8"/>
          <p:cNvSpPr/>
          <p:nvPr/>
        </p:nvSpPr>
        <p:spPr>
          <a:xfrm>
            <a:off x="2237482" y="5030251"/>
            <a:ext cx="1932384" cy="241459"/>
          </a:xfrm>
          <a:prstGeom prst="rect">
            <a:avLst/>
          </a:prstGeom>
          <a:noFill/>
          <a:ln/>
        </p:spPr>
        <p:txBody>
          <a:bodyPr wrap="none" lIns="0" tIns="0" rIns="0" bIns="0" rtlCol="0" anchor="t"/>
          <a:lstStyle/>
          <a:p>
            <a:pPr marL="0" indent="0" algn="l">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Hóa chất</a:t>
            </a:r>
            <a:endParaRPr lang="en-US" sz="2000" dirty="0"/>
          </a:p>
        </p:txBody>
      </p:sp>
      <p:sp>
        <p:nvSpPr>
          <p:cNvPr id="12" name="Text 9"/>
          <p:cNvSpPr/>
          <p:nvPr/>
        </p:nvSpPr>
        <p:spPr>
          <a:xfrm>
            <a:off x="2237482" y="5364459"/>
            <a:ext cx="13007459" cy="247174"/>
          </a:xfrm>
          <a:prstGeom prst="rect">
            <a:avLst/>
          </a:prstGeom>
          <a:noFill/>
          <a:ln/>
        </p:spPr>
        <p:txBody>
          <a:bodyPr wrap="none" lIns="0" tIns="0" rIns="0" bIns="0" rtlCol="0" anchor="t"/>
          <a:lstStyle/>
          <a:p>
            <a:pPr marL="0" indent="0" algn="l">
              <a:lnSpc>
                <a:spcPts val="1900"/>
              </a:lnSpc>
              <a:buNone/>
            </a:pPr>
            <a:r>
              <a:rPr lang="en-US" dirty="0">
                <a:solidFill>
                  <a:srgbClr val="2B4150"/>
                </a:solidFill>
                <a:latin typeface="PT Serif" panose="020A0603040505020204" pitchFamily="18" charset="0"/>
                <a:ea typeface="Source Sans Pro" pitchFamily="34" charset="-122"/>
                <a:cs typeface="Source Sans Pro" pitchFamily="34" charset="-120"/>
              </a:rPr>
              <a:t>Ngộ độc hóa chất trong quá trình xử lý bề mặt bóng golf, do thiếu trang bị bảo hộ.</a:t>
            </a:r>
            <a:endParaRPr lang="en-US" dirty="0"/>
          </a:p>
        </p:txBody>
      </p:sp>
      <p:sp>
        <p:nvSpPr>
          <p:cNvPr id="13" name="Shape 10"/>
          <p:cNvSpPr/>
          <p:nvPr/>
        </p:nvSpPr>
        <p:spPr>
          <a:xfrm>
            <a:off x="1679853" y="5978583"/>
            <a:ext cx="347782" cy="347782"/>
          </a:xfrm>
          <a:prstGeom prst="roundRect">
            <a:avLst>
              <a:gd name="adj" fmla="val 6668"/>
            </a:avLst>
          </a:prstGeom>
          <a:solidFill>
            <a:srgbClr val="124E73"/>
          </a:solidFill>
          <a:ln/>
        </p:spPr>
      </p:sp>
      <p:sp>
        <p:nvSpPr>
          <p:cNvPr id="14" name="Text 11"/>
          <p:cNvSpPr/>
          <p:nvPr/>
        </p:nvSpPr>
        <p:spPr>
          <a:xfrm>
            <a:off x="1788557" y="6036448"/>
            <a:ext cx="130373" cy="231934"/>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3</a:t>
            </a:r>
            <a:endParaRPr lang="en-US" sz="1800" dirty="0"/>
          </a:p>
        </p:txBody>
      </p:sp>
      <p:sp>
        <p:nvSpPr>
          <p:cNvPr id="15" name="Text 12"/>
          <p:cNvSpPr/>
          <p:nvPr/>
        </p:nvSpPr>
        <p:spPr>
          <a:xfrm>
            <a:off x="2237482" y="6075262"/>
            <a:ext cx="1932384" cy="241459"/>
          </a:xfrm>
          <a:prstGeom prst="rect">
            <a:avLst/>
          </a:prstGeom>
          <a:noFill/>
          <a:ln/>
        </p:spPr>
        <p:txBody>
          <a:bodyPr wrap="none" lIns="0" tIns="0" rIns="0" bIns="0" rtlCol="0" anchor="t"/>
          <a:lstStyle/>
          <a:p>
            <a:pPr marL="0" indent="0" algn="l">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Ngã từ độ cao</a:t>
            </a:r>
            <a:endParaRPr lang="en-US" sz="2000" dirty="0"/>
          </a:p>
        </p:txBody>
      </p:sp>
      <p:sp>
        <p:nvSpPr>
          <p:cNvPr id="16" name="Text 13"/>
          <p:cNvSpPr/>
          <p:nvPr/>
        </p:nvSpPr>
        <p:spPr>
          <a:xfrm>
            <a:off x="2237482" y="6409471"/>
            <a:ext cx="13007459" cy="247174"/>
          </a:xfrm>
          <a:prstGeom prst="rect">
            <a:avLst/>
          </a:prstGeom>
          <a:noFill/>
          <a:ln/>
        </p:spPr>
        <p:txBody>
          <a:bodyPr wrap="none" lIns="0" tIns="0" rIns="0" bIns="0" rtlCol="0" anchor="t"/>
          <a:lstStyle/>
          <a:p>
            <a:pPr marL="0" indent="0" algn="l">
              <a:lnSpc>
                <a:spcPts val="190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không sử dụng dây an toàn và bị ngã trong hoạt động bảo trì và sửa chữa.</a:t>
            </a:r>
            <a:endParaRPr lang="en-US" dirty="0"/>
          </a:p>
        </p:txBody>
      </p:sp>
      <p:sp>
        <p:nvSpPr>
          <p:cNvPr id="17" name="Shape 14"/>
          <p:cNvSpPr/>
          <p:nvPr/>
        </p:nvSpPr>
        <p:spPr>
          <a:xfrm>
            <a:off x="1679853" y="7023595"/>
            <a:ext cx="347782" cy="347782"/>
          </a:xfrm>
          <a:prstGeom prst="roundRect">
            <a:avLst>
              <a:gd name="adj" fmla="val 6668"/>
            </a:avLst>
          </a:prstGeom>
          <a:solidFill>
            <a:srgbClr val="124E73"/>
          </a:solidFill>
          <a:ln/>
        </p:spPr>
      </p:sp>
      <p:sp>
        <p:nvSpPr>
          <p:cNvPr id="18" name="Text 15"/>
          <p:cNvSpPr/>
          <p:nvPr/>
        </p:nvSpPr>
        <p:spPr>
          <a:xfrm>
            <a:off x="1779032" y="7081459"/>
            <a:ext cx="149304" cy="231934"/>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4</a:t>
            </a:r>
            <a:endParaRPr lang="en-US" sz="1800" dirty="0"/>
          </a:p>
        </p:txBody>
      </p:sp>
      <p:sp>
        <p:nvSpPr>
          <p:cNvPr id="19" name="Text 16"/>
          <p:cNvSpPr/>
          <p:nvPr/>
        </p:nvSpPr>
        <p:spPr>
          <a:xfrm>
            <a:off x="2237482" y="7120274"/>
            <a:ext cx="1932384" cy="241459"/>
          </a:xfrm>
          <a:prstGeom prst="rect">
            <a:avLst/>
          </a:prstGeom>
          <a:noFill/>
          <a:ln/>
        </p:spPr>
        <p:txBody>
          <a:bodyPr wrap="none" lIns="0" tIns="0" rIns="0" bIns="0" rtlCol="0" anchor="t"/>
          <a:lstStyle/>
          <a:p>
            <a:pPr marL="0" indent="0" algn="l">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Vật rơi</a:t>
            </a:r>
            <a:endParaRPr lang="en-US" sz="2000" dirty="0"/>
          </a:p>
        </p:txBody>
      </p:sp>
      <p:sp>
        <p:nvSpPr>
          <p:cNvPr id="20" name="Text 17"/>
          <p:cNvSpPr/>
          <p:nvPr/>
        </p:nvSpPr>
        <p:spPr>
          <a:xfrm>
            <a:off x="2237482" y="7454482"/>
            <a:ext cx="13007459" cy="247174"/>
          </a:xfrm>
          <a:prstGeom prst="rect">
            <a:avLst/>
          </a:prstGeom>
          <a:noFill/>
          <a:ln/>
        </p:spPr>
        <p:txBody>
          <a:bodyPr wrap="none" lIns="0" tIns="0" rIns="0" bIns="0" rtlCol="0" anchor="t"/>
          <a:lstStyle/>
          <a:p>
            <a:pPr marL="0" indent="0" algn="l">
              <a:lnSpc>
                <a:spcPts val="190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bị chấn thương do vật liệu sản xuất rơi xuống trong quá trình di chuyển.</a:t>
            </a:r>
            <a:endParaRPr lang="en-US" dirty="0"/>
          </a:p>
        </p:txBody>
      </p:sp>
      <p:pic>
        <p:nvPicPr>
          <p:cNvPr id="21" name="Picture 20">
            <a:extLst>
              <a:ext uri="{FF2B5EF4-FFF2-40B4-BE49-F238E27FC236}">
                <a16:creationId xmlns:a16="http://schemas.microsoft.com/office/drawing/2014/main" id="{C55B4171-DF27-AFCD-5794-8C9BE34F6A71}"/>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926199" y="498515"/>
            <a:ext cx="8778002" cy="566499"/>
          </a:xfrm>
          <a:prstGeom prst="rect">
            <a:avLst/>
          </a:prstGeom>
          <a:noFill/>
          <a:ln/>
        </p:spPr>
        <p:txBody>
          <a:bodyPr wrap="none" lIns="0" tIns="0" rIns="0" bIns="0" rtlCol="0" anchor="t"/>
          <a:lstStyle/>
          <a:p>
            <a:pPr marL="0" indent="0" algn="ctr">
              <a:lnSpc>
                <a:spcPts val="4450"/>
              </a:lnSpc>
              <a:buNone/>
            </a:pPr>
            <a:r>
              <a:rPr lang="en-US" sz="3600" b="1" dirty="0">
                <a:solidFill>
                  <a:srgbClr val="124E73"/>
                </a:solidFill>
                <a:latin typeface="MuseoModerno Medium" pitchFamily="34" charset="0"/>
                <a:ea typeface="MuseoModerno Medium" pitchFamily="34" charset="-122"/>
                <a:cs typeface="MuseoModerno Medium" pitchFamily="34" charset="-120"/>
              </a:rPr>
              <a:t>Sản Xuất Lõi Bóng: Quy Trình &amp; Nguy Cơ</a:t>
            </a:r>
            <a:endParaRPr lang="en-US" sz="3600" b="1" dirty="0"/>
          </a:p>
        </p:txBody>
      </p:sp>
      <p:pic>
        <p:nvPicPr>
          <p:cNvPr id="3" name="Image 0" descr="preencoded.png"/>
          <p:cNvPicPr>
            <a:picLocks noChangeAspect="1"/>
          </p:cNvPicPr>
          <p:nvPr/>
        </p:nvPicPr>
        <p:blipFill>
          <a:blip r:embed="rId3"/>
          <a:stretch>
            <a:fillRect/>
          </a:stretch>
        </p:blipFill>
        <p:spPr>
          <a:xfrm>
            <a:off x="4565571" y="1336953"/>
            <a:ext cx="5499259" cy="2678787"/>
          </a:xfrm>
          <a:prstGeom prst="rect">
            <a:avLst/>
          </a:prstGeom>
        </p:spPr>
      </p:pic>
      <p:sp>
        <p:nvSpPr>
          <p:cNvPr id="5" name="Shape 2"/>
          <p:cNvSpPr/>
          <p:nvPr/>
        </p:nvSpPr>
        <p:spPr>
          <a:xfrm>
            <a:off x="2337078" y="4424593"/>
            <a:ext cx="407908" cy="407908"/>
          </a:xfrm>
          <a:prstGeom prst="roundRect">
            <a:avLst>
              <a:gd name="adj" fmla="val 6667"/>
            </a:avLst>
          </a:prstGeom>
          <a:solidFill>
            <a:srgbClr val="124E73"/>
          </a:solidFill>
          <a:ln/>
        </p:spPr>
      </p:sp>
      <p:sp>
        <p:nvSpPr>
          <p:cNvPr id="6" name="Text 3"/>
          <p:cNvSpPr/>
          <p:nvPr/>
        </p:nvSpPr>
        <p:spPr>
          <a:xfrm>
            <a:off x="2477215" y="4492578"/>
            <a:ext cx="127516" cy="27193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1</a:t>
            </a:r>
            <a:endParaRPr lang="en-US" sz="2100" dirty="0"/>
          </a:p>
        </p:txBody>
      </p:sp>
      <p:sp>
        <p:nvSpPr>
          <p:cNvPr id="7" name="Text 4"/>
          <p:cNvSpPr/>
          <p:nvPr/>
        </p:nvSpPr>
        <p:spPr>
          <a:xfrm>
            <a:off x="2926199" y="4501626"/>
            <a:ext cx="2266117" cy="283131"/>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Lõi Bóng</a:t>
            </a:r>
            <a:endParaRPr lang="en-US" sz="2000" dirty="0"/>
          </a:p>
        </p:txBody>
      </p:sp>
      <p:sp>
        <p:nvSpPr>
          <p:cNvPr id="8" name="Text 5"/>
          <p:cNvSpPr/>
          <p:nvPr/>
        </p:nvSpPr>
        <p:spPr>
          <a:xfrm>
            <a:off x="2926199" y="4849654"/>
            <a:ext cx="12772311" cy="290036"/>
          </a:xfrm>
          <a:prstGeom prst="rect">
            <a:avLst/>
          </a:prstGeom>
          <a:noFill/>
          <a:ln/>
        </p:spPr>
        <p:txBody>
          <a:bodyPr wrap="none" lIns="0" tIns="0" rIns="0" bIns="0" rtlCol="0" anchor="t"/>
          <a:lstStyle/>
          <a:p>
            <a:pPr marL="0" indent="0">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Chế tạo từ cao su hoặc polyurethane, hai loại vật liệu nổi bật với khả năng đàn hồi và độ bền cao.</a:t>
            </a:r>
            <a:endParaRPr lang="en-US" dirty="0"/>
          </a:p>
        </p:txBody>
      </p:sp>
      <p:sp>
        <p:nvSpPr>
          <p:cNvPr id="9" name="Shape 6"/>
          <p:cNvSpPr/>
          <p:nvPr/>
        </p:nvSpPr>
        <p:spPr>
          <a:xfrm>
            <a:off x="2337078" y="5491632"/>
            <a:ext cx="407908" cy="407908"/>
          </a:xfrm>
          <a:prstGeom prst="roundRect">
            <a:avLst>
              <a:gd name="adj" fmla="val 6667"/>
            </a:avLst>
          </a:prstGeom>
          <a:solidFill>
            <a:srgbClr val="124E73"/>
          </a:solidFill>
          <a:ln/>
        </p:spPr>
      </p:sp>
      <p:sp>
        <p:nvSpPr>
          <p:cNvPr id="10" name="Text 7"/>
          <p:cNvSpPr/>
          <p:nvPr/>
        </p:nvSpPr>
        <p:spPr>
          <a:xfrm>
            <a:off x="2465427" y="5559616"/>
            <a:ext cx="151209" cy="27193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2</a:t>
            </a:r>
            <a:endParaRPr lang="en-US" sz="2100" dirty="0"/>
          </a:p>
        </p:txBody>
      </p:sp>
      <p:sp>
        <p:nvSpPr>
          <p:cNvPr id="11" name="Text 8"/>
          <p:cNvSpPr/>
          <p:nvPr/>
        </p:nvSpPr>
        <p:spPr>
          <a:xfrm>
            <a:off x="2926199" y="5568665"/>
            <a:ext cx="2266117" cy="283131"/>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Gia Nhiệt</a:t>
            </a:r>
            <a:endParaRPr lang="en-US" sz="2000" dirty="0"/>
          </a:p>
        </p:txBody>
      </p:sp>
      <p:sp>
        <p:nvSpPr>
          <p:cNvPr id="12" name="Text 9"/>
          <p:cNvSpPr/>
          <p:nvPr/>
        </p:nvSpPr>
        <p:spPr>
          <a:xfrm>
            <a:off x="2926199" y="5916692"/>
            <a:ext cx="12772311" cy="290036"/>
          </a:xfrm>
          <a:prstGeom prst="rect">
            <a:avLst/>
          </a:prstGeom>
          <a:noFill/>
          <a:ln/>
        </p:spPr>
        <p:txBody>
          <a:bodyPr wrap="none" lIns="0" tIns="0" rIns="0" bIns="0" rtlCol="0" anchor="t"/>
          <a:lstStyle/>
          <a:p>
            <a:pPr marL="0" indent="0">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Nhiệt độ và thời gian gia nhiệt phải được kiểm soát chặt chẽ để đảm bảo độ cứng và đàn hồi phù hợp.</a:t>
            </a:r>
            <a:endParaRPr lang="en-US" dirty="0"/>
          </a:p>
        </p:txBody>
      </p:sp>
      <p:sp>
        <p:nvSpPr>
          <p:cNvPr id="13" name="Shape 10"/>
          <p:cNvSpPr/>
          <p:nvPr/>
        </p:nvSpPr>
        <p:spPr>
          <a:xfrm>
            <a:off x="2337078" y="6558670"/>
            <a:ext cx="407908" cy="407908"/>
          </a:xfrm>
          <a:prstGeom prst="roundRect">
            <a:avLst>
              <a:gd name="adj" fmla="val 6667"/>
            </a:avLst>
          </a:prstGeom>
          <a:solidFill>
            <a:srgbClr val="124E73"/>
          </a:solidFill>
          <a:ln/>
        </p:spPr>
      </p:sp>
      <p:sp>
        <p:nvSpPr>
          <p:cNvPr id="14" name="Text 11"/>
          <p:cNvSpPr/>
          <p:nvPr/>
        </p:nvSpPr>
        <p:spPr>
          <a:xfrm>
            <a:off x="2464594" y="6626654"/>
            <a:ext cx="152876" cy="27193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3</a:t>
            </a:r>
            <a:endParaRPr lang="en-US" sz="2100" dirty="0"/>
          </a:p>
        </p:txBody>
      </p:sp>
      <p:sp>
        <p:nvSpPr>
          <p:cNvPr id="15" name="Text 12"/>
          <p:cNvSpPr/>
          <p:nvPr/>
        </p:nvSpPr>
        <p:spPr>
          <a:xfrm>
            <a:off x="2926199" y="6635703"/>
            <a:ext cx="2266117" cy="283131"/>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Nguy Cơ</a:t>
            </a:r>
            <a:endParaRPr lang="en-US" sz="2000" dirty="0"/>
          </a:p>
        </p:txBody>
      </p:sp>
      <p:sp>
        <p:nvSpPr>
          <p:cNvPr id="16" name="Text 13"/>
          <p:cNvSpPr/>
          <p:nvPr/>
        </p:nvSpPr>
        <p:spPr>
          <a:xfrm>
            <a:off x="2926199" y="6983730"/>
            <a:ext cx="12772311" cy="290036"/>
          </a:xfrm>
          <a:prstGeom prst="rect">
            <a:avLst/>
          </a:prstGeom>
          <a:noFill/>
          <a:ln/>
        </p:spPr>
        <p:txBody>
          <a:bodyPr wrap="none" lIns="0" tIns="0" rIns="0" bIns="0" rtlCol="0" anchor="t"/>
          <a:lstStyle/>
          <a:p>
            <a:pPr marL="0" indent="0">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Tai nạn liên quan đến máy móc, bỏng do tiếp xúc với nhiệt độ cao hoặc hơi nóng, ngộ độc hóa chất.</a:t>
            </a:r>
            <a:endParaRPr lang="en-US" dirty="0"/>
          </a:p>
        </p:txBody>
      </p:sp>
      <p:pic>
        <p:nvPicPr>
          <p:cNvPr id="17" name="Picture 16">
            <a:extLst>
              <a:ext uri="{FF2B5EF4-FFF2-40B4-BE49-F238E27FC236}">
                <a16:creationId xmlns:a16="http://schemas.microsoft.com/office/drawing/2014/main" id="{6FB9BDC0-FA5D-1346-2A51-95BE1CC1AFE9}"/>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706112" y="449580"/>
            <a:ext cx="9218176" cy="509230"/>
          </a:xfrm>
          <a:prstGeom prst="rect">
            <a:avLst/>
          </a:prstGeom>
          <a:noFill/>
          <a:ln/>
        </p:spPr>
        <p:txBody>
          <a:bodyPr wrap="none" lIns="0" tIns="0" rIns="0" bIns="0" rtlCol="0" anchor="t"/>
          <a:lstStyle/>
          <a:p>
            <a:pPr marL="0" indent="0" algn="ctr">
              <a:lnSpc>
                <a:spcPts val="4000"/>
              </a:lnSpc>
              <a:buNone/>
            </a:pPr>
            <a:r>
              <a:rPr lang="en-US" sz="3200" b="1" dirty="0">
                <a:solidFill>
                  <a:srgbClr val="124E73"/>
                </a:solidFill>
                <a:latin typeface="MuseoModerno Medium" pitchFamily="34" charset="0"/>
                <a:ea typeface="MuseoModerno Medium" pitchFamily="34" charset="-122"/>
                <a:cs typeface="MuseoModerno Medium" pitchFamily="34" charset="-120"/>
              </a:rPr>
              <a:t>Nguyên Nhân Gây Tai Nạn: Sản Xuất Lõi Bóng</a:t>
            </a:r>
            <a:endParaRPr lang="en-US" sz="3200" b="1" dirty="0"/>
          </a:p>
        </p:txBody>
      </p:sp>
      <p:pic>
        <p:nvPicPr>
          <p:cNvPr id="3" name="Image 0" descr="preencoded.png"/>
          <p:cNvPicPr>
            <a:picLocks noChangeAspect="1"/>
          </p:cNvPicPr>
          <p:nvPr/>
        </p:nvPicPr>
        <p:blipFill>
          <a:blip r:embed="rId3"/>
          <a:stretch>
            <a:fillRect/>
          </a:stretch>
        </p:blipFill>
        <p:spPr>
          <a:xfrm>
            <a:off x="4426625" y="1203246"/>
            <a:ext cx="5777032" cy="3251240"/>
          </a:xfrm>
          <a:prstGeom prst="rect">
            <a:avLst/>
          </a:prstGeom>
        </p:spPr>
      </p:pic>
      <p:sp>
        <p:nvSpPr>
          <p:cNvPr id="4" name="Shape 1"/>
          <p:cNvSpPr/>
          <p:nvPr/>
        </p:nvSpPr>
        <p:spPr>
          <a:xfrm>
            <a:off x="1466612" y="4681421"/>
            <a:ext cx="11605846" cy="938808"/>
          </a:xfrm>
          <a:prstGeom prst="roundRect">
            <a:avLst>
              <a:gd name="adj" fmla="val 2604"/>
            </a:avLst>
          </a:prstGeom>
          <a:solidFill>
            <a:srgbClr val="124E73"/>
          </a:solidFill>
          <a:ln/>
        </p:spPr>
      </p:sp>
      <p:sp>
        <p:nvSpPr>
          <p:cNvPr id="5" name="Text 2"/>
          <p:cNvSpPr/>
          <p:nvPr/>
        </p:nvSpPr>
        <p:spPr>
          <a:xfrm>
            <a:off x="1647035" y="4912461"/>
            <a:ext cx="2037278" cy="254556"/>
          </a:xfrm>
          <a:prstGeom prst="rect">
            <a:avLst/>
          </a:prstGeom>
          <a:noFill/>
          <a:ln/>
        </p:spPr>
        <p:txBody>
          <a:bodyPr wrap="none" lIns="0" tIns="0" rIns="0" bIns="0" rtlCol="0" anchor="t"/>
          <a:lstStyle/>
          <a:p>
            <a:pPr marL="0" indent="0">
              <a:lnSpc>
                <a:spcPts val="2000"/>
              </a:lnSpc>
              <a:buNone/>
            </a:pPr>
            <a:r>
              <a:rPr lang="en-US" sz="2400" dirty="0">
                <a:solidFill>
                  <a:srgbClr val="FFFFFF"/>
                </a:solidFill>
                <a:latin typeface="MuseoModerno Medium" pitchFamily="34" charset="0"/>
                <a:ea typeface="MuseoModerno Medium" pitchFamily="34" charset="-122"/>
                <a:cs typeface="MuseoModerno Medium" pitchFamily="34" charset="-120"/>
              </a:rPr>
              <a:t>Thiếu Đào Tạo</a:t>
            </a:r>
            <a:endParaRPr lang="en-US" sz="2400" dirty="0"/>
          </a:p>
        </p:txBody>
      </p:sp>
      <p:sp>
        <p:nvSpPr>
          <p:cNvPr id="6" name="Text 3"/>
          <p:cNvSpPr/>
          <p:nvPr/>
        </p:nvSpPr>
        <p:spPr>
          <a:xfrm>
            <a:off x="1647035" y="5264767"/>
            <a:ext cx="13163788" cy="260747"/>
          </a:xfrm>
          <a:prstGeom prst="rect">
            <a:avLst/>
          </a:prstGeom>
          <a:noFill/>
          <a:ln/>
        </p:spPr>
        <p:txBody>
          <a:bodyPr wrap="none" lIns="0" tIns="0" rIns="0" bIns="0" rtlCol="0" anchor="t"/>
          <a:lstStyle/>
          <a:p>
            <a:pPr marL="0" indent="0">
              <a:lnSpc>
                <a:spcPts val="2050"/>
              </a:lnSpc>
              <a:buNone/>
            </a:pPr>
            <a:r>
              <a:rPr lang="en-US" dirty="0">
                <a:solidFill>
                  <a:srgbClr val="FFFFFF"/>
                </a:solidFill>
                <a:latin typeface="PT Serif" panose="020A0603040505020204" pitchFamily="18" charset="0"/>
                <a:ea typeface="Source Sans Pro" pitchFamily="34" charset="-122"/>
                <a:cs typeface="Source Sans Pro" pitchFamily="34" charset="-120"/>
              </a:rPr>
              <a:t>Công nhân không được trang bị kiến thức đầy đủ về quy trình an toàn và sử dụng thiết bị bảo hộ cá nhân.</a:t>
            </a:r>
            <a:endParaRPr lang="en-US" dirty="0"/>
          </a:p>
        </p:txBody>
      </p:sp>
      <p:sp>
        <p:nvSpPr>
          <p:cNvPr id="7" name="Shape 4"/>
          <p:cNvSpPr/>
          <p:nvPr/>
        </p:nvSpPr>
        <p:spPr>
          <a:xfrm>
            <a:off x="1466612" y="5783106"/>
            <a:ext cx="11605846" cy="938808"/>
          </a:xfrm>
          <a:prstGeom prst="roundRect">
            <a:avLst>
              <a:gd name="adj" fmla="val 2604"/>
            </a:avLst>
          </a:prstGeom>
          <a:solidFill>
            <a:srgbClr val="124E73"/>
          </a:solidFill>
          <a:ln/>
        </p:spPr>
      </p:sp>
      <p:sp>
        <p:nvSpPr>
          <p:cNvPr id="8" name="Text 5"/>
          <p:cNvSpPr/>
          <p:nvPr/>
        </p:nvSpPr>
        <p:spPr>
          <a:xfrm>
            <a:off x="1647035" y="6014146"/>
            <a:ext cx="2671048" cy="254556"/>
          </a:xfrm>
          <a:prstGeom prst="rect">
            <a:avLst/>
          </a:prstGeom>
          <a:noFill/>
          <a:ln/>
        </p:spPr>
        <p:txBody>
          <a:bodyPr wrap="none" lIns="0" tIns="0" rIns="0" bIns="0" rtlCol="0" anchor="t"/>
          <a:lstStyle/>
          <a:p>
            <a:pPr marL="0" indent="0">
              <a:lnSpc>
                <a:spcPts val="2000"/>
              </a:lnSpc>
              <a:buNone/>
            </a:pPr>
            <a:r>
              <a:rPr lang="en-US" sz="2400" dirty="0">
                <a:solidFill>
                  <a:srgbClr val="FFFFFF"/>
                </a:solidFill>
                <a:latin typeface="MuseoModerno Medium" pitchFamily="34" charset="0"/>
                <a:ea typeface="MuseoModerno Medium" pitchFamily="34" charset="-122"/>
                <a:cs typeface="MuseoModerno Medium" pitchFamily="34" charset="-120"/>
              </a:rPr>
              <a:t>Môi Trường Không An Toàn</a:t>
            </a:r>
            <a:endParaRPr lang="en-US" sz="2400" dirty="0"/>
          </a:p>
        </p:txBody>
      </p:sp>
      <p:sp>
        <p:nvSpPr>
          <p:cNvPr id="9" name="Text 6"/>
          <p:cNvSpPr/>
          <p:nvPr/>
        </p:nvSpPr>
        <p:spPr>
          <a:xfrm>
            <a:off x="1647035" y="6366452"/>
            <a:ext cx="13163788" cy="260747"/>
          </a:xfrm>
          <a:prstGeom prst="rect">
            <a:avLst/>
          </a:prstGeom>
          <a:noFill/>
          <a:ln/>
        </p:spPr>
        <p:txBody>
          <a:bodyPr wrap="none" lIns="0" tIns="0" rIns="0" bIns="0" rtlCol="0" anchor="t"/>
          <a:lstStyle/>
          <a:p>
            <a:pPr marL="0" indent="0">
              <a:lnSpc>
                <a:spcPts val="2050"/>
              </a:lnSpc>
              <a:buNone/>
            </a:pPr>
            <a:r>
              <a:rPr lang="en-US" dirty="0">
                <a:solidFill>
                  <a:srgbClr val="FFFFFF"/>
                </a:solidFill>
                <a:latin typeface="PT Serif" panose="020A0603040505020204" pitchFamily="18" charset="0"/>
                <a:ea typeface="Source Sans Pro" pitchFamily="34" charset="-122"/>
                <a:cs typeface="Source Sans Pro" pitchFamily="34" charset="-120"/>
              </a:rPr>
              <a:t>Nhà máy có nhiều thiết bị và máy móc lớn, khiến không gian làm việc trở nên chật chội và không an toàn.</a:t>
            </a:r>
            <a:endParaRPr lang="en-US" dirty="0"/>
          </a:p>
        </p:txBody>
      </p:sp>
      <p:sp>
        <p:nvSpPr>
          <p:cNvPr id="10" name="Shape 7"/>
          <p:cNvSpPr/>
          <p:nvPr/>
        </p:nvSpPr>
        <p:spPr>
          <a:xfrm>
            <a:off x="1466612" y="6884791"/>
            <a:ext cx="11605846" cy="938808"/>
          </a:xfrm>
          <a:prstGeom prst="roundRect">
            <a:avLst>
              <a:gd name="adj" fmla="val 2604"/>
            </a:avLst>
          </a:prstGeom>
          <a:solidFill>
            <a:srgbClr val="124E73"/>
          </a:solidFill>
          <a:ln/>
        </p:spPr>
      </p:sp>
      <p:sp>
        <p:nvSpPr>
          <p:cNvPr id="11" name="Text 8"/>
          <p:cNvSpPr/>
          <p:nvPr/>
        </p:nvSpPr>
        <p:spPr>
          <a:xfrm>
            <a:off x="1647035" y="7115832"/>
            <a:ext cx="2436257" cy="254556"/>
          </a:xfrm>
          <a:prstGeom prst="rect">
            <a:avLst/>
          </a:prstGeom>
          <a:noFill/>
          <a:ln/>
        </p:spPr>
        <p:txBody>
          <a:bodyPr wrap="none" lIns="0" tIns="0" rIns="0" bIns="0" rtlCol="0" anchor="t"/>
          <a:lstStyle/>
          <a:p>
            <a:pPr marL="0" indent="0">
              <a:lnSpc>
                <a:spcPts val="2000"/>
              </a:lnSpc>
              <a:buNone/>
            </a:pPr>
            <a:r>
              <a:rPr lang="en-US" sz="2400" dirty="0">
                <a:solidFill>
                  <a:srgbClr val="FFFFFF"/>
                </a:solidFill>
                <a:latin typeface="MuseoModerno Medium" pitchFamily="34" charset="0"/>
                <a:ea typeface="MuseoModerno Medium" pitchFamily="34" charset="-122"/>
                <a:cs typeface="MuseoModerno Medium" pitchFamily="34" charset="-120"/>
              </a:rPr>
              <a:t>Bảo Trì Không Đúng Cách</a:t>
            </a:r>
            <a:endParaRPr lang="en-US" sz="2400" dirty="0"/>
          </a:p>
        </p:txBody>
      </p:sp>
      <p:sp>
        <p:nvSpPr>
          <p:cNvPr id="12" name="Text 9"/>
          <p:cNvSpPr/>
          <p:nvPr/>
        </p:nvSpPr>
        <p:spPr>
          <a:xfrm>
            <a:off x="1647035" y="7468138"/>
            <a:ext cx="13163788" cy="260747"/>
          </a:xfrm>
          <a:prstGeom prst="rect">
            <a:avLst/>
          </a:prstGeom>
          <a:noFill/>
          <a:ln/>
        </p:spPr>
        <p:txBody>
          <a:bodyPr wrap="none" lIns="0" tIns="0" rIns="0" bIns="0" rtlCol="0" anchor="t"/>
          <a:lstStyle/>
          <a:p>
            <a:pPr marL="0" indent="0">
              <a:lnSpc>
                <a:spcPts val="2050"/>
              </a:lnSpc>
              <a:buNone/>
            </a:pPr>
            <a:r>
              <a:rPr lang="en-US" dirty="0">
                <a:solidFill>
                  <a:srgbClr val="FFFFFF"/>
                </a:solidFill>
                <a:latin typeface="PT Serif" panose="020A0603040505020204" pitchFamily="18" charset="0"/>
                <a:ea typeface="Source Sans Pro" pitchFamily="34" charset="-122"/>
                <a:cs typeface="Source Sans Pro" pitchFamily="34" charset="-120"/>
              </a:rPr>
              <a:t>Máy móc không được bảo trì đúng cách có thể xảy ra sự cố kỹ thuật bất ngờ, dẫn đến tai nạn.</a:t>
            </a:r>
            <a:endParaRPr lang="en-US" dirty="0"/>
          </a:p>
        </p:txBody>
      </p:sp>
      <p:pic>
        <p:nvPicPr>
          <p:cNvPr id="13" name="Picture 12">
            <a:extLst>
              <a:ext uri="{FF2B5EF4-FFF2-40B4-BE49-F238E27FC236}">
                <a16:creationId xmlns:a16="http://schemas.microsoft.com/office/drawing/2014/main" id="{DCE4EE09-0889-37D1-FF7C-673DAAE3570A}"/>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746183" y="209379"/>
            <a:ext cx="7137916" cy="430530"/>
          </a:xfrm>
          <a:prstGeom prst="rect">
            <a:avLst/>
          </a:prstGeom>
          <a:noFill/>
          <a:ln/>
        </p:spPr>
        <p:txBody>
          <a:bodyPr wrap="none" lIns="0" tIns="0" rIns="0" bIns="0" rtlCol="0" anchor="t"/>
          <a:lstStyle/>
          <a:p>
            <a:pPr marL="0" indent="0" algn="ctr">
              <a:lnSpc>
                <a:spcPts val="3350"/>
              </a:lnSpc>
              <a:buNone/>
            </a:pPr>
            <a:r>
              <a:rPr lang="en-US" sz="2800" b="1" dirty="0">
                <a:solidFill>
                  <a:srgbClr val="124E73"/>
                </a:solidFill>
                <a:latin typeface="MuseoModerno Medium" pitchFamily="34" charset="0"/>
                <a:ea typeface="MuseoModerno Medium" pitchFamily="34" charset="-122"/>
                <a:cs typeface="MuseoModerno Medium" pitchFamily="34" charset="-120"/>
              </a:rPr>
              <a:t>Biện Pháp Phòng Tránh: Sản Xuất Lõi Bóng</a:t>
            </a:r>
            <a:endParaRPr lang="en-US" sz="2800" b="1" dirty="0"/>
          </a:p>
        </p:txBody>
      </p:sp>
      <p:pic>
        <p:nvPicPr>
          <p:cNvPr id="3" name="Image 0" descr="preencoded.png"/>
          <p:cNvPicPr>
            <a:picLocks noChangeAspect="1"/>
          </p:cNvPicPr>
          <p:nvPr/>
        </p:nvPicPr>
        <p:blipFill>
          <a:blip r:embed="rId3"/>
          <a:stretch>
            <a:fillRect/>
          </a:stretch>
        </p:blipFill>
        <p:spPr>
          <a:xfrm>
            <a:off x="2760207" y="1103590"/>
            <a:ext cx="9109868" cy="4506713"/>
          </a:xfrm>
          <a:prstGeom prst="rect">
            <a:avLst/>
          </a:prstGeom>
        </p:spPr>
      </p:pic>
      <p:pic>
        <p:nvPicPr>
          <p:cNvPr id="5" name="Image 1" descr="preencoded.png"/>
          <p:cNvPicPr>
            <a:picLocks noChangeAspect="1"/>
          </p:cNvPicPr>
          <p:nvPr/>
        </p:nvPicPr>
        <p:blipFill>
          <a:blip r:embed="rId4"/>
          <a:stretch>
            <a:fillRect/>
          </a:stretch>
        </p:blipFill>
        <p:spPr>
          <a:xfrm>
            <a:off x="482203" y="6401277"/>
            <a:ext cx="344329" cy="344329"/>
          </a:xfrm>
          <a:prstGeom prst="rect">
            <a:avLst/>
          </a:prstGeom>
        </p:spPr>
      </p:pic>
      <p:sp>
        <p:nvSpPr>
          <p:cNvPr id="6" name="Text 2"/>
          <p:cNvSpPr/>
          <p:nvPr/>
        </p:nvSpPr>
        <p:spPr>
          <a:xfrm>
            <a:off x="1033105" y="6530460"/>
            <a:ext cx="1722120" cy="215146"/>
          </a:xfrm>
          <a:prstGeom prst="rect">
            <a:avLst/>
          </a:prstGeom>
          <a:noFill/>
          <a:ln/>
        </p:spPr>
        <p:txBody>
          <a:bodyPr wrap="none" lIns="0" tIns="0" rIns="0" bIns="0" rtlCol="0" anchor="t"/>
          <a:lstStyle/>
          <a:p>
            <a:pPr marL="0" indent="0" algn="l">
              <a:lnSpc>
                <a:spcPts val="1650"/>
              </a:lnSpc>
              <a:buNone/>
            </a:pPr>
            <a:r>
              <a:rPr lang="en-US" dirty="0">
                <a:solidFill>
                  <a:srgbClr val="2B4150"/>
                </a:solidFill>
                <a:latin typeface="MuseoModerno Medium" pitchFamily="34" charset="0"/>
                <a:ea typeface="MuseoModerno Medium" pitchFamily="34" charset="-122"/>
                <a:cs typeface="MuseoModerno Medium" pitchFamily="34" charset="-120"/>
              </a:rPr>
              <a:t>Đào Tạo</a:t>
            </a:r>
            <a:endParaRPr lang="en-US" dirty="0"/>
          </a:p>
        </p:txBody>
      </p:sp>
      <p:sp>
        <p:nvSpPr>
          <p:cNvPr id="7" name="Text 3"/>
          <p:cNvSpPr/>
          <p:nvPr/>
        </p:nvSpPr>
        <p:spPr>
          <a:xfrm>
            <a:off x="1033105" y="6828235"/>
            <a:ext cx="4417576" cy="440769"/>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Thực hiện đào tạo thường xuyên và </a:t>
            </a:r>
            <a:r>
              <a:rPr lang="en-US" sz="1400" dirty="0" err="1">
                <a:solidFill>
                  <a:srgbClr val="2B4150"/>
                </a:solidFill>
                <a:latin typeface="PT Serif" panose="020A0603040505020204" pitchFamily="18" charset="0"/>
                <a:ea typeface="Source Sans Pro" pitchFamily="34" charset="-122"/>
                <a:cs typeface="Source Sans Pro" pitchFamily="34" charset="-120"/>
              </a:rPr>
              <a:t>toàn</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7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diện</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về</a:t>
            </a:r>
            <a:r>
              <a:rPr lang="en-US" sz="1400" dirty="0">
                <a:solidFill>
                  <a:srgbClr val="2B4150"/>
                </a:solidFill>
                <a:latin typeface="PT Serif" panose="020A0603040505020204" pitchFamily="18" charset="0"/>
                <a:ea typeface="Source Sans Pro" pitchFamily="34" charset="-122"/>
                <a:cs typeface="Source Sans Pro" pitchFamily="34" charset="-120"/>
              </a:rPr>
              <a:t> an toàn lao động cho công nhân.</a:t>
            </a:r>
            <a:endParaRPr lang="en-US" sz="1400" dirty="0"/>
          </a:p>
        </p:txBody>
      </p:sp>
      <p:pic>
        <p:nvPicPr>
          <p:cNvPr id="8" name="Image 2" descr="preencoded.png"/>
          <p:cNvPicPr>
            <a:picLocks noChangeAspect="1"/>
          </p:cNvPicPr>
          <p:nvPr/>
        </p:nvPicPr>
        <p:blipFill>
          <a:blip r:embed="rId5"/>
          <a:stretch>
            <a:fillRect/>
          </a:stretch>
        </p:blipFill>
        <p:spPr>
          <a:xfrm>
            <a:off x="5106353" y="6401277"/>
            <a:ext cx="344329" cy="344329"/>
          </a:xfrm>
          <a:prstGeom prst="rect">
            <a:avLst/>
          </a:prstGeom>
        </p:spPr>
      </p:pic>
      <p:sp>
        <p:nvSpPr>
          <p:cNvPr id="9" name="Text 4"/>
          <p:cNvSpPr/>
          <p:nvPr/>
        </p:nvSpPr>
        <p:spPr>
          <a:xfrm>
            <a:off x="5657255" y="6530460"/>
            <a:ext cx="1722120" cy="215146"/>
          </a:xfrm>
          <a:prstGeom prst="rect">
            <a:avLst/>
          </a:prstGeom>
          <a:noFill/>
          <a:ln/>
        </p:spPr>
        <p:txBody>
          <a:bodyPr wrap="none" lIns="0" tIns="0" rIns="0" bIns="0" rtlCol="0" anchor="t"/>
          <a:lstStyle/>
          <a:p>
            <a:pPr marL="0" indent="0" algn="l">
              <a:lnSpc>
                <a:spcPts val="1650"/>
              </a:lnSpc>
              <a:buNone/>
            </a:pPr>
            <a:r>
              <a:rPr lang="en-US" dirty="0">
                <a:solidFill>
                  <a:srgbClr val="2B4150"/>
                </a:solidFill>
                <a:latin typeface="MuseoModerno Medium" pitchFamily="34" charset="0"/>
                <a:ea typeface="MuseoModerno Medium" pitchFamily="34" charset="-122"/>
                <a:cs typeface="MuseoModerno Medium" pitchFamily="34" charset="-120"/>
              </a:rPr>
              <a:t>Môi Trường An Toàn</a:t>
            </a:r>
            <a:endParaRPr lang="en-US" dirty="0"/>
          </a:p>
        </p:txBody>
      </p:sp>
      <p:sp>
        <p:nvSpPr>
          <p:cNvPr id="10" name="Text 5"/>
          <p:cNvSpPr/>
          <p:nvPr/>
        </p:nvSpPr>
        <p:spPr>
          <a:xfrm>
            <a:off x="5657255" y="6828235"/>
            <a:ext cx="4417576" cy="440769"/>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Tạo ra một môi trường làm việc an toàn, </a:t>
            </a:r>
          </a:p>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bao gồm việc sắp xếp các thiết bị hợp lý.</a:t>
            </a:r>
            <a:endParaRPr lang="en-US" sz="1400" dirty="0"/>
          </a:p>
        </p:txBody>
      </p:sp>
      <p:pic>
        <p:nvPicPr>
          <p:cNvPr id="11" name="Image 3" descr="preencoded.png"/>
          <p:cNvPicPr>
            <a:picLocks noChangeAspect="1"/>
          </p:cNvPicPr>
          <p:nvPr/>
        </p:nvPicPr>
        <p:blipFill>
          <a:blip r:embed="rId6"/>
          <a:stretch>
            <a:fillRect/>
          </a:stretch>
        </p:blipFill>
        <p:spPr>
          <a:xfrm>
            <a:off x="9730502" y="6483906"/>
            <a:ext cx="344329" cy="344329"/>
          </a:xfrm>
          <a:prstGeom prst="rect">
            <a:avLst/>
          </a:prstGeom>
        </p:spPr>
      </p:pic>
      <p:sp>
        <p:nvSpPr>
          <p:cNvPr id="12" name="Text 6"/>
          <p:cNvSpPr/>
          <p:nvPr/>
        </p:nvSpPr>
        <p:spPr>
          <a:xfrm>
            <a:off x="10281404" y="6530460"/>
            <a:ext cx="1722120" cy="215146"/>
          </a:xfrm>
          <a:prstGeom prst="rect">
            <a:avLst/>
          </a:prstGeom>
          <a:noFill/>
          <a:ln/>
        </p:spPr>
        <p:txBody>
          <a:bodyPr wrap="none" lIns="0" tIns="0" rIns="0" bIns="0" rtlCol="0" anchor="t"/>
          <a:lstStyle/>
          <a:p>
            <a:pPr marL="0" indent="0" algn="l">
              <a:lnSpc>
                <a:spcPts val="1650"/>
              </a:lnSpc>
              <a:buNone/>
            </a:pPr>
            <a:r>
              <a:rPr lang="en-US" dirty="0">
                <a:solidFill>
                  <a:srgbClr val="2B4150"/>
                </a:solidFill>
                <a:latin typeface="MuseoModerno Medium" pitchFamily="34" charset="0"/>
                <a:ea typeface="MuseoModerno Medium" pitchFamily="34" charset="-122"/>
                <a:cs typeface="MuseoModerno Medium" pitchFamily="34" charset="-120"/>
              </a:rPr>
              <a:t>Bảo Trì</a:t>
            </a:r>
            <a:endParaRPr lang="en-US" dirty="0"/>
          </a:p>
        </p:txBody>
      </p:sp>
      <p:sp>
        <p:nvSpPr>
          <p:cNvPr id="13" name="Text 7"/>
          <p:cNvSpPr/>
          <p:nvPr/>
        </p:nvSpPr>
        <p:spPr>
          <a:xfrm>
            <a:off x="10281404" y="6828235"/>
            <a:ext cx="4417695" cy="440769"/>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Thực hiện bảo trì và kiểm tra định </a:t>
            </a:r>
            <a:r>
              <a:rPr lang="en-US" sz="1400" dirty="0" err="1">
                <a:solidFill>
                  <a:srgbClr val="2B4150"/>
                </a:solidFill>
                <a:latin typeface="PT Serif" panose="020A0603040505020204" pitchFamily="18" charset="0"/>
                <a:ea typeface="Source Sans Pro" pitchFamily="34" charset="-122"/>
                <a:cs typeface="Source Sans Pro" pitchFamily="34" charset="-120"/>
              </a:rPr>
              <a:t>kỳ</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thiết</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bị</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7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để</a:t>
            </a:r>
            <a:r>
              <a:rPr lang="en-US" sz="1400" dirty="0">
                <a:solidFill>
                  <a:srgbClr val="2B4150"/>
                </a:solidFill>
                <a:latin typeface="PT Serif" panose="020A0603040505020204" pitchFamily="18" charset="0"/>
                <a:ea typeface="Source Sans Pro" pitchFamily="34" charset="-122"/>
                <a:cs typeface="Source Sans Pro" pitchFamily="34" charset="-120"/>
              </a:rPr>
              <a:t> đảm bảo máy móc hoạt động ổn định và an toàn.</a:t>
            </a:r>
            <a:endParaRPr lang="en-US" sz="1400" dirty="0"/>
          </a:p>
        </p:txBody>
      </p:sp>
      <p:pic>
        <p:nvPicPr>
          <p:cNvPr id="14" name="Picture 13">
            <a:extLst>
              <a:ext uri="{FF2B5EF4-FFF2-40B4-BE49-F238E27FC236}">
                <a16:creationId xmlns:a16="http://schemas.microsoft.com/office/drawing/2014/main" id="{CEE9910B-3ED4-6903-53B0-14A84A5E80C2}"/>
              </a:ext>
            </a:extLst>
          </p:cNvPr>
          <p:cNvPicPr>
            <a:picLocks noChangeAspect="1"/>
          </p:cNvPicPr>
          <p:nvPr/>
        </p:nvPicPr>
        <p:blipFill>
          <a:blip r:embed="rId7"/>
          <a:stretch>
            <a:fillRect/>
          </a:stretch>
        </p:blipFill>
        <p:spPr>
          <a:xfrm>
            <a:off x="12035012" y="7433382"/>
            <a:ext cx="2453212" cy="75964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882634" y="317302"/>
            <a:ext cx="4865132" cy="360521"/>
          </a:xfrm>
          <a:prstGeom prst="rect">
            <a:avLst/>
          </a:prstGeom>
          <a:noFill/>
          <a:ln/>
        </p:spPr>
        <p:txBody>
          <a:bodyPr wrap="none" lIns="0" tIns="0" rIns="0" bIns="0" rtlCol="0" anchor="t"/>
          <a:lstStyle/>
          <a:p>
            <a:pPr marL="0" indent="0" algn="ctr">
              <a:lnSpc>
                <a:spcPts val="2800"/>
              </a:lnSpc>
              <a:buNone/>
            </a:pPr>
            <a:r>
              <a:rPr lang="en-US" sz="4400" b="1" dirty="0">
                <a:solidFill>
                  <a:srgbClr val="124E73"/>
                </a:solidFill>
                <a:latin typeface="MuseoModerno Medium" pitchFamily="34" charset="0"/>
                <a:ea typeface="MuseoModerno Medium" pitchFamily="34" charset="-122"/>
                <a:cs typeface="MuseoModerno Medium" pitchFamily="34" charset="-120"/>
              </a:rPr>
              <a:t>Làm Vỏ Bóng: Quy Trình &amp; Nguy Cơ</a:t>
            </a:r>
            <a:endParaRPr lang="en-US" sz="4400" b="1" dirty="0"/>
          </a:p>
        </p:txBody>
      </p:sp>
      <p:pic>
        <p:nvPicPr>
          <p:cNvPr id="3" name="Image 0" descr="preencoded.png"/>
          <p:cNvPicPr>
            <a:picLocks noChangeAspect="1"/>
          </p:cNvPicPr>
          <p:nvPr/>
        </p:nvPicPr>
        <p:blipFill>
          <a:blip r:embed="rId3"/>
          <a:stretch>
            <a:fillRect/>
          </a:stretch>
        </p:blipFill>
        <p:spPr>
          <a:xfrm>
            <a:off x="2878931" y="850940"/>
            <a:ext cx="8872418" cy="4392811"/>
          </a:xfrm>
          <a:prstGeom prst="rect">
            <a:avLst/>
          </a:prstGeom>
        </p:spPr>
      </p:pic>
      <p:sp>
        <p:nvSpPr>
          <p:cNvPr id="4" name="Text 1"/>
          <p:cNvSpPr/>
          <p:nvPr/>
        </p:nvSpPr>
        <p:spPr>
          <a:xfrm>
            <a:off x="1846421" y="5337335"/>
            <a:ext cx="13822680" cy="184547"/>
          </a:xfrm>
          <a:prstGeom prst="rect">
            <a:avLst/>
          </a:prstGeom>
          <a:noFill/>
          <a:ln/>
        </p:spPr>
        <p:txBody>
          <a:bodyPr wrap="none" lIns="0" tIns="0" rIns="0" bIns="0" rtlCol="0" anchor="t"/>
          <a:lstStyle/>
          <a:p>
            <a:pPr marL="0" indent="0">
              <a:lnSpc>
                <a:spcPts val="1450"/>
              </a:lnSpc>
              <a:buNone/>
            </a:pPr>
            <a:endParaRPr lang="en-US" sz="900" dirty="0"/>
          </a:p>
        </p:txBody>
      </p:sp>
      <p:sp>
        <p:nvSpPr>
          <p:cNvPr id="5" name="Shape 2"/>
          <p:cNvSpPr/>
          <p:nvPr/>
        </p:nvSpPr>
        <p:spPr>
          <a:xfrm>
            <a:off x="1999973" y="5538332"/>
            <a:ext cx="45719" cy="2334862"/>
          </a:xfrm>
          <a:prstGeom prst="roundRect">
            <a:avLst>
              <a:gd name="adj" fmla="val 113596"/>
            </a:avLst>
          </a:prstGeom>
          <a:solidFill>
            <a:srgbClr val="D9D4C9"/>
          </a:solidFill>
          <a:ln/>
        </p:spPr>
      </p:sp>
      <p:sp>
        <p:nvSpPr>
          <p:cNvPr id="6" name="Shape 3"/>
          <p:cNvSpPr/>
          <p:nvPr/>
        </p:nvSpPr>
        <p:spPr>
          <a:xfrm>
            <a:off x="2142113" y="5824657"/>
            <a:ext cx="403860" cy="15240"/>
          </a:xfrm>
          <a:prstGeom prst="roundRect">
            <a:avLst>
              <a:gd name="adj" fmla="val 113596"/>
            </a:avLst>
          </a:prstGeom>
          <a:solidFill>
            <a:srgbClr val="2B678C"/>
          </a:solidFill>
          <a:ln/>
        </p:spPr>
      </p:sp>
      <p:sp>
        <p:nvSpPr>
          <p:cNvPr id="7" name="Shape 4"/>
          <p:cNvSpPr/>
          <p:nvPr/>
        </p:nvSpPr>
        <p:spPr>
          <a:xfrm>
            <a:off x="1860224" y="5687259"/>
            <a:ext cx="358139" cy="314087"/>
          </a:xfrm>
          <a:prstGeom prst="roundRect">
            <a:avLst>
              <a:gd name="adj" fmla="val 6667"/>
            </a:avLst>
          </a:prstGeom>
          <a:solidFill>
            <a:srgbClr val="124E73"/>
          </a:solidFill>
          <a:ln/>
        </p:spPr>
      </p:sp>
      <p:sp>
        <p:nvSpPr>
          <p:cNvPr id="8" name="Text 5"/>
          <p:cNvSpPr/>
          <p:nvPr/>
        </p:nvSpPr>
        <p:spPr>
          <a:xfrm>
            <a:off x="1986855" y="5824657"/>
            <a:ext cx="81201" cy="173117"/>
          </a:xfrm>
          <a:prstGeom prst="rect">
            <a:avLst/>
          </a:prstGeom>
          <a:noFill/>
          <a:ln/>
        </p:spPr>
        <p:txBody>
          <a:bodyPr wrap="none" lIns="0" tIns="0" rIns="0" bIns="0" rtlCol="0" anchor="t"/>
          <a:lstStyle/>
          <a:p>
            <a:pPr marL="0" indent="0" algn="ctr">
              <a:lnSpc>
                <a:spcPts val="1350"/>
              </a:lnSpc>
              <a:buNone/>
            </a:pPr>
            <a:r>
              <a:rPr lang="en-US" dirty="0">
                <a:solidFill>
                  <a:srgbClr val="FFFFFF"/>
                </a:solidFill>
                <a:latin typeface="MuseoModerno Medium" pitchFamily="34" charset="0"/>
                <a:ea typeface="MuseoModerno Medium" pitchFamily="34" charset="-122"/>
                <a:cs typeface="MuseoModerno Medium" pitchFamily="34" charset="-120"/>
              </a:rPr>
              <a:t>1</a:t>
            </a:r>
            <a:endParaRPr lang="en-US" dirty="0"/>
          </a:p>
        </p:txBody>
      </p:sp>
      <p:sp>
        <p:nvSpPr>
          <p:cNvPr id="9" name="Text 6"/>
          <p:cNvSpPr/>
          <p:nvPr/>
        </p:nvSpPr>
        <p:spPr>
          <a:xfrm>
            <a:off x="2654260" y="5767031"/>
            <a:ext cx="1442561" cy="180380"/>
          </a:xfrm>
          <a:prstGeom prst="rect">
            <a:avLst/>
          </a:prstGeom>
          <a:noFill/>
          <a:ln/>
        </p:spPr>
        <p:txBody>
          <a:bodyPr wrap="none" lIns="0" tIns="0" rIns="0" bIns="0" rtlCol="0" anchor="t"/>
          <a:lstStyle/>
          <a:p>
            <a:pPr marL="0" indent="0" algn="l">
              <a:lnSpc>
                <a:spcPts val="1400"/>
              </a:lnSpc>
              <a:buNone/>
            </a:pPr>
            <a:r>
              <a:rPr lang="en-US" sz="2400" dirty="0">
                <a:solidFill>
                  <a:srgbClr val="2B4150"/>
                </a:solidFill>
                <a:latin typeface="MuseoModerno Medium" pitchFamily="34" charset="0"/>
                <a:ea typeface="MuseoModerno Medium" pitchFamily="34" charset="-122"/>
                <a:cs typeface="MuseoModerno Medium" pitchFamily="34" charset="-120"/>
              </a:rPr>
              <a:t>Đùn Nhựa</a:t>
            </a:r>
            <a:endParaRPr lang="en-US" sz="2400" dirty="0"/>
          </a:p>
        </p:txBody>
      </p:sp>
      <p:sp>
        <p:nvSpPr>
          <p:cNvPr id="10" name="Text 7"/>
          <p:cNvSpPr/>
          <p:nvPr/>
        </p:nvSpPr>
        <p:spPr>
          <a:xfrm>
            <a:off x="2654260" y="6016586"/>
            <a:ext cx="13014841" cy="184547"/>
          </a:xfrm>
          <a:prstGeom prst="rect">
            <a:avLst/>
          </a:prstGeom>
          <a:noFill/>
          <a:ln/>
        </p:spPr>
        <p:txBody>
          <a:bodyPr wrap="none" lIns="0" tIns="0" rIns="0" bIns="0" rtlCol="0" anchor="t"/>
          <a:lstStyle/>
          <a:p>
            <a:pPr marL="0" indent="0" algn="l">
              <a:lnSpc>
                <a:spcPts val="1450"/>
              </a:lnSpc>
              <a:buNone/>
            </a:pPr>
            <a:r>
              <a:rPr lang="en-US" dirty="0">
                <a:solidFill>
                  <a:srgbClr val="2B4150"/>
                </a:solidFill>
                <a:latin typeface="PT Serif" panose="020A0603040505020204" pitchFamily="18" charset="0"/>
                <a:ea typeface="Source Sans Pro" pitchFamily="34" charset="-122"/>
                <a:cs typeface="Source Sans Pro" pitchFamily="34" charset="-120"/>
              </a:rPr>
              <a:t>Nhựa được đùn thành các tấm mỏng, giúp dễ dàng thao tác và tạo hình theo kích thước cần thiết.</a:t>
            </a:r>
            <a:endParaRPr lang="en-US" dirty="0"/>
          </a:p>
        </p:txBody>
      </p:sp>
      <p:sp>
        <p:nvSpPr>
          <p:cNvPr id="11" name="Shape 8"/>
          <p:cNvSpPr/>
          <p:nvPr/>
        </p:nvSpPr>
        <p:spPr>
          <a:xfrm>
            <a:off x="2142113" y="6705763"/>
            <a:ext cx="403860" cy="15240"/>
          </a:xfrm>
          <a:prstGeom prst="roundRect">
            <a:avLst>
              <a:gd name="adj" fmla="val 113596"/>
            </a:avLst>
          </a:prstGeom>
          <a:solidFill>
            <a:srgbClr val="2B678C"/>
          </a:solidFill>
          <a:ln/>
        </p:spPr>
      </p:sp>
      <p:sp>
        <p:nvSpPr>
          <p:cNvPr id="12" name="Shape 9"/>
          <p:cNvSpPr/>
          <p:nvPr/>
        </p:nvSpPr>
        <p:spPr>
          <a:xfrm>
            <a:off x="1860224" y="6568364"/>
            <a:ext cx="358139" cy="314087"/>
          </a:xfrm>
          <a:prstGeom prst="roundRect">
            <a:avLst>
              <a:gd name="adj" fmla="val 6667"/>
            </a:avLst>
          </a:prstGeom>
          <a:solidFill>
            <a:srgbClr val="124E73"/>
          </a:solidFill>
          <a:ln/>
        </p:spPr>
      </p:sp>
      <p:sp>
        <p:nvSpPr>
          <p:cNvPr id="13" name="Text 10"/>
          <p:cNvSpPr/>
          <p:nvPr/>
        </p:nvSpPr>
        <p:spPr>
          <a:xfrm>
            <a:off x="1979354" y="6705762"/>
            <a:ext cx="96203" cy="173117"/>
          </a:xfrm>
          <a:prstGeom prst="rect">
            <a:avLst/>
          </a:prstGeom>
          <a:noFill/>
          <a:ln/>
        </p:spPr>
        <p:txBody>
          <a:bodyPr wrap="none" lIns="0" tIns="0" rIns="0" bIns="0" rtlCol="0" anchor="t"/>
          <a:lstStyle/>
          <a:p>
            <a:pPr marL="0" indent="0" algn="ctr">
              <a:lnSpc>
                <a:spcPts val="1350"/>
              </a:lnSpc>
              <a:buNone/>
            </a:pPr>
            <a:r>
              <a:rPr lang="en-US" dirty="0">
                <a:solidFill>
                  <a:srgbClr val="FFFFFF"/>
                </a:solidFill>
                <a:latin typeface="MuseoModerno Medium" pitchFamily="34" charset="0"/>
                <a:ea typeface="MuseoModerno Medium" pitchFamily="34" charset="-122"/>
                <a:cs typeface="MuseoModerno Medium" pitchFamily="34" charset="-120"/>
              </a:rPr>
              <a:t>2</a:t>
            </a:r>
            <a:endParaRPr lang="en-US" dirty="0"/>
          </a:p>
        </p:txBody>
      </p:sp>
      <p:sp>
        <p:nvSpPr>
          <p:cNvPr id="14" name="Text 11"/>
          <p:cNvSpPr/>
          <p:nvPr/>
        </p:nvSpPr>
        <p:spPr>
          <a:xfrm>
            <a:off x="2654260" y="6648137"/>
            <a:ext cx="1442561" cy="180380"/>
          </a:xfrm>
          <a:prstGeom prst="rect">
            <a:avLst/>
          </a:prstGeom>
          <a:noFill/>
          <a:ln/>
        </p:spPr>
        <p:txBody>
          <a:bodyPr wrap="none" lIns="0" tIns="0" rIns="0" bIns="0" rtlCol="0" anchor="t"/>
          <a:lstStyle/>
          <a:p>
            <a:pPr marL="0" indent="0" algn="l">
              <a:lnSpc>
                <a:spcPts val="1400"/>
              </a:lnSpc>
              <a:buNone/>
            </a:pPr>
            <a:r>
              <a:rPr lang="en-US" sz="2400" dirty="0">
                <a:solidFill>
                  <a:srgbClr val="2B4150"/>
                </a:solidFill>
                <a:latin typeface="MuseoModerno Medium" pitchFamily="34" charset="0"/>
                <a:ea typeface="MuseoModerno Medium" pitchFamily="34" charset="-122"/>
                <a:cs typeface="MuseoModerno Medium" pitchFamily="34" charset="-120"/>
              </a:rPr>
              <a:t>Cắt Vỏ Bóng</a:t>
            </a:r>
            <a:endParaRPr lang="en-US" sz="2400" dirty="0"/>
          </a:p>
        </p:txBody>
      </p:sp>
      <p:sp>
        <p:nvSpPr>
          <p:cNvPr id="15" name="Text 12"/>
          <p:cNvSpPr/>
          <p:nvPr/>
        </p:nvSpPr>
        <p:spPr>
          <a:xfrm>
            <a:off x="2654260" y="6897692"/>
            <a:ext cx="13014841" cy="184547"/>
          </a:xfrm>
          <a:prstGeom prst="rect">
            <a:avLst/>
          </a:prstGeom>
          <a:noFill/>
          <a:ln/>
        </p:spPr>
        <p:txBody>
          <a:bodyPr wrap="none" lIns="0" tIns="0" rIns="0" bIns="0" rtlCol="0" anchor="t"/>
          <a:lstStyle/>
          <a:p>
            <a:pPr marL="0" indent="0" algn="l">
              <a:lnSpc>
                <a:spcPts val="1450"/>
              </a:lnSpc>
              <a:buNone/>
            </a:pPr>
            <a:r>
              <a:rPr lang="en-US" dirty="0">
                <a:solidFill>
                  <a:srgbClr val="2B4150"/>
                </a:solidFill>
                <a:latin typeface="PT Serif" panose="020A0603040505020204" pitchFamily="18" charset="0"/>
                <a:ea typeface="Source Sans Pro" pitchFamily="34" charset="-122"/>
                <a:cs typeface="Source Sans Pro" pitchFamily="34" charset="-120"/>
              </a:rPr>
              <a:t>Các tấm nhựa mỏng được cắt thành những hình dạng phù hợp để bao bọc quanh lõi bóng.</a:t>
            </a:r>
            <a:endParaRPr lang="en-US" dirty="0"/>
          </a:p>
        </p:txBody>
      </p:sp>
      <p:sp>
        <p:nvSpPr>
          <p:cNvPr id="16" name="Shape 13"/>
          <p:cNvSpPr/>
          <p:nvPr/>
        </p:nvSpPr>
        <p:spPr>
          <a:xfrm>
            <a:off x="2142113" y="7546348"/>
            <a:ext cx="403860" cy="15240"/>
          </a:xfrm>
          <a:prstGeom prst="roundRect">
            <a:avLst>
              <a:gd name="adj" fmla="val 113596"/>
            </a:avLst>
          </a:prstGeom>
          <a:solidFill>
            <a:srgbClr val="2B678C"/>
          </a:solidFill>
          <a:ln/>
        </p:spPr>
      </p:sp>
      <p:sp>
        <p:nvSpPr>
          <p:cNvPr id="17" name="Shape 14"/>
          <p:cNvSpPr/>
          <p:nvPr/>
        </p:nvSpPr>
        <p:spPr>
          <a:xfrm>
            <a:off x="1860224" y="7408950"/>
            <a:ext cx="358139" cy="314087"/>
          </a:xfrm>
          <a:prstGeom prst="roundRect">
            <a:avLst>
              <a:gd name="adj" fmla="val 6667"/>
            </a:avLst>
          </a:prstGeom>
          <a:solidFill>
            <a:srgbClr val="124E73"/>
          </a:solidFill>
          <a:ln/>
        </p:spPr>
      </p:sp>
      <p:sp>
        <p:nvSpPr>
          <p:cNvPr id="18" name="Text 15"/>
          <p:cNvSpPr/>
          <p:nvPr/>
        </p:nvSpPr>
        <p:spPr>
          <a:xfrm>
            <a:off x="1978878" y="7546348"/>
            <a:ext cx="97274" cy="173117"/>
          </a:xfrm>
          <a:prstGeom prst="rect">
            <a:avLst/>
          </a:prstGeom>
          <a:noFill/>
          <a:ln/>
        </p:spPr>
        <p:txBody>
          <a:bodyPr wrap="none" lIns="0" tIns="0" rIns="0" bIns="0" rtlCol="0" anchor="t"/>
          <a:lstStyle/>
          <a:p>
            <a:pPr marL="0" indent="0" algn="ctr">
              <a:lnSpc>
                <a:spcPts val="1350"/>
              </a:lnSpc>
              <a:buNone/>
            </a:pPr>
            <a:r>
              <a:rPr lang="en-US" dirty="0">
                <a:solidFill>
                  <a:srgbClr val="FFFFFF"/>
                </a:solidFill>
                <a:latin typeface="MuseoModerno Medium" pitchFamily="34" charset="0"/>
                <a:ea typeface="MuseoModerno Medium" pitchFamily="34" charset="-122"/>
                <a:cs typeface="MuseoModerno Medium" pitchFamily="34" charset="-120"/>
              </a:rPr>
              <a:t>3</a:t>
            </a:r>
            <a:endParaRPr lang="en-US" dirty="0"/>
          </a:p>
        </p:txBody>
      </p:sp>
      <p:sp>
        <p:nvSpPr>
          <p:cNvPr id="19" name="Text 16"/>
          <p:cNvSpPr/>
          <p:nvPr/>
        </p:nvSpPr>
        <p:spPr>
          <a:xfrm>
            <a:off x="2654260" y="7488722"/>
            <a:ext cx="1442561" cy="180380"/>
          </a:xfrm>
          <a:prstGeom prst="rect">
            <a:avLst/>
          </a:prstGeom>
          <a:noFill/>
          <a:ln/>
        </p:spPr>
        <p:txBody>
          <a:bodyPr wrap="none" lIns="0" tIns="0" rIns="0" bIns="0" rtlCol="0" anchor="t"/>
          <a:lstStyle/>
          <a:p>
            <a:pPr marL="0" indent="0" algn="l">
              <a:lnSpc>
                <a:spcPts val="140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a:t>
            </a:r>
            <a:endParaRPr lang="en-US" sz="2400" dirty="0"/>
          </a:p>
        </p:txBody>
      </p:sp>
      <p:sp>
        <p:nvSpPr>
          <p:cNvPr id="20" name="Text 17"/>
          <p:cNvSpPr/>
          <p:nvPr/>
        </p:nvSpPr>
        <p:spPr>
          <a:xfrm>
            <a:off x="2654260" y="7738277"/>
            <a:ext cx="13014841" cy="184547"/>
          </a:xfrm>
          <a:prstGeom prst="rect">
            <a:avLst/>
          </a:prstGeom>
          <a:noFill/>
          <a:ln/>
        </p:spPr>
        <p:txBody>
          <a:bodyPr wrap="none" lIns="0" tIns="0" rIns="0" bIns="0" rtlCol="0" anchor="t"/>
          <a:lstStyle/>
          <a:p>
            <a:pPr marL="0" indent="0" algn="l">
              <a:lnSpc>
                <a:spcPts val="1450"/>
              </a:lnSpc>
              <a:buNone/>
            </a:pPr>
            <a:r>
              <a:rPr lang="en-US" dirty="0">
                <a:solidFill>
                  <a:srgbClr val="2B4150"/>
                </a:solidFill>
                <a:latin typeface="PT Serif" panose="020A0603040505020204" pitchFamily="18" charset="0"/>
                <a:ea typeface="Source Sans Pro" pitchFamily="34" charset="-122"/>
                <a:cs typeface="Source Sans Pro" pitchFamily="34" charset="-120"/>
              </a:rPr>
              <a:t>Chấn thương do va chạm với máy móc, bỏng do tiếp xúc với nhựa nóng chảy, ngã do mất thăng bằng.</a:t>
            </a:r>
            <a:endParaRPr lang="en-US" dirty="0"/>
          </a:p>
        </p:txBody>
      </p:sp>
      <p:pic>
        <p:nvPicPr>
          <p:cNvPr id="21" name="Picture 20">
            <a:extLst>
              <a:ext uri="{FF2B5EF4-FFF2-40B4-BE49-F238E27FC236}">
                <a16:creationId xmlns:a16="http://schemas.microsoft.com/office/drawing/2014/main" id="{6D911D8C-607A-729B-2B41-075901912CE4}"/>
              </a:ext>
            </a:extLst>
          </p:cNvPr>
          <p:cNvPicPr>
            <a:picLocks noChangeAspect="1"/>
          </p:cNvPicPr>
          <p:nvPr/>
        </p:nvPicPr>
        <p:blipFill>
          <a:blip r:embed="rId4"/>
          <a:stretch>
            <a:fillRect/>
          </a:stretch>
        </p:blipFill>
        <p:spPr>
          <a:xfrm>
            <a:off x="12770176" y="7621395"/>
            <a:ext cx="1626333" cy="50359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79803"/>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Nguyên Nhân Gây Tai Nạn: Làm Vỏ Bóng</a:t>
            </a:r>
            <a:endParaRPr lang="en-US" sz="4450" b="1" dirty="0"/>
          </a:p>
        </p:txBody>
      </p:sp>
      <p:sp>
        <p:nvSpPr>
          <p:cNvPr id="4" name="Shape 1"/>
          <p:cNvSpPr/>
          <p:nvPr/>
        </p:nvSpPr>
        <p:spPr>
          <a:xfrm>
            <a:off x="793790" y="3037522"/>
            <a:ext cx="7556421" cy="807958"/>
          </a:xfrm>
          <a:prstGeom prst="roundRect">
            <a:avLst>
              <a:gd name="adj" fmla="val 4211"/>
            </a:avLst>
          </a:prstGeom>
          <a:solidFill>
            <a:srgbClr val="124E73"/>
          </a:solidFill>
          <a:ln/>
        </p:spPr>
      </p:sp>
      <p:sp>
        <p:nvSpPr>
          <p:cNvPr id="5" name="Text 2"/>
          <p:cNvSpPr/>
          <p:nvPr/>
        </p:nvSpPr>
        <p:spPr>
          <a:xfrm>
            <a:off x="1020604" y="326433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Thiếu Chú Ý</a:t>
            </a:r>
            <a:endParaRPr lang="en-US" sz="2200" dirty="0"/>
          </a:p>
        </p:txBody>
      </p:sp>
      <p:sp>
        <p:nvSpPr>
          <p:cNvPr id="6" name="Shape 3"/>
          <p:cNvSpPr/>
          <p:nvPr/>
        </p:nvSpPr>
        <p:spPr>
          <a:xfrm>
            <a:off x="793790" y="4072295"/>
            <a:ext cx="7556421" cy="807958"/>
          </a:xfrm>
          <a:prstGeom prst="roundRect">
            <a:avLst>
              <a:gd name="adj" fmla="val 4211"/>
            </a:avLst>
          </a:prstGeom>
          <a:solidFill>
            <a:srgbClr val="124E73"/>
          </a:solidFill>
          <a:ln/>
        </p:spPr>
      </p:sp>
      <p:sp>
        <p:nvSpPr>
          <p:cNvPr id="7" name="Text 4"/>
          <p:cNvSpPr/>
          <p:nvPr/>
        </p:nvSpPr>
        <p:spPr>
          <a:xfrm>
            <a:off x="1020604" y="4299109"/>
            <a:ext cx="318194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Thiết Bị Không An Toàn</a:t>
            </a:r>
            <a:endParaRPr lang="en-US" sz="2200" dirty="0"/>
          </a:p>
        </p:txBody>
      </p:sp>
      <p:sp>
        <p:nvSpPr>
          <p:cNvPr id="8" name="Shape 5"/>
          <p:cNvSpPr/>
          <p:nvPr/>
        </p:nvSpPr>
        <p:spPr>
          <a:xfrm>
            <a:off x="793790" y="5107067"/>
            <a:ext cx="7556421" cy="807958"/>
          </a:xfrm>
          <a:prstGeom prst="roundRect">
            <a:avLst>
              <a:gd name="adj" fmla="val 4211"/>
            </a:avLst>
          </a:prstGeom>
          <a:solidFill>
            <a:srgbClr val="124E73"/>
          </a:solidFill>
          <a:ln/>
        </p:spPr>
      </p:sp>
      <p:sp>
        <p:nvSpPr>
          <p:cNvPr id="9" name="Text 6"/>
          <p:cNvSpPr/>
          <p:nvPr/>
        </p:nvSpPr>
        <p:spPr>
          <a:xfrm>
            <a:off x="1020604" y="5333881"/>
            <a:ext cx="3717608"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Môi Trường Không An Toàn</a:t>
            </a:r>
            <a:endParaRPr lang="en-US" sz="2200" dirty="0"/>
          </a:p>
        </p:txBody>
      </p:sp>
      <p:sp>
        <p:nvSpPr>
          <p:cNvPr id="10" name="Shape 7"/>
          <p:cNvSpPr/>
          <p:nvPr/>
        </p:nvSpPr>
        <p:spPr>
          <a:xfrm>
            <a:off x="793790" y="6141839"/>
            <a:ext cx="7556421" cy="807958"/>
          </a:xfrm>
          <a:prstGeom prst="roundRect">
            <a:avLst>
              <a:gd name="adj" fmla="val 4211"/>
            </a:avLst>
          </a:prstGeom>
          <a:solidFill>
            <a:srgbClr val="124E73"/>
          </a:solidFill>
          <a:ln/>
        </p:spPr>
      </p:sp>
      <p:sp>
        <p:nvSpPr>
          <p:cNvPr id="11" name="Text 8"/>
          <p:cNvSpPr/>
          <p:nvPr/>
        </p:nvSpPr>
        <p:spPr>
          <a:xfrm>
            <a:off x="1020604" y="636865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Thiếu Đào Tạo</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3073" y="608290"/>
            <a:ext cx="7597854" cy="1380411"/>
          </a:xfrm>
          <a:prstGeom prst="rect">
            <a:avLst/>
          </a:prstGeom>
          <a:noFill/>
          <a:ln/>
        </p:spPr>
        <p:txBody>
          <a:bodyPr wrap="square" lIns="0" tIns="0" rIns="0" bIns="0" rtlCol="0" anchor="t"/>
          <a:lstStyle/>
          <a:p>
            <a:pPr marL="0" indent="0">
              <a:lnSpc>
                <a:spcPts val="5400"/>
              </a:lnSpc>
              <a:buNone/>
            </a:pPr>
            <a:r>
              <a:rPr lang="en-US" sz="4300" b="1" dirty="0">
                <a:solidFill>
                  <a:srgbClr val="124E73"/>
                </a:solidFill>
                <a:latin typeface="MuseoModerno Medium" pitchFamily="34" charset="0"/>
                <a:ea typeface="MuseoModerno Medium" pitchFamily="34" charset="-122"/>
                <a:cs typeface="MuseoModerno Medium" pitchFamily="34" charset="-120"/>
              </a:rPr>
              <a:t>Biện Pháp Phòng Tránh: Làm Vỏ Bóng</a:t>
            </a:r>
            <a:endParaRPr lang="en-US" sz="4300" b="1" dirty="0"/>
          </a:p>
        </p:txBody>
      </p:sp>
      <p:pic>
        <p:nvPicPr>
          <p:cNvPr id="4" name="Image 1" descr="preencoded.png"/>
          <p:cNvPicPr>
            <a:picLocks noChangeAspect="1"/>
          </p:cNvPicPr>
          <p:nvPr/>
        </p:nvPicPr>
        <p:blipFill>
          <a:blip r:embed="rId4"/>
          <a:stretch>
            <a:fillRect/>
          </a:stretch>
        </p:blipFill>
        <p:spPr>
          <a:xfrm>
            <a:off x="773073" y="2319933"/>
            <a:ext cx="1104424" cy="1767126"/>
          </a:xfrm>
          <a:prstGeom prst="rect">
            <a:avLst/>
          </a:prstGeom>
        </p:spPr>
      </p:pic>
      <p:sp>
        <p:nvSpPr>
          <p:cNvPr id="5" name="Text 1"/>
          <p:cNvSpPr/>
          <p:nvPr/>
        </p:nvSpPr>
        <p:spPr>
          <a:xfrm>
            <a:off x="2208728" y="2580179"/>
            <a:ext cx="2761178" cy="345043"/>
          </a:xfrm>
          <a:prstGeom prst="rect">
            <a:avLst/>
          </a:prstGeom>
          <a:noFill/>
          <a:ln/>
        </p:spPr>
        <p:txBody>
          <a:bodyPr wrap="none" lIns="0" tIns="0" rIns="0" bIns="0" rtlCol="0" anchor="t"/>
          <a:lstStyle/>
          <a:p>
            <a:pPr marL="0" indent="0" algn="l">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Đào Tạo</a:t>
            </a:r>
            <a:endParaRPr lang="en-US" sz="2800" dirty="0"/>
          </a:p>
        </p:txBody>
      </p:sp>
      <p:sp>
        <p:nvSpPr>
          <p:cNvPr id="6" name="Text 2"/>
          <p:cNvSpPr/>
          <p:nvPr/>
        </p:nvSpPr>
        <p:spPr>
          <a:xfrm>
            <a:off x="2208728" y="3057738"/>
            <a:ext cx="6162199" cy="706755"/>
          </a:xfrm>
          <a:prstGeom prst="rect">
            <a:avLst/>
          </a:prstGeom>
          <a:noFill/>
          <a:ln/>
        </p:spPr>
        <p:txBody>
          <a:bodyPr wrap="square" lIns="0" tIns="0" rIns="0" bIns="0" rtlCol="0" anchor="t"/>
          <a:lstStyle/>
          <a:p>
            <a:pPr marL="0" indent="0" algn="l">
              <a:lnSpc>
                <a:spcPts val="27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Đảm bảo tất cả công nhân được đào tạo bài bản về quy trình làm việc an toàn và sử dụng thiết bị.</a:t>
            </a:r>
            <a:endParaRPr lang="en-US" sz="2000" dirty="0"/>
          </a:p>
        </p:txBody>
      </p:sp>
      <p:pic>
        <p:nvPicPr>
          <p:cNvPr id="7" name="Image 2" descr="preencoded.png"/>
          <p:cNvPicPr>
            <a:picLocks noChangeAspect="1"/>
          </p:cNvPicPr>
          <p:nvPr/>
        </p:nvPicPr>
        <p:blipFill>
          <a:blip r:embed="rId5"/>
          <a:stretch>
            <a:fillRect/>
          </a:stretch>
        </p:blipFill>
        <p:spPr>
          <a:xfrm>
            <a:off x="773073" y="4087058"/>
            <a:ext cx="1104424" cy="1767126"/>
          </a:xfrm>
          <a:prstGeom prst="rect">
            <a:avLst/>
          </a:prstGeom>
        </p:spPr>
      </p:pic>
      <p:sp>
        <p:nvSpPr>
          <p:cNvPr id="8" name="Text 3"/>
          <p:cNvSpPr/>
          <p:nvPr/>
        </p:nvSpPr>
        <p:spPr>
          <a:xfrm>
            <a:off x="2208728" y="4347304"/>
            <a:ext cx="2761178" cy="345043"/>
          </a:xfrm>
          <a:prstGeom prst="rect">
            <a:avLst/>
          </a:prstGeom>
          <a:noFill/>
          <a:ln/>
        </p:spPr>
        <p:txBody>
          <a:bodyPr wrap="none" lIns="0" tIns="0" rIns="0" bIns="0" rtlCol="0" anchor="t"/>
          <a:lstStyle/>
          <a:p>
            <a:pPr marL="0" indent="0" algn="l">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Bảo Trì</a:t>
            </a:r>
            <a:endParaRPr lang="en-US" sz="2800" dirty="0"/>
          </a:p>
        </p:txBody>
      </p:sp>
      <p:sp>
        <p:nvSpPr>
          <p:cNvPr id="9" name="Text 4"/>
          <p:cNvSpPr/>
          <p:nvPr/>
        </p:nvSpPr>
        <p:spPr>
          <a:xfrm>
            <a:off x="2208728" y="4824864"/>
            <a:ext cx="6162199" cy="706755"/>
          </a:xfrm>
          <a:prstGeom prst="rect">
            <a:avLst/>
          </a:prstGeom>
          <a:noFill/>
          <a:ln/>
        </p:spPr>
        <p:txBody>
          <a:bodyPr wrap="square" lIns="0" tIns="0" rIns="0" bIns="0" rtlCol="0" anchor="t"/>
          <a:lstStyle/>
          <a:p>
            <a:pPr marL="0" indent="0" algn="l">
              <a:lnSpc>
                <a:spcPts val="27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Kiểm tra và bảo trì định kỳ các máy móc, thiết bị để đảm bảo chúng hoạt động ổn định và an toàn.</a:t>
            </a:r>
            <a:endParaRPr lang="en-US" sz="2000" dirty="0"/>
          </a:p>
        </p:txBody>
      </p:sp>
      <p:pic>
        <p:nvPicPr>
          <p:cNvPr id="10" name="Image 3" descr="preencoded.png"/>
          <p:cNvPicPr>
            <a:picLocks noChangeAspect="1"/>
          </p:cNvPicPr>
          <p:nvPr/>
        </p:nvPicPr>
        <p:blipFill>
          <a:blip r:embed="rId6"/>
          <a:stretch>
            <a:fillRect/>
          </a:stretch>
        </p:blipFill>
        <p:spPr>
          <a:xfrm>
            <a:off x="773073" y="5854184"/>
            <a:ext cx="1104424" cy="1767126"/>
          </a:xfrm>
          <a:prstGeom prst="rect">
            <a:avLst/>
          </a:prstGeom>
        </p:spPr>
      </p:pic>
      <p:sp>
        <p:nvSpPr>
          <p:cNvPr id="11" name="Text 5"/>
          <p:cNvSpPr/>
          <p:nvPr/>
        </p:nvSpPr>
        <p:spPr>
          <a:xfrm>
            <a:off x="2208728" y="6114430"/>
            <a:ext cx="2761178" cy="345043"/>
          </a:xfrm>
          <a:prstGeom prst="rect">
            <a:avLst/>
          </a:prstGeom>
          <a:noFill/>
          <a:ln/>
        </p:spPr>
        <p:txBody>
          <a:bodyPr wrap="none" lIns="0" tIns="0" rIns="0" bIns="0" rtlCol="0" anchor="t"/>
          <a:lstStyle/>
          <a:p>
            <a:pPr marL="0" indent="0" algn="l">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Môi Trường</a:t>
            </a:r>
            <a:endParaRPr lang="en-US" sz="2800" dirty="0"/>
          </a:p>
        </p:txBody>
      </p:sp>
      <p:sp>
        <p:nvSpPr>
          <p:cNvPr id="12" name="Text 6"/>
          <p:cNvSpPr/>
          <p:nvPr/>
        </p:nvSpPr>
        <p:spPr>
          <a:xfrm>
            <a:off x="2208728" y="6552605"/>
            <a:ext cx="6162199" cy="706755"/>
          </a:xfrm>
          <a:prstGeom prst="rect">
            <a:avLst/>
          </a:prstGeom>
          <a:noFill/>
          <a:ln/>
        </p:spPr>
        <p:txBody>
          <a:bodyPr wrap="square" lIns="0" tIns="0" rIns="0" bIns="0" rtlCol="0" anchor="t"/>
          <a:lstStyle/>
          <a:p>
            <a:pPr marL="0" indent="0" algn="l">
              <a:lnSpc>
                <a:spcPts val="27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Giữ khu vực sản xuất sạch sẽ, thông thoáng và đủ ánh sáng, trang bị đầy đủ thiết bị bảo hộ cá nhân.</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551688" y="536614"/>
            <a:ext cx="9527024" cy="702231"/>
          </a:xfrm>
          <a:prstGeom prst="rect">
            <a:avLst/>
          </a:prstGeom>
          <a:noFill/>
          <a:ln/>
        </p:spPr>
        <p:txBody>
          <a:bodyPr wrap="none" lIns="0" tIns="0" rIns="0" bIns="0" rtlCol="0" anchor="t"/>
          <a:lstStyle/>
          <a:p>
            <a:pPr marL="0" indent="0" algn="ctr">
              <a:lnSpc>
                <a:spcPts val="5500"/>
              </a:lnSpc>
              <a:buNone/>
            </a:pPr>
            <a:r>
              <a:rPr lang="en-US" sz="5400" b="1" dirty="0">
                <a:solidFill>
                  <a:srgbClr val="124E73"/>
                </a:solidFill>
                <a:latin typeface="MuseoModerno Medium" pitchFamily="34" charset="0"/>
                <a:ea typeface="MuseoModerno Medium" pitchFamily="34" charset="-122"/>
                <a:cs typeface="MuseoModerno Medium" pitchFamily="34" charset="-120"/>
              </a:rPr>
              <a:t>Ép &amp; Kết Dính: Quy Trình &amp; Nguy Cơ</a:t>
            </a:r>
            <a:endParaRPr lang="en-US" sz="5400" b="1" dirty="0"/>
          </a:p>
        </p:txBody>
      </p:sp>
      <p:pic>
        <p:nvPicPr>
          <p:cNvPr id="3" name="Image 0" descr="preencoded.png"/>
          <p:cNvPicPr>
            <a:picLocks noChangeAspect="1"/>
          </p:cNvPicPr>
          <p:nvPr/>
        </p:nvPicPr>
        <p:blipFill>
          <a:blip r:embed="rId3"/>
          <a:stretch>
            <a:fillRect/>
          </a:stretch>
        </p:blipFill>
        <p:spPr>
          <a:xfrm>
            <a:off x="5155168" y="1657350"/>
            <a:ext cx="4320064" cy="2275165"/>
          </a:xfrm>
          <a:prstGeom prst="rect">
            <a:avLst/>
          </a:prstGeom>
        </p:spPr>
      </p:pic>
      <p:sp>
        <p:nvSpPr>
          <p:cNvPr id="4" name="Text 1"/>
          <p:cNvSpPr/>
          <p:nvPr/>
        </p:nvSpPr>
        <p:spPr>
          <a:xfrm>
            <a:off x="786527" y="4185285"/>
            <a:ext cx="13057346" cy="359569"/>
          </a:xfrm>
          <a:prstGeom prst="rect">
            <a:avLst/>
          </a:prstGeom>
          <a:noFill/>
          <a:ln/>
        </p:spPr>
        <p:txBody>
          <a:bodyPr wrap="none" lIns="0" tIns="0" rIns="0" bIns="0" rtlCol="0" anchor="t"/>
          <a:lstStyle/>
          <a:p>
            <a:pPr marL="0" indent="0">
              <a:lnSpc>
                <a:spcPts val="2800"/>
              </a:lnSpc>
              <a:buNone/>
            </a:pPr>
            <a:endParaRPr lang="en-US" sz="1750" dirty="0"/>
          </a:p>
        </p:txBody>
      </p:sp>
      <p:sp>
        <p:nvSpPr>
          <p:cNvPr id="5" name="Shape 2"/>
          <p:cNvSpPr/>
          <p:nvPr/>
        </p:nvSpPr>
        <p:spPr>
          <a:xfrm>
            <a:off x="883563" y="4797623"/>
            <a:ext cx="30480" cy="2814518"/>
          </a:xfrm>
          <a:prstGeom prst="roundRect">
            <a:avLst>
              <a:gd name="adj" fmla="val 110604"/>
            </a:avLst>
          </a:prstGeom>
          <a:solidFill>
            <a:srgbClr val="D9D4C9"/>
          </a:solidFill>
          <a:ln/>
        </p:spPr>
      </p:sp>
      <p:sp>
        <p:nvSpPr>
          <p:cNvPr id="6" name="Shape 3"/>
          <p:cNvSpPr/>
          <p:nvPr/>
        </p:nvSpPr>
        <p:spPr>
          <a:xfrm>
            <a:off x="1064955" y="5231725"/>
            <a:ext cx="786527" cy="30480"/>
          </a:xfrm>
          <a:prstGeom prst="roundRect">
            <a:avLst>
              <a:gd name="adj" fmla="val 110604"/>
            </a:avLst>
          </a:prstGeom>
          <a:solidFill>
            <a:srgbClr val="2B678C"/>
          </a:solidFill>
          <a:ln/>
        </p:spPr>
      </p:sp>
      <p:sp>
        <p:nvSpPr>
          <p:cNvPr id="7" name="Shape 4"/>
          <p:cNvSpPr/>
          <p:nvPr/>
        </p:nvSpPr>
        <p:spPr>
          <a:xfrm>
            <a:off x="702171" y="5050393"/>
            <a:ext cx="393263" cy="393263"/>
          </a:xfrm>
          <a:prstGeom prst="roundRect">
            <a:avLst>
              <a:gd name="adj" fmla="val 8572"/>
            </a:avLst>
          </a:prstGeom>
          <a:solidFill>
            <a:srgbClr val="124E73"/>
          </a:solidFill>
          <a:ln/>
        </p:spPr>
      </p:sp>
      <p:sp>
        <p:nvSpPr>
          <p:cNvPr id="8" name="Text 5"/>
          <p:cNvSpPr/>
          <p:nvPr/>
        </p:nvSpPr>
        <p:spPr>
          <a:xfrm>
            <a:off x="2134910" y="5022294"/>
            <a:ext cx="2809280" cy="351234"/>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Ép Chặt</a:t>
            </a:r>
            <a:endParaRPr lang="en-US" sz="2200" dirty="0"/>
          </a:p>
        </p:txBody>
      </p:sp>
      <p:sp>
        <p:nvSpPr>
          <p:cNvPr id="9" name="Text 6"/>
          <p:cNvSpPr/>
          <p:nvPr/>
        </p:nvSpPr>
        <p:spPr>
          <a:xfrm>
            <a:off x="2134910" y="5425492"/>
            <a:ext cx="11708963" cy="359569"/>
          </a:xfrm>
          <a:prstGeom prst="rect">
            <a:avLst/>
          </a:prstGeom>
          <a:noFill/>
          <a:ln/>
        </p:spPr>
        <p:txBody>
          <a:bodyPr wrap="none" lIns="0" tIns="0" rIns="0" bIns="0" rtlCol="0" anchor="t"/>
          <a:lstStyle/>
          <a:p>
            <a:pPr marL="0" indent="0" algn="l">
              <a:lnSpc>
                <a:spcPts val="2800"/>
              </a:lnSpc>
              <a:buNone/>
            </a:pPr>
            <a:r>
              <a:rPr lang="en-US" dirty="0">
                <a:solidFill>
                  <a:srgbClr val="2B4150"/>
                </a:solidFill>
                <a:latin typeface="PT Serif" panose="020A0603040505020204" pitchFamily="18" charset="0"/>
                <a:ea typeface="Source Sans Pro" pitchFamily="34" charset="-122"/>
                <a:cs typeface="Source Sans Pro" pitchFamily="34" charset="-120"/>
              </a:rPr>
              <a:t>Vỏ bóng được đặt vào khuôn, sau đó được gia nhiệt và áp suất cao sẽ được áp dụng để ép chặt vỏ bóng với lõi.</a:t>
            </a:r>
            <a:endParaRPr lang="en-US" dirty="0"/>
          </a:p>
        </p:txBody>
      </p:sp>
      <p:sp>
        <p:nvSpPr>
          <p:cNvPr id="10" name="Shape 7"/>
          <p:cNvSpPr/>
          <p:nvPr/>
        </p:nvSpPr>
        <p:spPr>
          <a:xfrm>
            <a:off x="1064955" y="6751320"/>
            <a:ext cx="786527" cy="30480"/>
          </a:xfrm>
          <a:prstGeom prst="roundRect">
            <a:avLst>
              <a:gd name="adj" fmla="val 110604"/>
            </a:avLst>
          </a:prstGeom>
          <a:solidFill>
            <a:srgbClr val="2B678C"/>
          </a:solidFill>
          <a:ln/>
        </p:spPr>
      </p:sp>
      <p:sp>
        <p:nvSpPr>
          <p:cNvPr id="11" name="Shape 8"/>
          <p:cNvSpPr/>
          <p:nvPr/>
        </p:nvSpPr>
        <p:spPr>
          <a:xfrm>
            <a:off x="702171" y="6569988"/>
            <a:ext cx="393263" cy="393263"/>
          </a:xfrm>
          <a:prstGeom prst="roundRect">
            <a:avLst>
              <a:gd name="adj" fmla="val 8572"/>
            </a:avLst>
          </a:prstGeom>
          <a:solidFill>
            <a:srgbClr val="124E73"/>
          </a:solidFill>
          <a:ln/>
        </p:spPr>
      </p:sp>
      <p:sp>
        <p:nvSpPr>
          <p:cNvPr id="12" name="Text 9"/>
          <p:cNvSpPr/>
          <p:nvPr/>
        </p:nvSpPr>
        <p:spPr>
          <a:xfrm>
            <a:off x="2134910" y="6541889"/>
            <a:ext cx="2809280" cy="351234"/>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Nguy Cơ</a:t>
            </a:r>
            <a:endParaRPr lang="en-US" sz="2200" dirty="0"/>
          </a:p>
        </p:txBody>
      </p:sp>
      <p:sp>
        <p:nvSpPr>
          <p:cNvPr id="13" name="Text 10"/>
          <p:cNvSpPr/>
          <p:nvPr/>
        </p:nvSpPr>
        <p:spPr>
          <a:xfrm>
            <a:off x="2134910" y="6945086"/>
            <a:ext cx="11708963" cy="359569"/>
          </a:xfrm>
          <a:prstGeom prst="rect">
            <a:avLst/>
          </a:prstGeom>
          <a:noFill/>
          <a:ln/>
        </p:spPr>
        <p:txBody>
          <a:bodyPr wrap="none" lIns="0" tIns="0" rIns="0" bIns="0" rtlCol="0" anchor="t"/>
          <a:lstStyle/>
          <a:p>
            <a:pPr marL="0" indent="0" algn="l">
              <a:lnSpc>
                <a:spcPts val="2800"/>
              </a:lnSpc>
              <a:buNone/>
            </a:pPr>
            <a:r>
              <a:rPr lang="en-US" dirty="0">
                <a:solidFill>
                  <a:srgbClr val="2B4150"/>
                </a:solidFill>
                <a:latin typeface="PT Serif" panose="020A0603040505020204" pitchFamily="18" charset="0"/>
                <a:ea typeface="Source Sans Pro" pitchFamily="34" charset="-122"/>
                <a:cs typeface="Source Sans Pro" pitchFamily="34" charset="-120"/>
              </a:rPr>
              <a:t>Bỏng do nhiệt, sự cố do áp suất cao, va chạm và tai nạn liên quan đến việc di chuyển nguyên liệu hoặc thiết bị.</a:t>
            </a:r>
            <a:endParaRPr lang="en-US" dirty="0"/>
          </a:p>
        </p:txBody>
      </p:sp>
      <p:pic>
        <p:nvPicPr>
          <p:cNvPr id="14" name="Picture 13">
            <a:extLst>
              <a:ext uri="{FF2B5EF4-FFF2-40B4-BE49-F238E27FC236}">
                <a16:creationId xmlns:a16="http://schemas.microsoft.com/office/drawing/2014/main" id="{65107FC2-88EB-2CB4-FBB7-65044389DDDC}"/>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691527"/>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Biện Pháp Phòng Tránh: Ép &amp; Kết Dính</a:t>
            </a:r>
            <a:endParaRPr lang="en-US" sz="4450" dirty="0"/>
          </a:p>
        </p:txBody>
      </p:sp>
      <p:sp>
        <p:nvSpPr>
          <p:cNvPr id="4" name="Text 1"/>
          <p:cNvSpPr/>
          <p:nvPr/>
        </p:nvSpPr>
        <p:spPr>
          <a:xfrm>
            <a:off x="793790" y="4449246"/>
            <a:ext cx="7556421" cy="2534357"/>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Thực hiện các biện pháp an </a:t>
            </a:r>
            <a:r>
              <a:rPr lang="en-US" sz="1750" dirty="0" err="1">
                <a:solidFill>
                  <a:srgbClr val="2B4150"/>
                </a:solidFill>
                <a:latin typeface="PT Serif" panose="020A0603040505020204" pitchFamily="18" charset="0"/>
                <a:ea typeface="Source Sans Pro" pitchFamily="34" charset="-122"/>
                <a:cs typeface="Source Sans Pro" pitchFamily="34" charset="-120"/>
              </a:rPr>
              <a:t>toàn</a:t>
            </a:r>
            <a:r>
              <a:rPr lang="en-US" sz="1750" dirty="0">
                <a:solidFill>
                  <a:srgbClr val="2B4150"/>
                </a:solidFill>
                <a:latin typeface="PT Serif" panose="020A0603040505020204" pitchFamily="18" charset="0"/>
                <a:ea typeface="Source Sans Pro" pitchFamily="34" charset="-122"/>
                <a:cs typeface="Source Sans Pro" pitchFamily="34" charset="-120"/>
              </a:rPr>
              <a:t>, bao </a:t>
            </a:r>
            <a:r>
              <a:rPr lang="en-US" sz="1750" dirty="0" err="1">
                <a:solidFill>
                  <a:srgbClr val="2B4150"/>
                </a:solidFill>
                <a:latin typeface="PT Serif" panose="020A0603040505020204" pitchFamily="18" charset="0"/>
                <a:ea typeface="Source Sans Pro" pitchFamily="34" charset="-122"/>
                <a:cs typeface="Source Sans Pro" pitchFamily="34" charset="-120"/>
              </a:rPr>
              <a:t>gồm</a:t>
            </a:r>
            <a:r>
              <a:rPr lang="en-US" sz="1750" dirty="0">
                <a:solidFill>
                  <a:srgbClr val="2B4150"/>
                </a:solidFill>
                <a:latin typeface="PT Serif" panose="020A0603040505020204" pitchFamily="18" charset="0"/>
                <a:ea typeface="Source Sans Pro" pitchFamily="34" charset="-122"/>
                <a:cs typeface="Source Sans Pro" pitchFamily="34" charset="-120"/>
              </a:rPr>
              <a:t>: </a:t>
            </a:r>
          </a:p>
          <a:p>
            <a:pPr marL="285750" indent="-285750">
              <a:lnSpc>
                <a:spcPts val="2850"/>
              </a:lnSpc>
              <a:buFont typeface="Arial" panose="020B0604020202020204" pitchFamily="34" charset="0"/>
              <a:buChar char="•"/>
            </a:pPr>
            <a:r>
              <a:rPr lang="en-US" sz="1750" dirty="0" err="1">
                <a:solidFill>
                  <a:srgbClr val="2B4150"/>
                </a:solidFill>
                <a:latin typeface="PT Serif" panose="020A0603040505020204" pitchFamily="18" charset="0"/>
                <a:ea typeface="Source Sans Pro" pitchFamily="34" charset="-122"/>
                <a:cs typeface="Source Sans Pro" pitchFamily="34" charset="-120"/>
              </a:rPr>
              <a:t>Đào</a:t>
            </a:r>
            <a:r>
              <a:rPr lang="en-US" sz="1750" dirty="0">
                <a:solidFill>
                  <a:srgbClr val="2B4150"/>
                </a:solidFill>
                <a:latin typeface="PT Serif" panose="020A0603040505020204" pitchFamily="18" charset="0"/>
                <a:ea typeface="Source Sans Pro" pitchFamily="34" charset="-122"/>
                <a:cs typeface="Source Sans Pro" pitchFamily="34" charset="-120"/>
              </a:rPr>
              <a:t> tạo </a:t>
            </a:r>
            <a:r>
              <a:rPr lang="en-US" sz="1750" dirty="0" err="1">
                <a:solidFill>
                  <a:srgbClr val="2B4150"/>
                </a:solidFill>
                <a:latin typeface="PT Serif" panose="020A0603040505020204" pitchFamily="18" charset="0"/>
                <a:ea typeface="Source Sans Pro" pitchFamily="34" charset="-122"/>
                <a:cs typeface="Source Sans Pro" pitchFamily="34" charset="-120"/>
              </a:rPr>
              <a:t>bài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bản</a:t>
            </a:r>
            <a:endParaRPr lang="en-US" sz="1750" dirty="0">
              <a:solidFill>
                <a:srgbClr val="2B4150"/>
              </a:solidFill>
              <a:latin typeface="PT Serif" panose="020A0603040505020204" pitchFamily="18" charset="0"/>
              <a:ea typeface="Source Sans Pro" pitchFamily="34" charset="-122"/>
              <a:cs typeface="Source Sans Pro" pitchFamily="34" charset="-120"/>
            </a:endParaRPr>
          </a:p>
          <a:p>
            <a:pPr marL="285750" indent="-285750">
              <a:lnSpc>
                <a:spcPts val="2850"/>
              </a:lnSpc>
              <a:buFont typeface="Arial" panose="020B0604020202020204" pitchFamily="34" charset="0"/>
              <a:buChar char="•"/>
            </a:pPr>
            <a:r>
              <a:rPr lang="en-US" sz="1750" dirty="0" err="1">
                <a:solidFill>
                  <a:srgbClr val="2B4150"/>
                </a:solidFill>
                <a:latin typeface="PT Serif" panose="020A0603040505020204" pitchFamily="18" charset="0"/>
                <a:ea typeface="Source Sans Pro" pitchFamily="34" charset="-122"/>
                <a:cs typeface="Source Sans Pro" pitchFamily="34" charset="-120"/>
              </a:rPr>
              <a:t>Bảo</a:t>
            </a:r>
            <a:r>
              <a:rPr lang="en-US" sz="1750" dirty="0">
                <a:solidFill>
                  <a:srgbClr val="2B4150"/>
                </a:solidFill>
                <a:latin typeface="PT Serif" panose="020A0603040505020204" pitchFamily="18" charset="0"/>
                <a:ea typeface="Source Sans Pro" pitchFamily="34" charset="-122"/>
                <a:cs typeface="Source Sans Pro" pitchFamily="34" charset="-120"/>
              </a:rPr>
              <a:t> trì </a:t>
            </a:r>
            <a:r>
              <a:rPr lang="en-US" sz="1750" dirty="0" err="1">
                <a:solidFill>
                  <a:srgbClr val="2B4150"/>
                </a:solidFill>
                <a:latin typeface="PT Serif" panose="020A0603040505020204" pitchFamily="18" charset="0"/>
                <a:ea typeface="Source Sans Pro" pitchFamily="34" charset="-122"/>
                <a:cs typeface="Source Sans Pro" pitchFamily="34" charset="-120"/>
              </a:rPr>
              <a:t>thiết</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bị</a:t>
            </a:r>
            <a:endParaRPr lang="en-US" sz="1750" dirty="0">
              <a:solidFill>
                <a:srgbClr val="2B4150"/>
              </a:solidFill>
              <a:latin typeface="PT Serif" panose="020A0603040505020204" pitchFamily="18" charset="0"/>
              <a:ea typeface="Source Sans Pro" pitchFamily="34" charset="-122"/>
              <a:cs typeface="Source Sans Pro" pitchFamily="34" charset="-120"/>
            </a:endParaRPr>
          </a:p>
          <a:p>
            <a:pPr marL="285750" indent="-285750">
              <a:lnSpc>
                <a:spcPts val="2850"/>
              </a:lnSpc>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Duy trì môi trường làm việc an </a:t>
            </a:r>
            <a:r>
              <a:rPr lang="en-US" sz="1750" dirty="0" err="1">
                <a:solidFill>
                  <a:srgbClr val="2B4150"/>
                </a:solidFill>
                <a:latin typeface="PT Serif" panose="020A0603040505020204" pitchFamily="18" charset="0"/>
                <a:ea typeface="Source Sans Pro" pitchFamily="34" charset="-122"/>
                <a:cs typeface="Source Sans Pro" pitchFamily="34" charset="-120"/>
              </a:rPr>
              <a:t>toàn</a:t>
            </a:r>
            <a:endParaRPr lang="en-US" sz="1750" dirty="0">
              <a:solidFill>
                <a:srgbClr val="2B4150"/>
              </a:solidFill>
              <a:latin typeface="PT Serif" panose="020A0603040505020204" pitchFamily="18" charset="0"/>
              <a:ea typeface="Source Sans Pro" pitchFamily="34" charset="-122"/>
              <a:cs typeface="Source Sans Pro" pitchFamily="34" charset="-120"/>
            </a:endParaRPr>
          </a:p>
          <a:p>
            <a:pPr marL="285750" indent="-285750">
              <a:lnSpc>
                <a:spcPts val="2850"/>
              </a:lnSpc>
              <a:buFont typeface="Arial" panose="020B0604020202020204" pitchFamily="34" charset="0"/>
              <a:buChar char="•"/>
            </a:pPr>
            <a:r>
              <a:rPr lang="en-US" sz="1750" dirty="0" err="1">
                <a:solidFill>
                  <a:srgbClr val="2B4150"/>
                </a:solidFill>
                <a:latin typeface="PT Serif" panose="020A0603040505020204" pitchFamily="18" charset="0"/>
                <a:ea typeface="Source Sans Pro" pitchFamily="34" charset="-122"/>
                <a:cs typeface="Source Sans Pro" pitchFamily="34" charset="-120"/>
              </a:rPr>
              <a:t>Khuyến</a:t>
            </a:r>
            <a:r>
              <a:rPr lang="en-US" sz="1750" dirty="0">
                <a:solidFill>
                  <a:srgbClr val="2B4150"/>
                </a:solidFill>
                <a:latin typeface="PT Serif" panose="020A0603040505020204" pitchFamily="18" charset="0"/>
                <a:ea typeface="Source Sans Pro" pitchFamily="34" charset="-122"/>
                <a:cs typeface="Source Sans Pro" pitchFamily="34" charset="-120"/>
              </a:rPr>
              <a:t> khích báo cáo ngay lập tức về bất kỳ tình huống nguy hiểm nào.</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384233" y="530543"/>
            <a:ext cx="7861935" cy="602813"/>
          </a:xfrm>
          <a:prstGeom prst="rect">
            <a:avLst/>
          </a:prstGeom>
          <a:noFill/>
          <a:ln/>
        </p:spPr>
        <p:txBody>
          <a:bodyPr wrap="none" lIns="0" tIns="0" rIns="0" bIns="0" rtlCol="0" anchor="t"/>
          <a:lstStyle/>
          <a:p>
            <a:pPr marL="0" indent="0" algn="ctr">
              <a:lnSpc>
                <a:spcPts val="4700"/>
              </a:lnSpc>
              <a:buNone/>
            </a:pPr>
            <a:r>
              <a:rPr lang="en-US" sz="3750" dirty="0">
                <a:solidFill>
                  <a:srgbClr val="124E73"/>
                </a:solidFill>
                <a:latin typeface="MuseoModerno Medium" pitchFamily="34" charset="0"/>
                <a:ea typeface="MuseoModerno Medium" pitchFamily="34" charset="-122"/>
                <a:cs typeface="MuseoModerno Medium" pitchFamily="34" charset="-120"/>
              </a:rPr>
              <a:t>Sơn và in ấn: Quy trình &amp; nguy cơ</a:t>
            </a:r>
            <a:endParaRPr lang="en-US" sz="3750" dirty="0"/>
          </a:p>
        </p:txBody>
      </p:sp>
      <p:pic>
        <p:nvPicPr>
          <p:cNvPr id="3" name="Image 0" descr="preencoded.png"/>
          <p:cNvPicPr>
            <a:picLocks noChangeAspect="1"/>
          </p:cNvPicPr>
          <p:nvPr/>
        </p:nvPicPr>
        <p:blipFill>
          <a:blip r:embed="rId3"/>
          <a:stretch>
            <a:fillRect/>
          </a:stretch>
        </p:blipFill>
        <p:spPr>
          <a:xfrm>
            <a:off x="5718334" y="1519118"/>
            <a:ext cx="3193733" cy="1683306"/>
          </a:xfrm>
          <a:prstGeom prst="rect">
            <a:avLst/>
          </a:prstGeom>
        </p:spPr>
      </p:pic>
      <p:sp>
        <p:nvSpPr>
          <p:cNvPr id="4" name="Text 1"/>
          <p:cNvSpPr/>
          <p:nvPr/>
        </p:nvSpPr>
        <p:spPr>
          <a:xfrm>
            <a:off x="675084" y="3419356"/>
            <a:ext cx="13280231" cy="308610"/>
          </a:xfrm>
          <a:prstGeom prst="rect">
            <a:avLst/>
          </a:prstGeom>
          <a:noFill/>
          <a:ln/>
        </p:spPr>
        <p:txBody>
          <a:bodyPr wrap="none" lIns="0" tIns="0" rIns="0" bIns="0" rtlCol="0" anchor="t"/>
          <a:lstStyle/>
          <a:p>
            <a:pPr marL="0" indent="0">
              <a:lnSpc>
                <a:spcPts val="2400"/>
              </a:lnSpc>
              <a:buNone/>
            </a:pPr>
            <a:endParaRPr lang="en-US" sz="1500" dirty="0"/>
          </a:p>
        </p:txBody>
      </p:sp>
      <p:pic>
        <p:nvPicPr>
          <p:cNvPr id="5" name="Image 1" descr="preencoded.png"/>
          <p:cNvPicPr>
            <a:picLocks noChangeAspect="1"/>
          </p:cNvPicPr>
          <p:nvPr/>
        </p:nvPicPr>
        <p:blipFill>
          <a:blip r:embed="rId4"/>
          <a:stretch>
            <a:fillRect/>
          </a:stretch>
        </p:blipFill>
        <p:spPr>
          <a:xfrm>
            <a:off x="675084" y="3944898"/>
            <a:ext cx="6640116" cy="771644"/>
          </a:xfrm>
          <a:prstGeom prst="rect">
            <a:avLst/>
          </a:prstGeom>
        </p:spPr>
      </p:pic>
      <p:sp>
        <p:nvSpPr>
          <p:cNvPr id="6" name="Text 2"/>
          <p:cNvSpPr/>
          <p:nvPr/>
        </p:nvSpPr>
        <p:spPr>
          <a:xfrm>
            <a:off x="867966" y="5005864"/>
            <a:ext cx="2411373" cy="301347"/>
          </a:xfrm>
          <a:prstGeom prst="rect">
            <a:avLst/>
          </a:prstGeom>
          <a:noFill/>
          <a:ln/>
        </p:spPr>
        <p:txBody>
          <a:bodyPr wrap="none" lIns="0" tIns="0" rIns="0" bIns="0" rtlCol="0" anchor="t"/>
          <a:lstStyle/>
          <a:p>
            <a:pPr marL="0" indent="0" algn="l">
              <a:lnSpc>
                <a:spcPts val="2350"/>
              </a:lnSpc>
              <a:buNone/>
            </a:pPr>
            <a:r>
              <a:rPr lang="en-US" sz="2400" b="1" dirty="0">
                <a:solidFill>
                  <a:srgbClr val="2B4150"/>
                </a:solidFill>
                <a:latin typeface="MuseoModerno Medium" pitchFamily="34" charset="0"/>
                <a:ea typeface="MuseoModerno Medium" pitchFamily="34" charset="-122"/>
                <a:cs typeface="MuseoModerno Medium" pitchFamily="34" charset="-120"/>
              </a:rPr>
              <a:t>Quy trình công việc</a:t>
            </a:r>
            <a:endParaRPr lang="en-US" sz="2400" b="1" dirty="0"/>
          </a:p>
        </p:txBody>
      </p:sp>
      <p:sp>
        <p:nvSpPr>
          <p:cNvPr id="7" name="Text 3"/>
          <p:cNvSpPr/>
          <p:nvPr/>
        </p:nvSpPr>
        <p:spPr>
          <a:xfrm>
            <a:off x="867966" y="5422940"/>
            <a:ext cx="6254353" cy="617220"/>
          </a:xfrm>
          <a:prstGeom prst="rect">
            <a:avLst/>
          </a:prstGeom>
          <a:noFill/>
          <a:ln/>
        </p:spPr>
        <p:txBody>
          <a:bodyPr wrap="square" lIns="0" tIns="0" rIns="0" bIns="0" rtlCol="0" anchor="t"/>
          <a:lstStyle/>
          <a:p>
            <a:pPr marL="285750" indent="-285750" algn="l">
              <a:lnSpc>
                <a:spcPts val="2400"/>
              </a:lnSpc>
              <a:buFont typeface="Arial" panose="020B0604020202020204" pitchFamily="34" charset="0"/>
              <a:buChar char="•"/>
            </a:pPr>
            <a:r>
              <a:rPr lang="en-US" sz="1500" dirty="0">
                <a:solidFill>
                  <a:srgbClr val="2B4150"/>
                </a:solidFill>
                <a:latin typeface="PT Serif" panose="020A0603040505020204" pitchFamily="18" charset="0"/>
                <a:ea typeface="Source Sans Pro" pitchFamily="34" charset="-122"/>
                <a:cs typeface="Source Sans Pro" pitchFamily="34" charset="-120"/>
              </a:rPr>
              <a:t>Sau khi vỏ bóng đã được ép chặt và kiểm tra chất lượng, bóng golf sẽ được sơn một lớp hoàn thiện nhằm tăng cường tính thẩm mỹ cũng như độ bền.</a:t>
            </a:r>
            <a:endParaRPr lang="en-US" sz="1500" dirty="0"/>
          </a:p>
        </p:txBody>
      </p:sp>
      <p:sp>
        <p:nvSpPr>
          <p:cNvPr id="8" name="Text 4"/>
          <p:cNvSpPr/>
          <p:nvPr/>
        </p:nvSpPr>
        <p:spPr>
          <a:xfrm>
            <a:off x="867966" y="6776516"/>
            <a:ext cx="6254353" cy="308610"/>
          </a:xfrm>
          <a:prstGeom prst="rect">
            <a:avLst/>
          </a:prstGeom>
          <a:noFill/>
          <a:ln/>
        </p:spPr>
        <p:txBody>
          <a:bodyPr wrap="none" lIns="0" tIns="0" rIns="0" bIns="0" rtlCol="0" anchor="t"/>
          <a:lstStyle/>
          <a:p>
            <a:pPr marL="285750" indent="-285750" algn="l">
              <a:lnSpc>
                <a:spcPts val="2400"/>
              </a:lnSpc>
              <a:buFont typeface="Arial" panose="020B0604020202020204" pitchFamily="34" charset="0"/>
              <a:buChar char="•"/>
            </a:pPr>
            <a:r>
              <a:rPr lang="en-US" sz="1500" dirty="0">
                <a:solidFill>
                  <a:srgbClr val="2B4150"/>
                </a:solidFill>
                <a:latin typeface="PT Serif" panose="020A0603040505020204" pitchFamily="18" charset="0"/>
                <a:ea typeface="Source Sans Pro" pitchFamily="34" charset="-122"/>
                <a:cs typeface="Source Sans Pro" pitchFamily="34" charset="-120"/>
              </a:rPr>
              <a:t>Sau khi lớp sơn khô, công đoạn in ấn sẽ diễn ra</a:t>
            </a:r>
            <a:endParaRPr lang="en-US" sz="1500" dirty="0"/>
          </a:p>
        </p:txBody>
      </p:sp>
      <p:pic>
        <p:nvPicPr>
          <p:cNvPr id="9" name="Image 2" descr="preencoded.png"/>
          <p:cNvPicPr>
            <a:picLocks noChangeAspect="1"/>
          </p:cNvPicPr>
          <p:nvPr/>
        </p:nvPicPr>
        <p:blipFill>
          <a:blip r:embed="rId5"/>
          <a:stretch>
            <a:fillRect/>
          </a:stretch>
        </p:blipFill>
        <p:spPr>
          <a:xfrm>
            <a:off x="7315200" y="3944898"/>
            <a:ext cx="6640116" cy="771644"/>
          </a:xfrm>
          <a:prstGeom prst="rect">
            <a:avLst/>
          </a:prstGeom>
        </p:spPr>
      </p:pic>
      <p:sp>
        <p:nvSpPr>
          <p:cNvPr id="10" name="Text 5"/>
          <p:cNvSpPr/>
          <p:nvPr/>
        </p:nvSpPr>
        <p:spPr>
          <a:xfrm>
            <a:off x="7508081" y="5005864"/>
            <a:ext cx="2411373" cy="301347"/>
          </a:xfrm>
          <a:prstGeom prst="rect">
            <a:avLst/>
          </a:prstGeom>
          <a:noFill/>
          <a:ln/>
        </p:spPr>
        <p:txBody>
          <a:bodyPr wrap="none" lIns="0" tIns="0" rIns="0" bIns="0" rtlCol="0" anchor="t"/>
          <a:lstStyle/>
          <a:p>
            <a:pPr marL="0" indent="0" algn="l">
              <a:lnSpc>
                <a:spcPts val="2350"/>
              </a:lnSpc>
              <a:buNone/>
            </a:pPr>
            <a:r>
              <a:rPr lang="en-US" sz="2400" b="1" dirty="0">
                <a:solidFill>
                  <a:srgbClr val="2B4150"/>
                </a:solidFill>
                <a:latin typeface="MuseoModerno Medium" pitchFamily="34" charset="0"/>
                <a:ea typeface="MuseoModerno Medium" pitchFamily="34" charset="-122"/>
                <a:cs typeface="MuseoModerno Medium" pitchFamily="34" charset="-120"/>
              </a:rPr>
              <a:t>Nguy cơ</a:t>
            </a:r>
            <a:endParaRPr lang="en-US" sz="2400" b="1" dirty="0"/>
          </a:p>
        </p:txBody>
      </p:sp>
      <p:sp>
        <p:nvSpPr>
          <p:cNvPr id="11" name="Text 6"/>
          <p:cNvSpPr/>
          <p:nvPr/>
        </p:nvSpPr>
        <p:spPr>
          <a:xfrm>
            <a:off x="7508081" y="5422940"/>
            <a:ext cx="6254353" cy="617220"/>
          </a:xfrm>
          <a:prstGeom prst="rect">
            <a:avLst/>
          </a:prstGeom>
          <a:noFill/>
          <a:ln/>
        </p:spPr>
        <p:txBody>
          <a:bodyPr wrap="square" lIns="0" tIns="0" rIns="0" bIns="0" rtlCol="0" anchor="t"/>
          <a:lstStyle/>
          <a:p>
            <a:pPr marL="285750" indent="-285750" algn="l">
              <a:lnSpc>
                <a:spcPts val="2400"/>
              </a:lnSpc>
              <a:buFont typeface="Arial" panose="020B0604020202020204" pitchFamily="34" charset="0"/>
              <a:buChar char="•"/>
            </a:pPr>
            <a:r>
              <a:rPr lang="en-US" sz="1500" dirty="0" err="1">
                <a:solidFill>
                  <a:srgbClr val="2B4150"/>
                </a:solidFill>
                <a:latin typeface="PT Serif" panose="020A0603040505020204" pitchFamily="18" charset="0"/>
                <a:ea typeface="Source Sans Pro" pitchFamily="34" charset="-122"/>
                <a:cs typeface="Source Sans Pro" pitchFamily="34" charset="-120"/>
              </a:rPr>
              <a:t>Tiếp</a:t>
            </a:r>
            <a:r>
              <a:rPr lang="en-US" sz="1500" dirty="0">
                <a:solidFill>
                  <a:srgbClr val="2B4150"/>
                </a:solidFill>
                <a:latin typeface="PT Serif" panose="020A0603040505020204" pitchFamily="18" charset="0"/>
                <a:ea typeface="Source Sans Pro" pitchFamily="34" charset="-122"/>
                <a:cs typeface="Source Sans Pro" pitchFamily="34" charset="-120"/>
              </a:rPr>
              <a:t> xúc với hóa chất độc hại có trong sơn và mực in có thể gây kích ứng da, hô hấp hoặc các vấn đề sức khỏe nghiêm trọng</a:t>
            </a:r>
            <a:endParaRPr lang="en-US" sz="1500" dirty="0"/>
          </a:p>
        </p:txBody>
      </p:sp>
      <p:sp>
        <p:nvSpPr>
          <p:cNvPr id="12" name="Text 7"/>
          <p:cNvSpPr/>
          <p:nvPr/>
        </p:nvSpPr>
        <p:spPr>
          <a:xfrm>
            <a:off x="7508081" y="6155888"/>
            <a:ext cx="6254353" cy="617220"/>
          </a:xfrm>
          <a:prstGeom prst="rect">
            <a:avLst/>
          </a:prstGeom>
          <a:noFill/>
          <a:ln/>
        </p:spPr>
        <p:txBody>
          <a:bodyPr wrap="square" lIns="0" tIns="0" rIns="0" bIns="0" rtlCol="0" anchor="t"/>
          <a:lstStyle/>
          <a:p>
            <a:pPr marL="285750" indent="-285750" algn="l">
              <a:lnSpc>
                <a:spcPts val="2400"/>
              </a:lnSpc>
              <a:buFont typeface="Arial" panose="020B0604020202020204" pitchFamily="34" charset="0"/>
              <a:buChar char="•"/>
            </a:pPr>
            <a:r>
              <a:rPr lang="en-US" sz="1500" dirty="0" err="1">
                <a:solidFill>
                  <a:srgbClr val="2B4150"/>
                </a:solidFill>
                <a:latin typeface="PT Serif" panose="020A0603040505020204" pitchFamily="18" charset="0"/>
                <a:ea typeface="Source Sans Pro" pitchFamily="34" charset="-122"/>
                <a:cs typeface="Source Sans Pro" pitchFamily="34" charset="-120"/>
              </a:rPr>
              <a:t>Sử</a:t>
            </a:r>
            <a:r>
              <a:rPr lang="en-US" sz="1500" dirty="0">
                <a:solidFill>
                  <a:srgbClr val="2B4150"/>
                </a:solidFill>
                <a:latin typeface="PT Serif" panose="020A0603040505020204" pitchFamily="18" charset="0"/>
                <a:ea typeface="Source Sans Pro" pitchFamily="34" charset="-122"/>
                <a:cs typeface="Source Sans Pro" pitchFamily="34" charset="-120"/>
              </a:rPr>
              <a:t> dụng thiết bị phun sơn có thể dẫn đến các tai nạn như trượt ngã do sàn trơn hoặc va chạm với các vật cản.</a:t>
            </a:r>
            <a:endParaRPr lang="en-US" sz="1500" dirty="0"/>
          </a:p>
        </p:txBody>
      </p:sp>
      <p:sp>
        <p:nvSpPr>
          <p:cNvPr id="13" name="Text 8"/>
          <p:cNvSpPr/>
          <p:nvPr/>
        </p:nvSpPr>
        <p:spPr>
          <a:xfrm>
            <a:off x="7508081" y="6888837"/>
            <a:ext cx="6254353" cy="617220"/>
          </a:xfrm>
          <a:prstGeom prst="rect">
            <a:avLst/>
          </a:prstGeom>
          <a:noFill/>
          <a:ln/>
        </p:spPr>
        <p:txBody>
          <a:bodyPr wrap="square" lIns="0" tIns="0" rIns="0" bIns="0" rtlCol="0" anchor="t"/>
          <a:lstStyle/>
          <a:p>
            <a:pPr marL="285750" indent="-285750" algn="l">
              <a:lnSpc>
                <a:spcPts val="2400"/>
              </a:lnSpc>
              <a:buFont typeface="Arial" panose="020B0604020202020204" pitchFamily="34" charset="0"/>
              <a:buChar char="•"/>
            </a:pPr>
            <a:r>
              <a:rPr lang="en-US" sz="1500" dirty="0" err="1">
                <a:solidFill>
                  <a:srgbClr val="2B4150"/>
                </a:solidFill>
                <a:latin typeface="PT Serif" panose="020A0603040505020204" pitchFamily="18" charset="0"/>
                <a:ea typeface="Source Sans Pro" pitchFamily="34" charset="-122"/>
                <a:cs typeface="Source Sans Pro" pitchFamily="34" charset="-120"/>
              </a:rPr>
              <a:t>Công</a:t>
            </a:r>
            <a:r>
              <a:rPr lang="en-US" sz="1500" dirty="0">
                <a:solidFill>
                  <a:srgbClr val="2B4150"/>
                </a:solidFill>
                <a:latin typeface="PT Serif" panose="020A0603040505020204" pitchFamily="18" charset="0"/>
                <a:ea typeface="Source Sans Pro" pitchFamily="34" charset="-122"/>
                <a:cs typeface="Source Sans Pro" pitchFamily="34" charset="-120"/>
              </a:rPr>
              <a:t> đoạn in ấn, máy móc vận hành với tốc độ cao có thể gây nguy hiểm cho người lao động nếu không tuân thủ các quy định an toàn</a:t>
            </a:r>
            <a:endParaRPr lang="en-US" sz="1500" dirty="0"/>
          </a:p>
        </p:txBody>
      </p:sp>
      <p:pic>
        <p:nvPicPr>
          <p:cNvPr id="14" name="Picture 13">
            <a:extLst>
              <a:ext uri="{FF2B5EF4-FFF2-40B4-BE49-F238E27FC236}">
                <a16:creationId xmlns:a16="http://schemas.microsoft.com/office/drawing/2014/main" id="{3574D489-C6F9-F2EA-BC26-B46F618B02A6}"/>
              </a:ext>
            </a:extLst>
          </p:cNvPr>
          <p:cNvPicPr>
            <a:picLocks noChangeAspect="1"/>
          </p:cNvPicPr>
          <p:nvPr/>
        </p:nvPicPr>
        <p:blipFill>
          <a:blip r:embed="rId6"/>
          <a:stretch>
            <a:fillRect/>
          </a:stretch>
        </p:blipFill>
        <p:spPr>
          <a:xfrm>
            <a:off x="12035012" y="7433382"/>
            <a:ext cx="2453212" cy="7596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214104" y="462439"/>
            <a:ext cx="4202192" cy="525185"/>
          </a:xfrm>
          <a:prstGeom prst="rect">
            <a:avLst/>
          </a:prstGeom>
          <a:noFill/>
          <a:ln/>
        </p:spPr>
        <p:txBody>
          <a:bodyPr wrap="none" lIns="0" tIns="0" rIns="0" bIns="0" rtlCol="0" anchor="t"/>
          <a:lstStyle/>
          <a:p>
            <a:pPr marL="0" indent="0" algn="ctr">
              <a:lnSpc>
                <a:spcPts val="4100"/>
              </a:lnSpc>
              <a:buNone/>
            </a:pPr>
            <a:r>
              <a:rPr lang="en-US" sz="4000" b="1" dirty="0">
                <a:solidFill>
                  <a:srgbClr val="124E73"/>
                </a:solidFill>
                <a:latin typeface="MuseoModerno Medium" pitchFamily="34" charset="0"/>
                <a:ea typeface="MuseoModerno Medium" pitchFamily="34" charset="-122"/>
                <a:cs typeface="MuseoModerno Medium" pitchFamily="34" charset="-120"/>
              </a:rPr>
              <a:t>Biện pháp</a:t>
            </a:r>
            <a:endParaRPr lang="en-US" sz="4000" b="1" dirty="0"/>
          </a:p>
        </p:txBody>
      </p:sp>
      <p:pic>
        <p:nvPicPr>
          <p:cNvPr id="3" name="Image 0" descr="preencoded.png"/>
          <p:cNvPicPr>
            <a:picLocks noChangeAspect="1"/>
          </p:cNvPicPr>
          <p:nvPr/>
        </p:nvPicPr>
        <p:blipFill>
          <a:blip r:embed="rId3"/>
          <a:stretch>
            <a:fillRect/>
          </a:stretch>
        </p:blipFill>
        <p:spPr>
          <a:xfrm>
            <a:off x="4813161" y="1088469"/>
            <a:ext cx="4775901" cy="2729673"/>
          </a:xfrm>
          <a:prstGeom prst="rect">
            <a:avLst/>
          </a:prstGeom>
        </p:spPr>
      </p:pic>
      <p:pic>
        <p:nvPicPr>
          <p:cNvPr id="4" name="Image 1" descr="preencoded.png"/>
          <p:cNvPicPr>
            <a:picLocks noChangeAspect="1"/>
          </p:cNvPicPr>
          <p:nvPr/>
        </p:nvPicPr>
        <p:blipFill>
          <a:blip r:embed="rId4"/>
          <a:stretch>
            <a:fillRect/>
          </a:stretch>
        </p:blipFill>
        <p:spPr>
          <a:xfrm>
            <a:off x="588288" y="3733086"/>
            <a:ext cx="840343" cy="1344692"/>
          </a:xfrm>
          <a:prstGeom prst="rect">
            <a:avLst/>
          </a:prstGeom>
        </p:spPr>
      </p:pic>
      <p:sp>
        <p:nvSpPr>
          <p:cNvPr id="5" name="Text 1"/>
          <p:cNvSpPr/>
          <p:nvPr/>
        </p:nvSpPr>
        <p:spPr>
          <a:xfrm>
            <a:off x="1680686" y="3901083"/>
            <a:ext cx="2101096" cy="262652"/>
          </a:xfrm>
          <a:prstGeom prst="rect">
            <a:avLst/>
          </a:prstGeom>
          <a:noFill/>
          <a:ln/>
        </p:spPr>
        <p:txBody>
          <a:bodyPr wrap="none" lIns="0" tIns="0" rIns="0" bIns="0" rtlCol="0" anchor="t"/>
          <a:lstStyle/>
          <a:p>
            <a:pPr marL="0" indent="0" algn="l">
              <a:lnSpc>
                <a:spcPts val="2050"/>
              </a:lnSpc>
              <a:buNone/>
            </a:pPr>
            <a:r>
              <a:rPr lang="en-US" sz="2400" dirty="0">
                <a:solidFill>
                  <a:srgbClr val="2B4150"/>
                </a:solidFill>
                <a:latin typeface="MuseoModerno Medium" pitchFamily="34" charset="0"/>
                <a:ea typeface="MuseoModerno Medium" pitchFamily="34" charset="-122"/>
                <a:cs typeface="MuseoModerno Medium" pitchFamily="34" charset="-120"/>
              </a:rPr>
              <a:t>Đào Tạo</a:t>
            </a:r>
            <a:endParaRPr lang="en-US" sz="2400" dirty="0"/>
          </a:p>
        </p:txBody>
      </p:sp>
      <p:sp>
        <p:nvSpPr>
          <p:cNvPr id="6" name="Text 2"/>
          <p:cNvSpPr/>
          <p:nvPr/>
        </p:nvSpPr>
        <p:spPr>
          <a:xfrm>
            <a:off x="1680686" y="4264581"/>
            <a:ext cx="12361426" cy="268962"/>
          </a:xfrm>
          <a:prstGeom prst="rect">
            <a:avLst/>
          </a:prstGeom>
          <a:noFill/>
          <a:ln/>
        </p:spPr>
        <p:txBody>
          <a:bodyPr wrap="none" lIns="0" tIns="0" rIns="0" bIns="0" rtlCol="0" anchor="t"/>
          <a:lstStyle/>
          <a:p>
            <a:pPr marL="0" indent="0" algn="l">
              <a:lnSpc>
                <a:spcPts val="2100"/>
              </a:lnSpc>
              <a:buNone/>
            </a:pPr>
            <a:r>
              <a:rPr lang="en-US" dirty="0">
                <a:solidFill>
                  <a:srgbClr val="2B4150"/>
                </a:solidFill>
                <a:latin typeface="PT Serif" panose="020A0603040505020204" pitchFamily="18" charset="0"/>
                <a:ea typeface="Source Sans Pro" pitchFamily="34" charset="-122"/>
                <a:cs typeface="Source Sans Pro" pitchFamily="34" charset="-120"/>
              </a:rPr>
              <a:t>Đảm bảo tất cả công nhân được đào tạo bài bản về quy trình làm việc an toàn và sử dụng thiết bị.</a:t>
            </a:r>
            <a:endParaRPr lang="en-US" dirty="0"/>
          </a:p>
        </p:txBody>
      </p:sp>
      <p:pic>
        <p:nvPicPr>
          <p:cNvPr id="7" name="Image 2" descr="preencoded.png"/>
          <p:cNvPicPr>
            <a:picLocks noChangeAspect="1"/>
          </p:cNvPicPr>
          <p:nvPr/>
        </p:nvPicPr>
        <p:blipFill>
          <a:blip r:embed="rId5"/>
          <a:stretch>
            <a:fillRect/>
          </a:stretch>
        </p:blipFill>
        <p:spPr>
          <a:xfrm>
            <a:off x="588288" y="5077778"/>
            <a:ext cx="840343" cy="1344692"/>
          </a:xfrm>
          <a:prstGeom prst="rect">
            <a:avLst/>
          </a:prstGeom>
        </p:spPr>
      </p:pic>
      <p:sp>
        <p:nvSpPr>
          <p:cNvPr id="8" name="Text 3"/>
          <p:cNvSpPr/>
          <p:nvPr/>
        </p:nvSpPr>
        <p:spPr>
          <a:xfrm>
            <a:off x="1680686" y="5245775"/>
            <a:ext cx="2101096" cy="262652"/>
          </a:xfrm>
          <a:prstGeom prst="rect">
            <a:avLst/>
          </a:prstGeom>
          <a:noFill/>
          <a:ln/>
        </p:spPr>
        <p:txBody>
          <a:bodyPr wrap="none" lIns="0" tIns="0" rIns="0" bIns="0" rtlCol="0" anchor="t"/>
          <a:lstStyle/>
          <a:p>
            <a:pPr marL="0" indent="0" algn="l">
              <a:lnSpc>
                <a:spcPts val="205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a:t>
            </a:r>
            <a:endParaRPr lang="en-US" sz="2400" dirty="0"/>
          </a:p>
        </p:txBody>
      </p:sp>
      <p:sp>
        <p:nvSpPr>
          <p:cNvPr id="9" name="Text 4"/>
          <p:cNvSpPr/>
          <p:nvPr/>
        </p:nvSpPr>
        <p:spPr>
          <a:xfrm>
            <a:off x="1680686" y="5609273"/>
            <a:ext cx="12361426" cy="268962"/>
          </a:xfrm>
          <a:prstGeom prst="rect">
            <a:avLst/>
          </a:prstGeom>
          <a:noFill/>
          <a:ln/>
        </p:spPr>
        <p:txBody>
          <a:bodyPr wrap="none" lIns="0" tIns="0" rIns="0" bIns="0" rtlCol="0" anchor="t"/>
          <a:lstStyle/>
          <a:p>
            <a:pPr marL="0" indent="0" algn="l">
              <a:lnSpc>
                <a:spcPts val="2100"/>
              </a:lnSpc>
              <a:buNone/>
            </a:pPr>
            <a:r>
              <a:rPr lang="en-US" dirty="0">
                <a:solidFill>
                  <a:srgbClr val="2B4150"/>
                </a:solidFill>
                <a:latin typeface="PT Serif" panose="020A0603040505020204" pitchFamily="18" charset="0"/>
                <a:ea typeface="Source Sans Pro" pitchFamily="34" charset="-122"/>
                <a:cs typeface="Source Sans Pro" pitchFamily="34" charset="-120"/>
              </a:rPr>
              <a:t>Kiểm tra và bảo trì định kỳ các máy móc, thiết bị để đảm bảo chúng hoạt động ổn định và an toàn.</a:t>
            </a:r>
            <a:endParaRPr lang="en-US" dirty="0"/>
          </a:p>
        </p:txBody>
      </p:sp>
      <p:pic>
        <p:nvPicPr>
          <p:cNvPr id="10" name="Image 3" descr="preencoded.png"/>
          <p:cNvPicPr>
            <a:picLocks noChangeAspect="1"/>
          </p:cNvPicPr>
          <p:nvPr/>
        </p:nvPicPr>
        <p:blipFill>
          <a:blip r:embed="rId6"/>
          <a:stretch>
            <a:fillRect/>
          </a:stretch>
        </p:blipFill>
        <p:spPr>
          <a:xfrm>
            <a:off x="588288" y="6422469"/>
            <a:ext cx="840343" cy="1344692"/>
          </a:xfrm>
          <a:prstGeom prst="rect">
            <a:avLst/>
          </a:prstGeom>
        </p:spPr>
      </p:pic>
      <p:sp>
        <p:nvSpPr>
          <p:cNvPr id="11" name="Text 5"/>
          <p:cNvSpPr/>
          <p:nvPr/>
        </p:nvSpPr>
        <p:spPr>
          <a:xfrm>
            <a:off x="1680686" y="6590467"/>
            <a:ext cx="2101096" cy="262652"/>
          </a:xfrm>
          <a:prstGeom prst="rect">
            <a:avLst/>
          </a:prstGeom>
          <a:noFill/>
          <a:ln/>
        </p:spPr>
        <p:txBody>
          <a:bodyPr wrap="none" lIns="0" tIns="0" rIns="0" bIns="0" rtlCol="0" anchor="t"/>
          <a:lstStyle/>
          <a:p>
            <a:pPr marL="0" indent="0" algn="l">
              <a:lnSpc>
                <a:spcPts val="205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12" name="Text 6"/>
          <p:cNvSpPr/>
          <p:nvPr/>
        </p:nvSpPr>
        <p:spPr>
          <a:xfrm>
            <a:off x="1680686" y="6953964"/>
            <a:ext cx="12361426" cy="268962"/>
          </a:xfrm>
          <a:prstGeom prst="rect">
            <a:avLst/>
          </a:prstGeom>
          <a:noFill/>
          <a:ln/>
        </p:spPr>
        <p:txBody>
          <a:bodyPr wrap="none" lIns="0" tIns="0" rIns="0" bIns="0" rtlCol="0" anchor="t"/>
          <a:lstStyle/>
          <a:p>
            <a:pPr marL="0" indent="0" algn="l">
              <a:lnSpc>
                <a:spcPts val="2100"/>
              </a:lnSpc>
              <a:buNone/>
            </a:pPr>
            <a:r>
              <a:rPr lang="en-US" dirty="0">
                <a:solidFill>
                  <a:srgbClr val="2B4150"/>
                </a:solidFill>
                <a:latin typeface="PT Serif" panose="020A0603040505020204" pitchFamily="18" charset="0"/>
                <a:ea typeface="Source Sans Pro" pitchFamily="34" charset="-122"/>
                <a:cs typeface="Source Sans Pro" pitchFamily="34" charset="-120"/>
              </a:rPr>
              <a:t>Giữ khu vực sản xuất sạch sẽ, thông thoáng và đủ ánh sáng, trang bị đầy đủ thiết bị bảo hộ cá nhân.</a:t>
            </a:r>
            <a:endParaRPr lang="en-US" dirty="0"/>
          </a:p>
        </p:txBody>
      </p:sp>
      <p:pic>
        <p:nvPicPr>
          <p:cNvPr id="13" name="Picture 12">
            <a:extLst>
              <a:ext uri="{FF2B5EF4-FFF2-40B4-BE49-F238E27FC236}">
                <a16:creationId xmlns:a16="http://schemas.microsoft.com/office/drawing/2014/main" id="{6E7F724E-A8A5-B16E-F49F-BEEDEEAD4EC5}"/>
              </a:ext>
            </a:extLst>
          </p:cNvPr>
          <p:cNvPicPr>
            <a:picLocks noChangeAspect="1"/>
          </p:cNvPicPr>
          <p:nvPr/>
        </p:nvPicPr>
        <p:blipFill>
          <a:blip r:embed="rId7"/>
          <a:stretch>
            <a:fillRect/>
          </a:stretch>
        </p:blipFill>
        <p:spPr>
          <a:xfrm>
            <a:off x="12035012" y="7433382"/>
            <a:ext cx="2453212" cy="75964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35380" y="2639854"/>
            <a:ext cx="4411980" cy="4411980"/>
          </a:xfrm>
          <a:prstGeom prst="rect">
            <a:avLst/>
          </a:prstGeom>
        </p:spPr>
      </p:pic>
      <p:sp>
        <p:nvSpPr>
          <p:cNvPr id="3" name="Text 0"/>
          <p:cNvSpPr/>
          <p:nvPr/>
        </p:nvSpPr>
        <p:spPr>
          <a:xfrm>
            <a:off x="6280190" y="636151"/>
            <a:ext cx="7252811"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800" b="1" dirty="0"/>
          </a:p>
        </p:txBody>
      </p:sp>
      <p:sp>
        <p:nvSpPr>
          <p:cNvPr id="4" name="Shape 1"/>
          <p:cNvSpPr/>
          <p:nvPr/>
        </p:nvSpPr>
        <p:spPr>
          <a:xfrm>
            <a:off x="6700123" y="1765597"/>
            <a:ext cx="30480" cy="5908238"/>
          </a:xfrm>
          <a:prstGeom prst="roundRect">
            <a:avLst>
              <a:gd name="adj" fmla="val 111628"/>
            </a:avLst>
          </a:prstGeom>
          <a:solidFill>
            <a:srgbClr val="D9D4C9"/>
          </a:solidFill>
          <a:ln/>
        </p:spPr>
      </p:sp>
      <p:sp>
        <p:nvSpPr>
          <p:cNvPr id="5" name="Shape 2"/>
          <p:cNvSpPr/>
          <p:nvPr/>
        </p:nvSpPr>
        <p:spPr>
          <a:xfrm>
            <a:off x="6940034" y="2260658"/>
            <a:ext cx="793790" cy="30480"/>
          </a:xfrm>
          <a:prstGeom prst="roundRect">
            <a:avLst>
              <a:gd name="adj" fmla="val 111628"/>
            </a:avLst>
          </a:prstGeom>
          <a:solidFill>
            <a:srgbClr val="2B678C"/>
          </a:solidFill>
          <a:ln/>
        </p:spPr>
      </p:sp>
      <p:sp>
        <p:nvSpPr>
          <p:cNvPr id="6" name="Shape 3"/>
          <p:cNvSpPr/>
          <p:nvPr/>
        </p:nvSpPr>
        <p:spPr>
          <a:xfrm>
            <a:off x="6460212" y="2020748"/>
            <a:ext cx="510302" cy="510302"/>
          </a:xfrm>
          <a:prstGeom prst="roundRect">
            <a:avLst>
              <a:gd name="adj" fmla="val 6667"/>
            </a:avLst>
          </a:prstGeom>
          <a:solidFill>
            <a:srgbClr val="124E73"/>
          </a:solidFill>
          <a:ln/>
        </p:spPr>
      </p:sp>
      <p:sp>
        <p:nvSpPr>
          <p:cNvPr id="7" name="Text 4"/>
          <p:cNvSpPr/>
          <p:nvPr/>
        </p:nvSpPr>
        <p:spPr>
          <a:xfrm>
            <a:off x="6635591" y="2105758"/>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7867888" y="209621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7867888" y="2450545"/>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sz="1750" dirty="0"/>
          </a:p>
        </p:txBody>
      </p:sp>
      <p:sp>
        <p:nvSpPr>
          <p:cNvPr id="10" name="Shape 7"/>
          <p:cNvSpPr/>
          <p:nvPr/>
        </p:nvSpPr>
        <p:spPr>
          <a:xfrm>
            <a:off x="6940034" y="3794422"/>
            <a:ext cx="793790" cy="30480"/>
          </a:xfrm>
          <a:prstGeom prst="roundRect">
            <a:avLst>
              <a:gd name="adj" fmla="val 111628"/>
            </a:avLst>
          </a:prstGeom>
          <a:solidFill>
            <a:srgbClr val="2B678C"/>
          </a:solidFill>
          <a:ln/>
        </p:spPr>
      </p:sp>
      <p:sp>
        <p:nvSpPr>
          <p:cNvPr id="11" name="Shape 8"/>
          <p:cNvSpPr/>
          <p:nvPr/>
        </p:nvSpPr>
        <p:spPr>
          <a:xfrm>
            <a:off x="6460212" y="3554511"/>
            <a:ext cx="510302" cy="510302"/>
          </a:xfrm>
          <a:prstGeom prst="roundRect">
            <a:avLst>
              <a:gd name="adj" fmla="val 6667"/>
            </a:avLst>
          </a:prstGeom>
          <a:solidFill>
            <a:srgbClr val="124E73"/>
          </a:solidFill>
          <a:ln/>
        </p:spPr>
      </p:sp>
      <p:sp>
        <p:nvSpPr>
          <p:cNvPr id="12" name="Text 9"/>
          <p:cNvSpPr/>
          <p:nvPr/>
        </p:nvSpPr>
        <p:spPr>
          <a:xfrm>
            <a:off x="6620709" y="3639521"/>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7867888" y="362997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7867888" y="3984308"/>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sz="1750" dirty="0"/>
          </a:p>
        </p:txBody>
      </p:sp>
      <p:sp>
        <p:nvSpPr>
          <p:cNvPr id="15" name="Shape 12"/>
          <p:cNvSpPr/>
          <p:nvPr/>
        </p:nvSpPr>
        <p:spPr>
          <a:xfrm>
            <a:off x="6940034" y="5328185"/>
            <a:ext cx="793790" cy="30480"/>
          </a:xfrm>
          <a:prstGeom prst="roundRect">
            <a:avLst>
              <a:gd name="adj" fmla="val 111628"/>
            </a:avLst>
          </a:prstGeom>
          <a:solidFill>
            <a:srgbClr val="2B678C"/>
          </a:solidFill>
          <a:ln/>
        </p:spPr>
      </p:sp>
      <p:sp>
        <p:nvSpPr>
          <p:cNvPr id="16" name="Shape 13"/>
          <p:cNvSpPr/>
          <p:nvPr/>
        </p:nvSpPr>
        <p:spPr>
          <a:xfrm>
            <a:off x="6460212" y="5088274"/>
            <a:ext cx="510302" cy="510302"/>
          </a:xfrm>
          <a:prstGeom prst="roundRect">
            <a:avLst>
              <a:gd name="adj" fmla="val 6667"/>
            </a:avLst>
          </a:prstGeom>
          <a:solidFill>
            <a:srgbClr val="124E73"/>
          </a:solidFill>
          <a:ln/>
        </p:spPr>
      </p:sp>
      <p:sp>
        <p:nvSpPr>
          <p:cNvPr id="17" name="Text 14"/>
          <p:cNvSpPr/>
          <p:nvPr/>
        </p:nvSpPr>
        <p:spPr>
          <a:xfrm>
            <a:off x="6619756" y="5173284"/>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7867888" y="518238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7867888" y="5597720"/>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sz="1750" dirty="0"/>
          </a:p>
        </p:txBody>
      </p:sp>
      <p:sp>
        <p:nvSpPr>
          <p:cNvPr id="20" name="Shape 17"/>
          <p:cNvSpPr/>
          <p:nvPr/>
        </p:nvSpPr>
        <p:spPr>
          <a:xfrm>
            <a:off x="6940034" y="6861948"/>
            <a:ext cx="793790" cy="30480"/>
          </a:xfrm>
          <a:prstGeom prst="roundRect">
            <a:avLst>
              <a:gd name="adj" fmla="val 111628"/>
            </a:avLst>
          </a:prstGeom>
          <a:solidFill>
            <a:srgbClr val="2B678C"/>
          </a:solidFill>
          <a:ln/>
        </p:spPr>
      </p:sp>
      <p:sp>
        <p:nvSpPr>
          <p:cNvPr id="21" name="Shape 18"/>
          <p:cNvSpPr/>
          <p:nvPr/>
        </p:nvSpPr>
        <p:spPr>
          <a:xfrm>
            <a:off x="6460212" y="6622037"/>
            <a:ext cx="510302" cy="510302"/>
          </a:xfrm>
          <a:prstGeom prst="roundRect">
            <a:avLst>
              <a:gd name="adj" fmla="val 6667"/>
            </a:avLst>
          </a:prstGeom>
          <a:solidFill>
            <a:srgbClr val="124E73"/>
          </a:solidFill>
          <a:ln/>
        </p:spPr>
      </p:sp>
      <p:sp>
        <p:nvSpPr>
          <p:cNvPr id="22" name="Text 19"/>
          <p:cNvSpPr/>
          <p:nvPr/>
        </p:nvSpPr>
        <p:spPr>
          <a:xfrm>
            <a:off x="6605826" y="6707048"/>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7867888" y="671614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7867888" y="7070479"/>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sz="1750" dirty="0"/>
          </a:p>
        </p:txBody>
      </p:sp>
      <p:pic>
        <p:nvPicPr>
          <p:cNvPr id="25" name="Picture 24">
            <a:extLst>
              <a:ext uri="{FF2B5EF4-FFF2-40B4-BE49-F238E27FC236}">
                <a16:creationId xmlns:a16="http://schemas.microsoft.com/office/drawing/2014/main" id="{B713D313-F2F5-FFD1-8074-87C26F8EDEF3}"/>
              </a:ext>
            </a:extLst>
          </p:cNvPr>
          <p:cNvPicPr>
            <a:picLocks noChangeAspect="1"/>
          </p:cNvPicPr>
          <p:nvPr/>
        </p:nvPicPr>
        <p:blipFill>
          <a:blip r:embed="rId4"/>
          <a:stretch>
            <a:fillRect/>
          </a:stretch>
        </p:blipFill>
        <p:spPr>
          <a:xfrm>
            <a:off x="12035012" y="7433382"/>
            <a:ext cx="2453212" cy="75964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736646" y="1296591"/>
            <a:ext cx="5670590"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4" name="Shape 1"/>
          <p:cNvSpPr/>
          <p:nvPr/>
        </p:nvSpPr>
        <p:spPr>
          <a:xfrm>
            <a:off x="793790" y="2345531"/>
            <a:ext cx="7727212" cy="1377910"/>
          </a:xfrm>
          <a:prstGeom prst="roundRect">
            <a:avLst>
              <a:gd name="adj" fmla="val 2469"/>
            </a:avLst>
          </a:prstGeom>
          <a:solidFill>
            <a:srgbClr val="F3EEE3"/>
          </a:solidFill>
          <a:ln/>
        </p:spPr>
      </p:sp>
      <p:sp>
        <p:nvSpPr>
          <p:cNvPr id="5" name="Text 2"/>
          <p:cNvSpPr/>
          <p:nvPr/>
        </p:nvSpPr>
        <p:spPr>
          <a:xfrm>
            <a:off x="10206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950256"/>
            <a:ext cx="7727212" cy="1377910"/>
          </a:xfrm>
          <a:prstGeom prst="roundRect">
            <a:avLst>
              <a:gd name="adj" fmla="val 2469"/>
            </a:avLst>
          </a:prstGeom>
          <a:solidFill>
            <a:srgbClr val="F3EEE3"/>
          </a:solidFill>
          <a:ln/>
        </p:spPr>
      </p:sp>
      <p:sp>
        <p:nvSpPr>
          <p:cNvPr id="8" name="Text 5"/>
          <p:cNvSpPr/>
          <p:nvPr/>
        </p:nvSpPr>
        <p:spPr>
          <a:xfrm>
            <a:off x="10206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554980"/>
            <a:ext cx="7727212" cy="1377910"/>
          </a:xfrm>
          <a:prstGeom prst="roundRect">
            <a:avLst>
              <a:gd name="adj" fmla="val 2469"/>
            </a:avLst>
          </a:prstGeom>
          <a:solidFill>
            <a:srgbClr val="F3EEE3"/>
          </a:solidFill>
          <a:ln/>
        </p:spPr>
      </p:sp>
      <p:sp>
        <p:nvSpPr>
          <p:cNvPr id="11" name="Text 8"/>
          <p:cNvSpPr/>
          <p:nvPr/>
        </p:nvSpPr>
        <p:spPr>
          <a:xfrm>
            <a:off x="10206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bóng golf</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1215</Words>
  <Application>Microsoft Office PowerPoint</Application>
  <PresentationFormat>Custom</PresentationFormat>
  <Paragraphs>136</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MuseoModerno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2024-12-06T06:27:27Z</dcterms:created>
  <dcterms:modified xsi:type="dcterms:W3CDTF">2024-12-06T06:44:08Z</dcterms:modified>
</cp:coreProperties>
</file>