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16"/>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sldSz cx="14630400" cy="8229600"/>
  <p:notesSz cx="8229600" cy="14630400"/>
  <p:embeddedFontLst>
    <p:embeddedFont>
      <p:font typeface="MuseoModerno Medium" panose="020B0604020202020204" charset="0"/>
      <p:regular r:id="rId17"/>
    </p:embeddedFont>
    <p:embeddedFont>
      <p:font typeface="PT Serif" panose="020A0603040505020204" pitchFamily="18" charset="0"/>
      <p:regular r:id="rId18"/>
      <p:bold r:id="rId1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95" d="100"/>
          <a:sy n="95" d="100"/>
        </p:scale>
        <p:origin x="426"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2.fntdata"/><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1.fntdata"/><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51472044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1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lide 2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lide 3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lide 4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lide 5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Slide 6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Slide 7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lide 8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Slide 9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Slide 10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Slide 11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lide 12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Slide 13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Slide 14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4.xml"/><Relationship Id="rId5" Type="http://schemas.openxmlformats.org/officeDocument/2006/relationships/image" Target="../media/image5.png"/><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5.xml"/><Relationship Id="rId4" Type="http://schemas.openxmlformats.org/officeDocument/2006/relationships/hyperlink" Target="https://www.youtube.com/watch?v=NitfEPrD9ps"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6.xml"/><Relationship Id="rId6" Type="http://schemas.openxmlformats.org/officeDocument/2006/relationships/image" Target="../media/image5.png"/><Relationship Id="rId5" Type="http://schemas.openxmlformats.org/officeDocument/2006/relationships/image" Target="../media/image11.png"/><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8.xml"/><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8.xml"/><Relationship Id="rId1" Type="http://schemas.openxmlformats.org/officeDocument/2006/relationships/slideLayout" Target="../slideLayouts/slideLayout9.xml"/><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9.xml"/><Relationship Id="rId1" Type="http://schemas.openxmlformats.org/officeDocument/2006/relationships/slideLayout" Target="../slideLayouts/slideLayout10.xml"/><Relationship Id="rId4" Type="http://schemas.openxmlformats.org/officeDocument/2006/relationships/image" Target="../media/image5.png"/></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0.xml"/><Relationship Id="rId1" Type="http://schemas.openxmlformats.org/officeDocument/2006/relationships/slideLayout" Target="../slideLayouts/slideLayout11.xml"/><Relationship Id="rId4" Type="http://schemas.openxmlformats.org/officeDocument/2006/relationships/image" Target="../media/image5.png"/></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7" Type="http://schemas.openxmlformats.org/officeDocument/2006/relationships/image" Target="../media/image5.png"/><Relationship Id="rId2" Type="http://schemas.openxmlformats.org/officeDocument/2006/relationships/notesSlide" Target="../notesSlides/notesSlide11.xml"/><Relationship Id="rId1" Type="http://schemas.openxmlformats.org/officeDocument/2006/relationships/slideLayout" Target="../slideLayouts/slideLayout12.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1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2.xml"/><Relationship Id="rId1" Type="http://schemas.openxmlformats.org/officeDocument/2006/relationships/slideLayout" Target="../slideLayouts/slideLayout13.xml"/><Relationship Id="rId6" Type="http://schemas.openxmlformats.org/officeDocument/2006/relationships/image" Target="../media/image5.png"/><Relationship Id="rId5" Type="http://schemas.openxmlformats.org/officeDocument/2006/relationships/hyperlink" Target="https://antoannamviet.com/quan-trac-moi-truong-lao-dong/" TargetMode="External"/><Relationship Id="rId4" Type="http://schemas.openxmlformats.org/officeDocument/2006/relationships/hyperlink" Target="https://antoannamviet.com/"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3.xml"/><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4.xml"/><Relationship Id="rId1" Type="http://schemas.openxmlformats.org/officeDocument/2006/relationships/slideLayout" Target="../slideLayouts/slideLayout15.xml"/><Relationship Id="rId6" Type="http://schemas.openxmlformats.org/officeDocument/2006/relationships/hyperlink" Target="https://antoannamviet.com/tai-lieu-an-toan-lao-dong-san-xuat-bo-co-vua/" TargetMode="External"/><Relationship Id="rId5" Type="http://schemas.openxmlformats.org/officeDocument/2006/relationships/hyperlink" Target="https://antoannamviet.com/bao-gia-huan-luyen-an-toan-lao-dong/" TargetMode="External"/><Relationship Id="rId4" Type="http://schemas.openxmlformats.org/officeDocument/2006/relationships/hyperlink" Target="https://antoannamviet.com/bai-kiem-tra-an-toan-lao-dong-nhom-3/" TargetMode="Externa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809325" y="5310188"/>
            <a:ext cx="4919305" cy="3281482"/>
          </a:xfrm>
          <a:prstGeom prst="rect">
            <a:avLst/>
          </a:prstGeom>
        </p:spPr>
      </p:pic>
      <p:sp>
        <p:nvSpPr>
          <p:cNvPr id="3" name="Text 0"/>
          <p:cNvSpPr/>
          <p:nvPr/>
        </p:nvSpPr>
        <p:spPr>
          <a:xfrm>
            <a:off x="801410" y="1527348"/>
            <a:ext cx="7556421" cy="1271585"/>
          </a:xfrm>
          <a:prstGeom prst="rect">
            <a:avLst/>
          </a:prstGeom>
          <a:noFill/>
          <a:ln/>
        </p:spPr>
        <p:txBody>
          <a:bodyPr wrap="square" lIns="0" tIns="0" rIns="0" bIns="0" rtlCol="0" anchor="t"/>
          <a:lstStyle/>
          <a:p>
            <a:pPr marL="0" indent="0">
              <a:buNone/>
            </a:pPr>
            <a:r>
              <a:rPr lang="en-US" sz="6000" b="1" dirty="0">
                <a:solidFill>
                  <a:srgbClr val="124E73"/>
                </a:solidFill>
                <a:latin typeface="MuseoModerno Medium" pitchFamily="34" charset="0"/>
                <a:ea typeface="MuseoModerno Medium" pitchFamily="34" charset="-122"/>
                <a:cs typeface="MuseoModerno Medium" pitchFamily="34" charset="-120"/>
              </a:rPr>
              <a:t>An Toàn Lao </a:t>
            </a:r>
            <a:r>
              <a:rPr lang="en-US" sz="6000" b="1" dirty="0" err="1">
                <a:solidFill>
                  <a:srgbClr val="124E73"/>
                </a:solidFill>
                <a:latin typeface="MuseoModerno Medium" pitchFamily="34" charset="0"/>
                <a:ea typeface="MuseoModerno Medium" pitchFamily="34" charset="-122"/>
                <a:cs typeface="MuseoModerno Medium" pitchFamily="34" charset="-120"/>
              </a:rPr>
              <a:t>Động</a:t>
            </a:r>
            <a:r>
              <a:rPr lang="en-US" sz="6000" b="1" dirty="0">
                <a:solidFill>
                  <a:srgbClr val="124E73"/>
                </a:solidFill>
                <a:latin typeface="MuseoModerno Medium" pitchFamily="34" charset="0"/>
                <a:ea typeface="MuseoModerno Medium" pitchFamily="34" charset="-122"/>
                <a:cs typeface="MuseoModerno Medium" pitchFamily="34" charset="-120"/>
              </a:rPr>
              <a:t> </a:t>
            </a:r>
          </a:p>
          <a:p>
            <a:pPr marL="0" indent="0">
              <a:buNone/>
            </a:pPr>
            <a:r>
              <a:rPr lang="en-US" sz="6000" b="1" dirty="0" err="1">
                <a:solidFill>
                  <a:srgbClr val="124E73"/>
                </a:solidFill>
                <a:latin typeface="MuseoModerno Medium" pitchFamily="34" charset="0"/>
                <a:ea typeface="MuseoModerno Medium" pitchFamily="34" charset="-122"/>
                <a:cs typeface="MuseoModerno Medium" pitchFamily="34" charset="-120"/>
              </a:rPr>
              <a:t>Sản</a:t>
            </a:r>
            <a:r>
              <a:rPr lang="en-US" sz="6000" b="1" dirty="0">
                <a:solidFill>
                  <a:srgbClr val="124E73"/>
                </a:solidFill>
                <a:latin typeface="MuseoModerno Medium" pitchFamily="34" charset="0"/>
                <a:ea typeface="MuseoModerno Medium" pitchFamily="34" charset="-122"/>
                <a:cs typeface="MuseoModerno Medium" pitchFamily="34" charset="-120"/>
              </a:rPr>
              <a:t> Xuất Bộ Cờ Vua</a:t>
            </a:r>
            <a:endParaRPr lang="en-US" sz="6000" b="1" dirty="0"/>
          </a:p>
        </p:txBody>
      </p:sp>
      <p:sp>
        <p:nvSpPr>
          <p:cNvPr id="4" name="Text 1"/>
          <p:cNvSpPr/>
          <p:nvPr/>
        </p:nvSpPr>
        <p:spPr>
          <a:xfrm>
            <a:off x="801410" y="3751897"/>
            <a:ext cx="7556421" cy="725805"/>
          </a:xfrm>
          <a:prstGeom prst="rect">
            <a:avLst/>
          </a:prstGeom>
          <a:noFill/>
          <a:ln/>
        </p:spPr>
        <p:txBody>
          <a:bodyPr wrap="square" lIns="0" tIns="0" rIns="0" bIns="0" rtlCol="0" anchor="t"/>
          <a:lstStyle/>
          <a:p>
            <a:pPr marL="0" indent="0">
              <a:lnSpc>
                <a:spcPts val="2850"/>
              </a:lnSpc>
              <a:buNone/>
            </a:pPr>
            <a:r>
              <a:rPr lang="en-US" sz="1750" dirty="0">
                <a:solidFill>
                  <a:srgbClr val="2B4150"/>
                </a:solidFill>
                <a:latin typeface="PT Serif" panose="020A0603040505020204" pitchFamily="18" charset="0"/>
                <a:ea typeface="Source Sans Pro" pitchFamily="34" charset="-122"/>
                <a:cs typeface="Source Sans Pro" pitchFamily="34" charset="-120"/>
              </a:rPr>
              <a:t>An toàn lao động là yếu tố quan trọng trong mọi ngành nghề, </a:t>
            </a:r>
            <a:r>
              <a:rPr lang="en-US" sz="1750" dirty="0" err="1">
                <a:solidFill>
                  <a:srgbClr val="2B4150"/>
                </a:solidFill>
                <a:latin typeface="PT Serif" panose="020A0603040505020204" pitchFamily="18" charset="0"/>
                <a:ea typeface="Source Sans Pro" pitchFamily="34" charset="-122"/>
                <a:cs typeface="Source Sans Pro" pitchFamily="34" charset="-120"/>
              </a:rPr>
              <a:t>và</a:t>
            </a:r>
            <a:r>
              <a:rPr lang="en-US" sz="1750" dirty="0">
                <a:solidFill>
                  <a:srgbClr val="2B4150"/>
                </a:solidFill>
                <a:latin typeface="PT Serif" panose="020A0603040505020204" pitchFamily="18" charset="0"/>
                <a:ea typeface="Source Sans Pro" pitchFamily="34" charset="-122"/>
                <a:cs typeface="Source Sans Pro" pitchFamily="34" charset="-120"/>
              </a:rPr>
              <a:t> ngành sản xuất bộ </a:t>
            </a:r>
            <a:r>
              <a:rPr lang="en-US" sz="1750" dirty="0" err="1">
                <a:solidFill>
                  <a:srgbClr val="2B4150"/>
                </a:solidFill>
                <a:latin typeface="PT Serif" panose="020A0603040505020204" pitchFamily="18" charset="0"/>
                <a:ea typeface="Source Sans Pro" pitchFamily="34" charset="-122"/>
                <a:cs typeface="Source Sans Pro" pitchFamily="34" charset="-120"/>
              </a:rPr>
              <a:t>cờ</a:t>
            </a:r>
            <a:r>
              <a:rPr lang="en-US" sz="1750" dirty="0">
                <a:solidFill>
                  <a:srgbClr val="2B4150"/>
                </a:solidFill>
                <a:latin typeface="PT Serif" panose="020A0603040505020204" pitchFamily="18" charset="0"/>
                <a:ea typeface="Source Sans Pro" pitchFamily="34" charset="-122"/>
                <a:cs typeface="Source Sans Pro" pitchFamily="34" charset="-120"/>
              </a:rPr>
              <a:t> </a:t>
            </a:r>
            <a:r>
              <a:rPr lang="en-US" sz="1750" dirty="0" err="1">
                <a:solidFill>
                  <a:srgbClr val="2B4150"/>
                </a:solidFill>
                <a:latin typeface="PT Serif" panose="020A0603040505020204" pitchFamily="18" charset="0"/>
                <a:ea typeface="Source Sans Pro" pitchFamily="34" charset="-122"/>
                <a:cs typeface="Source Sans Pro" pitchFamily="34" charset="-120"/>
              </a:rPr>
              <a:t>vua</a:t>
            </a:r>
            <a:r>
              <a:rPr lang="en-US" sz="1750" dirty="0">
                <a:solidFill>
                  <a:srgbClr val="2B4150"/>
                </a:solidFill>
                <a:latin typeface="PT Serif" panose="020A0603040505020204" pitchFamily="18" charset="0"/>
                <a:ea typeface="Source Sans Pro" pitchFamily="34" charset="-122"/>
                <a:cs typeface="Source Sans Pro" pitchFamily="34" charset="-120"/>
              </a:rPr>
              <a:t> </a:t>
            </a:r>
            <a:r>
              <a:rPr lang="en-US" sz="1750" dirty="0" err="1">
                <a:solidFill>
                  <a:srgbClr val="2B4150"/>
                </a:solidFill>
                <a:latin typeface="PT Serif" panose="020A0603040505020204" pitchFamily="18" charset="0"/>
                <a:ea typeface="Source Sans Pro" pitchFamily="34" charset="-122"/>
                <a:cs typeface="Source Sans Pro" pitchFamily="34" charset="-120"/>
              </a:rPr>
              <a:t>cũng</a:t>
            </a:r>
            <a:r>
              <a:rPr lang="en-US" sz="1750" dirty="0">
                <a:solidFill>
                  <a:srgbClr val="2B4150"/>
                </a:solidFill>
                <a:latin typeface="PT Serif" panose="020A0603040505020204" pitchFamily="18" charset="0"/>
                <a:ea typeface="Source Sans Pro" pitchFamily="34" charset="-122"/>
                <a:cs typeface="Source Sans Pro" pitchFamily="34" charset="-120"/>
              </a:rPr>
              <a:t> </a:t>
            </a:r>
            <a:r>
              <a:rPr lang="en-US" sz="1750" dirty="0" err="1">
                <a:solidFill>
                  <a:srgbClr val="2B4150"/>
                </a:solidFill>
                <a:latin typeface="PT Serif" panose="020A0603040505020204" pitchFamily="18" charset="0"/>
                <a:ea typeface="Source Sans Pro" pitchFamily="34" charset="-122"/>
                <a:cs typeface="Source Sans Pro" pitchFamily="34" charset="-120"/>
              </a:rPr>
              <a:t>không</a:t>
            </a:r>
            <a:r>
              <a:rPr lang="en-US" sz="1750" dirty="0">
                <a:solidFill>
                  <a:srgbClr val="2B4150"/>
                </a:solidFill>
                <a:latin typeface="PT Serif" panose="020A0603040505020204" pitchFamily="18" charset="0"/>
                <a:ea typeface="Source Sans Pro" pitchFamily="34" charset="-122"/>
                <a:cs typeface="Source Sans Pro" pitchFamily="34" charset="-120"/>
              </a:rPr>
              <a:t> </a:t>
            </a:r>
            <a:r>
              <a:rPr lang="en-US" sz="1750" dirty="0" err="1">
                <a:solidFill>
                  <a:srgbClr val="2B4150"/>
                </a:solidFill>
                <a:latin typeface="PT Serif" panose="020A0603040505020204" pitchFamily="18" charset="0"/>
                <a:ea typeface="Source Sans Pro" pitchFamily="34" charset="-122"/>
                <a:cs typeface="Source Sans Pro" pitchFamily="34" charset="-120"/>
              </a:rPr>
              <a:t>ngoại</a:t>
            </a:r>
            <a:r>
              <a:rPr lang="en-US" sz="1750" dirty="0">
                <a:solidFill>
                  <a:srgbClr val="2B4150"/>
                </a:solidFill>
                <a:latin typeface="PT Serif" panose="020A0603040505020204" pitchFamily="18" charset="0"/>
                <a:ea typeface="Source Sans Pro" pitchFamily="34" charset="-122"/>
                <a:cs typeface="Source Sans Pro" pitchFamily="34" charset="-120"/>
              </a:rPr>
              <a:t> </a:t>
            </a:r>
            <a:r>
              <a:rPr lang="en-US" sz="1750" dirty="0" err="1">
                <a:solidFill>
                  <a:srgbClr val="2B4150"/>
                </a:solidFill>
                <a:latin typeface="PT Serif" panose="020A0603040505020204" pitchFamily="18" charset="0"/>
                <a:ea typeface="Source Sans Pro" pitchFamily="34" charset="-122"/>
                <a:cs typeface="Source Sans Pro" pitchFamily="34" charset="-120"/>
              </a:rPr>
              <a:t>lệ</a:t>
            </a:r>
            <a:r>
              <a:rPr lang="en-US" sz="1750" dirty="0">
                <a:solidFill>
                  <a:srgbClr val="2B4150"/>
                </a:solidFill>
                <a:latin typeface="PT Serif" panose="020A0603040505020204" pitchFamily="18" charset="0"/>
                <a:ea typeface="Source Sans Pro" pitchFamily="34" charset="-122"/>
                <a:cs typeface="Source Sans Pro" pitchFamily="34" charset="-120"/>
              </a:rPr>
              <a:t>. </a:t>
            </a:r>
            <a:r>
              <a:rPr lang="en-US" sz="1750" dirty="0" err="1">
                <a:solidFill>
                  <a:srgbClr val="2B4150"/>
                </a:solidFill>
                <a:latin typeface="PT Serif" panose="020A0603040505020204" pitchFamily="18" charset="0"/>
                <a:ea typeface="Source Sans Pro" pitchFamily="34" charset="-122"/>
                <a:cs typeface="Source Sans Pro" pitchFamily="34" charset="-120"/>
              </a:rPr>
              <a:t>Cùng</a:t>
            </a:r>
            <a:r>
              <a:rPr lang="en-US" sz="1750" dirty="0">
                <a:solidFill>
                  <a:srgbClr val="2B4150"/>
                </a:solidFill>
                <a:latin typeface="PT Serif" panose="020A0603040505020204" pitchFamily="18" charset="0"/>
                <a:ea typeface="Source Sans Pro" pitchFamily="34" charset="-122"/>
                <a:cs typeface="Source Sans Pro" pitchFamily="34" charset="-120"/>
              </a:rPr>
              <a:t> </a:t>
            </a:r>
            <a:r>
              <a:rPr lang="en-US" sz="1750" dirty="0" err="1">
                <a:solidFill>
                  <a:srgbClr val="2B4150"/>
                </a:solidFill>
                <a:latin typeface="PT Serif" panose="020A0603040505020204" pitchFamily="18" charset="0"/>
                <a:ea typeface="Source Sans Pro" pitchFamily="34" charset="-122"/>
                <a:cs typeface="Source Sans Pro" pitchFamily="34" charset="-120"/>
              </a:rPr>
              <a:t>tìm</a:t>
            </a:r>
            <a:r>
              <a:rPr lang="en-US" sz="1750" dirty="0">
                <a:solidFill>
                  <a:srgbClr val="2B4150"/>
                </a:solidFill>
                <a:latin typeface="PT Serif" panose="020A0603040505020204" pitchFamily="18" charset="0"/>
                <a:ea typeface="Source Sans Pro" pitchFamily="34" charset="-122"/>
                <a:cs typeface="Source Sans Pro" pitchFamily="34" charset="-120"/>
              </a:rPr>
              <a:t> </a:t>
            </a:r>
            <a:r>
              <a:rPr lang="en-US" sz="1750" dirty="0" err="1">
                <a:solidFill>
                  <a:srgbClr val="2B4150"/>
                </a:solidFill>
                <a:latin typeface="PT Serif" panose="020A0603040505020204" pitchFamily="18" charset="0"/>
                <a:ea typeface="Source Sans Pro" pitchFamily="34" charset="-122"/>
                <a:cs typeface="Source Sans Pro" pitchFamily="34" charset="-120"/>
              </a:rPr>
              <a:t>hiểu</a:t>
            </a:r>
            <a:r>
              <a:rPr lang="en-US" sz="1750" dirty="0">
                <a:solidFill>
                  <a:srgbClr val="2B4150"/>
                </a:solidFill>
                <a:latin typeface="PT Serif" panose="020A0603040505020204" pitchFamily="18" charset="0"/>
                <a:ea typeface="Source Sans Pro" pitchFamily="34" charset="-122"/>
                <a:cs typeface="Source Sans Pro" pitchFamily="34" charset="-120"/>
              </a:rPr>
              <a:t> </a:t>
            </a:r>
            <a:r>
              <a:rPr lang="en-US" sz="1750" dirty="0" err="1">
                <a:solidFill>
                  <a:srgbClr val="2B4150"/>
                </a:solidFill>
                <a:latin typeface="PT Serif" panose="020A0603040505020204" pitchFamily="18" charset="0"/>
                <a:ea typeface="Source Sans Pro" pitchFamily="34" charset="-122"/>
                <a:cs typeface="Source Sans Pro" pitchFamily="34" charset="-120"/>
              </a:rPr>
              <a:t>xem</a:t>
            </a:r>
            <a:r>
              <a:rPr lang="en-US" sz="1750" dirty="0">
                <a:solidFill>
                  <a:srgbClr val="2B4150"/>
                </a:solidFill>
                <a:latin typeface="PT Serif" panose="020A0603040505020204" pitchFamily="18" charset="0"/>
                <a:ea typeface="Source Sans Pro" pitchFamily="34" charset="-122"/>
                <a:cs typeface="Source Sans Pro" pitchFamily="34" charset="-120"/>
              </a:rPr>
              <a:t> </a:t>
            </a:r>
            <a:r>
              <a:rPr lang="en-US" sz="1750" dirty="0" err="1">
                <a:solidFill>
                  <a:srgbClr val="2B4150"/>
                </a:solidFill>
                <a:latin typeface="PT Serif" panose="020A0603040505020204" pitchFamily="18" charset="0"/>
                <a:ea typeface="Source Sans Pro" pitchFamily="34" charset="-122"/>
                <a:cs typeface="Source Sans Pro" pitchFamily="34" charset="-120"/>
              </a:rPr>
              <a:t>những</a:t>
            </a:r>
            <a:r>
              <a:rPr lang="en-US" sz="1750" dirty="0">
                <a:solidFill>
                  <a:srgbClr val="2B4150"/>
                </a:solidFill>
                <a:latin typeface="PT Serif" panose="020A0603040505020204" pitchFamily="18" charset="0"/>
                <a:ea typeface="Source Sans Pro" pitchFamily="34" charset="-122"/>
                <a:cs typeface="Source Sans Pro" pitchFamily="34" charset="-120"/>
              </a:rPr>
              <a:t> </a:t>
            </a:r>
            <a:r>
              <a:rPr lang="en-US" sz="1750" dirty="0" err="1">
                <a:solidFill>
                  <a:srgbClr val="2B4150"/>
                </a:solidFill>
                <a:latin typeface="PT Serif" panose="020A0603040505020204" pitchFamily="18" charset="0"/>
                <a:ea typeface="Source Sans Pro" pitchFamily="34" charset="-122"/>
                <a:cs typeface="Source Sans Pro" pitchFamily="34" charset="-120"/>
              </a:rPr>
              <a:t>điểm</a:t>
            </a:r>
            <a:r>
              <a:rPr lang="en-US" sz="1750" dirty="0">
                <a:solidFill>
                  <a:srgbClr val="2B4150"/>
                </a:solidFill>
                <a:latin typeface="PT Serif" panose="020A0603040505020204" pitchFamily="18" charset="0"/>
                <a:ea typeface="Source Sans Pro" pitchFamily="34" charset="-122"/>
                <a:cs typeface="Source Sans Pro" pitchFamily="34" charset="-120"/>
              </a:rPr>
              <a:t> </a:t>
            </a:r>
            <a:r>
              <a:rPr lang="en-US" sz="1750" dirty="0" err="1">
                <a:solidFill>
                  <a:srgbClr val="2B4150"/>
                </a:solidFill>
                <a:latin typeface="PT Serif" panose="020A0603040505020204" pitchFamily="18" charset="0"/>
                <a:ea typeface="Source Sans Pro" pitchFamily="34" charset="-122"/>
                <a:cs typeface="Source Sans Pro" pitchFamily="34" charset="-120"/>
              </a:rPr>
              <a:t>có</a:t>
            </a:r>
            <a:r>
              <a:rPr lang="en-US" sz="1750" dirty="0">
                <a:solidFill>
                  <a:srgbClr val="2B4150"/>
                </a:solidFill>
                <a:latin typeface="PT Serif" panose="020A0603040505020204" pitchFamily="18" charset="0"/>
                <a:ea typeface="Source Sans Pro" pitchFamily="34" charset="-122"/>
                <a:cs typeface="Source Sans Pro" pitchFamily="34" charset="-120"/>
              </a:rPr>
              <a:t> </a:t>
            </a:r>
            <a:r>
              <a:rPr lang="en-US" sz="1750" dirty="0" err="1">
                <a:solidFill>
                  <a:srgbClr val="2B4150"/>
                </a:solidFill>
                <a:latin typeface="PT Serif" panose="020A0603040505020204" pitchFamily="18" charset="0"/>
                <a:ea typeface="Source Sans Pro" pitchFamily="34" charset="-122"/>
                <a:cs typeface="Source Sans Pro" pitchFamily="34" charset="-120"/>
              </a:rPr>
              <a:t>thể</a:t>
            </a:r>
            <a:r>
              <a:rPr lang="en-US" sz="1750" dirty="0">
                <a:solidFill>
                  <a:srgbClr val="2B4150"/>
                </a:solidFill>
                <a:latin typeface="PT Serif" panose="020A0603040505020204" pitchFamily="18" charset="0"/>
                <a:ea typeface="Source Sans Pro" pitchFamily="34" charset="-122"/>
                <a:cs typeface="Source Sans Pro" pitchFamily="34" charset="-120"/>
              </a:rPr>
              <a:t> </a:t>
            </a:r>
            <a:r>
              <a:rPr lang="en-US" sz="1750" dirty="0" err="1">
                <a:solidFill>
                  <a:srgbClr val="2B4150"/>
                </a:solidFill>
                <a:latin typeface="PT Serif" panose="020A0603040505020204" pitchFamily="18" charset="0"/>
                <a:ea typeface="Source Sans Pro" pitchFamily="34" charset="-122"/>
                <a:cs typeface="Source Sans Pro" pitchFamily="34" charset="-120"/>
              </a:rPr>
              <a:t>xảy</a:t>
            </a:r>
            <a:r>
              <a:rPr lang="en-US" sz="1750" dirty="0">
                <a:solidFill>
                  <a:srgbClr val="2B4150"/>
                </a:solidFill>
                <a:latin typeface="PT Serif" panose="020A0603040505020204" pitchFamily="18" charset="0"/>
                <a:ea typeface="Source Sans Pro" pitchFamily="34" charset="-122"/>
                <a:cs typeface="Source Sans Pro" pitchFamily="34" charset="-120"/>
              </a:rPr>
              <a:t> </a:t>
            </a:r>
            <a:r>
              <a:rPr lang="en-US" sz="1750" dirty="0" err="1">
                <a:solidFill>
                  <a:srgbClr val="2B4150"/>
                </a:solidFill>
                <a:latin typeface="PT Serif" panose="020A0603040505020204" pitchFamily="18" charset="0"/>
                <a:ea typeface="Source Sans Pro" pitchFamily="34" charset="-122"/>
                <a:cs typeface="Source Sans Pro" pitchFamily="34" charset="-120"/>
              </a:rPr>
              <a:t>ra</a:t>
            </a:r>
            <a:r>
              <a:rPr lang="en-US" sz="1750" dirty="0">
                <a:solidFill>
                  <a:srgbClr val="2B4150"/>
                </a:solidFill>
                <a:latin typeface="PT Serif" panose="020A0603040505020204" pitchFamily="18" charset="0"/>
                <a:ea typeface="Source Sans Pro" pitchFamily="34" charset="-122"/>
                <a:cs typeface="Source Sans Pro" pitchFamily="34" charset="-120"/>
              </a:rPr>
              <a:t> </a:t>
            </a:r>
            <a:r>
              <a:rPr lang="en-US" sz="1750" dirty="0" err="1">
                <a:solidFill>
                  <a:srgbClr val="2B4150"/>
                </a:solidFill>
                <a:latin typeface="PT Serif" panose="020A0603040505020204" pitchFamily="18" charset="0"/>
                <a:ea typeface="Source Sans Pro" pitchFamily="34" charset="-122"/>
                <a:cs typeface="Source Sans Pro" pitchFamily="34" charset="-120"/>
              </a:rPr>
              <a:t>rủi</a:t>
            </a:r>
            <a:r>
              <a:rPr lang="en-US" sz="1750" dirty="0">
                <a:solidFill>
                  <a:srgbClr val="2B4150"/>
                </a:solidFill>
                <a:latin typeface="PT Serif" panose="020A0603040505020204" pitchFamily="18" charset="0"/>
                <a:ea typeface="Source Sans Pro" pitchFamily="34" charset="-122"/>
                <a:cs typeface="Source Sans Pro" pitchFamily="34" charset="-120"/>
              </a:rPr>
              <a:t> </a:t>
            </a:r>
            <a:r>
              <a:rPr lang="en-US" sz="1750" dirty="0" err="1">
                <a:solidFill>
                  <a:srgbClr val="2B4150"/>
                </a:solidFill>
                <a:latin typeface="PT Serif" panose="020A0603040505020204" pitchFamily="18" charset="0"/>
                <a:ea typeface="Source Sans Pro" pitchFamily="34" charset="-122"/>
                <a:cs typeface="Source Sans Pro" pitchFamily="34" charset="-120"/>
              </a:rPr>
              <a:t>ro</a:t>
            </a:r>
            <a:r>
              <a:rPr lang="en-US" sz="1750" dirty="0">
                <a:solidFill>
                  <a:srgbClr val="2B4150"/>
                </a:solidFill>
                <a:latin typeface="PT Serif" panose="020A0603040505020204" pitchFamily="18" charset="0"/>
                <a:ea typeface="Source Sans Pro" pitchFamily="34" charset="-122"/>
                <a:cs typeface="Source Sans Pro" pitchFamily="34" charset="-120"/>
              </a:rPr>
              <a:t>, </a:t>
            </a:r>
            <a:r>
              <a:rPr lang="en-US" sz="1750" dirty="0" err="1">
                <a:solidFill>
                  <a:srgbClr val="2B4150"/>
                </a:solidFill>
                <a:latin typeface="PT Serif" panose="020A0603040505020204" pitchFamily="18" charset="0"/>
                <a:ea typeface="Source Sans Pro" pitchFamily="34" charset="-122"/>
                <a:cs typeface="Source Sans Pro" pitchFamily="34" charset="-120"/>
              </a:rPr>
              <a:t>nguyên</a:t>
            </a:r>
            <a:r>
              <a:rPr lang="en-US" sz="1750" dirty="0">
                <a:solidFill>
                  <a:srgbClr val="2B4150"/>
                </a:solidFill>
                <a:latin typeface="PT Serif" panose="020A0603040505020204" pitchFamily="18" charset="0"/>
                <a:ea typeface="Source Sans Pro" pitchFamily="34" charset="-122"/>
                <a:cs typeface="Source Sans Pro" pitchFamily="34" charset="-120"/>
              </a:rPr>
              <a:t> </a:t>
            </a:r>
            <a:r>
              <a:rPr lang="en-US" sz="1750" dirty="0" err="1">
                <a:solidFill>
                  <a:srgbClr val="2B4150"/>
                </a:solidFill>
                <a:latin typeface="PT Serif" panose="020A0603040505020204" pitchFamily="18" charset="0"/>
                <a:ea typeface="Source Sans Pro" pitchFamily="34" charset="-122"/>
                <a:cs typeface="Source Sans Pro" pitchFamily="34" charset="-120"/>
              </a:rPr>
              <a:t>nhân</a:t>
            </a:r>
            <a:r>
              <a:rPr lang="en-US" sz="1750" dirty="0">
                <a:solidFill>
                  <a:srgbClr val="2B4150"/>
                </a:solidFill>
                <a:latin typeface="PT Serif" panose="020A0603040505020204" pitchFamily="18" charset="0"/>
                <a:ea typeface="Source Sans Pro" pitchFamily="34" charset="-122"/>
                <a:cs typeface="Source Sans Pro" pitchFamily="34" charset="-120"/>
              </a:rPr>
              <a:t> </a:t>
            </a:r>
            <a:r>
              <a:rPr lang="en-US" sz="1750" dirty="0" err="1">
                <a:solidFill>
                  <a:srgbClr val="2B4150"/>
                </a:solidFill>
                <a:latin typeface="PT Serif" panose="020A0603040505020204" pitchFamily="18" charset="0"/>
                <a:ea typeface="Source Sans Pro" pitchFamily="34" charset="-122"/>
                <a:cs typeface="Source Sans Pro" pitchFamily="34" charset="-120"/>
              </a:rPr>
              <a:t>và</a:t>
            </a:r>
            <a:r>
              <a:rPr lang="en-US" sz="1750" dirty="0">
                <a:solidFill>
                  <a:srgbClr val="2B4150"/>
                </a:solidFill>
                <a:latin typeface="PT Serif" panose="020A0603040505020204" pitchFamily="18" charset="0"/>
                <a:ea typeface="Source Sans Pro" pitchFamily="34" charset="-122"/>
                <a:cs typeface="Source Sans Pro" pitchFamily="34" charset="-120"/>
              </a:rPr>
              <a:t> </a:t>
            </a:r>
            <a:r>
              <a:rPr lang="en-US" sz="1750" dirty="0" err="1">
                <a:solidFill>
                  <a:srgbClr val="2B4150"/>
                </a:solidFill>
                <a:latin typeface="PT Serif" panose="020A0603040505020204" pitchFamily="18" charset="0"/>
                <a:ea typeface="Source Sans Pro" pitchFamily="34" charset="-122"/>
                <a:cs typeface="Source Sans Pro" pitchFamily="34" charset="-120"/>
              </a:rPr>
              <a:t>biện</a:t>
            </a:r>
            <a:r>
              <a:rPr lang="en-US" sz="1750" dirty="0">
                <a:solidFill>
                  <a:srgbClr val="2B4150"/>
                </a:solidFill>
                <a:latin typeface="PT Serif" panose="020A0603040505020204" pitchFamily="18" charset="0"/>
                <a:ea typeface="Source Sans Pro" pitchFamily="34" charset="-122"/>
                <a:cs typeface="Source Sans Pro" pitchFamily="34" charset="-120"/>
              </a:rPr>
              <a:t> </a:t>
            </a:r>
            <a:r>
              <a:rPr lang="en-US" sz="1750" dirty="0" err="1">
                <a:solidFill>
                  <a:srgbClr val="2B4150"/>
                </a:solidFill>
                <a:latin typeface="PT Serif" panose="020A0603040505020204" pitchFamily="18" charset="0"/>
                <a:ea typeface="Source Sans Pro" pitchFamily="34" charset="-122"/>
                <a:cs typeface="Source Sans Pro" pitchFamily="34" charset="-120"/>
              </a:rPr>
              <a:t>pháp</a:t>
            </a:r>
            <a:r>
              <a:rPr lang="en-US" sz="1750" dirty="0">
                <a:solidFill>
                  <a:srgbClr val="2B4150"/>
                </a:solidFill>
                <a:latin typeface="PT Serif" panose="020A0603040505020204" pitchFamily="18" charset="0"/>
                <a:ea typeface="Source Sans Pro" pitchFamily="34" charset="-122"/>
                <a:cs typeface="Source Sans Pro" pitchFamily="34" charset="-120"/>
              </a:rPr>
              <a:t> </a:t>
            </a:r>
            <a:r>
              <a:rPr lang="en-US" sz="1750" dirty="0" err="1">
                <a:solidFill>
                  <a:srgbClr val="2B4150"/>
                </a:solidFill>
                <a:latin typeface="PT Serif" panose="020A0603040505020204" pitchFamily="18" charset="0"/>
                <a:ea typeface="Source Sans Pro" pitchFamily="34" charset="-122"/>
                <a:cs typeface="Source Sans Pro" pitchFamily="34" charset="-120"/>
              </a:rPr>
              <a:t>đề</a:t>
            </a:r>
            <a:r>
              <a:rPr lang="en-US" sz="1750" dirty="0">
                <a:solidFill>
                  <a:srgbClr val="2B4150"/>
                </a:solidFill>
                <a:latin typeface="PT Serif" panose="020A0603040505020204" pitchFamily="18" charset="0"/>
                <a:ea typeface="Source Sans Pro" pitchFamily="34" charset="-122"/>
                <a:cs typeface="Source Sans Pro" pitchFamily="34" charset="-120"/>
              </a:rPr>
              <a:t> </a:t>
            </a:r>
            <a:r>
              <a:rPr lang="en-US" sz="1750" dirty="0" err="1">
                <a:solidFill>
                  <a:srgbClr val="2B4150"/>
                </a:solidFill>
                <a:latin typeface="PT Serif" panose="020A0603040505020204" pitchFamily="18" charset="0"/>
                <a:ea typeface="Source Sans Pro" pitchFamily="34" charset="-122"/>
                <a:cs typeface="Source Sans Pro" pitchFamily="34" charset="-120"/>
              </a:rPr>
              <a:t>phòng</a:t>
            </a:r>
            <a:r>
              <a:rPr lang="en-US" sz="1750" dirty="0">
                <a:solidFill>
                  <a:srgbClr val="2B4150"/>
                </a:solidFill>
                <a:latin typeface="PT Serif" panose="020A0603040505020204" pitchFamily="18" charset="0"/>
                <a:ea typeface="Source Sans Pro" pitchFamily="34" charset="-122"/>
                <a:cs typeface="Source Sans Pro" pitchFamily="34" charset="-120"/>
              </a:rPr>
              <a:t> </a:t>
            </a:r>
            <a:r>
              <a:rPr lang="en-US" sz="1750" dirty="0" err="1">
                <a:solidFill>
                  <a:srgbClr val="2B4150"/>
                </a:solidFill>
                <a:latin typeface="PT Serif" panose="020A0603040505020204" pitchFamily="18" charset="0"/>
                <a:ea typeface="Source Sans Pro" pitchFamily="34" charset="-122"/>
                <a:cs typeface="Source Sans Pro" pitchFamily="34" charset="-120"/>
              </a:rPr>
              <a:t>tại</a:t>
            </a:r>
            <a:r>
              <a:rPr lang="en-US" sz="1750" dirty="0">
                <a:solidFill>
                  <a:srgbClr val="2B4150"/>
                </a:solidFill>
                <a:latin typeface="PT Serif" panose="020A0603040505020204" pitchFamily="18" charset="0"/>
                <a:ea typeface="Source Sans Pro" pitchFamily="34" charset="-122"/>
                <a:cs typeface="Source Sans Pro" pitchFamily="34" charset="-120"/>
              </a:rPr>
              <a:t> </a:t>
            </a:r>
            <a:r>
              <a:rPr lang="en-US" sz="1750" dirty="0" err="1">
                <a:solidFill>
                  <a:srgbClr val="2B4150"/>
                </a:solidFill>
                <a:latin typeface="PT Serif" panose="020A0603040505020204" pitchFamily="18" charset="0"/>
                <a:ea typeface="Source Sans Pro" pitchFamily="34" charset="-122"/>
                <a:cs typeface="Source Sans Pro" pitchFamily="34" charset="-120"/>
              </a:rPr>
              <a:t>đây</a:t>
            </a:r>
            <a:r>
              <a:rPr lang="en-US" sz="1750" dirty="0">
                <a:solidFill>
                  <a:srgbClr val="2B4150"/>
                </a:solidFill>
                <a:latin typeface="PT Serif" panose="020A0603040505020204" pitchFamily="18" charset="0"/>
                <a:ea typeface="Source Sans Pro" pitchFamily="34" charset="-122"/>
                <a:cs typeface="Source Sans Pro" pitchFamily="34" charset="-120"/>
              </a:rPr>
              <a:t>!</a:t>
            </a:r>
            <a:endParaRPr lang="en-US" sz="1750" dirty="0"/>
          </a:p>
        </p:txBody>
      </p:sp>
      <p:sp>
        <p:nvSpPr>
          <p:cNvPr id="5" name="Shape 2"/>
          <p:cNvSpPr/>
          <p:nvPr/>
        </p:nvSpPr>
        <p:spPr>
          <a:xfrm>
            <a:off x="793790" y="7111271"/>
            <a:ext cx="362903" cy="362903"/>
          </a:xfrm>
          <a:prstGeom prst="roundRect">
            <a:avLst>
              <a:gd name="adj" fmla="val 25194296"/>
            </a:avLst>
          </a:prstGeom>
          <a:noFill/>
          <a:ln w="7620">
            <a:solidFill>
              <a:srgbClr val="FFFFFF"/>
            </a:solidFill>
            <a:prstDash val="solid"/>
          </a:ln>
        </p:spPr>
      </p:sp>
      <p:pic>
        <p:nvPicPr>
          <p:cNvPr id="6" name="Image 1" descr="preencoded.png"/>
          <p:cNvPicPr>
            <a:picLocks noChangeAspect="1"/>
          </p:cNvPicPr>
          <p:nvPr/>
        </p:nvPicPr>
        <p:blipFill>
          <a:blip r:embed="rId4"/>
          <a:stretch>
            <a:fillRect/>
          </a:stretch>
        </p:blipFill>
        <p:spPr>
          <a:xfrm>
            <a:off x="801410" y="7118891"/>
            <a:ext cx="347663" cy="347663"/>
          </a:xfrm>
          <a:prstGeom prst="rect">
            <a:avLst/>
          </a:prstGeom>
        </p:spPr>
      </p:pic>
      <p:sp>
        <p:nvSpPr>
          <p:cNvPr id="7" name="Text 3"/>
          <p:cNvSpPr/>
          <p:nvPr/>
        </p:nvSpPr>
        <p:spPr>
          <a:xfrm>
            <a:off x="1270040" y="7094364"/>
            <a:ext cx="2619494" cy="396835"/>
          </a:xfrm>
          <a:prstGeom prst="rect">
            <a:avLst/>
          </a:prstGeom>
          <a:noFill/>
          <a:ln/>
        </p:spPr>
        <p:txBody>
          <a:bodyPr wrap="none" lIns="0" tIns="0" rIns="0" bIns="0" rtlCol="0" anchor="t"/>
          <a:lstStyle/>
          <a:p>
            <a:pPr marL="0" indent="0" algn="l">
              <a:lnSpc>
                <a:spcPts val="3100"/>
              </a:lnSpc>
              <a:buNone/>
            </a:pPr>
            <a:r>
              <a:rPr lang="en-US" sz="2200" b="1" dirty="0" err="1">
                <a:solidFill>
                  <a:srgbClr val="2B4150"/>
                </a:solidFill>
                <a:latin typeface="PT Serif" panose="020A0603040505020204" pitchFamily="18" charset="0"/>
                <a:ea typeface="Source Sans Pro Bold" pitchFamily="34" charset="-122"/>
                <a:cs typeface="Source Sans Pro Bold" pitchFamily="34" charset="-120"/>
              </a:rPr>
              <a:t>Bản</a:t>
            </a:r>
            <a:r>
              <a:rPr lang="en-US" sz="2200" b="1" dirty="0">
                <a:solidFill>
                  <a:srgbClr val="2B4150"/>
                </a:solidFill>
                <a:latin typeface="PT Serif" panose="020A0603040505020204" pitchFamily="18" charset="0"/>
                <a:ea typeface="Source Sans Pro Bold" pitchFamily="34" charset="-122"/>
                <a:cs typeface="Source Sans Pro Bold" pitchFamily="34" charset="-120"/>
              </a:rPr>
              <a:t> </a:t>
            </a:r>
            <a:r>
              <a:rPr lang="en-US" sz="2200" b="1" dirty="0" err="1">
                <a:solidFill>
                  <a:srgbClr val="2B4150"/>
                </a:solidFill>
                <a:latin typeface="PT Serif" panose="020A0603040505020204" pitchFamily="18" charset="0"/>
                <a:ea typeface="Source Sans Pro Bold" pitchFamily="34" charset="-122"/>
                <a:cs typeface="Source Sans Pro Bold" pitchFamily="34" charset="-120"/>
              </a:rPr>
              <a:t>quyền</a:t>
            </a:r>
            <a:r>
              <a:rPr lang="en-US" sz="2200" b="1" dirty="0">
                <a:solidFill>
                  <a:srgbClr val="2B4150"/>
                </a:solidFill>
                <a:latin typeface="PT Serif" panose="020A0603040505020204" pitchFamily="18" charset="0"/>
                <a:ea typeface="Source Sans Pro Bold" pitchFamily="34" charset="-122"/>
                <a:cs typeface="Source Sans Pro Bold" pitchFamily="34" charset="-120"/>
              </a:rPr>
              <a:t> </a:t>
            </a:r>
            <a:r>
              <a:rPr lang="en-US" sz="2200" b="1" dirty="0" err="1">
                <a:solidFill>
                  <a:srgbClr val="2B4150"/>
                </a:solidFill>
                <a:latin typeface="PT Serif" panose="020A0603040505020204" pitchFamily="18" charset="0"/>
                <a:ea typeface="Source Sans Pro Bold" pitchFamily="34" charset="-122"/>
                <a:cs typeface="Source Sans Pro Bold" pitchFamily="34" charset="-120"/>
              </a:rPr>
              <a:t>thuộc</a:t>
            </a:r>
            <a:r>
              <a:rPr lang="en-US" sz="2200" b="1" dirty="0">
                <a:solidFill>
                  <a:srgbClr val="2B4150"/>
                </a:solidFill>
                <a:latin typeface="PT Serif" panose="020A0603040505020204" pitchFamily="18" charset="0"/>
                <a:ea typeface="Source Sans Pro Bold" pitchFamily="34" charset="-122"/>
                <a:cs typeface="Source Sans Pro Bold" pitchFamily="34" charset="-120"/>
              </a:rPr>
              <a:t> An Toàn  Nam Việt</a:t>
            </a:r>
            <a:endParaRPr lang="en-US" sz="22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711690" y="2414468"/>
            <a:ext cx="4351020" cy="4411980"/>
          </a:xfrm>
          <a:prstGeom prst="rect">
            <a:avLst/>
          </a:prstGeom>
        </p:spPr>
      </p:pic>
      <p:sp>
        <p:nvSpPr>
          <p:cNvPr id="3" name="Text 0"/>
          <p:cNvSpPr/>
          <p:nvPr/>
        </p:nvSpPr>
        <p:spPr>
          <a:xfrm>
            <a:off x="713404" y="1171544"/>
            <a:ext cx="7200067" cy="708779"/>
          </a:xfrm>
          <a:prstGeom prst="rect">
            <a:avLst/>
          </a:prstGeom>
          <a:noFill/>
          <a:ln/>
        </p:spPr>
        <p:txBody>
          <a:bodyPr wrap="none" lIns="0" tIns="0" rIns="0" bIns="0" rtlCol="0" anchor="t"/>
          <a:lstStyle/>
          <a:p>
            <a:pPr marL="0" indent="0">
              <a:lnSpc>
                <a:spcPts val="5550"/>
              </a:lnSpc>
              <a:buNone/>
            </a:pPr>
            <a:r>
              <a:rPr lang="en-US" sz="4800" b="1" dirty="0">
                <a:solidFill>
                  <a:srgbClr val="124E73"/>
                </a:solidFill>
                <a:latin typeface="MuseoModerno Medium" pitchFamily="34" charset="0"/>
                <a:ea typeface="MuseoModerno Medium" pitchFamily="34" charset="-122"/>
                <a:cs typeface="MuseoModerno Medium" pitchFamily="34" charset="-120"/>
              </a:rPr>
              <a:t>Tình hình tai nạn lao động</a:t>
            </a:r>
            <a:endParaRPr lang="en-US" sz="4800" b="1" dirty="0"/>
          </a:p>
        </p:txBody>
      </p:sp>
      <p:sp>
        <p:nvSpPr>
          <p:cNvPr id="4" name="Shape 1"/>
          <p:cNvSpPr/>
          <p:nvPr/>
        </p:nvSpPr>
        <p:spPr>
          <a:xfrm>
            <a:off x="793790" y="2451973"/>
            <a:ext cx="7556421" cy="1306949"/>
          </a:xfrm>
          <a:prstGeom prst="roundRect">
            <a:avLst>
              <a:gd name="adj" fmla="val 2603"/>
            </a:avLst>
          </a:prstGeom>
          <a:solidFill>
            <a:srgbClr val="124E73"/>
          </a:solidFill>
          <a:ln/>
        </p:spPr>
      </p:sp>
      <p:sp>
        <p:nvSpPr>
          <p:cNvPr id="5" name="Text 2"/>
          <p:cNvSpPr/>
          <p:nvPr/>
        </p:nvSpPr>
        <p:spPr>
          <a:xfrm>
            <a:off x="1020604" y="2772507"/>
            <a:ext cx="2835235" cy="354330"/>
          </a:xfrm>
          <a:prstGeom prst="rect">
            <a:avLst/>
          </a:prstGeom>
          <a:noFill/>
          <a:ln/>
        </p:spPr>
        <p:txBody>
          <a:bodyPr wrap="none" lIns="0" tIns="0" rIns="0" bIns="0" rtlCol="0" anchor="t"/>
          <a:lstStyle/>
          <a:p>
            <a:pPr marL="0" indent="0">
              <a:lnSpc>
                <a:spcPts val="2750"/>
              </a:lnSpc>
              <a:buNone/>
            </a:pPr>
            <a:r>
              <a:rPr lang="en-US" sz="2800" b="1" dirty="0">
                <a:solidFill>
                  <a:srgbClr val="FFFFFF"/>
                </a:solidFill>
                <a:latin typeface="MuseoModerno Medium" pitchFamily="34" charset="0"/>
                <a:ea typeface="MuseoModerno Medium" pitchFamily="34" charset="-122"/>
                <a:cs typeface="MuseoModerno Medium" pitchFamily="34" charset="-120"/>
              </a:rPr>
              <a:t>Số vụ tai nạn</a:t>
            </a:r>
            <a:endParaRPr lang="en-US" sz="2800" dirty="0"/>
          </a:p>
        </p:txBody>
      </p:sp>
      <p:sp>
        <p:nvSpPr>
          <p:cNvPr id="6" name="Text 3"/>
          <p:cNvSpPr/>
          <p:nvPr/>
        </p:nvSpPr>
        <p:spPr>
          <a:xfrm>
            <a:off x="1020604" y="3169206"/>
            <a:ext cx="7102793" cy="362903"/>
          </a:xfrm>
          <a:prstGeom prst="rect">
            <a:avLst/>
          </a:prstGeom>
          <a:noFill/>
          <a:ln/>
        </p:spPr>
        <p:txBody>
          <a:bodyPr wrap="none" lIns="0" tIns="0" rIns="0" bIns="0" rtlCol="0" anchor="t"/>
          <a:lstStyle/>
          <a:p>
            <a:pPr marL="0" indent="0">
              <a:lnSpc>
                <a:spcPts val="2850"/>
              </a:lnSpc>
              <a:buNone/>
            </a:pPr>
            <a:r>
              <a:rPr lang="en-US" sz="2000" dirty="0">
                <a:solidFill>
                  <a:srgbClr val="FFFFFF"/>
                </a:solidFill>
                <a:latin typeface="PT Serif" panose="020A0603040505020204" pitchFamily="18" charset="0"/>
                <a:ea typeface="Source Sans Pro" pitchFamily="34" charset="-122"/>
                <a:cs typeface="Source Sans Pro" pitchFamily="34" charset="-120"/>
              </a:rPr>
              <a:t>3.201 vụ, giảm 7,09% so với cùng kỳ năm 2023.</a:t>
            </a:r>
            <a:endParaRPr lang="en-US" sz="2000" dirty="0"/>
          </a:p>
        </p:txBody>
      </p:sp>
      <p:sp>
        <p:nvSpPr>
          <p:cNvPr id="7" name="Shape 4"/>
          <p:cNvSpPr/>
          <p:nvPr/>
        </p:nvSpPr>
        <p:spPr>
          <a:xfrm>
            <a:off x="793790" y="3985736"/>
            <a:ext cx="7556421" cy="1306949"/>
          </a:xfrm>
          <a:prstGeom prst="roundRect">
            <a:avLst>
              <a:gd name="adj" fmla="val 2603"/>
            </a:avLst>
          </a:prstGeom>
          <a:solidFill>
            <a:srgbClr val="124E73"/>
          </a:solidFill>
          <a:ln/>
        </p:spPr>
      </p:sp>
      <p:sp>
        <p:nvSpPr>
          <p:cNvPr id="8" name="Text 5"/>
          <p:cNvSpPr/>
          <p:nvPr/>
        </p:nvSpPr>
        <p:spPr>
          <a:xfrm>
            <a:off x="1020604" y="4306270"/>
            <a:ext cx="2835235" cy="354330"/>
          </a:xfrm>
          <a:prstGeom prst="rect">
            <a:avLst/>
          </a:prstGeom>
          <a:noFill/>
          <a:ln/>
        </p:spPr>
        <p:txBody>
          <a:bodyPr wrap="none" lIns="0" tIns="0" rIns="0" bIns="0" rtlCol="0" anchor="t"/>
          <a:lstStyle/>
          <a:p>
            <a:pPr marL="0" indent="0">
              <a:lnSpc>
                <a:spcPts val="2750"/>
              </a:lnSpc>
              <a:buNone/>
            </a:pPr>
            <a:r>
              <a:rPr lang="en-US" sz="2800" b="1" dirty="0">
                <a:solidFill>
                  <a:srgbClr val="FFFFFF"/>
                </a:solidFill>
                <a:latin typeface="MuseoModerno Medium" pitchFamily="34" charset="0"/>
                <a:ea typeface="MuseoModerno Medium" pitchFamily="34" charset="-122"/>
                <a:cs typeface="MuseoModerno Medium" pitchFamily="34" charset="-120"/>
              </a:rPr>
              <a:t>Số người bị nạn</a:t>
            </a:r>
            <a:endParaRPr lang="en-US" sz="2800" dirty="0"/>
          </a:p>
        </p:txBody>
      </p:sp>
      <p:sp>
        <p:nvSpPr>
          <p:cNvPr id="9" name="Text 6"/>
          <p:cNvSpPr/>
          <p:nvPr/>
        </p:nvSpPr>
        <p:spPr>
          <a:xfrm>
            <a:off x="1020604" y="4702969"/>
            <a:ext cx="7102793" cy="362903"/>
          </a:xfrm>
          <a:prstGeom prst="rect">
            <a:avLst/>
          </a:prstGeom>
          <a:noFill/>
          <a:ln/>
        </p:spPr>
        <p:txBody>
          <a:bodyPr wrap="none" lIns="0" tIns="0" rIns="0" bIns="0" rtlCol="0" anchor="t"/>
          <a:lstStyle/>
          <a:p>
            <a:pPr marL="0" indent="0">
              <a:lnSpc>
                <a:spcPts val="2850"/>
              </a:lnSpc>
              <a:buNone/>
            </a:pPr>
            <a:r>
              <a:rPr lang="en-US" sz="2000" dirty="0">
                <a:solidFill>
                  <a:srgbClr val="FFFFFF"/>
                </a:solidFill>
                <a:latin typeface="PT Serif" panose="020A0603040505020204" pitchFamily="18" charset="0"/>
                <a:ea typeface="Source Sans Pro" pitchFamily="34" charset="-122"/>
                <a:cs typeface="Source Sans Pro" pitchFamily="34" charset="-120"/>
              </a:rPr>
              <a:t>3.065 người, giảm 6,04% so với cùng kỳ năm 2023.</a:t>
            </a:r>
            <a:endParaRPr lang="en-US" sz="2000" dirty="0"/>
          </a:p>
        </p:txBody>
      </p:sp>
      <p:sp>
        <p:nvSpPr>
          <p:cNvPr id="10" name="Shape 7"/>
          <p:cNvSpPr/>
          <p:nvPr/>
        </p:nvSpPr>
        <p:spPr>
          <a:xfrm>
            <a:off x="793790" y="5519499"/>
            <a:ext cx="7556421" cy="1306949"/>
          </a:xfrm>
          <a:prstGeom prst="roundRect">
            <a:avLst>
              <a:gd name="adj" fmla="val 2603"/>
            </a:avLst>
          </a:prstGeom>
          <a:solidFill>
            <a:srgbClr val="124E73"/>
          </a:solidFill>
          <a:ln/>
        </p:spPr>
      </p:sp>
      <p:sp>
        <p:nvSpPr>
          <p:cNvPr id="11" name="Text 8"/>
          <p:cNvSpPr/>
          <p:nvPr/>
        </p:nvSpPr>
        <p:spPr>
          <a:xfrm>
            <a:off x="1020604" y="5840033"/>
            <a:ext cx="2835235" cy="354330"/>
          </a:xfrm>
          <a:prstGeom prst="rect">
            <a:avLst/>
          </a:prstGeom>
          <a:noFill/>
          <a:ln/>
        </p:spPr>
        <p:txBody>
          <a:bodyPr wrap="none" lIns="0" tIns="0" rIns="0" bIns="0" rtlCol="0" anchor="t"/>
          <a:lstStyle/>
          <a:p>
            <a:pPr marL="0" indent="0">
              <a:lnSpc>
                <a:spcPts val="2750"/>
              </a:lnSpc>
              <a:buNone/>
            </a:pPr>
            <a:r>
              <a:rPr lang="en-US" sz="2800" b="1" dirty="0">
                <a:solidFill>
                  <a:srgbClr val="FFFFFF"/>
                </a:solidFill>
                <a:latin typeface="MuseoModerno Medium" pitchFamily="34" charset="0"/>
                <a:ea typeface="MuseoModerno Medium" pitchFamily="34" charset="-122"/>
                <a:cs typeface="MuseoModerno Medium" pitchFamily="34" charset="-120"/>
              </a:rPr>
              <a:t>Số người chết</a:t>
            </a:r>
            <a:endParaRPr lang="en-US" sz="2800" dirty="0"/>
          </a:p>
        </p:txBody>
      </p:sp>
      <p:sp>
        <p:nvSpPr>
          <p:cNvPr id="12" name="Text 9"/>
          <p:cNvSpPr/>
          <p:nvPr/>
        </p:nvSpPr>
        <p:spPr>
          <a:xfrm>
            <a:off x="1020604" y="6236732"/>
            <a:ext cx="7102793" cy="362903"/>
          </a:xfrm>
          <a:prstGeom prst="rect">
            <a:avLst/>
          </a:prstGeom>
          <a:noFill/>
          <a:ln/>
        </p:spPr>
        <p:txBody>
          <a:bodyPr wrap="none" lIns="0" tIns="0" rIns="0" bIns="0" rtlCol="0" anchor="t"/>
          <a:lstStyle/>
          <a:p>
            <a:pPr marL="0" indent="0">
              <a:lnSpc>
                <a:spcPts val="2850"/>
              </a:lnSpc>
              <a:buNone/>
            </a:pPr>
            <a:r>
              <a:rPr lang="en-US" sz="2000" dirty="0">
                <a:solidFill>
                  <a:srgbClr val="FFFFFF"/>
                </a:solidFill>
                <a:latin typeface="PT Serif" panose="020A0603040505020204" pitchFamily="18" charset="0"/>
                <a:ea typeface="Source Sans Pro" pitchFamily="34" charset="-122"/>
                <a:cs typeface="Source Sans Pro" pitchFamily="34" charset="-120"/>
              </a:rPr>
              <a:t>346 người, giảm 1,98% so với cùng kỳ năm 2023.</a:t>
            </a:r>
            <a:endParaRPr lang="en-US" sz="2000" dirty="0"/>
          </a:p>
        </p:txBody>
      </p:sp>
      <p:pic>
        <p:nvPicPr>
          <p:cNvPr id="13" name="Picture 12">
            <a:extLst>
              <a:ext uri="{FF2B5EF4-FFF2-40B4-BE49-F238E27FC236}">
                <a16:creationId xmlns:a16="http://schemas.microsoft.com/office/drawing/2014/main" id="{0ABCFD1E-AE76-43E1-F294-86496FFF604D}"/>
              </a:ext>
            </a:extLst>
          </p:cNvPr>
          <p:cNvPicPr>
            <a:picLocks noChangeAspect="1"/>
          </p:cNvPicPr>
          <p:nvPr/>
        </p:nvPicPr>
        <p:blipFill>
          <a:blip r:embed="rId4"/>
          <a:stretch>
            <a:fillRect/>
          </a:stretch>
        </p:blipFill>
        <p:spPr>
          <a:xfrm>
            <a:off x="12319279" y="7470242"/>
            <a:ext cx="2230734" cy="690752"/>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1096625" y="704969"/>
            <a:ext cx="12437150" cy="512207"/>
          </a:xfrm>
          <a:prstGeom prst="rect">
            <a:avLst/>
          </a:prstGeom>
          <a:noFill/>
          <a:ln/>
        </p:spPr>
        <p:txBody>
          <a:bodyPr wrap="none" lIns="0" tIns="0" rIns="0" bIns="0" rtlCol="0" anchor="t"/>
          <a:lstStyle/>
          <a:p>
            <a:pPr marL="0" indent="0" algn="ctr">
              <a:lnSpc>
                <a:spcPts val="4000"/>
              </a:lnSpc>
              <a:buNone/>
            </a:pPr>
            <a:r>
              <a:rPr lang="en-US" sz="3200" b="1" dirty="0">
                <a:solidFill>
                  <a:srgbClr val="124E73"/>
                </a:solidFill>
                <a:latin typeface="MuseoModerno Medium" pitchFamily="34" charset="0"/>
                <a:ea typeface="MuseoModerno Medium" pitchFamily="34" charset="-122"/>
                <a:cs typeface="MuseoModerno Medium" pitchFamily="34" charset="-120"/>
              </a:rPr>
              <a:t>Một số vụ tai nạn lao động trong nhà máy sản xuất bộ cờ vua</a:t>
            </a:r>
            <a:endParaRPr lang="en-US" sz="3200" b="1" dirty="0"/>
          </a:p>
        </p:txBody>
      </p:sp>
      <p:pic>
        <p:nvPicPr>
          <p:cNvPr id="3" name="Image 0" descr="preencoded.png"/>
          <p:cNvPicPr>
            <a:picLocks noChangeAspect="1"/>
          </p:cNvPicPr>
          <p:nvPr/>
        </p:nvPicPr>
        <p:blipFill>
          <a:blip r:embed="rId3"/>
          <a:stretch>
            <a:fillRect/>
          </a:stretch>
        </p:blipFill>
        <p:spPr>
          <a:xfrm>
            <a:off x="9975798" y="4842569"/>
            <a:ext cx="4174450" cy="1966793"/>
          </a:xfrm>
          <a:prstGeom prst="rect">
            <a:avLst/>
          </a:prstGeom>
        </p:spPr>
      </p:pic>
      <p:pic>
        <p:nvPicPr>
          <p:cNvPr id="4" name="Image 1" descr="preencoded.png"/>
          <p:cNvPicPr>
            <a:picLocks noChangeAspect="1"/>
          </p:cNvPicPr>
          <p:nvPr/>
        </p:nvPicPr>
        <p:blipFill>
          <a:blip r:embed="rId4"/>
          <a:stretch>
            <a:fillRect/>
          </a:stretch>
        </p:blipFill>
        <p:spPr>
          <a:xfrm>
            <a:off x="10131422" y="2218282"/>
            <a:ext cx="3863201" cy="2334340"/>
          </a:xfrm>
          <a:prstGeom prst="rect">
            <a:avLst/>
          </a:prstGeom>
        </p:spPr>
      </p:pic>
      <p:sp>
        <p:nvSpPr>
          <p:cNvPr id="5" name="Shape 1"/>
          <p:cNvSpPr/>
          <p:nvPr/>
        </p:nvSpPr>
        <p:spPr>
          <a:xfrm>
            <a:off x="573643" y="2686728"/>
            <a:ext cx="368737" cy="368737"/>
          </a:xfrm>
          <a:prstGeom prst="roundRect">
            <a:avLst>
              <a:gd name="adj" fmla="val 6668"/>
            </a:avLst>
          </a:prstGeom>
          <a:solidFill>
            <a:srgbClr val="124E73"/>
          </a:solidFill>
          <a:ln/>
        </p:spPr>
      </p:sp>
      <p:sp>
        <p:nvSpPr>
          <p:cNvPr id="6" name="Text 2"/>
          <p:cNvSpPr/>
          <p:nvPr/>
        </p:nvSpPr>
        <p:spPr>
          <a:xfrm>
            <a:off x="700326" y="2748164"/>
            <a:ext cx="115372" cy="245864"/>
          </a:xfrm>
          <a:prstGeom prst="rect">
            <a:avLst/>
          </a:prstGeom>
          <a:noFill/>
          <a:ln/>
        </p:spPr>
        <p:txBody>
          <a:bodyPr wrap="none" lIns="0" tIns="0" rIns="0" bIns="0" rtlCol="0" anchor="t"/>
          <a:lstStyle/>
          <a:p>
            <a:pPr marL="0" indent="0" algn="ctr">
              <a:lnSpc>
                <a:spcPts val="1900"/>
              </a:lnSpc>
              <a:buNone/>
            </a:pPr>
            <a:r>
              <a:rPr lang="en-US" sz="1900" dirty="0">
                <a:solidFill>
                  <a:srgbClr val="FFFFFF"/>
                </a:solidFill>
                <a:latin typeface="MuseoModerno Medium" pitchFamily="34" charset="0"/>
                <a:ea typeface="MuseoModerno Medium" pitchFamily="34" charset="-122"/>
                <a:cs typeface="MuseoModerno Medium" pitchFamily="34" charset="-120"/>
              </a:rPr>
              <a:t>1</a:t>
            </a:r>
            <a:endParaRPr lang="en-US" sz="1900" dirty="0"/>
          </a:p>
        </p:txBody>
      </p:sp>
      <p:sp>
        <p:nvSpPr>
          <p:cNvPr id="7" name="Text 3"/>
          <p:cNvSpPr/>
          <p:nvPr/>
        </p:nvSpPr>
        <p:spPr>
          <a:xfrm>
            <a:off x="1096625" y="2766734"/>
            <a:ext cx="2048828" cy="256103"/>
          </a:xfrm>
          <a:prstGeom prst="rect">
            <a:avLst/>
          </a:prstGeom>
          <a:noFill/>
          <a:ln/>
        </p:spPr>
        <p:txBody>
          <a:bodyPr wrap="none" lIns="0" tIns="0" rIns="0" bIns="0" rtlCol="0" anchor="t"/>
          <a:lstStyle/>
          <a:p>
            <a:pPr marL="0" indent="0">
              <a:lnSpc>
                <a:spcPts val="2000"/>
              </a:lnSpc>
              <a:buNone/>
            </a:pPr>
            <a:r>
              <a:rPr lang="en-US" sz="2400" dirty="0">
                <a:solidFill>
                  <a:srgbClr val="2B4150"/>
                </a:solidFill>
                <a:latin typeface="MuseoModerno Medium" pitchFamily="34" charset="0"/>
                <a:ea typeface="MuseoModerno Medium" pitchFamily="34" charset="-122"/>
                <a:cs typeface="MuseoModerno Medium" pitchFamily="34" charset="-120"/>
              </a:rPr>
              <a:t>Tai nạn do máy móc</a:t>
            </a:r>
            <a:endParaRPr lang="en-US" sz="2400" dirty="0"/>
          </a:p>
        </p:txBody>
      </p:sp>
      <p:sp>
        <p:nvSpPr>
          <p:cNvPr id="8" name="Text 4"/>
          <p:cNvSpPr/>
          <p:nvPr/>
        </p:nvSpPr>
        <p:spPr>
          <a:xfrm>
            <a:off x="1106210" y="3055465"/>
            <a:ext cx="12950547" cy="262295"/>
          </a:xfrm>
          <a:prstGeom prst="rect">
            <a:avLst/>
          </a:prstGeom>
          <a:noFill/>
          <a:ln/>
        </p:spPr>
        <p:txBody>
          <a:bodyPr wrap="none" lIns="0" tIns="0" rIns="0" bIns="0" rtlCol="0" anchor="t"/>
          <a:lstStyle/>
          <a:p>
            <a:pPr marL="0" indent="0">
              <a:lnSpc>
                <a:spcPts val="2050"/>
              </a:lnSpc>
              <a:buNone/>
            </a:pPr>
            <a:r>
              <a:rPr lang="en-US" sz="1400" dirty="0">
                <a:solidFill>
                  <a:srgbClr val="2B4150"/>
                </a:solidFill>
                <a:latin typeface="PT Serif" panose="020A0603040505020204" pitchFamily="18" charset="0"/>
                <a:ea typeface="Source Sans Pro" pitchFamily="34" charset="-122"/>
                <a:cs typeface="Source Sans Pro" pitchFamily="34" charset="-120"/>
              </a:rPr>
              <a:t>Thiết bị không được bảo trì định kỳ gây nguy hiểm. Chấn thương nghiêm trọng khi va chạm với máy móc.</a:t>
            </a:r>
            <a:endParaRPr lang="en-US" sz="1400" dirty="0"/>
          </a:p>
        </p:txBody>
      </p:sp>
      <p:sp>
        <p:nvSpPr>
          <p:cNvPr id="9" name="Shape 5"/>
          <p:cNvSpPr/>
          <p:nvPr/>
        </p:nvSpPr>
        <p:spPr>
          <a:xfrm>
            <a:off x="573643" y="3651491"/>
            <a:ext cx="368737" cy="368737"/>
          </a:xfrm>
          <a:prstGeom prst="roundRect">
            <a:avLst>
              <a:gd name="adj" fmla="val 6668"/>
            </a:avLst>
          </a:prstGeom>
          <a:solidFill>
            <a:srgbClr val="124E73"/>
          </a:solidFill>
          <a:ln/>
        </p:spPr>
      </p:sp>
      <p:sp>
        <p:nvSpPr>
          <p:cNvPr id="10" name="Text 6"/>
          <p:cNvSpPr/>
          <p:nvPr/>
        </p:nvSpPr>
        <p:spPr>
          <a:xfrm>
            <a:off x="689610" y="3712928"/>
            <a:ext cx="136684" cy="245864"/>
          </a:xfrm>
          <a:prstGeom prst="rect">
            <a:avLst/>
          </a:prstGeom>
          <a:noFill/>
          <a:ln/>
        </p:spPr>
        <p:txBody>
          <a:bodyPr wrap="none" lIns="0" tIns="0" rIns="0" bIns="0" rtlCol="0" anchor="t"/>
          <a:lstStyle/>
          <a:p>
            <a:pPr marL="0" indent="0" algn="ctr">
              <a:lnSpc>
                <a:spcPts val="1900"/>
              </a:lnSpc>
              <a:buNone/>
            </a:pPr>
            <a:r>
              <a:rPr lang="en-US" sz="1900" dirty="0">
                <a:solidFill>
                  <a:srgbClr val="FFFFFF"/>
                </a:solidFill>
                <a:latin typeface="MuseoModerno Medium" pitchFamily="34" charset="0"/>
                <a:ea typeface="MuseoModerno Medium" pitchFamily="34" charset="-122"/>
                <a:cs typeface="MuseoModerno Medium" pitchFamily="34" charset="-120"/>
              </a:rPr>
              <a:t>2</a:t>
            </a:r>
            <a:endParaRPr lang="en-US" sz="1900" dirty="0"/>
          </a:p>
        </p:txBody>
      </p:sp>
      <p:sp>
        <p:nvSpPr>
          <p:cNvPr id="11" name="Text 7"/>
          <p:cNvSpPr/>
          <p:nvPr/>
        </p:nvSpPr>
        <p:spPr>
          <a:xfrm>
            <a:off x="1096625" y="3731497"/>
            <a:ext cx="2048828" cy="256103"/>
          </a:xfrm>
          <a:prstGeom prst="rect">
            <a:avLst/>
          </a:prstGeom>
          <a:noFill/>
          <a:ln/>
        </p:spPr>
        <p:txBody>
          <a:bodyPr wrap="none" lIns="0" tIns="0" rIns="0" bIns="0" rtlCol="0" anchor="t"/>
          <a:lstStyle/>
          <a:p>
            <a:pPr marL="0" indent="0">
              <a:lnSpc>
                <a:spcPts val="2000"/>
              </a:lnSpc>
              <a:buNone/>
            </a:pPr>
            <a:r>
              <a:rPr lang="en-US" sz="2400" dirty="0">
                <a:solidFill>
                  <a:srgbClr val="2B4150"/>
                </a:solidFill>
                <a:latin typeface="MuseoModerno Medium" pitchFamily="34" charset="0"/>
                <a:ea typeface="MuseoModerno Medium" pitchFamily="34" charset="-122"/>
                <a:cs typeface="MuseoModerno Medium" pitchFamily="34" charset="-120"/>
              </a:rPr>
              <a:t>Ngã và trượt</a:t>
            </a:r>
            <a:endParaRPr lang="en-US" sz="2400" dirty="0"/>
          </a:p>
        </p:txBody>
      </p:sp>
      <p:sp>
        <p:nvSpPr>
          <p:cNvPr id="12" name="Text 8"/>
          <p:cNvSpPr/>
          <p:nvPr/>
        </p:nvSpPr>
        <p:spPr>
          <a:xfrm>
            <a:off x="1106210" y="4020228"/>
            <a:ext cx="12950547" cy="262295"/>
          </a:xfrm>
          <a:prstGeom prst="rect">
            <a:avLst/>
          </a:prstGeom>
          <a:noFill/>
          <a:ln/>
        </p:spPr>
        <p:txBody>
          <a:bodyPr wrap="none" lIns="0" tIns="0" rIns="0" bIns="0" rtlCol="0" anchor="t"/>
          <a:lstStyle/>
          <a:p>
            <a:pPr marL="0" indent="0">
              <a:lnSpc>
                <a:spcPts val="2050"/>
              </a:lnSpc>
              <a:buNone/>
            </a:pPr>
            <a:r>
              <a:rPr lang="en-US" sz="1400" dirty="0">
                <a:solidFill>
                  <a:srgbClr val="2B4150"/>
                </a:solidFill>
                <a:latin typeface="PT Serif" panose="020A0603040505020204" pitchFamily="18" charset="0"/>
                <a:ea typeface="Source Sans Pro" pitchFamily="34" charset="-122"/>
                <a:cs typeface="Source Sans Pro" pitchFamily="34" charset="-120"/>
              </a:rPr>
              <a:t>Nền nhà máy ẩm ướt hoặc không vệ sinh sạch sẽ. Chấn thương do không chú ý đến tình trạng mặt sàn.</a:t>
            </a:r>
            <a:endParaRPr lang="en-US" sz="1400" dirty="0"/>
          </a:p>
        </p:txBody>
      </p:sp>
      <p:sp>
        <p:nvSpPr>
          <p:cNvPr id="13" name="Shape 9"/>
          <p:cNvSpPr/>
          <p:nvPr/>
        </p:nvSpPr>
        <p:spPr>
          <a:xfrm>
            <a:off x="573643" y="4616255"/>
            <a:ext cx="368737" cy="368737"/>
          </a:xfrm>
          <a:prstGeom prst="roundRect">
            <a:avLst>
              <a:gd name="adj" fmla="val 6668"/>
            </a:avLst>
          </a:prstGeom>
          <a:solidFill>
            <a:srgbClr val="124E73"/>
          </a:solidFill>
          <a:ln/>
        </p:spPr>
      </p:sp>
      <p:sp>
        <p:nvSpPr>
          <p:cNvPr id="14" name="Text 10"/>
          <p:cNvSpPr/>
          <p:nvPr/>
        </p:nvSpPr>
        <p:spPr>
          <a:xfrm>
            <a:off x="688896" y="4677691"/>
            <a:ext cx="138113" cy="245864"/>
          </a:xfrm>
          <a:prstGeom prst="rect">
            <a:avLst/>
          </a:prstGeom>
          <a:noFill/>
          <a:ln/>
        </p:spPr>
        <p:txBody>
          <a:bodyPr wrap="none" lIns="0" tIns="0" rIns="0" bIns="0" rtlCol="0" anchor="t"/>
          <a:lstStyle/>
          <a:p>
            <a:pPr marL="0" indent="0" algn="ctr">
              <a:lnSpc>
                <a:spcPts val="1900"/>
              </a:lnSpc>
              <a:buNone/>
            </a:pPr>
            <a:r>
              <a:rPr lang="en-US" sz="1900" dirty="0">
                <a:solidFill>
                  <a:srgbClr val="FFFFFF"/>
                </a:solidFill>
                <a:latin typeface="MuseoModerno Medium" pitchFamily="34" charset="0"/>
                <a:ea typeface="MuseoModerno Medium" pitchFamily="34" charset="-122"/>
                <a:cs typeface="MuseoModerno Medium" pitchFamily="34" charset="-120"/>
              </a:rPr>
              <a:t>3</a:t>
            </a:r>
            <a:endParaRPr lang="en-US" sz="1900" dirty="0"/>
          </a:p>
        </p:txBody>
      </p:sp>
      <p:sp>
        <p:nvSpPr>
          <p:cNvPr id="15" name="Text 11"/>
          <p:cNvSpPr/>
          <p:nvPr/>
        </p:nvSpPr>
        <p:spPr>
          <a:xfrm>
            <a:off x="1096625" y="4696261"/>
            <a:ext cx="2048828" cy="256103"/>
          </a:xfrm>
          <a:prstGeom prst="rect">
            <a:avLst/>
          </a:prstGeom>
          <a:noFill/>
          <a:ln/>
        </p:spPr>
        <p:txBody>
          <a:bodyPr wrap="none" lIns="0" tIns="0" rIns="0" bIns="0" rtlCol="0" anchor="t"/>
          <a:lstStyle/>
          <a:p>
            <a:pPr marL="0" indent="0">
              <a:lnSpc>
                <a:spcPts val="2000"/>
              </a:lnSpc>
              <a:buNone/>
            </a:pPr>
            <a:r>
              <a:rPr lang="en-US" sz="2400" dirty="0">
                <a:solidFill>
                  <a:srgbClr val="2B4150"/>
                </a:solidFill>
                <a:latin typeface="MuseoModerno Medium" pitchFamily="34" charset="0"/>
                <a:ea typeface="MuseoModerno Medium" pitchFamily="34" charset="-122"/>
                <a:cs typeface="MuseoModerno Medium" pitchFamily="34" charset="-120"/>
              </a:rPr>
              <a:t>Cháy nổ</a:t>
            </a:r>
            <a:endParaRPr lang="en-US" sz="2400" dirty="0"/>
          </a:p>
        </p:txBody>
      </p:sp>
      <p:sp>
        <p:nvSpPr>
          <p:cNvPr id="16" name="Text 12"/>
          <p:cNvSpPr/>
          <p:nvPr/>
        </p:nvSpPr>
        <p:spPr>
          <a:xfrm>
            <a:off x="1106210" y="4984992"/>
            <a:ext cx="12950547" cy="262295"/>
          </a:xfrm>
          <a:prstGeom prst="rect">
            <a:avLst/>
          </a:prstGeom>
          <a:noFill/>
          <a:ln/>
        </p:spPr>
        <p:txBody>
          <a:bodyPr wrap="none" lIns="0" tIns="0" rIns="0" bIns="0" rtlCol="0" anchor="t"/>
          <a:lstStyle/>
          <a:p>
            <a:pPr marL="0" indent="0">
              <a:lnSpc>
                <a:spcPts val="2050"/>
              </a:lnSpc>
              <a:buNone/>
            </a:pPr>
            <a:r>
              <a:rPr lang="en-US" sz="1400" dirty="0">
                <a:solidFill>
                  <a:srgbClr val="2B4150"/>
                </a:solidFill>
                <a:latin typeface="PT Serif" panose="020A0603040505020204" pitchFamily="18" charset="0"/>
                <a:ea typeface="Source Sans Pro" pitchFamily="34" charset="-122"/>
                <a:cs typeface="Source Sans Pro" pitchFamily="34" charset="-120"/>
              </a:rPr>
              <a:t>Sử dụng hóa chất không đúng cách gây ra cháy nổ. Thiệt hại nghiêm trọng và thương tích cho công nhân.</a:t>
            </a:r>
            <a:endParaRPr lang="en-US" sz="1400" dirty="0"/>
          </a:p>
        </p:txBody>
      </p:sp>
      <p:sp>
        <p:nvSpPr>
          <p:cNvPr id="17" name="Shape 13"/>
          <p:cNvSpPr/>
          <p:nvPr/>
        </p:nvSpPr>
        <p:spPr>
          <a:xfrm>
            <a:off x="573643" y="5581018"/>
            <a:ext cx="368737" cy="368737"/>
          </a:xfrm>
          <a:prstGeom prst="roundRect">
            <a:avLst>
              <a:gd name="adj" fmla="val 6668"/>
            </a:avLst>
          </a:prstGeom>
          <a:solidFill>
            <a:srgbClr val="124E73"/>
          </a:solidFill>
          <a:ln/>
        </p:spPr>
      </p:sp>
      <p:sp>
        <p:nvSpPr>
          <p:cNvPr id="18" name="Text 14"/>
          <p:cNvSpPr/>
          <p:nvPr/>
        </p:nvSpPr>
        <p:spPr>
          <a:xfrm>
            <a:off x="678775" y="5642454"/>
            <a:ext cx="158353" cy="245864"/>
          </a:xfrm>
          <a:prstGeom prst="rect">
            <a:avLst/>
          </a:prstGeom>
          <a:noFill/>
          <a:ln/>
        </p:spPr>
        <p:txBody>
          <a:bodyPr wrap="none" lIns="0" tIns="0" rIns="0" bIns="0" rtlCol="0" anchor="t"/>
          <a:lstStyle/>
          <a:p>
            <a:pPr marL="0" indent="0" algn="ctr">
              <a:lnSpc>
                <a:spcPts val="1900"/>
              </a:lnSpc>
              <a:buNone/>
            </a:pPr>
            <a:r>
              <a:rPr lang="en-US" sz="1900" dirty="0">
                <a:solidFill>
                  <a:srgbClr val="FFFFFF"/>
                </a:solidFill>
                <a:latin typeface="MuseoModerno Medium" pitchFamily="34" charset="0"/>
                <a:ea typeface="MuseoModerno Medium" pitchFamily="34" charset="-122"/>
                <a:cs typeface="MuseoModerno Medium" pitchFamily="34" charset="-120"/>
              </a:rPr>
              <a:t>4</a:t>
            </a:r>
            <a:endParaRPr lang="en-US" sz="1900" dirty="0"/>
          </a:p>
        </p:txBody>
      </p:sp>
      <p:sp>
        <p:nvSpPr>
          <p:cNvPr id="19" name="Text 15"/>
          <p:cNvSpPr/>
          <p:nvPr/>
        </p:nvSpPr>
        <p:spPr>
          <a:xfrm>
            <a:off x="1096625" y="5661024"/>
            <a:ext cx="2048828" cy="256103"/>
          </a:xfrm>
          <a:prstGeom prst="rect">
            <a:avLst/>
          </a:prstGeom>
          <a:noFill/>
          <a:ln/>
        </p:spPr>
        <p:txBody>
          <a:bodyPr wrap="none" lIns="0" tIns="0" rIns="0" bIns="0" rtlCol="0" anchor="t"/>
          <a:lstStyle/>
          <a:p>
            <a:pPr marL="0" indent="0">
              <a:lnSpc>
                <a:spcPts val="2000"/>
              </a:lnSpc>
              <a:buNone/>
            </a:pPr>
            <a:r>
              <a:rPr lang="en-US" sz="2400" dirty="0">
                <a:solidFill>
                  <a:srgbClr val="2B4150"/>
                </a:solidFill>
                <a:latin typeface="MuseoModerno Medium" pitchFamily="34" charset="0"/>
                <a:ea typeface="MuseoModerno Medium" pitchFamily="34" charset="-122"/>
                <a:cs typeface="MuseoModerno Medium" pitchFamily="34" charset="-120"/>
              </a:rPr>
              <a:t>Thiếu thiết bị bảo hộ</a:t>
            </a:r>
            <a:endParaRPr lang="en-US" sz="2400" dirty="0"/>
          </a:p>
        </p:txBody>
      </p:sp>
      <p:sp>
        <p:nvSpPr>
          <p:cNvPr id="20" name="Text 16"/>
          <p:cNvSpPr/>
          <p:nvPr/>
        </p:nvSpPr>
        <p:spPr>
          <a:xfrm>
            <a:off x="1106210" y="5949755"/>
            <a:ext cx="12950547" cy="262295"/>
          </a:xfrm>
          <a:prstGeom prst="rect">
            <a:avLst/>
          </a:prstGeom>
          <a:noFill/>
          <a:ln/>
        </p:spPr>
        <p:txBody>
          <a:bodyPr wrap="none" lIns="0" tIns="0" rIns="0" bIns="0" rtlCol="0" anchor="t"/>
          <a:lstStyle/>
          <a:p>
            <a:pPr marL="0" indent="0">
              <a:lnSpc>
                <a:spcPts val="2050"/>
              </a:lnSpc>
              <a:buNone/>
            </a:pPr>
            <a:r>
              <a:rPr lang="en-US" sz="1400" dirty="0">
                <a:solidFill>
                  <a:srgbClr val="2B4150"/>
                </a:solidFill>
                <a:latin typeface="PT Serif" panose="020A0603040505020204" pitchFamily="18" charset="0"/>
                <a:ea typeface="Source Sans Pro" pitchFamily="34" charset="-122"/>
                <a:cs typeface="Source Sans Pro" pitchFamily="34" charset="-120"/>
              </a:rPr>
              <a:t>Không sử dụng đầy đủ thiết bị </a:t>
            </a:r>
            <a:r>
              <a:rPr lang="en-US" sz="1400" dirty="0" err="1">
                <a:solidFill>
                  <a:srgbClr val="2B4150"/>
                </a:solidFill>
                <a:latin typeface="PT Serif" panose="020A0603040505020204" pitchFamily="18" charset="0"/>
                <a:ea typeface="Source Sans Pro" pitchFamily="34" charset="-122"/>
                <a:cs typeface="Source Sans Pro" pitchFamily="34" charset="-120"/>
              </a:rPr>
              <a:t>bảo</a:t>
            </a:r>
            <a:r>
              <a:rPr lang="en-US" sz="1400" dirty="0">
                <a:solidFill>
                  <a:srgbClr val="2B4150"/>
                </a:solidFill>
                <a:latin typeface="PT Serif" panose="020A0603040505020204" pitchFamily="18" charset="0"/>
                <a:ea typeface="Source Sans Pro" pitchFamily="34" charset="-122"/>
                <a:cs typeface="Source Sans Pro" pitchFamily="34" charset="-120"/>
              </a:rPr>
              <a:t> </a:t>
            </a:r>
            <a:r>
              <a:rPr lang="en-US" sz="1400" dirty="0" err="1">
                <a:solidFill>
                  <a:srgbClr val="2B4150"/>
                </a:solidFill>
                <a:latin typeface="PT Serif" panose="020A0603040505020204" pitchFamily="18" charset="0"/>
                <a:ea typeface="Source Sans Pro" pitchFamily="34" charset="-122"/>
                <a:cs typeface="Source Sans Pro" pitchFamily="34" charset="-120"/>
              </a:rPr>
              <a:t>hộ</a:t>
            </a:r>
            <a:r>
              <a:rPr lang="en-US" sz="1400" dirty="0">
                <a:solidFill>
                  <a:srgbClr val="2B4150"/>
                </a:solidFill>
                <a:latin typeface="PT Serif" panose="020A0603040505020204" pitchFamily="18" charset="0"/>
                <a:ea typeface="Source Sans Pro" pitchFamily="34" charset="-122"/>
                <a:cs typeface="Source Sans Pro" pitchFamily="34" charset="-120"/>
              </a:rPr>
              <a:t> </a:t>
            </a:r>
            <a:r>
              <a:rPr lang="en-US" sz="1400" dirty="0" err="1">
                <a:solidFill>
                  <a:srgbClr val="2B4150"/>
                </a:solidFill>
                <a:latin typeface="PT Serif" panose="020A0603040505020204" pitchFamily="18" charset="0"/>
                <a:ea typeface="Source Sans Pro" pitchFamily="34" charset="-122"/>
                <a:cs typeface="Source Sans Pro" pitchFamily="34" charset="-120"/>
              </a:rPr>
              <a:t>có</a:t>
            </a:r>
            <a:r>
              <a:rPr lang="en-US" sz="1400" dirty="0">
                <a:solidFill>
                  <a:srgbClr val="2B4150"/>
                </a:solidFill>
                <a:latin typeface="PT Serif" panose="020A0603040505020204" pitchFamily="18" charset="0"/>
                <a:ea typeface="Source Sans Pro" pitchFamily="34" charset="-122"/>
                <a:cs typeface="Source Sans Pro" pitchFamily="34" charset="-120"/>
              </a:rPr>
              <a:t> </a:t>
            </a:r>
            <a:r>
              <a:rPr lang="en-US" sz="1400" dirty="0" err="1">
                <a:solidFill>
                  <a:srgbClr val="2B4150"/>
                </a:solidFill>
                <a:latin typeface="PT Serif" panose="020A0603040505020204" pitchFamily="18" charset="0"/>
                <a:ea typeface="Source Sans Pro" pitchFamily="34" charset="-122"/>
                <a:cs typeface="Source Sans Pro" pitchFamily="34" charset="-120"/>
              </a:rPr>
              <a:t>thể</a:t>
            </a:r>
            <a:r>
              <a:rPr lang="en-US" sz="1400" dirty="0">
                <a:solidFill>
                  <a:srgbClr val="2B4150"/>
                </a:solidFill>
                <a:latin typeface="PT Serif" panose="020A0603040505020204" pitchFamily="18" charset="0"/>
                <a:ea typeface="Source Sans Pro" pitchFamily="34" charset="-122"/>
                <a:cs typeface="Source Sans Pro" pitchFamily="34" charset="-120"/>
              </a:rPr>
              <a:t> </a:t>
            </a:r>
            <a:r>
              <a:rPr lang="en-US" sz="1400" dirty="0" err="1">
                <a:solidFill>
                  <a:srgbClr val="2B4150"/>
                </a:solidFill>
                <a:latin typeface="PT Serif" panose="020A0603040505020204" pitchFamily="18" charset="0"/>
                <a:ea typeface="Source Sans Pro" pitchFamily="34" charset="-122"/>
                <a:cs typeface="Source Sans Pro" pitchFamily="34" charset="-120"/>
              </a:rPr>
              <a:t>gây</a:t>
            </a:r>
            <a:r>
              <a:rPr lang="en-US" sz="1400" dirty="0">
                <a:solidFill>
                  <a:srgbClr val="2B4150"/>
                </a:solidFill>
                <a:latin typeface="PT Serif" panose="020A0603040505020204" pitchFamily="18" charset="0"/>
                <a:ea typeface="Source Sans Pro" pitchFamily="34" charset="-122"/>
                <a:cs typeface="Source Sans Pro" pitchFamily="34" charset="-120"/>
              </a:rPr>
              <a:t> ra những hậu quả nghiêm trọng.</a:t>
            </a:r>
            <a:endParaRPr lang="en-US" sz="1400" dirty="0"/>
          </a:p>
        </p:txBody>
      </p:sp>
      <p:pic>
        <p:nvPicPr>
          <p:cNvPr id="21" name="Picture 20">
            <a:extLst>
              <a:ext uri="{FF2B5EF4-FFF2-40B4-BE49-F238E27FC236}">
                <a16:creationId xmlns:a16="http://schemas.microsoft.com/office/drawing/2014/main" id="{A581DF35-4B99-2E1A-DC8D-449CB754743E}"/>
              </a:ext>
            </a:extLst>
          </p:cNvPr>
          <p:cNvPicPr>
            <a:picLocks noChangeAspect="1"/>
          </p:cNvPicPr>
          <p:nvPr/>
        </p:nvPicPr>
        <p:blipFill>
          <a:blip r:embed="rId5"/>
          <a:stretch>
            <a:fillRect/>
          </a:stretch>
        </p:blipFill>
        <p:spPr>
          <a:xfrm>
            <a:off x="12319279" y="7470242"/>
            <a:ext cx="2230734" cy="690752"/>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8229600"/>
          </a:xfrm>
          <a:prstGeom prst="rect">
            <a:avLst/>
          </a:prstGeom>
        </p:spPr>
      </p:pic>
      <p:sp>
        <p:nvSpPr>
          <p:cNvPr id="3" name="Text 0"/>
          <p:cNvSpPr/>
          <p:nvPr/>
        </p:nvSpPr>
        <p:spPr>
          <a:xfrm>
            <a:off x="793790" y="2019657"/>
            <a:ext cx="8099001" cy="1417558"/>
          </a:xfrm>
          <a:prstGeom prst="rect">
            <a:avLst/>
          </a:prstGeom>
          <a:noFill/>
          <a:ln/>
        </p:spPr>
        <p:txBody>
          <a:bodyPr wrap="square" lIns="0" tIns="0" rIns="0" bIns="0" rtlCol="0" anchor="t"/>
          <a:lstStyle/>
          <a:p>
            <a:pPr marL="0" indent="0">
              <a:lnSpc>
                <a:spcPts val="5550"/>
              </a:lnSpc>
              <a:buNone/>
            </a:pPr>
            <a:r>
              <a:rPr lang="en-US" sz="4450" b="1" dirty="0">
                <a:solidFill>
                  <a:srgbClr val="124E73"/>
                </a:solidFill>
                <a:latin typeface="MuseoModerno Medium" pitchFamily="34" charset="0"/>
                <a:ea typeface="MuseoModerno Medium" pitchFamily="34" charset="-122"/>
                <a:cs typeface="MuseoModerno Medium" pitchFamily="34" charset="-120"/>
              </a:rPr>
              <a:t>I. Công đoạn Cắt và gia công  </a:t>
            </a:r>
            <a:r>
              <a:rPr lang="en-US" sz="4450" b="1" u="sng" dirty="0">
                <a:solidFill>
                  <a:srgbClr val="325F7B"/>
                </a:solidFill>
                <a:latin typeface="MuseoModerno Medium" pitchFamily="34" charset="0"/>
                <a:ea typeface="MuseoModerno Medium" pitchFamily="34" charset="-122"/>
                <a:cs typeface="MuseoModerno Medium" pitchFamily="34" charset="-120"/>
                <a:hlinkClick r:id="rId4">
                  <a:extLst>
                    <a:ext uri="{A12FA001-AC4F-418D-AE19-62706E023703}">
                      <ahyp:hlinkClr xmlns:ahyp="http://schemas.microsoft.com/office/drawing/2018/hyperlinkcolor" val="tx"/>
                    </a:ext>
                  </a:extLst>
                </a:hlinkClick>
              </a:rPr>
              <a:t>​</a:t>
            </a:r>
            <a:endParaRPr lang="en-US" sz="4450" b="1" dirty="0"/>
          </a:p>
        </p:txBody>
      </p:sp>
      <p:sp>
        <p:nvSpPr>
          <p:cNvPr id="4" name="Text 1"/>
          <p:cNvSpPr/>
          <p:nvPr/>
        </p:nvSpPr>
        <p:spPr>
          <a:xfrm>
            <a:off x="793790" y="3777377"/>
            <a:ext cx="7556421" cy="1088708"/>
          </a:xfrm>
          <a:prstGeom prst="rect">
            <a:avLst/>
          </a:prstGeom>
          <a:noFill/>
          <a:ln/>
        </p:spPr>
        <p:txBody>
          <a:bodyPr wrap="square" lIns="0" tIns="0" rIns="0" bIns="0" rtlCol="0" anchor="t"/>
          <a:lstStyle/>
          <a:p>
            <a:pPr marL="0" indent="0">
              <a:lnSpc>
                <a:spcPts val="2850"/>
              </a:lnSpc>
              <a:buNone/>
            </a:pPr>
            <a:r>
              <a:rPr lang="en-US" sz="1750" dirty="0">
                <a:solidFill>
                  <a:srgbClr val="2B4150"/>
                </a:solidFill>
                <a:latin typeface="PT Serif" panose="020A0603040505020204" pitchFamily="18" charset="0"/>
                <a:ea typeface="Source Sans Pro" pitchFamily="34" charset="-122"/>
                <a:cs typeface="Source Sans Pro" pitchFamily="34" charset="-120"/>
              </a:rPr>
              <a:t>Nguyên liệu được chế biến thành những hình dạng chính xác và phù hợp. Để đảm bảo mỗi sản phẩm đạt tiêu chuẩn chất lượng cao nhất, các máy móc hiện đại sẽ được sử dụng, giúp tối ưu hóa độ chính xác và đồng nhất.</a:t>
            </a:r>
            <a:endParaRPr lang="en-US" sz="1750" dirty="0"/>
          </a:p>
        </p:txBody>
      </p:sp>
      <p:sp>
        <p:nvSpPr>
          <p:cNvPr id="5" name="Text 2"/>
          <p:cNvSpPr/>
          <p:nvPr/>
        </p:nvSpPr>
        <p:spPr>
          <a:xfrm>
            <a:off x="793790" y="5121235"/>
            <a:ext cx="7556421" cy="1088708"/>
          </a:xfrm>
          <a:prstGeom prst="rect">
            <a:avLst/>
          </a:prstGeom>
          <a:noFill/>
          <a:ln/>
        </p:spPr>
        <p:txBody>
          <a:bodyPr wrap="square" lIns="0" tIns="0" rIns="0" bIns="0" rtlCol="0" anchor="t"/>
          <a:lstStyle/>
          <a:p>
            <a:pPr marL="0" indent="0">
              <a:lnSpc>
                <a:spcPts val="2850"/>
              </a:lnSpc>
              <a:buNone/>
            </a:pPr>
            <a:r>
              <a:rPr lang="en-US" sz="1750" dirty="0">
                <a:solidFill>
                  <a:srgbClr val="2B4150"/>
                </a:solidFill>
                <a:latin typeface="PT Serif" panose="020A0603040505020204" pitchFamily="18" charset="0"/>
                <a:ea typeface="Source Sans Pro" pitchFamily="34" charset="-122"/>
                <a:cs typeface="Source Sans Pro" pitchFamily="34" charset="-120"/>
              </a:rPr>
              <a:t>Các loại máy cắt CNC (Computer Numerical Control) thường được áp dụng trong công đoạn này, cho phép thực hiện những đường cắt tinh xảo và phức tạp với tốc độ nhanh chóng.</a:t>
            </a:r>
            <a:endParaRPr lang="en-US" sz="17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2316003" y="629070"/>
            <a:ext cx="9998393" cy="649843"/>
          </a:xfrm>
          <a:prstGeom prst="rect">
            <a:avLst/>
          </a:prstGeom>
          <a:noFill/>
          <a:ln/>
        </p:spPr>
        <p:txBody>
          <a:bodyPr wrap="none" lIns="0" tIns="0" rIns="0" bIns="0" rtlCol="0" anchor="t"/>
          <a:lstStyle/>
          <a:p>
            <a:pPr marL="0" indent="0" algn="ctr">
              <a:lnSpc>
                <a:spcPts val="5100"/>
              </a:lnSpc>
              <a:buNone/>
            </a:pPr>
            <a:r>
              <a:rPr lang="en-US" sz="4050" b="1" dirty="0">
                <a:solidFill>
                  <a:srgbClr val="124E73"/>
                </a:solidFill>
                <a:latin typeface="MuseoModerno Medium" pitchFamily="34" charset="0"/>
                <a:ea typeface="MuseoModerno Medium" pitchFamily="34" charset="-122"/>
                <a:cs typeface="MuseoModerno Medium" pitchFamily="34" charset="-120"/>
              </a:rPr>
              <a:t>Nguy cơ trong quá trình Cắt và gia công</a:t>
            </a:r>
            <a:endParaRPr lang="en-US" sz="4050" b="1" dirty="0"/>
          </a:p>
        </p:txBody>
      </p:sp>
      <p:pic>
        <p:nvPicPr>
          <p:cNvPr id="3" name="Image 0" descr="preencoded.png"/>
          <p:cNvPicPr>
            <a:picLocks noChangeAspect="1"/>
          </p:cNvPicPr>
          <p:nvPr/>
        </p:nvPicPr>
        <p:blipFill>
          <a:blip r:embed="rId3"/>
          <a:stretch>
            <a:fillRect/>
          </a:stretch>
        </p:blipFill>
        <p:spPr>
          <a:xfrm>
            <a:off x="735449" y="1772126"/>
            <a:ext cx="4333399" cy="1507688"/>
          </a:xfrm>
          <a:prstGeom prst="rect">
            <a:avLst/>
          </a:prstGeom>
        </p:spPr>
      </p:pic>
      <p:pic>
        <p:nvPicPr>
          <p:cNvPr id="4" name="Image 1" descr="preencoded.png"/>
          <p:cNvPicPr>
            <a:picLocks noChangeAspect="1"/>
          </p:cNvPicPr>
          <p:nvPr/>
        </p:nvPicPr>
        <p:blipFill>
          <a:blip r:embed="rId4"/>
          <a:stretch>
            <a:fillRect/>
          </a:stretch>
        </p:blipFill>
        <p:spPr>
          <a:xfrm>
            <a:off x="5235178" y="1772126"/>
            <a:ext cx="4182666" cy="1507688"/>
          </a:xfrm>
          <a:prstGeom prst="rect">
            <a:avLst/>
          </a:prstGeom>
        </p:spPr>
      </p:pic>
      <p:pic>
        <p:nvPicPr>
          <p:cNvPr id="5" name="Image 2" descr="preencoded.png"/>
          <p:cNvPicPr>
            <a:picLocks noChangeAspect="1"/>
          </p:cNvPicPr>
          <p:nvPr/>
        </p:nvPicPr>
        <p:blipFill>
          <a:blip r:embed="rId5"/>
          <a:stretch>
            <a:fillRect/>
          </a:stretch>
        </p:blipFill>
        <p:spPr>
          <a:xfrm>
            <a:off x="9584174" y="1772126"/>
            <a:ext cx="4310777" cy="1507688"/>
          </a:xfrm>
          <a:prstGeom prst="rect">
            <a:avLst/>
          </a:prstGeom>
        </p:spPr>
      </p:pic>
      <p:sp>
        <p:nvSpPr>
          <p:cNvPr id="6" name="Shape 1"/>
          <p:cNvSpPr/>
          <p:nvPr/>
        </p:nvSpPr>
        <p:spPr>
          <a:xfrm>
            <a:off x="727829" y="3648194"/>
            <a:ext cx="13174742" cy="1198007"/>
          </a:xfrm>
          <a:prstGeom prst="roundRect">
            <a:avLst>
              <a:gd name="adj" fmla="val 2604"/>
            </a:avLst>
          </a:prstGeom>
          <a:solidFill>
            <a:srgbClr val="124E73"/>
          </a:solidFill>
          <a:ln/>
        </p:spPr>
      </p:sp>
      <p:sp>
        <p:nvSpPr>
          <p:cNvPr id="7" name="Text 2"/>
          <p:cNvSpPr/>
          <p:nvPr/>
        </p:nvSpPr>
        <p:spPr>
          <a:xfrm>
            <a:off x="935712" y="3856077"/>
            <a:ext cx="4842272" cy="324802"/>
          </a:xfrm>
          <a:prstGeom prst="rect">
            <a:avLst/>
          </a:prstGeom>
          <a:noFill/>
          <a:ln/>
        </p:spPr>
        <p:txBody>
          <a:bodyPr wrap="none" lIns="0" tIns="0" rIns="0" bIns="0" rtlCol="0" anchor="t"/>
          <a:lstStyle/>
          <a:p>
            <a:pPr marL="0" indent="0" algn="l">
              <a:lnSpc>
                <a:spcPts val="2550"/>
              </a:lnSpc>
              <a:buNone/>
            </a:pPr>
            <a:r>
              <a:rPr lang="en-US" sz="2800" dirty="0">
                <a:solidFill>
                  <a:srgbClr val="FFFFFF"/>
                </a:solidFill>
                <a:latin typeface="MuseoModerno Medium" pitchFamily="34" charset="0"/>
                <a:ea typeface="MuseoModerno Medium" pitchFamily="34" charset="-122"/>
                <a:cs typeface="MuseoModerno Medium" pitchFamily="34" charset="-120"/>
              </a:rPr>
              <a:t>Chấn thương do va chạm với máy móc</a:t>
            </a:r>
            <a:endParaRPr lang="en-US" sz="2800" dirty="0"/>
          </a:p>
        </p:txBody>
      </p:sp>
      <p:sp>
        <p:nvSpPr>
          <p:cNvPr id="8" name="Text 3"/>
          <p:cNvSpPr/>
          <p:nvPr/>
        </p:nvSpPr>
        <p:spPr>
          <a:xfrm>
            <a:off x="935712" y="4305538"/>
            <a:ext cx="12758976" cy="332780"/>
          </a:xfrm>
          <a:prstGeom prst="rect">
            <a:avLst/>
          </a:prstGeom>
          <a:noFill/>
          <a:ln/>
        </p:spPr>
        <p:txBody>
          <a:bodyPr wrap="none" lIns="0" tIns="0" rIns="0" bIns="0" rtlCol="0" anchor="t"/>
          <a:lstStyle/>
          <a:p>
            <a:pPr marL="0" indent="0" algn="l">
              <a:lnSpc>
                <a:spcPts val="2600"/>
              </a:lnSpc>
              <a:buNone/>
            </a:pPr>
            <a:r>
              <a:rPr lang="en-US" dirty="0">
                <a:solidFill>
                  <a:srgbClr val="FFFFFF"/>
                </a:solidFill>
                <a:latin typeface="PT Serif" panose="020A0603040505020204" pitchFamily="18" charset="0"/>
                <a:ea typeface="Source Sans Pro" pitchFamily="34" charset="-122"/>
                <a:cs typeface="Source Sans Pro" pitchFamily="34" charset="-120"/>
              </a:rPr>
              <a:t>Cần tuân thủ các quy tắc an toàn và bảo trì máy móc thường xuyên.</a:t>
            </a:r>
            <a:endParaRPr lang="en-US" dirty="0"/>
          </a:p>
        </p:txBody>
      </p:sp>
      <p:sp>
        <p:nvSpPr>
          <p:cNvPr id="9" name="Shape 4"/>
          <p:cNvSpPr/>
          <p:nvPr/>
        </p:nvSpPr>
        <p:spPr>
          <a:xfrm>
            <a:off x="727829" y="5054084"/>
            <a:ext cx="13174742" cy="1198007"/>
          </a:xfrm>
          <a:prstGeom prst="roundRect">
            <a:avLst>
              <a:gd name="adj" fmla="val 2604"/>
            </a:avLst>
          </a:prstGeom>
          <a:solidFill>
            <a:srgbClr val="124E73"/>
          </a:solidFill>
          <a:ln/>
        </p:spPr>
      </p:sp>
      <p:sp>
        <p:nvSpPr>
          <p:cNvPr id="10" name="Text 5"/>
          <p:cNvSpPr/>
          <p:nvPr/>
        </p:nvSpPr>
        <p:spPr>
          <a:xfrm>
            <a:off x="935712" y="5261967"/>
            <a:ext cx="2599372" cy="324802"/>
          </a:xfrm>
          <a:prstGeom prst="rect">
            <a:avLst/>
          </a:prstGeom>
          <a:noFill/>
          <a:ln/>
        </p:spPr>
        <p:txBody>
          <a:bodyPr wrap="none" lIns="0" tIns="0" rIns="0" bIns="0" rtlCol="0" anchor="t"/>
          <a:lstStyle/>
          <a:p>
            <a:pPr marL="0" indent="0" algn="l">
              <a:lnSpc>
                <a:spcPts val="2550"/>
              </a:lnSpc>
              <a:buNone/>
            </a:pPr>
            <a:r>
              <a:rPr lang="en-US" sz="2800" dirty="0">
                <a:solidFill>
                  <a:srgbClr val="FFFFFF"/>
                </a:solidFill>
                <a:latin typeface="MuseoModerno Medium" pitchFamily="34" charset="0"/>
                <a:ea typeface="MuseoModerno Medium" pitchFamily="34" charset="-122"/>
                <a:cs typeface="MuseoModerno Medium" pitchFamily="34" charset="-120"/>
              </a:rPr>
              <a:t>Chấn thương do cắt</a:t>
            </a:r>
            <a:endParaRPr lang="en-US" sz="2800" dirty="0"/>
          </a:p>
        </p:txBody>
      </p:sp>
      <p:sp>
        <p:nvSpPr>
          <p:cNvPr id="11" name="Text 6"/>
          <p:cNvSpPr/>
          <p:nvPr/>
        </p:nvSpPr>
        <p:spPr>
          <a:xfrm>
            <a:off x="935712" y="5711428"/>
            <a:ext cx="12758976" cy="332780"/>
          </a:xfrm>
          <a:prstGeom prst="rect">
            <a:avLst/>
          </a:prstGeom>
          <a:noFill/>
          <a:ln/>
        </p:spPr>
        <p:txBody>
          <a:bodyPr wrap="none" lIns="0" tIns="0" rIns="0" bIns="0" rtlCol="0" anchor="t"/>
          <a:lstStyle/>
          <a:p>
            <a:pPr marL="0" indent="0" algn="l">
              <a:lnSpc>
                <a:spcPts val="2600"/>
              </a:lnSpc>
              <a:buNone/>
            </a:pPr>
            <a:r>
              <a:rPr lang="en-US" dirty="0">
                <a:solidFill>
                  <a:srgbClr val="FFFFFF"/>
                </a:solidFill>
                <a:latin typeface="PT Serif" panose="020A0603040505020204" pitchFamily="18" charset="0"/>
                <a:ea typeface="Source Sans Pro" pitchFamily="34" charset="-122"/>
                <a:cs typeface="Source Sans Pro" pitchFamily="34" charset="-120"/>
              </a:rPr>
              <a:t>Sử dụng các thiết bị bảo hộ phù hợp khi thao tác với các dụng cụ sắc bén. Cẩn thận trong quá </a:t>
            </a:r>
            <a:r>
              <a:rPr lang="en-US" dirty="0" err="1">
                <a:solidFill>
                  <a:srgbClr val="FFFFFF"/>
                </a:solidFill>
                <a:latin typeface="PT Serif" panose="020A0603040505020204" pitchFamily="18" charset="0"/>
                <a:ea typeface="Source Sans Pro" pitchFamily="34" charset="-122"/>
                <a:cs typeface="Source Sans Pro" pitchFamily="34" charset="-120"/>
              </a:rPr>
              <a:t>trình</a:t>
            </a:r>
            <a:r>
              <a:rPr lang="en-US" dirty="0">
                <a:solidFill>
                  <a:srgbClr val="FFFFFF"/>
                </a:solidFill>
                <a:latin typeface="PT Serif" panose="020A0603040505020204" pitchFamily="18" charset="0"/>
                <a:ea typeface="Source Sans Pro" pitchFamily="34" charset="-122"/>
                <a:cs typeface="Source Sans Pro" pitchFamily="34" charset="-120"/>
              </a:rPr>
              <a:t> </a:t>
            </a:r>
            <a:r>
              <a:rPr lang="en-US" dirty="0" err="1">
                <a:solidFill>
                  <a:srgbClr val="FFFFFF"/>
                </a:solidFill>
                <a:latin typeface="PT Serif" panose="020A0603040505020204" pitchFamily="18" charset="0"/>
                <a:ea typeface="Source Sans Pro" pitchFamily="34" charset="-122"/>
                <a:cs typeface="Source Sans Pro" pitchFamily="34" charset="-120"/>
              </a:rPr>
              <a:t>làm</a:t>
            </a:r>
            <a:r>
              <a:rPr lang="en-US" dirty="0">
                <a:solidFill>
                  <a:srgbClr val="FFFFFF"/>
                </a:solidFill>
                <a:latin typeface="PT Serif" panose="020A0603040505020204" pitchFamily="18" charset="0"/>
                <a:ea typeface="Source Sans Pro" pitchFamily="34" charset="-122"/>
                <a:cs typeface="Source Sans Pro" pitchFamily="34" charset="-120"/>
              </a:rPr>
              <a:t> </a:t>
            </a:r>
            <a:r>
              <a:rPr lang="en-US" dirty="0" err="1">
                <a:solidFill>
                  <a:srgbClr val="FFFFFF"/>
                </a:solidFill>
                <a:latin typeface="PT Serif" panose="020A0603040505020204" pitchFamily="18" charset="0"/>
                <a:ea typeface="Source Sans Pro" pitchFamily="34" charset="-122"/>
                <a:cs typeface="Source Sans Pro" pitchFamily="34" charset="-120"/>
              </a:rPr>
              <a:t>việc</a:t>
            </a:r>
            <a:r>
              <a:rPr lang="en-US" dirty="0">
                <a:solidFill>
                  <a:srgbClr val="FFFFFF"/>
                </a:solidFill>
                <a:latin typeface="PT Serif" panose="020A0603040505020204" pitchFamily="18" charset="0"/>
                <a:ea typeface="Source Sans Pro" pitchFamily="34" charset="-122"/>
                <a:cs typeface="Source Sans Pro" pitchFamily="34" charset="-120"/>
              </a:rPr>
              <a:t> </a:t>
            </a:r>
            <a:r>
              <a:rPr lang="en-US" dirty="0" err="1">
                <a:solidFill>
                  <a:srgbClr val="FFFFFF"/>
                </a:solidFill>
                <a:latin typeface="PT Serif" panose="020A0603040505020204" pitchFamily="18" charset="0"/>
                <a:ea typeface="Source Sans Pro" pitchFamily="34" charset="-122"/>
                <a:cs typeface="Source Sans Pro" pitchFamily="34" charset="-120"/>
              </a:rPr>
              <a:t>để</a:t>
            </a:r>
            <a:r>
              <a:rPr lang="en-US" dirty="0">
                <a:solidFill>
                  <a:srgbClr val="FFFFFF"/>
                </a:solidFill>
                <a:latin typeface="PT Serif" panose="020A0603040505020204" pitchFamily="18" charset="0"/>
                <a:ea typeface="Source Sans Pro" pitchFamily="34" charset="-122"/>
                <a:cs typeface="Source Sans Pro" pitchFamily="34" charset="-120"/>
              </a:rPr>
              <a:t> tránh tai nạn.</a:t>
            </a:r>
            <a:endParaRPr lang="en-US" dirty="0"/>
          </a:p>
        </p:txBody>
      </p:sp>
      <p:sp>
        <p:nvSpPr>
          <p:cNvPr id="12" name="Shape 7"/>
          <p:cNvSpPr/>
          <p:nvPr/>
        </p:nvSpPr>
        <p:spPr>
          <a:xfrm>
            <a:off x="727829" y="6459974"/>
            <a:ext cx="13174742" cy="1198007"/>
          </a:xfrm>
          <a:prstGeom prst="roundRect">
            <a:avLst>
              <a:gd name="adj" fmla="val 2604"/>
            </a:avLst>
          </a:prstGeom>
          <a:solidFill>
            <a:srgbClr val="124E73"/>
          </a:solidFill>
          <a:ln/>
        </p:spPr>
      </p:sp>
      <p:sp>
        <p:nvSpPr>
          <p:cNvPr id="13" name="Text 8"/>
          <p:cNvSpPr/>
          <p:nvPr/>
        </p:nvSpPr>
        <p:spPr>
          <a:xfrm>
            <a:off x="935712" y="6667857"/>
            <a:ext cx="5217319" cy="324802"/>
          </a:xfrm>
          <a:prstGeom prst="rect">
            <a:avLst/>
          </a:prstGeom>
          <a:noFill/>
          <a:ln/>
        </p:spPr>
        <p:txBody>
          <a:bodyPr wrap="none" lIns="0" tIns="0" rIns="0" bIns="0" rtlCol="0" anchor="t"/>
          <a:lstStyle/>
          <a:p>
            <a:pPr marL="0" indent="0" algn="l">
              <a:lnSpc>
                <a:spcPts val="2550"/>
              </a:lnSpc>
              <a:buNone/>
            </a:pPr>
            <a:r>
              <a:rPr lang="en-US" sz="2800" dirty="0">
                <a:solidFill>
                  <a:srgbClr val="FFFFFF"/>
                </a:solidFill>
                <a:latin typeface="MuseoModerno Medium" pitchFamily="34" charset="0"/>
                <a:ea typeface="MuseoModerno Medium" pitchFamily="34" charset="-122"/>
                <a:cs typeface="MuseoModerno Medium" pitchFamily="34" charset="-120"/>
              </a:rPr>
              <a:t>Tai nạn liên quan đến bụi bẩn và tiếng ồn</a:t>
            </a:r>
            <a:endParaRPr lang="en-US" sz="2800" dirty="0"/>
          </a:p>
        </p:txBody>
      </p:sp>
      <p:sp>
        <p:nvSpPr>
          <p:cNvPr id="14" name="Text 9"/>
          <p:cNvSpPr/>
          <p:nvPr/>
        </p:nvSpPr>
        <p:spPr>
          <a:xfrm>
            <a:off x="935712" y="7117318"/>
            <a:ext cx="12758976" cy="332780"/>
          </a:xfrm>
          <a:prstGeom prst="rect">
            <a:avLst/>
          </a:prstGeom>
          <a:noFill/>
          <a:ln/>
        </p:spPr>
        <p:txBody>
          <a:bodyPr wrap="none" lIns="0" tIns="0" rIns="0" bIns="0" rtlCol="0" anchor="t"/>
          <a:lstStyle/>
          <a:p>
            <a:pPr marL="0" indent="0" algn="l">
              <a:lnSpc>
                <a:spcPts val="2600"/>
              </a:lnSpc>
              <a:buNone/>
            </a:pPr>
            <a:r>
              <a:rPr lang="en-US" dirty="0">
                <a:solidFill>
                  <a:srgbClr val="FFFFFF"/>
                </a:solidFill>
                <a:latin typeface="PT Serif" panose="020A0603040505020204" pitchFamily="18" charset="0"/>
                <a:ea typeface="Source Sans Pro" pitchFamily="34" charset="-122"/>
                <a:cs typeface="Source Sans Pro" pitchFamily="34" charset="-120"/>
              </a:rPr>
              <a:t>Bụi bẩn và tiếng ồn gây ra vấn đề về hô hấp và thính giác. Sử dụng thiết bị bảo hộ cá nhân và kiểm soát môi trường làm việc.</a:t>
            </a:r>
            <a:endParaRPr lang="en-US" dirty="0"/>
          </a:p>
        </p:txBody>
      </p:sp>
      <p:pic>
        <p:nvPicPr>
          <p:cNvPr id="15" name="Picture 14">
            <a:extLst>
              <a:ext uri="{FF2B5EF4-FFF2-40B4-BE49-F238E27FC236}">
                <a16:creationId xmlns:a16="http://schemas.microsoft.com/office/drawing/2014/main" id="{F60EDED8-04F7-E12A-444C-CA6E3BAF0C1E}"/>
              </a:ext>
            </a:extLst>
          </p:cNvPr>
          <p:cNvPicPr>
            <a:picLocks noChangeAspect="1"/>
          </p:cNvPicPr>
          <p:nvPr/>
        </p:nvPicPr>
        <p:blipFill>
          <a:blip r:embed="rId6"/>
          <a:stretch>
            <a:fillRect/>
          </a:stretch>
        </p:blipFill>
        <p:spPr>
          <a:xfrm>
            <a:off x="12490101" y="7523136"/>
            <a:ext cx="2059912" cy="637857"/>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793790" y="2956203"/>
            <a:ext cx="4885015" cy="2536508"/>
          </a:xfrm>
          <a:prstGeom prst="rect">
            <a:avLst/>
          </a:prstGeom>
        </p:spPr>
      </p:pic>
      <p:sp>
        <p:nvSpPr>
          <p:cNvPr id="3" name="Text 0"/>
          <p:cNvSpPr/>
          <p:nvPr/>
        </p:nvSpPr>
        <p:spPr>
          <a:xfrm>
            <a:off x="793790" y="5354717"/>
            <a:ext cx="4885015" cy="362903"/>
          </a:xfrm>
          <a:prstGeom prst="rect">
            <a:avLst/>
          </a:prstGeom>
          <a:noFill/>
          <a:ln/>
        </p:spPr>
        <p:txBody>
          <a:bodyPr wrap="none" lIns="0" tIns="0" rIns="0" bIns="0" rtlCol="0" anchor="t"/>
          <a:lstStyle/>
          <a:p>
            <a:pPr marL="0" indent="0">
              <a:lnSpc>
                <a:spcPts val="2850"/>
              </a:lnSpc>
              <a:buNone/>
            </a:pPr>
            <a:endParaRPr lang="en-US" sz="1750" dirty="0"/>
          </a:p>
        </p:txBody>
      </p:sp>
      <p:sp>
        <p:nvSpPr>
          <p:cNvPr id="4" name="Text 1"/>
          <p:cNvSpPr/>
          <p:nvPr/>
        </p:nvSpPr>
        <p:spPr>
          <a:xfrm>
            <a:off x="6239828" y="2759631"/>
            <a:ext cx="7604284" cy="1417558"/>
          </a:xfrm>
          <a:prstGeom prst="rect">
            <a:avLst/>
          </a:prstGeom>
          <a:noFill/>
          <a:ln/>
        </p:spPr>
        <p:txBody>
          <a:bodyPr wrap="square" lIns="0" tIns="0" rIns="0" bIns="0" rtlCol="0" anchor="t"/>
          <a:lstStyle/>
          <a:p>
            <a:pPr marL="0" indent="0">
              <a:lnSpc>
                <a:spcPts val="5550"/>
              </a:lnSpc>
              <a:buNone/>
            </a:pPr>
            <a:r>
              <a:rPr lang="en-US" sz="4800" b="1" dirty="0">
                <a:solidFill>
                  <a:srgbClr val="124E73"/>
                </a:solidFill>
                <a:latin typeface="MuseoModerno Medium" pitchFamily="34" charset="0"/>
                <a:ea typeface="MuseoModerno Medium" pitchFamily="34" charset="-122"/>
                <a:cs typeface="MuseoModerno Medium" pitchFamily="34" charset="-120"/>
              </a:rPr>
              <a:t>II. Công đoạn Sơn và hoàn thiện</a:t>
            </a:r>
            <a:endParaRPr lang="en-US" sz="4800" b="1" dirty="0"/>
          </a:p>
        </p:txBody>
      </p:sp>
      <p:sp>
        <p:nvSpPr>
          <p:cNvPr id="5" name="Text 2"/>
          <p:cNvSpPr/>
          <p:nvPr/>
        </p:nvSpPr>
        <p:spPr>
          <a:xfrm>
            <a:off x="6239827" y="4404003"/>
            <a:ext cx="7687187" cy="1088708"/>
          </a:xfrm>
          <a:prstGeom prst="rect">
            <a:avLst/>
          </a:prstGeom>
          <a:noFill/>
          <a:ln/>
        </p:spPr>
        <p:txBody>
          <a:bodyPr wrap="square" lIns="0" tIns="0" rIns="0" bIns="0" rtlCol="0" anchor="t"/>
          <a:lstStyle/>
          <a:p>
            <a:pPr marL="0" indent="0">
              <a:lnSpc>
                <a:spcPts val="2850"/>
              </a:lnSpc>
              <a:buNone/>
            </a:pPr>
            <a:r>
              <a:rPr lang="en-US" sz="1750" dirty="0">
                <a:solidFill>
                  <a:srgbClr val="2B4150"/>
                </a:solidFill>
                <a:latin typeface="PT Serif" panose="020A0603040505020204" pitchFamily="18" charset="0"/>
                <a:ea typeface="Source Sans Pro" pitchFamily="34" charset="-122"/>
                <a:cs typeface="Source Sans Pro" pitchFamily="34" charset="-120"/>
              </a:rPr>
              <a:t>Giai đoạn này không chỉ nhằm tạo ra vẻ đẹp thẩm mỹ cho sản phẩm mà còn đóng vai trò bảo vệ bề mặt khỏi các tác nhân gây hại từ môi trường, như ẩm ướt, oxy hóa và bụi bẩn.</a:t>
            </a:r>
            <a:endParaRPr lang="en-US" sz="1750" dirty="0"/>
          </a:p>
        </p:txBody>
      </p:sp>
      <p:pic>
        <p:nvPicPr>
          <p:cNvPr id="6" name="Picture 5">
            <a:extLst>
              <a:ext uri="{FF2B5EF4-FFF2-40B4-BE49-F238E27FC236}">
                <a16:creationId xmlns:a16="http://schemas.microsoft.com/office/drawing/2014/main" id="{C0F22EE9-2327-FEBB-9AA8-D0496DCFBD79}"/>
              </a:ext>
            </a:extLst>
          </p:cNvPr>
          <p:cNvPicPr>
            <a:picLocks noChangeAspect="1"/>
          </p:cNvPicPr>
          <p:nvPr/>
        </p:nvPicPr>
        <p:blipFill>
          <a:blip r:embed="rId4"/>
          <a:stretch>
            <a:fillRect/>
          </a:stretch>
        </p:blipFill>
        <p:spPr>
          <a:xfrm>
            <a:off x="12319279" y="7470242"/>
            <a:ext cx="2230734" cy="690752"/>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5486400" cy="8229600"/>
          </a:xfrm>
          <a:prstGeom prst="rect">
            <a:avLst/>
          </a:prstGeom>
        </p:spPr>
      </p:pic>
      <p:sp>
        <p:nvSpPr>
          <p:cNvPr id="3" name="Text 0"/>
          <p:cNvSpPr/>
          <p:nvPr/>
        </p:nvSpPr>
        <p:spPr>
          <a:xfrm>
            <a:off x="6168747" y="255975"/>
            <a:ext cx="7779306" cy="1218486"/>
          </a:xfrm>
          <a:prstGeom prst="rect">
            <a:avLst/>
          </a:prstGeom>
          <a:noFill/>
          <a:ln/>
        </p:spPr>
        <p:txBody>
          <a:bodyPr wrap="square" lIns="0" tIns="0" rIns="0" bIns="0" rtlCol="0" anchor="t"/>
          <a:lstStyle/>
          <a:p>
            <a:pPr marL="0" indent="0">
              <a:lnSpc>
                <a:spcPts val="4750"/>
              </a:lnSpc>
              <a:buNone/>
            </a:pPr>
            <a:r>
              <a:rPr lang="en-US" sz="4000" b="1" dirty="0">
                <a:solidFill>
                  <a:srgbClr val="124E73"/>
                </a:solidFill>
                <a:latin typeface="MuseoModerno Medium" pitchFamily="34" charset="0"/>
                <a:ea typeface="MuseoModerno Medium" pitchFamily="34" charset="-122"/>
                <a:cs typeface="MuseoModerno Medium" pitchFamily="34" charset="-120"/>
              </a:rPr>
              <a:t>Nguy cơ trong quá </a:t>
            </a:r>
            <a:r>
              <a:rPr lang="en-US" sz="4000" b="1" dirty="0" err="1">
                <a:solidFill>
                  <a:srgbClr val="124E73"/>
                </a:solidFill>
                <a:latin typeface="MuseoModerno Medium" pitchFamily="34" charset="0"/>
                <a:ea typeface="MuseoModerno Medium" pitchFamily="34" charset="-122"/>
                <a:cs typeface="MuseoModerno Medium" pitchFamily="34" charset="-120"/>
              </a:rPr>
              <a:t>trình</a:t>
            </a:r>
            <a:r>
              <a:rPr lang="en-US" sz="4000" b="1" dirty="0">
                <a:solidFill>
                  <a:srgbClr val="124E73"/>
                </a:solidFill>
                <a:latin typeface="MuseoModerno Medium" pitchFamily="34" charset="0"/>
                <a:ea typeface="MuseoModerno Medium" pitchFamily="34" charset="-122"/>
                <a:cs typeface="MuseoModerno Medium" pitchFamily="34" charset="-120"/>
              </a:rPr>
              <a:t> </a:t>
            </a:r>
          </a:p>
          <a:p>
            <a:pPr marL="0" indent="0">
              <a:lnSpc>
                <a:spcPts val="4750"/>
              </a:lnSpc>
              <a:buNone/>
            </a:pPr>
            <a:r>
              <a:rPr lang="en-US" sz="4000" b="1" dirty="0" err="1">
                <a:solidFill>
                  <a:srgbClr val="124E73"/>
                </a:solidFill>
                <a:latin typeface="MuseoModerno Medium" pitchFamily="34" charset="0"/>
                <a:ea typeface="MuseoModerno Medium" pitchFamily="34" charset="-122"/>
                <a:cs typeface="MuseoModerno Medium" pitchFamily="34" charset="-120"/>
              </a:rPr>
              <a:t>Sơn</a:t>
            </a:r>
            <a:r>
              <a:rPr lang="en-US" sz="4000" b="1" dirty="0">
                <a:solidFill>
                  <a:srgbClr val="124E73"/>
                </a:solidFill>
                <a:latin typeface="MuseoModerno Medium" pitchFamily="34" charset="0"/>
                <a:ea typeface="MuseoModerno Medium" pitchFamily="34" charset="-122"/>
                <a:cs typeface="MuseoModerno Medium" pitchFamily="34" charset="-120"/>
              </a:rPr>
              <a:t> và hoàn thiện</a:t>
            </a:r>
            <a:endParaRPr lang="en-US" sz="4000" b="1" dirty="0"/>
          </a:p>
        </p:txBody>
      </p:sp>
      <p:sp>
        <p:nvSpPr>
          <p:cNvPr id="4" name="Shape 1"/>
          <p:cNvSpPr/>
          <p:nvPr/>
        </p:nvSpPr>
        <p:spPr>
          <a:xfrm>
            <a:off x="6168747" y="2267783"/>
            <a:ext cx="438626" cy="438626"/>
          </a:xfrm>
          <a:prstGeom prst="roundRect">
            <a:avLst>
              <a:gd name="adj" fmla="val 6668"/>
            </a:avLst>
          </a:prstGeom>
          <a:solidFill>
            <a:srgbClr val="124E73"/>
          </a:solidFill>
          <a:ln/>
        </p:spPr>
      </p:sp>
      <p:sp>
        <p:nvSpPr>
          <p:cNvPr id="5" name="Text 2"/>
          <p:cNvSpPr/>
          <p:nvPr/>
        </p:nvSpPr>
        <p:spPr>
          <a:xfrm>
            <a:off x="6319480" y="2340769"/>
            <a:ext cx="137160" cy="292537"/>
          </a:xfrm>
          <a:prstGeom prst="rect">
            <a:avLst/>
          </a:prstGeom>
          <a:noFill/>
          <a:ln/>
        </p:spPr>
        <p:txBody>
          <a:bodyPr wrap="none" lIns="0" tIns="0" rIns="0" bIns="0" rtlCol="0" anchor="t"/>
          <a:lstStyle/>
          <a:p>
            <a:pPr marL="0" indent="0" algn="ctr">
              <a:lnSpc>
                <a:spcPts val="2300"/>
              </a:lnSpc>
              <a:buNone/>
            </a:pPr>
            <a:r>
              <a:rPr lang="en-US" sz="2300" dirty="0">
                <a:solidFill>
                  <a:srgbClr val="FFFFFF"/>
                </a:solidFill>
                <a:latin typeface="MuseoModerno Medium" pitchFamily="34" charset="0"/>
                <a:ea typeface="MuseoModerno Medium" pitchFamily="34" charset="-122"/>
                <a:cs typeface="MuseoModerno Medium" pitchFamily="34" charset="-120"/>
              </a:rPr>
              <a:t>1</a:t>
            </a:r>
            <a:endParaRPr lang="en-US" sz="2300" dirty="0"/>
          </a:p>
        </p:txBody>
      </p:sp>
      <p:sp>
        <p:nvSpPr>
          <p:cNvPr id="6" name="Text 3"/>
          <p:cNvSpPr/>
          <p:nvPr/>
        </p:nvSpPr>
        <p:spPr>
          <a:xfrm>
            <a:off x="6802279" y="2338758"/>
            <a:ext cx="2946916" cy="304562"/>
          </a:xfrm>
          <a:prstGeom prst="rect">
            <a:avLst/>
          </a:prstGeom>
          <a:noFill/>
          <a:ln/>
        </p:spPr>
        <p:txBody>
          <a:bodyPr wrap="none" lIns="0" tIns="0" rIns="0" bIns="0" rtlCol="0" anchor="t"/>
          <a:lstStyle/>
          <a:p>
            <a:pPr marL="0" indent="0">
              <a:lnSpc>
                <a:spcPts val="2350"/>
              </a:lnSpc>
              <a:buNone/>
            </a:pPr>
            <a:r>
              <a:rPr lang="en-US" sz="2400" dirty="0">
                <a:solidFill>
                  <a:srgbClr val="2B4150"/>
                </a:solidFill>
                <a:latin typeface="MuseoModerno Medium" pitchFamily="34" charset="0"/>
                <a:ea typeface="MuseoModerno Medium" pitchFamily="34" charset="-122"/>
                <a:cs typeface="MuseoModerno Medium" pitchFamily="34" charset="-120"/>
              </a:rPr>
              <a:t>Tiếp xúc hóa chất độc hại</a:t>
            </a:r>
            <a:endParaRPr lang="en-US" sz="2400" dirty="0"/>
          </a:p>
        </p:txBody>
      </p:sp>
      <p:sp>
        <p:nvSpPr>
          <p:cNvPr id="7" name="Text 4"/>
          <p:cNvSpPr/>
          <p:nvPr/>
        </p:nvSpPr>
        <p:spPr>
          <a:xfrm>
            <a:off x="6802279" y="2689265"/>
            <a:ext cx="7145774" cy="623887"/>
          </a:xfrm>
          <a:prstGeom prst="rect">
            <a:avLst/>
          </a:prstGeom>
          <a:noFill/>
          <a:ln/>
        </p:spPr>
        <p:txBody>
          <a:bodyPr wrap="square" lIns="0" tIns="0" rIns="0" bIns="0" rtlCol="0" anchor="t"/>
          <a:lstStyle/>
          <a:p>
            <a:pPr marL="0" indent="0">
              <a:lnSpc>
                <a:spcPts val="2450"/>
              </a:lnSpc>
              <a:buNone/>
            </a:pPr>
            <a:r>
              <a:rPr lang="en-US" dirty="0">
                <a:solidFill>
                  <a:srgbClr val="2B4150"/>
                </a:solidFill>
                <a:latin typeface="PT Serif" panose="020A0603040505020204" pitchFamily="18" charset="0"/>
                <a:ea typeface="Source Sans Pro" pitchFamily="34" charset="-122"/>
                <a:cs typeface="Source Sans Pro" pitchFamily="34" charset="-120"/>
              </a:rPr>
              <a:t>Sơn và dung môi chứa hóa chất độc hại, gây ảnh hưởng đến sức khỏe nếu tiếp xúc trực tiếp.</a:t>
            </a:r>
            <a:endParaRPr lang="en-US" dirty="0"/>
          </a:p>
        </p:txBody>
      </p:sp>
      <p:sp>
        <p:nvSpPr>
          <p:cNvPr id="8" name="Shape 5"/>
          <p:cNvSpPr/>
          <p:nvPr/>
        </p:nvSpPr>
        <p:spPr>
          <a:xfrm>
            <a:off x="6168747" y="3727371"/>
            <a:ext cx="438626" cy="438626"/>
          </a:xfrm>
          <a:prstGeom prst="roundRect">
            <a:avLst>
              <a:gd name="adj" fmla="val 6668"/>
            </a:avLst>
          </a:prstGeom>
          <a:solidFill>
            <a:srgbClr val="124E73"/>
          </a:solidFill>
          <a:ln/>
        </p:spPr>
      </p:sp>
      <p:sp>
        <p:nvSpPr>
          <p:cNvPr id="9" name="Text 6"/>
          <p:cNvSpPr/>
          <p:nvPr/>
        </p:nvSpPr>
        <p:spPr>
          <a:xfrm>
            <a:off x="6306741" y="3800356"/>
            <a:ext cx="162639" cy="292537"/>
          </a:xfrm>
          <a:prstGeom prst="rect">
            <a:avLst/>
          </a:prstGeom>
          <a:noFill/>
          <a:ln/>
        </p:spPr>
        <p:txBody>
          <a:bodyPr wrap="none" lIns="0" tIns="0" rIns="0" bIns="0" rtlCol="0" anchor="t"/>
          <a:lstStyle/>
          <a:p>
            <a:pPr marL="0" indent="0" algn="ctr">
              <a:lnSpc>
                <a:spcPts val="2300"/>
              </a:lnSpc>
              <a:buNone/>
            </a:pPr>
            <a:r>
              <a:rPr lang="en-US" sz="2300" dirty="0">
                <a:solidFill>
                  <a:srgbClr val="FFFFFF"/>
                </a:solidFill>
                <a:latin typeface="MuseoModerno Medium" pitchFamily="34" charset="0"/>
                <a:ea typeface="MuseoModerno Medium" pitchFamily="34" charset="-122"/>
                <a:cs typeface="MuseoModerno Medium" pitchFamily="34" charset="-120"/>
              </a:rPr>
              <a:t>2</a:t>
            </a:r>
            <a:endParaRPr lang="en-US" sz="2300" dirty="0"/>
          </a:p>
        </p:txBody>
      </p:sp>
      <p:sp>
        <p:nvSpPr>
          <p:cNvPr id="10" name="Text 7"/>
          <p:cNvSpPr/>
          <p:nvPr/>
        </p:nvSpPr>
        <p:spPr>
          <a:xfrm>
            <a:off x="6802279" y="3798346"/>
            <a:ext cx="2437209" cy="304562"/>
          </a:xfrm>
          <a:prstGeom prst="rect">
            <a:avLst/>
          </a:prstGeom>
          <a:noFill/>
          <a:ln/>
        </p:spPr>
        <p:txBody>
          <a:bodyPr wrap="none" lIns="0" tIns="0" rIns="0" bIns="0" rtlCol="0" anchor="t"/>
          <a:lstStyle/>
          <a:p>
            <a:pPr marL="0" indent="0">
              <a:lnSpc>
                <a:spcPts val="2350"/>
              </a:lnSpc>
              <a:buNone/>
            </a:pPr>
            <a:r>
              <a:rPr lang="en-US" sz="2400" dirty="0">
                <a:solidFill>
                  <a:srgbClr val="2B4150"/>
                </a:solidFill>
                <a:latin typeface="MuseoModerno Medium" pitchFamily="34" charset="0"/>
                <a:ea typeface="MuseoModerno Medium" pitchFamily="34" charset="-122"/>
                <a:cs typeface="MuseoModerno Medium" pitchFamily="34" charset="-120"/>
              </a:rPr>
              <a:t>Trượt ngã</a:t>
            </a:r>
            <a:endParaRPr lang="en-US" sz="2400" dirty="0"/>
          </a:p>
        </p:txBody>
      </p:sp>
      <p:sp>
        <p:nvSpPr>
          <p:cNvPr id="11" name="Text 8"/>
          <p:cNvSpPr/>
          <p:nvPr/>
        </p:nvSpPr>
        <p:spPr>
          <a:xfrm>
            <a:off x="6802279" y="4148852"/>
            <a:ext cx="7145774" cy="623887"/>
          </a:xfrm>
          <a:prstGeom prst="rect">
            <a:avLst/>
          </a:prstGeom>
          <a:noFill/>
          <a:ln/>
        </p:spPr>
        <p:txBody>
          <a:bodyPr wrap="square" lIns="0" tIns="0" rIns="0" bIns="0" rtlCol="0" anchor="t"/>
          <a:lstStyle/>
          <a:p>
            <a:pPr marL="0" indent="0">
              <a:lnSpc>
                <a:spcPts val="2450"/>
              </a:lnSpc>
              <a:buNone/>
            </a:pPr>
            <a:r>
              <a:rPr lang="en-US" dirty="0">
                <a:solidFill>
                  <a:srgbClr val="2B4150"/>
                </a:solidFill>
                <a:latin typeface="PT Serif" panose="020A0603040505020204" pitchFamily="18" charset="0"/>
                <a:ea typeface="Source Sans Pro" pitchFamily="34" charset="-122"/>
                <a:cs typeface="Source Sans Pro" pitchFamily="34" charset="-120"/>
              </a:rPr>
              <a:t>Bề mặt ướt hoặc trơn trượt trong quá trình sơn là nguyên nhân phổ biến dẫn đến tai nạn trượt ngã.</a:t>
            </a:r>
            <a:endParaRPr lang="en-US" dirty="0"/>
          </a:p>
        </p:txBody>
      </p:sp>
      <p:sp>
        <p:nvSpPr>
          <p:cNvPr id="12" name="Shape 9"/>
          <p:cNvSpPr/>
          <p:nvPr/>
        </p:nvSpPr>
        <p:spPr>
          <a:xfrm>
            <a:off x="6168747" y="5186958"/>
            <a:ext cx="438626" cy="438626"/>
          </a:xfrm>
          <a:prstGeom prst="roundRect">
            <a:avLst>
              <a:gd name="adj" fmla="val 6668"/>
            </a:avLst>
          </a:prstGeom>
          <a:solidFill>
            <a:srgbClr val="124E73"/>
          </a:solidFill>
          <a:ln/>
        </p:spPr>
      </p:sp>
      <p:sp>
        <p:nvSpPr>
          <p:cNvPr id="13" name="Text 10"/>
          <p:cNvSpPr/>
          <p:nvPr/>
        </p:nvSpPr>
        <p:spPr>
          <a:xfrm>
            <a:off x="6305788" y="5259943"/>
            <a:ext cx="164425" cy="292537"/>
          </a:xfrm>
          <a:prstGeom prst="rect">
            <a:avLst/>
          </a:prstGeom>
          <a:noFill/>
          <a:ln/>
        </p:spPr>
        <p:txBody>
          <a:bodyPr wrap="none" lIns="0" tIns="0" rIns="0" bIns="0" rtlCol="0" anchor="t"/>
          <a:lstStyle/>
          <a:p>
            <a:pPr marL="0" indent="0" algn="ctr">
              <a:lnSpc>
                <a:spcPts val="2300"/>
              </a:lnSpc>
              <a:buNone/>
            </a:pPr>
            <a:r>
              <a:rPr lang="en-US" sz="2300" dirty="0">
                <a:solidFill>
                  <a:srgbClr val="FFFFFF"/>
                </a:solidFill>
                <a:latin typeface="MuseoModerno Medium" pitchFamily="34" charset="0"/>
                <a:ea typeface="MuseoModerno Medium" pitchFamily="34" charset="-122"/>
                <a:cs typeface="MuseoModerno Medium" pitchFamily="34" charset="-120"/>
              </a:rPr>
              <a:t>3</a:t>
            </a:r>
            <a:endParaRPr lang="en-US" sz="2300" dirty="0"/>
          </a:p>
        </p:txBody>
      </p:sp>
      <p:sp>
        <p:nvSpPr>
          <p:cNvPr id="14" name="Text 11"/>
          <p:cNvSpPr/>
          <p:nvPr/>
        </p:nvSpPr>
        <p:spPr>
          <a:xfrm>
            <a:off x="6802279" y="5257933"/>
            <a:ext cx="3805595" cy="304562"/>
          </a:xfrm>
          <a:prstGeom prst="rect">
            <a:avLst/>
          </a:prstGeom>
          <a:noFill/>
          <a:ln/>
        </p:spPr>
        <p:txBody>
          <a:bodyPr wrap="none" lIns="0" tIns="0" rIns="0" bIns="0" rtlCol="0" anchor="t"/>
          <a:lstStyle/>
          <a:p>
            <a:pPr marL="0" indent="0">
              <a:lnSpc>
                <a:spcPts val="2350"/>
              </a:lnSpc>
              <a:buNone/>
            </a:pPr>
            <a:r>
              <a:rPr lang="en-US" sz="2400" dirty="0">
                <a:solidFill>
                  <a:srgbClr val="2B4150"/>
                </a:solidFill>
                <a:latin typeface="MuseoModerno Medium" pitchFamily="34" charset="0"/>
                <a:ea typeface="MuseoModerno Medium" pitchFamily="34" charset="-122"/>
                <a:cs typeface="MuseoModerno Medium" pitchFamily="34" charset="-120"/>
              </a:rPr>
              <a:t>Sử dụng dụng cụ không an toàn</a:t>
            </a:r>
            <a:endParaRPr lang="en-US" sz="2400" dirty="0"/>
          </a:p>
        </p:txBody>
      </p:sp>
      <p:sp>
        <p:nvSpPr>
          <p:cNvPr id="15" name="Text 12"/>
          <p:cNvSpPr/>
          <p:nvPr/>
        </p:nvSpPr>
        <p:spPr>
          <a:xfrm>
            <a:off x="6802279" y="5608439"/>
            <a:ext cx="7145774" cy="623887"/>
          </a:xfrm>
          <a:prstGeom prst="rect">
            <a:avLst/>
          </a:prstGeom>
          <a:noFill/>
          <a:ln/>
        </p:spPr>
        <p:txBody>
          <a:bodyPr wrap="square" lIns="0" tIns="0" rIns="0" bIns="0" rtlCol="0" anchor="t"/>
          <a:lstStyle/>
          <a:p>
            <a:pPr marL="0" indent="0">
              <a:lnSpc>
                <a:spcPts val="2450"/>
              </a:lnSpc>
              <a:buNone/>
            </a:pPr>
            <a:r>
              <a:rPr lang="en-US" dirty="0">
                <a:solidFill>
                  <a:srgbClr val="2B4150"/>
                </a:solidFill>
                <a:latin typeface="PT Serif" panose="020A0603040505020204" pitchFamily="18" charset="0"/>
                <a:ea typeface="Source Sans Pro" pitchFamily="34" charset="-122"/>
                <a:cs typeface="Source Sans Pro" pitchFamily="34" charset="-120"/>
              </a:rPr>
              <a:t>Súng phun sơn, máy móc hoàn thiện có thể gây chấn thương nếu sử dụng không đúng cách.</a:t>
            </a:r>
            <a:endParaRPr lang="en-US" dirty="0"/>
          </a:p>
        </p:txBody>
      </p:sp>
      <p:sp>
        <p:nvSpPr>
          <p:cNvPr id="16" name="Shape 13"/>
          <p:cNvSpPr/>
          <p:nvPr/>
        </p:nvSpPr>
        <p:spPr>
          <a:xfrm>
            <a:off x="6168747" y="6646545"/>
            <a:ext cx="438626" cy="438626"/>
          </a:xfrm>
          <a:prstGeom prst="roundRect">
            <a:avLst>
              <a:gd name="adj" fmla="val 6668"/>
            </a:avLst>
          </a:prstGeom>
          <a:solidFill>
            <a:srgbClr val="124E73"/>
          </a:solidFill>
          <a:ln/>
        </p:spPr>
      </p:sp>
      <p:sp>
        <p:nvSpPr>
          <p:cNvPr id="17" name="Text 14"/>
          <p:cNvSpPr/>
          <p:nvPr/>
        </p:nvSpPr>
        <p:spPr>
          <a:xfrm>
            <a:off x="6293882" y="6719530"/>
            <a:ext cx="188357" cy="292537"/>
          </a:xfrm>
          <a:prstGeom prst="rect">
            <a:avLst/>
          </a:prstGeom>
          <a:noFill/>
          <a:ln/>
        </p:spPr>
        <p:txBody>
          <a:bodyPr wrap="none" lIns="0" tIns="0" rIns="0" bIns="0" rtlCol="0" anchor="t"/>
          <a:lstStyle/>
          <a:p>
            <a:pPr marL="0" indent="0" algn="ctr">
              <a:lnSpc>
                <a:spcPts val="2300"/>
              </a:lnSpc>
              <a:buNone/>
            </a:pPr>
            <a:r>
              <a:rPr lang="en-US" sz="2300" dirty="0">
                <a:solidFill>
                  <a:srgbClr val="FFFFFF"/>
                </a:solidFill>
                <a:latin typeface="MuseoModerno Medium" pitchFamily="34" charset="0"/>
                <a:ea typeface="MuseoModerno Medium" pitchFamily="34" charset="-122"/>
                <a:cs typeface="MuseoModerno Medium" pitchFamily="34" charset="-120"/>
              </a:rPr>
              <a:t>4</a:t>
            </a:r>
            <a:endParaRPr lang="en-US" sz="2300" dirty="0"/>
          </a:p>
        </p:txBody>
      </p:sp>
      <p:sp>
        <p:nvSpPr>
          <p:cNvPr id="18" name="Text 15"/>
          <p:cNvSpPr/>
          <p:nvPr/>
        </p:nvSpPr>
        <p:spPr>
          <a:xfrm>
            <a:off x="6802279" y="6717520"/>
            <a:ext cx="2437209" cy="304562"/>
          </a:xfrm>
          <a:prstGeom prst="rect">
            <a:avLst/>
          </a:prstGeom>
          <a:noFill/>
          <a:ln/>
        </p:spPr>
        <p:txBody>
          <a:bodyPr wrap="none" lIns="0" tIns="0" rIns="0" bIns="0" rtlCol="0" anchor="t"/>
          <a:lstStyle/>
          <a:p>
            <a:pPr marL="0" indent="0">
              <a:lnSpc>
                <a:spcPts val="2350"/>
              </a:lnSpc>
              <a:buNone/>
            </a:pPr>
            <a:r>
              <a:rPr lang="en-US" sz="2400" dirty="0">
                <a:solidFill>
                  <a:srgbClr val="2B4150"/>
                </a:solidFill>
                <a:latin typeface="MuseoModerno Medium" pitchFamily="34" charset="0"/>
                <a:ea typeface="MuseoModerno Medium" pitchFamily="34" charset="-122"/>
                <a:cs typeface="MuseoModerno Medium" pitchFamily="34" charset="-120"/>
              </a:rPr>
              <a:t>Thiếu thông gió</a:t>
            </a:r>
            <a:endParaRPr lang="en-US" sz="2400" dirty="0"/>
          </a:p>
        </p:txBody>
      </p:sp>
      <p:sp>
        <p:nvSpPr>
          <p:cNvPr id="19" name="Text 16"/>
          <p:cNvSpPr/>
          <p:nvPr/>
        </p:nvSpPr>
        <p:spPr>
          <a:xfrm>
            <a:off x="6802279" y="7068026"/>
            <a:ext cx="7145774" cy="623887"/>
          </a:xfrm>
          <a:prstGeom prst="rect">
            <a:avLst/>
          </a:prstGeom>
          <a:noFill/>
          <a:ln/>
        </p:spPr>
        <p:txBody>
          <a:bodyPr wrap="square" lIns="0" tIns="0" rIns="0" bIns="0" rtlCol="0" anchor="t"/>
          <a:lstStyle/>
          <a:p>
            <a:pPr marL="0" indent="0">
              <a:lnSpc>
                <a:spcPts val="2450"/>
              </a:lnSpc>
              <a:buNone/>
            </a:pPr>
            <a:r>
              <a:rPr lang="en-US" dirty="0">
                <a:solidFill>
                  <a:srgbClr val="2B4150"/>
                </a:solidFill>
                <a:latin typeface="PT Serif" panose="020A0603040505020204" pitchFamily="18" charset="0"/>
                <a:ea typeface="Source Sans Pro" pitchFamily="34" charset="-122"/>
                <a:cs typeface="Source Sans Pro" pitchFamily="34" charset="-120"/>
              </a:rPr>
              <a:t>Làm việc trong không gian kín thiếu thông gió dễ gây ngạt thở hoặc nhiễm độc không khí.</a:t>
            </a:r>
            <a:endParaRPr lang="en-US" dirty="0"/>
          </a:p>
        </p:txBody>
      </p:sp>
      <p:pic>
        <p:nvPicPr>
          <p:cNvPr id="20" name="Picture 19">
            <a:extLst>
              <a:ext uri="{FF2B5EF4-FFF2-40B4-BE49-F238E27FC236}">
                <a16:creationId xmlns:a16="http://schemas.microsoft.com/office/drawing/2014/main" id="{C6DDD26E-8045-64FC-EEE6-4499EE2EE7C0}"/>
              </a:ext>
            </a:extLst>
          </p:cNvPr>
          <p:cNvPicPr>
            <a:picLocks noChangeAspect="1"/>
          </p:cNvPicPr>
          <p:nvPr/>
        </p:nvPicPr>
        <p:blipFill>
          <a:blip r:embed="rId4"/>
          <a:stretch>
            <a:fillRect/>
          </a:stretch>
        </p:blipFill>
        <p:spPr>
          <a:xfrm>
            <a:off x="12319279" y="7470242"/>
            <a:ext cx="2230734" cy="690752"/>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793790" y="818621"/>
            <a:ext cx="6262330" cy="708779"/>
          </a:xfrm>
          <a:prstGeom prst="rect">
            <a:avLst/>
          </a:prstGeom>
          <a:noFill/>
          <a:ln/>
        </p:spPr>
        <p:txBody>
          <a:bodyPr wrap="none" lIns="0" tIns="0" rIns="0" bIns="0" rtlCol="0" anchor="t"/>
          <a:lstStyle/>
          <a:p>
            <a:pPr marL="0" indent="0">
              <a:lnSpc>
                <a:spcPts val="5550"/>
              </a:lnSpc>
              <a:buNone/>
            </a:pPr>
            <a:r>
              <a:rPr lang="en-US" sz="4800" b="1" dirty="0">
                <a:solidFill>
                  <a:srgbClr val="124E73"/>
                </a:solidFill>
                <a:latin typeface="MuseoModerno Medium" pitchFamily="34" charset="0"/>
                <a:ea typeface="MuseoModerno Medium" pitchFamily="34" charset="-122"/>
                <a:cs typeface="MuseoModerno Medium" pitchFamily="34" charset="-120"/>
              </a:rPr>
              <a:t>III. Công đoạn Lắp ráp</a:t>
            </a:r>
            <a:endParaRPr lang="en-US" sz="4800" b="1" dirty="0"/>
          </a:p>
        </p:txBody>
      </p:sp>
      <p:pic>
        <p:nvPicPr>
          <p:cNvPr id="3" name="Image 0" descr="preencoded.png"/>
          <p:cNvPicPr>
            <a:picLocks noChangeAspect="1"/>
          </p:cNvPicPr>
          <p:nvPr/>
        </p:nvPicPr>
        <p:blipFill>
          <a:blip r:embed="rId3"/>
          <a:stretch>
            <a:fillRect/>
          </a:stretch>
        </p:blipFill>
        <p:spPr>
          <a:xfrm>
            <a:off x="4996458" y="2043946"/>
            <a:ext cx="4637365" cy="2823329"/>
          </a:xfrm>
          <a:prstGeom prst="rect">
            <a:avLst/>
          </a:prstGeom>
        </p:spPr>
      </p:pic>
      <p:sp>
        <p:nvSpPr>
          <p:cNvPr id="4" name="Shape 1"/>
          <p:cNvSpPr/>
          <p:nvPr/>
        </p:nvSpPr>
        <p:spPr>
          <a:xfrm>
            <a:off x="793790" y="5122426"/>
            <a:ext cx="13042821" cy="2112050"/>
          </a:xfrm>
          <a:prstGeom prst="roundRect">
            <a:avLst>
              <a:gd name="adj" fmla="val 1611"/>
            </a:avLst>
          </a:prstGeom>
          <a:solidFill>
            <a:srgbClr val="124E73"/>
          </a:solidFill>
          <a:ln/>
        </p:spPr>
      </p:sp>
      <p:sp>
        <p:nvSpPr>
          <p:cNvPr id="5" name="Text 2"/>
          <p:cNvSpPr/>
          <p:nvPr/>
        </p:nvSpPr>
        <p:spPr>
          <a:xfrm>
            <a:off x="1020604" y="5349240"/>
            <a:ext cx="2835235" cy="354330"/>
          </a:xfrm>
          <a:prstGeom prst="rect">
            <a:avLst/>
          </a:prstGeom>
          <a:noFill/>
          <a:ln/>
        </p:spPr>
        <p:txBody>
          <a:bodyPr wrap="none" lIns="0" tIns="0" rIns="0" bIns="0" rtlCol="0" anchor="t"/>
          <a:lstStyle/>
          <a:p>
            <a:pPr marL="0" indent="0">
              <a:lnSpc>
                <a:spcPts val="2750"/>
              </a:lnSpc>
              <a:buNone/>
            </a:pPr>
            <a:r>
              <a:rPr lang="en-US" sz="2200" dirty="0">
                <a:solidFill>
                  <a:srgbClr val="FFFFFF"/>
                </a:solidFill>
                <a:latin typeface="MuseoModerno Medium" pitchFamily="34" charset="0"/>
                <a:ea typeface="MuseoModerno Medium" pitchFamily="34" charset="-122"/>
                <a:cs typeface="MuseoModerno Medium" pitchFamily="34" charset="-120"/>
              </a:rPr>
              <a:t>Đặc điểm công việc</a:t>
            </a:r>
            <a:endParaRPr lang="en-US" sz="2200" dirty="0"/>
          </a:p>
        </p:txBody>
      </p:sp>
      <p:sp>
        <p:nvSpPr>
          <p:cNvPr id="6" name="Text 3"/>
          <p:cNvSpPr/>
          <p:nvPr/>
        </p:nvSpPr>
        <p:spPr>
          <a:xfrm>
            <a:off x="1020604" y="5839658"/>
            <a:ext cx="12589193" cy="725805"/>
          </a:xfrm>
          <a:prstGeom prst="rect">
            <a:avLst/>
          </a:prstGeom>
          <a:noFill/>
          <a:ln/>
        </p:spPr>
        <p:txBody>
          <a:bodyPr wrap="square" lIns="0" tIns="0" rIns="0" bIns="0" rtlCol="0" anchor="t"/>
          <a:lstStyle/>
          <a:p>
            <a:pPr marL="342900" indent="-342900" algn="l">
              <a:lnSpc>
                <a:spcPts val="2850"/>
              </a:lnSpc>
              <a:buSzPct val="100000"/>
              <a:buChar char="•"/>
            </a:pPr>
            <a:r>
              <a:rPr lang="en-US" sz="1750" dirty="0">
                <a:solidFill>
                  <a:srgbClr val="FFFFFF"/>
                </a:solidFill>
                <a:latin typeface="PT Serif" panose="020A0603040505020204" pitchFamily="18" charset="0"/>
                <a:ea typeface="Source Sans Pro" pitchFamily="34" charset="-122"/>
                <a:cs typeface="Source Sans Pro" pitchFamily="34" charset="-120"/>
              </a:rPr>
              <a:t>Tại giai đoạn này, các bộ phận của quân cờ sẽ được gắn kết với nhau một cách tỉ mỉ, từ việc lắp ráp từng chi tiết nhỏ đến việc kiểm tra sự chắc chắn của từng sản phẩm hoàn chỉnh.</a:t>
            </a:r>
            <a:endParaRPr lang="en-US" sz="1750" dirty="0"/>
          </a:p>
        </p:txBody>
      </p:sp>
      <p:sp>
        <p:nvSpPr>
          <p:cNvPr id="7" name="Text 4"/>
          <p:cNvSpPr/>
          <p:nvPr/>
        </p:nvSpPr>
        <p:spPr>
          <a:xfrm>
            <a:off x="1020604" y="6644759"/>
            <a:ext cx="12589193" cy="362903"/>
          </a:xfrm>
          <a:prstGeom prst="rect">
            <a:avLst/>
          </a:prstGeom>
          <a:noFill/>
          <a:ln/>
        </p:spPr>
        <p:txBody>
          <a:bodyPr wrap="none" lIns="0" tIns="0" rIns="0" bIns="0" rtlCol="0" anchor="t"/>
          <a:lstStyle/>
          <a:p>
            <a:pPr marL="342900" indent="-342900" algn="l">
              <a:lnSpc>
                <a:spcPts val="2850"/>
              </a:lnSpc>
              <a:buSzPct val="100000"/>
              <a:buChar char="•"/>
            </a:pPr>
            <a:r>
              <a:rPr lang="en-US" sz="1750" dirty="0">
                <a:solidFill>
                  <a:srgbClr val="FFFFFF"/>
                </a:solidFill>
                <a:latin typeface="PT Serif" panose="020A0603040505020204" pitchFamily="18" charset="0"/>
                <a:ea typeface="Source Sans Pro" pitchFamily="34" charset="-122"/>
                <a:cs typeface="Source Sans Pro" pitchFamily="34" charset="-120"/>
              </a:rPr>
              <a:t>Cần sử dụng các công cụ hỗ trợ như kẹp, vít và dụng cụ đo lường để đảm bảo độ chính xác và đồng nhất.</a:t>
            </a:r>
            <a:endParaRPr lang="en-US" sz="1750" dirty="0"/>
          </a:p>
        </p:txBody>
      </p:sp>
      <p:pic>
        <p:nvPicPr>
          <p:cNvPr id="8" name="Picture 7">
            <a:extLst>
              <a:ext uri="{FF2B5EF4-FFF2-40B4-BE49-F238E27FC236}">
                <a16:creationId xmlns:a16="http://schemas.microsoft.com/office/drawing/2014/main" id="{DAFCA0BE-76D3-1901-A050-35D171E21A52}"/>
              </a:ext>
            </a:extLst>
          </p:cNvPr>
          <p:cNvPicPr>
            <a:picLocks noChangeAspect="1"/>
          </p:cNvPicPr>
          <p:nvPr/>
        </p:nvPicPr>
        <p:blipFill>
          <a:blip r:embed="rId4"/>
          <a:stretch>
            <a:fillRect/>
          </a:stretch>
        </p:blipFill>
        <p:spPr>
          <a:xfrm>
            <a:off x="12319279" y="7470242"/>
            <a:ext cx="2230734" cy="690752"/>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pic>
        <p:nvPicPr>
          <p:cNvPr id="3" name="Image 1" descr="preencoded.png"/>
          <p:cNvPicPr>
            <a:picLocks noChangeAspect="1"/>
          </p:cNvPicPr>
          <p:nvPr/>
        </p:nvPicPr>
        <p:blipFill>
          <a:blip r:embed="rId3"/>
          <a:stretch>
            <a:fillRect/>
          </a:stretch>
        </p:blipFill>
        <p:spPr>
          <a:xfrm>
            <a:off x="9419274" y="3250168"/>
            <a:ext cx="4919305" cy="3200162"/>
          </a:xfrm>
          <a:prstGeom prst="rect">
            <a:avLst/>
          </a:prstGeom>
        </p:spPr>
      </p:pic>
      <p:sp>
        <p:nvSpPr>
          <p:cNvPr id="4" name="Text 0"/>
          <p:cNvSpPr/>
          <p:nvPr/>
        </p:nvSpPr>
        <p:spPr>
          <a:xfrm>
            <a:off x="2175453" y="1832610"/>
            <a:ext cx="10279494" cy="1417558"/>
          </a:xfrm>
          <a:prstGeom prst="rect">
            <a:avLst/>
          </a:prstGeom>
          <a:noFill/>
          <a:ln/>
        </p:spPr>
        <p:txBody>
          <a:bodyPr wrap="square" lIns="0" tIns="0" rIns="0" bIns="0" rtlCol="0" anchor="t"/>
          <a:lstStyle/>
          <a:p>
            <a:pPr marL="0" indent="0" algn="ctr">
              <a:lnSpc>
                <a:spcPts val="5550"/>
              </a:lnSpc>
              <a:buNone/>
            </a:pPr>
            <a:r>
              <a:rPr lang="en-US" sz="4800" b="1" dirty="0">
                <a:solidFill>
                  <a:srgbClr val="124E73"/>
                </a:solidFill>
                <a:latin typeface="MuseoModerno Medium" pitchFamily="34" charset="0"/>
                <a:ea typeface="MuseoModerno Medium" pitchFamily="34" charset="-122"/>
                <a:cs typeface="MuseoModerno Medium" pitchFamily="34" charset="-120"/>
              </a:rPr>
              <a:t>Tai nạn trong quá trình Lắp ráp</a:t>
            </a:r>
            <a:endParaRPr lang="en-US" sz="4800" b="1" dirty="0"/>
          </a:p>
        </p:txBody>
      </p:sp>
      <p:sp>
        <p:nvSpPr>
          <p:cNvPr id="5" name="Shape 1"/>
          <p:cNvSpPr/>
          <p:nvPr/>
        </p:nvSpPr>
        <p:spPr>
          <a:xfrm>
            <a:off x="793790" y="3845481"/>
            <a:ext cx="510302" cy="510302"/>
          </a:xfrm>
          <a:prstGeom prst="roundRect">
            <a:avLst>
              <a:gd name="adj" fmla="val 6667"/>
            </a:avLst>
          </a:prstGeom>
          <a:solidFill>
            <a:srgbClr val="124E73"/>
          </a:solidFill>
          <a:ln/>
        </p:spPr>
      </p:sp>
      <p:sp>
        <p:nvSpPr>
          <p:cNvPr id="6" name="Text 2"/>
          <p:cNvSpPr/>
          <p:nvPr/>
        </p:nvSpPr>
        <p:spPr>
          <a:xfrm>
            <a:off x="969169" y="3930491"/>
            <a:ext cx="159544" cy="340281"/>
          </a:xfrm>
          <a:prstGeom prst="rect">
            <a:avLst/>
          </a:prstGeom>
          <a:noFill/>
          <a:ln/>
        </p:spPr>
        <p:txBody>
          <a:bodyPr wrap="none" lIns="0" tIns="0" rIns="0" bIns="0" rtlCol="0" anchor="t"/>
          <a:lstStyle/>
          <a:p>
            <a:pPr marL="0" indent="0" algn="ctr">
              <a:lnSpc>
                <a:spcPts val="2650"/>
              </a:lnSpc>
              <a:buNone/>
            </a:pPr>
            <a:r>
              <a:rPr lang="en-US" sz="2650" dirty="0">
                <a:solidFill>
                  <a:srgbClr val="FFFFFF"/>
                </a:solidFill>
                <a:latin typeface="MuseoModerno Medium" pitchFamily="34" charset="0"/>
                <a:ea typeface="MuseoModerno Medium" pitchFamily="34" charset="-122"/>
                <a:cs typeface="MuseoModerno Medium" pitchFamily="34" charset="-120"/>
              </a:rPr>
              <a:t>1</a:t>
            </a:r>
            <a:endParaRPr lang="en-US" sz="2650" dirty="0"/>
          </a:p>
        </p:txBody>
      </p:sp>
      <p:sp>
        <p:nvSpPr>
          <p:cNvPr id="7" name="Text 3"/>
          <p:cNvSpPr/>
          <p:nvPr/>
        </p:nvSpPr>
        <p:spPr>
          <a:xfrm>
            <a:off x="1530906" y="3937635"/>
            <a:ext cx="3366730" cy="354330"/>
          </a:xfrm>
          <a:prstGeom prst="rect">
            <a:avLst/>
          </a:prstGeom>
          <a:noFill/>
          <a:ln/>
        </p:spPr>
        <p:txBody>
          <a:bodyPr wrap="none" lIns="0" tIns="0" rIns="0" bIns="0" rtlCol="0" anchor="t"/>
          <a:lstStyle/>
          <a:p>
            <a:pPr marL="0" indent="0">
              <a:lnSpc>
                <a:spcPts val="2750"/>
              </a:lnSpc>
              <a:buNone/>
            </a:pPr>
            <a:r>
              <a:rPr lang="en-US" sz="2400" dirty="0">
                <a:solidFill>
                  <a:srgbClr val="2B4150"/>
                </a:solidFill>
                <a:latin typeface="MuseoModerno Medium" pitchFamily="34" charset="0"/>
                <a:ea typeface="MuseoModerno Medium" pitchFamily="34" charset="-122"/>
                <a:cs typeface="MuseoModerno Medium" pitchFamily="34" charset="-120"/>
              </a:rPr>
              <a:t>Chấn thương do dụng cụ</a:t>
            </a:r>
            <a:endParaRPr lang="en-US" sz="2400" dirty="0"/>
          </a:p>
        </p:txBody>
      </p:sp>
      <p:sp>
        <p:nvSpPr>
          <p:cNvPr id="8" name="Text 4"/>
          <p:cNvSpPr/>
          <p:nvPr/>
        </p:nvSpPr>
        <p:spPr>
          <a:xfrm>
            <a:off x="1530906" y="4335899"/>
            <a:ext cx="6819305" cy="725805"/>
          </a:xfrm>
          <a:prstGeom prst="rect">
            <a:avLst/>
          </a:prstGeom>
          <a:noFill/>
          <a:ln/>
        </p:spPr>
        <p:txBody>
          <a:bodyPr wrap="square" lIns="0" tIns="0" rIns="0" bIns="0" rtlCol="0" anchor="t"/>
          <a:lstStyle/>
          <a:p>
            <a:pPr marL="0" indent="0">
              <a:lnSpc>
                <a:spcPts val="2850"/>
              </a:lnSpc>
              <a:buNone/>
            </a:pPr>
            <a:r>
              <a:rPr lang="en-US" dirty="0">
                <a:solidFill>
                  <a:srgbClr val="2B4150"/>
                </a:solidFill>
                <a:latin typeface="PT Serif" panose="020A0603040505020204" pitchFamily="18" charset="0"/>
                <a:ea typeface="Source Sans Pro" pitchFamily="34" charset="-122"/>
                <a:cs typeface="Source Sans Pro" pitchFamily="34" charset="-120"/>
              </a:rPr>
              <a:t>Sử dụng kẹp, vít, hoặc máy khoan không đúng cách có thể gây thương tích cho tay hoặc mắt.</a:t>
            </a:r>
            <a:endParaRPr lang="en-US" dirty="0"/>
          </a:p>
        </p:txBody>
      </p:sp>
      <p:sp>
        <p:nvSpPr>
          <p:cNvPr id="9" name="Shape 5"/>
          <p:cNvSpPr/>
          <p:nvPr/>
        </p:nvSpPr>
        <p:spPr>
          <a:xfrm>
            <a:off x="793790" y="5543669"/>
            <a:ext cx="510302" cy="510302"/>
          </a:xfrm>
          <a:prstGeom prst="roundRect">
            <a:avLst>
              <a:gd name="adj" fmla="val 6667"/>
            </a:avLst>
          </a:prstGeom>
          <a:solidFill>
            <a:srgbClr val="124E73"/>
          </a:solidFill>
          <a:ln/>
        </p:spPr>
      </p:sp>
      <p:sp>
        <p:nvSpPr>
          <p:cNvPr id="10" name="Text 6"/>
          <p:cNvSpPr/>
          <p:nvPr/>
        </p:nvSpPr>
        <p:spPr>
          <a:xfrm>
            <a:off x="954286" y="5628680"/>
            <a:ext cx="189190" cy="340281"/>
          </a:xfrm>
          <a:prstGeom prst="rect">
            <a:avLst/>
          </a:prstGeom>
          <a:noFill/>
          <a:ln/>
        </p:spPr>
        <p:txBody>
          <a:bodyPr wrap="none" lIns="0" tIns="0" rIns="0" bIns="0" rtlCol="0" anchor="t"/>
          <a:lstStyle/>
          <a:p>
            <a:pPr marL="0" indent="0" algn="ctr">
              <a:lnSpc>
                <a:spcPts val="2650"/>
              </a:lnSpc>
              <a:buNone/>
            </a:pPr>
            <a:r>
              <a:rPr lang="en-US" sz="2650" dirty="0">
                <a:solidFill>
                  <a:srgbClr val="FFFFFF"/>
                </a:solidFill>
                <a:latin typeface="MuseoModerno Medium" pitchFamily="34" charset="0"/>
                <a:ea typeface="MuseoModerno Medium" pitchFamily="34" charset="-122"/>
                <a:cs typeface="MuseoModerno Medium" pitchFamily="34" charset="-120"/>
              </a:rPr>
              <a:t>2</a:t>
            </a:r>
            <a:endParaRPr lang="en-US" sz="2650" dirty="0"/>
          </a:p>
        </p:txBody>
      </p:sp>
      <p:sp>
        <p:nvSpPr>
          <p:cNvPr id="11" name="Text 7"/>
          <p:cNvSpPr/>
          <p:nvPr/>
        </p:nvSpPr>
        <p:spPr>
          <a:xfrm>
            <a:off x="1530906" y="5635823"/>
            <a:ext cx="3680222" cy="354330"/>
          </a:xfrm>
          <a:prstGeom prst="rect">
            <a:avLst/>
          </a:prstGeom>
          <a:noFill/>
          <a:ln/>
        </p:spPr>
        <p:txBody>
          <a:bodyPr wrap="none" lIns="0" tIns="0" rIns="0" bIns="0" rtlCol="0" anchor="t"/>
          <a:lstStyle/>
          <a:p>
            <a:pPr marL="0" indent="0">
              <a:lnSpc>
                <a:spcPts val="2750"/>
              </a:lnSpc>
              <a:buNone/>
            </a:pPr>
            <a:r>
              <a:rPr lang="en-US" sz="2400" dirty="0">
                <a:solidFill>
                  <a:srgbClr val="2B4150"/>
                </a:solidFill>
                <a:latin typeface="MuseoModerno Medium" pitchFamily="34" charset="0"/>
                <a:ea typeface="MuseoModerno Medium" pitchFamily="34" charset="-122"/>
                <a:cs typeface="MuseoModerno Medium" pitchFamily="34" charset="-120"/>
              </a:rPr>
              <a:t>Môi trường không an toàn</a:t>
            </a:r>
            <a:endParaRPr lang="en-US" sz="2400" dirty="0"/>
          </a:p>
        </p:txBody>
      </p:sp>
      <p:sp>
        <p:nvSpPr>
          <p:cNvPr id="12" name="Text 8"/>
          <p:cNvSpPr/>
          <p:nvPr/>
        </p:nvSpPr>
        <p:spPr>
          <a:xfrm>
            <a:off x="1530906" y="6034088"/>
            <a:ext cx="6819305" cy="362903"/>
          </a:xfrm>
          <a:prstGeom prst="rect">
            <a:avLst/>
          </a:prstGeom>
          <a:noFill/>
          <a:ln/>
        </p:spPr>
        <p:txBody>
          <a:bodyPr wrap="none" lIns="0" tIns="0" rIns="0" bIns="0" rtlCol="0" anchor="t"/>
          <a:lstStyle/>
          <a:p>
            <a:pPr marL="0" indent="0">
              <a:lnSpc>
                <a:spcPts val="2850"/>
              </a:lnSpc>
              <a:buNone/>
            </a:pPr>
            <a:r>
              <a:rPr lang="en-US" dirty="0">
                <a:solidFill>
                  <a:srgbClr val="2B4150"/>
                </a:solidFill>
                <a:latin typeface="PT Serif" panose="020A0603040505020204" pitchFamily="18" charset="0"/>
                <a:ea typeface="Source Sans Pro" pitchFamily="34" charset="-122"/>
                <a:cs typeface="Source Sans Pro" pitchFamily="34" charset="-120"/>
              </a:rPr>
              <a:t>Rác thải hoặc vật dụng trên sàn có thể gây trượt ngã, gây chấn thương.</a:t>
            </a:r>
            <a:endParaRPr lang="en-US" dirty="0"/>
          </a:p>
        </p:txBody>
      </p:sp>
      <p:pic>
        <p:nvPicPr>
          <p:cNvPr id="13" name="Picture 12">
            <a:extLst>
              <a:ext uri="{FF2B5EF4-FFF2-40B4-BE49-F238E27FC236}">
                <a16:creationId xmlns:a16="http://schemas.microsoft.com/office/drawing/2014/main" id="{9DE56BF8-5DF7-102B-4E16-E57D99C33794}"/>
              </a:ext>
            </a:extLst>
          </p:cNvPr>
          <p:cNvPicPr>
            <a:picLocks noChangeAspect="1"/>
          </p:cNvPicPr>
          <p:nvPr/>
        </p:nvPicPr>
        <p:blipFill>
          <a:blip r:embed="rId4"/>
          <a:stretch>
            <a:fillRect/>
          </a:stretch>
        </p:blipFill>
        <p:spPr>
          <a:xfrm>
            <a:off x="12319279" y="7470242"/>
            <a:ext cx="2230734" cy="690752"/>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4081343" y="906423"/>
            <a:ext cx="6467594" cy="708779"/>
          </a:xfrm>
          <a:prstGeom prst="rect">
            <a:avLst/>
          </a:prstGeom>
          <a:noFill/>
          <a:ln/>
        </p:spPr>
        <p:txBody>
          <a:bodyPr wrap="none" lIns="0" tIns="0" rIns="0" bIns="0" rtlCol="0" anchor="t"/>
          <a:lstStyle/>
          <a:p>
            <a:pPr marL="0" indent="0" algn="ctr">
              <a:lnSpc>
                <a:spcPts val="5550"/>
              </a:lnSpc>
              <a:buNone/>
            </a:pPr>
            <a:r>
              <a:rPr lang="en-US" sz="4450" b="1" dirty="0">
                <a:solidFill>
                  <a:srgbClr val="124E73"/>
                </a:solidFill>
                <a:latin typeface="MuseoModerno Medium" pitchFamily="34" charset="0"/>
                <a:ea typeface="MuseoModerno Medium" pitchFamily="34" charset="-122"/>
                <a:cs typeface="MuseoModerno Medium" pitchFamily="34" charset="-120"/>
              </a:rPr>
              <a:t>IV. Công đoạn Đóng gói</a:t>
            </a:r>
            <a:endParaRPr lang="en-US" sz="4450" b="1" dirty="0"/>
          </a:p>
        </p:txBody>
      </p:sp>
      <p:pic>
        <p:nvPicPr>
          <p:cNvPr id="3" name="Image 0" descr="preencoded.png"/>
          <p:cNvPicPr>
            <a:picLocks noChangeAspect="1"/>
          </p:cNvPicPr>
          <p:nvPr/>
        </p:nvPicPr>
        <p:blipFill>
          <a:blip r:embed="rId3"/>
          <a:stretch>
            <a:fillRect/>
          </a:stretch>
        </p:blipFill>
        <p:spPr>
          <a:xfrm>
            <a:off x="3692247" y="1955363"/>
            <a:ext cx="7245787" cy="4386858"/>
          </a:xfrm>
          <a:prstGeom prst="rect">
            <a:avLst/>
          </a:prstGeom>
        </p:spPr>
      </p:pic>
      <p:sp>
        <p:nvSpPr>
          <p:cNvPr id="4" name="Text 1"/>
          <p:cNvSpPr/>
          <p:nvPr/>
        </p:nvSpPr>
        <p:spPr>
          <a:xfrm>
            <a:off x="793790" y="6597372"/>
            <a:ext cx="13042821" cy="725805"/>
          </a:xfrm>
          <a:prstGeom prst="rect">
            <a:avLst/>
          </a:prstGeom>
          <a:noFill/>
          <a:ln/>
        </p:spPr>
        <p:txBody>
          <a:bodyPr wrap="square" lIns="0" tIns="0" rIns="0" bIns="0" rtlCol="0" anchor="t"/>
          <a:lstStyle/>
          <a:p>
            <a:pPr marL="0" indent="0">
              <a:lnSpc>
                <a:spcPts val="2850"/>
              </a:lnSpc>
              <a:buNone/>
            </a:pPr>
            <a:r>
              <a:rPr lang="en-US" sz="1750" dirty="0">
                <a:solidFill>
                  <a:srgbClr val="2B4150"/>
                </a:solidFill>
                <a:latin typeface="PT Serif" panose="020A0603040505020204" pitchFamily="18" charset="0"/>
                <a:ea typeface="Source Sans Pro" pitchFamily="34" charset="-122"/>
                <a:cs typeface="Source Sans Pro" pitchFamily="34" charset="-120"/>
              </a:rPr>
              <a:t>Sau khi hoàn thiện, từng quân cờ cùng các bộ phận khác sẽ được xếp đặt một cách cẩn thận vào hộp, đảm bảo rằng chúng không bị xô lệch hay hư hỏng trong quá trình vận chuyển.</a:t>
            </a:r>
            <a:endParaRPr lang="en-US" sz="1750" dirty="0"/>
          </a:p>
        </p:txBody>
      </p:sp>
      <p:pic>
        <p:nvPicPr>
          <p:cNvPr id="5" name="Picture 4">
            <a:extLst>
              <a:ext uri="{FF2B5EF4-FFF2-40B4-BE49-F238E27FC236}">
                <a16:creationId xmlns:a16="http://schemas.microsoft.com/office/drawing/2014/main" id="{069CF574-B475-3D88-F123-04B3B7FB2ECF}"/>
              </a:ext>
            </a:extLst>
          </p:cNvPr>
          <p:cNvPicPr>
            <a:picLocks noChangeAspect="1"/>
          </p:cNvPicPr>
          <p:nvPr/>
        </p:nvPicPr>
        <p:blipFill>
          <a:blip r:embed="rId4"/>
          <a:stretch>
            <a:fillRect/>
          </a:stretch>
        </p:blipFill>
        <p:spPr>
          <a:xfrm>
            <a:off x="12319279" y="7470242"/>
            <a:ext cx="2230734" cy="690752"/>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5486400" cy="8229600"/>
          </a:xfrm>
          <a:prstGeom prst="rect">
            <a:avLst/>
          </a:prstGeom>
        </p:spPr>
      </p:pic>
      <p:sp>
        <p:nvSpPr>
          <p:cNvPr id="3" name="Text 0"/>
          <p:cNvSpPr/>
          <p:nvPr/>
        </p:nvSpPr>
        <p:spPr>
          <a:xfrm>
            <a:off x="6203871" y="663416"/>
            <a:ext cx="8104982" cy="1281113"/>
          </a:xfrm>
          <a:prstGeom prst="rect">
            <a:avLst/>
          </a:prstGeom>
          <a:noFill/>
          <a:ln/>
        </p:spPr>
        <p:txBody>
          <a:bodyPr wrap="square" lIns="0" tIns="0" rIns="0" bIns="0" rtlCol="0" anchor="t"/>
          <a:lstStyle/>
          <a:p>
            <a:pPr marL="0" indent="0">
              <a:lnSpc>
                <a:spcPts val="5000"/>
              </a:lnSpc>
              <a:buNone/>
            </a:pPr>
            <a:r>
              <a:rPr lang="en-US" sz="4000" dirty="0">
                <a:solidFill>
                  <a:srgbClr val="124E73"/>
                </a:solidFill>
                <a:latin typeface="MuseoModerno Medium" pitchFamily="34" charset="0"/>
                <a:ea typeface="MuseoModerno Medium" pitchFamily="34" charset="-122"/>
                <a:cs typeface="MuseoModerno Medium" pitchFamily="34" charset="-120"/>
              </a:rPr>
              <a:t>Tai nạn trong quá trình Đóng gói</a:t>
            </a:r>
            <a:endParaRPr lang="en-US" sz="4000" dirty="0"/>
          </a:p>
        </p:txBody>
      </p:sp>
      <p:pic>
        <p:nvPicPr>
          <p:cNvPr id="4" name="Image 1" descr="preencoded.png"/>
          <p:cNvPicPr>
            <a:picLocks noChangeAspect="1"/>
          </p:cNvPicPr>
          <p:nvPr/>
        </p:nvPicPr>
        <p:blipFill>
          <a:blip r:embed="rId4"/>
          <a:stretch>
            <a:fillRect/>
          </a:stretch>
        </p:blipFill>
        <p:spPr>
          <a:xfrm>
            <a:off x="6203871" y="2251948"/>
            <a:ext cx="1024890" cy="1837134"/>
          </a:xfrm>
          <a:prstGeom prst="rect">
            <a:avLst/>
          </a:prstGeom>
        </p:spPr>
      </p:pic>
      <p:sp>
        <p:nvSpPr>
          <p:cNvPr id="5" name="Text 1"/>
          <p:cNvSpPr/>
          <p:nvPr/>
        </p:nvSpPr>
        <p:spPr>
          <a:xfrm>
            <a:off x="7536180" y="2456855"/>
            <a:ext cx="2778562" cy="320278"/>
          </a:xfrm>
          <a:prstGeom prst="rect">
            <a:avLst/>
          </a:prstGeom>
          <a:noFill/>
          <a:ln/>
        </p:spPr>
        <p:txBody>
          <a:bodyPr wrap="none" lIns="0" tIns="0" rIns="0" bIns="0" rtlCol="0" anchor="t"/>
          <a:lstStyle/>
          <a:p>
            <a:pPr marL="0" indent="0" algn="l">
              <a:lnSpc>
                <a:spcPts val="2500"/>
              </a:lnSpc>
              <a:buNone/>
            </a:pPr>
            <a:r>
              <a:rPr lang="en-US" sz="2400" dirty="0">
                <a:solidFill>
                  <a:srgbClr val="2B4150"/>
                </a:solidFill>
                <a:latin typeface="MuseoModerno Medium" pitchFamily="34" charset="0"/>
                <a:ea typeface="MuseoModerno Medium" pitchFamily="34" charset="-122"/>
                <a:cs typeface="MuseoModerno Medium" pitchFamily="34" charset="-120"/>
              </a:rPr>
              <a:t>Tai nạn đến từ công cụ</a:t>
            </a:r>
            <a:endParaRPr lang="en-US" sz="2400" dirty="0"/>
          </a:p>
        </p:txBody>
      </p:sp>
      <p:sp>
        <p:nvSpPr>
          <p:cNvPr id="6" name="Text 2"/>
          <p:cNvSpPr/>
          <p:nvPr/>
        </p:nvSpPr>
        <p:spPr>
          <a:xfrm>
            <a:off x="7536180" y="2900124"/>
            <a:ext cx="6501367" cy="984052"/>
          </a:xfrm>
          <a:prstGeom prst="rect">
            <a:avLst/>
          </a:prstGeom>
          <a:noFill/>
          <a:ln/>
        </p:spPr>
        <p:txBody>
          <a:bodyPr wrap="square" lIns="0" tIns="0" rIns="0" bIns="0" rtlCol="0" anchor="t"/>
          <a:lstStyle/>
          <a:p>
            <a:pPr marL="0" indent="0" algn="l">
              <a:lnSpc>
                <a:spcPts val="2550"/>
              </a:lnSpc>
              <a:buNone/>
            </a:pPr>
            <a:r>
              <a:rPr lang="en-US" sz="1600" dirty="0">
                <a:solidFill>
                  <a:srgbClr val="2B4150"/>
                </a:solidFill>
                <a:latin typeface="PT Serif" panose="020A0603040505020204" pitchFamily="18" charset="0"/>
                <a:ea typeface="Source Sans Pro" pitchFamily="34" charset="-122"/>
                <a:cs typeface="Source Sans Pro" pitchFamily="34" charset="-120"/>
              </a:rPr>
              <a:t>Các công cụ sắc bén như dao, kéo có thể gây ra vết cắt nghiêm trọng nếu không được sử dụng đúng cách. Người lao động cần được đào tạo và trang bị dụng cụ bảo hộ.</a:t>
            </a:r>
            <a:endParaRPr lang="en-US" sz="1600" dirty="0"/>
          </a:p>
        </p:txBody>
      </p:sp>
      <p:pic>
        <p:nvPicPr>
          <p:cNvPr id="7" name="Image 2" descr="preencoded.png"/>
          <p:cNvPicPr>
            <a:picLocks noChangeAspect="1"/>
          </p:cNvPicPr>
          <p:nvPr/>
        </p:nvPicPr>
        <p:blipFill>
          <a:blip r:embed="rId5"/>
          <a:stretch>
            <a:fillRect/>
          </a:stretch>
        </p:blipFill>
        <p:spPr>
          <a:xfrm>
            <a:off x="6203871" y="4089083"/>
            <a:ext cx="1024890" cy="1837134"/>
          </a:xfrm>
          <a:prstGeom prst="rect">
            <a:avLst/>
          </a:prstGeom>
        </p:spPr>
      </p:pic>
      <p:sp>
        <p:nvSpPr>
          <p:cNvPr id="8" name="Text 3"/>
          <p:cNvSpPr/>
          <p:nvPr/>
        </p:nvSpPr>
        <p:spPr>
          <a:xfrm>
            <a:off x="7536180" y="4293989"/>
            <a:ext cx="3199328" cy="320278"/>
          </a:xfrm>
          <a:prstGeom prst="rect">
            <a:avLst/>
          </a:prstGeom>
          <a:noFill/>
          <a:ln/>
        </p:spPr>
        <p:txBody>
          <a:bodyPr wrap="none" lIns="0" tIns="0" rIns="0" bIns="0" rtlCol="0" anchor="t"/>
          <a:lstStyle/>
          <a:p>
            <a:pPr marL="0" indent="0" algn="l">
              <a:lnSpc>
                <a:spcPts val="2500"/>
              </a:lnSpc>
              <a:buNone/>
            </a:pPr>
            <a:r>
              <a:rPr lang="en-US" sz="2400" dirty="0">
                <a:solidFill>
                  <a:srgbClr val="2B4150"/>
                </a:solidFill>
                <a:latin typeface="MuseoModerno Medium" pitchFamily="34" charset="0"/>
                <a:ea typeface="MuseoModerno Medium" pitchFamily="34" charset="-122"/>
                <a:cs typeface="MuseoModerno Medium" pitchFamily="34" charset="-120"/>
              </a:rPr>
              <a:t>Tai nạn do tư thế làm việc</a:t>
            </a:r>
            <a:endParaRPr lang="en-US" sz="2400" dirty="0"/>
          </a:p>
        </p:txBody>
      </p:sp>
      <p:sp>
        <p:nvSpPr>
          <p:cNvPr id="9" name="Text 4"/>
          <p:cNvSpPr/>
          <p:nvPr/>
        </p:nvSpPr>
        <p:spPr>
          <a:xfrm>
            <a:off x="7536180" y="4737259"/>
            <a:ext cx="6631996" cy="984052"/>
          </a:xfrm>
          <a:prstGeom prst="rect">
            <a:avLst/>
          </a:prstGeom>
          <a:noFill/>
          <a:ln/>
        </p:spPr>
        <p:txBody>
          <a:bodyPr wrap="square" lIns="0" tIns="0" rIns="0" bIns="0" rtlCol="0" anchor="t"/>
          <a:lstStyle/>
          <a:p>
            <a:pPr marL="0" indent="0" algn="l">
              <a:lnSpc>
                <a:spcPts val="2550"/>
              </a:lnSpc>
              <a:buNone/>
            </a:pPr>
            <a:r>
              <a:rPr lang="en-US" sz="1600" dirty="0">
                <a:solidFill>
                  <a:srgbClr val="2B4150"/>
                </a:solidFill>
                <a:latin typeface="PT Serif" panose="020A0603040505020204" pitchFamily="18" charset="0"/>
                <a:ea typeface="Source Sans Pro" pitchFamily="34" charset="-122"/>
                <a:cs typeface="Source Sans Pro" pitchFamily="34" charset="-120"/>
              </a:rPr>
              <a:t>Việc đóng gói nhiều sản phẩm cùng lúc có thể dẫn đến căng cơ, chuột rút. Nâng hạ thùng hàng nặng cũng có thể gây ra chấn thương nếu không cẩn thận.</a:t>
            </a:r>
            <a:endParaRPr lang="en-US" sz="1600" dirty="0"/>
          </a:p>
        </p:txBody>
      </p:sp>
      <p:pic>
        <p:nvPicPr>
          <p:cNvPr id="10" name="Image 3" descr="preencoded.png"/>
          <p:cNvPicPr>
            <a:picLocks noChangeAspect="1"/>
          </p:cNvPicPr>
          <p:nvPr/>
        </p:nvPicPr>
        <p:blipFill>
          <a:blip r:embed="rId6"/>
          <a:stretch>
            <a:fillRect/>
          </a:stretch>
        </p:blipFill>
        <p:spPr>
          <a:xfrm>
            <a:off x="6203871" y="5926217"/>
            <a:ext cx="1024890" cy="1639967"/>
          </a:xfrm>
          <a:prstGeom prst="rect">
            <a:avLst/>
          </a:prstGeom>
        </p:spPr>
      </p:pic>
      <p:sp>
        <p:nvSpPr>
          <p:cNvPr id="11" name="Text 5"/>
          <p:cNvSpPr/>
          <p:nvPr/>
        </p:nvSpPr>
        <p:spPr>
          <a:xfrm>
            <a:off x="7536180" y="6131123"/>
            <a:ext cx="3863578" cy="320278"/>
          </a:xfrm>
          <a:prstGeom prst="rect">
            <a:avLst/>
          </a:prstGeom>
          <a:noFill/>
          <a:ln/>
        </p:spPr>
        <p:txBody>
          <a:bodyPr wrap="none" lIns="0" tIns="0" rIns="0" bIns="0" rtlCol="0" anchor="t"/>
          <a:lstStyle/>
          <a:p>
            <a:pPr marL="0" indent="0" algn="l">
              <a:lnSpc>
                <a:spcPts val="2500"/>
              </a:lnSpc>
              <a:buNone/>
            </a:pPr>
            <a:r>
              <a:rPr lang="en-US" sz="2400" dirty="0">
                <a:solidFill>
                  <a:srgbClr val="2B4150"/>
                </a:solidFill>
                <a:latin typeface="MuseoModerno Medium" pitchFamily="34" charset="0"/>
                <a:ea typeface="MuseoModerno Medium" pitchFamily="34" charset="-122"/>
                <a:cs typeface="MuseoModerno Medium" pitchFamily="34" charset="-120"/>
              </a:rPr>
              <a:t>Tai nạn do không gian làm việc</a:t>
            </a:r>
            <a:endParaRPr lang="en-US" sz="2400" dirty="0"/>
          </a:p>
        </p:txBody>
      </p:sp>
      <p:sp>
        <p:nvSpPr>
          <p:cNvPr id="12" name="Text 6"/>
          <p:cNvSpPr/>
          <p:nvPr/>
        </p:nvSpPr>
        <p:spPr>
          <a:xfrm>
            <a:off x="7536180" y="6574393"/>
            <a:ext cx="6631996" cy="656034"/>
          </a:xfrm>
          <a:prstGeom prst="rect">
            <a:avLst/>
          </a:prstGeom>
          <a:noFill/>
          <a:ln/>
        </p:spPr>
        <p:txBody>
          <a:bodyPr wrap="square" lIns="0" tIns="0" rIns="0" bIns="0" rtlCol="0" anchor="t"/>
          <a:lstStyle/>
          <a:p>
            <a:pPr marL="0" indent="0" algn="l">
              <a:lnSpc>
                <a:spcPts val="2550"/>
              </a:lnSpc>
              <a:buNone/>
            </a:pPr>
            <a:r>
              <a:rPr lang="en-US" sz="1600" dirty="0">
                <a:solidFill>
                  <a:srgbClr val="2B4150"/>
                </a:solidFill>
                <a:latin typeface="PT Serif" panose="020A0603040505020204" pitchFamily="18" charset="0"/>
                <a:ea typeface="Source Sans Pro" pitchFamily="34" charset="-122"/>
                <a:cs typeface="Source Sans Pro" pitchFamily="34" charset="-120"/>
              </a:rPr>
              <a:t>Không gian làm việc chật hẹp hoặc bề mặt sàn không sạch sẽ có thể gây ra ngã trượt chân. Cần duy trì môi trường làm việc an toàn.</a:t>
            </a:r>
            <a:endParaRPr lang="en-US" sz="1600" dirty="0"/>
          </a:p>
        </p:txBody>
      </p:sp>
      <p:pic>
        <p:nvPicPr>
          <p:cNvPr id="13" name="Picture 12">
            <a:extLst>
              <a:ext uri="{FF2B5EF4-FFF2-40B4-BE49-F238E27FC236}">
                <a16:creationId xmlns:a16="http://schemas.microsoft.com/office/drawing/2014/main" id="{DA5B9386-08EE-B545-3A5A-90EBC37A3FA3}"/>
              </a:ext>
            </a:extLst>
          </p:cNvPr>
          <p:cNvPicPr>
            <a:picLocks noChangeAspect="1"/>
          </p:cNvPicPr>
          <p:nvPr/>
        </p:nvPicPr>
        <p:blipFill>
          <a:blip r:embed="rId7"/>
          <a:stretch>
            <a:fillRect/>
          </a:stretch>
        </p:blipFill>
        <p:spPr>
          <a:xfrm>
            <a:off x="12319279" y="7470242"/>
            <a:ext cx="2230734" cy="690752"/>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pic>
        <p:nvPicPr>
          <p:cNvPr id="3" name="Image 1" descr="preencoded.png"/>
          <p:cNvPicPr>
            <a:picLocks noChangeAspect="1"/>
          </p:cNvPicPr>
          <p:nvPr/>
        </p:nvPicPr>
        <p:blipFill>
          <a:blip r:embed="rId3"/>
          <a:stretch>
            <a:fillRect/>
          </a:stretch>
        </p:blipFill>
        <p:spPr>
          <a:xfrm>
            <a:off x="707350" y="2101809"/>
            <a:ext cx="4602480" cy="4975860"/>
          </a:xfrm>
          <a:prstGeom prst="rect">
            <a:avLst/>
          </a:prstGeom>
        </p:spPr>
      </p:pic>
      <p:sp>
        <p:nvSpPr>
          <p:cNvPr id="4" name="Text 0"/>
          <p:cNvSpPr/>
          <p:nvPr/>
        </p:nvSpPr>
        <p:spPr>
          <a:xfrm>
            <a:off x="6193750" y="612577"/>
            <a:ext cx="6815018" cy="631627"/>
          </a:xfrm>
          <a:prstGeom prst="rect">
            <a:avLst/>
          </a:prstGeom>
          <a:noFill/>
          <a:ln/>
        </p:spPr>
        <p:txBody>
          <a:bodyPr wrap="none" lIns="0" tIns="0" rIns="0" bIns="0" rtlCol="0" anchor="t"/>
          <a:lstStyle/>
          <a:p>
            <a:pPr marL="0" indent="0">
              <a:lnSpc>
                <a:spcPts val="4950"/>
              </a:lnSpc>
              <a:buNone/>
            </a:pPr>
            <a:r>
              <a:rPr lang="en-US" sz="3950" dirty="0">
                <a:solidFill>
                  <a:srgbClr val="124E73"/>
                </a:solidFill>
                <a:latin typeface="MuseoModerno Medium" pitchFamily="34" charset="0"/>
                <a:ea typeface="MuseoModerno Medium" pitchFamily="34" charset="-122"/>
                <a:cs typeface="MuseoModerno Medium" pitchFamily="34" charset="-120"/>
              </a:rPr>
              <a:t>Các Biện Pháp Phòng Ngừa </a:t>
            </a:r>
            <a:endParaRPr lang="en-US" sz="3950" dirty="0"/>
          </a:p>
        </p:txBody>
      </p:sp>
      <p:sp>
        <p:nvSpPr>
          <p:cNvPr id="5" name="Shape 1"/>
          <p:cNvSpPr/>
          <p:nvPr/>
        </p:nvSpPr>
        <p:spPr>
          <a:xfrm>
            <a:off x="6193750" y="1774627"/>
            <a:ext cx="454700" cy="454700"/>
          </a:xfrm>
          <a:prstGeom prst="roundRect">
            <a:avLst>
              <a:gd name="adj" fmla="val 6667"/>
            </a:avLst>
          </a:prstGeom>
          <a:solidFill>
            <a:srgbClr val="124E73"/>
          </a:solidFill>
          <a:ln/>
        </p:spPr>
      </p:sp>
      <p:sp>
        <p:nvSpPr>
          <p:cNvPr id="6" name="Text 2"/>
          <p:cNvSpPr/>
          <p:nvPr/>
        </p:nvSpPr>
        <p:spPr>
          <a:xfrm>
            <a:off x="6349960" y="1850350"/>
            <a:ext cx="142161" cy="303133"/>
          </a:xfrm>
          <a:prstGeom prst="rect">
            <a:avLst/>
          </a:prstGeom>
          <a:noFill/>
          <a:ln/>
        </p:spPr>
        <p:txBody>
          <a:bodyPr wrap="none" lIns="0" tIns="0" rIns="0" bIns="0" rtlCol="0" anchor="t"/>
          <a:lstStyle/>
          <a:p>
            <a:pPr marL="0" indent="0" algn="ctr">
              <a:lnSpc>
                <a:spcPts val="2350"/>
              </a:lnSpc>
              <a:buNone/>
            </a:pPr>
            <a:r>
              <a:rPr lang="en-US" sz="2350" dirty="0">
                <a:solidFill>
                  <a:srgbClr val="FFFFFF"/>
                </a:solidFill>
                <a:latin typeface="MuseoModerno Medium" pitchFamily="34" charset="0"/>
                <a:ea typeface="MuseoModerno Medium" pitchFamily="34" charset="-122"/>
                <a:cs typeface="MuseoModerno Medium" pitchFamily="34" charset="-120"/>
              </a:rPr>
              <a:t>1</a:t>
            </a:r>
            <a:endParaRPr lang="en-US" sz="2350" dirty="0"/>
          </a:p>
        </p:txBody>
      </p:sp>
      <p:sp>
        <p:nvSpPr>
          <p:cNvPr id="7" name="Text 3"/>
          <p:cNvSpPr/>
          <p:nvPr/>
        </p:nvSpPr>
        <p:spPr>
          <a:xfrm>
            <a:off x="6850499" y="1837729"/>
            <a:ext cx="2526387" cy="315754"/>
          </a:xfrm>
          <a:prstGeom prst="rect">
            <a:avLst/>
          </a:prstGeom>
          <a:noFill/>
          <a:ln/>
        </p:spPr>
        <p:txBody>
          <a:bodyPr wrap="none" lIns="0" tIns="0" rIns="0" bIns="0" rtlCol="0" anchor="t"/>
          <a:lstStyle/>
          <a:p>
            <a:pPr marL="0" indent="0">
              <a:lnSpc>
                <a:spcPts val="2450"/>
              </a:lnSpc>
              <a:buNone/>
            </a:pPr>
            <a:r>
              <a:rPr lang="en-US" sz="2400" dirty="0">
                <a:solidFill>
                  <a:srgbClr val="2B4150"/>
                </a:solidFill>
                <a:latin typeface="MuseoModerno Medium" pitchFamily="34" charset="0"/>
                <a:ea typeface="MuseoModerno Medium" pitchFamily="34" charset="-122"/>
                <a:cs typeface="MuseoModerno Medium" pitchFamily="34" charset="-120"/>
              </a:rPr>
              <a:t>Đào tạo an toàn</a:t>
            </a:r>
            <a:endParaRPr lang="en-US" sz="2400" dirty="0"/>
          </a:p>
        </p:txBody>
      </p:sp>
      <p:sp>
        <p:nvSpPr>
          <p:cNvPr id="8" name="Text 4"/>
          <p:cNvSpPr/>
          <p:nvPr/>
        </p:nvSpPr>
        <p:spPr>
          <a:xfrm>
            <a:off x="6850499" y="2211586"/>
            <a:ext cx="7072551" cy="646748"/>
          </a:xfrm>
          <a:prstGeom prst="rect">
            <a:avLst/>
          </a:prstGeom>
          <a:noFill/>
          <a:ln/>
        </p:spPr>
        <p:txBody>
          <a:bodyPr wrap="square" lIns="0" tIns="0" rIns="0" bIns="0" rtlCol="0" anchor="t"/>
          <a:lstStyle/>
          <a:p>
            <a:pPr marL="0" indent="0">
              <a:lnSpc>
                <a:spcPts val="2500"/>
              </a:lnSpc>
              <a:buNone/>
            </a:pPr>
            <a:r>
              <a:rPr lang="en-US" sz="1600" dirty="0">
                <a:solidFill>
                  <a:srgbClr val="2B4150"/>
                </a:solidFill>
                <a:latin typeface="PT Serif" panose="020A0603040505020204" pitchFamily="18" charset="0"/>
                <a:ea typeface="Source Sans Pro" pitchFamily="34" charset="-122"/>
                <a:cs typeface="Source Sans Pro" pitchFamily="34" charset="-120"/>
              </a:rPr>
              <a:t>Tổ chức các lớp </a:t>
            </a:r>
            <a:r>
              <a:rPr lang="en-US" sz="1600" u="sng" dirty="0">
                <a:solidFill>
                  <a:srgbClr val="325F7B"/>
                </a:solidFill>
                <a:latin typeface="PT Serif" panose="020A0603040505020204" pitchFamily="18" charset="0"/>
                <a:ea typeface="Source Sans Pro" pitchFamily="34" charset="-122"/>
                <a:cs typeface="Source Sans Pro" pitchFamily="34" charset="-120"/>
                <a:hlinkClick r:id="rId4">
                  <a:extLst>
                    <a:ext uri="{A12FA001-AC4F-418D-AE19-62706E023703}">
                      <ahyp:hlinkClr xmlns:ahyp="http://schemas.microsoft.com/office/drawing/2018/hyperlinkcolor" val="tx"/>
                    </a:ext>
                  </a:extLst>
                </a:hlinkClick>
              </a:rPr>
              <a:t>Huấn luyện an toàn lao động</a:t>
            </a:r>
            <a:r>
              <a:rPr lang="en-US" sz="1600" dirty="0">
                <a:solidFill>
                  <a:srgbClr val="2B4150"/>
                </a:solidFill>
                <a:latin typeface="PT Serif" panose="020A0603040505020204" pitchFamily="18" charset="0"/>
                <a:ea typeface="Source Sans Pro" pitchFamily="34" charset="-122"/>
                <a:cs typeface="Source Sans Pro" pitchFamily="34" charset="-120"/>
              </a:rPr>
              <a:t> nhằm nâng cao ý thức cho người lao động</a:t>
            </a:r>
            <a:endParaRPr lang="en-US" sz="1600" dirty="0"/>
          </a:p>
        </p:txBody>
      </p:sp>
      <p:sp>
        <p:nvSpPr>
          <p:cNvPr id="9" name="Shape 5"/>
          <p:cNvSpPr/>
          <p:nvPr/>
        </p:nvSpPr>
        <p:spPr>
          <a:xfrm>
            <a:off x="6193750" y="3287673"/>
            <a:ext cx="454700" cy="454700"/>
          </a:xfrm>
          <a:prstGeom prst="roundRect">
            <a:avLst>
              <a:gd name="adj" fmla="val 6667"/>
            </a:avLst>
          </a:prstGeom>
          <a:solidFill>
            <a:srgbClr val="124E73"/>
          </a:solidFill>
          <a:ln/>
        </p:spPr>
      </p:sp>
      <p:sp>
        <p:nvSpPr>
          <p:cNvPr id="10" name="Text 6"/>
          <p:cNvSpPr/>
          <p:nvPr/>
        </p:nvSpPr>
        <p:spPr>
          <a:xfrm>
            <a:off x="6336744" y="3363397"/>
            <a:ext cx="168593" cy="303133"/>
          </a:xfrm>
          <a:prstGeom prst="rect">
            <a:avLst/>
          </a:prstGeom>
          <a:noFill/>
          <a:ln/>
        </p:spPr>
        <p:txBody>
          <a:bodyPr wrap="none" lIns="0" tIns="0" rIns="0" bIns="0" rtlCol="0" anchor="t"/>
          <a:lstStyle/>
          <a:p>
            <a:pPr marL="0" indent="0" algn="ctr">
              <a:lnSpc>
                <a:spcPts val="2350"/>
              </a:lnSpc>
              <a:buNone/>
            </a:pPr>
            <a:r>
              <a:rPr lang="en-US" sz="2350" dirty="0">
                <a:solidFill>
                  <a:srgbClr val="FFFFFF"/>
                </a:solidFill>
                <a:latin typeface="MuseoModerno Medium" pitchFamily="34" charset="0"/>
                <a:ea typeface="MuseoModerno Medium" pitchFamily="34" charset="-122"/>
                <a:cs typeface="MuseoModerno Medium" pitchFamily="34" charset="-120"/>
              </a:rPr>
              <a:t>2</a:t>
            </a:r>
            <a:endParaRPr lang="en-US" sz="2350" dirty="0"/>
          </a:p>
        </p:txBody>
      </p:sp>
      <p:sp>
        <p:nvSpPr>
          <p:cNvPr id="11" name="Text 7"/>
          <p:cNvSpPr/>
          <p:nvPr/>
        </p:nvSpPr>
        <p:spPr>
          <a:xfrm>
            <a:off x="6850499" y="3350775"/>
            <a:ext cx="2526387" cy="315754"/>
          </a:xfrm>
          <a:prstGeom prst="rect">
            <a:avLst/>
          </a:prstGeom>
          <a:noFill/>
          <a:ln/>
        </p:spPr>
        <p:txBody>
          <a:bodyPr wrap="none" lIns="0" tIns="0" rIns="0" bIns="0" rtlCol="0" anchor="t"/>
          <a:lstStyle/>
          <a:p>
            <a:pPr marL="0" indent="0">
              <a:lnSpc>
                <a:spcPts val="2450"/>
              </a:lnSpc>
              <a:buNone/>
            </a:pPr>
            <a:r>
              <a:rPr lang="en-US" sz="2400" dirty="0">
                <a:solidFill>
                  <a:srgbClr val="2B4150"/>
                </a:solidFill>
                <a:latin typeface="MuseoModerno Medium" pitchFamily="34" charset="0"/>
                <a:ea typeface="MuseoModerno Medium" pitchFamily="34" charset="-122"/>
                <a:cs typeface="MuseoModerno Medium" pitchFamily="34" charset="-120"/>
              </a:rPr>
              <a:t>Kiểm tra an toàn</a:t>
            </a:r>
            <a:endParaRPr lang="en-US" sz="2400" dirty="0"/>
          </a:p>
        </p:txBody>
      </p:sp>
      <p:sp>
        <p:nvSpPr>
          <p:cNvPr id="12" name="Text 8"/>
          <p:cNvSpPr/>
          <p:nvPr/>
        </p:nvSpPr>
        <p:spPr>
          <a:xfrm>
            <a:off x="6850499" y="3724632"/>
            <a:ext cx="7072551" cy="323374"/>
          </a:xfrm>
          <a:prstGeom prst="rect">
            <a:avLst/>
          </a:prstGeom>
          <a:noFill/>
          <a:ln/>
        </p:spPr>
        <p:txBody>
          <a:bodyPr wrap="none" lIns="0" tIns="0" rIns="0" bIns="0" rtlCol="0" anchor="t"/>
          <a:lstStyle/>
          <a:p>
            <a:pPr marL="0" indent="0">
              <a:lnSpc>
                <a:spcPts val="2500"/>
              </a:lnSpc>
              <a:buNone/>
            </a:pPr>
            <a:r>
              <a:rPr lang="en-US" sz="1600" dirty="0">
                <a:solidFill>
                  <a:srgbClr val="2B4150"/>
                </a:solidFill>
                <a:latin typeface="PT Serif" panose="020A0603040505020204" pitchFamily="18" charset="0"/>
                <a:ea typeface="Source Sans Pro" pitchFamily="34" charset="-122"/>
                <a:cs typeface="Source Sans Pro" pitchFamily="34" charset="-120"/>
              </a:rPr>
              <a:t>Kiểm tra định kỳ máy móc, thiết bị. Thực hiện </a:t>
            </a:r>
            <a:r>
              <a:rPr lang="en-US" sz="1600" u="sng" dirty="0">
                <a:solidFill>
                  <a:srgbClr val="325F7B"/>
                </a:solidFill>
                <a:latin typeface="PT Serif" panose="020A0603040505020204" pitchFamily="18" charset="0"/>
                <a:ea typeface="Source Sans Pro" pitchFamily="34" charset="-122"/>
                <a:cs typeface="Source Sans Pro" pitchFamily="34" charset="-120"/>
                <a:hlinkClick r:id="rId5">
                  <a:extLst>
                    <a:ext uri="{A12FA001-AC4F-418D-AE19-62706E023703}">
                      <ahyp:hlinkClr xmlns:ahyp="http://schemas.microsoft.com/office/drawing/2018/hyperlinkcolor" val="tx"/>
                    </a:ext>
                  </a:extLst>
                </a:hlinkClick>
              </a:rPr>
              <a:t>Quan trắc môi trường lao động</a:t>
            </a:r>
            <a:endParaRPr lang="en-US" sz="1600" dirty="0"/>
          </a:p>
        </p:txBody>
      </p:sp>
      <p:sp>
        <p:nvSpPr>
          <p:cNvPr id="13" name="Shape 9"/>
          <p:cNvSpPr/>
          <p:nvPr/>
        </p:nvSpPr>
        <p:spPr>
          <a:xfrm>
            <a:off x="6193750" y="4477345"/>
            <a:ext cx="454700" cy="454700"/>
          </a:xfrm>
          <a:prstGeom prst="roundRect">
            <a:avLst>
              <a:gd name="adj" fmla="val 6667"/>
            </a:avLst>
          </a:prstGeom>
          <a:solidFill>
            <a:srgbClr val="124E73"/>
          </a:solidFill>
          <a:ln/>
        </p:spPr>
      </p:sp>
      <p:sp>
        <p:nvSpPr>
          <p:cNvPr id="14" name="Text 10"/>
          <p:cNvSpPr/>
          <p:nvPr/>
        </p:nvSpPr>
        <p:spPr>
          <a:xfrm>
            <a:off x="6335911" y="4553069"/>
            <a:ext cx="170378" cy="303133"/>
          </a:xfrm>
          <a:prstGeom prst="rect">
            <a:avLst/>
          </a:prstGeom>
          <a:noFill/>
          <a:ln/>
        </p:spPr>
        <p:txBody>
          <a:bodyPr wrap="none" lIns="0" tIns="0" rIns="0" bIns="0" rtlCol="0" anchor="t"/>
          <a:lstStyle/>
          <a:p>
            <a:pPr marL="0" indent="0" algn="ctr">
              <a:lnSpc>
                <a:spcPts val="2350"/>
              </a:lnSpc>
              <a:buNone/>
            </a:pPr>
            <a:r>
              <a:rPr lang="en-US" sz="2350" dirty="0">
                <a:solidFill>
                  <a:srgbClr val="FFFFFF"/>
                </a:solidFill>
                <a:latin typeface="MuseoModerno Medium" pitchFamily="34" charset="0"/>
                <a:ea typeface="MuseoModerno Medium" pitchFamily="34" charset="-122"/>
                <a:cs typeface="MuseoModerno Medium" pitchFamily="34" charset="-120"/>
              </a:rPr>
              <a:t>3</a:t>
            </a:r>
            <a:endParaRPr lang="en-US" sz="2350" dirty="0"/>
          </a:p>
        </p:txBody>
      </p:sp>
      <p:sp>
        <p:nvSpPr>
          <p:cNvPr id="15" name="Text 11"/>
          <p:cNvSpPr/>
          <p:nvPr/>
        </p:nvSpPr>
        <p:spPr>
          <a:xfrm>
            <a:off x="6850499" y="4540447"/>
            <a:ext cx="2526387" cy="315754"/>
          </a:xfrm>
          <a:prstGeom prst="rect">
            <a:avLst/>
          </a:prstGeom>
          <a:noFill/>
          <a:ln/>
        </p:spPr>
        <p:txBody>
          <a:bodyPr wrap="none" lIns="0" tIns="0" rIns="0" bIns="0" rtlCol="0" anchor="t"/>
          <a:lstStyle/>
          <a:p>
            <a:pPr marL="0" indent="0">
              <a:lnSpc>
                <a:spcPts val="2450"/>
              </a:lnSpc>
              <a:buNone/>
            </a:pPr>
            <a:r>
              <a:rPr lang="en-US" sz="2400" dirty="0">
                <a:solidFill>
                  <a:srgbClr val="2B4150"/>
                </a:solidFill>
                <a:latin typeface="MuseoModerno Medium" pitchFamily="34" charset="0"/>
                <a:ea typeface="MuseoModerno Medium" pitchFamily="34" charset="-122"/>
                <a:cs typeface="MuseoModerno Medium" pitchFamily="34" charset="-120"/>
              </a:rPr>
              <a:t>Trang bị bảo hộ</a:t>
            </a:r>
            <a:endParaRPr lang="en-US" sz="2400" dirty="0"/>
          </a:p>
        </p:txBody>
      </p:sp>
      <p:sp>
        <p:nvSpPr>
          <p:cNvPr id="16" name="Text 12"/>
          <p:cNvSpPr/>
          <p:nvPr/>
        </p:nvSpPr>
        <p:spPr>
          <a:xfrm>
            <a:off x="6850499" y="4914305"/>
            <a:ext cx="7072551" cy="323374"/>
          </a:xfrm>
          <a:prstGeom prst="rect">
            <a:avLst/>
          </a:prstGeom>
          <a:noFill/>
          <a:ln/>
        </p:spPr>
        <p:txBody>
          <a:bodyPr wrap="none" lIns="0" tIns="0" rIns="0" bIns="0" rtlCol="0" anchor="t"/>
          <a:lstStyle/>
          <a:p>
            <a:pPr marL="0" indent="0">
              <a:lnSpc>
                <a:spcPts val="2500"/>
              </a:lnSpc>
              <a:buNone/>
            </a:pPr>
            <a:r>
              <a:rPr lang="en-US" sz="1600" dirty="0">
                <a:solidFill>
                  <a:srgbClr val="2B4150"/>
                </a:solidFill>
                <a:latin typeface="PT Serif" panose="020A0603040505020204" pitchFamily="18" charset="0"/>
                <a:ea typeface="Source Sans Pro" pitchFamily="34" charset="-122"/>
                <a:cs typeface="Source Sans Pro" pitchFamily="34" charset="-120"/>
              </a:rPr>
              <a:t>Cung cấp đầy đủ trang thiết bị bảo hộ lao động cho công nhân.</a:t>
            </a:r>
            <a:endParaRPr lang="en-US" sz="1600" dirty="0"/>
          </a:p>
        </p:txBody>
      </p:sp>
      <p:sp>
        <p:nvSpPr>
          <p:cNvPr id="17" name="Shape 13"/>
          <p:cNvSpPr/>
          <p:nvPr/>
        </p:nvSpPr>
        <p:spPr>
          <a:xfrm>
            <a:off x="6193750" y="5667018"/>
            <a:ext cx="454700" cy="454700"/>
          </a:xfrm>
          <a:prstGeom prst="roundRect">
            <a:avLst>
              <a:gd name="adj" fmla="val 6667"/>
            </a:avLst>
          </a:prstGeom>
          <a:solidFill>
            <a:srgbClr val="124E73"/>
          </a:solidFill>
          <a:ln/>
        </p:spPr>
      </p:sp>
      <p:sp>
        <p:nvSpPr>
          <p:cNvPr id="18" name="Text 14"/>
          <p:cNvSpPr/>
          <p:nvPr/>
        </p:nvSpPr>
        <p:spPr>
          <a:xfrm>
            <a:off x="6323528" y="5742742"/>
            <a:ext cx="195143" cy="303133"/>
          </a:xfrm>
          <a:prstGeom prst="rect">
            <a:avLst/>
          </a:prstGeom>
          <a:noFill/>
          <a:ln/>
        </p:spPr>
        <p:txBody>
          <a:bodyPr wrap="none" lIns="0" tIns="0" rIns="0" bIns="0" rtlCol="0" anchor="t"/>
          <a:lstStyle/>
          <a:p>
            <a:pPr marL="0" indent="0" algn="ctr">
              <a:lnSpc>
                <a:spcPts val="2350"/>
              </a:lnSpc>
              <a:buNone/>
            </a:pPr>
            <a:r>
              <a:rPr lang="en-US" sz="2350" dirty="0">
                <a:solidFill>
                  <a:srgbClr val="FFFFFF"/>
                </a:solidFill>
                <a:latin typeface="MuseoModerno Medium" pitchFamily="34" charset="0"/>
                <a:ea typeface="MuseoModerno Medium" pitchFamily="34" charset="-122"/>
                <a:cs typeface="MuseoModerno Medium" pitchFamily="34" charset="-120"/>
              </a:rPr>
              <a:t>4</a:t>
            </a:r>
            <a:endParaRPr lang="en-US" sz="2350" dirty="0"/>
          </a:p>
        </p:txBody>
      </p:sp>
      <p:sp>
        <p:nvSpPr>
          <p:cNvPr id="19" name="Text 15"/>
          <p:cNvSpPr/>
          <p:nvPr/>
        </p:nvSpPr>
        <p:spPr>
          <a:xfrm>
            <a:off x="6850499" y="5730120"/>
            <a:ext cx="3357682" cy="315754"/>
          </a:xfrm>
          <a:prstGeom prst="rect">
            <a:avLst/>
          </a:prstGeom>
          <a:noFill/>
          <a:ln/>
        </p:spPr>
        <p:txBody>
          <a:bodyPr wrap="none" lIns="0" tIns="0" rIns="0" bIns="0" rtlCol="0" anchor="t"/>
          <a:lstStyle/>
          <a:p>
            <a:pPr marL="0" indent="0">
              <a:lnSpc>
                <a:spcPts val="2450"/>
              </a:lnSpc>
              <a:buNone/>
            </a:pPr>
            <a:r>
              <a:rPr lang="en-US" sz="2400" dirty="0">
                <a:solidFill>
                  <a:srgbClr val="2B4150"/>
                </a:solidFill>
                <a:latin typeface="MuseoModerno Medium" pitchFamily="34" charset="0"/>
                <a:ea typeface="MuseoModerno Medium" pitchFamily="34" charset="-122"/>
                <a:cs typeface="MuseoModerno Medium" pitchFamily="34" charset="-120"/>
              </a:rPr>
              <a:t>Thực hiện quy trình an toàn</a:t>
            </a:r>
            <a:endParaRPr lang="en-US" sz="2400" dirty="0"/>
          </a:p>
        </p:txBody>
      </p:sp>
      <p:sp>
        <p:nvSpPr>
          <p:cNvPr id="20" name="Text 16"/>
          <p:cNvSpPr/>
          <p:nvPr/>
        </p:nvSpPr>
        <p:spPr>
          <a:xfrm>
            <a:off x="6850499" y="6103977"/>
            <a:ext cx="7072551" cy="323374"/>
          </a:xfrm>
          <a:prstGeom prst="rect">
            <a:avLst/>
          </a:prstGeom>
          <a:noFill/>
          <a:ln/>
        </p:spPr>
        <p:txBody>
          <a:bodyPr wrap="none" lIns="0" tIns="0" rIns="0" bIns="0" rtlCol="0" anchor="t"/>
          <a:lstStyle/>
          <a:p>
            <a:pPr marL="0" indent="0">
              <a:lnSpc>
                <a:spcPts val="2500"/>
              </a:lnSpc>
              <a:buNone/>
            </a:pPr>
            <a:r>
              <a:rPr lang="en-US" sz="1600" dirty="0">
                <a:solidFill>
                  <a:srgbClr val="2B4150"/>
                </a:solidFill>
                <a:latin typeface="PT Serif" panose="020A0603040505020204" pitchFamily="18" charset="0"/>
                <a:ea typeface="Source Sans Pro" pitchFamily="34" charset="-122"/>
                <a:cs typeface="Source Sans Pro" pitchFamily="34" charset="-120"/>
              </a:rPr>
              <a:t>Thực hiện nghiêm ngặt quy trình an toàn lao động trong mọi công đoạn sản xuất.</a:t>
            </a:r>
            <a:endParaRPr lang="en-US" sz="1600" dirty="0"/>
          </a:p>
        </p:txBody>
      </p:sp>
      <p:sp>
        <p:nvSpPr>
          <p:cNvPr id="21" name="Shape 17"/>
          <p:cNvSpPr/>
          <p:nvPr/>
        </p:nvSpPr>
        <p:spPr>
          <a:xfrm>
            <a:off x="6193750" y="6856690"/>
            <a:ext cx="454700" cy="454700"/>
          </a:xfrm>
          <a:prstGeom prst="roundRect">
            <a:avLst>
              <a:gd name="adj" fmla="val 6667"/>
            </a:avLst>
          </a:prstGeom>
          <a:solidFill>
            <a:srgbClr val="124E73"/>
          </a:solidFill>
          <a:ln/>
        </p:spPr>
      </p:sp>
      <p:sp>
        <p:nvSpPr>
          <p:cNvPr id="22" name="Text 18"/>
          <p:cNvSpPr/>
          <p:nvPr/>
        </p:nvSpPr>
        <p:spPr>
          <a:xfrm>
            <a:off x="6337102" y="6932414"/>
            <a:ext cx="167878" cy="303133"/>
          </a:xfrm>
          <a:prstGeom prst="rect">
            <a:avLst/>
          </a:prstGeom>
          <a:noFill/>
          <a:ln/>
        </p:spPr>
        <p:txBody>
          <a:bodyPr wrap="none" lIns="0" tIns="0" rIns="0" bIns="0" rtlCol="0" anchor="t"/>
          <a:lstStyle/>
          <a:p>
            <a:pPr marL="0" indent="0" algn="ctr">
              <a:lnSpc>
                <a:spcPts val="2350"/>
              </a:lnSpc>
              <a:buNone/>
            </a:pPr>
            <a:r>
              <a:rPr lang="en-US" sz="2350" dirty="0">
                <a:solidFill>
                  <a:srgbClr val="FFFFFF"/>
                </a:solidFill>
                <a:latin typeface="MuseoModerno Medium" pitchFamily="34" charset="0"/>
                <a:ea typeface="MuseoModerno Medium" pitchFamily="34" charset="-122"/>
                <a:cs typeface="MuseoModerno Medium" pitchFamily="34" charset="-120"/>
              </a:rPr>
              <a:t>5</a:t>
            </a:r>
            <a:endParaRPr lang="en-US" sz="2350" dirty="0"/>
          </a:p>
        </p:txBody>
      </p:sp>
      <p:sp>
        <p:nvSpPr>
          <p:cNvPr id="23" name="Text 19"/>
          <p:cNvSpPr/>
          <p:nvPr/>
        </p:nvSpPr>
        <p:spPr>
          <a:xfrm>
            <a:off x="6850499" y="6919792"/>
            <a:ext cx="2526387" cy="315754"/>
          </a:xfrm>
          <a:prstGeom prst="rect">
            <a:avLst/>
          </a:prstGeom>
          <a:noFill/>
          <a:ln/>
        </p:spPr>
        <p:txBody>
          <a:bodyPr wrap="none" lIns="0" tIns="0" rIns="0" bIns="0" rtlCol="0" anchor="t"/>
          <a:lstStyle/>
          <a:p>
            <a:pPr marL="0" indent="0">
              <a:lnSpc>
                <a:spcPts val="2450"/>
              </a:lnSpc>
              <a:buNone/>
            </a:pPr>
            <a:r>
              <a:rPr lang="en-US" sz="2400" dirty="0">
                <a:solidFill>
                  <a:srgbClr val="2B4150"/>
                </a:solidFill>
                <a:latin typeface="MuseoModerno Medium" pitchFamily="34" charset="0"/>
                <a:ea typeface="MuseoModerno Medium" pitchFamily="34" charset="-122"/>
                <a:cs typeface="MuseoModerno Medium" pitchFamily="34" charset="-120"/>
              </a:rPr>
              <a:t>Nâng cao ý thức</a:t>
            </a:r>
            <a:endParaRPr lang="en-US" sz="2400" dirty="0"/>
          </a:p>
        </p:txBody>
      </p:sp>
      <p:sp>
        <p:nvSpPr>
          <p:cNvPr id="24" name="Text 20"/>
          <p:cNvSpPr/>
          <p:nvPr/>
        </p:nvSpPr>
        <p:spPr>
          <a:xfrm>
            <a:off x="6850499" y="7293650"/>
            <a:ext cx="7072551" cy="323374"/>
          </a:xfrm>
          <a:prstGeom prst="rect">
            <a:avLst/>
          </a:prstGeom>
          <a:noFill/>
          <a:ln/>
        </p:spPr>
        <p:txBody>
          <a:bodyPr wrap="none" lIns="0" tIns="0" rIns="0" bIns="0" rtlCol="0" anchor="t"/>
          <a:lstStyle/>
          <a:p>
            <a:pPr marL="0" indent="0">
              <a:lnSpc>
                <a:spcPts val="2500"/>
              </a:lnSpc>
              <a:buNone/>
            </a:pPr>
            <a:r>
              <a:rPr lang="en-US" sz="1600" dirty="0">
                <a:solidFill>
                  <a:srgbClr val="2B4150"/>
                </a:solidFill>
                <a:latin typeface="PT Serif" panose="020A0603040505020204" pitchFamily="18" charset="0"/>
                <a:ea typeface="Source Sans Pro" pitchFamily="34" charset="-122"/>
                <a:cs typeface="Source Sans Pro" pitchFamily="34" charset="-120"/>
              </a:rPr>
              <a:t>Nâng cao ý thức về an toàn lao động cho công nhân.</a:t>
            </a:r>
            <a:endParaRPr lang="en-US" sz="1600" dirty="0"/>
          </a:p>
        </p:txBody>
      </p:sp>
      <p:pic>
        <p:nvPicPr>
          <p:cNvPr id="25" name="Picture 24">
            <a:extLst>
              <a:ext uri="{FF2B5EF4-FFF2-40B4-BE49-F238E27FC236}">
                <a16:creationId xmlns:a16="http://schemas.microsoft.com/office/drawing/2014/main" id="{9D79F5E3-F3E7-2148-9A52-9C85EAF85DD2}"/>
              </a:ext>
            </a:extLst>
          </p:cNvPr>
          <p:cNvPicPr>
            <a:picLocks noChangeAspect="1"/>
          </p:cNvPicPr>
          <p:nvPr/>
        </p:nvPicPr>
        <p:blipFill>
          <a:blip r:embed="rId6"/>
          <a:stretch>
            <a:fillRect/>
          </a:stretch>
        </p:blipFill>
        <p:spPr>
          <a:xfrm>
            <a:off x="12319279" y="7470242"/>
            <a:ext cx="2230734" cy="690752"/>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8229600"/>
          </a:xfrm>
          <a:prstGeom prst="rect">
            <a:avLst/>
          </a:prstGeom>
        </p:spPr>
      </p:pic>
      <p:sp>
        <p:nvSpPr>
          <p:cNvPr id="3" name="Text 0"/>
          <p:cNvSpPr/>
          <p:nvPr/>
        </p:nvSpPr>
        <p:spPr>
          <a:xfrm>
            <a:off x="2015609" y="979051"/>
            <a:ext cx="5112663" cy="639008"/>
          </a:xfrm>
          <a:prstGeom prst="rect">
            <a:avLst/>
          </a:prstGeom>
          <a:noFill/>
          <a:ln/>
        </p:spPr>
        <p:txBody>
          <a:bodyPr wrap="none" lIns="0" tIns="0" rIns="0" bIns="0" rtlCol="0" anchor="t"/>
          <a:lstStyle/>
          <a:p>
            <a:pPr marL="0" indent="0" algn="ctr">
              <a:lnSpc>
                <a:spcPts val="5000"/>
              </a:lnSpc>
              <a:buNone/>
            </a:pPr>
            <a:r>
              <a:rPr lang="en-US" sz="4800" b="1" dirty="0">
                <a:solidFill>
                  <a:srgbClr val="124E73"/>
                </a:solidFill>
                <a:latin typeface="MuseoModerno Medium" pitchFamily="34" charset="0"/>
                <a:ea typeface="MuseoModerno Medium" pitchFamily="34" charset="-122"/>
                <a:cs typeface="MuseoModerno Medium" pitchFamily="34" charset="-120"/>
              </a:rPr>
              <a:t>Xử lý tình huống</a:t>
            </a:r>
            <a:endParaRPr lang="en-US" sz="4800" b="1" dirty="0"/>
          </a:p>
        </p:txBody>
      </p:sp>
      <p:sp>
        <p:nvSpPr>
          <p:cNvPr id="4" name="Shape 1"/>
          <p:cNvSpPr/>
          <p:nvPr/>
        </p:nvSpPr>
        <p:spPr>
          <a:xfrm>
            <a:off x="1010960" y="1924764"/>
            <a:ext cx="22860" cy="5325785"/>
          </a:xfrm>
          <a:prstGeom prst="roundRect">
            <a:avLst>
              <a:gd name="adj" fmla="val 134192"/>
            </a:avLst>
          </a:prstGeom>
          <a:solidFill>
            <a:srgbClr val="D9D4C9"/>
          </a:solidFill>
          <a:ln/>
        </p:spPr>
      </p:sp>
      <p:sp>
        <p:nvSpPr>
          <p:cNvPr id="5" name="Shape 2"/>
          <p:cNvSpPr/>
          <p:nvPr/>
        </p:nvSpPr>
        <p:spPr>
          <a:xfrm>
            <a:off x="1229558" y="2373392"/>
            <a:ext cx="715685" cy="22860"/>
          </a:xfrm>
          <a:prstGeom prst="roundRect">
            <a:avLst>
              <a:gd name="adj" fmla="val 134192"/>
            </a:avLst>
          </a:prstGeom>
          <a:solidFill>
            <a:srgbClr val="2B678C"/>
          </a:solidFill>
          <a:ln/>
        </p:spPr>
      </p:sp>
      <p:sp>
        <p:nvSpPr>
          <p:cNvPr id="6" name="Shape 3"/>
          <p:cNvSpPr/>
          <p:nvPr/>
        </p:nvSpPr>
        <p:spPr>
          <a:xfrm>
            <a:off x="792361" y="2154793"/>
            <a:ext cx="460058" cy="460057"/>
          </a:xfrm>
          <a:prstGeom prst="roundRect">
            <a:avLst>
              <a:gd name="adj" fmla="val 6668"/>
            </a:avLst>
          </a:prstGeom>
          <a:solidFill>
            <a:srgbClr val="124E73"/>
          </a:solidFill>
          <a:ln/>
        </p:spPr>
      </p:sp>
      <p:sp>
        <p:nvSpPr>
          <p:cNvPr id="7" name="Text 4"/>
          <p:cNvSpPr/>
          <p:nvPr/>
        </p:nvSpPr>
        <p:spPr>
          <a:xfrm>
            <a:off x="950357" y="2231469"/>
            <a:ext cx="143947" cy="306705"/>
          </a:xfrm>
          <a:prstGeom prst="rect">
            <a:avLst/>
          </a:prstGeom>
          <a:noFill/>
          <a:ln/>
        </p:spPr>
        <p:txBody>
          <a:bodyPr wrap="none" lIns="0" tIns="0" rIns="0" bIns="0" rtlCol="0" anchor="t"/>
          <a:lstStyle/>
          <a:p>
            <a:pPr marL="0" indent="0" algn="ctr">
              <a:lnSpc>
                <a:spcPts val="2400"/>
              </a:lnSpc>
              <a:buNone/>
            </a:pPr>
            <a:r>
              <a:rPr lang="en-US" sz="2400" dirty="0">
                <a:solidFill>
                  <a:srgbClr val="FFFFFF"/>
                </a:solidFill>
                <a:latin typeface="MuseoModerno Medium" pitchFamily="34" charset="0"/>
                <a:ea typeface="MuseoModerno Medium" pitchFamily="34" charset="-122"/>
                <a:cs typeface="MuseoModerno Medium" pitchFamily="34" charset="-120"/>
              </a:rPr>
              <a:t>1</a:t>
            </a:r>
            <a:endParaRPr lang="en-US" sz="2400" dirty="0"/>
          </a:p>
        </p:txBody>
      </p:sp>
      <p:sp>
        <p:nvSpPr>
          <p:cNvPr id="8" name="Text 5"/>
          <p:cNvSpPr/>
          <p:nvPr/>
        </p:nvSpPr>
        <p:spPr>
          <a:xfrm>
            <a:off x="2147173" y="2258720"/>
            <a:ext cx="2556272" cy="319445"/>
          </a:xfrm>
          <a:prstGeom prst="rect">
            <a:avLst/>
          </a:prstGeom>
          <a:noFill/>
          <a:ln/>
        </p:spPr>
        <p:txBody>
          <a:bodyPr wrap="none" lIns="0" tIns="0" rIns="0" bIns="0" rtlCol="0" anchor="t"/>
          <a:lstStyle/>
          <a:p>
            <a:pPr marL="0" indent="0" algn="l">
              <a:lnSpc>
                <a:spcPts val="2500"/>
              </a:lnSpc>
              <a:buNone/>
            </a:pPr>
            <a:r>
              <a:rPr lang="en-US" sz="2800" dirty="0">
                <a:solidFill>
                  <a:srgbClr val="2B4150"/>
                </a:solidFill>
                <a:latin typeface="MuseoModerno Medium" pitchFamily="34" charset="0"/>
                <a:ea typeface="MuseoModerno Medium" pitchFamily="34" charset="-122"/>
                <a:cs typeface="MuseoModerno Medium" pitchFamily="34" charset="-120"/>
              </a:rPr>
              <a:t>Ngắt điện</a:t>
            </a:r>
            <a:endParaRPr lang="en-US" sz="2800" dirty="0"/>
          </a:p>
        </p:txBody>
      </p:sp>
      <p:sp>
        <p:nvSpPr>
          <p:cNvPr id="9" name="Text 6"/>
          <p:cNvSpPr/>
          <p:nvPr/>
        </p:nvSpPr>
        <p:spPr>
          <a:xfrm>
            <a:off x="2147173" y="2571274"/>
            <a:ext cx="6281142" cy="327184"/>
          </a:xfrm>
          <a:prstGeom prst="rect">
            <a:avLst/>
          </a:prstGeom>
          <a:noFill/>
          <a:ln/>
        </p:spPr>
        <p:txBody>
          <a:bodyPr wrap="none" lIns="0" tIns="0" rIns="0" bIns="0" rtlCol="0" anchor="t"/>
          <a:lstStyle/>
          <a:p>
            <a:pPr marL="0" indent="0" algn="l">
              <a:lnSpc>
                <a:spcPts val="2550"/>
              </a:lnSpc>
              <a:buNone/>
            </a:pPr>
            <a:r>
              <a:rPr lang="en-US" sz="1600" dirty="0">
                <a:solidFill>
                  <a:srgbClr val="2B4150"/>
                </a:solidFill>
                <a:latin typeface="PT Serif" panose="020A0603040505020204" pitchFamily="18" charset="0"/>
                <a:ea typeface="Source Sans Pro" pitchFamily="34" charset="-122"/>
                <a:cs typeface="Source Sans Pro" pitchFamily="34" charset="-120"/>
              </a:rPr>
              <a:t>Ngay lập tức ngắt nguồn điện khi xảy ra tai nạn liên quan đến điện.</a:t>
            </a:r>
            <a:endParaRPr lang="en-US" sz="1600" dirty="0"/>
          </a:p>
        </p:txBody>
      </p:sp>
      <p:sp>
        <p:nvSpPr>
          <p:cNvPr id="10" name="Shape 7"/>
          <p:cNvSpPr/>
          <p:nvPr/>
        </p:nvSpPr>
        <p:spPr>
          <a:xfrm>
            <a:off x="1229558" y="3755946"/>
            <a:ext cx="715685" cy="22860"/>
          </a:xfrm>
          <a:prstGeom prst="roundRect">
            <a:avLst>
              <a:gd name="adj" fmla="val 134192"/>
            </a:avLst>
          </a:prstGeom>
          <a:solidFill>
            <a:srgbClr val="2B678C"/>
          </a:solidFill>
          <a:ln/>
        </p:spPr>
      </p:sp>
      <p:sp>
        <p:nvSpPr>
          <p:cNvPr id="11" name="Shape 8"/>
          <p:cNvSpPr/>
          <p:nvPr/>
        </p:nvSpPr>
        <p:spPr>
          <a:xfrm>
            <a:off x="792361" y="3537347"/>
            <a:ext cx="460058" cy="460057"/>
          </a:xfrm>
          <a:prstGeom prst="roundRect">
            <a:avLst>
              <a:gd name="adj" fmla="val 6668"/>
            </a:avLst>
          </a:prstGeom>
          <a:solidFill>
            <a:srgbClr val="124E73"/>
          </a:solidFill>
          <a:ln/>
        </p:spPr>
      </p:sp>
      <p:sp>
        <p:nvSpPr>
          <p:cNvPr id="12" name="Text 9"/>
          <p:cNvSpPr/>
          <p:nvPr/>
        </p:nvSpPr>
        <p:spPr>
          <a:xfrm>
            <a:off x="937022" y="3614023"/>
            <a:ext cx="170617" cy="306705"/>
          </a:xfrm>
          <a:prstGeom prst="rect">
            <a:avLst/>
          </a:prstGeom>
          <a:noFill/>
          <a:ln/>
        </p:spPr>
        <p:txBody>
          <a:bodyPr wrap="none" lIns="0" tIns="0" rIns="0" bIns="0" rtlCol="0" anchor="t"/>
          <a:lstStyle/>
          <a:p>
            <a:pPr marL="0" indent="0" algn="ctr">
              <a:lnSpc>
                <a:spcPts val="2400"/>
              </a:lnSpc>
              <a:buNone/>
            </a:pPr>
            <a:r>
              <a:rPr lang="en-US" sz="2400" dirty="0">
                <a:solidFill>
                  <a:srgbClr val="FFFFFF"/>
                </a:solidFill>
                <a:latin typeface="MuseoModerno Medium" pitchFamily="34" charset="0"/>
                <a:ea typeface="MuseoModerno Medium" pitchFamily="34" charset="-122"/>
                <a:cs typeface="MuseoModerno Medium" pitchFamily="34" charset="-120"/>
              </a:rPr>
              <a:t>2</a:t>
            </a:r>
            <a:endParaRPr lang="en-US" sz="2400" dirty="0"/>
          </a:p>
        </p:txBody>
      </p:sp>
      <p:sp>
        <p:nvSpPr>
          <p:cNvPr id="13" name="Text 10"/>
          <p:cNvSpPr/>
          <p:nvPr/>
        </p:nvSpPr>
        <p:spPr>
          <a:xfrm>
            <a:off x="2147173" y="3641273"/>
            <a:ext cx="2556272" cy="319445"/>
          </a:xfrm>
          <a:prstGeom prst="rect">
            <a:avLst/>
          </a:prstGeom>
          <a:noFill/>
          <a:ln/>
        </p:spPr>
        <p:txBody>
          <a:bodyPr wrap="none" lIns="0" tIns="0" rIns="0" bIns="0" rtlCol="0" anchor="t"/>
          <a:lstStyle/>
          <a:p>
            <a:pPr marL="0" indent="0" algn="l">
              <a:lnSpc>
                <a:spcPts val="2500"/>
              </a:lnSpc>
              <a:buNone/>
            </a:pPr>
            <a:r>
              <a:rPr lang="en-US" sz="2800" dirty="0">
                <a:solidFill>
                  <a:srgbClr val="2B4150"/>
                </a:solidFill>
                <a:latin typeface="MuseoModerno Medium" pitchFamily="34" charset="0"/>
                <a:ea typeface="MuseoModerno Medium" pitchFamily="34" charset="-122"/>
                <a:cs typeface="MuseoModerno Medium" pitchFamily="34" charset="-120"/>
              </a:rPr>
              <a:t>Sơ cứu</a:t>
            </a:r>
            <a:endParaRPr lang="en-US" sz="2800" dirty="0"/>
          </a:p>
        </p:txBody>
      </p:sp>
      <p:sp>
        <p:nvSpPr>
          <p:cNvPr id="14" name="Text 11"/>
          <p:cNvSpPr/>
          <p:nvPr/>
        </p:nvSpPr>
        <p:spPr>
          <a:xfrm>
            <a:off x="2147173" y="3953828"/>
            <a:ext cx="6281142" cy="327184"/>
          </a:xfrm>
          <a:prstGeom prst="rect">
            <a:avLst/>
          </a:prstGeom>
          <a:noFill/>
          <a:ln/>
        </p:spPr>
        <p:txBody>
          <a:bodyPr wrap="none" lIns="0" tIns="0" rIns="0" bIns="0" rtlCol="0" anchor="t"/>
          <a:lstStyle/>
          <a:p>
            <a:pPr marL="0" indent="0" algn="l">
              <a:lnSpc>
                <a:spcPts val="2550"/>
              </a:lnSpc>
              <a:buNone/>
            </a:pPr>
            <a:r>
              <a:rPr lang="en-US" sz="1600" dirty="0">
                <a:solidFill>
                  <a:srgbClr val="2B4150"/>
                </a:solidFill>
                <a:latin typeface="PT Serif" panose="020A0603040505020204" pitchFamily="18" charset="0"/>
                <a:ea typeface="Source Sans Pro" pitchFamily="34" charset="-122"/>
                <a:cs typeface="Source Sans Pro" pitchFamily="34" charset="-120"/>
              </a:rPr>
              <a:t>Tiến hành sơ cứu nhanh chóng và chính xác cho nạn nhân tại chỗ.</a:t>
            </a:r>
            <a:endParaRPr lang="en-US" sz="1600" dirty="0"/>
          </a:p>
        </p:txBody>
      </p:sp>
      <p:sp>
        <p:nvSpPr>
          <p:cNvPr id="15" name="Shape 12"/>
          <p:cNvSpPr/>
          <p:nvPr/>
        </p:nvSpPr>
        <p:spPr>
          <a:xfrm>
            <a:off x="1229558" y="5138499"/>
            <a:ext cx="715685" cy="22860"/>
          </a:xfrm>
          <a:prstGeom prst="roundRect">
            <a:avLst>
              <a:gd name="adj" fmla="val 134192"/>
            </a:avLst>
          </a:prstGeom>
          <a:solidFill>
            <a:srgbClr val="2B678C"/>
          </a:solidFill>
          <a:ln/>
        </p:spPr>
      </p:sp>
      <p:sp>
        <p:nvSpPr>
          <p:cNvPr id="16" name="Shape 13"/>
          <p:cNvSpPr/>
          <p:nvPr/>
        </p:nvSpPr>
        <p:spPr>
          <a:xfrm>
            <a:off x="792361" y="4919901"/>
            <a:ext cx="460058" cy="460057"/>
          </a:xfrm>
          <a:prstGeom prst="roundRect">
            <a:avLst>
              <a:gd name="adj" fmla="val 6668"/>
            </a:avLst>
          </a:prstGeom>
          <a:solidFill>
            <a:srgbClr val="124E73"/>
          </a:solidFill>
          <a:ln/>
        </p:spPr>
      </p:sp>
      <p:sp>
        <p:nvSpPr>
          <p:cNvPr id="17" name="Text 14"/>
          <p:cNvSpPr/>
          <p:nvPr/>
        </p:nvSpPr>
        <p:spPr>
          <a:xfrm>
            <a:off x="936188" y="4996577"/>
            <a:ext cx="172403" cy="306705"/>
          </a:xfrm>
          <a:prstGeom prst="rect">
            <a:avLst/>
          </a:prstGeom>
          <a:noFill/>
          <a:ln/>
        </p:spPr>
        <p:txBody>
          <a:bodyPr wrap="none" lIns="0" tIns="0" rIns="0" bIns="0" rtlCol="0" anchor="t"/>
          <a:lstStyle/>
          <a:p>
            <a:pPr marL="0" indent="0" algn="ctr">
              <a:lnSpc>
                <a:spcPts val="2400"/>
              </a:lnSpc>
              <a:buNone/>
            </a:pPr>
            <a:r>
              <a:rPr lang="en-US" sz="2400" dirty="0">
                <a:solidFill>
                  <a:srgbClr val="FFFFFF"/>
                </a:solidFill>
                <a:latin typeface="MuseoModerno Medium" pitchFamily="34" charset="0"/>
                <a:ea typeface="MuseoModerno Medium" pitchFamily="34" charset="-122"/>
                <a:cs typeface="MuseoModerno Medium" pitchFamily="34" charset="-120"/>
              </a:rPr>
              <a:t>3</a:t>
            </a:r>
            <a:endParaRPr lang="en-US" sz="2400" dirty="0"/>
          </a:p>
        </p:txBody>
      </p:sp>
      <p:sp>
        <p:nvSpPr>
          <p:cNvPr id="18" name="Text 15"/>
          <p:cNvSpPr/>
          <p:nvPr/>
        </p:nvSpPr>
        <p:spPr>
          <a:xfrm>
            <a:off x="2147173" y="5023827"/>
            <a:ext cx="2556272" cy="319445"/>
          </a:xfrm>
          <a:prstGeom prst="rect">
            <a:avLst/>
          </a:prstGeom>
          <a:noFill/>
          <a:ln/>
        </p:spPr>
        <p:txBody>
          <a:bodyPr wrap="none" lIns="0" tIns="0" rIns="0" bIns="0" rtlCol="0" anchor="t"/>
          <a:lstStyle/>
          <a:p>
            <a:pPr marL="0" indent="0" algn="l">
              <a:lnSpc>
                <a:spcPts val="2500"/>
              </a:lnSpc>
              <a:buNone/>
            </a:pPr>
            <a:r>
              <a:rPr lang="en-US" sz="2800" dirty="0">
                <a:solidFill>
                  <a:srgbClr val="2B4150"/>
                </a:solidFill>
                <a:latin typeface="MuseoModerno Medium" pitchFamily="34" charset="0"/>
                <a:ea typeface="MuseoModerno Medium" pitchFamily="34" charset="-122"/>
                <a:cs typeface="MuseoModerno Medium" pitchFamily="34" charset="-120"/>
              </a:rPr>
              <a:t>Báo cáo</a:t>
            </a:r>
            <a:endParaRPr lang="en-US" sz="2800" dirty="0"/>
          </a:p>
        </p:txBody>
      </p:sp>
      <p:sp>
        <p:nvSpPr>
          <p:cNvPr id="19" name="Text 16"/>
          <p:cNvSpPr/>
          <p:nvPr/>
        </p:nvSpPr>
        <p:spPr>
          <a:xfrm>
            <a:off x="2147173" y="5336381"/>
            <a:ext cx="6281142" cy="327184"/>
          </a:xfrm>
          <a:prstGeom prst="rect">
            <a:avLst/>
          </a:prstGeom>
          <a:noFill/>
          <a:ln/>
        </p:spPr>
        <p:txBody>
          <a:bodyPr wrap="none" lIns="0" tIns="0" rIns="0" bIns="0" rtlCol="0" anchor="t"/>
          <a:lstStyle/>
          <a:p>
            <a:pPr marL="0" indent="0" algn="l">
              <a:lnSpc>
                <a:spcPts val="2550"/>
              </a:lnSpc>
              <a:buNone/>
            </a:pPr>
            <a:r>
              <a:rPr lang="en-US" sz="1600" dirty="0">
                <a:solidFill>
                  <a:srgbClr val="2B4150"/>
                </a:solidFill>
                <a:latin typeface="PT Serif" panose="020A0603040505020204" pitchFamily="18" charset="0"/>
                <a:ea typeface="Source Sans Pro" pitchFamily="34" charset="-122"/>
                <a:cs typeface="Source Sans Pro" pitchFamily="34" charset="-120"/>
              </a:rPr>
              <a:t>Thông báo ngay cho quản lý và đội ngũ y tế để được hỗ trợ kịp thời.</a:t>
            </a:r>
            <a:endParaRPr lang="en-US" sz="1600" dirty="0"/>
          </a:p>
        </p:txBody>
      </p:sp>
      <p:sp>
        <p:nvSpPr>
          <p:cNvPr id="20" name="Shape 17"/>
          <p:cNvSpPr/>
          <p:nvPr/>
        </p:nvSpPr>
        <p:spPr>
          <a:xfrm>
            <a:off x="1229558" y="6521053"/>
            <a:ext cx="715685" cy="22860"/>
          </a:xfrm>
          <a:prstGeom prst="roundRect">
            <a:avLst>
              <a:gd name="adj" fmla="val 134192"/>
            </a:avLst>
          </a:prstGeom>
          <a:solidFill>
            <a:srgbClr val="2B678C"/>
          </a:solidFill>
          <a:ln/>
        </p:spPr>
      </p:sp>
      <p:sp>
        <p:nvSpPr>
          <p:cNvPr id="21" name="Shape 18"/>
          <p:cNvSpPr/>
          <p:nvPr/>
        </p:nvSpPr>
        <p:spPr>
          <a:xfrm>
            <a:off x="792361" y="6302454"/>
            <a:ext cx="460058" cy="460057"/>
          </a:xfrm>
          <a:prstGeom prst="roundRect">
            <a:avLst>
              <a:gd name="adj" fmla="val 6668"/>
            </a:avLst>
          </a:prstGeom>
          <a:solidFill>
            <a:srgbClr val="124E73"/>
          </a:solidFill>
          <a:ln/>
        </p:spPr>
      </p:sp>
      <p:sp>
        <p:nvSpPr>
          <p:cNvPr id="22" name="Text 19"/>
          <p:cNvSpPr/>
          <p:nvPr/>
        </p:nvSpPr>
        <p:spPr>
          <a:xfrm>
            <a:off x="923568" y="6379131"/>
            <a:ext cx="197525" cy="306705"/>
          </a:xfrm>
          <a:prstGeom prst="rect">
            <a:avLst/>
          </a:prstGeom>
          <a:noFill/>
          <a:ln/>
        </p:spPr>
        <p:txBody>
          <a:bodyPr wrap="none" lIns="0" tIns="0" rIns="0" bIns="0" rtlCol="0" anchor="t"/>
          <a:lstStyle/>
          <a:p>
            <a:pPr marL="0" indent="0" algn="ctr">
              <a:lnSpc>
                <a:spcPts val="2400"/>
              </a:lnSpc>
              <a:buNone/>
            </a:pPr>
            <a:r>
              <a:rPr lang="en-US" sz="2400" dirty="0">
                <a:solidFill>
                  <a:srgbClr val="FFFFFF"/>
                </a:solidFill>
                <a:latin typeface="MuseoModerno Medium" pitchFamily="34" charset="0"/>
                <a:ea typeface="MuseoModerno Medium" pitchFamily="34" charset="-122"/>
                <a:cs typeface="MuseoModerno Medium" pitchFamily="34" charset="-120"/>
              </a:rPr>
              <a:t>4</a:t>
            </a:r>
            <a:endParaRPr lang="en-US" sz="2400" dirty="0"/>
          </a:p>
        </p:txBody>
      </p:sp>
      <p:sp>
        <p:nvSpPr>
          <p:cNvPr id="23" name="Text 20"/>
          <p:cNvSpPr/>
          <p:nvPr/>
        </p:nvSpPr>
        <p:spPr>
          <a:xfrm>
            <a:off x="2147173" y="6406381"/>
            <a:ext cx="2556272" cy="319445"/>
          </a:xfrm>
          <a:prstGeom prst="rect">
            <a:avLst/>
          </a:prstGeom>
          <a:noFill/>
          <a:ln/>
        </p:spPr>
        <p:txBody>
          <a:bodyPr wrap="none" lIns="0" tIns="0" rIns="0" bIns="0" rtlCol="0" anchor="t"/>
          <a:lstStyle/>
          <a:p>
            <a:pPr marL="0" indent="0" algn="l">
              <a:lnSpc>
                <a:spcPts val="2500"/>
              </a:lnSpc>
              <a:buNone/>
            </a:pPr>
            <a:r>
              <a:rPr lang="en-US" sz="2800" dirty="0">
                <a:solidFill>
                  <a:srgbClr val="2B4150"/>
                </a:solidFill>
                <a:latin typeface="MuseoModerno Medium" pitchFamily="34" charset="0"/>
                <a:ea typeface="MuseoModerno Medium" pitchFamily="34" charset="-122"/>
                <a:cs typeface="MuseoModerno Medium" pitchFamily="34" charset="-120"/>
              </a:rPr>
              <a:t>Điều tra</a:t>
            </a:r>
            <a:endParaRPr lang="en-US" sz="2800" dirty="0"/>
          </a:p>
        </p:txBody>
      </p:sp>
      <p:sp>
        <p:nvSpPr>
          <p:cNvPr id="24" name="Text 21"/>
          <p:cNvSpPr/>
          <p:nvPr/>
        </p:nvSpPr>
        <p:spPr>
          <a:xfrm>
            <a:off x="2147173" y="6718935"/>
            <a:ext cx="6281142" cy="327184"/>
          </a:xfrm>
          <a:prstGeom prst="rect">
            <a:avLst/>
          </a:prstGeom>
          <a:noFill/>
          <a:ln/>
        </p:spPr>
        <p:txBody>
          <a:bodyPr wrap="none" lIns="0" tIns="0" rIns="0" bIns="0" rtlCol="0" anchor="t"/>
          <a:lstStyle/>
          <a:p>
            <a:pPr marL="0" indent="0" algn="l">
              <a:lnSpc>
                <a:spcPts val="2550"/>
              </a:lnSpc>
              <a:buNone/>
            </a:pPr>
            <a:r>
              <a:rPr lang="en-US" sz="1600" dirty="0">
                <a:solidFill>
                  <a:srgbClr val="2B4150"/>
                </a:solidFill>
                <a:latin typeface="PT Serif" panose="020A0603040505020204" pitchFamily="18" charset="0"/>
                <a:ea typeface="Source Sans Pro" pitchFamily="34" charset="-122"/>
                <a:cs typeface="Source Sans Pro" pitchFamily="34" charset="-120"/>
              </a:rPr>
              <a:t>Tiến hành điều tra nguyên nhân và đề xuất biện pháp phòng ngừa trong </a:t>
            </a:r>
            <a:endParaRPr lang="en-US" sz="16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8229600"/>
          </a:xfrm>
          <a:prstGeom prst="rect">
            <a:avLst/>
          </a:prstGeom>
        </p:spPr>
      </p:pic>
      <p:sp>
        <p:nvSpPr>
          <p:cNvPr id="3" name="Text 0"/>
          <p:cNvSpPr/>
          <p:nvPr/>
        </p:nvSpPr>
        <p:spPr>
          <a:xfrm>
            <a:off x="793790" y="1296591"/>
            <a:ext cx="5670590" cy="708779"/>
          </a:xfrm>
          <a:prstGeom prst="rect">
            <a:avLst/>
          </a:prstGeom>
          <a:noFill/>
          <a:ln/>
        </p:spPr>
        <p:txBody>
          <a:bodyPr wrap="none" lIns="0" tIns="0" rIns="0" bIns="0" rtlCol="0" anchor="t"/>
          <a:lstStyle/>
          <a:p>
            <a:pPr marL="0" indent="0" algn="l">
              <a:lnSpc>
                <a:spcPts val="5550"/>
              </a:lnSpc>
              <a:buNone/>
            </a:pPr>
            <a:r>
              <a:rPr lang="en-US" sz="5400" b="1" dirty="0">
                <a:solidFill>
                  <a:srgbClr val="124E73"/>
                </a:solidFill>
                <a:latin typeface="MuseoModerno Medium" pitchFamily="34" charset="0"/>
                <a:ea typeface="MuseoModerno Medium" pitchFamily="34" charset="-122"/>
                <a:cs typeface="MuseoModerno Medium" pitchFamily="34" charset="-120"/>
              </a:rPr>
              <a:t>Tài liệu tham khảo</a:t>
            </a:r>
            <a:endParaRPr lang="en-US" sz="5400" b="1" dirty="0"/>
          </a:p>
        </p:txBody>
      </p:sp>
      <p:sp>
        <p:nvSpPr>
          <p:cNvPr id="4" name="Shape 1"/>
          <p:cNvSpPr/>
          <p:nvPr/>
        </p:nvSpPr>
        <p:spPr>
          <a:xfrm>
            <a:off x="793790" y="2345531"/>
            <a:ext cx="7556421" cy="1377910"/>
          </a:xfrm>
          <a:prstGeom prst="roundRect">
            <a:avLst>
              <a:gd name="adj" fmla="val 2469"/>
            </a:avLst>
          </a:prstGeom>
          <a:solidFill>
            <a:srgbClr val="F3EEE3"/>
          </a:solidFill>
          <a:ln/>
        </p:spPr>
      </p:sp>
      <p:sp>
        <p:nvSpPr>
          <p:cNvPr id="5" name="Text 2"/>
          <p:cNvSpPr/>
          <p:nvPr/>
        </p:nvSpPr>
        <p:spPr>
          <a:xfrm>
            <a:off x="1020604" y="2572345"/>
            <a:ext cx="6318885" cy="425291"/>
          </a:xfrm>
          <a:prstGeom prst="rect">
            <a:avLst/>
          </a:prstGeom>
          <a:noFill/>
          <a:ln/>
        </p:spPr>
        <p:txBody>
          <a:bodyPr wrap="none" lIns="0" tIns="0" rIns="0" bIns="0" rtlCol="0" anchor="t"/>
          <a:lstStyle/>
          <a:p>
            <a:pPr marL="0" indent="0">
              <a:lnSpc>
                <a:spcPts val="3300"/>
              </a:lnSpc>
              <a:buNone/>
            </a:pPr>
            <a:r>
              <a:rPr lang="en-US" sz="2650" b="1" dirty="0">
                <a:solidFill>
                  <a:srgbClr val="2B4150"/>
                </a:solidFill>
                <a:latin typeface="MuseoModerno Medium" pitchFamily="34" charset="0"/>
                <a:ea typeface="MuseoModerno Medium" pitchFamily="34" charset="-122"/>
                <a:cs typeface="MuseoModerno Medium" pitchFamily="34" charset="-120"/>
              </a:rPr>
              <a:t>Bài kiểm tra an toàn lao động nhóm 3</a:t>
            </a:r>
            <a:endParaRPr lang="en-US" sz="2650" dirty="0"/>
          </a:p>
        </p:txBody>
      </p:sp>
      <p:sp>
        <p:nvSpPr>
          <p:cNvPr id="6" name="Text 3"/>
          <p:cNvSpPr/>
          <p:nvPr/>
        </p:nvSpPr>
        <p:spPr>
          <a:xfrm>
            <a:off x="1020604" y="3133725"/>
            <a:ext cx="7102793" cy="362903"/>
          </a:xfrm>
          <a:prstGeom prst="rect">
            <a:avLst/>
          </a:prstGeom>
          <a:noFill/>
          <a:ln/>
        </p:spPr>
        <p:txBody>
          <a:bodyPr wrap="none" lIns="0" tIns="0" rIns="0" bIns="0" rtlCol="0" anchor="t"/>
          <a:lstStyle/>
          <a:p>
            <a:pPr marL="342900" indent="-342900" algn="l">
              <a:lnSpc>
                <a:spcPts val="2850"/>
              </a:lnSpc>
              <a:buSzPct val="100000"/>
              <a:buChar char="•"/>
            </a:pPr>
            <a:r>
              <a:rPr lang="en-US" sz="1750" b="1" u="sng" dirty="0">
                <a:solidFill>
                  <a:srgbClr val="204C8E"/>
                </a:solidFill>
                <a:latin typeface="PT Serif" panose="020A0603040505020204" pitchFamily="18" charset="0"/>
                <a:ea typeface="Source Sans Pro" pitchFamily="34" charset="-122"/>
                <a:cs typeface="Source Sans Pro" pitchFamily="34" charset="-120"/>
                <a:hlinkClick r:id="rId4">
                  <a:extLst>
                    <a:ext uri="{A12FA001-AC4F-418D-AE19-62706E023703}">
                      <ahyp:hlinkClr xmlns:ahyp="http://schemas.microsoft.com/office/drawing/2018/hyperlinkcolor" val="tx"/>
                    </a:ext>
                  </a:extLst>
                </a:hlinkClick>
              </a:rPr>
              <a:t>Trắc nghiệm an toàn lao động nhóm 3</a:t>
            </a:r>
            <a:endParaRPr lang="en-US" sz="1750" dirty="0"/>
          </a:p>
        </p:txBody>
      </p:sp>
      <p:sp>
        <p:nvSpPr>
          <p:cNvPr id="7" name="Shape 4"/>
          <p:cNvSpPr/>
          <p:nvPr/>
        </p:nvSpPr>
        <p:spPr>
          <a:xfrm>
            <a:off x="793790" y="3950256"/>
            <a:ext cx="7556421" cy="1377910"/>
          </a:xfrm>
          <a:prstGeom prst="roundRect">
            <a:avLst>
              <a:gd name="adj" fmla="val 2469"/>
            </a:avLst>
          </a:prstGeom>
          <a:solidFill>
            <a:srgbClr val="F3EEE3"/>
          </a:solidFill>
          <a:ln/>
        </p:spPr>
      </p:sp>
      <p:sp>
        <p:nvSpPr>
          <p:cNvPr id="8" name="Text 5"/>
          <p:cNvSpPr/>
          <p:nvPr/>
        </p:nvSpPr>
        <p:spPr>
          <a:xfrm>
            <a:off x="1020604" y="4177070"/>
            <a:ext cx="5095637" cy="425291"/>
          </a:xfrm>
          <a:prstGeom prst="rect">
            <a:avLst/>
          </a:prstGeom>
          <a:noFill/>
          <a:ln/>
        </p:spPr>
        <p:txBody>
          <a:bodyPr wrap="none" lIns="0" tIns="0" rIns="0" bIns="0" rtlCol="0" anchor="t"/>
          <a:lstStyle/>
          <a:p>
            <a:pPr marL="0" indent="0">
              <a:lnSpc>
                <a:spcPts val="3300"/>
              </a:lnSpc>
              <a:buNone/>
            </a:pPr>
            <a:r>
              <a:rPr lang="en-US" sz="2650" b="1" dirty="0">
                <a:solidFill>
                  <a:srgbClr val="2B4150"/>
                </a:solidFill>
                <a:latin typeface="MuseoModerno Medium" pitchFamily="34" charset="0"/>
                <a:ea typeface="MuseoModerno Medium" pitchFamily="34" charset="-122"/>
                <a:cs typeface="MuseoModerno Medium" pitchFamily="34" charset="-120"/>
              </a:rPr>
              <a:t>Bảng báo giá huấn luyện ATLD</a:t>
            </a:r>
            <a:endParaRPr lang="en-US" sz="2650" dirty="0"/>
          </a:p>
        </p:txBody>
      </p:sp>
      <p:sp>
        <p:nvSpPr>
          <p:cNvPr id="9" name="Text 6"/>
          <p:cNvSpPr/>
          <p:nvPr/>
        </p:nvSpPr>
        <p:spPr>
          <a:xfrm>
            <a:off x="1020604" y="4738449"/>
            <a:ext cx="7102793" cy="362903"/>
          </a:xfrm>
          <a:prstGeom prst="rect">
            <a:avLst/>
          </a:prstGeom>
          <a:noFill/>
          <a:ln/>
        </p:spPr>
        <p:txBody>
          <a:bodyPr wrap="none" lIns="0" tIns="0" rIns="0" bIns="0" rtlCol="0" anchor="t"/>
          <a:lstStyle/>
          <a:p>
            <a:pPr marL="342900" indent="-342900" algn="l">
              <a:lnSpc>
                <a:spcPts val="2850"/>
              </a:lnSpc>
              <a:buSzPct val="100000"/>
              <a:buChar char="•"/>
            </a:pPr>
            <a:r>
              <a:rPr lang="en-US" sz="1750" b="1" u="sng" dirty="0">
                <a:solidFill>
                  <a:srgbClr val="204C8E"/>
                </a:solidFill>
                <a:latin typeface="PT Serif" panose="020A0603040505020204" pitchFamily="18" charset="0"/>
                <a:ea typeface="Source Sans Pro" pitchFamily="34" charset="-122"/>
                <a:cs typeface="Source Sans Pro" pitchFamily="34" charset="-120"/>
                <a:hlinkClick r:id="rId5">
                  <a:extLst>
                    <a:ext uri="{A12FA001-AC4F-418D-AE19-62706E023703}">
                      <ahyp:hlinkClr xmlns:ahyp="http://schemas.microsoft.com/office/drawing/2018/hyperlinkcolor" val="tx"/>
                    </a:ext>
                  </a:extLst>
                </a:hlinkClick>
              </a:rPr>
              <a:t>Xem chi tiết</a:t>
            </a:r>
            <a:endParaRPr lang="en-US" sz="1750" dirty="0"/>
          </a:p>
        </p:txBody>
      </p:sp>
      <p:sp>
        <p:nvSpPr>
          <p:cNvPr id="10" name="Shape 7"/>
          <p:cNvSpPr/>
          <p:nvPr/>
        </p:nvSpPr>
        <p:spPr>
          <a:xfrm>
            <a:off x="793790" y="5554980"/>
            <a:ext cx="7556421" cy="1377910"/>
          </a:xfrm>
          <a:prstGeom prst="roundRect">
            <a:avLst>
              <a:gd name="adj" fmla="val 2469"/>
            </a:avLst>
          </a:prstGeom>
          <a:solidFill>
            <a:srgbClr val="F3EEE3"/>
          </a:solidFill>
          <a:ln/>
        </p:spPr>
      </p:sp>
      <p:sp>
        <p:nvSpPr>
          <p:cNvPr id="11" name="Text 8"/>
          <p:cNvSpPr/>
          <p:nvPr/>
        </p:nvSpPr>
        <p:spPr>
          <a:xfrm>
            <a:off x="1020604" y="5781794"/>
            <a:ext cx="4244935" cy="425291"/>
          </a:xfrm>
          <a:prstGeom prst="rect">
            <a:avLst/>
          </a:prstGeom>
          <a:noFill/>
          <a:ln/>
        </p:spPr>
        <p:txBody>
          <a:bodyPr wrap="none" lIns="0" tIns="0" rIns="0" bIns="0" rtlCol="0" anchor="t"/>
          <a:lstStyle/>
          <a:p>
            <a:pPr marL="0" indent="0">
              <a:lnSpc>
                <a:spcPts val="3300"/>
              </a:lnSpc>
              <a:buNone/>
            </a:pPr>
            <a:r>
              <a:rPr lang="en-US" sz="2650" b="1" dirty="0">
                <a:solidFill>
                  <a:srgbClr val="2B4150"/>
                </a:solidFill>
                <a:latin typeface="MuseoModerno Medium" pitchFamily="34" charset="0"/>
                <a:ea typeface="MuseoModerno Medium" pitchFamily="34" charset="-122"/>
                <a:cs typeface="MuseoModerno Medium" pitchFamily="34" charset="-120"/>
              </a:rPr>
              <a:t>Tải về tài liệu (download)</a:t>
            </a:r>
            <a:endParaRPr lang="en-US" sz="2650" dirty="0"/>
          </a:p>
        </p:txBody>
      </p:sp>
      <p:sp>
        <p:nvSpPr>
          <p:cNvPr id="12" name="Text 9"/>
          <p:cNvSpPr/>
          <p:nvPr/>
        </p:nvSpPr>
        <p:spPr>
          <a:xfrm>
            <a:off x="1020604" y="6343174"/>
            <a:ext cx="7102793" cy="362903"/>
          </a:xfrm>
          <a:prstGeom prst="rect">
            <a:avLst/>
          </a:prstGeom>
          <a:noFill/>
          <a:ln/>
        </p:spPr>
        <p:txBody>
          <a:bodyPr wrap="none" lIns="0" tIns="0" rIns="0" bIns="0" rtlCol="0" anchor="t"/>
          <a:lstStyle/>
          <a:p>
            <a:pPr marL="342900" indent="-342900" algn="l">
              <a:lnSpc>
                <a:spcPts val="2850"/>
              </a:lnSpc>
              <a:buSzPct val="100000"/>
              <a:buChar char="•"/>
            </a:pPr>
            <a:r>
              <a:rPr lang="en-US" sz="1750" b="1" u="sng" dirty="0">
                <a:solidFill>
                  <a:srgbClr val="204C8E"/>
                </a:solidFill>
                <a:latin typeface="PT Serif" panose="020A0603040505020204" pitchFamily="18" charset="0"/>
                <a:ea typeface="Source Sans Pro" pitchFamily="34" charset="-122"/>
                <a:cs typeface="Source Sans Pro" pitchFamily="34" charset="-120"/>
                <a:hlinkClick r:id="rId6">
                  <a:extLst>
                    <a:ext uri="{A12FA001-AC4F-418D-AE19-62706E023703}">
                      <ahyp:hlinkClr xmlns:ahyp="http://schemas.microsoft.com/office/drawing/2018/hyperlinkcolor" val="tx"/>
                    </a:ext>
                  </a:extLst>
                </a:hlinkClick>
              </a:rPr>
              <a:t>Tài liệu an toàn lao động sản xuất bộ cờ vua</a:t>
            </a:r>
            <a:endParaRPr lang="en-US" sz="175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TotalTime>
  <Words>1190</Words>
  <Application>Microsoft Office PowerPoint</Application>
  <PresentationFormat>Custom</PresentationFormat>
  <Paragraphs>120</Paragraphs>
  <Slides>14</Slides>
  <Notes>14</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14</vt:i4>
      </vt:variant>
    </vt:vector>
  </HeadingPairs>
  <TitlesOfParts>
    <vt:vector size="18" baseType="lpstr">
      <vt:lpstr>MuseoModerno Medium</vt:lpstr>
      <vt:lpstr>PT Serif</vt: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Nhan Van</cp:lastModifiedBy>
  <cp:revision>4</cp:revision>
  <dcterms:created xsi:type="dcterms:W3CDTF">2024-12-13T03:26:26Z</dcterms:created>
  <dcterms:modified xsi:type="dcterms:W3CDTF">2024-12-13T07:13:33Z</dcterms:modified>
</cp:coreProperties>
</file>