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13"/>
  </p:notesMasterIdLst>
  <p:sldIdLst>
    <p:sldId id="256" r:id="rId2"/>
    <p:sldId id="257" r:id="rId3"/>
    <p:sldId id="258" r:id="rId4"/>
    <p:sldId id="259" r:id="rId5"/>
    <p:sldId id="260" r:id="rId6"/>
    <p:sldId id="261" r:id="rId7"/>
    <p:sldId id="262" r:id="rId8"/>
    <p:sldId id="263" r:id="rId9"/>
    <p:sldId id="264" r:id="rId10"/>
    <p:sldId id="265" r:id="rId11"/>
    <p:sldId id="266" r:id="rId12"/>
  </p:sldIdLst>
  <p:sldSz cx="14630400" cy="8229600"/>
  <p:notesSz cx="8229600" cy="14630400"/>
  <p:embeddedFontLst>
    <p:embeddedFont>
      <p:font typeface="MuseoModerno Medium" panose="020B0604020202020204" charset="0"/>
      <p:regular r:id="rId14"/>
    </p:embeddedFont>
    <p:embeddedFont>
      <p:font typeface="PT Serif" panose="020A0603040505020204" pitchFamily="18" charset="0"/>
      <p:regular r:id="rId15"/>
      <p:bold r:id="rId1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p:scale>
          <a:sx n="78" d="100"/>
          <a:sy n="78" d="100"/>
        </p:scale>
        <p:origin x="1242" y="54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font" Target="fonts/font3.fntdata"/><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1.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043318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4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ide 5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lide 6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lide 7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lide 8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lide 9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lide 10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lide 1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4.xml"/><Relationship Id="rId5" Type="http://schemas.openxmlformats.org/officeDocument/2006/relationships/image" Target="../media/image8.pn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6.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 Id="rId9"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7.xml"/><Relationship Id="rId1" Type="http://schemas.openxmlformats.org/officeDocument/2006/relationships/slideLayout" Target="../slideLayouts/slideLayout8.xml"/><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8.xml"/><Relationship Id="rId1" Type="http://schemas.openxmlformats.org/officeDocument/2006/relationships/slideLayout" Target="../slideLayouts/slideLayout9.xml"/><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9.xml"/><Relationship Id="rId1" Type="http://schemas.openxmlformats.org/officeDocument/2006/relationships/slideLayout" Target="../slideLayouts/slideLayout10.xml"/><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0.xml"/><Relationship Id="rId1" Type="http://schemas.openxmlformats.org/officeDocument/2006/relationships/slideLayout" Target="../slideLayouts/slideLayout11.xml"/><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image" Target="../media/image24.png"/><Relationship Id="rId7"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12.xml"/><Relationship Id="rId6" Type="http://schemas.openxmlformats.org/officeDocument/2006/relationships/hyperlink" Target="https://antoannamviet.com/tai-lieu-an-toan-lao-dong-san-xuat-cau-long/" TargetMode="External"/><Relationship Id="rId5" Type="http://schemas.openxmlformats.org/officeDocument/2006/relationships/hyperlink" Target="https://antoannamviet.com/bao-gia-huan-luyen-an-toan-lao-dong/" TargetMode="External"/><Relationship Id="rId4" Type="http://schemas.openxmlformats.org/officeDocument/2006/relationships/hyperlink" Target="https://antoannamviet.com/bai-kiem-tra-an-toan-lao-dong-nhom-3/" TargetMode="Externa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514350" y="1885950"/>
            <a:ext cx="4457700" cy="4457700"/>
          </a:xfrm>
          <a:prstGeom prst="rect">
            <a:avLst/>
          </a:prstGeom>
        </p:spPr>
      </p:pic>
      <p:sp>
        <p:nvSpPr>
          <p:cNvPr id="3" name="Text 0"/>
          <p:cNvSpPr/>
          <p:nvPr/>
        </p:nvSpPr>
        <p:spPr>
          <a:xfrm>
            <a:off x="6280190" y="1656272"/>
            <a:ext cx="7835860" cy="1417558"/>
          </a:xfrm>
          <a:prstGeom prst="rect">
            <a:avLst/>
          </a:prstGeom>
          <a:noFill/>
          <a:ln/>
        </p:spPr>
        <p:txBody>
          <a:bodyPr wrap="square" lIns="0" tIns="0" rIns="0" bIns="0" rtlCol="0" anchor="t"/>
          <a:lstStyle/>
          <a:p>
            <a:pPr marL="0" indent="0">
              <a:lnSpc>
                <a:spcPts val="5550"/>
              </a:lnSpc>
              <a:buNone/>
            </a:pPr>
            <a:r>
              <a:rPr lang="en-US" sz="4800" b="1" dirty="0">
                <a:solidFill>
                  <a:srgbClr val="124E73"/>
                </a:solidFill>
                <a:latin typeface="MuseoModerno Medium" pitchFamily="34" charset="0"/>
                <a:ea typeface="MuseoModerno Medium" pitchFamily="34" charset="-122"/>
                <a:cs typeface="MuseoModerno Medium" pitchFamily="34" charset="-120"/>
              </a:rPr>
              <a:t>An Toàn Vệ Sinh Lao Động Trong Sản Xuất Cầu Lông</a:t>
            </a:r>
            <a:endParaRPr lang="en-US" sz="4800" b="1" dirty="0"/>
          </a:p>
        </p:txBody>
      </p:sp>
      <p:sp>
        <p:nvSpPr>
          <p:cNvPr id="4" name="Text 1"/>
          <p:cNvSpPr/>
          <p:nvPr/>
        </p:nvSpPr>
        <p:spPr>
          <a:xfrm>
            <a:off x="6287810" y="5241767"/>
            <a:ext cx="7556421" cy="1088708"/>
          </a:xfrm>
          <a:prstGeom prst="rect">
            <a:avLst/>
          </a:prstGeom>
          <a:noFill/>
          <a:ln/>
        </p:spPr>
        <p:txBody>
          <a:bodyPr wrap="square" lIns="0" tIns="0" rIns="0" bIns="0" rtlCol="0" anchor="t"/>
          <a:lstStyle/>
          <a:p>
            <a:pPr marL="0" indent="0">
              <a:lnSpc>
                <a:spcPts val="2850"/>
              </a:lnSpc>
              <a:buNone/>
            </a:pPr>
            <a:r>
              <a:rPr lang="en-US" sz="1750" dirty="0">
                <a:solidFill>
                  <a:srgbClr val="2B4150"/>
                </a:solidFill>
                <a:latin typeface="PT Serif" panose="020A0603040505020204" pitchFamily="18" charset="0"/>
                <a:ea typeface="Source Sans Pro" pitchFamily="34" charset="-122"/>
                <a:cs typeface="Source Sans Pro" pitchFamily="34" charset="-120"/>
              </a:rPr>
              <a:t>Bài thuyết trình này sẽ thảo luận về các nguy cơ tai nạn lao động trong sản xuất cầu lông, đồng thời cung cấp kiến thức và biện pháp để đảm bảo an toàn cho công nhân.</a:t>
            </a:r>
            <a:endParaRPr lang="en-US" sz="1750" dirty="0"/>
          </a:p>
        </p:txBody>
      </p:sp>
      <p:pic>
        <p:nvPicPr>
          <p:cNvPr id="6" name="Image 1" descr="preencoded.png"/>
          <p:cNvPicPr>
            <a:picLocks noChangeAspect="1"/>
          </p:cNvPicPr>
          <p:nvPr/>
        </p:nvPicPr>
        <p:blipFill>
          <a:blip r:embed="rId4"/>
          <a:stretch>
            <a:fillRect/>
          </a:stretch>
        </p:blipFill>
        <p:spPr>
          <a:xfrm>
            <a:off x="6287810" y="6597372"/>
            <a:ext cx="347663" cy="347663"/>
          </a:xfrm>
          <a:prstGeom prst="rect">
            <a:avLst/>
          </a:prstGeom>
        </p:spPr>
      </p:pic>
      <p:sp>
        <p:nvSpPr>
          <p:cNvPr id="7" name="Text 3"/>
          <p:cNvSpPr/>
          <p:nvPr/>
        </p:nvSpPr>
        <p:spPr>
          <a:xfrm>
            <a:off x="6756440" y="6572845"/>
            <a:ext cx="2619494" cy="396835"/>
          </a:xfrm>
          <a:prstGeom prst="rect">
            <a:avLst/>
          </a:prstGeom>
          <a:noFill/>
          <a:ln/>
        </p:spPr>
        <p:txBody>
          <a:bodyPr wrap="none" lIns="0" tIns="0" rIns="0" bIns="0" rtlCol="0" anchor="t"/>
          <a:lstStyle/>
          <a:p>
            <a:pPr marL="0" indent="0" algn="l">
              <a:lnSpc>
                <a:spcPts val="3100"/>
              </a:lnSpc>
              <a:buNone/>
            </a:pPr>
            <a:r>
              <a:rPr lang="en-US" sz="2200" b="1" dirty="0" err="1">
                <a:solidFill>
                  <a:srgbClr val="2B4150"/>
                </a:solidFill>
                <a:latin typeface="PT Serif" panose="020A0603040505020204" pitchFamily="18" charset="0"/>
                <a:ea typeface="Source Sans Pro Bold" pitchFamily="34" charset="-122"/>
                <a:cs typeface="Source Sans Pro Bold" pitchFamily="34" charset="-120"/>
              </a:rPr>
              <a:t>Bản</a:t>
            </a:r>
            <a:r>
              <a:rPr lang="en-US" sz="2200" b="1" dirty="0">
                <a:solidFill>
                  <a:srgbClr val="2B4150"/>
                </a:solidFill>
                <a:latin typeface="PT Serif" panose="020A0603040505020204" pitchFamily="18" charset="0"/>
                <a:ea typeface="Source Sans Pro Bold" pitchFamily="34" charset="-122"/>
                <a:cs typeface="Source Sans Pro Bold" pitchFamily="34" charset="-120"/>
              </a:rPr>
              <a:t> </a:t>
            </a:r>
            <a:r>
              <a:rPr lang="en-US" sz="2200" b="1" dirty="0" err="1">
                <a:solidFill>
                  <a:srgbClr val="2B4150"/>
                </a:solidFill>
                <a:latin typeface="PT Serif" panose="020A0603040505020204" pitchFamily="18" charset="0"/>
                <a:ea typeface="Source Sans Pro Bold" pitchFamily="34" charset="-122"/>
                <a:cs typeface="Source Sans Pro Bold" pitchFamily="34" charset="-120"/>
              </a:rPr>
              <a:t>quyền</a:t>
            </a:r>
            <a:r>
              <a:rPr lang="en-US" sz="2200" b="1" dirty="0">
                <a:solidFill>
                  <a:srgbClr val="2B4150"/>
                </a:solidFill>
                <a:latin typeface="PT Serif" panose="020A0603040505020204" pitchFamily="18" charset="0"/>
                <a:ea typeface="Source Sans Pro Bold" pitchFamily="34" charset="-122"/>
                <a:cs typeface="Source Sans Pro Bold" pitchFamily="34" charset="-120"/>
              </a:rPr>
              <a:t> </a:t>
            </a:r>
            <a:r>
              <a:rPr lang="en-US" sz="2200" b="1" dirty="0" err="1">
                <a:solidFill>
                  <a:srgbClr val="2B4150"/>
                </a:solidFill>
                <a:latin typeface="PT Serif" panose="020A0603040505020204" pitchFamily="18" charset="0"/>
                <a:ea typeface="Source Sans Pro Bold" pitchFamily="34" charset="-122"/>
                <a:cs typeface="Source Sans Pro Bold" pitchFamily="34" charset="-120"/>
              </a:rPr>
              <a:t>thuộc</a:t>
            </a:r>
            <a:r>
              <a:rPr lang="en-US" sz="2200" b="1" dirty="0">
                <a:solidFill>
                  <a:srgbClr val="2B4150"/>
                </a:solidFill>
                <a:latin typeface="PT Serif" panose="020A0603040505020204" pitchFamily="18" charset="0"/>
                <a:ea typeface="Source Sans Pro Bold" pitchFamily="34" charset="-122"/>
                <a:cs typeface="Source Sans Pro Bold" pitchFamily="34" charset="-120"/>
              </a:rPr>
              <a:t> An Toàn  Nam Việt</a:t>
            </a:r>
            <a:endParaRPr lang="en-US" sz="2200" dirty="0"/>
          </a:p>
        </p:txBody>
      </p:sp>
      <p:pic>
        <p:nvPicPr>
          <p:cNvPr id="8" name="Picture 7">
            <a:extLst>
              <a:ext uri="{FF2B5EF4-FFF2-40B4-BE49-F238E27FC236}">
                <a16:creationId xmlns:a16="http://schemas.microsoft.com/office/drawing/2014/main" id="{00D5BB71-7544-4652-1319-31176FC26035}"/>
              </a:ext>
            </a:extLst>
          </p:cNvPr>
          <p:cNvPicPr>
            <a:picLocks noChangeAspect="1"/>
          </p:cNvPicPr>
          <p:nvPr/>
        </p:nvPicPr>
        <p:blipFill>
          <a:blip r:embed="rId5"/>
          <a:stretch>
            <a:fillRect/>
          </a:stretch>
        </p:blipFill>
        <p:spPr>
          <a:xfrm>
            <a:off x="12424760" y="7500550"/>
            <a:ext cx="2075078" cy="642553"/>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3" name="Text 0"/>
          <p:cNvSpPr/>
          <p:nvPr/>
        </p:nvSpPr>
        <p:spPr>
          <a:xfrm>
            <a:off x="953333" y="746701"/>
            <a:ext cx="7556421" cy="1417558"/>
          </a:xfrm>
          <a:prstGeom prst="rect">
            <a:avLst/>
          </a:prstGeom>
          <a:noFill/>
          <a:ln/>
        </p:spPr>
        <p:txBody>
          <a:bodyPr wrap="square" lIns="0" tIns="0" rIns="0" bIns="0" rtlCol="0" anchor="t"/>
          <a:lstStyle/>
          <a:p>
            <a:pPr marL="0" indent="0">
              <a:lnSpc>
                <a:spcPts val="5550"/>
              </a:lnSpc>
              <a:buNone/>
            </a:pPr>
            <a:r>
              <a:rPr lang="en-US" sz="4450" b="1" dirty="0">
                <a:solidFill>
                  <a:srgbClr val="124E73"/>
                </a:solidFill>
                <a:latin typeface="MuseoModerno Medium" pitchFamily="34" charset="0"/>
                <a:ea typeface="MuseoModerno Medium" pitchFamily="34" charset="-122"/>
                <a:cs typeface="MuseoModerno Medium" pitchFamily="34" charset="-120"/>
              </a:rPr>
              <a:t>Tai Nạn Lao Động Trong Nhà Máy</a:t>
            </a:r>
            <a:endParaRPr lang="en-US" sz="4450" b="1" dirty="0"/>
          </a:p>
        </p:txBody>
      </p:sp>
      <p:sp>
        <p:nvSpPr>
          <p:cNvPr id="4" name="Shape 1"/>
          <p:cNvSpPr/>
          <p:nvPr/>
        </p:nvSpPr>
        <p:spPr>
          <a:xfrm>
            <a:off x="793790" y="3359229"/>
            <a:ext cx="510302" cy="510302"/>
          </a:xfrm>
          <a:prstGeom prst="roundRect">
            <a:avLst>
              <a:gd name="adj" fmla="val 6667"/>
            </a:avLst>
          </a:prstGeom>
          <a:solidFill>
            <a:srgbClr val="124E73"/>
          </a:solidFill>
          <a:ln/>
        </p:spPr>
      </p:sp>
      <p:sp>
        <p:nvSpPr>
          <p:cNvPr id="5" name="Text 2"/>
          <p:cNvSpPr/>
          <p:nvPr/>
        </p:nvSpPr>
        <p:spPr>
          <a:xfrm>
            <a:off x="969169" y="3444240"/>
            <a:ext cx="159544" cy="340281"/>
          </a:xfrm>
          <a:prstGeom prst="rect">
            <a:avLst/>
          </a:prstGeom>
          <a:noFill/>
          <a:ln/>
        </p:spPr>
        <p:txBody>
          <a:bodyPr wrap="none" lIns="0" tIns="0" rIns="0" bIns="0" rtlCol="0" anchor="t"/>
          <a:lstStyle/>
          <a:p>
            <a:pPr marL="0" indent="0" algn="ctr">
              <a:lnSpc>
                <a:spcPts val="2650"/>
              </a:lnSpc>
              <a:buNone/>
            </a:pPr>
            <a:r>
              <a:rPr lang="en-US" sz="2650" dirty="0">
                <a:solidFill>
                  <a:srgbClr val="FFFFFF"/>
                </a:solidFill>
                <a:latin typeface="MuseoModerno Medium" pitchFamily="34" charset="0"/>
                <a:ea typeface="MuseoModerno Medium" pitchFamily="34" charset="-122"/>
                <a:cs typeface="MuseoModerno Medium" pitchFamily="34" charset="-120"/>
              </a:rPr>
              <a:t>1</a:t>
            </a:r>
            <a:endParaRPr lang="en-US" sz="2650" dirty="0"/>
          </a:p>
        </p:txBody>
      </p:sp>
      <p:sp>
        <p:nvSpPr>
          <p:cNvPr id="6" name="Text 3"/>
          <p:cNvSpPr/>
          <p:nvPr/>
        </p:nvSpPr>
        <p:spPr>
          <a:xfrm>
            <a:off x="1530906" y="3359229"/>
            <a:ext cx="2835235" cy="354330"/>
          </a:xfrm>
          <a:prstGeom prst="rect">
            <a:avLst/>
          </a:prstGeom>
          <a:noFill/>
          <a:ln/>
        </p:spPr>
        <p:txBody>
          <a:bodyPr wrap="none" lIns="0" tIns="0" rIns="0" bIns="0" rtlCol="0" anchor="t"/>
          <a:lstStyle/>
          <a:p>
            <a:pPr marL="0" indent="0">
              <a:lnSpc>
                <a:spcPts val="2750"/>
              </a:lnSpc>
              <a:buNone/>
            </a:pPr>
            <a:r>
              <a:rPr lang="en-US" sz="2400" dirty="0">
                <a:solidFill>
                  <a:srgbClr val="2B4150"/>
                </a:solidFill>
                <a:latin typeface="MuseoModerno Medium" pitchFamily="34" charset="0"/>
                <a:ea typeface="MuseoModerno Medium" pitchFamily="34" charset="-122"/>
                <a:cs typeface="MuseoModerno Medium" pitchFamily="34" charset="-120"/>
              </a:rPr>
              <a:t>Ngã do trượt ngã</a:t>
            </a:r>
            <a:endParaRPr lang="en-US" sz="2400" dirty="0"/>
          </a:p>
        </p:txBody>
      </p:sp>
      <p:sp>
        <p:nvSpPr>
          <p:cNvPr id="7" name="Text 4"/>
          <p:cNvSpPr/>
          <p:nvPr/>
        </p:nvSpPr>
        <p:spPr>
          <a:xfrm>
            <a:off x="1530906" y="3713561"/>
            <a:ext cx="6819305" cy="362903"/>
          </a:xfrm>
          <a:prstGeom prst="rect">
            <a:avLst/>
          </a:prstGeom>
          <a:noFill/>
          <a:ln/>
        </p:spPr>
        <p:txBody>
          <a:bodyPr wrap="none" lIns="0" tIns="0" rIns="0" bIns="0" rtlCol="0" anchor="t"/>
          <a:lstStyle/>
          <a:p>
            <a:pPr marL="0" indent="0">
              <a:lnSpc>
                <a:spcPts val="2850"/>
              </a:lnSpc>
              <a:buNone/>
            </a:pPr>
            <a:r>
              <a:rPr lang="en-US" dirty="0">
                <a:solidFill>
                  <a:srgbClr val="2B4150"/>
                </a:solidFill>
                <a:latin typeface="PT Serif" panose="020A0603040505020204" pitchFamily="18" charset="0"/>
                <a:ea typeface="Source Sans Pro" pitchFamily="34" charset="-122"/>
                <a:cs typeface="Source Sans Pro" pitchFamily="34" charset="-120"/>
              </a:rPr>
              <a:t>Sàn nhà ẩm ướt hoặc không sạch sẽ dẫn đến tai nạn.</a:t>
            </a:r>
            <a:endParaRPr lang="en-US" dirty="0"/>
          </a:p>
        </p:txBody>
      </p:sp>
      <p:sp>
        <p:nvSpPr>
          <p:cNvPr id="8" name="Shape 5"/>
          <p:cNvSpPr/>
          <p:nvPr/>
        </p:nvSpPr>
        <p:spPr>
          <a:xfrm>
            <a:off x="793790" y="4694515"/>
            <a:ext cx="510302" cy="510302"/>
          </a:xfrm>
          <a:prstGeom prst="roundRect">
            <a:avLst>
              <a:gd name="adj" fmla="val 6667"/>
            </a:avLst>
          </a:prstGeom>
          <a:solidFill>
            <a:srgbClr val="124E73"/>
          </a:solidFill>
          <a:ln/>
        </p:spPr>
      </p:sp>
      <p:sp>
        <p:nvSpPr>
          <p:cNvPr id="9" name="Text 6"/>
          <p:cNvSpPr/>
          <p:nvPr/>
        </p:nvSpPr>
        <p:spPr>
          <a:xfrm>
            <a:off x="954286" y="4779526"/>
            <a:ext cx="189190" cy="340281"/>
          </a:xfrm>
          <a:prstGeom prst="rect">
            <a:avLst/>
          </a:prstGeom>
          <a:noFill/>
          <a:ln/>
        </p:spPr>
        <p:txBody>
          <a:bodyPr wrap="none" lIns="0" tIns="0" rIns="0" bIns="0" rtlCol="0" anchor="t"/>
          <a:lstStyle/>
          <a:p>
            <a:pPr marL="0" indent="0" algn="ctr">
              <a:lnSpc>
                <a:spcPts val="2650"/>
              </a:lnSpc>
              <a:buNone/>
            </a:pPr>
            <a:r>
              <a:rPr lang="en-US" sz="2650" dirty="0">
                <a:solidFill>
                  <a:srgbClr val="FFFFFF"/>
                </a:solidFill>
                <a:latin typeface="MuseoModerno Medium" pitchFamily="34" charset="0"/>
                <a:ea typeface="MuseoModerno Medium" pitchFamily="34" charset="-122"/>
                <a:cs typeface="MuseoModerno Medium" pitchFamily="34" charset="-120"/>
              </a:rPr>
              <a:t>2</a:t>
            </a:r>
            <a:endParaRPr lang="en-US" sz="2650" dirty="0"/>
          </a:p>
        </p:txBody>
      </p:sp>
      <p:sp>
        <p:nvSpPr>
          <p:cNvPr id="10" name="Text 7"/>
          <p:cNvSpPr/>
          <p:nvPr/>
        </p:nvSpPr>
        <p:spPr>
          <a:xfrm>
            <a:off x="1530906" y="4694515"/>
            <a:ext cx="2835235" cy="354330"/>
          </a:xfrm>
          <a:prstGeom prst="rect">
            <a:avLst/>
          </a:prstGeom>
          <a:noFill/>
          <a:ln/>
        </p:spPr>
        <p:txBody>
          <a:bodyPr wrap="none" lIns="0" tIns="0" rIns="0" bIns="0" rtlCol="0" anchor="t"/>
          <a:lstStyle/>
          <a:p>
            <a:pPr marL="0" indent="0">
              <a:lnSpc>
                <a:spcPts val="2750"/>
              </a:lnSpc>
              <a:buNone/>
            </a:pPr>
            <a:r>
              <a:rPr lang="en-US" sz="2400" dirty="0">
                <a:solidFill>
                  <a:srgbClr val="2B4150"/>
                </a:solidFill>
                <a:latin typeface="MuseoModerno Medium" pitchFamily="34" charset="0"/>
                <a:ea typeface="MuseoModerno Medium" pitchFamily="34" charset="-122"/>
                <a:cs typeface="MuseoModerno Medium" pitchFamily="34" charset="-120"/>
              </a:rPr>
              <a:t>Kẹt trong máy móc</a:t>
            </a:r>
            <a:endParaRPr lang="en-US" sz="2400" dirty="0"/>
          </a:p>
        </p:txBody>
      </p:sp>
      <p:sp>
        <p:nvSpPr>
          <p:cNvPr id="11" name="Text 8"/>
          <p:cNvSpPr/>
          <p:nvPr/>
        </p:nvSpPr>
        <p:spPr>
          <a:xfrm>
            <a:off x="1530906" y="5048847"/>
            <a:ext cx="6819305" cy="362903"/>
          </a:xfrm>
          <a:prstGeom prst="rect">
            <a:avLst/>
          </a:prstGeom>
          <a:noFill/>
          <a:ln/>
        </p:spPr>
        <p:txBody>
          <a:bodyPr wrap="none" lIns="0" tIns="0" rIns="0" bIns="0" rtlCol="0" anchor="t"/>
          <a:lstStyle/>
          <a:p>
            <a:pPr marL="0" indent="0">
              <a:lnSpc>
                <a:spcPts val="2850"/>
              </a:lnSpc>
              <a:buNone/>
            </a:pPr>
            <a:r>
              <a:rPr lang="en-US" dirty="0">
                <a:solidFill>
                  <a:srgbClr val="2B4150"/>
                </a:solidFill>
                <a:latin typeface="PT Serif" panose="020A0603040505020204" pitchFamily="18" charset="0"/>
                <a:ea typeface="Source Sans Pro" pitchFamily="34" charset="-122"/>
                <a:cs typeface="Source Sans Pro" pitchFamily="34" charset="-120"/>
              </a:rPr>
              <a:t>Thiếu cảnh giác khi làm việc với máy móc.</a:t>
            </a:r>
            <a:endParaRPr lang="en-US" dirty="0"/>
          </a:p>
        </p:txBody>
      </p:sp>
      <p:sp>
        <p:nvSpPr>
          <p:cNvPr id="12" name="Shape 9"/>
          <p:cNvSpPr/>
          <p:nvPr/>
        </p:nvSpPr>
        <p:spPr>
          <a:xfrm>
            <a:off x="793790" y="6029801"/>
            <a:ext cx="510302" cy="510302"/>
          </a:xfrm>
          <a:prstGeom prst="roundRect">
            <a:avLst>
              <a:gd name="adj" fmla="val 6667"/>
            </a:avLst>
          </a:prstGeom>
          <a:solidFill>
            <a:srgbClr val="124E73"/>
          </a:solidFill>
          <a:ln/>
        </p:spPr>
      </p:sp>
      <p:sp>
        <p:nvSpPr>
          <p:cNvPr id="13" name="Text 10"/>
          <p:cNvSpPr/>
          <p:nvPr/>
        </p:nvSpPr>
        <p:spPr>
          <a:xfrm>
            <a:off x="953333" y="6114812"/>
            <a:ext cx="191214" cy="340281"/>
          </a:xfrm>
          <a:prstGeom prst="rect">
            <a:avLst/>
          </a:prstGeom>
          <a:noFill/>
          <a:ln/>
        </p:spPr>
        <p:txBody>
          <a:bodyPr wrap="none" lIns="0" tIns="0" rIns="0" bIns="0" rtlCol="0" anchor="t"/>
          <a:lstStyle/>
          <a:p>
            <a:pPr marL="0" indent="0" algn="ctr">
              <a:lnSpc>
                <a:spcPts val="2650"/>
              </a:lnSpc>
              <a:buNone/>
            </a:pPr>
            <a:r>
              <a:rPr lang="en-US" sz="2650" dirty="0">
                <a:solidFill>
                  <a:srgbClr val="FFFFFF"/>
                </a:solidFill>
                <a:latin typeface="MuseoModerno Medium" pitchFamily="34" charset="0"/>
                <a:ea typeface="MuseoModerno Medium" pitchFamily="34" charset="-122"/>
                <a:cs typeface="MuseoModerno Medium" pitchFamily="34" charset="-120"/>
              </a:rPr>
              <a:t>3</a:t>
            </a:r>
            <a:endParaRPr lang="en-US" sz="2650" dirty="0"/>
          </a:p>
        </p:txBody>
      </p:sp>
      <p:sp>
        <p:nvSpPr>
          <p:cNvPr id="14" name="Text 11"/>
          <p:cNvSpPr/>
          <p:nvPr/>
        </p:nvSpPr>
        <p:spPr>
          <a:xfrm>
            <a:off x="1530906" y="6029801"/>
            <a:ext cx="2901791" cy="354330"/>
          </a:xfrm>
          <a:prstGeom prst="rect">
            <a:avLst/>
          </a:prstGeom>
          <a:noFill/>
          <a:ln/>
        </p:spPr>
        <p:txBody>
          <a:bodyPr wrap="none" lIns="0" tIns="0" rIns="0" bIns="0" rtlCol="0" anchor="t"/>
          <a:lstStyle/>
          <a:p>
            <a:pPr marL="0" indent="0">
              <a:lnSpc>
                <a:spcPts val="2750"/>
              </a:lnSpc>
              <a:buNone/>
            </a:pPr>
            <a:r>
              <a:rPr lang="en-US" sz="2400" dirty="0">
                <a:solidFill>
                  <a:srgbClr val="2B4150"/>
                </a:solidFill>
                <a:latin typeface="MuseoModerno Medium" pitchFamily="34" charset="0"/>
                <a:ea typeface="MuseoModerno Medium" pitchFamily="34" charset="-122"/>
                <a:cs typeface="MuseoModerno Medium" pitchFamily="34" charset="-120"/>
              </a:rPr>
              <a:t>Chất hóa học gây hại</a:t>
            </a:r>
            <a:endParaRPr lang="en-US" sz="2400" dirty="0"/>
          </a:p>
        </p:txBody>
      </p:sp>
      <p:sp>
        <p:nvSpPr>
          <p:cNvPr id="15" name="Text 12"/>
          <p:cNvSpPr/>
          <p:nvPr/>
        </p:nvSpPr>
        <p:spPr>
          <a:xfrm>
            <a:off x="1530906" y="6384133"/>
            <a:ext cx="6819305" cy="362903"/>
          </a:xfrm>
          <a:prstGeom prst="rect">
            <a:avLst/>
          </a:prstGeom>
          <a:noFill/>
          <a:ln/>
        </p:spPr>
        <p:txBody>
          <a:bodyPr wrap="none" lIns="0" tIns="0" rIns="0" bIns="0" rtlCol="0" anchor="t"/>
          <a:lstStyle/>
          <a:p>
            <a:pPr marL="0" indent="0">
              <a:lnSpc>
                <a:spcPts val="2850"/>
              </a:lnSpc>
              <a:buNone/>
            </a:pPr>
            <a:r>
              <a:rPr lang="en-US" dirty="0">
                <a:solidFill>
                  <a:srgbClr val="2B4150"/>
                </a:solidFill>
                <a:latin typeface="PT Serif" panose="020A0603040505020204" pitchFamily="18" charset="0"/>
                <a:ea typeface="Source Sans Pro" pitchFamily="34" charset="-122"/>
                <a:cs typeface="Source Sans Pro" pitchFamily="34" charset="-120"/>
              </a:rPr>
              <a:t>Tiếp xúc với hóa chất mà không có bảo hộ đầy đủ.</a:t>
            </a: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3" name="Text 0"/>
          <p:cNvSpPr/>
          <p:nvPr/>
        </p:nvSpPr>
        <p:spPr>
          <a:xfrm>
            <a:off x="793790" y="1035725"/>
            <a:ext cx="7955355" cy="1417558"/>
          </a:xfrm>
          <a:prstGeom prst="rect">
            <a:avLst/>
          </a:prstGeom>
          <a:noFill/>
          <a:ln/>
        </p:spPr>
        <p:txBody>
          <a:bodyPr wrap="square" lIns="0" tIns="0" rIns="0" bIns="0" rtlCol="0" anchor="t"/>
          <a:lstStyle/>
          <a:p>
            <a:pPr marL="0" indent="0">
              <a:lnSpc>
                <a:spcPts val="5550"/>
              </a:lnSpc>
              <a:buNone/>
            </a:pPr>
            <a:r>
              <a:rPr lang="en-US" sz="4800" b="1" dirty="0">
                <a:solidFill>
                  <a:srgbClr val="124E73"/>
                </a:solidFill>
                <a:latin typeface="MuseoModerno Medium" pitchFamily="34" charset="0"/>
                <a:ea typeface="MuseoModerno Medium" pitchFamily="34" charset="-122"/>
                <a:cs typeface="MuseoModerno Medium" pitchFamily="34" charset="-120"/>
              </a:rPr>
              <a:t>An Toàn Vệ Sinh Lao Động - Rửa &amp; Làm Sạch Lông</a:t>
            </a:r>
            <a:endParaRPr lang="en-US" sz="4800" b="1" dirty="0"/>
          </a:p>
        </p:txBody>
      </p:sp>
      <p:pic>
        <p:nvPicPr>
          <p:cNvPr id="4" name="Image 1" descr="preencoded.png"/>
          <p:cNvPicPr>
            <a:picLocks noChangeAspect="1"/>
          </p:cNvPicPr>
          <p:nvPr/>
        </p:nvPicPr>
        <p:blipFill>
          <a:blip r:embed="rId4"/>
          <a:stretch>
            <a:fillRect/>
          </a:stretch>
        </p:blipFill>
        <p:spPr>
          <a:xfrm>
            <a:off x="793790" y="3179088"/>
            <a:ext cx="1134070" cy="1814513"/>
          </a:xfrm>
          <a:prstGeom prst="rect">
            <a:avLst/>
          </a:prstGeom>
        </p:spPr>
      </p:pic>
      <p:sp>
        <p:nvSpPr>
          <p:cNvPr id="5" name="Text 1"/>
          <p:cNvSpPr/>
          <p:nvPr/>
        </p:nvSpPr>
        <p:spPr>
          <a:xfrm>
            <a:off x="2268022" y="3587353"/>
            <a:ext cx="2835235" cy="354330"/>
          </a:xfrm>
          <a:prstGeom prst="rect">
            <a:avLst/>
          </a:prstGeom>
          <a:noFill/>
          <a:ln/>
        </p:spPr>
        <p:txBody>
          <a:bodyPr wrap="none" lIns="0" tIns="0" rIns="0" bIns="0" rtlCol="0" anchor="t"/>
          <a:lstStyle/>
          <a:p>
            <a:pPr marL="0" indent="0" algn="l">
              <a:lnSpc>
                <a:spcPts val="2750"/>
              </a:lnSpc>
              <a:buNone/>
            </a:pPr>
            <a:r>
              <a:rPr lang="en-US" sz="3200" dirty="0">
                <a:solidFill>
                  <a:srgbClr val="2B4150"/>
                </a:solidFill>
                <a:latin typeface="MuseoModerno Medium" pitchFamily="34" charset="0"/>
                <a:ea typeface="MuseoModerno Medium" pitchFamily="34" charset="-122"/>
                <a:cs typeface="MuseoModerno Medium" pitchFamily="34" charset="-120"/>
              </a:rPr>
              <a:t>Đặc điểm</a:t>
            </a:r>
            <a:endParaRPr lang="en-US" sz="3200" dirty="0"/>
          </a:p>
        </p:txBody>
      </p:sp>
      <p:sp>
        <p:nvSpPr>
          <p:cNvPr id="6" name="Text 2"/>
          <p:cNvSpPr/>
          <p:nvPr/>
        </p:nvSpPr>
        <p:spPr>
          <a:xfrm>
            <a:off x="2268022" y="4077771"/>
            <a:ext cx="6082189" cy="362903"/>
          </a:xfrm>
          <a:prstGeom prst="rect">
            <a:avLst/>
          </a:prstGeom>
          <a:noFill/>
          <a:ln/>
        </p:spPr>
        <p:txBody>
          <a:bodyPr wrap="none" lIns="0" tIns="0" rIns="0" bIns="0" rtlCol="0" anchor="t"/>
          <a:lstStyle/>
          <a:p>
            <a:pPr marL="0" indent="0" algn="l">
              <a:lnSpc>
                <a:spcPts val="2850"/>
              </a:lnSpc>
              <a:buNone/>
            </a:pPr>
            <a:r>
              <a:rPr lang="en-US" sz="2400" dirty="0">
                <a:solidFill>
                  <a:srgbClr val="2B4150"/>
                </a:solidFill>
                <a:latin typeface="PT Serif" panose="020A0603040505020204" pitchFamily="18" charset="0"/>
                <a:ea typeface="Source Sans Pro" pitchFamily="34" charset="-122"/>
                <a:cs typeface="Source Sans Pro" pitchFamily="34" charset="-120"/>
              </a:rPr>
              <a:t>Làm sạch lông vũ để loại bỏ bụi bẩn và vi khuẩn.</a:t>
            </a:r>
            <a:endParaRPr lang="en-US" sz="2400" dirty="0"/>
          </a:p>
        </p:txBody>
      </p:sp>
      <p:pic>
        <p:nvPicPr>
          <p:cNvPr id="7" name="Image 2" descr="preencoded.png"/>
          <p:cNvPicPr>
            <a:picLocks noChangeAspect="1"/>
          </p:cNvPicPr>
          <p:nvPr/>
        </p:nvPicPr>
        <p:blipFill>
          <a:blip r:embed="rId5"/>
          <a:stretch>
            <a:fillRect/>
          </a:stretch>
        </p:blipFill>
        <p:spPr>
          <a:xfrm>
            <a:off x="793790" y="4993600"/>
            <a:ext cx="1134070" cy="1814513"/>
          </a:xfrm>
          <a:prstGeom prst="rect">
            <a:avLst/>
          </a:prstGeom>
        </p:spPr>
      </p:pic>
      <p:sp>
        <p:nvSpPr>
          <p:cNvPr id="8" name="Text 3"/>
          <p:cNvSpPr/>
          <p:nvPr/>
        </p:nvSpPr>
        <p:spPr>
          <a:xfrm>
            <a:off x="2268022" y="5401865"/>
            <a:ext cx="2835235" cy="354330"/>
          </a:xfrm>
          <a:prstGeom prst="rect">
            <a:avLst/>
          </a:prstGeom>
          <a:noFill/>
          <a:ln/>
        </p:spPr>
        <p:txBody>
          <a:bodyPr wrap="none" lIns="0" tIns="0" rIns="0" bIns="0" rtlCol="0" anchor="t"/>
          <a:lstStyle/>
          <a:p>
            <a:pPr marL="0" indent="0" algn="l">
              <a:lnSpc>
                <a:spcPts val="2750"/>
              </a:lnSpc>
              <a:buNone/>
            </a:pPr>
            <a:r>
              <a:rPr lang="en-US" sz="3200" dirty="0">
                <a:solidFill>
                  <a:srgbClr val="2B4150"/>
                </a:solidFill>
                <a:latin typeface="MuseoModerno Medium" pitchFamily="34" charset="0"/>
                <a:ea typeface="MuseoModerno Medium" pitchFamily="34" charset="-122"/>
                <a:cs typeface="MuseoModerno Medium" pitchFamily="34" charset="-120"/>
              </a:rPr>
              <a:t>Nguy cơ</a:t>
            </a:r>
            <a:endParaRPr lang="en-US" sz="3200" dirty="0"/>
          </a:p>
        </p:txBody>
      </p:sp>
      <p:sp>
        <p:nvSpPr>
          <p:cNvPr id="9" name="Text 4"/>
          <p:cNvSpPr/>
          <p:nvPr/>
        </p:nvSpPr>
        <p:spPr>
          <a:xfrm>
            <a:off x="2268022" y="5892284"/>
            <a:ext cx="6082189" cy="362903"/>
          </a:xfrm>
          <a:prstGeom prst="rect">
            <a:avLst/>
          </a:prstGeom>
          <a:noFill/>
          <a:ln/>
        </p:spPr>
        <p:txBody>
          <a:bodyPr wrap="none" lIns="0" tIns="0" rIns="0" bIns="0" rtlCol="0" anchor="t"/>
          <a:lstStyle/>
          <a:p>
            <a:pPr marL="0" indent="0" algn="l">
              <a:lnSpc>
                <a:spcPts val="2850"/>
              </a:lnSpc>
              <a:buNone/>
            </a:pPr>
            <a:r>
              <a:rPr lang="en-US" sz="2400" dirty="0">
                <a:solidFill>
                  <a:srgbClr val="2B4150"/>
                </a:solidFill>
                <a:latin typeface="PT Serif" panose="020A0603040505020204" pitchFamily="18" charset="0"/>
                <a:ea typeface="Source Sans Pro" pitchFamily="34" charset="-122"/>
                <a:cs typeface="Source Sans Pro" pitchFamily="34" charset="-120"/>
              </a:rPr>
              <a:t>Trượt ngã do sàn ướt, tiếp xúc hóa chất tẩy rửa.</a:t>
            </a:r>
            <a:endParaRPr lang="en-US" sz="2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3" name="Text 0"/>
          <p:cNvSpPr/>
          <p:nvPr/>
        </p:nvSpPr>
        <p:spPr>
          <a:xfrm>
            <a:off x="793790" y="739616"/>
            <a:ext cx="7934574" cy="1417558"/>
          </a:xfrm>
          <a:prstGeom prst="rect">
            <a:avLst/>
          </a:prstGeom>
          <a:noFill/>
          <a:ln/>
        </p:spPr>
        <p:txBody>
          <a:bodyPr wrap="square" lIns="0" tIns="0" rIns="0" bIns="0" rtlCol="0" anchor="t"/>
          <a:lstStyle/>
          <a:p>
            <a:pPr marL="0" indent="0">
              <a:lnSpc>
                <a:spcPts val="5550"/>
              </a:lnSpc>
              <a:buNone/>
            </a:pPr>
            <a:r>
              <a:rPr lang="en-US" sz="4800" b="1" dirty="0">
                <a:solidFill>
                  <a:srgbClr val="124E73"/>
                </a:solidFill>
                <a:latin typeface="MuseoModerno Medium" pitchFamily="34" charset="0"/>
                <a:ea typeface="MuseoModerno Medium" pitchFamily="34" charset="-122"/>
                <a:cs typeface="MuseoModerno Medium" pitchFamily="34" charset="-120"/>
              </a:rPr>
              <a:t>An Toàn Vệ Sinh Lao Động - Tẩy Trắng Lông</a:t>
            </a:r>
            <a:endParaRPr lang="en-US" sz="4800" b="1" dirty="0"/>
          </a:p>
        </p:txBody>
      </p:sp>
      <p:sp>
        <p:nvSpPr>
          <p:cNvPr id="4" name="Text 1"/>
          <p:cNvSpPr/>
          <p:nvPr/>
        </p:nvSpPr>
        <p:spPr>
          <a:xfrm>
            <a:off x="793790" y="2497336"/>
            <a:ext cx="7556421" cy="362903"/>
          </a:xfrm>
          <a:prstGeom prst="rect">
            <a:avLst/>
          </a:prstGeom>
          <a:noFill/>
          <a:ln/>
        </p:spPr>
        <p:txBody>
          <a:bodyPr wrap="none" lIns="0" tIns="0" rIns="0" bIns="0" rtlCol="0" anchor="t"/>
          <a:lstStyle/>
          <a:p>
            <a:pPr marL="0" indent="0">
              <a:lnSpc>
                <a:spcPts val="2850"/>
              </a:lnSpc>
              <a:buNone/>
            </a:pPr>
            <a:endParaRPr lang="en-US" sz="1750" dirty="0"/>
          </a:p>
        </p:txBody>
      </p:sp>
      <p:sp>
        <p:nvSpPr>
          <p:cNvPr id="5" name="Shape 2"/>
          <p:cNvSpPr/>
          <p:nvPr/>
        </p:nvSpPr>
        <p:spPr>
          <a:xfrm>
            <a:off x="793790" y="3115389"/>
            <a:ext cx="7556421" cy="1306949"/>
          </a:xfrm>
          <a:prstGeom prst="roundRect">
            <a:avLst>
              <a:gd name="adj" fmla="val 2603"/>
            </a:avLst>
          </a:prstGeom>
          <a:solidFill>
            <a:srgbClr val="124E73"/>
          </a:solidFill>
          <a:ln/>
        </p:spPr>
      </p:sp>
      <p:sp>
        <p:nvSpPr>
          <p:cNvPr id="6" name="Text 3"/>
          <p:cNvSpPr/>
          <p:nvPr/>
        </p:nvSpPr>
        <p:spPr>
          <a:xfrm>
            <a:off x="1020604" y="3342203"/>
            <a:ext cx="2835235" cy="354330"/>
          </a:xfrm>
          <a:prstGeom prst="rect">
            <a:avLst/>
          </a:prstGeom>
          <a:noFill/>
          <a:ln/>
        </p:spPr>
        <p:txBody>
          <a:bodyPr wrap="none" lIns="0" tIns="0" rIns="0" bIns="0" rtlCol="0" anchor="t"/>
          <a:lstStyle/>
          <a:p>
            <a:pPr marL="0" indent="0">
              <a:lnSpc>
                <a:spcPts val="2750"/>
              </a:lnSpc>
              <a:buNone/>
            </a:pPr>
            <a:r>
              <a:rPr lang="en-US" sz="3200" dirty="0">
                <a:solidFill>
                  <a:srgbClr val="FFFFFF"/>
                </a:solidFill>
                <a:latin typeface="MuseoModerno Medium" pitchFamily="34" charset="0"/>
                <a:ea typeface="MuseoModerno Medium" pitchFamily="34" charset="-122"/>
                <a:cs typeface="MuseoModerno Medium" pitchFamily="34" charset="-120"/>
              </a:rPr>
              <a:t>Đặc điểm</a:t>
            </a:r>
            <a:endParaRPr lang="en-US" sz="3200" dirty="0"/>
          </a:p>
        </p:txBody>
      </p:sp>
      <p:sp>
        <p:nvSpPr>
          <p:cNvPr id="7" name="Text 4"/>
          <p:cNvSpPr/>
          <p:nvPr/>
        </p:nvSpPr>
        <p:spPr>
          <a:xfrm>
            <a:off x="1020604" y="3832622"/>
            <a:ext cx="7102793" cy="362903"/>
          </a:xfrm>
          <a:prstGeom prst="rect">
            <a:avLst/>
          </a:prstGeom>
          <a:noFill/>
          <a:ln/>
        </p:spPr>
        <p:txBody>
          <a:bodyPr wrap="none" lIns="0" tIns="0" rIns="0" bIns="0" rtlCol="0" anchor="t"/>
          <a:lstStyle/>
          <a:p>
            <a:pPr marL="0" indent="0">
              <a:lnSpc>
                <a:spcPts val="2850"/>
              </a:lnSpc>
              <a:buNone/>
            </a:pPr>
            <a:r>
              <a:rPr lang="en-US" sz="2400" dirty="0">
                <a:solidFill>
                  <a:srgbClr val="FFFFFF"/>
                </a:solidFill>
                <a:latin typeface="PT Serif" panose="020A0603040505020204" pitchFamily="18" charset="0"/>
                <a:ea typeface="Source Sans Pro" pitchFamily="34" charset="-122"/>
                <a:cs typeface="Source Sans Pro" pitchFamily="34" charset="-120"/>
              </a:rPr>
              <a:t>Ngâm lông vũ trong dung dịch tẩy trắng để làm sáng.</a:t>
            </a:r>
            <a:endParaRPr lang="en-US" sz="2400" dirty="0"/>
          </a:p>
        </p:txBody>
      </p:sp>
      <p:sp>
        <p:nvSpPr>
          <p:cNvPr id="8" name="Shape 5"/>
          <p:cNvSpPr/>
          <p:nvPr/>
        </p:nvSpPr>
        <p:spPr>
          <a:xfrm>
            <a:off x="793790" y="4649153"/>
            <a:ext cx="7556421" cy="1306949"/>
          </a:xfrm>
          <a:prstGeom prst="roundRect">
            <a:avLst>
              <a:gd name="adj" fmla="val 2603"/>
            </a:avLst>
          </a:prstGeom>
          <a:solidFill>
            <a:srgbClr val="124E73"/>
          </a:solidFill>
          <a:ln/>
        </p:spPr>
      </p:sp>
      <p:sp>
        <p:nvSpPr>
          <p:cNvPr id="9" name="Text 6"/>
          <p:cNvSpPr/>
          <p:nvPr/>
        </p:nvSpPr>
        <p:spPr>
          <a:xfrm>
            <a:off x="1020604" y="4875967"/>
            <a:ext cx="2835235" cy="354330"/>
          </a:xfrm>
          <a:prstGeom prst="rect">
            <a:avLst/>
          </a:prstGeom>
          <a:noFill/>
          <a:ln/>
        </p:spPr>
        <p:txBody>
          <a:bodyPr wrap="none" lIns="0" tIns="0" rIns="0" bIns="0" rtlCol="0" anchor="t"/>
          <a:lstStyle/>
          <a:p>
            <a:pPr marL="0" indent="0">
              <a:lnSpc>
                <a:spcPts val="2750"/>
              </a:lnSpc>
              <a:buNone/>
            </a:pPr>
            <a:r>
              <a:rPr lang="en-US" sz="3200" dirty="0">
                <a:solidFill>
                  <a:srgbClr val="FFFFFF"/>
                </a:solidFill>
                <a:latin typeface="MuseoModerno Medium" pitchFamily="34" charset="0"/>
                <a:ea typeface="MuseoModerno Medium" pitchFamily="34" charset="-122"/>
                <a:cs typeface="MuseoModerno Medium" pitchFamily="34" charset="-120"/>
              </a:rPr>
              <a:t>Nguy cơ</a:t>
            </a:r>
            <a:endParaRPr lang="en-US" sz="3200" dirty="0"/>
          </a:p>
        </p:txBody>
      </p:sp>
      <p:sp>
        <p:nvSpPr>
          <p:cNvPr id="10" name="Text 7"/>
          <p:cNvSpPr/>
          <p:nvPr/>
        </p:nvSpPr>
        <p:spPr>
          <a:xfrm>
            <a:off x="1020604" y="5366385"/>
            <a:ext cx="7102793" cy="362903"/>
          </a:xfrm>
          <a:prstGeom prst="rect">
            <a:avLst/>
          </a:prstGeom>
          <a:noFill/>
          <a:ln/>
        </p:spPr>
        <p:txBody>
          <a:bodyPr wrap="none" lIns="0" tIns="0" rIns="0" bIns="0" rtlCol="0" anchor="t"/>
          <a:lstStyle/>
          <a:p>
            <a:pPr marL="0" indent="0">
              <a:lnSpc>
                <a:spcPts val="2850"/>
              </a:lnSpc>
              <a:buNone/>
            </a:pPr>
            <a:r>
              <a:rPr lang="en-US" sz="2400" dirty="0">
                <a:solidFill>
                  <a:srgbClr val="FFFFFF"/>
                </a:solidFill>
                <a:latin typeface="PT Serif" panose="020A0603040505020204" pitchFamily="18" charset="0"/>
                <a:ea typeface="Source Sans Pro" pitchFamily="34" charset="-122"/>
                <a:cs typeface="Source Sans Pro" pitchFamily="34" charset="-120"/>
              </a:rPr>
              <a:t>Tiếp xúc với hóa chất tẩy trắng, rò rỉ hoặc tràn đổ.</a:t>
            </a:r>
            <a:endParaRPr lang="en-US" sz="2400" dirty="0"/>
          </a:p>
        </p:txBody>
      </p:sp>
      <p:sp>
        <p:nvSpPr>
          <p:cNvPr id="11" name="Shape 8"/>
          <p:cNvSpPr/>
          <p:nvPr/>
        </p:nvSpPr>
        <p:spPr>
          <a:xfrm>
            <a:off x="793790" y="6182916"/>
            <a:ext cx="7556421" cy="1306949"/>
          </a:xfrm>
          <a:prstGeom prst="roundRect">
            <a:avLst>
              <a:gd name="adj" fmla="val 2603"/>
            </a:avLst>
          </a:prstGeom>
          <a:solidFill>
            <a:srgbClr val="124E73"/>
          </a:solidFill>
          <a:ln/>
        </p:spPr>
      </p:sp>
      <p:sp>
        <p:nvSpPr>
          <p:cNvPr id="12" name="Text 9"/>
          <p:cNvSpPr/>
          <p:nvPr/>
        </p:nvSpPr>
        <p:spPr>
          <a:xfrm>
            <a:off x="1020604" y="6409730"/>
            <a:ext cx="2835235" cy="354330"/>
          </a:xfrm>
          <a:prstGeom prst="rect">
            <a:avLst/>
          </a:prstGeom>
          <a:noFill/>
          <a:ln/>
        </p:spPr>
        <p:txBody>
          <a:bodyPr wrap="none" lIns="0" tIns="0" rIns="0" bIns="0" rtlCol="0" anchor="t"/>
          <a:lstStyle/>
          <a:p>
            <a:pPr marL="0" indent="0">
              <a:lnSpc>
                <a:spcPts val="2750"/>
              </a:lnSpc>
              <a:buNone/>
            </a:pPr>
            <a:r>
              <a:rPr lang="en-US" sz="3200" dirty="0">
                <a:solidFill>
                  <a:srgbClr val="FFFFFF"/>
                </a:solidFill>
                <a:latin typeface="MuseoModerno Medium" pitchFamily="34" charset="0"/>
                <a:ea typeface="MuseoModerno Medium" pitchFamily="34" charset="-122"/>
                <a:cs typeface="MuseoModerno Medium" pitchFamily="34" charset="-120"/>
              </a:rPr>
              <a:t>Biện pháp</a:t>
            </a:r>
            <a:endParaRPr lang="en-US" sz="3200" dirty="0"/>
          </a:p>
        </p:txBody>
      </p:sp>
      <p:sp>
        <p:nvSpPr>
          <p:cNvPr id="13" name="Text 10"/>
          <p:cNvSpPr/>
          <p:nvPr/>
        </p:nvSpPr>
        <p:spPr>
          <a:xfrm>
            <a:off x="1020604" y="6900148"/>
            <a:ext cx="7102793" cy="362903"/>
          </a:xfrm>
          <a:prstGeom prst="rect">
            <a:avLst/>
          </a:prstGeom>
          <a:noFill/>
          <a:ln/>
        </p:spPr>
        <p:txBody>
          <a:bodyPr wrap="none" lIns="0" tIns="0" rIns="0" bIns="0" rtlCol="0" anchor="t"/>
          <a:lstStyle/>
          <a:p>
            <a:pPr marL="0" indent="0">
              <a:lnSpc>
                <a:spcPts val="2850"/>
              </a:lnSpc>
              <a:buNone/>
            </a:pPr>
            <a:r>
              <a:rPr lang="en-US" sz="2400" dirty="0">
                <a:solidFill>
                  <a:srgbClr val="FFFFFF"/>
                </a:solidFill>
                <a:latin typeface="PT Serif" panose="020A0603040505020204" pitchFamily="18" charset="0"/>
                <a:ea typeface="Source Sans Pro" pitchFamily="34" charset="-122"/>
                <a:cs typeface="Source Sans Pro" pitchFamily="34" charset="-120"/>
              </a:rPr>
              <a:t>Bảo hộ cá nhân, pha chế hóa chất cẩn thận.</a:t>
            </a:r>
            <a:endParaRPr lang="en-US" sz="2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4023360" y="358259"/>
            <a:ext cx="6583680" cy="405646"/>
          </a:xfrm>
          <a:prstGeom prst="rect">
            <a:avLst/>
          </a:prstGeom>
          <a:noFill/>
          <a:ln/>
        </p:spPr>
        <p:txBody>
          <a:bodyPr wrap="none" lIns="0" tIns="0" rIns="0" bIns="0" rtlCol="0" anchor="t"/>
          <a:lstStyle/>
          <a:p>
            <a:pPr marL="0" indent="0" algn="ctr">
              <a:lnSpc>
                <a:spcPts val="3150"/>
              </a:lnSpc>
              <a:buNone/>
            </a:pPr>
            <a:r>
              <a:rPr lang="en-US" sz="3600" b="1" dirty="0">
                <a:solidFill>
                  <a:srgbClr val="124E73"/>
                </a:solidFill>
                <a:latin typeface="MuseoModerno Medium" pitchFamily="34" charset="0"/>
                <a:ea typeface="MuseoModerno Medium" pitchFamily="34" charset="-122"/>
                <a:cs typeface="MuseoModerno Medium" pitchFamily="34" charset="-120"/>
              </a:rPr>
              <a:t>An Toàn Vệ Sinh Lao Động - Sấy Khô Lông</a:t>
            </a:r>
            <a:endParaRPr lang="en-US" sz="3600" b="1" dirty="0"/>
          </a:p>
        </p:txBody>
      </p:sp>
      <p:pic>
        <p:nvPicPr>
          <p:cNvPr id="3" name="Image 0" descr="preencoded.png"/>
          <p:cNvPicPr>
            <a:picLocks noChangeAspect="1"/>
          </p:cNvPicPr>
          <p:nvPr/>
        </p:nvPicPr>
        <p:blipFill>
          <a:blip r:embed="rId3"/>
          <a:stretch>
            <a:fillRect/>
          </a:stretch>
        </p:blipFill>
        <p:spPr>
          <a:xfrm>
            <a:off x="10495829" y="2574595"/>
            <a:ext cx="3521393" cy="2882764"/>
          </a:xfrm>
          <a:prstGeom prst="rect">
            <a:avLst/>
          </a:prstGeom>
        </p:spPr>
      </p:pic>
      <p:pic>
        <p:nvPicPr>
          <p:cNvPr id="4" name="Image 1" descr="preencoded.png"/>
          <p:cNvPicPr>
            <a:picLocks noChangeAspect="1"/>
          </p:cNvPicPr>
          <p:nvPr/>
        </p:nvPicPr>
        <p:blipFill>
          <a:blip r:embed="rId4"/>
          <a:stretch>
            <a:fillRect/>
          </a:stretch>
        </p:blipFill>
        <p:spPr>
          <a:xfrm>
            <a:off x="5133440" y="2456989"/>
            <a:ext cx="4872892" cy="3140685"/>
          </a:xfrm>
          <a:prstGeom prst="rect">
            <a:avLst/>
          </a:prstGeom>
        </p:spPr>
      </p:pic>
      <p:pic>
        <p:nvPicPr>
          <p:cNvPr id="5" name="Image 2" descr="preencoded.png"/>
          <p:cNvPicPr>
            <a:picLocks noChangeAspect="1"/>
          </p:cNvPicPr>
          <p:nvPr/>
        </p:nvPicPr>
        <p:blipFill>
          <a:blip r:embed="rId5"/>
          <a:stretch>
            <a:fillRect/>
          </a:stretch>
        </p:blipFill>
        <p:spPr>
          <a:xfrm>
            <a:off x="1079328" y="5793363"/>
            <a:ext cx="324445" cy="324445"/>
          </a:xfrm>
          <a:prstGeom prst="rect">
            <a:avLst/>
          </a:prstGeom>
        </p:spPr>
      </p:pic>
      <p:sp>
        <p:nvSpPr>
          <p:cNvPr id="6" name="Text 1"/>
          <p:cNvSpPr/>
          <p:nvPr/>
        </p:nvSpPr>
        <p:spPr>
          <a:xfrm>
            <a:off x="1079328" y="6247586"/>
            <a:ext cx="1622703" cy="202763"/>
          </a:xfrm>
          <a:prstGeom prst="rect">
            <a:avLst/>
          </a:prstGeom>
          <a:noFill/>
          <a:ln/>
        </p:spPr>
        <p:txBody>
          <a:bodyPr wrap="none" lIns="0" tIns="0" rIns="0" bIns="0" rtlCol="0" anchor="t"/>
          <a:lstStyle/>
          <a:p>
            <a:pPr marL="0" indent="0" algn="l">
              <a:lnSpc>
                <a:spcPts val="1550"/>
              </a:lnSpc>
              <a:buNone/>
            </a:pPr>
            <a:r>
              <a:rPr lang="en-US" dirty="0">
                <a:solidFill>
                  <a:srgbClr val="2B4150"/>
                </a:solidFill>
                <a:latin typeface="MuseoModerno Medium" pitchFamily="34" charset="0"/>
                <a:ea typeface="MuseoModerno Medium" pitchFamily="34" charset="-122"/>
                <a:cs typeface="MuseoModerno Medium" pitchFamily="34" charset="-120"/>
              </a:rPr>
              <a:t>Bỏng nhiệt</a:t>
            </a:r>
            <a:endParaRPr lang="en-US" dirty="0"/>
          </a:p>
        </p:txBody>
      </p:sp>
      <p:sp>
        <p:nvSpPr>
          <p:cNvPr id="7" name="Text 2"/>
          <p:cNvSpPr/>
          <p:nvPr/>
        </p:nvSpPr>
        <p:spPr>
          <a:xfrm>
            <a:off x="1079329" y="6561815"/>
            <a:ext cx="3184722" cy="520675"/>
          </a:xfrm>
          <a:prstGeom prst="rect">
            <a:avLst/>
          </a:prstGeom>
          <a:noFill/>
          <a:ln/>
        </p:spPr>
        <p:txBody>
          <a:bodyPr wrap="none" lIns="0" tIns="0" rIns="0" bIns="0" rtlCol="0" anchor="t"/>
          <a:lstStyle/>
          <a:p>
            <a:pPr marL="0" indent="0" algn="l">
              <a:lnSpc>
                <a:spcPts val="1600"/>
              </a:lnSpc>
              <a:buNone/>
            </a:pPr>
            <a:r>
              <a:rPr lang="en-US" dirty="0">
                <a:solidFill>
                  <a:srgbClr val="2B4150"/>
                </a:solidFill>
                <a:latin typeface="PT Serif" panose="020A0603040505020204" pitchFamily="18" charset="0"/>
                <a:ea typeface="Source Sans Pro" pitchFamily="34" charset="-122"/>
                <a:cs typeface="Source Sans Pro" pitchFamily="34" charset="-120"/>
              </a:rPr>
              <a:t>Tiếp xúc với máy sấy nhiệt độ cao.</a:t>
            </a:r>
            <a:endParaRPr lang="en-US" dirty="0"/>
          </a:p>
        </p:txBody>
      </p:sp>
      <p:pic>
        <p:nvPicPr>
          <p:cNvPr id="8" name="Image 3" descr="preencoded.png"/>
          <p:cNvPicPr>
            <a:picLocks noChangeAspect="1"/>
          </p:cNvPicPr>
          <p:nvPr/>
        </p:nvPicPr>
        <p:blipFill>
          <a:blip r:embed="rId6"/>
          <a:stretch>
            <a:fillRect/>
          </a:stretch>
        </p:blipFill>
        <p:spPr>
          <a:xfrm>
            <a:off x="5596528" y="5871231"/>
            <a:ext cx="324445" cy="324445"/>
          </a:xfrm>
          <a:prstGeom prst="rect">
            <a:avLst/>
          </a:prstGeom>
        </p:spPr>
      </p:pic>
      <p:sp>
        <p:nvSpPr>
          <p:cNvPr id="9" name="Text 3"/>
          <p:cNvSpPr/>
          <p:nvPr/>
        </p:nvSpPr>
        <p:spPr>
          <a:xfrm>
            <a:off x="5596528" y="6325454"/>
            <a:ext cx="1622703" cy="202763"/>
          </a:xfrm>
          <a:prstGeom prst="rect">
            <a:avLst/>
          </a:prstGeom>
          <a:noFill/>
          <a:ln/>
        </p:spPr>
        <p:txBody>
          <a:bodyPr wrap="none" lIns="0" tIns="0" rIns="0" bIns="0" rtlCol="0" anchor="t"/>
          <a:lstStyle/>
          <a:p>
            <a:pPr marL="0" indent="0" algn="l">
              <a:lnSpc>
                <a:spcPts val="1550"/>
              </a:lnSpc>
              <a:buNone/>
            </a:pPr>
            <a:r>
              <a:rPr lang="en-US" dirty="0">
                <a:solidFill>
                  <a:srgbClr val="2B4150"/>
                </a:solidFill>
                <a:latin typeface="MuseoModerno Medium" pitchFamily="34" charset="0"/>
                <a:ea typeface="MuseoModerno Medium" pitchFamily="34" charset="-122"/>
                <a:cs typeface="MuseoModerno Medium" pitchFamily="34" charset="-120"/>
              </a:rPr>
              <a:t>Hơi nước</a:t>
            </a:r>
            <a:endParaRPr lang="en-US" dirty="0"/>
          </a:p>
        </p:txBody>
      </p:sp>
      <p:sp>
        <p:nvSpPr>
          <p:cNvPr id="10" name="Text 4"/>
          <p:cNvSpPr/>
          <p:nvPr/>
        </p:nvSpPr>
        <p:spPr>
          <a:xfrm>
            <a:off x="5596529" y="6606085"/>
            <a:ext cx="3184722" cy="520675"/>
          </a:xfrm>
          <a:prstGeom prst="rect">
            <a:avLst/>
          </a:prstGeom>
          <a:noFill/>
          <a:ln/>
        </p:spPr>
        <p:txBody>
          <a:bodyPr wrap="none" lIns="0" tIns="0" rIns="0" bIns="0" rtlCol="0" anchor="t"/>
          <a:lstStyle/>
          <a:p>
            <a:pPr marL="0" indent="0" algn="l">
              <a:lnSpc>
                <a:spcPts val="1600"/>
              </a:lnSpc>
              <a:buNone/>
            </a:pPr>
            <a:r>
              <a:rPr lang="en-US" dirty="0">
                <a:solidFill>
                  <a:srgbClr val="2B4150"/>
                </a:solidFill>
                <a:latin typeface="PT Serif" panose="020A0603040505020204" pitchFamily="18" charset="0"/>
                <a:ea typeface="Source Sans Pro" pitchFamily="34" charset="-122"/>
                <a:cs typeface="Source Sans Pro" pitchFamily="34" charset="-120"/>
              </a:rPr>
              <a:t>Hơi nước và khí độc từ quá trình sấy.</a:t>
            </a:r>
            <a:endParaRPr lang="en-US" dirty="0"/>
          </a:p>
        </p:txBody>
      </p:sp>
      <p:pic>
        <p:nvPicPr>
          <p:cNvPr id="11" name="Image 4" descr="preencoded.png"/>
          <p:cNvPicPr>
            <a:picLocks noChangeAspect="1"/>
          </p:cNvPicPr>
          <p:nvPr/>
        </p:nvPicPr>
        <p:blipFill>
          <a:blip r:embed="rId7"/>
          <a:stretch>
            <a:fillRect/>
          </a:stretch>
        </p:blipFill>
        <p:spPr>
          <a:xfrm>
            <a:off x="10495829" y="5793363"/>
            <a:ext cx="324445" cy="324445"/>
          </a:xfrm>
          <a:prstGeom prst="rect">
            <a:avLst/>
          </a:prstGeom>
        </p:spPr>
      </p:pic>
      <p:sp>
        <p:nvSpPr>
          <p:cNvPr id="12" name="Text 5"/>
          <p:cNvSpPr/>
          <p:nvPr/>
        </p:nvSpPr>
        <p:spPr>
          <a:xfrm>
            <a:off x="10495829" y="6247587"/>
            <a:ext cx="1622703" cy="202763"/>
          </a:xfrm>
          <a:prstGeom prst="rect">
            <a:avLst/>
          </a:prstGeom>
          <a:noFill/>
          <a:ln/>
        </p:spPr>
        <p:txBody>
          <a:bodyPr wrap="none" lIns="0" tIns="0" rIns="0" bIns="0" rtlCol="0" anchor="t"/>
          <a:lstStyle/>
          <a:p>
            <a:pPr marL="0" indent="0" algn="l">
              <a:lnSpc>
                <a:spcPts val="1550"/>
              </a:lnSpc>
              <a:buNone/>
            </a:pPr>
            <a:r>
              <a:rPr lang="en-US" dirty="0">
                <a:solidFill>
                  <a:srgbClr val="2B4150"/>
                </a:solidFill>
                <a:latin typeface="MuseoModerno Medium" pitchFamily="34" charset="0"/>
                <a:ea typeface="MuseoModerno Medium" pitchFamily="34" charset="-122"/>
                <a:cs typeface="MuseoModerno Medium" pitchFamily="34" charset="-120"/>
              </a:rPr>
              <a:t>Trượt ngã</a:t>
            </a:r>
            <a:endParaRPr lang="en-US" dirty="0"/>
          </a:p>
        </p:txBody>
      </p:sp>
      <p:sp>
        <p:nvSpPr>
          <p:cNvPr id="13" name="Text 6"/>
          <p:cNvSpPr/>
          <p:nvPr/>
        </p:nvSpPr>
        <p:spPr>
          <a:xfrm>
            <a:off x="10495830" y="6561815"/>
            <a:ext cx="2917520" cy="285513"/>
          </a:xfrm>
          <a:prstGeom prst="rect">
            <a:avLst/>
          </a:prstGeom>
          <a:noFill/>
          <a:ln/>
        </p:spPr>
        <p:txBody>
          <a:bodyPr wrap="none" lIns="0" tIns="0" rIns="0" bIns="0" rtlCol="0" anchor="t"/>
          <a:lstStyle/>
          <a:p>
            <a:pPr marL="0" indent="0" algn="l">
              <a:lnSpc>
                <a:spcPts val="1600"/>
              </a:lnSpc>
              <a:buNone/>
            </a:pPr>
            <a:r>
              <a:rPr lang="en-US" dirty="0">
                <a:solidFill>
                  <a:srgbClr val="2B4150"/>
                </a:solidFill>
                <a:latin typeface="PT Serif" panose="020A0603040505020204" pitchFamily="18" charset="0"/>
                <a:ea typeface="Source Sans Pro" pitchFamily="34" charset="-122"/>
                <a:cs typeface="Source Sans Pro" pitchFamily="34" charset="-120"/>
              </a:rPr>
              <a:t>Sàn ướt do nước còn lại sau khi rửa.</a:t>
            </a:r>
            <a:endParaRPr lang="en-US" dirty="0"/>
          </a:p>
        </p:txBody>
      </p:sp>
      <p:pic>
        <p:nvPicPr>
          <p:cNvPr id="15" name="Picture 14">
            <a:extLst>
              <a:ext uri="{FF2B5EF4-FFF2-40B4-BE49-F238E27FC236}">
                <a16:creationId xmlns:a16="http://schemas.microsoft.com/office/drawing/2014/main" id="{A295BA15-BDDC-C3CA-85BC-1F7B3830322B}"/>
              </a:ext>
            </a:extLst>
          </p:cNvPr>
          <p:cNvPicPr>
            <a:picLocks noChangeAspect="1"/>
          </p:cNvPicPr>
          <p:nvPr/>
        </p:nvPicPr>
        <p:blipFill>
          <a:blip r:embed="rId8"/>
          <a:srcRect r="11305"/>
          <a:stretch/>
        </p:blipFill>
        <p:spPr>
          <a:xfrm>
            <a:off x="1079329" y="2552191"/>
            <a:ext cx="3564614" cy="2950279"/>
          </a:xfrm>
          <a:prstGeom prst="rect">
            <a:avLst/>
          </a:prstGeom>
        </p:spPr>
      </p:pic>
      <p:pic>
        <p:nvPicPr>
          <p:cNvPr id="16" name="Picture 15">
            <a:extLst>
              <a:ext uri="{FF2B5EF4-FFF2-40B4-BE49-F238E27FC236}">
                <a16:creationId xmlns:a16="http://schemas.microsoft.com/office/drawing/2014/main" id="{BF250668-AA15-8C41-AC2C-F44326972F7C}"/>
              </a:ext>
            </a:extLst>
          </p:cNvPr>
          <p:cNvPicPr>
            <a:picLocks noChangeAspect="1"/>
          </p:cNvPicPr>
          <p:nvPr/>
        </p:nvPicPr>
        <p:blipFill>
          <a:blip r:embed="rId9"/>
          <a:stretch>
            <a:fillRect/>
          </a:stretch>
        </p:blipFill>
        <p:spPr>
          <a:xfrm>
            <a:off x="12424760" y="7500550"/>
            <a:ext cx="2075078" cy="642553"/>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3" name="Text 0"/>
          <p:cNvSpPr/>
          <p:nvPr/>
        </p:nvSpPr>
        <p:spPr>
          <a:xfrm>
            <a:off x="720447" y="566380"/>
            <a:ext cx="7703106" cy="1286589"/>
          </a:xfrm>
          <a:prstGeom prst="rect">
            <a:avLst/>
          </a:prstGeom>
          <a:noFill/>
          <a:ln/>
        </p:spPr>
        <p:txBody>
          <a:bodyPr wrap="square" lIns="0" tIns="0" rIns="0" bIns="0" rtlCol="0" anchor="t"/>
          <a:lstStyle/>
          <a:p>
            <a:pPr marL="0" indent="0">
              <a:lnSpc>
                <a:spcPts val="5050"/>
              </a:lnSpc>
              <a:buNone/>
            </a:pPr>
            <a:r>
              <a:rPr lang="en-US" sz="4050" b="1" dirty="0">
                <a:solidFill>
                  <a:srgbClr val="124E73"/>
                </a:solidFill>
                <a:latin typeface="MuseoModerno Medium" pitchFamily="34" charset="0"/>
                <a:ea typeface="MuseoModerno Medium" pitchFamily="34" charset="-122"/>
                <a:cs typeface="MuseoModerno Medium" pitchFamily="34" charset="-120"/>
              </a:rPr>
              <a:t>An Toàn Vệ Sinh Lao Động - Chế Tạo Đầu Cầu</a:t>
            </a:r>
            <a:endParaRPr lang="en-US" sz="4050" b="1" dirty="0"/>
          </a:p>
        </p:txBody>
      </p:sp>
      <p:sp>
        <p:nvSpPr>
          <p:cNvPr id="4" name="Text 1"/>
          <p:cNvSpPr/>
          <p:nvPr/>
        </p:nvSpPr>
        <p:spPr>
          <a:xfrm>
            <a:off x="720447" y="2161699"/>
            <a:ext cx="7703106" cy="329327"/>
          </a:xfrm>
          <a:prstGeom prst="rect">
            <a:avLst/>
          </a:prstGeom>
          <a:noFill/>
          <a:ln/>
        </p:spPr>
        <p:txBody>
          <a:bodyPr wrap="none" lIns="0" tIns="0" rIns="0" bIns="0" rtlCol="0" anchor="t"/>
          <a:lstStyle/>
          <a:p>
            <a:pPr marL="0" indent="0">
              <a:lnSpc>
                <a:spcPts val="2550"/>
              </a:lnSpc>
              <a:buNone/>
            </a:pPr>
            <a:endParaRPr lang="en-US" sz="1600" dirty="0"/>
          </a:p>
        </p:txBody>
      </p:sp>
      <p:pic>
        <p:nvPicPr>
          <p:cNvPr id="5" name="Image 1" descr="preencoded.png"/>
          <p:cNvPicPr>
            <a:picLocks noChangeAspect="1"/>
          </p:cNvPicPr>
          <p:nvPr/>
        </p:nvPicPr>
        <p:blipFill>
          <a:blip r:embed="rId4"/>
          <a:stretch>
            <a:fillRect/>
          </a:stretch>
        </p:blipFill>
        <p:spPr>
          <a:xfrm>
            <a:off x="720447" y="2722602"/>
            <a:ext cx="1029295" cy="1646873"/>
          </a:xfrm>
          <a:prstGeom prst="rect">
            <a:avLst/>
          </a:prstGeom>
        </p:spPr>
      </p:pic>
      <p:sp>
        <p:nvSpPr>
          <p:cNvPr id="6" name="Text 2"/>
          <p:cNvSpPr/>
          <p:nvPr/>
        </p:nvSpPr>
        <p:spPr>
          <a:xfrm>
            <a:off x="2058472" y="2928461"/>
            <a:ext cx="2573179" cy="321588"/>
          </a:xfrm>
          <a:prstGeom prst="rect">
            <a:avLst/>
          </a:prstGeom>
          <a:noFill/>
          <a:ln/>
        </p:spPr>
        <p:txBody>
          <a:bodyPr wrap="none" lIns="0" tIns="0" rIns="0" bIns="0" rtlCol="0" anchor="t"/>
          <a:lstStyle/>
          <a:p>
            <a:pPr marL="0" indent="0" algn="l">
              <a:lnSpc>
                <a:spcPts val="2500"/>
              </a:lnSpc>
              <a:buNone/>
            </a:pPr>
            <a:r>
              <a:rPr lang="en-US" sz="2800" dirty="0">
                <a:solidFill>
                  <a:srgbClr val="2B4150"/>
                </a:solidFill>
                <a:latin typeface="MuseoModerno Medium" pitchFamily="34" charset="0"/>
                <a:ea typeface="MuseoModerno Medium" pitchFamily="34" charset="-122"/>
                <a:cs typeface="MuseoModerno Medium" pitchFamily="34" charset="-120"/>
              </a:rPr>
              <a:t>Va chạm</a:t>
            </a:r>
            <a:endParaRPr lang="en-US" sz="2800" dirty="0"/>
          </a:p>
        </p:txBody>
      </p:sp>
      <p:sp>
        <p:nvSpPr>
          <p:cNvPr id="7" name="Text 3"/>
          <p:cNvSpPr/>
          <p:nvPr/>
        </p:nvSpPr>
        <p:spPr>
          <a:xfrm>
            <a:off x="2058472" y="3373517"/>
            <a:ext cx="6365081" cy="329327"/>
          </a:xfrm>
          <a:prstGeom prst="rect">
            <a:avLst/>
          </a:prstGeom>
          <a:noFill/>
          <a:ln/>
        </p:spPr>
        <p:txBody>
          <a:bodyPr wrap="none" lIns="0" tIns="0" rIns="0" bIns="0" rtlCol="0" anchor="t"/>
          <a:lstStyle/>
          <a:p>
            <a:pPr marL="0" indent="0" algn="l">
              <a:lnSpc>
                <a:spcPts val="2550"/>
              </a:lnSpc>
              <a:buNone/>
            </a:pPr>
            <a:r>
              <a:rPr lang="en-US" sz="2000" dirty="0">
                <a:solidFill>
                  <a:srgbClr val="2B4150"/>
                </a:solidFill>
                <a:latin typeface="PT Serif" panose="020A0603040505020204" pitchFamily="18" charset="0"/>
                <a:ea typeface="Source Sans Pro" pitchFamily="34" charset="-122"/>
                <a:cs typeface="Source Sans Pro" pitchFamily="34" charset="-120"/>
              </a:rPr>
              <a:t>Va chạm với máy móc khi chế tạo đầu cầu.</a:t>
            </a:r>
            <a:endParaRPr lang="en-US" sz="2000" dirty="0"/>
          </a:p>
        </p:txBody>
      </p:sp>
      <p:pic>
        <p:nvPicPr>
          <p:cNvPr id="8" name="Image 2" descr="preencoded.png"/>
          <p:cNvPicPr>
            <a:picLocks noChangeAspect="1"/>
          </p:cNvPicPr>
          <p:nvPr/>
        </p:nvPicPr>
        <p:blipFill>
          <a:blip r:embed="rId5"/>
          <a:stretch>
            <a:fillRect/>
          </a:stretch>
        </p:blipFill>
        <p:spPr>
          <a:xfrm>
            <a:off x="720447" y="4369475"/>
            <a:ext cx="1029295" cy="1646873"/>
          </a:xfrm>
          <a:prstGeom prst="rect">
            <a:avLst/>
          </a:prstGeom>
        </p:spPr>
      </p:pic>
      <p:sp>
        <p:nvSpPr>
          <p:cNvPr id="9" name="Text 4"/>
          <p:cNvSpPr/>
          <p:nvPr/>
        </p:nvSpPr>
        <p:spPr>
          <a:xfrm>
            <a:off x="2058472" y="4575334"/>
            <a:ext cx="2573179" cy="321588"/>
          </a:xfrm>
          <a:prstGeom prst="rect">
            <a:avLst/>
          </a:prstGeom>
          <a:noFill/>
          <a:ln/>
        </p:spPr>
        <p:txBody>
          <a:bodyPr wrap="none" lIns="0" tIns="0" rIns="0" bIns="0" rtlCol="0" anchor="t"/>
          <a:lstStyle/>
          <a:p>
            <a:pPr marL="0" indent="0" algn="l">
              <a:lnSpc>
                <a:spcPts val="2500"/>
              </a:lnSpc>
              <a:buNone/>
            </a:pPr>
            <a:r>
              <a:rPr lang="en-US" sz="2800" dirty="0">
                <a:solidFill>
                  <a:srgbClr val="2B4150"/>
                </a:solidFill>
                <a:latin typeface="MuseoModerno Medium" pitchFamily="34" charset="0"/>
                <a:ea typeface="MuseoModerno Medium" pitchFamily="34" charset="-122"/>
                <a:cs typeface="MuseoModerno Medium" pitchFamily="34" charset="-120"/>
              </a:rPr>
              <a:t>Hóa chất</a:t>
            </a:r>
            <a:endParaRPr lang="en-US" sz="2800" dirty="0"/>
          </a:p>
        </p:txBody>
      </p:sp>
      <p:sp>
        <p:nvSpPr>
          <p:cNvPr id="10" name="Text 5"/>
          <p:cNvSpPr/>
          <p:nvPr/>
        </p:nvSpPr>
        <p:spPr>
          <a:xfrm>
            <a:off x="2058472" y="5020389"/>
            <a:ext cx="6365081" cy="329327"/>
          </a:xfrm>
          <a:prstGeom prst="rect">
            <a:avLst/>
          </a:prstGeom>
          <a:noFill/>
          <a:ln/>
        </p:spPr>
        <p:txBody>
          <a:bodyPr wrap="none" lIns="0" tIns="0" rIns="0" bIns="0" rtlCol="0" anchor="t"/>
          <a:lstStyle/>
          <a:p>
            <a:pPr marL="0" indent="0" algn="l">
              <a:lnSpc>
                <a:spcPts val="2550"/>
              </a:lnSpc>
              <a:buNone/>
            </a:pPr>
            <a:r>
              <a:rPr lang="en-US" sz="2000" dirty="0">
                <a:solidFill>
                  <a:srgbClr val="2B4150"/>
                </a:solidFill>
                <a:latin typeface="PT Serif" panose="020A0603040505020204" pitchFamily="18" charset="0"/>
                <a:ea typeface="Source Sans Pro" pitchFamily="34" charset="-122"/>
                <a:cs typeface="Source Sans Pro" pitchFamily="34" charset="-120"/>
              </a:rPr>
              <a:t>Tiếp xúc với hóa chất độc hại hoặc nhiệt độ cao.</a:t>
            </a:r>
            <a:endParaRPr lang="en-US" sz="2000" dirty="0"/>
          </a:p>
        </p:txBody>
      </p:sp>
      <p:pic>
        <p:nvPicPr>
          <p:cNvPr id="11" name="Image 3" descr="preencoded.png"/>
          <p:cNvPicPr>
            <a:picLocks noChangeAspect="1"/>
          </p:cNvPicPr>
          <p:nvPr/>
        </p:nvPicPr>
        <p:blipFill>
          <a:blip r:embed="rId6"/>
          <a:stretch>
            <a:fillRect/>
          </a:stretch>
        </p:blipFill>
        <p:spPr>
          <a:xfrm>
            <a:off x="720447" y="6016347"/>
            <a:ext cx="1029295" cy="1646873"/>
          </a:xfrm>
          <a:prstGeom prst="rect">
            <a:avLst/>
          </a:prstGeom>
        </p:spPr>
      </p:pic>
      <p:sp>
        <p:nvSpPr>
          <p:cNvPr id="12" name="Text 6"/>
          <p:cNvSpPr/>
          <p:nvPr/>
        </p:nvSpPr>
        <p:spPr>
          <a:xfrm>
            <a:off x="2058472" y="6222206"/>
            <a:ext cx="2573179" cy="321588"/>
          </a:xfrm>
          <a:prstGeom prst="rect">
            <a:avLst/>
          </a:prstGeom>
          <a:noFill/>
          <a:ln/>
        </p:spPr>
        <p:txBody>
          <a:bodyPr wrap="none" lIns="0" tIns="0" rIns="0" bIns="0" rtlCol="0" anchor="t"/>
          <a:lstStyle/>
          <a:p>
            <a:pPr marL="0" indent="0" algn="l">
              <a:lnSpc>
                <a:spcPts val="2500"/>
              </a:lnSpc>
              <a:buNone/>
            </a:pPr>
            <a:r>
              <a:rPr lang="en-US" sz="2800" dirty="0">
                <a:solidFill>
                  <a:srgbClr val="2B4150"/>
                </a:solidFill>
                <a:latin typeface="MuseoModerno Medium" pitchFamily="34" charset="0"/>
                <a:ea typeface="MuseoModerno Medium" pitchFamily="34" charset="-122"/>
                <a:cs typeface="MuseoModerno Medium" pitchFamily="34" charset="-120"/>
              </a:rPr>
              <a:t>Trượt ngã</a:t>
            </a:r>
            <a:endParaRPr lang="en-US" sz="2800" dirty="0"/>
          </a:p>
        </p:txBody>
      </p:sp>
      <p:sp>
        <p:nvSpPr>
          <p:cNvPr id="13" name="Text 7"/>
          <p:cNvSpPr/>
          <p:nvPr/>
        </p:nvSpPr>
        <p:spPr>
          <a:xfrm>
            <a:off x="2058472" y="6667262"/>
            <a:ext cx="6365081" cy="329327"/>
          </a:xfrm>
          <a:prstGeom prst="rect">
            <a:avLst/>
          </a:prstGeom>
          <a:noFill/>
          <a:ln/>
        </p:spPr>
        <p:txBody>
          <a:bodyPr wrap="none" lIns="0" tIns="0" rIns="0" bIns="0" rtlCol="0" anchor="t"/>
          <a:lstStyle/>
          <a:p>
            <a:pPr marL="0" indent="0" algn="l">
              <a:lnSpc>
                <a:spcPts val="2550"/>
              </a:lnSpc>
              <a:buNone/>
            </a:pPr>
            <a:r>
              <a:rPr lang="en-US" sz="2000" dirty="0">
                <a:solidFill>
                  <a:srgbClr val="2B4150"/>
                </a:solidFill>
                <a:latin typeface="PT Serif" panose="020A0603040505020204" pitchFamily="18" charset="0"/>
                <a:ea typeface="Source Sans Pro" pitchFamily="34" charset="-122"/>
                <a:cs typeface="Source Sans Pro" pitchFamily="34" charset="-120"/>
              </a:rPr>
              <a:t>Sàn nhà ẩm ướt hoặc có vật cản trong khu vực sản xuất.</a:t>
            </a:r>
            <a:endParaRPr lang="en-US" sz="20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pic>
        <p:nvPicPr>
          <p:cNvPr id="3" name="Image 1" descr="preencoded.png"/>
          <p:cNvPicPr>
            <a:picLocks noChangeAspect="1"/>
          </p:cNvPicPr>
          <p:nvPr/>
        </p:nvPicPr>
        <p:blipFill>
          <a:blip r:embed="rId3"/>
          <a:stretch>
            <a:fillRect/>
          </a:stretch>
        </p:blipFill>
        <p:spPr>
          <a:xfrm>
            <a:off x="9582507" y="3649974"/>
            <a:ext cx="4919305" cy="3152894"/>
          </a:xfrm>
          <a:prstGeom prst="rect">
            <a:avLst/>
          </a:prstGeom>
        </p:spPr>
      </p:pic>
      <p:sp>
        <p:nvSpPr>
          <p:cNvPr id="4" name="Text 0"/>
          <p:cNvSpPr/>
          <p:nvPr/>
        </p:nvSpPr>
        <p:spPr>
          <a:xfrm>
            <a:off x="793789" y="422805"/>
            <a:ext cx="7556421" cy="1417558"/>
          </a:xfrm>
          <a:prstGeom prst="rect">
            <a:avLst/>
          </a:prstGeom>
          <a:noFill/>
          <a:ln/>
        </p:spPr>
        <p:txBody>
          <a:bodyPr wrap="square" lIns="0" tIns="0" rIns="0" bIns="0" rtlCol="0" anchor="t"/>
          <a:lstStyle/>
          <a:p>
            <a:pPr marL="0" indent="0">
              <a:lnSpc>
                <a:spcPts val="5550"/>
              </a:lnSpc>
              <a:buNone/>
            </a:pPr>
            <a:r>
              <a:rPr lang="en-US" sz="4450" b="1" dirty="0">
                <a:solidFill>
                  <a:srgbClr val="124E73"/>
                </a:solidFill>
                <a:latin typeface="MuseoModerno Medium" pitchFamily="34" charset="0"/>
                <a:ea typeface="MuseoModerno Medium" pitchFamily="34" charset="-122"/>
                <a:cs typeface="MuseoModerno Medium" pitchFamily="34" charset="-120"/>
              </a:rPr>
              <a:t>An Toàn Vệ Sinh Lao Động - Gắn Lông Vào Đầu Cầu</a:t>
            </a:r>
            <a:endParaRPr lang="en-US" sz="4450" b="1" dirty="0"/>
          </a:p>
        </p:txBody>
      </p:sp>
      <p:sp>
        <p:nvSpPr>
          <p:cNvPr id="5" name="Shape 1"/>
          <p:cNvSpPr/>
          <p:nvPr/>
        </p:nvSpPr>
        <p:spPr>
          <a:xfrm>
            <a:off x="1118711" y="2806422"/>
            <a:ext cx="30480" cy="4374475"/>
          </a:xfrm>
          <a:prstGeom prst="roundRect">
            <a:avLst>
              <a:gd name="adj" fmla="val 111628"/>
            </a:avLst>
          </a:prstGeom>
          <a:solidFill>
            <a:srgbClr val="D9D4C9"/>
          </a:solidFill>
          <a:ln/>
        </p:spPr>
      </p:sp>
      <p:sp>
        <p:nvSpPr>
          <p:cNvPr id="6" name="Shape 2"/>
          <p:cNvSpPr/>
          <p:nvPr/>
        </p:nvSpPr>
        <p:spPr>
          <a:xfrm>
            <a:off x="1358622" y="3301484"/>
            <a:ext cx="793790" cy="30480"/>
          </a:xfrm>
          <a:prstGeom prst="roundRect">
            <a:avLst>
              <a:gd name="adj" fmla="val 111628"/>
            </a:avLst>
          </a:prstGeom>
          <a:solidFill>
            <a:srgbClr val="2B678C"/>
          </a:solidFill>
          <a:ln/>
        </p:spPr>
      </p:sp>
      <p:sp>
        <p:nvSpPr>
          <p:cNvPr id="7" name="Shape 3"/>
          <p:cNvSpPr/>
          <p:nvPr/>
        </p:nvSpPr>
        <p:spPr>
          <a:xfrm>
            <a:off x="878800" y="3061573"/>
            <a:ext cx="510302" cy="510302"/>
          </a:xfrm>
          <a:prstGeom prst="roundRect">
            <a:avLst>
              <a:gd name="adj" fmla="val 6667"/>
            </a:avLst>
          </a:prstGeom>
          <a:solidFill>
            <a:srgbClr val="124E73"/>
          </a:solidFill>
          <a:ln/>
        </p:spPr>
      </p:sp>
      <p:sp>
        <p:nvSpPr>
          <p:cNvPr id="8" name="Text 4"/>
          <p:cNvSpPr/>
          <p:nvPr/>
        </p:nvSpPr>
        <p:spPr>
          <a:xfrm>
            <a:off x="1054179" y="3146584"/>
            <a:ext cx="159544" cy="340281"/>
          </a:xfrm>
          <a:prstGeom prst="rect">
            <a:avLst/>
          </a:prstGeom>
          <a:noFill/>
          <a:ln/>
        </p:spPr>
        <p:txBody>
          <a:bodyPr wrap="none" lIns="0" tIns="0" rIns="0" bIns="0" rtlCol="0" anchor="t"/>
          <a:lstStyle/>
          <a:p>
            <a:pPr marL="0" indent="0" algn="ctr">
              <a:lnSpc>
                <a:spcPts val="2650"/>
              </a:lnSpc>
              <a:buNone/>
            </a:pPr>
            <a:r>
              <a:rPr lang="en-US" sz="2650" dirty="0">
                <a:solidFill>
                  <a:srgbClr val="FFFFFF"/>
                </a:solidFill>
                <a:latin typeface="MuseoModerno Medium" pitchFamily="34" charset="0"/>
                <a:ea typeface="MuseoModerno Medium" pitchFamily="34" charset="-122"/>
                <a:cs typeface="MuseoModerno Medium" pitchFamily="34" charset="-120"/>
              </a:rPr>
              <a:t>1</a:t>
            </a:r>
            <a:endParaRPr lang="en-US" sz="2650" dirty="0"/>
          </a:p>
        </p:txBody>
      </p:sp>
      <p:sp>
        <p:nvSpPr>
          <p:cNvPr id="9" name="Text 5"/>
          <p:cNvSpPr/>
          <p:nvPr/>
        </p:nvSpPr>
        <p:spPr>
          <a:xfrm>
            <a:off x="2381488" y="3033236"/>
            <a:ext cx="3143250" cy="354330"/>
          </a:xfrm>
          <a:prstGeom prst="rect">
            <a:avLst/>
          </a:prstGeom>
          <a:noFill/>
          <a:ln/>
        </p:spPr>
        <p:txBody>
          <a:bodyPr wrap="none" lIns="0" tIns="0" rIns="0" bIns="0" rtlCol="0" anchor="t"/>
          <a:lstStyle/>
          <a:p>
            <a:pPr marL="0" indent="0" algn="l">
              <a:lnSpc>
                <a:spcPts val="2750"/>
              </a:lnSpc>
              <a:buNone/>
            </a:pPr>
            <a:r>
              <a:rPr lang="en-US" sz="2800" dirty="0">
                <a:solidFill>
                  <a:srgbClr val="2B4150"/>
                </a:solidFill>
                <a:latin typeface="MuseoModerno Medium" pitchFamily="34" charset="0"/>
                <a:ea typeface="MuseoModerno Medium" pitchFamily="34" charset="-122"/>
                <a:cs typeface="MuseoModerno Medium" pitchFamily="34" charset="-120"/>
              </a:rPr>
              <a:t>Bị thương do máy móc</a:t>
            </a:r>
            <a:endParaRPr lang="en-US" sz="2800" dirty="0"/>
          </a:p>
        </p:txBody>
      </p:sp>
      <p:sp>
        <p:nvSpPr>
          <p:cNvPr id="10" name="Text 6"/>
          <p:cNvSpPr/>
          <p:nvPr/>
        </p:nvSpPr>
        <p:spPr>
          <a:xfrm>
            <a:off x="2381488" y="3372439"/>
            <a:ext cx="5968722" cy="362903"/>
          </a:xfrm>
          <a:prstGeom prst="rect">
            <a:avLst/>
          </a:prstGeom>
          <a:noFill/>
          <a:ln/>
        </p:spPr>
        <p:txBody>
          <a:bodyPr wrap="none" lIns="0" tIns="0" rIns="0" bIns="0" rtlCol="0" anchor="t"/>
          <a:lstStyle/>
          <a:p>
            <a:pPr marL="0" indent="0" algn="l">
              <a:lnSpc>
                <a:spcPts val="2850"/>
              </a:lnSpc>
              <a:buNone/>
            </a:pPr>
            <a:r>
              <a:rPr lang="en-US" sz="2000" dirty="0">
                <a:solidFill>
                  <a:srgbClr val="2B4150"/>
                </a:solidFill>
                <a:latin typeface="PT Serif" panose="020A0603040505020204" pitchFamily="18" charset="0"/>
                <a:ea typeface="Source Sans Pro" pitchFamily="34" charset="-122"/>
                <a:cs typeface="Source Sans Pro" pitchFamily="34" charset="-120"/>
              </a:rPr>
              <a:t>Kẹp tay hoặc chân giữa các bộ phận chuyển động của máy.</a:t>
            </a:r>
            <a:endParaRPr lang="en-US" sz="2000" dirty="0"/>
          </a:p>
        </p:txBody>
      </p:sp>
      <p:sp>
        <p:nvSpPr>
          <p:cNvPr id="11" name="Shape 7"/>
          <p:cNvSpPr/>
          <p:nvPr/>
        </p:nvSpPr>
        <p:spPr>
          <a:xfrm>
            <a:off x="1358622" y="4835247"/>
            <a:ext cx="793790" cy="30480"/>
          </a:xfrm>
          <a:prstGeom prst="roundRect">
            <a:avLst>
              <a:gd name="adj" fmla="val 111628"/>
            </a:avLst>
          </a:prstGeom>
          <a:solidFill>
            <a:srgbClr val="2B678C"/>
          </a:solidFill>
          <a:ln/>
        </p:spPr>
      </p:sp>
      <p:sp>
        <p:nvSpPr>
          <p:cNvPr id="12" name="Shape 8"/>
          <p:cNvSpPr/>
          <p:nvPr/>
        </p:nvSpPr>
        <p:spPr>
          <a:xfrm>
            <a:off x="878800" y="4595336"/>
            <a:ext cx="510302" cy="510302"/>
          </a:xfrm>
          <a:prstGeom prst="roundRect">
            <a:avLst>
              <a:gd name="adj" fmla="val 6667"/>
            </a:avLst>
          </a:prstGeom>
          <a:solidFill>
            <a:srgbClr val="124E73"/>
          </a:solidFill>
          <a:ln/>
        </p:spPr>
      </p:sp>
      <p:sp>
        <p:nvSpPr>
          <p:cNvPr id="13" name="Text 9"/>
          <p:cNvSpPr/>
          <p:nvPr/>
        </p:nvSpPr>
        <p:spPr>
          <a:xfrm>
            <a:off x="1039297" y="4680347"/>
            <a:ext cx="189190" cy="340281"/>
          </a:xfrm>
          <a:prstGeom prst="rect">
            <a:avLst/>
          </a:prstGeom>
          <a:noFill/>
          <a:ln/>
        </p:spPr>
        <p:txBody>
          <a:bodyPr wrap="none" lIns="0" tIns="0" rIns="0" bIns="0" rtlCol="0" anchor="t"/>
          <a:lstStyle/>
          <a:p>
            <a:pPr marL="0" indent="0" algn="ctr">
              <a:lnSpc>
                <a:spcPts val="2650"/>
              </a:lnSpc>
              <a:buNone/>
            </a:pPr>
            <a:r>
              <a:rPr lang="en-US" sz="2650" dirty="0">
                <a:solidFill>
                  <a:srgbClr val="FFFFFF"/>
                </a:solidFill>
                <a:latin typeface="MuseoModerno Medium" pitchFamily="34" charset="0"/>
                <a:ea typeface="MuseoModerno Medium" pitchFamily="34" charset="-122"/>
                <a:cs typeface="MuseoModerno Medium" pitchFamily="34" charset="-120"/>
              </a:rPr>
              <a:t>2</a:t>
            </a:r>
            <a:endParaRPr lang="en-US" sz="2650" dirty="0"/>
          </a:p>
        </p:txBody>
      </p:sp>
      <p:sp>
        <p:nvSpPr>
          <p:cNvPr id="14" name="Text 10"/>
          <p:cNvSpPr/>
          <p:nvPr/>
        </p:nvSpPr>
        <p:spPr>
          <a:xfrm>
            <a:off x="2381488" y="4566999"/>
            <a:ext cx="2835235" cy="354330"/>
          </a:xfrm>
          <a:prstGeom prst="rect">
            <a:avLst/>
          </a:prstGeom>
          <a:noFill/>
          <a:ln/>
        </p:spPr>
        <p:txBody>
          <a:bodyPr wrap="none" lIns="0" tIns="0" rIns="0" bIns="0" rtlCol="0" anchor="t"/>
          <a:lstStyle/>
          <a:p>
            <a:pPr marL="0" indent="0" algn="l">
              <a:lnSpc>
                <a:spcPts val="2750"/>
              </a:lnSpc>
              <a:buNone/>
            </a:pPr>
            <a:r>
              <a:rPr lang="en-US" sz="2800" dirty="0">
                <a:solidFill>
                  <a:srgbClr val="2B4150"/>
                </a:solidFill>
                <a:latin typeface="MuseoModerno Medium" pitchFamily="34" charset="0"/>
                <a:ea typeface="MuseoModerno Medium" pitchFamily="34" charset="-122"/>
                <a:cs typeface="MuseoModerno Medium" pitchFamily="34" charset="-120"/>
              </a:rPr>
              <a:t>Tiếp xúc hóa chất</a:t>
            </a:r>
            <a:endParaRPr lang="en-US" sz="2800" dirty="0"/>
          </a:p>
        </p:txBody>
      </p:sp>
      <p:sp>
        <p:nvSpPr>
          <p:cNvPr id="15" name="Text 11"/>
          <p:cNvSpPr/>
          <p:nvPr/>
        </p:nvSpPr>
        <p:spPr>
          <a:xfrm>
            <a:off x="2381488" y="4906202"/>
            <a:ext cx="5968722" cy="362903"/>
          </a:xfrm>
          <a:prstGeom prst="rect">
            <a:avLst/>
          </a:prstGeom>
          <a:noFill/>
          <a:ln/>
        </p:spPr>
        <p:txBody>
          <a:bodyPr wrap="none" lIns="0" tIns="0" rIns="0" bIns="0" rtlCol="0" anchor="t"/>
          <a:lstStyle/>
          <a:p>
            <a:pPr marL="0" indent="0" algn="l">
              <a:lnSpc>
                <a:spcPts val="2850"/>
              </a:lnSpc>
              <a:buNone/>
            </a:pPr>
            <a:r>
              <a:rPr lang="en-US" sz="2000" dirty="0">
                <a:solidFill>
                  <a:srgbClr val="2B4150"/>
                </a:solidFill>
                <a:latin typeface="PT Serif" panose="020A0603040505020204" pitchFamily="18" charset="0"/>
                <a:ea typeface="Source Sans Pro" pitchFamily="34" charset="-122"/>
                <a:cs typeface="Source Sans Pro" pitchFamily="34" charset="-120"/>
              </a:rPr>
              <a:t>Dị ứng da hoặc hô hấp do tiếp xúc với hóa chất dán lông.</a:t>
            </a:r>
            <a:endParaRPr lang="en-US" sz="2000" dirty="0"/>
          </a:p>
        </p:txBody>
      </p:sp>
      <p:sp>
        <p:nvSpPr>
          <p:cNvPr id="16" name="Shape 12"/>
          <p:cNvSpPr/>
          <p:nvPr/>
        </p:nvSpPr>
        <p:spPr>
          <a:xfrm>
            <a:off x="1358622" y="6369010"/>
            <a:ext cx="793790" cy="30480"/>
          </a:xfrm>
          <a:prstGeom prst="roundRect">
            <a:avLst>
              <a:gd name="adj" fmla="val 111628"/>
            </a:avLst>
          </a:prstGeom>
          <a:solidFill>
            <a:srgbClr val="2B678C"/>
          </a:solidFill>
          <a:ln/>
        </p:spPr>
      </p:sp>
      <p:sp>
        <p:nvSpPr>
          <p:cNvPr id="17" name="Shape 13"/>
          <p:cNvSpPr/>
          <p:nvPr/>
        </p:nvSpPr>
        <p:spPr>
          <a:xfrm>
            <a:off x="878800" y="6129099"/>
            <a:ext cx="510302" cy="510302"/>
          </a:xfrm>
          <a:prstGeom prst="roundRect">
            <a:avLst>
              <a:gd name="adj" fmla="val 6667"/>
            </a:avLst>
          </a:prstGeom>
          <a:solidFill>
            <a:srgbClr val="124E73"/>
          </a:solidFill>
          <a:ln/>
        </p:spPr>
      </p:sp>
      <p:sp>
        <p:nvSpPr>
          <p:cNvPr id="18" name="Text 14"/>
          <p:cNvSpPr/>
          <p:nvPr/>
        </p:nvSpPr>
        <p:spPr>
          <a:xfrm>
            <a:off x="1038344" y="6214110"/>
            <a:ext cx="191214" cy="340281"/>
          </a:xfrm>
          <a:prstGeom prst="rect">
            <a:avLst/>
          </a:prstGeom>
          <a:noFill/>
          <a:ln/>
        </p:spPr>
        <p:txBody>
          <a:bodyPr wrap="none" lIns="0" tIns="0" rIns="0" bIns="0" rtlCol="0" anchor="t"/>
          <a:lstStyle/>
          <a:p>
            <a:pPr marL="0" indent="0" algn="ctr">
              <a:lnSpc>
                <a:spcPts val="2650"/>
              </a:lnSpc>
              <a:buNone/>
            </a:pPr>
            <a:r>
              <a:rPr lang="en-US" sz="2650" dirty="0">
                <a:solidFill>
                  <a:srgbClr val="FFFFFF"/>
                </a:solidFill>
                <a:latin typeface="MuseoModerno Medium" pitchFamily="34" charset="0"/>
                <a:ea typeface="MuseoModerno Medium" pitchFamily="34" charset="-122"/>
                <a:cs typeface="MuseoModerno Medium" pitchFamily="34" charset="-120"/>
              </a:rPr>
              <a:t>3</a:t>
            </a:r>
            <a:endParaRPr lang="en-US" sz="2650" dirty="0"/>
          </a:p>
        </p:txBody>
      </p:sp>
      <p:sp>
        <p:nvSpPr>
          <p:cNvPr id="19" name="Text 15"/>
          <p:cNvSpPr/>
          <p:nvPr/>
        </p:nvSpPr>
        <p:spPr>
          <a:xfrm>
            <a:off x="2381488" y="6100763"/>
            <a:ext cx="2835235" cy="354330"/>
          </a:xfrm>
          <a:prstGeom prst="rect">
            <a:avLst/>
          </a:prstGeom>
          <a:noFill/>
          <a:ln/>
        </p:spPr>
        <p:txBody>
          <a:bodyPr wrap="none" lIns="0" tIns="0" rIns="0" bIns="0" rtlCol="0" anchor="t"/>
          <a:lstStyle/>
          <a:p>
            <a:pPr marL="0" indent="0" algn="l">
              <a:lnSpc>
                <a:spcPts val="2750"/>
              </a:lnSpc>
              <a:buNone/>
            </a:pPr>
            <a:r>
              <a:rPr lang="en-US" sz="2800" dirty="0">
                <a:solidFill>
                  <a:srgbClr val="2B4150"/>
                </a:solidFill>
                <a:latin typeface="MuseoModerno Medium" pitchFamily="34" charset="0"/>
                <a:ea typeface="MuseoModerno Medium" pitchFamily="34" charset="-122"/>
                <a:cs typeface="MuseoModerno Medium" pitchFamily="34" charset="-120"/>
              </a:rPr>
              <a:t>Ngã và trượt</a:t>
            </a:r>
            <a:endParaRPr lang="en-US" sz="2800" dirty="0"/>
          </a:p>
        </p:txBody>
      </p:sp>
      <p:sp>
        <p:nvSpPr>
          <p:cNvPr id="20" name="Text 16"/>
          <p:cNvSpPr/>
          <p:nvPr/>
        </p:nvSpPr>
        <p:spPr>
          <a:xfrm>
            <a:off x="2381488" y="6439965"/>
            <a:ext cx="5968722" cy="362903"/>
          </a:xfrm>
          <a:prstGeom prst="rect">
            <a:avLst/>
          </a:prstGeom>
          <a:noFill/>
          <a:ln/>
        </p:spPr>
        <p:txBody>
          <a:bodyPr wrap="none" lIns="0" tIns="0" rIns="0" bIns="0" rtlCol="0" anchor="t"/>
          <a:lstStyle/>
          <a:p>
            <a:pPr marL="0" indent="0" algn="l">
              <a:lnSpc>
                <a:spcPts val="2850"/>
              </a:lnSpc>
              <a:buNone/>
            </a:pPr>
            <a:r>
              <a:rPr lang="en-US" sz="2000" dirty="0">
                <a:solidFill>
                  <a:srgbClr val="2B4150"/>
                </a:solidFill>
                <a:latin typeface="PT Serif" panose="020A0603040505020204" pitchFamily="18" charset="0"/>
                <a:ea typeface="Source Sans Pro" pitchFamily="34" charset="-122"/>
                <a:cs typeface="Source Sans Pro" pitchFamily="34" charset="-120"/>
              </a:rPr>
              <a:t>Môi trường làm việc có độ ẩm hoặc bề mặt trơn trượt.</a:t>
            </a:r>
            <a:endParaRPr lang="en-US" sz="2000" dirty="0"/>
          </a:p>
        </p:txBody>
      </p:sp>
      <p:pic>
        <p:nvPicPr>
          <p:cNvPr id="21" name="Picture 20">
            <a:extLst>
              <a:ext uri="{FF2B5EF4-FFF2-40B4-BE49-F238E27FC236}">
                <a16:creationId xmlns:a16="http://schemas.microsoft.com/office/drawing/2014/main" id="{6C557213-2B05-4462-C2FB-2A5D29F6D203}"/>
              </a:ext>
            </a:extLst>
          </p:cNvPr>
          <p:cNvPicPr>
            <a:picLocks noChangeAspect="1"/>
          </p:cNvPicPr>
          <p:nvPr/>
        </p:nvPicPr>
        <p:blipFill>
          <a:blip r:embed="rId4"/>
          <a:stretch>
            <a:fillRect/>
          </a:stretch>
        </p:blipFill>
        <p:spPr>
          <a:xfrm>
            <a:off x="12424760" y="7500550"/>
            <a:ext cx="2075078" cy="642553"/>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pic>
        <p:nvPicPr>
          <p:cNvPr id="3" name="Image 1" descr="preencoded.png"/>
          <p:cNvPicPr>
            <a:picLocks noChangeAspect="1"/>
          </p:cNvPicPr>
          <p:nvPr/>
        </p:nvPicPr>
        <p:blipFill>
          <a:blip r:embed="rId3"/>
          <a:stretch>
            <a:fillRect/>
          </a:stretch>
        </p:blipFill>
        <p:spPr>
          <a:xfrm>
            <a:off x="9266850" y="3845480"/>
            <a:ext cx="4919305" cy="2406372"/>
          </a:xfrm>
          <a:prstGeom prst="rect">
            <a:avLst/>
          </a:prstGeom>
        </p:spPr>
      </p:pic>
      <p:sp>
        <p:nvSpPr>
          <p:cNvPr id="4" name="Text 0"/>
          <p:cNvSpPr/>
          <p:nvPr/>
        </p:nvSpPr>
        <p:spPr>
          <a:xfrm>
            <a:off x="793790" y="607563"/>
            <a:ext cx="7930081" cy="1417558"/>
          </a:xfrm>
          <a:prstGeom prst="rect">
            <a:avLst/>
          </a:prstGeom>
          <a:noFill/>
          <a:ln/>
        </p:spPr>
        <p:txBody>
          <a:bodyPr wrap="square" lIns="0" tIns="0" rIns="0" bIns="0" rtlCol="0" anchor="t"/>
          <a:lstStyle/>
          <a:p>
            <a:pPr marL="0" indent="0">
              <a:lnSpc>
                <a:spcPts val="5550"/>
              </a:lnSpc>
              <a:buNone/>
            </a:pPr>
            <a:r>
              <a:rPr lang="en-US" sz="4800" b="1" dirty="0">
                <a:solidFill>
                  <a:srgbClr val="124E73"/>
                </a:solidFill>
                <a:latin typeface="MuseoModerno Medium" pitchFamily="34" charset="0"/>
                <a:ea typeface="MuseoModerno Medium" pitchFamily="34" charset="-122"/>
                <a:cs typeface="MuseoModerno Medium" pitchFamily="34" charset="-120"/>
              </a:rPr>
              <a:t>An Toàn Vệ Sinh Lao Động - Làm Khung Cầu</a:t>
            </a:r>
            <a:endParaRPr lang="en-US" sz="4800" b="1" dirty="0"/>
          </a:p>
        </p:txBody>
      </p:sp>
      <p:sp>
        <p:nvSpPr>
          <p:cNvPr id="5" name="Shape 1"/>
          <p:cNvSpPr/>
          <p:nvPr/>
        </p:nvSpPr>
        <p:spPr>
          <a:xfrm>
            <a:off x="793790" y="3037522"/>
            <a:ext cx="7556421" cy="807958"/>
          </a:xfrm>
          <a:prstGeom prst="roundRect">
            <a:avLst>
              <a:gd name="adj" fmla="val 4211"/>
            </a:avLst>
          </a:prstGeom>
          <a:solidFill>
            <a:srgbClr val="F3EEE3"/>
          </a:solidFill>
          <a:ln/>
        </p:spPr>
      </p:sp>
      <p:sp>
        <p:nvSpPr>
          <p:cNvPr id="6" name="Text 2"/>
          <p:cNvSpPr/>
          <p:nvPr/>
        </p:nvSpPr>
        <p:spPr>
          <a:xfrm>
            <a:off x="3108896" y="3313986"/>
            <a:ext cx="2835235" cy="354330"/>
          </a:xfrm>
          <a:prstGeom prst="rect">
            <a:avLst/>
          </a:prstGeom>
          <a:noFill/>
          <a:ln/>
        </p:spPr>
        <p:txBody>
          <a:bodyPr wrap="none" lIns="0" tIns="0" rIns="0" bIns="0" rtlCol="0" anchor="t"/>
          <a:lstStyle/>
          <a:p>
            <a:pPr marL="0" indent="0" algn="ctr">
              <a:lnSpc>
                <a:spcPts val="2750"/>
              </a:lnSpc>
              <a:buNone/>
            </a:pPr>
            <a:r>
              <a:rPr lang="en-US" sz="2800" b="1" dirty="0">
                <a:solidFill>
                  <a:srgbClr val="2B4150"/>
                </a:solidFill>
                <a:latin typeface="MuseoModerno Medium" pitchFamily="34" charset="0"/>
                <a:ea typeface="MuseoModerno Medium" pitchFamily="34" charset="-122"/>
                <a:cs typeface="MuseoModerno Medium" pitchFamily="34" charset="-120"/>
              </a:rPr>
              <a:t>Va chạm</a:t>
            </a:r>
            <a:endParaRPr lang="en-US" sz="2800" b="1" dirty="0"/>
          </a:p>
        </p:txBody>
      </p:sp>
      <p:sp>
        <p:nvSpPr>
          <p:cNvPr id="7" name="Shape 3"/>
          <p:cNvSpPr/>
          <p:nvPr/>
        </p:nvSpPr>
        <p:spPr>
          <a:xfrm>
            <a:off x="793790" y="4072295"/>
            <a:ext cx="7556421" cy="807958"/>
          </a:xfrm>
          <a:prstGeom prst="roundRect">
            <a:avLst>
              <a:gd name="adj" fmla="val 4211"/>
            </a:avLst>
          </a:prstGeom>
          <a:solidFill>
            <a:srgbClr val="F3EEE3"/>
          </a:solidFill>
          <a:ln/>
        </p:spPr>
      </p:sp>
      <p:sp>
        <p:nvSpPr>
          <p:cNvPr id="8" name="Text 4"/>
          <p:cNvSpPr/>
          <p:nvPr/>
        </p:nvSpPr>
        <p:spPr>
          <a:xfrm>
            <a:off x="3108896" y="4348758"/>
            <a:ext cx="2835235" cy="354330"/>
          </a:xfrm>
          <a:prstGeom prst="rect">
            <a:avLst/>
          </a:prstGeom>
          <a:noFill/>
          <a:ln/>
        </p:spPr>
        <p:txBody>
          <a:bodyPr wrap="none" lIns="0" tIns="0" rIns="0" bIns="0" rtlCol="0" anchor="t"/>
          <a:lstStyle/>
          <a:p>
            <a:pPr marL="0" indent="0" algn="ctr">
              <a:lnSpc>
                <a:spcPts val="2750"/>
              </a:lnSpc>
              <a:buNone/>
            </a:pPr>
            <a:r>
              <a:rPr lang="en-US" sz="2800" b="1" dirty="0">
                <a:solidFill>
                  <a:srgbClr val="2B4150"/>
                </a:solidFill>
                <a:latin typeface="MuseoModerno Medium" pitchFamily="34" charset="0"/>
                <a:ea typeface="MuseoModerno Medium" pitchFamily="34" charset="-122"/>
                <a:cs typeface="MuseoModerno Medium" pitchFamily="34" charset="-120"/>
              </a:rPr>
              <a:t>Bỏng, cắt</a:t>
            </a:r>
            <a:endParaRPr lang="en-US" sz="2800" b="1" dirty="0"/>
          </a:p>
        </p:txBody>
      </p:sp>
      <p:sp>
        <p:nvSpPr>
          <p:cNvPr id="9" name="Shape 5"/>
          <p:cNvSpPr/>
          <p:nvPr/>
        </p:nvSpPr>
        <p:spPr>
          <a:xfrm>
            <a:off x="793790" y="5107067"/>
            <a:ext cx="7556421" cy="807958"/>
          </a:xfrm>
          <a:prstGeom prst="roundRect">
            <a:avLst>
              <a:gd name="adj" fmla="val 4211"/>
            </a:avLst>
          </a:prstGeom>
          <a:solidFill>
            <a:srgbClr val="F3EEE3"/>
          </a:solidFill>
          <a:ln/>
        </p:spPr>
      </p:sp>
      <p:sp>
        <p:nvSpPr>
          <p:cNvPr id="10" name="Text 6"/>
          <p:cNvSpPr/>
          <p:nvPr/>
        </p:nvSpPr>
        <p:spPr>
          <a:xfrm>
            <a:off x="3108896" y="5333881"/>
            <a:ext cx="2835235" cy="354330"/>
          </a:xfrm>
          <a:prstGeom prst="rect">
            <a:avLst/>
          </a:prstGeom>
          <a:noFill/>
          <a:ln/>
        </p:spPr>
        <p:txBody>
          <a:bodyPr wrap="none" lIns="0" tIns="0" rIns="0" bIns="0" rtlCol="0" anchor="t"/>
          <a:lstStyle/>
          <a:p>
            <a:pPr marL="0" indent="0" algn="ctr">
              <a:lnSpc>
                <a:spcPts val="2750"/>
              </a:lnSpc>
              <a:buNone/>
            </a:pPr>
            <a:r>
              <a:rPr lang="en-US" sz="2800" b="1" dirty="0">
                <a:solidFill>
                  <a:srgbClr val="2B4150"/>
                </a:solidFill>
                <a:latin typeface="MuseoModerno Medium" pitchFamily="34" charset="0"/>
                <a:ea typeface="MuseoModerno Medium" pitchFamily="34" charset="-122"/>
                <a:cs typeface="MuseoModerno Medium" pitchFamily="34" charset="-120"/>
              </a:rPr>
              <a:t>Dụng cụ</a:t>
            </a:r>
            <a:endParaRPr lang="en-US" sz="2800" b="1" dirty="0"/>
          </a:p>
        </p:txBody>
      </p:sp>
      <p:sp>
        <p:nvSpPr>
          <p:cNvPr id="11" name="Shape 7"/>
          <p:cNvSpPr/>
          <p:nvPr/>
        </p:nvSpPr>
        <p:spPr>
          <a:xfrm>
            <a:off x="793790" y="6141839"/>
            <a:ext cx="7556421" cy="807958"/>
          </a:xfrm>
          <a:prstGeom prst="roundRect">
            <a:avLst>
              <a:gd name="adj" fmla="val 4211"/>
            </a:avLst>
          </a:prstGeom>
          <a:solidFill>
            <a:srgbClr val="F3EEE3"/>
          </a:solidFill>
          <a:ln/>
        </p:spPr>
      </p:sp>
      <p:sp>
        <p:nvSpPr>
          <p:cNvPr id="12" name="Text 8"/>
          <p:cNvSpPr/>
          <p:nvPr/>
        </p:nvSpPr>
        <p:spPr>
          <a:xfrm>
            <a:off x="3108896" y="6368653"/>
            <a:ext cx="2835235" cy="354330"/>
          </a:xfrm>
          <a:prstGeom prst="rect">
            <a:avLst/>
          </a:prstGeom>
          <a:noFill/>
          <a:ln/>
        </p:spPr>
        <p:txBody>
          <a:bodyPr wrap="none" lIns="0" tIns="0" rIns="0" bIns="0" rtlCol="0" anchor="t"/>
          <a:lstStyle/>
          <a:p>
            <a:pPr marL="0" indent="0" algn="ctr">
              <a:lnSpc>
                <a:spcPts val="2750"/>
              </a:lnSpc>
              <a:buNone/>
            </a:pPr>
            <a:r>
              <a:rPr lang="en-US" sz="2800" b="1" dirty="0">
                <a:solidFill>
                  <a:srgbClr val="2B4150"/>
                </a:solidFill>
                <a:latin typeface="MuseoModerno Medium" pitchFamily="34" charset="0"/>
                <a:ea typeface="MuseoModerno Medium" pitchFamily="34" charset="-122"/>
                <a:cs typeface="MuseoModerno Medium" pitchFamily="34" charset="-120"/>
              </a:rPr>
              <a:t>Ngã, trượt</a:t>
            </a:r>
            <a:endParaRPr lang="en-US" sz="2800" b="1" dirty="0"/>
          </a:p>
        </p:txBody>
      </p:sp>
      <p:pic>
        <p:nvPicPr>
          <p:cNvPr id="13" name="Picture 12">
            <a:extLst>
              <a:ext uri="{FF2B5EF4-FFF2-40B4-BE49-F238E27FC236}">
                <a16:creationId xmlns:a16="http://schemas.microsoft.com/office/drawing/2014/main" id="{00F64AA5-D4EE-6E1B-B318-C569D9DE659F}"/>
              </a:ext>
            </a:extLst>
          </p:cNvPr>
          <p:cNvPicPr>
            <a:picLocks noChangeAspect="1"/>
          </p:cNvPicPr>
          <p:nvPr/>
        </p:nvPicPr>
        <p:blipFill>
          <a:blip r:embed="rId4"/>
          <a:stretch>
            <a:fillRect/>
          </a:stretch>
        </p:blipFill>
        <p:spPr>
          <a:xfrm>
            <a:off x="12424760" y="7500550"/>
            <a:ext cx="2075078" cy="642553"/>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rcRect b="12017"/>
          <a:stretch/>
        </p:blipFill>
        <p:spPr>
          <a:xfrm>
            <a:off x="9871710" y="3213794"/>
            <a:ext cx="3962400" cy="3754398"/>
          </a:xfrm>
          <a:prstGeom prst="rect">
            <a:avLst/>
          </a:prstGeom>
        </p:spPr>
      </p:pic>
      <p:sp>
        <p:nvSpPr>
          <p:cNvPr id="3" name="Text 0"/>
          <p:cNvSpPr/>
          <p:nvPr/>
        </p:nvSpPr>
        <p:spPr>
          <a:xfrm>
            <a:off x="1779448" y="495419"/>
            <a:ext cx="5138261" cy="642342"/>
          </a:xfrm>
          <a:prstGeom prst="rect">
            <a:avLst/>
          </a:prstGeom>
          <a:noFill/>
          <a:ln/>
        </p:spPr>
        <p:txBody>
          <a:bodyPr wrap="none" lIns="0" tIns="0" rIns="0" bIns="0" rtlCol="0" anchor="t"/>
          <a:lstStyle/>
          <a:p>
            <a:pPr marL="0" indent="0" algn="ctr">
              <a:lnSpc>
                <a:spcPts val="5050"/>
              </a:lnSpc>
              <a:buNone/>
            </a:pPr>
            <a:r>
              <a:rPr lang="en-US" sz="4800" b="1" dirty="0">
                <a:solidFill>
                  <a:srgbClr val="124E73"/>
                </a:solidFill>
                <a:latin typeface="MuseoModerno Medium" pitchFamily="34" charset="0"/>
                <a:ea typeface="MuseoModerno Medium" pitchFamily="34" charset="-122"/>
                <a:cs typeface="MuseoModerno Medium" pitchFamily="34" charset="-120"/>
              </a:rPr>
              <a:t>Quy định chung</a:t>
            </a:r>
            <a:endParaRPr lang="en-US" sz="4800" b="1" dirty="0"/>
          </a:p>
        </p:txBody>
      </p:sp>
      <p:sp>
        <p:nvSpPr>
          <p:cNvPr id="4" name="Shape 1"/>
          <p:cNvSpPr/>
          <p:nvPr/>
        </p:nvSpPr>
        <p:spPr>
          <a:xfrm>
            <a:off x="1016079" y="1785342"/>
            <a:ext cx="22860" cy="5609511"/>
          </a:xfrm>
          <a:prstGeom prst="roundRect">
            <a:avLst>
              <a:gd name="adj" fmla="val 134865"/>
            </a:avLst>
          </a:prstGeom>
          <a:solidFill>
            <a:srgbClr val="D9D4C9"/>
          </a:solidFill>
          <a:ln/>
        </p:spPr>
      </p:sp>
      <p:sp>
        <p:nvSpPr>
          <p:cNvPr id="5" name="Shape 2"/>
          <p:cNvSpPr/>
          <p:nvPr/>
        </p:nvSpPr>
        <p:spPr>
          <a:xfrm>
            <a:off x="1235869" y="2236351"/>
            <a:ext cx="719257" cy="22860"/>
          </a:xfrm>
          <a:prstGeom prst="roundRect">
            <a:avLst>
              <a:gd name="adj" fmla="val 134865"/>
            </a:avLst>
          </a:prstGeom>
          <a:solidFill>
            <a:srgbClr val="2B678C"/>
          </a:solidFill>
          <a:ln/>
        </p:spPr>
      </p:sp>
      <p:sp>
        <p:nvSpPr>
          <p:cNvPr id="6" name="Shape 3"/>
          <p:cNvSpPr/>
          <p:nvPr/>
        </p:nvSpPr>
        <p:spPr>
          <a:xfrm>
            <a:off x="796290" y="2016562"/>
            <a:ext cx="462439" cy="462439"/>
          </a:xfrm>
          <a:prstGeom prst="roundRect">
            <a:avLst>
              <a:gd name="adj" fmla="val 6667"/>
            </a:avLst>
          </a:prstGeom>
          <a:solidFill>
            <a:srgbClr val="124E73"/>
          </a:solidFill>
          <a:ln/>
        </p:spPr>
      </p:sp>
      <p:sp>
        <p:nvSpPr>
          <p:cNvPr id="7" name="Text 4"/>
          <p:cNvSpPr/>
          <p:nvPr/>
        </p:nvSpPr>
        <p:spPr>
          <a:xfrm>
            <a:off x="955238" y="2093595"/>
            <a:ext cx="144542" cy="308253"/>
          </a:xfrm>
          <a:prstGeom prst="rect">
            <a:avLst/>
          </a:prstGeom>
          <a:noFill/>
          <a:ln/>
        </p:spPr>
        <p:txBody>
          <a:bodyPr wrap="none" lIns="0" tIns="0" rIns="0" bIns="0" rtlCol="0" anchor="t"/>
          <a:lstStyle/>
          <a:p>
            <a:pPr marL="0" indent="0" algn="ctr">
              <a:lnSpc>
                <a:spcPts val="2400"/>
              </a:lnSpc>
              <a:buNone/>
            </a:pPr>
            <a:r>
              <a:rPr lang="en-US" sz="2400" dirty="0">
                <a:solidFill>
                  <a:srgbClr val="FFFFFF"/>
                </a:solidFill>
                <a:latin typeface="MuseoModerno Medium" pitchFamily="34" charset="0"/>
                <a:ea typeface="MuseoModerno Medium" pitchFamily="34" charset="-122"/>
                <a:cs typeface="MuseoModerno Medium" pitchFamily="34" charset="-120"/>
              </a:rPr>
              <a:t>1</a:t>
            </a:r>
            <a:endParaRPr lang="en-US" sz="2400" dirty="0"/>
          </a:p>
        </p:txBody>
      </p:sp>
      <p:sp>
        <p:nvSpPr>
          <p:cNvPr id="8" name="Text 5"/>
          <p:cNvSpPr/>
          <p:nvPr/>
        </p:nvSpPr>
        <p:spPr>
          <a:xfrm>
            <a:off x="2157889" y="1990844"/>
            <a:ext cx="4381381" cy="385286"/>
          </a:xfrm>
          <a:prstGeom prst="rect">
            <a:avLst/>
          </a:prstGeom>
          <a:noFill/>
          <a:ln/>
        </p:spPr>
        <p:txBody>
          <a:bodyPr wrap="none" lIns="0" tIns="0" rIns="0" bIns="0" rtlCol="0" anchor="t"/>
          <a:lstStyle/>
          <a:p>
            <a:pPr marL="0" indent="0" algn="l">
              <a:lnSpc>
                <a:spcPts val="3000"/>
              </a:lnSpc>
              <a:buNone/>
            </a:pPr>
            <a:r>
              <a:rPr lang="en-US" sz="2400" dirty="0">
                <a:solidFill>
                  <a:srgbClr val="2B4150"/>
                </a:solidFill>
                <a:latin typeface="MuseoModerno Medium" pitchFamily="34" charset="0"/>
                <a:ea typeface="MuseoModerno Medium" pitchFamily="34" charset="-122"/>
                <a:cs typeface="MuseoModerno Medium" pitchFamily="34" charset="-120"/>
              </a:rPr>
              <a:t>Huấn luyện an toàn lao động</a:t>
            </a:r>
            <a:endParaRPr lang="en-US" sz="2400" dirty="0"/>
          </a:p>
        </p:txBody>
      </p:sp>
      <p:sp>
        <p:nvSpPr>
          <p:cNvPr id="9" name="Text 6"/>
          <p:cNvSpPr/>
          <p:nvPr/>
        </p:nvSpPr>
        <p:spPr>
          <a:xfrm>
            <a:off x="2157889" y="2401848"/>
            <a:ext cx="6266855" cy="328732"/>
          </a:xfrm>
          <a:prstGeom prst="rect">
            <a:avLst/>
          </a:prstGeom>
          <a:noFill/>
          <a:ln/>
        </p:spPr>
        <p:txBody>
          <a:bodyPr wrap="none" lIns="0" tIns="0" rIns="0" bIns="0" rtlCol="0" anchor="t"/>
          <a:lstStyle/>
          <a:p>
            <a:pPr marL="0" indent="0" algn="l">
              <a:lnSpc>
                <a:spcPts val="2550"/>
              </a:lnSpc>
              <a:buNone/>
            </a:pPr>
            <a:r>
              <a:rPr lang="en-US" dirty="0">
                <a:solidFill>
                  <a:srgbClr val="2B4150"/>
                </a:solidFill>
                <a:latin typeface="PT Serif" panose="020A0603040505020204" pitchFamily="18" charset="0"/>
                <a:ea typeface="Source Sans Pro" pitchFamily="34" charset="-122"/>
                <a:cs typeface="Source Sans Pro" pitchFamily="34" charset="-120"/>
              </a:rPr>
              <a:t>Tổ chức các khóa huấn luyện an toàn lao động định kỳ cho công nhân.</a:t>
            </a:r>
            <a:endParaRPr lang="en-US" dirty="0"/>
          </a:p>
        </p:txBody>
      </p:sp>
      <p:sp>
        <p:nvSpPr>
          <p:cNvPr id="10" name="Shape 7"/>
          <p:cNvSpPr/>
          <p:nvPr/>
        </p:nvSpPr>
        <p:spPr>
          <a:xfrm>
            <a:off x="1235869" y="3690104"/>
            <a:ext cx="719257" cy="22860"/>
          </a:xfrm>
          <a:prstGeom prst="roundRect">
            <a:avLst>
              <a:gd name="adj" fmla="val 134865"/>
            </a:avLst>
          </a:prstGeom>
          <a:solidFill>
            <a:srgbClr val="2B678C"/>
          </a:solidFill>
          <a:ln/>
        </p:spPr>
      </p:sp>
      <p:sp>
        <p:nvSpPr>
          <p:cNvPr id="11" name="Shape 8"/>
          <p:cNvSpPr/>
          <p:nvPr/>
        </p:nvSpPr>
        <p:spPr>
          <a:xfrm>
            <a:off x="796290" y="3470315"/>
            <a:ext cx="462439" cy="462439"/>
          </a:xfrm>
          <a:prstGeom prst="roundRect">
            <a:avLst>
              <a:gd name="adj" fmla="val 6667"/>
            </a:avLst>
          </a:prstGeom>
          <a:solidFill>
            <a:srgbClr val="124E73"/>
          </a:solidFill>
          <a:ln/>
        </p:spPr>
      </p:sp>
      <p:sp>
        <p:nvSpPr>
          <p:cNvPr id="12" name="Text 9"/>
          <p:cNvSpPr/>
          <p:nvPr/>
        </p:nvSpPr>
        <p:spPr>
          <a:xfrm>
            <a:off x="941784" y="3547348"/>
            <a:ext cx="171331" cy="308253"/>
          </a:xfrm>
          <a:prstGeom prst="rect">
            <a:avLst/>
          </a:prstGeom>
          <a:noFill/>
          <a:ln/>
        </p:spPr>
        <p:txBody>
          <a:bodyPr wrap="none" lIns="0" tIns="0" rIns="0" bIns="0" rtlCol="0" anchor="t"/>
          <a:lstStyle/>
          <a:p>
            <a:pPr marL="0" indent="0" algn="ctr">
              <a:lnSpc>
                <a:spcPts val="2400"/>
              </a:lnSpc>
              <a:buNone/>
            </a:pPr>
            <a:r>
              <a:rPr lang="en-US" sz="2400" dirty="0">
                <a:solidFill>
                  <a:srgbClr val="FFFFFF"/>
                </a:solidFill>
                <a:latin typeface="MuseoModerno Medium" pitchFamily="34" charset="0"/>
                <a:ea typeface="MuseoModerno Medium" pitchFamily="34" charset="-122"/>
                <a:cs typeface="MuseoModerno Medium" pitchFamily="34" charset="-120"/>
              </a:rPr>
              <a:t>2</a:t>
            </a:r>
            <a:endParaRPr lang="en-US" sz="2400" dirty="0"/>
          </a:p>
        </p:txBody>
      </p:sp>
      <p:sp>
        <p:nvSpPr>
          <p:cNvPr id="13" name="Text 10"/>
          <p:cNvSpPr/>
          <p:nvPr/>
        </p:nvSpPr>
        <p:spPr>
          <a:xfrm>
            <a:off x="2157889" y="3444597"/>
            <a:ext cx="3083004" cy="385286"/>
          </a:xfrm>
          <a:prstGeom prst="rect">
            <a:avLst/>
          </a:prstGeom>
          <a:noFill/>
          <a:ln/>
        </p:spPr>
        <p:txBody>
          <a:bodyPr wrap="none" lIns="0" tIns="0" rIns="0" bIns="0" rtlCol="0" anchor="t"/>
          <a:lstStyle/>
          <a:p>
            <a:pPr marL="0" indent="0" algn="l">
              <a:lnSpc>
                <a:spcPts val="3000"/>
              </a:lnSpc>
              <a:buNone/>
            </a:pPr>
            <a:r>
              <a:rPr lang="en-US" sz="2400" dirty="0">
                <a:solidFill>
                  <a:srgbClr val="2B4150"/>
                </a:solidFill>
                <a:latin typeface="MuseoModerno Medium" pitchFamily="34" charset="0"/>
                <a:ea typeface="MuseoModerno Medium" pitchFamily="34" charset="-122"/>
                <a:cs typeface="MuseoModerno Medium" pitchFamily="34" charset="-120"/>
              </a:rPr>
              <a:t>Bảo trì thiết bị</a:t>
            </a:r>
            <a:endParaRPr lang="en-US" sz="2400" dirty="0"/>
          </a:p>
        </p:txBody>
      </p:sp>
      <p:sp>
        <p:nvSpPr>
          <p:cNvPr id="14" name="Text 11"/>
          <p:cNvSpPr/>
          <p:nvPr/>
        </p:nvSpPr>
        <p:spPr>
          <a:xfrm>
            <a:off x="2157889" y="3855601"/>
            <a:ext cx="6266855" cy="328732"/>
          </a:xfrm>
          <a:prstGeom prst="rect">
            <a:avLst/>
          </a:prstGeom>
          <a:noFill/>
          <a:ln/>
        </p:spPr>
        <p:txBody>
          <a:bodyPr wrap="none" lIns="0" tIns="0" rIns="0" bIns="0" rtlCol="0" anchor="t"/>
          <a:lstStyle/>
          <a:p>
            <a:pPr marL="0" indent="0" algn="l">
              <a:lnSpc>
                <a:spcPts val="2550"/>
              </a:lnSpc>
              <a:buNone/>
            </a:pPr>
            <a:r>
              <a:rPr lang="en-US" dirty="0">
                <a:solidFill>
                  <a:srgbClr val="2B4150"/>
                </a:solidFill>
                <a:latin typeface="PT Serif" panose="020A0603040505020204" pitchFamily="18" charset="0"/>
                <a:ea typeface="Source Sans Pro" pitchFamily="34" charset="-122"/>
                <a:cs typeface="Source Sans Pro" pitchFamily="34" charset="-120"/>
              </a:rPr>
              <a:t>Thường xuyên kiểm tra và bảo dưỡng máy móc, thiết bị sản xuất.</a:t>
            </a:r>
            <a:endParaRPr lang="en-US" dirty="0"/>
          </a:p>
        </p:txBody>
      </p:sp>
      <p:sp>
        <p:nvSpPr>
          <p:cNvPr id="15" name="Shape 12"/>
          <p:cNvSpPr/>
          <p:nvPr/>
        </p:nvSpPr>
        <p:spPr>
          <a:xfrm>
            <a:off x="1235869" y="5143857"/>
            <a:ext cx="719257" cy="22860"/>
          </a:xfrm>
          <a:prstGeom prst="roundRect">
            <a:avLst>
              <a:gd name="adj" fmla="val 134865"/>
            </a:avLst>
          </a:prstGeom>
          <a:solidFill>
            <a:srgbClr val="2B678C"/>
          </a:solidFill>
          <a:ln/>
        </p:spPr>
      </p:sp>
      <p:sp>
        <p:nvSpPr>
          <p:cNvPr id="16" name="Shape 13"/>
          <p:cNvSpPr/>
          <p:nvPr/>
        </p:nvSpPr>
        <p:spPr>
          <a:xfrm>
            <a:off x="796290" y="4924068"/>
            <a:ext cx="462439" cy="462439"/>
          </a:xfrm>
          <a:prstGeom prst="roundRect">
            <a:avLst>
              <a:gd name="adj" fmla="val 6667"/>
            </a:avLst>
          </a:prstGeom>
          <a:solidFill>
            <a:srgbClr val="124E73"/>
          </a:solidFill>
          <a:ln/>
        </p:spPr>
      </p:sp>
      <p:sp>
        <p:nvSpPr>
          <p:cNvPr id="17" name="Text 14"/>
          <p:cNvSpPr/>
          <p:nvPr/>
        </p:nvSpPr>
        <p:spPr>
          <a:xfrm>
            <a:off x="940832" y="5001101"/>
            <a:ext cx="173236" cy="308253"/>
          </a:xfrm>
          <a:prstGeom prst="rect">
            <a:avLst/>
          </a:prstGeom>
          <a:noFill/>
          <a:ln/>
        </p:spPr>
        <p:txBody>
          <a:bodyPr wrap="none" lIns="0" tIns="0" rIns="0" bIns="0" rtlCol="0" anchor="t"/>
          <a:lstStyle/>
          <a:p>
            <a:pPr marL="0" indent="0" algn="ctr">
              <a:lnSpc>
                <a:spcPts val="2400"/>
              </a:lnSpc>
              <a:buNone/>
            </a:pPr>
            <a:r>
              <a:rPr lang="en-US" sz="2400" dirty="0">
                <a:solidFill>
                  <a:srgbClr val="FFFFFF"/>
                </a:solidFill>
                <a:latin typeface="MuseoModerno Medium" pitchFamily="34" charset="0"/>
                <a:ea typeface="MuseoModerno Medium" pitchFamily="34" charset="-122"/>
                <a:cs typeface="MuseoModerno Medium" pitchFamily="34" charset="-120"/>
              </a:rPr>
              <a:t>3</a:t>
            </a:r>
            <a:endParaRPr lang="en-US" sz="2400" dirty="0"/>
          </a:p>
        </p:txBody>
      </p:sp>
      <p:sp>
        <p:nvSpPr>
          <p:cNvPr id="18" name="Text 15"/>
          <p:cNvSpPr/>
          <p:nvPr/>
        </p:nvSpPr>
        <p:spPr>
          <a:xfrm>
            <a:off x="2157889" y="4898350"/>
            <a:ext cx="3083004" cy="385286"/>
          </a:xfrm>
          <a:prstGeom prst="rect">
            <a:avLst/>
          </a:prstGeom>
          <a:noFill/>
          <a:ln/>
        </p:spPr>
        <p:txBody>
          <a:bodyPr wrap="none" lIns="0" tIns="0" rIns="0" bIns="0" rtlCol="0" anchor="t"/>
          <a:lstStyle/>
          <a:p>
            <a:pPr marL="0" indent="0" algn="l">
              <a:lnSpc>
                <a:spcPts val="3000"/>
              </a:lnSpc>
              <a:buNone/>
            </a:pPr>
            <a:r>
              <a:rPr lang="en-US" sz="2400" dirty="0">
                <a:solidFill>
                  <a:srgbClr val="2B4150"/>
                </a:solidFill>
                <a:latin typeface="MuseoModerno Medium" pitchFamily="34" charset="0"/>
                <a:ea typeface="MuseoModerno Medium" pitchFamily="34" charset="-122"/>
                <a:cs typeface="MuseoModerno Medium" pitchFamily="34" charset="-120"/>
              </a:rPr>
              <a:t>Thiết bị bảo hộ</a:t>
            </a:r>
            <a:endParaRPr lang="en-US" sz="2400" dirty="0"/>
          </a:p>
        </p:txBody>
      </p:sp>
      <p:sp>
        <p:nvSpPr>
          <p:cNvPr id="19" name="Text 16"/>
          <p:cNvSpPr/>
          <p:nvPr/>
        </p:nvSpPr>
        <p:spPr>
          <a:xfrm>
            <a:off x="2157889" y="5309354"/>
            <a:ext cx="6266855" cy="328732"/>
          </a:xfrm>
          <a:prstGeom prst="rect">
            <a:avLst/>
          </a:prstGeom>
          <a:noFill/>
          <a:ln/>
        </p:spPr>
        <p:txBody>
          <a:bodyPr wrap="none" lIns="0" tIns="0" rIns="0" bIns="0" rtlCol="0" anchor="t"/>
          <a:lstStyle/>
          <a:p>
            <a:pPr marL="0" indent="0" algn="l">
              <a:lnSpc>
                <a:spcPts val="2550"/>
              </a:lnSpc>
              <a:buNone/>
            </a:pPr>
            <a:r>
              <a:rPr lang="en-US" dirty="0">
                <a:solidFill>
                  <a:srgbClr val="2B4150"/>
                </a:solidFill>
                <a:latin typeface="PT Serif" panose="020A0603040505020204" pitchFamily="18" charset="0"/>
                <a:ea typeface="Source Sans Pro" pitchFamily="34" charset="-122"/>
                <a:cs typeface="Source Sans Pro" pitchFamily="34" charset="-120"/>
              </a:rPr>
              <a:t>Cung cấp và đảm bảo sử dụng đúng các thiết bị bảo hộ cá nhân.</a:t>
            </a:r>
            <a:endParaRPr lang="en-US" dirty="0"/>
          </a:p>
        </p:txBody>
      </p:sp>
      <p:sp>
        <p:nvSpPr>
          <p:cNvPr id="20" name="Shape 17"/>
          <p:cNvSpPr/>
          <p:nvPr/>
        </p:nvSpPr>
        <p:spPr>
          <a:xfrm>
            <a:off x="1235869" y="6597610"/>
            <a:ext cx="719257" cy="22860"/>
          </a:xfrm>
          <a:prstGeom prst="roundRect">
            <a:avLst>
              <a:gd name="adj" fmla="val 134865"/>
            </a:avLst>
          </a:prstGeom>
          <a:solidFill>
            <a:srgbClr val="2B678C"/>
          </a:solidFill>
          <a:ln/>
        </p:spPr>
      </p:sp>
      <p:sp>
        <p:nvSpPr>
          <p:cNvPr id="21" name="Shape 18"/>
          <p:cNvSpPr/>
          <p:nvPr/>
        </p:nvSpPr>
        <p:spPr>
          <a:xfrm>
            <a:off x="796290" y="6377821"/>
            <a:ext cx="462439" cy="462439"/>
          </a:xfrm>
          <a:prstGeom prst="roundRect">
            <a:avLst>
              <a:gd name="adj" fmla="val 6667"/>
            </a:avLst>
          </a:prstGeom>
          <a:solidFill>
            <a:srgbClr val="124E73"/>
          </a:solidFill>
          <a:ln/>
        </p:spPr>
      </p:sp>
      <p:sp>
        <p:nvSpPr>
          <p:cNvPr id="22" name="Text 19"/>
          <p:cNvSpPr/>
          <p:nvPr/>
        </p:nvSpPr>
        <p:spPr>
          <a:xfrm>
            <a:off x="928211" y="6454854"/>
            <a:ext cx="198477" cy="308253"/>
          </a:xfrm>
          <a:prstGeom prst="rect">
            <a:avLst/>
          </a:prstGeom>
          <a:noFill/>
          <a:ln/>
        </p:spPr>
        <p:txBody>
          <a:bodyPr wrap="none" lIns="0" tIns="0" rIns="0" bIns="0" rtlCol="0" anchor="t"/>
          <a:lstStyle/>
          <a:p>
            <a:pPr marL="0" indent="0" algn="ctr">
              <a:lnSpc>
                <a:spcPts val="2400"/>
              </a:lnSpc>
              <a:buNone/>
            </a:pPr>
            <a:r>
              <a:rPr lang="en-US" sz="2400" dirty="0">
                <a:solidFill>
                  <a:srgbClr val="FFFFFF"/>
                </a:solidFill>
                <a:latin typeface="MuseoModerno Medium" pitchFamily="34" charset="0"/>
                <a:ea typeface="MuseoModerno Medium" pitchFamily="34" charset="-122"/>
                <a:cs typeface="MuseoModerno Medium" pitchFamily="34" charset="-120"/>
              </a:rPr>
              <a:t>4</a:t>
            </a:r>
            <a:endParaRPr lang="en-US" sz="2400" dirty="0"/>
          </a:p>
        </p:txBody>
      </p:sp>
      <p:sp>
        <p:nvSpPr>
          <p:cNvPr id="23" name="Text 20"/>
          <p:cNvSpPr/>
          <p:nvPr/>
        </p:nvSpPr>
        <p:spPr>
          <a:xfrm>
            <a:off x="2157889" y="6352103"/>
            <a:ext cx="3083004" cy="385286"/>
          </a:xfrm>
          <a:prstGeom prst="rect">
            <a:avLst/>
          </a:prstGeom>
          <a:noFill/>
          <a:ln/>
        </p:spPr>
        <p:txBody>
          <a:bodyPr wrap="none" lIns="0" tIns="0" rIns="0" bIns="0" rtlCol="0" anchor="t"/>
          <a:lstStyle/>
          <a:p>
            <a:pPr marL="0" indent="0" algn="l">
              <a:lnSpc>
                <a:spcPts val="3000"/>
              </a:lnSpc>
              <a:buNone/>
            </a:pPr>
            <a:r>
              <a:rPr lang="en-US" sz="2400" dirty="0">
                <a:solidFill>
                  <a:srgbClr val="2B4150"/>
                </a:solidFill>
                <a:latin typeface="MuseoModerno Medium" pitchFamily="34" charset="0"/>
                <a:ea typeface="MuseoModerno Medium" pitchFamily="34" charset="-122"/>
                <a:cs typeface="MuseoModerno Medium" pitchFamily="34" charset="-120"/>
              </a:rPr>
              <a:t>Môi trường</a:t>
            </a:r>
            <a:endParaRPr lang="en-US" sz="2400" dirty="0"/>
          </a:p>
        </p:txBody>
      </p:sp>
      <p:sp>
        <p:nvSpPr>
          <p:cNvPr id="24" name="Text 21"/>
          <p:cNvSpPr/>
          <p:nvPr/>
        </p:nvSpPr>
        <p:spPr>
          <a:xfrm>
            <a:off x="2157889" y="6763107"/>
            <a:ext cx="6266855" cy="328732"/>
          </a:xfrm>
          <a:prstGeom prst="rect">
            <a:avLst/>
          </a:prstGeom>
          <a:noFill/>
          <a:ln/>
        </p:spPr>
        <p:txBody>
          <a:bodyPr wrap="none" lIns="0" tIns="0" rIns="0" bIns="0" rtlCol="0" anchor="t"/>
          <a:lstStyle/>
          <a:p>
            <a:pPr marL="0" indent="0" algn="l">
              <a:lnSpc>
                <a:spcPts val="2550"/>
              </a:lnSpc>
              <a:buNone/>
            </a:pPr>
            <a:r>
              <a:rPr lang="en-US" dirty="0">
                <a:solidFill>
                  <a:srgbClr val="2B4150"/>
                </a:solidFill>
                <a:latin typeface="PT Serif" panose="020A0603040505020204" pitchFamily="18" charset="0"/>
                <a:ea typeface="Source Sans Pro" pitchFamily="34" charset="-122"/>
                <a:cs typeface="Source Sans Pro" pitchFamily="34" charset="-120"/>
              </a:rPr>
              <a:t>Duy trì không gian làm việc sạch sẽ, thoáng mát và đủ ánh sáng.</a:t>
            </a:r>
            <a:endParaRPr lang="en-US" dirty="0"/>
          </a:p>
        </p:txBody>
      </p:sp>
      <p:pic>
        <p:nvPicPr>
          <p:cNvPr id="25" name="Picture 24">
            <a:extLst>
              <a:ext uri="{FF2B5EF4-FFF2-40B4-BE49-F238E27FC236}">
                <a16:creationId xmlns:a16="http://schemas.microsoft.com/office/drawing/2014/main" id="{4CCC7A24-3B72-B78C-72DE-1EBA9081A10F}"/>
              </a:ext>
            </a:extLst>
          </p:cNvPr>
          <p:cNvPicPr>
            <a:picLocks noChangeAspect="1"/>
          </p:cNvPicPr>
          <p:nvPr/>
        </p:nvPicPr>
        <p:blipFill>
          <a:blip r:embed="rId4"/>
          <a:stretch>
            <a:fillRect/>
          </a:stretch>
        </p:blipFill>
        <p:spPr>
          <a:xfrm>
            <a:off x="12424760" y="7500550"/>
            <a:ext cx="2075078" cy="642553"/>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537210" y="1908810"/>
            <a:ext cx="4411980" cy="4411980"/>
          </a:xfrm>
          <a:prstGeom prst="rect">
            <a:avLst/>
          </a:prstGeom>
        </p:spPr>
      </p:pic>
      <p:sp>
        <p:nvSpPr>
          <p:cNvPr id="3" name="Text 0"/>
          <p:cNvSpPr/>
          <p:nvPr/>
        </p:nvSpPr>
        <p:spPr>
          <a:xfrm>
            <a:off x="6280190" y="576754"/>
            <a:ext cx="7252811" cy="708779"/>
          </a:xfrm>
          <a:prstGeom prst="rect">
            <a:avLst/>
          </a:prstGeom>
          <a:noFill/>
          <a:ln/>
        </p:spPr>
        <p:txBody>
          <a:bodyPr wrap="none" lIns="0" tIns="0" rIns="0" bIns="0" rtlCol="0" anchor="t"/>
          <a:lstStyle/>
          <a:p>
            <a:pPr marL="0" indent="0">
              <a:lnSpc>
                <a:spcPts val="5550"/>
              </a:lnSpc>
              <a:buNone/>
            </a:pPr>
            <a:r>
              <a:rPr lang="en-US" sz="4800" b="1" dirty="0">
                <a:solidFill>
                  <a:srgbClr val="124E73"/>
                </a:solidFill>
                <a:latin typeface="MuseoModerno Medium" pitchFamily="34" charset="0"/>
                <a:ea typeface="MuseoModerno Medium" pitchFamily="34" charset="-122"/>
                <a:cs typeface="MuseoModerno Medium" pitchFamily="34" charset="-120"/>
              </a:rPr>
              <a:t>Xử lý tình huống khẩn cấp</a:t>
            </a:r>
            <a:endParaRPr lang="en-US" sz="4800" b="1" dirty="0"/>
          </a:p>
        </p:txBody>
      </p:sp>
      <p:sp>
        <p:nvSpPr>
          <p:cNvPr id="4" name="Shape 1"/>
          <p:cNvSpPr/>
          <p:nvPr/>
        </p:nvSpPr>
        <p:spPr>
          <a:xfrm>
            <a:off x="6605111" y="1685092"/>
            <a:ext cx="30480" cy="5908238"/>
          </a:xfrm>
          <a:prstGeom prst="roundRect">
            <a:avLst>
              <a:gd name="adj" fmla="val 111628"/>
            </a:avLst>
          </a:prstGeom>
          <a:solidFill>
            <a:srgbClr val="D9D4C9"/>
          </a:solidFill>
          <a:ln/>
        </p:spPr>
      </p:sp>
      <p:sp>
        <p:nvSpPr>
          <p:cNvPr id="5" name="Shape 2"/>
          <p:cNvSpPr/>
          <p:nvPr/>
        </p:nvSpPr>
        <p:spPr>
          <a:xfrm>
            <a:off x="6845022" y="2180153"/>
            <a:ext cx="793790" cy="30480"/>
          </a:xfrm>
          <a:prstGeom prst="roundRect">
            <a:avLst>
              <a:gd name="adj" fmla="val 111628"/>
            </a:avLst>
          </a:prstGeom>
          <a:solidFill>
            <a:srgbClr val="2B678C"/>
          </a:solidFill>
          <a:ln/>
        </p:spPr>
      </p:sp>
      <p:sp>
        <p:nvSpPr>
          <p:cNvPr id="6" name="Shape 3"/>
          <p:cNvSpPr/>
          <p:nvPr/>
        </p:nvSpPr>
        <p:spPr>
          <a:xfrm>
            <a:off x="6365200" y="1940243"/>
            <a:ext cx="510302" cy="510302"/>
          </a:xfrm>
          <a:prstGeom prst="roundRect">
            <a:avLst>
              <a:gd name="adj" fmla="val 6667"/>
            </a:avLst>
          </a:prstGeom>
          <a:solidFill>
            <a:srgbClr val="124E73"/>
          </a:solidFill>
          <a:ln/>
        </p:spPr>
      </p:sp>
      <p:sp>
        <p:nvSpPr>
          <p:cNvPr id="7" name="Text 4"/>
          <p:cNvSpPr/>
          <p:nvPr/>
        </p:nvSpPr>
        <p:spPr>
          <a:xfrm>
            <a:off x="6540579" y="2025253"/>
            <a:ext cx="159544" cy="340281"/>
          </a:xfrm>
          <a:prstGeom prst="rect">
            <a:avLst/>
          </a:prstGeom>
          <a:noFill/>
          <a:ln/>
        </p:spPr>
        <p:txBody>
          <a:bodyPr wrap="none" lIns="0" tIns="0" rIns="0" bIns="0" rtlCol="0" anchor="t"/>
          <a:lstStyle/>
          <a:p>
            <a:pPr marL="0" indent="0" algn="ctr">
              <a:lnSpc>
                <a:spcPts val="2650"/>
              </a:lnSpc>
              <a:buNone/>
            </a:pPr>
            <a:r>
              <a:rPr lang="en-US" sz="2650" dirty="0">
                <a:solidFill>
                  <a:srgbClr val="FFFFFF"/>
                </a:solidFill>
                <a:latin typeface="MuseoModerno Medium" pitchFamily="34" charset="0"/>
                <a:ea typeface="MuseoModerno Medium" pitchFamily="34" charset="-122"/>
                <a:cs typeface="MuseoModerno Medium" pitchFamily="34" charset="-120"/>
              </a:rPr>
              <a:t>1</a:t>
            </a:r>
            <a:endParaRPr lang="en-US" sz="2650" dirty="0"/>
          </a:p>
        </p:txBody>
      </p:sp>
      <p:sp>
        <p:nvSpPr>
          <p:cNvPr id="8" name="Text 5"/>
          <p:cNvSpPr/>
          <p:nvPr/>
        </p:nvSpPr>
        <p:spPr>
          <a:xfrm>
            <a:off x="7867888" y="1911906"/>
            <a:ext cx="2835235" cy="354330"/>
          </a:xfrm>
          <a:prstGeom prst="rect">
            <a:avLst/>
          </a:prstGeom>
          <a:noFill/>
          <a:ln/>
        </p:spPr>
        <p:txBody>
          <a:bodyPr wrap="none" lIns="0" tIns="0" rIns="0" bIns="0" rtlCol="0" anchor="t"/>
          <a:lstStyle/>
          <a:p>
            <a:pPr marL="0" indent="0" algn="l">
              <a:lnSpc>
                <a:spcPts val="2750"/>
              </a:lnSpc>
              <a:buNone/>
            </a:pPr>
            <a:r>
              <a:rPr lang="en-US" sz="2400" dirty="0">
                <a:solidFill>
                  <a:srgbClr val="2B4150"/>
                </a:solidFill>
                <a:latin typeface="MuseoModerno Medium" pitchFamily="34" charset="0"/>
                <a:ea typeface="MuseoModerno Medium" pitchFamily="34" charset="-122"/>
                <a:cs typeface="MuseoModerno Medium" pitchFamily="34" charset="-120"/>
              </a:rPr>
              <a:t>Dừng máy</a:t>
            </a:r>
            <a:endParaRPr lang="en-US" sz="2400" dirty="0"/>
          </a:p>
        </p:txBody>
      </p:sp>
      <p:sp>
        <p:nvSpPr>
          <p:cNvPr id="9" name="Text 6"/>
          <p:cNvSpPr/>
          <p:nvPr/>
        </p:nvSpPr>
        <p:spPr>
          <a:xfrm>
            <a:off x="7867888" y="2269093"/>
            <a:ext cx="5968722" cy="362903"/>
          </a:xfrm>
          <a:prstGeom prst="rect">
            <a:avLst/>
          </a:prstGeom>
          <a:noFill/>
          <a:ln/>
        </p:spPr>
        <p:txBody>
          <a:bodyPr wrap="none" lIns="0" tIns="0" rIns="0" bIns="0" rtlCol="0" anchor="t"/>
          <a:lstStyle/>
          <a:p>
            <a:pPr marL="0" indent="0" algn="l">
              <a:lnSpc>
                <a:spcPts val="2850"/>
              </a:lnSpc>
              <a:buNone/>
            </a:pPr>
            <a:r>
              <a:rPr lang="en-US" dirty="0">
                <a:solidFill>
                  <a:srgbClr val="2B4150"/>
                </a:solidFill>
                <a:latin typeface="PT Serif" panose="020A0603040505020204" pitchFamily="18" charset="0"/>
                <a:ea typeface="Source Sans Pro" pitchFamily="34" charset="-122"/>
                <a:cs typeface="Source Sans Pro" pitchFamily="34" charset="-120"/>
              </a:rPr>
              <a:t>Ngay lập tức dừng hoạt động của máy móc khi xảy ra tai nạn.</a:t>
            </a:r>
            <a:endParaRPr lang="en-US" dirty="0"/>
          </a:p>
        </p:txBody>
      </p:sp>
      <p:sp>
        <p:nvSpPr>
          <p:cNvPr id="10" name="Shape 7"/>
          <p:cNvSpPr/>
          <p:nvPr/>
        </p:nvSpPr>
        <p:spPr>
          <a:xfrm>
            <a:off x="6845022" y="3713917"/>
            <a:ext cx="793790" cy="30480"/>
          </a:xfrm>
          <a:prstGeom prst="roundRect">
            <a:avLst>
              <a:gd name="adj" fmla="val 111628"/>
            </a:avLst>
          </a:prstGeom>
          <a:solidFill>
            <a:srgbClr val="2B678C"/>
          </a:solidFill>
          <a:ln/>
        </p:spPr>
      </p:sp>
      <p:sp>
        <p:nvSpPr>
          <p:cNvPr id="11" name="Shape 8"/>
          <p:cNvSpPr/>
          <p:nvPr/>
        </p:nvSpPr>
        <p:spPr>
          <a:xfrm>
            <a:off x="6365200" y="3474006"/>
            <a:ext cx="510302" cy="510302"/>
          </a:xfrm>
          <a:prstGeom prst="roundRect">
            <a:avLst>
              <a:gd name="adj" fmla="val 6667"/>
            </a:avLst>
          </a:prstGeom>
          <a:solidFill>
            <a:srgbClr val="124E73"/>
          </a:solidFill>
          <a:ln/>
        </p:spPr>
      </p:sp>
      <p:sp>
        <p:nvSpPr>
          <p:cNvPr id="12" name="Text 9"/>
          <p:cNvSpPr/>
          <p:nvPr/>
        </p:nvSpPr>
        <p:spPr>
          <a:xfrm>
            <a:off x="6525697" y="3559016"/>
            <a:ext cx="189190" cy="340281"/>
          </a:xfrm>
          <a:prstGeom prst="rect">
            <a:avLst/>
          </a:prstGeom>
          <a:noFill/>
          <a:ln/>
        </p:spPr>
        <p:txBody>
          <a:bodyPr wrap="none" lIns="0" tIns="0" rIns="0" bIns="0" rtlCol="0" anchor="t"/>
          <a:lstStyle/>
          <a:p>
            <a:pPr marL="0" indent="0" algn="ctr">
              <a:lnSpc>
                <a:spcPts val="2650"/>
              </a:lnSpc>
              <a:buNone/>
            </a:pPr>
            <a:r>
              <a:rPr lang="en-US" sz="2650" dirty="0">
                <a:solidFill>
                  <a:srgbClr val="FFFFFF"/>
                </a:solidFill>
                <a:latin typeface="MuseoModerno Medium" pitchFamily="34" charset="0"/>
                <a:ea typeface="MuseoModerno Medium" pitchFamily="34" charset="-122"/>
                <a:cs typeface="MuseoModerno Medium" pitchFamily="34" charset="-120"/>
              </a:rPr>
              <a:t>2</a:t>
            </a:r>
            <a:endParaRPr lang="en-US" sz="2650" dirty="0"/>
          </a:p>
        </p:txBody>
      </p:sp>
      <p:sp>
        <p:nvSpPr>
          <p:cNvPr id="13" name="Text 10"/>
          <p:cNvSpPr/>
          <p:nvPr/>
        </p:nvSpPr>
        <p:spPr>
          <a:xfrm>
            <a:off x="7867888" y="3445669"/>
            <a:ext cx="2835235" cy="354330"/>
          </a:xfrm>
          <a:prstGeom prst="rect">
            <a:avLst/>
          </a:prstGeom>
          <a:noFill/>
          <a:ln/>
        </p:spPr>
        <p:txBody>
          <a:bodyPr wrap="none" lIns="0" tIns="0" rIns="0" bIns="0" rtlCol="0" anchor="t"/>
          <a:lstStyle/>
          <a:p>
            <a:pPr marL="0" indent="0" algn="l">
              <a:lnSpc>
                <a:spcPts val="2750"/>
              </a:lnSpc>
              <a:buNone/>
            </a:pPr>
            <a:r>
              <a:rPr lang="en-US" sz="2400" dirty="0">
                <a:solidFill>
                  <a:srgbClr val="2B4150"/>
                </a:solidFill>
                <a:latin typeface="MuseoModerno Medium" pitchFamily="34" charset="0"/>
                <a:ea typeface="MuseoModerno Medium" pitchFamily="34" charset="-122"/>
                <a:cs typeface="MuseoModerno Medium" pitchFamily="34" charset="-120"/>
              </a:rPr>
              <a:t>Sơ cứu</a:t>
            </a:r>
            <a:endParaRPr lang="en-US" sz="2400" dirty="0"/>
          </a:p>
        </p:txBody>
      </p:sp>
      <p:sp>
        <p:nvSpPr>
          <p:cNvPr id="14" name="Text 11"/>
          <p:cNvSpPr/>
          <p:nvPr/>
        </p:nvSpPr>
        <p:spPr>
          <a:xfrm>
            <a:off x="7867888" y="3802856"/>
            <a:ext cx="5968722" cy="362903"/>
          </a:xfrm>
          <a:prstGeom prst="rect">
            <a:avLst/>
          </a:prstGeom>
          <a:noFill/>
          <a:ln/>
        </p:spPr>
        <p:txBody>
          <a:bodyPr wrap="none" lIns="0" tIns="0" rIns="0" bIns="0" rtlCol="0" anchor="t"/>
          <a:lstStyle/>
          <a:p>
            <a:pPr marL="0" indent="0" algn="l">
              <a:lnSpc>
                <a:spcPts val="2850"/>
              </a:lnSpc>
              <a:buNone/>
            </a:pPr>
            <a:r>
              <a:rPr lang="en-US" dirty="0">
                <a:solidFill>
                  <a:srgbClr val="2B4150"/>
                </a:solidFill>
                <a:latin typeface="PT Serif" panose="020A0603040505020204" pitchFamily="18" charset="0"/>
                <a:ea typeface="Source Sans Pro" pitchFamily="34" charset="-122"/>
                <a:cs typeface="Source Sans Pro" pitchFamily="34" charset="-120"/>
              </a:rPr>
              <a:t>Thực hiện sơ cứu ban đầu cho người bị nạn nếu cần thiết.</a:t>
            </a:r>
            <a:endParaRPr lang="en-US" dirty="0"/>
          </a:p>
        </p:txBody>
      </p:sp>
      <p:sp>
        <p:nvSpPr>
          <p:cNvPr id="15" name="Shape 12"/>
          <p:cNvSpPr/>
          <p:nvPr/>
        </p:nvSpPr>
        <p:spPr>
          <a:xfrm>
            <a:off x="6845022" y="5247680"/>
            <a:ext cx="793790" cy="30480"/>
          </a:xfrm>
          <a:prstGeom prst="roundRect">
            <a:avLst>
              <a:gd name="adj" fmla="val 111628"/>
            </a:avLst>
          </a:prstGeom>
          <a:solidFill>
            <a:srgbClr val="2B678C"/>
          </a:solidFill>
          <a:ln/>
        </p:spPr>
      </p:sp>
      <p:sp>
        <p:nvSpPr>
          <p:cNvPr id="16" name="Shape 13"/>
          <p:cNvSpPr/>
          <p:nvPr/>
        </p:nvSpPr>
        <p:spPr>
          <a:xfrm>
            <a:off x="6365200" y="5007769"/>
            <a:ext cx="510302" cy="510302"/>
          </a:xfrm>
          <a:prstGeom prst="roundRect">
            <a:avLst>
              <a:gd name="adj" fmla="val 6667"/>
            </a:avLst>
          </a:prstGeom>
          <a:solidFill>
            <a:srgbClr val="124E73"/>
          </a:solidFill>
          <a:ln/>
        </p:spPr>
      </p:sp>
      <p:sp>
        <p:nvSpPr>
          <p:cNvPr id="17" name="Text 14"/>
          <p:cNvSpPr/>
          <p:nvPr/>
        </p:nvSpPr>
        <p:spPr>
          <a:xfrm>
            <a:off x="6524744" y="5092779"/>
            <a:ext cx="191214" cy="340281"/>
          </a:xfrm>
          <a:prstGeom prst="rect">
            <a:avLst/>
          </a:prstGeom>
          <a:noFill/>
          <a:ln/>
        </p:spPr>
        <p:txBody>
          <a:bodyPr wrap="none" lIns="0" tIns="0" rIns="0" bIns="0" rtlCol="0" anchor="t"/>
          <a:lstStyle/>
          <a:p>
            <a:pPr marL="0" indent="0" algn="ctr">
              <a:lnSpc>
                <a:spcPts val="2650"/>
              </a:lnSpc>
              <a:buNone/>
            </a:pPr>
            <a:r>
              <a:rPr lang="en-US" sz="2650" dirty="0">
                <a:solidFill>
                  <a:srgbClr val="FFFFFF"/>
                </a:solidFill>
                <a:latin typeface="MuseoModerno Medium" pitchFamily="34" charset="0"/>
                <a:ea typeface="MuseoModerno Medium" pitchFamily="34" charset="-122"/>
                <a:cs typeface="MuseoModerno Medium" pitchFamily="34" charset="-120"/>
              </a:rPr>
              <a:t>3</a:t>
            </a:r>
            <a:endParaRPr lang="en-US" sz="2650" dirty="0"/>
          </a:p>
        </p:txBody>
      </p:sp>
      <p:sp>
        <p:nvSpPr>
          <p:cNvPr id="18" name="Text 15"/>
          <p:cNvSpPr/>
          <p:nvPr/>
        </p:nvSpPr>
        <p:spPr>
          <a:xfrm>
            <a:off x="7867888" y="4979432"/>
            <a:ext cx="2835235" cy="354330"/>
          </a:xfrm>
          <a:prstGeom prst="rect">
            <a:avLst/>
          </a:prstGeom>
          <a:noFill/>
          <a:ln/>
        </p:spPr>
        <p:txBody>
          <a:bodyPr wrap="none" lIns="0" tIns="0" rIns="0" bIns="0" rtlCol="0" anchor="t"/>
          <a:lstStyle/>
          <a:p>
            <a:pPr marL="0" indent="0" algn="l">
              <a:lnSpc>
                <a:spcPts val="2750"/>
              </a:lnSpc>
              <a:buNone/>
            </a:pPr>
            <a:r>
              <a:rPr lang="en-US" sz="2400" dirty="0">
                <a:solidFill>
                  <a:srgbClr val="2B4150"/>
                </a:solidFill>
                <a:latin typeface="MuseoModerno Medium" pitchFamily="34" charset="0"/>
                <a:ea typeface="MuseoModerno Medium" pitchFamily="34" charset="-122"/>
                <a:cs typeface="MuseoModerno Medium" pitchFamily="34" charset="-120"/>
              </a:rPr>
              <a:t>Gọi cấp cứu</a:t>
            </a:r>
            <a:endParaRPr lang="en-US" sz="2400" dirty="0"/>
          </a:p>
        </p:txBody>
      </p:sp>
      <p:sp>
        <p:nvSpPr>
          <p:cNvPr id="19" name="Text 16"/>
          <p:cNvSpPr/>
          <p:nvPr/>
        </p:nvSpPr>
        <p:spPr>
          <a:xfrm>
            <a:off x="7867888" y="5336619"/>
            <a:ext cx="5968722" cy="362903"/>
          </a:xfrm>
          <a:prstGeom prst="rect">
            <a:avLst/>
          </a:prstGeom>
          <a:noFill/>
          <a:ln/>
        </p:spPr>
        <p:txBody>
          <a:bodyPr wrap="none" lIns="0" tIns="0" rIns="0" bIns="0" rtlCol="0" anchor="t"/>
          <a:lstStyle/>
          <a:p>
            <a:pPr marL="0" indent="0" algn="l">
              <a:lnSpc>
                <a:spcPts val="2850"/>
              </a:lnSpc>
              <a:buNone/>
            </a:pPr>
            <a:r>
              <a:rPr lang="en-US" dirty="0">
                <a:solidFill>
                  <a:srgbClr val="2B4150"/>
                </a:solidFill>
                <a:latin typeface="PT Serif" panose="020A0603040505020204" pitchFamily="18" charset="0"/>
                <a:ea typeface="Source Sans Pro" pitchFamily="34" charset="-122"/>
                <a:cs typeface="Source Sans Pro" pitchFamily="34" charset="-120"/>
              </a:rPr>
              <a:t>Liên hệ dịch vụ y tế khẩn cấp nếu tình trạng nghiêm trọng.</a:t>
            </a:r>
            <a:endParaRPr lang="en-US" dirty="0"/>
          </a:p>
        </p:txBody>
      </p:sp>
      <p:sp>
        <p:nvSpPr>
          <p:cNvPr id="20" name="Shape 17"/>
          <p:cNvSpPr/>
          <p:nvPr/>
        </p:nvSpPr>
        <p:spPr>
          <a:xfrm>
            <a:off x="6845022" y="6781443"/>
            <a:ext cx="793790" cy="30480"/>
          </a:xfrm>
          <a:prstGeom prst="roundRect">
            <a:avLst>
              <a:gd name="adj" fmla="val 111628"/>
            </a:avLst>
          </a:prstGeom>
          <a:solidFill>
            <a:srgbClr val="2B678C"/>
          </a:solidFill>
          <a:ln/>
        </p:spPr>
      </p:sp>
      <p:sp>
        <p:nvSpPr>
          <p:cNvPr id="21" name="Shape 18"/>
          <p:cNvSpPr/>
          <p:nvPr/>
        </p:nvSpPr>
        <p:spPr>
          <a:xfrm>
            <a:off x="6365200" y="6541532"/>
            <a:ext cx="510302" cy="510302"/>
          </a:xfrm>
          <a:prstGeom prst="roundRect">
            <a:avLst>
              <a:gd name="adj" fmla="val 6667"/>
            </a:avLst>
          </a:prstGeom>
          <a:solidFill>
            <a:srgbClr val="124E73"/>
          </a:solidFill>
          <a:ln/>
        </p:spPr>
      </p:sp>
      <p:sp>
        <p:nvSpPr>
          <p:cNvPr id="22" name="Text 19"/>
          <p:cNvSpPr/>
          <p:nvPr/>
        </p:nvSpPr>
        <p:spPr>
          <a:xfrm>
            <a:off x="6510814" y="6626543"/>
            <a:ext cx="219075" cy="340281"/>
          </a:xfrm>
          <a:prstGeom prst="rect">
            <a:avLst/>
          </a:prstGeom>
          <a:noFill/>
          <a:ln/>
        </p:spPr>
        <p:txBody>
          <a:bodyPr wrap="none" lIns="0" tIns="0" rIns="0" bIns="0" rtlCol="0" anchor="t"/>
          <a:lstStyle/>
          <a:p>
            <a:pPr marL="0" indent="0" algn="ctr">
              <a:lnSpc>
                <a:spcPts val="2650"/>
              </a:lnSpc>
              <a:buNone/>
            </a:pPr>
            <a:r>
              <a:rPr lang="en-US" sz="2650" dirty="0">
                <a:solidFill>
                  <a:srgbClr val="FFFFFF"/>
                </a:solidFill>
                <a:latin typeface="MuseoModerno Medium" pitchFamily="34" charset="0"/>
                <a:ea typeface="MuseoModerno Medium" pitchFamily="34" charset="-122"/>
                <a:cs typeface="MuseoModerno Medium" pitchFamily="34" charset="-120"/>
              </a:rPr>
              <a:t>4</a:t>
            </a:r>
            <a:endParaRPr lang="en-US" sz="2650" dirty="0"/>
          </a:p>
        </p:txBody>
      </p:sp>
      <p:sp>
        <p:nvSpPr>
          <p:cNvPr id="23" name="Text 20"/>
          <p:cNvSpPr/>
          <p:nvPr/>
        </p:nvSpPr>
        <p:spPr>
          <a:xfrm>
            <a:off x="7867888" y="6513195"/>
            <a:ext cx="2835235" cy="354330"/>
          </a:xfrm>
          <a:prstGeom prst="rect">
            <a:avLst/>
          </a:prstGeom>
          <a:noFill/>
          <a:ln/>
        </p:spPr>
        <p:txBody>
          <a:bodyPr wrap="none" lIns="0" tIns="0" rIns="0" bIns="0" rtlCol="0" anchor="t"/>
          <a:lstStyle/>
          <a:p>
            <a:pPr marL="0" indent="0" algn="l">
              <a:lnSpc>
                <a:spcPts val="2750"/>
              </a:lnSpc>
              <a:buNone/>
            </a:pPr>
            <a:r>
              <a:rPr lang="en-US" sz="2400" dirty="0">
                <a:solidFill>
                  <a:srgbClr val="2B4150"/>
                </a:solidFill>
                <a:latin typeface="MuseoModerno Medium" pitchFamily="34" charset="0"/>
                <a:ea typeface="MuseoModerno Medium" pitchFamily="34" charset="-122"/>
                <a:cs typeface="MuseoModerno Medium" pitchFamily="34" charset="-120"/>
              </a:rPr>
              <a:t>Báo cáo</a:t>
            </a:r>
            <a:endParaRPr lang="en-US" sz="2400" dirty="0"/>
          </a:p>
        </p:txBody>
      </p:sp>
      <p:sp>
        <p:nvSpPr>
          <p:cNvPr id="24" name="Text 21"/>
          <p:cNvSpPr/>
          <p:nvPr/>
        </p:nvSpPr>
        <p:spPr>
          <a:xfrm>
            <a:off x="7867888" y="6870382"/>
            <a:ext cx="5968722" cy="362903"/>
          </a:xfrm>
          <a:prstGeom prst="rect">
            <a:avLst/>
          </a:prstGeom>
          <a:noFill/>
          <a:ln/>
        </p:spPr>
        <p:txBody>
          <a:bodyPr wrap="none" lIns="0" tIns="0" rIns="0" bIns="0" rtlCol="0" anchor="t"/>
          <a:lstStyle/>
          <a:p>
            <a:pPr marL="0" indent="0" algn="l">
              <a:lnSpc>
                <a:spcPts val="2850"/>
              </a:lnSpc>
              <a:buNone/>
            </a:pPr>
            <a:r>
              <a:rPr lang="en-US" dirty="0">
                <a:solidFill>
                  <a:srgbClr val="2B4150"/>
                </a:solidFill>
                <a:latin typeface="PT Serif" panose="020A0603040505020204" pitchFamily="18" charset="0"/>
                <a:ea typeface="Source Sans Pro" pitchFamily="34" charset="-122"/>
                <a:cs typeface="Source Sans Pro" pitchFamily="34" charset="-120"/>
              </a:rPr>
              <a:t>Thông báo cho quản lý và lập báo cáo chi tiết về sự cố.</a:t>
            </a:r>
            <a:endParaRPr lang="en-US" dirty="0"/>
          </a:p>
        </p:txBody>
      </p:sp>
      <p:pic>
        <p:nvPicPr>
          <p:cNvPr id="25" name="Picture 24">
            <a:extLst>
              <a:ext uri="{FF2B5EF4-FFF2-40B4-BE49-F238E27FC236}">
                <a16:creationId xmlns:a16="http://schemas.microsoft.com/office/drawing/2014/main" id="{02237623-8C73-E3DC-509E-FF6E1E1834DC}"/>
              </a:ext>
            </a:extLst>
          </p:cNvPr>
          <p:cNvPicPr>
            <a:picLocks noChangeAspect="1"/>
          </p:cNvPicPr>
          <p:nvPr/>
        </p:nvPicPr>
        <p:blipFill>
          <a:blip r:embed="rId4"/>
          <a:stretch>
            <a:fillRect/>
          </a:stretch>
        </p:blipFill>
        <p:spPr>
          <a:xfrm>
            <a:off x="12424760" y="7500550"/>
            <a:ext cx="2075078" cy="642553"/>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pic>
        <p:nvPicPr>
          <p:cNvPr id="3" name="Image 1" descr="preencoded.png"/>
          <p:cNvPicPr>
            <a:picLocks noChangeAspect="1"/>
          </p:cNvPicPr>
          <p:nvPr/>
        </p:nvPicPr>
        <p:blipFill>
          <a:blip r:embed="rId3"/>
          <a:stretch>
            <a:fillRect/>
          </a:stretch>
        </p:blipFill>
        <p:spPr>
          <a:xfrm>
            <a:off x="9427488" y="2615565"/>
            <a:ext cx="4919305" cy="3973592"/>
          </a:xfrm>
          <a:prstGeom prst="rect">
            <a:avLst/>
          </a:prstGeom>
        </p:spPr>
      </p:pic>
      <p:sp>
        <p:nvSpPr>
          <p:cNvPr id="4" name="Text 0"/>
          <p:cNvSpPr/>
          <p:nvPr/>
        </p:nvSpPr>
        <p:spPr>
          <a:xfrm>
            <a:off x="1736705" y="691110"/>
            <a:ext cx="5670590" cy="708779"/>
          </a:xfrm>
          <a:prstGeom prst="rect">
            <a:avLst/>
          </a:prstGeom>
          <a:noFill/>
          <a:ln/>
        </p:spPr>
        <p:txBody>
          <a:bodyPr wrap="none" lIns="0" tIns="0" rIns="0" bIns="0" rtlCol="0" anchor="t"/>
          <a:lstStyle/>
          <a:p>
            <a:pPr marL="0" indent="0" algn="ctr">
              <a:lnSpc>
                <a:spcPts val="5550"/>
              </a:lnSpc>
              <a:buNone/>
            </a:pPr>
            <a:r>
              <a:rPr lang="en-US" sz="5400" b="1" dirty="0">
                <a:solidFill>
                  <a:srgbClr val="124E73"/>
                </a:solidFill>
                <a:latin typeface="MuseoModerno Medium" pitchFamily="34" charset="0"/>
                <a:ea typeface="MuseoModerno Medium" pitchFamily="34" charset="-122"/>
                <a:cs typeface="MuseoModerno Medium" pitchFamily="34" charset="-120"/>
              </a:rPr>
              <a:t>Tài liệu tham khảo</a:t>
            </a:r>
            <a:endParaRPr lang="en-US" sz="5400" b="1" dirty="0"/>
          </a:p>
        </p:txBody>
      </p:sp>
      <p:sp>
        <p:nvSpPr>
          <p:cNvPr id="5" name="Shape 1"/>
          <p:cNvSpPr/>
          <p:nvPr/>
        </p:nvSpPr>
        <p:spPr>
          <a:xfrm>
            <a:off x="793790" y="2345531"/>
            <a:ext cx="7556421" cy="1377910"/>
          </a:xfrm>
          <a:prstGeom prst="roundRect">
            <a:avLst>
              <a:gd name="adj" fmla="val 2469"/>
            </a:avLst>
          </a:prstGeom>
          <a:solidFill>
            <a:srgbClr val="F3EEE3"/>
          </a:solidFill>
          <a:ln/>
        </p:spPr>
      </p:sp>
      <p:sp>
        <p:nvSpPr>
          <p:cNvPr id="6" name="Text 2"/>
          <p:cNvSpPr/>
          <p:nvPr/>
        </p:nvSpPr>
        <p:spPr>
          <a:xfrm>
            <a:off x="1020604" y="2572345"/>
            <a:ext cx="6318885" cy="425291"/>
          </a:xfrm>
          <a:prstGeom prst="rect">
            <a:avLst/>
          </a:prstGeom>
          <a:noFill/>
          <a:ln/>
        </p:spPr>
        <p:txBody>
          <a:bodyPr wrap="none" lIns="0" tIns="0" rIns="0" bIns="0" rtlCol="0" anchor="t"/>
          <a:lstStyle/>
          <a:p>
            <a:pPr marL="0" indent="0">
              <a:lnSpc>
                <a:spcPts val="3300"/>
              </a:lnSpc>
              <a:buNone/>
            </a:pPr>
            <a:r>
              <a:rPr lang="en-US" sz="2650" b="1" dirty="0">
                <a:solidFill>
                  <a:srgbClr val="2B4150"/>
                </a:solidFill>
                <a:latin typeface="MuseoModerno Medium" pitchFamily="34" charset="0"/>
                <a:ea typeface="MuseoModerno Medium" pitchFamily="34" charset="-122"/>
                <a:cs typeface="MuseoModerno Medium" pitchFamily="34" charset="-120"/>
              </a:rPr>
              <a:t>Bài kiểm tra an toàn lao động nhóm 3</a:t>
            </a:r>
            <a:endParaRPr lang="en-US" sz="2650" dirty="0"/>
          </a:p>
        </p:txBody>
      </p:sp>
      <p:sp>
        <p:nvSpPr>
          <p:cNvPr id="7" name="Text 3"/>
          <p:cNvSpPr/>
          <p:nvPr/>
        </p:nvSpPr>
        <p:spPr>
          <a:xfrm>
            <a:off x="1020604" y="3133725"/>
            <a:ext cx="7102793" cy="362903"/>
          </a:xfrm>
          <a:prstGeom prst="rect">
            <a:avLst/>
          </a:prstGeom>
          <a:noFill/>
          <a:ln/>
        </p:spPr>
        <p:txBody>
          <a:bodyPr wrap="none" lIns="0" tIns="0" rIns="0" bIns="0" rtlCol="0" anchor="t"/>
          <a:lstStyle/>
          <a:p>
            <a:pPr marL="342900" indent="-342900" algn="l">
              <a:lnSpc>
                <a:spcPts val="2850"/>
              </a:lnSpc>
              <a:buSzPct val="100000"/>
              <a:buChar char="•"/>
            </a:pPr>
            <a:r>
              <a:rPr lang="en-US" sz="1750" b="1" u="sng" dirty="0">
                <a:solidFill>
                  <a:srgbClr val="325F7B"/>
                </a:solidFill>
                <a:latin typeface="PT Serif" panose="020A0603040505020204" pitchFamily="18" charset="0"/>
                <a:ea typeface="Source Sans Pro" pitchFamily="34" charset="-122"/>
                <a:cs typeface="Source Sans Pro" pitchFamily="34" charset="-120"/>
                <a:hlinkClick r:id="rId4">
                  <a:extLst>
                    <a:ext uri="{A12FA001-AC4F-418D-AE19-62706E023703}">
                      <ahyp:hlinkClr xmlns:ahyp="http://schemas.microsoft.com/office/drawing/2018/hyperlinkcolor" val="tx"/>
                    </a:ext>
                  </a:extLst>
                </a:hlinkClick>
              </a:rPr>
              <a:t>Trắc nghiệm an toàn lao động nhóm 3</a:t>
            </a:r>
            <a:endParaRPr lang="en-US" sz="1750" dirty="0"/>
          </a:p>
        </p:txBody>
      </p:sp>
      <p:sp>
        <p:nvSpPr>
          <p:cNvPr id="8" name="Shape 4"/>
          <p:cNvSpPr/>
          <p:nvPr/>
        </p:nvSpPr>
        <p:spPr>
          <a:xfrm>
            <a:off x="793790" y="3950256"/>
            <a:ext cx="7556421" cy="1377910"/>
          </a:xfrm>
          <a:prstGeom prst="roundRect">
            <a:avLst>
              <a:gd name="adj" fmla="val 2469"/>
            </a:avLst>
          </a:prstGeom>
          <a:solidFill>
            <a:srgbClr val="F3EEE3"/>
          </a:solidFill>
          <a:ln/>
        </p:spPr>
      </p:sp>
      <p:sp>
        <p:nvSpPr>
          <p:cNvPr id="9" name="Text 5"/>
          <p:cNvSpPr/>
          <p:nvPr/>
        </p:nvSpPr>
        <p:spPr>
          <a:xfrm>
            <a:off x="1020604" y="4177070"/>
            <a:ext cx="5095637" cy="425291"/>
          </a:xfrm>
          <a:prstGeom prst="rect">
            <a:avLst/>
          </a:prstGeom>
          <a:noFill/>
          <a:ln/>
        </p:spPr>
        <p:txBody>
          <a:bodyPr wrap="none" lIns="0" tIns="0" rIns="0" bIns="0" rtlCol="0" anchor="t"/>
          <a:lstStyle/>
          <a:p>
            <a:pPr marL="0" indent="0">
              <a:lnSpc>
                <a:spcPts val="3300"/>
              </a:lnSpc>
              <a:buNone/>
            </a:pPr>
            <a:r>
              <a:rPr lang="en-US" sz="2650" b="1" dirty="0">
                <a:solidFill>
                  <a:srgbClr val="2B4150"/>
                </a:solidFill>
                <a:latin typeface="MuseoModerno Medium" pitchFamily="34" charset="0"/>
                <a:ea typeface="MuseoModerno Medium" pitchFamily="34" charset="-122"/>
                <a:cs typeface="MuseoModerno Medium" pitchFamily="34" charset="-120"/>
              </a:rPr>
              <a:t>Bảng báo giá huấn luyện ATLD</a:t>
            </a:r>
            <a:endParaRPr lang="en-US" sz="2650" dirty="0"/>
          </a:p>
        </p:txBody>
      </p:sp>
      <p:sp>
        <p:nvSpPr>
          <p:cNvPr id="10" name="Text 6"/>
          <p:cNvSpPr/>
          <p:nvPr/>
        </p:nvSpPr>
        <p:spPr>
          <a:xfrm>
            <a:off x="1020604" y="4738449"/>
            <a:ext cx="7102793" cy="362903"/>
          </a:xfrm>
          <a:prstGeom prst="rect">
            <a:avLst/>
          </a:prstGeom>
          <a:noFill/>
          <a:ln/>
        </p:spPr>
        <p:txBody>
          <a:bodyPr wrap="none" lIns="0" tIns="0" rIns="0" bIns="0" rtlCol="0" anchor="t"/>
          <a:lstStyle/>
          <a:p>
            <a:pPr marL="342900" indent="-342900" algn="l">
              <a:lnSpc>
                <a:spcPts val="2850"/>
              </a:lnSpc>
              <a:buSzPct val="100000"/>
              <a:buChar char="•"/>
            </a:pPr>
            <a:r>
              <a:rPr lang="en-US" sz="1750" b="1" u="sng" dirty="0">
                <a:solidFill>
                  <a:srgbClr val="325F7B"/>
                </a:solidFill>
                <a:latin typeface="PT Serif" panose="020A0603040505020204" pitchFamily="18" charset="0"/>
                <a:ea typeface="Source Sans Pro" pitchFamily="34" charset="-122"/>
                <a:cs typeface="Source Sans Pro" pitchFamily="34" charset="-120"/>
                <a:hlinkClick r:id="rId5">
                  <a:extLst>
                    <a:ext uri="{A12FA001-AC4F-418D-AE19-62706E023703}">
                      <ahyp:hlinkClr xmlns:ahyp="http://schemas.microsoft.com/office/drawing/2018/hyperlinkcolor" val="tx"/>
                    </a:ext>
                  </a:extLst>
                </a:hlinkClick>
              </a:rPr>
              <a:t>Xem chi tiết</a:t>
            </a:r>
            <a:endParaRPr lang="en-US" sz="1750" dirty="0"/>
          </a:p>
        </p:txBody>
      </p:sp>
      <p:sp>
        <p:nvSpPr>
          <p:cNvPr id="11" name="Shape 7"/>
          <p:cNvSpPr/>
          <p:nvPr/>
        </p:nvSpPr>
        <p:spPr>
          <a:xfrm>
            <a:off x="793790" y="5554980"/>
            <a:ext cx="7556421" cy="1377910"/>
          </a:xfrm>
          <a:prstGeom prst="roundRect">
            <a:avLst>
              <a:gd name="adj" fmla="val 2469"/>
            </a:avLst>
          </a:prstGeom>
          <a:solidFill>
            <a:srgbClr val="F3EEE3"/>
          </a:solidFill>
          <a:ln/>
        </p:spPr>
      </p:sp>
      <p:sp>
        <p:nvSpPr>
          <p:cNvPr id="12" name="Text 8"/>
          <p:cNvSpPr/>
          <p:nvPr/>
        </p:nvSpPr>
        <p:spPr>
          <a:xfrm>
            <a:off x="1020604" y="5781794"/>
            <a:ext cx="4244935" cy="425291"/>
          </a:xfrm>
          <a:prstGeom prst="rect">
            <a:avLst/>
          </a:prstGeom>
          <a:noFill/>
          <a:ln/>
        </p:spPr>
        <p:txBody>
          <a:bodyPr wrap="none" lIns="0" tIns="0" rIns="0" bIns="0" rtlCol="0" anchor="t"/>
          <a:lstStyle/>
          <a:p>
            <a:pPr marL="0" indent="0">
              <a:lnSpc>
                <a:spcPts val="3300"/>
              </a:lnSpc>
              <a:buNone/>
            </a:pPr>
            <a:r>
              <a:rPr lang="en-US" sz="2650" b="1" dirty="0">
                <a:solidFill>
                  <a:srgbClr val="2B4150"/>
                </a:solidFill>
                <a:latin typeface="MuseoModerno Medium" pitchFamily="34" charset="0"/>
                <a:ea typeface="MuseoModerno Medium" pitchFamily="34" charset="-122"/>
                <a:cs typeface="MuseoModerno Medium" pitchFamily="34" charset="-120"/>
              </a:rPr>
              <a:t>Tải về tài liệu (download)</a:t>
            </a:r>
            <a:endParaRPr lang="en-US" sz="2650" dirty="0"/>
          </a:p>
        </p:txBody>
      </p:sp>
      <p:sp>
        <p:nvSpPr>
          <p:cNvPr id="13" name="Text 9"/>
          <p:cNvSpPr/>
          <p:nvPr/>
        </p:nvSpPr>
        <p:spPr>
          <a:xfrm>
            <a:off x="1020604" y="6343174"/>
            <a:ext cx="7102793" cy="362903"/>
          </a:xfrm>
          <a:prstGeom prst="rect">
            <a:avLst/>
          </a:prstGeom>
          <a:noFill/>
          <a:ln/>
        </p:spPr>
        <p:txBody>
          <a:bodyPr wrap="none" lIns="0" tIns="0" rIns="0" bIns="0" rtlCol="0" anchor="t"/>
          <a:lstStyle/>
          <a:p>
            <a:pPr marL="342900" indent="-342900" algn="l">
              <a:lnSpc>
                <a:spcPts val="2850"/>
              </a:lnSpc>
              <a:buSzPct val="100000"/>
              <a:buChar char="•"/>
            </a:pPr>
            <a:r>
              <a:rPr lang="en-US" sz="1750" b="1" u="sng" dirty="0">
                <a:solidFill>
                  <a:srgbClr val="325F7B"/>
                </a:solidFill>
                <a:latin typeface="PT Serif" panose="020A0603040505020204" pitchFamily="18" charset="0"/>
                <a:ea typeface="Source Sans Pro" pitchFamily="34" charset="-122"/>
                <a:cs typeface="Source Sans Pro" pitchFamily="34" charset="-120"/>
                <a:hlinkClick r:id="rId6">
                  <a:extLst>
                    <a:ext uri="{A12FA001-AC4F-418D-AE19-62706E023703}">
                      <ahyp:hlinkClr xmlns:ahyp="http://schemas.microsoft.com/office/drawing/2018/hyperlinkcolor" val="tx"/>
                    </a:ext>
                  </a:extLst>
                </a:hlinkClick>
              </a:rPr>
              <a:t>Download tài liệu huấn luyện an toàn lao động sản xuất cầu lông</a:t>
            </a:r>
            <a:endParaRPr lang="en-US" sz="1750" dirty="0"/>
          </a:p>
        </p:txBody>
      </p:sp>
      <p:pic>
        <p:nvPicPr>
          <p:cNvPr id="15" name="Picture 14">
            <a:extLst>
              <a:ext uri="{FF2B5EF4-FFF2-40B4-BE49-F238E27FC236}">
                <a16:creationId xmlns:a16="http://schemas.microsoft.com/office/drawing/2014/main" id="{7E402B4B-6D0C-2E9F-424D-4467B5BE484D}"/>
              </a:ext>
            </a:extLst>
          </p:cNvPr>
          <p:cNvPicPr>
            <a:picLocks noChangeAspect="1"/>
          </p:cNvPicPr>
          <p:nvPr/>
        </p:nvPicPr>
        <p:blipFill>
          <a:blip r:embed="rId7"/>
          <a:stretch>
            <a:fillRect/>
          </a:stretch>
        </p:blipFill>
        <p:spPr>
          <a:xfrm>
            <a:off x="12424760" y="7500550"/>
            <a:ext cx="2075078" cy="642553"/>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TotalTime>
  <Words>623</Words>
  <Application>Microsoft Office PowerPoint</Application>
  <PresentationFormat>Custom</PresentationFormat>
  <Paragraphs>98</Paragraphs>
  <Slides>11</Slides>
  <Notes>11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11</vt:i4>
      </vt:variant>
    </vt:vector>
  </HeadingPairs>
  <TitlesOfParts>
    <vt:vector size="15" baseType="lpstr">
      <vt:lpstr>PT Serif</vt:lpstr>
      <vt:lpstr>Arial</vt:lpstr>
      <vt:lpstr>MuseoModerno Medium</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Nhan Van</cp:lastModifiedBy>
  <cp:revision>2</cp:revision>
  <dcterms:created xsi:type="dcterms:W3CDTF">2024-12-05T07:20:34Z</dcterms:created>
  <dcterms:modified xsi:type="dcterms:W3CDTF">2024-12-05T07:28:56Z</dcterms:modified>
</cp:coreProperties>
</file>