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MuseoModerno Medium" panose="020B0604020202020204" charset="0"/>
      <p:regular r:id="rId14"/>
    </p:embeddedFont>
    <p:embeddedFont>
      <p:font typeface="PT Serif" panose="020A0603040505020204" pitchFamily="18" charset="0"/>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73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hyperlink" Target="https://antoannamviet.com/tai-lieu-an-toan-lao-dong-san-xuat-cu-sac-va-cap-sac/"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77166" y="2853732"/>
            <a:ext cx="5834154" cy="5834154"/>
          </a:xfrm>
          <a:prstGeom prst="rect">
            <a:avLst/>
          </a:prstGeom>
        </p:spPr>
      </p:pic>
      <p:sp>
        <p:nvSpPr>
          <p:cNvPr id="3" name="Text 0"/>
          <p:cNvSpPr/>
          <p:nvPr/>
        </p:nvSpPr>
        <p:spPr>
          <a:xfrm>
            <a:off x="793790" y="1299329"/>
            <a:ext cx="8450694" cy="3912870"/>
          </a:xfrm>
          <a:prstGeom prst="rect">
            <a:avLst/>
          </a:prstGeom>
          <a:noFill/>
          <a:ln/>
        </p:spPr>
        <p:txBody>
          <a:bodyPr wrap="square" lIns="0" tIns="0" rIns="0" bIns="0" rtlCol="0" anchor="t"/>
          <a:lstStyle/>
          <a:p>
            <a:pPr marL="0" indent="0">
              <a:lnSpc>
                <a:spcPts val="7700"/>
              </a:lnSpc>
              <a:buNone/>
            </a:pPr>
            <a:r>
              <a:rPr lang="en-US" sz="6150" b="1" dirty="0">
                <a:solidFill>
                  <a:srgbClr val="124E73"/>
                </a:solidFill>
                <a:latin typeface="MuseoModerno Medium" pitchFamily="34" charset="0"/>
                <a:ea typeface="MuseoModerno Medium" pitchFamily="34" charset="-122"/>
                <a:cs typeface="MuseoModerno Medium" pitchFamily="34" charset="-120"/>
              </a:rPr>
              <a:t>An </a:t>
            </a:r>
            <a:r>
              <a:rPr lang="en-US" sz="6150" b="1" dirty="0" err="1">
                <a:solidFill>
                  <a:srgbClr val="124E73"/>
                </a:solidFill>
                <a:latin typeface="MuseoModerno Medium" pitchFamily="34" charset="0"/>
                <a:ea typeface="MuseoModerno Medium" pitchFamily="34" charset="-122"/>
                <a:cs typeface="MuseoModerno Medium" pitchFamily="34" charset="-120"/>
              </a:rPr>
              <a:t>Toàn</a:t>
            </a:r>
            <a:r>
              <a:rPr lang="en-US" sz="6150" b="1" dirty="0">
                <a:solidFill>
                  <a:srgbClr val="124E73"/>
                </a:solidFill>
                <a:latin typeface="MuseoModerno Medium" pitchFamily="34" charset="0"/>
                <a:ea typeface="MuseoModerno Medium" pitchFamily="34" charset="-122"/>
                <a:cs typeface="MuseoModerno Medium" pitchFamily="34" charset="-120"/>
              </a:rPr>
              <a:t> Lao Động Trong Sản </a:t>
            </a:r>
            <a:r>
              <a:rPr lang="en-US" sz="6150" b="1" dirty="0" err="1">
                <a:solidFill>
                  <a:srgbClr val="124E73"/>
                </a:solidFill>
                <a:latin typeface="MuseoModerno Medium" pitchFamily="34" charset="0"/>
                <a:ea typeface="MuseoModerno Medium" pitchFamily="34" charset="-122"/>
                <a:cs typeface="MuseoModerno Medium" pitchFamily="34" charset="-120"/>
              </a:rPr>
              <a:t>Xuất</a:t>
            </a:r>
            <a:r>
              <a:rPr lang="en-US" sz="6150" b="1" dirty="0">
                <a:solidFill>
                  <a:srgbClr val="124E73"/>
                </a:solidFill>
                <a:latin typeface="MuseoModerno Medium" pitchFamily="34" charset="0"/>
                <a:ea typeface="MuseoModerno Medium" pitchFamily="34" charset="-122"/>
                <a:cs typeface="MuseoModerno Medium" pitchFamily="34" charset="-120"/>
              </a:rPr>
              <a:t> </a:t>
            </a:r>
          </a:p>
          <a:p>
            <a:pPr marL="0" indent="0">
              <a:lnSpc>
                <a:spcPts val="7700"/>
              </a:lnSpc>
              <a:buNone/>
            </a:pPr>
            <a:r>
              <a:rPr lang="en-US" sz="6150" b="1" dirty="0" err="1">
                <a:solidFill>
                  <a:srgbClr val="124E73"/>
                </a:solidFill>
                <a:latin typeface="MuseoModerno Medium" pitchFamily="34" charset="0"/>
                <a:ea typeface="MuseoModerno Medium" pitchFamily="34" charset="-122"/>
                <a:cs typeface="MuseoModerno Medium" pitchFamily="34" charset="-120"/>
              </a:rPr>
              <a:t>Củ</a:t>
            </a:r>
            <a:r>
              <a:rPr lang="en-US" sz="6150" b="1" dirty="0">
                <a:solidFill>
                  <a:srgbClr val="124E73"/>
                </a:solidFill>
                <a:latin typeface="MuseoModerno Medium" pitchFamily="34" charset="0"/>
                <a:ea typeface="MuseoModerno Medium" pitchFamily="34" charset="-122"/>
                <a:cs typeface="MuseoModerno Medium" pitchFamily="34" charset="-120"/>
              </a:rPr>
              <a:t> Sạc Và Cáp Sạc</a:t>
            </a:r>
            <a:endParaRPr lang="en-US" sz="6150" b="1" dirty="0"/>
          </a:p>
        </p:txBody>
      </p:sp>
      <p:sp>
        <p:nvSpPr>
          <p:cNvPr id="4" name="Text 1"/>
          <p:cNvSpPr/>
          <p:nvPr/>
        </p:nvSpPr>
        <p:spPr>
          <a:xfrm>
            <a:off x="793790" y="5552361"/>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Sản xuất củ sạc và cáp sạc đòi hỏi sự cẩn trọng và tuân thủ nghiêm ngặt các quy định an toàn để bảo vệ sức khỏe và an toàn cho công nhân.</a:t>
            </a:r>
            <a:endParaRPr lang="en-US" sz="1750" dirty="0"/>
          </a:p>
        </p:txBody>
      </p:sp>
      <p:sp>
        <p:nvSpPr>
          <p:cNvPr id="5" name="Shape 2"/>
          <p:cNvSpPr/>
          <p:nvPr/>
        </p:nvSpPr>
        <p:spPr>
          <a:xfrm>
            <a:off x="793790" y="6550223"/>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557843"/>
            <a:ext cx="347663" cy="347663"/>
          </a:xfrm>
          <a:prstGeom prst="rect">
            <a:avLst/>
          </a:prstGeom>
        </p:spPr>
      </p:pic>
      <p:sp>
        <p:nvSpPr>
          <p:cNvPr id="7" name="Text 3"/>
          <p:cNvSpPr/>
          <p:nvPr/>
        </p:nvSpPr>
        <p:spPr>
          <a:xfrm>
            <a:off x="1270040" y="6533317"/>
            <a:ext cx="252936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02609" y="2451973"/>
            <a:ext cx="4351020" cy="4411980"/>
          </a:xfrm>
          <a:prstGeom prst="rect">
            <a:avLst/>
          </a:prstGeom>
        </p:spPr>
      </p:pic>
      <p:sp>
        <p:nvSpPr>
          <p:cNvPr id="3" name="Text 0"/>
          <p:cNvSpPr/>
          <p:nvPr/>
        </p:nvSpPr>
        <p:spPr>
          <a:xfrm>
            <a:off x="793790" y="508729"/>
            <a:ext cx="7200067"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45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678787"/>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6" name="Text 3"/>
          <p:cNvSpPr/>
          <p:nvPr/>
        </p:nvSpPr>
        <p:spPr>
          <a:xfrm>
            <a:off x="1020604" y="3169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12550"/>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9" name="Text 6"/>
          <p:cNvSpPr/>
          <p:nvPr/>
        </p:nvSpPr>
        <p:spPr>
          <a:xfrm>
            <a:off x="1020604" y="470296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746313"/>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2" name="Text 9"/>
          <p:cNvSpPr/>
          <p:nvPr/>
        </p:nvSpPr>
        <p:spPr>
          <a:xfrm>
            <a:off x="1020604" y="623673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4" name="Picture 13">
            <a:extLst>
              <a:ext uri="{FF2B5EF4-FFF2-40B4-BE49-F238E27FC236}">
                <a16:creationId xmlns:a16="http://schemas.microsoft.com/office/drawing/2014/main" id="{AA04F780-8200-C9D2-60C0-76C0A1B16AAF}"/>
              </a:ext>
            </a:extLst>
          </p:cNvPr>
          <p:cNvPicPr>
            <a:picLocks noChangeAspect="1"/>
          </p:cNvPicPr>
          <p:nvPr/>
        </p:nvPicPr>
        <p:blipFill>
          <a:blip r:embed="rId4"/>
          <a:stretch>
            <a:fillRect/>
          </a:stretch>
        </p:blipFill>
        <p:spPr>
          <a:xfrm>
            <a:off x="12312364" y="7496070"/>
            <a:ext cx="2124623" cy="6578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98166" y="3045857"/>
            <a:ext cx="4959787" cy="3711892"/>
          </a:xfrm>
          <a:prstGeom prst="rect">
            <a:avLst/>
          </a:prstGeom>
        </p:spPr>
      </p:pic>
      <p:sp>
        <p:nvSpPr>
          <p:cNvPr id="3" name="Text 0"/>
          <p:cNvSpPr/>
          <p:nvPr/>
        </p:nvSpPr>
        <p:spPr>
          <a:xfrm>
            <a:off x="737235" y="579596"/>
            <a:ext cx="6932414" cy="658178"/>
          </a:xfrm>
          <a:prstGeom prst="rect">
            <a:avLst/>
          </a:prstGeom>
          <a:noFill/>
          <a:ln/>
        </p:spPr>
        <p:txBody>
          <a:bodyPr wrap="none" lIns="0" tIns="0" rIns="0" bIns="0" rtlCol="0" anchor="t"/>
          <a:lstStyle/>
          <a:p>
            <a:pPr marL="0" indent="0">
              <a:lnSpc>
                <a:spcPts val="5150"/>
              </a:lnSpc>
              <a:buNone/>
            </a:pPr>
            <a:r>
              <a:rPr lang="en-US" sz="4100" b="1" dirty="0">
                <a:solidFill>
                  <a:srgbClr val="124E73"/>
                </a:solidFill>
                <a:latin typeface="MuseoModerno Medium" pitchFamily="34" charset="0"/>
                <a:ea typeface="MuseoModerno Medium" pitchFamily="34" charset="-122"/>
                <a:cs typeface="MuseoModerno Medium" pitchFamily="34" charset="-120"/>
              </a:rPr>
              <a:t>Tai Nạn Lao Động Phổ Biến</a:t>
            </a:r>
            <a:endParaRPr lang="en-US" sz="4100" b="1" dirty="0"/>
          </a:p>
        </p:txBody>
      </p:sp>
      <p:sp>
        <p:nvSpPr>
          <p:cNvPr id="4" name="Shape 1"/>
          <p:cNvSpPr/>
          <p:nvPr/>
        </p:nvSpPr>
        <p:spPr>
          <a:xfrm>
            <a:off x="737235" y="1790581"/>
            <a:ext cx="473869" cy="473869"/>
          </a:xfrm>
          <a:prstGeom prst="roundRect">
            <a:avLst>
              <a:gd name="adj" fmla="val 6668"/>
            </a:avLst>
          </a:prstGeom>
          <a:solidFill>
            <a:srgbClr val="124E73"/>
          </a:solidFill>
          <a:ln/>
        </p:spPr>
      </p:sp>
      <p:sp>
        <p:nvSpPr>
          <p:cNvPr id="5" name="Text 2"/>
          <p:cNvSpPr/>
          <p:nvPr/>
        </p:nvSpPr>
        <p:spPr>
          <a:xfrm>
            <a:off x="899993" y="1869519"/>
            <a:ext cx="148233"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1</a:t>
            </a:r>
            <a:endParaRPr lang="en-US" sz="2450" dirty="0"/>
          </a:p>
        </p:txBody>
      </p:sp>
      <p:sp>
        <p:nvSpPr>
          <p:cNvPr id="6" name="Text 3"/>
          <p:cNvSpPr/>
          <p:nvPr/>
        </p:nvSpPr>
        <p:spPr>
          <a:xfrm>
            <a:off x="1421725" y="1790581"/>
            <a:ext cx="3035856"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Chập Điện Và Hỏa Hoạn</a:t>
            </a:r>
            <a:endParaRPr lang="en-US" sz="2050" b="1" dirty="0"/>
          </a:p>
        </p:txBody>
      </p:sp>
      <p:sp>
        <p:nvSpPr>
          <p:cNvPr id="7" name="Text 4"/>
          <p:cNvSpPr/>
          <p:nvPr/>
        </p:nvSpPr>
        <p:spPr>
          <a:xfrm>
            <a:off x="1421725" y="2245876"/>
            <a:ext cx="7973484" cy="673894"/>
          </a:xfrm>
          <a:prstGeom prst="rect">
            <a:avLst/>
          </a:prstGeom>
          <a:noFill/>
          <a:ln/>
        </p:spPr>
        <p:txBody>
          <a:bodyPr wrap="square" lIns="0" tIns="0" rIns="0" bIns="0" rtlCol="0" anchor="t"/>
          <a:lstStyle/>
          <a:p>
            <a:pPr marL="0" indent="0">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Tiếp xúc không đúng cách với dây điện hoặc thiết bị điện có thể gây ra chập điện và hỏa hoạn.</a:t>
            </a:r>
            <a:endParaRPr lang="en-US" sz="1650" dirty="0"/>
          </a:p>
        </p:txBody>
      </p:sp>
      <p:sp>
        <p:nvSpPr>
          <p:cNvPr id="8" name="Shape 5"/>
          <p:cNvSpPr/>
          <p:nvPr/>
        </p:nvSpPr>
        <p:spPr>
          <a:xfrm>
            <a:off x="737235" y="3367326"/>
            <a:ext cx="473869" cy="473869"/>
          </a:xfrm>
          <a:prstGeom prst="roundRect">
            <a:avLst>
              <a:gd name="adj" fmla="val 6668"/>
            </a:avLst>
          </a:prstGeom>
          <a:solidFill>
            <a:srgbClr val="124E73"/>
          </a:solidFill>
          <a:ln/>
        </p:spPr>
      </p:sp>
      <p:sp>
        <p:nvSpPr>
          <p:cNvPr id="9" name="Text 6"/>
          <p:cNvSpPr/>
          <p:nvPr/>
        </p:nvSpPr>
        <p:spPr>
          <a:xfrm>
            <a:off x="886301" y="3446264"/>
            <a:ext cx="175736"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2</a:t>
            </a:r>
            <a:endParaRPr lang="en-US" sz="2450" dirty="0"/>
          </a:p>
        </p:txBody>
      </p:sp>
      <p:sp>
        <p:nvSpPr>
          <p:cNvPr id="10" name="Text 7"/>
          <p:cNvSpPr/>
          <p:nvPr/>
        </p:nvSpPr>
        <p:spPr>
          <a:xfrm>
            <a:off x="1421725" y="3367326"/>
            <a:ext cx="2721293"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Tai Nạn Do Máy Móc</a:t>
            </a:r>
            <a:endParaRPr lang="en-US" sz="2050" b="1" dirty="0"/>
          </a:p>
        </p:txBody>
      </p:sp>
      <p:sp>
        <p:nvSpPr>
          <p:cNvPr id="11" name="Text 8"/>
          <p:cNvSpPr/>
          <p:nvPr/>
        </p:nvSpPr>
        <p:spPr>
          <a:xfrm>
            <a:off x="1421725" y="3822621"/>
            <a:ext cx="7973484" cy="673894"/>
          </a:xfrm>
          <a:prstGeom prst="rect">
            <a:avLst/>
          </a:prstGeom>
          <a:noFill/>
          <a:ln/>
        </p:spPr>
        <p:txBody>
          <a:bodyPr wrap="square" lIns="0" tIns="0" rIns="0" bIns="0" rtlCol="0" anchor="t"/>
          <a:lstStyle/>
          <a:p>
            <a:pPr marL="0" indent="0">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Người lao động có thể bị thương khi bị cuốn vào máy móc, đặc biệt trong quá trình lắp ráp và kiểm tra sản phẩm.</a:t>
            </a:r>
            <a:endParaRPr lang="en-US" sz="1650" dirty="0"/>
          </a:p>
        </p:txBody>
      </p:sp>
      <p:sp>
        <p:nvSpPr>
          <p:cNvPr id="12" name="Shape 9"/>
          <p:cNvSpPr/>
          <p:nvPr/>
        </p:nvSpPr>
        <p:spPr>
          <a:xfrm>
            <a:off x="737235" y="4944070"/>
            <a:ext cx="473869" cy="473869"/>
          </a:xfrm>
          <a:prstGeom prst="roundRect">
            <a:avLst>
              <a:gd name="adj" fmla="val 6668"/>
            </a:avLst>
          </a:prstGeom>
          <a:solidFill>
            <a:srgbClr val="124E73"/>
          </a:solidFill>
          <a:ln/>
        </p:spPr>
      </p:sp>
      <p:sp>
        <p:nvSpPr>
          <p:cNvPr id="13" name="Text 10"/>
          <p:cNvSpPr/>
          <p:nvPr/>
        </p:nvSpPr>
        <p:spPr>
          <a:xfrm>
            <a:off x="885349" y="5023009"/>
            <a:ext cx="177522"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3</a:t>
            </a:r>
            <a:endParaRPr lang="en-US" sz="2450" dirty="0"/>
          </a:p>
        </p:txBody>
      </p:sp>
      <p:sp>
        <p:nvSpPr>
          <p:cNvPr id="14" name="Text 11"/>
          <p:cNvSpPr/>
          <p:nvPr/>
        </p:nvSpPr>
        <p:spPr>
          <a:xfrm>
            <a:off x="1421725" y="4944070"/>
            <a:ext cx="2632948"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Ngộ Độc Hóa Chất</a:t>
            </a:r>
            <a:endParaRPr lang="en-US" sz="2050" b="1" dirty="0"/>
          </a:p>
        </p:txBody>
      </p:sp>
      <p:sp>
        <p:nvSpPr>
          <p:cNvPr id="15" name="Text 12"/>
          <p:cNvSpPr/>
          <p:nvPr/>
        </p:nvSpPr>
        <p:spPr>
          <a:xfrm>
            <a:off x="1421725" y="5399365"/>
            <a:ext cx="7973484" cy="673894"/>
          </a:xfrm>
          <a:prstGeom prst="rect">
            <a:avLst/>
          </a:prstGeom>
          <a:noFill/>
          <a:ln/>
        </p:spPr>
        <p:txBody>
          <a:bodyPr wrap="square" lIns="0" tIns="0" rIns="0" bIns="0" rtlCol="0" anchor="t"/>
          <a:lstStyle/>
          <a:p>
            <a:pPr marL="0" indent="0">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Sử dụng hóa chất không có biện pháp bảo vệ đúng cách có thể dẫn đến ngộ độc hoặc vấn đề sức khỏe.</a:t>
            </a:r>
            <a:endParaRPr lang="en-US" sz="1650" dirty="0"/>
          </a:p>
        </p:txBody>
      </p:sp>
      <p:sp>
        <p:nvSpPr>
          <p:cNvPr id="16" name="Shape 13"/>
          <p:cNvSpPr/>
          <p:nvPr/>
        </p:nvSpPr>
        <p:spPr>
          <a:xfrm>
            <a:off x="737235" y="6520815"/>
            <a:ext cx="473869" cy="473869"/>
          </a:xfrm>
          <a:prstGeom prst="roundRect">
            <a:avLst>
              <a:gd name="adj" fmla="val 6668"/>
            </a:avLst>
          </a:prstGeom>
          <a:solidFill>
            <a:srgbClr val="124E73"/>
          </a:solidFill>
          <a:ln/>
        </p:spPr>
      </p:sp>
      <p:sp>
        <p:nvSpPr>
          <p:cNvPr id="17" name="Text 14"/>
          <p:cNvSpPr/>
          <p:nvPr/>
        </p:nvSpPr>
        <p:spPr>
          <a:xfrm>
            <a:off x="872371" y="6599753"/>
            <a:ext cx="203478" cy="315992"/>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4</a:t>
            </a:r>
            <a:endParaRPr lang="en-US" sz="2450" dirty="0"/>
          </a:p>
        </p:txBody>
      </p:sp>
      <p:sp>
        <p:nvSpPr>
          <p:cNvPr id="18" name="Text 15"/>
          <p:cNvSpPr/>
          <p:nvPr/>
        </p:nvSpPr>
        <p:spPr>
          <a:xfrm>
            <a:off x="1421725" y="6520815"/>
            <a:ext cx="3701296" cy="328970"/>
          </a:xfrm>
          <a:prstGeom prst="rect">
            <a:avLst/>
          </a:prstGeom>
          <a:noFill/>
          <a:ln/>
        </p:spPr>
        <p:txBody>
          <a:bodyPr wrap="none" lIns="0" tIns="0" rIns="0" bIns="0" rtlCol="0" anchor="t"/>
          <a:lstStyle/>
          <a:p>
            <a:pPr marL="0" indent="0">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Chấn Thương Cơ Xương Khớp</a:t>
            </a:r>
            <a:endParaRPr lang="en-US" sz="2050" b="1" dirty="0"/>
          </a:p>
        </p:txBody>
      </p:sp>
      <p:sp>
        <p:nvSpPr>
          <p:cNvPr id="19" name="Text 16"/>
          <p:cNvSpPr/>
          <p:nvPr/>
        </p:nvSpPr>
        <p:spPr>
          <a:xfrm>
            <a:off x="1421724" y="6976110"/>
            <a:ext cx="7893097" cy="673894"/>
          </a:xfrm>
          <a:prstGeom prst="rect">
            <a:avLst/>
          </a:prstGeom>
          <a:noFill/>
          <a:ln/>
        </p:spPr>
        <p:txBody>
          <a:bodyPr wrap="square" lIns="0" tIns="0" rIns="0" bIns="0" rtlCol="0" anchor="t"/>
          <a:lstStyle/>
          <a:p>
            <a:pPr marL="0" indent="0">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Lifting không đúng cách hoặc làm việc trong tư thế không hợp lý có thể gây ra vấn đề về cơ xương khớp.</a:t>
            </a:r>
            <a:endParaRPr lang="en-US" sz="1650" dirty="0"/>
          </a:p>
        </p:txBody>
      </p:sp>
      <p:pic>
        <p:nvPicPr>
          <p:cNvPr id="20" name="Picture 19">
            <a:extLst>
              <a:ext uri="{FF2B5EF4-FFF2-40B4-BE49-F238E27FC236}">
                <a16:creationId xmlns:a16="http://schemas.microsoft.com/office/drawing/2014/main" id="{AD2DA12D-16BF-7A4B-69B6-DA68CF81E8E3}"/>
              </a:ext>
            </a:extLst>
          </p:cNvPr>
          <p:cNvPicPr>
            <a:picLocks noChangeAspect="1"/>
          </p:cNvPicPr>
          <p:nvPr/>
        </p:nvPicPr>
        <p:blipFill>
          <a:blip r:embed="rId4"/>
          <a:stretch>
            <a:fillRect/>
          </a:stretch>
        </p:blipFill>
        <p:spPr>
          <a:xfrm>
            <a:off x="12312364" y="7496070"/>
            <a:ext cx="2124623" cy="6578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351315" y="2789992"/>
            <a:ext cx="5409248" cy="3606165"/>
          </a:xfrm>
          <a:prstGeom prst="rect">
            <a:avLst/>
          </a:prstGeom>
        </p:spPr>
      </p:pic>
      <p:sp>
        <p:nvSpPr>
          <p:cNvPr id="4" name="Text 0"/>
          <p:cNvSpPr/>
          <p:nvPr/>
        </p:nvSpPr>
        <p:spPr>
          <a:xfrm>
            <a:off x="455197" y="239959"/>
            <a:ext cx="5201483" cy="650200"/>
          </a:xfrm>
          <a:prstGeom prst="rect">
            <a:avLst/>
          </a:prstGeom>
          <a:noFill/>
          <a:ln/>
        </p:spPr>
        <p:txBody>
          <a:bodyPr wrap="none" lIns="0" tIns="0" rIns="0" bIns="0" rtlCol="0" anchor="t"/>
          <a:lstStyle/>
          <a:p>
            <a:pPr marL="0" indent="0" algn="ctr">
              <a:lnSpc>
                <a:spcPts val="5100"/>
              </a:lnSpc>
              <a:buNone/>
            </a:pPr>
            <a:r>
              <a:rPr lang="en-US" sz="4050" b="1" dirty="0">
                <a:solidFill>
                  <a:srgbClr val="124E73"/>
                </a:solidFill>
                <a:latin typeface="MuseoModerno Medium" pitchFamily="34" charset="0"/>
                <a:ea typeface="MuseoModerno Medium" pitchFamily="34" charset="-122"/>
                <a:cs typeface="MuseoModerno Medium" pitchFamily="34" charset="-120"/>
              </a:rPr>
              <a:t>Gia Công Vỏ Củ Sạc</a:t>
            </a:r>
            <a:endParaRPr lang="en-US" sz="4050" b="1" dirty="0"/>
          </a:p>
        </p:txBody>
      </p:sp>
      <p:sp>
        <p:nvSpPr>
          <p:cNvPr id="5" name="Shape 1"/>
          <p:cNvSpPr/>
          <p:nvPr/>
        </p:nvSpPr>
        <p:spPr>
          <a:xfrm>
            <a:off x="6214586" y="1674495"/>
            <a:ext cx="7687627" cy="1656397"/>
          </a:xfrm>
          <a:prstGeom prst="roundRect">
            <a:avLst>
              <a:gd name="adj" fmla="val 1884"/>
            </a:avLst>
          </a:prstGeom>
          <a:solidFill>
            <a:srgbClr val="124E73"/>
          </a:solidFill>
          <a:ln/>
        </p:spPr>
      </p:sp>
      <p:sp>
        <p:nvSpPr>
          <p:cNvPr id="6" name="Text 2"/>
          <p:cNvSpPr/>
          <p:nvPr/>
        </p:nvSpPr>
        <p:spPr>
          <a:xfrm>
            <a:off x="6422588" y="1882497"/>
            <a:ext cx="2600682" cy="325041"/>
          </a:xfrm>
          <a:prstGeom prst="rect">
            <a:avLst/>
          </a:prstGeom>
          <a:noFill/>
          <a:ln/>
        </p:spPr>
        <p:txBody>
          <a:bodyPr wrap="none" lIns="0" tIns="0" rIns="0" bIns="0" rtlCol="0" anchor="t"/>
          <a:lstStyle/>
          <a:p>
            <a:pPr marL="0" indent="0">
              <a:lnSpc>
                <a:spcPts val="2550"/>
              </a:lnSpc>
              <a:buNone/>
            </a:pPr>
            <a:r>
              <a:rPr lang="en-US" sz="20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2000" dirty="0"/>
          </a:p>
        </p:txBody>
      </p:sp>
      <p:sp>
        <p:nvSpPr>
          <p:cNvPr id="7" name="Text 3"/>
          <p:cNvSpPr/>
          <p:nvPr/>
        </p:nvSpPr>
        <p:spPr>
          <a:xfrm>
            <a:off x="6422588" y="2332315"/>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Công đoạn gia công vỏ củ sạc đòi hỏi kiểm soát nhiệt độ và áp suất chính xác.</a:t>
            </a:r>
            <a:endParaRPr lang="en-US" sz="1600" dirty="0"/>
          </a:p>
        </p:txBody>
      </p:sp>
      <p:sp>
        <p:nvSpPr>
          <p:cNvPr id="8" name="Text 4"/>
          <p:cNvSpPr/>
          <p:nvPr/>
        </p:nvSpPr>
        <p:spPr>
          <a:xfrm>
            <a:off x="6422588" y="2789992"/>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Nhựa được đúc hoặc ép để tạo hình vỏ sản phẩm.</a:t>
            </a:r>
            <a:endParaRPr lang="en-US" sz="1600" dirty="0"/>
          </a:p>
        </p:txBody>
      </p:sp>
      <p:sp>
        <p:nvSpPr>
          <p:cNvPr id="9" name="Shape 5"/>
          <p:cNvSpPr/>
          <p:nvPr/>
        </p:nvSpPr>
        <p:spPr>
          <a:xfrm>
            <a:off x="6214586" y="3538895"/>
            <a:ext cx="7687627" cy="1656397"/>
          </a:xfrm>
          <a:prstGeom prst="roundRect">
            <a:avLst>
              <a:gd name="adj" fmla="val 1884"/>
            </a:avLst>
          </a:prstGeom>
          <a:solidFill>
            <a:srgbClr val="124E73"/>
          </a:solidFill>
          <a:ln/>
        </p:spPr>
      </p:sp>
      <p:sp>
        <p:nvSpPr>
          <p:cNvPr id="10" name="Text 6"/>
          <p:cNvSpPr/>
          <p:nvPr/>
        </p:nvSpPr>
        <p:spPr>
          <a:xfrm>
            <a:off x="6422588" y="3746897"/>
            <a:ext cx="2600682" cy="325041"/>
          </a:xfrm>
          <a:prstGeom prst="rect">
            <a:avLst/>
          </a:prstGeom>
          <a:noFill/>
          <a:ln/>
        </p:spPr>
        <p:txBody>
          <a:bodyPr wrap="none" lIns="0" tIns="0" rIns="0" bIns="0" rtlCol="0" anchor="t"/>
          <a:lstStyle/>
          <a:p>
            <a:pPr marL="0" indent="0">
              <a:lnSpc>
                <a:spcPts val="2550"/>
              </a:lnSpc>
              <a:buNone/>
            </a:pPr>
            <a:r>
              <a:rPr lang="en-US" sz="2000" dirty="0">
                <a:solidFill>
                  <a:srgbClr val="FFFFFF"/>
                </a:solidFill>
                <a:latin typeface="MuseoModerno Medium" pitchFamily="34" charset="0"/>
                <a:ea typeface="MuseoModerno Medium" pitchFamily="34" charset="-122"/>
                <a:cs typeface="MuseoModerno Medium" pitchFamily="34" charset="-120"/>
              </a:rPr>
              <a:t>Nguy Cơ Tai Nạn</a:t>
            </a:r>
            <a:endParaRPr lang="en-US" sz="2000" dirty="0"/>
          </a:p>
        </p:txBody>
      </p:sp>
      <p:sp>
        <p:nvSpPr>
          <p:cNvPr id="11" name="Text 7"/>
          <p:cNvSpPr/>
          <p:nvPr/>
        </p:nvSpPr>
        <p:spPr>
          <a:xfrm>
            <a:off x="6422588" y="4196715"/>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Bỏng do tiếp xúc với nhựa nóng chảy.</a:t>
            </a:r>
            <a:endParaRPr lang="en-US" sz="1600" dirty="0"/>
          </a:p>
        </p:txBody>
      </p:sp>
      <p:sp>
        <p:nvSpPr>
          <p:cNvPr id="12" name="Text 8"/>
          <p:cNvSpPr/>
          <p:nvPr/>
        </p:nvSpPr>
        <p:spPr>
          <a:xfrm>
            <a:off x="6422588" y="4654391"/>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Bị kẹt hoặc cuốn vào máy ép do sự cố kỹ thuật hoặc thiếu chú ý.</a:t>
            </a:r>
            <a:endParaRPr lang="en-US" sz="1600" dirty="0"/>
          </a:p>
        </p:txBody>
      </p:sp>
      <p:sp>
        <p:nvSpPr>
          <p:cNvPr id="13" name="Shape 9"/>
          <p:cNvSpPr/>
          <p:nvPr/>
        </p:nvSpPr>
        <p:spPr>
          <a:xfrm>
            <a:off x="6214586" y="5403294"/>
            <a:ext cx="7687627" cy="2114074"/>
          </a:xfrm>
          <a:prstGeom prst="roundRect">
            <a:avLst>
              <a:gd name="adj" fmla="val 1476"/>
            </a:avLst>
          </a:prstGeom>
          <a:solidFill>
            <a:srgbClr val="124E73"/>
          </a:solidFill>
          <a:ln/>
        </p:spPr>
      </p:sp>
      <p:sp>
        <p:nvSpPr>
          <p:cNvPr id="14" name="Text 10"/>
          <p:cNvSpPr/>
          <p:nvPr/>
        </p:nvSpPr>
        <p:spPr>
          <a:xfrm>
            <a:off x="6422588" y="5611297"/>
            <a:ext cx="2600682" cy="325041"/>
          </a:xfrm>
          <a:prstGeom prst="rect">
            <a:avLst/>
          </a:prstGeom>
          <a:noFill/>
          <a:ln/>
        </p:spPr>
        <p:txBody>
          <a:bodyPr wrap="none" lIns="0" tIns="0" rIns="0" bIns="0" rtlCol="0" anchor="t"/>
          <a:lstStyle/>
          <a:p>
            <a:pPr marL="0" indent="0">
              <a:lnSpc>
                <a:spcPts val="2550"/>
              </a:lnSpc>
              <a:buNone/>
            </a:pPr>
            <a:r>
              <a:rPr lang="en-US" sz="2000" dirty="0">
                <a:solidFill>
                  <a:srgbClr val="FFFFFF"/>
                </a:solidFill>
                <a:latin typeface="MuseoModerno Medium" pitchFamily="34" charset="0"/>
                <a:ea typeface="MuseoModerno Medium" pitchFamily="34" charset="-122"/>
                <a:cs typeface="MuseoModerno Medium" pitchFamily="34" charset="-120"/>
              </a:rPr>
              <a:t>Biện pháp</a:t>
            </a:r>
            <a:endParaRPr lang="en-US" sz="2000" dirty="0"/>
          </a:p>
        </p:txBody>
      </p:sp>
      <p:sp>
        <p:nvSpPr>
          <p:cNvPr id="15" name="Text 11"/>
          <p:cNvSpPr/>
          <p:nvPr/>
        </p:nvSpPr>
        <p:spPr>
          <a:xfrm>
            <a:off x="6422588" y="6061115"/>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Thực hiện các biện pháp an toàn, đào tạo an toàn lao động </a:t>
            </a:r>
            <a:endParaRPr lang="en-US" sz="1600" dirty="0"/>
          </a:p>
        </p:txBody>
      </p:sp>
      <p:sp>
        <p:nvSpPr>
          <p:cNvPr id="16" name="Text 12"/>
          <p:cNvSpPr/>
          <p:nvPr/>
        </p:nvSpPr>
        <p:spPr>
          <a:xfrm>
            <a:off x="6422588" y="6518791"/>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Kiểm soát nhiệt độ và áp suất cần được thực hiện một cách chính xác và liên tục</a:t>
            </a:r>
            <a:endParaRPr lang="en-US" sz="1600" dirty="0"/>
          </a:p>
        </p:txBody>
      </p:sp>
      <p:sp>
        <p:nvSpPr>
          <p:cNvPr id="17" name="Text 13"/>
          <p:cNvSpPr/>
          <p:nvPr/>
        </p:nvSpPr>
        <p:spPr>
          <a:xfrm>
            <a:off x="6422588" y="6976467"/>
            <a:ext cx="7271623" cy="332899"/>
          </a:xfrm>
          <a:prstGeom prst="rect">
            <a:avLst/>
          </a:prstGeom>
          <a:noFill/>
          <a:ln/>
        </p:spPr>
        <p:txBody>
          <a:bodyPr wrap="none" lIns="0" tIns="0" rIns="0" bIns="0" rtlCol="0" anchor="t"/>
          <a:lstStyle/>
          <a:p>
            <a:pPr marL="0" indent="0">
              <a:lnSpc>
                <a:spcPts val="260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Trang bị các thiết bị đo lường hiện đại và bảo trì định kỳ</a:t>
            </a:r>
            <a:endParaRPr lang="en-US" sz="1600" dirty="0"/>
          </a:p>
        </p:txBody>
      </p:sp>
      <p:pic>
        <p:nvPicPr>
          <p:cNvPr id="18" name="Picture 17">
            <a:extLst>
              <a:ext uri="{FF2B5EF4-FFF2-40B4-BE49-F238E27FC236}">
                <a16:creationId xmlns:a16="http://schemas.microsoft.com/office/drawing/2014/main" id="{98A87773-1414-0F8A-CEB6-9424F6AF13BA}"/>
              </a:ext>
            </a:extLst>
          </p:cNvPr>
          <p:cNvPicPr>
            <a:picLocks noChangeAspect="1"/>
          </p:cNvPicPr>
          <p:nvPr/>
        </p:nvPicPr>
        <p:blipFill>
          <a:blip r:embed="rId4"/>
          <a:stretch>
            <a:fillRect/>
          </a:stretch>
        </p:blipFill>
        <p:spPr>
          <a:xfrm>
            <a:off x="12312364" y="7496070"/>
            <a:ext cx="2124623" cy="657895"/>
          </a:xfrm>
          <a:prstGeom prst="rect">
            <a:avLst/>
          </a:prstGeom>
        </p:spPr>
      </p:pic>
      <p:pic>
        <p:nvPicPr>
          <p:cNvPr id="19" name="Picture 18">
            <a:extLst>
              <a:ext uri="{FF2B5EF4-FFF2-40B4-BE49-F238E27FC236}">
                <a16:creationId xmlns:a16="http://schemas.microsoft.com/office/drawing/2014/main" id="{0C6E7901-D66A-6B3E-AF1B-601CAF5204A5}"/>
              </a:ext>
            </a:extLst>
          </p:cNvPr>
          <p:cNvPicPr>
            <a:picLocks noChangeAspect="1"/>
          </p:cNvPicPr>
          <p:nvPr/>
        </p:nvPicPr>
        <p:blipFill>
          <a:blip r:embed="rId4"/>
          <a:stretch>
            <a:fillRect/>
          </a:stretch>
        </p:blipFill>
        <p:spPr>
          <a:xfrm>
            <a:off x="12464764" y="7648470"/>
            <a:ext cx="2124623" cy="6578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318470" y="259375"/>
            <a:ext cx="4220394" cy="2886785"/>
          </a:xfrm>
          <a:prstGeom prst="rect">
            <a:avLst/>
          </a:prstGeom>
        </p:spPr>
      </p:pic>
      <p:sp>
        <p:nvSpPr>
          <p:cNvPr id="4" name="Text 0"/>
          <p:cNvSpPr/>
          <p:nvPr/>
        </p:nvSpPr>
        <p:spPr>
          <a:xfrm>
            <a:off x="4479905" y="3742015"/>
            <a:ext cx="5670590" cy="708779"/>
          </a:xfrm>
          <a:prstGeom prst="rect">
            <a:avLst/>
          </a:prstGeom>
          <a:noFill/>
          <a:ln/>
        </p:spPr>
        <p:txBody>
          <a:bodyPr wrap="none" lIns="0" tIns="0" rIns="0" bIns="0" rtlCol="0" anchor="t"/>
          <a:lstStyle/>
          <a:p>
            <a:pPr marL="0" indent="0" algn="ctr">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Lắp Ráp Linh Kiện</a:t>
            </a:r>
            <a:endParaRPr lang="en-US" sz="4450" dirty="0"/>
          </a:p>
        </p:txBody>
      </p:sp>
      <p:sp>
        <p:nvSpPr>
          <p:cNvPr id="5" name="Shape 1"/>
          <p:cNvSpPr/>
          <p:nvPr/>
        </p:nvSpPr>
        <p:spPr>
          <a:xfrm>
            <a:off x="793790" y="4790956"/>
            <a:ext cx="6408063" cy="2531745"/>
          </a:xfrm>
          <a:prstGeom prst="roundRect">
            <a:avLst>
              <a:gd name="adj" fmla="val 1344"/>
            </a:avLst>
          </a:prstGeom>
          <a:solidFill>
            <a:srgbClr val="124E73"/>
          </a:solidFill>
          <a:ln/>
        </p:spPr>
      </p:sp>
      <p:sp>
        <p:nvSpPr>
          <p:cNvPr id="6" name="Text 2"/>
          <p:cNvSpPr/>
          <p:nvPr/>
        </p:nvSpPr>
        <p:spPr>
          <a:xfrm>
            <a:off x="1020604" y="5017770"/>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2200" dirty="0"/>
          </a:p>
        </p:txBody>
      </p:sp>
      <p:sp>
        <p:nvSpPr>
          <p:cNvPr id="7" name="Text 3"/>
          <p:cNvSpPr/>
          <p:nvPr/>
        </p:nvSpPr>
        <p:spPr>
          <a:xfrm>
            <a:off x="1020604" y="5508188"/>
            <a:ext cx="5954435" cy="725805"/>
          </a:xfrm>
          <a:prstGeom prst="rect">
            <a:avLst/>
          </a:prstGeom>
          <a:noFill/>
          <a:ln/>
        </p:spPr>
        <p:txBody>
          <a:bodyPr wrap="square" lIns="0" tIns="0" rIns="0" bIns="0" rtlCol="0" anchor="t"/>
          <a:lstStyle/>
          <a:p>
            <a:pPr marL="285750" indent="-285750">
              <a:lnSpc>
                <a:spcPts val="2850"/>
              </a:lnSpc>
              <a:buFont typeface="Arial" panose="020B0604020202020204" pitchFamily="34" charset="0"/>
              <a:buChar char="•"/>
            </a:pPr>
            <a:r>
              <a:rPr lang="en-US" sz="1750" dirty="0">
                <a:solidFill>
                  <a:srgbClr val="FFFFFF"/>
                </a:solidFill>
                <a:latin typeface="PT Serif" panose="020A0603040505020204" pitchFamily="18" charset="0"/>
                <a:ea typeface="Source Sans Pro" pitchFamily="34" charset="-122"/>
                <a:cs typeface="Source Sans Pro" pitchFamily="34" charset="-120"/>
              </a:rPr>
              <a:t>Lắp ráp linh kiện điện tử vào vỏ củ sạc đòi hỏi sự chính xác và tỉ mỉ.</a:t>
            </a:r>
            <a:endParaRPr lang="en-US" sz="1750" dirty="0"/>
          </a:p>
        </p:txBody>
      </p:sp>
      <p:sp>
        <p:nvSpPr>
          <p:cNvPr id="8" name="Text 4"/>
          <p:cNvSpPr/>
          <p:nvPr/>
        </p:nvSpPr>
        <p:spPr>
          <a:xfrm>
            <a:off x="1020604" y="6370082"/>
            <a:ext cx="5954435" cy="725805"/>
          </a:xfrm>
          <a:prstGeom prst="rect">
            <a:avLst/>
          </a:prstGeom>
          <a:noFill/>
          <a:ln/>
        </p:spPr>
        <p:txBody>
          <a:bodyPr wrap="square" lIns="0" tIns="0" rIns="0" bIns="0" rtlCol="0" anchor="t"/>
          <a:lstStyle/>
          <a:p>
            <a:pPr marL="285750" indent="-285750">
              <a:lnSpc>
                <a:spcPts val="2850"/>
              </a:lnSpc>
              <a:buFont typeface="Arial" panose="020B0604020202020204" pitchFamily="34" charset="0"/>
              <a:buChar char="•"/>
            </a:pPr>
            <a:r>
              <a:rPr lang="en-US" sz="1750" dirty="0">
                <a:solidFill>
                  <a:srgbClr val="FFFFFF"/>
                </a:solidFill>
                <a:latin typeface="PT Serif" panose="020A0603040505020204" pitchFamily="18" charset="0"/>
                <a:ea typeface="Source Sans Pro" pitchFamily="34" charset="-122"/>
                <a:cs typeface="Source Sans Pro" pitchFamily="34" charset="-120"/>
              </a:rPr>
              <a:t>Công nhân cần sử dụng công cụ chuyên dụng và tuân thủ hướng dẫn kỹ thuật.</a:t>
            </a:r>
            <a:endParaRPr lang="en-US" sz="1750" dirty="0"/>
          </a:p>
        </p:txBody>
      </p:sp>
      <p:sp>
        <p:nvSpPr>
          <p:cNvPr id="9" name="Shape 5"/>
          <p:cNvSpPr/>
          <p:nvPr/>
        </p:nvSpPr>
        <p:spPr>
          <a:xfrm>
            <a:off x="7428667" y="4790956"/>
            <a:ext cx="6408063" cy="2531745"/>
          </a:xfrm>
          <a:prstGeom prst="roundRect">
            <a:avLst>
              <a:gd name="adj" fmla="val 1344"/>
            </a:avLst>
          </a:prstGeom>
          <a:solidFill>
            <a:srgbClr val="124E73"/>
          </a:solidFill>
          <a:ln/>
        </p:spPr>
      </p:sp>
      <p:sp>
        <p:nvSpPr>
          <p:cNvPr id="10" name="Text 6"/>
          <p:cNvSpPr/>
          <p:nvPr/>
        </p:nvSpPr>
        <p:spPr>
          <a:xfrm>
            <a:off x="7655481" y="5017770"/>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FFFFF"/>
                </a:solidFill>
                <a:latin typeface="MuseoModerno Medium" pitchFamily="34" charset="0"/>
                <a:ea typeface="MuseoModerno Medium" pitchFamily="34" charset="-122"/>
                <a:cs typeface="MuseoModerno Medium" pitchFamily="34" charset="-120"/>
              </a:rPr>
              <a:t>Nguy Cơ Tai Nạn</a:t>
            </a:r>
            <a:endParaRPr lang="en-US" sz="2200" dirty="0"/>
          </a:p>
        </p:txBody>
      </p:sp>
      <p:sp>
        <p:nvSpPr>
          <p:cNvPr id="11" name="Text 7"/>
          <p:cNvSpPr/>
          <p:nvPr/>
        </p:nvSpPr>
        <p:spPr>
          <a:xfrm>
            <a:off x="7655481" y="5508188"/>
            <a:ext cx="5954435" cy="362903"/>
          </a:xfrm>
          <a:prstGeom prst="rect">
            <a:avLst/>
          </a:prstGeom>
          <a:noFill/>
          <a:ln/>
        </p:spPr>
        <p:txBody>
          <a:bodyPr wrap="none" lIns="0" tIns="0" rIns="0" bIns="0" rtlCol="0" anchor="t"/>
          <a:lstStyle/>
          <a:p>
            <a:pPr marL="285750" indent="-285750">
              <a:lnSpc>
                <a:spcPts val="2850"/>
              </a:lnSpc>
              <a:buFont typeface="Arial" panose="020B0604020202020204" pitchFamily="34" charset="0"/>
              <a:buChar char="•"/>
            </a:pPr>
            <a:r>
              <a:rPr lang="en-US" sz="1750" dirty="0">
                <a:solidFill>
                  <a:srgbClr val="FFFFFF"/>
                </a:solidFill>
                <a:latin typeface="PT Serif" panose="020A0603040505020204" pitchFamily="18" charset="0"/>
                <a:ea typeface="Source Sans Pro" pitchFamily="34" charset="-122"/>
                <a:cs typeface="Source Sans Pro" pitchFamily="34" charset="-120"/>
              </a:rPr>
              <a:t>Chấn thương do công cụ và thiết bị.</a:t>
            </a:r>
            <a:endParaRPr lang="en-US" sz="1750" dirty="0"/>
          </a:p>
        </p:txBody>
      </p:sp>
      <p:sp>
        <p:nvSpPr>
          <p:cNvPr id="12" name="Text 8"/>
          <p:cNvSpPr/>
          <p:nvPr/>
        </p:nvSpPr>
        <p:spPr>
          <a:xfrm>
            <a:off x="7655481" y="6007179"/>
            <a:ext cx="5954435" cy="362903"/>
          </a:xfrm>
          <a:prstGeom prst="rect">
            <a:avLst/>
          </a:prstGeom>
          <a:noFill/>
          <a:ln/>
        </p:spPr>
        <p:txBody>
          <a:bodyPr wrap="none" lIns="0" tIns="0" rIns="0" bIns="0" rtlCol="0" anchor="t"/>
          <a:lstStyle/>
          <a:p>
            <a:pPr marL="285750" indent="-285750">
              <a:lnSpc>
                <a:spcPts val="2850"/>
              </a:lnSpc>
              <a:buFont typeface="Arial" panose="020B0604020202020204" pitchFamily="34" charset="0"/>
              <a:buChar char="•"/>
            </a:pPr>
            <a:r>
              <a:rPr lang="en-US" sz="1750" dirty="0">
                <a:solidFill>
                  <a:srgbClr val="FFFFFF"/>
                </a:solidFill>
                <a:latin typeface="PT Serif" panose="020A0603040505020204" pitchFamily="18" charset="0"/>
                <a:ea typeface="Source Sans Pro" pitchFamily="34" charset="-122"/>
                <a:cs typeface="Source Sans Pro" pitchFamily="34" charset="-120"/>
              </a:rPr>
              <a:t>Điện giật từ các linh kiện chưa được lắp ráp hoàn chỉnh.</a:t>
            </a:r>
            <a:endParaRPr lang="en-US" sz="1750" dirty="0"/>
          </a:p>
        </p:txBody>
      </p:sp>
      <p:pic>
        <p:nvPicPr>
          <p:cNvPr id="13" name="Picture 12">
            <a:extLst>
              <a:ext uri="{FF2B5EF4-FFF2-40B4-BE49-F238E27FC236}">
                <a16:creationId xmlns:a16="http://schemas.microsoft.com/office/drawing/2014/main" id="{CBE6794A-FC6E-13D1-2D4D-167C5D4442D8}"/>
              </a:ext>
            </a:extLst>
          </p:cNvPr>
          <p:cNvPicPr>
            <a:picLocks noChangeAspect="1"/>
          </p:cNvPicPr>
          <p:nvPr/>
        </p:nvPicPr>
        <p:blipFill>
          <a:blip r:embed="rId4"/>
          <a:stretch>
            <a:fillRect/>
          </a:stretch>
        </p:blipFill>
        <p:spPr>
          <a:xfrm>
            <a:off x="12312364" y="7496070"/>
            <a:ext cx="2124623" cy="6578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938199" y="421085"/>
            <a:ext cx="5403204" cy="3052015"/>
          </a:xfrm>
          <a:prstGeom prst="rect">
            <a:avLst/>
          </a:prstGeom>
        </p:spPr>
      </p:pic>
      <p:sp>
        <p:nvSpPr>
          <p:cNvPr id="4" name="Text 0"/>
          <p:cNvSpPr/>
          <p:nvPr/>
        </p:nvSpPr>
        <p:spPr>
          <a:xfrm>
            <a:off x="816888" y="1452920"/>
            <a:ext cx="5790392" cy="899874"/>
          </a:xfrm>
          <a:prstGeom prst="rect">
            <a:avLst/>
          </a:prstGeom>
          <a:noFill/>
          <a:ln/>
        </p:spPr>
        <p:txBody>
          <a:bodyPr wrap="none" lIns="0" tIns="0" rIns="0" bIns="0" rtlCol="0" anchor="t"/>
          <a:lstStyle/>
          <a:p>
            <a:pPr marL="0" indent="0" algn="ctr">
              <a:lnSpc>
                <a:spcPts val="5150"/>
              </a:lnSpc>
              <a:buNone/>
            </a:pPr>
            <a:r>
              <a:rPr lang="en-US" sz="4150" b="1" dirty="0">
                <a:solidFill>
                  <a:srgbClr val="124E73"/>
                </a:solidFill>
                <a:latin typeface="MuseoModerno Medium" pitchFamily="34" charset="0"/>
                <a:ea typeface="MuseoModerno Medium" pitchFamily="34" charset="-122"/>
                <a:cs typeface="MuseoModerno Medium" pitchFamily="34" charset="-120"/>
              </a:rPr>
              <a:t>Hàn Và Kết Nối</a:t>
            </a:r>
            <a:endParaRPr lang="en-US" sz="4150" b="1" dirty="0"/>
          </a:p>
        </p:txBody>
      </p:sp>
      <p:sp>
        <p:nvSpPr>
          <p:cNvPr id="5" name="Shape 1"/>
          <p:cNvSpPr/>
          <p:nvPr/>
        </p:nvSpPr>
        <p:spPr>
          <a:xfrm>
            <a:off x="3072397" y="4110020"/>
            <a:ext cx="22860" cy="3461861"/>
          </a:xfrm>
          <a:prstGeom prst="roundRect">
            <a:avLst>
              <a:gd name="adj" fmla="val 138334"/>
            </a:avLst>
          </a:prstGeom>
          <a:solidFill>
            <a:srgbClr val="D9D4C9"/>
          </a:solidFill>
          <a:ln/>
        </p:spPr>
      </p:sp>
      <p:sp>
        <p:nvSpPr>
          <p:cNvPr id="6" name="Shape 2"/>
          <p:cNvSpPr/>
          <p:nvPr/>
        </p:nvSpPr>
        <p:spPr>
          <a:xfrm>
            <a:off x="3298140" y="4572935"/>
            <a:ext cx="737830" cy="22860"/>
          </a:xfrm>
          <a:prstGeom prst="roundRect">
            <a:avLst>
              <a:gd name="adj" fmla="val 138334"/>
            </a:avLst>
          </a:prstGeom>
          <a:solidFill>
            <a:srgbClr val="2B678C"/>
          </a:solidFill>
          <a:ln/>
        </p:spPr>
      </p:sp>
      <p:sp>
        <p:nvSpPr>
          <p:cNvPr id="7" name="Shape 3"/>
          <p:cNvSpPr/>
          <p:nvPr/>
        </p:nvSpPr>
        <p:spPr>
          <a:xfrm>
            <a:off x="2846655" y="4347193"/>
            <a:ext cx="474345" cy="474345"/>
          </a:xfrm>
          <a:prstGeom prst="roundRect">
            <a:avLst>
              <a:gd name="adj" fmla="val 6667"/>
            </a:avLst>
          </a:prstGeom>
          <a:solidFill>
            <a:srgbClr val="124E73"/>
          </a:solidFill>
          <a:ln/>
        </p:spPr>
      </p:sp>
      <p:sp>
        <p:nvSpPr>
          <p:cNvPr id="8" name="Text 4"/>
          <p:cNvSpPr/>
          <p:nvPr/>
        </p:nvSpPr>
        <p:spPr>
          <a:xfrm>
            <a:off x="3009651" y="4426250"/>
            <a:ext cx="148352" cy="316230"/>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1</a:t>
            </a:r>
            <a:endParaRPr lang="en-US" sz="2450" dirty="0"/>
          </a:p>
        </p:txBody>
      </p:sp>
      <p:sp>
        <p:nvSpPr>
          <p:cNvPr id="9" name="Text 5"/>
          <p:cNvSpPr/>
          <p:nvPr/>
        </p:nvSpPr>
        <p:spPr>
          <a:xfrm>
            <a:off x="4243258" y="4320761"/>
            <a:ext cx="2635210" cy="329327"/>
          </a:xfrm>
          <a:prstGeom prst="rect">
            <a:avLst/>
          </a:prstGeom>
          <a:noFill/>
          <a:ln/>
        </p:spPr>
        <p:txBody>
          <a:bodyPr wrap="none" lIns="0" tIns="0" rIns="0" bIns="0" rtlCol="0" anchor="t"/>
          <a:lstStyle/>
          <a:p>
            <a:pPr marL="0" indent="0" algn="l">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050" b="1" dirty="0"/>
          </a:p>
        </p:txBody>
      </p:sp>
      <p:sp>
        <p:nvSpPr>
          <p:cNvPr id="10" name="Text 6"/>
          <p:cNvSpPr/>
          <p:nvPr/>
        </p:nvSpPr>
        <p:spPr>
          <a:xfrm>
            <a:off x="4243258" y="4776532"/>
            <a:ext cx="11679079" cy="337304"/>
          </a:xfrm>
          <a:prstGeom prst="rect">
            <a:avLst/>
          </a:prstGeom>
          <a:noFill/>
          <a:ln/>
        </p:spPr>
        <p:txBody>
          <a:bodyPr wrap="none" lIns="0" tIns="0" rIns="0" bIns="0" rtlCol="0" anchor="t"/>
          <a:lstStyle/>
          <a:p>
            <a:pPr marL="0" indent="0" algn="l">
              <a:lnSpc>
                <a:spcPts val="2650"/>
              </a:lnSpc>
              <a:buNone/>
            </a:pPr>
            <a:r>
              <a:rPr lang="en-US" sz="1650" dirty="0">
                <a:solidFill>
                  <a:srgbClr val="2B4150"/>
                </a:solidFill>
                <a:latin typeface="PT Serif" panose="020A0603040505020204" pitchFamily="18" charset="0"/>
                <a:ea typeface="Source Sans Pro" pitchFamily="34" charset="-122"/>
                <a:cs typeface="Source Sans Pro" pitchFamily="34" charset="-120"/>
              </a:rPr>
              <a:t>Hàn và kết nối các mạch điện và dây cáp đòi hỏi sự chính xác và tỉ mỉ.</a:t>
            </a:r>
            <a:endParaRPr lang="en-US" sz="1650" dirty="0"/>
          </a:p>
        </p:txBody>
      </p:sp>
      <p:sp>
        <p:nvSpPr>
          <p:cNvPr id="11" name="Shape 7"/>
          <p:cNvSpPr/>
          <p:nvPr/>
        </p:nvSpPr>
        <p:spPr>
          <a:xfrm>
            <a:off x="3298140" y="5998233"/>
            <a:ext cx="737830" cy="22860"/>
          </a:xfrm>
          <a:prstGeom prst="roundRect">
            <a:avLst>
              <a:gd name="adj" fmla="val 138334"/>
            </a:avLst>
          </a:prstGeom>
          <a:solidFill>
            <a:srgbClr val="2B678C"/>
          </a:solidFill>
          <a:ln/>
        </p:spPr>
      </p:sp>
      <p:sp>
        <p:nvSpPr>
          <p:cNvPr id="12" name="Shape 8"/>
          <p:cNvSpPr/>
          <p:nvPr/>
        </p:nvSpPr>
        <p:spPr>
          <a:xfrm>
            <a:off x="2846655" y="5772490"/>
            <a:ext cx="474345" cy="474345"/>
          </a:xfrm>
          <a:prstGeom prst="roundRect">
            <a:avLst>
              <a:gd name="adj" fmla="val 6667"/>
            </a:avLst>
          </a:prstGeom>
          <a:solidFill>
            <a:srgbClr val="124E73"/>
          </a:solidFill>
          <a:ln/>
        </p:spPr>
      </p:sp>
      <p:sp>
        <p:nvSpPr>
          <p:cNvPr id="13" name="Text 9"/>
          <p:cNvSpPr/>
          <p:nvPr/>
        </p:nvSpPr>
        <p:spPr>
          <a:xfrm>
            <a:off x="2995840" y="5851548"/>
            <a:ext cx="175855" cy="316230"/>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MuseoModerno Medium" pitchFamily="34" charset="0"/>
                <a:ea typeface="MuseoModerno Medium" pitchFamily="34" charset="-122"/>
                <a:cs typeface="MuseoModerno Medium" pitchFamily="34" charset="-120"/>
              </a:rPr>
              <a:t>2</a:t>
            </a:r>
            <a:endParaRPr lang="en-US" sz="2450" dirty="0"/>
          </a:p>
        </p:txBody>
      </p:sp>
      <p:sp>
        <p:nvSpPr>
          <p:cNvPr id="14" name="Text 10"/>
          <p:cNvSpPr/>
          <p:nvPr/>
        </p:nvSpPr>
        <p:spPr>
          <a:xfrm>
            <a:off x="4243258" y="5746058"/>
            <a:ext cx="2635210" cy="329327"/>
          </a:xfrm>
          <a:prstGeom prst="rect">
            <a:avLst/>
          </a:prstGeom>
          <a:noFill/>
          <a:ln/>
        </p:spPr>
        <p:txBody>
          <a:bodyPr wrap="none" lIns="0" tIns="0" rIns="0" bIns="0" rtlCol="0" anchor="t"/>
          <a:lstStyle/>
          <a:p>
            <a:pPr marL="0" indent="0" algn="l">
              <a:lnSpc>
                <a:spcPts val="2550"/>
              </a:lnSpc>
              <a:buNone/>
            </a:pPr>
            <a:r>
              <a:rPr lang="en-US" sz="2050" b="1" dirty="0">
                <a:solidFill>
                  <a:srgbClr val="2B4150"/>
                </a:solidFill>
                <a:latin typeface="MuseoModerno Medium" pitchFamily="34" charset="0"/>
                <a:ea typeface="MuseoModerno Medium" pitchFamily="34" charset="-122"/>
                <a:cs typeface="MuseoModerno Medium" pitchFamily="34" charset="-120"/>
              </a:rPr>
              <a:t>Nguy Cơ Tai Nạn</a:t>
            </a:r>
            <a:endParaRPr lang="en-US" sz="2050" b="1" dirty="0"/>
          </a:p>
        </p:txBody>
      </p:sp>
      <p:sp>
        <p:nvSpPr>
          <p:cNvPr id="15" name="Text 11"/>
          <p:cNvSpPr/>
          <p:nvPr/>
        </p:nvSpPr>
        <p:spPr>
          <a:xfrm>
            <a:off x="4243258" y="6201830"/>
            <a:ext cx="11679079" cy="337304"/>
          </a:xfrm>
          <a:prstGeom prst="rect">
            <a:avLst/>
          </a:prstGeom>
          <a:noFill/>
          <a:ln/>
        </p:spPr>
        <p:txBody>
          <a:bodyPr wrap="none" lIns="0" tIns="0" rIns="0" bIns="0" rtlCol="0" anchor="t"/>
          <a:lstStyle/>
          <a:p>
            <a:pPr marL="342900" indent="-342900" algn="l">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Bỏng do nhiệt từ thiết bị hàn hoặc chất liệu hàn nóng chảy.</a:t>
            </a:r>
            <a:endParaRPr lang="en-US" sz="1650" dirty="0"/>
          </a:p>
        </p:txBody>
      </p:sp>
      <p:sp>
        <p:nvSpPr>
          <p:cNvPr id="16" name="Text 12"/>
          <p:cNvSpPr/>
          <p:nvPr/>
        </p:nvSpPr>
        <p:spPr>
          <a:xfrm>
            <a:off x="4243258" y="6612833"/>
            <a:ext cx="11679079" cy="337304"/>
          </a:xfrm>
          <a:prstGeom prst="rect">
            <a:avLst/>
          </a:prstGeom>
          <a:noFill/>
          <a:ln/>
        </p:spPr>
        <p:txBody>
          <a:bodyPr wrap="none" lIns="0" tIns="0" rIns="0" bIns="0" rtlCol="0" anchor="t"/>
          <a:lstStyle/>
          <a:p>
            <a:pPr marL="342900" indent="-342900" algn="l">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Tiếp xúc với khói hàn và hơi hóa chất có thể gây ra vấn đề về hô hấp.</a:t>
            </a:r>
            <a:endParaRPr lang="en-US" sz="1650" dirty="0"/>
          </a:p>
        </p:txBody>
      </p:sp>
      <p:sp>
        <p:nvSpPr>
          <p:cNvPr id="17" name="Text 13"/>
          <p:cNvSpPr/>
          <p:nvPr/>
        </p:nvSpPr>
        <p:spPr>
          <a:xfrm>
            <a:off x="4243258" y="7023837"/>
            <a:ext cx="11679079" cy="337304"/>
          </a:xfrm>
          <a:prstGeom prst="rect">
            <a:avLst/>
          </a:prstGeom>
          <a:noFill/>
          <a:ln/>
        </p:spPr>
        <p:txBody>
          <a:bodyPr wrap="none" lIns="0" tIns="0" rIns="0" bIns="0" rtlCol="0" anchor="t"/>
          <a:lstStyle/>
          <a:p>
            <a:pPr marL="342900" indent="-342900" algn="l">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Điện giật khi làm việc với các mạch điện.</a:t>
            </a:r>
            <a:endParaRPr lang="en-US" sz="1650" dirty="0"/>
          </a:p>
        </p:txBody>
      </p:sp>
      <p:pic>
        <p:nvPicPr>
          <p:cNvPr id="18" name="Picture 17">
            <a:extLst>
              <a:ext uri="{FF2B5EF4-FFF2-40B4-BE49-F238E27FC236}">
                <a16:creationId xmlns:a16="http://schemas.microsoft.com/office/drawing/2014/main" id="{C851A93C-57CB-CF4A-67D8-D00AF2ED087C}"/>
              </a:ext>
            </a:extLst>
          </p:cNvPr>
          <p:cNvPicPr>
            <a:picLocks noChangeAspect="1"/>
          </p:cNvPicPr>
          <p:nvPr/>
        </p:nvPicPr>
        <p:blipFill>
          <a:blip r:embed="rId4"/>
          <a:stretch>
            <a:fillRect/>
          </a:stretch>
        </p:blipFill>
        <p:spPr>
          <a:xfrm>
            <a:off x="12312364" y="7496070"/>
            <a:ext cx="2124623" cy="6578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27145" y="2990612"/>
            <a:ext cx="4919305" cy="2778681"/>
          </a:xfrm>
          <a:prstGeom prst="rect">
            <a:avLst/>
          </a:prstGeom>
        </p:spPr>
      </p:pic>
      <p:sp>
        <p:nvSpPr>
          <p:cNvPr id="4" name="Text 0"/>
          <p:cNvSpPr/>
          <p:nvPr/>
        </p:nvSpPr>
        <p:spPr>
          <a:xfrm>
            <a:off x="850344" y="657343"/>
            <a:ext cx="5670590"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Kiểm Tra Chất Lượng</a:t>
            </a:r>
            <a:endParaRPr lang="en-US" sz="4450" b="1" dirty="0"/>
          </a:p>
        </p:txBody>
      </p:sp>
      <p:pic>
        <p:nvPicPr>
          <p:cNvPr id="5" name="Image 2" descr="preencoded.png"/>
          <p:cNvPicPr>
            <a:picLocks noChangeAspect="1"/>
          </p:cNvPicPr>
          <p:nvPr/>
        </p:nvPicPr>
        <p:blipFill>
          <a:blip r:embed="rId4"/>
          <a:stretch>
            <a:fillRect/>
          </a:stretch>
        </p:blipFill>
        <p:spPr>
          <a:xfrm>
            <a:off x="793790" y="2273379"/>
            <a:ext cx="1134070" cy="1814513"/>
          </a:xfrm>
          <a:prstGeom prst="rect">
            <a:avLst/>
          </a:prstGeom>
        </p:spPr>
      </p:pic>
      <p:sp>
        <p:nvSpPr>
          <p:cNvPr id="6" name="Text 1"/>
          <p:cNvSpPr/>
          <p:nvPr/>
        </p:nvSpPr>
        <p:spPr>
          <a:xfrm>
            <a:off x="2268022" y="250019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200" b="1" dirty="0"/>
          </a:p>
        </p:txBody>
      </p:sp>
      <p:sp>
        <p:nvSpPr>
          <p:cNvPr id="7" name="Text 2"/>
          <p:cNvSpPr/>
          <p:nvPr/>
        </p:nvSpPr>
        <p:spPr>
          <a:xfrm>
            <a:off x="2268022" y="2990612"/>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Kiểm tra nghiêm ngặt để đảm bảo sản phẩm đáp ứng tiêu chuẩn về tính năng và độ bền.</a:t>
            </a:r>
            <a:endParaRPr lang="en-US" sz="1750" dirty="0"/>
          </a:p>
        </p:txBody>
      </p:sp>
      <p:pic>
        <p:nvPicPr>
          <p:cNvPr id="8" name="Image 3" descr="preencoded.png"/>
          <p:cNvPicPr>
            <a:picLocks noChangeAspect="1"/>
          </p:cNvPicPr>
          <p:nvPr/>
        </p:nvPicPr>
        <p:blipFill>
          <a:blip r:embed="rId5"/>
          <a:stretch>
            <a:fillRect/>
          </a:stretch>
        </p:blipFill>
        <p:spPr>
          <a:xfrm>
            <a:off x="793790" y="4087892"/>
            <a:ext cx="1134070" cy="2917150"/>
          </a:xfrm>
          <a:prstGeom prst="rect">
            <a:avLst/>
          </a:prstGeom>
        </p:spPr>
      </p:pic>
      <p:sp>
        <p:nvSpPr>
          <p:cNvPr id="9" name="Text 3"/>
          <p:cNvSpPr/>
          <p:nvPr/>
        </p:nvSpPr>
        <p:spPr>
          <a:xfrm>
            <a:off x="2268022" y="431470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Nguy Cơ Tai Nạn</a:t>
            </a:r>
            <a:endParaRPr lang="en-US" sz="2200" b="1" dirty="0"/>
          </a:p>
        </p:txBody>
      </p:sp>
      <p:sp>
        <p:nvSpPr>
          <p:cNvPr id="10" name="Text 4"/>
          <p:cNvSpPr/>
          <p:nvPr/>
        </p:nvSpPr>
        <p:spPr>
          <a:xfrm>
            <a:off x="2268022" y="4805124"/>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Điện giật khi thực hiện các bài kiểm tra điện áp.</a:t>
            </a:r>
            <a:endParaRPr lang="en-US" sz="1750" dirty="0"/>
          </a:p>
        </p:txBody>
      </p:sp>
      <p:sp>
        <p:nvSpPr>
          <p:cNvPr id="11" name="Text 5"/>
          <p:cNvSpPr/>
          <p:nvPr/>
        </p:nvSpPr>
        <p:spPr>
          <a:xfrm>
            <a:off x="2268022" y="5247323"/>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Bỏng do nhiệt độ cao khi thực hiện các bài kiểm tra liên quan đến nhiệt độ.</a:t>
            </a:r>
            <a:endParaRPr lang="en-US" sz="1750" dirty="0"/>
          </a:p>
        </p:txBody>
      </p:sp>
      <p:sp>
        <p:nvSpPr>
          <p:cNvPr id="12" name="Text 6"/>
          <p:cNvSpPr/>
          <p:nvPr/>
        </p:nvSpPr>
        <p:spPr>
          <a:xfrm>
            <a:off x="2268022" y="6052423"/>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Bị thương do va đập với thiết bị kiểm tra hoặc khi sản phẩm kiểm tra bị rơi.</a:t>
            </a:r>
            <a:endParaRPr lang="en-US" sz="1750" dirty="0"/>
          </a:p>
        </p:txBody>
      </p:sp>
      <p:pic>
        <p:nvPicPr>
          <p:cNvPr id="13" name="Picture 12">
            <a:extLst>
              <a:ext uri="{FF2B5EF4-FFF2-40B4-BE49-F238E27FC236}">
                <a16:creationId xmlns:a16="http://schemas.microsoft.com/office/drawing/2014/main" id="{8CCB397E-0FB3-63FD-5640-3352AE3E1C64}"/>
              </a:ext>
            </a:extLst>
          </p:cNvPr>
          <p:cNvPicPr>
            <a:picLocks noChangeAspect="1"/>
          </p:cNvPicPr>
          <p:nvPr/>
        </p:nvPicPr>
        <p:blipFill>
          <a:blip r:embed="rId6"/>
          <a:stretch>
            <a:fillRect/>
          </a:stretch>
        </p:blipFill>
        <p:spPr>
          <a:xfrm>
            <a:off x="12312364" y="7496070"/>
            <a:ext cx="2124623" cy="6578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76512" y="2724008"/>
            <a:ext cx="4457700" cy="4457700"/>
          </a:xfrm>
          <a:prstGeom prst="rect">
            <a:avLst/>
          </a:prstGeom>
        </p:spPr>
      </p:pic>
      <p:sp>
        <p:nvSpPr>
          <p:cNvPr id="3" name="Text 0"/>
          <p:cNvSpPr/>
          <p:nvPr/>
        </p:nvSpPr>
        <p:spPr>
          <a:xfrm>
            <a:off x="1029892" y="1050106"/>
            <a:ext cx="4270772" cy="533757"/>
          </a:xfrm>
          <a:prstGeom prst="rect">
            <a:avLst/>
          </a:prstGeom>
          <a:noFill/>
          <a:ln/>
        </p:spPr>
        <p:txBody>
          <a:bodyPr wrap="none" lIns="0" tIns="0" rIns="0" bIns="0" rtlCol="0" anchor="t"/>
          <a:lstStyle/>
          <a:p>
            <a:pPr marL="0" indent="0">
              <a:lnSpc>
                <a:spcPts val="4200"/>
              </a:lnSpc>
              <a:buNone/>
            </a:pPr>
            <a:r>
              <a:rPr lang="en-US" sz="4000" b="1" dirty="0">
                <a:solidFill>
                  <a:srgbClr val="124E73"/>
                </a:solidFill>
                <a:latin typeface="MuseoModerno Medium" pitchFamily="34" charset="0"/>
                <a:ea typeface="MuseoModerno Medium" pitchFamily="34" charset="-122"/>
                <a:cs typeface="MuseoModerno Medium" pitchFamily="34" charset="-120"/>
              </a:rPr>
              <a:t>Biện Pháp An Toàn</a:t>
            </a:r>
            <a:endParaRPr lang="en-US" sz="4000" b="1" dirty="0"/>
          </a:p>
        </p:txBody>
      </p:sp>
      <p:pic>
        <p:nvPicPr>
          <p:cNvPr id="4" name="Image 1" descr="preencoded.png"/>
          <p:cNvPicPr>
            <a:picLocks noChangeAspect="1"/>
          </p:cNvPicPr>
          <p:nvPr/>
        </p:nvPicPr>
        <p:blipFill>
          <a:blip r:embed="rId4"/>
          <a:stretch>
            <a:fillRect/>
          </a:stretch>
        </p:blipFill>
        <p:spPr>
          <a:xfrm>
            <a:off x="1532310" y="2863780"/>
            <a:ext cx="427077" cy="427077"/>
          </a:xfrm>
          <a:prstGeom prst="rect">
            <a:avLst/>
          </a:prstGeom>
        </p:spPr>
      </p:pic>
      <p:sp>
        <p:nvSpPr>
          <p:cNvPr id="5" name="Text 1"/>
          <p:cNvSpPr/>
          <p:nvPr/>
        </p:nvSpPr>
        <p:spPr>
          <a:xfrm>
            <a:off x="2346227" y="2884147"/>
            <a:ext cx="2135386" cy="266938"/>
          </a:xfrm>
          <a:prstGeom prst="rect">
            <a:avLst/>
          </a:prstGeom>
          <a:noFill/>
          <a:ln/>
        </p:spPr>
        <p:txBody>
          <a:bodyPr wrap="none" lIns="0" tIns="0" rIns="0" bIns="0" rtlCol="0" anchor="t"/>
          <a:lstStyle/>
          <a:p>
            <a:pPr marL="0" indent="0">
              <a:lnSpc>
                <a:spcPts val="2100"/>
              </a:lnSpc>
              <a:buNone/>
            </a:pPr>
            <a:r>
              <a:rPr lang="en-US" sz="1650" b="1" dirty="0">
                <a:solidFill>
                  <a:srgbClr val="2B4150"/>
                </a:solidFill>
                <a:latin typeface="MuseoModerno Medium" pitchFamily="34" charset="0"/>
                <a:ea typeface="MuseoModerno Medium" pitchFamily="34" charset="-122"/>
                <a:cs typeface="MuseoModerno Medium" pitchFamily="34" charset="-120"/>
              </a:rPr>
              <a:t>Đào Tạo An Toàn</a:t>
            </a:r>
            <a:endParaRPr lang="en-US" sz="1650" b="1" dirty="0"/>
          </a:p>
        </p:txBody>
      </p:sp>
      <p:sp>
        <p:nvSpPr>
          <p:cNvPr id="6" name="Text 2"/>
          <p:cNvSpPr/>
          <p:nvPr/>
        </p:nvSpPr>
        <p:spPr>
          <a:xfrm>
            <a:off x="2346227" y="3163709"/>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Đào tạo đầy đủ về an toàn lao động cho công nhân.</a:t>
            </a:r>
            <a:endParaRPr lang="en-US" sz="1300" dirty="0"/>
          </a:p>
        </p:txBody>
      </p:sp>
      <p:pic>
        <p:nvPicPr>
          <p:cNvPr id="7" name="Image 2" descr="preencoded.png"/>
          <p:cNvPicPr>
            <a:picLocks noChangeAspect="1"/>
          </p:cNvPicPr>
          <p:nvPr/>
        </p:nvPicPr>
        <p:blipFill>
          <a:blip r:embed="rId5"/>
          <a:stretch>
            <a:fillRect/>
          </a:stretch>
        </p:blipFill>
        <p:spPr>
          <a:xfrm>
            <a:off x="1532310" y="3986781"/>
            <a:ext cx="427077" cy="427077"/>
          </a:xfrm>
          <a:prstGeom prst="rect">
            <a:avLst/>
          </a:prstGeom>
        </p:spPr>
      </p:pic>
      <p:sp>
        <p:nvSpPr>
          <p:cNvPr id="8" name="Text 3"/>
          <p:cNvSpPr/>
          <p:nvPr/>
        </p:nvSpPr>
        <p:spPr>
          <a:xfrm>
            <a:off x="2346227" y="4007147"/>
            <a:ext cx="2135386" cy="266938"/>
          </a:xfrm>
          <a:prstGeom prst="rect">
            <a:avLst/>
          </a:prstGeom>
          <a:noFill/>
          <a:ln/>
        </p:spPr>
        <p:txBody>
          <a:bodyPr wrap="none" lIns="0" tIns="0" rIns="0" bIns="0" rtlCol="0" anchor="t"/>
          <a:lstStyle/>
          <a:p>
            <a:pPr marL="0" indent="0">
              <a:lnSpc>
                <a:spcPts val="2100"/>
              </a:lnSpc>
              <a:buNone/>
            </a:pPr>
            <a:r>
              <a:rPr lang="en-US" sz="1650" b="1"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1650" b="1" dirty="0"/>
          </a:p>
        </p:txBody>
      </p:sp>
      <p:sp>
        <p:nvSpPr>
          <p:cNvPr id="9" name="Text 4"/>
          <p:cNvSpPr/>
          <p:nvPr/>
        </p:nvSpPr>
        <p:spPr>
          <a:xfrm>
            <a:off x="2346227" y="4286709"/>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Cung cấp và yêu cầu công nhân sử dụng thiết bị bảo hộ cá nhân.</a:t>
            </a:r>
            <a:endParaRPr lang="en-US" sz="1300" dirty="0"/>
          </a:p>
        </p:txBody>
      </p:sp>
      <p:pic>
        <p:nvPicPr>
          <p:cNvPr id="10" name="Image 3" descr="preencoded.png"/>
          <p:cNvPicPr>
            <a:picLocks noChangeAspect="1"/>
          </p:cNvPicPr>
          <p:nvPr/>
        </p:nvPicPr>
        <p:blipFill>
          <a:blip r:embed="rId6"/>
          <a:stretch>
            <a:fillRect/>
          </a:stretch>
        </p:blipFill>
        <p:spPr>
          <a:xfrm>
            <a:off x="1532310" y="5300037"/>
            <a:ext cx="427077" cy="427077"/>
          </a:xfrm>
          <a:prstGeom prst="rect">
            <a:avLst/>
          </a:prstGeom>
        </p:spPr>
      </p:pic>
      <p:sp>
        <p:nvSpPr>
          <p:cNvPr id="11" name="Text 5"/>
          <p:cNvSpPr/>
          <p:nvPr/>
        </p:nvSpPr>
        <p:spPr>
          <a:xfrm>
            <a:off x="2346227" y="5320404"/>
            <a:ext cx="2135386" cy="266938"/>
          </a:xfrm>
          <a:prstGeom prst="rect">
            <a:avLst/>
          </a:prstGeom>
          <a:noFill/>
          <a:ln/>
        </p:spPr>
        <p:txBody>
          <a:bodyPr wrap="none" lIns="0" tIns="0" rIns="0" bIns="0" rtlCol="0" anchor="t"/>
          <a:lstStyle/>
          <a:p>
            <a:pPr marL="0" indent="0">
              <a:lnSpc>
                <a:spcPts val="2100"/>
              </a:lnSpc>
              <a:buNone/>
            </a:pPr>
            <a:r>
              <a:rPr lang="en-US" sz="1650" b="1" dirty="0">
                <a:solidFill>
                  <a:srgbClr val="2B4150"/>
                </a:solidFill>
                <a:latin typeface="MuseoModerno Medium" pitchFamily="34" charset="0"/>
                <a:ea typeface="MuseoModerno Medium" pitchFamily="34" charset="-122"/>
                <a:cs typeface="MuseoModerno Medium" pitchFamily="34" charset="-120"/>
              </a:rPr>
              <a:t>Bảo Trì Máy Móc</a:t>
            </a:r>
            <a:endParaRPr lang="en-US" sz="1650" b="1" dirty="0"/>
          </a:p>
        </p:txBody>
      </p:sp>
      <p:sp>
        <p:nvSpPr>
          <p:cNvPr id="12" name="Text 6"/>
          <p:cNvSpPr/>
          <p:nvPr/>
        </p:nvSpPr>
        <p:spPr>
          <a:xfrm>
            <a:off x="2346227" y="5599966"/>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Bảo trì máy móc và thiết bị thường xuyên để đảm bảo an toàn.</a:t>
            </a:r>
            <a:endParaRPr lang="en-US" sz="1300" dirty="0"/>
          </a:p>
        </p:txBody>
      </p:sp>
      <p:pic>
        <p:nvPicPr>
          <p:cNvPr id="13" name="Image 4" descr="preencoded.png"/>
          <p:cNvPicPr>
            <a:picLocks noChangeAspect="1"/>
          </p:cNvPicPr>
          <p:nvPr/>
        </p:nvPicPr>
        <p:blipFill>
          <a:blip r:embed="rId7"/>
          <a:stretch>
            <a:fillRect/>
          </a:stretch>
        </p:blipFill>
        <p:spPr>
          <a:xfrm>
            <a:off x="1532310" y="6713550"/>
            <a:ext cx="427077" cy="427077"/>
          </a:xfrm>
          <a:prstGeom prst="rect">
            <a:avLst/>
          </a:prstGeom>
        </p:spPr>
      </p:pic>
      <p:sp>
        <p:nvSpPr>
          <p:cNvPr id="14" name="Text 7"/>
          <p:cNvSpPr/>
          <p:nvPr/>
        </p:nvSpPr>
        <p:spPr>
          <a:xfrm>
            <a:off x="2245744" y="6746541"/>
            <a:ext cx="2135386" cy="266938"/>
          </a:xfrm>
          <a:prstGeom prst="rect">
            <a:avLst/>
          </a:prstGeom>
          <a:noFill/>
          <a:ln/>
        </p:spPr>
        <p:txBody>
          <a:bodyPr wrap="none" lIns="0" tIns="0" rIns="0" bIns="0" rtlCol="0" anchor="t"/>
          <a:lstStyle/>
          <a:p>
            <a:pPr marL="0" indent="0">
              <a:lnSpc>
                <a:spcPts val="2100"/>
              </a:lnSpc>
              <a:buNone/>
            </a:pPr>
            <a:r>
              <a:rPr lang="en-US" sz="1650" b="1" dirty="0">
                <a:solidFill>
                  <a:srgbClr val="2B4150"/>
                </a:solidFill>
                <a:latin typeface="MuseoModerno Medium" pitchFamily="34" charset="0"/>
                <a:ea typeface="MuseoModerno Medium" pitchFamily="34" charset="-122"/>
                <a:cs typeface="MuseoModerno Medium" pitchFamily="34" charset="-120"/>
              </a:rPr>
              <a:t>Môi Trường Làm Việc</a:t>
            </a:r>
            <a:endParaRPr lang="en-US" sz="1650" b="1" dirty="0"/>
          </a:p>
        </p:txBody>
      </p:sp>
      <p:sp>
        <p:nvSpPr>
          <p:cNvPr id="15" name="Text 8"/>
          <p:cNvSpPr/>
          <p:nvPr/>
        </p:nvSpPr>
        <p:spPr>
          <a:xfrm>
            <a:off x="2346227" y="7013479"/>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Duy trì môi trường làm việc sạch sẽ, gọn gàng và thông thoáng.</a:t>
            </a:r>
            <a:endParaRPr lang="en-US" sz="1300" dirty="0"/>
          </a:p>
        </p:txBody>
      </p:sp>
      <p:pic>
        <p:nvPicPr>
          <p:cNvPr id="16" name="Picture 15">
            <a:extLst>
              <a:ext uri="{FF2B5EF4-FFF2-40B4-BE49-F238E27FC236}">
                <a16:creationId xmlns:a16="http://schemas.microsoft.com/office/drawing/2014/main" id="{CDFE4086-86F3-CB6E-4C72-DF4FDD0AEE9C}"/>
              </a:ext>
            </a:extLst>
          </p:cNvPr>
          <p:cNvPicPr>
            <a:picLocks noChangeAspect="1"/>
          </p:cNvPicPr>
          <p:nvPr/>
        </p:nvPicPr>
        <p:blipFill>
          <a:blip r:embed="rId8"/>
          <a:stretch>
            <a:fillRect/>
          </a:stretch>
        </p:blipFill>
        <p:spPr>
          <a:xfrm>
            <a:off x="12312364" y="7496070"/>
            <a:ext cx="2124623" cy="6578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8165"/>
          <a:stretch/>
        </p:blipFill>
        <p:spPr>
          <a:xfrm>
            <a:off x="10046676" y="3591491"/>
            <a:ext cx="3962400" cy="3918764"/>
          </a:xfrm>
          <a:prstGeom prst="rect">
            <a:avLst/>
          </a:prstGeom>
        </p:spPr>
      </p:pic>
      <p:sp>
        <p:nvSpPr>
          <p:cNvPr id="3" name="Text 0"/>
          <p:cNvSpPr/>
          <p:nvPr/>
        </p:nvSpPr>
        <p:spPr>
          <a:xfrm>
            <a:off x="2002869" y="544652"/>
            <a:ext cx="5138261" cy="642342"/>
          </a:xfrm>
          <a:prstGeom prst="rect">
            <a:avLst/>
          </a:prstGeom>
          <a:noFill/>
          <a:ln/>
        </p:spPr>
        <p:txBody>
          <a:bodyPr wrap="none" lIns="0" tIns="0" rIns="0" bIns="0" rtlCol="0" anchor="t"/>
          <a:lstStyle/>
          <a:p>
            <a:pPr marL="0" indent="0" algn="ctr">
              <a:lnSpc>
                <a:spcPts val="5050"/>
              </a:lnSpc>
              <a:buNone/>
            </a:pPr>
            <a:r>
              <a:rPr lang="en-US" sz="4000" b="1" dirty="0">
                <a:solidFill>
                  <a:srgbClr val="124E73"/>
                </a:solidFill>
                <a:latin typeface="MuseoModerno Medium" pitchFamily="34" charset="0"/>
                <a:ea typeface="MuseoModerno Medium" pitchFamily="34" charset="-122"/>
                <a:cs typeface="MuseoModerno Medium" pitchFamily="34" charset="-120"/>
              </a:rPr>
              <a:t>Quy định chung</a:t>
            </a:r>
            <a:endParaRPr lang="en-US" sz="4000" b="1" dirty="0"/>
          </a:p>
        </p:txBody>
      </p:sp>
      <p:sp>
        <p:nvSpPr>
          <p:cNvPr id="4" name="Shape 1"/>
          <p:cNvSpPr/>
          <p:nvPr/>
        </p:nvSpPr>
        <p:spPr>
          <a:xfrm>
            <a:off x="1910382" y="1949708"/>
            <a:ext cx="22860" cy="5609511"/>
          </a:xfrm>
          <a:prstGeom prst="roundRect">
            <a:avLst>
              <a:gd name="adj" fmla="val 134865"/>
            </a:avLst>
          </a:prstGeom>
          <a:solidFill>
            <a:srgbClr val="D9D4C9"/>
          </a:solidFill>
          <a:ln/>
        </p:spPr>
      </p:sp>
      <p:sp>
        <p:nvSpPr>
          <p:cNvPr id="5" name="Shape 2"/>
          <p:cNvSpPr/>
          <p:nvPr/>
        </p:nvSpPr>
        <p:spPr>
          <a:xfrm>
            <a:off x="2130172" y="2400717"/>
            <a:ext cx="719257" cy="22860"/>
          </a:xfrm>
          <a:prstGeom prst="roundRect">
            <a:avLst>
              <a:gd name="adj" fmla="val 134865"/>
            </a:avLst>
          </a:prstGeom>
          <a:solidFill>
            <a:srgbClr val="124E73"/>
          </a:solidFill>
          <a:ln>
            <a:solidFill>
              <a:srgbClr val="124E73"/>
            </a:solidFill>
          </a:ln>
        </p:spPr>
      </p:sp>
      <p:sp>
        <p:nvSpPr>
          <p:cNvPr id="6" name="Shape 3"/>
          <p:cNvSpPr/>
          <p:nvPr/>
        </p:nvSpPr>
        <p:spPr>
          <a:xfrm>
            <a:off x="1690593" y="2180928"/>
            <a:ext cx="462439" cy="462439"/>
          </a:xfrm>
          <a:prstGeom prst="roundRect">
            <a:avLst>
              <a:gd name="adj" fmla="val 6667"/>
            </a:avLst>
          </a:prstGeom>
          <a:solidFill>
            <a:srgbClr val="124E73"/>
          </a:solidFill>
          <a:ln>
            <a:solidFill>
              <a:srgbClr val="124E73"/>
            </a:solidFill>
          </a:ln>
        </p:spPr>
      </p:sp>
      <p:sp>
        <p:nvSpPr>
          <p:cNvPr id="7" name="Text 4"/>
          <p:cNvSpPr/>
          <p:nvPr/>
        </p:nvSpPr>
        <p:spPr>
          <a:xfrm>
            <a:off x="1849541" y="2257961"/>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3052192" y="2155210"/>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Huấn luyện ATLD</a:t>
            </a:r>
            <a:endParaRPr lang="en-US" sz="2400" b="1" dirty="0"/>
          </a:p>
        </p:txBody>
      </p:sp>
      <p:sp>
        <p:nvSpPr>
          <p:cNvPr id="9" name="Text 6"/>
          <p:cNvSpPr/>
          <p:nvPr/>
        </p:nvSpPr>
        <p:spPr>
          <a:xfrm>
            <a:off x="3052192" y="2663726"/>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1600" dirty="0"/>
          </a:p>
        </p:txBody>
      </p:sp>
      <p:sp>
        <p:nvSpPr>
          <p:cNvPr id="10" name="Shape 7"/>
          <p:cNvSpPr/>
          <p:nvPr/>
        </p:nvSpPr>
        <p:spPr>
          <a:xfrm>
            <a:off x="2130172" y="3854470"/>
            <a:ext cx="719257" cy="22860"/>
          </a:xfrm>
          <a:prstGeom prst="roundRect">
            <a:avLst>
              <a:gd name="adj" fmla="val 134865"/>
            </a:avLst>
          </a:prstGeom>
          <a:solidFill>
            <a:srgbClr val="124E73"/>
          </a:solidFill>
          <a:ln>
            <a:solidFill>
              <a:srgbClr val="124E73"/>
            </a:solidFill>
          </a:ln>
        </p:spPr>
      </p:sp>
      <p:sp>
        <p:nvSpPr>
          <p:cNvPr id="11" name="Shape 8"/>
          <p:cNvSpPr/>
          <p:nvPr/>
        </p:nvSpPr>
        <p:spPr>
          <a:xfrm>
            <a:off x="1690593" y="3634681"/>
            <a:ext cx="462439" cy="462439"/>
          </a:xfrm>
          <a:prstGeom prst="roundRect">
            <a:avLst>
              <a:gd name="adj" fmla="val 6667"/>
            </a:avLst>
          </a:prstGeom>
          <a:solidFill>
            <a:srgbClr val="124E73"/>
          </a:solidFill>
          <a:ln>
            <a:solidFill>
              <a:srgbClr val="124E73"/>
            </a:solidFill>
          </a:ln>
        </p:spPr>
      </p:sp>
      <p:sp>
        <p:nvSpPr>
          <p:cNvPr id="12" name="Text 9"/>
          <p:cNvSpPr/>
          <p:nvPr/>
        </p:nvSpPr>
        <p:spPr>
          <a:xfrm>
            <a:off x="1836087" y="3711714"/>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3052192" y="3608963"/>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b="1" dirty="0"/>
          </a:p>
        </p:txBody>
      </p:sp>
      <p:sp>
        <p:nvSpPr>
          <p:cNvPr id="14" name="Text 11"/>
          <p:cNvSpPr/>
          <p:nvPr/>
        </p:nvSpPr>
        <p:spPr>
          <a:xfrm>
            <a:off x="3052192" y="4117479"/>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1600" dirty="0"/>
          </a:p>
        </p:txBody>
      </p:sp>
      <p:sp>
        <p:nvSpPr>
          <p:cNvPr id="15" name="Shape 12"/>
          <p:cNvSpPr/>
          <p:nvPr/>
        </p:nvSpPr>
        <p:spPr>
          <a:xfrm>
            <a:off x="2130172" y="5308223"/>
            <a:ext cx="719257" cy="22860"/>
          </a:xfrm>
          <a:prstGeom prst="roundRect">
            <a:avLst>
              <a:gd name="adj" fmla="val 134865"/>
            </a:avLst>
          </a:prstGeom>
          <a:solidFill>
            <a:srgbClr val="124E73"/>
          </a:solidFill>
          <a:ln>
            <a:solidFill>
              <a:srgbClr val="124E73"/>
            </a:solidFill>
          </a:ln>
        </p:spPr>
      </p:sp>
      <p:sp>
        <p:nvSpPr>
          <p:cNvPr id="16" name="Shape 13"/>
          <p:cNvSpPr/>
          <p:nvPr/>
        </p:nvSpPr>
        <p:spPr>
          <a:xfrm>
            <a:off x="1690593" y="5088434"/>
            <a:ext cx="462439" cy="462439"/>
          </a:xfrm>
          <a:prstGeom prst="roundRect">
            <a:avLst>
              <a:gd name="adj" fmla="val 6667"/>
            </a:avLst>
          </a:prstGeom>
          <a:solidFill>
            <a:srgbClr val="124E73"/>
          </a:solidFill>
          <a:ln>
            <a:solidFill>
              <a:srgbClr val="124E73"/>
            </a:solidFill>
          </a:ln>
        </p:spPr>
      </p:sp>
      <p:sp>
        <p:nvSpPr>
          <p:cNvPr id="17" name="Text 14"/>
          <p:cNvSpPr/>
          <p:nvPr/>
        </p:nvSpPr>
        <p:spPr>
          <a:xfrm>
            <a:off x="1835135" y="5165467"/>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3052192" y="5062716"/>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b="1" dirty="0"/>
          </a:p>
        </p:txBody>
      </p:sp>
      <p:sp>
        <p:nvSpPr>
          <p:cNvPr id="19" name="Text 16"/>
          <p:cNvSpPr/>
          <p:nvPr/>
        </p:nvSpPr>
        <p:spPr>
          <a:xfrm>
            <a:off x="3052192" y="5571232"/>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1600" dirty="0"/>
          </a:p>
        </p:txBody>
      </p:sp>
      <p:sp>
        <p:nvSpPr>
          <p:cNvPr id="20" name="Shape 17"/>
          <p:cNvSpPr/>
          <p:nvPr/>
        </p:nvSpPr>
        <p:spPr>
          <a:xfrm>
            <a:off x="2130172" y="6761976"/>
            <a:ext cx="719257" cy="22860"/>
          </a:xfrm>
          <a:prstGeom prst="roundRect">
            <a:avLst>
              <a:gd name="adj" fmla="val 134865"/>
            </a:avLst>
          </a:prstGeom>
          <a:solidFill>
            <a:srgbClr val="124E73"/>
          </a:solidFill>
          <a:ln>
            <a:solidFill>
              <a:srgbClr val="124E73"/>
            </a:solidFill>
          </a:ln>
        </p:spPr>
      </p:sp>
      <p:sp>
        <p:nvSpPr>
          <p:cNvPr id="21" name="Shape 18"/>
          <p:cNvSpPr/>
          <p:nvPr/>
        </p:nvSpPr>
        <p:spPr>
          <a:xfrm>
            <a:off x="1690593" y="6542187"/>
            <a:ext cx="462439" cy="462439"/>
          </a:xfrm>
          <a:prstGeom prst="roundRect">
            <a:avLst>
              <a:gd name="adj" fmla="val 6667"/>
            </a:avLst>
          </a:prstGeom>
          <a:solidFill>
            <a:srgbClr val="124E73"/>
          </a:solidFill>
          <a:ln>
            <a:solidFill>
              <a:srgbClr val="124E73"/>
            </a:solidFill>
          </a:ln>
        </p:spPr>
      </p:sp>
      <p:sp>
        <p:nvSpPr>
          <p:cNvPr id="22" name="Text 19"/>
          <p:cNvSpPr/>
          <p:nvPr/>
        </p:nvSpPr>
        <p:spPr>
          <a:xfrm>
            <a:off x="1822514" y="6619220"/>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3052192" y="6516469"/>
            <a:ext cx="3083004" cy="385286"/>
          </a:xfrm>
          <a:prstGeom prst="rect">
            <a:avLst/>
          </a:prstGeom>
          <a:noFill/>
          <a:ln/>
        </p:spPr>
        <p:txBody>
          <a:bodyPr wrap="none" lIns="0" tIns="0" rIns="0" bIns="0" rtlCol="0" anchor="t"/>
          <a:lstStyle/>
          <a:p>
            <a:pPr marL="0" indent="0" algn="l">
              <a:lnSpc>
                <a:spcPts val="3000"/>
              </a:lnSpc>
              <a:buNone/>
            </a:pPr>
            <a:r>
              <a:rPr lang="en-US" sz="2400" b="1" dirty="0">
                <a:solidFill>
                  <a:srgbClr val="2B4150"/>
                </a:solidFill>
                <a:latin typeface="MuseoModerno Medium" pitchFamily="34" charset="0"/>
                <a:ea typeface="MuseoModerno Medium" pitchFamily="34" charset="-122"/>
                <a:cs typeface="MuseoModerno Medium" pitchFamily="34" charset="-120"/>
              </a:rPr>
              <a:t>Môi trường</a:t>
            </a:r>
            <a:endParaRPr lang="en-US" sz="2400" b="1" dirty="0"/>
          </a:p>
        </p:txBody>
      </p:sp>
      <p:sp>
        <p:nvSpPr>
          <p:cNvPr id="24" name="Text 21"/>
          <p:cNvSpPr/>
          <p:nvPr/>
        </p:nvSpPr>
        <p:spPr>
          <a:xfrm>
            <a:off x="3052192" y="7024985"/>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1600" dirty="0"/>
          </a:p>
        </p:txBody>
      </p:sp>
      <p:pic>
        <p:nvPicPr>
          <p:cNvPr id="25" name="Picture 24">
            <a:extLst>
              <a:ext uri="{FF2B5EF4-FFF2-40B4-BE49-F238E27FC236}">
                <a16:creationId xmlns:a16="http://schemas.microsoft.com/office/drawing/2014/main" id="{E07F8B7E-59A8-4BC3-DF37-B2D528000CA8}"/>
              </a:ext>
            </a:extLst>
          </p:cNvPr>
          <p:cNvPicPr>
            <a:picLocks noChangeAspect="1"/>
          </p:cNvPicPr>
          <p:nvPr/>
        </p:nvPicPr>
        <p:blipFill>
          <a:blip r:embed="rId4"/>
          <a:stretch>
            <a:fillRect/>
          </a:stretch>
        </p:blipFill>
        <p:spPr>
          <a:xfrm>
            <a:off x="12312364" y="7496070"/>
            <a:ext cx="2124623" cy="6578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451986" y="3918464"/>
            <a:ext cx="2743200" cy="2743200"/>
          </a:xfrm>
          <a:prstGeom prst="rect">
            <a:avLst/>
          </a:prstGeom>
        </p:spPr>
      </p:pic>
      <p:sp>
        <p:nvSpPr>
          <p:cNvPr id="3" name="Text 0"/>
          <p:cNvSpPr/>
          <p:nvPr/>
        </p:nvSpPr>
        <p:spPr>
          <a:xfrm>
            <a:off x="880146" y="659547"/>
            <a:ext cx="5112663" cy="639008"/>
          </a:xfrm>
          <a:prstGeom prst="rect">
            <a:avLst/>
          </a:prstGeom>
          <a:noFill/>
          <a:ln/>
        </p:spPr>
        <p:txBody>
          <a:bodyPr wrap="none" lIns="0" tIns="0" rIns="0" bIns="0" rtlCol="0" anchor="t"/>
          <a:lstStyle/>
          <a:p>
            <a:pPr marL="0" indent="0" algn="ctr">
              <a:lnSpc>
                <a:spcPts val="5000"/>
              </a:lnSpc>
              <a:buNone/>
            </a:pPr>
            <a:r>
              <a:rPr lang="en-US" sz="40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000" b="1" dirty="0"/>
          </a:p>
        </p:txBody>
      </p:sp>
      <p:sp>
        <p:nvSpPr>
          <p:cNvPr id="4" name="Shape 1"/>
          <p:cNvSpPr/>
          <p:nvPr/>
        </p:nvSpPr>
        <p:spPr>
          <a:xfrm>
            <a:off x="6497360" y="1924764"/>
            <a:ext cx="22860" cy="5325785"/>
          </a:xfrm>
          <a:prstGeom prst="roundRect">
            <a:avLst>
              <a:gd name="adj" fmla="val 134192"/>
            </a:avLst>
          </a:prstGeom>
          <a:solidFill>
            <a:srgbClr val="D9D4C9"/>
          </a:solidFill>
          <a:ln/>
        </p:spPr>
      </p:sp>
      <p:sp>
        <p:nvSpPr>
          <p:cNvPr id="5" name="Shape 2"/>
          <p:cNvSpPr/>
          <p:nvPr/>
        </p:nvSpPr>
        <p:spPr>
          <a:xfrm>
            <a:off x="6727388" y="2347793"/>
            <a:ext cx="715685" cy="22860"/>
          </a:xfrm>
          <a:prstGeom prst="roundRect">
            <a:avLst>
              <a:gd name="adj" fmla="val 134192"/>
            </a:avLst>
          </a:prstGeom>
          <a:solidFill>
            <a:srgbClr val="124E73"/>
          </a:solidFill>
          <a:ln/>
        </p:spPr>
      </p:sp>
      <p:sp>
        <p:nvSpPr>
          <p:cNvPr id="6" name="Shape 3"/>
          <p:cNvSpPr/>
          <p:nvPr/>
        </p:nvSpPr>
        <p:spPr>
          <a:xfrm>
            <a:off x="6290191" y="2129194"/>
            <a:ext cx="460058" cy="460057"/>
          </a:xfrm>
          <a:prstGeom prst="roundRect">
            <a:avLst>
              <a:gd name="adj" fmla="val 6668"/>
            </a:avLst>
          </a:prstGeom>
          <a:solidFill>
            <a:srgbClr val="124E73"/>
          </a:solidFill>
          <a:ln/>
        </p:spPr>
      </p:sp>
      <p:sp>
        <p:nvSpPr>
          <p:cNvPr id="7" name="Text 4"/>
          <p:cNvSpPr/>
          <p:nvPr/>
        </p:nvSpPr>
        <p:spPr>
          <a:xfrm>
            <a:off x="64367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7633573" y="2129195"/>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Ngắt điện</a:t>
            </a:r>
            <a:endParaRPr lang="en-US" sz="2000" b="1" dirty="0"/>
          </a:p>
        </p:txBody>
      </p:sp>
      <p:sp>
        <p:nvSpPr>
          <p:cNvPr id="9" name="Text 6"/>
          <p:cNvSpPr/>
          <p:nvPr/>
        </p:nvSpPr>
        <p:spPr>
          <a:xfrm>
            <a:off x="7633573" y="2571274"/>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sz="1600" dirty="0"/>
          </a:p>
        </p:txBody>
      </p:sp>
      <p:sp>
        <p:nvSpPr>
          <p:cNvPr id="10" name="Shape 7"/>
          <p:cNvSpPr/>
          <p:nvPr/>
        </p:nvSpPr>
        <p:spPr>
          <a:xfrm>
            <a:off x="6727388" y="3730347"/>
            <a:ext cx="715685" cy="22860"/>
          </a:xfrm>
          <a:prstGeom prst="roundRect">
            <a:avLst>
              <a:gd name="adj" fmla="val 134192"/>
            </a:avLst>
          </a:prstGeom>
          <a:solidFill>
            <a:srgbClr val="124E73"/>
          </a:solidFill>
          <a:ln/>
        </p:spPr>
      </p:sp>
      <p:sp>
        <p:nvSpPr>
          <p:cNvPr id="11" name="Shape 8"/>
          <p:cNvSpPr/>
          <p:nvPr/>
        </p:nvSpPr>
        <p:spPr>
          <a:xfrm>
            <a:off x="6290191" y="3511748"/>
            <a:ext cx="460058" cy="460057"/>
          </a:xfrm>
          <a:prstGeom prst="roundRect">
            <a:avLst>
              <a:gd name="adj" fmla="val 6668"/>
            </a:avLst>
          </a:prstGeom>
          <a:solidFill>
            <a:srgbClr val="124E73"/>
          </a:solidFill>
          <a:ln/>
        </p:spPr>
      </p:sp>
      <p:sp>
        <p:nvSpPr>
          <p:cNvPr id="12" name="Text 9"/>
          <p:cNvSpPr/>
          <p:nvPr/>
        </p:nvSpPr>
        <p:spPr>
          <a:xfrm>
            <a:off x="64234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7633573" y="3511748"/>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Sơ cứu</a:t>
            </a:r>
            <a:endParaRPr lang="en-US" sz="2000" b="1" dirty="0"/>
          </a:p>
        </p:txBody>
      </p:sp>
      <p:sp>
        <p:nvSpPr>
          <p:cNvPr id="14" name="Text 11"/>
          <p:cNvSpPr/>
          <p:nvPr/>
        </p:nvSpPr>
        <p:spPr>
          <a:xfrm>
            <a:off x="7633573" y="3953828"/>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sz="1600" dirty="0"/>
          </a:p>
        </p:txBody>
      </p:sp>
      <p:sp>
        <p:nvSpPr>
          <p:cNvPr id="15" name="Shape 12"/>
          <p:cNvSpPr/>
          <p:nvPr/>
        </p:nvSpPr>
        <p:spPr>
          <a:xfrm>
            <a:off x="6727388" y="5112900"/>
            <a:ext cx="715685" cy="22860"/>
          </a:xfrm>
          <a:prstGeom prst="roundRect">
            <a:avLst>
              <a:gd name="adj" fmla="val 134192"/>
            </a:avLst>
          </a:prstGeom>
          <a:solidFill>
            <a:srgbClr val="124E73"/>
          </a:solidFill>
          <a:ln/>
        </p:spPr>
      </p:sp>
      <p:sp>
        <p:nvSpPr>
          <p:cNvPr id="16" name="Shape 13"/>
          <p:cNvSpPr/>
          <p:nvPr/>
        </p:nvSpPr>
        <p:spPr>
          <a:xfrm>
            <a:off x="6290191" y="4894302"/>
            <a:ext cx="460058" cy="460057"/>
          </a:xfrm>
          <a:prstGeom prst="roundRect">
            <a:avLst>
              <a:gd name="adj" fmla="val 6668"/>
            </a:avLst>
          </a:prstGeom>
          <a:solidFill>
            <a:srgbClr val="124E73"/>
          </a:solidFill>
          <a:ln/>
        </p:spPr>
      </p:sp>
      <p:sp>
        <p:nvSpPr>
          <p:cNvPr id="17" name="Text 14"/>
          <p:cNvSpPr/>
          <p:nvPr/>
        </p:nvSpPr>
        <p:spPr>
          <a:xfrm>
            <a:off x="64225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7633573" y="4894302"/>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Báo cáo</a:t>
            </a:r>
            <a:endParaRPr lang="en-US" sz="2000" b="1" dirty="0"/>
          </a:p>
        </p:txBody>
      </p:sp>
      <p:sp>
        <p:nvSpPr>
          <p:cNvPr id="19" name="Text 16"/>
          <p:cNvSpPr/>
          <p:nvPr/>
        </p:nvSpPr>
        <p:spPr>
          <a:xfrm>
            <a:off x="7633573" y="5336381"/>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sz="1600" dirty="0"/>
          </a:p>
        </p:txBody>
      </p:sp>
      <p:sp>
        <p:nvSpPr>
          <p:cNvPr id="20" name="Shape 17"/>
          <p:cNvSpPr/>
          <p:nvPr/>
        </p:nvSpPr>
        <p:spPr>
          <a:xfrm>
            <a:off x="6727388" y="6420206"/>
            <a:ext cx="715685" cy="22860"/>
          </a:xfrm>
          <a:prstGeom prst="roundRect">
            <a:avLst>
              <a:gd name="adj" fmla="val 134192"/>
            </a:avLst>
          </a:prstGeom>
          <a:solidFill>
            <a:srgbClr val="124E73"/>
          </a:solidFill>
          <a:ln/>
        </p:spPr>
      </p:sp>
      <p:sp>
        <p:nvSpPr>
          <p:cNvPr id="21" name="Shape 18"/>
          <p:cNvSpPr/>
          <p:nvPr/>
        </p:nvSpPr>
        <p:spPr>
          <a:xfrm>
            <a:off x="6290191" y="6201607"/>
            <a:ext cx="460058" cy="460057"/>
          </a:xfrm>
          <a:prstGeom prst="roundRect">
            <a:avLst>
              <a:gd name="adj" fmla="val 6668"/>
            </a:avLst>
          </a:prstGeom>
          <a:solidFill>
            <a:srgbClr val="124E73"/>
          </a:solidFill>
          <a:ln/>
        </p:spPr>
      </p:sp>
      <p:sp>
        <p:nvSpPr>
          <p:cNvPr id="22" name="Text 19"/>
          <p:cNvSpPr/>
          <p:nvPr/>
        </p:nvSpPr>
        <p:spPr>
          <a:xfrm>
            <a:off x="64099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7633573" y="6276856"/>
            <a:ext cx="2556272" cy="319445"/>
          </a:xfrm>
          <a:prstGeom prst="rect">
            <a:avLst/>
          </a:prstGeom>
          <a:noFill/>
          <a:ln/>
        </p:spPr>
        <p:txBody>
          <a:bodyPr wrap="none" lIns="0" tIns="0" rIns="0" bIns="0" rtlCol="0" anchor="t"/>
          <a:lstStyle/>
          <a:p>
            <a:pPr marL="0" indent="0" algn="l">
              <a:lnSpc>
                <a:spcPts val="2500"/>
              </a:lnSpc>
              <a:buNone/>
            </a:pPr>
            <a:r>
              <a:rPr lang="en-US" sz="2000" b="1" dirty="0">
                <a:solidFill>
                  <a:srgbClr val="2B4150"/>
                </a:solidFill>
                <a:latin typeface="MuseoModerno Medium" pitchFamily="34" charset="0"/>
                <a:ea typeface="MuseoModerno Medium" pitchFamily="34" charset="-122"/>
                <a:cs typeface="MuseoModerno Medium" pitchFamily="34" charset="-120"/>
              </a:rPr>
              <a:t>Điều tra</a:t>
            </a:r>
            <a:endParaRPr lang="en-US" sz="2000" b="1" dirty="0"/>
          </a:p>
        </p:txBody>
      </p:sp>
      <p:sp>
        <p:nvSpPr>
          <p:cNvPr id="24" name="Text 21"/>
          <p:cNvSpPr/>
          <p:nvPr/>
        </p:nvSpPr>
        <p:spPr>
          <a:xfrm>
            <a:off x="7633573" y="6718935"/>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sz="1600" dirty="0"/>
          </a:p>
        </p:txBody>
      </p:sp>
      <p:pic>
        <p:nvPicPr>
          <p:cNvPr id="25" name="Picture 24">
            <a:extLst>
              <a:ext uri="{FF2B5EF4-FFF2-40B4-BE49-F238E27FC236}">
                <a16:creationId xmlns:a16="http://schemas.microsoft.com/office/drawing/2014/main" id="{6824E7CA-3428-CF62-F912-C4E6A14EAE75}"/>
              </a:ext>
            </a:extLst>
          </p:cNvPr>
          <p:cNvPicPr>
            <a:picLocks noChangeAspect="1"/>
          </p:cNvPicPr>
          <p:nvPr/>
        </p:nvPicPr>
        <p:blipFill>
          <a:blip r:embed="rId4"/>
          <a:stretch>
            <a:fillRect/>
          </a:stretch>
        </p:blipFill>
        <p:spPr>
          <a:xfrm>
            <a:off x="12312364" y="7496070"/>
            <a:ext cx="2124623" cy="6578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239917"/>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3" name="Shape 1"/>
          <p:cNvSpPr/>
          <p:nvPr/>
        </p:nvSpPr>
        <p:spPr>
          <a:xfrm>
            <a:off x="793790" y="2402324"/>
            <a:ext cx="13042821" cy="1377910"/>
          </a:xfrm>
          <a:prstGeom prst="roundRect">
            <a:avLst>
              <a:gd name="adj" fmla="val 2469"/>
            </a:avLst>
          </a:prstGeom>
          <a:solidFill>
            <a:srgbClr val="F3EEE3"/>
          </a:solidFill>
          <a:ln/>
        </p:spPr>
      </p:sp>
      <p:sp>
        <p:nvSpPr>
          <p:cNvPr id="4" name="Text 2"/>
          <p:cNvSpPr/>
          <p:nvPr/>
        </p:nvSpPr>
        <p:spPr>
          <a:xfrm>
            <a:off x="1020604" y="2629138"/>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5" name="Text 3"/>
          <p:cNvSpPr/>
          <p:nvPr/>
        </p:nvSpPr>
        <p:spPr>
          <a:xfrm>
            <a:off x="1020604" y="3190518"/>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6" name="Shape 4"/>
          <p:cNvSpPr/>
          <p:nvPr/>
        </p:nvSpPr>
        <p:spPr>
          <a:xfrm>
            <a:off x="793790" y="4007048"/>
            <a:ext cx="13042821" cy="1377910"/>
          </a:xfrm>
          <a:prstGeom prst="roundRect">
            <a:avLst>
              <a:gd name="adj" fmla="val 2469"/>
            </a:avLst>
          </a:prstGeom>
          <a:solidFill>
            <a:srgbClr val="F3EEE3"/>
          </a:solidFill>
          <a:ln/>
        </p:spPr>
      </p:sp>
      <p:sp>
        <p:nvSpPr>
          <p:cNvPr id="7" name="Text 5"/>
          <p:cNvSpPr/>
          <p:nvPr/>
        </p:nvSpPr>
        <p:spPr>
          <a:xfrm>
            <a:off x="1020604" y="4233863"/>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8" name="Text 6"/>
          <p:cNvSpPr/>
          <p:nvPr/>
        </p:nvSpPr>
        <p:spPr>
          <a:xfrm>
            <a:off x="1020604" y="4795242"/>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9" name="Shape 7"/>
          <p:cNvSpPr/>
          <p:nvPr/>
        </p:nvSpPr>
        <p:spPr>
          <a:xfrm>
            <a:off x="793790" y="5611773"/>
            <a:ext cx="13042821" cy="1377910"/>
          </a:xfrm>
          <a:prstGeom prst="roundRect">
            <a:avLst>
              <a:gd name="adj" fmla="val 2469"/>
            </a:avLst>
          </a:prstGeom>
          <a:solidFill>
            <a:srgbClr val="F3EEE3"/>
          </a:solidFill>
          <a:ln/>
        </p:spPr>
      </p:sp>
      <p:sp>
        <p:nvSpPr>
          <p:cNvPr id="10" name="Text 8"/>
          <p:cNvSpPr/>
          <p:nvPr/>
        </p:nvSpPr>
        <p:spPr>
          <a:xfrm>
            <a:off x="1020604" y="5838587"/>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1" name="Text 9"/>
          <p:cNvSpPr/>
          <p:nvPr/>
        </p:nvSpPr>
        <p:spPr>
          <a:xfrm>
            <a:off x="1020604" y="6399967"/>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củ sạc và cáp sạc</a:t>
            </a:r>
            <a:endParaRPr lang="en-US" sz="1750" dirty="0"/>
          </a:p>
        </p:txBody>
      </p:sp>
      <p:pic>
        <p:nvPicPr>
          <p:cNvPr id="12" name="Picture 11">
            <a:extLst>
              <a:ext uri="{FF2B5EF4-FFF2-40B4-BE49-F238E27FC236}">
                <a16:creationId xmlns:a16="http://schemas.microsoft.com/office/drawing/2014/main" id="{9FDCB971-C67F-1ED1-3274-660A3ECADFFC}"/>
              </a:ext>
            </a:extLst>
          </p:cNvPr>
          <p:cNvPicPr>
            <a:picLocks noChangeAspect="1"/>
          </p:cNvPicPr>
          <p:nvPr/>
        </p:nvPicPr>
        <p:blipFill>
          <a:blip r:embed="rId6"/>
          <a:stretch>
            <a:fillRect/>
          </a:stretch>
        </p:blipFill>
        <p:spPr>
          <a:xfrm>
            <a:off x="12312364" y="7496070"/>
            <a:ext cx="2124623" cy="65789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885</Words>
  <Application>Microsoft Office PowerPoint</Application>
  <PresentationFormat>Custom</PresentationFormat>
  <Paragraphs>111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PT Serif</vt:lpstr>
      <vt:lpstr>MuseoModerno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2024-11-29T06:21:12Z</dcterms:created>
  <dcterms:modified xsi:type="dcterms:W3CDTF">2024-11-29T06:42:07Z</dcterms:modified>
</cp:coreProperties>
</file>