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MuseoModerno Medium" panose="020B0604020202020204" charset="0"/>
      <p:regular r:id="rId14"/>
    </p:embeddedFont>
    <p:embeddedFont>
      <p:font typeface="PT Serif" panose="020A0603040505020204" pitchFamily="18" charset="0"/>
      <p:regular r:id="rId15"/>
      <p:bold r:id="rId16"/>
    </p:embeddedFont>
    <p:embeddedFont>
      <p:font typeface="Source Sans Pro" panose="020B0503030403020204" pitchFamily="34" charset="0"/>
      <p:regular r:id="rId17"/>
      <p:bold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CF5"/>
    <a:srgbClr val="204C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8" d="100"/>
          <a:sy n="88" d="100"/>
        </p:scale>
        <p:origin x="132"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800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hyperlink" Target="https://antoannamviet.com/quan-trac-moi-truong-lao-dong/" TargetMode="External"/><Relationship Id="rId4" Type="http://schemas.openxmlformats.org/officeDocument/2006/relationships/hyperlink" Target="https://antoannamviet.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jpeg"/><Relationship Id="rId5" Type="http://schemas.openxmlformats.org/officeDocument/2006/relationships/hyperlink" Target="https://antoannamviet.com/tai-lieu-an-toan-lao-dong-san-xuat-du-bay/"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582775" y="887264"/>
            <a:ext cx="7556421" cy="1417558"/>
          </a:xfrm>
          <a:prstGeom prst="rect">
            <a:avLst/>
          </a:prstGeom>
          <a:noFill/>
          <a:ln/>
        </p:spPr>
        <p:txBody>
          <a:bodyPr wrap="square" lIns="0" tIns="0" rIns="0" bIns="0" rtlCol="0" anchor="t"/>
          <a:lstStyle/>
          <a:p>
            <a:pPr marL="0" indent="0">
              <a:buNone/>
            </a:pPr>
            <a:r>
              <a:rPr lang="en-US" sz="6600" b="1" dirty="0">
                <a:solidFill>
                  <a:schemeClr val="accent2"/>
                </a:solidFill>
                <a:latin typeface="MuseoModerno Medium" pitchFamily="34" charset="0"/>
                <a:ea typeface="MuseoModerno Medium" pitchFamily="34" charset="-122"/>
                <a:cs typeface="MuseoModerno Medium" pitchFamily="34" charset="-120"/>
              </a:rPr>
              <a:t>Giáo </a:t>
            </a:r>
            <a:r>
              <a:rPr lang="en-US" sz="6600" b="1" dirty="0" err="1">
                <a:solidFill>
                  <a:schemeClr val="accent2"/>
                </a:solidFill>
                <a:latin typeface="MuseoModerno Medium" pitchFamily="34" charset="0"/>
                <a:ea typeface="MuseoModerno Medium" pitchFamily="34" charset="-122"/>
                <a:cs typeface="MuseoModerno Medium" pitchFamily="34" charset="-120"/>
              </a:rPr>
              <a:t>trình</a:t>
            </a:r>
            <a:r>
              <a:rPr lang="en-US" sz="6600" b="1" dirty="0">
                <a:solidFill>
                  <a:schemeClr val="accent2"/>
                </a:solidFill>
                <a:latin typeface="MuseoModerno Medium" pitchFamily="34" charset="0"/>
                <a:ea typeface="MuseoModerno Medium" pitchFamily="34" charset="-122"/>
                <a:cs typeface="MuseoModerno Medium" pitchFamily="34" charset="-120"/>
              </a:rPr>
              <a:t> </a:t>
            </a:r>
          </a:p>
          <a:p>
            <a:pPr marL="0" indent="0">
              <a:buNone/>
            </a:pPr>
            <a:r>
              <a:rPr lang="en-US" sz="5400" b="1" dirty="0">
                <a:solidFill>
                  <a:srgbClr val="124E73"/>
                </a:solidFill>
                <a:latin typeface="MuseoModerno Medium" pitchFamily="34" charset="0"/>
                <a:ea typeface="MuseoModerno Medium" pitchFamily="34" charset="-122"/>
                <a:cs typeface="MuseoModerno Medium" pitchFamily="34" charset="-120"/>
              </a:rPr>
              <a:t>An toàn lao </a:t>
            </a:r>
            <a:r>
              <a:rPr lang="en-US" sz="5400" b="1" dirty="0" err="1">
                <a:solidFill>
                  <a:srgbClr val="124E73"/>
                </a:solidFill>
                <a:latin typeface="MuseoModerno Medium" pitchFamily="34" charset="0"/>
                <a:ea typeface="MuseoModerno Medium" pitchFamily="34" charset="-122"/>
                <a:cs typeface="MuseoModerno Medium" pitchFamily="34" charset="-120"/>
              </a:rPr>
              <a:t>động</a:t>
            </a:r>
            <a:r>
              <a:rPr lang="en-US" sz="5400" b="1" dirty="0">
                <a:solidFill>
                  <a:srgbClr val="124E73"/>
                </a:solidFill>
                <a:latin typeface="MuseoModerno Medium" pitchFamily="34" charset="0"/>
                <a:ea typeface="MuseoModerno Medium" pitchFamily="34" charset="-122"/>
                <a:cs typeface="MuseoModerno Medium" pitchFamily="34" charset="-120"/>
              </a:rPr>
              <a:t> </a:t>
            </a:r>
          </a:p>
          <a:p>
            <a:pPr marL="0" indent="0">
              <a:buNone/>
            </a:pPr>
            <a:r>
              <a:rPr lang="en-US" sz="5400" b="1" dirty="0" err="1">
                <a:solidFill>
                  <a:srgbClr val="124E73"/>
                </a:solidFill>
                <a:latin typeface="MuseoModerno Medium" pitchFamily="34" charset="0"/>
                <a:ea typeface="MuseoModerno Medium" pitchFamily="34" charset="-122"/>
                <a:cs typeface="MuseoModerno Medium" pitchFamily="34" charset="-120"/>
              </a:rPr>
              <a:t>Sản</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Xuất</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Dù</a:t>
            </a:r>
            <a:r>
              <a:rPr lang="en-US" sz="5400" b="1" dirty="0">
                <a:solidFill>
                  <a:srgbClr val="124E73"/>
                </a:solidFill>
                <a:latin typeface="MuseoModerno Medium" pitchFamily="34" charset="0"/>
                <a:ea typeface="MuseoModerno Medium" pitchFamily="34" charset="-122"/>
                <a:cs typeface="MuseoModerno Medium" pitchFamily="34" charset="-120"/>
              </a:rPr>
              <a:t> Bay</a:t>
            </a:r>
            <a:endParaRPr lang="en-US" sz="5400" b="1" dirty="0"/>
          </a:p>
        </p:txBody>
      </p:sp>
      <p:sp>
        <p:nvSpPr>
          <p:cNvPr id="4" name="Text 1"/>
          <p:cNvSpPr/>
          <p:nvPr/>
        </p:nvSpPr>
        <p:spPr>
          <a:xfrm>
            <a:off x="582775" y="3760351"/>
            <a:ext cx="7465956" cy="1814513"/>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Trong quá trình sản xuất dù bay, các vụ tai nạn lao động có thể xảy ra do nhiều nguyên nhân khác nhau, ảnh hưởng không chỉ đến sức khỏe của công nhân mà còn đến tiến độ sản xuất. </a:t>
            </a:r>
          </a:p>
          <a:p>
            <a:pPr marL="0" indent="0">
              <a:lnSpc>
                <a:spcPts val="2850"/>
              </a:lnSpc>
              <a:buNone/>
            </a:pPr>
            <a:r>
              <a:rPr lang="en-US" sz="1750" dirty="0" err="1">
                <a:solidFill>
                  <a:srgbClr val="2B4150"/>
                </a:solidFill>
                <a:latin typeface="PT Serif" panose="020A0603040505020204" pitchFamily="18" charset="0"/>
                <a:ea typeface="Source Sans Pro" pitchFamily="34" charset="-122"/>
                <a:cs typeface="Source Sans Pro" pitchFamily="34" charset="-120"/>
              </a:rPr>
              <a:t>Giáo</a:t>
            </a:r>
            <a:r>
              <a:rPr lang="en-US" sz="1750" dirty="0">
                <a:solidFill>
                  <a:srgbClr val="2B4150"/>
                </a:solidFill>
                <a:latin typeface="PT Serif" panose="020A0603040505020204" pitchFamily="18" charset="0"/>
                <a:ea typeface="Source Sans Pro" pitchFamily="34" charset="-122"/>
                <a:cs typeface="Source Sans Pro" pitchFamily="34" charset="-120"/>
              </a:rPr>
              <a:t> trình này sẽ cung cấp những nội dung cần thiết giúp bạn hiểu rõ các biện pháp bảo vệ, quy trình làm việc an toàn và cách phòng tránh tai nạn.</a:t>
            </a:r>
            <a:endParaRPr lang="en-US" sz="1750" dirty="0"/>
          </a:p>
        </p:txBody>
      </p:sp>
      <p:sp>
        <p:nvSpPr>
          <p:cNvPr id="5" name="Shape 2"/>
          <p:cNvSpPr/>
          <p:nvPr/>
        </p:nvSpPr>
        <p:spPr>
          <a:xfrm>
            <a:off x="446127" y="5839301"/>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3"/>
          <a:stretch>
            <a:fillRect/>
          </a:stretch>
        </p:blipFill>
        <p:spPr>
          <a:xfrm>
            <a:off x="453747" y="5846921"/>
            <a:ext cx="347663" cy="347663"/>
          </a:xfrm>
          <a:prstGeom prst="rect">
            <a:avLst/>
          </a:prstGeom>
        </p:spPr>
      </p:pic>
      <p:sp>
        <p:nvSpPr>
          <p:cNvPr id="7" name="Text 3"/>
          <p:cNvSpPr/>
          <p:nvPr/>
        </p:nvSpPr>
        <p:spPr>
          <a:xfrm>
            <a:off x="1270040" y="5830014"/>
            <a:ext cx="261949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8" name="Picture 2" descr="Trải Nghiệm Bay Dù Lượn ở Hà Nội - Klook Việt Nam">
            <a:extLst>
              <a:ext uri="{FF2B5EF4-FFF2-40B4-BE49-F238E27FC236}">
                <a16:creationId xmlns:a16="http://schemas.microsoft.com/office/drawing/2014/main" id="{8FE0AEE2-42A0-F70C-E438-62F9458C0D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419" r="25622"/>
          <a:stretch/>
        </p:blipFill>
        <p:spPr bwMode="auto">
          <a:xfrm>
            <a:off x="8311515" y="26376"/>
            <a:ext cx="6318885" cy="81768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02125" y="2496979"/>
            <a:ext cx="4351020" cy="4411980"/>
          </a:xfrm>
          <a:prstGeom prst="rect">
            <a:avLst/>
          </a:prstGeom>
        </p:spPr>
      </p:pic>
      <p:sp>
        <p:nvSpPr>
          <p:cNvPr id="3" name="Text 0"/>
          <p:cNvSpPr/>
          <p:nvPr/>
        </p:nvSpPr>
        <p:spPr>
          <a:xfrm>
            <a:off x="793790" y="921186"/>
            <a:ext cx="7200067"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800" b="1" dirty="0"/>
          </a:p>
        </p:txBody>
      </p:sp>
      <p:sp>
        <p:nvSpPr>
          <p:cNvPr id="4" name="Shape 1"/>
          <p:cNvSpPr/>
          <p:nvPr/>
        </p:nvSpPr>
        <p:spPr>
          <a:xfrm>
            <a:off x="793790" y="2451973"/>
            <a:ext cx="7556421" cy="1306949"/>
          </a:xfrm>
          <a:prstGeom prst="roundRect">
            <a:avLst>
              <a:gd name="adj" fmla="val 2603"/>
            </a:avLst>
          </a:prstGeom>
          <a:solidFill>
            <a:srgbClr val="124E73"/>
          </a:solidFill>
          <a:ln/>
        </p:spPr>
      </p:sp>
      <p:sp>
        <p:nvSpPr>
          <p:cNvPr id="5" name="Text 2"/>
          <p:cNvSpPr/>
          <p:nvPr/>
        </p:nvSpPr>
        <p:spPr>
          <a:xfrm>
            <a:off x="1020603" y="2765141"/>
            <a:ext cx="2835235" cy="354330"/>
          </a:xfrm>
          <a:prstGeom prst="rect">
            <a:avLst/>
          </a:prstGeom>
          <a:noFill/>
          <a:ln/>
        </p:spPr>
        <p:txBody>
          <a:bodyPr wrap="none" lIns="0" tIns="0" rIns="0" bIns="0" rtlCol="0" anchor="t"/>
          <a:lstStyle/>
          <a:p>
            <a:pPr marL="0" indent="0">
              <a:lnSpc>
                <a:spcPts val="2750"/>
              </a:lnSpc>
              <a:buNone/>
            </a:pPr>
            <a:r>
              <a:rPr lang="en-US" sz="36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3600" dirty="0"/>
          </a:p>
        </p:txBody>
      </p:sp>
      <p:sp>
        <p:nvSpPr>
          <p:cNvPr id="6" name="Text 3"/>
          <p:cNvSpPr/>
          <p:nvPr/>
        </p:nvSpPr>
        <p:spPr>
          <a:xfrm>
            <a:off x="1020604" y="3241111"/>
            <a:ext cx="7102793" cy="362903"/>
          </a:xfrm>
          <a:prstGeom prst="rect">
            <a:avLst/>
          </a:prstGeom>
          <a:noFill/>
          <a:ln/>
        </p:spPr>
        <p:txBody>
          <a:bodyPr wrap="none" lIns="0" tIns="0" rIns="0" bIns="0" rtlCol="0" anchor="t"/>
          <a:lstStyle/>
          <a:p>
            <a:pPr marL="0" indent="0">
              <a:lnSpc>
                <a:spcPts val="2850"/>
              </a:lnSpc>
              <a:buNone/>
            </a:pPr>
            <a:r>
              <a:rPr lang="en-US" sz="240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2400" dirty="0"/>
          </a:p>
        </p:txBody>
      </p:sp>
      <p:sp>
        <p:nvSpPr>
          <p:cNvPr id="7" name="Shape 4"/>
          <p:cNvSpPr/>
          <p:nvPr/>
        </p:nvSpPr>
        <p:spPr>
          <a:xfrm>
            <a:off x="793790" y="3985736"/>
            <a:ext cx="7556421" cy="1306949"/>
          </a:xfrm>
          <a:prstGeom prst="roundRect">
            <a:avLst>
              <a:gd name="adj" fmla="val 2603"/>
            </a:avLst>
          </a:prstGeom>
          <a:solidFill>
            <a:srgbClr val="124E73"/>
          </a:solidFill>
          <a:ln/>
        </p:spPr>
      </p:sp>
      <p:sp>
        <p:nvSpPr>
          <p:cNvPr id="8" name="Text 5"/>
          <p:cNvSpPr/>
          <p:nvPr/>
        </p:nvSpPr>
        <p:spPr>
          <a:xfrm>
            <a:off x="1020604" y="4298990"/>
            <a:ext cx="2835235" cy="354330"/>
          </a:xfrm>
          <a:prstGeom prst="rect">
            <a:avLst/>
          </a:prstGeom>
          <a:noFill/>
          <a:ln/>
        </p:spPr>
        <p:txBody>
          <a:bodyPr wrap="none" lIns="0" tIns="0" rIns="0" bIns="0" rtlCol="0" anchor="t"/>
          <a:lstStyle/>
          <a:p>
            <a:pPr marL="0" indent="0">
              <a:lnSpc>
                <a:spcPts val="2750"/>
              </a:lnSpc>
              <a:buNone/>
            </a:pPr>
            <a:r>
              <a:rPr lang="en-US" sz="36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3600" dirty="0"/>
          </a:p>
        </p:txBody>
      </p:sp>
      <p:sp>
        <p:nvSpPr>
          <p:cNvPr id="9" name="Text 6"/>
          <p:cNvSpPr/>
          <p:nvPr/>
        </p:nvSpPr>
        <p:spPr>
          <a:xfrm>
            <a:off x="1020603" y="4791551"/>
            <a:ext cx="7102793" cy="362903"/>
          </a:xfrm>
          <a:prstGeom prst="rect">
            <a:avLst/>
          </a:prstGeom>
          <a:noFill/>
          <a:ln/>
        </p:spPr>
        <p:txBody>
          <a:bodyPr wrap="none" lIns="0" tIns="0" rIns="0" bIns="0" rtlCol="0" anchor="t"/>
          <a:lstStyle/>
          <a:p>
            <a:pPr marL="0" indent="0">
              <a:lnSpc>
                <a:spcPts val="2850"/>
              </a:lnSpc>
              <a:buNone/>
            </a:pPr>
            <a:r>
              <a:rPr lang="en-US" sz="240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2400" dirty="0"/>
          </a:p>
        </p:txBody>
      </p:sp>
      <p:sp>
        <p:nvSpPr>
          <p:cNvPr id="10" name="Shape 7"/>
          <p:cNvSpPr/>
          <p:nvPr/>
        </p:nvSpPr>
        <p:spPr>
          <a:xfrm>
            <a:off x="793790" y="5519499"/>
            <a:ext cx="7556421" cy="1306949"/>
          </a:xfrm>
          <a:prstGeom prst="roundRect">
            <a:avLst>
              <a:gd name="adj" fmla="val 2603"/>
            </a:avLst>
          </a:prstGeom>
          <a:solidFill>
            <a:srgbClr val="124E73"/>
          </a:solidFill>
          <a:ln/>
        </p:spPr>
      </p:sp>
      <p:sp>
        <p:nvSpPr>
          <p:cNvPr id="11" name="Text 8"/>
          <p:cNvSpPr/>
          <p:nvPr/>
        </p:nvSpPr>
        <p:spPr>
          <a:xfrm>
            <a:off x="1020604" y="5855434"/>
            <a:ext cx="2835235" cy="354330"/>
          </a:xfrm>
          <a:prstGeom prst="rect">
            <a:avLst/>
          </a:prstGeom>
          <a:noFill/>
          <a:ln/>
        </p:spPr>
        <p:txBody>
          <a:bodyPr wrap="none" lIns="0" tIns="0" rIns="0" bIns="0" rtlCol="0" anchor="t"/>
          <a:lstStyle/>
          <a:p>
            <a:pPr marL="0" indent="0">
              <a:lnSpc>
                <a:spcPts val="2750"/>
              </a:lnSpc>
              <a:buNone/>
            </a:pPr>
            <a:r>
              <a:rPr lang="en-US" sz="36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3600" dirty="0"/>
          </a:p>
        </p:txBody>
      </p:sp>
      <p:sp>
        <p:nvSpPr>
          <p:cNvPr id="12" name="Text 9"/>
          <p:cNvSpPr/>
          <p:nvPr/>
        </p:nvSpPr>
        <p:spPr>
          <a:xfrm>
            <a:off x="1020602" y="6336654"/>
            <a:ext cx="7102793" cy="362903"/>
          </a:xfrm>
          <a:prstGeom prst="rect">
            <a:avLst/>
          </a:prstGeom>
          <a:noFill/>
          <a:ln/>
        </p:spPr>
        <p:txBody>
          <a:bodyPr wrap="none" lIns="0" tIns="0" rIns="0" bIns="0" rtlCol="0" anchor="t"/>
          <a:lstStyle/>
          <a:p>
            <a:pPr marL="0" indent="0">
              <a:lnSpc>
                <a:spcPts val="2850"/>
              </a:lnSpc>
              <a:buNone/>
            </a:pPr>
            <a:r>
              <a:rPr lang="en-US" sz="240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2400" dirty="0"/>
          </a:p>
        </p:txBody>
      </p:sp>
      <p:pic>
        <p:nvPicPr>
          <p:cNvPr id="13" name="Picture 12">
            <a:extLst>
              <a:ext uri="{FF2B5EF4-FFF2-40B4-BE49-F238E27FC236}">
                <a16:creationId xmlns:a16="http://schemas.microsoft.com/office/drawing/2014/main" id="{0779AEC1-6803-88CE-C7F3-96D76AA5C799}"/>
              </a:ext>
            </a:extLst>
          </p:cNvPr>
          <p:cNvPicPr>
            <a:picLocks noChangeAspect="1"/>
          </p:cNvPicPr>
          <p:nvPr/>
        </p:nvPicPr>
        <p:blipFill>
          <a:blip r:embed="rId4"/>
          <a:stretch>
            <a:fillRect/>
          </a:stretch>
        </p:blipFill>
        <p:spPr>
          <a:xfrm>
            <a:off x="12105059" y="7438855"/>
            <a:ext cx="2444939" cy="75708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296132" y="365522"/>
            <a:ext cx="6038017" cy="415290"/>
          </a:xfrm>
          <a:prstGeom prst="rect">
            <a:avLst/>
          </a:prstGeom>
          <a:noFill/>
          <a:ln/>
        </p:spPr>
        <p:txBody>
          <a:bodyPr wrap="none" lIns="0" tIns="0" rIns="0" bIns="0" rtlCol="0" anchor="t"/>
          <a:lstStyle/>
          <a:p>
            <a:pPr marL="0" indent="0" algn="ctr">
              <a:lnSpc>
                <a:spcPts val="3250"/>
              </a:lnSpc>
              <a:buNone/>
            </a:pPr>
            <a:r>
              <a:rPr lang="en-US" sz="3600" b="1" dirty="0">
                <a:solidFill>
                  <a:srgbClr val="124E73"/>
                </a:solidFill>
                <a:latin typeface="MuseoModerno Medium" pitchFamily="34" charset="0"/>
                <a:ea typeface="MuseoModerno Medium" pitchFamily="34" charset="-122"/>
                <a:cs typeface="MuseoModerno Medium" pitchFamily="34" charset="-120"/>
              </a:rPr>
              <a:t>Các Vụ Tai Nạn Lao Động Thường Gặp</a:t>
            </a:r>
            <a:endParaRPr lang="en-US" sz="3600" b="1" dirty="0"/>
          </a:p>
        </p:txBody>
      </p:sp>
      <p:sp>
        <p:nvSpPr>
          <p:cNvPr id="16" name="Rectangle 15">
            <a:extLst>
              <a:ext uri="{FF2B5EF4-FFF2-40B4-BE49-F238E27FC236}">
                <a16:creationId xmlns:a16="http://schemas.microsoft.com/office/drawing/2014/main" id="{7C8964AE-AD95-FFB8-CEBD-65B9EDDC315C}"/>
              </a:ext>
            </a:extLst>
          </p:cNvPr>
          <p:cNvSpPr/>
          <p:nvPr/>
        </p:nvSpPr>
        <p:spPr>
          <a:xfrm>
            <a:off x="12871938" y="7786508"/>
            <a:ext cx="1688124" cy="362705"/>
          </a:xfrm>
          <a:prstGeom prst="rect">
            <a:avLst/>
          </a:prstGeom>
          <a:solidFill>
            <a:srgbClr val="FFFCF5"/>
          </a:solidFill>
          <a:ln>
            <a:solidFill>
              <a:srgbClr val="FFF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0" descr="preencoded.png"/>
          <p:cNvPicPr>
            <a:picLocks noChangeAspect="1"/>
          </p:cNvPicPr>
          <p:nvPr/>
        </p:nvPicPr>
        <p:blipFill>
          <a:blip r:embed="rId3"/>
          <a:stretch>
            <a:fillRect/>
          </a:stretch>
        </p:blipFill>
        <p:spPr>
          <a:xfrm>
            <a:off x="2168068" y="913685"/>
            <a:ext cx="10294144" cy="3290054"/>
          </a:xfrm>
          <a:prstGeom prst="rect">
            <a:avLst/>
          </a:prstGeom>
        </p:spPr>
      </p:pic>
      <p:sp>
        <p:nvSpPr>
          <p:cNvPr id="4" name="Shape 1"/>
          <p:cNvSpPr/>
          <p:nvPr/>
        </p:nvSpPr>
        <p:spPr>
          <a:xfrm>
            <a:off x="1595268" y="4457044"/>
            <a:ext cx="11439863" cy="765929"/>
          </a:xfrm>
          <a:prstGeom prst="roundRect">
            <a:avLst>
              <a:gd name="adj" fmla="val 2603"/>
            </a:avLst>
          </a:prstGeom>
          <a:solidFill>
            <a:srgbClr val="124E73"/>
          </a:solidFill>
          <a:ln/>
        </p:spPr>
      </p:sp>
      <p:sp>
        <p:nvSpPr>
          <p:cNvPr id="5" name="Text 2"/>
          <p:cNvSpPr/>
          <p:nvPr/>
        </p:nvSpPr>
        <p:spPr>
          <a:xfrm>
            <a:off x="1675644" y="4589918"/>
            <a:ext cx="1661636" cy="207764"/>
          </a:xfrm>
          <a:prstGeom prst="rect">
            <a:avLst/>
          </a:prstGeom>
          <a:noFill/>
          <a:ln/>
        </p:spPr>
        <p:txBody>
          <a:bodyPr wrap="none" lIns="0" tIns="0" rIns="0" bIns="0" rtlCol="0" anchor="t"/>
          <a:lstStyle/>
          <a:p>
            <a:pPr marL="0" indent="0">
              <a:lnSpc>
                <a:spcPts val="1600"/>
              </a:lnSpc>
              <a:buNone/>
            </a:pPr>
            <a:r>
              <a:rPr lang="en-US" sz="2400" dirty="0">
                <a:solidFill>
                  <a:srgbClr val="FFFFFF"/>
                </a:solidFill>
                <a:latin typeface="MuseoModerno Medium" pitchFamily="34" charset="0"/>
                <a:ea typeface="MuseoModerno Medium" pitchFamily="34" charset="-122"/>
                <a:cs typeface="MuseoModerno Medium" pitchFamily="34" charset="-120"/>
              </a:rPr>
              <a:t>Tai nạn do máy móc</a:t>
            </a:r>
            <a:endParaRPr lang="en-US" sz="2400" dirty="0"/>
          </a:p>
        </p:txBody>
      </p:sp>
      <p:sp>
        <p:nvSpPr>
          <p:cNvPr id="6" name="Text 3"/>
          <p:cNvSpPr/>
          <p:nvPr/>
        </p:nvSpPr>
        <p:spPr>
          <a:xfrm>
            <a:off x="1675644" y="4877335"/>
            <a:ext cx="13434298" cy="212765"/>
          </a:xfrm>
          <a:prstGeom prst="rect">
            <a:avLst/>
          </a:prstGeom>
          <a:noFill/>
          <a:ln/>
        </p:spPr>
        <p:txBody>
          <a:bodyPr wrap="none" lIns="0" tIns="0" rIns="0" bIns="0" rtlCol="0" anchor="t"/>
          <a:lstStyle/>
          <a:p>
            <a:pPr marL="0" indent="0">
              <a:lnSpc>
                <a:spcPts val="16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Công nhân không tuân thủ quy trình vận hành máy móc an toàn.</a:t>
            </a:r>
            <a:endParaRPr lang="en-US" sz="1600" dirty="0"/>
          </a:p>
        </p:txBody>
      </p:sp>
      <p:sp>
        <p:nvSpPr>
          <p:cNvPr id="7" name="Shape 4"/>
          <p:cNvSpPr/>
          <p:nvPr/>
        </p:nvSpPr>
        <p:spPr>
          <a:xfrm>
            <a:off x="1595268" y="5355847"/>
            <a:ext cx="11439863" cy="765929"/>
          </a:xfrm>
          <a:prstGeom prst="roundRect">
            <a:avLst>
              <a:gd name="adj" fmla="val 2603"/>
            </a:avLst>
          </a:prstGeom>
          <a:solidFill>
            <a:srgbClr val="124E73"/>
          </a:solidFill>
          <a:ln/>
        </p:spPr>
      </p:sp>
      <p:sp>
        <p:nvSpPr>
          <p:cNvPr id="8" name="Text 5"/>
          <p:cNvSpPr/>
          <p:nvPr/>
        </p:nvSpPr>
        <p:spPr>
          <a:xfrm>
            <a:off x="1675644" y="5488721"/>
            <a:ext cx="1661636" cy="207764"/>
          </a:xfrm>
          <a:prstGeom prst="rect">
            <a:avLst/>
          </a:prstGeom>
          <a:noFill/>
          <a:ln/>
        </p:spPr>
        <p:txBody>
          <a:bodyPr wrap="none" lIns="0" tIns="0" rIns="0" bIns="0" rtlCol="0" anchor="t"/>
          <a:lstStyle/>
          <a:p>
            <a:pPr marL="0" indent="0">
              <a:lnSpc>
                <a:spcPts val="1600"/>
              </a:lnSpc>
              <a:buNone/>
            </a:pPr>
            <a:r>
              <a:rPr lang="en-US" sz="2400" dirty="0">
                <a:solidFill>
                  <a:srgbClr val="FFFFFF"/>
                </a:solidFill>
                <a:latin typeface="MuseoModerno Medium" pitchFamily="34" charset="0"/>
                <a:ea typeface="MuseoModerno Medium" pitchFamily="34" charset="-122"/>
                <a:cs typeface="MuseoModerno Medium" pitchFamily="34" charset="-120"/>
              </a:rPr>
              <a:t>Ngã và trượt</a:t>
            </a:r>
            <a:endParaRPr lang="en-US" sz="2400" dirty="0"/>
          </a:p>
        </p:txBody>
      </p:sp>
      <p:sp>
        <p:nvSpPr>
          <p:cNvPr id="9" name="Text 6"/>
          <p:cNvSpPr/>
          <p:nvPr/>
        </p:nvSpPr>
        <p:spPr>
          <a:xfrm>
            <a:off x="1675644" y="5776138"/>
            <a:ext cx="13434298" cy="212765"/>
          </a:xfrm>
          <a:prstGeom prst="rect">
            <a:avLst/>
          </a:prstGeom>
          <a:noFill/>
          <a:ln/>
        </p:spPr>
        <p:txBody>
          <a:bodyPr wrap="none" lIns="0" tIns="0" rIns="0" bIns="0" rtlCol="0" anchor="t"/>
          <a:lstStyle/>
          <a:p>
            <a:pPr marL="0" indent="0">
              <a:lnSpc>
                <a:spcPts val="16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Nhà máy thường có nhiều bề mặt không gọn gàng, công nhân dễ bị vướng ngã khi di chuyển trong khu vực sản xuất.</a:t>
            </a:r>
            <a:endParaRPr lang="en-US" sz="1600" dirty="0"/>
          </a:p>
        </p:txBody>
      </p:sp>
      <p:sp>
        <p:nvSpPr>
          <p:cNvPr id="10" name="Shape 7"/>
          <p:cNvSpPr/>
          <p:nvPr/>
        </p:nvSpPr>
        <p:spPr>
          <a:xfrm>
            <a:off x="1595268" y="6254650"/>
            <a:ext cx="11439863" cy="765929"/>
          </a:xfrm>
          <a:prstGeom prst="roundRect">
            <a:avLst>
              <a:gd name="adj" fmla="val 2603"/>
            </a:avLst>
          </a:prstGeom>
          <a:solidFill>
            <a:srgbClr val="124E73"/>
          </a:solidFill>
          <a:ln/>
        </p:spPr>
      </p:sp>
      <p:sp>
        <p:nvSpPr>
          <p:cNvPr id="11" name="Text 8"/>
          <p:cNvSpPr/>
          <p:nvPr/>
        </p:nvSpPr>
        <p:spPr>
          <a:xfrm>
            <a:off x="1675644" y="6387523"/>
            <a:ext cx="1661636" cy="207764"/>
          </a:xfrm>
          <a:prstGeom prst="rect">
            <a:avLst/>
          </a:prstGeom>
          <a:noFill/>
          <a:ln/>
        </p:spPr>
        <p:txBody>
          <a:bodyPr wrap="none" lIns="0" tIns="0" rIns="0" bIns="0" rtlCol="0" anchor="t"/>
          <a:lstStyle/>
          <a:p>
            <a:pPr marL="0" indent="0">
              <a:lnSpc>
                <a:spcPts val="1600"/>
              </a:lnSpc>
              <a:buNone/>
            </a:pPr>
            <a:r>
              <a:rPr lang="en-US" sz="2400" dirty="0">
                <a:solidFill>
                  <a:srgbClr val="FFFFFF"/>
                </a:solidFill>
                <a:latin typeface="MuseoModerno Medium" pitchFamily="34" charset="0"/>
                <a:ea typeface="MuseoModerno Medium" pitchFamily="34" charset="-122"/>
                <a:cs typeface="MuseoModerno Medium" pitchFamily="34" charset="-120"/>
              </a:rPr>
              <a:t>Cháy nổ</a:t>
            </a:r>
            <a:endParaRPr lang="en-US" sz="2400" dirty="0"/>
          </a:p>
        </p:txBody>
      </p:sp>
      <p:sp>
        <p:nvSpPr>
          <p:cNvPr id="12" name="Text 9"/>
          <p:cNvSpPr/>
          <p:nvPr/>
        </p:nvSpPr>
        <p:spPr>
          <a:xfrm>
            <a:off x="1675644" y="6674940"/>
            <a:ext cx="13434298" cy="212765"/>
          </a:xfrm>
          <a:prstGeom prst="rect">
            <a:avLst/>
          </a:prstGeom>
          <a:noFill/>
          <a:ln/>
        </p:spPr>
        <p:txBody>
          <a:bodyPr wrap="none" lIns="0" tIns="0" rIns="0" bIns="0" rtlCol="0" anchor="t"/>
          <a:lstStyle/>
          <a:p>
            <a:pPr marL="0" indent="0">
              <a:lnSpc>
                <a:spcPts val="16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Các vật liệu như nylon và hóa chất có thể gây ra cháy nổ nếu không được bảo quản đúng cách.</a:t>
            </a:r>
            <a:endParaRPr lang="en-US" sz="1600" dirty="0"/>
          </a:p>
        </p:txBody>
      </p:sp>
      <p:sp>
        <p:nvSpPr>
          <p:cNvPr id="13" name="Shape 10"/>
          <p:cNvSpPr/>
          <p:nvPr/>
        </p:nvSpPr>
        <p:spPr>
          <a:xfrm>
            <a:off x="1595268" y="7153453"/>
            <a:ext cx="11439863" cy="765929"/>
          </a:xfrm>
          <a:prstGeom prst="roundRect">
            <a:avLst>
              <a:gd name="adj" fmla="val 2603"/>
            </a:avLst>
          </a:prstGeom>
          <a:solidFill>
            <a:srgbClr val="124E73"/>
          </a:solidFill>
          <a:ln/>
        </p:spPr>
      </p:sp>
      <p:sp>
        <p:nvSpPr>
          <p:cNvPr id="14" name="Text 11"/>
          <p:cNvSpPr/>
          <p:nvPr/>
        </p:nvSpPr>
        <p:spPr>
          <a:xfrm>
            <a:off x="1675644" y="7286326"/>
            <a:ext cx="2537341" cy="207764"/>
          </a:xfrm>
          <a:prstGeom prst="rect">
            <a:avLst/>
          </a:prstGeom>
          <a:noFill/>
          <a:ln/>
        </p:spPr>
        <p:txBody>
          <a:bodyPr wrap="none" lIns="0" tIns="0" rIns="0" bIns="0" rtlCol="0" anchor="t"/>
          <a:lstStyle/>
          <a:p>
            <a:pPr marL="0" indent="0">
              <a:lnSpc>
                <a:spcPts val="1600"/>
              </a:lnSpc>
              <a:buNone/>
            </a:pPr>
            <a:r>
              <a:rPr lang="en-US" sz="2400" dirty="0">
                <a:solidFill>
                  <a:srgbClr val="FFFFFF"/>
                </a:solidFill>
                <a:latin typeface="MuseoModerno Medium" pitchFamily="34" charset="0"/>
                <a:ea typeface="MuseoModerno Medium" pitchFamily="34" charset="-122"/>
                <a:cs typeface="MuseoModerno Medium" pitchFamily="34" charset="-120"/>
              </a:rPr>
              <a:t>Hít phải bụi và hóa chất độc hại</a:t>
            </a:r>
            <a:endParaRPr lang="en-US" sz="2400" dirty="0"/>
          </a:p>
        </p:txBody>
      </p:sp>
      <p:sp>
        <p:nvSpPr>
          <p:cNvPr id="15" name="Text 12"/>
          <p:cNvSpPr/>
          <p:nvPr/>
        </p:nvSpPr>
        <p:spPr>
          <a:xfrm>
            <a:off x="1675644" y="7573743"/>
            <a:ext cx="13434298" cy="212765"/>
          </a:xfrm>
          <a:prstGeom prst="rect">
            <a:avLst/>
          </a:prstGeom>
          <a:noFill/>
          <a:ln/>
        </p:spPr>
        <p:txBody>
          <a:bodyPr wrap="none" lIns="0" tIns="0" rIns="0" bIns="0" rtlCol="0" anchor="t"/>
          <a:lstStyle/>
          <a:p>
            <a:pPr marL="0" indent="0">
              <a:lnSpc>
                <a:spcPts val="16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Công nhân có thể gặp rủi ro khi làm việc trong môi trường có bụi hoặc hóa chất độc hại mà không có trang bị bảo hộ phù hợp.</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21638" y="567690"/>
            <a:ext cx="7194828" cy="644366"/>
          </a:xfrm>
          <a:prstGeom prst="rect">
            <a:avLst/>
          </a:prstGeom>
          <a:noFill/>
          <a:ln/>
        </p:spPr>
        <p:txBody>
          <a:bodyPr wrap="none" lIns="0" tIns="0" rIns="0" bIns="0" rtlCol="0" anchor="t"/>
          <a:lstStyle/>
          <a:p>
            <a:pPr marL="0" indent="0">
              <a:lnSpc>
                <a:spcPts val="5050"/>
              </a:lnSpc>
              <a:buNone/>
            </a:pPr>
            <a:r>
              <a:rPr lang="en-US" sz="4400" b="1" dirty="0">
                <a:solidFill>
                  <a:srgbClr val="124E73"/>
                </a:solidFill>
                <a:latin typeface="MuseoModerno Medium" pitchFamily="34" charset="0"/>
                <a:ea typeface="MuseoModerno Medium" pitchFamily="34" charset="-122"/>
                <a:cs typeface="MuseoModerno Medium" pitchFamily="34" charset="-120"/>
              </a:rPr>
              <a:t>I. Công đoạn Cắt nguyên liệu</a:t>
            </a:r>
            <a:endParaRPr lang="en-US" sz="4400" b="1" dirty="0"/>
          </a:p>
        </p:txBody>
      </p:sp>
      <p:pic>
        <p:nvPicPr>
          <p:cNvPr id="3" name="Image 0" descr="preencoded.png"/>
          <p:cNvPicPr>
            <a:picLocks noChangeAspect="1"/>
          </p:cNvPicPr>
          <p:nvPr/>
        </p:nvPicPr>
        <p:blipFill>
          <a:blip r:embed="rId3"/>
          <a:stretch>
            <a:fillRect/>
          </a:stretch>
        </p:blipFill>
        <p:spPr>
          <a:xfrm>
            <a:off x="729258" y="1654612"/>
            <a:ext cx="3970377" cy="1598057"/>
          </a:xfrm>
          <a:prstGeom prst="rect">
            <a:avLst/>
          </a:prstGeom>
        </p:spPr>
      </p:pic>
      <p:pic>
        <p:nvPicPr>
          <p:cNvPr id="4" name="Image 1" descr="preencoded.png"/>
          <p:cNvPicPr>
            <a:picLocks noChangeAspect="1"/>
          </p:cNvPicPr>
          <p:nvPr/>
        </p:nvPicPr>
        <p:blipFill>
          <a:blip r:embed="rId4"/>
          <a:stretch>
            <a:fillRect/>
          </a:stretch>
        </p:blipFill>
        <p:spPr>
          <a:xfrm>
            <a:off x="4864537" y="1654612"/>
            <a:ext cx="4126230" cy="1598057"/>
          </a:xfrm>
          <a:prstGeom prst="rect">
            <a:avLst/>
          </a:prstGeom>
        </p:spPr>
      </p:pic>
      <p:pic>
        <p:nvPicPr>
          <p:cNvPr id="5" name="Image 2" descr="preencoded.png"/>
          <p:cNvPicPr>
            <a:picLocks noChangeAspect="1"/>
          </p:cNvPicPr>
          <p:nvPr/>
        </p:nvPicPr>
        <p:blipFill>
          <a:blip r:embed="rId5"/>
          <a:stretch>
            <a:fillRect/>
          </a:stretch>
        </p:blipFill>
        <p:spPr>
          <a:xfrm>
            <a:off x="9155668" y="1654612"/>
            <a:ext cx="4745474" cy="1598057"/>
          </a:xfrm>
          <a:prstGeom prst="rect">
            <a:avLst/>
          </a:prstGeom>
        </p:spPr>
      </p:pic>
      <p:pic>
        <p:nvPicPr>
          <p:cNvPr id="6" name="Image 3" descr="preencoded.png"/>
          <p:cNvPicPr>
            <a:picLocks noChangeAspect="1"/>
          </p:cNvPicPr>
          <p:nvPr/>
        </p:nvPicPr>
        <p:blipFill>
          <a:blip r:embed="rId6"/>
          <a:stretch>
            <a:fillRect/>
          </a:stretch>
        </p:blipFill>
        <p:spPr>
          <a:xfrm>
            <a:off x="721638" y="3617952"/>
            <a:ext cx="1030962" cy="1649611"/>
          </a:xfrm>
          <a:prstGeom prst="rect">
            <a:avLst/>
          </a:prstGeom>
        </p:spPr>
      </p:pic>
      <p:sp>
        <p:nvSpPr>
          <p:cNvPr id="7" name="Text 1"/>
          <p:cNvSpPr/>
          <p:nvPr/>
        </p:nvSpPr>
        <p:spPr>
          <a:xfrm>
            <a:off x="2061805" y="3824049"/>
            <a:ext cx="2577584" cy="322183"/>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800" dirty="0"/>
          </a:p>
        </p:txBody>
      </p:sp>
      <p:sp>
        <p:nvSpPr>
          <p:cNvPr id="8" name="Text 2"/>
          <p:cNvSpPr/>
          <p:nvPr/>
        </p:nvSpPr>
        <p:spPr>
          <a:xfrm>
            <a:off x="2061805" y="4269938"/>
            <a:ext cx="11846957" cy="659844"/>
          </a:xfrm>
          <a:prstGeom prst="rect">
            <a:avLst/>
          </a:prstGeom>
          <a:noFill/>
          <a:ln/>
        </p:spPr>
        <p:txBody>
          <a:bodyPr wrap="square" lIns="0" tIns="0" rIns="0" bIns="0" rtlCol="0" anchor="t"/>
          <a:lstStyle/>
          <a:p>
            <a:pPr marL="342900" indent="-342900" algn="l">
              <a:lnSpc>
                <a:spcPts val="2550"/>
              </a:lnSpc>
              <a:buSzPct val="100000"/>
              <a:buChar char="•"/>
            </a:pPr>
            <a:r>
              <a:rPr lang="en-US" sz="1600" dirty="0">
                <a:solidFill>
                  <a:srgbClr val="2B4150"/>
                </a:solidFill>
                <a:latin typeface="PT Serif" panose="020A0603040505020204" pitchFamily="18" charset="0"/>
                <a:ea typeface="Source Sans Pro" pitchFamily="34" charset="-122"/>
                <a:cs typeface="Source Sans Pro" pitchFamily="34" charset="-120"/>
              </a:rPr>
              <a:t>Máy cắt chuyên dụng được sử dụng để đảm bảo rằng các mảnh vải được cắt theo kích thước và hình dạng đã thiết kế một cách chính xác nhất.</a:t>
            </a:r>
            <a:endParaRPr lang="en-US" sz="1600" dirty="0"/>
          </a:p>
        </p:txBody>
      </p:sp>
      <p:pic>
        <p:nvPicPr>
          <p:cNvPr id="9" name="Image 4" descr="preencoded.png"/>
          <p:cNvPicPr>
            <a:picLocks noChangeAspect="1"/>
          </p:cNvPicPr>
          <p:nvPr/>
        </p:nvPicPr>
        <p:blipFill>
          <a:blip r:embed="rId7"/>
          <a:stretch>
            <a:fillRect/>
          </a:stretch>
        </p:blipFill>
        <p:spPr>
          <a:xfrm>
            <a:off x="721638" y="5267563"/>
            <a:ext cx="1030962" cy="2394228"/>
          </a:xfrm>
          <a:prstGeom prst="rect">
            <a:avLst/>
          </a:prstGeom>
        </p:spPr>
      </p:pic>
      <p:sp>
        <p:nvSpPr>
          <p:cNvPr id="10" name="Text 3"/>
          <p:cNvSpPr/>
          <p:nvPr/>
        </p:nvSpPr>
        <p:spPr>
          <a:xfrm>
            <a:off x="2061805" y="5473660"/>
            <a:ext cx="2577584" cy="322183"/>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Rủi ro</a:t>
            </a:r>
            <a:endParaRPr lang="en-US" sz="2800" dirty="0"/>
          </a:p>
        </p:txBody>
      </p:sp>
      <p:sp>
        <p:nvSpPr>
          <p:cNvPr id="11" name="Text 4"/>
          <p:cNvSpPr/>
          <p:nvPr/>
        </p:nvSpPr>
        <p:spPr>
          <a:xfrm>
            <a:off x="2061805" y="5919549"/>
            <a:ext cx="11846957" cy="329922"/>
          </a:xfrm>
          <a:prstGeom prst="rect">
            <a:avLst/>
          </a:prstGeom>
          <a:noFill/>
          <a:ln/>
        </p:spPr>
        <p:txBody>
          <a:bodyPr wrap="none" lIns="0" tIns="0" rIns="0" bIns="0" rtlCol="0" anchor="t"/>
          <a:lstStyle/>
          <a:p>
            <a:pPr marL="342900" indent="-342900" algn="l">
              <a:lnSpc>
                <a:spcPts val="2550"/>
              </a:lnSpc>
              <a:buSzPct val="100000"/>
              <a:buChar char="•"/>
            </a:pPr>
            <a:r>
              <a:rPr lang="en-US" sz="1600" dirty="0">
                <a:solidFill>
                  <a:srgbClr val="2B4150"/>
                </a:solidFill>
                <a:latin typeface="PT Serif" panose="020A0603040505020204" pitchFamily="18" charset="0"/>
                <a:ea typeface="Source Sans Pro" pitchFamily="34" charset="-122"/>
                <a:cs typeface="Source Sans Pro" pitchFamily="34" charset="-120"/>
              </a:rPr>
              <a:t>Bị thương khi tiếp xúc với lưỡi cắt hoặc sự cố khi vải thừa bị cuốn lại vào máy</a:t>
            </a:r>
            <a:endParaRPr lang="en-US" sz="1600" dirty="0"/>
          </a:p>
        </p:txBody>
      </p:sp>
      <p:sp>
        <p:nvSpPr>
          <p:cNvPr id="12" name="Text 5"/>
          <p:cNvSpPr/>
          <p:nvPr/>
        </p:nvSpPr>
        <p:spPr>
          <a:xfrm>
            <a:off x="2061805" y="6321623"/>
            <a:ext cx="11846957" cy="329922"/>
          </a:xfrm>
          <a:prstGeom prst="rect">
            <a:avLst/>
          </a:prstGeom>
          <a:noFill/>
          <a:ln/>
        </p:spPr>
        <p:txBody>
          <a:bodyPr wrap="none" lIns="0" tIns="0" rIns="0" bIns="0" rtlCol="0" anchor="t"/>
          <a:lstStyle/>
          <a:p>
            <a:pPr marL="342900" indent="-342900" algn="l">
              <a:lnSpc>
                <a:spcPts val="2550"/>
              </a:lnSpc>
              <a:buSzPct val="100000"/>
              <a:buChar char="•"/>
            </a:pPr>
            <a:r>
              <a:rPr lang="en-US" sz="1600" dirty="0">
                <a:solidFill>
                  <a:srgbClr val="2B4150"/>
                </a:solidFill>
                <a:latin typeface="PT Serif" panose="020A0603040505020204" pitchFamily="18" charset="0"/>
                <a:ea typeface="Source Sans Pro" pitchFamily="34" charset="-122"/>
                <a:cs typeface="Source Sans Pro" pitchFamily="34" charset="-120"/>
              </a:rPr>
              <a:t>Môi trường làm việc có nhiều mảnh vụn từ vải và bụi có thể bị trượt ngã</a:t>
            </a:r>
            <a:endParaRPr lang="en-US" sz="1600" dirty="0"/>
          </a:p>
        </p:txBody>
      </p:sp>
      <p:sp>
        <p:nvSpPr>
          <p:cNvPr id="13" name="Text 6"/>
          <p:cNvSpPr/>
          <p:nvPr/>
        </p:nvSpPr>
        <p:spPr>
          <a:xfrm>
            <a:off x="2061805" y="6723697"/>
            <a:ext cx="11846957" cy="329922"/>
          </a:xfrm>
          <a:prstGeom prst="rect">
            <a:avLst/>
          </a:prstGeom>
          <a:noFill/>
          <a:ln/>
        </p:spPr>
        <p:txBody>
          <a:bodyPr wrap="none" lIns="0" tIns="0" rIns="0" bIns="0" rtlCol="0" anchor="t"/>
          <a:lstStyle/>
          <a:p>
            <a:pPr marL="342900" indent="-342900" algn="l">
              <a:lnSpc>
                <a:spcPts val="2550"/>
              </a:lnSpc>
              <a:buSzPct val="100000"/>
              <a:buChar char="•"/>
            </a:pPr>
            <a:r>
              <a:rPr lang="en-US" sz="1600" dirty="0">
                <a:solidFill>
                  <a:srgbClr val="2B4150"/>
                </a:solidFill>
                <a:latin typeface="PT Serif" panose="020A0603040505020204" pitchFamily="18" charset="0"/>
                <a:ea typeface="Source Sans Pro" pitchFamily="34" charset="-122"/>
                <a:cs typeface="Source Sans Pro" pitchFamily="34" charset="-120"/>
              </a:rPr>
              <a:t>Chấn thương cơ xương khớp do phải di chuyển và điều chỉnh máy thường xuyên hoặc sai tư thế</a:t>
            </a:r>
            <a:endParaRPr lang="en-US" sz="1600" dirty="0"/>
          </a:p>
        </p:txBody>
      </p:sp>
      <p:sp>
        <p:nvSpPr>
          <p:cNvPr id="14" name="Text 7"/>
          <p:cNvSpPr/>
          <p:nvPr/>
        </p:nvSpPr>
        <p:spPr>
          <a:xfrm>
            <a:off x="2061805" y="7125772"/>
            <a:ext cx="11846957" cy="329922"/>
          </a:xfrm>
          <a:prstGeom prst="rect">
            <a:avLst/>
          </a:prstGeom>
          <a:noFill/>
          <a:ln/>
        </p:spPr>
        <p:txBody>
          <a:bodyPr wrap="none" lIns="0" tIns="0" rIns="0" bIns="0" rtlCol="0" anchor="t"/>
          <a:lstStyle/>
          <a:p>
            <a:pPr marL="342900" indent="-342900" algn="l">
              <a:lnSpc>
                <a:spcPts val="2550"/>
              </a:lnSpc>
              <a:buSzPct val="100000"/>
              <a:buChar char="•"/>
            </a:pPr>
            <a:r>
              <a:rPr lang="en-US" sz="1600" dirty="0">
                <a:solidFill>
                  <a:srgbClr val="2B4150"/>
                </a:solidFill>
                <a:latin typeface="PT Serif" panose="020A0603040505020204" pitchFamily="18" charset="0"/>
                <a:ea typeface="Source Sans Pro" pitchFamily="34" charset="-122"/>
                <a:cs typeface="Source Sans Pro" pitchFamily="34" charset="-120"/>
              </a:rPr>
              <a:t>Mắc các bệnh về hô hấp do bụi vải, môi trường thiếu thông gió hay thiếu thiết bị bảo hộ lao động</a:t>
            </a:r>
            <a:endParaRPr lang="en-US" sz="1600" dirty="0"/>
          </a:p>
        </p:txBody>
      </p:sp>
      <p:pic>
        <p:nvPicPr>
          <p:cNvPr id="15" name="Picture 14">
            <a:extLst>
              <a:ext uri="{FF2B5EF4-FFF2-40B4-BE49-F238E27FC236}">
                <a16:creationId xmlns:a16="http://schemas.microsoft.com/office/drawing/2014/main" id="{B0C91439-CB24-5D55-82E3-E29E94A79FFF}"/>
              </a:ext>
            </a:extLst>
          </p:cNvPr>
          <p:cNvPicPr>
            <a:picLocks noChangeAspect="1"/>
          </p:cNvPicPr>
          <p:nvPr/>
        </p:nvPicPr>
        <p:blipFill>
          <a:blip r:embed="rId8"/>
          <a:stretch>
            <a:fillRect/>
          </a:stretch>
        </p:blipFill>
        <p:spPr>
          <a:xfrm>
            <a:off x="12105059" y="7438855"/>
            <a:ext cx="2444939" cy="75708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56642" y="596265"/>
            <a:ext cx="8162092" cy="675680"/>
          </a:xfrm>
          <a:prstGeom prst="rect">
            <a:avLst/>
          </a:prstGeom>
          <a:noFill/>
          <a:ln/>
        </p:spPr>
        <p:txBody>
          <a:bodyPr wrap="none" lIns="0" tIns="0" rIns="0" bIns="0" rtlCol="0" anchor="t"/>
          <a:lstStyle/>
          <a:p>
            <a:pPr marL="0" indent="0">
              <a:lnSpc>
                <a:spcPts val="5300"/>
              </a:lnSpc>
              <a:buNone/>
            </a:pPr>
            <a:r>
              <a:rPr lang="en-US" sz="4400" b="1" dirty="0">
                <a:solidFill>
                  <a:srgbClr val="124E73"/>
                </a:solidFill>
                <a:latin typeface="MuseoModerno Medium" pitchFamily="34" charset="0"/>
                <a:ea typeface="MuseoModerno Medium" pitchFamily="34" charset="-122"/>
                <a:cs typeface="MuseoModerno Medium" pitchFamily="34" charset="-120"/>
              </a:rPr>
              <a:t>II. Công đoạn May và gia công</a:t>
            </a:r>
            <a:endParaRPr lang="en-US" sz="4400" b="1" dirty="0"/>
          </a:p>
        </p:txBody>
      </p:sp>
      <p:pic>
        <p:nvPicPr>
          <p:cNvPr id="3" name="Image 0" descr="preencoded.png"/>
          <p:cNvPicPr>
            <a:picLocks noChangeAspect="1"/>
          </p:cNvPicPr>
          <p:nvPr/>
        </p:nvPicPr>
        <p:blipFill>
          <a:blip r:embed="rId3"/>
          <a:stretch>
            <a:fillRect/>
          </a:stretch>
        </p:blipFill>
        <p:spPr>
          <a:xfrm>
            <a:off x="764262" y="1735693"/>
            <a:ext cx="2819162" cy="1567458"/>
          </a:xfrm>
          <a:prstGeom prst="rect">
            <a:avLst/>
          </a:prstGeom>
        </p:spPr>
      </p:pic>
      <p:pic>
        <p:nvPicPr>
          <p:cNvPr id="4" name="Image 1" descr="preencoded.png"/>
          <p:cNvPicPr>
            <a:picLocks noChangeAspect="1"/>
          </p:cNvPicPr>
          <p:nvPr/>
        </p:nvPicPr>
        <p:blipFill>
          <a:blip r:embed="rId4"/>
          <a:stretch>
            <a:fillRect/>
          </a:stretch>
        </p:blipFill>
        <p:spPr>
          <a:xfrm>
            <a:off x="3756303" y="1735693"/>
            <a:ext cx="5060633" cy="1567458"/>
          </a:xfrm>
          <a:prstGeom prst="rect">
            <a:avLst/>
          </a:prstGeom>
        </p:spPr>
      </p:pic>
      <p:pic>
        <p:nvPicPr>
          <p:cNvPr id="5" name="Image 2" descr="preencoded.png"/>
          <p:cNvPicPr>
            <a:picLocks noChangeAspect="1"/>
          </p:cNvPicPr>
          <p:nvPr/>
        </p:nvPicPr>
        <p:blipFill>
          <a:blip r:embed="rId5"/>
          <a:stretch>
            <a:fillRect/>
          </a:stretch>
        </p:blipFill>
        <p:spPr>
          <a:xfrm>
            <a:off x="8989814" y="1735693"/>
            <a:ext cx="4876443" cy="1567458"/>
          </a:xfrm>
          <a:prstGeom prst="rect">
            <a:avLst/>
          </a:prstGeom>
        </p:spPr>
      </p:pic>
      <p:sp>
        <p:nvSpPr>
          <p:cNvPr id="6" name="Shape 1"/>
          <p:cNvSpPr/>
          <p:nvPr/>
        </p:nvSpPr>
        <p:spPr>
          <a:xfrm>
            <a:off x="756642" y="3928943"/>
            <a:ext cx="486370" cy="486370"/>
          </a:xfrm>
          <a:prstGeom prst="roundRect">
            <a:avLst>
              <a:gd name="adj" fmla="val 6668"/>
            </a:avLst>
          </a:prstGeom>
          <a:solidFill>
            <a:srgbClr val="124E73"/>
          </a:solidFill>
          <a:ln/>
        </p:spPr>
      </p:sp>
      <p:sp>
        <p:nvSpPr>
          <p:cNvPr id="7" name="Text 2"/>
          <p:cNvSpPr/>
          <p:nvPr/>
        </p:nvSpPr>
        <p:spPr>
          <a:xfrm>
            <a:off x="923687" y="4009906"/>
            <a:ext cx="152162" cy="324326"/>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1</a:t>
            </a:r>
            <a:endParaRPr lang="en-US" sz="2550" dirty="0"/>
          </a:p>
        </p:txBody>
      </p:sp>
      <p:sp>
        <p:nvSpPr>
          <p:cNvPr id="8" name="Text 3"/>
          <p:cNvSpPr/>
          <p:nvPr/>
        </p:nvSpPr>
        <p:spPr>
          <a:xfrm>
            <a:off x="1459111" y="3928943"/>
            <a:ext cx="5089208" cy="337780"/>
          </a:xfrm>
          <a:prstGeom prst="rect">
            <a:avLst/>
          </a:prstGeom>
          <a:noFill/>
          <a:ln/>
        </p:spPr>
        <p:txBody>
          <a:bodyPr wrap="none" lIns="0" tIns="0" rIns="0" bIns="0" rtlCol="0" anchor="t"/>
          <a:lstStyle/>
          <a:p>
            <a:pPr marL="0" indent="0">
              <a:lnSpc>
                <a:spcPts val="2650"/>
              </a:lnSpc>
              <a:buNone/>
            </a:pPr>
            <a:r>
              <a:rPr lang="en-US" sz="2400" dirty="0">
                <a:solidFill>
                  <a:srgbClr val="2B4150"/>
                </a:solidFill>
                <a:latin typeface="MuseoModerno Medium" pitchFamily="34" charset="0"/>
                <a:ea typeface="MuseoModerno Medium" pitchFamily="34" charset="-122"/>
                <a:cs typeface="MuseoModerno Medium" pitchFamily="34" charset="-120"/>
              </a:rPr>
              <a:t>Chấn thương do kim may hoặc dao cắt</a:t>
            </a:r>
            <a:endParaRPr lang="en-US" sz="2400" dirty="0"/>
          </a:p>
        </p:txBody>
      </p:sp>
      <p:sp>
        <p:nvSpPr>
          <p:cNvPr id="9" name="Text 4"/>
          <p:cNvSpPr/>
          <p:nvPr/>
        </p:nvSpPr>
        <p:spPr>
          <a:xfrm>
            <a:off x="1470728" y="4272379"/>
            <a:ext cx="12414647" cy="691753"/>
          </a:xfrm>
          <a:prstGeom prst="rect">
            <a:avLst/>
          </a:prstGeom>
          <a:noFill/>
          <a:ln/>
        </p:spPr>
        <p:txBody>
          <a:bodyPr wrap="square" lIns="0" tIns="0" rIns="0" bIns="0" rtlCol="0" anchor="t"/>
          <a:lstStyle/>
          <a:p>
            <a:pPr marL="0" indent="0">
              <a:lnSpc>
                <a:spcPts val="270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Việc làm việc liên tục với máy may công nghiệp có thể khiến công nhân không chú ý, dẫn đến việc tay hay các bộ phận khác bị kẹt vào máy, gây ra thương tích nghiêm trọng.</a:t>
            </a:r>
            <a:endParaRPr lang="en-US" sz="1700" dirty="0"/>
          </a:p>
        </p:txBody>
      </p:sp>
      <p:sp>
        <p:nvSpPr>
          <p:cNvPr id="10" name="Shape 5"/>
          <p:cNvSpPr/>
          <p:nvPr/>
        </p:nvSpPr>
        <p:spPr>
          <a:xfrm>
            <a:off x="756642" y="5547360"/>
            <a:ext cx="486370" cy="486370"/>
          </a:xfrm>
          <a:prstGeom prst="roundRect">
            <a:avLst>
              <a:gd name="adj" fmla="val 6668"/>
            </a:avLst>
          </a:prstGeom>
          <a:solidFill>
            <a:srgbClr val="124E73"/>
          </a:solidFill>
          <a:ln/>
        </p:spPr>
      </p:sp>
      <p:sp>
        <p:nvSpPr>
          <p:cNvPr id="11" name="Text 6"/>
          <p:cNvSpPr/>
          <p:nvPr/>
        </p:nvSpPr>
        <p:spPr>
          <a:xfrm>
            <a:off x="909638" y="5628323"/>
            <a:ext cx="180261" cy="324326"/>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2</a:t>
            </a:r>
            <a:endParaRPr lang="en-US" sz="2550" dirty="0"/>
          </a:p>
        </p:txBody>
      </p:sp>
      <p:sp>
        <p:nvSpPr>
          <p:cNvPr id="12" name="Text 7"/>
          <p:cNvSpPr/>
          <p:nvPr/>
        </p:nvSpPr>
        <p:spPr>
          <a:xfrm>
            <a:off x="1459111" y="5547360"/>
            <a:ext cx="4257080" cy="337780"/>
          </a:xfrm>
          <a:prstGeom prst="rect">
            <a:avLst/>
          </a:prstGeom>
          <a:noFill/>
          <a:ln/>
        </p:spPr>
        <p:txBody>
          <a:bodyPr wrap="none" lIns="0" tIns="0" rIns="0" bIns="0" rtlCol="0" anchor="t"/>
          <a:lstStyle/>
          <a:p>
            <a:pPr marL="0" indent="0">
              <a:lnSpc>
                <a:spcPts val="2650"/>
              </a:lnSpc>
              <a:buNone/>
            </a:pPr>
            <a:r>
              <a:rPr lang="en-US" sz="2400" dirty="0">
                <a:solidFill>
                  <a:srgbClr val="2B4150"/>
                </a:solidFill>
                <a:latin typeface="MuseoModerno Medium" pitchFamily="34" charset="0"/>
                <a:ea typeface="MuseoModerno Medium" pitchFamily="34" charset="-122"/>
                <a:cs typeface="MuseoModerno Medium" pitchFamily="34" charset="-120"/>
              </a:rPr>
              <a:t>Tiếp xúc với keo dán và hóa chất</a:t>
            </a:r>
            <a:endParaRPr lang="en-US" sz="2400" dirty="0"/>
          </a:p>
        </p:txBody>
      </p:sp>
      <p:sp>
        <p:nvSpPr>
          <p:cNvPr id="13" name="Text 8"/>
          <p:cNvSpPr/>
          <p:nvPr/>
        </p:nvSpPr>
        <p:spPr>
          <a:xfrm>
            <a:off x="1459111" y="5927704"/>
            <a:ext cx="12414647" cy="345877"/>
          </a:xfrm>
          <a:prstGeom prst="rect">
            <a:avLst/>
          </a:prstGeom>
          <a:noFill/>
          <a:ln/>
        </p:spPr>
        <p:txBody>
          <a:bodyPr wrap="none" lIns="0" tIns="0" rIns="0" bIns="0" rtlCol="0" anchor="t"/>
          <a:lstStyle/>
          <a:p>
            <a:pPr marL="0" indent="0">
              <a:lnSpc>
                <a:spcPts val="270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Hít phải hơi độc hoặc tiếp xúc trực tiếp với da có thể dẫn đến dị ứng hoặc các bệnh lý nghiêm trọng hơn.</a:t>
            </a:r>
            <a:endParaRPr lang="en-US" sz="1700" dirty="0"/>
          </a:p>
        </p:txBody>
      </p:sp>
      <p:sp>
        <p:nvSpPr>
          <p:cNvPr id="14" name="Shape 9"/>
          <p:cNvSpPr/>
          <p:nvPr/>
        </p:nvSpPr>
        <p:spPr>
          <a:xfrm>
            <a:off x="756642" y="6819900"/>
            <a:ext cx="486370" cy="486370"/>
          </a:xfrm>
          <a:prstGeom prst="roundRect">
            <a:avLst>
              <a:gd name="adj" fmla="val 6668"/>
            </a:avLst>
          </a:prstGeom>
          <a:solidFill>
            <a:srgbClr val="124E73"/>
          </a:solidFill>
          <a:ln/>
        </p:spPr>
      </p:sp>
      <p:sp>
        <p:nvSpPr>
          <p:cNvPr id="15" name="Text 10"/>
          <p:cNvSpPr/>
          <p:nvPr/>
        </p:nvSpPr>
        <p:spPr>
          <a:xfrm>
            <a:off x="908685" y="6900863"/>
            <a:ext cx="182285" cy="324326"/>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3</a:t>
            </a:r>
            <a:endParaRPr lang="en-US" sz="2550" dirty="0"/>
          </a:p>
        </p:txBody>
      </p:sp>
      <p:sp>
        <p:nvSpPr>
          <p:cNvPr id="16" name="Text 11"/>
          <p:cNvSpPr/>
          <p:nvPr/>
        </p:nvSpPr>
        <p:spPr>
          <a:xfrm>
            <a:off x="1459111" y="6819900"/>
            <a:ext cx="3576637" cy="337780"/>
          </a:xfrm>
          <a:prstGeom prst="rect">
            <a:avLst/>
          </a:prstGeom>
          <a:noFill/>
          <a:ln/>
        </p:spPr>
        <p:txBody>
          <a:bodyPr wrap="none" lIns="0" tIns="0" rIns="0" bIns="0" rtlCol="0" anchor="t"/>
          <a:lstStyle/>
          <a:p>
            <a:pPr marL="0" indent="0">
              <a:lnSpc>
                <a:spcPts val="2650"/>
              </a:lnSpc>
              <a:buNone/>
            </a:pPr>
            <a:r>
              <a:rPr lang="en-US" sz="2400" dirty="0">
                <a:solidFill>
                  <a:srgbClr val="2B4150"/>
                </a:solidFill>
                <a:latin typeface="MuseoModerno Medium" pitchFamily="34" charset="0"/>
                <a:ea typeface="MuseoModerno Medium" pitchFamily="34" charset="-122"/>
                <a:cs typeface="MuseoModerno Medium" pitchFamily="34" charset="-120"/>
              </a:rPr>
              <a:t>Va chạm với máy móc khác</a:t>
            </a:r>
            <a:endParaRPr lang="en-US" sz="2400" dirty="0"/>
          </a:p>
        </p:txBody>
      </p:sp>
      <p:sp>
        <p:nvSpPr>
          <p:cNvPr id="17" name="Text 12"/>
          <p:cNvSpPr/>
          <p:nvPr/>
        </p:nvSpPr>
        <p:spPr>
          <a:xfrm>
            <a:off x="1482073" y="7184946"/>
            <a:ext cx="12414647" cy="345877"/>
          </a:xfrm>
          <a:prstGeom prst="rect">
            <a:avLst/>
          </a:prstGeom>
          <a:noFill/>
          <a:ln/>
        </p:spPr>
        <p:txBody>
          <a:bodyPr wrap="none" lIns="0" tIns="0" rIns="0" bIns="0" rtlCol="0" anchor="t"/>
          <a:lstStyle/>
          <a:p>
            <a:pPr marL="0" indent="0">
              <a:lnSpc>
                <a:spcPts val="270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Việc thiếu sự chú ý trong khi thao tác cũng có thể dẫn đến tai nạn do va chạm với các máy móc khác trong khu vực làm việc.</a:t>
            </a:r>
            <a:endParaRPr lang="en-US" sz="1700" dirty="0"/>
          </a:p>
        </p:txBody>
      </p:sp>
      <p:pic>
        <p:nvPicPr>
          <p:cNvPr id="18" name="Picture 17">
            <a:extLst>
              <a:ext uri="{FF2B5EF4-FFF2-40B4-BE49-F238E27FC236}">
                <a16:creationId xmlns:a16="http://schemas.microsoft.com/office/drawing/2014/main" id="{96318F95-787C-EFF2-19BC-3680EFDE7FE1}"/>
              </a:ext>
            </a:extLst>
          </p:cNvPr>
          <p:cNvPicPr>
            <a:picLocks noChangeAspect="1"/>
          </p:cNvPicPr>
          <p:nvPr/>
        </p:nvPicPr>
        <p:blipFill>
          <a:blip r:embed="rId6"/>
          <a:stretch>
            <a:fillRect/>
          </a:stretch>
        </p:blipFill>
        <p:spPr>
          <a:xfrm>
            <a:off x="12105059" y="7438855"/>
            <a:ext cx="2444939" cy="75708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759381"/>
            <a:ext cx="6262330"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III. Công đoạn Lắp ráp</a:t>
            </a:r>
            <a:endParaRPr lang="en-US" sz="4800" b="1" dirty="0"/>
          </a:p>
        </p:txBody>
      </p:sp>
      <p:pic>
        <p:nvPicPr>
          <p:cNvPr id="4" name="Image 1" descr="preencoded.png"/>
          <p:cNvPicPr>
            <a:picLocks noChangeAspect="1"/>
          </p:cNvPicPr>
          <p:nvPr/>
        </p:nvPicPr>
        <p:blipFill>
          <a:blip r:embed="rId4"/>
          <a:stretch>
            <a:fillRect/>
          </a:stretch>
        </p:blipFill>
        <p:spPr>
          <a:xfrm>
            <a:off x="793790" y="1808321"/>
            <a:ext cx="1134070" cy="1814513"/>
          </a:xfrm>
          <a:prstGeom prst="rect">
            <a:avLst/>
          </a:prstGeom>
        </p:spPr>
      </p:pic>
      <p:sp>
        <p:nvSpPr>
          <p:cNvPr id="5" name="Text 1"/>
          <p:cNvSpPr/>
          <p:nvPr/>
        </p:nvSpPr>
        <p:spPr>
          <a:xfrm>
            <a:off x="2268022" y="2137257"/>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Công cụ sắc bén</a:t>
            </a:r>
            <a:endParaRPr lang="en-US" sz="2800" dirty="0"/>
          </a:p>
        </p:txBody>
      </p:sp>
      <p:sp>
        <p:nvSpPr>
          <p:cNvPr id="6" name="Text 2"/>
          <p:cNvSpPr/>
          <p:nvPr/>
        </p:nvSpPr>
        <p:spPr>
          <a:xfrm>
            <a:off x="2268022" y="2525554"/>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Công nhân phải sử dụng các công cụ chuyên dụng để ghép nối các bộ phận lại với nhau một cách chặt chẽ và an toàn.</a:t>
            </a:r>
            <a:endParaRPr lang="en-US" sz="1750" dirty="0"/>
          </a:p>
        </p:txBody>
      </p:sp>
      <p:pic>
        <p:nvPicPr>
          <p:cNvPr id="7" name="Image 2" descr="preencoded.png"/>
          <p:cNvPicPr>
            <a:picLocks noChangeAspect="1"/>
          </p:cNvPicPr>
          <p:nvPr/>
        </p:nvPicPr>
        <p:blipFill>
          <a:blip r:embed="rId5"/>
          <a:stretch>
            <a:fillRect/>
          </a:stretch>
        </p:blipFill>
        <p:spPr>
          <a:xfrm>
            <a:off x="793790" y="3622834"/>
            <a:ext cx="1134070" cy="1814513"/>
          </a:xfrm>
          <a:prstGeom prst="rect">
            <a:avLst/>
          </a:prstGeom>
        </p:spPr>
      </p:pic>
      <p:sp>
        <p:nvSpPr>
          <p:cNvPr id="8" name="Text 3"/>
          <p:cNvSpPr/>
          <p:nvPr/>
        </p:nvSpPr>
        <p:spPr>
          <a:xfrm>
            <a:off x="2268022" y="3951770"/>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Máy móc</a:t>
            </a:r>
            <a:endParaRPr lang="en-US" sz="2800" dirty="0"/>
          </a:p>
        </p:txBody>
      </p:sp>
      <p:sp>
        <p:nvSpPr>
          <p:cNvPr id="9" name="Text 4"/>
          <p:cNvSpPr/>
          <p:nvPr/>
        </p:nvSpPr>
        <p:spPr>
          <a:xfrm>
            <a:off x="2268022" y="4340066"/>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Bị kẹp hoặc cắt bởi các thiết bị lắp ráp như máy may hoặc máy cắt.</a:t>
            </a:r>
            <a:endParaRPr lang="en-US" sz="1750" dirty="0"/>
          </a:p>
        </p:txBody>
      </p:sp>
      <p:pic>
        <p:nvPicPr>
          <p:cNvPr id="10" name="Image 3" descr="preencoded.png"/>
          <p:cNvPicPr>
            <a:picLocks noChangeAspect="1"/>
          </p:cNvPicPr>
          <p:nvPr/>
        </p:nvPicPr>
        <p:blipFill>
          <a:blip r:embed="rId6"/>
          <a:stretch>
            <a:fillRect/>
          </a:stretch>
        </p:blipFill>
        <p:spPr>
          <a:xfrm>
            <a:off x="793790" y="5437346"/>
            <a:ext cx="1134070" cy="2032754"/>
          </a:xfrm>
          <a:prstGeom prst="rect">
            <a:avLst/>
          </a:prstGeom>
        </p:spPr>
      </p:pic>
      <p:sp>
        <p:nvSpPr>
          <p:cNvPr id="11" name="Text 5"/>
          <p:cNvSpPr/>
          <p:nvPr/>
        </p:nvSpPr>
        <p:spPr>
          <a:xfrm>
            <a:off x="2268022" y="5766282"/>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Lỗi trong kiểm tra</a:t>
            </a:r>
            <a:endParaRPr lang="en-US" sz="2800" dirty="0"/>
          </a:p>
        </p:txBody>
      </p:sp>
      <p:sp>
        <p:nvSpPr>
          <p:cNvPr id="12" name="Text 6"/>
          <p:cNvSpPr/>
          <p:nvPr/>
        </p:nvSpPr>
        <p:spPr>
          <a:xfrm>
            <a:off x="2268022" y="6154579"/>
            <a:ext cx="6082189" cy="1088708"/>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Sự thiếu sót trong việc kiểm tra kỹ lưỡng các bộ phận trước khi lắp ráp có thể dẫn đến việc sử dụng những bộ phận bị lỗi, gây ra các tình huống nguy hiểm không lường trước được.</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89015" y="792182"/>
            <a:ext cx="8161734" cy="615196"/>
          </a:xfrm>
          <a:prstGeom prst="rect">
            <a:avLst/>
          </a:prstGeom>
          <a:noFill/>
          <a:ln/>
        </p:spPr>
        <p:txBody>
          <a:bodyPr wrap="none" lIns="0" tIns="0" rIns="0" bIns="0" rtlCol="0" anchor="t"/>
          <a:lstStyle/>
          <a:p>
            <a:pPr marL="0" indent="0">
              <a:lnSpc>
                <a:spcPts val="4800"/>
              </a:lnSpc>
              <a:buNone/>
            </a:pPr>
            <a:r>
              <a:rPr lang="en-US" sz="4400" b="1" dirty="0">
                <a:solidFill>
                  <a:srgbClr val="124E73"/>
                </a:solidFill>
                <a:latin typeface="MuseoModerno Medium" pitchFamily="34" charset="0"/>
                <a:ea typeface="MuseoModerno Medium" pitchFamily="34" charset="-122"/>
                <a:cs typeface="MuseoModerno Medium" pitchFamily="34" charset="-120"/>
              </a:rPr>
              <a:t>IV. Công đoạn Kiểm tra chất lượng</a:t>
            </a:r>
            <a:endParaRPr lang="en-US" sz="4400" b="1" dirty="0"/>
          </a:p>
        </p:txBody>
      </p:sp>
      <p:sp>
        <p:nvSpPr>
          <p:cNvPr id="3" name="Text 1"/>
          <p:cNvSpPr/>
          <p:nvPr/>
        </p:nvSpPr>
        <p:spPr>
          <a:xfrm>
            <a:off x="689015" y="1451967"/>
            <a:ext cx="13252371" cy="314801"/>
          </a:xfrm>
          <a:prstGeom prst="rect">
            <a:avLst/>
          </a:prstGeom>
          <a:noFill/>
          <a:ln/>
        </p:spPr>
        <p:txBody>
          <a:bodyPr wrap="none" lIns="0" tIns="0" rIns="0" bIns="0" rtlCol="0" anchor="t"/>
          <a:lstStyle/>
          <a:p>
            <a:pPr marL="0" indent="0">
              <a:lnSpc>
                <a:spcPts val="2450"/>
              </a:lnSpc>
              <a:buNone/>
            </a:pPr>
            <a:endParaRPr lang="en-US" sz="1550" dirty="0"/>
          </a:p>
        </p:txBody>
      </p:sp>
      <p:pic>
        <p:nvPicPr>
          <p:cNvPr id="4" name="Image 0" descr="preencoded.png"/>
          <p:cNvPicPr>
            <a:picLocks noChangeAspect="1"/>
          </p:cNvPicPr>
          <p:nvPr/>
        </p:nvPicPr>
        <p:blipFill>
          <a:blip r:embed="rId3"/>
          <a:stretch>
            <a:fillRect/>
          </a:stretch>
        </p:blipFill>
        <p:spPr>
          <a:xfrm>
            <a:off x="696635" y="2115860"/>
            <a:ext cx="5912525" cy="1427202"/>
          </a:xfrm>
          <a:prstGeom prst="rect">
            <a:avLst/>
          </a:prstGeom>
        </p:spPr>
      </p:pic>
      <p:pic>
        <p:nvPicPr>
          <p:cNvPr id="5" name="Image 1" descr="preencoded.png"/>
          <p:cNvPicPr>
            <a:picLocks noChangeAspect="1"/>
          </p:cNvPicPr>
          <p:nvPr/>
        </p:nvPicPr>
        <p:blipFill>
          <a:blip r:embed="rId4"/>
          <a:stretch>
            <a:fillRect/>
          </a:stretch>
        </p:blipFill>
        <p:spPr>
          <a:xfrm>
            <a:off x="6766560" y="2115860"/>
            <a:ext cx="3162419" cy="1427202"/>
          </a:xfrm>
          <a:prstGeom prst="rect">
            <a:avLst/>
          </a:prstGeom>
        </p:spPr>
      </p:pic>
      <p:pic>
        <p:nvPicPr>
          <p:cNvPr id="6" name="Image 2" descr="preencoded.png"/>
          <p:cNvPicPr>
            <a:picLocks noChangeAspect="1"/>
          </p:cNvPicPr>
          <p:nvPr/>
        </p:nvPicPr>
        <p:blipFill>
          <a:blip r:embed="rId5"/>
          <a:stretch>
            <a:fillRect/>
          </a:stretch>
        </p:blipFill>
        <p:spPr>
          <a:xfrm>
            <a:off x="10086380" y="2115860"/>
            <a:ext cx="3847386" cy="1427202"/>
          </a:xfrm>
          <a:prstGeom prst="rect">
            <a:avLst/>
          </a:prstGeom>
        </p:spPr>
      </p:pic>
      <p:sp>
        <p:nvSpPr>
          <p:cNvPr id="7" name="Shape 2"/>
          <p:cNvSpPr/>
          <p:nvPr/>
        </p:nvSpPr>
        <p:spPr>
          <a:xfrm>
            <a:off x="972860" y="3892153"/>
            <a:ext cx="22860" cy="3795832"/>
          </a:xfrm>
          <a:prstGeom prst="roundRect">
            <a:avLst>
              <a:gd name="adj" fmla="val 129178"/>
            </a:avLst>
          </a:prstGeom>
          <a:solidFill>
            <a:srgbClr val="D9D4C9"/>
          </a:solidFill>
          <a:ln/>
        </p:spPr>
      </p:sp>
      <p:sp>
        <p:nvSpPr>
          <p:cNvPr id="8" name="Shape 3"/>
          <p:cNvSpPr/>
          <p:nvPr/>
        </p:nvSpPr>
        <p:spPr>
          <a:xfrm>
            <a:off x="1182886" y="4323636"/>
            <a:ext cx="689015" cy="22860"/>
          </a:xfrm>
          <a:prstGeom prst="roundRect">
            <a:avLst>
              <a:gd name="adj" fmla="val 129178"/>
            </a:avLst>
          </a:prstGeom>
          <a:solidFill>
            <a:srgbClr val="2B678C"/>
          </a:solidFill>
          <a:ln/>
        </p:spPr>
      </p:sp>
      <p:sp>
        <p:nvSpPr>
          <p:cNvPr id="9" name="Shape 4"/>
          <p:cNvSpPr/>
          <p:nvPr/>
        </p:nvSpPr>
        <p:spPr>
          <a:xfrm>
            <a:off x="762833" y="4113609"/>
            <a:ext cx="442913" cy="442913"/>
          </a:xfrm>
          <a:prstGeom prst="roundRect">
            <a:avLst>
              <a:gd name="adj" fmla="val 6667"/>
            </a:avLst>
          </a:prstGeom>
          <a:solidFill>
            <a:srgbClr val="124E73"/>
          </a:solidFill>
          <a:ln/>
        </p:spPr>
      </p:sp>
      <p:sp>
        <p:nvSpPr>
          <p:cNvPr id="10" name="Text 5"/>
          <p:cNvSpPr/>
          <p:nvPr/>
        </p:nvSpPr>
        <p:spPr>
          <a:xfrm>
            <a:off x="914995" y="4187428"/>
            <a:ext cx="138589" cy="295275"/>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1</a:t>
            </a:r>
            <a:endParaRPr lang="en-US" sz="2300" dirty="0"/>
          </a:p>
        </p:txBody>
      </p:sp>
      <p:sp>
        <p:nvSpPr>
          <p:cNvPr id="11" name="Text 6"/>
          <p:cNvSpPr/>
          <p:nvPr/>
        </p:nvSpPr>
        <p:spPr>
          <a:xfrm>
            <a:off x="2067044" y="4088963"/>
            <a:ext cx="2460784" cy="307538"/>
          </a:xfrm>
          <a:prstGeom prst="rect">
            <a:avLst/>
          </a:prstGeom>
          <a:noFill/>
          <a:ln/>
        </p:spPr>
        <p:txBody>
          <a:bodyPr wrap="none" lIns="0" tIns="0" rIns="0" bIns="0" rtlCol="0" anchor="t"/>
          <a:lstStyle/>
          <a:p>
            <a:pPr marL="0" indent="0" algn="l">
              <a:lnSpc>
                <a:spcPts val="2400"/>
              </a:lnSpc>
              <a:buNone/>
            </a:pPr>
            <a:r>
              <a:rPr lang="en-US" sz="2800" dirty="0">
                <a:solidFill>
                  <a:srgbClr val="2B4150"/>
                </a:solidFill>
                <a:latin typeface="MuseoModerno Medium" pitchFamily="34" charset="0"/>
                <a:ea typeface="MuseoModerno Medium" pitchFamily="34" charset="-122"/>
                <a:cs typeface="MuseoModerno Medium" pitchFamily="34" charset="-120"/>
              </a:rPr>
              <a:t>Kiểm tra độ bền</a:t>
            </a:r>
            <a:endParaRPr lang="en-US" sz="2800" dirty="0"/>
          </a:p>
        </p:txBody>
      </p:sp>
      <p:sp>
        <p:nvSpPr>
          <p:cNvPr id="12" name="Text 7"/>
          <p:cNvSpPr/>
          <p:nvPr/>
        </p:nvSpPr>
        <p:spPr>
          <a:xfrm>
            <a:off x="2067044" y="4514612"/>
            <a:ext cx="11874341" cy="314801"/>
          </a:xfrm>
          <a:prstGeom prst="rect">
            <a:avLst/>
          </a:prstGeom>
          <a:noFill/>
          <a:ln/>
        </p:spPr>
        <p:txBody>
          <a:bodyPr wrap="none" lIns="0" tIns="0" rIns="0" bIns="0" rtlCol="0" anchor="t"/>
          <a:lstStyle/>
          <a:p>
            <a:pPr marL="0" indent="0" algn="l">
              <a:lnSpc>
                <a:spcPts val="2450"/>
              </a:lnSpc>
              <a:buNone/>
            </a:pPr>
            <a:r>
              <a:rPr lang="en-US" dirty="0">
                <a:solidFill>
                  <a:srgbClr val="2B4150"/>
                </a:solidFill>
                <a:latin typeface="PT Serif" panose="020A0603040505020204" pitchFamily="18" charset="0"/>
                <a:ea typeface="Source Sans Pro" pitchFamily="34" charset="-122"/>
                <a:cs typeface="Source Sans Pro" pitchFamily="34" charset="-120"/>
              </a:rPr>
              <a:t>Chấn thương do dụng cụ kiểm tra hoặc thiết bị không an toàn.</a:t>
            </a:r>
            <a:endParaRPr lang="en-US" dirty="0"/>
          </a:p>
        </p:txBody>
      </p:sp>
      <p:sp>
        <p:nvSpPr>
          <p:cNvPr id="13" name="Shape 8"/>
          <p:cNvSpPr/>
          <p:nvPr/>
        </p:nvSpPr>
        <p:spPr>
          <a:xfrm>
            <a:off x="1182886" y="5654516"/>
            <a:ext cx="689015" cy="22860"/>
          </a:xfrm>
          <a:prstGeom prst="roundRect">
            <a:avLst>
              <a:gd name="adj" fmla="val 129178"/>
            </a:avLst>
          </a:prstGeom>
          <a:solidFill>
            <a:srgbClr val="2B678C"/>
          </a:solidFill>
          <a:ln/>
        </p:spPr>
      </p:sp>
      <p:sp>
        <p:nvSpPr>
          <p:cNvPr id="14" name="Shape 9"/>
          <p:cNvSpPr/>
          <p:nvPr/>
        </p:nvSpPr>
        <p:spPr>
          <a:xfrm>
            <a:off x="762833" y="5444490"/>
            <a:ext cx="442913" cy="442913"/>
          </a:xfrm>
          <a:prstGeom prst="roundRect">
            <a:avLst>
              <a:gd name="adj" fmla="val 6667"/>
            </a:avLst>
          </a:prstGeom>
          <a:solidFill>
            <a:srgbClr val="124E73"/>
          </a:solidFill>
          <a:ln/>
        </p:spPr>
      </p:sp>
      <p:sp>
        <p:nvSpPr>
          <p:cNvPr id="15" name="Text 10"/>
          <p:cNvSpPr/>
          <p:nvPr/>
        </p:nvSpPr>
        <p:spPr>
          <a:xfrm>
            <a:off x="902137" y="5518309"/>
            <a:ext cx="164187" cy="295275"/>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2</a:t>
            </a:r>
            <a:endParaRPr lang="en-US" sz="2300" dirty="0"/>
          </a:p>
        </p:txBody>
      </p:sp>
      <p:sp>
        <p:nvSpPr>
          <p:cNvPr id="16" name="Text 11"/>
          <p:cNvSpPr/>
          <p:nvPr/>
        </p:nvSpPr>
        <p:spPr>
          <a:xfrm>
            <a:off x="2067044" y="5419844"/>
            <a:ext cx="2772966" cy="307538"/>
          </a:xfrm>
          <a:prstGeom prst="rect">
            <a:avLst/>
          </a:prstGeom>
          <a:noFill/>
          <a:ln/>
        </p:spPr>
        <p:txBody>
          <a:bodyPr wrap="none" lIns="0" tIns="0" rIns="0" bIns="0" rtlCol="0" anchor="t"/>
          <a:lstStyle/>
          <a:p>
            <a:pPr marL="0" indent="0" algn="l">
              <a:lnSpc>
                <a:spcPts val="2400"/>
              </a:lnSpc>
              <a:buNone/>
            </a:pPr>
            <a:r>
              <a:rPr lang="en-US" sz="2800" dirty="0">
                <a:solidFill>
                  <a:srgbClr val="2B4150"/>
                </a:solidFill>
                <a:latin typeface="MuseoModerno Medium" pitchFamily="34" charset="0"/>
                <a:ea typeface="MuseoModerno Medium" pitchFamily="34" charset="-122"/>
                <a:cs typeface="MuseoModerno Medium" pitchFamily="34" charset="-120"/>
              </a:rPr>
              <a:t>Kiểm tra tính năng bay</a:t>
            </a:r>
            <a:endParaRPr lang="en-US" sz="2800" dirty="0"/>
          </a:p>
        </p:txBody>
      </p:sp>
      <p:sp>
        <p:nvSpPr>
          <p:cNvPr id="17" name="Text 12"/>
          <p:cNvSpPr/>
          <p:nvPr/>
        </p:nvSpPr>
        <p:spPr>
          <a:xfrm>
            <a:off x="2067044" y="5845493"/>
            <a:ext cx="11874341" cy="314801"/>
          </a:xfrm>
          <a:prstGeom prst="rect">
            <a:avLst/>
          </a:prstGeom>
          <a:noFill/>
          <a:ln/>
        </p:spPr>
        <p:txBody>
          <a:bodyPr wrap="none" lIns="0" tIns="0" rIns="0" bIns="0" rtlCol="0" anchor="t"/>
          <a:lstStyle/>
          <a:p>
            <a:pPr marL="0" indent="0" algn="l">
              <a:lnSpc>
                <a:spcPts val="2450"/>
              </a:lnSpc>
              <a:buNone/>
            </a:pPr>
            <a:r>
              <a:rPr lang="en-US" dirty="0">
                <a:solidFill>
                  <a:srgbClr val="2B4150"/>
                </a:solidFill>
                <a:latin typeface="PT Serif" panose="020A0603040505020204" pitchFamily="18" charset="0"/>
                <a:ea typeface="Source Sans Pro" pitchFamily="34" charset="-122"/>
                <a:cs typeface="Source Sans Pro" pitchFamily="34" charset="-120"/>
              </a:rPr>
              <a:t>Tai nạn do sản phẩm bị rơi hoặc va chạm với người kiểm tra. Điều này có thể dẫn đến thương tích nghiêm trọng.</a:t>
            </a:r>
            <a:endParaRPr lang="en-US" dirty="0"/>
          </a:p>
        </p:txBody>
      </p:sp>
      <p:sp>
        <p:nvSpPr>
          <p:cNvPr id="18" name="Shape 13"/>
          <p:cNvSpPr/>
          <p:nvPr/>
        </p:nvSpPr>
        <p:spPr>
          <a:xfrm>
            <a:off x="1182886" y="6985397"/>
            <a:ext cx="689015" cy="22860"/>
          </a:xfrm>
          <a:prstGeom prst="roundRect">
            <a:avLst>
              <a:gd name="adj" fmla="val 129178"/>
            </a:avLst>
          </a:prstGeom>
          <a:solidFill>
            <a:srgbClr val="2B678C"/>
          </a:solidFill>
          <a:ln/>
        </p:spPr>
      </p:sp>
      <p:sp>
        <p:nvSpPr>
          <p:cNvPr id="19" name="Shape 14"/>
          <p:cNvSpPr/>
          <p:nvPr/>
        </p:nvSpPr>
        <p:spPr>
          <a:xfrm>
            <a:off x="762833" y="6775371"/>
            <a:ext cx="442913" cy="442913"/>
          </a:xfrm>
          <a:prstGeom prst="roundRect">
            <a:avLst>
              <a:gd name="adj" fmla="val 6667"/>
            </a:avLst>
          </a:prstGeom>
          <a:solidFill>
            <a:srgbClr val="124E73"/>
          </a:solidFill>
          <a:ln/>
        </p:spPr>
      </p:sp>
      <p:sp>
        <p:nvSpPr>
          <p:cNvPr id="20" name="Text 15"/>
          <p:cNvSpPr/>
          <p:nvPr/>
        </p:nvSpPr>
        <p:spPr>
          <a:xfrm>
            <a:off x="901303" y="6849189"/>
            <a:ext cx="165973" cy="295275"/>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3</a:t>
            </a:r>
            <a:endParaRPr lang="en-US" sz="2300" dirty="0"/>
          </a:p>
        </p:txBody>
      </p:sp>
      <p:sp>
        <p:nvSpPr>
          <p:cNvPr id="21" name="Text 16"/>
          <p:cNvSpPr/>
          <p:nvPr/>
        </p:nvSpPr>
        <p:spPr>
          <a:xfrm>
            <a:off x="2067044" y="6750725"/>
            <a:ext cx="3153847" cy="307538"/>
          </a:xfrm>
          <a:prstGeom prst="rect">
            <a:avLst/>
          </a:prstGeom>
          <a:noFill/>
          <a:ln/>
        </p:spPr>
        <p:txBody>
          <a:bodyPr wrap="none" lIns="0" tIns="0" rIns="0" bIns="0" rtlCol="0" anchor="t"/>
          <a:lstStyle/>
          <a:p>
            <a:pPr marL="0" indent="0" algn="l">
              <a:lnSpc>
                <a:spcPts val="2400"/>
              </a:lnSpc>
              <a:buNone/>
            </a:pPr>
            <a:r>
              <a:rPr lang="en-US" sz="2800" dirty="0">
                <a:solidFill>
                  <a:srgbClr val="2B4150"/>
                </a:solidFill>
                <a:latin typeface="MuseoModerno Medium" pitchFamily="34" charset="0"/>
                <a:ea typeface="MuseoModerno Medium" pitchFamily="34" charset="-122"/>
                <a:cs typeface="MuseoModerno Medium" pitchFamily="34" charset="-120"/>
              </a:rPr>
              <a:t>Kiểm tra khả năng chịu lực</a:t>
            </a:r>
            <a:endParaRPr lang="en-US" sz="2800" dirty="0"/>
          </a:p>
        </p:txBody>
      </p:sp>
      <p:sp>
        <p:nvSpPr>
          <p:cNvPr id="22" name="Text 17"/>
          <p:cNvSpPr/>
          <p:nvPr/>
        </p:nvSpPr>
        <p:spPr>
          <a:xfrm>
            <a:off x="2067044" y="7176373"/>
            <a:ext cx="11874341" cy="314801"/>
          </a:xfrm>
          <a:prstGeom prst="rect">
            <a:avLst/>
          </a:prstGeom>
          <a:noFill/>
          <a:ln/>
        </p:spPr>
        <p:txBody>
          <a:bodyPr wrap="none" lIns="0" tIns="0" rIns="0" bIns="0" rtlCol="0" anchor="t"/>
          <a:lstStyle/>
          <a:p>
            <a:pPr marL="0" indent="0" algn="l">
              <a:lnSpc>
                <a:spcPts val="2450"/>
              </a:lnSpc>
              <a:buNone/>
            </a:pPr>
            <a:r>
              <a:rPr lang="en-US" dirty="0">
                <a:solidFill>
                  <a:srgbClr val="2B4150"/>
                </a:solidFill>
                <a:latin typeface="PT Serif" panose="020A0603040505020204" pitchFamily="18" charset="0"/>
                <a:ea typeface="Source Sans Pro" pitchFamily="34" charset="-122"/>
                <a:cs typeface="Source Sans Pro" pitchFamily="34" charset="-120"/>
              </a:rPr>
              <a:t>Các vấn đề về sức khỏe, như các chấn thương do làm việc trong tư thế không đúng hoặc lặp đi lặp lại trong thời gian dài.</a:t>
            </a:r>
            <a:endParaRPr lang="en-US" dirty="0"/>
          </a:p>
        </p:txBody>
      </p:sp>
      <p:pic>
        <p:nvPicPr>
          <p:cNvPr id="23" name="Picture 22">
            <a:extLst>
              <a:ext uri="{FF2B5EF4-FFF2-40B4-BE49-F238E27FC236}">
                <a16:creationId xmlns:a16="http://schemas.microsoft.com/office/drawing/2014/main" id="{15AED994-1C9D-9E56-65EA-61B74C8404E7}"/>
              </a:ext>
            </a:extLst>
          </p:cNvPr>
          <p:cNvPicPr>
            <a:picLocks noChangeAspect="1"/>
          </p:cNvPicPr>
          <p:nvPr/>
        </p:nvPicPr>
        <p:blipFill>
          <a:blip r:embed="rId6"/>
          <a:stretch>
            <a:fillRect/>
          </a:stretch>
        </p:blipFill>
        <p:spPr>
          <a:xfrm>
            <a:off x="12105059" y="7438855"/>
            <a:ext cx="2444939" cy="75708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rcRect r="5192"/>
          <a:stretch/>
        </p:blipFill>
        <p:spPr>
          <a:xfrm>
            <a:off x="9598700" y="2717304"/>
            <a:ext cx="4770443" cy="4277320"/>
          </a:xfrm>
          <a:prstGeom prst="rect">
            <a:avLst/>
          </a:prstGeom>
        </p:spPr>
      </p:pic>
      <p:sp>
        <p:nvSpPr>
          <p:cNvPr id="4" name="Text 0"/>
          <p:cNvSpPr/>
          <p:nvPr/>
        </p:nvSpPr>
        <p:spPr>
          <a:xfrm>
            <a:off x="636507" y="500420"/>
            <a:ext cx="10379835" cy="1136571"/>
          </a:xfrm>
          <a:prstGeom prst="rect">
            <a:avLst/>
          </a:prstGeom>
          <a:noFill/>
          <a:ln/>
        </p:spPr>
        <p:txBody>
          <a:bodyPr wrap="square" lIns="0" tIns="0" rIns="0" bIns="0" rtlCol="0" anchor="t"/>
          <a:lstStyle/>
          <a:p>
            <a:pPr marL="0" indent="0">
              <a:lnSpc>
                <a:spcPts val="4450"/>
              </a:lnSpc>
              <a:buNone/>
            </a:pPr>
            <a:r>
              <a:rPr lang="en-US" sz="3600" b="1" dirty="0">
                <a:solidFill>
                  <a:srgbClr val="124E73"/>
                </a:solidFill>
                <a:latin typeface="MuseoModerno Medium" pitchFamily="34" charset="0"/>
                <a:ea typeface="MuseoModerno Medium" pitchFamily="34" charset="-122"/>
                <a:cs typeface="MuseoModerno Medium" pitchFamily="34" charset="-120"/>
              </a:rPr>
              <a:t>Các nguyên nhân dẫn đến tai nạn lao động</a:t>
            </a:r>
            <a:endParaRPr lang="en-US" sz="3600" b="1" dirty="0"/>
          </a:p>
        </p:txBody>
      </p:sp>
      <p:pic>
        <p:nvPicPr>
          <p:cNvPr id="5" name="Image 2" descr="preencoded.png"/>
          <p:cNvPicPr>
            <a:picLocks noChangeAspect="1"/>
          </p:cNvPicPr>
          <p:nvPr/>
        </p:nvPicPr>
        <p:blipFill>
          <a:blip r:embed="rId4"/>
          <a:stretch>
            <a:fillRect/>
          </a:stretch>
        </p:blipFill>
        <p:spPr>
          <a:xfrm>
            <a:off x="636508" y="1909763"/>
            <a:ext cx="909280" cy="1454825"/>
          </a:xfrm>
          <a:prstGeom prst="rect">
            <a:avLst/>
          </a:prstGeom>
        </p:spPr>
      </p:pic>
      <p:sp>
        <p:nvSpPr>
          <p:cNvPr id="6" name="Text 1"/>
          <p:cNvSpPr/>
          <p:nvPr/>
        </p:nvSpPr>
        <p:spPr>
          <a:xfrm>
            <a:off x="1818561" y="2091571"/>
            <a:ext cx="2273260" cy="284083"/>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Thiếu tập trung</a:t>
            </a:r>
            <a:endParaRPr lang="en-US" sz="2400" dirty="0"/>
          </a:p>
        </p:txBody>
      </p:sp>
      <p:sp>
        <p:nvSpPr>
          <p:cNvPr id="7" name="Text 2"/>
          <p:cNvSpPr/>
          <p:nvPr/>
        </p:nvSpPr>
        <p:spPr>
          <a:xfrm>
            <a:off x="1818561" y="2484715"/>
            <a:ext cx="6688931" cy="290870"/>
          </a:xfrm>
          <a:prstGeom prst="rect">
            <a:avLst/>
          </a:prstGeom>
          <a:noFill/>
          <a:ln/>
        </p:spPr>
        <p:txBody>
          <a:bodyPr wrap="non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nhân không chú ý hoặc thiếu tập trung trong quá trình làm việc.</a:t>
            </a:r>
            <a:endParaRPr lang="en-US" sz="1600" dirty="0"/>
          </a:p>
        </p:txBody>
      </p:sp>
      <p:pic>
        <p:nvPicPr>
          <p:cNvPr id="8" name="Image 3" descr="preencoded.png"/>
          <p:cNvPicPr>
            <a:picLocks noChangeAspect="1"/>
          </p:cNvPicPr>
          <p:nvPr/>
        </p:nvPicPr>
        <p:blipFill>
          <a:blip r:embed="rId5"/>
          <a:stretch>
            <a:fillRect/>
          </a:stretch>
        </p:blipFill>
        <p:spPr>
          <a:xfrm>
            <a:off x="636508" y="3364587"/>
            <a:ext cx="909280" cy="1454825"/>
          </a:xfrm>
          <a:prstGeom prst="rect">
            <a:avLst/>
          </a:prstGeom>
        </p:spPr>
      </p:pic>
      <p:sp>
        <p:nvSpPr>
          <p:cNvPr id="9" name="Text 3"/>
          <p:cNvSpPr/>
          <p:nvPr/>
        </p:nvSpPr>
        <p:spPr>
          <a:xfrm>
            <a:off x="1818561" y="3546396"/>
            <a:ext cx="2351842" cy="284083"/>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Thiếu trang bị bảo hộ</a:t>
            </a:r>
            <a:endParaRPr lang="en-US" sz="2400" dirty="0"/>
          </a:p>
        </p:txBody>
      </p:sp>
      <p:sp>
        <p:nvSpPr>
          <p:cNvPr id="10" name="Text 4"/>
          <p:cNvSpPr/>
          <p:nvPr/>
        </p:nvSpPr>
        <p:spPr>
          <a:xfrm>
            <a:off x="1818561" y="3939540"/>
            <a:ext cx="6688931" cy="290870"/>
          </a:xfrm>
          <a:prstGeom prst="rect">
            <a:avLst/>
          </a:prstGeom>
          <a:noFill/>
          <a:ln/>
        </p:spPr>
        <p:txBody>
          <a:bodyPr wrap="non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nhân không đeo đầy đủ trang bị bảo hộ hoặc không tuân thủ quy trình an toàn.</a:t>
            </a:r>
            <a:endParaRPr lang="en-US" sz="1600" dirty="0"/>
          </a:p>
        </p:txBody>
      </p:sp>
      <p:pic>
        <p:nvPicPr>
          <p:cNvPr id="11" name="Image 4" descr="preencoded.png"/>
          <p:cNvPicPr>
            <a:picLocks noChangeAspect="1"/>
          </p:cNvPicPr>
          <p:nvPr/>
        </p:nvPicPr>
        <p:blipFill>
          <a:blip r:embed="rId6"/>
          <a:stretch>
            <a:fillRect/>
          </a:stretch>
        </p:blipFill>
        <p:spPr>
          <a:xfrm>
            <a:off x="636508" y="4819412"/>
            <a:ext cx="909280" cy="1454825"/>
          </a:xfrm>
          <a:prstGeom prst="rect">
            <a:avLst/>
          </a:prstGeom>
        </p:spPr>
      </p:pic>
      <p:sp>
        <p:nvSpPr>
          <p:cNvPr id="12" name="Text 5"/>
          <p:cNvSpPr/>
          <p:nvPr/>
        </p:nvSpPr>
        <p:spPr>
          <a:xfrm>
            <a:off x="1818561" y="5001220"/>
            <a:ext cx="3905607" cy="284083"/>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 làm việc không an toàn</a:t>
            </a:r>
            <a:endParaRPr lang="en-US" sz="2400" dirty="0"/>
          </a:p>
        </p:txBody>
      </p:sp>
      <p:sp>
        <p:nvSpPr>
          <p:cNvPr id="13" name="Text 6"/>
          <p:cNvSpPr/>
          <p:nvPr/>
        </p:nvSpPr>
        <p:spPr>
          <a:xfrm>
            <a:off x="1818561" y="5394365"/>
            <a:ext cx="6688931" cy="581739"/>
          </a:xfrm>
          <a:prstGeom prst="rect">
            <a:avLst/>
          </a:prstGeom>
          <a:noFill/>
          <a:ln/>
        </p:spPr>
        <p:txBody>
          <a:bodyPr wrap="squar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Sự không an toàn trong môi trường làm việc, chẳng hạn như không gian chật hẹp hay không đủ ánh sáng.</a:t>
            </a:r>
            <a:endParaRPr lang="en-US" sz="1600" dirty="0"/>
          </a:p>
        </p:txBody>
      </p:sp>
      <p:pic>
        <p:nvPicPr>
          <p:cNvPr id="14" name="Image 5" descr="preencoded.png"/>
          <p:cNvPicPr>
            <a:picLocks noChangeAspect="1"/>
          </p:cNvPicPr>
          <p:nvPr/>
        </p:nvPicPr>
        <p:blipFill>
          <a:blip r:embed="rId7"/>
          <a:stretch>
            <a:fillRect/>
          </a:stretch>
        </p:blipFill>
        <p:spPr>
          <a:xfrm>
            <a:off x="636508" y="6274237"/>
            <a:ext cx="909280" cy="1454825"/>
          </a:xfrm>
          <a:prstGeom prst="rect">
            <a:avLst/>
          </a:prstGeom>
        </p:spPr>
      </p:pic>
      <p:sp>
        <p:nvSpPr>
          <p:cNvPr id="15" name="Text 7"/>
          <p:cNvSpPr/>
          <p:nvPr/>
        </p:nvSpPr>
        <p:spPr>
          <a:xfrm>
            <a:off x="1818561" y="6456045"/>
            <a:ext cx="3735586" cy="284083"/>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Không tuân thủ quy trình an toàn</a:t>
            </a:r>
            <a:endParaRPr lang="en-US" sz="2400" dirty="0"/>
          </a:p>
        </p:txBody>
      </p:sp>
      <p:sp>
        <p:nvSpPr>
          <p:cNvPr id="16" name="Text 8"/>
          <p:cNvSpPr/>
          <p:nvPr/>
        </p:nvSpPr>
        <p:spPr>
          <a:xfrm>
            <a:off x="1818561" y="6849189"/>
            <a:ext cx="6688931" cy="290870"/>
          </a:xfrm>
          <a:prstGeom prst="rect">
            <a:avLst/>
          </a:prstGeom>
          <a:noFill/>
          <a:ln/>
        </p:spPr>
        <p:txBody>
          <a:bodyPr wrap="non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nhân không tuân thủ quy trình vận hành máy móc an toàn.</a:t>
            </a:r>
            <a:endParaRPr lang="en-US" sz="1600" dirty="0"/>
          </a:p>
        </p:txBody>
      </p:sp>
      <p:pic>
        <p:nvPicPr>
          <p:cNvPr id="17" name="Picture 16">
            <a:extLst>
              <a:ext uri="{FF2B5EF4-FFF2-40B4-BE49-F238E27FC236}">
                <a16:creationId xmlns:a16="http://schemas.microsoft.com/office/drawing/2014/main" id="{8E584166-2A1F-2BDE-9670-B2D6097088EC}"/>
              </a:ext>
            </a:extLst>
          </p:cNvPr>
          <p:cNvPicPr>
            <a:picLocks noChangeAspect="1"/>
          </p:cNvPicPr>
          <p:nvPr/>
        </p:nvPicPr>
        <p:blipFill>
          <a:blip r:embed="rId8"/>
          <a:stretch>
            <a:fillRect/>
          </a:stretch>
        </p:blipFill>
        <p:spPr>
          <a:xfrm>
            <a:off x="12105059" y="7438855"/>
            <a:ext cx="2444939" cy="75708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7738"/>
          <a:stretch/>
        </p:blipFill>
        <p:spPr>
          <a:xfrm>
            <a:off x="9568542" y="0"/>
            <a:ext cx="5061857" cy="8229600"/>
          </a:xfrm>
          <a:prstGeom prst="rect">
            <a:avLst/>
          </a:prstGeom>
        </p:spPr>
      </p:pic>
      <p:sp>
        <p:nvSpPr>
          <p:cNvPr id="3" name="Text 0"/>
          <p:cNvSpPr/>
          <p:nvPr/>
        </p:nvSpPr>
        <p:spPr>
          <a:xfrm>
            <a:off x="677585" y="612219"/>
            <a:ext cx="7788831" cy="1209913"/>
          </a:xfrm>
          <a:prstGeom prst="rect">
            <a:avLst/>
          </a:prstGeom>
          <a:noFill/>
          <a:ln/>
        </p:spPr>
        <p:txBody>
          <a:bodyPr wrap="square" lIns="0" tIns="0" rIns="0" bIns="0" rtlCol="0" anchor="t"/>
          <a:lstStyle/>
          <a:p>
            <a:pPr marL="0" indent="0">
              <a:lnSpc>
                <a:spcPts val="4750"/>
              </a:lnSpc>
              <a:buNone/>
            </a:pPr>
            <a:r>
              <a:rPr lang="en-US" sz="4400" b="1" dirty="0">
                <a:solidFill>
                  <a:srgbClr val="124E73"/>
                </a:solidFill>
                <a:latin typeface="MuseoModerno Medium" pitchFamily="34" charset="0"/>
                <a:ea typeface="MuseoModerno Medium" pitchFamily="34" charset="-122"/>
                <a:cs typeface="MuseoModerno Medium" pitchFamily="34" charset="-120"/>
              </a:rPr>
              <a:t>Các Biện Pháp Phòng Ngừa Tai Nạn Lao Động</a:t>
            </a:r>
            <a:endParaRPr lang="en-US" sz="4400" b="1" dirty="0"/>
          </a:p>
        </p:txBody>
      </p:sp>
      <p:sp>
        <p:nvSpPr>
          <p:cNvPr id="4" name="Shape 1"/>
          <p:cNvSpPr/>
          <p:nvPr/>
        </p:nvSpPr>
        <p:spPr>
          <a:xfrm>
            <a:off x="677585" y="2330291"/>
            <a:ext cx="435531" cy="435531"/>
          </a:xfrm>
          <a:prstGeom prst="roundRect">
            <a:avLst>
              <a:gd name="adj" fmla="val 6668"/>
            </a:avLst>
          </a:prstGeom>
          <a:solidFill>
            <a:srgbClr val="124E73"/>
          </a:solidFill>
          <a:ln/>
        </p:spPr>
      </p:sp>
      <p:sp>
        <p:nvSpPr>
          <p:cNvPr id="5" name="Text 2"/>
          <p:cNvSpPr/>
          <p:nvPr/>
        </p:nvSpPr>
        <p:spPr>
          <a:xfrm>
            <a:off x="827246" y="2402800"/>
            <a:ext cx="136208"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1</a:t>
            </a:r>
            <a:endParaRPr lang="en-US" sz="2250" dirty="0"/>
          </a:p>
        </p:txBody>
      </p:sp>
      <p:sp>
        <p:nvSpPr>
          <p:cNvPr id="6" name="Text 3"/>
          <p:cNvSpPr/>
          <p:nvPr/>
        </p:nvSpPr>
        <p:spPr>
          <a:xfrm>
            <a:off x="1306711" y="2463284"/>
            <a:ext cx="2420064" cy="302538"/>
          </a:xfrm>
          <a:prstGeom prst="rect">
            <a:avLst/>
          </a:prstGeom>
          <a:noFill/>
          <a:ln/>
        </p:spPr>
        <p:txBody>
          <a:bodyPr wrap="none" lIns="0" tIns="0" rIns="0" bIns="0" rtlCol="0" anchor="t"/>
          <a:lstStyle/>
          <a:p>
            <a:pPr marL="0" indent="0">
              <a:lnSpc>
                <a:spcPts val="2350"/>
              </a:lnSpc>
              <a:buNone/>
            </a:pPr>
            <a:r>
              <a:rPr lang="en-US" sz="2800" dirty="0">
                <a:solidFill>
                  <a:srgbClr val="2B4150"/>
                </a:solidFill>
                <a:latin typeface="MuseoModerno Medium" pitchFamily="34" charset="0"/>
                <a:ea typeface="MuseoModerno Medium" pitchFamily="34" charset="-122"/>
                <a:cs typeface="MuseoModerno Medium" pitchFamily="34" charset="-120"/>
              </a:rPr>
              <a:t>Đào tạo an toàn</a:t>
            </a:r>
            <a:endParaRPr lang="en-US" sz="2800" dirty="0"/>
          </a:p>
        </p:txBody>
      </p:sp>
      <p:sp>
        <p:nvSpPr>
          <p:cNvPr id="7" name="Text 4"/>
          <p:cNvSpPr/>
          <p:nvPr/>
        </p:nvSpPr>
        <p:spPr>
          <a:xfrm>
            <a:off x="1306711" y="2765822"/>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Tổ chức các lớp </a:t>
            </a:r>
            <a:r>
              <a:rPr lang="en-US" sz="1600"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Huấn luyện an toàn lao động</a:t>
            </a:r>
            <a:r>
              <a:rPr lang="en-US" sz="1600" dirty="0">
                <a:solidFill>
                  <a:srgbClr val="2B4150"/>
                </a:solidFill>
                <a:latin typeface="PT Serif" panose="020A0603040505020204" pitchFamily="18" charset="0"/>
                <a:ea typeface="Source Sans Pro" pitchFamily="34" charset="-122"/>
                <a:cs typeface="Source Sans Pro" pitchFamily="34" charset="-120"/>
              </a:rPr>
              <a:t> nhằm nâng cao ý thức cho người lao động</a:t>
            </a:r>
            <a:endParaRPr lang="en-US" sz="1600" dirty="0"/>
          </a:p>
        </p:txBody>
      </p:sp>
      <p:sp>
        <p:nvSpPr>
          <p:cNvPr id="8" name="Shape 5"/>
          <p:cNvSpPr/>
          <p:nvPr/>
        </p:nvSpPr>
        <p:spPr>
          <a:xfrm>
            <a:off x="677585" y="3469958"/>
            <a:ext cx="435531" cy="435531"/>
          </a:xfrm>
          <a:prstGeom prst="roundRect">
            <a:avLst>
              <a:gd name="adj" fmla="val 6668"/>
            </a:avLst>
          </a:prstGeom>
          <a:solidFill>
            <a:srgbClr val="124E73"/>
          </a:solidFill>
          <a:ln/>
        </p:spPr>
      </p:sp>
      <p:sp>
        <p:nvSpPr>
          <p:cNvPr id="9" name="Text 6"/>
          <p:cNvSpPr/>
          <p:nvPr/>
        </p:nvSpPr>
        <p:spPr>
          <a:xfrm>
            <a:off x="814507" y="3542467"/>
            <a:ext cx="161568"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2</a:t>
            </a:r>
            <a:endParaRPr lang="en-US" sz="2250" dirty="0"/>
          </a:p>
        </p:txBody>
      </p:sp>
      <p:sp>
        <p:nvSpPr>
          <p:cNvPr id="10" name="Text 7"/>
          <p:cNvSpPr/>
          <p:nvPr/>
        </p:nvSpPr>
        <p:spPr>
          <a:xfrm>
            <a:off x="1306711" y="3602951"/>
            <a:ext cx="2420064" cy="302538"/>
          </a:xfrm>
          <a:prstGeom prst="rect">
            <a:avLst/>
          </a:prstGeom>
          <a:noFill/>
          <a:ln/>
        </p:spPr>
        <p:txBody>
          <a:bodyPr wrap="none" lIns="0" tIns="0" rIns="0" bIns="0" rtlCol="0" anchor="t"/>
          <a:lstStyle/>
          <a:p>
            <a:pPr marL="0" indent="0">
              <a:lnSpc>
                <a:spcPts val="2350"/>
              </a:lnSpc>
              <a:buNone/>
            </a:pPr>
            <a:r>
              <a:rPr lang="en-US" sz="2800" dirty="0">
                <a:solidFill>
                  <a:srgbClr val="2B4150"/>
                </a:solidFill>
                <a:latin typeface="MuseoModerno Medium" pitchFamily="34" charset="0"/>
                <a:ea typeface="MuseoModerno Medium" pitchFamily="34" charset="-122"/>
                <a:cs typeface="MuseoModerno Medium" pitchFamily="34" charset="-120"/>
              </a:rPr>
              <a:t>Kiểm tra an toàn</a:t>
            </a:r>
            <a:endParaRPr lang="en-US" sz="2800" dirty="0"/>
          </a:p>
        </p:txBody>
      </p:sp>
      <p:sp>
        <p:nvSpPr>
          <p:cNvPr id="11" name="Text 8"/>
          <p:cNvSpPr/>
          <p:nvPr/>
        </p:nvSpPr>
        <p:spPr>
          <a:xfrm>
            <a:off x="1306711" y="3905488"/>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Kiểm tra định kỳ máy móc, thiết bị. Thực hiện </a:t>
            </a:r>
            <a:r>
              <a:rPr lang="en-US" sz="1600" u="sng" dirty="0">
                <a:solidFill>
                  <a:srgbClr val="325F7B"/>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Quan trắc môi trường lao động</a:t>
            </a:r>
            <a:endParaRPr lang="en-US" sz="1600" dirty="0"/>
          </a:p>
        </p:txBody>
      </p:sp>
      <p:sp>
        <p:nvSpPr>
          <p:cNvPr id="12" name="Shape 9"/>
          <p:cNvSpPr/>
          <p:nvPr/>
        </p:nvSpPr>
        <p:spPr>
          <a:xfrm>
            <a:off x="677585" y="4609624"/>
            <a:ext cx="435531" cy="435531"/>
          </a:xfrm>
          <a:prstGeom prst="roundRect">
            <a:avLst>
              <a:gd name="adj" fmla="val 6668"/>
            </a:avLst>
          </a:prstGeom>
          <a:solidFill>
            <a:srgbClr val="124E73"/>
          </a:solidFill>
          <a:ln/>
        </p:spPr>
      </p:sp>
      <p:sp>
        <p:nvSpPr>
          <p:cNvPr id="13" name="Text 10"/>
          <p:cNvSpPr/>
          <p:nvPr/>
        </p:nvSpPr>
        <p:spPr>
          <a:xfrm>
            <a:off x="813673" y="4682133"/>
            <a:ext cx="163235"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3</a:t>
            </a:r>
            <a:endParaRPr lang="en-US" sz="2250" dirty="0"/>
          </a:p>
        </p:txBody>
      </p:sp>
      <p:sp>
        <p:nvSpPr>
          <p:cNvPr id="14" name="Text 11"/>
          <p:cNvSpPr/>
          <p:nvPr/>
        </p:nvSpPr>
        <p:spPr>
          <a:xfrm>
            <a:off x="1306711" y="4742617"/>
            <a:ext cx="2420064" cy="302538"/>
          </a:xfrm>
          <a:prstGeom prst="rect">
            <a:avLst/>
          </a:prstGeom>
          <a:noFill/>
          <a:ln/>
        </p:spPr>
        <p:txBody>
          <a:bodyPr wrap="none" lIns="0" tIns="0" rIns="0" bIns="0" rtlCol="0" anchor="t"/>
          <a:lstStyle/>
          <a:p>
            <a:pPr marL="0" indent="0">
              <a:lnSpc>
                <a:spcPts val="2350"/>
              </a:lnSpc>
              <a:buNone/>
            </a:pPr>
            <a:r>
              <a:rPr lang="en-US" sz="2800" dirty="0">
                <a:solidFill>
                  <a:srgbClr val="2B4150"/>
                </a:solidFill>
                <a:latin typeface="MuseoModerno Medium" pitchFamily="34" charset="0"/>
                <a:ea typeface="MuseoModerno Medium" pitchFamily="34" charset="-122"/>
                <a:cs typeface="MuseoModerno Medium" pitchFamily="34" charset="-120"/>
              </a:rPr>
              <a:t>Trang bị bảo hộ</a:t>
            </a:r>
            <a:endParaRPr lang="en-US" sz="2800" dirty="0"/>
          </a:p>
        </p:txBody>
      </p:sp>
      <p:sp>
        <p:nvSpPr>
          <p:cNvPr id="15" name="Text 12"/>
          <p:cNvSpPr/>
          <p:nvPr/>
        </p:nvSpPr>
        <p:spPr>
          <a:xfrm>
            <a:off x="1306711" y="5045155"/>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Cung cấp đầy đủ trang thiết bị bảo hộ lao động cho công nhân.</a:t>
            </a:r>
            <a:endParaRPr lang="en-US" sz="1600" dirty="0"/>
          </a:p>
        </p:txBody>
      </p:sp>
      <p:sp>
        <p:nvSpPr>
          <p:cNvPr id="16" name="Shape 13"/>
          <p:cNvSpPr/>
          <p:nvPr/>
        </p:nvSpPr>
        <p:spPr>
          <a:xfrm>
            <a:off x="677585" y="5749290"/>
            <a:ext cx="435531" cy="435531"/>
          </a:xfrm>
          <a:prstGeom prst="roundRect">
            <a:avLst>
              <a:gd name="adj" fmla="val 6668"/>
            </a:avLst>
          </a:prstGeom>
          <a:solidFill>
            <a:srgbClr val="124E73"/>
          </a:solidFill>
          <a:ln/>
        </p:spPr>
      </p:sp>
      <p:sp>
        <p:nvSpPr>
          <p:cNvPr id="17" name="Text 14"/>
          <p:cNvSpPr/>
          <p:nvPr/>
        </p:nvSpPr>
        <p:spPr>
          <a:xfrm>
            <a:off x="801767" y="5821799"/>
            <a:ext cx="187047"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4</a:t>
            </a:r>
            <a:endParaRPr lang="en-US" sz="2250" dirty="0"/>
          </a:p>
        </p:txBody>
      </p:sp>
      <p:sp>
        <p:nvSpPr>
          <p:cNvPr id="18" name="Text 15"/>
          <p:cNvSpPr/>
          <p:nvPr/>
        </p:nvSpPr>
        <p:spPr>
          <a:xfrm>
            <a:off x="1306711" y="5882283"/>
            <a:ext cx="3216831" cy="302538"/>
          </a:xfrm>
          <a:prstGeom prst="rect">
            <a:avLst/>
          </a:prstGeom>
          <a:noFill/>
          <a:ln/>
        </p:spPr>
        <p:txBody>
          <a:bodyPr wrap="none" lIns="0" tIns="0" rIns="0" bIns="0" rtlCol="0" anchor="t"/>
          <a:lstStyle/>
          <a:p>
            <a:pPr marL="0" indent="0">
              <a:lnSpc>
                <a:spcPts val="2350"/>
              </a:lnSpc>
              <a:buNone/>
            </a:pPr>
            <a:r>
              <a:rPr lang="en-US" sz="2800" dirty="0">
                <a:solidFill>
                  <a:srgbClr val="2B4150"/>
                </a:solidFill>
                <a:latin typeface="MuseoModerno Medium" pitchFamily="34" charset="0"/>
                <a:ea typeface="MuseoModerno Medium" pitchFamily="34" charset="-122"/>
                <a:cs typeface="MuseoModerno Medium" pitchFamily="34" charset="-120"/>
              </a:rPr>
              <a:t>Thực hiện quy trình an toàn</a:t>
            </a:r>
            <a:endParaRPr lang="en-US" sz="2800" dirty="0"/>
          </a:p>
        </p:txBody>
      </p:sp>
      <p:sp>
        <p:nvSpPr>
          <p:cNvPr id="19" name="Text 16"/>
          <p:cNvSpPr/>
          <p:nvPr/>
        </p:nvSpPr>
        <p:spPr>
          <a:xfrm>
            <a:off x="1306711" y="6184821"/>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Thực hiện nghiêm ngặt quy trình an toàn lao động trong mọi công đoạn sản xuất.</a:t>
            </a:r>
            <a:endParaRPr lang="en-US" sz="1600" dirty="0"/>
          </a:p>
        </p:txBody>
      </p:sp>
      <p:sp>
        <p:nvSpPr>
          <p:cNvPr id="20" name="Shape 17"/>
          <p:cNvSpPr/>
          <p:nvPr/>
        </p:nvSpPr>
        <p:spPr>
          <a:xfrm>
            <a:off x="677585" y="6888956"/>
            <a:ext cx="435531" cy="435531"/>
          </a:xfrm>
          <a:prstGeom prst="roundRect">
            <a:avLst>
              <a:gd name="adj" fmla="val 6668"/>
            </a:avLst>
          </a:prstGeom>
          <a:solidFill>
            <a:srgbClr val="124E73"/>
          </a:solidFill>
          <a:ln/>
        </p:spPr>
      </p:sp>
      <p:sp>
        <p:nvSpPr>
          <p:cNvPr id="21" name="Text 18"/>
          <p:cNvSpPr/>
          <p:nvPr/>
        </p:nvSpPr>
        <p:spPr>
          <a:xfrm>
            <a:off x="814864" y="6961465"/>
            <a:ext cx="160973" cy="290393"/>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5</a:t>
            </a:r>
            <a:endParaRPr lang="en-US" sz="2250" dirty="0"/>
          </a:p>
        </p:txBody>
      </p:sp>
      <p:sp>
        <p:nvSpPr>
          <p:cNvPr id="22" name="Text 19"/>
          <p:cNvSpPr/>
          <p:nvPr/>
        </p:nvSpPr>
        <p:spPr>
          <a:xfrm>
            <a:off x="1306711" y="7021949"/>
            <a:ext cx="2420064" cy="302538"/>
          </a:xfrm>
          <a:prstGeom prst="rect">
            <a:avLst/>
          </a:prstGeom>
          <a:noFill/>
          <a:ln/>
        </p:spPr>
        <p:txBody>
          <a:bodyPr wrap="none" lIns="0" tIns="0" rIns="0" bIns="0" rtlCol="0" anchor="t"/>
          <a:lstStyle/>
          <a:p>
            <a:pPr marL="0" indent="0">
              <a:lnSpc>
                <a:spcPts val="2350"/>
              </a:lnSpc>
              <a:buNone/>
            </a:pPr>
            <a:r>
              <a:rPr lang="en-US" sz="2800" dirty="0">
                <a:solidFill>
                  <a:srgbClr val="2B4150"/>
                </a:solidFill>
                <a:latin typeface="MuseoModerno Medium" pitchFamily="34" charset="0"/>
                <a:ea typeface="MuseoModerno Medium" pitchFamily="34" charset="-122"/>
                <a:cs typeface="MuseoModerno Medium" pitchFamily="34" charset="-120"/>
              </a:rPr>
              <a:t>Nâng cao ý thức</a:t>
            </a:r>
            <a:endParaRPr lang="en-US" sz="2800" dirty="0"/>
          </a:p>
        </p:txBody>
      </p:sp>
      <p:sp>
        <p:nvSpPr>
          <p:cNvPr id="23" name="Text 20"/>
          <p:cNvSpPr/>
          <p:nvPr/>
        </p:nvSpPr>
        <p:spPr>
          <a:xfrm>
            <a:off x="1306711" y="7324487"/>
            <a:ext cx="7159704" cy="309682"/>
          </a:xfrm>
          <a:prstGeom prst="rect">
            <a:avLst/>
          </a:prstGeom>
          <a:noFill/>
          <a:ln/>
        </p:spPr>
        <p:txBody>
          <a:bodyPr wrap="none" lIns="0" tIns="0" rIns="0" bIns="0" rtlCol="0" anchor="t"/>
          <a:lstStyle/>
          <a:p>
            <a:pPr marL="0" indent="0">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Nâng cao ý thức về an toàn lao động cho công nhân.</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592514" y="2978144"/>
            <a:ext cx="3440260" cy="3440260"/>
          </a:xfrm>
          <a:prstGeom prst="rect">
            <a:avLst/>
          </a:prstGeom>
        </p:spPr>
      </p:pic>
      <p:sp>
        <p:nvSpPr>
          <p:cNvPr id="3" name="Text 0"/>
          <p:cNvSpPr/>
          <p:nvPr/>
        </p:nvSpPr>
        <p:spPr>
          <a:xfrm>
            <a:off x="2015609" y="434817"/>
            <a:ext cx="5112663" cy="639008"/>
          </a:xfrm>
          <a:prstGeom prst="rect">
            <a:avLst/>
          </a:prstGeom>
          <a:noFill/>
          <a:ln/>
        </p:spPr>
        <p:txBody>
          <a:bodyPr wrap="none" lIns="0" tIns="0" rIns="0" bIns="0" rtlCol="0" anchor="t"/>
          <a:lstStyle/>
          <a:p>
            <a:pPr marL="0" indent="0" algn="ctr">
              <a:lnSpc>
                <a:spcPts val="5000"/>
              </a:lnSpc>
              <a:buNone/>
            </a:pPr>
            <a:r>
              <a:rPr lang="en-US" sz="4800" b="1" dirty="0">
                <a:solidFill>
                  <a:srgbClr val="124E73"/>
                </a:solidFill>
                <a:latin typeface="MuseoModerno Medium" pitchFamily="34" charset="0"/>
                <a:ea typeface="MuseoModerno Medium" pitchFamily="34" charset="-122"/>
                <a:cs typeface="MuseoModerno Medium" pitchFamily="34" charset="-120"/>
              </a:rPr>
              <a:t>Xử lý tình huống</a:t>
            </a:r>
            <a:endParaRPr lang="en-US" sz="4800" b="1" dirty="0"/>
          </a:p>
        </p:txBody>
      </p:sp>
      <p:sp>
        <p:nvSpPr>
          <p:cNvPr id="4" name="Shape 1"/>
          <p:cNvSpPr/>
          <p:nvPr/>
        </p:nvSpPr>
        <p:spPr>
          <a:xfrm>
            <a:off x="1010960" y="1924764"/>
            <a:ext cx="22860" cy="5325785"/>
          </a:xfrm>
          <a:prstGeom prst="roundRect">
            <a:avLst>
              <a:gd name="adj" fmla="val 134192"/>
            </a:avLst>
          </a:prstGeom>
          <a:solidFill>
            <a:srgbClr val="D9D4C9"/>
          </a:solidFill>
          <a:ln/>
        </p:spPr>
      </p:sp>
      <p:sp>
        <p:nvSpPr>
          <p:cNvPr id="5" name="Shape 2"/>
          <p:cNvSpPr/>
          <p:nvPr/>
        </p:nvSpPr>
        <p:spPr>
          <a:xfrm>
            <a:off x="1229558" y="2373392"/>
            <a:ext cx="715685" cy="22860"/>
          </a:xfrm>
          <a:prstGeom prst="roundRect">
            <a:avLst>
              <a:gd name="adj" fmla="val 134192"/>
            </a:avLst>
          </a:prstGeom>
          <a:solidFill>
            <a:srgbClr val="2B678C"/>
          </a:solidFill>
          <a:ln/>
        </p:spPr>
      </p:sp>
      <p:sp>
        <p:nvSpPr>
          <p:cNvPr id="6" name="Shape 3"/>
          <p:cNvSpPr/>
          <p:nvPr/>
        </p:nvSpPr>
        <p:spPr>
          <a:xfrm>
            <a:off x="792361" y="2154793"/>
            <a:ext cx="460058" cy="460057"/>
          </a:xfrm>
          <a:prstGeom prst="roundRect">
            <a:avLst>
              <a:gd name="adj" fmla="val 6668"/>
            </a:avLst>
          </a:prstGeom>
          <a:solidFill>
            <a:srgbClr val="124E73"/>
          </a:solidFill>
          <a:ln/>
        </p:spPr>
      </p:sp>
      <p:sp>
        <p:nvSpPr>
          <p:cNvPr id="7" name="Text 4"/>
          <p:cNvSpPr/>
          <p:nvPr/>
        </p:nvSpPr>
        <p:spPr>
          <a:xfrm>
            <a:off x="950357" y="2231469"/>
            <a:ext cx="14394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47173" y="2129195"/>
            <a:ext cx="2556272" cy="319445"/>
          </a:xfrm>
          <a:prstGeom prst="rect">
            <a:avLst/>
          </a:prstGeom>
          <a:noFill/>
          <a:ln/>
        </p:spPr>
        <p:txBody>
          <a:bodyPr wrap="none" lIns="0" tIns="0" rIns="0" bIns="0" rtlCol="0" anchor="t"/>
          <a:lstStyle/>
          <a:p>
            <a:pPr marL="0" indent="0" algn="l">
              <a:lnSpc>
                <a:spcPts val="2500"/>
              </a:lnSpc>
              <a:buNone/>
            </a:pPr>
            <a:r>
              <a:rPr lang="en-US" sz="3600" dirty="0">
                <a:solidFill>
                  <a:srgbClr val="2B4150"/>
                </a:solidFill>
                <a:latin typeface="MuseoModerno Medium" pitchFamily="34" charset="0"/>
                <a:ea typeface="MuseoModerno Medium" pitchFamily="34" charset="-122"/>
                <a:cs typeface="MuseoModerno Medium" pitchFamily="34" charset="-120"/>
              </a:rPr>
              <a:t>Ngắt điện</a:t>
            </a:r>
            <a:endParaRPr lang="en-US" sz="3600" dirty="0"/>
          </a:p>
        </p:txBody>
      </p:sp>
      <p:sp>
        <p:nvSpPr>
          <p:cNvPr id="9" name="Text 6"/>
          <p:cNvSpPr/>
          <p:nvPr/>
        </p:nvSpPr>
        <p:spPr>
          <a:xfrm>
            <a:off x="2147173" y="2571274"/>
            <a:ext cx="6281142" cy="32718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Ngay lập tức ngắt nguồn điện khi xảy ra tai nạn liên quan đến điện.</a:t>
            </a:r>
            <a:endParaRPr lang="en-US" sz="2000" dirty="0"/>
          </a:p>
        </p:txBody>
      </p:sp>
      <p:sp>
        <p:nvSpPr>
          <p:cNvPr id="10" name="Shape 7"/>
          <p:cNvSpPr/>
          <p:nvPr/>
        </p:nvSpPr>
        <p:spPr>
          <a:xfrm>
            <a:off x="1229558" y="3755946"/>
            <a:ext cx="715685" cy="22860"/>
          </a:xfrm>
          <a:prstGeom prst="roundRect">
            <a:avLst>
              <a:gd name="adj" fmla="val 134192"/>
            </a:avLst>
          </a:prstGeom>
          <a:solidFill>
            <a:srgbClr val="2B678C"/>
          </a:solidFill>
          <a:ln/>
        </p:spPr>
      </p:sp>
      <p:sp>
        <p:nvSpPr>
          <p:cNvPr id="11" name="Shape 8"/>
          <p:cNvSpPr/>
          <p:nvPr/>
        </p:nvSpPr>
        <p:spPr>
          <a:xfrm>
            <a:off x="792361" y="3537347"/>
            <a:ext cx="460058" cy="460057"/>
          </a:xfrm>
          <a:prstGeom prst="roundRect">
            <a:avLst>
              <a:gd name="adj" fmla="val 6668"/>
            </a:avLst>
          </a:prstGeom>
          <a:solidFill>
            <a:srgbClr val="124E73"/>
          </a:solidFill>
          <a:ln/>
        </p:spPr>
      </p:sp>
      <p:sp>
        <p:nvSpPr>
          <p:cNvPr id="12" name="Text 9"/>
          <p:cNvSpPr/>
          <p:nvPr/>
        </p:nvSpPr>
        <p:spPr>
          <a:xfrm>
            <a:off x="937022" y="3614023"/>
            <a:ext cx="17061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47173" y="3511748"/>
            <a:ext cx="2556272" cy="319445"/>
          </a:xfrm>
          <a:prstGeom prst="rect">
            <a:avLst/>
          </a:prstGeom>
          <a:noFill/>
          <a:ln/>
        </p:spPr>
        <p:txBody>
          <a:bodyPr wrap="none" lIns="0" tIns="0" rIns="0" bIns="0" rtlCol="0" anchor="t"/>
          <a:lstStyle/>
          <a:p>
            <a:pPr marL="0" indent="0" algn="l">
              <a:lnSpc>
                <a:spcPts val="2500"/>
              </a:lnSpc>
              <a:buNone/>
            </a:pPr>
            <a:r>
              <a:rPr lang="en-US" sz="3600" dirty="0">
                <a:solidFill>
                  <a:srgbClr val="2B4150"/>
                </a:solidFill>
                <a:latin typeface="MuseoModerno Medium" pitchFamily="34" charset="0"/>
                <a:ea typeface="MuseoModerno Medium" pitchFamily="34" charset="-122"/>
                <a:cs typeface="MuseoModerno Medium" pitchFamily="34" charset="-120"/>
              </a:rPr>
              <a:t>Sơ cứu</a:t>
            </a:r>
            <a:endParaRPr lang="en-US" sz="3600" dirty="0"/>
          </a:p>
        </p:txBody>
      </p:sp>
      <p:sp>
        <p:nvSpPr>
          <p:cNvPr id="14" name="Text 11"/>
          <p:cNvSpPr/>
          <p:nvPr/>
        </p:nvSpPr>
        <p:spPr>
          <a:xfrm>
            <a:off x="2147173" y="3953828"/>
            <a:ext cx="6281142" cy="32718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Tiến hành sơ cứu nhanh chóng và chính xác cho nạn nhân tại chỗ.</a:t>
            </a:r>
            <a:endParaRPr lang="en-US" sz="2000" dirty="0"/>
          </a:p>
        </p:txBody>
      </p:sp>
      <p:sp>
        <p:nvSpPr>
          <p:cNvPr id="15" name="Shape 12"/>
          <p:cNvSpPr/>
          <p:nvPr/>
        </p:nvSpPr>
        <p:spPr>
          <a:xfrm>
            <a:off x="1229558" y="5138499"/>
            <a:ext cx="715685" cy="22860"/>
          </a:xfrm>
          <a:prstGeom prst="roundRect">
            <a:avLst>
              <a:gd name="adj" fmla="val 134192"/>
            </a:avLst>
          </a:prstGeom>
          <a:solidFill>
            <a:srgbClr val="2B678C"/>
          </a:solidFill>
          <a:ln/>
        </p:spPr>
      </p:sp>
      <p:sp>
        <p:nvSpPr>
          <p:cNvPr id="16" name="Shape 13"/>
          <p:cNvSpPr/>
          <p:nvPr/>
        </p:nvSpPr>
        <p:spPr>
          <a:xfrm>
            <a:off x="792361" y="4919901"/>
            <a:ext cx="460058" cy="460057"/>
          </a:xfrm>
          <a:prstGeom prst="roundRect">
            <a:avLst>
              <a:gd name="adj" fmla="val 6668"/>
            </a:avLst>
          </a:prstGeom>
          <a:solidFill>
            <a:srgbClr val="124E73"/>
          </a:solidFill>
          <a:ln/>
        </p:spPr>
      </p:sp>
      <p:sp>
        <p:nvSpPr>
          <p:cNvPr id="17" name="Text 14"/>
          <p:cNvSpPr/>
          <p:nvPr/>
        </p:nvSpPr>
        <p:spPr>
          <a:xfrm>
            <a:off x="936188" y="4996577"/>
            <a:ext cx="172403"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47173" y="4894302"/>
            <a:ext cx="2556272" cy="319445"/>
          </a:xfrm>
          <a:prstGeom prst="rect">
            <a:avLst/>
          </a:prstGeom>
          <a:noFill/>
          <a:ln/>
        </p:spPr>
        <p:txBody>
          <a:bodyPr wrap="none" lIns="0" tIns="0" rIns="0" bIns="0" rtlCol="0" anchor="t"/>
          <a:lstStyle/>
          <a:p>
            <a:pPr marL="0" indent="0" algn="l">
              <a:lnSpc>
                <a:spcPts val="2500"/>
              </a:lnSpc>
              <a:buNone/>
            </a:pPr>
            <a:r>
              <a:rPr lang="en-US" sz="3600" dirty="0">
                <a:solidFill>
                  <a:srgbClr val="2B4150"/>
                </a:solidFill>
                <a:latin typeface="MuseoModerno Medium" pitchFamily="34" charset="0"/>
                <a:ea typeface="MuseoModerno Medium" pitchFamily="34" charset="-122"/>
                <a:cs typeface="MuseoModerno Medium" pitchFamily="34" charset="-120"/>
              </a:rPr>
              <a:t>Báo cáo</a:t>
            </a:r>
            <a:endParaRPr lang="en-US" sz="3600" dirty="0"/>
          </a:p>
        </p:txBody>
      </p:sp>
      <p:sp>
        <p:nvSpPr>
          <p:cNvPr id="19" name="Text 16"/>
          <p:cNvSpPr/>
          <p:nvPr/>
        </p:nvSpPr>
        <p:spPr>
          <a:xfrm>
            <a:off x="2147173" y="5336381"/>
            <a:ext cx="6281142" cy="32718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Thông báo ngay cho quản lý và đội ngũ y tế để được hỗ trợ kịp thời.</a:t>
            </a:r>
            <a:endParaRPr lang="en-US" sz="2000" dirty="0"/>
          </a:p>
        </p:txBody>
      </p:sp>
      <p:sp>
        <p:nvSpPr>
          <p:cNvPr id="20" name="Shape 17"/>
          <p:cNvSpPr/>
          <p:nvPr/>
        </p:nvSpPr>
        <p:spPr>
          <a:xfrm>
            <a:off x="1229558" y="6521053"/>
            <a:ext cx="715685" cy="22860"/>
          </a:xfrm>
          <a:prstGeom prst="roundRect">
            <a:avLst>
              <a:gd name="adj" fmla="val 134192"/>
            </a:avLst>
          </a:prstGeom>
          <a:solidFill>
            <a:srgbClr val="2B678C"/>
          </a:solidFill>
          <a:ln/>
        </p:spPr>
      </p:sp>
      <p:sp>
        <p:nvSpPr>
          <p:cNvPr id="21" name="Shape 18"/>
          <p:cNvSpPr/>
          <p:nvPr/>
        </p:nvSpPr>
        <p:spPr>
          <a:xfrm>
            <a:off x="792361" y="6302454"/>
            <a:ext cx="460058" cy="460057"/>
          </a:xfrm>
          <a:prstGeom prst="roundRect">
            <a:avLst>
              <a:gd name="adj" fmla="val 6668"/>
            </a:avLst>
          </a:prstGeom>
          <a:solidFill>
            <a:srgbClr val="124E73"/>
          </a:solidFill>
          <a:ln/>
        </p:spPr>
      </p:sp>
      <p:sp>
        <p:nvSpPr>
          <p:cNvPr id="22" name="Text 19"/>
          <p:cNvSpPr/>
          <p:nvPr/>
        </p:nvSpPr>
        <p:spPr>
          <a:xfrm>
            <a:off x="923568" y="6379131"/>
            <a:ext cx="197525"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47173" y="6276856"/>
            <a:ext cx="2556272" cy="319445"/>
          </a:xfrm>
          <a:prstGeom prst="rect">
            <a:avLst/>
          </a:prstGeom>
          <a:noFill/>
          <a:ln/>
        </p:spPr>
        <p:txBody>
          <a:bodyPr wrap="none" lIns="0" tIns="0" rIns="0" bIns="0" rtlCol="0" anchor="t"/>
          <a:lstStyle/>
          <a:p>
            <a:pPr marL="0" indent="0" algn="l">
              <a:lnSpc>
                <a:spcPts val="2500"/>
              </a:lnSpc>
              <a:buNone/>
            </a:pPr>
            <a:r>
              <a:rPr lang="en-US" sz="3600" dirty="0">
                <a:solidFill>
                  <a:srgbClr val="2B4150"/>
                </a:solidFill>
                <a:latin typeface="MuseoModerno Medium" pitchFamily="34" charset="0"/>
                <a:ea typeface="MuseoModerno Medium" pitchFamily="34" charset="-122"/>
                <a:cs typeface="MuseoModerno Medium" pitchFamily="34" charset="-120"/>
              </a:rPr>
              <a:t>Điều tra</a:t>
            </a:r>
            <a:endParaRPr lang="en-US" sz="3600" dirty="0"/>
          </a:p>
        </p:txBody>
      </p:sp>
      <p:sp>
        <p:nvSpPr>
          <p:cNvPr id="24" name="Text 21"/>
          <p:cNvSpPr/>
          <p:nvPr/>
        </p:nvSpPr>
        <p:spPr>
          <a:xfrm>
            <a:off x="2147173" y="6718935"/>
            <a:ext cx="6281142" cy="32718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Tiến hành điều tra nguyên nhân và đề xuất biện pháp phòng ngừa trong </a:t>
            </a:r>
            <a:endParaRPr lang="en-US" sz="2000" dirty="0"/>
          </a:p>
        </p:txBody>
      </p:sp>
      <p:pic>
        <p:nvPicPr>
          <p:cNvPr id="25" name="Picture 24">
            <a:extLst>
              <a:ext uri="{FF2B5EF4-FFF2-40B4-BE49-F238E27FC236}">
                <a16:creationId xmlns:a16="http://schemas.microsoft.com/office/drawing/2014/main" id="{40212CEA-54C7-44E5-CE50-B96FE17325A4}"/>
              </a:ext>
            </a:extLst>
          </p:cNvPr>
          <p:cNvPicPr>
            <a:picLocks noChangeAspect="1"/>
          </p:cNvPicPr>
          <p:nvPr/>
        </p:nvPicPr>
        <p:blipFill>
          <a:blip r:embed="rId4"/>
          <a:stretch>
            <a:fillRect/>
          </a:stretch>
        </p:blipFill>
        <p:spPr>
          <a:xfrm>
            <a:off x="12105059" y="7438855"/>
            <a:ext cx="2444939" cy="75708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6721945" y="790745"/>
            <a:ext cx="5670590" cy="708779"/>
          </a:xfrm>
          <a:prstGeom prst="rect">
            <a:avLst/>
          </a:prstGeom>
          <a:noFill/>
          <a:ln/>
        </p:spPr>
        <p:txBody>
          <a:bodyPr wrap="none" lIns="0" tIns="0" rIns="0" bIns="0" rtlCol="0" anchor="t"/>
          <a:lstStyle/>
          <a:p>
            <a:pPr marL="0" indent="0" algn="l">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5400" b="1" dirty="0"/>
          </a:p>
        </p:txBody>
      </p:sp>
      <p:sp>
        <p:nvSpPr>
          <p:cNvPr id="4" name="Shape 1"/>
          <p:cNvSpPr/>
          <p:nvPr/>
        </p:nvSpPr>
        <p:spPr>
          <a:xfrm>
            <a:off x="6782608" y="2345531"/>
            <a:ext cx="7556421" cy="1377910"/>
          </a:xfrm>
          <a:prstGeom prst="roundRect">
            <a:avLst>
              <a:gd name="adj" fmla="val 2469"/>
            </a:avLst>
          </a:prstGeom>
          <a:solidFill>
            <a:srgbClr val="F3EEE3"/>
          </a:solidFill>
          <a:ln/>
        </p:spPr>
      </p:sp>
      <p:sp>
        <p:nvSpPr>
          <p:cNvPr id="5" name="Text 2"/>
          <p:cNvSpPr/>
          <p:nvPr/>
        </p:nvSpPr>
        <p:spPr>
          <a:xfrm>
            <a:off x="7009422" y="2572345"/>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7009422" y="3133725"/>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6782608" y="3950256"/>
            <a:ext cx="7556421" cy="1377910"/>
          </a:xfrm>
          <a:prstGeom prst="roundRect">
            <a:avLst>
              <a:gd name="adj" fmla="val 2469"/>
            </a:avLst>
          </a:prstGeom>
          <a:solidFill>
            <a:srgbClr val="F3EEE3"/>
          </a:solidFill>
          <a:ln/>
        </p:spPr>
      </p:sp>
      <p:sp>
        <p:nvSpPr>
          <p:cNvPr id="8" name="Text 5"/>
          <p:cNvSpPr/>
          <p:nvPr/>
        </p:nvSpPr>
        <p:spPr>
          <a:xfrm>
            <a:off x="7009422" y="4177070"/>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7009422" y="4738449"/>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6782608" y="5554980"/>
            <a:ext cx="7556421" cy="1377910"/>
          </a:xfrm>
          <a:prstGeom prst="roundRect">
            <a:avLst>
              <a:gd name="adj" fmla="val 2469"/>
            </a:avLst>
          </a:prstGeom>
          <a:solidFill>
            <a:srgbClr val="F3EEE3"/>
          </a:solidFill>
          <a:ln/>
        </p:spPr>
      </p:sp>
      <p:sp>
        <p:nvSpPr>
          <p:cNvPr id="11" name="Text 8"/>
          <p:cNvSpPr/>
          <p:nvPr/>
        </p:nvSpPr>
        <p:spPr>
          <a:xfrm>
            <a:off x="7009422" y="5781794"/>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7009422" y="6343174"/>
            <a:ext cx="7102793" cy="362903"/>
          </a:xfrm>
          <a:prstGeom prst="rect">
            <a:avLst/>
          </a:prstGeom>
          <a:noFill/>
          <a:ln/>
        </p:spPr>
        <p:txBody>
          <a:bodyPr wrap="none" lIns="0" tIns="0" rIns="0" bIns="0" rtlCol="0" anchor="t"/>
          <a:lstStyle/>
          <a:p>
            <a:pPr marL="342900" indent="-342900" algn="l">
              <a:lnSpc>
                <a:spcPts val="2850"/>
              </a:lnSpc>
              <a:buSzPct val="100000"/>
              <a:buChar char="•"/>
            </a:pPr>
            <a:r>
              <a:rPr lang="vi-VN" sz="1750" b="1" dirty="0">
                <a:solidFill>
                  <a:srgbClr val="204C8E"/>
                </a:solidFill>
                <a:latin typeface="Source Sans Pro" pitchFamily="34"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a:t>
            </a:r>
            <a:r>
              <a:rPr lang="en-US" sz="1750" b="1" dirty="0" err="1">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dù</a:t>
            </a:r>
            <a:r>
              <a:rPr lang="en-US" sz="1750" b="1"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 bay</a:t>
            </a:r>
            <a:endParaRPr lang="en-US" sz="1750" dirty="0">
              <a:solidFill>
                <a:srgbClr val="204C8E"/>
              </a:solidFill>
            </a:endParaRPr>
          </a:p>
        </p:txBody>
      </p:sp>
      <p:pic>
        <p:nvPicPr>
          <p:cNvPr id="2050" name="Picture 2" descr="Trải Nghiệm Bay Dù Lượn ở Hà Nội - Klook Việt Nam">
            <a:extLst>
              <a:ext uri="{FF2B5EF4-FFF2-40B4-BE49-F238E27FC236}">
                <a16:creationId xmlns:a16="http://schemas.microsoft.com/office/drawing/2014/main" id="{A2F5A01F-A5B0-4630-B85A-F82FB3F40EC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419" r="25622"/>
          <a:stretch/>
        </p:blipFill>
        <p:spPr bwMode="auto">
          <a:xfrm>
            <a:off x="0" y="26376"/>
            <a:ext cx="6318885" cy="817684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22609D27-639D-2F81-8E7E-4CA6C01636ED}"/>
              </a:ext>
            </a:extLst>
          </p:cNvPr>
          <p:cNvPicPr>
            <a:picLocks noChangeAspect="1"/>
          </p:cNvPicPr>
          <p:nvPr/>
        </p:nvPicPr>
        <p:blipFill>
          <a:blip r:embed="rId7"/>
          <a:stretch>
            <a:fillRect/>
          </a:stretch>
        </p:blipFill>
        <p:spPr>
          <a:xfrm>
            <a:off x="12105059" y="7438855"/>
            <a:ext cx="2444939" cy="75708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1074</Words>
  <Application>Microsoft Office PowerPoint</Application>
  <PresentationFormat>Custom</PresentationFormat>
  <Paragraphs>113</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PT Serif</vt:lpstr>
      <vt:lpstr>Source Sans Pro</vt:lpstr>
      <vt:lpstr>MuseoModerno Medium</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2024-12-11T04:10:41Z</dcterms:created>
  <dcterms:modified xsi:type="dcterms:W3CDTF">2024-12-11T04:24:24Z</dcterms:modified>
</cp:coreProperties>
</file>