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4630400" cy="8229600"/>
  <p:notesSz cx="8229600" cy="14630400"/>
  <p:embeddedFontLst>
    <p:embeddedFont>
      <p:font typeface="MuseoModerno Medium" panose="020B0604020202020204" charset="0"/>
      <p:regular r:id="rId20"/>
    </p:embeddedFont>
    <p:embeddedFont>
      <p:font typeface="PT Serif" panose="020A0603040505020204" pitchFamily="18"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62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hyperlink" Target="https://antoannamviet.com/tai-lieu-an-toan-lao-dong-san-xuat-gay-tu-suo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719541" y="356502"/>
            <a:ext cx="5486400" cy="8229600"/>
          </a:xfrm>
          <a:prstGeom prst="rect">
            <a:avLst/>
          </a:prstGeom>
        </p:spPr>
      </p:pic>
      <p:sp>
        <p:nvSpPr>
          <p:cNvPr id="3" name="Text 0"/>
          <p:cNvSpPr/>
          <p:nvPr/>
        </p:nvSpPr>
        <p:spPr>
          <a:xfrm>
            <a:off x="801410" y="682539"/>
            <a:ext cx="7556421" cy="2934653"/>
          </a:xfrm>
          <a:prstGeom prst="rect">
            <a:avLst/>
          </a:prstGeom>
          <a:noFill/>
          <a:ln/>
        </p:spPr>
        <p:txBody>
          <a:bodyPr wrap="square" lIns="0" tIns="0" rIns="0" bIns="0" rtlCol="0" anchor="t"/>
          <a:lstStyle/>
          <a:p>
            <a:pPr marL="0" indent="0">
              <a:lnSpc>
                <a:spcPts val="7700"/>
              </a:lnSpc>
              <a:buNone/>
            </a:pPr>
            <a:r>
              <a:rPr lang="en-US" sz="6150" b="1" dirty="0">
                <a:solidFill>
                  <a:srgbClr val="124E73"/>
                </a:solidFill>
                <a:latin typeface="MuseoModerno Medium" pitchFamily="34" charset="0"/>
                <a:ea typeface="MuseoModerno Medium" pitchFamily="34" charset="-122"/>
                <a:cs typeface="MuseoModerno Medium" pitchFamily="34" charset="-120"/>
              </a:rPr>
              <a:t>An Toàn Lao Động Trong Sản Xuất Gậy Tự Sướng</a:t>
            </a:r>
            <a:endParaRPr lang="en-US" sz="6150" b="1" dirty="0"/>
          </a:p>
        </p:txBody>
      </p:sp>
      <p:sp>
        <p:nvSpPr>
          <p:cNvPr id="4" name="Text 1"/>
          <p:cNvSpPr/>
          <p:nvPr/>
        </p:nvSpPr>
        <p:spPr>
          <a:xfrm>
            <a:off x="793790" y="4881801"/>
            <a:ext cx="791813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Ngành sản xuất gậy tự sướng, mặc dù không phải là một lĩnh vực có nguy cơ cao như một số ngành công nghiệp khác, nhưng tai nạn lao động vẫn có thể xảy ra nếu không chú trọng đến các biện pháp an toàn.</a:t>
            </a:r>
            <a:endParaRPr lang="en-US" sz="1750" dirty="0"/>
          </a:p>
        </p:txBody>
      </p:sp>
      <p:sp>
        <p:nvSpPr>
          <p:cNvPr id="5" name="Shape 2"/>
          <p:cNvSpPr/>
          <p:nvPr/>
        </p:nvSpPr>
        <p:spPr>
          <a:xfrm>
            <a:off x="793790" y="6966047"/>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973667"/>
            <a:ext cx="347663" cy="347663"/>
          </a:xfrm>
          <a:prstGeom prst="rect">
            <a:avLst/>
          </a:prstGeom>
        </p:spPr>
      </p:pic>
      <p:sp>
        <p:nvSpPr>
          <p:cNvPr id="7" name="Text 3"/>
          <p:cNvSpPr/>
          <p:nvPr/>
        </p:nvSpPr>
        <p:spPr>
          <a:xfrm>
            <a:off x="1270040" y="6949140"/>
            <a:ext cx="252936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8" name="Picture 7">
            <a:extLst>
              <a:ext uri="{FF2B5EF4-FFF2-40B4-BE49-F238E27FC236}">
                <a16:creationId xmlns:a16="http://schemas.microsoft.com/office/drawing/2014/main" id="{7599E5A5-14D7-36C2-9A4C-F4594F248205}"/>
              </a:ext>
            </a:extLst>
          </p:cNvPr>
          <p:cNvPicPr>
            <a:picLocks noChangeAspect="1"/>
          </p:cNvPicPr>
          <p:nvPr/>
        </p:nvPicPr>
        <p:blipFill>
          <a:blip r:embed="rId5"/>
          <a:stretch>
            <a:fillRect/>
          </a:stretch>
        </p:blipFill>
        <p:spPr>
          <a:xfrm>
            <a:off x="12238892" y="7455877"/>
            <a:ext cx="2311121" cy="7156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496979"/>
            <a:ext cx="4351020" cy="4411980"/>
          </a:xfrm>
          <a:prstGeom prst="rect">
            <a:avLst/>
          </a:prstGeom>
        </p:spPr>
      </p:pic>
      <p:sp>
        <p:nvSpPr>
          <p:cNvPr id="3" name="Text 0"/>
          <p:cNvSpPr/>
          <p:nvPr/>
        </p:nvSpPr>
        <p:spPr>
          <a:xfrm>
            <a:off x="793790" y="706080"/>
            <a:ext cx="7200067"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800" b="1"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4" y="2678787"/>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6" name="Text 3"/>
          <p:cNvSpPr/>
          <p:nvPr/>
        </p:nvSpPr>
        <p:spPr>
          <a:xfrm>
            <a:off x="1020604" y="3169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212550"/>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9" name="Text 6"/>
          <p:cNvSpPr/>
          <p:nvPr/>
        </p:nvSpPr>
        <p:spPr>
          <a:xfrm>
            <a:off x="1020604" y="470296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746313"/>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2" name="Text 9"/>
          <p:cNvSpPr/>
          <p:nvPr/>
        </p:nvSpPr>
        <p:spPr>
          <a:xfrm>
            <a:off x="1020604" y="623673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3" name="Picture 12">
            <a:extLst>
              <a:ext uri="{FF2B5EF4-FFF2-40B4-BE49-F238E27FC236}">
                <a16:creationId xmlns:a16="http://schemas.microsoft.com/office/drawing/2014/main" id="{11291CD7-5F7F-6008-3A73-449E27E1CD8F}"/>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459858"/>
            <a:ext cx="5860852"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Tai Nạn Do Máy Móc</a:t>
            </a:r>
            <a:endParaRPr lang="en-US" sz="4800" b="1" dirty="0"/>
          </a:p>
        </p:txBody>
      </p:sp>
      <p:sp>
        <p:nvSpPr>
          <p:cNvPr id="4" name="Shape 1"/>
          <p:cNvSpPr/>
          <p:nvPr/>
        </p:nvSpPr>
        <p:spPr>
          <a:xfrm>
            <a:off x="793790" y="3491032"/>
            <a:ext cx="510302" cy="510302"/>
          </a:xfrm>
          <a:prstGeom prst="roundRect">
            <a:avLst>
              <a:gd name="adj" fmla="val 6667"/>
            </a:avLst>
          </a:prstGeom>
          <a:solidFill>
            <a:srgbClr val="124E73"/>
          </a:solidFill>
          <a:ln/>
        </p:spPr>
      </p:sp>
      <p:sp>
        <p:nvSpPr>
          <p:cNvPr id="5" name="Text 2"/>
          <p:cNvSpPr/>
          <p:nvPr/>
        </p:nvSpPr>
        <p:spPr>
          <a:xfrm>
            <a:off x="969169" y="3576042"/>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3491032"/>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Nguy Cơ</a:t>
            </a:r>
            <a:endParaRPr lang="en-US" sz="2200" dirty="0"/>
          </a:p>
        </p:txBody>
      </p:sp>
      <p:sp>
        <p:nvSpPr>
          <p:cNvPr id="7" name="Text 4"/>
          <p:cNvSpPr/>
          <p:nvPr/>
        </p:nvSpPr>
        <p:spPr>
          <a:xfrm>
            <a:off x="1530906" y="3845362"/>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Bị cuốn vào máy cắt, nghiền nát hoặc bị chấn thương do các bộ phận chuyển động của máy.</a:t>
            </a:r>
            <a:endParaRPr lang="en-US" sz="1750" dirty="0"/>
          </a:p>
        </p:txBody>
      </p:sp>
      <p:sp>
        <p:nvSpPr>
          <p:cNvPr id="8" name="Shape 5"/>
          <p:cNvSpPr/>
          <p:nvPr/>
        </p:nvSpPr>
        <p:spPr>
          <a:xfrm>
            <a:off x="793790" y="5189220"/>
            <a:ext cx="510302" cy="510302"/>
          </a:xfrm>
          <a:prstGeom prst="roundRect">
            <a:avLst>
              <a:gd name="adj" fmla="val 6667"/>
            </a:avLst>
          </a:prstGeom>
          <a:solidFill>
            <a:srgbClr val="124E73"/>
          </a:solidFill>
          <a:ln/>
        </p:spPr>
      </p:sp>
      <p:sp>
        <p:nvSpPr>
          <p:cNvPr id="9" name="Text 6"/>
          <p:cNvSpPr/>
          <p:nvPr/>
        </p:nvSpPr>
        <p:spPr>
          <a:xfrm>
            <a:off x="954286" y="5274231"/>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5189220"/>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Phòng Ngừa</a:t>
            </a:r>
            <a:endParaRPr lang="en-US" sz="2200" dirty="0"/>
          </a:p>
        </p:txBody>
      </p:sp>
      <p:sp>
        <p:nvSpPr>
          <p:cNvPr id="11" name="Text 8"/>
          <p:cNvSpPr/>
          <p:nvPr/>
        </p:nvSpPr>
        <p:spPr>
          <a:xfrm>
            <a:off x="1530905" y="5496576"/>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Bảo trì định kỳ và trang bị thiết bị bảo vệ an toàn cho máy móc.</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9473" y="387795"/>
            <a:ext cx="7597854" cy="1380411"/>
          </a:xfrm>
          <a:prstGeom prst="rect">
            <a:avLst/>
          </a:prstGeom>
          <a:noFill/>
          <a:ln/>
        </p:spPr>
        <p:txBody>
          <a:bodyPr wrap="square" lIns="0" tIns="0" rIns="0" bIns="0" rtlCol="0" anchor="t"/>
          <a:lstStyle/>
          <a:p>
            <a:pPr marL="0" indent="0">
              <a:lnSpc>
                <a:spcPts val="5400"/>
              </a:lnSpc>
              <a:buNone/>
            </a:pPr>
            <a:r>
              <a:rPr lang="en-US" sz="4300" b="1" dirty="0">
                <a:solidFill>
                  <a:srgbClr val="124E73"/>
                </a:solidFill>
                <a:latin typeface="MuseoModerno Medium" pitchFamily="34" charset="0"/>
                <a:ea typeface="MuseoModerno Medium" pitchFamily="34" charset="-122"/>
                <a:cs typeface="MuseoModerno Medium" pitchFamily="34" charset="-120"/>
              </a:rPr>
              <a:t>Chấn Thương Do Thao Tác Không Đúng</a:t>
            </a:r>
            <a:endParaRPr lang="en-US" sz="4300" b="1" dirty="0"/>
          </a:p>
        </p:txBody>
      </p:sp>
      <p:pic>
        <p:nvPicPr>
          <p:cNvPr id="4" name="Image 1" descr="preencoded.png"/>
          <p:cNvPicPr>
            <a:picLocks noChangeAspect="1"/>
          </p:cNvPicPr>
          <p:nvPr/>
        </p:nvPicPr>
        <p:blipFill>
          <a:blip r:embed="rId4"/>
          <a:stretch>
            <a:fillRect/>
          </a:stretch>
        </p:blipFill>
        <p:spPr>
          <a:xfrm>
            <a:off x="6259473" y="2319933"/>
            <a:ext cx="1104424" cy="1767126"/>
          </a:xfrm>
          <a:prstGeom prst="rect">
            <a:avLst/>
          </a:prstGeom>
        </p:spPr>
      </p:pic>
      <p:sp>
        <p:nvSpPr>
          <p:cNvPr id="5" name="Text 1"/>
          <p:cNvSpPr/>
          <p:nvPr/>
        </p:nvSpPr>
        <p:spPr>
          <a:xfrm>
            <a:off x="7695128" y="2682551"/>
            <a:ext cx="2761178" cy="345043"/>
          </a:xfrm>
          <a:prstGeom prst="rect">
            <a:avLst/>
          </a:prstGeom>
          <a:noFill/>
          <a:ln/>
        </p:spPr>
        <p:txBody>
          <a:bodyPr wrap="none" lIns="0" tIns="0" rIns="0" bIns="0" rtlCol="0" anchor="t"/>
          <a:lstStyle/>
          <a:p>
            <a:pPr marL="0" indent="0" algn="l">
              <a:lnSpc>
                <a:spcPts val="2700"/>
              </a:lnSpc>
              <a:buNone/>
            </a:pPr>
            <a:r>
              <a:rPr lang="en-US" sz="2150" b="1" dirty="0">
                <a:solidFill>
                  <a:srgbClr val="2B4150"/>
                </a:solidFill>
                <a:latin typeface="MuseoModerno Medium" pitchFamily="34" charset="0"/>
                <a:ea typeface="MuseoModerno Medium" pitchFamily="34" charset="-122"/>
                <a:cs typeface="MuseoModerno Medium" pitchFamily="34" charset="-120"/>
              </a:rPr>
              <a:t>Nguyên Nhân</a:t>
            </a:r>
            <a:endParaRPr lang="en-US" sz="2150" b="1" dirty="0"/>
          </a:p>
        </p:txBody>
      </p:sp>
      <p:sp>
        <p:nvSpPr>
          <p:cNvPr id="6" name="Text 2"/>
          <p:cNvSpPr/>
          <p:nvPr/>
        </p:nvSpPr>
        <p:spPr>
          <a:xfrm>
            <a:off x="7695128" y="3018353"/>
            <a:ext cx="6162199" cy="706755"/>
          </a:xfrm>
          <a:prstGeom prst="rect">
            <a:avLst/>
          </a:prstGeom>
          <a:noFill/>
          <a:ln/>
        </p:spPr>
        <p:txBody>
          <a:bodyPr wrap="squar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Sử dụng công cụ không phù hợp hoặc không được đào tạo đúng cách.</a:t>
            </a:r>
            <a:endParaRPr lang="en-US" sz="1700" dirty="0"/>
          </a:p>
        </p:txBody>
      </p:sp>
      <p:pic>
        <p:nvPicPr>
          <p:cNvPr id="7" name="Image 2" descr="preencoded.png"/>
          <p:cNvPicPr>
            <a:picLocks noChangeAspect="1"/>
          </p:cNvPicPr>
          <p:nvPr/>
        </p:nvPicPr>
        <p:blipFill>
          <a:blip r:embed="rId5"/>
          <a:stretch>
            <a:fillRect/>
          </a:stretch>
        </p:blipFill>
        <p:spPr>
          <a:xfrm>
            <a:off x="6259473" y="4087058"/>
            <a:ext cx="1104424" cy="1767126"/>
          </a:xfrm>
          <a:prstGeom prst="rect">
            <a:avLst/>
          </a:prstGeom>
        </p:spPr>
      </p:pic>
      <p:sp>
        <p:nvSpPr>
          <p:cNvPr id="8" name="Text 3"/>
          <p:cNvSpPr/>
          <p:nvPr/>
        </p:nvSpPr>
        <p:spPr>
          <a:xfrm>
            <a:off x="7695128" y="4449676"/>
            <a:ext cx="2761178" cy="345043"/>
          </a:xfrm>
          <a:prstGeom prst="rect">
            <a:avLst/>
          </a:prstGeom>
          <a:noFill/>
          <a:ln/>
        </p:spPr>
        <p:txBody>
          <a:bodyPr wrap="none" lIns="0" tIns="0" rIns="0" bIns="0" rtlCol="0" anchor="t"/>
          <a:lstStyle/>
          <a:p>
            <a:pPr marL="0" indent="0" algn="l">
              <a:lnSpc>
                <a:spcPts val="2700"/>
              </a:lnSpc>
              <a:buNone/>
            </a:pPr>
            <a:r>
              <a:rPr lang="en-US" sz="2150" b="1" dirty="0">
                <a:solidFill>
                  <a:srgbClr val="2B4150"/>
                </a:solidFill>
                <a:latin typeface="MuseoModerno Medium" pitchFamily="34" charset="0"/>
                <a:ea typeface="MuseoModerno Medium" pitchFamily="34" charset="-122"/>
                <a:cs typeface="MuseoModerno Medium" pitchFamily="34" charset="-120"/>
              </a:rPr>
              <a:t>Hậu Quả</a:t>
            </a:r>
            <a:endParaRPr lang="en-US" sz="2150" b="1" dirty="0"/>
          </a:p>
        </p:txBody>
      </p:sp>
      <p:sp>
        <p:nvSpPr>
          <p:cNvPr id="9" name="Text 4"/>
          <p:cNvSpPr/>
          <p:nvPr/>
        </p:nvSpPr>
        <p:spPr>
          <a:xfrm>
            <a:off x="7695128" y="4785479"/>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Cắt đứt tay, gãy xương hoặc trật khớp.</a:t>
            </a:r>
            <a:endParaRPr lang="en-US" sz="1700" dirty="0"/>
          </a:p>
        </p:txBody>
      </p:sp>
      <p:pic>
        <p:nvPicPr>
          <p:cNvPr id="10" name="Image 3" descr="preencoded.png"/>
          <p:cNvPicPr>
            <a:picLocks noChangeAspect="1"/>
          </p:cNvPicPr>
          <p:nvPr/>
        </p:nvPicPr>
        <p:blipFill>
          <a:blip r:embed="rId6"/>
          <a:stretch>
            <a:fillRect/>
          </a:stretch>
        </p:blipFill>
        <p:spPr>
          <a:xfrm>
            <a:off x="6259473" y="5854184"/>
            <a:ext cx="1104424" cy="1767126"/>
          </a:xfrm>
          <a:prstGeom prst="rect">
            <a:avLst/>
          </a:prstGeom>
        </p:spPr>
      </p:pic>
      <p:sp>
        <p:nvSpPr>
          <p:cNvPr id="11" name="Text 5"/>
          <p:cNvSpPr/>
          <p:nvPr/>
        </p:nvSpPr>
        <p:spPr>
          <a:xfrm>
            <a:off x="7695128" y="6216802"/>
            <a:ext cx="2761178" cy="345043"/>
          </a:xfrm>
          <a:prstGeom prst="rect">
            <a:avLst/>
          </a:prstGeom>
          <a:noFill/>
          <a:ln/>
        </p:spPr>
        <p:txBody>
          <a:bodyPr wrap="none" lIns="0" tIns="0" rIns="0" bIns="0" rtlCol="0" anchor="t"/>
          <a:lstStyle/>
          <a:p>
            <a:pPr marL="0" indent="0" algn="l">
              <a:lnSpc>
                <a:spcPts val="2700"/>
              </a:lnSpc>
              <a:buNone/>
            </a:pPr>
            <a:r>
              <a:rPr lang="en-US" sz="2150" b="1" dirty="0">
                <a:solidFill>
                  <a:srgbClr val="2B4150"/>
                </a:solidFill>
                <a:latin typeface="MuseoModerno Medium" pitchFamily="34" charset="0"/>
                <a:ea typeface="MuseoModerno Medium" pitchFamily="34" charset="-122"/>
                <a:cs typeface="MuseoModerno Medium" pitchFamily="34" charset="-120"/>
              </a:rPr>
              <a:t>Giải Pháp</a:t>
            </a:r>
            <a:endParaRPr lang="en-US" sz="2150" b="1" dirty="0"/>
          </a:p>
        </p:txBody>
      </p:sp>
      <p:sp>
        <p:nvSpPr>
          <p:cNvPr id="12" name="Text 6"/>
          <p:cNvSpPr/>
          <p:nvPr/>
        </p:nvSpPr>
        <p:spPr>
          <a:xfrm>
            <a:off x="7695128" y="6552605"/>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Đào tạo nhân viên về kỹ thuật thao tác an toàn.</a:t>
            </a:r>
            <a:endParaRPr lang="en-US" sz="1700" dirty="0"/>
          </a:p>
        </p:txBody>
      </p:sp>
      <p:pic>
        <p:nvPicPr>
          <p:cNvPr id="13" name="Picture 12">
            <a:extLst>
              <a:ext uri="{FF2B5EF4-FFF2-40B4-BE49-F238E27FC236}">
                <a16:creationId xmlns:a16="http://schemas.microsoft.com/office/drawing/2014/main" id="{49F5AB57-9292-D1C7-44AB-3080A6E954AC}"/>
              </a:ext>
            </a:extLst>
          </p:cNvPr>
          <p:cNvPicPr>
            <a:picLocks noChangeAspect="1"/>
          </p:cNvPicPr>
          <p:nvPr/>
        </p:nvPicPr>
        <p:blipFill>
          <a:blip r:embed="rId7"/>
          <a:stretch>
            <a:fillRect/>
          </a:stretch>
        </p:blipFill>
        <p:spPr>
          <a:xfrm>
            <a:off x="12238892" y="7455877"/>
            <a:ext cx="2311121" cy="7156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8997" y="993676"/>
            <a:ext cx="5790009"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Nguy Cơ Từ Hóa Chất</a:t>
            </a:r>
            <a:endParaRPr lang="en-US" sz="4450" b="1" dirty="0"/>
          </a:p>
        </p:txBody>
      </p:sp>
      <p:sp>
        <p:nvSpPr>
          <p:cNvPr id="4" name="Shape 1"/>
          <p:cNvSpPr/>
          <p:nvPr/>
        </p:nvSpPr>
        <p:spPr>
          <a:xfrm>
            <a:off x="6280190" y="3037403"/>
            <a:ext cx="7556421" cy="1669852"/>
          </a:xfrm>
          <a:prstGeom prst="roundRect">
            <a:avLst>
              <a:gd name="adj" fmla="val 2038"/>
            </a:avLst>
          </a:prstGeom>
          <a:solidFill>
            <a:srgbClr val="124E73"/>
          </a:solidFill>
          <a:ln/>
        </p:spPr>
      </p:sp>
      <p:sp>
        <p:nvSpPr>
          <p:cNvPr id="5" name="Text 2"/>
          <p:cNvSpPr/>
          <p:nvPr/>
        </p:nvSpPr>
        <p:spPr>
          <a:xfrm>
            <a:off x="6507004" y="3264218"/>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Nguy Cơ</a:t>
            </a:r>
            <a:endParaRPr lang="en-US" sz="2200" dirty="0"/>
          </a:p>
        </p:txBody>
      </p:sp>
      <p:sp>
        <p:nvSpPr>
          <p:cNvPr id="6" name="Text 3"/>
          <p:cNvSpPr/>
          <p:nvPr/>
        </p:nvSpPr>
        <p:spPr>
          <a:xfrm>
            <a:off x="6507004" y="3754636"/>
            <a:ext cx="7102793" cy="725805"/>
          </a:xfrm>
          <a:prstGeom prst="rect">
            <a:avLst/>
          </a:prstGeom>
          <a:noFill/>
          <a:ln/>
        </p:spPr>
        <p:txBody>
          <a:bodyPr wrap="squar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Bỏng, kích ứng da hoặc các vấn đề hô hấp do tiếp xúc không đúng cách với hóa chất.</a:t>
            </a:r>
            <a:endParaRPr lang="en-US" sz="1750" dirty="0"/>
          </a:p>
        </p:txBody>
      </p:sp>
      <p:sp>
        <p:nvSpPr>
          <p:cNvPr id="7" name="Shape 4"/>
          <p:cNvSpPr/>
          <p:nvPr/>
        </p:nvSpPr>
        <p:spPr>
          <a:xfrm>
            <a:off x="6280190" y="4934069"/>
            <a:ext cx="7556421" cy="1306949"/>
          </a:xfrm>
          <a:prstGeom prst="roundRect">
            <a:avLst>
              <a:gd name="adj" fmla="val 2603"/>
            </a:avLst>
          </a:prstGeom>
          <a:solidFill>
            <a:srgbClr val="124E73"/>
          </a:solidFill>
          <a:ln/>
        </p:spPr>
      </p:sp>
      <p:sp>
        <p:nvSpPr>
          <p:cNvPr id="8" name="Text 5"/>
          <p:cNvSpPr/>
          <p:nvPr/>
        </p:nvSpPr>
        <p:spPr>
          <a:xfrm>
            <a:off x="6507004" y="516088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Phòng Ngừa</a:t>
            </a:r>
            <a:endParaRPr lang="en-US" sz="2200" dirty="0"/>
          </a:p>
        </p:txBody>
      </p:sp>
      <p:sp>
        <p:nvSpPr>
          <p:cNvPr id="9" name="Text 6"/>
          <p:cNvSpPr/>
          <p:nvPr/>
        </p:nvSpPr>
        <p:spPr>
          <a:xfrm>
            <a:off x="6507004" y="565130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Trang bị đầy đủ thiết bị bảo hộ cá nhân và đào tạo về an toàn hóa chất.</a:t>
            </a:r>
            <a:endParaRPr lang="en-US" sz="1750" dirty="0"/>
          </a:p>
        </p:txBody>
      </p:sp>
      <p:pic>
        <p:nvPicPr>
          <p:cNvPr id="10" name="Picture 9">
            <a:extLst>
              <a:ext uri="{FF2B5EF4-FFF2-40B4-BE49-F238E27FC236}">
                <a16:creationId xmlns:a16="http://schemas.microsoft.com/office/drawing/2014/main" id="{751BE036-0207-A9DA-0D43-71FF2311522A}"/>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27145" y="3271167"/>
            <a:ext cx="4919186" cy="3636526"/>
          </a:xfrm>
          <a:prstGeom prst="rect">
            <a:avLst/>
          </a:prstGeom>
        </p:spPr>
      </p:pic>
      <p:sp>
        <p:nvSpPr>
          <p:cNvPr id="3" name="Text 0"/>
          <p:cNvSpPr/>
          <p:nvPr/>
        </p:nvSpPr>
        <p:spPr>
          <a:xfrm>
            <a:off x="0" y="484142"/>
            <a:ext cx="5670590" cy="708779"/>
          </a:xfrm>
          <a:prstGeom prst="rect">
            <a:avLst/>
          </a:prstGeom>
          <a:noFill/>
          <a:ln/>
        </p:spPr>
        <p:txBody>
          <a:bodyPr wrap="non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Trượt Và Té Ngã</a:t>
            </a:r>
            <a:endParaRPr lang="en-US" sz="4450" b="1" dirty="0"/>
          </a:p>
        </p:txBody>
      </p:sp>
      <p:pic>
        <p:nvPicPr>
          <p:cNvPr id="4" name="Image 1" descr="preencoded.png"/>
          <p:cNvPicPr>
            <a:picLocks noChangeAspect="1"/>
          </p:cNvPicPr>
          <p:nvPr/>
        </p:nvPicPr>
        <p:blipFill>
          <a:blip r:embed="rId4"/>
          <a:stretch>
            <a:fillRect/>
          </a:stretch>
        </p:blipFill>
        <p:spPr>
          <a:xfrm>
            <a:off x="793790" y="1917502"/>
            <a:ext cx="1134070" cy="1814513"/>
          </a:xfrm>
          <a:prstGeom prst="rect">
            <a:avLst/>
          </a:prstGeom>
        </p:spPr>
      </p:pic>
      <p:sp>
        <p:nvSpPr>
          <p:cNvPr id="5" name="Text 1"/>
          <p:cNvSpPr/>
          <p:nvPr/>
        </p:nvSpPr>
        <p:spPr>
          <a:xfrm>
            <a:off x="2268022" y="214431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Nguyên Nhân</a:t>
            </a:r>
            <a:endParaRPr lang="en-US" sz="2200" b="1" dirty="0"/>
          </a:p>
        </p:txBody>
      </p:sp>
      <p:sp>
        <p:nvSpPr>
          <p:cNvPr id="6" name="Text 2"/>
          <p:cNvSpPr/>
          <p:nvPr/>
        </p:nvSpPr>
        <p:spPr>
          <a:xfrm>
            <a:off x="2268022" y="2634734"/>
            <a:ext cx="6082189"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Sàn nhà máy trơn trượt do dầu mỡ hoặc các chất lỏng khác.</a:t>
            </a:r>
            <a:endParaRPr lang="en-US" sz="1750" dirty="0"/>
          </a:p>
        </p:txBody>
      </p:sp>
      <p:pic>
        <p:nvPicPr>
          <p:cNvPr id="7" name="Image 2" descr="preencoded.png"/>
          <p:cNvPicPr>
            <a:picLocks noChangeAspect="1"/>
          </p:cNvPicPr>
          <p:nvPr/>
        </p:nvPicPr>
        <p:blipFill>
          <a:blip r:embed="rId5"/>
          <a:stretch>
            <a:fillRect/>
          </a:stretch>
        </p:blipFill>
        <p:spPr>
          <a:xfrm>
            <a:off x="793790" y="3732014"/>
            <a:ext cx="1134070" cy="1814513"/>
          </a:xfrm>
          <a:prstGeom prst="rect">
            <a:avLst/>
          </a:prstGeom>
        </p:spPr>
      </p:pic>
      <p:sp>
        <p:nvSpPr>
          <p:cNvPr id="8" name="Text 3"/>
          <p:cNvSpPr/>
          <p:nvPr/>
        </p:nvSpPr>
        <p:spPr>
          <a:xfrm>
            <a:off x="2268022" y="3958828"/>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Hậu Quả</a:t>
            </a:r>
            <a:endParaRPr lang="en-US" sz="2200" b="1" dirty="0"/>
          </a:p>
        </p:txBody>
      </p:sp>
      <p:sp>
        <p:nvSpPr>
          <p:cNvPr id="9" name="Text 4"/>
          <p:cNvSpPr/>
          <p:nvPr/>
        </p:nvSpPr>
        <p:spPr>
          <a:xfrm>
            <a:off x="2268022" y="4449247"/>
            <a:ext cx="6082189"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Gãy xương hoặc chấn thương đầu.</a:t>
            </a:r>
            <a:endParaRPr lang="en-US" sz="1750" dirty="0"/>
          </a:p>
        </p:txBody>
      </p:sp>
      <p:pic>
        <p:nvPicPr>
          <p:cNvPr id="10" name="Image 3" descr="preencoded.png"/>
          <p:cNvPicPr>
            <a:picLocks noChangeAspect="1"/>
          </p:cNvPicPr>
          <p:nvPr/>
        </p:nvPicPr>
        <p:blipFill>
          <a:blip r:embed="rId6"/>
          <a:stretch>
            <a:fillRect/>
          </a:stretch>
        </p:blipFill>
        <p:spPr>
          <a:xfrm>
            <a:off x="793790" y="5546527"/>
            <a:ext cx="1134070" cy="1814513"/>
          </a:xfrm>
          <a:prstGeom prst="rect">
            <a:avLst/>
          </a:prstGeom>
        </p:spPr>
      </p:pic>
      <p:sp>
        <p:nvSpPr>
          <p:cNvPr id="11" name="Text 5"/>
          <p:cNvSpPr/>
          <p:nvPr/>
        </p:nvSpPr>
        <p:spPr>
          <a:xfrm>
            <a:off x="2268022" y="5773341"/>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Phòng Ngừa</a:t>
            </a:r>
            <a:endParaRPr lang="en-US" sz="2200" b="1" dirty="0"/>
          </a:p>
        </p:txBody>
      </p:sp>
      <p:sp>
        <p:nvSpPr>
          <p:cNvPr id="12" name="Text 6"/>
          <p:cNvSpPr/>
          <p:nvPr/>
        </p:nvSpPr>
        <p:spPr>
          <a:xfrm>
            <a:off x="2268022" y="6263759"/>
            <a:ext cx="6082189"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Duy trì sự sạch sẽ và lắp đặt sàn chống trượt.</a:t>
            </a:r>
            <a:endParaRPr lang="en-US" sz="1750" dirty="0"/>
          </a:p>
        </p:txBody>
      </p:sp>
      <p:pic>
        <p:nvPicPr>
          <p:cNvPr id="13" name="Picture 12">
            <a:extLst>
              <a:ext uri="{FF2B5EF4-FFF2-40B4-BE49-F238E27FC236}">
                <a16:creationId xmlns:a16="http://schemas.microsoft.com/office/drawing/2014/main" id="{7D168AA6-2B61-5F86-5D06-9F0923E439C9}"/>
              </a:ext>
            </a:extLst>
          </p:cNvPr>
          <p:cNvPicPr>
            <a:picLocks noChangeAspect="1"/>
          </p:cNvPicPr>
          <p:nvPr/>
        </p:nvPicPr>
        <p:blipFill>
          <a:blip r:embed="rId7"/>
          <a:stretch>
            <a:fillRect/>
          </a:stretch>
        </p:blipFill>
        <p:spPr>
          <a:xfrm>
            <a:off x="12238892" y="7455877"/>
            <a:ext cx="2311121" cy="7156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2746534" y="3148098"/>
            <a:ext cx="9006959" cy="708779"/>
          </a:xfrm>
          <a:prstGeom prst="rect">
            <a:avLst/>
          </a:prstGeom>
          <a:noFill/>
          <a:ln/>
        </p:spPr>
        <p:txBody>
          <a:bodyPr wrap="non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Tai Nạn Do Điều Kiện Môi Trường</a:t>
            </a:r>
            <a:endParaRPr lang="en-US" sz="4450" b="1" dirty="0"/>
          </a:p>
        </p:txBody>
      </p:sp>
      <p:sp>
        <p:nvSpPr>
          <p:cNvPr id="4" name="Shape 1"/>
          <p:cNvSpPr/>
          <p:nvPr/>
        </p:nvSpPr>
        <p:spPr>
          <a:xfrm>
            <a:off x="793790" y="5108496"/>
            <a:ext cx="13042821" cy="30480"/>
          </a:xfrm>
          <a:prstGeom prst="roundRect">
            <a:avLst>
              <a:gd name="adj" fmla="val 111628"/>
            </a:avLst>
          </a:prstGeom>
          <a:solidFill>
            <a:srgbClr val="D9D4C9"/>
          </a:solidFill>
          <a:ln/>
        </p:spPr>
      </p:sp>
      <p:sp>
        <p:nvSpPr>
          <p:cNvPr id="5" name="Shape 2"/>
          <p:cNvSpPr/>
          <p:nvPr/>
        </p:nvSpPr>
        <p:spPr>
          <a:xfrm>
            <a:off x="2876669" y="5108496"/>
            <a:ext cx="30480" cy="793790"/>
          </a:xfrm>
          <a:prstGeom prst="roundRect">
            <a:avLst>
              <a:gd name="adj" fmla="val 111628"/>
            </a:avLst>
          </a:prstGeom>
          <a:solidFill>
            <a:srgbClr val="2B678C"/>
          </a:solidFill>
          <a:ln/>
        </p:spPr>
      </p:sp>
      <p:sp>
        <p:nvSpPr>
          <p:cNvPr id="6" name="Shape 3"/>
          <p:cNvSpPr/>
          <p:nvPr/>
        </p:nvSpPr>
        <p:spPr>
          <a:xfrm>
            <a:off x="2636758" y="4853345"/>
            <a:ext cx="510302" cy="510302"/>
          </a:xfrm>
          <a:prstGeom prst="roundRect">
            <a:avLst>
              <a:gd name="adj" fmla="val 6667"/>
            </a:avLst>
          </a:prstGeom>
          <a:solidFill>
            <a:srgbClr val="124E73"/>
          </a:solidFill>
          <a:ln/>
        </p:spPr>
      </p:sp>
      <p:sp>
        <p:nvSpPr>
          <p:cNvPr id="7" name="Text 4"/>
          <p:cNvSpPr/>
          <p:nvPr/>
        </p:nvSpPr>
        <p:spPr>
          <a:xfrm>
            <a:off x="2812137" y="4938355"/>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1490505" y="6129218"/>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Ánh Sáng Kém</a:t>
            </a:r>
            <a:endParaRPr lang="en-US" sz="2200" b="1" dirty="0"/>
          </a:p>
        </p:txBody>
      </p:sp>
      <p:sp>
        <p:nvSpPr>
          <p:cNvPr id="9" name="Text 6"/>
          <p:cNvSpPr/>
          <p:nvPr/>
        </p:nvSpPr>
        <p:spPr>
          <a:xfrm>
            <a:off x="1471017" y="6595266"/>
            <a:ext cx="2842022" cy="725805"/>
          </a:xfrm>
          <a:prstGeom prst="rect">
            <a:avLst/>
          </a:prstGeom>
          <a:noFill/>
          <a:ln/>
        </p:spPr>
        <p:txBody>
          <a:bodyPr wrap="square" lIns="0" tIns="0" rIns="0" bIns="0" rtlCol="0" anchor="t"/>
          <a:lstStyle/>
          <a:p>
            <a:pPr marL="0" indent="0" algn="ctr">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Gây khó khăn trong thao tác, tăng nguy cơ tai nạn.</a:t>
            </a:r>
            <a:endParaRPr lang="en-US" sz="1750" dirty="0"/>
          </a:p>
        </p:txBody>
      </p:sp>
      <p:sp>
        <p:nvSpPr>
          <p:cNvPr id="10" name="Shape 7"/>
          <p:cNvSpPr/>
          <p:nvPr/>
        </p:nvSpPr>
        <p:spPr>
          <a:xfrm>
            <a:off x="7299841" y="5108496"/>
            <a:ext cx="30480" cy="793790"/>
          </a:xfrm>
          <a:prstGeom prst="roundRect">
            <a:avLst>
              <a:gd name="adj" fmla="val 111628"/>
            </a:avLst>
          </a:prstGeom>
          <a:solidFill>
            <a:srgbClr val="2B678C"/>
          </a:solidFill>
          <a:ln/>
        </p:spPr>
      </p:sp>
      <p:sp>
        <p:nvSpPr>
          <p:cNvPr id="11" name="Shape 8"/>
          <p:cNvSpPr/>
          <p:nvPr/>
        </p:nvSpPr>
        <p:spPr>
          <a:xfrm>
            <a:off x="7059930" y="4853345"/>
            <a:ext cx="510302" cy="510302"/>
          </a:xfrm>
          <a:prstGeom prst="roundRect">
            <a:avLst>
              <a:gd name="adj" fmla="val 6667"/>
            </a:avLst>
          </a:prstGeom>
          <a:solidFill>
            <a:srgbClr val="124E73"/>
          </a:solidFill>
          <a:ln/>
        </p:spPr>
      </p:sp>
      <p:sp>
        <p:nvSpPr>
          <p:cNvPr id="12" name="Text 9"/>
          <p:cNvSpPr/>
          <p:nvPr/>
        </p:nvSpPr>
        <p:spPr>
          <a:xfrm>
            <a:off x="7220426" y="4938355"/>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5910224" y="6129218"/>
            <a:ext cx="2842022" cy="354330"/>
          </a:xfrm>
          <a:prstGeom prst="rect">
            <a:avLst/>
          </a:prstGeom>
          <a:noFill/>
          <a:ln/>
        </p:spPr>
        <p:txBody>
          <a:bodyPr wrap="none" lIns="0" tIns="0" rIns="0" bIns="0" rtlCol="0" anchor="t"/>
          <a:lstStyle/>
          <a:p>
            <a:pPr marL="0" indent="0" algn="ctr">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Thông Gió Không Đủ</a:t>
            </a:r>
            <a:endParaRPr lang="en-US" sz="2200" b="1" dirty="0"/>
          </a:p>
        </p:txBody>
      </p:sp>
      <p:sp>
        <p:nvSpPr>
          <p:cNvPr id="14" name="Text 11"/>
          <p:cNvSpPr/>
          <p:nvPr/>
        </p:nvSpPr>
        <p:spPr>
          <a:xfrm>
            <a:off x="5894189" y="6595266"/>
            <a:ext cx="2842022" cy="725805"/>
          </a:xfrm>
          <a:prstGeom prst="rect">
            <a:avLst/>
          </a:prstGeom>
          <a:noFill/>
          <a:ln/>
        </p:spPr>
        <p:txBody>
          <a:bodyPr wrap="square" lIns="0" tIns="0" rIns="0" bIns="0" rtlCol="0" anchor="t"/>
          <a:lstStyle/>
          <a:p>
            <a:pPr marL="0" indent="0" algn="ctr">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Dẫn đến ngạt thở, chóng mặt, giảm năng suất lao động.</a:t>
            </a:r>
            <a:endParaRPr lang="en-US" sz="1750" dirty="0"/>
          </a:p>
        </p:txBody>
      </p:sp>
      <p:sp>
        <p:nvSpPr>
          <p:cNvPr id="15" name="Shape 12"/>
          <p:cNvSpPr/>
          <p:nvPr/>
        </p:nvSpPr>
        <p:spPr>
          <a:xfrm>
            <a:off x="11723013" y="5108496"/>
            <a:ext cx="30480" cy="793790"/>
          </a:xfrm>
          <a:prstGeom prst="roundRect">
            <a:avLst>
              <a:gd name="adj" fmla="val 111628"/>
            </a:avLst>
          </a:prstGeom>
          <a:solidFill>
            <a:srgbClr val="2B678C"/>
          </a:solidFill>
          <a:ln/>
        </p:spPr>
      </p:sp>
      <p:sp>
        <p:nvSpPr>
          <p:cNvPr id="16" name="Shape 13"/>
          <p:cNvSpPr/>
          <p:nvPr/>
        </p:nvSpPr>
        <p:spPr>
          <a:xfrm>
            <a:off x="11483102" y="4853345"/>
            <a:ext cx="510302" cy="510302"/>
          </a:xfrm>
          <a:prstGeom prst="roundRect">
            <a:avLst>
              <a:gd name="adj" fmla="val 6667"/>
            </a:avLst>
          </a:prstGeom>
          <a:solidFill>
            <a:srgbClr val="124E73"/>
          </a:solidFill>
          <a:ln/>
        </p:spPr>
      </p:sp>
      <p:sp>
        <p:nvSpPr>
          <p:cNvPr id="17" name="Text 14"/>
          <p:cNvSpPr/>
          <p:nvPr/>
        </p:nvSpPr>
        <p:spPr>
          <a:xfrm>
            <a:off x="11642646" y="4938355"/>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10320695" y="6129218"/>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Nhiệt Độ Cao</a:t>
            </a:r>
            <a:endParaRPr lang="en-US" sz="2200" b="1" dirty="0"/>
          </a:p>
        </p:txBody>
      </p:sp>
      <p:sp>
        <p:nvSpPr>
          <p:cNvPr id="19" name="Text 16"/>
          <p:cNvSpPr/>
          <p:nvPr/>
        </p:nvSpPr>
        <p:spPr>
          <a:xfrm>
            <a:off x="10320695" y="6579854"/>
            <a:ext cx="2723637" cy="725805"/>
          </a:xfrm>
          <a:prstGeom prst="rect">
            <a:avLst/>
          </a:prstGeom>
          <a:noFill/>
          <a:ln/>
        </p:spPr>
        <p:txBody>
          <a:bodyPr wrap="square" lIns="0" tIns="0" rIns="0" bIns="0" rtlCol="0" anchor="t"/>
          <a:lstStyle/>
          <a:p>
            <a:pPr marL="0" indent="0" algn="ctr">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Gây mệt mỏi, kiệt sức, tăng nguy cơ say nắng.</a:t>
            </a:r>
            <a:endParaRPr lang="en-US" sz="1750" dirty="0"/>
          </a:p>
        </p:txBody>
      </p:sp>
      <p:pic>
        <p:nvPicPr>
          <p:cNvPr id="20" name="Picture 19">
            <a:extLst>
              <a:ext uri="{FF2B5EF4-FFF2-40B4-BE49-F238E27FC236}">
                <a16:creationId xmlns:a16="http://schemas.microsoft.com/office/drawing/2014/main" id="{04062F0B-B83A-4086-8FFC-5267686BBA19}"/>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52293" y="2707838"/>
            <a:ext cx="4981694" cy="2813923"/>
          </a:xfrm>
          <a:prstGeom prst="rect">
            <a:avLst/>
          </a:prstGeom>
        </p:spPr>
      </p:pic>
      <p:sp>
        <p:nvSpPr>
          <p:cNvPr id="4" name="Text 0"/>
          <p:cNvSpPr/>
          <p:nvPr/>
        </p:nvSpPr>
        <p:spPr>
          <a:xfrm>
            <a:off x="6193036" y="762357"/>
            <a:ext cx="7730728" cy="1262063"/>
          </a:xfrm>
          <a:prstGeom prst="rect">
            <a:avLst/>
          </a:prstGeom>
          <a:noFill/>
          <a:ln/>
        </p:spPr>
        <p:txBody>
          <a:bodyPr wrap="square" lIns="0" tIns="0" rIns="0" bIns="0" rtlCol="0" anchor="t"/>
          <a:lstStyle/>
          <a:p>
            <a:pPr marL="0" indent="0">
              <a:lnSpc>
                <a:spcPts val="4950"/>
              </a:lnSpc>
              <a:buNone/>
            </a:pPr>
            <a:r>
              <a:rPr lang="en-US" sz="3950" b="1" dirty="0">
                <a:solidFill>
                  <a:srgbClr val="124E73"/>
                </a:solidFill>
                <a:latin typeface="MuseoModerno Medium" pitchFamily="34" charset="0"/>
                <a:ea typeface="MuseoModerno Medium" pitchFamily="34" charset="-122"/>
                <a:cs typeface="MuseoModerno Medium" pitchFamily="34" charset="-120"/>
              </a:rPr>
              <a:t>I. An Toàn Vệ Sinh Lao Động Cho Nhân Viên Ép Nhựa</a:t>
            </a:r>
            <a:endParaRPr lang="en-US" sz="3950" b="1" dirty="0"/>
          </a:p>
        </p:txBody>
      </p:sp>
      <p:sp>
        <p:nvSpPr>
          <p:cNvPr id="5" name="Shape 1"/>
          <p:cNvSpPr/>
          <p:nvPr/>
        </p:nvSpPr>
        <p:spPr>
          <a:xfrm>
            <a:off x="6193036" y="2692955"/>
            <a:ext cx="454223" cy="454223"/>
          </a:xfrm>
          <a:prstGeom prst="roundRect">
            <a:avLst>
              <a:gd name="adj" fmla="val 6668"/>
            </a:avLst>
          </a:prstGeom>
          <a:solidFill>
            <a:srgbClr val="124E73"/>
          </a:solidFill>
          <a:ln/>
        </p:spPr>
      </p:sp>
      <p:sp>
        <p:nvSpPr>
          <p:cNvPr id="6" name="Text 2"/>
          <p:cNvSpPr/>
          <p:nvPr/>
        </p:nvSpPr>
        <p:spPr>
          <a:xfrm>
            <a:off x="6349127" y="2768560"/>
            <a:ext cx="142042" cy="302895"/>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1</a:t>
            </a:r>
            <a:endParaRPr lang="en-US" sz="2350" dirty="0"/>
          </a:p>
        </p:txBody>
      </p:sp>
      <p:sp>
        <p:nvSpPr>
          <p:cNvPr id="7" name="Text 3"/>
          <p:cNvSpPr/>
          <p:nvPr/>
        </p:nvSpPr>
        <p:spPr>
          <a:xfrm>
            <a:off x="6849070" y="2692955"/>
            <a:ext cx="2523887" cy="315516"/>
          </a:xfrm>
          <a:prstGeom prst="rect">
            <a:avLst/>
          </a:prstGeom>
          <a:noFill/>
          <a:ln/>
        </p:spPr>
        <p:txBody>
          <a:bodyPr wrap="none" lIns="0" tIns="0" rIns="0" bIns="0" rtlCol="0" anchor="t"/>
          <a:lstStyle/>
          <a:p>
            <a:pPr marL="0" indent="0">
              <a:lnSpc>
                <a:spcPts val="2450"/>
              </a:lnSpc>
              <a:buNone/>
            </a:pPr>
            <a:r>
              <a:rPr lang="en-US" sz="1950" b="1" dirty="0">
                <a:solidFill>
                  <a:srgbClr val="2B4150"/>
                </a:solidFill>
                <a:latin typeface="MuseoModerno Medium" pitchFamily="34" charset="0"/>
                <a:ea typeface="MuseoModerno Medium" pitchFamily="34" charset="-122"/>
                <a:cs typeface="MuseoModerno Medium" pitchFamily="34" charset="-120"/>
              </a:rPr>
              <a:t>Nguy Cơ</a:t>
            </a:r>
            <a:endParaRPr lang="en-US" sz="1950" b="1" dirty="0"/>
          </a:p>
        </p:txBody>
      </p:sp>
      <p:sp>
        <p:nvSpPr>
          <p:cNvPr id="8" name="Text 4"/>
          <p:cNvSpPr/>
          <p:nvPr/>
        </p:nvSpPr>
        <p:spPr>
          <a:xfrm>
            <a:off x="6849070" y="2990850"/>
            <a:ext cx="7074694" cy="323017"/>
          </a:xfrm>
          <a:prstGeom prst="rect">
            <a:avLst/>
          </a:prstGeom>
          <a:noFill/>
          <a:ln/>
        </p:spPr>
        <p:txBody>
          <a:bodyPr wrap="none" lIns="0" tIns="0" rIns="0" bIns="0" rtlCol="0" anchor="t"/>
          <a:lstStyle/>
          <a:p>
            <a:pPr marL="0" indent="0">
              <a:lnSpc>
                <a:spcPts val="2500"/>
              </a:lnSpc>
              <a:buNone/>
            </a:pPr>
            <a:r>
              <a:rPr lang="en-US" sz="1550" dirty="0">
                <a:solidFill>
                  <a:srgbClr val="2B4150"/>
                </a:solidFill>
                <a:latin typeface="PT Serif" panose="020A0603040505020204" pitchFamily="18" charset="0"/>
                <a:ea typeface="Source Sans Pro" pitchFamily="34" charset="-122"/>
                <a:cs typeface="Source Sans Pro" pitchFamily="34" charset="-120"/>
              </a:rPr>
              <a:t>Bỏng do tiếp xúc với nhựa nóng chảy.</a:t>
            </a:r>
            <a:endParaRPr lang="en-US" sz="1550" dirty="0"/>
          </a:p>
        </p:txBody>
      </p:sp>
      <p:sp>
        <p:nvSpPr>
          <p:cNvPr id="9" name="Shape 5"/>
          <p:cNvSpPr/>
          <p:nvPr/>
        </p:nvSpPr>
        <p:spPr>
          <a:xfrm>
            <a:off x="6193036" y="3881437"/>
            <a:ext cx="454223" cy="454223"/>
          </a:xfrm>
          <a:prstGeom prst="roundRect">
            <a:avLst>
              <a:gd name="adj" fmla="val 6668"/>
            </a:avLst>
          </a:prstGeom>
          <a:solidFill>
            <a:srgbClr val="124E73"/>
          </a:solidFill>
          <a:ln/>
        </p:spPr>
      </p:sp>
      <p:sp>
        <p:nvSpPr>
          <p:cNvPr id="10" name="Text 6"/>
          <p:cNvSpPr/>
          <p:nvPr/>
        </p:nvSpPr>
        <p:spPr>
          <a:xfrm>
            <a:off x="6335911" y="3957041"/>
            <a:ext cx="168354" cy="302895"/>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2</a:t>
            </a:r>
            <a:endParaRPr lang="en-US" sz="2350" dirty="0"/>
          </a:p>
        </p:txBody>
      </p:sp>
      <p:sp>
        <p:nvSpPr>
          <p:cNvPr id="11" name="Text 7"/>
          <p:cNvSpPr/>
          <p:nvPr/>
        </p:nvSpPr>
        <p:spPr>
          <a:xfrm>
            <a:off x="6849070" y="3881437"/>
            <a:ext cx="2523887" cy="315516"/>
          </a:xfrm>
          <a:prstGeom prst="rect">
            <a:avLst/>
          </a:prstGeom>
          <a:noFill/>
          <a:ln/>
        </p:spPr>
        <p:txBody>
          <a:bodyPr wrap="none" lIns="0" tIns="0" rIns="0" bIns="0" rtlCol="0" anchor="t"/>
          <a:lstStyle/>
          <a:p>
            <a:pPr marL="0" indent="0">
              <a:lnSpc>
                <a:spcPts val="2450"/>
              </a:lnSpc>
              <a:buNone/>
            </a:pPr>
            <a:r>
              <a:rPr lang="en-US" sz="1950" b="1" dirty="0">
                <a:solidFill>
                  <a:srgbClr val="2B4150"/>
                </a:solidFill>
                <a:latin typeface="MuseoModerno Medium" pitchFamily="34" charset="0"/>
                <a:ea typeface="MuseoModerno Medium" pitchFamily="34" charset="-122"/>
                <a:cs typeface="MuseoModerno Medium" pitchFamily="34" charset="-120"/>
              </a:rPr>
              <a:t>Nguyên nhân</a:t>
            </a:r>
            <a:endParaRPr lang="en-US" sz="1950" b="1" dirty="0"/>
          </a:p>
        </p:txBody>
      </p:sp>
      <p:sp>
        <p:nvSpPr>
          <p:cNvPr id="12" name="Text 8"/>
          <p:cNvSpPr/>
          <p:nvPr/>
        </p:nvSpPr>
        <p:spPr>
          <a:xfrm>
            <a:off x="6849070" y="4179332"/>
            <a:ext cx="7074694" cy="323017"/>
          </a:xfrm>
          <a:prstGeom prst="rect">
            <a:avLst/>
          </a:prstGeom>
          <a:noFill/>
          <a:ln/>
        </p:spPr>
        <p:txBody>
          <a:bodyPr wrap="none" lIns="0" tIns="0" rIns="0" bIns="0" rtlCol="0" anchor="t"/>
          <a:lstStyle/>
          <a:p>
            <a:pPr marL="0" indent="0">
              <a:lnSpc>
                <a:spcPts val="2500"/>
              </a:lnSpc>
              <a:buNone/>
            </a:pPr>
            <a:r>
              <a:rPr lang="en-US" sz="1550" dirty="0">
                <a:solidFill>
                  <a:srgbClr val="2B4150"/>
                </a:solidFill>
                <a:latin typeface="PT Serif" panose="020A0603040505020204" pitchFamily="18" charset="0"/>
                <a:ea typeface="Source Sans Pro" pitchFamily="34" charset="-122"/>
                <a:cs typeface="Source Sans Pro" pitchFamily="34" charset="-120"/>
              </a:rPr>
              <a:t>Sự cố máy móc</a:t>
            </a:r>
            <a:endParaRPr lang="en-US" sz="1550" dirty="0"/>
          </a:p>
        </p:txBody>
      </p:sp>
      <p:sp>
        <p:nvSpPr>
          <p:cNvPr id="13" name="Text 9"/>
          <p:cNvSpPr/>
          <p:nvPr/>
        </p:nvSpPr>
        <p:spPr>
          <a:xfrm>
            <a:off x="6849070" y="4623435"/>
            <a:ext cx="7074694" cy="323017"/>
          </a:xfrm>
          <a:prstGeom prst="rect">
            <a:avLst/>
          </a:prstGeom>
          <a:noFill/>
          <a:ln/>
        </p:spPr>
        <p:txBody>
          <a:bodyPr wrap="none" lIns="0" tIns="0" rIns="0" bIns="0" rtlCol="0" anchor="t"/>
          <a:lstStyle/>
          <a:p>
            <a:pPr marL="0" indent="0">
              <a:lnSpc>
                <a:spcPts val="2500"/>
              </a:lnSpc>
              <a:buNone/>
            </a:pPr>
            <a:r>
              <a:rPr lang="en-US" sz="1550" dirty="0">
                <a:solidFill>
                  <a:srgbClr val="2B4150"/>
                </a:solidFill>
                <a:latin typeface="PT Serif" panose="020A0603040505020204" pitchFamily="18" charset="0"/>
                <a:ea typeface="Source Sans Pro" pitchFamily="34" charset="-122"/>
                <a:cs typeface="Source Sans Pro" pitchFamily="34" charset="-120"/>
              </a:rPr>
              <a:t>Lỗi trong quá trình thiết lập nhiệt độ và áp suất</a:t>
            </a:r>
            <a:endParaRPr lang="en-US" sz="1550" dirty="0"/>
          </a:p>
        </p:txBody>
      </p:sp>
      <p:sp>
        <p:nvSpPr>
          <p:cNvPr id="14" name="Text 10"/>
          <p:cNvSpPr/>
          <p:nvPr/>
        </p:nvSpPr>
        <p:spPr>
          <a:xfrm>
            <a:off x="6849070" y="5067538"/>
            <a:ext cx="7074694" cy="323017"/>
          </a:xfrm>
          <a:prstGeom prst="rect">
            <a:avLst/>
          </a:prstGeom>
          <a:noFill/>
          <a:ln/>
        </p:spPr>
        <p:txBody>
          <a:bodyPr wrap="none" lIns="0" tIns="0" rIns="0" bIns="0" rtlCol="0" anchor="t"/>
          <a:lstStyle/>
          <a:p>
            <a:pPr marL="0" indent="0">
              <a:lnSpc>
                <a:spcPts val="2500"/>
              </a:lnSpc>
              <a:buNone/>
            </a:pPr>
            <a:r>
              <a:rPr lang="en-US" sz="1550" dirty="0">
                <a:solidFill>
                  <a:srgbClr val="2B4150"/>
                </a:solidFill>
                <a:latin typeface="PT Serif" panose="020A0603040505020204" pitchFamily="18" charset="0"/>
                <a:ea typeface="Source Sans Pro" pitchFamily="34" charset="-122"/>
                <a:cs typeface="Source Sans Pro" pitchFamily="34" charset="-120"/>
              </a:rPr>
              <a:t>Sự thiếu sót trong việc đào tạo công nhân và không tuân thủ các quy trình an toàn</a:t>
            </a:r>
            <a:endParaRPr lang="en-US" sz="1550" dirty="0"/>
          </a:p>
        </p:txBody>
      </p:sp>
      <p:sp>
        <p:nvSpPr>
          <p:cNvPr id="15" name="Shape 11"/>
          <p:cNvSpPr/>
          <p:nvPr/>
        </p:nvSpPr>
        <p:spPr>
          <a:xfrm>
            <a:off x="6193036" y="5958125"/>
            <a:ext cx="454223" cy="454223"/>
          </a:xfrm>
          <a:prstGeom prst="roundRect">
            <a:avLst>
              <a:gd name="adj" fmla="val 6668"/>
            </a:avLst>
          </a:prstGeom>
          <a:solidFill>
            <a:srgbClr val="124E73"/>
          </a:solidFill>
          <a:ln/>
        </p:spPr>
      </p:sp>
      <p:sp>
        <p:nvSpPr>
          <p:cNvPr id="16" name="Text 12"/>
          <p:cNvSpPr/>
          <p:nvPr/>
        </p:nvSpPr>
        <p:spPr>
          <a:xfrm>
            <a:off x="6334958" y="6033730"/>
            <a:ext cx="170259" cy="302895"/>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3</a:t>
            </a:r>
            <a:endParaRPr lang="en-US" sz="2350" dirty="0"/>
          </a:p>
        </p:txBody>
      </p:sp>
      <p:sp>
        <p:nvSpPr>
          <p:cNvPr id="17" name="Text 13"/>
          <p:cNvSpPr/>
          <p:nvPr/>
        </p:nvSpPr>
        <p:spPr>
          <a:xfrm>
            <a:off x="6849070" y="5958125"/>
            <a:ext cx="2523887" cy="315516"/>
          </a:xfrm>
          <a:prstGeom prst="rect">
            <a:avLst/>
          </a:prstGeom>
          <a:noFill/>
          <a:ln/>
        </p:spPr>
        <p:txBody>
          <a:bodyPr wrap="none" lIns="0" tIns="0" rIns="0" bIns="0" rtlCol="0" anchor="t"/>
          <a:lstStyle/>
          <a:p>
            <a:pPr marL="0" indent="0">
              <a:lnSpc>
                <a:spcPts val="2450"/>
              </a:lnSpc>
              <a:buNone/>
            </a:pPr>
            <a:r>
              <a:rPr lang="en-US" sz="1950" b="1" dirty="0">
                <a:solidFill>
                  <a:srgbClr val="2B4150"/>
                </a:solidFill>
                <a:latin typeface="MuseoModerno Medium" pitchFamily="34" charset="0"/>
                <a:ea typeface="MuseoModerno Medium" pitchFamily="34" charset="-122"/>
                <a:cs typeface="MuseoModerno Medium" pitchFamily="34" charset="-120"/>
              </a:rPr>
              <a:t>Phòng Ngừa</a:t>
            </a:r>
            <a:endParaRPr lang="en-US" sz="1950" b="1" dirty="0"/>
          </a:p>
        </p:txBody>
      </p:sp>
      <p:sp>
        <p:nvSpPr>
          <p:cNvPr id="18" name="Text 14"/>
          <p:cNvSpPr/>
          <p:nvPr/>
        </p:nvSpPr>
        <p:spPr>
          <a:xfrm>
            <a:off x="6849070" y="6256020"/>
            <a:ext cx="7074694" cy="323017"/>
          </a:xfrm>
          <a:prstGeom prst="rect">
            <a:avLst/>
          </a:prstGeom>
          <a:noFill/>
          <a:ln/>
        </p:spPr>
        <p:txBody>
          <a:bodyPr wrap="none" lIns="0" tIns="0" rIns="0" bIns="0" rtlCol="0" anchor="t"/>
          <a:lstStyle/>
          <a:p>
            <a:pPr marL="0" indent="0">
              <a:lnSpc>
                <a:spcPts val="2500"/>
              </a:lnSpc>
              <a:buNone/>
            </a:pPr>
            <a:r>
              <a:rPr lang="en-US" sz="1550" dirty="0">
                <a:solidFill>
                  <a:srgbClr val="2B4150"/>
                </a:solidFill>
                <a:latin typeface="PT Serif" panose="020A0603040505020204" pitchFamily="18" charset="0"/>
                <a:ea typeface="Source Sans Pro" pitchFamily="34" charset="-122"/>
                <a:cs typeface="Source Sans Pro" pitchFamily="34" charset="-120"/>
              </a:rPr>
              <a:t>Sử dụng thiết bị bảo hộ cá nhân</a:t>
            </a:r>
            <a:endParaRPr lang="en-US" sz="1550" dirty="0"/>
          </a:p>
        </p:txBody>
      </p:sp>
      <p:sp>
        <p:nvSpPr>
          <p:cNvPr id="19" name="Text 15"/>
          <p:cNvSpPr/>
          <p:nvPr/>
        </p:nvSpPr>
        <p:spPr>
          <a:xfrm>
            <a:off x="6849070" y="6700123"/>
            <a:ext cx="7074694" cy="323017"/>
          </a:xfrm>
          <a:prstGeom prst="rect">
            <a:avLst/>
          </a:prstGeom>
          <a:noFill/>
          <a:ln/>
        </p:spPr>
        <p:txBody>
          <a:bodyPr wrap="none" lIns="0" tIns="0" rIns="0" bIns="0" rtlCol="0" anchor="t"/>
          <a:lstStyle/>
          <a:p>
            <a:pPr marL="0" indent="0">
              <a:lnSpc>
                <a:spcPts val="2500"/>
              </a:lnSpc>
              <a:buNone/>
            </a:pPr>
            <a:r>
              <a:rPr lang="en-US" sz="1550" dirty="0">
                <a:solidFill>
                  <a:srgbClr val="2B4150"/>
                </a:solidFill>
                <a:latin typeface="PT Serif" panose="020A0603040505020204" pitchFamily="18" charset="0"/>
                <a:ea typeface="Source Sans Pro" pitchFamily="34" charset="-122"/>
                <a:cs typeface="Source Sans Pro" pitchFamily="34" charset="-120"/>
              </a:rPr>
              <a:t>Bảo trì máy móc định kỳ.</a:t>
            </a:r>
            <a:endParaRPr lang="en-US" sz="1550" dirty="0"/>
          </a:p>
        </p:txBody>
      </p:sp>
      <p:sp>
        <p:nvSpPr>
          <p:cNvPr id="20" name="Text 16"/>
          <p:cNvSpPr/>
          <p:nvPr/>
        </p:nvSpPr>
        <p:spPr>
          <a:xfrm>
            <a:off x="6849070" y="7144226"/>
            <a:ext cx="7074694" cy="323017"/>
          </a:xfrm>
          <a:prstGeom prst="rect">
            <a:avLst/>
          </a:prstGeom>
          <a:noFill/>
          <a:ln/>
        </p:spPr>
        <p:txBody>
          <a:bodyPr wrap="none" lIns="0" tIns="0" rIns="0" bIns="0" rtlCol="0" anchor="t"/>
          <a:lstStyle/>
          <a:p>
            <a:pPr marL="0" indent="0">
              <a:lnSpc>
                <a:spcPts val="2500"/>
              </a:lnSpc>
              <a:buNone/>
            </a:pPr>
            <a:r>
              <a:rPr lang="en-US" sz="1550" dirty="0">
                <a:solidFill>
                  <a:srgbClr val="2B4150"/>
                </a:solidFill>
                <a:latin typeface="PT Serif" panose="020A0603040505020204" pitchFamily="18" charset="0"/>
                <a:ea typeface="Source Sans Pro" pitchFamily="34" charset="-122"/>
                <a:cs typeface="Source Sans Pro" pitchFamily="34" charset="-120"/>
              </a:rPr>
              <a:t>Huấn luyện an toàn lao động</a:t>
            </a:r>
            <a:endParaRPr lang="en-US" sz="1550" dirty="0"/>
          </a:p>
        </p:txBody>
      </p:sp>
      <p:pic>
        <p:nvPicPr>
          <p:cNvPr id="21" name="Picture 20">
            <a:extLst>
              <a:ext uri="{FF2B5EF4-FFF2-40B4-BE49-F238E27FC236}">
                <a16:creationId xmlns:a16="http://schemas.microsoft.com/office/drawing/2014/main" id="{FC26116F-28E3-7FBC-241A-F3CCBF948706}"/>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372936" y="3403925"/>
            <a:ext cx="5090755" cy="2875478"/>
          </a:xfrm>
          <a:prstGeom prst="rect">
            <a:avLst/>
          </a:prstGeom>
        </p:spPr>
      </p:pic>
      <p:sp>
        <p:nvSpPr>
          <p:cNvPr id="4" name="Text 0"/>
          <p:cNvSpPr/>
          <p:nvPr/>
        </p:nvSpPr>
        <p:spPr>
          <a:xfrm>
            <a:off x="553760" y="435054"/>
            <a:ext cx="9976913" cy="1308456"/>
          </a:xfrm>
          <a:prstGeom prst="rect">
            <a:avLst/>
          </a:prstGeom>
          <a:noFill/>
          <a:ln/>
        </p:spPr>
        <p:txBody>
          <a:bodyPr wrap="square" lIns="0" tIns="0" rIns="0" bIns="0" rtlCol="0" anchor="t"/>
          <a:lstStyle/>
          <a:p>
            <a:pPr marL="0" indent="0" algn="ctr">
              <a:lnSpc>
                <a:spcPts val="3850"/>
              </a:lnSpc>
              <a:buNone/>
            </a:pPr>
            <a:r>
              <a:rPr lang="en-US" sz="3900" b="1" dirty="0">
                <a:solidFill>
                  <a:srgbClr val="124E73"/>
                </a:solidFill>
                <a:latin typeface="MuseoModerno Medium" pitchFamily="34" charset="0"/>
                <a:ea typeface="MuseoModerno Medium" pitchFamily="34" charset="-122"/>
                <a:cs typeface="MuseoModerno Medium" pitchFamily="34" charset="-120"/>
              </a:rPr>
              <a:t>II. An </a:t>
            </a:r>
            <a:r>
              <a:rPr lang="en-US" sz="3900" b="1" dirty="0" err="1">
                <a:solidFill>
                  <a:srgbClr val="124E73"/>
                </a:solidFill>
                <a:latin typeface="MuseoModerno Medium" pitchFamily="34" charset="0"/>
                <a:ea typeface="MuseoModerno Medium" pitchFamily="34" charset="-122"/>
                <a:cs typeface="MuseoModerno Medium" pitchFamily="34" charset="-120"/>
              </a:rPr>
              <a:t>Toàn</a:t>
            </a:r>
            <a:r>
              <a:rPr lang="en-US" sz="3900" b="1" dirty="0">
                <a:solidFill>
                  <a:srgbClr val="124E73"/>
                </a:solidFill>
                <a:latin typeface="MuseoModerno Medium" pitchFamily="34" charset="0"/>
                <a:ea typeface="MuseoModerno Medium" pitchFamily="34" charset="-122"/>
                <a:cs typeface="MuseoModerno Medium" pitchFamily="34" charset="-120"/>
              </a:rPr>
              <a:t> </a:t>
            </a:r>
            <a:r>
              <a:rPr lang="en-US" sz="3900" b="1" dirty="0" err="1">
                <a:solidFill>
                  <a:srgbClr val="124E73"/>
                </a:solidFill>
                <a:latin typeface="MuseoModerno Medium" pitchFamily="34" charset="0"/>
                <a:ea typeface="MuseoModerno Medium" pitchFamily="34" charset="-122"/>
                <a:cs typeface="MuseoModerno Medium" pitchFamily="34" charset="-120"/>
              </a:rPr>
              <a:t>Vệ</a:t>
            </a:r>
            <a:r>
              <a:rPr lang="en-US" sz="3900" b="1" dirty="0">
                <a:solidFill>
                  <a:srgbClr val="124E73"/>
                </a:solidFill>
                <a:latin typeface="MuseoModerno Medium" pitchFamily="34" charset="0"/>
                <a:ea typeface="MuseoModerno Medium" pitchFamily="34" charset="-122"/>
                <a:cs typeface="MuseoModerno Medium" pitchFamily="34" charset="-120"/>
              </a:rPr>
              <a:t> Sinh Lao </a:t>
            </a:r>
            <a:r>
              <a:rPr lang="en-US" sz="3900" b="1" dirty="0" err="1">
                <a:solidFill>
                  <a:srgbClr val="124E73"/>
                </a:solidFill>
                <a:latin typeface="MuseoModerno Medium" pitchFamily="34" charset="0"/>
                <a:ea typeface="MuseoModerno Medium" pitchFamily="34" charset="-122"/>
                <a:cs typeface="MuseoModerno Medium" pitchFamily="34" charset="-120"/>
              </a:rPr>
              <a:t>Động</a:t>
            </a:r>
            <a:r>
              <a:rPr lang="en-US" sz="3900" b="1" dirty="0">
                <a:solidFill>
                  <a:srgbClr val="124E73"/>
                </a:solidFill>
                <a:latin typeface="MuseoModerno Medium" pitchFamily="34" charset="0"/>
                <a:ea typeface="MuseoModerno Medium" pitchFamily="34" charset="-122"/>
                <a:cs typeface="MuseoModerno Medium" pitchFamily="34" charset="-120"/>
              </a:rPr>
              <a:t> Cho </a:t>
            </a:r>
            <a:r>
              <a:rPr lang="en-US" sz="3900" b="1" dirty="0" err="1">
                <a:solidFill>
                  <a:srgbClr val="124E73"/>
                </a:solidFill>
                <a:latin typeface="MuseoModerno Medium" pitchFamily="34" charset="0"/>
                <a:ea typeface="MuseoModerno Medium" pitchFamily="34" charset="-122"/>
                <a:cs typeface="MuseoModerno Medium" pitchFamily="34" charset="-120"/>
              </a:rPr>
              <a:t>Nhân</a:t>
            </a:r>
            <a:r>
              <a:rPr lang="en-US" sz="3900" b="1" dirty="0">
                <a:solidFill>
                  <a:srgbClr val="124E73"/>
                </a:solidFill>
                <a:latin typeface="MuseoModerno Medium" pitchFamily="34" charset="0"/>
                <a:ea typeface="MuseoModerno Medium" pitchFamily="34" charset="-122"/>
                <a:cs typeface="MuseoModerno Medium" pitchFamily="34" charset="-120"/>
              </a:rPr>
              <a:t> Viên </a:t>
            </a:r>
            <a:r>
              <a:rPr lang="en-US" sz="3900" b="1" dirty="0" err="1">
                <a:solidFill>
                  <a:srgbClr val="124E73"/>
                </a:solidFill>
                <a:latin typeface="MuseoModerno Medium" pitchFamily="34" charset="0"/>
                <a:ea typeface="MuseoModerno Medium" pitchFamily="34" charset="-122"/>
                <a:cs typeface="MuseoModerno Medium" pitchFamily="34" charset="-120"/>
              </a:rPr>
              <a:t>Làm</a:t>
            </a:r>
            <a:r>
              <a:rPr lang="en-US" sz="3900" b="1" dirty="0">
                <a:solidFill>
                  <a:srgbClr val="124E73"/>
                </a:solidFill>
                <a:latin typeface="MuseoModerno Medium" pitchFamily="34" charset="0"/>
                <a:ea typeface="MuseoModerno Medium" pitchFamily="34" charset="-122"/>
                <a:cs typeface="MuseoModerno Medium" pitchFamily="34" charset="-120"/>
              </a:rPr>
              <a:t> </a:t>
            </a:r>
            <a:r>
              <a:rPr lang="en-US" sz="3900" b="1" dirty="0" err="1">
                <a:solidFill>
                  <a:srgbClr val="124E73"/>
                </a:solidFill>
                <a:latin typeface="MuseoModerno Medium" pitchFamily="34" charset="0"/>
                <a:ea typeface="MuseoModerno Medium" pitchFamily="34" charset="-122"/>
                <a:cs typeface="MuseoModerno Medium" pitchFamily="34" charset="-120"/>
              </a:rPr>
              <a:t>Nguội</a:t>
            </a:r>
            <a:r>
              <a:rPr lang="en-US" sz="3900" b="1" dirty="0">
                <a:solidFill>
                  <a:srgbClr val="124E73"/>
                </a:solidFill>
                <a:latin typeface="MuseoModerno Medium" pitchFamily="34" charset="0"/>
                <a:ea typeface="MuseoModerno Medium" pitchFamily="34" charset="-122"/>
                <a:cs typeface="MuseoModerno Medium" pitchFamily="34" charset="-120"/>
              </a:rPr>
              <a:t> </a:t>
            </a:r>
            <a:r>
              <a:rPr lang="en-US" sz="3900" b="1" dirty="0" err="1">
                <a:solidFill>
                  <a:srgbClr val="124E73"/>
                </a:solidFill>
                <a:latin typeface="MuseoModerno Medium" pitchFamily="34" charset="0"/>
                <a:ea typeface="MuseoModerno Medium" pitchFamily="34" charset="-122"/>
                <a:cs typeface="MuseoModerno Medium" pitchFamily="34" charset="-120"/>
              </a:rPr>
              <a:t>Và</a:t>
            </a:r>
            <a:r>
              <a:rPr lang="en-US" sz="3900" b="1" dirty="0">
                <a:solidFill>
                  <a:srgbClr val="124E73"/>
                </a:solidFill>
                <a:latin typeface="MuseoModerno Medium" pitchFamily="34" charset="0"/>
                <a:ea typeface="MuseoModerno Medium" pitchFamily="34" charset="-122"/>
                <a:cs typeface="MuseoModerno Medium" pitchFamily="34" charset="-120"/>
              </a:rPr>
              <a:t> </a:t>
            </a:r>
            <a:r>
              <a:rPr lang="en-US" sz="3900" b="1" dirty="0" err="1">
                <a:solidFill>
                  <a:srgbClr val="124E73"/>
                </a:solidFill>
                <a:latin typeface="MuseoModerno Medium" pitchFamily="34" charset="0"/>
                <a:ea typeface="MuseoModerno Medium" pitchFamily="34" charset="-122"/>
                <a:cs typeface="MuseoModerno Medium" pitchFamily="34" charset="-120"/>
              </a:rPr>
              <a:t>Cắt</a:t>
            </a:r>
            <a:endParaRPr lang="en-US" sz="3900" b="1" dirty="0"/>
          </a:p>
        </p:txBody>
      </p:sp>
      <p:pic>
        <p:nvPicPr>
          <p:cNvPr id="5" name="Image 2" descr="preencoded.png"/>
          <p:cNvPicPr>
            <a:picLocks noChangeAspect="1"/>
          </p:cNvPicPr>
          <p:nvPr/>
        </p:nvPicPr>
        <p:blipFill>
          <a:blip r:embed="rId4"/>
          <a:stretch>
            <a:fillRect/>
          </a:stretch>
        </p:blipFill>
        <p:spPr>
          <a:xfrm>
            <a:off x="1166709" y="2548365"/>
            <a:ext cx="395526" cy="395526"/>
          </a:xfrm>
          <a:prstGeom prst="rect">
            <a:avLst/>
          </a:prstGeom>
        </p:spPr>
      </p:pic>
      <p:sp>
        <p:nvSpPr>
          <p:cNvPr id="6" name="Text 1"/>
          <p:cNvSpPr/>
          <p:nvPr/>
        </p:nvSpPr>
        <p:spPr>
          <a:xfrm>
            <a:off x="1779658" y="2696974"/>
            <a:ext cx="1977747" cy="247174"/>
          </a:xfrm>
          <a:prstGeom prst="rect">
            <a:avLst/>
          </a:prstGeom>
          <a:noFill/>
          <a:ln/>
        </p:spPr>
        <p:txBody>
          <a:bodyPr wrap="none" lIns="0" tIns="0" rIns="0" bIns="0" rtlCol="0" anchor="t"/>
          <a:lstStyle/>
          <a:p>
            <a:pPr marL="0" indent="0" algn="l">
              <a:lnSpc>
                <a:spcPts val="1900"/>
              </a:lnSpc>
              <a:buNone/>
            </a:pPr>
            <a:r>
              <a:rPr lang="en-US" sz="2000" b="1" dirty="0">
                <a:solidFill>
                  <a:srgbClr val="2B4150"/>
                </a:solidFill>
                <a:latin typeface="MuseoModerno Medium" pitchFamily="34" charset="0"/>
                <a:ea typeface="MuseoModerno Medium" pitchFamily="34" charset="-122"/>
                <a:cs typeface="MuseoModerno Medium" pitchFamily="34" charset="-120"/>
              </a:rPr>
              <a:t>Nguy Cơ</a:t>
            </a:r>
            <a:endParaRPr lang="en-US" sz="2000" b="1" dirty="0"/>
          </a:p>
        </p:txBody>
      </p:sp>
      <p:sp>
        <p:nvSpPr>
          <p:cNvPr id="7" name="Text 2"/>
          <p:cNvSpPr/>
          <p:nvPr/>
        </p:nvSpPr>
        <p:spPr>
          <a:xfrm>
            <a:off x="1779658" y="2961013"/>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Bị thương do tiếp xúc với thiết bị làm nguội hoặc máy cắt.</a:t>
            </a:r>
            <a:endParaRPr lang="en-US" sz="1600" dirty="0"/>
          </a:p>
        </p:txBody>
      </p:sp>
      <p:sp>
        <p:nvSpPr>
          <p:cNvPr id="8" name="Text 3"/>
          <p:cNvSpPr/>
          <p:nvPr/>
        </p:nvSpPr>
        <p:spPr>
          <a:xfrm>
            <a:off x="1779658" y="3309033"/>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bị cắt hoặc bị thương do các mảnh nhựa văng ra</a:t>
            </a:r>
            <a:endParaRPr lang="en-US" sz="1600" dirty="0"/>
          </a:p>
        </p:txBody>
      </p:sp>
      <p:pic>
        <p:nvPicPr>
          <p:cNvPr id="9" name="Image 3" descr="preencoded.png"/>
          <p:cNvPicPr>
            <a:picLocks noChangeAspect="1"/>
          </p:cNvPicPr>
          <p:nvPr/>
        </p:nvPicPr>
        <p:blipFill>
          <a:blip r:embed="rId5"/>
          <a:stretch>
            <a:fillRect/>
          </a:stretch>
        </p:blipFill>
        <p:spPr>
          <a:xfrm>
            <a:off x="1166709" y="3885605"/>
            <a:ext cx="395526" cy="395526"/>
          </a:xfrm>
          <a:prstGeom prst="rect">
            <a:avLst/>
          </a:prstGeom>
        </p:spPr>
      </p:pic>
      <p:sp>
        <p:nvSpPr>
          <p:cNvPr id="10" name="Text 4"/>
          <p:cNvSpPr/>
          <p:nvPr/>
        </p:nvSpPr>
        <p:spPr>
          <a:xfrm>
            <a:off x="1779658" y="4034213"/>
            <a:ext cx="1977747" cy="247174"/>
          </a:xfrm>
          <a:prstGeom prst="rect">
            <a:avLst/>
          </a:prstGeom>
          <a:noFill/>
          <a:ln/>
        </p:spPr>
        <p:txBody>
          <a:bodyPr wrap="none" lIns="0" tIns="0" rIns="0" bIns="0" rtlCol="0" anchor="t"/>
          <a:lstStyle/>
          <a:p>
            <a:pPr marL="0" indent="0" algn="l">
              <a:lnSpc>
                <a:spcPts val="1900"/>
              </a:lnSpc>
              <a:buNone/>
            </a:pPr>
            <a:r>
              <a:rPr lang="en-US" sz="2000" b="1" dirty="0">
                <a:solidFill>
                  <a:srgbClr val="2B4150"/>
                </a:solidFill>
                <a:latin typeface="MuseoModerno Medium" pitchFamily="34" charset="0"/>
                <a:ea typeface="MuseoModerno Medium" pitchFamily="34" charset="-122"/>
                <a:cs typeface="MuseoModerno Medium" pitchFamily="34" charset="-120"/>
              </a:rPr>
              <a:t>Nguyên nhân</a:t>
            </a:r>
            <a:endParaRPr lang="en-US" sz="2000" b="1" dirty="0"/>
          </a:p>
        </p:txBody>
      </p:sp>
      <p:sp>
        <p:nvSpPr>
          <p:cNvPr id="11" name="Text 5"/>
          <p:cNvSpPr/>
          <p:nvPr/>
        </p:nvSpPr>
        <p:spPr>
          <a:xfrm>
            <a:off x="1779658" y="4298253"/>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Sự cố với thiết bị làm nguội và máy cắt</a:t>
            </a:r>
            <a:endParaRPr lang="en-US" sz="1600" dirty="0"/>
          </a:p>
        </p:txBody>
      </p:sp>
      <p:sp>
        <p:nvSpPr>
          <p:cNvPr id="12" name="Text 6"/>
          <p:cNvSpPr/>
          <p:nvPr/>
        </p:nvSpPr>
        <p:spPr>
          <a:xfrm>
            <a:off x="1779658" y="4646273"/>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Không tuân thủ quy trình an toàn và sản xuất</a:t>
            </a:r>
            <a:endParaRPr lang="en-US" sz="1600" dirty="0"/>
          </a:p>
        </p:txBody>
      </p:sp>
      <p:sp>
        <p:nvSpPr>
          <p:cNvPr id="13" name="Text 7"/>
          <p:cNvSpPr/>
          <p:nvPr/>
        </p:nvSpPr>
        <p:spPr>
          <a:xfrm>
            <a:off x="1779658" y="4994292"/>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Không kiểm tra và điều chỉnh các thiết bị cắt</a:t>
            </a:r>
            <a:endParaRPr lang="en-US" sz="1600" dirty="0"/>
          </a:p>
        </p:txBody>
      </p:sp>
      <p:pic>
        <p:nvPicPr>
          <p:cNvPr id="14" name="Image 4" descr="preencoded.png"/>
          <p:cNvPicPr>
            <a:picLocks noChangeAspect="1"/>
          </p:cNvPicPr>
          <p:nvPr/>
        </p:nvPicPr>
        <p:blipFill>
          <a:blip r:embed="rId6"/>
          <a:stretch>
            <a:fillRect/>
          </a:stretch>
        </p:blipFill>
        <p:spPr>
          <a:xfrm>
            <a:off x="1166709" y="5658327"/>
            <a:ext cx="395526" cy="395526"/>
          </a:xfrm>
          <a:prstGeom prst="rect">
            <a:avLst/>
          </a:prstGeom>
        </p:spPr>
      </p:pic>
      <p:sp>
        <p:nvSpPr>
          <p:cNvPr id="15" name="Text 8"/>
          <p:cNvSpPr/>
          <p:nvPr/>
        </p:nvSpPr>
        <p:spPr>
          <a:xfrm>
            <a:off x="1779658" y="5806936"/>
            <a:ext cx="1977747" cy="247174"/>
          </a:xfrm>
          <a:prstGeom prst="rect">
            <a:avLst/>
          </a:prstGeom>
          <a:noFill/>
          <a:ln/>
        </p:spPr>
        <p:txBody>
          <a:bodyPr wrap="none" lIns="0" tIns="0" rIns="0" bIns="0" rtlCol="0" anchor="t"/>
          <a:lstStyle/>
          <a:p>
            <a:pPr marL="0" indent="0" algn="l">
              <a:lnSpc>
                <a:spcPts val="1900"/>
              </a:lnSpc>
              <a:buNone/>
            </a:pPr>
            <a:r>
              <a:rPr lang="en-US" sz="2000" b="1" dirty="0">
                <a:solidFill>
                  <a:srgbClr val="2B4150"/>
                </a:solidFill>
                <a:latin typeface="MuseoModerno Medium" pitchFamily="34" charset="0"/>
                <a:ea typeface="MuseoModerno Medium" pitchFamily="34" charset="-122"/>
                <a:cs typeface="MuseoModerno Medium" pitchFamily="34" charset="-120"/>
              </a:rPr>
              <a:t>Phòng Ngừa</a:t>
            </a:r>
            <a:endParaRPr lang="en-US" sz="2000" b="1" dirty="0"/>
          </a:p>
        </p:txBody>
      </p:sp>
      <p:sp>
        <p:nvSpPr>
          <p:cNvPr id="16" name="Text 9"/>
          <p:cNvSpPr/>
          <p:nvPr/>
        </p:nvSpPr>
        <p:spPr>
          <a:xfrm>
            <a:off x="1779658" y="6052274"/>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Tuân thủ quy định an toàn</a:t>
            </a:r>
            <a:endParaRPr lang="en-US" sz="1600" dirty="0"/>
          </a:p>
        </p:txBody>
      </p:sp>
      <p:sp>
        <p:nvSpPr>
          <p:cNvPr id="17" name="Text 10"/>
          <p:cNvSpPr/>
          <p:nvPr/>
        </p:nvSpPr>
        <p:spPr>
          <a:xfrm>
            <a:off x="1779658" y="6400293"/>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Sử dụng thiết bị bảo hộ cá nhân</a:t>
            </a:r>
            <a:endParaRPr lang="en-US" sz="1600" dirty="0"/>
          </a:p>
        </p:txBody>
      </p:sp>
      <p:sp>
        <p:nvSpPr>
          <p:cNvPr id="18" name="Text 11"/>
          <p:cNvSpPr/>
          <p:nvPr/>
        </p:nvSpPr>
        <p:spPr>
          <a:xfrm>
            <a:off x="1779658" y="6748313"/>
            <a:ext cx="8036481" cy="253127"/>
          </a:xfrm>
          <a:prstGeom prst="rect">
            <a:avLst/>
          </a:prstGeom>
          <a:noFill/>
          <a:ln/>
        </p:spPr>
        <p:txBody>
          <a:bodyPr wrap="none" lIns="0" tIns="0" rIns="0" bIns="0" rtlCol="0" anchor="t"/>
          <a:lstStyle/>
          <a:p>
            <a:pPr marL="0" indent="0" algn="l">
              <a:lnSpc>
                <a:spcPts val="19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Kiểm tra, bảo trì máy móc đúng hạn </a:t>
            </a:r>
            <a:endParaRPr lang="en-US" sz="1600" dirty="0"/>
          </a:p>
        </p:txBody>
      </p:sp>
      <p:pic>
        <p:nvPicPr>
          <p:cNvPr id="19" name="Picture 18">
            <a:extLst>
              <a:ext uri="{FF2B5EF4-FFF2-40B4-BE49-F238E27FC236}">
                <a16:creationId xmlns:a16="http://schemas.microsoft.com/office/drawing/2014/main" id="{39211BC0-F3B2-E6DE-6C16-260101747F02}"/>
              </a:ext>
            </a:extLst>
          </p:cNvPr>
          <p:cNvPicPr>
            <a:picLocks noChangeAspect="1"/>
          </p:cNvPicPr>
          <p:nvPr/>
        </p:nvPicPr>
        <p:blipFill>
          <a:blip r:embed="rId7"/>
          <a:stretch>
            <a:fillRect/>
          </a:stretch>
        </p:blipFill>
        <p:spPr>
          <a:xfrm>
            <a:off x="12238892" y="7455877"/>
            <a:ext cx="2311121" cy="71564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55277" y="4237070"/>
            <a:ext cx="4919305" cy="2778681"/>
          </a:xfrm>
          <a:prstGeom prst="rect">
            <a:avLst/>
          </a:prstGeom>
        </p:spPr>
      </p:pic>
      <p:sp>
        <p:nvSpPr>
          <p:cNvPr id="4" name="Text 0"/>
          <p:cNvSpPr/>
          <p:nvPr/>
        </p:nvSpPr>
        <p:spPr>
          <a:xfrm>
            <a:off x="1356527" y="780693"/>
            <a:ext cx="12480085" cy="2126337"/>
          </a:xfrm>
          <a:prstGeom prst="rect">
            <a:avLst/>
          </a:prstGeom>
          <a:noFill/>
          <a:ln/>
        </p:spPr>
        <p:txBody>
          <a:bodyPr wrap="squar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III. An </a:t>
            </a:r>
            <a:r>
              <a:rPr lang="en-US" sz="4450" b="1" dirty="0" err="1">
                <a:solidFill>
                  <a:srgbClr val="124E73"/>
                </a:solidFill>
                <a:latin typeface="MuseoModerno Medium" pitchFamily="34" charset="0"/>
                <a:ea typeface="MuseoModerno Medium" pitchFamily="34" charset="-122"/>
                <a:cs typeface="MuseoModerno Medium" pitchFamily="34" charset="-120"/>
              </a:rPr>
              <a:t>Toàn</a:t>
            </a:r>
            <a:r>
              <a:rPr lang="en-US" sz="4450" b="1" dirty="0">
                <a:solidFill>
                  <a:srgbClr val="124E73"/>
                </a:solidFill>
                <a:latin typeface="MuseoModerno Medium" pitchFamily="34" charset="0"/>
                <a:ea typeface="MuseoModerno Medium" pitchFamily="34" charset="-122"/>
                <a:cs typeface="MuseoModerno Medium" pitchFamily="34" charset="-120"/>
              </a:rPr>
              <a:t> </a:t>
            </a:r>
            <a:r>
              <a:rPr lang="en-US" sz="4450" b="1" dirty="0" err="1">
                <a:solidFill>
                  <a:srgbClr val="124E73"/>
                </a:solidFill>
                <a:latin typeface="MuseoModerno Medium" pitchFamily="34" charset="0"/>
                <a:ea typeface="MuseoModerno Medium" pitchFamily="34" charset="-122"/>
                <a:cs typeface="MuseoModerno Medium" pitchFamily="34" charset="-120"/>
              </a:rPr>
              <a:t>Vệ</a:t>
            </a:r>
            <a:r>
              <a:rPr lang="en-US" sz="4450" b="1" dirty="0">
                <a:solidFill>
                  <a:srgbClr val="124E73"/>
                </a:solidFill>
                <a:latin typeface="MuseoModerno Medium" pitchFamily="34" charset="0"/>
                <a:ea typeface="MuseoModerno Medium" pitchFamily="34" charset="-122"/>
                <a:cs typeface="MuseoModerno Medium" pitchFamily="34" charset="-120"/>
              </a:rPr>
              <a:t> Sinh Lao </a:t>
            </a:r>
            <a:r>
              <a:rPr lang="en-US" sz="4450" b="1" dirty="0" err="1">
                <a:solidFill>
                  <a:srgbClr val="124E73"/>
                </a:solidFill>
                <a:latin typeface="MuseoModerno Medium" pitchFamily="34" charset="0"/>
                <a:ea typeface="MuseoModerno Medium" pitchFamily="34" charset="-122"/>
                <a:cs typeface="MuseoModerno Medium" pitchFamily="34" charset="-120"/>
              </a:rPr>
              <a:t>Động</a:t>
            </a:r>
            <a:r>
              <a:rPr lang="en-US" sz="4450" b="1" dirty="0">
                <a:solidFill>
                  <a:srgbClr val="124E73"/>
                </a:solidFill>
                <a:latin typeface="MuseoModerno Medium" pitchFamily="34" charset="0"/>
                <a:ea typeface="MuseoModerno Medium" pitchFamily="34" charset="-122"/>
                <a:cs typeface="MuseoModerno Medium" pitchFamily="34" charset="-120"/>
              </a:rPr>
              <a:t> Cho </a:t>
            </a:r>
            <a:r>
              <a:rPr lang="en-US" sz="4450" b="1" dirty="0" err="1">
                <a:solidFill>
                  <a:srgbClr val="124E73"/>
                </a:solidFill>
                <a:latin typeface="MuseoModerno Medium" pitchFamily="34" charset="0"/>
                <a:ea typeface="MuseoModerno Medium" pitchFamily="34" charset="-122"/>
                <a:cs typeface="MuseoModerno Medium" pitchFamily="34" charset="-120"/>
              </a:rPr>
              <a:t>Nhân</a:t>
            </a:r>
            <a:r>
              <a:rPr lang="en-US" sz="4450" b="1" dirty="0">
                <a:solidFill>
                  <a:srgbClr val="124E73"/>
                </a:solidFill>
                <a:latin typeface="MuseoModerno Medium" pitchFamily="34" charset="0"/>
                <a:ea typeface="MuseoModerno Medium" pitchFamily="34" charset="-122"/>
                <a:cs typeface="MuseoModerno Medium" pitchFamily="34" charset="-120"/>
              </a:rPr>
              <a:t> Viên </a:t>
            </a:r>
            <a:r>
              <a:rPr lang="en-US" sz="4450" b="1" dirty="0" err="1">
                <a:solidFill>
                  <a:srgbClr val="124E73"/>
                </a:solidFill>
                <a:latin typeface="MuseoModerno Medium" pitchFamily="34" charset="0"/>
                <a:ea typeface="MuseoModerno Medium" pitchFamily="34" charset="-122"/>
                <a:cs typeface="MuseoModerno Medium" pitchFamily="34" charset="-120"/>
              </a:rPr>
              <a:t>Cắt</a:t>
            </a:r>
            <a:r>
              <a:rPr lang="en-US" sz="4450" b="1" dirty="0">
                <a:solidFill>
                  <a:srgbClr val="124E73"/>
                </a:solidFill>
                <a:latin typeface="MuseoModerno Medium" pitchFamily="34" charset="0"/>
                <a:ea typeface="MuseoModerno Medium" pitchFamily="34" charset="-122"/>
                <a:cs typeface="MuseoModerno Medium" pitchFamily="34" charset="-120"/>
              </a:rPr>
              <a:t> </a:t>
            </a:r>
            <a:r>
              <a:rPr lang="en-US" sz="4450" b="1" dirty="0" err="1">
                <a:solidFill>
                  <a:srgbClr val="124E73"/>
                </a:solidFill>
                <a:latin typeface="MuseoModerno Medium" pitchFamily="34" charset="0"/>
                <a:ea typeface="MuseoModerno Medium" pitchFamily="34" charset="-122"/>
                <a:cs typeface="MuseoModerno Medium" pitchFamily="34" charset="-120"/>
              </a:rPr>
              <a:t>Và</a:t>
            </a:r>
            <a:r>
              <a:rPr lang="en-US" sz="4450" b="1" dirty="0">
                <a:solidFill>
                  <a:srgbClr val="124E73"/>
                </a:solidFill>
                <a:latin typeface="MuseoModerno Medium" pitchFamily="34" charset="0"/>
                <a:ea typeface="MuseoModerno Medium" pitchFamily="34" charset="-122"/>
                <a:cs typeface="MuseoModerno Medium" pitchFamily="34" charset="-120"/>
              </a:rPr>
              <a:t> </a:t>
            </a:r>
            <a:r>
              <a:rPr lang="en-US" sz="4450" b="1" dirty="0" err="1">
                <a:solidFill>
                  <a:srgbClr val="124E73"/>
                </a:solidFill>
                <a:latin typeface="MuseoModerno Medium" pitchFamily="34" charset="0"/>
                <a:ea typeface="MuseoModerno Medium" pitchFamily="34" charset="-122"/>
                <a:cs typeface="MuseoModerno Medium" pitchFamily="34" charset="-120"/>
              </a:rPr>
              <a:t>Uốn</a:t>
            </a:r>
            <a:r>
              <a:rPr lang="en-US" sz="4450" b="1" dirty="0">
                <a:solidFill>
                  <a:srgbClr val="124E73"/>
                </a:solidFill>
                <a:latin typeface="MuseoModerno Medium" pitchFamily="34" charset="0"/>
                <a:ea typeface="MuseoModerno Medium" pitchFamily="34" charset="-122"/>
                <a:cs typeface="MuseoModerno Medium" pitchFamily="34" charset="-120"/>
              </a:rPr>
              <a:t> Kim </a:t>
            </a:r>
            <a:r>
              <a:rPr lang="en-US" sz="4450" b="1" dirty="0" err="1">
                <a:solidFill>
                  <a:srgbClr val="124E73"/>
                </a:solidFill>
                <a:latin typeface="MuseoModerno Medium" pitchFamily="34" charset="0"/>
                <a:ea typeface="MuseoModerno Medium" pitchFamily="34" charset="-122"/>
                <a:cs typeface="MuseoModerno Medium" pitchFamily="34" charset="-120"/>
              </a:rPr>
              <a:t>Loại</a:t>
            </a:r>
            <a:endParaRPr lang="en-US" sz="4450" b="1" dirty="0"/>
          </a:p>
        </p:txBody>
      </p:sp>
      <p:sp>
        <p:nvSpPr>
          <p:cNvPr id="5" name="Shape 1"/>
          <p:cNvSpPr/>
          <p:nvPr/>
        </p:nvSpPr>
        <p:spPr>
          <a:xfrm>
            <a:off x="6280190" y="3247192"/>
            <a:ext cx="7556421" cy="2168843"/>
          </a:xfrm>
          <a:prstGeom prst="roundRect">
            <a:avLst>
              <a:gd name="adj" fmla="val 1569"/>
            </a:avLst>
          </a:prstGeom>
          <a:solidFill>
            <a:srgbClr val="124E73"/>
          </a:solidFill>
          <a:ln/>
        </p:spPr>
      </p:sp>
      <p:sp>
        <p:nvSpPr>
          <p:cNvPr id="6" name="Text 2"/>
          <p:cNvSpPr/>
          <p:nvPr/>
        </p:nvSpPr>
        <p:spPr>
          <a:xfrm>
            <a:off x="6507004" y="3474006"/>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Nguy cơ</a:t>
            </a:r>
            <a:endParaRPr lang="en-US" sz="2200" dirty="0"/>
          </a:p>
        </p:txBody>
      </p:sp>
      <p:sp>
        <p:nvSpPr>
          <p:cNvPr id="7" name="Text 3"/>
          <p:cNvSpPr/>
          <p:nvPr/>
        </p:nvSpPr>
        <p:spPr>
          <a:xfrm>
            <a:off x="6507004" y="3964424"/>
            <a:ext cx="7102793" cy="725805"/>
          </a:xfrm>
          <a:prstGeom prst="rect">
            <a:avLst/>
          </a:prstGeom>
          <a:noFill/>
          <a:ln/>
        </p:spPr>
        <p:txBody>
          <a:bodyPr wrap="squar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Bị thương do tiếp xúc với lưỡi dao của máy cắt hoặc các bộ phận chuyển động của máy uốn.</a:t>
            </a:r>
            <a:endParaRPr lang="en-US" sz="1750" dirty="0"/>
          </a:p>
        </p:txBody>
      </p:sp>
      <p:sp>
        <p:nvSpPr>
          <p:cNvPr id="8" name="Text 4"/>
          <p:cNvSpPr/>
          <p:nvPr/>
        </p:nvSpPr>
        <p:spPr>
          <a:xfrm>
            <a:off x="6507004" y="4826318"/>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Bị gãy xương hoặc bị căng cơ khi xử lý các thanh kim loại nặng và cứng.</a:t>
            </a:r>
            <a:endParaRPr lang="en-US" sz="1750" dirty="0"/>
          </a:p>
        </p:txBody>
      </p:sp>
      <p:sp>
        <p:nvSpPr>
          <p:cNvPr id="9" name="Shape 5"/>
          <p:cNvSpPr/>
          <p:nvPr/>
        </p:nvSpPr>
        <p:spPr>
          <a:xfrm>
            <a:off x="6280190" y="5642848"/>
            <a:ext cx="7556421" cy="1805940"/>
          </a:xfrm>
          <a:prstGeom prst="roundRect">
            <a:avLst>
              <a:gd name="adj" fmla="val 1884"/>
            </a:avLst>
          </a:prstGeom>
          <a:solidFill>
            <a:srgbClr val="124E73"/>
          </a:solidFill>
          <a:ln/>
        </p:spPr>
      </p:sp>
      <p:sp>
        <p:nvSpPr>
          <p:cNvPr id="10" name="Text 6"/>
          <p:cNvSpPr/>
          <p:nvPr/>
        </p:nvSpPr>
        <p:spPr>
          <a:xfrm>
            <a:off x="6507004" y="5869662"/>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Biện pháp</a:t>
            </a:r>
            <a:endParaRPr lang="en-US" sz="2200" dirty="0"/>
          </a:p>
        </p:txBody>
      </p:sp>
      <p:sp>
        <p:nvSpPr>
          <p:cNvPr id="11" name="Text 7"/>
          <p:cNvSpPr/>
          <p:nvPr/>
        </p:nvSpPr>
        <p:spPr>
          <a:xfrm>
            <a:off x="6507004" y="6360081"/>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Sử dụng thiết bị hỗ trợ, đào tạo kỹ thuật an toàn.</a:t>
            </a:r>
            <a:endParaRPr lang="en-US" sz="1750" dirty="0"/>
          </a:p>
        </p:txBody>
      </p:sp>
      <p:sp>
        <p:nvSpPr>
          <p:cNvPr id="12" name="Text 8"/>
          <p:cNvSpPr/>
          <p:nvPr/>
        </p:nvSpPr>
        <p:spPr>
          <a:xfrm>
            <a:off x="6507004" y="685907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Sử dụng thiết bị bảo hộ cá nhân, tuân thủ quy định an toàn.</a:t>
            </a:r>
            <a:endParaRPr lang="en-US" sz="1750" dirty="0"/>
          </a:p>
        </p:txBody>
      </p:sp>
      <p:pic>
        <p:nvPicPr>
          <p:cNvPr id="13" name="Picture 12">
            <a:extLst>
              <a:ext uri="{FF2B5EF4-FFF2-40B4-BE49-F238E27FC236}">
                <a16:creationId xmlns:a16="http://schemas.microsoft.com/office/drawing/2014/main" id="{F860836A-F5E9-B62A-7FCD-B56140F7BD80}"/>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27488" y="4721185"/>
            <a:ext cx="4919305" cy="2778681"/>
          </a:xfrm>
          <a:prstGeom prst="rect">
            <a:avLst/>
          </a:prstGeom>
        </p:spPr>
      </p:pic>
      <p:sp>
        <p:nvSpPr>
          <p:cNvPr id="4" name="Text 0"/>
          <p:cNvSpPr/>
          <p:nvPr/>
        </p:nvSpPr>
        <p:spPr>
          <a:xfrm>
            <a:off x="793790" y="729734"/>
            <a:ext cx="10711573" cy="2126337"/>
          </a:xfrm>
          <a:prstGeom prst="rect">
            <a:avLst/>
          </a:prstGeom>
          <a:noFill/>
          <a:ln/>
        </p:spPr>
        <p:txBody>
          <a:bodyPr wrap="squar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IV. An Toàn Vệ Sinh Lao Động Cho Nhân Viên Xử Lý Bề Mặt</a:t>
            </a:r>
            <a:endParaRPr lang="en-US" sz="4450" b="1" dirty="0"/>
          </a:p>
        </p:txBody>
      </p:sp>
      <p:sp>
        <p:nvSpPr>
          <p:cNvPr id="5" name="Shape 1"/>
          <p:cNvSpPr/>
          <p:nvPr/>
        </p:nvSpPr>
        <p:spPr>
          <a:xfrm>
            <a:off x="793790" y="3451384"/>
            <a:ext cx="510302" cy="510302"/>
          </a:xfrm>
          <a:prstGeom prst="roundRect">
            <a:avLst>
              <a:gd name="adj" fmla="val 6667"/>
            </a:avLst>
          </a:prstGeom>
          <a:solidFill>
            <a:srgbClr val="124E73"/>
          </a:solidFill>
          <a:ln/>
        </p:spPr>
      </p:sp>
      <p:sp>
        <p:nvSpPr>
          <p:cNvPr id="6" name="Text 2"/>
          <p:cNvSpPr/>
          <p:nvPr/>
        </p:nvSpPr>
        <p:spPr>
          <a:xfrm>
            <a:off x="969169" y="3536394"/>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7" name="Text 3"/>
          <p:cNvSpPr/>
          <p:nvPr/>
        </p:nvSpPr>
        <p:spPr>
          <a:xfrm>
            <a:off x="1530906" y="3451384"/>
            <a:ext cx="2835235" cy="354330"/>
          </a:xfrm>
          <a:prstGeom prst="rect">
            <a:avLst/>
          </a:prstGeom>
          <a:noFill/>
          <a:ln/>
        </p:spPr>
        <p:txBody>
          <a:bodyPr wrap="none" lIns="0" tIns="0" rIns="0" bIns="0" rtlCol="0" anchor="t"/>
          <a:lstStyle/>
          <a:p>
            <a:pPr marL="0" indent="0">
              <a:lnSpc>
                <a:spcPts val="2750"/>
              </a:lnSpc>
              <a:buNone/>
            </a:pPr>
            <a:r>
              <a:rPr lang="en-US" sz="3200" b="1" dirty="0">
                <a:solidFill>
                  <a:srgbClr val="2B4150"/>
                </a:solidFill>
                <a:latin typeface="MuseoModerno Medium" pitchFamily="34" charset="0"/>
                <a:ea typeface="MuseoModerno Medium" pitchFamily="34" charset="-122"/>
                <a:cs typeface="MuseoModerno Medium" pitchFamily="34" charset="-120"/>
              </a:rPr>
              <a:t>Nguy Cơ</a:t>
            </a:r>
            <a:endParaRPr lang="en-US" sz="3200" b="1" dirty="0"/>
          </a:p>
        </p:txBody>
      </p:sp>
      <p:sp>
        <p:nvSpPr>
          <p:cNvPr id="8" name="Text 4"/>
          <p:cNvSpPr/>
          <p:nvPr/>
        </p:nvSpPr>
        <p:spPr>
          <a:xfrm>
            <a:off x="1530906" y="3941802"/>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Bị cắt hoặc trầy xước do tiếp xúc với các bộ phận kim loại sắc nhọn hoặc dụng cụ mài.</a:t>
            </a:r>
            <a:endParaRPr lang="en-US" sz="1750" dirty="0"/>
          </a:p>
        </p:txBody>
      </p:sp>
      <p:sp>
        <p:nvSpPr>
          <p:cNvPr id="9" name="Text 5"/>
          <p:cNvSpPr/>
          <p:nvPr/>
        </p:nvSpPr>
        <p:spPr>
          <a:xfrm>
            <a:off x="1530906" y="4803696"/>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Bỏng da hoặc kích ứng do tiếp xúc với hóa chất.</a:t>
            </a:r>
            <a:endParaRPr lang="en-US" sz="1750" dirty="0"/>
          </a:p>
        </p:txBody>
      </p:sp>
      <p:sp>
        <p:nvSpPr>
          <p:cNvPr id="10" name="Shape 6"/>
          <p:cNvSpPr/>
          <p:nvPr/>
        </p:nvSpPr>
        <p:spPr>
          <a:xfrm>
            <a:off x="793790" y="5648563"/>
            <a:ext cx="510302" cy="510302"/>
          </a:xfrm>
          <a:prstGeom prst="roundRect">
            <a:avLst>
              <a:gd name="adj" fmla="val 6667"/>
            </a:avLst>
          </a:prstGeom>
          <a:solidFill>
            <a:srgbClr val="124E73"/>
          </a:solidFill>
          <a:ln/>
        </p:spPr>
      </p:sp>
      <p:sp>
        <p:nvSpPr>
          <p:cNvPr id="11" name="Text 7"/>
          <p:cNvSpPr/>
          <p:nvPr/>
        </p:nvSpPr>
        <p:spPr>
          <a:xfrm>
            <a:off x="954286" y="5733574"/>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2" name="Text 8"/>
          <p:cNvSpPr/>
          <p:nvPr/>
        </p:nvSpPr>
        <p:spPr>
          <a:xfrm>
            <a:off x="1530906" y="5648563"/>
            <a:ext cx="2835235" cy="354330"/>
          </a:xfrm>
          <a:prstGeom prst="rect">
            <a:avLst/>
          </a:prstGeom>
          <a:noFill/>
          <a:ln/>
        </p:spPr>
        <p:txBody>
          <a:bodyPr wrap="none" lIns="0" tIns="0" rIns="0" bIns="0" rtlCol="0" anchor="t"/>
          <a:lstStyle/>
          <a:p>
            <a:pPr marL="0" indent="0">
              <a:lnSpc>
                <a:spcPts val="2750"/>
              </a:lnSpc>
              <a:buNone/>
            </a:pPr>
            <a:r>
              <a:rPr lang="en-US" sz="3200" b="1" dirty="0">
                <a:solidFill>
                  <a:srgbClr val="2B4150"/>
                </a:solidFill>
                <a:latin typeface="MuseoModerno Medium" pitchFamily="34" charset="0"/>
                <a:ea typeface="MuseoModerno Medium" pitchFamily="34" charset="-122"/>
                <a:cs typeface="MuseoModerno Medium" pitchFamily="34" charset="-120"/>
              </a:rPr>
              <a:t>Biện pháp</a:t>
            </a:r>
            <a:endParaRPr lang="en-US" sz="3200" b="1" dirty="0"/>
          </a:p>
        </p:txBody>
      </p:sp>
      <p:sp>
        <p:nvSpPr>
          <p:cNvPr id="13" name="Text 9"/>
          <p:cNvSpPr/>
          <p:nvPr/>
        </p:nvSpPr>
        <p:spPr>
          <a:xfrm>
            <a:off x="1530906" y="6138982"/>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Sử dụng thiết bị bảo hộ cá nhân</a:t>
            </a:r>
            <a:endParaRPr lang="en-US" sz="1750" dirty="0"/>
          </a:p>
        </p:txBody>
      </p:sp>
      <p:sp>
        <p:nvSpPr>
          <p:cNvPr id="14" name="Text 10"/>
          <p:cNvSpPr/>
          <p:nvPr/>
        </p:nvSpPr>
        <p:spPr>
          <a:xfrm>
            <a:off x="1530906" y="6637973"/>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Bảo trì máy móc định kỳ.</a:t>
            </a:r>
            <a:endParaRPr lang="en-US" sz="1750" dirty="0"/>
          </a:p>
        </p:txBody>
      </p:sp>
      <p:sp>
        <p:nvSpPr>
          <p:cNvPr id="15" name="Text 11"/>
          <p:cNvSpPr/>
          <p:nvPr/>
        </p:nvSpPr>
        <p:spPr>
          <a:xfrm>
            <a:off x="1530906" y="7136963"/>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Huấn luyện an toàn lao động</a:t>
            </a:r>
            <a:endParaRPr lang="en-US" sz="1750" dirty="0"/>
          </a:p>
        </p:txBody>
      </p:sp>
      <p:pic>
        <p:nvPicPr>
          <p:cNvPr id="16" name="Picture 15">
            <a:extLst>
              <a:ext uri="{FF2B5EF4-FFF2-40B4-BE49-F238E27FC236}">
                <a16:creationId xmlns:a16="http://schemas.microsoft.com/office/drawing/2014/main" id="{5BC8B999-357A-8CBD-8D52-E0FCD2DFC6A8}"/>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06266" y="476369"/>
            <a:ext cx="11186041" cy="541258"/>
          </a:xfrm>
          <a:prstGeom prst="rect">
            <a:avLst/>
          </a:prstGeom>
          <a:noFill/>
          <a:ln/>
        </p:spPr>
        <p:txBody>
          <a:bodyPr wrap="none" lIns="0" tIns="0" rIns="0" bIns="0" rtlCol="0" anchor="t"/>
          <a:lstStyle/>
          <a:p>
            <a:pPr marL="0" indent="0">
              <a:lnSpc>
                <a:spcPts val="4250"/>
              </a:lnSpc>
              <a:buNone/>
            </a:pPr>
            <a:r>
              <a:rPr lang="en-US" sz="3400" b="1" dirty="0">
                <a:solidFill>
                  <a:srgbClr val="124E73"/>
                </a:solidFill>
                <a:latin typeface="MuseoModerno Medium" pitchFamily="34" charset="0"/>
                <a:ea typeface="MuseoModerno Medium" pitchFamily="34" charset="-122"/>
                <a:cs typeface="MuseoModerno Medium" pitchFamily="34" charset="-120"/>
              </a:rPr>
              <a:t>V. An toàn vệ sinh lao động đối với nhân viên Lắp ráp</a:t>
            </a:r>
            <a:endParaRPr lang="en-US" sz="3400" b="1" dirty="0"/>
          </a:p>
        </p:txBody>
      </p:sp>
      <p:pic>
        <p:nvPicPr>
          <p:cNvPr id="3" name="Image 0" descr="preencoded.png"/>
          <p:cNvPicPr>
            <a:picLocks noChangeAspect="1"/>
          </p:cNvPicPr>
          <p:nvPr/>
        </p:nvPicPr>
        <p:blipFill>
          <a:blip r:embed="rId3"/>
          <a:stretch>
            <a:fillRect/>
          </a:stretch>
        </p:blipFill>
        <p:spPr>
          <a:xfrm>
            <a:off x="5284405" y="1190743"/>
            <a:ext cx="2916079" cy="2916079"/>
          </a:xfrm>
          <a:prstGeom prst="rect">
            <a:avLst/>
          </a:prstGeom>
        </p:spPr>
      </p:pic>
      <p:sp>
        <p:nvSpPr>
          <p:cNvPr id="4" name="Shape 1"/>
          <p:cNvSpPr/>
          <p:nvPr/>
        </p:nvSpPr>
        <p:spPr>
          <a:xfrm>
            <a:off x="606266" y="4474845"/>
            <a:ext cx="13417868" cy="887492"/>
          </a:xfrm>
          <a:prstGeom prst="roundRect">
            <a:avLst>
              <a:gd name="adj" fmla="val 2928"/>
            </a:avLst>
          </a:prstGeom>
          <a:solidFill>
            <a:srgbClr val="124E73"/>
          </a:solidFill>
          <a:ln/>
        </p:spPr>
      </p:sp>
      <p:sp>
        <p:nvSpPr>
          <p:cNvPr id="5" name="Text 2"/>
          <p:cNvSpPr/>
          <p:nvPr/>
        </p:nvSpPr>
        <p:spPr>
          <a:xfrm>
            <a:off x="779383" y="4647962"/>
            <a:ext cx="13071634" cy="541258"/>
          </a:xfrm>
          <a:prstGeom prst="rect">
            <a:avLst/>
          </a:prstGeom>
          <a:noFill/>
          <a:ln/>
        </p:spPr>
        <p:txBody>
          <a:bodyPr wrap="square" lIns="0" tIns="0" rIns="0" bIns="0" rtlCol="0" anchor="t"/>
          <a:lstStyle/>
          <a:p>
            <a:pPr marL="0" indent="0">
              <a:lnSpc>
                <a:spcPts val="2100"/>
              </a:lnSpc>
              <a:buNone/>
            </a:pPr>
            <a:r>
              <a:rPr lang="en-US" sz="1700" b="1" dirty="0" err="1">
                <a:solidFill>
                  <a:srgbClr val="FFFFFF"/>
                </a:solidFill>
                <a:latin typeface="MuseoModerno Medium" pitchFamily="34" charset="0"/>
                <a:ea typeface="MuseoModerno Medium" pitchFamily="34" charset="-122"/>
                <a:cs typeface="MuseoModerno Medium" pitchFamily="34" charset="-120"/>
              </a:rPr>
              <a:t>Bị</a:t>
            </a:r>
            <a:r>
              <a:rPr lang="en-US" sz="1700" b="1" dirty="0">
                <a:solidFill>
                  <a:srgbClr val="FFFFFF"/>
                </a:solidFill>
                <a:latin typeface="MuseoModerno Medium" pitchFamily="34" charset="0"/>
                <a:ea typeface="MuseoModerno Medium" pitchFamily="34" charset="-122"/>
                <a:cs typeface="MuseoModerno Medium" pitchFamily="34" charset="-120"/>
              </a:rPr>
              <a:t> cắt hoặc trầy xước do các linh kiện kim loại sắc bén hoặc các công cụ sử dụng trong quá trình lắp ráp mà không có thiết bị bảo hộ </a:t>
            </a:r>
            <a:endParaRPr lang="en-US" sz="1700" b="1" dirty="0"/>
          </a:p>
        </p:txBody>
      </p:sp>
      <p:sp>
        <p:nvSpPr>
          <p:cNvPr id="6" name="Shape 3"/>
          <p:cNvSpPr/>
          <p:nvPr/>
        </p:nvSpPr>
        <p:spPr>
          <a:xfrm>
            <a:off x="606266" y="5535454"/>
            <a:ext cx="13417868" cy="887492"/>
          </a:xfrm>
          <a:prstGeom prst="roundRect">
            <a:avLst>
              <a:gd name="adj" fmla="val 2928"/>
            </a:avLst>
          </a:prstGeom>
          <a:solidFill>
            <a:srgbClr val="124E73"/>
          </a:solidFill>
          <a:ln/>
        </p:spPr>
      </p:sp>
      <p:sp>
        <p:nvSpPr>
          <p:cNvPr id="7" name="Text 4"/>
          <p:cNvSpPr/>
          <p:nvPr/>
        </p:nvSpPr>
        <p:spPr>
          <a:xfrm>
            <a:off x="779383" y="5708571"/>
            <a:ext cx="13071634" cy="541258"/>
          </a:xfrm>
          <a:prstGeom prst="rect">
            <a:avLst/>
          </a:prstGeom>
          <a:noFill/>
          <a:ln/>
        </p:spPr>
        <p:txBody>
          <a:bodyPr wrap="square" lIns="0" tIns="0" rIns="0" bIns="0" rtlCol="0" anchor="t"/>
          <a:lstStyle/>
          <a:p>
            <a:pPr marL="0" indent="0">
              <a:lnSpc>
                <a:spcPts val="2100"/>
              </a:lnSpc>
              <a:buNone/>
            </a:pPr>
            <a:r>
              <a:rPr lang="en-US" sz="1700" b="1" dirty="0">
                <a:solidFill>
                  <a:srgbClr val="FFFFFF"/>
                </a:solidFill>
                <a:latin typeface="MuseoModerno Medium" pitchFamily="34" charset="0"/>
                <a:ea typeface="MuseoModerno Medium" pitchFamily="34" charset="-122"/>
                <a:cs typeface="MuseoModerno Medium" pitchFamily="34" charset="-120"/>
              </a:rPr>
              <a:t>Tiếp xúc với keo dán hoặc hóa chất hàn cũng là mối nguy hiểm lớn. Các hóa chất này có thể gây kích ứng da, bỏng hóa chất, hoặc thậm chí ngộ độc nếu không được xử lý đúng cách.</a:t>
            </a:r>
            <a:endParaRPr lang="en-US" sz="1700" b="1" dirty="0"/>
          </a:p>
        </p:txBody>
      </p:sp>
      <p:sp>
        <p:nvSpPr>
          <p:cNvPr id="8" name="Shape 5"/>
          <p:cNvSpPr/>
          <p:nvPr/>
        </p:nvSpPr>
        <p:spPr>
          <a:xfrm>
            <a:off x="606266" y="6596063"/>
            <a:ext cx="13417868" cy="1158121"/>
          </a:xfrm>
          <a:prstGeom prst="roundRect">
            <a:avLst>
              <a:gd name="adj" fmla="val 2244"/>
            </a:avLst>
          </a:prstGeom>
          <a:solidFill>
            <a:srgbClr val="124E73"/>
          </a:solidFill>
          <a:ln/>
        </p:spPr>
      </p:sp>
      <p:sp>
        <p:nvSpPr>
          <p:cNvPr id="9" name="Text 6"/>
          <p:cNvSpPr/>
          <p:nvPr/>
        </p:nvSpPr>
        <p:spPr>
          <a:xfrm>
            <a:off x="779383" y="6769179"/>
            <a:ext cx="13071634" cy="811887"/>
          </a:xfrm>
          <a:prstGeom prst="rect">
            <a:avLst/>
          </a:prstGeom>
          <a:noFill/>
          <a:ln/>
        </p:spPr>
        <p:txBody>
          <a:bodyPr wrap="square" lIns="0" tIns="0" rIns="0" bIns="0" rtlCol="0" anchor="t"/>
          <a:lstStyle/>
          <a:p>
            <a:pPr marL="0" indent="0">
              <a:lnSpc>
                <a:spcPts val="2100"/>
              </a:lnSpc>
              <a:buNone/>
            </a:pPr>
            <a:r>
              <a:rPr lang="en-US" sz="1700" b="1" dirty="0">
                <a:solidFill>
                  <a:srgbClr val="FFFFFF"/>
                </a:solidFill>
                <a:latin typeface="MuseoModerno Medium" pitchFamily="34" charset="0"/>
                <a:ea typeface="MuseoModerno Medium" pitchFamily="34" charset="-122"/>
                <a:cs typeface="MuseoModerno Medium" pitchFamily="34" charset="-120"/>
              </a:rPr>
              <a:t>Sự cố hàn cũng có thể gây ra tai nạn lao động, bao gồm bỏng từ các tia lửa hoặc hàn không đúng kỹ thuật, dẫn đến hỏng hóc sản phẩm hoặc gây nguy hiểm cho công nhân. Các tai nạn này thường xảy ra khi công nhân không tuân thủ các biện pháp an toàn</a:t>
            </a:r>
            <a:endParaRPr lang="en-US" sz="1700" b="1" dirty="0"/>
          </a:p>
        </p:txBody>
      </p:sp>
      <p:pic>
        <p:nvPicPr>
          <p:cNvPr id="10" name="Picture 9">
            <a:extLst>
              <a:ext uri="{FF2B5EF4-FFF2-40B4-BE49-F238E27FC236}">
                <a16:creationId xmlns:a16="http://schemas.microsoft.com/office/drawing/2014/main" id="{35DBB7ED-0FD1-DDCE-5D1E-C5E2ACCA5F19}"/>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2017"/>
          <a:stretch/>
        </p:blipFill>
        <p:spPr>
          <a:xfrm>
            <a:off x="9906000" y="2913578"/>
            <a:ext cx="3962400" cy="3754398"/>
          </a:xfrm>
          <a:prstGeom prst="rect">
            <a:avLst/>
          </a:prstGeom>
        </p:spPr>
      </p:pic>
      <p:sp>
        <p:nvSpPr>
          <p:cNvPr id="3" name="Text 0"/>
          <p:cNvSpPr/>
          <p:nvPr/>
        </p:nvSpPr>
        <p:spPr>
          <a:xfrm>
            <a:off x="2002869" y="834747"/>
            <a:ext cx="5138261" cy="642342"/>
          </a:xfrm>
          <a:prstGeom prst="rect">
            <a:avLst/>
          </a:prstGeom>
          <a:noFill/>
          <a:ln/>
        </p:spPr>
        <p:txBody>
          <a:bodyPr wrap="none" lIns="0" tIns="0" rIns="0" bIns="0" rtlCol="0" anchor="t"/>
          <a:lstStyle/>
          <a:p>
            <a:pPr marL="0" indent="0" algn="ctr">
              <a:lnSpc>
                <a:spcPts val="5050"/>
              </a:lnSpc>
              <a:buNone/>
            </a:pPr>
            <a:r>
              <a:rPr lang="en-US" sz="4000" b="1" dirty="0">
                <a:solidFill>
                  <a:srgbClr val="124E73"/>
                </a:solidFill>
                <a:latin typeface="MuseoModerno Medium" pitchFamily="34" charset="0"/>
                <a:ea typeface="MuseoModerno Medium" pitchFamily="34" charset="-122"/>
                <a:cs typeface="MuseoModerno Medium" pitchFamily="34" charset="-120"/>
              </a:rPr>
              <a:t>Quy định chung</a:t>
            </a:r>
            <a:endParaRPr lang="en-US" sz="4000" b="1"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2B678C"/>
          </a:solidFill>
          <a:ln/>
        </p:spPr>
      </p:sp>
      <p:sp>
        <p:nvSpPr>
          <p:cNvPr id="6" name="Shape 3"/>
          <p:cNvSpPr/>
          <p:nvPr/>
        </p:nvSpPr>
        <p:spPr>
          <a:xfrm>
            <a:off x="796290" y="2016562"/>
            <a:ext cx="462439" cy="462439"/>
          </a:xfrm>
          <a:prstGeom prst="roundRect">
            <a:avLst>
              <a:gd name="adj" fmla="val 6667"/>
            </a:avLst>
          </a:prstGeom>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1162" y="2114074"/>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Huấn luyện ATLD</a:t>
            </a:r>
            <a:endParaRPr lang="en-US" sz="2400" b="1" dirty="0"/>
          </a:p>
        </p:txBody>
      </p:sp>
      <p:sp>
        <p:nvSpPr>
          <p:cNvPr id="9" name="Text 6"/>
          <p:cNvSpPr/>
          <p:nvPr/>
        </p:nvSpPr>
        <p:spPr>
          <a:xfrm>
            <a:off x="2157889" y="2499360"/>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sz="1600" dirty="0"/>
          </a:p>
        </p:txBody>
      </p:sp>
      <p:sp>
        <p:nvSpPr>
          <p:cNvPr id="10" name="Shape 7"/>
          <p:cNvSpPr/>
          <p:nvPr/>
        </p:nvSpPr>
        <p:spPr>
          <a:xfrm>
            <a:off x="1235869" y="3690104"/>
            <a:ext cx="719257" cy="22860"/>
          </a:xfrm>
          <a:prstGeom prst="roundRect">
            <a:avLst>
              <a:gd name="adj" fmla="val 134865"/>
            </a:avLst>
          </a:prstGeom>
          <a:solidFill>
            <a:srgbClr val="2B678C"/>
          </a:solidFill>
          <a:ln/>
        </p:spPr>
      </p:sp>
      <p:sp>
        <p:nvSpPr>
          <p:cNvPr id="11" name="Shape 8"/>
          <p:cNvSpPr/>
          <p:nvPr/>
        </p:nvSpPr>
        <p:spPr>
          <a:xfrm>
            <a:off x="796290" y="3470315"/>
            <a:ext cx="462439" cy="462439"/>
          </a:xfrm>
          <a:prstGeom prst="roundRect">
            <a:avLst>
              <a:gd name="adj" fmla="val 6667"/>
            </a:avLst>
          </a:prstGeom>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1162" y="3567827"/>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b="1" dirty="0"/>
          </a:p>
        </p:txBody>
      </p:sp>
      <p:sp>
        <p:nvSpPr>
          <p:cNvPr id="14" name="Text 11"/>
          <p:cNvSpPr/>
          <p:nvPr/>
        </p:nvSpPr>
        <p:spPr>
          <a:xfrm>
            <a:off x="2157889" y="3953113"/>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sz="1600" dirty="0"/>
          </a:p>
        </p:txBody>
      </p:sp>
      <p:sp>
        <p:nvSpPr>
          <p:cNvPr id="15" name="Shape 12"/>
          <p:cNvSpPr/>
          <p:nvPr/>
        </p:nvSpPr>
        <p:spPr>
          <a:xfrm>
            <a:off x="1235869" y="5143857"/>
            <a:ext cx="719257" cy="22860"/>
          </a:xfrm>
          <a:prstGeom prst="roundRect">
            <a:avLst>
              <a:gd name="adj" fmla="val 134865"/>
            </a:avLst>
          </a:prstGeom>
          <a:solidFill>
            <a:srgbClr val="2B678C"/>
          </a:solidFill>
          <a:ln/>
        </p:spPr>
      </p:sp>
      <p:sp>
        <p:nvSpPr>
          <p:cNvPr id="16" name="Shape 13"/>
          <p:cNvSpPr/>
          <p:nvPr/>
        </p:nvSpPr>
        <p:spPr>
          <a:xfrm>
            <a:off x="796290" y="4924068"/>
            <a:ext cx="462439" cy="462439"/>
          </a:xfrm>
          <a:prstGeom prst="roundRect">
            <a:avLst>
              <a:gd name="adj" fmla="val 6667"/>
            </a:avLst>
          </a:prstGeom>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1162" y="5021580"/>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b="1" dirty="0"/>
          </a:p>
        </p:txBody>
      </p:sp>
      <p:sp>
        <p:nvSpPr>
          <p:cNvPr id="19" name="Text 16"/>
          <p:cNvSpPr/>
          <p:nvPr/>
        </p:nvSpPr>
        <p:spPr>
          <a:xfrm>
            <a:off x="2157889" y="5406866"/>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sz="1600" dirty="0"/>
          </a:p>
        </p:txBody>
      </p:sp>
      <p:sp>
        <p:nvSpPr>
          <p:cNvPr id="20" name="Shape 17"/>
          <p:cNvSpPr/>
          <p:nvPr/>
        </p:nvSpPr>
        <p:spPr>
          <a:xfrm>
            <a:off x="1235869" y="6597610"/>
            <a:ext cx="719257" cy="22860"/>
          </a:xfrm>
          <a:prstGeom prst="roundRect">
            <a:avLst>
              <a:gd name="adj" fmla="val 134865"/>
            </a:avLst>
          </a:prstGeom>
          <a:solidFill>
            <a:srgbClr val="2B678C"/>
          </a:solidFill>
          <a:ln/>
        </p:spPr>
      </p:sp>
      <p:sp>
        <p:nvSpPr>
          <p:cNvPr id="21" name="Shape 18"/>
          <p:cNvSpPr/>
          <p:nvPr/>
        </p:nvSpPr>
        <p:spPr>
          <a:xfrm>
            <a:off x="796290" y="6377821"/>
            <a:ext cx="462439" cy="462439"/>
          </a:xfrm>
          <a:prstGeom prst="roundRect">
            <a:avLst>
              <a:gd name="adj" fmla="val 6667"/>
            </a:avLst>
          </a:prstGeom>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1162" y="6475333"/>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Môi trường</a:t>
            </a:r>
            <a:endParaRPr lang="en-US" sz="2400" b="1" dirty="0"/>
          </a:p>
        </p:txBody>
      </p:sp>
      <p:sp>
        <p:nvSpPr>
          <p:cNvPr id="24" name="Text 21"/>
          <p:cNvSpPr/>
          <p:nvPr/>
        </p:nvSpPr>
        <p:spPr>
          <a:xfrm>
            <a:off x="2157889" y="6860619"/>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sz="1600" dirty="0"/>
          </a:p>
        </p:txBody>
      </p:sp>
      <p:pic>
        <p:nvPicPr>
          <p:cNvPr id="25" name="Picture 24">
            <a:extLst>
              <a:ext uri="{FF2B5EF4-FFF2-40B4-BE49-F238E27FC236}">
                <a16:creationId xmlns:a16="http://schemas.microsoft.com/office/drawing/2014/main" id="{261C1903-5E09-0359-BE1C-37A84FFA6E56}"/>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26957" y="2916417"/>
            <a:ext cx="4236745" cy="4236745"/>
          </a:xfrm>
          <a:prstGeom prst="rect">
            <a:avLst/>
          </a:prstGeom>
        </p:spPr>
      </p:pic>
      <p:sp>
        <p:nvSpPr>
          <p:cNvPr id="3" name="Text 0"/>
          <p:cNvSpPr/>
          <p:nvPr/>
        </p:nvSpPr>
        <p:spPr>
          <a:xfrm>
            <a:off x="2015609" y="979051"/>
            <a:ext cx="5112663" cy="639008"/>
          </a:xfrm>
          <a:prstGeom prst="rect">
            <a:avLst/>
          </a:prstGeom>
          <a:noFill/>
          <a:ln/>
        </p:spPr>
        <p:txBody>
          <a:bodyPr wrap="none" lIns="0" tIns="0" rIns="0" bIns="0" rtlCol="0" anchor="t"/>
          <a:lstStyle/>
          <a:p>
            <a:pPr marL="0" indent="0" algn="ctr">
              <a:lnSpc>
                <a:spcPts val="5000"/>
              </a:lnSpc>
              <a:buNone/>
            </a:pPr>
            <a:r>
              <a:rPr lang="en-US" sz="40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000" b="1" dirty="0"/>
          </a:p>
        </p:txBody>
      </p:sp>
      <p:sp>
        <p:nvSpPr>
          <p:cNvPr id="4" name="Shape 1"/>
          <p:cNvSpPr/>
          <p:nvPr/>
        </p:nvSpPr>
        <p:spPr>
          <a:xfrm>
            <a:off x="1010960" y="1924764"/>
            <a:ext cx="22860" cy="5325785"/>
          </a:xfrm>
          <a:prstGeom prst="roundRect">
            <a:avLst>
              <a:gd name="adj" fmla="val 134192"/>
            </a:avLst>
          </a:prstGeom>
          <a:solidFill>
            <a:srgbClr val="D9D4C9"/>
          </a:solidFill>
          <a:ln/>
        </p:spPr>
      </p:sp>
      <p:sp>
        <p:nvSpPr>
          <p:cNvPr id="5" name="Shape 2"/>
          <p:cNvSpPr/>
          <p:nvPr/>
        </p:nvSpPr>
        <p:spPr>
          <a:xfrm>
            <a:off x="1229558" y="2373392"/>
            <a:ext cx="715685" cy="22860"/>
          </a:xfrm>
          <a:prstGeom prst="roundRect">
            <a:avLst>
              <a:gd name="adj" fmla="val 134192"/>
            </a:avLst>
          </a:prstGeom>
          <a:solidFill>
            <a:srgbClr val="2B678C"/>
          </a:solidFill>
          <a:ln/>
        </p:spPr>
      </p:sp>
      <p:sp>
        <p:nvSpPr>
          <p:cNvPr id="6" name="Shape 3"/>
          <p:cNvSpPr/>
          <p:nvPr/>
        </p:nvSpPr>
        <p:spPr>
          <a:xfrm>
            <a:off x="792361" y="2154793"/>
            <a:ext cx="460058" cy="460057"/>
          </a:xfrm>
          <a:prstGeom prst="roundRect">
            <a:avLst>
              <a:gd name="adj" fmla="val 6668"/>
            </a:avLst>
          </a:prstGeom>
          <a:solidFill>
            <a:srgbClr val="124E73"/>
          </a:solidFill>
          <a:ln/>
        </p:spPr>
      </p:sp>
      <p:sp>
        <p:nvSpPr>
          <p:cNvPr id="7" name="Text 4"/>
          <p:cNvSpPr/>
          <p:nvPr/>
        </p:nvSpPr>
        <p:spPr>
          <a:xfrm>
            <a:off x="9503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47173" y="2228311"/>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Ngắt điện</a:t>
            </a:r>
            <a:endParaRPr lang="en-US" sz="2000" b="1" dirty="0"/>
          </a:p>
        </p:txBody>
      </p:sp>
      <p:sp>
        <p:nvSpPr>
          <p:cNvPr id="9" name="Text 6"/>
          <p:cNvSpPr/>
          <p:nvPr/>
        </p:nvSpPr>
        <p:spPr>
          <a:xfrm>
            <a:off x="2147173" y="2571274"/>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sz="1600" dirty="0"/>
          </a:p>
        </p:txBody>
      </p:sp>
      <p:sp>
        <p:nvSpPr>
          <p:cNvPr id="10" name="Shape 7"/>
          <p:cNvSpPr/>
          <p:nvPr/>
        </p:nvSpPr>
        <p:spPr>
          <a:xfrm>
            <a:off x="1229558" y="3755946"/>
            <a:ext cx="715685" cy="22860"/>
          </a:xfrm>
          <a:prstGeom prst="roundRect">
            <a:avLst>
              <a:gd name="adj" fmla="val 134192"/>
            </a:avLst>
          </a:prstGeom>
          <a:solidFill>
            <a:srgbClr val="2B678C"/>
          </a:solidFill>
          <a:ln/>
        </p:spPr>
      </p:sp>
      <p:sp>
        <p:nvSpPr>
          <p:cNvPr id="11" name="Shape 8"/>
          <p:cNvSpPr/>
          <p:nvPr/>
        </p:nvSpPr>
        <p:spPr>
          <a:xfrm>
            <a:off x="792361" y="3537347"/>
            <a:ext cx="460058" cy="460057"/>
          </a:xfrm>
          <a:prstGeom prst="roundRect">
            <a:avLst>
              <a:gd name="adj" fmla="val 6668"/>
            </a:avLst>
          </a:prstGeom>
          <a:solidFill>
            <a:srgbClr val="124E73"/>
          </a:solidFill>
          <a:ln/>
        </p:spPr>
      </p:sp>
      <p:sp>
        <p:nvSpPr>
          <p:cNvPr id="12" name="Text 9"/>
          <p:cNvSpPr/>
          <p:nvPr/>
        </p:nvSpPr>
        <p:spPr>
          <a:xfrm>
            <a:off x="9370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47173" y="3610864"/>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Sơ cứu</a:t>
            </a:r>
            <a:endParaRPr lang="en-US" sz="2000" b="1" dirty="0"/>
          </a:p>
        </p:txBody>
      </p:sp>
      <p:sp>
        <p:nvSpPr>
          <p:cNvPr id="14" name="Text 11"/>
          <p:cNvSpPr/>
          <p:nvPr/>
        </p:nvSpPr>
        <p:spPr>
          <a:xfrm>
            <a:off x="2147173" y="3953828"/>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sz="1600" dirty="0"/>
          </a:p>
        </p:txBody>
      </p:sp>
      <p:sp>
        <p:nvSpPr>
          <p:cNvPr id="15" name="Shape 12"/>
          <p:cNvSpPr/>
          <p:nvPr/>
        </p:nvSpPr>
        <p:spPr>
          <a:xfrm>
            <a:off x="1229558" y="5138499"/>
            <a:ext cx="715685" cy="22860"/>
          </a:xfrm>
          <a:prstGeom prst="roundRect">
            <a:avLst>
              <a:gd name="adj" fmla="val 134192"/>
            </a:avLst>
          </a:prstGeom>
          <a:solidFill>
            <a:srgbClr val="2B678C"/>
          </a:solidFill>
          <a:ln/>
        </p:spPr>
      </p:sp>
      <p:sp>
        <p:nvSpPr>
          <p:cNvPr id="16" name="Shape 13"/>
          <p:cNvSpPr/>
          <p:nvPr/>
        </p:nvSpPr>
        <p:spPr>
          <a:xfrm>
            <a:off x="792361" y="4919901"/>
            <a:ext cx="460058" cy="460057"/>
          </a:xfrm>
          <a:prstGeom prst="roundRect">
            <a:avLst>
              <a:gd name="adj" fmla="val 6668"/>
            </a:avLst>
          </a:prstGeom>
          <a:solidFill>
            <a:srgbClr val="124E73"/>
          </a:solidFill>
          <a:ln/>
        </p:spPr>
      </p:sp>
      <p:sp>
        <p:nvSpPr>
          <p:cNvPr id="17" name="Text 14"/>
          <p:cNvSpPr/>
          <p:nvPr/>
        </p:nvSpPr>
        <p:spPr>
          <a:xfrm>
            <a:off x="9361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47173" y="4993418"/>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Báo cáo</a:t>
            </a:r>
            <a:endParaRPr lang="en-US" sz="2000" b="1" dirty="0"/>
          </a:p>
        </p:txBody>
      </p:sp>
      <p:sp>
        <p:nvSpPr>
          <p:cNvPr id="19" name="Text 16"/>
          <p:cNvSpPr/>
          <p:nvPr/>
        </p:nvSpPr>
        <p:spPr>
          <a:xfrm>
            <a:off x="2147173" y="5336381"/>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sz="1600" dirty="0"/>
          </a:p>
        </p:txBody>
      </p:sp>
      <p:sp>
        <p:nvSpPr>
          <p:cNvPr id="20" name="Shape 17"/>
          <p:cNvSpPr/>
          <p:nvPr/>
        </p:nvSpPr>
        <p:spPr>
          <a:xfrm>
            <a:off x="1229558" y="6521053"/>
            <a:ext cx="715685" cy="22860"/>
          </a:xfrm>
          <a:prstGeom prst="roundRect">
            <a:avLst>
              <a:gd name="adj" fmla="val 134192"/>
            </a:avLst>
          </a:prstGeom>
          <a:solidFill>
            <a:srgbClr val="2B678C"/>
          </a:solidFill>
          <a:ln/>
        </p:spPr>
      </p:sp>
      <p:sp>
        <p:nvSpPr>
          <p:cNvPr id="21" name="Shape 18"/>
          <p:cNvSpPr/>
          <p:nvPr/>
        </p:nvSpPr>
        <p:spPr>
          <a:xfrm>
            <a:off x="792361" y="6302454"/>
            <a:ext cx="460058" cy="460057"/>
          </a:xfrm>
          <a:prstGeom prst="roundRect">
            <a:avLst>
              <a:gd name="adj" fmla="val 6668"/>
            </a:avLst>
          </a:prstGeom>
          <a:solidFill>
            <a:srgbClr val="124E73"/>
          </a:solidFill>
          <a:ln/>
        </p:spPr>
      </p:sp>
      <p:sp>
        <p:nvSpPr>
          <p:cNvPr id="22" name="Text 19"/>
          <p:cNvSpPr/>
          <p:nvPr/>
        </p:nvSpPr>
        <p:spPr>
          <a:xfrm>
            <a:off x="9235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47173" y="6375972"/>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Điều tra</a:t>
            </a:r>
            <a:endParaRPr lang="en-US" sz="2000" b="1" dirty="0"/>
          </a:p>
        </p:txBody>
      </p:sp>
      <p:sp>
        <p:nvSpPr>
          <p:cNvPr id="24" name="Text 21"/>
          <p:cNvSpPr/>
          <p:nvPr/>
        </p:nvSpPr>
        <p:spPr>
          <a:xfrm>
            <a:off x="2147173" y="6718935"/>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sz="1600" dirty="0"/>
          </a:p>
        </p:txBody>
      </p:sp>
      <p:pic>
        <p:nvPicPr>
          <p:cNvPr id="25" name="Picture 24">
            <a:extLst>
              <a:ext uri="{FF2B5EF4-FFF2-40B4-BE49-F238E27FC236}">
                <a16:creationId xmlns:a16="http://schemas.microsoft.com/office/drawing/2014/main" id="{B7E8EA16-4F88-ACAF-843A-A893BB04B191}"/>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38650"/>
          <a:stretch/>
        </p:blipFill>
        <p:spPr>
          <a:xfrm>
            <a:off x="9393978" y="1887599"/>
            <a:ext cx="5486400" cy="5048845"/>
          </a:xfrm>
          <a:prstGeom prst="rect">
            <a:avLst/>
          </a:prstGeom>
        </p:spPr>
      </p:pic>
      <p:sp>
        <p:nvSpPr>
          <p:cNvPr id="3" name="Text 0"/>
          <p:cNvSpPr/>
          <p:nvPr/>
        </p:nvSpPr>
        <p:spPr>
          <a:xfrm>
            <a:off x="793790" y="1346359"/>
            <a:ext cx="8440645"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Vai Trò Của Quản Lý An Toàn</a:t>
            </a:r>
            <a:endParaRPr lang="en-US" sz="4450" b="1" dirty="0"/>
          </a:p>
        </p:txBody>
      </p:sp>
      <p:sp>
        <p:nvSpPr>
          <p:cNvPr id="4" name="Shape 1"/>
          <p:cNvSpPr/>
          <p:nvPr/>
        </p:nvSpPr>
        <p:spPr>
          <a:xfrm>
            <a:off x="793790" y="3359229"/>
            <a:ext cx="510302" cy="510302"/>
          </a:xfrm>
          <a:prstGeom prst="roundRect">
            <a:avLst>
              <a:gd name="adj" fmla="val 6667"/>
            </a:avLst>
          </a:prstGeom>
          <a:solidFill>
            <a:srgbClr val="124E73"/>
          </a:solidFill>
          <a:ln/>
        </p:spPr>
      </p:sp>
      <p:sp>
        <p:nvSpPr>
          <p:cNvPr id="5" name="Text 2"/>
          <p:cNvSpPr/>
          <p:nvPr/>
        </p:nvSpPr>
        <p:spPr>
          <a:xfrm>
            <a:off x="969169" y="344424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3359229"/>
            <a:ext cx="597598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Thực hiện các quy định về an toàn lao động.</a:t>
            </a:r>
            <a:endParaRPr lang="en-US" sz="2200" dirty="0"/>
          </a:p>
        </p:txBody>
      </p:sp>
      <p:sp>
        <p:nvSpPr>
          <p:cNvPr id="7" name="Text 4"/>
          <p:cNvSpPr/>
          <p:nvPr/>
        </p:nvSpPr>
        <p:spPr>
          <a:xfrm>
            <a:off x="1530906" y="3668196"/>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Đào tạo và huấn luyện công nhân về an toàn.</a:t>
            </a:r>
            <a:endParaRPr lang="en-US" sz="1750" dirty="0"/>
          </a:p>
        </p:txBody>
      </p:sp>
      <p:sp>
        <p:nvSpPr>
          <p:cNvPr id="8" name="Shape 5"/>
          <p:cNvSpPr/>
          <p:nvPr/>
        </p:nvSpPr>
        <p:spPr>
          <a:xfrm>
            <a:off x="793790" y="4694515"/>
            <a:ext cx="510302" cy="510302"/>
          </a:xfrm>
          <a:prstGeom prst="roundRect">
            <a:avLst>
              <a:gd name="adj" fmla="val 6667"/>
            </a:avLst>
          </a:prstGeom>
          <a:solidFill>
            <a:srgbClr val="124E73"/>
          </a:solidFill>
          <a:ln/>
        </p:spPr>
      </p:sp>
      <p:sp>
        <p:nvSpPr>
          <p:cNvPr id="9" name="Text 6"/>
          <p:cNvSpPr/>
          <p:nvPr/>
        </p:nvSpPr>
        <p:spPr>
          <a:xfrm>
            <a:off x="954286" y="477952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4694515"/>
            <a:ext cx="5724406"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Kiểm tra và đánh giá các nguy cơ tiềm ẩn.</a:t>
            </a:r>
            <a:endParaRPr lang="en-US" sz="2200" dirty="0"/>
          </a:p>
        </p:txBody>
      </p:sp>
      <p:sp>
        <p:nvSpPr>
          <p:cNvPr id="11" name="Text 8"/>
          <p:cNvSpPr/>
          <p:nvPr/>
        </p:nvSpPr>
        <p:spPr>
          <a:xfrm>
            <a:off x="1530906" y="5003482"/>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Cung cấp thiết bị bảo hộ cá nhân phù hợp.</a:t>
            </a:r>
            <a:endParaRPr lang="en-US" sz="1750" dirty="0"/>
          </a:p>
        </p:txBody>
      </p:sp>
      <p:sp>
        <p:nvSpPr>
          <p:cNvPr id="12" name="Shape 9"/>
          <p:cNvSpPr/>
          <p:nvPr/>
        </p:nvSpPr>
        <p:spPr>
          <a:xfrm>
            <a:off x="793790" y="6029801"/>
            <a:ext cx="510302" cy="510302"/>
          </a:xfrm>
          <a:prstGeom prst="roundRect">
            <a:avLst>
              <a:gd name="adj" fmla="val 6667"/>
            </a:avLst>
          </a:prstGeom>
          <a:solidFill>
            <a:srgbClr val="124E73"/>
          </a:solidFill>
          <a:ln/>
        </p:spPr>
      </p:sp>
      <p:sp>
        <p:nvSpPr>
          <p:cNvPr id="13" name="Text 10"/>
          <p:cNvSpPr/>
          <p:nvPr/>
        </p:nvSpPr>
        <p:spPr>
          <a:xfrm>
            <a:off x="953333" y="6114812"/>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6029801"/>
            <a:ext cx="643568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Duy trì môi trường làm việc an toàn và sạch sẽ.</a:t>
            </a:r>
            <a:endParaRPr lang="en-US" sz="2200" dirty="0"/>
          </a:p>
        </p:txBody>
      </p:sp>
      <p:sp>
        <p:nvSpPr>
          <p:cNvPr id="15" name="Text 12"/>
          <p:cNvSpPr/>
          <p:nvPr/>
        </p:nvSpPr>
        <p:spPr>
          <a:xfrm>
            <a:off x="1530906" y="6338768"/>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Xử lý kịp thời các sự cố và tai nạn.</a:t>
            </a:r>
            <a:endParaRPr lang="en-US" sz="1750" dirty="0"/>
          </a:p>
        </p:txBody>
      </p:sp>
      <p:pic>
        <p:nvPicPr>
          <p:cNvPr id="17" name="Picture 16">
            <a:extLst>
              <a:ext uri="{FF2B5EF4-FFF2-40B4-BE49-F238E27FC236}">
                <a16:creationId xmlns:a16="http://schemas.microsoft.com/office/drawing/2014/main" id="{20EBECA4-1A53-659A-F72A-ADA795D5D3E2}"/>
              </a:ext>
            </a:extLst>
          </p:cNvPr>
          <p:cNvPicPr>
            <a:picLocks noChangeAspect="1"/>
          </p:cNvPicPr>
          <p:nvPr/>
        </p:nvPicPr>
        <p:blipFill>
          <a:blip r:embed="rId4"/>
          <a:stretch>
            <a:fillRect/>
          </a:stretch>
        </p:blipFill>
        <p:spPr>
          <a:xfrm>
            <a:off x="12238892" y="7455877"/>
            <a:ext cx="2311121" cy="7156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6426"/>
            <a:ext cx="4457700" cy="4457700"/>
          </a:xfrm>
          <a:prstGeom prst="rect">
            <a:avLst/>
          </a:prstGeom>
        </p:spPr>
      </p:pic>
      <p:sp>
        <p:nvSpPr>
          <p:cNvPr id="3" name="Text 0"/>
          <p:cNvSpPr/>
          <p:nvPr/>
        </p:nvSpPr>
        <p:spPr>
          <a:xfrm>
            <a:off x="6084332" y="469821"/>
            <a:ext cx="5693807" cy="533995"/>
          </a:xfrm>
          <a:prstGeom prst="rect">
            <a:avLst/>
          </a:prstGeom>
          <a:noFill/>
          <a:ln/>
        </p:spPr>
        <p:txBody>
          <a:bodyPr wrap="none" lIns="0" tIns="0" rIns="0" bIns="0" rtlCol="0" anchor="t"/>
          <a:lstStyle/>
          <a:p>
            <a:pPr marL="0" indent="0">
              <a:lnSpc>
                <a:spcPts val="4200"/>
              </a:lnSpc>
              <a:buNone/>
            </a:pPr>
            <a:r>
              <a:rPr lang="en-US" sz="3350" b="1" dirty="0">
                <a:solidFill>
                  <a:srgbClr val="124E73"/>
                </a:solidFill>
                <a:latin typeface="MuseoModerno Medium" pitchFamily="34" charset="0"/>
                <a:ea typeface="MuseoModerno Medium" pitchFamily="34" charset="-122"/>
                <a:cs typeface="MuseoModerno Medium" pitchFamily="34" charset="-120"/>
              </a:rPr>
              <a:t>Vai Trò Của Người Lao Động</a:t>
            </a:r>
            <a:endParaRPr lang="en-US" sz="3350" b="1" dirty="0"/>
          </a:p>
        </p:txBody>
      </p:sp>
      <p:pic>
        <p:nvPicPr>
          <p:cNvPr id="4" name="Image 1" descr="preencoded.png"/>
          <p:cNvPicPr>
            <a:picLocks noChangeAspect="1"/>
          </p:cNvPicPr>
          <p:nvPr/>
        </p:nvPicPr>
        <p:blipFill>
          <a:blip r:embed="rId4"/>
          <a:stretch>
            <a:fillRect/>
          </a:stretch>
        </p:blipFill>
        <p:spPr>
          <a:xfrm>
            <a:off x="7025378" y="2464412"/>
            <a:ext cx="427077" cy="427077"/>
          </a:xfrm>
          <a:prstGeom prst="rect">
            <a:avLst/>
          </a:prstGeom>
        </p:spPr>
      </p:pic>
      <p:sp>
        <p:nvSpPr>
          <p:cNvPr id="5" name="Text 1"/>
          <p:cNvSpPr/>
          <p:nvPr/>
        </p:nvSpPr>
        <p:spPr>
          <a:xfrm>
            <a:off x="7728763" y="2464413"/>
            <a:ext cx="2165628" cy="266938"/>
          </a:xfrm>
          <a:prstGeom prst="rect">
            <a:avLst/>
          </a:prstGeom>
          <a:noFill/>
          <a:ln/>
        </p:spPr>
        <p:txBody>
          <a:bodyPr wrap="none" lIns="0" tIns="0" rIns="0" bIns="0" rtlCol="0" anchor="t"/>
          <a:lstStyle/>
          <a:p>
            <a:pPr marL="0" indent="0" algn="l">
              <a:lnSpc>
                <a:spcPts val="2100"/>
              </a:lnSpc>
              <a:buNone/>
            </a:pPr>
            <a:r>
              <a:rPr lang="en-US" sz="2000" b="1" dirty="0">
                <a:solidFill>
                  <a:srgbClr val="2B4150"/>
                </a:solidFill>
                <a:latin typeface="MuseoModerno Medium" pitchFamily="34" charset="0"/>
                <a:ea typeface="MuseoModerno Medium" pitchFamily="34" charset="-122"/>
                <a:cs typeface="MuseoModerno Medium" pitchFamily="34" charset="-120"/>
              </a:rPr>
              <a:t>Nâng Cao Nhận Thức</a:t>
            </a:r>
            <a:endParaRPr lang="en-US" sz="2000" b="1" dirty="0"/>
          </a:p>
        </p:txBody>
      </p:sp>
      <p:sp>
        <p:nvSpPr>
          <p:cNvPr id="6" name="Text 2"/>
          <p:cNvSpPr/>
          <p:nvPr/>
        </p:nvSpPr>
        <p:spPr>
          <a:xfrm>
            <a:off x="7698618" y="2777308"/>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Hiểu rõ các quy định về an toàn lao động và các nguy cơ tiềm ẩn.</a:t>
            </a:r>
            <a:endParaRPr lang="en-US" sz="1300" dirty="0"/>
          </a:p>
        </p:txBody>
      </p:sp>
      <p:pic>
        <p:nvPicPr>
          <p:cNvPr id="7" name="Image 2" descr="preencoded.png"/>
          <p:cNvPicPr>
            <a:picLocks noChangeAspect="1"/>
          </p:cNvPicPr>
          <p:nvPr/>
        </p:nvPicPr>
        <p:blipFill>
          <a:blip r:embed="rId5"/>
          <a:stretch>
            <a:fillRect/>
          </a:stretch>
        </p:blipFill>
        <p:spPr>
          <a:xfrm>
            <a:off x="7100686" y="3557347"/>
            <a:ext cx="427077" cy="427077"/>
          </a:xfrm>
          <a:prstGeom prst="rect">
            <a:avLst/>
          </a:prstGeom>
        </p:spPr>
      </p:pic>
      <p:sp>
        <p:nvSpPr>
          <p:cNvPr id="8" name="Text 3"/>
          <p:cNvSpPr/>
          <p:nvPr/>
        </p:nvSpPr>
        <p:spPr>
          <a:xfrm>
            <a:off x="7804071" y="3557348"/>
            <a:ext cx="2135624" cy="266938"/>
          </a:xfrm>
          <a:prstGeom prst="rect">
            <a:avLst/>
          </a:prstGeom>
          <a:noFill/>
          <a:ln/>
        </p:spPr>
        <p:txBody>
          <a:bodyPr wrap="none" lIns="0" tIns="0" rIns="0" bIns="0" rtlCol="0" anchor="t"/>
          <a:lstStyle/>
          <a:p>
            <a:pPr marL="0" indent="0" algn="l">
              <a:lnSpc>
                <a:spcPts val="2100"/>
              </a:lnSpc>
              <a:buNone/>
            </a:pPr>
            <a:r>
              <a:rPr lang="en-US" sz="2000" b="1" dirty="0">
                <a:solidFill>
                  <a:srgbClr val="2B4150"/>
                </a:solidFill>
                <a:latin typeface="MuseoModerno Medium" pitchFamily="34" charset="0"/>
                <a:ea typeface="MuseoModerno Medium" pitchFamily="34" charset="-122"/>
                <a:cs typeface="MuseoModerno Medium" pitchFamily="34" charset="-120"/>
              </a:rPr>
              <a:t>Chịu Trách Nhiệm</a:t>
            </a:r>
            <a:endParaRPr lang="en-US" sz="2000" b="1" dirty="0"/>
          </a:p>
        </p:txBody>
      </p:sp>
      <p:sp>
        <p:nvSpPr>
          <p:cNvPr id="9" name="Text 4"/>
          <p:cNvSpPr/>
          <p:nvPr/>
        </p:nvSpPr>
        <p:spPr>
          <a:xfrm>
            <a:off x="7773926" y="3870243"/>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Tuân thủ các quy định về an toàn, sử dụng thiết bị bảo hộ cá nhân.</a:t>
            </a:r>
            <a:endParaRPr lang="en-US" sz="1300" dirty="0"/>
          </a:p>
        </p:txBody>
      </p:sp>
      <p:pic>
        <p:nvPicPr>
          <p:cNvPr id="10" name="Image 3" descr="preencoded.png"/>
          <p:cNvPicPr>
            <a:picLocks noChangeAspect="1"/>
          </p:cNvPicPr>
          <p:nvPr/>
        </p:nvPicPr>
        <p:blipFill>
          <a:blip r:embed="rId6"/>
          <a:stretch>
            <a:fillRect/>
          </a:stretch>
        </p:blipFill>
        <p:spPr>
          <a:xfrm>
            <a:off x="7100686" y="4811199"/>
            <a:ext cx="427077" cy="427077"/>
          </a:xfrm>
          <a:prstGeom prst="rect">
            <a:avLst/>
          </a:prstGeom>
        </p:spPr>
      </p:pic>
      <p:sp>
        <p:nvSpPr>
          <p:cNvPr id="11" name="Text 5"/>
          <p:cNvSpPr/>
          <p:nvPr/>
        </p:nvSpPr>
        <p:spPr>
          <a:xfrm>
            <a:off x="7804071" y="4811200"/>
            <a:ext cx="2135624" cy="266938"/>
          </a:xfrm>
          <a:prstGeom prst="rect">
            <a:avLst/>
          </a:prstGeom>
          <a:noFill/>
          <a:ln/>
        </p:spPr>
        <p:txBody>
          <a:bodyPr wrap="none" lIns="0" tIns="0" rIns="0" bIns="0" rtlCol="0" anchor="t"/>
          <a:lstStyle/>
          <a:p>
            <a:pPr marL="0" indent="0" algn="l">
              <a:lnSpc>
                <a:spcPts val="2100"/>
              </a:lnSpc>
              <a:buNone/>
            </a:pPr>
            <a:r>
              <a:rPr lang="en-US" sz="2000" b="1" dirty="0">
                <a:solidFill>
                  <a:srgbClr val="2B4150"/>
                </a:solidFill>
                <a:latin typeface="MuseoModerno Medium" pitchFamily="34" charset="0"/>
                <a:ea typeface="MuseoModerno Medium" pitchFamily="34" charset="-122"/>
                <a:cs typeface="MuseoModerno Medium" pitchFamily="34" charset="-120"/>
              </a:rPr>
              <a:t>Giao Tiếp</a:t>
            </a:r>
            <a:endParaRPr lang="en-US" sz="2000" b="1" dirty="0"/>
          </a:p>
        </p:txBody>
      </p:sp>
      <p:sp>
        <p:nvSpPr>
          <p:cNvPr id="12" name="Text 6"/>
          <p:cNvSpPr/>
          <p:nvPr/>
        </p:nvSpPr>
        <p:spPr>
          <a:xfrm>
            <a:off x="7773926" y="5124095"/>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Báo cáo kịp thời các nguy cơ tiềm ẩn hoặc sự cố cho quản lý.</a:t>
            </a:r>
            <a:endParaRPr lang="en-US" sz="1300" dirty="0"/>
          </a:p>
        </p:txBody>
      </p:sp>
      <p:pic>
        <p:nvPicPr>
          <p:cNvPr id="13" name="Image 4" descr="preencoded.png"/>
          <p:cNvPicPr>
            <a:picLocks noChangeAspect="1"/>
          </p:cNvPicPr>
          <p:nvPr/>
        </p:nvPicPr>
        <p:blipFill>
          <a:blip r:embed="rId7"/>
          <a:stretch>
            <a:fillRect/>
          </a:stretch>
        </p:blipFill>
        <p:spPr>
          <a:xfrm>
            <a:off x="7130831" y="6065052"/>
            <a:ext cx="427077" cy="427077"/>
          </a:xfrm>
          <a:prstGeom prst="rect">
            <a:avLst/>
          </a:prstGeom>
        </p:spPr>
      </p:pic>
      <p:sp>
        <p:nvSpPr>
          <p:cNvPr id="14" name="Text 7"/>
          <p:cNvSpPr/>
          <p:nvPr/>
        </p:nvSpPr>
        <p:spPr>
          <a:xfrm>
            <a:off x="7834216" y="6065052"/>
            <a:ext cx="2135624" cy="266938"/>
          </a:xfrm>
          <a:prstGeom prst="rect">
            <a:avLst/>
          </a:prstGeom>
          <a:noFill/>
          <a:ln/>
        </p:spPr>
        <p:txBody>
          <a:bodyPr wrap="none" lIns="0" tIns="0" rIns="0" bIns="0" rtlCol="0" anchor="t"/>
          <a:lstStyle/>
          <a:p>
            <a:pPr marL="0" indent="0" algn="l">
              <a:lnSpc>
                <a:spcPts val="2100"/>
              </a:lnSpc>
              <a:buNone/>
            </a:pPr>
            <a:r>
              <a:rPr lang="en-US" sz="2000" b="1" dirty="0">
                <a:solidFill>
                  <a:srgbClr val="2B4150"/>
                </a:solidFill>
                <a:latin typeface="MuseoModerno Medium" pitchFamily="34" charset="0"/>
                <a:ea typeface="MuseoModerno Medium" pitchFamily="34" charset="-122"/>
                <a:cs typeface="MuseoModerno Medium" pitchFamily="34" charset="-120"/>
              </a:rPr>
              <a:t>Hợp Tác</a:t>
            </a:r>
            <a:endParaRPr lang="en-US" sz="2000" b="1" dirty="0"/>
          </a:p>
        </p:txBody>
      </p:sp>
      <p:sp>
        <p:nvSpPr>
          <p:cNvPr id="15" name="Text 8"/>
          <p:cNvSpPr/>
          <p:nvPr/>
        </p:nvSpPr>
        <p:spPr>
          <a:xfrm>
            <a:off x="7804071" y="6377947"/>
            <a:ext cx="7948136"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Tham gia vào các hoạt động nâng cao an toàn lao động.</a:t>
            </a:r>
            <a:endParaRPr lang="en-US" sz="1300" dirty="0"/>
          </a:p>
        </p:txBody>
      </p:sp>
      <p:pic>
        <p:nvPicPr>
          <p:cNvPr id="16" name="Picture 15">
            <a:extLst>
              <a:ext uri="{FF2B5EF4-FFF2-40B4-BE49-F238E27FC236}">
                <a16:creationId xmlns:a16="http://schemas.microsoft.com/office/drawing/2014/main" id="{CA6B09FD-E23E-DC2E-BA28-1643848EFD60}"/>
              </a:ext>
            </a:extLst>
          </p:cNvPr>
          <p:cNvPicPr>
            <a:picLocks noChangeAspect="1"/>
          </p:cNvPicPr>
          <p:nvPr/>
        </p:nvPicPr>
        <p:blipFill>
          <a:blip r:embed="rId8"/>
          <a:stretch>
            <a:fillRect/>
          </a:stretch>
        </p:blipFill>
        <p:spPr>
          <a:xfrm>
            <a:off x="12238892" y="7455877"/>
            <a:ext cx="2311121" cy="7156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42547" y="2952274"/>
            <a:ext cx="4450080" cy="4450080"/>
          </a:xfrm>
          <a:prstGeom prst="rect">
            <a:avLst/>
          </a:prstGeom>
        </p:spPr>
      </p:pic>
      <p:sp>
        <p:nvSpPr>
          <p:cNvPr id="3" name="Text 0"/>
          <p:cNvSpPr/>
          <p:nvPr/>
        </p:nvSpPr>
        <p:spPr>
          <a:xfrm>
            <a:off x="793790" y="1115139"/>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b="1" dirty="0"/>
          </a:p>
        </p:txBody>
      </p:sp>
      <p:sp>
        <p:nvSpPr>
          <p:cNvPr id="4" name="Shape 1"/>
          <p:cNvSpPr/>
          <p:nvPr/>
        </p:nvSpPr>
        <p:spPr>
          <a:xfrm>
            <a:off x="793791" y="2164080"/>
            <a:ext cx="7877936" cy="1377910"/>
          </a:xfrm>
          <a:prstGeom prst="roundRect">
            <a:avLst>
              <a:gd name="adj" fmla="val 2469"/>
            </a:avLst>
          </a:prstGeom>
          <a:solidFill>
            <a:srgbClr val="F3EEE3"/>
          </a:solidFill>
          <a:ln/>
        </p:spPr>
      </p:sp>
      <p:sp>
        <p:nvSpPr>
          <p:cNvPr id="5" name="Text 2"/>
          <p:cNvSpPr/>
          <p:nvPr/>
        </p:nvSpPr>
        <p:spPr>
          <a:xfrm>
            <a:off x="1020604" y="2390894"/>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29522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768804"/>
            <a:ext cx="8209533" cy="1377910"/>
          </a:xfrm>
          <a:prstGeom prst="roundRect">
            <a:avLst>
              <a:gd name="adj" fmla="val 2469"/>
            </a:avLst>
          </a:prstGeom>
          <a:solidFill>
            <a:srgbClr val="F3EEE3"/>
          </a:solidFill>
          <a:ln/>
        </p:spPr>
      </p:sp>
      <p:sp>
        <p:nvSpPr>
          <p:cNvPr id="8" name="Text 5"/>
          <p:cNvSpPr/>
          <p:nvPr/>
        </p:nvSpPr>
        <p:spPr>
          <a:xfrm>
            <a:off x="1020604" y="3995618"/>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556998"/>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373529"/>
            <a:ext cx="8742096" cy="1740813"/>
          </a:xfrm>
          <a:prstGeom prst="roundRect">
            <a:avLst>
              <a:gd name="adj" fmla="val 1954"/>
            </a:avLst>
          </a:prstGeom>
          <a:solidFill>
            <a:srgbClr val="F3EEE3"/>
          </a:solidFill>
          <a:ln/>
        </p:spPr>
      </p:sp>
      <p:sp>
        <p:nvSpPr>
          <p:cNvPr id="11" name="Text 8"/>
          <p:cNvSpPr/>
          <p:nvPr/>
        </p:nvSpPr>
        <p:spPr>
          <a:xfrm>
            <a:off x="1020604" y="5600343"/>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161723"/>
            <a:ext cx="822388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tham khảo an toàn lao động sản xuất gậy tự sướng</a:t>
            </a:r>
            <a:endParaRPr lang="en-US" sz="1750" dirty="0"/>
          </a:p>
        </p:txBody>
      </p:sp>
      <p:pic>
        <p:nvPicPr>
          <p:cNvPr id="13" name="Picture 12">
            <a:extLst>
              <a:ext uri="{FF2B5EF4-FFF2-40B4-BE49-F238E27FC236}">
                <a16:creationId xmlns:a16="http://schemas.microsoft.com/office/drawing/2014/main" id="{DB7CFE87-6536-5BAB-BC62-74E7B5C322D7}"/>
              </a:ext>
            </a:extLst>
          </p:cNvPr>
          <p:cNvPicPr>
            <a:picLocks noChangeAspect="1"/>
          </p:cNvPicPr>
          <p:nvPr/>
        </p:nvPicPr>
        <p:blipFill>
          <a:blip r:embed="rId7"/>
          <a:stretch>
            <a:fillRect/>
          </a:stretch>
        </p:blipFill>
        <p:spPr>
          <a:xfrm>
            <a:off x="12238892" y="7455877"/>
            <a:ext cx="2311121" cy="7156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1256</Words>
  <Application>Microsoft Office PowerPoint</Application>
  <PresentationFormat>Custom</PresentationFormat>
  <Paragraphs>162</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MuseoModerno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2024-11-29T07:10:28Z</dcterms:created>
  <dcterms:modified xsi:type="dcterms:W3CDTF">2024-11-29T07:24:47Z</dcterms:modified>
</cp:coreProperties>
</file>