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4630400" cy="8229600"/>
  <p:notesSz cx="8229600" cy="14630400"/>
  <p:embeddedFontLst>
    <p:embeddedFont>
      <p:font typeface="MuseoModerno Medium" panose="020B0604020202020204" charset="0"/>
      <p:regular r:id="rId17"/>
    </p:embeddedFont>
    <p:embeddedFont>
      <p:font typeface="PT Serif" panose="020A0603040505020204" pitchFamily="18" charset="0"/>
      <p:regular r:id="rId18"/>
      <p:bold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4C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09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3.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hyperlink" Target="https://antoannamviet.com/tai-lieu-an-toan-lao-dong-san-xuat-giay-patin/"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0"/>
          <p:cNvSpPr/>
          <p:nvPr/>
        </p:nvSpPr>
        <p:spPr>
          <a:xfrm>
            <a:off x="3238589" y="1203329"/>
            <a:ext cx="12514206" cy="1417558"/>
          </a:xfrm>
          <a:prstGeom prst="rect">
            <a:avLst/>
          </a:prstGeom>
          <a:noFill/>
          <a:ln/>
        </p:spPr>
        <p:txBody>
          <a:bodyPr wrap="square" lIns="0" tIns="0" rIns="0" bIns="0" rtlCol="0" anchor="t"/>
          <a:lstStyle/>
          <a:p>
            <a:pPr marL="0" indent="0" algn="ctr">
              <a:buNone/>
            </a:pPr>
            <a:r>
              <a:rPr lang="en-US" sz="5400" b="1" dirty="0">
                <a:solidFill>
                  <a:srgbClr val="124E73"/>
                </a:solidFill>
                <a:latin typeface="MuseoModerno Medium" pitchFamily="34" charset="0"/>
                <a:ea typeface="MuseoModerno Medium" pitchFamily="34" charset="-122"/>
                <a:cs typeface="MuseoModerno Medium" pitchFamily="34" charset="-120"/>
              </a:rPr>
              <a:t>An toàn lao động </a:t>
            </a:r>
            <a:r>
              <a:rPr lang="en-US" sz="5400" b="1" dirty="0" err="1">
                <a:solidFill>
                  <a:srgbClr val="124E73"/>
                </a:solidFill>
                <a:latin typeface="MuseoModerno Medium" pitchFamily="34" charset="0"/>
                <a:ea typeface="MuseoModerno Medium" pitchFamily="34" charset="-122"/>
                <a:cs typeface="MuseoModerno Medium" pitchFamily="34" charset="-120"/>
              </a:rPr>
              <a:t>trong</a:t>
            </a:r>
            <a:r>
              <a:rPr lang="en-US" sz="5400" b="1" dirty="0">
                <a:solidFill>
                  <a:srgbClr val="124E73"/>
                </a:solidFill>
                <a:latin typeface="MuseoModerno Medium" pitchFamily="34" charset="0"/>
                <a:ea typeface="MuseoModerno Medium" pitchFamily="34" charset="-122"/>
                <a:cs typeface="MuseoModerno Medium" pitchFamily="34" charset="-120"/>
              </a:rPr>
              <a:t> </a:t>
            </a:r>
          </a:p>
          <a:p>
            <a:pPr marL="0" indent="0" algn="ctr">
              <a:buNone/>
            </a:pPr>
            <a:r>
              <a:rPr lang="en-US" sz="5400" b="1" dirty="0" err="1">
                <a:solidFill>
                  <a:srgbClr val="124E73"/>
                </a:solidFill>
                <a:latin typeface="MuseoModerno Medium" pitchFamily="34" charset="0"/>
                <a:ea typeface="MuseoModerno Medium" pitchFamily="34" charset="-122"/>
                <a:cs typeface="MuseoModerno Medium" pitchFamily="34" charset="-120"/>
              </a:rPr>
              <a:t>Sản</a:t>
            </a:r>
            <a:r>
              <a:rPr lang="en-US" sz="5400" b="1" dirty="0">
                <a:solidFill>
                  <a:srgbClr val="124E73"/>
                </a:solidFill>
                <a:latin typeface="MuseoModerno Medium" pitchFamily="34" charset="0"/>
                <a:ea typeface="MuseoModerno Medium" pitchFamily="34" charset="-122"/>
                <a:cs typeface="MuseoModerno Medium" pitchFamily="34" charset="-120"/>
              </a:rPr>
              <a:t> </a:t>
            </a:r>
            <a:r>
              <a:rPr lang="en-US" sz="5400" b="1" dirty="0" err="1">
                <a:solidFill>
                  <a:srgbClr val="124E73"/>
                </a:solidFill>
                <a:latin typeface="MuseoModerno Medium" pitchFamily="34" charset="0"/>
                <a:ea typeface="MuseoModerno Medium" pitchFamily="34" charset="-122"/>
                <a:cs typeface="MuseoModerno Medium" pitchFamily="34" charset="-120"/>
              </a:rPr>
              <a:t>Xuất</a:t>
            </a:r>
            <a:r>
              <a:rPr lang="en-US" sz="5400" b="1" dirty="0">
                <a:solidFill>
                  <a:srgbClr val="124E73"/>
                </a:solidFill>
                <a:latin typeface="MuseoModerno Medium" pitchFamily="34" charset="0"/>
                <a:ea typeface="MuseoModerno Medium" pitchFamily="34" charset="-122"/>
                <a:cs typeface="MuseoModerno Medium" pitchFamily="34" charset="-120"/>
              </a:rPr>
              <a:t> </a:t>
            </a:r>
            <a:r>
              <a:rPr lang="en-US" sz="5400" b="1" dirty="0" err="1">
                <a:solidFill>
                  <a:srgbClr val="124E73"/>
                </a:solidFill>
                <a:latin typeface="MuseoModerno Medium" pitchFamily="34" charset="0"/>
                <a:ea typeface="MuseoModerno Medium" pitchFamily="34" charset="-122"/>
                <a:cs typeface="MuseoModerno Medium" pitchFamily="34" charset="-120"/>
              </a:rPr>
              <a:t>Giày</a:t>
            </a:r>
            <a:r>
              <a:rPr lang="en-US" sz="5400" b="1" dirty="0">
                <a:solidFill>
                  <a:srgbClr val="124E73"/>
                </a:solidFill>
                <a:latin typeface="MuseoModerno Medium" pitchFamily="34" charset="0"/>
                <a:ea typeface="MuseoModerno Medium" pitchFamily="34" charset="-122"/>
                <a:cs typeface="MuseoModerno Medium" pitchFamily="34" charset="-120"/>
              </a:rPr>
              <a:t> Patin</a:t>
            </a:r>
            <a:endParaRPr lang="en-US" sz="5400" b="1" dirty="0"/>
          </a:p>
        </p:txBody>
      </p:sp>
      <p:sp>
        <p:nvSpPr>
          <p:cNvPr id="4" name="Shape 1"/>
          <p:cNvSpPr/>
          <p:nvPr/>
        </p:nvSpPr>
        <p:spPr>
          <a:xfrm>
            <a:off x="4581525" y="7501549"/>
            <a:ext cx="362903" cy="362903"/>
          </a:xfrm>
          <a:prstGeom prst="roundRect">
            <a:avLst>
              <a:gd name="adj" fmla="val 25194296"/>
            </a:avLst>
          </a:prstGeom>
          <a:noFill/>
          <a:ln w="7620">
            <a:solidFill>
              <a:srgbClr val="FFFFFF"/>
            </a:solidFill>
            <a:prstDash val="solid"/>
          </a:ln>
        </p:spPr>
      </p:sp>
      <p:pic>
        <p:nvPicPr>
          <p:cNvPr id="1026" name="Picture 2">
            <a:extLst>
              <a:ext uri="{FF2B5EF4-FFF2-40B4-BE49-F238E27FC236}">
                <a16:creationId xmlns:a16="http://schemas.microsoft.com/office/drawing/2014/main" id="{1C9E6FB2-B354-B048-37AA-034FF901AE7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0000"/>
          <a:stretch/>
        </p:blipFill>
        <p:spPr bwMode="auto">
          <a:xfrm>
            <a:off x="706404" y="3061360"/>
            <a:ext cx="4514850" cy="5562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D04E6B8B-D66A-0D63-135A-659FEF028A41}"/>
              </a:ext>
            </a:extLst>
          </p:cNvPr>
          <p:cNvPicPr>
            <a:picLocks noChangeAspect="1"/>
          </p:cNvPicPr>
          <p:nvPr/>
        </p:nvPicPr>
        <p:blipFill>
          <a:blip r:embed="rId4"/>
          <a:stretch>
            <a:fillRect/>
          </a:stretch>
        </p:blipFill>
        <p:spPr>
          <a:xfrm>
            <a:off x="12299182" y="7504654"/>
            <a:ext cx="2120203" cy="656527"/>
          </a:xfrm>
          <a:prstGeom prst="rect">
            <a:avLst/>
          </a:prstGeom>
        </p:spPr>
      </p:pic>
      <p:pic>
        <p:nvPicPr>
          <p:cNvPr id="8" name="Image 1" descr="preencoded.png"/>
          <p:cNvPicPr>
            <a:picLocks noChangeAspect="1"/>
          </p:cNvPicPr>
          <p:nvPr/>
        </p:nvPicPr>
        <p:blipFill>
          <a:blip r:embed="rId5"/>
          <a:stretch>
            <a:fillRect/>
          </a:stretch>
        </p:blipFill>
        <p:spPr>
          <a:xfrm>
            <a:off x="6930411" y="3188378"/>
            <a:ext cx="347663" cy="347663"/>
          </a:xfrm>
          <a:prstGeom prst="rect">
            <a:avLst/>
          </a:prstGeom>
        </p:spPr>
      </p:pic>
      <p:sp>
        <p:nvSpPr>
          <p:cNvPr id="9" name="Text 2"/>
          <p:cNvSpPr/>
          <p:nvPr/>
        </p:nvSpPr>
        <p:spPr>
          <a:xfrm>
            <a:off x="7399041" y="3163851"/>
            <a:ext cx="2619494" cy="396835"/>
          </a:xfrm>
          <a:prstGeom prst="rect">
            <a:avLst/>
          </a:prstGeom>
          <a:noFill/>
          <a:ln/>
        </p:spPr>
        <p:txBody>
          <a:bodyPr wrap="none" lIns="0" tIns="0" rIns="0" bIns="0" rtlCol="0" anchor="t"/>
          <a:lstStyle/>
          <a:p>
            <a:pPr marL="0" indent="0" algn="l">
              <a:lnSpc>
                <a:spcPts val="3100"/>
              </a:lnSpc>
              <a:buNone/>
            </a:pPr>
            <a:r>
              <a:rPr lang="en-US" sz="2200" b="1" dirty="0" err="1">
                <a:solidFill>
                  <a:srgbClr val="2B4150"/>
                </a:solidFill>
                <a:latin typeface="PT Serif" panose="020A0603040505020204" pitchFamily="18" charset="0"/>
                <a:ea typeface="Source Sans Pro Bold" pitchFamily="34" charset="-122"/>
                <a:cs typeface="Source Sans Pro Bold" pitchFamily="34" charset="-120"/>
              </a:rPr>
              <a:t>Bản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quyền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thuộc</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An Toàn  Nam Việt</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932754" y="2400943"/>
            <a:ext cx="4351020" cy="4411980"/>
          </a:xfrm>
          <a:prstGeom prst="rect">
            <a:avLst/>
          </a:prstGeom>
        </p:spPr>
      </p:pic>
      <p:sp>
        <p:nvSpPr>
          <p:cNvPr id="3" name="Text 0"/>
          <p:cNvSpPr/>
          <p:nvPr/>
        </p:nvSpPr>
        <p:spPr>
          <a:xfrm>
            <a:off x="793790" y="810180"/>
            <a:ext cx="7200067" cy="708779"/>
          </a:xfrm>
          <a:prstGeom prst="rect">
            <a:avLst/>
          </a:prstGeom>
          <a:noFill/>
          <a:ln/>
        </p:spPr>
        <p:txBody>
          <a:bodyPr wrap="none" lIns="0" tIns="0" rIns="0" bIns="0" rtlCol="0" anchor="t"/>
          <a:lstStyle/>
          <a:p>
            <a:pPr marL="0" indent="0">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Tình hình tai nạn lao động</a:t>
            </a:r>
            <a:endParaRPr lang="en-US" sz="4800" b="1" dirty="0"/>
          </a:p>
        </p:txBody>
      </p:sp>
      <p:sp>
        <p:nvSpPr>
          <p:cNvPr id="4" name="Shape 1"/>
          <p:cNvSpPr/>
          <p:nvPr/>
        </p:nvSpPr>
        <p:spPr>
          <a:xfrm>
            <a:off x="793790" y="2451973"/>
            <a:ext cx="7556421" cy="1306949"/>
          </a:xfrm>
          <a:prstGeom prst="roundRect">
            <a:avLst>
              <a:gd name="adj" fmla="val 2603"/>
            </a:avLst>
          </a:prstGeom>
          <a:solidFill>
            <a:srgbClr val="124E73"/>
          </a:solidFill>
          <a:ln/>
        </p:spPr>
      </p:sp>
      <p:sp>
        <p:nvSpPr>
          <p:cNvPr id="5" name="Text 2"/>
          <p:cNvSpPr/>
          <p:nvPr/>
        </p:nvSpPr>
        <p:spPr>
          <a:xfrm>
            <a:off x="1020604" y="2729391"/>
            <a:ext cx="2835235" cy="354330"/>
          </a:xfrm>
          <a:prstGeom prst="rect">
            <a:avLst/>
          </a:prstGeom>
          <a:noFill/>
          <a:ln/>
        </p:spPr>
        <p:txBody>
          <a:bodyPr wrap="none" lIns="0" tIns="0" rIns="0" bIns="0" rtlCol="0" anchor="t"/>
          <a:lstStyle/>
          <a:p>
            <a:pPr marL="0" indent="0">
              <a:lnSpc>
                <a:spcPts val="2750"/>
              </a:lnSpc>
              <a:buNone/>
            </a:pPr>
            <a:r>
              <a:rPr lang="en-US" sz="2800" b="1" dirty="0">
                <a:solidFill>
                  <a:srgbClr val="FFFFFF"/>
                </a:solidFill>
                <a:latin typeface="MuseoModerno Medium" pitchFamily="34" charset="0"/>
                <a:ea typeface="MuseoModerno Medium" pitchFamily="34" charset="-122"/>
                <a:cs typeface="MuseoModerno Medium" pitchFamily="34" charset="-120"/>
              </a:rPr>
              <a:t>Số vụ tai nạn</a:t>
            </a:r>
            <a:endParaRPr lang="en-US" sz="2800" dirty="0"/>
          </a:p>
        </p:txBody>
      </p:sp>
      <p:sp>
        <p:nvSpPr>
          <p:cNvPr id="6" name="Text 3"/>
          <p:cNvSpPr/>
          <p:nvPr/>
        </p:nvSpPr>
        <p:spPr>
          <a:xfrm>
            <a:off x="1020604" y="3073170"/>
            <a:ext cx="7102793" cy="362903"/>
          </a:xfrm>
          <a:prstGeom prst="rect">
            <a:avLst/>
          </a:prstGeom>
          <a:noFill/>
          <a:ln/>
        </p:spPr>
        <p:txBody>
          <a:bodyPr wrap="none" lIns="0" tIns="0" rIns="0" bIns="0" rtlCol="0" anchor="t"/>
          <a:lstStyle/>
          <a:p>
            <a:pPr marL="0" indent="0">
              <a:lnSpc>
                <a:spcPts val="2850"/>
              </a:lnSpc>
              <a:buNone/>
            </a:pPr>
            <a:r>
              <a:rPr lang="en-US" sz="2000" dirty="0">
                <a:solidFill>
                  <a:srgbClr val="FFFFFF"/>
                </a:solidFill>
                <a:latin typeface="PT Serif" panose="020A0603040505020204" pitchFamily="18" charset="0"/>
                <a:ea typeface="Source Sans Pro" pitchFamily="34" charset="-122"/>
                <a:cs typeface="Source Sans Pro" pitchFamily="34" charset="-120"/>
              </a:rPr>
              <a:t>3.201 vụ, giảm 7,09% so với cùng kỳ năm 2023.</a:t>
            </a:r>
            <a:endParaRPr lang="en-US" sz="2000" dirty="0"/>
          </a:p>
        </p:txBody>
      </p:sp>
      <p:sp>
        <p:nvSpPr>
          <p:cNvPr id="7" name="Shape 4"/>
          <p:cNvSpPr/>
          <p:nvPr/>
        </p:nvSpPr>
        <p:spPr>
          <a:xfrm>
            <a:off x="793790" y="3985736"/>
            <a:ext cx="7556421" cy="1306949"/>
          </a:xfrm>
          <a:prstGeom prst="roundRect">
            <a:avLst>
              <a:gd name="adj" fmla="val 2603"/>
            </a:avLst>
          </a:prstGeom>
          <a:solidFill>
            <a:srgbClr val="124E73"/>
          </a:solidFill>
          <a:ln/>
        </p:spPr>
      </p:sp>
      <p:sp>
        <p:nvSpPr>
          <p:cNvPr id="8" name="Text 5"/>
          <p:cNvSpPr/>
          <p:nvPr/>
        </p:nvSpPr>
        <p:spPr>
          <a:xfrm>
            <a:off x="1020604" y="4263154"/>
            <a:ext cx="2835235" cy="354330"/>
          </a:xfrm>
          <a:prstGeom prst="rect">
            <a:avLst/>
          </a:prstGeom>
          <a:noFill/>
          <a:ln/>
        </p:spPr>
        <p:txBody>
          <a:bodyPr wrap="none" lIns="0" tIns="0" rIns="0" bIns="0" rtlCol="0" anchor="t"/>
          <a:lstStyle/>
          <a:p>
            <a:pPr marL="0" indent="0">
              <a:lnSpc>
                <a:spcPts val="2750"/>
              </a:lnSpc>
              <a:buNone/>
            </a:pPr>
            <a:r>
              <a:rPr lang="en-US" sz="2800" b="1" dirty="0">
                <a:solidFill>
                  <a:srgbClr val="FFFFFF"/>
                </a:solidFill>
                <a:latin typeface="MuseoModerno Medium" pitchFamily="34" charset="0"/>
                <a:ea typeface="MuseoModerno Medium" pitchFamily="34" charset="-122"/>
                <a:cs typeface="MuseoModerno Medium" pitchFamily="34" charset="-120"/>
              </a:rPr>
              <a:t>Số người bị nạn</a:t>
            </a:r>
            <a:endParaRPr lang="en-US" sz="2800" dirty="0"/>
          </a:p>
        </p:txBody>
      </p:sp>
      <p:sp>
        <p:nvSpPr>
          <p:cNvPr id="9" name="Text 6"/>
          <p:cNvSpPr/>
          <p:nvPr/>
        </p:nvSpPr>
        <p:spPr>
          <a:xfrm>
            <a:off x="1020604" y="4606933"/>
            <a:ext cx="7102793" cy="362903"/>
          </a:xfrm>
          <a:prstGeom prst="rect">
            <a:avLst/>
          </a:prstGeom>
          <a:noFill/>
          <a:ln/>
        </p:spPr>
        <p:txBody>
          <a:bodyPr wrap="none" lIns="0" tIns="0" rIns="0" bIns="0" rtlCol="0" anchor="t"/>
          <a:lstStyle/>
          <a:p>
            <a:pPr marL="0" indent="0">
              <a:lnSpc>
                <a:spcPts val="2850"/>
              </a:lnSpc>
              <a:buNone/>
            </a:pPr>
            <a:r>
              <a:rPr lang="en-US" sz="2000" dirty="0">
                <a:solidFill>
                  <a:srgbClr val="FFFFFF"/>
                </a:solidFill>
                <a:latin typeface="PT Serif" panose="020A0603040505020204" pitchFamily="18" charset="0"/>
                <a:ea typeface="Source Sans Pro" pitchFamily="34" charset="-122"/>
                <a:cs typeface="Source Sans Pro" pitchFamily="34" charset="-120"/>
              </a:rPr>
              <a:t>3.065 người, giảm 6,04% so với cùng kỳ năm 2023.</a:t>
            </a:r>
            <a:endParaRPr lang="en-US" sz="2000" dirty="0"/>
          </a:p>
        </p:txBody>
      </p:sp>
      <p:sp>
        <p:nvSpPr>
          <p:cNvPr id="10" name="Shape 7"/>
          <p:cNvSpPr/>
          <p:nvPr/>
        </p:nvSpPr>
        <p:spPr>
          <a:xfrm>
            <a:off x="793790" y="5519499"/>
            <a:ext cx="7556421" cy="1306949"/>
          </a:xfrm>
          <a:prstGeom prst="roundRect">
            <a:avLst>
              <a:gd name="adj" fmla="val 2603"/>
            </a:avLst>
          </a:prstGeom>
          <a:solidFill>
            <a:srgbClr val="124E73"/>
          </a:solidFill>
          <a:ln/>
        </p:spPr>
      </p:sp>
      <p:sp>
        <p:nvSpPr>
          <p:cNvPr id="11" name="Text 8"/>
          <p:cNvSpPr/>
          <p:nvPr/>
        </p:nvSpPr>
        <p:spPr>
          <a:xfrm>
            <a:off x="1020604" y="5796917"/>
            <a:ext cx="2835235" cy="354330"/>
          </a:xfrm>
          <a:prstGeom prst="rect">
            <a:avLst/>
          </a:prstGeom>
          <a:noFill/>
          <a:ln/>
        </p:spPr>
        <p:txBody>
          <a:bodyPr wrap="none" lIns="0" tIns="0" rIns="0" bIns="0" rtlCol="0" anchor="t"/>
          <a:lstStyle/>
          <a:p>
            <a:pPr marL="0" indent="0">
              <a:lnSpc>
                <a:spcPts val="2750"/>
              </a:lnSpc>
              <a:buNone/>
            </a:pPr>
            <a:r>
              <a:rPr lang="en-US" sz="2800" b="1" dirty="0">
                <a:solidFill>
                  <a:srgbClr val="FFFFFF"/>
                </a:solidFill>
                <a:latin typeface="MuseoModerno Medium" pitchFamily="34" charset="0"/>
                <a:ea typeface="MuseoModerno Medium" pitchFamily="34" charset="-122"/>
                <a:cs typeface="MuseoModerno Medium" pitchFamily="34" charset="-120"/>
              </a:rPr>
              <a:t>Số người chết</a:t>
            </a:r>
            <a:endParaRPr lang="en-US" sz="2800" dirty="0"/>
          </a:p>
        </p:txBody>
      </p:sp>
      <p:sp>
        <p:nvSpPr>
          <p:cNvPr id="12" name="Text 9"/>
          <p:cNvSpPr/>
          <p:nvPr/>
        </p:nvSpPr>
        <p:spPr>
          <a:xfrm>
            <a:off x="1020604" y="6140696"/>
            <a:ext cx="7102793" cy="362903"/>
          </a:xfrm>
          <a:prstGeom prst="rect">
            <a:avLst/>
          </a:prstGeom>
          <a:noFill/>
          <a:ln/>
        </p:spPr>
        <p:txBody>
          <a:bodyPr wrap="none" lIns="0" tIns="0" rIns="0" bIns="0" rtlCol="0" anchor="t"/>
          <a:lstStyle/>
          <a:p>
            <a:pPr marL="0" indent="0">
              <a:lnSpc>
                <a:spcPts val="2850"/>
              </a:lnSpc>
              <a:buNone/>
            </a:pPr>
            <a:r>
              <a:rPr lang="en-US" sz="2000" dirty="0">
                <a:solidFill>
                  <a:srgbClr val="FFFFFF"/>
                </a:solidFill>
                <a:latin typeface="PT Serif" panose="020A0603040505020204" pitchFamily="18" charset="0"/>
                <a:ea typeface="Source Sans Pro" pitchFamily="34" charset="-122"/>
                <a:cs typeface="Source Sans Pro" pitchFamily="34" charset="-120"/>
              </a:rPr>
              <a:t>346 người, giảm 1,98% so với cùng kỳ năm 2023.</a:t>
            </a:r>
            <a:endParaRPr lang="en-US" sz="2000" dirty="0"/>
          </a:p>
        </p:txBody>
      </p:sp>
      <p:pic>
        <p:nvPicPr>
          <p:cNvPr id="13" name="Picture 12">
            <a:extLst>
              <a:ext uri="{FF2B5EF4-FFF2-40B4-BE49-F238E27FC236}">
                <a16:creationId xmlns:a16="http://schemas.microsoft.com/office/drawing/2014/main" id="{28F063F2-13C4-08B4-2D5B-23EFB16AB7A7}"/>
              </a:ext>
            </a:extLst>
          </p:cNvPr>
          <p:cNvPicPr>
            <a:picLocks noChangeAspect="1"/>
          </p:cNvPicPr>
          <p:nvPr/>
        </p:nvPicPr>
        <p:blipFill>
          <a:blip r:embed="rId4"/>
          <a:stretch>
            <a:fillRect/>
          </a:stretch>
        </p:blipFill>
        <p:spPr>
          <a:xfrm>
            <a:off x="12299182" y="7504654"/>
            <a:ext cx="2120203" cy="65652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33291"/>
          </a:xfrm>
          <a:prstGeom prst="rect">
            <a:avLst/>
          </a:prstGeom>
        </p:spPr>
      </p:pic>
      <p:sp>
        <p:nvSpPr>
          <p:cNvPr id="3" name="Text 0"/>
          <p:cNvSpPr/>
          <p:nvPr/>
        </p:nvSpPr>
        <p:spPr>
          <a:xfrm>
            <a:off x="604599" y="475059"/>
            <a:ext cx="7934801" cy="1079897"/>
          </a:xfrm>
          <a:prstGeom prst="rect">
            <a:avLst/>
          </a:prstGeom>
          <a:noFill/>
          <a:ln/>
        </p:spPr>
        <p:txBody>
          <a:bodyPr wrap="square" lIns="0" tIns="0" rIns="0" bIns="0" rtlCol="0" anchor="t"/>
          <a:lstStyle/>
          <a:p>
            <a:pPr marL="0" indent="0">
              <a:buNone/>
            </a:pPr>
            <a:r>
              <a:rPr lang="en-US" sz="4000" b="1" dirty="0">
                <a:solidFill>
                  <a:srgbClr val="124E73"/>
                </a:solidFill>
                <a:latin typeface="MuseoModerno Medium" pitchFamily="34" charset="0"/>
                <a:ea typeface="MuseoModerno Medium" pitchFamily="34" charset="-122"/>
                <a:cs typeface="MuseoModerno Medium" pitchFamily="34" charset="-120"/>
              </a:rPr>
              <a:t>Một số vụ tai nạn lao động thường gặp</a:t>
            </a:r>
            <a:endParaRPr lang="en-US" sz="4000" b="1" dirty="0"/>
          </a:p>
        </p:txBody>
      </p:sp>
      <p:sp>
        <p:nvSpPr>
          <p:cNvPr id="4" name="Shape 1"/>
          <p:cNvSpPr/>
          <p:nvPr/>
        </p:nvSpPr>
        <p:spPr>
          <a:xfrm>
            <a:off x="604599" y="2074806"/>
            <a:ext cx="7934801" cy="995363"/>
          </a:xfrm>
          <a:prstGeom prst="roundRect">
            <a:avLst>
              <a:gd name="adj" fmla="val 2604"/>
            </a:avLst>
          </a:prstGeom>
          <a:solidFill>
            <a:srgbClr val="124E73"/>
          </a:solidFill>
          <a:ln/>
        </p:spPr>
      </p:sp>
      <p:sp>
        <p:nvSpPr>
          <p:cNvPr id="5" name="Text 2"/>
          <p:cNvSpPr/>
          <p:nvPr/>
        </p:nvSpPr>
        <p:spPr>
          <a:xfrm>
            <a:off x="777359" y="2313349"/>
            <a:ext cx="2159675" cy="269915"/>
          </a:xfrm>
          <a:prstGeom prst="rect">
            <a:avLst/>
          </a:prstGeom>
          <a:noFill/>
          <a:ln/>
        </p:spPr>
        <p:txBody>
          <a:bodyPr wrap="none" lIns="0" tIns="0" rIns="0" bIns="0" rtlCol="0" anchor="t"/>
          <a:lstStyle/>
          <a:p>
            <a:pPr marL="0" indent="0" algn="l">
              <a:lnSpc>
                <a:spcPts val="2100"/>
              </a:lnSpc>
              <a:buNone/>
            </a:pPr>
            <a:r>
              <a:rPr lang="en-US" sz="2400" dirty="0">
                <a:solidFill>
                  <a:srgbClr val="FFFFFF"/>
                </a:solidFill>
                <a:latin typeface="MuseoModerno Medium" pitchFamily="34" charset="0"/>
                <a:ea typeface="MuseoModerno Medium" pitchFamily="34" charset="-122"/>
                <a:cs typeface="MuseoModerno Medium" pitchFamily="34" charset="-120"/>
              </a:rPr>
              <a:t>Tai nạn do máy móc</a:t>
            </a:r>
            <a:endParaRPr lang="en-US" sz="2400" dirty="0"/>
          </a:p>
        </p:txBody>
      </p:sp>
      <p:sp>
        <p:nvSpPr>
          <p:cNvPr id="6" name="Text 3"/>
          <p:cNvSpPr/>
          <p:nvPr/>
        </p:nvSpPr>
        <p:spPr>
          <a:xfrm>
            <a:off x="777359" y="2621066"/>
            <a:ext cx="7589282" cy="276344"/>
          </a:xfrm>
          <a:prstGeom prst="rect">
            <a:avLst/>
          </a:prstGeom>
          <a:noFill/>
          <a:ln/>
        </p:spPr>
        <p:txBody>
          <a:bodyPr wrap="none" lIns="0" tIns="0" rIns="0" bIns="0" rtlCol="0" anchor="t"/>
          <a:lstStyle/>
          <a:p>
            <a:pPr marL="0" indent="0" algn="l">
              <a:lnSpc>
                <a:spcPts val="2150"/>
              </a:lnSpc>
              <a:buNone/>
            </a:pPr>
            <a:r>
              <a:rPr lang="en-US" dirty="0">
                <a:solidFill>
                  <a:srgbClr val="FFFFFF"/>
                </a:solidFill>
                <a:latin typeface="PT Serif" panose="020A0603040505020204" pitchFamily="18" charset="0"/>
                <a:ea typeface="Source Sans Pro" pitchFamily="34" charset="-122"/>
                <a:cs typeface="Source Sans Pro" pitchFamily="34" charset="-120"/>
              </a:rPr>
              <a:t>Công nhân có thể bị kẹt tay hoặc chân vào máy cắt, máy ép.</a:t>
            </a:r>
            <a:endParaRPr lang="en-US" dirty="0"/>
          </a:p>
        </p:txBody>
      </p:sp>
      <p:sp>
        <p:nvSpPr>
          <p:cNvPr id="7" name="Shape 4"/>
          <p:cNvSpPr/>
          <p:nvPr/>
        </p:nvSpPr>
        <p:spPr>
          <a:xfrm>
            <a:off x="604599" y="3242929"/>
            <a:ext cx="7934801" cy="995363"/>
          </a:xfrm>
          <a:prstGeom prst="roundRect">
            <a:avLst>
              <a:gd name="adj" fmla="val 2604"/>
            </a:avLst>
          </a:prstGeom>
          <a:solidFill>
            <a:srgbClr val="124E73"/>
          </a:solidFill>
          <a:ln/>
        </p:spPr>
      </p:sp>
      <p:sp>
        <p:nvSpPr>
          <p:cNvPr id="8" name="Text 5"/>
          <p:cNvSpPr/>
          <p:nvPr/>
        </p:nvSpPr>
        <p:spPr>
          <a:xfrm>
            <a:off x="777359" y="3481471"/>
            <a:ext cx="2159675" cy="269915"/>
          </a:xfrm>
          <a:prstGeom prst="rect">
            <a:avLst/>
          </a:prstGeom>
          <a:noFill/>
          <a:ln/>
        </p:spPr>
        <p:txBody>
          <a:bodyPr wrap="none" lIns="0" tIns="0" rIns="0" bIns="0" rtlCol="0" anchor="t"/>
          <a:lstStyle/>
          <a:p>
            <a:pPr marL="0" indent="0" algn="l">
              <a:lnSpc>
                <a:spcPts val="2100"/>
              </a:lnSpc>
              <a:buNone/>
            </a:pPr>
            <a:r>
              <a:rPr lang="en-US" sz="2400" dirty="0">
                <a:solidFill>
                  <a:srgbClr val="FFFFFF"/>
                </a:solidFill>
                <a:latin typeface="MuseoModerno Medium" pitchFamily="34" charset="0"/>
                <a:ea typeface="MuseoModerno Medium" pitchFamily="34" charset="-122"/>
                <a:cs typeface="MuseoModerno Medium" pitchFamily="34" charset="-120"/>
              </a:rPr>
              <a:t>Ngã do trơn trượt</a:t>
            </a:r>
            <a:endParaRPr lang="en-US" sz="2400" dirty="0"/>
          </a:p>
        </p:txBody>
      </p:sp>
      <p:sp>
        <p:nvSpPr>
          <p:cNvPr id="9" name="Text 6"/>
          <p:cNvSpPr/>
          <p:nvPr/>
        </p:nvSpPr>
        <p:spPr>
          <a:xfrm>
            <a:off x="777359" y="3789188"/>
            <a:ext cx="7589282" cy="276344"/>
          </a:xfrm>
          <a:prstGeom prst="rect">
            <a:avLst/>
          </a:prstGeom>
          <a:noFill/>
          <a:ln/>
        </p:spPr>
        <p:txBody>
          <a:bodyPr wrap="none" lIns="0" tIns="0" rIns="0" bIns="0" rtlCol="0" anchor="t"/>
          <a:lstStyle/>
          <a:p>
            <a:pPr marL="0" indent="0" algn="l">
              <a:lnSpc>
                <a:spcPts val="2150"/>
              </a:lnSpc>
              <a:buNone/>
            </a:pPr>
            <a:r>
              <a:rPr lang="en-US" dirty="0">
                <a:solidFill>
                  <a:srgbClr val="FFFFFF"/>
                </a:solidFill>
                <a:latin typeface="PT Serif" panose="020A0603040505020204" pitchFamily="18" charset="0"/>
                <a:ea typeface="Source Sans Pro" pitchFamily="34" charset="-122"/>
                <a:cs typeface="Source Sans Pro" pitchFamily="34" charset="-120"/>
              </a:rPr>
              <a:t>Sàn nhà máy thường có dầu, nước hoặc các vật liệu khác, dễ gây trơn trượt.</a:t>
            </a:r>
            <a:endParaRPr lang="en-US" dirty="0"/>
          </a:p>
        </p:txBody>
      </p:sp>
      <p:sp>
        <p:nvSpPr>
          <p:cNvPr id="10" name="Shape 7"/>
          <p:cNvSpPr/>
          <p:nvPr/>
        </p:nvSpPr>
        <p:spPr>
          <a:xfrm>
            <a:off x="604599" y="4411052"/>
            <a:ext cx="7934801" cy="995363"/>
          </a:xfrm>
          <a:prstGeom prst="roundRect">
            <a:avLst>
              <a:gd name="adj" fmla="val 2604"/>
            </a:avLst>
          </a:prstGeom>
          <a:solidFill>
            <a:srgbClr val="124E73"/>
          </a:solidFill>
          <a:ln/>
        </p:spPr>
      </p:sp>
      <p:sp>
        <p:nvSpPr>
          <p:cNvPr id="11" name="Text 8"/>
          <p:cNvSpPr/>
          <p:nvPr/>
        </p:nvSpPr>
        <p:spPr>
          <a:xfrm>
            <a:off x="777359" y="4649593"/>
            <a:ext cx="2688550" cy="269915"/>
          </a:xfrm>
          <a:prstGeom prst="rect">
            <a:avLst/>
          </a:prstGeom>
          <a:noFill/>
          <a:ln/>
        </p:spPr>
        <p:txBody>
          <a:bodyPr wrap="none" lIns="0" tIns="0" rIns="0" bIns="0" rtlCol="0" anchor="t"/>
          <a:lstStyle/>
          <a:p>
            <a:pPr marL="0" indent="0" algn="l">
              <a:lnSpc>
                <a:spcPts val="2100"/>
              </a:lnSpc>
              <a:buNone/>
            </a:pPr>
            <a:r>
              <a:rPr lang="en-US" sz="2400" dirty="0">
                <a:solidFill>
                  <a:srgbClr val="FFFFFF"/>
                </a:solidFill>
                <a:latin typeface="MuseoModerno Medium" pitchFamily="34" charset="0"/>
                <a:ea typeface="MuseoModerno Medium" pitchFamily="34" charset="-122"/>
                <a:cs typeface="MuseoModerno Medium" pitchFamily="34" charset="-120"/>
              </a:rPr>
              <a:t>Chấn thương do vật nặng</a:t>
            </a:r>
            <a:endParaRPr lang="en-US" sz="2400" dirty="0"/>
          </a:p>
        </p:txBody>
      </p:sp>
      <p:sp>
        <p:nvSpPr>
          <p:cNvPr id="12" name="Text 9"/>
          <p:cNvSpPr/>
          <p:nvPr/>
        </p:nvSpPr>
        <p:spPr>
          <a:xfrm>
            <a:off x="777359" y="4957310"/>
            <a:ext cx="7589282" cy="276344"/>
          </a:xfrm>
          <a:prstGeom prst="rect">
            <a:avLst/>
          </a:prstGeom>
          <a:noFill/>
          <a:ln/>
        </p:spPr>
        <p:txBody>
          <a:bodyPr wrap="none" lIns="0" tIns="0" rIns="0" bIns="0" rtlCol="0" anchor="t"/>
          <a:lstStyle/>
          <a:p>
            <a:pPr marL="0" indent="0" algn="l">
              <a:lnSpc>
                <a:spcPts val="2150"/>
              </a:lnSpc>
              <a:buNone/>
            </a:pPr>
            <a:r>
              <a:rPr lang="en-US" dirty="0">
                <a:solidFill>
                  <a:srgbClr val="FFFFFF"/>
                </a:solidFill>
                <a:latin typeface="PT Serif" panose="020A0603040505020204" pitchFamily="18" charset="0"/>
                <a:ea typeface="Source Sans Pro" pitchFamily="34" charset="-122"/>
                <a:cs typeface="Source Sans Pro" pitchFamily="34" charset="-120"/>
              </a:rPr>
              <a:t>Nâng và di chuyển các kiện hàng nặng có thể gây ra chấn thương lưng.</a:t>
            </a:r>
            <a:endParaRPr lang="en-US" dirty="0"/>
          </a:p>
        </p:txBody>
      </p:sp>
      <p:sp>
        <p:nvSpPr>
          <p:cNvPr id="13" name="Shape 10"/>
          <p:cNvSpPr/>
          <p:nvPr/>
        </p:nvSpPr>
        <p:spPr>
          <a:xfrm>
            <a:off x="604599" y="5579174"/>
            <a:ext cx="7934801" cy="995363"/>
          </a:xfrm>
          <a:prstGeom prst="roundRect">
            <a:avLst>
              <a:gd name="adj" fmla="val 2604"/>
            </a:avLst>
          </a:prstGeom>
          <a:solidFill>
            <a:srgbClr val="124E73"/>
          </a:solidFill>
          <a:ln/>
        </p:spPr>
      </p:sp>
      <p:sp>
        <p:nvSpPr>
          <p:cNvPr id="14" name="Text 11"/>
          <p:cNvSpPr/>
          <p:nvPr/>
        </p:nvSpPr>
        <p:spPr>
          <a:xfrm>
            <a:off x="777359" y="5817716"/>
            <a:ext cx="2159675" cy="269915"/>
          </a:xfrm>
          <a:prstGeom prst="rect">
            <a:avLst/>
          </a:prstGeom>
          <a:noFill/>
          <a:ln/>
        </p:spPr>
        <p:txBody>
          <a:bodyPr wrap="none" lIns="0" tIns="0" rIns="0" bIns="0" rtlCol="0" anchor="t"/>
          <a:lstStyle/>
          <a:p>
            <a:pPr marL="0" indent="0" algn="l">
              <a:lnSpc>
                <a:spcPts val="2100"/>
              </a:lnSpc>
              <a:buNone/>
            </a:pPr>
            <a:r>
              <a:rPr lang="en-US" sz="2400" dirty="0">
                <a:solidFill>
                  <a:srgbClr val="FFFFFF"/>
                </a:solidFill>
                <a:latin typeface="MuseoModerno Medium" pitchFamily="34" charset="0"/>
                <a:ea typeface="MuseoModerno Medium" pitchFamily="34" charset="-122"/>
                <a:cs typeface="MuseoModerno Medium" pitchFamily="34" charset="-120"/>
              </a:rPr>
              <a:t>Bỏng do hóa chất</a:t>
            </a:r>
            <a:endParaRPr lang="en-US" sz="2400" dirty="0"/>
          </a:p>
        </p:txBody>
      </p:sp>
      <p:sp>
        <p:nvSpPr>
          <p:cNvPr id="15" name="Text 12"/>
          <p:cNvSpPr/>
          <p:nvPr/>
        </p:nvSpPr>
        <p:spPr>
          <a:xfrm>
            <a:off x="777359" y="6125433"/>
            <a:ext cx="7589282" cy="276344"/>
          </a:xfrm>
          <a:prstGeom prst="rect">
            <a:avLst/>
          </a:prstGeom>
          <a:noFill/>
          <a:ln/>
        </p:spPr>
        <p:txBody>
          <a:bodyPr wrap="none" lIns="0" tIns="0" rIns="0" bIns="0" rtlCol="0" anchor="t"/>
          <a:lstStyle/>
          <a:p>
            <a:pPr marL="0" indent="0" algn="l">
              <a:lnSpc>
                <a:spcPts val="2150"/>
              </a:lnSpc>
              <a:buNone/>
            </a:pPr>
            <a:r>
              <a:rPr lang="en-US" dirty="0">
                <a:solidFill>
                  <a:srgbClr val="FFFFFF"/>
                </a:solidFill>
                <a:latin typeface="PT Serif" panose="020A0603040505020204" pitchFamily="18" charset="0"/>
                <a:ea typeface="Source Sans Pro" pitchFamily="34" charset="-122"/>
                <a:cs typeface="Source Sans Pro" pitchFamily="34" charset="-120"/>
              </a:rPr>
              <a:t>Tiếp xúc với hóa chất độc hại có thể dẫn đến bỏng da hoặc các vấn đề hô hấp.</a:t>
            </a:r>
            <a:endParaRPr lang="en-US" dirty="0"/>
          </a:p>
        </p:txBody>
      </p:sp>
      <p:sp>
        <p:nvSpPr>
          <p:cNvPr id="16" name="Shape 13"/>
          <p:cNvSpPr/>
          <p:nvPr/>
        </p:nvSpPr>
        <p:spPr>
          <a:xfrm>
            <a:off x="604599" y="6747296"/>
            <a:ext cx="7934801" cy="1271707"/>
          </a:xfrm>
          <a:prstGeom prst="roundRect">
            <a:avLst>
              <a:gd name="adj" fmla="val 2038"/>
            </a:avLst>
          </a:prstGeom>
          <a:solidFill>
            <a:srgbClr val="124E73"/>
          </a:solidFill>
          <a:ln/>
        </p:spPr>
      </p:sp>
      <p:sp>
        <p:nvSpPr>
          <p:cNvPr id="17" name="Text 14"/>
          <p:cNvSpPr/>
          <p:nvPr/>
        </p:nvSpPr>
        <p:spPr>
          <a:xfrm>
            <a:off x="777359" y="6985838"/>
            <a:ext cx="2159675" cy="269915"/>
          </a:xfrm>
          <a:prstGeom prst="rect">
            <a:avLst/>
          </a:prstGeom>
          <a:noFill/>
          <a:ln/>
        </p:spPr>
        <p:txBody>
          <a:bodyPr wrap="none" lIns="0" tIns="0" rIns="0" bIns="0" rtlCol="0" anchor="t"/>
          <a:lstStyle/>
          <a:p>
            <a:pPr marL="0" indent="0" algn="l">
              <a:lnSpc>
                <a:spcPts val="2100"/>
              </a:lnSpc>
              <a:buNone/>
            </a:pPr>
            <a:r>
              <a:rPr lang="en-US" sz="2400" b="1" dirty="0">
                <a:solidFill>
                  <a:srgbClr val="FFFFFF"/>
                </a:solidFill>
                <a:latin typeface="MuseoModerno Medium" pitchFamily="34" charset="0"/>
                <a:ea typeface="MuseoModerno Medium" pitchFamily="34" charset="-122"/>
                <a:cs typeface="MuseoModerno Medium" pitchFamily="34" charset="-120"/>
              </a:rPr>
              <a:t>Tai nạn điện</a:t>
            </a:r>
            <a:endParaRPr lang="en-US" sz="2400" dirty="0"/>
          </a:p>
        </p:txBody>
      </p:sp>
      <p:sp>
        <p:nvSpPr>
          <p:cNvPr id="18" name="Text 15"/>
          <p:cNvSpPr/>
          <p:nvPr/>
        </p:nvSpPr>
        <p:spPr>
          <a:xfrm>
            <a:off x="777359" y="7293555"/>
            <a:ext cx="7589282" cy="552688"/>
          </a:xfrm>
          <a:prstGeom prst="rect">
            <a:avLst/>
          </a:prstGeom>
          <a:noFill/>
          <a:ln/>
        </p:spPr>
        <p:txBody>
          <a:bodyPr wrap="square" lIns="0" tIns="0" rIns="0" bIns="0" rtlCol="0" anchor="t"/>
          <a:lstStyle/>
          <a:p>
            <a:pPr marL="0" indent="0" algn="l">
              <a:lnSpc>
                <a:spcPts val="2150"/>
              </a:lnSpc>
              <a:buNone/>
            </a:pPr>
            <a:r>
              <a:rPr lang="en-US" dirty="0">
                <a:solidFill>
                  <a:srgbClr val="FFFFFF"/>
                </a:solidFill>
                <a:latin typeface="PT Serif" panose="020A0603040505020204" pitchFamily="18" charset="0"/>
                <a:ea typeface="Source Sans Pro" pitchFamily="34" charset="-122"/>
                <a:cs typeface="Source Sans Pro" pitchFamily="34" charset="-120"/>
              </a:rPr>
              <a:t>Việc sử dụng thiết bị điện không an toàn hoặc không được bảo trì định kỳ có thể gây ra điện giật, dẫn đến thương tích nghiêm trọng hoặc tử vong.</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89" y="1673781"/>
            <a:ext cx="7556421" cy="1417558"/>
          </a:xfrm>
          <a:prstGeom prst="rect">
            <a:avLst/>
          </a:prstGeom>
          <a:noFill/>
          <a:ln/>
        </p:spPr>
        <p:txBody>
          <a:bodyPr wrap="square" lIns="0" tIns="0" rIns="0" bIns="0" rtlCol="0" anchor="t"/>
          <a:lstStyle/>
          <a:p>
            <a:pPr marL="1028700" indent="-1028700">
              <a:lnSpc>
                <a:spcPts val="5550"/>
              </a:lnSpc>
              <a:buAutoNum type="romanUcPeriod"/>
            </a:pPr>
            <a:r>
              <a:rPr lang="en-US" sz="5400" b="1" dirty="0" err="1">
                <a:solidFill>
                  <a:srgbClr val="124E73"/>
                </a:solidFill>
                <a:latin typeface="MuseoModerno Medium" pitchFamily="34" charset="0"/>
                <a:ea typeface="MuseoModerno Medium" pitchFamily="34" charset="-122"/>
                <a:cs typeface="MuseoModerno Medium" pitchFamily="34" charset="-120"/>
              </a:rPr>
              <a:t>Công</a:t>
            </a:r>
            <a:r>
              <a:rPr lang="en-US" sz="5400" b="1" dirty="0">
                <a:solidFill>
                  <a:srgbClr val="124E73"/>
                </a:solidFill>
                <a:latin typeface="MuseoModerno Medium" pitchFamily="34" charset="0"/>
                <a:ea typeface="MuseoModerno Medium" pitchFamily="34" charset="-122"/>
                <a:cs typeface="MuseoModerno Medium" pitchFamily="34" charset="-120"/>
              </a:rPr>
              <a:t> </a:t>
            </a:r>
            <a:r>
              <a:rPr lang="en-US" sz="5400" b="1" dirty="0" err="1">
                <a:solidFill>
                  <a:srgbClr val="124E73"/>
                </a:solidFill>
                <a:latin typeface="MuseoModerno Medium" pitchFamily="34" charset="0"/>
                <a:ea typeface="MuseoModerno Medium" pitchFamily="34" charset="-122"/>
                <a:cs typeface="MuseoModerno Medium" pitchFamily="34" charset="-120"/>
              </a:rPr>
              <a:t>đoạn</a:t>
            </a:r>
            <a:r>
              <a:rPr lang="en-US" sz="5400" b="1" dirty="0">
                <a:solidFill>
                  <a:srgbClr val="124E73"/>
                </a:solidFill>
                <a:latin typeface="MuseoModerno Medium" pitchFamily="34" charset="0"/>
                <a:ea typeface="MuseoModerno Medium" pitchFamily="34" charset="-122"/>
                <a:cs typeface="MuseoModerno Medium" pitchFamily="34" charset="-120"/>
              </a:rPr>
              <a:t> </a:t>
            </a:r>
          </a:p>
          <a:p>
            <a:pPr>
              <a:lnSpc>
                <a:spcPts val="5550"/>
              </a:lnSpc>
            </a:pPr>
            <a:r>
              <a:rPr lang="en-US" sz="5400" b="1" dirty="0" err="1">
                <a:solidFill>
                  <a:srgbClr val="124E73"/>
                </a:solidFill>
                <a:latin typeface="MuseoModerno Medium" pitchFamily="34" charset="0"/>
                <a:ea typeface="MuseoModerno Medium" pitchFamily="34" charset="-122"/>
                <a:cs typeface="MuseoModerno Medium" pitchFamily="34" charset="-120"/>
              </a:rPr>
              <a:t>Cắt</a:t>
            </a:r>
            <a:r>
              <a:rPr lang="en-US" sz="5400" b="1" dirty="0">
                <a:solidFill>
                  <a:srgbClr val="124E73"/>
                </a:solidFill>
                <a:latin typeface="MuseoModerno Medium" pitchFamily="34" charset="0"/>
                <a:ea typeface="MuseoModerno Medium" pitchFamily="34" charset="-122"/>
                <a:cs typeface="MuseoModerno Medium" pitchFamily="34" charset="-120"/>
              </a:rPr>
              <a:t> nguyên liệu</a:t>
            </a:r>
            <a:endParaRPr lang="en-US" sz="5400" b="1" dirty="0"/>
          </a:p>
        </p:txBody>
      </p:sp>
      <p:sp>
        <p:nvSpPr>
          <p:cNvPr id="4" name="Text 1"/>
          <p:cNvSpPr/>
          <p:nvPr/>
        </p:nvSpPr>
        <p:spPr>
          <a:xfrm>
            <a:off x="6280190" y="4140279"/>
            <a:ext cx="7556421" cy="725805"/>
          </a:xfrm>
          <a:prstGeom prst="rect">
            <a:avLst/>
          </a:prstGeom>
          <a:noFill/>
          <a:ln/>
        </p:spPr>
        <p:txBody>
          <a:bodyPr wrap="square" lIns="0" tIns="0" rIns="0" bIns="0" rtlCol="0" anchor="t"/>
          <a:lstStyle/>
          <a:p>
            <a:pPr marL="285750" indent="-285750">
              <a:lnSpc>
                <a:spcPts val="2850"/>
              </a:lnSpc>
              <a:buFont typeface="Arial" panose="020B0604020202020204" pitchFamily="34" charset="0"/>
              <a:buChar char="•"/>
            </a:pPr>
            <a:r>
              <a:rPr lang="en-US" sz="1750" dirty="0">
                <a:solidFill>
                  <a:srgbClr val="2B4150"/>
                </a:solidFill>
                <a:latin typeface="PT Serif" panose="020A0603040505020204" pitchFamily="18" charset="0"/>
                <a:ea typeface="Source Sans Pro" pitchFamily="34" charset="-122"/>
                <a:cs typeface="Source Sans Pro" pitchFamily="34" charset="-120"/>
              </a:rPr>
              <a:t>Công việc cắt nguyên liệu đóng vai trò quan trọng trong sản xuất giày patin, ảnh hưởng trực tiếp đến chất lượng và tính thẩm mỹ của sản phẩm.</a:t>
            </a:r>
            <a:endParaRPr lang="en-US" sz="1750" dirty="0"/>
          </a:p>
        </p:txBody>
      </p:sp>
      <p:sp>
        <p:nvSpPr>
          <p:cNvPr id="5" name="Text 2"/>
          <p:cNvSpPr/>
          <p:nvPr/>
        </p:nvSpPr>
        <p:spPr>
          <a:xfrm>
            <a:off x="6280190" y="5121235"/>
            <a:ext cx="7556421" cy="725805"/>
          </a:xfrm>
          <a:prstGeom prst="rect">
            <a:avLst/>
          </a:prstGeom>
          <a:noFill/>
          <a:ln/>
        </p:spPr>
        <p:txBody>
          <a:bodyPr wrap="square" lIns="0" tIns="0" rIns="0" bIns="0" rtlCol="0" anchor="t"/>
          <a:lstStyle/>
          <a:p>
            <a:pPr marL="285750" indent="-285750">
              <a:lnSpc>
                <a:spcPts val="2850"/>
              </a:lnSpc>
              <a:buFont typeface="Arial" panose="020B0604020202020204" pitchFamily="34" charset="0"/>
              <a:buChar char="•"/>
            </a:pPr>
            <a:r>
              <a:rPr lang="en-US" sz="1750" dirty="0">
                <a:solidFill>
                  <a:srgbClr val="2B4150"/>
                </a:solidFill>
                <a:latin typeface="PT Serif" panose="020A0603040505020204" pitchFamily="18" charset="0"/>
                <a:ea typeface="Source Sans Pro" pitchFamily="34" charset="-122"/>
                <a:cs typeface="Source Sans Pro" pitchFamily="34" charset="-120"/>
              </a:rPr>
              <a:t>Sử dụng máy cắt công nghiệp giúp quá trình cắt diễn ra nhanh chóng và chính xác, đảm bảo chất lượng sản phẩm.</a:t>
            </a:r>
            <a:endParaRPr lang="en-US" sz="1750" dirty="0"/>
          </a:p>
        </p:txBody>
      </p:sp>
      <p:pic>
        <p:nvPicPr>
          <p:cNvPr id="6" name="Picture 5">
            <a:extLst>
              <a:ext uri="{FF2B5EF4-FFF2-40B4-BE49-F238E27FC236}">
                <a16:creationId xmlns:a16="http://schemas.microsoft.com/office/drawing/2014/main" id="{1DCD32EE-F87C-0BAF-7B13-CB35E27278F4}"/>
              </a:ext>
            </a:extLst>
          </p:cNvPr>
          <p:cNvPicPr>
            <a:picLocks noChangeAspect="1"/>
          </p:cNvPicPr>
          <p:nvPr/>
        </p:nvPicPr>
        <p:blipFill>
          <a:blip r:embed="rId4"/>
          <a:stretch>
            <a:fillRect/>
          </a:stretch>
        </p:blipFill>
        <p:spPr>
          <a:xfrm>
            <a:off x="12299182" y="7504654"/>
            <a:ext cx="2120203" cy="65652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89" y="254975"/>
            <a:ext cx="7556421" cy="1417558"/>
          </a:xfrm>
          <a:prstGeom prst="rect">
            <a:avLst/>
          </a:prstGeom>
          <a:noFill/>
          <a:ln/>
        </p:spPr>
        <p:txBody>
          <a:bodyPr wrap="square" lIns="0" tIns="0" rIns="0" bIns="0" rtlCol="0" anchor="t"/>
          <a:lstStyle/>
          <a:p>
            <a:pPr marL="0" indent="0">
              <a:lnSpc>
                <a:spcPts val="6500"/>
              </a:lnSpc>
              <a:buNone/>
            </a:pPr>
            <a:r>
              <a:rPr lang="en-US" sz="4800" b="1" dirty="0">
                <a:solidFill>
                  <a:srgbClr val="124E73"/>
                </a:solidFill>
                <a:latin typeface="MuseoModerno Medium" pitchFamily="34" charset="0"/>
                <a:ea typeface="MuseoModerno Medium" pitchFamily="34" charset="-122"/>
                <a:cs typeface="MuseoModerno Medium" pitchFamily="34" charset="-120"/>
              </a:rPr>
              <a:t>Nguy cơ trong quá trình Cắt nguyên liệu</a:t>
            </a:r>
            <a:endParaRPr lang="en-US" sz="4800" b="1" dirty="0"/>
          </a:p>
        </p:txBody>
      </p:sp>
      <p:sp>
        <p:nvSpPr>
          <p:cNvPr id="4" name="Shape 1"/>
          <p:cNvSpPr/>
          <p:nvPr/>
        </p:nvSpPr>
        <p:spPr>
          <a:xfrm>
            <a:off x="793788" y="2624391"/>
            <a:ext cx="7556421" cy="1669852"/>
          </a:xfrm>
          <a:prstGeom prst="roundRect">
            <a:avLst>
              <a:gd name="adj" fmla="val 2038"/>
            </a:avLst>
          </a:prstGeom>
          <a:solidFill>
            <a:srgbClr val="124E73"/>
          </a:solidFill>
          <a:ln/>
        </p:spPr>
      </p:sp>
      <p:sp>
        <p:nvSpPr>
          <p:cNvPr id="5" name="Text 2"/>
          <p:cNvSpPr/>
          <p:nvPr/>
        </p:nvSpPr>
        <p:spPr>
          <a:xfrm>
            <a:off x="1020602" y="2937643"/>
            <a:ext cx="3447812" cy="354330"/>
          </a:xfrm>
          <a:prstGeom prst="rect">
            <a:avLst/>
          </a:prstGeom>
          <a:noFill/>
          <a:ln/>
        </p:spPr>
        <p:txBody>
          <a:bodyPr wrap="none" lIns="0" tIns="0" rIns="0" bIns="0" rtlCol="0" anchor="t"/>
          <a:lstStyle/>
          <a:p>
            <a:pPr marL="0" indent="0" algn="l">
              <a:lnSpc>
                <a:spcPts val="2750"/>
              </a:lnSpc>
              <a:buNone/>
            </a:pPr>
            <a:r>
              <a:rPr lang="en-US" sz="3200" dirty="0">
                <a:solidFill>
                  <a:srgbClr val="FFFFFF"/>
                </a:solidFill>
                <a:latin typeface="MuseoModerno Medium" pitchFamily="34" charset="0"/>
                <a:ea typeface="MuseoModerno Medium" pitchFamily="34" charset="-122"/>
                <a:cs typeface="MuseoModerno Medium" pitchFamily="34" charset="-120"/>
              </a:rPr>
              <a:t>Chấn thương do va chạm</a:t>
            </a:r>
            <a:endParaRPr lang="en-US" sz="3200" dirty="0"/>
          </a:p>
        </p:txBody>
      </p:sp>
      <p:sp>
        <p:nvSpPr>
          <p:cNvPr id="6" name="Text 3"/>
          <p:cNvSpPr/>
          <p:nvPr/>
        </p:nvSpPr>
        <p:spPr>
          <a:xfrm>
            <a:off x="1020602" y="3341623"/>
            <a:ext cx="7102793" cy="725805"/>
          </a:xfrm>
          <a:prstGeom prst="rect">
            <a:avLst/>
          </a:prstGeom>
          <a:noFill/>
          <a:ln/>
        </p:spPr>
        <p:txBody>
          <a:bodyPr wrap="square" lIns="0" tIns="0" rIns="0" bIns="0" rtlCol="0" anchor="t"/>
          <a:lstStyle/>
          <a:p>
            <a:pPr marL="0" indent="0" algn="l">
              <a:lnSpc>
                <a:spcPts val="2850"/>
              </a:lnSpc>
              <a:buNone/>
            </a:pPr>
            <a:r>
              <a:rPr lang="en-US" sz="2000" dirty="0">
                <a:solidFill>
                  <a:srgbClr val="FFFFFF"/>
                </a:solidFill>
                <a:latin typeface="PT Serif" panose="020A0603040505020204" pitchFamily="18" charset="0"/>
                <a:ea typeface="Source Sans Pro" pitchFamily="34" charset="-122"/>
                <a:cs typeface="Source Sans Pro" pitchFamily="34" charset="-120"/>
              </a:rPr>
              <a:t>Công nhân có thể bị kẹt tay hoặc chân vào các bộ phận chuyển động của máy cắt.</a:t>
            </a:r>
            <a:endParaRPr lang="en-US" sz="2000" dirty="0"/>
          </a:p>
        </p:txBody>
      </p:sp>
      <p:sp>
        <p:nvSpPr>
          <p:cNvPr id="7" name="Shape 4"/>
          <p:cNvSpPr/>
          <p:nvPr/>
        </p:nvSpPr>
        <p:spPr>
          <a:xfrm>
            <a:off x="793788" y="4521056"/>
            <a:ext cx="7556421" cy="1306949"/>
          </a:xfrm>
          <a:prstGeom prst="roundRect">
            <a:avLst>
              <a:gd name="adj" fmla="val 2603"/>
            </a:avLst>
          </a:prstGeom>
          <a:solidFill>
            <a:srgbClr val="124E73"/>
          </a:solidFill>
          <a:ln/>
        </p:spPr>
      </p:sp>
      <p:sp>
        <p:nvSpPr>
          <p:cNvPr id="8" name="Text 5"/>
          <p:cNvSpPr/>
          <p:nvPr/>
        </p:nvSpPr>
        <p:spPr>
          <a:xfrm>
            <a:off x="1020602" y="4883959"/>
            <a:ext cx="2835235" cy="354330"/>
          </a:xfrm>
          <a:prstGeom prst="rect">
            <a:avLst/>
          </a:prstGeom>
          <a:noFill/>
          <a:ln/>
        </p:spPr>
        <p:txBody>
          <a:bodyPr wrap="none" lIns="0" tIns="0" rIns="0" bIns="0" rtlCol="0" anchor="t"/>
          <a:lstStyle/>
          <a:p>
            <a:pPr marL="0" indent="0" algn="l">
              <a:lnSpc>
                <a:spcPts val="2750"/>
              </a:lnSpc>
              <a:buNone/>
            </a:pPr>
            <a:r>
              <a:rPr lang="en-US" sz="3200" dirty="0">
                <a:solidFill>
                  <a:srgbClr val="FFFFFF"/>
                </a:solidFill>
                <a:latin typeface="MuseoModerno Medium" pitchFamily="34" charset="0"/>
                <a:ea typeface="MuseoModerno Medium" pitchFamily="34" charset="-122"/>
                <a:cs typeface="MuseoModerno Medium" pitchFamily="34" charset="-120"/>
              </a:rPr>
              <a:t>Vết cắt</a:t>
            </a:r>
            <a:endParaRPr lang="en-US" sz="3200" dirty="0"/>
          </a:p>
        </p:txBody>
      </p:sp>
      <p:sp>
        <p:nvSpPr>
          <p:cNvPr id="9" name="Text 6"/>
          <p:cNvSpPr/>
          <p:nvPr/>
        </p:nvSpPr>
        <p:spPr>
          <a:xfrm>
            <a:off x="1020602" y="5238289"/>
            <a:ext cx="7102793" cy="362903"/>
          </a:xfrm>
          <a:prstGeom prst="rect">
            <a:avLst/>
          </a:prstGeom>
          <a:noFill/>
          <a:ln/>
        </p:spPr>
        <p:txBody>
          <a:bodyPr wrap="none" lIns="0" tIns="0" rIns="0" bIns="0" rtlCol="0" anchor="t"/>
          <a:lstStyle/>
          <a:p>
            <a:pPr marL="0" indent="0" algn="l">
              <a:lnSpc>
                <a:spcPts val="2850"/>
              </a:lnSpc>
              <a:buNone/>
            </a:pPr>
            <a:r>
              <a:rPr lang="en-US" sz="2000" dirty="0">
                <a:solidFill>
                  <a:srgbClr val="FFFFFF"/>
                </a:solidFill>
                <a:latin typeface="PT Serif" panose="020A0603040505020204" pitchFamily="18" charset="0"/>
                <a:ea typeface="Source Sans Pro" pitchFamily="34" charset="-122"/>
                <a:cs typeface="Source Sans Pro" pitchFamily="34" charset="-120"/>
              </a:rPr>
              <a:t>Sử dụng các nguyên liệu sắc nhọn có thể gây ra vết cắt hoặc thương tích.</a:t>
            </a:r>
            <a:endParaRPr lang="en-US" sz="2000" dirty="0"/>
          </a:p>
        </p:txBody>
      </p:sp>
      <p:sp>
        <p:nvSpPr>
          <p:cNvPr id="10" name="Shape 7"/>
          <p:cNvSpPr/>
          <p:nvPr/>
        </p:nvSpPr>
        <p:spPr>
          <a:xfrm>
            <a:off x="793788" y="6054819"/>
            <a:ext cx="7556421" cy="1669852"/>
          </a:xfrm>
          <a:prstGeom prst="roundRect">
            <a:avLst>
              <a:gd name="adj" fmla="val 2038"/>
            </a:avLst>
          </a:prstGeom>
          <a:solidFill>
            <a:srgbClr val="124E73"/>
          </a:solidFill>
          <a:ln/>
        </p:spPr>
      </p:sp>
      <p:sp>
        <p:nvSpPr>
          <p:cNvPr id="11" name="Text 8"/>
          <p:cNvSpPr/>
          <p:nvPr/>
        </p:nvSpPr>
        <p:spPr>
          <a:xfrm>
            <a:off x="1020602" y="6417723"/>
            <a:ext cx="2835235" cy="354330"/>
          </a:xfrm>
          <a:prstGeom prst="rect">
            <a:avLst/>
          </a:prstGeom>
          <a:noFill/>
          <a:ln/>
        </p:spPr>
        <p:txBody>
          <a:bodyPr wrap="none" lIns="0" tIns="0" rIns="0" bIns="0" rtlCol="0" anchor="t"/>
          <a:lstStyle/>
          <a:p>
            <a:pPr marL="0" indent="0" algn="l">
              <a:lnSpc>
                <a:spcPts val="2750"/>
              </a:lnSpc>
              <a:buNone/>
            </a:pPr>
            <a:r>
              <a:rPr lang="en-US" sz="3200" dirty="0">
                <a:solidFill>
                  <a:srgbClr val="FFFFFF"/>
                </a:solidFill>
                <a:latin typeface="MuseoModerno Medium" pitchFamily="34" charset="0"/>
                <a:ea typeface="MuseoModerno Medium" pitchFamily="34" charset="-122"/>
                <a:cs typeface="MuseoModerno Medium" pitchFamily="34" charset="-120"/>
              </a:rPr>
              <a:t>Ngã</a:t>
            </a:r>
            <a:endParaRPr lang="en-US" sz="3200" dirty="0"/>
          </a:p>
        </p:txBody>
      </p:sp>
      <p:sp>
        <p:nvSpPr>
          <p:cNvPr id="12" name="Text 9"/>
          <p:cNvSpPr/>
          <p:nvPr/>
        </p:nvSpPr>
        <p:spPr>
          <a:xfrm>
            <a:off x="1020602" y="6772052"/>
            <a:ext cx="7102793" cy="725805"/>
          </a:xfrm>
          <a:prstGeom prst="rect">
            <a:avLst/>
          </a:prstGeom>
          <a:noFill/>
          <a:ln/>
        </p:spPr>
        <p:txBody>
          <a:bodyPr wrap="square" lIns="0" tIns="0" rIns="0" bIns="0" rtlCol="0" anchor="t"/>
          <a:lstStyle/>
          <a:p>
            <a:pPr marL="0" indent="0" algn="l">
              <a:lnSpc>
                <a:spcPts val="2850"/>
              </a:lnSpc>
              <a:buNone/>
            </a:pPr>
            <a:r>
              <a:rPr lang="en-US" sz="2000" dirty="0">
                <a:solidFill>
                  <a:srgbClr val="FFFFFF"/>
                </a:solidFill>
                <a:latin typeface="PT Serif" panose="020A0603040505020204" pitchFamily="18" charset="0"/>
                <a:ea typeface="Source Sans Pro" pitchFamily="34" charset="-122"/>
                <a:cs typeface="Source Sans Pro" pitchFamily="34" charset="-120"/>
              </a:rPr>
              <a:t>Sàn nhà trơn trượt hoặc nguyên liệu chất đống không gọn gàng có thể gây ngã.</a:t>
            </a:r>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2864525"/>
            <a:ext cx="5670590" cy="708779"/>
          </a:xfrm>
          <a:prstGeom prst="rect">
            <a:avLst/>
          </a:prstGeom>
          <a:noFill/>
          <a:ln/>
        </p:spPr>
        <p:txBody>
          <a:bodyPr wrap="none" lIns="0" tIns="0" rIns="0" bIns="0" rtlCol="0" anchor="t"/>
          <a:lstStyle/>
          <a:p>
            <a:pPr marL="0" indent="0">
              <a:lnSpc>
                <a:spcPts val="5550"/>
              </a:lnSpc>
              <a:buNone/>
            </a:pPr>
            <a:r>
              <a:rPr lang="en-US" sz="5400" b="1" dirty="0">
                <a:solidFill>
                  <a:srgbClr val="124E73"/>
                </a:solidFill>
                <a:latin typeface="MuseoModerno Medium" pitchFamily="34" charset="0"/>
                <a:ea typeface="MuseoModerno Medium" pitchFamily="34" charset="-122"/>
                <a:cs typeface="MuseoModerno Medium" pitchFamily="34" charset="-120"/>
              </a:rPr>
              <a:t>II. Công đoạn May</a:t>
            </a:r>
            <a:endParaRPr lang="en-US" sz="5400" b="1" dirty="0"/>
          </a:p>
        </p:txBody>
      </p:sp>
      <p:sp>
        <p:nvSpPr>
          <p:cNvPr id="4" name="Text 1"/>
          <p:cNvSpPr/>
          <p:nvPr/>
        </p:nvSpPr>
        <p:spPr>
          <a:xfrm>
            <a:off x="793790" y="3913465"/>
            <a:ext cx="7556421" cy="1451610"/>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Quy trình may bắt đầu bằng việc kết hợp các bộ phận như thân giày, lót giày và lớp bảo vệ lại với nhau, sử dụng máy may công nghiệp hiện đại. Những máy may này được thiết kế đặc biệt để xử lý các loại vải và chất liệu khác nhau, giúp tạo ra mối may chắc chắn và bền bỉ.</a:t>
            </a:r>
            <a:endParaRPr lang="en-US" sz="1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203127"/>
            <a:ext cx="7556421" cy="1417558"/>
          </a:xfrm>
          <a:prstGeom prst="rect">
            <a:avLst/>
          </a:prstGeom>
          <a:noFill/>
          <a:ln/>
        </p:spPr>
        <p:txBody>
          <a:bodyPr wrap="square" lIns="0" tIns="0" rIns="0" bIns="0" rtlCol="0" anchor="t"/>
          <a:lstStyle/>
          <a:p>
            <a:pPr marL="0" indent="0">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Nguy cơ trong quá trình May</a:t>
            </a:r>
            <a:endParaRPr lang="en-US" sz="4800" b="1" dirty="0"/>
          </a:p>
        </p:txBody>
      </p:sp>
      <p:pic>
        <p:nvPicPr>
          <p:cNvPr id="4" name="Image 1" descr="preencoded.png"/>
          <p:cNvPicPr>
            <a:picLocks noChangeAspect="1"/>
          </p:cNvPicPr>
          <p:nvPr/>
        </p:nvPicPr>
        <p:blipFill>
          <a:blip r:embed="rId4"/>
          <a:stretch>
            <a:fillRect/>
          </a:stretch>
        </p:blipFill>
        <p:spPr>
          <a:xfrm>
            <a:off x="6280190" y="2960846"/>
            <a:ext cx="1134070" cy="2032754"/>
          </a:xfrm>
          <a:prstGeom prst="rect">
            <a:avLst/>
          </a:prstGeom>
        </p:spPr>
      </p:pic>
      <p:sp>
        <p:nvSpPr>
          <p:cNvPr id="5" name="Text 1"/>
          <p:cNvSpPr/>
          <p:nvPr/>
        </p:nvSpPr>
        <p:spPr>
          <a:xfrm>
            <a:off x="7754422" y="3187660"/>
            <a:ext cx="3625810" cy="354330"/>
          </a:xfrm>
          <a:prstGeom prst="rect">
            <a:avLst/>
          </a:prstGeom>
          <a:noFill/>
          <a:ln/>
        </p:spPr>
        <p:txBody>
          <a:bodyPr wrap="none" lIns="0" tIns="0" rIns="0" bIns="0" rtlCol="0" anchor="t"/>
          <a:lstStyle/>
          <a:p>
            <a:pPr marL="0" indent="0" algn="l">
              <a:lnSpc>
                <a:spcPts val="2750"/>
              </a:lnSpc>
              <a:buNone/>
            </a:pPr>
            <a:r>
              <a:rPr lang="en-US" sz="2800" dirty="0">
                <a:solidFill>
                  <a:srgbClr val="2B4150"/>
                </a:solidFill>
                <a:latin typeface="MuseoModerno Medium" pitchFamily="34" charset="0"/>
                <a:ea typeface="MuseoModerno Medium" pitchFamily="34" charset="-122"/>
                <a:cs typeface="MuseoModerno Medium" pitchFamily="34" charset="-120"/>
              </a:rPr>
              <a:t>Chấn thương do máy may</a:t>
            </a:r>
            <a:endParaRPr lang="en-US" sz="2800" dirty="0"/>
          </a:p>
        </p:txBody>
      </p:sp>
      <p:sp>
        <p:nvSpPr>
          <p:cNvPr id="6" name="Text 2"/>
          <p:cNvSpPr/>
          <p:nvPr/>
        </p:nvSpPr>
        <p:spPr>
          <a:xfrm>
            <a:off x="7754422" y="3678079"/>
            <a:ext cx="6082189" cy="1088708"/>
          </a:xfrm>
          <a:prstGeom prst="rect">
            <a:avLst/>
          </a:prstGeom>
          <a:noFill/>
          <a:ln/>
        </p:spPr>
        <p:txBody>
          <a:bodyPr wrap="squar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Máy may công nghiệp hoạt động với tốc độ cao có thể gây ra những vết thương nghiêm trọng nếu công nhân không tuân thủ các quy định an toàn.</a:t>
            </a:r>
            <a:endParaRPr lang="en-US" sz="1750" dirty="0"/>
          </a:p>
        </p:txBody>
      </p:sp>
      <p:pic>
        <p:nvPicPr>
          <p:cNvPr id="7" name="Image 2" descr="preencoded.png"/>
          <p:cNvPicPr>
            <a:picLocks noChangeAspect="1"/>
          </p:cNvPicPr>
          <p:nvPr/>
        </p:nvPicPr>
        <p:blipFill>
          <a:blip r:embed="rId5"/>
          <a:stretch>
            <a:fillRect/>
          </a:stretch>
        </p:blipFill>
        <p:spPr>
          <a:xfrm>
            <a:off x="6280190" y="4993600"/>
            <a:ext cx="1134070" cy="2032754"/>
          </a:xfrm>
          <a:prstGeom prst="rect">
            <a:avLst/>
          </a:prstGeom>
        </p:spPr>
      </p:pic>
      <p:sp>
        <p:nvSpPr>
          <p:cNvPr id="8" name="Text 3"/>
          <p:cNvSpPr/>
          <p:nvPr/>
        </p:nvSpPr>
        <p:spPr>
          <a:xfrm>
            <a:off x="7754422" y="5220414"/>
            <a:ext cx="2835235" cy="354330"/>
          </a:xfrm>
          <a:prstGeom prst="rect">
            <a:avLst/>
          </a:prstGeom>
          <a:noFill/>
          <a:ln/>
        </p:spPr>
        <p:txBody>
          <a:bodyPr wrap="none" lIns="0" tIns="0" rIns="0" bIns="0" rtlCol="0" anchor="t"/>
          <a:lstStyle/>
          <a:p>
            <a:pPr marL="0" indent="0" algn="l">
              <a:lnSpc>
                <a:spcPts val="2750"/>
              </a:lnSpc>
              <a:buNone/>
            </a:pPr>
            <a:r>
              <a:rPr lang="en-US" sz="2800" dirty="0">
                <a:solidFill>
                  <a:srgbClr val="2B4150"/>
                </a:solidFill>
                <a:latin typeface="MuseoModerno Medium" pitchFamily="34" charset="0"/>
                <a:ea typeface="MuseoModerno Medium" pitchFamily="34" charset="-122"/>
                <a:cs typeface="MuseoModerno Medium" pitchFamily="34" charset="-120"/>
              </a:rPr>
              <a:t>Vết cắt do dụng cụ</a:t>
            </a:r>
            <a:endParaRPr lang="en-US" sz="2800" dirty="0"/>
          </a:p>
        </p:txBody>
      </p:sp>
      <p:sp>
        <p:nvSpPr>
          <p:cNvPr id="9" name="Text 4"/>
          <p:cNvSpPr/>
          <p:nvPr/>
        </p:nvSpPr>
        <p:spPr>
          <a:xfrm>
            <a:off x="7754422" y="5710833"/>
            <a:ext cx="6082189" cy="1088708"/>
          </a:xfrm>
          <a:prstGeom prst="rect">
            <a:avLst/>
          </a:prstGeom>
          <a:noFill/>
          <a:ln/>
        </p:spPr>
        <p:txBody>
          <a:bodyPr wrap="squar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Việc sử dụng các dụng cụ cắt như kéo hoặc dao để chuẩn bị nguyên liệu trước khi may cũng tiềm ẩn nguy cơ gây ra các vết cắt hoặc thương tích cho tay.</a:t>
            </a:r>
            <a:endParaRPr lang="en-US" sz="1750" dirty="0"/>
          </a:p>
        </p:txBody>
      </p:sp>
      <p:pic>
        <p:nvPicPr>
          <p:cNvPr id="10" name="Picture 9">
            <a:extLst>
              <a:ext uri="{FF2B5EF4-FFF2-40B4-BE49-F238E27FC236}">
                <a16:creationId xmlns:a16="http://schemas.microsoft.com/office/drawing/2014/main" id="{A0EC539D-B75F-653E-1701-F73835B059DA}"/>
              </a:ext>
            </a:extLst>
          </p:cNvPr>
          <p:cNvPicPr>
            <a:picLocks noChangeAspect="1"/>
          </p:cNvPicPr>
          <p:nvPr/>
        </p:nvPicPr>
        <p:blipFill>
          <a:blip r:embed="rId6"/>
          <a:stretch>
            <a:fillRect/>
          </a:stretch>
        </p:blipFill>
        <p:spPr>
          <a:xfrm>
            <a:off x="12299182" y="7504654"/>
            <a:ext cx="2120203" cy="65652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366856" y="587335"/>
            <a:ext cx="5896689" cy="667464"/>
          </a:xfrm>
          <a:prstGeom prst="rect">
            <a:avLst/>
          </a:prstGeom>
          <a:noFill/>
          <a:ln/>
        </p:spPr>
        <p:txBody>
          <a:bodyPr wrap="none" lIns="0" tIns="0" rIns="0" bIns="0" rtlCol="0" anchor="t"/>
          <a:lstStyle/>
          <a:p>
            <a:pPr marL="0" indent="0" algn="ctr">
              <a:lnSpc>
                <a:spcPts val="5250"/>
              </a:lnSpc>
              <a:buNone/>
            </a:pPr>
            <a:r>
              <a:rPr lang="en-US" sz="5400" b="1" dirty="0">
                <a:solidFill>
                  <a:srgbClr val="124E73"/>
                </a:solidFill>
                <a:latin typeface="MuseoModerno Medium" pitchFamily="34" charset="0"/>
                <a:ea typeface="MuseoModerno Medium" pitchFamily="34" charset="-122"/>
                <a:cs typeface="MuseoModerno Medium" pitchFamily="34" charset="-120"/>
              </a:rPr>
              <a:t>III. Công đoạn Lắp ráp</a:t>
            </a:r>
            <a:endParaRPr lang="en-US" sz="5400" b="1" dirty="0"/>
          </a:p>
        </p:txBody>
      </p:sp>
      <p:pic>
        <p:nvPicPr>
          <p:cNvPr id="3" name="Image 0" descr="preencoded.png"/>
          <p:cNvPicPr>
            <a:picLocks noChangeAspect="1"/>
          </p:cNvPicPr>
          <p:nvPr/>
        </p:nvPicPr>
        <p:blipFill>
          <a:blip r:embed="rId3"/>
          <a:stretch>
            <a:fillRect/>
          </a:stretch>
        </p:blipFill>
        <p:spPr>
          <a:xfrm>
            <a:off x="755094" y="1712952"/>
            <a:ext cx="4226362" cy="1655207"/>
          </a:xfrm>
          <a:prstGeom prst="rect">
            <a:avLst/>
          </a:prstGeom>
        </p:spPr>
      </p:pic>
      <p:pic>
        <p:nvPicPr>
          <p:cNvPr id="4" name="Image 1" descr="preencoded.png"/>
          <p:cNvPicPr>
            <a:picLocks noChangeAspect="1"/>
          </p:cNvPicPr>
          <p:nvPr/>
        </p:nvPicPr>
        <p:blipFill>
          <a:blip r:embed="rId4"/>
          <a:stretch>
            <a:fillRect/>
          </a:stretch>
        </p:blipFill>
        <p:spPr>
          <a:xfrm>
            <a:off x="5152311" y="1712952"/>
            <a:ext cx="4155996" cy="1655207"/>
          </a:xfrm>
          <a:prstGeom prst="rect">
            <a:avLst/>
          </a:prstGeom>
        </p:spPr>
      </p:pic>
      <p:pic>
        <p:nvPicPr>
          <p:cNvPr id="5" name="Image 2" descr="preencoded.png"/>
          <p:cNvPicPr>
            <a:picLocks noChangeAspect="1"/>
          </p:cNvPicPr>
          <p:nvPr/>
        </p:nvPicPr>
        <p:blipFill>
          <a:blip r:embed="rId5"/>
          <a:stretch>
            <a:fillRect/>
          </a:stretch>
        </p:blipFill>
        <p:spPr>
          <a:xfrm>
            <a:off x="9479161" y="1712952"/>
            <a:ext cx="4396026" cy="1655207"/>
          </a:xfrm>
          <a:prstGeom prst="rect">
            <a:avLst/>
          </a:prstGeom>
        </p:spPr>
      </p:pic>
      <p:sp>
        <p:nvSpPr>
          <p:cNvPr id="6" name="Shape 1"/>
          <p:cNvSpPr/>
          <p:nvPr/>
        </p:nvSpPr>
        <p:spPr>
          <a:xfrm>
            <a:off x="747474" y="3986570"/>
            <a:ext cx="480536" cy="480536"/>
          </a:xfrm>
          <a:prstGeom prst="roundRect">
            <a:avLst>
              <a:gd name="adj" fmla="val 6667"/>
            </a:avLst>
          </a:prstGeom>
          <a:solidFill>
            <a:srgbClr val="124E73"/>
          </a:solidFill>
          <a:ln/>
        </p:spPr>
      </p:sp>
      <p:sp>
        <p:nvSpPr>
          <p:cNvPr id="7" name="Text 2"/>
          <p:cNvSpPr/>
          <p:nvPr/>
        </p:nvSpPr>
        <p:spPr>
          <a:xfrm>
            <a:off x="912614" y="4066580"/>
            <a:ext cx="150257" cy="320397"/>
          </a:xfrm>
          <a:prstGeom prst="rect">
            <a:avLst/>
          </a:prstGeom>
          <a:noFill/>
          <a:ln/>
        </p:spPr>
        <p:txBody>
          <a:bodyPr wrap="none" lIns="0" tIns="0" rIns="0" bIns="0" rtlCol="0" anchor="t"/>
          <a:lstStyle/>
          <a:p>
            <a:pPr marL="0" indent="0" algn="ctr">
              <a:lnSpc>
                <a:spcPts val="2500"/>
              </a:lnSpc>
              <a:buNone/>
            </a:pPr>
            <a:r>
              <a:rPr lang="en-US" sz="2500" dirty="0">
                <a:solidFill>
                  <a:srgbClr val="FFFFFF"/>
                </a:solidFill>
                <a:latin typeface="MuseoModerno Medium" pitchFamily="34" charset="0"/>
                <a:ea typeface="MuseoModerno Medium" pitchFamily="34" charset="-122"/>
                <a:cs typeface="MuseoModerno Medium" pitchFamily="34" charset="-120"/>
              </a:rPr>
              <a:t>1</a:t>
            </a:r>
            <a:endParaRPr lang="en-US" sz="2500" dirty="0"/>
          </a:p>
        </p:txBody>
      </p:sp>
      <p:sp>
        <p:nvSpPr>
          <p:cNvPr id="8" name="Text 3"/>
          <p:cNvSpPr/>
          <p:nvPr/>
        </p:nvSpPr>
        <p:spPr>
          <a:xfrm>
            <a:off x="1441490" y="4053364"/>
            <a:ext cx="2805351" cy="333613"/>
          </a:xfrm>
          <a:prstGeom prst="rect">
            <a:avLst/>
          </a:prstGeom>
          <a:noFill/>
          <a:ln/>
        </p:spPr>
        <p:txBody>
          <a:bodyPr wrap="none" lIns="0" tIns="0" rIns="0" bIns="0" rtlCol="0" anchor="t"/>
          <a:lstStyle/>
          <a:p>
            <a:pPr marL="0" indent="0">
              <a:lnSpc>
                <a:spcPts val="2600"/>
              </a:lnSpc>
              <a:buNone/>
            </a:pPr>
            <a:r>
              <a:rPr lang="en-US" sz="3200" dirty="0">
                <a:solidFill>
                  <a:srgbClr val="2B4150"/>
                </a:solidFill>
                <a:latin typeface="MuseoModerno Medium" pitchFamily="34" charset="0"/>
                <a:ea typeface="MuseoModerno Medium" pitchFamily="34" charset="-122"/>
                <a:cs typeface="MuseoModerno Medium" pitchFamily="34" charset="-120"/>
              </a:rPr>
              <a:t>Lắp ghép các bộ phận</a:t>
            </a:r>
            <a:endParaRPr lang="en-US" sz="3200" dirty="0"/>
          </a:p>
        </p:txBody>
      </p:sp>
      <p:sp>
        <p:nvSpPr>
          <p:cNvPr id="9" name="Text 4"/>
          <p:cNvSpPr/>
          <p:nvPr/>
        </p:nvSpPr>
        <p:spPr>
          <a:xfrm>
            <a:off x="1441490" y="4448294"/>
            <a:ext cx="12441436" cy="683419"/>
          </a:xfrm>
          <a:prstGeom prst="rect">
            <a:avLst/>
          </a:prstGeom>
          <a:noFill/>
          <a:ln/>
        </p:spPr>
        <p:txBody>
          <a:bodyPr wrap="square" lIns="0" tIns="0" rIns="0" bIns="0" rtlCol="0" anchor="t"/>
          <a:lstStyle/>
          <a:p>
            <a:pPr marL="0" indent="0">
              <a:lnSpc>
                <a:spcPts val="2650"/>
              </a:lnSpc>
              <a:buNone/>
            </a:pPr>
            <a:r>
              <a:rPr lang="en-US" dirty="0">
                <a:solidFill>
                  <a:srgbClr val="2B4150"/>
                </a:solidFill>
                <a:latin typeface="PT Serif" panose="020A0603040505020204" pitchFamily="18" charset="0"/>
                <a:ea typeface="Source Sans Pro" pitchFamily="34" charset="-122"/>
                <a:cs typeface="Source Sans Pro" pitchFamily="34" charset="-120"/>
              </a:rPr>
              <a:t>Công việc chủ yếu tập trung vào việc lắp ghép các bộ phận chính như đế giày và thân giày, cùng với các linh kiện quan trọng như bánh xe, trục và khóa.</a:t>
            </a:r>
            <a:endParaRPr lang="en-US" dirty="0"/>
          </a:p>
        </p:txBody>
      </p:sp>
      <p:sp>
        <p:nvSpPr>
          <p:cNvPr id="10" name="Shape 5"/>
          <p:cNvSpPr/>
          <p:nvPr/>
        </p:nvSpPr>
        <p:spPr>
          <a:xfrm>
            <a:off x="747474" y="5585460"/>
            <a:ext cx="480536" cy="480536"/>
          </a:xfrm>
          <a:prstGeom prst="roundRect">
            <a:avLst>
              <a:gd name="adj" fmla="val 6667"/>
            </a:avLst>
          </a:prstGeom>
          <a:solidFill>
            <a:srgbClr val="124E73"/>
          </a:solidFill>
          <a:ln/>
        </p:spPr>
      </p:sp>
      <p:sp>
        <p:nvSpPr>
          <p:cNvPr id="11" name="Text 6"/>
          <p:cNvSpPr/>
          <p:nvPr/>
        </p:nvSpPr>
        <p:spPr>
          <a:xfrm>
            <a:off x="898684" y="5665470"/>
            <a:ext cx="178118" cy="320397"/>
          </a:xfrm>
          <a:prstGeom prst="rect">
            <a:avLst/>
          </a:prstGeom>
          <a:noFill/>
          <a:ln/>
        </p:spPr>
        <p:txBody>
          <a:bodyPr wrap="none" lIns="0" tIns="0" rIns="0" bIns="0" rtlCol="0" anchor="t"/>
          <a:lstStyle/>
          <a:p>
            <a:pPr marL="0" indent="0" algn="ctr">
              <a:lnSpc>
                <a:spcPts val="2500"/>
              </a:lnSpc>
              <a:buNone/>
            </a:pPr>
            <a:r>
              <a:rPr lang="en-US" sz="2500" dirty="0">
                <a:solidFill>
                  <a:srgbClr val="FFFFFF"/>
                </a:solidFill>
                <a:latin typeface="MuseoModerno Medium" pitchFamily="34" charset="0"/>
                <a:ea typeface="MuseoModerno Medium" pitchFamily="34" charset="-122"/>
                <a:cs typeface="MuseoModerno Medium" pitchFamily="34" charset="-120"/>
              </a:rPr>
              <a:t>2</a:t>
            </a:r>
            <a:endParaRPr lang="en-US" sz="2500" dirty="0"/>
          </a:p>
        </p:txBody>
      </p:sp>
      <p:sp>
        <p:nvSpPr>
          <p:cNvPr id="12" name="Text 7"/>
          <p:cNvSpPr/>
          <p:nvPr/>
        </p:nvSpPr>
        <p:spPr>
          <a:xfrm>
            <a:off x="1441490" y="5652254"/>
            <a:ext cx="3788093" cy="333613"/>
          </a:xfrm>
          <a:prstGeom prst="rect">
            <a:avLst/>
          </a:prstGeom>
          <a:noFill/>
          <a:ln/>
        </p:spPr>
        <p:txBody>
          <a:bodyPr wrap="none" lIns="0" tIns="0" rIns="0" bIns="0" rtlCol="0" anchor="t"/>
          <a:lstStyle/>
          <a:p>
            <a:pPr marL="0" indent="0">
              <a:lnSpc>
                <a:spcPts val="2600"/>
              </a:lnSpc>
              <a:buNone/>
            </a:pPr>
            <a:r>
              <a:rPr lang="en-US" sz="3200" dirty="0">
                <a:solidFill>
                  <a:srgbClr val="2B4150"/>
                </a:solidFill>
                <a:latin typeface="MuseoModerno Medium" pitchFamily="34" charset="0"/>
                <a:ea typeface="MuseoModerno Medium" pitchFamily="34" charset="-122"/>
                <a:cs typeface="MuseoModerno Medium" pitchFamily="34" charset="-120"/>
              </a:rPr>
              <a:t>Sử dụng keo và chất kết dính</a:t>
            </a:r>
            <a:endParaRPr lang="en-US" sz="3200" dirty="0"/>
          </a:p>
        </p:txBody>
      </p:sp>
      <p:sp>
        <p:nvSpPr>
          <p:cNvPr id="13" name="Text 8"/>
          <p:cNvSpPr/>
          <p:nvPr/>
        </p:nvSpPr>
        <p:spPr>
          <a:xfrm>
            <a:off x="1441490" y="6047184"/>
            <a:ext cx="12441436" cy="341709"/>
          </a:xfrm>
          <a:prstGeom prst="rect">
            <a:avLst/>
          </a:prstGeom>
          <a:noFill/>
          <a:ln/>
        </p:spPr>
        <p:txBody>
          <a:bodyPr wrap="none" lIns="0" tIns="0" rIns="0" bIns="0" rtlCol="0" anchor="t"/>
          <a:lstStyle/>
          <a:p>
            <a:pPr marL="0" indent="0">
              <a:lnSpc>
                <a:spcPts val="2650"/>
              </a:lnSpc>
              <a:buNone/>
            </a:pPr>
            <a:r>
              <a:rPr lang="en-US" dirty="0">
                <a:solidFill>
                  <a:srgbClr val="2B4150"/>
                </a:solidFill>
                <a:latin typeface="PT Serif" panose="020A0603040505020204" pitchFamily="18" charset="0"/>
                <a:ea typeface="Source Sans Pro" pitchFamily="34" charset="-122"/>
                <a:cs typeface="Source Sans Pro" pitchFamily="34" charset="-120"/>
              </a:rPr>
              <a:t>Công nhân sử dụng keo và chất kết dính chuyên dụng để tăng cường độ bền cho các liên kết giữa các bộ phận.</a:t>
            </a:r>
            <a:endParaRPr lang="en-US" dirty="0"/>
          </a:p>
        </p:txBody>
      </p:sp>
      <p:sp>
        <p:nvSpPr>
          <p:cNvPr id="14" name="Shape 9"/>
          <p:cNvSpPr/>
          <p:nvPr/>
        </p:nvSpPr>
        <p:spPr>
          <a:xfrm>
            <a:off x="747474" y="6842641"/>
            <a:ext cx="480536" cy="480536"/>
          </a:xfrm>
          <a:prstGeom prst="roundRect">
            <a:avLst>
              <a:gd name="adj" fmla="val 6667"/>
            </a:avLst>
          </a:prstGeom>
          <a:solidFill>
            <a:srgbClr val="124E73"/>
          </a:solidFill>
          <a:ln/>
        </p:spPr>
      </p:sp>
      <p:sp>
        <p:nvSpPr>
          <p:cNvPr id="15" name="Text 10"/>
          <p:cNvSpPr/>
          <p:nvPr/>
        </p:nvSpPr>
        <p:spPr>
          <a:xfrm>
            <a:off x="897731" y="6922651"/>
            <a:ext cx="180023" cy="320397"/>
          </a:xfrm>
          <a:prstGeom prst="rect">
            <a:avLst/>
          </a:prstGeom>
          <a:noFill/>
          <a:ln/>
        </p:spPr>
        <p:txBody>
          <a:bodyPr wrap="none" lIns="0" tIns="0" rIns="0" bIns="0" rtlCol="0" anchor="t"/>
          <a:lstStyle/>
          <a:p>
            <a:pPr marL="0" indent="0" algn="ctr">
              <a:lnSpc>
                <a:spcPts val="2500"/>
              </a:lnSpc>
              <a:buNone/>
            </a:pPr>
            <a:r>
              <a:rPr lang="en-US" sz="2500" dirty="0">
                <a:solidFill>
                  <a:srgbClr val="FFFFFF"/>
                </a:solidFill>
                <a:latin typeface="MuseoModerno Medium" pitchFamily="34" charset="0"/>
                <a:ea typeface="MuseoModerno Medium" pitchFamily="34" charset="-122"/>
                <a:cs typeface="MuseoModerno Medium" pitchFamily="34" charset="-120"/>
              </a:rPr>
              <a:t>3</a:t>
            </a:r>
            <a:endParaRPr lang="en-US" sz="2500" dirty="0"/>
          </a:p>
        </p:txBody>
      </p:sp>
      <p:sp>
        <p:nvSpPr>
          <p:cNvPr id="16" name="Text 11"/>
          <p:cNvSpPr/>
          <p:nvPr/>
        </p:nvSpPr>
        <p:spPr>
          <a:xfrm>
            <a:off x="1441490" y="6909435"/>
            <a:ext cx="2669619" cy="333613"/>
          </a:xfrm>
          <a:prstGeom prst="rect">
            <a:avLst/>
          </a:prstGeom>
          <a:noFill/>
          <a:ln/>
        </p:spPr>
        <p:txBody>
          <a:bodyPr wrap="none" lIns="0" tIns="0" rIns="0" bIns="0" rtlCol="0" anchor="t"/>
          <a:lstStyle/>
          <a:p>
            <a:pPr marL="0" indent="0">
              <a:lnSpc>
                <a:spcPts val="2600"/>
              </a:lnSpc>
              <a:buNone/>
            </a:pPr>
            <a:r>
              <a:rPr lang="en-US" sz="3200" dirty="0">
                <a:solidFill>
                  <a:srgbClr val="2B4150"/>
                </a:solidFill>
                <a:latin typeface="MuseoModerno Medium" pitchFamily="34" charset="0"/>
                <a:ea typeface="MuseoModerno Medium" pitchFamily="34" charset="-122"/>
                <a:cs typeface="MuseoModerno Medium" pitchFamily="34" charset="-120"/>
              </a:rPr>
              <a:t>Kiểm tra chất lượng</a:t>
            </a:r>
            <a:endParaRPr lang="en-US" sz="3200" dirty="0"/>
          </a:p>
        </p:txBody>
      </p:sp>
      <p:sp>
        <p:nvSpPr>
          <p:cNvPr id="17" name="Text 12"/>
          <p:cNvSpPr/>
          <p:nvPr/>
        </p:nvSpPr>
        <p:spPr>
          <a:xfrm>
            <a:off x="1441490" y="7304365"/>
            <a:ext cx="12441436" cy="341709"/>
          </a:xfrm>
          <a:prstGeom prst="rect">
            <a:avLst/>
          </a:prstGeom>
          <a:noFill/>
          <a:ln/>
        </p:spPr>
        <p:txBody>
          <a:bodyPr wrap="none" lIns="0" tIns="0" rIns="0" bIns="0" rtlCol="0" anchor="t"/>
          <a:lstStyle/>
          <a:p>
            <a:pPr marL="0" indent="0">
              <a:lnSpc>
                <a:spcPts val="2650"/>
              </a:lnSpc>
              <a:buNone/>
            </a:pPr>
            <a:r>
              <a:rPr lang="en-US" dirty="0">
                <a:solidFill>
                  <a:srgbClr val="2B4150"/>
                </a:solidFill>
                <a:latin typeface="PT Serif" panose="020A0603040505020204" pitchFamily="18" charset="0"/>
                <a:ea typeface="Source Sans Pro" pitchFamily="34" charset="-122"/>
                <a:cs typeface="Source Sans Pro" pitchFamily="34" charset="-120"/>
              </a:rPr>
              <a:t>Công nhân phải thường xuyên kiểm tra và đánh giá chất lượng của từng mối ghép để phát hiện kịp thời những lỗi có thể xảy ra.</a:t>
            </a:r>
            <a:endParaRPr lang="en-US" dirty="0"/>
          </a:p>
        </p:txBody>
      </p:sp>
      <p:pic>
        <p:nvPicPr>
          <p:cNvPr id="18" name="Picture 17">
            <a:extLst>
              <a:ext uri="{FF2B5EF4-FFF2-40B4-BE49-F238E27FC236}">
                <a16:creationId xmlns:a16="http://schemas.microsoft.com/office/drawing/2014/main" id="{39FAF0DB-C524-FFA9-22D5-487D9D40BB90}"/>
              </a:ext>
            </a:extLst>
          </p:cNvPr>
          <p:cNvPicPr>
            <a:picLocks noChangeAspect="1"/>
          </p:cNvPicPr>
          <p:nvPr/>
        </p:nvPicPr>
        <p:blipFill>
          <a:blip r:embed="rId6"/>
          <a:stretch>
            <a:fillRect/>
          </a:stretch>
        </p:blipFill>
        <p:spPr>
          <a:xfrm>
            <a:off x="12299182" y="7504654"/>
            <a:ext cx="2120203" cy="65652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56735" y="629186"/>
            <a:ext cx="7603331" cy="1375648"/>
          </a:xfrm>
          <a:prstGeom prst="rect">
            <a:avLst/>
          </a:prstGeom>
          <a:noFill/>
          <a:ln/>
        </p:spPr>
        <p:txBody>
          <a:bodyPr wrap="square" lIns="0" tIns="0" rIns="0" bIns="0" rtlCol="0" anchor="t"/>
          <a:lstStyle/>
          <a:p>
            <a:pPr marL="0" indent="0">
              <a:lnSpc>
                <a:spcPts val="5400"/>
              </a:lnSpc>
              <a:buNone/>
            </a:pPr>
            <a:r>
              <a:rPr lang="en-US" sz="4800" b="1" dirty="0">
                <a:solidFill>
                  <a:srgbClr val="124E73"/>
                </a:solidFill>
                <a:latin typeface="MuseoModerno Medium" pitchFamily="34" charset="0"/>
                <a:ea typeface="MuseoModerno Medium" pitchFamily="34" charset="-122"/>
                <a:cs typeface="MuseoModerno Medium" pitchFamily="34" charset="-120"/>
              </a:rPr>
              <a:t>Tai nạn trong quá trình Lắp ráp</a:t>
            </a:r>
            <a:endParaRPr lang="en-US" sz="4800" b="1" dirty="0"/>
          </a:p>
        </p:txBody>
      </p:sp>
      <p:sp>
        <p:nvSpPr>
          <p:cNvPr id="4" name="Shape 1"/>
          <p:cNvSpPr/>
          <p:nvPr/>
        </p:nvSpPr>
        <p:spPr>
          <a:xfrm>
            <a:off x="6256734" y="2733913"/>
            <a:ext cx="495181" cy="495181"/>
          </a:xfrm>
          <a:prstGeom prst="roundRect">
            <a:avLst>
              <a:gd name="adj" fmla="val 6667"/>
            </a:avLst>
          </a:prstGeom>
          <a:solidFill>
            <a:srgbClr val="124E73"/>
          </a:solidFill>
          <a:ln/>
        </p:spPr>
      </p:sp>
      <p:sp>
        <p:nvSpPr>
          <p:cNvPr id="5" name="Text 2"/>
          <p:cNvSpPr/>
          <p:nvPr/>
        </p:nvSpPr>
        <p:spPr>
          <a:xfrm>
            <a:off x="6426875" y="2816423"/>
            <a:ext cx="154900" cy="330160"/>
          </a:xfrm>
          <a:prstGeom prst="rect">
            <a:avLst/>
          </a:prstGeom>
          <a:noFill/>
          <a:ln/>
        </p:spPr>
        <p:txBody>
          <a:bodyPr wrap="none" lIns="0" tIns="0" rIns="0" bIns="0" rtlCol="0" anchor="t"/>
          <a:lstStyle/>
          <a:p>
            <a:pPr marL="0" indent="0" algn="ctr">
              <a:lnSpc>
                <a:spcPts val="2550"/>
              </a:lnSpc>
              <a:buNone/>
            </a:pPr>
            <a:r>
              <a:rPr lang="en-US" sz="2550" dirty="0">
                <a:solidFill>
                  <a:srgbClr val="FFFFFF"/>
                </a:solidFill>
                <a:latin typeface="MuseoModerno Medium" pitchFamily="34" charset="0"/>
                <a:ea typeface="MuseoModerno Medium" pitchFamily="34" charset="-122"/>
                <a:cs typeface="MuseoModerno Medium" pitchFamily="34" charset="-120"/>
              </a:rPr>
              <a:t>1</a:t>
            </a:r>
            <a:endParaRPr lang="en-US" sz="2550" dirty="0"/>
          </a:p>
        </p:txBody>
      </p:sp>
      <p:sp>
        <p:nvSpPr>
          <p:cNvPr id="6" name="Text 3"/>
          <p:cNvSpPr/>
          <p:nvPr/>
        </p:nvSpPr>
        <p:spPr>
          <a:xfrm>
            <a:off x="6971943" y="2867125"/>
            <a:ext cx="3453884" cy="343853"/>
          </a:xfrm>
          <a:prstGeom prst="rect">
            <a:avLst/>
          </a:prstGeom>
          <a:noFill/>
          <a:ln/>
        </p:spPr>
        <p:txBody>
          <a:bodyPr wrap="none" lIns="0" tIns="0" rIns="0" bIns="0" rtlCol="0" anchor="t"/>
          <a:lstStyle/>
          <a:p>
            <a:pPr marL="0" indent="0">
              <a:lnSpc>
                <a:spcPts val="2700"/>
              </a:lnSpc>
              <a:buNone/>
            </a:pPr>
            <a:r>
              <a:rPr lang="en-US" sz="2800" dirty="0">
                <a:solidFill>
                  <a:srgbClr val="2B4150"/>
                </a:solidFill>
                <a:latin typeface="MuseoModerno Medium" pitchFamily="34" charset="0"/>
                <a:ea typeface="MuseoModerno Medium" pitchFamily="34" charset="-122"/>
                <a:cs typeface="MuseoModerno Medium" pitchFamily="34" charset="-120"/>
              </a:rPr>
              <a:t>Chấn thương do máy móc</a:t>
            </a:r>
            <a:endParaRPr lang="en-US" sz="2800" dirty="0"/>
          </a:p>
        </p:txBody>
      </p:sp>
      <p:sp>
        <p:nvSpPr>
          <p:cNvPr id="7" name="Text 4"/>
          <p:cNvSpPr/>
          <p:nvPr/>
        </p:nvSpPr>
        <p:spPr>
          <a:xfrm>
            <a:off x="6971943" y="3209806"/>
            <a:ext cx="6888123" cy="352187"/>
          </a:xfrm>
          <a:prstGeom prst="rect">
            <a:avLst/>
          </a:prstGeom>
          <a:noFill/>
          <a:ln/>
        </p:spPr>
        <p:txBody>
          <a:bodyPr wrap="none" lIns="0" tIns="0" rIns="0" bIns="0" rtlCol="0" anchor="t"/>
          <a:lstStyle/>
          <a:p>
            <a:pPr marL="0" indent="0">
              <a:lnSpc>
                <a:spcPts val="2750"/>
              </a:lnSpc>
              <a:buNone/>
            </a:pPr>
            <a:r>
              <a:rPr lang="en-US" dirty="0">
                <a:solidFill>
                  <a:srgbClr val="2B4150"/>
                </a:solidFill>
                <a:latin typeface="PT Serif" panose="020A0603040505020204" pitchFamily="18" charset="0"/>
                <a:ea typeface="Source Sans Pro" pitchFamily="34" charset="-122"/>
                <a:cs typeface="Source Sans Pro" pitchFamily="34" charset="-120"/>
              </a:rPr>
              <a:t>Nguy cơ bị kẹt hoặc va chạm với các bộ phận của máy móc.</a:t>
            </a:r>
            <a:endParaRPr lang="en-US" dirty="0"/>
          </a:p>
        </p:txBody>
      </p:sp>
      <p:sp>
        <p:nvSpPr>
          <p:cNvPr id="8" name="Shape 5"/>
          <p:cNvSpPr/>
          <p:nvPr/>
        </p:nvSpPr>
        <p:spPr>
          <a:xfrm>
            <a:off x="6256734" y="4029551"/>
            <a:ext cx="495181" cy="495181"/>
          </a:xfrm>
          <a:prstGeom prst="roundRect">
            <a:avLst>
              <a:gd name="adj" fmla="val 6667"/>
            </a:avLst>
          </a:prstGeom>
          <a:solidFill>
            <a:srgbClr val="124E73"/>
          </a:solidFill>
          <a:ln/>
        </p:spPr>
      </p:sp>
      <p:sp>
        <p:nvSpPr>
          <p:cNvPr id="9" name="Text 6"/>
          <p:cNvSpPr/>
          <p:nvPr/>
        </p:nvSpPr>
        <p:spPr>
          <a:xfrm>
            <a:off x="6412468" y="4112062"/>
            <a:ext cx="183594" cy="330160"/>
          </a:xfrm>
          <a:prstGeom prst="rect">
            <a:avLst/>
          </a:prstGeom>
          <a:noFill/>
          <a:ln/>
        </p:spPr>
        <p:txBody>
          <a:bodyPr wrap="none" lIns="0" tIns="0" rIns="0" bIns="0" rtlCol="0" anchor="t"/>
          <a:lstStyle/>
          <a:p>
            <a:pPr marL="0" indent="0" algn="ctr">
              <a:lnSpc>
                <a:spcPts val="2550"/>
              </a:lnSpc>
              <a:buNone/>
            </a:pPr>
            <a:r>
              <a:rPr lang="en-US" sz="2550" dirty="0">
                <a:solidFill>
                  <a:srgbClr val="FFFFFF"/>
                </a:solidFill>
                <a:latin typeface="MuseoModerno Medium" pitchFamily="34" charset="0"/>
                <a:ea typeface="MuseoModerno Medium" pitchFamily="34" charset="-122"/>
                <a:cs typeface="MuseoModerno Medium" pitchFamily="34" charset="-120"/>
              </a:rPr>
              <a:t>2</a:t>
            </a:r>
            <a:endParaRPr lang="en-US" sz="2550" dirty="0"/>
          </a:p>
        </p:txBody>
      </p:sp>
      <p:sp>
        <p:nvSpPr>
          <p:cNvPr id="10" name="Text 7"/>
          <p:cNvSpPr/>
          <p:nvPr/>
        </p:nvSpPr>
        <p:spPr>
          <a:xfrm>
            <a:off x="6971943" y="4162763"/>
            <a:ext cx="4314825" cy="343853"/>
          </a:xfrm>
          <a:prstGeom prst="rect">
            <a:avLst/>
          </a:prstGeom>
          <a:noFill/>
          <a:ln/>
        </p:spPr>
        <p:txBody>
          <a:bodyPr wrap="none" lIns="0" tIns="0" rIns="0" bIns="0" rtlCol="0" anchor="t"/>
          <a:lstStyle/>
          <a:p>
            <a:pPr marL="0" indent="0">
              <a:lnSpc>
                <a:spcPts val="2700"/>
              </a:lnSpc>
              <a:buNone/>
            </a:pPr>
            <a:r>
              <a:rPr lang="en-US" sz="2800" dirty="0">
                <a:solidFill>
                  <a:srgbClr val="2B4150"/>
                </a:solidFill>
                <a:latin typeface="MuseoModerno Medium" pitchFamily="34" charset="0"/>
                <a:ea typeface="MuseoModerno Medium" pitchFamily="34" charset="-122"/>
                <a:cs typeface="MuseoModerno Medium" pitchFamily="34" charset="-120"/>
              </a:rPr>
              <a:t>Tiếp xúc với keo và chất kết dính</a:t>
            </a:r>
            <a:endParaRPr lang="en-US" sz="2800" dirty="0"/>
          </a:p>
        </p:txBody>
      </p:sp>
      <p:sp>
        <p:nvSpPr>
          <p:cNvPr id="11" name="Text 8"/>
          <p:cNvSpPr/>
          <p:nvPr/>
        </p:nvSpPr>
        <p:spPr>
          <a:xfrm>
            <a:off x="6971943" y="4505444"/>
            <a:ext cx="6888123" cy="352187"/>
          </a:xfrm>
          <a:prstGeom prst="rect">
            <a:avLst/>
          </a:prstGeom>
          <a:noFill/>
          <a:ln/>
        </p:spPr>
        <p:txBody>
          <a:bodyPr wrap="none" lIns="0" tIns="0" rIns="0" bIns="0" rtlCol="0" anchor="t"/>
          <a:lstStyle/>
          <a:p>
            <a:pPr marL="0" indent="0">
              <a:lnSpc>
                <a:spcPts val="2750"/>
              </a:lnSpc>
              <a:buNone/>
            </a:pPr>
            <a:r>
              <a:rPr lang="en-US" dirty="0">
                <a:solidFill>
                  <a:srgbClr val="2B4150"/>
                </a:solidFill>
                <a:latin typeface="PT Serif" panose="020A0603040505020204" pitchFamily="18" charset="0"/>
                <a:ea typeface="Source Sans Pro" pitchFamily="34" charset="-122"/>
                <a:cs typeface="Source Sans Pro" pitchFamily="34" charset="-120"/>
              </a:rPr>
              <a:t>Nguy cơ bị phỏng do tiếp xúc với keo nóng hoặc bị kích ứng da.</a:t>
            </a:r>
            <a:endParaRPr lang="en-US" dirty="0"/>
          </a:p>
        </p:txBody>
      </p:sp>
      <p:sp>
        <p:nvSpPr>
          <p:cNvPr id="12" name="Shape 9"/>
          <p:cNvSpPr/>
          <p:nvPr/>
        </p:nvSpPr>
        <p:spPr>
          <a:xfrm>
            <a:off x="6256734" y="5325189"/>
            <a:ext cx="495181" cy="495181"/>
          </a:xfrm>
          <a:prstGeom prst="roundRect">
            <a:avLst>
              <a:gd name="adj" fmla="val 6667"/>
            </a:avLst>
          </a:prstGeom>
          <a:solidFill>
            <a:srgbClr val="124E73"/>
          </a:solidFill>
          <a:ln/>
        </p:spPr>
      </p:sp>
      <p:sp>
        <p:nvSpPr>
          <p:cNvPr id="13" name="Text 10"/>
          <p:cNvSpPr/>
          <p:nvPr/>
        </p:nvSpPr>
        <p:spPr>
          <a:xfrm>
            <a:off x="6411516" y="5407700"/>
            <a:ext cx="185499" cy="330160"/>
          </a:xfrm>
          <a:prstGeom prst="rect">
            <a:avLst/>
          </a:prstGeom>
          <a:noFill/>
          <a:ln/>
        </p:spPr>
        <p:txBody>
          <a:bodyPr wrap="none" lIns="0" tIns="0" rIns="0" bIns="0" rtlCol="0" anchor="t"/>
          <a:lstStyle/>
          <a:p>
            <a:pPr marL="0" indent="0" algn="ctr">
              <a:lnSpc>
                <a:spcPts val="2550"/>
              </a:lnSpc>
              <a:buNone/>
            </a:pPr>
            <a:r>
              <a:rPr lang="en-US" sz="2550" dirty="0">
                <a:solidFill>
                  <a:srgbClr val="FFFFFF"/>
                </a:solidFill>
                <a:latin typeface="MuseoModerno Medium" pitchFamily="34" charset="0"/>
                <a:ea typeface="MuseoModerno Medium" pitchFamily="34" charset="-122"/>
                <a:cs typeface="MuseoModerno Medium" pitchFamily="34" charset="-120"/>
              </a:rPr>
              <a:t>3</a:t>
            </a:r>
            <a:endParaRPr lang="en-US" sz="2550" dirty="0"/>
          </a:p>
        </p:txBody>
      </p:sp>
      <p:sp>
        <p:nvSpPr>
          <p:cNvPr id="14" name="Text 11"/>
          <p:cNvSpPr/>
          <p:nvPr/>
        </p:nvSpPr>
        <p:spPr>
          <a:xfrm>
            <a:off x="6971943" y="5458401"/>
            <a:ext cx="2751177" cy="343853"/>
          </a:xfrm>
          <a:prstGeom prst="rect">
            <a:avLst/>
          </a:prstGeom>
          <a:noFill/>
          <a:ln/>
        </p:spPr>
        <p:txBody>
          <a:bodyPr wrap="none" lIns="0" tIns="0" rIns="0" bIns="0" rtlCol="0" anchor="t"/>
          <a:lstStyle/>
          <a:p>
            <a:pPr marL="0" indent="0">
              <a:lnSpc>
                <a:spcPts val="2700"/>
              </a:lnSpc>
              <a:buNone/>
            </a:pPr>
            <a:r>
              <a:rPr lang="en-US" sz="2800" dirty="0">
                <a:solidFill>
                  <a:srgbClr val="2B4150"/>
                </a:solidFill>
                <a:latin typeface="MuseoModerno Medium" pitchFamily="34" charset="0"/>
                <a:ea typeface="MuseoModerno Medium" pitchFamily="34" charset="-122"/>
                <a:cs typeface="MuseoModerno Medium" pitchFamily="34" charset="-120"/>
              </a:rPr>
              <a:t>Sự cố lắp ghép</a:t>
            </a:r>
            <a:endParaRPr lang="en-US" sz="2800" dirty="0"/>
          </a:p>
        </p:txBody>
      </p:sp>
      <p:sp>
        <p:nvSpPr>
          <p:cNvPr id="15" name="Text 12"/>
          <p:cNvSpPr/>
          <p:nvPr/>
        </p:nvSpPr>
        <p:spPr>
          <a:xfrm>
            <a:off x="6971943" y="5801082"/>
            <a:ext cx="6888123" cy="352187"/>
          </a:xfrm>
          <a:prstGeom prst="rect">
            <a:avLst/>
          </a:prstGeom>
          <a:noFill/>
          <a:ln/>
        </p:spPr>
        <p:txBody>
          <a:bodyPr wrap="none" lIns="0" tIns="0" rIns="0" bIns="0" rtlCol="0" anchor="t"/>
          <a:lstStyle/>
          <a:p>
            <a:pPr marL="0" indent="0">
              <a:lnSpc>
                <a:spcPts val="2750"/>
              </a:lnSpc>
              <a:buNone/>
            </a:pPr>
            <a:r>
              <a:rPr lang="en-US" dirty="0">
                <a:solidFill>
                  <a:srgbClr val="2B4150"/>
                </a:solidFill>
                <a:latin typeface="PT Serif" panose="020A0603040505020204" pitchFamily="18" charset="0"/>
                <a:ea typeface="Source Sans Pro" pitchFamily="34" charset="-122"/>
                <a:cs typeface="Source Sans Pro" pitchFamily="34" charset="-120"/>
              </a:rPr>
              <a:t>Mảnh vụn văng ra có thể gây thương tích cho mắt hoặc các vùng nhạy cảm.</a:t>
            </a:r>
            <a:endParaRPr lang="en-US" dirty="0"/>
          </a:p>
        </p:txBody>
      </p:sp>
      <p:sp>
        <p:nvSpPr>
          <p:cNvPr id="16" name="Shape 13"/>
          <p:cNvSpPr/>
          <p:nvPr/>
        </p:nvSpPr>
        <p:spPr>
          <a:xfrm>
            <a:off x="6256734" y="6620828"/>
            <a:ext cx="495181" cy="495181"/>
          </a:xfrm>
          <a:prstGeom prst="roundRect">
            <a:avLst>
              <a:gd name="adj" fmla="val 6667"/>
            </a:avLst>
          </a:prstGeom>
          <a:solidFill>
            <a:srgbClr val="124E73"/>
          </a:solidFill>
          <a:ln/>
        </p:spPr>
      </p:sp>
      <p:sp>
        <p:nvSpPr>
          <p:cNvPr id="17" name="Text 14"/>
          <p:cNvSpPr/>
          <p:nvPr/>
        </p:nvSpPr>
        <p:spPr>
          <a:xfrm>
            <a:off x="6397943" y="6703338"/>
            <a:ext cx="212646" cy="330160"/>
          </a:xfrm>
          <a:prstGeom prst="rect">
            <a:avLst/>
          </a:prstGeom>
          <a:noFill/>
          <a:ln/>
        </p:spPr>
        <p:txBody>
          <a:bodyPr wrap="none" lIns="0" tIns="0" rIns="0" bIns="0" rtlCol="0" anchor="t"/>
          <a:lstStyle/>
          <a:p>
            <a:pPr marL="0" indent="0" algn="ctr">
              <a:lnSpc>
                <a:spcPts val="2550"/>
              </a:lnSpc>
              <a:buNone/>
            </a:pPr>
            <a:r>
              <a:rPr lang="en-US" sz="2550" dirty="0">
                <a:solidFill>
                  <a:srgbClr val="FFFFFF"/>
                </a:solidFill>
                <a:latin typeface="MuseoModerno Medium" pitchFamily="34" charset="0"/>
                <a:ea typeface="MuseoModerno Medium" pitchFamily="34" charset="-122"/>
                <a:cs typeface="MuseoModerno Medium" pitchFamily="34" charset="-120"/>
              </a:rPr>
              <a:t>4</a:t>
            </a:r>
            <a:endParaRPr lang="en-US" sz="2550" dirty="0"/>
          </a:p>
        </p:txBody>
      </p:sp>
      <p:sp>
        <p:nvSpPr>
          <p:cNvPr id="18" name="Text 15"/>
          <p:cNvSpPr/>
          <p:nvPr/>
        </p:nvSpPr>
        <p:spPr>
          <a:xfrm>
            <a:off x="6971943" y="6754040"/>
            <a:ext cx="3308985" cy="343853"/>
          </a:xfrm>
          <a:prstGeom prst="rect">
            <a:avLst/>
          </a:prstGeom>
          <a:noFill/>
          <a:ln/>
        </p:spPr>
        <p:txBody>
          <a:bodyPr wrap="none" lIns="0" tIns="0" rIns="0" bIns="0" rtlCol="0" anchor="t"/>
          <a:lstStyle/>
          <a:p>
            <a:pPr marL="0" indent="0">
              <a:lnSpc>
                <a:spcPts val="2700"/>
              </a:lnSpc>
              <a:buNone/>
            </a:pPr>
            <a:r>
              <a:rPr lang="en-US" sz="2800" dirty="0">
                <a:solidFill>
                  <a:srgbClr val="2B4150"/>
                </a:solidFill>
                <a:latin typeface="MuseoModerno Medium" pitchFamily="34" charset="0"/>
                <a:ea typeface="MuseoModerno Medium" pitchFamily="34" charset="-122"/>
                <a:cs typeface="MuseoModerno Medium" pitchFamily="34" charset="-120"/>
              </a:rPr>
              <a:t>Va chạm giữa công nhân</a:t>
            </a:r>
            <a:endParaRPr lang="en-US" sz="2800" dirty="0"/>
          </a:p>
        </p:txBody>
      </p:sp>
      <p:sp>
        <p:nvSpPr>
          <p:cNvPr id="19" name="Text 16"/>
          <p:cNvSpPr/>
          <p:nvPr/>
        </p:nvSpPr>
        <p:spPr>
          <a:xfrm>
            <a:off x="6971943" y="7096720"/>
            <a:ext cx="6888123" cy="352187"/>
          </a:xfrm>
          <a:prstGeom prst="rect">
            <a:avLst/>
          </a:prstGeom>
          <a:noFill/>
          <a:ln/>
        </p:spPr>
        <p:txBody>
          <a:bodyPr wrap="none" lIns="0" tIns="0" rIns="0" bIns="0" rtlCol="0" anchor="t"/>
          <a:lstStyle/>
          <a:p>
            <a:pPr marL="0" indent="0">
              <a:lnSpc>
                <a:spcPts val="2750"/>
              </a:lnSpc>
              <a:buNone/>
            </a:pPr>
            <a:r>
              <a:rPr lang="en-US" dirty="0">
                <a:solidFill>
                  <a:srgbClr val="2B4150"/>
                </a:solidFill>
                <a:latin typeface="PT Serif" panose="020A0603040505020204" pitchFamily="18" charset="0"/>
                <a:ea typeface="Source Sans Pro" pitchFamily="34" charset="-122"/>
                <a:cs typeface="Source Sans Pro" pitchFamily="34" charset="-120"/>
              </a:rPr>
              <a:t>Chen chúc trong môi trường làm việc đông đúc có thể gây ra tai nạn.</a:t>
            </a:r>
            <a:endParaRPr lang="en-US" dirty="0"/>
          </a:p>
        </p:txBody>
      </p:sp>
      <p:pic>
        <p:nvPicPr>
          <p:cNvPr id="20" name="Picture 19">
            <a:extLst>
              <a:ext uri="{FF2B5EF4-FFF2-40B4-BE49-F238E27FC236}">
                <a16:creationId xmlns:a16="http://schemas.microsoft.com/office/drawing/2014/main" id="{7B201CD3-C34E-2F1A-44B3-AAD088141191}"/>
              </a:ext>
            </a:extLst>
          </p:cNvPr>
          <p:cNvPicPr>
            <a:picLocks noChangeAspect="1"/>
          </p:cNvPicPr>
          <p:nvPr/>
        </p:nvPicPr>
        <p:blipFill>
          <a:blip r:embed="rId4"/>
          <a:stretch>
            <a:fillRect/>
          </a:stretch>
        </p:blipFill>
        <p:spPr>
          <a:xfrm>
            <a:off x="12299182" y="7504654"/>
            <a:ext cx="2120203" cy="65652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048703"/>
            <a:ext cx="7556421" cy="1417558"/>
          </a:xfrm>
          <a:prstGeom prst="rect">
            <a:avLst/>
          </a:prstGeom>
          <a:noFill/>
          <a:ln/>
        </p:spPr>
        <p:txBody>
          <a:bodyPr wrap="square" lIns="0" tIns="0" rIns="0" bIns="0" rtlCol="0" anchor="t"/>
          <a:lstStyle/>
          <a:p>
            <a:pPr marL="0" indent="0">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IV. Công </a:t>
            </a:r>
            <a:r>
              <a:rPr lang="en-US" sz="4800" b="1" dirty="0" err="1">
                <a:solidFill>
                  <a:srgbClr val="124E73"/>
                </a:solidFill>
                <a:latin typeface="MuseoModerno Medium" pitchFamily="34" charset="0"/>
                <a:ea typeface="MuseoModerno Medium" pitchFamily="34" charset="-122"/>
                <a:cs typeface="MuseoModerno Medium" pitchFamily="34" charset="-120"/>
              </a:rPr>
              <a:t>đoạn</a:t>
            </a:r>
            <a:r>
              <a:rPr lang="en-US" sz="4800" b="1" dirty="0">
                <a:solidFill>
                  <a:srgbClr val="124E73"/>
                </a:solidFill>
                <a:latin typeface="MuseoModerno Medium" pitchFamily="34" charset="0"/>
                <a:ea typeface="MuseoModerno Medium" pitchFamily="34" charset="-122"/>
                <a:cs typeface="MuseoModerno Medium" pitchFamily="34" charset="-120"/>
              </a:rPr>
              <a:t> </a:t>
            </a:r>
          </a:p>
          <a:p>
            <a:pPr marL="0" indent="0">
              <a:lnSpc>
                <a:spcPts val="5550"/>
              </a:lnSpc>
              <a:buNone/>
            </a:pPr>
            <a:r>
              <a:rPr lang="en-US" sz="4800" b="1" dirty="0" err="1">
                <a:solidFill>
                  <a:srgbClr val="124E73"/>
                </a:solidFill>
                <a:latin typeface="MuseoModerno Medium" pitchFamily="34" charset="0"/>
                <a:ea typeface="MuseoModerno Medium" pitchFamily="34" charset="-122"/>
                <a:cs typeface="MuseoModerno Medium" pitchFamily="34" charset="-120"/>
              </a:rPr>
              <a:t>Kiểm</a:t>
            </a:r>
            <a:r>
              <a:rPr lang="en-US" sz="4800" b="1" dirty="0">
                <a:solidFill>
                  <a:srgbClr val="124E73"/>
                </a:solidFill>
                <a:latin typeface="MuseoModerno Medium" pitchFamily="34" charset="0"/>
                <a:ea typeface="MuseoModerno Medium" pitchFamily="34" charset="-122"/>
                <a:cs typeface="MuseoModerno Medium" pitchFamily="34" charset="-120"/>
              </a:rPr>
              <a:t> tra chất lượng</a:t>
            </a:r>
            <a:endParaRPr lang="en-US" sz="4800" b="1" dirty="0"/>
          </a:p>
        </p:txBody>
      </p:sp>
      <p:sp>
        <p:nvSpPr>
          <p:cNvPr id="4" name="Shape 1"/>
          <p:cNvSpPr/>
          <p:nvPr/>
        </p:nvSpPr>
        <p:spPr>
          <a:xfrm>
            <a:off x="793790" y="2806422"/>
            <a:ext cx="7556421" cy="1306949"/>
          </a:xfrm>
          <a:prstGeom prst="roundRect">
            <a:avLst>
              <a:gd name="adj" fmla="val 2603"/>
            </a:avLst>
          </a:prstGeom>
          <a:solidFill>
            <a:srgbClr val="124E73"/>
          </a:solidFill>
          <a:ln/>
        </p:spPr>
      </p:sp>
      <p:sp>
        <p:nvSpPr>
          <p:cNvPr id="5" name="Text 2"/>
          <p:cNvSpPr/>
          <p:nvPr/>
        </p:nvSpPr>
        <p:spPr>
          <a:xfrm>
            <a:off x="1020604" y="3169324"/>
            <a:ext cx="2835235" cy="354330"/>
          </a:xfrm>
          <a:prstGeom prst="rect">
            <a:avLst/>
          </a:prstGeom>
          <a:noFill/>
          <a:ln/>
        </p:spPr>
        <p:txBody>
          <a:bodyPr wrap="none" lIns="0" tIns="0" rIns="0" bIns="0" rtlCol="0" anchor="t"/>
          <a:lstStyle/>
          <a:p>
            <a:pPr marL="0" indent="0" algn="l">
              <a:lnSpc>
                <a:spcPts val="2750"/>
              </a:lnSpc>
              <a:buNone/>
            </a:pPr>
            <a:r>
              <a:rPr lang="en-US" sz="2800" dirty="0">
                <a:solidFill>
                  <a:srgbClr val="FFFFFF"/>
                </a:solidFill>
                <a:latin typeface="MuseoModerno Medium" pitchFamily="34" charset="0"/>
                <a:ea typeface="MuseoModerno Medium" pitchFamily="34" charset="-122"/>
                <a:cs typeface="MuseoModerno Medium" pitchFamily="34" charset="-120"/>
              </a:rPr>
              <a:t>Kiểm tra cơ khí</a:t>
            </a:r>
            <a:endParaRPr lang="en-US" sz="2800" dirty="0"/>
          </a:p>
        </p:txBody>
      </p:sp>
      <p:sp>
        <p:nvSpPr>
          <p:cNvPr id="6" name="Text 3"/>
          <p:cNvSpPr/>
          <p:nvPr/>
        </p:nvSpPr>
        <p:spPr>
          <a:xfrm>
            <a:off x="1020604" y="3523655"/>
            <a:ext cx="7102793" cy="362903"/>
          </a:xfrm>
          <a:prstGeom prst="rect">
            <a:avLst/>
          </a:prstGeom>
          <a:noFill/>
          <a:ln/>
        </p:spPr>
        <p:txBody>
          <a:bodyPr wrap="none" lIns="0" tIns="0" rIns="0" bIns="0" rtlCol="0" anchor="t"/>
          <a:lstStyle/>
          <a:p>
            <a:pPr marL="0" indent="0" algn="l">
              <a:lnSpc>
                <a:spcPts val="2850"/>
              </a:lnSpc>
              <a:buNone/>
            </a:pPr>
            <a:r>
              <a:rPr lang="en-US" sz="2000" dirty="0">
                <a:solidFill>
                  <a:srgbClr val="FFFFFF"/>
                </a:solidFill>
                <a:latin typeface="PT Serif" panose="020A0603040505020204" pitchFamily="18" charset="0"/>
                <a:ea typeface="Source Sans Pro" pitchFamily="34" charset="-122"/>
                <a:cs typeface="Source Sans Pro" pitchFamily="34" charset="-120"/>
              </a:rPr>
              <a:t>Kiểm tra bánh xe quay mượt mà, không phát ra âm thanh lạ.</a:t>
            </a:r>
            <a:endParaRPr lang="en-US" sz="2000" dirty="0"/>
          </a:p>
        </p:txBody>
      </p:sp>
      <p:sp>
        <p:nvSpPr>
          <p:cNvPr id="7" name="Shape 4"/>
          <p:cNvSpPr/>
          <p:nvPr/>
        </p:nvSpPr>
        <p:spPr>
          <a:xfrm>
            <a:off x="793790" y="4340185"/>
            <a:ext cx="7556421" cy="1306949"/>
          </a:xfrm>
          <a:prstGeom prst="roundRect">
            <a:avLst>
              <a:gd name="adj" fmla="val 2603"/>
            </a:avLst>
          </a:prstGeom>
          <a:solidFill>
            <a:srgbClr val="124E73"/>
          </a:solidFill>
          <a:ln/>
        </p:spPr>
      </p:sp>
      <p:sp>
        <p:nvSpPr>
          <p:cNvPr id="8" name="Text 5"/>
          <p:cNvSpPr/>
          <p:nvPr/>
        </p:nvSpPr>
        <p:spPr>
          <a:xfrm>
            <a:off x="1020604" y="4703087"/>
            <a:ext cx="2835235" cy="354330"/>
          </a:xfrm>
          <a:prstGeom prst="rect">
            <a:avLst/>
          </a:prstGeom>
          <a:noFill/>
          <a:ln/>
        </p:spPr>
        <p:txBody>
          <a:bodyPr wrap="none" lIns="0" tIns="0" rIns="0" bIns="0" rtlCol="0" anchor="t"/>
          <a:lstStyle/>
          <a:p>
            <a:pPr marL="0" indent="0" algn="l">
              <a:lnSpc>
                <a:spcPts val="2750"/>
              </a:lnSpc>
              <a:buNone/>
            </a:pPr>
            <a:r>
              <a:rPr lang="en-US" sz="2800" dirty="0">
                <a:solidFill>
                  <a:srgbClr val="FFFFFF"/>
                </a:solidFill>
                <a:latin typeface="MuseoModerno Medium" pitchFamily="34" charset="0"/>
                <a:ea typeface="MuseoModerno Medium" pitchFamily="34" charset="-122"/>
                <a:cs typeface="MuseoModerno Medium" pitchFamily="34" charset="-120"/>
              </a:rPr>
              <a:t>Kiểm tra thẩm mỹ</a:t>
            </a:r>
            <a:endParaRPr lang="en-US" sz="2800" dirty="0"/>
          </a:p>
        </p:txBody>
      </p:sp>
      <p:sp>
        <p:nvSpPr>
          <p:cNvPr id="9" name="Text 6"/>
          <p:cNvSpPr/>
          <p:nvPr/>
        </p:nvSpPr>
        <p:spPr>
          <a:xfrm>
            <a:off x="1020604" y="5057418"/>
            <a:ext cx="7102793" cy="362903"/>
          </a:xfrm>
          <a:prstGeom prst="rect">
            <a:avLst/>
          </a:prstGeom>
          <a:noFill/>
          <a:ln/>
        </p:spPr>
        <p:txBody>
          <a:bodyPr wrap="none" lIns="0" tIns="0" rIns="0" bIns="0" rtlCol="0" anchor="t"/>
          <a:lstStyle/>
          <a:p>
            <a:pPr marL="0" indent="0" algn="l">
              <a:lnSpc>
                <a:spcPts val="2850"/>
              </a:lnSpc>
              <a:buNone/>
            </a:pPr>
            <a:r>
              <a:rPr lang="en-US" sz="2000" dirty="0">
                <a:solidFill>
                  <a:srgbClr val="FFFFFF"/>
                </a:solidFill>
                <a:latin typeface="PT Serif" panose="020A0603040505020204" pitchFamily="18" charset="0"/>
                <a:ea typeface="Source Sans Pro" pitchFamily="34" charset="-122"/>
                <a:cs typeface="Source Sans Pro" pitchFamily="34" charset="-120"/>
              </a:rPr>
              <a:t>Đánh giá tổng thể về hình thức, màu sắc và độ hoàn thiện.</a:t>
            </a:r>
            <a:endParaRPr lang="en-US" sz="2000" dirty="0"/>
          </a:p>
        </p:txBody>
      </p:sp>
      <p:sp>
        <p:nvSpPr>
          <p:cNvPr id="10" name="Shape 7"/>
          <p:cNvSpPr/>
          <p:nvPr/>
        </p:nvSpPr>
        <p:spPr>
          <a:xfrm>
            <a:off x="793790" y="5873948"/>
            <a:ext cx="7556421" cy="1306949"/>
          </a:xfrm>
          <a:prstGeom prst="roundRect">
            <a:avLst>
              <a:gd name="adj" fmla="val 2603"/>
            </a:avLst>
          </a:prstGeom>
          <a:solidFill>
            <a:srgbClr val="124E73"/>
          </a:solidFill>
          <a:ln/>
        </p:spPr>
      </p:sp>
      <p:sp>
        <p:nvSpPr>
          <p:cNvPr id="11" name="Text 8"/>
          <p:cNvSpPr/>
          <p:nvPr/>
        </p:nvSpPr>
        <p:spPr>
          <a:xfrm>
            <a:off x="1020604" y="6236851"/>
            <a:ext cx="2835235" cy="354330"/>
          </a:xfrm>
          <a:prstGeom prst="rect">
            <a:avLst/>
          </a:prstGeom>
          <a:noFill/>
          <a:ln/>
        </p:spPr>
        <p:txBody>
          <a:bodyPr wrap="none" lIns="0" tIns="0" rIns="0" bIns="0" rtlCol="0" anchor="t"/>
          <a:lstStyle/>
          <a:p>
            <a:pPr marL="0" indent="0" algn="l">
              <a:lnSpc>
                <a:spcPts val="2750"/>
              </a:lnSpc>
              <a:buNone/>
            </a:pPr>
            <a:r>
              <a:rPr lang="en-US" sz="2800" dirty="0">
                <a:solidFill>
                  <a:srgbClr val="FFFFFF"/>
                </a:solidFill>
                <a:latin typeface="MuseoModerno Medium" pitchFamily="34" charset="0"/>
                <a:ea typeface="MuseoModerno Medium" pitchFamily="34" charset="-122"/>
                <a:cs typeface="MuseoModerno Medium" pitchFamily="34" charset="-120"/>
              </a:rPr>
              <a:t>Thử nghiệm an toàn</a:t>
            </a:r>
            <a:endParaRPr lang="en-US" sz="2800" dirty="0"/>
          </a:p>
        </p:txBody>
      </p:sp>
      <p:sp>
        <p:nvSpPr>
          <p:cNvPr id="12" name="Text 9"/>
          <p:cNvSpPr/>
          <p:nvPr/>
        </p:nvSpPr>
        <p:spPr>
          <a:xfrm>
            <a:off x="1020604" y="6591181"/>
            <a:ext cx="7102793" cy="362903"/>
          </a:xfrm>
          <a:prstGeom prst="rect">
            <a:avLst/>
          </a:prstGeom>
          <a:noFill/>
          <a:ln/>
        </p:spPr>
        <p:txBody>
          <a:bodyPr wrap="none" lIns="0" tIns="0" rIns="0" bIns="0" rtlCol="0" anchor="t"/>
          <a:lstStyle/>
          <a:p>
            <a:pPr marL="0" indent="0" algn="l">
              <a:lnSpc>
                <a:spcPts val="2850"/>
              </a:lnSpc>
              <a:buNone/>
            </a:pPr>
            <a:r>
              <a:rPr lang="en-US" sz="2000" dirty="0">
                <a:solidFill>
                  <a:srgbClr val="FFFFFF"/>
                </a:solidFill>
                <a:latin typeface="PT Serif" panose="020A0603040505020204" pitchFamily="18" charset="0"/>
                <a:ea typeface="Source Sans Pro" pitchFamily="34" charset="-122"/>
                <a:cs typeface="Source Sans Pro" pitchFamily="34" charset="-120"/>
              </a:rPr>
              <a:t>Đảm bảo sản phẩm đáp ứng các tiêu chuẩn an toàn.</a:t>
            </a:r>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427607" y="3937953"/>
            <a:ext cx="4919186" cy="2718197"/>
          </a:xfrm>
          <a:prstGeom prst="rect">
            <a:avLst/>
          </a:prstGeom>
        </p:spPr>
      </p:pic>
      <p:sp>
        <p:nvSpPr>
          <p:cNvPr id="4" name="Text 0"/>
          <p:cNvSpPr/>
          <p:nvPr/>
        </p:nvSpPr>
        <p:spPr>
          <a:xfrm>
            <a:off x="793790" y="403620"/>
            <a:ext cx="7556421" cy="1417558"/>
          </a:xfrm>
          <a:prstGeom prst="rect">
            <a:avLst/>
          </a:prstGeom>
          <a:noFill/>
          <a:ln/>
        </p:spPr>
        <p:txBody>
          <a:bodyPr wrap="square" lIns="0" tIns="0" rIns="0" bIns="0" rtlCol="0" anchor="t"/>
          <a:lstStyle/>
          <a:p>
            <a:pPr marL="0" indent="0">
              <a:lnSpc>
                <a:spcPts val="5550"/>
              </a:lnSpc>
              <a:buNone/>
            </a:pPr>
            <a:r>
              <a:rPr lang="en-US" sz="4450" dirty="0">
                <a:solidFill>
                  <a:srgbClr val="124E73"/>
                </a:solidFill>
                <a:latin typeface="MuseoModerno Medium" pitchFamily="34" charset="0"/>
                <a:ea typeface="MuseoModerno Medium" pitchFamily="34" charset="-122"/>
                <a:cs typeface="MuseoModerno Medium" pitchFamily="34" charset="-120"/>
              </a:rPr>
              <a:t>Nguy cơ trong quá trình Kiểm tra chất lượng</a:t>
            </a:r>
            <a:endParaRPr lang="en-US" sz="4450" dirty="0"/>
          </a:p>
        </p:txBody>
      </p:sp>
      <p:sp>
        <p:nvSpPr>
          <p:cNvPr id="5" name="Shape 1"/>
          <p:cNvSpPr/>
          <p:nvPr/>
        </p:nvSpPr>
        <p:spPr>
          <a:xfrm>
            <a:off x="1118711" y="2443520"/>
            <a:ext cx="30480" cy="5100280"/>
          </a:xfrm>
          <a:prstGeom prst="roundRect">
            <a:avLst>
              <a:gd name="adj" fmla="val 111628"/>
            </a:avLst>
          </a:prstGeom>
          <a:solidFill>
            <a:srgbClr val="D9D4C9"/>
          </a:solidFill>
          <a:ln/>
        </p:spPr>
      </p:sp>
      <p:sp>
        <p:nvSpPr>
          <p:cNvPr id="6" name="Shape 2"/>
          <p:cNvSpPr/>
          <p:nvPr/>
        </p:nvSpPr>
        <p:spPr>
          <a:xfrm>
            <a:off x="1358622" y="2938582"/>
            <a:ext cx="793790" cy="30480"/>
          </a:xfrm>
          <a:prstGeom prst="roundRect">
            <a:avLst>
              <a:gd name="adj" fmla="val 111628"/>
            </a:avLst>
          </a:prstGeom>
          <a:solidFill>
            <a:srgbClr val="2B678C"/>
          </a:solidFill>
          <a:ln/>
        </p:spPr>
      </p:sp>
      <p:sp>
        <p:nvSpPr>
          <p:cNvPr id="7" name="Shape 3"/>
          <p:cNvSpPr/>
          <p:nvPr/>
        </p:nvSpPr>
        <p:spPr>
          <a:xfrm>
            <a:off x="878800" y="2698671"/>
            <a:ext cx="510302" cy="510302"/>
          </a:xfrm>
          <a:prstGeom prst="roundRect">
            <a:avLst>
              <a:gd name="adj" fmla="val 6667"/>
            </a:avLst>
          </a:prstGeom>
          <a:solidFill>
            <a:srgbClr val="124E73"/>
          </a:solidFill>
          <a:ln/>
        </p:spPr>
      </p:sp>
      <p:sp>
        <p:nvSpPr>
          <p:cNvPr id="8" name="Text 4"/>
          <p:cNvSpPr/>
          <p:nvPr/>
        </p:nvSpPr>
        <p:spPr>
          <a:xfrm>
            <a:off x="1054179" y="2783681"/>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9" name="Text 5"/>
          <p:cNvSpPr/>
          <p:nvPr/>
        </p:nvSpPr>
        <p:spPr>
          <a:xfrm>
            <a:off x="2381488" y="2717123"/>
            <a:ext cx="2918460" cy="354330"/>
          </a:xfrm>
          <a:prstGeom prst="rect">
            <a:avLst/>
          </a:prstGeom>
          <a:noFill/>
          <a:ln/>
        </p:spPr>
        <p:txBody>
          <a:bodyPr wrap="none" lIns="0" tIns="0" rIns="0" bIns="0" rtlCol="0" anchor="t"/>
          <a:lstStyle/>
          <a:p>
            <a:pPr marL="0" indent="0" algn="l">
              <a:lnSpc>
                <a:spcPts val="2750"/>
              </a:lnSpc>
              <a:buNone/>
            </a:pPr>
            <a:r>
              <a:rPr lang="en-US" sz="2800" dirty="0">
                <a:solidFill>
                  <a:srgbClr val="2B4150"/>
                </a:solidFill>
                <a:latin typeface="MuseoModerno Medium" pitchFamily="34" charset="0"/>
                <a:ea typeface="MuseoModerno Medium" pitchFamily="34" charset="-122"/>
                <a:cs typeface="MuseoModerno Medium" pitchFamily="34" charset="-120"/>
              </a:rPr>
              <a:t>Tai nạn thiết bị cơ khí</a:t>
            </a:r>
            <a:endParaRPr lang="en-US" sz="2800" dirty="0"/>
          </a:p>
        </p:txBody>
      </p:sp>
      <p:sp>
        <p:nvSpPr>
          <p:cNvPr id="10" name="Text 6"/>
          <p:cNvSpPr/>
          <p:nvPr/>
        </p:nvSpPr>
        <p:spPr>
          <a:xfrm>
            <a:off x="2381488" y="3207541"/>
            <a:ext cx="5968722" cy="362903"/>
          </a:xfrm>
          <a:prstGeom prst="rect">
            <a:avLst/>
          </a:prstGeom>
          <a:noFill/>
          <a:ln/>
        </p:spPr>
        <p:txBody>
          <a:bodyPr wrap="none" lIns="0" tIns="0" rIns="0" bIns="0" rtlCol="0" anchor="t"/>
          <a:lstStyle/>
          <a:p>
            <a:pPr marL="0" indent="0" algn="l">
              <a:lnSpc>
                <a:spcPts val="2850"/>
              </a:lnSpc>
              <a:buNone/>
            </a:pPr>
            <a:r>
              <a:rPr lang="en-US" dirty="0">
                <a:solidFill>
                  <a:srgbClr val="2B4150"/>
                </a:solidFill>
                <a:latin typeface="PT Serif" panose="020A0603040505020204" pitchFamily="18" charset="0"/>
                <a:ea typeface="Source Sans Pro" pitchFamily="34" charset="-122"/>
                <a:cs typeface="Source Sans Pro" pitchFamily="34" charset="-120"/>
              </a:rPr>
              <a:t>Nguy cơ bị kẹt tay hoặc va chạm bởi các bộ phận chuyển động.</a:t>
            </a:r>
            <a:endParaRPr lang="en-US" dirty="0"/>
          </a:p>
        </p:txBody>
      </p:sp>
      <p:sp>
        <p:nvSpPr>
          <p:cNvPr id="11" name="Shape 7"/>
          <p:cNvSpPr/>
          <p:nvPr/>
        </p:nvSpPr>
        <p:spPr>
          <a:xfrm>
            <a:off x="1358622" y="4472345"/>
            <a:ext cx="793790" cy="30480"/>
          </a:xfrm>
          <a:prstGeom prst="roundRect">
            <a:avLst>
              <a:gd name="adj" fmla="val 111628"/>
            </a:avLst>
          </a:prstGeom>
          <a:solidFill>
            <a:srgbClr val="2B678C"/>
          </a:solidFill>
          <a:ln/>
        </p:spPr>
      </p:sp>
      <p:sp>
        <p:nvSpPr>
          <p:cNvPr id="12" name="Shape 8"/>
          <p:cNvSpPr/>
          <p:nvPr/>
        </p:nvSpPr>
        <p:spPr>
          <a:xfrm>
            <a:off x="878800" y="4232434"/>
            <a:ext cx="510302" cy="510302"/>
          </a:xfrm>
          <a:prstGeom prst="roundRect">
            <a:avLst>
              <a:gd name="adj" fmla="val 6667"/>
            </a:avLst>
          </a:prstGeom>
          <a:solidFill>
            <a:srgbClr val="124E73"/>
          </a:solidFill>
          <a:ln/>
        </p:spPr>
      </p:sp>
      <p:sp>
        <p:nvSpPr>
          <p:cNvPr id="13" name="Text 9"/>
          <p:cNvSpPr/>
          <p:nvPr/>
        </p:nvSpPr>
        <p:spPr>
          <a:xfrm>
            <a:off x="1039297" y="4317444"/>
            <a:ext cx="189190"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2</a:t>
            </a:r>
            <a:endParaRPr lang="en-US" sz="2650" dirty="0"/>
          </a:p>
        </p:txBody>
      </p:sp>
      <p:sp>
        <p:nvSpPr>
          <p:cNvPr id="14" name="Text 10"/>
          <p:cNvSpPr/>
          <p:nvPr/>
        </p:nvSpPr>
        <p:spPr>
          <a:xfrm>
            <a:off x="2381488" y="4250886"/>
            <a:ext cx="2835235" cy="354330"/>
          </a:xfrm>
          <a:prstGeom prst="rect">
            <a:avLst/>
          </a:prstGeom>
          <a:noFill/>
          <a:ln/>
        </p:spPr>
        <p:txBody>
          <a:bodyPr wrap="none" lIns="0" tIns="0" rIns="0" bIns="0" rtlCol="0" anchor="t"/>
          <a:lstStyle/>
          <a:p>
            <a:pPr marL="0" indent="0" algn="l">
              <a:lnSpc>
                <a:spcPts val="2750"/>
              </a:lnSpc>
              <a:buNone/>
            </a:pPr>
            <a:r>
              <a:rPr lang="en-US" sz="2800" dirty="0">
                <a:solidFill>
                  <a:srgbClr val="2B4150"/>
                </a:solidFill>
                <a:latin typeface="MuseoModerno Medium" pitchFamily="34" charset="0"/>
                <a:ea typeface="MuseoModerno Medium" pitchFamily="34" charset="-122"/>
                <a:cs typeface="MuseoModerno Medium" pitchFamily="34" charset="-120"/>
              </a:rPr>
              <a:t>Tai nạn hóa chất</a:t>
            </a:r>
            <a:endParaRPr lang="en-US" sz="2800" dirty="0"/>
          </a:p>
        </p:txBody>
      </p:sp>
      <p:sp>
        <p:nvSpPr>
          <p:cNvPr id="15" name="Text 11"/>
          <p:cNvSpPr/>
          <p:nvPr/>
        </p:nvSpPr>
        <p:spPr>
          <a:xfrm>
            <a:off x="2381488" y="4741304"/>
            <a:ext cx="5968722" cy="725805"/>
          </a:xfrm>
          <a:prstGeom prst="rect">
            <a:avLst/>
          </a:prstGeom>
          <a:noFill/>
          <a:ln/>
        </p:spPr>
        <p:txBody>
          <a:bodyPr wrap="square" lIns="0" tIns="0" rIns="0" bIns="0" rtlCol="0" anchor="t"/>
          <a:lstStyle/>
          <a:p>
            <a:pPr marL="0" indent="0" algn="l">
              <a:lnSpc>
                <a:spcPts val="2850"/>
              </a:lnSpc>
              <a:buNone/>
            </a:pPr>
            <a:r>
              <a:rPr lang="en-US" dirty="0">
                <a:solidFill>
                  <a:srgbClr val="2B4150"/>
                </a:solidFill>
                <a:latin typeface="PT Serif" panose="020A0603040505020204" pitchFamily="18" charset="0"/>
                <a:ea typeface="Source Sans Pro" pitchFamily="34" charset="-122"/>
                <a:cs typeface="Source Sans Pro" pitchFamily="34" charset="-120"/>
              </a:rPr>
              <a:t>Tiếp xúc với hóa chất tẩy rửa hoặc sơn có thể gây dị ứng, kích ứng da hoặc các vấn đề về hô hấp.</a:t>
            </a:r>
            <a:endParaRPr lang="en-US" dirty="0"/>
          </a:p>
        </p:txBody>
      </p:sp>
      <p:sp>
        <p:nvSpPr>
          <p:cNvPr id="16" name="Shape 12"/>
          <p:cNvSpPr/>
          <p:nvPr/>
        </p:nvSpPr>
        <p:spPr>
          <a:xfrm>
            <a:off x="1358622" y="6369010"/>
            <a:ext cx="793790" cy="30480"/>
          </a:xfrm>
          <a:prstGeom prst="roundRect">
            <a:avLst>
              <a:gd name="adj" fmla="val 111628"/>
            </a:avLst>
          </a:prstGeom>
          <a:solidFill>
            <a:srgbClr val="2B678C"/>
          </a:solidFill>
          <a:ln/>
        </p:spPr>
      </p:sp>
      <p:sp>
        <p:nvSpPr>
          <p:cNvPr id="17" name="Shape 13"/>
          <p:cNvSpPr/>
          <p:nvPr/>
        </p:nvSpPr>
        <p:spPr>
          <a:xfrm>
            <a:off x="878800" y="6129099"/>
            <a:ext cx="510302" cy="510302"/>
          </a:xfrm>
          <a:prstGeom prst="roundRect">
            <a:avLst>
              <a:gd name="adj" fmla="val 6667"/>
            </a:avLst>
          </a:prstGeom>
          <a:solidFill>
            <a:srgbClr val="124E73"/>
          </a:solidFill>
          <a:ln/>
        </p:spPr>
      </p:sp>
      <p:sp>
        <p:nvSpPr>
          <p:cNvPr id="18" name="Text 14"/>
          <p:cNvSpPr/>
          <p:nvPr/>
        </p:nvSpPr>
        <p:spPr>
          <a:xfrm>
            <a:off x="1038344" y="6214110"/>
            <a:ext cx="19121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3</a:t>
            </a:r>
            <a:endParaRPr lang="en-US" sz="2650" dirty="0"/>
          </a:p>
        </p:txBody>
      </p:sp>
      <p:sp>
        <p:nvSpPr>
          <p:cNvPr id="19" name="Text 15"/>
          <p:cNvSpPr/>
          <p:nvPr/>
        </p:nvSpPr>
        <p:spPr>
          <a:xfrm>
            <a:off x="2381488" y="6147552"/>
            <a:ext cx="2835235" cy="354330"/>
          </a:xfrm>
          <a:prstGeom prst="rect">
            <a:avLst/>
          </a:prstGeom>
          <a:noFill/>
          <a:ln/>
        </p:spPr>
        <p:txBody>
          <a:bodyPr wrap="none" lIns="0" tIns="0" rIns="0" bIns="0" rtlCol="0" anchor="t"/>
          <a:lstStyle/>
          <a:p>
            <a:pPr marL="0" indent="0" algn="l">
              <a:lnSpc>
                <a:spcPts val="2750"/>
              </a:lnSpc>
              <a:buNone/>
            </a:pPr>
            <a:r>
              <a:rPr lang="en-US" sz="2800" dirty="0">
                <a:solidFill>
                  <a:srgbClr val="2B4150"/>
                </a:solidFill>
                <a:latin typeface="MuseoModerno Medium" pitchFamily="34" charset="0"/>
                <a:ea typeface="MuseoModerno Medium" pitchFamily="34" charset="-122"/>
                <a:cs typeface="MuseoModerno Medium" pitchFamily="34" charset="-120"/>
              </a:rPr>
              <a:t>Tai nạn thử nghiệm</a:t>
            </a:r>
            <a:endParaRPr lang="en-US" sz="2800" dirty="0"/>
          </a:p>
        </p:txBody>
      </p:sp>
      <p:sp>
        <p:nvSpPr>
          <p:cNvPr id="20" name="Text 16"/>
          <p:cNvSpPr/>
          <p:nvPr/>
        </p:nvSpPr>
        <p:spPr>
          <a:xfrm>
            <a:off x="2381488" y="6591181"/>
            <a:ext cx="5968722" cy="725805"/>
          </a:xfrm>
          <a:prstGeom prst="rect">
            <a:avLst/>
          </a:prstGeom>
          <a:noFill/>
          <a:ln/>
        </p:spPr>
        <p:txBody>
          <a:bodyPr wrap="square" lIns="0" tIns="0" rIns="0" bIns="0" rtlCol="0" anchor="t"/>
          <a:lstStyle/>
          <a:p>
            <a:pPr marL="0" indent="0" algn="l">
              <a:lnSpc>
                <a:spcPts val="2850"/>
              </a:lnSpc>
              <a:buNone/>
            </a:pPr>
            <a:r>
              <a:rPr lang="en-US" dirty="0">
                <a:solidFill>
                  <a:srgbClr val="2B4150"/>
                </a:solidFill>
                <a:latin typeface="PT Serif" panose="020A0603040505020204" pitchFamily="18" charset="0"/>
                <a:ea typeface="Source Sans Pro" pitchFamily="34" charset="-122"/>
                <a:cs typeface="Source Sans Pro" pitchFamily="34" charset="-120"/>
              </a:rPr>
              <a:t>Thiết bị thử nghiệm không được bảo trì đúng cách hoặc gặp sự cố trong quá trình kiểm tra.</a:t>
            </a:r>
            <a:endParaRPr lang="en-US" dirty="0"/>
          </a:p>
        </p:txBody>
      </p:sp>
      <p:pic>
        <p:nvPicPr>
          <p:cNvPr id="21" name="Picture 20">
            <a:extLst>
              <a:ext uri="{FF2B5EF4-FFF2-40B4-BE49-F238E27FC236}">
                <a16:creationId xmlns:a16="http://schemas.microsoft.com/office/drawing/2014/main" id="{14C9B0ED-EB4B-9CE4-2995-6F0C0E3269B8}"/>
              </a:ext>
            </a:extLst>
          </p:cNvPr>
          <p:cNvPicPr>
            <a:picLocks noChangeAspect="1"/>
          </p:cNvPicPr>
          <p:nvPr/>
        </p:nvPicPr>
        <p:blipFill>
          <a:blip r:embed="rId4"/>
          <a:stretch>
            <a:fillRect/>
          </a:stretch>
        </p:blipFill>
        <p:spPr>
          <a:xfrm>
            <a:off x="12299182" y="7504654"/>
            <a:ext cx="2120203" cy="65652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14325"/>
          <a:stretch/>
        </p:blipFill>
        <p:spPr>
          <a:xfrm>
            <a:off x="10006483" y="3672409"/>
            <a:ext cx="3962400" cy="3655925"/>
          </a:xfrm>
          <a:prstGeom prst="rect">
            <a:avLst/>
          </a:prstGeom>
        </p:spPr>
      </p:pic>
      <p:sp>
        <p:nvSpPr>
          <p:cNvPr id="3" name="Text 0"/>
          <p:cNvSpPr/>
          <p:nvPr/>
        </p:nvSpPr>
        <p:spPr>
          <a:xfrm>
            <a:off x="2002869" y="834747"/>
            <a:ext cx="5138261" cy="642342"/>
          </a:xfrm>
          <a:prstGeom prst="rect">
            <a:avLst/>
          </a:prstGeom>
          <a:noFill/>
          <a:ln/>
        </p:spPr>
        <p:txBody>
          <a:bodyPr wrap="none" lIns="0" tIns="0" rIns="0" bIns="0" rtlCol="0" anchor="t"/>
          <a:lstStyle/>
          <a:p>
            <a:pPr marL="0" indent="0" algn="ctr">
              <a:lnSpc>
                <a:spcPts val="5050"/>
              </a:lnSpc>
              <a:buNone/>
            </a:pPr>
            <a:r>
              <a:rPr lang="en-US" sz="4800" b="1" dirty="0">
                <a:solidFill>
                  <a:srgbClr val="124E73"/>
                </a:solidFill>
                <a:latin typeface="MuseoModerno Medium" pitchFamily="34" charset="0"/>
                <a:ea typeface="MuseoModerno Medium" pitchFamily="34" charset="-122"/>
                <a:cs typeface="MuseoModerno Medium" pitchFamily="34" charset="-120"/>
              </a:rPr>
              <a:t>Quy định chung</a:t>
            </a:r>
            <a:endParaRPr lang="en-US" sz="4800" b="1" dirty="0"/>
          </a:p>
        </p:txBody>
      </p:sp>
      <p:sp>
        <p:nvSpPr>
          <p:cNvPr id="4" name="Shape 1"/>
          <p:cNvSpPr/>
          <p:nvPr/>
        </p:nvSpPr>
        <p:spPr>
          <a:xfrm>
            <a:off x="1016079" y="1785342"/>
            <a:ext cx="22860" cy="5609511"/>
          </a:xfrm>
          <a:prstGeom prst="roundRect">
            <a:avLst>
              <a:gd name="adj" fmla="val 134865"/>
            </a:avLst>
          </a:prstGeom>
          <a:solidFill>
            <a:srgbClr val="D9D4C9"/>
          </a:solidFill>
          <a:ln/>
        </p:spPr>
      </p:sp>
      <p:sp>
        <p:nvSpPr>
          <p:cNvPr id="5" name="Shape 2"/>
          <p:cNvSpPr/>
          <p:nvPr/>
        </p:nvSpPr>
        <p:spPr>
          <a:xfrm>
            <a:off x="1235869" y="2236351"/>
            <a:ext cx="719257" cy="22860"/>
          </a:xfrm>
          <a:prstGeom prst="roundRect">
            <a:avLst>
              <a:gd name="adj" fmla="val 134865"/>
            </a:avLst>
          </a:prstGeom>
          <a:solidFill>
            <a:srgbClr val="2B678C"/>
          </a:solidFill>
          <a:ln/>
        </p:spPr>
      </p:sp>
      <p:sp>
        <p:nvSpPr>
          <p:cNvPr id="6" name="Shape 3"/>
          <p:cNvSpPr/>
          <p:nvPr/>
        </p:nvSpPr>
        <p:spPr>
          <a:xfrm>
            <a:off x="796290" y="2016562"/>
            <a:ext cx="462439" cy="462439"/>
          </a:xfrm>
          <a:prstGeom prst="roundRect">
            <a:avLst>
              <a:gd name="adj" fmla="val 6667"/>
            </a:avLst>
          </a:prstGeom>
          <a:solidFill>
            <a:srgbClr val="124E73"/>
          </a:solidFill>
          <a:ln/>
        </p:spPr>
      </p:sp>
      <p:sp>
        <p:nvSpPr>
          <p:cNvPr id="7" name="Text 4"/>
          <p:cNvSpPr/>
          <p:nvPr/>
        </p:nvSpPr>
        <p:spPr>
          <a:xfrm>
            <a:off x="955238" y="2093595"/>
            <a:ext cx="144542"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1</a:t>
            </a:r>
            <a:endParaRPr lang="en-US" sz="2400" dirty="0"/>
          </a:p>
        </p:txBody>
      </p:sp>
      <p:sp>
        <p:nvSpPr>
          <p:cNvPr id="8" name="Text 5"/>
          <p:cNvSpPr/>
          <p:nvPr/>
        </p:nvSpPr>
        <p:spPr>
          <a:xfrm>
            <a:off x="2157889" y="2078057"/>
            <a:ext cx="3083004"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Huấn luyện ATLD</a:t>
            </a:r>
            <a:endParaRPr lang="en-US" sz="2400" dirty="0"/>
          </a:p>
        </p:txBody>
      </p:sp>
      <p:sp>
        <p:nvSpPr>
          <p:cNvPr id="9" name="Text 6"/>
          <p:cNvSpPr/>
          <p:nvPr/>
        </p:nvSpPr>
        <p:spPr>
          <a:xfrm>
            <a:off x="2157889" y="2401848"/>
            <a:ext cx="6266855" cy="328732"/>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Tổ chức các khóa huấn luyện an toàn lao động định kỳ cho công nhân.</a:t>
            </a:r>
            <a:endParaRPr lang="en-US" sz="1600" dirty="0"/>
          </a:p>
        </p:txBody>
      </p:sp>
      <p:sp>
        <p:nvSpPr>
          <p:cNvPr id="10" name="Shape 7"/>
          <p:cNvSpPr/>
          <p:nvPr/>
        </p:nvSpPr>
        <p:spPr>
          <a:xfrm>
            <a:off x="1235869" y="3690104"/>
            <a:ext cx="719257" cy="22860"/>
          </a:xfrm>
          <a:prstGeom prst="roundRect">
            <a:avLst>
              <a:gd name="adj" fmla="val 134865"/>
            </a:avLst>
          </a:prstGeom>
          <a:solidFill>
            <a:srgbClr val="2B678C"/>
          </a:solidFill>
          <a:ln/>
        </p:spPr>
      </p:sp>
      <p:sp>
        <p:nvSpPr>
          <p:cNvPr id="11" name="Shape 8"/>
          <p:cNvSpPr/>
          <p:nvPr/>
        </p:nvSpPr>
        <p:spPr>
          <a:xfrm>
            <a:off x="796290" y="3470315"/>
            <a:ext cx="462439" cy="462439"/>
          </a:xfrm>
          <a:prstGeom prst="roundRect">
            <a:avLst>
              <a:gd name="adj" fmla="val 6667"/>
            </a:avLst>
          </a:prstGeom>
          <a:solidFill>
            <a:srgbClr val="124E73"/>
          </a:solidFill>
          <a:ln/>
        </p:spPr>
      </p:sp>
      <p:sp>
        <p:nvSpPr>
          <p:cNvPr id="12" name="Text 9"/>
          <p:cNvSpPr/>
          <p:nvPr/>
        </p:nvSpPr>
        <p:spPr>
          <a:xfrm>
            <a:off x="941784" y="3547348"/>
            <a:ext cx="171331"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2</a:t>
            </a:r>
            <a:endParaRPr lang="en-US" sz="2400" dirty="0"/>
          </a:p>
        </p:txBody>
      </p:sp>
      <p:sp>
        <p:nvSpPr>
          <p:cNvPr id="13" name="Text 10"/>
          <p:cNvSpPr/>
          <p:nvPr/>
        </p:nvSpPr>
        <p:spPr>
          <a:xfrm>
            <a:off x="2157889" y="3531810"/>
            <a:ext cx="3083004"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Bảo trì thiết bị</a:t>
            </a:r>
            <a:endParaRPr lang="en-US" sz="2400" dirty="0"/>
          </a:p>
        </p:txBody>
      </p:sp>
      <p:sp>
        <p:nvSpPr>
          <p:cNvPr id="14" name="Text 11"/>
          <p:cNvSpPr/>
          <p:nvPr/>
        </p:nvSpPr>
        <p:spPr>
          <a:xfrm>
            <a:off x="2157889" y="3855601"/>
            <a:ext cx="6266855" cy="328732"/>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Thường xuyên kiểm tra và bảo dưỡng máy móc, thiết bị sản xuất.</a:t>
            </a:r>
            <a:endParaRPr lang="en-US" sz="1600" dirty="0"/>
          </a:p>
        </p:txBody>
      </p:sp>
      <p:sp>
        <p:nvSpPr>
          <p:cNvPr id="15" name="Shape 12"/>
          <p:cNvSpPr/>
          <p:nvPr/>
        </p:nvSpPr>
        <p:spPr>
          <a:xfrm>
            <a:off x="1235869" y="5143857"/>
            <a:ext cx="719257" cy="22860"/>
          </a:xfrm>
          <a:prstGeom prst="roundRect">
            <a:avLst>
              <a:gd name="adj" fmla="val 134865"/>
            </a:avLst>
          </a:prstGeom>
          <a:solidFill>
            <a:srgbClr val="2B678C"/>
          </a:solidFill>
          <a:ln/>
        </p:spPr>
      </p:sp>
      <p:sp>
        <p:nvSpPr>
          <p:cNvPr id="16" name="Shape 13"/>
          <p:cNvSpPr/>
          <p:nvPr/>
        </p:nvSpPr>
        <p:spPr>
          <a:xfrm>
            <a:off x="796290" y="4924068"/>
            <a:ext cx="462439" cy="462439"/>
          </a:xfrm>
          <a:prstGeom prst="roundRect">
            <a:avLst>
              <a:gd name="adj" fmla="val 6667"/>
            </a:avLst>
          </a:prstGeom>
          <a:solidFill>
            <a:srgbClr val="124E73"/>
          </a:solidFill>
          <a:ln/>
        </p:spPr>
      </p:sp>
      <p:sp>
        <p:nvSpPr>
          <p:cNvPr id="17" name="Text 14"/>
          <p:cNvSpPr/>
          <p:nvPr/>
        </p:nvSpPr>
        <p:spPr>
          <a:xfrm>
            <a:off x="940832" y="5001101"/>
            <a:ext cx="173236"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3</a:t>
            </a:r>
            <a:endParaRPr lang="en-US" sz="2400" dirty="0"/>
          </a:p>
        </p:txBody>
      </p:sp>
      <p:sp>
        <p:nvSpPr>
          <p:cNvPr id="18" name="Text 15"/>
          <p:cNvSpPr/>
          <p:nvPr/>
        </p:nvSpPr>
        <p:spPr>
          <a:xfrm>
            <a:off x="2157889" y="4985563"/>
            <a:ext cx="3083004"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Thiết bị bảo hộ</a:t>
            </a:r>
            <a:endParaRPr lang="en-US" sz="2400" dirty="0"/>
          </a:p>
        </p:txBody>
      </p:sp>
      <p:sp>
        <p:nvSpPr>
          <p:cNvPr id="19" name="Text 16"/>
          <p:cNvSpPr/>
          <p:nvPr/>
        </p:nvSpPr>
        <p:spPr>
          <a:xfrm>
            <a:off x="2157889" y="5309354"/>
            <a:ext cx="6266855" cy="328732"/>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Cung cấp và đảm bảo sử dụng đúng các thiết bị bảo hộ cá nhân.</a:t>
            </a:r>
            <a:endParaRPr lang="en-US" sz="1600" dirty="0"/>
          </a:p>
        </p:txBody>
      </p:sp>
      <p:sp>
        <p:nvSpPr>
          <p:cNvPr id="20" name="Shape 17"/>
          <p:cNvSpPr/>
          <p:nvPr/>
        </p:nvSpPr>
        <p:spPr>
          <a:xfrm>
            <a:off x="1235869" y="6597610"/>
            <a:ext cx="719257" cy="22860"/>
          </a:xfrm>
          <a:prstGeom prst="roundRect">
            <a:avLst>
              <a:gd name="adj" fmla="val 134865"/>
            </a:avLst>
          </a:prstGeom>
          <a:solidFill>
            <a:srgbClr val="2B678C"/>
          </a:solidFill>
          <a:ln/>
        </p:spPr>
      </p:sp>
      <p:sp>
        <p:nvSpPr>
          <p:cNvPr id="21" name="Shape 18"/>
          <p:cNvSpPr/>
          <p:nvPr/>
        </p:nvSpPr>
        <p:spPr>
          <a:xfrm>
            <a:off x="796290" y="6377821"/>
            <a:ext cx="462439" cy="462439"/>
          </a:xfrm>
          <a:prstGeom prst="roundRect">
            <a:avLst>
              <a:gd name="adj" fmla="val 6667"/>
            </a:avLst>
          </a:prstGeom>
          <a:solidFill>
            <a:srgbClr val="124E73"/>
          </a:solidFill>
          <a:ln/>
        </p:spPr>
      </p:sp>
      <p:sp>
        <p:nvSpPr>
          <p:cNvPr id="22" name="Text 19"/>
          <p:cNvSpPr/>
          <p:nvPr/>
        </p:nvSpPr>
        <p:spPr>
          <a:xfrm>
            <a:off x="928211" y="6454854"/>
            <a:ext cx="198477"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4</a:t>
            </a:r>
            <a:endParaRPr lang="en-US" sz="2400" dirty="0"/>
          </a:p>
        </p:txBody>
      </p:sp>
      <p:sp>
        <p:nvSpPr>
          <p:cNvPr id="23" name="Text 20"/>
          <p:cNvSpPr/>
          <p:nvPr/>
        </p:nvSpPr>
        <p:spPr>
          <a:xfrm>
            <a:off x="2157889" y="6439316"/>
            <a:ext cx="3083004"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Môi trường</a:t>
            </a:r>
            <a:endParaRPr lang="en-US" sz="2400" dirty="0"/>
          </a:p>
        </p:txBody>
      </p:sp>
      <p:sp>
        <p:nvSpPr>
          <p:cNvPr id="24" name="Text 21"/>
          <p:cNvSpPr/>
          <p:nvPr/>
        </p:nvSpPr>
        <p:spPr>
          <a:xfrm>
            <a:off x="2157889" y="6763107"/>
            <a:ext cx="6266855" cy="328732"/>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Duy trì không gian làm việc sạch sẽ, thoáng mát và đủ ánh sáng.</a:t>
            </a:r>
            <a:endParaRPr lang="en-US" sz="1600" dirty="0"/>
          </a:p>
        </p:txBody>
      </p:sp>
      <p:pic>
        <p:nvPicPr>
          <p:cNvPr id="25" name="Picture 24">
            <a:extLst>
              <a:ext uri="{FF2B5EF4-FFF2-40B4-BE49-F238E27FC236}">
                <a16:creationId xmlns:a16="http://schemas.microsoft.com/office/drawing/2014/main" id="{1BCE292F-C4A3-C65A-8D9F-C419EDD825CF}"/>
              </a:ext>
            </a:extLst>
          </p:cNvPr>
          <p:cNvPicPr>
            <a:picLocks noChangeAspect="1"/>
          </p:cNvPicPr>
          <p:nvPr/>
        </p:nvPicPr>
        <p:blipFill>
          <a:blip r:embed="rId4"/>
          <a:stretch>
            <a:fillRect/>
          </a:stretch>
        </p:blipFill>
        <p:spPr>
          <a:xfrm>
            <a:off x="12299182" y="7504654"/>
            <a:ext cx="2120203" cy="65652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122130" y="3138622"/>
            <a:ext cx="3715909" cy="3715909"/>
          </a:xfrm>
          <a:prstGeom prst="rect">
            <a:avLst/>
          </a:prstGeom>
        </p:spPr>
      </p:pic>
      <p:sp>
        <p:nvSpPr>
          <p:cNvPr id="3" name="Text 0"/>
          <p:cNvSpPr/>
          <p:nvPr/>
        </p:nvSpPr>
        <p:spPr>
          <a:xfrm>
            <a:off x="2015609" y="979051"/>
            <a:ext cx="5112663" cy="639008"/>
          </a:xfrm>
          <a:prstGeom prst="rect">
            <a:avLst/>
          </a:prstGeom>
          <a:noFill/>
          <a:ln/>
        </p:spPr>
        <p:txBody>
          <a:bodyPr wrap="none" lIns="0" tIns="0" rIns="0" bIns="0" rtlCol="0" anchor="t"/>
          <a:lstStyle/>
          <a:p>
            <a:pPr marL="0" indent="0" algn="ctr">
              <a:lnSpc>
                <a:spcPts val="5000"/>
              </a:lnSpc>
              <a:buNone/>
            </a:pPr>
            <a:r>
              <a:rPr lang="en-US" sz="4400" b="1" dirty="0">
                <a:solidFill>
                  <a:srgbClr val="124E73"/>
                </a:solidFill>
                <a:latin typeface="MuseoModerno Medium" pitchFamily="34" charset="0"/>
                <a:ea typeface="MuseoModerno Medium" pitchFamily="34" charset="-122"/>
                <a:cs typeface="MuseoModerno Medium" pitchFamily="34" charset="-120"/>
              </a:rPr>
              <a:t>Xử lý tình huống</a:t>
            </a:r>
            <a:endParaRPr lang="en-US" sz="4400" b="1" dirty="0"/>
          </a:p>
        </p:txBody>
      </p:sp>
      <p:sp>
        <p:nvSpPr>
          <p:cNvPr id="4" name="Shape 1"/>
          <p:cNvSpPr/>
          <p:nvPr/>
        </p:nvSpPr>
        <p:spPr>
          <a:xfrm>
            <a:off x="1010960" y="1924764"/>
            <a:ext cx="22860" cy="5325785"/>
          </a:xfrm>
          <a:prstGeom prst="roundRect">
            <a:avLst>
              <a:gd name="adj" fmla="val 134192"/>
            </a:avLst>
          </a:prstGeom>
          <a:solidFill>
            <a:srgbClr val="D9D4C9"/>
          </a:solidFill>
          <a:ln/>
        </p:spPr>
      </p:sp>
      <p:sp>
        <p:nvSpPr>
          <p:cNvPr id="5" name="Shape 2"/>
          <p:cNvSpPr/>
          <p:nvPr/>
        </p:nvSpPr>
        <p:spPr>
          <a:xfrm>
            <a:off x="1229558" y="2373392"/>
            <a:ext cx="715685" cy="22860"/>
          </a:xfrm>
          <a:prstGeom prst="roundRect">
            <a:avLst>
              <a:gd name="adj" fmla="val 134192"/>
            </a:avLst>
          </a:prstGeom>
          <a:solidFill>
            <a:srgbClr val="2B678C"/>
          </a:solidFill>
          <a:ln/>
        </p:spPr>
      </p:sp>
      <p:sp>
        <p:nvSpPr>
          <p:cNvPr id="6" name="Shape 3"/>
          <p:cNvSpPr/>
          <p:nvPr/>
        </p:nvSpPr>
        <p:spPr>
          <a:xfrm>
            <a:off x="792361" y="2154793"/>
            <a:ext cx="460058" cy="460057"/>
          </a:xfrm>
          <a:prstGeom prst="roundRect">
            <a:avLst>
              <a:gd name="adj" fmla="val 6668"/>
            </a:avLst>
          </a:prstGeom>
          <a:solidFill>
            <a:srgbClr val="124E73"/>
          </a:solidFill>
          <a:ln/>
        </p:spPr>
      </p:sp>
      <p:sp>
        <p:nvSpPr>
          <p:cNvPr id="7" name="Text 4"/>
          <p:cNvSpPr/>
          <p:nvPr/>
        </p:nvSpPr>
        <p:spPr>
          <a:xfrm>
            <a:off x="950357" y="2231469"/>
            <a:ext cx="143947"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1</a:t>
            </a:r>
            <a:endParaRPr lang="en-US" sz="2400" dirty="0"/>
          </a:p>
        </p:txBody>
      </p:sp>
      <p:sp>
        <p:nvSpPr>
          <p:cNvPr id="8" name="Text 5"/>
          <p:cNvSpPr/>
          <p:nvPr/>
        </p:nvSpPr>
        <p:spPr>
          <a:xfrm>
            <a:off x="2147173" y="2251829"/>
            <a:ext cx="2556272" cy="319445"/>
          </a:xfrm>
          <a:prstGeom prst="rect">
            <a:avLst/>
          </a:prstGeom>
          <a:noFill/>
          <a:ln/>
        </p:spPr>
        <p:txBody>
          <a:bodyPr wrap="none" lIns="0" tIns="0" rIns="0" bIns="0" rtlCol="0" anchor="t"/>
          <a:lstStyle/>
          <a:p>
            <a:pPr marL="0" indent="0" algn="l">
              <a:lnSpc>
                <a:spcPts val="2500"/>
              </a:lnSpc>
              <a:buNone/>
            </a:pPr>
            <a:r>
              <a:rPr lang="en-US" sz="2400" dirty="0">
                <a:solidFill>
                  <a:srgbClr val="2B4150"/>
                </a:solidFill>
                <a:latin typeface="MuseoModerno Medium" pitchFamily="34" charset="0"/>
                <a:ea typeface="MuseoModerno Medium" pitchFamily="34" charset="-122"/>
                <a:cs typeface="MuseoModerno Medium" pitchFamily="34" charset="-120"/>
              </a:rPr>
              <a:t>Ngắt điện</a:t>
            </a:r>
            <a:endParaRPr lang="en-US" sz="2400" dirty="0"/>
          </a:p>
        </p:txBody>
      </p:sp>
      <p:sp>
        <p:nvSpPr>
          <p:cNvPr id="9" name="Text 6"/>
          <p:cNvSpPr/>
          <p:nvPr/>
        </p:nvSpPr>
        <p:spPr>
          <a:xfrm>
            <a:off x="2147173" y="2571274"/>
            <a:ext cx="6281142" cy="327184"/>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Ngay lập tức ngắt nguồn điện khi xảy ra tai nạn liên quan đến điện.</a:t>
            </a:r>
            <a:endParaRPr lang="en-US" dirty="0"/>
          </a:p>
        </p:txBody>
      </p:sp>
      <p:sp>
        <p:nvSpPr>
          <p:cNvPr id="10" name="Shape 7"/>
          <p:cNvSpPr/>
          <p:nvPr/>
        </p:nvSpPr>
        <p:spPr>
          <a:xfrm>
            <a:off x="1229558" y="3755946"/>
            <a:ext cx="715685" cy="22860"/>
          </a:xfrm>
          <a:prstGeom prst="roundRect">
            <a:avLst>
              <a:gd name="adj" fmla="val 134192"/>
            </a:avLst>
          </a:prstGeom>
          <a:solidFill>
            <a:srgbClr val="2B678C"/>
          </a:solidFill>
          <a:ln/>
        </p:spPr>
      </p:sp>
      <p:sp>
        <p:nvSpPr>
          <p:cNvPr id="11" name="Shape 8"/>
          <p:cNvSpPr/>
          <p:nvPr/>
        </p:nvSpPr>
        <p:spPr>
          <a:xfrm>
            <a:off x="792361" y="3537347"/>
            <a:ext cx="460058" cy="460057"/>
          </a:xfrm>
          <a:prstGeom prst="roundRect">
            <a:avLst>
              <a:gd name="adj" fmla="val 6668"/>
            </a:avLst>
          </a:prstGeom>
          <a:solidFill>
            <a:srgbClr val="124E73"/>
          </a:solidFill>
          <a:ln/>
        </p:spPr>
      </p:sp>
      <p:sp>
        <p:nvSpPr>
          <p:cNvPr id="12" name="Text 9"/>
          <p:cNvSpPr/>
          <p:nvPr/>
        </p:nvSpPr>
        <p:spPr>
          <a:xfrm>
            <a:off x="937022" y="3614023"/>
            <a:ext cx="170617"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2</a:t>
            </a:r>
            <a:endParaRPr lang="en-US" sz="2400" dirty="0"/>
          </a:p>
        </p:txBody>
      </p:sp>
      <p:sp>
        <p:nvSpPr>
          <p:cNvPr id="13" name="Text 10"/>
          <p:cNvSpPr/>
          <p:nvPr/>
        </p:nvSpPr>
        <p:spPr>
          <a:xfrm>
            <a:off x="2147173" y="3634382"/>
            <a:ext cx="2556272" cy="319445"/>
          </a:xfrm>
          <a:prstGeom prst="rect">
            <a:avLst/>
          </a:prstGeom>
          <a:noFill/>
          <a:ln/>
        </p:spPr>
        <p:txBody>
          <a:bodyPr wrap="none" lIns="0" tIns="0" rIns="0" bIns="0" rtlCol="0" anchor="t"/>
          <a:lstStyle/>
          <a:p>
            <a:pPr marL="0" indent="0" algn="l">
              <a:lnSpc>
                <a:spcPts val="2500"/>
              </a:lnSpc>
              <a:buNone/>
            </a:pPr>
            <a:r>
              <a:rPr lang="en-US" sz="2400" dirty="0">
                <a:solidFill>
                  <a:srgbClr val="2B4150"/>
                </a:solidFill>
                <a:latin typeface="MuseoModerno Medium" pitchFamily="34" charset="0"/>
                <a:ea typeface="MuseoModerno Medium" pitchFamily="34" charset="-122"/>
                <a:cs typeface="MuseoModerno Medium" pitchFamily="34" charset="-120"/>
              </a:rPr>
              <a:t>Sơ cứu</a:t>
            </a:r>
            <a:endParaRPr lang="en-US" sz="2400" dirty="0"/>
          </a:p>
        </p:txBody>
      </p:sp>
      <p:sp>
        <p:nvSpPr>
          <p:cNvPr id="14" name="Text 11"/>
          <p:cNvSpPr/>
          <p:nvPr/>
        </p:nvSpPr>
        <p:spPr>
          <a:xfrm>
            <a:off x="2147173" y="3953828"/>
            <a:ext cx="6281142" cy="327184"/>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Tiến hành sơ cứu nhanh chóng và chính xác cho nạn nhân tại chỗ.</a:t>
            </a:r>
            <a:endParaRPr lang="en-US" dirty="0"/>
          </a:p>
        </p:txBody>
      </p:sp>
      <p:sp>
        <p:nvSpPr>
          <p:cNvPr id="15" name="Shape 12"/>
          <p:cNvSpPr/>
          <p:nvPr/>
        </p:nvSpPr>
        <p:spPr>
          <a:xfrm>
            <a:off x="1229558" y="5138499"/>
            <a:ext cx="715685" cy="22860"/>
          </a:xfrm>
          <a:prstGeom prst="roundRect">
            <a:avLst>
              <a:gd name="adj" fmla="val 134192"/>
            </a:avLst>
          </a:prstGeom>
          <a:solidFill>
            <a:srgbClr val="2B678C"/>
          </a:solidFill>
          <a:ln/>
        </p:spPr>
      </p:sp>
      <p:sp>
        <p:nvSpPr>
          <p:cNvPr id="16" name="Shape 13"/>
          <p:cNvSpPr/>
          <p:nvPr/>
        </p:nvSpPr>
        <p:spPr>
          <a:xfrm>
            <a:off x="792361" y="4919901"/>
            <a:ext cx="460058" cy="460057"/>
          </a:xfrm>
          <a:prstGeom prst="roundRect">
            <a:avLst>
              <a:gd name="adj" fmla="val 6668"/>
            </a:avLst>
          </a:prstGeom>
          <a:solidFill>
            <a:srgbClr val="124E73"/>
          </a:solidFill>
          <a:ln/>
        </p:spPr>
      </p:sp>
      <p:sp>
        <p:nvSpPr>
          <p:cNvPr id="17" name="Text 14"/>
          <p:cNvSpPr/>
          <p:nvPr/>
        </p:nvSpPr>
        <p:spPr>
          <a:xfrm>
            <a:off x="936188" y="4996577"/>
            <a:ext cx="172403"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3</a:t>
            </a:r>
            <a:endParaRPr lang="en-US" sz="2400" dirty="0"/>
          </a:p>
        </p:txBody>
      </p:sp>
      <p:sp>
        <p:nvSpPr>
          <p:cNvPr id="18" name="Text 15"/>
          <p:cNvSpPr/>
          <p:nvPr/>
        </p:nvSpPr>
        <p:spPr>
          <a:xfrm>
            <a:off x="2147173" y="5016936"/>
            <a:ext cx="2556272" cy="319445"/>
          </a:xfrm>
          <a:prstGeom prst="rect">
            <a:avLst/>
          </a:prstGeom>
          <a:noFill/>
          <a:ln/>
        </p:spPr>
        <p:txBody>
          <a:bodyPr wrap="none" lIns="0" tIns="0" rIns="0" bIns="0" rtlCol="0" anchor="t"/>
          <a:lstStyle/>
          <a:p>
            <a:pPr marL="0" indent="0" algn="l">
              <a:lnSpc>
                <a:spcPts val="2500"/>
              </a:lnSpc>
              <a:buNone/>
            </a:pPr>
            <a:r>
              <a:rPr lang="en-US" sz="2400" dirty="0">
                <a:solidFill>
                  <a:srgbClr val="2B4150"/>
                </a:solidFill>
                <a:latin typeface="MuseoModerno Medium" pitchFamily="34" charset="0"/>
                <a:ea typeface="MuseoModerno Medium" pitchFamily="34" charset="-122"/>
                <a:cs typeface="MuseoModerno Medium" pitchFamily="34" charset="-120"/>
              </a:rPr>
              <a:t>Báo cáo</a:t>
            </a:r>
            <a:endParaRPr lang="en-US" sz="2400" dirty="0"/>
          </a:p>
        </p:txBody>
      </p:sp>
      <p:sp>
        <p:nvSpPr>
          <p:cNvPr id="19" name="Text 16"/>
          <p:cNvSpPr/>
          <p:nvPr/>
        </p:nvSpPr>
        <p:spPr>
          <a:xfrm>
            <a:off x="2147173" y="5336381"/>
            <a:ext cx="6281142" cy="327184"/>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Thông báo ngay cho quản lý và đội ngũ y tế để được hỗ trợ kịp thời.</a:t>
            </a:r>
            <a:endParaRPr lang="en-US" dirty="0"/>
          </a:p>
        </p:txBody>
      </p:sp>
      <p:sp>
        <p:nvSpPr>
          <p:cNvPr id="20" name="Shape 17"/>
          <p:cNvSpPr/>
          <p:nvPr/>
        </p:nvSpPr>
        <p:spPr>
          <a:xfrm>
            <a:off x="1229558" y="6521053"/>
            <a:ext cx="715685" cy="22860"/>
          </a:xfrm>
          <a:prstGeom prst="roundRect">
            <a:avLst>
              <a:gd name="adj" fmla="val 134192"/>
            </a:avLst>
          </a:prstGeom>
          <a:solidFill>
            <a:srgbClr val="2B678C"/>
          </a:solidFill>
          <a:ln/>
        </p:spPr>
      </p:sp>
      <p:sp>
        <p:nvSpPr>
          <p:cNvPr id="21" name="Shape 18"/>
          <p:cNvSpPr/>
          <p:nvPr/>
        </p:nvSpPr>
        <p:spPr>
          <a:xfrm>
            <a:off x="792361" y="6302454"/>
            <a:ext cx="460058" cy="460057"/>
          </a:xfrm>
          <a:prstGeom prst="roundRect">
            <a:avLst>
              <a:gd name="adj" fmla="val 6668"/>
            </a:avLst>
          </a:prstGeom>
          <a:solidFill>
            <a:srgbClr val="124E73"/>
          </a:solidFill>
          <a:ln/>
        </p:spPr>
      </p:sp>
      <p:sp>
        <p:nvSpPr>
          <p:cNvPr id="22" name="Text 19"/>
          <p:cNvSpPr/>
          <p:nvPr/>
        </p:nvSpPr>
        <p:spPr>
          <a:xfrm>
            <a:off x="923568" y="6379131"/>
            <a:ext cx="197525"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4</a:t>
            </a:r>
            <a:endParaRPr lang="en-US" sz="2400" dirty="0"/>
          </a:p>
        </p:txBody>
      </p:sp>
      <p:sp>
        <p:nvSpPr>
          <p:cNvPr id="23" name="Text 20"/>
          <p:cNvSpPr/>
          <p:nvPr/>
        </p:nvSpPr>
        <p:spPr>
          <a:xfrm>
            <a:off x="2147173" y="6399490"/>
            <a:ext cx="2556272" cy="319445"/>
          </a:xfrm>
          <a:prstGeom prst="rect">
            <a:avLst/>
          </a:prstGeom>
          <a:noFill/>
          <a:ln/>
        </p:spPr>
        <p:txBody>
          <a:bodyPr wrap="none" lIns="0" tIns="0" rIns="0" bIns="0" rtlCol="0" anchor="t"/>
          <a:lstStyle/>
          <a:p>
            <a:pPr marL="0" indent="0" algn="l">
              <a:lnSpc>
                <a:spcPts val="2500"/>
              </a:lnSpc>
              <a:buNone/>
            </a:pPr>
            <a:r>
              <a:rPr lang="en-US" sz="2400" dirty="0">
                <a:solidFill>
                  <a:srgbClr val="2B4150"/>
                </a:solidFill>
                <a:latin typeface="MuseoModerno Medium" pitchFamily="34" charset="0"/>
                <a:ea typeface="MuseoModerno Medium" pitchFamily="34" charset="-122"/>
                <a:cs typeface="MuseoModerno Medium" pitchFamily="34" charset="-120"/>
              </a:rPr>
              <a:t>Điều tra</a:t>
            </a:r>
            <a:endParaRPr lang="en-US" sz="2400" dirty="0"/>
          </a:p>
        </p:txBody>
      </p:sp>
      <p:sp>
        <p:nvSpPr>
          <p:cNvPr id="24" name="Text 21"/>
          <p:cNvSpPr/>
          <p:nvPr/>
        </p:nvSpPr>
        <p:spPr>
          <a:xfrm>
            <a:off x="2147173" y="6718935"/>
            <a:ext cx="6281142" cy="327184"/>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Tiến hành điều tra nguyên nhân và đề xuất biện pháp phòng ngừa trong </a:t>
            </a:r>
            <a:endParaRPr lang="en-US" dirty="0"/>
          </a:p>
        </p:txBody>
      </p:sp>
      <p:pic>
        <p:nvPicPr>
          <p:cNvPr id="26" name="Picture 25">
            <a:extLst>
              <a:ext uri="{FF2B5EF4-FFF2-40B4-BE49-F238E27FC236}">
                <a16:creationId xmlns:a16="http://schemas.microsoft.com/office/drawing/2014/main" id="{B0E27600-1AE1-BBFA-1091-D85BA5C1A81B}"/>
              </a:ext>
            </a:extLst>
          </p:cNvPr>
          <p:cNvPicPr>
            <a:picLocks noChangeAspect="1"/>
          </p:cNvPicPr>
          <p:nvPr/>
        </p:nvPicPr>
        <p:blipFill>
          <a:blip r:embed="rId4"/>
          <a:stretch>
            <a:fillRect/>
          </a:stretch>
        </p:blipFill>
        <p:spPr>
          <a:xfrm>
            <a:off x="12299182" y="7504654"/>
            <a:ext cx="2120203" cy="65652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665990" y="3013114"/>
            <a:ext cx="2804160" cy="4267200"/>
          </a:xfrm>
          <a:prstGeom prst="rect">
            <a:avLst/>
          </a:prstGeom>
        </p:spPr>
      </p:pic>
      <p:sp>
        <p:nvSpPr>
          <p:cNvPr id="3" name="Text 0"/>
          <p:cNvSpPr/>
          <p:nvPr/>
        </p:nvSpPr>
        <p:spPr>
          <a:xfrm>
            <a:off x="793790" y="1115139"/>
            <a:ext cx="5670590" cy="708779"/>
          </a:xfrm>
          <a:prstGeom prst="rect">
            <a:avLst/>
          </a:prstGeom>
          <a:noFill/>
          <a:ln/>
        </p:spPr>
        <p:txBody>
          <a:bodyPr wrap="none" lIns="0" tIns="0" rIns="0" bIns="0" rtlCol="0" anchor="t"/>
          <a:lstStyle/>
          <a:p>
            <a:pPr marL="0" indent="0" algn="l">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Tài liệu tham khảo</a:t>
            </a:r>
            <a:endParaRPr lang="en-US" sz="4450" b="1" dirty="0"/>
          </a:p>
        </p:txBody>
      </p:sp>
      <p:sp>
        <p:nvSpPr>
          <p:cNvPr id="4" name="Shape 1"/>
          <p:cNvSpPr/>
          <p:nvPr/>
        </p:nvSpPr>
        <p:spPr>
          <a:xfrm>
            <a:off x="793790" y="2164080"/>
            <a:ext cx="7556421" cy="1377910"/>
          </a:xfrm>
          <a:prstGeom prst="roundRect">
            <a:avLst>
              <a:gd name="adj" fmla="val 2469"/>
            </a:avLst>
          </a:prstGeom>
          <a:solidFill>
            <a:srgbClr val="F6F0E4"/>
          </a:solidFill>
          <a:ln/>
        </p:spPr>
      </p:sp>
      <p:sp>
        <p:nvSpPr>
          <p:cNvPr id="5" name="Text 2"/>
          <p:cNvSpPr/>
          <p:nvPr/>
        </p:nvSpPr>
        <p:spPr>
          <a:xfrm>
            <a:off x="1020604" y="2390894"/>
            <a:ext cx="6318885" cy="425291"/>
          </a:xfrm>
          <a:prstGeom prst="rect">
            <a:avLst/>
          </a:prstGeom>
          <a:noFill/>
          <a:ln/>
        </p:spPr>
        <p:txBody>
          <a:bodyPr wrap="none" lIns="0" tIns="0" rIns="0" bIns="0" rtlCol="0" anchor="t"/>
          <a:lstStyle/>
          <a:p>
            <a:pPr marL="0" indent="0">
              <a:lnSpc>
                <a:spcPts val="3300"/>
              </a:lnSpc>
              <a:buNone/>
            </a:pPr>
            <a:r>
              <a:rPr lang="en-US" sz="2650" b="1" dirty="0">
                <a:solidFill>
                  <a:srgbClr val="000000"/>
                </a:solidFill>
                <a:latin typeface="MuseoModerno Medium" pitchFamily="34" charset="0"/>
                <a:ea typeface="MuseoModerno Medium" pitchFamily="34" charset="-122"/>
                <a:cs typeface="MuseoModerno Medium" pitchFamily="34" charset="-120"/>
              </a:rPr>
              <a:t>Bài kiểm tra an toàn lao động nhóm 3</a:t>
            </a:r>
            <a:endParaRPr lang="en-US" sz="2650" dirty="0"/>
          </a:p>
        </p:txBody>
      </p:sp>
      <p:sp>
        <p:nvSpPr>
          <p:cNvPr id="6" name="Text 3"/>
          <p:cNvSpPr/>
          <p:nvPr/>
        </p:nvSpPr>
        <p:spPr>
          <a:xfrm>
            <a:off x="1020604" y="2952274"/>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750" dirty="0"/>
          </a:p>
        </p:txBody>
      </p:sp>
      <p:sp>
        <p:nvSpPr>
          <p:cNvPr id="7" name="Shape 4"/>
          <p:cNvSpPr/>
          <p:nvPr/>
        </p:nvSpPr>
        <p:spPr>
          <a:xfrm>
            <a:off x="793790" y="3768804"/>
            <a:ext cx="7556421" cy="1377910"/>
          </a:xfrm>
          <a:prstGeom prst="roundRect">
            <a:avLst>
              <a:gd name="adj" fmla="val 2469"/>
            </a:avLst>
          </a:prstGeom>
          <a:solidFill>
            <a:srgbClr val="F6F0E4"/>
          </a:solidFill>
          <a:ln/>
        </p:spPr>
      </p:sp>
      <p:sp>
        <p:nvSpPr>
          <p:cNvPr id="8" name="Text 5"/>
          <p:cNvSpPr/>
          <p:nvPr/>
        </p:nvSpPr>
        <p:spPr>
          <a:xfrm>
            <a:off x="1020604" y="3995618"/>
            <a:ext cx="5095637" cy="425291"/>
          </a:xfrm>
          <a:prstGeom prst="rect">
            <a:avLst/>
          </a:prstGeom>
          <a:noFill/>
          <a:ln/>
        </p:spPr>
        <p:txBody>
          <a:bodyPr wrap="none" lIns="0" tIns="0" rIns="0" bIns="0" rtlCol="0" anchor="t"/>
          <a:lstStyle/>
          <a:p>
            <a:pPr marL="0" indent="0">
              <a:lnSpc>
                <a:spcPts val="3300"/>
              </a:lnSpc>
              <a:buNone/>
            </a:pPr>
            <a:r>
              <a:rPr lang="en-US" sz="2650" b="1" dirty="0">
                <a:solidFill>
                  <a:srgbClr val="000000"/>
                </a:solidFill>
                <a:latin typeface="MuseoModerno Medium" pitchFamily="34" charset="0"/>
                <a:ea typeface="MuseoModerno Medium" pitchFamily="34" charset="-122"/>
                <a:cs typeface="MuseoModerno Medium" pitchFamily="34" charset="-120"/>
              </a:rPr>
              <a:t>Bảng báo giá huấn luyện ATLD</a:t>
            </a:r>
            <a:endParaRPr lang="en-US" sz="2650" dirty="0"/>
          </a:p>
        </p:txBody>
      </p:sp>
      <p:sp>
        <p:nvSpPr>
          <p:cNvPr id="9" name="Text 6"/>
          <p:cNvSpPr/>
          <p:nvPr/>
        </p:nvSpPr>
        <p:spPr>
          <a:xfrm>
            <a:off x="1020604" y="4556998"/>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5">
                  <a:extLst>
                    <a:ext uri="{A12FA001-AC4F-418D-AE19-62706E023703}">
                      <ahyp:hlinkClr xmlns:ahyp="http://schemas.microsoft.com/office/drawing/2018/hyperlinkcolor" val="tx"/>
                    </a:ext>
                  </a:extLst>
                </a:hlinkClick>
              </a:rPr>
              <a:t>Xem chi tiết</a:t>
            </a:r>
            <a:endParaRPr lang="en-US" sz="1750" dirty="0"/>
          </a:p>
        </p:txBody>
      </p:sp>
      <p:sp>
        <p:nvSpPr>
          <p:cNvPr id="10" name="Shape 7"/>
          <p:cNvSpPr/>
          <p:nvPr/>
        </p:nvSpPr>
        <p:spPr>
          <a:xfrm>
            <a:off x="793790" y="5373529"/>
            <a:ext cx="7556421" cy="1740813"/>
          </a:xfrm>
          <a:prstGeom prst="roundRect">
            <a:avLst>
              <a:gd name="adj" fmla="val 1954"/>
            </a:avLst>
          </a:prstGeom>
          <a:solidFill>
            <a:srgbClr val="F6F0E4"/>
          </a:solidFill>
          <a:ln/>
        </p:spPr>
      </p:sp>
      <p:sp>
        <p:nvSpPr>
          <p:cNvPr id="11" name="Text 8"/>
          <p:cNvSpPr/>
          <p:nvPr/>
        </p:nvSpPr>
        <p:spPr>
          <a:xfrm>
            <a:off x="1020604" y="5600343"/>
            <a:ext cx="4244935" cy="425291"/>
          </a:xfrm>
          <a:prstGeom prst="rect">
            <a:avLst/>
          </a:prstGeom>
          <a:noFill/>
          <a:ln/>
        </p:spPr>
        <p:txBody>
          <a:bodyPr wrap="none" lIns="0" tIns="0" rIns="0" bIns="0" rtlCol="0" anchor="t"/>
          <a:lstStyle/>
          <a:p>
            <a:pPr marL="0" indent="0">
              <a:lnSpc>
                <a:spcPts val="3300"/>
              </a:lnSpc>
              <a:buNone/>
            </a:pPr>
            <a:r>
              <a:rPr lang="en-US" sz="2650" b="1" dirty="0">
                <a:solidFill>
                  <a:srgbClr val="000000"/>
                </a:solidFill>
                <a:latin typeface="MuseoModerno Medium" pitchFamily="34" charset="0"/>
                <a:ea typeface="MuseoModerno Medium" pitchFamily="34" charset="-122"/>
                <a:cs typeface="MuseoModerno Medium" pitchFamily="34" charset="-120"/>
              </a:rPr>
              <a:t>Tải về tài liệu (download)</a:t>
            </a:r>
            <a:endParaRPr lang="en-US" sz="2650" dirty="0"/>
          </a:p>
        </p:txBody>
      </p:sp>
      <p:sp>
        <p:nvSpPr>
          <p:cNvPr id="12" name="Text 9"/>
          <p:cNvSpPr/>
          <p:nvPr/>
        </p:nvSpPr>
        <p:spPr>
          <a:xfrm>
            <a:off x="1020604" y="6161723"/>
            <a:ext cx="710279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u="sng" dirty="0">
                <a:solidFill>
                  <a:srgbClr val="204C8E"/>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Download tài liệu huấn luyện an toàn lao động sản xuất </a:t>
            </a:r>
            <a:r>
              <a:rPr lang="en-US" sz="1750" b="1" dirty="0">
                <a:solidFill>
                  <a:srgbClr val="204C8E"/>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giày trượt patin</a:t>
            </a:r>
            <a:endParaRPr lang="en-US" sz="1750" dirty="0">
              <a:solidFill>
                <a:srgbClr val="204C8E"/>
              </a:solidFill>
            </a:endParaRPr>
          </a:p>
        </p:txBody>
      </p:sp>
      <p:pic>
        <p:nvPicPr>
          <p:cNvPr id="13" name="Picture 12">
            <a:extLst>
              <a:ext uri="{FF2B5EF4-FFF2-40B4-BE49-F238E27FC236}">
                <a16:creationId xmlns:a16="http://schemas.microsoft.com/office/drawing/2014/main" id="{33732E85-C00C-A381-0D5D-B01910244FE6}"/>
              </a:ext>
            </a:extLst>
          </p:cNvPr>
          <p:cNvPicPr>
            <a:picLocks noChangeAspect="1"/>
          </p:cNvPicPr>
          <p:nvPr/>
        </p:nvPicPr>
        <p:blipFill>
          <a:blip r:embed="rId7"/>
          <a:stretch>
            <a:fillRect/>
          </a:stretch>
        </p:blipFill>
        <p:spPr>
          <a:xfrm>
            <a:off x="12299182" y="7504654"/>
            <a:ext cx="2120203" cy="65652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1077</Words>
  <Application>Microsoft Office PowerPoint</Application>
  <PresentationFormat>Custom</PresentationFormat>
  <Paragraphs>127</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PT Serif</vt:lpstr>
      <vt:lpstr>Arial</vt:lpstr>
      <vt:lpstr>MuseoModerno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2024-12-10T06:35:01Z</dcterms:created>
  <dcterms:modified xsi:type="dcterms:W3CDTF">2024-12-10T06:46:26Z</dcterms:modified>
</cp:coreProperties>
</file>