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4630400" cy="8229600"/>
  <p:notesSz cx="8229600" cy="14630400"/>
  <p:embeddedFontLst>
    <p:embeddedFont>
      <p:font typeface="MuseoModerno Medium" panose="020B0604020202020204" charset="0"/>
      <p:regular r:id="rId15"/>
    </p:embeddedFont>
    <p:embeddedFont>
      <p:font typeface="PT Serif" panose="020A0603040505020204" pitchFamily="18" charset="0"/>
      <p:regular r:id="rId16"/>
      <p:bold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93074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4.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hyperlink" Target="https://antoannamviet.com/tai-lieu-an-toan-lao-dong-san-xuat-ken-harmonica/"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rot="503311">
            <a:off x="5329822" y="2080010"/>
            <a:ext cx="4099727" cy="4099727"/>
          </a:xfrm>
          <a:prstGeom prst="rect">
            <a:avLst/>
          </a:prstGeom>
        </p:spPr>
      </p:pic>
      <p:sp>
        <p:nvSpPr>
          <p:cNvPr id="3" name="Text 0"/>
          <p:cNvSpPr/>
          <p:nvPr/>
        </p:nvSpPr>
        <p:spPr>
          <a:xfrm>
            <a:off x="1909172" y="503372"/>
            <a:ext cx="10671380" cy="1451610"/>
          </a:xfrm>
          <a:prstGeom prst="rect">
            <a:avLst/>
          </a:prstGeom>
          <a:noFill/>
          <a:ln/>
        </p:spPr>
        <p:txBody>
          <a:bodyPr wrap="square" lIns="0" tIns="0" rIns="0" bIns="0" rtlCol="0" anchor="t"/>
          <a:lstStyle/>
          <a:p>
            <a:pPr marL="0" indent="0" algn="ctr">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An Toàn Vệ Sinh Lao Động Trong </a:t>
            </a:r>
          </a:p>
          <a:p>
            <a:pPr marL="0" indent="0" algn="ctr">
              <a:lnSpc>
                <a:spcPts val="5550"/>
              </a:lnSpc>
              <a:buNone/>
            </a:pPr>
            <a:r>
              <a:rPr lang="en-US" sz="4450" b="1" dirty="0" err="1">
                <a:solidFill>
                  <a:srgbClr val="124E73"/>
                </a:solidFill>
                <a:latin typeface="MuseoModerno Medium" pitchFamily="34" charset="0"/>
                <a:ea typeface="MuseoModerno Medium" pitchFamily="34" charset="-122"/>
                <a:cs typeface="MuseoModerno Medium" pitchFamily="34" charset="-120"/>
              </a:rPr>
              <a:t>Sản</a:t>
            </a:r>
            <a:r>
              <a:rPr lang="en-US" sz="4450" b="1" dirty="0">
                <a:solidFill>
                  <a:srgbClr val="124E73"/>
                </a:solidFill>
                <a:latin typeface="MuseoModerno Medium" pitchFamily="34" charset="0"/>
                <a:ea typeface="MuseoModerno Medium" pitchFamily="34" charset="-122"/>
                <a:cs typeface="MuseoModerno Medium" pitchFamily="34" charset="-120"/>
              </a:rPr>
              <a:t> Xuất Kèn Harmonica</a:t>
            </a:r>
            <a:endParaRPr lang="en-US" sz="4450" b="1" dirty="0"/>
          </a:p>
        </p:txBody>
      </p:sp>
      <p:sp>
        <p:nvSpPr>
          <p:cNvPr id="4" name="Text 1"/>
          <p:cNvSpPr/>
          <p:nvPr/>
        </p:nvSpPr>
        <p:spPr>
          <a:xfrm>
            <a:off x="979699" y="6225534"/>
            <a:ext cx="12671002" cy="908795"/>
          </a:xfrm>
          <a:prstGeom prst="rect">
            <a:avLst/>
          </a:prstGeom>
          <a:noFill/>
          <a:ln/>
        </p:spPr>
        <p:txBody>
          <a:bodyPr wrap="square" lIns="0" tIns="0" rIns="0" bIns="0" rtlCol="0" anchor="t"/>
          <a:lstStyle/>
          <a:p>
            <a:pPr marL="0" indent="0" algn="ctr">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Bài thuyết trình này sẽ cung cấp cái nhìn tổng quan về các vấn đề an toàn vệ sinh lao động trong quá trình sản xuất kèn harmonica, tập trung vào các công đoạn chính và nêu bật những nguy cơ tiềm ẩn, biện pháp phòng ngừa và xử lý khẩn cấp.</a:t>
            </a:r>
            <a:endParaRPr lang="en-US" sz="1750" dirty="0"/>
          </a:p>
        </p:txBody>
      </p:sp>
      <p:grpSp>
        <p:nvGrpSpPr>
          <p:cNvPr id="8" name="Group 7">
            <a:extLst>
              <a:ext uri="{FF2B5EF4-FFF2-40B4-BE49-F238E27FC236}">
                <a16:creationId xmlns:a16="http://schemas.microsoft.com/office/drawing/2014/main" id="{8F65BF10-BDE5-C2CF-043E-F84CAB6C16B4}"/>
              </a:ext>
            </a:extLst>
          </p:cNvPr>
          <p:cNvGrpSpPr/>
          <p:nvPr/>
        </p:nvGrpSpPr>
        <p:grpSpPr>
          <a:xfrm>
            <a:off x="4640944" y="7362466"/>
            <a:ext cx="5477482" cy="396835"/>
            <a:chOff x="6280190" y="7362466"/>
            <a:chExt cx="5477482" cy="396835"/>
          </a:xfrm>
        </p:grpSpPr>
        <p:sp>
          <p:nvSpPr>
            <p:cNvPr id="5" name="Shape 2"/>
            <p:cNvSpPr/>
            <p:nvPr/>
          </p:nvSpPr>
          <p:spPr>
            <a:xfrm>
              <a:off x="6280190" y="7379373"/>
              <a:ext cx="362903" cy="362903"/>
            </a:xfrm>
            <a:prstGeom prst="roundRect">
              <a:avLst>
                <a:gd name="adj" fmla="val 25194296"/>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6287810" y="7386993"/>
              <a:ext cx="347663" cy="347663"/>
            </a:xfrm>
            <a:prstGeom prst="rect">
              <a:avLst/>
            </a:prstGeom>
          </p:spPr>
        </p:pic>
        <p:sp>
          <p:nvSpPr>
            <p:cNvPr id="7" name="Text 3"/>
            <p:cNvSpPr/>
            <p:nvPr/>
          </p:nvSpPr>
          <p:spPr>
            <a:xfrm>
              <a:off x="6756439" y="7362466"/>
              <a:ext cx="5001233" cy="396835"/>
            </a:xfrm>
            <a:prstGeom prst="rect">
              <a:avLst/>
            </a:prstGeom>
            <a:noFill/>
            <a:ln/>
          </p:spPr>
          <p:txBody>
            <a:bodyPr wrap="none" lIns="0" tIns="0" rIns="0" bIns="0" rtlCol="0" anchor="t"/>
            <a:lstStyle/>
            <a:p>
              <a:pPr marL="0" indent="0" algn="l">
                <a:lnSpc>
                  <a:spcPts val="3100"/>
                </a:lnSpc>
                <a:buNone/>
              </a:pPr>
              <a:r>
                <a:rPr lang="en-US" sz="2200" b="1" dirty="0" err="1">
                  <a:solidFill>
                    <a:srgbClr val="2B4150"/>
                  </a:solidFill>
                  <a:latin typeface="PT Serif" panose="020A0603040505020204" pitchFamily="18" charset="0"/>
                  <a:ea typeface="Source Sans Pro Bold" pitchFamily="34" charset="-122"/>
                  <a:cs typeface="Source Sans Pro Bold" pitchFamily="34" charset="-120"/>
                </a:rPr>
                <a:t>Bản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quyền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thuộc</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An Toàn  Nam Việt</a:t>
              </a:r>
              <a:endParaRPr lang="en-US" sz="2200" dirty="0"/>
            </a:p>
          </p:txBody>
        </p:sp>
      </p:grpSp>
      <p:pic>
        <p:nvPicPr>
          <p:cNvPr id="10" name="Picture 9">
            <a:extLst>
              <a:ext uri="{FF2B5EF4-FFF2-40B4-BE49-F238E27FC236}">
                <a16:creationId xmlns:a16="http://schemas.microsoft.com/office/drawing/2014/main" id="{E2F85C29-9276-7C36-20BF-D2070B7727CB}"/>
              </a:ext>
            </a:extLst>
          </p:cNvPr>
          <p:cNvPicPr>
            <a:picLocks noChangeAspect="1"/>
          </p:cNvPicPr>
          <p:nvPr/>
        </p:nvPicPr>
        <p:blipFill>
          <a:blip r:embed="rId5"/>
          <a:stretch>
            <a:fillRect/>
          </a:stretch>
        </p:blipFill>
        <p:spPr>
          <a:xfrm>
            <a:off x="11884787" y="7404778"/>
            <a:ext cx="2572957" cy="79672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782029" y="2451973"/>
            <a:ext cx="4351020" cy="4411980"/>
          </a:xfrm>
          <a:prstGeom prst="rect">
            <a:avLst/>
          </a:prstGeom>
        </p:spPr>
      </p:pic>
      <p:sp>
        <p:nvSpPr>
          <p:cNvPr id="3" name="Text 0"/>
          <p:cNvSpPr/>
          <p:nvPr/>
        </p:nvSpPr>
        <p:spPr>
          <a:xfrm>
            <a:off x="633016" y="921186"/>
            <a:ext cx="8189437" cy="708779"/>
          </a:xfrm>
          <a:prstGeom prst="rect">
            <a:avLst/>
          </a:prstGeom>
          <a:noFill/>
          <a:ln/>
        </p:spPr>
        <p:txBody>
          <a:bodyPr wrap="none" lIns="0" tIns="0" rIns="0" bIns="0" rtlCol="0" anchor="t"/>
          <a:lstStyle/>
          <a:p>
            <a:pPr marL="0" indent="0">
              <a:lnSpc>
                <a:spcPts val="5550"/>
              </a:lnSpc>
              <a:buNone/>
            </a:pPr>
            <a:r>
              <a:rPr lang="en-US" sz="4800" b="1" dirty="0">
                <a:solidFill>
                  <a:srgbClr val="124E73"/>
                </a:solidFill>
                <a:latin typeface="MuseoModerno Medium" pitchFamily="34" charset="0"/>
                <a:ea typeface="MuseoModerno Medium" pitchFamily="34" charset="-122"/>
                <a:cs typeface="MuseoModerno Medium" pitchFamily="34" charset="-120"/>
              </a:rPr>
              <a:t>Tình hình tai nạn lao động</a:t>
            </a:r>
            <a:endParaRPr lang="en-US" sz="4800" b="1" dirty="0"/>
          </a:p>
        </p:txBody>
      </p:sp>
      <p:sp>
        <p:nvSpPr>
          <p:cNvPr id="4" name="Shape 1"/>
          <p:cNvSpPr/>
          <p:nvPr/>
        </p:nvSpPr>
        <p:spPr>
          <a:xfrm>
            <a:off x="793790" y="2451973"/>
            <a:ext cx="7556421" cy="1306949"/>
          </a:xfrm>
          <a:prstGeom prst="roundRect">
            <a:avLst>
              <a:gd name="adj" fmla="val 2603"/>
            </a:avLst>
          </a:prstGeom>
          <a:solidFill>
            <a:srgbClr val="124E73"/>
          </a:solidFill>
          <a:ln/>
        </p:spPr>
      </p:sp>
      <p:sp>
        <p:nvSpPr>
          <p:cNvPr id="5" name="Text 2"/>
          <p:cNvSpPr/>
          <p:nvPr/>
        </p:nvSpPr>
        <p:spPr>
          <a:xfrm>
            <a:off x="1020604" y="2678787"/>
            <a:ext cx="2835235" cy="354330"/>
          </a:xfrm>
          <a:prstGeom prst="rect">
            <a:avLst/>
          </a:prstGeom>
          <a:noFill/>
          <a:ln/>
        </p:spPr>
        <p:txBody>
          <a:bodyPr wrap="none" lIns="0" tIns="0" rIns="0" bIns="0" rtlCol="0" anchor="t"/>
          <a:lstStyle/>
          <a:p>
            <a:pPr marL="0" indent="0">
              <a:lnSpc>
                <a:spcPts val="2750"/>
              </a:lnSpc>
              <a:buNone/>
            </a:pPr>
            <a:r>
              <a:rPr lang="en-US" sz="2200" b="1" dirty="0">
                <a:solidFill>
                  <a:srgbClr val="FFFFFF"/>
                </a:solidFill>
                <a:latin typeface="MuseoModerno Medium" pitchFamily="34" charset="0"/>
                <a:ea typeface="MuseoModerno Medium" pitchFamily="34" charset="-122"/>
                <a:cs typeface="MuseoModerno Medium" pitchFamily="34" charset="-120"/>
              </a:rPr>
              <a:t>Số vụ tai nạn</a:t>
            </a:r>
            <a:endParaRPr lang="en-US" sz="2200" dirty="0"/>
          </a:p>
        </p:txBody>
      </p:sp>
      <p:sp>
        <p:nvSpPr>
          <p:cNvPr id="6" name="Text 3"/>
          <p:cNvSpPr/>
          <p:nvPr/>
        </p:nvSpPr>
        <p:spPr>
          <a:xfrm>
            <a:off x="1020604" y="3169206"/>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Source Sans Pro" pitchFamily="34" charset="-122"/>
                <a:cs typeface="Source Sans Pro" pitchFamily="34" charset="-120"/>
              </a:rPr>
              <a:t>3.201 vụ, giảm 7,09% so với cùng kỳ năm 2023.</a:t>
            </a:r>
            <a:endParaRPr lang="en-US" sz="1750" dirty="0"/>
          </a:p>
        </p:txBody>
      </p:sp>
      <p:sp>
        <p:nvSpPr>
          <p:cNvPr id="7" name="Shape 4"/>
          <p:cNvSpPr/>
          <p:nvPr/>
        </p:nvSpPr>
        <p:spPr>
          <a:xfrm>
            <a:off x="793790" y="3985736"/>
            <a:ext cx="7556421" cy="1306949"/>
          </a:xfrm>
          <a:prstGeom prst="roundRect">
            <a:avLst>
              <a:gd name="adj" fmla="val 2603"/>
            </a:avLst>
          </a:prstGeom>
          <a:solidFill>
            <a:srgbClr val="124E73"/>
          </a:solidFill>
          <a:ln/>
        </p:spPr>
      </p:sp>
      <p:sp>
        <p:nvSpPr>
          <p:cNvPr id="8" name="Text 5"/>
          <p:cNvSpPr/>
          <p:nvPr/>
        </p:nvSpPr>
        <p:spPr>
          <a:xfrm>
            <a:off x="1020604" y="4212550"/>
            <a:ext cx="2835235" cy="354330"/>
          </a:xfrm>
          <a:prstGeom prst="rect">
            <a:avLst/>
          </a:prstGeom>
          <a:noFill/>
          <a:ln/>
        </p:spPr>
        <p:txBody>
          <a:bodyPr wrap="none" lIns="0" tIns="0" rIns="0" bIns="0" rtlCol="0" anchor="t"/>
          <a:lstStyle/>
          <a:p>
            <a:pPr marL="0" indent="0">
              <a:lnSpc>
                <a:spcPts val="2750"/>
              </a:lnSpc>
              <a:buNone/>
            </a:pPr>
            <a:r>
              <a:rPr lang="en-US" sz="2200" b="1" dirty="0">
                <a:solidFill>
                  <a:srgbClr val="FFFFFF"/>
                </a:solidFill>
                <a:latin typeface="MuseoModerno Medium" pitchFamily="34" charset="0"/>
                <a:ea typeface="MuseoModerno Medium" pitchFamily="34" charset="-122"/>
                <a:cs typeface="MuseoModerno Medium" pitchFamily="34" charset="-120"/>
              </a:rPr>
              <a:t>Số người bị nạn</a:t>
            </a:r>
            <a:endParaRPr lang="en-US" sz="2200" dirty="0"/>
          </a:p>
        </p:txBody>
      </p:sp>
      <p:sp>
        <p:nvSpPr>
          <p:cNvPr id="9" name="Text 6"/>
          <p:cNvSpPr/>
          <p:nvPr/>
        </p:nvSpPr>
        <p:spPr>
          <a:xfrm>
            <a:off x="1020604" y="4702969"/>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Source Sans Pro" pitchFamily="34" charset="-122"/>
                <a:cs typeface="Source Sans Pro" pitchFamily="34" charset="-120"/>
              </a:rPr>
              <a:t>3.065 người, giảm 6,04% so với cùng kỳ năm 2023.</a:t>
            </a:r>
            <a:endParaRPr lang="en-US" sz="1750" dirty="0"/>
          </a:p>
        </p:txBody>
      </p:sp>
      <p:sp>
        <p:nvSpPr>
          <p:cNvPr id="10" name="Shape 7"/>
          <p:cNvSpPr/>
          <p:nvPr/>
        </p:nvSpPr>
        <p:spPr>
          <a:xfrm>
            <a:off x="793790" y="5519499"/>
            <a:ext cx="7556421" cy="1306949"/>
          </a:xfrm>
          <a:prstGeom prst="roundRect">
            <a:avLst>
              <a:gd name="adj" fmla="val 2603"/>
            </a:avLst>
          </a:prstGeom>
          <a:solidFill>
            <a:srgbClr val="124E73"/>
          </a:solidFill>
          <a:ln/>
        </p:spPr>
      </p:sp>
      <p:sp>
        <p:nvSpPr>
          <p:cNvPr id="11" name="Text 8"/>
          <p:cNvSpPr/>
          <p:nvPr/>
        </p:nvSpPr>
        <p:spPr>
          <a:xfrm>
            <a:off x="1020604" y="5746313"/>
            <a:ext cx="2835235" cy="354330"/>
          </a:xfrm>
          <a:prstGeom prst="rect">
            <a:avLst/>
          </a:prstGeom>
          <a:noFill/>
          <a:ln/>
        </p:spPr>
        <p:txBody>
          <a:bodyPr wrap="none" lIns="0" tIns="0" rIns="0" bIns="0" rtlCol="0" anchor="t"/>
          <a:lstStyle/>
          <a:p>
            <a:pPr marL="0" indent="0">
              <a:lnSpc>
                <a:spcPts val="2750"/>
              </a:lnSpc>
              <a:buNone/>
            </a:pPr>
            <a:r>
              <a:rPr lang="en-US" sz="2200" b="1" dirty="0">
                <a:solidFill>
                  <a:srgbClr val="FFFFFF"/>
                </a:solidFill>
                <a:latin typeface="MuseoModerno Medium" pitchFamily="34" charset="0"/>
                <a:ea typeface="MuseoModerno Medium" pitchFamily="34" charset="-122"/>
                <a:cs typeface="MuseoModerno Medium" pitchFamily="34" charset="-120"/>
              </a:rPr>
              <a:t>Số người chết</a:t>
            </a:r>
            <a:endParaRPr lang="en-US" sz="2200" dirty="0"/>
          </a:p>
        </p:txBody>
      </p:sp>
      <p:sp>
        <p:nvSpPr>
          <p:cNvPr id="12" name="Text 9"/>
          <p:cNvSpPr/>
          <p:nvPr/>
        </p:nvSpPr>
        <p:spPr>
          <a:xfrm>
            <a:off x="1020604" y="6236732"/>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Source Sans Pro" pitchFamily="34" charset="-122"/>
                <a:cs typeface="Source Sans Pro" pitchFamily="34" charset="-120"/>
              </a:rPr>
              <a:t>346 người, giảm 1,98% so với cùng kỳ năm 2023.</a:t>
            </a:r>
            <a:endParaRPr lang="en-US" sz="1750" dirty="0"/>
          </a:p>
        </p:txBody>
      </p:sp>
      <p:pic>
        <p:nvPicPr>
          <p:cNvPr id="13" name="Picture 12">
            <a:extLst>
              <a:ext uri="{FF2B5EF4-FFF2-40B4-BE49-F238E27FC236}">
                <a16:creationId xmlns:a16="http://schemas.microsoft.com/office/drawing/2014/main" id="{DAC62D85-F77B-E42C-7248-D5A24645799A}"/>
              </a:ext>
            </a:extLst>
          </p:cNvPr>
          <p:cNvPicPr>
            <a:picLocks noChangeAspect="1"/>
          </p:cNvPicPr>
          <p:nvPr/>
        </p:nvPicPr>
        <p:blipFill>
          <a:blip r:embed="rId4"/>
          <a:stretch>
            <a:fillRect/>
          </a:stretch>
        </p:blipFill>
        <p:spPr>
          <a:xfrm>
            <a:off x="11884787" y="7404778"/>
            <a:ext cx="2572957" cy="79672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379863" y="3970866"/>
            <a:ext cx="5014555" cy="2820710"/>
          </a:xfrm>
          <a:prstGeom prst="rect">
            <a:avLst/>
          </a:prstGeom>
        </p:spPr>
      </p:pic>
      <p:sp>
        <p:nvSpPr>
          <p:cNvPr id="4" name="Text 0"/>
          <p:cNvSpPr/>
          <p:nvPr/>
        </p:nvSpPr>
        <p:spPr>
          <a:xfrm>
            <a:off x="660440" y="652582"/>
            <a:ext cx="13969960" cy="1179195"/>
          </a:xfrm>
          <a:prstGeom prst="rect">
            <a:avLst/>
          </a:prstGeom>
          <a:noFill/>
          <a:ln/>
        </p:spPr>
        <p:txBody>
          <a:bodyPr wrap="square" lIns="0" tIns="0" rIns="0" bIns="0" rtlCol="0" anchor="t"/>
          <a:lstStyle/>
          <a:p>
            <a:pPr marL="0" indent="0">
              <a:lnSpc>
                <a:spcPts val="4600"/>
              </a:lnSpc>
              <a:buNone/>
            </a:pPr>
            <a:r>
              <a:rPr lang="en-US" sz="4000" b="1" dirty="0">
                <a:solidFill>
                  <a:srgbClr val="124E73"/>
                </a:solidFill>
                <a:latin typeface="MuseoModerno Medium" pitchFamily="34" charset="0"/>
                <a:ea typeface="MuseoModerno Medium" pitchFamily="34" charset="-122"/>
                <a:cs typeface="MuseoModerno Medium" pitchFamily="34" charset="-120"/>
              </a:rPr>
              <a:t>Các Vụ Tai Nạn Lao Động Trong </a:t>
            </a:r>
          </a:p>
          <a:p>
            <a:pPr marL="0" indent="0">
              <a:lnSpc>
                <a:spcPts val="4600"/>
              </a:lnSpc>
              <a:buNone/>
            </a:pPr>
            <a:r>
              <a:rPr lang="en-US" sz="4000" b="1" dirty="0" err="1">
                <a:solidFill>
                  <a:srgbClr val="124E73"/>
                </a:solidFill>
                <a:latin typeface="MuseoModerno Medium" pitchFamily="34" charset="0"/>
                <a:ea typeface="MuseoModerno Medium" pitchFamily="34" charset="-122"/>
                <a:cs typeface="MuseoModerno Medium" pitchFamily="34" charset="-120"/>
              </a:rPr>
              <a:t>Sản</a:t>
            </a:r>
            <a:r>
              <a:rPr lang="en-US" sz="4000" b="1" dirty="0">
                <a:solidFill>
                  <a:srgbClr val="124E73"/>
                </a:solidFill>
                <a:latin typeface="MuseoModerno Medium" pitchFamily="34" charset="0"/>
                <a:ea typeface="MuseoModerno Medium" pitchFamily="34" charset="-122"/>
                <a:cs typeface="MuseoModerno Medium" pitchFamily="34" charset="-120"/>
              </a:rPr>
              <a:t> Xuất Kèn Harmonica</a:t>
            </a:r>
            <a:endParaRPr lang="en-US" sz="4000" b="1" dirty="0"/>
          </a:p>
        </p:txBody>
      </p:sp>
      <p:sp>
        <p:nvSpPr>
          <p:cNvPr id="5" name="Shape 1"/>
          <p:cNvSpPr/>
          <p:nvPr/>
        </p:nvSpPr>
        <p:spPr>
          <a:xfrm>
            <a:off x="660440" y="2751734"/>
            <a:ext cx="424577" cy="424577"/>
          </a:xfrm>
          <a:prstGeom prst="roundRect">
            <a:avLst>
              <a:gd name="adj" fmla="val 6667"/>
            </a:avLst>
          </a:prstGeom>
          <a:solidFill>
            <a:srgbClr val="124E73"/>
          </a:solidFill>
          <a:ln/>
        </p:spPr>
      </p:sp>
      <p:sp>
        <p:nvSpPr>
          <p:cNvPr id="6" name="Text 2"/>
          <p:cNvSpPr/>
          <p:nvPr/>
        </p:nvSpPr>
        <p:spPr>
          <a:xfrm>
            <a:off x="806291" y="2822457"/>
            <a:ext cx="132755" cy="283012"/>
          </a:xfrm>
          <a:prstGeom prst="rect">
            <a:avLst/>
          </a:prstGeom>
          <a:noFill/>
          <a:ln/>
        </p:spPr>
        <p:txBody>
          <a:bodyPr wrap="none" lIns="0" tIns="0" rIns="0" bIns="0" rtlCol="0" anchor="t"/>
          <a:lstStyle/>
          <a:p>
            <a:pPr marL="0" indent="0" algn="ctr">
              <a:lnSpc>
                <a:spcPts val="2200"/>
              </a:lnSpc>
              <a:buNone/>
            </a:pPr>
            <a:r>
              <a:rPr lang="en-US" sz="2200" dirty="0">
                <a:solidFill>
                  <a:srgbClr val="FFFFFF"/>
                </a:solidFill>
                <a:latin typeface="MuseoModerno Medium" pitchFamily="34" charset="0"/>
                <a:ea typeface="MuseoModerno Medium" pitchFamily="34" charset="-122"/>
                <a:cs typeface="MuseoModerno Medium" pitchFamily="34" charset="-120"/>
              </a:rPr>
              <a:t>1</a:t>
            </a:r>
            <a:endParaRPr lang="en-US" sz="2200" dirty="0"/>
          </a:p>
        </p:txBody>
      </p:sp>
      <p:sp>
        <p:nvSpPr>
          <p:cNvPr id="7" name="Text 3"/>
          <p:cNvSpPr/>
          <p:nvPr/>
        </p:nvSpPr>
        <p:spPr>
          <a:xfrm>
            <a:off x="1273612" y="2751734"/>
            <a:ext cx="2436971" cy="294799"/>
          </a:xfrm>
          <a:prstGeom prst="rect">
            <a:avLst/>
          </a:prstGeom>
          <a:noFill/>
          <a:ln/>
        </p:spPr>
        <p:txBody>
          <a:bodyPr wrap="none" lIns="0" tIns="0" rIns="0" bIns="0" rtlCol="0" anchor="t"/>
          <a:lstStyle/>
          <a:p>
            <a:pPr marL="0" indent="0">
              <a:lnSpc>
                <a:spcPts val="2300"/>
              </a:lnSpc>
              <a:buNone/>
            </a:pPr>
            <a:r>
              <a:rPr lang="en-US" sz="2000" dirty="0">
                <a:solidFill>
                  <a:srgbClr val="2B4150"/>
                </a:solidFill>
                <a:latin typeface="MuseoModerno Medium" pitchFamily="34" charset="0"/>
                <a:ea typeface="MuseoModerno Medium" pitchFamily="34" charset="-122"/>
                <a:cs typeface="MuseoModerno Medium" pitchFamily="34" charset="-120"/>
              </a:rPr>
              <a:t>Tai Nạn Do Máy Móc</a:t>
            </a:r>
            <a:endParaRPr lang="en-US" sz="2000" dirty="0"/>
          </a:p>
        </p:txBody>
      </p:sp>
      <p:sp>
        <p:nvSpPr>
          <p:cNvPr id="8" name="Text 4"/>
          <p:cNvSpPr/>
          <p:nvPr/>
        </p:nvSpPr>
        <p:spPr>
          <a:xfrm>
            <a:off x="1273612" y="3037046"/>
            <a:ext cx="7209949" cy="603885"/>
          </a:xfrm>
          <a:prstGeom prst="rect">
            <a:avLst/>
          </a:prstGeom>
          <a:noFill/>
          <a:ln/>
        </p:spPr>
        <p:txBody>
          <a:bodyPr wrap="square" lIns="0" tIns="0" rIns="0" bIns="0" rtlCol="0" anchor="t"/>
          <a:lstStyle/>
          <a:p>
            <a:pPr marL="0" indent="0">
              <a:lnSpc>
                <a:spcPts val="23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Công nhân có thể bị kẹt tay hoặc bị thương do các bộ phận máy móc chuyển động khi thiếu sự chú ý hoặc không tuân thủ quy trình an toàn.</a:t>
            </a:r>
            <a:endParaRPr lang="en-US" sz="1600" dirty="0"/>
          </a:p>
        </p:txBody>
      </p:sp>
      <p:sp>
        <p:nvSpPr>
          <p:cNvPr id="9" name="Shape 5"/>
          <p:cNvSpPr/>
          <p:nvPr/>
        </p:nvSpPr>
        <p:spPr>
          <a:xfrm>
            <a:off x="660440" y="4164410"/>
            <a:ext cx="424577" cy="424577"/>
          </a:xfrm>
          <a:prstGeom prst="roundRect">
            <a:avLst>
              <a:gd name="adj" fmla="val 6667"/>
            </a:avLst>
          </a:prstGeom>
          <a:solidFill>
            <a:srgbClr val="124E73"/>
          </a:solidFill>
          <a:ln/>
        </p:spPr>
      </p:sp>
      <p:sp>
        <p:nvSpPr>
          <p:cNvPr id="10" name="Text 6"/>
          <p:cNvSpPr/>
          <p:nvPr/>
        </p:nvSpPr>
        <p:spPr>
          <a:xfrm>
            <a:off x="794028" y="4235133"/>
            <a:ext cx="157401" cy="283012"/>
          </a:xfrm>
          <a:prstGeom prst="rect">
            <a:avLst/>
          </a:prstGeom>
          <a:noFill/>
          <a:ln/>
        </p:spPr>
        <p:txBody>
          <a:bodyPr wrap="none" lIns="0" tIns="0" rIns="0" bIns="0" rtlCol="0" anchor="t"/>
          <a:lstStyle/>
          <a:p>
            <a:pPr marL="0" indent="0" algn="ctr">
              <a:lnSpc>
                <a:spcPts val="2200"/>
              </a:lnSpc>
              <a:buNone/>
            </a:pPr>
            <a:r>
              <a:rPr lang="en-US" sz="2200" dirty="0">
                <a:solidFill>
                  <a:srgbClr val="FFFFFF"/>
                </a:solidFill>
                <a:latin typeface="MuseoModerno Medium" pitchFamily="34" charset="0"/>
                <a:ea typeface="MuseoModerno Medium" pitchFamily="34" charset="-122"/>
                <a:cs typeface="MuseoModerno Medium" pitchFamily="34" charset="-120"/>
              </a:rPr>
              <a:t>2</a:t>
            </a:r>
            <a:endParaRPr lang="en-US" sz="2200" dirty="0"/>
          </a:p>
        </p:txBody>
      </p:sp>
      <p:sp>
        <p:nvSpPr>
          <p:cNvPr id="11" name="Text 7"/>
          <p:cNvSpPr/>
          <p:nvPr/>
        </p:nvSpPr>
        <p:spPr>
          <a:xfrm>
            <a:off x="1273612" y="4164410"/>
            <a:ext cx="2358747" cy="294799"/>
          </a:xfrm>
          <a:prstGeom prst="rect">
            <a:avLst/>
          </a:prstGeom>
          <a:noFill/>
          <a:ln/>
        </p:spPr>
        <p:txBody>
          <a:bodyPr wrap="none" lIns="0" tIns="0" rIns="0" bIns="0" rtlCol="0" anchor="t"/>
          <a:lstStyle/>
          <a:p>
            <a:pPr marL="0" indent="0">
              <a:lnSpc>
                <a:spcPts val="2300"/>
              </a:lnSpc>
              <a:buNone/>
            </a:pPr>
            <a:r>
              <a:rPr lang="en-US" sz="2000" dirty="0">
                <a:solidFill>
                  <a:srgbClr val="2B4150"/>
                </a:solidFill>
                <a:latin typeface="MuseoModerno Medium" pitchFamily="34" charset="0"/>
                <a:ea typeface="MuseoModerno Medium" pitchFamily="34" charset="-122"/>
                <a:cs typeface="MuseoModerno Medium" pitchFamily="34" charset="-120"/>
              </a:rPr>
              <a:t>Nguy Cơ Hỏa Hoạn</a:t>
            </a:r>
            <a:endParaRPr lang="en-US" sz="2000" dirty="0"/>
          </a:p>
        </p:txBody>
      </p:sp>
      <p:sp>
        <p:nvSpPr>
          <p:cNvPr id="12" name="Text 8"/>
          <p:cNvSpPr/>
          <p:nvPr/>
        </p:nvSpPr>
        <p:spPr>
          <a:xfrm>
            <a:off x="1273612" y="4449722"/>
            <a:ext cx="7209949" cy="603885"/>
          </a:xfrm>
          <a:prstGeom prst="rect">
            <a:avLst/>
          </a:prstGeom>
          <a:noFill/>
          <a:ln/>
        </p:spPr>
        <p:txBody>
          <a:bodyPr wrap="square" lIns="0" tIns="0" rIns="0" bIns="0" rtlCol="0" anchor="t"/>
          <a:lstStyle/>
          <a:p>
            <a:pPr marL="0" indent="0">
              <a:lnSpc>
                <a:spcPts val="23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Sử dụng vật liệu dễ cháy trong quá trình sản xuất kèn harmonica có thể dẫn đến hỏa hoạn nếu không có biện pháp phòng ngừa và quản lý an toàn thích hợp.</a:t>
            </a:r>
            <a:endParaRPr lang="en-US" sz="1600" dirty="0"/>
          </a:p>
        </p:txBody>
      </p:sp>
      <p:sp>
        <p:nvSpPr>
          <p:cNvPr id="13" name="Shape 9"/>
          <p:cNvSpPr/>
          <p:nvPr/>
        </p:nvSpPr>
        <p:spPr>
          <a:xfrm>
            <a:off x="660440" y="5577087"/>
            <a:ext cx="424577" cy="424577"/>
          </a:xfrm>
          <a:prstGeom prst="roundRect">
            <a:avLst>
              <a:gd name="adj" fmla="val 6667"/>
            </a:avLst>
          </a:prstGeom>
          <a:solidFill>
            <a:srgbClr val="124E73"/>
          </a:solidFill>
          <a:ln/>
        </p:spPr>
      </p:sp>
      <p:sp>
        <p:nvSpPr>
          <p:cNvPr id="14" name="Text 10"/>
          <p:cNvSpPr/>
          <p:nvPr/>
        </p:nvSpPr>
        <p:spPr>
          <a:xfrm>
            <a:off x="793194" y="5647810"/>
            <a:ext cx="159068" cy="283012"/>
          </a:xfrm>
          <a:prstGeom prst="rect">
            <a:avLst/>
          </a:prstGeom>
          <a:noFill/>
          <a:ln/>
        </p:spPr>
        <p:txBody>
          <a:bodyPr wrap="none" lIns="0" tIns="0" rIns="0" bIns="0" rtlCol="0" anchor="t"/>
          <a:lstStyle/>
          <a:p>
            <a:pPr marL="0" indent="0" algn="ctr">
              <a:lnSpc>
                <a:spcPts val="2200"/>
              </a:lnSpc>
              <a:buNone/>
            </a:pPr>
            <a:r>
              <a:rPr lang="en-US" sz="2200" dirty="0">
                <a:solidFill>
                  <a:srgbClr val="FFFFFF"/>
                </a:solidFill>
                <a:latin typeface="MuseoModerno Medium" pitchFamily="34" charset="0"/>
                <a:ea typeface="MuseoModerno Medium" pitchFamily="34" charset="-122"/>
                <a:cs typeface="MuseoModerno Medium" pitchFamily="34" charset="-120"/>
              </a:rPr>
              <a:t>3</a:t>
            </a:r>
            <a:endParaRPr lang="en-US" sz="2200" dirty="0"/>
          </a:p>
        </p:txBody>
      </p:sp>
      <p:sp>
        <p:nvSpPr>
          <p:cNvPr id="15" name="Text 11"/>
          <p:cNvSpPr/>
          <p:nvPr/>
        </p:nvSpPr>
        <p:spPr>
          <a:xfrm>
            <a:off x="1273612" y="5577087"/>
            <a:ext cx="2358747" cy="294799"/>
          </a:xfrm>
          <a:prstGeom prst="rect">
            <a:avLst/>
          </a:prstGeom>
          <a:noFill/>
          <a:ln/>
        </p:spPr>
        <p:txBody>
          <a:bodyPr wrap="none" lIns="0" tIns="0" rIns="0" bIns="0" rtlCol="0" anchor="t"/>
          <a:lstStyle/>
          <a:p>
            <a:pPr marL="0" indent="0">
              <a:lnSpc>
                <a:spcPts val="2300"/>
              </a:lnSpc>
              <a:buNone/>
            </a:pPr>
            <a:r>
              <a:rPr lang="en-US" sz="2000" dirty="0">
                <a:solidFill>
                  <a:srgbClr val="2B4150"/>
                </a:solidFill>
                <a:latin typeface="MuseoModerno Medium" pitchFamily="34" charset="0"/>
                <a:ea typeface="MuseoModerno Medium" pitchFamily="34" charset="-122"/>
                <a:cs typeface="MuseoModerno Medium" pitchFamily="34" charset="-120"/>
              </a:rPr>
              <a:t>Ngộ Độc Hóa Chất</a:t>
            </a:r>
            <a:endParaRPr lang="en-US" sz="2000" dirty="0"/>
          </a:p>
        </p:txBody>
      </p:sp>
      <p:sp>
        <p:nvSpPr>
          <p:cNvPr id="16" name="Text 12"/>
          <p:cNvSpPr/>
          <p:nvPr/>
        </p:nvSpPr>
        <p:spPr>
          <a:xfrm>
            <a:off x="1273612" y="5862399"/>
            <a:ext cx="7428261" cy="603885"/>
          </a:xfrm>
          <a:prstGeom prst="rect">
            <a:avLst/>
          </a:prstGeom>
          <a:noFill/>
          <a:ln/>
        </p:spPr>
        <p:txBody>
          <a:bodyPr wrap="square" lIns="0" tIns="0" rIns="0" bIns="0" rtlCol="0" anchor="t"/>
          <a:lstStyle/>
          <a:p>
            <a:pPr marL="0" indent="0">
              <a:lnSpc>
                <a:spcPts val="23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Công nhân có thể bị ngộ độc hoặc gặp phải các vấn đề sức khỏe nghiêm trọng nếu không được trang bị đồ bảo hộ hoặc không biết cách sử dụng hóa chất an toàn.</a:t>
            </a:r>
            <a:endParaRPr lang="en-US" sz="1600" dirty="0"/>
          </a:p>
        </p:txBody>
      </p:sp>
      <p:sp>
        <p:nvSpPr>
          <p:cNvPr id="17" name="Shape 13"/>
          <p:cNvSpPr/>
          <p:nvPr/>
        </p:nvSpPr>
        <p:spPr>
          <a:xfrm>
            <a:off x="660440" y="6989763"/>
            <a:ext cx="424577" cy="424577"/>
          </a:xfrm>
          <a:prstGeom prst="roundRect">
            <a:avLst>
              <a:gd name="adj" fmla="val 6667"/>
            </a:avLst>
          </a:prstGeom>
          <a:solidFill>
            <a:srgbClr val="124E73"/>
          </a:solidFill>
          <a:ln/>
        </p:spPr>
      </p:sp>
      <p:sp>
        <p:nvSpPr>
          <p:cNvPr id="18" name="Text 14"/>
          <p:cNvSpPr/>
          <p:nvPr/>
        </p:nvSpPr>
        <p:spPr>
          <a:xfrm>
            <a:off x="781526" y="7060486"/>
            <a:ext cx="182285" cy="283012"/>
          </a:xfrm>
          <a:prstGeom prst="rect">
            <a:avLst/>
          </a:prstGeom>
          <a:noFill/>
          <a:ln/>
        </p:spPr>
        <p:txBody>
          <a:bodyPr wrap="none" lIns="0" tIns="0" rIns="0" bIns="0" rtlCol="0" anchor="t"/>
          <a:lstStyle/>
          <a:p>
            <a:pPr marL="0" indent="0" algn="ctr">
              <a:lnSpc>
                <a:spcPts val="2200"/>
              </a:lnSpc>
              <a:buNone/>
            </a:pPr>
            <a:r>
              <a:rPr lang="en-US" sz="2200" dirty="0">
                <a:solidFill>
                  <a:srgbClr val="FFFFFF"/>
                </a:solidFill>
                <a:latin typeface="MuseoModerno Medium" pitchFamily="34" charset="0"/>
                <a:ea typeface="MuseoModerno Medium" pitchFamily="34" charset="-122"/>
                <a:cs typeface="MuseoModerno Medium" pitchFamily="34" charset="-120"/>
              </a:rPr>
              <a:t>4</a:t>
            </a:r>
            <a:endParaRPr lang="en-US" sz="2200" dirty="0"/>
          </a:p>
        </p:txBody>
      </p:sp>
      <p:sp>
        <p:nvSpPr>
          <p:cNvPr id="19" name="Text 15"/>
          <p:cNvSpPr/>
          <p:nvPr/>
        </p:nvSpPr>
        <p:spPr>
          <a:xfrm>
            <a:off x="1273612" y="6989763"/>
            <a:ext cx="2358747" cy="294799"/>
          </a:xfrm>
          <a:prstGeom prst="rect">
            <a:avLst/>
          </a:prstGeom>
          <a:noFill/>
          <a:ln/>
        </p:spPr>
        <p:txBody>
          <a:bodyPr wrap="none" lIns="0" tIns="0" rIns="0" bIns="0" rtlCol="0" anchor="t"/>
          <a:lstStyle/>
          <a:p>
            <a:pPr marL="0" indent="0">
              <a:lnSpc>
                <a:spcPts val="2300"/>
              </a:lnSpc>
              <a:buNone/>
            </a:pPr>
            <a:r>
              <a:rPr lang="en-US" sz="2000" dirty="0">
                <a:solidFill>
                  <a:srgbClr val="2B4150"/>
                </a:solidFill>
                <a:latin typeface="MuseoModerno Medium" pitchFamily="34" charset="0"/>
                <a:ea typeface="MuseoModerno Medium" pitchFamily="34" charset="-122"/>
                <a:cs typeface="MuseoModerno Medium" pitchFamily="34" charset="-120"/>
              </a:rPr>
              <a:t>Ngã Và Té Ngã</a:t>
            </a:r>
            <a:endParaRPr lang="en-US" sz="2000" dirty="0"/>
          </a:p>
        </p:txBody>
      </p:sp>
      <p:sp>
        <p:nvSpPr>
          <p:cNvPr id="20" name="Text 16"/>
          <p:cNvSpPr/>
          <p:nvPr/>
        </p:nvSpPr>
        <p:spPr>
          <a:xfrm>
            <a:off x="1273612" y="7275075"/>
            <a:ext cx="7209949" cy="603885"/>
          </a:xfrm>
          <a:prstGeom prst="rect">
            <a:avLst/>
          </a:prstGeom>
          <a:noFill/>
          <a:ln/>
        </p:spPr>
        <p:txBody>
          <a:bodyPr wrap="square" lIns="0" tIns="0" rIns="0" bIns="0" rtlCol="0" anchor="t"/>
          <a:lstStyle/>
          <a:p>
            <a:pPr marL="0" indent="0">
              <a:lnSpc>
                <a:spcPts val="23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Môi trường làm việc không được duy trì sạch sẽ và gọn gàng có thể dẫn đến tai nạn ngã, gây chấn thương cho công nhân.</a:t>
            </a:r>
            <a:endParaRPr lang="en-US" sz="1600" dirty="0"/>
          </a:p>
        </p:txBody>
      </p:sp>
      <p:pic>
        <p:nvPicPr>
          <p:cNvPr id="21" name="Picture 20">
            <a:extLst>
              <a:ext uri="{FF2B5EF4-FFF2-40B4-BE49-F238E27FC236}">
                <a16:creationId xmlns:a16="http://schemas.microsoft.com/office/drawing/2014/main" id="{E014812F-4F53-46FD-CCB7-875A7525E1A1}"/>
              </a:ext>
            </a:extLst>
          </p:cNvPr>
          <p:cNvPicPr>
            <a:picLocks noChangeAspect="1"/>
          </p:cNvPicPr>
          <p:nvPr/>
        </p:nvPicPr>
        <p:blipFill>
          <a:blip r:embed="rId4"/>
          <a:stretch>
            <a:fillRect/>
          </a:stretch>
        </p:blipFill>
        <p:spPr>
          <a:xfrm>
            <a:off x="11884787" y="7404778"/>
            <a:ext cx="2572957" cy="79672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537519" y="4210765"/>
            <a:ext cx="4960620" cy="2604373"/>
          </a:xfrm>
          <a:prstGeom prst="rect">
            <a:avLst/>
          </a:prstGeom>
        </p:spPr>
      </p:pic>
      <p:sp>
        <p:nvSpPr>
          <p:cNvPr id="4" name="Text 0"/>
          <p:cNvSpPr/>
          <p:nvPr/>
        </p:nvSpPr>
        <p:spPr>
          <a:xfrm>
            <a:off x="735925" y="745688"/>
            <a:ext cx="10126343" cy="1970961"/>
          </a:xfrm>
          <a:prstGeom prst="rect">
            <a:avLst/>
          </a:prstGeom>
          <a:noFill/>
          <a:ln/>
        </p:spPr>
        <p:txBody>
          <a:bodyPr wrap="square" lIns="0" tIns="0" rIns="0" bIns="0" rtlCol="0" anchor="t"/>
          <a:lstStyle/>
          <a:p>
            <a:pPr marL="0" indent="0">
              <a:lnSpc>
                <a:spcPts val="5150"/>
              </a:lnSpc>
              <a:buNone/>
            </a:pPr>
            <a:r>
              <a:rPr lang="en-US" sz="4800" b="1" dirty="0">
                <a:solidFill>
                  <a:srgbClr val="124E73"/>
                </a:solidFill>
                <a:latin typeface="MuseoModerno Medium" pitchFamily="34" charset="0"/>
                <a:ea typeface="MuseoModerno Medium" pitchFamily="34" charset="-122"/>
                <a:cs typeface="MuseoModerno Medium" pitchFamily="34" charset="-120"/>
              </a:rPr>
              <a:t>An Toàn Vệ Sinh Lao Động Đối Với Nhân Viên Gia Công Khung Kèn</a:t>
            </a:r>
            <a:endParaRPr lang="en-US" sz="4800" b="1" dirty="0"/>
          </a:p>
        </p:txBody>
      </p:sp>
      <p:pic>
        <p:nvPicPr>
          <p:cNvPr id="5" name="Image 2" descr="preencoded.png"/>
          <p:cNvPicPr>
            <a:picLocks noChangeAspect="1"/>
          </p:cNvPicPr>
          <p:nvPr/>
        </p:nvPicPr>
        <p:blipFill>
          <a:blip r:embed="rId4"/>
          <a:stretch>
            <a:fillRect/>
          </a:stretch>
        </p:blipFill>
        <p:spPr>
          <a:xfrm>
            <a:off x="735925" y="3032046"/>
            <a:ext cx="1051322" cy="2010370"/>
          </a:xfrm>
          <a:prstGeom prst="rect">
            <a:avLst/>
          </a:prstGeom>
        </p:spPr>
      </p:pic>
      <p:sp>
        <p:nvSpPr>
          <p:cNvPr id="6" name="Text 1"/>
          <p:cNvSpPr/>
          <p:nvPr/>
        </p:nvSpPr>
        <p:spPr>
          <a:xfrm>
            <a:off x="2102644" y="3242310"/>
            <a:ext cx="2628424" cy="328613"/>
          </a:xfrm>
          <a:prstGeom prst="rect">
            <a:avLst/>
          </a:prstGeom>
          <a:noFill/>
          <a:ln/>
        </p:spPr>
        <p:txBody>
          <a:bodyPr wrap="none" lIns="0" tIns="0" rIns="0" bIns="0" rtlCol="0" anchor="t"/>
          <a:lstStyle/>
          <a:p>
            <a:pPr marL="0" indent="0" algn="l">
              <a:lnSpc>
                <a:spcPts val="2550"/>
              </a:lnSpc>
              <a:buNone/>
            </a:pPr>
            <a:r>
              <a:rPr lang="en-US" sz="2800" dirty="0">
                <a:solidFill>
                  <a:srgbClr val="2B4150"/>
                </a:solidFill>
                <a:latin typeface="MuseoModerno Medium" pitchFamily="34" charset="0"/>
                <a:ea typeface="MuseoModerno Medium" pitchFamily="34" charset="-122"/>
                <a:cs typeface="MuseoModerno Medium" pitchFamily="34" charset="-120"/>
              </a:rPr>
              <a:t>Đặc Điểm Công Việc</a:t>
            </a:r>
            <a:endParaRPr lang="en-US" sz="2800" dirty="0"/>
          </a:p>
        </p:txBody>
      </p:sp>
      <p:sp>
        <p:nvSpPr>
          <p:cNvPr id="7" name="Text 2"/>
          <p:cNvSpPr/>
          <p:nvPr/>
        </p:nvSpPr>
        <p:spPr>
          <a:xfrm>
            <a:off x="2102644" y="3697010"/>
            <a:ext cx="6305431" cy="336352"/>
          </a:xfrm>
          <a:prstGeom prst="rect">
            <a:avLst/>
          </a:prstGeom>
          <a:noFill/>
          <a:ln/>
        </p:spPr>
        <p:txBody>
          <a:bodyPr wrap="none" lIns="0" tIns="0" rIns="0" bIns="0" rtlCol="0" anchor="t"/>
          <a:lstStyle/>
          <a:p>
            <a:pPr marL="0" indent="0" algn="l">
              <a:lnSpc>
                <a:spcPts val="2600"/>
              </a:lnSpc>
              <a:buNone/>
            </a:pPr>
            <a:r>
              <a:rPr lang="en-US" dirty="0">
                <a:solidFill>
                  <a:srgbClr val="2B4150"/>
                </a:solidFill>
                <a:latin typeface="PT Serif" panose="020A0603040505020204" pitchFamily="18" charset="0"/>
                <a:ea typeface="Source Sans Pro" pitchFamily="34" charset="-122"/>
                <a:cs typeface="Source Sans Pro" pitchFamily="34" charset="-120"/>
              </a:rPr>
              <a:t>Đo đạc và cắt các tấm kim loại theo kích thước yêu cầu</a:t>
            </a:r>
            <a:endParaRPr lang="en-US" dirty="0"/>
          </a:p>
        </p:txBody>
      </p:sp>
      <p:sp>
        <p:nvSpPr>
          <p:cNvPr id="8" name="Text 3"/>
          <p:cNvSpPr/>
          <p:nvPr/>
        </p:nvSpPr>
        <p:spPr>
          <a:xfrm>
            <a:off x="2102644" y="4159448"/>
            <a:ext cx="6305431" cy="672703"/>
          </a:xfrm>
          <a:prstGeom prst="rect">
            <a:avLst/>
          </a:prstGeom>
          <a:noFill/>
          <a:ln/>
        </p:spPr>
        <p:txBody>
          <a:bodyPr wrap="square" lIns="0" tIns="0" rIns="0" bIns="0" rtlCol="0" anchor="t"/>
          <a:lstStyle/>
          <a:p>
            <a:pPr marL="0" indent="0" algn="l">
              <a:lnSpc>
                <a:spcPts val="2600"/>
              </a:lnSpc>
              <a:buNone/>
            </a:pPr>
            <a:r>
              <a:rPr lang="en-US" dirty="0">
                <a:solidFill>
                  <a:srgbClr val="2B4150"/>
                </a:solidFill>
                <a:latin typeface="PT Serif" panose="020A0603040505020204" pitchFamily="18" charset="0"/>
                <a:ea typeface="Source Sans Pro" pitchFamily="34" charset="-122"/>
                <a:cs typeface="Source Sans Pro" pitchFamily="34" charset="-120"/>
              </a:rPr>
              <a:t>Sau đó, họ sử dụng máy tiện để gia công các chi tiết, tạo ra các lỗ và hình dáng cần thiết cho khung.</a:t>
            </a:r>
            <a:endParaRPr lang="en-US" dirty="0"/>
          </a:p>
        </p:txBody>
      </p:sp>
      <p:pic>
        <p:nvPicPr>
          <p:cNvPr id="9" name="Image 3" descr="preencoded.png"/>
          <p:cNvPicPr>
            <a:picLocks noChangeAspect="1"/>
          </p:cNvPicPr>
          <p:nvPr/>
        </p:nvPicPr>
        <p:blipFill>
          <a:blip r:embed="rId5"/>
          <a:stretch>
            <a:fillRect/>
          </a:stretch>
        </p:blipFill>
        <p:spPr>
          <a:xfrm>
            <a:off x="735925" y="5042416"/>
            <a:ext cx="1051322" cy="2441377"/>
          </a:xfrm>
          <a:prstGeom prst="rect">
            <a:avLst/>
          </a:prstGeom>
        </p:spPr>
      </p:pic>
      <p:sp>
        <p:nvSpPr>
          <p:cNvPr id="10" name="Text 4"/>
          <p:cNvSpPr/>
          <p:nvPr/>
        </p:nvSpPr>
        <p:spPr>
          <a:xfrm>
            <a:off x="2102644" y="5252680"/>
            <a:ext cx="2628424" cy="328613"/>
          </a:xfrm>
          <a:prstGeom prst="rect">
            <a:avLst/>
          </a:prstGeom>
          <a:noFill/>
          <a:ln/>
        </p:spPr>
        <p:txBody>
          <a:bodyPr wrap="none" lIns="0" tIns="0" rIns="0" bIns="0" rtlCol="0" anchor="t"/>
          <a:lstStyle/>
          <a:p>
            <a:pPr marL="0" indent="0" algn="l">
              <a:lnSpc>
                <a:spcPts val="2550"/>
              </a:lnSpc>
              <a:buNone/>
            </a:pPr>
            <a:r>
              <a:rPr lang="en-US" sz="2800" dirty="0">
                <a:solidFill>
                  <a:srgbClr val="2B4150"/>
                </a:solidFill>
                <a:latin typeface="MuseoModerno Medium" pitchFamily="34" charset="0"/>
                <a:ea typeface="MuseoModerno Medium" pitchFamily="34" charset="-122"/>
                <a:cs typeface="MuseoModerno Medium" pitchFamily="34" charset="-120"/>
              </a:rPr>
              <a:t>Các Dạng Tai Nạn</a:t>
            </a:r>
            <a:endParaRPr lang="en-US" sz="2800" dirty="0"/>
          </a:p>
        </p:txBody>
      </p:sp>
      <p:sp>
        <p:nvSpPr>
          <p:cNvPr id="11" name="Text 5"/>
          <p:cNvSpPr/>
          <p:nvPr/>
        </p:nvSpPr>
        <p:spPr>
          <a:xfrm>
            <a:off x="2102644" y="5707380"/>
            <a:ext cx="6305431" cy="336352"/>
          </a:xfrm>
          <a:prstGeom prst="rect">
            <a:avLst/>
          </a:prstGeom>
          <a:noFill/>
          <a:ln/>
        </p:spPr>
        <p:txBody>
          <a:bodyPr wrap="none" lIns="0" tIns="0" rIns="0" bIns="0" rtlCol="0" anchor="t"/>
          <a:lstStyle/>
          <a:p>
            <a:pPr marL="342900" indent="-342900" algn="l">
              <a:lnSpc>
                <a:spcPts val="2600"/>
              </a:lnSpc>
              <a:buSzPct val="100000"/>
              <a:buChar char="•"/>
            </a:pPr>
            <a:r>
              <a:rPr lang="en-US" dirty="0">
                <a:solidFill>
                  <a:srgbClr val="2B4150"/>
                </a:solidFill>
                <a:latin typeface="PT Serif" panose="020A0603040505020204" pitchFamily="18" charset="0"/>
                <a:ea typeface="Source Sans Pro" pitchFamily="34" charset="-122"/>
                <a:cs typeface="Source Sans Pro" pitchFamily="34" charset="-120"/>
              </a:rPr>
              <a:t>Bị kẹt tay vào các bộ phận chuyển động của máy cắt hoặc máy tiện</a:t>
            </a:r>
            <a:endParaRPr lang="en-US" dirty="0"/>
          </a:p>
        </p:txBody>
      </p:sp>
      <p:sp>
        <p:nvSpPr>
          <p:cNvPr id="12" name="Text 6"/>
          <p:cNvSpPr/>
          <p:nvPr/>
        </p:nvSpPr>
        <p:spPr>
          <a:xfrm>
            <a:off x="2102644" y="6117312"/>
            <a:ext cx="6305431" cy="336352"/>
          </a:xfrm>
          <a:prstGeom prst="rect">
            <a:avLst/>
          </a:prstGeom>
          <a:noFill/>
          <a:ln/>
        </p:spPr>
        <p:txBody>
          <a:bodyPr wrap="none" lIns="0" tIns="0" rIns="0" bIns="0" rtlCol="0" anchor="t"/>
          <a:lstStyle/>
          <a:p>
            <a:pPr marL="342900" indent="-342900" algn="l">
              <a:lnSpc>
                <a:spcPts val="2600"/>
              </a:lnSpc>
              <a:buSzPct val="100000"/>
              <a:buChar char="•"/>
            </a:pPr>
            <a:r>
              <a:rPr lang="en-US" dirty="0">
                <a:solidFill>
                  <a:srgbClr val="2B4150"/>
                </a:solidFill>
                <a:latin typeface="PT Serif" panose="020A0603040505020204" pitchFamily="18" charset="0"/>
                <a:ea typeface="Source Sans Pro" pitchFamily="34" charset="-122"/>
                <a:cs typeface="Source Sans Pro" pitchFamily="34" charset="-120"/>
              </a:rPr>
              <a:t>Trượt ngã do sàn nhà không sạch sẽ</a:t>
            </a:r>
            <a:endParaRPr lang="en-US" dirty="0"/>
          </a:p>
        </p:txBody>
      </p:sp>
      <p:sp>
        <p:nvSpPr>
          <p:cNvPr id="13" name="Text 7"/>
          <p:cNvSpPr/>
          <p:nvPr/>
        </p:nvSpPr>
        <p:spPr>
          <a:xfrm>
            <a:off x="2102644" y="6527244"/>
            <a:ext cx="6305431" cy="336352"/>
          </a:xfrm>
          <a:prstGeom prst="rect">
            <a:avLst/>
          </a:prstGeom>
          <a:noFill/>
          <a:ln/>
        </p:spPr>
        <p:txBody>
          <a:bodyPr wrap="none" lIns="0" tIns="0" rIns="0" bIns="0" rtlCol="0" anchor="t"/>
          <a:lstStyle/>
          <a:p>
            <a:pPr marL="342900" indent="-342900" algn="l">
              <a:lnSpc>
                <a:spcPts val="2600"/>
              </a:lnSpc>
              <a:buSzPct val="100000"/>
              <a:buChar char="•"/>
            </a:pPr>
            <a:r>
              <a:rPr lang="en-US" dirty="0">
                <a:solidFill>
                  <a:srgbClr val="2B4150"/>
                </a:solidFill>
                <a:latin typeface="PT Serif" panose="020A0603040505020204" pitchFamily="18" charset="0"/>
                <a:ea typeface="Source Sans Pro" pitchFamily="34" charset="-122"/>
                <a:cs typeface="Source Sans Pro" pitchFamily="34" charset="-120"/>
              </a:rPr>
              <a:t>Tiếng ồn lớn từ máy móc</a:t>
            </a:r>
            <a:endParaRPr lang="en-US" dirty="0"/>
          </a:p>
        </p:txBody>
      </p:sp>
      <p:sp>
        <p:nvSpPr>
          <p:cNvPr id="14" name="Text 8"/>
          <p:cNvSpPr/>
          <p:nvPr/>
        </p:nvSpPr>
        <p:spPr>
          <a:xfrm>
            <a:off x="2102644" y="6937177"/>
            <a:ext cx="6305431" cy="336352"/>
          </a:xfrm>
          <a:prstGeom prst="rect">
            <a:avLst/>
          </a:prstGeom>
          <a:noFill/>
          <a:ln/>
        </p:spPr>
        <p:txBody>
          <a:bodyPr wrap="none" lIns="0" tIns="0" rIns="0" bIns="0" rtlCol="0" anchor="t"/>
          <a:lstStyle/>
          <a:p>
            <a:pPr marL="342900" indent="-342900" algn="l">
              <a:lnSpc>
                <a:spcPts val="2600"/>
              </a:lnSpc>
              <a:buSzPct val="100000"/>
              <a:buChar char="•"/>
            </a:pPr>
            <a:r>
              <a:rPr lang="en-US" dirty="0">
                <a:solidFill>
                  <a:srgbClr val="2B4150"/>
                </a:solidFill>
                <a:latin typeface="PT Serif" panose="020A0603040505020204" pitchFamily="18" charset="0"/>
                <a:ea typeface="Source Sans Pro" pitchFamily="34" charset="-122"/>
                <a:cs typeface="Source Sans Pro" pitchFamily="34" charset="-120"/>
              </a:rPr>
              <a:t>Tiếp xúc với bụi kim loại hoặc hóa chất bảo trì</a:t>
            </a:r>
            <a:endParaRPr lang="en-US" dirty="0"/>
          </a:p>
        </p:txBody>
      </p:sp>
      <p:pic>
        <p:nvPicPr>
          <p:cNvPr id="15" name="Picture 14">
            <a:extLst>
              <a:ext uri="{FF2B5EF4-FFF2-40B4-BE49-F238E27FC236}">
                <a16:creationId xmlns:a16="http://schemas.microsoft.com/office/drawing/2014/main" id="{3AEC9923-60C4-CF11-444E-8C9CF2F96445}"/>
              </a:ext>
            </a:extLst>
          </p:cNvPr>
          <p:cNvPicPr>
            <a:picLocks noChangeAspect="1"/>
          </p:cNvPicPr>
          <p:nvPr/>
        </p:nvPicPr>
        <p:blipFill>
          <a:blip r:embed="rId6"/>
          <a:stretch>
            <a:fillRect/>
          </a:stretch>
        </p:blipFill>
        <p:spPr>
          <a:xfrm>
            <a:off x="11884787" y="7404778"/>
            <a:ext cx="2572957" cy="79672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84151" y="311825"/>
            <a:ext cx="7261979" cy="354330"/>
          </a:xfrm>
          <a:prstGeom prst="rect">
            <a:avLst/>
          </a:prstGeom>
          <a:noFill/>
          <a:ln/>
        </p:spPr>
        <p:txBody>
          <a:bodyPr wrap="none" lIns="0" tIns="0" rIns="0" bIns="0" rtlCol="0" anchor="t"/>
          <a:lstStyle/>
          <a:p>
            <a:pPr marL="0" indent="0" algn="ctr">
              <a:lnSpc>
                <a:spcPts val="2750"/>
              </a:lnSpc>
              <a:buNone/>
            </a:pPr>
            <a:r>
              <a:rPr lang="en-US" sz="3200" b="1" dirty="0">
                <a:solidFill>
                  <a:srgbClr val="124E73"/>
                </a:solidFill>
                <a:latin typeface="MuseoModerno Medium" pitchFamily="34" charset="0"/>
                <a:ea typeface="MuseoModerno Medium" pitchFamily="34" charset="-122"/>
                <a:cs typeface="MuseoModerno Medium" pitchFamily="34" charset="-120"/>
              </a:rPr>
              <a:t>Quy Định An Toàn Lao Động Khi Gia Công Khung Kèn</a:t>
            </a:r>
            <a:endParaRPr lang="en-US" sz="3200" b="1" dirty="0"/>
          </a:p>
        </p:txBody>
      </p:sp>
      <p:pic>
        <p:nvPicPr>
          <p:cNvPr id="3" name="Image 0" descr="preencoded.png"/>
          <p:cNvPicPr>
            <a:picLocks noChangeAspect="1"/>
          </p:cNvPicPr>
          <p:nvPr/>
        </p:nvPicPr>
        <p:blipFill>
          <a:blip r:embed="rId3"/>
          <a:stretch>
            <a:fillRect/>
          </a:stretch>
        </p:blipFill>
        <p:spPr>
          <a:xfrm>
            <a:off x="3860142" y="926901"/>
            <a:ext cx="6910116" cy="3625292"/>
          </a:xfrm>
          <a:prstGeom prst="rect">
            <a:avLst/>
          </a:prstGeom>
        </p:spPr>
      </p:pic>
      <p:sp>
        <p:nvSpPr>
          <p:cNvPr id="5" name="Shape 2"/>
          <p:cNvSpPr/>
          <p:nvPr/>
        </p:nvSpPr>
        <p:spPr>
          <a:xfrm>
            <a:off x="510182" y="4945074"/>
            <a:ext cx="13836729" cy="738213"/>
          </a:xfrm>
          <a:prstGeom prst="roundRect">
            <a:avLst>
              <a:gd name="adj" fmla="val 2604"/>
            </a:avLst>
          </a:prstGeom>
          <a:solidFill>
            <a:srgbClr val="124E73"/>
          </a:solidFill>
          <a:ln/>
        </p:spPr>
      </p:sp>
      <p:sp>
        <p:nvSpPr>
          <p:cNvPr id="6" name="Text 3"/>
          <p:cNvSpPr/>
          <p:nvPr/>
        </p:nvSpPr>
        <p:spPr>
          <a:xfrm>
            <a:off x="623530" y="5143339"/>
            <a:ext cx="1417558" cy="177165"/>
          </a:xfrm>
          <a:prstGeom prst="rect">
            <a:avLst/>
          </a:prstGeom>
          <a:noFill/>
          <a:ln/>
        </p:spPr>
        <p:txBody>
          <a:bodyPr wrap="none" lIns="0" tIns="0" rIns="0" bIns="0" rtlCol="0" anchor="t"/>
          <a:lstStyle/>
          <a:p>
            <a:pPr marL="0" indent="0">
              <a:lnSpc>
                <a:spcPts val="1350"/>
              </a:lnSpc>
              <a:buNone/>
            </a:pPr>
            <a:r>
              <a:rPr lang="en-US" sz="1600" dirty="0">
                <a:solidFill>
                  <a:srgbClr val="FFFFFF"/>
                </a:solidFill>
                <a:latin typeface="MuseoModerno Medium" pitchFamily="34" charset="0"/>
                <a:ea typeface="MuseoModerno Medium" pitchFamily="34" charset="-122"/>
                <a:cs typeface="MuseoModerno Medium" pitchFamily="34" charset="-120"/>
              </a:rPr>
              <a:t>Tuân Thủ Quy Trình</a:t>
            </a:r>
            <a:endParaRPr lang="en-US" sz="1600" dirty="0"/>
          </a:p>
        </p:txBody>
      </p:sp>
      <p:sp>
        <p:nvSpPr>
          <p:cNvPr id="7" name="Text 4"/>
          <p:cNvSpPr/>
          <p:nvPr/>
        </p:nvSpPr>
        <p:spPr>
          <a:xfrm>
            <a:off x="623530" y="5388488"/>
            <a:ext cx="13610034" cy="181451"/>
          </a:xfrm>
          <a:prstGeom prst="rect">
            <a:avLst/>
          </a:prstGeom>
          <a:noFill/>
          <a:ln/>
        </p:spPr>
        <p:txBody>
          <a:bodyPr wrap="none" lIns="0" tIns="0" rIns="0" bIns="0" rtlCol="0" anchor="t"/>
          <a:lstStyle/>
          <a:p>
            <a:pPr marL="0" indent="0">
              <a:lnSpc>
                <a:spcPts val="1400"/>
              </a:lnSpc>
              <a:buNone/>
            </a:pPr>
            <a:r>
              <a:rPr lang="en-US" sz="1200" dirty="0">
                <a:solidFill>
                  <a:srgbClr val="FFFFFF"/>
                </a:solidFill>
                <a:latin typeface="PT Serif" panose="020A0603040505020204" pitchFamily="18" charset="0"/>
                <a:ea typeface="Source Sans Pro" pitchFamily="34" charset="-122"/>
                <a:cs typeface="Source Sans Pro" pitchFamily="34" charset="-120"/>
              </a:rPr>
              <a:t>Công nhân phải tuân thủ nghiêm ngặt quy trình vận hành máy cắt và máy tiện, kiểm tra thiết bị trước khi làm việc, sử dụng thiết bị bảo hộ cá nhân đầy đủ.</a:t>
            </a:r>
            <a:endParaRPr lang="en-US" sz="1200" dirty="0"/>
          </a:p>
        </p:txBody>
      </p:sp>
      <p:sp>
        <p:nvSpPr>
          <p:cNvPr id="8" name="Shape 5"/>
          <p:cNvSpPr/>
          <p:nvPr/>
        </p:nvSpPr>
        <p:spPr>
          <a:xfrm>
            <a:off x="510182" y="5944033"/>
            <a:ext cx="13836729" cy="761963"/>
          </a:xfrm>
          <a:prstGeom prst="roundRect">
            <a:avLst>
              <a:gd name="adj" fmla="val 2604"/>
            </a:avLst>
          </a:prstGeom>
          <a:solidFill>
            <a:srgbClr val="124E73"/>
          </a:solidFill>
          <a:ln/>
        </p:spPr>
      </p:sp>
      <p:sp>
        <p:nvSpPr>
          <p:cNvPr id="9" name="Text 6"/>
          <p:cNvSpPr/>
          <p:nvPr/>
        </p:nvSpPr>
        <p:spPr>
          <a:xfrm>
            <a:off x="623530" y="6166048"/>
            <a:ext cx="1417558" cy="177165"/>
          </a:xfrm>
          <a:prstGeom prst="rect">
            <a:avLst/>
          </a:prstGeom>
          <a:noFill/>
          <a:ln/>
        </p:spPr>
        <p:txBody>
          <a:bodyPr wrap="none" lIns="0" tIns="0" rIns="0" bIns="0" rtlCol="0" anchor="t"/>
          <a:lstStyle/>
          <a:p>
            <a:pPr marL="0" indent="0">
              <a:lnSpc>
                <a:spcPts val="1350"/>
              </a:lnSpc>
              <a:buNone/>
            </a:pPr>
            <a:r>
              <a:rPr lang="en-US" sz="1600" dirty="0">
                <a:solidFill>
                  <a:srgbClr val="FFFFFF"/>
                </a:solidFill>
                <a:latin typeface="MuseoModerno Medium" pitchFamily="34" charset="0"/>
                <a:ea typeface="MuseoModerno Medium" pitchFamily="34" charset="-122"/>
                <a:cs typeface="MuseoModerno Medium" pitchFamily="34" charset="-120"/>
              </a:rPr>
              <a:t>Môi Trường Làm Việc</a:t>
            </a:r>
            <a:endParaRPr lang="en-US" sz="1600" dirty="0"/>
          </a:p>
        </p:txBody>
      </p:sp>
      <p:sp>
        <p:nvSpPr>
          <p:cNvPr id="10" name="Text 7"/>
          <p:cNvSpPr/>
          <p:nvPr/>
        </p:nvSpPr>
        <p:spPr>
          <a:xfrm>
            <a:off x="623530" y="6411198"/>
            <a:ext cx="13610034" cy="181451"/>
          </a:xfrm>
          <a:prstGeom prst="rect">
            <a:avLst/>
          </a:prstGeom>
          <a:noFill/>
          <a:ln/>
        </p:spPr>
        <p:txBody>
          <a:bodyPr wrap="none" lIns="0" tIns="0" rIns="0" bIns="0" rtlCol="0" anchor="t"/>
          <a:lstStyle/>
          <a:p>
            <a:pPr marL="0" indent="0">
              <a:lnSpc>
                <a:spcPts val="1400"/>
              </a:lnSpc>
              <a:buNone/>
            </a:pPr>
            <a:r>
              <a:rPr lang="en-US" sz="1200" dirty="0">
                <a:solidFill>
                  <a:srgbClr val="FFFFFF"/>
                </a:solidFill>
                <a:latin typeface="PT Serif" panose="020A0603040505020204" pitchFamily="18" charset="0"/>
                <a:ea typeface="Source Sans Pro" pitchFamily="34" charset="-122"/>
                <a:cs typeface="Source Sans Pro" pitchFamily="34" charset="-120"/>
              </a:rPr>
              <a:t>Không gian làm việc cần được giữ gìn sạch sẽ và tổ chức hợp lý, tránh để vật cản trên sàn, hạn chế bụi kim loại.</a:t>
            </a:r>
            <a:endParaRPr lang="en-US" sz="1200" dirty="0"/>
          </a:p>
        </p:txBody>
      </p:sp>
      <p:sp>
        <p:nvSpPr>
          <p:cNvPr id="11" name="Shape 8"/>
          <p:cNvSpPr/>
          <p:nvPr/>
        </p:nvSpPr>
        <p:spPr>
          <a:xfrm>
            <a:off x="510182" y="6853394"/>
            <a:ext cx="13836729" cy="761963"/>
          </a:xfrm>
          <a:prstGeom prst="roundRect">
            <a:avLst>
              <a:gd name="adj" fmla="val 2604"/>
            </a:avLst>
          </a:prstGeom>
          <a:solidFill>
            <a:srgbClr val="124E73"/>
          </a:solidFill>
          <a:ln/>
        </p:spPr>
      </p:sp>
      <p:sp>
        <p:nvSpPr>
          <p:cNvPr id="12" name="Text 9"/>
          <p:cNvSpPr/>
          <p:nvPr/>
        </p:nvSpPr>
        <p:spPr>
          <a:xfrm>
            <a:off x="623530" y="7057467"/>
            <a:ext cx="1417558" cy="177165"/>
          </a:xfrm>
          <a:prstGeom prst="rect">
            <a:avLst/>
          </a:prstGeom>
          <a:noFill/>
          <a:ln/>
        </p:spPr>
        <p:txBody>
          <a:bodyPr wrap="none" lIns="0" tIns="0" rIns="0" bIns="0" rtlCol="0" anchor="t"/>
          <a:lstStyle/>
          <a:p>
            <a:pPr marL="0" indent="0">
              <a:lnSpc>
                <a:spcPts val="1350"/>
              </a:lnSpc>
              <a:buNone/>
            </a:pPr>
            <a:r>
              <a:rPr lang="en-US" sz="1600" dirty="0">
                <a:solidFill>
                  <a:srgbClr val="FFFFFF"/>
                </a:solidFill>
                <a:latin typeface="MuseoModerno Medium" pitchFamily="34" charset="0"/>
                <a:ea typeface="MuseoModerno Medium" pitchFamily="34" charset="-122"/>
                <a:cs typeface="MuseoModerno Medium" pitchFamily="34" charset="-120"/>
              </a:rPr>
              <a:t>Đào Tạo An Toàn</a:t>
            </a:r>
            <a:endParaRPr lang="en-US" sz="1600" dirty="0"/>
          </a:p>
        </p:txBody>
      </p:sp>
      <p:sp>
        <p:nvSpPr>
          <p:cNvPr id="13" name="Text 10"/>
          <p:cNvSpPr/>
          <p:nvPr/>
        </p:nvSpPr>
        <p:spPr>
          <a:xfrm>
            <a:off x="623530" y="7302617"/>
            <a:ext cx="13610034" cy="181451"/>
          </a:xfrm>
          <a:prstGeom prst="rect">
            <a:avLst/>
          </a:prstGeom>
          <a:noFill/>
          <a:ln/>
        </p:spPr>
        <p:txBody>
          <a:bodyPr wrap="none" lIns="0" tIns="0" rIns="0" bIns="0" rtlCol="0" anchor="t"/>
          <a:lstStyle/>
          <a:p>
            <a:pPr marL="0" indent="0">
              <a:lnSpc>
                <a:spcPts val="1400"/>
              </a:lnSpc>
              <a:buNone/>
            </a:pPr>
            <a:r>
              <a:rPr lang="en-US" sz="1200" dirty="0">
                <a:solidFill>
                  <a:srgbClr val="FFFFFF"/>
                </a:solidFill>
                <a:latin typeface="PT Serif" panose="020A0603040505020204" pitchFamily="18" charset="0"/>
                <a:ea typeface="Source Sans Pro" pitchFamily="34" charset="-122"/>
                <a:cs typeface="Source Sans Pro" pitchFamily="34" charset="-120"/>
              </a:rPr>
              <a:t>Các nhà quản lý cần tổ chức các buổi đào tạo thường xuyên về an toàn lao động, giúp công nhân cập nhật kiến thức và nhận thức về những nguy hiểm có thể xảy ra.</a:t>
            </a:r>
            <a:endParaRPr lang="en-US" sz="1200" dirty="0"/>
          </a:p>
        </p:txBody>
      </p:sp>
      <p:pic>
        <p:nvPicPr>
          <p:cNvPr id="14" name="Picture 13">
            <a:extLst>
              <a:ext uri="{FF2B5EF4-FFF2-40B4-BE49-F238E27FC236}">
                <a16:creationId xmlns:a16="http://schemas.microsoft.com/office/drawing/2014/main" id="{E043D49C-F546-2B69-999D-ABDF2F8DCE8D}"/>
              </a:ext>
            </a:extLst>
          </p:cNvPr>
          <p:cNvPicPr>
            <a:picLocks noChangeAspect="1"/>
          </p:cNvPicPr>
          <p:nvPr/>
        </p:nvPicPr>
        <p:blipFill>
          <a:blip r:embed="rId4"/>
          <a:stretch>
            <a:fillRect/>
          </a:stretch>
        </p:blipFill>
        <p:spPr>
          <a:xfrm>
            <a:off x="12490101" y="7527049"/>
            <a:ext cx="1967643" cy="60928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84609" y="695444"/>
            <a:ext cx="7774781" cy="1834158"/>
          </a:xfrm>
          <a:prstGeom prst="rect">
            <a:avLst/>
          </a:prstGeom>
          <a:noFill/>
          <a:ln/>
        </p:spPr>
        <p:txBody>
          <a:bodyPr wrap="square" lIns="0" tIns="0" rIns="0" bIns="0" rtlCol="0" anchor="t"/>
          <a:lstStyle/>
          <a:p>
            <a:pPr marL="0" indent="0">
              <a:lnSpc>
                <a:spcPts val="4800"/>
              </a:lnSpc>
              <a:buNone/>
            </a:pPr>
            <a:r>
              <a:rPr lang="en-US" sz="4000" b="1" dirty="0">
                <a:solidFill>
                  <a:srgbClr val="124E73"/>
                </a:solidFill>
                <a:latin typeface="MuseoModerno Medium" pitchFamily="34" charset="0"/>
                <a:ea typeface="MuseoModerno Medium" pitchFamily="34" charset="-122"/>
                <a:cs typeface="MuseoModerno Medium" pitchFamily="34" charset="-120"/>
              </a:rPr>
              <a:t>Xử Lý Tình Huống Tai Nạn Lao Động Khẩn Cấp Khi Gia Công Khung Kèn</a:t>
            </a:r>
            <a:endParaRPr lang="en-US" sz="4000" b="1" dirty="0"/>
          </a:p>
        </p:txBody>
      </p:sp>
      <p:sp>
        <p:nvSpPr>
          <p:cNvPr id="4" name="Shape 1"/>
          <p:cNvSpPr/>
          <p:nvPr/>
        </p:nvSpPr>
        <p:spPr>
          <a:xfrm>
            <a:off x="966550" y="3102551"/>
            <a:ext cx="22860" cy="4711065"/>
          </a:xfrm>
          <a:prstGeom prst="roundRect">
            <a:avLst>
              <a:gd name="adj" fmla="val 128361"/>
            </a:avLst>
          </a:prstGeom>
          <a:solidFill>
            <a:srgbClr val="D9D4C9"/>
          </a:solidFill>
          <a:ln/>
        </p:spPr>
      </p:sp>
      <p:sp>
        <p:nvSpPr>
          <p:cNvPr id="5" name="Shape 2"/>
          <p:cNvSpPr/>
          <p:nvPr/>
        </p:nvSpPr>
        <p:spPr>
          <a:xfrm>
            <a:off x="1175148" y="3531176"/>
            <a:ext cx="684609" cy="22860"/>
          </a:xfrm>
          <a:prstGeom prst="roundRect">
            <a:avLst>
              <a:gd name="adj" fmla="val 128361"/>
            </a:avLst>
          </a:prstGeom>
          <a:solidFill>
            <a:srgbClr val="2B678C"/>
          </a:solidFill>
          <a:ln/>
        </p:spPr>
      </p:sp>
      <p:sp>
        <p:nvSpPr>
          <p:cNvPr id="6" name="Shape 3"/>
          <p:cNvSpPr/>
          <p:nvPr/>
        </p:nvSpPr>
        <p:spPr>
          <a:xfrm>
            <a:off x="757953" y="3322578"/>
            <a:ext cx="440055" cy="440055"/>
          </a:xfrm>
          <a:prstGeom prst="roundRect">
            <a:avLst>
              <a:gd name="adj" fmla="val 6668"/>
            </a:avLst>
          </a:prstGeom>
          <a:solidFill>
            <a:srgbClr val="124E73"/>
          </a:solidFill>
          <a:ln/>
        </p:spPr>
      </p:sp>
      <p:sp>
        <p:nvSpPr>
          <p:cNvPr id="7" name="Text 4"/>
          <p:cNvSpPr/>
          <p:nvPr/>
        </p:nvSpPr>
        <p:spPr>
          <a:xfrm>
            <a:off x="909162" y="3395802"/>
            <a:ext cx="137636" cy="293489"/>
          </a:xfrm>
          <a:prstGeom prst="rect">
            <a:avLst/>
          </a:prstGeom>
          <a:noFill/>
          <a:ln/>
        </p:spPr>
        <p:txBody>
          <a:bodyPr wrap="none" lIns="0" tIns="0" rIns="0" bIns="0" rtlCol="0" anchor="t"/>
          <a:lstStyle/>
          <a:p>
            <a:pPr marL="0" indent="0" algn="ctr">
              <a:lnSpc>
                <a:spcPts val="2300"/>
              </a:lnSpc>
              <a:buNone/>
            </a:pPr>
            <a:r>
              <a:rPr lang="en-US" sz="2300" dirty="0">
                <a:solidFill>
                  <a:srgbClr val="FFFFFF"/>
                </a:solidFill>
                <a:latin typeface="MuseoModerno Medium" pitchFamily="34" charset="0"/>
                <a:ea typeface="MuseoModerno Medium" pitchFamily="34" charset="-122"/>
                <a:cs typeface="MuseoModerno Medium" pitchFamily="34" charset="-120"/>
              </a:rPr>
              <a:t>1</a:t>
            </a:r>
            <a:endParaRPr lang="en-US" sz="2300" dirty="0"/>
          </a:p>
        </p:txBody>
      </p:sp>
      <p:sp>
        <p:nvSpPr>
          <p:cNvPr id="8" name="Text 5"/>
          <p:cNvSpPr/>
          <p:nvPr/>
        </p:nvSpPr>
        <p:spPr>
          <a:xfrm>
            <a:off x="2053829" y="3298171"/>
            <a:ext cx="2445187" cy="305633"/>
          </a:xfrm>
          <a:prstGeom prst="rect">
            <a:avLst/>
          </a:prstGeom>
          <a:noFill/>
          <a:ln/>
        </p:spPr>
        <p:txBody>
          <a:bodyPr wrap="none" lIns="0" tIns="0" rIns="0" bIns="0" rtlCol="0" anchor="t"/>
          <a:lstStyle/>
          <a:p>
            <a:pPr marL="0" indent="0" algn="l">
              <a:lnSpc>
                <a:spcPts val="2400"/>
              </a:lnSpc>
              <a:buNone/>
            </a:pPr>
            <a:r>
              <a:rPr lang="en-US" sz="2000" dirty="0">
                <a:solidFill>
                  <a:srgbClr val="2B4150"/>
                </a:solidFill>
                <a:latin typeface="MuseoModerno Medium" pitchFamily="34" charset="0"/>
                <a:ea typeface="MuseoModerno Medium" pitchFamily="34" charset="-122"/>
                <a:cs typeface="MuseoModerno Medium" pitchFamily="34" charset="-120"/>
              </a:rPr>
              <a:t>Báo Động</a:t>
            </a:r>
            <a:endParaRPr lang="en-US" sz="2000" dirty="0"/>
          </a:p>
        </p:txBody>
      </p:sp>
      <p:sp>
        <p:nvSpPr>
          <p:cNvPr id="9" name="Text 6"/>
          <p:cNvSpPr/>
          <p:nvPr/>
        </p:nvSpPr>
        <p:spPr>
          <a:xfrm>
            <a:off x="2053828" y="3603804"/>
            <a:ext cx="6405563" cy="625793"/>
          </a:xfrm>
          <a:prstGeom prst="rect">
            <a:avLst/>
          </a:prstGeom>
          <a:noFill/>
          <a:ln/>
        </p:spPr>
        <p:txBody>
          <a:bodyPr wrap="square" lIns="0" tIns="0" rIns="0" bIns="0" rtlCol="0" anchor="t"/>
          <a:lstStyle/>
          <a:p>
            <a:pPr marL="0" indent="0" algn="l">
              <a:lnSpc>
                <a:spcPts val="24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Công nhân cần lập tức ngừng mọi hoạt động và kích hoạt hệ thống báo động để thông báo cho đồng nghiệp và bộ phận an toàn lao động.</a:t>
            </a:r>
            <a:endParaRPr lang="en-US" sz="1600" dirty="0"/>
          </a:p>
        </p:txBody>
      </p:sp>
      <p:sp>
        <p:nvSpPr>
          <p:cNvPr id="10" name="Shape 7"/>
          <p:cNvSpPr/>
          <p:nvPr/>
        </p:nvSpPr>
        <p:spPr>
          <a:xfrm>
            <a:off x="1175148" y="5166737"/>
            <a:ext cx="684609" cy="22860"/>
          </a:xfrm>
          <a:prstGeom prst="roundRect">
            <a:avLst>
              <a:gd name="adj" fmla="val 128361"/>
            </a:avLst>
          </a:prstGeom>
          <a:solidFill>
            <a:srgbClr val="2B678C"/>
          </a:solidFill>
          <a:ln/>
        </p:spPr>
      </p:sp>
      <p:sp>
        <p:nvSpPr>
          <p:cNvPr id="11" name="Shape 8"/>
          <p:cNvSpPr/>
          <p:nvPr/>
        </p:nvSpPr>
        <p:spPr>
          <a:xfrm>
            <a:off x="757953" y="4958140"/>
            <a:ext cx="440055" cy="440055"/>
          </a:xfrm>
          <a:prstGeom prst="roundRect">
            <a:avLst>
              <a:gd name="adj" fmla="val 6668"/>
            </a:avLst>
          </a:prstGeom>
          <a:solidFill>
            <a:srgbClr val="124E73"/>
          </a:solidFill>
          <a:ln/>
        </p:spPr>
      </p:sp>
      <p:sp>
        <p:nvSpPr>
          <p:cNvPr id="12" name="Text 9"/>
          <p:cNvSpPr/>
          <p:nvPr/>
        </p:nvSpPr>
        <p:spPr>
          <a:xfrm>
            <a:off x="896423" y="5031363"/>
            <a:ext cx="163116" cy="293489"/>
          </a:xfrm>
          <a:prstGeom prst="rect">
            <a:avLst/>
          </a:prstGeom>
          <a:noFill/>
          <a:ln/>
        </p:spPr>
        <p:txBody>
          <a:bodyPr wrap="none" lIns="0" tIns="0" rIns="0" bIns="0" rtlCol="0" anchor="t"/>
          <a:lstStyle/>
          <a:p>
            <a:pPr marL="0" indent="0" algn="ctr">
              <a:lnSpc>
                <a:spcPts val="2300"/>
              </a:lnSpc>
              <a:buNone/>
            </a:pPr>
            <a:r>
              <a:rPr lang="en-US" sz="2300" dirty="0">
                <a:solidFill>
                  <a:srgbClr val="FFFFFF"/>
                </a:solidFill>
                <a:latin typeface="MuseoModerno Medium" pitchFamily="34" charset="0"/>
                <a:ea typeface="MuseoModerno Medium" pitchFamily="34" charset="-122"/>
                <a:cs typeface="MuseoModerno Medium" pitchFamily="34" charset="-120"/>
              </a:rPr>
              <a:t>2</a:t>
            </a:r>
            <a:endParaRPr lang="en-US" sz="2300" dirty="0"/>
          </a:p>
        </p:txBody>
      </p:sp>
      <p:sp>
        <p:nvSpPr>
          <p:cNvPr id="13" name="Text 10"/>
          <p:cNvSpPr/>
          <p:nvPr/>
        </p:nvSpPr>
        <p:spPr>
          <a:xfrm>
            <a:off x="2053829" y="4933732"/>
            <a:ext cx="2445187" cy="305633"/>
          </a:xfrm>
          <a:prstGeom prst="rect">
            <a:avLst/>
          </a:prstGeom>
          <a:noFill/>
          <a:ln/>
        </p:spPr>
        <p:txBody>
          <a:bodyPr wrap="none" lIns="0" tIns="0" rIns="0" bIns="0" rtlCol="0" anchor="t"/>
          <a:lstStyle/>
          <a:p>
            <a:pPr marL="0" indent="0" algn="l">
              <a:lnSpc>
                <a:spcPts val="2400"/>
              </a:lnSpc>
              <a:buNone/>
            </a:pPr>
            <a:r>
              <a:rPr lang="en-US" sz="2000" dirty="0">
                <a:solidFill>
                  <a:srgbClr val="2B4150"/>
                </a:solidFill>
                <a:latin typeface="MuseoModerno Medium" pitchFamily="34" charset="0"/>
                <a:ea typeface="MuseoModerno Medium" pitchFamily="34" charset="-122"/>
                <a:cs typeface="MuseoModerno Medium" pitchFamily="34" charset="-120"/>
              </a:rPr>
              <a:t>Đánh Giá Tình Trạng</a:t>
            </a:r>
            <a:endParaRPr lang="en-US" sz="2000" dirty="0"/>
          </a:p>
        </p:txBody>
      </p:sp>
      <p:sp>
        <p:nvSpPr>
          <p:cNvPr id="14" name="Text 11"/>
          <p:cNvSpPr/>
          <p:nvPr/>
        </p:nvSpPr>
        <p:spPr>
          <a:xfrm>
            <a:off x="2053828" y="5239365"/>
            <a:ext cx="6405563" cy="625793"/>
          </a:xfrm>
          <a:prstGeom prst="rect">
            <a:avLst/>
          </a:prstGeom>
          <a:noFill/>
          <a:ln/>
        </p:spPr>
        <p:txBody>
          <a:bodyPr wrap="square" lIns="0" tIns="0" rIns="0" bIns="0" rtlCol="0" anchor="t"/>
          <a:lstStyle/>
          <a:p>
            <a:pPr marL="0" indent="0" algn="l">
              <a:lnSpc>
                <a:spcPts val="24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Nếu có người bị thương, cần đánh giá tình trạng của họ một cách cẩn thận và gọi ngay dịch vụ cấp cứu nếu cần thiết.</a:t>
            </a:r>
            <a:endParaRPr lang="en-US" sz="1600" dirty="0"/>
          </a:p>
        </p:txBody>
      </p:sp>
      <p:sp>
        <p:nvSpPr>
          <p:cNvPr id="15" name="Shape 12"/>
          <p:cNvSpPr/>
          <p:nvPr/>
        </p:nvSpPr>
        <p:spPr>
          <a:xfrm>
            <a:off x="1175148" y="6802299"/>
            <a:ext cx="684609" cy="22860"/>
          </a:xfrm>
          <a:prstGeom prst="roundRect">
            <a:avLst>
              <a:gd name="adj" fmla="val 128361"/>
            </a:avLst>
          </a:prstGeom>
          <a:solidFill>
            <a:srgbClr val="2B678C"/>
          </a:solidFill>
          <a:ln/>
        </p:spPr>
      </p:sp>
      <p:sp>
        <p:nvSpPr>
          <p:cNvPr id="16" name="Shape 13"/>
          <p:cNvSpPr/>
          <p:nvPr/>
        </p:nvSpPr>
        <p:spPr>
          <a:xfrm>
            <a:off x="757953" y="6593702"/>
            <a:ext cx="440055" cy="440055"/>
          </a:xfrm>
          <a:prstGeom prst="roundRect">
            <a:avLst>
              <a:gd name="adj" fmla="val 6668"/>
            </a:avLst>
          </a:prstGeom>
          <a:solidFill>
            <a:srgbClr val="124E73"/>
          </a:solidFill>
          <a:ln/>
        </p:spPr>
      </p:sp>
      <p:sp>
        <p:nvSpPr>
          <p:cNvPr id="17" name="Text 14"/>
          <p:cNvSpPr/>
          <p:nvPr/>
        </p:nvSpPr>
        <p:spPr>
          <a:xfrm>
            <a:off x="895470" y="6666925"/>
            <a:ext cx="164902" cy="293489"/>
          </a:xfrm>
          <a:prstGeom prst="rect">
            <a:avLst/>
          </a:prstGeom>
          <a:noFill/>
          <a:ln/>
        </p:spPr>
        <p:txBody>
          <a:bodyPr wrap="none" lIns="0" tIns="0" rIns="0" bIns="0" rtlCol="0" anchor="t"/>
          <a:lstStyle/>
          <a:p>
            <a:pPr marL="0" indent="0" algn="ctr">
              <a:lnSpc>
                <a:spcPts val="2300"/>
              </a:lnSpc>
              <a:buNone/>
            </a:pPr>
            <a:r>
              <a:rPr lang="en-US" sz="2300" dirty="0">
                <a:solidFill>
                  <a:srgbClr val="FFFFFF"/>
                </a:solidFill>
                <a:latin typeface="MuseoModerno Medium" pitchFamily="34" charset="0"/>
                <a:ea typeface="MuseoModerno Medium" pitchFamily="34" charset="-122"/>
                <a:cs typeface="MuseoModerno Medium" pitchFamily="34" charset="-120"/>
              </a:rPr>
              <a:t>3</a:t>
            </a:r>
            <a:endParaRPr lang="en-US" sz="2300" dirty="0"/>
          </a:p>
        </p:txBody>
      </p:sp>
      <p:sp>
        <p:nvSpPr>
          <p:cNvPr id="18" name="Text 15"/>
          <p:cNvSpPr/>
          <p:nvPr/>
        </p:nvSpPr>
        <p:spPr>
          <a:xfrm>
            <a:off x="2053829" y="6569294"/>
            <a:ext cx="2659499" cy="305633"/>
          </a:xfrm>
          <a:prstGeom prst="rect">
            <a:avLst/>
          </a:prstGeom>
          <a:noFill/>
          <a:ln/>
        </p:spPr>
        <p:txBody>
          <a:bodyPr wrap="none" lIns="0" tIns="0" rIns="0" bIns="0" rtlCol="0" anchor="t"/>
          <a:lstStyle/>
          <a:p>
            <a:pPr marL="0" indent="0" algn="l">
              <a:lnSpc>
                <a:spcPts val="2400"/>
              </a:lnSpc>
              <a:buNone/>
            </a:pPr>
            <a:r>
              <a:rPr lang="en-US" sz="2000" dirty="0">
                <a:solidFill>
                  <a:srgbClr val="2B4150"/>
                </a:solidFill>
                <a:latin typeface="MuseoModerno Medium" pitchFamily="34" charset="0"/>
                <a:ea typeface="MuseoModerno Medium" pitchFamily="34" charset="-122"/>
                <a:cs typeface="MuseoModerno Medium" pitchFamily="34" charset="-120"/>
              </a:rPr>
              <a:t>Điều Tra Nguyên Nhân</a:t>
            </a:r>
            <a:endParaRPr lang="en-US" sz="2000" dirty="0"/>
          </a:p>
        </p:txBody>
      </p:sp>
      <p:sp>
        <p:nvSpPr>
          <p:cNvPr id="19" name="Text 16"/>
          <p:cNvSpPr/>
          <p:nvPr/>
        </p:nvSpPr>
        <p:spPr>
          <a:xfrm>
            <a:off x="2053828" y="6874927"/>
            <a:ext cx="6405563" cy="625793"/>
          </a:xfrm>
          <a:prstGeom prst="rect">
            <a:avLst/>
          </a:prstGeom>
          <a:noFill/>
          <a:ln/>
        </p:spPr>
        <p:txBody>
          <a:bodyPr wrap="square" lIns="0" tIns="0" rIns="0" bIns="0" rtlCol="0" anchor="t"/>
          <a:lstStyle/>
          <a:p>
            <a:pPr marL="0" indent="0" algn="l">
              <a:lnSpc>
                <a:spcPts val="24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Sau khi tình huống được giải quyết, việc tiến hành điều tra nguyên nhân tai nạn là rất quan trọng để cải thiện quy trình an toàn lao động trong tương lai.</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109079" y="312539"/>
            <a:ext cx="8412123" cy="355044"/>
          </a:xfrm>
          <a:prstGeom prst="rect">
            <a:avLst/>
          </a:prstGeom>
          <a:noFill/>
          <a:ln/>
        </p:spPr>
        <p:txBody>
          <a:bodyPr wrap="none" lIns="0" tIns="0" rIns="0" bIns="0" rtlCol="0" anchor="t"/>
          <a:lstStyle/>
          <a:p>
            <a:pPr marL="0" indent="0" algn="ctr">
              <a:lnSpc>
                <a:spcPts val="2750"/>
              </a:lnSpc>
              <a:buNone/>
            </a:pPr>
            <a:r>
              <a:rPr lang="en-US" sz="2800" b="1" dirty="0">
                <a:solidFill>
                  <a:srgbClr val="124E73"/>
                </a:solidFill>
                <a:latin typeface="MuseoModerno Medium" pitchFamily="34" charset="0"/>
                <a:ea typeface="MuseoModerno Medium" pitchFamily="34" charset="-122"/>
                <a:cs typeface="MuseoModerno Medium" pitchFamily="34" charset="-120"/>
              </a:rPr>
              <a:t>An Toàn Vệ Sinh Lao Động Đối Với Nhân Viên Chế Tạo Lưỡi Gà</a:t>
            </a:r>
            <a:endParaRPr lang="en-US" sz="2800" b="1" dirty="0"/>
          </a:p>
        </p:txBody>
      </p:sp>
      <p:pic>
        <p:nvPicPr>
          <p:cNvPr id="3" name="Image 0" descr="preencoded.png"/>
          <p:cNvPicPr>
            <a:picLocks noChangeAspect="1"/>
          </p:cNvPicPr>
          <p:nvPr/>
        </p:nvPicPr>
        <p:blipFill>
          <a:blip r:embed="rId3"/>
          <a:stretch>
            <a:fillRect/>
          </a:stretch>
        </p:blipFill>
        <p:spPr>
          <a:xfrm>
            <a:off x="3927038" y="894874"/>
            <a:ext cx="6776323" cy="5078611"/>
          </a:xfrm>
          <a:prstGeom prst="rect">
            <a:avLst/>
          </a:prstGeom>
        </p:spPr>
      </p:pic>
      <p:pic>
        <p:nvPicPr>
          <p:cNvPr id="4" name="Image 1" descr="preencoded.png"/>
          <p:cNvPicPr>
            <a:picLocks noChangeAspect="1"/>
          </p:cNvPicPr>
          <p:nvPr/>
        </p:nvPicPr>
        <p:blipFill>
          <a:blip r:embed="rId4"/>
          <a:stretch>
            <a:fillRect/>
          </a:stretch>
        </p:blipFill>
        <p:spPr>
          <a:xfrm>
            <a:off x="397669" y="5995849"/>
            <a:ext cx="568166" cy="909161"/>
          </a:xfrm>
          <a:prstGeom prst="rect">
            <a:avLst/>
          </a:prstGeom>
        </p:spPr>
      </p:pic>
      <p:sp>
        <p:nvSpPr>
          <p:cNvPr id="5" name="Text 1"/>
          <p:cNvSpPr/>
          <p:nvPr/>
        </p:nvSpPr>
        <p:spPr>
          <a:xfrm>
            <a:off x="1136213" y="6200398"/>
            <a:ext cx="1420535" cy="177522"/>
          </a:xfrm>
          <a:prstGeom prst="rect">
            <a:avLst/>
          </a:prstGeom>
          <a:noFill/>
          <a:ln/>
        </p:spPr>
        <p:txBody>
          <a:bodyPr wrap="none" lIns="0" tIns="0" rIns="0" bIns="0" rtlCol="0" anchor="t"/>
          <a:lstStyle/>
          <a:p>
            <a:pPr marL="0" indent="0" algn="l">
              <a:lnSpc>
                <a:spcPts val="1350"/>
              </a:lnSpc>
              <a:buNone/>
            </a:pPr>
            <a:r>
              <a:rPr lang="en-US" sz="2000" dirty="0">
                <a:solidFill>
                  <a:srgbClr val="2B4150"/>
                </a:solidFill>
                <a:latin typeface="MuseoModerno Medium" pitchFamily="34" charset="0"/>
                <a:ea typeface="MuseoModerno Medium" pitchFamily="34" charset="-122"/>
                <a:cs typeface="MuseoModerno Medium" pitchFamily="34" charset="-120"/>
              </a:rPr>
              <a:t>Đặc Điểm Công Việc</a:t>
            </a:r>
            <a:endParaRPr lang="en-US" sz="2000" dirty="0"/>
          </a:p>
        </p:txBody>
      </p:sp>
      <p:sp>
        <p:nvSpPr>
          <p:cNvPr id="6" name="Text 2"/>
          <p:cNvSpPr/>
          <p:nvPr/>
        </p:nvSpPr>
        <p:spPr>
          <a:xfrm>
            <a:off x="1136213" y="6446024"/>
            <a:ext cx="13096518" cy="181928"/>
          </a:xfrm>
          <a:prstGeom prst="rect">
            <a:avLst/>
          </a:prstGeom>
          <a:noFill/>
          <a:ln/>
        </p:spPr>
        <p:txBody>
          <a:bodyPr wrap="none" lIns="0" tIns="0" rIns="0" bIns="0" rtlCol="0" anchor="t"/>
          <a:lstStyle/>
          <a:p>
            <a:pPr marL="0" indent="0" algn="l">
              <a:lnSpc>
                <a:spcPts val="140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Chế tạo lưỡi gà đòi hỏi sự tỉ mỉ và chính xác cao, bắt đầu từ việc cắt nguyên liệu thành các mảnh nhỏ với kích thước phù hợp. Công nhân cần kiểm tra </a:t>
            </a:r>
            <a:r>
              <a:rPr lang="en-US" sz="1400" dirty="0" err="1">
                <a:solidFill>
                  <a:srgbClr val="2B4150"/>
                </a:solidFill>
                <a:latin typeface="PT Serif" panose="020A0603040505020204" pitchFamily="18" charset="0"/>
                <a:ea typeface="Source Sans Pro" pitchFamily="34" charset="-122"/>
                <a:cs typeface="Source Sans Pro" pitchFamily="34" charset="-120"/>
              </a:rPr>
              <a:t>độ</a:t>
            </a:r>
            <a:r>
              <a:rPr lang="en-US" sz="1400" dirty="0">
                <a:solidFill>
                  <a:srgbClr val="2B4150"/>
                </a:solidFill>
                <a:latin typeface="PT Serif" panose="020A0603040505020204" pitchFamily="18" charset="0"/>
                <a:ea typeface="Source Sans Pro" pitchFamily="34" charset="-122"/>
                <a:cs typeface="Source Sans Pro" pitchFamily="34" charset="-120"/>
              </a:rPr>
              <a:t> </a:t>
            </a:r>
            <a:r>
              <a:rPr lang="en-US" sz="1400" dirty="0" err="1">
                <a:solidFill>
                  <a:srgbClr val="2B4150"/>
                </a:solidFill>
                <a:latin typeface="PT Serif" panose="020A0603040505020204" pitchFamily="18" charset="0"/>
                <a:ea typeface="Source Sans Pro" pitchFamily="34" charset="-122"/>
                <a:cs typeface="Source Sans Pro" pitchFamily="34" charset="-120"/>
              </a:rPr>
              <a:t>nhạy</a:t>
            </a:r>
            <a:endParaRPr lang="en-US" sz="1400" dirty="0">
              <a:solidFill>
                <a:srgbClr val="2B4150"/>
              </a:solidFill>
              <a:latin typeface="PT Serif" panose="020A0603040505020204" pitchFamily="18" charset="0"/>
              <a:ea typeface="Source Sans Pro" pitchFamily="34" charset="-122"/>
              <a:cs typeface="Source Sans Pro" pitchFamily="34" charset="-120"/>
            </a:endParaRPr>
          </a:p>
          <a:p>
            <a:pPr marL="0" indent="0" algn="l">
              <a:lnSpc>
                <a:spcPts val="1400"/>
              </a:lnSpc>
              <a:buNone/>
            </a:pPr>
            <a:r>
              <a:rPr lang="en-US" sz="1400" dirty="0" err="1">
                <a:solidFill>
                  <a:srgbClr val="2B4150"/>
                </a:solidFill>
                <a:latin typeface="PT Serif" panose="020A0603040505020204" pitchFamily="18" charset="0"/>
                <a:ea typeface="Source Sans Pro" pitchFamily="34" charset="-122"/>
                <a:cs typeface="Source Sans Pro" pitchFamily="34" charset="-120"/>
              </a:rPr>
              <a:t>của</a:t>
            </a:r>
            <a:r>
              <a:rPr lang="en-US" sz="1400" dirty="0">
                <a:solidFill>
                  <a:srgbClr val="2B4150"/>
                </a:solidFill>
                <a:latin typeface="PT Serif" panose="020A0603040505020204" pitchFamily="18" charset="0"/>
                <a:ea typeface="Source Sans Pro" pitchFamily="34" charset="-122"/>
                <a:cs typeface="Source Sans Pro" pitchFamily="34" charset="-120"/>
              </a:rPr>
              <a:t> lưỡi gà sau mỗi bước gia công.</a:t>
            </a:r>
            <a:endParaRPr lang="en-US" sz="1400" dirty="0"/>
          </a:p>
        </p:txBody>
      </p:sp>
      <p:pic>
        <p:nvPicPr>
          <p:cNvPr id="7" name="Image 2" descr="preencoded.png"/>
          <p:cNvPicPr>
            <a:picLocks noChangeAspect="1"/>
          </p:cNvPicPr>
          <p:nvPr/>
        </p:nvPicPr>
        <p:blipFill>
          <a:blip r:embed="rId5"/>
          <a:stretch>
            <a:fillRect/>
          </a:stretch>
        </p:blipFill>
        <p:spPr>
          <a:xfrm>
            <a:off x="397669" y="6905010"/>
            <a:ext cx="568166" cy="909161"/>
          </a:xfrm>
          <a:prstGeom prst="rect">
            <a:avLst/>
          </a:prstGeom>
        </p:spPr>
      </p:pic>
      <p:sp>
        <p:nvSpPr>
          <p:cNvPr id="8" name="Text 3"/>
          <p:cNvSpPr/>
          <p:nvPr/>
        </p:nvSpPr>
        <p:spPr>
          <a:xfrm>
            <a:off x="1136213" y="7191298"/>
            <a:ext cx="1420535" cy="177522"/>
          </a:xfrm>
          <a:prstGeom prst="rect">
            <a:avLst/>
          </a:prstGeom>
          <a:noFill/>
          <a:ln/>
        </p:spPr>
        <p:txBody>
          <a:bodyPr wrap="none" lIns="0" tIns="0" rIns="0" bIns="0" rtlCol="0" anchor="t"/>
          <a:lstStyle/>
          <a:p>
            <a:pPr marL="0" indent="0" algn="l">
              <a:lnSpc>
                <a:spcPts val="1350"/>
              </a:lnSpc>
              <a:buNone/>
            </a:pPr>
            <a:r>
              <a:rPr lang="en-US" sz="2000" dirty="0">
                <a:solidFill>
                  <a:srgbClr val="2B4150"/>
                </a:solidFill>
                <a:latin typeface="MuseoModerno Medium" pitchFamily="34" charset="0"/>
                <a:ea typeface="MuseoModerno Medium" pitchFamily="34" charset="-122"/>
                <a:cs typeface="MuseoModerno Medium" pitchFamily="34" charset="-120"/>
              </a:rPr>
              <a:t>Các Dạng Tai Nạn</a:t>
            </a:r>
            <a:endParaRPr lang="en-US" sz="2000" dirty="0"/>
          </a:p>
        </p:txBody>
      </p:sp>
      <p:sp>
        <p:nvSpPr>
          <p:cNvPr id="9" name="Text 4"/>
          <p:cNvSpPr/>
          <p:nvPr/>
        </p:nvSpPr>
        <p:spPr>
          <a:xfrm>
            <a:off x="1136213" y="7436924"/>
            <a:ext cx="13096518" cy="181928"/>
          </a:xfrm>
          <a:prstGeom prst="rect">
            <a:avLst/>
          </a:prstGeom>
          <a:noFill/>
          <a:ln/>
        </p:spPr>
        <p:txBody>
          <a:bodyPr wrap="none" lIns="0" tIns="0" rIns="0" bIns="0" rtlCol="0" anchor="t"/>
          <a:lstStyle/>
          <a:p>
            <a:pPr marL="0" indent="0" algn="l">
              <a:lnSpc>
                <a:spcPts val="140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Bị thương do dụng cụ cắt sắc bén, tiếp xúc với bụi kim loại và hóa chất, trượt ngã do sàn nhà không sạch sẽ, tiếng ồn lớn từ thiết bị làm giảm khả năng nghe.</a:t>
            </a:r>
            <a:endParaRPr lang="en-US" sz="1400" dirty="0"/>
          </a:p>
        </p:txBody>
      </p:sp>
      <p:pic>
        <p:nvPicPr>
          <p:cNvPr id="10" name="Picture 9">
            <a:extLst>
              <a:ext uri="{FF2B5EF4-FFF2-40B4-BE49-F238E27FC236}">
                <a16:creationId xmlns:a16="http://schemas.microsoft.com/office/drawing/2014/main" id="{5F050295-9006-E23B-9431-25E0C423D17E}"/>
              </a:ext>
            </a:extLst>
          </p:cNvPr>
          <p:cNvPicPr>
            <a:picLocks noChangeAspect="1"/>
          </p:cNvPicPr>
          <p:nvPr/>
        </p:nvPicPr>
        <p:blipFill>
          <a:blip r:embed="rId6"/>
          <a:stretch>
            <a:fillRect/>
          </a:stretch>
        </p:blipFill>
        <p:spPr>
          <a:xfrm>
            <a:off x="12757013" y="7618852"/>
            <a:ext cx="1646096" cy="50971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008418" y="1058347"/>
            <a:ext cx="6613565" cy="354330"/>
          </a:xfrm>
          <a:prstGeom prst="rect">
            <a:avLst/>
          </a:prstGeom>
          <a:noFill/>
          <a:ln/>
        </p:spPr>
        <p:txBody>
          <a:bodyPr wrap="none" lIns="0" tIns="0" rIns="0" bIns="0" rtlCol="0" anchor="t"/>
          <a:lstStyle/>
          <a:p>
            <a:pPr marL="0" indent="0" algn="ctr">
              <a:lnSpc>
                <a:spcPts val="2750"/>
              </a:lnSpc>
              <a:buNone/>
            </a:pPr>
            <a:r>
              <a:rPr lang="en-US" sz="3600" b="1" dirty="0">
                <a:solidFill>
                  <a:srgbClr val="124E73"/>
                </a:solidFill>
                <a:latin typeface="MuseoModerno Medium" pitchFamily="34" charset="0"/>
                <a:ea typeface="MuseoModerno Medium" pitchFamily="34" charset="-122"/>
                <a:cs typeface="MuseoModerno Medium" pitchFamily="34" charset="-120"/>
              </a:rPr>
              <a:t>Quy Định An Toàn Lao Động Khi Chế Tạo Lưỡi Gà</a:t>
            </a:r>
            <a:endParaRPr lang="en-US" sz="3600" b="1" dirty="0"/>
          </a:p>
        </p:txBody>
      </p:sp>
      <p:pic>
        <p:nvPicPr>
          <p:cNvPr id="3" name="Image 0" descr="preencoded.png"/>
          <p:cNvPicPr>
            <a:picLocks noChangeAspect="1"/>
          </p:cNvPicPr>
          <p:nvPr/>
        </p:nvPicPr>
        <p:blipFill>
          <a:blip r:embed="rId3"/>
          <a:stretch>
            <a:fillRect/>
          </a:stretch>
        </p:blipFill>
        <p:spPr>
          <a:xfrm>
            <a:off x="8727511" y="3543287"/>
            <a:ext cx="5724982" cy="2982763"/>
          </a:xfrm>
          <a:prstGeom prst="rect">
            <a:avLst/>
          </a:prstGeom>
        </p:spPr>
      </p:pic>
      <p:sp>
        <p:nvSpPr>
          <p:cNvPr id="4" name="Text 1"/>
          <p:cNvSpPr/>
          <p:nvPr/>
        </p:nvSpPr>
        <p:spPr>
          <a:xfrm>
            <a:off x="396835" y="6060162"/>
            <a:ext cx="13836729" cy="181451"/>
          </a:xfrm>
          <a:prstGeom prst="rect">
            <a:avLst/>
          </a:prstGeom>
          <a:noFill/>
          <a:ln/>
        </p:spPr>
        <p:txBody>
          <a:bodyPr wrap="none" lIns="0" tIns="0" rIns="0" bIns="0" rtlCol="0" anchor="t"/>
          <a:lstStyle/>
          <a:p>
            <a:pPr marL="0" indent="0">
              <a:lnSpc>
                <a:spcPts val="1400"/>
              </a:lnSpc>
              <a:buNone/>
            </a:pPr>
            <a:endParaRPr lang="en-US" sz="850" dirty="0"/>
          </a:p>
        </p:txBody>
      </p:sp>
      <p:pic>
        <p:nvPicPr>
          <p:cNvPr id="5" name="Image 1" descr="preencoded.png"/>
          <p:cNvPicPr>
            <a:picLocks noChangeAspect="1"/>
          </p:cNvPicPr>
          <p:nvPr/>
        </p:nvPicPr>
        <p:blipFill>
          <a:blip r:embed="rId4"/>
          <a:stretch>
            <a:fillRect/>
          </a:stretch>
        </p:blipFill>
        <p:spPr>
          <a:xfrm>
            <a:off x="738480" y="2916673"/>
            <a:ext cx="283488" cy="283488"/>
          </a:xfrm>
          <a:prstGeom prst="rect">
            <a:avLst/>
          </a:prstGeom>
        </p:spPr>
      </p:pic>
      <p:sp>
        <p:nvSpPr>
          <p:cNvPr id="6" name="Text 2"/>
          <p:cNvSpPr/>
          <p:nvPr/>
        </p:nvSpPr>
        <p:spPr>
          <a:xfrm>
            <a:off x="1240897" y="2916674"/>
            <a:ext cx="1417558" cy="177165"/>
          </a:xfrm>
          <a:prstGeom prst="rect">
            <a:avLst/>
          </a:prstGeom>
          <a:noFill/>
          <a:ln/>
        </p:spPr>
        <p:txBody>
          <a:bodyPr wrap="none" lIns="0" tIns="0" rIns="0" bIns="0" rtlCol="0" anchor="t"/>
          <a:lstStyle/>
          <a:p>
            <a:pPr marL="0" indent="0" algn="l">
              <a:lnSpc>
                <a:spcPts val="1350"/>
              </a:lnSpc>
              <a:buNone/>
            </a:pPr>
            <a:r>
              <a:rPr lang="en-US" dirty="0">
                <a:solidFill>
                  <a:srgbClr val="2B4150"/>
                </a:solidFill>
                <a:latin typeface="MuseoModerno Medium" pitchFamily="34" charset="0"/>
                <a:ea typeface="MuseoModerno Medium" pitchFamily="34" charset="-122"/>
                <a:cs typeface="MuseoModerno Medium" pitchFamily="34" charset="-120"/>
              </a:rPr>
              <a:t>Đào Tạo An Toàn</a:t>
            </a:r>
            <a:endParaRPr lang="en-US" dirty="0"/>
          </a:p>
        </p:txBody>
      </p:sp>
      <p:sp>
        <p:nvSpPr>
          <p:cNvPr id="7" name="Text 3"/>
          <p:cNvSpPr/>
          <p:nvPr/>
        </p:nvSpPr>
        <p:spPr>
          <a:xfrm>
            <a:off x="1240897" y="3161823"/>
            <a:ext cx="6837978" cy="518636"/>
          </a:xfrm>
          <a:prstGeom prst="rect">
            <a:avLst/>
          </a:prstGeom>
          <a:noFill/>
          <a:ln/>
        </p:spPr>
        <p:txBody>
          <a:bodyPr wrap="none" lIns="0" tIns="0" rIns="0" bIns="0" rtlCol="0" anchor="t"/>
          <a:lstStyle/>
          <a:p>
            <a:pPr marL="0" indent="0" algn="l">
              <a:lnSpc>
                <a:spcPts val="1400"/>
              </a:lnSpc>
              <a:buNone/>
            </a:pPr>
            <a:r>
              <a:rPr lang="en-US" sz="1200" dirty="0">
                <a:solidFill>
                  <a:srgbClr val="2B4150"/>
                </a:solidFill>
                <a:latin typeface="PT Serif" panose="020A0603040505020204" pitchFamily="18" charset="0"/>
                <a:ea typeface="Source Sans Pro" pitchFamily="34" charset="-122"/>
                <a:cs typeface="Source Sans Pro" pitchFamily="34" charset="-120"/>
              </a:rPr>
              <a:t>Mọi công nhân phải được đào tạo bài bản về an toàn lao động, nắm vững quy trình vận hành máy móc </a:t>
            </a:r>
            <a:r>
              <a:rPr lang="en-US" sz="1200" dirty="0" err="1">
                <a:solidFill>
                  <a:srgbClr val="2B4150"/>
                </a:solidFill>
                <a:latin typeface="PT Serif" panose="020A0603040505020204" pitchFamily="18" charset="0"/>
                <a:ea typeface="Source Sans Pro" pitchFamily="34" charset="-122"/>
                <a:cs typeface="Source Sans Pro" pitchFamily="34" charset="-120"/>
              </a:rPr>
              <a:t>và</a:t>
            </a:r>
            <a:r>
              <a:rPr lang="en-US" sz="1200" dirty="0">
                <a:solidFill>
                  <a:srgbClr val="2B4150"/>
                </a:solidFill>
                <a:latin typeface="PT Serif" panose="020A0603040505020204" pitchFamily="18" charset="0"/>
                <a:ea typeface="Source Sans Pro" pitchFamily="34" charset="-122"/>
                <a:cs typeface="Source Sans Pro" pitchFamily="34" charset="-120"/>
              </a:rPr>
              <a:t> </a:t>
            </a:r>
          </a:p>
          <a:p>
            <a:pPr marL="0" indent="0" algn="l">
              <a:lnSpc>
                <a:spcPts val="1400"/>
              </a:lnSpc>
              <a:buNone/>
            </a:pPr>
            <a:r>
              <a:rPr lang="en-US" sz="1200" dirty="0" err="1">
                <a:solidFill>
                  <a:srgbClr val="2B4150"/>
                </a:solidFill>
                <a:latin typeface="PT Serif" panose="020A0603040505020204" pitchFamily="18" charset="0"/>
                <a:ea typeface="Source Sans Pro" pitchFamily="34" charset="-122"/>
                <a:cs typeface="Source Sans Pro" pitchFamily="34" charset="-120"/>
              </a:rPr>
              <a:t>sử</a:t>
            </a:r>
            <a:r>
              <a:rPr lang="en-US" sz="1200" dirty="0">
                <a:solidFill>
                  <a:srgbClr val="2B4150"/>
                </a:solidFill>
                <a:latin typeface="PT Serif" panose="020A0603040505020204" pitchFamily="18" charset="0"/>
                <a:ea typeface="Source Sans Pro" pitchFamily="34" charset="-122"/>
                <a:cs typeface="Source Sans Pro" pitchFamily="34" charset="-120"/>
              </a:rPr>
              <a:t> </a:t>
            </a:r>
            <a:r>
              <a:rPr lang="en-US" sz="1200" dirty="0" err="1">
                <a:solidFill>
                  <a:srgbClr val="2B4150"/>
                </a:solidFill>
                <a:latin typeface="PT Serif" panose="020A0603040505020204" pitchFamily="18" charset="0"/>
                <a:ea typeface="Source Sans Pro" pitchFamily="34" charset="-122"/>
                <a:cs typeface="Source Sans Pro" pitchFamily="34" charset="-120"/>
              </a:rPr>
              <a:t>dụng</a:t>
            </a:r>
            <a:r>
              <a:rPr lang="en-US" sz="1200" dirty="0">
                <a:solidFill>
                  <a:srgbClr val="2B4150"/>
                </a:solidFill>
                <a:latin typeface="PT Serif" panose="020A0603040505020204" pitchFamily="18" charset="0"/>
                <a:ea typeface="Source Sans Pro" pitchFamily="34" charset="-122"/>
                <a:cs typeface="Source Sans Pro" pitchFamily="34" charset="-120"/>
              </a:rPr>
              <a:t> </a:t>
            </a:r>
            <a:r>
              <a:rPr lang="en-US" sz="1200" dirty="0" err="1">
                <a:solidFill>
                  <a:srgbClr val="2B4150"/>
                </a:solidFill>
                <a:latin typeface="PT Serif" panose="020A0603040505020204" pitchFamily="18" charset="0"/>
                <a:ea typeface="Source Sans Pro" pitchFamily="34" charset="-122"/>
                <a:cs typeface="Source Sans Pro" pitchFamily="34" charset="-120"/>
              </a:rPr>
              <a:t>thiết</a:t>
            </a:r>
            <a:r>
              <a:rPr lang="en-US" sz="1200" dirty="0">
                <a:solidFill>
                  <a:srgbClr val="2B4150"/>
                </a:solidFill>
                <a:latin typeface="PT Serif" panose="020A0603040505020204" pitchFamily="18" charset="0"/>
                <a:ea typeface="Source Sans Pro" pitchFamily="34" charset="-122"/>
                <a:cs typeface="Source Sans Pro" pitchFamily="34" charset="-120"/>
              </a:rPr>
              <a:t> bị bảo hộ cá nhân.</a:t>
            </a:r>
            <a:endParaRPr lang="en-US" sz="1200" dirty="0"/>
          </a:p>
        </p:txBody>
      </p:sp>
      <p:pic>
        <p:nvPicPr>
          <p:cNvPr id="8" name="Image 2" descr="preencoded.png"/>
          <p:cNvPicPr>
            <a:picLocks noChangeAspect="1"/>
          </p:cNvPicPr>
          <p:nvPr/>
        </p:nvPicPr>
        <p:blipFill>
          <a:blip r:embed="rId5"/>
          <a:stretch>
            <a:fillRect/>
          </a:stretch>
        </p:blipFill>
        <p:spPr>
          <a:xfrm>
            <a:off x="738480" y="4080271"/>
            <a:ext cx="283488" cy="283488"/>
          </a:xfrm>
          <a:prstGeom prst="rect">
            <a:avLst/>
          </a:prstGeom>
        </p:spPr>
      </p:pic>
      <p:sp>
        <p:nvSpPr>
          <p:cNvPr id="9" name="Text 4"/>
          <p:cNvSpPr/>
          <p:nvPr/>
        </p:nvSpPr>
        <p:spPr>
          <a:xfrm>
            <a:off x="1240897" y="4080272"/>
            <a:ext cx="1668661" cy="177165"/>
          </a:xfrm>
          <a:prstGeom prst="rect">
            <a:avLst/>
          </a:prstGeom>
          <a:noFill/>
          <a:ln/>
        </p:spPr>
        <p:txBody>
          <a:bodyPr wrap="none" lIns="0" tIns="0" rIns="0" bIns="0" rtlCol="0" anchor="t"/>
          <a:lstStyle/>
          <a:p>
            <a:pPr marL="0" indent="0" algn="l">
              <a:lnSpc>
                <a:spcPts val="1350"/>
              </a:lnSpc>
              <a:buNone/>
            </a:pPr>
            <a:r>
              <a:rPr lang="en-US" dirty="0">
                <a:solidFill>
                  <a:srgbClr val="2B4150"/>
                </a:solidFill>
                <a:latin typeface="MuseoModerno Medium" pitchFamily="34" charset="0"/>
                <a:ea typeface="MuseoModerno Medium" pitchFamily="34" charset="-122"/>
                <a:cs typeface="MuseoModerno Medium" pitchFamily="34" charset="-120"/>
              </a:rPr>
              <a:t>Sử Dụng Thiết Bị Bảo Hộ</a:t>
            </a:r>
            <a:endParaRPr lang="en-US" dirty="0"/>
          </a:p>
        </p:txBody>
      </p:sp>
      <p:sp>
        <p:nvSpPr>
          <p:cNvPr id="10" name="Text 5"/>
          <p:cNvSpPr/>
          <p:nvPr/>
        </p:nvSpPr>
        <p:spPr>
          <a:xfrm>
            <a:off x="1240897" y="4325421"/>
            <a:ext cx="6837978" cy="518636"/>
          </a:xfrm>
          <a:prstGeom prst="rect">
            <a:avLst/>
          </a:prstGeom>
          <a:noFill/>
          <a:ln/>
        </p:spPr>
        <p:txBody>
          <a:bodyPr wrap="none" lIns="0" tIns="0" rIns="0" bIns="0" rtlCol="0" anchor="t"/>
          <a:lstStyle/>
          <a:p>
            <a:pPr marL="0" indent="0" algn="l">
              <a:lnSpc>
                <a:spcPts val="1400"/>
              </a:lnSpc>
              <a:buNone/>
            </a:pPr>
            <a:r>
              <a:rPr lang="en-US" sz="1200" dirty="0">
                <a:solidFill>
                  <a:srgbClr val="2B4150"/>
                </a:solidFill>
                <a:latin typeface="PT Serif" panose="020A0603040505020204" pitchFamily="18" charset="0"/>
                <a:ea typeface="Source Sans Pro" pitchFamily="34" charset="-122"/>
                <a:cs typeface="Source Sans Pro" pitchFamily="34" charset="-120"/>
              </a:rPr>
              <a:t>Công nhân phải sử dụng đầy đủ các thiết bị bảo hộ như kính bảo hộ, găng tay, khẩu trang và giày an </a:t>
            </a:r>
            <a:r>
              <a:rPr lang="en-US" sz="1200" dirty="0" err="1">
                <a:solidFill>
                  <a:srgbClr val="2B4150"/>
                </a:solidFill>
                <a:latin typeface="PT Serif" panose="020A0603040505020204" pitchFamily="18" charset="0"/>
                <a:ea typeface="Source Sans Pro" pitchFamily="34" charset="-122"/>
                <a:cs typeface="Source Sans Pro" pitchFamily="34" charset="-120"/>
              </a:rPr>
              <a:t>toàn</a:t>
            </a:r>
            <a:r>
              <a:rPr lang="en-US" sz="1200" dirty="0">
                <a:solidFill>
                  <a:srgbClr val="2B4150"/>
                </a:solidFill>
                <a:latin typeface="PT Serif" panose="020A0603040505020204" pitchFamily="18" charset="0"/>
                <a:ea typeface="Source Sans Pro" pitchFamily="34" charset="-122"/>
                <a:cs typeface="Source Sans Pro" pitchFamily="34" charset="-120"/>
              </a:rPr>
              <a:t> </a:t>
            </a:r>
          </a:p>
          <a:p>
            <a:pPr marL="0" indent="0" algn="l">
              <a:lnSpc>
                <a:spcPts val="1400"/>
              </a:lnSpc>
              <a:buNone/>
            </a:pPr>
            <a:r>
              <a:rPr lang="en-US" sz="1200" dirty="0" err="1">
                <a:solidFill>
                  <a:srgbClr val="2B4150"/>
                </a:solidFill>
                <a:latin typeface="PT Serif" panose="020A0603040505020204" pitchFamily="18" charset="0"/>
                <a:ea typeface="Source Sans Pro" pitchFamily="34" charset="-122"/>
                <a:cs typeface="Source Sans Pro" pitchFamily="34" charset="-120"/>
              </a:rPr>
              <a:t>trong</a:t>
            </a:r>
            <a:r>
              <a:rPr lang="en-US" sz="1200" dirty="0">
                <a:solidFill>
                  <a:srgbClr val="2B4150"/>
                </a:solidFill>
                <a:latin typeface="PT Serif" panose="020A0603040505020204" pitchFamily="18" charset="0"/>
                <a:ea typeface="Source Sans Pro" pitchFamily="34" charset="-122"/>
                <a:cs typeface="Source Sans Pro" pitchFamily="34" charset="-120"/>
              </a:rPr>
              <a:t> </a:t>
            </a:r>
            <a:r>
              <a:rPr lang="en-US" sz="1200" dirty="0" err="1">
                <a:solidFill>
                  <a:srgbClr val="2B4150"/>
                </a:solidFill>
                <a:latin typeface="PT Serif" panose="020A0603040505020204" pitchFamily="18" charset="0"/>
                <a:ea typeface="Source Sans Pro" pitchFamily="34" charset="-122"/>
                <a:cs typeface="Source Sans Pro" pitchFamily="34" charset="-120"/>
              </a:rPr>
              <a:t>suốt</a:t>
            </a:r>
            <a:r>
              <a:rPr lang="en-US" sz="1200" dirty="0">
                <a:solidFill>
                  <a:srgbClr val="2B4150"/>
                </a:solidFill>
                <a:latin typeface="PT Serif" panose="020A0603040505020204" pitchFamily="18" charset="0"/>
                <a:ea typeface="Source Sans Pro" pitchFamily="34" charset="-122"/>
                <a:cs typeface="Source Sans Pro" pitchFamily="34" charset="-120"/>
              </a:rPr>
              <a:t> </a:t>
            </a:r>
            <a:r>
              <a:rPr lang="en-US" sz="1200" dirty="0" err="1">
                <a:solidFill>
                  <a:srgbClr val="2B4150"/>
                </a:solidFill>
                <a:latin typeface="PT Serif" panose="020A0603040505020204" pitchFamily="18" charset="0"/>
                <a:ea typeface="Source Sans Pro" pitchFamily="34" charset="-122"/>
                <a:cs typeface="Source Sans Pro" pitchFamily="34" charset="-120"/>
              </a:rPr>
              <a:t>quá</a:t>
            </a:r>
            <a:r>
              <a:rPr lang="en-US" sz="1200" dirty="0">
                <a:solidFill>
                  <a:srgbClr val="2B4150"/>
                </a:solidFill>
                <a:latin typeface="PT Serif" panose="020A0603040505020204" pitchFamily="18" charset="0"/>
                <a:ea typeface="Source Sans Pro" pitchFamily="34" charset="-122"/>
                <a:cs typeface="Source Sans Pro" pitchFamily="34" charset="-120"/>
              </a:rPr>
              <a:t> trình làm việc.</a:t>
            </a:r>
            <a:endParaRPr lang="en-US" sz="1200" dirty="0"/>
          </a:p>
        </p:txBody>
      </p:sp>
      <p:pic>
        <p:nvPicPr>
          <p:cNvPr id="11" name="Image 3" descr="preencoded.png"/>
          <p:cNvPicPr>
            <a:picLocks noChangeAspect="1"/>
          </p:cNvPicPr>
          <p:nvPr/>
        </p:nvPicPr>
        <p:blipFill>
          <a:blip r:embed="rId6"/>
          <a:stretch>
            <a:fillRect/>
          </a:stretch>
        </p:blipFill>
        <p:spPr>
          <a:xfrm>
            <a:off x="738480" y="5243869"/>
            <a:ext cx="283488" cy="283488"/>
          </a:xfrm>
          <a:prstGeom prst="rect">
            <a:avLst/>
          </a:prstGeom>
        </p:spPr>
      </p:pic>
      <p:sp>
        <p:nvSpPr>
          <p:cNvPr id="12" name="Text 6"/>
          <p:cNvSpPr/>
          <p:nvPr/>
        </p:nvSpPr>
        <p:spPr>
          <a:xfrm>
            <a:off x="1240897" y="5243869"/>
            <a:ext cx="1417558" cy="177165"/>
          </a:xfrm>
          <a:prstGeom prst="rect">
            <a:avLst/>
          </a:prstGeom>
          <a:noFill/>
          <a:ln/>
        </p:spPr>
        <p:txBody>
          <a:bodyPr wrap="none" lIns="0" tIns="0" rIns="0" bIns="0" rtlCol="0" anchor="t"/>
          <a:lstStyle/>
          <a:p>
            <a:pPr marL="0" indent="0" algn="l">
              <a:lnSpc>
                <a:spcPts val="1350"/>
              </a:lnSpc>
              <a:buNone/>
            </a:pPr>
            <a:r>
              <a:rPr lang="en-US" dirty="0">
                <a:solidFill>
                  <a:srgbClr val="2B4150"/>
                </a:solidFill>
                <a:latin typeface="MuseoModerno Medium" pitchFamily="34" charset="0"/>
                <a:ea typeface="MuseoModerno Medium" pitchFamily="34" charset="-122"/>
                <a:cs typeface="MuseoModerno Medium" pitchFamily="34" charset="-120"/>
              </a:rPr>
              <a:t>Môi Trường Sạch Sẽ</a:t>
            </a:r>
            <a:endParaRPr lang="en-US" dirty="0"/>
          </a:p>
        </p:txBody>
      </p:sp>
      <p:sp>
        <p:nvSpPr>
          <p:cNvPr id="13" name="Text 7"/>
          <p:cNvSpPr/>
          <p:nvPr/>
        </p:nvSpPr>
        <p:spPr>
          <a:xfrm>
            <a:off x="1240897" y="5489019"/>
            <a:ext cx="6837978" cy="518636"/>
          </a:xfrm>
          <a:prstGeom prst="rect">
            <a:avLst/>
          </a:prstGeom>
          <a:noFill/>
          <a:ln/>
        </p:spPr>
        <p:txBody>
          <a:bodyPr wrap="none" lIns="0" tIns="0" rIns="0" bIns="0" rtlCol="0" anchor="t"/>
          <a:lstStyle/>
          <a:p>
            <a:pPr marL="0" indent="0" algn="l">
              <a:lnSpc>
                <a:spcPts val="1400"/>
              </a:lnSpc>
              <a:buNone/>
            </a:pPr>
            <a:r>
              <a:rPr lang="en-US" sz="1200" dirty="0">
                <a:solidFill>
                  <a:srgbClr val="2B4150"/>
                </a:solidFill>
                <a:latin typeface="PT Serif" panose="020A0603040505020204" pitchFamily="18" charset="0"/>
                <a:ea typeface="Source Sans Pro" pitchFamily="34" charset="-122"/>
                <a:cs typeface="Source Sans Pro" pitchFamily="34" charset="-120"/>
              </a:rPr>
              <a:t>Không gian làm việc cần được duy trì sạch sẽ và ngăn nắp, hạn chế bụi kim loại và các chất lạ.</a:t>
            </a:r>
            <a:endParaRPr lang="en-US" sz="1200" dirty="0"/>
          </a:p>
        </p:txBody>
      </p:sp>
      <p:pic>
        <p:nvPicPr>
          <p:cNvPr id="14" name="Image 4" descr="preencoded.png"/>
          <p:cNvPicPr>
            <a:picLocks noChangeAspect="1"/>
          </p:cNvPicPr>
          <p:nvPr/>
        </p:nvPicPr>
        <p:blipFill>
          <a:blip r:embed="rId7"/>
          <a:stretch>
            <a:fillRect/>
          </a:stretch>
        </p:blipFill>
        <p:spPr>
          <a:xfrm>
            <a:off x="738480" y="6407467"/>
            <a:ext cx="283488" cy="283488"/>
          </a:xfrm>
          <a:prstGeom prst="rect">
            <a:avLst/>
          </a:prstGeom>
        </p:spPr>
      </p:pic>
      <p:sp>
        <p:nvSpPr>
          <p:cNvPr id="15" name="Text 8"/>
          <p:cNvSpPr/>
          <p:nvPr/>
        </p:nvSpPr>
        <p:spPr>
          <a:xfrm>
            <a:off x="1240897" y="6407467"/>
            <a:ext cx="1417558" cy="177165"/>
          </a:xfrm>
          <a:prstGeom prst="rect">
            <a:avLst/>
          </a:prstGeom>
          <a:noFill/>
          <a:ln/>
        </p:spPr>
        <p:txBody>
          <a:bodyPr wrap="none" lIns="0" tIns="0" rIns="0" bIns="0" rtlCol="0" anchor="t"/>
          <a:lstStyle/>
          <a:p>
            <a:pPr marL="0" indent="0" algn="l">
              <a:lnSpc>
                <a:spcPts val="1350"/>
              </a:lnSpc>
              <a:buNone/>
            </a:pPr>
            <a:r>
              <a:rPr lang="en-US" dirty="0">
                <a:solidFill>
                  <a:srgbClr val="2B4150"/>
                </a:solidFill>
                <a:latin typeface="MuseoModerno Medium" pitchFamily="34" charset="0"/>
                <a:ea typeface="MuseoModerno Medium" pitchFamily="34" charset="-122"/>
                <a:cs typeface="MuseoModerno Medium" pitchFamily="34" charset="-120"/>
              </a:rPr>
              <a:t>Kiểm Tra Và Bảo Trì</a:t>
            </a:r>
            <a:endParaRPr lang="en-US" dirty="0"/>
          </a:p>
        </p:txBody>
      </p:sp>
      <p:sp>
        <p:nvSpPr>
          <p:cNvPr id="16" name="Text 9"/>
          <p:cNvSpPr/>
          <p:nvPr/>
        </p:nvSpPr>
        <p:spPr>
          <a:xfrm>
            <a:off x="1240897" y="6652617"/>
            <a:ext cx="6837978" cy="518636"/>
          </a:xfrm>
          <a:prstGeom prst="rect">
            <a:avLst/>
          </a:prstGeom>
          <a:noFill/>
          <a:ln/>
        </p:spPr>
        <p:txBody>
          <a:bodyPr wrap="none" lIns="0" tIns="0" rIns="0" bIns="0" rtlCol="0" anchor="t"/>
          <a:lstStyle/>
          <a:p>
            <a:pPr marL="0" indent="0" algn="l">
              <a:lnSpc>
                <a:spcPts val="1400"/>
              </a:lnSpc>
              <a:buNone/>
            </a:pPr>
            <a:r>
              <a:rPr lang="en-US" sz="1200" dirty="0">
                <a:solidFill>
                  <a:srgbClr val="2B4150"/>
                </a:solidFill>
                <a:latin typeface="PT Serif" panose="020A0603040505020204" pitchFamily="18" charset="0"/>
                <a:ea typeface="Source Sans Pro" pitchFamily="34" charset="-122"/>
                <a:cs typeface="Source Sans Pro" pitchFamily="34" charset="-120"/>
              </a:rPr>
              <a:t>Các máy móc phải được kiểm tra và bảo trì định kỳ để đảm bảo chúng hoạt động hiệu quả và an toàn.</a:t>
            </a:r>
            <a:endParaRPr lang="en-US" sz="1200" dirty="0"/>
          </a:p>
        </p:txBody>
      </p:sp>
      <p:pic>
        <p:nvPicPr>
          <p:cNvPr id="17" name="Picture 16">
            <a:extLst>
              <a:ext uri="{FF2B5EF4-FFF2-40B4-BE49-F238E27FC236}">
                <a16:creationId xmlns:a16="http://schemas.microsoft.com/office/drawing/2014/main" id="{6142DBDC-1092-C278-65BD-984060A79A4D}"/>
              </a:ext>
            </a:extLst>
          </p:cNvPr>
          <p:cNvPicPr>
            <a:picLocks noChangeAspect="1"/>
          </p:cNvPicPr>
          <p:nvPr/>
        </p:nvPicPr>
        <p:blipFill>
          <a:blip r:embed="rId8"/>
          <a:stretch>
            <a:fillRect/>
          </a:stretch>
        </p:blipFill>
        <p:spPr>
          <a:xfrm>
            <a:off x="11884787" y="7404778"/>
            <a:ext cx="2572957" cy="79672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5805458" y="370225"/>
            <a:ext cx="8382814" cy="1823442"/>
          </a:xfrm>
          <a:prstGeom prst="rect">
            <a:avLst/>
          </a:prstGeom>
          <a:noFill/>
          <a:ln/>
        </p:spPr>
        <p:txBody>
          <a:bodyPr wrap="square" lIns="0" tIns="0" rIns="0" bIns="0" rtlCol="0" anchor="t"/>
          <a:lstStyle/>
          <a:p>
            <a:pPr marL="0" indent="0">
              <a:lnSpc>
                <a:spcPts val="4750"/>
              </a:lnSpc>
              <a:buNone/>
            </a:pPr>
            <a:r>
              <a:rPr lang="en-US" sz="3800" b="1" dirty="0">
                <a:solidFill>
                  <a:srgbClr val="124E73"/>
                </a:solidFill>
                <a:latin typeface="MuseoModerno Medium" pitchFamily="34" charset="0"/>
                <a:ea typeface="MuseoModerno Medium" pitchFamily="34" charset="-122"/>
                <a:cs typeface="MuseoModerno Medium" pitchFamily="34" charset="-120"/>
              </a:rPr>
              <a:t>Xử Lý Tình Huống Tai Nạn Lao Động Khẩn Cấp Khi Chế Tạo Lưỡi Gà</a:t>
            </a:r>
            <a:endParaRPr lang="en-US" sz="3800" b="1" dirty="0"/>
          </a:p>
        </p:txBody>
      </p:sp>
      <p:pic>
        <p:nvPicPr>
          <p:cNvPr id="4" name="Image 1" descr="preencoded.png"/>
          <p:cNvPicPr>
            <a:picLocks noChangeAspect="1"/>
          </p:cNvPicPr>
          <p:nvPr/>
        </p:nvPicPr>
        <p:blipFill>
          <a:blip r:embed="rId4"/>
          <a:stretch>
            <a:fillRect/>
          </a:stretch>
        </p:blipFill>
        <p:spPr>
          <a:xfrm>
            <a:off x="6167199" y="2838093"/>
            <a:ext cx="972503" cy="1556147"/>
          </a:xfrm>
          <a:prstGeom prst="rect">
            <a:avLst/>
          </a:prstGeom>
        </p:spPr>
      </p:pic>
      <p:sp>
        <p:nvSpPr>
          <p:cNvPr id="5" name="Text 1"/>
          <p:cNvSpPr/>
          <p:nvPr/>
        </p:nvSpPr>
        <p:spPr>
          <a:xfrm>
            <a:off x="7431405" y="3149202"/>
            <a:ext cx="2431494" cy="303848"/>
          </a:xfrm>
          <a:prstGeom prst="rect">
            <a:avLst/>
          </a:prstGeom>
          <a:noFill/>
          <a:ln/>
        </p:spPr>
        <p:txBody>
          <a:bodyPr wrap="none" lIns="0" tIns="0" rIns="0" bIns="0" rtlCol="0" anchor="t"/>
          <a:lstStyle/>
          <a:p>
            <a:pPr marL="0" indent="0" algn="l">
              <a:lnSpc>
                <a:spcPts val="2350"/>
              </a:lnSpc>
              <a:buNone/>
            </a:pPr>
            <a:r>
              <a:rPr lang="en-US" sz="2400" dirty="0">
                <a:solidFill>
                  <a:srgbClr val="2B4150"/>
                </a:solidFill>
                <a:latin typeface="MuseoModerno Medium" pitchFamily="34" charset="0"/>
                <a:ea typeface="MuseoModerno Medium" pitchFamily="34" charset="-122"/>
                <a:cs typeface="MuseoModerno Medium" pitchFamily="34" charset="-120"/>
              </a:rPr>
              <a:t>Báo Động</a:t>
            </a:r>
            <a:endParaRPr lang="en-US" sz="2400" dirty="0"/>
          </a:p>
        </p:txBody>
      </p:sp>
      <p:sp>
        <p:nvSpPr>
          <p:cNvPr id="6" name="Text 2"/>
          <p:cNvSpPr/>
          <p:nvPr/>
        </p:nvSpPr>
        <p:spPr>
          <a:xfrm>
            <a:off x="7431405" y="3453051"/>
            <a:ext cx="6518196" cy="622459"/>
          </a:xfrm>
          <a:prstGeom prst="rect">
            <a:avLst/>
          </a:prstGeom>
          <a:noFill/>
          <a:ln/>
        </p:spPr>
        <p:txBody>
          <a:bodyPr wrap="square" lIns="0" tIns="0" rIns="0" bIns="0" rtlCol="0" anchor="t"/>
          <a:lstStyle/>
          <a:p>
            <a:pPr marL="0" indent="0" algn="l">
              <a:lnSpc>
                <a:spcPts val="2450"/>
              </a:lnSpc>
              <a:buNone/>
            </a:pPr>
            <a:r>
              <a:rPr lang="en-US" sz="1500" dirty="0">
                <a:solidFill>
                  <a:srgbClr val="2B4150"/>
                </a:solidFill>
                <a:latin typeface="PT Serif" panose="020A0603040505020204" pitchFamily="18" charset="0"/>
                <a:ea typeface="Source Sans Pro" pitchFamily="34" charset="-122"/>
                <a:cs typeface="Source Sans Pro" pitchFamily="34" charset="-120"/>
              </a:rPr>
              <a:t>Công nhân cần ngay lập tức ngừng hoạt động sản xuất và kích hoạt hệ thống báo động, thông báo cho các đồng nghiệp và bộ phận an toàn lao động.</a:t>
            </a:r>
            <a:endParaRPr lang="en-US" sz="1500" dirty="0"/>
          </a:p>
        </p:txBody>
      </p:sp>
      <p:pic>
        <p:nvPicPr>
          <p:cNvPr id="7" name="Image 2" descr="preencoded.png"/>
          <p:cNvPicPr>
            <a:picLocks noChangeAspect="1"/>
          </p:cNvPicPr>
          <p:nvPr/>
        </p:nvPicPr>
        <p:blipFill>
          <a:blip r:embed="rId5"/>
          <a:stretch>
            <a:fillRect/>
          </a:stretch>
        </p:blipFill>
        <p:spPr>
          <a:xfrm>
            <a:off x="6167199" y="4394240"/>
            <a:ext cx="972503" cy="1556147"/>
          </a:xfrm>
          <a:prstGeom prst="rect">
            <a:avLst/>
          </a:prstGeom>
        </p:spPr>
      </p:pic>
      <p:sp>
        <p:nvSpPr>
          <p:cNvPr id="8" name="Text 3"/>
          <p:cNvSpPr/>
          <p:nvPr/>
        </p:nvSpPr>
        <p:spPr>
          <a:xfrm>
            <a:off x="7431405" y="4705349"/>
            <a:ext cx="2431494" cy="303848"/>
          </a:xfrm>
          <a:prstGeom prst="rect">
            <a:avLst/>
          </a:prstGeom>
          <a:noFill/>
          <a:ln/>
        </p:spPr>
        <p:txBody>
          <a:bodyPr wrap="none" lIns="0" tIns="0" rIns="0" bIns="0" rtlCol="0" anchor="t"/>
          <a:lstStyle/>
          <a:p>
            <a:pPr marL="0" indent="0" algn="l">
              <a:lnSpc>
                <a:spcPts val="2350"/>
              </a:lnSpc>
              <a:buNone/>
            </a:pPr>
            <a:r>
              <a:rPr lang="en-US" sz="2400" dirty="0">
                <a:solidFill>
                  <a:srgbClr val="2B4150"/>
                </a:solidFill>
                <a:latin typeface="MuseoModerno Medium" pitchFamily="34" charset="0"/>
                <a:ea typeface="MuseoModerno Medium" pitchFamily="34" charset="-122"/>
                <a:cs typeface="MuseoModerno Medium" pitchFamily="34" charset="-120"/>
              </a:rPr>
              <a:t>Đánh Giá Tình Trạng</a:t>
            </a:r>
            <a:endParaRPr lang="en-US" sz="2400" dirty="0"/>
          </a:p>
        </p:txBody>
      </p:sp>
      <p:sp>
        <p:nvSpPr>
          <p:cNvPr id="9" name="Text 4"/>
          <p:cNvSpPr/>
          <p:nvPr/>
        </p:nvSpPr>
        <p:spPr>
          <a:xfrm>
            <a:off x="7431405" y="5009198"/>
            <a:ext cx="6518196" cy="622459"/>
          </a:xfrm>
          <a:prstGeom prst="rect">
            <a:avLst/>
          </a:prstGeom>
          <a:noFill/>
          <a:ln/>
        </p:spPr>
        <p:txBody>
          <a:bodyPr wrap="square" lIns="0" tIns="0" rIns="0" bIns="0" rtlCol="0" anchor="t"/>
          <a:lstStyle/>
          <a:p>
            <a:pPr marL="0" indent="0" algn="l">
              <a:lnSpc>
                <a:spcPts val="2450"/>
              </a:lnSpc>
              <a:buNone/>
            </a:pPr>
            <a:r>
              <a:rPr lang="en-US" sz="1500" dirty="0">
                <a:solidFill>
                  <a:srgbClr val="2B4150"/>
                </a:solidFill>
                <a:latin typeface="PT Serif" panose="020A0603040505020204" pitchFamily="18" charset="0"/>
                <a:ea typeface="Source Sans Pro" pitchFamily="34" charset="-122"/>
                <a:cs typeface="Source Sans Pro" pitchFamily="34" charset="-120"/>
              </a:rPr>
              <a:t>Nếu có người bị thương, việc đánh giá tình trạng của họ là bước tiếp theo quan trọng. Không nên di chuyển nạn nhân nếu chấn thương nghiêm trọng.</a:t>
            </a:r>
            <a:endParaRPr lang="en-US" sz="1500" dirty="0"/>
          </a:p>
        </p:txBody>
      </p:sp>
      <p:pic>
        <p:nvPicPr>
          <p:cNvPr id="10" name="Image 3" descr="preencoded.png"/>
          <p:cNvPicPr>
            <a:picLocks noChangeAspect="1"/>
          </p:cNvPicPr>
          <p:nvPr/>
        </p:nvPicPr>
        <p:blipFill>
          <a:blip r:embed="rId6"/>
          <a:stretch>
            <a:fillRect/>
          </a:stretch>
        </p:blipFill>
        <p:spPr>
          <a:xfrm>
            <a:off x="6167199" y="5950387"/>
            <a:ext cx="972503" cy="1556147"/>
          </a:xfrm>
          <a:prstGeom prst="rect">
            <a:avLst/>
          </a:prstGeom>
        </p:spPr>
      </p:pic>
      <p:sp>
        <p:nvSpPr>
          <p:cNvPr id="11" name="Text 5"/>
          <p:cNvSpPr/>
          <p:nvPr/>
        </p:nvSpPr>
        <p:spPr>
          <a:xfrm>
            <a:off x="7431405" y="6261496"/>
            <a:ext cx="2643902" cy="303848"/>
          </a:xfrm>
          <a:prstGeom prst="rect">
            <a:avLst/>
          </a:prstGeom>
          <a:noFill/>
          <a:ln/>
        </p:spPr>
        <p:txBody>
          <a:bodyPr wrap="none" lIns="0" tIns="0" rIns="0" bIns="0" rtlCol="0" anchor="t"/>
          <a:lstStyle/>
          <a:p>
            <a:pPr marL="0" indent="0" algn="l">
              <a:lnSpc>
                <a:spcPts val="2350"/>
              </a:lnSpc>
              <a:buNone/>
            </a:pPr>
            <a:r>
              <a:rPr lang="en-US" sz="2400" dirty="0">
                <a:solidFill>
                  <a:srgbClr val="2B4150"/>
                </a:solidFill>
                <a:latin typeface="MuseoModerno Medium" pitchFamily="34" charset="0"/>
                <a:ea typeface="MuseoModerno Medium" pitchFamily="34" charset="-122"/>
                <a:cs typeface="MuseoModerno Medium" pitchFamily="34" charset="-120"/>
              </a:rPr>
              <a:t>Điều Tra Nguyên Nhân</a:t>
            </a:r>
            <a:endParaRPr lang="en-US" sz="2400" dirty="0"/>
          </a:p>
        </p:txBody>
      </p:sp>
      <p:sp>
        <p:nvSpPr>
          <p:cNvPr id="12" name="Text 6"/>
          <p:cNvSpPr/>
          <p:nvPr/>
        </p:nvSpPr>
        <p:spPr>
          <a:xfrm>
            <a:off x="7431405" y="6565344"/>
            <a:ext cx="6518196" cy="622459"/>
          </a:xfrm>
          <a:prstGeom prst="rect">
            <a:avLst/>
          </a:prstGeom>
          <a:noFill/>
          <a:ln/>
        </p:spPr>
        <p:txBody>
          <a:bodyPr wrap="square" lIns="0" tIns="0" rIns="0" bIns="0" rtlCol="0" anchor="t"/>
          <a:lstStyle/>
          <a:p>
            <a:pPr marL="0" indent="0" algn="l">
              <a:lnSpc>
                <a:spcPts val="2450"/>
              </a:lnSpc>
              <a:buNone/>
            </a:pPr>
            <a:r>
              <a:rPr lang="en-US" sz="1500" dirty="0">
                <a:solidFill>
                  <a:srgbClr val="2B4150"/>
                </a:solidFill>
                <a:latin typeface="PT Serif" panose="020A0603040505020204" pitchFamily="18" charset="0"/>
                <a:ea typeface="Source Sans Pro" pitchFamily="34" charset="-122"/>
                <a:cs typeface="Source Sans Pro" pitchFamily="34" charset="-120"/>
              </a:rPr>
              <a:t>Sau khi tình huống được kiểm soát, một cuộc điều tra ngay lập tức cần được tiến hành để xác định nguyên nhân gây ra tai nạn.</a:t>
            </a:r>
            <a:endParaRPr lang="en-US" sz="1500" dirty="0"/>
          </a:p>
        </p:txBody>
      </p:sp>
      <p:pic>
        <p:nvPicPr>
          <p:cNvPr id="13" name="Picture 12">
            <a:extLst>
              <a:ext uri="{FF2B5EF4-FFF2-40B4-BE49-F238E27FC236}">
                <a16:creationId xmlns:a16="http://schemas.microsoft.com/office/drawing/2014/main" id="{668BF87C-F10E-0032-7CBC-19E5E9437B67}"/>
              </a:ext>
            </a:extLst>
          </p:cNvPr>
          <p:cNvPicPr>
            <a:picLocks noChangeAspect="1"/>
          </p:cNvPicPr>
          <p:nvPr/>
        </p:nvPicPr>
        <p:blipFill>
          <a:blip r:embed="rId7"/>
          <a:stretch>
            <a:fillRect/>
          </a:stretch>
        </p:blipFill>
        <p:spPr>
          <a:xfrm>
            <a:off x="11884787" y="7404778"/>
            <a:ext cx="2572957" cy="79672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100837"/>
            <a:ext cx="7556421" cy="1417558"/>
          </a:xfrm>
          <a:prstGeom prst="rect">
            <a:avLst/>
          </a:prstGeom>
          <a:noFill/>
          <a:ln/>
        </p:spPr>
        <p:txBody>
          <a:bodyPr wrap="square" lIns="0" tIns="0" rIns="0" bIns="0" rtlCol="0" anchor="t"/>
          <a:lstStyle/>
          <a:p>
            <a:pPr marL="0" indent="0">
              <a:lnSpc>
                <a:spcPts val="5550"/>
              </a:lnSpc>
              <a:buNone/>
            </a:pPr>
            <a:r>
              <a:rPr lang="en-US" sz="4450" dirty="0">
                <a:solidFill>
                  <a:srgbClr val="124E73"/>
                </a:solidFill>
                <a:latin typeface="MuseoModerno Medium" pitchFamily="34" charset="0"/>
                <a:ea typeface="MuseoModerno Medium" pitchFamily="34" charset="-122"/>
                <a:cs typeface="MuseoModerno Medium" pitchFamily="34" charset="-120"/>
              </a:rPr>
              <a:t>An Toàn Vệ Sinh Lao Động Đối Với Nhân Viên Lắp Ráp</a:t>
            </a:r>
            <a:endParaRPr lang="en-US" sz="4450" dirty="0"/>
          </a:p>
        </p:txBody>
      </p:sp>
      <p:pic>
        <p:nvPicPr>
          <p:cNvPr id="4" name="Image 1" descr="preencoded.png"/>
          <p:cNvPicPr>
            <a:picLocks noChangeAspect="1"/>
          </p:cNvPicPr>
          <p:nvPr/>
        </p:nvPicPr>
        <p:blipFill>
          <a:blip r:embed="rId4"/>
          <a:stretch>
            <a:fillRect/>
          </a:stretch>
        </p:blipFill>
        <p:spPr>
          <a:xfrm>
            <a:off x="793790" y="3380289"/>
            <a:ext cx="1134070" cy="1814513"/>
          </a:xfrm>
          <a:prstGeom prst="rect">
            <a:avLst/>
          </a:prstGeom>
        </p:spPr>
      </p:pic>
      <p:sp>
        <p:nvSpPr>
          <p:cNvPr id="5" name="Text 1"/>
          <p:cNvSpPr/>
          <p:nvPr/>
        </p:nvSpPr>
        <p:spPr>
          <a:xfrm>
            <a:off x="2268022" y="3607103"/>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Đặc Điểm Công Việc</a:t>
            </a:r>
            <a:endParaRPr lang="en-US" sz="2200" dirty="0"/>
          </a:p>
        </p:txBody>
      </p:sp>
      <p:sp>
        <p:nvSpPr>
          <p:cNvPr id="6" name="Text 2"/>
          <p:cNvSpPr/>
          <p:nvPr/>
        </p:nvSpPr>
        <p:spPr>
          <a:xfrm>
            <a:off x="2268022" y="4097521"/>
            <a:ext cx="6082189" cy="725805"/>
          </a:xfrm>
          <a:prstGeom prst="rect">
            <a:avLst/>
          </a:prstGeom>
          <a:noFill/>
          <a:ln/>
        </p:spPr>
        <p:txBody>
          <a:bodyPr wrap="square" lIns="0" tIns="0" rIns="0" bIns="0" rtlCol="0" anchor="t"/>
          <a:lstStyle/>
          <a:p>
            <a:pPr marL="0" indent="0" algn="l">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Ghép các bộ phận như khung kèn, lưỡi gà và các linh kiện khác để tạo thành một sản phẩm hoàn chỉnh</a:t>
            </a:r>
            <a:endParaRPr lang="en-US" sz="1750" dirty="0"/>
          </a:p>
        </p:txBody>
      </p:sp>
      <p:pic>
        <p:nvPicPr>
          <p:cNvPr id="7" name="Image 2" descr="preencoded.png"/>
          <p:cNvPicPr>
            <a:picLocks noChangeAspect="1"/>
          </p:cNvPicPr>
          <p:nvPr/>
        </p:nvPicPr>
        <p:blipFill>
          <a:blip r:embed="rId5"/>
          <a:stretch>
            <a:fillRect/>
          </a:stretch>
        </p:blipFill>
        <p:spPr>
          <a:xfrm>
            <a:off x="793790" y="5194801"/>
            <a:ext cx="1134070" cy="1814513"/>
          </a:xfrm>
          <a:prstGeom prst="rect">
            <a:avLst/>
          </a:prstGeom>
        </p:spPr>
      </p:pic>
      <p:sp>
        <p:nvSpPr>
          <p:cNvPr id="8" name="Text 3"/>
          <p:cNvSpPr/>
          <p:nvPr/>
        </p:nvSpPr>
        <p:spPr>
          <a:xfrm>
            <a:off x="2268022" y="5421615"/>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Các Dạng Tai Nạn</a:t>
            </a:r>
            <a:endParaRPr lang="en-US" sz="2200" dirty="0"/>
          </a:p>
        </p:txBody>
      </p:sp>
      <p:sp>
        <p:nvSpPr>
          <p:cNvPr id="9" name="Text 4"/>
          <p:cNvSpPr/>
          <p:nvPr/>
        </p:nvSpPr>
        <p:spPr>
          <a:xfrm>
            <a:off x="2268022" y="5912034"/>
            <a:ext cx="6082189" cy="362903"/>
          </a:xfrm>
          <a:prstGeom prst="rect">
            <a:avLst/>
          </a:prstGeom>
          <a:noFill/>
          <a:ln/>
        </p:spPr>
        <p:txBody>
          <a:bodyPr wrap="none" lIns="0" tIns="0" rIns="0" bIns="0" rtlCol="0" anchor="t"/>
          <a:lstStyle/>
          <a:p>
            <a:pPr marL="0" indent="0" algn="l">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Chấn thương do dụng cụ, dẫn đến thương tích nghiêm trọng.</a:t>
            </a:r>
            <a:endParaRPr lang="en-US" sz="1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2813447" y="311825"/>
            <a:ext cx="9003506" cy="354330"/>
          </a:xfrm>
          <a:prstGeom prst="rect">
            <a:avLst/>
          </a:prstGeom>
          <a:noFill/>
          <a:ln/>
        </p:spPr>
        <p:txBody>
          <a:bodyPr wrap="none" lIns="0" tIns="0" rIns="0" bIns="0" rtlCol="0" anchor="t"/>
          <a:lstStyle/>
          <a:p>
            <a:pPr marL="0" indent="0" algn="ctr">
              <a:lnSpc>
                <a:spcPts val="2750"/>
              </a:lnSpc>
              <a:buNone/>
            </a:pPr>
            <a:r>
              <a:rPr lang="en-US" sz="2800" b="1" dirty="0">
                <a:solidFill>
                  <a:srgbClr val="124E73"/>
                </a:solidFill>
                <a:latin typeface="MuseoModerno Medium" pitchFamily="34" charset="0"/>
                <a:ea typeface="MuseoModerno Medium" pitchFamily="34" charset="-122"/>
                <a:cs typeface="MuseoModerno Medium" pitchFamily="34" charset="-120"/>
              </a:rPr>
              <a:t>An Toàn Vệ Sinh Lao Động Đối Với Nhân Viên Kiểm Tra Chất Lượng</a:t>
            </a:r>
            <a:endParaRPr lang="en-US" sz="2800" b="1" dirty="0"/>
          </a:p>
        </p:txBody>
      </p:sp>
      <p:pic>
        <p:nvPicPr>
          <p:cNvPr id="3" name="Image 0" descr="preencoded.png"/>
          <p:cNvPicPr>
            <a:picLocks noChangeAspect="1"/>
          </p:cNvPicPr>
          <p:nvPr/>
        </p:nvPicPr>
        <p:blipFill>
          <a:blip r:embed="rId3"/>
          <a:stretch>
            <a:fillRect/>
          </a:stretch>
        </p:blipFill>
        <p:spPr>
          <a:xfrm>
            <a:off x="3176295" y="836177"/>
            <a:ext cx="8277811" cy="4327412"/>
          </a:xfrm>
          <a:prstGeom prst="rect">
            <a:avLst/>
          </a:prstGeom>
        </p:spPr>
      </p:pic>
      <p:sp>
        <p:nvSpPr>
          <p:cNvPr id="4" name="Text 1"/>
          <p:cNvSpPr/>
          <p:nvPr/>
        </p:nvSpPr>
        <p:spPr>
          <a:xfrm>
            <a:off x="396835" y="6088499"/>
            <a:ext cx="13836729" cy="181451"/>
          </a:xfrm>
          <a:prstGeom prst="rect">
            <a:avLst/>
          </a:prstGeom>
          <a:noFill/>
          <a:ln/>
        </p:spPr>
        <p:txBody>
          <a:bodyPr wrap="none" lIns="0" tIns="0" rIns="0" bIns="0" rtlCol="0" anchor="t"/>
          <a:lstStyle/>
          <a:p>
            <a:pPr marL="0" indent="0">
              <a:lnSpc>
                <a:spcPts val="1400"/>
              </a:lnSpc>
              <a:buNone/>
            </a:pPr>
            <a:endParaRPr lang="en-US" sz="850" dirty="0"/>
          </a:p>
        </p:txBody>
      </p:sp>
      <p:sp>
        <p:nvSpPr>
          <p:cNvPr id="5" name="Shape 2"/>
          <p:cNvSpPr/>
          <p:nvPr/>
        </p:nvSpPr>
        <p:spPr>
          <a:xfrm>
            <a:off x="396835" y="5522086"/>
            <a:ext cx="14112985" cy="875380"/>
          </a:xfrm>
          <a:prstGeom prst="roundRect">
            <a:avLst>
              <a:gd name="adj" fmla="val 2604"/>
            </a:avLst>
          </a:prstGeom>
          <a:solidFill>
            <a:srgbClr val="124E73"/>
          </a:solidFill>
          <a:ln/>
        </p:spPr>
      </p:sp>
      <p:sp>
        <p:nvSpPr>
          <p:cNvPr id="6" name="Text 3"/>
          <p:cNvSpPr/>
          <p:nvPr/>
        </p:nvSpPr>
        <p:spPr>
          <a:xfrm>
            <a:off x="510183" y="5766078"/>
            <a:ext cx="1417558" cy="177165"/>
          </a:xfrm>
          <a:prstGeom prst="rect">
            <a:avLst/>
          </a:prstGeom>
          <a:noFill/>
          <a:ln/>
        </p:spPr>
        <p:txBody>
          <a:bodyPr wrap="none" lIns="0" tIns="0" rIns="0" bIns="0" rtlCol="0" anchor="t"/>
          <a:lstStyle/>
          <a:p>
            <a:pPr marL="0" indent="0">
              <a:lnSpc>
                <a:spcPts val="1350"/>
              </a:lnSpc>
              <a:buNone/>
            </a:pPr>
            <a:r>
              <a:rPr lang="en-US" sz="2000" dirty="0">
                <a:solidFill>
                  <a:srgbClr val="FFFFFF"/>
                </a:solidFill>
                <a:latin typeface="MuseoModerno Medium" pitchFamily="34" charset="0"/>
                <a:ea typeface="MuseoModerno Medium" pitchFamily="34" charset="-122"/>
                <a:cs typeface="MuseoModerno Medium" pitchFamily="34" charset="-120"/>
              </a:rPr>
              <a:t>Đặc điểm công việc</a:t>
            </a:r>
            <a:endParaRPr lang="en-US" sz="2000" dirty="0"/>
          </a:p>
        </p:txBody>
      </p:sp>
      <p:sp>
        <p:nvSpPr>
          <p:cNvPr id="7" name="Text 4"/>
          <p:cNvSpPr/>
          <p:nvPr/>
        </p:nvSpPr>
        <p:spPr>
          <a:xfrm>
            <a:off x="510183" y="6102667"/>
            <a:ext cx="13610034" cy="181451"/>
          </a:xfrm>
          <a:prstGeom prst="rect">
            <a:avLst/>
          </a:prstGeom>
          <a:noFill/>
          <a:ln/>
        </p:spPr>
        <p:txBody>
          <a:bodyPr wrap="none" lIns="0" tIns="0" rIns="0" bIns="0" rtlCol="0" anchor="t"/>
          <a:lstStyle/>
          <a:p>
            <a:pPr marL="171450" indent="-171450">
              <a:lnSpc>
                <a:spcPts val="1400"/>
              </a:lnSpc>
              <a:buFont typeface="Arial" panose="020B0604020202020204" pitchFamily="34" charset="0"/>
              <a:buChar char="•"/>
            </a:pPr>
            <a:r>
              <a:rPr lang="en-US" sz="1300" dirty="0">
                <a:solidFill>
                  <a:srgbClr val="FFFFFF"/>
                </a:solidFill>
                <a:latin typeface="PT Serif" panose="020A0603040505020204" pitchFamily="18" charset="0"/>
                <a:ea typeface="Source Sans Pro" pitchFamily="34" charset="-122"/>
                <a:cs typeface="Source Sans Pro" pitchFamily="34" charset="-120"/>
              </a:rPr>
              <a:t>Cần sử dụng các thiết bị chuyên dụng để đo âm thanh, xác định độ chuẩn xác và tính ổn định của âm thanh phát ra từ kèn</a:t>
            </a:r>
            <a:endParaRPr lang="en-US" sz="1300" dirty="0"/>
          </a:p>
        </p:txBody>
      </p:sp>
      <p:sp>
        <p:nvSpPr>
          <p:cNvPr id="8" name="Shape 5"/>
          <p:cNvSpPr/>
          <p:nvPr/>
        </p:nvSpPr>
        <p:spPr>
          <a:xfrm>
            <a:off x="396835" y="6510813"/>
            <a:ext cx="14112985" cy="1588158"/>
          </a:xfrm>
          <a:prstGeom prst="roundRect">
            <a:avLst>
              <a:gd name="adj" fmla="val 1477"/>
            </a:avLst>
          </a:prstGeom>
          <a:solidFill>
            <a:srgbClr val="124E73"/>
          </a:solidFill>
          <a:ln/>
        </p:spPr>
      </p:sp>
      <p:sp>
        <p:nvSpPr>
          <p:cNvPr id="9" name="Text 6"/>
          <p:cNvSpPr/>
          <p:nvPr/>
        </p:nvSpPr>
        <p:spPr>
          <a:xfrm>
            <a:off x="510183" y="6804648"/>
            <a:ext cx="1417558" cy="177165"/>
          </a:xfrm>
          <a:prstGeom prst="rect">
            <a:avLst/>
          </a:prstGeom>
          <a:noFill/>
          <a:ln/>
        </p:spPr>
        <p:txBody>
          <a:bodyPr wrap="none" lIns="0" tIns="0" rIns="0" bIns="0" rtlCol="0" anchor="t"/>
          <a:lstStyle/>
          <a:p>
            <a:pPr marL="0" indent="0">
              <a:lnSpc>
                <a:spcPts val="1350"/>
              </a:lnSpc>
              <a:buNone/>
            </a:pPr>
            <a:r>
              <a:rPr lang="en-US" sz="2000" dirty="0">
                <a:solidFill>
                  <a:srgbClr val="FFFFFF"/>
                </a:solidFill>
                <a:latin typeface="MuseoModerno Medium" pitchFamily="34" charset="0"/>
                <a:ea typeface="MuseoModerno Medium" pitchFamily="34" charset="-122"/>
                <a:cs typeface="MuseoModerno Medium" pitchFamily="34" charset="-120"/>
              </a:rPr>
              <a:t>Nguy cơ tai nạn</a:t>
            </a:r>
            <a:endParaRPr lang="en-US" sz="2000" dirty="0"/>
          </a:p>
        </p:txBody>
      </p:sp>
      <p:sp>
        <p:nvSpPr>
          <p:cNvPr id="10" name="Text 7"/>
          <p:cNvSpPr/>
          <p:nvPr/>
        </p:nvSpPr>
        <p:spPr>
          <a:xfrm>
            <a:off x="510182" y="7223265"/>
            <a:ext cx="13610034" cy="181451"/>
          </a:xfrm>
          <a:prstGeom prst="rect">
            <a:avLst/>
          </a:prstGeom>
          <a:noFill/>
          <a:ln/>
        </p:spPr>
        <p:txBody>
          <a:bodyPr wrap="none" lIns="0" tIns="0" rIns="0" bIns="0" rtlCol="0" anchor="t"/>
          <a:lstStyle/>
          <a:p>
            <a:pPr marL="171450" indent="-171450">
              <a:lnSpc>
                <a:spcPts val="1400"/>
              </a:lnSpc>
              <a:buFont typeface="Arial" panose="020B0604020202020204" pitchFamily="34" charset="0"/>
              <a:buChar char="•"/>
            </a:pPr>
            <a:r>
              <a:rPr lang="en-US" sz="1300" dirty="0">
                <a:solidFill>
                  <a:srgbClr val="FFFFFF"/>
                </a:solidFill>
                <a:latin typeface="PT Serif" panose="020A0603040505020204" pitchFamily="18" charset="0"/>
                <a:ea typeface="Source Sans Pro" pitchFamily="34" charset="-122"/>
                <a:cs typeface="Source Sans Pro" pitchFamily="34" charset="-120"/>
              </a:rPr>
              <a:t>Các thiết bị này thường có công suất lớn, và nếu không được sử dụng đúng cách, có thể gây ra chấn thương cho người kiểm tra, như nghe mất thính lực tạm thời hoặc vĩnh viễn.</a:t>
            </a:r>
            <a:endParaRPr lang="en-US" sz="1300" dirty="0"/>
          </a:p>
        </p:txBody>
      </p:sp>
      <p:sp>
        <p:nvSpPr>
          <p:cNvPr id="11" name="Text 8"/>
          <p:cNvSpPr/>
          <p:nvPr/>
        </p:nvSpPr>
        <p:spPr>
          <a:xfrm>
            <a:off x="510182" y="7472701"/>
            <a:ext cx="13610034" cy="181451"/>
          </a:xfrm>
          <a:prstGeom prst="rect">
            <a:avLst/>
          </a:prstGeom>
          <a:noFill/>
          <a:ln/>
        </p:spPr>
        <p:txBody>
          <a:bodyPr wrap="none" lIns="0" tIns="0" rIns="0" bIns="0" rtlCol="0" anchor="t"/>
          <a:lstStyle/>
          <a:p>
            <a:pPr marL="171450" indent="-171450">
              <a:lnSpc>
                <a:spcPts val="1400"/>
              </a:lnSpc>
              <a:buFont typeface="Arial" panose="020B0604020202020204" pitchFamily="34" charset="0"/>
              <a:buChar char="•"/>
            </a:pPr>
            <a:r>
              <a:rPr lang="en-US" sz="1300" dirty="0">
                <a:solidFill>
                  <a:srgbClr val="FFFFFF"/>
                </a:solidFill>
                <a:latin typeface="PT Serif" panose="020A0603040505020204" pitchFamily="18" charset="0"/>
                <a:ea typeface="Source Sans Pro" pitchFamily="34" charset="-122"/>
                <a:cs typeface="Source Sans Pro" pitchFamily="34" charset="-120"/>
              </a:rPr>
              <a:t>Việc cầm nắm các bộ phận kim loại sắc bén có thể dẫn đến những vết cắt hoặc thương tích, đặc biệt nếu công nhân không sử dụng găng tay bảo hộ phù hợp.</a:t>
            </a:r>
            <a:endParaRPr lang="en-US" sz="1300" dirty="0"/>
          </a:p>
        </p:txBody>
      </p:sp>
      <p:sp>
        <p:nvSpPr>
          <p:cNvPr id="12" name="Text 9"/>
          <p:cNvSpPr/>
          <p:nvPr/>
        </p:nvSpPr>
        <p:spPr>
          <a:xfrm>
            <a:off x="510182" y="7722137"/>
            <a:ext cx="13610034" cy="181451"/>
          </a:xfrm>
          <a:prstGeom prst="rect">
            <a:avLst/>
          </a:prstGeom>
          <a:noFill/>
          <a:ln/>
        </p:spPr>
        <p:txBody>
          <a:bodyPr wrap="none" lIns="0" tIns="0" rIns="0" bIns="0" rtlCol="0" anchor="t"/>
          <a:lstStyle/>
          <a:p>
            <a:pPr marL="171450" indent="-171450">
              <a:lnSpc>
                <a:spcPts val="1400"/>
              </a:lnSpc>
              <a:buFont typeface="Arial" panose="020B0604020202020204" pitchFamily="34" charset="0"/>
              <a:buChar char="•"/>
            </a:pPr>
            <a:r>
              <a:rPr lang="en-US" sz="1300" dirty="0">
                <a:solidFill>
                  <a:srgbClr val="FFFFFF"/>
                </a:solidFill>
                <a:latin typeface="PT Serif" panose="020A0603040505020204" pitchFamily="18" charset="0"/>
                <a:ea typeface="Source Sans Pro" pitchFamily="34" charset="-122"/>
                <a:cs typeface="Source Sans Pro" pitchFamily="34" charset="-120"/>
              </a:rPr>
              <a:t>Môi trường làm việc không đảm bảo cũng là điều kiện để tai nạn lao động xảy ra</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806172"/>
            <a:ext cx="5670590" cy="708779"/>
          </a:xfrm>
          <a:prstGeom prst="rect">
            <a:avLst/>
          </a:prstGeom>
          <a:noFill/>
          <a:ln/>
        </p:spPr>
        <p:txBody>
          <a:bodyPr wrap="none" lIns="0" tIns="0" rIns="0" bIns="0" rtlCol="0" anchor="t"/>
          <a:lstStyle/>
          <a:p>
            <a:pPr marL="0" indent="0" algn="l">
              <a:lnSpc>
                <a:spcPts val="5550"/>
              </a:lnSpc>
              <a:buNone/>
            </a:pPr>
            <a:r>
              <a:rPr lang="en-US" sz="4800" b="1" dirty="0">
                <a:solidFill>
                  <a:srgbClr val="124E73"/>
                </a:solidFill>
                <a:latin typeface="MuseoModerno Medium" pitchFamily="34" charset="0"/>
                <a:ea typeface="MuseoModerno Medium" pitchFamily="34" charset="-122"/>
                <a:cs typeface="MuseoModerno Medium" pitchFamily="34" charset="-120"/>
              </a:rPr>
              <a:t>Tài liệu tham khảo</a:t>
            </a:r>
            <a:endParaRPr lang="en-US" sz="4800" b="1" dirty="0"/>
          </a:p>
        </p:txBody>
      </p:sp>
      <p:sp>
        <p:nvSpPr>
          <p:cNvPr id="4" name="Text 1"/>
          <p:cNvSpPr/>
          <p:nvPr/>
        </p:nvSpPr>
        <p:spPr>
          <a:xfrm>
            <a:off x="793790" y="1855113"/>
            <a:ext cx="7556421"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5" name="Shape 2"/>
          <p:cNvSpPr/>
          <p:nvPr/>
        </p:nvSpPr>
        <p:spPr>
          <a:xfrm>
            <a:off x="793790" y="2473166"/>
            <a:ext cx="7556421" cy="1377910"/>
          </a:xfrm>
          <a:prstGeom prst="roundRect">
            <a:avLst>
              <a:gd name="adj" fmla="val 2469"/>
            </a:avLst>
          </a:prstGeom>
          <a:solidFill>
            <a:srgbClr val="F3EEE3"/>
          </a:solidFill>
          <a:ln/>
        </p:spPr>
      </p:sp>
      <p:sp>
        <p:nvSpPr>
          <p:cNvPr id="6" name="Text 3"/>
          <p:cNvSpPr/>
          <p:nvPr/>
        </p:nvSpPr>
        <p:spPr>
          <a:xfrm>
            <a:off x="1020604" y="2699980"/>
            <a:ext cx="631888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Bài kiểm tra an toàn lao động nhóm 3</a:t>
            </a:r>
            <a:endParaRPr lang="en-US" sz="2650" dirty="0"/>
          </a:p>
        </p:txBody>
      </p:sp>
      <p:sp>
        <p:nvSpPr>
          <p:cNvPr id="7" name="Text 4"/>
          <p:cNvSpPr/>
          <p:nvPr/>
        </p:nvSpPr>
        <p:spPr>
          <a:xfrm>
            <a:off x="1020604" y="3261360"/>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750" dirty="0"/>
          </a:p>
        </p:txBody>
      </p:sp>
      <p:sp>
        <p:nvSpPr>
          <p:cNvPr id="8" name="Shape 5"/>
          <p:cNvSpPr/>
          <p:nvPr/>
        </p:nvSpPr>
        <p:spPr>
          <a:xfrm>
            <a:off x="793790" y="4077891"/>
            <a:ext cx="7556421" cy="1377910"/>
          </a:xfrm>
          <a:prstGeom prst="roundRect">
            <a:avLst>
              <a:gd name="adj" fmla="val 2469"/>
            </a:avLst>
          </a:prstGeom>
          <a:solidFill>
            <a:srgbClr val="F3EEE3"/>
          </a:solidFill>
          <a:ln/>
        </p:spPr>
      </p:sp>
      <p:sp>
        <p:nvSpPr>
          <p:cNvPr id="9" name="Text 6"/>
          <p:cNvSpPr/>
          <p:nvPr/>
        </p:nvSpPr>
        <p:spPr>
          <a:xfrm>
            <a:off x="1020604" y="4304705"/>
            <a:ext cx="5095637"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Bảng báo giá huấn luyện ATLD</a:t>
            </a:r>
            <a:endParaRPr lang="en-US" sz="2650" dirty="0"/>
          </a:p>
        </p:txBody>
      </p:sp>
      <p:sp>
        <p:nvSpPr>
          <p:cNvPr id="10" name="Text 7"/>
          <p:cNvSpPr/>
          <p:nvPr/>
        </p:nvSpPr>
        <p:spPr>
          <a:xfrm>
            <a:off x="1020604" y="4866084"/>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5">
                  <a:extLst>
                    <a:ext uri="{A12FA001-AC4F-418D-AE19-62706E023703}">
                      <ahyp:hlinkClr xmlns:ahyp="http://schemas.microsoft.com/office/drawing/2018/hyperlinkcolor" val="tx"/>
                    </a:ext>
                  </a:extLst>
                </a:hlinkClick>
              </a:rPr>
              <a:t>Xem chi tiết</a:t>
            </a:r>
            <a:endParaRPr lang="en-US" sz="1750" dirty="0"/>
          </a:p>
        </p:txBody>
      </p:sp>
      <p:sp>
        <p:nvSpPr>
          <p:cNvPr id="11" name="Shape 8"/>
          <p:cNvSpPr/>
          <p:nvPr/>
        </p:nvSpPr>
        <p:spPr>
          <a:xfrm>
            <a:off x="793790" y="5682615"/>
            <a:ext cx="7556421" cy="1740813"/>
          </a:xfrm>
          <a:prstGeom prst="roundRect">
            <a:avLst>
              <a:gd name="adj" fmla="val 1954"/>
            </a:avLst>
          </a:prstGeom>
          <a:solidFill>
            <a:srgbClr val="F3EEE3"/>
          </a:solidFill>
          <a:ln/>
        </p:spPr>
      </p:sp>
      <p:sp>
        <p:nvSpPr>
          <p:cNvPr id="12" name="Text 9"/>
          <p:cNvSpPr/>
          <p:nvPr/>
        </p:nvSpPr>
        <p:spPr>
          <a:xfrm>
            <a:off x="1020604" y="5909429"/>
            <a:ext cx="424493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Tải về tài liệu (download)</a:t>
            </a:r>
            <a:endParaRPr lang="en-US" sz="2650" dirty="0"/>
          </a:p>
        </p:txBody>
      </p:sp>
      <p:sp>
        <p:nvSpPr>
          <p:cNvPr id="13" name="Text 10"/>
          <p:cNvSpPr/>
          <p:nvPr/>
        </p:nvSpPr>
        <p:spPr>
          <a:xfrm>
            <a:off x="1020604" y="6470809"/>
            <a:ext cx="710279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Download tài liệu huấn luyện an toàn lao động sản xuất kèn Harmonica</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1276</Words>
  <Application>Microsoft Office PowerPoint</Application>
  <PresentationFormat>Custom</PresentationFormat>
  <Paragraphs>106</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PT Serif</vt:lpstr>
      <vt:lpstr>Arial</vt:lpstr>
      <vt:lpstr>MuseoModerno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2024-12-03T07:13:29Z</dcterms:created>
  <dcterms:modified xsi:type="dcterms:W3CDTF">2024-12-03T07:27:19Z</dcterms:modified>
</cp:coreProperties>
</file>