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MuseoModerno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453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ken-saxophone/"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5646802" y="2142545"/>
            <a:ext cx="773726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Lao Động Trong Sản Xuất Kèn Saxophone</a:t>
            </a:r>
            <a:endParaRPr lang="en-US" sz="4800" b="1" dirty="0"/>
          </a:p>
        </p:txBody>
      </p:sp>
      <p:sp>
        <p:nvSpPr>
          <p:cNvPr id="4" name="Text 1"/>
          <p:cNvSpPr/>
          <p:nvPr/>
        </p:nvSpPr>
        <p:spPr>
          <a:xfrm>
            <a:off x="5646802" y="5530375"/>
            <a:ext cx="798881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thảo luận về an toàn lao động trong sản xuất kèn saxophone, bao gồm các nguy cơ tiềm ẩn, biện pháp phòng ngừa và xử lý tình huống khẩn cấp.</a:t>
            </a:r>
            <a:endParaRPr lang="en-US" sz="1750" dirty="0"/>
          </a:p>
        </p:txBody>
      </p:sp>
      <p:sp>
        <p:nvSpPr>
          <p:cNvPr id="5" name="Shape 2"/>
          <p:cNvSpPr/>
          <p:nvPr/>
        </p:nvSpPr>
        <p:spPr>
          <a:xfrm>
            <a:off x="5646802" y="7079361"/>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3"/>
          <a:stretch>
            <a:fillRect/>
          </a:stretch>
        </p:blipFill>
        <p:spPr>
          <a:xfrm>
            <a:off x="5654422" y="7086981"/>
            <a:ext cx="347663" cy="347663"/>
          </a:xfrm>
          <a:prstGeom prst="rect">
            <a:avLst/>
          </a:prstGeom>
        </p:spPr>
      </p:pic>
      <p:sp>
        <p:nvSpPr>
          <p:cNvPr id="7" name="Text 3"/>
          <p:cNvSpPr/>
          <p:nvPr/>
        </p:nvSpPr>
        <p:spPr>
          <a:xfrm>
            <a:off x="6123052" y="7062454"/>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1026" name="Picture 2">
            <a:extLst>
              <a:ext uri="{FF2B5EF4-FFF2-40B4-BE49-F238E27FC236}">
                <a16:creationId xmlns:a16="http://schemas.microsoft.com/office/drawing/2014/main" id="{7E9342EE-45BF-B6A5-720D-234C7BAF3E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12202">
            <a:off x="-531846" y="1869502"/>
            <a:ext cx="5457825" cy="54578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2EB6782-2BFC-ACF1-425B-E019F772CC89}"/>
              </a:ext>
            </a:extLst>
          </p:cNvPr>
          <p:cNvPicPr>
            <a:picLocks noChangeAspect="1"/>
          </p:cNvPicPr>
          <p:nvPr/>
        </p:nvPicPr>
        <p:blipFill>
          <a:blip r:embed="rId5"/>
          <a:stretch>
            <a:fillRect/>
          </a:stretch>
        </p:blipFill>
        <p:spPr>
          <a:xfrm>
            <a:off x="12429811" y="7531969"/>
            <a:ext cx="1997788" cy="6186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95206" y="3363056"/>
            <a:ext cx="4419600" cy="4419600"/>
          </a:xfrm>
          <a:prstGeom prst="rect">
            <a:avLst/>
          </a:prstGeom>
        </p:spPr>
      </p:pic>
      <p:sp>
        <p:nvSpPr>
          <p:cNvPr id="3" name="Text 0"/>
          <p:cNvSpPr/>
          <p:nvPr/>
        </p:nvSpPr>
        <p:spPr>
          <a:xfrm>
            <a:off x="793790" y="742514"/>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a:t>
            </a:r>
            <a:endParaRPr lang="en-US" sz="4450" b="1" dirty="0"/>
          </a:p>
        </p:txBody>
      </p:sp>
      <p:sp>
        <p:nvSpPr>
          <p:cNvPr id="4" name="Shape 1"/>
          <p:cNvSpPr/>
          <p:nvPr/>
        </p:nvSpPr>
        <p:spPr>
          <a:xfrm>
            <a:off x="793790" y="3359229"/>
            <a:ext cx="510302" cy="510302"/>
          </a:xfrm>
          <a:prstGeom prst="roundRect">
            <a:avLst>
              <a:gd name="adj" fmla="val 6667"/>
            </a:avLst>
          </a:prstGeom>
          <a:solidFill>
            <a:srgbClr val="124E73"/>
          </a:solidFill>
          <a:ln/>
        </p:spPr>
      </p:sp>
      <p:sp>
        <p:nvSpPr>
          <p:cNvPr id="5" name="Text 2"/>
          <p:cNvSpPr/>
          <p:nvPr/>
        </p:nvSpPr>
        <p:spPr>
          <a:xfrm>
            <a:off x="9691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35922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7" name="Text 4"/>
          <p:cNvSpPr/>
          <p:nvPr/>
        </p:nvSpPr>
        <p:spPr>
          <a:xfrm>
            <a:off x="1530906" y="3688079"/>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8" name="Shape 5"/>
          <p:cNvSpPr/>
          <p:nvPr/>
        </p:nvSpPr>
        <p:spPr>
          <a:xfrm>
            <a:off x="793790" y="4694515"/>
            <a:ext cx="510302" cy="510302"/>
          </a:xfrm>
          <a:prstGeom prst="roundRect">
            <a:avLst>
              <a:gd name="adj" fmla="val 6667"/>
            </a:avLst>
          </a:prstGeom>
          <a:solidFill>
            <a:srgbClr val="124E73"/>
          </a:solidFill>
          <a:ln/>
        </p:spPr>
      </p:sp>
      <p:sp>
        <p:nvSpPr>
          <p:cNvPr id="9" name="Text 6"/>
          <p:cNvSpPr/>
          <p:nvPr/>
        </p:nvSpPr>
        <p:spPr>
          <a:xfrm>
            <a:off x="9542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6945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11" name="Text 8"/>
          <p:cNvSpPr/>
          <p:nvPr/>
        </p:nvSpPr>
        <p:spPr>
          <a:xfrm>
            <a:off x="1530906" y="5023365"/>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2" name="Shape 9"/>
          <p:cNvSpPr/>
          <p:nvPr/>
        </p:nvSpPr>
        <p:spPr>
          <a:xfrm>
            <a:off x="793790" y="6029801"/>
            <a:ext cx="510302" cy="510302"/>
          </a:xfrm>
          <a:prstGeom prst="roundRect">
            <a:avLst>
              <a:gd name="adj" fmla="val 6667"/>
            </a:avLst>
          </a:prstGeom>
          <a:solidFill>
            <a:srgbClr val="124E73"/>
          </a:solidFill>
          <a:ln/>
        </p:spPr>
      </p:sp>
      <p:sp>
        <p:nvSpPr>
          <p:cNvPr id="13" name="Text 10"/>
          <p:cNvSpPr/>
          <p:nvPr/>
        </p:nvSpPr>
        <p:spPr>
          <a:xfrm>
            <a:off x="9533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02980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5" name="Text 12"/>
          <p:cNvSpPr/>
          <p:nvPr/>
        </p:nvSpPr>
        <p:spPr>
          <a:xfrm>
            <a:off x="1530906" y="6358651"/>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6" name="Picture 15">
            <a:extLst>
              <a:ext uri="{FF2B5EF4-FFF2-40B4-BE49-F238E27FC236}">
                <a16:creationId xmlns:a16="http://schemas.microsoft.com/office/drawing/2014/main" id="{8CB49BD5-715F-2A4A-8D97-A82817414F43}"/>
              </a:ext>
            </a:extLst>
          </p:cNvPr>
          <p:cNvPicPr>
            <a:picLocks noChangeAspect="1"/>
          </p:cNvPicPr>
          <p:nvPr/>
        </p:nvPicPr>
        <p:blipFill>
          <a:blip r:embed="rId4"/>
          <a:stretch>
            <a:fillRect/>
          </a:stretch>
        </p:blipFill>
        <p:spPr>
          <a:xfrm>
            <a:off x="12429811" y="7531969"/>
            <a:ext cx="1997788" cy="6186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79966" y="381773"/>
            <a:ext cx="7129463" cy="607219"/>
          </a:xfrm>
          <a:prstGeom prst="rect">
            <a:avLst/>
          </a:prstGeom>
          <a:noFill/>
          <a:ln/>
        </p:spPr>
        <p:txBody>
          <a:bodyPr wrap="none" lIns="0" tIns="0" rIns="0" bIns="0" rtlCol="0" anchor="t"/>
          <a:lstStyle/>
          <a:p>
            <a:pPr marL="0" indent="0">
              <a:lnSpc>
                <a:spcPts val="4750"/>
              </a:lnSpc>
              <a:buNone/>
            </a:pPr>
            <a:r>
              <a:rPr lang="en-US" sz="4000" b="1" dirty="0">
                <a:solidFill>
                  <a:srgbClr val="124E73"/>
                </a:solidFill>
                <a:latin typeface="MuseoModerno Medium" pitchFamily="34" charset="0"/>
                <a:ea typeface="MuseoModerno Medium" pitchFamily="34" charset="-122"/>
                <a:cs typeface="MuseoModerno Medium" pitchFamily="34" charset="-120"/>
              </a:rPr>
              <a:t>Vụ Tai Nạn Lao Động Phổ Biến</a:t>
            </a:r>
            <a:endParaRPr lang="en-US" sz="4000" b="1" dirty="0"/>
          </a:p>
        </p:txBody>
      </p:sp>
      <p:pic>
        <p:nvPicPr>
          <p:cNvPr id="4" name="Image 1" descr="preencoded.png"/>
          <p:cNvPicPr>
            <a:picLocks noChangeAspect="1"/>
          </p:cNvPicPr>
          <p:nvPr/>
        </p:nvPicPr>
        <p:blipFill>
          <a:blip r:embed="rId4"/>
          <a:stretch>
            <a:fillRect/>
          </a:stretch>
        </p:blipFill>
        <p:spPr>
          <a:xfrm>
            <a:off x="679966" y="1455301"/>
            <a:ext cx="971431" cy="1554361"/>
          </a:xfrm>
          <a:prstGeom prst="rect">
            <a:avLst/>
          </a:prstGeom>
        </p:spPr>
      </p:pic>
      <p:sp>
        <p:nvSpPr>
          <p:cNvPr id="5" name="Text 1"/>
          <p:cNvSpPr/>
          <p:nvPr/>
        </p:nvSpPr>
        <p:spPr>
          <a:xfrm>
            <a:off x="1942743" y="1759726"/>
            <a:ext cx="2428637" cy="303609"/>
          </a:xfrm>
          <a:prstGeom prst="rect">
            <a:avLst/>
          </a:prstGeom>
          <a:noFill/>
          <a:ln/>
        </p:spPr>
        <p:txBody>
          <a:bodyPr wrap="none" lIns="0" tIns="0" rIns="0" bIns="0" rtlCol="0" anchor="t"/>
          <a:lstStyle/>
          <a:p>
            <a:pPr marL="0" indent="0" algn="l">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Thiết Bị</a:t>
            </a:r>
            <a:endParaRPr lang="en-US" sz="2800" dirty="0"/>
          </a:p>
        </p:txBody>
      </p:sp>
      <p:sp>
        <p:nvSpPr>
          <p:cNvPr id="6" name="Text 2"/>
          <p:cNvSpPr/>
          <p:nvPr/>
        </p:nvSpPr>
        <p:spPr>
          <a:xfrm>
            <a:off x="1942743" y="2069663"/>
            <a:ext cx="6521291" cy="621744"/>
          </a:xfrm>
          <a:prstGeom prst="rect">
            <a:avLst/>
          </a:prstGeom>
          <a:noFill/>
          <a:ln/>
        </p:spPr>
        <p:txBody>
          <a:bodyPr wrap="square" lIns="0" tIns="0" rIns="0" bIns="0" rtlCol="0" anchor="t"/>
          <a:lstStyle/>
          <a:p>
            <a:pPr marL="0" indent="0" algn="l">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Nhiều công nhân bị thương khi làm việc với máy cắt hoặc máy gia công. Sự thiếu sót trong việc bảo trì và kiểm tra thiết bị dẫn đến nguy hiểm.</a:t>
            </a:r>
            <a:endParaRPr lang="en-US" sz="1600" dirty="0"/>
          </a:p>
        </p:txBody>
      </p:sp>
      <p:pic>
        <p:nvPicPr>
          <p:cNvPr id="7" name="Image 2" descr="preencoded.png"/>
          <p:cNvPicPr>
            <a:picLocks noChangeAspect="1"/>
          </p:cNvPicPr>
          <p:nvPr/>
        </p:nvPicPr>
        <p:blipFill>
          <a:blip r:embed="rId5"/>
          <a:stretch>
            <a:fillRect/>
          </a:stretch>
        </p:blipFill>
        <p:spPr>
          <a:xfrm>
            <a:off x="679966" y="3009662"/>
            <a:ext cx="971431" cy="1554361"/>
          </a:xfrm>
          <a:prstGeom prst="rect">
            <a:avLst/>
          </a:prstGeom>
        </p:spPr>
      </p:pic>
      <p:sp>
        <p:nvSpPr>
          <p:cNvPr id="8" name="Text 3"/>
          <p:cNvSpPr/>
          <p:nvPr/>
        </p:nvSpPr>
        <p:spPr>
          <a:xfrm>
            <a:off x="1942743" y="3314087"/>
            <a:ext cx="2428637" cy="303609"/>
          </a:xfrm>
          <a:prstGeom prst="rect">
            <a:avLst/>
          </a:prstGeom>
          <a:noFill/>
          <a:ln/>
        </p:spPr>
        <p:txBody>
          <a:bodyPr wrap="none" lIns="0" tIns="0" rIns="0" bIns="0" rtlCol="0" anchor="t"/>
          <a:lstStyle/>
          <a:p>
            <a:pPr marL="0" indent="0" algn="l">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Hóa Chất</a:t>
            </a:r>
            <a:endParaRPr lang="en-US" sz="2800" dirty="0"/>
          </a:p>
        </p:txBody>
      </p:sp>
      <p:sp>
        <p:nvSpPr>
          <p:cNvPr id="9" name="Text 4"/>
          <p:cNvSpPr/>
          <p:nvPr/>
        </p:nvSpPr>
        <p:spPr>
          <a:xfrm>
            <a:off x="1942743" y="3624024"/>
            <a:ext cx="6775296" cy="621744"/>
          </a:xfrm>
          <a:prstGeom prst="rect">
            <a:avLst/>
          </a:prstGeom>
          <a:noFill/>
          <a:ln/>
        </p:spPr>
        <p:txBody>
          <a:bodyPr wrap="square" lIns="0" tIns="0" rIns="0" bIns="0" rtlCol="0" anchor="t"/>
          <a:lstStyle/>
          <a:p>
            <a:pPr marL="0" indent="0" algn="l">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Ngộ độc hóa chất xảy ra khi công nhân không được trang bị đầy đủ bảo hộ. Thiếu thông tin về hóa chất cũng là yếu tố nguy cơ.</a:t>
            </a:r>
            <a:endParaRPr lang="en-US" sz="1600" dirty="0"/>
          </a:p>
        </p:txBody>
      </p:sp>
      <p:pic>
        <p:nvPicPr>
          <p:cNvPr id="10" name="Image 3" descr="preencoded.png"/>
          <p:cNvPicPr>
            <a:picLocks noChangeAspect="1"/>
          </p:cNvPicPr>
          <p:nvPr/>
        </p:nvPicPr>
        <p:blipFill>
          <a:blip r:embed="rId6"/>
          <a:stretch>
            <a:fillRect/>
          </a:stretch>
        </p:blipFill>
        <p:spPr>
          <a:xfrm>
            <a:off x="679966" y="4564023"/>
            <a:ext cx="971431" cy="1554361"/>
          </a:xfrm>
          <a:prstGeom prst="rect">
            <a:avLst/>
          </a:prstGeom>
        </p:spPr>
      </p:pic>
      <p:sp>
        <p:nvSpPr>
          <p:cNvPr id="11" name="Text 5"/>
          <p:cNvSpPr/>
          <p:nvPr/>
        </p:nvSpPr>
        <p:spPr>
          <a:xfrm>
            <a:off x="1942743" y="4868448"/>
            <a:ext cx="2428637" cy="303609"/>
          </a:xfrm>
          <a:prstGeom prst="rect">
            <a:avLst/>
          </a:prstGeom>
          <a:noFill/>
          <a:ln/>
        </p:spPr>
        <p:txBody>
          <a:bodyPr wrap="none" lIns="0" tIns="0" rIns="0" bIns="0" rtlCol="0" anchor="t"/>
          <a:lstStyle/>
          <a:p>
            <a:pPr marL="0" indent="0" algn="l">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Trượt Ngã</a:t>
            </a:r>
            <a:endParaRPr lang="en-US" sz="2800" dirty="0"/>
          </a:p>
        </p:txBody>
      </p:sp>
      <p:sp>
        <p:nvSpPr>
          <p:cNvPr id="12" name="Text 6"/>
          <p:cNvSpPr/>
          <p:nvPr/>
        </p:nvSpPr>
        <p:spPr>
          <a:xfrm>
            <a:off x="1942743" y="5178385"/>
            <a:ext cx="6521291" cy="621744"/>
          </a:xfrm>
          <a:prstGeom prst="rect">
            <a:avLst/>
          </a:prstGeom>
          <a:noFill/>
          <a:ln/>
        </p:spPr>
        <p:txBody>
          <a:bodyPr wrap="square" lIns="0" tIns="0" rIns="0" bIns="0" rtlCol="0" anchor="t"/>
          <a:lstStyle/>
          <a:p>
            <a:pPr marL="0" indent="0" algn="l">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Nền nhà máy thường bị ướt do quy trình vệ sinh hoặc tràn đổ chất lỏng, dẫn đến nhiều vụ trượt ngã.</a:t>
            </a:r>
            <a:endParaRPr lang="en-US" sz="1600" dirty="0"/>
          </a:p>
        </p:txBody>
      </p:sp>
      <p:pic>
        <p:nvPicPr>
          <p:cNvPr id="13" name="Image 4" descr="preencoded.png"/>
          <p:cNvPicPr>
            <a:picLocks noChangeAspect="1"/>
          </p:cNvPicPr>
          <p:nvPr/>
        </p:nvPicPr>
        <p:blipFill>
          <a:blip r:embed="rId7"/>
          <a:stretch>
            <a:fillRect/>
          </a:stretch>
        </p:blipFill>
        <p:spPr>
          <a:xfrm>
            <a:off x="679966" y="6118384"/>
            <a:ext cx="971431" cy="1554361"/>
          </a:xfrm>
          <a:prstGeom prst="rect">
            <a:avLst/>
          </a:prstGeom>
        </p:spPr>
      </p:pic>
      <p:sp>
        <p:nvSpPr>
          <p:cNvPr id="14" name="Text 7"/>
          <p:cNvSpPr/>
          <p:nvPr/>
        </p:nvSpPr>
        <p:spPr>
          <a:xfrm>
            <a:off x="1942743" y="6422809"/>
            <a:ext cx="2428637" cy="303609"/>
          </a:xfrm>
          <a:prstGeom prst="rect">
            <a:avLst/>
          </a:prstGeom>
          <a:noFill/>
          <a:ln/>
        </p:spPr>
        <p:txBody>
          <a:bodyPr wrap="none" lIns="0" tIns="0" rIns="0" bIns="0" rtlCol="0" anchor="t"/>
          <a:lstStyle/>
          <a:p>
            <a:pPr marL="0" indent="0" algn="l">
              <a:lnSpc>
                <a:spcPts val="2350"/>
              </a:lnSpc>
              <a:buNone/>
            </a:pPr>
            <a:r>
              <a:rPr lang="en-US" sz="2800" dirty="0">
                <a:solidFill>
                  <a:srgbClr val="2B4150"/>
                </a:solidFill>
                <a:latin typeface="MuseoModerno Medium" pitchFamily="34" charset="0"/>
                <a:ea typeface="MuseoModerno Medium" pitchFamily="34" charset="-122"/>
                <a:cs typeface="MuseoModerno Medium" pitchFamily="34" charset="-120"/>
              </a:rPr>
              <a:t>Vật Nặng</a:t>
            </a:r>
            <a:endParaRPr lang="en-US" sz="2800" dirty="0"/>
          </a:p>
        </p:txBody>
      </p:sp>
      <p:sp>
        <p:nvSpPr>
          <p:cNvPr id="15" name="Text 8"/>
          <p:cNvSpPr/>
          <p:nvPr/>
        </p:nvSpPr>
        <p:spPr>
          <a:xfrm>
            <a:off x="1942744" y="6732746"/>
            <a:ext cx="6615248" cy="621744"/>
          </a:xfrm>
          <a:prstGeom prst="rect">
            <a:avLst/>
          </a:prstGeom>
          <a:noFill/>
          <a:ln/>
        </p:spPr>
        <p:txBody>
          <a:bodyPr wrap="square" lIns="0" tIns="0" rIns="0" bIns="0" rtlCol="0" anchor="t"/>
          <a:lstStyle/>
          <a:p>
            <a:pPr marL="0" indent="0" algn="l">
              <a:lnSpc>
                <a:spcPts val="2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Nhiều công nhân bị thương do bị đè hoặc va chạm với các vật nặng trong quá trình vận chuyển và lắp đặt sản phẩm.</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650261"/>
            <a:ext cx="7556421" cy="1417558"/>
          </a:xfrm>
          <a:prstGeom prst="rect">
            <a:avLst/>
          </a:prstGeom>
          <a:noFill/>
          <a:ln/>
        </p:spPr>
        <p:txBody>
          <a:bodyPr wrap="square" lIns="0" tIns="0" rIns="0" bIns="0" rtlCol="0" anchor="t"/>
          <a:lstStyle/>
          <a:p>
            <a:pPr marL="0" indent="0">
              <a:lnSpc>
                <a:spcPts val="5550"/>
              </a:lnSpc>
              <a:buNone/>
            </a:pPr>
            <a:r>
              <a:rPr lang="en-US" sz="4450" b="1" dirty="0" err="1">
                <a:solidFill>
                  <a:srgbClr val="124E73"/>
                </a:solidFill>
                <a:latin typeface="MuseoModerno Medium" pitchFamily="34" charset="0"/>
                <a:ea typeface="MuseoModerno Medium" pitchFamily="34" charset="-122"/>
                <a:cs typeface="MuseoModerno Medium" pitchFamily="34" charset="-120"/>
              </a:rPr>
              <a:t>Công</a:t>
            </a:r>
            <a:r>
              <a:rPr lang="en-US" sz="4450" b="1" dirty="0">
                <a:solidFill>
                  <a:srgbClr val="124E73"/>
                </a:solidFill>
                <a:latin typeface="MuseoModerno Medium" pitchFamily="34" charset="0"/>
                <a:ea typeface="MuseoModerno Medium" pitchFamily="34" charset="-122"/>
                <a:cs typeface="MuseoModerno Medium" pitchFamily="34" charset="-120"/>
              </a:rPr>
              <a:t> </a:t>
            </a:r>
            <a:r>
              <a:rPr lang="en-US" sz="4450" b="1" dirty="0" err="1">
                <a:solidFill>
                  <a:srgbClr val="124E73"/>
                </a:solidFill>
                <a:latin typeface="MuseoModerno Medium" pitchFamily="34" charset="0"/>
                <a:ea typeface="MuseoModerno Medium" pitchFamily="34" charset="-122"/>
                <a:cs typeface="MuseoModerno Medium" pitchFamily="34" charset="-120"/>
              </a:rPr>
              <a:t>đoạn</a:t>
            </a:r>
            <a:r>
              <a:rPr lang="en-US" sz="4450" b="1" dirty="0">
                <a:solidFill>
                  <a:srgbClr val="124E73"/>
                </a:solidFill>
                <a:latin typeface="MuseoModerno Medium" pitchFamily="34" charset="0"/>
                <a:ea typeface="MuseoModerno Medium" pitchFamily="34" charset="-122"/>
                <a:cs typeface="MuseoModerno Medium" pitchFamily="34" charset="-120"/>
              </a:rPr>
              <a:t> </a:t>
            </a:r>
            <a:r>
              <a:rPr lang="en-US" sz="4450" b="1" dirty="0" err="1">
                <a:solidFill>
                  <a:srgbClr val="124E73"/>
                </a:solidFill>
                <a:latin typeface="MuseoModerno Medium" pitchFamily="34" charset="0"/>
                <a:ea typeface="MuseoModerno Medium" pitchFamily="34" charset="-122"/>
                <a:cs typeface="MuseoModerno Medium" pitchFamily="34" charset="-120"/>
              </a:rPr>
              <a:t>Cắt</a:t>
            </a:r>
            <a:r>
              <a:rPr lang="en-US" sz="4450" b="1" dirty="0">
                <a:solidFill>
                  <a:srgbClr val="124E73"/>
                </a:solidFill>
                <a:latin typeface="MuseoModerno Medium" pitchFamily="34" charset="0"/>
                <a:ea typeface="MuseoModerno Medium" pitchFamily="34" charset="-122"/>
                <a:cs typeface="MuseoModerno Medium" pitchFamily="34" charset="-120"/>
              </a:rPr>
              <a:t> Và Hàn</a:t>
            </a:r>
            <a:endParaRPr lang="en-US" sz="4450" b="1" dirty="0"/>
          </a:p>
        </p:txBody>
      </p:sp>
      <p:sp>
        <p:nvSpPr>
          <p:cNvPr id="4" name="Shape 1"/>
          <p:cNvSpPr/>
          <p:nvPr/>
        </p:nvSpPr>
        <p:spPr>
          <a:xfrm>
            <a:off x="6280190" y="3177778"/>
            <a:ext cx="510302" cy="510302"/>
          </a:xfrm>
          <a:prstGeom prst="roundRect">
            <a:avLst>
              <a:gd name="adj" fmla="val 6667"/>
            </a:avLst>
          </a:prstGeom>
          <a:solidFill>
            <a:srgbClr val="124E73"/>
          </a:solidFill>
          <a:ln/>
        </p:spPr>
      </p:sp>
      <p:sp>
        <p:nvSpPr>
          <p:cNvPr id="5" name="Text 2"/>
          <p:cNvSpPr/>
          <p:nvPr/>
        </p:nvSpPr>
        <p:spPr>
          <a:xfrm>
            <a:off x="6455569" y="3262789"/>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7017306" y="3282857"/>
            <a:ext cx="2896672"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Công Việc Cắt Và Hàn</a:t>
            </a:r>
            <a:endParaRPr lang="en-US" sz="2400" dirty="0"/>
          </a:p>
        </p:txBody>
      </p:sp>
      <p:sp>
        <p:nvSpPr>
          <p:cNvPr id="7" name="Text 4"/>
          <p:cNvSpPr/>
          <p:nvPr/>
        </p:nvSpPr>
        <p:spPr>
          <a:xfrm>
            <a:off x="7017306" y="3668197"/>
            <a:ext cx="6819305" cy="725805"/>
          </a:xfrm>
          <a:prstGeom prst="rect">
            <a:avLst/>
          </a:prstGeom>
          <a:noFill/>
          <a:ln/>
        </p:spPr>
        <p:txBody>
          <a:bodyPr wrap="squar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Cắt chi tiết kim loại bằng máy cắt laser hoặc CNC. Hàn các chi tiết lại với nhau bằng công nghệ TIG hoặc MIG.</a:t>
            </a:r>
            <a:endParaRPr lang="en-US" dirty="0"/>
          </a:p>
        </p:txBody>
      </p:sp>
      <p:sp>
        <p:nvSpPr>
          <p:cNvPr id="8" name="Shape 5"/>
          <p:cNvSpPr/>
          <p:nvPr/>
        </p:nvSpPr>
        <p:spPr>
          <a:xfrm>
            <a:off x="6280190" y="4875967"/>
            <a:ext cx="510302" cy="510302"/>
          </a:xfrm>
          <a:prstGeom prst="roundRect">
            <a:avLst>
              <a:gd name="adj" fmla="val 6667"/>
            </a:avLst>
          </a:prstGeom>
          <a:solidFill>
            <a:srgbClr val="124E73"/>
          </a:solidFill>
          <a:ln/>
        </p:spPr>
      </p:sp>
      <p:sp>
        <p:nvSpPr>
          <p:cNvPr id="9" name="Text 6"/>
          <p:cNvSpPr/>
          <p:nvPr/>
        </p:nvSpPr>
        <p:spPr>
          <a:xfrm>
            <a:off x="6440686" y="4960977"/>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7017306" y="4981046"/>
            <a:ext cx="2835235"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Nguy Cơ An Toàn</a:t>
            </a:r>
            <a:endParaRPr lang="en-US" sz="2400" dirty="0"/>
          </a:p>
        </p:txBody>
      </p:sp>
      <p:sp>
        <p:nvSpPr>
          <p:cNvPr id="11" name="Text 8"/>
          <p:cNvSpPr/>
          <p:nvPr/>
        </p:nvSpPr>
        <p:spPr>
          <a:xfrm>
            <a:off x="7017306" y="5366385"/>
            <a:ext cx="6819305" cy="362903"/>
          </a:xfrm>
          <a:prstGeom prst="rect">
            <a:avLst/>
          </a:prstGeom>
          <a:noFill/>
          <a:ln/>
        </p:spPr>
        <p:txBody>
          <a:bodyPr wrap="non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Tia lửa, khói hàn, nhiệt độ cao, thương tích do máy cắt hoặc hàn.</a:t>
            </a:r>
            <a:endParaRPr lang="en-US" dirty="0"/>
          </a:p>
        </p:txBody>
      </p:sp>
      <p:sp>
        <p:nvSpPr>
          <p:cNvPr id="12" name="Shape 9"/>
          <p:cNvSpPr/>
          <p:nvPr/>
        </p:nvSpPr>
        <p:spPr>
          <a:xfrm>
            <a:off x="6280190" y="6211253"/>
            <a:ext cx="510302" cy="510302"/>
          </a:xfrm>
          <a:prstGeom prst="roundRect">
            <a:avLst>
              <a:gd name="adj" fmla="val 6667"/>
            </a:avLst>
          </a:prstGeom>
          <a:solidFill>
            <a:srgbClr val="124E73"/>
          </a:solidFill>
          <a:ln/>
        </p:spPr>
      </p:sp>
      <p:sp>
        <p:nvSpPr>
          <p:cNvPr id="13" name="Text 10"/>
          <p:cNvSpPr/>
          <p:nvPr/>
        </p:nvSpPr>
        <p:spPr>
          <a:xfrm>
            <a:off x="6439733" y="6296263"/>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7017306" y="6316332"/>
            <a:ext cx="2835235"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Bảo Hộ</a:t>
            </a:r>
            <a:endParaRPr lang="en-US" sz="2400" dirty="0"/>
          </a:p>
        </p:txBody>
      </p:sp>
      <p:sp>
        <p:nvSpPr>
          <p:cNvPr id="15" name="Text 12"/>
          <p:cNvSpPr/>
          <p:nvPr/>
        </p:nvSpPr>
        <p:spPr>
          <a:xfrm>
            <a:off x="7017306" y="6701671"/>
            <a:ext cx="6819305" cy="362903"/>
          </a:xfrm>
          <a:prstGeom prst="rect">
            <a:avLst/>
          </a:prstGeom>
          <a:noFill/>
          <a:ln/>
        </p:spPr>
        <p:txBody>
          <a:bodyPr wrap="non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Kính bảo hộ, găng tay, mặt nạ, hệ thống thông gió tốt.</a:t>
            </a:r>
            <a:endParaRPr lang="en-US" dirty="0"/>
          </a:p>
        </p:txBody>
      </p:sp>
      <p:pic>
        <p:nvPicPr>
          <p:cNvPr id="16" name="Picture 15">
            <a:extLst>
              <a:ext uri="{FF2B5EF4-FFF2-40B4-BE49-F238E27FC236}">
                <a16:creationId xmlns:a16="http://schemas.microsoft.com/office/drawing/2014/main" id="{E10955E8-1E34-7DB3-A876-1CB633BE549A}"/>
              </a:ext>
            </a:extLst>
          </p:cNvPr>
          <p:cNvPicPr>
            <a:picLocks noChangeAspect="1"/>
          </p:cNvPicPr>
          <p:nvPr/>
        </p:nvPicPr>
        <p:blipFill>
          <a:blip r:embed="rId4"/>
          <a:stretch>
            <a:fillRect/>
          </a:stretch>
        </p:blipFill>
        <p:spPr>
          <a:xfrm>
            <a:off x="12429811" y="7531969"/>
            <a:ext cx="1997788" cy="6186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88431"/>
          </a:xfrm>
          <a:prstGeom prst="rect">
            <a:avLst/>
          </a:prstGeom>
        </p:spPr>
      </p:pic>
      <p:sp>
        <p:nvSpPr>
          <p:cNvPr id="3" name="Text 0"/>
          <p:cNvSpPr/>
          <p:nvPr/>
        </p:nvSpPr>
        <p:spPr>
          <a:xfrm>
            <a:off x="752713" y="3615214"/>
            <a:ext cx="13051631" cy="672108"/>
          </a:xfrm>
          <a:prstGeom prst="rect">
            <a:avLst/>
          </a:prstGeom>
          <a:noFill/>
          <a:ln/>
        </p:spPr>
        <p:txBody>
          <a:bodyPr wrap="none" lIns="0" tIns="0" rIns="0" bIns="0" rtlCol="0" anchor="t"/>
          <a:lstStyle/>
          <a:p>
            <a:pPr marL="0" indent="0">
              <a:lnSpc>
                <a:spcPts val="5250"/>
              </a:lnSpc>
              <a:buNone/>
            </a:pPr>
            <a:r>
              <a:rPr lang="en-US" sz="4200" b="1" dirty="0" err="1">
                <a:solidFill>
                  <a:srgbClr val="124E73"/>
                </a:solidFill>
                <a:latin typeface="MuseoModerno Medium" pitchFamily="34" charset="0"/>
                <a:ea typeface="MuseoModerno Medium" pitchFamily="34" charset="-122"/>
                <a:cs typeface="MuseoModerno Medium" pitchFamily="34" charset="-120"/>
              </a:rPr>
              <a:t>Công</a:t>
            </a:r>
            <a:r>
              <a:rPr lang="en-US" sz="4200" b="1" dirty="0">
                <a:solidFill>
                  <a:srgbClr val="124E73"/>
                </a:solidFill>
                <a:latin typeface="MuseoModerno Medium" pitchFamily="34" charset="0"/>
                <a:ea typeface="MuseoModerno Medium" pitchFamily="34" charset="-122"/>
                <a:cs typeface="MuseoModerno Medium" pitchFamily="34" charset="-120"/>
              </a:rPr>
              <a:t> </a:t>
            </a:r>
            <a:r>
              <a:rPr lang="en-US" sz="4200" b="1" dirty="0" err="1">
                <a:solidFill>
                  <a:srgbClr val="124E73"/>
                </a:solidFill>
                <a:latin typeface="MuseoModerno Medium" pitchFamily="34" charset="0"/>
                <a:ea typeface="MuseoModerno Medium" pitchFamily="34" charset="-122"/>
                <a:cs typeface="MuseoModerno Medium" pitchFamily="34" charset="-120"/>
              </a:rPr>
              <a:t>đoạn</a:t>
            </a:r>
            <a:r>
              <a:rPr lang="en-US" sz="4200" b="1" dirty="0">
                <a:solidFill>
                  <a:srgbClr val="124E73"/>
                </a:solidFill>
                <a:latin typeface="MuseoModerno Medium" pitchFamily="34" charset="0"/>
                <a:ea typeface="MuseoModerno Medium" pitchFamily="34" charset="-122"/>
                <a:cs typeface="MuseoModerno Medium" pitchFamily="34" charset="-120"/>
              </a:rPr>
              <a:t> </a:t>
            </a:r>
            <a:r>
              <a:rPr lang="en-US" sz="4200" b="1" dirty="0" err="1">
                <a:solidFill>
                  <a:srgbClr val="124E73"/>
                </a:solidFill>
                <a:latin typeface="MuseoModerno Medium" pitchFamily="34" charset="0"/>
                <a:ea typeface="MuseoModerno Medium" pitchFamily="34" charset="-122"/>
                <a:cs typeface="MuseoModerno Medium" pitchFamily="34" charset="-120"/>
              </a:rPr>
              <a:t>Lắp</a:t>
            </a:r>
            <a:r>
              <a:rPr lang="en-US" sz="4200" b="1" dirty="0">
                <a:solidFill>
                  <a:srgbClr val="124E73"/>
                </a:solidFill>
                <a:latin typeface="MuseoModerno Medium" pitchFamily="34" charset="0"/>
                <a:ea typeface="MuseoModerno Medium" pitchFamily="34" charset="-122"/>
                <a:cs typeface="MuseoModerno Medium" pitchFamily="34" charset="-120"/>
              </a:rPr>
              <a:t> Ráp</a:t>
            </a:r>
            <a:endParaRPr lang="en-US" sz="4200" b="1" dirty="0"/>
          </a:p>
        </p:txBody>
      </p:sp>
      <p:sp>
        <p:nvSpPr>
          <p:cNvPr id="4" name="Shape 1"/>
          <p:cNvSpPr/>
          <p:nvPr/>
        </p:nvSpPr>
        <p:spPr>
          <a:xfrm>
            <a:off x="752713" y="4609862"/>
            <a:ext cx="13124974" cy="1238964"/>
          </a:xfrm>
          <a:prstGeom prst="roundRect">
            <a:avLst>
              <a:gd name="adj" fmla="val 2604"/>
            </a:avLst>
          </a:prstGeom>
          <a:solidFill>
            <a:srgbClr val="124E73"/>
          </a:solidFill>
          <a:ln/>
        </p:spPr>
      </p:sp>
      <p:sp>
        <p:nvSpPr>
          <p:cNvPr id="5" name="Text 2"/>
          <p:cNvSpPr/>
          <p:nvPr/>
        </p:nvSpPr>
        <p:spPr>
          <a:xfrm>
            <a:off x="967740" y="4824889"/>
            <a:ext cx="2688431" cy="335994"/>
          </a:xfrm>
          <a:prstGeom prst="rect">
            <a:avLst/>
          </a:prstGeom>
          <a:noFill/>
          <a:ln/>
        </p:spPr>
        <p:txBody>
          <a:bodyPr wrap="none" lIns="0" tIns="0" rIns="0" bIns="0" rtlCol="0" anchor="t"/>
          <a:lstStyle/>
          <a:p>
            <a:pPr marL="0" indent="0">
              <a:lnSpc>
                <a:spcPts val="2600"/>
              </a:lnSpc>
              <a:buNone/>
            </a:pPr>
            <a:r>
              <a:rPr lang="en-US" sz="2400" dirty="0">
                <a:solidFill>
                  <a:srgbClr val="FFFFFF"/>
                </a:solidFill>
                <a:latin typeface="MuseoModerno Medium" pitchFamily="34" charset="0"/>
                <a:ea typeface="MuseoModerno Medium" pitchFamily="34" charset="-122"/>
                <a:cs typeface="MuseoModerno Medium" pitchFamily="34" charset="-120"/>
              </a:rPr>
              <a:t>Công Việc Lắp Ráp</a:t>
            </a:r>
            <a:endParaRPr lang="en-US" sz="2400" dirty="0"/>
          </a:p>
        </p:txBody>
      </p:sp>
      <p:sp>
        <p:nvSpPr>
          <p:cNvPr id="6" name="Text 3"/>
          <p:cNvSpPr/>
          <p:nvPr/>
        </p:nvSpPr>
        <p:spPr>
          <a:xfrm>
            <a:off x="967740" y="5289828"/>
            <a:ext cx="12694920" cy="343972"/>
          </a:xfrm>
          <a:prstGeom prst="rect">
            <a:avLst/>
          </a:prstGeom>
          <a:noFill/>
          <a:ln/>
        </p:spPr>
        <p:txBody>
          <a:bodyPr wrap="none" lIns="0" tIns="0" rIns="0" bIns="0" rtlCol="0" anchor="t"/>
          <a:lstStyle/>
          <a:p>
            <a:pPr marL="0" indent="0">
              <a:lnSpc>
                <a:spcPts val="2700"/>
              </a:lnSpc>
              <a:buNone/>
            </a:pPr>
            <a:r>
              <a:rPr lang="en-US" dirty="0">
                <a:solidFill>
                  <a:srgbClr val="FFFFFF"/>
                </a:solidFill>
                <a:latin typeface="PT Serif" panose="020A0603040505020204" pitchFamily="18" charset="0"/>
                <a:ea typeface="Source Sans Pro" pitchFamily="34" charset="-122"/>
                <a:cs typeface="Source Sans Pro" pitchFamily="34" charset="-120"/>
              </a:rPr>
              <a:t>Kết nối các chi tiết kim loại thành một sản phẩm hoàn chỉnh. Cần sự chính xác, khéo léo và kiên nhẫn.</a:t>
            </a:r>
            <a:endParaRPr lang="en-US" dirty="0"/>
          </a:p>
        </p:txBody>
      </p:sp>
      <p:sp>
        <p:nvSpPr>
          <p:cNvPr id="7" name="Shape 4"/>
          <p:cNvSpPr/>
          <p:nvPr/>
        </p:nvSpPr>
        <p:spPr>
          <a:xfrm>
            <a:off x="752713" y="6063853"/>
            <a:ext cx="13124974" cy="1238964"/>
          </a:xfrm>
          <a:prstGeom prst="roundRect">
            <a:avLst>
              <a:gd name="adj" fmla="val 2604"/>
            </a:avLst>
          </a:prstGeom>
          <a:solidFill>
            <a:srgbClr val="124E73"/>
          </a:solidFill>
          <a:ln/>
        </p:spPr>
      </p:sp>
      <p:sp>
        <p:nvSpPr>
          <p:cNvPr id="8" name="Text 5"/>
          <p:cNvSpPr/>
          <p:nvPr/>
        </p:nvSpPr>
        <p:spPr>
          <a:xfrm>
            <a:off x="967740" y="6278880"/>
            <a:ext cx="2688431" cy="335994"/>
          </a:xfrm>
          <a:prstGeom prst="rect">
            <a:avLst/>
          </a:prstGeom>
          <a:noFill/>
          <a:ln/>
        </p:spPr>
        <p:txBody>
          <a:bodyPr wrap="none" lIns="0" tIns="0" rIns="0" bIns="0" rtlCol="0" anchor="t"/>
          <a:lstStyle/>
          <a:p>
            <a:pPr marL="0" indent="0">
              <a:lnSpc>
                <a:spcPts val="2600"/>
              </a:lnSpc>
              <a:buNone/>
            </a:pPr>
            <a:r>
              <a:rPr lang="en-US" sz="2400" dirty="0">
                <a:solidFill>
                  <a:srgbClr val="FFFFFF"/>
                </a:solidFill>
                <a:latin typeface="MuseoModerno Medium" pitchFamily="34" charset="0"/>
                <a:ea typeface="MuseoModerno Medium" pitchFamily="34" charset="-122"/>
                <a:cs typeface="MuseoModerno Medium" pitchFamily="34" charset="-120"/>
              </a:rPr>
              <a:t>Nguy Cơ An Toàn</a:t>
            </a:r>
            <a:endParaRPr lang="en-US" sz="2400" dirty="0"/>
          </a:p>
        </p:txBody>
      </p:sp>
      <p:sp>
        <p:nvSpPr>
          <p:cNvPr id="9" name="Text 6"/>
          <p:cNvSpPr/>
          <p:nvPr/>
        </p:nvSpPr>
        <p:spPr>
          <a:xfrm>
            <a:off x="967740" y="6743819"/>
            <a:ext cx="12694920" cy="343972"/>
          </a:xfrm>
          <a:prstGeom prst="rect">
            <a:avLst/>
          </a:prstGeom>
          <a:noFill/>
          <a:ln/>
        </p:spPr>
        <p:txBody>
          <a:bodyPr wrap="none" lIns="0" tIns="0" rIns="0" bIns="0" rtlCol="0" anchor="t"/>
          <a:lstStyle/>
          <a:p>
            <a:pPr marL="0" indent="0">
              <a:lnSpc>
                <a:spcPts val="2700"/>
              </a:lnSpc>
              <a:buNone/>
            </a:pPr>
            <a:r>
              <a:rPr lang="en-US" dirty="0">
                <a:solidFill>
                  <a:srgbClr val="FFFFFF"/>
                </a:solidFill>
                <a:latin typeface="PT Serif" panose="020A0603040505020204" pitchFamily="18" charset="0"/>
                <a:ea typeface="Source Sans Pro" pitchFamily="34" charset="-122"/>
                <a:cs typeface="Source Sans Pro" pitchFamily="34" charset="-120"/>
              </a:rPr>
              <a:t>Va chạm với các bộ phận sắc nhọn, chấn thương cơ xương khớp, khói bụi và hóa chất.</a:t>
            </a:r>
            <a:endParaRPr lang="en-US" dirty="0"/>
          </a:p>
        </p:txBody>
      </p:sp>
      <p:pic>
        <p:nvPicPr>
          <p:cNvPr id="10" name="Picture 9">
            <a:extLst>
              <a:ext uri="{FF2B5EF4-FFF2-40B4-BE49-F238E27FC236}">
                <a16:creationId xmlns:a16="http://schemas.microsoft.com/office/drawing/2014/main" id="{9B043FBC-A0D1-1AC4-3D6C-FB05088FAFFB}"/>
              </a:ext>
            </a:extLst>
          </p:cNvPr>
          <p:cNvPicPr>
            <a:picLocks noChangeAspect="1"/>
          </p:cNvPicPr>
          <p:nvPr/>
        </p:nvPicPr>
        <p:blipFill>
          <a:blip r:embed="rId4"/>
          <a:stretch>
            <a:fillRect/>
          </a:stretch>
        </p:blipFill>
        <p:spPr>
          <a:xfrm>
            <a:off x="12429811" y="7531969"/>
            <a:ext cx="1997788" cy="6186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87241" y="619006"/>
            <a:ext cx="7569517" cy="2108478"/>
          </a:xfrm>
          <a:prstGeom prst="rect">
            <a:avLst/>
          </a:prstGeom>
          <a:noFill/>
          <a:ln/>
        </p:spPr>
        <p:txBody>
          <a:bodyPr wrap="square" lIns="0" tIns="0" rIns="0" bIns="0" rtlCol="0" anchor="t"/>
          <a:lstStyle/>
          <a:p>
            <a:pPr marL="0" indent="0">
              <a:lnSpc>
                <a:spcPts val="5500"/>
              </a:lnSpc>
              <a:buNone/>
            </a:pPr>
            <a:r>
              <a:rPr lang="en-US" sz="4800" b="1" dirty="0" err="1">
                <a:solidFill>
                  <a:srgbClr val="124E73"/>
                </a:solidFill>
                <a:latin typeface="MuseoModerno Medium" pitchFamily="34" charset="0"/>
                <a:ea typeface="MuseoModerno Medium" pitchFamily="34" charset="-122"/>
                <a:cs typeface="MuseoModerno Medium" pitchFamily="34" charset="-120"/>
              </a:rPr>
              <a:t>Công</a:t>
            </a:r>
            <a:r>
              <a:rPr lang="en-US" sz="4800" b="1" dirty="0">
                <a:solidFill>
                  <a:srgbClr val="124E73"/>
                </a:solidFill>
                <a:latin typeface="MuseoModerno Medium" pitchFamily="34" charset="0"/>
                <a:ea typeface="MuseoModerno Medium" pitchFamily="34" charset="-122"/>
                <a:cs typeface="MuseoModerno Medium" pitchFamily="34" charset="-120"/>
              </a:rPr>
              <a:t> </a:t>
            </a:r>
            <a:r>
              <a:rPr lang="en-US" sz="4800" b="1" dirty="0" err="1">
                <a:solidFill>
                  <a:srgbClr val="124E73"/>
                </a:solidFill>
                <a:latin typeface="MuseoModerno Medium" pitchFamily="34" charset="0"/>
                <a:ea typeface="MuseoModerno Medium" pitchFamily="34" charset="-122"/>
                <a:cs typeface="MuseoModerno Medium" pitchFamily="34" charset="-120"/>
              </a:rPr>
              <a:t>đoạn</a:t>
            </a:r>
            <a:r>
              <a:rPr lang="en-US" sz="4800" b="1" dirty="0">
                <a:solidFill>
                  <a:srgbClr val="124E73"/>
                </a:solidFill>
                <a:latin typeface="MuseoModerno Medium" pitchFamily="34" charset="0"/>
                <a:ea typeface="MuseoModerno Medium" pitchFamily="34" charset="-122"/>
                <a:cs typeface="MuseoModerno Medium" pitchFamily="34" charset="-120"/>
              </a:rPr>
              <a:t> Hoàn Thiện Bề Mặt</a:t>
            </a:r>
            <a:endParaRPr lang="en-US" sz="4800" b="1" dirty="0"/>
          </a:p>
        </p:txBody>
      </p:sp>
      <p:sp>
        <p:nvSpPr>
          <p:cNvPr id="4" name="Shape 1"/>
          <p:cNvSpPr/>
          <p:nvPr/>
        </p:nvSpPr>
        <p:spPr>
          <a:xfrm>
            <a:off x="787241" y="3317915"/>
            <a:ext cx="506135" cy="506135"/>
          </a:xfrm>
          <a:prstGeom prst="roundRect">
            <a:avLst>
              <a:gd name="adj" fmla="val 6667"/>
            </a:avLst>
          </a:prstGeom>
          <a:solidFill>
            <a:srgbClr val="124E73"/>
          </a:solidFill>
          <a:ln/>
        </p:spPr>
      </p:sp>
      <p:sp>
        <p:nvSpPr>
          <p:cNvPr id="5" name="Text 2"/>
          <p:cNvSpPr/>
          <p:nvPr/>
        </p:nvSpPr>
        <p:spPr>
          <a:xfrm>
            <a:off x="961192" y="3402211"/>
            <a:ext cx="158234" cy="337423"/>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18285" y="3317915"/>
            <a:ext cx="2811899" cy="351472"/>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200" dirty="0"/>
          </a:p>
        </p:txBody>
      </p:sp>
      <p:sp>
        <p:nvSpPr>
          <p:cNvPr id="7" name="Text 4"/>
          <p:cNvSpPr/>
          <p:nvPr/>
        </p:nvSpPr>
        <p:spPr>
          <a:xfrm>
            <a:off x="1518285" y="3804285"/>
            <a:ext cx="6838474" cy="359807"/>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Phủ lớp vàng hoặc bạc, cần sự chính xác cao và công nghệ hiện đại.</a:t>
            </a:r>
            <a:endParaRPr lang="en-US" sz="1750" dirty="0"/>
          </a:p>
        </p:txBody>
      </p:sp>
      <p:sp>
        <p:nvSpPr>
          <p:cNvPr id="8" name="Text 5"/>
          <p:cNvSpPr/>
          <p:nvPr/>
        </p:nvSpPr>
        <p:spPr>
          <a:xfrm>
            <a:off x="1518285" y="4242792"/>
            <a:ext cx="6838474" cy="359807"/>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Xác minh bề mặt không có khiếm khuyết như vết xước, bọt khí.</a:t>
            </a:r>
            <a:endParaRPr lang="en-US" sz="1750" dirty="0"/>
          </a:p>
        </p:txBody>
      </p:sp>
      <p:sp>
        <p:nvSpPr>
          <p:cNvPr id="9" name="Shape 6"/>
          <p:cNvSpPr/>
          <p:nvPr/>
        </p:nvSpPr>
        <p:spPr>
          <a:xfrm>
            <a:off x="787241" y="5080516"/>
            <a:ext cx="506135" cy="506135"/>
          </a:xfrm>
          <a:prstGeom prst="roundRect">
            <a:avLst>
              <a:gd name="adj" fmla="val 6667"/>
            </a:avLst>
          </a:prstGeom>
          <a:solidFill>
            <a:srgbClr val="124E73"/>
          </a:solidFill>
          <a:ln/>
        </p:spPr>
      </p:sp>
      <p:sp>
        <p:nvSpPr>
          <p:cNvPr id="10" name="Text 7"/>
          <p:cNvSpPr/>
          <p:nvPr/>
        </p:nvSpPr>
        <p:spPr>
          <a:xfrm>
            <a:off x="946428" y="5164812"/>
            <a:ext cx="187643" cy="337423"/>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1" name="Text 8"/>
          <p:cNvSpPr/>
          <p:nvPr/>
        </p:nvSpPr>
        <p:spPr>
          <a:xfrm>
            <a:off x="1518285" y="5080516"/>
            <a:ext cx="2811899" cy="351472"/>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Nguy Cơ An Toàn</a:t>
            </a:r>
            <a:endParaRPr lang="en-US" sz="2200" dirty="0"/>
          </a:p>
        </p:txBody>
      </p:sp>
      <p:sp>
        <p:nvSpPr>
          <p:cNvPr id="12" name="Text 9"/>
          <p:cNvSpPr/>
          <p:nvPr/>
        </p:nvSpPr>
        <p:spPr>
          <a:xfrm>
            <a:off x="1518285" y="5566886"/>
            <a:ext cx="6838474" cy="359807"/>
          </a:xfrm>
          <a:prstGeom prst="rect">
            <a:avLst/>
          </a:prstGeom>
          <a:noFill/>
          <a:ln/>
        </p:spPr>
        <p:txBody>
          <a:bodyPr wrap="none" lIns="0" tIns="0" rIns="0" bIns="0" rtlCol="0" anchor="t"/>
          <a:lstStyle/>
          <a:p>
            <a:pPr marL="285750" indent="-285750">
              <a:lnSpc>
                <a:spcPts val="2800"/>
              </a:lnSpc>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Chấn thương do hóa chất, máy móc, môi trường ẩm ướt.</a:t>
            </a:r>
            <a:endParaRPr lang="en-US" sz="1750" dirty="0"/>
          </a:p>
        </p:txBody>
      </p:sp>
      <p:sp>
        <p:nvSpPr>
          <p:cNvPr id="13" name="Shape 10"/>
          <p:cNvSpPr/>
          <p:nvPr/>
        </p:nvSpPr>
        <p:spPr>
          <a:xfrm>
            <a:off x="787241" y="6404610"/>
            <a:ext cx="506135" cy="506135"/>
          </a:xfrm>
          <a:prstGeom prst="roundRect">
            <a:avLst>
              <a:gd name="adj" fmla="val 6667"/>
            </a:avLst>
          </a:prstGeom>
          <a:solidFill>
            <a:srgbClr val="124E73"/>
          </a:solidFill>
          <a:ln/>
        </p:spPr>
      </p:sp>
      <p:sp>
        <p:nvSpPr>
          <p:cNvPr id="14" name="Text 11"/>
          <p:cNvSpPr/>
          <p:nvPr/>
        </p:nvSpPr>
        <p:spPr>
          <a:xfrm>
            <a:off x="945475" y="6488906"/>
            <a:ext cx="189667" cy="337423"/>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5" name="Text 12"/>
          <p:cNvSpPr/>
          <p:nvPr/>
        </p:nvSpPr>
        <p:spPr>
          <a:xfrm>
            <a:off x="1518285" y="6404610"/>
            <a:ext cx="2811899" cy="351472"/>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Biện Pháp An Toàn</a:t>
            </a:r>
            <a:endParaRPr lang="en-US" sz="2200" dirty="0"/>
          </a:p>
        </p:txBody>
      </p:sp>
      <p:sp>
        <p:nvSpPr>
          <p:cNvPr id="16" name="Text 13"/>
          <p:cNvSpPr/>
          <p:nvPr/>
        </p:nvSpPr>
        <p:spPr>
          <a:xfrm>
            <a:off x="1518285" y="6890980"/>
            <a:ext cx="6838474" cy="719614"/>
          </a:xfrm>
          <a:prstGeom prst="rect">
            <a:avLst/>
          </a:prstGeom>
          <a:noFill/>
          <a:ln/>
        </p:spPr>
        <p:txBody>
          <a:bodyPr wrap="square" lIns="0" tIns="0" rIns="0" bIns="0" rtlCol="0" anchor="t"/>
          <a:lstStyle/>
          <a:p>
            <a:pPr marL="285750" indent="-285750">
              <a:lnSpc>
                <a:spcPts val="2800"/>
              </a:lnSpc>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Trang bị bảo hộ cá nhân, tuân thủ quy trình an toàn, duy trì môi trường làm việc an toàn.</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85405"/>
          </a:xfrm>
          <a:prstGeom prst="rect">
            <a:avLst/>
          </a:prstGeom>
        </p:spPr>
      </p:pic>
      <p:sp>
        <p:nvSpPr>
          <p:cNvPr id="3" name="Text 0"/>
          <p:cNvSpPr/>
          <p:nvPr/>
        </p:nvSpPr>
        <p:spPr>
          <a:xfrm>
            <a:off x="639842" y="2788206"/>
            <a:ext cx="13350716" cy="1142524"/>
          </a:xfrm>
          <a:prstGeom prst="rect">
            <a:avLst/>
          </a:prstGeom>
          <a:noFill/>
          <a:ln/>
        </p:spPr>
        <p:txBody>
          <a:bodyPr wrap="square" lIns="0" tIns="0" rIns="0" bIns="0" rtlCol="0" anchor="t"/>
          <a:lstStyle/>
          <a:p>
            <a:pPr marL="0" indent="0" algn="ctr">
              <a:lnSpc>
                <a:spcPts val="4450"/>
              </a:lnSpc>
              <a:buNone/>
            </a:pPr>
            <a:r>
              <a:rPr lang="en-US" sz="4000" b="1" dirty="0" err="1">
                <a:solidFill>
                  <a:srgbClr val="124E73"/>
                </a:solidFill>
                <a:latin typeface="MuseoModerno Medium" pitchFamily="34" charset="0"/>
                <a:ea typeface="MuseoModerno Medium" pitchFamily="34" charset="-122"/>
                <a:cs typeface="MuseoModerno Medium" pitchFamily="34" charset="-120"/>
              </a:rPr>
              <a:t>Công</a:t>
            </a:r>
            <a:r>
              <a:rPr lang="en-US" sz="4000" b="1" dirty="0">
                <a:solidFill>
                  <a:srgbClr val="124E73"/>
                </a:solidFill>
                <a:latin typeface="MuseoModerno Medium" pitchFamily="34" charset="0"/>
                <a:ea typeface="MuseoModerno Medium" pitchFamily="34" charset="-122"/>
                <a:cs typeface="MuseoModerno Medium" pitchFamily="34" charset="-120"/>
              </a:rPr>
              <a:t> </a:t>
            </a:r>
            <a:r>
              <a:rPr lang="en-US" sz="4000" b="1" dirty="0" err="1">
                <a:solidFill>
                  <a:srgbClr val="124E73"/>
                </a:solidFill>
                <a:latin typeface="MuseoModerno Medium" pitchFamily="34" charset="0"/>
                <a:ea typeface="MuseoModerno Medium" pitchFamily="34" charset="-122"/>
                <a:cs typeface="MuseoModerno Medium" pitchFamily="34" charset="-120"/>
              </a:rPr>
              <a:t>đoạn</a:t>
            </a:r>
            <a:r>
              <a:rPr lang="en-US" sz="4000" b="1" dirty="0">
                <a:solidFill>
                  <a:srgbClr val="124E73"/>
                </a:solidFill>
                <a:latin typeface="MuseoModerno Medium" pitchFamily="34" charset="0"/>
                <a:ea typeface="MuseoModerno Medium" pitchFamily="34" charset="-122"/>
                <a:cs typeface="MuseoModerno Medium" pitchFamily="34" charset="-120"/>
              </a:rPr>
              <a:t> </a:t>
            </a:r>
            <a:r>
              <a:rPr lang="en-US" sz="4000" b="1" dirty="0" err="1">
                <a:solidFill>
                  <a:srgbClr val="124E73"/>
                </a:solidFill>
                <a:latin typeface="MuseoModerno Medium" pitchFamily="34" charset="0"/>
                <a:ea typeface="MuseoModerno Medium" pitchFamily="34" charset="-122"/>
                <a:cs typeface="MuseoModerno Medium" pitchFamily="34" charset="-120"/>
              </a:rPr>
              <a:t>Sản</a:t>
            </a:r>
            <a:r>
              <a:rPr lang="en-US" sz="4000" b="1" dirty="0">
                <a:solidFill>
                  <a:srgbClr val="124E73"/>
                </a:solidFill>
                <a:latin typeface="MuseoModerno Medium" pitchFamily="34" charset="0"/>
                <a:ea typeface="MuseoModerno Medium" pitchFamily="34" charset="-122"/>
                <a:cs typeface="MuseoModerno Medium" pitchFamily="34" charset="-120"/>
              </a:rPr>
              <a:t> Xuất Phím Và Lò Xo</a:t>
            </a:r>
            <a:endParaRPr lang="en-US" sz="4000" b="1" dirty="0"/>
          </a:p>
        </p:txBody>
      </p:sp>
      <p:sp>
        <p:nvSpPr>
          <p:cNvPr id="4" name="Shape 1"/>
          <p:cNvSpPr/>
          <p:nvPr/>
        </p:nvSpPr>
        <p:spPr>
          <a:xfrm>
            <a:off x="902613" y="4204930"/>
            <a:ext cx="22860" cy="3525917"/>
          </a:xfrm>
          <a:prstGeom prst="roundRect">
            <a:avLst>
              <a:gd name="adj" fmla="val 119972"/>
            </a:avLst>
          </a:prstGeom>
          <a:solidFill>
            <a:srgbClr val="D9D4C9"/>
          </a:solidFill>
          <a:ln/>
        </p:spPr>
      </p:sp>
      <p:sp>
        <p:nvSpPr>
          <p:cNvPr id="5" name="Shape 2"/>
          <p:cNvSpPr/>
          <p:nvPr/>
        </p:nvSpPr>
        <p:spPr>
          <a:xfrm>
            <a:off x="1096863" y="4604742"/>
            <a:ext cx="639842" cy="22860"/>
          </a:xfrm>
          <a:prstGeom prst="roundRect">
            <a:avLst>
              <a:gd name="adj" fmla="val 119972"/>
            </a:avLst>
          </a:prstGeom>
          <a:solidFill>
            <a:srgbClr val="2B678C"/>
          </a:solidFill>
          <a:ln/>
        </p:spPr>
      </p:sp>
      <p:sp>
        <p:nvSpPr>
          <p:cNvPr id="6" name="Shape 3"/>
          <p:cNvSpPr/>
          <p:nvPr/>
        </p:nvSpPr>
        <p:spPr>
          <a:xfrm>
            <a:off x="708362" y="4410551"/>
            <a:ext cx="411361" cy="411361"/>
          </a:xfrm>
          <a:prstGeom prst="roundRect">
            <a:avLst>
              <a:gd name="adj" fmla="val 6667"/>
            </a:avLst>
          </a:prstGeom>
          <a:solidFill>
            <a:srgbClr val="124E73"/>
          </a:solidFill>
          <a:ln/>
        </p:spPr>
      </p:sp>
      <p:sp>
        <p:nvSpPr>
          <p:cNvPr id="7" name="Text 4"/>
          <p:cNvSpPr/>
          <p:nvPr/>
        </p:nvSpPr>
        <p:spPr>
          <a:xfrm>
            <a:off x="849690" y="4479131"/>
            <a:ext cx="128707" cy="274201"/>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MuseoModerno Medium" pitchFamily="34" charset="0"/>
                <a:ea typeface="MuseoModerno Medium" pitchFamily="34" charset="-122"/>
                <a:cs typeface="MuseoModerno Medium" pitchFamily="34" charset="-120"/>
              </a:rPr>
              <a:t>1</a:t>
            </a:r>
            <a:endParaRPr lang="en-US" sz="2150" dirty="0"/>
          </a:p>
        </p:txBody>
      </p:sp>
      <p:sp>
        <p:nvSpPr>
          <p:cNvPr id="8" name="Text 5"/>
          <p:cNvSpPr/>
          <p:nvPr/>
        </p:nvSpPr>
        <p:spPr>
          <a:xfrm>
            <a:off x="1919645" y="4387691"/>
            <a:ext cx="2285405" cy="285750"/>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Công Việc</a:t>
            </a:r>
            <a:endParaRPr lang="en-US" sz="2400" dirty="0"/>
          </a:p>
        </p:txBody>
      </p:sp>
      <p:sp>
        <p:nvSpPr>
          <p:cNvPr id="9" name="Text 6"/>
          <p:cNvSpPr/>
          <p:nvPr/>
        </p:nvSpPr>
        <p:spPr>
          <a:xfrm>
            <a:off x="1919645" y="4783098"/>
            <a:ext cx="12070913" cy="292537"/>
          </a:xfrm>
          <a:prstGeom prst="rect">
            <a:avLst/>
          </a:prstGeom>
          <a:noFill/>
          <a:ln/>
        </p:spPr>
        <p:txBody>
          <a:bodyPr wrap="none" lIns="0" tIns="0" rIns="0" bIns="0" rtlCol="0" anchor="t"/>
          <a:lstStyle/>
          <a:p>
            <a:pPr marL="0" indent="0" algn="l">
              <a:lnSpc>
                <a:spcPts val="230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Sản xuất phím và lò xo từ kim loại. Cần sự chính xác và tỉ mỉ cao.</a:t>
            </a:r>
            <a:endParaRPr lang="en-US" sz="2000" dirty="0"/>
          </a:p>
        </p:txBody>
      </p:sp>
      <p:sp>
        <p:nvSpPr>
          <p:cNvPr id="10" name="Shape 7"/>
          <p:cNvSpPr/>
          <p:nvPr/>
        </p:nvSpPr>
        <p:spPr>
          <a:xfrm>
            <a:off x="1096863" y="5840968"/>
            <a:ext cx="639842" cy="22860"/>
          </a:xfrm>
          <a:prstGeom prst="roundRect">
            <a:avLst>
              <a:gd name="adj" fmla="val 119972"/>
            </a:avLst>
          </a:prstGeom>
          <a:solidFill>
            <a:srgbClr val="2B678C"/>
          </a:solidFill>
          <a:ln/>
        </p:spPr>
      </p:sp>
      <p:sp>
        <p:nvSpPr>
          <p:cNvPr id="11" name="Shape 8"/>
          <p:cNvSpPr/>
          <p:nvPr/>
        </p:nvSpPr>
        <p:spPr>
          <a:xfrm>
            <a:off x="708362" y="5646777"/>
            <a:ext cx="411361" cy="411361"/>
          </a:xfrm>
          <a:prstGeom prst="roundRect">
            <a:avLst>
              <a:gd name="adj" fmla="val 6667"/>
            </a:avLst>
          </a:prstGeom>
          <a:solidFill>
            <a:srgbClr val="124E73"/>
          </a:solidFill>
          <a:ln/>
        </p:spPr>
      </p:sp>
      <p:sp>
        <p:nvSpPr>
          <p:cNvPr id="12" name="Text 9"/>
          <p:cNvSpPr/>
          <p:nvPr/>
        </p:nvSpPr>
        <p:spPr>
          <a:xfrm>
            <a:off x="837783" y="5715357"/>
            <a:ext cx="152519" cy="274201"/>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MuseoModerno Medium" pitchFamily="34" charset="0"/>
                <a:ea typeface="MuseoModerno Medium" pitchFamily="34" charset="-122"/>
                <a:cs typeface="MuseoModerno Medium" pitchFamily="34" charset="-120"/>
              </a:rPr>
              <a:t>2</a:t>
            </a:r>
            <a:endParaRPr lang="en-US" sz="2150" dirty="0"/>
          </a:p>
        </p:txBody>
      </p:sp>
      <p:sp>
        <p:nvSpPr>
          <p:cNvPr id="13" name="Text 10"/>
          <p:cNvSpPr/>
          <p:nvPr/>
        </p:nvSpPr>
        <p:spPr>
          <a:xfrm>
            <a:off x="1919645" y="5623917"/>
            <a:ext cx="2285405" cy="285750"/>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Nguy Cơ An Toàn</a:t>
            </a:r>
            <a:endParaRPr lang="en-US" sz="2400" dirty="0"/>
          </a:p>
        </p:txBody>
      </p:sp>
      <p:sp>
        <p:nvSpPr>
          <p:cNvPr id="14" name="Text 11"/>
          <p:cNvSpPr/>
          <p:nvPr/>
        </p:nvSpPr>
        <p:spPr>
          <a:xfrm>
            <a:off x="1919645" y="6019324"/>
            <a:ext cx="12070913" cy="292537"/>
          </a:xfrm>
          <a:prstGeom prst="rect">
            <a:avLst/>
          </a:prstGeom>
          <a:noFill/>
          <a:ln/>
        </p:spPr>
        <p:txBody>
          <a:bodyPr wrap="none" lIns="0" tIns="0" rIns="0" bIns="0" rtlCol="0" anchor="t"/>
          <a:lstStyle/>
          <a:p>
            <a:pPr marL="0" indent="0" algn="l">
              <a:lnSpc>
                <a:spcPts val="230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Chấn thương do máy móc, vật liệu sắc nhọn, bụi kim loại hoặc hóa chất.</a:t>
            </a:r>
            <a:endParaRPr lang="en-US" sz="2000" dirty="0"/>
          </a:p>
        </p:txBody>
      </p:sp>
      <p:sp>
        <p:nvSpPr>
          <p:cNvPr id="15" name="Shape 12"/>
          <p:cNvSpPr/>
          <p:nvPr/>
        </p:nvSpPr>
        <p:spPr>
          <a:xfrm>
            <a:off x="1096863" y="7077194"/>
            <a:ext cx="639842" cy="22860"/>
          </a:xfrm>
          <a:prstGeom prst="roundRect">
            <a:avLst>
              <a:gd name="adj" fmla="val 119972"/>
            </a:avLst>
          </a:prstGeom>
          <a:solidFill>
            <a:srgbClr val="2B678C"/>
          </a:solidFill>
          <a:ln/>
        </p:spPr>
      </p:sp>
      <p:sp>
        <p:nvSpPr>
          <p:cNvPr id="16" name="Shape 13"/>
          <p:cNvSpPr/>
          <p:nvPr/>
        </p:nvSpPr>
        <p:spPr>
          <a:xfrm>
            <a:off x="708362" y="6883003"/>
            <a:ext cx="411361" cy="411361"/>
          </a:xfrm>
          <a:prstGeom prst="roundRect">
            <a:avLst>
              <a:gd name="adj" fmla="val 6667"/>
            </a:avLst>
          </a:prstGeom>
          <a:solidFill>
            <a:srgbClr val="124E73"/>
          </a:solidFill>
          <a:ln/>
        </p:spPr>
      </p:sp>
      <p:sp>
        <p:nvSpPr>
          <p:cNvPr id="17" name="Text 14"/>
          <p:cNvSpPr/>
          <p:nvPr/>
        </p:nvSpPr>
        <p:spPr>
          <a:xfrm>
            <a:off x="836950" y="6951583"/>
            <a:ext cx="154186" cy="274201"/>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MuseoModerno Medium" pitchFamily="34" charset="0"/>
                <a:ea typeface="MuseoModerno Medium" pitchFamily="34" charset="-122"/>
                <a:cs typeface="MuseoModerno Medium" pitchFamily="34" charset="-120"/>
              </a:rPr>
              <a:t>3</a:t>
            </a:r>
            <a:endParaRPr lang="en-US" sz="2150" dirty="0"/>
          </a:p>
        </p:txBody>
      </p:sp>
      <p:sp>
        <p:nvSpPr>
          <p:cNvPr id="18" name="Text 15"/>
          <p:cNvSpPr/>
          <p:nvPr/>
        </p:nvSpPr>
        <p:spPr>
          <a:xfrm>
            <a:off x="1919645" y="6860143"/>
            <a:ext cx="2285405" cy="285750"/>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Biện Pháp An Toàn</a:t>
            </a:r>
            <a:endParaRPr lang="en-US" sz="2400" dirty="0"/>
          </a:p>
        </p:txBody>
      </p:sp>
      <p:sp>
        <p:nvSpPr>
          <p:cNvPr id="19" name="Text 16"/>
          <p:cNvSpPr/>
          <p:nvPr/>
        </p:nvSpPr>
        <p:spPr>
          <a:xfrm>
            <a:off x="1919645" y="7255550"/>
            <a:ext cx="12070913" cy="292537"/>
          </a:xfrm>
          <a:prstGeom prst="rect">
            <a:avLst/>
          </a:prstGeom>
          <a:noFill/>
          <a:ln/>
        </p:spPr>
        <p:txBody>
          <a:bodyPr wrap="none" lIns="0" tIns="0" rIns="0" bIns="0" rtlCol="0" anchor="t"/>
          <a:lstStyle/>
          <a:p>
            <a:pPr marL="0" indent="0" algn="l">
              <a:lnSpc>
                <a:spcPts val="230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Đào tạo an toàn, sử dụng thiết bị bảo hộ, duy trì môi trường làm việc sạch sẽ.</a:t>
            </a:r>
            <a:endParaRPr lang="en-US" sz="2000" dirty="0"/>
          </a:p>
        </p:txBody>
      </p:sp>
      <p:pic>
        <p:nvPicPr>
          <p:cNvPr id="20" name="Picture 19">
            <a:extLst>
              <a:ext uri="{FF2B5EF4-FFF2-40B4-BE49-F238E27FC236}">
                <a16:creationId xmlns:a16="http://schemas.microsoft.com/office/drawing/2014/main" id="{97DB4466-FC38-61F8-5E63-0C6E23C4592D}"/>
              </a:ext>
            </a:extLst>
          </p:cNvPr>
          <p:cNvPicPr>
            <a:picLocks noChangeAspect="1"/>
          </p:cNvPicPr>
          <p:nvPr/>
        </p:nvPicPr>
        <p:blipFill>
          <a:blip r:embed="rId4"/>
          <a:stretch>
            <a:fillRect/>
          </a:stretch>
        </p:blipFill>
        <p:spPr>
          <a:xfrm>
            <a:off x="12429811" y="7531969"/>
            <a:ext cx="1997788" cy="6186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067044"/>
          </a:xfrm>
          <a:prstGeom prst="rect">
            <a:avLst/>
          </a:prstGeom>
        </p:spPr>
      </p:pic>
      <p:sp>
        <p:nvSpPr>
          <p:cNvPr id="3" name="Text 0"/>
          <p:cNvSpPr/>
          <p:nvPr/>
        </p:nvSpPr>
        <p:spPr>
          <a:xfrm>
            <a:off x="578763" y="2523172"/>
            <a:ext cx="13472874" cy="1033462"/>
          </a:xfrm>
          <a:prstGeom prst="rect">
            <a:avLst/>
          </a:prstGeom>
          <a:noFill/>
          <a:ln/>
        </p:spPr>
        <p:txBody>
          <a:bodyPr wrap="square" lIns="0" tIns="0" rIns="0" bIns="0" rtlCol="0" anchor="t"/>
          <a:lstStyle/>
          <a:p>
            <a:pPr marL="0" indent="0" algn="ctr">
              <a:lnSpc>
                <a:spcPts val="4050"/>
              </a:lnSpc>
              <a:buNone/>
            </a:pPr>
            <a:r>
              <a:rPr lang="en-US" sz="4000" b="1" dirty="0" err="1">
                <a:solidFill>
                  <a:srgbClr val="124E73"/>
                </a:solidFill>
                <a:latin typeface="MuseoModerno Medium" pitchFamily="34" charset="0"/>
                <a:ea typeface="MuseoModerno Medium" pitchFamily="34" charset="-122"/>
                <a:cs typeface="MuseoModerno Medium" pitchFamily="34" charset="-120"/>
              </a:rPr>
              <a:t>Công</a:t>
            </a:r>
            <a:r>
              <a:rPr lang="en-US" sz="4000" b="1" dirty="0">
                <a:solidFill>
                  <a:srgbClr val="124E73"/>
                </a:solidFill>
                <a:latin typeface="MuseoModerno Medium" pitchFamily="34" charset="0"/>
                <a:ea typeface="MuseoModerno Medium" pitchFamily="34" charset="-122"/>
                <a:cs typeface="MuseoModerno Medium" pitchFamily="34" charset="-120"/>
              </a:rPr>
              <a:t> </a:t>
            </a:r>
            <a:r>
              <a:rPr lang="en-US" sz="4000" b="1" dirty="0" err="1">
                <a:solidFill>
                  <a:srgbClr val="124E73"/>
                </a:solidFill>
                <a:latin typeface="MuseoModerno Medium" pitchFamily="34" charset="0"/>
                <a:ea typeface="MuseoModerno Medium" pitchFamily="34" charset="-122"/>
                <a:cs typeface="MuseoModerno Medium" pitchFamily="34" charset="-120"/>
              </a:rPr>
              <a:t>đoạn</a:t>
            </a:r>
            <a:r>
              <a:rPr lang="en-US" sz="4000" b="1" dirty="0">
                <a:solidFill>
                  <a:srgbClr val="124E73"/>
                </a:solidFill>
                <a:latin typeface="MuseoModerno Medium" pitchFamily="34" charset="0"/>
                <a:ea typeface="MuseoModerno Medium" pitchFamily="34" charset="-122"/>
                <a:cs typeface="MuseoModerno Medium" pitchFamily="34" charset="-120"/>
              </a:rPr>
              <a:t> </a:t>
            </a:r>
            <a:r>
              <a:rPr lang="en-US" sz="4000" b="1" dirty="0" err="1">
                <a:solidFill>
                  <a:srgbClr val="124E73"/>
                </a:solidFill>
                <a:latin typeface="MuseoModerno Medium" pitchFamily="34" charset="0"/>
                <a:ea typeface="MuseoModerno Medium" pitchFamily="34" charset="-122"/>
                <a:cs typeface="MuseoModerno Medium" pitchFamily="34" charset="-120"/>
              </a:rPr>
              <a:t>Sản</a:t>
            </a:r>
            <a:r>
              <a:rPr lang="en-US" sz="4000" b="1" dirty="0">
                <a:solidFill>
                  <a:srgbClr val="124E73"/>
                </a:solidFill>
                <a:latin typeface="MuseoModerno Medium" pitchFamily="34" charset="0"/>
                <a:ea typeface="MuseoModerno Medium" pitchFamily="34" charset="-122"/>
                <a:cs typeface="MuseoModerno Medium" pitchFamily="34" charset="-120"/>
              </a:rPr>
              <a:t> Xuất Màng Và Đệm Âm</a:t>
            </a:r>
            <a:endParaRPr lang="en-US" sz="4000" b="1" dirty="0"/>
          </a:p>
        </p:txBody>
      </p:sp>
      <p:pic>
        <p:nvPicPr>
          <p:cNvPr id="4" name="Image 1" descr="preencoded.png"/>
          <p:cNvPicPr>
            <a:picLocks noChangeAspect="1"/>
          </p:cNvPicPr>
          <p:nvPr/>
        </p:nvPicPr>
        <p:blipFill>
          <a:blip r:embed="rId4"/>
          <a:stretch>
            <a:fillRect/>
          </a:stretch>
        </p:blipFill>
        <p:spPr>
          <a:xfrm>
            <a:off x="578763" y="3804642"/>
            <a:ext cx="826770" cy="1322903"/>
          </a:xfrm>
          <a:prstGeom prst="rect">
            <a:avLst/>
          </a:prstGeom>
        </p:spPr>
      </p:pic>
      <p:sp>
        <p:nvSpPr>
          <p:cNvPr id="5" name="Text 1"/>
          <p:cNvSpPr/>
          <p:nvPr/>
        </p:nvSpPr>
        <p:spPr>
          <a:xfrm>
            <a:off x="1653540" y="4114706"/>
            <a:ext cx="2067044" cy="258366"/>
          </a:xfrm>
          <a:prstGeom prst="rect">
            <a:avLst/>
          </a:prstGeom>
          <a:noFill/>
          <a:ln/>
        </p:spPr>
        <p:txBody>
          <a:bodyPr wrap="none" lIns="0" tIns="0" rIns="0" bIns="0" rtlCol="0" anchor="t"/>
          <a:lstStyle/>
          <a:p>
            <a:pPr marL="0" indent="0" algn="l">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Công Việc</a:t>
            </a:r>
            <a:endParaRPr lang="en-US" sz="2400" dirty="0"/>
          </a:p>
        </p:txBody>
      </p:sp>
      <p:sp>
        <p:nvSpPr>
          <p:cNvPr id="6" name="Text 2"/>
          <p:cNvSpPr/>
          <p:nvPr/>
        </p:nvSpPr>
        <p:spPr>
          <a:xfrm>
            <a:off x="1653540" y="4472251"/>
            <a:ext cx="12398097" cy="264557"/>
          </a:xfrm>
          <a:prstGeom prst="rect">
            <a:avLst/>
          </a:prstGeom>
          <a:noFill/>
          <a:ln/>
        </p:spPr>
        <p:txBody>
          <a:bodyPr wrap="none" lIns="0" tIns="0" rIns="0" bIns="0" rtlCol="0" anchor="t"/>
          <a:lstStyle/>
          <a:p>
            <a:pPr marL="0" indent="0" algn="l">
              <a:lnSpc>
                <a:spcPts val="2050"/>
              </a:lnSpc>
              <a:buNone/>
            </a:pPr>
            <a:r>
              <a:rPr lang="en-US" dirty="0">
                <a:solidFill>
                  <a:srgbClr val="2B4150"/>
                </a:solidFill>
                <a:latin typeface="PT Serif" panose="020A0603040505020204" pitchFamily="18" charset="0"/>
                <a:ea typeface="Source Sans Pro" pitchFamily="34" charset="-122"/>
                <a:cs typeface="Source Sans Pro" pitchFamily="34" charset="-120"/>
              </a:rPr>
              <a:t>Sản xuất màng và đệm âm từ da tự nhiên hoặc cao su. Cần sự chính xác cao trong từng công đoạn.</a:t>
            </a:r>
            <a:endParaRPr lang="en-US" dirty="0"/>
          </a:p>
        </p:txBody>
      </p:sp>
      <p:pic>
        <p:nvPicPr>
          <p:cNvPr id="7" name="Image 2" descr="preencoded.png"/>
          <p:cNvPicPr>
            <a:picLocks noChangeAspect="1"/>
          </p:cNvPicPr>
          <p:nvPr/>
        </p:nvPicPr>
        <p:blipFill>
          <a:blip r:embed="rId5"/>
          <a:stretch>
            <a:fillRect/>
          </a:stretch>
        </p:blipFill>
        <p:spPr>
          <a:xfrm>
            <a:off x="578763" y="5127546"/>
            <a:ext cx="826770" cy="1322903"/>
          </a:xfrm>
          <a:prstGeom prst="rect">
            <a:avLst/>
          </a:prstGeom>
        </p:spPr>
      </p:pic>
      <p:sp>
        <p:nvSpPr>
          <p:cNvPr id="8" name="Text 3"/>
          <p:cNvSpPr/>
          <p:nvPr/>
        </p:nvSpPr>
        <p:spPr>
          <a:xfrm>
            <a:off x="1653540" y="5437609"/>
            <a:ext cx="2067044" cy="258366"/>
          </a:xfrm>
          <a:prstGeom prst="rect">
            <a:avLst/>
          </a:prstGeom>
          <a:noFill/>
          <a:ln/>
        </p:spPr>
        <p:txBody>
          <a:bodyPr wrap="none" lIns="0" tIns="0" rIns="0" bIns="0" rtlCol="0" anchor="t"/>
          <a:lstStyle/>
          <a:p>
            <a:pPr marL="0" indent="0" algn="l">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Nguy Cơ An Toàn</a:t>
            </a:r>
            <a:endParaRPr lang="en-US" sz="2400" dirty="0"/>
          </a:p>
        </p:txBody>
      </p:sp>
      <p:sp>
        <p:nvSpPr>
          <p:cNvPr id="9" name="Text 4"/>
          <p:cNvSpPr/>
          <p:nvPr/>
        </p:nvSpPr>
        <p:spPr>
          <a:xfrm>
            <a:off x="1653540" y="5795154"/>
            <a:ext cx="12398097" cy="264557"/>
          </a:xfrm>
          <a:prstGeom prst="rect">
            <a:avLst/>
          </a:prstGeom>
          <a:noFill/>
          <a:ln/>
        </p:spPr>
        <p:txBody>
          <a:bodyPr wrap="none" lIns="0" tIns="0" rIns="0" bIns="0" rtlCol="0" anchor="t"/>
          <a:lstStyle/>
          <a:p>
            <a:pPr marL="0" indent="0" algn="l">
              <a:lnSpc>
                <a:spcPts val="2050"/>
              </a:lnSpc>
              <a:buNone/>
            </a:pPr>
            <a:r>
              <a:rPr lang="en-US" dirty="0">
                <a:solidFill>
                  <a:srgbClr val="2B4150"/>
                </a:solidFill>
                <a:latin typeface="PT Serif" panose="020A0603040505020204" pitchFamily="18" charset="0"/>
                <a:ea typeface="Source Sans Pro" pitchFamily="34" charset="-122"/>
                <a:cs typeface="Source Sans Pro" pitchFamily="34" charset="-120"/>
              </a:rPr>
              <a:t>Chấn thương do dụng cụ cắt sắc bén, máy móc, bụi và hóa chất.</a:t>
            </a:r>
            <a:endParaRPr lang="en-US" dirty="0"/>
          </a:p>
        </p:txBody>
      </p:sp>
      <p:pic>
        <p:nvPicPr>
          <p:cNvPr id="10" name="Image 3" descr="preencoded.png"/>
          <p:cNvPicPr>
            <a:picLocks noChangeAspect="1"/>
          </p:cNvPicPr>
          <p:nvPr/>
        </p:nvPicPr>
        <p:blipFill>
          <a:blip r:embed="rId6"/>
          <a:stretch>
            <a:fillRect/>
          </a:stretch>
        </p:blipFill>
        <p:spPr>
          <a:xfrm>
            <a:off x="578763" y="6450449"/>
            <a:ext cx="826770" cy="1322903"/>
          </a:xfrm>
          <a:prstGeom prst="rect">
            <a:avLst/>
          </a:prstGeom>
        </p:spPr>
      </p:pic>
      <p:sp>
        <p:nvSpPr>
          <p:cNvPr id="11" name="Text 5"/>
          <p:cNvSpPr/>
          <p:nvPr/>
        </p:nvSpPr>
        <p:spPr>
          <a:xfrm>
            <a:off x="1653540" y="6760513"/>
            <a:ext cx="2067044" cy="258366"/>
          </a:xfrm>
          <a:prstGeom prst="rect">
            <a:avLst/>
          </a:prstGeom>
          <a:noFill/>
          <a:ln/>
        </p:spPr>
        <p:txBody>
          <a:bodyPr wrap="none" lIns="0" tIns="0" rIns="0" bIns="0" rtlCol="0" anchor="t"/>
          <a:lstStyle/>
          <a:p>
            <a:pPr marL="0" indent="0" algn="l">
              <a:lnSpc>
                <a:spcPts val="2000"/>
              </a:lnSpc>
              <a:buNone/>
            </a:pPr>
            <a:r>
              <a:rPr lang="en-US" sz="2400" dirty="0">
                <a:solidFill>
                  <a:srgbClr val="2B4150"/>
                </a:solidFill>
                <a:latin typeface="MuseoModerno Medium" pitchFamily="34" charset="0"/>
                <a:ea typeface="MuseoModerno Medium" pitchFamily="34" charset="-122"/>
                <a:cs typeface="MuseoModerno Medium" pitchFamily="34" charset="-120"/>
              </a:rPr>
              <a:t>Biện Pháp An Toàn</a:t>
            </a:r>
            <a:endParaRPr lang="en-US" sz="2400" dirty="0"/>
          </a:p>
        </p:txBody>
      </p:sp>
      <p:sp>
        <p:nvSpPr>
          <p:cNvPr id="12" name="Text 6"/>
          <p:cNvSpPr/>
          <p:nvPr/>
        </p:nvSpPr>
        <p:spPr>
          <a:xfrm>
            <a:off x="1653540" y="7118058"/>
            <a:ext cx="12398097" cy="264557"/>
          </a:xfrm>
          <a:prstGeom prst="rect">
            <a:avLst/>
          </a:prstGeom>
          <a:noFill/>
          <a:ln/>
        </p:spPr>
        <p:txBody>
          <a:bodyPr wrap="none" lIns="0" tIns="0" rIns="0" bIns="0" rtlCol="0" anchor="t"/>
          <a:lstStyle/>
          <a:p>
            <a:pPr marL="0" indent="0" algn="l">
              <a:lnSpc>
                <a:spcPts val="2050"/>
              </a:lnSpc>
              <a:buNone/>
            </a:pPr>
            <a:r>
              <a:rPr lang="en-US" dirty="0">
                <a:solidFill>
                  <a:srgbClr val="2B4150"/>
                </a:solidFill>
                <a:latin typeface="PT Serif" panose="020A0603040505020204" pitchFamily="18" charset="0"/>
                <a:ea typeface="Source Sans Pro" pitchFamily="34" charset="-122"/>
                <a:cs typeface="Source Sans Pro" pitchFamily="34" charset="-120"/>
              </a:rPr>
              <a:t>Tuân thủ quy trình an toàn, sử dụng bảo hộ cá nhân, duy trì môi trường làm việc sạch sẽ.</a:t>
            </a:r>
            <a:endParaRPr lang="en-US" dirty="0"/>
          </a:p>
        </p:txBody>
      </p:sp>
      <p:pic>
        <p:nvPicPr>
          <p:cNvPr id="13" name="Picture 12">
            <a:extLst>
              <a:ext uri="{FF2B5EF4-FFF2-40B4-BE49-F238E27FC236}">
                <a16:creationId xmlns:a16="http://schemas.microsoft.com/office/drawing/2014/main" id="{F22B1238-1F0A-AB9F-E368-8F017EDAB869}"/>
              </a:ext>
            </a:extLst>
          </p:cNvPr>
          <p:cNvPicPr>
            <a:picLocks noChangeAspect="1"/>
          </p:cNvPicPr>
          <p:nvPr/>
        </p:nvPicPr>
        <p:blipFill>
          <a:blip r:embed="rId7"/>
          <a:stretch>
            <a:fillRect/>
          </a:stretch>
        </p:blipFill>
        <p:spPr>
          <a:xfrm>
            <a:off x="12429811" y="7531969"/>
            <a:ext cx="1997788" cy="6186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017"/>
          <a:stretch/>
        </p:blipFill>
        <p:spPr>
          <a:xfrm>
            <a:off x="10036628" y="3021151"/>
            <a:ext cx="3962400" cy="3754398"/>
          </a:xfrm>
          <a:prstGeom prst="rect">
            <a:avLst/>
          </a:prstGeom>
        </p:spPr>
      </p:pic>
      <p:sp>
        <p:nvSpPr>
          <p:cNvPr id="3" name="Text 0"/>
          <p:cNvSpPr/>
          <p:nvPr/>
        </p:nvSpPr>
        <p:spPr>
          <a:xfrm>
            <a:off x="796290" y="602695"/>
            <a:ext cx="5138261" cy="642342"/>
          </a:xfrm>
          <a:prstGeom prst="rect">
            <a:avLst/>
          </a:prstGeom>
          <a:noFill/>
          <a:ln/>
        </p:spPr>
        <p:txBody>
          <a:bodyPr wrap="none" lIns="0" tIns="0" rIns="0" bIns="0" rtlCol="0" anchor="t"/>
          <a:lstStyle/>
          <a:p>
            <a:pPr marL="0" indent="0" algn="ctr">
              <a:lnSpc>
                <a:spcPts val="5050"/>
              </a:lnSpc>
              <a:buNone/>
            </a:pPr>
            <a:r>
              <a:rPr lang="en-US" sz="4800" b="1" dirty="0">
                <a:solidFill>
                  <a:srgbClr val="124E73"/>
                </a:solidFill>
                <a:latin typeface="MuseoModerno Medium" pitchFamily="34" charset="0"/>
                <a:ea typeface="MuseoModerno Medium" pitchFamily="34" charset="-122"/>
                <a:cs typeface="MuseoModerno Medium" pitchFamily="34" charset="-120"/>
              </a:rPr>
              <a:t>Quy định chung</a:t>
            </a:r>
            <a:endParaRPr lang="en-US" sz="48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1990844"/>
            <a:ext cx="4381381"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400" dirty="0"/>
          </a:p>
        </p:txBody>
      </p:sp>
      <p:sp>
        <p:nvSpPr>
          <p:cNvPr id="9" name="Text 6"/>
          <p:cNvSpPr/>
          <p:nvPr/>
        </p:nvSpPr>
        <p:spPr>
          <a:xfrm>
            <a:off x="2157889" y="2401848"/>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44459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57889" y="3855601"/>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489835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309354"/>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352103"/>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6763107"/>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dirty="0"/>
          </a:p>
        </p:txBody>
      </p:sp>
      <p:pic>
        <p:nvPicPr>
          <p:cNvPr id="25" name="Picture 24">
            <a:extLst>
              <a:ext uri="{FF2B5EF4-FFF2-40B4-BE49-F238E27FC236}">
                <a16:creationId xmlns:a16="http://schemas.microsoft.com/office/drawing/2014/main" id="{5EB72955-37AB-C588-C899-BFDF1CE7E376}"/>
              </a:ext>
            </a:extLst>
          </p:cNvPr>
          <p:cNvPicPr>
            <a:picLocks noChangeAspect="1"/>
          </p:cNvPicPr>
          <p:nvPr/>
        </p:nvPicPr>
        <p:blipFill>
          <a:blip r:embed="rId4"/>
          <a:stretch>
            <a:fillRect/>
          </a:stretch>
        </p:blipFill>
        <p:spPr>
          <a:xfrm>
            <a:off x="12429811" y="7531969"/>
            <a:ext cx="1997788" cy="6186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0834" y="3285294"/>
            <a:ext cx="4411980" cy="4411980"/>
          </a:xfrm>
          <a:prstGeom prst="rect">
            <a:avLst/>
          </a:prstGeom>
        </p:spPr>
      </p:pic>
      <p:sp>
        <p:nvSpPr>
          <p:cNvPr id="3" name="Text 0"/>
          <p:cNvSpPr/>
          <p:nvPr/>
        </p:nvSpPr>
        <p:spPr>
          <a:xfrm>
            <a:off x="6280190" y="424871"/>
            <a:ext cx="7252811"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450" b="1" dirty="0"/>
          </a:p>
        </p:txBody>
      </p:sp>
      <p:sp>
        <p:nvSpPr>
          <p:cNvPr id="4" name="Shape 1"/>
          <p:cNvSpPr/>
          <p:nvPr/>
        </p:nvSpPr>
        <p:spPr>
          <a:xfrm>
            <a:off x="6605111" y="2083597"/>
            <a:ext cx="30480" cy="5908238"/>
          </a:xfrm>
          <a:prstGeom prst="roundRect">
            <a:avLst>
              <a:gd name="adj" fmla="val 111628"/>
            </a:avLst>
          </a:prstGeom>
          <a:solidFill>
            <a:srgbClr val="D9D4C9"/>
          </a:solidFill>
          <a:ln/>
        </p:spPr>
      </p:sp>
      <p:sp>
        <p:nvSpPr>
          <p:cNvPr id="5" name="Shape 2"/>
          <p:cNvSpPr/>
          <p:nvPr/>
        </p:nvSpPr>
        <p:spPr>
          <a:xfrm>
            <a:off x="6845022" y="2578658"/>
            <a:ext cx="793790" cy="30480"/>
          </a:xfrm>
          <a:prstGeom prst="roundRect">
            <a:avLst>
              <a:gd name="adj" fmla="val 111628"/>
            </a:avLst>
          </a:prstGeom>
          <a:solidFill>
            <a:srgbClr val="124E73"/>
          </a:solidFill>
          <a:ln>
            <a:solidFill>
              <a:srgbClr val="124E73"/>
            </a:solidFill>
          </a:ln>
        </p:spPr>
      </p:sp>
      <p:sp>
        <p:nvSpPr>
          <p:cNvPr id="6" name="Shape 3"/>
          <p:cNvSpPr/>
          <p:nvPr/>
        </p:nvSpPr>
        <p:spPr>
          <a:xfrm>
            <a:off x="6365200" y="2338748"/>
            <a:ext cx="510302" cy="510302"/>
          </a:xfrm>
          <a:prstGeom prst="roundRect">
            <a:avLst>
              <a:gd name="adj" fmla="val 6667"/>
            </a:avLst>
          </a:prstGeom>
          <a:solidFill>
            <a:srgbClr val="124E73"/>
          </a:solidFill>
          <a:ln>
            <a:solidFill>
              <a:srgbClr val="124E73"/>
            </a:solidFill>
          </a:ln>
        </p:spPr>
      </p:sp>
      <p:sp>
        <p:nvSpPr>
          <p:cNvPr id="7" name="Text 4"/>
          <p:cNvSpPr/>
          <p:nvPr/>
        </p:nvSpPr>
        <p:spPr>
          <a:xfrm>
            <a:off x="6540579" y="2423758"/>
            <a:ext cx="159544" cy="340281"/>
          </a:xfrm>
          <a:prstGeom prst="rect">
            <a:avLst/>
          </a:prstGeom>
          <a:no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ea typeface="MuseoModerno Medium" pitchFamily="34" charset="-122"/>
                <a:cs typeface="MuseoModerno Medium" pitchFamily="34" charset="-120"/>
              </a:rPr>
              <a:t>1</a:t>
            </a:r>
            <a:endParaRPr lang="en-US" sz="2650" dirty="0">
              <a:solidFill>
                <a:schemeClr val="bg1"/>
              </a:solidFill>
            </a:endParaRPr>
          </a:p>
        </p:txBody>
      </p:sp>
      <p:sp>
        <p:nvSpPr>
          <p:cNvPr id="8" name="Text 5"/>
          <p:cNvSpPr/>
          <p:nvPr/>
        </p:nvSpPr>
        <p:spPr>
          <a:xfrm>
            <a:off x="7867888" y="2310411"/>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Dừng máy</a:t>
            </a:r>
            <a:endParaRPr lang="en-US" sz="2200" dirty="0"/>
          </a:p>
        </p:txBody>
      </p:sp>
      <p:sp>
        <p:nvSpPr>
          <p:cNvPr id="9" name="Text 6"/>
          <p:cNvSpPr/>
          <p:nvPr/>
        </p:nvSpPr>
        <p:spPr>
          <a:xfrm>
            <a:off x="7867888" y="2629257"/>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dirty="0"/>
          </a:p>
        </p:txBody>
      </p:sp>
      <p:sp>
        <p:nvSpPr>
          <p:cNvPr id="10" name="Shape 7"/>
          <p:cNvSpPr/>
          <p:nvPr/>
        </p:nvSpPr>
        <p:spPr>
          <a:xfrm>
            <a:off x="6845022" y="4112422"/>
            <a:ext cx="793790" cy="30480"/>
          </a:xfrm>
          <a:prstGeom prst="roundRect">
            <a:avLst>
              <a:gd name="adj" fmla="val 111628"/>
            </a:avLst>
          </a:prstGeom>
          <a:solidFill>
            <a:srgbClr val="124E73"/>
          </a:solidFill>
          <a:ln>
            <a:solidFill>
              <a:srgbClr val="124E73"/>
            </a:solidFill>
          </a:ln>
        </p:spPr>
      </p:sp>
      <p:sp>
        <p:nvSpPr>
          <p:cNvPr id="11" name="Shape 8"/>
          <p:cNvSpPr/>
          <p:nvPr/>
        </p:nvSpPr>
        <p:spPr>
          <a:xfrm>
            <a:off x="6365200" y="3872511"/>
            <a:ext cx="510302" cy="510302"/>
          </a:xfrm>
          <a:prstGeom prst="roundRect">
            <a:avLst>
              <a:gd name="adj" fmla="val 6667"/>
            </a:avLst>
          </a:prstGeom>
          <a:solidFill>
            <a:srgbClr val="124E73"/>
          </a:solidFill>
          <a:ln>
            <a:solidFill>
              <a:srgbClr val="124E73"/>
            </a:solidFill>
          </a:ln>
        </p:spPr>
      </p:sp>
      <p:sp>
        <p:nvSpPr>
          <p:cNvPr id="12" name="Text 9"/>
          <p:cNvSpPr/>
          <p:nvPr/>
        </p:nvSpPr>
        <p:spPr>
          <a:xfrm>
            <a:off x="6525697" y="3957521"/>
            <a:ext cx="189190" cy="340281"/>
          </a:xfrm>
          <a:prstGeom prst="rect">
            <a:avLst/>
          </a:prstGeom>
          <a:no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ea typeface="MuseoModerno Medium" pitchFamily="34" charset="-122"/>
                <a:cs typeface="MuseoModerno Medium" pitchFamily="34" charset="-120"/>
              </a:rPr>
              <a:t>2</a:t>
            </a:r>
            <a:endParaRPr lang="en-US" sz="2650" dirty="0">
              <a:solidFill>
                <a:schemeClr val="bg1"/>
              </a:solidFill>
            </a:endParaRPr>
          </a:p>
        </p:txBody>
      </p:sp>
      <p:sp>
        <p:nvSpPr>
          <p:cNvPr id="13" name="Text 10"/>
          <p:cNvSpPr/>
          <p:nvPr/>
        </p:nvSpPr>
        <p:spPr>
          <a:xfrm>
            <a:off x="7867888" y="384417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Sơ cứu</a:t>
            </a:r>
            <a:endParaRPr lang="en-US" sz="2200" dirty="0"/>
          </a:p>
        </p:txBody>
      </p:sp>
      <p:sp>
        <p:nvSpPr>
          <p:cNvPr id="14" name="Text 11"/>
          <p:cNvSpPr/>
          <p:nvPr/>
        </p:nvSpPr>
        <p:spPr>
          <a:xfrm>
            <a:off x="7867888" y="4163020"/>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dirty="0"/>
          </a:p>
        </p:txBody>
      </p:sp>
      <p:sp>
        <p:nvSpPr>
          <p:cNvPr id="15" name="Shape 12"/>
          <p:cNvSpPr/>
          <p:nvPr/>
        </p:nvSpPr>
        <p:spPr>
          <a:xfrm>
            <a:off x="6845022" y="5646185"/>
            <a:ext cx="793790" cy="30480"/>
          </a:xfrm>
          <a:prstGeom prst="roundRect">
            <a:avLst>
              <a:gd name="adj" fmla="val 111628"/>
            </a:avLst>
          </a:prstGeom>
          <a:solidFill>
            <a:srgbClr val="124E73"/>
          </a:solidFill>
          <a:ln>
            <a:solidFill>
              <a:srgbClr val="124E73"/>
            </a:solidFill>
          </a:ln>
        </p:spPr>
      </p:sp>
      <p:sp>
        <p:nvSpPr>
          <p:cNvPr id="16" name="Shape 13"/>
          <p:cNvSpPr/>
          <p:nvPr/>
        </p:nvSpPr>
        <p:spPr>
          <a:xfrm>
            <a:off x="6365200" y="5406274"/>
            <a:ext cx="510302" cy="510302"/>
          </a:xfrm>
          <a:prstGeom prst="roundRect">
            <a:avLst>
              <a:gd name="adj" fmla="val 6667"/>
            </a:avLst>
          </a:prstGeom>
          <a:solidFill>
            <a:srgbClr val="124E73"/>
          </a:solidFill>
          <a:ln>
            <a:solidFill>
              <a:srgbClr val="124E73"/>
            </a:solidFill>
          </a:ln>
        </p:spPr>
      </p:sp>
      <p:sp>
        <p:nvSpPr>
          <p:cNvPr id="17" name="Text 14"/>
          <p:cNvSpPr/>
          <p:nvPr/>
        </p:nvSpPr>
        <p:spPr>
          <a:xfrm>
            <a:off x="6524744" y="5491284"/>
            <a:ext cx="191214" cy="340281"/>
          </a:xfrm>
          <a:prstGeom prst="rect">
            <a:avLst/>
          </a:prstGeom>
          <a:no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ea typeface="MuseoModerno Medium" pitchFamily="34" charset="-122"/>
                <a:cs typeface="MuseoModerno Medium" pitchFamily="34" charset="-120"/>
              </a:rPr>
              <a:t>3</a:t>
            </a:r>
            <a:endParaRPr lang="en-US" sz="2650" dirty="0">
              <a:solidFill>
                <a:schemeClr val="bg1"/>
              </a:solidFill>
            </a:endParaRPr>
          </a:p>
        </p:txBody>
      </p:sp>
      <p:sp>
        <p:nvSpPr>
          <p:cNvPr id="18" name="Text 15"/>
          <p:cNvSpPr/>
          <p:nvPr/>
        </p:nvSpPr>
        <p:spPr>
          <a:xfrm>
            <a:off x="7867888" y="537793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Gọi cấp cứu</a:t>
            </a:r>
            <a:endParaRPr lang="en-US" sz="2200" dirty="0"/>
          </a:p>
        </p:txBody>
      </p:sp>
      <p:sp>
        <p:nvSpPr>
          <p:cNvPr id="19" name="Text 16"/>
          <p:cNvSpPr/>
          <p:nvPr/>
        </p:nvSpPr>
        <p:spPr>
          <a:xfrm>
            <a:off x="7867888" y="5696783"/>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dirty="0"/>
          </a:p>
        </p:txBody>
      </p:sp>
      <p:sp>
        <p:nvSpPr>
          <p:cNvPr id="20" name="Shape 17"/>
          <p:cNvSpPr/>
          <p:nvPr/>
        </p:nvSpPr>
        <p:spPr>
          <a:xfrm>
            <a:off x="6845022" y="7179948"/>
            <a:ext cx="793790" cy="30480"/>
          </a:xfrm>
          <a:prstGeom prst="roundRect">
            <a:avLst>
              <a:gd name="adj" fmla="val 111628"/>
            </a:avLst>
          </a:prstGeom>
          <a:solidFill>
            <a:srgbClr val="124E73"/>
          </a:solidFill>
          <a:ln>
            <a:solidFill>
              <a:srgbClr val="124E73"/>
            </a:solidFill>
          </a:ln>
        </p:spPr>
      </p:sp>
      <p:sp>
        <p:nvSpPr>
          <p:cNvPr id="21" name="Shape 18"/>
          <p:cNvSpPr/>
          <p:nvPr/>
        </p:nvSpPr>
        <p:spPr>
          <a:xfrm>
            <a:off x="6365200" y="6940037"/>
            <a:ext cx="510302" cy="510302"/>
          </a:xfrm>
          <a:prstGeom prst="roundRect">
            <a:avLst>
              <a:gd name="adj" fmla="val 6667"/>
            </a:avLst>
          </a:prstGeom>
          <a:solidFill>
            <a:srgbClr val="124E73"/>
          </a:solidFill>
          <a:ln>
            <a:solidFill>
              <a:srgbClr val="124E73"/>
            </a:solidFill>
          </a:ln>
        </p:spPr>
      </p:sp>
      <p:sp>
        <p:nvSpPr>
          <p:cNvPr id="22" name="Text 19"/>
          <p:cNvSpPr/>
          <p:nvPr/>
        </p:nvSpPr>
        <p:spPr>
          <a:xfrm>
            <a:off x="6510814" y="7025048"/>
            <a:ext cx="219075" cy="340281"/>
          </a:xfrm>
          <a:prstGeom prst="rect">
            <a:avLst/>
          </a:prstGeom>
          <a:no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ea typeface="MuseoModerno Medium" pitchFamily="34" charset="-122"/>
                <a:cs typeface="MuseoModerno Medium" pitchFamily="34" charset="-120"/>
              </a:rPr>
              <a:t>4</a:t>
            </a:r>
            <a:endParaRPr lang="en-US" sz="2650" dirty="0">
              <a:solidFill>
                <a:schemeClr val="bg1"/>
              </a:solidFill>
            </a:endParaRPr>
          </a:p>
        </p:txBody>
      </p:sp>
      <p:sp>
        <p:nvSpPr>
          <p:cNvPr id="23" name="Text 20"/>
          <p:cNvSpPr/>
          <p:nvPr/>
        </p:nvSpPr>
        <p:spPr>
          <a:xfrm>
            <a:off x="7867888" y="691170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Báo cáo</a:t>
            </a:r>
            <a:endParaRPr lang="en-US" sz="2200" dirty="0"/>
          </a:p>
        </p:txBody>
      </p:sp>
      <p:sp>
        <p:nvSpPr>
          <p:cNvPr id="24" name="Text 21"/>
          <p:cNvSpPr/>
          <p:nvPr/>
        </p:nvSpPr>
        <p:spPr>
          <a:xfrm>
            <a:off x="7867888" y="7230546"/>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dirty="0"/>
          </a:p>
        </p:txBody>
      </p:sp>
      <p:pic>
        <p:nvPicPr>
          <p:cNvPr id="25" name="Picture 24">
            <a:extLst>
              <a:ext uri="{FF2B5EF4-FFF2-40B4-BE49-F238E27FC236}">
                <a16:creationId xmlns:a16="http://schemas.microsoft.com/office/drawing/2014/main" id="{3C601DD1-C839-8547-48D4-28853BAD7679}"/>
              </a:ext>
            </a:extLst>
          </p:cNvPr>
          <p:cNvPicPr>
            <a:picLocks noChangeAspect="1"/>
          </p:cNvPicPr>
          <p:nvPr/>
        </p:nvPicPr>
        <p:blipFill>
          <a:blip r:embed="rId4"/>
          <a:stretch>
            <a:fillRect/>
          </a:stretch>
        </p:blipFill>
        <p:spPr>
          <a:xfrm>
            <a:off x="12429811" y="7531969"/>
            <a:ext cx="1997788" cy="6186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607" y="3658432"/>
            <a:ext cx="4919186" cy="1524953"/>
          </a:xfrm>
          <a:prstGeom prst="rect">
            <a:avLst/>
          </a:prstGeom>
        </p:spPr>
      </p:pic>
      <p:sp>
        <p:nvSpPr>
          <p:cNvPr id="3" name="Text 0"/>
          <p:cNvSpPr/>
          <p:nvPr/>
        </p:nvSpPr>
        <p:spPr>
          <a:xfrm>
            <a:off x="1686607" y="512238"/>
            <a:ext cx="5670590" cy="708779"/>
          </a:xfrm>
          <a:prstGeom prst="rect">
            <a:avLst/>
          </a:prstGeom>
          <a:noFill/>
          <a:ln/>
        </p:spPr>
        <p:txBody>
          <a:bodyPr wrap="none" lIns="0" tIns="0" rIns="0" bIns="0" rtlCol="0" anchor="t"/>
          <a:lstStyle/>
          <a:p>
            <a:pPr marL="0" indent="0" algn="ctr">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4" name="Shape 1"/>
          <p:cNvSpPr/>
          <p:nvPr/>
        </p:nvSpPr>
        <p:spPr>
          <a:xfrm>
            <a:off x="793790" y="2164080"/>
            <a:ext cx="7556421" cy="1377910"/>
          </a:xfrm>
          <a:prstGeom prst="roundRect">
            <a:avLst>
              <a:gd name="adj" fmla="val 2469"/>
            </a:avLst>
          </a:prstGeom>
          <a:solidFill>
            <a:srgbClr val="F3EEE3"/>
          </a:solidFill>
          <a:ln/>
        </p:spPr>
      </p:sp>
      <p:sp>
        <p:nvSpPr>
          <p:cNvPr id="5" name="Text 2"/>
          <p:cNvSpPr/>
          <p:nvPr/>
        </p:nvSpPr>
        <p:spPr>
          <a:xfrm>
            <a:off x="1020604" y="2390894"/>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29522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768804"/>
            <a:ext cx="7556421" cy="1377910"/>
          </a:xfrm>
          <a:prstGeom prst="roundRect">
            <a:avLst>
              <a:gd name="adj" fmla="val 2469"/>
            </a:avLst>
          </a:prstGeom>
          <a:solidFill>
            <a:srgbClr val="F3EEE3"/>
          </a:solidFill>
          <a:ln/>
        </p:spPr>
      </p:sp>
      <p:sp>
        <p:nvSpPr>
          <p:cNvPr id="8" name="Text 5"/>
          <p:cNvSpPr/>
          <p:nvPr/>
        </p:nvSpPr>
        <p:spPr>
          <a:xfrm>
            <a:off x="1020604" y="3995618"/>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55699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373529"/>
            <a:ext cx="7556421" cy="1740813"/>
          </a:xfrm>
          <a:prstGeom prst="roundRect">
            <a:avLst>
              <a:gd name="adj" fmla="val 1954"/>
            </a:avLst>
          </a:prstGeom>
          <a:solidFill>
            <a:srgbClr val="F3EEE3"/>
          </a:solidFill>
          <a:ln/>
        </p:spPr>
      </p:sp>
      <p:sp>
        <p:nvSpPr>
          <p:cNvPr id="11" name="Text 8"/>
          <p:cNvSpPr/>
          <p:nvPr/>
        </p:nvSpPr>
        <p:spPr>
          <a:xfrm>
            <a:off x="1020604" y="5600343"/>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161723"/>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kèn saxophone</a:t>
            </a:r>
            <a:endParaRPr lang="en-US" sz="1750" dirty="0"/>
          </a:p>
        </p:txBody>
      </p:sp>
      <p:pic>
        <p:nvPicPr>
          <p:cNvPr id="13" name="Picture 12">
            <a:extLst>
              <a:ext uri="{FF2B5EF4-FFF2-40B4-BE49-F238E27FC236}">
                <a16:creationId xmlns:a16="http://schemas.microsoft.com/office/drawing/2014/main" id="{5D9F8A46-6E5D-5644-6D60-637C6EBC8F01}"/>
              </a:ext>
            </a:extLst>
          </p:cNvPr>
          <p:cNvPicPr>
            <a:picLocks noChangeAspect="1"/>
          </p:cNvPicPr>
          <p:nvPr/>
        </p:nvPicPr>
        <p:blipFill>
          <a:blip r:embed="rId7"/>
          <a:stretch>
            <a:fillRect/>
          </a:stretch>
        </p:blipFill>
        <p:spPr>
          <a:xfrm>
            <a:off x="12429811" y="7531969"/>
            <a:ext cx="1997788" cy="6186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3045976"/>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Kết Luận</a:t>
            </a:r>
            <a:endParaRPr lang="en-US" sz="4450" dirty="0"/>
          </a:p>
        </p:txBody>
      </p:sp>
      <p:sp>
        <p:nvSpPr>
          <p:cNvPr id="4" name="Text 1"/>
          <p:cNvSpPr/>
          <p:nvPr/>
        </p:nvSpPr>
        <p:spPr>
          <a:xfrm>
            <a:off x="793790" y="4094917"/>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An toàn lao động là ưu tiên hàng đầu trong sản xuất kèn saxophone. Việc tuân thủ các quy định, sử dụng bảo hộ cá nhân và xử lý tình huống khẩn cấp hiệu quả là cần thiết để bảo vệ sức khỏe và an toàn của công nhân.</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914</Words>
  <Application>Microsoft Office PowerPoint</Application>
  <PresentationFormat>Custom</PresentationFormat>
  <Paragraphs>112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MuseoModerno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2024-12-04T03:58:18Z</dcterms:created>
  <dcterms:modified xsi:type="dcterms:W3CDTF">2024-12-04T04:09:02Z</dcterms:modified>
</cp:coreProperties>
</file>