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MuseoModerno Medium" panose="020B0604020202020204" charset="0"/>
      <p:regular r:id="rId17"/>
    </p:embeddedFont>
    <p:embeddedFont>
      <p:font typeface="PT Serif" panose="020A0603040505020204" pitchFamily="18"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75" d="100"/>
          <a:sy n="75" d="100"/>
        </p:scale>
        <p:origin x="1338"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6720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s://antoannamviet.com/tai-lieu-an-toan-lao-dong-san-xuat-mieng-dan-man-hinh/"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99674" y="1778558"/>
            <a:ext cx="5551585" cy="5978630"/>
          </a:xfrm>
          <a:prstGeom prst="rect">
            <a:avLst/>
          </a:prstGeom>
        </p:spPr>
      </p:pic>
      <p:sp>
        <p:nvSpPr>
          <p:cNvPr id="3" name="Text 0"/>
          <p:cNvSpPr/>
          <p:nvPr/>
        </p:nvSpPr>
        <p:spPr>
          <a:xfrm>
            <a:off x="793790" y="1117878"/>
            <a:ext cx="8490887" cy="3912870"/>
          </a:xfrm>
          <a:prstGeom prst="rect">
            <a:avLst/>
          </a:prstGeom>
          <a:noFill/>
          <a:ln/>
        </p:spPr>
        <p:txBody>
          <a:bodyPr wrap="square" lIns="0" tIns="0" rIns="0" bIns="0" rtlCol="0" anchor="t"/>
          <a:lstStyle/>
          <a:p>
            <a:pPr marL="0" indent="0">
              <a:lnSpc>
                <a:spcPts val="7700"/>
              </a:lnSpc>
              <a:buNone/>
            </a:pPr>
            <a:r>
              <a:rPr lang="en-US" sz="6150" dirty="0">
                <a:solidFill>
                  <a:srgbClr val="124E73"/>
                </a:solidFill>
                <a:latin typeface="MuseoModerno Medium" pitchFamily="34" charset="0"/>
                <a:ea typeface="MuseoModerno Medium" pitchFamily="34" charset="-122"/>
                <a:cs typeface="MuseoModerno Medium" pitchFamily="34" charset="-120"/>
              </a:rPr>
              <a:t>An Toàn Vệ Sinh Lao Động Trong Sản Xuất Miếng Dán Màn Hình</a:t>
            </a:r>
            <a:endParaRPr lang="en-US" sz="6150" dirty="0"/>
          </a:p>
        </p:txBody>
      </p:sp>
      <p:sp>
        <p:nvSpPr>
          <p:cNvPr id="4" name="Text 1"/>
          <p:cNvSpPr/>
          <p:nvPr/>
        </p:nvSpPr>
        <p:spPr>
          <a:xfrm>
            <a:off x="793790" y="5370909"/>
            <a:ext cx="8490887" cy="1088708"/>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Ngành sản xuất miếng dán màn hình tiềm ẩn nhiều nguy cơ tai nạn lao động. Bài thuyết trình này sẽ phân tích các nguy cơ và biện pháp phòng ngừa để đảm bảo an toàn cho người lao động.</a:t>
            </a:r>
            <a:endParaRPr lang="en-US" sz="1750" dirty="0"/>
          </a:p>
        </p:txBody>
      </p:sp>
      <p:sp>
        <p:nvSpPr>
          <p:cNvPr id="5" name="Shape 2"/>
          <p:cNvSpPr/>
          <p:nvPr/>
        </p:nvSpPr>
        <p:spPr>
          <a:xfrm>
            <a:off x="793790" y="6731675"/>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10" y="6739295"/>
            <a:ext cx="347663" cy="347663"/>
          </a:xfrm>
          <a:prstGeom prst="rect">
            <a:avLst/>
          </a:prstGeom>
        </p:spPr>
      </p:pic>
      <p:sp>
        <p:nvSpPr>
          <p:cNvPr id="7" name="Text 3"/>
          <p:cNvSpPr/>
          <p:nvPr/>
        </p:nvSpPr>
        <p:spPr>
          <a:xfrm>
            <a:off x="1270040" y="6714768"/>
            <a:ext cx="252936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8" name="Picture 7">
            <a:extLst>
              <a:ext uri="{FF2B5EF4-FFF2-40B4-BE49-F238E27FC236}">
                <a16:creationId xmlns:a16="http://schemas.microsoft.com/office/drawing/2014/main" id="{517F625D-A84E-5D3B-CCD8-29F0C51C7602}"/>
              </a:ext>
            </a:extLst>
          </p:cNvPr>
          <p:cNvPicPr>
            <a:picLocks noChangeAspect="1"/>
          </p:cNvPicPr>
          <p:nvPr/>
        </p:nvPicPr>
        <p:blipFill>
          <a:blip r:embed="rId5"/>
          <a:stretch>
            <a:fillRect/>
          </a:stretch>
        </p:blipFill>
        <p:spPr>
          <a:xfrm>
            <a:off x="11706330" y="7377620"/>
            <a:ext cx="2751407" cy="8519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653570"/>
            <a:ext cx="4351020" cy="4411980"/>
          </a:xfrm>
          <a:prstGeom prst="rect">
            <a:avLst/>
          </a:prstGeom>
        </p:spPr>
      </p:pic>
      <p:sp>
        <p:nvSpPr>
          <p:cNvPr id="3" name="Text 0"/>
          <p:cNvSpPr/>
          <p:nvPr/>
        </p:nvSpPr>
        <p:spPr>
          <a:xfrm>
            <a:off x="793790" y="1403033"/>
            <a:ext cx="7200067"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Tình hình tai nạn lao động</a:t>
            </a:r>
            <a:endParaRPr lang="en-US" sz="4450" dirty="0"/>
          </a:p>
        </p:txBody>
      </p:sp>
      <p:sp>
        <p:nvSpPr>
          <p:cNvPr id="4" name="Shape 1"/>
          <p:cNvSpPr/>
          <p:nvPr/>
        </p:nvSpPr>
        <p:spPr>
          <a:xfrm>
            <a:off x="793790" y="2451973"/>
            <a:ext cx="7556421" cy="1306949"/>
          </a:xfrm>
          <a:prstGeom prst="roundRect">
            <a:avLst>
              <a:gd name="adj" fmla="val 2603"/>
            </a:avLst>
          </a:prstGeom>
          <a:solidFill>
            <a:srgbClr val="124E73"/>
          </a:solidFill>
          <a:ln/>
        </p:spPr>
      </p:sp>
      <p:sp>
        <p:nvSpPr>
          <p:cNvPr id="5" name="Text 2"/>
          <p:cNvSpPr/>
          <p:nvPr/>
        </p:nvSpPr>
        <p:spPr>
          <a:xfrm>
            <a:off x="1020604" y="2678787"/>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6" name="Text 3"/>
          <p:cNvSpPr/>
          <p:nvPr/>
        </p:nvSpPr>
        <p:spPr>
          <a:xfrm>
            <a:off x="1020604" y="3169206"/>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7" name="Shape 4"/>
          <p:cNvSpPr/>
          <p:nvPr/>
        </p:nvSpPr>
        <p:spPr>
          <a:xfrm>
            <a:off x="793790" y="3985736"/>
            <a:ext cx="7556421" cy="1306949"/>
          </a:xfrm>
          <a:prstGeom prst="roundRect">
            <a:avLst>
              <a:gd name="adj" fmla="val 2603"/>
            </a:avLst>
          </a:prstGeom>
          <a:solidFill>
            <a:srgbClr val="124E73"/>
          </a:solidFill>
          <a:ln/>
        </p:spPr>
      </p:sp>
      <p:sp>
        <p:nvSpPr>
          <p:cNvPr id="8" name="Text 5"/>
          <p:cNvSpPr/>
          <p:nvPr/>
        </p:nvSpPr>
        <p:spPr>
          <a:xfrm>
            <a:off x="1020604" y="4212550"/>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9" name="Text 6"/>
          <p:cNvSpPr/>
          <p:nvPr/>
        </p:nvSpPr>
        <p:spPr>
          <a:xfrm>
            <a:off x="1020604" y="4702969"/>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0" name="Shape 7"/>
          <p:cNvSpPr/>
          <p:nvPr/>
        </p:nvSpPr>
        <p:spPr>
          <a:xfrm>
            <a:off x="793790" y="5519499"/>
            <a:ext cx="7556421" cy="1306949"/>
          </a:xfrm>
          <a:prstGeom prst="roundRect">
            <a:avLst>
              <a:gd name="adj" fmla="val 2603"/>
            </a:avLst>
          </a:prstGeom>
          <a:solidFill>
            <a:srgbClr val="124E73"/>
          </a:solidFill>
          <a:ln/>
        </p:spPr>
      </p:sp>
      <p:sp>
        <p:nvSpPr>
          <p:cNvPr id="11" name="Text 8"/>
          <p:cNvSpPr/>
          <p:nvPr/>
        </p:nvSpPr>
        <p:spPr>
          <a:xfrm>
            <a:off x="1020604" y="5746313"/>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FFFFFF"/>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2" name="Text 9"/>
          <p:cNvSpPr/>
          <p:nvPr/>
        </p:nvSpPr>
        <p:spPr>
          <a:xfrm>
            <a:off x="1020604" y="6236732"/>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3" name="Picture 12">
            <a:extLst>
              <a:ext uri="{FF2B5EF4-FFF2-40B4-BE49-F238E27FC236}">
                <a16:creationId xmlns:a16="http://schemas.microsoft.com/office/drawing/2014/main" id="{A7B584D3-2F60-7D9C-618A-01CB4017D630}"/>
              </a:ext>
            </a:extLst>
          </p:cNvPr>
          <p:cNvPicPr>
            <a:picLocks noChangeAspect="1"/>
          </p:cNvPicPr>
          <p:nvPr/>
        </p:nvPicPr>
        <p:blipFill>
          <a:blip r:embed="rId4"/>
          <a:stretch>
            <a:fillRect/>
          </a:stretch>
        </p:blipFill>
        <p:spPr>
          <a:xfrm>
            <a:off x="11706330" y="7377620"/>
            <a:ext cx="2751407" cy="8519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6478" y="2856190"/>
            <a:ext cx="4457700" cy="4457700"/>
          </a:xfrm>
          <a:prstGeom prst="rect">
            <a:avLst/>
          </a:prstGeom>
        </p:spPr>
      </p:pic>
      <p:sp>
        <p:nvSpPr>
          <p:cNvPr id="3" name="Text 0"/>
          <p:cNvSpPr/>
          <p:nvPr/>
        </p:nvSpPr>
        <p:spPr>
          <a:xfrm>
            <a:off x="531912" y="447613"/>
            <a:ext cx="7627739" cy="642580"/>
          </a:xfrm>
          <a:prstGeom prst="rect">
            <a:avLst/>
          </a:prstGeom>
          <a:noFill/>
          <a:ln/>
        </p:spPr>
        <p:txBody>
          <a:bodyPr wrap="none" lIns="0" tIns="0" rIns="0" bIns="0" rtlCol="0" anchor="t"/>
          <a:lstStyle/>
          <a:p>
            <a:pPr marL="0" indent="0">
              <a:lnSpc>
                <a:spcPts val="5050"/>
              </a:lnSpc>
              <a:buNone/>
            </a:pPr>
            <a:r>
              <a:rPr lang="en-US" sz="4000" dirty="0">
                <a:solidFill>
                  <a:srgbClr val="124E73"/>
                </a:solidFill>
                <a:latin typeface="MuseoModerno Medium" pitchFamily="34" charset="0"/>
                <a:ea typeface="MuseoModerno Medium" pitchFamily="34" charset="-122"/>
                <a:cs typeface="MuseoModerno Medium" pitchFamily="34" charset="-120"/>
              </a:rPr>
              <a:t>Tai Nạn Lao Động Thường Gặp</a:t>
            </a:r>
            <a:endParaRPr lang="en-US" sz="4000" dirty="0"/>
          </a:p>
        </p:txBody>
      </p:sp>
      <p:sp>
        <p:nvSpPr>
          <p:cNvPr id="4" name="Shape 1"/>
          <p:cNvSpPr/>
          <p:nvPr/>
        </p:nvSpPr>
        <p:spPr>
          <a:xfrm>
            <a:off x="6206133" y="1845469"/>
            <a:ext cx="462677" cy="462677"/>
          </a:xfrm>
          <a:prstGeom prst="roundRect">
            <a:avLst>
              <a:gd name="adj" fmla="val 6667"/>
            </a:avLst>
          </a:prstGeom>
          <a:solidFill>
            <a:srgbClr val="124E73"/>
          </a:solidFill>
          <a:ln/>
        </p:spPr>
      </p:sp>
      <p:sp>
        <p:nvSpPr>
          <p:cNvPr id="5" name="Text 2"/>
          <p:cNvSpPr/>
          <p:nvPr/>
        </p:nvSpPr>
        <p:spPr>
          <a:xfrm>
            <a:off x="6365081" y="1922502"/>
            <a:ext cx="144661" cy="308491"/>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6" name="Text 3"/>
          <p:cNvSpPr/>
          <p:nvPr/>
        </p:nvSpPr>
        <p:spPr>
          <a:xfrm>
            <a:off x="6874431" y="1845469"/>
            <a:ext cx="2570440" cy="321231"/>
          </a:xfrm>
          <a:prstGeom prst="rect">
            <a:avLst/>
          </a:prstGeom>
          <a:noFill/>
          <a:ln/>
        </p:spPr>
        <p:txBody>
          <a:bodyPr wrap="none" lIns="0" tIns="0" rIns="0" bIns="0" rtlCol="0" anchor="t"/>
          <a:lstStyle/>
          <a:p>
            <a:pPr marL="0" indent="0">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Tiếp Xúc Hóa Chất</a:t>
            </a:r>
            <a:endParaRPr lang="en-US" sz="2000" dirty="0"/>
          </a:p>
        </p:txBody>
      </p:sp>
      <p:sp>
        <p:nvSpPr>
          <p:cNvPr id="7" name="Text 4"/>
          <p:cNvSpPr/>
          <p:nvPr/>
        </p:nvSpPr>
        <p:spPr>
          <a:xfrm>
            <a:off x="6874431" y="2290048"/>
            <a:ext cx="7036237" cy="657939"/>
          </a:xfrm>
          <a:prstGeom prst="rect">
            <a:avLst/>
          </a:prstGeom>
          <a:noFill/>
          <a:ln/>
        </p:spPr>
        <p:txBody>
          <a:bodyPr wrap="square" lIns="0" tIns="0" rIns="0" bIns="0" rtlCol="0" anchor="t"/>
          <a:lstStyle/>
          <a:p>
            <a:pPr marL="0" indent="0">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Hóa chất sử dụng trong sản xuất có thể gây bỏng, kích ứng da hoặc hô hấp nếu không được xử lý đúng cách.</a:t>
            </a:r>
            <a:endParaRPr lang="en-US" sz="1600" dirty="0"/>
          </a:p>
        </p:txBody>
      </p:sp>
      <p:sp>
        <p:nvSpPr>
          <p:cNvPr id="8" name="Shape 5"/>
          <p:cNvSpPr/>
          <p:nvPr/>
        </p:nvSpPr>
        <p:spPr>
          <a:xfrm>
            <a:off x="6206133" y="3384947"/>
            <a:ext cx="462677" cy="462677"/>
          </a:xfrm>
          <a:prstGeom prst="roundRect">
            <a:avLst>
              <a:gd name="adj" fmla="val 6667"/>
            </a:avLst>
          </a:prstGeom>
          <a:solidFill>
            <a:srgbClr val="124E73"/>
          </a:solidFill>
          <a:ln/>
        </p:spPr>
      </p:sp>
      <p:sp>
        <p:nvSpPr>
          <p:cNvPr id="9" name="Text 6"/>
          <p:cNvSpPr/>
          <p:nvPr/>
        </p:nvSpPr>
        <p:spPr>
          <a:xfrm>
            <a:off x="6351627" y="3461980"/>
            <a:ext cx="171569" cy="308491"/>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0" name="Text 7"/>
          <p:cNvSpPr/>
          <p:nvPr/>
        </p:nvSpPr>
        <p:spPr>
          <a:xfrm>
            <a:off x="6874431" y="3384947"/>
            <a:ext cx="3315533" cy="321231"/>
          </a:xfrm>
          <a:prstGeom prst="rect">
            <a:avLst/>
          </a:prstGeom>
          <a:noFill/>
          <a:ln/>
        </p:spPr>
        <p:txBody>
          <a:bodyPr wrap="none" lIns="0" tIns="0" rIns="0" bIns="0" rtlCol="0" anchor="t"/>
          <a:lstStyle/>
          <a:p>
            <a:pPr marL="0" indent="0">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Chấn Thương Do Máy Móc</a:t>
            </a:r>
            <a:endParaRPr lang="en-US" sz="2000" dirty="0"/>
          </a:p>
        </p:txBody>
      </p:sp>
      <p:sp>
        <p:nvSpPr>
          <p:cNvPr id="11" name="Text 8"/>
          <p:cNvSpPr/>
          <p:nvPr/>
        </p:nvSpPr>
        <p:spPr>
          <a:xfrm>
            <a:off x="6874431" y="3829526"/>
            <a:ext cx="7036237" cy="657939"/>
          </a:xfrm>
          <a:prstGeom prst="rect">
            <a:avLst/>
          </a:prstGeom>
          <a:noFill/>
          <a:ln/>
        </p:spPr>
        <p:txBody>
          <a:bodyPr wrap="square" lIns="0" tIns="0" rIns="0" bIns="0" rtlCol="0" anchor="t"/>
          <a:lstStyle/>
          <a:p>
            <a:pPr marL="0" indent="0">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Người lao động có thể bị kẹt tay trong máy cắt hoặc bị thương do bộ phận máy móc di chuyển không mong muốn.</a:t>
            </a:r>
            <a:endParaRPr lang="en-US" sz="1600" dirty="0"/>
          </a:p>
        </p:txBody>
      </p:sp>
      <p:sp>
        <p:nvSpPr>
          <p:cNvPr id="12" name="Shape 9"/>
          <p:cNvSpPr/>
          <p:nvPr/>
        </p:nvSpPr>
        <p:spPr>
          <a:xfrm>
            <a:off x="6206133" y="4924425"/>
            <a:ext cx="462677" cy="462677"/>
          </a:xfrm>
          <a:prstGeom prst="roundRect">
            <a:avLst>
              <a:gd name="adj" fmla="val 6667"/>
            </a:avLst>
          </a:prstGeom>
          <a:solidFill>
            <a:srgbClr val="124E73"/>
          </a:solidFill>
          <a:ln/>
        </p:spPr>
      </p:sp>
      <p:sp>
        <p:nvSpPr>
          <p:cNvPr id="13" name="Text 10"/>
          <p:cNvSpPr/>
          <p:nvPr/>
        </p:nvSpPr>
        <p:spPr>
          <a:xfrm>
            <a:off x="6350794" y="5001458"/>
            <a:ext cx="173355" cy="308491"/>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4" name="Text 11"/>
          <p:cNvSpPr/>
          <p:nvPr/>
        </p:nvSpPr>
        <p:spPr>
          <a:xfrm>
            <a:off x="6874431" y="4924425"/>
            <a:ext cx="2570440" cy="321231"/>
          </a:xfrm>
          <a:prstGeom prst="rect">
            <a:avLst/>
          </a:prstGeom>
          <a:noFill/>
          <a:ln/>
        </p:spPr>
        <p:txBody>
          <a:bodyPr wrap="none" lIns="0" tIns="0" rIns="0" bIns="0" rtlCol="0" anchor="t"/>
          <a:lstStyle/>
          <a:p>
            <a:pPr marL="0" indent="0">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Thiếu Ánh Sáng</a:t>
            </a:r>
            <a:endParaRPr lang="en-US" sz="2000" dirty="0"/>
          </a:p>
        </p:txBody>
      </p:sp>
      <p:sp>
        <p:nvSpPr>
          <p:cNvPr id="15" name="Text 12"/>
          <p:cNvSpPr/>
          <p:nvPr/>
        </p:nvSpPr>
        <p:spPr>
          <a:xfrm>
            <a:off x="6874431" y="5369004"/>
            <a:ext cx="7036237" cy="657939"/>
          </a:xfrm>
          <a:prstGeom prst="rect">
            <a:avLst/>
          </a:prstGeom>
          <a:noFill/>
          <a:ln/>
        </p:spPr>
        <p:txBody>
          <a:bodyPr wrap="square" lIns="0" tIns="0" rIns="0" bIns="0" rtlCol="0" anchor="t"/>
          <a:lstStyle/>
          <a:p>
            <a:pPr marL="0" indent="0">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Môi trường làm việc tối hoặc không an toàn có thể dẫn đến các tai nạn như trượt ngã hoặc va chạm.</a:t>
            </a:r>
            <a:endParaRPr lang="en-US" sz="1600" dirty="0"/>
          </a:p>
        </p:txBody>
      </p:sp>
      <p:sp>
        <p:nvSpPr>
          <p:cNvPr id="16" name="Shape 13"/>
          <p:cNvSpPr/>
          <p:nvPr/>
        </p:nvSpPr>
        <p:spPr>
          <a:xfrm>
            <a:off x="6206133" y="6463903"/>
            <a:ext cx="462677" cy="462677"/>
          </a:xfrm>
          <a:prstGeom prst="roundRect">
            <a:avLst>
              <a:gd name="adj" fmla="val 6667"/>
            </a:avLst>
          </a:prstGeom>
          <a:solidFill>
            <a:srgbClr val="124E73"/>
          </a:solidFill>
          <a:ln/>
        </p:spPr>
      </p:sp>
      <p:sp>
        <p:nvSpPr>
          <p:cNvPr id="17" name="Text 14"/>
          <p:cNvSpPr/>
          <p:nvPr/>
        </p:nvSpPr>
        <p:spPr>
          <a:xfrm>
            <a:off x="6338173" y="6540937"/>
            <a:ext cx="198596" cy="308491"/>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18" name="Text 15"/>
          <p:cNvSpPr/>
          <p:nvPr/>
        </p:nvSpPr>
        <p:spPr>
          <a:xfrm>
            <a:off x="6874431" y="6463903"/>
            <a:ext cx="2570440" cy="321231"/>
          </a:xfrm>
          <a:prstGeom prst="rect">
            <a:avLst/>
          </a:prstGeom>
          <a:noFill/>
          <a:ln/>
        </p:spPr>
        <p:txBody>
          <a:bodyPr wrap="none" lIns="0" tIns="0" rIns="0" bIns="0" rtlCol="0" anchor="t"/>
          <a:lstStyle/>
          <a:p>
            <a:pPr marL="0" indent="0">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Tư Thế Làm Việc</a:t>
            </a:r>
            <a:endParaRPr lang="en-US" sz="2000" dirty="0"/>
          </a:p>
        </p:txBody>
      </p:sp>
      <p:sp>
        <p:nvSpPr>
          <p:cNvPr id="19" name="Text 16"/>
          <p:cNvSpPr/>
          <p:nvPr/>
        </p:nvSpPr>
        <p:spPr>
          <a:xfrm>
            <a:off x="6874431" y="6908482"/>
            <a:ext cx="7036237" cy="657939"/>
          </a:xfrm>
          <a:prstGeom prst="rect">
            <a:avLst/>
          </a:prstGeom>
          <a:noFill/>
          <a:ln/>
        </p:spPr>
        <p:txBody>
          <a:bodyPr wrap="square" lIns="0" tIns="0" rIns="0" bIns="0" rtlCol="0" anchor="t"/>
          <a:lstStyle/>
          <a:p>
            <a:pPr marL="0" indent="0">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Làm việc lâu dài trong tư thế không đúng có thể dẫn đến các vấn đề về cột sống, cổ tay và các cơ quan khác.</a:t>
            </a:r>
            <a:endParaRPr lang="en-US" sz="1600" dirty="0"/>
          </a:p>
        </p:txBody>
      </p:sp>
      <p:pic>
        <p:nvPicPr>
          <p:cNvPr id="20" name="Picture 19">
            <a:extLst>
              <a:ext uri="{FF2B5EF4-FFF2-40B4-BE49-F238E27FC236}">
                <a16:creationId xmlns:a16="http://schemas.microsoft.com/office/drawing/2014/main" id="{E660FC10-2E40-01B9-881C-61929D99B539}"/>
              </a:ext>
            </a:extLst>
          </p:cNvPr>
          <p:cNvPicPr>
            <a:picLocks noChangeAspect="1"/>
          </p:cNvPicPr>
          <p:nvPr/>
        </p:nvPicPr>
        <p:blipFill>
          <a:blip r:embed="rId4"/>
          <a:stretch>
            <a:fillRect/>
          </a:stretch>
        </p:blipFill>
        <p:spPr>
          <a:xfrm>
            <a:off x="11706330" y="7377620"/>
            <a:ext cx="2751407" cy="8519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165628" y="398383"/>
            <a:ext cx="10299144" cy="452676"/>
          </a:xfrm>
          <a:prstGeom prst="rect">
            <a:avLst/>
          </a:prstGeom>
          <a:noFill/>
          <a:ln/>
        </p:spPr>
        <p:txBody>
          <a:bodyPr wrap="none" lIns="0" tIns="0" rIns="0" bIns="0" rtlCol="0" anchor="t"/>
          <a:lstStyle/>
          <a:p>
            <a:pPr marL="0" indent="0" algn="ctr">
              <a:lnSpc>
                <a:spcPts val="3550"/>
              </a:lnSpc>
              <a:buNone/>
            </a:pPr>
            <a:r>
              <a:rPr lang="en-US" sz="2850" dirty="0">
                <a:solidFill>
                  <a:srgbClr val="124E73"/>
                </a:solidFill>
                <a:latin typeface="MuseoModerno Medium" pitchFamily="34" charset="0"/>
                <a:ea typeface="MuseoModerno Medium" pitchFamily="34" charset="-122"/>
                <a:cs typeface="MuseoModerno Medium" pitchFamily="34" charset="-120"/>
              </a:rPr>
              <a:t>An Toàn Vệ Sinh Lao Động Cho Nhân Viên Cắt Và Định Hình</a:t>
            </a:r>
            <a:endParaRPr lang="en-US" sz="2850" dirty="0"/>
          </a:p>
        </p:txBody>
      </p:sp>
      <p:pic>
        <p:nvPicPr>
          <p:cNvPr id="3" name="Image 0" descr="preencoded.png"/>
          <p:cNvPicPr>
            <a:picLocks noChangeAspect="1"/>
          </p:cNvPicPr>
          <p:nvPr/>
        </p:nvPicPr>
        <p:blipFill>
          <a:blip r:embed="rId3"/>
          <a:stretch>
            <a:fillRect/>
          </a:stretch>
        </p:blipFill>
        <p:spPr>
          <a:xfrm>
            <a:off x="4848106" y="1140738"/>
            <a:ext cx="4934069" cy="3051691"/>
          </a:xfrm>
          <a:prstGeom prst="rect">
            <a:avLst/>
          </a:prstGeom>
        </p:spPr>
      </p:pic>
      <p:pic>
        <p:nvPicPr>
          <p:cNvPr id="4" name="Image 1" descr="preencoded.png"/>
          <p:cNvPicPr>
            <a:picLocks noChangeAspect="1"/>
          </p:cNvPicPr>
          <p:nvPr/>
        </p:nvPicPr>
        <p:blipFill>
          <a:blip r:embed="rId4"/>
          <a:stretch>
            <a:fillRect/>
          </a:stretch>
        </p:blipFill>
        <p:spPr>
          <a:xfrm>
            <a:off x="507087" y="4355306"/>
            <a:ext cx="724376" cy="1159073"/>
          </a:xfrm>
          <a:prstGeom prst="rect">
            <a:avLst/>
          </a:prstGeom>
        </p:spPr>
      </p:pic>
      <p:sp>
        <p:nvSpPr>
          <p:cNvPr id="5" name="Text 1"/>
          <p:cNvSpPr/>
          <p:nvPr/>
        </p:nvSpPr>
        <p:spPr>
          <a:xfrm>
            <a:off x="1448753" y="4500086"/>
            <a:ext cx="1811060" cy="226338"/>
          </a:xfrm>
          <a:prstGeom prst="rect">
            <a:avLst/>
          </a:prstGeom>
          <a:noFill/>
          <a:ln/>
        </p:spPr>
        <p:txBody>
          <a:bodyPr wrap="none" lIns="0" tIns="0" rIns="0" bIns="0" rtlCol="0" anchor="t"/>
          <a:lstStyle/>
          <a:p>
            <a:pPr marL="0" indent="0" algn="l">
              <a:lnSpc>
                <a:spcPts val="1750"/>
              </a:lnSpc>
              <a:buNone/>
            </a:pPr>
            <a:r>
              <a:rPr lang="en-US"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dirty="0"/>
          </a:p>
        </p:txBody>
      </p:sp>
      <p:sp>
        <p:nvSpPr>
          <p:cNvPr id="6" name="Text 2"/>
          <p:cNvSpPr/>
          <p:nvPr/>
        </p:nvSpPr>
        <p:spPr>
          <a:xfrm>
            <a:off x="1442852" y="4813340"/>
            <a:ext cx="12674560" cy="231815"/>
          </a:xfrm>
          <a:prstGeom prst="rect">
            <a:avLst/>
          </a:prstGeom>
          <a:noFill/>
          <a:ln/>
        </p:spPr>
        <p:txBody>
          <a:bodyPr wrap="none" lIns="0" tIns="0" rIns="0" bIns="0" rtlCol="0" anchor="t"/>
          <a:lstStyle/>
          <a:p>
            <a:pPr marL="0" indent="0" algn="l">
              <a:lnSpc>
                <a:spcPts val="18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Công đoạn cắt và định hình là bước quan trọng trong sản xuất miếng dán màn hình. Máy cắt chuyên dụng đảm bảo khả năng cắt chính xác và đồng đều, giảm thiểu tối đa sai sót.</a:t>
            </a:r>
            <a:endParaRPr lang="en-US" sz="1400" dirty="0"/>
          </a:p>
        </p:txBody>
      </p:sp>
      <p:pic>
        <p:nvPicPr>
          <p:cNvPr id="7" name="Image 2" descr="preencoded.png"/>
          <p:cNvPicPr>
            <a:picLocks noChangeAspect="1"/>
          </p:cNvPicPr>
          <p:nvPr/>
        </p:nvPicPr>
        <p:blipFill>
          <a:blip r:embed="rId5"/>
          <a:stretch>
            <a:fillRect/>
          </a:stretch>
        </p:blipFill>
        <p:spPr>
          <a:xfrm>
            <a:off x="507087" y="5514380"/>
            <a:ext cx="724376" cy="1159073"/>
          </a:xfrm>
          <a:prstGeom prst="rect">
            <a:avLst/>
          </a:prstGeom>
        </p:spPr>
      </p:pic>
      <p:sp>
        <p:nvSpPr>
          <p:cNvPr id="8" name="Text 3"/>
          <p:cNvSpPr/>
          <p:nvPr/>
        </p:nvSpPr>
        <p:spPr>
          <a:xfrm>
            <a:off x="1448753" y="5659160"/>
            <a:ext cx="1811060" cy="226338"/>
          </a:xfrm>
          <a:prstGeom prst="rect">
            <a:avLst/>
          </a:prstGeom>
          <a:noFill/>
          <a:ln/>
        </p:spPr>
        <p:txBody>
          <a:bodyPr wrap="none" lIns="0" tIns="0" rIns="0" bIns="0" rtlCol="0" anchor="t"/>
          <a:lstStyle/>
          <a:p>
            <a:pPr marL="0" indent="0" algn="l">
              <a:lnSpc>
                <a:spcPts val="1750"/>
              </a:lnSpc>
              <a:buNone/>
            </a:pPr>
            <a:r>
              <a:rPr lang="en-US" dirty="0">
                <a:solidFill>
                  <a:srgbClr val="2B4150"/>
                </a:solidFill>
                <a:latin typeface="MuseoModerno Medium" pitchFamily="34" charset="0"/>
                <a:ea typeface="MuseoModerno Medium" pitchFamily="34" charset="-122"/>
                <a:cs typeface="MuseoModerno Medium" pitchFamily="34" charset="-120"/>
              </a:rPr>
              <a:t>Nguy Cơ Tai Nạn</a:t>
            </a:r>
            <a:endParaRPr lang="en-US" dirty="0"/>
          </a:p>
        </p:txBody>
      </p:sp>
      <p:sp>
        <p:nvSpPr>
          <p:cNvPr id="9" name="Text 4"/>
          <p:cNvSpPr/>
          <p:nvPr/>
        </p:nvSpPr>
        <p:spPr>
          <a:xfrm>
            <a:off x="1442852" y="5972413"/>
            <a:ext cx="12674560" cy="231815"/>
          </a:xfrm>
          <a:prstGeom prst="rect">
            <a:avLst/>
          </a:prstGeom>
          <a:noFill/>
          <a:ln/>
        </p:spPr>
        <p:txBody>
          <a:bodyPr wrap="none" lIns="0" tIns="0" rIns="0" bIns="0" rtlCol="0" anchor="t"/>
          <a:lstStyle/>
          <a:p>
            <a:pPr marL="0" indent="0" algn="l">
              <a:lnSpc>
                <a:spcPts val="18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Chấn thương do tiếp xúc với máy cắt, bụi và mảnh vụn từ nguyên liệu, vấn đề liên quan đến tư thế làm việc không đúng.</a:t>
            </a:r>
            <a:endParaRPr lang="en-US" sz="1400" dirty="0"/>
          </a:p>
        </p:txBody>
      </p:sp>
      <p:pic>
        <p:nvPicPr>
          <p:cNvPr id="10" name="Image 3" descr="preencoded.png"/>
          <p:cNvPicPr>
            <a:picLocks noChangeAspect="1"/>
          </p:cNvPicPr>
          <p:nvPr/>
        </p:nvPicPr>
        <p:blipFill>
          <a:blip r:embed="rId6"/>
          <a:stretch>
            <a:fillRect/>
          </a:stretch>
        </p:blipFill>
        <p:spPr>
          <a:xfrm>
            <a:off x="507087" y="6673453"/>
            <a:ext cx="724376" cy="1159073"/>
          </a:xfrm>
          <a:prstGeom prst="rect">
            <a:avLst/>
          </a:prstGeom>
        </p:spPr>
      </p:pic>
      <p:sp>
        <p:nvSpPr>
          <p:cNvPr id="11" name="Text 5"/>
          <p:cNvSpPr/>
          <p:nvPr/>
        </p:nvSpPr>
        <p:spPr>
          <a:xfrm>
            <a:off x="1448753" y="6818233"/>
            <a:ext cx="1811060" cy="226338"/>
          </a:xfrm>
          <a:prstGeom prst="rect">
            <a:avLst/>
          </a:prstGeom>
          <a:noFill/>
          <a:ln/>
        </p:spPr>
        <p:txBody>
          <a:bodyPr wrap="none" lIns="0" tIns="0" rIns="0" bIns="0" rtlCol="0" anchor="t"/>
          <a:lstStyle/>
          <a:p>
            <a:pPr marL="0" indent="0" algn="l">
              <a:lnSpc>
                <a:spcPts val="1750"/>
              </a:lnSpc>
              <a:buNone/>
            </a:pPr>
            <a:r>
              <a:rPr lang="en-US" dirty="0">
                <a:solidFill>
                  <a:srgbClr val="2B4150"/>
                </a:solidFill>
                <a:latin typeface="MuseoModerno Medium" pitchFamily="34" charset="0"/>
                <a:ea typeface="MuseoModerno Medium" pitchFamily="34" charset="-122"/>
                <a:cs typeface="MuseoModerno Medium" pitchFamily="34" charset="-120"/>
              </a:rPr>
              <a:t>Biện Pháp An Toàn</a:t>
            </a:r>
            <a:endParaRPr lang="en-US" dirty="0"/>
          </a:p>
        </p:txBody>
      </p:sp>
      <p:sp>
        <p:nvSpPr>
          <p:cNvPr id="12" name="Text 6"/>
          <p:cNvSpPr/>
          <p:nvPr/>
        </p:nvSpPr>
        <p:spPr>
          <a:xfrm>
            <a:off x="1442852" y="7131487"/>
            <a:ext cx="12674560" cy="231815"/>
          </a:xfrm>
          <a:prstGeom prst="rect">
            <a:avLst/>
          </a:prstGeom>
          <a:noFill/>
          <a:ln/>
        </p:spPr>
        <p:txBody>
          <a:bodyPr wrap="none" lIns="0" tIns="0" rIns="0" bIns="0" rtlCol="0" anchor="t"/>
          <a:lstStyle/>
          <a:p>
            <a:pPr marL="0" indent="0" algn="l">
              <a:lnSpc>
                <a:spcPts val="18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Sử dụng thiết bị bảo hộ, đào tạo công nhân, tuân thủ các quy định về an toàn lao động.</a:t>
            </a:r>
            <a:endParaRPr lang="en-US" sz="1400" dirty="0"/>
          </a:p>
        </p:txBody>
      </p:sp>
      <p:pic>
        <p:nvPicPr>
          <p:cNvPr id="13" name="Picture 12">
            <a:extLst>
              <a:ext uri="{FF2B5EF4-FFF2-40B4-BE49-F238E27FC236}">
                <a16:creationId xmlns:a16="http://schemas.microsoft.com/office/drawing/2014/main" id="{00ED75E5-0F80-DDED-BAFF-D8A0DED16254}"/>
              </a:ext>
            </a:extLst>
          </p:cNvPr>
          <p:cNvPicPr>
            <a:picLocks noChangeAspect="1"/>
          </p:cNvPicPr>
          <p:nvPr/>
        </p:nvPicPr>
        <p:blipFill>
          <a:blip r:embed="rId7"/>
          <a:stretch>
            <a:fillRect/>
          </a:stretch>
        </p:blipFill>
        <p:spPr>
          <a:xfrm>
            <a:off x="11706330" y="7377620"/>
            <a:ext cx="2751407" cy="8519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52278" y="3732776"/>
            <a:ext cx="4978122" cy="3320653"/>
          </a:xfrm>
          <a:prstGeom prst="rect">
            <a:avLst/>
          </a:prstGeom>
        </p:spPr>
      </p:pic>
      <p:sp>
        <p:nvSpPr>
          <p:cNvPr id="3" name="Text 0"/>
          <p:cNvSpPr/>
          <p:nvPr/>
        </p:nvSpPr>
        <p:spPr>
          <a:xfrm>
            <a:off x="711637" y="429201"/>
            <a:ext cx="7720727" cy="1270873"/>
          </a:xfrm>
          <a:prstGeom prst="rect">
            <a:avLst/>
          </a:prstGeom>
          <a:noFill/>
          <a:ln/>
        </p:spPr>
        <p:txBody>
          <a:bodyPr wrap="square" lIns="0" tIns="0" rIns="0" bIns="0" rtlCol="0" anchor="t"/>
          <a:lstStyle/>
          <a:p>
            <a:pPr marL="0" indent="0">
              <a:lnSpc>
                <a:spcPts val="5000"/>
              </a:lnSpc>
              <a:buNone/>
            </a:pPr>
            <a:r>
              <a:rPr lang="en-US" sz="4000" dirty="0">
                <a:solidFill>
                  <a:srgbClr val="124E73"/>
                </a:solidFill>
                <a:latin typeface="MuseoModerno Medium" pitchFamily="34" charset="0"/>
                <a:ea typeface="MuseoModerno Medium" pitchFamily="34" charset="-122"/>
                <a:cs typeface="MuseoModerno Medium" pitchFamily="34" charset="-120"/>
              </a:rPr>
              <a:t>An Toàn Vệ Sinh Lao Động Cho Nhân Viên Áp Dụng Lớp Keo</a:t>
            </a:r>
            <a:endParaRPr lang="en-US" sz="4000" dirty="0"/>
          </a:p>
        </p:txBody>
      </p:sp>
      <p:sp>
        <p:nvSpPr>
          <p:cNvPr id="4" name="Shape 1"/>
          <p:cNvSpPr/>
          <p:nvPr/>
        </p:nvSpPr>
        <p:spPr>
          <a:xfrm>
            <a:off x="711637" y="2454473"/>
            <a:ext cx="7720727" cy="1496616"/>
          </a:xfrm>
          <a:prstGeom prst="roundRect">
            <a:avLst>
              <a:gd name="adj" fmla="val 2038"/>
            </a:avLst>
          </a:prstGeom>
          <a:solidFill>
            <a:srgbClr val="124E73"/>
          </a:solidFill>
          <a:ln/>
        </p:spPr>
      </p:sp>
      <p:sp>
        <p:nvSpPr>
          <p:cNvPr id="5" name="Text 2"/>
          <p:cNvSpPr/>
          <p:nvPr/>
        </p:nvSpPr>
        <p:spPr>
          <a:xfrm>
            <a:off x="914876" y="2657713"/>
            <a:ext cx="2541746" cy="317659"/>
          </a:xfrm>
          <a:prstGeom prst="rect">
            <a:avLst/>
          </a:prstGeom>
          <a:noFill/>
          <a:ln/>
        </p:spPr>
        <p:txBody>
          <a:bodyPr wrap="none" lIns="0" tIns="0" rIns="0" bIns="0" rtlCol="0" anchor="t"/>
          <a:lstStyle/>
          <a:p>
            <a:pPr marL="0" indent="0">
              <a:lnSpc>
                <a:spcPts val="2500"/>
              </a:lnSpc>
              <a:buNone/>
            </a:pPr>
            <a:r>
              <a:rPr lang="en-US" sz="2000" dirty="0">
                <a:solidFill>
                  <a:srgbClr val="FFFFFF"/>
                </a:solidFill>
                <a:latin typeface="MuseoModerno Medium" pitchFamily="34" charset="0"/>
                <a:ea typeface="MuseoModerno Medium" pitchFamily="34" charset="-122"/>
                <a:cs typeface="MuseoModerno Medium" pitchFamily="34" charset="-120"/>
              </a:rPr>
              <a:t>Đặc Điểm Công Việc</a:t>
            </a:r>
            <a:endParaRPr lang="en-US" sz="2000" dirty="0"/>
          </a:p>
        </p:txBody>
      </p:sp>
      <p:sp>
        <p:nvSpPr>
          <p:cNvPr id="6" name="Text 3"/>
          <p:cNvSpPr/>
          <p:nvPr/>
        </p:nvSpPr>
        <p:spPr>
          <a:xfrm>
            <a:off x="914876" y="3097292"/>
            <a:ext cx="7314248" cy="650558"/>
          </a:xfrm>
          <a:prstGeom prst="rect">
            <a:avLst/>
          </a:prstGeom>
          <a:noFill/>
          <a:ln/>
        </p:spPr>
        <p:txBody>
          <a:bodyPr wrap="square" lIns="0" tIns="0" rIns="0" bIns="0" rtlCol="0" anchor="t"/>
          <a:lstStyle/>
          <a:p>
            <a:pPr marL="0" indent="0">
              <a:lnSpc>
                <a:spcPts val="255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Áp dụng lớp keo dán lên bề mặt miếng dán màn hình là bước quan trọng, yêu cầu độ chính xác cao để đảm bảo chất lượng sản phẩm.</a:t>
            </a:r>
            <a:endParaRPr lang="en-US" sz="1600" dirty="0"/>
          </a:p>
        </p:txBody>
      </p:sp>
      <p:sp>
        <p:nvSpPr>
          <p:cNvPr id="7" name="Shape 4"/>
          <p:cNvSpPr/>
          <p:nvPr/>
        </p:nvSpPr>
        <p:spPr>
          <a:xfrm>
            <a:off x="711637" y="4154329"/>
            <a:ext cx="7720727" cy="1496616"/>
          </a:xfrm>
          <a:prstGeom prst="roundRect">
            <a:avLst>
              <a:gd name="adj" fmla="val 2038"/>
            </a:avLst>
          </a:prstGeom>
          <a:solidFill>
            <a:srgbClr val="124E73"/>
          </a:solidFill>
          <a:ln/>
        </p:spPr>
      </p:sp>
      <p:sp>
        <p:nvSpPr>
          <p:cNvPr id="8" name="Text 5"/>
          <p:cNvSpPr/>
          <p:nvPr/>
        </p:nvSpPr>
        <p:spPr>
          <a:xfrm>
            <a:off x="914876" y="4357568"/>
            <a:ext cx="2541746" cy="317659"/>
          </a:xfrm>
          <a:prstGeom prst="rect">
            <a:avLst/>
          </a:prstGeom>
          <a:noFill/>
          <a:ln/>
        </p:spPr>
        <p:txBody>
          <a:bodyPr wrap="none" lIns="0" tIns="0" rIns="0" bIns="0" rtlCol="0" anchor="t"/>
          <a:lstStyle/>
          <a:p>
            <a:pPr marL="0" indent="0">
              <a:lnSpc>
                <a:spcPts val="2500"/>
              </a:lnSpc>
              <a:buNone/>
            </a:pPr>
            <a:r>
              <a:rPr lang="en-US" sz="2000" dirty="0">
                <a:solidFill>
                  <a:srgbClr val="FFFFFF"/>
                </a:solidFill>
                <a:latin typeface="MuseoModerno Medium" pitchFamily="34" charset="0"/>
                <a:ea typeface="MuseoModerno Medium" pitchFamily="34" charset="-122"/>
                <a:cs typeface="MuseoModerno Medium" pitchFamily="34" charset="-120"/>
              </a:rPr>
              <a:t>Nguy Cơ Tai Nạn</a:t>
            </a:r>
            <a:endParaRPr lang="en-US" sz="2000" dirty="0"/>
          </a:p>
        </p:txBody>
      </p:sp>
      <p:sp>
        <p:nvSpPr>
          <p:cNvPr id="9" name="Text 6"/>
          <p:cNvSpPr/>
          <p:nvPr/>
        </p:nvSpPr>
        <p:spPr>
          <a:xfrm>
            <a:off x="914876" y="4797147"/>
            <a:ext cx="7314248" cy="650558"/>
          </a:xfrm>
          <a:prstGeom prst="rect">
            <a:avLst/>
          </a:prstGeom>
          <a:noFill/>
          <a:ln/>
        </p:spPr>
        <p:txBody>
          <a:bodyPr wrap="square" lIns="0" tIns="0" rIns="0" bIns="0" rtlCol="0" anchor="t"/>
          <a:lstStyle/>
          <a:p>
            <a:pPr marL="0" indent="0">
              <a:lnSpc>
                <a:spcPts val="255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Bỏng do tiếp xúc với keo nóng hoặc hóa chất, chấn thương cơ học khi làm việc với máy móc, hít phải hơi độc từ keo.</a:t>
            </a:r>
            <a:endParaRPr lang="en-US" sz="1600" dirty="0"/>
          </a:p>
        </p:txBody>
      </p:sp>
      <p:sp>
        <p:nvSpPr>
          <p:cNvPr id="10" name="Shape 7"/>
          <p:cNvSpPr/>
          <p:nvPr/>
        </p:nvSpPr>
        <p:spPr>
          <a:xfrm>
            <a:off x="711637" y="5854184"/>
            <a:ext cx="7720727" cy="1496616"/>
          </a:xfrm>
          <a:prstGeom prst="roundRect">
            <a:avLst>
              <a:gd name="adj" fmla="val 2038"/>
            </a:avLst>
          </a:prstGeom>
          <a:solidFill>
            <a:srgbClr val="124E73"/>
          </a:solidFill>
          <a:ln/>
        </p:spPr>
      </p:sp>
      <p:sp>
        <p:nvSpPr>
          <p:cNvPr id="11" name="Text 8"/>
          <p:cNvSpPr/>
          <p:nvPr/>
        </p:nvSpPr>
        <p:spPr>
          <a:xfrm>
            <a:off x="914876" y="6057424"/>
            <a:ext cx="2541746" cy="317659"/>
          </a:xfrm>
          <a:prstGeom prst="rect">
            <a:avLst/>
          </a:prstGeom>
          <a:noFill/>
          <a:ln/>
        </p:spPr>
        <p:txBody>
          <a:bodyPr wrap="none" lIns="0" tIns="0" rIns="0" bIns="0" rtlCol="0" anchor="t"/>
          <a:lstStyle/>
          <a:p>
            <a:pPr marL="0" indent="0">
              <a:lnSpc>
                <a:spcPts val="2500"/>
              </a:lnSpc>
              <a:buNone/>
            </a:pPr>
            <a:r>
              <a:rPr lang="en-US" sz="2000" dirty="0">
                <a:solidFill>
                  <a:srgbClr val="FFFFFF"/>
                </a:solidFill>
                <a:latin typeface="MuseoModerno Medium" pitchFamily="34" charset="0"/>
                <a:ea typeface="MuseoModerno Medium" pitchFamily="34" charset="-122"/>
                <a:cs typeface="MuseoModerno Medium" pitchFamily="34" charset="-120"/>
              </a:rPr>
              <a:t>Biện Pháp An Toàn</a:t>
            </a:r>
            <a:endParaRPr lang="en-US" sz="2000" dirty="0"/>
          </a:p>
        </p:txBody>
      </p:sp>
      <p:sp>
        <p:nvSpPr>
          <p:cNvPr id="12" name="Text 9"/>
          <p:cNvSpPr/>
          <p:nvPr/>
        </p:nvSpPr>
        <p:spPr>
          <a:xfrm>
            <a:off x="914876" y="6497002"/>
            <a:ext cx="7314248" cy="650558"/>
          </a:xfrm>
          <a:prstGeom prst="rect">
            <a:avLst/>
          </a:prstGeom>
          <a:noFill/>
          <a:ln/>
        </p:spPr>
        <p:txBody>
          <a:bodyPr wrap="square" lIns="0" tIns="0" rIns="0" bIns="0" rtlCol="0" anchor="t"/>
          <a:lstStyle/>
          <a:p>
            <a:pPr marL="0" indent="0">
              <a:lnSpc>
                <a:spcPts val="2550"/>
              </a:lnSpc>
              <a:buNone/>
            </a:pPr>
            <a:r>
              <a:rPr lang="en-US" sz="1600" dirty="0">
                <a:solidFill>
                  <a:srgbClr val="FFFFFF"/>
                </a:solidFill>
                <a:latin typeface="PT Serif" panose="020A0603040505020204" pitchFamily="18" charset="0"/>
                <a:ea typeface="Source Sans Pro" pitchFamily="34" charset="-122"/>
                <a:cs typeface="Source Sans Pro" pitchFamily="34" charset="-120"/>
              </a:rPr>
              <a:t>Sử dụng găng tay bảo hộ, tuân thủ quy trình an toàn, duy trì môi trường làm việc sạch sẽ và ngăn nắp.</a:t>
            </a:r>
            <a:endParaRPr lang="en-US" sz="1600" dirty="0"/>
          </a:p>
        </p:txBody>
      </p:sp>
      <p:pic>
        <p:nvPicPr>
          <p:cNvPr id="13" name="Picture 12">
            <a:extLst>
              <a:ext uri="{FF2B5EF4-FFF2-40B4-BE49-F238E27FC236}">
                <a16:creationId xmlns:a16="http://schemas.microsoft.com/office/drawing/2014/main" id="{4F5D442D-1F29-B03B-D7DA-4192D2FBA01D}"/>
              </a:ext>
            </a:extLst>
          </p:cNvPr>
          <p:cNvPicPr>
            <a:picLocks noChangeAspect="1"/>
          </p:cNvPicPr>
          <p:nvPr/>
        </p:nvPicPr>
        <p:blipFill>
          <a:blip r:embed="rId4"/>
          <a:stretch>
            <a:fillRect/>
          </a:stretch>
        </p:blipFill>
        <p:spPr>
          <a:xfrm>
            <a:off x="11706330" y="7377620"/>
            <a:ext cx="2751407" cy="8519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155278" y="3866260"/>
            <a:ext cx="4971098" cy="3316010"/>
          </a:xfrm>
          <a:prstGeom prst="rect">
            <a:avLst/>
          </a:prstGeom>
        </p:spPr>
      </p:pic>
      <p:sp>
        <p:nvSpPr>
          <p:cNvPr id="3" name="Text 0"/>
          <p:cNvSpPr/>
          <p:nvPr/>
        </p:nvSpPr>
        <p:spPr>
          <a:xfrm>
            <a:off x="721162" y="389572"/>
            <a:ext cx="7701677" cy="1287780"/>
          </a:xfrm>
          <a:prstGeom prst="rect">
            <a:avLst/>
          </a:prstGeom>
          <a:noFill/>
          <a:ln/>
        </p:spPr>
        <p:txBody>
          <a:bodyPr wrap="square" lIns="0" tIns="0" rIns="0" bIns="0" rtlCol="0" anchor="t"/>
          <a:lstStyle/>
          <a:p>
            <a:pPr marL="0" indent="0">
              <a:lnSpc>
                <a:spcPts val="5050"/>
              </a:lnSpc>
              <a:buNone/>
            </a:pPr>
            <a:r>
              <a:rPr lang="en-US" sz="4050" dirty="0">
                <a:solidFill>
                  <a:srgbClr val="124E73"/>
                </a:solidFill>
                <a:latin typeface="MuseoModerno Medium" pitchFamily="34" charset="0"/>
                <a:ea typeface="MuseoModerno Medium" pitchFamily="34" charset="-122"/>
                <a:cs typeface="MuseoModerno Medium" pitchFamily="34" charset="-120"/>
              </a:rPr>
              <a:t>An Toàn Vệ Sinh Lao Động Cho Nhân Viên Gia Nhiệt Và Ép</a:t>
            </a:r>
            <a:endParaRPr lang="en-US" sz="4050" dirty="0"/>
          </a:p>
        </p:txBody>
      </p:sp>
      <p:sp>
        <p:nvSpPr>
          <p:cNvPr id="4" name="Shape 1"/>
          <p:cNvSpPr/>
          <p:nvPr/>
        </p:nvSpPr>
        <p:spPr>
          <a:xfrm>
            <a:off x="1163598" y="2535796"/>
            <a:ext cx="22860" cy="5291852"/>
          </a:xfrm>
          <a:prstGeom prst="roundRect">
            <a:avLst>
              <a:gd name="adj" fmla="val 135206"/>
            </a:avLst>
          </a:prstGeom>
          <a:solidFill>
            <a:srgbClr val="D9D4C9"/>
          </a:solidFill>
          <a:ln/>
        </p:spPr>
      </p:sp>
      <p:sp>
        <p:nvSpPr>
          <p:cNvPr id="5" name="Shape 2"/>
          <p:cNvSpPr/>
          <p:nvPr/>
        </p:nvSpPr>
        <p:spPr>
          <a:xfrm>
            <a:off x="1383923" y="2987757"/>
            <a:ext cx="721162" cy="22860"/>
          </a:xfrm>
          <a:prstGeom prst="roundRect">
            <a:avLst>
              <a:gd name="adj" fmla="val 135206"/>
            </a:avLst>
          </a:prstGeom>
          <a:solidFill>
            <a:srgbClr val="2B678C"/>
          </a:solidFill>
          <a:ln/>
        </p:spPr>
      </p:sp>
      <p:sp>
        <p:nvSpPr>
          <p:cNvPr id="6" name="Shape 3"/>
          <p:cNvSpPr/>
          <p:nvPr/>
        </p:nvSpPr>
        <p:spPr>
          <a:xfrm>
            <a:off x="943273" y="2767492"/>
            <a:ext cx="463510" cy="463510"/>
          </a:xfrm>
          <a:prstGeom prst="roundRect">
            <a:avLst>
              <a:gd name="adj" fmla="val 6668"/>
            </a:avLst>
          </a:prstGeom>
          <a:solidFill>
            <a:srgbClr val="124E73"/>
          </a:solidFill>
          <a:ln/>
        </p:spPr>
      </p:sp>
      <p:sp>
        <p:nvSpPr>
          <p:cNvPr id="7" name="Text 4"/>
          <p:cNvSpPr/>
          <p:nvPr/>
        </p:nvSpPr>
        <p:spPr>
          <a:xfrm>
            <a:off x="1102459" y="2844644"/>
            <a:ext cx="145018" cy="309086"/>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308265" y="2741774"/>
            <a:ext cx="2575560" cy="321826"/>
          </a:xfrm>
          <a:prstGeom prst="rect">
            <a:avLst/>
          </a:prstGeom>
          <a:noFill/>
          <a:ln/>
        </p:spPr>
        <p:txBody>
          <a:bodyPr wrap="none" lIns="0" tIns="0" rIns="0" bIns="0" rtlCol="0" anchor="t"/>
          <a:lstStyle/>
          <a:p>
            <a:pPr marL="0" indent="0" algn="l">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2000" dirty="0"/>
          </a:p>
        </p:txBody>
      </p:sp>
      <p:sp>
        <p:nvSpPr>
          <p:cNvPr id="9" name="Text 6"/>
          <p:cNvSpPr/>
          <p:nvPr/>
        </p:nvSpPr>
        <p:spPr>
          <a:xfrm>
            <a:off x="2308265" y="3187187"/>
            <a:ext cx="6896025" cy="989052"/>
          </a:xfrm>
          <a:prstGeom prst="rect">
            <a:avLst/>
          </a:prstGeom>
          <a:noFill/>
          <a:ln/>
        </p:spPr>
        <p:txBody>
          <a:bodyPr wrap="squar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Miếng dán màn hình được xử lý để keo dán gắn chắc vào bề mặt. Quá trình này đảm bảo keo khô nhanh và sản phẩm cuối cùng đạt chất lượng cao.</a:t>
            </a:r>
            <a:endParaRPr lang="en-US" sz="1600" dirty="0"/>
          </a:p>
        </p:txBody>
      </p:sp>
      <p:sp>
        <p:nvSpPr>
          <p:cNvPr id="10" name="Shape 7"/>
          <p:cNvSpPr/>
          <p:nvPr/>
        </p:nvSpPr>
        <p:spPr>
          <a:xfrm>
            <a:off x="1383923" y="5040157"/>
            <a:ext cx="721162" cy="22860"/>
          </a:xfrm>
          <a:prstGeom prst="roundRect">
            <a:avLst>
              <a:gd name="adj" fmla="val 135206"/>
            </a:avLst>
          </a:prstGeom>
          <a:solidFill>
            <a:srgbClr val="2B678C"/>
          </a:solidFill>
          <a:ln/>
        </p:spPr>
      </p:sp>
      <p:sp>
        <p:nvSpPr>
          <p:cNvPr id="11" name="Shape 8"/>
          <p:cNvSpPr/>
          <p:nvPr/>
        </p:nvSpPr>
        <p:spPr>
          <a:xfrm>
            <a:off x="943273" y="4819891"/>
            <a:ext cx="463510" cy="463510"/>
          </a:xfrm>
          <a:prstGeom prst="roundRect">
            <a:avLst>
              <a:gd name="adj" fmla="val 6668"/>
            </a:avLst>
          </a:prstGeom>
          <a:solidFill>
            <a:srgbClr val="124E73"/>
          </a:solidFill>
          <a:ln/>
        </p:spPr>
      </p:sp>
      <p:sp>
        <p:nvSpPr>
          <p:cNvPr id="12" name="Text 9"/>
          <p:cNvSpPr/>
          <p:nvPr/>
        </p:nvSpPr>
        <p:spPr>
          <a:xfrm>
            <a:off x="1089124" y="4897044"/>
            <a:ext cx="171807" cy="309086"/>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308265" y="4794174"/>
            <a:ext cx="2575560" cy="321826"/>
          </a:xfrm>
          <a:prstGeom prst="rect">
            <a:avLst/>
          </a:prstGeom>
          <a:noFill/>
          <a:ln/>
        </p:spPr>
        <p:txBody>
          <a:bodyPr wrap="none" lIns="0" tIns="0" rIns="0" bIns="0" rtlCol="0" anchor="t"/>
          <a:lstStyle/>
          <a:p>
            <a:pPr marL="0" indent="0" algn="l">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Nguy Cơ Tai Nạn</a:t>
            </a:r>
            <a:endParaRPr lang="en-US" sz="2000" dirty="0"/>
          </a:p>
        </p:txBody>
      </p:sp>
      <p:sp>
        <p:nvSpPr>
          <p:cNvPr id="14" name="Text 11"/>
          <p:cNvSpPr/>
          <p:nvPr/>
        </p:nvSpPr>
        <p:spPr>
          <a:xfrm>
            <a:off x="2308265" y="5239586"/>
            <a:ext cx="6259473" cy="659368"/>
          </a:xfrm>
          <a:prstGeom prst="rect">
            <a:avLst/>
          </a:prstGeom>
          <a:noFill/>
          <a:ln/>
        </p:spPr>
        <p:txBody>
          <a:bodyPr wrap="squar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Bỏng do tiếp xúc với các bề mặt hoặc thiết bị nóng, chấn thương cơ học khi làm việc với máy móc, sự cố về điện.</a:t>
            </a:r>
            <a:endParaRPr lang="en-US" sz="1600" dirty="0"/>
          </a:p>
        </p:txBody>
      </p:sp>
      <p:sp>
        <p:nvSpPr>
          <p:cNvPr id="15" name="Shape 12"/>
          <p:cNvSpPr/>
          <p:nvPr/>
        </p:nvSpPr>
        <p:spPr>
          <a:xfrm>
            <a:off x="1383923" y="6762872"/>
            <a:ext cx="721162" cy="22860"/>
          </a:xfrm>
          <a:prstGeom prst="roundRect">
            <a:avLst>
              <a:gd name="adj" fmla="val 135206"/>
            </a:avLst>
          </a:prstGeom>
          <a:solidFill>
            <a:srgbClr val="2B678C"/>
          </a:solidFill>
          <a:ln/>
        </p:spPr>
      </p:sp>
      <p:sp>
        <p:nvSpPr>
          <p:cNvPr id="16" name="Shape 13"/>
          <p:cNvSpPr/>
          <p:nvPr/>
        </p:nvSpPr>
        <p:spPr>
          <a:xfrm>
            <a:off x="943273" y="6542606"/>
            <a:ext cx="463510" cy="463510"/>
          </a:xfrm>
          <a:prstGeom prst="roundRect">
            <a:avLst>
              <a:gd name="adj" fmla="val 6668"/>
            </a:avLst>
          </a:prstGeom>
          <a:solidFill>
            <a:srgbClr val="124E73"/>
          </a:solidFill>
          <a:ln/>
        </p:spPr>
      </p:sp>
      <p:sp>
        <p:nvSpPr>
          <p:cNvPr id="17" name="Text 14"/>
          <p:cNvSpPr/>
          <p:nvPr/>
        </p:nvSpPr>
        <p:spPr>
          <a:xfrm>
            <a:off x="1088172" y="6619759"/>
            <a:ext cx="173712" cy="309086"/>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308265" y="6516889"/>
            <a:ext cx="2575560" cy="321826"/>
          </a:xfrm>
          <a:prstGeom prst="rect">
            <a:avLst/>
          </a:prstGeom>
          <a:noFill/>
          <a:ln/>
        </p:spPr>
        <p:txBody>
          <a:bodyPr wrap="none" lIns="0" tIns="0" rIns="0" bIns="0" rtlCol="0" anchor="t"/>
          <a:lstStyle/>
          <a:p>
            <a:pPr marL="0" indent="0" algn="l">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Biện Pháp An Toàn</a:t>
            </a:r>
            <a:endParaRPr lang="en-US" sz="2000" dirty="0"/>
          </a:p>
        </p:txBody>
      </p:sp>
      <p:sp>
        <p:nvSpPr>
          <p:cNvPr id="19" name="Text 16"/>
          <p:cNvSpPr/>
          <p:nvPr/>
        </p:nvSpPr>
        <p:spPr>
          <a:xfrm>
            <a:off x="2308265" y="6962302"/>
            <a:ext cx="6259473" cy="659368"/>
          </a:xfrm>
          <a:prstGeom prst="rect">
            <a:avLst/>
          </a:prstGeom>
          <a:noFill/>
          <a:ln/>
        </p:spPr>
        <p:txBody>
          <a:bodyPr wrap="squar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Thực hiện các biện pháp bảo hộ cá nhân đầy đủ, bảo trì thiết bị định kỳ, duy trì môi trường làm việc an toàn.</a:t>
            </a:r>
            <a:endParaRPr lang="en-US" sz="1600" dirty="0"/>
          </a:p>
        </p:txBody>
      </p:sp>
      <p:pic>
        <p:nvPicPr>
          <p:cNvPr id="20" name="Picture 19">
            <a:extLst>
              <a:ext uri="{FF2B5EF4-FFF2-40B4-BE49-F238E27FC236}">
                <a16:creationId xmlns:a16="http://schemas.microsoft.com/office/drawing/2014/main" id="{F10BB1D2-5486-6058-8BC6-11779DDE2033}"/>
              </a:ext>
            </a:extLst>
          </p:cNvPr>
          <p:cNvPicPr>
            <a:picLocks noChangeAspect="1"/>
          </p:cNvPicPr>
          <p:nvPr/>
        </p:nvPicPr>
        <p:blipFill>
          <a:blip r:embed="rId4"/>
          <a:stretch>
            <a:fillRect/>
          </a:stretch>
        </p:blipFill>
        <p:spPr>
          <a:xfrm>
            <a:off x="11706330" y="7377620"/>
            <a:ext cx="2751407" cy="8519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983480" y="423089"/>
            <a:ext cx="4663440" cy="1539240"/>
          </a:xfrm>
          <a:prstGeom prst="rect">
            <a:avLst/>
          </a:prstGeom>
        </p:spPr>
      </p:pic>
      <p:sp>
        <p:nvSpPr>
          <p:cNvPr id="4" name="Text 0"/>
          <p:cNvSpPr/>
          <p:nvPr/>
        </p:nvSpPr>
        <p:spPr>
          <a:xfrm>
            <a:off x="1079480" y="2781538"/>
            <a:ext cx="12471440" cy="516731"/>
          </a:xfrm>
          <a:prstGeom prst="rect">
            <a:avLst/>
          </a:prstGeom>
          <a:noFill/>
          <a:ln/>
        </p:spPr>
        <p:txBody>
          <a:bodyPr wrap="none" lIns="0" tIns="0" rIns="0" bIns="0" rtlCol="0" anchor="t"/>
          <a:lstStyle/>
          <a:p>
            <a:pPr marL="0" indent="0" algn="ctr">
              <a:lnSpc>
                <a:spcPts val="4050"/>
              </a:lnSpc>
              <a:buNone/>
            </a:pPr>
            <a:r>
              <a:rPr lang="en-US" sz="3250" dirty="0">
                <a:solidFill>
                  <a:srgbClr val="124E73"/>
                </a:solidFill>
                <a:latin typeface="MuseoModerno Medium" pitchFamily="34" charset="0"/>
                <a:ea typeface="MuseoModerno Medium" pitchFamily="34" charset="-122"/>
                <a:cs typeface="MuseoModerno Medium" pitchFamily="34" charset="-120"/>
              </a:rPr>
              <a:t>An Toàn Vệ Sinh Lao Động Cho Nhân Viên Kiểm Tra Chất Lượng</a:t>
            </a:r>
            <a:endParaRPr lang="en-US" sz="3250" dirty="0"/>
          </a:p>
        </p:txBody>
      </p:sp>
      <p:pic>
        <p:nvPicPr>
          <p:cNvPr id="5" name="Image 2" descr="preencoded.png"/>
          <p:cNvPicPr>
            <a:picLocks noChangeAspect="1"/>
          </p:cNvPicPr>
          <p:nvPr/>
        </p:nvPicPr>
        <p:blipFill>
          <a:blip r:embed="rId4"/>
          <a:stretch>
            <a:fillRect/>
          </a:stretch>
        </p:blipFill>
        <p:spPr>
          <a:xfrm>
            <a:off x="1028736" y="4061829"/>
            <a:ext cx="826770" cy="1322903"/>
          </a:xfrm>
          <a:prstGeom prst="rect">
            <a:avLst/>
          </a:prstGeom>
        </p:spPr>
      </p:pic>
      <p:sp>
        <p:nvSpPr>
          <p:cNvPr id="6" name="Text 1"/>
          <p:cNvSpPr/>
          <p:nvPr/>
        </p:nvSpPr>
        <p:spPr>
          <a:xfrm>
            <a:off x="2103513" y="4227087"/>
            <a:ext cx="2067044" cy="258366"/>
          </a:xfrm>
          <a:prstGeom prst="rect">
            <a:avLst/>
          </a:prstGeom>
          <a:noFill/>
          <a:ln/>
        </p:spPr>
        <p:txBody>
          <a:bodyPr wrap="none" lIns="0" tIns="0" rIns="0" bIns="0" rtlCol="0" anchor="t"/>
          <a:lstStyle/>
          <a:p>
            <a:pPr marL="0" indent="0" algn="l">
              <a:lnSpc>
                <a:spcPts val="2000"/>
              </a:lnSpc>
              <a:buNone/>
            </a:pPr>
            <a:r>
              <a:rPr lang="en-US" sz="1600" dirty="0">
                <a:solidFill>
                  <a:srgbClr val="2B4150"/>
                </a:solidFill>
                <a:latin typeface="MuseoModerno Medium" pitchFamily="34" charset="0"/>
                <a:ea typeface="MuseoModerno Medium" pitchFamily="34" charset="-122"/>
                <a:cs typeface="MuseoModerno Medium" pitchFamily="34" charset="-120"/>
              </a:rPr>
              <a:t>Đặc Điểm Công Việc</a:t>
            </a:r>
            <a:endParaRPr lang="en-US" sz="1600" dirty="0"/>
          </a:p>
        </p:txBody>
      </p:sp>
      <p:sp>
        <p:nvSpPr>
          <p:cNvPr id="7" name="Text 2"/>
          <p:cNvSpPr/>
          <p:nvPr/>
        </p:nvSpPr>
        <p:spPr>
          <a:xfrm>
            <a:off x="2103513" y="4584632"/>
            <a:ext cx="12398097" cy="264557"/>
          </a:xfrm>
          <a:prstGeom prst="rect">
            <a:avLst/>
          </a:prstGeom>
          <a:noFill/>
          <a:ln/>
        </p:spPr>
        <p:txBody>
          <a:bodyPr wrap="none" lIns="0" tIns="0" rIns="0" bIns="0" rtlCol="0" anchor="t"/>
          <a:lstStyle/>
          <a:p>
            <a:pPr marL="0" indent="0" algn="l">
              <a:lnSpc>
                <a:spcPts val="20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Kiểm tra chất lượng trong sản xuất miếng dán màn hình đòi hỏi sự chính xác và tỉ mỉ cao để đảm bảo mỗi sản phẩm đạt tiêu chuẩn chất lượng.</a:t>
            </a:r>
            <a:endParaRPr lang="en-US" sz="1300" dirty="0"/>
          </a:p>
        </p:txBody>
      </p:sp>
      <p:pic>
        <p:nvPicPr>
          <p:cNvPr id="8" name="Image 3" descr="preencoded.png"/>
          <p:cNvPicPr>
            <a:picLocks noChangeAspect="1"/>
          </p:cNvPicPr>
          <p:nvPr/>
        </p:nvPicPr>
        <p:blipFill>
          <a:blip r:embed="rId5"/>
          <a:stretch>
            <a:fillRect/>
          </a:stretch>
        </p:blipFill>
        <p:spPr>
          <a:xfrm>
            <a:off x="1028736" y="5384732"/>
            <a:ext cx="826770" cy="1322903"/>
          </a:xfrm>
          <a:prstGeom prst="rect">
            <a:avLst/>
          </a:prstGeom>
        </p:spPr>
      </p:pic>
      <p:sp>
        <p:nvSpPr>
          <p:cNvPr id="9" name="Text 3"/>
          <p:cNvSpPr/>
          <p:nvPr/>
        </p:nvSpPr>
        <p:spPr>
          <a:xfrm>
            <a:off x="2103513" y="5549991"/>
            <a:ext cx="2067044" cy="258366"/>
          </a:xfrm>
          <a:prstGeom prst="rect">
            <a:avLst/>
          </a:prstGeom>
          <a:noFill/>
          <a:ln/>
        </p:spPr>
        <p:txBody>
          <a:bodyPr wrap="none" lIns="0" tIns="0" rIns="0" bIns="0" rtlCol="0" anchor="t"/>
          <a:lstStyle/>
          <a:p>
            <a:pPr marL="0" indent="0" algn="l">
              <a:lnSpc>
                <a:spcPts val="2000"/>
              </a:lnSpc>
              <a:buNone/>
            </a:pPr>
            <a:r>
              <a:rPr lang="en-US" sz="1600" dirty="0">
                <a:solidFill>
                  <a:srgbClr val="2B4150"/>
                </a:solidFill>
                <a:latin typeface="MuseoModerno Medium" pitchFamily="34" charset="0"/>
                <a:ea typeface="MuseoModerno Medium" pitchFamily="34" charset="-122"/>
                <a:cs typeface="MuseoModerno Medium" pitchFamily="34" charset="-120"/>
              </a:rPr>
              <a:t>Nguy Cơ Tai Nạn</a:t>
            </a:r>
            <a:endParaRPr lang="en-US" sz="1600" dirty="0"/>
          </a:p>
        </p:txBody>
      </p:sp>
      <p:sp>
        <p:nvSpPr>
          <p:cNvPr id="10" name="Text 4"/>
          <p:cNvSpPr/>
          <p:nvPr/>
        </p:nvSpPr>
        <p:spPr>
          <a:xfrm>
            <a:off x="2103513" y="5907535"/>
            <a:ext cx="12398097" cy="264557"/>
          </a:xfrm>
          <a:prstGeom prst="rect">
            <a:avLst/>
          </a:prstGeom>
          <a:noFill/>
          <a:ln/>
        </p:spPr>
        <p:txBody>
          <a:bodyPr wrap="none" lIns="0" tIns="0" rIns="0" bIns="0" rtlCol="0" anchor="t"/>
          <a:lstStyle/>
          <a:p>
            <a:pPr marL="0" indent="0" algn="l">
              <a:lnSpc>
                <a:spcPts val="20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Bị cắt hoặc trầy xước khi sử dụng các công cụ sắc bén, kích ứng da hoặc các vấn đề về hô hấp do tiếp xúc với hóa chất.</a:t>
            </a:r>
            <a:endParaRPr lang="en-US" sz="1300" dirty="0"/>
          </a:p>
        </p:txBody>
      </p:sp>
      <p:pic>
        <p:nvPicPr>
          <p:cNvPr id="11" name="Image 4" descr="preencoded.png"/>
          <p:cNvPicPr>
            <a:picLocks noChangeAspect="1"/>
          </p:cNvPicPr>
          <p:nvPr/>
        </p:nvPicPr>
        <p:blipFill>
          <a:blip r:embed="rId6"/>
          <a:stretch>
            <a:fillRect/>
          </a:stretch>
        </p:blipFill>
        <p:spPr>
          <a:xfrm>
            <a:off x="1028736" y="6707635"/>
            <a:ext cx="826770" cy="1322903"/>
          </a:xfrm>
          <a:prstGeom prst="rect">
            <a:avLst/>
          </a:prstGeom>
        </p:spPr>
      </p:pic>
      <p:sp>
        <p:nvSpPr>
          <p:cNvPr id="12" name="Text 5"/>
          <p:cNvSpPr/>
          <p:nvPr/>
        </p:nvSpPr>
        <p:spPr>
          <a:xfrm>
            <a:off x="2103513" y="6872894"/>
            <a:ext cx="2067044" cy="258366"/>
          </a:xfrm>
          <a:prstGeom prst="rect">
            <a:avLst/>
          </a:prstGeom>
          <a:noFill/>
          <a:ln/>
        </p:spPr>
        <p:txBody>
          <a:bodyPr wrap="none" lIns="0" tIns="0" rIns="0" bIns="0" rtlCol="0" anchor="t"/>
          <a:lstStyle/>
          <a:p>
            <a:pPr marL="0" indent="0" algn="l">
              <a:lnSpc>
                <a:spcPts val="2000"/>
              </a:lnSpc>
              <a:buNone/>
            </a:pPr>
            <a:r>
              <a:rPr lang="en-US" sz="1600" dirty="0">
                <a:solidFill>
                  <a:srgbClr val="2B4150"/>
                </a:solidFill>
                <a:latin typeface="MuseoModerno Medium" pitchFamily="34" charset="0"/>
                <a:ea typeface="MuseoModerno Medium" pitchFamily="34" charset="-122"/>
                <a:cs typeface="MuseoModerno Medium" pitchFamily="34" charset="-120"/>
              </a:rPr>
              <a:t>Biện Pháp An Toàn</a:t>
            </a:r>
            <a:endParaRPr lang="en-US" sz="1600" dirty="0"/>
          </a:p>
        </p:txBody>
      </p:sp>
      <p:sp>
        <p:nvSpPr>
          <p:cNvPr id="13" name="Text 6"/>
          <p:cNvSpPr/>
          <p:nvPr/>
        </p:nvSpPr>
        <p:spPr>
          <a:xfrm>
            <a:off x="2103513" y="7230439"/>
            <a:ext cx="12398097" cy="264557"/>
          </a:xfrm>
          <a:prstGeom prst="rect">
            <a:avLst/>
          </a:prstGeom>
          <a:noFill/>
          <a:ln/>
        </p:spPr>
        <p:txBody>
          <a:bodyPr wrap="none" lIns="0" tIns="0" rIns="0" bIns="0" rtlCol="0" anchor="t"/>
          <a:lstStyle/>
          <a:p>
            <a:pPr marL="0" indent="0" algn="l">
              <a:lnSpc>
                <a:spcPts val="20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Đào tạo kỹ lưỡng, sử dụng thiết bị bảo hộ cá nhân, duy trì điều kiện làm việc hợp lý.</a:t>
            </a:r>
            <a:endParaRPr lang="en-US" sz="1300" dirty="0"/>
          </a:p>
        </p:txBody>
      </p:sp>
      <p:pic>
        <p:nvPicPr>
          <p:cNvPr id="14" name="Picture 13">
            <a:extLst>
              <a:ext uri="{FF2B5EF4-FFF2-40B4-BE49-F238E27FC236}">
                <a16:creationId xmlns:a16="http://schemas.microsoft.com/office/drawing/2014/main" id="{D13BAD28-59A6-5A6D-8BBF-D966D36ED808}"/>
              </a:ext>
            </a:extLst>
          </p:cNvPr>
          <p:cNvPicPr>
            <a:picLocks noChangeAspect="1"/>
          </p:cNvPicPr>
          <p:nvPr/>
        </p:nvPicPr>
        <p:blipFill>
          <a:blip r:embed="rId7"/>
          <a:stretch>
            <a:fillRect/>
          </a:stretch>
        </p:blipFill>
        <p:spPr>
          <a:xfrm>
            <a:off x="11706330" y="7377620"/>
            <a:ext cx="2751407" cy="8519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2017"/>
          <a:stretch/>
        </p:blipFill>
        <p:spPr>
          <a:xfrm>
            <a:off x="10127064" y="3953113"/>
            <a:ext cx="3962400" cy="3754398"/>
          </a:xfrm>
          <a:prstGeom prst="rect">
            <a:avLst/>
          </a:prstGeom>
        </p:spPr>
      </p:pic>
      <p:sp>
        <p:nvSpPr>
          <p:cNvPr id="3" name="Text 0"/>
          <p:cNvSpPr/>
          <p:nvPr/>
        </p:nvSpPr>
        <p:spPr>
          <a:xfrm>
            <a:off x="626245" y="311866"/>
            <a:ext cx="5138261" cy="642342"/>
          </a:xfrm>
          <a:prstGeom prst="rect">
            <a:avLst/>
          </a:prstGeom>
          <a:noFill/>
          <a:ln/>
        </p:spPr>
        <p:txBody>
          <a:bodyPr wrap="none" lIns="0" tIns="0" rIns="0" bIns="0" rtlCol="0" anchor="t"/>
          <a:lstStyle/>
          <a:p>
            <a:pPr marL="0" indent="0" algn="ctr">
              <a:lnSpc>
                <a:spcPts val="5050"/>
              </a:lnSpc>
              <a:buNone/>
            </a:pPr>
            <a:r>
              <a:rPr lang="en-US" sz="4800" dirty="0">
                <a:solidFill>
                  <a:srgbClr val="124E73"/>
                </a:solidFill>
                <a:latin typeface="MuseoModerno Medium" pitchFamily="34" charset="0"/>
                <a:ea typeface="MuseoModerno Medium" pitchFamily="34" charset="-122"/>
                <a:cs typeface="MuseoModerno Medium" pitchFamily="34" charset="-120"/>
              </a:rPr>
              <a:t>Quy định chung</a:t>
            </a:r>
            <a:endParaRPr lang="en-US" sz="4800" dirty="0"/>
          </a:p>
        </p:txBody>
      </p:sp>
      <p:sp>
        <p:nvSpPr>
          <p:cNvPr id="4" name="Shape 1"/>
          <p:cNvSpPr/>
          <p:nvPr/>
        </p:nvSpPr>
        <p:spPr>
          <a:xfrm>
            <a:off x="1016079" y="1785342"/>
            <a:ext cx="22860" cy="5609511"/>
          </a:xfrm>
          <a:prstGeom prst="roundRect">
            <a:avLst>
              <a:gd name="adj" fmla="val 134865"/>
            </a:avLst>
          </a:prstGeom>
          <a:solidFill>
            <a:srgbClr val="D9D4C9"/>
          </a:solidFill>
          <a:ln/>
        </p:spPr>
      </p:sp>
      <p:sp>
        <p:nvSpPr>
          <p:cNvPr id="5" name="Shape 2"/>
          <p:cNvSpPr/>
          <p:nvPr/>
        </p:nvSpPr>
        <p:spPr>
          <a:xfrm>
            <a:off x="1235869" y="2236351"/>
            <a:ext cx="719257" cy="22860"/>
          </a:xfrm>
          <a:prstGeom prst="roundRect">
            <a:avLst>
              <a:gd name="adj" fmla="val 134865"/>
            </a:avLst>
          </a:prstGeom>
          <a:solidFill>
            <a:srgbClr val="124E73"/>
          </a:solidFill>
          <a:ln>
            <a:solidFill>
              <a:srgbClr val="124E73"/>
            </a:solidFill>
          </a:ln>
        </p:spPr>
      </p:sp>
      <p:sp>
        <p:nvSpPr>
          <p:cNvPr id="6" name="Shape 3"/>
          <p:cNvSpPr/>
          <p:nvPr/>
        </p:nvSpPr>
        <p:spPr>
          <a:xfrm>
            <a:off x="796290" y="2016562"/>
            <a:ext cx="462439" cy="462439"/>
          </a:xfrm>
          <a:prstGeom prst="roundRect">
            <a:avLst>
              <a:gd name="adj" fmla="val 6667"/>
            </a:avLst>
          </a:prstGeom>
          <a:solidFill>
            <a:srgbClr val="124E73"/>
          </a:solidFill>
          <a:ln>
            <a:solidFill>
              <a:srgbClr val="124E73"/>
            </a:solidFill>
          </a:ln>
        </p:spPr>
      </p:sp>
      <p:sp>
        <p:nvSpPr>
          <p:cNvPr id="7" name="Text 4"/>
          <p:cNvSpPr/>
          <p:nvPr/>
        </p:nvSpPr>
        <p:spPr>
          <a:xfrm>
            <a:off x="955238" y="2093595"/>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57889" y="1990844"/>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Huấn luyện ATLD</a:t>
            </a:r>
            <a:endParaRPr lang="en-US" sz="2400" dirty="0"/>
          </a:p>
        </p:txBody>
      </p:sp>
      <p:sp>
        <p:nvSpPr>
          <p:cNvPr id="9" name="Text 6"/>
          <p:cNvSpPr/>
          <p:nvPr/>
        </p:nvSpPr>
        <p:spPr>
          <a:xfrm>
            <a:off x="2157889" y="2499360"/>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sz="1600" dirty="0"/>
          </a:p>
        </p:txBody>
      </p:sp>
      <p:sp>
        <p:nvSpPr>
          <p:cNvPr id="10" name="Shape 7"/>
          <p:cNvSpPr/>
          <p:nvPr/>
        </p:nvSpPr>
        <p:spPr>
          <a:xfrm>
            <a:off x="1235869" y="3690104"/>
            <a:ext cx="719257" cy="22860"/>
          </a:xfrm>
          <a:prstGeom prst="roundRect">
            <a:avLst>
              <a:gd name="adj" fmla="val 134865"/>
            </a:avLst>
          </a:prstGeom>
          <a:solidFill>
            <a:srgbClr val="124E73"/>
          </a:solidFill>
          <a:ln>
            <a:solidFill>
              <a:srgbClr val="124E73"/>
            </a:solidFill>
          </a:ln>
        </p:spPr>
      </p:sp>
      <p:sp>
        <p:nvSpPr>
          <p:cNvPr id="11" name="Shape 8"/>
          <p:cNvSpPr/>
          <p:nvPr/>
        </p:nvSpPr>
        <p:spPr>
          <a:xfrm>
            <a:off x="796290" y="3470315"/>
            <a:ext cx="462439" cy="462439"/>
          </a:xfrm>
          <a:prstGeom prst="roundRect">
            <a:avLst>
              <a:gd name="adj" fmla="val 6667"/>
            </a:avLst>
          </a:prstGeom>
          <a:solidFill>
            <a:srgbClr val="124E73"/>
          </a:solidFill>
          <a:ln>
            <a:solidFill>
              <a:srgbClr val="124E73"/>
            </a:solidFill>
          </a:ln>
        </p:spPr>
      </p:sp>
      <p:sp>
        <p:nvSpPr>
          <p:cNvPr id="12" name="Text 9"/>
          <p:cNvSpPr/>
          <p:nvPr/>
        </p:nvSpPr>
        <p:spPr>
          <a:xfrm>
            <a:off x="941784" y="3547348"/>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57889" y="3444597"/>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400" dirty="0"/>
          </a:p>
        </p:txBody>
      </p:sp>
      <p:sp>
        <p:nvSpPr>
          <p:cNvPr id="14" name="Text 11"/>
          <p:cNvSpPr/>
          <p:nvPr/>
        </p:nvSpPr>
        <p:spPr>
          <a:xfrm>
            <a:off x="2157889" y="3953113"/>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sz="1600" dirty="0"/>
          </a:p>
        </p:txBody>
      </p:sp>
      <p:sp>
        <p:nvSpPr>
          <p:cNvPr id="15" name="Shape 12"/>
          <p:cNvSpPr/>
          <p:nvPr/>
        </p:nvSpPr>
        <p:spPr>
          <a:xfrm>
            <a:off x="1235869" y="5143857"/>
            <a:ext cx="719257" cy="22860"/>
          </a:xfrm>
          <a:prstGeom prst="roundRect">
            <a:avLst>
              <a:gd name="adj" fmla="val 134865"/>
            </a:avLst>
          </a:prstGeom>
          <a:solidFill>
            <a:srgbClr val="124E73"/>
          </a:solidFill>
          <a:ln>
            <a:solidFill>
              <a:srgbClr val="124E73"/>
            </a:solidFill>
          </a:ln>
        </p:spPr>
      </p:sp>
      <p:sp>
        <p:nvSpPr>
          <p:cNvPr id="16" name="Shape 13"/>
          <p:cNvSpPr/>
          <p:nvPr/>
        </p:nvSpPr>
        <p:spPr>
          <a:xfrm>
            <a:off x="796290" y="4924068"/>
            <a:ext cx="462439" cy="462439"/>
          </a:xfrm>
          <a:prstGeom prst="roundRect">
            <a:avLst>
              <a:gd name="adj" fmla="val 6667"/>
            </a:avLst>
          </a:prstGeom>
          <a:solidFill>
            <a:srgbClr val="124E73"/>
          </a:solidFill>
          <a:ln>
            <a:solidFill>
              <a:srgbClr val="124E73"/>
            </a:solidFill>
          </a:ln>
        </p:spPr>
      </p:sp>
      <p:sp>
        <p:nvSpPr>
          <p:cNvPr id="17" name="Text 14"/>
          <p:cNvSpPr/>
          <p:nvPr/>
        </p:nvSpPr>
        <p:spPr>
          <a:xfrm>
            <a:off x="940832" y="5001101"/>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57889" y="4898350"/>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dirty="0"/>
          </a:p>
        </p:txBody>
      </p:sp>
      <p:sp>
        <p:nvSpPr>
          <p:cNvPr id="19" name="Text 16"/>
          <p:cNvSpPr/>
          <p:nvPr/>
        </p:nvSpPr>
        <p:spPr>
          <a:xfrm>
            <a:off x="2157889" y="5406866"/>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sz="1600" dirty="0"/>
          </a:p>
        </p:txBody>
      </p:sp>
      <p:sp>
        <p:nvSpPr>
          <p:cNvPr id="20" name="Shape 17"/>
          <p:cNvSpPr/>
          <p:nvPr/>
        </p:nvSpPr>
        <p:spPr>
          <a:xfrm>
            <a:off x="1235869" y="6597610"/>
            <a:ext cx="719257" cy="22860"/>
          </a:xfrm>
          <a:prstGeom prst="roundRect">
            <a:avLst>
              <a:gd name="adj" fmla="val 134865"/>
            </a:avLst>
          </a:prstGeom>
          <a:solidFill>
            <a:srgbClr val="124E73"/>
          </a:solidFill>
          <a:ln>
            <a:solidFill>
              <a:srgbClr val="124E73"/>
            </a:solidFill>
          </a:ln>
        </p:spPr>
      </p:sp>
      <p:sp>
        <p:nvSpPr>
          <p:cNvPr id="21" name="Shape 18"/>
          <p:cNvSpPr/>
          <p:nvPr/>
        </p:nvSpPr>
        <p:spPr>
          <a:xfrm>
            <a:off x="796290" y="6377821"/>
            <a:ext cx="462439" cy="462439"/>
          </a:xfrm>
          <a:prstGeom prst="roundRect">
            <a:avLst>
              <a:gd name="adj" fmla="val 6667"/>
            </a:avLst>
          </a:prstGeom>
          <a:solidFill>
            <a:srgbClr val="124E73"/>
          </a:solidFill>
          <a:ln>
            <a:solidFill>
              <a:srgbClr val="124E73"/>
            </a:solidFill>
          </a:ln>
        </p:spPr>
      </p:sp>
      <p:sp>
        <p:nvSpPr>
          <p:cNvPr id="22" name="Text 19"/>
          <p:cNvSpPr/>
          <p:nvPr/>
        </p:nvSpPr>
        <p:spPr>
          <a:xfrm>
            <a:off x="928211" y="6454854"/>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57889" y="6352103"/>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24" name="Text 21"/>
          <p:cNvSpPr/>
          <p:nvPr/>
        </p:nvSpPr>
        <p:spPr>
          <a:xfrm>
            <a:off x="2157889" y="6860619"/>
            <a:ext cx="6266855" cy="328732"/>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sz="1600" dirty="0"/>
          </a:p>
        </p:txBody>
      </p:sp>
      <p:pic>
        <p:nvPicPr>
          <p:cNvPr id="25" name="Picture 24">
            <a:extLst>
              <a:ext uri="{FF2B5EF4-FFF2-40B4-BE49-F238E27FC236}">
                <a16:creationId xmlns:a16="http://schemas.microsoft.com/office/drawing/2014/main" id="{99967B32-7F7C-8020-57C2-33725F857758}"/>
              </a:ext>
            </a:extLst>
          </p:cNvPr>
          <p:cNvPicPr>
            <a:picLocks noChangeAspect="1"/>
          </p:cNvPicPr>
          <p:nvPr/>
        </p:nvPicPr>
        <p:blipFill>
          <a:blip r:embed="rId4"/>
          <a:stretch>
            <a:fillRect/>
          </a:stretch>
        </p:blipFill>
        <p:spPr>
          <a:xfrm>
            <a:off x="11706330" y="7377620"/>
            <a:ext cx="2751407" cy="8519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41668" y="2448640"/>
            <a:ext cx="4420239" cy="4420239"/>
          </a:xfrm>
          <a:prstGeom prst="rect">
            <a:avLst/>
          </a:prstGeom>
        </p:spPr>
      </p:pic>
      <p:sp>
        <p:nvSpPr>
          <p:cNvPr id="3" name="Text 0"/>
          <p:cNvSpPr/>
          <p:nvPr/>
        </p:nvSpPr>
        <p:spPr>
          <a:xfrm>
            <a:off x="659081" y="707875"/>
            <a:ext cx="5112663" cy="639008"/>
          </a:xfrm>
          <a:prstGeom prst="rect">
            <a:avLst/>
          </a:prstGeom>
          <a:noFill/>
          <a:ln/>
        </p:spPr>
        <p:txBody>
          <a:bodyPr wrap="none" lIns="0" tIns="0" rIns="0" bIns="0" rtlCol="0" anchor="t"/>
          <a:lstStyle/>
          <a:p>
            <a:pPr marL="0" indent="0" algn="ctr">
              <a:lnSpc>
                <a:spcPts val="5000"/>
              </a:lnSpc>
              <a:buNone/>
            </a:pPr>
            <a:r>
              <a:rPr lang="en-US" sz="4800" dirty="0">
                <a:solidFill>
                  <a:srgbClr val="124E73"/>
                </a:solidFill>
                <a:latin typeface="MuseoModerno Medium" pitchFamily="34" charset="0"/>
                <a:ea typeface="MuseoModerno Medium" pitchFamily="34" charset="-122"/>
                <a:cs typeface="MuseoModerno Medium" pitchFamily="34" charset="-120"/>
              </a:rPr>
              <a:t>Xử lý tình huống</a:t>
            </a:r>
            <a:endParaRPr lang="en-US" sz="4800" dirty="0"/>
          </a:p>
        </p:txBody>
      </p:sp>
      <p:sp>
        <p:nvSpPr>
          <p:cNvPr id="4" name="Shape 1"/>
          <p:cNvSpPr/>
          <p:nvPr/>
        </p:nvSpPr>
        <p:spPr>
          <a:xfrm>
            <a:off x="1010960" y="1924764"/>
            <a:ext cx="22860" cy="5325785"/>
          </a:xfrm>
          <a:prstGeom prst="roundRect">
            <a:avLst>
              <a:gd name="adj" fmla="val 134192"/>
            </a:avLst>
          </a:prstGeom>
          <a:solidFill>
            <a:srgbClr val="D9D4C9"/>
          </a:solidFill>
          <a:ln/>
        </p:spPr>
      </p:sp>
      <p:sp>
        <p:nvSpPr>
          <p:cNvPr id="5" name="Shape 2"/>
          <p:cNvSpPr/>
          <p:nvPr/>
        </p:nvSpPr>
        <p:spPr>
          <a:xfrm>
            <a:off x="1229558" y="2373392"/>
            <a:ext cx="715685" cy="22860"/>
          </a:xfrm>
          <a:prstGeom prst="roundRect">
            <a:avLst>
              <a:gd name="adj" fmla="val 134192"/>
            </a:avLst>
          </a:prstGeom>
          <a:solidFill>
            <a:srgbClr val="124E73"/>
          </a:solidFill>
          <a:ln>
            <a:solidFill>
              <a:srgbClr val="124E73"/>
            </a:solidFill>
          </a:ln>
        </p:spPr>
      </p:sp>
      <p:sp>
        <p:nvSpPr>
          <p:cNvPr id="6" name="Shape 3"/>
          <p:cNvSpPr/>
          <p:nvPr/>
        </p:nvSpPr>
        <p:spPr>
          <a:xfrm>
            <a:off x="792361" y="2154793"/>
            <a:ext cx="460058" cy="460057"/>
          </a:xfrm>
          <a:prstGeom prst="roundRect">
            <a:avLst>
              <a:gd name="adj" fmla="val 6668"/>
            </a:avLst>
          </a:prstGeom>
          <a:solidFill>
            <a:srgbClr val="124E73"/>
          </a:solidFill>
          <a:ln>
            <a:solidFill>
              <a:srgbClr val="124E73"/>
            </a:solidFill>
          </a:ln>
        </p:spPr>
      </p:sp>
      <p:sp>
        <p:nvSpPr>
          <p:cNvPr id="7" name="Text 4"/>
          <p:cNvSpPr/>
          <p:nvPr/>
        </p:nvSpPr>
        <p:spPr>
          <a:xfrm>
            <a:off x="950357" y="2231469"/>
            <a:ext cx="14394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47173" y="2129195"/>
            <a:ext cx="2556272" cy="319445"/>
          </a:xfrm>
          <a:prstGeom prst="rect">
            <a:avLst/>
          </a:prstGeom>
          <a:noFill/>
          <a:ln/>
        </p:spPr>
        <p:txBody>
          <a:bodyPr wrap="none" lIns="0" tIns="0" rIns="0" bIns="0" rtlCol="0" anchor="t"/>
          <a:lstStyle/>
          <a:p>
            <a:pPr marL="0" indent="0" algn="l">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Ngắt điện</a:t>
            </a:r>
            <a:endParaRPr lang="en-US" sz="2000" dirty="0"/>
          </a:p>
        </p:txBody>
      </p:sp>
      <p:sp>
        <p:nvSpPr>
          <p:cNvPr id="9" name="Text 6"/>
          <p:cNvSpPr/>
          <p:nvPr/>
        </p:nvSpPr>
        <p:spPr>
          <a:xfrm>
            <a:off x="2147173" y="2571274"/>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Ngay lập tức ngắt nguồn điện khi xảy ra tai nạn liên quan đến điện.</a:t>
            </a:r>
            <a:endParaRPr lang="en-US" sz="1600" dirty="0"/>
          </a:p>
        </p:txBody>
      </p:sp>
      <p:sp>
        <p:nvSpPr>
          <p:cNvPr id="10" name="Shape 7"/>
          <p:cNvSpPr/>
          <p:nvPr/>
        </p:nvSpPr>
        <p:spPr>
          <a:xfrm>
            <a:off x="1229558" y="3755946"/>
            <a:ext cx="715685" cy="22860"/>
          </a:xfrm>
          <a:prstGeom prst="roundRect">
            <a:avLst>
              <a:gd name="adj" fmla="val 134192"/>
            </a:avLst>
          </a:prstGeom>
          <a:solidFill>
            <a:srgbClr val="124E73"/>
          </a:solidFill>
          <a:ln>
            <a:solidFill>
              <a:srgbClr val="124E73"/>
            </a:solidFill>
          </a:ln>
        </p:spPr>
      </p:sp>
      <p:sp>
        <p:nvSpPr>
          <p:cNvPr id="11" name="Shape 8"/>
          <p:cNvSpPr/>
          <p:nvPr/>
        </p:nvSpPr>
        <p:spPr>
          <a:xfrm>
            <a:off x="792361" y="3537347"/>
            <a:ext cx="460058" cy="460057"/>
          </a:xfrm>
          <a:prstGeom prst="roundRect">
            <a:avLst>
              <a:gd name="adj" fmla="val 6668"/>
            </a:avLst>
          </a:prstGeom>
          <a:solidFill>
            <a:srgbClr val="124E73"/>
          </a:solidFill>
          <a:ln>
            <a:solidFill>
              <a:srgbClr val="124E73"/>
            </a:solidFill>
          </a:ln>
        </p:spPr>
      </p:sp>
      <p:sp>
        <p:nvSpPr>
          <p:cNvPr id="12" name="Text 9"/>
          <p:cNvSpPr/>
          <p:nvPr/>
        </p:nvSpPr>
        <p:spPr>
          <a:xfrm>
            <a:off x="937022" y="3614023"/>
            <a:ext cx="170617"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47173" y="3511748"/>
            <a:ext cx="2556272" cy="319445"/>
          </a:xfrm>
          <a:prstGeom prst="rect">
            <a:avLst/>
          </a:prstGeom>
          <a:noFill/>
          <a:ln/>
        </p:spPr>
        <p:txBody>
          <a:bodyPr wrap="none" lIns="0" tIns="0" rIns="0" bIns="0" rtlCol="0" anchor="t"/>
          <a:lstStyle/>
          <a:p>
            <a:pPr marL="0" indent="0" algn="l">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Sơ cứu</a:t>
            </a:r>
            <a:endParaRPr lang="en-US" sz="2000" dirty="0"/>
          </a:p>
        </p:txBody>
      </p:sp>
      <p:sp>
        <p:nvSpPr>
          <p:cNvPr id="14" name="Text 11"/>
          <p:cNvSpPr/>
          <p:nvPr/>
        </p:nvSpPr>
        <p:spPr>
          <a:xfrm>
            <a:off x="2147173" y="3953828"/>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Tiến hành sơ cứu nhanh chóng và chính xác cho nạn nhân tại chỗ.</a:t>
            </a:r>
            <a:endParaRPr lang="en-US" sz="1600" dirty="0"/>
          </a:p>
        </p:txBody>
      </p:sp>
      <p:sp>
        <p:nvSpPr>
          <p:cNvPr id="15" name="Shape 12"/>
          <p:cNvSpPr/>
          <p:nvPr/>
        </p:nvSpPr>
        <p:spPr>
          <a:xfrm>
            <a:off x="1229558" y="5138499"/>
            <a:ext cx="715685" cy="22860"/>
          </a:xfrm>
          <a:prstGeom prst="roundRect">
            <a:avLst>
              <a:gd name="adj" fmla="val 134192"/>
            </a:avLst>
          </a:prstGeom>
          <a:solidFill>
            <a:srgbClr val="124E73"/>
          </a:solidFill>
          <a:ln>
            <a:solidFill>
              <a:srgbClr val="124E73"/>
            </a:solidFill>
          </a:ln>
        </p:spPr>
      </p:sp>
      <p:sp>
        <p:nvSpPr>
          <p:cNvPr id="16" name="Shape 13"/>
          <p:cNvSpPr/>
          <p:nvPr/>
        </p:nvSpPr>
        <p:spPr>
          <a:xfrm>
            <a:off x="792361" y="4919901"/>
            <a:ext cx="460058" cy="460057"/>
          </a:xfrm>
          <a:prstGeom prst="roundRect">
            <a:avLst>
              <a:gd name="adj" fmla="val 6668"/>
            </a:avLst>
          </a:prstGeom>
          <a:solidFill>
            <a:srgbClr val="124E73"/>
          </a:solidFill>
          <a:ln>
            <a:solidFill>
              <a:srgbClr val="124E73"/>
            </a:solidFill>
          </a:ln>
        </p:spPr>
      </p:sp>
      <p:sp>
        <p:nvSpPr>
          <p:cNvPr id="17" name="Text 14"/>
          <p:cNvSpPr/>
          <p:nvPr/>
        </p:nvSpPr>
        <p:spPr>
          <a:xfrm>
            <a:off x="936188" y="4996577"/>
            <a:ext cx="172403"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47173" y="4894302"/>
            <a:ext cx="2556272" cy="319445"/>
          </a:xfrm>
          <a:prstGeom prst="rect">
            <a:avLst/>
          </a:prstGeom>
          <a:noFill/>
          <a:ln/>
        </p:spPr>
        <p:txBody>
          <a:bodyPr wrap="none" lIns="0" tIns="0" rIns="0" bIns="0" rtlCol="0" anchor="t"/>
          <a:lstStyle/>
          <a:p>
            <a:pPr marL="0" indent="0" algn="l">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Báo cáo</a:t>
            </a:r>
            <a:endParaRPr lang="en-US" sz="2000" dirty="0"/>
          </a:p>
        </p:txBody>
      </p:sp>
      <p:sp>
        <p:nvSpPr>
          <p:cNvPr id="19" name="Text 16"/>
          <p:cNvSpPr/>
          <p:nvPr/>
        </p:nvSpPr>
        <p:spPr>
          <a:xfrm>
            <a:off x="2147173" y="5336381"/>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Thông báo ngay cho quản lý và đội ngũ y tế để được hỗ trợ kịp thời.</a:t>
            </a:r>
            <a:endParaRPr lang="en-US" sz="1600" dirty="0"/>
          </a:p>
        </p:txBody>
      </p:sp>
      <p:sp>
        <p:nvSpPr>
          <p:cNvPr id="20" name="Shape 17"/>
          <p:cNvSpPr/>
          <p:nvPr/>
        </p:nvSpPr>
        <p:spPr>
          <a:xfrm>
            <a:off x="1229558" y="6521053"/>
            <a:ext cx="715685" cy="22860"/>
          </a:xfrm>
          <a:prstGeom prst="roundRect">
            <a:avLst>
              <a:gd name="adj" fmla="val 134192"/>
            </a:avLst>
          </a:prstGeom>
          <a:solidFill>
            <a:srgbClr val="124E73"/>
          </a:solidFill>
          <a:ln>
            <a:solidFill>
              <a:srgbClr val="124E73"/>
            </a:solidFill>
          </a:ln>
        </p:spPr>
      </p:sp>
      <p:sp>
        <p:nvSpPr>
          <p:cNvPr id="21" name="Shape 18"/>
          <p:cNvSpPr/>
          <p:nvPr/>
        </p:nvSpPr>
        <p:spPr>
          <a:xfrm>
            <a:off x="792361" y="6302454"/>
            <a:ext cx="460058" cy="460057"/>
          </a:xfrm>
          <a:prstGeom prst="roundRect">
            <a:avLst>
              <a:gd name="adj" fmla="val 6668"/>
            </a:avLst>
          </a:prstGeom>
          <a:solidFill>
            <a:srgbClr val="124E73"/>
          </a:solidFill>
          <a:ln>
            <a:solidFill>
              <a:srgbClr val="124E73"/>
            </a:solidFill>
          </a:ln>
        </p:spPr>
      </p:sp>
      <p:sp>
        <p:nvSpPr>
          <p:cNvPr id="22" name="Text 19"/>
          <p:cNvSpPr/>
          <p:nvPr/>
        </p:nvSpPr>
        <p:spPr>
          <a:xfrm>
            <a:off x="923568" y="6379131"/>
            <a:ext cx="197525" cy="306705"/>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47173" y="6276856"/>
            <a:ext cx="2556272" cy="319445"/>
          </a:xfrm>
          <a:prstGeom prst="rect">
            <a:avLst/>
          </a:prstGeom>
          <a:noFill/>
          <a:ln/>
        </p:spPr>
        <p:txBody>
          <a:bodyPr wrap="none" lIns="0" tIns="0" rIns="0" bIns="0" rtlCol="0" anchor="t"/>
          <a:lstStyle/>
          <a:p>
            <a:pPr marL="0" indent="0" algn="l">
              <a:lnSpc>
                <a:spcPts val="2500"/>
              </a:lnSpc>
              <a:buNone/>
            </a:pPr>
            <a:r>
              <a:rPr lang="en-US" sz="2000" dirty="0">
                <a:solidFill>
                  <a:srgbClr val="2B4150"/>
                </a:solidFill>
                <a:latin typeface="MuseoModerno Medium" pitchFamily="34" charset="0"/>
                <a:ea typeface="MuseoModerno Medium" pitchFamily="34" charset="-122"/>
                <a:cs typeface="MuseoModerno Medium" pitchFamily="34" charset="-120"/>
              </a:rPr>
              <a:t>Điều tra</a:t>
            </a:r>
            <a:endParaRPr lang="en-US" sz="2000" dirty="0"/>
          </a:p>
        </p:txBody>
      </p:sp>
      <p:sp>
        <p:nvSpPr>
          <p:cNvPr id="24" name="Text 21"/>
          <p:cNvSpPr/>
          <p:nvPr/>
        </p:nvSpPr>
        <p:spPr>
          <a:xfrm>
            <a:off x="2147173" y="6718935"/>
            <a:ext cx="6281142" cy="327184"/>
          </a:xfrm>
          <a:prstGeom prst="rect">
            <a:avLst/>
          </a:prstGeom>
          <a:noFill/>
          <a:ln/>
        </p:spPr>
        <p:txBody>
          <a:bodyPr wrap="none" lIns="0" tIns="0" rIns="0" bIns="0" rtlCol="0" anchor="t"/>
          <a:lstStyle/>
          <a:p>
            <a:pPr marL="0" indent="0" algn="l">
              <a:lnSpc>
                <a:spcPts val="25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Tiến hành điều tra nguyên nhân và đề xuất biện pháp phòng ngừa trong </a:t>
            </a:r>
            <a:endParaRPr lang="en-US" sz="1600" dirty="0"/>
          </a:p>
        </p:txBody>
      </p:sp>
      <p:pic>
        <p:nvPicPr>
          <p:cNvPr id="25" name="Picture 24">
            <a:extLst>
              <a:ext uri="{FF2B5EF4-FFF2-40B4-BE49-F238E27FC236}">
                <a16:creationId xmlns:a16="http://schemas.microsoft.com/office/drawing/2014/main" id="{583696A8-0BAF-53A3-B900-F33F4AAA441E}"/>
              </a:ext>
            </a:extLst>
          </p:cNvPr>
          <p:cNvPicPr>
            <a:picLocks noChangeAspect="1"/>
          </p:cNvPicPr>
          <p:nvPr/>
        </p:nvPicPr>
        <p:blipFill>
          <a:blip r:embed="rId4"/>
          <a:stretch>
            <a:fillRect/>
          </a:stretch>
        </p:blipFill>
        <p:spPr>
          <a:xfrm>
            <a:off x="11706330" y="7377620"/>
            <a:ext cx="2751407" cy="85198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39805"/>
          <a:stretch/>
        </p:blipFill>
        <p:spPr>
          <a:xfrm>
            <a:off x="9224387" y="1501256"/>
            <a:ext cx="5486400" cy="4953837"/>
          </a:xfrm>
          <a:prstGeom prst="rect">
            <a:avLst/>
          </a:prstGeom>
        </p:spPr>
      </p:pic>
      <p:sp>
        <p:nvSpPr>
          <p:cNvPr id="3" name="Text 0"/>
          <p:cNvSpPr/>
          <p:nvPr/>
        </p:nvSpPr>
        <p:spPr>
          <a:xfrm>
            <a:off x="793790" y="1346359"/>
            <a:ext cx="8701902" cy="1417558"/>
          </a:xfrm>
          <a:prstGeom prst="rect">
            <a:avLst/>
          </a:prstGeom>
          <a:noFill/>
          <a:ln/>
        </p:spPr>
        <p:txBody>
          <a:bodyPr wrap="squar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Vai Trò Của Quản Lý An Toàn</a:t>
            </a:r>
            <a:endParaRPr lang="en-US" sz="4450" dirty="0"/>
          </a:p>
        </p:txBody>
      </p:sp>
      <p:sp>
        <p:nvSpPr>
          <p:cNvPr id="4" name="Shape 1"/>
          <p:cNvSpPr/>
          <p:nvPr/>
        </p:nvSpPr>
        <p:spPr>
          <a:xfrm>
            <a:off x="793790" y="3359229"/>
            <a:ext cx="510302" cy="510302"/>
          </a:xfrm>
          <a:prstGeom prst="roundRect">
            <a:avLst>
              <a:gd name="adj" fmla="val 6667"/>
            </a:avLst>
          </a:prstGeom>
          <a:solidFill>
            <a:srgbClr val="124E73"/>
          </a:solidFill>
          <a:ln>
            <a:solidFill>
              <a:srgbClr val="124E73"/>
            </a:solidFill>
          </a:ln>
        </p:spPr>
      </p:sp>
      <p:sp>
        <p:nvSpPr>
          <p:cNvPr id="5" name="Text 2"/>
          <p:cNvSpPr/>
          <p:nvPr/>
        </p:nvSpPr>
        <p:spPr>
          <a:xfrm>
            <a:off x="969169" y="3444240"/>
            <a:ext cx="159544" cy="340281"/>
          </a:xfrm>
          <a:prstGeom prst="rect">
            <a:avLst/>
          </a:prstGeom>
          <a:noFill/>
          <a:ln>
            <a:solidFill>
              <a:srgbClr val="124E73"/>
            </a:solidFill>
          </a:ln>
        </p:spPr>
        <p:txBody>
          <a:bodyPr wrap="none" lIns="0" tIns="0" rIns="0" bIns="0" rtlCol="0" anchor="t"/>
          <a:lstStyle/>
          <a:p>
            <a:pPr marL="0" indent="0" algn="ctr">
              <a:lnSpc>
                <a:spcPts val="2650"/>
              </a:lnSpc>
              <a:buNone/>
            </a:pPr>
            <a:r>
              <a:rPr lang="en-US" sz="2650" dirty="0">
                <a:solidFill>
                  <a:schemeClr val="bg1"/>
                </a:solidFill>
                <a:latin typeface="MuseoModerno Medium" pitchFamily="34" charset="0"/>
              </a:rPr>
              <a:t>1</a:t>
            </a:r>
            <a:endParaRPr lang="en-US" sz="2650" dirty="0">
              <a:solidFill>
                <a:schemeClr val="bg1"/>
              </a:solidFill>
            </a:endParaRPr>
          </a:p>
        </p:txBody>
      </p:sp>
      <p:sp>
        <p:nvSpPr>
          <p:cNvPr id="6" name="Text 3"/>
          <p:cNvSpPr/>
          <p:nvPr/>
        </p:nvSpPr>
        <p:spPr>
          <a:xfrm>
            <a:off x="1530906" y="3359229"/>
            <a:ext cx="597598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Thực hiện các quy định về an toàn lao động.</a:t>
            </a:r>
            <a:endParaRPr lang="en-US" sz="2200" dirty="0"/>
          </a:p>
        </p:txBody>
      </p:sp>
      <p:sp>
        <p:nvSpPr>
          <p:cNvPr id="7" name="Text 4"/>
          <p:cNvSpPr/>
          <p:nvPr/>
        </p:nvSpPr>
        <p:spPr>
          <a:xfrm>
            <a:off x="1530906" y="3849648"/>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Đào tạo và huấn luyện công nhân về an toàn.</a:t>
            </a:r>
            <a:endParaRPr lang="en-US" sz="1750" dirty="0"/>
          </a:p>
        </p:txBody>
      </p:sp>
      <p:sp>
        <p:nvSpPr>
          <p:cNvPr id="8" name="Shape 5"/>
          <p:cNvSpPr/>
          <p:nvPr/>
        </p:nvSpPr>
        <p:spPr>
          <a:xfrm>
            <a:off x="793790" y="4694515"/>
            <a:ext cx="510302" cy="510302"/>
          </a:xfrm>
          <a:prstGeom prst="roundRect">
            <a:avLst>
              <a:gd name="adj" fmla="val 6667"/>
            </a:avLst>
          </a:prstGeom>
          <a:solidFill>
            <a:srgbClr val="124E73"/>
          </a:solidFill>
          <a:ln>
            <a:solidFill>
              <a:srgbClr val="124E73"/>
            </a:solidFill>
          </a:ln>
        </p:spPr>
      </p:sp>
      <p:sp>
        <p:nvSpPr>
          <p:cNvPr id="9" name="Text 6"/>
          <p:cNvSpPr/>
          <p:nvPr/>
        </p:nvSpPr>
        <p:spPr>
          <a:xfrm>
            <a:off x="954286" y="4779526"/>
            <a:ext cx="189190" cy="340281"/>
          </a:xfrm>
          <a:prstGeom prst="rect">
            <a:avLst/>
          </a:prstGeom>
          <a:noFill/>
          <a:ln>
            <a:solidFill>
              <a:srgbClr val="124E73"/>
            </a:solidFill>
          </a:ln>
        </p:spPr>
        <p:txBody>
          <a:bodyPr wrap="none" lIns="0" tIns="0" rIns="0" bIns="0" rtlCol="0" anchor="t"/>
          <a:lstStyle/>
          <a:p>
            <a:pPr marL="0" indent="0" algn="ctr">
              <a:lnSpc>
                <a:spcPts val="2650"/>
              </a:lnSpc>
              <a:buNone/>
            </a:pPr>
            <a:r>
              <a:rPr lang="en-US" sz="2650" dirty="0">
                <a:solidFill>
                  <a:schemeClr val="bg1"/>
                </a:solidFill>
                <a:latin typeface="MuseoModerno Medium" pitchFamily="34" charset="0"/>
                <a:ea typeface="MuseoModerno Medium" pitchFamily="34" charset="-122"/>
                <a:cs typeface="MuseoModerno Medium" pitchFamily="34" charset="-120"/>
              </a:rPr>
              <a:t>2</a:t>
            </a:r>
            <a:endParaRPr lang="en-US" sz="2650" dirty="0">
              <a:solidFill>
                <a:schemeClr val="bg1"/>
              </a:solidFill>
            </a:endParaRPr>
          </a:p>
        </p:txBody>
      </p:sp>
      <p:sp>
        <p:nvSpPr>
          <p:cNvPr id="10" name="Text 7"/>
          <p:cNvSpPr/>
          <p:nvPr/>
        </p:nvSpPr>
        <p:spPr>
          <a:xfrm>
            <a:off x="1530906" y="4694515"/>
            <a:ext cx="5724406"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Kiểm tra và đánh giá các nguy cơ tiềm ẩn.</a:t>
            </a:r>
            <a:endParaRPr lang="en-US" sz="2200" dirty="0"/>
          </a:p>
        </p:txBody>
      </p:sp>
      <p:sp>
        <p:nvSpPr>
          <p:cNvPr id="11" name="Text 8"/>
          <p:cNvSpPr/>
          <p:nvPr/>
        </p:nvSpPr>
        <p:spPr>
          <a:xfrm>
            <a:off x="1530906" y="5184934"/>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Cung cấp thiết bị bảo hộ cá nhân phù hợp.</a:t>
            </a:r>
            <a:endParaRPr lang="en-US" sz="1750" dirty="0"/>
          </a:p>
        </p:txBody>
      </p:sp>
      <p:sp>
        <p:nvSpPr>
          <p:cNvPr id="12" name="Shape 9"/>
          <p:cNvSpPr/>
          <p:nvPr/>
        </p:nvSpPr>
        <p:spPr>
          <a:xfrm>
            <a:off x="793790" y="6029801"/>
            <a:ext cx="510302" cy="510302"/>
          </a:xfrm>
          <a:prstGeom prst="roundRect">
            <a:avLst>
              <a:gd name="adj" fmla="val 6667"/>
            </a:avLst>
          </a:prstGeom>
          <a:solidFill>
            <a:srgbClr val="124E73"/>
          </a:solidFill>
          <a:ln>
            <a:solidFill>
              <a:srgbClr val="124E73"/>
            </a:solidFill>
          </a:ln>
        </p:spPr>
      </p:sp>
      <p:sp>
        <p:nvSpPr>
          <p:cNvPr id="13" name="Text 10"/>
          <p:cNvSpPr/>
          <p:nvPr/>
        </p:nvSpPr>
        <p:spPr>
          <a:xfrm>
            <a:off x="953333" y="6114812"/>
            <a:ext cx="191214" cy="340281"/>
          </a:xfrm>
          <a:prstGeom prst="rect">
            <a:avLst/>
          </a:prstGeom>
          <a:noFill/>
          <a:ln>
            <a:solidFill>
              <a:srgbClr val="124E73"/>
            </a:solidFill>
          </a:ln>
        </p:spPr>
        <p:txBody>
          <a:bodyPr wrap="none" lIns="0" tIns="0" rIns="0" bIns="0" rtlCol="0" anchor="t"/>
          <a:lstStyle/>
          <a:p>
            <a:pPr marL="0" indent="0" algn="ctr">
              <a:lnSpc>
                <a:spcPts val="2650"/>
              </a:lnSpc>
              <a:buNone/>
            </a:pPr>
            <a:r>
              <a:rPr lang="en-US" sz="2650" dirty="0">
                <a:solidFill>
                  <a:schemeClr val="bg1"/>
                </a:solidFill>
                <a:latin typeface="MuseoModerno Medium" pitchFamily="34" charset="0"/>
                <a:ea typeface="MuseoModerno Medium" pitchFamily="34" charset="-122"/>
                <a:cs typeface="MuseoModerno Medium" pitchFamily="34" charset="-120"/>
              </a:rPr>
              <a:t>3</a:t>
            </a:r>
            <a:endParaRPr lang="en-US" sz="2650" dirty="0">
              <a:solidFill>
                <a:schemeClr val="bg1"/>
              </a:solidFill>
            </a:endParaRPr>
          </a:p>
        </p:txBody>
      </p:sp>
      <p:sp>
        <p:nvSpPr>
          <p:cNvPr id="14" name="Text 11"/>
          <p:cNvSpPr/>
          <p:nvPr/>
        </p:nvSpPr>
        <p:spPr>
          <a:xfrm>
            <a:off x="1530906" y="6029801"/>
            <a:ext cx="643568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Duy trì môi trường làm việc an toàn và sạch sẽ.</a:t>
            </a:r>
            <a:endParaRPr lang="en-US" sz="2200" dirty="0"/>
          </a:p>
        </p:txBody>
      </p:sp>
      <p:sp>
        <p:nvSpPr>
          <p:cNvPr id="15" name="Text 12"/>
          <p:cNvSpPr/>
          <p:nvPr/>
        </p:nvSpPr>
        <p:spPr>
          <a:xfrm>
            <a:off x="1530906" y="6520220"/>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Xử lý kịp thời các sự cố và tai nạn.</a:t>
            </a:r>
            <a:endParaRPr lang="en-US" sz="1750" dirty="0"/>
          </a:p>
        </p:txBody>
      </p:sp>
      <p:pic>
        <p:nvPicPr>
          <p:cNvPr id="16" name="Picture 15">
            <a:extLst>
              <a:ext uri="{FF2B5EF4-FFF2-40B4-BE49-F238E27FC236}">
                <a16:creationId xmlns:a16="http://schemas.microsoft.com/office/drawing/2014/main" id="{0F06A0BB-731D-8ABD-56E5-D4444FF1FD0A}"/>
              </a:ext>
            </a:extLst>
          </p:cNvPr>
          <p:cNvPicPr>
            <a:picLocks noChangeAspect="1"/>
          </p:cNvPicPr>
          <p:nvPr/>
        </p:nvPicPr>
        <p:blipFill>
          <a:blip r:embed="rId4"/>
          <a:stretch>
            <a:fillRect/>
          </a:stretch>
        </p:blipFill>
        <p:spPr>
          <a:xfrm>
            <a:off x="11706330" y="7377620"/>
            <a:ext cx="2751407" cy="8519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00037" y="2159508"/>
            <a:ext cx="4457700" cy="4457700"/>
          </a:xfrm>
          <a:prstGeom prst="rect">
            <a:avLst/>
          </a:prstGeom>
        </p:spPr>
      </p:pic>
      <p:sp>
        <p:nvSpPr>
          <p:cNvPr id="3" name="Text 0"/>
          <p:cNvSpPr/>
          <p:nvPr/>
        </p:nvSpPr>
        <p:spPr>
          <a:xfrm>
            <a:off x="597813" y="470059"/>
            <a:ext cx="4642366" cy="533757"/>
          </a:xfrm>
          <a:prstGeom prst="rect">
            <a:avLst/>
          </a:prstGeom>
          <a:noFill/>
          <a:ln/>
        </p:spPr>
        <p:txBody>
          <a:bodyPr wrap="none" lIns="0" tIns="0" rIns="0" bIns="0" rtlCol="0" anchor="t"/>
          <a:lstStyle/>
          <a:p>
            <a:pPr marL="0" indent="0">
              <a:lnSpc>
                <a:spcPts val="4200"/>
              </a:lnSpc>
              <a:buNone/>
            </a:pPr>
            <a:r>
              <a:rPr lang="en-US" sz="3350" dirty="0">
                <a:solidFill>
                  <a:srgbClr val="124E73"/>
                </a:solidFill>
                <a:latin typeface="MuseoModerno Medium" pitchFamily="34" charset="0"/>
                <a:ea typeface="MuseoModerno Medium" pitchFamily="34" charset="-122"/>
                <a:cs typeface="MuseoModerno Medium" pitchFamily="34" charset="-120"/>
              </a:rPr>
              <a:t>Vai Trò Của Công Nhân</a:t>
            </a:r>
            <a:endParaRPr lang="en-US" sz="3350" dirty="0"/>
          </a:p>
        </p:txBody>
      </p:sp>
      <p:pic>
        <p:nvPicPr>
          <p:cNvPr id="4" name="Image 1" descr="preencoded.png"/>
          <p:cNvPicPr>
            <a:picLocks noChangeAspect="1"/>
          </p:cNvPicPr>
          <p:nvPr/>
        </p:nvPicPr>
        <p:blipFill>
          <a:blip r:embed="rId4"/>
          <a:stretch>
            <a:fillRect/>
          </a:stretch>
        </p:blipFill>
        <p:spPr>
          <a:xfrm>
            <a:off x="1461971" y="2285090"/>
            <a:ext cx="427077" cy="427077"/>
          </a:xfrm>
          <a:prstGeom prst="rect">
            <a:avLst/>
          </a:prstGeom>
        </p:spPr>
      </p:pic>
      <p:sp>
        <p:nvSpPr>
          <p:cNvPr id="5" name="Text 1"/>
          <p:cNvSpPr/>
          <p:nvPr/>
        </p:nvSpPr>
        <p:spPr>
          <a:xfrm>
            <a:off x="2231591" y="2252347"/>
            <a:ext cx="2165628" cy="266938"/>
          </a:xfrm>
          <a:prstGeom prst="rect">
            <a:avLst/>
          </a:prstGeom>
          <a:noFill/>
          <a:ln/>
        </p:spPr>
        <p:txBody>
          <a:bodyPr wrap="none" lIns="0" tIns="0" rIns="0" bIns="0" rtlCol="0" anchor="t"/>
          <a:lstStyle/>
          <a:p>
            <a:pPr marL="0" indent="0" algn="l">
              <a:lnSpc>
                <a:spcPts val="2100"/>
              </a:lnSpc>
              <a:buNone/>
            </a:pPr>
            <a:r>
              <a:rPr lang="en-US" sz="1650" dirty="0">
                <a:solidFill>
                  <a:srgbClr val="2B4150"/>
                </a:solidFill>
                <a:latin typeface="MuseoModerno Medium" pitchFamily="34" charset="0"/>
                <a:ea typeface="MuseoModerno Medium" pitchFamily="34" charset="-122"/>
                <a:cs typeface="MuseoModerno Medium" pitchFamily="34" charset="-120"/>
              </a:rPr>
              <a:t>Nâng Cao Nhận Thức</a:t>
            </a:r>
            <a:endParaRPr lang="en-US" sz="1650" dirty="0"/>
          </a:p>
        </p:txBody>
      </p:sp>
      <p:sp>
        <p:nvSpPr>
          <p:cNvPr id="6" name="Text 2"/>
          <p:cNvSpPr/>
          <p:nvPr/>
        </p:nvSpPr>
        <p:spPr>
          <a:xfrm>
            <a:off x="2231591" y="2621679"/>
            <a:ext cx="7948374"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Hiểu rõ các quy định về an toàn lao động và các nguy cơ tiềm ẩn.</a:t>
            </a:r>
            <a:endParaRPr lang="en-US" sz="1300" dirty="0"/>
          </a:p>
        </p:txBody>
      </p:sp>
      <p:pic>
        <p:nvPicPr>
          <p:cNvPr id="7" name="Image 2" descr="preencoded.png"/>
          <p:cNvPicPr>
            <a:picLocks noChangeAspect="1"/>
          </p:cNvPicPr>
          <p:nvPr/>
        </p:nvPicPr>
        <p:blipFill>
          <a:blip r:embed="rId5"/>
          <a:stretch>
            <a:fillRect/>
          </a:stretch>
        </p:blipFill>
        <p:spPr>
          <a:xfrm>
            <a:off x="1461971" y="3697078"/>
            <a:ext cx="427077" cy="427077"/>
          </a:xfrm>
          <a:prstGeom prst="rect">
            <a:avLst/>
          </a:prstGeom>
        </p:spPr>
      </p:pic>
      <p:sp>
        <p:nvSpPr>
          <p:cNvPr id="8" name="Text 3"/>
          <p:cNvSpPr/>
          <p:nvPr/>
        </p:nvSpPr>
        <p:spPr>
          <a:xfrm>
            <a:off x="2231591" y="3664334"/>
            <a:ext cx="2135386" cy="266938"/>
          </a:xfrm>
          <a:prstGeom prst="rect">
            <a:avLst/>
          </a:prstGeom>
          <a:noFill/>
          <a:ln/>
        </p:spPr>
        <p:txBody>
          <a:bodyPr wrap="none" lIns="0" tIns="0" rIns="0" bIns="0" rtlCol="0" anchor="t"/>
          <a:lstStyle/>
          <a:p>
            <a:pPr marL="0" indent="0" algn="l">
              <a:lnSpc>
                <a:spcPts val="2100"/>
              </a:lnSpc>
              <a:buNone/>
            </a:pPr>
            <a:r>
              <a:rPr lang="en-US" sz="1650" dirty="0">
                <a:solidFill>
                  <a:srgbClr val="2B4150"/>
                </a:solidFill>
                <a:latin typeface="MuseoModerno Medium" pitchFamily="34" charset="0"/>
                <a:ea typeface="MuseoModerno Medium" pitchFamily="34" charset="-122"/>
                <a:cs typeface="MuseoModerno Medium" pitchFamily="34" charset="-120"/>
              </a:rPr>
              <a:t>Chịu Trách Nhiệm</a:t>
            </a:r>
            <a:endParaRPr lang="en-US" sz="1650" dirty="0"/>
          </a:p>
        </p:txBody>
      </p:sp>
      <p:sp>
        <p:nvSpPr>
          <p:cNvPr id="9" name="Text 4"/>
          <p:cNvSpPr/>
          <p:nvPr/>
        </p:nvSpPr>
        <p:spPr>
          <a:xfrm>
            <a:off x="2231591" y="4033666"/>
            <a:ext cx="7948374"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Tuân thủ các quy định về an toàn, sử dụng thiết bị bảo hộ cá nhân.</a:t>
            </a:r>
            <a:endParaRPr lang="en-US" sz="1300" dirty="0"/>
          </a:p>
        </p:txBody>
      </p:sp>
      <p:pic>
        <p:nvPicPr>
          <p:cNvPr id="10" name="Image 3" descr="preencoded.png"/>
          <p:cNvPicPr>
            <a:picLocks noChangeAspect="1"/>
          </p:cNvPicPr>
          <p:nvPr/>
        </p:nvPicPr>
        <p:blipFill>
          <a:blip r:embed="rId6"/>
          <a:stretch>
            <a:fillRect/>
          </a:stretch>
        </p:blipFill>
        <p:spPr>
          <a:xfrm>
            <a:off x="1461971" y="5319248"/>
            <a:ext cx="427077" cy="427077"/>
          </a:xfrm>
          <a:prstGeom prst="rect">
            <a:avLst/>
          </a:prstGeom>
        </p:spPr>
      </p:pic>
      <p:sp>
        <p:nvSpPr>
          <p:cNvPr id="11" name="Text 5"/>
          <p:cNvSpPr/>
          <p:nvPr/>
        </p:nvSpPr>
        <p:spPr>
          <a:xfrm>
            <a:off x="2231591" y="5286505"/>
            <a:ext cx="2135386" cy="266938"/>
          </a:xfrm>
          <a:prstGeom prst="rect">
            <a:avLst/>
          </a:prstGeom>
          <a:noFill/>
          <a:ln/>
        </p:spPr>
        <p:txBody>
          <a:bodyPr wrap="none" lIns="0" tIns="0" rIns="0" bIns="0" rtlCol="0" anchor="t"/>
          <a:lstStyle/>
          <a:p>
            <a:pPr marL="0" indent="0" algn="l">
              <a:lnSpc>
                <a:spcPts val="2100"/>
              </a:lnSpc>
              <a:buNone/>
            </a:pPr>
            <a:r>
              <a:rPr lang="en-US" sz="1650" dirty="0">
                <a:solidFill>
                  <a:srgbClr val="2B4150"/>
                </a:solidFill>
                <a:latin typeface="MuseoModerno Medium" pitchFamily="34" charset="0"/>
                <a:ea typeface="MuseoModerno Medium" pitchFamily="34" charset="-122"/>
                <a:cs typeface="MuseoModerno Medium" pitchFamily="34" charset="-120"/>
              </a:rPr>
              <a:t>Giao Tiếp</a:t>
            </a:r>
            <a:endParaRPr lang="en-US" sz="1650" dirty="0"/>
          </a:p>
        </p:txBody>
      </p:sp>
      <p:sp>
        <p:nvSpPr>
          <p:cNvPr id="12" name="Text 6"/>
          <p:cNvSpPr/>
          <p:nvPr/>
        </p:nvSpPr>
        <p:spPr>
          <a:xfrm>
            <a:off x="2231591" y="5655837"/>
            <a:ext cx="7948374"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Báo cáo kịp thời các nguy cơ tiềm ẩn hoặc sự cố cho quản lý.</a:t>
            </a:r>
            <a:endParaRPr lang="en-US" sz="1300" dirty="0"/>
          </a:p>
        </p:txBody>
      </p:sp>
      <p:pic>
        <p:nvPicPr>
          <p:cNvPr id="13" name="Image 4" descr="preencoded.png"/>
          <p:cNvPicPr>
            <a:picLocks noChangeAspect="1"/>
          </p:cNvPicPr>
          <p:nvPr/>
        </p:nvPicPr>
        <p:blipFill>
          <a:blip r:embed="rId7"/>
          <a:stretch>
            <a:fillRect/>
          </a:stretch>
        </p:blipFill>
        <p:spPr>
          <a:xfrm>
            <a:off x="1461971" y="6742790"/>
            <a:ext cx="427077" cy="427077"/>
          </a:xfrm>
          <a:prstGeom prst="rect">
            <a:avLst/>
          </a:prstGeom>
        </p:spPr>
      </p:pic>
      <p:sp>
        <p:nvSpPr>
          <p:cNvPr id="14" name="Text 7"/>
          <p:cNvSpPr/>
          <p:nvPr/>
        </p:nvSpPr>
        <p:spPr>
          <a:xfrm>
            <a:off x="2231591" y="6710047"/>
            <a:ext cx="2135386" cy="266938"/>
          </a:xfrm>
          <a:prstGeom prst="rect">
            <a:avLst/>
          </a:prstGeom>
          <a:noFill/>
          <a:ln/>
        </p:spPr>
        <p:txBody>
          <a:bodyPr wrap="none" lIns="0" tIns="0" rIns="0" bIns="0" rtlCol="0" anchor="t"/>
          <a:lstStyle/>
          <a:p>
            <a:pPr marL="0" indent="0" algn="l">
              <a:lnSpc>
                <a:spcPts val="2100"/>
              </a:lnSpc>
              <a:buNone/>
            </a:pPr>
            <a:r>
              <a:rPr lang="en-US" sz="1650" dirty="0">
                <a:solidFill>
                  <a:srgbClr val="2B4150"/>
                </a:solidFill>
                <a:latin typeface="MuseoModerno Medium" pitchFamily="34" charset="0"/>
                <a:ea typeface="MuseoModerno Medium" pitchFamily="34" charset="-122"/>
                <a:cs typeface="MuseoModerno Medium" pitchFamily="34" charset="-120"/>
              </a:rPr>
              <a:t>Hợp Tác</a:t>
            </a:r>
            <a:endParaRPr lang="en-US" sz="1650" dirty="0"/>
          </a:p>
        </p:txBody>
      </p:sp>
      <p:sp>
        <p:nvSpPr>
          <p:cNvPr id="15" name="Text 8"/>
          <p:cNvSpPr/>
          <p:nvPr/>
        </p:nvSpPr>
        <p:spPr>
          <a:xfrm>
            <a:off x="2231591" y="7079379"/>
            <a:ext cx="7948374" cy="273368"/>
          </a:xfrm>
          <a:prstGeom prst="rect">
            <a:avLst/>
          </a:prstGeom>
          <a:noFill/>
          <a:ln/>
        </p:spPr>
        <p:txBody>
          <a:bodyPr wrap="none" lIns="0" tIns="0" rIns="0" bIns="0" rtlCol="0" anchor="t"/>
          <a:lstStyle/>
          <a:p>
            <a:pPr marL="0" indent="0" algn="l">
              <a:lnSpc>
                <a:spcPts val="2150"/>
              </a:lnSpc>
              <a:buNone/>
            </a:pPr>
            <a:r>
              <a:rPr lang="en-US" sz="1300" dirty="0">
                <a:solidFill>
                  <a:srgbClr val="2B4150"/>
                </a:solidFill>
                <a:latin typeface="PT Serif" panose="020A0603040505020204" pitchFamily="18" charset="0"/>
                <a:ea typeface="Source Sans Pro" pitchFamily="34" charset="-122"/>
                <a:cs typeface="Source Sans Pro" pitchFamily="34" charset="-120"/>
              </a:rPr>
              <a:t>Tham gia vào các hoạt động nâng cao an toàn lao động.</a:t>
            </a:r>
            <a:endParaRPr lang="en-US" sz="1300" dirty="0"/>
          </a:p>
        </p:txBody>
      </p:sp>
      <p:pic>
        <p:nvPicPr>
          <p:cNvPr id="16" name="Picture 15">
            <a:extLst>
              <a:ext uri="{FF2B5EF4-FFF2-40B4-BE49-F238E27FC236}">
                <a16:creationId xmlns:a16="http://schemas.microsoft.com/office/drawing/2014/main" id="{E039E54D-3869-CE52-E248-580075344D1C}"/>
              </a:ext>
            </a:extLst>
          </p:cNvPr>
          <p:cNvPicPr>
            <a:picLocks noChangeAspect="1"/>
          </p:cNvPicPr>
          <p:nvPr/>
        </p:nvPicPr>
        <p:blipFill>
          <a:blip r:embed="rId8"/>
          <a:stretch>
            <a:fillRect/>
          </a:stretch>
        </p:blipFill>
        <p:spPr>
          <a:xfrm>
            <a:off x="11706330" y="7377620"/>
            <a:ext cx="2751407" cy="8519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27607" y="3352324"/>
            <a:ext cx="4919186" cy="1524953"/>
          </a:xfrm>
          <a:prstGeom prst="rect">
            <a:avLst/>
          </a:prstGeom>
        </p:spPr>
      </p:pic>
      <p:sp>
        <p:nvSpPr>
          <p:cNvPr id="3" name="Text 0"/>
          <p:cNvSpPr/>
          <p:nvPr/>
        </p:nvSpPr>
        <p:spPr>
          <a:xfrm>
            <a:off x="793790" y="406479"/>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4450" dirty="0"/>
          </a:p>
        </p:txBody>
      </p:sp>
      <p:sp>
        <p:nvSpPr>
          <p:cNvPr id="4" name="Shape 1"/>
          <p:cNvSpPr/>
          <p:nvPr/>
        </p:nvSpPr>
        <p:spPr>
          <a:xfrm>
            <a:off x="793790" y="2164080"/>
            <a:ext cx="7556421" cy="1377910"/>
          </a:xfrm>
          <a:prstGeom prst="roundRect">
            <a:avLst>
              <a:gd name="adj" fmla="val 2469"/>
            </a:avLst>
          </a:prstGeom>
          <a:solidFill>
            <a:srgbClr val="F3EEE3"/>
          </a:solidFill>
          <a:ln/>
        </p:spPr>
      </p:sp>
      <p:sp>
        <p:nvSpPr>
          <p:cNvPr id="5" name="Text 2"/>
          <p:cNvSpPr/>
          <p:nvPr/>
        </p:nvSpPr>
        <p:spPr>
          <a:xfrm>
            <a:off x="1020604" y="2390894"/>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20604" y="29522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124E73"/>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solidFill>
                <a:srgbClr val="124E73"/>
              </a:solidFill>
            </a:endParaRPr>
          </a:p>
        </p:txBody>
      </p:sp>
      <p:sp>
        <p:nvSpPr>
          <p:cNvPr id="7" name="Shape 4"/>
          <p:cNvSpPr/>
          <p:nvPr/>
        </p:nvSpPr>
        <p:spPr>
          <a:xfrm>
            <a:off x="793790" y="3768804"/>
            <a:ext cx="7556421" cy="1377910"/>
          </a:xfrm>
          <a:prstGeom prst="roundRect">
            <a:avLst>
              <a:gd name="adj" fmla="val 2469"/>
            </a:avLst>
          </a:prstGeom>
          <a:solidFill>
            <a:srgbClr val="F3EEE3"/>
          </a:solidFill>
          <a:ln/>
        </p:spPr>
      </p:sp>
      <p:sp>
        <p:nvSpPr>
          <p:cNvPr id="8" name="Text 5"/>
          <p:cNvSpPr/>
          <p:nvPr/>
        </p:nvSpPr>
        <p:spPr>
          <a:xfrm>
            <a:off x="1020604" y="3995618"/>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20604" y="4556998"/>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124E73"/>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solidFill>
                <a:srgbClr val="124E73"/>
              </a:solidFill>
            </a:endParaRPr>
          </a:p>
        </p:txBody>
      </p:sp>
      <p:sp>
        <p:nvSpPr>
          <p:cNvPr id="10" name="Shape 7"/>
          <p:cNvSpPr/>
          <p:nvPr/>
        </p:nvSpPr>
        <p:spPr>
          <a:xfrm>
            <a:off x="793790" y="5373529"/>
            <a:ext cx="7556421" cy="1740813"/>
          </a:xfrm>
          <a:prstGeom prst="roundRect">
            <a:avLst>
              <a:gd name="adj" fmla="val 1954"/>
            </a:avLst>
          </a:prstGeom>
          <a:solidFill>
            <a:srgbClr val="F3EEE3"/>
          </a:solidFill>
          <a:ln/>
        </p:spPr>
      </p:sp>
      <p:sp>
        <p:nvSpPr>
          <p:cNvPr id="11" name="Text 8"/>
          <p:cNvSpPr/>
          <p:nvPr/>
        </p:nvSpPr>
        <p:spPr>
          <a:xfrm>
            <a:off x="1020604" y="5600343"/>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1020604" y="6161723"/>
            <a:ext cx="7102793" cy="725805"/>
          </a:xfrm>
          <a:prstGeom prst="rect">
            <a:avLst/>
          </a:prstGeom>
          <a:noFill/>
          <a:ln/>
        </p:spPr>
        <p:txBody>
          <a:bodyPr wrap="square" lIns="0" tIns="0" rIns="0" bIns="0" rtlCol="0" anchor="t"/>
          <a:lstStyle/>
          <a:p>
            <a:pPr marL="342900" indent="-342900" algn="l">
              <a:lnSpc>
                <a:spcPts val="2850"/>
              </a:lnSpc>
              <a:buSzPct val="100000"/>
              <a:buChar char="•"/>
            </a:pPr>
            <a:r>
              <a:rPr lang="en-US" sz="1750" b="1" u="sng" dirty="0">
                <a:solidFill>
                  <a:srgbClr val="124E73"/>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miếng dán màn hình</a:t>
            </a:r>
            <a:endParaRPr lang="en-US" sz="1750" dirty="0">
              <a:solidFill>
                <a:srgbClr val="124E73"/>
              </a:solidFill>
            </a:endParaRPr>
          </a:p>
        </p:txBody>
      </p:sp>
      <p:pic>
        <p:nvPicPr>
          <p:cNvPr id="14" name="Picture 13">
            <a:extLst>
              <a:ext uri="{FF2B5EF4-FFF2-40B4-BE49-F238E27FC236}">
                <a16:creationId xmlns:a16="http://schemas.microsoft.com/office/drawing/2014/main" id="{8045D1FD-8828-3F06-0A76-AD7E193B0CF8}"/>
              </a:ext>
            </a:extLst>
          </p:cNvPr>
          <p:cNvPicPr>
            <a:picLocks noChangeAspect="1"/>
          </p:cNvPicPr>
          <p:nvPr/>
        </p:nvPicPr>
        <p:blipFill>
          <a:blip r:embed="rId7"/>
          <a:stretch>
            <a:fillRect/>
          </a:stretch>
        </p:blipFill>
        <p:spPr>
          <a:xfrm>
            <a:off x="11706330" y="7377620"/>
            <a:ext cx="2751407" cy="8519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864525"/>
            <a:ext cx="5670590"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Kết Luận</a:t>
            </a:r>
            <a:endParaRPr lang="en-US" sz="4450" dirty="0"/>
          </a:p>
        </p:txBody>
      </p:sp>
      <p:sp>
        <p:nvSpPr>
          <p:cNvPr id="4" name="Text 1"/>
          <p:cNvSpPr/>
          <p:nvPr/>
        </p:nvSpPr>
        <p:spPr>
          <a:xfrm>
            <a:off x="6280190" y="3913465"/>
            <a:ext cx="7556421" cy="1451610"/>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An toàn vệ sinh lao động là yếu tố quan trọng trong sản xuất miếng dán màn hình. Việc tuân thủ các quy định về an toàn, sử dụng thiết bị bảo hộ cá nhân, và nâng cao nhận thức về an toàn là điều cần thiết để bảo vệ sức khỏe và sự an toàn của người lao động.</a:t>
            </a:r>
            <a:endParaRPr lang="en-US" sz="1750" dirty="0"/>
          </a:p>
        </p:txBody>
      </p:sp>
      <p:pic>
        <p:nvPicPr>
          <p:cNvPr id="5" name="Picture 4">
            <a:extLst>
              <a:ext uri="{FF2B5EF4-FFF2-40B4-BE49-F238E27FC236}">
                <a16:creationId xmlns:a16="http://schemas.microsoft.com/office/drawing/2014/main" id="{5F6F3DAF-319C-3074-D749-106D136E460E}"/>
              </a:ext>
            </a:extLst>
          </p:cNvPr>
          <p:cNvPicPr>
            <a:picLocks noChangeAspect="1"/>
          </p:cNvPicPr>
          <p:nvPr/>
        </p:nvPicPr>
        <p:blipFill>
          <a:blip r:embed="rId4"/>
          <a:stretch>
            <a:fillRect/>
          </a:stretch>
        </p:blipFill>
        <p:spPr>
          <a:xfrm>
            <a:off x="11706330" y="7377620"/>
            <a:ext cx="2751407" cy="85198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3408878"/>
            <a:ext cx="5670590" cy="708779"/>
          </a:xfrm>
          <a:prstGeom prst="rect">
            <a:avLst/>
          </a:prstGeom>
          <a:noFill/>
          <a:ln/>
        </p:spPr>
        <p:txBody>
          <a:bodyPr wrap="none" lIns="0" tIns="0" rIns="0" bIns="0" rtlCol="0" anchor="t"/>
          <a:lstStyle/>
          <a:p>
            <a:pPr marL="0" indent="0">
              <a:lnSpc>
                <a:spcPts val="5550"/>
              </a:lnSpc>
              <a:buNone/>
            </a:pPr>
            <a:r>
              <a:rPr lang="en-US" sz="4450" dirty="0">
                <a:solidFill>
                  <a:srgbClr val="124E73"/>
                </a:solidFill>
                <a:latin typeface="MuseoModerno Medium" pitchFamily="34" charset="0"/>
                <a:ea typeface="MuseoModerno Medium" pitchFamily="34" charset="-122"/>
                <a:cs typeface="MuseoModerno Medium" pitchFamily="34" charset="-120"/>
              </a:rPr>
              <a:t>Cảm Ơn</a:t>
            </a:r>
            <a:endParaRPr lang="en-US" sz="4450" dirty="0"/>
          </a:p>
        </p:txBody>
      </p:sp>
      <p:sp>
        <p:nvSpPr>
          <p:cNvPr id="4" name="Text 1"/>
          <p:cNvSpPr/>
          <p:nvPr/>
        </p:nvSpPr>
        <p:spPr>
          <a:xfrm>
            <a:off x="793790" y="4457819"/>
            <a:ext cx="7556421"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Cảm ơn bạn đã dành thời gian. Chúc bạn sẽ có một ngày tốt đẹp!</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1174</Words>
  <Application>Microsoft Office PowerPoint</Application>
  <PresentationFormat>Custom</PresentationFormat>
  <Paragraphs>124</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PT Serif</vt:lpstr>
      <vt:lpstr>MuseoModerno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5</cp:revision>
  <dcterms:created xsi:type="dcterms:W3CDTF">2024-11-28T04:36:22Z</dcterms:created>
  <dcterms:modified xsi:type="dcterms:W3CDTF">2024-11-28T04:46:38Z</dcterms:modified>
</cp:coreProperties>
</file>