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MuseoModerno Medium" panose="020B0604020202020204" charset="0"/>
      <p:regular r:id="rId17"/>
    </p:embeddedFont>
    <p:embeddedFont>
      <p:font typeface="PT Serif" panose="020A0603040505020204" pitchFamily="18"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3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6667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hyperlink" Target="https://antoannamviet.com/tai-lieu-an-toan-lao-dong-san-xuat-tui-chong-nuoc-cho-dien-thoai/"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523" y="1678075"/>
            <a:ext cx="5700555" cy="5700555"/>
          </a:xfrm>
          <a:prstGeom prst="rect">
            <a:avLst/>
          </a:prstGeom>
        </p:spPr>
      </p:pic>
      <p:sp>
        <p:nvSpPr>
          <p:cNvPr id="3" name="Text 0"/>
          <p:cNvSpPr/>
          <p:nvPr/>
        </p:nvSpPr>
        <p:spPr>
          <a:xfrm>
            <a:off x="5988818" y="1299329"/>
            <a:ext cx="7847793" cy="3912870"/>
          </a:xfrm>
          <a:prstGeom prst="rect">
            <a:avLst/>
          </a:prstGeom>
          <a:noFill/>
          <a:ln/>
        </p:spPr>
        <p:txBody>
          <a:bodyPr wrap="square" lIns="0" tIns="0" rIns="0" bIns="0" rtlCol="0" anchor="t"/>
          <a:lstStyle/>
          <a:p>
            <a:pPr marL="0" indent="0">
              <a:lnSpc>
                <a:spcPts val="7700"/>
              </a:lnSpc>
              <a:buNone/>
            </a:pPr>
            <a:r>
              <a:rPr lang="en-US" sz="6150" b="1" dirty="0">
                <a:solidFill>
                  <a:srgbClr val="124E73"/>
                </a:solidFill>
                <a:latin typeface="MuseoModerno Medium" pitchFamily="34" charset="0"/>
                <a:ea typeface="MuseoModerno Medium" pitchFamily="34" charset="-122"/>
                <a:cs typeface="MuseoModerno Medium" pitchFamily="34" charset="-120"/>
              </a:rPr>
              <a:t>An Toàn Lao Động Trong Sản Xuất Túi Chống Nước Cho Điện Thoại</a:t>
            </a:r>
            <a:endParaRPr lang="en-US" sz="6150" b="1" dirty="0"/>
          </a:p>
        </p:txBody>
      </p:sp>
      <p:sp>
        <p:nvSpPr>
          <p:cNvPr id="4" name="Text 1"/>
          <p:cNvSpPr/>
          <p:nvPr/>
        </p:nvSpPr>
        <p:spPr>
          <a:xfrm>
            <a:off x="5996438" y="5577945"/>
            <a:ext cx="75564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Bài thuyết trình này sẽ thảo luận về các nguy cơ tiềm ẩn và biện pháp phòng ngừa trong sản xuất túi chống nước cho điện thoại.</a:t>
            </a:r>
            <a:endParaRPr lang="en-US" sz="1750" dirty="0"/>
          </a:p>
        </p:txBody>
      </p:sp>
      <p:sp>
        <p:nvSpPr>
          <p:cNvPr id="5" name="Shape 2"/>
          <p:cNvSpPr/>
          <p:nvPr/>
        </p:nvSpPr>
        <p:spPr>
          <a:xfrm>
            <a:off x="5988818" y="6550223"/>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5996438" y="6557843"/>
            <a:ext cx="347663" cy="347663"/>
          </a:xfrm>
          <a:prstGeom prst="rect">
            <a:avLst/>
          </a:prstGeom>
        </p:spPr>
      </p:pic>
      <p:sp>
        <p:nvSpPr>
          <p:cNvPr id="7" name="Text 3"/>
          <p:cNvSpPr/>
          <p:nvPr/>
        </p:nvSpPr>
        <p:spPr>
          <a:xfrm>
            <a:off x="6756440" y="6533317"/>
            <a:ext cx="252936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9" name="Picture 8">
            <a:extLst>
              <a:ext uri="{FF2B5EF4-FFF2-40B4-BE49-F238E27FC236}">
                <a16:creationId xmlns:a16="http://schemas.microsoft.com/office/drawing/2014/main" id="{6DEDADC1-4B42-56A9-6657-A0ED5B92673C}"/>
              </a:ext>
            </a:extLst>
          </p:cNvPr>
          <p:cNvPicPr>
            <a:picLocks noChangeAspect="1"/>
          </p:cNvPicPr>
          <p:nvPr/>
        </p:nvPicPr>
        <p:blipFill>
          <a:blip r:embed="rId5"/>
          <a:stretch>
            <a:fillRect/>
          </a:stretch>
        </p:blipFill>
        <p:spPr>
          <a:xfrm>
            <a:off x="12483874" y="7536264"/>
            <a:ext cx="1983917" cy="6143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3789" y="2496979"/>
            <a:ext cx="4351020" cy="4411980"/>
          </a:xfrm>
          <a:prstGeom prst="rect">
            <a:avLst/>
          </a:prstGeom>
        </p:spPr>
      </p:pic>
      <p:sp>
        <p:nvSpPr>
          <p:cNvPr id="3" name="Text 0"/>
          <p:cNvSpPr/>
          <p:nvPr/>
        </p:nvSpPr>
        <p:spPr>
          <a:xfrm>
            <a:off x="1617755" y="694373"/>
            <a:ext cx="7200067" cy="708779"/>
          </a:xfrm>
          <a:prstGeom prst="rect">
            <a:avLst/>
          </a:prstGeom>
          <a:noFill/>
          <a:ln/>
        </p:spPr>
        <p:txBody>
          <a:bodyPr wrap="none" lIns="0" tIns="0" rIns="0" bIns="0" rtlCol="0" anchor="t"/>
          <a:lstStyle/>
          <a:p>
            <a:pPr marL="0" indent="0">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Tình hình tai nạn lao động</a:t>
            </a:r>
            <a:endParaRPr lang="en-US" sz="5400" b="1" dirty="0"/>
          </a:p>
        </p:txBody>
      </p:sp>
      <p:sp>
        <p:nvSpPr>
          <p:cNvPr id="4" name="Shape 1"/>
          <p:cNvSpPr/>
          <p:nvPr/>
        </p:nvSpPr>
        <p:spPr>
          <a:xfrm>
            <a:off x="6280190" y="2451973"/>
            <a:ext cx="7556421" cy="1306949"/>
          </a:xfrm>
          <a:prstGeom prst="roundRect">
            <a:avLst>
              <a:gd name="adj" fmla="val 2603"/>
            </a:avLst>
          </a:prstGeom>
          <a:solidFill>
            <a:srgbClr val="124E73"/>
          </a:solidFill>
          <a:ln/>
        </p:spPr>
      </p:sp>
      <p:sp>
        <p:nvSpPr>
          <p:cNvPr id="5" name="Text 2"/>
          <p:cNvSpPr/>
          <p:nvPr/>
        </p:nvSpPr>
        <p:spPr>
          <a:xfrm>
            <a:off x="6507004" y="2678787"/>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vụ tai nạn</a:t>
            </a:r>
            <a:endParaRPr lang="en-US" sz="2200" dirty="0"/>
          </a:p>
        </p:txBody>
      </p:sp>
      <p:sp>
        <p:nvSpPr>
          <p:cNvPr id="6" name="Text 3"/>
          <p:cNvSpPr/>
          <p:nvPr/>
        </p:nvSpPr>
        <p:spPr>
          <a:xfrm>
            <a:off x="6507004" y="3169206"/>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3.201 vụ, giảm 7,09% so với cùng kỳ năm 2023.</a:t>
            </a:r>
            <a:endParaRPr lang="en-US" sz="1750" dirty="0"/>
          </a:p>
        </p:txBody>
      </p:sp>
      <p:sp>
        <p:nvSpPr>
          <p:cNvPr id="7" name="Shape 4"/>
          <p:cNvSpPr/>
          <p:nvPr/>
        </p:nvSpPr>
        <p:spPr>
          <a:xfrm>
            <a:off x="6280190" y="3985736"/>
            <a:ext cx="7556421" cy="1306949"/>
          </a:xfrm>
          <a:prstGeom prst="roundRect">
            <a:avLst>
              <a:gd name="adj" fmla="val 2603"/>
            </a:avLst>
          </a:prstGeom>
          <a:solidFill>
            <a:srgbClr val="124E73"/>
          </a:solidFill>
          <a:ln/>
        </p:spPr>
      </p:sp>
      <p:sp>
        <p:nvSpPr>
          <p:cNvPr id="8" name="Text 5"/>
          <p:cNvSpPr/>
          <p:nvPr/>
        </p:nvSpPr>
        <p:spPr>
          <a:xfrm>
            <a:off x="6507004" y="4212550"/>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người bị nạn</a:t>
            </a:r>
            <a:endParaRPr lang="en-US" sz="2200" dirty="0"/>
          </a:p>
        </p:txBody>
      </p:sp>
      <p:sp>
        <p:nvSpPr>
          <p:cNvPr id="9" name="Text 6"/>
          <p:cNvSpPr/>
          <p:nvPr/>
        </p:nvSpPr>
        <p:spPr>
          <a:xfrm>
            <a:off x="6507004" y="4702969"/>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1750" dirty="0"/>
          </a:p>
        </p:txBody>
      </p:sp>
      <p:sp>
        <p:nvSpPr>
          <p:cNvPr id="10" name="Shape 7"/>
          <p:cNvSpPr/>
          <p:nvPr/>
        </p:nvSpPr>
        <p:spPr>
          <a:xfrm>
            <a:off x="6280190" y="5519499"/>
            <a:ext cx="7556421" cy="1306949"/>
          </a:xfrm>
          <a:prstGeom prst="roundRect">
            <a:avLst>
              <a:gd name="adj" fmla="val 2603"/>
            </a:avLst>
          </a:prstGeom>
          <a:solidFill>
            <a:srgbClr val="124E73"/>
          </a:solidFill>
          <a:ln/>
        </p:spPr>
      </p:sp>
      <p:sp>
        <p:nvSpPr>
          <p:cNvPr id="11" name="Text 8"/>
          <p:cNvSpPr/>
          <p:nvPr/>
        </p:nvSpPr>
        <p:spPr>
          <a:xfrm>
            <a:off x="6507004" y="5746313"/>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người chết</a:t>
            </a:r>
            <a:endParaRPr lang="en-US" sz="2200" dirty="0"/>
          </a:p>
        </p:txBody>
      </p:sp>
      <p:sp>
        <p:nvSpPr>
          <p:cNvPr id="12" name="Text 9"/>
          <p:cNvSpPr/>
          <p:nvPr/>
        </p:nvSpPr>
        <p:spPr>
          <a:xfrm>
            <a:off x="6507004" y="6236732"/>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1750" dirty="0"/>
          </a:p>
        </p:txBody>
      </p:sp>
      <p:pic>
        <p:nvPicPr>
          <p:cNvPr id="13" name="Picture 12">
            <a:extLst>
              <a:ext uri="{FF2B5EF4-FFF2-40B4-BE49-F238E27FC236}">
                <a16:creationId xmlns:a16="http://schemas.microsoft.com/office/drawing/2014/main" id="{7B284D7D-4526-DD93-2409-48764AE3E988}"/>
              </a:ext>
            </a:extLst>
          </p:cNvPr>
          <p:cNvPicPr>
            <a:picLocks noChangeAspect="1"/>
          </p:cNvPicPr>
          <p:nvPr/>
        </p:nvPicPr>
        <p:blipFill>
          <a:blip r:embed="rId4"/>
          <a:stretch>
            <a:fillRect/>
          </a:stretch>
        </p:blipFill>
        <p:spPr>
          <a:xfrm>
            <a:off x="12483874" y="7536264"/>
            <a:ext cx="1983917" cy="6143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33585" y="2822424"/>
            <a:ext cx="4959787" cy="3711892"/>
          </a:xfrm>
          <a:prstGeom prst="rect">
            <a:avLst/>
          </a:prstGeom>
        </p:spPr>
      </p:pic>
      <p:sp>
        <p:nvSpPr>
          <p:cNvPr id="3" name="Text 0"/>
          <p:cNvSpPr/>
          <p:nvPr/>
        </p:nvSpPr>
        <p:spPr>
          <a:xfrm>
            <a:off x="6223635" y="579596"/>
            <a:ext cx="6280547" cy="658178"/>
          </a:xfrm>
          <a:prstGeom prst="rect">
            <a:avLst/>
          </a:prstGeom>
          <a:noFill/>
          <a:ln/>
        </p:spPr>
        <p:txBody>
          <a:bodyPr wrap="none" lIns="0" tIns="0" rIns="0" bIns="0" rtlCol="0" anchor="t"/>
          <a:lstStyle/>
          <a:p>
            <a:pPr marL="0" indent="0">
              <a:lnSpc>
                <a:spcPts val="5150"/>
              </a:lnSpc>
              <a:buNone/>
            </a:pPr>
            <a:r>
              <a:rPr lang="en-US" sz="4800" b="1" dirty="0">
                <a:solidFill>
                  <a:srgbClr val="124E73"/>
                </a:solidFill>
                <a:latin typeface="MuseoModerno Medium" pitchFamily="34" charset="0"/>
                <a:ea typeface="MuseoModerno Medium" pitchFamily="34" charset="-122"/>
                <a:cs typeface="MuseoModerno Medium" pitchFamily="34" charset="-120"/>
              </a:rPr>
              <a:t>Các Vụ Tai Nạn Lao Động</a:t>
            </a:r>
            <a:endParaRPr lang="en-US" sz="4800" b="1" dirty="0"/>
          </a:p>
        </p:txBody>
      </p:sp>
      <p:sp>
        <p:nvSpPr>
          <p:cNvPr id="4" name="Shape 1"/>
          <p:cNvSpPr/>
          <p:nvPr/>
        </p:nvSpPr>
        <p:spPr>
          <a:xfrm>
            <a:off x="6223635" y="2102663"/>
            <a:ext cx="473869" cy="473869"/>
          </a:xfrm>
          <a:prstGeom prst="roundRect">
            <a:avLst>
              <a:gd name="adj" fmla="val 6668"/>
            </a:avLst>
          </a:prstGeom>
          <a:solidFill>
            <a:srgbClr val="124E73"/>
          </a:solidFill>
          <a:ln/>
        </p:spPr>
      </p:sp>
      <p:sp>
        <p:nvSpPr>
          <p:cNvPr id="5" name="Text 2"/>
          <p:cNvSpPr/>
          <p:nvPr/>
        </p:nvSpPr>
        <p:spPr>
          <a:xfrm>
            <a:off x="6386393" y="2181601"/>
            <a:ext cx="148233" cy="315992"/>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1</a:t>
            </a:r>
            <a:endParaRPr lang="en-US" sz="2450" dirty="0"/>
          </a:p>
        </p:txBody>
      </p:sp>
      <p:sp>
        <p:nvSpPr>
          <p:cNvPr id="6" name="Text 3"/>
          <p:cNvSpPr/>
          <p:nvPr/>
        </p:nvSpPr>
        <p:spPr>
          <a:xfrm>
            <a:off x="6908125" y="1976139"/>
            <a:ext cx="2632948" cy="328970"/>
          </a:xfrm>
          <a:prstGeom prst="rect">
            <a:avLst/>
          </a:prstGeom>
          <a:noFill/>
          <a:ln/>
        </p:spPr>
        <p:txBody>
          <a:bodyPr wrap="none" lIns="0" tIns="0" rIns="0" bIns="0" rtlCol="0" anchor="t"/>
          <a:lstStyle/>
          <a:p>
            <a:pPr marL="0" indent="0">
              <a:lnSpc>
                <a:spcPts val="2550"/>
              </a:lnSpc>
              <a:buNone/>
            </a:pPr>
            <a:r>
              <a:rPr lang="en-US" sz="2050" b="1" dirty="0">
                <a:solidFill>
                  <a:srgbClr val="2B4150"/>
                </a:solidFill>
                <a:latin typeface="MuseoModerno Medium" pitchFamily="34" charset="0"/>
                <a:ea typeface="MuseoModerno Medium" pitchFamily="34" charset="-122"/>
                <a:cs typeface="MuseoModerno Medium" pitchFamily="34" charset="-120"/>
              </a:rPr>
              <a:t>Sự Cố Máy Móc</a:t>
            </a:r>
            <a:endParaRPr lang="en-US" sz="2050" b="1" dirty="0"/>
          </a:p>
        </p:txBody>
      </p:sp>
      <p:sp>
        <p:nvSpPr>
          <p:cNvPr id="7" name="Text 4"/>
          <p:cNvSpPr/>
          <p:nvPr/>
        </p:nvSpPr>
        <p:spPr>
          <a:xfrm>
            <a:off x="6908125" y="2373334"/>
            <a:ext cx="6985040" cy="673894"/>
          </a:xfrm>
          <a:prstGeom prst="rect">
            <a:avLst/>
          </a:prstGeom>
          <a:noFill/>
          <a:ln/>
        </p:spPr>
        <p:txBody>
          <a:bodyPr wrap="square" lIns="0" tIns="0" rIns="0" bIns="0" rtlCol="0" anchor="t"/>
          <a:lstStyle/>
          <a:p>
            <a:pPr marL="0" indent="0">
              <a:lnSpc>
                <a:spcPts val="2650"/>
              </a:lnSpc>
              <a:buNone/>
            </a:pPr>
            <a:r>
              <a:rPr lang="en-US" dirty="0">
                <a:solidFill>
                  <a:srgbClr val="2B4150"/>
                </a:solidFill>
                <a:latin typeface="PT Serif" panose="020A0603040505020204" pitchFamily="18" charset="0"/>
                <a:ea typeface="Source Sans Pro" pitchFamily="34" charset="-122"/>
                <a:cs typeface="Source Sans Pro" pitchFamily="34" charset="-120"/>
              </a:rPr>
              <a:t>Máy móc không được bảo trì đúng cách hoặc thiếu thiết bị bảo hộ cá nhân có thể gây thương tích.</a:t>
            </a:r>
            <a:endParaRPr lang="en-US" dirty="0"/>
          </a:p>
        </p:txBody>
      </p:sp>
      <p:sp>
        <p:nvSpPr>
          <p:cNvPr id="8" name="Shape 5"/>
          <p:cNvSpPr/>
          <p:nvPr/>
        </p:nvSpPr>
        <p:spPr>
          <a:xfrm>
            <a:off x="6223635" y="3679408"/>
            <a:ext cx="473869" cy="473869"/>
          </a:xfrm>
          <a:prstGeom prst="roundRect">
            <a:avLst>
              <a:gd name="adj" fmla="val 6668"/>
            </a:avLst>
          </a:prstGeom>
          <a:solidFill>
            <a:srgbClr val="124E73"/>
          </a:solidFill>
          <a:ln/>
        </p:spPr>
      </p:sp>
      <p:sp>
        <p:nvSpPr>
          <p:cNvPr id="9" name="Text 6"/>
          <p:cNvSpPr/>
          <p:nvPr/>
        </p:nvSpPr>
        <p:spPr>
          <a:xfrm>
            <a:off x="6372701" y="3758346"/>
            <a:ext cx="175736" cy="315992"/>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2</a:t>
            </a:r>
            <a:endParaRPr lang="en-US" sz="2450" dirty="0"/>
          </a:p>
        </p:txBody>
      </p:sp>
      <p:sp>
        <p:nvSpPr>
          <p:cNvPr id="10" name="Text 7"/>
          <p:cNvSpPr/>
          <p:nvPr/>
        </p:nvSpPr>
        <p:spPr>
          <a:xfrm>
            <a:off x="6908125" y="3679408"/>
            <a:ext cx="2632948" cy="328970"/>
          </a:xfrm>
          <a:prstGeom prst="rect">
            <a:avLst/>
          </a:prstGeom>
          <a:noFill/>
          <a:ln/>
        </p:spPr>
        <p:txBody>
          <a:bodyPr wrap="none" lIns="0" tIns="0" rIns="0" bIns="0" rtlCol="0" anchor="t"/>
          <a:lstStyle/>
          <a:p>
            <a:pPr marL="0" indent="0">
              <a:lnSpc>
                <a:spcPts val="2550"/>
              </a:lnSpc>
              <a:buNone/>
            </a:pPr>
            <a:r>
              <a:rPr lang="en-US" sz="2050" b="1" dirty="0">
                <a:solidFill>
                  <a:srgbClr val="2B4150"/>
                </a:solidFill>
                <a:latin typeface="MuseoModerno Medium" pitchFamily="34" charset="0"/>
                <a:ea typeface="MuseoModerno Medium" pitchFamily="34" charset="-122"/>
                <a:cs typeface="MuseoModerno Medium" pitchFamily="34" charset="-120"/>
              </a:rPr>
              <a:t>Rủi Ro Từ Hóa Chất</a:t>
            </a:r>
            <a:endParaRPr lang="en-US" sz="2050" b="1" dirty="0"/>
          </a:p>
        </p:txBody>
      </p:sp>
      <p:sp>
        <p:nvSpPr>
          <p:cNvPr id="11" name="Text 8"/>
          <p:cNvSpPr/>
          <p:nvPr/>
        </p:nvSpPr>
        <p:spPr>
          <a:xfrm>
            <a:off x="6908125" y="4044268"/>
            <a:ext cx="6985040" cy="673894"/>
          </a:xfrm>
          <a:prstGeom prst="rect">
            <a:avLst/>
          </a:prstGeom>
          <a:noFill/>
          <a:ln/>
        </p:spPr>
        <p:txBody>
          <a:bodyPr wrap="square" lIns="0" tIns="0" rIns="0" bIns="0" rtlCol="0" anchor="t"/>
          <a:lstStyle/>
          <a:p>
            <a:pPr marL="0" indent="0">
              <a:lnSpc>
                <a:spcPts val="2650"/>
              </a:lnSpc>
              <a:buNone/>
            </a:pPr>
            <a:r>
              <a:rPr lang="en-US" dirty="0">
                <a:solidFill>
                  <a:srgbClr val="2B4150"/>
                </a:solidFill>
                <a:latin typeface="PT Serif" panose="020A0603040505020204" pitchFamily="18" charset="0"/>
                <a:ea typeface="Source Sans Pro" pitchFamily="34" charset="-122"/>
                <a:cs typeface="Source Sans Pro" pitchFamily="34" charset="-120"/>
              </a:rPr>
              <a:t>Hóa chất như keo dán hoặc chất chống thấm có thể gây bỏng hoặc dị ứng nếu không được xử lý đúng cách.</a:t>
            </a:r>
            <a:endParaRPr lang="en-US" dirty="0"/>
          </a:p>
        </p:txBody>
      </p:sp>
      <p:sp>
        <p:nvSpPr>
          <p:cNvPr id="12" name="Shape 9"/>
          <p:cNvSpPr/>
          <p:nvPr/>
        </p:nvSpPr>
        <p:spPr>
          <a:xfrm>
            <a:off x="6223635" y="5256152"/>
            <a:ext cx="473869" cy="473869"/>
          </a:xfrm>
          <a:prstGeom prst="roundRect">
            <a:avLst>
              <a:gd name="adj" fmla="val 6668"/>
            </a:avLst>
          </a:prstGeom>
          <a:solidFill>
            <a:srgbClr val="124E73"/>
          </a:solidFill>
          <a:ln/>
        </p:spPr>
      </p:sp>
      <p:sp>
        <p:nvSpPr>
          <p:cNvPr id="13" name="Text 10"/>
          <p:cNvSpPr/>
          <p:nvPr/>
        </p:nvSpPr>
        <p:spPr>
          <a:xfrm>
            <a:off x="6371749" y="5335091"/>
            <a:ext cx="177522" cy="315992"/>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3</a:t>
            </a:r>
            <a:endParaRPr lang="en-US" sz="2450" dirty="0"/>
          </a:p>
        </p:txBody>
      </p:sp>
      <p:sp>
        <p:nvSpPr>
          <p:cNvPr id="14" name="Text 11"/>
          <p:cNvSpPr/>
          <p:nvPr/>
        </p:nvSpPr>
        <p:spPr>
          <a:xfrm>
            <a:off x="6908125" y="5256152"/>
            <a:ext cx="4001453" cy="328970"/>
          </a:xfrm>
          <a:prstGeom prst="rect">
            <a:avLst/>
          </a:prstGeom>
          <a:noFill/>
          <a:ln/>
        </p:spPr>
        <p:txBody>
          <a:bodyPr wrap="none" lIns="0" tIns="0" rIns="0" bIns="0" rtlCol="0" anchor="t"/>
          <a:lstStyle/>
          <a:p>
            <a:pPr marL="0" indent="0">
              <a:lnSpc>
                <a:spcPts val="2550"/>
              </a:lnSpc>
              <a:buNone/>
            </a:pPr>
            <a:r>
              <a:rPr lang="en-US" sz="2050" b="1" dirty="0">
                <a:solidFill>
                  <a:srgbClr val="2B4150"/>
                </a:solidFill>
                <a:latin typeface="MuseoModerno Medium" pitchFamily="34" charset="0"/>
                <a:ea typeface="MuseoModerno Medium" pitchFamily="34" charset="-122"/>
                <a:cs typeface="MuseoModerno Medium" pitchFamily="34" charset="-120"/>
              </a:rPr>
              <a:t>Tài Nạn Liên Quan Đến Vật Liệu</a:t>
            </a:r>
            <a:endParaRPr lang="en-US" sz="2050" b="1" dirty="0"/>
          </a:p>
        </p:txBody>
      </p:sp>
      <p:sp>
        <p:nvSpPr>
          <p:cNvPr id="15" name="Text 12"/>
          <p:cNvSpPr/>
          <p:nvPr/>
        </p:nvSpPr>
        <p:spPr>
          <a:xfrm>
            <a:off x="6908125" y="5621012"/>
            <a:ext cx="6985040" cy="673894"/>
          </a:xfrm>
          <a:prstGeom prst="rect">
            <a:avLst/>
          </a:prstGeom>
          <a:noFill/>
          <a:ln/>
        </p:spPr>
        <p:txBody>
          <a:bodyPr wrap="square" lIns="0" tIns="0" rIns="0" bIns="0" rtlCol="0" anchor="t"/>
          <a:lstStyle/>
          <a:p>
            <a:pPr marL="0" indent="0">
              <a:lnSpc>
                <a:spcPts val="2650"/>
              </a:lnSpc>
              <a:buNone/>
            </a:pPr>
            <a:r>
              <a:rPr lang="en-US" dirty="0">
                <a:solidFill>
                  <a:srgbClr val="2B4150"/>
                </a:solidFill>
                <a:latin typeface="PT Serif" panose="020A0603040505020204" pitchFamily="18" charset="0"/>
                <a:ea typeface="Source Sans Pro" pitchFamily="34" charset="-122"/>
                <a:cs typeface="Source Sans Pro" pitchFamily="34" charset="-120"/>
              </a:rPr>
              <a:t>Xử lý vật liệu thô hoặc di chuyển khối lượng lớn có thể dẫn đến chấn thương lưng hoặc gãy xương.</a:t>
            </a:r>
            <a:endParaRPr lang="en-US" dirty="0"/>
          </a:p>
        </p:txBody>
      </p:sp>
      <p:sp>
        <p:nvSpPr>
          <p:cNvPr id="16" name="Shape 13"/>
          <p:cNvSpPr/>
          <p:nvPr/>
        </p:nvSpPr>
        <p:spPr>
          <a:xfrm>
            <a:off x="6223635" y="6832897"/>
            <a:ext cx="473869" cy="473869"/>
          </a:xfrm>
          <a:prstGeom prst="roundRect">
            <a:avLst>
              <a:gd name="adj" fmla="val 6668"/>
            </a:avLst>
          </a:prstGeom>
          <a:solidFill>
            <a:srgbClr val="124E73"/>
          </a:solidFill>
          <a:ln/>
        </p:spPr>
      </p:sp>
      <p:sp>
        <p:nvSpPr>
          <p:cNvPr id="17" name="Text 14"/>
          <p:cNvSpPr/>
          <p:nvPr/>
        </p:nvSpPr>
        <p:spPr>
          <a:xfrm>
            <a:off x="6358771" y="6911835"/>
            <a:ext cx="203478" cy="315992"/>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4</a:t>
            </a:r>
            <a:endParaRPr lang="en-US" sz="2450" dirty="0"/>
          </a:p>
        </p:txBody>
      </p:sp>
      <p:sp>
        <p:nvSpPr>
          <p:cNvPr id="18" name="Text 15"/>
          <p:cNvSpPr/>
          <p:nvPr/>
        </p:nvSpPr>
        <p:spPr>
          <a:xfrm>
            <a:off x="6908125" y="6832897"/>
            <a:ext cx="2632948" cy="328970"/>
          </a:xfrm>
          <a:prstGeom prst="rect">
            <a:avLst/>
          </a:prstGeom>
          <a:noFill/>
          <a:ln/>
        </p:spPr>
        <p:txBody>
          <a:bodyPr wrap="none" lIns="0" tIns="0" rIns="0" bIns="0" rtlCol="0" anchor="t"/>
          <a:lstStyle/>
          <a:p>
            <a:pPr marL="0" indent="0">
              <a:lnSpc>
                <a:spcPts val="2550"/>
              </a:lnSpc>
              <a:buNone/>
            </a:pPr>
            <a:r>
              <a:rPr lang="en-US" sz="2050" b="1" dirty="0">
                <a:solidFill>
                  <a:srgbClr val="2B4150"/>
                </a:solidFill>
                <a:latin typeface="MuseoModerno Medium" pitchFamily="34" charset="0"/>
                <a:ea typeface="MuseoModerno Medium" pitchFamily="34" charset="-122"/>
                <a:cs typeface="MuseoModerno Medium" pitchFamily="34" charset="-120"/>
              </a:rPr>
              <a:t>Nguy Cơ Trơn Trượt</a:t>
            </a:r>
            <a:endParaRPr lang="en-US" sz="2050" b="1" dirty="0"/>
          </a:p>
        </p:txBody>
      </p:sp>
      <p:sp>
        <p:nvSpPr>
          <p:cNvPr id="19" name="Text 16"/>
          <p:cNvSpPr/>
          <p:nvPr/>
        </p:nvSpPr>
        <p:spPr>
          <a:xfrm>
            <a:off x="6908125" y="7197757"/>
            <a:ext cx="6985040" cy="673894"/>
          </a:xfrm>
          <a:prstGeom prst="rect">
            <a:avLst/>
          </a:prstGeom>
          <a:noFill/>
          <a:ln/>
        </p:spPr>
        <p:txBody>
          <a:bodyPr wrap="square" lIns="0" tIns="0" rIns="0" bIns="0" rtlCol="0" anchor="t"/>
          <a:lstStyle/>
          <a:p>
            <a:pPr marL="0" indent="0">
              <a:lnSpc>
                <a:spcPts val="2650"/>
              </a:lnSpc>
              <a:buNone/>
            </a:pPr>
            <a:r>
              <a:rPr lang="en-US" dirty="0">
                <a:solidFill>
                  <a:srgbClr val="2B4150"/>
                </a:solidFill>
                <a:latin typeface="PT Serif" panose="020A0603040505020204" pitchFamily="18" charset="0"/>
                <a:ea typeface="Source Sans Pro" pitchFamily="34" charset="-122"/>
                <a:cs typeface="Source Sans Pro" pitchFamily="34" charset="-120"/>
              </a:rPr>
              <a:t>Môi trường làm việc trơn trượt do rò rỉ hóa chất hoặc nước có thể dẫn đến tai nạn trượt ngã.</a:t>
            </a:r>
            <a:endParaRPr lang="en-US" dirty="0"/>
          </a:p>
        </p:txBody>
      </p:sp>
      <p:pic>
        <p:nvPicPr>
          <p:cNvPr id="20" name="Picture 19">
            <a:extLst>
              <a:ext uri="{FF2B5EF4-FFF2-40B4-BE49-F238E27FC236}">
                <a16:creationId xmlns:a16="http://schemas.microsoft.com/office/drawing/2014/main" id="{FA8BE18A-F3C4-AF33-D445-4E5D952AC30F}"/>
              </a:ext>
            </a:extLst>
          </p:cNvPr>
          <p:cNvPicPr>
            <a:picLocks noChangeAspect="1"/>
          </p:cNvPicPr>
          <p:nvPr/>
        </p:nvPicPr>
        <p:blipFill>
          <a:blip r:embed="rId4"/>
          <a:stretch>
            <a:fillRect/>
          </a:stretch>
        </p:blipFill>
        <p:spPr>
          <a:xfrm>
            <a:off x="12483874" y="7536264"/>
            <a:ext cx="1983917" cy="6143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411802" y="4246470"/>
            <a:ext cx="5055989" cy="2855833"/>
          </a:xfrm>
          <a:prstGeom prst="rect">
            <a:avLst/>
          </a:prstGeom>
        </p:spPr>
      </p:pic>
      <p:sp>
        <p:nvSpPr>
          <p:cNvPr id="4" name="Text 0"/>
          <p:cNvSpPr/>
          <p:nvPr/>
        </p:nvSpPr>
        <p:spPr>
          <a:xfrm>
            <a:off x="602337" y="1013698"/>
            <a:ext cx="13324678" cy="1075611"/>
          </a:xfrm>
          <a:prstGeom prst="rect">
            <a:avLst/>
          </a:prstGeom>
          <a:noFill/>
          <a:ln/>
        </p:spPr>
        <p:txBody>
          <a:bodyPr wrap="square" lIns="0" tIns="0" rIns="0" bIns="0" rtlCol="0" anchor="t"/>
          <a:lstStyle/>
          <a:p>
            <a:pPr marL="0" indent="0" algn="ctr">
              <a:lnSpc>
                <a:spcPts val="4200"/>
              </a:lnSpc>
              <a:buNone/>
            </a:pPr>
            <a:r>
              <a:rPr lang="en-US" sz="3600" b="1" dirty="0">
                <a:solidFill>
                  <a:srgbClr val="124E73"/>
                </a:solidFill>
                <a:latin typeface="MuseoModerno Medium" pitchFamily="34" charset="0"/>
                <a:ea typeface="MuseoModerno Medium" pitchFamily="34" charset="-122"/>
                <a:cs typeface="MuseoModerno Medium" pitchFamily="34" charset="-120"/>
              </a:rPr>
              <a:t>An Toàn Vệ Sinh Lao Động Cho Nhân Viên </a:t>
            </a:r>
            <a:r>
              <a:rPr lang="en-US" sz="3600" b="1" dirty="0" err="1">
                <a:solidFill>
                  <a:srgbClr val="124E73"/>
                </a:solidFill>
                <a:latin typeface="MuseoModerno Medium" pitchFamily="34" charset="0"/>
                <a:ea typeface="MuseoModerno Medium" pitchFamily="34" charset="-122"/>
                <a:cs typeface="MuseoModerno Medium" pitchFamily="34" charset="-120"/>
              </a:rPr>
              <a:t>Cắt</a:t>
            </a:r>
            <a:r>
              <a:rPr lang="en-US" sz="3600" b="1" dirty="0">
                <a:solidFill>
                  <a:srgbClr val="124E73"/>
                </a:solidFill>
                <a:latin typeface="MuseoModerno Medium" pitchFamily="34" charset="0"/>
                <a:ea typeface="MuseoModerno Medium" pitchFamily="34" charset="-122"/>
                <a:cs typeface="MuseoModerno Medium" pitchFamily="34" charset="-120"/>
              </a:rPr>
              <a:t> </a:t>
            </a:r>
          </a:p>
          <a:p>
            <a:pPr marL="0" indent="0" algn="ctr">
              <a:lnSpc>
                <a:spcPts val="4200"/>
              </a:lnSpc>
              <a:buNone/>
            </a:pPr>
            <a:r>
              <a:rPr lang="en-US" sz="3600" b="1" dirty="0" err="1">
                <a:solidFill>
                  <a:srgbClr val="124E73"/>
                </a:solidFill>
                <a:latin typeface="MuseoModerno Medium" pitchFamily="34" charset="0"/>
                <a:ea typeface="MuseoModerno Medium" pitchFamily="34" charset="-122"/>
                <a:cs typeface="MuseoModerno Medium" pitchFamily="34" charset="-120"/>
              </a:rPr>
              <a:t>Và</a:t>
            </a:r>
            <a:r>
              <a:rPr lang="en-US" sz="3600" b="1" dirty="0">
                <a:solidFill>
                  <a:srgbClr val="124E73"/>
                </a:solidFill>
                <a:latin typeface="MuseoModerno Medium" pitchFamily="34" charset="0"/>
                <a:ea typeface="MuseoModerno Medium" pitchFamily="34" charset="-122"/>
                <a:cs typeface="MuseoModerno Medium" pitchFamily="34" charset="-120"/>
              </a:rPr>
              <a:t> Chuẩn Bị Vật Liệu</a:t>
            </a:r>
            <a:endParaRPr lang="en-US" sz="3600" b="1" dirty="0"/>
          </a:p>
        </p:txBody>
      </p:sp>
      <p:sp>
        <p:nvSpPr>
          <p:cNvPr id="5" name="Text 1"/>
          <p:cNvSpPr/>
          <p:nvPr/>
        </p:nvSpPr>
        <p:spPr>
          <a:xfrm>
            <a:off x="602337" y="2347436"/>
            <a:ext cx="7939326" cy="275392"/>
          </a:xfrm>
          <a:prstGeom prst="rect">
            <a:avLst/>
          </a:prstGeom>
          <a:noFill/>
          <a:ln/>
        </p:spPr>
        <p:txBody>
          <a:bodyPr wrap="none" lIns="0" tIns="0" rIns="0" bIns="0" rtlCol="0" anchor="t"/>
          <a:lstStyle/>
          <a:p>
            <a:pPr marL="0" indent="0" algn="ctr">
              <a:lnSpc>
                <a:spcPts val="2150"/>
              </a:lnSpc>
              <a:buNone/>
            </a:pPr>
            <a:endParaRPr lang="en-US" sz="1350" dirty="0"/>
          </a:p>
        </p:txBody>
      </p:sp>
      <p:pic>
        <p:nvPicPr>
          <p:cNvPr id="6" name="Image 2" descr="preencoded.png"/>
          <p:cNvPicPr>
            <a:picLocks noChangeAspect="1"/>
          </p:cNvPicPr>
          <p:nvPr/>
        </p:nvPicPr>
        <p:blipFill>
          <a:blip r:embed="rId4"/>
          <a:stretch>
            <a:fillRect/>
          </a:stretch>
        </p:blipFill>
        <p:spPr>
          <a:xfrm>
            <a:off x="602337" y="2816423"/>
            <a:ext cx="860584" cy="1376958"/>
          </a:xfrm>
          <a:prstGeom prst="rect">
            <a:avLst/>
          </a:prstGeom>
        </p:spPr>
      </p:pic>
      <p:sp>
        <p:nvSpPr>
          <p:cNvPr id="7" name="Text 2"/>
          <p:cNvSpPr/>
          <p:nvPr/>
        </p:nvSpPr>
        <p:spPr>
          <a:xfrm>
            <a:off x="1721048" y="2988469"/>
            <a:ext cx="2151578" cy="268843"/>
          </a:xfrm>
          <a:prstGeom prst="rect">
            <a:avLst/>
          </a:prstGeom>
          <a:noFill/>
          <a:ln/>
        </p:spPr>
        <p:txBody>
          <a:bodyPr wrap="none" lIns="0" tIns="0" rIns="0" bIns="0" rtlCol="0" anchor="t"/>
          <a:lstStyle/>
          <a:p>
            <a:pPr marL="0" indent="0" algn="l">
              <a:lnSpc>
                <a:spcPts val="2100"/>
              </a:lnSpc>
              <a:buNone/>
            </a:pPr>
            <a:r>
              <a:rPr lang="en-US" sz="2400" b="1"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400" b="1" dirty="0"/>
          </a:p>
        </p:txBody>
      </p:sp>
      <p:sp>
        <p:nvSpPr>
          <p:cNvPr id="8" name="Text 3"/>
          <p:cNvSpPr/>
          <p:nvPr/>
        </p:nvSpPr>
        <p:spPr>
          <a:xfrm>
            <a:off x="1721048" y="3360539"/>
            <a:ext cx="6820614" cy="275392"/>
          </a:xfrm>
          <a:prstGeom prst="rect">
            <a:avLst/>
          </a:prstGeom>
          <a:noFill/>
          <a:ln/>
        </p:spPr>
        <p:txBody>
          <a:bodyPr wrap="none" lIns="0" tIns="0" rIns="0" bIns="0" rtlCol="0" anchor="t"/>
          <a:lstStyle/>
          <a:p>
            <a:pPr marL="285750" indent="-285750" algn="l">
              <a:lnSpc>
                <a:spcPts val="2150"/>
              </a:lnSpc>
              <a:buFont typeface="Arial" panose="020B0604020202020204" pitchFamily="34" charset="0"/>
              <a:buChar char="•"/>
            </a:pPr>
            <a:r>
              <a:rPr lang="en-US" sz="1400" dirty="0">
                <a:solidFill>
                  <a:srgbClr val="2B4150"/>
                </a:solidFill>
                <a:latin typeface="PT Serif" panose="020A0603040505020204" pitchFamily="18" charset="0"/>
                <a:ea typeface="Source Sans Pro" pitchFamily="34" charset="-122"/>
                <a:cs typeface="Source Sans Pro" pitchFamily="34" charset="-120"/>
              </a:rPr>
              <a:t>Cắt và chuẩn bị vật liệu là công đoạn quan trọng, đảm bảo chất lượng sản phẩm cuối cùng.</a:t>
            </a:r>
            <a:endParaRPr lang="en-US" sz="1400" dirty="0"/>
          </a:p>
        </p:txBody>
      </p:sp>
      <p:sp>
        <p:nvSpPr>
          <p:cNvPr id="9" name="Text 4"/>
          <p:cNvSpPr/>
          <p:nvPr/>
        </p:nvSpPr>
        <p:spPr>
          <a:xfrm>
            <a:off x="1721048" y="3645608"/>
            <a:ext cx="6820614" cy="275392"/>
          </a:xfrm>
          <a:prstGeom prst="rect">
            <a:avLst/>
          </a:prstGeom>
          <a:noFill/>
          <a:ln/>
        </p:spPr>
        <p:txBody>
          <a:bodyPr wrap="none" lIns="0" tIns="0" rIns="0" bIns="0" rtlCol="0" anchor="t"/>
          <a:lstStyle/>
          <a:p>
            <a:pPr marL="285750" indent="-285750" algn="l">
              <a:lnSpc>
                <a:spcPts val="2150"/>
              </a:lnSpc>
              <a:buFont typeface="Arial" panose="020B0604020202020204" pitchFamily="34" charset="0"/>
              <a:buChar char="•"/>
            </a:pPr>
            <a:r>
              <a:rPr lang="en-US" sz="1400" dirty="0">
                <a:solidFill>
                  <a:srgbClr val="2B4150"/>
                </a:solidFill>
                <a:latin typeface="PT Serif" panose="020A0603040505020204" pitchFamily="18" charset="0"/>
                <a:ea typeface="Source Sans Pro" pitchFamily="34" charset="-122"/>
                <a:cs typeface="Source Sans Pro" pitchFamily="34" charset="-120"/>
              </a:rPr>
              <a:t>Máy cắt tự động hoặc cắt bằng tay được sử dụng tùy thuộc vào quy mô sản xuất và công nghệ.</a:t>
            </a:r>
            <a:endParaRPr lang="en-US" sz="1400" dirty="0"/>
          </a:p>
        </p:txBody>
      </p:sp>
      <p:pic>
        <p:nvPicPr>
          <p:cNvPr id="10" name="Image 3" descr="preencoded.png"/>
          <p:cNvPicPr>
            <a:picLocks noChangeAspect="1"/>
          </p:cNvPicPr>
          <p:nvPr/>
        </p:nvPicPr>
        <p:blipFill>
          <a:blip r:embed="rId5"/>
          <a:stretch>
            <a:fillRect/>
          </a:stretch>
        </p:blipFill>
        <p:spPr>
          <a:xfrm>
            <a:off x="602337" y="4193381"/>
            <a:ext cx="860584" cy="1645563"/>
          </a:xfrm>
          <a:prstGeom prst="rect">
            <a:avLst/>
          </a:prstGeom>
        </p:spPr>
      </p:pic>
      <p:sp>
        <p:nvSpPr>
          <p:cNvPr id="11" name="Text 5"/>
          <p:cNvSpPr/>
          <p:nvPr/>
        </p:nvSpPr>
        <p:spPr>
          <a:xfrm>
            <a:off x="1721048" y="4365427"/>
            <a:ext cx="2151578" cy="268843"/>
          </a:xfrm>
          <a:prstGeom prst="rect">
            <a:avLst/>
          </a:prstGeom>
          <a:noFill/>
          <a:ln/>
        </p:spPr>
        <p:txBody>
          <a:bodyPr wrap="none" lIns="0" tIns="0" rIns="0" bIns="0" rtlCol="0" anchor="t"/>
          <a:lstStyle/>
          <a:p>
            <a:pPr marL="0" indent="0" algn="l">
              <a:lnSpc>
                <a:spcPts val="2100"/>
              </a:lnSpc>
              <a:buNone/>
            </a:pPr>
            <a:r>
              <a:rPr lang="en-US" sz="2400" b="1" dirty="0">
                <a:solidFill>
                  <a:srgbClr val="2B4150"/>
                </a:solidFill>
                <a:latin typeface="MuseoModerno Medium" pitchFamily="34" charset="0"/>
                <a:ea typeface="MuseoModerno Medium" pitchFamily="34" charset="-122"/>
                <a:cs typeface="MuseoModerno Medium" pitchFamily="34" charset="-120"/>
              </a:rPr>
              <a:t>Nguy Cơ Tai Nạn</a:t>
            </a:r>
            <a:endParaRPr lang="en-US" sz="2400" b="1" dirty="0"/>
          </a:p>
        </p:txBody>
      </p:sp>
      <p:sp>
        <p:nvSpPr>
          <p:cNvPr id="12" name="Text 6"/>
          <p:cNvSpPr/>
          <p:nvPr/>
        </p:nvSpPr>
        <p:spPr>
          <a:xfrm>
            <a:off x="1721047" y="4737497"/>
            <a:ext cx="7151647" cy="550783"/>
          </a:xfrm>
          <a:prstGeom prst="rect">
            <a:avLst/>
          </a:prstGeom>
          <a:noFill/>
          <a:ln/>
        </p:spPr>
        <p:txBody>
          <a:bodyPr wrap="square" lIns="0" tIns="0" rIns="0" bIns="0" rtlCol="0" anchor="t"/>
          <a:lstStyle/>
          <a:p>
            <a:pPr marL="285750" indent="-285750" algn="l">
              <a:lnSpc>
                <a:spcPts val="2150"/>
              </a:lnSpc>
              <a:buFont typeface="Arial" panose="020B0604020202020204" pitchFamily="34" charset="0"/>
              <a:buChar char="•"/>
            </a:pPr>
            <a:r>
              <a:rPr lang="en-US" sz="1400" dirty="0">
                <a:solidFill>
                  <a:srgbClr val="2B4150"/>
                </a:solidFill>
                <a:latin typeface="PT Serif" panose="020A0603040505020204" pitchFamily="18" charset="0"/>
                <a:ea typeface="Source Sans Pro" pitchFamily="34" charset="-122"/>
                <a:cs typeface="Source Sans Pro" pitchFamily="34" charset="-120"/>
              </a:rPr>
              <a:t>Máy cắt tự động có thể gây thương tích do sự cố cơ khí hoặc thiết bị không được bảo trì đúng cách.</a:t>
            </a:r>
            <a:endParaRPr lang="en-US" sz="1400" dirty="0"/>
          </a:p>
        </p:txBody>
      </p:sp>
      <p:sp>
        <p:nvSpPr>
          <p:cNvPr id="13" name="Text 7"/>
          <p:cNvSpPr/>
          <p:nvPr/>
        </p:nvSpPr>
        <p:spPr>
          <a:xfrm>
            <a:off x="1721048" y="5297957"/>
            <a:ext cx="6820614" cy="275392"/>
          </a:xfrm>
          <a:prstGeom prst="rect">
            <a:avLst/>
          </a:prstGeom>
          <a:noFill/>
          <a:ln/>
        </p:spPr>
        <p:txBody>
          <a:bodyPr wrap="none" lIns="0" tIns="0" rIns="0" bIns="0" rtlCol="0" anchor="t"/>
          <a:lstStyle/>
          <a:p>
            <a:pPr marL="285750" indent="-285750" algn="l">
              <a:lnSpc>
                <a:spcPts val="2150"/>
              </a:lnSpc>
              <a:buFont typeface="Arial" panose="020B0604020202020204" pitchFamily="34" charset="0"/>
              <a:buChar char="•"/>
            </a:pPr>
            <a:r>
              <a:rPr lang="en-US" sz="1400" dirty="0">
                <a:solidFill>
                  <a:srgbClr val="2B4150"/>
                </a:solidFill>
                <a:latin typeface="PT Serif" panose="020A0603040505020204" pitchFamily="18" charset="0"/>
                <a:ea typeface="Source Sans Pro" pitchFamily="34" charset="-122"/>
                <a:cs typeface="Source Sans Pro" pitchFamily="34" charset="-120"/>
              </a:rPr>
              <a:t>Cắt bằng tay có thể dẫn đến bị cắt hoặc trầy xước do lưỡi dao sắc bén.</a:t>
            </a:r>
            <a:endParaRPr lang="en-US" sz="1400" dirty="0"/>
          </a:p>
        </p:txBody>
      </p:sp>
      <p:pic>
        <p:nvPicPr>
          <p:cNvPr id="14" name="Image 4" descr="preencoded.png"/>
          <p:cNvPicPr>
            <a:picLocks noChangeAspect="1"/>
          </p:cNvPicPr>
          <p:nvPr/>
        </p:nvPicPr>
        <p:blipFill>
          <a:blip r:embed="rId6"/>
          <a:stretch>
            <a:fillRect/>
          </a:stretch>
        </p:blipFill>
        <p:spPr>
          <a:xfrm>
            <a:off x="602337" y="5838944"/>
            <a:ext cx="860584" cy="1376958"/>
          </a:xfrm>
          <a:prstGeom prst="rect">
            <a:avLst/>
          </a:prstGeom>
        </p:spPr>
      </p:pic>
      <p:sp>
        <p:nvSpPr>
          <p:cNvPr id="15" name="Text 8"/>
          <p:cNvSpPr/>
          <p:nvPr/>
        </p:nvSpPr>
        <p:spPr>
          <a:xfrm>
            <a:off x="1721048" y="6010989"/>
            <a:ext cx="2151578" cy="268843"/>
          </a:xfrm>
          <a:prstGeom prst="rect">
            <a:avLst/>
          </a:prstGeom>
          <a:noFill/>
          <a:ln/>
        </p:spPr>
        <p:txBody>
          <a:bodyPr wrap="none" lIns="0" tIns="0" rIns="0" bIns="0" rtlCol="0" anchor="t"/>
          <a:lstStyle/>
          <a:p>
            <a:pPr marL="0" indent="0" algn="l">
              <a:lnSpc>
                <a:spcPts val="2100"/>
              </a:lnSpc>
              <a:buNone/>
            </a:pPr>
            <a:r>
              <a:rPr lang="en-US" sz="2400" b="1" dirty="0">
                <a:solidFill>
                  <a:srgbClr val="2B4150"/>
                </a:solidFill>
                <a:latin typeface="MuseoModerno Medium" pitchFamily="34" charset="0"/>
                <a:ea typeface="MuseoModerno Medium" pitchFamily="34" charset="-122"/>
                <a:cs typeface="MuseoModerno Medium" pitchFamily="34" charset="-120"/>
              </a:rPr>
              <a:t>Biện Pháp An Toàn</a:t>
            </a:r>
            <a:endParaRPr lang="en-US" sz="2400" b="1" dirty="0"/>
          </a:p>
        </p:txBody>
      </p:sp>
      <p:sp>
        <p:nvSpPr>
          <p:cNvPr id="16" name="Text 9"/>
          <p:cNvSpPr/>
          <p:nvPr/>
        </p:nvSpPr>
        <p:spPr>
          <a:xfrm>
            <a:off x="1721048" y="6383060"/>
            <a:ext cx="6820614" cy="550783"/>
          </a:xfrm>
          <a:prstGeom prst="rect">
            <a:avLst/>
          </a:prstGeom>
          <a:noFill/>
          <a:ln/>
        </p:spPr>
        <p:txBody>
          <a:bodyPr wrap="square" lIns="0" tIns="0" rIns="0" bIns="0" rtlCol="0" anchor="t"/>
          <a:lstStyle/>
          <a:p>
            <a:pPr marL="285750" indent="-285750" algn="l">
              <a:lnSpc>
                <a:spcPts val="2150"/>
              </a:lnSpc>
              <a:buFont typeface="Arial" panose="020B0604020202020204" pitchFamily="34" charset="0"/>
              <a:buChar char="•"/>
            </a:pPr>
            <a:r>
              <a:rPr lang="en-US" sz="1400" dirty="0">
                <a:solidFill>
                  <a:srgbClr val="2B4150"/>
                </a:solidFill>
                <a:latin typeface="PT Serif" panose="020A0603040505020204" pitchFamily="18" charset="0"/>
                <a:ea typeface="Source Sans Pro" pitchFamily="34" charset="-122"/>
                <a:cs typeface="Source Sans Pro" pitchFamily="34" charset="-120"/>
              </a:rPr>
              <a:t>Tuân thủ quy định an toàn, sử dụng thiết bị bảo hộ cá nhân và thường xuyên kiểm tra, bảo trì thiết bị.</a:t>
            </a:r>
            <a:endParaRPr lang="en-US" sz="1400" dirty="0"/>
          </a:p>
        </p:txBody>
      </p:sp>
      <p:pic>
        <p:nvPicPr>
          <p:cNvPr id="17" name="Picture 16">
            <a:extLst>
              <a:ext uri="{FF2B5EF4-FFF2-40B4-BE49-F238E27FC236}">
                <a16:creationId xmlns:a16="http://schemas.microsoft.com/office/drawing/2014/main" id="{4DB793A9-02CA-1565-E988-289E450881F1}"/>
              </a:ext>
            </a:extLst>
          </p:cNvPr>
          <p:cNvPicPr>
            <a:picLocks noChangeAspect="1"/>
          </p:cNvPicPr>
          <p:nvPr/>
        </p:nvPicPr>
        <p:blipFill>
          <a:blip r:embed="rId7"/>
          <a:stretch>
            <a:fillRect/>
          </a:stretch>
        </p:blipFill>
        <p:spPr>
          <a:xfrm>
            <a:off x="12483874" y="7536264"/>
            <a:ext cx="1983917" cy="6143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260247" y="3688437"/>
            <a:ext cx="5015508" cy="2832973"/>
          </a:xfrm>
          <a:prstGeom prst="rect">
            <a:avLst/>
          </a:prstGeom>
        </p:spPr>
      </p:pic>
      <p:sp>
        <p:nvSpPr>
          <p:cNvPr id="4" name="Text 0"/>
          <p:cNvSpPr/>
          <p:nvPr/>
        </p:nvSpPr>
        <p:spPr>
          <a:xfrm>
            <a:off x="1354616" y="634186"/>
            <a:ext cx="11921168" cy="1177528"/>
          </a:xfrm>
          <a:prstGeom prst="rect">
            <a:avLst/>
          </a:prstGeom>
          <a:noFill/>
          <a:ln/>
        </p:spPr>
        <p:txBody>
          <a:bodyPr wrap="square" lIns="0" tIns="0" rIns="0" bIns="0" rtlCol="0" anchor="t"/>
          <a:lstStyle/>
          <a:p>
            <a:pPr marL="0" indent="0" algn="ctr">
              <a:lnSpc>
                <a:spcPts val="4600"/>
              </a:lnSpc>
              <a:buNone/>
            </a:pPr>
            <a:r>
              <a:rPr lang="en-US" sz="4000" b="1" dirty="0">
                <a:solidFill>
                  <a:srgbClr val="124E73"/>
                </a:solidFill>
                <a:latin typeface="MuseoModerno Medium" pitchFamily="34" charset="0"/>
                <a:ea typeface="MuseoModerno Medium" pitchFamily="34" charset="-122"/>
                <a:cs typeface="MuseoModerno Medium" pitchFamily="34" charset="-120"/>
              </a:rPr>
              <a:t>An Toàn Vệ Sinh Lao Động Cho Nhân Viên </a:t>
            </a:r>
          </a:p>
          <a:p>
            <a:pPr marL="0" indent="0" algn="ctr">
              <a:lnSpc>
                <a:spcPts val="4600"/>
              </a:lnSpc>
              <a:buNone/>
            </a:pPr>
            <a:r>
              <a:rPr lang="en-US" sz="4000" b="1" dirty="0" err="1">
                <a:solidFill>
                  <a:srgbClr val="124E73"/>
                </a:solidFill>
                <a:latin typeface="MuseoModerno Medium" pitchFamily="34" charset="0"/>
                <a:ea typeface="MuseoModerno Medium" pitchFamily="34" charset="-122"/>
                <a:cs typeface="MuseoModerno Medium" pitchFamily="34" charset="-120"/>
              </a:rPr>
              <a:t>Tạo</a:t>
            </a:r>
            <a:r>
              <a:rPr lang="en-US" sz="4000" b="1" dirty="0">
                <a:solidFill>
                  <a:srgbClr val="124E73"/>
                </a:solidFill>
                <a:latin typeface="MuseoModerno Medium" pitchFamily="34" charset="0"/>
                <a:ea typeface="MuseoModerno Medium" pitchFamily="34" charset="-122"/>
                <a:cs typeface="MuseoModerno Medium" pitchFamily="34" charset="-120"/>
              </a:rPr>
              <a:t> Lớp Chống Nước</a:t>
            </a:r>
            <a:endParaRPr lang="en-US" sz="4000" b="1" dirty="0"/>
          </a:p>
        </p:txBody>
      </p:sp>
      <p:sp>
        <p:nvSpPr>
          <p:cNvPr id="5" name="Shape 1"/>
          <p:cNvSpPr/>
          <p:nvPr/>
        </p:nvSpPr>
        <p:spPr>
          <a:xfrm>
            <a:off x="659367" y="2406848"/>
            <a:ext cx="8253521" cy="1499711"/>
          </a:xfrm>
          <a:prstGeom prst="roundRect">
            <a:avLst>
              <a:gd name="adj" fmla="val 1884"/>
            </a:avLst>
          </a:prstGeom>
          <a:solidFill>
            <a:srgbClr val="124E73"/>
          </a:solidFill>
          <a:ln/>
        </p:spPr>
      </p:sp>
      <p:sp>
        <p:nvSpPr>
          <p:cNvPr id="6" name="Text 2"/>
          <p:cNvSpPr/>
          <p:nvPr/>
        </p:nvSpPr>
        <p:spPr>
          <a:xfrm>
            <a:off x="847725" y="2595205"/>
            <a:ext cx="2354937" cy="294323"/>
          </a:xfrm>
          <a:prstGeom prst="rect">
            <a:avLst/>
          </a:prstGeom>
          <a:noFill/>
          <a:ln/>
        </p:spPr>
        <p:txBody>
          <a:bodyPr wrap="none" lIns="0" tIns="0" rIns="0" bIns="0" rtlCol="0" anchor="t"/>
          <a:lstStyle/>
          <a:p>
            <a:pPr marL="0" indent="0">
              <a:lnSpc>
                <a:spcPts val="2300"/>
              </a:lnSpc>
              <a:buNone/>
            </a:pPr>
            <a:r>
              <a:rPr lang="en-US" sz="1850" dirty="0">
                <a:solidFill>
                  <a:srgbClr val="FFFFFF"/>
                </a:solidFill>
                <a:latin typeface="MuseoModerno Medium" pitchFamily="34" charset="0"/>
                <a:ea typeface="MuseoModerno Medium" pitchFamily="34" charset="-122"/>
                <a:cs typeface="MuseoModerno Medium" pitchFamily="34" charset="-120"/>
              </a:rPr>
              <a:t>Đặc Điểm Công Việc</a:t>
            </a:r>
            <a:endParaRPr lang="en-US" sz="1850" dirty="0"/>
          </a:p>
        </p:txBody>
      </p:sp>
      <p:sp>
        <p:nvSpPr>
          <p:cNvPr id="7" name="Text 3"/>
          <p:cNvSpPr/>
          <p:nvPr/>
        </p:nvSpPr>
        <p:spPr>
          <a:xfrm>
            <a:off x="847725" y="3002518"/>
            <a:ext cx="7448550" cy="301347"/>
          </a:xfrm>
          <a:prstGeom prst="rect">
            <a:avLst/>
          </a:prstGeom>
          <a:noFill/>
          <a:ln/>
        </p:spPr>
        <p:txBody>
          <a:bodyPr wrap="none" lIns="0" tIns="0" rIns="0" bIns="0" rtlCol="0" anchor="t"/>
          <a:lstStyle/>
          <a:p>
            <a:pPr marL="285750" indent="-285750">
              <a:lnSpc>
                <a:spcPts val="2350"/>
              </a:lnSpc>
              <a:buFont typeface="Arial" panose="020B0604020202020204" pitchFamily="34" charset="0"/>
              <a:buChar char="•"/>
            </a:pPr>
            <a:r>
              <a:rPr lang="en-US" sz="1450" dirty="0">
                <a:solidFill>
                  <a:srgbClr val="FFFFFF"/>
                </a:solidFill>
                <a:latin typeface="PT Serif" panose="020A0603040505020204" pitchFamily="18" charset="0"/>
                <a:ea typeface="Source Sans Pro" pitchFamily="34" charset="-122"/>
                <a:cs typeface="Source Sans Pro" pitchFamily="34" charset="-120"/>
              </a:rPr>
              <a:t>Tạo lớp chống nước là công đoạn quan trọng, đảm bảo tính năng chống nước của sản phẩm.</a:t>
            </a:r>
            <a:endParaRPr lang="en-US" sz="1450" dirty="0"/>
          </a:p>
        </p:txBody>
      </p:sp>
      <p:sp>
        <p:nvSpPr>
          <p:cNvPr id="8" name="Text 4"/>
          <p:cNvSpPr/>
          <p:nvPr/>
        </p:nvSpPr>
        <p:spPr>
          <a:xfrm>
            <a:off x="847725" y="3416856"/>
            <a:ext cx="7448550" cy="301347"/>
          </a:xfrm>
          <a:prstGeom prst="rect">
            <a:avLst/>
          </a:prstGeom>
          <a:noFill/>
          <a:ln/>
        </p:spPr>
        <p:txBody>
          <a:bodyPr wrap="none" lIns="0" tIns="0" rIns="0" bIns="0" rtlCol="0" anchor="t"/>
          <a:lstStyle/>
          <a:p>
            <a:pPr marL="285750" indent="-285750">
              <a:lnSpc>
                <a:spcPts val="2350"/>
              </a:lnSpc>
              <a:buFont typeface="Arial" panose="020B0604020202020204" pitchFamily="34" charset="0"/>
              <a:buChar char="•"/>
            </a:pPr>
            <a:r>
              <a:rPr lang="en-US" sz="1450" dirty="0">
                <a:solidFill>
                  <a:srgbClr val="FFFFFF"/>
                </a:solidFill>
                <a:latin typeface="PT Serif" panose="020A0603040505020204" pitchFamily="18" charset="0"/>
                <a:ea typeface="Source Sans Pro" pitchFamily="34" charset="-122"/>
                <a:cs typeface="Source Sans Pro" pitchFamily="34" charset="-120"/>
              </a:rPr>
              <a:t>Công nghệ dán hoặc sơn đặc biệt được sử dụng để áp dụng lớp chống nước lên vật liệu.</a:t>
            </a:r>
            <a:endParaRPr lang="en-US" sz="1450" dirty="0"/>
          </a:p>
        </p:txBody>
      </p:sp>
      <p:sp>
        <p:nvSpPr>
          <p:cNvPr id="9" name="Shape 5"/>
          <p:cNvSpPr/>
          <p:nvPr/>
        </p:nvSpPr>
        <p:spPr>
          <a:xfrm>
            <a:off x="659367" y="4094917"/>
            <a:ext cx="8253521" cy="1499711"/>
          </a:xfrm>
          <a:prstGeom prst="roundRect">
            <a:avLst>
              <a:gd name="adj" fmla="val 1884"/>
            </a:avLst>
          </a:prstGeom>
          <a:solidFill>
            <a:srgbClr val="124E73"/>
          </a:solidFill>
          <a:ln/>
        </p:spPr>
      </p:sp>
      <p:sp>
        <p:nvSpPr>
          <p:cNvPr id="10" name="Text 6"/>
          <p:cNvSpPr/>
          <p:nvPr/>
        </p:nvSpPr>
        <p:spPr>
          <a:xfrm>
            <a:off x="847725" y="4283273"/>
            <a:ext cx="2354937" cy="294323"/>
          </a:xfrm>
          <a:prstGeom prst="rect">
            <a:avLst/>
          </a:prstGeom>
          <a:noFill/>
          <a:ln/>
        </p:spPr>
        <p:txBody>
          <a:bodyPr wrap="none" lIns="0" tIns="0" rIns="0" bIns="0" rtlCol="0" anchor="t"/>
          <a:lstStyle/>
          <a:p>
            <a:pPr marL="0" indent="0">
              <a:lnSpc>
                <a:spcPts val="2300"/>
              </a:lnSpc>
              <a:buNone/>
            </a:pPr>
            <a:r>
              <a:rPr lang="en-US" sz="1850" dirty="0">
                <a:solidFill>
                  <a:srgbClr val="FFFFFF"/>
                </a:solidFill>
                <a:latin typeface="MuseoModerno Medium" pitchFamily="34" charset="0"/>
                <a:ea typeface="MuseoModerno Medium" pitchFamily="34" charset="-122"/>
                <a:cs typeface="MuseoModerno Medium" pitchFamily="34" charset="-120"/>
              </a:rPr>
              <a:t>Nguy Cơ Tai Nạn</a:t>
            </a:r>
            <a:endParaRPr lang="en-US" sz="1850" dirty="0"/>
          </a:p>
        </p:txBody>
      </p:sp>
      <p:sp>
        <p:nvSpPr>
          <p:cNvPr id="11" name="Text 7"/>
          <p:cNvSpPr/>
          <p:nvPr/>
        </p:nvSpPr>
        <p:spPr>
          <a:xfrm>
            <a:off x="847725" y="4690586"/>
            <a:ext cx="7448550" cy="301347"/>
          </a:xfrm>
          <a:prstGeom prst="rect">
            <a:avLst/>
          </a:prstGeom>
          <a:noFill/>
          <a:ln/>
        </p:spPr>
        <p:txBody>
          <a:bodyPr wrap="none" lIns="0" tIns="0" rIns="0" bIns="0" rtlCol="0" anchor="t"/>
          <a:lstStyle/>
          <a:p>
            <a:pPr marL="285750" indent="-285750">
              <a:lnSpc>
                <a:spcPts val="2350"/>
              </a:lnSpc>
              <a:buFont typeface="Arial" panose="020B0604020202020204" pitchFamily="34" charset="0"/>
              <a:buChar char="•"/>
            </a:pPr>
            <a:r>
              <a:rPr lang="en-US" sz="1450" dirty="0">
                <a:solidFill>
                  <a:srgbClr val="FFFFFF"/>
                </a:solidFill>
                <a:latin typeface="PT Serif" panose="020A0603040505020204" pitchFamily="18" charset="0"/>
                <a:ea typeface="Source Sans Pro" pitchFamily="34" charset="-122"/>
                <a:cs typeface="Source Sans Pro" pitchFamily="34" charset="-120"/>
              </a:rPr>
              <a:t>Tiếp xúc với keo dán hoặc hóa chất trong sơn có thể gây kích ứng da hoặc các vấn đề về hô hấp.</a:t>
            </a:r>
            <a:endParaRPr lang="en-US" sz="1450" dirty="0"/>
          </a:p>
        </p:txBody>
      </p:sp>
      <p:sp>
        <p:nvSpPr>
          <p:cNvPr id="12" name="Text 8"/>
          <p:cNvSpPr/>
          <p:nvPr/>
        </p:nvSpPr>
        <p:spPr>
          <a:xfrm>
            <a:off x="847725" y="5104924"/>
            <a:ext cx="7448550" cy="301347"/>
          </a:xfrm>
          <a:prstGeom prst="rect">
            <a:avLst/>
          </a:prstGeom>
          <a:noFill/>
          <a:ln/>
        </p:spPr>
        <p:txBody>
          <a:bodyPr wrap="none" lIns="0" tIns="0" rIns="0" bIns="0" rtlCol="0" anchor="t"/>
          <a:lstStyle/>
          <a:p>
            <a:pPr marL="285750" indent="-285750">
              <a:lnSpc>
                <a:spcPts val="2350"/>
              </a:lnSpc>
              <a:buFont typeface="Arial" panose="020B0604020202020204" pitchFamily="34" charset="0"/>
              <a:buChar char="•"/>
            </a:pPr>
            <a:r>
              <a:rPr lang="en-US" sz="1450" dirty="0">
                <a:solidFill>
                  <a:srgbClr val="FFFFFF"/>
                </a:solidFill>
                <a:latin typeface="PT Serif" panose="020A0603040505020204" pitchFamily="18" charset="0"/>
                <a:ea typeface="Source Sans Pro" pitchFamily="34" charset="-122"/>
                <a:cs typeface="Source Sans Pro" pitchFamily="34" charset="-120"/>
              </a:rPr>
              <a:t>Các tai nạn cơ học như bị kẹt tay hoặc va chạm với thiết bị cũng là mối nguy hiểm.</a:t>
            </a:r>
            <a:endParaRPr lang="en-US" sz="1450" dirty="0"/>
          </a:p>
        </p:txBody>
      </p:sp>
      <p:sp>
        <p:nvSpPr>
          <p:cNvPr id="13" name="Shape 9"/>
          <p:cNvSpPr/>
          <p:nvPr/>
        </p:nvSpPr>
        <p:spPr>
          <a:xfrm>
            <a:off x="659368" y="5782985"/>
            <a:ext cx="8253520" cy="1499711"/>
          </a:xfrm>
          <a:prstGeom prst="roundRect">
            <a:avLst>
              <a:gd name="adj" fmla="val 1884"/>
            </a:avLst>
          </a:prstGeom>
          <a:solidFill>
            <a:srgbClr val="124E73"/>
          </a:solidFill>
          <a:ln/>
        </p:spPr>
      </p:sp>
      <p:sp>
        <p:nvSpPr>
          <p:cNvPr id="14" name="Text 10"/>
          <p:cNvSpPr/>
          <p:nvPr/>
        </p:nvSpPr>
        <p:spPr>
          <a:xfrm>
            <a:off x="847725" y="5971342"/>
            <a:ext cx="2354937" cy="294323"/>
          </a:xfrm>
          <a:prstGeom prst="rect">
            <a:avLst/>
          </a:prstGeom>
          <a:noFill/>
          <a:ln/>
        </p:spPr>
        <p:txBody>
          <a:bodyPr wrap="none" lIns="0" tIns="0" rIns="0" bIns="0" rtlCol="0" anchor="t"/>
          <a:lstStyle/>
          <a:p>
            <a:pPr marL="0" indent="0">
              <a:lnSpc>
                <a:spcPts val="2300"/>
              </a:lnSpc>
              <a:buNone/>
            </a:pPr>
            <a:r>
              <a:rPr lang="en-US" sz="1850" dirty="0">
                <a:solidFill>
                  <a:srgbClr val="FFFFFF"/>
                </a:solidFill>
                <a:latin typeface="MuseoModerno Medium" pitchFamily="34" charset="0"/>
                <a:ea typeface="MuseoModerno Medium" pitchFamily="34" charset="-122"/>
                <a:cs typeface="MuseoModerno Medium" pitchFamily="34" charset="-120"/>
              </a:rPr>
              <a:t>Biện Pháp An Toàn</a:t>
            </a:r>
            <a:endParaRPr lang="en-US" sz="1850" dirty="0"/>
          </a:p>
        </p:txBody>
      </p:sp>
      <p:sp>
        <p:nvSpPr>
          <p:cNvPr id="15" name="Text 11"/>
          <p:cNvSpPr/>
          <p:nvPr/>
        </p:nvSpPr>
        <p:spPr>
          <a:xfrm>
            <a:off x="847725" y="6378654"/>
            <a:ext cx="7448550" cy="301347"/>
          </a:xfrm>
          <a:prstGeom prst="rect">
            <a:avLst/>
          </a:prstGeom>
          <a:noFill/>
          <a:ln/>
        </p:spPr>
        <p:txBody>
          <a:bodyPr wrap="none" lIns="0" tIns="0" rIns="0" bIns="0" rtlCol="0" anchor="t"/>
          <a:lstStyle/>
          <a:p>
            <a:pPr marL="285750" indent="-285750">
              <a:lnSpc>
                <a:spcPts val="2350"/>
              </a:lnSpc>
              <a:buFont typeface="Arial" panose="020B0604020202020204" pitchFamily="34" charset="0"/>
              <a:buChar char="•"/>
            </a:pPr>
            <a:r>
              <a:rPr lang="en-US" sz="1450" dirty="0">
                <a:solidFill>
                  <a:srgbClr val="FFFFFF"/>
                </a:solidFill>
                <a:latin typeface="PT Serif" panose="020A0603040505020204" pitchFamily="18" charset="0"/>
                <a:ea typeface="Source Sans Pro" pitchFamily="34" charset="-122"/>
                <a:cs typeface="Source Sans Pro" pitchFamily="34" charset="-120"/>
              </a:rPr>
              <a:t>Sử dụng thiết bị bảo hộ như găng tay, khẩu trang và kính bảo hộ.</a:t>
            </a:r>
            <a:endParaRPr lang="en-US" sz="1450" dirty="0"/>
          </a:p>
        </p:txBody>
      </p:sp>
      <p:sp>
        <p:nvSpPr>
          <p:cNvPr id="16" name="Text 12"/>
          <p:cNvSpPr/>
          <p:nvPr/>
        </p:nvSpPr>
        <p:spPr>
          <a:xfrm>
            <a:off x="847725" y="6792992"/>
            <a:ext cx="7448550" cy="301347"/>
          </a:xfrm>
          <a:prstGeom prst="rect">
            <a:avLst/>
          </a:prstGeom>
          <a:noFill/>
          <a:ln/>
        </p:spPr>
        <p:txBody>
          <a:bodyPr wrap="none" lIns="0" tIns="0" rIns="0" bIns="0" rtlCol="0" anchor="t"/>
          <a:lstStyle/>
          <a:p>
            <a:pPr marL="285750" indent="-285750">
              <a:lnSpc>
                <a:spcPts val="2350"/>
              </a:lnSpc>
              <a:buFont typeface="Arial" panose="020B0604020202020204" pitchFamily="34" charset="0"/>
              <a:buChar char="•"/>
            </a:pPr>
            <a:r>
              <a:rPr lang="en-US" sz="1450" dirty="0">
                <a:solidFill>
                  <a:srgbClr val="FFFFFF"/>
                </a:solidFill>
                <a:latin typeface="PT Serif" panose="020A0603040505020204" pitchFamily="18" charset="0"/>
                <a:ea typeface="Source Sans Pro" pitchFamily="34" charset="-122"/>
                <a:cs typeface="Source Sans Pro" pitchFamily="34" charset="-120"/>
              </a:rPr>
              <a:t>Tuân thủ nghiêm ngặt các quy trình an toàn và đào tạo thường xuyên.</a:t>
            </a:r>
            <a:endParaRPr lang="en-US" sz="1450" dirty="0"/>
          </a:p>
        </p:txBody>
      </p:sp>
      <p:pic>
        <p:nvPicPr>
          <p:cNvPr id="17" name="Picture 16">
            <a:extLst>
              <a:ext uri="{FF2B5EF4-FFF2-40B4-BE49-F238E27FC236}">
                <a16:creationId xmlns:a16="http://schemas.microsoft.com/office/drawing/2014/main" id="{D49B8C30-33CD-B305-96F0-9915018548E9}"/>
              </a:ext>
            </a:extLst>
          </p:cNvPr>
          <p:cNvPicPr>
            <a:picLocks noChangeAspect="1"/>
          </p:cNvPicPr>
          <p:nvPr/>
        </p:nvPicPr>
        <p:blipFill>
          <a:blip r:embed="rId4"/>
          <a:stretch>
            <a:fillRect/>
          </a:stretch>
        </p:blipFill>
        <p:spPr>
          <a:xfrm>
            <a:off x="12483874" y="7536264"/>
            <a:ext cx="1983917" cy="6143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98079" y="4193679"/>
            <a:ext cx="4978122" cy="2811899"/>
          </a:xfrm>
          <a:prstGeom prst="rect">
            <a:avLst/>
          </a:prstGeom>
        </p:spPr>
      </p:pic>
      <p:sp>
        <p:nvSpPr>
          <p:cNvPr id="4" name="Text 0"/>
          <p:cNvSpPr/>
          <p:nvPr/>
        </p:nvSpPr>
        <p:spPr>
          <a:xfrm>
            <a:off x="1345581" y="723662"/>
            <a:ext cx="11939238" cy="1906310"/>
          </a:xfrm>
          <a:prstGeom prst="rect">
            <a:avLst/>
          </a:prstGeom>
          <a:noFill/>
          <a:ln/>
        </p:spPr>
        <p:txBody>
          <a:bodyPr wrap="square" lIns="0" tIns="0" rIns="0" bIns="0" rtlCol="0" anchor="t"/>
          <a:lstStyle/>
          <a:p>
            <a:pPr marL="0" indent="0" algn="ctr">
              <a:lnSpc>
                <a:spcPts val="5000"/>
              </a:lnSpc>
              <a:buNone/>
            </a:pPr>
            <a:r>
              <a:rPr lang="en-US" sz="4400" b="1" dirty="0">
                <a:solidFill>
                  <a:srgbClr val="124E73"/>
                </a:solidFill>
                <a:latin typeface="MuseoModerno Medium" pitchFamily="34" charset="0"/>
                <a:ea typeface="MuseoModerno Medium" pitchFamily="34" charset="-122"/>
                <a:cs typeface="MuseoModerno Medium" pitchFamily="34" charset="-120"/>
              </a:rPr>
              <a:t>An Toàn Vệ Sinh Lao Động Cho Nhân Viên </a:t>
            </a:r>
          </a:p>
          <a:p>
            <a:pPr marL="0" indent="0" algn="ctr">
              <a:lnSpc>
                <a:spcPts val="5000"/>
              </a:lnSpc>
              <a:buNone/>
            </a:pPr>
            <a:r>
              <a:rPr lang="en-US" sz="4400" b="1" dirty="0">
                <a:solidFill>
                  <a:srgbClr val="124E73"/>
                </a:solidFill>
                <a:latin typeface="MuseoModerno Medium" pitchFamily="34" charset="0"/>
                <a:ea typeface="MuseoModerno Medium" pitchFamily="34" charset="-122"/>
                <a:cs typeface="MuseoModerno Medium" pitchFamily="34" charset="-120"/>
              </a:rPr>
              <a:t>Gia Công Và Lắp Ráp</a:t>
            </a:r>
            <a:endParaRPr lang="en-US" sz="4400" b="1" dirty="0"/>
          </a:p>
        </p:txBody>
      </p:sp>
      <p:sp>
        <p:nvSpPr>
          <p:cNvPr id="5" name="Shape 1"/>
          <p:cNvSpPr/>
          <p:nvPr/>
        </p:nvSpPr>
        <p:spPr>
          <a:xfrm>
            <a:off x="1005126" y="2934891"/>
            <a:ext cx="22860" cy="4571048"/>
          </a:xfrm>
          <a:prstGeom prst="roundRect">
            <a:avLst>
              <a:gd name="adj" fmla="val 133429"/>
            </a:avLst>
          </a:prstGeom>
          <a:solidFill>
            <a:srgbClr val="D9D4C9"/>
          </a:solidFill>
          <a:ln/>
        </p:spPr>
      </p:sp>
      <p:sp>
        <p:nvSpPr>
          <p:cNvPr id="6" name="Shape 2"/>
          <p:cNvSpPr/>
          <p:nvPr/>
        </p:nvSpPr>
        <p:spPr>
          <a:xfrm>
            <a:off x="1222415" y="3380899"/>
            <a:ext cx="711637" cy="22860"/>
          </a:xfrm>
          <a:prstGeom prst="roundRect">
            <a:avLst>
              <a:gd name="adj" fmla="val 133429"/>
            </a:avLst>
          </a:prstGeom>
          <a:solidFill>
            <a:srgbClr val="2B678C"/>
          </a:solidFill>
          <a:ln/>
        </p:spPr>
      </p:sp>
      <p:sp>
        <p:nvSpPr>
          <p:cNvPr id="7" name="Shape 3"/>
          <p:cNvSpPr/>
          <p:nvPr/>
        </p:nvSpPr>
        <p:spPr>
          <a:xfrm>
            <a:off x="787837" y="3163610"/>
            <a:ext cx="457438" cy="457438"/>
          </a:xfrm>
          <a:prstGeom prst="roundRect">
            <a:avLst>
              <a:gd name="adj" fmla="val 6668"/>
            </a:avLst>
          </a:prstGeom>
          <a:solidFill>
            <a:srgbClr val="124E73"/>
          </a:solidFill>
          <a:ln/>
        </p:spPr>
      </p:sp>
      <p:sp>
        <p:nvSpPr>
          <p:cNvPr id="8" name="Text 4"/>
          <p:cNvSpPr/>
          <p:nvPr/>
        </p:nvSpPr>
        <p:spPr>
          <a:xfrm>
            <a:off x="944999" y="3239810"/>
            <a:ext cx="143113" cy="305038"/>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9" name="Text 5"/>
          <p:cNvSpPr/>
          <p:nvPr/>
        </p:nvSpPr>
        <p:spPr>
          <a:xfrm>
            <a:off x="2134910" y="3138130"/>
            <a:ext cx="2541746" cy="317659"/>
          </a:xfrm>
          <a:prstGeom prst="rect">
            <a:avLst/>
          </a:prstGeom>
          <a:noFill/>
          <a:ln/>
        </p:spPr>
        <p:txBody>
          <a:bodyPr wrap="none" lIns="0" tIns="0" rIns="0" bIns="0" rtlCol="0" anchor="t"/>
          <a:lstStyle/>
          <a:p>
            <a:pPr marL="0" indent="0" algn="l">
              <a:lnSpc>
                <a:spcPts val="2500"/>
              </a:lnSpc>
              <a:buNone/>
            </a:pPr>
            <a:r>
              <a:rPr lang="en-US" sz="2400" b="1" dirty="0">
                <a:solidFill>
                  <a:srgbClr val="2B4150"/>
                </a:solidFill>
                <a:latin typeface="MuseoModerno Medium" pitchFamily="34" charset="0"/>
                <a:ea typeface="MuseoModerno Medium" pitchFamily="34" charset="-122"/>
                <a:cs typeface="MuseoModerno Medium" pitchFamily="34" charset="-120"/>
              </a:rPr>
              <a:t>May Các Phần Vải</a:t>
            </a:r>
            <a:endParaRPr lang="en-US" sz="2400" b="1" dirty="0"/>
          </a:p>
        </p:txBody>
      </p:sp>
      <p:sp>
        <p:nvSpPr>
          <p:cNvPr id="10" name="Text 6"/>
          <p:cNvSpPr/>
          <p:nvPr/>
        </p:nvSpPr>
        <p:spPr>
          <a:xfrm>
            <a:off x="2134910" y="3528555"/>
            <a:ext cx="6297454" cy="325279"/>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Công nhân sử dụng máy may công nghiệp để nối các lớp vải lại với nhau.</a:t>
            </a:r>
            <a:endParaRPr lang="en-US" dirty="0"/>
          </a:p>
        </p:txBody>
      </p:sp>
      <p:sp>
        <p:nvSpPr>
          <p:cNvPr id="11" name="Shape 7"/>
          <p:cNvSpPr/>
          <p:nvPr/>
        </p:nvSpPr>
        <p:spPr>
          <a:xfrm>
            <a:off x="1222415" y="4755475"/>
            <a:ext cx="711637" cy="22860"/>
          </a:xfrm>
          <a:prstGeom prst="roundRect">
            <a:avLst>
              <a:gd name="adj" fmla="val 133429"/>
            </a:avLst>
          </a:prstGeom>
          <a:solidFill>
            <a:srgbClr val="2B678C"/>
          </a:solidFill>
          <a:ln/>
        </p:spPr>
      </p:sp>
      <p:sp>
        <p:nvSpPr>
          <p:cNvPr id="12" name="Shape 8"/>
          <p:cNvSpPr/>
          <p:nvPr/>
        </p:nvSpPr>
        <p:spPr>
          <a:xfrm>
            <a:off x="787837" y="4538186"/>
            <a:ext cx="457438" cy="457438"/>
          </a:xfrm>
          <a:prstGeom prst="roundRect">
            <a:avLst>
              <a:gd name="adj" fmla="val 6668"/>
            </a:avLst>
          </a:prstGeom>
          <a:solidFill>
            <a:srgbClr val="124E73"/>
          </a:solidFill>
          <a:ln/>
        </p:spPr>
      </p:sp>
      <p:sp>
        <p:nvSpPr>
          <p:cNvPr id="13" name="Text 9"/>
          <p:cNvSpPr/>
          <p:nvPr/>
        </p:nvSpPr>
        <p:spPr>
          <a:xfrm>
            <a:off x="931783" y="4614386"/>
            <a:ext cx="169545" cy="305038"/>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4" name="Text 10"/>
          <p:cNvSpPr/>
          <p:nvPr/>
        </p:nvSpPr>
        <p:spPr>
          <a:xfrm>
            <a:off x="2134910" y="4512707"/>
            <a:ext cx="4529257" cy="317659"/>
          </a:xfrm>
          <a:prstGeom prst="rect">
            <a:avLst/>
          </a:prstGeom>
          <a:noFill/>
          <a:ln/>
        </p:spPr>
        <p:txBody>
          <a:bodyPr wrap="none" lIns="0" tIns="0" rIns="0" bIns="0" rtlCol="0" anchor="t"/>
          <a:lstStyle/>
          <a:p>
            <a:pPr marL="0" indent="0" algn="l">
              <a:lnSpc>
                <a:spcPts val="2500"/>
              </a:lnSpc>
              <a:buNone/>
            </a:pPr>
            <a:r>
              <a:rPr lang="en-US" sz="2400" b="1" dirty="0">
                <a:solidFill>
                  <a:srgbClr val="2B4150"/>
                </a:solidFill>
                <a:latin typeface="MuseoModerno Medium" pitchFamily="34" charset="0"/>
                <a:ea typeface="MuseoModerno Medium" pitchFamily="34" charset="-122"/>
                <a:cs typeface="MuseoModerno Medium" pitchFamily="34" charset="-120"/>
              </a:rPr>
              <a:t>Gắn Khóa Kéo Và Các Chi Tiết Phụ Trợ</a:t>
            </a:r>
            <a:endParaRPr lang="en-US" sz="2400" b="1" dirty="0"/>
          </a:p>
        </p:txBody>
      </p:sp>
      <p:sp>
        <p:nvSpPr>
          <p:cNvPr id="15" name="Text 11"/>
          <p:cNvSpPr/>
          <p:nvPr/>
        </p:nvSpPr>
        <p:spPr>
          <a:xfrm>
            <a:off x="2134910" y="4903132"/>
            <a:ext cx="6297454" cy="650558"/>
          </a:xfrm>
          <a:prstGeom prst="rect">
            <a:avLst/>
          </a:prstGeom>
          <a:noFill/>
          <a:ln/>
        </p:spPr>
        <p:txBody>
          <a:bodyPr wrap="squar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Khóa kéo và các chi tiết phụ trợ cần được gắn chính xác để đảm bảo tính năng chống nước và tiện lợi.</a:t>
            </a:r>
            <a:endParaRPr lang="en-US" dirty="0"/>
          </a:p>
        </p:txBody>
      </p:sp>
      <p:sp>
        <p:nvSpPr>
          <p:cNvPr id="16" name="Shape 12"/>
          <p:cNvSpPr/>
          <p:nvPr/>
        </p:nvSpPr>
        <p:spPr>
          <a:xfrm>
            <a:off x="1222415" y="6455331"/>
            <a:ext cx="711637" cy="22860"/>
          </a:xfrm>
          <a:prstGeom prst="roundRect">
            <a:avLst>
              <a:gd name="adj" fmla="val 133429"/>
            </a:avLst>
          </a:prstGeom>
          <a:solidFill>
            <a:srgbClr val="2B678C"/>
          </a:solidFill>
          <a:ln/>
        </p:spPr>
      </p:sp>
      <p:sp>
        <p:nvSpPr>
          <p:cNvPr id="17" name="Shape 13"/>
          <p:cNvSpPr/>
          <p:nvPr/>
        </p:nvSpPr>
        <p:spPr>
          <a:xfrm>
            <a:off x="787837" y="6238042"/>
            <a:ext cx="457438" cy="457438"/>
          </a:xfrm>
          <a:prstGeom prst="roundRect">
            <a:avLst>
              <a:gd name="adj" fmla="val 6668"/>
            </a:avLst>
          </a:prstGeom>
          <a:solidFill>
            <a:srgbClr val="124E73"/>
          </a:solidFill>
          <a:ln/>
        </p:spPr>
      </p:sp>
      <p:sp>
        <p:nvSpPr>
          <p:cNvPr id="18" name="Text 14"/>
          <p:cNvSpPr/>
          <p:nvPr/>
        </p:nvSpPr>
        <p:spPr>
          <a:xfrm>
            <a:off x="930831" y="6314242"/>
            <a:ext cx="171450" cy="305038"/>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9" name="Text 15"/>
          <p:cNvSpPr/>
          <p:nvPr/>
        </p:nvSpPr>
        <p:spPr>
          <a:xfrm>
            <a:off x="2134910" y="6212562"/>
            <a:ext cx="2541746" cy="317659"/>
          </a:xfrm>
          <a:prstGeom prst="rect">
            <a:avLst/>
          </a:prstGeom>
          <a:noFill/>
          <a:ln/>
        </p:spPr>
        <p:txBody>
          <a:bodyPr wrap="none" lIns="0" tIns="0" rIns="0" bIns="0" rtlCol="0" anchor="t"/>
          <a:lstStyle/>
          <a:p>
            <a:pPr marL="0" indent="0" algn="l">
              <a:lnSpc>
                <a:spcPts val="2500"/>
              </a:lnSpc>
              <a:buNone/>
            </a:pPr>
            <a:r>
              <a:rPr lang="en-US" sz="2400" b="1" dirty="0">
                <a:solidFill>
                  <a:srgbClr val="2B4150"/>
                </a:solidFill>
                <a:latin typeface="MuseoModerno Medium" pitchFamily="34" charset="0"/>
                <a:ea typeface="MuseoModerno Medium" pitchFamily="34" charset="-122"/>
                <a:cs typeface="MuseoModerno Medium" pitchFamily="34" charset="-120"/>
              </a:rPr>
              <a:t>Kiểm Tra Chất Lượng</a:t>
            </a:r>
            <a:endParaRPr lang="en-US" sz="2400" b="1" dirty="0"/>
          </a:p>
        </p:txBody>
      </p:sp>
      <p:sp>
        <p:nvSpPr>
          <p:cNvPr id="20" name="Text 16"/>
          <p:cNvSpPr/>
          <p:nvPr/>
        </p:nvSpPr>
        <p:spPr>
          <a:xfrm>
            <a:off x="2134910" y="6602987"/>
            <a:ext cx="6297454" cy="650558"/>
          </a:xfrm>
          <a:prstGeom prst="rect">
            <a:avLst/>
          </a:prstGeom>
          <a:noFill/>
          <a:ln/>
        </p:spPr>
        <p:txBody>
          <a:bodyPr wrap="squar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Kiểm tra kỹ lưỡng để đảm bảo sản phẩm đáp ứng các tiêu chuẩn về hiệu suất và độ bền.</a:t>
            </a:r>
            <a:endParaRPr lang="en-US" dirty="0"/>
          </a:p>
        </p:txBody>
      </p:sp>
      <p:pic>
        <p:nvPicPr>
          <p:cNvPr id="23" name="Picture 22">
            <a:extLst>
              <a:ext uri="{FF2B5EF4-FFF2-40B4-BE49-F238E27FC236}">
                <a16:creationId xmlns:a16="http://schemas.microsoft.com/office/drawing/2014/main" id="{16E3DB26-72C2-12C2-03EB-F1199B8C2FD3}"/>
              </a:ext>
            </a:extLst>
          </p:cNvPr>
          <p:cNvPicPr>
            <a:picLocks noChangeAspect="1"/>
          </p:cNvPicPr>
          <p:nvPr/>
        </p:nvPicPr>
        <p:blipFill>
          <a:blip r:embed="rId4"/>
          <a:stretch>
            <a:fillRect/>
          </a:stretch>
        </p:blipFill>
        <p:spPr>
          <a:xfrm>
            <a:off x="12483874" y="7536264"/>
            <a:ext cx="1983917" cy="6143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56009" y="3066454"/>
            <a:ext cx="4876800" cy="4297680"/>
          </a:xfrm>
          <a:prstGeom prst="rect">
            <a:avLst/>
          </a:prstGeom>
        </p:spPr>
      </p:pic>
      <p:sp>
        <p:nvSpPr>
          <p:cNvPr id="3" name="Text 0"/>
          <p:cNvSpPr/>
          <p:nvPr/>
        </p:nvSpPr>
        <p:spPr>
          <a:xfrm>
            <a:off x="1016615" y="609481"/>
            <a:ext cx="12597171" cy="1136571"/>
          </a:xfrm>
          <a:prstGeom prst="rect">
            <a:avLst/>
          </a:prstGeom>
          <a:noFill/>
          <a:ln/>
        </p:spPr>
        <p:txBody>
          <a:bodyPr wrap="square" lIns="0" tIns="0" rIns="0" bIns="0" rtlCol="0" anchor="t"/>
          <a:lstStyle/>
          <a:p>
            <a:pPr marL="0" indent="0" algn="ctr">
              <a:lnSpc>
                <a:spcPts val="4450"/>
              </a:lnSpc>
              <a:buNone/>
            </a:pPr>
            <a:r>
              <a:rPr lang="en-US" sz="4400" b="1" dirty="0">
                <a:solidFill>
                  <a:srgbClr val="124E73"/>
                </a:solidFill>
                <a:latin typeface="MuseoModerno Medium" pitchFamily="34" charset="0"/>
                <a:ea typeface="MuseoModerno Medium" pitchFamily="34" charset="-122"/>
                <a:cs typeface="MuseoModerno Medium" pitchFamily="34" charset="-120"/>
              </a:rPr>
              <a:t>Nguy Cơ Tai Nạn Trong Gia Công Và Lắp Ráp</a:t>
            </a:r>
            <a:endParaRPr lang="en-US" sz="4400" b="1" dirty="0"/>
          </a:p>
        </p:txBody>
      </p:sp>
      <p:pic>
        <p:nvPicPr>
          <p:cNvPr id="4" name="Image 1" descr="preencoded.png"/>
          <p:cNvPicPr>
            <a:picLocks noChangeAspect="1"/>
          </p:cNvPicPr>
          <p:nvPr/>
        </p:nvPicPr>
        <p:blipFill>
          <a:blip r:embed="rId4"/>
          <a:stretch>
            <a:fillRect/>
          </a:stretch>
        </p:blipFill>
        <p:spPr>
          <a:xfrm>
            <a:off x="6122908" y="1909763"/>
            <a:ext cx="909280" cy="1454825"/>
          </a:xfrm>
          <a:prstGeom prst="rect">
            <a:avLst/>
          </a:prstGeom>
        </p:spPr>
      </p:pic>
      <p:sp>
        <p:nvSpPr>
          <p:cNvPr id="5" name="Text 1"/>
          <p:cNvSpPr/>
          <p:nvPr/>
        </p:nvSpPr>
        <p:spPr>
          <a:xfrm>
            <a:off x="7304961" y="2077971"/>
            <a:ext cx="2273260" cy="284083"/>
          </a:xfrm>
          <a:prstGeom prst="rect">
            <a:avLst/>
          </a:prstGeom>
          <a:noFill/>
          <a:ln/>
        </p:spPr>
        <p:txBody>
          <a:bodyPr wrap="none" lIns="0" tIns="0" rIns="0" bIns="0" rtlCol="0" anchor="t"/>
          <a:lstStyle/>
          <a:p>
            <a:pPr marL="0" indent="0" algn="l">
              <a:lnSpc>
                <a:spcPts val="2200"/>
              </a:lnSpc>
              <a:buNone/>
            </a:pPr>
            <a:r>
              <a:rPr lang="en-US" sz="2000" b="1" dirty="0">
                <a:solidFill>
                  <a:srgbClr val="2B4150"/>
                </a:solidFill>
                <a:latin typeface="MuseoModerno Medium" pitchFamily="34" charset="0"/>
                <a:ea typeface="MuseoModerno Medium" pitchFamily="34" charset="-122"/>
                <a:cs typeface="MuseoModerno Medium" pitchFamily="34" charset="-120"/>
              </a:rPr>
              <a:t>Bị Kim Chỉ Đâm</a:t>
            </a:r>
            <a:endParaRPr lang="en-US" sz="2000" b="1" dirty="0"/>
          </a:p>
        </p:txBody>
      </p:sp>
      <p:sp>
        <p:nvSpPr>
          <p:cNvPr id="6" name="Text 2"/>
          <p:cNvSpPr/>
          <p:nvPr/>
        </p:nvSpPr>
        <p:spPr>
          <a:xfrm>
            <a:off x="7304961" y="2484715"/>
            <a:ext cx="6688931" cy="581739"/>
          </a:xfrm>
          <a:prstGeom prst="rect">
            <a:avLst/>
          </a:prstGeom>
          <a:noFill/>
          <a:ln/>
        </p:spPr>
        <p:txBody>
          <a:bodyPr wrap="square" lIns="0" tIns="0" rIns="0" bIns="0" rtlCol="0" anchor="t"/>
          <a:lstStyle/>
          <a:p>
            <a:pPr marL="0" indent="0" algn="l">
              <a:lnSpc>
                <a:spcPts val="2250"/>
              </a:lnSpc>
              <a:buNone/>
            </a:pPr>
            <a:r>
              <a:rPr lang="en-US" dirty="0">
                <a:solidFill>
                  <a:srgbClr val="2B4150"/>
                </a:solidFill>
                <a:latin typeface="PT Serif" panose="020A0603040505020204" pitchFamily="18" charset="0"/>
                <a:ea typeface="Source Sans Pro" pitchFamily="34" charset="-122"/>
                <a:cs typeface="Source Sans Pro" pitchFamily="34" charset="-120"/>
              </a:rPr>
              <a:t>Công nhân có thể bị kim chỉ đâm vào tay hoặc cơ thể khi làm việc với máy may công nghiệp.</a:t>
            </a:r>
            <a:endParaRPr lang="en-US" dirty="0"/>
          </a:p>
        </p:txBody>
      </p:sp>
      <p:pic>
        <p:nvPicPr>
          <p:cNvPr id="7" name="Image 2" descr="preencoded.png"/>
          <p:cNvPicPr>
            <a:picLocks noChangeAspect="1"/>
          </p:cNvPicPr>
          <p:nvPr/>
        </p:nvPicPr>
        <p:blipFill>
          <a:blip r:embed="rId5"/>
          <a:stretch>
            <a:fillRect/>
          </a:stretch>
        </p:blipFill>
        <p:spPr>
          <a:xfrm>
            <a:off x="6122908" y="3364587"/>
            <a:ext cx="909280" cy="1454825"/>
          </a:xfrm>
          <a:prstGeom prst="rect">
            <a:avLst/>
          </a:prstGeom>
        </p:spPr>
      </p:pic>
      <p:sp>
        <p:nvSpPr>
          <p:cNvPr id="8" name="Text 3"/>
          <p:cNvSpPr/>
          <p:nvPr/>
        </p:nvSpPr>
        <p:spPr>
          <a:xfrm>
            <a:off x="7304961" y="3532796"/>
            <a:ext cx="2753439" cy="284083"/>
          </a:xfrm>
          <a:prstGeom prst="rect">
            <a:avLst/>
          </a:prstGeom>
          <a:noFill/>
          <a:ln/>
        </p:spPr>
        <p:txBody>
          <a:bodyPr wrap="none" lIns="0" tIns="0" rIns="0" bIns="0" rtlCol="0" anchor="t"/>
          <a:lstStyle/>
          <a:p>
            <a:pPr marL="0" indent="0" algn="l">
              <a:lnSpc>
                <a:spcPts val="2200"/>
              </a:lnSpc>
              <a:buNone/>
            </a:pPr>
            <a:r>
              <a:rPr lang="en-US" sz="2000" b="1" dirty="0">
                <a:solidFill>
                  <a:srgbClr val="2B4150"/>
                </a:solidFill>
                <a:latin typeface="MuseoModerno Medium" pitchFamily="34" charset="0"/>
                <a:ea typeface="MuseoModerno Medium" pitchFamily="34" charset="-122"/>
                <a:cs typeface="MuseoModerno Medium" pitchFamily="34" charset="-120"/>
              </a:rPr>
              <a:t>Bị Kẹt Tay Hoặc Va Chạm</a:t>
            </a:r>
            <a:endParaRPr lang="en-US" sz="2000" b="1" dirty="0"/>
          </a:p>
        </p:txBody>
      </p:sp>
      <p:sp>
        <p:nvSpPr>
          <p:cNvPr id="9" name="Text 4"/>
          <p:cNvSpPr/>
          <p:nvPr/>
        </p:nvSpPr>
        <p:spPr>
          <a:xfrm>
            <a:off x="7304961" y="3939540"/>
            <a:ext cx="6688931" cy="290870"/>
          </a:xfrm>
          <a:prstGeom prst="rect">
            <a:avLst/>
          </a:prstGeom>
          <a:noFill/>
          <a:ln/>
        </p:spPr>
        <p:txBody>
          <a:bodyPr wrap="none" lIns="0" tIns="0" rIns="0" bIns="0" rtlCol="0" anchor="t"/>
          <a:lstStyle/>
          <a:p>
            <a:pPr marL="0" indent="0" algn="l">
              <a:lnSpc>
                <a:spcPts val="2250"/>
              </a:lnSpc>
              <a:buNone/>
            </a:pPr>
            <a:r>
              <a:rPr lang="en-US" dirty="0">
                <a:solidFill>
                  <a:srgbClr val="2B4150"/>
                </a:solidFill>
                <a:latin typeface="PT Serif" panose="020A0603040505020204" pitchFamily="18" charset="0"/>
                <a:ea typeface="Source Sans Pro" pitchFamily="34" charset="-122"/>
                <a:cs typeface="Source Sans Pro" pitchFamily="34" charset="-120"/>
              </a:rPr>
              <a:t>Gắn khóa kéo và các chi tiết phụ trợ có thể dẫn đến bị kẹt tay </a:t>
            </a:r>
            <a:r>
              <a:rPr lang="en-US" dirty="0" err="1">
                <a:solidFill>
                  <a:srgbClr val="2B4150"/>
                </a:solidFill>
                <a:latin typeface="PT Serif" panose="020A0603040505020204" pitchFamily="18" charset="0"/>
                <a:ea typeface="Source Sans Pro" pitchFamily="34" charset="-122"/>
                <a:cs typeface="Source Sans Pro" pitchFamily="34" charset="-120"/>
              </a:rPr>
              <a:t>hoặc</a:t>
            </a:r>
            <a:r>
              <a:rPr lang="en-US"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2250"/>
              </a:lnSpc>
              <a:buNone/>
            </a:pPr>
            <a:r>
              <a:rPr lang="en-US" dirty="0" err="1">
                <a:solidFill>
                  <a:srgbClr val="2B4150"/>
                </a:solidFill>
                <a:latin typeface="PT Serif" panose="020A0603040505020204" pitchFamily="18" charset="0"/>
                <a:ea typeface="Source Sans Pro" pitchFamily="34" charset="-122"/>
                <a:cs typeface="Source Sans Pro" pitchFamily="34" charset="-120"/>
              </a:rPr>
              <a:t>va</a:t>
            </a:r>
            <a:r>
              <a:rPr lang="en-US" dirty="0">
                <a:solidFill>
                  <a:srgbClr val="2B4150"/>
                </a:solidFill>
                <a:latin typeface="PT Serif" panose="020A0603040505020204" pitchFamily="18" charset="0"/>
                <a:ea typeface="Source Sans Pro" pitchFamily="34" charset="-122"/>
                <a:cs typeface="Source Sans Pro" pitchFamily="34" charset="-120"/>
              </a:rPr>
              <a:t> chạm với máy móc.</a:t>
            </a:r>
            <a:endParaRPr lang="en-US" dirty="0"/>
          </a:p>
        </p:txBody>
      </p:sp>
      <p:pic>
        <p:nvPicPr>
          <p:cNvPr id="10" name="Image 3" descr="preencoded.png"/>
          <p:cNvPicPr>
            <a:picLocks noChangeAspect="1"/>
          </p:cNvPicPr>
          <p:nvPr/>
        </p:nvPicPr>
        <p:blipFill>
          <a:blip r:embed="rId6"/>
          <a:stretch>
            <a:fillRect/>
          </a:stretch>
        </p:blipFill>
        <p:spPr>
          <a:xfrm>
            <a:off x="6122908" y="4819412"/>
            <a:ext cx="909280" cy="1454825"/>
          </a:xfrm>
          <a:prstGeom prst="rect">
            <a:avLst/>
          </a:prstGeom>
        </p:spPr>
      </p:pic>
      <p:sp>
        <p:nvSpPr>
          <p:cNvPr id="11" name="Text 5"/>
          <p:cNvSpPr/>
          <p:nvPr/>
        </p:nvSpPr>
        <p:spPr>
          <a:xfrm>
            <a:off x="7304961" y="4987620"/>
            <a:ext cx="2383631" cy="284083"/>
          </a:xfrm>
          <a:prstGeom prst="rect">
            <a:avLst/>
          </a:prstGeom>
          <a:noFill/>
          <a:ln/>
        </p:spPr>
        <p:txBody>
          <a:bodyPr wrap="none" lIns="0" tIns="0" rIns="0" bIns="0" rtlCol="0" anchor="t"/>
          <a:lstStyle/>
          <a:p>
            <a:pPr marL="0" indent="0" algn="l">
              <a:lnSpc>
                <a:spcPts val="2200"/>
              </a:lnSpc>
              <a:buNone/>
            </a:pPr>
            <a:r>
              <a:rPr lang="en-US" sz="2000" b="1" dirty="0">
                <a:solidFill>
                  <a:srgbClr val="2B4150"/>
                </a:solidFill>
                <a:latin typeface="MuseoModerno Medium" pitchFamily="34" charset="0"/>
                <a:ea typeface="MuseoModerno Medium" pitchFamily="34" charset="-122"/>
                <a:cs typeface="MuseoModerno Medium" pitchFamily="34" charset="-120"/>
              </a:rPr>
              <a:t>Tiếp Xúc Với Hóa Chất</a:t>
            </a:r>
            <a:endParaRPr lang="en-US" sz="2000" b="1" dirty="0"/>
          </a:p>
        </p:txBody>
      </p:sp>
      <p:sp>
        <p:nvSpPr>
          <p:cNvPr id="12" name="Text 6"/>
          <p:cNvSpPr/>
          <p:nvPr/>
        </p:nvSpPr>
        <p:spPr>
          <a:xfrm>
            <a:off x="7304961" y="5394365"/>
            <a:ext cx="6688931" cy="290870"/>
          </a:xfrm>
          <a:prstGeom prst="rect">
            <a:avLst/>
          </a:prstGeom>
          <a:noFill/>
          <a:ln/>
        </p:spPr>
        <p:txBody>
          <a:bodyPr wrap="none" lIns="0" tIns="0" rIns="0" bIns="0" rtlCol="0" anchor="t"/>
          <a:lstStyle/>
          <a:p>
            <a:pPr marL="0" indent="0" algn="l">
              <a:lnSpc>
                <a:spcPts val="2250"/>
              </a:lnSpc>
              <a:buNone/>
            </a:pPr>
            <a:r>
              <a:rPr lang="en-US" dirty="0">
                <a:solidFill>
                  <a:srgbClr val="2B4150"/>
                </a:solidFill>
                <a:latin typeface="PT Serif" panose="020A0603040505020204" pitchFamily="18" charset="0"/>
                <a:ea typeface="Source Sans Pro" pitchFamily="34" charset="-122"/>
                <a:cs typeface="Source Sans Pro" pitchFamily="34" charset="-120"/>
              </a:rPr>
              <a:t>Tiếp xúc với hóa chất và keo dán có thể gây kích ứng da hoặc </a:t>
            </a:r>
            <a:r>
              <a:rPr lang="en-US" dirty="0" err="1">
                <a:solidFill>
                  <a:srgbClr val="2B4150"/>
                </a:solidFill>
                <a:latin typeface="PT Serif" panose="020A0603040505020204" pitchFamily="18" charset="0"/>
                <a:ea typeface="Source Sans Pro" pitchFamily="34" charset="-122"/>
                <a:cs typeface="Source Sans Pro" pitchFamily="34" charset="-120"/>
              </a:rPr>
              <a:t>các</a:t>
            </a:r>
            <a:r>
              <a:rPr lang="en-US"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2250"/>
              </a:lnSpc>
              <a:buNone/>
            </a:pPr>
            <a:r>
              <a:rPr lang="en-US" dirty="0" err="1">
                <a:solidFill>
                  <a:srgbClr val="2B4150"/>
                </a:solidFill>
                <a:latin typeface="PT Serif" panose="020A0603040505020204" pitchFamily="18" charset="0"/>
                <a:ea typeface="Source Sans Pro" pitchFamily="34" charset="-122"/>
                <a:cs typeface="Source Sans Pro" pitchFamily="34" charset="-120"/>
              </a:rPr>
              <a:t>vấn</a:t>
            </a:r>
            <a:r>
              <a:rPr lang="en-US" dirty="0">
                <a:solidFill>
                  <a:srgbClr val="2B4150"/>
                </a:solidFill>
                <a:latin typeface="PT Serif" panose="020A0603040505020204" pitchFamily="18" charset="0"/>
                <a:ea typeface="Source Sans Pro" pitchFamily="34" charset="-122"/>
                <a:cs typeface="Source Sans Pro" pitchFamily="34" charset="-120"/>
              </a:rPr>
              <a:t> đề về hô hấp.</a:t>
            </a:r>
            <a:endParaRPr lang="en-US" dirty="0"/>
          </a:p>
        </p:txBody>
      </p:sp>
      <p:pic>
        <p:nvPicPr>
          <p:cNvPr id="13" name="Image 4" descr="preencoded.png"/>
          <p:cNvPicPr>
            <a:picLocks noChangeAspect="1"/>
          </p:cNvPicPr>
          <p:nvPr/>
        </p:nvPicPr>
        <p:blipFill>
          <a:blip r:embed="rId7"/>
          <a:stretch>
            <a:fillRect/>
          </a:stretch>
        </p:blipFill>
        <p:spPr>
          <a:xfrm>
            <a:off x="6122908" y="6274237"/>
            <a:ext cx="909280" cy="1454825"/>
          </a:xfrm>
          <a:prstGeom prst="rect">
            <a:avLst/>
          </a:prstGeom>
        </p:spPr>
      </p:pic>
      <p:sp>
        <p:nvSpPr>
          <p:cNvPr id="14" name="Text 7"/>
          <p:cNvSpPr/>
          <p:nvPr/>
        </p:nvSpPr>
        <p:spPr>
          <a:xfrm>
            <a:off x="7304961" y="6442445"/>
            <a:ext cx="2742128" cy="284083"/>
          </a:xfrm>
          <a:prstGeom prst="rect">
            <a:avLst/>
          </a:prstGeom>
          <a:noFill/>
          <a:ln/>
        </p:spPr>
        <p:txBody>
          <a:bodyPr wrap="none" lIns="0" tIns="0" rIns="0" bIns="0" rtlCol="0" anchor="t"/>
          <a:lstStyle/>
          <a:p>
            <a:pPr marL="0" indent="0" algn="l">
              <a:lnSpc>
                <a:spcPts val="2200"/>
              </a:lnSpc>
              <a:buNone/>
            </a:pPr>
            <a:r>
              <a:rPr lang="en-US" sz="2000" b="1" dirty="0">
                <a:solidFill>
                  <a:srgbClr val="2B4150"/>
                </a:solidFill>
                <a:latin typeface="MuseoModerno Medium" pitchFamily="34" charset="0"/>
                <a:ea typeface="MuseoModerno Medium" pitchFamily="34" charset="-122"/>
                <a:cs typeface="MuseoModerno Medium" pitchFamily="34" charset="-120"/>
              </a:rPr>
              <a:t>Trượt Ngã Hoặc Va Chạm</a:t>
            </a:r>
            <a:endParaRPr lang="en-US" sz="2000" b="1" dirty="0"/>
          </a:p>
        </p:txBody>
      </p:sp>
      <p:sp>
        <p:nvSpPr>
          <p:cNvPr id="15" name="Text 8"/>
          <p:cNvSpPr/>
          <p:nvPr/>
        </p:nvSpPr>
        <p:spPr>
          <a:xfrm>
            <a:off x="7304961" y="6849189"/>
            <a:ext cx="6688931" cy="581739"/>
          </a:xfrm>
          <a:prstGeom prst="rect">
            <a:avLst/>
          </a:prstGeom>
          <a:noFill/>
          <a:ln/>
        </p:spPr>
        <p:txBody>
          <a:bodyPr wrap="square" lIns="0" tIns="0" rIns="0" bIns="0" rtlCol="0" anchor="t"/>
          <a:lstStyle/>
          <a:p>
            <a:pPr marL="0" indent="0" algn="l">
              <a:lnSpc>
                <a:spcPts val="2250"/>
              </a:lnSpc>
              <a:buNone/>
            </a:pPr>
            <a:r>
              <a:rPr lang="en-US" dirty="0">
                <a:solidFill>
                  <a:srgbClr val="2B4150"/>
                </a:solidFill>
                <a:latin typeface="PT Serif" panose="020A0603040505020204" pitchFamily="18" charset="0"/>
                <a:ea typeface="Source Sans Pro" pitchFamily="34" charset="-122"/>
                <a:cs typeface="Source Sans Pro" pitchFamily="34" charset="-120"/>
              </a:rPr>
              <a:t>Môi trường làm việc có nhiều vật liệu và thiết bị có thể dẫn đến tai nạn do trượt ngã hoặc va chạm.</a:t>
            </a:r>
            <a:endParaRPr lang="en-US" dirty="0"/>
          </a:p>
        </p:txBody>
      </p:sp>
      <p:pic>
        <p:nvPicPr>
          <p:cNvPr id="16" name="Picture 15">
            <a:extLst>
              <a:ext uri="{FF2B5EF4-FFF2-40B4-BE49-F238E27FC236}">
                <a16:creationId xmlns:a16="http://schemas.microsoft.com/office/drawing/2014/main" id="{0F263FCF-CC55-189A-B7AB-71C0F7B6026F}"/>
              </a:ext>
            </a:extLst>
          </p:cNvPr>
          <p:cNvPicPr>
            <a:picLocks noChangeAspect="1"/>
          </p:cNvPicPr>
          <p:nvPr/>
        </p:nvPicPr>
        <p:blipFill>
          <a:blip r:embed="rId8"/>
          <a:stretch>
            <a:fillRect/>
          </a:stretch>
        </p:blipFill>
        <p:spPr>
          <a:xfrm>
            <a:off x="12483874" y="7536264"/>
            <a:ext cx="1983917" cy="61432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7962" y="3748206"/>
            <a:ext cx="4976932" cy="2811185"/>
          </a:xfrm>
          <a:prstGeom prst="rect">
            <a:avLst/>
          </a:prstGeom>
        </p:spPr>
      </p:pic>
      <p:sp>
        <p:nvSpPr>
          <p:cNvPr id="4" name="Text 0"/>
          <p:cNvSpPr/>
          <p:nvPr/>
        </p:nvSpPr>
        <p:spPr>
          <a:xfrm>
            <a:off x="2657606" y="562332"/>
            <a:ext cx="9315189" cy="1909882"/>
          </a:xfrm>
          <a:prstGeom prst="rect">
            <a:avLst/>
          </a:prstGeom>
          <a:noFill/>
          <a:ln/>
        </p:spPr>
        <p:txBody>
          <a:bodyPr wrap="square" lIns="0" tIns="0" rIns="0" bIns="0" rtlCol="0" anchor="t"/>
          <a:lstStyle/>
          <a:p>
            <a:pPr marL="0" indent="0" algn="ctr">
              <a:lnSpc>
                <a:spcPts val="5000"/>
              </a:lnSpc>
              <a:buNone/>
            </a:pPr>
            <a:r>
              <a:rPr lang="en-US" sz="4800" b="1" dirty="0">
                <a:solidFill>
                  <a:srgbClr val="124E73"/>
                </a:solidFill>
                <a:latin typeface="MuseoModerno Medium" pitchFamily="34" charset="0"/>
                <a:ea typeface="MuseoModerno Medium" pitchFamily="34" charset="-122"/>
                <a:cs typeface="MuseoModerno Medium" pitchFamily="34" charset="-120"/>
              </a:rPr>
              <a:t>An Toàn Vệ Sinh Lao Động Cho Nhân Viên Kiểm Tra Chất Lượng</a:t>
            </a:r>
            <a:endParaRPr lang="en-US" sz="4800" b="1" dirty="0"/>
          </a:p>
        </p:txBody>
      </p:sp>
      <p:pic>
        <p:nvPicPr>
          <p:cNvPr id="5" name="Image 2" descr="preencoded.png"/>
          <p:cNvPicPr>
            <a:picLocks noChangeAspect="1"/>
          </p:cNvPicPr>
          <p:nvPr/>
        </p:nvPicPr>
        <p:blipFill>
          <a:blip r:embed="rId4"/>
          <a:stretch>
            <a:fillRect/>
          </a:stretch>
        </p:blipFill>
        <p:spPr>
          <a:xfrm>
            <a:off x="6782269" y="2777728"/>
            <a:ext cx="1018699" cy="1629847"/>
          </a:xfrm>
          <a:prstGeom prst="rect">
            <a:avLst/>
          </a:prstGeom>
        </p:spPr>
      </p:pic>
      <p:sp>
        <p:nvSpPr>
          <p:cNvPr id="6" name="Text 1"/>
          <p:cNvSpPr/>
          <p:nvPr/>
        </p:nvSpPr>
        <p:spPr>
          <a:xfrm>
            <a:off x="8106482" y="2981444"/>
            <a:ext cx="2907625" cy="318254"/>
          </a:xfrm>
          <a:prstGeom prst="rect">
            <a:avLst/>
          </a:prstGeom>
          <a:noFill/>
          <a:ln/>
        </p:spPr>
        <p:txBody>
          <a:bodyPr wrap="none" lIns="0" tIns="0" rIns="0" bIns="0" rtlCol="0" anchor="t"/>
          <a:lstStyle/>
          <a:p>
            <a:pPr marL="0" indent="0" algn="l">
              <a:lnSpc>
                <a:spcPts val="2500"/>
              </a:lnSpc>
              <a:buNone/>
            </a:pPr>
            <a:r>
              <a:rPr lang="en-US" sz="2400" b="1" dirty="0">
                <a:solidFill>
                  <a:srgbClr val="2B4150"/>
                </a:solidFill>
                <a:latin typeface="MuseoModerno Medium" pitchFamily="34" charset="0"/>
                <a:ea typeface="MuseoModerno Medium" pitchFamily="34" charset="-122"/>
                <a:cs typeface="MuseoModerno Medium" pitchFamily="34" charset="-120"/>
              </a:rPr>
              <a:t>Kiểm tra độ chống nước</a:t>
            </a:r>
            <a:endParaRPr lang="en-US" sz="2400" b="1" dirty="0"/>
          </a:p>
        </p:txBody>
      </p:sp>
      <p:sp>
        <p:nvSpPr>
          <p:cNvPr id="7" name="Text 2"/>
          <p:cNvSpPr/>
          <p:nvPr/>
        </p:nvSpPr>
        <p:spPr>
          <a:xfrm>
            <a:off x="8106482" y="3421856"/>
            <a:ext cx="6393656" cy="325874"/>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Ngâm túi trong nước hoặc sử dụng thiết bị đo đặc biệt.</a:t>
            </a:r>
            <a:endParaRPr lang="en-US" sz="2000" dirty="0"/>
          </a:p>
        </p:txBody>
      </p:sp>
      <p:pic>
        <p:nvPicPr>
          <p:cNvPr id="8" name="Image 3" descr="preencoded.png"/>
          <p:cNvPicPr>
            <a:picLocks noChangeAspect="1"/>
          </p:cNvPicPr>
          <p:nvPr/>
        </p:nvPicPr>
        <p:blipFill>
          <a:blip r:embed="rId5"/>
          <a:stretch>
            <a:fillRect/>
          </a:stretch>
        </p:blipFill>
        <p:spPr>
          <a:xfrm>
            <a:off x="6782269" y="4407575"/>
            <a:ext cx="1018699" cy="1629847"/>
          </a:xfrm>
          <a:prstGeom prst="rect">
            <a:avLst/>
          </a:prstGeom>
        </p:spPr>
      </p:pic>
      <p:sp>
        <p:nvSpPr>
          <p:cNvPr id="9" name="Text 3"/>
          <p:cNvSpPr/>
          <p:nvPr/>
        </p:nvSpPr>
        <p:spPr>
          <a:xfrm>
            <a:off x="8106482" y="4611291"/>
            <a:ext cx="3692128" cy="318254"/>
          </a:xfrm>
          <a:prstGeom prst="rect">
            <a:avLst/>
          </a:prstGeom>
          <a:noFill/>
          <a:ln/>
        </p:spPr>
        <p:txBody>
          <a:bodyPr wrap="none" lIns="0" tIns="0" rIns="0" bIns="0" rtlCol="0" anchor="t"/>
          <a:lstStyle/>
          <a:p>
            <a:pPr marL="0" indent="0" algn="l">
              <a:lnSpc>
                <a:spcPts val="2500"/>
              </a:lnSpc>
              <a:buNone/>
            </a:pPr>
            <a:r>
              <a:rPr lang="en-US" sz="2400" b="1" dirty="0">
                <a:solidFill>
                  <a:srgbClr val="2B4150"/>
                </a:solidFill>
                <a:latin typeface="MuseoModerno Medium" pitchFamily="34" charset="0"/>
                <a:ea typeface="MuseoModerno Medium" pitchFamily="34" charset="-122"/>
                <a:cs typeface="MuseoModerno Medium" pitchFamily="34" charset="-120"/>
              </a:rPr>
              <a:t>Kiểm tra độ bền của khóa kéo</a:t>
            </a:r>
            <a:endParaRPr lang="en-US" sz="2400" b="1" dirty="0"/>
          </a:p>
        </p:txBody>
      </p:sp>
      <p:sp>
        <p:nvSpPr>
          <p:cNvPr id="10" name="Text 4"/>
          <p:cNvSpPr/>
          <p:nvPr/>
        </p:nvSpPr>
        <p:spPr>
          <a:xfrm>
            <a:off x="8106482" y="5051703"/>
            <a:ext cx="6393656" cy="325874"/>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Khóa kéo phải hoạt động trơn tru và không bị kẹt.</a:t>
            </a:r>
            <a:endParaRPr lang="en-US" sz="2000" dirty="0"/>
          </a:p>
        </p:txBody>
      </p:sp>
      <p:pic>
        <p:nvPicPr>
          <p:cNvPr id="11" name="Image 4" descr="preencoded.png"/>
          <p:cNvPicPr>
            <a:picLocks noChangeAspect="1"/>
          </p:cNvPicPr>
          <p:nvPr/>
        </p:nvPicPr>
        <p:blipFill>
          <a:blip r:embed="rId6"/>
          <a:stretch>
            <a:fillRect/>
          </a:stretch>
        </p:blipFill>
        <p:spPr>
          <a:xfrm>
            <a:off x="6782269" y="6037421"/>
            <a:ext cx="1018699" cy="1629847"/>
          </a:xfrm>
          <a:prstGeom prst="rect">
            <a:avLst/>
          </a:prstGeom>
        </p:spPr>
      </p:pic>
      <p:sp>
        <p:nvSpPr>
          <p:cNvPr id="12" name="Text 5"/>
          <p:cNvSpPr/>
          <p:nvPr/>
        </p:nvSpPr>
        <p:spPr>
          <a:xfrm>
            <a:off x="8106482" y="6241137"/>
            <a:ext cx="3337798" cy="318254"/>
          </a:xfrm>
          <a:prstGeom prst="rect">
            <a:avLst/>
          </a:prstGeom>
          <a:noFill/>
          <a:ln/>
        </p:spPr>
        <p:txBody>
          <a:bodyPr wrap="none" lIns="0" tIns="0" rIns="0" bIns="0" rtlCol="0" anchor="t"/>
          <a:lstStyle/>
          <a:p>
            <a:pPr marL="0" indent="0" algn="l">
              <a:lnSpc>
                <a:spcPts val="2500"/>
              </a:lnSpc>
              <a:buNone/>
            </a:pPr>
            <a:r>
              <a:rPr lang="en-US" sz="2400" b="1" dirty="0">
                <a:solidFill>
                  <a:srgbClr val="2B4150"/>
                </a:solidFill>
                <a:latin typeface="MuseoModerno Medium" pitchFamily="34" charset="0"/>
                <a:ea typeface="MuseoModerno Medium" pitchFamily="34" charset="-122"/>
                <a:cs typeface="MuseoModerno Medium" pitchFamily="34" charset="-120"/>
              </a:rPr>
              <a:t>Kiểm tra các chi tiết phụ trợ</a:t>
            </a:r>
            <a:endParaRPr lang="en-US" sz="2400" b="1" dirty="0"/>
          </a:p>
        </p:txBody>
      </p:sp>
      <p:sp>
        <p:nvSpPr>
          <p:cNvPr id="13" name="Text 6"/>
          <p:cNvSpPr/>
          <p:nvPr/>
        </p:nvSpPr>
        <p:spPr>
          <a:xfrm>
            <a:off x="8106482" y="6681549"/>
            <a:ext cx="6393656" cy="325874"/>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Gắn kết và đường may phải chắc chắn và bền bỉ.</a:t>
            </a:r>
            <a:endParaRPr lang="en-US" sz="2000" dirty="0"/>
          </a:p>
        </p:txBody>
      </p:sp>
      <p:pic>
        <p:nvPicPr>
          <p:cNvPr id="16" name="Picture 15">
            <a:extLst>
              <a:ext uri="{FF2B5EF4-FFF2-40B4-BE49-F238E27FC236}">
                <a16:creationId xmlns:a16="http://schemas.microsoft.com/office/drawing/2014/main" id="{87BE733B-76F3-B547-5093-C83CA2924E17}"/>
              </a:ext>
            </a:extLst>
          </p:cNvPr>
          <p:cNvPicPr>
            <a:picLocks noChangeAspect="1"/>
          </p:cNvPicPr>
          <p:nvPr/>
        </p:nvPicPr>
        <p:blipFill>
          <a:blip r:embed="rId7"/>
          <a:stretch>
            <a:fillRect/>
          </a:stretch>
        </p:blipFill>
        <p:spPr>
          <a:xfrm>
            <a:off x="12483874" y="7536264"/>
            <a:ext cx="1983917" cy="6143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889705" y="4094473"/>
            <a:ext cx="6358679" cy="4403989"/>
          </a:xfrm>
          <a:prstGeom prst="rect">
            <a:avLst/>
          </a:prstGeom>
        </p:spPr>
      </p:pic>
      <p:sp>
        <p:nvSpPr>
          <p:cNvPr id="3" name="Text 0"/>
          <p:cNvSpPr/>
          <p:nvPr/>
        </p:nvSpPr>
        <p:spPr>
          <a:xfrm>
            <a:off x="3418642" y="475271"/>
            <a:ext cx="7793117" cy="1206341"/>
          </a:xfrm>
          <a:prstGeom prst="rect">
            <a:avLst/>
          </a:prstGeom>
          <a:noFill/>
          <a:ln/>
        </p:spPr>
        <p:txBody>
          <a:bodyPr wrap="square" lIns="0" tIns="0" rIns="0" bIns="0" rtlCol="0" anchor="t"/>
          <a:lstStyle/>
          <a:p>
            <a:pPr marL="0" indent="0" algn="ctr">
              <a:lnSpc>
                <a:spcPct val="110000"/>
              </a:lnSpc>
              <a:spcBef>
                <a:spcPts val="140"/>
              </a:spcBef>
              <a:spcAft>
                <a:spcPts val="140"/>
              </a:spcAft>
              <a:buNone/>
            </a:pPr>
            <a:r>
              <a:rPr lang="en-US" sz="4400" b="1" dirty="0">
                <a:solidFill>
                  <a:srgbClr val="124E73"/>
                </a:solidFill>
                <a:latin typeface="MuseoModerno Medium" pitchFamily="34" charset="0"/>
                <a:ea typeface="MuseoModerno Medium" pitchFamily="34" charset="-122"/>
                <a:cs typeface="MuseoModerno Medium" pitchFamily="34" charset="-120"/>
              </a:rPr>
              <a:t>Nguy Cơ Tai Nạn Trong </a:t>
            </a:r>
          </a:p>
          <a:p>
            <a:pPr marL="0" indent="0" algn="ctr">
              <a:lnSpc>
                <a:spcPct val="110000"/>
              </a:lnSpc>
              <a:spcBef>
                <a:spcPts val="140"/>
              </a:spcBef>
              <a:spcAft>
                <a:spcPts val="140"/>
              </a:spcAft>
              <a:buNone/>
            </a:pPr>
            <a:r>
              <a:rPr lang="en-US" sz="4400" b="1" dirty="0" err="1">
                <a:solidFill>
                  <a:srgbClr val="124E73"/>
                </a:solidFill>
                <a:latin typeface="MuseoModerno Medium" pitchFamily="34" charset="0"/>
                <a:ea typeface="MuseoModerno Medium" pitchFamily="34" charset="-122"/>
                <a:cs typeface="MuseoModerno Medium" pitchFamily="34" charset="-120"/>
              </a:rPr>
              <a:t>Kiểm</a:t>
            </a:r>
            <a:r>
              <a:rPr lang="en-US" sz="4400" b="1" dirty="0">
                <a:solidFill>
                  <a:srgbClr val="124E73"/>
                </a:solidFill>
                <a:latin typeface="MuseoModerno Medium" pitchFamily="34" charset="0"/>
                <a:ea typeface="MuseoModerno Medium" pitchFamily="34" charset="-122"/>
                <a:cs typeface="MuseoModerno Medium" pitchFamily="34" charset="-120"/>
              </a:rPr>
              <a:t> Tra Chất Lượng</a:t>
            </a:r>
            <a:endParaRPr lang="en-US" sz="4400" b="1" dirty="0"/>
          </a:p>
        </p:txBody>
      </p:sp>
      <p:pic>
        <p:nvPicPr>
          <p:cNvPr id="4" name="Image 1" descr="preencoded.png"/>
          <p:cNvPicPr>
            <a:picLocks noChangeAspect="1"/>
          </p:cNvPicPr>
          <p:nvPr/>
        </p:nvPicPr>
        <p:blipFill>
          <a:blip r:embed="rId4"/>
          <a:stretch>
            <a:fillRect/>
          </a:stretch>
        </p:blipFill>
        <p:spPr>
          <a:xfrm>
            <a:off x="675442" y="3151107"/>
            <a:ext cx="482441" cy="482441"/>
          </a:xfrm>
          <a:prstGeom prst="rect">
            <a:avLst/>
          </a:prstGeom>
        </p:spPr>
      </p:pic>
      <p:sp>
        <p:nvSpPr>
          <p:cNvPr id="5" name="Text 1"/>
          <p:cNvSpPr/>
          <p:nvPr/>
        </p:nvSpPr>
        <p:spPr>
          <a:xfrm>
            <a:off x="1559696" y="3300616"/>
            <a:ext cx="2664143" cy="301466"/>
          </a:xfrm>
          <a:prstGeom prst="rect">
            <a:avLst/>
          </a:prstGeom>
          <a:noFill/>
          <a:ln/>
        </p:spPr>
        <p:txBody>
          <a:bodyPr wrap="none" lIns="0" tIns="0" rIns="0" bIns="0" rtlCol="0" anchor="t"/>
          <a:lstStyle/>
          <a:p>
            <a:pPr marL="0" indent="0" algn="l">
              <a:lnSpc>
                <a:spcPts val="2350"/>
              </a:lnSpc>
              <a:buNone/>
            </a:pPr>
            <a:r>
              <a:rPr lang="en-US" sz="2400" b="1" dirty="0">
                <a:solidFill>
                  <a:srgbClr val="2B4150"/>
                </a:solidFill>
                <a:latin typeface="MuseoModerno Medium" pitchFamily="34" charset="0"/>
                <a:ea typeface="MuseoModerno Medium" pitchFamily="34" charset="-122"/>
                <a:cs typeface="MuseoModerno Medium" pitchFamily="34" charset="-120"/>
              </a:rPr>
              <a:t>Vết Cắt Hoặc Trầy Xước</a:t>
            </a:r>
            <a:endParaRPr lang="en-US" sz="2400" b="1" dirty="0"/>
          </a:p>
        </p:txBody>
      </p:sp>
      <p:sp>
        <p:nvSpPr>
          <p:cNvPr id="6" name="Text 2"/>
          <p:cNvSpPr/>
          <p:nvPr/>
        </p:nvSpPr>
        <p:spPr>
          <a:xfrm>
            <a:off x="675442" y="3756718"/>
            <a:ext cx="7793117" cy="308729"/>
          </a:xfrm>
          <a:prstGeom prst="rect">
            <a:avLst/>
          </a:prstGeom>
          <a:noFill/>
          <a:ln/>
        </p:spPr>
        <p:txBody>
          <a:bodyPr wrap="none" lIns="0" tIns="0" rIns="0" bIns="0" rtlCol="0" anchor="t"/>
          <a:lstStyle/>
          <a:p>
            <a:pPr marL="0" indent="0" algn="l">
              <a:lnSpc>
                <a:spcPts val="2400"/>
              </a:lnSpc>
              <a:buNone/>
            </a:pPr>
            <a:r>
              <a:rPr lang="en-US" dirty="0">
                <a:solidFill>
                  <a:srgbClr val="2B4150"/>
                </a:solidFill>
                <a:latin typeface="PT Serif" panose="020A0603040505020204" pitchFamily="18" charset="0"/>
                <a:ea typeface="Source Sans Pro" pitchFamily="34" charset="-122"/>
                <a:cs typeface="Source Sans Pro" pitchFamily="34" charset="-120"/>
              </a:rPr>
              <a:t>Tiếp xúc với dụng cụ kiểm tra sắc nhọn hoặc thiết bị đo có thể gây ra vết cắt hoặc trầy xước.</a:t>
            </a:r>
            <a:endParaRPr lang="en-US" dirty="0"/>
          </a:p>
        </p:txBody>
      </p:sp>
      <p:pic>
        <p:nvPicPr>
          <p:cNvPr id="7" name="Image 2" descr="preencoded.png"/>
          <p:cNvPicPr>
            <a:picLocks noChangeAspect="1"/>
          </p:cNvPicPr>
          <p:nvPr/>
        </p:nvPicPr>
        <p:blipFill>
          <a:blip r:embed="rId5"/>
          <a:stretch>
            <a:fillRect/>
          </a:stretch>
        </p:blipFill>
        <p:spPr>
          <a:xfrm>
            <a:off x="675442" y="4649034"/>
            <a:ext cx="482441" cy="482441"/>
          </a:xfrm>
          <a:prstGeom prst="rect">
            <a:avLst/>
          </a:prstGeom>
        </p:spPr>
      </p:pic>
      <p:sp>
        <p:nvSpPr>
          <p:cNvPr id="8" name="Text 3"/>
          <p:cNvSpPr/>
          <p:nvPr/>
        </p:nvSpPr>
        <p:spPr>
          <a:xfrm>
            <a:off x="1559696" y="4798542"/>
            <a:ext cx="2412444" cy="301466"/>
          </a:xfrm>
          <a:prstGeom prst="rect">
            <a:avLst/>
          </a:prstGeom>
          <a:noFill/>
          <a:ln/>
        </p:spPr>
        <p:txBody>
          <a:bodyPr wrap="none" lIns="0" tIns="0" rIns="0" bIns="0" rtlCol="0" anchor="t"/>
          <a:lstStyle/>
          <a:p>
            <a:pPr marL="0" indent="0" algn="l">
              <a:lnSpc>
                <a:spcPts val="2350"/>
              </a:lnSpc>
              <a:buNone/>
            </a:pPr>
            <a:r>
              <a:rPr lang="en-US" sz="2400" b="1" dirty="0">
                <a:solidFill>
                  <a:srgbClr val="2B4150"/>
                </a:solidFill>
                <a:latin typeface="MuseoModerno Medium" pitchFamily="34" charset="0"/>
                <a:ea typeface="MuseoModerno Medium" pitchFamily="34" charset="-122"/>
                <a:cs typeface="MuseoModerno Medium" pitchFamily="34" charset="-120"/>
              </a:rPr>
              <a:t>Trượt Ngã</a:t>
            </a:r>
            <a:endParaRPr lang="en-US" sz="2400" b="1" dirty="0"/>
          </a:p>
        </p:txBody>
      </p:sp>
      <p:sp>
        <p:nvSpPr>
          <p:cNvPr id="9" name="Text 4"/>
          <p:cNvSpPr/>
          <p:nvPr/>
        </p:nvSpPr>
        <p:spPr>
          <a:xfrm>
            <a:off x="675442" y="5254644"/>
            <a:ext cx="7793117" cy="308729"/>
          </a:xfrm>
          <a:prstGeom prst="rect">
            <a:avLst/>
          </a:prstGeom>
          <a:noFill/>
          <a:ln/>
        </p:spPr>
        <p:txBody>
          <a:bodyPr wrap="none" lIns="0" tIns="0" rIns="0" bIns="0" rtlCol="0" anchor="t"/>
          <a:lstStyle/>
          <a:p>
            <a:pPr marL="0" indent="0" algn="l">
              <a:lnSpc>
                <a:spcPts val="2400"/>
              </a:lnSpc>
              <a:buNone/>
            </a:pPr>
            <a:r>
              <a:rPr lang="en-US" dirty="0">
                <a:solidFill>
                  <a:srgbClr val="2B4150"/>
                </a:solidFill>
                <a:latin typeface="PT Serif" panose="020A0603040505020204" pitchFamily="18" charset="0"/>
                <a:ea typeface="Source Sans Pro" pitchFamily="34" charset="-122"/>
                <a:cs typeface="Source Sans Pro" pitchFamily="34" charset="-120"/>
              </a:rPr>
              <a:t>Sàn ướt hoặc tiếp xúc với hóa chất có thể dẫn đến nguy cơ trượt ngã.</a:t>
            </a:r>
            <a:endParaRPr lang="en-US" dirty="0"/>
          </a:p>
        </p:txBody>
      </p:sp>
      <p:pic>
        <p:nvPicPr>
          <p:cNvPr id="10" name="Image 3" descr="preencoded.png"/>
          <p:cNvPicPr>
            <a:picLocks noChangeAspect="1"/>
          </p:cNvPicPr>
          <p:nvPr/>
        </p:nvPicPr>
        <p:blipFill>
          <a:blip r:embed="rId6"/>
          <a:stretch>
            <a:fillRect/>
          </a:stretch>
        </p:blipFill>
        <p:spPr>
          <a:xfrm>
            <a:off x="675442" y="6115765"/>
            <a:ext cx="482441" cy="482441"/>
          </a:xfrm>
          <a:prstGeom prst="rect">
            <a:avLst/>
          </a:prstGeom>
        </p:spPr>
      </p:pic>
      <p:sp>
        <p:nvSpPr>
          <p:cNvPr id="11" name="Text 5"/>
          <p:cNvSpPr/>
          <p:nvPr/>
        </p:nvSpPr>
        <p:spPr>
          <a:xfrm>
            <a:off x="1559696" y="6296468"/>
            <a:ext cx="2412444" cy="301466"/>
          </a:xfrm>
          <a:prstGeom prst="rect">
            <a:avLst/>
          </a:prstGeom>
          <a:noFill/>
          <a:ln/>
        </p:spPr>
        <p:txBody>
          <a:bodyPr wrap="none" lIns="0" tIns="0" rIns="0" bIns="0" rtlCol="0" anchor="t"/>
          <a:lstStyle/>
          <a:p>
            <a:pPr marL="0" indent="0" algn="l">
              <a:lnSpc>
                <a:spcPts val="2350"/>
              </a:lnSpc>
              <a:buNone/>
            </a:pPr>
            <a:r>
              <a:rPr lang="en-US" sz="2400" b="1" dirty="0">
                <a:solidFill>
                  <a:srgbClr val="2B4150"/>
                </a:solidFill>
                <a:latin typeface="MuseoModerno Medium" pitchFamily="34" charset="0"/>
                <a:ea typeface="MuseoModerno Medium" pitchFamily="34" charset="-122"/>
                <a:cs typeface="MuseoModerno Medium" pitchFamily="34" charset="-120"/>
              </a:rPr>
              <a:t>Sự Cố Hỏng Hóc</a:t>
            </a:r>
            <a:endParaRPr lang="en-US" sz="2400" b="1" dirty="0"/>
          </a:p>
        </p:txBody>
      </p:sp>
      <p:sp>
        <p:nvSpPr>
          <p:cNvPr id="12" name="Text 6"/>
          <p:cNvSpPr/>
          <p:nvPr/>
        </p:nvSpPr>
        <p:spPr>
          <a:xfrm>
            <a:off x="675442" y="6752570"/>
            <a:ext cx="7793117" cy="617458"/>
          </a:xfrm>
          <a:prstGeom prst="rect">
            <a:avLst/>
          </a:prstGeom>
          <a:noFill/>
          <a:ln/>
        </p:spPr>
        <p:txBody>
          <a:bodyPr wrap="square" lIns="0" tIns="0" rIns="0" bIns="0" rtlCol="0" anchor="t"/>
          <a:lstStyle/>
          <a:p>
            <a:pPr marL="0" indent="0" algn="l">
              <a:lnSpc>
                <a:spcPts val="2400"/>
              </a:lnSpc>
              <a:buNone/>
            </a:pPr>
            <a:r>
              <a:rPr lang="en-US" dirty="0">
                <a:solidFill>
                  <a:srgbClr val="2B4150"/>
                </a:solidFill>
                <a:latin typeface="PT Serif" panose="020A0603040505020204" pitchFamily="18" charset="0"/>
                <a:ea typeface="Source Sans Pro" pitchFamily="34" charset="-122"/>
                <a:cs typeface="Source Sans Pro" pitchFamily="34" charset="-120"/>
              </a:rPr>
              <a:t>Thiết bị kiểm tra không được bảo trì đúng cách hoặc không được sử dụng đúng quy trình có thể gây thương tích.</a:t>
            </a:r>
            <a:endParaRPr lang="en-US" dirty="0"/>
          </a:p>
        </p:txBody>
      </p:sp>
      <p:pic>
        <p:nvPicPr>
          <p:cNvPr id="13" name="Picture 12">
            <a:extLst>
              <a:ext uri="{FF2B5EF4-FFF2-40B4-BE49-F238E27FC236}">
                <a16:creationId xmlns:a16="http://schemas.microsoft.com/office/drawing/2014/main" id="{13E16A79-C665-2C50-5F01-EF4816D78391}"/>
              </a:ext>
            </a:extLst>
          </p:cNvPr>
          <p:cNvPicPr>
            <a:picLocks noChangeAspect="1"/>
          </p:cNvPicPr>
          <p:nvPr/>
        </p:nvPicPr>
        <p:blipFill>
          <a:blip r:embed="rId7"/>
          <a:stretch>
            <a:fillRect/>
          </a:stretch>
        </p:blipFill>
        <p:spPr>
          <a:xfrm>
            <a:off x="12483874" y="7536264"/>
            <a:ext cx="1983917" cy="6143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090429" y="2733913"/>
            <a:ext cx="4457700" cy="4457700"/>
          </a:xfrm>
          <a:prstGeom prst="rect">
            <a:avLst/>
          </a:prstGeom>
        </p:spPr>
      </p:pic>
      <p:sp>
        <p:nvSpPr>
          <p:cNvPr id="3" name="Text 0"/>
          <p:cNvSpPr/>
          <p:nvPr/>
        </p:nvSpPr>
        <p:spPr>
          <a:xfrm>
            <a:off x="770334" y="780693"/>
            <a:ext cx="8888016" cy="1375648"/>
          </a:xfrm>
          <a:prstGeom prst="rect">
            <a:avLst/>
          </a:prstGeom>
          <a:noFill/>
          <a:ln/>
        </p:spPr>
        <p:txBody>
          <a:bodyPr wrap="square" lIns="0" tIns="0" rIns="0" bIns="0" rtlCol="0" anchor="t"/>
          <a:lstStyle/>
          <a:p>
            <a:pPr marL="0" indent="0">
              <a:lnSpc>
                <a:spcPts val="5400"/>
              </a:lnSpc>
              <a:buNone/>
            </a:pPr>
            <a:r>
              <a:rPr lang="en-US" sz="4400" b="1" dirty="0">
                <a:solidFill>
                  <a:srgbClr val="124E73"/>
                </a:solidFill>
                <a:latin typeface="MuseoModerno Medium" pitchFamily="34" charset="0"/>
                <a:ea typeface="MuseoModerno Medium" pitchFamily="34" charset="-122"/>
                <a:cs typeface="MuseoModerno Medium" pitchFamily="34" charset="-120"/>
              </a:rPr>
              <a:t>Biện Pháp Phòng Ngừa Tai Nạn</a:t>
            </a:r>
            <a:endParaRPr lang="en-US" sz="4400" b="1" dirty="0"/>
          </a:p>
        </p:txBody>
      </p:sp>
      <p:sp>
        <p:nvSpPr>
          <p:cNvPr id="4" name="Shape 1"/>
          <p:cNvSpPr/>
          <p:nvPr/>
        </p:nvSpPr>
        <p:spPr>
          <a:xfrm>
            <a:off x="770334" y="2733913"/>
            <a:ext cx="495181" cy="495181"/>
          </a:xfrm>
          <a:prstGeom prst="roundRect">
            <a:avLst>
              <a:gd name="adj" fmla="val 6667"/>
            </a:avLst>
          </a:prstGeom>
          <a:solidFill>
            <a:srgbClr val="124E73"/>
          </a:solidFill>
          <a:ln/>
        </p:spPr>
      </p:sp>
      <p:sp>
        <p:nvSpPr>
          <p:cNvPr id="5" name="Text 2"/>
          <p:cNvSpPr/>
          <p:nvPr/>
        </p:nvSpPr>
        <p:spPr>
          <a:xfrm>
            <a:off x="940475" y="2816423"/>
            <a:ext cx="154900" cy="330160"/>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MuseoModerno Medium" pitchFamily="34" charset="0"/>
                <a:ea typeface="MuseoModerno Medium" pitchFamily="34" charset="-122"/>
                <a:cs typeface="MuseoModerno Medium" pitchFamily="34" charset="-120"/>
              </a:rPr>
              <a:t>1</a:t>
            </a:r>
            <a:endParaRPr lang="en-US" sz="2550" dirty="0"/>
          </a:p>
        </p:txBody>
      </p:sp>
      <p:sp>
        <p:nvSpPr>
          <p:cNvPr id="6" name="Text 3"/>
          <p:cNvSpPr/>
          <p:nvPr/>
        </p:nvSpPr>
        <p:spPr>
          <a:xfrm>
            <a:off x="1485543" y="2747771"/>
            <a:ext cx="2751177" cy="343853"/>
          </a:xfrm>
          <a:prstGeom prst="rect">
            <a:avLst/>
          </a:prstGeom>
          <a:noFill/>
          <a:ln/>
        </p:spPr>
        <p:txBody>
          <a:bodyPr wrap="none" lIns="0" tIns="0" rIns="0" bIns="0" rtlCol="0" anchor="t"/>
          <a:lstStyle/>
          <a:p>
            <a:pPr marL="0" indent="0">
              <a:lnSpc>
                <a:spcPts val="2700"/>
              </a:lnSpc>
              <a:buNone/>
            </a:pPr>
            <a:r>
              <a:rPr lang="en-US" sz="2800" b="1" dirty="0">
                <a:solidFill>
                  <a:srgbClr val="2B4150"/>
                </a:solidFill>
                <a:latin typeface="MuseoModerno Medium" pitchFamily="34" charset="0"/>
                <a:ea typeface="MuseoModerno Medium" pitchFamily="34" charset="-122"/>
                <a:cs typeface="MuseoModerno Medium" pitchFamily="34" charset="-120"/>
              </a:rPr>
              <a:t>Đào Tạo An Toàn</a:t>
            </a:r>
            <a:endParaRPr lang="en-US" sz="2800" b="1" dirty="0"/>
          </a:p>
        </p:txBody>
      </p:sp>
      <p:sp>
        <p:nvSpPr>
          <p:cNvPr id="7" name="Text 4"/>
          <p:cNvSpPr/>
          <p:nvPr/>
        </p:nvSpPr>
        <p:spPr>
          <a:xfrm>
            <a:off x="1485543" y="3098716"/>
            <a:ext cx="6888123" cy="352187"/>
          </a:xfrm>
          <a:prstGeom prst="rect">
            <a:avLst/>
          </a:prstGeom>
          <a:noFill/>
          <a:ln/>
        </p:spPr>
        <p:txBody>
          <a:bodyPr wrap="none" lIns="0" tIns="0" rIns="0" bIns="0" rtlCol="0" anchor="t"/>
          <a:lstStyle/>
          <a:p>
            <a:pPr marL="0" indent="0">
              <a:lnSpc>
                <a:spcPts val="2750"/>
              </a:lnSpc>
              <a:buNone/>
            </a:pPr>
            <a:r>
              <a:rPr lang="en-US" dirty="0">
                <a:solidFill>
                  <a:srgbClr val="2B4150"/>
                </a:solidFill>
                <a:latin typeface="PT Serif" panose="020A0603040505020204" pitchFamily="18" charset="0"/>
                <a:ea typeface="Source Sans Pro" pitchFamily="34" charset="-122"/>
                <a:cs typeface="Source Sans Pro" pitchFamily="34" charset="-120"/>
              </a:rPr>
              <a:t>Đào tạo công nhân về các quy trình an toàn và sử dụng thiết bị bảo hộ.</a:t>
            </a:r>
            <a:endParaRPr lang="en-US" dirty="0"/>
          </a:p>
        </p:txBody>
      </p:sp>
      <p:sp>
        <p:nvSpPr>
          <p:cNvPr id="8" name="Shape 5"/>
          <p:cNvSpPr/>
          <p:nvPr/>
        </p:nvSpPr>
        <p:spPr>
          <a:xfrm>
            <a:off x="770334" y="4029551"/>
            <a:ext cx="495181" cy="495181"/>
          </a:xfrm>
          <a:prstGeom prst="roundRect">
            <a:avLst>
              <a:gd name="adj" fmla="val 6667"/>
            </a:avLst>
          </a:prstGeom>
          <a:solidFill>
            <a:srgbClr val="124E73"/>
          </a:solidFill>
          <a:ln/>
        </p:spPr>
      </p:sp>
      <p:sp>
        <p:nvSpPr>
          <p:cNvPr id="9" name="Text 6"/>
          <p:cNvSpPr/>
          <p:nvPr/>
        </p:nvSpPr>
        <p:spPr>
          <a:xfrm>
            <a:off x="926068" y="4112062"/>
            <a:ext cx="183594" cy="330160"/>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MuseoModerno Medium" pitchFamily="34" charset="0"/>
                <a:ea typeface="MuseoModerno Medium" pitchFamily="34" charset="-122"/>
                <a:cs typeface="MuseoModerno Medium" pitchFamily="34" charset="-120"/>
              </a:rPr>
              <a:t>2</a:t>
            </a:r>
            <a:endParaRPr lang="en-US" sz="2550" dirty="0"/>
          </a:p>
        </p:txBody>
      </p:sp>
      <p:sp>
        <p:nvSpPr>
          <p:cNvPr id="10" name="Text 7"/>
          <p:cNvSpPr/>
          <p:nvPr/>
        </p:nvSpPr>
        <p:spPr>
          <a:xfrm>
            <a:off x="1485543" y="4043409"/>
            <a:ext cx="3547110" cy="343853"/>
          </a:xfrm>
          <a:prstGeom prst="rect">
            <a:avLst/>
          </a:prstGeom>
          <a:noFill/>
          <a:ln/>
        </p:spPr>
        <p:txBody>
          <a:bodyPr wrap="none" lIns="0" tIns="0" rIns="0" bIns="0" rtlCol="0" anchor="t"/>
          <a:lstStyle/>
          <a:p>
            <a:pPr marL="0" indent="0">
              <a:lnSpc>
                <a:spcPts val="2700"/>
              </a:lnSpc>
              <a:buNone/>
            </a:pPr>
            <a:r>
              <a:rPr lang="en-US" sz="2800" b="1" dirty="0">
                <a:solidFill>
                  <a:srgbClr val="2B4150"/>
                </a:solidFill>
                <a:latin typeface="MuseoModerno Medium" pitchFamily="34" charset="0"/>
                <a:ea typeface="MuseoModerno Medium" pitchFamily="34" charset="-122"/>
                <a:cs typeface="MuseoModerno Medium" pitchFamily="34" charset="-120"/>
              </a:rPr>
              <a:t>Kiểm Tra Và Bảo Trì Thiết Bị</a:t>
            </a:r>
            <a:endParaRPr lang="en-US" sz="2800" b="1" dirty="0"/>
          </a:p>
        </p:txBody>
      </p:sp>
      <p:sp>
        <p:nvSpPr>
          <p:cNvPr id="11" name="Text 8"/>
          <p:cNvSpPr/>
          <p:nvPr/>
        </p:nvSpPr>
        <p:spPr>
          <a:xfrm>
            <a:off x="1485543" y="4394354"/>
            <a:ext cx="6888123" cy="352187"/>
          </a:xfrm>
          <a:prstGeom prst="rect">
            <a:avLst/>
          </a:prstGeom>
          <a:noFill/>
          <a:ln/>
        </p:spPr>
        <p:txBody>
          <a:bodyPr wrap="none" lIns="0" tIns="0" rIns="0" bIns="0" rtlCol="0" anchor="t"/>
          <a:lstStyle/>
          <a:p>
            <a:pPr marL="0" indent="0">
              <a:lnSpc>
                <a:spcPts val="2750"/>
              </a:lnSpc>
              <a:buNone/>
            </a:pPr>
            <a:r>
              <a:rPr lang="en-US" dirty="0">
                <a:solidFill>
                  <a:srgbClr val="2B4150"/>
                </a:solidFill>
                <a:latin typeface="PT Serif" panose="020A0603040505020204" pitchFamily="18" charset="0"/>
                <a:ea typeface="Source Sans Pro" pitchFamily="34" charset="-122"/>
                <a:cs typeface="Source Sans Pro" pitchFamily="34" charset="-120"/>
              </a:rPr>
              <a:t>Kiểm tra và bảo trì thường xuyên các máy móc, thiết bị và dụng cụ kiểm tra.</a:t>
            </a:r>
            <a:endParaRPr lang="en-US" dirty="0"/>
          </a:p>
        </p:txBody>
      </p:sp>
      <p:sp>
        <p:nvSpPr>
          <p:cNvPr id="12" name="Shape 9"/>
          <p:cNvSpPr/>
          <p:nvPr/>
        </p:nvSpPr>
        <p:spPr>
          <a:xfrm>
            <a:off x="770334" y="5325189"/>
            <a:ext cx="495181" cy="495181"/>
          </a:xfrm>
          <a:prstGeom prst="roundRect">
            <a:avLst>
              <a:gd name="adj" fmla="val 6667"/>
            </a:avLst>
          </a:prstGeom>
          <a:solidFill>
            <a:srgbClr val="124E73"/>
          </a:solidFill>
          <a:ln/>
        </p:spPr>
      </p:sp>
      <p:sp>
        <p:nvSpPr>
          <p:cNvPr id="13" name="Text 10"/>
          <p:cNvSpPr/>
          <p:nvPr/>
        </p:nvSpPr>
        <p:spPr>
          <a:xfrm>
            <a:off x="925116" y="5407700"/>
            <a:ext cx="185499" cy="330160"/>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MuseoModerno Medium" pitchFamily="34" charset="0"/>
                <a:ea typeface="MuseoModerno Medium" pitchFamily="34" charset="-122"/>
                <a:cs typeface="MuseoModerno Medium" pitchFamily="34" charset="-120"/>
              </a:rPr>
              <a:t>3</a:t>
            </a:r>
            <a:endParaRPr lang="en-US" sz="2550" dirty="0"/>
          </a:p>
        </p:txBody>
      </p:sp>
      <p:sp>
        <p:nvSpPr>
          <p:cNvPr id="14" name="Text 11"/>
          <p:cNvSpPr/>
          <p:nvPr/>
        </p:nvSpPr>
        <p:spPr>
          <a:xfrm>
            <a:off x="1485543" y="5339047"/>
            <a:ext cx="3239095" cy="343853"/>
          </a:xfrm>
          <a:prstGeom prst="rect">
            <a:avLst/>
          </a:prstGeom>
          <a:noFill/>
          <a:ln/>
        </p:spPr>
        <p:txBody>
          <a:bodyPr wrap="none" lIns="0" tIns="0" rIns="0" bIns="0" rtlCol="0" anchor="t"/>
          <a:lstStyle/>
          <a:p>
            <a:pPr marL="0" indent="0">
              <a:lnSpc>
                <a:spcPts val="2700"/>
              </a:lnSpc>
              <a:buNone/>
            </a:pPr>
            <a:r>
              <a:rPr lang="en-US" sz="2800" b="1" dirty="0">
                <a:solidFill>
                  <a:srgbClr val="2B4150"/>
                </a:solidFill>
                <a:latin typeface="MuseoModerno Medium" pitchFamily="34" charset="0"/>
                <a:ea typeface="MuseoModerno Medium" pitchFamily="34" charset="-122"/>
                <a:cs typeface="MuseoModerno Medium" pitchFamily="34" charset="-120"/>
              </a:rPr>
              <a:t>Sử Dụng Thiết Bị Bảo Hộ</a:t>
            </a:r>
            <a:endParaRPr lang="en-US" sz="2800" b="1" dirty="0"/>
          </a:p>
        </p:txBody>
      </p:sp>
      <p:sp>
        <p:nvSpPr>
          <p:cNvPr id="15" name="Text 12"/>
          <p:cNvSpPr/>
          <p:nvPr/>
        </p:nvSpPr>
        <p:spPr>
          <a:xfrm>
            <a:off x="1485543" y="5689992"/>
            <a:ext cx="6888123" cy="352187"/>
          </a:xfrm>
          <a:prstGeom prst="rect">
            <a:avLst/>
          </a:prstGeom>
          <a:noFill/>
          <a:ln/>
        </p:spPr>
        <p:txBody>
          <a:bodyPr wrap="none" lIns="0" tIns="0" rIns="0" bIns="0" rtlCol="0" anchor="t"/>
          <a:lstStyle/>
          <a:p>
            <a:pPr marL="0" indent="0">
              <a:lnSpc>
                <a:spcPts val="2750"/>
              </a:lnSpc>
              <a:buNone/>
            </a:pPr>
            <a:r>
              <a:rPr lang="en-US" dirty="0">
                <a:solidFill>
                  <a:srgbClr val="2B4150"/>
                </a:solidFill>
                <a:latin typeface="PT Serif" panose="020A0603040505020204" pitchFamily="18" charset="0"/>
                <a:ea typeface="Source Sans Pro" pitchFamily="34" charset="-122"/>
                <a:cs typeface="Source Sans Pro" pitchFamily="34" charset="-120"/>
              </a:rPr>
              <a:t>Cung cấp và khuyến khích công nhân sử dụng thiết bị bảo hộ phù hợp.</a:t>
            </a:r>
            <a:endParaRPr lang="en-US" dirty="0"/>
          </a:p>
        </p:txBody>
      </p:sp>
      <p:sp>
        <p:nvSpPr>
          <p:cNvPr id="16" name="Shape 13"/>
          <p:cNvSpPr/>
          <p:nvPr/>
        </p:nvSpPr>
        <p:spPr>
          <a:xfrm>
            <a:off x="770334" y="6620828"/>
            <a:ext cx="495181" cy="495181"/>
          </a:xfrm>
          <a:prstGeom prst="roundRect">
            <a:avLst>
              <a:gd name="adj" fmla="val 6667"/>
            </a:avLst>
          </a:prstGeom>
          <a:solidFill>
            <a:srgbClr val="124E73"/>
          </a:solidFill>
          <a:ln/>
        </p:spPr>
      </p:sp>
      <p:sp>
        <p:nvSpPr>
          <p:cNvPr id="17" name="Text 14"/>
          <p:cNvSpPr/>
          <p:nvPr/>
        </p:nvSpPr>
        <p:spPr>
          <a:xfrm>
            <a:off x="911543" y="6703338"/>
            <a:ext cx="212646" cy="330160"/>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MuseoModerno Medium" pitchFamily="34" charset="0"/>
                <a:ea typeface="MuseoModerno Medium" pitchFamily="34" charset="-122"/>
                <a:cs typeface="MuseoModerno Medium" pitchFamily="34" charset="-120"/>
              </a:rPr>
              <a:t>4</a:t>
            </a:r>
            <a:endParaRPr lang="en-US" sz="2550" dirty="0"/>
          </a:p>
        </p:txBody>
      </p:sp>
      <p:sp>
        <p:nvSpPr>
          <p:cNvPr id="18" name="Text 15"/>
          <p:cNvSpPr/>
          <p:nvPr/>
        </p:nvSpPr>
        <p:spPr>
          <a:xfrm>
            <a:off x="1485543" y="6620828"/>
            <a:ext cx="4251008" cy="343853"/>
          </a:xfrm>
          <a:prstGeom prst="rect">
            <a:avLst/>
          </a:prstGeom>
          <a:noFill/>
          <a:ln/>
        </p:spPr>
        <p:txBody>
          <a:bodyPr wrap="none" lIns="0" tIns="0" rIns="0" bIns="0" rtlCol="0" anchor="t"/>
          <a:lstStyle/>
          <a:p>
            <a:pPr marL="0" indent="0">
              <a:lnSpc>
                <a:spcPts val="2700"/>
              </a:lnSpc>
              <a:buNone/>
            </a:pPr>
            <a:r>
              <a:rPr lang="en-US" sz="2800" b="1" dirty="0">
                <a:solidFill>
                  <a:srgbClr val="2B4150"/>
                </a:solidFill>
                <a:latin typeface="MuseoModerno Medium" pitchFamily="34" charset="0"/>
                <a:ea typeface="MuseoModerno Medium" pitchFamily="34" charset="-122"/>
                <a:cs typeface="MuseoModerno Medium" pitchFamily="34" charset="-120"/>
              </a:rPr>
              <a:t>Thực Hiện Các Quy Định An Toàn</a:t>
            </a:r>
            <a:endParaRPr lang="en-US" sz="2800" b="1" dirty="0"/>
          </a:p>
        </p:txBody>
      </p:sp>
      <p:sp>
        <p:nvSpPr>
          <p:cNvPr id="19" name="Text 16"/>
          <p:cNvSpPr/>
          <p:nvPr/>
        </p:nvSpPr>
        <p:spPr>
          <a:xfrm>
            <a:off x="1485543" y="6966237"/>
            <a:ext cx="6888123" cy="352187"/>
          </a:xfrm>
          <a:prstGeom prst="rect">
            <a:avLst/>
          </a:prstGeom>
          <a:noFill/>
          <a:ln/>
        </p:spPr>
        <p:txBody>
          <a:bodyPr wrap="none" lIns="0" tIns="0" rIns="0" bIns="0" rtlCol="0" anchor="t"/>
          <a:lstStyle/>
          <a:p>
            <a:pPr marL="0" indent="0">
              <a:lnSpc>
                <a:spcPts val="2750"/>
              </a:lnSpc>
              <a:buNone/>
            </a:pPr>
            <a:r>
              <a:rPr lang="en-US" dirty="0">
                <a:solidFill>
                  <a:srgbClr val="2B4150"/>
                </a:solidFill>
                <a:latin typeface="PT Serif" panose="020A0603040505020204" pitchFamily="18" charset="0"/>
                <a:ea typeface="Source Sans Pro" pitchFamily="34" charset="-122"/>
                <a:cs typeface="Source Sans Pro" pitchFamily="34" charset="-120"/>
              </a:rPr>
              <a:t>Thực hiện nghiêm ngặt các quy định an toàn trong môi trường làm việc.</a:t>
            </a:r>
            <a:endParaRPr lang="en-US" dirty="0"/>
          </a:p>
        </p:txBody>
      </p:sp>
      <p:pic>
        <p:nvPicPr>
          <p:cNvPr id="20" name="Picture 19">
            <a:extLst>
              <a:ext uri="{FF2B5EF4-FFF2-40B4-BE49-F238E27FC236}">
                <a16:creationId xmlns:a16="http://schemas.microsoft.com/office/drawing/2014/main" id="{9C352AB7-45F8-63EA-49D4-DA3FFC5733BA}"/>
              </a:ext>
            </a:extLst>
          </p:cNvPr>
          <p:cNvPicPr>
            <a:picLocks noChangeAspect="1"/>
          </p:cNvPicPr>
          <p:nvPr/>
        </p:nvPicPr>
        <p:blipFill>
          <a:blip r:embed="rId4"/>
          <a:stretch>
            <a:fillRect/>
          </a:stretch>
        </p:blipFill>
        <p:spPr>
          <a:xfrm>
            <a:off x="12483874" y="7536264"/>
            <a:ext cx="1983917" cy="61432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1264"/>
          <a:stretch/>
        </p:blipFill>
        <p:spPr>
          <a:xfrm>
            <a:off x="1262181" y="3053706"/>
            <a:ext cx="3962400" cy="3786554"/>
          </a:xfrm>
          <a:prstGeom prst="rect">
            <a:avLst/>
          </a:prstGeom>
        </p:spPr>
      </p:pic>
      <p:sp>
        <p:nvSpPr>
          <p:cNvPr id="3" name="Text 0"/>
          <p:cNvSpPr/>
          <p:nvPr/>
        </p:nvSpPr>
        <p:spPr>
          <a:xfrm>
            <a:off x="565955" y="633780"/>
            <a:ext cx="5138261" cy="642342"/>
          </a:xfrm>
          <a:prstGeom prst="rect">
            <a:avLst/>
          </a:prstGeom>
          <a:noFill/>
          <a:ln/>
        </p:spPr>
        <p:txBody>
          <a:bodyPr wrap="none" lIns="0" tIns="0" rIns="0" bIns="0" rtlCol="0" anchor="t"/>
          <a:lstStyle/>
          <a:p>
            <a:pPr marL="0" indent="0" algn="ctr">
              <a:lnSpc>
                <a:spcPts val="5050"/>
              </a:lnSpc>
              <a:buNone/>
            </a:pPr>
            <a:r>
              <a:rPr lang="en-US" sz="4800" b="1" dirty="0">
                <a:solidFill>
                  <a:srgbClr val="124E73"/>
                </a:solidFill>
                <a:latin typeface="MuseoModerno Medium" pitchFamily="34" charset="0"/>
                <a:ea typeface="MuseoModerno Medium" pitchFamily="34" charset="-122"/>
                <a:cs typeface="MuseoModerno Medium" pitchFamily="34" charset="-120"/>
              </a:rPr>
              <a:t>Quy định chung</a:t>
            </a:r>
            <a:endParaRPr lang="en-US" sz="4800" b="1" dirty="0"/>
          </a:p>
        </p:txBody>
      </p:sp>
      <p:sp>
        <p:nvSpPr>
          <p:cNvPr id="4" name="Shape 1"/>
          <p:cNvSpPr/>
          <p:nvPr/>
        </p:nvSpPr>
        <p:spPr>
          <a:xfrm>
            <a:off x="6050303" y="1785342"/>
            <a:ext cx="22860" cy="5609511"/>
          </a:xfrm>
          <a:prstGeom prst="roundRect">
            <a:avLst>
              <a:gd name="adj" fmla="val 134865"/>
            </a:avLst>
          </a:prstGeom>
          <a:solidFill>
            <a:srgbClr val="D9D4C9"/>
          </a:solidFill>
          <a:ln/>
        </p:spPr>
      </p:sp>
      <p:sp>
        <p:nvSpPr>
          <p:cNvPr id="5" name="Shape 2"/>
          <p:cNvSpPr/>
          <p:nvPr/>
        </p:nvSpPr>
        <p:spPr>
          <a:xfrm>
            <a:off x="6270093" y="2236351"/>
            <a:ext cx="719257" cy="22860"/>
          </a:xfrm>
          <a:prstGeom prst="roundRect">
            <a:avLst>
              <a:gd name="adj" fmla="val 134865"/>
            </a:avLst>
          </a:prstGeom>
          <a:solidFill>
            <a:srgbClr val="2B678C"/>
          </a:solidFill>
          <a:ln/>
        </p:spPr>
      </p:sp>
      <p:sp>
        <p:nvSpPr>
          <p:cNvPr id="6" name="Shape 3"/>
          <p:cNvSpPr/>
          <p:nvPr/>
        </p:nvSpPr>
        <p:spPr>
          <a:xfrm>
            <a:off x="5830514" y="2016562"/>
            <a:ext cx="462439" cy="462439"/>
          </a:xfrm>
          <a:prstGeom prst="roundRect">
            <a:avLst>
              <a:gd name="adj" fmla="val 6667"/>
            </a:avLst>
          </a:prstGeom>
          <a:solidFill>
            <a:srgbClr val="124E73"/>
          </a:solidFill>
          <a:ln/>
        </p:spPr>
      </p:sp>
      <p:sp>
        <p:nvSpPr>
          <p:cNvPr id="7" name="Text 4"/>
          <p:cNvSpPr/>
          <p:nvPr/>
        </p:nvSpPr>
        <p:spPr>
          <a:xfrm>
            <a:off x="5989462" y="2093595"/>
            <a:ext cx="144542"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7192113" y="1990844"/>
            <a:ext cx="3083004" cy="385286"/>
          </a:xfrm>
          <a:prstGeom prst="rect">
            <a:avLst/>
          </a:prstGeom>
          <a:noFill/>
          <a:ln/>
        </p:spPr>
        <p:txBody>
          <a:bodyPr wrap="none" lIns="0" tIns="0" rIns="0" bIns="0" rtlCol="0" anchor="t"/>
          <a:lstStyle/>
          <a:p>
            <a:pPr marL="0" indent="0" algn="l">
              <a:lnSpc>
                <a:spcPts val="3000"/>
              </a:lnSpc>
              <a:buNone/>
            </a:pPr>
            <a:r>
              <a:rPr lang="en-US" sz="2800" b="1" dirty="0">
                <a:solidFill>
                  <a:srgbClr val="2B4150"/>
                </a:solidFill>
                <a:latin typeface="MuseoModerno Medium" pitchFamily="34" charset="0"/>
                <a:ea typeface="MuseoModerno Medium" pitchFamily="34" charset="-122"/>
                <a:cs typeface="MuseoModerno Medium" pitchFamily="34" charset="-120"/>
              </a:rPr>
              <a:t>Huấn luyện ATLD</a:t>
            </a:r>
            <a:endParaRPr lang="en-US" sz="2800" b="1" dirty="0"/>
          </a:p>
        </p:txBody>
      </p:sp>
      <p:sp>
        <p:nvSpPr>
          <p:cNvPr id="9" name="Text 6"/>
          <p:cNvSpPr/>
          <p:nvPr/>
        </p:nvSpPr>
        <p:spPr>
          <a:xfrm>
            <a:off x="7192113" y="2334994"/>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Tổ chức các khóa huấn luyện an toàn lao động định kỳ cho công nhân.</a:t>
            </a:r>
            <a:endParaRPr lang="en-US" dirty="0"/>
          </a:p>
        </p:txBody>
      </p:sp>
      <p:sp>
        <p:nvSpPr>
          <p:cNvPr id="10" name="Shape 7"/>
          <p:cNvSpPr/>
          <p:nvPr/>
        </p:nvSpPr>
        <p:spPr>
          <a:xfrm>
            <a:off x="6270093" y="3690104"/>
            <a:ext cx="719257" cy="22860"/>
          </a:xfrm>
          <a:prstGeom prst="roundRect">
            <a:avLst>
              <a:gd name="adj" fmla="val 134865"/>
            </a:avLst>
          </a:prstGeom>
          <a:solidFill>
            <a:srgbClr val="2B678C"/>
          </a:solidFill>
          <a:ln/>
        </p:spPr>
      </p:sp>
      <p:sp>
        <p:nvSpPr>
          <p:cNvPr id="11" name="Shape 8"/>
          <p:cNvSpPr/>
          <p:nvPr/>
        </p:nvSpPr>
        <p:spPr>
          <a:xfrm>
            <a:off x="5830514" y="3470315"/>
            <a:ext cx="462439" cy="462439"/>
          </a:xfrm>
          <a:prstGeom prst="roundRect">
            <a:avLst>
              <a:gd name="adj" fmla="val 6667"/>
            </a:avLst>
          </a:prstGeom>
          <a:solidFill>
            <a:srgbClr val="124E73"/>
          </a:solidFill>
          <a:ln/>
        </p:spPr>
      </p:sp>
      <p:sp>
        <p:nvSpPr>
          <p:cNvPr id="12" name="Text 9"/>
          <p:cNvSpPr/>
          <p:nvPr/>
        </p:nvSpPr>
        <p:spPr>
          <a:xfrm>
            <a:off x="5976008" y="3547348"/>
            <a:ext cx="171331"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7192113" y="3444597"/>
            <a:ext cx="3083004" cy="385286"/>
          </a:xfrm>
          <a:prstGeom prst="rect">
            <a:avLst/>
          </a:prstGeom>
          <a:noFill/>
          <a:ln/>
        </p:spPr>
        <p:txBody>
          <a:bodyPr wrap="none" lIns="0" tIns="0" rIns="0" bIns="0" rtlCol="0" anchor="t"/>
          <a:lstStyle/>
          <a:p>
            <a:pPr marL="0" indent="0" algn="l">
              <a:lnSpc>
                <a:spcPts val="3000"/>
              </a:lnSpc>
              <a:buNone/>
            </a:pPr>
            <a:r>
              <a:rPr lang="en-US" sz="2800" b="1" dirty="0">
                <a:solidFill>
                  <a:srgbClr val="2B4150"/>
                </a:solidFill>
                <a:latin typeface="MuseoModerno Medium" pitchFamily="34" charset="0"/>
                <a:ea typeface="MuseoModerno Medium" pitchFamily="34" charset="-122"/>
                <a:cs typeface="MuseoModerno Medium" pitchFamily="34" charset="-120"/>
              </a:rPr>
              <a:t>Bảo trì thiết bị</a:t>
            </a:r>
            <a:endParaRPr lang="en-US" sz="2800" b="1" dirty="0"/>
          </a:p>
        </p:txBody>
      </p:sp>
      <p:sp>
        <p:nvSpPr>
          <p:cNvPr id="14" name="Text 11"/>
          <p:cNvSpPr/>
          <p:nvPr/>
        </p:nvSpPr>
        <p:spPr>
          <a:xfrm>
            <a:off x="7192113" y="3788747"/>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Thường xuyên kiểm tra và bảo dưỡng máy móc, thiết bị sản xuất.</a:t>
            </a:r>
            <a:endParaRPr lang="en-US" dirty="0"/>
          </a:p>
        </p:txBody>
      </p:sp>
      <p:sp>
        <p:nvSpPr>
          <p:cNvPr id="15" name="Shape 12"/>
          <p:cNvSpPr/>
          <p:nvPr/>
        </p:nvSpPr>
        <p:spPr>
          <a:xfrm>
            <a:off x="6270093" y="5143857"/>
            <a:ext cx="719257" cy="22860"/>
          </a:xfrm>
          <a:prstGeom prst="roundRect">
            <a:avLst>
              <a:gd name="adj" fmla="val 134865"/>
            </a:avLst>
          </a:prstGeom>
          <a:solidFill>
            <a:srgbClr val="2B678C"/>
          </a:solidFill>
          <a:ln/>
        </p:spPr>
      </p:sp>
      <p:sp>
        <p:nvSpPr>
          <p:cNvPr id="16" name="Shape 13"/>
          <p:cNvSpPr/>
          <p:nvPr/>
        </p:nvSpPr>
        <p:spPr>
          <a:xfrm>
            <a:off x="5830514" y="4924068"/>
            <a:ext cx="462439" cy="462439"/>
          </a:xfrm>
          <a:prstGeom prst="roundRect">
            <a:avLst>
              <a:gd name="adj" fmla="val 6667"/>
            </a:avLst>
          </a:prstGeom>
          <a:solidFill>
            <a:srgbClr val="124E73"/>
          </a:solidFill>
          <a:ln/>
        </p:spPr>
      </p:sp>
      <p:sp>
        <p:nvSpPr>
          <p:cNvPr id="17" name="Text 14"/>
          <p:cNvSpPr/>
          <p:nvPr/>
        </p:nvSpPr>
        <p:spPr>
          <a:xfrm>
            <a:off x="5975056" y="5001101"/>
            <a:ext cx="173236"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7192113" y="4898350"/>
            <a:ext cx="3083004" cy="385286"/>
          </a:xfrm>
          <a:prstGeom prst="rect">
            <a:avLst/>
          </a:prstGeom>
          <a:noFill/>
          <a:ln/>
        </p:spPr>
        <p:txBody>
          <a:bodyPr wrap="none" lIns="0" tIns="0" rIns="0" bIns="0" rtlCol="0" anchor="t"/>
          <a:lstStyle/>
          <a:p>
            <a:pPr marL="0" indent="0" algn="l">
              <a:lnSpc>
                <a:spcPts val="3000"/>
              </a:lnSpc>
              <a:buNone/>
            </a:pPr>
            <a:r>
              <a:rPr lang="en-US" sz="2800" b="1"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800" b="1" dirty="0"/>
          </a:p>
        </p:txBody>
      </p:sp>
      <p:sp>
        <p:nvSpPr>
          <p:cNvPr id="19" name="Text 16"/>
          <p:cNvSpPr/>
          <p:nvPr/>
        </p:nvSpPr>
        <p:spPr>
          <a:xfrm>
            <a:off x="7192113" y="5242500"/>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Cung cấp và đảm bảo sử dụng đúng các thiết bị bảo hộ cá nhân.</a:t>
            </a:r>
            <a:endParaRPr lang="en-US" dirty="0"/>
          </a:p>
        </p:txBody>
      </p:sp>
      <p:sp>
        <p:nvSpPr>
          <p:cNvPr id="20" name="Shape 17"/>
          <p:cNvSpPr/>
          <p:nvPr/>
        </p:nvSpPr>
        <p:spPr>
          <a:xfrm>
            <a:off x="6270093" y="6597610"/>
            <a:ext cx="719257" cy="22860"/>
          </a:xfrm>
          <a:prstGeom prst="roundRect">
            <a:avLst>
              <a:gd name="adj" fmla="val 134865"/>
            </a:avLst>
          </a:prstGeom>
          <a:solidFill>
            <a:srgbClr val="2B678C"/>
          </a:solidFill>
          <a:ln/>
        </p:spPr>
      </p:sp>
      <p:sp>
        <p:nvSpPr>
          <p:cNvPr id="21" name="Shape 18"/>
          <p:cNvSpPr/>
          <p:nvPr/>
        </p:nvSpPr>
        <p:spPr>
          <a:xfrm>
            <a:off x="5830514" y="6377821"/>
            <a:ext cx="462439" cy="462439"/>
          </a:xfrm>
          <a:prstGeom prst="roundRect">
            <a:avLst>
              <a:gd name="adj" fmla="val 6667"/>
            </a:avLst>
          </a:prstGeom>
          <a:solidFill>
            <a:srgbClr val="124E73"/>
          </a:solidFill>
          <a:ln/>
        </p:spPr>
      </p:sp>
      <p:sp>
        <p:nvSpPr>
          <p:cNvPr id="22" name="Text 19"/>
          <p:cNvSpPr/>
          <p:nvPr/>
        </p:nvSpPr>
        <p:spPr>
          <a:xfrm>
            <a:off x="5962435" y="6454854"/>
            <a:ext cx="198477"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7192113" y="6352103"/>
            <a:ext cx="3083004" cy="385286"/>
          </a:xfrm>
          <a:prstGeom prst="rect">
            <a:avLst/>
          </a:prstGeom>
          <a:noFill/>
          <a:ln/>
        </p:spPr>
        <p:txBody>
          <a:bodyPr wrap="none" lIns="0" tIns="0" rIns="0" bIns="0" rtlCol="0" anchor="t"/>
          <a:lstStyle/>
          <a:p>
            <a:pPr marL="0" indent="0" algn="l">
              <a:lnSpc>
                <a:spcPts val="3000"/>
              </a:lnSpc>
              <a:buNone/>
            </a:pPr>
            <a:r>
              <a:rPr lang="en-US" sz="2800" b="1" dirty="0">
                <a:solidFill>
                  <a:srgbClr val="2B4150"/>
                </a:solidFill>
                <a:latin typeface="MuseoModerno Medium" pitchFamily="34" charset="0"/>
                <a:ea typeface="MuseoModerno Medium" pitchFamily="34" charset="-122"/>
                <a:cs typeface="MuseoModerno Medium" pitchFamily="34" charset="-120"/>
              </a:rPr>
              <a:t>Môi trường</a:t>
            </a:r>
            <a:endParaRPr lang="en-US" sz="2800" b="1" dirty="0"/>
          </a:p>
        </p:txBody>
      </p:sp>
      <p:sp>
        <p:nvSpPr>
          <p:cNvPr id="24" name="Text 21"/>
          <p:cNvSpPr/>
          <p:nvPr/>
        </p:nvSpPr>
        <p:spPr>
          <a:xfrm>
            <a:off x="7192113" y="6696253"/>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Duy trì không gian làm việc sạch sẽ, thoáng mát và đủ ánh sáng.</a:t>
            </a:r>
            <a:endParaRPr lang="en-US" dirty="0"/>
          </a:p>
        </p:txBody>
      </p:sp>
      <p:pic>
        <p:nvPicPr>
          <p:cNvPr id="25" name="Picture 24">
            <a:extLst>
              <a:ext uri="{FF2B5EF4-FFF2-40B4-BE49-F238E27FC236}">
                <a16:creationId xmlns:a16="http://schemas.microsoft.com/office/drawing/2014/main" id="{5C08E3CF-6923-42AC-AC78-CC1012DA0823}"/>
              </a:ext>
            </a:extLst>
          </p:cNvPr>
          <p:cNvPicPr>
            <a:picLocks noChangeAspect="1"/>
          </p:cNvPicPr>
          <p:nvPr/>
        </p:nvPicPr>
        <p:blipFill>
          <a:blip r:embed="rId4"/>
          <a:stretch>
            <a:fillRect/>
          </a:stretch>
        </p:blipFill>
        <p:spPr>
          <a:xfrm>
            <a:off x="12483874" y="7536264"/>
            <a:ext cx="1983917" cy="6143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03048" y="2437388"/>
            <a:ext cx="4813161" cy="4813161"/>
          </a:xfrm>
          <a:prstGeom prst="rect">
            <a:avLst/>
          </a:prstGeom>
        </p:spPr>
      </p:pic>
      <p:sp>
        <p:nvSpPr>
          <p:cNvPr id="3" name="Text 0"/>
          <p:cNvSpPr/>
          <p:nvPr/>
        </p:nvSpPr>
        <p:spPr>
          <a:xfrm>
            <a:off x="1121093" y="709435"/>
            <a:ext cx="5112663" cy="639008"/>
          </a:xfrm>
          <a:prstGeom prst="rect">
            <a:avLst/>
          </a:prstGeom>
          <a:noFill/>
          <a:ln/>
        </p:spPr>
        <p:txBody>
          <a:bodyPr wrap="none" lIns="0" tIns="0" rIns="0" bIns="0" rtlCol="0" anchor="t"/>
          <a:lstStyle/>
          <a:p>
            <a:pPr marL="0" indent="0" algn="ctr">
              <a:lnSpc>
                <a:spcPts val="5000"/>
              </a:lnSpc>
              <a:buNone/>
            </a:pPr>
            <a:r>
              <a:rPr lang="en-US" sz="4800" b="1" dirty="0">
                <a:solidFill>
                  <a:srgbClr val="124E73"/>
                </a:solidFill>
                <a:latin typeface="MuseoModerno Medium" pitchFamily="34" charset="0"/>
                <a:ea typeface="MuseoModerno Medium" pitchFamily="34" charset="-122"/>
                <a:cs typeface="MuseoModerno Medium" pitchFamily="34" charset="-120"/>
              </a:rPr>
              <a:t>Xử lý tình huống</a:t>
            </a:r>
            <a:endParaRPr lang="en-US" sz="4800" b="1" dirty="0"/>
          </a:p>
        </p:txBody>
      </p:sp>
      <p:sp>
        <p:nvSpPr>
          <p:cNvPr id="4" name="Shape 1"/>
          <p:cNvSpPr/>
          <p:nvPr/>
        </p:nvSpPr>
        <p:spPr>
          <a:xfrm>
            <a:off x="1010960" y="1924764"/>
            <a:ext cx="22860" cy="5325785"/>
          </a:xfrm>
          <a:prstGeom prst="roundRect">
            <a:avLst>
              <a:gd name="adj" fmla="val 134192"/>
            </a:avLst>
          </a:prstGeom>
          <a:solidFill>
            <a:srgbClr val="D9D4C9"/>
          </a:solidFill>
          <a:ln/>
        </p:spPr>
      </p:sp>
      <p:sp>
        <p:nvSpPr>
          <p:cNvPr id="5" name="Shape 2"/>
          <p:cNvSpPr/>
          <p:nvPr/>
        </p:nvSpPr>
        <p:spPr>
          <a:xfrm>
            <a:off x="1229558" y="2373392"/>
            <a:ext cx="715685" cy="22860"/>
          </a:xfrm>
          <a:prstGeom prst="roundRect">
            <a:avLst>
              <a:gd name="adj" fmla="val 134192"/>
            </a:avLst>
          </a:prstGeom>
          <a:solidFill>
            <a:srgbClr val="2B678C"/>
          </a:solidFill>
          <a:ln/>
        </p:spPr>
      </p:sp>
      <p:sp>
        <p:nvSpPr>
          <p:cNvPr id="6" name="Shape 3"/>
          <p:cNvSpPr/>
          <p:nvPr/>
        </p:nvSpPr>
        <p:spPr>
          <a:xfrm>
            <a:off x="792361" y="2154793"/>
            <a:ext cx="460058" cy="460057"/>
          </a:xfrm>
          <a:prstGeom prst="roundRect">
            <a:avLst>
              <a:gd name="adj" fmla="val 6668"/>
            </a:avLst>
          </a:prstGeom>
          <a:solidFill>
            <a:srgbClr val="124E73"/>
          </a:solidFill>
          <a:ln/>
        </p:spPr>
      </p:sp>
      <p:sp>
        <p:nvSpPr>
          <p:cNvPr id="7" name="Text 4"/>
          <p:cNvSpPr/>
          <p:nvPr/>
        </p:nvSpPr>
        <p:spPr>
          <a:xfrm>
            <a:off x="950357" y="2231469"/>
            <a:ext cx="14394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47173" y="2129195"/>
            <a:ext cx="2556272" cy="319445"/>
          </a:xfrm>
          <a:prstGeom prst="rect">
            <a:avLst/>
          </a:prstGeom>
          <a:noFill/>
          <a:ln/>
        </p:spPr>
        <p:txBody>
          <a:bodyPr wrap="none" lIns="0" tIns="0" rIns="0" bIns="0" rtlCol="0" anchor="t"/>
          <a:lstStyle/>
          <a:p>
            <a:pPr marL="0" indent="0" algn="l">
              <a:lnSpc>
                <a:spcPts val="2500"/>
              </a:lnSpc>
              <a:buNone/>
            </a:pPr>
            <a:r>
              <a:rPr lang="en-US" sz="2400" b="1" dirty="0">
                <a:solidFill>
                  <a:srgbClr val="2B4150"/>
                </a:solidFill>
                <a:latin typeface="MuseoModerno Medium" pitchFamily="34" charset="0"/>
                <a:ea typeface="MuseoModerno Medium" pitchFamily="34" charset="-122"/>
                <a:cs typeface="MuseoModerno Medium" pitchFamily="34" charset="-120"/>
              </a:rPr>
              <a:t>Ngắt điện</a:t>
            </a:r>
            <a:endParaRPr lang="en-US" sz="2400" b="1" dirty="0"/>
          </a:p>
        </p:txBody>
      </p:sp>
      <p:sp>
        <p:nvSpPr>
          <p:cNvPr id="9" name="Text 6"/>
          <p:cNvSpPr/>
          <p:nvPr/>
        </p:nvSpPr>
        <p:spPr>
          <a:xfrm>
            <a:off x="2147173" y="2451258"/>
            <a:ext cx="6281142" cy="327184"/>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Ngay lập tức ngắt nguồn điện khi xảy ra tai nạn liên quan đến điện.</a:t>
            </a:r>
            <a:endParaRPr lang="en-US" dirty="0"/>
          </a:p>
        </p:txBody>
      </p:sp>
      <p:sp>
        <p:nvSpPr>
          <p:cNvPr id="10" name="Shape 7"/>
          <p:cNvSpPr/>
          <p:nvPr/>
        </p:nvSpPr>
        <p:spPr>
          <a:xfrm>
            <a:off x="1229558" y="3755946"/>
            <a:ext cx="715685" cy="22860"/>
          </a:xfrm>
          <a:prstGeom prst="roundRect">
            <a:avLst>
              <a:gd name="adj" fmla="val 134192"/>
            </a:avLst>
          </a:prstGeom>
          <a:solidFill>
            <a:srgbClr val="2B678C"/>
          </a:solidFill>
          <a:ln/>
        </p:spPr>
      </p:sp>
      <p:sp>
        <p:nvSpPr>
          <p:cNvPr id="11" name="Shape 8"/>
          <p:cNvSpPr/>
          <p:nvPr/>
        </p:nvSpPr>
        <p:spPr>
          <a:xfrm>
            <a:off x="792361" y="3537347"/>
            <a:ext cx="460058" cy="460057"/>
          </a:xfrm>
          <a:prstGeom prst="roundRect">
            <a:avLst>
              <a:gd name="adj" fmla="val 6668"/>
            </a:avLst>
          </a:prstGeom>
          <a:solidFill>
            <a:srgbClr val="124E73"/>
          </a:solidFill>
          <a:ln/>
        </p:spPr>
      </p:sp>
      <p:sp>
        <p:nvSpPr>
          <p:cNvPr id="12" name="Text 9"/>
          <p:cNvSpPr/>
          <p:nvPr/>
        </p:nvSpPr>
        <p:spPr>
          <a:xfrm>
            <a:off x="937022" y="3614023"/>
            <a:ext cx="17061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47173" y="3511748"/>
            <a:ext cx="2556272" cy="319445"/>
          </a:xfrm>
          <a:prstGeom prst="rect">
            <a:avLst/>
          </a:prstGeom>
          <a:noFill/>
          <a:ln/>
        </p:spPr>
        <p:txBody>
          <a:bodyPr wrap="none" lIns="0" tIns="0" rIns="0" bIns="0" rtlCol="0" anchor="t"/>
          <a:lstStyle/>
          <a:p>
            <a:pPr marL="0" indent="0" algn="l">
              <a:lnSpc>
                <a:spcPts val="2500"/>
              </a:lnSpc>
              <a:buNone/>
            </a:pPr>
            <a:r>
              <a:rPr lang="en-US" sz="2400" b="1" dirty="0">
                <a:solidFill>
                  <a:srgbClr val="2B4150"/>
                </a:solidFill>
                <a:latin typeface="MuseoModerno Medium" pitchFamily="34" charset="0"/>
                <a:ea typeface="MuseoModerno Medium" pitchFamily="34" charset="-122"/>
                <a:cs typeface="MuseoModerno Medium" pitchFamily="34" charset="-120"/>
              </a:rPr>
              <a:t>Sơ cứu</a:t>
            </a:r>
            <a:endParaRPr lang="en-US" sz="2400" b="1" dirty="0"/>
          </a:p>
        </p:txBody>
      </p:sp>
      <p:sp>
        <p:nvSpPr>
          <p:cNvPr id="14" name="Text 11"/>
          <p:cNvSpPr/>
          <p:nvPr/>
        </p:nvSpPr>
        <p:spPr>
          <a:xfrm>
            <a:off x="2147173" y="3833812"/>
            <a:ext cx="6281142" cy="327184"/>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Tiến hành sơ cứu nhanh chóng và chính xác cho nạn nhân tại chỗ.</a:t>
            </a:r>
            <a:endParaRPr lang="en-US" dirty="0"/>
          </a:p>
        </p:txBody>
      </p:sp>
      <p:sp>
        <p:nvSpPr>
          <p:cNvPr id="15" name="Shape 12"/>
          <p:cNvSpPr/>
          <p:nvPr/>
        </p:nvSpPr>
        <p:spPr>
          <a:xfrm>
            <a:off x="1229558" y="5138499"/>
            <a:ext cx="715685" cy="22860"/>
          </a:xfrm>
          <a:prstGeom prst="roundRect">
            <a:avLst>
              <a:gd name="adj" fmla="val 134192"/>
            </a:avLst>
          </a:prstGeom>
          <a:solidFill>
            <a:srgbClr val="2B678C"/>
          </a:solidFill>
          <a:ln/>
        </p:spPr>
      </p:sp>
      <p:sp>
        <p:nvSpPr>
          <p:cNvPr id="16" name="Shape 13"/>
          <p:cNvSpPr/>
          <p:nvPr/>
        </p:nvSpPr>
        <p:spPr>
          <a:xfrm>
            <a:off x="792361" y="4919901"/>
            <a:ext cx="460058" cy="460057"/>
          </a:xfrm>
          <a:prstGeom prst="roundRect">
            <a:avLst>
              <a:gd name="adj" fmla="val 6668"/>
            </a:avLst>
          </a:prstGeom>
          <a:solidFill>
            <a:srgbClr val="124E73"/>
          </a:solidFill>
          <a:ln/>
        </p:spPr>
      </p:sp>
      <p:sp>
        <p:nvSpPr>
          <p:cNvPr id="17" name="Text 14"/>
          <p:cNvSpPr/>
          <p:nvPr/>
        </p:nvSpPr>
        <p:spPr>
          <a:xfrm>
            <a:off x="936188" y="4996577"/>
            <a:ext cx="172403"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47173" y="4894302"/>
            <a:ext cx="2556272" cy="319445"/>
          </a:xfrm>
          <a:prstGeom prst="rect">
            <a:avLst/>
          </a:prstGeom>
          <a:noFill/>
          <a:ln/>
        </p:spPr>
        <p:txBody>
          <a:bodyPr wrap="none" lIns="0" tIns="0" rIns="0" bIns="0" rtlCol="0" anchor="t"/>
          <a:lstStyle/>
          <a:p>
            <a:pPr marL="0" indent="0" algn="l">
              <a:lnSpc>
                <a:spcPts val="2500"/>
              </a:lnSpc>
              <a:buNone/>
            </a:pPr>
            <a:r>
              <a:rPr lang="en-US" sz="2400" b="1" dirty="0">
                <a:solidFill>
                  <a:srgbClr val="2B4150"/>
                </a:solidFill>
                <a:latin typeface="MuseoModerno Medium" pitchFamily="34" charset="0"/>
                <a:ea typeface="MuseoModerno Medium" pitchFamily="34" charset="-122"/>
                <a:cs typeface="MuseoModerno Medium" pitchFamily="34" charset="-120"/>
              </a:rPr>
              <a:t>Báo cáo</a:t>
            </a:r>
            <a:endParaRPr lang="en-US" sz="2400" b="1" dirty="0"/>
          </a:p>
        </p:txBody>
      </p:sp>
      <p:sp>
        <p:nvSpPr>
          <p:cNvPr id="19" name="Text 16"/>
          <p:cNvSpPr/>
          <p:nvPr/>
        </p:nvSpPr>
        <p:spPr>
          <a:xfrm>
            <a:off x="2147173" y="5216365"/>
            <a:ext cx="6281142" cy="327184"/>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Thông báo ngay cho quản lý và đội ngũ y tế để được hỗ trợ kịp thời.</a:t>
            </a:r>
            <a:endParaRPr lang="en-US" dirty="0"/>
          </a:p>
        </p:txBody>
      </p:sp>
      <p:sp>
        <p:nvSpPr>
          <p:cNvPr id="20" name="Shape 17"/>
          <p:cNvSpPr/>
          <p:nvPr/>
        </p:nvSpPr>
        <p:spPr>
          <a:xfrm>
            <a:off x="1229558" y="6521053"/>
            <a:ext cx="715685" cy="22860"/>
          </a:xfrm>
          <a:prstGeom prst="roundRect">
            <a:avLst>
              <a:gd name="adj" fmla="val 134192"/>
            </a:avLst>
          </a:prstGeom>
          <a:solidFill>
            <a:srgbClr val="2B678C"/>
          </a:solidFill>
          <a:ln/>
        </p:spPr>
      </p:sp>
      <p:sp>
        <p:nvSpPr>
          <p:cNvPr id="21" name="Shape 18"/>
          <p:cNvSpPr/>
          <p:nvPr/>
        </p:nvSpPr>
        <p:spPr>
          <a:xfrm>
            <a:off x="792361" y="6302454"/>
            <a:ext cx="460058" cy="460057"/>
          </a:xfrm>
          <a:prstGeom prst="roundRect">
            <a:avLst>
              <a:gd name="adj" fmla="val 6668"/>
            </a:avLst>
          </a:prstGeom>
          <a:solidFill>
            <a:srgbClr val="124E73"/>
          </a:solidFill>
          <a:ln/>
        </p:spPr>
      </p:sp>
      <p:sp>
        <p:nvSpPr>
          <p:cNvPr id="22" name="Text 19"/>
          <p:cNvSpPr/>
          <p:nvPr/>
        </p:nvSpPr>
        <p:spPr>
          <a:xfrm>
            <a:off x="923568" y="6379131"/>
            <a:ext cx="197525"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47173" y="6276856"/>
            <a:ext cx="2556272" cy="319445"/>
          </a:xfrm>
          <a:prstGeom prst="rect">
            <a:avLst/>
          </a:prstGeom>
          <a:noFill/>
          <a:ln/>
        </p:spPr>
        <p:txBody>
          <a:bodyPr wrap="none" lIns="0" tIns="0" rIns="0" bIns="0" rtlCol="0" anchor="t"/>
          <a:lstStyle/>
          <a:p>
            <a:pPr marL="0" indent="0" algn="l">
              <a:lnSpc>
                <a:spcPts val="2500"/>
              </a:lnSpc>
              <a:buNone/>
            </a:pPr>
            <a:r>
              <a:rPr lang="en-US" sz="2400" b="1" dirty="0">
                <a:solidFill>
                  <a:srgbClr val="2B4150"/>
                </a:solidFill>
                <a:latin typeface="MuseoModerno Medium" pitchFamily="34" charset="0"/>
                <a:ea typeface="MuseoModerno Medium" pitchFamily="34" charset="-122"/>
                <a:cs typeface="MuseoModerno Medium" pitchFamily="34" charset="-120"/>
              </a:rPr>
              <a:t>Điều tra</a:t>
            </a:r>
            <a:endParaRPr lang="en-US" sz="2400" b="1" dirty="0"/>
          </a:p>
        </p:txBody>
      </p:sp>
      <p:sp>
        <p:nvSpPr>
          <p:cNvPr id="24" name="Text 21"/>
          <p:cNvSpPr/>
          <p:nvPr/>
        </p:nvSpPr>
        <p:spPr>
          <a:xfrm>
            <a:off x="2147173" y="6598919"/>
            <a:ext cx="6281142" cy="327184"/>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Tiến hành điều tra nguyên nhân và đề xuất biện pháp phòng ngừa trong </a:t>
            </a:r>
            <a:endParaRPr lang="en-US" dirty="0"/>
          </a:p>
        </p:txBody>
      </p:sp>
      <p:pic>
        <p:nvPicPr>
          <p:cNvPr id="25" name="Picture 24">
            <a:extLst>
              <a:ext uri="{FF2B5EF4-FFF2-40B4-BE49-F238E27FC236}">
                <a16:creationId xmlns:a16="http://schemas.microsoft.com/office/drawing/2014/main" id="{07742572-468B-F8BD-5D58-2ED492B9CFE8}"/>
              </a:ext>
            </a:extLst>
          </p:cNvPr>
          <p:cNvPicPr>
            <a:picLocks noChangeAspect="1"/>
          </p:cNvPicPr>
          <p:nvPr/>
        </p:nvPicPr>
        <p:blipFill>
          <a:blip r:embed="rId4"/>
          <a:stretch>
            <a:fillRect/>
          </a:stretch>
        </p:blipFill>
        <p:spPr>
          <a:xfrm>
            <a:off x="12483874" y="7536264"/>
            <a:ext cx="1983917" cy="61432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491346" y="157161"/>
            <a:ext cx="4919186" cy="1524953"/>
          </a:xfrm>
          <a:prstGeom prst="rect">
            <a:avLst/>
          </a:prstGeom>
        </p:spPr>
      </p:pic>
      <p:sp>
        <p:nvSpPr>
          <p:cNvPr id="3" name="Text 0"/>
          <p:cNvSpPr/>
          <p:nvPr/>
        </p:nvSpPr>
        <p:spPr>
          <a:xfrm>
            <a:off x="3341267" y="1964905"/>
            <a:ext cx="5670590" cy="708779"/>
          </a:xfrm>
          <a:prstGeom prst="rect">
            <a:avLst/>
          </a:prstGeom>
          <a:noFill/>
          <a:ln/>
        </p:spPr>
        <p:txBody>
          <a:bodyPr wrap="none" lIns="0" tIns="0" rIns="0" bIns="0" rtlCol="0" anchor="t"/>
          <a:lstStyle/>
          <a:p>
            <a:pPr marL="0" indent="0" algn="l">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4450" b="1" dirty="0"/>
          </a:p>
        </p:txBody>
      </p:sp>
      <p:sp>
        <p:nvSpPr>
          <p:cNvPr id="4" name="Shape 1"/>
          <p:cNvSpPr/>
          <p:nvPr/>
        </p:nvSpPr>
        <p:spPr>
          <a:xfrm>
            <a:off x="854111" y="3235761"/>
            <a:ext cx="7556421" cy="1377910"/>
          </a:xfrm>
          <a:prstGeom prst="roundRect">
            <a:avLst>
              <a:gd name="adj" fmla="val 2469"/>
            </a:avLst>
          </a:prstGeom>
          <a:solidFill>
            <a:srgbClr val="F3EEE3"/>
          </a:solidFill>
          <a:ln/>
        </p:spPr>
      </p:sp>
      <p:sp>
        <p:nvSpPr>
          <p:cNvPr id="5" name="Text 2"/>
          <p:cNvSpPr/>
          <p:nvPr/>
        </p:nvSpPr>
        <p:spPr>
          <a:xfrm>
            <a:off x="1080925" y="3462575"/>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6" name="Text 3"/>
          <p:cNvSpPr/>
          <p:nvPr/>
        </p:nvSpPr>
        <p:spPr>
          <a:xfrm>
            <a:off x="1080925" y="4023955"/>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0563C1"/>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solidFill>
                <a:srgbClr val="0563C1"/>
              </a:solidFill>
            </a:endParaRPr>
          </a:p>
        </p:txBody>
      </p:sp>
      <p:sp>
        <p:nvSpPr>
          <p:cNvPr id="7" name="Shape 4"/>
          <p:cNvSpPr/>
          <p:nvPr/>
        </p:nvSpPr>
        <p:spPr>
          <a:xfrm>
            <a:off x="854111" y="4840486"/>
            <a:ext cx="8330113" cy="1377910"/>
          </a:xfrm>
          <a:prstGeom prst="roundRect">
            <a:avLst>
              <a:gd name="adj" fmla="val 2469"/>
            </a:avLst>
          </a:prstGeom>
          <a:solidFill>
            <a:srgbClr val="F3EEE3"/>
          </a:solidFill>
          <a:ln/>
        </p:spPr>
      </p:sp>
      <p:sp>
        <p:nvSpPr>
          <p:cNvPr id="8" name="Text 5"/>
          <p:cNvSpPr/>
          <p:nvPr/>
        </p:nvSpPr>
        <p:spPr>
          <a:xfrm>
            <a:off x="1080925" y="5067300"/>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9" name="Text 6"/>
          <p:cNvSpPr/>
          <p:nvPr/>
        </p:nvSpPr>
        <p:spPr>
          <a:xfrm>
            <a:off x="1080925" y="5628679"/>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0563C1"/>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solidFill>
                <a:srgbClr val="0563C1"/>
              </a:solidFill>
            </a:endParaRPr>
          </a:p>
        </p:txBody>
      </p:sp>
      <p:sp>
        <p:nvSpPr>
          <p:cNvPr id="10" name="Shape 7"/>
          <p:cNvSpPr/>
          <p:nvPr/>
        </p:nvSpPr>
        <p:spPr>
          <a:xfrm>
            <a:off x="854111" y="6445210"/>
            <a:ext cx="10199107" cy="1377910"/>
          </a:xfrm>
          <a:prstGeom prst="roundRect">
            <a:avLst>
              <a:gd name="adj" fmla="val 2469"/>
            </a:avLst>
          </a:prstGeom>
          <a:solidFill>
            <a:srgbClr val="F3EEE3"/>
          </a:solidFill>
          <a:ln/>
        </p:spPr>
        <p:txBody>
          <a:bodyPr/>
          <a:lstStyle/>
          <a:p>
            <a:endParaRPr lang="en-US" dirty="0"/>
          </a:p>
        </p:txBody>
      </p:sp>
      <p:sp>
        <p:nvSpPr>
          <p:cNvPr id="11" name="Text 8"/>
          <p:cNvSpPr/>
          <p:nvPr/>
        </p:nvSpPr>
        <p:spPr>
          <a:xfrm>
            <a:off x="1080925" y="6672024"/>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2" name="Text 9"/>
          <p:cNvSpPr/>
          <p:nvPr/>
        </p:nvSpPr>
        <p:spPr>
          <a:xfrm>
            <a:off x="1080925" y="7233404"/>
            <a:ext cx="9741181" cy="816530"/>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rPr>
              <a:t>Download tài liệu huấn luyện an toàn lao động sản </a:t>
            </a:r>
            <a:r>
              <a:rPr lang="en-US" sz="1750" b="1" u="sng" dirty="0" err="1">
                <a:solidFill>
                  <a:srgbClr val="204C8E"/>
                </a:solidFill>
                <a:latin typeface="PT Serif" panose="020A0603040505020204" pitchFamily="18" charset="0"/>
                <a:ea typeface="Source Sans Pro" pitchFamily="34" charset="-122"/>
                <a:cs typeface="Source Sans Pro" pitchFamily="34" charset="-120"/>
                <a:hlinkClick r:id="rId6"/>
              </a:rPr>
              <a:t>xuất</a:t>
            </a: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rPr>
              <a:t> </a:t>
            </a:r>
            <a:r>
              <a:rPr lang="en-US" sz="1750" b="1" u="sng" dirty="0" err="1">
                <a:solidFill>
                  <a:srgbClr val="204C8E"/>
                </a:solidFill>
                <a:latin typeface="PT Serif" panose="020A0603040505020204" pitchFamily="18" charset="0"/>
                <a:ea typeface="Source Sans Pro" pitchFamily="34" charset="-122"/>
                <a:cs typeface="Source Sans Pro" pitchFamily="34" charset="-120"/>
                <a:hlinkClick r:id="rId6"/>
              </a:rPr>
              <a:t>túi</a:t>
            </a: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rPr>
              <a:t> </a:t>
            </a:r>
            <a:r>
              <a:rPr lang="en-US" sz="1750" b="1" u="sng" dirty="0" err="1">
                <a:solidFill>
                  <a:srgbClr val="204C8E"/>
                </a:solidFill>
                <a:latin typeface="PT Serif" panose="020A0603040505020204" pitchFamily="18" charset="0"/>
                <a:ea typeface="Source Sans Pro" pitchFamily="34" charset="-122"/>
                <a:cs typeface="Source Sans Pro" pitchFamily="34" charset="-120"/>
                <a:hlinkClick r:id="rId6"/>
              </a:rPr>
              <a:t>chống</a:t>
            </a: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rPr>
              <a:t> </a:t>
            </a:r>
            <a:r>
              <a:rPr lang="en-US" sz="1750" b="1" u="sng" dirty="0" err="1">
                <a:solidFill>
                  <a:srgbClr val="204C8E"/>
                </a:solidFill>
                <a:latin typeface="PT Serif" panose="020A0603040505020204" pitchFamily="18" charset="0"/>
                <a:ea typeface="Source Sans Pro" pitchFamily="34" charset="-122"/>
                <a:cs typeface="Source Sans Pro" pitchFamily="34" charset="-120"/>
                <a:hlinkClick r:id="rId6"/>
              </a:rPr>
              <a:t>nước</a:t>
            </a: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rPr>
              <a:t> </a:t>
            </a:r>
            <a:r>
              <a:rPr lang="en-US" sz="1750" b="1" u="sng" dirty="0" err="1">
                <a:solidFill>
                  <a:srgbClr val="204C8E"/>
                </a:solidFill>
                <a:latin typeface="PT Serif" panose="020A0603040505020204" pitchFamily="18" charset="0"/>
                <a:ea typeface="Source Sans Pro" pitchFamily="34" charset="-122"/>
                <a:cs typeface="Source Sans Pro" pitchFamily="34" charset="-120"/>
                <a:hlinkClick r:id="rId6"/>
              </a:rPr>
              <a:t>cho</a:t>
            </a: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rPr>
              <a:t> </a:t>
            </a:r>
            <a:r>
              <a:rPr lang="en-US" sz="1750" b="1" u="sng" dirty="0" err="1">
                <a:solidFill>
                  <a:srgbClr val="204C8E"/>
                </a:solidFill>
                <a:latin typeface="PT Serif" panose="020A0603040505020204" pitchFamily="18" charset="0"/>
                <a:ea typeface="Source Sans Pro" pitchFamily="34" charset="-122"/>
                <a:cs typeface="Source Sans Pro" pitchFamily="34" charset="-120"/>
                <a:hlinkClick r:id="rId6"/>
              </a:rPr>
              <a:t>điện</a:t>
            </a: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rPr>
              <a:t> </a:t>
            </a:r>
            <a:r>
              <a:rPr lang="en-US" sz="1750" b="1" u="sng" dirty="0" err="1">
                <a:solidFill>
                  <a:srgbClr val="204C8E"/>
                </a:solidFill>
                <a:latin typeface="PT Serif" panose="020A0603040505020204" pitchFamily="18" charset="0"/>
                <a:ea typeface="Source Sans Pro" pitchFamily="34" charset="-122"/>
                <a:cs typeface="Source Sans Pro" pitchFamily="34" charset="-120"/>
                <a:hlinkClick r:id="rId6"/>
              </a:rPr>
              <a:t>thoại</a:t>
            </a:r>
            <a:endParaRPr lang="en-US" sz="1750" dirty="0"/>
          </a:p>
        </p:txBody>
      </p:sp>
      <p:pic>
        <p:nvPicPr>
          <p:cNvPr id="13" name="Picture 12">
            <a:extLst>
              <a:ext uri="{FF2B5EF4-FFF2-40B4-BE49-F238E27FC236}">
                <a16:creationId xmlns:a16="http://schemas.microsoft.com/office/drawing/2014/main" id="{2268A5F7-7D7C-E41B-2EBB-4C96890E3ED4}"/>
              </a:ext>
            </a:extLst>
          </p:cNvPr>
          <p:cNvPicPr>
            <a:picLocks noChangeAspect="1"/>
          </p:cNvPicPr>
          <p:nvPr/>
        </p:nvPicPr>
        <p:blipFill>
          <a:blip r:embed="rId7"/>
          <a:stretch>
            <a:fillRect/>
          </a:stretch>
        </p:blipFill>
        <p:spPr>
          <a:xfrm>
            <a:off x="12483874" y="7536264"/>
            <a:ext cx="1983917" cy="6143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0"/>
          <p:cNvSpPr/>
          <p:nvPr/>
        </p:nvSpPr>
        <p:spPr>
          <a:xfrm>
            <a:off x="793790" y="2736890"/>
            <a:ext cx="5670590" cy="708779"/>
          </a:xfrm>
          <a:prstGeom prst="rect">
            <a:avLst/>
          </a:prstGeom>
          <a:noFill/>
          <a:ln/>
        </p:spPr>
        <p:txBody>
          <a:bodyPr wrap="non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Kết Luận</a:t>
            </a:r>
            <a:endParaRPr lang="en-US" sz="4450" dirty="0"/>
          </a:p>
        </p:txBody>
      </p:sp>
      <p:sp>
        <p:nvSpPr>
          <p:cNvPr id="4" name="Text 1"/>
          <p:cNvSpPr/>
          <p:nvPr/>
        </p:nvSpPr>
        <p:spPr>
          <a:xfrm>
            <a:off x="793790" y="3785830"/>
            <a:ext cx="79784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An toàn vệ sinh lao động là yếu tố quan trọng trong sản xuất túi chống nước cho điện thoại.</a:t>
            </a:r>
            <a:endParaRPr lang="en-US" sz="1750" dirty="0"/>
          </a:p>
        </p:txBody>
      </p:sp>
      <p:sp>
        <p:nvSpPr>
          <p:cNvPr id="5" name="Text 2"/>
          <p:cNvSpPr/>
          <p:nvPr/>
        </p:nvSpPr>
        <p:spPr>
          <a:xfrm>
            <a:off x="793790" y="4766786"/>
            <a:ext cx="8109050"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Tuân thủ các quy định an toàn, sử dụng thiết bị bảo hộ và đào tạo thường xuyên giúp giảm thiểu nguy cơ tai nạn và đảm bảo môi trường làm việc an toàn.</a:t>
            </a:r>
            <a:endParaRPr lang="en-US" sz="1750" dirty="0"/>
          </a:p>
        </p:txBody>
      </p:sp>
      <p:pic>
        <p:nvPicPr>
          <p:cNvPr id="6" name="Picture 5">
            <a:extLst>
              <a:ext uri="{FF2B5EF4-FFF2-40B4-BE49-F238E27FC236}">
                <a16:creationId xmlns:a16="http://schemas.microsoft.com/office/drawing/2014/main" id="{182CAE31-D5D8-23E0-F6CD-053E6C513ACD}"/>
              </a:ext>
            </a:extLst>
          </p:cNvPr>
          <p:cNvPicPr>
            <a:picLocks noChangeAspect="1"/>
          </p:cNvPicPr>
          <p:nvPr/>
        </p:nvPicPr>
        <p:blipFill>
          <a:blip r:embed="rId3"/>
          <a:stretch>
            <a:fillRect/>
          </a:stretch>
        </p:blipFill>
        <p:spPr>
          <a:xfrm>
            <a:off x="12483874" y="7536264"/>
            <a:ext cx="1983917" cy="614325"/>
          </a:xfrm>
          <a:prstGeom prst="rect">
            <a:avLst/>
          </a:prstGeom>
        </p:spPr>
      </p:pic>
      <p:pic>
        <p:nvPicPr>
          <p:cNvPr id="1026" name="Picture 2">
            <a:extLst>
              <a:ext uri="{FF2B5EF4-FFF2-40B4-BE49-F238E27FC236}">
                <a16:creationId xmlns:a16="http://schemas.microsoft.com/office/drawing/2014/main" id="{9C06FBBB-91E2-C372-17E4-864D8BA71D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3265" y="1362669"/>
            <a:ext cx="5572125" cy="5572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1265</Words>
  <Application>Microsoft Office PowerPoint</Application>
  <PresentationFormat>Custom</PresentationFormat>
  <Paragraphs>144</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MuseoModerno Medium</vt: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2024-11-30T03:08:47Z</dcterms:created>
  <dcterms:modified xsi:type="dcterms:W3CDTF">2024-11-30T04:45:59Z</dcterms:modified>
</cp:coreProperties>
</file>