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3" r:id="rId8"/>
    <p:sldId id="264" r:id="rId9"/>
    <p:sldId id="265" r:id="rId10"/>
    <p:sldId id="266" r:id="rId11"/>
    <p:sldId id="267" r:id="rId12"/>
  </p:sldIdLst>
  <p:sldSz cx="14630400" cy="8229600"/>
  <p:notesSz cx="8229600" cy="14630400"/>
  <p:embeddedFontLst>
    <p:embeddedFont>
      <p:font typeface="MuseoModerno Medium" panose="020B0604020202020204" charset="0"/>
      <p:regular r:id="rId14"/>
    </p:embeddedFont>
    <p:embeddedFont>
      <p:font typeface="PT Serif" panose="020A0603040505020204" pitchFamily="18" charset="0"/>
      <p:regular r:id="rId15"/>
      <p:bold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7654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hyperlink" Target="https://antoannamviet.com/tai-lieu-an-toan-lao-dong-san-xuat-vanh-mam-banh-xe/"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63290" y="2463046"/>
            <a:ext cx="4518660" cy="4450080"/>
          </a:xfrm>
          <a:prstGeom prst="rect">
            <a:avLst/>
          </a:prstGeom>
        </p:spPr>
      </p:pic>
      <p:sp>
        <p:nvSpPr>
          <p:cNvPr id="3" name="Text 0"/>
          <p:cNvSpPr/>
          <p:nvPr/>
        </p:nvSpPr>
        <p:spPr>
          <a:xfrm>
            <a:off x="6280190" y="1149214"/>
            <a:ext cx="7986920" cy="3912870"/>
          </a:xfrm>
          <a:prstGeom prst="rect">
            <a:avLst/>
          </a:prstGeom>
          <a:noFill/>
          <a:ln/>
        </p:spPr>
        <p:txBody>
          <a:bodyPr wrap="square" lIns="0" tIns="0" rIns="0" bIns="0" rtlCol="0" anchor="t"/>
          <a:lstStyle/>
          <a:p>
            <a:pPr marL="0" indent="0">
              <a:lnSpc>
                <a:spcPts val="7700"/>
              </a:lnSpc>
              <a:buNone/>
            </a:pPr>
            <a:r>
              <a:rPr lang="en-US" sz="6150" b="1" dirty="0">
                <a:solidFill>
                  <a:srgbClr val="124E73"/>
                </a:solidFill>
                <a:latin typeface="MuseoModerno Medium" pitchFamily="34" charset="0"/>
                <a:ea typeface="MuseoModerno Medium" pitchFamily="34" charset="-122"/>
                <a:cs typeface="MuseoModerno Medium" pitchFamily="34" charset="-120"/>
              </a:rPr>
              <a:t>An Toàn Lao Động Trong Sản Xuất Vành Mâm Bánh Xe</a:t>
            </a:r>
            <a:endParaRPr lang="en-US" sz="6150" b="1" dirty="0"/>
          </a:p>
        </p:txBody>
      </p:sp>
      <p:sp>
        <p:nvSpPr>
          <p:cNvPr id="4" name="Text 1"/>
          <p:cNvSpPr/>
          <p:nvPr/>
        </p:nvSpPr>
        <p:spPr>
          <a:xfrm>
            <a:off x="6280190" y="5370909"/>
            <a:ext cx="7986920" cy="1088708"/>
          </a:xfrm>
          <a:prstGeom prst="rect">
            <a:avLst/>
          </a:prstGeom>
          <a:noFill/>
          <a:ln/>
        </p:spPr>
        <p:txBody>
          <a:bodyPr wrap="square" lIns="0" tIns="0" rIns="0" bIns="0" rtlCol="0" anchor="t"/>
          <a:lstStyle/>
          <a:p>
            <a:pPr marL="0" indent="0">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Sản xuất vành mâm bánh xe là một ngành công nghiệp đòi hỏi sự chính xác và an toàn cao. Bài thuyết trình này sẽ tập trung vào các nguy cơ tiềm ẩn và biện pháp phòng ngừa tai nạn lao động trong từng công đoạn sản xuất.</a:t>
            </a:r>
            <a:endParaRPr lang="en-US" dirty="0"/>
          </a:p>
        </p:txBody>
      </p:sp>
      <p:sp>
        <p:nvSpPr>
          <p:cNvPr id="5" name="Shape 2"/>
          <p:cNvSpPr/>
          <p:nvPr/>
        </p:nvSpPr>
        <p:spPr>
          <a:xfrm>
            <a:off x="6280190" y="6731675"/>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287810" y="6739295"/>
            <a:ext cx="347663" cy="347663"/>
          </a:xfrm>
          <a:prstGeom prst="rect">
            <a:avLst/>
          </a:prstGeom>
        </p:spPr>
      </p:pic>
      <p:sp>
        <p:nvSpPr>
          <p:cNvPr id="7" name="Text 3"/>
          <p:cNvSpPr/>
          <p:nvPr/>
        </p:nvSpPr>
        <p:spPr>
          <a:xfrm>
            <a:off x="6756440" y="6714768"/>
            <a:ext cx="2529364" cy="396835"/>
          </a:xfrm>
          <a:prstGeom prst="rect">
            <a:avLst/>
          </a:prstGeom>
          <a:noFill/>
          <a:ln/>
        </p:spPr>
        <p:txBody>
          <a:bodyPr wrap="none" lIns="0" tIns="0" rIns="0" bIns="0" rtlCol="0" anchor="t"/>
          <a:lstStyle/>
          <a:p>
            <a:pPr marL="0" indent="0" algn="l">
              <a:lnSpc>
                <a:spcPts val="3100"/>
              </a:lnSpc>
              <a:buNone/>
            </a:pPr>
            <a:r>
              <a:rPr lang="en-US" sz="2200" b="1" dirty="0" err="1">
                <a:solidFill>
                  <a:srgbClr val="2B4150"/>
                </a:solidFill>
                <a:latin typeface="PT Serif" panose="020A0603040505020204" pitchFamily="18" charset="0"/>
                <a:ea typeface="Source Sans Pro Bold" pitchFamily="34" charset="-122"/>
                <a:cs typeface="Source Sans Pro Bold" pitchFamily="34" charset="-120"/>
              </a:rPr>
              <a:t>Bản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quyền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thuộc</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An Toàn  Nam Việt</a:t>
            </a:r>
            <a:endParaRPr lang="en-US" sz="2200" dirty="0"/>
          </a:p>
        </p:txBody>
      </p:sp>
      <p:pic>
        <p:nvPicPr>
          <p:cNvPr id="9" name="Picture 8">
            <a:extLst>
              <a:ext uri="{FF2B5EF4-FFF2-40B4-BE49-F238E27FC236}">
                <a16:creationId xmlns:a16="http://schemas.microsoft.com/office/drawing/2014/main" id="{842AE8D1-5192-76A2-359F-7F04C883523A}"/>
              </a:ext>
            </a:extLst>
          </p:cNvPr>
          <p:cNvPicPr>
            <a:picLocks noChangeAspect="1"/>
          </p:cNvPicPr>
          <p:nvPr/>
        </p:nvPicPr>
        <p:blipFill>
          <a:blip r:embed="rId5"/>
          <a:stretch>
            <a:fillRect/>
          </a:stretch>
        </p:blipFill>
        <p:spPr>
          <a:xfrm>
            <a:off x="12449908" y="7502590"/>
            <a:ext cx="2088223" cy="64662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35912" y="2902777"/>
            <a:ext cx="4876800" cy="4297680"/>
          </a:xfrm>
          <a:prstGeom prst="rect">
            <a:avLst/>
          </a:prstGeom>
        </p:spPr>
      </p:pic>
      <p:sp>
        <p:nvSpPr>
          <p:cNvPr id="3" name="Text 0"/>
          <p:cNvSpPr/>
          <p:nvPr/>
        </p:nvSpPr>
        <p:spPr>
          <a:xfrm>
            <a:off x="1128766" y="667761"/>
            <a:ext cx="9251183" cy="658178"/>
          </a:xfrm>
          <a:prstGeom prst="rect">
            <a:avLst/>
          </a:prstGeom>
          <a:noFill/>
          <a:ln/>
        </p:spPr>
        <p:txBody>
          <a:bodyPr wrap="none" lIns="0" tIns="0" rIns="0" bIns="0" rtlCol="0" anchor="t"/>
          <a:lstStyle/>
          <a:p>
            <a:pPr marL="0" indent="0">
              <a:lnSpc>
                <a:spcPts val="5150"/>
              </a:lnSpc>
              <a:buNone/>
            </a:pPr>
            <a:r>
              <a:rPr lang="en-US" sz="4800" b="1" dirty="0">
                <a:solidFill>
                  <a:srgbClr val="124E73"/>
                </a:solidFill>
                <a:latin typeface="MuseoModerno Medium" pitchFamily="34" charset="0"/>
                <a:ea typeface="MuseoModerno Medium" pitchFamily="34" charset="-122"/>
                <a:cs typeface="MuseoModerno Medium" pitchFamily="34" charset="-120"/>
              </a:rPr>
              <a:t>Nguy Cơ Tai Nạn Lao Động</a:t>
            </a:r>
            <a:endParaRPr lang="en-US" sz="4800" b="1" dirty="0"/>
          </a:p>
        </p:txBody>
      </p:sp>
      <p:sp>
        <p:nvSpPr>
          <p:cNvPr id="4" name="Shape 1"/>
          <p:cNvSpPr/>
          <p:nvPr/>
        </p:nvSpPr>
        <p:spPr>
          <a:xfrm>
            <a:off x="6223635" y="2127528"/>
            <a:ext cx="473869" cy="473869"/>
          </a:xfrm>
          <a:prstGeom prst="roundRect">
            <a:avLst>
              <a:gd name="adj" fmla="val 6668"/>
            </a:avLst>
          </a:prstGeom>
          <a:solidFill>
            <a:srgbClr val="124E73"/>
          </a:solidFill>
          <a:ln/>
        </p:spPr>
      </p:sp>
      <p:sp>
        <p:nvSpPr>
          <p:cNvPr id="5" name="Text 2"/>
          <p:cNvSpPr/>
          <p:nvPr/>
        </p:nvSpPr>
        <p:spPr>
          <a:xfrm>
            <a:off x="6386393" y="2206466"/>
            <a:ext cx="148233" cy="315992"/>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MuseoModerno Medium" pitchFamily="34" charset="0"/>
                <a:ea typeface="MuseoModerno Medium" pitchFamily="34" charset="-122"/>
                <a:cs typeface="MuseoModerno Medium" pitchFamily="34" charset="-120"/>
              </a:rPr>
              <a:t>1</a:t>
            </a:r>
            <a:endParaRPr lang="en-US" sz="2450" dirty="0"/>
          </a:p>
        </p:txBody>
      </p:sp>
      <p:sp>
        <p:nvSpPr>
          <p:cNvPr id="6" name="Text 3"/>
          <p:cNvSpPr/>
          <p:nvPr/>
        </p:nvSpPr>
        <p:spPr>
          <a:xfrm>
            <a:off x="6908125" y="2127528"/>
            <a:ext cx="2632948" cy="328970"/>
          </a:xfrm>
          <a:prstGeom prst="rect">
            <a:avLst/>
          </a:prstGeom>
          <a:noFill/>
          <a:ln/>
        </p:spPr>
        <p:txBody>
          <a:bodyPr wrap="none" lIns="0" tIns="0" rIns="0" bIns="0" rtlCol="0" anchor="t"/>
          <a:lstStyle/>
          <a:p>
            <a:pPr marL="0" indent="0">
              <a:lnSpc>
                <a:spcPts val="2550"/>
              </a:lnSpc>
              <a:buNone/>
            </a:pPr>
            <a:r>
              <a:rPr lang="en-US" sz="2800" b="1" dirty="0">
                <a:solidFill>
                  <a:srgbClr val="2B4150"/>
                </a:solidFill>
                <a:latin typeface="MuseoModerno Medium" pitchFamily="34" charset="0"/>
                <a:ea typeface="MuseoModerno Medium" pitchFamily="34" charset="-122"/>
                <a:cs typeface="MuseoModerno Medium" pitchFamily="34" charset="-120"/>
              </a:rPr>
              <a:t>Kẹt Máy Móc</a:t>
            </a:r>
            <a:endParaRPr lang="en-US" sz="2800" b="1" dirty="0"/>
          </a:p>
        </p:txBody>
      </p:sp>
      <p:sp>
        <p:nvSpPr>
          <p:cNvPr id="7" name="Text 4"/>
          <p:cNvSpPr/>
          <p:nvPr/>
        </p:nvSpPr>
        <p:spPr>
          <a:xfrm>
            <a:off x="6908124" y="2522458"/>
            <a:ext cx="7541405" cy="673894"/>
          </a:xfrm>
          <a:prstGeom prst="rect">
            <a:avLst/>
          </a:prstGeom>
          <a:noFill/>
          <a:ln/>
        </p:spPr>
        <p:txBody>
          <a:bodyPr wrap="square" lIns="0" tIns="0" rIns="0" bIns="0" rtlCol="0" anchor="t"/>
          <a:lstStyle/>
          <a:p>
            <a:pPr marL="0" indent="0">
              <a:lnSpc>
                <a:spcPts val="26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Công nhân có thể bị kẹt tay vào máy cắt khi điều chỉnh thiết </a:t>
            </a:r>
            <a:r>
              <a:rPr lang="en-US" sz="2000" dirty="0" err="1">
                <a:solidFill>
                  <a:srgbClr val="2B4150"/>
                </a:solidFill>
                <a:latin typeface="PT Serif" panose="020A0603040505020204" pitchFamily="18" charset="0"/>
                <a:ea typeface="Source Sans Pro" pitchFamily="34" charset="-122"/>
                <a:cs typeface="Source Sans Pro" pitchFamily="34" charset="-120"/>
              </a:rPr>
              <a:t>bị</a:t>
            </a:r>
            <a:r>
              <a:rPr lang="en-US" sz="2000" dirty="0">
                <a:solidFill>
                  <a:srgbClr val="2B4150"/>
                </a:solidFill>
                <a:latin typeface="PT Serif" panose="020A0603040505020204" pitchFamily="18" charset="0"/>
                <a:ea typeface="Source Sans Pro" pitchFamily="34" charset="-122"/>
                <a:cs typeface="Source Sans Pro" pitchFamily="34" charset="-120"/>
              </a:rPr>
              <a:t> </a:t>
            </a:r>
          </a:p>
          <a:p>
            <a:pPr marL="0" indent="0">
              <a:lnSpc>
                <a:spcPts val="2650"/>
              </a:lnSpc>
              <a:buNone/>
            </a:pPr>
            <a:r>
              <a:rPr lang="en-US" sz="2000" dirty="0" err="1">
                <a:solidFill>
                  <a:srgbClr val="2B4150"/>
                </a:solidFill>
                <a:latin typeface="PT Serif" panose="020A0603040505020204" pitchFamily="18" charset="0"/>
                <a:ea typeface="Source Sans Pro" pitchFamily="34" charset="-122"/>
                <a:cs typeface="Source Sans Pro" pitchFamily="34" charset="-120"/>
              </a:rPr>
              <a:t>mà</a:t>
            </a:r>
            <a:r>
              <a:rPr lang="en-US" sz="2000" dirty="0">
                <a:solidFill>
                  <a:srgbClr val="2B4150"/>
                </a:solidFill>
                <a:latin typeface="PT Serif" panose="020A0603040505020204" pitchFamily="18" charset="0"/>
                <a:ea typeface="Source Sans Pro" pitchFamily="34" charset="-122"/>
                <a:cs typeface="Source Sans Pro" pitchFamily="34" charset="-120"/>
              </a:rPr>
              <a:t> không tắt nguồn.</a:t>
            </a:r>
            <a:endParaRPr lang="en-US" sz="2000" dirty="0"/>
          </a:p>
        </p:txBody>
      </p:sp>
      <p:sp>
        <p:nvSpPr>
          <p:cNvPr id="8" name="Shape 5"/>
          <p:cNvSpPr/>
          <p:nvPr/>
        </p:nvSpPr>
        <p:spPr>
          <a:xfrm>
            <a:off x="6223635" y="3704273"/>
            <a:ext cx="473869" cy="473869"/>
          </a:xfrm>
          <a:prstGeom prst="roundRect">
            <a:avLst>
              <a:gd name="adj" fmla="val 6668"/>
            </a:avLst>
          </a:prstGeom>
          <a:solidFill>
            <a:srgbClr val="124E73"/>
          </a:solidFill>
          <a:ln/>
        </p:spPr>
      </p:sp>
      <p:sp>
        <p:nvSpPr>
          <p:cNvPr id="9" name="Text 6"/>
          <p:cNvSpPr/>
          <p:nvPr/>
        </p:nvSpPr>
        <p:spPr>
          <a:xfrm>
            <a:off x="6372701" y="3783211"/>
            <a:ext cx="175736" cy="315992"/>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MuseoModerno Medium" pitchFamily="34" charset="0"/>
                <a:ea typeface="MuseoModerno Medium" pitchFamily="34" charset="-122"/>
                <a:cs typeface="MuseoModerno Medium" pitchFamily="34" charset="-120"/>
              </a:rPr>
              <a:t>2</a:t>
            </a:r>
            <a:endParaRPr lang="en-US" sz="2450" dirty="0"/>
          </a:p>
        </p:txBody>
      </p:sp>
      <p:sp>
        <p:nvSpPr>
          <p:cNvPr id="10" name="Text 7"/>
          <p:cNvSpPr/>
          <p:nvPr/>
        </p:nvSpPr>
        <p:spPr>
          <a:xfrm>
            <a:off x="6908125" y="3704273"/>
            <a:ext cx="2632948" cy="328970"/>
          </a:xfrm>
          <a:prstGeom prst="rect">
            <a:avLst/>
          </a:prstGeom>
          <a:noFill/>
          <a:ln/>
        </p:spPr>
        <p:txBody>
          <a:bodyPr wrap="none" lIns="0" tIns="0" rIns="0" bIns="0" rtlCol="0" anchor="t"/>
          <a:lstStyle/>
          <a:p>
            <a:pPr marL="0" indent="0">
              <a:lnSpc>
                <a:spcPts val="2550"/>
              </a:lnSpc>
              <a:buNone/>
            </a:pPr>
            <a:r>
              <a:rPr lang="en-US" sz="2800" b="1" dirty="0">
                <a:solidFill>
                  <a:srgbClr val="2B4150"/>
                </a:solidFill>
                <a:latin typeface="MuseoModerno Medium" pitchFamily="34" charset="0"/>
                <a:ea typeface="MuseoModerno Medium" pitchFamily="34" charset="-122"/>
                <a:cs typeface="MuseoModerno Medium" pitchFamily="34" charset="-120"/>
              </a:rPr>
              <a:t>Ngã Từ Độ Cao</a:t>
            </a:r>
            <a:endParaRPr lang="en-US" sz="2800" b="1" dirty="0"/>
          </a:p>
        </p:txBody>
      </p:sp>
      <p:sp>
        <p:nvSpPr>
          <p:cNvPr id="11" name="Text 8"/>
          <p:cNvSpPr/>
          <p:nvPr/>
        </p:nvSpPr>
        <p:spPr>
          <a:xfrm>
            <a:off x="6908124" y="4099203"/>
            <a:ext cx="7541405" cy="673894"/>
          </a:xfrm>
          <a:prstGeom prst="rect">
            <a:avLst/>
          </a:prstGeom>
          <a:noFill/>
          <a:ln/>
        </p:spPr>
        <p:txBody>
          <a:bodyPr wrap="square" lIns="0" tIns="0" rIns="0" bIns="0" rtlCol="0" anchor="t"/>
          <a:lstStyle/>
          <a:p>
            <a:pPr marL="0" indent="0">
              <a:lnSpc>
                <a:spcPts val="26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Công nhân không sử dụng dây an toàn khi lắp đặt bộ phận, </a:t>
            </a:r>
            <a:r>
              <a:rPr lang="en-US" sz="2000" dirty="0" err="1">
                <a:solidFill>
                  <a:srgbClr val="2B4150"/>
                </a:solidFill>
                <a:latin typeface="PT Serif" panose="020A0603040505020204" pitchFamily="18" charset="0"/>
                <a:ea typeface="Source Sans Pro" pitchFamily="34" charset="-122"/>
                <a:cs typeface="Source Sans Pro" pitchFamily="34" charset="-120"/>
              </a:rPr>
              <a:t>có</a:t>
            </a:r>
            <a:r>
              <a:rPr lang="en-US" sz="2000" dirty="0">
                <a:solidFill>
                  <a:srgbClr val="2B4150"/>
                </a:solidFill>
                <a:latin typeface="PT Serif" panose="020A0603040505020204" pitchFamily="18" charset="0"/>
                <a:ea typeface="Source Sans Pro" pitchFamily="34" charset="-122"/>
                <a:cs typeface="Source Sans Pro" pitchFamily="34" charset="-120"/>
              </a:rPr>
              <a:t> </a:t>
            </a:r>
          </a:p>
          <a:p>
            <a:pPr marL="0" indent="0">
              <a:lnSpc>
                <a:spcPts val="2650"/>
              </a:lnSpc>
              <a:buNone/>
            </a:pPr>
            <a:r>
              <a:rPr lang="en-US" sz="2000" dirty="0" err="1">
                <a:solidFill>
                  <a:srgbClr val="2B4150"/>
                </a:solidFill>
                <a:latin typeface="PT Serif" panose="020A0603040505020204" pitchFamily="18" charset="0"/>
                <a:ea typeface="Source Sans Pro" pitchFamily="34" charset="-122"/>
                <a:cs typeface="Source Sans Pro" pitchFamily="34" charset="-120"/>
              </a:rPr>
              <a:t>thể</a:t>
            </a:r>
            <a:r>
              <a:rPr lang="en-US" sz="2000" dirty="0">
                <a:solidFill>
                  <a:srgbClr val="2B4150"/>
                </a:solidFill>
                <a:latin typeface="PT Serif" panose="020A0603040505020204" pitchFamily="18" charset="0"/>
                <a:ea typeface="Source Sans Pro" pitchFamily="34" charset="-122"/>
                <a:cs typeface="Source Sans Pro" pitchFamily="34" charset="-120"/>
              </a:rPr>
              <a:t> bị ngã từ độ cao.</a:t>
            </a:r>
            <a:endParaRPr lang="en-US" sz="2000" dirty="0"/>
          </a:p>
        </p:txBody>
      </p:sp>
      <p:sp>
        <p:nvSpPr>
          <p:cNvPr id="12" name="Shape 9"/>
          <p:cNvSpPr/>
          <p:nvPr/>
        </p:nvSpPr>
        <p:spPr>
          <a:xfrm>
            <a:off x="6223635" y="5281017"/>
            <a:ext cx="473869" cy="473869"/>
          </a:xfrm>
          <a:prstGeom prst="roundRect">
            <a:avLst>
              <a:gd name="adj" fmla="val 6668"/>
            </a:avLst>
          </a:prstGeom>
          <a:solidFill>
            <a:srgbClr val="124E73"/>
          </a:solidFill>
          <a:ln/>
        </p:spPr>
      </p:sp>
      <p:sp>
        <p:nvSpPr>
          <p:cNvPr id="13" name="Text 10"/>
          <p:cNvSpPr/>
          <p:nvPr/>
        </p:nvSpPr>
        <p:spPr>
          <a:xfrm>
            <a:off x="6371749" y="5359956"/>
            <a:ext cx="177522" cy="315992"/>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MuseoModerno Medium" pitchFamily="34" charset="0"/>
                <a:ea typeface="MuseoModerno Medium" pitchFamily="34" charset="-122"/>
                <a:cs typeface="MuseoModerno Medium" pitchFamily="34" charset="-120"/>
              </a:rPr>
              <a:t>3</a:t>
            </a:r>
            <a:endParaRPr lang="en-US" sz="2450" dirty="0"/>
          </a:p>
        </p:txBody>
      </p:sp>
      <p:sp>
        <p:nvSpPr>
          <p:cNvPr id="14" name="Text 11"/>
          <p:cNvSpPr/>
          <p:nvPr/>
        </p:nvSpPr>
        <p:spPr>
          <a:xfrm>
            <a:off x="6908125" y="5281017"/>
            <a:ext cx="2632948" cy="328970"/>
          </a:xfrm>
          <a:prstGeom prst="rect">
            <a:avLst/>
          </a:prstGeom>
          <a:noFill/>
          <a:ln/>
        </p:spPr>
        <p:txBody>
          <a:bodyPr wrap="none" lIns="0" tIns="0" rIns="0" bIns="0" rtlCol="0" anchor="t"/>
          <a:lstStyle/>
          <a:p>
            <a:pPr marL="0" indent="0">
              <a:lnSpc>
                <a:spcPts val="2550"/>
              </a:lnSpc>
              <a:buNone/>
            </a:pPr>
            <a:r>
              <a:rPr lang="en-US" sz="2800" b="1" dirty="0">
                <a:solidFill>
                  <a:srgbClr val="2B4150"/>
                </a:solidFill>
                <a:latin typeface="MuseoModerno Medium" pitchFamily="34" charset="0"/>
                <a:ea typeface="MuseoModerno Medium" pitchFamily="34" charset="-122"/>
                <a:cs typeface="MuseoModerno Medium" pitchFamily="34" charset="-120"/>
              </a:rPr>
              <a:t>Hỏa Hoạn</a:t>
            </a:r>
            <a:endParaRPr lang="en-US" sz="2800" b="1" dirty="0"/>
          </a:p>
        </p:txBody>
      </p:sp>
      <p:sp>
        <p:nvSpPr>
          <p:cNvPr id="15" name="Text 12"/>
          <p:cNvSpPr/>
          <p:nvPr/>
        </p:nvSpPr>
        <p:spPr>
          <a:xfrm>
            <a:off x="6908124" y="5675947"/>
            <a:ext cx="7541405" cy="336947"/>
          </a:xfrm>
          <a:prstGeom prst="rect">
            <a:avLst/>
          </a:prstGeom>
          <a:noFill/>
          <a:ln/>
        </p:spPr>
        <p:txBody>
          <a:bodyPr wrap="none" lIns="0" tIns="0" rIns="0" bIns="0" rtlCol="0" anchor="t"/>
          <a:lstStyle/>
          <a:p>
            <a:pPr marL="0" indent="0">
              <a:lnSpc>
                <a:spcPts val="26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Chất liệu sản xuất không được bảo quản đúng cách, có thể </a:t>
            </a:r>
            <a:r>
              <a:rPr lang="en-US" sz="2000" dirty="0" err="1">
                <a:solidFill>
                  <a:srgbClr val="2B4150"/>
                </a:solidFill>
                <a:latin typeface="PT Serif" panose="020A0603040505020204" pitchFamily="18" charset="0"/>
                <a:ea typeface="Source Sans Pro" pitchFamily="34" charset="-122"/>
                <a:cs typeface="Source Sans Pro" pitchFamily="34" charset="-120"/>
              </a:rPr>
              <a:t>gây</a:t>
            </a:r>
            <a:r>
              <a:rPr lang="en-US" sz="2000" dirty="0">
                <a:solidFill>
                  <a:srgbClr val="2B4150"/>
                </a:solidFill>
                <a:latin typeface="PT Serif" panose="020A0603040505020204" pitchFamily="18" charset="0"/>
                <a:ea typeface="Source Sans Pro" pitchFamily="34" charset="-122"/>
                <a:cs typeface="Source Sans Pro" pitchFamily="34" charset="-120"/>
              </a:rPr>
              <a:t> </a:t>
            </a:r>
          </a:p>
          <a:p>
            <a:pPr marL="0" indent="0">
              <a:lnSpc>
                <a:spcPts val="2650"/>
              </a:lnSpc>
              <a:buNone/>
            </a:pPr>
            <a:r>
              <a:rPr lang="en-US" sz="2000" dirty="0" err="1">
                <a:solidFill>
                  <a:srgbClr val="2B4150"/>
                </a:solidFill>
                <a:latin typeface="PT Serif" panose="020A0603040505020204" pitchFamily="18" charset="0"/>
                <a:ea typeface="Source Sans Pro" pitchFamily="34" charset="-122"/>
                <a:cs typeface="Source Sans Pro" pitchFamily="34" charset="-120"/>
              </a:rPr>
              <a:t>ra</a:t>
            </a:r>
            <a:r>
              <a:rPr lang="en-US" sz="2000" dirty="0">
                <a:solidFill>
                  <a:srgbClr val="2B4150"/>
                </a:solidFill>
                <a:latin typeface="PT Serif" panose="020A0603040505020204" pitchFamily="18" charset="0"/>
                <a:ea typeface="Source Sans Pro" pitchFamily="34" charset="-122"/>
                <a:cs typeface="Source Sans Pro" pitchFamily="34" charset="-120"/>
              </a:rPr>
              <a:t> hỏa hoạn.</a:t>
            </a:r>
            <a:endParaRPr lang="en-US" sz="2000" dirty="0"/>
          </a:p>
        </p:txBody>
      </p:sp>
      <p:sp>
        <p:nvSpPr>
          <p:cNvPr id="16" name="Shape 13"/>
          <p:cNvSpPr/>
          <p:nvPr/>
        </p:nvSpPr>
        <p:spPr>
          <a:xfrm>
            <a:off x="6223635" y="6620826"/>
            <a:ext cx="473869" cy="473869"/>
          </a:xfrm>
          <a:prstGeom prst="roundRect">
            <a:avLst>
              <a:gd name="adj" fmla="val 6668"/>
            </a:avLst>
          </a:prstGeom>
          <a:solidFill>
            <a:srgbClr val="124E73"/>
          </a:solidFill>
          <a:ln/>
        </p:spPr>
      </p:sp>
      <p:sp>
        <p:nvSpPr>
          <p:cNvPr id="17" name="Text 14"/>
          <p:cNvSpPr/>
          <p:nvPr/>
        </p:nvSpPr>
        <p:spPr>
          <a:xfrm>
            <a:off x="6358771" y="6746085"/>
            <a:ext cx="203478" cy="315992"/>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MuseoModerno Medium" pitchFamily="34" charset="0"/>
                <a:ea typeface="MuseoModerno Medium" pitchFamily="34" charset="-122"/>
                <a:cs typeface="MuseoModerno Medium" pitchFamily="34" charset="-120"/>
              </a:rPr>
              <a:t>4</a:t>
            </a:r>
            <a:endParaRPr lang="en-US" sz="2450" dirty="0"/>
          </a:p>
        </p:txBody>
      </p:sp>
      <p:sp>
        <p:nvSpPr>
          <p:cNvPr id="18" name="Text 15"/>
          <p:cNvSpPr/>
          <p:nvPr/>
        </p:nvSpPr>
        <p:spPr>
          <a:xfrm>
            <a:off x="6908125" y="6667147"/>
            <a:ext cx="2632948" cy="328970"/>
          </a:xfrm>
          <a:prstGeom prst="rect">
            <a:avLst/>
          </a:prstGeom>
          <a:noFill/>
          <a:ln/>
        </p:spPr>
        <p:txBody>
          <a:bodyPr wrap="none" lIns="0" tIns="0" rIns="0" bIns="0" rtlCol="0" anchor="t"/>
          <a:lstStyle/>
          <a:p>
            <a:pPr marL="0" indent="0">
              <a:lnSpc>
                <a:spcPts val="2550"/>
              </a:lnSpc>
              <a:buNone/>
            </a:pPr>
            <a:r>
              <a:rPr lang="en-US" sz="2800" b="1" dirty="0">
                <a:solidFill>
                  <a:srgbClr val="2B4150"/>
                </a:solidFill>
                <a:latin typeface="MuseoModerno Medium" pitchFamily="34" charset="0"/>
                <a:ea typeface="MuseoModerno Medium" pitchFamily="34" charset="-122"/>
                <a:cs typeface="MuseoModerno Medium" pitchFamily="34" charset="-120"/>
              </a:rPr>
              <a:t>Va Chạm</a:t>
            </a:r>
            <a:endParaRPr lang="en-US" sz="2800" b="1" dirty="0"/>
          </a:p>
        </p:txBody>
      </p:sp>
      <p:sp>
        <p:nvSpPr>
          <p:cNvPr id="19" name="Text 16"/>
          <p:cNvSpPr/>
          <p:nvPr/>
        </p:nvSpPr>
        <p:spPr>
          <a:xfrm>
            <a:off x="6908124" y="7062077"/>
            <a:ext cx="7541405" cy="336947"/>
          </a:xfrm>
          <a:prstGeom prst="rect">
            <a:avLst/>
          </a:prstGeom>
          <a:noFill/>
          <a:ln/>
        </p:spPr>
        <p:txBody>
          <a:bodyPr wrap="none" lIns="0" tIns="0" rIns="0" bIns="0" rtlCol="0" anchor="t"/>
          <a:lstStyle/>
          <a:p>
            <a:pPr marL="0" indent="0">
              <a:lnSpc>
                <a:spcPts val="26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Công nhân có thể bị chấn thương do va chạm với xe nâng </a:t>
            </a:r>
            <a:r>
              <a:rPr lang="en-US" sz="2000" dirty="0" err="1">
                <a:solidFill>
                  <a:srgbClr val="2B4150"/>
                </a:solidFill>
                <a:latin typeface="PT Serif" panose="020A0603040505020204" pitchFamily="18" charset="0"/>
                <a:ea typeface="Source Sans Pro" pitchFamily="34" charset="-122"/>
                <a:cs typeface="Source Sans Pro" pitchFamily="34" charset="-120"/>
              </a:rPr>
              <a:t>khi</a:t>
            </a:r>
            <a:r>
              <a:rPr lang="en-US" sz="2000" dirty="0">
                <a:solidFill>
                  <a:srgbClr val="2B4150"/>
                </a:solidFill>
                <a:latin typeface="PT Serif" panose="020A0603040505020204" pitchFamily="18" charset="0"/>
                <a:ea typeface="Source Sans Pro" pitchFamily="34" charset="-122"/>
                <a:cs typeface="Source Sans Pro" pitchFamily="34" charset="-120"/>
              </a:rPr>
              <a:t> </a:t>
            </a:r>
          </a:p>
          <a:p>
            <a:pPr marL="0" indent="0">
              <a:lnSpc>
                <a:spcPts val="26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di chuyển vật liệu.</a:t>
            </a:r>
            <a:endParaRPr lang="en-US" sz="2000" dirty="0"/>
          </a:p>
        </p:txBody>
      </p:sp>
      <p:pic>
        <p:nvPicPr>
          <p:cNvPr id="20" name="Picture 19">
            <a:extLst>
              <a:ext uri="{FF2B5EF4-FFF2-40B4-BE49-F238E27FC236}">
                <a16:creationId xmlns:a16="http://schemas.microsoft.com/office/drawing/2014/main" id="{D9C1E3F9-DBC6-1FF5-0893-B7F14A6F2A19}"/>
              </a:ext>
            </a:extLst>
          </p:cNvPr>
          <p:cNvPicPr>
            <a:picLocks noChangeAspect="1"/>
          </p:cNvPicPr>
          <p:nvPr/>
        </p:nvPicPr>
        <p:blipFill>
          <a:blip r:embed="rId4"/>
          <a:stretch>
            <a:fillRect/>
          </a:stretch>
        </p:blipFill>
        <p:spPr>
          <a:xfrm>
            <a:off x="12449908" y="7502590"/>
            <a:ext cx="2088223" cy="64662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894278"/>
            <a:ext cx="5670590" cy="708779"/>
          </a:xfrm>
          <a:prstGeom prst="rect">
            <a:avLst/>
          </a:prstGeom>
          <a:noFill/>
          <a:ln/>
        </p:spPr>
        <p:txBody>
          <a:bodyPr wrap="none" lIns="0" tIns="0" rIns="0" bIns="0" rtlCol="0" anchor="t"/>
          <a:lstStyle/>
          <a:p>
            <a:pPr marL="0" indent="0">
              <a:lnSpc>
                <a:spcPts val="5550"/>
              </a:lnSpc>
              <a:buNone/>
            </a:pPr>
            <a:r>
              <a:rPr lang="en-US" sz="5400" b="1" dirty="0">
                <a:solidFill>
                  <a:srgbClr val="124E73"/>
                </a:solidFill>
                <a:latin typeface="MuseoModerno Medium" pitchFamily="34" charset="0"/>
                <a:ea typeface="MuseoModerno Medium" pitchFamily="34" charset="-122"/>
                <a:cs typeface="MuseoModerno Medium" pitchFamily="34" charset="-120"/>
              </a:rPr>
              <a:t>Gia Công Cơ Khí</a:t>
            </a:r>
            <a:endParaRPr lang="en-US" sz="5400" b="1" dirty="0"/>
          </a:p>
        </p:txBody>
      </p:sp>
      <p:pic>
        <p:nvPicPr>
          <p:cNvPr id="4" name="Image 1" descr="preencoded.png"/>
          <p:cNvPicPr>
            <a:picLocks noChangeAspect="1"/>
          </p:cNvPicPr>
          <p:nvPr/>
        </p:nvPicPr>
        <p:blipFill>
          <a:blip r:embed="rId4"/>
          <a:stretch>
            <a:fillRect/>
          </a:stretch>
        </p:blipFill>
        <p:spPr>
          <a:xfrm>
            <a:off x="793790" y="1943219"/>
            <a:ext cx="1134070" cy="2474952"/>
          </a:xfrm>
          <a:prstGeom prst="rect">
            <a:avLst/>
          </a:prstGeom>
        </p:spPr>
      </p:pic>
      <p:sp>
        <p:nvSpPr>
          <p:cNvPr id="5" name="Text 1"/>
          <p:cNvSpPr/>
          <p:nvPr/>
        </p:nvSpPr>
        <p:spPr>
          <a:xfrm>
            <a:off x="2268022" y="2170033"/>
            <a:ext cx="2835235" cy="354330"/>
          </a:xfrm>
          <a:prstGeom prst="rect">
            <a:avLst/>
          </a:prstGeom>
          <a:noFill/>
          <a:ln/>
        </p:spPr>
        <p:txBody>
          <a:bodyPr wrap="none" lIns="0" tIns="0" rIns="0" bIns="0" rtlCol="0" anchor="t"/>
          <a:lstStyle/>
          <a:p>
            <a:pPr marL="0" indent="0" algn="l">
              <a:lnSpc>
                <a:spcPts val="2750"/>
              </a:lnSpc>
              <a:buNone/>
            </a:pPr>
            <a:r>
              <a:rPr lang="en-US" sz="2800" b="1" dirty="0">
                <a:solidFill>
                  <a:srgbClr val="2B4150"/>
                </a:solidFill>
                <a:latin typeface="MuseoModerno Medium" pitchFamily="34" charset="0"/>
                <a:ea typeface="MuseoModerno Medium" pitchFamily="34" charset="-122"/>
                <a:cs typeface="MuseoModerno Medium" pitchFamily="34" charset="-120"/>
              </a:rPr>
              <a:t>Đặc Điểm Công Việc</a:t>
            </a:r>
            <a:endParaRPr lang="en-US" sz="2800" b="1" dirty="0"/>
          </a:p>
        </p:txBody>
      </p:sp>
      <p:sp>
        <p:nvSpPr>
          <p:cNvPr id="6" name="Text 2"/>
          <p:cNvSpPr/>
          <p:nvPr/>
        </p:nvSpPr>
        <p:spPr>
          <a:xfrm>
            <a:off x="2268022" y="2660452"/>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Gia công cơ khí là công đoạn then chốt trong sản xuất vành mâm bánh xe.</a:t>
            </a:r>
            <a:endParaRPr lang="en-US" sz="1750" dirty="0"/>
          </a:p>
        </p:txBody>
      </p:sp>
      <p:sp>
        <p:nvSpPr>
          <p:cNvPr id="7" name="Text 3"/>
          <p:cNvSpPr/>
          <p:nvPr/>
        </p:nvSpPr>
        <p:spPr>
          <a:xfrm>
            <a:off x="2268022" y="3465552"/>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Máy tiện, máy phay và máy đột dập được sử dụng để tạo hình và kích thước chính xác cho sản phẩm.</a:t>
            </a:r>
            <a:endParaRPr lang="en-US" sz="1750" dirty="0"/>
          </a:p>
        </p:txBody>
      </p:sp>
      <p:pic>
        <p:nvPicPr>
          <p:cNvPr id="8" name="Image 2" descr="preencoded.png"/>
          <p:cNvPicPr>
            <a:picLocks noChangeAspect="1"/>
          </p:cNvPicPr>
          <p:nvPr/>
        </p:nvPicPr>
        <p:blipFill>
          <a:blip r:embed="rId5"/>
          <a:stretch>
            <a:fillRect/>
          </a:stretch>
        </p:blipFill>
        <p:spPr>
          <a:xfrm>
            <a:off x="793790" y="4418171"/>
            <a:ext cx="1134070" cy="2917150"/>
          </a:xfrm>
          <a:prstGeom prst="rect">
            <a:avLst/>
          </a:prstGeom>
        </p:spPr>
      </p:pic>
      <p:sp>
        <p:nvSpPr>
          <p:cNvPr id="9" name="Text 4"/>
          <p:cNvSpPr/>
          <p:nvPr/>
        </p:nvSpPr>
        <p:spPr>
          <a:xfrm>
            <a:off x="2268022" y="4644985"/>
            <a:ext cx="2835235" cy="354330"/>
          </a:xfrm>
          <a:prstGeom prst="rect">
            <a:avLst/>
          </a:prstGeom>
          <a:noFill/>
          <a:ln/>
        </p:spPr>
        <p:txBody>
          <a:bodyPr wrap="none" lIns="0" tIns="0" rIns="0" bIns="0" rtlCol="0" anchor="t"/>
          <a:lstStyle/>
          <a:p>
            <a:pPr marL="0" indent="0" algn="l">
              <a:lnSpc>
                <a:spcPts val="2750"/>
              </a:lnSpc>
              <a:buNone/>
            </a:pPr>
            <a:r>
              <a:rPr lang="en-US" sz="2800" b="1" dirty="0">
                <a:solidFill>
                  <a:srgbClr val="2B4150"/>
                </a:solidFill>
                <a:latin typeface="MuseoModerno Medium" pitchFamily="34" charset="0"/>
                <a:ea typeface="MuseoModerno Medium" pitchFamily="34" charset="-122"/>
                <a:cs typeface="MuseoModerno Medium" pitchFamily="34" charset="-120"/>
              </a:rPr>
              <a:t>Nguy Cơ Tai Nạn</a:t>
            </a:r>
            <a:endParaRPr lang="en-US" sz="2800" b="1" dirty="0"/>
          </a:p>
        </p:txBody>
      </p:sp>
      <p:sp>
        <p:nvSpPr>
          <p:cNvPr id="10" name="Text 5"/>
          <p:cNvSpPr/>
          <p:nvPr/>
        </p:nvSpPr>
        <p:spPr>
          <a:xfrm>
            <a:off x="2268022" y="5135404"/>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Bị kẹt vào máy móc do không chú ý hoặc không tuân thủ quy trình an toàn.</a:t>
            </a:r>
            <a:endParaRPr lang="en-US" sz="1750" dirty="0"/>
          </a:p>
        </p:txBody>
      </p:sp>
      <p:sp>
        <p:nvSpPr>
          <p:cNvPr id="11" name="Text 6"/>
          <p:cNvSpPr/>
          <p:nvPr/>
        </p:nvSpPr>
        <p:spPr>
          <a:xfrm>
            <a:off x="2268022" y="5940504"/>
            <a:ext cx="608218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Va chạm với dụng cụ và thiết bị trong không gian hạn chế.</a:t>
            </a:r>
            <a:endParaRPr lang="en-US" sz="1750" dirty="0"/>
          </a:p>
        </p:txBody>
      </p:sp>
      <p:sp>
        <p:nvSpPr>
          <p:cNvPr id="12" name="Text 7"/>
          <p:cNvSpPr/>
          <p:nvPr/>
        </p:nvSpPr>
        <p:spPr>
          <a:xfrm>
            <a:off x="2268022" y="6382702"/>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Tiếng ồn và rung động từ máy móc có thể gây hại cho sức khỏe.</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7182"/>
          <a:stretch/>
        </p:blipFill>
        <p:spPr>
          <a:xfrm>
            <a:off x="834919" y="2244745"/>
            <a:ext cx="5251496" cy="5249287"/>
          </a:xfrm>
          <a:prstGeom prst="rect">
            <a:avLst/>
          </a:prstGeom>
        </p:spPr>
      </p:pic>
      <p:sp>
        <p:nvSpPr>
          <p:cNvPr id="3" name="Text 0"/>
          <p:cNvSpPr/>
          <p:nvPr/>
        </p:nvSpPr>
        <p:spPr>
          <a:xfrm>
            <a:off x="1977818" y="735568"/>
            <a:ext cx="10674765" cy="1249680"/>
          </a:xfrm>
          <a:prstGeom prst="rect">
            <a:avLst/>
          </a:prstGeom>
          <a:noFill/>
          <a:ln/>
        </p:spPr>
        <p:txBody>
          <a:bodyPr wrap="square" lIns="0" tIns="0" rIns="0" bIns="0" rtlCol="0" anchor="t"/>
          <a:lstStyle/>
          <a:p>
            <a:pPr marL="0" indent="0" algn="ctr">
              <a:lnSpc>
                <a:spcPts val="4900"/>
              </a:lnSpc>
              <a:buNone/>
            </a:pPr>
            <a:r>
              <a:rPr lang="en-US" sz="4400" b="1" dirty="0">
                <a:solidFill>
                  <a:srgbClr val="124E73"/>
                </a:solidFill>
                <a:latin typeface="MuseoModerno Medium" pitchFamily="34" charset="0"/>
                <a:ea typeface="MuseoModerno Medium" pitchFamily="34" charset="-122"/>
                <a:cs typeface="MuseoModerno Medium" pitchFamily="34" charset="-120"/>
              </a:rPr>
              <a:t>Quy Định An Toàn Gia Công Cơ Khí</a:t>
            </a:r>
            <a:endParaRPr lang="en-US" sz="4400" b="1" dirty="0"/>
          </a:p>
        </p:txBody>
      </p:sp>
      <p:sp>
        <p:nvSpPr>
          <p:cNvPr id="4" name="Shape 1"/>
          <p:cNvSpPr/>
          <p:nvPr/>
        </p:nvSpPr>
        <p:spPr>
          <a:xfrm>
            <a:off x="6186368" y="2285167"/>
            <a:ext cx="7981808" cy="1152287"/>
          </a:xfrm>
          <a:prstGeom prst="roundRect">
            <a:avLst>
              <a:gd name="adj" fmla="val 2603"/>
            </a:avLst>
          </a:prstGeom>
          <a:solidFill>
            <a:srgbClr val="124E73"/>
          </a:solidFill>
          <a:ln/>
        </p:spPr>
      </p:sp>
      <p:sp>
        <p:nvSpPr>
          <p:cNvPr id="5" name="Text 2"/>
          <p:cNvSpPr/>
          <p:nvPr/>
        </p:nvSpPr>
        <p:spPr>
          <a:xfrm>
            <a:off x="6386274" y="2485073"/>
            <a:ext cx="2499836" cy="312539"/>
          </a:xfrm>
          <a:prstGeom prst="rect">
            <a:avLst/>
          </a:prstGeom>
          <a:noFill/>
          <a:ln/>
        </p:spPr>
        <p:txBody>
          <a:bodyPr wrap="none" lIns="0" tIns="0" rIns="0" bIns="0" rtlCol="0" anchor="t"/>
          <a:lstStyle/>
          <a:p>
            <a:pPr marL="0" indent="0">
              <a:lnSpc>
                <a:spcPts val="2450"/>
              </a:lnSpc>
              <a:buNone/>
            </a:pPr>
            <a:r>
              <a:rPr lang="en-US" sz="1950" dirty="0">
                <a:solidFill>
                  <a:srgbClr val="FFFFFF"/>
                </a:solidFill>
                <a:latin typeface="MuseoModerno Medium" pitchFamily="34" charset="0"/>
                <a:ea typeface="MuseoModerno Medium" pitchFamily="34" charset="-122"/>
                <a:cs typeface="MuseoModerno Medium" pitchFamily="34" charset="-120"/>
              </a:rPr>
              <a:t>Đào Tạo</a:t>
            </a:r>
            <a:endParaRPr lang="en-US" sz="1950" dirty="0"/>
          </a:p>
        </p:txBody>
      </p:sp>
      <p:sp>
        <p:nvSpPr>
          <p:cNvPr id="6" name="Text 3"/>
          <p:cNvSpPr/>
          <p:nvPr/>
        </p:nvSpPr>
        <p:spPr>
          <a:xfrm>
            <a:off x="6386274" y="2917507"/>
            <a:ext cx="7344251" cy="320040"/>
          </a:xfrm>
          <a:prstGeom prst="rect">
            <a:avLst/>
          </a:prstGeom>
          <a:noFill/>
          <a:ln/>
        </p:spPr>
        <p:txBody>
          <a:bodyPr wrap="none" lIns="0" tIns="0" rIns="0" bIns="0" rtlCol="0" anchor="t"/>
          <a:lstStyle/>
          <a:p>
            <a:pPr marL="0" indent="0">
              <a:lnSpc>
                <a:spcPts val="2500"/>
              </a:lnSpc>
              <a:buNone/>
            </a:pPr>
            <a:r>
              <a:rPr lang="en-US" sz="1550" dirty="0">
                <a:solidFill>
                  <a:srgbClr val="FFFFFF"/>
                </a:solidFill>
                <a:latin typeface="PT Serif" panose="020A0603040505020204" pitchFamily="18" charset="0"/>
                <a:ea typeface="Source Sans Pro" pitchFamily="34" charset="-122"/>
                <a:cs typeface="Source Sans Pro" pitchFamily="34" charset="-120"/>
              </a:rPr>
              <a:t>Tất cả công nhân phải được đào tạo bài bản về vận hành an toàn và nhận biết nguy hiểm.</a:t>
            </a:r>
            <a:endParaRPr lang="en-US" sz="1550" dirty="0"/>
          </a:p>
        </p:txBody>
      </p:sp>
      <p:sp>
        <p:nvSpPr>
          <p:cNvPr id="7" name="Shape 4"/>
          <p:cNvSpPr/>
          <p:nvPr/>
        </p:nvSpPr>
        <p:spPr>
          <a:xfrm>
            <a:off x="6186368" y="3637359"/>
            <a:ext cx="7981808" cy="1152287"/>
          </a:xfrm>
          <a:prstGeom prst="roundRect">
            <a:avLst>
              <a:gd name="adj" fmla="val 2603"/>
            </a:avLst>
          </a:prstGeom>
          <a:solidFill>
            <a:srgbClr val="124E73"/>
          </a:solidFill>
          <a:ln/>
        </p:spPr>
      </p:sp>
      <p:sp>
        <p:nvSpPr>
          <p:cNvPr id="8" name="Text 5"/>
          <p:cNvSpPr/>
          <p:nvPr/>
        </p:nvSpPr>
        <p:spPr>
          <a:xfrm>
            <a:off x="6386274" y="3837265"/>
            <a:ext cx="2499836" cy="312539"/>
          </a:xfrm>
          <a:prstGeom prst="rect">
            <a:avLst/>
          </a:prstGeom>
          <a:noFill/>
          <a:ln/>
        </p:spPr>
        <p:txBody>
          <a:bodyPr wrap="none" lIns="0" tIns="0" rIns="0" bIns="0" rtlCol="0" anchor="t"/>
          <a:lstStyle/>
          <a:p>
            <a:pPr marL="0" indent="0">
              <a:lnSpc>
                <a:spcPts val="2450"/>
              </a:lnSpc>
              <a:buNone/>
            </a:pPr>
            <a:r>
              <a:rPr lang="en-US" sz="1950" dirty="0">
                <a:solidFill>
                  <a:srgbClr val="FFFFFF"/>
                </a:solidFill>
                <a:latin typeface="MuseoModerno Medium" pitchFamily="34" charset="0"/>
                <a:ea typeface="MuseoModerno Medium" pitchFamily="34" charset="-122"/>
                <a:cs typeface="MuseoModerno Medium" pitchFamily="34" charset="-120"/>
              </a:rPr>
              <a:t>Thiết Bị Bảo Hộ</a:t>
            </a:r>
            <a:endParaRPr lang="en-US" sz="1950" dirty="0"/>
          </a:p>
        </p:txBody>
      </p:sp>
      <p:sp>
        <p:nvSpPr>
          <p:cNvPr id="9" name="Text 6"/>
          <p:cNvSpPr/>
          <p:nvPr/>
        </p:nvSpPr>
        <p:spPr>
          <a:xfrm>
            <a:off x="6386274" y="4269700"/>
            <a:ext cx="7344251" cy="320040"/>
          </a:xfrm>
          <a:prstGeom prst="rect">
            <a:avLst/>
          </a:prstGeom>
          <a:noFill/>
          <a:ln/>
        </p:spPr>
        <p:txBody>
          <a:bodyPr wrap="none" lIns="0" tIns="0" rIns="0" bIns="0" rtlCol="0" anchor="t"/>
          <a:lstStyle/>
          <a:p>
            <a:pPr marL="0" indent="0">
              <a:lnSpc>
                <a:spcPts val="2500"/>
              </a:lnSpc>
              <a:buNone/>
            </a:pPr>
            <a:r>
              <a:rPr lang="en-US" sz="1550" dirty="0">
                <a:solidFill>
                  <a:srgbClr val="FFFFFF"/>
                </a:solidFill>
                <a:latin typeface="PT Serif" panose="020A0603040505020204" pitchFamily="18" charset="0"/>
                <a:ea typeface="Source Sans Pro" pitchFamily="34" charset="-122"/>
                <a:cs typeface="Source Sans Pro" pitchFamily="34" charset="-120"/>
              </a:rPr>
              <a:t>Bắt buộc sử dụng găng tay, kính bảo hộ và giày chuyên dụng.</a:t>
            </a:r>
            <a:endParaRPr lang="en-US" sz="1550" dirty="0"/>
          </a:p>
        </p:txBody>
      </p:sp>
      <p:sp>
        <p:nvSpPr>
          <p:cNvPr id="10" name="Shape 7"/>
          <p:cNvSpPr/>
          <p:nvPr/>
        </p:nvSpPr>
        <p:spPr>
          <a:xfrm>
            <a:off x="6186368" y="4989552"/>
            <a:ext cx="7981808" cy="1152287"/>
          </a:xfrm>
          <a:prstGeom prst="roundRect">
            <a:avLst>
              <a:gd name="adj" fmla="val 2603"/>
            </a:avLst>
          </a:prstGeom>
          <a:solidFill>
            <a:srgbClr val="124E73"/>
          </a:solidFill>
          <a:ln/>
        </p:spPr>
      </p:sp>
      <p:sp>
        <p:nvSpPr>
          <p:cNvPr id="11" name="Text 8"/>
          <p:cNvSpPr/>
          <p:nvPr/>
        </p:nvSpPr>
        <p:spPr>
          <a:xfrm>
            <a:off x="6386274" y="5189458"/>
            <a:ext cx="2499836" cy="312539"/>
          </a:xfrm>
          <a:prstGeom prst="rect">
            <a:avLst/>
          </a:prstGeom>
          <a:noFill/>
          <a:ln/>
        </p:spPr>
        <p:txBody>
          <a:bodyPr wrap="none" lIns="0" tIns="0" rIns="0" bIns="0" rtlCol="0" anchor="t"/>
          <a:lstStyle/>
          <a:p>
            <a:pPr marL="0" indent="0">
              <a:lnSpc>
                <a:spcPts val="2450"/>
              </a:lnSpc>
              <a:buNone/>
            </a:pPr>
            <a:r>
              <a:rPr lang="en-US" sz="1950" dirty="0">
                <a:solidFill>
                  <a:srgbClr val="FFFFFF"/>
                </a:solidFill>
                <a:latin typeface="MuseoModerno Medium" pitchFamily="34" charset="0"/>
                <a:ea typeface="MuseoModerno Medium" pitchFamily="34" charset="-122"/>
                <a:cs typeface="MuseoModerno Medium" pitchFamily="34" charset="-120"/>
              </a:rPr>
              <a:t>Bảo Trì</a:t>
            </a:r>
            <a:endParaRPr lang="en-US" sz="1950" dirty="0"/>
          </a:p>
        </p:txBody>
      </p:sp>
      <p:sp>
        <p:nvSpPr>
          <p:cNvPr id="12" name="Text 9"/>
          <p:cNvSpPr/>
          <p:nvPr/>
        </p:nvSpPr>
        <p:spPr>
          <a:xfrm>
            <a:off x="6386274" y="5621893"/>
            <a:ext cx="7344251" cy="320040"/>
          </a:xfrm>
          <a:prstGeom prst="rect">
            <a:avLst/>
          </a:prstGeom>
          <a:noFill/>
          <a:ln/>
        </p:spPr>
        <p:txBody>
          <a:bodyPr wrap="none" lIns="0" tIns="0" rIns="0" bIns="0" rtlCol="0" anchor="t"/>
          <a:lstStyle/>
          <a:p>
            <a:pPr marL="0" indent="0">
              <a:lnSpc>
                <a:spcPts val="2500"/>
              </a:lnSpc>
              <a:buNone/>
            </a:pPr>
            <a:r>
              <a:rPr lang="en-US" sz="1550" dirty="0">
                <a:solidFill>
                  <a:srgbClr val="FFFFFF"/>
                </a:solidFill>
                <a:latin typeface="PT Serif" panose="020A0603040505020204" pitchFamily="18" charset="0"/>
                <a:ea typeface="Source Sans Pro" pitchFamily="34" charset="-122"/>
                <a:cs typeface="Source Sans Pro" pitchFamily="34" charset="-120"/>
              </a:rPr>
              <a:t>Kiểm tra và bảo trì máy móc định kỳ để đảm bảo hoạt động ổn định và an toàn.</a:t>
            </a:r>
            <a:endParaRPr lang="en-US" sz="1550" dirty="0"/>
          </a:p>
        </p:txBody>
      </p:sp>
      <p:sp>
        <p:nvSpPr>
          <p:cNvPr id="13" name="Shape 10"/>
          <p:cNvSpPr/>
          <p:nvPr/>
        </p:nvSpPr>
        <p:spPr>
          <a:xfrm>
            <a:off x="6186368" y="6341745"/>
            <a:ext cx="7981808" cy="1152287"/>
          </a:xfrm>
          <a:prstGeom prst="roundRect">
            <a:avLst>
              <a:gd name="adj" fmla="val 2603"/>
            </a:avLst>
          </a:prstGeom>
          <a:solidFill>
            <a:srgbClr val="124E73"/>
          </a:solidFill>
          <a:ln/>
        </p:spPr>
      </p:sp>
      <p:sp>
        <p:nvSpPr>
          <p:cNvPr id="14" name="Text 11"/>
          <p:cNvSpPr/>
          <p:nvPr/>
        </p:nvSpPr>
        <p:spPr>
          <a:xfrm>
            <a:off x="6386274" y="6541651"/>
            <a:ext cx="2499836" cy="312539"/>
          </a:xfrm>
          <a:prstGeom prst="rect">
            <a:avLst/>
          </a:prstGeom>
          <a:noFill/>
          <a:ln/>
        </p:spPr>
        <p:txBody>
          <a:bodyPr wrap="none" lIns="0" tIns="0" rIns="0" bIns="0" rtlCol="0" anchor="t"/>
          <a:lstStyle/>
          <a:p>
            <a:pPr marL="0" indent="0">
              <a:lnSpc>
                <a:spcPts val="2450"/>
              </a:lnSpc>
              <a:buNone/>
            </a:pPr>
            <a:r>
              <a:rPr lang="en-US" sz="1950" dirty="0">
                <a:solidFill>
                  <a:srgbClr val="FFFFFF"/>
                </a:solidFill>
                <a:latin typeface="MuseoModerno Medium" pitchFamily="34" charset="0"/>
                <a:ea typeface="MuseoModerno Medium" pitchFamily="34" charset="-122"/>
                <a:cs typeface="MuseoModerno Medium" pitchFamily="34" charset="-120"/>
              </a:rPr>
              <a:t>Môi Trường Làm Việc</a:t>
            </a:r>
            <a:endParaRPr lang="en-US" sz="1950" dirty="0"/>
          </a:p>
        </p:txBody>
      </p:sp>
      <p:sp>
        <p:nvSpPr>
          <p:cNvPr id="15" name="Text 12"/>
          <p:cNvSpPr/>
          <p:nvPr/>
        </p:nvSpPr>
        <p:spPr>
          <a:xfrm>
            <a:off x="6386274" y="6974086"/>
            <a:ext cx="7344251" cy="320040"/>
          </a:xfrm>
          <a:prstGeom prst="rect">
            <a:avLst/>
          </a:prstGeom>
          <a:noFill/>
          <a:ln/>
        </p:spPr>
        <p:txBody>
          <a:bodyPr wrap="none" lIns="0" tIns="0" rIns="0" bIns="0" rtlCol="0" anchor="t"/>
          <a:lstStyle/>
          <a:p>
            <a:pPr marL="0" indent="0">
              <a:lnSpc>
                <a:spcPts val="2500"/>
              </a:lnSpc>
              <a:buNone/>
            </a:pPr>
            <a:r>
              <a:rPr lang="en-US" sz="1550" dirty="0">
                <a:solidFill>
                  <a:srgbClr val="FFFFFF"/>
                </a:solidFill>
                <a:latin typeface="PT Serif" panose="020A0603040505020204" pitchFamily="18" charset="0"/>
                <a:ea typeface="Source Sans Pro" pitchFamily="34" charset="-122"/>
                <a:cs typeface="Source Sans Pro" pitchFamily="34" charset="-120"/>
              </a:rPr>
              <a:t>Duy trì môi trường làm việc gọn gàng và sạch sẽ để giảm thiểu nguy cơ tai nạn.</a:t>
            </a:r>
            <a:endParaRPr lang="en-US" sz="1550" dirty="0"/>
          </a:p>
        </p:txBody>
      </p:sp>
      <p:pic>
        <p:nvPicPr>
          <p:cNvPr id="16" name="Picture 15">
            <a:extLst>
              <a:ext uri="{FF2B5EF4-FFF2-40B4-BE49-F238E27FC236}">
                <a16:creationId xmlns:a16="http://schemas.microsoft.com/office/drawing/2014/main" id="{FCF2D955-34A6-145E-BE24-F8120DCA3DBB}"/>
              </a:ext>
            </a:extLst>
          </p:cNvPr>
          <p:cNvPicPr>
            <a:picLocks noChangeAspect="1"/>
          </p:cNvPicPr>
          <p:nvPr/>
        </p:nvPicPr>
        <p:blipFill>
          <a:blip r:embed="rId4"/>
          <a:stretch>
            <a:fillRect/>
          </a:stretch>
        </p:blipFill>
        <p:spPr>
          <a:xfrm>
            <a:off x="12449908" y="7502590"/>
            <a:ext cx="2088223" cy="64662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53737" y="3512582"/>
            <a:ext cx="3901440" cy="3268980"/>
          </a:xfrm>
          <a:prstGeom prst="rect">
            <a:avLst/>
          </a:prstGeom>
        </p:spPr>
      </p:pic>
      <p:sp>
        <p:nvSpPr>
          <p:cNvPr id="3" name="Text 0"/>
          <p:cNvSpPr/>
          <p:nvPr/>
        </p:nvSpPr>
        <p:spPr>
          <a:xfrm>
            <a:off x="6259473" y="953333"/>
            <a:ext cx="7366516" cy="690205"/>
          </a:xfrm>
          <a:prstGeom prst="rect">
            <a:avLst/>
          </a:prstGeom>
          <a:noFill/>
          <a:ln/>
        </p:spPr>
        <p:txBody>
          <a:bodyPr wrap="none" lIns="0" tIns="0" rIns="0" bIns="0" rtlCol="0" anchor="t"/>
          <a:lstStyle/>
          <a:p>
            <a:pPr marL="0" indent="0">
              <a:lnSpc>
                <a:spcPts val="5400"/>
              </a:lnSpc>
              <a:buNone/>
            </a:pPr>
            <a:r>
              <a:rPr lang="en-US" sz="4800" b="1" dirty="0">
                <a:solidFill>
                  <a:srgbClr val="124E73"/>
                </a:solidFill>
                <a:latin typeface="MuseoModerno Medium" pitchFamily="34" charset="0"/>
                <a:ea typeface="MuseoModerno Medium" pitchFamily="34" charset="-122"/>
                <a:cs typeface="MuseoModerno Medium" pitchFamily="34" charset="-120"/>
              </a:rPr>
              <a:t>Xử Lý Tình Huống Khẩn Cấp</a:t>
            </a:r>
            <a:endParaRPr lang="en-US" sz="4800" b="1" dirty="0"/>
          </a:p>
        </p:txBody>
      </p:sp>
      <p:pic>
        <p:nvPicPr>
          <p:cNvPr id="4" name="Image 1" descr="preencoded.png"/>
          <p:cNvPicPr>
            <a:picLocks noChangeAspect="1"/>
          </p:cNvPicPr>
          <p:nvPr/>
        </p:nvPicPr>
        <p:blipFill>
          <a:blip r:embed="rId4"/>
          <a:stretch>
            <a:fillRect/>
          </a:stretch>
        </p:blipFill>
        <p:spPr>
          <a:xfrm>
            <a:off x="6259473" y="2416899"/>
            <a:ext cx="1104424" cy="1767126"/>
          </a:xfrm>
          <a:prstGeom prst="rect">
            <a:avLst/>
          </a:prstGeom>
        </p:spPr>
      </p:pic>
      <p:sp>
        <p:nvSpPr>
          <p:cNvPr id="5" name="Text 1"/>
          <p:cNvSpPr/>
          <p:nvPr/>
        </p:nvSpPr>
        <p:spPr>
          <a:xfrm>
            <a:off x="7695128" y="2637760"/>
            <a:ext cx="2761178" cy="345043"/>
          </a:xfrm>
          <a:prstGeom prst="rect">
            <a:avLst/>
          </a:prstGeom>
          <a:noFill/>
          <a:ln/>
        </p:spPr>
        <p:txBody>
          <a:bodyPr wrap="none" lIns="0" tIns="0" rIns="0" bIns="0" rtlCol="0" anchor="t"/>
          <a:lstStyle/>
          <a:p>
            <a:pPr marL="0" indent="0" algn="l">
              <a:lnSpc>
                <a:spcPts val="2700"/>
              </a:lnSpc>
              <a:buNone/>
            </a:pPr>
            <a:r>
              <a:rPr lang="en-US" sz="2800" b="1" dirty="0">
                <a:solidFill>
                  <a:srgbClr val="2B4150"/>
                </a:solidFill>
                <a:latin typeface="MuseoModerno Medium" pitchFamily="34" charset="0"/>
                <a:ea typeface="MuseoModerno Medium" pitchFamily="34" charset="-122"/>
                <a:cs typeface="MuseoModerno Medium" pitchFamily="34" charset="-120"/>
              </a:rPr>
              <a:t>Ngắt Nguồn</a:t>
            </a:r>
            <a:endParaRPr lang="en-US" sz="2800" b="1" dirty="0"/>
          </a:p>
        </p:txBody>
      </p:sp>
      <p:sp>
        <p:nvSpPr>
          <p:cNvPr id="6" name="Text 2"/>
          <p:cNvSpPr/>
          <p:nvPr/>
        </p:nvSpPr>
        <p:spPr>
          <a:xfrm>
            <a:off x="7695128" y="3115319"/>
            <a:ext cx="6162199" cy="706755"/>
          </a:xfrm>
          <a:prstGeom prst="rect">
            <a:avLst/>
          </a:prstGeom>
          <a:noFill/>
          <a:ln/>
        </p:spPr>
        <p:txBody>
          <a:bodyPr wrap="square" lIns="0" tIns="0" rIns="0" bIns="0" rtlCol="0" anchor="t"/>
          <a:lstStyle/>
          <a:p>
            <a:pPr marL="0" indent="0" algn="l">
              <a:lnSpc>
                <a:spcPts val="2750"/>
              </a:lnSpc>
              <a:buNone/>
            </a:pPr>
            <a:r>
              <a:rPr lang="en-US" dirty="0">
                <a:solidFill>
                  <a:srgbClr val="2B4150"/>
                </a:solidFill>
                <a:latin typeface="PT Serif" panose="020A0603040505020204" pitchFamily="18" charset="0"/>
                <a:ea typeface="Source Sans Pro" pitchFamily="34" charset="-122"/>
                <a:cs typeface="Source Sans Pro" pitchFamily="34" charset="-120"/>
              </a:rPr>
              <a:t>Ngắt nguồn điện hoặc tắt máy móc liên quan để ngăn chặn tình huống trở nên nghiêm trọng hơn.</a:t>
            </a:r>
            <a:endParaRPr lang="en-US" dirty="0"/>
          </a:p>
        </p:txBody>
      </p:sp>
      <p:pic>
        <p:nvPicPr>
          <p:cNvPr id="7" name="Image 2" descr="preencoded.png"/>
          <p:cNvPicPr>
            <a:picLocks noChangeAspect="1"/>
          </p:cNvPicPr>
          <p:nvPr/>
        </p:nvPicPr>
        <p:blipFill>
          <a:blip r:embed="rId5"/>
          <a:stretch>
            <a:fillRect/>
          </a:stretch>
        </p:blipFill>
        <p:spPr>
          <a:xfrm>
            <a:off x="6259473" y="4184024"/>
            <a:ext cx="1104424" cy="1767126"/>
          </a:xfrm>
          <a:prstGeom prst="rect">
            <a:avLst/>
          </a:prstGeom>
        </p:spPr>
      </p:pic>
      <p:sp>
        <p:nvSpPr>
          <p:cNvPr id="8" name="Text 3"/>
          <p:cNvSpPr/>
          <p:nvPr/>
        </p:nvSpPr>
        <p:spPr>
          <a:xfrm>
            <a:off x="7695128" y="4404885"/>
            <a:ext cx="2838331" cy="345043"/>
          </a:xfrm>
          <a:prstGeom prst="rect">
            <a:avLst/>
          </a:prstGeom>
          <a:noFill/>
          <a:ln/>
        </p:spPr>
        <p:txBody>
          <a:bodyPr wrap="none" lIns="0" tIns="0" rIns="0" bIns="0" rtlCol="0" anchor="t"/>
          <a:lstStyle/>
          <a:p>
            <a:pPr marL="0" indent="0" algn="l">
              <a:lnSpc>
                <a:spcPts val="2700"/>
              </a:lnSpc>
              <a:buNone/>
            </a:pPr>
            <a:r>
              <a:rPr lang="en-US" sz="2800" b="1" dirty="0">
                <a:solidFill>
                  <a:srgbClr val="2B4150"/>
                </a:solidFill>
                <a:latin typeface="MuseoModerno Medium" pitchFamily="34" charset="0"/>
                <a:ea typeface="MuseoModerno Medium" pitchFamily="34" charset="-122"/>
                <a:cs typeface="MuseoModerno Medium" pitchFamily="34" charset="-120"/>
              </a:rPr>
              <a:t>Đánh Giá Tình Huống</a:t>
            </a:r>
            <a:endParaRPr lang="en-US" sz="2800" b="1" dirty="0"/>
          </a:p>
        </p:txBody>
      </p:sp>
      <p:sp>
        <p:nvSpPr>
          <p:cNvPr id="9" name="Text 4"/>
          <p:cNvSpPr/>
          <p:nvPr/>
        </p:nvSpPr>
        <p:spPr>
          <a:xfrm>
            <a:off x="7695128" y="4882445"/>
            <a:ext cx="6734305" cy="706755"/>
          </a:xfrm>
          <a:prstGeom prst="rect">
            <a:avLst/>
          </a:prstGeom>
          <a:noFill/>
          <a:ln/>
        </p:spPr>
        <p:txBody>
          <a:bodyPr wrap="square" lIns="0" tIns="0" rIns="0" bIns="0" rtlCol="0" anchor="t"/>
          <a:lstStyle/>
          <a:p>
            <a:pPr marL="0" indent="0" algn="l">
              <a:lnSpc>
                <a:spcPts val="2750"/>
              </a:lnSpc>
              <a:buNone/>
            </a:pPr>
            <a:r>
              <a:rPr lang="en-US" dirty="0">
                <a:solidFill>
                  <a:srgbClr val="2B4150"/>
                </a:solidFill>
                <a:latin typeface="PT Serif" panose="020A0603040505020204" pitchFamily="18" charset="0"/>
                <a:ea typeface="Source Sans Pro" pitchFamily="34" charset="-122"/>
                <a:cs typeface="Source Sans Pro" pitchFamily="34" charset="-120"/>
              </a:rPr>
              <a:t>Xác định mức độ nghiêm trọng của chấn thương và gọi cấp cứu nếu cần.</a:t>
            </a:r>
            <a:endParaRPr lang="en-US" dirty="0"/>
          </a:p>
        </p:txBody>
      </p:sp>
      <p:pic>
        <p:nvPicPr>
          <p:cNvPr id="10" name="Image 3" descr="preencoded.png"/>
          <p:cNvPicPr>
            <a:picLocks noChangeAspect="1"/>
          </p:cNvPicPr>
          <p:nvPr/>
        </p:nvPicPr>
        <p:blipFill>
          <a:blip r:embed="rId6"/>
          <a:stretch>
            <a:fillRect/>
          </a:stretch>
        </p:blipFill>
        <p:spPr>
          <a:xfrm>
            <a:off x="6259473" y="5951150"/>
            <a:ext cx="1104424" cy="1767126"/>
          </a:xfrm>
          <a:prstGeom prst="rect">
            <a:avLst/>
          </a:prstGeom>
        </p:spPr>
      </p:pic>
      <p:sp>
        <p:nvSpPr>
          <p:cNvPr id="11" name="Text 5"/>
          <p:cNvSpPr/>
          <p:nvPr/>
        </p:nvSpPr>
        <p:spPr>
          <a:xfrm>
            <a:off x="7695128" y="6172011"/>
            <a:ext cx="2761178" cy="345043"/>
          </a:xfrm>
          <a:prstGeom prst="rect">
            <a:avLst/>
          </a:prstGeom>
          <a:noFill/>
          <a:ln/>
        </p:spPr>
        <p:txBody>
          <a:bodyPr wrap="none" lIns="0" tIns="0" rIns="0" bIns="0" rtlCol="0" anchor="t"/>
          <a:lstStyle/>
          <a:p>
            <a:pPr marL="0" indent="0" algn="l">
              <a:lnSpc>
                <a:spcPts val="2700"/>
              </a:lnSpc>
              <a:buNone/>
            </a:pPr>
            <a:r>
              <a:rPr lang="en-US" sz="2800" b="1" dirty="0">
                <a:solidFill>
                  <a:srgbClr val="2B4150"/>
                </a:solidFill>
                <a:latin typeface="MuseoModerno Medium" pitchFamily="34" charset="0"/>
                <a:ea typeface="MuseoModerno Medium" pitchFamily="34" charset="-122"/>
                <a:cs typeface="MuseoModerno Medium" pitchFamily="34" charset="-120"/>
              </a:rPr>
              <a:t>Ghi Chép</a:t>
            </a:r>
            <a:endParaRPr lang="en-US" sz="2800" b="1" dirty="0"/>
          </a:p>
        </p:txBody>
      </p:sp>
      <p:sp>
        <p:nvSpPr>
          <p:cNvPr id="12" name="Text 6"/>
          <p:cNvSpPr/>
          <p:nvPr/>
        </p:nvSpPr>
        <p:spPr>
          <a:xfrm>
            <a:off x="7695129" y="6649571"/>
            <a:ext cx="6633820" cy="706755"/>
          </a:xfrm>
          <a:prstGeom prst="rect">
            <a:avLst/>
          </a:prstGeom>
          <a:noFill/>
          <a:ln/>
        </p:spPr>
        <p:txBody>
          <a:bodyPr wrap="square" lIns="0" tIns="0" rIns="0" bIns="0" rtlCol="0" anchor="t"/>
          <a:lstStyle/>
          <a:p>
            <a:pPr marL="0" indent="0" algn="l">
              <a:lnSpc>
                <a:spcPts val="2750"/>
              </a:lnSpc>
              <a:buNone/>
            </a:pPr>
            <a:r>
              <a:rPr lang="en-US" dirty="0">
                <a:solidFill>
                  <a:srgbClr val="2B4150"/>
                </a:solidFill>
                <a:latin typeface="PT Serif" panose="020A0603040505020204" pitchFamily="18" charset="0"/>
                <a:ea typeface="Source Sans Pro" pitchFamily="34" charset="-122"/>
                <a:cs typeface="Source Sans Pro" pitchFamily="34" charset="-120"/>
              </a:rPr>
              <a:t>Ghi lại chi tiết vụ tai nạn để phân tích nguyên nhân và cải thiện quy trình an toàn.</a:t>
            </a:r>
            <a:endParaRPr lang="en-US" dirty="0"/>
          </a:p>
        </p:txBody>
      </p:sp>
      <p:pic>
        <p:nvPicPr>
          <p:cNvPr id="13" name="Picture 12">
            <a:extLst>
              <a:ext uri="{FF2B5EF4-FFF2-40B4-BE49-F238E27FC236}">
                <a16:creationId xmlns:a16="http://schemas.microsoft.com/office/drawing/2014/main" id="{A8644441-6F49-CAC9-000A-13BD3E4ABCD2}"/>
              </a:ext>
            </a:extLst>
          </p:cNvPr>
          <p:cNvPicPr>
            <a:picLocks noChangeAspect="1"/>
          </p:cNvPicPr>
          <p:nvPr/>
        </p:nvPicPr>
        <p:blipFill>
          <a:blip r:embed="rId7"/>
          <a:stretch>
            <a:fillRect/>
          </a:stretch>
        </p:blipFill>
        <p:spPr>
          <a:xfrm>
            <a:off x="12449908" y="7502590"/>
            <a:ext cx="2088223" cy="64662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023961" y="503992"/>
            <a:ext cx="4582478" cy="572810"/>
          </a:xfrm>
          <a:prstGeom prst="rect">
            <a:avLst/>
          </a:prstGeom>
          <a:noFill/>
          <a:ln/>
        </p:spPr>
        <p:txBody>
          <a:bodyPr wrap="none" lIns="0" tIns="0" rIns="0" bIns="0" rtlCol="0" anchor="t"/>
          <a:lstStyle/>
          <a:p>
            <a:pPr marL="0" indent="0" algn="ctr">
              <a:lnSpc>
                <a:spcPts val="4500"/>
              </a:lnSpc>
              <a:buNone/>
            </a:pPr>
            <a:r>
              <a:rPr lang="en-US" sz="3600" b="1" dirty="0">
                <a:solidFill>
                  <a:srgbClr val="124E73"/>
                </a:solidFill>
                <a:latin typeface="MuseoModerno Medium" pitchFamily="34" charset="0"/>
                <a:ea typeface="MuseoModerno Medium" pitchFamily="34" charset="-122"/>
                <a:cs typeface="MuseoModerno Medium" pitchFamily="34" charset="-120"/>
              </a:rPr>
              <a:t>Hàn Và Lắp Ghép</a:t>
            </a:r>
            <a:endParaRPr lang="en-US" sz="3600" b="1" dirty="0"/>
          </a:p>
        </p:txBody>
      </p:sp>
      <p:pic>
        <p:nvPicPr>
          <p:cNvPr id="3" name="Image 0" descr="preencoded.png"/>
          <p:cNvPicPr>
            <a:picLocks noChangeAspect="1"/>
          </p:cNvPicPr>
          <p:nvPr/>
        </p:nvPicPr>
        <p:blipFill>
          <a:blip r:embed="rId3"/>
          <a:stretch>
            <a:fillRect/>
          </a:stretch>
        </p:blipFill>
        <p:spPr>
          <a:xfrm>
            <a:off x="4671060" y="1443395"/>
            <a:ext cx="5288280" cy="2987040"/>
          </a:xfrm>
          <a:prstGeom prst="rect">
            <a:avLst/>
          </a:prstGeom>
        </p:spPr>
      </p:pic>
      <p:sp>
        <p:nvSpPr>
          <p:cNvPr id="4" name="Shape 1"/>
          <p:cNvSpPr/>
          <p:nvPr/>
        </p:nvSpPr>
        <p:spPr>
          <a:xfrm>
            <a:off x="641509" y="4636532"/>
            <a:ext cx="13347383" cy="1413510"/>
          </a:xfrm>
          <a:prstGeom prst="roundRect">
            <a:avLst>
              <a:gd name="adj" fmla="val 1945"/>
            </a:avLst>
          </a:prstGeom>
          <a:solidFill>
            <a:srgbClr val="124E73"/>
          </a:solidFill>
          <a:ln/>
        </p:spPr>
      </p:sp>
      <p:sp>
        <p:nvSpPr>
          <p:cNvPr id="5" name="Text 2"/>
          <p:cNvSpPr/>
          <p:nvPr/>
        </p:nvSpPr>
        <p:spPr>
          <a:xfrm>
            <a:off x="824746" y="4819769"/>
            <a:ext cx="2291239" cy="286345"/>
          </a:xfrm>
          <a:prstGeom prst="rect">
            <a:avLst/>
          </a:prstGeom>
          <a:noFill/>
          <a:ln/>
        </p:spPr>
        <p:txBody>
          <a:bodyPr wrap="none" lIns="0" tIns="0" rIns="0" bIns="0" rtlCol="0" anchor="t"/>
          <a:lstStyle/>
          <a:p>
            <a:pPr marL="0" indent="0">
              <a:lnSpc>
                <a:spcPts val="2250"/>
              </a:lnSpc>
              <a:buNone/>
            </a:pPr>
            <a:r>
              <a:rPr lang="en-US" sz="1800" dirty="0">
                <a:solidFill>
                  <a:srgbClr val="FFFFFF"/>
                </a:solidFill>
                <a:latin typeface="MuseoModerno Medium" pitchFamily="34" charset="0"/>
                <a:ea typeface="MuseoModerno Medium" pitchFamily="34" charset="-122"/>
                <a:cs typeface="MuseoModerno Medium" pitchFamily="34" charset="-120"/>
              </a:rPr>
              <a:t>Đặc Điểm Công Việc</a:t>
            </a:r>
            <a:endParaRPr lang="en-US" sz="1800" dirty="0"/>
          </a:p>
        </p:txBody>
      </p:sp>
      <p:sp>
        <p:nvSpPr>
          <p:cNvPr id="6" name="Text 3"/>
          <p:cNvSpPr/>
          <p:nvPr/>
        </p:nvSpPr>
        <p:spPr>
          <a:xfrm>
            <a:off x="824746" y="5216009"/>
            <a:ext cx="12980908" cy="293370"/>
          </a:xfrm>
          <a:prstGeom prst="rect">
            <a:avLst/>
          </a:prstGeom>
          <a:noFill/>
          <a:ln/>
        </p:spPr>
        <p:txBody>
          <a:bodyPr wrap="none" lIns="0" tIns="0" rIns="0" bIns="0" rtlCol="0" anchor="t"/>
          <a:lstStyle/>
          <a:p>
            <a:pPr marL="342900" indent="-342900" algn="l">
              <a:lnSpc>
                <a:spcPts val="2300"/>
              </a:lnSpc>
              <a:buSzPct val="100000"/>
              <a:buChar char="•"/>
            </a:pPr>
            <a:r>
              <a:rPr lang="en-US" sz="1600" dirty="0">
                <a:solidFill>
                  <a:srgbClr val="FFFFFF"/>
                </a:solidFill>
                <a:latin typeface="PT Serif" panose="020A0603040505020204" pitchFamily="18" charset="0"/>
                <a:ea typeface="Source Sans Pro" pitchFamily="34" charset="-122"/>
                <a:cs typeface="Source Sans Pro" pitchFamily="34" charset="-120"/>
              </a:rPr>
              <a:t>Hàn và lắp ghép là công đoạn kết hợp các phần riêng lẻ để tạo thành cấu trúc hoàn chỉnh.</a:t>
            </a:r>
            <a:endParaRPr lang="en-US" sz="1600" dirty="0"/>
          </a:p>
        </p:txBody>
      </p:sp>
      <p:sp>
        <p:nvSpPr>
          <p:cNvPr id="7" name="Text 4"/>
          <p:cNvSpPr/>
          <p:nvPr/>
        </p:nvSpPr>
        <p:spPr>
          <a:xfrm>
            <a:off x="824746" y="5573435"/>
            <a:ext cx="12980908" cy="293370"/>
          </a:xfrm>
          <a:prstGeom prst="rect">
            <a:avLst/>
          </a:prstGeom>
          <a:noFill/>
          <a:ln/>
        </p:spPr>
        <p:txBody>
          <a:bodyPr wrap="none" lIns="0" tIns="0" rIns="0" bIns="0" rtlCol="0" anchor="t"/>
          <a:lstStyle/>
          <a:p>
            <a:pPr marL="342900" indent="-342900" algn="l">
              <a:lnSpc>
                <a:spcPts val="2300"/>
              </a:lnSpc>
              <a:buSzPct val="100000"/>
              <a:buChar char="•"/>
            </a:pPr>
            <a:r>
              <a:rPr lang="en-US" sz="1600" dirty="0">
                <a:solidFill>
                  <a:srgbClr val="FFFFFF"/>
                </a:solidFill>
                <a:latin typeface="PT Serif" panose="020A0603040505020204" pitchFamily="18" charset="0"/>
                <a:ea typeface="Source Sans Pro" pitchFamily="34" charset="-122"/>
                <a:cs typeface="Source Sans Pro" pitchFamily="34" charset="-120"/>
              </a:rPr>
              <a:t>Kỹ thuật hàn đòi hỏi sự chính xác và tỉ mỉ từ công nhân.</a:t>
            </a:r>
            <a:endParaRPr lang="en-US" sz="1600" dirty="0"/>
          </a:p>
        </p:txBody>
      </p:sp>
      <p:sp>
        <p:nvSpPr>
          <p:cNvPr id="8" name="Shape 5"/>
          <p:cNvSpPr/>
          <p:nvPr/>
        </p:nvSpPr>
        <p:spPr>
          <a:xfrm>
            <a:off x="641509" y="6233279"/>
            <a:ext cx="13347383" cy="1770936"/>
          </a:xfrm>
          <a:prstGeom prst="roundRect">
            <a:avLst>
              <a:gd name="adj" fmla="val 1553"/>
            </a:avLst>
          </a:prstGeom>
          <a:solidFill>
            <a:srgbClr val="124E73"/>
          </a:solidFill>
          <a:ln/>
        </p:spPr>
      </p:sp>
      <p:sp>
        <p:nvSpPr>
          <p:cNvPr id="9" name="Text 6"/>
          <p:cNvSpPr/>
          <p:nvPr/>
        </p:nvSpPr>
        <p:spPr>
          <a:xfrm>
            <a:off x="824746" y="6416516"/>
            <a:ext cx="2291239" cy="286345"/>
          </a:xfrm>
          <a:prstGeom prst="rect">
            <a:avLst/>
          </a:prstGeom>
          <a:noFill/>
          <a:ln/>
        </p:spPr>
        <p:txBody>
          <a:bodyPr wrap="none" lIns="0" tIns="0" rIns="0" bIns="0" rtlCol="0" anchor="t"/>
          <a:lstStyle/>
          <a:p>
            <a:pPr marL="0" indent="0">
              <a:lnSpc>
                <a:spcPts val="2250"/>
              </a:lnSpc>
              <a:buNone/>
            </a:pPr>
            <a:r>
              <a:rPr lang="en-US" sz="1800" dirty="0">
                <a:solidFill>
                  <a:srgbClr val="FFFFFF"/>
                </a:solidFill>
                <a:latin typeface="MuseoModerno Medium" pitchFamily="34" charset="0"/>
                <a:ea typeface="MuseoModerno Medium" pitchFamily="34" charset="-122"/>
                <a:cs typeface="MuseoModerno Medium" pitchFamily="34" charset="-120"/>
              </a:rPr>
              <a:t>Nguy Cơ Tai Nạn</a:t>
            </a:r>
            <a:endParaRPr lang="en-US" sz="1800" dirty="0"/>
          </a:p>
        </p:txBody>
      </p:sp>
      <p:sp>
        <p:nvSpPr>
          <p:cNvPr id="10" name="Text 7"/>
          <p:cNvSpPr/>
          <p:nvPr/>
        </p:nvSpPr>
        <p:spPr>
          <a:xfrm>
            <a:off x="824746" y="6812756"/>
            <a:ext cx="12980908" cy="293370"/>
          </a:xfrm>
          <a:prstGeom prst="rect">
            <a:avLst/>
          </a:prstGeom>
          <a:noFill/>
          <a:ln/>
        </p:spPr>
        <p:txBody>
          <a:bodyPr wrap="none" lIns="0" tIns="0" rIns="0" bIns="0" rtlCol="0" anchor="t"/>
          <a:lstStyle/>
          <a:p>
            <a:pPr marL="342900" indent="-342900" algn="l">
              <a:lnSpc>
                <a:spcPts val="2300"/>
              </a:lnSpc>
              <a:buSzPct val="100000"/>
              <a:buChar char="•"/>
            </a:pPr>
            <a:r>
              <a:rPr lang="en-US" sz="1600" dirty="0">
                <a:solidFill>
                  <a:srgbClr val="FFFFFF"/>
                </a:solidFill>
                <a:latin typeface="PT Serif" panose="020A0603040505020204" pitchFamily="18" charset="0"/>
                <a:ea typeface="Source Sans Pro" pitchFamily="34" charset="-122"/>
                <a:cs typeface="Source Sans Pro" pitchFamily="34" charset="-120"/>
              </a:rPr>
              <a:t>Bỏng do tiếp xúc với kim loại nóng hoặc tia hàn.</a:t>
            </a:r>
            <a:endParaRPr lang="en-US" sz="1600" dirty="0"/>
          </a:p>
        </p:txBody>
      </p:sp>
      <p:sp>
        <p:nvSpPr>
          <p:cNvPr id="11" name="Text 8"/>
          <p:cNvSpPr/>
          <p:nvPr/>
        </p:nvSpPr>
        <p:spPr>
          <a:xfrm>
            <a:off x="824746" y="7170182"/>
            <a:ext cx="12980908" cy="293370"/>
          </a:xfrm>
          <a:prstGeom prst="rect">
            <a:avLst/>
          </a:prstGeom>
          <a:noFill/>
          <a:ln/>
        </p:spPr>
        <p:txBody>
          <a:bodyPr wrap="none" lIns="0" tIns="0" rIns="0" bIns="0" rtlCol="0" anchor="t"/>
          <a:lstStyle/>
          <a:p>
            <a:pPr marL="342900" indent="-342900" algn="l">
              <a:lnSpc>
                <a:spcPts val="2300"/>
              </a:lnSpc>
              <a:buSzPct val="100000"/>
              <a:buChar char="•"/>
            </a:pPr>
            <a:r>
              <a:rPr lang="en-US" sz="1600" dirty="0">
                <a:solidFill>
                  <a:srgbClr val="FFFFFF"/>
                </a:solidFill>
                <a:latin typeface="PT Serif" panose="020A0603040505020204" pitchFamily="18" charset="0"/>
                <a:ea typeface="Source Sans Pro" pitchFamily="34" charset="-122"/>
                <a:cs typeface="Source Sans Pro" pitchFamily="34" charset="-120"/>
              </a:rPr>
              <a:t>Nguy cơ cháy nổ do chất liệu dễ cháy.</a:t>
            </a:r>
            <a:endParaRPr lang="en-US" sz="1600" dirty="0"/>
          </a:p>
        </p:txBody>
      </p:sp>
      <p:sp>
        <p:nvSpPr>
          <p:cNvPr id="12" name="Text 9"/>
          <p:cNvSpPr/>
          <p:nvPr/>
        </p:nvSpPr>
        <p:spPr>
          <a:xfrm>
            <a:off x="824746" y="7527608"/>
            <a:ext cx="12980908" cy="293370"/>
          </a:xfrm>
          <a:prstGeom prst="rect">
            <a:avLst/>
          </a:prstGeom>
          <a:noFill/>
          <a:ln/>
        </p:spPr>
        <p:txBody>
          <a:bodyPr wrap="none" lIns="0" tIns="0" rIns="0" bIns="0" rtlCol="0" anchor="t"/>
          <a:lstStyle/>
          <a:p>
            <a:pPr marL="342900" indent="-342900" algn="l">
              <a:lnSpc>
                <a:spcPts val="2300"/>
              </a:lnSpc>
              <a:buSzPct val="100000"/>
              <a:buChar char="•"/>
            </a:pPr>
            <a:r>
              <a:rPr lang="en-US" sz="1600" dirty="0">
                <a:solidFill>
                  <a:srgbClr val="FFFFFF"/>
                </a:solidFill>
                <a:latin typeface="PT Serif" panose="020A0603040505020204" pitchFamily="18" charset="0"/>
                <a:ea typeface="Source Sans Pro" pitchFamily="34" charset="-122"/>
                <a:cs typeface="Source Sans Pro" pitchFamily="34" charset="-120"/>
              </a:rPr>
              <a:t>Chấn thương do va chạm với thiết bị hàn hoặc bộ phận lớn.</a:t>
            </a:r>
            <a:endParaRPr lang="en-US" sz="1600" dirty="0"/>
          </a:p>
        </p:txBody>
      </p:sp>
      <p:pic>
        <p:nvPicPr>
          <p:cNvPr id="13" name="Picture 12">
            <a:extLst>
              <a:ext uri="{FF2B5EF4-FFF2-40B4-BE49-F238E27FC236}">
                <a16:creationId xmlns:a16="http://schemas.microsoft.com/office/drawing/2014/main" id="{A8AA2E48-E16D-D01E-C1B4-C48D90F02F3E}"/>
              </a:ext>
            </a:extLst>
          </p:cNvPr>
          <p:cNvPicPr>
            <a:picLocks noChangeAspect="1"/>
          </p:cNvPicPr>
          <p:nvPr/>
        </p:nvPicPr>
        <p:blipFill>
          <a:blip r:embed="rId4"/>
          <a:stretch>
            <a:fillRect/>
          </a:stretch>
        </p:blipFill>
        <p:spPr>
          <a:xfrm>
            <a:off x="12379569" y="7522307"/>
            <a:ext cx="2088223" cy="64662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681633"/>
            <a:ext cx="5670590" cy="708779"/>
          </a:xfrm>
          <a:prstGeom prst="rect">
            <a:avLst/>
          </a:prstGeom>
          <a:noFill/>
          <a:ln/>
        </p:spPr>
        <p:txBody>
          <a:bodyPr wrap="none" lIns="0" tIns="0" rIns="0" bIns="0" rtlCol="0" anchor="t"/>
          <a:lstStyle/>
          <a:p>
            <a:pPr marL="0" indent="0">
              <a:lnSpc>
                <a:spcPts val="5550"/>
              </a:lnSpc>
              <a:buNone/>
            </a:pPr>
            <a:r>
              <a:rPr lang="en-US" sz="5400" b="1" dirty="0">
                <a:solidFill>
                  <a:srgbClr val="124E73"/>
                </a:solidFill>
                <a:latin typeface="MuseoModerno Medium" pitchFamily="34" charset="0"/>
                <a:ea typeface="MuseoModerno Medium" pitchFamily="34" charset="-122"/>
                <a:cs typeface="MuseoModerno Medium" pitchFamily="34" charset="-120"/>
              </a:rPr>
              <a:t>Xử Lý Bề Mặt</a:t>
            </a:r>
            <a:endParaRPr lang="en-US" sz="5400" b="1" dirty="0"/>
          </a:p>
        </p:txBody>
      </p:sp>
      <p:sp>
        <p:nvSpPr>
          <p:cNvPr id="4" name="Text 1"/>
          <p:cNvSpPr/>
          <p:nvPr/>
        </p:nvSpPr>
        <p:spPr>
          <a:xfrm>
            <a:off x="793790" y="1702237"/>
            <a:ext cx="7556421"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5" name="Shape 2"/>
          <p:cNvSpPr/>
          <p:nvPr/>
        </p:nvSpPr>
        <p:spPr>
          <a:xfrm>
            <a:off x="1118711" y="2320290"/>
            <a:ext cx="30480" cy="5256014"/>
          </a:xfrm>
          <a:prstGeom prst="roundRect">
            <a:avLst>
              <a:gd name="adj" fmla="val 111628"/>
            </a:avLst>
          </a:prstGeom>
          <a:solidFill>
            <a:srgbClr val="D9D4C9"/>
          </a:solidFill>
          <a:ln/>
        </p:spPr>
      </p:sp>
      <p:sp>
        <p:nvSpPr>
          <p:cNvPr id="6" name="Shape 3"/>
          <p:cNvSpPr/>
          <p:nvPr/>
        </p:nvSpPr>
        <p:spPr>
          <a:xfrm>
            <a:off x="878800" y="2575441"/>
            <a:ext cx="510302" cy="510302"/>
          </a:xfrm>
          <a:prstGeom prst="roundRect">
            <a:avLst>
              <a:gd name="adj" fmla="val 6667"/>
            </a:avLst>
          </a:prstGeom>
          <a:solidFill>
            <a:srgbClr val="124E73"/>
          </a:solidFill>
          <a:ln/>
        </p:spPr>
      </p:sp>
      <p:sp>
        <p:nvSpPr>
          <p:cNvPr id="7" name="Text 4"/>
          <p:cNvSpPr/>
          <p:nvPr/>
        </p:nvSpPr>
        <p:spPr>
          <a:xfrm>
            <a:off x="1054179" y="2660452"/>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8" name="Text 5"/>
          <p:cNvSpPr/>
          <p:nvPr/>
        </p:nvSpPr>
        <p:spPr>
          <a:xfrm>
            <a:off x="1587579" y="2575441"/>
            <a:ext cx="2835235" cy="354330"/>
          </a:xfrm>
          <a:prstGeom prst="rect">
            <a:avLst/>
          </a:prstGeom>
          <a:noFill/>
          <a:ln/>
        </p:spPr>
        <p:txBody>
          <a:bodyPr wrap="none" lIns="0" tIns="0" rIns="0" bIns="0" rtlCol="0" anchor="t"/>
          <a:lstStyle/>
          <a:p>
            <a:pPr marL="0" indent="0" algn="l">
              <a:lnSpc>
                <a:spcPts val="2750"/>
              </a:lnSpc>
              <a:buNone/>
            </a:pPr>
            <a:r>
              <a:rPr lang="en-US" sz="2800" b="1" dirty="0">
                <a:solidFill>
                  <a:srgbClr val="2B4150"/>
                </a:solidFill>
                <a:latin typeface="MuseoModerno Medium" pitchFamily="34" charset="0"/>
                <a:ea typeface="MuseoModerno Medium" pitchFamily="34" charset="-122"/>
                <a:cs typeface="MuseoModerno Medium" pitchFamily="34" charset="-120"/>
              </a:rPr>
              <a:t>Đặc Điểm Công Việc</a:t>
            </a:r>
            <a:endParaRPr lang="en-US" sz="2800" b="1" dirty="0"/>
          </a:p>
        </p:txBody>
      </p:sp>
      <p:sp>
        <p:nvSpPr>
          <p:cNvPr id="9" name="Text 6"/>
          <p:cNvSpPr/>
          <p:nvPr/>
        </p:nvSpPr>
        <p:spPr>
          <a:xfrm>
            <a:off x="1587579" y="3037522"/>
            <a:ext cx="6762631" cy="725805"/>
          </a:xfrm>
          <a:prstGeom prst="rect">
            <a:avLst/>
          </a:prstGeom>
          <a:noFill/>
          <a:ln/>
        </p:spPr>
        <p:txBody>
          <a:bodyPr wrap="square" lIns="0" tIns="0" rIns="0" bIns="0" rtlCol="0" anchor="t"/>
          <a:lstStyle/>
          <a:p>
            <a:pPr marL="342900" indent="-342900" algn="l">
              <a:lnSpc>
                <a:spcPts val="2850"/>
              </a:lnSpc>
              <a:buSzPct val="100000"/>
              <a:buChar char="•"/>
            </a:pPr>
            <a:r>
              <a:rPr lang="en-US" dirty="0">
                <a:solidFill>
                  <a:srgbClr val="2B4150"/>
                </a:solidFill>
                <a:latin typeface="PT Serif" panose="020A0603040505020204" pitchFamily="18" charset="0"/>
                <a:ea typeface="Source Sans Pro" pitchFamily="34" charset="-122"/>
                <a:cs typeface="Source Sans Pro" pitchFamily="34" charset="-120"/>
              </a:rPr>
              <a:t>Xử lý bề mặt là công đoạn loại bỏ tạp chất, gỉ sét và khuyết tật trên bề mặt vành mâm.</a:t>
            </a:r>
            <a:endParaRPr lang="en-US" dirty="0"/>
          </a:p>
        </p:txBody>
      </p:sp>
      <p:sp>
        <p:nvSpPr>
          <p:cNvPr id="10" name="Text 7"/>
          <p:cNvSpPr/>
          <p:nvPr/>
        </p:nvSpPr>
        <p:spPr>
          <a:xfrm>
            <a:off x="1587579" y="3842623"/>
            <a:ext cx="6762631" cy="725805"/>
          </a:xfrm>
          <a:prstGeom prst="rect">
            <a:avLst/>
          </a:prstGeom>
          <a:noFill/>
          <a:ln/>
        </p:spPr>
        <p:txBody>
          <a:bodyPr wrap="square" lIns="0" tIns="0" rIns="0" bIns="0" rtlCol="0" anchor="t"/>
          <a:lstStyle/>
          <a:p>
            <a:pPr marL="342900" indent="-342900" algn="l">
              <a:lnSpc>
                <a:spcPts val="2850"/>
              </a:lnSpc>
              <a:buSzPct val="100000"/>
              <a:buChar char="•"/>
            </a:pPr>
            <a:r>
              <a:rPr lang="en-US" dirty="0">
                <a:solidFill>
                  <a:srgbClr val="2B4150"/>
                </a:solidFill>
                <a:latin typeface="PT Serif" panose="020A0603040505020204" pitchFamily="18" charset="0"/>
                <a:ea typeface="Source Sans Pro" pitchFamily="34" charset="-122"/>
                <a:cs typeface="Source Sans Pro" pitchFamily="34" charset="-120"/>
              </a:rPr>
              <a:t>Các phương pháp mài, đánh bóng và phủ lớp bảo vệ được áp dụng để đảm bảo sản phẩm đẹp mắt và bền bỉ.</a:t>
            </a:r>
            <a:endParaRPr lang="en-US" dirty="0"/>
          </a:p>
        </p:txBody>
      </p:sp>
      <p:sp>
        <p:nvSpPr>
          <p:cNvPr id="11" name="Shape 8"/>
          <p:cNvSpPr/>
          <p:nvPr/>
        </p:nvSpPr>
        <p:spPr>
          <a:xfrm>
            <a:off x="878800" y="5277207"/>
            <a:ext cx="510302" cy="510302"/>
          </a:xfrm>
          <a:prstGeom prst="roundRect">
            <a:avLst>
              <a:gd name="adj" fmla="val 6667"/>
            </a:avLst>
          </a:prstGeom>
          <a:solidFill>
            <a:srgbClr val="124E73"/>
          </a:solidFill>
          <a:ln/>
        </p:spPr>
      </p:sp>
      <p:sp>
        <p:nvSpPr>
          <p:cNvPr id="12" name="Text 9"/>
          <p:cNvSpPr/>
          <p:nvPr/>
        </p:nvSpPr>
        <p:spPr>
          <a:xfrm>
            <a:off x="1039297" y="5362218"/>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3" name="Text 10"/>
          <p:cNvSpPr/>
          <p:nvPr/>
        </p:nvSpPr>
        <p:spPr>
          <a:xfrm>
            <a:off x="1587579" y="5248870"/>
            <a:ext cx="2835235" cy="354330"/>
          </a:xfrm>
          <a:prstGeom prst="rect">
            <a:avLst/>
          </a:prstGeom>
          <a:noFill/>
          <a:ln/>
        </p:spPr>
        <p:txBody>
          <a:bodyPr wrap="none" lIns="0" tIns="0" rIns="0" bIns="0" rtlCol="0" anchor="t"/>
          <a:lstStyle/>
          <a:p>
            <a:pPr marL="0" indent="0" algn="l">
              <a:lnSpc>
                <a:spcPts val="2750"/>
              </a:lnSpc>
              <a:buNone/>
            </a:pPr>
            <a:r>
              <a:rPr lang="en-US" sz="2800" b="1" dirty="0">
                <a:solidFill>
                  <a:srgbClr val="2B4150"/>
                </a:solidFill>
                <a:latin typeface="MuseoModerno Medium" pitchFamily="34" charset="0"/>
                <a:ea typeface="MuseoModerno Medium" pitchFamily="34" charset="-122"/>
                <a:cs typeface="MuseoModerno Medium" pitchFamily="34" charset="-120"/>
              </a:rPr>
              <a:t>Nguy Cơ Tai Nạn</a:t>
            </a:r>
            <a:endParaRPr lang="en-US" sz="2800" b="1" dirty="0"/>
          </a:p>
        </p:txBody>
      </p:sp>
      <p:sp>
        <p:nvSpPr>
          <p:cNvPr id="14" name="Text 11"/>
          <p:cNvSpPr/>
          <p:nvPr/>
        </p:nvSpPr>
        <p:spPr>
          <a:xfrm>
            <a:off x="1587579" y="5739289"/>
            <a:ext cx="6762631" cy="725805"/>
          </a:xfrm>
          <a:prstGeom prst="rect">
            <a:avLst/>
          </a:prstGeom>
          <a:noFill/>
          <a:ln/>
        </p:spPr>
        <p:txBody>
          <a:bodyPr wrap="square" lIns="0" tIns="0" rIns="0" bIns="0" rtlCol="0" anchor="t"/>
          <a:lstStyle/>
          <a:p>
            <a:pPr marL="342900" indent="-342900" algn="l">
              <a:lnSpc>
                <a:spcPts val="2850"/>
              </a:lnSpc>
              <a:buSzPct val="100000"/>
              <a:buChar char="•"/>
            </a:pPr>
            <a:r>
              <a:rPr lang="en-US" dirty="0">
                <a:solidFill>
                  <a:srgbClr val="2B4150"/>
                </a:solidFill>
                <a:latin typeface="PT Serif" panose="020A0603040505020204" pitchFamily="18" charset="0"/>
                <a:ea typeface="Source Sans Pro" pitchFamily="34" charset="-122"/>
                <a:cs typeface="Source Sans Pro" pitchFamily="34" charset="-120"/>
              </a:rPr>
              <a:t>Chấn thương do tiếp xúc với máy móc như máy mài hoặc máy đánh bóng.</a:t>
            </a:r>
            <a:endParaRPr lang="en-US" dirty="0"/>
          </a:p>
        </p:txBody>
      </p:sp>
      <p:sp>
        <p:nvSpPr>
          <p:cNvPr id="15" name="Text 12"/>
          <p:cNvSpPr/>
          <p:nvPr/>
        </p:nvSpPr>
        <p:spPr>
          <a:xfrm>
            <a:off x="1587579" y="6544389"/>
            <a:ext cx="6762631" cy="362903"/>
          </a:xfrm>
          <a:prstGeom prst="rect">
            <a:avLst/>
          </a:prstGeom>
          <a:noFill/>
          <a:ln/>
        </p:spPr>
        <p:txBody>
          <a:bodyPr wrap="none" lIns="0" tIns="0" rIns="0" bIns="0" rtlCol="0" anchor="t"/>
          <a:lstStyle/>
          <a:p>
            <a:pPr marL="342900" indent="-342900" algn="l">
              <a:lnSpc>
                <a:spcPts val="2850"/>
              </a:lnSpc>
              <a:buSzPct val="100000"/>
              <a:buChar char="•"/>
            </a:pPr>
            <a:r>
              <a:rPr lang="en-US" dirty="0">
                <a:solidFill>
                  <a:srgbClr val="2B4150"/>
                </a:solidFill>
                <a:latin typeface="PT Serif" panose="020A0603040505020204" pitchFamily="18" charset="0"/>
                <a:ea typeface="Source Sans Pro" pitchFamily="34" charset="-122"/>
                <a:cs typeface="Source Sans Pro" pitchFamily="34" charset="-120"/>
              </a:rPr>
              <a:t>Bụi và hóa chất có thể gây hại cho đường hô hấp và da liễu.</a:t>
            </a:r>
            <a:endParaRPr lang="en-US" dirty="0"/>
          </a:p>
        </p:txBody>
      </p:sp>
      <p:sp>
        <p:nvSpPr>
          <p:cNvPr id="16" name="Text 13"/>
          <p:cNvSpPr/>
          <p:nvPr/>
        </p:nvSpPr>
        <p:spPr>
          <a:xfrm>
            <a:off x="1587579" y="6986587"/>
            <a:ext cx="6762631"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Sự thiếu chú ý trong quá trình làm việc có thể dẫn đến tai nạn.</a:t>
            </a:r>
            <a:endParaRPr lang="en-US" sz="1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040130"/>
            <a:ext cx="5670590" cy="708779"/>
          </a:xfrm>
          <a:prstGeom prst="rect">
            <a:avLst/>
          </a:prstGeom>
          <a:noFill/>
          <a:ln/>
        </p:spPr>
        <p:txBody>
          <a:bodyPr wrap="none" lIns="0" tIns="0" rIns="0" bIns="0" rtlCol="0" anchor="t"/>
          <a:lstStyle/>
          <a:p>
            <a:pPr marL="0" indent="0">
              <a:lnSpc>
                <a:spcPts val="5550"/>
              </a:lnSpc>
              <a:buNone/>
            </a:pPr>
            <a:r>
              <a:rPr lang="en-US" sz="5400" b="1" dirty="0">
                <a:solidFill>
                  <a:srgbClr val="124E73"/>
                </a:solidFill>
                <a:latin typeface="MuseoModerno Medium" pitchFamily="34" charset="0"/>
                <a:ea typeface="MuseoModerno Medium" pitchFamily="34" charset="-122"/>
                <a:cs typeface="MuseoModerno Medium" pitchFamily="34" charset="-120"/>
              </a:rPr>
              <a:t>Phủ Sơn</a:t>
            </a:r>
            <a:endParaRPr lang="en-US" sz="5400" b="1" dirty="0"/>
          </a:p>
        </p:txBody>
      </p:sp>
      <p:sp>
        <p:nvSpPr>
          <p:cNvPr id="4" name="Shape 1"/>
          <p:cNvSpPr/>
          <p:nvPr/>
        </p:nvSpPr>
        <p:spPr>
          <a:xfrm>
            <a:off x="6605111" y="2089071"/>
            <a:ext cx="30480" cy="5100280"/>
          </a:xfrm>
          <a:prstGeom prst="roundRect">
            <a:avLst>
              <a:gd name="adj" fmla="val 111628"/>
            </a:avLst>
          </a:prstGeom>
          <a:solidFill>
            <a:srgbClr val="D9D4C9"/>
          </a:solidFill>
          <a:ln/>
        </p:spPr>
      </p:sp>
      <p:sp>
        <p:nvSpPr>
          <p:cNvPr id="5" name="Shape 2"/>
          <p:cNvSpPr/>
          <p:nvPr/>
        </p:nvSpPr>
        <p:spPr>
          <a:xfrm>
            <a:off x="6845022" y="2584133"/>
            <a:ext cx="793790" cy="30480"/>
          </a:xfrm>
          <a:prstGeom prst="roundRect">
            <a:avLst>
              <a:gd name="adj" fmla="val 111628"/>
            </a:avLst>
          </a:prstGeom>
          <a:solidFill>
            <a:srgbClr val="2B678C"/>
          </a:solidFill>
          <a:ln/>
        </p:spPr>
      </p:sp>
      <p:sp>
        <p:nvSpPr>
          <p:cNvPr id="6" name="Shape 3"/>
          <p:cNvSpPr/>
          <p:nvPr/>
        </p:nvSpPr>
        <p:spPr>
          <a:xfrm>
            <a:off x="6365200" y="2344222"/>
            <a:ext cx="510302" cy="510302"/>
          </a:xfrm>
          <a:prstGeom prst="roundRect">
            <a:avLst>
              <a:gd name="adj" fmla="val 6667"/>
            </a:avLst>
          </a:prstGeom>
          <a:solidFill>
            <a:srgbClr val="124E73"/>
          </a:solidFill>
          <a:ln/>
        </p:spPr>
      </p:sp>
      <p:sp>
        <p:nvSpPr>
          <p:cNvPr id="7" name="Text 4"/>
          <p:cNvSpPr/>
          <p:nvPr/>
        </p:nvSpPr>
        <p:spPr>
          <a:xfrm>
            <a:off x="6540579" y="2429232"/>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8" name="Text 5"/>
          <p:cNvSpPr/>
          <p:nvPr/>
        </p:nvSpPr>
        <p:spPr>
          <a:xfrm>
            <a:off x="7867888" y="2315885"/>
            <a:ext cx="2835235" cy="354330"/>
          </a:xfrm>
          <a:prstGeom prst="rect">
            <a:avLst/>
          </a:prstGeom>
          <a:noFill/>
          <a:ln/>
        </p:spPr>
        <p:txBody>
          <a:bodyPr wrap="none" lIns="0" tIns="0" rIns="0" bIns="0" rtlCol="0" anchor="t"/>
          <a:lstStyle/>
          <a:p>
            <a:pPr marL="0" indent="0" algn="l">
              <a:lnSpc>
                <a:spcPts val="2750"/>
              </a:lnSpc>
              <a:buNone/>
            </a:pPr>
            <a:r>
              <a:rPr lang="en-US" sz="2800" b="1" dirty="0">
                <a:solidFill>
                  <a:srgbClr val="2B4150"/>
                </a:solidFill>
                <a:latin typeface="MuseoModerno Medium" pitchFamily="34" charset="0"/>
                <a:ea typeface="MuseoModerno Medium" pitchFamily="34" charset="-122"/>
                <a:cs typeface="MuseoModerno Medium" pitchFamily="34" charset="-120"/>
              </a:rPr>
              <a:t>Chuẩn Bị Bề Mặt</a:t>
            </a:r>
            <a:endParaRPr lang="en-US" sz="2800" b="1" dirty="0"/>
          </a:p>
        </p:txBody>
      </p:sp>
      <p:sp>
        <p:nvSpPr>
          <p:cNvPr id="9" name="Text 6"/>
          <p:cNvSpPr/>
          <p:nvPr/>
        </p:nvSpPr>
        <p:spPr>
          <a:xfrm>
            <a:off x="7867888" y="2670214"/>
            <a:ext cx="5968722" cy="362903"/>
          </a:xfrm>
          <a:prstGeom prst="rect">
            <a:avLst/>
          </a:prstGeom>
          <a:noFill/>
          <a:ln/>
        </p:spPr>
        <p:txBody>
          <a:bodyPr wrap="none" lIns="0" tIns="0" rIns="0" bIns="0" rtlCol="0" anchor="t"/>
          <a:lstStyle/>
          <a:p>
            <a:pPr marL="0" indent="0" algn="l">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Làm sạch và loại bỏ tạp chất để lớp sơn bám chắc và mịn màng.</a:t>
            </a:r>
            <a:endParaRPr lang="en-US" dirty="0"/>
          </a:p>
        </p:txBody>
      </p:sp>
      <p:sp>
        <p:nvSpPr>
          <p:cNvPr id="10" name="Shape 7"/>
          <p:cNvSpPr/>
          <p:nvPr/>
        </p:nvSpPr>
        <p:spPr>
          <a:xfrm>
            <a:off x="6845022" y="4117896"/>
            <a:ext cx="793790" cy="30480"/>
          </a:xfrm>
          <a:prstGeom prst="roundRect">
            <a:avLst>
              <a:gd name="adj" fmla="val 111628"/>
            </a:avLst>
          </a:prstGeom>
          <a:solidFill>
            <a:srgbClr val="2B678C"/>
          </a:solidFill>
          <a:ln/>
        </p:spPr>
      </p:sp>
      <p:sp>
        <p:nvSpPr>
          <p:cNvPr id="11" name="Shape 8"/>
          <p:cNvSpPr/>
          <p:nvPr/>
        </p:nvSpPr>
        <p:spPr>
          <a:xfrm>
            <a:off x="6365200" y="3877985"/>
            <a:ext cx="510302" cy="510302"/>
          </a:xfrm>
          <a:prstGeom prst="roundRect">
            <a:avLst>
              <a:gd name="adj" fmla="val 6667"/>
            </a:avLst>
          </a:prstGeom>
          <a:solidFill>
            <a:srgbClr val="124E73"/>
          </a:solidFill>
          <a:ln/>
        </p:spPr>
      </p:sp>
      <p:sp>
        <p:nvSpPr>
          <p:cNvPr id="12" name="Text 9"/>
          <p:cNvSpPr/>
          <p:nvPr/>
        </p:nvSpPr>
        <p:spPr>
          <a:xfrm>
            <a:off x="6525697" y="3962995"/>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3" name="Text 10"/>
          <p:cNvSpPr/>
          <p:nvPr/>
        </p:nvSpPr>
        <p:spPr>
          <a:xfrm>
            <a:off x="7867888" y="3849648"/>
            <a:ext cx="2835235" cy="354330"/>
          </a:xfrm>
          <a:prstGeom prst="rect">
            <a:avLst/>
          </a:prstGeom>
          <a:noFill/>
          <a:ln/>
        </p:spPr>
        <p:txBody>
          <a:bodyPr wrap="none" lIns="0" tIns="0" rIns="0" bIns="0" rtlCol="0" anchor="t"/>
          <a:lstStyle/>
          <a:p>
            <a:pPr marL="0" indent="0" algn="l">
              <a:lnSpc>
                <a:spcPts val="2750"/>
              </a:lnSpc>
              <a:buNone/>
            </a:pPr>
            <a:r>
              <a:rPr lang="en-US" sz="2800" b="1" dirty="0">
                <a:solidFill>
                  <a:srgbClr val="2B4150"/>
                </a:solidFill>
                <a:latin typeface="MuseoModerno Medium" pitchFamily="34" charset="0"/>
                <a:ea typeface="MuseoModerno Medium" pitchFamily="34" charset="-122"/>
                <a:cs typeface="MuseoModerno Medium" pitchFamily="34" charset="-120"/>
              </a:rPr>
              <a:t>Sơn</a:t>
            </a:r>
            <a:endParaRPr lang="en-US" sz="2800" b="1" dirty="0"/>
          </a:p>
        </p:txBody>
      </p:sp>
      <p:sp>
        <p:nvSpPr>
          <p:cNvPr id="14" name="Text 11"/>
          <p:cNvSpPr/>
          <p:nvPr/>
        </p:nvSpPr>
        <p:spPr>
          <a:xfrm>
            <a:off x="7867888" y="4203977"/>
            <a:ext cx="5968722" cy="725805"/>
          </a:xfrm>
          <a:prstGeom prst="rect">
            <a:avLst/>
          </a:prstGeom>
          <a:noFill/>
          <a:ln/>
        </p:spPr>
        <p:txBody>
          <a:bodyPr wrap="square" lIns="0" tIns="0" rIns="0" bIns="0" rtlCol="0" anchor="t"/>
          <a:lstStyle/>
          <a:p>
            <a:pPr marL="0" indent="0" algn="l">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Áp dụng sơn thông qua các phương pháp phun sơn tự động hoặc thủ công.</a:t>
            </a:r>
            <a:endParaRPr lang="en-US" dirty="0"/>
          </a:p>
        </p:txBody>
      </p:sp>
      <p:sp>
        <p:nvSpPr>
          <p:cNvPr id="15" name="Shape 12"/>
          <p:cNvSpPr/>
          <p:nvPr/>
        </p:nvSpPr>
        <p:spPr>
          <a:xfrm>
            <a:off x="6845022" y="6014561"/>
            <a:ext cx="793790" cy="30480"/>
          </a:xfrm>
          <a:prstGeom prst="roundRect">
            <a:avLst>
              <a:gd name="adj" fmla="val 111628"/>
            </a:avLst>
          </a:prstGeom>
          <a:solidFill>
            <a:srgbClr val="2B678C"/>
          </a:solidFill>
          <a:ln/>
        </p:spPr>
      </p:sp>
      <p:sp>
        <p:nvSpPr>
          <p:cNvPr id="16" name="Shape 13"/>
          <p:cNvSpPr/>
          <p:nvPr/>
        </p:nvSpPr>
        <p:spPr>
          <a:xfrm>
            <a:off x="6365200" y="5774650"/>
            <a:ext cx="510302" cy="510302"/>
          </a:xfrm>
          <a:prstGeom prst="roundRect">
            <a:avLst>
              <a:gd name="adj" fmla="val 6667"/>
            </a:avLst>
          </a:prstGeom>
          <a:solidFill>
            <a:srgbClr val="124E73"/>
          </a:solidFill>
          <a:ln/>
        </p:spPr>
      </p:sp>
      <p:sp>
        <p:nvSpPr>
          <p:cNvPr id="17" name="Text 14"/>
          <p:cNvSpPr/>
          <p:nvPr/>
        </p:nvSpPr>
        <p:spPr>
          <a:xfrm>
            <a:off x="6524744" y="5859661"/>
            <a:ext cx="19121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3</a:t>
            </a:r>
            <a:endParaRPr lang="en-US" sz="2650" dirty="0"/>
          </a:p>
        </p:txBody>
      </p:sp>
      <p:sp>
        <p:nvSpPr>
          <p:cNvPr id="18" name="Text 15"/>
          <p:cNvSpPr/>
          <p:nvPr/>
        </p:nvSpPr>
        <p:spPr>
          <a:xfrm>
            <a:off x="7867888" y="5746313"/>
            <a:ext cx="2835235" cy="354330"/>
          </a:xfrm>
          <a:prstGeom prst="rect">
            <a:avLst/>
          </a:prstGeom>
          <a:noFill/>
          <a:ln/>
        </p:spPr>
        <p:txBody>
          <a:bodyPr wrap="none" lIns="0" tIns="0" rIns="0" bIns="0" rtlCol="0" anchor="t"/>
          <a:lstStyle/>
          <a:p>
            <a:pPr marL="0" indent="0" algn="l">
              <a:lnSpc>
                <a:spcPts val="2750"/>
              </a:lnSpc>
              <a:buNone/>
            </a:pPr>
            <a:r>
              <a:rPr lang="en-US" sz="2800" b="1" dirty="0">
                <a:solidFill>
                  <a:srgbClr val="2B4150"/>
                </a:solidFill>
                <a:latin typeface="MuseoModerno Medium" pitchFamily="34" charset="0"/>
                <a:ea typeface="MuseoModerno Medium" pitchFamily="34" charset="-122"/>
                <a:cs typeface="MuseoModerno Medium" pitchFamily="34" charset="-120"/>
              </a:rPr>
              <a:t>Kiểm Tra</a:t>
            </a:r>
            <a:endParaRPr lang="en-US" sz="2800" b="1" dirty="0"/>
          </a:p>
        </p:txBody>
      </p:sp>
      <p:sp>
        <p:nvSpPr>
          <p:cNvPr id="19" name="Text 16"/>
          <p:cNvSpPr/>
          <p:nvPr/>
        </p:nvSpPr>
        <p:spPr>
          <a:xfrm>
            <a:off x="7867888" y="6100643"/>
            <a:ext cx="5968722" cy="725805"/>
          </a:xfrm>
          <a:prstGeom prst="rect">
            <a:avLst/>
          </a:prstGeom>
          <a:noFill/>
          <a:ln/>
        </p:spPr>
        <p:txBody>
          <a:bodyPr wrap="square" lIns="0" tIns="0" rIns="0" bIns="0" rtlCol="0" anchor="t"/>
          <a:lstStyle/>
          <a:p>
            <a:pPr marL="0" indent="0" algn="l">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Kiểm tra chất lượng lớp sơn để đảm bảo độ bền và tính thẩm mỹ.</a:t>
            </a:r>
            <a:endParaRPr lang="en-US" dirty="0"/>
          </a:p>
        </p:txBody>
      </p:sp>
      <p:pic>
        <p:nvPicPr>
          <p:cNvPr id="20" name="Picture 19">
            <a:extLst>
              <a:ext uri="{FF2B5EF4-FFF2-40B4-BE49-F238E27FC236}">
                <a16:creationId xmlns:a16="http://schemas.microsoft.com/office/drawing/2014/main" id="{38AE4315-2BCA-C804-C35A-5B485C00EB65}"/>
              </a:ext>
            </a:extLst>
          </p:cNvPr>
          <p:cNvPicPr>
            <a:picLocks noChangeAspect="1"/>
          </p:cNvPicPr>
          <p:nvPr/>
        </p:nvPicPr>
        <p:blipFill>
          <a:blip r:embed="rId4"/>
          <a:stretch>
            <a:fillRect/>
          </a:stretch>
        </p:blipFill>
        <p:spPr>
          <a:xfrm>
            <a:off x="12449908" y="7502590"/>
            <a:ext cx="2088223" cy="64662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56250" y="424339"/>
            <a:ext cx="3858578" cy="482322"/>
          </a:xfrm>
          <a:prstGeom prst="rect">
            <a:avLst/>
          </a:prstGeom>
          <a:noFill/>
          <a:ln/>
        </p:spPr>
        <p:txBody>
          <a:bodyPr wrap="none" lIns="0" tIns="0" rIns="0" bIns="0" rtlCol="0" anchor="t"/>
          <a:lstStyle/>
          <a:p>
            <a:pPr marL="0" indent="0" algn="ctr">
              <a:lnSpc>
                <a:spcPts val="3750"/>
              </a:lnSpc>
              <a:buNone/>
            </a:pPr>
            <a:r>
              <a:rPr lang="en-US" sz="4000" b="1" dirty="0">
                <a:solidFill>
                  <a:srgbClr val="124E73"/>
                </a:solidFill>
                <a:latin typeface="MuseoModerno Medium" pitchFamily="34" charset="0"/>
                <a:ea typeface="MuseoModerno Medium" pitchFamily="34" charset="-122"/>
                <a:cs typeface="MuseoModerno Medium" pitchFamily="34" charset="-120"/>
              </a:rPr>
              <a:t>Nguy cơ tai nạn</a:t>
            </a:r>
            <a:endParaRPr lang="en-US" sz="4000" b="1" dirty="0"/>
          </a:p>
        </p:txBody>
      </p:sp>
      <p:pic>
        <p:nvPicPr>
          <p:cNvPr id="3" name="Image 0" descr="preencoded.png"/>
          <p:cNvPicPr>
            <a:picLocks noChangeAspect="1"/>
          </p:cNvPicPr>
          <p:nvPr/>
        </p:nvPicPr>
        <p:blipFill>
          <a:blip r:embed="rId3"/>
          <a:stretch>
            <a:fillRect/>
          </a:stretch>
        </p:blipFill>
        <p:spPr>
          <a:xfrm>
            <a:off x="3610928" y="1215271"/>
            <a:ext cx="7408545" cy="4167307"/>
          </a:xfrm>
          <a:prstGeom prst="rect">
            <a:avLst/>
          </a:prstGeom>
        </p:spPr>
      </p:pic>
      <p:sp>
        <p:nvSpPr>
          <p:cNvPr id="4" name="Text 1"/>
          <p:cNvSpPr/>
          <p:nvPr/>
        </p:nvSpPr>
        <p:spPr>
          <a:xfrm>
            <a:off x="540187" y="5556171"/>
            <a:ext cx="13550027" cy="246817"/>
          </a:xfrm>
          <a:prstGeom prst="rect">
            <a:avLst/>
          </a:prstGeom>
          <a:noFill/>
          <a:ln/>
        </p:spPr>
        <p:txBody>
          <a:bodyPr wrap="none" lIns="0" tIns="0" rIns="0" bIns="0" rtlCol="0" anchor="t"/>
          <a:lstStyle/>
          <a:p>
            <a:pPr marL="0" indent="0" algn="ctr">
              <a:lnSpc>
                <a:spcPts val="1900"/>
              </a:lnSpc>
              <a:buNone/>
            </a:pPr>
            <a:endParaRPr lang="en-US" sz="1200" dirty="0"/>
          </a:p>
        </p:txBody>
      </p:sp>
      <p:pic>
        <p:nvPicPr>
          <p:cNvPr id="5" name="Image 1" descr="preencoded.png"/>
          <p:cNvPicPr>
            <a:picLocks noChangeAspect="1"/>
          </p:cNvPicPr>
          <p:nvPr/>
        </p:nvPicPr>
        <p:blipFill>
          <a:blip r:embed="rId4"/>
          <a:stretch>
            <a:fillRect/>
          </a:stretch>
        </p:blipFill>
        <p:spPr>
          <a:xfrm>
            <a:off x="540187" y="5976580"/>
            <a:ext cx="3387447" cy="617339"/>
          </a:xfrm>
          <a:prstGeom prst="rect">
            <a:avLst/>
          </a:prstGeom>
        </p:spPr>
      </p:pic>
      <p:sp>
        <p:nvSpPr>
          <p:cNvPr id="6" name="Text 2"/>
          <p:cNvSpPr/>
          <p:nvPr/>
        </p:nvSpPr>
        <p:spPr>
          <a:xfrm>
            <a:off x="764831" y="6825377"/>
            <a:ext cx="1929289" cy="241102"/>
          </a:xfrm>
          <a:prstGeom prst="rect">
            <a:avLst/>
          </a:prstGeom>
          <a:noFill/>
          <a:ln/>
        </p:spPr>
        <p:txBody>
          <a:bodyPr wrap="none" lIns="0" tIns="0" rIns="0" bIns="0" rtlCol="0" anchor="t"/>
          <a:lstStyle/>
          <a:p>
            <a:pPr marL="0" indent="0" algn="l">
              <a:lnSpc>
                <a:spcPts val="1850"/>
              </a:lnSpc>
              <a:buNone/>
            </a:pPr>
            <a:r>
              <a:rPr lang="en-US" sz="2000" b="1" dirty="0">
                <a:solidFill>
                  <a:srgbClr val="2B4150"/>
                </a:solidFill>
                <a:latin typeface="MuseoModerno Medium" pitchFamily="34" charset="0"/>
                <a:ea typeface="MuseoModerno Medium" pitchFamily="34" charset="-122"/>
                <a:cs typeface="MuseoModerno Medium" pitchFamily="34" charset="-120"/>
              </a:rPr>
              <a:t>Chấn thương</a:t>
            </a:r>
            <a:endParaRPr lang="en-US" sz="2000" b="1" dirty="0"/>
          </a:p>
        </p:txBody>
      </p:sp>
      <p:sp>
        <p:nvSpPr>
          <p:cNvPr id="7" name="Text 3"/>
          <p:cNvSpPr/>
          <p:nvPr/>
        </p:nvSpPr>
        <p:spPr>
          <a:xfrm>
            <a:off x="764830" y="7177011"/>
            <a:ext cx="3162803" cy="493633"/>
          </a:xfrm>
          <a:prstGeom prst="rect">
            <a:avLst/>
          </a:prstGeom>
          <a:noFill/>
          <a:ln/>
        </p:spPr>
        <p:txBody>
          <a:bodyPr wrap="square" lIns="0" tIns="0" rIns="0" bIns="0" rtlCol="0" anchor="t"/>
          <a:lstStyle/>
          <a:p>
            <a:pPr marL="0" indent="0" algn="l">
              <a:lnSpc>
                <a:spcPts val="190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Không tuân thủ quy trình an toàn hoặc thiếu kỹ năng vận hành máy móc</a:t>
            </a:r>
            <a:endParaRPr lang="en-US" sz="1400" dirty="0"/>
          </a:p>
        </p:txBody>
      </p:sp>
      <p:pic>
        <p:nvPicPr>
          <p:cNvPr id="8" name="Image 2" descr="preencoded.png"/>
          <p:cNvPicPr>
            <a:picLocks noChangeAspect="1"/>
          </p:cNvPicPr>
          <p:nvPr/>
        </p:nvPicPr>
        <p:blipFill>
          <a:blip r:embed="rId5"/>
          <a:stretch>
            <a:fillRect/>
          </a:stretch>
        </p:blipFill>
        <p:spPr>
          <a:xfrm>
            <a:off x="3927634" y="5976580"/>
            <a:ext cx="3387566" cy="617339"/>
          </a:xfrm>
          <a:prstGeom prst="rect">
            <a:avLst/>
          </a:prstGeom>
        </p:spPr>
      </p:pic>
      <p:sp>
        <p:nvSpPr>
          <p:cNvPr id="9" name="Text 4"/>
          <p:cNvSpPr/>
          <p:nvPr/>
        </p:nvSpPr>
        <p:spPr>
          <a:xfrm>
            <a:off x="4152278" y="6825377"/>
            <a:ext cx="1929289" cy="241102"/>
          </a:xfrm>
          <a:prstGeom prst="rect">
            <a:avLst/>
          </a:prstGeom>
          <a:noFill/>
          <a:ln/>
        </p:spPr>
        <p:txBody>
          <a:bodyPr wrap="none" lIns="0" tIns="0" rIns="0" bIns="0" rtlCol="0" anchor="t"/>
          <a:lstStyle/>
          <a:p>
            <a:pPr marL="0" indent="0" algn="l">
              <a:lnSpc>
                <a:spcPts val="1850"/>
              </a:lnSpc>
              <a:buNone/>
            </a:pPr>
            <a:r>
              <a:rPr lang="en-US" sz="2000" b="1" dirty="0">
                <a:solidFill>
                  <a:srgbClr val="2B4150"/>
                </a:solidFill>
                <a:latin typeface="MuseoModerno Medium" pitchFamily="34" charset="0"/>
                <a:ea typeface="MuseoModerno Medium" pitchFamily="34" charset="-122"/>
                <a:cs typeface="MuseoModerno Medium" pitchFamily="34" charset="-120"/>
              </a:rPr>
              <a:t>Ngộ độc hóa chất</a:t>
            </a:r>
            <a:endParaRPr lang="en-US" sz="2000" b="1" dirty="0"/>
          </a:p>
        </p:txBody>
      </p:sp>
      <p:sp>
        <p:nvSpPr>
          <p:cNvPr id="10" name="Text 5"/>
          <p:cNvSpPr/>
          <p:nvPr/>
        </p:nvSpPr>
        <p:spPr>
          <a:xfrm>
            <a:off x="4152278" y="7177011"/>
            <a:ext cx="2938280" cy="493633"/>
          </a:xfrm>
          <a:prstGeom prst="rect">
            <a:avLst/>
          </a:prstGeom>
          <a:noFill/>
          <a:ln/>
        </p:spPr>
        <p:txBody>
          <a:bodyPr wrap="square" lIns="0" tIns="0" rIns="0" bIns="0" rtlCol="0" anchor="t"/>
          <a:lstStyle/>
          <a:p>
            <a:pPr marL="0" indent="0" algn="l">
              <a:lnSpc>
                <a:spcPts val="190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Chất độc hại trong sơn cũng có thể gây ra các vấn đề về hô hấp, da liễu và ngộ độc.</a:t>
            </a:r>
            <a:endParaRPr lang="en-US" sz="1400" dirty="0"/>
          </a:p>
        </p:txBody>
      </p:sp>
      <p:pic>
        <p:nvPicPr>
          <p:cNvPr id="11" name="Image 3" descr="preencoded.png"/>
          <p:cNvPicPr>
            <a:picLocks noChangeAspect="1"/>
          </p:cNvPicPr>
          <p:nvPr/>
        </p:nvPicPr>
        <p:blipFill>
          <a:blip r:embed="rId6"/>
          <a:stretch>
            <a:fillRect/>
          </a:stretch>
        </p:blipFill>
        <p:spPr>
          <a:xfrm>
            <a:off x="7315200" y="5976580"/>
            <a:ext cx="3387447" cy="617339"/>
          </a:xfrm>
          <a:prstGeom prst="rect">
            <a:avLst/>
          </a:prstGeom>
        </p:spPr>
      </p:pic>
      <p:sp>
        <p:nvSpPr>
          <p:cNvPr id="12" name="Text 6"/>
          <p:cNvSpPr/>
          <p:nvPr/>
        </p:nvSpPr>
        <p:spPr>
          <a:xfrm>
            <a:off x="7469505" y="6825377"/>
            <a:ext cx="1929289" cy="241102"/>
          </a:xfrm>
          <a:prstGeom prst="rect">
            <a:avLst/>
          </a:prstGeom>
          <a:noFill/>
          <a:ln/>
        </p:spPr>
        <p:txBody>
          <a:bodyPr wrap="none" lIns="0" tIns="0" rIns="0" bIns="0" rtlCol="0" anchor="t"/>
          <a:lstStyle/>
          <a:p>
            <a:pPr marL="0" indent="0" algn="l">
              <a:lnSpc>
                <a:spcPts val="1850"/>
              </a:lnSpc>
              <a:buNone/>
            </a:pPr>
            <a:r>
              <a:rPr lang="en-US" sz="2000" b="1" dirty="0">
                <a:solidFill>
                  <a:srgbClr val="2B4150"/>
                </a:solidFill>
                <a:latin typeface="MuseoModerno Medium" pitchFamily="34" charset="0"/>
                <a:ea typeface="MuseoModerno Medium" pitchFamily="34" charset="-122"/>
                <a:cs typeface="MuseoModerno Medium" pitchFamily="34" charset="-120"/>
              </a:rPr>
              <a:t>Trượt ngã</a:t>
            </a:r>
            <a:endParaRPr lang="en-US" sz="2000" b="1" dirty="0"/>
          </a:p>
        </p:txBody>
      </p:sp>
      <p:sp>
        <p:nvSpPr>
          <p:cNvPr id="13" name="Text 7"/>
          <p:cNvSpPr/>
          <p:nvPr/>
        </p:nvSpPr>
        <p:spPr>
          <a:xfrm>
            <a:off x="7539843" y="7177011"/>
            <a:ext cx="3162803" cy="493633"/>
          </a:xfrm>
          <a:prstGeom prst="rect">
            <a:avLst/>
          </a:prstGeom>
          <a:noFill/>
          <a:ln/>
        </p:spPr>
        <p:txBody>
          <a:bodyPr wrap="square" lIns="0" tIns="0" rIns="0" bIns="0" rtlCol="0" anchor="t"/>
          <a:lstStyle/>
          <a:p>
            <a:pPr marL="0" indent="0" algn="l">
              <a:lnSpc>
                <a:spcPts val="190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do sàn trơn hoặc không được giữ vệ sinh. nhất là khi có sự cố rò rỉ hóa chất.</a:t>
            </a:r>
            <a:endParaRPr lang="en-US" sz="1400" dirty="0"/>
          </a:p>
        </p:txBody>
      </p:sp>
      <p:pic>
        <p:nvPicPr>
          <p:cNvPr id="14" name="Image 4" descr="preencoded.png"/>
          <p:cNvPicPr>
            <a:picLocks noChangeAspect="1"/>
          </p:cNvPicPr>
          <p:nvPr/>
        </p:nvPicPr>
        <p:blipFill>
          <a:blip r:embed="rId7"/>
          <a:stretch>
            <a:fillRect/>
          </a:stretch>
        </p:blipFill>
        <p:spPr>
          <a:xfrm>
            <a:off x="10702647" y="5976580"/>
            <a:ext cx="3387566" cy="617339"/>
          </a:xfrm>
          <a:prstGeom prst="rect">
            <a:avLst/>
          </a:prstGeom>
        </p:spPr>
      </p:pic>
      <p:sp>
        <p:nvSpPr>
          <p:cNvPr id="15" name="Text 8"/>
          <p:cNvSpPr/>
          <p:nvPr/>
        </p:nvSpPr>
        <p:spPr>
          <a:xfrm>
            <a:off x="10856952" y="6825377"/>
            <a:ext cx="1929289" cy="241102"/>
          </a:xfrm>
          <a:prstGeom prst="rect">
            <a:avLst/>
          </a:prstGeom>
          <a:noFill/>
          <a:ln/>
        </p:spPr>
        <p:txBody>
          <a:bodyPr wrap="none" lIns="0" tIns="0" rIns="0" bIns="0" rtlCol="0" anchor="t"/>
          <a:lstStyle/>
          <a:p>
            <a:pPr marL="0" indent="0" algn="l">
              <a:lnSpc>
                <a:spcPts val="1850"/>
              </a:lnSpc>
              <a:buNone/>
            </a:pPr>
            <a:r>
              <a:rPr lang="en-US" sz="2000" b="1" dirty="0">
                <a:solidFill>
                  <a:srgbClr val="2B4150"/>
                </a:solidFill>
                <a:latin typeface="MuseoModerno Medium" pitchFamily="34" charset="0"/>
                <a:ea typeface="MuseoModerno Medium" pitchFamily="34" charset="-122"/>
                <a:cs typeface="MuseoModerno Medium" pitchFamily="34" charset="-120"/>
              </a:rPr>
              <a:t>Bỏng hoặc kích ứng</a:t>
            </a:r>
            <a:endParaRPr lang="en-US" sz="2000" b="1" dirty="0"/>
          </a:p>
        </p:txBody>
      </p:sp>
      <p:sp>
        <p:nvSpPr>
          <p:cNvPr id="16" name="Text 9"/>
          <p:cNvSpPr/>
          <p:nvPr/>
        </p:nvSpPr>
        <p:spPr>
          <a:xfrm>
            <a:off x="10927291" y="7177011"/>
            <a:ext cx="3162926" cy="493633"/>
          </a:xfrm>
          <a:prstGeom prst="rect">
            <a:avLst/>
          </a:prstGeom>
          <a:noFill/>
          <a:ln/>
        </p:spPr>
        <p:txBody>
          <a:bodyPr wrap="square" lIns="0" tIns="0" rIns="0" bIns="0" rtlCol="0" anchor="t"/>
          <a:lstStyle/>
          <a:p>
            <a:pPr marL="0" indent="0" algn="l">
              <a:lnSpc>
                <a:spcPts val="190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Tiếp xúc trực tiếp với sơn hoặc dung môi khi không có thiết bị bảo hộ</a:t>
            </a:r>
            <a:endParaRPr lang="en-US" sz="1400" dirty="0"/>
          </a:p>
        </p:txBody>
      </p:sp>
      <p:pic>
        <p:nvPicPr>
          <p:cNvPr id="17" name="Picture 16">
            <a:extLst>
              <a:ext uri="{FF2B5EF4-FFF2-40B4-BE49-F238E27FC236}">
                <a16:creationId xmlns:a16="http://schemas.microsoft.com/office/drawing/2014/main" id="{9621DF4E-2D37-DCFB-FFA7-FA232FB128AC}"/>
              </a:ext>
            </a:extLst>
          </p:cNvPr>
          <p:cNvPicPr>
            <a:picLocks noChangeAspect="1"/>
          </p:cNvPicPr>
          <p:nvPr/>
        </p:nvPicPr>
        <p:blipFill>
          <a:blip r:embed="rId8"/>
          <a:stretch>
            <a:fillRect/>
          </a:stretch>
        </p:blipFill>
        <p:spPr>
          <a:xfrm>
            <a:off x="12449908" y="7502590"/>
            <a:ext cx="2088223" cy="64662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210800" y="3161057"/>
            <a:ext cx="4419600" cy="4419600"/>
          </a:xfrm>
          <a:prstGeom prst="rect">
            <a:avLst/>
          </a:prstGeom>
        </p:spPr>
      </p:pic>
      <p:sp>
        <p:nvSpPr>
          <p:cNvPr id="3" name="Text 0"/>
          <p:cNvSpPr/>
          <p:nvPr/>
        </p:nvSpPr>
        <p:spPr>
          <a:xfrm>
            <a:off x="598051" y="831430"/>
            <a:ext cx="5595580" cy="533995"/>
          </a:xfrm>
          <a:prstGeom prst="rect">
            <a:avLst/>
          </a:prstGeom>
          <a:noFill/>
          <a:ln/>
        </p:spPr>
        <p:txBody>
          <a:bodyPr wrap="none" lIns="0" tIns="0" rIns="0" bIns="0" rtlCol="0" anchor="t"/>
          <a:lstStyle/>
          <a:p>
            <a:pPr marL="0" indent="0">
              <a:lnSpc>
                <a:spcPts val="4200"/>
              </a:lnSpc>
              <a:buNone/>
            </a:pPr>
            <a:r>
              <a:rPr lang="en-US" sz="4400" b="1" dirty="0">
                <a:solidFill>
                  <a:srgbClr val="124E73"/>
                </a:solidFill>
                <a:latin typeface="MuseoModerno Medium" pitchFamily="34" charset="0"/>
                <a:ea typeface="MuseoModerno Medium" pitchFamily="34" charset="-122"/>
                <a:cs typeface="MuseoModerno Medium" pitchFamily="34" charset="-120"/>
              </a:rPr>
              <a:t>An Toàn Lao Động Phủ Sơn</a:t>
            </a:r>
            <a:endParaRPr lang="en-US" sz="4400" b="1" dirty="0"/>
          </a:p>
        </p:txBody>
      </p:sp>
      <p:pic>
        <p:nvPicPr>
          <p:cNvPr id="4" name="Image 1" descr="preencoded.png"/>
          <p:cNvPicPr>
            <a:picLocks noChangeAspect="1"/>
          </p:cNvPicPr>
          <p:nvPr/>
        </p:nvPicPr>
        <p:blipFill>
          <a:blip r:embed="rId4"/>
          <a:stretch>
            <a:fillRect/>
          </a:stretch>
        </p:blipFill>
        <p:spPr>
          <a:xfrm>
            <a:off x="598051" y="2449549"/>
            <a:ext cx="427077" cy="427077"/>
          </a:xfrm>
          <a:prstGeom prst="rect">
            <a:avLst/>
          </a:prstGeom>
        </p:spPr>
      </p:pic>
      <p:sp>
        <p:nvSpPr>
          <p:cNvPr id="5" name="Text 1"/>
          <p:cNvSpPr/>
          <p:nvPr/>
        </p:nvSpPr>
        <p:spPr>
          <a:xfrm>
            <a:off x="1472258" y="2528013"/>
            <a:ext cx="2135862" cy="266938"/>
          </a:xfrm>
          <a:prstGeom prst="rect">
            <a:avLst/>
          </a:prstGeom>
          <a:noFill/>
          <a:ln/>
        </p:spPr>
        <p:txBody>
          <a:bodyPr wrap="none" lIns="0" tIns="0" rIns="0" bIns="0" rtlCol="0" anchor="t"/>
          <a:lstStyle/>
          <a:p>
            <a:pPr marL="0" indent="0" algn="l">
              <a:lnSpc>
                <a:spcPts val="2100"/>
              </a:lnSpc>
              <a:buNone/>
            </a:pPr>
            <a:r>
              <a:rPr lang="en-US" sz="2400" b="1" dirty="0">
                <a:solidFill>
                  <a:srgbClr val="2B4150"/>
                </a:solidFill>
                <a:latin typeface="MuseoModerno Medium" pitchFamily="34" charset="0"/>
                <a:ea typeface="MuseoModerno Medium" pitchFamily="34" charset="-122"/>
                <a:cs typeface="MuseoModerno Medium" pitchFamily="34" charset="-120"/>
              </a:rPr>
              <a:t>Đào Tạo</a:t>
            </a:r>
            <a:endParaRPr lang="en-US" sz="2400" b="1" dirty="0"/>
          </a:p>
        </p:txBody>
      </p:sp>
      <p:sp>
        <p:nvSpPr>
          <p:cNvPr id="6" name="Text 2"/>
          <p:cNvSpPr/>
          <p:nvPr/>
        </p:nvSpPr>
        <p:spPr>
          <a:xfrm>
            <a:off x="1472258" y="2876627"/>
            <a:ext cx="7947898" cy="273368"/>
          </a:xfrm>
          <a:prstGeom prst="rect">
            <a:avLst/>
          </a:prstGeom>
          <a:noFill/>
          <a:ln/>
        </p:spPr>
        <p:txBody>
          <a:bodyPr wrap="none" lIns="0" tIns="0" rIns="0" bIns="0" rtlCol="0" anchor="t"/>
          <a:lstStyle/>
          <a:p>
            <a:pPr marL="0" indent="0" algn="l">
              <a:lnSpc>
                <a:spcPts val="2150"/>
              </a:lnSpc>
              <a:buNone/>
            </a:pPr>
            <a:r>
              <a:rPr lang="en-US" dirty="0">
                <a:solidFill>
                  <a:srgbClr val="2B4150"/>
                </a:solidFill>
                <a:latin typeface="PT Serif" panose="020A0603040505020204" pitchFamily="18" charset="0"/>
                <a:ea typeface="Source Sans Pro" pitchFamily="34" charset="-122"/>
                <a:cs typeface="Source Sans Pro" pitchFamily="34" charset="-120"/>
              </a:rPr>
              <a:t>Công nhân phải được đào tạo về quy trình sơn và sử dụng thiết bị an toàn.</a:t>
            </a:r>
            <a:endParaRPr lang="en-US" dirty="0"/>
          </a:p>
        </p:txBody>
      </p:sp>
      <p:pic>
        <p:nvPicPr>
          <p:cNvPr id="7" name="Image 2" descr="preencoded.png"/>
          <p:cNvPicPr>
            <a:picLocks noChangeAspect="1"/>
          </p:cNvPicPr>
          <p:nvPr/>
        </p:nvPicPr>
        <p:blipFill>
          <a:blip r:embed="rId5"/>
          <a:stretch>
            <a:fillRect/>
          </a:stretch>
        </p:blipFill>
        <p:spPr>
          <a:xfrm>
            <a:off x="598051" y="3617543"/>
            <a:ext cx="427077" cy="427077"/>
          </a:xfrm>
          <a:prstGeom prst="rect">
            <a:avLst/>
          </a:prstGeom>
        </p:spPr>
      </p:pic>
      <p:sp>
        <p:nvSpPr>
          <p:cNvPr id="8" name="Text 3"/>
          <p:cNvSpPr/>
          <p:nvPr/>
        </p:nvSpPr>
        <p:spPr>
          <a:xfrm>
            <a:off x="1472258" y="3696007"/>
            <a:ext cx="2135862" cy="266938"/>
          </a:xfrm>
          <a:prstGeom prst="rect">
            <a:avLst/>
          </a:prstGeom>
          <a:noFill/>
          <a:ln/>
        </p:spPr>
        <p:txBody>
          <a:bodyPr wrap="none" lIns="0" tIns="0" rIns="0" bIns="0" rtlCol="0" anchor="t"/>
          <a:lstStyle/>
          <a:p>
            <a:pPr marL="0" indent="0" algn="l">
              <a:lnSpc>
                <a:spcPts val="2100"/>
              </a:lnSpc>
              <a:buNone/>
            </a:pPr>
            <a:r>
              <a:rPr lang="en-US" sz="2400" b="1" dirty="0">
                <a:solidFill>
                  <a:srgbClr val="2B4150"/>
                </a:solidFill>
                <a:latin typeface="MuseoModerno Medium" pitchFamily="34" charset="0"/>
                <a:ea typeface="MuseoModerno Medium" pitchFamily="34" charset="-122"/>
                <a:cs typeface="MuseoModerno Medium" pitchFamily="34" charset="-120"/>
              </a:rPr>
              <a:t>Thiết Bị Bảo Hộ</a:t>
            </a:r>
            <a:endParaRPr lang="en-US" sz="2400" b="1" dirty="0"/>
          </a:p>
        </p:txBody>
      </p:sp>
      <p:sp>
        <p:nvSpPr>
          <p:cNvPr id="9" name="Text 4"/>
          <p:cNvSpPr/>
          <p:nvPr/>
        </p:nvSpPr>
        <p:spPr>
          <a:xfrm>
            <a:off x="1472258" y="4044621"/>
            <a:ext cx="7947898" cy="273368"/>
          </a:xfrm>
          <a:prstGeom prst="rect">
            <a:avLst/>
          </a:prstGeom>
          <a:noFill/>
          <a:ln/>
        </p:spPr>
        <p:txBody>
          <a:bodyPr wrap="none" lIns="0" tIns="0" rIns="0" bIns="0" rtlCol="0" anchor="t"/>
          <a:lstStyle/>
          <a:p>
            <a:pPr marL="0" indent="0" algn="l">
              <a:lnSpc>
                <a:spcPts val="2150"/>
              </a:lnSpc>
              <a:buNone/>
            </a:pPr>
            <a:r>
              <a:rPr lang="en-US" dirty="0">
                <a:solidFill>
                  <a:srgbClr val="2B4150"/>
                </a:solidFill>
                <a:latin typeface="PT Serif" panose="020A0603040505020204" pitchFamily="18" charset="0"/>
                <a:ea typeface="Source Sans Pro" pitchFamily="34" charset="-122"/>
                <a:cs typeface="Source Sans Pro" pitchFamily="34" charset="-120"/>
              </a:rPr>
              <a:t>Trang bị đồng phục bảo hộ, bao gồm khẩu trang, găng tay, kính bảo hộ và giày chống trượt.</a:t>
            </a:r>
            <a:endParaRPr lang="en-US" dirty="0"/>
          </a:p>
        </p:txBody>
      </p:sp>
      <p:pic>
        <p:nvPicPr>
          <p:cNvPr id="10" name="Image 3" descr="preencoded.png"/>
          <p:cNvPicPr>
            <a:picLocks noChangeAspect="1"/>
          </p:cNvPicPr>
          <p:nvPr/>
        </p:nvPicPr>
        <p:blipFill>
          <a:blip r:embed="rId6"/>
          <a:stretch>
            <a:fillRect/>
          </a:stretch>
        </p:blipFill>
        <p:spPr>
          <a:xfrm>
            <a:off x="598051" y="4943779"/>
            <a:ext cx="427077" cy="427077"/>
          </a:xfrm>
          <a:prstGeom prst="rect">
            <a:avLst/>
          </a:prstGeom>
        </p:spPr>
      </p:pic>
      <p:sp>
        <p:nvSpPr>
          <p:cNvPr id="11" name="Text 5"/>
          <p:cNvSpPr/>
          <p:nvPr/>
        </p:nvSpPr>
        <p:spPr>
          <a:xfrm>
            <a:off x="1472258" y="5022243"/>
            <a:ext cx="2135862" cy="266938"/>
          </a:xfrm>
          <a:prstGeom prst="rect">
            <a:avLst/>
          </a:prstGeom>
          <a:noFill/>
          <a:ln/>
        </p:spPr>
        <p:txBody>
          <a:bodyPr wrap="none" lIns="0" tIns="0" rIns="0" bIns="0" rtlCol="0" anchor="t"/>
          <a:lstStyle/>
          <a:p>
            <a:pPr marL="0" indent="0" algn="l">
              <a:lnSpc>
                <a:spcPts val="2100"/>
              </a:lnSpc>
              <a:buNone/>
            </a:pPr>
            <a:r>
              <a:rPr lang="en-US" sz="2400" b="1" dirty="0">
                <a:solidFill>
                  <a:srgbClr val="2B4150"/>
                </a:solidFill>
                <a:latin typeface="MuseoModerno Medium" pitchFamily="34" charset="0"/>
                <a:ea typeface="MuseoModerno Medium" pitchFamily="34" charset="-122"/>
                <a:cs typeface="MuseoModerno Medium" pitchFamily="34" charset="-120"/>
              </a:rPr>
              <a:t>Thông Gió</a:t>
            </a:r>
            <a:endParaRPr lang="en-US" sz="2400" b="1" dirty="0"/>
          </a:p>
        </p:txBody>
      </p:sp>
      <p:sp>
        <p:nvSpPr>
          <p:cNvPr id="12" name="Text 6"/>
          <p:cNvSpPr/>
          <p:nvPr/>
        </p:nvSpPr>
        <p:spPr>
          <a:xfrm>
            <a:off x="1472258" y="5370857"/>
            <a:ext cx="7947898" cy="273368"/>
          </a:xfrm>
          <a:prstGeom prst="rect">
            <a:avLst/>
          </a:prstGeom>
          <a:noFill/>
          <a:ln/>
        </p:spPr>
        <p:txBody>
          <a:bodyPr wrap="none" lIns="0" tIns="0" rIns="0" bIns="0" rtlCol="0" anchor="t"/>
          <a:lstStyle/>
          <a:p>
            <a:pPr marL="0" indent="0" algn="l">
              <a:lnSpc>
                <a:spcPts val="2150"/>
              </a:lnSpc>
              <a:buNone/>
            </a:pPr>
            <a:r>
              <a:rPr lang="en-US" dirty="0">
                <a:solidFill>
                  <a:srgbClr val="2B4150"/>
                </a:solidFill>
                <a:latin typeface="PT Serif" panose="020A0603040505020204" pitchFamily="18" charset="0"/>
                <a:ea typeface="Source Sans Pro" pitchFamily="34" charset="-122"/>
                <a:cs typeface="Source Sans Pro" pitchFamily="34" charset="-120"/>
              </a:rPr>
              <a:t>Hệ thống thông gió cần được thiết lập để đảm bảo không khí trong lành.</a:t>
            </a:r>
            <a:endParaRPr lang="en-US" dirty="0"/>
          </a:p>
        </p:txBody>
      </p:sp>
      <p:pic>
        <p:nvPicPr>
          <p:cNvPr id="13" name="Image 4" descr="preencoded.png"/>
          <p:cNvPicPr>
            <a:picLocks noChangeAspect="1"/>
          </p:cNvPicPr>
          <p:nvPr/>
        </p:nvPicPr>
        <p:blipFill>
          <a:blip r:embed="rId7"/>
          <a:stretch>
            <a:fillRect/>
          </a:stretch>
        </p:blipFill>
        <p:spPr>
          <a:xfrm>
            <a:off x="598051" y="6430727"/>
            <a:ext cx="427077" cy="427077"/>
          </a:xfrm>
          <a:prstGeom prst="rect">
            <a:avLst/>
          </a:prstGeom>
        </p:spPr>
      </p:pic>
      <p:sp>
        <p:nvSpPr>
          <p:cNvPr id="14" name="Text 7"/>
          <p:cNvSpPr/>
          <p:nvPr/>
        </p:nvSpPr>
        <p:spPr>
          <a:xfrm>
            <a:off x="1472258" y="6509190"/>
            <a:ext cx="2135862" cy="266938"/>
          </a:xfrm>
          <a:prstGeom prst="rect">
            <a:avLst/>
          </a:prstGeom>
          <a:noFill/>
          <a:ln/>
        </p:spPr>
        <p:txBody>
          <a:bodyPr wrap="none" lIns="0" tIns="0" rIns="0" bIns="0" rtlCol="0" anchor="t"/>
          <a:lstStyle/>
          <a:p>
            <a:pPr marL="0" indent="0" algn="l">
              <a:lnSpc>
                <a:spcPts val="2100"/>
              </a:lnSpc>
              <a:buNone/>
            </a:pPr>
            <a:r>
              <a:rPr lang="en-US" sz="2400" b="1" dirty="0">
                <a:solidFill>
                  <a:srgbClr val="2B4150"/>
                </a:solidFill>
                <a:latin typeface="MuseoModerno Medium" pitchFamily="34" charset="0"/>
                <a:ea typeface="MuseoModerno Medium" pitchFamily="34" charset="-122"/>
                <a:cs typeface="MuseoModerno Medium" pitchFamily="34" charset="-120"/>
              </a:rPr>
              <a:t>Ứng Phó Khẩn Cấp</a:t>
            </a:r>
            <a:endParaRPr lang="en-US" sz="2400" b="1" dirty="0"/>
          </a:p>
        </p:txBody>
      </p:sp>
      <p:sp>
        <p:nvSpPr>
          <p:cNvPr id="15" name="Text 8"/>
          <p:cNvSpPr/>
          <p:nvPr/>
        </p:nvSpPr>
        <p:spPr>
          <a:xfrm>
            <a:off x="1472258" y="6857804"/>
            <a:ext cx="7947898" cy="273368"/>
          </a:xfrm>
          <a:prstGeom prst="rect">
            <a:avLst/>
          </a:prstGeom>
          <a:noFill/>
          <a:ln/>
        </p:spPr>
        <p:txBody>
          <a:bodyPr wrap="none" lIns="0" tIns="0" rIns="0" bIns="0" rtlCol="0" anchor="t"/>
          <a:lstStyle/>
          <a:p>
            <a:pPr marL="0" indent="0" algn="l">
              <a:lnSpc>
                <a:spcPts val="2150"/>
              </a:lnSpc>
              <a:buNone/>
            </a:pPr>
            <a:r>
              <a:rPr lang="en-US" dirty="0">
                <a:solidFill>
                  <a:srgbClr val="2B4150"/>
                </a:solidFill>
                <a:latin typeface="PT Serif" panose="020A0603040505020204" pitchFamily="18" charset="0"/>
                <a:ea typeface="Source Sans Pro" pitchFamily="34" charset="-122"/>
                <a:cs typeface="Source Sans Pro" pitchFamily="34" charset="-120"/>
              </a:rPr>
              <a:t>Chuẩn bị sẵn sàng các biện pháp ứng phó khẩn cấp, bao gồm quy trình sơ cứu và thiết bị chữa cháy.</a:t>
            </a:r>
            <a:endParaRPr lang="en-US" dirty="0"/>
          </a:p>
        </p:txBody>
      </p:sp>
      <p:pic>
        <p:nvPicPr>
          <p:cNvPr id="16" name="Picture 15">
            <a:extLst>
              <a:ext uri="{FF2B5EF4-FFF2-40B4-BE49-F238E27FC236}">
                <a16:creationId xmlns:a16="http://schemas.microsoft.com/office/drawing/2014/main" id="{FA50A3B3-4D60-9C1B-4B8C-9C96859F6B17}"/>
              </a:ext>
            </a:extLst>
          </p:cNvPr>
          <p:cNvPicPr>
            <a:picLocks noChangeAspect="1"/>
          </p:cNvPicPr>
          <p:nvPr/>
        </p:nvPicPr>
        <p:blipFill>
          <a:blip r:embed="rId8"/>
          <a:stretch>
            <a:fillRect/>
          </a:stretch>
        </p:blipFill>
        <p:spPr>
          <a:xfrm>
            <a:off x="12449908" y="7502590"/>
            <a:ext cx="2088223" cy="64662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216360" y="240149"/>
            <a:ext cx="6197679" cy="1921312"/>
          </a:xfrm>
          <a:prstGeom prst="rect">
            <a:avLst/>
          </a:prstGeom>
        </p:spPr>
      </p:pic>
      <p:sp>
        <p:nvSpPr>
          <p:cNvPr id="3" name="Text 0"/>
          <p:cNvSpPr/>
          <p:nvPr/>
        </p:nvSpPr>
        <p:spPr>
          <a:xfrm>
            <a:off x="4460201" y="2844380"/>
            <a:ext cx="6542744" cy="600313"/>
          </a:xfrm>
          <a:prstGeom prst="rect">
            <a:avLst/>
          </a:prstGeom>
          <a:noFill/>
          <a:ln/>
        </p:spPr>
        <p:txBody>
          <a:bodyPr wrap="none" lIns="0" tIns="0" rIns="0" bIns="0" rtlCol="0" anchor="t"/>
          <a:lstStyle/>
          <a:p>
            <a:pPr marL="0" indent="0" algn="l">
              <a:lnSpc>
                <a:spcPts val="4700"/>
              </a:lnSpc>
              <a:buNone/>
            </a:pPr>
            <a:r>
              <a:rPr lang="en-US" sz="5400" b="1" dirty="0">
                <a:solidFill>
                  <a:srgbClr val="124E73"/>
                </a:solidFill>
                <a:latin typeface="MuseoModerno Medium" pitchFamily="34" charset="0"/>
                <a:ea typeface="MuseoModerno Medium" pitchFamily="34" charset="-122"/>
                <a:cs typeface="MuseoModerno Medium" pitchFamily="34" charset="-120"/>
              </a:rPr>
              <a:t>Tài liệu tham khảo</a:t>
            </a:r>
            <a:endParaRPr lang="en-US" sz="5400" b="1" dirty="0"/>
          </a:p>
        </p:txBody>
      </p:sp>
      <p:sp>
        <p:nvSpPr>
          <p:cNvPr id="4" name="Shape 1"/>
          <p:cNvSpPr/>
          <p:nvPr/>
        </p:nvSpPr>
        <p:spPr>
          <a:xfrm>
            <a:off x="672465" y="3818334"/>
            <a:ext cx="13285470" cy="1167051"/>
          </a:xfrm>
          <a:prstGeom prst="roundRect">
            <a:avLst>
              <a:gd name="adj" fmla="val 2470"/>
            </a:avLst>
          </a:prstGeom>
          <a:solidFill>
            <a:srgbClr val="F3EEE3"/>
          </a:solidFill>
          <a:ln/>
        </p:spPr>
      </p:sp>
      <p:sp>
        <p:nvSpPr>
          <p:cNvPr id="5" name="Text 2"/>
          <p:cNvSpPr/>
          <p:nvPr/>
        </p:nvSpPr>
        <p:spPr>
          <a:xfrm>
            <a:off x="864513" y="4048123"/>
            <a:ext cx="5352336" cy="360283"/>
          </a:xfrm>
          <a:prstGeom prst="rect">
            <a:avLst/>
          </a:prstGeom>
          <a:noFill/>
          <a:ln/>
        </p:spPr>
        <p:txBody>
          <a:bodyPr wrap="none" lIns="0" tIns="0" rIns="0" bIns="0" rtlCol="0" anchor="t"/>
          <a:lstStyle/>
          <a:p>
            <a:pPr marL="0" indent="0">
              <a:lnSpc>
                <a:spcPts val="2800"/>
              </a:lnSpc>
              <a:buNone/>
            </a:pPr>
            <a:r>
              <a:rPr lang="en-US" sz="2250" b="1" dirty="0">
                <a:solidFill>
                  <a:srgbClr val="2B4150"/>
                </a:solidFill>
                <a:latin typeface="MuseoModerno Medium" pitchFamily="34" charset="0"/>
                <a:ea typeface="MuseoModerno Medium" pitchFamily="34" charset="-122"/>
                <a:cs typeface="MuseoModerno Medium" pitchFamily="34" charset="-120"/>
              </a:rPr>
              <a:t>Bài kiểm tra an toàn lao động nhóm 3</a:t>
            </a:r>
            <a:endParaRPr lang="en-US" sz="2250" dirty="0"/>
          </a:p>
        </p:txBody>
      </p:sp>
      <p:sp>
        <p:nvSpPr>
          <p:cNvPr id="6" name="Text 3"/>
          <p:cNvSpPr/>
          <p:nvPr/>
        </p:nvSpPr>
        <p:spPr>
          <a:xfrm>
            <a:off x="864513" y="4523659"/>
            <a:ext cx="12901374" cy="307419"/>
          </a:xfrm>
          <a:prstGeom prst="rect">
            <a:avLst/>
          </a:prstGeom>
          <a:noFill/>
          <a:ln/>
        </p:spPr>
        <p:txBody>
          <a:bodyPr wrap="none" lIns="0" tIns="0" rIns="0" bIns="0" rtlCol="0" anchor="t"/>
          <a:lstStyle/>
          <a:p>
            <a:pPr marL="342900" indent="-342900">
              <a:lnSpc>
                <a:spcPts val="2400"/>
              </a:lnSpc>
              <a:buSzPct val="100000"/>
              <a:buChar char="•"/>
            </a:pPr>
            <a:r>
              <a:rPr lang="en-US" sz="1500" b="1" u="sng" dirty="0">
                <a:solidFill>
                  <a:srgbClr val="204C8E"/>
                </a:solidFill>
                <a:latin typeface="PT Serif" panose="020A0603040505020204" pitchFamily="18" charset="0"/>
                <a:ea typeface="Source Sans Pro" pitchFamily="34" charset="-122"/>
                <a:cs typeface="Source Sans Pro"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500" dirty="0"/>
          </a:p>
        </p:txBody>
      </p:sp>
      <p:sp>
        <p:nvSpPr>
          <p:cNvPr id="7" name="Shape 4"/>
          <p:cNvSpPr/>
          <p:nvPr/>
        </p:nvSpPr>
        <p:spPr>
          <a:xfrm>
            <a:off x="672465" y="5177433"/>
            <a:ext cx="13285470" cy="1167051"/>
          </a:xfrm>
          <a:prstGeom prst="roundRect">
            <a:avLst>
              <a:gd name="adj" fmla="val 2470"/>
            </a:avLst>
          </a:prstGeom>
          <a:solidFill>
            <a:srgbClr val="F3EEE3"/>
          </a:solidFill>
          <a:ln/>
        </p:spPr>
      </p:sp>
      <p:sp>
        <p:nvSpPr>
          <p:cNvPr id="8" name="Text 5"/>
          <p:cNvSpPr/>
          <p:nvPr/>
        </p:nvSpPr>
        <p:spPr>
          <a:xfrm>
            <a:off x="864513" y="5407222"/>
            <a:ext cx="4316254" cy="360283"/>
          </a:xfrm>
          <a:prstGeom prst="rect">
            <a:avLst/>
          </a:prstGeom>
          <a:noFill/>
          <a:ln/>
        </p:spPr>
        <p:txBody>
          <a:bodyPr wrap="none" lIns="0" tIns="0" rIns="0" bIns="0" rtlCol="0" anchor="t"/>
          <a:lstStyle/>
          <a:p>
            <a:pPr marL="0" indent="0">
              <a:lnSpc>
                <a:spcPts val="2800"/>
              </a:lnSpc>
              <a:buNone/>
            </a:pPr>
            <a:r>
              <a:rPr lang="en-US" sz="2250" b="1" dirty="0">
                <a:solidFill>
                  <a:srgbClr val="2B4150"/>
                </a:solidFill>
                <a:latin typeface="MuseoModerno Medium" pitchFamily="34" charset="0"/>
                <a:ea typeface="MuseoModerno Medium" pitchFamily="34" charset="-122"/>
                <a:cs typeface="MuseoModerno Medium" pitchFamily="34" charset="-120"/>
              </a:rPr>
              <a:t>Bảng báo giá huấn luyện ATLD</a:t>
            </a:r>
            <a:endParaRPr lang="en-US" sz="2250" dirty="0"/>
          </a:p>
        </p:txBody>
      </p:sp>
      <p:sp>
        <p:nvSpPr>
          <p:cNvPr id="9" name="Text 6"/>
          <p:cNvSpPr/>
          <p:nvPr/>
        </p:nvSpPr>
        <p:spPr>
          <a:xfrm>
            <a:off x="864513" y="5845016"/>
            <a:ext cx="12901374" cy="307419"/>
          </a:xfrm>
          <a:prstGeom prst="rect">
            <a:avLst/>
          </a:prstGeom>
          <a:noFill/>
          <a:ln/>
        </p:spPr>
        <p:txBody>
          <a:bodyPr wrap="none" lIns="0" tIns="0" rIns="0" bIns="0" rtlCol="0" anchor="t"/>
          <a:lstStyle/>
          <a:p>
            <a:pPr marL="342900" indent="-342900">
              <a:lnSpc>
                <a:spcPts val="2400"/>
              </a:lnSpc>
              <a:buSzPct val="100000"/>
              <a:buChar char="•"/>
            </a:pPr>
            <a:r>
              <a:rPr lang="en-US" sz="1500" b="1" u="sng" dirty="0">
                <a:solidFill>
                  <a:srgbClr val="204C8E"/>
                </a:solidFill>
                <a:latin typeface="PT Serif" panose="020A0603040505020204" pitchFamily="18"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Xem chi tiết</a:t>
            </a:r>
            <a:endParaRPr lang="en-US" sz="1500" dirty="0"/>
          </a:p>
        </p:txBody>
      </p:sp>
      <p:sp>
        <p:nvSpPr>
          <p:cNvPr id="10" name="Shape 7"/>
          <p:cNvSpPr/>
          <p:nvPr/>
        </p:nvSpPr>
        <p:spPr>
          <a:xfrm>
            <a:off x="672465" y="6536531"/>
            <a:ext cx="13285470" cy="1167051"/>
          </a:xfrm>
          <a:prstGeom prst="roundRect">
            <a:avLst>
              <a:gd name="adj" fmla="val 2470"/>
            </a:avLst>
          </a:prstGeom>
          <a:solidFill>
            <a:srgbClr val="F3EEE3"/>
          </a:solidFill>
          <a:ln/>
        </p:spPr>
      </p:sp>
      <p:sp>
        <p:nvSpPr>
          <p:cNvPr id="11" name="Text 8"/>
          <p:cNvSpPr/>
          <p:nvPr/>
        </p:nvSpPr>
        <p:spPr>
          <a:xfrm>
            <a:off x="864513" y="6728579"/>
            <a:ext cx="3595688" cy="360283"/>
          </a:xfrm>
          <a:prstGeom prst="rect">
            <a:avLst/>
          </a:prstGeom>
          <a:noFill/>
          <a:ln/>
        </p:spPr>
        <p:txBody>
          <a:bodyPr wrap="none" lIns="0" tIns="0" rIns="0" bIns="0" rtlCol="0" anchor="t"/>
          <a:lstStyle/>
          <a:p>
            <a:pPr marL="0" indent="0">
              <a:lnSpc>
                <a:spcPts val="2800"/>
              </a:lnSpc>
              <a:buNone/>
            </a:pPr>
            <a:r>
              <a:rPr lang="en-US" sz="2250" b="1" dirty="0">
                <a:solidFill>
                  <a:srgbClr val="2B4150"/>
                </a:solidFill>
                <a:latin typeface="MuseoModerno Medium" pitchFamily="34" charset="0"/>
                <a:ea typeface="MuseoModerno Medium" pitchFamily="34" charset="-122"/>
                <a:cs typeface="MuseoModerno Medium" pitchFamily="34" charset="-120"/>
              </a:rPr>
              <a:t>Tải về tài liệu (download)</a:t>
            </a:r>
            <a:endParaRPr lang="en-US" sz="2250" dirty="0"/>
          </a:p>
        </p:txBody>
      </p:sp>
      <p:sp>
        <p:nvSpPr>
          <p:cNvPr id="12" name="Text 9"/>
          <p:cNvSpPr/>
          <p:nvPr/>
        </p:nvSpPr>
        <p:spPr>
          <a:xfrm>
            <a:off x="864513" y="7204115"/>
            <a:ext cx="12901374" cy="307419"/>
          </a:xfrm>
          <a:prstGeom prst="rect">
            <a:avLst/>
          </a:prstGeom>
          <a:noFill/>
          <a:ln/>
        </p:spPr>
        <p:txBody>
          <a:bodyPr wrap="none" lIns="0" tIns="0" rIns="0" bIns="0" rtlCol="0" anchor="t"/>
          <a:lstStyle/>
          <a:p>
            <a:pPr marL="342900" indent="-342900">
              <a:lnSpc>
                <a:spcPts val="2400"/>
              </a:lnSpc>
              <a:buSzPct val="100000"/>
              <a:buChar char="•"/>
            </a:pPr>
            <a:r>
              <a:rPr lang="en-US" sz="1500" b="1" u="sng" dirty="0">
                <a:solidFill>
                  <a:srgbClr val="204C8E"/>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Download tài liệu huấn luyện an toàn lao động sản xuất vành mâm bánh xe</a:t>
            </a:r>
            <a:endParaRPr lang="en-US" sz="1500" dirty="0"/>
          </a:p>
        </p:txBody>
      </p:sp>
      <p:pic>
        <p:nvPicPr>
          <p:cNvPr id="13" name="Picture 12">
            <a:extLst>
              <a:ext uri="{FF2B5EF4-FFF2-40B4-BE49-F238E27FC236}">
                <a16:creationId xmlns:a16="http://schemas.microsoft.com/office/drawing/2014/main" id="{0EBEA060-48FE-8DCE-98EE-F0BFF251BD96}"/>
              </a:ext>
            </a:extLst>
          </p:cNvPr>
          <p:cNvPicPr>
            <a:picLocks noChangeAspect="1"/>
          </p:cNvPicPr>
          <p:nvPr/>
        </p:nvPicPr>
        <p:blipFill>
          <a:blip r:embed="rId7"/>
          <a:stretch>
            <a:fillRect/>
          </a:stretch>
        </p:blipFill>
        <p:spPr>
          <a:xfrm>
            <a:off x="12449908" y="7502590"/>
            <a:ext cx="2088223" cy="64662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942</Words>
  <Application>Microsoft Office PowerPoint</Application>
  <PresentationFormat>Custom</PresentationFormat>
  <Paragraphs>108</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PT Serif</vt:lpstr>
      <vt:lpstr>MuseoModerno Medium</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2024-11-30T04:27:07Z</dcterms:created>
  <dcterms:modified xsi:type="dcterms:W3CDTF">2024-11-30T04:46:14Z</dcterms:modified>
</cp:coreProperties>
</file>