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MuseoModerno Medium" panose="020B0604020202020204" charset="0"/>
      <p:regular r:id="rId17"/>
    </p:embeddedFont>
    <p:embeddedFont>
      <p:font typeface="PT Serif" panose="020A0603040505020204" pitchFamily="18" charset="0"/>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1730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hyperlink" Target="https://antoannamviet.com/tai-lieu-an-toan-lao-dong-san-xuat-van-luot-song/"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556172" y="1263202"/>
            <a:ext cx="6966398" cy="6966398"/>
          </a:xfrm>
          <a:prstGeom prst="rect">
            <a:avLst/>
          </a:prstGeom>
        </p:spPr>
      </p:pic>
      <p:sp>
        <p:nvSpPr>
          <p:cNvPr id="3" name="Text 0"/>
          <p:cNvSpPr/>
          <p:nvPr/>
        </p:nvSpPr>
        <p:spPr>
          <a:xfrm>
            <a:off x="793790" y="1007567"/>
            <a:ext cx="8621515" cy="1417558"/>
          </a:xfrm>
          <a:prstGeom prst="rect">
            <a:avLst/>
          </a:prstGeom>
          <a:noFill/>
          <a:ln/>
        </p:spPr>
        <p:txBody>
          <a:bodyPr wrap="square" lIns="0" tIns="0" rIns="0" bIns="0" rtlCol="0" anchor="t"/>
          <a:lstStyle/>
          <a:p>
            <a:pPr marL="0" indent="0">
              <a:buNone/>
            </a:pPr>
            <a:r>
              <a:rPr lang="en-US" sz="5400" b="1" dirty="0">
                <a:solidFill>
                  <a:srgbClr val="124E73"/>
                </a:solidFill>
                <a:latin typeface="MuseoModerno Medium" pitchFamily="34" charset="0"/>
                <a:ea typeface="MuseoModerno Medium" pitchFamily="34" charset="-122"/>
                <a:cs typeface="MuseoModerno Medium" pitchFamily="34" charset="-120"/>
              </a:rPr>
              <a:t>An toàn lao </a:t>
            </a:r>
            <a:r>
              <a:rPr lang="en-US" sz="5400" b="1" dirty="0" err="1">
                <a:solidFill>
                  <a:srgbClr val="124E73"/>
                </a:solidFill>
                <a:latin typeface="MuseoModerno Medium" pitchFamily="34" charset="0"/>
                <a:ea typeface="MuseoModerno Medium" pitchFamily="34" charset="-122"/>
                <a:cs typeface="MuseoModerno Medium" pitchFamily="34" charset="-120"/>
              </a:rPr>
              <a:t>động</a:t>
            </a:r>
            <a:r>
              <a:rPr lang="en-US" sz="5400" b="1" dirty="0">
                <a:solidFill>
                  <a:srgbClr val="124E73"/>
                </a:solidFill>
                <a:latin typeface="MuseoModerno Medium" pitchFamily="34" charset="0"/>
                <a:ea typeface="MuseoModerno Medium" pitchFamily="34" charset="-122"/>
                <a:cs typeface="MuseoModerno Medium" pitchFamily="34" charset="-120"/>
              </a:rPr>
              <a:t> </a:t>
            </a:r>
            <a:r>
              <a:rPr lang="en-US" sz="5400" b="1" dirty="0" err="1">
                <a:solidFill>
                  <a:srgbClr val="124E73"/>
                </a:solidFill>
                <a:latin typeface="MuseoModerno Medium" pitchFamily="34" charset="0"/>
                <a:ea typeface="MuseoModerno Medium" pitchFamily="34" charset="-122"/>
                <a:cs typeface="MuseoModerno Medium" pitchFamily="34" charset="-120"/>
              </a:rPr>
              <a:t>trong</a:t>
            </a:r>
            <a:endParaRPr lang="en-US" sz="5400" b="1" dirty="0">
              <a:solidFill>
                <a:srgbClr val="124E73"/>
              </a:solidFill>
              <a:latin typeface="MuseoModerno Medium" pitchFamily="34" charset="0"/>
              <a:ea typeface="MuseoModerno Medium" pitchFamily="34" charset="-122"/>
              <a:cs typeface="MuseoModerno Medium" pitchFamily="34" charset="-120"/>
            </a:endParaRPr>
          </a:p>
          <a:p>
            <a:pPr marL="0" indent="0">
              <a:buNone/>
            </a:pPr>
            <a:r>
              <a:rPr lang="en-US" sz="5400" b="1" dirty="0" err="1">
                <a:solidFill>
                  <a:srgbClr val="124E73"/>
                </a:solidFill>
                <a:latin typeface="MuseoModerno Medium" pitchFamily="34" charset="0"/>
                <a:ea typeface="MuseoModerno Medium" pitchFamily="34" charset="-122"/>
                <a:cs typeface="MuseoModerno Medium" pitchFamily="34" charset="-120"/>
              </a:rPr>
              <a:t>Sản</a:t>
            </a:r>
            <a:r>
              <a:rPr lang="en-US" sz="5400" b="1" dirty="0">
                <a:solidFill>
                  <a:srgbClr val="124E73"/>
                </a:solidFill>
                <a:latin typeface="MuseoModerno Medium" pitchFamily="34" charset="0"/>
                <a:ea typeface="MuseoModerno Medium" pitchFamily="34" charset="-122"/>
                <a:cs typeface="MuseoModerno Medium" pitchFamily="34" charset="-120"/>
              </a:rPr>
              <a:t> </a:t>
            </a:r>
            <a:r>
              <a:rPr lang="en-US" sz="5400" b="1" dirty="0" err="1">
                <a:solidFill>
                  <a:srgbClr val="124E73"/>
                </a:solidFill>
                <a:latin typeface="MuseoModerno Medium" pitchFamily="34" charset="0"/>
                <a:ea typeface="MuseoModerno Medium" pitchFamily="34" charset="-122"/>
                <a:cs typeface="MuseoModerno Medium" pitchFamily="34" charset="-120"/>
              </a:rPr>
              <a:t>Xuất</a:t>
            </a:r>
            <a:r>
              <a:rPr lang="en-US" sz="5400" b="1" dirty="0">
                <a:solidFill>
                  <a:srgbClr val="124E73"/>
                </a:solidFill>
                <a:latin typeface="MuseoModerno Medium" pitchFamily="34" charset="0"/>
                <a:ea typeface="MuseoModerno Medium" pitchFamily="34" charset="-122"/>
                <a:cs typeface="MuseoModerno Medium" pitchFamily="34" charset="-120"/>
              </a:rPr>
              <a:t> </a:t>
            </a:r>
            <a:r>
              <a:rPr lang="en-US" sz="5400" b="1" dirty="0" err="1">
                <a:solidFill>
                  <a:srgbClr val="124E73"/>
                </a:solidFill>
                <a:latin typeface="MuseoModerno Medium" pitchFamily="34" charset="0"/>
                <a:ea typeface="MuseoModerno Medium" pitchFamily="34" charset="-122"/>
                <a:cs typeface="MuseoModerno Medium" pitchFamily="34" charset="-120"/>
              </a:rPr>
              <a:t>Ván</a:t>
            </a:r>
            <a:r>
              <a:rPr lang="en-US" sz="5400" b="1" dirty="0">
                <a:solidFill>
                  <a:srgbClr val="124E73"/>
                </a:solidFill>
                <a:latin typeface="MuseoModerno Medium" pitchFamily="34" charset="0"/>
                <a:ea typeface="MuseoModerno Medium" pitchFamily="34" charset="-122"/>
                <a:cs typeface="MuseoModerno Medium" pitchFamily="34" charset="-120"/>
              </a:rPr>
              <a:t> </a:t>
            </a:r>
            <a:r>
              <a:rPr lang="en-US" sz="5400" b="1" dirty="0" err="1">
                <a:solidFill>
                  <a:srgbClr val="124E73"/>
                </a:solidFill>
                <a:latin typeface="MuseoModerno Medium" pitchFamily="34" charset="0"/>
                <a:ea typeface="MuseoModerno Medium" pitchFamily="34" charset="-122"/>
                <a:cs typeface="MuseoModerno Medium" pitchFamily="34" charset="-120"/>
              </a:rPr>
              <a:t>Lướt</a:t>
            </a:r>
            <a:r>
              <a:rPr lang="en-US" sz="5400" b="1" dirty="0">
                <a:solidFill>
                  <a:srgbClr val="124E73"/>
                </a:solidFill>
                <a:latin typeface="MuseoModerno Medium" pitchFamily="34" charset="0"/>
                <a:ea typeface="MuseoModerno Medium" pitchFamily="34" charset="-122"/>
                <a:cs typeface="MuseoModerno Medium" pitchFamily="34" charset="-120"/>
              </a:rPr>
              <a:t> </a:t>
            </a:r>
            <a:r>
              <a:rPr lang="en-US" sz="5400" b="1" dirty="0" err="1">
                <a:solidFill>
                  <a:srgbClr val="124E73"/>
                </a:solidFill>
                <a:latin typeface="MuseoModerno Medium" pitchFamily="34" charset="0"/>
                <a:ea typeface="MuseoModerno Medium" pitchFamily="34" charset="-122"/>
                <a:cs typeface="MuseoModerno Medium" pitchFamily="34" charset="-120"/>
              </a:rPr>
              <a:t>Sóng</a:t>
            </a:r>
            <a:endParaRPr lang="en-US" sz="5400" b="1" dirty="0"/>
          </a:p>
        </p:txBody>
      </p:sp>
      <p:sp>
        <p:nvSpPr>
          <p:cNvPr id="4" name="Text 1"/>
          <p:cNvSpPr/>
          <p:nvPr/>
        </p:nvSpPr>
        <p:spPr>
          <a:xfrm>
            <a:off x="793790" y="3734813"/>
            <a:ext cx="7556421" cy="1088708"/>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Công việc cần tiếp xúc với các máy móc nặng, vật liệu sắc bén và hóa chất độc hại. Việc đảm bảo an toàn cho công nhân là điều tối quan trọng để tránh tai nạn và thương tích.</a:t>
            </a:r>
            <a:endParaRPr lang="en-US" sz="1750" dirty="0"/>
          </a:p>
        </p:txBody>
      </p:sp>
      <p:sp>
        <p:nvSpPr>
          <p:cNvPr id="5" name="Text 2"/>
          <p:cNvSpPr/>
          <p:nvPr/>
        </p:nvSpPr>
        <p:spPr>
          <a:xfrm>
            <a:off x="793790" y="5078671"/>
            <a:ext cx="7556421" cy="1451610"/>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Các biện pháp an toàn cần được thực hiện trong suốt quá trình sản xuất, từ việc sử dụng thiết bị bảo hộ cá nhân đến việc tuân thủ các quy định về an toàn lao động. Việc đào tạo và nâng cao nhận thức về an toàn cho công nhân cũng rất cần thiết để đảm bảo môi trường làm việc an toàn và hiệu quả.</a:t>
            </a:r>
            <a:endParaRPr lang="en-US" sz="1750" dirty="0"/>
          </a:p>
        </p:txBody>
      </p:sp>
      <p:sp>
        <p:nvSpPr>
          <p:cNvPr id="6" name="Shape 3"/>
          <p:cNvSpPr/>
          <p:nvPr/>
        </p:nvSpPr>
        <p:spPr>
          <a:xfrm>
            <a:off x="793790" y="7040522"/>
            <a:ext cx="362903" cy="362903"/>
          </a:xfrm>
          <a:prstGeom prst="roundRect">
            <a:avLst>
              <a:gd name="adj" fmla="val 25194296"/>
            </a:avLst>
          </a:prstGeom>
          <a:noFill/>
          <a:ln w="7620">
            <a:solidFill>
              <a:srgbClr val="FFFFFF"/>
            </a:solidFill>
            <a:prstDash val="solid"/>
          </a:ln>
        </p:spPr>
      </p:sp>
      <p:pic>
        <p:nvPicPr>
          <p:cNvPr id="7" name="Image 1" descr="preencoded.png"/>
          <p:cNvPicPr>
            <a:picLocks noChangeAspect="1"/>
          </p:cNvPicPr>
          <p:nvPr/>
        </p:nvPicPr>
        <p:blipFill>
          <a:blip r:embed="rId4"/>
          <a:stretch>
            <a:fillRect/>
          </a:stretch>
        </p:blipFill>
        <p:spPr>
          <a:xfrm>
            <a:off x="801410" y="7048142"/>
            <a:ext cx="347663" cy="347663"/>
          </a:xfrm>
          <a:prstGeom prst="rect">
            <a:avLst/>
          </a:prstGeom>
        </p:spPr>
      </p:pic>
      <p:sp>
        <p:nvSpPr>
          <p:cNvPr id="8" name="Text 4"/>
          <p:cNvSpPr/>
          <p:nvPr/>
        </p:nvSpPr>
        <p:spPr>
          <a:xfrm>
            <a:off x="1270040" y="7023615"/>
            <a:ext cx="2619494" cy="396835"/>
          </a:xfrm>
          <a:prstGeom prst="rect">
            <a:avLst/>
          </a:prstGeom>
          <a:noFill/>
          <a:ln/>
        </p:spPr>
        <p:txBody>
          <a:bodyPr wrap="none" lIns="0" tIns="0" rIns="0" bIns="0" rtlCol="0" anchor="t"/>
          <a:lstStyle/>
          <a:p>
            <a:pPr marL="0" indent="0" algn="l">
              <a:lnSpc>
                <a:spcPts val="3100"/>
              </a:lnSpc>
              <a:buNone/>
            </a:pPr>
            <a:r>
              <a:rPr lang="en-US" sz="22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An Toàn  Nam Việt</a:t>
            </a:r>
            <a:endParaRPr lang="en-US" sz="2200" dirty="0"/>
          </a:p>
        </p:txBody>
      </p:sp>
      <p:pic>
        <p:nvPicPr>
          <p:cNvPr id="10" name="Picture 9">
            <a:extLst>
              <a:ext uri="{FF2B5EF4-FFF2-40B4-BE49-F238E27FC236}">
                <a16:creationId xmlns:a16="http://schemas.microsoft.com/office/drawing/2014/main" id="{33E24490-6382-5626-BCED-54766474988D}"/>
              </a:ext>
            </a:extLst>
          </p:cNvPr>
          <p:cNvPicPr>
            <a:picLocks noChangeAspect="1"/>
          </p:cNvPicPr>
          <p:nvPr/>
        </p:nvPicPr>
        <p:blipFill>
          <a:blip r:embed="rId5"/>
          <a:stretch>
            <a:fillRect/>
          </a:stretch>
        </p:blipFill>
        <p:spPr>
          <a:xfrm>
            <a:off x="12429812" y="7519939"/>
            <a:ext cx="2024218" cy="62680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69141" y="2456952"/>
            <a:ext cx="4351020" cy="4411980"/>
          </a:xfrm>
          <a:prstGeom prst="rect">
            <a:avLst/>
          </a:prstGeom>
        </p:spPr>
      </p:pic>
      <p:sp>
        <p:nvSpPr>
          <p:cNvPr id="3" name="Text 0"/>
          <p:cNvSpPr/>
          <p:nvPr/>
        </p:nvSpPr>
        <p:spPr>
          <a:xfrm>
            <a:off x="6280190" y="1403033"/>
            <a:ext cx="7200067" cy="708779"/>
          </a:xfrm>
          <a:prstGeom prst="rect">
            <a:avLst/>
          </a:prstGeom>
          <a:noFill/>
          <a:ln/>
        </p:spPr>
        <p:txBody>
          <a:bodyPr wrap="non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Tình hình tai nạn lao động</a:t>
            </a:r>
            <a:endParaRPr lang="en-US" sz="4800" b="1" dirty="0"/>
          </a:p>
        </p:txBody>
      </p:sp>
      <p:sp>
        <p:nvSpPr>
          <p:cNvPr id="4" name="Shape 1"/>
          <p:cNvSpPr/>
          <p:nvPr/>
        </p:nvSpPr>
        <p:spPr>
          <a:xfrm>
            <a:off x="6280190" y="2451973"/>
            <a:ext cx="7556421" cy="1306949"/>
          </a:xfrm>
          <a:prstGeom prst="roundRect">
            <a:avLst>
              <a:gd name="adj" fmla="val 2603"/>
            </a:avLst>
          </a:prstGeom>
          <a:solidFill>
            <a:srgbClr val="124E73"/>
          </a:solidFill>
          <a:ln/>
        </p:spPr>
      </p:sp>
      <p:sp>
        <p:nvSpPr>
          <p:cNvPr id="5" name="Text 2"/>
          <p:cNvSpPr/>
          <p:nvPr/>
        </p:nvSpPr>
        <p:spPr>
          <a:xfrm>
            <a:off x="6507004" y="2814876"/>
            <a:ext cx="2835235" cy="354330"/>
          </a:xfrm>
          <a:prstGeom prst="rect">
            <a:avLst/>
          </a:prstGeom>
          <a:noFill/>
          <a:ln/>
        </p:spPr>
        <p:txBody>
          <a:bodyPr wrap="none" lIns="0" tIns="0" rIns="0" bIns="0" rtlCol="0" anchor="t"/>
          <a:lstStyle/>
          <a:p>
            <a:pPr marL="0" indent="0">
              <a:lnSpc>
                <a:spcPts val="2750"/>
              </a:lnSpc>
              <a:buNone/>
            </a:pPr>
            <a:r>
              <a:rPr lang="en-US" sz="2800" b="1" dirty="0">
                <a:solidFill>
                  <a:srgbClr val="FFFFFF"/>
                </a:solidFill>
                <a:latin typeface="MuseoModerno Medium" pitchFamily="34" charset="0"/>
                <a:ea typeface="MuseoModerno Medium" pitchFamily="34" charset="-122"/>
                <a:cs typeface="MuseoModerno Medium" pitchFamily="34" charset="-120"/>
              </a:rPr>
              <a:t>Số vụ tai nạn</a:t>
            </a:r>
            <a:endParaRPr lang="en-US" sz="2800" dirty="0"/>
          </a:p>
        </p:txBody>
      </p:sp>
      <p:sp>
        <p:nvSpPr>
          <p:cNvPr id="6" name="Text 3"/>
          <p:cNvSpPr/>
          <p:nvPr/>
        </p:nvSpPr>
        <p:spPr>
          <a:xfrm>
            <a:off x="6507004" y="3169206"/>
            <a:ext cx="7102793" cy="362903"/>
          </a:xfrm>
          <a:prstGeom prst="rect">
            <a:avLst/>
          </a:prstGeom>
          <a:noFill/>
          <a:ln/>
        </p:spPr>
        <p:txBody>
          <a:bodyPr wrap="none" lIns="0" tIns="0" rIns="0" bIns="0" rtlCol="0" anchor="t"/>
          <a:lstStyle/>
          <a:p>
            <a:pPr marL="0" indent="0">
              <a:lnSpc>
                <a:spcPts val="2850"/>
              </a:lnSpc>
              <a:buNone/>
            </a:pPr>
            <a:r>
              <a:rPr lang="en-US" sz="2000" dirty="0">
                <a:solidFill>
                  <a:srgbClr val="FFFFFF"/>
                </a:solidFill>
                <a:latin typeface="PT Serif" panose="020A0603040505020204" pitchFamily="18" charset="0"/>
                <a:ea typeface="Source Sans Pro" pitchFamily="34" charset="-122"/>
                <a:cs typeface="Source Sans Pro" pitchFamily="34" charset="-120"/>
              </a:rPr>
              <a:t>3.201 vụ, giảm 7,09% so với cùng kỳ năm 2023.</a:t>
            </a:r>
            <a:endParaRPr lang="en-US" sz="2000" dirty="0"/>
          </a:p>
        </p:txBody>
      </p:sp>
      <p:sp>
        <p:nvSpPr>
          <p:cNvPr id="7" name="Shape 4"/>
          <p:cNvSpPr/>
          <p:nvPr/>
        </p:nvSpPr>
        <p:spPr>
          <a:xfrm>
            <a:off x="6280190" y="3985736"/>
            <a:ext cx="7556421" cy="1306949"/>
          </a:xfrm>
          <a:prstGeom prst="roundRect">
            <a:avLst>
              <a:gd name="adj" fmla="val 2603"/>
            </a:avLst>
          </a:prstGeom>
          <a:solidFill>
            <a:srgbClr val="124E73"/>
          </a:solidFill>
          <a:ln/>
        </p:spPr>
      </p:sp>
      <p:sp>
        <p:nvSpPr>
          <p:cNvPr id="8" name="Text 5"/>
          <p:cNvSpPr/>
          <p:nvPr/>
        </p:nvSpPr>
        <p:spPr>
          <a:xfrm>
            <a:off x="6507004" y="4348639"/>
            <a:ext cx="2835235" cy="354330"/>
          </a:xfrm>
          <a:prstGeom prst="rect">
            <a:avLst/>
          </a:prstGeom>
          <a:noFill/>
          <a:ln/>
        </p:spPr>
        <p:txBody>
          <a:bodyPr wrap="none" lIns="0" tIns="0" rIns="0" bIns="0" rtlCol="0" anchor="t"/>
          <a:lstStyle/>
          <a:p>
            <a:pPr marL="0" indent="0">
              <a:lnSpc>
                <a:spcPts val="2750"/>
              </a:lnSpc>
              <a:buNone/>
            </a:pPr>
            <a:r>
              <a:rPr lang="en-US" sz="2800" b="1" dirty="0">
                <a:solidFill>
                  <a:srgbClr val="FFFFFF"/>
                </a:solidFill>
                <a:latin typeface="MuseoModerno Medium" pitchFamily="34" charset="0"/>
                <a:ea typeface="MuseoModerno Medium" pitchFamily="34" charset="-122"/>
                <a:cs typeface="MuseoModerno Medium" pitchFamily="34" charset="-120"/>
              </a:rPr>
              <a:t>Số người bị nạn</a:t>
            </a:r>
            <a:endParaRPr lang="en-US" sz="2800" dirty="0"/>
          </a:p>
        </p:txBody>
      </p:sp>
      <p:sp>
        <p:nvSpPr>
          <p:cNvPr id="9" name="Text 6"/>
          <p:cNvSpPr/>
          <p:nvPr/>
        </p:nvSpPr>
        <p:spPr>
          <a:xfrm>
            <a:off x="6507004" y="4702969"/>
            <a:ext cx="7102793" cy="362903"/>
          </a:xfrm>
          <a:prstGeom prst="rect">
            <a:avLst/>
          </a:prstGeom>
          <a:noFill/>
          <a:ln/>
        </p:spPr>
        <p:txBody>
          <a:bodyPr wrap="none" lIns="0" tIns="0" rIns="0" bIns="0" rtlCol="0" anchor="t"/>
          <a:lstStyle/>
          <a:p>
            <a:pPr marL="0" indent="0">
              <a:lnSpc>
                <a:spcPts val="2850"/>
              </a:lnSpc>
              <a:buNone/>
            </a:pPr>
            <a:r>
              <a:rPr lang="en-US" sz="2000" dirty="0">
                <a:solidFill>
                  <a:srgbClr val="FFFFFF"/>
                </a:solidFill>
                <a:latin typeface="PT Serif" panose="020A0603040505020204" pitchFamily="18" charset="0"/>
                <a:ea typeface="Source Sans Pro" pitchFamily="34" charset="-122"/>
                <a:cs typeface="Source Sans Pro" pitchFamily="34" charset="-120"/>
              </a:rPr>
              <a:t>3.065 người, giảm 6,04% so với cùng kỳ năm 2023.</a:t>
            </a:r>
            <a:endParaRPr lang="en-US" sz="2000" dirty="0"/>
          </a:p>
        </p:txBody>
      </p:sp>
      <p:sp>
        <p:nvSpPr>
          <p:cNvPr id="10" name="Shape 7"/>
          <p:cNvSpPr/>
          <p:nvPr/>
        </p:nvSpPr>
        <p:spPr>
          <a:xfrm>
            <a:off x="6280190" y="5519499"/>
            <a:ext cx="7556421" cy="1306949"/>
          </a:xfrm>
          <a:prstGeom prst="roundRect">
            <a:avLst>
              <a:gd name="adj" fmla="val 2603"/>
            </a:avLst>
          </a:prstGeom>
          <a:solidFill>
            <a:srgbClr val="124E73"/>
          </a:solidFill>
          <a:ln/>
        </p:spPr>
      </p:sp>
      <p:sp>
        <p:nvSpPr>
          <p:cNvPr id="11" name="Text 8"/>
          <p:cNvSpPr/>
          <p:nvPr/>
        </p:nvSpPr>
        <p:spPr>
          <a:xfrm>
            <a:off x="6507004" y="5882402"/>
            <a:ext cx="2835235" cy="354330"/>
          </a:xfrm>
          <a:prstGeom prst="rect">
            <a:avLst/>
          </a:prstGeom>
          <a:noFill/>
          <a:ln/>
        </p:spPr>
        <p:txBody>
          <a:bodyPr wrap="none" lIns="0" tIns="0" rIns="0" bIns="0" rtlCol="0" anchor="t"/>
          <a:lstStyle/>
          <a:p>
            <a:pPr marL="0" indent="0">
              <a:lnSpc>
                <a:spcPts val="2750"/>
              </a:lnSpc>
              <a:buNone/>
            </a:pPr>
            <a:r>
              <a:rPr lang="en-US" sz="2800" b="1" dirty="0">
                <a:solidFill>
                  <a:srgbClr val="FFFFFF"/>
                </a:solidFill>
                <a:latin typeface="MuseoModerno Medium" pitchFamily="34" charset="0"/>
                <a:ea typeface="MuseoModerno Medium" pitchFamily="34" charset="-122"/>
                <a:cs typeface="MuseoModerno Medium" pitchFamily="34" charset="-120"/>
              </a:rPr>
              <a:t>Số người chết</a:t>
            </a:r>
            <a:endParaRPr lang="en-US" sz="2800" dirty="0"/>
          </a:p>
        </p:txBody>
      </p:sp>
      <p:sp>
        <p:nvSpPr>
          <p:cNvPr id="12" name="Text 9"/>
          <p:cNvSpPr/>
          <p:nvPr/>
        </p:nvSpPr>
        <p:spPr>
          <a:xfrm>
            <a:off x="6507004" y="6236732"/>
            <a:ext cx="7102793" cy="362903"/>
          </a:xfrm>
          <a:prstGeom prst="rect">
            <a:avLst/>
          </a:prstGeom>
          <a:noFill/>
          <a:ln/>
        </p:spPr>
        <p:txBody>
          <a:bodyPr wrap="none" lIns="0" tIns="0" rIns="0" bIns="0" rtlCol="0" anchor="t"/>
          <a:lstStyle/>
          <a:p>
            <a:pPr marL="0" indent="0">
              <a:lnSpc>
                <a:spcPts val="2850"/>
              </a:lnSpc>
              <a:buNone/>
            </a:pPr>
            <a:r>
              <a:rPr lang="en-US" sz="2000" dirty="0">
                <a:solidFill>
                  <a:srgbClr val="FFFFFF"/>
                </a:solidFill>
                <a:latin typeface="PT Serif" panose="020A0603040505020204" pitchFamily="18" charset="0"/>
                <a:ea typeface="Source Sans Pro" pitchFamily="34" charset="-122"/>
                <a:cs typeface="Source Sans Pro" pitchFamily="34" charset="-120"/>
              </a:rPr>
              <a:t>346 người, giảm 1,98% so với cùng kỳ năm 2023.</a:t>
            </a:r>
            <a:endParaRPr lang="en-US" sz="2000" dirty="0"/>
          </a:p>
        </p:txBody>
      </p:sp>
      <p:pic>
        <p:nvPicPr>
          <p:cNvPr id="13" name="Picture 12">
            <a:extLst>
              <a:ext uri="{FF2B5EF4-FFF2-40B4-BE49-F238E27FC236}">
                <a16:creationId xmlns:a16="http://schemas.microsoft.com/office/drawing/2014/main" id="{50B560E7-E92A-27F1-A09C-780E45225B89}"/>
              </a:ext>
            </a:extLst>
          </p:cNvPr>
          <p:cNvPicPr>
            <a:picLocks noChangeAspect="1"/>
          </p:cNvPicPr>
          <p:nvPr/>
        </p:nvPicPr>
        <p:blipFill>
          <a:blip r:embed="rId4"/>
          <a:stretch>
            <a:fillRect/>
          </a:stretch>
        </p:blipFill>
        <p:spPr>
          <a:xfrm>
            <a:off x="12429812" y="7519939"/>
            <a:ext cx="2024218" cy="6268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81360" y="430291"/>
            <a:ext cx="12867680" cy="496491"/>
          </a:xfrm>
          <a:prstGeom prst="rect">
            <a:avLst/>
          </a:prstGeom>
          <a:noFill/>
          <a:ln/>
        </p:spPr>
        <p:txBody>
          <a:bodyPr wrap="none" lIns="0" tIns="0" rIns="0" bIns="0" rtlCol="0" anchor="t"/>
          <a:lstStyle/>
          <a:p>
            <a:pPr marL="0" indent="0" algn="ctr">
              <a:lnSpc>
                <a:spcPts val="3900"/>
              </a:lnSpc>
              <a:buNone/>
            </a:pPr>
            <a:r>
              <a:rPr lang="en-US" sz="3200" b="1" dirty="0">
                <a:solidFill>
                  <a:srgbClr val="124E73"/>
                </a:solidFill>
                <a:latin typeface="MuseoModerno Medium" pitchFamily="34" charset="0"/>
                <a:ea typeface="MuseoModerno Medium" pitchFamily="34" charset="-122"/>
                <a:cs typeface="MuseoModerno Medium" pitchFamily="34" charset="-120"/>
              </a:rPr>
              <a:t>Một số vụ tai nạn lao động trong nhà máy sản xuất ván lướt sóng</a:t>
            </a:r>
            <a:endParaRPr lang="en-US" sz="3200" b="1" dirty="0"/>
          </a:p>
        </p:txBody>
      </p:sp>
      <p:pic>
        <p:nvPicPr>
          <p:cNvPr id="3" name="Image 0" descr="preencoded.png"/>
          <p:cNvPicPr>
            <a:picLocks noChangeAspect="1"/>
          </p:cNvPicPr>
          <p:nvPr/>
        </p:nvPicPr>
        <p:blipFill>
          <a:blip r:embed="rId3"/>
          <a:stretch>
            <a:fillRect/>
          </a:stretch>
        </p:blipFill>
        <p:spPr>
          <a:xfrm>
            <a:off x="571262" y="1370052"/>
            <a:ext cx="4368284" cy="1310759"/>
          </a:xfrm>
          <a:prstGeom prst="rect">
            <a:avLst/>
          </a:prstGeom>
        </p:spPr>
      </p:pic>
      <p:pic>
        <p:nvPicPr>
          <p:cNvPr id="4" name="Image 1" descr="preencoded.png"/>
          <p:cNvPicPr>
            <a:picLocks noChangeAspect="1"/>
          </p:cNvPicPr>
          <p:nvPr/>
        </p:nvPicPr>
        <p:blipFill>
          <a:blip r:embed="rId4"/>
          <a:stretch>
            <a:fillRect/>
          </a:stretch>
        </p:blipFill>
        <p:spPr>
          <a:xfrm>
            <a:off x="5066586" y="1370052"/>
            <a:ext cx="4309348" cy="1310759"/>
          </a:xfrm>
          <a:prstGeom prst="rect">
            <a:avLst/>
          </a:prstGeom>
        </p:spPr>
      </p:pic>
      <p:pic>
        <p:nvPicPr>
          <p:cNvPr id="5" name="Image 2" descr="preencoded.png"/>
          <p:cNvPicPr>
            <a:picLocks noChangeAspect="1"/>
          </p:cNvPicPr>
          <p:nvPr/>
        </p:nvPicPr>
        <p:blipFill>
          <a:blip r:embed="rId5"/>
          <a:stretch>
            <a:fillRect/>
          </a:stretch>
        </p:blipFill>
        <p:spPr>
          <a:xfrm>
            <a:off x="9502973" y="1370052"/>
            <a:ext cx="4571405" cy="1310759"/>
          </a:xfrm>
          <a:prstGeom prst="rect">
            <a:avLst/>
          </a:prstGeom>
        </p:spPr>
      </p:pic>
      <p:sp>
        <p:nvSpPr>
          <p:cNvPr id="6" name="Shape 1"/>
          <p:cNvSpPr/>
          <p:nvPr/>
        </p:nvSpPr>
        <p:spPr>
          <a:xfrm>
            <a:off x="556022" y="3282672"/>
            <a:ext cx="357426" cy="357426"/>
          </a:xfrm>
          <a:prstGeom prst="roundRect">
            <a:avLst>
              <a:gd name="adj" fmla="val 6668"/>
            </a:avLst>
          </a:prstGeom>
          <a:solidFill>
            <a:srgbClr val="124E73"/>
          </a:solidFill>
          <a:ln/>
        </p:spPr>
      </p:sp>
      <p:sp>
        <p:nvSpPr>
          <p:cNvPr id="7" name="Text 2"/>
          <p:cNvSpPr/>
          <p:nvPr/>
        </p:nvSpPr>
        <p:spPr>
          <a:xfrm>
            <a:off x="678775" y="3342203"/>
            <a:ext cx="111800" cy="238363"/>
          </a:xfrm>
          <a:prstGeom prst="rect">
            <a:avLst/>
          </a:prstGeom>
          <a:noFill/>
          <a:ln/>
        </p:spPr>
        <p:txBody>
          <a:bodyPr wrap="none" lIns="0" tIns="0" rIns="0" bIns="0" rtlCol="0" anchor="t"/>
          <a:lstStyle/>
          <a:p>
            <a:pPr marL="0" indent="0" algn="ctr">
              <a:lnSpc>
                <a:spcPts val="1850"/>
              </a:lnSpc>
              <a:buNone/>
            </a:pPr>
            <a:r>
              <a:rPr lang="en-US" sz="1850" dirty="0">
                <a:solidFill>
                  <a:srgbClr val="FFFFFF"/>
                </a:solidFill>
                <a:latin typeface="MuseoModerno Medium" pitchFamily="34" charset="0"/>
                <a:ea typeface="MuseoModerno Medium" pitchFamily="34" charset="-122"/>
                <a:cs typeface="MuseoModerno Medium" pitchFamily="34" charset="-120"/>
              </a:rPr>
              <a:t>1</a:t>
            </a:r>
            <a:endParaRPr lang="en-US" sz="1850" dirty="0"/>
          </a:p>
        </p:txBody>
      </p:sp>
      <p:sp>
        <p:nvSpPr>
          <p:cNvPr id="8" name="Text 3"/>
          <p:cNvSpPr/>
          <p:nvPr/>
        </p:nvSpPr>
        <p:spPr>
          <a:xfrm>
            <a:off x="1393824" y="3329939"/>
            <a:ext cx="1986082" cy="248245"/>
          </a:xfrm>
          <a:prstGeom prst="rect">
            <a:avLst/>
          </a:prstGeom>
          <a:noFill/>
          <a:ln/>
        </p:spPr>
        <p:txBody>
          <a:bodyPr wrap="none" lIns="0" tIns="0" rIns="0" bIns="0" rtlCol="0" anchor="t"/>
          <a:lstStyle/>
          <a:p>
            <a:pPr marL="0" indent="0">
              <a:lnSpc>
                <a:spcPts val="1950"/>
              </a:lnSpc>
              <a:buNone/>
            </a:pPr>
            <a:r>
              <a:rPr lang="en-US" sz="2400" dirty="0">
                <a:solidFill>
                  <a:srgbClr val="2B4150"/>
                </a:solidFill>
                <a:latin typeface="MuseoModerno Medium" pitchFamily="34" charset="0"/>
                <a:ea typeface="MuseoModerno Medium" pitchFamily="34" charset="-122"/>
                <a:cs typeface="MuseoModerno Medium" pitchFamily="34" charset="-120"/>
              </a:rPr>
              <a:t>Sự cố do thiết bị</a:t>
            </a:r>
            <a:endParaRPr lang="en-US" sz="2400" dirty="0"/>
          </a:p>
        </p:txBody>
      </p:sp>
      <p:sp>
        <p:nvSpPr>
          <p:cNvPr id="9" name="Text 4"/>
          <p:cNvSpPr/>
          <p:nvPr/>
        </p:nvSpPr>
        <p:spPr>
          <a:xfrm>
            <a:off x="1393824" y="3673434"/>
            <a:ext cx="13002101" cy="254079"/>
          </a:xfrm>
          <a:prstGeom prst="rect">
            <a:avLst/>
          </a:prstGeom>
          <a:noFill/>
          <a:ln/>
        </p:spPr>
        <p:txBody>
          <a:bodyPr wrap="none" lIns="0" tIns="0" rIns="0" bIns="0" rtlCol="0" anchor="t"/>
          <a:lstStyle/>
          <a:p>
            <a:pPr marL="0" indent="0">
              <a:lnSpc>
                <a:spcPts val="20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Một số vụ tai nạn xảy ra khi công nhân sử dụng máy móc không được bảo trì định kỳ. </a:t>
            </a:r>
            <a:r>
              <a:rPr lang="en-US" sz="1600" dirty="0" err="1">
                <a:solidFill>
                  <a:srgbClr val="2B4150"/>
                </a:solidFill>
                <a:latin typeface="PT Serif" panose="020A0603040505020204" pitchFamily="18" charset="0"/>
                <a:ea typeface="Source Sans Pro" pitchFamily="34" charset="-122"/>
                <a:cs typeface="Source Sans Pro" pitchFamily="34" charset="-120"/>
              </a:rPr>
              <a:t>Dẫn</a:t>
            </a:r>
            <a:r>
              <a:rPr lang="en-US" sz="1600" dirty="0">
                <a:solidFill>
                  <a:srgbClr val="2B4150"/>
                </a:solidFill>
                <a:latin typeface="PT Serif" panose="020A0603040505020204" pitchFamily="18" charset="0"/>
                <a:ea typeface="Source Sans Pro" pitchFamily="34" charset="-122"/>
                <a:cs typeface="Source Sans Pro" pitchFamily="34" charset="-120"/>
              </a:rPr>
              <a:t> </a:t>
            </a:r>
            <a:r>
              <a:rPr lang="en-US" sz="1600" dirty="0" err="1">
                <a:solidFill>
                  <a:srgbClr val="2B4150"/>
                </a:solidFill>
                <a:latin typeface="PT Serif" panose="020A0603040505020204" pitchFamily="18" charset="0"/>
                <a:ea typeface="Source Sans Pro" pitchFamily="34" charset="-122"/>
                <a:cs typeface="Source Sans Pro" pitchFamily="34" charset="-120"/>
              </a:rPr>
              <a:t>đến</a:t>
            </a:r>
            <a:r>
              <a:rPr lang="en-US" sz="1600" dirty="0">
                <a:solidFill>
                  <a:srgbClr val="2B4150"/>
                </a:solidFill>
                <a:latin typeface="PT Serif" panose="020A0603040505020204" pitchFamily="18" charset="0"/>
                <a:ea typeface="Source Sans Pro" pitchFamily="34" charset="-122"/>
                <a:cs typeface="Source Sans Pro" pitchFamily="34" charset="-120"/>
              </a:rPr>
              <a:t> </a:t>
            </a:r>
            <a:r>
              <a:rPr lang="en-US" sz="1600" dirty="0" err="1">
                <a:solidFill>
                  <a:srgbClr val="2B4150"/>
                </a:solidFill>
                <a:latin typeface="PT Serif" panose="020A0603040505020204" pitchFamily="18" charset="0"/>
                <a:ea typeface="Source Sans Pro" pitchFamily="34" charset="-122"/>
                <a:cs typeface="Source Sans Pro" pitchFamily="34" charset="-120"/>
              </a:rPr>
              <a:t>phát</a:t>
            </a:r>
            <a:r>
              <a:rPr lang="en-US" sz="1600" dirty="0">
                <a:solidFill>
                  <a:srgbClr val="2B4150"/>
                </a:solidFill>
                <a:latin typeface="PT Serif" panose="020A0603040505020204" pitchFamily="18" charset="0"/>
                <a:ea typeface="Source Sans Pro" pitchFamily="34" charset="-122"/>
                <a:cs typeface="Source Sans Pro" pitchFamily="34" charset="-120"/>
              </a:rPr>
              <a:t> </a:t>
            </a:r>
            <a:r>
              <a:rPr lang="en-US" sz="1600" dirty="0" err="1">
                <a:solidFill>
                  <a:srgbClr val="2B4150"/>
                </a:solidFill>
                <a:latin typeface="PT Serif" panose="020A0603040505020204" pitchFamily="18" charset="0"/>
                <a:ea typeface="Source Sans Pro" pitchFamily="34" charset="-122"/>
                <a:cs typeface="Source Sans Pro" pitchFamily="34" charset="-120"/>
              </a:rPr>
              <a:t>sinh</a:t>
            </a:r>
            <a:r>
              <a:rPr lang="en-US" sz="1600" dirty="0">
                <a:solidFill>
                  <a:srgbClr val="2B4150"/>
                </a:solidFill>
                <a:latin typeface="PT Serif" panose="020A0603040505020204" pitchFamily="18" charset="0"/>
                <a:ea typeface="Source Sans Pro" pitchFamily="34" charset="-122"/>
                <a:cs typeface="Source Sans Pro" pitchFamily="34" charset="-120"/>
              </a:rPr>
              <a:t> </a:t>
            </a:r>
            <a:r>
              <a:rPr lang="en-US" sz="1600" dirty="0" err="1">
                <a:solidFill>
                  <a:srgbClr val="2B4150"/>
                </a:solidFill>
                <a:latin typeface="PT Serif" panose="020A0603040505020204" pitchFamily="18" charset="0"/>
                <a:ea typeface="Source Sans Pro" pitchFamily="34" charset="-122"/>
                <a:cs typeface="Source Sans Pro" pitchFamily="34" charset="-120"/>
              </a:rPr>
              <a:t>sự</a:t>
            </a:r>
            <a:r>
              <a:rPr lang="en-US" sz="1600" dirty="0">
                <a:solidFill>
                  <a:srgbClr val="2B4150"/>
                </a:solidFill>
                <a:latin typeface="PT Serif" panose="020A0603040505020204" pitchFamily="18" charset="0"/>
                <a:ea typeface="Source Sans Pro" pitchFamily="34" charset="-122"/>
                <a:cs typeface="Source Sans Pro" pitchFamily="34" charset="-120"/>
              </a:rPr>
              <a:t> </a:t>
            </a:r>
            <a:r>
              <a:rPr lang="en-US" sz="1600" dirty="0" err="1">
                <a:solidFill>
                  <a:srgbClr val="2B4150"/>
                </a:solidFill>
                <a:latin typeface="PT Serif" panose="020A0603040505020204" pitchFamily="18" charset="0"/>
                <a:ea typeface="Source Sans Pro" pitchFamily="34" charset="-122"/>
                <a:cs typeface="Source Sans Pro" pitchFamily="34" charset="-120"/>
              </a:rPr>
              <a:t>cố</a:t>
            </a:r>
            <a:r>
              <a:rPr lang="en-US" sz="1600" dirty="0">
                <a:solidFill>
                  <a:srgbClr val="2B4150"/>
                </a:solidFill>
                <a:latin typeface="PT Serif" panose="020A0603040505020204" pitchFamily="18" charset="0"/>
                <a:ea typeface="Source Sans Pro" pitchFamily="34" charset="-122"/>
                <a:cs typeface="Source Sans Pro" pitchFamily="34" charset="-120"/>
              </a:rPr>
              <a:t> </a:t>
            </a:r>
            <a:r>
              <a:rPr lang="en-US" sz="1600" dirty="0" err="1">
                <a:solidFill>
                  <a:srgbClr val="2B4150"/>
                </a:solidFill>
                <a:latin typeface="PT Serif" panose="020A0603040505020204" pitchFamily="18" charset="0"/>
                <a:ea typeface="Source Sans Pro" pitchFamily="34" charset="-122"/>
                <a:cs typeface="Source Sans Pro" pitchFamily="34" charset="-120"/>
              </a:rPr>
              <a:t>trong</a:t>
            </a:r>
            <a:r>
              <a:rPr lang="en-US" sz="1600" dirty="0">
                <a:solidFill>
                  <a:srgbClr val="2B4150"/>
                </a:solidFill>
                <a:latin typeface="PT Serif" panose="020A0603040505020204" pitchFamily="18" charset="0"/>
                <a:ea typeface="Source Sans Pro" pitchFamily="34" charset="-122"/>
                <a:cs typeface="Source Sans Pro" pitchFamily="34" charset="-120"/>
              </a:rPr>
              <a:t> </a:t>
            </a:r>
            <a:r>
              <a:rPr lang="en-US" sz="1600" dirty="0" err="1">
                <a:solidFill>
                  <a:srgbClr val="2B4150"/>
                </a:solidFill>
                <a:latin typeface="PT Serif" panose="020A0603040505020204" pitchFamily="18" charset="0"/>
                <a:ea typeface="Source Sans Pro" pitchFamily="34" charset="-122"/>
                <a:cs typeface="Source Sans Pro" pitchFamily="34" charset="-120"/>
              </a:rPr>
              <a:t>quá</a:t>
            </a:r>
            <a:r>
              <a:rPr lang="en-US" sz="1600" dirty="0">
                <a:solidFill>
                  <a:srgbClr val="2B4150"/>
                </a:solidFill>
                <a:latin typeface="PT Serif" panose="020A0603040505020204" pitchFamily="18" charset="0"/>
                <a:ea typeface="Source Sans Pro" pitchFamily="34" charset="-122"/>
                <a:cs typeface="Source Sans Pro" pitchFamily="34" charset="-120"/>
              </a:rPr>
              <a:t> </a:t>
            </a:r>
            <a:r>
              <a:rPr lang="en-US" sz="1600" dirty="0" err="1">
                <a:solidFill>
                  <a:srgbClr val="2B4150"/>
                </a:solidFill>
                <a:latin typeface="PT Serif" panose="020A0603040505020204" pitchFamily="18" charset="0"/>
                <a:ea typeface="Source Sans Pro" pitchFamily="34" charset="-122"/>
                <a:cs typeface="Source Sans Pro" pitchFamily="34" charset="-120"/>
              </a:rPr>
              <a:t>trình</a:t>
            </a:r>
            <a:r>
              <a:rPr lang="en-US" sz="1600" dirty="0">
                <a:solidFill>
                  <a:srgbClr val="2B4150"/>
                </a:solidFill>
                <a:latin typeface="PT Serif" panose="020A0603040505020204" pitchFamily="18" charset="0"/>
                <a:ea typeface="Source Sans Pro" pitchFamily="34" charset="-122"/>
                <a:cs typeface="Source Sans Pro" pitchFamily="34" charset="-120"/>
              </a:rPr>
              <a:t> </a:t>
            </a:r>
            <a:r>
              <a:rPr lang="en-US" sz="1600" dirty="0" err="1">
                <a:solidFill>
                  <a:srgbClr val="2B4150"/>
                </a:solidFill>
                <a:latin typeface="PT Serif" panose="020A0603040505020204" pitchFamily="18" charset="0"/>
                <a:ea typeface="Source Sans Pro" pitchFamily="34" charset="-122"/>
                <a:cs typeface="Source Sans Pro" pitchFamily="34" charset="-120"/>
              </a:rPr>
              <a:t>làm</a:t>
            </a:r>
            <a:r>
              <a:rPr lang="en-US" sz="1600" dirty="0">
                <a:solidFill>
                  <a:srgbClr val="2B4150"/>
                </a:solidFill>
                <a:latin typeface="PT Serif" panose="020A0603040505020204" pitchFamily="18" charset="0"/>
                <a:ea typeface="Source Sans Pro" pitchFamily="34" charset="-122"/>
                <a:cs typeface="Source Sans Pro" pitchFamily="34" charset="-120"/>
              </a:rPr>
              <a:t> </a:t>
            </a:r>
            <a:r>
              <a:rPr lang="en-US" sz="1600" dirty="0" err="1">
                <a:solidFill>
                  <a:srgbClr val="2B4150"/>
                </a:solidFill>
                <a:latin typeface="PT Serif" panose="020A0603040505020204" pitchFamily="18" charset="0"/>
                <a:ea typeface="Source Sans Pro" pitchFamily="34" charset="-122"/>
                <a:cs typeface="Source Sans Pro" pitchFamily="34" charset="-120"/>
              </a:rPr>
              <a:t>việc</a:t>
            </a:r>
            <a:r>
              <a:rPr lang="en-US" sz="1600" dirty="0">
                <a:solidFill>
                  <a:srgbClr val="2B4150"/>
                </a:solidFill>
                <a:latin typeface="PT Serif" panose="020A0603040505020204" pitchFamily="18" charset="0"/>
                <a:ea typeface="Source Sans Pro" pitchFamily="34" charset="-122"/>
                <a:cs typeface="Source Sans Pro" pitchFamily="34" charset="-120"/>
              </a:rPr>
              <a:t>.</a:t>
            </a:r>
            <a:endParaRPr lang="en-US" sz="1600" dirty="0"/>
          </a:p>
        </p:txBody>
      </p:sp>
      <p:sp>
        <p:nvSpPr>
          <p:cNvPr id="10" name="Shape 5"/>
          <p:cNvSpPr/>
          <p:nvPr/>
        </p:nvSpPr>
        <p:spPr>
          <a:xfrm>
            <a:off x="556022" y="4440079"/>
            <a:ext cx="357426" cy="357426"/>
          </a:xfrm>
          <a:prstGeom prst="roundRect">
            <a:avLst>
              <a:gd name="adj" fmla="val 6668"/>
            </a:avLst>
          </a:prstGeom>
          <a:solidFill>
            <a:srgbClr val="124E73"/>
          </a:solidFill>
          <a:ln/>
        </p:spPr>
      </p:sp>
      <p:sp>
        <p:nvSpPr>
          <p:cNvPr id="11" name="Text 6"/>
          <p:cNvSpPr/>
          <p:nvPr/>
        </p:nvSpPr>
        <p:spPr>
          <a:xfrm>
            <a:off x="668417" y="4499610"/>
            <a:ext cx="132517" cy="238363"/>
          </a:xfrm>
          <a:prstGeom prst="rect">
            <a:avLst/>
          </a:prstGeom>
          <a:noFill/>
          <a:ln/>
        </p:spPr>
        <p:txBody>
          <a:bodyPr wrap="none" lIns="0" tIns="0" rIns="0" bIns="0" rtlCol="0" anchor="t"/>
          <a:lstStyle/>
          <a:p>
            <a:pPr marL="0" indent="0" algn="ctr">
              <a:lnSpc>
                <a:spcPts val="1850"/>
              </a:lnSpc>
              <a:buNone/>
            </a:pPr>
            <a:r>
              <a:rPr lang="en-US" sz="1850" dirty="0">
                <a:solidFill>
                  <a:srgbClr val="FFFFFF"/>
                </a:solidFill>
                <a:latin typeface="MuseoModerno Medium" pitchFamily="34" charset="0"/>
                <a:ea typeface="MuseoModerno Medium" pitchFamily="34" charset="-122"/>
                <a:cs typeface="MuseoModerno Medium" pitchFamily="34" charset="-120"/>
              </a:rPr>
              <a:t>2</a:t>
            </a:r>
            <a:endParaRPr lang="en-US" sz="1850" dirty="0"/>
          </a:p>
        </p:txBody>
      </p:sp>
      <p:sp>
        <p:nvSpPr>
          <p:cNvPr id="12" name="Text 7"/>
          <p:cNvSpPr/>
          <p:nvPr/>
        </p:nvSpPr>
        <p:spPr>
          <a:xfrm>
            <a:off x="1393824" y="4487346"/>
            <a:ext cx="1986082" cy="248245"/>
          </a:xfrm>
          <a:prstGeom prst="rect">
            <a:avLst/>
          </a:prstGeom>
          <a:noFill/>
          <a:ln/>
        </p:spPr>
        <p:txBody>
          <a:bodyPr wrap="none" lIns="0" tIns="0" rIns="0" bIns="0" rtlCol="0" anchor="t"/>
          <a:lstStyle/>
          <a:p>
            <a:pPr marL="0" indent="0">
              <a:lnSpc>
                <a:spcPts val="1950"/>
              </a:lnSpc>
              <a:buNone/>
            </a:pPr>
            <a:r>
              <a:rPr lang="en-US" sz="2400" dirty="0">
                <a:solidFill>
                  <a:srgbClr val="2B4150"/>
                </a:solidFill>
                <a:latin typeface="MuseoModerno Medium" pitchFamily="34" charset="0"/>
                <a:ea typeface="MuseoModerno Medium" pitchFamily="34" charset="-122"/>
                <a:cs typeface="MuseoModerno Medium" pitchFamily="34" charset="-120"/>
              </a:rPr>
              <a:t>Nguy cơ từ vật liệu</a:t>
            </a:r>
            <a:endParaRPr lang="en-US" sz="2400" dirty="0"/>
          </a:p>
        </p:txBody>
      </p:sp>
      <p:sp>
        <p:nvSpPr>
          <p:cNvPr id="13" name="Text 8"/>
          <p:cNvSpPr/>
          <p:nvPr/>
        </p:nvSpPr>
        <p:spPr>
          <a:xfrm>
            <a:off x="1393824" y="4830841"/>
            <a:ext cx="13002101" cy="508159"/>
          </a:xfrm>
          <a:prstGeom prst="rect">
            <a:avLst/>
          </a:prstGeom>
          <a:noFill/>
          <a:ln/>
        </p:spPr>
        <p:txBody>
          <a:bodyPr wrap="square" lIns="0" tIns="0" rIns="0" bIns="0" rtlCol="0" anchor="t"/>
          <a:lstStyle/>
          <a:p>
            <a:pPr marL="0" indent="0">
              <a:lnSpc>
                <a:spcPts val="20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Việc xử lý các loại vật liệu như bột gỗ hoặc keo dán mà không có khẩu trang có thể gây ra các vấn đề về hô </a:t>
            </a:r>
            <a:r>
              <a:rPr lang="en-US" sz="1600" dirty="0" err="1">
                <a:solidFill>
                  <a:srgbClr val="2B4150"/>
                </a:solidFill>
                <a:latin typeface="PT Serif" panose="020A0603040505020204" pitchFamily="18" charset="0"/>
                <a:ea typeface="Source Sans Pro" pitchFamily="34" charset="-122"/>
                <a:cs typeface="Source Sans Pro" pitchFamily="34" charset="-120"/>
              </a:rPr>
              <a:t>hấp</a:t>
            </a:r>
            <a:r>
              <a:rPr lang="en-US" sz="1600" dirty="0">
                <a:solidFill>
                  <a:srgbClr val="2B4150"/>
                </a:solidFill>
                <a:latin typeface="PT Serif" panose="020A0603040505020204" pitchFamily="18" charset="0"/>
                <a:ea typeface="Source Sans Pro" pitchFamily="34" charset="-122"/>
                <a:cs typeface="Source Sans Pro" pitchFamily="34" charset="-120"/>
              </a:rPr>
              <a:t>.</a:t>
            </a:r>
            <a:endParaRPr lang="en-US" sz="1600" dirty="0"/>
          </a:p>
        </p:txBody>
      </p:sp>
      <p:sp>
        <p:nvSpPr>
          <p:cNvPr id="14" name="Shape 9"/>
          <p:cNvSpPr/>
          <p:nvPr/>
        </p:nvSpPr>
        <p:spPr>
          <a:xfrm>
            <a:off x="556022" y="5679936"/>
            <a:ext cx="357426" cy="357426"/>
          </a:xfrm>
          <a:prstGeom prst="roundRect">
            <a:avLst>
              <a:gd name="adj" fmla="val 6668"/>
            </a:avLst>
          </a:prstGeom>
          <a:solidFill>
            <a:srgbClr val="124E73"/>
          </a:solidFill>
          <a:ln/>
        </p:spPr>
      </p:sp>
      <p:sp>
        <p:nvSpPr>
          <p:cNvPr id="15" name="Text 10"/>
          <p:cNvSpPr/>
          <p:nvPr/>
        </p:nvSpPr>
        <p:spPr>
          <a:xfrm>
            <a:off x="667702" y="5739467"/>
            <a:ext cx="133945" cy="238363"/>
          </a:xfrm>
          <a:prstGeom prst="rect">
            <a:avLst/>
          </a:prstGeom>
          <a:noFill/>
          <a:ln/>
        </p:spPr>
        <p:txBody>
          <a:bodyPr wrap="none" lIns="0" tIns="0" rIns="0" bIns="0" rtlCol="0" anchor="t"/>
          <a:lstStyle/>
          <a:p>
            <a:pPr marL="0" indent="0" algn="ctr">
              <a:lnSpc>
                <a:spcPts val="1850"/>
              </a:lnSpc>
              <a:buNone/>
            </a:pPr>
            <a:r>
              <a:rPr lang="en-US" sz="1850" dirty="0">
                <a:solidFill>
                  <a:srgbClr val="FFFFFF"/>
                </a:solidFill>
                <a:latin typeface="MuseoModerno Medium" pitchFamily="34" charset="0"/>
                <a:ea typeface="MuseoModerno Medium" pitchFamily="34" charset="-122"/>
                <a:cs typeface="MuseoModerno Medium" pitchFamily="34" charset="-120"/>
              </a:rPr>
              <a:t>3</a:t>
            </a:r>
            <a:endParaRPr lang="en-US" sz="1850" dirty="0"/>
          </a:p>
        </p:txBody>
      </p:sp>
      <p:sp>
        <p:nvSpPr>
          <p:cNvPr id="16" name="Text 11"/>
          <p:cNvSpPr/>
          <p:nvPr/>
        </p:nvSpPr>
        <p:spPr>
          <a:xfrm>
            <a:off x="1393824" y="5727203"/>
            <a:ext cx="2603540" cy="248245"/>
          </a:xfrm>
          <a:prstGeom prst="rect">
            <a:avLst/>
          </a:prstGeom>
          <a:noFill/>
          <a:ln/>
        </p:spPr>
        <p:txBody>
          <a:bodyPr wrap="none" lIns="0" tIns="0" rIns="0" bIns="0" rtlCol="0" anchor="t"/>
          <a:lstStyle/>
          <a:p>
            <a:pPr marL="0" indent="0">
              <a:lnSpc>
                <a:spcPts val="1950"/>
              </a:lnSpc>
              <a:buNone/>
            </a:pPr>
            <a:r>
              <a:rPr lang="en-US" sz="2400" dirty="0">
                <a:solidFill>
                  <a:srgbClr val="2B4150"/>
                </a:solidFill>
                <a:latin typeface="MuseoModerno Medium" pitchFamily="34" charset="0"/>
                <a:ea typeface="MuseoModerno Medium" pitchFamily="34" charset="-122"/>
                <a:cs typeface="MuseoModerno Medium" pitchFamily="34" charset="-120"/>
              </a:rPr>
              <a:t>Lỗi trong quy trình làm việc</a:t>
            </a:r>
            <a:endParaRPr lang="en-US" sz="2400" dirty="0"/>
          </a:p>
        </p:txBody>
      </p:sp>
      <p:sp>
        <p:nvSpPr>
          <p:cNvPr id="17" name="Text 12"/>
          <p:cNvSpPr/>
          <p:nvPr/>
        </p:nvSpPr>
        <p:spPr>
          <a:xfrm>
            <a:off x="1393824" y="6070698"/>
            <a:ext cx="13002101" cy="508159"/>
          </a:xfrm>
          <a:prstGeom prst="rect">
            <a:avLst/>
          </a:prstGeom>
          <a:noFill/>
          <a:ln/>
        </p:spPr>
        <p:txBody>
          <a:bodyPr wrap="square" lIns="0" tIns="0" rIns="0" bIns="0" rtlCol="0" anchor="t"/>
          <a:lstStyle/>
          <a:p>
            <a:pPr marL="0" indent="0">
              <a:lnSpc>
                <a:spcPts val="20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Không tuân thủ các bước an toàn trong quy trình sản xuất có thể dẫn đến các sự cố nghiêm trọng. </a:t>
            </a:r>
            <a:endParaRPr lang="en-US" sz="1600" dirty="0"/>
          </a:p>
        </p:txBody>
      </p:sp>
      <p:sp>
        <p:nvSpPr>
          <p:cNvPr id="18" name="Shape 13"/>
          <p:cNvSpPr/>
          <p:nvPr/>
        </p:nvSpPr>
        <p:spPr>
          <a:xfrm>
            <a:off x="556022" y="6945510"/>
            <a:ext cx="357426" cy="357426"/>
          </a:xfrm>
          <a:prstGeom prst="roundRect">
            <a:avLst>
              <a:gd name="adj" fmla="val 6668"/>
            </a:avLst>
          </a:prstGeom>
          <a:solidFill>
            <a:srgbClr val="124E73"/>
          </a:solidFill>
          <a:ln/>
        </p:spPr>
      </p:sp>
      <p:sp>
        <p:nvSpPr>
          <p:cNvPr id="19" name="Text 14"/>
          <p:cNvSpPr/>
          <p:nvPr/>
        </p:nvSpPr>
        <p:spPr>
          <a:xfrm>
            <a:off x="657939" y="7005042"/>
            <a:ext cx="153472" cy="238363"/>
          </a:xfrm>
          <a:prstGeom prst="rect">
            <a:avLst/>
          </a:prstGeom>
          <a:noFill/>
          <a:ln/>
        </p:spPr>
        <p:txBody>
          <a:bodyPr wrap="none" lIns="0" tIns="0" rIns="0" bIns="0" rtlCol="0" anchor="t"/>
          <a:lstStyle/>
          <a:p>
            <a:pPr marL="0" indent="0" algn="ctr">
              <a:lnSpc>
                <a:spcPts val="1850"/>
              </a:lnSpc>
              <a:buNone/>
            </a:pPr>
            <a:r>
              <a:rPr lang="en-US" sz="1850" dirty="0">
                <a:solidFill>
                  <a:srgbClr val="FFFFFF"/>
                </a:solidFill>
                <a:latin typeface="MuseoModerno Medium" pitchFamily="34" charset="0"/>
                <a:ea typeface="MuseoModerno Medium" pitchFamily="34" charset="-122"/>
                <a:cs typeface="MuseoModerno Medium" pitchFamily="34" charset="-120"/>
              </a:rPr>
              <a:t>4</a:t>
            </a:r>
            <a:endParaRPr lang="en-US" sz="1850" dirty="0"/>
          </a:p>
        </p:txBody>
      </p:sp>
      <p:sp>
        <p:nvSpPr>
          <p:cNvPr id="20" name="Text 15"/>
          <p:cNvSpPr/>
          <p:nvPr/>
        </p:nvSpPr>
        <p:spPr>
          <a:xfrm>
            <a:off x="1393824" y="6992777"/>
            <a:ext cx="1986082" cy="248245"/>
          </a:xfrm>
          <a:prstGeom prst="rect">
            <a:avLst/>
          </a:prstGeom>
          <a:noFill/>
          <a:ln/>
        </p:spPr>
        <p:txBody>
          <a:bodyPr wrap="none" lIns="0" tIns="0" rIns="0" bIns="0" rtlCol="0" anchor="t"/>
          <a:lstStyle/>
          <a:p>
            <a:pPr marL="0" indent="0">
              <a:lnSpc>
                <a:spcPts val="1950"/>
              </a:lnSpc>
              <a:buNone/>
            </a:pPr>
            <a:r>
              <a:rPr lang="en-US" sz="2400" dirty="0">
                <a:solidFill>
                  <a:srgbClr val="2B4150"/>
                </a:solidFill>
                <a:latin typeface="MuseoModerno Medium" pitchFamily="34" charset="0"/>
                <a:ea typeface="MuseoModerno Medium" pitchFamily="34" charset="-122"/>
                <a:cs typeface="MuseoModerno Medium" pitchFamily="34" charset="-120"/>
              </a:rPr>
              <a:t>Sự mất tập trung</a:t>
            </a:r>
            <a:endParaRPr lang="en-US" sz="2400" dirty="0"/>
          </a:p>
        </p:txBody>
      </p:sp>
      <p:sp>
        <p:nvSpPr>
          <p:cNvPr id="21" name="Text 16"/>
          <p:cNvSpPr/>
          <p:nvPr/>
        </p:nvSpPr>
        <p:spPr>
          <a:xfrm>
            <a:off x="1393824" y="7336273"/>
            <a:ext cx="13002101" cy="254079"/>
          </a:xfrm>
          <a:prstGeom prst="rect">
            <a:avLst/>
          </a:prstGeom>
          <a:noFill/>
          <a:ln/>
        </p:spPr>
        <p:txBody>
          <a:bodyPr wrap="none" lIns="0" tIns="0" rIns="0" bIns="0" rtlCol="0" anchor="t"/>
          <a:lstStyle/>
          <a:p>
            <a:pPr marL="0" indent="0">
              <a:lnSpc>
                <a:spcPts val="20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Nhiều vụ tai nạn liên quan đến sự mất tập trung của công nhân, chẳng hạn như trượt ngã do không chú ý trong khu vực ẩm ướt hoặc khi </a:t>
            </a:r>
            <a:r>
              <a:rPr lang="en-US" sz="1600" dirty="0" err="1">
                <a:solidFill>
                  <a:srgbClr val="2B4150"/>
                </a:solidFill>
                <a:latin typeface="PT Serif" panose="020A0603040505020204" pitchFamily="18" charset="0"/>
                <a:ea typeface="Source Sans Pro" pitchFamily="34" charset="-122"/>
                <a:cs typeface="Source Sans Pro" pitchFamily="34" charset="-120"/>
              </a:rPr>
              <a:t>làm</a:t>
            </a:r>
            <a:r>
              <a:rPr lang="en-US" sz="1600" dirty="0">
                <a:solidFill>
                  <a:srgbClr val="2B4150"/>
                </a:solidFill>
                <a:latin typeface="PT Serif" panose="020A0603040505020204" pitchFamily="18" charset="0"/>
                <a:ea typeface="Source Sans Pro" pitchFamily="34" charset="-122"/>
                <a:cs typeface="Source Sans Pro" pitchFamily="34" charset="-120"/>
              </a:rPr>
              <a:t> </a:t>
            </a:r>
          </a:p>
          <a:p>
            <a:pPr marL="0" indent="0">
              <a:lnSpc>
                <a:spcPts val="2000"/>
              </a:lnSpc>
              <a:buNone/>
            </a:pPr>
            <a:r>
              <a:rPr lang="en-US" sz="1600" dirty="0" err="1">
                <a:solidFill>
                  <a:srgbClr val="2B4150"/>
                </a:solidFill>
                <a:latin typeface="PT Serif" panose="020A0603040505020204" pitchFamily="18" charset="0"/>
                <a:ea typeface="Source Sans Pro" pitchFamily="34" charset="-122"/>
                <a:cs typeface="Source Sans Pro" pitchFamily="34" charset="-120"/>
              </a:rPr>
              <a:t>việc</a:t>
            </a:r>
            <a:r>
              <a:rPr lang="en-US" sz="1600" dirty="0">
                <a:solidFill>
                  <a:srgbClr val="2B4150"/>
                </a:solidFill>
                <a:latin typeface="PT Serif" panose="020A0603040505020204" pitchFamily="18" charset="0"/>
                <a:ea typeface="Source Sans Pro" pitchFamily="34" charset="-122"/>
                <a:cs typeface="Source Sans Pro" pitchFamily="34" charset="-120"/>
              </a:rPr>
              <a:t> gần các khu vực có nguy cơ cao.</a:t>
            </a:r>
            <a:endParaRPr lang="en-US" sz="1600" dirty="0"/>
          </a:p>
        </p:txBody>
      </p:sp>
      <p:pic>
        <p:nvPicPr>
          <p:cNvPr id="23" name="Picture 22">
            <a:extLst>
              <a:ext uri="{FF2B5EF4-FFF2-40B4-BE49-F238E27FC236}">
                <a16:creationId xmlns:a16="http://schemas.microsoft.com/office/drawing/2014/main" id="{4A9AB5A0-2CC9-FE6D-A79C-1D4E02E591B9}"/>
              </a:ext>
            </a:extLst>
          </p:cNvPr>
          <p:cNvPicPr>
            <a:picLocks noChangeAspect="1"/>
          </p:cNvPicPr>
          <p:nvPr/>
        </p:nvPicPr>
        <p:blipFill>
          <a:blip r:embed="rId6"/>
          <a:stretch>
            <a:fillRect/>
          </a:stretch>
        </p:blipFill>
        <p:spPr>
          <a:xfrm>
            <a:off x="12429812" y="7519939"/>
            <a:ext cx="2024218" cy="62680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13403" y="2019657"/>
            <a:ext cx="7928179" cy="1417558"/>
          </a:xfrm>
          <a:prstGeom prst="rect">
            <a:avLst/>
          </a:prstGeom>
          <a:noFill/>
          <a:ln/>
        </p:spPr>
        <p:txBody>
          <a:bodyPr wrap="squar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I. Công đoạn Cắt và định hình</a:t>
            </a:r>
            <a:endParaRPr lang="en-US" sz="4450" b="1" dirty="0"/>
          </a:p>
        </p:txBody>
      </p:sp>
      <p:sp>
        <p:nvSpPr>
          <p:cNvPr id="4" name="Text 1"/>
          <p:cNvSpPr/>
          <p:nvPr/>
        </p:nvSpPr>
        <p:spPr>
          <a:xfrm>
            <a:off x="793790" y="3777377"/>
            <a:ext cx="7556421"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Trong bước này, gỗ hoặc vật liệu composite được lựa chọn và cắt thành các tấm với kích thước phù hợp theo thiết kế đã định sẵn.</a:t>
            </a:r>
            <a:endParaRPr lang="en-US" sz="1750" dirty="0"/>
          </a:p>
        </p:txBody>
      </p:sp>
      <p:sp>
        <p:nvSpPr>
          <p:cNvPr id="5" name="Text 2"/>
          <p:cNvSpPr/>
          <p:nvPr/>
        </p:nvSpPr>
        <p:spPr>
          <a:xfrm>
            <a:off x="793790" y="4758333"/>
            <a:ext cx="7556421" cy="1451610"/>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Để đảm bảo tính chính xác trong quá trình cắt, các nhà máy thường sử dụng máy cưa chuyên dụng, cho phép thực hiện các đường cắt mượt mà và sắc nét. Việc sử dụng máy cưa không chỉ giúp tăng năng suất mà còn giảm thiểu sai sót do con người gây ra.</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800118" y="273011"/>
            <a:ext cx="7030164" cy="419814"/>
          </a:xfrm>
          <a:prstGeom prst="rect">
            <a:avLst/>
          </a:prstGeom>
          <a:noFill/>
          <a:ln/>
        </p:spPr>
        <p:txBody>
          <a:bodyPr wrap="none" lIns="0" tIns="0" rIns="0" bIns="0" rtlCol="0" anchor="t"/>
          <a:lstStyle/>
          <a:p>
            <a:pPr marL="0" indent="0" algn="ctr">
              <a:lnSpc>
                <a:spcPts val="3300"/>
              </a:lnSpc>
              <a:buNone/>
            </a:pPr>
            <a:r>
              <a:rPr lang="en-US" sz="3600" b="1" dirty="0">
                <a:solidFill>
                  <a:srgbClr val="124E73"/>
                </a:solidFill>
                <a:latin typeface="MuseoModerno Medium" pitchFamily="34" charset="0"/>
                <a:ea typeface="MuseoModerno Medium" pitchFamily="34" charset="-122"/>
                <a:cs typeface="MuseoModerno Medium" pitchFamily="34" charset="-120"/>
              </a:rPr>
              <a:t>Nguy cơ xảy ra tai nạn khi Cắt và định hình</a:t>
            </a:r>
            <a:endParaRPr lang="en-US" sz="3600" b="1" dirty="0"/>
          </a:p>
        </p:txBody>
      </p:sp>
      <p:pic>
        <p:nvPicPr>
          <p:cNvPr id="3" name="Image 0" descr="preencoded.png"/>
          <p:cNvPicPr>
            <a:picLocks noChangeAspect="1"/>
          </p:cNvPicPr>
          <p:nvPr/>
        </p:nvPicPr>
        <p:blipFill>
          <a:blip r:embed="rId3"/>
          <a:stretch>
            <a:fillRect/>
          </a:stretch>
        </p:blipFill>
        <p:spPr>
          <a:xfrm>
            <a:off x="5419606" y="941267"/>
            <a:ext cx="3791188" cy="2351127"/>
          </a:xfrm>
          <a:prstGeom prst="rect">
            <a:avLst/>
          </a:prstGeom>
        </p:spPr>
      </p:pic>
      <p:pic>
        <p:nvPicPr>
          <p:cNvPr id="4" name="Image 1" descr="preencoded.png"/>
          <p:cNvPicPr>
            <a:picLocks noChangeAspect="1"/>
          </p:cNvPicPr>
          <p:nvPr/>
        </p:nvPicPr>
        <p:blipFill>
          <a:blip r:embed="rId4"/>
          <a:stretch>
            <a:fillRect/>
          </a:stretch>
        </p:blipFill>
        <p:spPr>
          <a:xfrm>
            <a:off x="1203589" y="3656366"/>
            <a:ext cx="671632" cy="1074658"/>
          </a:xfrm>
          <a:prstGeom prst="rect">
            <a:avLst/>
          </a:prstGeom>
        </p:spPr>
      </p:pic>
      <p:sp>
        <p:nvSpPr>
          <p:cNvPr id="5" name="Text 1"/>
          <p:cNvSpPr/>
          <p:nvPr/>
        </p:nvSpPr>
        <p:spPr>
          <a:xfrm>
            <a:off x="2076674" y="3790669"/>
            <a:ext cx="1983343" cy="209788"/>
          </a:xfrm>
          <a:prstGeom prst="rect">
            <a:avLst/>
          </a:prstGeom>
          <a:noFill/>
          <a:ln/>
        </p:spPr>
        <p:txBody>
          <a:bodyPr wrap="none" lIns="0" tIns="0" rIns="0" bIns="0" rtlCol="0" anchor="t"/>
          <a:lstStyle/>
          <a:p>
            <a:pPr marL="0" indent="0" algn="l">
              <a:lnSpc>
                <a:spcPts val="1650"/>
              </a:lnSpc>
              <a:buNone/>
            </a:pPr>
            <a:r>
              <a:rPr lang="en-US" sz="2400" dirty="0">
                <a:solidFill>
                  <a:srgbClr val="2B4150"/>
                </a:solidFill>
                <a:latin typeface="MuseoModerno Medium" pitchFamily="34" charset="0"/>
                <a:ea typeface="MuseoModerno Medium" pitchFamily="34" charset="-122"/>
                <a:cs typeface="MuseoModerno Medium" pitchFamily="34" charset="-120"/>
              </a:rPr>
              <a:t>Chấn thương do lưỡi cưa</a:t>
            </a:r>
            <a:endParaRPr lang="en-US" sz="2400" dirty="0"/>
          </a:p>
        </p:txBody>
      </p:sp>
      <p:sp>
        <p:nvSpPr>
          <p:cNvPr id="6" name="Text 2"/>
          <p:cNvSpPr/>
          <p:nvPr/>
        </p:nvSpPr>
        <p:spPr>
          <a:xfrm>
            <a:off x="2076674" y="4080943"/>
            <a:ext cx="12817197" cy="214789"/>
          </a:xfrm>
          <a:prstGeom prst="rect">
            <a:avLst/>
          </a:prstGeom>
          <a:noFill/>
          <a:ln/>
        </p:spPr>
        <p:txBody>
          <a:bodyPr wrap="none" lIns="0" tIns="0" rIns="0" bIns="0" rtlCol="0" anchor="t"/>
          <a:lstStyle/>
          <a:p>
            <a:pPr marL="0" indent="0" algn="l">
              <a:lnSpc>
                <a:spcPts val="16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Khi công nhân làm việc với máy cưa, một phút lơ là có thể dẫn đến việc bị thương nghiêm trọng, từ các vết cắt đến những chấn thương nặng hơn, </a:t>
            </a:r>
          </a:p>
          <a:p>
            <a:pPr marL="0" indent="0" algn="l">
              <a:lnSpc>
                <a:spcPts val="1650"/>
              </a:lnSpc>
              <a:buNone/>
            </a:pPr>
            <a:r>
              <a:rPr lang="en-US" sz="1400" dirty="0" err="1">
                <a:solidFill>
                  <a:srgbClr val="2B4150"/>
                </a:solidFill>
                <a:latin typeface="PT Serif" panose="020A0603040505020204" pitchFamily="18" charset="0"/>
                <a:ea typeface="Source Sans Pro" pitchFamily="34" charset="-122"/>
                <a:cs typeface="Source Sans Pro" pitchFamily="34" charset="-120"/>
              </a:rPr>
              <a:t>thậm</a:t>
            </a:r>
            <a:r>
              <a:rPr lang="en-US" sz="1400" dirty="0">
                <a:solidFill>
                  <a:srgbClr val="2B4150"/>
                </a:solidFill>
                <a:latin typeface="PT Serif" panose="020A0603040505020204" pitchFamily="18" charset="0"/>
                <a:ea typeface="Source Sans Pro" pitchFamily="34" charset="-122"/>
                <a:cs typeface="Source Sans Pro" pitchFamily="34" charset="-120"/>
              </a:rPr>
              <a:t> chí là gãy xương.</a:t>
            </a:r>
            <a:endParaRPr lang="en-US" sz="1400" dirty="0"/>
          </a:p>
        </p:txBody>
      </p:sp>
      <p:pic>
        <p:nvPicPr>
          <p:cNvPr id="8" name="Image 2" descr="preencoded.png"/>
          <p:cNvPicPr>
            <a:picLocks noChangeAspect="1"/>
          </p:cNvPicPr>
          <p:nvPr/>
        </p:nvPicPr>
        <p:blipFill>
          <a:blip r:embed="rId5"/>
          <a:stretch>
            <a:fillRect/>
          </a:stretch>
        </p:blipFill>
        <p:spPr>
          <a:xfrm>
            <a:off x="1203589" y="4731024"/>
            <a:ext cx="671632" cy="1074658"/>
          </a:xfrm>
          <a:prstGeom prst="rect">
            <a:avLst/>
          </a:prstGeom>
        </p:spPr>
      </p:pic>
      <p:sp>
        <p:nvSpPr>
          <p:cNvPr id="9" name="Text 4"/>
          <p:cNvSpPr/>
          <p:nvPr/>
        </p:nvSpPr>
        <p:spPr>
          <a:xfrm>
            <a:off x="2076674" y="4865327"/>
            <a:ext cx="1679138" cy="209788"/>
          </a:xfrm>
          <a:prstGeom prst="rect">
            <a:avLst/>
          </a:prstGeom>
          <a:noFill/>
          <a:ln/>
        </p:spPr>
        <p:txBody>
          <a:bodyPr wrap="none" lIns="0" tIns="0" rIns="0" bIns="0" rtlCol="0" anchor="t"/>
          <a:lstStyle/>
          <a:p>
            <a:pPr marL="0" indent="0" algn="l">
              <a:lnSpc>
                <a:spcPts val="1650"/>
              </a:lnSpc>
              <a:buNone/>
            </a:pPr>
            <a:r>
              <a:rPr lang="en-US" sz="2400" dirty="0">
                <a:solidFill>
                  <a:srgbClr val="2B4150"/>
                </a:solidFill>
                <a:latin typeface="MuseoModerno Medium" pitchFamily="34" charset="0"/>
                <a:ea typeface="MuseoModerno Medium" pitchFamily="34" charset="-122"/>
                <a:cs typeface="MuseoModerno Medium" pitchFamily="34" charset="-120"/>
              </a:rPr>
              <a:t>Tai nạn do máy móc</a:t>
            </a:r>
            <a:endParaRPr lang="en-US" sz="2400" dirty="0"/>
          </a:p>
        </p:txBody>
      </p:sp>
      <p:sp>
        <p:nvSpPr>
          <p:cNvPr id="10" name="Text 5"/>
          <p:cNvSpPr/>
          <p:nvPr/>
        </p:nvSpPr>
        <p:spPr>
          <a:xfrm>
            <a:off x="2076674" y="5155601"/>
            <a:ext cx="12817197" cy="214789"/>
          </a:xfrm>
          <a:prstGeom prst="rect">
            <a:avLst/>
          </a:prstGeom>
          <a:noFill/>
          <a:ln/>
        </p:spPr>
        <p:txBody>
          <a:bodyPr wrap="none" lIns="0" tIns="0" rIns="0" bIns="0" rtlCol="0" anchor="t"/>
          <a:lstStyle/>
          <a:p>
            <a:pPr marL="0" indent="0" algn="l">
              <a:lnSpc>
                <a:spcPts val="16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Trong trường hợp máy cưa bị kẹt hoặc mất điện đột ngột, công nhân có thể phản ứng không kịp thời, dẫn đến những chấn thương không mong muốn.</a:t>
            </a:r>
            <a:endParaRPr lang="en-US" sz="1400" dirty="0"/>
          </a:p>
        </p:txBody>
      </p:sp>
      <p:pic>
        <p:nvPicPr>
          <p:cNvPr id="11" name="Image 3" descr="preencoded.png"/>
          <p:cNvPicPr>
            <a:picLocks noChangeAspect="1"/>
          </p:cNvPicPr>
          <p:nvPr/>
        </p:nvPicPr>
        <p:blipFill>
          <a:blip r:embed="rId6"/>
          <a:stretch>
            <a:fillRect/>
          </a:stretch>
        </p:blipFill>
        <p:spPr>
          <a:xfrm>
            <a:off x="1203589" y="5805682"/>
            <a:ext cx="671632" cy="1074658"/>
          </a:xfrm>
          <a:prstGeom prst="rect">
            <a:avLst/>
          </a:prstGeom>
        </p:spPr>
      </p:pic>
      <p:sp>
        <p:nvSpPr>
          <p:cNvPr id="12" name="Text 6"/>
          <p:cNvSpPr/>
          <p:nvPr/>
        </p:nvSpPr>
        <p:spPr>
          <a:xfrm>
            <a:off x="2076674" y="5939985"/>
            <a:ext cx="1679138" cy="209788"/>
          </a:xfrm>
          <a:prstGeom prst="rect">
            <a:avLst/>
          </a:prstGeom>
          <a:noFill/>
          <a:ln/>
        </p:spPr>
        <p:txBody>
          <a:bodyPr wrap="none" lIns="0" tIns="0" rIns="0" bIns="0" rtlCol="0" anchor="t"/>
          <a:lstStyle/>
          <a:p>
            <a:pPr marL="0" indent="0" algn="l">
              <a:lnSpc>
                <a:spcPts val="1650"/>
              </a:lnSpc>
              <a:buNone/>
            </a:pPr>
            <a:r>
              <a:rPr lang="en-US" sz="2400" dirty="0">
                <a:solidFill>
                  <a:srgbClr val="2B4150"/>
                </a:solidFill>
                <a:latin typeface="MuseoModerno Medium" pitchFamily="34" charset="0"/>
                <a:ea typeface="MuseoModerno Medium" pitchFamily="34" charset="-122"/>
                <a:cs typeface="MuseoModerno Medium" pitchFamily="34" charset="-120"/>
              </a:rPr>
              <a:t>Bụi gỗ</a:t>
            </a:r>
            <a:endParaRPr lang="en-US" sz="2400" dirty="0"/>
          </a:p>
        </p:txBody>
      </p:sp>
      <p:sp>
        <p:nvSpPr>
          <p:cNvPr id="13" name="Text 7"/>
          <p:cNvSpPr/>
          <p:nvPr/>
        </p:nvSpPr>
        <p:spPr>
          <a:xfrm>
            <a:off x="2076674" y="6230259"/>
            <a:ext cx="12817197" cy="214789"/>
          </a:xfrm>
          <a:prstGeom prst="rect">
            <a:avLst/>
          </a:prstGeom>
          <a:noFill/>
          <a:ln/>
        </p:spPr>
        <p:txBody>
          <a:bodyPr wrap="none" lIns="0" tIns="0" rIns="0" bIns="0" rtlCol="0" anchor="t"/>
          <a:lstStyle/>
          <a:p>
            <a:pPr marL="0" indent="0" algn="l">
              <a:lnSpc>
                <a:spcPts val="16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Bụi này không chỉ gây khó khăn cho việc thở mà còn có thể dẫn đến các vấn đề về hô hấp lâu dài nếu không được xử lý kịp thời.</a:t>
            </a:r>
            <a:endParaRPr lang="en-US" sz="1400" dirty="0"/>
          </a:p>
        </p:txBody>
      </p:sp>
      <p:pic>
        <p:nvPicPr>
          <p:cNvPr id="14" name="Image 4" descr="preencoded.png"/>
          <p:cNvPicPr>
            <a:picLocks noChangeAspect="1"/>
          </p:cNvPicPr>
          <p:nvPr/>
        </p:nvPicPr>
        <p:blipFill>
          <a:blip r:embed="rId7"/>
          <a:stretch>
            <a:fillRect/>
          </a:stretch>
        </p:blipFill>
        <p:spPr>
          <a:xfrm>
            <a:off x="1203589" y="6880341"/>
            <a:ext cx="671632" cy="1074658"/>
          </a:xfrm>
          <a:prstGeom prst="rect">
            <a:avLst/>
          </a:prstGeom>
        </p:spPr>
      </p:pic>
      <p:sp>
        <p:nvSpPr>
          <p:cNvPr id="15" name="Text 8"/>
          <p:cNvSpPr/>
          <p:nvPr/>
        </p:nvSpPr>
        <p:spPr>
          <a:xfrm>
            <a:off x="2076674" y="7014643"/>
            <a:ext cx="1679138" cy="209788"/>
          </a:xfrm>
          <a:prstGeom prst="rect">
            <a:avLst/>
          </a:prstGeom>
          <a:noFill/>
          <a:ln/>
        </p:spPr>
        <p:txBody>
          <a:bodyPr wrap="none" lIns="0" tIns="0" rIns="0" bIns="0" rtlCol="0" anchor="t"/>
          <a:lstStyle/>
          <a:p>
            <a:pPr marL="0" indent="0" algn="l">
              <a:lnSpc>
                <a:spcPts val="1650"/>
              </a:lnSpc>
              <a:buNone/>
            </a:pPr>
            <a:r>
              <a:rPr lang="en-US" sz="2400" dirty="0">
                <a:solidFill>
                  <a:srgbClr val="2B4150"/>
                </a:solidFill>
                <a:latin typeface="MuseoModerno Medium" pitchFamily="34" charset="0"/>
                <a:ea typeface="MuseoModerno Medium" pitchFamily="34" charset="-122"/>
                <a:cs typeface="MuseoModerno Medium" pitchFamily="34" charset="-120"/>
              </a:rPr>
              <a:t>Sự chủ quan</a:t>
            </a:r>
            <a:endParaRPr lang="en-US" sz="2400" dirty="0"/>
          </a:p>
        </p:txBody>
      </p:sp>
      <p:sp>
        <p:nvSpPr>
          <p:cNvPr id="16" name="Text 9"/>
          <p:cNvSpPr/>
          <p:nvPr/>
        </p:nvSpPr>
        <p:spPr>
          <a:xfrm>
            <a:off x="2076674" y="7304917"/>
            <a:ext cx="12817197" cy="214789"/>
          </a:xfrm>
          <a:prstGeom prst="rect">
            <a:avLst/>
          </a:prstGeom>
          <a:noFill/>
          <a:ln/>
        </p:spPr>
        <p:txBody>
          <a:bodyPr wrap="none" lIns="0" tIns="0" rIns="0" bIns="0" rtlCol="0" anchor="t"/>
          <a:lstStyle/>
          <a:p>
            <a:pPr marL="0" indent="0" algn="l">
              <a:lnSpc>
                <a:spcPts val="165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Khi công nhân không đeo đầy đủ thiết bị bảo hộ hoặc không tuân thủ các quy định an toàn, các sự cố bất ngờ hoặc tiếp xúc lâu dài trong môi </a:t>
            </a:r>
            <a:r>
              <a:rPr lang="en-US" sz="1400" dirty="0" err="1">
                <a:solidFill>
                  <a:srgbClr val="2B4150"/>
                </a:solidFill>
                <a:latin typeface="PT Serif" panose="020A0603040505020204" pitchFamily="18" charset="0"/>
                <a:ea typeface="Source Sans Pro" pitchFamily="34" charset="-122"/>
                <a:cs typeface="Source Sans Pro" pitchFamily="34" charset="-120"/>
              </a:rPr>
              <a:t>trường</a:t>
            </a:r>
            <a:r>
              <a:rPr lang="en-US" sz="1400" dirty="0">
                <a:solidFill>
                  <a:srgbClr val="2B4150"/>
                </a:solidFill>
                <a:latin typeface="PT Serif" panose="020A0603040505020204" pitchFamily="18" charset="0"/>
                <a:ea typeface="Source Sans Pro" pitchFamily="34" charset="-122"/>
                <a:cs typeface="Source Sans Pro" pitchFamily="34" charset="-120"/>
              </a:rPr>
              <a:t> </a:t>
            </a:r>
          </a:p>
          <a:p>
            <a:pPr marL="0" indent="0" algn="l">
              <a:lnSpc>
                <a:spcPts val="1650"/>
              </a:lnSpc>
              <a:buNone/>
            </a:pPr>
            <a:r>
              <a:rPr lang="en-US" sz="1400" dirty="0" err="1">
                <a:solidFill>
                  <a:srgbClr val="2B4150"/>
                </a:solidFill>
                <a:latin typeface="PT Serif" panose="020A0603040505020204" pitchFamily="18" charset="0"/>
                <a:ea typeface="Source Sans Pro" pitchFamily="34" charset="-122"/>
                <a:cs typeface="Source Sans Pro" pitchFamily="34" charset="-120"/>
              </a:rPr>
              <a:t>có</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thể</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gây</a:t>
            </a:r>
            <a:r>
              <a:rPr lang="en-US" sz="1400" dirty="0">
                <a:solidFill>
                  <a:srgbClr val="2B4150"/>
                </a:solidFill>
                <a:latin typeface="PT Serif" panose="020A0603040505020204" pitchFamily="18" charset="0"/>
                <a:ea typeface="Source Sans Pro" pitchFamily="34" charset="-122"/>
                <a:cs typeface="Source Sans Pro" pitchFamily="34" charset="-120"/>
              </a:rPr>
              <a:t> ra các ảnh hưởng tiêu cực đến sức khỏe.</a:t>
            </a:r>
            <a:endParaRPr lang="en-US" sz="1400" dirty="0"/>
          </a:p>
        </p:txBody>
      </p:sp>
      <p:pic>
        <p:nvPicPr>
          <p:cNvPr id="18" name="Picture 17">
            <a:extLst>
              <a:ext uri="{FF2B5EF4-FFF2-40B4-BE49-F238E27FC236}">
                <a16:creationId xmlns:a16="http://schemas.microsoft.com/office/drawing/2014/main" id="{EC7EDA44-5C90-89E9-B81D-BBC6E2F5D777}"/>
              </a:ext>
            </a:extLst>
          </p:cNvPr>
          <p:cNvPicPr>
            <a:picLocks noChangeAspect="1"/>
          </p:cNvPicPr>
          <p:nvPr/>
        </p:nvPicPr>
        <p:blipFill>
          <a:blip r:embed="rId8"/>
          <a:stretch>
            <a:fillRect/>
          </a:stretch>
        </p:blipFill>
        <p:spPr>
          <a:xfrm>
            <a:off x="12429812" y="7519939"/>
            <a:ext cx="2024218" cy="6268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494379" y="416242"/>
            <a:ext cx="7253883" cy="509230"/>
          </a:xfrm>
          <a:prstGeom prst="rect">
            <a:avLst/>
          </a:prstGeom>
          <a:noFill/>
          <a:ln/>
        </p:spPr>
        <p:txBody>
          <a:bodyPr wrap="none" lIns="0" tIns="0" rIns="0" bIns="0" rtlCol="0" anchor="t"/>
          <a:lstStyle/>
          <a:p>
            <a:pPr marL="0" indent="0">
              <a:lnSpc>
                <a:spcPts val="4000"/>
              </a:lnSpc>
              <a:buNone/>
            </a:pPr>
            <a:r>
              <a:rPr lang="en-US" sz="3600" b="1" dirty="0">
                <a:solidFill>
                  <a:srgbClr val="124E73"/>
                </a:solidFill>
                <a:latin typeface="MuseoModerno Medium" pitchFamily="34" charset="0"/>
                <a:ea typeface="MuseoModerno Medium" pitchFamily="34" charset="-122"/>
                <a:cs typeface="MuseoModerno Medium" pitchFamily="34" charset="-120"/>
              </a:rPr>
              <a:t>II. Công đoạn Phun keo và ép khuôn</a:t>
            </a:r>
            <a:endParaRPr lang="en-US" sz="3600" b="1" dirty="0"/>
          </a:p>
        </p:txBody>
      </p:sp>
      <p:pic>
        <p:nvPicPr>
          <p:cNvPr id="3" name="Image 0" descr="preencoded.png"/>
          <p:cNvPicPr>
            <a:picLocks noChangeAspect="1"/>
          </p:cNvPicPr>
          <p:nvPr/>
        </p:nvPicPr>
        <p:blipFill>
          <a:blip r:embed="rId3"/>
          <a:stretch>
            <a:fillRect/>
          </a:stretch>
        </p:blipFill>
        <p:spPr>
          <a:xfrm>
            <a:off x="4914558" y="1182171"/>
            <a:ext cx="4801283" cy="2700695"/>
          </a:xfrm>
          <a:prstGeom prst="rect">
            <a:avLst/>
          </a:prstGeom>
        </p:spPr>
      </p:pic>
      <p:sp>
        <p:nvSpPr>
          <p:cNvPr id="4" name="Shape 1"/>
          <p:cNvSpPr/>
          <p:nvPr/>
        </p:nvSpPr>
        <p:spPr>
          <a:xfrm>
            <a:off x="1180750" y="4308395"/>
            <a:ext cx="22860" cy="3018234"/>
          </a:xfrm>
          <a:prstGeom prst="roundRect">
            <a:avLst>
              <a:gd name="adj" fmla="val 106924"/>
            </a:avLst>
          </a:prstGeom>
          <a:solidFill>
            <a:srgbClr val="D9D4C9"/>
          </a:solidFill>
          <a:ln/>
        </p:spPr>
      </p:sp>
      <p:sp>
        <p:nvSpPr>
          <p:cNvPr id="5" name="Shape 2"/>
          <p:cNvSpPr/>
          <p:nvPr/>
        </p:nvSpPr>
        <p:spPr>
          <a:xfrm>
            <a:off x="1352616" y="4663439"/>
            <a:ext cx="570309" cy="22860"/>
          </a:xfrm>
          <a:prstGeom prst="roundRect">
            <a:avLst>
              <a:gd name="adj" fmla="val 106924"/>
            </a:avLst>
          </a:prstGeom>
          <a:solidFill>
            <a:srgbClr val="2B678C"/>
          </a:solidFill>
          <a:ln/>
        </p:spPr>
      </p:sp>
      <p:sp>
        <p:nvSpPr>
          <p:cNvPr id="6" name="Shape 3"/>
          <p:cNvSpPr/>
          <p:nvPr/>
        </p:nvSpPr>
        <p:spPr>
          <a:xfrm>
            <a:off x="1008883" y="4491632"/>
            <a:ext cx="366593" cy="366593"/>
          </a:xfrm>
          <a:prstGeom prst="roundRect">
            <a:avLst>
              <a:gd name="adj" fmla="val 6668"/>
            </a:avLst>
          </a:prstGeom>
          <a:solidFill>
            <a:srgbClr val="124E73"/>
          </a:solidFill>
          <a:ln/>
        </p:spPr>
      </p:sp>
      <p:sp>
        <p:nvSpPr>
          <p:cNvPr id="7" name="Text 4"/>
          <p:cNvSpPr/>
          <p:nvPr/>
        </p:nvSpPr>
        <p:spPr>
          <a:xfrm>
            <a:off x="1134851" y="4552711"/>
            <a:ext cx="114657" cy="244435"/>
          </a:xfrm>
          <a:prstGeom prst="rect">
            <a:avLst/>
          </a:prstGeom>
          <a:noFill/>
          <a:ln/>
        </p:spPr>
        <p:txBody>
          <a:bodyPr wrap="none" lIns="0" tIns="0" rIns="0" bIns="0" rtlCol="0" anchor="t"/>
          <a:lstStyle/>
          <a:p>
            <a:pPr marL="0" indent="0" algn="ctr">
              <a:lnSpc>
                <a:spcPts val="1900"/>
              </a:lnSpc>
              <a:buNone/>
            </a:pPr>
            <a:r>
              <a:rPr lang="en-US" sz="1900" dirty="0">
                <a:solidFill>
                  <a:srgbClr val="FFFFFF"/>
                </a:solidFill>
                <a:latin typeface="MuseoModerno Medium" pitchFamily="34" charset="0"/>
                <a:ea typeface="MuseoModerno Medium" pitchFamily="34" charset="-122"/>
                <a:cs typeface="MuseoModerno Medium" pitchFamily="34" charset="-120"/>
              </a:rPr>
              <a:t>1</a:t>
            </a:r>
            <a:endParaRPr lang="en-US" sz="1900" dirty="0"/>
          </a:p>
        </p:txBody>
      </p:sp>
      <p:sp>
        <p:nvSpPr>
          <p:cNvPr id="8" name="Text 5"/>
          <p:cNvSpPr/>
          <p:nvPr/>
        </p:nvSpPr>
        <p:spPr>
          <a:xfrm>
            <a:off x="2088363" y="4471272"/>
            <a:ext cx="2036802" cy="254556"/>
          </a:xfrm>
          <a:prstGeom prst="rect">
            <a:avLst/>
          </a:prstGeom>
          <a:noFill/>
          <a:ln/>
        </p:spPr>
        <p:txBody>
          <a:bodyPr wrap="none" lIns="0" tIns="0" rIns="0" bIns="0" rtlCol="0" anchor="t"/>
          <a:lstStyle/>
          <a:p>
            <a:pPr marL="0" indent="0" algn="l">
              <a:lnSpc>
                <a:spcPts val="2000"/>
              </a:lnSpc>
              <a:buNone/>
            </a:pPr>
            <a:r>
              <a:rPr lang="en-US" sz="2800" dirty="0">
                <a:solidFill>
                  <a:srgbClr val="2B4150"/>
                </a:solidFill>
                <a:latin typeface="MuseoModerno Medium" pitchFamily="34" charset="0"/>
                <a:ea typeface="MuseoModerno Medium" pitchFamily="34" charset="-122"/>
                <a:cs typeface="MuseoModerno Medium" pitchFamily="34" charset="-120"/>
              </a:rPr>
              <a:t>Phun sơn</a:t>
            </a:r>
            <a:endParaRPr lang="en-US" sz="2800" dirty="0"/>
          </a:p>
        </p:txBody>
      </p:sp>
      <p:sp>
        <p:nvSpPr>
          <p:cNvPr id="9" name="Text 6"/>
          <p:cNvSpPr/>
          <p:nvPr/>
        </p:nvSpPr>
        <p:spPr>
          <a:xfrm>
            <a:off x="2088363" y="4823578"/>
            <a:ext cx="12349282" cy="260747"/>
          </a:xfrm>
          <a:prstGeom prst="rect">
            <a:avLst/>
          </a:prstGeom>
          <a:noFill/>
          <a:ln/>
        </p:spPr>
        <p:txBody>
          <a:bodyPr wrap="none" lIns="0" tIns="0" rIns="0" bIns="0" rtlCol="0" anchor="t"/>
          <a:lstStyle/>
          <a:p>
            <a:pPr marL="285750" indent="-285750" algn="l">
              <a:lnSpc>
                <a:spcPts val="2050"/>
              </a:lnSpc>
              <a:buFont typeface="Arial" panose="020B0604020202020204" pitchFamily="34" charset="0"/>
              <a:buChar char="•"/>
            </a:pPr>
            <a:r>
              <a:rPr lang="en-US" sz="1600" dirty="0">
                <a:solidFill>
                  <a:srgbClr val="2B4150"/>
                </a:solidFill>
                <a:latin typeface="PT Serif" panose="020A0603040505020204" pitchFamily="18" charset="0"/>
                <a:ea typeface="Source Sans Pro" pitchFamily="34" charset="-122"/>
                <a:cs typeface="Source Sans Pro" pitchFamily="34" charset="-120"/>
              </a:rPr>
              <a:t>Tấm gỗ sẽ được phun một lớp keo đặc biệt nhằm tạo ra độ kết dính tối ưu giữa các lớp gỗ hoặc giữa gỗ và vật liệu composite.</a:t>
            </a:r>
            <a:endParaRPr lang="en-US" sz="1600" dirty="0"/>
          </a:p>
        </p:txBody>
      </p:sp>
      <p:sp>
        <p:nvSpPr>
          <p:cNvPr id="10" name="Text 7"/>
          <p:cNvSpPr/>
          <p:nvPr/>
        </p:nvSpPr>
        <p:spPr>
          <a:xfrm>
            <a:off x="2088363" y="5182075"/>
            <a:ext cx="12349282" cy="260747"/>
          </a:xfrm>
          <a:prstGeom prst="rect">
            <a:avLst/>
          </a:prstGeom>
          <a:noFill/>
          <a:ln/>
        </p:spPr>
        <p:txBody>
          <a:bodyPr wrap="none" lIns="0" tIns="0" rIns="0" bIns="0" rtlCol="0" anchor="t"/>
          <a:lstStyle/>
          <a:p>
            <a:pPr marL="285750" indent="-285750" algn="l">
              <a:lnSpc>
                <a:spcPts val="2050"/>
              </a:lnSpc>
              <a:buFont typeface="Arial" panose="020B0604020202020204" pitchFamily="34" charset="0"/>
              <a:buChar char="•"/>
            </a:pPr>
            <a:r>
              <a:rPr lang="en-US" sz="1600" dirty="0">
                <a:solidFill>
                  <a:srgbClr val="2B4150"/>
                </a:solidFill>
                <a:latin typeface="PT Serif" panose="020A0603040505020204" pitchFamily="18" charset="0"/>
                <a:ea typeface="Source Sans Pro" pitchFamily="34" charset="-122"/>
                <a:cs typeface="Source Sans Pro" pitchFamily="34" charset="-120"/>
              </a:rPr>
              <a:t>Việc lựa chọn loại keo phù hợp, đảm bảo khả năng chịu nước và chống mối mọt, là điều cần thiết để đảm bảo sản phẩm có </a:t>
            </a:r>
            <a:r>
              <a:rPr lang="en-US" sz="1600" dirty="0" err="1">
                <a:solidFill>
                  <a:srgbClr val="2B4150"/>
                </a:solidFill>
                <a:latin typeface="PT Serif" panose="020A0603040505020204" pitchFamily="18" charset="0"/>
                <a:ea typeface="Source Sans Pro" pitchFamily="34" charset="-122"/>
                <a:cs typeface="Source Sans Pro" pitchFamily="34" charset="-120"/>
              </a:rPr>
              <a:t>thể</a:t>
            </a:r>
            <a:r>
              <a:rPr lang="en-US" sz="1600" dirty="0">
                <a:solidFill>
                  <a:srgbClr val="2B4150"/>
                </a:solidFill>
                <a:latin typeface="PT Serif" panose="020A0603040505020204" pitchFamily="18" charset="0"/>
                <a:ea typeface="Source Sans Pro" pitchFamily="34" charset="-122"/>
                <a:cs typeface="Source Sans Pro" pitchFamily="34" charset="-120"/>
              </a:rPr>
              <a:t> </a:t>
            </a:r>
          </a:p>
          <a:p>
            <a:pPr algn="l">
              <a:lnSpc>
                <a:spcPts val="2050"/>
              </a:lnSpc>
            </a:pPr>
            <a:r>
              <a:rPr lang="en-US" sz="1600" dirty="0" err="1">
                <a:solidFill>
                  <a:srgbClr val="2B4150"/>
                </a:solidFill>
                <a:latin typeface="PT Serif" panose="020A0603040505020204" pitchFamily="18" charset="0"/>
                <a:ea typeface="Source Sans Pro" pitchFamily="34" charset="-122"/>
                <a:cs typeface="Source Sans Pro" pitchFamily="34" charset="-120"/>
              </a:rPr>
              <a:t>hoạt</a:t>
            </a:r>
            <a:r>
              <a:rPr lang="en-US" sz="1600" dirty="0">
                <a:solidFill>
                  <a:srgbClr val="2B4150"/>
                </a:solidFill>
                <a:latin typeface="PT Serif" panose="020A0603040505020204" pitchFamily="18" charset="0"/>
                <a:ea typeface="Source Sans Pro" pitchFamily="34" charset="-122"/>
                <a:cs typeface="Source Sans Pro" pitchFamily="34" charset="-120"/>
              </a:rPr>
              <a:t> động tốt trong môi trường ẩm ướt.</a:t>
            </a:r>
            <a:endParaRPr lang="en-US" sz="1600" dirty="0"/>
          </a:p>
        </p:txBody>
      </p:sp>
      <p:sp>
        <p:nvSpPr>
          <p:cNvPr id="11" name="Shape 8"/>
          <p:cNvSpPr/>
          <p:nvPr/>
        </p:nvSpPr>
        <p:spPr>
          <a:xfrm>
            <a:off x="1352616" y="6547246"/>
            <a:ext cx="570309" cy="22860"/>
          </a:xfrm>
          <a:prstGeom prst="roundRect">
            <a:avLst>
              <a:gd name="adj" fmla="val 106924"/>
            </a:avLst>
          </a:prstGeom>
          <a:solidFill>
            <a:srgbClr val="2B678C"/>
          </a:solidFill>
          <a:ln/>
        </p:spPr>
      </p:sp>
      <p:sp>
        <p:nvSpPr>
          <p:cNvPr id="12" name="Shape 9"/>
          <p:cNvSpPr/>
          <p:nvPr/>
        </p:nvSpPr>
        <p:spPr>
          <a:xfrm>
            <a:off x="1008883" y="6375438"/>
            <a:ext cx="366593" cy="366593"/>
          </a:xfrm>
          <a:prstGeom prst="roundRect">
            <a:avLst>
              <a:gd name="adj" fmla="val 6668"/>
            </a:avLst>
          </a:prstGeom>
          <a:solidFill>
            <a:srgbClr val="124E73"/>
          </a:solidFill>
          <a:ln/>
        </p:spPr>
      </p:sp>
      <p:sp>
        <p:nvSpPr>
          <p:cNvPr id="13" name="Text 10"/>
          <p:cNvSpPr/>
          <p:nvPr/>
        </p:nvSpPr>
        <p:spPr>
          <a:xfrm>
            <a:off x="1124254" y="6436517"/>
            <a:ext cx="135850" cy="244435"/>
          </a:xfrm>
          <a:prstGeom prst="rect">
            <a:avLst/>
          </a:prstGeom>
          <a:noFill/>
          <a:ln/>
        </p:spPr>
        <p:txBody>
          <a:bodyPr wrap="none" lIns="0" tIns="0" rIns="0" bIns="0" rtlCol="0" anchor="t"/>
          <a:lstStyle/>
          <a:p>
            <a:pPr marL="0" indent="0" algn="ctr">
              <a:lnSpc>
                <a:spcPts val="1900"/>
              </a:lnSpc>
              <a:buNone/>
            </a:pPr>
            <a:r>
              <a:rPr lang="en-US" sz="1900" dirty="0">
                <a:solidFill>
                  <a:srgbClr val="FFFFFF"/>
                </a:solidFill>
                <a:latin typeface="MuseoModerno Medium" pitchFamily="34" charset="0"/>
                <a:ea typeface="MuseoModerno Medium" pitchFamily="34" charset="-122"/>
                <a:cs typeface="MuseoModerno Medium" pitchFamily="34" charset="-120"/>
              </a:rPr>
              <a:t>2</a:t>
            </a:r>
            <a:endParaRPr lang="en-US" sz="1900" dirty="0"/>
          </a:p>
        </p:txBody>
      </p:sp>
      <p:sp>
        <p:nvSpPr>
          <p:cNvPr id="14" name="Text 11"/>
          <p:cNvSpPr/>
          <p:nvPr/>
        </p:nvSpPr>
        <p:spPr>
          <a:xfrm>
            <a:off x="2088363" y="6355079"/>
            <a:ext cx="2036802" cy="254556"/>
          </a:xfrm>
          <a:prstGeom prst="rect">
            <a:avLst/>
          </a:prstGeom>
          <a:noFill/>
          <a:ln/>
        </p:spPr>
        <p:txBody>
          <a:bodyPr wrap="none" lIns="0" tIns="0" rIns="0" bIns="0" rtlCol="0" anchor="t"/>
          <a:lstStyle/>
          <a:p>
            <a:pPr marL="0" indent="0" algn="l">
              <a:lnSpc>
                <a:spcPts val="2000"/>
              </a:lnSpc>
              <a:buNone/>
            </a:pPr>
            <a:r>
              <a:rPr lang="en-US" sz="2800" dirty="0">
                <a:solidFill>
                  <a:srgbClr val="2B4150"/>
                </a:solidFill>
                <a:latin typeface="MuseoModerno Medium" pitchFamily="34" charset="0"/>
                <a:ea typeface="MuseoModerno Medium" pitchFamily="34" charset="-122"/>
                <a:cs typeface="MuseoModerno Medium" pitchFamily="34" charset="-120"/>
              </a:rPr>
              <a:t>Ép khuôn</a:t>
            </a:r>
            <a:endParaRPr lang="en-US" sz="2800" dirty="0"/>
          </a:p>
        </p:txBody>
      </p:sp>
      <p:sp>
        <p:nvSpPr>
          <p:cNvPr id="15" name="Text 12"/>
          <p:cNvSpPr/>
          <p:nvPr/>
        </p:nvSpPr>
        <p:spPr>
          <a:xfrm>
            <a:off x="2088363" y="6707385"/>
            <a:ext cx="12349282" cy="260747"/>
          </a:xfrm>
          <a:prstGeom prst="rect">
            <a:avLst/>
          </a:prstGeom>
          <a:noFill/>
          <a:ln/>
        </p:spPr>
        <p:txBody>
          <a:bodyPr wrap="none" lIns="0" tIns="0" rIns="0" bIns="0" rtlCol="0" anchor="t"/>
          <a:lstStyle/>
          <a:p>
            <a:pPr marL="285750" indent="-285750" algn="l">
              <a:lnSpc>
                <a:spcPts val="2050"/>
              </a:lnSpc>
              <a:buFont typeface="Arial" panose="020B0604020202020204" pitchFamily="34" charset="0"/>
              <a:buChar char="•"/>
            </a:pPr>
            <a:r>
              <a:rPr lang="en-US" sz="1600" dirty="0">
                <a:solidFill>
                  <a:srgbClr val="2B4150"/>
                </a:solidFill>
                <a:latin typeface="PT Serif" panose="020A0603040505020204" pitchFamily="18" charset="0"/>
                <a:ea typeface="Source Sans Pro" pitchFamily="34" charset="-122"/>
                <a:cs typeface="Source Sans Pro" pitchFamily="34" charset="-120"/>
              </a:rPr>
              <a:t>Tiến hành đưa vào khuôn và tiến hành ép dưới áp lực cao. </a:t>
            </a:r>
            <a:endParaRPr lang="en-US" sz="1600" dirty="0"/>
          </a:p>
        </p:txBody>
      </p:sp>
      <p:sp>
        <p:nvSpPr>
          <p:cNvPr id="16" name="Text 13"/>
          <p:cNvSpPr/>
          <p:nvPr/>
        </p:nvSpPr>
        <p:spPr>
          <a:xfrm>
            <a:off x="2088363" y="7065882"/>
            <a:ext cx="12349282" cy="521494"/>
          </a:xfrm>
          <a:prstGeom prst="rect">
            <a:avLst/>
          </a:prstGeom>
          <a:noFill/>
          <a:ln/>
        </p:spPr>
        <p:txBody>
          <a:bodyPr wrap="square" lIns="0" tIns="0" rIns="0" bIns="0" rtlCol="0" anchor="t"/>
          <a:lstStyle/>
          <a:p>
            <a:pPr marL="285750" indent="-285750" algn="l">
              <a:lnSpc>
                <a:spcPts val="2050"/>
              </a:lnSpc>
              <a:buFont typeface="Arial" panose="020B0604020202020204" pitchFamily="34" charset="0"/>
              <a:buChar char="•"/>
            </a:pPr>
            <a:r>
              <a:rPr lang="en-US" sz="1600" dirty="0">
                <a:solidFill>
                  <a:srgbClr val="2B4150"/>
                </a:solidFill>
                <a:latin typeface="PT Serif" panose="020A0603040505020204" pitchFamily="18" charset="0"/>
                <a:ea typeface="Source Sans Pro" pitchFamily="34" charset="-122"/>
                <a:cs typeface="Source Sans Pro" pitchFamily="34" charset="-120"/>
              </a:rPr>
              <a:t>Công đoạn ép khuôn không chỉ giúp gỗ được định hình theo kích thước và hình dạng mong muốn, mà còn tăng cường độ kết dính giữa các lớp, đảm bảo sản phẩm đạt tiêu chuẩn chất lượng.</a:t>
            </a:r>
            <a:endParaRPr lang="en-US" sz="1600" dirty="0"/>
          </a:p>
        </p:txBody>
      </p:sp>
      <p:pic>
        <p:nvPicPr>
          <p:cNvPr id="18" name="Picture 17">
            <a:extLst>
              <a:ext uri="{FF2B5EF4-FFF2-40B4-BE49-F238E27FC236}">
                <a16:creationId xmlns:a16="http://schemas.microsoft.com/office/drawing/2014/main" id="{448621A9-AD2B-B3EB-741C-D1F13B978636}"/>
              </a:ext>
            </a:extLst>
          </p:cNvPr>
          <p:cNvPicPr>
            <a:picLocks noChangeAspect="1"/>
          </p:cNvPicPr>
          <p:nvPr/>
        </p:nvPicPr>
        <p:blipFill>
          <a:blip r:embed="rId4"/>
          <a:stretch>
            <a:fillRect/>
          </a:stretch>
        </p:blipFill>
        <p:spPr>
          <a:xfrm>
            <a:off x="12429812" y="7519939"/>
            <a:ext cx="2024218" cy="6268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107591" y="523875"/>
            <a:ext cx="8415218" cy="463153"/>
          </a:xfrm>
          <a:prstGeom prst="rect">
            <a:avLst/>
          </a:prstGeom>
          <a:noFill/>
          <a:ln/>
        </p:spPr>
        <p:txBody>
          <a:bodyPr wrap="none" lIns="0" tIns="0" rIns="0" bIns="0" rtlCol="0" anchor="t"/>
          <a:lstStyle/>
          <a:p>
            <a:pPr marL="0" indent="0" algn="ctr">
              <a:lnSpc>
                <a:spcPts val="3600"/>
              </a:lnSpc>
              <a:buNone/>
            </a:pPr>
            <a:r>
              <a:rPr lang="en-US" sz="3600" b="1" dirty="0">
                <a:solidFill>
                  <a:srgbClr val="124E73"/>
                </a:solidFill>
                <a:latin typeface="MuseoModerno Medium" pitchFamily="34" charset="0"/>
                <a:ea typeface="MuseoModerno Medium" pitchFamily="34" charset="-122"/>
                <a:cs typeface="MuseoModerno Medium" pitchFamily="34" charset="-120"/>
              </a:rPr>
              <a:t>Nguy cơ trong quá trình Phun keo và ép khuôn</a:t>
            </a:r>
            <a:endParaRPr lang="en-US" sz="3600" b="1" dirty="0"/>
          </a:p>
        </p:txBody>
      </p:sp>
      <p:pic>
        <p:nvPicPr>
          <p:cNvPr id="3" name="Image 0" descr="preencoded.png"/>
          <p:cNvPicPr>
            <a:picLocks noChangeAspect="1"/>
          </p:cNvPicPr>
          <p:nvPr/>
        </p:nvPicPr>
        <p:blipFill>
          <a:blip r:embed="rId3"/>
          <a:stretch>
            <a:fillRect/>
          </a:stretch>
        </p:blipFill>
        <p:spPr>
          <a:xfrm>
            <a:off x="5754648" y="1307425"/>
            <a:ext cx="3121104" cy="1778437"/>
          </a:xfrm>
          <a:prstGeom prst="rect">
            <a:avLst/>
          </a:prstGeom>
        </p:spPr>
      </p:pic>
      <p:pic>
        <p:nvPicPr>
          <p:cNvPr id="4" name="Image 1" descr="preencoded.png"/>
          <p:cNvPicPr>
            <a:picLocks noChangeAspect="1"/>
          </p:cNvPicPr>
          <p:nvPr/>
        </p:nvPicPr>
        <p:blipFill>
          <a:blip r:embed="rId4"/>
          <a:stretch>
            <a:fillRect/>
          </a:stretch>
        </p:blipFill>
        <p:spPr>
          <a:xfrm>
            <a:off x="1043272" y="3827749"/>
            <a:ext cx="370523" cy="370523"/>
          </a:xfrm>
          <a:prstGeom prst="rect">
            <a:avLst/>
          </a:prstGeom>
        </p:spPr>
      </p:pic>
      <p:sp>
        <p:nvSpPr>
          <p:cNvPr id="5" name="Text 1"/>
          <p:cNvSpPr/>
          <p:nvPr/>
        </p:nvSpPr>
        <p:spPr>
          <a:xfrm>
            <a:off x="1741915" y="3927758"/>
            <a:ext cx="3385780" cy="231577"/>
          </a:xfrm>
          <a:prstGeom prst="rect">
            <a:avLst/>
          </a:prstGeom>
          <a:noFill/>
          <a:ln/>
        </p:spPr>
        <p:txBody>
          <a:bodyPr wrap="none" lIns="0" tIns="0" rIns="0" bIns="0" rtlCol="0" anchor="t"/>
          <a:lstStyle/>
          <a:p>
            <a:pPr marL="0" indent="0" algn="l">
              <a:lnSpc>
                <a:spcPts val="1800"/>
              </a:lnSpc>
              <a:buNone/>
            </a:pPr>
            <a:r>
              <a:rPr lang="en-US" sz="2400" dirty="0">
                <a:solidFill>
                  <a:srgbClr val="2B4150"/>
                </a:solidFill>
                <a:latin typeface="MuseoModerno Medium" pitchFamily="34" charset="0"/>
                <a:ea typeface="MuseoModerno Medium" pitchFamily="34" charset="-122"/>
                <a:cs typeface="MuseoModerno Medium" pitchFamily="34" charset="-120"/>
              </a:rPr>
              <a:t>Chấn thương do tiếp xúc với máy móc</a:t>
            </a:r>
            <a:endParaRPr lang="en-US" sz="2400" dirty="0"/>
          </a:p>
        </p:txBody>
      </p:sp>
      <p:sp>
        <p:nvSpPr>
          <p:cNvPr id="6" name="Text 2"/>
          <p:cNvSpPr/>
          <p:nvPr/>
        </p:nvSpPr>
        <p:spPr>
          <a:xfrm>
            <a:off x="1741915" y="4248155"/>
            <a:ext cx="13593128" cy="237173"/>
          </a:xfrm>
          <a:prstGeom prst="rect">
            <a:avLst/>
          </a:prstGeom>
          <a:noFill/>
          <a:ln/>
        </p:spPr>
        <p:txBody>
          <a:bodyPr wrap="none" lIns="0" tIns="0" rIns="0" bIns="0" rtlCol="0" anchor="t"/>
          <a:lstStyle/>
          <a:p>
            <a:pPr marL="0" indent="0" algn="l">
              <a:lnSpc>
                <a:spcPts val="2300"/>
              </a:lnSpc>
              <a:buNone/>
            </a:pPr>
            <a:r>
              <a:rPr lang="en-US" dirty="0">
                <a:solidFill>
                  <a:srgbClr val="2B4150"/>
                </a:solidFill>
                <a:latin typeface="PT Serif" panose="020A0603040505020204" pitchFamily="18" charset="0"/>
                <a:ea typeface="Source Sans Pro" pitchFamily="34" charset="-122"/>
                <a:cs typeface="Source Sans Pro" pitchFamily="34" charset="-120"/>
              </a:rPr>
              <a:t>Sử dụng máy </a:t>
            </a:r>
            <a:r>
              <a:rPr lang="en-US" dirty="0" err="1">
                <a:solidFill>
                  <a:srgbClr val="2B4150"/>
                </a:solidFill>
                <a:latin typeface="PT Serif" panose="020A0603040505020204" pitchFamily="18" charset="0"/>
                <a:ea typeface="Source Sans Pro" pitchFamily="34" charset="-122"/>
                <a:cs typeface="Source Sans Pro" pitchFamily="34" charset="-120"/>
              </a:rPr>
              <a:t>phun</a:t>
            </a:r>
            <a:r>
              <a:rPr lang="en-US" dirty="0">
                <a:solidFill>
                  <a:srgbClr val="2B4150"/>
                </a:solidFill>
                <a:latin typeface="PT Serif" panose="020A0603040505020204" pitchFamily="18" charset="0"/>
                <a:ea typeface="Source Sans Pro" pitchFamily="34" charset="-122"/>
                <a:cs typeface="Source Sans Pro" pitchFamily="34" charset="-120"/>
              </a:rPr>
              <a:t> </a:t>
            </a:r>
            <a:r>
              <a:rPr lang="en-US" dirty="0" err="1">
                <a:solidFill>
                  <a:srgbClr val="2B4150"/>
                </a:solidFill>
                <a:latin typeface="PT Serif" panose="020A0603040505020204" pitchFamily="18" charset="0"/>
                <a:ea typeface="Source Sans Pro" pitchFamily="34" charset="-122"/>
                <a:cs typeface="Source Sans Pro" pitchFamily="34" charset="-120"/>
              </a:rPr>
              <a:t>keo</a:t>
            </a:r>
            <a:r>
              <a:rPr lang="en-US" dirty="0">
                <a:solidFill>
                  <a:srgbClr val="2B4150"/>
                </a:solidFill>
                <a:latin typeface="PT Serif" panose="020A0603040505020204" pitchFamily="18" charset="0"/>
                <a:ea typeface="Source Sans Pro" pitchFamily="34" charset="-122"/>
                <a:cs typeface="Source Sans Pro" pitchFamily="34" charset="-120"/>
              </a:rPr>
              <a:t> và máy ép khuôn đòi hỏi sự cẩn thận cao độ. Nếu công nhân không tuân thủ quy tắc an toàn, </a:t>
            </a:r>
          </a:p>
          <a:p>
            <a:pPr marL="0" indent="0" algn="l">
              <a:lnSpc>
                <a:spcPts val="2300"/>
              </a:lnSpc>
              <a:buNone/>
            </a:pPr>
            <a:r>
              <a:rPr lang="en-US" dirty="0" err="1">
                <a:solidFill>
                  <a:srgbClr val="2B4150"/>
                </a:solidFill>
                <a:latin typeface="PT Serif" panose="020A0603040505020204" pitchFamily="18" charset="0"/>
                <a:ea typeface="Source Sans Pro" pitchFamily="34" charset="-122"/>
                <a:cs typeface="Source Sans Pro" pitchFamily="34" charset="-120"/>
              </a:rPr>
              <a:t>có</a:t>
            </a:r>
            <a:r>
              <a:rPr lang="en-US" dirty="0">
                <a:solidFill>
                  <a:srgbClr val="2B4150"/>
                </a:solidFill>
                <a:latin typeface="PT Serif" panose="020A0603040505020204" pitchFamily="18" charset="0"/>
                <a:ea typeface="Source Sans Pro" pitchFamily="34" charset="-122"/>
                <a:cs typeface="Source Sans Pro" pitchFamily="34" charset="-120"/>
              </a:rPr>
              <a:t> thể xảy ra tai </a:t>
            </a:r>
            <a:r>
              <a:rPr lang="en-US" dirty="0" err="1">
                <a:solidFill>
                  <a:srgbClr val="2B4150"/>
                </a:solidFill>
                <a:latin typeface="PT Serif" panose="020A0603040505020204" pitchFamily="18" charset="0"/>
                <a:ea typeface="Source Sans Pro" pitchFamily="34" charset="-122"/>
                <a:cs typeface="Source Sans Pro" pitchFamily="34" charset="-120"/>
              </a:rPr>
              <a:t>nạn</a:t>
            </a:r>
            <a:r>
              <a:rPr lang="en-US" dirty="0">
                <a:solidFill>
                  <a:srgbClr val="2B4150"/>
                </a:solidFill>
                <a:latin typeface="PT Serif" panose="020A0603040505020204" pitchFamily="18" charset="0"/>
                <a:ea typeface="Source Sans Pro" pitchFamily="34" charset="-122"/>
                <a:cs typeface="Source Sans Pro" pitchFamily="34" charset="-120"/>
              </a:rPr>
              <a:t> do bị kẹt vào máy hoặc bị các bộ phận chuyển động va chạm.</a:t>
            </a:r>
            <a:endParaRPr lang="en-US" dirty="0"/>
          </a:p>
        </p:txBody>
      </p:sp>
      <p:pic>
        <p:nvPicPr>
          <p:cNvPr id="7" name="Image 2" descr="preencoded.png"/>
          <p:cNvPicPr>
            <a:picLocks noChangeAspect="1"/>
          </p:cNvPicPr>
          <p:nvPr/>
        </p:nvPicPr>
        <p:blipFill>
          <a:blip r:embed="rId5"/>
          <a:stretch>
            <a:fillRect/>
          </a:stretch>
        </p:blipFill>
        <p:spPr>
          <a:xfrm>
            <a:off x="1043272" y="5274607"/>
            <a:ext cx="370523" cy="370523"/>
          </a:xfrm>
          <a:prstGeom prst="rect">
            <a:avLst/>
          </a:prstGeom>
        </p:spPr>
      </p:pic>
      <p:sp>
        <p:nvSpPr>
          <p:cNvPr id="8" name="Text 3"/>
          <p:cNvSpPr/>
          <p:nvPr/>
        </p:nvSpPr>
        <p:spPr>
          <a:xfrm>
            <a:off x="1741915" y="5374616"/>
            <a:ext cx="2101572" cy="231577"/>
          </a:xfrm>
          <a:prstGeom prst="rect">
            <a:avLst/>
          </a:prstGeom>
          <a:noFill/>
          <a:ln/>
        </p:spPr>
        <p:txBody>
          <a:bodyPr wrap="none" lIns="0" tIns="0" rIns="0" bIns="0" rtlCol="0" anchor="t"/>
          <a:lstStyle/>
          <a:p>
            <a:pPr marL="0" indent="0" algn="l">
              <a:lnSpc>
                <a:spcPts val="1800"/>
              </a:lnSpc>
              <a:buNone/>
            </a:pPr>
            <a:r>
              <a:rPr lang="en-US" sz="2400" dirty="0">
                <a:solidFill>
                  <a:srgbClr val="2B4150"/>
                </a:solidFill>
                <a:latin typeface="MuseoModerno Medium" pitchFamily="34" charset="0"/>
                <a:ea typeface="MuseoModerno Medium" pitchFamily="34" charset="-122"/>
                <a:cs typeface="MuseoModerno Medium" pitchFamily="34" charset="-120"/>
              </a:rPr>
              <a:t>Hít phải hơi keo độc hại</a:t>
            </a:r>
            <a:endParaRPr lang="en-US" sz="2400" dirty="0"/>
          </a:p>
        </p:txBody>
      </p:sp>
      <p:sp>
        <p:nvSpPr>
          <p:cNvPr id="9" name="Text 4"/>
          <p:cNvSpPr/>
          <p:nvPr/>
        </p:nvSpPr>
        <p:spPr>
          <a:xfrm>
            <a:off x="1741915" y="5695014"/>
            <a:ext cx="13593128" cy="237173"/>
          </a:xfrm>
          <a:prstGeom prst="rect">
            <a:avLst/>
          </a:prstGeom>
          <a:noFill/>
          <a:ln/>
        </p:spPr>
        <p:txBody>
          <a:bodyPr wrap="none" lIns="0" tIns="0" rIns="0" bIns="0" rtlCol="0" anchor="t"/>
          <a:lstStyle/>
          <a:p>
            <a:pPr marL="0" indent="0" algn="l">
              <a:lnSpc>
                <a:spcPts val="2300"/>
              </a:lnSpc>
              <a:buNone/>
            </a:pPr>
            <a:r>
              <a:rPr lang="en-US" dirty="0">
                <a:solidFill>
                  <a:srgbClr val="2B4150"/>
                </a:solidFill>
                <a:latin typeface="PT Serif" panose="020A0603040505020204" pitchFamily="18" charset="0"/>
                <a:ea typeface="Source Sans Pro" pitchFamily="34" charset="-122"/>
                <a:cs typeface="Source Sans Pro" pitchFamily="34" charset="-120"/>
              </a:rPr>
              <a:t>Việc phun keo có thể gây ra tai nạn do hít phải hơi keo độc hại. Hơi keo từ các loại chất liệu không an toàn có thể </a:t>
            </a:r>
            <a:r>
              <a:rPr lang="en-US" dirty="0" err="1">
                <a:solidFill>
                  <a:srgbClr val="2B4150"/>
                </a:solidFill>
                <a:latin typeface="PT Serif" panose="020A0603040505020204" pitchFamily="18" charset="0"/>
                <a:ea typeface="Source Sans Pro" pitchFamily="34" charset="-122"/>
                <a:cs typeface="Source Sans Pro" pitchFamily="34" charset="-120"/>
              </a:rPr>
              <a:t>gây</a:t>
            </a:r>
            <a:r>
              <a:rPr lang="en-US" dirty="0">
                <a:solidFill>
                  <a:srgbClr val="2B4150"/>
                </a:solidFill>
                <a:latin typeface="PT Serif" panose="020A0603040505020204" pitchFamily="18" charset="0"/>
                <a:ea typeface="Source Sans Pro" pitchFamily="34" charset="-122"/>
                <a:cs typeface="Source Sans Pro" pitchFamily="34" charset="-120"/>
              </a:rPr>
              <a:t> </a:t>
            </a:r>
          </a:p>
          <a:p>
            <a:pPr marL="0" indent="0" algn="l">
              <a:lnSpc>
                <a:spcPts val="2300"/>
              </a:lnSpc>
              <a:buNone/>
            </a:pPr>
            <a:r>
              <a:rPr lang="en-US" dirty="0" err="1">
                <a:solidFill>
                  <a:srgbClr val="2B4150"/>
                </a:solidFill>
                <a:latin typeface="PT Serif" panose="020A0603040505020204" pitchFamily="18" charset="0"/>
                <a:ea typeface="Source Sans Pro" pitchFamily="34" charset="-122"/>
                <a:cs typeface="Source Sans Pro" pitchFamily="34" charset="-120"/>
              </a:rPr>
              <a:t>ảnh</a:t>
            </a:r>
            <a:r>
              <a:rPr lang="en-US" dirty="0">
                <a:solidFill>
                  <a:srgbClr val="2B4150"/>
                </a:solidFill>
                <a:latin typeface="PT Serif" panose="020A0603040505020204" pitchFamily="18" charset="0"/>
                <a:ea typeface="Source Sans Pro" pitchFamily="34" charset="-122"/>
                <a:cs typeface="Source Sans Pro" pitchFamily="34" charset="-120"/>
              </a:rPr>
              <a:t> hưởng xấu </a:t>
            </a:r>
            <a:r>
              <a:rPr lang="en-US" dirty="0" err="1">
                <a:solidFill>
                  <a:srgbClr val="2B4150"/>
                </a:solidFill>
                <a:latin typeface="PT Serif" panose="020A0603040505020204" pitchFamily="18" charset="0"/>
                <a:ea typeface="Source Sans Pro" pitchFamily="34" charset="-122"/>
                <a:cs typeface="Source Sans Pro" pitchFamily="34" charset="-120"/>
              </a:rPr>
              <a:t>đến</a:t>
            </a:r>
            <a:r>
              <a:rPr lang="en-US" dirty="0">
                <a:solidFill>
                  <a:srgbClr val="2B4150"/>
                </a:solidFill>
                <a:latin typeface="PT Serif" panose="020A0603040505020204" pitchFamily="18" charset="0"/>
                <a:ea typeface="Source Sans Pro" pitchFamily="34" charset="-122"/>
                <a:cs typeface="Source Sans Pro" pitchFamily="34" charset="-120"/>
              </a:rPr>
              <a:t> </a:t>
            </a:r>
            <a:r>
              <a:rPr lang="en-US" dirty="0" err="1">
                <a:solidFill>
                  <a:srgbClr val="2B4150"/>
                </a:solidFill>
                <a:latin typeface="PT Serif" panose="020A0603040505020204" pitchFamily="18" charset="0"/>
                <a:ea typeface="Source Sans Pro" pitchFamily="34" charset="-122"/>
                <a:cs typeface="Source Sans Pro" pitchFamily="34" charset="-120"/>
              </a:rPr>
              <a:t>sức</a:t>
            </a:r>
            <a:r>
              <a:rPr lang="en-US" dirty="0">
                <a:solidFill>
                  <a:srgbClr val="2B4150"/>
                </a:solidFill>
                <a:latin typeface="PT Serif" panose="020A0603040505020204" pitchFamily="18" charset="0"/>
                <a:ea typeface="Source Sans Pro" pitchFamily="34" charset="-122"/>
                <a:cs typeface="Source Sans Pro" pitchFamily="34" charset="-120"/>
              </a:rPr>
              <a:t> </a:t>
            </a:r>
            <a:r>
              <a:rPr lang="en-US" dirty="0" err="1">
                <a:solidFill>
                  <a:srgbClr val="2B4150"/>
                </a:solidFill>
                <a:latin typeface="PT Serif" panose="020A0603040505020204" pitchFamily="18" charset="0"/>
                <a:ea typeface="Source Sans Pro" pitchFamily="34" charset="-122"/>
                <a:cs typeface="Source Sans Pro" pitchFamily="34" charset="-120"/>
              </a:rPr>
              <a:t>khỏe</a:t>
            </a:r>
            <a:r>
              <a:rPr lang="en-US" dirty="0">
                <a:solidFill>
                  <a:srgbClr val="2B4150"/>
                </a:solidFill>
                <a:latin typeface="PT Serif" panose="020A0603040505020204" pitchFamily="18" charset="0"/>
                <a:ea typeface="Source Sans Pro" pitchFamily="34" charset="-122"/>
                <a:cs typeface="Source Sans Pro" pitchFamily="34" charset="-120"/>
              </a:rPr>
              <a:t>, dẫn đến các vấn đề hô hấp hoặc dị ứng.</a:t>
            </a:r>
            <a:endParaRPr lang="en-US" dirty="0"/>
          </a:p>
        </p:txBody>
      </p:sp>
      <p:pic>
        <p:nvPicPr>
          <p:cNvPr id="10" name="Image 3" descr="preencoded.png"/>
          <p:cNvPicPr>
            <a:picLocks noChangeAspect="1"/>
          </p:cNvPicPr>
          <p:nvPr/>
        </p:nvPicPr>
        <p:blipFill>
          <a:blip r:embed="rId6"/>
          <a:stretch>
            <a:fillRect/>
          </a:stretch>
        </p:blipFill>
        <p:spPr>
          <a:xfrm>
            <a:off x="1043272" y="6517411"/>
            <a:ext cx="370523" cy="370523"/>
          </a:xfrm>
          <a:prstGeom prst="rect">
            <a:avLst/>
          </a:prstGeom>
        </p:spPr>
      </p:pic>
      <p:sp>
        <p:nvSpPr>
          <p:cNvPr id="11" name="Text 5"/>
          <p:cNvSpPr/>
          <p:nvPr/>
        </p:nvSpPr>
        <p:spPr>
          <a:xfrm>
            <a:off x="1741915" y="6617420"/>
            <a:ext cx="2346484" cy="231577"/>
          </a:xfrm>
          <a:prstGeom prst="rect">
            <a:avLst/>
          </a:prstGeom>
          <a:noFill/>
          <a:ln/>
        </p:spPr>
        <p:txBody>
          <a:bodyPr wrap="none" lIns="0" tIns="0" rIns="0" bIns="0" rtlCol="0" anchor="t"/>
          <a:lstStyle/>
          <a:p>
            <a:pPr marL="0" indent="0" algn="l">
              <a:lnSpc>
                <a:spcPts val="1800"/>
              </a:lnSpc>
              <a:buNone/>
            </a:pPr>
            <a:r>
              <a:rPr lang="en-US" sz="2400" dirty="0">
                <a:solidFill>
                  <a:srgbClr val="2B4150"/>
                </a:solidFill>
                <a:latin typeface="MuseoModerno Medium" pitchFamily="34" charset="0"/>
                <a:ea typeface="MuseoModerno Medium" pitchFamily="34" charset="-122"/>
                <a:cs typeface="MuseoModerno Medium" pitchFamily="34" charset="-120"/>
              </a:rPr>
              <a:t>Chấn thương do trượt ngã</a:t>
            </a:r>
            <a:endParaRPr lang="en-US" sz="2400" dirty="0"/>
          </a:p>
        </p:txBody>
      </p:sp>
      <p:sp>
        <p:nvSpPr>
          <p:cNvPr id="12" name="Text 6"/>
          <p:cNvSpPr/>
          <p:nvPr/>
        </p:nvSpPr>
        <p:spPr>
          <a:xfrm>
            <a:off x="1741915" y="6937817"/>
            <a:ext cx="13593128" cy="474345"/>
          </a:xfrm>
          <a:prstGeom prst="rect">
            <a:avLst/>
          </a:prstGeom>
          <a:noFill/>
          <a:ln/>
        </p:spPr>
        <p:txBody>
          <a:bodyPr wrap="square" lIns="0" tIns="0" rIns="0" bIns="0" rtlCol="0" anchor="t"/>
          <a:lstStyle/>
          <a:p>
            <a:pPr marL="0" indent="0" algn="l">
              <a:lnSpc>
                <a:spcPts val="2300"/>
              </a:lnSpc>
              <a:buNone/>
            </a:pPr>
            <a:r>
              <a:rPr lang="en-US" dirty="0" err="1">
                <a:solidFill>
                  <a:srgbClr val="2B4150"/>
                </a:solidFill>
                <a:latin typeface="PT Serif" panose="020A0603040505020204" pitchFamily="18" charset="0"/>
                <a:ea typeface="Source Sans Pro" pitchFamily="34" charset="-122"/>
                <a:cs typeface="Source Sans Pro" pitchFamily="34" charset="-120"/>
              </a:rPr>
              <a:t>Khu</a:t>
            </a:r>
            <a:r>
              <a:rPr lang="en-US" dirty="0">
                <a:solidFill>
                  <a:srgbClr val="2B4150"/>
                </a:solidFill>
                <a:latin typeface="PT Serif" panose="020A0603040505020204" pitchFamily="18" charset="0"/>
                <a:ea typeface="Source Sans Pro" pitchFamily="34" charset="-122"/>
                <a:cs typeface="Source Sans Pro" pitchFamily="34" charset="-120"/>
              </a:rPr>
              <a:t> </a:t>
            </a:r>
            <a:r>
              <a:rPr lang="en-US" dirty="0" err="1">
                <a:solidFill>
                  <a:srgbClr val="2B4150"/>
                </a:solidFill>
                <a:latin typeface="PT Serif" panose="020A0603040505020204" pitchFamily="18" charset="0"/>
                <a:ea typeface="Source Sans Pro" pitchFamily="34" charset="-122"/>
                <a:cs typeface="Source Sans Pro" pitchFamily="34" charset="-120"/>
              </a:rPr>
              <a:t>vực</a:t>
            </a:r>
            <a:r>
              <a:rPr lang="en-US" dirty="0">
                <a:solidFill>
                  <a:srgbClr val="2B4150"/>
                </a:solidFill>
                <a:latin typeface="PT Serif" panose="020A0603040505020204" pitchFamily="18" charset="0"/>
                <a:ea typeface="Source Sans Pro" pitchFamily="34" charset="-122"/>
                <a:cs typeface="Source Sans Pro" pitchFamily="34" charset="-120"/>
              </a:rPr>
              <a:t> làm việc bị ướt hoặc có vật liệu keo </a:t>
            </a:r>
            <a:r>
              <a:rPr lang="en-US" dirty="0" err="1">
                <a:solidFill>
                  <a:srgbClr val="2B4150"/>
                </a:solidFill>
                <a:latin typeface="PT Serif" panose="020A0603040505020204" pitchFamily="18" charset="0"/>
                <a:ea typeface="Source Sans Pro" pitchFamily="34" charset="-122"/>
                <a:cs typeface="Source Sans Pro" pitchFamily="34" charset="-120"/>
              </a:rPr>
              <a:t>tràn</a:t>
            </a:r>
            <a:r>
              <a:rPr lang="en-US" dirty="0">
                <a:solidFill>
                  <a:srgbClr val="2B4150"/>
                </a:solidFill>
                <a:latin typeface="PT Serif" panose="020A0603040505020204" pitchFamily="18" charset="0"/>
                <a:ea typeface="Source Sans Pro" pitchFamily="34" charset="-122"/>
                <a:cs typeface="Source Sans Pro" pitchFamily="34" charset="-120"/>
              </a:rPr>
              <a:t> </a:t>
            </a:r>
            <a:r>
              <a:rPr lang="en-US" dirty="0" err="1">
                <a:solidFill>
                  <a:srgbClr val="2B4150"/>
                </a:solidFill>
                <a:latin typeface="PT Serif" panose="020A0603040505020204" pitchFamily="18" charset="0"/>
                <a:ea typeface="Source Sans Pro" pitchFamily="34" charset="-122"/>
                <a:cs typeface="Source Sans Pro" pitchFamily="34" charset="-120"/>
              </a:rPr>
              <a:t>ra</a:t>
            </a:r>
            <a:r>
              <a:rPr lang="en-US" dirty="0">
                <a:solidFill>
                  <a:srgbClr val="2B4150"/>
                </a:solidFill>
                <a:latin typeface="PT Serif" panose="020A0603040505020204" pitchFamily="18" charset="0"/>
                <a:ea typeface="Source Sans Pro" pitchFamily="34" charset="-122"/>
                <a:cs typeface="Source Sans Pro" pitchFamily="34" charset="-120"/>
              </a:rPr>
              <a:t> sàn. Những điều kiện này làm tăng khả năng xảy ra tai nạn và </a:t>
            </a:r>
            <a:r>
              <a:rPr lang="en-US" dirty="0" err="1">
                <a:solidFill>
                  <a:srgbClr val="2B4150"/>
                </a:solidFill>
                <a:latin typeface="PT Serif" panose="020A0603040505020204" pitchFamily="18" charset="0"/>
                <a:ea typeface="Source Sans Pro" pitchFamily="34" charset="-122"/>
                <a:cs typeface="Source Sans Pro" pitchFamily="34" charset="-120"/>
              </a:rPr>
              <a:t>có</a:t>
            </a:r>
            <a:r>
              <a:rPr lang="en-US" dirty="0">
                <a:solidFill>
                  <a:srgbClr val="2B4150"/>
                </a:solidFill>
                <a:latin typeface="PT Serif" panose="020A0603040505020204" pitchFamily="18" charset="0"/>
                <a:ea typeface="Source Sans Pro" pitchFamily="34" charset="-122"/>
                <a:cs typeface="Source Sans Pro" pitchFamily="34" charset="-120"/>
              </a:rPr>
              <a:t> </a:t>
            </a:r>
          </a:p>
          <a:p>
            <a:pPr marL="0" indent="0" algn="l">
              <a:lnSpc>
                <a:spcPts val="2300"/>
              </a:lnSpc>
              <a:buNone/>
            </a:pPr>
            <a:r>
              <a:rPr lang="en-US" dirty="0" err="1">
                <a:solidFill>
                  <a:srgbClr val="2B4150"/>
                </a:solidFill>
                <a:latin typeface="PT Serif" panose="020A0603040505020204" pitchFamily="18" charset="0"/>
                <a:ea typeface="Source Sans Pro" pitchFamily="34" charset="-122"/>
                <a:cs typeface="Source Sans Pro" pitchFamily="34" charset="-120"/>
              </a:rPr>
              <a:t>thể</a:t>
            </a:r>
            <a:r>
              <a:rPr lang="en-US" dirty="0">
                <a:solidFill>
                  <a:srgbClr val="2B4150"/>
                </a:solidFill>
                <a:latin typeface="PT Serif" panose="020A0603040505020204" pitchFamily="18" charset="0"/>
                <a:ea typeface="Source Sans Pro" pitchFamily="34" charset="-122"/>
                <a:cs typeface="Source Sans Pro" pitchFamily="34" charset="-120"/>
              </a:rPr>
              <a:t> gây ra chấn </a:t>
            </a:r>
            <a:r>
              <a:rPr lang="en-US" dirty="0" err="1">
                <a:solidFill>
                  <a:srgbClr val="2B4150"/>
                </a:solidFill>
                <a:latin typeface="PT Serif" panose="020A0603040505020204" pitchFamily="18" charset="0"/>
                <a:ea typeface="Source Sans Pro" pitchFamily="34" charset="-122"/>
                <a:cs typeface="Source Sans Pro" pitchFamily="34" charset="-120"/>
              </a:rPr>
              <a:t>thương</a:t>
            </a:r>
            <a:r>
              <a:rPr lang="en-US" dirty="0">
                <a:solidFill>
                  <a:srgbClr val="2B4150"/>
                </a:solidFill>
                <a:latin typeface="PT Serif" panose="020A0603040505020204" pitchFamily="18" charset="0"/>
                <a:ea typeface="Source Sans Pro" pitchFamily="34" charset="-122"/>
                <a:cs typeface="Source Sans Pro" pitchFamily="34" charset="-120"/>
              </a:rPr>
              <a:t> </a:t>
            </a:r>
            <a:r>
              <a:rPr lang="en-US" dirty="0" err="1">
                <a:solidFill>
                  <a:srgbClr val="2B4150"/>
                </a:solidFill>
                <a:latin typeface="PT Serif" panose="020A0603040505020204" pitchFamily="18" charset="0"/>
                <a:ea typeface="Source Sans Pro" pitchFamily="34" charset="-122"/>
                <a:cs typeface="Source Sans Pro" pitchFamily="34" charset="-120"/>
              </a:rPr>
              <a:t>nghiêm</a:t>
            </a:r>
            <a:r>
              <a:rPr lang="en-US" dirty="0">
                <a:solidFill>
                  <a:srgbClr val="2B4150"/>
                </a:solidFill>
                <a:latin typeface="PT Serif" panose="020A0603040505020204" pitchFamily="18" charset="0"/>
                <a:ea typeface="Source Sans Pro" pitchFamily="34" charset="-122"/>
                <a:cs typeface="Source Sans Pro" pitchFamily="34" charset="-120"/>
              </a:rPr>
              <a:t> trọng cho công nhân.</a:t>
            </a:r>
            <a:endParaRPr lang="en-US" dirty="0"/>
          </a:p>
        </p:txBody>
      </p:sp>
      <p:pic>
        <p:nvPicPr>
          <p:cNvPr id="14" name="Picture 13">
            <a:extLst>
              <a:ext uri="{FF2B5EF4-FFF2-40B4-BE49-F238E27FC236}">
                <a16:creationId xmlns:a16="http://schemas.microsoft.com/office/drawing/2014/main" id="{1FF5B32C-24D7-0C62-A742-EAC13033DD19}"/>
              </a:ext>
            </a:extLst>
          </p:cNvPr>
          <p:cNvPicPr>
            <a:picLocks noChangeAspect="1"/>
          </p:cNvPicPr>
          <p:nvPr/>
        </p:nvPicPr>
        <p:blipFill>
          <a:blip r:embed="rId7"/>
          <a:stretch>
            <a:fillRect/>
          </a:stretch>
        </p:blipFill>
        <p:spPr>
          <a:xfrm>
            <a:off x="12429812" y="7519939"/>
            <a:ext cx="2024218" cy="62680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969008" y="632579"/>
            <a:ext cx="6692384" cy="612219"/>
          </a:xfrm>
          <a:prstGeom prst="rect">
            <a:avLst/>
          </a:prstGeom>
          <a:noFill/>
          <a:ln/>
        </p:spPr>
        <p:txBody>
          <a:bodyPr wrap="none" lIns="0" tIns="0" rIns="0" bIns="0" rtlCol="0" anchor="t"/>
          <a:lstStyle/>
          <a:p>
            <a:pPr marL="0" indent="0" algn="ctr">
              <a:lnSpc>
                <a:spcPts val="4800"/>
              </a:lnSpc>
              <a:buNone/>
            </a:pPr>
            <a:r>
              <a:rPr lang="en-US" sz="4400" b="1" dirty="0">
                <a:solidFill>
                  <a:srgbClr val="124E73"/>
                </a:solidFill>
                <a:latin typeface="MuseoModerno Medium" pitchFamily="34" charset="0"/>
                <a:ea typeface="MuseoModerno Medium" pitchFamily="34" charset="-122"/>
                <a:cs typeface="MuseoModerno Medium" pitchFamily="34" charset="-120"/>
              </a:rPr>
              <a:t>III. Công đoạn Xử lý bề mặt</a:t>
            </a:r>
            <a:endParaRPr lang="en-US" sz="4400" b="1" dirty="0"/>
          </a:p>
        </p:txBody>
      </p:sp>
      <p:pic>
        <p:nvPicPr>
          <p:cNvPr id="3" name="Image 0" descr="preencoded.png"/>
          <p:cNvPicPr>
            <a:picLocks noChangeAspect="1"/>
          </p:cNvPicPr>
          <p:nvPr/>
        </p:nvPicPr>
        <p:blipFill>
          <a:blip r:embed="rId3"/>
          <a:stretch>
            <a:fillRect/>
          </a:stretch>
        </p:blipFill>
        <p:spPr>
          <a:xfrm>
            <a:off x="693301" y="1763792"/>
            <a:ext cx="3638193" cy="2351008"/>
          </a:xfrm>
          <a:prstGeom prst="rect">
            <a:avLst/>
          </a:prstGeom>
        </p:spPr>
      </p:pic>
      <p:pic>
        <p:nvPicPr>
          <p:cNvPr id="4" name="Image 1" descr="preencoded.png"/>
          <p:cNvPicPr>
            <a:picLocks noChangeAspect="1"/>
          </p:cNvPicPr>
          <p:nvPr/>
        </p:nvPicPr>
        <p:blipFill>
          <a:blip r:embed="rId4"/>
          <a:stretch>
            <a:fillRect/>
          </a:stretch>
        </p:blipFill>
        <p:spPr>
          <a:xfrm>
            <a:off x="4488180" y="1763792"/>
            <a:ext cx="4848939" cy="2351008"/>
          </a:xfrm>
          <a:prstGeom prst="rect">
            <a:avLst/>
          </a:prstGeom>
        </p:spPr>
      </p:pic>
      <p:pic>
        <p:nvPicPr>
          <p:cNvPr id="5" name="Image 2" descr="preencoded.png"/>
          <p:cNvPicPr>
            <a:picLocks noChangeAspect="1"/>
          </p:cNvPicPr>
          <p:nvPr/>
        </p:nvPicPr>
        <p:blipFill>
          <a:blip r:embed="rId5"/>
          <a:stretch>
            <a:fillRect/>
          </a:stretch>
        </p:blipFill>
        <p:spPr>
          <a:xfrm>
            <a:off x="9493806" y="1763792"/>
            <a:ext cx="4443413" cy="2351008"/>
          </a:xfrm>
          <a:prstGeom prst="rect">
            <a:avLst/>
          </a:prstGeom>
        </p:spPr>
      </p:pic>
      <p:pic>
        <p:nvPicPr>
          <p:cNvPr id="6" name="Image 3" descr="preencoded.png"/>
          <p:cNvPicPr>
            <a:picLocks noChangeAspect="1"/>
          </p:cNvPicPr>
          <p:nvPr/>
        </p:nvPicPr>
        <p:blipFill>
          <a:blip r:embed="rId6"/>
          <a:stretch>
            <a:fillRect/>
          </a:stretch>
        </p:blipFill>
        <p:spPr>
          <a:xfrm>
            <a:off x="685681" y="4462343"/>
            <a:ext cx="979527" cy="1567339"/>
          </a:xfrm>
          <a:prstGeom prst="rect">
            <a:avLst/>
          </a:prstGeom>
        </p:spPr>
      </p:pic>
      <p:sp>
        <p:nvSpPr>
          <p:cNvPr id="7" name="Text 1"/>
          <p:cNvSpPr/>
          <p:nvPr/>
        </p:nvSpPr>
        <p:spPr>
          <a:xfrm>
            <a:off x="1959054" y="4658201"/>
            <a:ext cx="2448997" cy="306110"/>
          </a:xfrm>
          <a:prstGeom prst="rect">
            <a:avLst/>
          </a:prstGeom>
          <a:noFill/>
          <a:ln/>
        </p:spPr>
        <p:txBody>
          <a:bodyPr wrap="none" lIns="0" tIns="0" rIns="0" bIns="0" rtlCol="0" anchor="t"/>
          <a:lstStyle/>
          <a:p>
            <a:pPr marL="0" indent="0" algn="l">
              <a:lnSpc>
                <a:spcPts val="2400"/>
              </a:lnSpc>
              <a:buNone/>
            </a:pPr>
            <a:r>
              <a:rPr lang="en-US" sz="2800" dirty="0">
                <a:solidFill>
                  <a:srgbClr val="2B4150"/>
                </a:solidFill>
                <a:latin typeface="MuseoModerno Medium" pitchFamily="34" charset="0"/>
                <a:ea typeface="MuseoModerno Medium" pitchFamily="34" charset="-122"/>
                <a:cs typeface="MuseoModerno Medium" pitchFamily="34" charset="-120"/>
              </a:rPr>
              <a:t>Chà nhám</a:t>
            </a:r>
            <a:endParaRPr lang="en-US" sz="2800" dirty="0"/>
          </a:p>
        </p:txBody>
      </p:sp>
      <p:sp>
        <p:nvSpPr>
          <p:cNvPr id="8" name="Text 2"/>
          <p:cNvSpPr/>
          <p:nvPr/>
        </p:nvSpPr>
        <p:spPr>
          <a:xfrm>
            <a:off x="1959054" y="5081826"/>
            <a:ext cx="11985665" cy="626983"/>
          </a:xfrm>
          <a:prstGeom prst="rect">
            <a:avLst/>
          </a:prstGeom>
          <a:noFill/>
          <a:ln/>
        </p:spPr>
        <p:txBody>
          <a:bodyPr wrap="square" lIns="0" tIns="0" rIns="0" bIns="0" rtlCol="0" anchor="t"/>
          <a:lstStyle/>
          <a:p>
            <a:pPr marL="0" indent="0" algn="l">
              <a:lnSpc>
                <a:spcPts val="24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Chà nhám kỹ lưỡng để làm phẳng bề mặt, tạo ra một nền tảng mịn màng trước khi tiến hành các bước tiếp theo. Việc chà nhám không chỉ giúp loại bỏ các khuyết điểm mà còn tăng cường độ bám dính của lớp sơn bảo vệ.</a:t>
            </a:r>
            <a:endParaRPr lang="en-US" sz="1600" dirty="0"/>
          </a:p>
        </p:txBody>
      </p:sp>
      <p:pic>
        <p:nvPicPr>
          <p:cNvPr id="9" name="Image 4" descr="preencoded.png"/>
          <p:cNvPicPr>
            <a:picLocks noChangeAspect="1"/>
          </p:cNvPicPr>
          <p:nvPr/>
        </p:nvPicPr>
        <p:blipFill>
          <a:blip r:embed="rId7"/>
          <a:stretch>
            <a:fillRect/>
          </a:stretch>
        </p:blipFill>
        <p:spPr>
          <a:xfrm>
            <a:off x="685681" y="6029682"/>
            <a:ext cx="979527" cy="1567339"/>
          </a:xfrm>
          <a:prstGeom prst="rect">
            <a:avLst/>
          </a:prstGeom>
        </p:spPr>
      </p:pic>
      <p:sp>
        <p:nvSpPr>
          <p:cNvPr id="10" name="Text 3"/>
          <p:cNvSpPr/>
          <p:nvPr/>
        </p:nvSpPr>
        <p:spPr>
          <a:xfrm>
            <a:off x="1959054" y="6225540"/>
            <a:ext cx="2448997" cy="306110"/>
          </a:xfrm>
          <a:prstGeom prst="rect">
            <a:avLst/>
          </a:prstGeom>
          <a:noFill/>
          <a:ln/>
        </p:spPr>
        <p:txBody>
          <a:bodyPr wrap="none" lIns="0" tIns="0" rIns="0" bIns="0" rtlCol="0" anchor="t"/>
          <a:lstStyle/>
          <a:p>
            <a:pPr marL="0" indent="0" algn="l">
              <a:lnSpc>
                <a:spcPts val="2400"/>
              </a:lnSpc>
              <a:buNone/>
            </a:pPr>
            <a:r>
              <a:rPr lang="en-US" sz="2800" dirty="0">
                <a:solidFill>
                  <a:srgbClr val="2B4150"/>
                </a:solidFill>
                <a:latin typeface="MuseoModerno Medium" pitchFamily="34" charset="0"/>
                <a:ea typeface="MuseoModerno Medium" pitchFamily="34" charset="-122"/>
                <a:cs typeface="MuseoModerno Medium" pitchFamily="34" charset="-120"/>
              </a:rPr>
              <a:t>Phun sơn</a:t>
            </a:r>
            <a:endParaRPr lang="en-US" sz="2800" dirty="0"/>
          </a:p>
        </p:txBody>
      </p:sp>
      <p:sp>
        <p:nvSpPr>
          <p:cNvPr id="11" name="Text 4"/>
          <p:cNvSpPr/>
          <p:nvPr/>
        </p:nvSpPr>
        <p:spPr>
          <a:xfrm>
            <a:off x="1959054" y="6649164"/>
            <a:ext cx="11985665" cy="626983"/>
          </a:xfrm>
          <a:prstGeom prst="rect">
            <a:avLst/>
          </a:prstGeom>
          <a:noFill/>
          <a:ln/>
        </p:spPr>
        <p:txBody>
          <a:bodyPr wrap="square" lIns="0" tIns="0" rIns="0" bIns="0" rtlCol="0" anchor="t"/>
          <a:lstStyle/>
          <a:p>
            <a:pPr marL="0" indent="0" algn="l">
              <a:lnSpc>
                <a:spcPts val="24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Sau khi hoàn thành việc chà nhám, bề mặt ván sẽ được phun sơn bảo vệ, một bước thiết yếu để nâng cao độ bền và khả năng chống chịu với các tác động từ môi trường bên ngoài. Đồng thời, mang lại tính thẩm mỹ cho sản phẩm, giúp ván lướt sóng trở nên hấp dẫn hơn đối với người tiêu dùng.</a:t>
            </a:r>
            <a:endParaRPr lang="en-US" sz="1600" dirty="0"/>
          </a:p>
        </p:txBody>
      </p:sp>
      <p:pic>
        <p:nvPicPr>
          <p:cNvPr id="13" name="Picture 12">
            <a:extLst>
              <a:ext uri="{FF2B5EF4-FFF2-40B4-BE49-F238E27FC236}">
                <a16:creationId xmlns:a16="http://schemas.microsoft.com/office/drawing/2014/main" id="{E82FD6CB-5931-3727-9919-C8CF8AA32C71}"/>
              </a:ext>
            </a:extLst>
          </p:cNvPr>
          <p:cNvPicPr>
            <a:picLocks noChangeAspect="1"/>
          </p:cNvPicPr>
          <p:nvPr/>
        </p:nvPicPr>
        <p:blipFill>
          <a:blip r:embed="rId8"/>
          <a:stretch>
            <a:fillRect/>
          </a:stretch>
        </p:blipFill>
        <p:spPr>
          <a:xfrm>
            <a:off x="12429812" y="7519939"/>
            <a:ext cx="2024218" cy="6268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2219"/>
          </a:xfrm>
          <a:prstGeom prst="rect">
            <a:avLst/>
          </a:prstGeom>
        </p:spPr>
      </p:pic>
      <p:sp>
        <p:nvSpPr>
          <p:cNvPr id="3" name="Text 0"/>
          <p:cNvSpPr/>
          <p:nvPr/>
        </p:nvSpPr>
        <p:spPr>
          <a:xfrm>
            <a:off x="676870" y="531852"/>
            <a:ext cx="6275903" cy="604361"/>
          </a:xfrm>
          <a:prstGeom prst="rect">
            <a:avLst/>
          </a:prstGeom>
          <a:noFill/>
          <a:ln/>
        </p:spPr>
        <p:txBody>
          <a:bodyPr wrap="none" lIns="0" tIns="0" rIns="0" bIns="0" rtlCol="0" anchor="t"/>
          <a:lstStyle/>
          <a:p>
            <a:pPr marL="0" indent="0">
              <a:lnSpc>
                <a:spcPts val="4750"/>
              </a:lnSpc>
              <a:buNone/>
            </a:pPr>
            <a:r>
              <a:rPr lang="en-US" sz="4800" b="1" dirty="0">
                <a:solidFill>
                  <a:srgbClr val="124E73"/>
                </a:solidFill>
                <a:latin typeface="MuseoModerno Medium" pitchFamily="34" charset="0"/>
                <a:ea typeface="MuseoModerno Medium" pitchFamily="34" charset="-122"/>
                <a:cs typeface="MuseoModerno Medium" pitchFamily="34" charset="-120"/>
              </a:rPr>
              <a:t>Tai nạn trong Xử lý bề mặt</a:t>
            </a:r>
            <a:endParaRPr lang="en-US" sz="4800" b="1" dirty="0"/>
          </a:p>
        </p:txBody>
      </p:sp>
      <p:sp>
        <p:nvSpPr>
          <p:cNvPr id="4" name="Shape 1"/>
          <p:cNvSpPr/>
          <p:nvPr/>
        </p:nvSpPr>
        <p:spPr>
          <a:xfrm>
            <a:off x="676871" y="1426250"/>
            <a:ext cx="7596902" cy="1423511"/>
          </a:xfrm>
          <a:prstGeom prst="roundRect">
            <a:avLst>
              <a:gd name="adj" fmla="val 2038"/>
            </a:avLst>
          </a:prstGeom>
          <a:solidFill>
            <a:srgbClr val="124E73"/>
          </a:solidFill>
          <a:ln/>
        </p:spPr>
      </p:sp>
      <p:sp>
        <p:nvSpPr>
          <p:cNvPr id="5" name="Text 2"/>
          <p:cNvSpPr/>
          <p:nvPr/>
        </p:nvSpPr>
        <p:spPr>
          <a:xfrm>
            <a:off x="870228" y="1619607"/>
            <a:ext cx="3792736" cy="302181"/>
          </a:xfrm>
          <a:prstGeom prst="rect">
            <a:avLst/>
          </a:prstGeom>
          <a:noFill/>
          <a:ln/>
        </p:spPr>
        <p:txBody>
          <a:bodyPr wrap="none" lIns="0" tIns="0" rIns="0" bIns="0" rtlCol="0" anchor="t"/>
          <a:lstStyle/>
          <a:p>
            <a:pPr marL="0" indent="0">
              <a:lnSpc>
                <a:spcPts val="2350"/>
              </a:lnSpc>
              <a:buNone/>
            </a:pPr>
            <a:r>
              <a:rPr lang="en-US" sz="2400" dirty="0">
                <a:solidFill>
                  <a:srgbClr val="FFFFFF"/>
                </a:solidFill>
                <a:latin typeface="MuseoModerno Medium" pitchFamily="34" charset="0"/>
                <a:ea typeface="MuseoModerno Medium" pitchFamily="34" charset="-122"/>
                <a:cs typeface="MuseoModerno Medium" pitchFamily="34" charset="-120"/>
              </a:rPr>
              <a:t>Chấn thương do thiết bị cầm tay</a:t>
            </a:r>
            <a:endParaRPr lang="en-US" sz="2400" dirty="0"/>
          </a:p>
        </p:txBody>
      </p:sp>
      <p:sp>
        <p:nvSpPr>
          <p:cNvPr id="6" name="Text 3"/>
          <p:cNvSpPr/>
          <p:nvPr/>
        </p:nvSpPr>
        <p:spPr>
          <a:xfrm>
            <a:off x="870227" y="2037755"/>
            <a:ext cx="7500049" cy="618649"/>
          </a:xfrm>
          <a:prstGeom prst="rect">
            <a:avLst/>
          </a:prstGeom>
          <a:noFill/>
          <a:ln/>
        </p:spPr>
        <p:txBody>
          <a:bodyPr wrap="square" lIns="0" tIns="0" rIns="0" bIns="0" rtlCol="0" anchor="t"/>
          <a:lstStyle/>
          <a:p>
            <a:pPr marL="0" indent="0">
              <a:lnSpc>
                <a:spcPts val="2400"/>
              </a:lnSpc>
              <a:buNone/>
            </a:pPr>
            <a:r>
              <a:rPr lang="en-US" dirty="0">
                <a:solidFill>
                  <a:srgbClr val="FFFFFF"/>
                </a:solidFill>
                <a:latin typeface="PT Serif" panose="020A0603040505020204" pitchFamily="18" charset="0"/>
                <a:ea typeface="Source Sans Pro" pitchFamily="34" charset="-122"/>
                <a:cs typeface="Source Sans Pro" pitchFamily="34" charset="-120"/>
              </a:rPr>
              <a:t>Máy chà nhám hoặc súng phun sơn có thể gây ra vết thương nghiêm trọng nếu không được sử dụng đúng cách. </a:t>
            </a:r>
            <a:endParaRPr lang="en-US" dirty="0"/>
          </a:p>
        </p:txBody>
      </p:sp>
      <p:sp>
        <p:nvSpPr>
          <p:cNvPr id="7" name="Shape 4"/>
          <p:cNvSpPr/>
          <p:nvPr/>
        </p:nvSpPr>
        <p:spPr>
          <a:xfrm>
            <a:off x="676871" y="3043118"/>
            <a:ext cx="7596902" cy="1423511"/>
          </a:xfrm>
          <a:prstGeom prst="roundRect">
            <a:avLst>
              <a:gd name="adj" fmla="val 2038"/>
            </a:avLst>
          </a:prstGeom>
          <a:solidFill>
            <a:srgbClr val="124E73"/>
          </a:solidFill>
          <a:ln/>
        </p:spPr>
      </p:sp>
      <p:sp>
        <p:nvSpPr>
          <p:cNvPr id="8" name="Text 5"/>
          <p:cNvSpPr/>
          <p:nvPr/>
        </p:nvSpPr>
        <p:spPr>
          <a:xfrm>
            <a:off x="870228" y="3236476"/>
            <a:ext cx="2417564" cy="302181"/>
          </a:xfrm>
          <a:prstGeom prst="rect">
            <a:avLst/>
          </a:prstGeom>
          <a:noFill/>
          <a:ln/>
        </p:spPr>
        <p:txBody>
          <a:bodyPr wrap="none" lIns="0" tIns="0" rIns="0" bIns="0" rtlCol="0" anchor="t"/>
          <a:lstStyle/>
          <a:p>
            <a:pPr marL="0" indent="0">
              <a:lnSpc>
                <a:spcPts val="2350"/>
              </a:lnSpc>
              <a:buNone/>
            </a:pPr>
            <a:r>
              <a:rPr lang="en-US" sz="2400" dirty="0">
                <a:solidFill>
                  <a:srgbClr val="FFFFFF"/>
                </a:solidFill>
                <a:latin typeface="MuseoModerno Medium" pitchFamily="34" charset="0"/>
                <a:ea typeface="MuseoModerno Medium" pitchFamily="34" charset="-122"/>
                <a:cs typeface="MuseoModerno Medium" pitchFamily="34" charset="-120"/>
              </a:rPr>
              <a:t>Bụi mịn</a:t>
            </a:r>
            <a:endParaRPr lang="en-US" sz="2400" dirty="0"/>
          </a:p>
        </p:txBody>
      </p:sp>
      <p:sp>
        <p:nvSpPr>
          <p:cNvPr id="9" name="Text 6"/>
          <p:cNvSpPr/>
          <p:nvPr/>
        </p:nvSpPr>
        <p:spPr>
          <a:xfrm>
            <a:off x="870228" y="3654623"/>
            <a:ext cx="7403544" cy="618649"/>
          </a:xfrm>
          <a:prstGeom prst="rect">
            <a:avLst/>
          </a:prstGeom>
          <a:noFill/>
          <a:ln/>
        </p:spPr>
        <p:txBody>
          <a:bodyPr wrap="square" lIns="0" tIns="0" rIns="0" bIns="0" rtlCol="0" anchor="t"/>
          <a:lstStyle/>
          <a:p>
            <a:pPr marL="0" indent="0">
              <a:lnSpc>
                <a:spcPts val="2400"/>
              </a:lnSpc>
              <a:buNone/>
            </a:pPr>
            <a:r>
              <a:rPr lang="en-US" dirty="0">
                <a:solidFill>
                  <a:srgbClr val="FFFFFF"/>
                </a:solidFill>
                <a:latin typeface="PT Serif" panose="020A0603040505020204" pitchFamily="18" charset="0"/>
                <a:ea typeface="Source Sans Pro" pitchFamily="34" charset="-122"/>
                <a:cs typeface="Source Sans Pro" pitchFamily="34" charset="-120"/>
              </a:rPr>
              <a:t>Bụi mịn từ quá trình chà nhám có thể gây kích ứng đường hô hấp, thậm chí là bệnh phổi nếu không được bảo vệ đúng cách.</a:t>
            </a:r>
            <a:endParaRPr lang="en-US" dirty="0"/>
          </a:p>
        </p:txBody>
      </p:sp>
      <p:sp>
        <p:nvSpPr>
          <p:cNvPr id="10" name="Shape 7"/>
          <p:cNvSpPr/>
          <p:nvPr/>
        </p:nvSpPr>
        <p:spPr>
          <a:xfrm>
            <a:off x="676871" y="4659987"/>
            <a:ext cx="7596902" cy="1423511"/>
          </a:xfrm>
          <a:prstGeom prst="roundRect">
            <a:avLst>
              <a:gd name="adj" fmla="val 2038"/>
            </a:avLst>
          </a:prstGeom>
          <a:solidFill>
            <a:srgbClr val="124E73"/>
          </a:solidFill>
          <a:ln/>
        </p:spPr>
      </p:sp>
      <p:sp>
        <p:nvSpPr>
          <p:cNvPr id="11" name="Text 8"/>
          <p:cNvSpPr/>
          <p:nvPr/>
        </p:nvSpPr>
        <p:spPr>
          <a:xfrm>
            <a:off x="870228" y="4853345"/>
            <a:ext cx="2923818" cy="302181"/>
          </a:xfrm>
          <a:prstGeom prst="rect">
            <a:avLst/>
          </a:prstGeom>
          <a:noFill/>
          <a:ln/>
        </p:spPr>
        <p:txBody>
          <a:bodyPr wrap="none" lIns="0" tIns="0" rIns="0" bIns="0" rtlCol="0" anchor="t"/>
          <a:lstStyle/>
          <a:p>
            <a:pPr marL="0" indent="0">
              <a:lnSpc>
                <a:spcPts val="2350"/>
              </a:lnSpc>
              <a:buNone/>
            </a:pPr>
            <a:r>
              <a:rPr lang="en-US" sz="2400" dirty="0">
                <a:solidFill>
                  <a:srgbClr val="FFFFFF"/>
                </a:solidFill>
                <a:latin typeface="MuseoModerno Medium" pitchFamily="34" charset="0"/>
                <a:ea typeface="MuseoModerno Medium" pitchFamily="34" charset="-122"/>
                <a:cs typeface="MuseoModerno Medium" pitchFamily="34" charset="-120"/>
              </a:rPr>
              <a:t>Tiếp xúc hóa chất độc hại</a:t>
            </a:r>
            <a:endParaRPr lang="en-US" sz="2400" dirty="0"/>
          </a:p>
        </p:txBody>
      </p:sp>
      <p:sp>
        <p:nvSpPr>
          <p:cNvPr id="12" name="Text 9"/>
          <p:cNvSpPr/>
          <p:nvPr/>
        </p:nvSpPr>
        <p:spPr>
          <a:xfrm>
            <a:off x="870228" y="5271492"/>
            <a:ext cx="7403544" cy="618649"/>
          </a:xfrm>
          <a:prstGeom prst="rect">
            <a:avLst/>
          </a:prstGeom>
          <a:noFill/>
          <a:ln/>
        </p:spPr>
        <p:txBody>
          <a:bodyPr wrap="square" lIns="0" tIns="0" rIns="0" bIns="0" rtlCol="0" anchor="t"/>
          <a:lstStyle/>
          <a:p>
            <a:pPr marL="0" indent="0">
              <a:lnSpc>
                <a:spcPts val="2400"/>
              </a:lnSpc>
              <a:buNone/>
            </a:pPr>
            <a:r>
              <a:rPr lang="en-US" dirty="0">
                <a:solidFill>
                  <a:srgbClr val="FFFFFF"/>
                </a:solidFill>
                <a:latin typeface="PT Serif" panose="020A0603040505020204" pitchFamily="18" charset="0"/>
                <a:ea typeface="Source Sans Pro" pitchFamily="34" charset="-122"/>
                <a:cs typeface="Source Sans Pro" pitchFamily="34" charset="-120"/>
              </a:rPr>
              <a:t>Hơi sơn độc hại có thể dẫn đến các vấn đề về sức khỏe như: dị ứng, ngộ độc hoặc các bệnh về da nếu không có thiết bị bảo hộ cá nhân phù hợp.</a:t>
            </a:r>
            <a:endParaRPr lang="en-US" dirty="0"/>
          </a:p>
        </p:txBody>
      </p:sp>
      <p:sp>
        <p:nvSpPr>
          <p:cNvPr id="13" name="Shape 10"/>
          <p:cNvSpPr/>
          <p:nvPr/>
        </p:nvSpPr>
        <p:spPr>
          <a:xfrm>
            <a:off x="676871" y="6276856"/>
            <a:ext cx="7596902" cy="1423511"/>
          </a:xfrm>
          <a:prstGeom prst="roundRect">
            <a:avLst>
              <a:gd name="adj" fmla="val 2038"/>
            </a:avLst>
          </a:prstGeom>
          <a:solidFill>
            <a:srgbClr val="124E73"/>
          </a:solidFill>
          <a:ln/>
        </p:spPr>
      </p:sp>
      <p:sp>
        <p:nvSpPr>
          <p:cNvPr id="14" name="Text 11"/>
          <p:cNvSpPr/>
          <p:nvPr/>
        </p:nvSpPr>
        <p:spPr>
          <a:xfrm>
            <a:off x="870228" y="6470213"/>
            <a:ext cx="2417564" cy="302181"/>
          </a:xfrm>
          <a:prstGeom prst="rect">
            <a:avLst/>
          </a:prstGeom>
          <a:noFill/>
          <a:ln/>
        </p:spPr>
        <p:txBody>
          <a:bodyPr wrap="none" lIns="0" tIns="0" rIns="0" bIns="0" rtlCol="0" anchor="t"/>
          <a:lstStyle/>
          <a:p>
            <a:pPr marL="0" indent="0">
              <a:lnSpc>
                <a:spcPts val="2350"/>
              </a:lnSpc>
              <a:buNone/>
            </a:pPr>
            <a:r>
              <a:rPr lang="en-US" sz="2400" dirty="0">
                <a:solidFill>
                  <a:srgbClr val="FFFFFF"/>
                </a:solidFill>
                <a:latin typeface="MuseoModerno Medium" pitchFamily="34" charset="0"/>
                <a:ea typeface="MuseoModerno Medium" pitchFamily="34" charset="-122"/>
                <a:cs typeface="MuseoModerno Medium" pitchFamily="34" charset="-120"/>
              </a:rPr>
              <a:t>Mất tập trung</a:t>
            </a:r>
            <a:endParaRPr lang="en-US" sz="2400" dirty="0"/>
          </a:p>
        </p:txBody>
      </p:sp>
      <p:sp>
        <p:nvSpPr>
          <p:cNvPr id="15" name="Text 12"/>
          <p:cNvSpPr/>
          <p:nvPr/>
        </p:nvSpPr>
        <p:spPr>
          <a:xfrm>
            <a:off x="870228" y="6888361"/>
            <a:ext cx="7403544" cy="618649"/>
          </a:xfrm>
          <a:prstGeom prst="rect">
            <a:avLst/>
          </a:prstGeom>
          <a:noFill/>
          <a:ln/>
        </p:spPr>
        <p:txBody>
          <a:bodyPr wrap="square" lIns="0" tIns="0" rIns="0" bIns="0" rtlCol="0" anchor="t"/>
          <a:lstStyle/>
          <a:p>
            <a:pPr marL="0" indent="0">
              <a:lnSpc>
                <a:spcPts val="2400"/>
              </a:lnSpc>
              <a:buNone/>
            </a:pPr>
            <a:r>
              <a:rPr lang="en-US" dirty="0">
                <a:solidFill>
                  <a:srgbClr val="FFFFFF"/>
                </a:solidFill>
                <a:latin typeface="PT Serif" panose="020A0603040505020204" pitchFamily="18" charset="0"/>
                <a:ea typeface="Source Sans Pro" pitchFamily="34" charset="-122"/>
                <a:cs typeface="Source Sans Pro" pitchFamily="34" charset="-120"/>
              </a:rPr>
              <a:t>Những tác động bên ngoài như tiếng ồn lớn hoặc mệt mỏi có thể làm giảm sự tập trung, từ đó dễ xảy ra sự cố không mong muốn.</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94273" y="2246495"/>
            <a:ext cx="6306503" cy="708779"/>
          </a:xfrm>
          <a:prstGeom prst="rect">
            <a:avLst/>
          </a:prstGeom>
          <a:noFill/>
          <a:ln/>
        </p:spPr>
        <p:txBody>
          <a:bodyPr wrap="none" lIns="0" tIns="0" rIns="0" bIns="0" rtlCol="0" anchor="t"/>
          <a:lstStyle/>
          <a:p>
            <a:pPr marL="0" indent="0">
              <a:lnSpc>
                <a:spcPts val="5550"/>
              </a:lnSpc>
              <a:buNone/>
            </a:pPr>
            <a:r>
              <a:rPr lang="en-US" sz="5400" b="1" dirty="0">
                <a:solidFill>
                  <a:srgbClr val="124E73"/>
                </a:solidFill>
                <a:latin typeface="MuseoModerno Medium" pitchFamily="34" charset="0"/>
                <a:ea typeface="MuseoModerno Medium" pitchFamily="34" charset="-122"/>
                <a:cs typeface="MuseoModerno Medium" pitchFamily="34" charset="-120"/>
              </a:rPr>
              <a:t>IV. Kiểm tra chất lượng</a:t>
            </a:r>
            <a:endParaRPr lang="en-US" sz="5400" b="1" dirty="0"/>
          </a:p>
        </p:txBody>
      </p:sp>
      <p:sp>
        <p:nvSpPr>
          <p:cNvPr id="4" name="Text 1"/>
          <p:cNvSpPr/>
          <p:nvPr/>
        </p:nvSpPr>
        <p:spPr>
          <a:xfrm>
            <a:off x="793790" y="3747611"/>
            <a:ext cx="2835235" cy="354330"/>
          </a:xfrm>
          <a:prstGeom prst="rect">
            <a:avLst/>
          </a:prstGeom>
          <a:noFill/>
          <a:ln/>
        </p:spPr>
        <p:txBody>
          <a:bodyPr wrap="none" lIns="0" tIns="0" rIns="0" bIns="0" rtlCol="0" anchor="t"/>
          <a:lstStyle/>
          <a:p>
            <a:pPr marL="0" indent="0">
              <a:lnSpc>
                <a:spcPts val="2750"/>
              </a:lnSpc>
              <a:buNone/>
            </a:pPr>
            <a:r>
              <a:rPr lang="en-US" sz="2200" dirty="0">
                <a:solidFill>
                  <a:srgbClr val="124E73"/>
                </a:solidFill>
                <a:latin typeface="MuseoModerno Medium" pitchFamily="34" charset="0"/>
                <a:ea typeface="MuseoModerno Medium" pitchFamily="34" charset="-122"/>
                <a:cs typeface="MuseoModerno Medium" pitchFamily="34" charset="-120"/>
              </a:rPr>
              <a:t>Công việc</a:t>
            </a:r>
            <a:endParaRPr lang="en-US" sz="2200" dirty="0"/>
          </a:p>
        </p:txBody>
      </p:sp>
      <p:sp>
        <p:nvSpPr>
          <p:cNvPr id="5" name="Text 2"/>
          <p:cNvSpPr/>
          <p:nvPr/>
        </p:nvSpPr>
        <p:spPr>
          <a:xfrm>
            <a:off x="793790" y="4442103"/>
            <a:ext cx="7556421" cy="1088708"/>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Các thông số như độ dày, độ bền và chất lượng bề mặt cần được đánh giá một cách chi tiết thông qua các thử nghiệm kéo, nén hoặc va đập, nhằm xác định khả năng chống lại các tác động từ môi trường nước và sóng.</a:t>
            </a:r>
            <a:endParaRPr lang="en-US" sz="1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670227" y="374571"/>
            <a:ext cx="5289947" cy="425291"/>
          </a:xfrm>
          <a:prstGeom prst="rect">
            <a:avLst/>
          </a:prstGeom>
          <a:noFill/>
          <a:ln/>
        </p:spPr>
        <p:txBody>
          <a:bodyPr wrap="none" lIns="0" tIns="0" rIns="0" bIns="0" rtlCol="0" anchor="t"/>
          <a:lstStyle/>
          <a:p>
            <a:pPr marL="0" indent="0" algn="ctr">
              <a:lnSpc>
                <a:spcPts val="3300"/>
              </a:lnSpc>
              <a:buNone/>
            </a:pPr>
            <a:r>
              <a:rPr lang="en-US" sz="3200" b="1" dirty="0">
                <a:solidFill>
                  <a:srgbClr val="124E73"/>
                </a:solidFill>
                <a:latin typeface="MuseoModerno Medium" pitchFamily="34" charset="0"/>
                <a:ea typeface="MuseoModerno Medium" pitchFamily="34" charset="-122"/>
                <a:cs typeface="MuseoModerno Medium" pitchFamily="34" charset="-120"/>
              </a:rPr>
              <a:t>Nguy cơ khi Kiểm tra chất lượng</a:t>
            </a:r>
            <a:endParaRPr lang="en-US" sz="3200" b="1" dirty="0"/>
          </a:p>
        </p:txBody>
      </p:sp>
      <p:pic>
        <p:nvPicPr>
          <p:cNvPr id="3" name="Image 0" descr="preencoded.png"/>
          <p:cNvPicPr>
            <a:picLocks noChangeAspect="1"/>
          </p:cNvPicPr>
          <p:nvPr/>
        </p:nvPicPr>
        <p:blipFill>
          <a:blip r:embed="rId3"/>
          <a:stretch>
            <a:fillRect/>
          </a:stretch>
        </p:blipFill>
        <p:spPr>
          <a:xfrm>
            <a:off x="5568553" y="1072039"/>
            <a:ext cx="3493175" cy="2413754"/>
          </a:xfrm>
          <a:prstGeom prst="rect">
            <a:avLst/>
          </a:prstGeom>
        </p:spPr>
      </p:pic>
      <p:pic>
        <p:nvPicPr>
          <p:cNvPr id="4" name="Image 1" descr="preencoded.png"/>
          <p:cNvPicPr>
            <a:picLocks noChangeAspect="1"/>
          </p:cNvPicPr>
          <p:nvPr/>
        </p:nvPicPr>
        <p:blipFill>
          <a:blip r:embed="rId4"/>
          <a:stretch>
            <a:fillRect/>
          </a:stretch>
        </p:blipFill>
        <p:spPr>
          <a:xfrm>
            <a:off x="476250" y="3638788"/>
            <a:ext cx="340162" cy="340162"/>
          </a:xfrm>
          <a:prstGeom prst="rect">
            <a:avLst/>
          </a:prstGeom>
        </p:spPr>
      </p:pic>
      <p:sp>
        <p:nvSpPr>
          <p:cNvPr id="5" name="Text 1"/>
          <p:cNvSpPr/>
          <p:nvPr/>
        </p:nvSpPr>
        <p:spPr>
          <a:xfrm>
            <a:off x="1189682" y="3749151"/>
            <a:ext cx="1701165" cy="212646"/>
          </a:xfrm>
          <a:prstGeom prst="rect">
            <a:avLst/>
          </a:prstGeom>
          <a:noFill/>
          <a:ln/>
        </p:spPr>
        <p:txBody>
          <a:bodyPr wrap="none" lIns="0" tIns="0" rIns="0" bIns="0" rtlCol="0" anchor="t"/>
          <a:lstStyle/>
          <a:p>
            <a:pPr marL="0" indent="0" algn="l">
              <a:lnSpc>
                <a:spcPts val="1650"/>
              </a:lnSpc>
              <a:buNone/>
            </a:pPr>
            <a:r>
              <a:rPr lang="en-US" sz="2400" dirty="0">
                <a:solidFill>
                  <a:srgbClr val="2B4150"/>
                </a:solidFill>
                <a:latin typeface="MuseoModerno Medium" pitchFamily="34" charset="0"/>
                <a:ea typeface="MuseoModerno Medium" pitchFamily="34" charset="-122"/>
                <a:cs typeface="MuseoModerno Medium" pitchFamily="34" charset="-120"/>
              </a:rPr>
              <a:t>Va chạm máy móc</a:t>
            </a:r>
            <a:endParaRPr lang="en-US" sz="2400" dirty="0"/>
          </a:p>
        </p:txBody>
      </p:sp>
      <p:sp>
        <p:nvSpPr>
          <p:cNvPr id="6" name="Text 2"/>
          <p:cNvSpPr/>
          <p:nvPr/>
        </p:nvSpPr>
        <p:spPr>
          <a:xfrm>
            <a:off x="1189682" y="4043355"/>
            <a:ext cx="13677900" cy="435293"/>
          </a:xfrm>
          <a:prstGeom prst="rect">
            <a:avLst/>
          </a:prstGeom>
          <a:noFill/>
          <a:ln/>
        </p:spPr>
        <p:txBody>
          <a:bodyPr wrap="square" lIns="0" tIns="0" rIns="0" bIns="0" rtlCol="0" anchor="t"/>
          <a:lstStyle/>
          <a:p>
            <a:pPr marL="0" indent="0" algn="l">
              <a:lnSpc>
                <a:spcPts val="17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Trong quá trình kiểm tra độ dày và độ bền, nhân viên có thể bị kẹt tay hoặc chân trong thiết bị, dẫn đến chấn thương nghiêm trọng. Ngoài ra, trong quá </a:t>
            </a:r>
            <a:r>
              <a:rPr lang="en-US" sz="1400" dirty="0" err="1">
                <a:solidFill>
                  <a:srgbClr val="2B4150"/>
                </a:solidFill>
                <a:latin typeface="PT Serif" panose="020A0603040505020204" pitchFamily="18" charset="0"/>
                <a:ea typeface="Source Sans Pro" pitchFamily="34" charset="-122"/>
                <a:cs typeface="Source Sans Pro" pitchFamily="34" charset="-120"/>
              </a:rPr>
              <a:t>trình</a:t>
            </a:r>
            <a:r>
              <a:rPr lang="en-US" sz="1400" dirty="0">
                <a:solidFill>
                  <a:srgbClr val="2B4150"/>
                </a:solidFill>
                <a:latin typeface="PT Serif" panose="020A0603040505020204" pitchFamily="18" charset="0"/>
                <a:ea typeface="Source Sans Pro" pitchFamily="34" charset="-122"/>
                <a:cs typeface="Source Sans Pro" pitchFamily="34" charset="-120"/>
              </a:rPr>
              <a:t> </a:t>
            </a:r>
          </a:p>
          <a:p>
            <a:pPr marL="0" indent="0" algn="l">
              <a:lnSpc>
                <a:spcPct val="150000"/>
              </a:lnSpc>
              <a:buNone/>
            </a:pPr>
            <a:r>
              <a:rPr lang="en-US" sz="1400" dirty="0" err="1">
                <a:solidFill>
                  <a:srgbClr val="2B4150"/>
                </a:solidFill>
                <a:latin typeface="PT Serif" panose="020A0603040505020204" pitchFamily="18" charset="0"/>
                <a:ea typeface="Source Sans Pro" pitchFamily="34" charset="-122"/>
                <a:cs typeface="Source Sans Pro" pitchFamily="34" charset="-120"/>
              </a:rPr>
              <a:t>thao</a:t>
            </a:r>
            <a:r>
              <a:rPr lang="en-US" sz="1400" dirty="0">
                <a:solidFill>
                  <a:srgbClr val="2B4150"/>
                </a:solidFill>
                <a:latin typeface="PT Serif" panose="020A0603040505020204" pitchFamily="18" charset="0"/>
                <a:ea typeface="Source Sans Pro" pitchFamily="34" charset="-122"/>
                <a:cs typeface="Source Sans Pro" pitchFamily="34" charset="-120"/>
              </a:rPr>
              <a:t> tác với các tấm ván lớn, việc không cẩn thận có thể khiến tấm ván rơi xuống, gây ra va đập với người làm việc gần đó.</a:t>
            </a:r>
            <a:endParaRPr lang="en-US" sz="1400" dirty="0"/>
          </a:p>
        </p:txBody>
      </p:sp>
      <p:pic>
        <p:nvPicPr>
          <p:cNvPr id="7" name="Image 2" descr="preencoded.png"/>
          <p:cNvPicPr>
            <a:picLocks noChangeAspect="1"/>
          </p:cNvPicPr>
          <p:nvPr/>
        </p:nvPicPr>
        <p:blipFill>
          <a:blip r:embed="rId5"/>
          <a:stretch>
            <a:fillRect/>
          </a:stretch>
        </p:blipFill>
        <p:spPr>
          <a:xfrm>
            <a:off x="476250" y="5252799"/>
            <a:ext cx="340162" cy="340162"/>
          </a:xfrm>
          <a:prstGeom prst="rect">
            <a:avLst/>
          </a:prstGeom>
        </p:spPr>
      </p:pic>
      <p:sp>
        <p:nvSpPr>
          <p:cNvPr id="8" name="Text 3"/>
          <p:cNvSpPr/>
          <p:nvPr/>
        </p:nvSpPr>
        <p:spPr>
          <a:xfrm>
            <a:off x="1189682" y="5363162"/>
            <a:ext cx="1701165" cy="212646"/>
          </a:xfrm>
          <a:prstGeom prst="rect">
            <a:avLst/>
          </a:prstGeom>
          <a:noFill/>
          <a:ln/>
        </p:spPr>
        <p:txBody>
          <a:bodyPr wrap="none" lIns="0" tIns="0" rIns="0" bIns="0" rtlCol="0" anchor="t"/>
          <a:lstStyle/>
          <a:p>
            <a:pPr marL="0" indent="0" algn="l">
              <a:lnSpc>
                <a:spcPts val="1650"/>
              </a:lnSpc>
              <a:buNone/>
            </a:pPr>
            <a:r>
              <a:rPr lang="en-US" sz="2400" dirty="0">
                <a:solidFill>
                  <a:srgbClr val="2B4150"/>
                </a:solidFill>
                <a:latin typeface="MuseoModerno Medium" pitchFamily="34" charset="0"/>
                <a:ea typeface="MuseoModerno Medium" pitchFamily="34" charset="-122"/>
                <a:cs typeface="MuseoModerno Medium" pitchFamily="34" charset="-120"/>
              </a:rPr>
              <a:t>Hóa chất</a:t>
            </a:r>
            <a:endParaRPr lang="en-US" sz="2400" dirty="0"/>
          </a:p>
        </p:txBody>
      </p:sp>
      <p:sp>
        <p:nvSpPr>
          <p:cNvPr id="9" name="Text 4"/>
          <p:cNvSpPr/>
          <p:nvPr/>
        </p:nvSpPr>
        <p:spPr>
          <a:xfrm>
            <a:off x="1189682" y="5657366"/>
            <a:ext cx="13677900" cy="435293"/>
          </a:xfrm>
          <a:prstGeom prst="rect">
            <a:avLst/>
          </a:prstGeom>
          <a:noFill/>
          <a:ln/>
        </p:spPr>
        <p:txBody>
          <a:bodyPr wrap="square" lIns="0" tIns="0" rIns="0" bIns="0" rtlCol="0" anchor="t"/>
          <a:lstStyle/>
          <a:p>
            <a:pPr marL="0" indent="0" algn="l">
              <a:lnSpc>
                <a:spcPct val="1500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Việc sử dụng hóa chất trong quá trình kiểm tra bề mặt có thể gây ra các tai nạn liên quan đến sức khỏe. Hóa chất dùng để kiểm tra và xử lý bề mặt ván có </a:t>
            </a:r>
            <a:r>
              <a:rPr lang="en-US" sz="1400" dirty="0" err="1">
                <a:solidFill>
                  <a:srgbClr val="2B4150"/>
                </a:solidFill>
                <a:latin typeface="PT Serif" panose="020A0603040505020204" pitchFamily="18" charset="0"/>
                <a:ea typeface="Source Sans Pro" pitchFamily="34" charset="-122"/>
                <a:cs typeface="Source Sans Pro" pitchFamily="34" charset="-120"/>
              </a:rPr>
              <a:t>thể</a:t>
            </a:r>
            <a:r>
              <a:rPr lang="en-US" sz="1400" dirty="0">
                <a:solidFill>
                  <a:srgbClr val="2B4150"/>
                </a:solidFill>
                <a:latin typeface="PT Serif" panose="020A0603040505020204" pitchFamily="18" charset="0"/>
                <a:ea typeface="Source Sans Pro" pitchFamily="34" charset="-122"/>
                <a:cs typeface="Source Sans Pro" pitchFamily="34" charset="-120"/>
              </a:rPr>
              <a:t> </a:t>
            </a:r>
          </a:p>
          <a:p>
            <a:pPr marL="0" indent="0" algn="l">
              <a:lnSpc>
                <a:spcPct val="150000"/>
              </a:lnSpc>
              <a:buNone/>
            </a:pPr>
            <a:r>
              <a:rPr lang="en-US" sz="1400" dirty="0" err="1">
                <a:solidFill>
                  <a:srgbClr val="2B4150"/>
                </a:solidFill>
                <a:latin typeface="PT Serif" panose="020A0603040505020204" pitchFamily="18" charset="0"/>
                <a:ea typeface="Source Sans Pro" pitchFamily="34" charset="-122"/>
                <a:cs typeface="Source Sans Pro" pitchFamily="34" charset="-120"/>
              </a:rPr>
              <a:t>gây</a:t>
            </a:r>
            <a:r>
              <a:rPr lang="en-US" sz="1400" dirty="0">
                <a:solidFill>
                  <a:srgbClr val="2B4150"/>
                </a:solidFill>
                <a:latin typeface="PT Serif" panose="020A0603040505020204" pitchFamily="18" charset="0"/>
                <a:ea typeface="Source Sans Pro" pitchFamily="34" charset="-122"/>
                <a:cs typeface="Source Sans Pro" pitchFamily="34" charset="-120"/>
              </a:rPr>
              <a:t> kích ứng hoặc bỏng nếu không được sử dụng đúng cách, đặc biệt khi nhân viên không sử dụng trang bị bảo hộ đầy đủ.</a:t>
            </a:r>
            <a:endParaRPr lang="en-US" sz="1400" dirty="0"/>
          </a:p>
        </p:txBody>
      </p:sp>
      <p:pic>
        <p:nvPicPr>
          <p:cNvPr id="10" name="Image 3" descr="preencoded.png"/>
          <p:cNvPicPr>
            <a:picLocks noChangeAspect="1"/>
          </p:cNvPicPr>
          <p:nvPr/>
        </p:nvPicPr>
        <p:blipFill>
          <a:blip r:embed="rId6"/>
          <a:stretch>
            <a:fillRect/>
          </a:stretch>
        </p:blipFill>
        <p:spPr>
          <a:xfrm>
            <a:off x="476250" y="6866811"/>
            <a:ext cx="340162" cy="340162"/>
          </a:xfrm>
          <a:prstGeom prst="rect">
            <a:avLst/>
          </a:prstGeom>
        </p:spPr>
      </p:pic>
      <p:sp>
        <p:nvSpPr>
          <p:cNvPr id="11" name="Text 5"/>
          <p:cNvSpPr/>
          <p:nvPr/>
        </p:nvSpPr>
        <p:spPr>
          <a:xfrm>
            <a:off x="1189682" y="6977174"/>
            <a:ext cx="1701165" cy="212646"/>
          </a:xfrm>
          <a:prstGeom prst="rect">
            <a:avLst/>
          </a:prstGeom>
          <a:noFill/>
          <a:ln/>
        </p:spPr>
        <p:txBody>
          <a:bodyPr wrap="none" lIns="0" tIns="0" rIns="0" bIns="0" rtlCol="0" anchor="t"/>
          <a:lstStyle/>
          <a:p>
            <a:pPr marL="0" indent="0" algn="l">
              <a:lnSpc>
                <a:spcPts val="1650"/>
              </a:lnSpc>
              <a:buNone/>
            </a:pPr>
            <a:r>
              <a:rPr lang="en-US" sz="2400" dirty="0">
                <a:solidFill>
                  <a:srgbClr val="2B4150"/>
                </a:solidFill>
                <a:latin typeface="MuseoModerno Medium" pitchFamily="34" charset="0"/>
                <a:ea typeface="MuseoModerno Medium" pitchFamily="34" charset="-122"/>
                <a:cs typeface="MuseoModerno Medium" pitchFamily="34" charset="-120"/>
              </a:rPr>
              <a:t>Môi trường</a:t>
            </a:r>
            <a:endParaRPr lang="en-US" sz="2400" dirty="0"/>
          </a:p>
        </p:txBody>
      </p:sp>
      <p:sp>
        <p:nvSpPr>
          <p:cNvPr id="12" name="Text 6"/>
          <p:cNvSpPr/>
          <p:nvPr/>
        </p:nvSpPr>
        <p:spPr>
          <a:xfrm>
            <a:off x="1189682" y="7271377"/>
            <a:ext cx="13677900" cy="217646"/>
          </a:xfrm>
          <a:prstGeom prst="rect">
            <a:avLst/>
          </a:prstGeom>
          <a:noFill/>
          <a:ln/>
        </p:spPr>
        <p:txBody>
          <a:bodyPr wrap="none" lIns="0" tIns="0" rIns="0" bIns="0" rtlCol="0" anchor="t"/>
          <a:lstStyle/>
          <a:p>
            <a:pPr marL="0" indent="0" algn="l">
              <a:lnSpc>
                <a:spcPts val="17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Các yếu tố môi trường như nền nhà trơn trượt hoặc ánh sáng không đủ có thể dẫn đến tai nạn trượt ngã, gây thương tích cho nhân viên trong quá trình làm việc.</a:t>
            </a:r>
            <a:endParaRPr lang="en-US" sz="1400" dirty="0"/>
          </a:p>
        </p:txBody>
      </p:sp>
      <p:pic>
        <p:nvPicPr>
          <p:cNvPr id="14" name="Picture 13">
            <a:extLst>
              <a:ext uri="{FF2B5EF4-FFF2-40B4-BE49-F238E27FC236}">
                <a16:creationId xmlns:a16="http://schemas.microsoft.com/office/drawing/2014/main" id="{D21685DE-10B5-7225-00B4-445AB6FBB5E9}"/>
              </a:ext>
            </a:extLst>
          </p:cNvPr>
          <p:cNvPicPr>
            <a:picLocks noChangeAspect="1"/>
          </p:cNvPicPr>
          <p:nvPr/>
        </p:nvPicPr>
        <p:blipFill>
          <a:blip r:embed="rId7"/>
          <a:stretch>
            <a:fillRect/>
          </a:stretch>
        </p:blipFill>
        <p:spPr>
          <a:xfrm>
            <a:off x="12429812" y="7519939"/>
            <a:ext cx="2024218" cy="62680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7967"/>
          <a:stretch/>
        </p:blipFill>
        <p:spPr>
          <a:xfrm>
            <a:off x="10498038" y="3037485"/>
            <a:ext cx="3962400" cy="3927231"/>
          </a:xfrm>
          <a:prstGeom prst="rect">
            <a:avLst/>
          </a:prstGeom>
        </p:spPr>
      </p:pic>
      <p:sp>
        <p:nvSpPr>
          <p:cNvPr id="3" name="Text 0"/>
          <p:cNvSpPr/>
          <p:nvPr/>
        </p:nvSpPr>
        <p:spPr>
          <a:xfrm>
            <a:off x="2002869" y="551502"/>
            <a:ext cx="5138261" cy="642342"/>
          </a:xfrm>
          <a:prstGeom prst="rect">
            <a:avLst/>
          </a:prstGeom>
          <a:noFill/>
          <a:ln/>
        </p:spPr>
        <p:txBody>
          <a:bodyPr wrap="none" lIns="0" tIns="0" rIns="0" bIns="0" rtlCol="0" anchor="t"/>
          <a:lstStyle/>
          <a:p>
            <a:pPr marL="0" indent="0" algn="ctr">
              <a:lnSpc>
                <a:spcPts val="5050"/>
              </a:lnSpc>
              <a:buNone/>
            </a:pPr>
            <a:r>
              <a:rPr lang="en-US" sz="5400" b="1" dirty="0">
                <a:solidFill>
                  <a:srgbClr val="124E73"/>
                </a:solidFill>
                <a:latin typeface="MuseoModerno Medium" pitchFamily="34" charset="0"/>
                <a:ea typeface="MuseoModerno Medium" pitchFamily="34" charset="-122"/>
                <a:cs typeface="MuseoModerno Medium" pitchFamily="34" charset="-120"/>
              </a:rPr>
              <a:t>Quy định chung</a:t>
            </a:r>
            <a:endParaRPr lang="en-US" sz="5400" b="1" dirty="0"/>
          </a:p>
        </p:txBody>
      </p:sp>
      <p:sp>
        <p:nvSpPr>
          <p:cNvPr id="4" name="Shape 1"/>
          <p:cNvSpPr/>
          <p:nvPr/>
        </p:nvSpPr>
        <p:spPr>
          <a:xfrm>
            <a:off x="1016079" y="1785342"/>
            <a:ext cx="22860" cy="5609511"/>
          </a:xfrm>
          <a:prstGeom prst="roundRect">
            <a:avLst>
              <a:gd name="adj" fmla="val 134865"/>
            </a:avLst>
          </a:prstGeom>
          <a:solidFill>
            <a:srgbClr val="D9D4C9"/>
          </a:solidFill>
          <a:ln/>
        </p:spPr>
      </p:sp>
      <p:sp>
        <p:nvSpPr>
          <p:cNvPr id="5" name="Shape 2"/>
          <p:cNvSpPr/>
          <p:nvPr/>
        </p:nvSpPr>
        <p:spPr>
          <a:xfrm>
            <a:off x="1235869" y="2236351"/>
            <a:ext cx="719257" cy="22860"/>
          </a:xfrm>
          <a:prstGeom prst="roundRect">
            <a:avLst>
              <a:gd name="adj" fmla="val 134865"/>
            </a:avLst>
          </a:prstGeom>
          <a:solidFill>
            <a:srgbClr val="2B678C"/>
          </a:solidFill>
          <a:ln/>
        </p:spPr>
      </p:sp>
      <p:sp>
        <p:nvSpPr>
          <p:cNvPr id="6" name="Shape 3"/>
          <p:cNvSpPr/>
          <p:nvPr/>
        </p:nvSpPr>
        <p:spPr>
          <a:xfrm>
            <a:off x="796290" y="2016562"/>
            <a:ext cx="462439" cy="462439"/>
          </a:xfrm>
          <a:prstGeom prst="roundRect">
            <a:avLst>
              <a:gd name="adj" fmla="val 6667"/>
            </a:avLst>
          </a:prstGeom>
          <a:solidFill>
            <a:srgbClr val="124E73"/>
          </a:solidFill>
          <a:ln/>
        </p:spPr>
      </p:sp>
      <p:sp>
        <p:nvSpPr>
          <p:cNvPr id="7" name="Text 4"/>
          <p:cNvSpPr/>
          <p:nvPr/>
        </p:nvSpPr>
        <p:spPr>
          <a:xfrm>
            <a:off x="955238" y="2093595"/>
            <a:ext cx="144542"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2151162" y="2093595"/>
            <a:ext cx="3083004" cy="385286"/>
          </a:xfrm>
          <a:prstGeom prst="rect">
            <a:avLst/>
          </a:prstGeom>
          <a:noFill/>
          <a:ln/>
        </p:spPr>
        <p:txBody>
          <a:bodyPr wrap="none" lIns="0" tIns="0" rIns="0" bIns="0" rtlCol="0" anchor="t"/>
          <a:lstStyle/>
          <a:p>
            <a:pPr marL="0" indent="0" algn="l">
              <a:lnSpc>
                <a:spcPts val="3000"/>
              </a:lnSpc>
              <a:buNone/>
            </a:pPr>
            <a:r>
              <a:rPr lang="en-US" sz="2800" dirty="0">
                <a:solidFill>
                  <a:srgbClr val="2B4150"/>
                </a:solidFill>
                <a:latin typeface="MuseoModerno Medium" pitchFamily="34" charset="0"/>
                <a:ea typeface="MuseoModerno Medium" pitchFamily="34" charset="-122"/>
                <a:cs typeface="MuseoModerno Medium" pitchFamily="34" charset="-120"/>
              </a:rPr>
              <a:t>Huấn luyện ATLD</a:t>
            </a:r>
            <a:endParaRPr lang="en-US" sz="2800" dirty="0"/>
          </a:p>
        </p:txBody>
      </p:sp>
      <p:sp>
        <p:nvSpPr>
          <p:cNvPr id="9" name="Text 6"/>
          <p:cNvSpPr/>
          <p:nvPr/>
        </p:nvSpPr>
        <p:spPr>
          <a:xfrm>
            <a:off x="2157889" y="2499360"/>
            <a:ext cx="6266855" cy="328732"/>
          </a:xfrm>
          <a:prstGeom prst="rect">
            <a:avLst/>
          </a:prstGeom>
          <a:noFill/>
          <a:ln/>
        </p:spPr>
        <p:txBody>
          <a:bodyPr wrap="none" lIns="0" tIns="0" rIns="0" bIns="0" rtlCol="0" anchor="t"/>
          <a:lstStyle/>
          <a:p>
            <a:pPr marL="0" indent="0" algn="l">
              <a:lnSpc>
                <a:spcPts val="25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Tổ chức các khóa huấn luyện an toàn lao động định kỳ cho công nhân.</a:t>
            </a:r>
            <a:endParaRPr lang="en-US" sz="2000" dirty="0"/>
          </a:p>
        </p:txBody>
      </p:sp>
      <p:sp>
        <p:nvSpPr>
          <p:cNvPr id="10" name="Shape 7"/>
          <p:cNvSpPr/>
          <p:nvPr/>
        </p:nvSpPr>
        <p:spPr>
          <a:xfrm>
            <a:off x="1235869" y="3690104"/>
            <a:ext cx="719257" cy="22860"/>
          </a:xfrm>
          <a:prstGeom prst="roundRect">
            <a:avLst>
              <a:gd name="adj" fmla="val 134865"/>
            </a:avLst>
          </a:prstGeom>
          <a:solidFill>
            <a:srgbClr val="2B678C"/>
          </a:solidFill>
          <a:ln/>
        </p:spPr>
      </p:sp>
      <p:sp>
        <p:nvSpPr>
          <p:cNvPr id="11" name="Shape 8"/>
          <p:cNvSpPr/>
          <p:nvPr/>
        </p:nvSpPr>
        <p:spPr>
          <a:xfrm>
            <a:off x="796290" y="3470315"/>
            <a:ext cx="462439" cy="462439"/>
          </a:xfrm>
          <a:prstGeom prst="roundRect">
            <a:avLst>
              <a:gd name="adj" fmla="val 6667"/>
            </a:avLst>
          </a:prstGeom>
          <a:solidFill>
            <a:srgbClr val="124E73"/>
          </a:solidFill>
          <a:ln/>
        </p:spPr>
      </p:sp>
      <p:sp>
        <p:nvSpPr>
          <p:cNvPr id="12" name="Text 9"/>
          <p:cNvSpPr/>
          <p:nvPr/>
        </p:nvSpPr>
        <p:spPr>
          <a:xfrm>
            <a:off x="941784" y="3547348"/>
            <a:ext cx="171331"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2151162" y="3547348"/>
            <a:ext cx="3083004" cy="385286"/>
          </a:xfrm>
          <a:prstGeom prst="rect">
            <a:avLst/>
          </a:prstGeom>
          <a:noFill/>
          <a:ln/>
        </p:spPr>
        <p:txBody>
          <a:bodyPr wrap="none" lIns="0" tIns="0" rIns="0" bIns="0" rtlCol="0" anchor="t"/>
          <a:lstStyle/>
          <a:p>
            <a:pPr marL="0" indent="0" algn="l">
              <a:lnSpc>
                <a:spcPts val="3000"/>
              </a:lnSpc>
              <a:buNone/>
            </a:pPr>
            <a:r>
              <a:rPr lang="en-US" sz="2800" dirty="0">
                <a:solidFill>
                  <a:srgbClr val="2B4150"/>
                </a:solidFill>
                <a:latin typeface="MuseoModerno Medium" pitchFamily="34" charset="0"/>
                <a:ea typeface="MuseoModerno Medium" pitchFamily="34" charset="-122"/>
                <a:cs typeface="MuseoModerno Medium" pitchFamily="34" charset="-120"/>
              </a:rPr>
              <a:t>Bảo trì thiết bị</a:t>
            </a:r>
            <a:endParaRPr lang="en-US" sz="2800" dirty="0"/>
          </a:p>
        </p:txBody>
      </p:sp>
      <p:sp>
        <p:nvSpPr>
          <p:cNvPr id="14" name="Text 11"/>
          <p:cNvSpPr/>
          <p:nvPr/>
        </p:nvSpPr>
        <p:spPr>
          <a:xfrm>
            <a:off x="2157889" y="3953113"/>
            <a:ext cx="6266855" cy="328732"/>
          </a:xfrm>
          <a:prstGeom prst="rect">
            <a:avLst/>
          </a:prstGeom>
          <a:noFill/>
          <a:ln/>
        </p:spPr>
        <p:txBody>
          <a:bodyPr wrap="none" lIns="0" tIns="0" rIns="0" bIns="0" rtlCol="0" anchor="t"/>
          <a:lstStyle/>
          <a:p>
            <a:pPr marL="0" indent="0" algn="l">
              <a:lnSpc>
                <a:spcPts val="25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Thường xuyên kiểm tra và bảo dưỡng máy móc, thiết bị sản xuất.</a:t>
            </a:r>
            <a:endParaRPr lang="en-US" sz="2000" dirty="0"/>
          </a:p>
        </p:txBody>
      </p:sp>
      <p:sp>
        <p:nvSpPr>
          <p:cNvPr id="15" name="Shape 12"/>
          <p:cNvSpPr/>
          <p:nvPr/>
        </p:nvSpPr>
        <p:spPr>
          <a:xfrm>
            <a:off x="1235869" y="5143857"/>
            <a:ext cx="719257" cy="22860"/>
          </a:xfrm>
          <a:prstGeom prst="roundRect">
            <a:avLst>
              <a:gd name="adj" fmla="val 134865"/>
            </a:avLst>
          </a:prstGeom>
          <a:solidFill>
            <a:srgbClr val="2B678C"/>
          </a:solidFill>
          <a:ln/>
        </p:spPr>
      </p:sp>
      <p:sp>
        <p:nvSpPr>
          <p:cNvPr id="16" name="Shape 13"/>
          <p:cNvSpPr/>
          <p:nvPr/>
        </p:nvSpPr>
        <p:spPr>
          <a:xfrm>
            <a:off x="796290" y="4924068"/>
            <a:ext cx="462439" cy="462439"/>
          </a:xfrm>
          <a:prstGeom prst="roundRect">
            <a:avLst>
              <a:gd name="adj" fmla="val 6667"/>
            </a:avLst>
          </a:prstGeom>
          <a:solidFill>
            <a:srgbClr val="124E73"/>
          </a:solidFill>
          <a:ln/>
        </p:spPr>
      </p:sp>
      <p:sp>
        <p:nvSpPr>
          <p:cNvPr id="17" name="Text 14"/>
          <p:cNvSpPr/>
          <p:nvPr/>
        </p:nvSpPr>
        <p:spPr>
          <a:xfrm>
            <a:off x="940832" y="5001101"/>
            <a:ext cx="173236"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2151162" y="5001101"/>
            <a:ext cx="3083004" cy="385286"/>
          </a:xfrm>
          <a:prstGeom prst="rect">
            <a:avLst/>
          </a:prstGeom>
          <a:noFill/>
          <a:ln/>
        </p:spPr>
        <p:txBody>
          <a:bodyPr wrap="none" lIns="0" tIns="0" rIns="0" bIns="0" rtlCol="0" anchor="t"/>
          <a:lstStyle/>
          <a:p>
            <a:pPr marL="0" indent="0" algn="l">
              <a:lnSpc>
                <a:spcPts val="3000"/>
              </a:lnSpc>
              <a:buNone/>
            </a:pPr>
            <a:r>
              <a:rPr lang="en-US" sz="2800" dirty="0">
                <a:solidFill>
                  <a:srgbClr val="2B4150"/>
                </a:solidFill>
                <a:latin typeface="MuseoModerno Medium" pitchFamily="34" charset="0"/>
                <a:ea typeface="MuseoModerno Medium" pitchFamily="34" charset="-122"/>
                <a:cs typeface="MuseoModerno Medium" pitchFamily="34" charset="-120"/>
              </a:rPr>
              <a:t>Thiết bị bảo hộ</a:t>
            </a:r>
            <a:endParaRPr lang="en-US" sz="2800" dirty="0"/>
          </a:p>
        </p:txBody>
      </p:sp>
      <p:sp>
        <p:nvSpPr>
          <p:cNvPr id="19" name="Text 16"/>
          <p:cNvSpPr/>
          <p:nvPr/>
        </p:nvSpPr>
        <p:spPr>
          <a:xfrm>
            <a:off x="2157889" y="5406866"/>
            <a:ext cx="6266855" cy="328732"/>
          </a:xfrm>
          <a:prstGeom prst="rect">
            <a:avLst/>
          </a:prstGeom>
          <a:noFill/>
          <a:ln/>
        </p:spPr>
        <p:txBody>
          <a:bodyPr wrap="none" lIns="0" tIns="0" rIns="0" bIns="0" rtlCol="0" anchor="t"/>
          <a:lstStyle/>
          <a:p>
            <a:pPr marL="0" indent="0" algn="l">
              <a:lnSpc>
                <a:spcPts val="25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Cung cấp và đảm bảo sử dụng đúng các thiết bị bảo hộ cá nhân.</a:t>
            </a:r>
            <a:endParaRPr lang="en-US" sz="2000" dirty="0"/>
          </a:p>
        </p:txBody>
      </p:sp>
      <p:sp>
        <p:nvSpPr>
          <p:cNvPr id="20" name="Shape 17"/>
          <p:cNvSpPr/>
          <p:nvPr/>
        </p:nvSpPr>
        <p:spPr>
          <a:xfrm>
            <a:off x="1235869" y="6597610"/>
            <a:ext cx="719257" cy="22860"/>
          </a:xfrm>
          <a:prstGeom prst="roundRect">
            <a:avLst>
              <a:gd name="adj" fmla="val 134865"/>
            </a:avLst>
          </a:prstGeom>
          <a:solidFill>
            <a:srgbClr val="2B678C"/>
          </a:solidFill>
          <a:ln/>
        </p:spPr>
      </p:sp>
      <p:sp>
        <p:nvSpPr>
          <p:cNvPr id="21" name="Shape 18"/>
          <p:cNvSpPr/>
          <p:nvPr/>
        </p:nvSpPr>
        <p:spPr>
          <a:xfrm>
            <a:off x="796290" y="6377821"/>
            <a:ext cx="462439" cy="462439"/>
          </a:xfrm>
          <a:prstGeom prst="roundRect">
            <a:avLst>
              <a:gd name="adj" fmla="val 6667"/>
            </a:avLst>
          </a:prstGeom>
          <a:solidFill>
            <a:srgbClr val="124E73"/>
          </a:solidFill>
          <a:ln/>
        </p:spPr>
      </p:sp>
      <p:sp>
        <p:nvSpPr>
          <p:cNvPr id="22" name="Text 19"/>
          <p:cNvSpPr/>
          <p:nvPr/>
        </p:nvSpPr>
        <p:spPr>
          <a:xfrm>
            <a:off x="928211" y="6454854"/>
            <a:ext cx="198477"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2151162" y="6454854"/>
            <a:ext cx="3083004" cy="385286"/>
          </a:xfrm>
          <a:prstGeom prst="rect">
            <a:avLst/>
          </a:prstGeom>
          <a:noFill/>
          <a:ln/>
        </p:spPr>
        <p:txBody>
          <a:bodyPr wrap="none" lIns="0" tIns="0" rIns="0" bIns="0" rtlCol="0" anchor="t"/>
          <a:lstStyle/>
          <a:p>
            <a:pPr marL="0" indent="0" algn="l">
              <a:lnSpc>
                <a:spcPts val="3000"/>
              </a:lnSpc>
              <a:buNone/>
            </a:pPr>
            <a:r>
              <a:rPr lang="en-US" sz="2800" dirty="0">
                <a:solidFill>
                  <a:srgbClr val="2B4150"/>
                </a:solidFill>
                <a:latin typeface="MuseoModerno Medium" pitchFamily="34" charset="0"/>
                <a:ea typeface="MuseoModerno Medium" pitchFamily="34" charset="-122"/>
                <a:cs typeface="MuseoModerno Medium" pitchFamily="34" charset="-120"/>
              </a:rPr>
              <a:t>Môi trường</a:t>
            </a:r>
            <a:endParaRPr lang="en-US" sz="2800" dirty="0"/>
          </a:p>
        </p:txBody>
      </p:sp>
      <p:sp>
        <p:nvSpPr>
          <p:cNvPr id="24" name="Text 21"/>
          <p:cNvSpPr/>
          <p:nvPr/>
        </p:nvSpPr>
        <p:spPr>
          <a:xfrm>
            <a:off x="2157889" y="6860619"/>
            <a:ext cx="6266855" cy="328732"/>
          </a:xfrm>
          <a:prstGeom prst="rect">
            <a:avLst/>
          </a:prstGeom>
          <a:noFill/>
          <a:ln/>
        </p:spPr>
        <p:txBody>
          <a:bodyPr wrap="none" lIns="0" tIns="0" rIns="0" bIns="0" rtlCol="0" anchor="t"/>
          <a:lstStyle/>
          <a:p>
            <a:pPr marL="0" indent="0" algn="l">
              <a:lnSpc>
                <a:spcPts val="25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Duy trì không gian làm việc sạch sẽ, thoáng mát và đủ ánh sáng.</a:t>
            </a:r>
            <a:endParaRPr lang="en-US" sz="2000" dirty="0"/>
          </a:p>
        </p:txBody>
      </p:sp>
      <p:pic>
        <p:nvPicPr>
          <p:cNvPr id="26" name="Picture 25">
            <a:extLst>
              <a:ext uri="{FF2B5EF4-FFF2-40B4-BE49-F238E27FC236}">
                <a16:creationId xmlns:a16="http://schemas.microsoft.com/office/drawing/2014/main" id="{F64E06A0-705D-77D6-948F-0DDADBA08A63}"/>
              </a:ext>
            </a:extLst>
          </p:cNvPr>
          <p:cNvPicPr>
            <a:picLocks noChangeAspect="1"/>
          </p:cNvPicPr>
          <p:nvPr/>
        </p:nvPicPr>
        <p:blipFill>
          <a:blip r:embed="rId4"/>
          <a:stretch>
            <a:fillRect/>
          </a:stretch>
        </p:blipFill>
        <p:spPr>
          <a:xfrm>
            <a:off x="12429812" y="7519939"/>
            <a:ext cx="2024218" cy="62680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111627" y="3511748"/>
            <a:ext cx="2743200" cy="2743200"/>
          </a:xfrm>
          <a:prstGeom prst="rect">
            <a:avLst/>
          </a:prstGeom>
        </p:spPr>
      </p:pic>
      <p:sp>
        <p:nvSpPr>
          <p:cNvPr id="3" name="Text 0"/>
          <p:cNvSpPr/>
          <p:nvPr/>
        </p:nvSpPr>
        <p:spPr>
          <a:xfrm>
            <a:off x="1945243" y="682874"/>
            <a:ext cx="5112663" cy="639008"/>
          </a:xfrm>
          <a:prstGeom prst="rect">
            <a:avLst/>
          </a:prstGeom>
          <a:noFill/>
          <a:ln/>
        </p:spPr>
        <p:txBody>
          <a:bodyPr wrap="none" lIns="0" tIns="0" rIns="0" bIns="0" rtlCol="0" anchor="t"/>
          <a:lstStyle/>
          <a:p>
            <a:pPr marL="0" indent="0" algn="ctr">
              <a:lnSpc>
                <a:spcPts val="5000"/>
              </a:lnSpc>
              <a:buNone/>
            </a:pPr>
            <a:r>
              <a:rPr lang="en-US" sz="5400" b="1" dirty="0">
                <a:solidFill>
                  <a:srgbClr val="124E73"/>
                </a:solidFill>
                <a:latin typeface="MuseoModerno Medium" pitchFamily="34" charset="0"/>
                <a:ea typeface="MuseoModerno Medium" pitchFamily="34" charset="-122"/>
                <a:cs typeface="MuseoModerno Medium" pitchFamily="34" charset="-120"/>
              </a:rPr>
              <a:t>Xử lý tình huống</a:t>
            </a:r>
            <a:endParaRPr lang="en-US" sz="5400" b="1" dirty="0"/>
          </a:p>
        </p:txBody>
      </p:sp>
      <p:sp>
        <p:nvSpPr>
          <p:cNvPr id="4" name="Shape 1"/>
          <p:cNvSpPr/>
          <p:nvPr/>
        </p:nvSpPr>
        <p:spPr>
          <a:xfrm>
            <a:off x="1010960" y="1924764"/>
            <a:ext cx="22860" cy="5325785"/>
          </a:xfrm>
          <a:prstGeom prst="roundRect">
            <a:avLst>
              <a:gd name="adj" fmla="val 134192"/>
            </a:avLst>
          </a:prstGeom>
          <a:solidFill>
            <a:srgbClr val="D9D4C9"/>
          </a:solidFill>
          <a:ln/>
        </p:spPr>
      </p:sp>
      <p:sp>
        <p:nvSpPr>
          <p:cNvPr id="5" name="Shape 2"/>
          <p:cNvSpPr/>
          <p:nvPr/>
        </p:nvSpPr>
        <p:spPr>
          <a:xfrm>
            <a:off x="1229558" y="2373392"/>
            <a:ext cx="715685" cy="22860"/>
          </a:xfrm>
          <a:prstGeom prst="roundRect">
            <a:avLst>
              <a:gd name="adj" fmla="val 134192"/>
            </a:avLst>
          </a:prstGeom>
          <a:solidFill>
            <a:srgbClr val="2B678C"/>
          </a:solidFill>
          <a:ln/>
        </p:spPr>
      </p:sp>
      <p:sp>
        <p:nvSpPr>
          <p:cNvPr id="6" name="Shape 3"/>
          <p:cNvSpPr/>
          <p:nvPr/>
        </p:nvSpPr>
        <p:spPr>
          <a:xfrm>
            <a:off x="792361" y="2154793"/>
            <a:ext cx="460058" cy="460057"/>
          </a:xfrm>
          <a:prstGeom prst="roundRect">
            <a:avLst>
              <a:gd name="adj" fmla="val 6668"/>
            </a:avLst>
          </a:prstGeom>
          <a:solidFill>
            <a:srgbClr val="124E73"/>
          </a:solidFill>
          <a:ln/>
        </p:spPr>
      </p:sp>
      <p:sp>
        <p:nvSpPr>
          <p:cNvPr id="7" name="Text 4"/>
          <p:cNvSpPr/>
          <p:nvPr/>
        </p:nvSpPr>
        <p:spPr>
          <a:xfrm>
            <a:off x="950357" y="2231469"/>
            <a:ext cx="143947"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2147173" y="2129195"/>
            <a:ext cx="2556272" cy="319445"/>
          </a:xfrm>
          <a:prstGeom prst="rect">
            <a:avLst/>
          </a:prstGeom>
          <a:noFill/>
          <a:ln/>
        </p:spPr>
        <p:txBody>
          <a:bodyPr wrap="none" lIns="0" tIns="0" rIns="0" bIns="0" rtlCol="0" anchor="t"/>
          <a:lstStyle/>
          <a:p>
            <a:pPr marL="0" indent="0" algn="l">
              <a:lnSpc>
                <a:spcPts val="2500"/>
              </a:lnSpc>
              <a:buNone/>
            </a:pPr>
            <a:r>
              <a:rPr lang="en-US" sz="2800" dirty="0">
                <a:solidFill>
                  <a:srgbClr val="2B4150"/>
                </a:solidFill>
                <a:latin typeface="MuseoModerno Medium" pitchFamily="34" charset="0"/>
                <a:ea typeface="MuseoModerno Medium" pitchFamily="34" charset="-122"/>
                <a:cs typeface="MuseoModerno Medium" pitchFamily="34" charset="-120"/>
              </a:rPr>
              <a:t>Ngắt điện</a:t>
            </a:r>
            <a:endParaRPr lang="en-US" sz="2800" dirty="0"/>
          </a:p>
        </p:txBody>
      </p:sp>
      <p:sp>
        <p:nvSpPr>
          <p:cNvPr id="9" name="Text 6"/>
          <p:cNvSpPr/>
          <p:nvPr/>
        </p:nvSpPr>
        <p:spPr>
          <a:xfrm>
            <a:off x="2147173" y="2451258"/>
            <a:ext cx="6281142" cy="327184"/>
          </a:xfrm>
          <a:prstGeom prst="rect">
            <a:avLst/>
          </a:prstGeom>
          <a:noFill/>
          <a:ln/>
        </p:spPr>
        <p:txBody>
          <a:bodyPr wrap="none" lIns="0" tIns="0" rIns="0" bIns="0" rtlCol="0" anchor="t"/>
          <a:lstStyle/>
          <a:p>
            <a:pPr marL="0" indent="0" algn="l">
              <a:lnSpc>
                <a:spcPts val="25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Ngay lập tức ngắt nguồn điện khi xảy ra tai nạn liên quan đến điện.</a:t>
            </a:r>
            <a:endParaRPr lang="en-US" sz="2000" dirty="0"/>
          </a:p>
        </p:txBody>
      </p:sp>
      <p:sp>
        <p:nvSpPr>
          <p:cNvPr id="10" name="Shape 7"/>
          <p:cNvSpPr/>
          <p:nvPr/>
        </p:nvSpPr>
        <p:spPr>
          <a:xfrm>
            <a:off x="1229558" y="3755946"/>
            <a:ext cx="715685" cy="22860"/>
          </a:xfrm>
          <a:prstGeom prst="roundRect">
            <a:avLst>
              <a:gd name="adj" fmla="val 134192"/>
            </a:avLst>
          </a:prstGeom>
          <a:solidFill>
            <a:srgbClr val="2B678C"/>
          </a:solidFill>
          <a:ln/>
        </p:spPr>
      </p:sp>
      <p:sp>
        <p:nvSpPr>
          <p:cNvPr id="11" name="Shape 8"/>
          <p:cNvSpPr/>
          <p:nvPr/>
        </p:nvSpPr>
        <p:spPr>
          <a:xfrm>
            <a:off x="792361" y="3537347"/>
            <a:ext cx="460058" cy="460057"/>
          </a:xfrm>
          <a:prstGeom prst="roundRect">
            <a:avLst>
              <a:gd name="adj" fmla="val 6668"/>
            </a:avLst>
          </a:prstGeom>
          <a:solidFill>
            <a:srgbClr val="124E73"/>
          </a:solidFill>
          <a:ln/>
        </p:spPr>
      </p:sp>
      <p:sp>
        <p:nvSpPr>
          <p:cNvPr id="12" name="Text 9"/>
          <p:cNvSpPr/>
          <p:nvPr/>
        </p:nvSpPr>
        <p:spPr>
          <a:xfrm>
            <a:off x="937022" y="3614023"/>
            <a:ext cx="170617"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2147173" y="3511748"/>
            <a:ext cx="2556272" cy="319445"/>
          </a:xfrm>
          <a:prstGeom prst="rect">
            <a:avLst/>
          </a:prstGeom>
          <a:noFill/>
          <a:ln/>
        </p:spPr>
        <p:txBody>
          <a:bodyPr wrap="none" lIns="0" tIns="0" rIns="0" bIns="0" rtlCol="0" anchor="t"/>
          <a:lstStyle/>
          <a:p>
            <a:pPr marL="0" indent="0" algn="l">
              <a:lnSpc>
                <a:spcPts val="2500"/>
              </a:lnSpc>
              <a:buNone/>
            </a:pPr>
            <a:r>
              <a:rPr lang="en-US" sz="2800" dirty="0">
                <a:solidFill>
                  <a:srgbClr val="2B4150"/>
                </a:solidFill>
                <a:latin typeface="MuseoModerno Medium" pitchFamily="34" charset="0"/>
                <a:ea typeface="MuseoModerno Medium" pitchFamily="34" charset="-122"/>
                <a:cs typeface="MuseoModerno Medium" pitchFamily="34" charset="-120"/>
              </a:rPr>
              <a:t>Sơ cứu</a:t>
            </a:r>
            <a:endParaRPr lang="en-US" sz="2800" dirty="0"/>
          </a:p>
        </p:txBody>
      </p:sp>
      <p:sp>
        <p:nvSpPr>
          <p:cNvPr id="14" name="Text 11"/>
          <p:cNvSpPr/>
          <p:nvPr/>
        </p:nvSpPr>
        <p:spPr>
          <a:xfrm>
            <a:off x="2147173" y="3833812"/>
            <a:ext cx="6281142" cy="327184"/>
          </a:xfrm>
          <a:prstGeom prst="rect">
            <a:avLst/>
          </a:prstGeom>
          <a:noFill/>
          <a:ln/>
        </p:spPr>
        <p:txBody>
          <a:bodyPr wrap="none" lIns="0" tIns="0" rIns="0" bIns="0" rtlCol="0" anchor="t"/>
          <a:lstStyle/>
          <a:p>
            <a:pPr marL="0" indent="0" algn="l">
              <a:lnSpc>
                <a:spcPts val="25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Tiến hành sơ cứu nhanh chóng và chính xác cho nạn nhân tại chỗ.</a:t>
            </a:r>
            <a:endParaRPr lang="en-US" sz="2000" dirty="0"/>
          </a:p>
        </p:txBody>
      </p:sp>
      <p:sp>
        <p:nvSpPr>
          <p:cNvPr id="15" name="Shape 12"/>
          <p:cNvSpPr/>
          <p:nvPr/>
        </p:nvSpPr>
        <p:spPr>
          <a:xfrm>
            <a:off x="1229558" y="5138499"/>
            <a:ext cx="715685" cy="22860"/>
          </a:xfrm>
          <a:prstGeom prst="roundRect">
            <a:avLst>
              <a:gd name="adj" fmla="val 134192"/>
            </a:avLst>
          </a:prstGeom>
          <a:solidFill>
            <a:srgbClr val="2B678C"/>
          </a:solidFill>
          <a:ln/>
        </p:spPr>
      </p:sp>
      <p:sp>
        <p:nvSpPr>
          <p:cNvPr id="16" name="Shape 13"/>
          <p:cNvSpPr/>
          <p:nvPr/>
        </p:nvSpPr>
        <p:spPr>
          <a:xfrm>
            <a:off x="792361" y="4919901"/>
            <a:ext cx="460058" cy="460057"/>
          </a:xfrm>
          <a:prstGeom prst="roundRect">
            <a:avLst>
              <a:gd name="adj" fmla="val 6668"/>
            </a:avLst>
          </a:prstGeom>
          <a:solidFill>
            <a:srgbClr val="124E73"/>
          </a:solidFill>
          <a:ln/>
        </p:spPr>
      </p:sp>
      <p:sp>
        <p:nvSpPr>
          <p:cNvPr id="17" name="Text 14"/>
          <p:cNvSpPr/>
          <p:nvPr/>
        </p:nvSpPr>
        <p:spPr>
          <a:xfrm>
            <a:off x="936188" y="4996577"/>
            <a:ext cx="172403"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2147173" y="4894302"/>
            <a:ext cx="2556272" cy="319445"/>
          </a:xfrm>
          <a:prstGeom prst="rect">
            <a:avLst/>
          </a:prstGeom>
          <a:noFill/>
          <a:ln/>
        </p:spPr>
        <p:txBody>
          <a:bodyPr wrap="none" lIns="0" tIns="0" rIns="0" bIns="0" rtlCol="0" anchor="t"/>
          <a:lstStyle/>
          <a:p>
            <a:pPr marL="0" indent="0" algn="l">
              <a:lnSpc>
                <a:spcPts val="2500"/>
              </a:lnSpc>
              <a:buNone/>
            </a:pPr>
            <a:r>
              <a:rPr lang="en-US" sz="2800" dirty="0">
                <a:solidFill>
                  <a:srgbClr val="2B4150"/>
                </a:solidFill>
                <a:latin typeface="MuseoModerno Medium" pitchFamily="34" charset="0"/>
                <a:ea typeface="MuseoModerno Medium" pitchFamily="34" charset="-122"/>
                <a:cs typeface="MuseoModerno Medium" pitchFamily="34" charset="-120"/>
              </a:rPr>
              <a:t>Báo cáo</a:t>
            </a:r>
            <a:endParaRPr lang="en-US" sz="2800" dirty="0"/>
          </a:p>
        </p:txBody>
      </p:sp>
      <p:sp>
        <p:nvSpPr>
          <p:cNvPr id="19" name="Text 16"/>
          <p:cNvSpPr/>
          <p:nvPr/>
        </p:nvSpPr>
        <p:spPr>
          <a:xfrm>
            <a:off x="2147173" y="5216365"/>
            <a:ext cx="6281142" cy="327184"/>
          </a:xfrm>
          <a:prstGeom prst="rect">
            <a:avLst/>
          </a:prstGeom>
          <a:noFill/>
          <a:ln/>
        </p:spPr>
        <p:txBody>
          <a:bodyPr wrap="none" lIns="0" tIns="0" rIns="0" bIns="0" rtlCol="0" anchor="t"/>
          <a:lstStyle/>
          <a:p>
            <a:pPr marL="0" indent="0" algn="l">
              <a:lnSpc>
                <a:spcPts val="25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Thông báo ngay cho quản lý và đội ngũ y tế để được hỗ trợ kịp thời.</a:t>
            </a:r>
            <a:endParaRPr lang="en-US" sz="2000" dirty="0"/>
          </a:p>
        </p:txBody>
      </p:sp>
      <p:sp>
        <p:nvSpPr>
          <p:cNvPr id="20" name="Shape 17"/>
          <p:cNvSpPr/>
          <p:nvPr/>
        </p:nvSpPr>
        <p:spPr>
          <a:xfrm>
            <a:off x="1229558" y="6521053"/>
            <a:ext cx="715685" cy="22860"/>
          </a:xfrm>
          <a:prstGeom prst="roundRect">
            <a:avLst>
              <a:gd name="adj" fmla="val 134192"/>
            </a:avLst>
          </a:prstGeom>
          <a:solidFill>
            <a:srgbClr val="2B678C"/>
          </a:solidFill>
          <a:ln/>
        </p:spPr>
      </p:sp>
      <p:sp>
        <p:nvSpPr>
          <p:cNvPr id="21" name="Shape 18"/>
          <p:cNvSpPr/>
          <p:nvPr/>
        </p:nvSpPr>
        <p:spPr>
          <a:xfrm>
            <a:off x="792361" y="6302454"/>
            <a:ext cx="460058" cy="460057"/>
          </a:xfrm>
          <a:prstGeom prst="roundRect">
            <a:avLst>
              <a:gd name="adj" fmla="val 6668"/>
            </a:avLst>
          </a:prstGeom>
          <a:solidFill>
            <a:srgbClr val="124E73"/>
          </a:solidFill>
          <a:ln/>
        </p:spPr>
      </p:sp>
      <p:sp>
        <p:nvSpPr>
          <p:cNvPr id="22" name="Text 19"/>
          <p:cNvSpPr/>
          <p:nvPr/>
        </p:nvSpPr>
        <p:spPr>
          <a:xfrm>
            <a:off x="923568" y="6379131"/>
            <a:ext cx="197525"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2147173" y="6276856"/>
            <a:ext cx="2556272" cy="319445"/>
          </a:xfrm>
          <a:prstGeom prst="rect">
            <a:avLst/>
          </a:prstGeom>
          <a:noFill/>
          <a:ln/>
        </p:spPr>
        <p:txBody>
          <a:bodyPr wrap="none" lIns="0" tIns="0" rIns="0" bIns="0" rtlCol="0" anchor="t"/>
          <a:lstStyle/>
          <a:p>
            <a:pPr marL="0" indent="0" algn="l">
              <a:lnSpc>
                <a:spcPts val="2500"/>
              </a:lnSpc>
              <a:buNone/>
            </a:pPr>
            <a:r>
              <a:rPr lang="en-US" sz="2800" dirty="0">
                <a:solidFill>
                  <a:srgbClr val="2B4150"/>
                </a:solidFill>
                <a:latin typeface="MuseoModerno Medium" pitchFamily="34" charset="0"/>
                <a:ea typeface="MuseoModerno Medium" pitchFamily="34" charset="-122"/>
                <a:cs typeface="MuseoModerno Medium" pitchFamily="34" charset="-120"/>
              </a:rPr>
              <a:t>Điều tra</a:t>
            </a:r>
            <a:endParaRPr lang="en-US" sz="2800" dirty="0"/>
          </a:p>
        </p:txBody>
      </p:sp>
      <p:sp>
        <p:nvSpPr>
          <p:cNvPr id="24" name="Text 21"/>
          <p:cNvSpPr/>
          <p:nvPr/>
        </p:nvSpPr>
        <p:spPr>
          <a:xfrm>
            <a:off x="2147173" y="6598919"/>
            <a:ext cx="6281142" cy="327184"/>
          </a:xfrm>
          <a:prstGeom prst="rect">
            <a:avLst/>
          </a:prstGeom>
          <a:noFill/>
          <a:ln/>
        </p:spPr>
        <p:txBody>
          <a:bodyPr wrap="none" lIns="0" tIns="0" rIns="0" bIns="0" rtlCol="0" anchor="t"/>
          <a:lstStyle/>
          <a:p>
            <a:pPr marL="0" indent="0" algn="l">
              <a:lnSpc>
                <a:spcPts val="25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Tiến hành điều tra nguyên nhân và đề xuất biện pháp phòng ngừa trong </a:t>
            </a:r>
            <a:endParaRPr lang="en-US" sz="2000" dirty="0"/>
          </a:p>
        </p:txBody>
      </p:sp>
      <p:pic>
        <p:nvPicPr>
          <p:cNvPr id="26" name="Picture 25">
            <a:extLst>
              <a:ext uri="{FF2B5EF4-FFF2-40B4-BE49-F238E27FC236}">
                <a16:creationId xmlns:a16="http://schemas.microsoft.com/office/drawing/2014/main" id="{4D6393EE-7987-168C-5F5E-6CA6945E2F13}"/>
              </a:ext>
            </a:extLst>
          </p:cNvPr>
          <p:cNvPicPr>
            <a:picLocks noChangeAspect="1"/>
          </p:cNvPicPr>
          <p:nvPr/>
        </p:nvPicPr>
        <p:blipFill>
          <a:blip r:embed="rId4"/>
          <a:stretch>
            <a:fillRect/>
          </a:stretch>
        </p:blipFill>
        <p:spPr>
          <a:xfrm>
            <a:off x="12429812" y="7519939"/>
            <a:ext cx="2024218" cy="62680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015625" y="3386315"/>
            <a:ext cx="4919186" cy="1524953"/>
          </a:xfrm>
          <a:prstGeom prst="rect">
            <a:avLst/>
          </a:prstGeom>
        </p:spPr>
      </p:pic>
      <p:sp>
        <p:nvSpPr>
          <p:cNvPr id="3" name="Text 0"/>
          <p:cNvSpPr/>
          <p:nvPr/>
        </p:nvSpPr>
        <p:spPr>
          <a:xfrm>
            <a:off x="793790" y="806172"/>
            <a:ext cx="5670590" cy="708779"/>
          </a:xfrm>
          <a:prstGeom prst="rect">
            <a:avLst/>
          </a:prstGeom>
          <a:noFill/>
          <a:ln/>
        </p:spPr>
        <p:txBody>
          <a:bodyPr wrap="none" lIns="0" tIns="0" rIns="0" bIns="0" rtlCol="0" anchor="t"/>
          <a:lstStyle/>
          <a:p>
            <a:pPr marL="0" indent="0" algn="l">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4800" b="1" dirty="0"/>
          </a:p>
        </p:txBody>
      </p:sp>
      <p:sp>
        <p:nvSpPr>
          <p:cNvPr id="4" name="Shape 1"/>
          <p:cNvSpPr/>
          <p:nvPr/>
        </p:nvSpPr>
        <p:spPr>
          <a:xfrm>
            <a:off x="793790" y="1855113"/>
            <a:ext cx="7556421" cy="1377910"/>
          </a:xfrm>
          <a:prstGeom prst="roundRect">
            <a:avLst>
              <a:gd name="adj" fmla="val 2469"/>
            </a:avLst>
          </a:prstGeom>
          <a:solidFill>
            <a:srgbClr val="F3EEE3"/>
          </a:solidFill>
          <a:ln/>
        </p:spPr>
      </p:sp>
      <p:sp>
        <p:nvSpPr>
          <p:cNvPr id="5" name="Text 2"/>
          <p:cNvSpPr/>
          <p:nvPr/>
        </p:nvSpPr>
        <p:spPr>
          <a:xfrm>
            <a:off x="1020604" y="2081927"/>
            <a:ext cx="631888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Bài kiểm tra an toàn lao động nhóm 3</a:t>
            </a:r>
            <a:endParaRPr lang="en-US" sz="2650" dirty="0"/>
          </a:p>
        </p:txBody>
      </p:sp>
      <p:sp>
        <p:nvSpPr>
          <p:cNvPr id="6" name="Text 3"/>
          <p:cNvSpPr/>
          <p:nvPr/>
        </p:nvSpPr>
        <p:spPr>
          <a:xfrm>
            <a:off x="1020604" y="2643307"/>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7" name="Shape 4"/>
          <p:cNvSpPr/>
          <p:nvPr/>
        </p:nvSpPr>
        <p:spPr>
          <a:xfrm>
            <a:off x="793790" y="3459837"/>
            <a:ext cx="7556421" cy="1377910"/>
          </a:xfrm>
          <a:prstGeom prst="roundRect">
            <a:avLst>
              <a:gd name="adj" fmla="val 2469"/>
            </a:avLst>
          </a:prstGeom>
          <a:solidFill>
            <a:srgbClr val="F3EEE3"/>
          </a:solidFill>
          <a:ln/>
        </p:spPr>
      </p:sp>
      <p:sp>
        <p:nvSpPr>
          <p:cNvPr id="8" name="Text 5"/>
          <p:cNvSpPr/>
          <p:nvPr/>
        </p:nvSpPr>
        <p:spPr>
          <a:xfrm>
            <a:off x="1020604" y="3686651"/>
            <a:ext cx="5095637"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Bảng báo giá huấn luyện ATLD</a:t>
            </a:r>
            <a:endParaRPr lang="en-US" sz="2650" dirty="0"/>
          </a:p>
        </p:txBody>
      </p:sp>
      <p:sp>
        <p:nvSpPr>
          <p:cNvPr id="9" name="Text 6"/>
          <p:cNvSpPr/>
          <p:nvPr/>
        </p:nvSpPr>
        <p:spPr>
          <a:xfrm>
            <a:off x="1020604" y="4248031"/>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Xem chi tiết</a:t>
            </a:r>
            <a:endParaRPr lang="en-US" sz="1750" dirty="0"/>
          </a:p>
        </p:txBody>
      </p:sp>
      <p:sp>
        <p:nvSpPr>
          <p:cNvPr id="10" name="Shape 7"/>
          <p:cNvSpPr/>
          <p:nvPr/>
        </p:nvSpPr>
        <p:spPr>
          <a:xfrm>
            <a:off x="793790" y="5064562"/>
            <a:ext cx="7556421" cy="1740813"/>
          </a:xfrm>
          <a:prstGeom prst="roundRect">
            <a:avLst>
              <a:gd name="adj" fmla="val 1954"/>
            </a:avLst>
          </a:prstGeom>
          <a:solidFill>
            <a:srgbClr val="F3EEE3"/>
          </a:solidFill>
          <a:ln/>
        </p:spPr>
      </p:sp>
      <p:sp>
        <p:nvSpPr>
          <p:cNvPr id="11" name="Text 8"/>
          <p:cNvSpPr/>
          <p:nvPr/>
        </p:nvSpPr>
        <p:spPr>
          <a:xfrm>
            <a:off x="1020604" y="5291376"/>
            <a:ext cx="424493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Tải về tài liệu (download)</a:t>
            </a:r>
            <a:endParaRPr lang="en-US" sz="2650" dirty="0"/>
          </a:p>
        </p:txBody>
      </p:sp>
      <p:sp>
        <p:nvSpPr>
          <p:cNvPr id="12" name="Text 9"/>
          <p:cNvSpPr/>
          <p:nvPr/>
        </p:nvSpPr>
        <p:spPr>
          <a:xfrm>
            <a:off x="1020604" y="5852755"/>
            <a:ext cx="71027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Download tài liệu huấn luyện an toàn lao động sản xuất ván lướt sóng</a:t>
            </a:r>
            <a:endParaRPr lang="en-US" sz="1750" dirty="0"/>
          </a:p>
        </p:txBody>
      </p:sp>
      <p:sp>
        <p:nvSpPr>
          <p:cNvPr id="13" name="Text 10"/>
          <p:cNvSpPr/>
          <p:nvPr/>
        </p:nvSpPr>
        <p:spPr>
          <a:xfrm>
            <a:off x="793790" y="7060525"/>
            <a:ext cx="7556421" cy="362903"/>
          </a:xfrm>
          <a:prstGeom prst="rect">
            <a:avLst/>
          </a:prstGeom>
          <a:noFill/>
          <a:ln/>
        </p:spPr>
        <p:txBody>
          <a:bodyPr wrap="none" lIns="0" tIns="0" rIns="0" bIns="0" rtlCol="0" anchor="t"/>
          <a:lstStyle/>
          <a:p>
            <a:pPr marL="0" indent="0">
              <a:lnSpc>
                <a:spcPts val="2850"/>
              </a:lnSpc>
              <a:buNone/>
            </a:pPr>
            <a:endParaRPr lang="en-US" sz="1750" dirty="0"/>
          </a:p>
        </p:txBody>
      </p:sp>
      <p:pic>
        <p:nvPicPr>
          <p:cNvPr id="16" name="Picture 15">
            <a:extLst>
              <a:ext uri="{FF2B5EF4-FFF2-40B4-BE49-F238E27FC236}">
                <a16:creationId xmlns:a16="http://schemas.microsoft.com/office/drawing/2014/main" id="{B5A99B2C-6B1C-30AB-2231-02A4A335910A}"/>
              </a:ext>
            </a:extLst>
          </p:cNvPr>
          <p:cNvPicPr>
            <a:picLocks noChangeAspect="1"/>
          </p:cNvPicPr>
          <p:nvPr/>
        </p:nvPicPr>
        <p:blipFill>
          <a:blip r:embed="rId7"/>
          <a:stretch>
            <a:fillRect/>
          </a:stretch>
        </p:blipFill>
        <p:spPr>
          <a:xfrm>
            <a:off x="12429812" y="7519939"/>
            <a:ext cx="2024218" cy="62680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1676</Words>
  <Application>Microsoft Office PowerPoint</Application>
  <PresentationFormat>Custom</PresentationFormat>
  <Paragraphs>133</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MuseoModerno Medium</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2024-12-10T04:20:24Z</dcterms:created>
  <dcterms:modified xsi:type="dcterms:W3CDTF">2024-12-10T04:39:52Z</dcterms:modified>
</cp:coreProperties>
</file>