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4630400" cy="8229600"/>
  <p:notesSz cx="8229600" cy="14630400"/>
  <p:embeddedFontLst>
    <p:embeddedFont>
      <p:font typeface="Montserrat Medium" panose="00000600000000000000" pitchFamily="2" charset="0"/>
      <p:regular r:id="rId32"/>
    </p:embeddedFont>
    <p:embeddedFont>
      <p:font typeface="PT Serif" panose="020A0603040505020204" pitchFamily="18" charset="0"/>
      <p:regular r:id="rId33"/>
      <p:bold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FC6AD"/>
    <a:srgbClr val="124E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877" autoAdjust="0"/>
    <p:restoredTop sz="94610"/>
  </p:normalViewPr>
  <p:slideViewPr>
    <p:cSldViewPr snapToGrid="0" snapToObjects="1">
      <p:cViewPr varScale="1">
        <p:scale>
          <a:sx n="92" d="100"/>
          <a:sy n="92" d="100"/>
        </p:scale>
        <p:origin x="96"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1159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24.xml"/><Relationship Id="rId5" Type="http://schemas.openxmlformats.org/officeDocument/2006/relationships/image" Target="../media/image4.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25.xml"/><Relationship Id="rId5" Type="http://schemas.openxmlformats.org/officeDocument/2006/relationships/image" Target="../media/image4.png"/><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26.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7.xml"/><Relationship Id="rId1" Type="http://schemas.openxmlformats.org/officeDocument/2006/relationships/slideLayout" Target="../slideLayouts/slideLayout28.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8.xml"/><Relationship Id="rId1" Type="http://schemas.openxmlformats.org/officeDocument/2006/relationships/slideLayout" Target="../slideLayouts/slideLayout29.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7" Type="http://schemas.openxmlformats.org/officeDocument/2006/relationships/image" Target="../media/image55.jpeg"/><Relationship Id="rId2" Type="http://schemas.openxmlformats.org/officeDocument/2006/relationships/notesSlide" Target="../notesSlides/notesSlide29.xml"/><Relationship Id="rId1" Type="http://schemas.openxmlformats.org/officeDocument/2006/relationships/slideLayout" Target="../slideLayouts/slideLayout30.xml"/><Relationship Id="rId6" Type="http://schemas.openxmlformats.org/officeDocument/2006/relationships/image" Target="../media/image4.png"/><Relationship Id="rId5" Type="http://schemas.openxmlformats.org/officeDocument/2006/relationships/hyperlink" Target="https://antoannamviet.com/tai-lieu-an-toan-lao-dong-van-hanh-canh-tay-robot/"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43071" y="2697243"/>
            <a:ext cx="5772861" cy="4116466"/>
          </a:xfrm>
          <a:prstGeom prst="rect">
            <a:avLst/>
          </a:prstGeom>
        </p:spPr>
      </p:pic>
      <p:sp>
        <p:nvSpPr>
          <p:cNvPr id="3" name="Text 0"/>
          <p:cNvSpPr/>
          <p:nvPr/>
        </p:nvSpPr>
        <p:spPr>
          <a:xfrm>
            <a:off x="5914468" y="2023933"/>
            <a:ext cx="7556421" cy="1417558"/>
          </a:xfrm>
          <a:prstGeom prst="rect">
            <a:avLst/>
          </a:prstGeom>
          <a:noFill/>
          <a:ln/>
        </p:spPr>
        <p:txBody>
          <a:bodyPr wrap="square" lIns="0" tIns="0" rIns="0" bIns="0" rtlCol="0" anchor="t"/>
          <a:lstStyle/>
          <a:p>
            <a:pPr marL="0" indent="0" algn="ctr">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An toàn lao động vận hành Cánh Tay Robot</a:t>
            </a:r>
            <a:endParaRPr lang="en-US" sz="4450" dirty="0"/>
          </a:p>
        </p:txBody>
      </p:sp>
      <p:sp>
        <p:nvSpPr>
          <p:cNvPr id="4" name="Text 1"/>
          <p:cNvSpPr/>
          <p:nvPr/>
        </p:nvSpPr>
        <p:spPr>
          <a:xfrm>
            <a:off x="6280190" y="3814286"/>
            <a:ext cx="7556421"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5" name="Text 2"/>
          <p:cNvSpPr/>
          <p:nvPr/>
        </p:nvSpPr>
        <p:spPr>
          <a:xfrm>
            <a:off x="5548746" y="4432340"/>
            <a:ext cx="8287866" cy="1088708"/>
          </a:xfrm>
          <a:prstGeom prst="rect">
            <a:avLst/>
          </a:prstGeom>
          <a:noFill/>
          <a:ln/>
        </p:spPr>
        <p:txBody>
          <a:bodyPr wrap="square" lIns="0" tIns="0" rIns="0" bIns="0" rtlCol="0" anchor="t"/>
          <a:lstStyle/>
          <a:p>
            <a:pPr marL="0" indent="0" algn="l">
              <a:lnSpc>
                <a:spcPts val="2850"/>
              </a:lnSpc>
              <a:buNone/>
            </a:pPr>
            <a:r>
              <a:rPr lang="en-US" sz="1750" kern="0" spc="-36" dirty="0">
                <a:solidFill>
                  <a:srgbClr val="2B4150"/>
                </a:solidFill>
                <a:latin typeface="PT Serif" pitchFamily="34" charset="0"/>
                <a:ea typeface="PT Serif" pitchFamily="34" charset="-122"/>
                <a:cs typeface="PT Serif" pitchFamily="34" charset="-120"/>
              </a:rPr>
              <a:t>Việc thực hiện các biện pháp an toàn lao động sẽ giúp bảo vệ sức khỏe và tính mạng của người lao động. Đồng thời còn làm gia tăng hiệu quả công việc và uy tín doanh nghiệp.</a:t>
            </a:r>
            <a:endParaRPr lang="en-US" sz="1750" dirty="0"/>
          </a:p>
        </p:txBody>
      </p:sp>
      <p:pic>
        <p:nvPicPr>
          <p:cNvPr id="7" name="Image 1" descr="preencoded.png"/>
          <p:cNvPicPr>
            <a:picLocks noChangeAspect="1"/>
          </p:cNvPicPr>
          <p:nvPr/>
        </p:nvPicPr>
        <p:blipFill>
          <a:blip r:embed="rId4"/>
          <a:stretch>
            <a:fillRect/>
          </a:stretch>
        </p:blipFill>
        <p:spPr>
          <a:xfrm>
            <a:off x="6967537" y="6066506"/>
            <a:ext cx="347663" cy="347663"/>
          </a:xfrm>
          <a:prstGeom prst="rect">
            <a:avLst/>
          </a:prstGeom>
        </p:spPr>
      </p:pic>
      <p:sp>
        <p:nvSpPr>
          <p:cNvPr id="8" name="Text 4"/>
          <p:cNvSpPr/>
          <p:nvPr/>
        </p:nvSpPr>
        <p:spPr>
          <a:xfrm>
            <a:off x="7556540" y="6041919"/>
            <a:ext cx="2949654" cy="396835"/>
          </a:xfrm>
          <a:prstGeom prst="rect">
            <a:avLst/>
          </a:prstGeom>
          <a:noFill/>
          <a:ln/>
        </p:spPr>
        <p:txBody>
          <a:bodyPr wrap="none" lIns="0" tIns="0" rIns="0" bIns="0" rtlCol="0" anchor="t"/>
          <a:lstStyle/>
          <a:p>
            <a:pPr marL="0" indent="0" algn="l">
              <a:lnSpc>
                <a:spcPts val="3100"/>
              </a:lnSpc>
              <a:buNone/>
            </a:pPr>
            <a:r>
              <a:rPr lang="en-US" sz="2200" b="1" kern="0" spc="-36" dirty="0" err="1">
                <a:solidFill>
                  <a:srgbClr val="2B4150"/>
                </a:solidFill>
                <a:latin typeface="PT Serif" panose="020A0603040505020204" pitchFamily="18" charset="0"/>
                <a:ea typeface="PT Serif Bold" pitchFamily="34" charset="-122"/>
                <a:cs typeface="PT Serif Bold" pitchFamily="34" charset="-120"/>
              </a:rPr>
              <a:t>Bản</a:t>
            </a:r>
            <a:r>
              <a:rPr lang="en-US" sz="2200" b="1" kern="0" spc="-36" dirty="0">
                <a:solidFill>
                  <a:srgbClr val="2B4150"/>
                </a:solidFill>
                <a:latin typeface="PT Serif" panose="020A0603040505020204" pitchFamily="18" charset="0"/>
                <a:ea typeface="PT Serif Bold" pitchFamily="34" charset="-122"/>
                <a:cs typeface="PT Serif Bold" pitchFamily="34" charset="-120"/>
              </a:rPr>
              <a:t> </a:t>
            </a:r>
            <a:r>
              <a:rPr lang="en-US" sz="2200" b="1" kern="0" spc="-36" dirty="0" err="1">
                <a:solidFill>
                  <a:srgbClr val="2B4150"/>
                </a:solidFill>
                <a:latin typeface="PT Serif" panose="020A0603040505020204" pitchFamily="18" charset="0"/>
                <a:ea typeface="PT Serif Bold" pitchFamily="34" charset="-122"/>
                <a:cs typeface="PT Serif Bold" pitchFamily="34" charset="-120"/>
              </a:rPr>
              <a:t>quyền</a:t>
            </a:r>
            <a:r>
              <a:rPr lang="en-US" sz="2200" b="1" kern="0" spc="-36" dirty="0">
                <a:solidFill>
                  <a:srgbClr val="2B4150"/>
                </a:solidFill>
                <a:latin typeface="PT Serif" panose="020A0603040505020204" pitchFamily="18" charset="0"/>
                <a:ea typeface="PT Serif Bold" pitchFamily="34" charset="-122"/>
                <a:cs typeface="PT Serif Bold" pitchFamily="34" charset="-120"/>
              </a:rPr>
              <a:t> </a:t>
            </a:r>
            <a:r>
              <a:rPr lang="en-US" sz="2200" b="1" kern="0" spc="-36" dirty="0" err="1">
                <a:solidFill>
                  <a:srgbClr val="2B4150"/>
                </a:solidFill>
                <a:latin typeface="PT Serif" panose="020A0603040505020204" pitchFamily="18" charset="0"/>
                <a:ea typeface="PT Serif Bold" pitchFamily="34" charset="-122"/>
                <a:cs typeface="PT Serif Bold" pitchFamily="34" charset="-120"/>
              </a:rPr>
              <a:t>thuộc</a:t>
            </a:r>
            <a:r>
              <a:rPr lang="en-US" sz="2200" b="1" kern="0" spc="-36" dirty="0">
                <a:solidFill>
                  <a:srgbClr val="2B4150"/>
                </a:solidFill>
                <a:latin typeface="PT Serif" panose="020A0603040505020204" pitchFamily="18" charset="0"/>
                <a:ea typeface="PT Serif Bold" pitchFamily="34" charset="-122"/>
                <a:cs typeface="PT Serif Bold" pitchFamily="34" charset="-120"/>
              </a:rPr>
              <a:t> An Toàn  Nam Việt</a:t>
            </a:r>
            <a:endParaRPr lang="en-US" sz="2200" dirty="0"/>
          </a:p>
        </p:txBody>
      </p:sp>
      <p:pic>
        <p:nvPicPr>
          <p:cNvPr id="9" name="Picture 8">
            <a:extLst>
              <a:ext uri="{FF2B5EF4-FFF2-40B4-BE49-F238E27FC236}">
                <a16:creationId xmlns:a16="http://schemas.microsoft.com/office/drawing/2014/main" id="{9AEF5208-38B4-A3AE-5CA4-D5B20E950B11}"/>
              </a:ext>
            </a:extLst>
          </p:cNvPr>
          <p:cNvPicPr>
            <a:picLocks noChangeAspect="1"/>
          </p:cNvPicPr>
          <p:nvPr/>
        </p:nvPicPr>
        <p:blipFill>
          <a:blip r:embed="rId5"/>
          <a:stretch>
            <a:fillRect/>
          </a:stretch>
        </p:blipFill>
        <p:spPr>
          <a:xfrm>
            <a:off x="11868898" y="7405635"/>
            <a:ext cx="2578797" cy="79853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008158" y="2998992"/>
            <a:ext cx="3458793" cy="3507252"/>
          </a:xfrm>
          <a:prstGeom prst="rect">
            <a:avLst/>
          </a:prstGeom>
        </p:spPr>
      </p:pic>
      <p:sp>
        <p:nvSpPr>
          <p:cNvPr id="3" name="Text 0"/>
          <p:cNvSpPr/>
          <p:nvPr/>
        </p:nvSpPr>
        <p:spPr>
          <a:xfrm>
            <a:off x="793790" y="1415423"/>
            <a:ext cx="6801445" cy="708779"/>
          </a:xfrm>
          <a:prstGeom prst="rect">
            <a:avLst/>
          </a:prstGeom>
          <a:noFill/>
          <a:ln/>
        </p:spPr>
        <p:txBody>
          <a:bodyPr wrap="none" lIns="0" tIns="0" rIns="0" bIns="0" rtlCol="0" anchor="t"/>
          <a:lstStyle/>
          <a:p>
            <a:pPr marL="0" indent="0">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Tình hình tai nạn lao động</a:t>
            </a:r>
            <a:endParaRPr lang="en-US" sz="4450" dirty="0"/>
          </a:p>
        </p:txBody>
      </p:sp>
      <p:sp>
        <p:nvSpPr>
          <p:cNvPr id="4" name="Shape 1"/>
          <p:cNvSpPr/>
          <p:nvPr/>
        </p:nvSpPr>
        <p:spPr>
          <a:xfrm>
            <a:off x="793790" y="3203615"/>
            <a:ext cx="7556421" cy="1322189"/>
          </a:xfrm>
          <a:prstGeom prst="roundRect">
            <a:avLst>
              <a:gd name="adj" fmla="val 7205"/>
            </a:avLst>
          </a:prstGeom>
          <a:solidFill>
            <a:srgbClr val="124E73"/>
          </a:solidFill>
          <a:ln w="7620">
            <a:solidFill>
              <a:srgbClr val="2B678C"/>
            </a:solidFill>
            <a:prstDash val="solid"/>
          </a:ln>
        </p:spPr>
      </p:sp>
      <p:sp>
        <p:nvSpPr>
          <p:cNvPr id="5" name="Text 2"/>
          <p:cNvSpPr/>
          <p:nvPr/>
        </p:nvSpPr>
        <p:spPr>
          <a:xfrm>
            <a:off x="1028224" y="3438049"/>
            <a:ext cx="4228862"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0000600000000000000" pitchFamily="2" charset="0"/>
                <a:ea typeface="MuseoModerno Bold" pitchFamily="34" charset="-122"/>
                <a:cs typeface="MuseoModerno Bold" pitchFamily="34" charset="-120"/>
              </a:rPr>
              <a:t>3.201 vụ tai nạn lao động (TNLĐ)</a:t>
            </a:r>
            <a:endParaRPr lang="en-US" sz="2200" dirty="0"/>
          </a:p>
        </p:txBody>
      </p:sp>
      <p:sp>
        <p:nvSpPr>
          <p:cNvPr id="6" name="Text 3"/>
          <p:cNvSpPr/>
          <p:nvPr/>
        </p:nvSpPr>
        <p:spPr>
          <a:xfrm>
            <a:off x="1028224" y="3928467"/>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FFFFFF"/>
                </a:solidFill>
                <a:latin typeface="PT Serif" pitchFamily="34" charset="0"/>
                <a:ea typeface="PT Serif" pitchFamily="34" charset="-122"/>
                <a:cs typeface="PT Serif" pitchFamily="34" charset="-120"/>
              </a:rPr>
              <a:t>Giảm 227 vụ, tương ứng với 7,09% so với 6 tháng đầu năm 2023</a:t>
            </a:r>
            <a:endParaRPr lang="en-US" sz="1750" dirty="0"/>
          </a:p>
        </p:txBody>
      </p:sp>
      <p:sp>
        <p:nvSpPr>
          <p:cNvPr id="7" name="Shape 4"/>
          <p:cNvSpPr/>
          <p:nvPr/>
        </p:nvSpPr>
        <p:spPr>
          <a:xfrm>
            <a:off x="793790" y="4752618"/>
            <a:ext cx="7556421" cy="1322189"/>
          </a:xfrm>
          <a:prstGeom prst="roundRect">
            <a:avLst>
              <a:gd name="adj" fmla="val 7205"/>
            </a:avLst>
          </a:prstGeom>
          <a:solidFill>
            <a:srgbClr val="124E73"/>
          </a:solidFill>
          <a:ln w="7620">
            <a:solidFill>
              <a:srgbClr val="2B678C"/>
            </a:solidFill>
            <a:prstDash val="solid"/>
          </a:ln>
        </p:spPr>
      </p:sp>
      <p:sp>
        <p:nvSpPr>
          <p:cNvPr id="8" name="Text 5"/>
          <p:cNvSpPr/>
          <p:nvPr/>
        </p:nvSpPr>
        <p:spPr>
          <a:xfrm>
            <a:off x="1028224" y="4987052"/>
            <a:ext cx="283523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0000600000000000000" pitchFamily="2" charset="0"/>
                <a:ea typeface="MuseoModerno Bold" pitchFamily="34" charset="-122"/>
                <a:cs typeface="MuseoModerno Bold" pitchFamily="34" charset="-120"/>
              </a:rPr>
              <a:t>3.065 người bị nạn</a:t>
            </a:r>
            <a:endParaRPr lang="en-US" sz="2200" dirty="0"/>
          </a:p>
        </p:txBody>
      </p:sp>
      <p:sp>
        <p:nvSpPr>
          <p:cNvPr id="9" name="Text 6"/>
          <p:cNvSpPr/>
          <p:nvPr/>
        </p:nvSpPr>
        <p:spPr>
          <a:xfrm>
            <a:off x="1028224" y="5477470"/>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FFFFFF"/>
                </a:solidFill>
                <a:latin typeface="PT Serif" pitchFamily="34" charset="0"/>
                <a:ea typeface="PT Serif" pitchFamily="34" charset="-122"/>
                <a:cs typeface="PT Serif" pitchFamily="34" charset="-120"/>
              </a:rPr>
              <a:t>Giảm 197 người, tương ứng với 6,04% so với 6 tháng đầu năm 2023</a:t>
            </a:r>
            <a:endParaRPr lang="en-US" sz="1750" dirty="0"/>
          </a:p>
        </p:txBody>
      </p:sp>
      <p:pic>
        <p:nvPicPr>
          <p:cNvPr id="10" name="Picture 9">
            <a:extLst>
              <a:ext uri="{FF2B5EF4-FFF2-40B4-BE49-F238E27FC236}">
                <a16:creationId xmlns:a16="http://schemas.microsoft.com/office/drawing/2014/main" id="{7E383B76-FB85-3E89-075E-F1D80D4F2C0A}"/>
              </a:ext>
            </a:extLst>
          </p:cNvPr>
          <p:cNvPicPr>
            <a:picLocks noChangeAspect="1"/>
          </p:cNvPicPr>
          <p:nvPr/>
        </p:nvPicPr>
        <p:blipFill>
          <a:blip r:embed="rId4"/>
          <a:stretch>
            <a:fillRect/>
          </a:stretch>
        </p:blipFill>
        <p:spPr>
          <a:xfrm>
            <a:off x="11868898" y="7405635"/>
            <a:ext cx="2578797" cy="7985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4" name="Text 0"/>
          <p:cNvSpPr/>
          <p:nvPr/>
        </p:nvSpPr>
        <p:spPr>
          <a:xfrm>
            <a:off x="5861841" y="1185268"/>
            <a:ext cx="5157430" cy="513278"/>
          </a:xfrm>
          <a:prstGeom prst="rect">
            <a:avLst/>
          </a:prstGeom>
          <a:noFill/>
          <a:ln/>
        </p:spPr>
        <p:txBody>
          <a:bodyPr wrap="none" lIns="0" tIns="0" rIns="0" bIns="0" rtlCol="0" anchor="t"/>
          <a:lstStyle/>
          <a:p>
            <a:pPr marL="0" indent="0" algn="ctr">
              <a:lnSpc>
                <a:spcPts val="4000"/>
              </a:lnSpc>
              <a:buNone/>
            </a:pPr>
            <a:r>
              <a:rPr lang="en-US" sz="4000" b="1" kern="0" spc="-97" dirty="0">
                <a:solidFill>
                  <a:srgbClr val="124E73"/>
                </a:solidFill>
                <a:latin typeface="Montserrat Medium" panose="00000600000000000000" pitchFamily="2" charset="0"/>
                <a:ea typeface="MuseoModerno Bold" pitchFamily="34" charset="-122"/>
                <a:cs typeface="MuseoModerno Bold" pitchFamily="34" charset="-120"/>
              </a:rPr>
              <a:t>Một số vụ tai nạn lao động</a:t>
            </a:r>
            <a:endParaRPr lang="en-US" sz="4000" dirty="0"/>
          </a:p>
        </p:txBody>
      </p:sp>
      <p:pic>
        <p:nvPicPr>
          <p:cNvPr id="5" name="Image 2" descr="preencoded.png"/>
          <p:cNvPicPr>
            <a:picLocks noChangeAspect="1"/>
          </p:cNvPicPr>
          <p:nvPr/>
        </p:nvPicPr>
        <p:blipFill>
          <a:blip r:embed="rId3"/>
          <a:stretch>
            <a:fillRect/>
          </a:stretch>
        </p:blipFill>
        <p:spPr>
          <a:xfrm>
            <a:off x="4247093" y="2505251"/>
            <a:ext cx="821174" cy="1078115"/>
          </a:xfrm>
          <a:prstGeom prst="rect">
            <a:avLst/>
          </a:prstGeom>
        </p:spPr>
      </p:pic>
      <p:sp>
        <p:nvSpPr>
          <p:cNvPr id="6" name="Text 1"/>
          <p:cNvSpPr/>
          <p:nvPr/>
        </p:nvSpPr>
        <p:spPr>
          <a:xfrm>
            <a:off x="5299829" y="2711197"/>
            <a:ext cx="2590205" cy="256580"/>
          </a:xfrm>
          <a:prstGeom prst="rect">
            <a:avLst/>
          </a:prstGeom>
          <a:noFill/>
          <a:ln/>
        </p:spPr>
        <p:txBody>
          <a:bodyPr wrap="none" lIns="0" tIns="0" rIns="0" bIns="0" rtlCol="0" anchor="t"/>
          <a:lstStyle/>
          <a:p>
            <a:pPr marL="0" indent="0" algn="l">
              <a:lnSpc>
                <a:spcPts val="2000"/>
              </a:lnSpc>
              <a:buNone/>
            </a:pPr>
            <a:r>
              <a:rPr lang="en-US" b="1" kern="0" spc="-48" dirty="0">
                <a:solidFill>
                  <a:srgbClr val="2B4150"/>
                </a:solidFill>
                <a:latin typeface="Montserrat Medium" panose="00000600000000000000" pitchFamily="2" charset="0"/>
                <a:ea typeface="MuseoModerno Bold" pitchFamily="34" charset="-122"/>
                <a:cs typeface="MuseoModerno Bold" pitchFamily="34" charset="-120"/>
              </a:rPr>
              <a:t>Tai nạn do tiếp xúc trực tiếp</a:t>
            </a:r>
            <a:endParaRPr lang="en-US" dirty="0"/>
          </a:p>
        </p:txBody>
      </p:sp>
      <p:sp>
        <p:nvSpPr>
          <p:cNvPr id="7" name="Text 2"/>
          <p:cNvSpPr/>
          <p:nvPr/>
        </p:nvSpPr>
        <p:spPr>
          <a:xfrm>
            <a:off x="5299829" y="3041756"/>
            <a:ext cx="8755856" cy="262652"/>
          </a:xfrm>
          <a:prstGeom prst="rect">
            <a:avLst/>
          </a:prstGeom>
          <a:noFill/>
          <a:ln/>
        </p:spPr>
        <p:txBody>
          <a:bodyPr wrap="none" lIns="0" tIns="0" rIns="0" bIns="0" rtlCol="0" anchor="t"/>
          <a:lstStyle/>
          <a:p>
            <a:pPr marL="0" indent="0" algn="l">
              <a:lnSpc>
                <a:spcPts val="2050"/>
              </a:lnSpc>
              <a:buNone/>
            </a:pPr>
            <a:r>
              <a:rPr lang="en-US" sz="1600" kern="0" spc="-26" dirty="0">
                <a:solidFill>
                  <a:srgbClr val="2B4150"/>
                </a:solidFill>
                <a:latin typeface="PT Serif" pitchFamily="34" charset="0"/>
                <a:ea typeface="PT Serif" pitchFamily="34" charset="-122"/>
                <a:cs typeface="PT Serif" pitchFamily="34" charset="-120"/>
              </a:rPr>
              <a:t>Bị va chạm hoặc kẹp giữa cánh tay robot và thiết bị khác khi không giữ khoảng cách an toàn.</a:t>
            </a:r>
            <a:endParaRPr lang="en-US" sz="1600" dirty="0"/>
          </a:p>
        </p:txBody>
      </p:sp>
      <p:pic>
        <p:nvPicPr>
          <p:cNvPr id="8" name="Image 3" descr="preencoded.png"/>
          <p:cNvPicPr>
            <a:picLocks noChangeAspect="1"/>
          </p:cNvPicPr>
          <p:nvPr/>
        </p:nvPicPr>
        <p:blipFill>
          <a:blip r:embed="rId4"/>
          <a:stretch>
            <a:fillRect/>
          </a:stretch>
        </p:blipFill>
        <p:spPr>
          <a:xfrm>
            <a:off x="4247093" y="3554534"/>
            <a:ext cx="821174" cy="1078115"/>
          </a:xfrm>
          <a:prstGeom prst="rect">
            <a:avLst/>
          </a:prstGeom>
        </p:spPr>
      </p:pic>
      <p:sp>
        <p:nvSpPr>
          <p:cNvPr id="9" name="Text 3"/>
          <p:cNvSpPr/>
          <p:nvPr/>
        </p:nvSpPr>
        <p:spPr>
          <a:xfrm>
            <a:off x="5299829" y="3767835"/>
            <a:ext cx="2604016" cy="256580"/>
          </a:xfrm>
          <a:prstGeom prst="rect">
            <a:avLst/>
          </a:prstGeom>
          <a:noFill/>
          <a:ln/>
        </p:spPr>
        <p:txBody>
          <a:bodyPr wrap="none" lIns="0" tIns="0" rIns="0" bIns="0" rtlCol="0" anchor="t"/>
          <a:lstStyle/>
          <a:p>
            <a:pPr marL="0" indent="0" algn="l">
              <a:lnSpc>
                <a:spcPts val="2000"/>
              </a:lnSpc>
              <a:buNone/>
            </a:pPr>
            <a:r>
              <a:rPr lang="en-US" b="1" kern="0" spc="-48" dirty="0">
                <a:solidFill>
                  <a:srgbClr val="2B4150"/>
                </a:solidFill>
                <a:latin typeface="Montserrat Medium" panose="00000600000000000000" pitchFamily="2" charset="0"/>
                <a:ea typeface="MuseoModerno Bold" pitchFamily="34" charset="-122"/>
                <a:cs typeface="MuseoModerno Bold" pitchFamily="34" charset="-120"/>
              </a:rPr>
              <a:t>Hỏng hóc và mất kiểm soát</a:t>
            </a:r>
            <a:endParaRPr lang="en-US" dirty="0"/>
          </a:p>
        </p:txBody>
      </p:sp>
      <p:sp>
        <p:nvSpPr>
          <p:cNvPr id="10" name="Text 4"/>
          <p:cNvSpPr/>
          <p:nvPr/>
        </p:nvSpPr>
        <p:spPr>
          <a:xfrm>
            <a:off x="5299829" y="4098394"/>
            <a:ext cx="8755856" cy="262652"/>
          </a:xfrm>
          <a:prstGeom prst="rect">
            <a:avLst/>
          </a:prstGeom>
          <a:noFill/>
          <a:ln/>
        </p:spPr>
        <p:txBody>
          <a:bodyPr wrap="none" lIns="0" tIns="0" rIns="0" bIns="0" rtlCol="0" anchor="t"/>
          <a:lstStyle/>
          <a:p>
            <a:pPr marL="0" indent="0" algn="l">
              <a:lnSpc>
                <a:spcPts val="2050"/>
              </a:lnSpc>
              <a:buNone/>
            </a:pPr>
            <a:r>
              <a:rPr lang="en-US" sz="1600" kern="0" spc="-26" dirty="0">
                <a:solidFill>
                  <a:srgbClr val="2B4150"/>
                </a:solidFill>
                <a:latin typeface="PT Serif" pitchFamily="34" charset="0"/>
                <a:ea typeface="PT Serif" pitchFamily="34" charset="-122"/>
                <a:cs typeface="PT Serif" pitchFamily="34" charset="-120"/>
              </a:rPr>
              <a:t>Sự cố kỹ thuật khiến robot mất kiểm soát, gây nguy hiểm nếu không được cảnh báo kịp.</a:t>
            </a:r>
            <a:endParaRPr lang="en-US" sz="1600" dirty="0"/>
          </a:p>
        </p:txBody>
      </p:sp>
      <p:pic>
        <p:nvPicPr>
          <p:cNvPr id="11" name="Image 4" descr="preencoded.png"/>
          <p:cNvPicPr>
            <a:picLocks noChangeAspect="1"/>
          </p:cNvPicPr>
          <p:nvPr/>
        </p:nvPicPr>
        <p:blipFill>
          <a:blip r:embed="rId5"/>
          <a:stretch>
            <a:fillRect/>
          </a:stretch>
        </p:blipFill>
        <p:spPr>
          <a:xfrm>
            <a:off x="4247093" y="4603817"/>
            <a:ext cx="821174" cy="1078115"/>
          </a:xfrm>
          <a:prstGeom prst="rect">
            <a:avLst/>
          </a:prstGeom>
        </p:spPr>
      </p:pic>
      <p:sp>
        <p:nvSpPr>
          <p:cNvPr id="12" name="Text 5"/>
          <p:cNvSpPr/>
          <p:nvPr/>
        </p:nvSpPr>
        <p:spPr>
          <a:xfrm>
            <a:off x="5299829" y="4744539"/>
            <a:ext cx="2052876" cy="256580"/>
          </a:xfrm>
          <a:prstGeom prst="rect">
            <a:avLst/>
          </a:prstGeom>
          <a:noFill/>
          <a:ln/>
        </p:spPr>
        <p:txBody>
          <a:bodyPr wrap="none" lIns="0" tIns="0" rIns="0" bIns="0" rtlCol="0" anchor="t"/>
          <a:lstStyle/>
          <a:p>
            <a:pPr marL="0" indent="0" algn="l">
              <a:lnSpc>
                <a:spcPts val="2000"/>
              </a:lnSpc>
              <a:buNone/>
            </a:pPr>
            <a:r>
              <a:rPr lang="en-US" b="1" kern="0" spc="-48" dirty="0">
                <a:solidFill>
                  <a:srgbClr val="2B4150"/>
                </a:solidFill>
                <a:latin typeface="Montserrat Medium" panose="00000600000000000000" pitchFamily="2" charset="0"/>
                <a:ea typeface="MuseoModerno Bold" pitchFamily="34" charset="-122"/>
                <a:cs typeface="MuseoModerno Bold" pitchFamily="34" charset="-120"/>
              </a:rPr>
              <a:t>Thiếu thiết bị bảo hộ</a:t>
            </a:r>
            <a:endParaRPr lang="en-US" dirty="0"/>
          </a:p>
        </p:txBody>
      </p:sp>
      <p:sp>
        <p:nvSpPr>
          <p:cNvPr id="13" name="Text 6"/>
          <p:cNvSpPr/>
          <p:nvPr/>
        </p:nvSpPr>
        <p:spPr>
          <a:xfrm>
            <a:off x="5299829" y="5084114"/>
            <a:ext cx="8755856" cy="262652"/>
          </a:xfrm>
          <a:prstGeom prst="rect">
            <a:avLst/>
          </a:prstGeom>
          <a:noFill/>
          <a:ln/>
        </p:spPr>
        <p:txBody>
          <a:bodyPr wrap="none" lIns="0" tIns="0" rIns="0" bIns="0" rtlCol="0" anchor="t"/>
          <a:lstStyle/>
          <a:p>
            <a:pPr marL="0" indent="0" algn="l">
              <a:lnSpc>
                <a:spcPts val="2050"/>
              </a:lnSpc>
              <a:buNone/>
            </a:pPr>
            <a:r>
              <a:rPr lang="en-US" sz="1600" kern="0" spc="-26" dirty="0">
                <a:solidFill>
                  <a:srgbClr val="2B4150"/>
                </a:solidFill>
                <a:latin typeface="PT Serif" pitchFamily="34" charset="0"/>
                <a:ea typeface="PT Serif" pitchFamily="34" charset="-122"/>
                <a:cs typeface="PT Serif" pitchFamily="34" charset="-120"/>
              </a:rPr>
              <a:t>Không sử dụng PPE đầy đủ dẫn đến chấn thương nghiêm trọng khi xảy ra sự cố.</a:t>
            </a:r>
            <a:endParaRPr lang="en-US" sz="1600" dirty="0"/>
          </a:p>
        </p:txBody>
      </p:sp>
      <p:pic>
        <p:nvPicPr>
          <p:cNvPr id="14" name="Image 5" descr="preencoded.png"/>
          <p:cNvPicPr>
            <a:picLocks noChangeAspect="1"/>
          </p:cNvPicPr>
          <p:nvPr/>
        </p:nvPicPr>
        <p:blipFill>
          <a:blip r:embed="rId6"/>
          <a:stretch>
            <a:fillRect/>
          </a:stretch>
        </p:blipFill>
        <p:spPr>
          <a:xfrm>
            <a:off x="4247093" y="5653100"/>
            <a:ext cx="821174" cy="1078115"/>
          </a:xfrm>
          <a:prstGeom prst="rect">
            <a:avLst/>
          </a:prstGeom>
        </p:spPr>
      </p:pic>
      <p:sp>
        <p:nvSpPr>
          <p:cNvPr id="15" name="Text 7"/>
          <p:cNvSpPr/>
          <p:nvPr/>
        </p:nvSpPr>
        <p:spPr>
          <a:xfrm>
            <a:off x="5299829" y="5915382"/>
            <a:ext cx="2052876" cy="256580"/>
          </a:xfrm>
          <a:prstGeom prst="rect">
            <a:avLst/>
          </a:prstGeom>
          <a:noFill/>
          <a:ln/>
        </p:spPr>
        <p:txBody>
          <a:bodyPr wrap="none" lIns="0" tIns="0" rIns="0" bIns="0" rtlCol="0" anchor="t"/>
          <a:lstStyle/>
          <a:p>
            <a:pPr marL="0" indent="0" algn="l">
              <a:lnSpc>
                <a:spcPts val="2000"/>
              </a:lnSpc>
              <a:buNone/>
            </a:pPr>
            <a:r>
              <a:rPr lang="en-US" b="1" kern="0" spc="-48" dirty="0">
                <a:solidFill>
                  <a:srgbClr val="2B4150"/>
                </a:solidFill>
                <a:latin typeface="Montserrat Medium" panose="00000600000000000000" pitchFamily="2" charset="0"/>
                <a:ea typeface="MuseoModerno Bold" pitchFamily="34" charset="-122"/>
                <a:cs typeface="MuseoModerno Bold" pitchFamily="34" charset="-120"/>
              </a:rPr>
              <a:t>Thao tác sai</a:t>
            </a:r>
            <a:endParaRPr lang="en-US" dirty="0"/>
          </a:p>
        </p:txBody>
      </p:sp>
      <p:sp>
        <p:nvSpPr>
          <p:cNvPr id="16" name="Text 8"/>
          <p:cNvSpPr/>
          <p:nvPr/>
        </p:nvSpPr>
        <p:spPr>
          <a:xfrm>
            <a:off x="5299829" y="6268402"/>
            <a:ext cx="8755856" cy="262652"/>
          </a:xfrm>
          <a:prstGeom prst="rect">
            <a:avLst/>
          </a:prstGeom>
          <a:noFill/>
          <a:ln/>
        </p:spPr>
        <p:txBody>
          <a:bodyPr wrap="none" lIns="0" tIns="0" rIns="0" bIns="0" rtlCol="0" anchor="t"/>
          <a:lstStyle/>
          <a:p>
            <a:pPr marL="0" indent="0" algn="l">
              <a:lnSpc>
                <a:spcPts val="2050"/>
              </a:lnSpc>
              <a:buNone/>
            </a:pPr>
            <a:r>
              <a:rPr lang="en-US" sz="1600" kern="0" spc="-26" dirty="0">
                <a:solidFill>
                  <a:srgbClr val="2B4150"/>
                </a:solidFill>
                <a:latin typeface="PT Serif" pitchFamily="34" charset="0"/>
                <a:ea typeface="PT Serif" pitchFamily="34" charset="-122"/>
                <a:cs typeface="PT Serif" pitchFamily="34" charset="-120"/>
              </a:rPr>
              <a:t>Lỗi thao tác hoặc không tuân thủ quy trình gây ra sự cố nguy hiểm.</a:t>
            </a:r>
            <a:endParaRPr lang="en-US" sz="1600" dirty="0"/>
          </a:p>
        </p:txBody>
      </p:sp>
      <p:pic>
        <p:nvPicPr>
          <p:cNvPr id="17" name="Image 6" descr="preencoded.png"/>
          <p:cNvPicPr>
            <a:picLocks noChangeAspect="1"/>
          </p:cNvPicPr>
          <p:nvPr/>
        </p:nvPicPr>
        <p:blipFill>
          <a:blip r:embed="rId7"/>
          <a:stretch>
            <a:fillRect/>
          </a:stretch>
        </p:blipFill>
        <p:spPr>
          <a:xfrm>
            <a:off x="4247093" y="6702382"/>
            <a:ext cx="821174" cy="1078115"/>
          </a:xfrm>
          <a:prstGeom prst="rect">
            <a:avLst/>
          </a:prstGeom>
        </p:spPr>
      </p:pic>
      <p:sp>
        <p:nvSpPr>
          <p:cNvPr id="18" name="Text 9"/>
          <p:cNvSpPr/>
          <p:nvPr/>
        </p:nvSpPr>
        <p:spPr>
          <a:xfrm>
            <a:off x="5299829" y="6978092"/>
            <a:ext cx="2052876" cy="256580"/>
          </a:xfrm>
          <a:prstGeom prst="rect">
            <a:avLst/>
          </a:prstGeom>
          <a:noFill/>
          <a:ln/>
        </p:spPr>
        <p:txBody>
          <a:bodyPr wrap="none" lIns="0" tIns="0" rIns="0" bIns="0" rtlCol="0" anchor="t"/>
          <a:lstStyle/>
          <a:p>
            <a:pPr marL="0" indent="0" algn="l">
              <a:lnSpc>
                <a:spcPts val="2000"/>
              </a:lnSpc>
              <a:buNone/>
            </a:pPr>
            <a:r>
              <a:rPr lang="en-US" b="1" kern="0" spc="-48" dirty="0">
                <a:solidFill>
                  <a:srgbClr val="2B4150"/>
                </a:solidFill>
                <a:latin typeface="Montserrat Medium" panose="00000600000000000000" pitchFamily="2" charset="0"/>
                <a:ea typeface="MuseoModerno Bold" pitchFamily="34" charset="-122"/>
                <a:cs typeface="MuseoModerno Bold" pitchFamily="34" charset="-120"/>
              </a:rPr>
              <a:t>Tình huống bất ngờ</a:t>
            </a:r>
            <a:endParaRPr lang="en-US" dirty="0"/>
          </a:p>
        </p:txBody>
      </p:sp>
      <p:sp>
        <p:nvSpPr>
          <p:cNvPr id="19" name="Text 10"/>
          <p:cNvSpPr/>
          <p:nvPr/>
        </p:nvSpPr>
        <p:spPr>
          <a:xfrm>
            <a:off x="5299829" y="7269028"/>
            <a:ext cx="8755856" cy="262652"/>
          </a:xfrm>
          <a:prstGeom prst="rect">
            <a:avLst/>
          </a:prstGeom>
          <a:noFill/>
          <a:ln/>
        </p:spPr>
        <p:txBody>
          <a:bodyPr wrap="none" lIns="0" tIns="0" rIns="0" bIns="0" rtlCol="0" anchor="t"/>
          <a:lstStyle/>
          <a:p>
            <a:pPr marL="0" indent="0" algn="l">
              <a:lnSpc>
                <a:spcPts val="2050"/>
              </a:lnSpc>
              <a:buNone/>
            </a:pPr>
            <a:r>
              <a:rPr lang="en-US" sz="1600" kern="0" spc="-26" dirty="0">
                <a:solidFill>
                  <a:srgbClr val="2B4150"/>
                </a:solidFill>
                <a:latin typeface="PT Serif" pitchFamily="34" charset="0"/>
                <a:ea typeface="PT Serif" pitchFamily="34" charset="-122"/>
                <a:cs typeface="PT Serif" pitchFamily="34" charset="-120"/>
              </a:rPr>
              <a:t>Mất điện hoặc lỗi phần mềm làm robot hoạt động sai, cần xử lý khẩn cấp.</a:t>
            </a:r>
            <a:endParaRPr lang="en-US" sz="1600" dirty="0"/>
          </a:p>
        </p:txBody>
      </p:sp>
      <p:pic>
        <p:nvPicPr>
          <p:cNvPr id="20" name="Picture 19">
            <a:extLst>
              <a:ext uri="{FF2B5EF4-FFF2-40B4-BE49-F238E27FC236}">
                <a16:creationId xmlns:a16="http://schemas.microsoft.com/office/drawing/2014/main" id="{EF7C1190-AC71-322C-27F8-4844C5EAA211}"/>
              </a:ext>
            </a:extLst>
          </p:cNvPr>
          <p:cNvPicPr>
            <a:picLocks noChangeAspect="1"/>
          </p:cNvPicPr>
          <p:nvPr/>
        </p:nvPicPr>
        <p:blipFill>
          <a:blip r:embed="rId8"/>
          <a:stretch>
            <a:fillRect/>
          </a:stretch>
        </p:blipFill>
        <p:spPr>
          <a:xfrm>
            <a:off x="11868898" y="7405635"/>
            <a:ext cx="2578797" cy="798531"/>
          </a:xfrm>
          <a:prstGeom prst="rect">
            <a:avLst/>
          </a:prstGeom>
        </p:spPr>
      </p:pic>
      <p:pic>
        <p:nvPicPr>
          <p:cNvPr id="2050" name="Picture 2" descr="Tổng quan về cánh tay robot công nghiệp">
            <a:extLst>
              <a:ext uri="{FF2B5EF4-FFF2-40B4-BE49-F238E27FC236}">
                <a16:creationId xmlns:a16="http://schemas.microsoft.com/office/drawing/2014/main" id="{11E53993-89BD-E6BC-5299-794293F423E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7926" r="16497"/>
          <a:stretch/>
        </p:blipFill>
        <p:spPr bwMode="auto">
          <a:xfrm flipH="1">
            <a:off x="574715" y="3732556"/>
            <a:ext cx="3206446" cy="274695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4" name="Text 0"/>
          <p:cNvSpPr/>
          <p:nvPr/>
        </p:nvSpPr>
        <p:spPr>
          <a:xfrm>
            <a:off x="684967" y="538163"/>
            <a:ext cx="2935843" cy="366951"/>
          </a:xfrm>
          <a:prstGeom prst="rect">
            <a:avLst/>
          </a:prstGeom>
          <a:noFill/>
          <a:ln/>
        </p:spPr>
        <p:txBody>
          <a:bodyPr wrap="none" lIns="0" tIns="0" rIns="0" bIns="0" rtlCol="0" anchor="t"/>
          <a:lstStyle/>
          <a:p>
            <a:pPr marL="0" indent="0">
              <a:lnSpc>
                <a:spcPts val="2850"/>
              </a:lnSpc>
              <a:buNone/>
            </a:pPr>
            <a:r>
              <a:rPr lang="en-US" sz="3600" b="1" kern="0" spc="-69" dirty="0">
                <a:solidFill>
                  <a:srgbClr val="124E73"/>
                </a:solidFill>
                <a:latin typeface="Montserrat Medium" panose="00000600000000000000" pitchFamily="2" charset="0"/>
                <a:ea typeface="MuseoModerno Bold" pitchFamily="34" charset="-122"/>
                <a:cs typeface="MuseoModerno Bold" pitchFamily="34" charset="-120"/>
              </a:rPr>
              <a:t>I. Giới thiệu</a:t>
            </a:r>
            <a:endParaRPr lang="en-US" sz="3600" dirty="0"/>
          </a:p>
        </p:txBody>
      </p:sp>
      <p:pic>
        <p:nvPicPr>
          <p:cNvPr id="5" name="Image 2" descr="preencoded.png"/>
          <p:cNvPicPr>
            <a:picLocks noChangeAspect="1"/>
          </p:cNvPicPr>
          <p:nvPr/>
        </p:nvPicPr>
        <p:blipFill>
          <a:blip r:embed="rId3"/>
          <a:stretch>
            <a:fillRect/>
          </a:stretch>
        </p:blipFill>
        <p:spPr>
          <a:xfrm>
            <a:off x="684968" y="1125260"/>
            <a:ext cx="772044" cy="6567964"/>
          </a:xfrm>
          <a:prstGeom prst="rect">
            <a:avLst/>
          </a:prstGeom>
        </p:spPr>
      </p:pic>
      <p:sp>
        <p:nvSpPr>
          <p:cNvPr id="6" name="Text 1"/>
          <p:cNvSpPr/>
          <p:nvPr/>
        </p:nvSpPr>
        <p:spPr>
          <a:xfrm>
            <a:off x="1725918" y="1639787"/>
            <a:ext cx="6082903" cy="305753"/>
          </a:xfrm>
          <a:prstGeom prst="rect">
            <a:avLst/>
          </a:prstGeom>
          <a:noFill/>
          <a:ln/>
        </p:spPr>
        <p:txBody>
          <a:bodyPr wrap="none" lIns="0" tIns="0" rIns="0" bIns="0" rtlCol="0" anchor="t"/>
          <a:lstStyle/>
          <a:p>
            <a:pPr marL="0" indent="0">
              <a:lnSpc>
                <a:spcPts val="2400"/>
              </a:lnSpc>
              <a:buNone/>
            </a:pPr>
            <a:r>
              <a:rPr lang="en-US" sz="2000" b="1" kern="0" spc="-58" dirty="0">
                <a:solidFill>
                  <a:srgbClr val="2B4150"/>
                </a:solidFill>
                <a:latin typeface="Montserrat Medium" panose="00000600000000000000" pitchFamily="2" charset="0"/>
                <a:ea typeface="MuseoModerno Bold" pitchFamily="34" charset="-122"/>
                <a:cs typeface="MuseoModerno Bold" pitchFamily="34" charset="-120"/>
              </a:rPr>
              <a:t>A. Tổng quan về tầm quan trọng của an toàn lao động</a:t>
            </a:r>
            <a:endParaRPr lang="en-US" sz="2000" dirty="0"/>
          </a:p>
        </p:txBody>
      </p:sp>
      <p:sp>
        <p:nvSpPr>
          <p:cNvPr id="7" name="Text 2"/>
          <p:cNvSpPr/>
          <p:nvPr/>
        </p:nvSpPr>
        <p:spPr>
          <a:xfrm>
            <a:off x="1725918" y="1745562"/>
            <a:ext cx="8330803" cy="313134"/>
          </a:xfrm>
          <a:prstGeom prst="rect">
            <a:avLst/>
          </a:prstGeom>
          <a:noFill/>
          <a:ln/>
        </p:spPr>
        <p:txBody>
          <a:bodyPr wrap="none" lIns="0" tIns="0" rIns="0" bIns="0" rtlCol="0" anchor="t"/>
          <a:lstStyle/>
          <a:p>
            <a:pPr marL="0" indent="0">
              <a:lnSpc>
                <a:spcPts val="2450"/>
              </a:lnSpc>
              <a:buNone/>
            </a:pPr>
            <a:endParaRPr lang="en-US" sz="1500" dirty="0"/>
          </a:p>
        </p:txBody>
      </p:sp>
      <p:sp>
        <p:nvSpPr>
          <p:cNvPr id="8" name="Text 3"/>
          <p:cNvSpPr/>
          <p:nvPr/>
        </p:nvSpPr>
        <p:spPr>
          <a:xfrm>
            <a:off x="1725917" y="2582186"/>
            <a:ext cx="12721778" cy="626269"/>
          </a:xfrm>
          <a:prstGeom prst="rect">
            <a:avLst/>
          </a:prstGeom>
          <a:noFill/>
          <a:ln/>
        </p:spPr>
        <p:txBody>
          <a:bodyPr wrap="square" lIns="0" tIns="0" rIns="0" bIns="0" rtlCol="0" anchor="t"/>
          <a:lstStyle/>
          <a:p>
            <a:pPr algn="l">
              <a:lnSpc>
                <a:spcPts val="2450"/>
              </a:lnSpc>
              <a:buSzPct val="100000"/>
            </a:pPr>
            <a:r>
              <a:rPr lang="en-US" sz="1500" b="1" kern="0" spc="-31" dirty="0">
                <a:solidFill>
                  <a:srgbClr val="2B4150"/>
                </a:solidFill>
                <a:latin typeface="PT Serif" pitchFamily="34" charset="0"/>
                <a:ea typeface="PT Serif" pitchFamily="34" charset="-122"/>
                <a:cs typeface="PT Serif" pitchFamily="34" charset="-120"/>
              </a:rPr>
              <a:t>Tầm quan trọng của cánh tay robot</a:t>
            </a:r>
            <a:r>
              <a:rPr lang="en-US" sz="1500" kern="0" spc="-31" dirty="0">
                <a:solidFill>
                  <a:srgbClr val="2B4150"/>
                </a:solidFill>
                <a:latin typeface="PT Serif" pitchFamily="34" charset="0"/>
                <a:ea typeface="PT Serif" pitchFamily="34" charset="-122"/>
                <a:cs typeface="PT Serif" pitchFamily="34" charset="-120"/>
              </a:rPr>
              <a:t>: Cánh tay robot nâng cao năng suất và </a:t>
            </a:r>
            <a:r>
              <a:rPr lang="en-US" sz="1500" kern="0" spc="-31" dirty="0" err="1">
                <a:solidFill>
                  <a:srgbClr val="2B4150"/>
                </a:solidFill>
                <a:latin typeface="PT Serif" pitchFamily="34" charset="0"/>
                <a:ea typeface="PT Serif" pitchFamily="34" charset="-122"/>
                <a:cs typeface="PT Serif" pitchFamily="34" charset="-120"/>
              </a:rPr>
              <a:t>chất</a:t>
            </a:r>
            <a:r>
              <a:rPr lang="en-US" sz="1500" kern="0" spc="-31" dirty="0">
                <a:solidFill>
                  <a:srgbClr val="2B4150"/>
                </a:solidFill>
                <a:latin typeface="PT Serif" pitchFamily="34" charset="0"/>
                <a:ea typeface="PT Serif" pitchFamily="34" charset="-122"/>
                <a:cs typeface="PT Serif" pitchFamily="34" charset="-120"/>
              </a:rPr>
              <a:t> </a:t>
            </a:r>
            <a:r>
              <a:rPr lang="en-US" sz="1500" kern="0" spc="-31" dirty="0" err="1">
                <a:solidFill>
                  <a:srgbClr val="2B4150"/>
                </a:solidFill>
                <a:latin typeface="PT Serif" pitchFamily="34" charset="0"/>
                <a:ea typeface="PT Serif" pitchFamily="34" charset="-122"/>
                <a:cs typeface="PT Serif" pitchFamily="34" charset="-120"/>
              </a:rPr>
              <a:t>lượng</a:t>
            </a:r>
            <a:r>
              <a:rPr lang="en-US" sz="1500" kern="0" spc="-31" dirty="0">
                <a:solidFill>
                  <a:srgbClr val="2B4150"/>
                </a:solidFill>
                <a:latin typeface="PT Serif" pitchFamily="34" charset="0"/>
                <a:ea typeface="PT Serif" pitchFamily="34" charset="-122"/>
                <a:cs typeface="PT Serif" pitchFamily="34" charset="-120"/>
              </a:rPr>
              <a:t> </a:t>
            </a:r>
            <a:r>
              <a:rPr lang="en-US" sz="1500" kern="0" spc="-31" dirty="0" err="1">
                <a:solidFill>
                  <a:srgbClr val="2B4150"/>
                </a:solidFill>
                <a:latin typeface="PT Serif" pitchFamily="34" charset="0"/>
                <a:ea typeface="PT Serif" pitchFamily="34" charset="-122"/>
                <a:cs typeface="PT Serif" pitchFamily="34" charset="-120"/>
              </a:rPr>
              <a:t>trong</a:t>
            </a:r>
            <a:r>
              <a:rPr lang="en-US" sz="1500" kern="0" spc="-31" dirty="0">
                <a:solidFill>
                  <a:srgbClr val="2B4150"/>
                </a:solidFill>
                <a:latin typeface="PT Serif" pitchFamily="34" charset="0"/>
                <a:ea typeface="PT Serif" pitchFamily="34" charset="-122"/>
                <a:cs typeface="PT Serif" pitchFamily="34" charset="-120"/>
              </a:rPr>
              <a:t> sản xuất.</a:t>
            </a:r>
            <a:endParaRPr lang="en-US" sz="1500" dirty="0"/>
          </a:p>
        </p:txBody>
      </p:sp>
      <p:sp>
        <p:nvSpPr>
          <p:cNvPr id="10" name="Text 5"/>
          <p:cNvSpPr/>
          <p:nvPr/>
        </p:nvSpPr>
        <p:spPr>
          <a:xfrm>
            <a:off x="1725917" y="3547881"/>
            <a:ext cx="10523023" cy="626269"/>
          </a:xfrm>
          <a:prstGeom prst="rect">
            <a:avLst/>
          </a:prstGeom>
          <a:noFill/>
          <a:ln/>
        </p:spPr>
        <p:txBody>
          <a:bodyPr wrap="square" lIns="0" tIns="0" rIns="0" bIns="0" rtlCol="0" anchor="t"/>
          <a:lstStyle/>
          <a:p>
            <a:pPr algn="l">
              <a:lnSpc>
                <a:spcPts val="2450"/>
              </a:lnSpc>
              <a:buSzPct val="100000"/>
            </a:pPr>
            <a:r>
              <a:rPr lang="en-US" sz="1500" b="1" kern="0" spc="-31" dirty="0">
                <a:solidFill>
                  <a:srgbClr val="2B4150"/>
                </a:solidFill>
                <a:latin typeface="PT Serif" pitchFamily="34" charset="0"/>
                <a:ea typeface="PT Serif" pitchFamily="34" charset="-122"/>
                <a:cs typeface="PT Serif" pitchFamily="34" charset="-120"/>
              </a:rPr>
              <a:t>Hậu quả tai nạn</a:t>
            </a:r>
            <a:r>
              <a:rPr lang="en-US" sz="1500" kern="0" spc="-31" dirty="0">
                <a:solidFill>
                  <a:srgbClr val="2B4150"/>
                </a:solidFill>
                <a:latin typeface="PT Serif" pitchFamily="34" charset="0"/>
                <a:ea typeface="PT Serif" pitchFamily="34" charset="-122"/>
                <a:cs typeface="PT Serif" pitchFamily="34" charset="-120"/>
              </a:rPr>
              <a:t>: Tai nạn liên quan đến robot gây chấn thương, thiệt hại tài sản và uy </a:t>
            </a:r>
            <a:r>
              <a:rPr lang="en-US" sz="1500" kern="0" spc="-31" dirty="0" err="1">
                <a:solidFill>
                  <a:srgbClr val="2B4150"/>
                </a:solidFill>
                <a:latin typeface="PT Serif" pitchFamily="34" charset="0"/>
                <a:ea typeface="PT Serif" pitchFamily="34" charset="-122"/>
                <a:cs typeface="PT Serif" pitchFamily="34" charset="-120"/>
              </a:rPr>
              <a:t>tín</a:t>
            </a:r>
            <a:r>
              <a:rPr lang="en-US" sz="1500" kern="0" spc="-31" dirty="0">
                <a:solidFill>
                  <a:srgbClr val="2B4150"/>
                </a:solidFill>
                <a:latin typeface="PT Serif" pitchFamily="34" charset="0"/>
                <a:ea typeface="PT Serif" pitchFamily="34" charset="-122"/>
                <a:cs typeface="PT Serif" pitchFamily="34" charset="-120"/>
              </a:rPr>
              <a:t> </a:t>
            </a:r>
          </a:p>
          <a:p>
            <a:pPr algn="l">
              <a:lnSpc>
                <a:spcPts val="2450"/>
              </a:lnSpc>
              <a:buSzPct val="100000"/>
            </a:pPr>
            <a:r>
              <a:rPr lang="en-US" sz="1500" kern="0" spc="-31" dirty="0" err="1">
                <a:solidFill>
                  <a:srgbClr val="2B4150"/>
                </a:solidFill>
                <a:latin typeface="PT Serif" pitchFamily="34" charset="0"/>
                <a:ea typeface="PT Serif" pitchFamily="34" charset="-122"/>
                <a:cs typeface="PT Serif" pitchFamily="34" charset="-120"/>
              </a:rPr>
              <a:t>doanh</a:t>
            </a:r>
            <a:r>
              <a:rPr lang="en-US" sz="1500" kern="0" spc="-31" dirty="0">
                <a:solidFill>
                  <a:srgbClr val="2B4150"/>
                </a:solidFill>
                <a:latin typeface="PT Serif" pitchFamily="34" charset="0"/>
                <a:ea typeface="PT Serif" pitchFamily="34" charset="-122"/>
                <a:cs typeface="PT Serif" pitchFamily="34" charset="-120"/>
              </a:rPr>
              <a:t> nghiệp.</a:t>
            </a:r>
            <a:endParaRPr lang="en-US" sz="1500" dirty="0"/>
          </a:p>
        </p:txBody>
      </p:sp>
      <p:sp>
        <p:nvSpPr>
          <p:cNvPr id="11" name="Text 6"/>
          <p:cNvSpPr/>
          <p:nvPr/>
        </p:nvSpPr>
        <p:spPr>
          <a:xfrm>
            <a:off x="1725917" y="3221601"/>
            <a:ext cx="8330803" cy="313134"/>
          </a:xfrm>
          <a:prstGeom prst="rect">
            <a:avLst/>
          </a:prstGeom>
          <a:noFill/>
          <a:ln/>
        </p:spPr>
        <p:txBody>
          <a:bodyPr wrap="none" lIns="0" tIns="0" rIns="0" bIns="0" rtlCol="0" anchor="t"/>
          <a:lstStyle/>
          <a:p>
            <a:pPr marL="0" indent="0" algn="l">
              <a:lnSpc>
                <a:spcPts val="2450"/>
              </a:lnSpc>
              <a:buNone/>
            </a:pPr>
            <a:endParaRPr lang="en-US" sz="1500" dirty="0"/>
          </a:p>
        </p:txBody>
      </p:sp>
      <p:sp>
        <p:nvSpPr>
          <p:cNvPr id="12" name="Text 7"/>
          <p:cNvSpPr/>
          <p:nvPr/>
        </p:nvSpPr>
        <p:spPr>
          <a:xfrm>
            <a:off x="1725916" y="4543135"/>
            <a:ext cx="7982042" cy="705312"/>
          </a:xfrm>
          <a:prstGeom prst="rect">
            <a:avLst/>
          </a:prstGeom>
          <a:noFill/>
          <a:ln/>
        </p:spPr>
        <p:txBody>
          <a:bodyPr wrap="square" lIns="0" tIns="0" rIns="0" bIns="0" rtlCol="0" anchor="t"/>
          <a:lstStyle/>
          <a:p>
            <a:pPr algn="l">
              <a:lnSpc>
                <a:spcPts val="2450"/>
              </a:lnSpc>
              <a:buSzPct val="100000"/>
            </a:pPr>
            <a:r>
              <a:rPr lang="en-US" sz="1500" b="1" kern="0" spc="-31" dirty="0">
                <a:solidFill>
                  <a:srgbClr val="2B4150"/>
                </a:solidFill>
                <a:latin typeface="PT Serif" pitchFamily="34" charset="0"/>
                <a:ea typeface="PT Serif" pitchFamily="34" charset="-122"/>
                <a:cs typeface="PT Serif" pitchFamily="34" charset="-120"/>
              </a:rPr>
              <a:t>Ý nghĩa của an toàn lao động</a:t>
            </a:r>
            <a:r>
              <a:rPr lang="en-US" sz="1500" kern="0" spc="-31" dirty="0">
                <a:solidFill>
                  <a:srgbClr val="2B4150"/>
                </a:solidFill>
                <a:latin typeface="PT Serif" pitchFamily="34" charset="0"/>
                <a:ea typeface="PT Serif" pitchFamily="34" charset="-122"/>
                <a:cs typeface="PT Serif" pitchFamily="34" charset="-120"/>
              </a:rPr>
              <a:t>: Bảo vệ sức khỏe người vận hành, tạo môi trường </a:t>
            </a:r>
            <a:r>
              <a:rPr lang="en-US" sz="1500" kern="0" spc="-31" dirty="0" err="1">
                <a:solidFill>
                  <a:srgbClr val="2B4150"/>
                </a:solidFill>
                <a:latin typeface="PT Serif" pitchFamily="34" charset="0"/>
                <a:ea typeface="PT Serif" pitchFamily="34" charset="-122"/>
                <a:cs typeface="PT Serif" pitchFamily="34" charset="-120"/>
              </a:rPr>
              <a:t>làm</a:t>
            </a:r>
            <a:r>
              <a:rPr lang="en-US" sz="1500" kern="0" spc="-31" dirty="0">
                <a:solidFill>
                  <a:srgbClr val="2B4150"/>
                </a:solidFill>
                <a:latin typeface="PT Serif" pitchFamily="34" charset="0"/>
                <a:ea typeface="PT Serif" pitchFamily="34" charset="-122"/>
                <a:cs typeface="PT Serif" pitchFamily="34" charset="-120"/>
              </a:rPr>
              <a:t> </a:t>
            </a:r>
            <a:r>
              <a:rPr lang="en-US" sz="1500" kern="0" spc="-31" dirty="0" err="1">
                <a:solidFill>
                  <a:srgbClr val="2B4150"/>
                </a:solidFill>
                <a:latin typeface="PT Serif" pitchFamily="34" charset="0"/>
                <a:ea typeface="PT Serif" pitchFamily="34" charset="-122"/>
                <a:cs typeface="PT Serif" pitchFamily="34" charset="-120"/>
              </a:rPr>
              <a:t>việc</a:t>
            </a:r>
            <a:endParaRPr lang="en-US" sz="1500" kern="0" spc="-31" dirty="0">
              <a:solidFill>
                <a:srgbClr val="2B4150"/>
              </a:solidFill>
              <a:latin typeface="PT Serif" pitchFamily="34" charset="0"/>
              <a:ea typeface="PT Serif" pitchFamily="34" charset="-122"/>
              <a:cs typeface="PT Serif" pitchFamily="34" charset="-120"/>
            </a:endParaRPr>
          </a:p>
          <a:p>
            <a:pPr algn="l">
              <a:lnSpc>
                <a:spcPts val="2450"/>
              </a:lnSpc>
              <a:buSzPct val="100000"/>
            </a:pPr>
            <a:r>
              <a:rPr lang="en-US" sz="1500" kern="0" spc="-31" dirty="0" err="1">
                <a:solidFill>
                  <a:srgbClr val="2B4150"/>
                </a:solidFill>
                <a:latin typeface="PT Serif" pitchFamily="34" charset="0"/>
                <a:ea typeface="PT Serif" pitchFamily="34" charset="-122"/>
                <a:cs typeface="PT Serif" pitchFamily="34" charset="-120"/>
              </a:rPr>
              <a:t>hiệu</a:t>
            </a:r>
            <a:r>
              <a:rPr lang="en-US" sz="1500" kern="0" spc="-31" dirty="0">
                <a:solidFill>
                  <a:srgbClr val="2B4150"/>
                </a:solidFill>
                <a:latin typeface="PT Serif" pitchFamily="34" charset="0"/>
                <a:ea typeface="PT Serif" pitchFamily="34" charset="-122"/>
                <a:cs typeface="PT Serif" pitchFamily="34" charset="-120"/>
              </a:rPr>
              <a:t> quả và bền vững.</a:t>
            </a:r>
            <a:endParaRPr lang="en-US" sz="1500" dirty="0"/>
          </a:p>
        </p:txBody>
      </p:sp>
      <p:sp>
        <p:nvSpPr>
          <p:cNvPr id="13" name="Text 8"/>
          <p:cNvSpPr/>
          <p:nvPr/>
        </p:nvSpPr>
        <p:spPr>
          <a:xfrm>
            <a:off x="1725917" y="4187296"/>
            <a:ext cx="8330803" cy="313134"/>
          </a:xfrm>
          <a:prstGeom prst="rect">
            <a:avLst/>
          </a:prstGeom>
          <a:noFill/>
          <a:ln/>
        </p:spPr>
        <p:txBody>
          <a:bodyPr wrap="none" lIns="0" tIns="0" rIns="0" bIns="0" rtlCol="0" anchor="t"/>
          <a:lstStyle/>
          <a:p>
            <a:pPr marL="0" indent="0" algn="l">
              <a:lnSpc>
                <a:spcPts val="2450"/>
              </a:lnSpc>
              <a:buNone/>
            </a:pPr>
            <a:endParaRPr lang="en-US" sz="1500" dirty="0"/>
          </a:p>
        </p:txBody>
      </p:sp>
      <p:sp>
        <p:nvSpPr>
          <p:cNvPr id="14" name="Text 9"/>
          <p:cNvSpPr/>
          <p:nvPr/>
        </p:nvSpPr>
        <p:spPr>
          <a:xfrm>
            <a:off x="1725918" y="5621239"/>
            <a:ext cx="10523023" cy="626269"/>
          </a:xfrm>
          <a:prstGeom prst="rect">
            <a:avLst/>
          </a:prstGeom>
          <a:noFill/>
          <a:ln/>
        </p:spPr>
        <p:txBody>
          <a:bodyPr wrap="square" lIns="0" tIns="0" rIns="0" bIns="0" rtlCol="0" anchor="t"/>
          <a:lstStyle/>
          <a:p>
            <a:pPr algn="l">
              <a:lnSpc>
                <a:spcPts val="2450"/>
              </a:lnSpc>
              <a:buSzPct val="100000"/>
            </a:pPr>
            <a:r>
              <a:rPr lang="en-US" sz="1500" b="1" kern="0" spc="-31" dirty="0">
                <a:solidFill>
                  <a:srgbClr val="2B4150"/>
                </a:solidFill>
                <a:latin typeface="PT Serif" pitchFamily="34" charset="0"/>
                <a:ea typeface="PT Serif" pitchFamily="34" charset="-122"/>
                <a:cs typeface="PT Serif" pitchFamily="34" charset="-120"/>
              </a:rPr>
              <a:t>Yêu cầu an toàn</a:t>
            </a:r>
            <a:r>
              <a:rPr lang="en-US" sz="1500" kern="0" spc="-31" dirty="0">
                <a:solidFill>
                  <a:srgbClr val="2B4150"/>
                </a:solidFill>
                <a:latin typeface="PT Serif" pitchFamily="34" charset="0"/>
                <a:ea typeface="PT Serif" pitchFamily="34" charset="-122"/>
                <a:cs typeface="PT Serif" pitchFamily="34" charset="-120"/>
              </a:rPr>
              <a:t>: Tuân thủ quy định, sử dụng PPE, kiểm tra thiết bị và đào tạo nhân </a:t>
            </a:r>
            <a:r>
              <a:rPr lang="en-US" sz="1500" kern="0" spc="-31" dirty="0" err="1">
                <a:solidFill>
                  <a:srgbClr val="2B4150"/>
                </a:solidFill>
                <a:latin typeface="PT Serif" pitchFamily="34" charset="0"/>
                <a:ea typeface="PT Serif" pitchFamily="34" charset="-122"/>
                <a:cs typeface="PT Serif" pitchFamily="34" charset="-120"/>
              </a:rPr>
              <a:t>viên</a:t>
            </a:r>
            <a:r>
              <a:rPr lang="en-US" sz="1500" kern="0" spc="-31" dirty="0">
                <a:solidFill>
                  <a:srgbClr val="2B4150"/>
                </a:solidFill>
                <a:latin typeface="PT Serif" pitchFamily="34" charset="0"/>
                <a:ea typeface="PT Serif" pitchFamily="34" charset="-122"/>
                <a:cs typeface="PT Serif" pitchFamily="34" charset="-120"/>
              </a:rPr>
              <a:t> </a:t>
            </a:r>
          </a:p>
          <a:p>
            <a:pPr algn="l">
              <a:lnSpc>
                <a:spcPts val="2450"/>
              </a:lnSpc>
              <a:buSzPct val="100000"/>
            </a:pPr>
            <a:r>
              <a:rPr lang="en-US" sz="1500" kern="0" spc="-31" dirty="0" err="1">
                <a:solidFill>
                  <a:srgbClr val="2B4150"/>
                </a:solidFill>
                <a:latin typeface="PT Serif" pitchFamily="34" charset="0"/>
                <a:ea typeface="PT Serif" pitchFamily="34" charset="-122"/>
                <a:cs typeface="PT Serif" pitchFamily="34" charset="-120"/>
              </a:rPr>
              <a:t>để</a:t>
            </a:r>
            <a:r>
              <a:rPr lang="en-US" sz="1500" kern="0" spc="-31" dirty="0">
                <a:solidFill>
                  <a:srgbClr val="2B4150"/>
                </a:solidFill>
                <a:latin typeface="PT Serif" pitchFamily="34" charset="0"/>
                <a:ea typeface="PT Serif" pitchFamily="34" charset="-122"/>
                <a:cs typeface="PT Serif" pitchFamily="34" charset="-120"/>
              </a:rPr>
              <a:t> phòng ngừa sự </a:t>
            </a:r>
            <a:r>
              <a:rPr lang="en-US" sz="1500" kern="0" spc="-31" dirty="0" err="1">
                <a:solidFill>
                  <a:srgbClr val="2B4150"/>
                </a:solidFill>
                <a:latin typeface="PT Serif" pitchFamily="34" charset="0"/>
                <a:ea typeface="PT Serif" pitchFamily="34" charset="-122"/>
                <a:cs typeface="PT Serif" pitchFamily="34" charset="-120"/>
              </a:rPr>
              <a:t>cố</a:t>
            </a:r>
            <a:r>
              <a:rPr lang="en-US" sz="1500" kern="0" spc="-31" dirty="0">
                <a:solidFill>
                  <a:srgbClr val="2B4150"/>
                </a:solidFill>
                <a:latin typeface="PT Serif" pitchFamily="34" charset="0"/>
                <a:ea typeface="PT Serif" pitchFamily="34" charset="-122"/>
                <a:cs typeface="PT Serif" pitchFamily="34" charset="-120"/>
              </a:rPr>
              <a:t>.</a:t>
            </a:r>
            <a:endParaRPr lang="en-US" sz="1500" dirty="0"/>
          </a:p>
        </p:txBody>
      </p:sp>
      <p:sp>
        <p:nvSpPr>
          <p:cNvPr id="15" name="Text 10"/>
          <p:cNvSpPr/>
          <p:nvPr/>
        </p:nvSpPr>
        <p:spPr>
          <a:xfrm>
            <a:off x="1725917" y="5871449"/>
            <a:ext cx="8330803" cy="313134"/>
          </a:xfrm>
          <a:prstGeom prst="rect">
            <a:avLst/>
          </a:prstGeom>
          <a:noFill/>
          <a:ln/>
        </p:spPr>
        <p:txBody>
          <a:bodyPr wrap="none" lIns="0" tIns="0" rIns="0" bIns="0" rtlCol="0" anchor="t"/>
          <a:lstStyle/>
          <a:p>
            <a:pPr marL="0" indent="0" algn="l">
              <a:lnSpc>
                <a:spcPts val="2450"/>
              </a:lnSpc>
              <a:buNone/>
            </a:pPr>
            <a:endParaRPr lang="en-US" sz="1500" dirty="0"/>
          </a:p>
        </p:txBody>
      </p:sp>
      <p:sp>
        <p:nvSpPr>
          <p:cNvPr id="16" name="Text 11"/>
          <p:cNvSpPr/>
          <p:nvPr/>
        </p:nvSpPr>
        <p:spPr>
          <a:xfrm>
            <a:off x="1725917" y="6649859"/>
            <a:ext cx="10523023" cy="626269"/>
          </a:xfrm>
          <a:prstGeom prst="rect">
            <a:avLst/>
          </a:prstGeom>
          <a:noFill/>
          <a:ln/>
        </p:spPr>
        <p:txBody>
          <a:bodyPr wrap="square" lIns="0" tIns="0" rIns="0" bIns="0" rtlCol="0" anchor="t"/>
          <a:lstStyle/>
          <a:p>
            <a:pPr algn="l">
              <a:lnSpc>
                <a:spcPts val="2450"/>
              </a:lnSpc>
              <a:buSzPct val="100000"/>
            </a:pPr>
            <a:r>
              <a:rPr lang="en-US" sz="1500" b="1" kern="0" spc="-31" dirty="0">
                <a:solidFill>
                  <a:srgbClr val="2B4150"/>
                </a:solidFill>
                <a:latin typeface="PT Serif" pitchFamily="34" charset="0"/>
                <a:ea typeface="PT Serif" pitchFamily="34" charset="-122"/>
                <a:cs typeface="PT Serif" pitchFamily="34" charset="-120"/>
              </a:rPr>
              <a:t>Lợi ích cho doanh nghiệp</a:t>
            </a:r>
            <a:r>
              <a:rPr lang="en-US" sz="1500" kern="0" spc="-31" dirty="0">
                <a:solidFill>
                  <a:srgbClr val="2B4150"/>
                </a:solidFill>
                <a:latin typeface="PT Serif" pitchFamily="34" charset="0"/>
                <a:ea typeface="PT Serif" pitchFamily="34" charset="-122"/>
                <a:cs typeface="PT Serif" pitchFamily="34" charset="-120"/>
              </a:rPr>
              <a:t>: Tiết kiệm chi phí, tăng hiệu quả, giảm sai sót và nâng </a:t>
            </a:r>
            <a:r>
              <a:rPr lang="en-US" sz="1500" kern="0" spc="-31" dirty="0" err="1">
                <a:solidFill>
                  <a:srgbClr val="2B4150"/>
                </a:solidFill>
                <a:latin typeface="PT Serif" pitchFamily="34" charset="0"/>
                <a:ea typeface="PT Serif" pitchFamily="34" charset="-122"/>
                <a:cs typeface="PT Serif" pitchFamily="34" charset="-120"/>
              </a:rPr>
              <a:t>cao</a:t>
            </a:r>
            <a:r>
              <a:rPr lang="en-US" sz="1500" kern="0" spc="-31" dirty="0">
                <a:solidFill>
                  <a:srgbClr val="2B4150"/>
                </a:solidFill>
                <a:latin typeface="PT Serif" pitchFamily="34" charset="0"/>
                <a:ea typeface="PT Serif" pitchFamily="34" charset="-122"/>
                <a:cs typeface="PT Serif" pitchFamily="34" charset="-120"/>
              </a:rPr>
              <a:t> </a:t>
            </a:r>
            <a:r>
              <a:rPr lang="en-US" sz="1500" kern="0" spc="-31" dirty="0" err="1">
                <a:solidFill>
                  <a:srgbClr val="2B4150"/>
                </a:solidFill>
                <a:latin typeface="PT Serif" pitchFamily="34" charset="0"/>
                <a:ea typeface="PT Serif" pitchFamily="34" charset="-122"/>
                <a:cs typeface="PT Serif" pitchFamily="34" charset="-120"/>
              </a:rPr>
              <a:t>sự</a:t>
            </a:r>
            <a:r>
              <a:rPr lang="en-US" sz="1500" kern="0" spc="-31" dirty="0">
                <a:solidFill>
                  <a:srgbClr val="2B4150"/>
                </a:solidFill>
                <a:latin typeface="PT Serif" pitchFamily="34" charset="0"/>
                <a:ea typeface="PT Serif" pitchFamily="34" charset="-122"/>
                <a:cs typeface="PT Serif" pitchFamily="34" charset="-120"/>
              </a:rPr>
              <a:t> </a:t>
            </a:r>
            <a:r>
              <a:rPr lang="en-US" sz="1500" kern="0" spc="-31" dirty="0" err="1">
                <a:solidFill>
                  <a:srgbClr val="2B4150"/>
                </a:solidFill>
                <a:latin typeface="PT Serif" pitchFamily="34" charset="0"/>
                <a:ea typeface="PT Serif" pitchFamily="34" charset="-122"/>
                <a:cs typeface="PT Serif" pitchFamily="34" charset="-120"/>
              </a:rPr>
              <a:t>hài</a:t>
            </a:r>
            <a:r>
              <a:rPr lang="en-US" sz="1500" kern="0" spc="-31" dirty="0">
                <a:solidFill>
                  <a:srgbClr val="2B4150"/>
                </a:solidFill>
                <a:latin typeface="PT Serif" pitchFamily="34" charset="0"/>
                <a:ea typeface="PT Serif" pitchFamily="34" charset="-122"/>
                <a:cs typeface="PT Serif" pitchFamily="34" charset="-120"/>
              </a:rPr>
              <a:t> lòng của người lao động.</a:t>
            </a:r>
            <a:endParaRPr lang="en-US" sz="1500" dirty="0"/>
          </a:p>
        </p:txBody>
      </p:sp>
      <p:sp>
        <p:nvSpPr>
          <p:cNvPr id="17" name="Rectangle 16">
            <a:extLst>
              <a:ext uri="{FF2B5EF4-FFF2-40B4-BE49-F238E27FC236}">
                <a16:creationId xmlns:a16="http://schemas.microsoft.com/office/drawing/2014/main" id="{2DCBFAB7-838E-BB42-3FEF-024B653F9030}"/>
              </a:ext>
            </a:extLst>
          </p:cNvPr>
          <p:cNvSpPr/>
          <p:nvPr/>
        </p:nvSpPr>
        <p:spPr>
          <a:xfrm>
            <a:off x="862959" y="3074789"/>
            <a:ext cx="562708" cy="2883884"/>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ổng quan về cánh tay robot công nghiệp">
            <a:extLst>
              <a:ext uri="{FF2B5EF4-FFF2-40B4-BE49-F238E27FC236}">
                <a16:creationId xmlns:a16="http://schemas.microsoft.com/office/drawing/2014/main" id="{B3D2D2BD-815C-4EE2-7EE8-3037379889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07958" y="3504874"/>
            <a:ext cx="4368521" cy="291234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38FD840C-B145-123A-F01B-FEA55A8827DC}"/>
              </a:ext>
            </a:extLst>
          </p:cNvPr>
          <p:cNvPicPr>
            <a:picLocks noChangeAspect="1"/>
          </p:cNvPicPr>
          <p:nvPr/>
        </p:nvPicPr>
        <p:blipFill>
          <a:blip r:embed="rId5"/>
          <a:stretch>
            <a:fillRect/>
          </a:stretch>
        </p:blipFill>
        <p:spPr>
          <a:xfrm>
            <a:off x="11868898" y="7405635"/>
            <a:ext cx="2578797" cy="79853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0"/>
          <p:cNvSpPr/>
          <p:nvPr/>
        </p:nvSpPr>
        <p:spPr>
          <a:xfrm>
            <a:off x="2804346" y="1224927"/>
            <a:ext cx="3169563" cy="308134"/>
          </a:xfrm>
          <a:prstGeom prst="rect">
            <a:avLst/>
          </a:prstGeom>
          <a:noFill/>
          <a:ln/>
        </p:spPr>
        <p:txBody>
          <a:bodyPr wrap="none" lIns="0" tIns="0" rIns="0" bIns="0" rtlCol="0" anchor="t"/>
          <a:lstStyle/>
          <a:p>
            <a:pPr marL="0" indent="0" algn="ctr">
              <a:lnSpc>
                <a:spcPts val="2400"/>
              </a:lnSpc>
              <a:buNone/>
            </a:pPr>
            <a:r>
              <a:rPr lang="en-US" sz="2800" b="1" kern="0" spc="-58" dirty="0">
                <a:solidFill>
                  <a:srgbClr val="2B4150"/>
                </a:solidFill>
                <a:latin typeface="Montserrat Medium" panose="00000600000000000000" pitchFamily="2" charset="0"/>
                <a:ea typeface="MuseoModerno Bold" pitchFamily="34" charset="-122"/>
                <a:cs typeface="MuseoModerno Bold" pitchFamily="34" charset="-120"/>
              </a:rPr>
              <a:t>B. Các giao thức và quy định</a:t>
            </a:r>
            <a:endParaRPr lang="en-US" sz="2800" dirty="0"/>
          </a:p>
        </p:txBody>
      </p:sp>
      <p:sp>
        <p:nvSpPr>
          <p:cNvPr id="4" name="Text 1"/>
          <p:cNvSpPr/>
          <p:nvPr/>
        </p:nvSpPr>
        <p:spPr>
          <a:xfrm>
            <a:off x="1846003" y="2759154"/>
            <a:ext cx="10734533" cy="631269"/>
          </a:xfrm>
          <a:prstGeom prst="rect">
            <a:avLst/>
          </a:prstGeom>
          <a:noFill/>
          <a:ln/>
        </p:spPr>
        <p:txBody>
          <a:bodyPr wrap="square" lIns="0" tIns="0" rIns="0" bIns="0" rtlCol="0" anchor="t"/>
          <a:lstStyle/>
          <a:p>
            <a:pPr marL="342900" indent="-342900" algn="l">
              <a:lnSpc>
                <a:spcPts val="2450"/>
              </a:lnSpc>
              <a:buSzPct val="100000"/>
              <a:buChar char="•"/>
            </a:pPr>
            <a:r>
              <a:rPr lang="en-US" sz="1550" b="1" kern="0" spc="-31" dirty="0">
                <a:solidFill>
                  <a:srgbClr val="2B4150"/>
                </a:solidFill>
                <a:latin typeface="PT Serif" pitchFamily="34" charset="0"/>
                <a:ea typeface="PT Serif" pitchFamily="34" charset="-122"/>
                <a:cs typeface="PT Serif" pitchFamily="34" charset="-120"/>
              </a:rPr>
              <a:t>Đánh giá rủi ro định kỳ</a:t>
            </a:r>
            <a:r>
              <a:rPr lang="en-US" sz="1550" kern="0" spc="-31" dirty="0">
                <a:solidFill>
                  <a:srgbClr val="2B4150"/>
                </a:solidFill>
                <a:latin typeface="PT Serif" pitchFamily="34" charset="0"/>
                <a:ea typeface="PT Serif" pitchFamily="34" charset="-122"/>
                <a:cs typeface="PT Serif" pitchFamily="34" charset="-120"/>
              </a:rPr>
              <a:t>: Kiểm tra kỹ thuật, xác định nguy cơ, đảm bảo cánh tay robot hoạt động bình thường.</a:t>
            </a:r>
            <a:endParaRPr lang="en-US" sz="1550" dirty="0"/>
          </a:p>
        </p:txBody>
      </p:sp>
      <p:sp>
        <p:nvSpPr>
          <p:cNvPr id="5" name="Text 2"/>
          <p:cNvSpPr/>
          <p:nvPr/>
        </p:nvSpPr>
        <p:spPr>
          <a:xfrm>
            <a:off x="690443" y="3220283"/>
            <a:ext cx="9130189" cy="315635"/>
          </a:xfrm>
          <a:prstGeom prst="rect">
            <a:avLst/>
          </a:prstGeom>
          <a:noFill/>
          <a:ln/>
        </p:spPr>
        <p:txBody>
          <a:bodyPr wrap="none" lIns="0" tIns="0" rIns="0" bIns="0" rtlCol="0" anchor="t"/>
          <a:lstStyle/>
          <a:p>
            <a:pPr marL="0" indent="0">
              <a:lnSpc>
                <a:spcPts val="2450"/>
              </a:lnSpc>
              <a:buNone/>
            </a:pPr>
            <a:endParaRPr lang="en-US" sz="1550" dirty="0"/>
          </a:p>
        </p:txBody>
      </p:sp>
      <p:sp>
        <p:nvSpPr>
          <p:cNvPr id="6" name="Text 3"/>
          <p:cNvSpPr/>
          <p:nvPr/>
        </p:nvSpPr>
        <p:spPr>
          <a:xfrm>
            <a:off x="1846003" y="3511133"/>
            <a:ext cx="10734533" cy="315635"/>
          </a:xfrm>
          <a:prstGeom prst="rect">
            <a:avLst/>
          </a:prstGeom>
          <a:noFill/>
          <a:ln/>
        </p:spPr>
        <p:txBody>
          <a:bodyPr wrap="none" lIns="0" tIns="0" rIns="0" bIns="0" rtlCol="0" anchor="t"/>
          <a:lstStyle/>
          <a:p>
            <a:pPr marL="342900" indent="-342900" algn="l">
              <a:lnSpc>
                <a:spcPts val="2450"/>
              </a:lnSpc>
              <a:buSzPct val="100000"/>
              <a:buChar char="•"/>
            </a:pPr>
            <a:r>
              <a:rPr lang="en-US" sz="1550" b="1" kern="0" spc="-31" dirty="0">
                <a:solidFill>
                  <a:srgbClr val="2B4150"/>
                </a:solidFill>
                <a:latin typeface="PT Serif" pitchFamily="34" charset="0"/>
                <a:ea typeface="PT Serif" pitchFamily="34" charset="-122"/>
                <a:cs typeface="PT Serif" pitchFamily="34" charset="-120"/>
              </a:rPr>
              <a:t>Đào tạo người vận hành</a:t>
            </a:r>
            <a:r>
              <a:rPr lang="en-US" sz="1550" kern="0" spc="-31" dirty="0">
                <a:solidFill>
                  <a:srgbClr val="2B4150"/>
                </a:solidFill>
                <a:latin typeface="PT Serif" pitchFamily="34" charset="0"/>
                <a:ea typeface="PT Serif" pitchFamily="34" charset="-122"/>
                <a:cs typeface="PT Serif" pitchFamily="34" charset="-120"/>
              </a:rPr>
              <a:t>: Hướng dẫn sử dụng an toàn, xử lý tình huống khẩn cấp.</a:t>
            </a:r>
            <a:endParaRPr lang="en-US" sz="1550" dirty="0"/>
          </a:p>
        </p:txBody>
      </p:sp>
      <p:sp>
        <p:nvSpPr>
          <p:cNvPr id="7" name="Text 4"/>
          <p:cNvSpPr/>
          <p:nvPr/>
        </p:nvSpPr>
        <p:spPr>
          <a:xfrm>
            <a:off x="690443" y="4206597"/>
            <a:ext cx="9130189" cy="315635"/>
          </a:xfrm>
          <a:prstGeom prst="rect">
            <a:avLst/>
          </a:prstGeom>
          <a:noFill/>
          <a:ln/>
        </p:spPr>
        <p:txBody>
          <a:bodyPr wrap="none" lIns="0" tIns="0" rIns="0" bIns="0" rtlCol="0" anchor="t"/>
          <a:lstStyle/>
          <a:p>
            <a:pPr marL="0" indent="0">
              <a:lnSpc>
                <a:spcPts val="2450"/>
              </a:lnSpc>
              <a:buNone/>
            </a:pPr>
            <a:endParaRPr lang="en-US" sz="1550" dirty="0"/>
          </a:p>
        </p:txBody>
      </p:sp>
      <p:sp>
        <p:nvSpPr>
          <p:cNvPr id="8" name="Text 5"/>
          <p:cNvSpPr/>
          <p:nvPr/>
        </p:nvSpPr>
        <p:spPr>
          <a:xfrm>
            <a:off x="1846003" y="4341324"/>
            <a:ext cx="10734533" cy="631269"/>
          </a:xfrm>
          <a:prstGeom prst="rect">
            <a:avLst/>
          </a:prstGeom>
          <a:noFill/>
          <a:ln/>
        </p:spPr>
        <p:txBody>
          <a:bodyPr wrap="square" lIns="0" tIns="0" rIns="0" bIns="0" rtlCol="0" anchor="t"/>
          <a:lstStyle/>
          <a:p>
            <a:pPr marL="342900" indent="-342900" algn="l">
              <a:lnSpc>
                <a:spcPts val="2450"/>
              </a:lnSpc>
              <a:buSzPct val="100000"/>
              <a:buChar char="•"/>
            </a:pPr>
            <a:r>
              <a:rPr lang="en-US" sz="1550" b="1" kern="0" spc="-31" dirty="0">
                <a:solidFill>
                  <a:srgbClr val="2B4150"/>
                </a:solidFill>
                <a:latin typeface="PT Serif" pitchFamily="34" charset="0"/>
                <a:ea typeface="PT Serif" pitchFamily="34" charset="-122"/>
                <a:cs typeface="PT Serif" pitchFamily="34" charset="-120"/>
              </a:rPr>
              <a:t>Sử dụng thiết bị bảo hộ cá nhân (PPE)</a:t>
            </a:r>
            <a:r>
              <a:rPr lang="en-US" sz="1550" kern="0" spc="-31" dirty="0">
                <a:solidFill>
                  <a:srgbClr val="2B4150"/>
                </a:solidFill>
                <a:latin typeface="PT Serif" pitchFamily="34" charset="0"/>
                <a:ea typeface="PT Serif" pitchFamily="34" charset="-122"/>
                <a:cs typeface="PT Serif" pitchFamily="34" charset="-120"/>
              </a:rPr>
              <a:t>: Găng tay, kính bảo vệ, giày chống trượt giúp giảm rủi ro tai nạn.</a:t>
            </a:r>
            <a:endParaRPr lang="en-US" sz="1550" dirty="0"/>
          </a:p>
        </p:txBody>
      </p:sp>
      <p:sp>
        <p:nvSpPr>
          <p:cNvPr id="9" name="Text 6"/>
          <p:cNvSpPr/>
          <p:nvPr/>
        </p:nvSpPr>
        <p:spPr>
          <a:xfrm>
            <a:off x="690443" y="5508546"/>
            <a:ext cx="9130189" cy="315635"/>
          </a:xfrm>
          <a:prstGeom prst="rect">
            <a:avLst/>
          </a:prstGeom>
          <a:noFill/>
          <a:ln/>
        </p:spPr>
        <p:txBody>
          <a:bodyPr wrap="none" lIns="0" tIns="0" rIns="0" bIns="0" rtlCol="0" anchor="t"/>
          <a:lstStyle/>
          <a:p>
            <a:pPr marL="0" indent="0">
              <a:lnSpc>
                <a:spcPts val="2450"/>
              </a:lnSpc>
              <a:buNone/>
            </a:pPr>
            <a:endParaRPr lang="en-US" sz="1550" dirty="0"/>
          </a:p>
        </p:txBody>
      </p:sp>
      <p:sp>
        <p:nvSpPr>
          <p:cNvPr id="10" name="Text 7"/>
          <p:cNvSpPr/>
          <p:nvPr/>
        </p:nvSpPr>
        <p:spPr>
          <a:xfrm>
            <a:off x="1846003" y="5122215"/>
            <a:ext cx="10734533" cy="315635"/>
          </a:xfrm>
          <a:prstGeom prst="rect">
            <a:avLst/>
          </a:prstGeom>
          <a:noFill/>
          <a:ln/>
        </p:spPr>
        <p:txBody>
          <a:bodyPr wrap="none" lIns="0" tIns="0" rIns="0" bIns="0" rtlCol="0" anchor="t"/>
          <a:lstStyle/>
          <a:p>
            <a:pPr marL="342900" indent="-342900" algn="l">
              <a:lnSpc>
                <a:spcPts val="2450"/>
              </a:lnSpc>
              <a:buSzPct val="100000"/>
              <a:buChar char="•"/>
            </a:pPr>
            <a:r>
              <a:rPr lang="en-US" sz="1550" b="1" kern="0" spc="-31" dirty="0">
                <a:solidFill>
                  <a:srgbClr val="2B4150"/>
                </a:solidFill>
                <a:latin typeface="PT Serif" pitchFamily="34" charset="0"/>
                <a:ea typeface="PT Serif" pitchFamily="34" charset="-122"/>
                <a:cs typeface="PT Serif" pitchFamily="34" charset="-120"/>
              </a:rPr>
              <a:t>Thiết lập vùng an toàn</a:t>
            </a:r>
            <a:r>
              <a:rPr lang="en-US" sz="1550" kern="0" spc="-31" dirty="0">
                <a:solidFill>
                  <a:srgbClr val="2B4150"/>
                </a:solidFill>
                <a:latin typeface="PT Serif" pitchFamily="34" charset="0"/>
                <a:ea typeface="PT Serif" pitchFamily="34" charset="-122"/>
                <a:cs typeface="PT Serif" pitchFamily="34" charset="-120"/>
              </a:rPr>
              <a:t>: Quy định khu vực cấm tiếp cận khi robot hoạt động, ngăn ngừa va chạm.</a:t>
            </a:r>
            <a:endParaRPr lang="en-US" sz="1550" dirty="0"/>
          </a:p>
        </p:txBody>
      </p:sp>
      <p:sp>
        <p:nvSpPr>
          <p:cNvPr id="11" name="Text 8"/>
          <p:cNvSpPr/>
          <p:nvPr/>
        </p:nvSpPr>
        <p:spPr>
          <a:xfrm>
            <a:off x="690443" y="6494859"/>
            <a:ext cx="9130189" cy="315635"/>
          </a:xfrm>
          <a:prstGeom prst="rect">
            <a:avLst/>
          </a:prstGeom>
          <a:noFill/>
          <a:ln/>
        </p:spPr>
        <p:txBody>
          <a:bodyPr wrap="none" lIns="0" tIns="0" rIns="0" bIns="0" rtlCol="0" anchor="t"/>
          <a:lstStyle/>
          <a:p>
            <a:pPr marL="0" indent="0">
              <a:lnSpc>
                <a:spcPts val="2450"/>
              </a:lnSpc>
              <a:buNone/>
            </a:pPr>
            <a:endParaRPr lang="en-US" sz="1550" dirty="0"/>
          </a:p>
        </p:txBody>
      </p:sp>
      <p:sp>
        <p:nvSpPr>
          <p:cNvPr id="12" name="Text 9"/>
          <p:cNvSpPr/>
          <p:nvPr/>
        </p:nvSpPr>
        <p:spPr>
          <a:xfrm>
            <a:off x="1846003" y="5911321"/>
            <a:ext cx="10734533" cy="631269"/>
          </a:xfrm>
          <a:prstGeom prst="rect">
            <a:avLst/>
          </a:prstGeom>
          <a:noFill/>
          <a:ln/>
        </p:spPr>
        <p:txBody>
          <a:bodyPr wrap="square" lIns="0" tIns="0" rIns="0" bIns="0" rtlCol="0" anchor="t"/>
          <a:lstStyle/>
          <a:p>
            <a:pPr marL="342900" indent="-342900" algn="l">
              <a:lnSpc>
                <a:spcPts val="2450"/>
              </a:lnSpc>
              <a:buSzPct val="100000"/>
              <a:buChar char="•"/>
            </a:pPr>
            <a:r>
              <a:rPr lang="en-US" sz="1550" b="1" kern="0" spc="-31" dirty="0">
                <a:solidFill>
                  <a:srgbClr val="2B4150"/>
                </a:solidFill>
                <a:latin typeface="PT Serif" pitchFamily="34" charset="0"/>
                <a:ea typeface="PT Serif" pitchFamily="34" charset="-122"/>
                <a:cs typeface="PT Serif" pitchFamily="34" charset="-120"/>
              </a:rPr>
              <a:t>Hệ thống cảnh báo và dừng khẩn cấp</a:t>
            </a:r>
            <a:r>
              <a:rPr lang="en-US" sz="1550" kern="0" spc="-31" dirty="0">
                <a:solidFill>
                  <a:srgbClr val="2B4150"/>
                </a:solidFill>
                <a:latin typeface="PT Serif" pitchFamily="34" charset="0"/>
                <a:ea typeface="PT Serif" pitchFamily="34" charset="-122"/>
                <a:cs typeface="PT Serif" pitchFamily="34" charset="-120"/>
              </a:rPr>
              <a:t>: Lắp đặt tín hiệu và cơ chế dừng nhanh để ứng phó sự cố kịp thời.</a:t>
            </a:r>
            <a:endParaRPr lang="en-US" sz="1550" dirty="0"/>
          </a:p>
        </p:txBody>
      </p:sp>
      <p:pic>
        <p:nvPicPr>
          <p:cNvPr id="13" name="Image 1" descr="preencoded.png"/>
          <p:cNvPicPr>
            <a:picLocks noChangeAspect="1"/>
          </p:cNvPicPr>
          <p:nvPr/>
        </p:nvPicPr>
        <p:blipFill>
          <a:blip r:embed="rId3"/>
          <a:stretch>
            <a:fillRect/>
          </a:stretch>
        </p:blipFill>
        <p:spPr>
          <a:xfrm>
            <a:off x="11073398" y="2750332"/>
            <a:ext cx="3792258" cy="3792258"/>
          </a:xfrm>
          <a:prstGeom prst="rect">
            <a:avLst/>
          </a:prstGeom>
        </p:spPr>
      </p:pic>
      <p:pic>
        <p:nvPicPr>
          <p:cNvPr id="14" name="Image 2" descr="preencoded.png">
            <a:extLst>
              <a:ext uri="{FF2B5EF4-FFF2-40B4-BE49-F238E27FC236}">
                <a16:creationId xmlns:a16="http://schemas.microsoft.com/office/drawing/2014/main" id="{1A7515B3-2B39-487E-1B4C-315D6281CC69}"/>
              </a:ext>
            </a:extLst>
          </p:cNvPr>
          <p:cNvPicPr>
            <a:picLocks noChangeAspect="1"/>
          </p:cNvPicPr>
          <p:nvPr/>
        </p:nvPicPr>
        <p:blipFill>
          <a:blip r:embed="rId4"/>
          <a:stretch>
            <a:fillRect/>
          </a:stretch>
        </p:blipFill>
        <p:spPr>
          <a:xfrm>
            <a:off x="684968" y="1125260"/>
            <a:ext cx="772044" cy="6567964"/>
          </a:xfrm>
          <a:prstGeom prst="rect">
            <a:avLst/>
          </a:prstGeom>
        </p:spPr>
      </p:pic>
      <p:sp>
        <p:nvSpPr>
          <p:cNvPr id="15" name="Rectangle 14">
            <a:extLst>
              <a:ext uri="{FF2B5EF4-FFF2-40B4-BE49-F238E27FC236}">
                <a16:creationId xmlns:a16="http://schemas.microsoft.com/office/drawing/2014/main" id="{E688A2CE-4A11-F466-8543-C6F591FE9318}"/>
              </a:ext>
            </a:extLst>
          </p:cNvPr>
          <p:cNvSpPr/>
          <p:nvPr/>
        </p:nvSpPr>
        <p:spPr>
          <a:xfrm>
            <a:off x="862959" y="3074789"/>
            <a:ext cx="562708" cy="2883884"/>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E6443D7C-D552-9913-9C0D-6CB6460BE80F}"/>
              </a:ext>
            </a:extLst>
          </p:cNvPr>
          <p:cNvPicPr>
            <a:picLocks noChangeAspect="1"/>
          </p:cNvPicPr>
          <p:nvPr/>
        </p:nvPicPr>
        <p:blipFill>
          <a:blip r:embed="rId5"/>
          <a:stretch>
            <a:fillRect/>
          </a:stretch>
        </p:blipFill>
        <p:spPr>
          <a:xfrm>
            <a:off x="11868898" y="7405635"/>
            <a:ext cx="2578797" cy="79853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618012" y="2690703"/>
            <a:ext cx="3318846" cy="3318846"/>
          </a:xfrm>
          <a:prstGeom prst="rect">
            <a:avLst/>
          </a:prstGeom>
        </p:spPr>
      </p:pic>
      <p:sp>
        <p:nvSpPr>
          <p:cNvPr id="3" name="Text 0"/>
          <p:cNvSpPr/>
          <p:nvPr/>
        </p:nvSpPr>
        <p:spPr>
          <a:xfrm>
            <a:off x="3033648" y="663059"/>
            <a:ext cx="4624149" cy="425291"/>
          </a:xfrm>
          <a:prstGeom prst="rect">
            <a:avLst/>
          </a:prstGeom>
          <a:noFill/>
          <a:ln/>
        </p:spPr>
        <p:txBody>
          <a:bodyPr wrap="none" lIns="0" tIns="0" rIns="0" bIns="0" rtlCol="0" anchor="t"/>
          <a:lstStyle/>
          <a:p>
            <a:pPr marL="0" indent="0" algn="ctr">
              <a:lnSpc>
                <a:spcPts val="3300"/>
              </a:lnSpc>
              <a:buNone/>
            </a:pPr>
            <a:r>
              <a:rPr lang="en-US" sz="3600" b="1" kern="0" spc="-80" dirty="0">
                <a:solidFill>
                  <a:srgbClr val="124E73"/>
                </a:solidFill>
                <a:latin typeface="Montserrat Medium" panose="00000600000000000000" pitchFamily="2" charset="0"/>
                <a:ea typeface="MuseoModerno Bold" pitchFamily="34" charset="-122"/>
                <a:cs typeface="MuseoModerno Bold" pitchFamily="34" charset="-120"/>
              </a:rPr>
              <a:t>II. Thành Phần Và Chức Năng</a:t>
            </a:r>
            <a:endParaRPr lang="en-US" sz="3600" dirty="0"/>
          </a:p>
        </p:txBody>
      </p:sp>
      <p:sp>
        <p:nvSpPr>
          <p:cNvPr id="4" name="Shape 1"/>
          <p:cNvSpPr/>
          <p:nvPr/>
        </p:nvSpPr>
        <p:spPr>
          <a:xfrm flipH="1">
            <a:off x="922376" y="1329214"/>
            <a:ext cx="45719" cy="5101828"/>
          </a:xfrm>
          <a:prstGeom prst="roundRect">
            <a:avLst>
              <a:gd name="adj" fmla="val 312558"/>
            </a:avLst>
          </a:prstGeom>
          <a:solidFill>
            <a:srgbClr val="B9D0DE"/>
          </a:solidFill>
          <a:ln/>
        </p:spPr>
      </p:sp>
      <p:sp>
        <p:nvSpPr>
          <p:cNvPr id="5" name="Shape 2"/>
          <p:cNvSpPr/>
          <p:nvPr/>
        </p:nvSpPr>
        <p:spPr>
          <a:xfrm>
            <a:off x="1075075" y="1767483"/>
            <a:ext cx="793790" cy="30480"/>
          </a:xfrm>
          <a:prstGeom prst="roundRect">
            <a:avLst>
              <a:gd name="adj" fmla="val 312558"/>
            </a:avLst>
          </a:prstGeom>
          <a:solidFill>
            <a:srgbClr val="2B678C"/>
          </a:solidFill>
          <a:ln/>
        </p:spPr>
      </p:sp>
      <p:sp>
        <p:nvSpPr>
          <p:cNvPr id="6" name="Shape 3"/>
          <p:cNvSpPr/>
          <p:nvPr/>
        </p:nvSpPr>
        <p:spPr>
          <a:xfrm>
            <a:off x="708720" y="1584365"/>
            <a:ext cx="396835" cy="396835"/>
          </a:xfrm>
          <a:prstGeom prst="roundRect">
            <a:avLst>
              <a:gd name="adj" fmla="val 24007"/>
            </a:avLst>
          </a:prstGeom>
          <a:solidFill>
            <a:srgbClr val="124E73"/>
          </a:solidFill>
          <a:ln w="7620">
            <a:solidFill>
              <a:srgbClr val="2B678C"/>
            </a:solidFill>
            <a:prstDash val="solid"/>
          </a:ln>
        </p:spPr>
      </p:sp>
      <p:sp>
        <p:nvSpPr>
          <p:cNvPr id="7" name="Text 4"/>
          <p:cNvSpPr/>
          <p:nvPr/>
        </p:nvSpPr>
        <p:spPr>
          <a:xfrm>
            <a:off x="2154674" y="1556028"/>
            <a:ext cx="3791664"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A. Các thành phần khác nhau</a:t>
            </a:r>
            <a:endParaRPr lang="en-US" sz="2200" dirty="0"/>
          </a:p>
        </p:txBody>
      </p:sp>
      <p:sp>
        <p:nvSpPr>
          <p:cNvPr id="8" name="Text 5"/>
          <p:cNvSpPr/>
          <p:nvPr/>
        </p:nvSpPr>
        <p:spPr>
          <a:xfrm>
            <a:off x="2154674" y="2046446"/>
            <a:ext cx="80243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9" name="Text 6"/>
          <p:cNvSpPr/>
          <p:nvPr/>
        </p:nvSpPr>
        <p:spPr>
          <a:xfrm>
            <a:off x="2154672" y="2908339"/>
            <a:ext cx="1129002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Khung gầm</a:t>
            </a:r>
            <a:r>
              <a:rPr lang="en-US" sz="1750" kern="0" spc="-36" dirty="0">
                <a:solidFill>
                  <a:srgbClr val="2B4150"/>
                </a:solidFill>
                <a:latin typeface="PT Serif" pitchFamily="34" charset="0"/>
                <a:ea typeface="PT Serif" pitchFamily="34" charset="-122"/>
                <a:cs typeface="PT Serif" pitchFamily="34" charset="-120"/>
              </a:rPr>
              <a:t>: Vật liệu nhẹ, bền, đảm bảo độ cứng, ổn định và linh hoạt trong hoạt động.</a:t>
            </a:r>
            <a:endParaRPr lang="en-US" sz="1750" dirty="0"/>
          </a:p>
        </p:txBody>
      </p:sp>
      <p:sp>
        <p:nvSpPr>
          <p:cNvPr id="10" name="Text 7"/>
          <p:cNvSpPr/>
          <p:nvPr/>
        </p:nvSpPr>
        <p:spPr>
          <a:xfrm>
            <a:off x="2154674" y="3407331"/>
            <a:ext cx="8024336"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11" name="Text 8"/>
          <p:cNvSpPr/>
          <p:nvPr/>
        </p:nvSpPr>
        <p:spPr>
          <a:xfrm>
            <a:off x="2154673" y="3906322"/>
            <a:ext cx="1129002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Khớp</a:t>
            </a:r>
            <a:r>
              <a:rPr lang="en-US" sz="1750" kern="0" spc="-36" dirty="0">
                <a:solidFill>
                  <a:srgbClr val="2B4150"/>
                </a:solidFill>
                <a:latin typeface="PT Serif" pitchFamily="34" charset="0"/>
                <a:ea typeface="PT Serif" pitchFamily="34" charset="-122"/>
                <a:cs typeface="PT Serif" pitchFamily="34" charset="-120"/>
              </a:rPr>
              <a:t>: Điều khiển bằng động cơ servo hoặc bước, cho phép cánh tay di chuyển chính xác, linh hoạt.</a:t>
            </a:r>
            <a:endParaRPr lang="en-US" sz="1750" dirty="0"/>
          </a:p>
        </p:txBody>
      </p:sp>
      <p:sp>
        <p:nvSpPr>
          <p:cNvPr id="12" name="Text 9"/>
          <p:cNvSpPr/>
          <p:nvPr/>
        </p:nvSpPr>
        <p:spPr>
          <a:xfrm>
            <a:off x="2154674" y="4768215"/>
            <a:ext cx="8024336"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13" name="Text 10"/>
          <p:cNvSpPr/>
          <p:nvPr/>
        </p:nvSpPr>
        <p:spPr>
          <a:xfrm>
            <a:off x="2154674" y="4836260"/>
            <a:ext cx="1129002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Cảm biến</a:t>
            </a:r>
            <a:r>
              <a:rPr lang="en-US" sz="1750" kern="0" spc="-36" dirty="0">
                <a:solidFill>
                  <a:srgbClr val="2B4150"/>
                </a:solidFill>
                <a:latin typeface="PT Serif" pitchFamily="34" charset="0"/>
                <a:ea typeface="PT Serif" pitchFamily="34" charset="-122"/>
                <a:cs typeface="PT Serif" pitchFamily="34" charset="-120"/>
              </a:rPr>
              <a:t>: Thu thập dữ liệu về vị trí, tốc độ, lực tác động, hỗ trợ điều chỉnh thông minh.</a:t>
            </a:r>
            <a:endParaRPr lang="en-US" sz="1750" dirty="0"/>
          </a:p>
        </p:txBody>
      </p:sp>
      <p:sp>
        <p:nvSpPr>
          <p:cNvPr id="14" name="Text 11"/>
          <p:cNvSpPr/>
          <p:nvPr/>
        </p:nvSpPr>
        <p:spPr>
          <a:xfrm>
            <a:off x="2154674" y="6129099"/>
            <a:ext cx="8024336"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15" name="Text 12"/>
          <p:cNvSpPr/>
          <p:nvPr/>
        </p:nvSpPr>
        <p:spPr>
          <a:xfrm>
            <a:off x="2154674" y="5834243"/>
            <a:ext cx="1129002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Hệ thống điều khiển</a:t>
            </a:r>
            <a:r>
              <a:rPr lang="en-US" sz="1750" kern="0" spc="-36" dirty="0">
                <a:solidFill>
                  <a:srgbClr val="2B4150"/>
                </a:solidFill>
                <a:latin typeface="PT Serif" pitchFamily="34" charset="0"/>
                <a:ea typeface="PT Serif" pitchFamily="34" charset="-122"/>
                <a:cs typeface="PT Serif" pitchFamily="34" charset="-120"/>
              </a:rPr>
              <a:t>: Tích hợp phần mềm lập trình, đồng bộ với dây chuyền sản xuất, tối ưu hóa hoạt động.</a:t>
            </a:r>
            <a:endParaRPr lang="en-US" sz="1750" dirty="0"/>
          </a:p>
        </p:txBody>
      </p:sp>
      <p:pic>
        <p:nvPicPr>
          <p:cNvPr id="16" name="Picture 15">
            <a:extLst>
              <a:ext uri="{FF2B5EF4-FFF2-40B4-BE49-F238E27FC236}">
                <a16:creationId xmlns:a16="http://schemas.microsoft.com/office/drawing/2014/main" id="{A2A68504-F574-F319-832E-CE0CF919AD08}"/>
              </a:ext>
            </a:extLst>
          </p:cNvPr>
          <p:cNvPicPr>
            <a:picLocks noChangeAspect="1"/>
          </p:cNvPicPr>
          <p:nvPr/>
        </p:nvPicPr>
        <p:blipFill>
          <a:blip r:embed="rId4"/>
          <a:stretch>
            <a:fillRect/>
          </a:stretch>
        </p:blipFill>
        <p:spPr>
          <a:xfrm>
            <a:off x="11868898" y="7405635"/>
            <a:ext cx="2578797" cy="79853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035954" y="286929"/>
            <a:ext cx="3178385" cy="3178385"/>
          </a:xfrm>
          <a:prstGeom prst="rect">
            <a:avLst/>
          </a:prstGeom>
        </p:spPr>
      </p:pic>
      <p:sp>
        <p:nvSpPr>
          <p:cNvPr id="3" name="Shape 0"/>
          <p:cNvSpPr/>
          <p:nvPr/>
        </p:nvSpPr>
        <p:spPr>
          <a:xfrm>
            <a:off x="836057" y="3226951"/>
            <a:ext cx="22860" cy="4250769"/>
          </a:xfrm>
          <a:prstGeom prst="roundRect">
            <a:avLst>
              <a:gd name="adj" fmla="val 389346"/>
            </a:avLst>
          </a:prstGeom>
          <a:solidFill>
            <a:srgbClr val="B9D0DE"/>
          </a:solidFill>
          <a:ln/>
        </p:spPr>
      </p:sp>
      <p:sp>
        <p:nvSpPr>
          <p:cNvPr id="4" name="Shape 1"/>
          <p:cNvSpPr/>
          <p:nvPr/>
        </p:nvSpPr>
        <p:spPr>
          <a:xfrm>
            <a:off x="1010007" y="3639264"/>
            <a:ext cx="741640" cy="22860"/>
          </a:xfrm>
          <a:prstGeom prst="roundRect">
            <a:avLst>
              <a:gd name="adj" fmla="val 389346"/>
            </a:avLst>
          </a:prstGeom>
          <a:solidFill>
            <a:srgbClr val="2B678C"/>
          </a:solidFill>
          <a:ln/>
        </p:spPr>
      </p:sp>
      <p:sp>
        <p:nvSpPr>
          <p:cNvPr id="5" name="Shape 2"/>
          <p:cNvSpPr/>
          <p:nvPr/>
        </p:nvSpPr>
        <p:spPr>
          <a:xfrm>
            <a:off x="662107" y="3465314"/>
            <a:ext cx="370761" cy="370761"/>
          </a:xfrm>
          <a:prstGeom prst="roundRect">
            <a:avLst>
              <a:gd name="adj" fmla="val 24006"/>
            </a:avLst>
          </a:prstGeom>
          <a:solidFill>
            <a:srgbClr val="124E73"/>
          </a:solidFill>
          <a:ln w="7620">
            <a:solidFill>
              <a:srgbClr val="2B678C"/>
            </a:solidFill>
            <a:prstDash val="solid"/>
          </a:ln>
        </p:spPr>
      </p:sp>
      <p:sp>
        <p:nvSpPr>
          <p:cNvPr id="6" name="Text 3"/>
          <p:cNvSpPr/>
          <p:nvPr/>
        </p:nvSpPr>
        <p:spPr>
          <a:xfrm>
            <a:off x="5610300" y="3331011"/>
            <a:ext cx="4317921" cy="331113"/>
          </a:xfrm>
          <a:prstGeom prst="rect">
            <a:avLst/>
          </a:prstGeom>
          <a:noFill/>
          <a:ln/>
        </p:spPr>
        <p:txBody>
          <a:bodyPr wrap="none" lIns="0" tIns="0" rIns="0" bIns="0" rtlCol="0" anchor="t"/>
          <a:lstStyle/>
          <a:p>
            <a:pPr marL="0" indent="0">
              <a:lnSpc>
                <a:spcPts val="2600"/>
              </a:lnSpc>
              <a:buNone/>
            </a:pPr>
            <a:r>
              <a:rPr lang="en-US" sz="2050" b="1" kern="0" spc="-63" dirty="0">
                <a:solidFill>
                  <a:srgbClr val="2B4150"/>
                </a:solidFill>
                <a:latin typeface="Montserrat Medium" panose="00000600000000000000" pitchFamily="2" charset="0"/>
                <a:ea typeface="MuseoModerno Bold" pitchFamily="34" charset="-122"/>
                <a:cs typeface="MuseoModerno Bold" pitchFamily="34" charset="-120"/>
              </a:rPr>
              <a:t>B. Cấu trúc và nguyên lý hoạt động </a:t>
            </a:r>
            <a:endParaRPr lang="en-US" sz="2050" dirty="0"/>
          </a:p>
        </p:txBody>
      </p:sp>
      <p:sp>
        <p:nvSpPr>
          <p:cNvPr id="7" name="Text 4"/>
          <p:cNvSpPr/>
          <p:nvPr/>
        </p:nvSpPr>
        <p:spPr>
          <a:xfrm>
            <a:off x="2012990" y="3896916"/>
            <a:ext cx="11875770" cy="339090"/>
          </a:xfrm>
          <a:prstGeom prst="rect">
            <a:avLst/>
          </a:prstGeom>
          <a:noFill/>
          <a:ln/>
        </p:spPr>
        <p:txBody>
          <a:bodyPr wrap="none" lIns="0" tIns="0" rIns="0" bIns="0" rtlCol="0" anchor="t"/>
          <a:lstStyle/>
          <a:p>
            <a:pPr marL="0" indent="0">
              <a:lnSpc>
                <a:spcPts val="2650"/>
              </a:lnSpc>
              <a:buNone/>
            </a:pPr>
            <a:endParaRPr lang="en-US" sz="1650" dirty="0"/>
          </a:p>
        </p:txBody>
      </p:sp>
      <p:sp>
        <p:nvSpPr>
          <p:cNvPr id="8" name="Text 5"/>
          <p:cNvSpPr/>
          <p:nvPr/>
        </p:nvSpPr>
        <p:spPr>
          <a:xfrm>
            <a:off x="2012990" y="4363045"/>
            <a:ext cx="11875770" cy="678180"/>
          </a:xfrm>
          <a:prstGeom prst="rect">
            <a:avLst/>
          </a:prstGeom>
          <a:noFill/>
          <a:ln/>
        </p:spPr>
        <p:txBody>
          <a:bodyPr wrap="square" lIns="0" tIns="0" rIns="0" bIns="0" rtlCol="0" anchor="t"/>
          <a:lstStyle/>
          <a:p>
            <a:pPr marL="0" indent="0" algn="l">
              <a:lnSpc>
                <a:spcPts val="2650"/>
              </a:lnSpc>
              <a:buNone/>
            </a:pPr>
            <a:r>
              <a:rPr lang="en-US" b="1" kern="0" spc="-33" dirty="0">
                <a:solidFill>
                  <a:srgbClr val="2B4150"/>
                </a:solidFill>
                <a:latin typeface="PT Serif" pitchFamily="34" charset="0"/>
                <a:ea typeface="PT Serif" pitchFamily="34" charset="-122"/>
                <a:cs typeface="PT Serif" pitchFamily="34" charset="-120"/>
              </a:rPr>
              <a:t>Cấu trúc cánh tay robot</a:t>
            </a:r>
            <a:r>
              <a:rPr lang="en-US" kern="0" spc="-33" dirty="0">
                <a:solidFill>
                  <a:srgbClr val="2B4150"/>
                </a:solidFill>
                <a:latin typeface="PT Serif" pitchFamily="34" charset="0"/>
                <a:ea typeface="PT Serif" pitchFamily="34" charset="-122"/>
                <a:cs typeface="PT Serif" pitchFamily="34" charset="-120"/>
              </a:rPr>
              <a:t>: Gồm khung gầm giữ vững hệ thống, các khớp xoay cho phép di chuyển đa hướng, và bộ phận cuối (end effector) thực hiện nhiệm vụ.</a:t>
            </a:r>
            <a:endParaRPr lang="en-US" dirty="0"/>
          </a:p>
        </p:txBody>
      </p:sp>
      <p:sp>
        <p:nvSpPr>
          <p:cNvPr id="10" name="Text 7"/>
          <p:cNvSpPr/>
          <p:nvPr/>
        </p:nvSpPr>
        <p:spPr>
          <a:xfrm>
            <a:off x="2012990" y="5634395"/>
            <a:ext cx="11875770" cy="339090"/>
          </a:xfrm>
          <a:prstGeom prst="rect">
            <a:avLst/>
          </a:prstGeom>
          <a:noFill/>
          <a:ln/>
        </p:spPr>
        <p:txBody>
          <a:bodyPr wrap="none" lIns="0" tIns="0" rIns="0" bIns="0" rtlCol="0" anchor="t"/>
          <a:lstStyle/>
          <a:p>
            <a:pPr marL="0" indent="0" algn="l">
              <a:lnSpc>
                <a:spcPts val="2650"/>
              </a:lnSpc>
              <a:buNone/>
            </a:pPr>
            <a:r>
              <a:rPr lang="en-US" b="1" kern="0" spc="-33" dirty="0">
                <a:solidFill>
                  <a:srgbClr val="2B4150"/>
                </a:solidFill>
                <a:latin typeface="PT Serif" pitchFamily="34" charset="0"/>
                <a:ea typeface="PT Serif" pitchFamily="34" charset="-122"/>
                <a:cs typeface="PT Serif" pitchFamily="34" charset="-120"/>
              </a:rPr>
              <a:t>Nguyên lý hoạt động</a:t>
            </a:r>
            <a:r>
              <a:rPr lang="en-US" kern="0" spc="-33" dirty="0">
                <a:solidFill>
                  <a:srgbClr val="2B4150"/>
                </a:solidFill>
                <a:latin typeface="PT Serif" pitchFamily="34" charset="0"/>
                <a:ea typeface="PT Serif" pitchFamily="34" charset="-122"/>
                <a:cs typeface="PT Serif" pitchFamily="34" charset="-120"/>
              </a:rPr>
              <a:t>: </a:t>
            </a:r>
            <a:endParaRPr lang="en-US" dirty="0"/>
          </a:p>
        </p:txBody>
      </p:sp>
      <p:sp>
        <p:nvSpPr>
          <p:cNvPr id="11" name="Text 8"/>
          <p:cNvSpPr/>
          <p:nvPr/>
        </p:nvSpPr>
        <p:spPr>
          <a:xfrm>
            <a:off x="2012990" y="6100524"/>
            <a:ext cx="11875770" cy="339090"/>
          </a:xfrm>
          <a:prstGeom prst="rect">
            <a:avLst/>
          </a:prstGeom>
          <a:noFill/>
          <a:ln/>
        </p:spPr>
        <p:txBody>
          <a:bodyPr wrap="none" lIns="0" tIns="0" rIns="0" bIns="0" rtlCol="0" anchor="t"/>
          <a:lstStyle/>
          <a:p>
            <a:pPr marL="342900" indent="-342900" algn="l">
              <a:lnSpc>
                <a:spcPts val="2650"/>
              </a:lnSpc>
              <a:buSzPct val="100000"/>
              <a:buChar char="•"/>
            </a:pPr>
            <a:r>
              <a:rPr lang="en-US" sz="1650" kern="0" spc="-33" dirty="0">
                <a:solidFill>
                  <a:srgbClr val="2B4150"/>
                </a:solidFill>
                <a:latin typeface="PT Serif" pitchFamily="34" charset="0"/>
                <a:ea typeface="PT Serif" pitchFamily="34" charset="-122"/>
                <a:cs typeface="PT Serif" pitchFamily="34" charset="-120"/>
              </a:rPr>
              <a:t>Kết hợp động cơ (servo hoặc bước), cảm biến và hệ thống điều khiển để thực hiện chuyển động chính xác theo lập trình.</a:t>
            </a:r>
            <a:endParaRPr lang="en-US" sz="1650" dirty="0"/>
          </a:p>
        </p:txBody>
      </p:sp>
      <p:sp>
        <p:nvSpPr>
          <p:cNvPr id="12" name="Text 9"/>
          <p:cNvSpPr/>
          <p:nvPr/>
        </p:nvSpPr>
        <p:spPr>
          <a:xfrm>
            <a:off x="2012990" y="6513671"/>
            <a:ext cx="11875770" cy="339090"/>
          </a:xfrm>
          <a:prstGeom prst="rect">
            <a:avLst/>
          </a:prstGeom>
          <a:noFill/>
          <a:ln/>
        </p:spPr>
        <p:txBody>
          <a:bodyPr wrap="non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Cảm biến</a:t>
            </a:r>
            <a:r>
              <a:rPr lang="en-US" sz="1650" kern="0" spc="-33" dirty="0">
                <a:solidFill>
                  <a:srgbClr val="2B4150"/>
                </a:solidFill>
                <a:latin typeface="PT Serif" pitchFamily="34" charset="0"/>
                <a:ea typeface="PT Serif" pitchFamily="34" charset="-122"/>
                <a:cs typeface="PT Serif" pitchFamily="34" charset="-120"/>
              </a:rPr>
              <a:t>: Giám sát vị trí, tốc độ, lực tác động, giúp điều chỉnh hoạt động an toàn và chính xác.</a:t>
            </a:r>
            <a:endParaRPr lang="en-US" sz="1650" dirty="0"/>
          </a:p>
        </p:txBody>
      </p:sp>
      <p:sp>
        <p:nvSpPr>
          <p:cNvPr id="13" name="Text 10"/>
          <p:cNvSpPr/>
          <p:nvPr/>
        </p:nvSpPr>
        <p:spPr>
          <a:xfrm>
            <a:off x="2012990" y="6926818"/>
            <a:ext cx="11875770" cy="339090"/>
          </a:xfrm>
          <a:prstGeom prst="rect">
            <a:avLst/>
          </a:prstGeom>
          <a:noFill/>
          <a:ln/>
        </p:spPr>
        <p:txBody>
          <a:bodyPr wrap="non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Tích hợp phần mềm</a:t>
            </a:r>
            <a:r>
              <a:rPr lang="en-US" sz="1650" kern="0" spc="-33" dirty="0">
                <a:solidFill>
                  <a:srgbClr val="2B4150"/>
                </a:solidFill>
                <a:latin typeface="PT Serif" pitchFamily="34" charset="0"/>
                <a:ea typeface="PT Serif" pitchFamily="34" charset="-122"/>
                <a:cs typeface="PT Serif" pitchFamily="34" charset="-120"/>
              </a:rPr>
              <a:t>: Cho phép cánh tay học hỏi, nâng cao hiệu suất và xử lý các nhiệm vụ phức tạp.</a:t>
            </a:r>
            <a:endParaRPr lang="en-US" sz="1650" dirty="0"/>
          </a:p>
        </p:txBody>
      </p:sp>
      <p:pic>
        <p:nvPicPr>
          <p:cNvPr id="14" name="Picture 13">
            <a:extLst>
              <a:ext uri="{FF2B5EF4-FFF2-40B4-BE49-F238E27FC236}">
                <a16:creationId xmlns:a16="http://schemas.microsoft.com/office/drawing/2014/main" id="{F1F71800-6A4E-9869-52CA-C582476D0F45}"/>
              </a:ext>
            </a:extLst>
          </p:cNvPr>
          <p:cNvPicPr>
            <a:picLocks noChangeAspect="1"/>
          </p:cNvPicPr>
          <p:nvPr/>
        </p:nvPicPr>
        <p:blipFill>
          <a:blip r:embed="rId4"/>
          <a:stretch>
            <a:fillRect/>
          </a:stretch>
        </p:blipFill>
        <p:spPr>
          <a:xfrm>
            <a:off x="11868898" y="7405635"/>
            <a:ext cx="2578797" cy="79853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flipH="1">
            <a:off x="793790" y="646271"/>
            <a:ext cx="98107" cy="7161298"/>
          </a:xfrm>
          <a:prstGeom prst="roundRect">
            <a:avLst>
              <a:gd name="adj" fmla="val 312558"/>
            </a:avLst>
          </a:prstGeom>
          <a:solidFill>
            <a:srgbClr val="B9D0DE"/>
          </a:solidFill>
          <a:ln/>
        </p:spPr>
      </p:sp>
      <p:sp>
        <p:nvSpPr>
          <p:cNvPr id="3" name="Shape 1"/>
          <p:cNvSpPr/>
          <p:nvPr/>
        </p:nvSpPr>
        <p:spPr>
          <a:xfrm>
            <a:off x="1075075" y="1084540"/>
            <a:ext cx="793790" cy="30480"/>
          </a:xfrm>
          <a:prstGeom prst="roundRect">
            <a:avLst>
              <a:gd name="adj" fmla="val 312558"/>
            </a:avLst>
          </a:prstGeom>
          <a:solidFill>
            <a:srgbClr val="2B678C"/>
          </a:solidFill>
          <a:ln/>
        </p:spPr>
      </p:sp>
      <p:sp>
        <p:nvSpPr>
          <p:cNvPr id="4" name="Shape 2"/>
          <p:cNvSpPr/>
          <p:nvPr/>
        </p:nvSpPr>
        <p:spPr>
          <a:xfrm>
            <a:off x="644653" y="876970"/>
            <a:ext cx="396835" cy="396835"/>
          </a:xfrm>
          <a:prstGeom prst="roundRect">
            <a:avLst>
              <a:gd name="adj" fmla="val 24007"/>
            </a:avLst>
          </a:prstGeom>
          <a:solidFill>
            <a:srgbClr val="124E73"/>
          </a:solidFill>
          <a:ln w="7620">
            <a:solidFill>
              <a:srgbClr val="2B678C"/>
            </a:solidFill>
            <a:prstDash val="solid"/>
          </a:ln>
        </p:spPr>
      </p:sp>
      <p:sp>
        <p:nvSpPr>
          <p:cNvPr id="5" name="Text 3"/>
          <p:cNvSpPr/>
          <p:nvPr/>
        </p:nvSpPr>
        <p:spPr>
          <a:xfrm>
            <a:off x="2154674" y="873085"/>
            <a:ext cx="4502348" cy="354330"/>
          </a:xfrm>
          <a:prstGeom prst="rect">
            <a:avLst/>
          </a:prstGeom>
          <a:noFill/>
          <a:ln/>
        </p:spPr>
        <p:txBody>
          <a:bodyPr wrap="none" lIns="0" tIns="0" rIns="0" bIns="0" rtlCol="0" anchor="t"/>
          <a:lstStyle/>
          <a:p>
            <a:pPr marL="0" indent="0">
              <a:lnSpc>
                <a:spcPts val="2750"/>
              </a:lnSpc>
              <a:buNone/>
            </a:pPr>
            <a:r>
              <a:rPr lang="en-US" sz="2400" b="1" kern="0" spc="-67" dirty="0">
                <a:solidFill>
                  <a:srgbClr val="2B4150"/>
                </a:solidFill>
                <a:latin typeface="Montserrat Medium" panose="00000600000000000000" pitchFamily="2" charset="0"/>
                <a:ea typeface="MuseoModerno Bold" pitchFamily="34" charset="-122"/>
                <a:cs typeface="MuseoModerno Bold" pitchFamily="34" charset="-120"/>
              </a:rPr>
              <a:t>C. Ứng dụng trong ngành sản xuất</a:t>
            </a:r>
            <a:endParaRPr lang="en-US" sz="2400" dirty="0"/>
          </a:p>
        </p:txBody>
      </p:sp>
      <p:sp>
        <p:nvSpPr>
          <p:cNvPr id="6" name="Text 4"/>
          <p:cNvSpPr/>
          <p:nvPr/>
        </p:nvSpPr>
        <p:spPr>
          <a:xfrm>
            <a:off x="2154674" y="1363504"/>
            <a:ext cx="116819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7" name="Text 5"/>
          <p:cNvSpPr/>
          <p:nvPr/>
        </p:nvSpPr>
        <p:spPr>
          <a:xfrm>
            <a:off x="793789" y="2287667"/>
            <a:ext cx="1326857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Tự động hóa sản xuất</a:t>
            </a:r>
            <a:r>
              <a:rPr lang="en-US" sz="1750" kern="0" spc="-36" dirty="0">
                <a:solidFill>
                  <a:srgbClr val="2B4150"/>
                </a:solidFill>
                <a:latin typeface="PT Serif" pitchFamily="34" charset="0"/>
                <a:ea typeface="PT Serif" pitchFamily="34" charset="-122"/>
                <a:cs typeface="PT Serif" pitchFamily="34" charset="-120"/>
              </a:rPr>
              <a:t>: Cánh tay robot đảm nhiệm các nhiệm vụ như lắp ráp, hàn, sơn và đóng gói, giúp tăng năng suất, giảm sai sót và tối ưu quy trình.</a:t>
            </a:r>
            <a:endParaRPr lang="en-US" sz="1750" dirty="0"/>
          </a:p>
        </p:txBody>
      </p:sp>
      <p:sp>
        <p:nvSpPr>
          <p:cNvPr id="9" name="Text 7"/>
          <p:cNvSpPr/>
          <p:nvPr/>
        </p:nvSpPr>
        <p:spPr>
          <a:xfrm>
            <a:off x="793790" y="3784521"/>
            <a:ext cx="869192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Lắp ráp chính xác</a:t>
            </a:r>
            <a:r>
              <a:rPr lang="en-US" sz="1750" kern="0" spc="-36" dirty="0">
                <a:solidFill>
                  <a:srgbClr val="2B4150"/>
                </a:solidFill>
                <a:latin typeface="PT Serif" pitchFamily="34" charset="0"/>
                <a:ea typeface="PT Serif" pitchFamily="34" charset="-122"/>
                <a:cs typeface="PT Serif" pitchFamily="34" charset="-120"/>
              </a:rPr>
              <a:t>: Xử lý linh kiện nhỏ và phức tạp với độ chính xác cao, đảm bảo chất lượng sản phẩm, giảm công việc nặng nhọc và nguy hiểm cho công nhân.</a:t>
            </a:r>
            <a:endParaRPr lang="en-US" sz="1750" dirty="0"/>
          </a:p>
        </p:txBody>
      </p:sp>
      <p:sp>
        <p:nvSpPr>
          <p:cNvPr id="11" name="Text 9"/>
          <p:cNvSpPr/>
          <p:nvPr/>
        </p:nvSpPr>
        <p:spPr>
          <a:xfrm>
            <a:off x="793790" y="5281374"/>
            <a:ext cx="869192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và bảo trì</a:t>
            </a:r>
            <a:r>
              <a:rPr lang="en-US" sz="1750" kern="0" spc="-36" dirty="0">
                <a:solidFill>
                  <a:srgbClr val="2B4150"/>
                </a:solidFill>
                <a:latin typeface="PT Serif" pitchFamily="34" charset="0"/>
                <a:ea typeface="PT Serif" pitchFamily="34" charset="-122"/>
                <a:cs typeface="PT Serif" pitchFamily="34" charset="-120"/>
              </a:rPr>
              <a:t>: Hỗ trợ kiểm tra chất lượng sản phẩm sau lắp ráp, đảm bảo linh kiện hoạt động bình thường.</a:t>
            </a:r>
            <a:endParaRPr lang="en-US" sz="1750" dirty="0"/>
          </a:p>
        </p:txBody>
      </p:sp>
      <p:sp>
        <p:nvSpPr>
          <p:cNvPr id="13" name="Text 11"/>
          <p:cNvSpPr/>
          <p:nvPr/>
        </p:nvSpPr>
        <p:spPr>
          <a:xfrm>
            <a:off x="793789" y="6778228"/>
            <a:ext cx="1305032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Phát triển công nghệ</a:t>
            </a:r>
            <a:r>
              <a:rPr lang="en-US" sz="1750" kern="0" spc="-36" dirty="0">
                <a:solidFill>
                  <a:srgbClr val="2B4150"/>
                </a:solidFill>
                <a:latin typeface="PT Serif" pitchFamily="34" charset="0"/>
                <a:ea typeface="PT Serif" pitchFamily="34" charset="-122"/>
                <a:cs typeface="PT Serif" pitchFamily="34" charset="-120"/>
              </a:rPr>
              <a:t>: Tăng tính thông minh và linh hoạt, mở rộng ứng dụng, đáp ứng nhu cầu ngày càng cao của thị trường.</a:t>
            </a:r>
            <a:endParaRPr lang="en-US" sz="1750" dirty="0"/>
          </a:p>
        </p:txBody>
      </p:sp>
      <p:sp>
        <p:nvSpPr>
          <p:cNvPr id="15" name="Text 12"/>
          <p:cNvSpPr/>
          <p:nvPr/>
        </p:nvSpPr>
        <p:spPr>
          <a:xfrm>
            <a:off x="10046732" y="4854654"/>
            <a:ext cx="3797379" cy="362903"/>
          </a:xfrm>
          <a:prstGeom prst="rect">
            <a:avLst/>
          </a:prstGeom>
          <a:noFill/>
          <a:ln/>
        </p:spPr>
        <p:txBody>
          <a:bodyPr wrap="none" lIns="0" tIns="0" rIns="0" bIns="0" rtlCol="0" anchor="t"/>
          <a:lstStyle/>
          <a:p>
            <a:pPr marL="0" indent="0">
              <a:lnSpc>
                <a:spcPts val="2850"/>
              </a:lnSpc>
              <a:buNone/>
            </a:pPr>
            <a:endParaRPr lang="en-US" sz="1750" dirty="0"/>
          </a:p>
        </p:txBody>
      </p:sp>
      <p:pic>
        <p:nvPicPr>
          <p:cNvPr id="16" name="Picture 15">
            <a:extLst>
              <a:ext uri="{FF2B5EF4-FFF2-40B4-BE49-F238E27FC236}">
                <a16:creationId xmlns:a16="http://schemas.microsoft.com/office/drawing/2014/main" id="{D16F8EF0-672F-2DF2-0579-19D764F34144}"/>
              </a:ext>
            </a:extLst>
          </p:cNvPr>
          <p:cNvPicPr>
            <a:picLocks noChangeAspect="1"/>
          </p:cNvPicPr>
          <p:nvPr/>
        </p:nvPicPr>
        <p:blipFill>
          <a:blip r:embed="rId3"/>
          <a:stretch>
            <a:fillRect/>
          </a:stretch>
        </p:blipFill>
        <p:spPr>
          <a:xfrm>
            <a:off x="11868898" y="7405635"/>
            <a:ext cx="2578797" cy="798531"/>
          </a:xfrm>
          <a:prstGeom prst="rect">
            <a:avLst/>
          </a:prstGeom>
        </p:spPr>
      </p:pic>
      <p:pic>
        <p:nvPicPr>
          <p:cNvPr id="8194" name="Picture 2" descr="Cánh tay robot công nghiệp | Cấu tạo và ứng dụng của chúng">
            <a:extLst>
              <a:ext uri="{FF2B5EF4-FFF2-40B4-BE49-F238E27FC236}">
                <a16:creationId xmlns:a16="http://schemas.microsoft.com/office/drawing/2014/main" id="{4F64F43D-BE7F-F8B8-8F04-015D23B61A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83576" y="3464918"/>
            <a:ext cx="3923689" cy="26131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098024" y="542687"/>
            <a:ext cx="2434233" cy="2434233"/>
          </a:xfrm>
          <a:prstGeom prst="rect">
            <a:avLst/>
          </a:prstGeom>
        </p:spPr>
      </p:pic>
      <p:sp>
        <p:nvSpPr>
          <p:cNvPr id="3" name="Shape 0"/>
          <p:cNvSpPr/>
          <p:nvPr/>
        </p:nvSpPr>
        <p:spPr>
          <a:xfrm>
            <a:off x="777954" y="3198852"/>
            <a:ext cx="22860" cy="4491514"/>
          </a:xfrm>
          <a:prstGeom prst="roundRect">
            <a:avLst>
              <a:gd name="adj" fmla="val 362631"/>
            </a:avLst>
          </a:prstGeom>
          <a:solidFill>
            <a:srgbClr val="B9D0DE"/>
          </a:solidFill>
          <a:ln/>
        </p:spPr>
      </p:sp>
      <p:sp>
        <p:nvSpPr>
          <p:cNvPr id="4" name="Shape 1"/>
          <p:cNvSpPr/>
          <p:nvPr/>
        </p:nvSpPr>
        <p:spPr>
          <a:xfrm>
            <a:off x="939225" y="3581995"/>
            <a:ext cx="690801" cy="22860"/>
          </a:xfrm>
          <a:prstGeom prst="roundRect">
            <a:avLst>
              <a:gd name="adj" fmla="val 362631"/>
            </a:avLst>
          </a:prstGeom>
          <a:solidFill>
            <a:srgbClr val="2B678C"/>
          </a:solidFill>
          <a:ln/>
        </p:spPr>
      </p:sp>
      <p:sp>
        <p:nvSpPr>
          <p:cNvPr id="5" name="Shape 2"/>
          <p:cNvSpPr/>
          <p:nvPr/>
        </p:nvSpPr>
        <p:spPr>
          <a:xfrm>
            <a:off x="616684" y="3420785"/>
            <a:ext cx="345400" cy="345400"/>
          </a:xfrm>
          <a:prstGeom prst="roundRect">
            <a:avLst>
              <a:gd name="adj" fmla="val 24000"/>
            </a:avLst>
          </a:prstGeom>
          <a:solidFill>
            <a:srgbClr val="124E73"/>
          </a:solidFill>
          <a:ln w="7620">
            <a:solidFill>
              <a:srgbClr val="2B678C"/>
            </a:solidFill>
            <a:prstDash val="solid"/>
          </a:ln>
        </p:spPr>
      </p:sp>
      <p:sp>
        <p:nvSpPr>
          <p:cNvPr id="6" name="Text 3"/>
          <p:cNvSpPr/>
          <p:nvPr/>
        </p:nvSpPr>
        <p:spPr>
          <a:xfrm>
            <a:off x="5532477" y="3396139"/>
            <a:ext cx="2816423" cy="308372"/>
          </a:xfrm>
          <a:prstGeom prst="rect">
            <a:avLst/>
          </a:prstGeom>
          <a:noFill/>
          <a:ln/>
        </p:spPr>
        <p:txBody>
          <a:bodyPr wrap="none" lIns="0" tIns="0" rIns="0" bIns="0" rtlCol="0" anchor="t"/>
          <a:lstStyle/>
          <a:p>
            <a:pPr marL="0" indent="0">
              <a:lnSpc>
                <a:spcPts val="2400"/>
              </a:lnSpc>
              <a:buNone/>
            </a:pPr>
            <a:r>
              <a:rPr lang="en-US" sz="2400" b="1" kern="0" spc="-58" dirty="0">
                <a:solidFill>
                  <a:srgbClr val="2B4150"/>
                </a:solidFill>
                <a:latin typeface="Montserrat Medium" panose="00000600000000000000" pitchFamily="2" charset="0"/>
                <a:ea typeface="MuseoModerno Bold" pitchFamily="34" charset="-122"/>
                <a:cs typeface="MuseoModerno Bold" pitchFamily="34" charset="-120"/>
              </a:rPr>
              <a:t>D. Những rủi ro liên quan</a:t>
            </a:r>
            <a:endParaRPr lang="en-US" sz="2400" dirty="0"/>
          </a:p>
        </p:txBody>
      </p:sp>
      <p:sp>
        <p:nvSpPr>
          <p:cNvPr id="7" name="Text 4"/>
          <p:cNvSpPr/>
          <p:nvPr/>
        </p:nvSpPr>
        <p:spPr>
          <a:xfrm>
            <a:off x="1874877" y="3822859"/>
            <a:ext cx="12064722" cy="315754"/>
          </a:xfrm>
          <a:prstGeom prst="rect">
            <a:avLst/>
          </a:prstGeom>
          <a:noFill/>
          <a:ln/>
        </p:spPr>
        <p:txBody>
          <a:bodyPr wrap="none" lIns="0" tIns="0" rIns="0" bIns="0" rtlCol="0" anchor="t"/>
          <a:lstStyle/>
          <a:p>
            <a:pPr marL="0" indent="0">
              <a:lnSpc>
                <a:spcPts val="2450"/>
              </a:lnSpc>
              <a:buNone/>
            </a:pPr>
            <a:endParaRPr lang="en-US" sz="1550" dirty="0"/>
          </a:p>
        </p:txBody>
      </p:sp>
      <p:sp>
        <p:nvSpPr>
          <p:cNvPr id="8" name="Text 5"/>
          <p:cNvSpPr/>
          <p:nvPr/>
        </p:nvSpPr>
        <p:spPr>
          <a:xfrm>
            <a:off x="1874877" y="4256961"/>
            <a:ext cx="12064722" cy="631507"/>
          </a:xfrm>
          <a:prstGeom prst="rect">
            <a:avLst/>
          </a:prstGeom>
          <a:noFill/>
          <a:ln/>
        </p:spPr>
        <p:txBody>
          <a:bodyPr wrap="square" lIns="0" tIns="0" rIns="0" bIns="0" rtlCol="0" anchor="t"/>
          <a:lstStyle/>
          <a:p>
            <a:pPr marL="342900" indent="-342900" algn="l">
              <a:lnSpc>
                <a:spcPts val="2450"/>
              </a:lnSpc>
              <a:buSzPct val="100000"/>
              <a:buChar char="•"/>
            </a:pPr>
            <a:r>
              <a:rPr lang="en-US" sz="1550" b="1" kern="0" spc="-31" dirty="0">
                <a:solidFill>
                  <a:srgbClr val="2B4150"/>
                </a:solidFill>
                <a:latin typeface="PT Serif" pitchFamily="34" charset="0"/>
                <a:ea typeface="PT Serif" pitchFamily="34" charset="-122"/>
                <a:cs typeface="PT Serif" pitchFamily="34" charset="-120"/>
              </a:rPr>
              <a:t>Tai nạn lao động</a:t>
            </a:r>
            <a:r>
              <a:rPr lang="en-US" sz="1550" kern="0" spc="-31" dirty="0">
                <a:solidFill>
                  <a:srgbClr val="2B4150"/>
                </a:solidFill>
                <a:latin typeface="PT Serif" pitchFamily="34" charset="0"/>
                <a:ea typeface="PT Serif" pitchFamily="34" charset="-122"/>
                <a:cs typeface="PT Serif" pitchFamily="34" charset="-120"/>
              </a:rPr>
              <a:t>: Cánh tay robot với chuyển động nhanh có thể gây thương tích nếu không có cảm biến hoặc rào chắn an toàn, đặc biệt khi làm việc gần con người.</a:t>
            </a:r>
            <a:endParaRPr lang="en-US" sz="1550" dirty="0"/>
          </a:p>
        </p:txBody>
      </p:sp>
      <p:sp>
        <p:nvSpPr>
          <p:cNvPr id="9" name="Text 6"/>
          <p:cNvSpPr/>
          <p:nvPr/>
        </p:nvSpPr>
        <p:spPr>
          <a:xfrm>
            <a:off x="1874877" y="5006816"/>
            <a:ext cx="12064722" cy="315754"/>
          </a:xfrm>
          <a:prstGeom prst="rect">
            <a:avLst/>
          </a:prstGeom>
          <a:noFill/>
          <a:ln/>
        </p:spPr>
        <p:txBody>
          <a:bodyPr wrap="none" lIns="0" tIns="0" rIns="0" bIns="0" rtlCol="0" anchor="t"/>
          <a:lstStyle/>
          <a:p>
            <a:pPr marL="0" indent="0" algn="l">
              <a:lnSpc>
                <a:spcPts val="2450"/>
              </a:lnSpc>
              <a:buNone/>
            </a:pPr>
            <a:endParaRPr lang="en-US" sz="1550" dirty="0"/>
          </a:p>
        </p:txBody>
      </p:sp>
      <p:sp>
        <p:nvSpPr>
          <p:cNvPr id="10" name="Text 7"/>
          <p:cNvSpPr/>
          <p:nvPr/>
        </p:nvSpPr>
        <p:spPr>
          <a:xfrm>
            <a:off x="1874877" y="5440918"/>
            <a:ext cx="12064722" cy="315754"/>
          </a:xfrm>
          <a:prstGeom prst="rect">
            <a:avLst/>
          </a:prstGeom>
          <a:noFill/>
          <a:ln/>
        </p:spPr>
        <p:txBody>
          <a:bodyPr wrap="none" lIns="0" tIns="0" rIns="0" bIns="0" rtlCol="0" anchor="t"/>
          <a:lstStyle/>
          <a:p>
            <a:pPr marL="342900" indent="-342900" algn="l">
              <a:lnSpc>
                <a:spcPts val="2450"/>
              </a:lnSpc>
              <a:buSzPct val="100000"/>
              <a:buChar char="•"/>
            </a:pPr>
            <a:r>
              <a:rPr lang="en-US" sz="1550" b="1" kern="0" spc="-31" dirty="0">
                <a:solidFill>
                  <a:srgbClr val="2B4150"/>
                </a:solidFill>
                <a:latin typeface="PT Serif" pitchFamily="34" charset="0"/>
                <a:ea typeface="PT Serif" pitchFamily="34" charset="-122"/>
                <a:cs typeface="PT Serif" pitchFamily="34" charset="-120"/>
              </a:rPr>
              <a:t>Hư hỏng thiết bị</a:t>
            </a:r>
            <a:r>
              <a:rPr lang="en-US" sz="1550" kern="0" spc="-31" dirty="0">
                <a:solidFill>
                  <a:srgbClr val="2B4150"/>
                </a:solidFill>
                <a:latin typeface="PT Serif" pitchFamily="34" charset="0"/>
                <a:ea typeface="PT Serif" pitchFamily="34" charset="-122"/>
                <a:cs typeface="PT Serif" pitchFamily="34" charset="-120"/>
              </a:rPr>
              <a:t>: Sự cố kỹ thuật hoặc thiếu bảo trì làm tăng nguy cơ tai nạn và giảm năng suất.</a:t>
            </a:r>
            <a:endParaRPr lang="en-US" sz="1550" dirty="0"/>
          </a:p>
        </p:txBody>
      </p:sp>
      <p:sp>
        <p:nvSpPr>
          <p:cNvPr id="11" name="Text 8"/>
          <p:cNvSpPr/>
          <p:nvPr/>
        </p:nvSpPr>
        <p:spPr>
          <a:xfrm>
            <a:off x="1874877" y="5875020"/>
            <a:ext cx="12064722" cy="315754"/>
          </a:xfrm>
          <a:prstGeom prst="rect">
            <a:avLst/>
          </a:prstGeom>
          <a:noFill/>
          <a:ln/>
        </p:spPr>
        <p:txBody>
          <a:bodyPr wrap="none" lIns="0" tIns="0" rIns="0" bIns="0" rtlCol="0" anchor="t"/>
          <a:lstStyle/>
          <a:p>
            <a:pPr marL="0" indent="0" algn="l">
              <a:lnSpc>
                <a:spcPts val="2450"/>
              </a:lnSpc>
              <a:buNone/>
            </a:pPr>
            <a:endParaRPr lang="en-US" sz="1550" dirty="0"/>
          </a:p>
        </p:txBody>
      </p:sp>
      <p:sp>
        <p:nvSpPr>
          <p:cNvPr id="12" name="Text 9"/>
          <p:cNvSpPr/>
          <p:nvPr/>
        </p:nvSpPr>
        <p:spPr>
          <a:xfrm>
            <a:off x="1874877" y="6309122"/>
            <a:ext cx="12064722" cy="315754"/>
          </a:xfrm>
          <a:prstGeom prst="rect">
            <a:avLst/>
          </a:prstGeom>
          <a:noFill/>
          <a:ln/>
        </p:spPr>
        <p:txBody>
          <a:bodyPr wrap="none" lIns="0" tIns="0" rIns="0" bIns="0" rtlCol="0" anchor="t"/>
          <a:lstStyle/>
          <a:p>
            <a:pPr marL="342900" indent="-342900" algn="l">
              <a:lnSpc>
                <a:spcPts val="2450"/>
              </a:lnSpc>
              <a:buSzPct val="100000"/>
              <a:buChar char="•"/>
            </a:pPr>
            <a:r>
              <a:rPr lang="en-US" sz="1550" b="1" kern="0" spc="-31" dirty="0">
                <a:solidFill>
                  <a:srgbClr val="2B4150"/>
                </a:solidFill>
                <a:latin typeface="PT Serif" pitchFamily="34" charset="0"/>
                <a:ea typeface="PT Serif" pitchFamily="34" charset="-122"/>
                <a:cs typeface="PT Serif" pitchFamily="34" charset="-120"/>
              </a:rPr>
              <a:t>Thiếu đào tạo</a:t>
            </a:r>
            <a:r>
              <a:rPr lang="en-US" sz="1550" kern="0" spc="-31" dirty="0">
                <a:solidFill>
                  <a:srgbClr val="2B4150"/>
                </a:solidFill>
                <a:latin typeface="PT Serif" pitchFamily="34" charset="0"/>
                <a:ea typeface="PT Serif" pitchFamily="34" charset="-122"/>
                <a:cs typeface="PT Serif" pitchFamily="34" charset="-120"/>
              </a:rPr>
              <a:t>: Người vận hành không hiểu rõ cách hoạt động và quy tắc an toàn dễ gặp rủi ro không lường trước.</a:t>
            </a:r>
            <a:endParaRPr lang="en-US" sz="1550" dirty="0"/>
          </a:p>
        </p:txBody>
      </p:sp>
      <p:sp>
        <p:nvSpPr>
          <p:cNvPr id="13" name="Text 10"/>
          <p:cNvSpPr/>
          <p:nvPr/>
        </p:nvSpPr>
        <p:spPr>
          <a:xfrm>
            <a:off x="1874877" y="6743224"/>
            <a:ext cx="12064722" cy="315754"/>
          </a:xfrm>
          <a:prstGeom prst="rect">
            <a:avLst/>
          </a:prstGeom>
          <a:noFill/>
          <a:ln/>
        </p:spPr>
        <p:txBody>
          <a:bodyPr wrap="none" lIns="0" tIns="0" rIns="0" bIns="0" rtlCol="0" anchor="t"/>
          <a:lstStyle/>
          <a:p>
            <a:pPr marL="0" indent="0" algn="l">
              <a:lnSpc>
                <a:spcPts val="2450"/>
              </a:lnSpc>
              <a:buNone/>
            </a:pPr>
            <a:endParaRPr lang="en-US" sz="1550" dirty="0"/>
          </a:p>
        </p:txBody>
      </p:sp>
      <p:sp>
        <p:nvSpPr>
          <p:cNvPr id="14" name="Text 11"/>
          <p:cNvSpPr/>
          <p:nvPr/>
        </p:nvSpPr>
        <p:spPr>
          <a:xfrm>
            <a:off x="1874877" y="7177326"/>
            <a:ext cx="12064722" cy="315754"/>
          </a:xfrm>
          <a:prstGeom prst="rect">
            <a:avLst/>
          </a:prstGeom>
          <a:noFill/>
          <a:ln/>
        </p:spPr>
        <p:txBody>
          <a:bodyPr wrap="none" lIns="0" tIns="0" rIns="0" bIns="0" rtlCol="0" anchor="t"/>
          <a:lstStyle/>
          <a:p>
            <a:pPr marL="342900" indent="-342900" algn="l">
              <a:lnSpc>
                <a:spcPts val="2450"/>
              </a:lnSpc>
              <a:buSzPct val="100000"/>
              <a:buChar char="•"/>
            </a:pPr>
            <a:r>
              <a:rPr lang="en-US" sz="1550" b="1" kern="0" spc="-31" dirty="0">
                <a:solidFill>
                  <a:srgbClr val="2B4150"/>
                </a:solidFill>
                <a:latin typeface="PT Serif" pitchFamily="34" charset="0"/>
                <a:ea typeface="PT Serif" pitchFamily="34" charset="-122"/>
                <a:cs typeface="PT Serif" pitchFamily="34" charset="-120"/>
              </a:rPr>
              <a:t>Giảm thiểu rủi ro</a:t>
            </a:r>
            <a:r>
              <a:rPr lang="en-US" sz="1550" kern="0" spc="-31" dirty="0">
                <a:solidFill>
                  <a:srgbClr val="2B4150"/>
                </a:solidFill>
                <a:latin typeface="PT Serif" pitchFamily="34" charset="0"/>
                <a:ea typeface="PT Serif" pitchFamily="34" charset="-122"/>
                <a:cs typeface="PT Serif" pitchFamily="34" charset="-120"/>
              </a:rPr>
              <a:t>: Tăng cường đào tạo, áp dụng biện pháp an toàn và bảo trì định kỳ để tạo môi trường làm việc an toàn, hiệu quả.</a:t>
            </a:r>
            <a:endParaRPr lang="en-US" sz="1550" dirty="0"/>
          </a:p>
        </p:txBody>
      </p:sp>
      <p:pic>
        <p:nvPicPr>
          <p:cNvPr id="15" name="Picture 14">
            <a:extLst>
              <a:ext uri="{FF2B5EF4-FFF2-40B4-BE49-F238E27FC236}">
                <a16:creationId xmlns:a16="http://schemas.microsoft.com/office/drawing/2014/main" id="{FCBC87D6-97E5-FC85-29EA-521EB9355ECC}"/>
              </a:ext>
            </a:extLst>
          </p:cNvPr>
          <p:cNvPicPr>
            <a:picLocks noChangeAspect="1"/>
          </p:cNvPicPr>
          <p:nvPr/>
        </p:nvPicPr>
        <p:blipFill>
          <a:blip r:embed="rId4"/>
          <a:stretch>
            <a:fillRect/>
          </a:stretch>
        </p:blipFill>
        <p:spPr>
          <a:xfrm>
            <a:off x="11868898" y="7405635"/>
            <a:ext cx="2578797" cy="79853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731550" y="592454"/>
            <a:ext cx="3167301" cy="277178"/>
          </a:xfrm>
          <a:prstGeom prst="rect">
            <a:avLst/>
          </a:prstGeom>
          <a:noFill/>
          <a:ln/>
        </p:spPr>
        <p:txBody>
          <a:bodyPr wrap="none" lIns="0" tIns="0" rIns="0" bIns="0" rtlCol="0" anchor="t"/>
          <a:lstStyle/>
          <a:p>
            <a:pPr marL="0" indent="0" algn="ctr">
              <a:lnSpc>
                <a:spcPts val="2150"/>
              </a:lnSpc>
              <a:buNone/>
            </a:pPr>
            <a:r>
              <a:rPr lang="en-US" sz="3200" b="1" kern="0" spc="-52" dirty="0">
                <a:solidFill>
                  <a:srgbClr val="124E73"/>
                </a:solidFill>
                <a:latin typeface="Montserrat Medium" panose="00000600000000000000" pitchFamily="2" charset="0"/>
                <a:ea typeface="MuseoModerno Bold" pitchFamily="34" charset="-122"/>
                <a:cs typeface="MuseoModerno Bold" pitchFamily="34" charset="-120"/>
              </a:rPr>
              <a:t>III. Kiểm tra và bảo trì an toàn</a:t>
            </a:r>
            <a:endParaRPr lang="en-US" sz="3200" dirty="0"/>
          </a:p>
        </p:txBody>
      </p:sp>
      <p:pic>
        <p:nvPicPr>
          <p:cNvPr id="3" name="Image 0" descr="preencoded.png"/>
          <p:cNvPicPr>
            <a:picLocks noChangeAspect="1"/>
          </p:cNvPicPr>
          <p:nvPr/>
        </p:nvPicPr>
        <p:blipFill>
          <a:blip r:embed="rId3"/>
          <a:stretch>
            <a:fillRect/>
          </a:stretch>
        </p:blipFill>
        <p:spPr>
          <a:xfrm>
            <a:off x="5244941" y="1343084"/>
            <a:ext cx="4140518" cy="2300288"/>
          </a:xfrm>
          <a:prstGeom prst="rect">
            <a:avLst/>
          </a:prstGeom>
        </p:spPr>
      </p:pic>
      <p:sp>
        <p:nvSpPr>
          <p:cNvPr id="4" name="Text 1"/>
          <p:cNvSpPr/>
          <p:nvPr/>
        </p:nvSpPr>
        <p:spPr>
          <a:xfrm>
            <a:off x="517565" y="3316724"/>
            <a:ext cx="13595271" cy="236577"/>
          </a:xfrm>
          <a:prstGeom prst="rect">
            <a:avLst/>
          </a:prstGeom>
          <a:noFill/>
          <a:ln/>
        </p:spPr>
        <p:txBody>
          <a:bodyPr wrap="none" lIns="0" tIns="0" rIns="0" bIns="0" rtlCol="0" anchor="t"/>
          <a:lstStyle/>
          <a:p>
            <a:pPr marL="0" indent="0" algn="ctr">
              <a:lnSpc>
                <a:spcPts val="1850"/>
              </a:lnSpc>
              <a:buNone/>
            </a:pPr>
            <a:endParaRPr lang="en-US" sz="1150" dirty="0"/>
          </a:p>
        </p:txBody>
      </p:sp>
      <p:pic>
        <p:nvPicPr>
          <p:cNvPr id="5" name="Image 1" descr="preencoded.png"/>
          <p:cNvPicPr>
            <a:picLocks noChangeAspect="1"/>
          </p:cNvPicPr>
          <p:nvPr/>
        </p:nvPicPr>
        <p:blipFill>
          <a:blip r:embed="rId4"/>
          <a:stretch>
            <a:fillRect/>
          </a:stretch>
        </p:blipFill>
        <p:spPr>
          <a:xfrm>
            <a:off x="517565" y="3316724"/>
            <a:ext cx="739378" cy="4507826"/>
          </a:xfrm>
          <a:prstGeom prst="rect">
            <a:avLst/>
          </a:prstGeom>
        </p:spPr>
      </p:pic>
      <p:sp>
        <p:nvSpPr>
          <p:cNvPr id="6" name="Text 2"/>
          <p:cNvSpPr/>
          <p:nvPr/>
        </p:nvSpPr>
        <p:spPr>
          <a:xfrm>
            <a:off x="1478756" y="3601374"/>
            <a:ext cx="3285649" cy="231100"/>
          </a:xfrm>
          <a:prstGeom prst="rect">
            <a:avLst/>
          </a:prstGeom>
          <a:noFill/>
          <a:ln/>
        </p:spPr>
        <p:txBody>
          <a:bodyPr wrap="none" lIns="0" tIns="0" rIns="0" bIns="0" rtlCol="0" anchor="t"/>
          <a:lstStyle/>
          <a:p>
            <a:pPr marL="0" indent="0">
              <a:lnSpc>
                <a:spcPts val="1800"/>
              </a:lnSpc>
              <a:buNone/>
            </a:pPr>
            <a:r>
              <a:rPr lang="en-US" b="1" kern="0" spc="-44" dirty="0">
                <a:solidFill>
                  <a:srgbClr val="2B4150"/>
                </a:solidFill>
                <a:latin typeface="Montserrat Medium" panose="00000600000000000000" pitchFamily="2" charset="0"/>
                <a:ea typeface="MuseoModerno Bold" pitchFamily="34" charset="-122"/>
                <a:cs typeface="MuseoModerno Bold" pitchFamily="34" charset="-120"/>
              </a:rPr>
              <a:t>A. Kiểm tra an toàn trước khi vận hành</a:t>
            </a:r>
            <a:endParaRPr lang="en-US" dirty="0"/>
          </a:p>
        </p:txBody>
      </p:sp>
      <p:sp>
        <p:nvSpPr>
          <p:cNvPr id="7" name="Text 3"/>
          <p:cNvSpPr/>
          <p:nvPr/>
        </p:nvSpPr>
        <p:spPr>
          <a:xfrm>
            <a:off x="1478756" y="4121645"/>
            <a:ext cx="12634079" cy="236577"/>
          </a:xfrm>
          <a:prstGeom prst="rect">
            <a:avLst/>
          </a:prstGeom>
          <a:noFill/>
          <a:ln/>
        </p:spPr>
        <p:txBody>
          <a:bodyPr wrap="none" lIns="0" tIns="0" rIns="0" bIns="0" rtlCol="0" anchor="t"/>
          <a:lstStyle/>
          <a:p>
            <a:pPr marL="0" indent="0">
              <a:lnSpc>
                <a:spcPts val="1850"/>
              </a:lnSpc>
              <a:buNone/>
            </a:pPr>
            <a:r>
              <a:rPr lang="en-US" sz="1400" b="1" u="sng" kern="0" spc="-23" dirty="0">
                <a:solidFill>
                  <a:srgbClr val="2B4150"/>
                </a:solidFill>
                <a:latin typeface="PT Serif" pitchFamily="34" charset="0"/>
                <a:ea typeface="PT Serif" pitchFamily="34" charset="-122"/>
                <a:cs typeface="PT Serif" pitchFamily="34" charset="-120"/>
              </a:rPr>
              <a:t>LƯU Ý:</a:t>
            </a:r>
            <a:r>
              <a:rPr lang="en-US" sz="1400" kern="0" spc="-23" dirty="0">
                <a:solidFill>
                  <a:srgbClr val="2B4150"/>
                </a:solidFill>
                <a:latin typeface="PT Serif" pitchFamily="34" charset="0"/>
                <a:ea typeface="PT Serif" pitchFamily="34" charset="-122"/>
                <a:cs typeface="PT Serif" pitchFamily="34" charset="-120"/>
              </a:rPr>
              <a:t> Trước khi kiểm tra cần sử dụng bảo hộ cá nhân: Găng tay, kính bảo hộ và giày chống trượt</a:t>
            </a:r>
            <a:endParaRPr lang="en-US" sz="1400" dirty="0"/>
          </a:p>
        </p:txBody>
      </p:sp>
      <p:sp>
        <p:nvSpPr>
          <p:cNvPr id="8" name="Text 4"/>
          <p:cNvSpPr/>
          <p:nvPr/>
        </p:nvSpPr>
        <p:spPr>
          <a:xfrm>
            <a:off x="1478756" y="4512588"/>
            <a:ext cx="12634079" cy="236577"/>
          </a:xfrm>
          <a:prstGeom prst="rect">
            <a:avLst/>
          </a:prstGeom>
          <a:noFill/>
          <a:ln/>
        </p:spPr>
        <p:txBody>
          <a:bodyPr wrap="none" lIns="0" tIns="0" rIns="0" bIns="0" rtlCol="0" anchor="t"/>
          <a:lstStyle/>
          <a:p>
            <a:pPr marL="0" indent="0">
              <a:lnSpc>
                <a:spcPts val="1850"/>
              </a:lnSpc>
              <a:buNone/>
            </a:pPr>
            <a:endParaRPr lang="en-US" sz="1150" dirty="0"/>
          </a:p>
        </p:txBody>
      </p:sp>
      <p:sp>
        <p:nvSpPr>
          <p:cNvPr id="9" name="Text 5"/>
          <p:cNvSpPr/>
          <p:nvPr/>
        </p:nvSpPr>
        <p:spPr>
          <a:xfrm>
            <a:off x="1478756" y="4837867"/>
            <a:ext cx="12634079" cy="236577"/>
          </a:xfrm>
          <a:prstGeom prst="rect">
            <a:avLst/>
          </a:prstGeom>
          <a:noFill/>
          <a:ln/>
        </p:spPr>
        <p:txBody>
          <a:bodyPr wrap="none" lIns="0" tIns="0" rIns="0" bIns="0" rtlCol="0" anchor="t"/>
          <a:lstStyle/>
          <a:p>
            <a:pPr marL="342900" indent="-342900" algn="l">
              <a:lnSpc>
                <a:spcPts val="1850"/>
              </a:lnSpc>
              <a:buSzPct val="100000"/>
              <a:buChar char="•"/>
            </a:pPr>
            <a:r>
              <a:rPr lang="en-US" sz="1400" b="1" kern="0" spc="-23" dirty="0">
                <a:solidFill>
                  <a:srgbClr val="2B4150"/>
                </a:solidFill>
                <a:latin typeface="PT Serif" pitchFamily="34" charset="0"/>
                <a:ea typeface="PT Serif" pitchFamily="34" charset="-122"/>
                <a:cs typeface="PT Serif" pitchFamily="34" charset="-120"/>
              </a:rPr>
              <a:t>Kiểm tra trạng thái vật lý</a:t>
            </a:r>
            <a:r>
              <a:rPr lang="en-US" sz="1400" kern="0" spc="-23" dirty="0">
                <a:solidFill>
                  <a:srgbClr val="2B4150"/>
                </a:solidFill>
                <a:latin typeface="PT Serif" pitchFamily="34" charset="0"/>
                <a:ea typeface="PT Serif" pitchFamily="34" charset="-122"/>
                <a:cs typeface="PT Serif" pitchFamily="34" charset="-120"/>
              </a:rPr>
              <a:t>: Xác minh khung gầm, khớp, động cơ và các linh kiện, đảm bảo không hư hỏng, rỉ sét hoặc thiếu linh kiện.</a:t>
            </a:r>
            <a:endParaRPr lang="en-US" sz="1400" dirty="0"/>
          </a:p>
        </p:txBody>
      </p:sp>
      <p:sp>
        <p:nvSpPr>
          <p:cNvPr id="10" name="Text 6"/>
          <p:cNvSpPr/>
          <p:nvPr/>
        </p:nvSpPr>
        <p:spPr>
          <a:xfrm>
            <a:off x="1478756" y="5163145"/>
            <a:ext cx="12634079" cy="236577"/>
          </a:xfrm>
          <a:prstGeom prst="rect">
            <a:avLst/>
          </a:prstGeom>
          <a:noFill/>
          <a:ln/>
        </p:spPr>
        <p:txBody>
          <a:bodyPr wrap="none" lIns="0" tIns="0" rIns="0" bIns="0" rtlCol="0" anchor="t"/>
          <a:lstStyle/>
          <a:p>
            <a:pPr marL="0" indent="0" algn="l">
              <a:lnSpc>
                <a:spcPts val="1850"/>
              </a:lnSpc>
              <a:buNone/>
            </a:pPr>
            <a:endParaRPr lang="en-US" sz="1150" dirty="0"/>
          </a:p>
        </p:txBody>
      </p:sp>
      <p:sp>
        <p:nvSpPr>
          <p:cNvPr id="11" name="Text 7"/>
          <p:cNvSpPr/>
          <p:nvPr/>
        </p:nvSpPr>
        <p:spPr>
          <a:xfrm>
            <a:off x="1478756" y="5488424"/>
            <a:ext cx="12634079" cy="236577"/>
          </a:xfrm>
          <a:prstGeom prst="rect">
            <a:avLst/>
          </a:prstGeom>
          <a:noFill/>
          <a:ln/>
        </p:spPr>
        <p:txBody>
          <a:bodyPr wrap="none" lIns="0" tIns="0" rIns="0" bIns="0" rtlCol="0" anchor="t"/>
          <a:lstStyle/>
          <a:p>
            <a:pPr marL="342900" indent="-342900" algn="l">
              <a:lnSpc>
                <a:spcPts val="1850"/>
              </a:lnSpc>
              <a:buSzPct val="100000"/>
              <a:buChar char="•"/>
            </a:pPr>
            <a:r>
              <a:rPr lang="en-US" sz="1400" b="1" kern="0" spc="-23" dirty="0">
                <a:solidFill>
                  <a:srgbClr val="2B4150"/>
                </a:solidFill>
                <a:latin typeface="PT Serif" pitchFamily="34" charset="0"/>
                <a:ea typeface="PT Serif" pitchFamily="34" charset="-122"/>
                <a:cs typeface="PT Serif" pitchFamily="34" charset="-120"/>
              </a:rPr>
              <a:t>Kiểm tra hệ thống điều khiển</a:t>
            </a:r>
            <a:r>
              <a:rPr lang="en-US" sz="1400" kern="0" spc="-23" dirty="0">
                <a:solidFill>
                  <a:srgbClr val="2B4150"/>
                </a:solidFill>
                <a:latin typeface="PT Serif" pitchFamily="34" charset="0"/>
                <a:ea typeface="PT Serif" pitchFamily="34" charset="-122"/>
                <a:cs typeface="PT Serif" pitchFamily="34" charset="-120"/>
              </a:rPr>
              <a:t>: Đảm bảo phần mềm và chương trình hoạt động ổn định, thử nghiệm các chức năng di chuyển và độ chính xác.</a:t>
            </a:r>
            <a:endParaRPr lang="en-US" sz="1400" dirty="0"/>
          </a:p>
        </p:txBody>
      </p:sp>
      <p:sp>
        <p:nvSpPr>
          <p:cNvPr id="12" name="Text 8"/>
          <p:cNvSpPr/>
          <p:nvPr/>
        </p:nvSpPr>
        <p:spPr>
          <a:xfrm>
            <a:off x="1478756" y="5813703"/>
            <a:ext cx="12634079" cy="236577"/>
          </a:xfrm>
          <a:prstGeom prst="rect">
            <a:avLst/>
          </a:prstGeom>
          <a:noFill/>
          <a:ln/>
        </p:spPr>
        <p:txBody>
          <a:bodyPr wrap="none" lIns="0" tIns="0" rIns="0" bIns="0" rtlCol="0" anchor="t"/>
          <a:lstStyle/>
          <a:p>
            <a:pPr marL="0" indent="0" algn="l">
              <a:lnSpc>
                <a:spcPts val="1850"/>
              </a:lnSpc>
              <a:buNone/>
            </a:pPr>
            <a:endParaRPr lang="en-US" sz="1150" dirty="0"/>
          </a:p>
        </p:txBody>
      </p:sp>
      <p:sp>
        <p:nvSpPr>
          <p:cNvPr id="13" name="Text 9"/>
          <p:cNvSpPr/>
          <p:nvPr/>
        </p:nvSpPr>
        <p:spPr>
          <a:xfrm>
            <a:off x="1478756" y="6138982"/>
            <a:ext cx="12634079" cy="236577"/>
          </a:xfrm>
          <a:prstGeom prst="rect">
            <a:avLst/>
          </a:prstGeom>
          <a:noFill/>
          <a:ln/>
        </p:spPr>
        <p:txBody>
          <a:bodyPr wrap="none" lIns="0" tIns="0" rIns="0" bIns="0" rtlCol="0" anchor="t"/>
          <a:lstStyle/>
          <a:p>
            <a:pPr marL="342900" indent="-342900" algn="l">
              <a:lnSpc>
                <a:spcPts val="1850"/>
              </a:lnSpc>
              <a:buSzPct val="100000"/>
              <a:buChar char="•"/>
            </a:pPr>
            <a:r>
              <a:rPr lang="en-US" sz="1400" b="1" kern="0" spc="-23" dirty="0">
                <a:solidFill>
                  <a:srgbClr val="2B4150"/>
                </a:solidFill>
                <a:latin typeface="PT Serif" pitchFamily="34" charset="0"/>
                <a:ea typeface="PT Serif" pitchFamily="34" charset="-122"/>
                <a:cs typeface="PT Serif" pitchFamily="34" charset="-120"/>
              </a:rPr>
              <a:t>Kiểm tra cảm biến an toàn</a:t>
            </a:r>
            <a:r>
              <a:rPr lang="en-US" sz="1400" kern="0" spc="-23" dirty="0">
                <a:solidFill>
                  <a:srgbClr val="2B4150"/>
                </a:solidFill>
                <a:latin typeface="PT Serif" pitchFamily="34" charset="0"/>
                <a:ea typeface="PT Serif" pitchFamily="34" charset="-122"/>
                <a:cs typeface="PT Serif" pitchFamily="34" charset="-120"/>
              </a:rPr>
              <a:t>: Đảm bảo cảm biến phát hiện chuyển động bất thường và tự động dừng khi cần thiết.</a:t>
            </a:r>
            <a:endParaRPr lang="en-US" sz="1400" dirty="0"/>
          </a:p>
        </p:txBody>
      </p:sp>
      <p:sp>
        <p:nvSpPr>
          <p:cNvPr id="14" name="Text 10"/>
          <p:cNvSpPr/>
          <p:nvPr/>
        </p:nvSpPr>
        <p:spPr>
          <a:xfrm>
            <a:off x="1478756" y="6464260"/>
            <a:ext cx="12634079" cy="236577"/>
          </a:xfrm>
          <a:prstGeom prst="rect">
            <a:avLst/>
          </a:prstGeom>
          <a:noFill/>
          <a:ln/>
        </p:spPr>
        <p:txBody>
          <a:bodyPr wrap="none" lIns="0" tIns="0" rIns="0" bIns="0" rtlCol="0" anchor="t"/>
          <a:lstStyle/>
          <a:p>
            <a:pPr marL="0" indent="0" algn="l">
              <a:lnSpc>
                <a:spcPts val="1850"/>
              </a:lnSpc>
              <a:buNone/>
            </a:pPr>
            <a:endParaRPr lang="en-US" sz="1150" dirty="0"/>
          </a:p>
        </p:txBody>
      </p:sp>
      <p:sp>
        <p:nvSpPr>
          <p:cNvPr id="15" name="Text 11"/>
          <p:cNvSpPr/>
          <p:nvPr/>
        </p:nvSpPr>
        <p:spPr>
          <a:xfrm>
            <a:off x="1478756" y="6789539"/>
            <a:ext cx="12634079" cy="236577"/>
          </a:xfrm>
          <a:prstGeom prst="rect">
            <a:avLst/>
          </a:prstGeom>
          <a:noFill/>
          <a:ln/>
        </p:spPr>
        <p:txBody>
          <a:bodyPr wrap="none" lIns="0" tIns="0" rIns="0" bIns="0" rtlCol="0" anchor="t"/>
          <a:lstStyle/>
          <a:p>
            <a:pPr marL="342900" indent="-342900" algn="l">
              <a:lnSpc>
                <a:spcPts val="1850"/>
              </a:lnSpc>
              <a:buSzPct val="100000"/>
              <a:buChar char="•"/>
            </a:pPr>
            <a:r>
              <a:rPr lang="en-US" sz="1400" b="1" kern="0" spc="-23" dirty="0">
                <a:solidFill>
                  <a:srgbClr val="2B4150"/>
                </a:solidFill>
                <a:latin typeface="PT Serif" pitchFamily="34" charset="0"/>
                <a:ea typeface="PT Serif" pitchFamily="34" charset="-122"/>
                <a:cs typeface="PT Serif" pitchFamily="34" charset="-120"/>
              </a:rPr>
              <a:t>Xác định khu vực an toàn</a:t>
            </a:r>
            <a:r>
              <a:rPr lang="en-US" sz="1400" kern="0" spc="-23" dirty="0">
                <a:solidFill>
                  <a:srgbClr val="2B4150"/>
                </a:solidFill>
                <a:latin typeface="PT Serif" pitchFamily="34" charset="0"/>
                <a:ea typeface="PT Serif" pitchFamily="34" charset="-122"/>
                <a:cs typeface="PT Serif" pitchFamily="34" charset="-120"/>
              </a:rPr>
              <a:t>: Lắp đặt rào chắn, biển báo hợp lý để ngăn ngừa va chạm và bảo vệ người lao động.</a:t>
            </a:r>
            <a:endParaRPr lang="en-US" sz="1400" dirty="0"/>
          </a:p>
        </p:txBody>
      </p:sp>
      <p:sp>
        <p:nvSpPr>
          <p:cNvPr id="16" name="Text 12"/>
          <p:cNvSpPr/>
          <p:nvPr/>
        </p:nvSpPr>
        <p:spPr>
          <a:xfrm>
            <a:off x="1478756" y="7114818"/>
            <a:ext cx="12634079" cy="236577"/>
          </a:xfrm>
          <a:prstGeom prst="rect">
            <a:avLst/>
          </a:prstGeom>
          <a:noFill/>
          <a:ln/>
        </p:spPr>
        <p:txBody>
          <a:bodyPr wrap="none" lIns="0" tIns="0" rIns="0" bIns="0" rtlCol="0" anchor="t"/>
          <a:lstStyle/>
          <a:p>
            <a:pPr marL="0" indent="0" algn="l">
              <a:lnSpc>
                <a:spcPts val="1850"/>
              </a:lnSpc>
              <a:buNone/>
            </a:pPr>
            <a:endParaRPr lang="en-US" sz="1150" dirty="0"/>
          </a:p>
        </p:txBody>
      </p:sp>
      <p:sp>
        <p:nvSpPr>
          <p:cNvPr id="17" name="Text 13"/>
          <p:cNvSpPr/>
          <p:nvPr/>
        </p:nvSpPr>
        <p:spPr>
          <a:xfrm>
            <a:off x="1478756" y="7440097"/>
            <a:ext cx="12634079" cy="236577"/>
          </a:xfrm>
          <a:prstGeom prst="rect">
            <a:avLst/>
          </a:prstGeom>
          <a:noFill/>
          <a:ln/>
        </p:spPr>
        <p:txBody>
          <a:bodyPr wrap="none" lIns="0" tIns="0" rIns="0" bIns="0" rtlCol="0" anchor="t"/>
          <a:lstStyle/>
          <a:p>
            <a:pPr marL="342900" indent="-342900" algn="l">
              <a:lnSpc>
                <a:spcPts val="1850"/>
              </a:lnSpc>
              <a:buSzPct val="100000"/>
              <a:buChar char="•"/>
            </a:pPr>
            <a:r>
              <a:rPr lang="en-US" sz="1400" b="1" kern="0" spc="-23" dirty="0">
                <a:solidFill>
                  <a:srgbClr val="2B4150"/>
                </a:solidFill>
                <a:latin typeface="PT Serif" pitchFamily="34" charset="0"/>
                <a:ea typeface="PT Serif" pitchFamily="34" charset="-122"/>
                <a:cs typeface="PT Serif" pitchFamily="34" charset="-120"/>
              </a:rPr>
              <a:t>Hiệu quả và an toàn</a:t>
            </a:r>
            <a:r>
              <a:rPr lang="en-US" sz="1400" kern="0" spc="-23" dirty="0">
                <a:solidFill>
                  <a:srgbClr val="2B4150"/>
                </a:solidFill>
                <a:latin typeface="PT Serif" pitchFamily="34" charset="0"/>
                <a:ea typeface="PT Serif" pitchFamily="34" charset="-122"/>
                <a:cs typeface="PT Serif" pitchFamily="34" charset="-120"/>
              </a:rPr>
              <a:t>: Các bước kiểm tra này giúp đảm bảo hiệu suất làm việc và sức khỏe người vận hành.</a:t>
            </a:r>
            <a:endParaRPr lang="en-US" sz="1400" dirty="0"/>
          </a:p>
        </p:txBody>
      </p:sp>
      <p:sp>
        <p:nvSpPr>
          <p:cNvPr id="19" name="Rectangle 18">
            <a:extLst>
              <a:ext uri="{FF2B5EF4-FFF2-40B4-BE49-F238E27FC236}">
                <a16:creationId xmlns:a16="http://schemas.microsoft.com/office/drawing/2014/main" id="{C86732AF-EE45-15C4-B4B1-41A8B9C8EFDA}"/>
              </a:ext>
            </a:extLst>
          </p:cNvPr>
          <p:cNvSpPr/>
          <p:nvPr/>
        </p:nvSpPr>
        <p:spPr>
          <a:xfrm>
            <a:off x="605900" y="4490049"/>
            <a:ext cx="562708" cy="2883884"/>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38245630-5849-1AF5-842E-C9EB3B9D94A9}"/>
              </a:ext>
            </a:extLst>
          </p:cNvPr>
          <p:cNvPicPr>
            <a:picLocks noChangeAspect="1"/>
          </p:cNvPicPr>
          <p:nvPr/>
        </p:nvPicPr>
        <p:blipFill>
          <a:blip r:embed="rId5"/>
          <a:stretch>
            <a:fillRect/>
          </a:stretch>
        </p:blipFill>
        <p:spPr>
          <a:xfrm>
            <a:off x="11868898" y="7405635"/>
            <a:ext cx="2578797" cy="79853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8898" y="3202424"/>
            <a:ext cx="3131225" cy="2171819"/>
          </a:xfrm>
          <a:prstGeom prst="rect">
            <a:avLst/>
          </a:prstGeom>
        </p:spPr>
      </p:pic>
      <p:pic>
        <p:nvPicPr>
          <p:cNvPr id="3" name="Image 1" descr="preencoded.png"/>
          <p:cNvPicPr>
            <a:picLocks noChangeAspect="1"/>
          </p:cNvPicPr>
          <p:nvPr/>
        </p:nvPicPr>
        <p:blipFill>
          <a:blip r:embed="rId4"/>
          <a:stretch>
            <a:fillRect/>
          </a:stretch>
        </p:blipFill>
        <p:spPr>
          <a:xfrm>
            <a:off x="2974905" y="726857"/>
            <a:ext cx="833420" cy="7067431"/>
          </a:xfrm>
          <a:prstGeom prst="rect">
            <a:avLst/>
          </a:prstGeom>
        </p:spPr>
      </p:pic>
      <p:sp>
        <p:nvSpPr>
          <p:cNvPr id="4" name="Text 0"/>
          <p:cNvSpPr/>
          <p:nvPr/>
        </p:nvSpPr>
        <p:spPr>
          <a:xfrm>
            <a:off x="4330361" y="912107"/>
            <a:ext cx="3224137" cy="328970"/>
          </a:xfrm>
          <a:prstGeom prst="rect">
            <a:avLst/>
          </a:prstGeom>
          <a:noFill/>
          <a:ln/>
        </p:spPr>
        <p:txBody>
          <a:bodyPr wrap="none" lIns="0" tIns="0" rIns="0" bIns="0" rtlCol="0" anchor="t"/>
          <a:lstStyle/>
          <a:p>
            <a:pPr marL="0" indent="0">
              <a:lnSpc>
                <a:spcPts val="2550"/>
              </a:lnSpc>
              <a:buNone/>
            </a:pPr>
            <a:r>
              <a:rPr lang="en-US" sz="2050" b="1" kern="0" spc="-62" dirty="0">
                <a:solidFill>
                  <a:srgbClr val="2B4150"/>
                </a:solidFill>
                <a:latin typeface="Montserrat Medium" panose="00000600000000000000" pitchFamily="2" charset="0"/>
                <a:ea typeface="MuseoModerno Bold" pitchFamily="34" charset="-122"/>
                <a:cs typeface="MuseoModerno Bold" pitchFamily="34" charset="-120"/>
              </a:rPr>
              <a:t>B. Hướng dẫn bảo trì</a:t>
            </a:r>
            <a:endParaRPr lang="en-US" sz="2050" dirty="0"/>
          </a:p>
        </p:txBody>
      </p:sp>
      <p:sp>
        <p:nvSpPr>
          <p:cNvPr id="5" name="Text 1"/>
          <p:cNvSpPr/>
          <p:nvPr/>
        </p:nvSpPr>
        <p:spPr>
          <a:xfrm>
            <a:off x="4330362" y="1367403"/>
            <a:ext cx="9958394" cy="336947"/>
          </a:xfrm>
          <a:prstGeom prst="rect">
            <a:avLst/>
          </a:prstGeom>
          <a:noFill/>
          <a:ln/>
        </p:spPr>
        <p:txBody>
          <a:bodyPr wrap="none" lIns="0" tIns="0" rIns="0" bIns="0" rtlCol="0" anchor="t"/>
          <a:lstStyle/>
          <a:p>
            <a:pPr marL="0" indent="0">
              <a:lnSpc>
                <a:spcPts val="2650"/>
              </a:lnSpc>
              <a:buNone/>
            </a:pPr>
            <a:endParaRPr lang="en-US" sz="1650" dirty="0"/>
          </a:p>
        </p:txBody>
      </p:sp>
      <p:sp>
        <p:nvSpPr>
          <p:cNvPr id="6" name="Text 2"/>
          <p:cNvSpPr/>
          <p:nvPr/>
        </p:nvSpPr>
        <p:spPr>
          <a:xfrm>
            <a:off x="4330362" y="1830675"/>
            <a:ext cx="9958394" cy="673894"/>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Kiểm tra và làm sạch bộ phận cơ khí</a:t>
            </a:r>
            <a:r>
              <a:rPr lang="en-US" sz="1650" kern="0" spc="-33" dirty="0">
                <a:solidFill>
                  <a:srgbClr val="2B4150"/>
                </a:solidFill>
                <a:latin typeface="PT Serif" pitchFamily="34" charset="0"/>
                <a:ea typeface="PT Serif" pitchFamily="34" charset="-122"/>
                <a:cs typeface="PT Serif" pitchFamily="34" charset="-120"/>
              </a:rPr>
              <a:t>: Loại bỏ bụi và mảnh vụn khỏi khớp và động cơ, sử dụng chất tẩy rửa phù hợp và khăn mềm để tránh ăn mòn.</a:t>
            </a:r>
            <a:endParaRPr lang="en-US" sz="1650" dirty="0"/>
          </a:p>
        </p:txBody>
      </p:sp>
      <p:sp>
        <p:nvSpPr>
          <p:cNvPr id="7" name="Text 3"/>
          <p:cNvSpPr/>
          <p:nvPr/>
        </p:nvSpPr>
        <p:spPr>
          <a:xfrm>
            <a:off x="4330362" y="2630894"/>
            <a:ext cx="9958394" cy="336947"/>
          </a:xfrm>
          <a:prstGeom prst="rect">
            <a:avLst/>
          </a:prstGeom>
          <a:noFill/>
          <a:ln/>
        </p:spPr>
        <p:txBody>
          <a:bodyPr wrap="none" lIns="0" tIns="0" rIns="0" bIns="0" rtlCol="0" anchor="t"/>
          <a:lstStyle/>
          <a:p>
            <a:pPr marL="0" indent="0" algn="l">
              <a:lnSpc>
                <a:spcPts val="2650"/>
              </a:lnSpc>
              <a:buNone/>
            </a:pPr>
            <a:endParaRPr lang="en-US" sz="1650" dirty="0"/>
          </a:p>
        </p:txBody>
      </p:sp>
      <p:sp>
        <p:nvSpPr>
          <p:cNvPr id="8" name="Text 4"/>
          <p:cNvSpPr/>
          <p:nvPr/>
        </p:nvSpPr>
        <p:spPr>
          <a:xfrm>
            <a:off x="4330362" y="3094166"/>
            <a:ext cx="9958394" cy="673894"/>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Kiểm tra dầu bôi trơn</a:t>
            </a:r>
            <a:r>
              <a:rPr lang="en-US" sz="1650" kern="0" spc="-33" dirty="0">
                <a:solidFill>
                  <a:srgbClr val="2B4150"/>
                </a:solidFill>
                <a:latin typeface="PT Serif" pitchFamily="34" charset="0"/>
                <a:ea typeface="PT Serif" pitchFamily="34" charset="-122"/>
                <a:cs typeface="PT Serif" pitchFamily="34" charset="-120"/>
              </a:rPr>
              <a:t>: Kiểm tra mức dầu bôi trơn cho khớp và động cơ, bổ sung hoặc thay dầu định kỳ để giảm ma sát và ngăn ngừa hư hỏng.</a:t>
            </a:r>
            <a:endParaRPr lang="en-US" sz="1650" dirty="0"/>
          </a:p>
        </p:txBody>
      </p:sp>
      <p:sp>
        <p:nvSpPr>
          <p:cNvPr id="9" name="Text 5"/>
          <p:cNvSpPr/>
          <p:nvPr/>
        </p:nvSpPr>
        <p:spPr>
          <a:xfrm>
            <a:off x="4330362" y="3894385"/>
            <a:ext cx="9958394" cy="336947"/>
          </a:xfrm>
          <a:prstGeom prst="rect">
            <a:avLst/>
          </a:prstGeom>
          <a:noFill/>
          <a:ln/>
        </p:spPr>
        <p:txBody>
          <a:bodyPr wrap="none" lIns="0" tIns="0" rIns="0" bIns="0" rtlCol="0" anchor="t"/>
          <a:lstStyle/>
          <a:p>
            <a:pPr marL="0" indent="0" algn="l">
              <a:lnSpc>
                <a:spcPts val="2650"/>
              </a:lnSpc>
              <a:buNone/>
            </a:pPr>
            <a:endParaRPr lang="en-US" sz="1650" dirty="0"/>
          </a:p>
        </p:txBody>
      </p:sp>
      <p:sp>
        <p:nvSpPr>
          <p:cNvPr id="10" name="Text 6"/>
          <p:cNvSpPr/>
          <p:nvPr/>
        </p:nvSpPr>
        <p:spPr>
          <a:xfrm>
            <a:off x="4330362" y="4357657"/>
            <a:ext cx="9958394" cy="673894"/>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Bảo trì hệ thống điều khiển và cảm biến</a:t>
            </a:r>
            <a:r>
              <a:rPr lang="en-US" sz="1650" kern="0" spc="-33" dirty="0">
                <a:solidFill>
                  <a:srgbClr val="2B4150"/>
                </a:solidFill>
                <a:latin typeface="PT Serif" pitchFamily="34" charset="0"/>
                <a:ea typeface="PT Serif" pitchFamily="34" charset="-122"/>
                <a:cs typeface="PT Serif" pitchFamily="34" charset="-120"/>
              </a:rPr>
              <a:t>: Kiểm tra kết nối điện và cập nhật phần mềm, đảm bảo robot hoạt động đúng cách và phát hiện lỗi.</a:t>
            </a:r>
            <a:endParaRPr lang="en-US" sz="1650" dirty="0"/>
          </a:p>
        </p:txBody>
      </p:sp>
      <p:sp>
        <p:nvSpPr>
          <p:cNvPr id="11" name="Text 7"/>
          <p:cNvSpPr/>
          <p:nvPr/>
        </p:nvSpPr>
        <p:spPr>
          <a:xfrm>
            <a:off x="4330362" y="5157876"/>
            <a:ext cx="9958394" cy="336947"/>
          </a:xfrm>
          <a:prstGeom prst="rect">
            <a:avLst/>
          </a:prstGeom>
          <a:noFill/>
          <a:ln/>
        </p:spPr>
        <p:txBody>
          <a:bodyPr wrap="none" lIns="0" tIns="0" rIns="0" bIns="0" rtlCol="0" anchor="t"/>
          <a:lstStyle/>
          <a:p>
            <a:pPr marL="0" indent="0" algn="l">
              <a:lnSpc>
                <a:spcPts val="2650"/>
              </a:lnSpc>
              <a:buNone/>
            </a:pPr>
            <a:endParaRPr lang="en-US" sz="1650" dirty="0"/>
          </a:p>
        </p:txBody>
      </p:sp>
      <p:sp>
        <p:nvSpPr>
          <p:cNvPr id="12" name="Text 8"/>
          <p:cNvSpPr/>
          <p:nvPr/>
        </p:nvSpPr>
        <p:spPr>
          <a:xfrm>
            <a:off x="4330362" y="5621148"/>
            <a:ext cx="9958394" cy="673894"/>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Đào tạo nhân viên</a:t>
            </a:r>
            <a:r>
              <a:rPr lang="en-US" sz="1650" kern="0" spc="-33" dirty="0">
                <a:solidFill>
                  <a:srgbClr val="2B4150"/>
                </a:solidFill>
                <a:latin typeface="PT Serif" pitchFamily="34" charset="0"/>
                <a:ea typeface="PT Serif" pitchFamily="34" charset="-122"/>
                <a:cs typeface="PT Serif" pitchFamily="34" charset="-120"/>
              </a:rPr>
              <a:t>: Đào tạo nhân viên về quy trình bảo trì và cách nhận diện dấu hiệu bất thường để đảm bảo an toàn lao động và kéo dài tuổi thọ của thiết bị.</a:t>
            </a:r>
            <a:endParaRPr lang="en-US" sz="1650" dirty="0"/>
          </a:p>
        </p:txBody>
      </p:sp>
      <p:sp>
        <p:nvSpPr>
          <p:cNvPr id="13" name="Text 9"/>
          <p:cNvSpPr/>
          <p:nvPr/>
        </p:nvSpPr>
        <p:spPr>
          <a:xfrm>
            <a:off x="4330362" y="6421368"/>
            <a:ext cx="9958394" cy="336947"/>
          </a:xfrm>
          <a:prstGeom prst="rect">
            <a:avLst/>
          </a:prstGeom>
          <a:noFill/>
          <a:ln/>
        </p:spPr>
        <p:txBody>
          <a:bodyPr wrap="none" lIns="0" tIns="0" rIns="0" bIns="0" rtlCol="0" anchor="t"/>
          <a:lstStyle/>
          <a:p>
            <a:pPr marL="0" indent="0" algn="l">
              <a:lnSpc>
                <a:spcPts val="2650"/>
              </a:lnSpc>
              <a:buNone/>
            </a:pPr>
            <a:endParaRPr lang="en-US" sz="1650" dirty="0"/>
          </a:p>
        </p:txBody>
      </p:sp>
      <p:sp>
        <p:nvSpPr>
          <p:cNvPr id="14" name="Text 10"/>
          <p:cNvSpPr/>
          <p:nvPr/>
        </p:nvSpPr>
        <p:spPr>
          <a:xfrm>
            <a:off x="4330362" y="6884640"/>
            <a:ext cx="9958394" cy="673894"/>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Môi trường làm việc an toàn và hiệu quả</a:t>
            </a:r>
            <a:r>
              <a:rPr lang="en-US" sz="1650" kern="0" spc="-33" dirty="0">
                <a:solidFill>
                  <a:srgbClr val="2B4150"/>
                </a:solidFill>
                <a:latin typeface="PT Serif" pitchFamily="34" charset="0"/>
                <a:ea typeface="PT Serif" pitchFamily="34" charset="-122"/>
                <a:cs typeface="PT Serif" pitchFamily="34" charset="-120"/>
              </a:rPr>
              <a:t>: Các biện pháp bảo trì này giúp tối ưu hóa sản xuất và bảo vệ người lao động.</a:t>
            </a:r>
            <a:endParaRPr lang="en-US" sz="1650" dirty="0"/>
          </a:p>
        </p:txBody>
      </p:sp>
      <p:sp>
        <p:nvSpPr>
          <p:cNvPr id="15" name="Rectangle 14">
            <a:extLst>
              <a:ext uri="{FF2B5EF4-FFF2-40B4-BE49-F238E27FC236}">
                <a16:creationId xmlns:a16="http://schemas.microsoft.com/office/drawing/2014/main" id="{73BE1794-A60D-D8DC-12E9-F49DA4AF22BC}"/>
              </a:ext>
            </a:extLst>
          </p:cNvPr>
          <p:cNvSpPr/>
          <p:nvPr/>
        </p:nvSpPr>
        <p:spPr>
          <a:xfrm>
            <a:off x="3060236" y="3202424"/>
            <a:ext cx="562708" cy="2883884"/>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F2A20A01-137F-8006-1F58-22F5D2C12F84}"/>
              </a:ext>
            </a:extLst>
          </p:cNvPr>
          <p:cNvPicPr>
            <a:picLocks noChangeAspect="1"/>
          </p:cNvPicPr>
          <p:nvPr/>
        </p:nvPicPr>
        <p:blipFill>
          <a:blip r:embed="rId5"/>
          <a:stretch>
            <a:fillRect/>
          </a:stretch>
        </p:blipFill>
        <p:spPr>
          <a:xfrm>
            <a:off x="11868898" y="7405635"/>
            <a:ext cx="2578797" cy="79853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10069"/>
          <a:stretch/>
        </p:blipFill>
        <p:spPr>
          <a:xfrm>
            <a:off x="11307242" y="3652479"/>
            <a:ext cx="3189565" cy="3089077"/>
          </a:xfrm>
          <a:prstGeom prst="rect">
            <a:avLst/>
          </a:prstGeom>
        </p:spPr>
      </p:pic>
      <p:sp>
        <p:nvSpPr>
          <p:cNvPr id="3" name="Text 0"/>
          <p:cNvSpPr/>
          <p:nvPr/>
        </p:nvSpPr>
        <p:spPr>
          <a:xfrm>
            <a:off x="1146810" y="419430"/>
            <a:ext cx="4028242" cy="350996"/>
          </a:xfrm>
          <a:prstGeom prst="rect">
            <a:avLst/>
          </a:prstGeom>
          <a:noFill/>
          <a:ln/>
        </p:spPr>
        <p:txBody>
          <a:bodyPr wrap="none" lIns="0" tIns="0" rIns="0" bIns="0" rtlCol="0" anchor="t"/>
          <a:lstStyle/>
          <a:p>
            <a:pPr marL="0" indent="0" algn="ctr">
              <a:lnSpc>
                <a:spcPts val="2750"/>
              </a:lnSpc>
              <a:buNone/>
            </a:pPr>
            <a:r>
              <a:rPr lang="en-US" sz="2800" b="1" kern="0" spc="-66" dirty="0">
                <a:solidFill>
                  <a:srgbClr val="124E73"/>
                </a:solidFill>
                <a:latin typeface="Montserrat Medium" panose="00000600000000000000" pitchFamily="2" charset="0"/>
                <a:ea typeface="MuseoModerno Bold" pitchFamily="34" charset="-122"/>
                <a:cs typeface="MuseoModerno Bold" pitchFamily="34" charset="-120"/>
              </a:rPr>
              <a:t>IV. Quy trình vận hành an toàn</a:t>
            </a:r>
            <a:endParaRPr lang="en-US" sz="2800" dirty="0"/>
          </a:p>
        </p:txBody>
      </p:sp>
      <p:sp>
        <p:nvSpPr>
          <p:cNvPr id="4" name="Text 1"/>
          <p:cNvSpPr/>
          <p:nvPr/>
        </p:nvSpPr>
        <p:spPr>
          <a:xfrm>
            <a:off x="924758" y="1584364"/>
            <a:ext cx="5050869" cy="292537"/>
          </a:xfrm>
          <a:prstGeom prst="rect">
            <a:avLst/>
          </a:prstGeom>
          <a:noFill/>
          <a:ln/>
        </p:spPr>
        <p:txBody>
          <a:bodyPr wrap="none" lIns="0" tIns="0" rIns="0" bIns="0" rtlCol="0" anchor="t"/>
          <a:lstStyle/>
          <a:p>
            <a:pPr marL="0" indent="0">
              <a:lnSpc>
                <a:spcPts val="2300"/>
              </a:lnSpc>
              <a:buNone/>
            </a:pPr>
            <a:r>
              <a:rPr lang="en-US" sz="1800" b="1" kern="0" spc="-55" dirty="0">
                <a:solidFill>
                  <a:srgbClr val="124E73"/>
                </a:solidFill>
                <a:latin typeface="Montserrat Medium" panose="00000600000000000000" pitchFamily="2" charset="0"/>
                <a:ea typeface="MuseoModerno Bold" pitchFamily="34" charset="-122"/>
                <a:cs typeface="MuseoModerno Bold" pitchFamily="34" charset="-120"/>
              </a:rPr>
              <a:t>A. Hướng dẫn từng bước về quy trình vận hành</a:t>
            </a:r>
            <a:endParaRPr lang="en-US" sz="1800" dirty="0"/>
          </a:p>
        </p:txBody>
      </p:sp>
      <p:sp>
        <p:nvSpPr>
          <p:cNvPr id="5" name="Text 2"/>
          <p:cNvSpPr/>
          <p:nvPr/>
        </p:nvSpPr>
        <p:spPr>
          <a:xfrm>
            <a:off x="655320" y="1626394"/>
            <a:ext cx="9662160" cy="299561"/>
          </a:xfrm>
          <a:prstGeom prst="rect">
            <a:avLst/>
          </a:prstGeom>
          <a:noFill/>
          <a:ln/>
        </p:spPr>
        <p:txBody>
          <a:bodyPr wrap="none" lIns="0" tIns="0" rIns="0" bIns="0" rtlCol="0" anchor="t"/>
          <a:lstStyle/>
          <a:p>
            <a:pPr marL="0" indent="0">
              <a:lnSpc>
                <a:spcPts val="2350"/>
              </a:lnSpc>
              <a:buNone/>
            </a:pPr>
            <a:endParaRPr lang="en-US" sz="1450" dirty="0"/>
          </a:p>
        </p:txBody>
      </p:sp>
      <p:sp>
        <p:nvSpPr>
          <p:cNvPr id="6" name="Shape 3"/>
          <p:cNvSpPr/>
          <p:nvPr/>
        </p:nvSpPr>
        <p:spPr>
          <a:xfrm>
            <a:off x="924758" y="2136577"/>
            <a:ext cx="22860" cy="5578316"/>
          </a:xfrm>
          <a:prstGeom prst="roundRect">
            <a:avLst>
              <a:gd name="adj" fmla="val 344029"/>
            </a:avLst>
          </a:prstGeom>
          <a:solidFill>
            <a:srgbClr val="B9D0DE"/>
          </a:solidFill>
          <a:ln/>
        </p:spPr>
      </p:sp>
      <p:sp>
        <p:nvSpPr>
          <p:cNvPr id="7" name="Shape 4"/>
          <p:cNvSpPr/>
          <p:nvPr/>
        </p:nvSpPr>
        <p:spPr>
          <a:xfrm>
            <a:off x="725567" y="2347198"/>
            <a:ext cx="421243" cy="421243"/>
          </a:xfrm>
          <a:prstGeom prst="roundRect">
            <a:avLst>
              <a:gd name="adj" fmla="val 18670"/>
            </a:avLst>
          </a:prstGeom>
          <a:solidFill>
            <a:srgbClr val="124E73"/>
          </a:solidFill>
          <a:ln w="7620">
            <a:solidFill>
              <a:srgbClr val="2B678C"/>
            </a:solidFill>
            <a:prstDash val="solid"/>
          </a:ln>
        </p:spPr>
      </p:sp>
      <p:sp>
        <p:nvSpPr>
          <p:cNvPr id="8" name="Text 5"/>
          <p:cNvSpPr/>
          <p:nvPr/>
        </p:nvSpPr>
        <p:spPr>
          <a:xfrm>
            <a:off x="872252" y="2417326"/>
            <a:ext cx="127873" cy="280868"/>
          </a:xfrm>
          <a:prstGeom prst="rect">
            <a:avLst/>
          </a:prstGeom>
          <a:noFill/>
          <a:ln/>
        </p:spPr>
        <p:txBody>
          <a:bodyPr wrap="none" lIns="0" tIns="0" rIns="0" bIns="0" rtlCol="0" anchor="t"/>
          <a:lstStyle/>
          <a:p>
            <a:pPr marL="0" indent="0" algn="ctr">
              <a:lnSpc>
                <a:spcPts val="220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1</a:t>
            </a:r>
            <a:endParaRPr lang="en-US" sz="2200" dirty="0"/>
          </a:p>
        </p:txBody>
      </p:sp>
      <p:sp>
        <p:nvSpPr>
          <p:cNvPr id="9" name="Text 6"/>
          <p:cNvSpPr/>
          <p:nvPr/>
        </p:nvSpPr>
        <p:spPr>
          <a:xfrm>
            <a:off x="1310640" y="2398633"/>
            <a:ext cx="9006840" cy="299561"/>
          </a:xfrm>
          <a:prstGeom prst="rect">
            <a:avLst/>
          </a:prstGeom>
          <a:noFill/>
          <a:ln/>
        </p:spPr>
        <p:txBody>
          <a:bodyPr wrap="none" lIns="0" tIns="0" rIns="0" bIns="0" rtlCol="0" anchor="t"/>
          <a:lstStyle/>
          <a:p>
            <a:pPr marL="0" indent="0" algn="l">
              <a:lnSpc>
                <a:spcPts val="2350"/>
              </a:lnSpc>
              <a:buNone/>
            </a:pPr>
            <a:r>
              <a:rPr lang="en-US" sz="1450" b="1" kern="0" spc="-29" dirty="0">
                <a:solidFill>
                  <a:srgbClr val="2B4150"/>
                </a:solidFill>
                <a:latin typeface="PT Serif" pitchFamily="34" charset="0"/>
                <a:ea typeface="PT Serif" pitchFamily="34" charset="-122"/>
                <a:cs typeface="PT Serif" pitchFamily="34" charset="-120"/>
              </a:rPr>
              <a:t>Kiểm tra an toàn trước khi vận hành</a:t>
            </a:r>
            <a:r>
              <a:rPr lang="en-US" sz="1450" kern="0" spc="-29" dirty="0">
                <a:solidFill>
                  <a:srgbClr val="2B4150"/>
                </a:solidFill>
                <a:latin typeface="PT Serif" pitchFamily="34" charset="0"/>
                <a:ea typeface="PT Serif" pitchFamily="34" charset="-122"/>
                <a:cs typeface="PT Serif" pitchFamily="34" charset="-120"/>
              </a:rPr>
              <a:t>: Xác minh tình trạng của cánh tay robot và hệ thống điều khiển.</a:t>
            </a:r>
            <a:endParaRPr lang="en-US" sz="1450" dirty="0"/>
          </a:p>
        </p:txBody>
      </p:sp>
      <p:sp>
        <p:nvSpPr>
          <p:cNvPr id="10" name="Shape 7"/>
          <p:cNvSpPr/>
          <p:nvPr/>
        </p:nvSpPr>
        <p:spPr>
          <a:xfrm>
            <a:off x="725567" y="3208258"/>
            <a:ext cx="421243" cy="421243"/>
          </a:xfrm>
          <a:prstGeom prst="roundRect">
            <a:avLst>
              <a:gd name="adj" fmla="val 18670"/>
            </a:avLst>
          </a:prstGeom>
          <a:solidFill>
            <a:srgbClr val="124E73"/>
          </a:solidFill>
          <a:ln w="7620">
            <a:solidFill>
              <a:srgbClr val="2B678C"/>
            </a:solidFill>
            <a:prstDash val="solid"/>
          </a:ln>
        </p:spPr>
      </p:sp>
      <p:sp>
        <p:nvSpPr>
          <p:cNvPr id="11" name="Text 8"/>
          <p:cNvSpPr/>
          <p:nvPr/>
        </p:nvSpPr>
        <p:spPr>
          <a:xfrm>
            <a:off x="860584" y="3278386"/>
            <a:ext cx="151209" cy="280868"/>
          </a:xfrm>
          <a:prstGeom prst="rect">
            <a:avLst/>
          </a:prstGeom>
          <a:noFill/>
          <a:ln/>
        </p:spPr>
        <p:txBody>
          <a:bodyPr wrap="none" lIns="0" tIns="0" rIns="0" bIns="0" rtlCol="0" anchor="t"/>
          <a:lstStyle/>
          <a:p>
            <a:pPr marL="0" indent="0" algn="ctr">
              <a:lnSpc>
                <a:spcPts val="220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2</a:t>
            </a:r>
            <a:endParaRPr lang="en-US" sz="2200" dirty="0"/>
          </a:p>
        </p:txBody>
      </p:sp>
      <p:sp>
        <p:nvSpPr>
          <p:cNvPr id="12" name="Text 9"/>
          <p:cNvSpPr/>
          <p:nvPr/>
        </p:nvSpPr>
        <p:spPr>
          <a:xfrm>
            <a:off x="1310640" y="3259693"/>
            <a:ext cx="9006840" cy="299561"/>
          </a:xfrm>
          <a:prstGeom prst="rect">
            <a:avLst/>
          </a:prstGeom>
          <a:noFill/>
          <a:ln/>
        </p:spPr>
        <p:txBody>
          <a:bodyPr wrap="none" lIns="0" tIns="0" rIns="0" bIns="0" rtlCol="0" anchor="t"/>
          <a:lstStyle/>
          <a:p>
            <a:pPr marL="0" indent="0" algn="l">
              <a:lnSpc>
                <a:spcPts val="2350"/>
              </a:lnSpc>
              <a:buNone/>
            </a:pPr>
            <a:r>
              <a:rPr lang="en-US" sz="1450" b="1" kern="0" spc="-29" dirty="0">
                <a:solidFill>
                  <a:srgbClr val="2B4150"/>
                </a:solidFill>
                <a:latin typeface="PT Serif" pitchFamily="34" charset="0"/>
                <a:ea typeface="PT Serif" pitchFamily="34" charset="-122"/>
                <a:cs typeface="PT Serif" pitchFamily="34" charset="-120"/>
              </a:rPr>
              <a:t>Dọn dẹp khu vực làm việc</a:t>
            </a:r>
            <a:r>
              <a:rPr lang="en-US" sz="1450" kern="0" spc="-29" dirty="0">
                <a:solidFill>
                  <a:srgbClr val="2B4150"/>
                </a:solidFill>
                <a:latin typeface="PT Serif" pitchFamily="34" charset="0"/>
                <a:ea typeface="PT Serif" pitchFamily="34" charset="-122"/>
                <a:cs typeface="PT Serif" pitchFamily="34" charset="-120"/>
              </a:rPr>
              <a:t>: Loại bỏ vật cản quanh robot.</a:t>
            </a:r>
            <a:endParaRPr lang="en-US" sz="1450" dirty="0"/>
          </a:p>
        </p:txBody>
      </p:sp>
      <p:sp>
        <p:nvSpPr>
          <p:cNvPr id="13" name="Shape 10"/>
          <p:cNvSpPr/>
          <p:nvPr/>
        </p:nvSpPr>
        <p:spPr>
          <a:xfrm>
            <a:off x="725567" y="4069318"/>
            <a:ext cx="421243" cy="421243"/>
          </a:xfrm>
          <a:prstGeom prst="roundRect">
            <a:avLst>
              <a:gd name="adj" fmla="val 18670"/>
            </a:avLst>
          </a:prstGeom>
          <a:solidFill>
            <a:srgbClr val="124E73"/>
          </a:solidFill>
          <a:ln w="7620">
            <a:solidFill>
              <a:srgbClr val="2B678C"/>
            </a:solidFill>
            <a:prstDash val="solid"/>
          </a:ln>
        </p:spPr>
      </p:sp>
      <p:sp>
        <p:nvSpPr>
          <p:cNvPr id="14" name="Text 11"/>
          <p:cNvSpPr/>
          <p:nvPr/>
        </p:nvSpPr>
        <p:spPr>
          <a:xfrm>
            <a:off x="859988" y="4139446"/>
            <a:ext cx="152281" cy="280868"/>
          </a:xfrm>
          <a:prstGeom prst="rect">
            <a:avLst/>
          </a:prstGeom>
          <a:noFill/>
          <a:ln/>
        </p:spPr>
        <p:txBody>
          <a:bodyPr wrap="none" lIns="0" tIns="0" rIns="0" bIns="0" rtlCol="0" anchor="t"/>
          <a:lstStyle/>
          <a:p>
            <a:pPr marL="0" indent="0" algn="ctr">
              <a:lnSpc>
                <a:spcPts val="220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3</a:t>
            </a:r>
            <a:endParaRPr lang="en-US" sz="2200" dirty="0"/>
          </a:p>
        </p:txBody>
      </p:sp>
      <p:sp>
        <p:nvSpPr>
          <p:cNvPr id="15" name="Text 12"/>
          <p:cNvSpPr/>
          <p:nvPr/>
        </p:nvSpPr>
        <p:spPr>
          <a:xfrm>
            <a:off x="1310640" y="4120753"/>
            <a:ext cx="9639300" cy="599123"/>
          </a:xfrm>
          <a:prstGeom prst="rect">
            <a:avLst/>
          </a:prstGeom>
          <a:noFill/>
          <a:ln/>
        </p:spPr>
        <p:txBody>
          <a:bodyPr wrap="square" lIns="0" tIns="0" rIns="0" bIns="0" rtlCol="0" anchor="t"/>
          <a:lstStyle/>
          <a:p>
            <a:pPr marL="0" indent="0" algn="l">
              <a:lnSpc>
                <a:spcPts val="2350"/>
              </a:lnSpc>
              <a:buNone/>
            </a:pPr>
            <a:r>
              <a:rPr lang="en-US" sz="1450" b="1" kern="0" spc="-29" dirty="0">
                <a:solidFill>
                  <a:srgbClr val="2B4150"/>
                </a:solidFill>
                <a:latin typeface="PT Serif" pitchFamily="34" charset="0"/>
                <a:ea typeface="PT Serif" pitchFamily="34" charset="-122"/>
                <a:cs typeface="PT Serif" pitchFamily="34" charset="-120"/>
              </a:rPr>
              <a:t>Khởi động hệ thống điều khiển</a:t>
            </a:r>
            <a:r>
              <a:rPr lang="en-US" sz="1450" kern="0" spc="-29" dirty="0">
                <a:solidFill>
                  <a:srgbClr val="2B4150"/>
                </a:solidFill>
                <a:latin typeface="PT Serif" pitchFamily="34" charset="0"/>
                <a:ea typeface="PT Serif" pitchFamily="34" charset="-122"/>
                <a:cs typeface="PT Serif" pitchFamily="34" charset="-120"/>
              </a:rPr>
              <a:t>: Kiểm tra phần mềm và xác nhận rằng tất cả các hệ thống đang hoạt động bình thường.</a:t>
            </a:r>
            <a:endParaRPr lang="en-US" sz="1450" dirty="0"/>
          </a:p>
        </p:txBody>
      </p:sp>
      <p:sp>
        <p:nvSpPr>
          <p:cNvPr id="16" name="Shape 13"/>
          <p:cNvSpPr/>
          <p:nvPr/>
        </p:nvSpPr>
        <p:spPr>
          <a:xfrm>
            <a:off x="725567" y="5037838"/>
            <a:ext cx="421243" cy="421243"/>
          </a:xfrm>
          <a:prstGeom prst="roundRect">
            <a:avLst>
              <a:gd name="adj" fmla="val 18670"/>
            </a:avLst>
          </a:prstGeom>
          <a:solidFill>
            <a:srgbClr val="124E73"/>
          </a:solidFill>
          <a:ln w="7620">
            <a:solidFill>
              <a:srgbClr val="2B678C"/>
            </a:solidFill>
            <a:prstDash val="solid"/>
          </a:ln>
        </p:spPr>
      </p:sp>
      <p:sp>
        <p:nvSpPr>
          <p:cNvPr id="17" name="Text 14"/>
          <p:cNvSpPr/>
          <p:nvPr/>
        </p:nvSpPr>
        <p:spPr>
          <a:xfrm>
            <a:off x="848439" y="5107966"/>
            <a:ext cx="175379" cy="280868"/>
          </a:xfrm>
          <a:prstGeom prst="rect">
            <a:avLst/>
          </a:prstGeom>
          <a:noFill/>
          <a:ln/>
        </p:spPr>
        <p:txBody>
          <a:bodyPr wrap="none" lIns="0" tIns="0" rIns="0" bIns="0" rtlCol="0" anchor="t"/>
          <a:lstStyle/>
          <a:p>
            <a:pPr marL="0" indent="0" algn="ctr">
              <a:lnSpc>
                <a:spcPts val="220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4</a:t>
            </a:r>
            <a:endParaRPr lang="en-US" sz="2200" dirty="0"/>
          </a:p>
        </p:txBody>
      </p:sp>
      <p:sp>
        <p:nvSpPr>
          <p:cNvPr id="18" name="Text 15"/>
          <p:cNvSpPr/>
          <p:nvPr/>
        </p:nvSpPr>
        <p:spPr>
          <a:xfrm>
            <a:off x="1310640" y="5089273"/>
            <a:ext cx="9639300" cy="599123"/>
          </a:xfrm>
          <a:prstGeom prst="rect">
            <a:avLst/>
          </a:prstGeom>
          <a:noFill/>
          <a:ln/>
        </p:spPr>
        <p:txBody>
          <a:bodyPr wrap="square" lIns="0" tIns="0" rIns="0" bIns="0" rtlCol="0" anchor="t"/>
          <a:lstStyle/>
          <a:p>
            <a:pPr marL="0" indent="0" algn="l">
              <a:lnSpc>
                <a:spcPts val="2350"/>
              </a:lnSpc>
              <a:buNone/>
            </a:pPr>
            <a:r>
              <a:rPr lang="en-US" sz="1450" b="1" kern="0" spc="-29" dirty="0">
                <a:solidFill>
                  <a:srgbClr val="2B4150"/>
                </a:solidFill>
                <a:latin typeface="PT Serif" pitchFamily="34" charset="0"/>
                <a:ea typeface="PT Serif" pitchFamily="34" charset="-122"/>
                <a:cs typeface="PT Serif" pitchFamily="34" charset="-120"/>
              </a:rPr>
              <a:t>Lập trình các tác vụ</a:t>
            </a:r>
            <a:r>
              <a:rPr lang="en-US" sz="1450" kern="0" spc="-29" dirty="0">
                <a:solidFill>
                  <a:srgbClr val="2B4150"/>
                </a:solidFill>
                <a:latin typeface="PT Serif" pitchFamily="34" charset="0"/>
                <a:ea typeface="PT Serif" pitchFamily="34" charset="-122"/>
                <a:cs typeface="PT Serif" pitchFamily="34" charset="-120"/>
              </a:rPr>
              <a:t>: Lập trình chính xác các nhiệm vụ mà cánh tay robot sẽ thực hiện, đảm bảo hiệu suất và an toàn.</a:t>
            </a:r>
            <a:endParaRPr lang="en-US" sz="1450" dirty="0"/>
          </a:p>
        </p:txBody>
      </p:sp>
      <p:sp>
        <p:nvSpPr>
          <p:cNvPr id="19" name="Shape 16"/>
          <p:cNvSpPr/>
          <p:nvPr/>
        </p:nvSpPr>
        <p:spPr>
          <a:xfrm>
            <a:off x="746401" y="5902184"/>
            <a:ext cx="421243" cy="421243"/>
          </a:xfrm>
          <a:prstGeom prst="roundRect">
            <a:avLst>
              <a:gd name="adj" fmla="val 18670"/>
            </a:avLst>
          </a:prstGeom>
          <a:solidFill>
            <a:srgbClr val="124E73"/>
          </a:solidFill>
          <a:ln w="7620">
            <a:solidFill>
              <a:srgbClr val="2B678C"/>
            </a:solidFill>
            <a:prstDash val="solid"/>
          </a:ln>
        </p:spPr>
      </p:sp>
      <p:sp>
        <p:nvSpPr>
          <p:cNvPr id="20" name="Text 17"/>
          <p:cNvSpPr/>
          <p:nvPr/>
        </p:nvSpPr>
        <p:spPr>
          <a:xfrm>
            <a:off x="882370" y="5972311"/>
            <a:ext cx="149185" cy="280868"/>
          </a:xfrm>
          <a:prstGeom prst="rect">
            <a:avLst/>
          </a:prstGeom>
          <a:noFill/>
          <a:ln/>
        </p:spPr>
        <p:txBody>
          <a:bodyPr wrap="none" lIns="0" tIns="0" rIns="0" bIns="0" rtlCol="0" anchor="t"/>
          <a:lstStyle/>
          <a:p>
            <a:pPr marL="0" indent="0" algn="ctr">
              <a:lnSpc>
                <a:spcPts val="220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5</a:t>
            </a:r>
            <a:endParaRPr lang="en-US" sz="2200" dirty="0"/>
          </a:p>
        </p:txBody>
      </p:sp>
      <p:sp>
        <p:nvSpPr>
          <p:cNvPr id="21" name="Text 18"/>
          <p:cNvSpPr/>
          <p:nvPr/>
        </p:nvSpPr>
        <p:spPr>
          <a:xfrm>
            <a:off x="1331474" y="5953618"/>
            <a:ext cx="9006840" cy="299561"/>
          </a:xfrm>
          <a:prstGeom prst="rect">
            <a:avLst/>
          </a:prstGeom>
          <a:noFill/>
          <a:ln/>
        </p:spPr>
        <p:txBody>
          <a:bodyPr wrap="none" lIns="0" tIns="0" rIns="0" bIns="0" rtlCol="0" anchor="t"/>
          <a:lstStyle/>
          <a:p>
            <a:pPr marL="0" indent="0" algn="l">
              <a:lnSpc>
                <a:spcPts val="2350"/>
              </a:lnSpc>
              <a:buNone/>
            </a:pPr>
            <a:r>
              <a:rPr lang="en-US" sz="1450" b="1" kern="0" spc="-29" dirty="0">
                <a:solidFill>
                  <a:srgbClr val="2B4150"/>
                </a:solidFill>
                <a:latin typeface="PT Serif" pitchFamily="34" charset="0"/>
                <a:ea typeface="PT Serif" pitchFamily="34" charset="-122"/>
                <a:cs typeface="PT Serif" pitchFamily="34" charset="-120"/>
              </a:rPr>
              <a:t>Theo dõi trong quá trình vận hành</a:t>
            </a:r>
            <a:r>
              <a:rPr lang="en-US" sz="1450" kern="0" spc="-29" dirty="0">
                <a:solidFill>
                  <a:srgbClr val="2B4150"/>
                </a:solidFill>
                <a:latin typeface="PT Serif" pitchFamily="34" charset="0"/>
                <a:ea typeface="PT Serif" pitchFamily="34" charset="-122"/>
                <a:cs typeface="PT Serif" pitchFamily="34" charset="-120"/>
              </a:rPr>
              <a:t>: Giám sát hoạt động và ngắt ngay khi có dấu hiệu bất thường.</a:t>
            </a:r>
            <a:endParaRPr lang="en-US" sz="1450" dirty="0"/>
          </a:p>
        </p:txBody>
      </p:sp>
      <p:sp>
        <p:nvSpPr>
          <p:cNvPr id="22" name="Shape 19"/>
          <p:cNvSpPr/>
          <p:nvPr/>
        </p:nvSpPr>
        <p:spPr>
          <a:xfrm>
            <a:off x="725567" y="6770897"/>
            <a:ext cx="421243" cy="421243"/>
          </a:xfrm>
          <a:prstGeom prst="roundRect">
            <a:avLst>
              <a:gd name="adj" fmla="val 18670"/>
            </a:avLst>
          </a:prstGeom>
          <a:solidFill>
            <a:srgbClr val="124E73"/>
          </a:solidFill>
          <a:ln w="7620">
            <a:solidFill>
              <a:srgbClr val="2B678C"/>
            </a:solidFill>
            <a:prstDash val="solid"/>
          </a:ln>
        </p:spPr>
      </p:sp>
      <p:sp>
        <p:nvSpPr>
          <p:cNvPr id="23" name="Text 20"/>
          <p:cNvSpPr/>
          <p:nvPr/>
        </p:nvSpPr>
        <p:spPr>
          <a:xfrm>
            <a:off x="852011" y="6841024"/>
            <a:ext cx="168354" cy="280868"/>
          </a:xfrm>
          <a:prstGeom prst="rect">
            <a:avLst/>
          </a:prstGeom>
          <a:noFill/>
          <a:ln/>
        </p:spPr>
        <p:txBody>
          <a:bodyPr wrap="none" lIns="0" tIns="0" rIns="0" bIns="0" rtlCol="0" anchor="t"/>
          <a:lstStyle/>
          <a:p>
            <a:pPr marL="0" indent="0" algn="ctr">
              <a:lnSpc>
                <a:spcPts val="220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6</a:t>
            </a:r>
            <a:endParaRPr lang="en-US" sz="2200" dirty="0"/>
          </a:p>
        </p:txBody>
      </p:sp>
      <p:sp>
        <p:nvSpPr>
          <p:cNvPr id="24" name="Text 21"/>
          <p:cNvSpPr/>
          <p:nvPr/>
        </p:nvSpPr>
        <p:spPr>
          <a:xfrm>
            <a:off x="1310640" y="6822331"/>
            <a:ext cx="9006840" cy="299561"/>
          </a:xfrm>
          <a:prstGeom prst="rect">
            <a:avLst/>
          </a:prstGeom>
          <a:noFill/>
          <a:ln/>
        </p:spPr>
        <p:txBody>
          <a:bodyPr wrap="none" lIns="0" tIns="0" rIns="0" bIns="0" rtlCol="0" anchor="t"/>
          <a:lstStyle/>
          <a:p>
            <a:pPr marL="0" indent="0" algn="l">
              <a:lnSpc>
                <a:spcPts val="2350"/>
              </a:lnSpc>
              <a:buNone/>
            </a:pPr>
            <a:r>
              <a:rPr lang="en-US" sz="1450" b="1" kern="0" spc="-29" dirty="0">
                <a:solidFill>
                  <a:srgbClr val="2B4150"/>
                </a:solidFill>
                <a:latin typeface="PT Serif" pitchFamily="34" charset="0"/>
                <a:ea typeface="PT Serif" pitchFamily="34" charset="-122"/>
                <a:cs typeface="PT Serif" pitchFamily="34" charset="-120"/>
              </a:rPr>
              <a:t>Tắt thiết bị an toàn</a:t>
            </a:r>
            <a:r>
              <a:rPr lang="en-US" sz="1450" kern="0" spc="-29" dirty="0">
                <a:solidFill>
                  <a:srgbClr val="2B4150"/>
                </a:solidFill>
                <a:latin typeface="PT Serif" pitchFamily="34" charset="0"/>
                <a:ea typeface="PT Serif" pitchFamily="34" charset="-122"/>
                <a:cs typeface="PT Serif" pitchFamily="34" charset="-120"/>
              </a:rPr>
              <a:t>: Sau khi hoàn tất, ngắt kết nối và lưu trữ robot an toàn.</a:t>
            </a:r>
            <a:endParaRPr lang="en-US" sz="1450" dirty="0"/>
          </a:p>
        </p:txBody>
      </p:sp>
      <p:pic>
        <p:nvPicPr>
          <p:cNvPr id="25" name="Picture 24">
            <a:extLst>
              <a:ext uri="{FF2B5EF4-FFF2-40B4-BE49-F238E27FC236}">
                <a16:creationId xmlns:a16="http://schemas.microsoft.com/office/drawing/2014/main" id="{ECE50191-4039-F246-8749-76DD4836F934}"/>
              </a:ext>
            </a:extLst>
          </p:cNvPr>
          <p:cNvPicPr>
            <a:picLocks noChangeAspect="1"/>
          </p:cNvPicPr>
          <p:nvPr/>
        </p:nvPicPr>
        <p:blipFill>
          <a:blip r:embed="rId4"/>
          <a:stretch>
            <a:fillRect/>
          </a:stretch>
        </p:blipFill>
        <p:spPr>
          <a:xfrm>
            <a:off x="11868898" y="7405635"/>
            <a:ext cx="2578797" cy="79853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228426" y="3251049"/>
            <a:ext cx="3090386" cy="2589490"/>
          </a:xfrm>
          <a:prstGeom prst="rect">
            <a:avLst/>
          </a:prstGeom>
        </p:spPr>
      </p:pic>
      <p:sp>
        <p:nvSpPr>
          <p:cNvPr id="3" name="Text 0"/>
          <p:cNvSpPr/>
          <p:nvPr/>
        </p:nvSpPr>
        <p:spPr>
          <a:xfrm>
            <a:off x="793790" y="801886"/>
            <a:ext cx="7221498" cy="354330"/>
          </a:xfrm>
          <a:prstGeom prst="rect">
            <a:avLst/>
          </a:prstGeom>
          <a:noFill/>
          <a:ln/>
        </p:spPr>
        <p:txBody>
          <a:bodyPr wrap="none" lIns="0" tIns="0" rIns="0" bIns="0" rtlCol="0" anchor="t"/>
          <a:lstStyle/>
          <a:p>
            <a:pPr marL="0" indent="0">
              <a:lnSpc>
                <a:spcPts val="2750"/>
              </a:lnSpc>
              <a:buNone/>
            </a:pPr>
            <a:r>
              <a:rPr lang="en-US" sz="2400" b="1" kern="0" spc="-67" dirty="0">
                <a:solidFill>
                  <a:srgbClr val="124E73"/>
                </a:solidFill>
                <a:latin typeface="Montserrat Medium" panose="00000600000000000000" pitchFamily="2" charset="0"/>
                <a:ea typeface="MuseoModerno Bold" pitchFamily="34" charset="-122"/>
                <a:cs typeface="MuseoModerno Bold" pitchFamily="34" charset="-120"/>
              </a:rPr>
              <a:t>B. Các biện pháp xử lý khẩn cấp và cơ chế ứng phó sự cố</a:t>
            </a:r>
            <a:endParaRPr lang="en-US" sz="2400" dirty="0"/>
          </a:p>
        </p:txBody>
      </p:sp>
      <p:sp>
        <p:nvSpPr>
          <p:cNvPr id="4" name="Text 1"/>
          <p:cNvSpPr/>
          <p:nvPr/>
        </p:nvSpPr>
        <p:spPr>
          <a:xfrm>
            <a:off x="793790" y="1411367"/>
            <a:ext cx="9385221"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5" name="Shape 2"/>
          <p:cNvSpPr/>
          <p:nvPr/>
        </p:nvSpPr>
        <p:spPr>
          <a:xfrm>
            <a:off x="1118711" y="2029420"/>
            <a:ext cx="30480" cy="5398175"/>
          </a:xfrm>
          <a:prstGeom prst="roundRect">
            <a:avLst>
              <a:gd name="adj" fmla="val 312558"/>
            </a:avLst>
          </a:prstGeom>
          <a:solidFill>
            <a:srgbClr val="B9D0DE"/>
          </a:solidFill>
          <a:ln/>
        </p:spPr>
      </p:sp>
      <p:sp>
        <p:nvSpPr>
          <p:cNvPr id="6" name="Shape 3"/>
          <p:cNvSpPr/>
          <p:nvPr/>
        </p:nvSpPr>
        <p:spPr>
          <a:xfrm>
            <a:off x="878800" y="2284571"/>
            <a:ext cx="510302" cy="510302"/>
          </a:xfrm>
          <a:prstGeom prst="roundRect">
            <a:avLst>
              <a:gd name="adj" fmla="val 18669"/>
            </a:avLst>
          </a:prstGeom>
          <a:solidFill>
            <a:srgbClr val="124E73"/>
          </a:solidFill>
          <a:ln w="7620">
            <a:solidFill>
              <a:srgbClr val="2B678C"/>
            </a:solidFill>
            <a:prstDash val="solid"/>
          </a:ln>
        </p:spPr>
      </p:sp>
      <p:sp>
        <p:nvSpPr>
          <p:cNvPr id="7" name="Text 4"/>
          <p:cNvSpPr/>
          <p:nvPr/>
        </p:nvSpPr>
        <p:spPr>
          <a:xfrm>
            <a:off x="1056561" y="2369582"/>
            <a:ext cx="154781"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1</a:t>
            </a:r>
            <a:endParaRPr lang="en-US" sz="2650" dirty="0"/>
          </a:p>
        </p:txBody>
      </p:sp>
      <p:sp>
        <p:nvSpPr>
          <p:cNvPr id="8" name="Text 5"/>
          <p:cNvSpPr/>
          <p:nvPr/>
        </p:nvSpPr>
        <p:spPr>
          <a:xfrm>
            <a:off x="1587579" y="2366217"/>
            <a:ext cx="11646100"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Đào tạo nhận diện tình huống khẩn cấp</a:t>
            </a:r>
            <a:r>
              <a:rPr lang="en-US" sz="1750" kern="0" spc="-36" dirty="0">
                <a:solidFill>
                  <a:srgbClr val="2B4150"/>
                </a:solidFill>
                <a:latin typeface="PT Serif" pitchFamily="34" charset="0"/>
                <a:ea typeface="PT Serif" pitchFamily="34" charset="-122"/>
                <a:cs typeface="PT Serif" pitchFamily="34" charset="-120"/>
              </a:rPr>
              <a:t>: Nhân viên phải biết cách nhận diện sự cố và ngắt nguồn điện khi cần thiết.</a:t>
            </a:r>
            <a:endParaRPr lang="en-US" sz="1750" dirty="0"/>
          </a:p>
        </p:txBody>
      </p:sp>
      <p:sp>
        <p:nvSpPr>
          <p:cNvPr id="9" name="Shape 6"/>
          <p:cNvSpPr/>
          <p:nvPr/>
        </p:nvSpPr>
        <p:spPr>
          <a:xfrm>
            <a:off x="878800" y="3690818"/>
            <a:ext cx="510302" cy="510302"/>
          </a:xfrm>
          <a:prstGeom prst="roundRect">
            <a:avLst>
              <a:gd name="adj" fmla="val 18669"/>
            </a:avLst>
          </a:prstGeom>
          <a:solidFill>
            <a:srgbClr val="124E73"/>
          </a:solidFill>
          <a:ln w="7620">
            <a:solidFill>
              <a:srgbClr val="2B678C"/>
            </a:solidFill>
            <a:prstDash val="solid"/>
          </a:ln>
        </p:spPr>
      </p:sp>
      <p:sp>
        <p:nvSpPr>
          <p:cNvPr id="10" name="Text 7"/>
          <p:cNvSpPr/>
          <p:nvPr/>
        </p:nvSpPr>
        <p:spPr>
          <a:xfrm>
            <a:off x="1042392" y="3775829"/>
            <a:ext cx="18311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2</a:t>
            </a:r>
            <a:endParaRPr lang="en-US" sz="2650" dirty="0"/>
          </a:p>
        </p:txBody>
      </p:sp>
      <p:sp>
        <p:nvSpPr>
          <p:cNvPr id="11" name="Text 8"/>
          <p:cNvSpPr/>
          <p:nvPr/>
        </p:nvSpPr>
        <p:spPr>
          <a:xfrm>
            <a:off x="1587579" y="3772465"/>
            <a:ext cx="8591431"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Trang bị thiết bị cứu hộ</a:t>
            </a:r>
            <a:r>
              <a:rPr lang="en-US" sz="1750" kern="0" spc="-36" dirty="0">
                <a:solidFill>
                  <a:srgbClr val="2B4150"/>
                </a:solidFill>
                <a:latin typeface="PT Serif" pitchFamily="34" charset="0"/>
                <a:ea typeface="PT Serif" pitchFamily="34" charset="-122"/>
                <a:cs typeface="PT Serif" pitchFamily="34" charset="-120"/>
              </a:rPr>
              <a:t>: Cung cấp các dụng cụ sơ cứu và cứu hỏa trong khu vực làm việc.</a:t>
            </a:r>
            <a:endParaRPr lang="en-US" sz="1750" dirty="0"/>
          </a:p>
        </p:txBody>
      </p:sp>
      <p:sp>
        <p:nvSpPr>
          <p:cNvPr id="12" name="Shape 9"/>
          <p:cNvSpPr/>
          <p:nvPr/>
        </p:nvSpPr>
        <p:spPr>
          <a:xfrm>
            <a:off x="878800" y="5097066"/>
            <a:ext cx="510302" cy="510302"/>
          </a:xfrm>
          <a:prstGeom prst="roundRect">
            <a:avLst>
              <a:gd name="adj" fmla="val 18669"/>
            </a:avLst>
          </a:prstGeom>
          <a:solidFill>
            <a:srgbClr val="124E73"/>
          </a:solidFill>
          <a:ln w="7620">
            <a:solidFill>
              <a:srgbClr val="2B678C"/>
            </a:solidFill>
            <a:prstDash val="solid"/>
          </a:ln>
        </p:spPr>
      </p:sp>
      <p:sp>
        <p:nvSpPr>
          <p:cNvPr id="13" name="Text 10"/>
          <p:cNvSpPr/>
          <p:nvPr/>
        </p:nvSpPr>
        <p:spPr>
          <a:xfrm>
            <a:off x="1041678" y="5182076"/>
            <a:ext cx="18442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3</a:t>
            </a:r>
            <a:endParaRPr lang="en-US" sz="2650" dirty="0"/>
          </a:p>
        </p:txBody>
      </p:sp>
      <p:sp>
        <p:nvSpPr>
          <p:cNvPr id="14" name="Text 11"/>
          <p:cNvSpPr/>
          <p:nvPr/>
        </p:nvSpPr>
        <p:spPr>
          <a:xfrm>
            <a:off x="1587579" y="5178712"/>
            <a:ext cx="8591431"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Thông báo sự cố</a:t>
            </a:r>
            <a:r>
              <a:rPr lang="en-US" sz="1750" kern="0" spc="-36" dirty="0">
                <a:solidFill>
                  <a:srgbClr val="2B4150"/>
                </a:solidFill>
                <a:latin typeface="PT Serif" pitchFamily="34" charset="0"/>
                <a:ea typeface="PT Serif" pitchFamily="34" charset="-122"/>
                <a:cs typeface="PT Serif" pitchFamily="34" charset="-120"/>
              </a:rPr>
              <a:t>: Thông báo nhanh chóng cho quản lý và đồng nghiệp để phối hợp xử lý.</a:t>
            </a:r>
            <a:endParaRPr lang="en-US" sz="1750" dirty="0"/>
          </a:p>
        </p:txBody>
      </p:sp>
      <p:sp>
        <p:nvSpPr>
          <p:cNvPr id="15" name="Shape 12"/>
          <p:cNvSpPr/>
          <p:nvPr/>
        </p:nvSpPr>
        <p:spPr>
          <a:xfrm>
            <a:off x="878800" y="6503313"/>
            <a:ext cx="510302" cy="510302"/>
          </a:xfrm>
          <a:prstGeom prst="roundRect">
            <a:avLst>
              <a:gd name="adj" fmla="val 18669"/>
            </a:avLst>
          </a:prstGeom>
          <a:solidFill>
            <a:srgbClr val="124E73"/>
          </a:solidFill>
          <a:ln w="7620">
            <a:solidFill>
              <a:srgbClr val="2B678C"/>
            </a:solidFill>
            <a:prstDash val="solid"/>
          </a:ln>
        </p:spPr>
      </p:sp>
      <p:sp>
        <p:nvSpPr>
          <p:cNvPr id="16" name="Text 13"/>
          <p:cNvSpPr/>
          <p:nvPr/>
        </p:nvSpPr>
        <p:spPr>
          <a:xfrm>
            <a:off x="1027748" y="6588323"/>
            <a:ext cx="21228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4</a:t>
            </a:r>
            <a:endParaRPr lang="en-US" sz="2650" dirty="0"/>
          </a:p>
        </p:txBody>
      </p:sp>
      <p:sp>
        <p:nvSpPr>
          <p:cNvPr id="17" name="Text 14"/>
          <p:cNvSpPr/>
          <p:nvPr/>
        </p:nvSpPr>
        <p:spPr>
          <a:xfrm>
            <a:off x="1587579" y="6584959"/>
            <a:ext cx="11344650"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Đánh giá sự cố và cải tiến</a:t>
            </a:r>
            <a:r>
              <a:rPr lang="en-US" sz="1750" kern="0" spc="-36" dirty="0">
                <a:solidFill>
                  <a:srgbClr val="2B4150"/>
                </a:solidFill>
                <a:latin typeface="PT Serif" pitchFamily="34" charset="0"/>
                <a:ea typeface="PT Serif" pitchFamily="34" charset="-122"/>
                <a:cs typeface="PT Serif" pitchFamily="34" charset="-120"/>
              </a:rPr>
              <a:t>: Sau sự cố, thực hiện đánh giá để cải thiện quy trình vận hành và an toàn.</a:t>
            </a:r>
            <a:endParaRPr lang="en-US" sz="1750" dirty="0"/>
          </a:p>
        </p:txBody>
      </p:sp>
      <p:pic>
        <p:nvPicPr>
          <p:cNvPr id="18" name="Picture 17">
            <a:extLst>
              <a:ext uri="{FF2B5EF4-FFF2-40B4-BE49-F238E27FC236}">
                <a16:creationId xmlns:a16="http://schemas.microsoft.com/office/drawing/2014/main" id="{8FE00E10-3184-A565-68F6-D2B0471895B4}"/>
              </a:ext>
            </a:extLst>
          </p:cNvPr>
          <p:cNvPicPr>
            <a:picLocks noChangeAspect="1"/>
          </p:cNvPicPr>
          <p:nvPr/>
        </p:nvPicPr>
        <p:blipFill>
          <a:blip r:embed="rId4"/>
          <a:stretch>
            <a:fillRect/>
          </a:stretch>
        </p:blipFill>
        <p:spPr>
          <a:xfrm>
            <a:off x="11868898" y="7405635"/>
            <a:ext cx="2578797" cy="79853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14284"/>
          <a:stretch/>
        </p:blipFill>
        <p:spPr>
          <a:xfrm>
            <a:off x="11418451" y="2942115"/>
            <a:ext cx="3211949" cy="2965014"/>
          </a:xfrm>
          <a:prstGeom prst="rect">
            <a:avLst/>
          </a:prstGeom>
        </p:spPr>
      </p:pic>
      <p:sp>
        <p:nvSpPr>
          <p:cNvPr id="3" name="Text 0"/>
          <p:cNvSpPr/>
          <p:nvPr/>
        </p:nvSpPr>
        <p:spPr>
          <a:xfrm>
            <a:off x="1391424" y="407670"/>
            <a:ext cx="4674394" cy="334208"/>
          </a:xfrm>
          <a:prstGeom prst="rect">
            <a:avLst/>
          </a:prstGeom>
          <a:noFill/>
          <a:ln/>
        </p:spPr>
        <p:txBody>
          <a:bodyPr wrap="none" lIns="0" tIns="0" rIns="0" bIns="0" rtlCol="0" anchor="t"/>
          <a:lstStyle/>
          <a:p>
            <a:pPr marL="0" indent="0" algn="ctr">
              <a:lnSpc>
                <a:spcPts val="2600"/>
              </a:lnSpc>
              <a:buNone/>
            </a:pPr>
            <a:r>
              <a:rPr lang="en-US" sz="2800" b="1" kern="0" spc="-63" dirty="0">
                <a:solidFill>
                  <a:srgbClr val="124E73"/>
                </a:solidFill>
                <a:latin typeface="Montserrat Medium" panose="00000600000000000000" pitchFamily="2" charset="0"/>
                <a:ea typeface="MuseoModerno Bold" pitchFamily="34" charset="-122"/>
                <a:cs typeface="MuseoModerno Bold" pitchFamily="34" charset="-120"/>
              </a:rPr>
              <a:t>V. Đánh giá rủi ro và quản lý mối nguy</a:t>
            </a:r>
            <a:endParaRPr lang="en-US" sz="2800" dirty="0"/>
          </a:p>
        </p:txBody>
      </p:sp>
      <p:sp>
        <p:nvSpPr>
          <p:cNvPr id="4" name="Text 1"/>
          <p:cNvSpPr/>
          <p:nvPr/>
        </p:nvSpPr>
        <p:spPr>
          <a:xfrm>
            <a:off x="624007" y="1526407"/>
            <a:ext cx="4752023" cy="278606"/>
          </a:xfrm>
          <a:prstGeom prst="rect">
            <a:avLst/>
          </a:prstGeom>
          <a:noFill/>
          <a:ln/>
        </p:spPr>
        <p:txBody>
          <a:bodyPr wrap="none" lIns="0" tIns="0" rIns="0" bIns="0" rtlCol="0" anchor="t"/>
          <a:lstStyle/>
          <a:p>
            <a:pPr marL="0" indent="0">
              <a:lnSpc>
                <a:spcPts val="2150"/>
              </a:lnSpc>
              <a:buNone/>
            </a:pPr>
            <a:r>
              <a:rPr lang="en-US" b="1" kern="0" spc="-53" dirty="0">
                <a:solidFill>
                  <a:srgbClr val="124E73"/>
                </a:solidFill>
                <a:latin typeface="Montserrat Medium" panose="00000600000000000000" pitchFamily="2" charset="0"/>
                <a:ea typeface="MuseoModerno Bold" pitchFamily="34" charset="-122"/>
                <a:cs typeface="MuseoModerno Bold" pitchFamily="34" charset="-120"/>
              </a:rPr>
              <a:t>A. Nhận diện các rủi ro, mối nguy hiểm tiềm ẩn</a:t>
            </a:r>
            <a:endParaRPr lang="en-US" dirty="0"/>
          </a:p>
        </p:txBody>
      </p:sp>
      <p:sp>
        <p:nvSpPr>
          <p:cNvPr id="5" name="Text 2"/>
          <p:cNvSpPr/>
          <p:nvPr/>
        </p:nvSpPr>
        <p:spPr>
          <a:xfrm>
            <a:off x="624007" y="1548765"/>
            <a:ext cx="9724787" cy="285155"/>
          </a:xfrm>
          <a:prstGeom prst="rect">
            <a:avLst/>
          </a:prstGeom>
          <a:noFill/>
          <a:ln/>
        </p:spPr>
        <p:txBody>
          <a:bodyPr wrap="none" lIns="0" tIns="0" rIns="0" bIns="0" rtlCol="0" anchor="t"/>
          <a:lstStyle/>
          <a:p>
            <a:pPr marL="0" indent="0">
              <a:lnSpc>
                <a:spcPts val="2200"/>
              </a:lnSpc>
              <a:buNone/>
            </a:pPr>
            <a:endParaRPr lang="en-US" sz="1400" dirty="0"/>
          </a:p>
        </p:txBody>
      </p:sp>
      <p:pic>
        <p:nvPicPr>
          <p:cNvPr id="6" name="Image 1" descr="preencoded.png"/>
          <p:cNvPicPr>
            <a:picLocks noChangeAspect="1"/>
          </p:cNvPicPr>
          <p:nvPr/>
        </p:nvPicPr>
        <p:blipFill>
          <a:blip r:embed="rId4"/>
          <a:stretch>
            <a:fillRect/>
          </a:stretch>
        </p:blipFill>
        <p:spPr>
          <a:xfrm>
            <a:off x="624007" y="2301073"/>
            <a:ext cx="891421" cy="1159598"/>
          </a:xfrm>
          <a:prstGeom prst="rect">
            <a:avLst/>
          </a:prstGeom>
        </p:spPr>
      </p:pic>
      <p:sp>
        <p:nvSpPr>
          <p:cNvPr id="7" name="Text 3"/>
          <p:cNvSpPr/>
          <p:nvPr/>
        </p:nvSpPr>
        <p:spPr>
          <a:xfrm>
            <a:off x="1782841" y="2702614"/>
            <a:ext cx="11963303" cy="570309"/>
          </a:xfrm>
          <a:prstGeom prst="rect">
            <a:avLst/>
          </a:prstGeom>
          <a:noFill/>
          <a:ln/>
        </p:spPr>
        <p:txBody>
          <a:bodyPr wrap="square" lIns="0" tIns="0" rIns="0" bIns="0" rtlCol="0" anchor="t"/>
          <a:lstStyle/>
          <a:p>
            <a:pPr marL="0" indent="0" algn="l">
              <a:lnSpc>
                <a:spcPts val="2200"/>
              </a:lnSpc>
              <a:buNone/>
            </a:pPr>
            <a:r>
              <a:rPr lang="en-US" b="1" kern="0" spc="-28" dirty="0">
                <a:solidFill>
                  <a:srgbClr val="2B4150"/>
                </a:solidFill>
                <a:latin typeface="PT Serif" pitchFamily="34" charset="0"/>
                <a:ea typeface="PT Serif" pitchFamily="34" charset="-122"/>
                <a:cs typeface="PT Serif" pitchFamily="34" charset="-120"/>
              </a:rPr>
              <a:t>Va chạm với cánh tay robot</a:t>
            </a:r>
            <a:r>
              <a:rPr lang="en-US" kern="0" spc="-28" dirty="0">
                <a:solidFill>
                  <a:srgbClr val="2B4150"/>
                </a:solidFill>
                <a:latin typeface="PT Serif" pitchFamily="34" charset="0"/>
                <a:ea typeface="PT Serif" pitchFamily="34" charset="-122"/>
                <a:cs typeface="PT Serif" pitchFamily="34" charset="-120"/>
              </a:rPr>
              <a:t>: Cánh tay robot di chuyển nhanh, dễ gây tai nạn nếu người vận hành mất tập trung.</a:t>
            </a:r>
            <a:endParaRPr lang="en-US" dirty="0"/>
          </a:p>
        </p:txBody>
      </p:sp>
      <p:pic>
        <p:nvPicPr>
          <p:cNvPr id="8" name="Image 2" descr="preencoded.png"/>
          <p:cNvPicPr>
            <a:picLocks noChangeAspect="1"/>
          </p:cNvPicPr>
          <p:nvPr/>
        </p:nvPicPr>
        <p:blipFill>
          <a:blip r:embed="rId5"/>
          <a:stretch>
            <a:fillRect/>
          </a:stretch>
        </p:blipFill>
        <p:spPr>
          <a:xfrm>
            <a:off x="624007" y="3460671"/>
            <a:ext cx="891421" cy="1159598"/>
          </a:xfrm>
          <a:prstGeom prst="rect">
            <a:avLst/>
          </a:prstGeom>
        </p:spPr>
      </p:pic>
      <p:sp>
        <p:nvSpPr>
          <p:cNvPr id="9" name="Text 4"/>
          <p:cNvSpPr/>
          <p:nvPr/>
        </p:nvSpPr>
        <p:spPr>
          <a:xfrm>
            <a:off x="1782842" y="3794656"/>
            <a:ext cx="8565952" cy="285155"/>
          </a:xfrm>
          <a:prstGeom prst="rect">
            <a:avLst/>
          </a:prstGeom>
          <a:noFill/>
          <a:ln/>
        </p:spPr>
        <p:txBody>
          <a:bodyPr wrap="none" lIns="0" tIns="0" rIns="0" bIns="0" rtlCol="0" anchor="t"/>
          <a:lstStyle/>
          <a:p>
            <a:pPr marL="0" indent="0" algn="l">
              <a:lnSpc>
                <a:spcPts val="2200"/>
              </a:lnSpc>
              <a:buNone/>
            </a:pPr>
            <a:r>
              <a:rPr lang="en-US" b="1" kern="0" spc="-28" dirty="0">
                <a:solidFill>
                  <a:srgbClr val="2B4150"/>
                </a:solidFill>
                <a:latin typeface="PT Serif" pitchFamily="34" charset="0"/>
                <a:ea typeface="PT Serif" pitchFamily="34" charset="-122"/>
                <a:cs typeface="PT Serif" pitchFamily="34" charset="-120"/>
              </a:rPr>
              <a:t>Mối nguy hệ thống điện và cảm biến</a:t>
            </a:r>
            <a:r>
              <a:rPr lang="en-US" kern="0" spc="-28" dirty="0">
                <a:solidFill>
                  <a:srgbClr val="2B4150"/>
                </a:solidFill>
                <a:latin typeface="PT Serif" pitchFamily="34" charset="0"/>
                <a:ea typeface="PT Serif" pitchFamily="34" charset="-122"/>
                <a:cs typeface="PT Serif" pitchFamily="34" charset="-120"/>
              </a:rPr>
              <a:t>: Sự cố điện hoặc hỏng cảm biến có thể dẫn đến tai nạn.</a:t>
            </a:r>
            <a:endParaRPr lang="en-US" dirty="0"/>
          </a:p>
        </p:txBody>
      </p:sp>
      <p:pic>
        <p:nvPicPr>
          <p:cNvPr id="10" name="Image 3" descr="preencoded.png"/>
          <p:cNvPicPr>
            <a:picLocks noChangeAspect="1"/>
          </p:cNvPicPr>
          <p:nvPr/>
        </p:nvPicPr>
        <p:blipFill>
          <a:blip r:embed="rId6"/>
          <a:stretch>
            <a:fillRect/>
          </a:stretch>
        </p:blipFill>
        <p:spPr>
          <a:xfrm>
            <a:off x="624007" y="4620269"/>
            <a:ext cx="891421" cy="1159598"/>
          </a:xfrm>
          <a:prstGeom prst="rect">
            <a:avLst/>
          </a:prstGeom>
        </p:spPr>
      </p:pic>
      <p:sp>
        <p:nvSpPr>
          <p:cNvPr id="11" name="Text 5"/>
          <p:cNvSpPr/>
          <p:nvPr/>
        </p:nvSpPr>
        <p:spPr>
          <a:xfrm>
            <a:off x="1782842" y="5065157"/>
            <a:ext cx="8565952" cy="285155"/>
          </a:xfrm>
          <a:prstGeom prst="rect">
            <a:avLst/>
          </a:prstGeom>
          <a:noFill/>
          <a:ln/>
        </p:spPr>
        <p:txBody>
          <a:bodyPr wrap="none" lIns="0" tIns="0" rIns="0" bIns="0" rtlCol="0" anchor="t"/>
          <a:lstStyle/>
          <a:p>
            <a:pPr marL="0" indent="0" algn="l">
              <a:lnSpc>
                <a:spcPts val="2200"/>
              </a:lnSpc>
              <a:buNone/>
            </a:pPr>
            <a:r>
              <a:rPr lang="en-US" b="1" kern="0" spc="-28" dirty="0">
                <a:solidFill>
                  <a:srgbClr val="2B4150"/>
                </a:solidFill>
                <a:latin typeface="PT Serif" pitchFamily="34" charset="0"/>
                <a:ea typeface="PT Serif" pitchFamily="34" charset="-122"/>
                <a:cs typeface="PT Serif" pitchFamily="34" charset="-120"/>
              </a:rPr>
              <a:t>Rủi ro từ môi trường làm việc</a:t>
            </a:r>
            <a:r>
              <a:rPr lang="en-US" kern="0" spc="-28" dirty="0">
                <a:solidFill>
                  <a:srgbClr val="2B4150"/>
                </a:solidFill>
                <a:latin typeface="PT Serif" pitchFamily="34" charset="0"/>
                <a:ea typeface="PT Serif" pitchFamily="34" charset="-122"/>
                <a:cs typeface="PT Serif" pitchFamily="34" charset="-120"/>
              </a:rPr>
              <a:t>: Bụi, dầu mỡ, chất lỏng trên bề mặt có thể gây trơn trượt.</a:t>
            </a:r>
            <a:endParaRPr lang="en-US" dirty="0"/>
          </a:p>
        </p:txBody>
      </p:sp>
      <p:pic>
        <p:nvPicPr>
          <p:cNvPr id="12" name="Image 4" descr="preencoded.png"/>
          <p:cNvPicPr>
            <a:picLocks noChangeAspect="1"/>
          </p:cNvPicPr>
          <p:nvPr/>
        </p:nvPicPr>
        <p:blipFill>
          <a:blip r:embed="rId7"/>
          <a:stretch>
            <a:fillRect/>
          </a:stretch>
        </p:blipFill>
        <p:spPr>
          <a:xfrm>
            <a:off x="601683" y="5779867"/>
            <a:ext cx="891421" cy="1159598"/>
          </a:xfrm>
          <a:prstGeom prst="rect">
            <a:avLst/>
          </a:prstGeom>
        </p:spPr>
      </p:pic>
      <p:sp>
        <p:nvSpPr>
          <p:cNvPr id="13" name="Text 6"/>
          <p:cNvSpPr/>
          <p:nvPr/>
        </p:nvSpPr>
        <p:spPr>
          <a:xfrm>
            <a:off x="1782842" y="6274144"/>
            <a:ext cx="8565952" cy="285155"/>
          </a:xfrm>
          <a:prstGeom prst="rect">
            <a:avLst/>
          </a:prstGeom>
          <a:noFill/>
          <a:ln/>
        </p:spPr>
        <p:txBody>
          <a:bodyPr wrap="none" lIns="0" tIns="0" rIns="0" bIns="0" rtlCol="0" anchor="t"/>
          <a:lstStyle/>
          <a:p>
            <a:pPr marL="0" indent="0" algn="l">
              <a:lnSpc>
                <a:spcPts val="2200"/>
              </a:lnSpc>
              <a:buNone/>
            </a:pPr>
            <a:r>
              <a:rPr lang="en-US" b="1" kern="0" spc="-28" dirty="0">
                <a:solidFill>
                  <a:srgbClr val="2B4150"/>
                </a:solidFill>
                <a:latin typeface="PT Serif" pitchFamily="34" charset="0"/>
                <a:ea typeface="PT Serif" pitchFamily="34" charset="-122"/>
                <a:cs typeface="PT Serif" pitchFamily="34" charset="-120"/>
              </a:rPr>
              <a:t>Thiếu kiến thức an toàn</a:t>
            </a:r>
            <a:r>
              <a:rPr lang="en-US" kern="0" spc="-28" dirty="0">
                <a:solidFill>
                  <a:srgbClr val="2B4150"/>
                </a:solidFill>
                <a:latin typeface="PT Serif" pitchFamily="34" charset="0"/>
                <a:ea typeface="PT Serif" pitchFamily="34" charset="-122"/>
                <a:cs typeface="PT Serif" pitchFamily="34" charset="-120"/>
              </a:rPr>
              <a:t>: Nhân viên không đủ kiến thức về an toàn có thể gây ra tai nạn khi vận hành.</a:t>
            </a:r>
            <a:endParaRPr lang="en-US" dirty="0"/>
          </a:p>
        </p:txBody>
      </p:sp>
      <p:pic>
        <p:nvPicPr>
          <p:cNvPr id="14" name="Picture 13">
            <a:extLst>
              <a:ext uri="{FF2B5EF4-FFF2-40B4-BE49-F238E27FC236}">
                <a16:creationId xmlns:a16="http://schemas.microsoft.com/office/drawing/2014/main" id="{13E1A73C-08D6-4AE5-240A-347C55F7CBD6}"/>
              </a:ext>
            </a:extLst>
          </p:cNvPr>
          <p:cNvPicPr>
            <a:picLocks noChangeAspect="1"/>
          </p:cNvPicPr>
          <p:nvPr/>
        </p:nvPicPr>
        <p:blipFill>
          <a:blip r:embed="rId8"/>
          <a:stretch>
            <a:fillRect/>
          </a:stretch>
        </p:blipFill>
        <p:spPr>
          <a:xfrm>
            <a:off x="11868898" y="7405635"/>
            <a:ext cx="2578797" cy="79853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818977" y="3666767"/>
            <a:ext cx="2527935" cy="2527935"/>
          </a:xfrm>
          <a:prstGeom prst="rect">
            <a:avLst/>
          </a:prstGeom>
        </p:spPr>
      </p:pic>
      <p:sp>
        <p:nvSpPr>
          <p:cNvPr id="3" name="Text 0"/>
          <p:cNvSpPr/>
          <p:nvPr/>
        </p:nvSpPr>
        <p:spPr>
          <a:xfrm>
            <a:off x="793790" y="1437561"/>
            <a:ext cx="3749993" cy="354330"/>
          </a:xfrm>
          <a:prstGeom prst="rect">
            <a:avLst/>
          </a:prstGeom>
          <a:noFill/>
          <a:ln/>
        </p:spPr>
        <p:txBody>
          <a:bodyPr wrap="none" lIns="0" tIns="0" rIns="0" bIns="0" rtlCol="0" anchor="t"/>
          <a:lstStyle/>
          <a:p>
            <a:pPr marL="0" indent="0">
              <a:lnSpc>
                <a:spcPts val="2750"/>
              </a:lnSpc>
              <a:buNone/>
            </a:pPr>
            <a:r>
              <a:rPr lang="en-US" sz="3200" b="1" kern="0" spc="-67" dirty="0">
                <a:solidFill>
                  <a:srgbClr val="124E73"/>
                </a:solidFill>
                <a:latin typeface="Montserrat Medium" panose="00000600000000000000" pitchFamily="2" charset="0"/>
                <a:ea typeface="MuseoModerno Bold" pitchFamily="34" charset="-122"/>
                <a:cs typeface="MuseoModerno Bold" pitchFamily="34" charset="-120"/>
              </a:rPr>
              <a:t>B. Các chiến lược phòng ngừa</a:t>
            </a:r>
            <a:endParaRPr lang="en-US" sz="3200" dirty="0"/>
          </a:p>
        </p:txBody>
      </p:sp>
      <p:sp>
        <p:nvSpPr>
          <p:cNvPr id="4" name="Text 1"/>
          <p:cNvSpPr/>
          <p:nvPr/>
        </p:nvSpPr>
        <p:spPr>
          <a:xfrm>
            <a:off x="793790" y="2018705"/>
            <a:ext cx="4319349" cy="354330"/>
          </a:xfrm>
          <a:prstGeom prst="rect">
            <a:avLst/>
          </a:prstGeom>
          <a:noFill/>
          <a:ln/>
        </p:spPr>
        <p:txBody>
          <a:bodyPr wrap="none" lIns="0" tIns="0" rIns="0" bIns="0" rtlCol="0" anchor="t"/>
          <a:lstStyle/>
          <a:p>
            <a:pPr marL="0" indent="0">
              <a:lnSpc>
                <a:spcPts val="2750"/>
              </a:lnSpc>
              <a:buNone/>
            </a:pPr>
            <a:r>
              <a:rPr lang="en-US" sz="2200" b="1" kern="0" spc="-67" dirty="0">
                <a:solidFill>
                  <a:srgbClr val="124E73"/>
                </a:solidFill>
                <a:latin typeface="Montserrat Medium" panose="00000600000000000000" pitchFamily="2" charset="0"/>
                <a:ea typeface="MuseoModerno Bold" pitchFamily="34" charset="-122"/>
                <a:cs typeface="MuseoModerno Bold" pitchFamily="34" charset="-120"/>
              </a:rPr>
              <a:t>1. Kiểm tra và bảo dưỡng định kỳ</a:t>
            </a:r>
            <a:endParaRPr lang="en-US" sz="2200" dirty="0"/>
          </a:p>
        </p:txBody>
      </p:sp>
      <p:sp>
        <p:nvSpPr>
          <p:cNvPr id="5" name="Shape 2"/>
          <p:cNvSpPr/>
          <p:nvPr/>
        </p:nvSpPr>
        <p:spPr>
          <a:xfrm>
            <a:off x="793791" y="2713196"/>
            <a:ext cx="10299590" cy="1194673"/>
          </a:xfrm>
          <a:prstGeom prst="roundRect">
            <a:avLst>
              <a:gd name="adj" fmla="val 7974"/>
            </a:avLst>
          </a:prstGeom>
          <a:solidFill>
            <a:srgbClr val="124E73"/>
          </a:solidFill>
          <a:ln w="7620">
            <a:solidFill>
              <a:srgbClr val="2B678C"/>
            </a:solidFill>
            <a:prstDash val="solid"/>
          </a:ln>
        </p:spPr>
      </p:sp>
      <p:sp>
        <p:nvSpPr>
          <p:cNvPr id="6" name="Text 3"/>
          <p:cNvSpPr/>
          <p:nvPr/>
        </p:nvSpPr>
        <p:spPr>
          <a:xfrm>
            <a:off x="1028224" y="2947630"/>
            <a:ext cx="9882557"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Kiểm tra toàn diện</a:t>
            </a:r>
            <a:r>
              <a:rPr lang="en-US" sz="1750" kern="0" spc="-36" dirty="0">
                <a:solidFill>
                  <a:srgbClr val="FFFFFF"/>
                </a:solidFill>
                <a:latin typeface="PT Serif" pitchFamily="34" charset="0"/>
                <a:ea typeface="PT Serif" pitchFamily="34" charset="-122"/>
                <a:cs typeface="PT Serif" pitchFamily="34" charset="-120"/>
              </a:rPr>
              <a:t>: Đánh giá các bộ phận cơ khí, điện và phần mềm để phát hiện hao mòn hoặc hư hỏng, ngăn ngừa sự cố nghiêm trọng.</a:t>
            </a:r>
            <a:endParaRPr lang="en-US" sz="1750" dirty="0"/>
          </a:p>
        </p:txBody>
      </p:sp>
      <p:sp>
        <p:nvSpPr>
          <p:cNvPr id="7" name="Shape 4"/>
          <p:cNvSpPr/>
          <p:nvPr/>
        </p:nvSpPr>
        <p:spPr>
          <a:xfrm>
            <a:off x="793791" y="4134683"/>
            <a:ext cx="10299590" cy="2657356"/>
          </a:xfrm>
          <a:prstGeom prst="roundRect">
            <a:avLst>
              <a:gd name="adj" fmla="val 3585"/>
            </a:avLst>
          </a:prstGeom>
          <a:solidFill>
            <a:srgbClr val="124E73"/>
          </a:solidFill>
          <a:ln w="7620">
            <a:solidFill>
              <a:srgbClr val="2B678C"/>
            </a:solidFill>
            <a:prstDash val="solid"/>
          </a:ln>
        </p:spPr>
      </p:sp>
      <p:sp>
        <p:nvSpPr>
          <p:cNvPr id="8" name="Text 5"/>
          <p:cNvSpPr/>
          <p:nvPr/>
        </p:nvSpPr>
        <p:spPr>
          <a:xfrm>
            <a:off x="1028224" y="4369118"/>
            <a:ext cx="11110913" cy="362903"/>
          </a:xfrm>
          <a:prstGeom prst="rect">
            <a:avLst/>
          </a:prstGeom>
          <a:noFill/>
          <a:ln/>
        </p:spPr>
        <p:txBody>
          <a:bodyPr wrap="none" lIns="0" tIns="0" rIns="0" bIns="0" rtlCol="0" anchor="t"/>
          <a:lstStyle/>
          <a:p>
            <a:pPr marL="0" indent="0">
              <a:lnSpc>
                <a:spcPts val="2850"/>
              </a:lnSpc>
              <a:buNone/>
            </a:pPr>
            <a:r>
              <a:rPr lang="en-US" sz="1750" b="1" kern="0" spc="-36" dirty="0">
                <a:solidFill>
                  <a:srgbClr val="FFFFFF"/>
                </a:solidFill>
                <a:latin typeface="PT Serif" pitchFamily="34" charset="0"/>
                <a:ea typeface="PT Serif" pitchFamily="34" charset="-122"/>
                <a:cs typeface="PT Serif" pitchFamily="34" charset="-120"/>
              </a:rPr>
              <a:t>Tiến hành bảo dưỡng</a:t>
            </a:r>
            <a:r>
              <a:rPr lang="en-US" sz="1750" kern="0" spc="-36" dirty="0">
                <a:solidFill>
                  <a:srgbClr val="FFFFFF"/>
                </a:solidFill>
                <a:latin typeface="PT Serif" pitchFamily="34" charset="0"/>
                <a:ea typeface="PT Serif" pitchFamily="34" charset="-122"/>
                <a:cs typeface="PT Serif" pitchFamily="34" charset="-120"/>
              </a:rPr>
              <a:t>: </a:t>
            </a:r>
            <a:endParaRPr lang="en-US" sz="1750" dirty="0"/>
          </a:p>
        </p:txBody>
      </p:sp>
      <p:sp>
        <p:nvSpPr>
          <p:cNvPr id="9" name="Text 6"/>
          <p:cNvSpPr/>
          <p:nvPr/>
        </p:nvSpPr>
        <p:spPr>
          <a:xfrm>
            <a:off x="1028224" y="4868108"/>
            <a:ext cx="1111091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Thay dầu bôi trơn</a:t>
            </a:r>
            <a:r>
              <a:rPr lang="en-US" sz="1750" kern="0" spc="-36" dirty="0">
                <a:solidFill>
                  <a:srgbClr val="FFFFFF"/>
                </a:solidFill>
                <a:latin typeface="PT Serif" pitchFamily="34" charset="0"/>
                <a:ea typeface="PT Serif" pitchFamily="34" charset="-122"/>
                <a:cs typeface="PT Serif" pitchFamily="34" charset="-120"/>
              </a:rPr>
              <a:t>: Giảm ma sát, bảo vệ các bộ phận khỏi gỉ sét và kéo dài tuổi thọ thiết bị.</a:t>
            </a:r>
            <a:endParaRPr lang="en-US" sz="1750" dirty="0"/>
          </a:p>
        </p:txBody>
      </p:sp>
      <p:sp>
        <p:nvSpPr>
          <p:cNvPr id="10" name="Text 7"/>
          <p:cNvSpPr/>
          <p:nvPr/>
        </p:nvSpPr>
        <p:spPr>
          <a:xfrm>
            <a:off x="1028224" y="5310307"/>
            <a:ext cx="1111091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Kiểm tra kết nối điện</a:t>
            </a:r>
            <a:r>
              <a:rPr lang="en-US" sz="1750" kern="0" spc="-36" dirty="0">
                <a:solidFill>
                  <a:srgbClr val="FFFFFF"/>
                </a:solidFill>
                <a:latin typeface="PT Serif" pitchFamily="34" charset="0"/>
                <a:ea typeface="PT Serif" pitchFamily="34" charset="-122"/>
                <a:cs typeface="PT Serif" pitchFamily="34" charset="-120"/>
              </a:rPr>
              <a:t>: Đảm bảo các kết nối không bị hỏng hoặc lỏng lẻo, duy trì an toàn.</a:t>
            </a:r>
            <a:endParaRPr lang="en-US" sz="1750" dirty="0"/>
          </a:p>
        </p:txBody>
      </p:sp>
      <p:sp>
        <p:nvSpPr>
          <p:cNvPr id="11" name="Text 8"/>
          <p:cNvSpPr/>
          <p:nvPr/>
        </p:nvSpPr>
        <p:spPr>
          <a:xfrm>
            <a:off x="1028224" y="5752505"/>
            <a:ext cx="1111091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Cập nhật phần mềm điều khiển</a:t>
            </a:r>
            <a:r>
              <a:rPr lang="en-US" sz="1750" kern="0" spc="-36" dirty="0">
                <a:solidFill>
                  <a:srgbClr val="FFFFFF"/>
                </a:solidFill>
                <a:latin typeface="PT Serif" pitchFamily="34" charset="0"/>
                <a:ea typeface="PT Serif" pitchFamily="34" charset="-122"/>
                <a:cs typeface="PT Serif" pitchFamily="34" charset="-120"/>
              </a:rPr>
              <a:t>: Đảm bảo hoạt động chính xác và an toàn của cánh tay robot.</a:t>
            </a:r>
            <a:endParaRPr lang="en-US" sz="1750" dirty="0"/>
          </a:p>
        </p:txBody>
      </p:sp>
      <p:sp>
        <p:nvSpPr>
          <p:cNvPr id="12" name="Text 9"/>
          <p:cNvSpPr/>
          <p:nvPr/>
        </p:nvSpPr>
        <p:spPr>
          <a:xfrm>
            <a:off x="1028224" y="6194703"/>
            <a:ext cx="1111091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FFFFFF"/>
                </a:solidFill>
                <a:latin typeface="PT Serif" pitchFamily="34" charset="0"/>
                <a:ea typeface="PT Serif" pitchFamily="34" charset="-122"/>
                <a:cs typeface="PT Serif" pitchFamily="34" charset="-120"/>
              </a:rPr>
              <a:t>Ghi nhận bảo trì</a:t>
            </a:r>
            <a:r>
              <a:rPr lang="en-US" sz="1750" kern="0" spc="-36" dirty="0">
                <a:solidFill>
                  <a:srgbClr val="FFFFFF"/>
                </a:solidFill>
                <a:latin typeface="PT Serif" pitchFamily="34" charset="0"/>
                <a:ea typeface="PT Serif" pitchFamily="34" charset="-122"/>
                <a:cs typeface="PT Serif" pitchFamily="34" charset="-120"/>
              </a:rPr>
              <a:t>: Tạo hồ sơ để đánh giá hiệu suất và hỗ trợ bảo trì lâu dài.</a:t>
            </a:r>
            <a:endParaRPr lang="en-US" sz="1750" dirty="0"/>
          </a:p>
        </p:txBody>
      </p:sp>
      <p:pic>
        <p:nvPicPr>
          <p:cNvPr id="13" name="Picture 12">
            <a:extLst>
              <a:ext uri="{FF2B5EF4-FFF2-40B4-BE49-F238E27FC236}">
                <a16:creationId xmlns:a16="http://schemas.microsoft.com/office/drawing/2014/main" id="{881D04F0-B460-71A3-AF05-9416C245E088}"/>
              </a:ext>
            </a:extLst>
          </p:cNvPr>
          <p:cNvPicPr>
            <a:picLocks noChangeAspect="1"/>
          </p:cNvPicPr>
          <p:nvPr/>
        </p:nvPicPr>
        <p:blipFill>
          <a:blip r:embed="rId4"/>
          <a:stretch>
            <a:fillRect/>
          </a:stretch>
        </p:blipFill>
        <p:spPr>
          <a:xfrm>
            <a:off x="11868898" y="7405635"/>
            <a:ext cx="2578797" cy="79853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228783" y="2681322"/>
            <a:ext cx="3145512" cy="3040261"/>
          </a:xfrm>
          <a:prstGeom prst="rect">
            <a:avLst/>
          </a:prstGeom>
        </p:spPr>
      </p:pic>
      <p:sp>
        <p:nvSpPr>
          <p:cNvPr id="3" name="Text 0"/>
          <p:cNvSpPr/>
          <p:nvPr/>
        </p:nvSpPr>
        <p:spPr>
          <a:xfrm>
            <a:off x="3049310" y="563166"/>
            <a:ext cx="4874181" cy="319921"/>
          </a:xfrm>
          <a:prstGeom prst="rect">
            <a:avLst/>
          </a:prstGeom>
          <a:noFill/>
          <a:ln/>
        </p:spPr>
        <p:txBody>
          <a:bodyPr wrap="none" lIns="0" tIns="0" rIns="0" bIns="0" rtlCol="0" anchor="t"/>
          <a:lstStyle/>
          <a:p>
            <a:pPr marL="0" indent="0" algn="ctr">
              <a:lnSpc>
                <a:spcPts val="2500"/>
              </a:lnSpc>
              <a:buNone/>
            </a:pPr>
            <a:r>
              <a:rPr lang="en-US" sz="2800" b="1" kern="0" spc="-60" dirty="0">
                <a:solidFill>
                  <a:srgbClr val="124E73"/>
                </a:solidFill>
                <a:latin typeface="Montserrat Medium" panose="00000600000000000000" pitchFamily="2" charset="0"/>
                <a:ea typeface="MuseoModerno Bold" pitchFamily="34" charset="-122"/>
                <a:cs typeface="MuseoModerno Bold" pitchFamily="34" charset="-120"/>
              </a:rPr>
              <a:t>2. Tuân thủ các quy định an toàn lao động</a:t>
            </a:r>
            <a:endParaRPr lang="en-US" sz="2800" dirty="0"/>
          </a:p>
        </p:txBody>
      </p:sp>
      <p:pic>
        <p:nvPicPr>
          <p:cNvPr id="4" name="Image 1" descr="preencoded.png"/>
          <p:cNvPicPr>
            <a:picLocks noChangeAspect="1"/>
          </p:cNvPicPr>
          <p:nvPr/>
        </p:nvPicPr>
        <p:blipFill>
          <a:blip r:embed="rId4"/>
          <a:stretch>
            <a:fillRect/>
          </a:stretch>
        </p:blipFill>
        <p:spPr>
          <a:xfrm>
            <a:off x="716874" y="1366575"/>
            <a:ext cx="1024057" cy="1385435"/>
          </a:xfrm>
          <a:prstGeom prst="rect">
            <a:avLst/>
          </a:prstGeom>
        </p:spPr>
      </p:pic>
      <p:sp>
        <p:nvSpPr>
          <p:cNvPr id="5" name="Text 1"/>
          <p:cNvSpPr/>
          <p:nvPr/>
        </p:nvSpPr>
        <p:spPr>
          <a:xfrm>
            <a:off x="2048113" y="1761053"/>
            <a:ext cx="3396377" cy="319921"/>
          </a:xfrm>
          <a:prstGeom prst="rect">
            <a:avLst/>
          </a:prstGeom>
          <a:noFill/>
          <a:ln/>
        </p:spPr>
        <p:txBody>
          <a:bodyPr wrap="none" lIns="0" tIns="0" rIns="0" bIns="0" rtlCol="0" anchor="t"/>
          <a:lstStyle/>
          <a:p>
            <a:pPr marL="0" indent="0" algn="l">
              <a:lnSpc>
                <a:spcPts val="2500"/>
              </a:lnSpc>
              <a:buNone/>
            </a:pPr>
            <a:r>
              <a:rPr lang="en-US" sz="2000" b="1" kern="0" spc="-60" dirty="0">
                <a:solidFill>
                  <a:srgbClr val="2B4150"/>
                </a:solidFill>
                <a:latin typeface="PT Serif" panose="020A0603040505020204" pitchFamily="18" charset="0"/>
                <a:ea typeface="MuseoModerno Bold" pitchFamily="34" charset="-122"/>
                <a:cs typeface="MuseoModerno Bold" pitchFamily="34" charset="-120"/>
              </a:rPr>
              <a:t>Đào tạo về quy trình an toàn</a:t>
            </a:r>
            <a:endParaRPr lang="en-US" sz="2000" dirty="0">
              <a:latin typeface="PT Serif" panose="020A0603040505020204" pitchFamily="18" charset="0"/>
            </a:endParaRPr>
          </a:p>
        </p:txBody>
      </p:sp>
      <p:sp>
        <p:nvSpPr>
          <p:cNvPr id="6" name="Text 2"/>
          <p:cNvSpPr/>
          <p:nvPr/>
        </p:nvSpPr>
        <p:spPr>
          <a:xfrm>
            <a:off x="2048112" y="2080973"/>
            <a:ext cx="9180671" cy="655320"/>
          </a:xfrm>
          <a:prstGeom prst="rect">
            <a:avLst/>
          </a:prstGeom>
          <a:noFill/>
          <a:ln/>
        </p:spPr>
        <p:txBody>
          <a:bodyPr wrap="square" lIns="0" tIns="0" rIns="0" bIns="0" rtlCol="0" anchor="t"/>
          <a:lstStyle/>
          <a:p>
            <a:pPr marL="0" indent="0" algn="l">
              <a:lnSpc>
                <a:spcPts val="2550"/>
              </a:lnSpc>
              <a:buNone/>
            </a:pPr>
            <a:r>
              <a:rPr lang="en-US" sz="1600" kern="0" spc="-32" dirty="0">
                <a:solidFill>
                  <a:srgbClr val="2B4150"/>
                </a:solidFill>
                <a:latin typeface="PT Serif" pitchFamily="34" charset="0"/>
                <a:ea typeface="PT Serif" pitchFamily="34" charset="-122"/>
                <a:cs typeface="PT Serif" pitchFamily="34" charset="-120"/>
              </a:rPr>
              <a:t>Người vận hành phải được đào tạo về các quy trình an toàn từ khởi động đến bảo trì và xử lý khẩn cấp.</a:t>
            </a:r>
            <a:endParaRPr lang="en-US" sz="1600" dirty="0"/>
          </a:p>
        </p:txBody>
      </p:sp>
      <p:pic>
        <p:nvPicPr>
          <p:cNvPr id="7" name="Image 2" descr="preencoded.png"/>
          <p:cNvPicPr>
            <a:picLocks noChangeAspect="1"/>
          </p:cNvPicPr>
          <p:nvPr/>
        </p:nvPicPr>
        <p:blipFill>
          <a:blip r:embed="rId5"/>
          <a:stretch>
            <a:fillRect/>
          </a:stretch>
        </p:blipFill>
        <p:spPr>
          <a:xfrm>
            <a:off x="716875" y="2784014"/>
            <a:ext cx="1024057" cy="1385435"/>
          </a:xfrm>
          <a:prstGeom prst="rect">
            <a:avLst/>
          </a:prstGeom>
        </p:spPr>
      </p:pic>
      <p:sp>
        <p:nvSpPr>
          <p:cNvPr id="8" name="Text 3"/>
          <p:cNvSpPr/>
          <p:nvPr/>
        </p:nvSpPr>
        <p:spPr>
          <a:xfrm>
            <a:off x="2048113" y="3079671"/>
            <a:ext cx="2972038" cy="319921"/>
          </a:xfrm>
          <a:prstGeom prst="rect">
            <a:avLst/>
          </a:prstGeom>
          <a:noFill/>
          <a:ln/>
        </p:spPr>
        <p:txBody>
          <a:bodyPr wrap="none" lIns="0" tIns="0" rIns="0" bIns="0" rtlCol="0" anchor="t"/>
          <a:lstStyle/>
          <a:p>
            <a:pPr marL="0" indent="0" algn="l">
              <a:lnSpc>
                <a:spcPts val="2500"/>
              </a:lnSpc>
              <a:buNone/>
            </a:pPr>
            <a:r>
              <a:rPr lang="en-US" sz="2000" b="1" kern="0" spc="-60" dirty="0">
                <a:solidFill>
                  <a:srgbClr val="2B4150"/>
                </a:solidFill>
                <a:latin typeface="PT Serif" panose="020A0603040505020204" pitchFamily="18" charset="0"/>
                <a:ea typeface="MuseoModerno Bold" pitchFamily="34" charset="-122"/>
                <a:cs typeface="MuseoModerno Bold" pitchFamily="34" charset="-120"/>
              </a:rPr>
              <a:t>Thiết lập khu vực an toàn</a:t>
            </a:r>
            <a:endParaRPr lang="en-US" sz="2000" dirty="0">
              <a:latin typeface="PT Serif" panose="020A0603040505020204" pitchFamily="18" charset="0"/>
            </a:endParaRPr>
          </a:p>
        </p:txBody>
      </p:sp>
      <p:sp>
        <p:nvSpPr>
          <p:cNvPr id="9" name="Text 4"/>
          <p:cNvSpPr/>
          <p:nvPr/>
        </p:nvSpPr>
        <p:spPr>
          <a:xfrm>
            <a:off x="2048112" y="3399592"/>
            <a:ext cx="9316573" cy="655320"/>
          </a:xfrm>
          <a:prstGeom prst="rect">
            <a:avLst/>
          </a:prstGeom>
          <a:noFill/>
          <a:ln/>
        </p:spPr>
        <p:txBody>
          <a:bodyPr wrap="square" lIns="0" tIns="0" rIns="0" bIns="0" rtlCol="0" anchor="t"/>
          <a:lstStyle/>
          <a:p>
            <a:pPr marL="0" indent="0" algn="l">
              <a:lnSpc>
                <a:spcPts val="2550"/>
              </a:lnSpc>
              <a:buNone/>
            </a:pPr>
            <a:r>
              <a:rPr lang="en-US" sz="1600" kern="0" spc="-32" dirty="0">
                <a:solidFill>
                  <a:srgbClr val="2B4150"/>
                </a:solidFill>
                <a:latin typeface="PT Serif" pitchFamily="34" charset="0"/>
                <a:ea typeface="PT Serif" pitchFamily="34" charset="-122"/>
                <a:cs typeface="PT Serif" pitchFamily="34" charset="-120"/>
              </a:rPr>
              <a:t>Dùng biển báo, hàng rào và thiết bị cảnh báo để nhận diện khu vực nguy hiểm và hạn chế tiếp cận.</a:t>
            </a:r>
            <a:endParaRPr lang="en-US" sz="1600" dirty="0"/>
          </a:p>
        </p:txBody>
      </p:sp>
      <p:pic>
        <p:nvPicPr>
          <p:cNvPr id="10" name="Image 3" descr="preencoded.png"/>
          <p:cNvPicPr>
            <a:picLocks noChangeAspect="1"/>
          </p:cNvPicPr>
          <p:nvPr/>
        </p:nvPicPr>
        <p:blipFill>
          <a:blip r:embed="rId6"/>
          <a:stretch>
            <a:fillRect/>
          </a:stretch>
        </p:blipFill>
        <p:spPr>
          <a:xfrm>
            <a:off x="716873" y="4201453"/>
            <a:ext cx="1024057" cy="1385435"/>
          </a:xfrm>
          <a:prstGeom prst="rect">
            <a:avLst/>
          </a:prstGeom>
        </p:spPr>
      </p:pic>
      <p:sp>
        <p:nvSpPr>
          <p:cNvPr id="11" name="Text 5"/>
          <p:cNvSpPr/>
          <p:nvPr/>
        </p:nvSpPr>
        <p:spPr>
          <a:xfrm>
            <a:off x="2048113" y="4562118"/>
            <a:ext cx="3130391" cy="319921"/>
          </a:xfrm>
          <a:prstGeom prst="rect">
            <a:avLst/>
          </a:prstGeom>
          <a:noFill/>
          <a:ln/>
        </p:spPr>
        <p:txBody>
          <a:bodyPr wrap="none" lIns="0" tIns="0" rIns="0" bIns="0" rtlCol="0" anchor="t"/>
          <a:lstStyle/>
          <a:p>
            <a:pPr marL="0" indent="0" algn="l">
              <a:lnSpc>
                <a:spcPts val="2500"/>
              </a:lnSpc>
              <a:buNone/>
            </a:pPr>
            <a:r>
              <a:rPr lang="en-US" sz="2000" b="1" kern="0" spc="-60" dirty="0">
                <a:solidFill>
                  <a:srgbClr val="2B4150"/>
                </a:solidFill>
                <a:latin typeface="PT Serif" panose="020A0603040505020204" pitchFamily="18" charset="0"/>
                <a:ea typeface="MuseoModerno Bold" pitchFamily="34" charset="-122"/>
                <a:cs typeface="MuseoModerno Bold" pitchFamily="34" charset="-120"/>
              </a:rPr>
              <a:t>Kiểm tra và bảo trì định kỳ</a:t>
            </a:r>
            <a:endParaRPr lang="en-US" sz="2000" dirty="0">
              <a:latin typeface="PT Serif" panose="020A0603040505020204" pitchFamily="18" charset="0"/>
            </a:endParaRPr>
          </a:p>
        </p:txBody>
      </p:sp>
      <p:sp>
        <p:nvSpPr>
          <p:cNvPr id="12" name="Text 6"/>
          <p:cNvSpPr/>
          <p:nvPr/>
        </p:nvSpPr>
        <p:spPr>
          <a:xfrm>
            <a:off x="2048113" y="4882039"/>
            <a:ext cx="8207812" cy="327660"/>
          </a:xfrm>
          <a:prstGeom prst="rect">
            <a:avLst/>
          </a:prstGeom>
          <a:noFill/>
          <a:ln/>
        </p:spPr>
        <p:txBody>
          <a:bodyPr wrap="none" lIns="0" tIns="0" rIns="0" bIns="0" rtlCol="0" anchor="t"/>
          <a:lstStyle/>
          <a:p>
            <a:pPr marL="0" indent="0" algn="l">
              <a:lnSpc>
                <a:spcPts val="2550"/>
              </a:lnSpc>
              <a:buNone/>
            </a:pPr>
            <a:r>
              <a:rPr lang="en-US" sz="1600" kern="0" spc="-32" dirty="0">
                <a:solidFill>
                  <a:srgbClr val="2B4150"/>
                </a:solidFill>
                <a:latin typeface="PT Serif" pitchFamily="34" charset="0"/>
                <a:ea typeface="PT Serif" pitchFamily="34" charset="-122"/>
                <a:cs typeface="PT Serif" pitchFamily="34" charset="-120"/>
              </a:rPr>
              <a:t>Đảm bảo robot hoạt động tốt và giảm thiểu nguy cơ sự cố qua bảo trì thường xuyên.</a:t>
            </a:r>
            <a:endParaRPr lang="en-US" sz="1600" dirty="0"/>
          </a:p>
        </p:txBody>
      </p:sp>
      <p:pic>
        <p:nvPicPr>
          <p:cNvPr id="13" name="Image 4" descr="preencoded.png"/>
          <p:cNvPicPr>
            <a:picLocks noChangeAspect="1"/>
          </p:cNvPicPr>
          <p:nvPr/>
        </p:nvPicPr>
        <p:blipFill>
          <a:blip r:embed="rId7"/>
          <a:stretch>
            <a:fillRect/>
          </a:stretch>
        </p:blipFill>
        <p:spPr>
          <a:xfrm>
            <a:off x="716875" y="5618893"/>
            <a:ext cx="1024057" cy="1385435"/>
          </a:xfrm>
          <a:prstGeom prst="rect">
            <a:avLst/>
          </a:prstGeom>
        </p:spPr>
      </p:pic>
      <p:sp>
        <p:nvSpPr>
          <p:cNvPr id="14" name="Text 7"/>
          <p:cNvSpPr/>
          <p:nvPr/>
        </p:nvSpPr>
        <p:spPr>
          <a:xfrm>
            <a:off x="2048113" y="6036826"/>
            <a:ext cx="3148608" cy="319921"/>
          </a:xfrm>
          <a:prstGeom prst="rect">
            <a:avLst/>
          </a:prstGeom>
          <a:noFill/>
          <a:ln/>
        </p:spPr>
        <p:txBody>
          <a:bodyPr wrap="none" lIns="0" tIns="0" rIns="0" bIns="0" rtlCol="0" anchor="t"/>
          <a:lstStyle/>
          <a:p>
            <a:pPr marL="0" indent="0" algn="l">
              <a:lnSpc>
                <a:spcPts val="2500"/>
              </a:lnSpc>
              <a:buNone/>
            </a:pPr>
            <a:r>
              <a:rPr lang="en-US" sz="2000" b="1" kern="0" spc="-60" dirty="0">
                <a:solidFill>
                  <a:srgbClr val="2B4150"/>
                </a:solidFill>
                <a:latin typeface="PT Serif" panose="020A0603040505020204" pitchFamily="18" charset="0"/>
                <a:ea typeface="MuseoModerno Bold" pitchFamily="34" charset="-122"/>
                <a:cs typeface="MuseoModerno Bold" pitchFamily="34" charset="-120"/>
              </a:rPr>
              <a:t>Cập nhật quy định an toàn</a:t>
            </a:r>
            <a:endParaRPr lang="en-US" sz="2000" dirty="0">
              <a:latin typeface="PT Serif" panose="020A0603040505020204" pitchFamily="18" charset="0"/>
            </a:endParaRPr>
          </a:p>
        </p:txBody>
      </p:sp>
      <p:sp>
        <p:nvSpPr>
          <p:cNvPr id="15" name="Text 8"/>
          <p:cNvSpPr/>
          <p:nvPr/>
        </p:nvSpPr>
        <p:spPr>
          <a:xfrm>
            <a:off x="2048113" y="6356747"/>
            <a:ext cx="8207812" cy="327660"/>
          </a:xfrm>
          <a:prstGeom prst="rect">
            <a:avLst/>
          </a:prstGeom>
          <a:noFill/>
          <a:ln/>
        </p:spPr>
        <p:txBody>
          <a:bodyPr wrap="none" lIns="0" tIns="0" rIns="0" bIns="0" rtlCol="0" anchor="t"/>
          <a:lstStyle/>
          <a:p>
            <a:pPr marL="0" indent="0" algn="l">
              <a:lnSpc>
                <a:spcPts val="2550"/>
              </a:lnSpc>
              <a:buNone/>
            </a:pPr>
            <a:r>
              <a:rPr lang="en-US" sz="1600" kern="0" spc="-32" dirty="0">
                <a:solidFill>
                  <a:srgbClr val="2B4150"/>
                </a:solidFill>
                <a:latin typeface="PT Serif" pitchFamily="34" charset="0"/>
                <a:ea typeface="PT Serif" pitchFamily="34" charset="-122"/>
                <a:cs typeface="PT Serif" pitchFamily="34" charset="-120"/>
              </a:rPr>
              <a:t>Đánh giá và điều chỉnh quy định an toàn theo công nghệ và tình hình thực tế.</a:t>
            </a:r>
            <a:endParaRPr lang="en-US" sz="1600" dirty="0"/>
          </a:p>
        </p:txBody>
      </p:sp>
      <p:pic>
        <p:nvPicPr>
          <p:cNvPr id="16" name="Picture 15">
            <a:extLst>
              <a:ext uri="{FF2B5EF4-FFF2-40B4-BE49-F238E27FC236}">
                <a16:creationId xmlns:a16="http://schemas.microsoft.com/office/drawing/2014/main" id="{2853EEBB-3201-42FE-782F-947F13EEB04B}"/>
              </a:ext>
            </a:extLst>
          </p:cNvPr>
          <p:cNvPicPr>
            <a:picLocks noChangeAspect="1"/>
          </p:cNvPicPr>
          <p:nvPr/>
        </p:nvPicPr>
        <p:blipFill>
          <a:blip r:embed="rId8"/>
          <a:stretch>
            <a:fillRect/>
          </a:stretch>
        </p:blipFill>
        <p:spPr>
          <a:xfrm>
            <a:off x="11868898" y="7405635"/>
            <a:ext cx="2578797" cy="79853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83488" y="2982038"/>
            <a:ext cx="2678073" cy="2678073"/>
          </a:xfrm>
          <a:prstGeom prst="rect">
            <a:avLst/>
          </a:prstGeom>
        </p:spPr>
      </p:pic>
      <p:sp>
        <p:nvSpPr>
          <p:cNvPr id="3" name="Text 0"/>
          <p:cNvSpPr/>
          <p:nvPr/>
        </p:nvSpPr>
        <p:spPr>
          <a:xfrm>
            <a:off x="4252913" y="842215"/>
            <a:ext cx="4942999" cy="354330"/>
          </a:xfrm>
          <a:prstGeom prst="rect">
            <a:avLst/>
          </a:prstGeom>
          <a:noFill/>
          <a:ln/>
        </p:spPr>
        <p:txBody>
          <a:bodyPr wrap="none" lIns="0" tIns="0" rIns="0" bIns="0" rtlCol="0" anchor="t"/>
          <a:lstStyle/>
          <a:p>
            <a:pPr marL="0" indent="0">
              <a:lnSpc>
                <a:spcPts val="2750"/>
              </a:lnSpc>
              <a:buNone/>
            </a:pPr>
            <a:r>
              <a:rPr lang="en-US" sz="2800" b="1" kern="0" spc="-67" dirty="0">
                <a:solidFill>
                  <a:srgbClr val="124E73"/>
                </a:solidFill>
                <a:latin typeface="Montserrat Medium" panose="00000600000000000000" pitchFamily="2" charset="0"/>
                <a:ea typeface="MuseoModerno Bold" pitchFamily="34" charset="-122"/>
                <a:cs typeface="MuseoModerno Bold" pitchFamily="34" charset="-120"/>
              </a:rPr>
              <a:t>3. Xác định và đánh dấu vùng an toàn</a:t>
            </a:r>
            <a:endParaRPr lang="en-US" sz="2800" dirty="0"/>
          </a:p>
        </p:txBody>
      </p:sp>
      <p:sp>
        <p:nvSpPr>
          <p:cNvPr id="4" name="Text 1"/>
          <p:cNvSpPr/>
          <p:nvPr/>
        </p:nvSpPr>
        <p:spPr>
          <a:xfrm>
            <a:off x="3657601" y="1587103"/>
            <a:ext cx="9385221"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5" name="Shape 2"/>
          <p:cNvSpPr/>
          <p:nvPr/>
        </p:nvSpPr>
        <p:spPr>
          <a:xfrm>
            <a:off x="3982522" y="2205156"/>
            <a:ext cx="30480" cy="5398175"/>
          </a:xfrm>
          <a:prstGeom prst="roundRect">
            <a:avLst>
              <a:gd name="adj" fmla="val 312558"/>
            </a:avLst>
          </a:prstGeom>
          <a:solidFill>
            <a:srgbClr val="B9D0DE"/>
          </a:solidFill>
          <a:ln/>
        </p:spPr>
      </p:sp>
      <p:sp>
        <p:nvSpPr>
          <p:cNvPr id="6" name="Shape 3"/>
          <p:cNvSpPr/>
          <p:nvPr/>
        </p:nvSpPr>
        <p:spPr>
          <a:xfrm>
            <a:off x="3742611" y="2460307"/>
            <a:ext cx="510302" cy="510302"/>
          </a:xfrm>
          <a:prstGeom prst="roundRect">
            <a:avLst>
              <a:gd name="adj" fmla="val 18669"/>
            </a:avLst>
          </a:prstGeom>
          <a:solidFill>
            <a:srgbClr val="124E73"/>
          </a:solidFill>
          <a:ln w="7620">
            <a:solidFill>
              <a:srgbClr val="2B678C"/>
            </a:solidFill>
            <a:prstDash val="solid"/>
          </a:ln>
        </p:spPr>
      </p:sp>
      <p:sp>
        <p:nvSpPr>
          <p:cNvPr id="7" name="Text 4"/>
          <p:cNvSpPr/>
          <p:nvPr/>
        </p:nvSpPr>
        <p:spPr>
          <a:xfrm>
            <a:off x="3920372" y="2545318"/>
            <a:ext cx="154781"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1</a:t>
            </a:r>
            <a:endParaRPr lang="en-US" sz="2650" dirty="0"/>
          </a:p>
        </p:txBody>
      </p:sp>
      <p:sp>
        <p:nvSpPr>
          <p:cNvPr id="8" name="Text 5"/>
          <p:cNvSpPr/>
          <p:nvPr/>
        </p:nvSpPr>
        <p:spPr>
          <a:xfrm>
            <a:off x="4451390" y="2431970"/>
            <a:ext cx="9895522"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Phân định khu vực hoạt động của robot</a:t>
            </a:r>
            <a:r>
              <a:rPr lang="en-US" sz="1750" kern="0" spc="-36" dirty="0">
                <a:solidFill>
                  <a:srgbClr val="2B4150"/>
                </a:solidFill>
                <a:latin typeface="PT Serif" pitchFamily="34" charset="0"/>
                <a:ea typeface="PT Serif" pitchFamily="34" charset="-122"/>
                <a:cs typeface="PT Serif" pitchFamily="34" charset="-120"/>
              </a:rPr>
              <a:t>: Sử dụng biển báo và màu sắc nổi bật để nhận diện khu vực nguy hiểm, tránh tiếp cận không cần thiết.</a:t>
            </a:r>
            <a:endParaRPr lang="en-US" sz="1750" dirty="0"/>
          </a:p>
        </p:txBody>
      </p:sp>
      <p:sp>
        <p:nvSpPr>
          <p:cNvPr id="9" name="Shape 6"/>
          <p:cNvSpPr/>
          <p:nvPr/>
        </p:nvSpPr>
        <p:spPr>
          <a:xfrm>
            <a:off x="3742611" y="3866554"/>
            <a:ext cx="510302" cy="510302"/>
          </a:xfrm>
          <a:prstGeom prst="roundRect">
            <a:avLst>
              <a:gd name="adj" fmla="val 18669"/>
            </a:avLst>
          </a:prstGeom>
          <a:solidFill>
            <a:srgbClr val="124E73"/>
          </a:solidFill>
          <a:ln w="7620">
            <a:solidFill>
              <a:srgbClr val="2B678C"/>
            </a:solidFill>
            <a:prstDash val="solid"/>
          </a:ln>
        </p:spPr>
      </p:sp>
      <p:sp>
        <p:nvSpPr>
          <p:cNvPr id="10" name="Text 7"/>
          <p:cNvSpPr/>
          <p:nvPr/>
        </p:nvSpPr>
        <p:spPr>
          <a:xfrm>
            <a:off x="3906203" y="3951565"/>
            <a:ext cx="18311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2</a:t>
            </a:r>
            <a:endParaRPr lang="en-US" sz="2650" dirty="0"/>
          </a:p>
        </p:txBody>
      </p:sp>
      <p:sp>
        <p:nvSpPr>
          <p:cNvPr id="11" name="Text 8"/>
          <p:cNvSpPr/>
          <p:nvPr/>
        </p:nvSpPr>
        <p:spPr>
          <a:xfrm>
            <a:off x="4451390" y="3838218"/>
            <a:ext cx="9895522"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Tạo khoảng cách an toàn</a:t>
            </a:r>
            <a:r>
              <a:rPr lang="en-US" sz="1750" kern="0" spc="-36" dirty="0">
                <a:solidFill>
                  <a:srgbClr val="2B4150"/>
                </a:solidFill>
                <a:latin typeface="PT Serif" pitchFamily="34" charset="0"/>
                <a:ea typeface="PT Serif" pitchFamily="34" charset="-122"/>
                <a:cs typeface="PT Serif" pitchFamily="34" charset="-120"/>
              </a:rPr>
              <a:t>: Lắp đặt hàng rào bảo vệ hoặc dùng công nghệ cảm biến để ngắt hoạt động của robot khi có người gần.</a:t>
            </a:r>
            <a:endParaRPr lang="en-US" sz="1750" dirty="0"/>
          </a:p>
        </p:txBody>
      </p:sp>
      <p:sp>
        <p:nvSpPr>
          <p:cNvPr id="12" name="Shape 9"/>
          <p:cNvSpPr/>
          <p:nvPr/>
        </p:nvSpPr>
        <p:spPr>
          <a:xfrm>
            <a:off x="3742611" y="5272802"/>
            <a:ext cx="510302" cy="510302"/>
          </a:xfrm>
          <a:prstGeom prst="roundRect">
            <a:avLst>
              <a:gd name="adj" fmla="val 18669"/>
            </a:avLst>
          </a:prstGeom>
          <a:solidFill>
            <a:srgbClr val="124E73"/>
          </a:solidFill>
          <a:ln w="7620">
            <a:solidFill>
              <a:srgbClr val="2B678C"/>
            </a:solidFill>
            <a:prstDash val="solid"/>
          </a:ln>
        </p:spPr>
      </p:sp>
      <p:sp>
        <p:nvSpPr>
          <p:cNvPr id="13" name="Text 10"/>
          <p:cNvSpPr/>
          <p:nvPr/>
        </p:nvSpPr>
        <p:spPr>
          <a:xfrm>
            <a:off x="3905489" y="5357812"/>
            <a:ext cx="18442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3</a:t>
            </a:r>
            <a:endParaRPr lang="en-US" sz="2650" dirty="0"/>
          </a:p>
        </p:txBody>
      </p:sp>
      <p:sp>
        <p:nvSpPr>
          <p:cNvPr id="14" name="Text 11"/>
          <p:cNvSpPr/>
          <p:nvPr/>
        </p:nvSpPr>
        <p:spPr>
          <a:xfrm>
            <a:off x="4451390" y="5244465"/>
            <a:ext cx="9895522"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Đào tạo nhân viên</a:t>
            </a:r>
            <a:r>
              <a:rPr lang="en-US" sz="1750" kern="0" spc="-36" dirty="0">
                <a:solidFill>
                  <a:srgbClr val="2B4150"/>
                </a:solidFill>
                <a:latin typeface="PT Serif" pitchFamily="34" charset="0"/>
                <a:ea typeface="PT Serif" pitchFamily="34" charset="-122"/>
                <a:cs typeface="PT Serif" pitchFamily="34" charset="-120"/>
              </a:rPr>
              <a:t>: Nhân viên cần hiểu rõ về các vùng an toàn và báo cáo khi phát hiện sự cố liên quan đến thiết bị an toàn.</a:t>
            </a:r>
            <a:endParaRPr lang="en-US" sz="1750" dirty="0"/>
          </a:p>
        </p:txBody>
      </p:sp>
      <p:sp>
        <p:nvSpPr>
          <p:cNvPr id="15" name="Shape 12"/>
          <p:cNvSpPr/>
          <p:nvPr/>
        </p:nvSpPr>
        <p:spPr>
          <a:xfrm>
            <a:off x="3742611" y="6679049"/>
            <a:ext cx="510302" cy="510302"/>
          </a:xfrm>
          <a:prstGeom prst="roundRect">
            <a:avLst>
              <a:gd name="adj" fmla="val 18669"/>
            </a:avLst>
          </a:prstGeom>
          <a:solidFill>
            <a:srgbClr val="124E73"/>
          </a:solidFill>
          <a:ln w="7620">
            <a:solidFill>
              <a:srgbClr val="2B678C"/>
            </a:solidFill>
            <a:prstDash val="solid"/>
          </a:ln>
        </p:spPr>
      </p:sp>
      <p:sp>
        <p:nvSpPr>
          <p:cNvPr id="16" name="Text 13"/>
          <p:cNvSpPr/>
          <p:nvPr/>
        </p:nvSpPr>
        <p:spPr>
          <a:xfrm>
            <a:off x="3891559" y="6764059"/>
            <a:ext cx="21228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4</a:t>
            </a:r>
            <a:endParaRPr lang="en-US" sz="2650" dirty="0"/>
          </a:p>
        </p:txBody>
      </p:sp>
      <p:sp>
        <p:nvSpPr>
          <p:cNvPr id="17" name="Text 14"/>
          <p:cNvSpPr/>
          <p:nvPr/>
        </p:nvSpPr>
        <p:spPr>
          <a:xfrm>
            <a:off x="4451390" y="6650712"/>
            <a:ext cx="9895522"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Duy trì và kiểm tra định kỳ</a:t>
            </a:r>
            <a:r>
              <a:rPr lang="en-US" sz="1750" kern="0" spc="-36" dirty="0">
                <a:solidFill>
                  <a:srgbClr val="2B4150"/>
                </a:solidFill>
                <a:latin typeface="PT Serif" pitchFamily="34" charset="0"/>
                <a:ea typeface="PT Serif" pitchFamily="34" charset="-122"/>
                <a:cs typeface="PT Serif" pitchFamily="34" charset="-120"/>
              </a:rPr>
              <a:t>: Kiểm tra thiết bị an toàn thường xuyên để đảm bảo hoạt động tốt và tạo môi trường làm việc an toàn.</a:t>
            </a:r>
            <a:endParaRPr lang="en-US" sz="1750" dirty="0"/>
          </a:p>
        </p:txBody>
      </p:sp>
      <p:pic>
        <p:nvPicPr>
          <p:cNvPr id="18" name="Picture 17">
            <a:extLst>
              <a:ext uri="{FF2B5EF4-FFF2-40B4-BE49-F238E27FC236}">
                <a16:creationId xmlns:a16="http://schemas.microsoft.com/office/drawing/2014/main" id="{F55C40CC-1B75-3F49-AF61-8BC6F4620004}"/>
              </a:ext>
            </a:extLst>
          </p:cNvPr>
          <p:cNvPicPr>
            <a:picLocks noChangeAspect="1"/>
          </p:cNvPicPr>
          <p:nvPr/>
        </p:nvPicPr>
        <p:blipFill>
          <a:blip r:embed="rId4"/>
          <a:stretch>
            <a:fillRect/>
          </a:stretch>
        </p:blipFill>
        <p:spPr>
          <a:xfrm>
            <a:off x="11868898" y="7405635"/>
            <a:ext cx="2578797" cy="79853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561915" y="3259082"/>
            <a:ext cx="3144203" cy="3144203"/>
          </a:xfrm>
          <a:prstGeom prst="rect">
            <a:avLst/>
          </a:prstGeom>
        </p:spPr>
      </p:pic>
      <p:sp>
        <p:nvSpPr>
          <p:cNvPr id="3" name="Shape 0"/>
          <p:cNvSpPr/>
          <p:nvPr/>
        </p:nvSpPr>
        <p:spPr>
          <a:xfrm>
            <a:off x="789238" y="1446252"/>
            <a:ext cx="9535001" cy="22860"/>
          </a:xfrm>
          <a:prstGeom prst="roundRect">
            <a:avLst>
              <a:gd name="adj" fmla="val 377401"/>
            </a:avLst>
          </a:prstGeom>
          <a:solidFill>
            <a:srgbClr val="B9D0DE"/>
          </a:solidFill>
          <a:ln/>
        </p:spPr>
      </p:sp>
      <p:sp>
        <p:nvSpPr>
          <p:cNvPr id="6" name="Text 3"/>
          <p:cNvSpPr/>
          <p:nvPr/>
        </p:nvSpPr>
        <p:spPr>
          <a:xfrm>
            <a:off x="3462456" y="1002030"/>
            <a:ext cx="4047887" cy="320992"/>
          </a:xfrm>
          <a:prstGeom prst="rect">
            <a:avLst/>
          </a:prstGeom>
          <a:noFill/>
          <a:ln/>
        </p:spPr>
        <p:txBody>
          <a:bodyPr wrap="none" lIns="0" tIns="0" rIns="0" bIns="0" rtlCol="0" anchor="t"/>
          <a:lstStyle/>
          <a:p>
            <a:pPr marL="0" indent="0" algn="ctr">
              <a:lnSpc>
                <a:spcPts val="2500"/>
              </a:lnSpc>
              <a:buNone/>
            </a:pPr>
            <a:r>
              <a:rPr lang="en-US" sz="2800" b="1" kern="0" spc="-61" dirty="0">
                <a:solidFill>
                  <a:srgbClr val="2B4150"/>
                </a:solidFill>
                <a:latin typeface="Montserrat Medium" panose="00000600000000000000" pitchFamily="2" charset="0"/>
                <a:ea typeface="MuseoModerno Bold" pitchFamily="34" charset="-122"/>
                <a:cs typeface="MuseoModerno Bold" pitchFamily="34" charset="-120"/>
              </a:rPr>
              <a:t>4. Sử dụng thiết bị bảo hộ cá nhân</a:t>
            </a:r>
            <a:endParaRPr lang="en-US" sz="2800" dirty="0"/>
          </a:p>
        </p:txBody>
      </p:sp>
      <p:sp>
        <p:nvSpPr>
          <p:cNvPr id="7" name="Text 4"/>
          <p:cNvSpPr/>
          <p:nvPr/>
        </p:nvSpPr>
        <p:spPr>
          <a:xfrm>
            <a:off x="924282" y="2036564"/>
            <a:ext cx="9124236" cy="328613"/>
          </a:xfrm>
          <a:prstGeom prst="rect">
            <a:avLst/>
          </a:prstGeom>
          <a:noFill/>
          <a:ln/>
        </p:spPr>
        <p:txBody>
          <a:bodyPr wrap="none" lIns="0" tIns="0" rIns="0" bIns="0" rtlCol="0" anchor="t"/>
          <a:lstStyle/>
          <a:p>
            <a:pPr marL="0" indent="0" algn="ctr">
              <a:lnSpc>
                <a:spcPts val="2550"/>
              </a:lnSpc>
              <a:buNone/>
            </a:pPr>
            <a:endParaRPr lang="en-US" sz="1600" dirty="0"/>
          </a:p>
        </p:txBody>
      </p:sp>
      <p:sp>
        <p:nvSpPr>
          <p:cNvPr id="8" name="Text 5"/>
          <p:cNvSpPr/>
          <p:nvPr/>
        </p:nvSpPr>
        <p:spPr>
          <a:xfrm>
            <a:off x="924282" y="2488406"/>
            <a:ext cx="9124236" cy="328613"/>
          </a:xfrm>
          <a:prstGeom prst="rect">
            <a:avLst/>
          </a:prstGeom>
          <a:noFill/>
          <a:ln/>
        </p:spPr>
        <p:txBody>
          <a:bodyPr wrap="non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Mũ bảo hiểm</a:t>
            </a:r>
            <a:r>
              <a:rPr lang="en-US" sz="1600" kern="0" spc="-32" dirty="0">
                <a:solidFill>
                  <a:srgbClr val="2B4150"/>
                </a:solidFill>
                <a:latin typeface="PT Serif" pitchFamily="34" charset="0"/>
                <a:ea typeface="PT Serif" pitchFamily="34" charset="-122"/>
                <a:cs typeface="PT Serif" pitchFamily="34" charset="-120"/>
              </a:rPr>
              <a:t>: Bảo vệ đầu khỏi va chạm và vật thể rơi.</a:t>
            </a:r>
            <a:endParaRPr lang="en-US" sz="1600" dirty="0"/>
          </a:p>
        </p:txBody>
      </p:sp>
      <p:sp>
        <p:nvSpPr>
          <p:cNvPr id="10" name="Text 7"/>
          <p:cNvSpPr/>
          <p:nvPr/>
        </p:nvSpPr>
        <p:spPr>
          <a:xfrm>
            <a:off x="924282" y="3111401"/>
            <a:ext cx="9124236" cy="328613"/>
          </a:xfrm>
          <a:prstGeom prst="rect">
            <a:avLst/>
          </a:prstGeom>
          <a:noFill/>
          <a:ln/>
        </p:spPr>
        <p:txBody>
          <a:bodyPr wrap="non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Kính bảo hộ</a:t>
            </a:r>
            <a:r>
              <a:rPr lang="en-US" sz="1600" kern="0" spc="-32" dirty="0">
                <a:solidFill>
                  <a:srgbClr val="2B4150"/>
                </a:solidFill>
                <a:latin typeface="PT Serif" pitchFamily="34" charset="0"/>
                <a:ea typeface="PT Serif" pitchFamily="34" charset="-122"/>
                <a:cs typeface="PT Serif" pitchFamily="34" charset="-120"/>
              </a:rPr>
              <a:t>: Bảo vệ mắt khỏi bụi bẩn và mảnh vụn.</a:t>
            </a:r>
            <a:endParaRPr lang="en-US" sz="1600" dirty="0"/>
          </a:p>
        </p:txBody>
      </p:sp>
      <p:sp>
        <p:nvSpPr>
          <p:cNvPr id="12" name="Text 9"/>
          <p:cNvSpPr/>
          <p:nvPr/>
        </p:nvSpPr>
        <p:spPr>
          <a:xfrm>
            <a:off x="924281" y="3734396"/>
            <a:ext cx="9124236" cy="328613"/>
          </a:xfrm>
          <a:prstGeom prst="rect">
            <a:avLst/>
          </a:prstGeom>
          <a:noFill/>
          <a:ln/>
        </p:spPr>
        <p:txBody>
          <a:bodyPr wrap="non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Găng tay</a:t>
            </a:r>
            <a:r>
              <a:rPr lang="en-US" sz="1600" kern="0" spc="-32" dirty="0">
                <a:solidFill>
                  <a:srgbClr val="2B4150"/>
                </a:solidFill>
                <a:latin typeface="PT Serif" pitchFamily="34" charset="0"/>
                <a:ea typeface="PT Serif" pitchFamily="34" charset="-122"/>
                <a:cs typeface="PT Serif" pitchFamily="34" charset="-120"/>
              </a:rPr>
              <a:t>: Giảm nguy cơ cắt, đâm, và cải thiện độ bám khi thao tác.</a:t>
            </a:r>
            <a:endParaRPr lang="en-US" sz="1600" dirty="0"/>
          </a:p>
        </p:txBody>
      </p:sp>
      <p:sp>
        <p:nvSpPr>
          <p:cNvPr id="14" name="Text 11"/>
          <p:cNvSpPr/>
          <p:nvPr/>
        </p:nvSpPr>
        <p:spPr>
          <a:xfrm>
            <a:off x="924282" y="4357391"/>
            <a:ext cx="9124236" cy="328613"/>
          </a:xfrm>
          <a:prstGeom prst="rect">
            <a:avLst/>
          </a:prstGeom>
          <a:noFill/>
          <a:ln/>
        </p:spPr>
        <p:txBody>
          <a:bodyPr wrap="non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Giày bảo hộ</a:t>
            </a:r>
            <a:r>
              <a:rPr lang="en-US" sz="1600" kern="0" spc="-32" dirty="0">
                <a:solidFill>
                  <a:srgbClr val="2B4150"/>
                </a:solidFill>
                <a:latin typeface="PT Serif" pitchFamily="34" charset="0"/>
                <a:ea typeface="PT Serif" pitchFamily="34" charset="-122"/>
                <a:cs typeface="PT Serif" pitchFamily="34" charset="-120"/>
              </a:rPr>
              <a:t>: Bảo vệ chân khỏi vật nặng rơi và ngăn ngừa trượt ngã.</a:t>
            </a:r>
            <a:endParaRPr lang="en-US" sz="1600" dirty="0"/>
          </a:p>
        </p:txBody>
      </p:sp>
      <p:sp>
        <p:nvSpPr>
          <p:cNvPr id="16" name="Text 13"/>
          <p:cNvSpPr/>
          <p:nvPr/>
        </p:nvSpPr>
        <p:spPr>
          <a:xfrm>
            <a:off x="924282" y="4980386"/>
            <a:ext cx="9124236" cy="328613"/>
          </a:xfrm>
          <a:prstGeom prst="rect">
            <a:avLst/>
          </a:prstGeom>
          <a:noFill/>
          <a:ln/>
        </p:spPr>
        <p:txBody>
          <a:bodyPr wrap="non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Đào tạo và bảo trì PPE</a:t>
            </a:r>
            <a:r>
              <a:rPr lang="en-US" sz="1600" kern="0" spc="-32" dirty="0">
                <a:solidFill>
                  <a:srgbClr val="2B4150"/>
                </a:solidFill>
                <a:latin typeface="PT Serif" pitchFamily="34" charset="0"/>
                <a:ea typeface="PT Serif" pitchFamily="34" charset="-122"/>
                <a:cs typeface="PT Serif" pitchFamily="34" charset="-120"/>
              </a:rPr>
              <a:t>: Đảm bảo người lao động sử dụng và bảo trì thiết bị bảo hộ đúng cách.</a:t>
            </a:r>
            <a:endParaRPr lang="en-US" sz="1600" dirty="0"/>
          </a:p>
        </p:txBody>
      </p:sp>
      <p:sp>
        <p:nvSpPr>
          <p:cNvPr id="17" name="Text 14"/>
          <p:cNvSpPr/>
          <p:nvPr/>
        </p:nvSpPr>
        <p:spPr>
          <a:xfrm>
            <a:off x="924282" y="6554986"/>
            <a:ext cx="9124236" cy="328613"/>
          </a:xfrm>
          <a:prstGeom prst="rect">
            <a:avLst/>
          </a:prstGeom>
          <a:noFill/>
          <a:ln/>
        </p:spPr>
        <p:txBody>
          <a:bodyPr wrap="none" lIns="0" tIns="0" rIns="0" bIns="0" rtlCol="0" anchor="t"/>
          <a:lstStyle/>
          <a:p>
            <a:pPr marL="0" indent="0" algn="ctr">
              <a:lnSpc>
                <a:spcPts val="2550"/>
              </a:lnSpc>
              <a:buNone/>
            </a:pPr>
            <a:endParaRPr lang="en-US" sz="1600" dirty="0"/>
          </a:p>
        </p:txBody>
      </p:sp>
      <p:sp>
        <p:nvSpPr>
          <p:cNvPr id="18" name="Text 15"/>
          <p:cNvSpPr/>
          <p:nvPr/>
        </p:nvSpPr>
        <p:spPr>
          <a:xfrm>
            <a:off x="924281" y="5603381"/>
            <a:ext cx="9124236" cy="657225"/>
          </a:xfrm>
          <a:prstGeom prst="rect">
            <a:avLst/>
          </a:prstGeom>
          <a:noFill/>
          <a:ln/>
        </p:spPr>
        <p:txBody>
          <a:bodyPr wrap="squar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Tuân thủ quy định PPE</a:t>
            </a:r>
            <a:r>
              <a:rPr lang="en-US" sz="1600" kern="0" spc="-32" dirty="0">
                <a:solidFill>
                  <a:srgbClr val="2B4150"/>
                </a:solidFill>
                <a:latin typeface="PT Serif" pitchFamily="34" charset="0"/>
                <a:ea typeface="PT Serif" pitchFamily="34" charset="-122"/>
                <a:cs typeface="PT Serif" pitchFamily="34" charset="-120"/>
              </a:rPr>
              <a:t>: Tạo môi trường làm việc an toàn, nâng cao năng suất và hiệu quả sản xuất.</a:t>
            </a:r>
            <a:endParaRPr lang="en-US" sz="1600" dirty="0"/>
          </a:p>
        </p:txBody>
      </p:sp>
      <p:pic>
        <p:nvPicPr>
          <p:cNvPr id="19" name="Picture 18">
            <a:extLst>
              <a:ext uri="{FF2B5EF4-FFF2-40B4-BE49-F238E27FC236}">
                <a16:creationId xmlns:a16="http://schemas.microsoft.com/office/drawing/2014/main" id="{133DDC08-484E-E5AC-8F6B-E565DEAB5A82}"/>
              </a:ext>
            </a:extLst>
          </p:cNvPr>
          <p:cNvPicPr>
            <a:picLocks noChangeAspect="1"/>
          </p:cNvPicPr>
          <p:nvPr/>
        </p:nvPicPr>
        <p:blipFill>
          <a:blip r:embed="rId4"/>
          <a:stretch>
            <a:fillRect/>
          </a:stretch>
        </p:blipFill>
        <p:spPr>
          <a:xfrm>
            <a:off x="11868898" y="7405635"/>
            <a:ext cx="2578797" cy="79853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962323" y="3676997"/>
            <a:ext cx="3668077" cy="3668077"/>
          </a:xfrm>
          <a:prstGeom prst="rect">
            <a:avLst/>
          </a:prstGeom>
        </p:spPr>
      </p:pic>
      <p:sp>
        <p:nvSpPr>
          <p:cNvPr id="3" name="Shape 0"/>
          <p:cNvSpPr/>
          <p:nvPr/>
        </p:nvSpPr>
        <p:spPr>
          <a:xfrm>
            <a:off x="944880" y="1493813"/>
            <a:ext cx="9665970" cy="22860"/>
          </a:xfrm>
          <a:prstGeom prst="roundRect">
            <a:avLst>
              <a:gd name="adj" fmla="val 343034"/>
            </a:avLst>
          </a:prstGeom>
          <a:solidFill>
            <a:srgbClr val="B9D0DE"/>
          </a:solidFill>
          <a:ln/>
        </p:spPr>
      </p:sp>
      <p:sp>
        <p:nvSpPr>
          <p:cNvPr id="6" name="Text 3"/>
          <p:cNvSpPr/>
          <p:nvPr/>
        </p:nvSpPr>
        <p:spPr>
          <a:xfrm>
            <a:off x="3633907" y="1047393"/>
            <a:ext cx="3704987" cy="291703"/>
          </a:xfrm>
          <a:prstGeom prst="rect">
            <a:avLst/>
          </a:prstGeom>
          <a:noFill/>
          <a:ln/>
        </p:spPr>
        <p:txBody>
          <a:bodyPr wrap="none" lIns="0" tIns="0" rIns="0" bIns="0" rtlCol="0" anchor="t"/>
          <a:lstStyle/>
          <a:p>
            <a:pPr marL="0" indent="0" algn="ctr">
              <a:lnSpc>
                <a:spcPts val="2250"/>
              </a:lnSpc>
              <a:buNone/>
            </a:pPr>
            <a:r>
              <a:rPr lang="en-US" sz="2800" b="1" kern="0" spc="-55" dirty="0">
                <a:solidFill>
                  <a:srgbClr val="2B4150"/>
                </a:solidFill>
                <a:latin typeface="Montserrat Medium" panose="00000600000000000000" pitchFamily="2" charset="0"/>
                <a:ea typeface="MuseoModerno Bold" pitchFamily="34" charset="-122"/>
                <a:cs typeface="MuseoModerno Bold" pitchFamily="34" charset="-120"/>
              </a:rPr>
              <a:t>5. Quy trình khẩn cấp và phản ứng</a:t>
            </a:r>
            <a:endParaRPr lang="en-US" sz="2800" dirty="0"/>
          </a:p>
        </p:txBody>
      </p:sp>
      <p:sp>
        <p:nvSpPr>
          <p:cNvPr id="7" name="Shape 4"/>
          <p:cNvSpPr/>
          <p:nvPr/>
        </p:nvSpPr>
        <p:spPr>
          <a:xfrm>
            <a:off x="922020" y="2051090"/>
            <a:ext cx="22860" cy="5562600"/>
          </a:xfrm>
          <a:prstGeom prst="roundRect">
            <a:avLst>
              <a:gd name="adj" fmla="val 343034"/>
            </a:avLst>
          </a:prstGeom>
          <a:solidFill>
            <a:srgbClr val="B9D0DE"/>
          </a:solidFill>
          <a:ln/>
        </p:spPr>
      </p:sp>
      <p:sp>
        <p:nvSpPr>
          <p:cNvPr id="8" name="Shape 5"/>
          <p:cNvSpPr/>
          <p:nvPr/>
        </p:nvSpPr>
        <p:spPr>
          <a:xfrm>
            <a:off x="723424" y="2396608"/>
            <a:ext cx="420053" cy="420053"/>
          </a:xfrm>
          <a:prstGeom prst="roundRect">
            <a:avLst>
              <a:gd name="adj" fmla="val 18669"/>
            </a:avLst>
          </a:prstGeom>
          <a:solidFill>
            <a:srgbClr val="124E73"/>
          </a:solidFill>
          <a:ln w="7620">
            <a:solidFill>
              <a:srgbClr val="2B678C"/>
            </a:solidFill>
            <a:prstDash val="solid"/>
          </a:ln>
        </p:spPr>
      </p:sp>
      <p:sp>
        <p:nvSpPr>
          <p:cNvPr id="9" name="Text 6"/>
          <p:cNvSpPr/>
          <p:nvPr/>
        </p:nvSpPr>
        <p:spPr>
          <a:xfrm>
            <a:off x="869633" y="2466617"/>
            <a:ext cx="127516" cy="280035"/>
          </a:xfrm>
          <a:prstGeom prst="rect">
            <a:avLst/>
          </a:prstGeom>
          <a:noFill/>
          <a:ln/>
        </p:spPr>
        <p:txBody>
          <a:bodyPr wrap="none" lIns="0" tIns="0" rIns="0" bIns="0" rtlCol="0" anchor="t"/>
          <a:lstStyle/>
          <a:p>
            <a:pPr marL="0" indent="0" algn="ctr">
              <a:lnSpc>
                <a:spcPts val="220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1</a:t>
            </a:r>
            <a:endParaRPr lang="en-US" sz="2200" dirty="0"/>
          </a:p>
        </p:txBody>
      </p:sp>
      <p:sp>
        <p:nvSpPr>
          <p:cNvPr id="10" name="Text 7"/>
          <p:cNvSpPr/>
          <p:nvPr/>
        </p:nvSpPr>
        <p:spPr>
          <a:xfrm>
            <a:off x="1266111" y="2466617"/>
            <a:ext cx="11886656" cy="597218"/>
          </a:xfrm>
          <a:prstGeom prst="rect">
            <a:avLst/>
          </a:prstGeom>
          <a:noFill/>
          <a:ln/>
        </p:spPr>
        <p:txBody>
          <a:bodyPr wrap="square" lIns="0" tIns="0" rIns="0" bIns="0" rtlCol="0" anchor="t"/>
          <a:lstStyle/>
          <a:p>
            <a:pPr marL="0" indent="0" algn="l">
              <a:lnSpc>
                <a:spcPts val="2350"/>
              </a:lnSpc>
              <a:buNone/>
            </a:pPr>
            <a:r>
              <a:rPr lang="en-US" sz="1600" b="1" kern="0" spc="-29" dirty="0">
                <a:solidFill>
                  <a:srgbClr val="2B4150"/>
                </a:solidFill>
                <a:latin typeface="PT Serif" pitchFamily="34" charset="0"/>
                <a:ea typeface="PT Serif" pitchFamily="34" charset="-122"/>
                <a:cs typeface="PT Serif" pitchFamily="34" charset="-120"/>
              </a:rPr>
              <a:t>Đào tạo quy trình khẩn cấp</a:t>
            </a:r>
            <a:r>
              <a:rPr lang="en-US" sz="1600" kern="0" spc="-29" dirty="0">
                <a:solidFill>
                  <a:srgbClr val="2B4150"/>
                </a:solidFill>
                <a:latin typeface="PT Serif" pitchFamily="34" charset="0"/>
                <a:ea typeface="PT Serif" pitchFamily="34" charset="-122"/>
                <a:cs typeface="PT Serif" pitchFamily="34" charset="-120"/>
              </a:rPr>
              <a:t>: Nhân viên cần được huấn luyện về nhận diện tình huống nguy hiểm và các bước xử lý khi sự cố xảy ra.</a:t>
            </a:r>
            <a:endParaRPr lang="en-US" sz="1600" dirty="0"/>
          </a:p>
        </p:txBody>
      </p:sp>
      <p:sp>
        <p:nvSpPr>
          <p:cNvPr id="11" name="Shape 8"/>
          <p:cNvSpPr/>
          <p:nvPr/>
        </p:nvSpPr>
        <p:spPr>
          <a:xfrm>
            <a:off x="723424" y="3418403"/>
            <a:ext cx="420053" cy="420053"/>
          </a:xfrm>
          <a:prstGeom prst="roundRect">
            <a:avLst>
              <a:gd name="adj" fmla="val 18669"/>
            </a:avLst>
          </a:prstGeom>
          <a:solidFill>
            <a:srgbClr val="124E73"/>
          </a:solidFill>
          <a:ln w="7620">
            <a:solidFill>
              <a:srgbClr val="2B678C"/>
            </a:solidFill>
            <a:prstDash val="solid"/>
          </a:ln>
        </p:spPr>
      </p:sp>
      <p:sp>
        <p:nvSpPr>
          <p:cNvPr id="12" name="Text 9"/>
          <p:cNvSpPr/>
          <p:nvPr/>
        </p:nvSpPr>
        <p:spPr>
          <a:xfrm>
            <a:off x="858083" y="3488412"/>
            <a:ext cx="150733" cy="280035"/>
          </a:xfrm>
          <a:prstGeom prst="rect">
            <a:avLst/>
          </a:prstGeom>
          <a:noFill/>
          <a:ln/>
        </p:spPr>
        <p:txBody>
          <a:bodyPr wrap="none" lIns="0" tIns="0" rIns="0" bIns="0" rtlCol="0" anchor="t"/>
          <a:lstStyle/>
          <a:p>
            <a:pPr marL="0" indent="0" algn="ctr">
              <a:lnSpc>
                <a:spcPts val="220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2</a:t>
            </a:r>
            <a:endParaRPr lang="en-US" sz="2200" dirty="0"/>
          </a:p>
        </p:txBody>
      </p:sp>
      <p:sp>
        <p:nvSpPr>
          <p:cNvPr id="13" name="Text 10"/>
          <p:cNvSpPr/>
          <p:nvPr/>
        </p:nvSpPr>
        <p:spPr>
          <a:xfrm>
            <a:off x="1266111" y="3488412"/>
            <a:ext cx="9012555" cy="298609"/>
          </a:xfrm>
          <a:prstGeom prst="rect">
            <a:avLst/>
          </a:prstGeom>
          <a:noFill/>
          <a:ln/>
        </p:spPr>
        <p:txBody>
          <a:bodyPr wrap="none" lIns="0" tIns="0" rIns="0" bIns="0" rtlCol="0" anchor="t"/>
          <a:lstStyle/>
          <a:p>
            <a:pPr marL="0" indent="0" algn="l">
              <a:lnSpc>
                <a:spcPts val="2350"/>
              </a:lnSpc>
              <a:buNone/>
            </a:pPr>
            <a:r>
              <a:rPr lang="en-US" sz="1600" b="1" kern="0" spc="-29" dirty="0">
                <a:solidFill>
                  <a:srgbClr val="2B4150"/>
                </a:solidFill>
                <a:latin typeface="PT Serif" pitchFamily="34" charset="0"/>
                <a:ea typeface="PT Serif" pitchFamily="34" charset="-122"/>
                <a:cs typeface="PT Serif" pitchFamily="34" charset="-120"/>
              </a:rPr>
              <a:t>Hệ thống ngắt điện tự động</a:t>
            </a:r>
            <a:r>
              <a:rPr lang="en-US" sz="1600" kern="0" spc="-29" dirty="0">
                <a:solidFill>
                  <a:srgbClr val="2B4150"/>
                </a:solidFill>
                <a:latin typeface="PT Serif" pitchFamily="34" charset="0"/>
                <a:ea typeface="PT Serif" pitchFamily="34" charset="-122"/>
                <a:cs typeface="PT Serif" pitchFamily="34" charset="-120"/>
              </a:rPr>
              <a:t>: Cánh tay robot cần có hệ thống tự động ngắt khi phát hiện sự cố.</a:t>
            </a:r>
            <a:endParaRPr lang="en-US" sz="1600" dirty="0"/>
          </a:p>
        </p:txBody>
      </p:sp>
      <p:sp>
        <p:nvSpPr>
          <p:cNvPr id="14" name="Shape 11"/>
          <p:cNvSpPr/>
          <p:nvPr/>
        </p:nvSpPr>
        <p:spPr>
          <a:xfrm>
            <a:off x="723424" y="4277082"/>
            <a:ext cx="420053" cy="420053"/>
          </a:xfrm>
          <a:prstGeom prst="roundRect">
            <a:avLst>
              <a:gd name="adj" fmla="val 18669"/>
            </a:avLst>
          </a:prstGeom>
          <a:solidFill>
            <a:srgbClr val="124E73"/>
          </a:solidFill>
          <a:ln w="7620">
            <a:solidFill>
              <a:srgbClr val="2B678C"/>
            </a:solidFill>
            <a:prstDash val="solid"/>
          </a:ln>
        </p:spPr>
      </p:sp>
      <p:sp>
        <p:nvSpPr>
          <p:cNvPr id="15" name="Text 12"/>
          <p:cNvSpPr/>
          <p:nvPr/>
        </p:nvSpPr>
        <p:spPr>
          <a:xfrm>
            <a:off x="857488" y="4347091"/>
            <a:ext cx="151805" cy="280035"/>
          </a:xfrm>
          <a:prstGeom prst="rect">
            <a:avLst/>
          </a:prstGeom>
          <a:noFill/>
          <a:ln/>
        </p:spPr>
        <p:txBody>
          <a:bodyPr wrap="none" lIns="0" tIns="0" rIns="0" bIns="0" rtlCol="0" anchor="t"/>
          <a:lstStyle/>
          <a:p>
            <a:pPr marL="0" indent="0" algn="ctr">
              <a:lnSpc>
                <a:spcPts val="220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3</a:t>
            </a:r>
            <a:endParaRPr lang="en-US" sz="2200" dirty="0"/>
          </a:p>
        </p:txBody>
      </p:sp>
      <p:sp>
        <p:nvSpPr>
          <p:cNvPr id="16" name="Text 13"/>
          <p:cNvSpPr/>
          <p:nvPr/>
        </p:nvSpPr>
        <p:spPr>
          <a:xfrm>
            <a:off x="1266111" y="4347091"/>
            <a:ext cx="9012555" cy="298609"/>
          </a:xfrm>
          <a:prstGeom prst="rect">
            <a:avLst/>
          </a:prstGeom>
          <a:noFill/>
          <a:ln/>
        </p:spPr>
        <p:txBody>
          <a:bodyPr wrap="none" lIns="0" tIns="0" rIns="0" bIns="0" rtlCol="0" anchor="t"/>
          <a:lstStyle/>
          <a:p>
            <a:pPr marL="0" indent="0" algn="l">
              <a:lnSpc>
                <a:spcPts val="2350"/>
              </a:lnSpc>
              <a:buNone/>
            </a:pPr>
            <a:r>
              <a:rPr lang="en-US" sz="1600" b="1" kern="0" spc="-29" dirty="0">
                <a:solidFill>
                  <a:srgbClr val="2B4150"/>
                </a:solidFill>
                <a:latin typeface="PT Serif" pitchFamily="34" charset="0"/>
                <a:ea typeface="PT Serif" pitchFamily="34" charset="-122"/>
                <a:cs typeface="PT Serif" pitchFamily="34" charset="-120"/>
              </a:rPr>
              <a:t>Ngắt hoạt động ngay lập tức</a:t>
            </a:r>
            <a:r>
              <a:rPr lang="en-US" sz="1600" kern="0" spc="-29" dirty="0">
                <a:solidFill>
                  <a:srgbClr val="2B4150"/>
                </a:solidFill>
                <a:latin typeface="PT Serif" pitchFamily="34" charset="0"/>
                <a:ea typeface="PT Serif" pitchFamily="34" charset="-122"/>
                <a:cs typeface="PT Serif" pitchFamily="34" charset="-120"/>
              </a:rPr>
              <a:t>: Khi xảy ra sự cố, ngừng hoạt động của robot để tránh thiệt hại thêm.</a:t>
            </a:r>
            <a:endParaRPr lang="en-US" sz="1600" dirty="0"/>
          </a:p>
        </p:txBody>
      </p:sp>
      <p:sp>
        <p:nvSpPr>
          <p:cNvPr id="17" name="Shape 14"/>
          <p:cNvSpPr/>
          <p:nvPr/>
        </p:nvSpPr>
        <p:spPr>
          <a:xfrm>
            <a:off x="723424" y="5235763"/>
            <a:ext cx="420053" cy="420053"/>
          </a:xfrm>
          <a:prstGeom prst="roundRect">
            <a:avLst>
              <a:gd name="adj" fmla="val 18669"/>
            </a:avLst>
          </a:prstGeom>
          <a:solidFill>
            <a:srgbClr val="124E73"/>
          </a:solidFill>
          <a:ln w="7620">
            <a:solidFill>
              <a:srgbClr val="2B678C"/>
            </a:solidFill>
            <a:prstDash val="solid"/>
          </a:ln>
        </p:spPr>
      </p:sp>
      <p:sp>
        <p:nvSpPr>
          <p:cNvPr id="18" name="Text 15"/>
          <p:cNvSpPr/>
          <p:nvPr/>
        </p:nvSpPr>
        <p:spPr>
          <a:xfrm>
            <a:off x="846058" y="5305772"/>
            <a:ext cx="174784" cy="280035"/>
          </a:xfrm>
          <a:prstGeom prst="rect">
            <a:avLst/>
          </a:prstGeom>
          <a:noFill/>
          <a:ln/>
        </p:spPr>
        <p:txBody>
          <a:bodyPr wrap="none" lIns="0" tIns="0" rIns="0" bIns="0" rtlCol="0" anchor="t"/>
          <a:lstStyle/>
          <a:p>
            <a:pPr marL="0" indent="0" algn="ctr">
              <a:lnSpc>
                <a:spcPts val="220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4</a:t>
            </a:r>
            <a:endParaRPr lang="en-US" sz="2200" dirty="0"/>
          </a:p>
        </p:txBody>
      </p:sp>
      <p:sp>
        <p:nvSpPr>
          <p:cNvPr id="19" name="Text 16"/>
          <p:cNvSpPr/>
          <p:nvPr/>
        </p:nvSpPr>
        <p:spPr>
          <a:xfrm>
            <a:off x="1306830" y="5212427"/>
            <a:ext cx="9012555" cy="597218"/>
          </a:xfrm>
          <a:prstGeom prst="rect">
            <a:avLst/>
          </a:prstGeom>
          <a:noFill/>
          <a:ln/>
        </p:spPr>
        <p:txBody>
          <a:bodyPr wrap="square" lIns="0" tIns="0" rIns="0" bIns="0" rtlCol="0" anchor="t"/>
          <a:lstStyle/>
          <a:p>
            <a:pPr marL="0" indent="0" algn="l">
              <a:lnSpc>
                <a:spcPts val="2350"/>
              </a:lnSpc>
              <a:buNone/>
            </a:pPr>
            <a:r>
              <a:rPr lang="en-US" sz="1600" b="1" kern="0" spc="-29" dirty="0">
                <a:solidFill>
                  <a:srgbClr val="2B4150"/>
                </a:solidFill>
                <a:latin typeface="PT Serif" pitchFamily="34" charset="0"/>
                <a:ea typeface="PT Serif" pitchFamily="34" charset="-122"/>
                <a:cs typeface="PT Serif" pitchFamily="34" charset="-120"/>
              </a:rPr>
              <a:t>Xác định nguyên nhân và biện pháp khắc phục</a:t>
            </a:r>
            <a:r>
              <a:rPr lang="en-US" sz="1600" kern="0" spc="-29" dirty="0">
                <a:solidFill>
                  <a:srgbClr val="2B4150"/>
                </a:solidFill>
                <a:latin typeface="PT Serif" pitchFamily="34" charset="0"/>
                <a:ea typeface="PT Serif" pitchFamily="34" charset="-122"/>
                <a:cs typeface="PT Serif" pitchFamily="34" charset="-120"/>
              </a:rPr>
              <a:t>: Nhân viên cần được đào tạo để xác định nguyên nhân và xử lý sự cố kịp thời.</a:t>
            </a:r>
            <a:endParaRPr lang="en-US" sz="1600" dirty="0"/>
          </a:p>
        </p:txBody>
      </p:sp>
      <p:sp>
        <p:nvSpPr>
          <p:cNvPr id="20" name="Shape 17"/>
          <p:cNvSpPr/>
          <p:nvPr/>
        </p:nvSpPr>
        <p:spPr>
          <a:xfrm>
            <a:off x="723424" y="6293048"/>
            <a:ext cx="420053" cy="420053"/>
          </a:xfrm>
          <a:prstGeom prst="roundRect">
            <a:avLst>
              <a:gd name="adj" fmla="val 18669"/>
            </a:avLst>
          </a:prstGeom>
          <a:solidFill>
            <a:srgbClr val="124E73"/>
          </a:solidFill>
          <a:ln w="7620">
            <a:solidFill>
              <a:srgbClr val="2B678C"/>
            </a:solidFill>
            <a:prstDash val="solid"/>
          </a:ln>
        </p:spPr>
      </p:sp>
      <p:sp>
        <p:nvSpPr>
          <p:cNvPr id="21" name="Text 18"/>
          <p:cNvSpPr/>
          <p:nvPr/>
        </p:nvSpPr>
        <p:spPr>
          <a:xfrm>
            <a:off x="859036" y="6363057"/>
            <a:ext cx="148709" cy="280035"/>
          </a:xfrm>
          <a:prstGeom prst="rect">
            <a:avLst/>
          </a:prstGeom>
          <a:noFill/>
          <a:ln/>
        </p:spPr>
        <p:txBody>
          <a:bodyPr wrap="none" lIns="0" tIns="0" rIns="0" bIns="0" rtlCol="0" anchor="t"/>
          <a:lstStyle/>
          <a:p>
            <a:pPr marL="0" indent="0" algn="ctr">
              <a:lnSpc>
                <a:spcPts val="220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5</a:t>
            </a:r>
            <a:endParaRPr lang="en-US" sz="2200" dirty="0"/>
          </a:p>
        </p:txBody>
      </p:sp>
      <p:sp>
        <p:nvSpPr>
          <p:cNvPr id="22" name="Text 19"/>
          <p:cNvSpPr/>
          <p:nvPr/>
        </p:nvSpPr>
        <p:spPr>
          <a:xfrm>
            <a:off x="1266111" y="6363057"/>
            <a:ext cx="9012555" cy="298609"/>
          </a:xfrm>
          <a:prstGeom prst="rect">
            <a:avLst/>
          </a:prstGeom>
          <a:noFill/>
          <a:ln/>
        </p:spPr>
        <p:txBody>
          <a:bodyPr wrap="none" lIns="0" tIns="0" rIns="0" bIns="0" rtlCol="0" anchor="t"/>
          <a:lstStyle/>
          <a:p>
            <a:pPr marL="0" indent="0" algn="l">
              <a:lnSpc>
                <a:spcPts val="2350"/>
              </a:lnSpc>
              <a:buNone/>
            </a:pPr>
            <a:r>
              <a:rPr lang="en-US" sz="1600" b="1" kern="0" spc="-29" dirty="0">
                <a:solidFill>
                  <a:srgbClr val="2B4150"/>
                </a:solidFill>
                <a:latin typeface="PT Serif" pitchFamily="34" charset="0"/>
                <a:ea typeface="PT Serif" pitchFamily="34" charset="-122"/>
                <a:cs typeface="PT Serif" pitchFamily="34" charset="-120"/>
              </a:rPr>
              <a:t>Gọi cấp cứu khi cần thiết</a:t>
            </a:r>
            <a:r>
              <a:rPr lang="en-US" sz="1600" kern="0" spc="-29" dirty="0">
                <a:solidFill>
                  <a:srgbClr val="2B4150"/>
                </a:solidFill>
                <a:latin typeface="PT Serif" pitchFamily="34" charset="0"/>
                <a:ea typeface="PT Serif" pitchFamily="34" charset="-122"/>
                <a:cs typeface="PT Serif" pitchFamily="34" charset="-120"/>
              </a:rPr>
              <a:t>: Nếu sự cố nghiêm trọng, liên hệ ngay với đội ngũ cấp cứu và báo cho người quản lý.</a:t>
            </a:r>
            <a:endParaRPr lang="en-US" sz="1600" dirty="0"/>
          </a:p>
        </p:txBody>
      </p:sp>
      <p:sp>
        <p:nvSpPr>
          <p:cNvPr id="23" name="Shape 20"/>
          <p:cNvSpPr/>
          <p:nvPr/>
        </p:nvSpPr>
        <p:spPr>
          <a:xfrm>
            <a:off x="723424" y="7151727"/>
            <a:ext cx="420053" cy="420053"/>
          </a:xfrm>
          <a:prstGeom prst="roundRect">
            <a:avLst>
              <a:gd name="adj" fmla="val 18669"/>
            </a:avLst>
          </a:prstGeom>
          <a:solidFill>
            <a:srgbClr val="124E73"/>
          </a:solidFill>
          <a:ln w="7620">
            <a:solidFill>
              <a:srgbClr val="2B678C"/>
            </a:solidFill>
            <a:prstDash val="solid"/>
          </a:ln>
        </p:spPr>
      </p:sp>
      <p:sp>
        <p:nvSpPr>
          <p:cNvPr id="24" name="Text 21"/>
          <p:cNvSpPr/>
          <p:nvPr/>
        </p:nvSpPr>
        <p:spPr>
          <a:xfrm>
            <a:off x="849511" y="7221736"/>
            <a:ext cx="167759" cy="280035"/>
          </a:xfrm>
          <a:prstGeom prst="rect">
            <a:avLst/>
          </a:prstGeom>
          <a:noFill/>
          <a:ln/>
        </p:spPr>
        <p:txBody>
          <a:bodyPr wrap="none" lIns="0" tIns="0" rIns="0" bIns="0" rtlCol="0" anchor="t"/>
          <a:lstStyle/>
          <a:p>
            <a:pPr marL="0" indent="0" algn="ctr">
              <a:lnSpc>
                <a:spcPts val="220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6</a:t>
            </a:r>
            <a:endParaRPr lang="en-US" sz="2200" dirty="0"/>
          </a:p>
        </p:txBody>
      </p:sp>
      <p:sp>
        <p:nvSpPr>
          <p:cNvPr id="25" name="Text 22"/>
          <p:cNvSpPr/>
          <p:nvPr/>
        </p:nvSpPr>
        <p:spPr>
          <a:xfrm>
            <a:off x="1295400" y="7221736"/>
            <a:ext cx="9012555" cy="298609"/>
          </a:xfrm>
          <a:prstGeom prst="rect">
            <a:avLst/>
          </a:prstGeom>
          <a:noFill/>
          <a:ln/>
        </p:spPr>
        <p:txBody>
          <a:bodyPr wrap="none" lIns="0" tIns="0" rIns="0" bIns="0" rtlCol="0" anchor="t"/>
          <a:lstStyle/>
          <a:p>
            <a:pPr marL="0" indent="0" algn="l">
              <a:lnSpc>
                <a:spcPts val="2350"/>
              </a:lnSpc>
              <a:buNone/>
            </a:pPr>
            <a:r>
              <a:rPr lang="en-US" sz="1600" b="1" kern="0" spc="-29" dirty="0">
                <a:solidFill>
                  <a:srgbClr val="2B4150"/>
                </a:solidFill>
                <a:latin typeface="PT Serif" pitchFamily="34" charset="0"/>
                <a:ea typeface="PT Serif" pitchFamily="34" charset="-122"/>
                <a:cs typeface="PT Serif" pitchFamily="34" charset="-120"/>
              </a:rPr>
              <a:t>Cuộc họp đánh giá sau sự cố</a:t>
            </a:r>
            <a:r>
              <a:rPr lang="en-US" sz="1600" kern="0" spc="-29" dirty="0">
                <a:solidFill>
                  <a:srgbClr val="2B4150"/>
                </a:solidFill>
                <a:latin typeface="PT Serif" pitchFamily="34" charset="0"/>
                <a:ea typeface="PT Serif" pitchFamily="34" charset="-122"/>
                <a:cs typeface="PT Serif" pitchFamily="34" charset="-120"/>
              </a:rPr>
              <a:t>: Phân tích nguyên nhân và cải thiện quy trình an toàn cho lần sau.</a:t>
            </a:r>
            <a:endParaRPr lang="en-US" sz="1600" dirty="0"/>
          </a:p>
        </p:txBody>
      </p:sp>
      <p:pic>
        <p:nvPicPr>
          <p:cNvPr id="26" name="Picture 25">
            <a:extLst>
              <a:ext uri="{FF2B5EF4-FFF2-40B4-BE49-F238E27FC236}">
                <a16:creationId xmlns:a16="http://schemas.microsoft.com/office/drawing/2014/main" id="{29BFA2B2-7DC1-7E27-C62F-741A82E7E850}"/>
              </a:ext>
            </a:extLst>
          </p:cNvPr>
          <p:cNvPicPr>
            <a:picLocks noChangeAspect="1"/>
          </p:cNvPicPr>
          <p:nvPr/>
        </p:nvPicPr>
        <p:blipFill>
          <a:blip r:embed="rId4"/>
          <a:stretch>
            <a:fillRect/>
          </a:stretch>
        </p:blipFill>
        <p:spPr>
          <a:xfrm>
            <a:off x="11868898" y="7405635"/>
            <a:ext cx="2578797" cy="798531"/>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64870" y="2058948"/>
            <a:ext cx="3177064" cy="3177064"/>
          </a:xfrm>
          <a:prstGeom prst="rect">
            <a:avLst/>
          </a:prstGeom>
        </p:spPr>
      </p:pic>
      <p:sp>
        <p:nvSpPr>
          <p:cNvPr id="3" name="Shape 0"/>
          <p:cNvSpPr/>
          <p:nvPr/>
        </p:nvSpPr>
        <p:spPr>
          <a:xfrm>
            <a:off x="4522470" y="1362908"/>
            <a:ext cx="9627394" cy="22860"/>
          </a:xfrm>
          <a:prstGeom prst="roundRect">
            <a:avLst>
              <a:gd name="adj" fmla="val 353181"/>
            </a:avLst>
          </a:prstGeom>
          <a:solidFill>
            <a:srgbClr val="B9D0DE"/>
          </a:solidFill>
          <a:ln/>
        </p:spPr>
      </p:sp>
      <p:sp>
        <p:nvSpPr>
          <p:cNvPr id="6" name="Text 3"/>
          <p:cNvSpPr/>
          <p:nvPr/>
        </p:nvSpPr>
        <p:spPr>
          <a:xfrm>
            <a:off x="6709939" y="947379"/>
            <a:ext cx="4687133" cy="300276"/>
          </a:xfrm>
          <a:prstGeom prst="rect">
            <a:avLst/>
          </a:prstGeom>
          <a:noFill/>
          <a:ln/>
        </p:spPr>
        <p:txBody>
          <a:bodyPr wrap="none" lIns="0" tIns="0" rIns="0" bIns="0" rtlCol="0" anchor="t"/>
          <a:lstStyle/>
          <a:p>
            <a:pPr marL="0" indent="0" algn="ctr">
              <a:lnSpc>
                <a:spcPts val="2350"/>
              </a:lnSpc>
              <a:buNone/>
            </a:pPr>
            <a:r>
              <a:rPr lang="en-US" sz="1850" b="1" kern="0" spc="-57" dirty="0">
                <a:solidFill>
                  <a:srgbClr val="2B4150"/>
                </a:solidFill>
                <a:latin typeface="Montserrat Medium" panose="00000600000000000000" pitchFamily="2" charset="0"/>
                <a:ea typeface="MuseoModerno Bold" pitchFamily="34" charset="-122"/>
                <a:cs typeface="MuseoModerno Bold" pitchFamily="34" charset="-120"/>
              </a:rPr>
              <a:t>6. Tham gia các khóa học an toàn lao động</a:t>
            </a:r>
            <a:endParaRPr lang="en-US" sz="1850" dirty="0"/>
          </a:p>
        </p:txBody>
      </p:sp>
      <p:sp>
        <p:nvSpPr>
          <p:cNvPr id="7" name="Text 4"/>
          <p:cNvSpPr/>
          <p:nvPr/>
        </p:nvSpPr>
        <p:spPr>
          <a:xfrm>
            <a:off x="4522470" y="1905119"/>
            <a:ext cx="9243060" cy="307658"/>
          </a:xfrm>
          <a:prstGeom prst="rect">
            <a:avLst/>
          </a:prstGeom>
          <a:noFill/>
          <a:ln/>
        </p:spPr>
        <p:txBody>
          <a:bodyPr wrap="none" lIns="0" tIns="0" rIns="0" bIns="0" rtlCol="0" anchor="t"/>
          <a:lstStyle/>
          <a:p>
            <a:pPr marL="0" indent="0" algn="ctr">
              <a:lnSpc>
                <a:spcPts val="2400"/>
              </a:lnSpc>
              <a:buNone/>
            </a:pPr>
            <a:endParaRPr lang="en-US" sz="1500" dirty="0"/>
          </a:p>
        </p:txBody>
      </p:sp>
      <p:sp>
        <p:nvSpPr>
          <p:cNvPr id="8" name="Text 5"/>
          <p:cNvSpPr/>
          <p:nvPr/>
        </p:nvSpPr>
        <p:spPr>
          <a:xfrm>
            <a:off x="4522470" y="2328029"/>
            <a:ext cx="9243060" cy="615315"/>
          </a:xfrm>
          <a:prstGeom prst="rect">
            <a:avLst/>
          </a:prstGeom>
          <a:noFill/>
          <a:ln/>
        </p:spPr>
        <p:txBody>
          <a:bodyPr wrap="square" lIns="0" tIns="0" rIns="0" bIns="0" rtlCol="0" anchor="t"/>
          <a:lstStyle/>
          <a:p>
            <a:pPr marL="342900" indent="-342900" algn="l">
              <a:lnSpc>
                <a:spcPts val="2400"/>
              </a:lnSpc>
              <a:buSzPct val="100000"/>
              <a:buChar char="•"/>
            </a:pPr>
            <a:r>
              <a:rPr lang="en-US" sz="1500" b="1" kern="0" spc="-30" dirty="0">
                <a:solidFill>
                  <a:srgbClr val="2B4150"/>
                </a:solidFill>
                <a:latin typeface="PT Serif" pitchFamily="34" charset="0"/>
                <a:ea typeface="PT Serif" pitchFamily="34" charset="-122"/>
                <a:cs typeface="PT Serif" pitchFamily="34" charset="-120"/>
              </a:rPr>
              <a:t>Yêu cầu pháp lý và cam kết an toàn:</a:t>
            </a:r>
            <a:r>
              <a:rPr lang="en-US" sz="1500" kern="0" spc="-30" dirty="0">
                <a:solidFill>
                  <a:srgbClr val="2B4150"/>
                </a:solidFill>
                <a:latin typeface="PT Serif" pitchFamily="34" charset="0"/>
                <a:ea typeface="PT Serif" pitchFamily="34" charset="-122"/>
                <a:cs typeface="PT Serif" pitchFamily="34" charset="-120"/>
              </a:rPr>
              <a:t> Nhằm bảo vệ sức khỏe và an toàn của người lao động, giảm thiểu tai nạn và tử vong trong công việc.</a:t>
            </a:r>
            <a:endParaRPr lang="en-US" sz="1500" dirty="0"/>
          </a:p>
        </p:txBody>
      </p:sp>
      <p:sp>
        <p:nvSpPr>
          <p:cNvPr id="9" name="Text 6"/>
          <p:cNvSpPr/>
          <p:nvPr/>
        </p:nvSpPr>
        <p:spPr>
          <a:xfrm>
            <a:off x="4522470" y="3058597"/>
            <a:ext cx="9243060" cy="307658"/>
          </a:xfrm>
          <a:prstGeom prst="rect">
            <a:avLst/>
          </a:prstGeom>
          <a:noFill/>
          <a:ln/>
        </p:spPr>
        <p:txBody>
          <a:bodyPr wrap="none" lIns="0" tIns="0" rIns="0" bIns="0" rtlCol="0" anchor="t"/>
          <a:lstStyle/>
          <a:p>
            <a:pPr marL="0" indent="0" algn="ctr">
              <a:lnSpc>
                <a:spcPts val="2400"/>
              </a:lnSpc>
              <a:buNone/>
            </a:pPr>
            <a:endParaRPr lang="en-US" sz="1500" dirty="0"/>
          </a:p>
        </p:txBody>
      </p:sp>
      <p:sp>
        <p:nvSpPr>
          <p:cNvPr id="10" name="Text 7"/>
          <p:cNvSpPr/>
          <p:nvPr/>
        </p:nvSpPr>
        <p:spPr>
          <a:xfrm>
            <a:off x="4522470" y="3212426"/>
            <a:ext cx="9243060" cy="615315"/>
          </a:xfrm>
          <a:prstGeom prst="rect">
            <a:avLst/>
          </a:prstGeom>
          <a:noFill/>
          <a:ln/>
        </p:spPr>
        <p:txBody>
          <a:bodyPr wrap="square" lIns="0" tIns="0" rIns="0" bIns="0" rtlCol="0" anchor="t"/>
          <a:lstStyle/>
          <a:p>
            <a:pPr marL="342900" indent="-342900" algn="l">
              <a:lnSpc>
                <a:spcPts val="2400"/>
              </a:lnSpc>
              <a:buSzPct val="100000"/>
              <a:buChar char="•"/>
            </a:pPr>
            <a:r>
              <a:rPr lang="en-US" sz="1500" b="1" kern="0" spc="-30" dirty="0">
                <a:solidFill>
                  <a:srgbClr val="2B4150"/>
                </a:solidFill>
                <a:latin typeface="PT Serif" pitchFamily="34" charset="0"/>
                <a:ea typeface="PT Serif" pitchFamily="34" charset="-122"/>
                <a:cs typeface="PT Serif" pitchFamily="34" charset="-120"/>
              </a:rPr>
              <a:t>Nhận diện nguy cơ:</a:t>
            </a:r>
            <a:r>
              <a:rPr lang="en-US" sz="1500" kern="0" spc="-30" dirty="0">
                <a:solidFill>
                  <a:srgbClr val="2B4150"/>
                </a:solidFill>
                <a:latin typeface="PT Serif" pitchFamily="34" charset="0"/>
                <a:ea typeface="PT Serif" pitchFamily="34" charset="-122"/>
                <a:cs typeface="PT Serif" pitchFamily="34" charset="-120"/>
              </a:rPr>
              <a:t> Người lao động học cách nhận biết và đối phó với các nguy cơ và tình huống nguy hiểm.</a:t>
            </a:r>
            <a:endParaRPr lang="en-US" sz="1500" dirty="0"/>
          </a:p>
        </p:txBody>
      </p:sp>
      <p:sp>
        <p:nvSpPr>
          <p:cNvPr id="11" name="Text 8"/>
          <p:cNvSpPr/>
          <p:nvPr/>
        </p:nvSpPr>
        <p:spPr>
          <a:xfrm>
            <a:off x="4522470" y="4212074"/>
            <a:ext cx="9243060" cy="307658"/>
          </a:xfrm>
          <a:prstGeom prst="rect">
            <a:avLst/>
          </a:prstGeom>
          <a:noFill/>
          <a:ln/>
        </p:spPr>
        <p:txBody>
          <a:bodyPr wrap="none" lIns="0" tIns="0" rIns="0" bIns="0" rtlCol="0" anchor="t"/>
          <a:lstStyle/>
          <a:p>
            <a:pPr marL="0" indent="0" algn="ctr">
              <a:lnSpc>
                <a:spcPts val="2400"/>
              </a:lnSpc>
              <a:buNone/>
            </a:pPr>
            <a:endParaRPr lang="en-US" sz="1500" dirty="0"/>
          </a:p>
        </p:txBody>
      </p:sp>
      <p:sp>
        <p:nvSpPr>
          <p:cNvPr id="12" name="Text 9"/>
          <p:cNvSpPr/>
          <p:nvPr/>
        </p:nvSpPr>
        <p:spPr>
          <a:xfrm>
            <a:off x="4522470" y="4019670"/>
            <a:ext cx="9243060" cy="615315"/>
          </a:xfrm>
          <a:prstGeom prst="rect">
            <a:avLst/>
          </a:prstGeom>
          <a:noFill/>
          <a:ln/>
        </p:spPr>
        <p:txBody>
          <a:bodyPr wrap="square" lIns="0" tIns="0" rIns="0" bIns="0" rtlCol="0" anchor="t"/>
          <a:lstStyle/>
          <a:p>
            <a:pPr marL="342900" indent="-342900" algn="l">
              <a:lnSpc>
                <a:spcPts val="2400"/>
              </a:lnSpc>
              <a:buSzPct val="100000"/>
              <a:buChar char="•"/>
            </a:pPr>
            <a:r>
              <a:rPr lang="en-US" sz="1500" b="1" kern="0" spc="-30" dirty="0">
                <a:solidFill>
                  <a:srgbClr val="2B4150"/>
                </a:solidFill>
                <a:latin typeface="PT Serif" pitchFamily="34" charset="0"/>
                <a:ea typeface="PT Serif" pitchFamily="34" charset="-122"/>
                <a:cs typeface="PT Serif" pitchFamily="34" charset="-120"/>
              </a:rPr>
              <a:t>Đào tạo lý thuyết và thực tế:</a:t>
            </a:r>
            <a:r>
              <a:rPr lang="en-US" sz="1500" kern="0" spc="-30" dirty="0">
                <a:solidFill>
                  <a:srgbClr val="2B4150"/>
                </a:solidFill>
                <a:latin typeface="PT Serif" pitchFamily="34" charset="0"/>
                <a:ea typeface="PT Serif" pitchFamily="34" charset="-122"/>
                <a:cs typeface="PT Serif" pitchFamily="34" charset="-120"/>
              </a:rPr>
              <a:t> Cung cấp kiến thức về các biện pháp nhận dạng và phòng ngừa tai nạn lao động.</a:t>
            </a:r>
            <a:endParaRPr lang="en-US" sz="1500" dirty="0"/>
          </a:p>
        </p:txBody>
      </p:sp>
      <p:sp>
        <p:nvSpPr>
          <p:cNvPr id="13" name="Text 10"/>
          <p:cNvSpPr/>
          <p:nvPr/>
        </p:nvSpPr>
        <p:spPr>
          <a:xfrm>
            <a:off x="4522470" y="5365552"/>
            <a:ext cx="9243060" cy="307658"/>
          </a:xfrm>
          <a:prstGeom prst="rect">
            <a:avLst/>
          </a:prstGeom>
          <a:noFill/>
          <a:ln/>
        </p:spPr>
        <p:txBody>
          <a:bodyPr wrap="none" lIns="0" tIns="0" rIns="0" bIns="0" rtlCol="0" anchor="t"/>
          <a:lstStyle/>
          <a:p>
            <a:pPr marL="0" indent="0" algn="ctr">
              <a:lnSpc>
                <a:spcPts val="2400"/>
              </a:lnSpc>
              <a:buNone/>
            </a:pPr>
            <a:endParaRPr lang="en-US" sz="1500" dirty="0"/>
          </a:p>
        </p:txBody>
      </p:sp>
      <p:sp>
        <p:nvSpPr>
          <p:cNvPr id="14" name="Text 11"/>
          <p:cNvSpPr/>
          <p:nvPr/>
        </p:nvSpPr>
        <p:spPr>
          <a:xfrm>
            <a:off x="4522470" y="4865489"/>
            <a:ext cx="9243060" cy="615315"/>
          </a:xfrm>
          <a:prstGeom prst="rect">
            <a:avLst/>
          </a:prstGeom>
          <a:noFill/>
          <a:ln/>
        </p:spPr>
        <p:txBody>
          <a:bodyPr wrap="square" lIns="0" tIns="0" rIns="0" bIns="0" rtlCol="0" anchor="t"/>
          <a:lstStyle/>
          <a:p>
            <a:pPr marL="342900" indent="-342900" algn="l">
              <a:lnSpc>
                <a:spcPts val="2400"/>
              </a:lnSpc>
              <a:buSzPct val="100000"/>
              <a:buChar char="•"/>
            </a:pPr>
            <a:r>
              <a:rPr lang="en-US" sz="1500" b="1" kern="0" spc="-30" dirty="0">
                <a:solidFill>
                  <a:srgbClr val="2B4150"/>
                </a:solidFill>
                <a:latin typeface="PT Serif" pitchFamily="34" charset="0"/>
                <a:ea typeface="PT Serif" pitchFamily="34" charset="-122"/>
                <a:cs typeface="PT Serif" pitchFamily="34" charset="-120"/>
              </a:rPr>
              <a:t>Kiểm tra và cấp chứng chỉ:</a:t>
            </a:r>
            <a:r>
              <a:rPr lang="en-US" sz="1500" kern="0" spc="-30" dirty="0">
                <a:solidFill>
                  <a:srgbClr val="2B4150"/>
                </a:solidFill>
                <a:latin typeface="PT Serif" pitchFamily="34" charset="0"/>
                <a:ea typeface="PT Serif" pitchFamily="34" charset="-122"/>
                <a:cs typeface="PT Serif" pitchFamily="34" charset="-120"/>
              </a:rPr>
              <a:t> Sau huấn luyện, người lao động tham gia bài kiểm tra an toàn và nhận chứng chỉ an toàn lao động hợp lệ.</a:t>
            </a:r>
            <a:endParaRPr lang="en-US" sz="1500" dirty="0"/>
          </a:p>
        </p:txBody>
      </p:sp>
      <p:sp>
        <p:nvSpPr>
          <p:cNvPr id="15" name="Text 12"/>
          <p:cNvSpPr/>
          <p:nvPr/>
        </p:nvSpPr>
        <p:spPr>
          <a:xfrm>
            <a:off x="2382171" y="5741669"/>
            <a:ext cx="9243060" cy="384334"/>
          </a:xfrm>
          <a:prstGeom prst="rect">
            <a:avLst/>
          </a:prstGeom>
          <a:noFill/>
          <a:ln/>
        </p:spPr>
        <p:txBody>
          <a:bodyPr wrap="none" lIns="0" tIns="0" rIns="0" bIns="0" rtlCol="0" anchor="t"/>
          <a:lstStyle/>
          <a:p>
            <a:pPr marL="0" indent="0" algn="ctr">
              <a:lnSpc>
                <a:spcPts val="3000"/>
              </a:lnSpc>
              <a:buNone/>
            </a:pPr>
            <a:r>
              <a:rPr lang="en-US" sz="1850" kern="0" spc="-30" dirty="0">
                <a:solidFill>
                  <a:srgbClr val="C00000"/>
                </a:solidFill>
                <a:latin typeface="PT Serif" pitchFamily="34" charset="0"/>
                <a:ea typeface="PT Serif" pitchFamily="34" charset="-122"/>
                <a:cs typeface="PT Serif" pitchFamily="34" charset="-120"/>
              </a:rPr>
              <a:t>Khi tham gia huấn luyện tại</a:t>
            </a:r>
            <a:r>
              <a:rPr lang="en-US" sz="1850" b="1" kern="0" spc="-30" dirty="0">
                <a:solidFill>
                  <a:srgbClr val="C00000"/>
                </a:solidFill>
                <a:latin typeface="PT Serif" pitchFamily="34" charset="0"/>
                <a:ea typeface="PT Serif" pitchFamily="34" charset="-122"/>
                <a:cs typeface="PT Serif" pitchFamily="34" charset="-120"/>
              </a:rPr>
              <a:t> An Toàn Nam Việt:</a:t>
            </a:r>
            <a:endParaRPr lang="en-US" sz="1850" dirty="0">
              <a:solidFill>
                <a:srgbClr val="C00000"/>
              </a:solidFill>
            </a:endParaRPr>
          </a:p>
        </p:txBody>
      </p:sp>
      <p:sp>
        <p:nvSpPr>
          <p:cNvPr id="16" name="Text 13"/>
          <p:cNvSpPr/>
          <p:nvPr/>
        </p:nvSpPr>
        <p:spPr>
          <a:xfrm>
            <a:off x="4522470" y="6366389"/>
            <a:ext cx="9243060" cy="307658"/>
          </a:xfrm>
          <a:prstGeom prst="rect">
            <a:avLst/>
          </a:prstGeom>
          <a:noFill/>
          <a:ln/>
        </p:spPr>
        <p:txBody>
          <a:bodyPr wrap="none" lIns="0" tIns="0" rIns="0" bIns="0" rtlCol="0" anchor="t"/>
          <a:lstStyle/>
          <a:p>
            <a:pPr marL="342900" indent="-342900" algn="l">
              <a:lnSpc>
                <a:spcPts val="2400"/>
              </a:lnSpc>
              <a:buSzPct val="100000"/>
              <a:buChar char="•"/>
            </a:pPr>
            <a:r>
              <a:rPr lang="en-US" sz="1500" b="1" kern="0" spc="-30" dirty="0">
                <a:solidFill>
                  <a:srgbClr val="2B4150"/>
                </a:solidFill>
                <a:latin typeface="PT Serif" pitchFamily="34" charset="0"/>
                <a:ea typeface="PT Serif" pitchFamily="34" charset="-122"/>
                <a:cs typeface="PT Serif" pitchFamily="34" charset="-120"/>
              </a:rPr>
              <a:t>Đào tạo lý thuyết và thực hành</a:t>
            </a:r>
            <a:r>
              <a:rPr lang="en-US" sz="1500" kern="0" spc="-30" dirty="0">
                <a:solidFill>
                  <a:srgbClr val="2B4150"/>
                </a:solidFill>
                <a:latin typeface="PT Serif" pitchFamily="34" charset="0"/>
                <a:ea typeface="PT Serif" pitchFamily="34" charset="-122"/>
                <a:cs typeface="PT Serif" pitchFamily="34" charset="-120"/>
              </a:rPr>
              <a:t>, nhận diện các nguy cơ và biện pháp phòng tránh.</a:t>
            </a:r>
            <a:endParaRPr lang="en-US" sz="1500" dirty="0"/>
          </a:p>
        </p:txBody>
      </p:sp>
      <p:sp>
        <p:nvSpPr>
          <p:cNvPr id="17" name="Text 14"/>
          <p:cNvSpPr/>
          <p:nvPr/>
        </p:nvSpPr>
        <p:spPr>
          <a:xfrm>
            <a:off x="4522470" y="6741317"/>
            <a:ext cx="9243060" cy="307658"/>
          </a:xfrm>
          <a:prstGeom prst="rect">
            <a:avLst/>
          </a:prstGeom>
          <a:noFill/>
          <a:ln/>
        </p:spPr>
        <p:txBody>
          <a:bodyPr wrap="none" lIns="0" tIns="0" rIns="0" bIns="0" rtlCol="0" anchor="t"/>
          <a:lstStyle/>
          <a:p>
            <a:pPr marL="342900" indent="-342900" algn="l">
              <a:lnSpc>
                <a:spcPts val="2400"/>
              </a:lnSpc>
              <a:buSzPct val="100000"/>
              <a:buChar char="•"/>
            </a:pPr>
            <a:r>
              <a:rPr lang="en-US" sz="1500" kern="0" spc="-30" dirty="0">
                <a:solidFill>
                  <a:srgbClr val="2B4150"/>
                </a:solidFill>
                <a:latin typeface="PT Serif" pitchFamily="34" charset="0"/>
                <a:ea typeface="PT Serif" pitchFamily="34" charset="-122"/>
                <a:cs typeface="PT Serif" pitchFamily="34" charset="-120"/>
              </a:rPr>
              <a:t>Sau khóa huấn luyện, </a:t>
            </a:r>
            <a:r>
              <a:rPr lang="en-US" sz="1500" b="1" kern="0" spc="-30" dirty="0">
                <a:solidFill>
                  <a:srgbClr val="2B4150"/>
                </a:solidFill>
                <a:latin typeface="PT Serif" pitchFamily="34" charset="0"/>
                <a:ea typeface="PT Serif" pitchFamily="34" charset="-122"/>
                <a:cs typeface="PT Serif" pitchFamily="34" charset="-120"/>
              </a:rPr>
              <a:t>học viên sẽ được cấp chứng chỉ an toàn lao động hợp lệ</a:t>
            </a:r>
            <a:r>
              <a:rPr lang="en-US" sz="1500" kern="0" spc="-30" dirty="0">
                <a:solidFill>
                  <a:srgbClr val="2B4150"/>
                </a:solidFill>
                <a:latin typeface="PT Serif" pitchFamily="34" charset="0"/>
                <a:ea typeface="PT Serif" pitchFamily="34" charset="-122"/>
                <a:cs typeface="PT Serif" pitchFamily="34" charset="-120"/>
              </a:rPr>
              <a:t>.</a:t>
            </a:r>
            <a:endParaRPr lang="en-US" sz="1500" dirty="0"/>
          </a:p>
        </p:txBody>
      </p:sp>
      <p:pic>
        <p:nvPicPr>
          <p:cNvPr id="18" name="Picture 17">
            <a:extLst>
              <a:ext uri="{FF2B5EF4-FFF2-40B4-BE49-F238E27FC236}">
                <a16:creationId xmlns:a16="http://schemas.microsoft.com/office/drawing/2014/main" id="{4293B4B0-9392-2FD6-A80D-711EB43B16B7}"/>
              </a:ext>
            </a:extLst>
          </p:cNvPr>
          <p:cNvPicPr>
            <a:picLocks noChangeAspect="1"/>
          </p:cNvPicPr>
          <p:nvPr/>
        </p:nvPicPr>
        <p:blipFill>
          <a:blip r:embed="rId4"/>
          <a:stretch>
            <a:fillRect/>
          </a:stretch>
        </p:blipFill>
        <p:spPr>
          <a:xfrm>
            <a:off x="11868898" y="7405635"/>
            <a:ext cx="2578797" cy="798531"/>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125600" y="3312617"/>
            <a:ext cx="3090505" cy="2284690"/>
          </a:xfrm>
          <a:prstGeom prst="rect">
            <a:avLst/>
          </a:prstGeom>
        </p:spPr>
      </p:pic>
      <p:sp>
        <p:nvSpPr>
          <p:cNvPr id="3" name="Text 0"/>
          <p:cNvSpPr/>
          <p:nvPr/>
        </p:nvSpPr>
        <p:spPr>
          <a:xfrm>
            <a:off x="1793558" y="1147763"/>
            <a:ext cx="7385566" cy="425291"/>
          </a:xfrm>
          <a:prstGeom prst="rect">
            <a:avLst/>
          </a:prstGeom>
          <a:noFill/>
          <a:ln/>
        </p:spPr>
        <p:txBody>
          <a:bodyPr wrap="none" lIns="0" tIns="0" rIns="0" bIns="0" rtlCol="0" anchor="t"/>
          <a:lstStyle/>
          <a:p>
            <a:pPr marL="0" indent="0" algn="ctr">
              <a:lnSpc>
                <a:spcPts val="3300"/>
              </a:lnSpc>
              <a:buNone/>
            </a:pPr>
            <a:r>
              <a:rPr lang="en-US" sz="2650" b="1" kern="0" spc="-80" dirty="0">
                <a:solidFill>
                  <a:srgbClr val="124E73"/>
                </a:solidFill>
                <a:latin typeface="Montserrat Medium" panose="00000600000000000000" pitchFamily="2" charset="0"/>
                <a:ea typeface="MuseoModerno Bold" pitchFamily="34" charset="-122"/>
                <a:cs typeface="MuseoModerno Bold" pitchFamily="34" charset="-120"/>
              </a:rPr>
              <a:t>VI. Các yếu tố ảnh hưởng đến an toàn lao động</a:t>
            </a:r>
            <a:endParaRPr lang="en-US" sz="2650" dirty="0"/>
          </a:p>
        </p:txBody>
      </p:sp>
      <p:pic>
        <p:nvPicPr>
          <p:cNvPr id="4" name="Image 1" descr="preencoded.png"/>
          <p:cNvPicPr>
            <a:picLocks noChangeAspect="1"/>
          </p:cNvPicPr>
          <p:nvPr/>
        </p:nvPicPr>
        <p:blipFill>
          <a:blip r:embed="rId4"/>
          <a:stretch>
            <a:fillRect/>
          </a:stretch>
        </p:blipFill>
        <p:spPr>
          <a:xfrm>
            <a:off x="793790" y="1828205"/>
            <a:ext cx="1134070" cy="5253514"/>
          </a:xfrm>
          <a:prstGeom prst="rect">
            <a:avLst/>
          </a:prstGeom>
        </p:spPr>
      </p:pic>
      <p:sp>
        <p:nvSpPr>
          <p:cNvPr id="5" name="Text 1"/>
          <p:cNvSpPr/>
          <p:nvPr/>
        </p:nvSpPr>
        <p:spPr>
          <a:xfrm>
            <a:off x="2268022" y="2055019"/>
            <a:ext cx="2835235"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Medium" panose="00000600000000000000" pitchFamily="2" charset="0"/>
                <a:ea typeface="MuseoModerno Bold" pitchFamily="34" charset="-122"/>
                <a:cs typeface="MuseoModerno Bold" pitchFamily="34" charset="-120"/>
              </a:rPr>
              <a:t>A. Điều kiện thời tiết</a:t>
            </a:r>
            <a:endParaRPr lang="en-US" sz="2800" dirty="0"/>
          </a:p>
        </p:txBody>
      </p:sp>
      <p:sp>
        <p:nvSpPr>
          <p:cNvPr id="6" name="Text 2"/>
          <p:cNvSpPr/>
          <p:nvPr/>
        </p:nvSpPr>
        <p:spPr>
          <a:xfrm>
            <a:off x="2268022" y="2545437"/>
            <a:ext cx="79109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7" name="Text 3"/>
          <p:cNvSpPr/>
          <p:nvPr/>
        </p:nvSpPr>
        <p:spPr>
          <a:xfrm>
            <a:off x="2268022" y="3044428"/>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Nhiệt độ</a:t>
            </a:r>
            <a:r>
              <a:rPr lang="en-US" sz="1750" kern="0" spc="-36" dirty="0">
                <a:solidFill>
                  <a:srgbClr val="2B4150"/>
                </a:solidFill>
                <a:latin typeface="PT Serif" pitchFamily="34" charset="0"/>
                <a:ea typeface="PT Serif" pitchFamily="34" charset="-122"/>
                <a:cs typeface="PT Serif" pitchFamily="34" charset="-120"/>
              </a:rPr>
              <a:t>: Nhiệt độ quá cao làm giảm tuổi thọ thiết bị, còn nhiệt độ quá thấp làm dầu bôi trơn đặc hơn, ảnh hưởng đến chuyển động của khớp.</a:t>
            </a:r>
            <a:endParaRPr lang="en-US" sz="1750" dirty="0"/>
          </a:p>
        </p:txBody>
      </p:sp>
      <p:sp>
        <p:nvSpPr>
          <p:cNvPr id="8" name="Text 4"/>
          <p:cNvSpPr/>
          <p:nvPr/>
        </p:nvSpPr>
        <p:spPr>
          <a:xfrm>
            <a:off x="2268022" y="3906322"/>
            <a:ext cx="7910989"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9" name="Text 5"/>
          <p:cNvSpPr/>
          <p:nvPr/>
        </p:nvSpPr>
        <p:spPr>
          <a:xfrm>
            <a:off x="2268022" y="4405313"/>
            <a:ext cx="7910989"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Độ ẩm</a:t>
            </a:r>
            <a:r>
              <a:rPr lang="en-US" sz="1750" kern="0" spc="-36" dirty="0">
                <a:solidFill>
                  <a:srgbClr val="2B4150"/>
                </a:solidFill>
                <a:latin typeface="PT Serif" pitchFamily="34" charset="0"/>
                <a:ea typeface="PT Serif" pitchFamily="34" charset="-122"/>
                <a:cs typeface="PT Serif" pitchFamily="34" charset="-120"/>
              </a:rPr>
              <a:t>: Độ ẩm cao có thể gây oxy hóa và ăn mòn các bộ phận kim loại. Trong khi độ ẩm thấp quá mức có thể dẫn đến bụi bẩn bám vào linh kiện, giảm hiệu suất.</a:t>
            </a:r>
            <a:endParaRPr lang="en-US" sz="1750" dirty="0"/>
          </a:p>
        </p:txBody>
      </p:sp>
      <p:sp>
        <p:nvSpPr>
          <p:cNvPr id="10" name="Text 6"/>
          <p:cNvSpPr/>
          <p:nvPr/>
        </p:nvSpPr>
        <p:spPr>
          <a:xfrm>
            <a:off x="2268022" y="5630108"/>
            <a:ext cx="7910989"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11" name="Text 7"/>
          <p:cNvSpPr/>
          <p:nvPr/>
        </p:nvSpPr>
        <p:spPr>
          <a:xfrm>
            <a:off x="2268022" y="6129099"/>
            <a:ext cx="968951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Thời tiết xấu</a:t>
            </a:r>
            <a:r>
              <a:rPr lang="en-US" sz="1750" kern="0" spc="-36" dirty="0">
                <a:solidFill>
                  <a:srgbClr val="2B4150"/>
                </a:solidFill>
                <a:latin typeface="PT Serif" pitchFamily="34" charset="0"/>
                <a:ea typeface="PT Serif" pitchFamily="34" charset="-122"/>
                <a:cs typeface="PT Serif" pitchFamily="34" charset="-120"/>
              </a:rPr>
              <a:t>: Mưa hoặc bão có thể làm hỏng mạch điện của robot, gây nguy cơ cháy nổ.</a:t>
            </a:r>
            <a:endParaRPr lang="en-US" sz="1750" dirty="0"/>
          </a:p>
        </p:txBody>
      </p:sp>
      <p:sp>
        <p:nvSpPr>
          <p:cNvPr id="12" name="Rectangle 11">
            <a:extLst>
              <a:ext uri="{FF2B5EF4-FFF2-40B4-BE49-F238E27FC236}">
                <a16:creationId xmlns:a16="http://schemas.microsoft.com/office/drawing/2014/main" id="{79CBC21D-2930-C101-A4AE-B98FAD6E8667}"/>
              </a:ext>
            </a:extLst>
          </p:cNvPr>
          <p:cNvSpPr/>
          <p:nvPr/>
        </p:nvSpPr>
        <p:spPr>
          <a:xfrm>
            <a:off x="1126660" y="3013020"/>
            <a:ext cx="562708" cy="2883884"/>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C9AF5B47-2810-C2AD-2616-E40015A4E871}"/>
              </a:ext>
            </a:extLst>
          </p:cNvPr>
          <p:cNvPicPr>
            <a:picLocks noChangeAspect="1"/>
          </p:cNvPicPr>
          <p:nvPr/>
        </p:nvPicPr>
        <p:blipFill>
          <a:blip r:embed="rId5"/>
          <a:stretch>
            <a:fillRect/>
          </a:stretch>
        </p:blipFill>
        <p:spPr>
          <a:xfrm>
            <a:off x="11868898" y="7405635"/>
            <a:ext cx="2578797" cy="79853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236047" y="2549247"/>
            <a:ext cx="3131106" cy="3131106"/>
          </a:xfrm>
          <a:prstGeom prst="rect">
            <a:avLst/>
          </a:prstGeom>
        </p:spPr>
      </p:pic>
      <p:pic>
        <p:nvPicPr>
          <p:cNvPr id="3" name="Image 1" descr="preencoded.png"/>
          <p:cNvPicPr>
            <a:picLocks noChangeAspect="1"/>
          </p:cNvPicPr>
          <p:nvPr/>
        </p:nvPicPr>
        <p:blipFill>
          <a:blip r:embed="rId4"/>
          <a:stretch>
            <a:fillRect/>
          </a:stretch>
        </p:blipFill>
        <p:spPr>
          <a:xfrm>
            <a:off x="737235" y="580906"/>
            <a:ext cx="1053108" cy="7067669"/>
          </a:xfrm>
          <a:prstGeom prst="rect">
            <a:avLst/>
          </a:prstGeom>
        </p:spPr>
      </p:pic>
      <p:sp>
        <p:nvSpPr>
          <p:cNvPr id="4" name="Text 0"/>
          <p:cNvSpPr/>
          <p:nvPr/>
        </p:nvSpPr>
        <p:spPr>
          <a:xfrm>
            <a:off x="2106216" y="791527"/>
            <a:ext cx="2740462" cy="328970"/>
          </a:xfrm>
          <a:prstGeom prst="rect">
            <a:avLst/>
          </a:prstGeom>
          <a:noFill/>
          <a:ln/>
        </p:spPr>
        <p:txBody>
          <a:bodyPr wrap="none" lIns="0" tIns="0" rIns="0" bIns="0" rtlCol="0" anchor="t"/>
          <a:lstStyle/>
          <a:p>
            <a:pPr marL="0" indent="0">
              <a:lnSpc>
                <a:spcPts val="2550"/>
              </a:lnSpc>
              <a:buNone/>
            </a:pPr>
            <a:r>
              <a:rPr lang="en-US" sz="2800" b="1" kern="0" spc="-62" dirty="0">
                <a:solidFill>
                  <a:srgbClr val="2B4150"/>
                </a:solidFill>
                <a:latin typeface="Montserrat Medium" panose="00000600000000000000" pitchFamily="2" charset="0"/>
                <a:ea typeface="MuseoModerno Bold" pitchFamily="34" charset="-122"/>
                <a:cs typeface="MuseoModerno Bold" pitchFamily="34" charset="-120"/>
              </a:rPr>
              <a:t>B. Môi trường làm việc</a:t>
            </a:r>
            <a:endParaRPr lang="en-US" sz="2800" dirty="0"/>
          </a:p>
        </p:txBody>
      </p:sp>
      <p:sp>
        <p:nvSpPr>
          <p:cNvPr id="5" name="Text 1"/>
          <p:cNvSpPr/>
          <p:nvPr/>
        </p:nvSpPr>
        <p:spPr>
          <a:xfrm>
            <a:off x="2106216" y="1246823"/>
            <a:ext cx="8129349" cy="336947"/>
          </a:xfrm>
          <a:prstGeom prst="rect">
            <a:avLst/>
          </a:prstGeom>
          <a:noFill/>
          <a:ln/>
        </p:spPr>
        <p:txBody>
          <a:bodyPr wrap="none" lIns="0" tIns="0" rIns="0" bIns="0" rtlCol="0" anchor="t"/>
          <a:lstStyle/>
          <a:p>
            <a:pPr marL="0" indent="0">
              <a:lnSpc>
                <a:spcPts val="2650"/>
              </a:lnSpc>
              <a:buNone/>
            </a:pPr>
            <a:endParaRPr lang="en-US" sz="1650" dirty="0"/>
          </a:p>
        </p:txBody>
      </p:sp>
      <p:sp>
        <p:nvSpPr>
          <p:cNvPr id="6" name="Text 2"/>
          <p:cNvSpPr/>
          <p:nvPr/>
        </p:nvSpPr>
        <p:spPr>
          <a:xfrm>
            <a:off x="2106216" y="1710095"/>
            <a:ext cx="8129349" cy="673894"/>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Môi trường cần sạch sẽ và thông thoáng</a:t>
            </a:r>
            <a:r>
              <a:rPr lang="en-US" sz="1650" kern="0" spc="-33" dirty="0">
                <a:solidFill>
                  <a:srgbClr val="2B4150"/>
                </a:solidFill>
                <a:latin typeface="PT Serif" pitchFamily="34" charset="0"/>
                <a:ea typeface="PT Serif" pitchFamily="34" charset="-122"/>
                <a:cs typeface="PT Serif" pitchFamily="34" charset="-120"/>
              </a:rPr>
              <a:t>: Bụi bẩn, dầu mỡ, chất lỏng có thể cản trở chuyển động của bộ phận robot, gây hỏng hóc và giảm tuổi thọ.</a:t>
            </a:r>
            <a:endParaRPr lang="en-US" sz="1650" dirty="0"/>
          </a:p>
        </p:txBody>
      </p:sp>
      <p:sp>
        <p:nvSpPr>
          <p:cNvPr id="7" name="Text 3"/>
          <p:cNvSpPr/>
          <p:nvPr/>
        </p:nvSpPr>
        <p:spPr>
          <a:xfrm>
            <a:off x="2106216" y="2510314"/>
            <a:ext cx="8129349" cy="336947"/>
          </a:xfrm>
          <a:prstGeom prst="rect">
            <a:avLst/>
          </a:prstGeom>
          <a:noFill/>
          <a:ln/>
        </p:spPr>
        <p:txBody>
          <a:bodyPr wrap="none" lIns="0" tIns="0" rIns="0" bIns="0" rtlCol="0" anchor="t"/>
          <a:lstStyle/>
          <a:p>
            <a:pPr marL="0" indent="0" algn="l">
              <a:lnSpc>
                <a:spcPts val="2650"/>
              </a:lnSpc>
              <a:buNone/>
            </a:pPr>
            <a:endParaRPr lang="en-US" sz="1650" dirty="0"/>
          </a:p>
        </p:txBody>
      </p:sp>
      <p:sp>
        <p:nvSpPr>
          <p:cNvPr id="8" name="Text 4"/>
          <p:cNvSpPr/>
          <p:nvPr/>
        </p:nvSpPr>
        <p:spPr>
          <a:xfrm>
            <a:off x="2106216" y="2973586"/>
            <a:ext cx="8129349" cy="673894"/>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Ánh sáng</a:t>
            </a:r>
            <a:r>
              <a:rPr lang="en-US" sz="1650" kern="0" spc="-33" dirty="0">
                <a:solidFill>
                  <a:srgbClr val="2B4150"/>
                </a:solidFill>
                <a:latin typeface="PT Serif" pitchFamily="34" charset="0"/>
                <a:ea typeface="PT Serif" pitchFamily="34" charset="-122"/>
                <a:cs typeface="PT Serif" pitchFamily="34" charset="-120"/>
              </a:rPr>
              <a:t>: Ánh sáng không đủ gây khó khăn trong quan sát và điều khiển, trong khi ánh sáng quá mạnh có thể gây chói mắt.</a:t>
            </a:r>
            <a:endParaRPr lang="en-US" sz="1650" dirty="0"/>
          </a:p>
        </p:txBody>
      </p:sp>
      <p:sp>
        <p:nvSpPr>
          <p:cNvPr id="9" name="Text 5"/>
          <p:cNvSpPr/>
          <p:nvPr/>
        </p:nvSpPr>
        <p:spPr>
          <a:xfrm>
            <a:off x="2106216" y="3773805"/>
            <a:ext cx="8129349" cy="336947"/>
          </a:xfrm>
          <a:prstGeom prst="rect">
            <a:avLst/>
          </a:prstGeom>
          <a:noFill/>
          <a:ln/>
        </p:spPr>
        <p:txBody>
          <a:bodyPr wrap="none" lIns="0" tIns="0" rIns="0" bIns="0" rtlCol="0" anchor="t"/>
          <a:lstStyle/>
          <a:p>
            <a:pPr marL="0" indent="0" algn="l">
              <a:lnSpc>
                <a:spcPts val="2650"/>
              </a:lnSpc>
              <a:buNone/>
            </a:pPr>
            <a:endParaRPr lang="en-US" sz="1650" dirty="0"/>
          </a:p>
        </p:txBody>
      </p:sp>
      <p:sp>
        <p:nvSpPr>
          <p:cNvPr id="10" name="Text 6"/>
          <p:cNvSpPr/>
          <p:nvPr/>
        </p:nvSpPr>
        <p:spPr>
          <a:xfrm>
            <a:off x="2106216" y="4237077"/>
            <a:ext cx="8129349" cy="673894"/>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Môi trường ồn ào</a:t>
            </a:r>
            <a:r>
              <a:rPr lang="en-US" sz="1650" kern="0" spc="-33" dirty="0">
                <a:solidFill>
                  <a:srgbClr val="2B4150"/>
                </a:solidFill>
                <a:latin typeface="PT Serif" pitchFamily="34" charset="0"/>
                <a:ea typeface="PT Serif" pitchFamily="34" charset="-122"/>
                <a:cs typeface="PT Serif" pitchFamily="34" charset="-120"/>
              </a:rPr>
              <a:t>: Tiếng động lớn từ máy móc có thể làm giảm khả năng nhận biết tín hiệu cảnh báo, dẫn đến nguy hiểm.</a:t>
            </a:r>
            <a:endParaRPr lang="en-US" sz="1650" dirty="0"/>
          </a:p>
        </p:txBody>
      </p:sp>
      <p:sp>
        <p:nvSpPr>
          <p:cNvPr id="11" name="Text 7"/>
          <p:cNvSpPr/>
          <p:nvPr/>
        </p:nvSpPr>
        <p:spPr>
          <a:xfrm>
            <a:off x="2106216" y="5037296"/>
            <a:ext cx="8129349" cy="336947"/>
          </a:xfrm>
          <a:prstGeom prst="rect">
            <a:avLst/>
          </a:prstGeom>
          <a:noFill/>
          <a:ln/>
        </p:spPr>
        <p:txBody>
          <a:bodyPr wrap="none" lIns="0" tIns="0" rIns="0" bIns="0" rtlCol="0" anchor="t"/>
          <a:lstStyle/>
          <a:p>
            <a:pPr marL="0" indent="0" algn="l">
              <a:lnSpc>
                <a:spcPts val="2650"/>
              </a:lnSpc>
              <a:buNone/>
            </a:pPr>
            <a:endParaRPr lang="en-US" sz="1650" dirty="0"/>
          </a:p>
        </p:txBody>
      </p:sp>
      <p:sp>
        <p:nvSpPr>
          <p:cNvPr id="12" name="Text 8"/>
          <p:cNvSpPr/>
          <p:nvPr/>
        </p:nvSpPr>
        <p:spPr>
          <a:xfrm>
            <a:off x="2106216" y="5500568"/>
            <a:ext cx="8129349" cy="673894"/>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Nhiệt độ và độ ẩm</a:t>
            </a:r>
            <a:r>
              <a:rPr lang="en-US" sz="1650" kern="0" spc="-33" dirty="0">
                <a:solidFill>
                  <a:srgbClr val="2B4150"/>
                </a:solidFill>
                <a:latin typeface="PT Serif" pitchFamily="34" charset="0"/>
                <a:ea typeface="PT Serif" pitchFamily="34" charset="-122"/>
                <a:cs typeface="PT Serif" pitchFamily="34" charset="-120"/>
              </a:rPr>
              <a:t>: Môi trường quá nóng/lạnh làm giảm hiệu suất hoạt động; độ ẩm cao gây oxy hóa và ăn mòn.</a:t>
            </a:r>
            <a:endParaRPr lang="en-US" sz="1650" dirty="0"/>
          </a:p>
        </p:txBody>
      </p:sp>
      <p:sp>
        <p:nvSpPr>
          <p:cNvPr id="13" name="Text 9"/>
          <p:cNvSpPr/>
          <p:nvPr/>
        </p:nvSpPr>
        <p:spPr>
          <a:xfrm>
            <a:off x="2106216" y="6300788"/>
            <a:ext cx="8129349" cy="336947"/>
          </a:xfrm>
          <a:prstGeom prst="rect">
            <a:avLst/>
          </a:prstGeom>
          <a:noFill/>
          <a:ln/>
        </p:spPr>
        <p:txBody>
          <a:bodyPr wrap="none" lIns="0" tIns="0" rIns="0" bIns="0" rtlCol="0" anchor="t"/>
          <a:lstStyle/>
          <a:p>
            <a:pPr marL="0" indent="0" algn="l">
              <a:lnSpc>
                <a:spcPts val="2650"/>
              </a:lnSpc>
              <a:buNone/>
            </a:pPr>
            <a:endParaRPr lang="en-US" sz="1650" dirty="0"/>
          </a:p>
        </p:txBody>
      </p:sp>
      <p:sp>
        <p:nvSpPr>
          <p:cNvPr id="14" name="Text 10"/>
          <p:cNvSpPr/>
          <p:nvPr/>
        </p:nvSpPr>
        <p:spPr>
          <a:xfrm>
            <a:off x="2106216" y="6764060"/>
            <a:ext cx="8129349" cy="673894"/>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Hóa chất độc hại</a:t>
            </a:r>
            <a:r>
              <a:rPr lang="en-US" sz="1650" kern="0" spc="-33" dirty="0">
                <a:solidFill>
                  <a:srgbClr val="2B4150"/>
                </a:solidFill>
                <a:latin typeface="PT Serif" pitchFamily="34" charset="0"/>
                <a:ea typeface="PT Serif" pitchFamily="34" charset="-122"/>
                <a:cs typeface="PT Serif" pitchFamily="34" charset="-120"/>
              </a:rPr>
              <a:t>: Môi trường có hóa chất độc hại gây nguy cơ cho thiết bị và sức khỏe người lao động.</a:t>
            </a:r>
            <a:endParaRPr lang="en-US" sz="1650" dirty="0"/>
          </a:p>
        </p:txBody>
      </p:sp>
      <p:sp>
        <p:nvSpPr>
          <p:cNvPr id="15" name="Rectangle 14">
            <a:extLst>
              <a:ext uri="{FF2B5EF4-FFF2-40B4-BE49-F238E27FC236}">
                <a16:creationId xmlns:a16="http://schemas.microsoft.com/office/drawing/2014/main" id="{B07DB2F1-D473-8762-C057-F034DDAE880A}"/>
              </a:ext>
            </a:extLst>
          </p:cNvPr>
          <p:cNvSpPr/>
          <p:nvPr/>
        </p:nvSpPr>
        <p:spPr>
          <a:xfrm>
            <a:off x="1029911" y="2847261"/>
            <a:ext cx="562708" cy="2883884"/>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C934BD62-2EE9-F1F6-3738-52C84BC1E715}"/>
              </a:ext>
            </a:extLst>
          </p:cNvPr>
          <p:cNvPicPr>
            <a:picLocks noChangeAspect="1"/>
          </p:cNvPicPr>
          <p:nvPr/>
        </p:nvPicPr>
        <p:blipFill>
          <a:blip r:embed="rId5"/>
          <a:stretch>
            <a:fillRect/>
          </a:stretch>
        </p:blipFill>
        <p:spPr>
          <a:xfrm>
            <a:off x="11868898" y="7405635"/>
            <a:ext cx="2578797" cy="798531"/>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11256288" y="2774037"/>
            <a:ext cx="3090505" cy="2681526"/>
          </a:xfrm>
          <a:prstGeom prst="rect">
            <a:avLst/>
          </a:prstGeom>
        </p:spPr>
      </p:pic>
      <p:pic>
        <p:nvPicPr>
          <p:cNvPr id="4" name="Image 2" descr="preencoded.png"/>
          <p:cNvPicPr>
            <a:picLocks noChangeAspect="1"/>
          </p:cNvPicPr>
          <p:nvPr/>
        </p:nvPicPr>
        <p:blipFill>
          <a:blip r:embed="rId4"/>
          <a:stretch>
            <a:fillRect/>
          </a:stretch>
        </p:blipFill>
        <p:spPr>
          <a:xfrm>
            <a:off x="793790" y="1419939"/>
            <a:ext cx="1134070" cy="5389602"/>
          </a:xfrm>
          <a:prstGeom prst="rect">
            <a:avLst/>
          </a:prstGeom>
        </p:spPr>
      </p:pic>
      <p:sp>
        <p:nvSpPr>
          <p:cNvPr id="5" name="Text 0"/>
          <p:cNvSpPr/>
          <p:nvPr/>
        </p:nvSpPr>
        <p:spPr>
          <a:xfrm>
            <a:off x="2268022" y="1646753"/>
            <a:ext cx="2835235"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Medium" panose="00000600000000000000" pitchFamily="2" charset="0"/>
                <a:ea typeface="MuseoModerno Bold" pitchFamily="34" charset="-122"/>
                <a:cs typeface="MuseoModerno Bold" pitchFamily="34" charset="-120"/>
              </a:rPr>
              <a:t>C. Tình trạng kỹ thuật</a:t>
            </a:r>
            <a:endParaRPr lang="en-US" sz="2800" dirty="0"/>
          </a:p>
        </p:txBody>
      </p:sp>
      <p:sp>
        <p:nvSpPr>
          <p:cNvPr id="7" name="Text 2"/>
          <p:cNvSpPr/>
          <p:nvPr/>
        </p:nvSpPr>
        <p:spPr>
          <a:xfrm>
            <a:off x="2268022" y="2636163"/>
            <a:ext cx="8121974" cy="725805"/>
          </a:xfrm>
          <a:prstGeom prst="rect">
            <a:avLst/>
          </a:prstGeom>
          <a:noFill/>
          <a:ln/>
        </p:spPr>
        <p:txBody>
          <a:bodyPr wrap="square" lIns="0" tIns="0" rIns="0" bIns="0" rtlCol="0" anchor="t"/>
          <a:lstStyle/>
          <a:p>
            <a:pPr marL="342900" indent="-342900" algn="l">
              <a:lnSpc>
                <a:spcPts val="2850"/>
              </a:lnSpc>
              <a:buSzPct val="100000"/>
              <a:buChar char="•"/>
            </a:pPr>
            <a:r>
              <a:rPr lang="en-US" sz="1750" kern="0" spc="-36" dirty="0">
                <a:solidFill>
                  <a:srgbClr val="2B4150"/>
                </a:solidFill>
                <a:latin typeface="PT Serif" pitchFamily="34" charset="0"/>
                <a:ea typeface="PT Serif" pitchFamily="34" charset="-122"/>
                <a:cs typeface="PT Serif" pitchFamily="34" charset="-120"/>
              </a:rPr>
              <a:t>Cánh tay robot bảo trì tốt đảm bảo độ chính xác và tốc độ, ngược lại, hư hỏng làm giảm năng suất và tăng nguy cơ tai nạn lao động.</a:t>
            </a:r>
            <a:endParaRPr lang="en-US" sz="1750" dirty="0"/>
          </a:p>
        </p:txBody>
      </p:sp>
      <p:sp>
        <p:nvSpPr>
          <p:cNvPr id="9" name="Text 4"/>
          <p:cNvSpPr/>
          <p:nvPr/>
        </p:nvSpPr>
        <p:spPr>
          <a:xfrm>
            <a:off x="2268022" y="3997047"/>
            <a:ext cx="8121974" cy="725805"/>
          </a:xfrm>
          <a:prstGeom prst="rect">
            <a:avLst/>
          </a:prstGeom>
          <a:noFill/>
          <a:ln/>
        </p:spPr>
        <p:txBody>
          <a:bodyPr wrap="square" lIns="0" tIns="0" rIns="0" bIns="0" rtlCol="0" anchor="t"/>
          <a:lstStyle/>
          <a:p>
            <a:pPr marL="342900" indent="-342900" algn="l">
              <a:lnSpc>
                <a:spcPts val="2850"/>
              </a:lnSpc>
              <a:buSzPct val="100000"/>
              <a:buChar char="•"/>
            </a:pPr>
            <a:r>
              <a:rPr lang="en-US" sz="1750" kern="0" spc="-36" dirty="0">
                <a:solidFill>
                  <a:srgbClr val="2B4150"/>
                </a:solidFill>
                <a:latin typeface="PT Serif" pitchFamily="34" charset="0"/>
                <a:ea typeface="PT Serif" pitchFamily="34" charset="-122"/>
                <a:cs typeface="PT Serif" pitchFamily="34" charset="-120"/>
              </a:rPr>
              <a:t>Linh kiện như khớp nối, động cơ, cảm biến cần kiểm tra định kỳ. Hư hỏng gây mất chính xác, giảm hiệu quả công việc.</a:t>
            </a:r>
            <a:endParaRPr lang="en-US" sz="1750" dirty="0"/>
          </a:p>
        </p:txBody>
      </p:sp>
      <p:sp>
        <p:nvSpPr>
          <p:cNvPr id="11" name="Text 6"/>
          <p:cNvSpPr/>
          <p:nvPr/>
        </p:nvSpPr>
        <p:spPr>
          <a:xfrm>
            <a:off x="2268022" y="5357932"/>
            <a:ext cx="8473666" cy="725805"/>
          </a:xfrm>
          <a:prstGeom prst="rect">
            <a:avLst/>
          </a:prstGeom>
          <a:noFill/>
          <a:ln/>
        </p:spPr>
        <p:txBody>
          <a:bodyPr wrap="square" lIns="0" tIns="0" rIns="0" bIns="0" rtlCol="0" anchor="t"/>
          <a:lstStyle/>
          <a:p>
            <a:pPr marL="342900" indent="-342900" algn="l">
              <a:lnSpc>
                <a:spcPts val="2850"/>
              </a:lnSpc>
              <a:buSzPct val="100000"/>
              <a:buChar char="•"/>
            </a:pPr>
            <a:r>
              <a:rPr lang="en-US" sz="1750" kern="0" spc="-36" dirty="0">
                <a:solidFill>
                  <a:srgbClr val="2B4150"/>
                </a:solidFill>
                <a:latin typeface="PT Serif" pitchFamily="34" charset="0"/>
                <a:ea typeface="PT Serif" pitchFamily="34" charset="-122"/>
                <a:cs typeface="PT Serif" pitchFamily="34" charset="-120"/>
              </a:rPr>
              <a:t>Lỗi phần mềm điều khiển có thể làm tăng rủi ro, ảnh hưởng đến vận hành và an toàn.</a:t>
            </a:r>
            <a:endParaRPr lang="en-US" sz="1750" dirty="0"/>
          </a:p>
        </p:txBody>
      </p:sp>
      <p:sp>
        <p:nvSpPr>
          <p:cNvPr id="13" name="Rectangle 12">
            <a:extLst>
              <a:ext uri="{FF2B5EF4-FFF2-40B4-BE49-F238E27FC236}">
                <a16:creationId xmlns:a16="http://schemas.microsoft.com/office/drawing/2014/main" id="{3B7E7D8D-F740-528B-C436-2539425A7AB5}"/>
              </a:ext>
            </a:extLst>
          </p:cNvPr>
          <p:cNvSpPr/>
          <p:nvPr/>
        </p:nvSpPr>
        <p:spPr>
          <a:xfrm>
            <a:off x="1166676" y="3056592"/>
            <a:ext cx="562708" cy="2883884"/>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18B24AC3-01FD-69E4-34B3-E7CB063D410B}"/>
              </a:ext>
            </a:extLst>
          </p:cNvPr>
          <p:cNvPicPr>
            <a:picLocks noChangeAspect="1"/>
          </p:cNvPicPr>
          <p:nvPr/>
        </p:nvPicPr>
        <p:blipFill>
          <a:blip r:embed="rId5"/>
          <a:stretch>
            <a:fillRect/>
          </a:stretch>
        </p:blipFill>
        <p:spPr>
          <a:xfrm>
            <a:off x="11868898" y="7405635"/>
            <a:ext cx="2578797" cy="798531"/>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24495" y="569238"/>
            <a:ext cx="1035010" cy="7095887"/>
          </a:xfrm>
          <a:prstGeom prst="rect">
            <a:avLst/>
          </a:prstGeom>
        </p:spPr>
      </p:pic>
      <p:sp>
        <p:nvSpPr>
          <p:cNvPr id="3" name="Text 0"/>
          <p:cNvSpPr/>
          <p:nvPr/>
        </p:nvSpPr>
        <p:spPr>
          <a:xfrm>
            <a:off x="6085510" y="2823170"/>
            <a:ext cx="6136124" cy="323374"/>
          </a:xfrm>
          <a:prstGeom prst="rect">
            <a:avLst/>
          </a:prstGeom>
          <a:noFill/>
          <a:ln/>
        </p:spPr>
        <p:txBody>
          <a:bodyPr wrap="none" lIns="0" tIns="0" rIns="0" bIns="0" rtlCol="0" anchor="t"/>
          <a:lstStyle/>
          <a:p>
            <a:pPr marL="0" indent="0" algn="ctr">
              <a:lnSpc>
                <a:spcPts val="2500"/>
              </a:lnSpc>
              <a:buNone/>
            </a:pPr>
            <a:r>
              <a:rPr lang="en-US" sz="2800" b="1" kern="0" spc="-61" dirty="0">
                <a:solidFill>
                  <a:srgbClr val="2B4150"/>
                </a:solidFill>
                <a:latin typeface="Montserrat Medium" panose="00000600000000000000" pitchFamily="2" charset="0"/>
                <a:ea typeface="MuseoModerno Bold" pitchFamily="34" charset="-122"/>
                <a:cs typeface="MuseoModerno Bold" pitchFamily="34" charset="-120"/>
              </a:rPr>
              <a:t>D. Kiến thức an toàn và kỹ năng của người lao động</a:t>
            </a:r>
            <a:endParaRPr lang="en-US" sz="2800" dirty="0"/>
          </a:p>
        </p:txBody>
      </p:sp>
      <p:pic>
        <p:nvPicPr>
          <p:cNvPr id="4" name="Image 1" descr="preencoded.png"/>
          <p:cNvPicPr>
            <a:picLocks noChangeAspect="1"/>
          </p:cNvPicPr>
          <p:nvPr/>
        </p:nvPicPr>
        <p:blipFill>
          <a:blip r:embed="rId4"/>
          <a:stretch>
            <a:fillRect/>
          </a:stretch>
        </p:blipFill>
        <p:spPr>
          <a:xfrm>
            <a:off x="2070021" y="1332428"/>
            <a:ext cx="2932748" cy="2932748"/>
          </a:xfrm>
          <a:prstGeom prst="rect">
            <a:avLst/>
          </a:prstGeom>
        </p:spPr>
      </p:pic>
      <p:sp>
        <p:nvSpPr>
          <p:cNvPr id="5" name="Text 1"/>
          <p:cNvSpPr/>
          <p:nvPr/>
        </p:nvSpPr>
        <p:spPr>
          <a:xfrm>
            <a:off x="2552342" y="4373880"/>
            <a:ext cx="11835884" cy="331232"/>
          </a:xfrm>
          <a:prstGeom prst="rect">
            <a:avLst/>
          </a:prstGeom>
          <a:noFill/>
          <a:ln/>
        </p:spPr>
        <p:txBody>
          <a:bodyPr wrap="non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Kiến thức và kỹ năng an toàn</a:t>
            </a:r>
            <a:r>
              <a:rPr lang="en-US" sz="1600" kern="0" spc="-33" dirty="0">
                <a:solidFill>
                  <a:srgbClr val="2B4150"/>
                </a:solidFill>
                <a:latin typeface="PT Serif" pitchFamily="34" charset="0"/>
                <a:ea typeface="PT Serif" pitchFamily="34" charset="-122"/>
                <a:cs typeface="PT Serif" pitchFamily="34" charset="-120"/>
              </a:rPr>
              <a:t>: Người lao động cần hiểu cách vận hành cánh tay robot để xử lý sự cố và giảm nguy cơ tai nạn.</a:t>
            </a:r>
            <a:endParaRPr lang="en-US" sz="1600" dirty="0"/>
          </a:p>
        </p:txBody>
      </p:sp>
      <p:sp>
        <p:nvSpPr>
          <p:cNvPr id="6" name="Text 2"/>
          <p:cNvSpPr/>
          <p:nvPr/>
        </p:nvSpPr>
        <p:spPr>
          <a:xfrm>
            <a:off x="2070021" y="4953476"/>
            <a:ext cx="11835884" cy="331232"/>
          </a:xfrm>
          <a:prstGeom prst="rect">
            <a:avLst/>
          </a:prstGeom>
          <a:noFill/>
          <a:ln/>
        </p:spPr>
        <p:txBody>
          <a:bodyPr wrap="none" lIns="0" tIns="0" rIns="0" bIns="0" rtlCol="0" anchor="t"/>
          <a:lstStyle/>
          <a:p>
            <a:pPr marL="0" indent="0" algn="l">
              <a:lnSpc>
                <a:spcPts val="2600"/>
              </a:lnSpc>
              <a:buNone/>
            </a:pPr>
            <a:endParaRPr lang="en-US" sz="1600" dirty="0"/>
          </a:p>
        </p:txBody>
      </p:sp>
      <p:sp>
        <p:nvSpPr>
          <p:cNvPr id="7" name="Text 3"/>
          <p:cNvSpPr/>
          <p:nvPr/>
        </p:nvSpPr>
        <p:spPr>
          <a:xfrm>
            <a:off x="2552342" y="5284708"/>
            <a:ext cx="11835884" cy="331232"/>
          </a:xfrm>
          <a:prstGeom prst="rect">
            <a:avLst/>
          </a:prstGeom>
          <a:noFill/>
          <a:ln/>
        </p:spPr>
        <p:txBody>
          <a:bodyPr wrap="non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Đào tạo an toàn lao động</a:t>
            </a:r>
            <a:r>
              <a:rPr lang="en-US" sz="1600" kern="0" spc="-33" dirty="0">
                <a:solidFill>
                  <a:srgbClr val="2B4150"/>
                </a:solidFill>
                <a:latin typeface="PT Serif" pitchFamily="34" charset="0"/>
                <a:ea typeface="PT Serif" pitchFamily="34" charset="-122"/>
                <a:cs typeface="PT Serif" pitchFamily="34" charset="-120"/>
              </a:rPr>
              <a:t>: Đào tạo giúp nhận diện rủi ro, sử dụng bảo hộ và kiểm tra an toàn trước khi làm việc.</a:t>
            </a:r>
            <a:endParaRPr lang="en-US" sz="1600" dirty="0"/>
          </a:p>
        </p:txBody>
      </p:sp>
      <p:sp>
        <p:nvSpPr>
          <p:cNvPr id="8" name="Text 4"/>
          <p:cNvSpPr/>
          <p:nvPr/>
        </p:nvSpPr>
        <p:spPr>
          <a:xfrm>
            <a:off x="2070021" y="5864304"/>
            <a:ext cx="11835884" cy="331232"/>
          </a:xfrm>
          <a:prstGeom prst="rect">
            <a:avLst/>
          </a:prstGeom>
          <a:noFill/>
          <a:ln/>
        </p:spPr>
        <p:txBody>
          <a:bodyPr wrap="none" lIns="0" tIns="0" rIns="0" bIns="0" rtlCol="0" anchor="t"/>
          <a:lstStyle/>
          <a:p>
            <a:pPr marL="0" indent="0" algn="l">
              <a:lnSpc>
                <a:spcPts val="2600"/>
              </a:lnSpc>
              <a:buNone/>
            </a:pPr>
            <a:endParaRPr lang="en-US" sz="1600" dirty="0"/>
          </a:p>
        </p:txBody>
      </p:sp>
      <p:sp>
        <p:nvSpPr>
          <p:cNvPr id="9" name="Text 5"/>
          <p:cNvSpPr/>
          <p:nvPr/>
        </p:nvSpPr>
        <p:spPr>
          <a:xfrm>
            <a:off x="2552342" y="6195536"/>
            <a:ext cx="11835884" cy="331232"/>
          </a:xfrm>
          <a:prstGeom prst="rect">
            <a:avLst/>
          </a:prstGeom>
          <a:noFill/>
          <a:ln/>
        </p:spPr>
        <p:txBody>
          <a:bodyPr wrap="non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Chú ý và trách nhiệm</a:t>
            </a:r>
            <a:r>
              <a:rPr lang="en-US" sz="1600" kern="0" spc="-33" dirty="0">
                <a:solidFill>
                  <a:srgbClr val="2B4150"/>
                </a:solidFill>
                <a:latin typeface="PT Serif" pitchFamily="34" charset="0"/>
                <a:ea typeface="PT Serif" pitchFamily="34" charset="-122"/>
                <a:cs typeface="PT Serif" pitchFamily="34" charset="-120"/>
              </a:rPr>
              <a:t>: Người lao động có tinh thần trách nhiệm tránh sai sót và giảm tai nạn.</a:t>
            </a:r>
            <a:endParaRPr lang="en-US" sz="1600" dirty="0"/>
          </a:p>
        </p:txBody>
      </p:sp>
      <p:sp>
        <p:nvSpPr>
          <p:cNvPr id="10" name="Text 6"/>
          <p:cNvSpPr/>
          <p:nvPr/>
        </p:nvSpPr>
        <p:spPr>
          <a:xfrm>
            <a:off x="2070021" y="6723340"/>
            <a:ext cx="11835884" cy="331232"/>
          </a:xfrm>
          <a:prstGeom prst="rect">
            <a:avLst/>
          </a:prstGeom>
          <a:noFill/>
          <a:ln/>
        </p:spPr>
        <p:txBody>
          <a:bodyPr wrap="none" lIns="0" tIns="0" rIns="0" bIns="0" rtlCol="0" anchor="t"/>
          <a:lstStyle/>
          <a:p>
            <a:pPr marL="342900" indent="-342900" algn="l">
              <a:lnSpc>
                <a:spcPts val="2600"/>
              </a:lnSpc>
              <a:buSzPct val="100000"/>
              <a:buChar char="•"/>
            </a:pPr>
            <a:endParaRPr lang="en-US" sz="1600" dirty="0"/>
          </a:p>
        </p:txBody>
      </p:sp>
      <p:sp>
        <p:nvSpPr>
          <p:cNvPr id="11" name="Text 7"/>
          <p:cNvSpPr/>
          <p:nvPr/>
        </p:nvSpPr>
        <p:spPr>
          <a:xfrm>
            <a:off x="2552342" y="7002780"/>
            <a:ext cx="11835884" cy="331232"/>
          </a:xfrm>
          <a:prstGeom prst="rect">
            <a:avLst/>
          </a:prstGeom>
          <a:noFill/>
          <a:ln/>
        </p:spPr>
        <p:txBody>
          <a:bodyPr wrap="non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Đầu tư đào tạo</a:t>
            </a:r>
            <a:r>
              <a:rPr lang="en-US" sz="1600" kern="0" spc="-33" dirty="0">
                <a:solidFill>
                  <a:srgbClr val="2B4150"/>
                </a:solidFill>
                <a:latin typeface="PT Serif" pitchFamily="34" charset="0"/>
                <a:ea typeface="PT Serif" pitchFamily="34" charset="-122"/>
                <a:cs typeface="PT Serif" pitchFamily="34" charset="-120"/>
              </a:rPr>
              <a:t>: Đào tạo tăng an toàn, năng suất và hiệu quả, góp phần vào sự phát triển bền vững.</a:t>
            </a:r>
            <a:endParaRPr lang="en-US" sz="1600" dirty="0"/>
          </a:p>
        </p:txBody>
      </p:sp>
      <p:sp>
        <p:nvSpPr>
          <p:cNvPr id="12" name="Rectangle 11">
            <a:extLst>
              <a:ext uri="{FF2B5EF4-FFF2-40B4-BE49-F238E27FC236}">
                <a16:creationId xmlns:a16="http://schemas.microsoft.com/office/drawing/2014/main" id="{2707D75B-81DC-D01C-BFBE-3FD35AFF5B02}"/>
              </a:ext>
            </a:extLst>
          </p:cNvPr>
          <p:cNvSpPr/>
          <p:nvPr/>
        </p:nvSpPr>
        <p:spPr>
          <a:xfrm>
            <a:off x="1070701" y="3154263"/>
            <a:ext cx="562708" cy="2883884"/>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9846AAF-7D8E-411F-90A2-4C4B01E76BA8}"/>
              </a:ext>
            </a:extLst>
          </p:cNvPr>
          <p:cNvPicPr>
            <a:picLocks noChangeAspect="1"/>
          </p:cNvPicPr>
          <p:nvPr/>
        </p:nvPicPr>
        <p:blipFill>
          <a:blip r:embed="rId5"/>
          <a:stretch>
            <a:fillRect/>
          </a:stretch>
        </p:blipFill>
        <p:spPr>
          <a:xfrm>
            <a:off x="11868898" y="7405635"/>
            <a:ext cx="2578797" cy="798531"/>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638473" y="2972633"/>
            <a:ext cx="3991927" cy="3991927"/>
          </a:xfrm>
          <a:prstGeom prst="rect">
            <a:avLst/>
          </a:prstGeom>
        </p:spPr>
      </p:pic>
      <p:sp>
        <p:nvSpPr>
          <p:cNvPr id="3" name="Text 0"/>
          <p:cNvSpPr/>
          <p:nvPr/>
        </p:nvSpPr>
        <p:spPr>
          <a:xfrm>
            <a:off x="1587579" y="772598"/>
            <a:ext cx="8127087" cy="425291"/>
          </a:xfrm>
          <a:prstGeom prst="rect">
            <a:avLst/>
          </a:prstGeom>
          <a:noFill/>
          <a:ln/>
        </p:spPr>
        <p:txBody>
          <a:bodyPr wrap="none" lIns="0" tIns="0" rIns="0" bIns="0" rtlCol="0" anchor="t"/>
          <a:lstStyle/>
          <a:p>
            <a:pPr marL="0" indent="0" algn="ctr">
              <a:lnSpc>
                <a:spcPts val="3300"/>
              </a:lnSpc>
              <a:buNone/>
            </a:pPr>
            <a:r>
              <a:rPr lang="en-US" sz="3200" b="1" kern="0" spc="-80" dirty="0">
                <a:solidFill>
                  <a:srgbClr val="124E73"/>
                </a:solidFill>
                <a:latin typeface="Montserrat Medium" panose="00000600000000000000" pitchFamily="2" charset="0"/>
                <a:ea typeface="MuseoModerno Bold" pitchFamily="34" charset="-122"/>
                <a:cs typeface="MuseoModerno Bold" pitchFamily="34" charset="-120"/>
              </a:rPr>
              <a:t>VII. Đào tạo an toàn lao động về kỹ năng vận hành</a:t>
            </a:r>
            <a:endParaRPr lang="en-US" sz="3200" dirty="0"/>
          </a:p>
        </p:txBody>
      </p:sp>
      <p:sp>
        <p:nvSpPr>
          <p:cNvPr id="4" name="Shape 1"/>
          <p:cNvSpPr/>
          <p:nvPr/>
        </p:nvSpPr>
        <p:spPr>
          <a:xfrm>
            <a:off x="793790" y="1610797"/>
            <a:ext cx="9385221" cy="823198"/>
          </a:xfrm>
          <a:prstGeom prst="roundRect">
            <a:avLst>
              <a:gd name="adj" fmla="val 11573"/>
            </a:avLst>
          </a:prstGeom>
          <a:solidFill>
            <a:srgbClr val="124E73"/>
          </a:solidFill>
          <a:ln w="7620">
            <a:solidFill>
              <a:srgbClr val="2B678C"/>
            </a:solidFill>
            <a:prstDash val="solid"/>
          </a:ln>
        </p:spPr>
      </p:sp>
      <p:sp>
        <p:nvSpPr>
          <p:cNvPr id="5" name="Text 2"/>
          <p:cNvSpPr/>
          <p:nvPr/>
        </p:nvSpPr>
        <p:spPr>
          <a:xfrm>
            <a:off x="1028224" y="1845231"/>
            <a:ext cx="549461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0000600000000000000" pitchFamily="2" charset="0"/>
                <a:ea typeface="MuseoModerno Bold" pitchFamily="34" charset="-122"/>
                <a:cs typeface="MuseoModerno Bold" pitchFamily="34" charset="-120"/>
              </a:rPr>
              <a:t>A. Tại sao cần đào tạo cho người vận hành</a:t>
            </a:r>
            <a:endParaRPr lang="en-US" sz="2200" dirty="0"/>
          </a:p>
        </p:txBody>
      </p:sp>
      <p:sp>
        <p:nvSpPr>
          <p:cNvPr id="6" name="Text 3"/>
          <p:cNvSpPr/>
          <p:nvPr/>
        </p:nvSpPr>
        <p:spPr>
          <a:xfrm>
            <a:off x="793790" y="2689146"/>
            <a:ext cx="9385221"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7" name="Shape 4"/>
          <p:cNvSpPr/>
          <p:nvPr/>
        </p:nvSpPr>
        <p:spPr>
          <a:xfrm>
            <a:off x="1118711" y="3307199"/>
            <a:ext cx="30480" cy="3991928"/>
          </a:xfrm>
          <a:prstGeom prst="roundRect">
            <a:avLst>
              <a:gd name="adj" fmla="val 312558"/>
            </a:avLst>
          </a:prstGeom>
          <a:solidFill>
            <a:srgbClr val="B9D0DE"/>
          </a:solidFill>
          <a:ln/>
        </p:spPr>
      </p:sp>
      <p:sp>
        <p:nvSpPr>
          <p:cNvPr id="8" name="Shape 5"/>
          <p:cNvSpPr/>
          <p:nvPr/>
        </p:nvSpPr>
        <p:spPr>
          <a:xfrm>
            <a:off x="878800" y="3562350"/>
            <a:ext cx="510302" cy="510302"/>
          </a:xfrm>
          <a:prstGeom prst="roundRect">
            <a:avLst>
              <a:gd name="adj" fmla="val 18669"/>
            </a:avLst>
          </a:prstGeom>
          <a:solidFill>
            <a:srgbClr val="124E73"/>
          </a:solidFill>
          <a:ln w="7620">
            <a:solidFill>
              <a:srgbClr val="2B678C"/>
            </a:solidFill>
            <a:prstDash val="solid"/>
          </a:ln>
        </p:spPr>
      </p:sp>
      <p:sp>
        <p:nvSpPr>
          <p:cNvPr id="9" name="Text 6"/>
          <p:cNvSpPr/>
          <p:nvPr/>
        </p:nvSpPr>
        <p:spPr>
          <a:xfrm>
            <a:off x="1056561" y="3647361"/>
            <a:ext cx="154781"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1</a:t>
            </a:r>
            <a:endParaRPr lang="en-US" sz="2650" dirty="0"/>
          </a:p>
        </p:txBody>
      </p:sp>
      <p:sp>
        <p:nvSpPr>
          <p:cNvPr id="10" name="Text 7"/>
          <p:cNvSpPr/>
          <p:nvPr/>
        </p:nvSpPr>
        <p:spPr>
          <a:xfrm>
            <a:off x="1587579" y="3562350"/>
            <a:ext cx="9555708"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Giảm rủi ro và sự cố</a:t>
            </a:r>
            <a:r>
              <a:rPr lang="en-US" sz="1750" kern="0" spc="-36" dirty="0">
                <a:solidFill>
                  <a:srgbClr val="2B4150"/>
                </a:solidFill>
                <a:latin typeface="PT Serif" pitchFamily="34" charset="0"/>
                <a:ea typeface="PT Serif" pitchFamily="34" charset="-122"/>
                <a:cs typeface="PT Serif" pitchFamily="34" charset="-120"/>
              </a:rPr>
              <a:t>: Đào tạo giúp nhận diện và xử lý nguy hiểm, giảm tai nạn và sự cố máy.</a:t>
            </a:r>
            <a:endParaRPr lang="en-US" sz="1750" dirty="0"/>
          </a:p>
        </p:txBody>
      </p:sp>
      <p:sp>
        <p:nvSpPr>
          <p:cNvPr id="11" name="Shape 8"/>
          <p:cNvSpPr/>
          <p:nvPr/>
        </p:nvSpPr>
        <p:spPr>
          <a:xfrm>
            <a:off x="878800" y="4968597"/>
            <a:ext cx="510302" cy="510302"/>
          </a:xfrm>
          <a:prstGeom prst="roundRect">
            <a:avLst>
              <a:gd name="adj" fmla="val 18669"/>
            </a:avLst>
          </a:prstGeom>
          <a:solidFill>
            <a:srgbClr val="124E73"/>
          </a:solidFill>
          <a:ln w="7620">
            <a:solidFill>
              <a:srgbClr val="2B678C"/>
            </a:solidFill>
            <a:prstDash val="solid"/>
          </a:ln>
        </p:spPr>
      </p:sp>
      <p:sp>
        <p:nvSpPr>
          <p:cNvPr id="12" name="Text 9"/>
          <p:cNvSpPr/>
          <p:nvPr/>
        </p:nvSpPr>
        <p:spPr>
          <a:xfrm>
            <a:off x="1042392" y="5053608"/>
            <a:ext cx="18311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2</a:t>
            </a:r>
            <a:endParaRPr lang="en-US" sz="2650" dirty="0"/>
          </a:p>
        </p:txBody>
      </p:sp>
      <p:sp>
        <p:nvSpPr>
          <p:cNvPr id="13" name="Text 10"/>
          <p:cNvSpPr/>
          <p:nvPr/>
        </p:nvSpPr>
        <p:spPr>
          <a:xfrm>
            <a:off x="1587579" y="4968597"/>
            <a:ext cx="9555708"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Nâng cao nhận thức an toàn</a:t>
            </a:r>
            <a:r>
              <a:rPr lang="en-US" sz="1750" kern="0" spc="-36" dirty="0">
                <a:solidFill>
                  <a:srgbClr val="2B4150"/>
                </a:solidFill>
                <a:latin typeface="PT Serif" pitchFamily="34" charset="0"/>
                <a:ea typeface="PT Serif" pitchFamily="34" charset="-122"/>
                <a:cs typeface="PT Serif" pitchFamily="34" charset="-120"/>
              </a:rPr>
              <a:t>: Giúp người lao động chủ động báo cáo sự cố, ngăn ngừa tai nạn.</a:t>
            </a:r>
            <a:endParaRPr lang="en-US" sz="1750" dirty="0"/>
          </a:p>
        </p:txBody>
      </p:sp>
      <p:sp>
        <p:nvSpPr>
          <p:cNvPr id="14" name="Shape 11"/>
          <p:cNvSpPr/>
          <p:nvPr/>
        </p:nvSpPr>
        <p:spPr>
          <a:xfrm>
            <a:off x="878800" y="6374844"/>
            <a:ext cx="510302" cy="510302"/>
          </a:xfrm>
          <a:prstGeom prst="roundRect">
            <a:avLst>
              <a:gd name="adj" fmla="val 18669"/>
            </a:avLst>
          </a:prstGeom>
          <a:solidFill>
            <a:srgbClr val="124E73"/>
          </a:solidFill>
          <a:ln w="7620">
            <a:solidFill>
              <a:srgbClr val="2B678C"/>
            </a:solidFill>
            <a:prstDash val="solid"/>
          </a:ln>
        </p:spPr>
      </p:sp>
      <p:sp>
        <p:nvSpPr>
          <p:cNvPr id="15" name="Text 12"/>
          <p:cNvSpPr/>
          <p:nvPr/>
        </p:nvSpPr>
        <p:spPr>
          <a:xfrm>
            <a:off x="1041678" y="6459855"/>
            <a:ext cx="18442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3</a:t>
            </a:r>
            <a:endParaRPr lang="en-US" sz="2650" dirty="0"/>
          </a:p>
        </p:txBody>
      </p:sp>
      <p:sp>
        <p:nvSpPr>
          <p:cNvPr id="16" name="Text 13"/>
          <p:cNvSpPr/>
          <p:nvPr/>
        </p:nvSpPr>
        <p:spPr>
          <a:xfrm>
            <a:off x="1587579" y="6346508"/>
            <a:ext cx="9555708"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Tạo môi trường làm việc an toàn</a:t>
            </a:r>
            <a:r>
              <a:rPr lang="en-US" sz="1750" kern="0" spc="-36" dirty="0">
                <a:solidFill>
                  <a:srgbClr val="2B4150"/>
                </a:solidFill>
                <a:latin typeface="PT Serif" pitchFamily="34" charset="0"/>
                <a:ea typeface="PT Serif" pitchFamily="34" charset="-122"/>
                <a:cs typeface="PT Serif" pitchFamily="34" charset="-120"/>
              </a:rPr>
              <a:t>: Đào tạo nâng cao năng lực và tạo môi trường làm việc an toàn.</a:t>
            </a:r>
            <a:endParaRPr lang="en-US" sz="1750" dirty="0"/>
          </a:p>
        </p:txBody>
      </p:sp>
      <p:pic>
        <p:nvPicPr>
          <p:cNvPr id="18" name="Picture 17">
            <a:extLst>
              <a:ext uri="{FF2B5EF4-FFF2-40B4-BE49-F238E27FC236}">
                <a16:creationId xmlns:a16="http://schemas.microsoft.com/office/drawing/2014/main" id="{F7B07171-42F4-5D3A-E132-65D7628425AB}"/>
              </a:ext>
            </a:extLst>
          </p:cNvPr>
          <p:cNvPicPr>
            <a:picLocks noChangeAspect="1"/>
          </p:cNvPicPr>
          <p:nvPr/>
        </p:nvPicPr>
        <p:blipFill>
          <a:blip r:embed="rId4"/>
          <a:stretch>
            <a:fillRect/>
          </a:stretch>
        </p:blipFill>
        <p:spPr>
          <a:xfrm>
            <a:off x="11868898" y="7405635"/>
            <a:ext cx="2578797" cy="798531"/>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606290" y="209907"/>
            <a:ext cx="5417701" cy="1679496"/>
          </a:xfrm>
          <a:prstGeom prst="rect">
            <a:avLst/>
          </a:prstGeom>
        </p:spPr>
      </p:pic>
      <p:sp>
        <p:nvSpPr>
          <p:cNvPr id="3" name="Text 0"/>
          <p:cNvSpPr/>
          <p:nvPr/>
        </p:nvSpPr>
        <p:spPr>
          <a:xfrm>
            <a:off x="1793614" y="2568714"/>
            <a:ext cx="3066098" cy="262295"/>
          </a:xfrm>
          <a:prstGeom prst="rect">
            <a:avLst/>
          </a:prstGeom>
          <a:noFill/>
          <a:ln/>
        </p:spPr>
        <p:txBody>
          <a:bodyPr wrap="none" lIns="0" tIns="0" rIns="0" bIns="0" rtlCol="0" anchor="t"/>
          <a:lstStyle/>
          <a:p>
            <a:pPr marL="0" indent="0">
              <a:lnSpc>
                <a:spcPts val="2050"/>
              </a:lnSpc>
              <a:buNone/>
            </a:pPr>
            <a:r>
              <a:rPr lang="en-US" sz="2800" b="1" kern="0" spc="-50" dirty="0">
                <a:solidFill>
                  <a:srgbClr val="910D0D"/>
                </a:solidFill>
                <a:latin typeface="Montserrat Medium" panose="00000600000000000000" pitchFamily="2" charset="0"/>
                <a:ea typeface="MuseoModerno Bold" pitchFamily="34" charset="-122"/>
                <a:cs typeface="MuseoModerno Bold" pitchFamily="34" charset="-120"/>
              </a:rPr>
              <a:t>B. Huấn luyện an toàn lao động</a:t>
            </a:r>
            <a:endParaRPr lang="en-US" sz="2800" dirty="0"/>
          </a:p>
        </p:txBody>
      </p:sp>
      <p:sp>
        <p:nvSpPr>
          <p:cNvPr id="4" name="Text 1"/>
          <p:cNvSpPr/>
          <p:nvPr/>
        </p:nvSpPr>
        <p:spPr>
          <a:xfrm>
            <a:off x="1793614" y="2930664"/>
            <a:ext cx="13454777" cy="268724"/>
          </a:xfrm>
          <a:prstGeom prst="rect">
            <a:avLst/>
          </a:prstGeom>
          <a:noFill/>
          <a:ln/>
        </p:spPr>
        <p:txBody>
          <a:bodyPr wrap="none" lIns="0" tIns="0" rIns="0" bIns="0" rtlCol="0" anchor="t"/>
          <a:lstStyle/>
          <a:p>
            <a:pPr marL="0" indent="0">
              <a:lnSpc>
                <a:spcPts val="2100"/>
              </a:lnSpc>
              <a:buNone/>
            </a:pPr>
            <a:r>
              <a:rPr lang="en-US" sz="1600" b="1" kern="0" spc="-26" dirty="0">
                <a:solidFill>
                  <a:srgbClr val="910D0D"/>
                </a:solidFill>
                <a:latin typeface="PT Serif" pitchFamily="34" charset="0"/>
                <a:ea typeface="PT Serif" pitchFamily="34" charset="-122"/>
                <a:cs typeface="PT Serif" pitchFamily="34" charset="-120"/>
              </a:rPr>
              <a:t>An Toàn Nam Việt</a:t>
            </a:r>
            <a:r>
              <a:rPr lang="en-US" sz="1600" kern="0" spc="-26" dirty="0">
                <a:solidFill>
                  <a:srgbClr val="2B4150"/>
                </a:solidFill>
                <a:latin typeface="PT Serif" pitchFamily="34" charset="0"/>
                <a:ea typeface="PT Serif" pitchFamily="34" charset="-122"/>
                <a:cs typeface="PT Serif" pitchFamily="34" charset="-120"/>
              </a:rPr>
              <a:t> là trung tâm huấn luyện an toàn lao động uy tín tại Việt Nam, tổ chức các buổi huấn luyện tại xưởng sản xuất, </a:t>
            </a:r>
          </a:p>
          <a:p>
            <a:pPr marL="0" indent="0">
              <a:lnSpc>
                <a:spcPts val="2100"/>
              </a:lnSpc>
              <a:buNone/>
            </a:pPr>
            <a:r>
              <a:rPr lang="en-US" sz="1600" kern="0" spc="-26" dirty="0" err="1">
                <a:solidFill>
                  <a:srgbClr val="2B4150"/>
                </a:solidFill>
                <a:latin typeface="PT Serif" pitchFamily="34" charset="0"/>
                <a:ea typeface="PT Serif" pitchFamily="34" charset="-122"/>
                <a:cs typeface="PT Serif" pitchFamily="34" charset="-120"/>
              </a:rPr>
              <a:t>nhà</a:t>
            </a:r>
            <a:r>
              <a:rPr lang="en-US" sz="1600" kern="0" spc="-26" dirty="0">
                <a:solidFill>
                  <a:srgbClr val="2B4150"/>
                </a:solidFill>
                <a:latin typeface="PT Serif" pitchFamily="34" charset="0"/>
                <a:ea typeface="PT Serif" pitchFamily="34" charset="-122"/>
                <a:cs typeface="PT Serif" pitchFamily="34" charset="-120"/>
              </a:rPr>
              <a:t> máy, công trường xây dựng trên toàn quốc.</a:t>
            </a:r>
            <a:endParaRPr lang="en-US" sz="1600" dirty="0"/>
          </a:p>
        </p:txBody>
      </p:sp>
      <p:pic>
        <p:nvPicPr>
          <p:cNvPr id="5" name="Image 1" descr="preencoded.png"/>
          <p:cNvPicPr>
            <a:picLocks noChangeAspect="1"/>
          </p:cNvPicPr>
          <p:nvPr/>
        </p:nvPicPr>
        <p:blipFill>
          <a:blip r:embed="rId4"/>
          <a:stretch>
            <a:fillRect/>
          </a:stretch>
        </p:blipFill>
        <p:spPr>
          <a:xfrm>
            <a:off x="1793614" y="3905786"/>
            <a:ext cx="839748" cy="1175623"/>
          </a:xfrm>
          <a:prstGeom prst="rect">
            <a:avLst/>
          </a:prstGeom>
        </p:spPr>
      </p:pic>
      <p:sp>
        <p:nvSpPr>
          <p:cNvPr id="6" name="Text 2"/>
          <p:cNvSpPr/>
          <p:nvPr/>
        </p:nvSpPr>
        <p:spPr>
          <a:xfrm>
            <a:off x="2885179" y="4225469"/>
            <a:ext cx="12363212" cy="268724"/>
          </a:xfrm>
          <a:prstGeom prst="rect">
            <a:avLst/>
          </a:prstGeom>
          <a:noFill/>
          <a:ln/>
        </p:spPr>
        <p:txBody>
          <a:bodyPr wrap="none" lIns="0" tIns="0" rIns="0" bIns="0" rtlCol="0" anchor="t"/>
          <a:lstStyle/>
          <a:p>
            <a:pPr marL="0" indent="0" algn="l">
              <a:lnSpc>
                <a:spcPts val="2100"/>
              </a:lnSpc>
              <a:buNone/>
            </a:pPr>
            <a:r>
              <a:rPr lang="en-US" sz="1400" b="1" kern="0" spc="-26" dirty="0">
                <a:solidFill>
                  <a:srgbClr val="2B4150"/>
                </a:solidFill>
                <a:latin typeface="PT Serif" pitchFamily="34" charset="0"/>
                <a:ea typeface="PT Serif" pitchFamily="34" charset="-122"/>
                <a:cs typeface="PT Serif" pitchFamily="34" charset="-120"/>
              </a:rPr>
              <a:t>Chuẩn bị chu đáo</a:t>
            </a:r>
            <a:r>
              <a:rPr lang="en-US" sz="1400" kern="0" spc="-26" dirty="0">
                <a:solidFill>
                  <a:srgbClr val="2B4150"/>
                </a:solidFill>
                <a:latin typeface="PT Serif" pitchFamily="34" charset="0"/>
                <a:ea typeface="PT Serif" pitchFamily="34" charset="-122"/>
                <a:cs typeface="PT Serif" pitchFamily="34" charset="-120"/>
              </a:rPr>
              <a:t>,  kỹ lưỡng từ công cụ, dụng cụ, thiết bị giảng dạy đến giáo trình và tài liệu. </a:t>
            </a:r>
            <a:endParaRPr lang="en-US" sz="1400" dirty="0"/>
          </a:p>
        </p:txBody>
      </p:sp>
      <p:pic>
        <p:nvPicPr>
          <p:cNvPr id="7" name="Image 2" descr="preencoded.png"/>
          <p:cNvPicPr>
            <a:picLocks noChangeAspect="1"/>
          </p:cNvPicPr>
          <p:nvPr/>
        </p:nvPicPr>
        <p:blipFill>
          <a:blip r:embed="rId5"/>
          <a:stretch>
            <a:fillRect/>
          </a:stretch>
        </p:blipFill>
        <p:spPr>
          <a:xfrm>
            <a:off x="1793614" y="5081409"/>
            <a:ext cx="839748" cy="1175623"/>
          </a:xfrm>
          <a:prstGeom prst="rect">
            <a:avLst/>
          </a:prstGeom>
        </p:spPr>
      </p:pic>
      <p:sp>
        <p:nvSpPr>
          <p:cNvPr id="8" name="Text 3"/>
          <p:cNvSpPr/>
          <p:nvPr/>
        </p:nvSpPr>
        <p:spPr>
          <a:xfrm>
            <a:off x="2885179" y="5483304"/>
            <a:ext cx="12363212" cy="268724"/>
          </a:xfrm>
          <a:prstGeom prst="rect">
            <a:avLst/>
          </a:prstGeom>
          <a:noFill/>
          <a:ln/>
        </p:spPr>
        <p:txBody>
          <a:bodyPr wrap="none" lIns="0" tIns="0" rIns="0" bIns="0" rtlCol="0" anchor="t"/>
          <a:lstStyle/>
          <a:p>
            <a:pPr marL="0" indent="0" algn="l">
              <a:lnSpc>
                <a:spcPts val="2100"/>
              </a:lnSpc>
              <a:buNone/>
            </a:pPr>
            <a:r>
              <a:rPr lang="en-US" sz="1400" b="1" kern="0" spc="-26" dirty="0">
                <a:solidFill>
                  <a:srgbClr val="2B4150"/>
                </a:solidFill>
                <a:latin typeface="PT Serif" pitchFamily="34" charset="0"/>
                <a:ea typeface="PT Serif" pitchFamily="34" charset="-122"/>
                <a:cs typeface="PT Serif" pitchFamily="34" charset="-120"/>
              </a:rPr>
              <a:t>Giảng viên</a:t>
            </a:r>
            <a:r>
              <a:rPr lang="en-US" sz="1400" kern="0" spc="-26" dirty="0">
                <a:solidFill>
                  <a:srgbClr val="2B4150"/>
                </a:solidFill>
                <a:latin typeface="PT Serif" pitchFamily="34" charset="0"/>
                <a:ea typeface="PT Serif" pitchFamily="34" charset="-122"/>
                <a:cs typeface="PT Serif" pitchFamily="34" charset="-120"/>
              </a:rPr>
              <a:t> là chuyên gia với nhiều năm kinh nghiệm, có các nghiên cứu về mối nguy và biện pháp phòng tránh trong mọi ngành nghề.</a:t>
            </a:r>
            <a:endParaRPr lang="en-US" sz="1400" dirty="0"/>
          </a:p>
        </p:txBody>
      </p:sp>
      <p:pic>
        <p:nvPicPr>
          <p:cNvPr id="9" name="Image 3" descr="preencoded.png"/>
          <p:cNvPicPr>
            <a:picLocks noChangeAspect="1"/>
          </p:cNvPicPr>
          <p:nvPr/>
        </p:nvPicPr>
        <p:blipFill>
          <a:blip r:embed="rId6"/>
          <a:stretch>
            <a:fillRect/>
          </a:stretch>
        </p:blipFill>
        <p:spPr>
          <a:xfrm>
            <a:off x="1793614" y="6257032"/>
            <a:ext cx="839748" cy="1175623"/>
          </a:xfrm>
          <a:prstGeom prst="rect">
            <a:avLst/>
          </a:prstGeom>
        </p:spPr>
      </p:pic>
      <p:sp>
        <p:nvSpPr>
          <p:cNvPr id="10" name="Text 4"/>
          <p:cNvSpPr/>
          <p:nvPr/>
        </p:nvSpPr>
        <p:spPr>
          <a:xfrm>
            <a:off x="2885179" y="6727150"/>
            <a:ext cx="12363212" cy="268724"/>
          </a:xfrm>
          <a:prstGeom prst="rect">
            <a:avLst/>
          </a:prstGeom>
          <a:noFill/>
          <a:ln/>
        </p:spPr>
        <p:txBody>
          <a:bodyPr wrap="none" lIns="0" tIns="0" rIns="0" bIns="0" rtlCol="0" anchor="t"/>
          <a:lstStyle/>
          <a:p>
            <a:pPr marL="0" indent="0" algn="l">
              <a:lnSpc>
                <a:spcPts val="2100"/>
              </a:lnSpc>
              <a:buNone/>
            </a:pPr>
            <a:r>
              <a:rPr lang="en-US" sz="1400" b="1" kern="0" spc="-26" dirty="0">
                <a:solidFill>
                  <a:srgbClr val="2B4150"/>
                </a:solidFill>
                <a:latin typeface="PT Serif" pitchFamily="34" charset="0"/>
                <a:ea typeface="PT Serif" pitchFamily="34" charset="-122"/>
                <a:cs typeface="PT Serif" pitchFamily="34" charset="-120"/>
              </a:rPr>
              <a:t>Bài giảng</a:t>
            </a:r>
            <a:r>
              <a:rPr lang="en-US" sz="1400" kern="0" spc="-26" dirty="0">
                <a:solidFill>
                  <a:srgbClr val="2B4150"/>
                </a:solidFill>
                <a:latin typeface="PT Serif" pitchFamily="34" charset="0"/>
                <a:ea typeface="PT Serif" pitchFamily="34" charset="-122"/>
                <a:cs typeface="PT Serif" pitchFamily="34" charset="-120"/>
              </a:rPr>
              <a:t> sinh động, dễ hiểu, bám sát Nghị định 44/2016/NĐ-CP, giúp người lao động hiểu và áp dụng biện pháp an toàn hiệu quả trong công việc.</a:t>
            </a:r>
            <a:endParaRPr lang="en-US" sz="1400" dirty="0"/>
          </a:p>
        </p:txBody>
      </p:sp>
      <p:pic>
        <p:nvPicPr>
          <p:cNvPr id="11" name="Picture 10">
            <a:extLst>
              <a:ext uri="{FF2B5EF4-FFF2-40B4-BE49-F238E27FC236}">
                <a16:creationId xmlns:a16="http://schemas.microsoft.com/office/drawing/2014/main" id="{6210E372-5F35-E08D-BE8A-926054FCBBBF}"/>
              </a:ext>
            </a:extLst>
          </p:cNvPr>
          <p:cNvPicPr>
            <a:picLocks noChangeAspect="1"/>
          </p:cNvPicPr>
          <p:nvPr/>
        </p:nvPicPr>
        <p:blipFill>
          <a:blip r:embed="rId7"/>
          <a:stretch>
            <a:fillRect/>
          </a:stretch>
        </p:blipFill>
        <p:spPr>
          <a:xfrm>
            <a:off x="11868898" y="7405635"/>
            <a:ext cx="2578797" cy="79853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41877" y="2547938"/>
            <a:ext cx="4626585" cy="4626585"/>
          </a:xfrm>
          <a:prstGeom prst="rect">
            <a:avLst/>
          </a:prstGeom>
        </p:spPr>
      </p:pic>
      <p:sp>
        <p:nvSpPr>
          <p:cNvPr id="3" name="Text 0"/>
          <p:cNvSpPr/>
          <p:nvPr/>
        </p:nvSpPr>
        <p:spPr>
          <a:xfrm>
            <a:off x="733425" y="742355"/>
            <a:ext cx="8357949" cy="654844"/>
          </a:xfrm>
          <a:prstGeom prst="rect">
            <a:avLst/>
          </a:prstGeom>
          <a:noFill/>
          <a:ln/>
        </p:spPr>
        <p:txBody>
          <a:bodyPr wrap="none" lIns="0" tIns="0" rIns="0" bIns="0" rtlCol="0" anchor="t"/>
          <a:lstStyle/>
          <a:p>
            <a:pPr marL="0" indent="0">
              <a:lnSpc>
                <a:spcPts val="5150"/>
              </a:lnSpc>
              <a:buNone/>
            </a:pPr>
            <a:r>
              <a:rPr lang="en-US" sz="4100" b="1" kern="0" spc="-124" dirty="0">
                <a:solidFill>
                  <a:srgbClr val="124E73"/>
                </a:solidFill>
                <a:latin typeface="Montserrat Medium" panose="00000600000000000000" pitchFamily="2" charset="0"/>
                <a:ea typeface="MuseoModerno Bold" pitchFamily="34" charset="-122"/>
                <a:cs typeface="MuseoModerno Bold" pitchFamily="34" charset="-120"/>
              </a:rPr>
              <a:t>VIII. Ý nghĩa của an toàn lao động</a:t>
            </a:r>
            <a:endParaRPr lang="en-US" sz="4100" dirty="0"/>
          </a:p>
        </p:txBody>
      </p:sp>
      <p:sp>
        <p:nvSpPr>
          <p:cNvPr id="4" name="Shape 1"/>
          <p:cNvSpPr/>
          <p:nvPr/>
        </p:nvSpPr>
        <p:spPr>
          <a:xfrm>
            <a:off x="826770" y="1711523"/>
            <a:ext cx="22860" cy="5775722"/>
          </a:xfrm>
          <a:prstGeom prst="roundRect">
            <a:avLst>
              <a:gd name="adj" fmla="val 385016"/>
            </a:avLst>
          </a:prstGeom>
          <a:solidFill>
            <a:srgbClr val="B9D0DE"/>
          </a:solidFill>
          <a:ln/>
        </p:spPr>
      </p:sp>
      <p:sp>
        <p:nvSpPr>
          <p:cNvPr id="5" name="Shape 2"/>
          <p:cNvSpPr/>
          <p:nvPr/>
        </p:nvSpPr>
        <p:spPr>
          <a:xfrm>
            <a:off x="998696" y="2119193"/>
            <a:ext cx="733425" cy="22860"/>
          </a:xfrm>
          <a:prstGeom prst="roundRect">
            <a:avLst>
              <a:gd name="adj" fmla="val 385016"/>
            </a:avLst>
          </a:prstGeom>
          <a:solidFill>
            <a:srgbClr val="2B678C"/>
          </a:solidFill>
          <a:ln/>
        </p:spPr>
      </p:sp>
      <p:sp>
        <p:nvSpPr>
          <p:cNvPr id="6" name="Shape 3"/>
          <p:cNvSpPr/>
          <p:nvPr/>
        </p:nvSpPr>
        <p:spPr>
          <a:xfrm>
            <a:off x="654844" y="1947267"/>
            <a:ext cx="366712" cy="366713"/>
          </a:xfrm>
          <a:prstGeom prst="roundRect">
            <a:avLst>
              <a:gd name="adj" fmla="val 24001"/>
            </a:avLst>
          </a:prstGeom>
          <a:solidFill>
            <a:srgbClr val="124E73"/>
          </a:solidFill>
          <a:ln w="7620">
            <a:solidFill>
              <a:srgbClr val="2B678C"/>
            </a:solidFill>
            <a:prstDash val="solid"/>
          </a:ln>
        </p:spPr>
      </p:sp>
      <p:sp>
        <p:nvSpPr>
          <p:cNvPr id="7" name="Text 4"/>
          <p:cNvSpPr/>
          <p:nvPr/>
        </p:nvSpPr>
        <p:spPr>
          <a:xfrm>
            <a:off x="1990725" y="1921073"/>
            <a:ext cx="6212324" cy="327422"/>
          </a:xfrm>
          <a:prstGeom prst="rect">
            <a:avLst/>
          </a:prstGeom>
          <a:noFill/>
          <a:ln/>
        </p:spPr>
        <p:txBody>
          <a:bodyPr wrap="none" lIns="0" tIns="0" rIns="0" bIns="0" rtlCol="0" anchor="t"/>
          <a:lstStyle/>
          <a:p>
            <a:pPr marL="0" indent="0">
              <a:lnSpc>
                <a:spcPts val="2550"/>
              </a:lnSpc>
              <a:buNone/>
            </a:pPr>
            <a:r>
              <a:rPr lang="en-US" sz="2050" b="1" kern="0" spc="-62" dirty="0">
                <a:solidFill>
                  <a:srgbClr val="2B4150"/>
                </a:solidFill>
                <a:latin typeface="Montserrat Medium" panose="00000600000000000000" pitchFamily="2" charset="0"/>
                <a:ea typeface="MuseoModerno Bold" pitchFamily="34" charset="-122"/>
                <a:cs typeface="MuseoModerno Bold" pitchFamily="34" charset="-120"/>
              </a:rPr>
              <a:t>A. Tầm quan trọng của việc duy trì an toàn lao động</a:t>
            </a:r>
            <a:endParaRPr lang="en-US" sz="2050" dirty="0"/>
          </a:p>
        </p:txBody>
      </p:sp>
      <p:sp>
        <p:nvSpPr>
          <p:cNvPr id="8" name="Text 5"/>
          <p:cNvSpPr/>
          <p:nvPr/>
        </p:nvSpPr>
        <p:spPr>
          <a:xfrm>
            <a:off x="1990725" y="2374225"/>
            <a:ext cx="8248650" cy="335280"/>
          </a:xfrm>
          <a:prstGeom prst="rect">
            <a:avLst/>
          </a:prstGeom>
          <a:noFill/>
          <a:ln/>
        </p:spPr>
        <p:txBody>
          <a:bodyPr wrap="none" lIns="0" tIns="0" rIns="0" bIns="0" rtlCol="0" anchor="t"/>
          <a:lstStyle/>
          <a:p>
            <a:pPr marL="0" indent="0">
              <a:lnSpc>
                <a:spcPts val="2600"/>
              </a:lnSpc>
              <a:buNone/>
            </a:pPr>
            <a:endParaRPr lang="en-US" sz="1650" dirty="0"/>
          </a:p>
        </p:txBody>
      </p:sp>
      <p:sp>
        <p:nvSpPr>
          <p:cNvPr id="9" name="Text 6"/>
          <p:cNvSpPr/>
          <p:nvPr/>
        </p:nvSpPr>
        <p:spPr>
          <a:xfrm>
            <a:off x="1990725" y="2835235"/>
            <a:ext cx="8248650" cy="670560"/>
          </a:xfrm>
          <a:prstGeom prst="rect">
            <a:avLst/>
          </a:prstGeom>
          <a:noFill/>
          <a:ln/>
        </p:spPr>
        <p:txBody>
          <a:bodyPr wrap="square" lIns="0" tIns="0" rIns="0" bIns="0" rtlCol="0" anchor="t"/>
          <a:lstStyle/>
          <a:p>
            <a:pPr marL="342900" indent="-342900" algn="l">
              <a:lnSpc>
                <a:spcPts val="2600"/>
              </a:lnSpc>
              <a:buSzPct val="100000"/>
              <a:buChar char="•"/>
            </a:pPr>
            <a:r>
              <a:rPr lang="en-US" sz="1650" b="1" kern="0" spc="-33" dirty="0">
                <a:solidFill>
                  <a:srgbClr val="2B4150"/>
                </a:solidFill>
                <a:latin typeface="PT Serif" pitchFamily="34" charset="0"/>
                <a:ea typeface="PT Serif" pitchFamily="34" charset="-122"/>
                <a:cs typeface="PT Serif" pitchFamily="34" charset="-120"/>
              </a:rPr>
              <a:t>Tầm quan trọng của an toàn lao động</a:t>
            </a:r>
            <a:r>
              <a:rPr lang="en-US" sz="1650" kern="0" spc="-33" dirty="0">
                <a:solidFill>
                  <a:srgbClr val="2B4150"/>
                </a:solidFill>
                <a:latin typeface="PT Serif" pitchFamily="34" charset="0"/>
                <a:ea typeface="PT Serif" pitchFamily="34" charset="-122"/>
                <a:cs typeface="PT Serif" pitchFamily="34" charset="-120"/>
              </a:rPr>
              <a:t>: Duy trì an toàn bảo vệ sức khỏe, tính mạng người lao động và hiệu quả hoạt động của doanh nghiệp.</a:t>
            </a:r>
            <a:endParaRPr lang="en-US" sz="1650" dirty="0"/>
          </a:p>
        </p:txBody>
      </p:sp>
      <p:sp>
        <p:nvSpPr>
          <p:cNvPr id="10" name="Text 7"/>
          <p:cNvSpPr/>
          <p:nvPr/>
        </p:nvSpPr>
        <p:spPr>
          <a:xfrm>
            <a:off x="1990725" y="3631525"/>
            <a:ext cx="8248650" cy="335280"/>
          </a:xfrm>
          <a:prstGeom prst="rect">
            <a:avLst/>
          </a:prstGeom>
          <a:noFill/>
          <a:ln/>
        </p:spPr>
        <p:txBody>
          <a:bodyPr wrap="none" lIns="0" tIns="0" rIns="0" bIns="0" rtlCol="0" anchor="t"/>
          <a:lstStyle/>
          <a:p>
            <a:pPr marL="0" indent="0" algn="l">
              <a:lnSpc>
                <a:spcPts val="2600"/>
              </a:lnSpc>
              <a:buNone/>
            </a:pPr>
            <a:endParaRPr lang="en-US" sz="1650" dirty="0"/>
          </a:p>
        </p:txBody>
      </p:sp>
      <p:sp>
        <p:nvSpPr>
          <p:cNvPr id="11" name="Text 8"/>
          <p:cNvSpPr/>
          <p:nvPr/>
        </p:nvSpPr>
        <p:spPr>
          <a:xfrm>
            <a:off x="1990725" y="4092535"/>
            <a:ext cx="8248650" cy="670560"/>
          </a:xfrm>
          <a:prstGeom prst="rect">
            <a:avLst/>
          </a:prstGeom>
          <a:noFill/>
          <a:ln/>
        </p:spPr>
        <p:txBody>
          <a:bodyPr wrap="square" lIns="0" tIns="0" rIns="0" bIns="0" rtlCol="0" anchor="t"/>
          <a:lstStyle/>
          <a:p>
            <a:pPr marL="342900" indent="-342900" algn="l">
              <a:lnSpc>
                <a:spcPts val="2600"/>
              </a:lnSpc>
              <a:buSzPct val="100000"/>
              <a:buChar char="•"/>
            </a:pPr>
            <a:r>
              <a:rPr lang="en-US" sz="1650" b="1" kern="0" spc="-33" dirty="0">
                <a:solidFill>
                  <a:srgbClr val="2B4150"/>
                </a:solidFill>
                <a:latin typeface="PT Serif" pitchFamily="34" charset="0"/>
                <a:ea typeface="PT Serif" pitchFamily="34" charset="-122"/>
                <a:cs typeface="PT Serif" pitchFamily="34" charset="-120"/>
              </a:rPr>
              <a:t>Ngăn ngừa tai nạn và nâng cao tinh thần làm việc</a:t>
            </a:r>
            <a:r>
              <a:rPr lang="en-US" sz="1650" kern="0" spc="-33" dirty="0">
                <a:solidFill>
                  <a:srgbClr val="2B4150"/>
                </a:solidFill>
                <a:latin typeface="PT Serif" pitchFamily="34" charset="0"/>
                <a:ea typeface="PT Serif" pitchFamily="34" charset="-122"/>
                <a:cs typeface="PT Serif" pitchFamily="34" charset="-120"/>
              </a:rPr>
              <a:t>: Tiêu chuẩn an toàn giúp ngăn tai nạn, tạo sự tự tin, tăng hiệu suất làm việc và xây dựng văn hóa an toàn.</a:t>
            </a:r>
            <a:endParaRPr lang="en-US" sz="1650" dirty="0"/>
          </a:p>
        </p:txBody>
      </p:sp>
      <p:sp>
        <p:nvSpPr>
          <p:cNvPr id="12" name="Text 9"/>
          <p:cNvSpPr/>
          <p:nvPr/>
        </p:nvSpPr>
        <p:spPr>
          <a:xfrm>
            <a:off x="1990725" y="4888825"/>
            <a:ext cx="8248650" cy="335280"/>
          </a:xfrm>
          <a:prstGeom prst="rect">
            <a:avLst/>
          </a:prstGeom>
          <a:noFill/>
          <a:ln/>
        </p:spPr>
        <p:txBody>
          <a:bodyPr wrap="none" lIns="0" tIns="0" rIns="0" bIns="0" rtlCol="0" anchor="t"/>
          <a:lstStyle/>
          <a:p>
            <a:pPr marL="0" indent="0" algn="l">
              <a:lnSpc>
                <a:spcPts val="2600"/>
              </a:lnSpc>
              <a:buNone/>
            </a:pPr>
            <a:endParaRPr lang="en-US" sz="1650" dirty="0"/>
          </a:p>
        </p:txBody>
      </p:sp>
      <p:sp>
        <p:nvSpPr>
          <p:cNvPr id="13" name="Text 10"/>
          <p:cNvSpPr/>
          <p:nvPr/>
        </p:nvSpPr>
        <p:spPr>
          <a:xfrm>
            <a:off x="1990725" y="5349835"/>
            <a:ext cx="8248650" cy="670560"/>
          </a:xfrm>
          <a:prstGeom prst="rect">
            <a:avLst/>
          </a:prstGeom>
          <a:noFill/>
          <a:ln/>
        </p:spPr>
        <p:txBody>
          <a:bodyPr wrap="square" lIns="0" tIns="0" rIns="0" bIns="0" rtlCol="0" anchor="t"/>
          <a:lstStyle/>
          <a:p>
            <a:pPr marL="342900" indent="-342900" algn="l">
              <a:lnSpc>
                <a:spcPts val="2600"/>
              </a:lnSpc>
              <a:buSzPct val="100000"/>
              <a:buChar char="•"/>
            </a:pPr>
            <a:r>
              <a:rPr lang="en-US" sz="1650" b="1" kern="0" spc="-33" dirty="0">
                <a:solidFill>
                  <a:srgbClr val="2B4150"/>
                </a:solidFill>
                <a:latin typeface="PT Serif" pitchFamily="34" charset="0"/>
                <a:ea typeface="PT Serif" pitchFamily="34" charset="-122"/>
                <a:cs typeface="PT Serif" pitchFamily="34" charset="-120"/>
              </a:rPr>
              <a:t>Tuân thủ quy định pháp luật</a:t>
            </a:r>
            <a:r>
              <a:rPr lang="en-US" sz="1650" kern="0" spc="-33" dirty="0">
                <a:solidFill>
                  <a:srgbClr val="2B4150"/>
                </a:solidFill>
                <a:latin typeface="PT Serif" pitchFamily="34" charset="0"/>
                <a:ea typeface="PT Serif" pitchFamily="34" charset="-122"/>
                <a:cs typeface="PT Serif" pitchFamily="34" charset="-120"/>
              </a:rPr>
              <a:t>: Duy trì an toàn giúp doanh nghiệp tuân thủ pháp luật, tránh hình phạt, nâng cao hình ảnh thương hiệu.</a:t>
            </a:r>
            <a:endParaRPr lang="en-US" sz="1650" dirty="0"/>
          </a:p>
        </p:txBody>
      </p:sp>
      <p:sp>
        <p:nvSpPr>
          <p:cNvPr id="14" name="Text 11"/>
          <p:cNvSpPr/>
          <p:nvPr/>
        </p:nvSpPr>
        <p:spPr>
          <a:xfrm>
            <a:off x="1990725" y="6146125"/>
            <a:ext cx="8248650" cy="335280"/>
          </a:xfrm>
          <a:prstGeom prst="rect">
            <a:avLst/>
          </a:prstGeom>
          <a:noFill/>
          <a:ln/>
        </p:spPr>
        <p:txBody>
          <a:bodyPr wrap="none" lIns="0" tIns="0" rIns="0" bIns="0" rtlCol="0" anchor="t"/>
          <a:lstStyle/>
          <a:p>
            <a:pPr marL="0" indent="0" algn="l">
              <a:lnSpc>
                <a:spcPts val="2600"/>
              </a:lnSpc>
              <a:buNone/>
            </a:pPr>
            <a:endParaRPr lang="en-US" sz="1650" dirty="0"/>
          </a:p>
        </p:txBody>
      </p:sp>
      <p:sp>
        <p:nvSpPr>
          <p:cNvPr id="15" name="Text 12"/>
          <p:cNvSpPr/>
          <p:nvPr/>
        </p:nvSpPr>
        <p:spPr>
          <a:xfrm>
            <a:off x="1990725" y="6607135"/>
            <a:ext cx="8248650" cy="670560"/>
          </a:xfrm>
          <a:prstGeom prst="rect">
            <a:avLst/>
          </a:prstGeom>
          <a:noFill/>
          <a:ln/>
        </p:spPr>
        <p:txBody>
          <a:bodyPr wrap="square" lIns="0" tIns="0" rIns="0" bIns="0" rtlCol="0" anchor="t"/>
          <a:lstStyle/>
          <a:p>
            <a:pPr marL="342900" indent="-342900" algn="l">
              <a:lnSpc>
                <a:spcPts val="2600"/>
              </a:lnSpc>
              <a:buSzPct val="100000"/>
              <a:buChar char="•"/>
            </a:pPr>
            <a:r>
              <a:rPr lang="en-US" sz="1650" b="1" kern="0" spc="-33" dirty="0">
                <a:solidFill>
                  <a:srgbClr val="2B4150"/>
                </a:solidFill>
                <a:latin typeface="PT Serif" pitchFamily="34" charset="0"/>
                <a:ea typeface="PT Serif" pitchFamily="34" charset="-122"/>
                <a:cs typeface="PT Serif" pitchFamily="34" charset="-120"/>
              </a:rPr>
              <a:t>Đầu tư bền vững</a:t>
            </a:r>
            <a:r>
              <a:rPr lang="en-US" sz="1650" kern="0" spc="-33" dirty="0">
                <a:solidFill>
                  <a:srgbClr val="2B4150"/>
                </a:solidFill>
                <a:latin typeface="PT Serif" pitchFamily="34" charset="0"/>
                <a:ea typeface="PT Serif" pitchFamily="34" charset="-122"/>
                <a:cs typeface="PT Serif" pitchFamily="34" charset="-120"/>
              </a:rPr>
              <a:t>: An toàn lao động là đầu tư cần thiết cho sự phát triển và thành công lâu dài của doanh nghiệp.h cực với đối tác và khách hàng.</a:t>
            </a:r>
            <a:endParaRPr lang="en-US" sz="1650" dirty="0"/>
          </a:p>
        </p:txBody>
      </p:sp>
      <p:pic>
        <p:nvPicPr>
          <p:cNvPr id="16" name="Picture 15">
            <a:extLst>
              <a:ext uri="{FF2B5EF4-FFF2-40B4-BE49-F238E27FC236}">
                <a16:creationId xmlns:a16="http://schemas.microsoft.com/office/drawing/2014/main" id="{B0F71162-7DBA-08F4-EE2B-64269B98DAE7}"/>
              </a:ext>
            </a:extLst>
          </p:cNvPr>
          <p:cNvPicPr>
            <a:picLocks noChangeAspect="1"/>
          </p:cNvPicPr>
          <p:nvPr/>
        </p:nvPicPr>
        <p:blipFill>
          <a:blip r:embed="rId4"/>
          <a:stretch>
            <a:fillRect/>
          </a:stretch>
        </p:blipFill>
        <p:spPr>
          <a:xfrm>
            <a:off x="11868898" y="7405635"/>
            <a:ext cx="2578797" cy="798531"/>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6535" y="2973586"/>
            <a:ext cx="3131106" cy="3131106"/>
          </a:xfrm>
          <a:prstGeom prst="rect">
            <a:avLst/>
          </a:prstGeom>
        </p:spPr>
      </p:pic>
      <p:sp>
        <p:nvSpPr>
          <p:cNvPr id="3" name="Shape 0"/>
          <p:cNvSpPr/>
          <p:nvPr/>
        </p:nvSpPr>
        <p:spPr>
          <a:xfrm>
            <a:off x="4488656" y="580906"/>
            <a:ext cx="22860" cy="7067669"/>
          </a:xfrm>
          <a:prstGeom prst="roundRect">
            <a:avLst>
              <a:gd name="adj" fmla="val 387002"/>
            </a:avLst>
          </a:prstGeom>
          <a:solidFill>
            <a:srgbClr val="B9D0DE"/>
          </a:solidFill>
          <a:ln/>
        </p:spPr>
      </p:sp>
      <p:sp>
        <p:nvSpPr>
          <p:cNvPr id="4" name="Shape 1"/>
          <p:cNvSpPr/>
          <p:nvPr/>
        </p:nvSpPr>
        <p:spPr>
          <a:xfrm>
            <a:off x="4661535" y="990719"/>
            <a:ext cx="737235" cy="22860"/>
          </a:xfrm>
          <a:prstGeom prst="roundRect">
            <a:avLst>
              <a:gd name="adj" fmla="val 387002"/>
            </a:avLst>
          </a:prstGeom>
          <a:solidFill>
            <a:srgbClr val="2B678C"/>
          </a:solidFill>
          <a:ln/>
        </p:spPr>
      </p:sp>
      <p:sp>
        <p:nvSpPr>
          <p:cNvPr id="5" name="Shape 2"/>
          <p:cNvSpPr/>
          <p:nvPr/>
        </p:nvSpPr>
        <p:spPr>
          <a:xfrm>
            <a:off x="4315778" y="817840"/>
            <a:ext cx="368618" cy="368618"/>
          </a:xfrm>
          <a:prstGeom prst="roundRect">
            <a:avLst>
              <a:gd name="adj" fmla="val 24000"/>
            </a:avLst>
          </a:prstGeom>
          <a:solidFill>
            <a:srgbClr val="124E73"/>
          </a:solidFill>
          <a:ln w="7620">
            <a:solidFill>
              <a:srgbClr val="2B678C"/>
            </a:solidFill>
            <a:prstDash val="solid"/>
          </a:ln>
        </p:spPr>
      </p:sp>
      <p:sp>
        <p:nvSpPr>
          <p:cNvPr id="6" name="Text 3"/>
          <p:cNvSpPr/>
          <p:nvPr/>
        </p:nvSpPr>
        <p:spPr>
          <a:xfrm>
            <a:off x="5658564" y="791527"/>
            <a:ext cx="5076944" cy="328970"/>
          </a:xfrm>
          <a:prstGeom prst="rect">
            <a:avLst/>
          </a:prstGeom>
          <a:noFill/>
          <a:ln/>
        </p:spPr>
        <p:txBody>
          <a:bodyPr wrap="none" lIns="0" tIns="0" rIns="0" bIns="0" rtlCol="0" anchor="t"/>
          <a:lstStyle/>
          <a:p>
            <a:pPr marL="0" indent="0">
              <a:lnSpc>
                <a:spcPts val="2550"/>
              </a:lnSpc>
              <a:buNone/>
            </a:pPr>
            <a:r>
              <a:rPr lang="en-US" sz="2050" b="1" kern="0" spc="-62" dirty="0">
                <a:solidFill>
                  <a:srgbClr val="2B4150"/>
                </a:solidFill>
                <a:latin typeface="Montserrat Medium" panose="00000600000000000000" pitchFamily="2" charset="0"/>
                <a:ea typeface="MuseoModerno Bold" pitchFamily="34" charset="-122"/>
                <a:cs typeface="MuseoModerno Bold" pitchFamily="34" charset="-120"/>
              </a:rPr>
              <a:t>B. Biện pháp an toàn quan trọng cần nắm</a:t>
            </a:r>
            <a:endParaRPr lang="en-US" sz="2050" dirty="0"/>
          </a:p>
        </p:txBody>
      </p:sp>
      <p:sp>
        <p:nvSpPr>
          <p:cNvPr id="7" name="Text 4"/>
          <p:cNvSpPr/>
          <p:nvPr/>
        </p:nvSpPr>
        <p:spPr>
          <a:xfrm>
            <a:off x="5658564" y="1246823"/>
            <a:ext cx="8234601" cy="336947"/>
          </a:xfrm>
          <a:prstGeom prst="rect">
            <a:avLst/>
          </a:prstGeom>
          <a:noFill/>
          <a:ln/>
        </p:spPr>
        <p:txBody>
          <a:bodyPr wrap="none" lIns="0" tIns="0" rIns="0" bIns="0" rtlCol="0" anchor="t"/>
          <a:lstStyle/>
          <a:p>
            <a:pPr marL="0" indent="0">
              <a:lnSpc>
                <a:spcPts val="2650"/>
              </a:lnSpc>
              <a:buNone/>
            </a:pPr>
            <a:endParaRPr lang="en-US" sz="1650" dirty="0"/>
          </a:p>
        </p:txBody>
      </p:sp>
      <p:sp>
        <p:nvSpPr>
          <p:cNvPr id="8" name="Text 5"/>
          <p:cNvSpPr/>
          <p:nvPr/>
        </p:nvSpPr>
        <p:spPr>
          <a:xfrm>
            <a:off x="5658564" y="1710095"/>
            <a:ext cx="8234601" cy="673894"/>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Kiểm tra thiết bị trước khi sử dụng</a:t>
            </a:r>
            <a:r>
              <a:rPr lang="en-US" sz="1650" kern="0" spc="-33" dirty="0">
                <a:solidFill>
                  <a:srgbClr val="2B4150"/>
                </a:solidFill>
                <a:latin typeface="PT Serif" pitchFamily="34" charset="0"/>
                <a:ea typeface="PT Serif" pitchFamily="34" charset="-122"/>
                <a:cs typeface="PT Serif" pitchFamily="34" charset="-120"/>
              </a:rPr>
              <a:t>: Đảm bảo cánh tay robot hoạt động bình thường, không có dấu hiệu hư hỏng để tránh tai nạn.</a:t>
            </a:r>
            <a:endParaRPr lang="en-US" sz="1650" dirty="0"/>
          </a:p>
        </p:txBody>
      </p:sp>
      <p:sp>
        <p:nvSpPr>
          <p:cNvPr id="9" name="Text 6"/>
          <p:cNvSpPr/>
          <p:nvPr/>
        </p:nvSpPr>
        <p:spPr>
          <a:xfrm>
            <a:off x="5658564" y="2510314"/>
            <a:ext cx="8234601" cy="336947"/>
          </a:xfrm>
          <a:prstGeom prst="rect">
            <a:avLst/>
          </a:prstGeom>
          <a:noFill/>
          <a:ln/>
        </p:spPr>
        <p:txBody>
          <a:bodyPr wrap="none" lIns="0" tIns="0" rIns="0" bIns="0" rtlCol="0" anchor="t"/>
          <a:lstStyle/>
          <a:p>
            <a:pPr marL="0" indent="0" algn="l">
              <a:lnSpc>
                <a:spcPts val="2650"/>
              </a:lnSpc>
              <a:buNone/>
            </a:pPr>
            <a:endParaRPr lang="en-US" sz="1650" dirty="0"/>
          </a:p>
        </p:txBody>
      </p:sp>
      <p:sp>
        <p:nvSpPr>
          <p:cNvPr id="10" name="Text 7"/>
          <p:cNvSpPr/>
          <p:nvPr/>
        </p:nvSpPr>
        <p:spPr>
          <a:xfrm>
            <a:off x="5658564" y="2973586"/>
            <a:ext cx="8234601" cy="673894"/>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Hiểu quy trình vận hành và tính năng</a:t>
            </a:r>
            <a:r>
              <a:rPr lang="en-US" sz="1650" kern="0" spc="-33" dirty="0">
                <a:solidFill>
                  <a:srgbClr val="2B4150"/>
                </a:solidFill>
                <a:latin typeface="PT Serif" pitchFamily="34" charset="0"/>
                <a:ea typeface="PT Serif" pitchFamily="34" charset="-122"/>
                <a:cs typeface="PT Serif" pitchFamily="34" charset="-120"/>
              </a:rPr>
              <a:t>: Người vận hành cần được đào tạo đầy đủ về chức năng, sử dụng và xử lý tình huống khẩn cấp.</a:t>
            </a:r>
            <a:endParaRPr lang="en-US" sz="1650" dirty="0"/>
          </a:p>
        </p:txBody>
      </p:sp>
      <p:sp>
        <p:nvSpPr>
          <p:cNvPr id="11" name="Text 8"/>
          <p:cNvSpPr/>
          <p:nvPr/>
        </p:nvSpPr>
        <p:spPr>
          <a:xfrm>
            <a:off x="5658564" y="3773805"/>
            <a:ext cx="8234601" cy="336947"/>
          </a:xfrm>
          <a:prstGeom prst="rect">
            <a:avLst/>
          </a:prstGeom>
          <a:noFill/>
          <a:ln/>
        </p:spPr>
        <p:txBody>
          <a:bodyPr wrap="none" lIns="0" tIns="0" rIns="0" bIns="0" rtlCol="0" anchor="t"/>
          <a:lstStyle/>
          <a:p>
            <a:pPr marL="0" indent="0" algn="l">
              <a:lnSpc>
                <a:spcPts val="2650"/>
              </a:lnSpc>
              <a:buNone/>
            </a:pPr>
            <a:endParaRPr lang="en-US" sz="1650" dirty="0"/>
          </a:p>
        </p:txBody>
      </p:sp>
      <p:sp>
        <p:nvSpPr>
          <p:cNvPr id="12" name="Text 9"/>
          <p:cNvSpPr/>
          <p:nvPr/>
        </p:nvSpPr>
        <p:spPr>
          <a:xfrm>
            <a:off x="5658564" y="4237077"/>
            <a:ext cx="8234601" cy="673894"/>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Sử dụng thiết bị bảo hộ cá nhân</a:t>
            </a:r>
            <a:r>
              <a:rPr lang="en-US" sz="1650" kern="0" spc="-33" dirty="0">
                <a:solidFill>
                  <a:srgbClr val="2B4150"/>
                </a:solidFill>
                <a:latin typeface="PT Serif" pitchFamily="34" charset="0"/>
                <a:ea typeface="PT Serif" pitchFamily="34" charset="-122"/>
                <a:cs typeface="PT Serif" pitchFamily="34" charset="-120"/>
              </a:rPr>
              <a:t>: Đảm bảo sử dụng găng tay, kính bảo hộ và giày chống trượt để bảo vệ bản thân.</a:t>
            </a:r>
            <a:endParaRPr lang="en-US" sz="1650" dirty="0"/>
          </a:p>
        </p:txBody>
      </p:sp>
      <p:sp>
        <p:nvSpPr>
          <p:cNvPr id="13" name="Text 10"/>
          <p:cNvSpPr/>
          <p:nvPr/>
        </p:nvSpPr>
        <p:spPr>
          <a:xfrm>
            <a:off x="5658564" y="5037296"/>
            <a:ext cx="8234601" cy="336947"/>
          </a:xfrm>
          <a:prstGeom prst="rect">
            <a:avLst/>
          </a:prstGeom>
          <a:noFill/>
          <a:ln/>
        </p:spPr>
        <p:txBody>
          <a:bodyPr wrap="none" lIns="0" tIns="0" rIns="0" bIns="0" rtlCol="0" anchor="t"/>
          <a:lstStyle/>
          <a:p>
            <a:pPr marL="0" indent="0" algn="l">
              <a:lnSpc>
                <a:spcPts val="2650"/>
              </a:lnSpc>
              <a:buNone/>
            </a:pPr>
            <a:endParaRPr lang="en-US" sz="1650" dirty="0"/>
          </a:p>
        </p:txBody>
      </p:sp>
      <p:sp>
        <p:nvSpPr>
          <p:cNvPr id="14" name="Text 11"/>
          <p:cNvSpPr/>
          <p:nvPr/>
        </p:nvSpPr>
        <p:spPr>
          <a:xfrm>
            <a:off x="5658564" y="5500568"/>
            <a:ext cx="8234601" cy="673894"/>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Xác định khu vực an toàn</a:t>
            </a:r>
            <a:r>
              <a:rPr lang="en-US" sz="1650" kern="0" spc="-33" dirty="0">
                <a:solidFill>
                  <a:srgbClr val="2B4150"/>
                </a:solidFill>
                <a:latin typeface="PT Serif" pitchFamily="34" charset="0"/>
                <a:ea typeface="PT Serif" pitchFamily="34" charset="-122"/>
                <a:cs typeface="PT Serif" pitchFamily="34" charset="-120"/>
              </a:rPr>
              <a:t>: Đánh dấu các khu vực nguy hiểm để giữ khoảng cách an toàn trong khi vận hành.</a:t>
            </a:r>
            <a:endParaRPr lang="en-US" sz="1650" dirty="0"/>
          </a:p>
        </p:txBody>
      </p:sp>
      <p:sp>
        <p:nvSpPr>
          <p:cNvPr id="15" name="Text 12"/>
          <p:cNvSpPr/>
          <p:nvPr/>
        </p:nvSpPr>
        <p:spPr>
          <a:xfrm>
            <a:off x="5658564" y="6300788"/>
            <a:ext cx="8234601" cy="336947"/>
          </a:xfrm>
          <a:prstGeom prst="rect">
            <a:avLst/>
          </a:prstGeom>
          <a:noFill/>
          <a:ln/>
        </p:spPr>
        <p:txBody>
          <a:bodyPr wrap="none" lIns="0" tIns="0" rIns="0" bIns="0" rtlCol="0" anchor="t"/>
          <a:lstStyle/>
          <a:p>
            <a:pPr marL="0" indent="0" algn="l">
              <a:lnSpc>
                <a:spcPts val="2650"/>
              </a:lnSpc>
              <a:buNone/>
            </a:pPr>
            <a:endParaRPr lang="en-US" sz="1650" dirty="0"/>
          </a:p>
        </p:txBody>
      </p:sp>
      <p:sp>
        <p:nvSpPr>
          <p:cNvPr id="16" name="Text 13"/>
          <p:cNvSpPr/>
          <p:nvPr/>
        </p:nvSpPr>
        <p:spPr>
          <a:xfrm>
            <a:off x="5658564" y="6764060"/>
            <a:ext cx="8234601" cy="673894"/>
          </a:xfrm>
          <a:prstGeom prst="rect">
            <a:avLst/>
          </a:prstGeom>
          <a:noFill/>
          <a:ln/>
        </p:spPr>
        <p:txBody>
          <a:bodyPr wrap="square" lIns="0" tIns="0" rIns="0" bIns="0" rtlCol="0" anchor="t"/>
          <a:lstStyle/>
          <a:p>
            <a:pPr marL="342900" indent="-342900" algn="l">
              <a:lnSpc>
                <a:spcPts val="2650"/>
              </a:lnSpc>
              <a:buSzPct val="100000"/>
              <a:buChar char="•"/>
            </a:pPr>
            <a:r>
              <a:rPr lang="en-US" sz="1650" b="1" kern="0" spc="-33" dirty="0">
                <a:solidFill>
                  <a:srgbClr val="2B4150"/>
                </a:solidFill>
                <a:latin typeface="PT Serif" pitchFamily="34" charset="0"/>
                <a:ea typeface="PT Serif" pitchFamily="34" charset="-122"/>
                <a:cs typeface="PT Serif" pitchFamily="34" charset="-120"/>
              </a:rPr>
              <a:t>Hoàn thành đào tạo an toàn lao động</a:t>
            </a:r>
            <a:r>
              <a:rPr lang="en-US" sz="1650" kern="0" spc="-33" dirty="0">
                <a:solidFill>
                  <a:srgbClr val="2B4150"/>
                </a:solidFill>
                <a:latin typeface="PT Serif" pitchFamily="34" charset="0"/>
                <a:ea typeface="PT Serif" pitchFamily="34" charset="-122"/>
                <a:cs typeface="PT Serif" pitchFamily="34" charset="-120"/>
              </a:rPr>
              <a:t>: Hoàn thành khóa đào tạo và nhận thẻ an toàn lao động để tuân thủ quy định.</a:t>
            </a:r>
            <a:endParaRPr lang="en-US" sz="1650" dirty="0"/>
          </a:p>
        </p:txBody>
      </p:sp>
      <p:pic>
        <p:nvPicPr>
          <p:cNvPr id="17" name="Picture 16">
            <a:extLst>
              <a:ext uri="{FF2B5EF4-FFF2-40B4-BE49-F238E27FC236}">
                <a16:creationId xmlns:a16="http://schemas.microsoft.com/office/drawing/2014/main" id="{716FC4DC-7412-6676-DD90-E980F8AD4861}"/>
              </a:ext>
            </a:extLst>
          </p:cNvPr>
          <p:cNvPicPr>
            <a:picLocks noChangeAspect="1"/>
          </p:cNvPicPr>
          <p:nvPr/>
        </p:nvPicPr>
        <p:blipFill>
          <a:blip r:embed="rId4"/>
          <a:stretch>
            <a:fillRect/>
          </a:stretch>
        </p:blipFill>
        <p:spPr>
          <a:xfrm>
            <a:off x="11868898" y="7405635"/>
            <a:ext cx="2578797" cy="79853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4" name="Text 0"/>
          <p:cNvSpPr/>
          <p:nvPr/>
        </p:nvSpPr>
        <p:spPr>
          <a:xfrm>
            <a:off x="1736646" y="1153893"/>
            <a:ext cx="5670590" cy="708779"/>
          </a:xfrm>
          <a:prstGeom prst="rect">
            <a:avLst/>
          </a:prstGeom>
          <a:noFill/>
          <a:ln/>
        </p:spPr>
        <p:txBody>
          <a:bodyPr wrap="none" lIns="0" tIns="0" rIns="0" bIns="0" rtlCol="0" anchor="t"/>
          <a:lstStyle/>
          <a:p>
            <a:pPr marL="0" indent="0" algn="ctr">
              <a:lnSpc>
                <a:spcPts val="5550"/>
              </a:lnSpc>
              <a:buNone/>
            </a:pPr>
            <a:r>
              <a:rPr lang="en-US" sz="4800" b="1" kern="0" spc="-134" dirty="0">
                <a:solidFill>
                  <a:srgbClr val="124E73"/>
                </a:solidFill>
                <a:latin typeface="Montserrat Medium" panose="00000600000000000000" pitchFamily="2" charset="0"/>
                <a:ea typeface="MuseoModerno Bold" pitchFamily="34" charset="-122"/>
                <a:cs typeface="MuseoModerno Bold" pitchFamily="34" charset="-120"/>
              </a:rPr>
              <a:t>Tài liệu tham khảo</a:t>
            </a:r>
            <a:endParaRPr lang="en-US" sz="4800" dirty="0"/>
          </a:p>
        </p:txBody>
      </p:sp>
      <p:sp>
        <p:nvSpPr>
          <p:cNvPr id="5" name="Shape 1"/>
          <p:cNvSpPr/>
          <p:nvPr/>
        </p:nvSpPr>
        <p:spPr>
          <a:xfrm>
            <a:off x="793790" y="2322671"/>
            <a:ext cx="7556421" cy="1393150"/>
          </a:xfrm>
          <a:prstGeom prst="roundRect">
            <a:avLst>
              <a:gd name="adj" fmla="val 6838"/>
            </a:avLst>
          </a:prstGeom>
          <a:solidFill>
            <a:srgbClr val="124E73"/>
          </a:solidFill>
          <a:ln w="7620">
            <a:solidFill>
              <a:srgbClr val="2B678C"/>
            </a:solidFill>
            <a:prstDash val="solid"/>
          </a:ln>
        </p:spPr>
      </p:sp>
      <p:sp>
        <p:nvSpPr>
          <p:cNvPr id="6" name="Text 2"/>
          <p:cNvSpPr/>
          <p:nvPr/>
        </p:nvSpPr>
        <p:spPr>
          <a:xfrm>
            <a:off x="1028224" y="2557105"/>
            <a:ext cx="5951458" cy="425291"/>
          </a:xfrm>
          <a:prstGeom prst="rect">
            <a:avLst/>
          </a:prstGeom>
          <a:noFill/>
          <a:ln/>
        </p:spPr>
        <p:txBody>
          <a:bodyPr wrap="none" lIns="0" tIns="0" rIns="0" bIns="0" rtlCol="0" anchor="t"/>
          <a:lstStyle/>
          <a:p>
            <a:pPr marL="0" indent="0">
              <a:lnSpc>
                <a:spcPts val="330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Bài kiểm tra an toàn lao động nhóm 3</a:t>
            </a:r>
            <a:endParaRPr lang="en-US" sz="2650" dirty="0"/>
          </a:p>
        </p:txBody>
      </p:sp>
      <p:sp>
        <p:nvSpPr>
          <p:cNvPr id="7" name="Text 3"/>
          <p:cNvSpPr/>
          <p:nvPr/>
        </p:nvSpPr>
        <p:spPr>
          <a:xfrm>
            <a:off x="1028224" y="3118485"/>
            <a:ext cx="708755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kern="0" spc="-36" dirty="0">
                <a:solidFill>
                  <a:srgbClr val="AEE4BD"/>
                </a:solidFill>
                <a:latin typeface="PT Serif" pitchFamily="34" charset="0"/>
                <a:ea typeface="PT Serif" pitchFamily="34" charset="-122"/>
                <a:cs typeface="PT Serif"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8" name="Shape 4"/>
          <p:cNvSpPr/>
          <p:nvPr/>
        </p:nvSpPr>
        <p:spPr>
          <a:xfrm>
            <a:off x="793790" y="3942636"/>
            <a:ext cx="7556421" cy="1393150"/>
          </a:xfrm>
          <a:prstGeom prst="roundRect">
            <a:avLst>
              <a:gd name="adj" fmla="val 6838"/>
            </a:avLst>
          </a:prstGeom>
          <a:solidFill>
            <a:srgbClr val="124E73"/>
          </a:solidFill>
          <a:ln w="7620">
            <a:solidFill>
              <a:srgbClr val="2B678C"/>
            </a:solidFill>
            <a:prstDash val="solid"/>
          </a:ln>
        </p:spPr>
      </p:sp>
      <p:sp>
        <p:nvSpPr>
          <p:cNvPr id="9" name="Text 5"/>
          <p:cNvSpPr/>
          <p:nvPr/>
        </p:nvSpPr>
        <p:spPr>
          <a:xfrm>
            <a:off x="1028224" y="4177070"/>
            <a:ext cx="4809887" cy="425291"/>
          </a:xfrm>
          <a:prstGeom prst="rect">
            <a:avLst/>
          </a:prstGeom>
          <a:noFill/>
          <a:ln/>
        </p:spPr>
        <p:txBody>
          <a:bodyPr wrap="none" lIns="0" tIns="0" rIns="0" bIns="0" rtlCol="0" anchor="t"/>
          <a:lstStyle/>
          <a:p>
            <a:pPr marL="0" indent="0">
              <a:lnSpc>
                <a:spcPts val="330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Bảng báo giá huấn luyện ATLD</a:t>
            </a:r>
            <a:endParaRPr lang="en-US" sz="2650" dirty="0"/>
          </a:p>
        </p:txBody>
      </p:sp>
      <p:sp>
        <p:nvSpPr>
          <p:cNvPr id="10" name="Text 6"/>
          <p:cNvSpPr/>
          <p:nvPr/>
        </p:nvSpPr>
        <p:spPr>
          <a:xfrm>
            <a:off x="1028224" y="4738449"/>
            <a:ext cx="708755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kern="0" spc="-36" dirty="0">
                <a:solidFill>
                  <a:srgbClr val="AEE4BD"/>
                </a:solidFill>
                <a:latin typeface="PT Serif" pitchFamily="34" charset="0"/>
                <a:ea typeface="PT Serif" pitchFamily="34" charset="-122"/>
                <a:cs typeface="PT Serif" pitchFamily="34" charset="-120"/>
                <a:hlinkClick r:id="rId4">
                  <a:extLst>
                    <a:ext uri="{A12FA001-AC4F-418D-AE19-62706E023703}">
                      <ahyp:hlinkClr xmlns:ahyp="http://schemas.microsoft.com/office/drawing/2018/hyperlinkcolor" val="tx"/>
                    </a:ext>
                  </a:extLst>
                </a:hlinkClick>
              </a:rPr>
              <a:t>Xem chi tiết</a:t>
            </a:r>
            <a:endParaRPr lang="en-US" sz="1750" dirty="0"/>
          </a:p>
        </p:txBody>
      </p:sp>
      <p:sp>
        <p:nvSpPr>
          <p:cNvPr id="11" name="Shape 7"/>
          <p:cNvSpPr/>
          <p:nvPr/>
        </p:nvSpPr>
        <p:spPr>
          <a:xfrm>
            <a:off x="793790" y="5562600"/>
            <a:ext cx="7556421" cy="1393150"/>
          </a:xfrm>
          <a:prstGeom prst="roundRect">
            <a:avLst>
              <a:gd name="adj" fmla="val 6838"/>
            </a:avLst>
          </a:prstGeom>
          <a:solidFill>
            <a:srgbClr val="124E73"/>
          </a:solidFill>
          <a:ln w="7620">
            <a:solidFill>
              <a:srgbClr val="2B678C"/>
            </a:solidFill>
            <a:prstDash val="solid"/>
          </a:ln>
        </p:spPr>
      </p:sp>
      <p:sp>
        <p:nvSpPr>
          <p:cNvPr id="12" name="Text 8"/>
          <p:cNvSpPr/>
          <p:nvPr/>
        </p:nvSpPr>
        <p:spPr>
          <a:xfrm>
            <a:off x="1028224" y="5797034"/>
            <a:ext cx="3979545" cy="425291"/>
          </a:xfrm>
          <a:prstGeom prst="rect">
            <a:avLst/>
          </a:prstGeom>
          <a:noFill/>
          <a:ln/>
        </p:spPr>
        <p:txBody>
          <a:bodyPr wrap="none" lIns="0" tIns="0" rIns="0" bIns="0" rtlCol="0" anchor="t"/>
          <a:lstStyle/>
          <a:p>
            <a:pPr marL="0" indent="0">
              <a:lnSpc>
                <a:spcPts val="330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Tải về tài liệu (download)</a:t>
            </a:r>
            <a:endParaRPr lang="en-US" sz="2650" dirty="0"/>
          </a:p>
        </p:txBody>
      </p:sp>
      <p:sp>
        <p:nvSpPr>
          <p:cNvPr id="13" name="Text 9"/>
          <p:cNvSpPr/>
          <p:nvPr/>
        </p:nvSpPr>
        <p:spPr>
          <a:xfrm>
            <a:off x="1028224" y="6358414"/>
            <a:ext cx="708755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kern="0" spc="-36" dirty="0">
                <a:solidFill>
                  <a:srgbClr val="8FC6AD"/>
                </a:solidFill>
                <a:latin typeface="PT Serif" pitchFamily="34" charset="0"/>
                <a:ea typeface="PT Serif" pitchFamily="34" charset="-122"/>
                <a:cs typeface="PT Serif" pitchFamily="34" charset="-120"/>
                <a:hlinkClick r:id="rId5">
                  <a:extLst>
                    <a:ext uri="{A12FA001-AC4F-418D-AE19-62706E023703}">
                      <ahyp:hlinkClr xmlns:ahyp="http://schemas.microsoft.com/office/drawing/2018/hyperlinkcolor" val="tx"/>
                    </a:ext>
                  </a:extLst>
                </a:hlinkClick>
              </a:rPr>
              <a:t>Tài liệu an toàn lao động vận </a:t>
            </a:r>
            <a:r>
              <a:rPr lang="en-US" sz="1750" b="1" u="sng" kern="0" spc="-36" dirty="0" err="1">
                <a:solidFill>
                  <a:srgbClr val="8FC6AD"/>
                </a:solidFill>
                <a:latin typeface="PT Serif" pitchFamily="34" charset="0"/>
                <a:ea typeface="PT Serif" pitchFamily="34" charset="-122"/>
                <a:cs typeface="PT Serif" pitchFamily="34" charset="-120"/>
                <a:hlinkClick r:id="rId5">
                  <a:extLst>
                    <a:ext uri="{A12FA001-AC4F-418D-AE19-62706E023703}">
                      <ahyp:hlinkClr xmlns:ahyp="http://schemas.microsoft.com/office/drawing/2018/hyperlinkcolor" val="tx"/>
                    </a:ext>
                  </a:extLst>
                </a:hlinkClick>
              </a:rPr>
              <a:t>hành</a:t>
            </a:r>
            <a:r>
              <a:rPr lang="en-US" sz="1750" b="1" u="sng" kern="0" spc="-36" dirty="0">
                <a:solidFill>
                  <a:srgbClr val="8FC6AD"/>
                </a:solidFill>
                <a:latin typeface="PT Serif" pitchFamily="34" charset="0"/>
                <a:ea typeface="PT Serif" pitchFamily="34" charset="-122"/>
                <a:cs typeface="PT Serif" pitchFamily="34" charset="-120"/>
                <a:hlinkClick r:id="rId5">
                  <a:extLst>
                    <a:ext uri="{A12FA001-AC4F-418D-AE19-62706E023703}">
                      <ahyp:hlinkClr xmlns:ahyp="http://schemas.microsoft.com/office/drawing/2018/hyperlinkcolor" val="tx"/>
                    </a:ext>
                  </a:extLst>
                </a:hlinkClick>
              </a:rPr>
              <a:t> </a:t>
            </a:r>
            <a:r>
              <a:rPr lang="en-US" sz="1750" b="1" kern="0" spc="-36" dirty="0" err="1">
                <a:solidFill>
                  <a:srgbClr val="8FC6AD"/>
                </a:solidFill>
                <a:latin typeface="PT Serif" pitchFamily="34" charset="0"/>
                <a:ea typeface="PT Serif" pitchFamily="34" charset="-122"/>
                <a:cs typeface="PT Serif" pitchFamily="34" charset="-120"/>
                <a:hlinkClick r:id="rId5">
                  <a:extLst>
                    <a:ext uri="{A12FA001-AC4F-418D-AE19-62706E023703}">
                      <ahyp:hlinkClr xmlns:ahyp="http://schemas.microsoft.com/office/drawing/2018/hyperlinkcolor" val="tx"/>
                    </a:ext>
                  </a:extLst>
                </a:hlinkClick>
              </a:rPr>
              <a:t>cánh</a:t>
            </a:r>
            <a:r>
              <a:rPr lang="en-US" sz="1750" b="1" kern="0" spc="-36" dirty="0">
                <a:solidFill>
                  <a:srgbClr val="8FC6AD"/>
                </a:solidFill>
                <a:latin typeface="PT Serif" pitchFamily="34" charset="0"/>
                <a:ea typeface="PT Serif" pitchFamily="34" charset="-122"/>
                <a:cs typeface="PT Serif" pitchFamily="34" charset="-120"/>
                <a:hlinkClick r:id="rId5">
                  <a:extLst>
                    <a:ext uri="{A12FA001-AC4F-418D-AE19-62706E023703}">
                      <ahyp:hlinkClr xmlns:ahyp="http://schemas.microsoft.com/office/drawing/2018/hyperlinkcolor" val="tx"/>
                    </a:ext>
                  </a:extLst>
                </a:hlinkClick>
              </a:rPr>
              <a:t> </a:t>
            </a:r>
            <a:r>
              <a:rPr lang="en-US" sz="1750" b="1" kern="0" spc="-36" dirty="0" err="1">
                <a:solidFill>
                  <a:srgbClr val="8FC6AD"/>
                </a:solidFill>
                <a:latin typeface="PT Serif" pitchFamily="34" charset="0"/>
                <a:ea typeface="PT Serif" pitchFamily="34" charset="-122"/>
                <a:cs typeface="PT Serif" pitchFamily="34" charset="-120"/>
                <a:hlinkClick r:id="rId5">
                  <a:extLst>
                    <a:ext uri="{A12FA001-AC4F-418D-AE19-62706E023703}">
                      <ahyp:hlinkClr xmlns:ahyp="http://schemas.microsoft.com/office/drawing/2018/hyperlinkcolor" val="tx"/>
                    </a:ext>
                  </a:extLst>
                </a:hlinkClick>
              </a:rPr>
              <a:t>tay</a:t>
            </a:r>
            <a:r>
              <a:rPr lang="en-US" sz="1750" b="1" kern="0" spc="-36" dirty="0">
                <a:solidFill>
                  <a:srgbClr val="8FC6AD"/>
                </a:solidFill>
                <a:latin typeface="PT Serif" pitchFamily="34" charset="0"/>
                <a:ea typeface="PT Serif" pitchFamily="34" charset="-122"/>
                <a:cs typeface="PT Serif" pitchFamily="34" charset="-120"/>
                <a:hlinkClick r:id="rId5">
                  <a:extLst>
                    <a:ext uri="{A12FA001-AC4F-418D-AE19-62706E023703}">
                      <ahyp:hlinkClr xmlns:ahyp="http://schemas.microsoft.com/office/drawing/2018/hyperlinkcolor" val="tx"/>
                    </a:ext>
                  </a:extLst>
                </a:hlinkClick>
              </a:rPr>
              <a:t> robot</a:t>
            </a:r>
            <a:endParaRPr lang="en-US" sz="1750" dirty="0">
              <a:solidFill>
                <a:srgbClr val="8FC6AD"/>
              </a:solidFill>
            </a:endParaRPr>
          </a:p>
        </p:txBody>
      </p:sp>
      <p:pic>
        <p:nvPicPr>
          <p:cNvPr id="16" name="Picture 15">
            <a:extLst>
              <a:ext uri="{FF2B5EF4-FFF2-40B4-BE49-F238E27FC236}">
                <a16:creationId xmlns:a16="http://schemas.microsoft.com/office/drawing/2014/main" id="{405353A0-F680-0125-CFB7-7755D2B27FF4}"/>
              </a:ext>
            </a:extLst>
          </p:cNvPr>
          <p:cNvPicPr>
            <a:picLocks noChangeAspect="1"/>
          </p:cNvPicPr>
          <p:nvPr/>
        </p:nvPicPr>
        <p:blipFill>
          <a:blip r:embed="rId6"/>
          <a:stretch>
            <a:fillRect/>
          </a:stretch>
        </p:blipFill>
        <p:spPr>
          <a:xfrm>
            <a:off x="11868898" y="7405635"/>
            <a:ext cx="2578797" cy="798531"/>
          </a:xfrm>
          <a:prstGeom prst="rect">
            <a:avLst/>
          </a:prstGeom>
        </p:spPr>
      </p:pic>
      <p:pic>
        <p:nvPicPr>
          <p:cNvPr id="11266" name="Picture 2" descr="CÁNH TAY ROBOT CÔNG NGHIỆP - ideatechmart.com">
            <a:extLst>
              <a:ext uri="{FF2B5EF4-FFF2-40B4-BE49-F238E27FC236}">
                <a16:creationId xmlns:a16="http://schemas.microsoft.com/office/drawing/2014/main" id="{44679DF4-2149-C380-5073-66701D4AAC2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98527" y="3480804"/>
            <a:ext cx="5011882" cy="28191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3768</Words>
  <Application>Microsoft Office PowerPoint</Application>
  <PresentationFormat>Custom</PresentationFormat>
  <Paragraphs>236</Paragraphs>
  <Slides>29</Slides>
  <Notes>29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PT Serif</vt:lpstr>
      <vt:lpstr>Arial</vt:lpstr>
      <vt:lpstr>Montserrat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5</cp:revision>
  <dcterms:created xsi:type="dcterms:W3CDTF">2024-12-20T07:31:30Z</dcterms:created>
  <dcterms:modified xsi:type="dcterms:W3CDTF">2024-12-20T09:07:45Z</dcterms:modified>
</cp:coreProperties>
</file>