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3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Lst>
  <p:sldSz cx="14630400" cy="8229600"/>
  <p:notesSz cx="8229600" cy="14630400"/>
  <p:embeddedFontLst>
    <p:embeddedFont>
      <p:font typeface="Montserrat Medium" panose="00000600000000000000" pitchFamily="2" charset="0"/>
      <p:regular r:id="rId32"/>
    </p:embeddedFont>
    <p:embeddedFont>
      <p:font typeface="PT Serif" panose="020A0603040505020204" pitchFamily="18" charset="0"/>
      <p:regular r:id="rId33"/>
      <p:bold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24E7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95" d="100"/>
          <a:sy n="95" d="100"/>
        </p:scale>
        <p:origin x="426"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732901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lide 1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lide 1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lide 1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lide 1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lide 1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lide 1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Slide 1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Slide 1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Slide 2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Slide 2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Slide 2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Slide 2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Slide 2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Slide 2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Slide 2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Slide 2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Slide 2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Slide 2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 Id="rId9"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6.xml"/><Relationship Id="rId5" Type="http://schemas.openxmlformats.org/officeDocument/2006/relationships/image" Target="../media/image4.pn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8.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9.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10.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11.xml"/><Relationship Id="rId5" Type="http://schemas.openxmlformats.org/officeDocument/2006/relationships/image" Target="../media/image4.png"/><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12.xml"/><Relationship Id="rId5" Type="http://schemas.openxmlformats.org/officeDocument/2006/relationships/image" Target="../media/image4.png"/><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13.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14.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notesSlide" Target="../notesSlides/notesSlide14.xml"/><Relationship Id="rId1" Type="http://schemas.openxmlformats.org/officeDocument/2006/relationships/slideLayout" Target="../slideLayouts/slideLayout15.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 Id="rId9"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5.xml"/><Relationship Id="rId1" Type="http://schemas.openxmlformats.org/officeDocument/2006/relationships/slideLayout" Target="../slideLayouts/slideLayout16.xml"/><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notesSlide" Target="../notesSlides/notesSlide16.xml"/><Relationship Id="rId1" Type="http://schemas.openxmlformats.org/officeDocument/2006/relationships/slideLayout" Target="../slideLayouts/slideLayout17.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 Id="rId9"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7.xml"/><Relationship Id="rId1" Type="http://schemas.openxmlformats.org/officeDocument/2006/relationships/slideLayout" Target="../slideLayouts/slideLayout18.xml"/><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8.xml"/><Relationship Id="rId1" Type="http://schemas.openxmlformats.org/officeDocument/2006/relationships/slideLayout" Target="../slideLayouts/slideLayout19.xml"/><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9.xml"/><Relationship Id="rId1" Type="http://schemas.openxmlformats.org/officeDocument/2006/relationships/slideLayout" Target="../slideLayouts/slideLayout20.xml"/><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0.xml"/><Relationship Id="rId1" Type="http://schemas.openxmlformats.org/officeDocument/2006/relationships/slideLayout" Target="../slideLayouts/slideLayout21.xml"/><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1.xml"/><Relationship Id="rId1" Type="http://schemas.openxmlformats.org/officeDocument/2006/relationships/slideLayout" Target="../slideLayouts/slideLayout22.xml"/><Relationship Id="rId5" Type="http://schemas.openxmlformats.org/officeDocument/2006/relationships/image" Target="../media/image4.png"/><Relationship Id="rId4" Type="http://schemas.openxmlformats.org/officeDocument/2006/relationships/image" Target="../media/image43.png"/></Relationships>
</file>

<file path=ppt/slides/_rels/slide2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2.xml"/><Relationship Id="rId1" Type="http://schemas.openxmlformats.org/officeDocument/2006/relationships/slideLayout" Target="../slideLayouts/slideLayout23.xml"/><Relationship Id="rId5" Type="http://schemas.openxmlformats.org/officeDocument/2006/relationships/image" Target="../media/image4.png"/><Relationship Id="rId4" Type="http://schemas.openxmlformats.org/officeDocument/2006/relationships/image" Target="../media/image45.png"/></Relationships>
</file>

<file path=ppt/slides/_rels/slide2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3.xml"/><Relationship Id="rId1" Type="http://schemas.openxmlformats.org/officeDocument/2006/relationships/slideLayout" Target="../slideLayouts/slideLayout24.xml"/><Relationship Id="rId5" Type="http://schemas.openxmlformats.org/officeDocument/2006/relationships/image" Target="../media/image4.png"/><Relationship Id="rId4" Type="http://schemas.openxmlformats.org/officeDocument/2006/relationships/image" Target="../media/image47.png"/></Relationships>
</file>

<file path=ppt/slides/_rels/slide2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4.xml"/><Relationship Id="rId1" Type="http://schemas.openxmlformats.org/officeDocument/2006/relationships/slideLayout" Target="../slideLayouts/slideLayout25.xml"/><Relationship Id="rId5" Type="http://schemas.openxmlformats.org/officeDocument/2006/relationships/image" Target="../media/image4.png"/><Relationship Id="rId4" Type="http://schemas.openxmlformats.org/officeDocument/2006/relationships/image" Target="../media/image49.png"/></Relationships>
</file>

<file path=ppt/slides/_rels/slide2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5.xml"/><Relationship Id="rId1" Type="http://schemas.openxmlformats.org/officeDocument/2006/relationships/slideLayout" Target="../slideLayouts/slideLayout26.xml"/><Relationship Id="rId4" Type="http://schemas.openxmlformats.org/officeDocument/2006/relationships/image" Target="../media/image4.png"/></Relationships>
</file>

<file path=ppt/slides/_rels/slide26.xml.rels><?xml version="1.0" encoding="UTF-8" standalone="yes"?>
<Relationships xmlns="http://schemas.openxmlformats.org/package/2006/relationships"><Relationship Id="rId3" Type="http://schemas.openxmlformats.org/officeDocument/2006/relationships/image" Target="../media/image51.png"/><Relationship Id="rId7" Type="http://schemas.openxmlformats.org/officeDocument/2006/relationships/image" Target="../media/image4.png"/><Relationship Id="rId2" Type="http://schemas.openxmlformats.org/officeDocument/2006/relationships/notesSlide" Target="../notesSlides/notesSlide26.xml"/><Relationship Id="rId1" Type="http://schemas.openxmlformats.org/officeDocument/2006/relationships/slideLayout" Target="../slideLayouts/slideLayout27.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s>
</file>

<file path=ppt/slides/_rels/slide2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7.xml"/><Relationship Id="rId1" Type="http://schemas.openxmlformats.org/officeDocument/2006/relationships/slideLayout" Target="../slideLayouts/slideLayout28.xml"/><Relationship Id="rId4" Type="http://schemas.openxmlformats.org/officeDocument/2006/relationships/image" Target="../media/image4.png"/></Relationships>
</file>

<file path=ppt/slides/_rels/slide28.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8.xml"/><Relationship Id="rId1" Type="http://schemas.openxmlformats.org/officeDocument/2006/relationships/slideLayout" Target="../slideLayouts/slideLayout29.xml"/><Relationship Id="rId4" Type="http://schemas.openxmlformats.org/officeDocument/2006/relationships/image" Target="../media/image4.png"/></Relationships>
</file>

<file path=ppt/slides/_rels/slide29.xml.rels><?xml version="1.0" encoding="UTF-8" standalone="yes"?>
<Relationships xmlns="http://schemas.openxmlformats.org/package/2006/relationships"><Relationship Id="rId3" Type="http://schemas.openxmlformats.org/officeDocument/2006/relationships/hyperlink" Target="https://antoannamviet.com/bai-kiem-tra-an-toan-lao-dong-nhom-3/" TargetMode="External"/><Relationship Id="rId2" Type="http://schemas.openxmlformats.org/officeDocument/2006/relationships/notesSlide" Target="../notesSlides/notesSlide29.xml"/><Relationship Id="rId1" Type="http://schemas.openxmlformats.org/officeDocument/2006/relationships/slideLayout" Target="../slideLayouts/slideLayout30.xml"/><Relationship Id="rId6" Type="http://schemas.openxmlformats.org/officeDocument/2006/relationships/image" Target="../media/image4.png"/><Relationship Id="rId5" Type="http://schemas.openxmlformats.org/officeDocument/2006/relationships/hyperlink" Target="https://antoannamviet.com/tai-lieu-an-toan-lao-dong-van-hanh-may-ep-giay-phe-lieu/" TargetMode="External"/><Relationship Id="rId4" Type="http://schemas.openxmlformats.org/officeDocument/2006/relationships/hyperlink" Target="https://antoannamviet.com/bao-gia-huan-luyen-an-toan-lao-dong/"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3354050" y="639603"/>
            <a:ext cx="7922300" cy="437793"/>
          </a:xfrm>
          <a:prstGeom prst="rect">
            <a:avLst/>
          </a:prstGeom>
          <a:noFill/>
          <a:ln/>
        </p:spPr>
        <p:txBody>
          <a:bodyPr wrap="none" lIns="0" tIns="0" rIns="0" bIns="0" rtlCol="0" anchor="t"/>
          <a:lstStyle/>
          <a:p>
            <a:pPr marL="0" indent="0" algn="ctr">
              <a:lnSpc>
                <a:spcPts val="3400"/>
              </a:lnSpc>
              <a:buNone/>
            </a:pPr>
            <a:r>
              <a:rPr lang="en-US" sz="3200" b="1" kern="0" spc="-83" dirty="0">
                <a:solidFill>
                  <a:srgbClr val="124E73"/>
                </a:solidFill>
                <a:latin typeface="Montserrat Medium" panose="00000600000000000000" pitchFamily="2" charset="0"/>
                <a:ea typeface="MuseoModerno Bold" pitchFamily="34" charset="-122"/>
                <a:cs typeface="MuseoModerno Bold" pitchFamily="34" charset="-120"/>
              </a:rPr>
              <a:t>An toàn lao động vận hành Máy ép giấy phế liệu</a:t>
            </a:r>
            <a:endParaRPr lang="en-US" sz="3200" dirty="0"/>
          </a:p>
        </p:txBody>
      </p:sp>
      <p:pic>
        <p:nvPicPr>
          <p:cNvPr id="3" name="Image 0" descr="preencoded.png"/>
          <p:cNvPicPr>
            <a:picLocks noChangeAspect="1"/>
          </p:cNvPicPr>
          <p:nvPr/>
        </p:nvPicPr>
        <p:blipFill>
          <a:blip r:embed="rId3"/>
          <a:stretch>
            <a:fillRect/>
          </a:stretch>
        </p:blipFill>
        <p:spPr>
          <a:xfrm>
            <a:off x="4586764" y="1034653"/>
            <a:ext cx="5456873" cy="5417463"/>
          </a:xfrm>
          <a:prstGeom prst="rect">
            <a:avLst/>
          </a:prstGeom>
        </p:spPr>
      </p:pic>
      <p:sp>
        <p:nvSpPr>
          <p:cNvPr id="4" name="Text 1"/>
          <p:cNvSpPr/>
          <p:nvPr/>
        </p:nvSpPr>
        <p:spPr>
          <a:xfrm>
            <a:off x="490418" y="6609755"/>
            <a:ext cx="13649563" cy="224195"/>
          </a:xfrm>
          <a:prstGeom prst="rect">
            <a:avLst/>
          </a:prstGeom>
          <a:noFill/>
          <a:ln/>
        </p:spPr>
        <p:txBody>
          <a:bodyPr wrap="none" lIns="0" tIns="0" rIns="0" bIns="0" rtlCol="0" anchor="t"/>
          <a:lstStyle/>
          <a:p>
            <a:pPr marL="0" indent="0" algn="l">
              <a:lnSpc>
                <a:spcPts val="1750"/>
              </a:lnSpc>
              <a:buNone/>
            </a:pPr>
            <a:endParaRPr lang="en-US" sz="1100" dirty="0"/>
          </a:p>
        </p:txBody>
      </p:sp>
      <p:sp>
        <p:nvSpPr>
          <p:cNvPr id="5" name="Text 2"/>
          <p:cNvSpPr/>
          <p:nvPr/>
        </p:nvSpPr>
        <p:spPr>
          <a:xfrm>
            <a:off x="490418" y="6497657"/>
            <a:ext cx="13649563" cy="224195"/>
          </a:xfrm>
          <a:prstGeom prst="rect">
            <a:avLst/>
          </a:prstGeom>
          <a:noFill/>
          <a:ln/>
        </p:spPr>
        <p:txBody>
          <a:bodyPr wrap="none" lIns="0" tIns="0" rIns="0" bIns="0" rtlCol="0" anchor="t"/>
          <a:lstStyle/>
          <a:p>
            <a:pPr marL="0" indent="0" algn="ctr">
              <a:lnSpc>
                <a:spcPct val="130000"/>
              </a:lnSpc>
              <a:buNone/>
            </a:pPr>
            <a:r>
              <a:rPr lang="en-US" sz="1600" kern="0" spc="-22" dirty="0">
                <a:solidFill>
                  <a:srgbClr val="2B4150"/>
                </a:solidFill>
                <a:latin typeface="PT Serif" pitchFamily="34" charset="0"/>
                <a:ea typeface="PT Serif" pitchFamily="34" charset="-122"/>
                <a:cs typeface="PT Serif" pitchFamily="34" charset="-120"/>
              </a:rPr>
              <a:t>Việc thực hiện các biện pháp an </a:t>
            </a:r>
            <a:r>
              <a:rPr lang="en-US" sz="1600" kern="0" spc="-22" dirty="0" err="1">
                <a:solidFill>
                  <a:srgbClr val="2B4150"/>
                </a:solidFill>
                <a:latin typeface="PT Serif" pitchFamily="34" charset="0"/>
                <a:ea typeface="PT Serif" pitchFamily="34" charset="-122"/>
                <a:cs typeface="PT Serif" pitchFamily="34" charset="-120"/>
              </a:rPr>
              <a:t>toàn</a:t>
            </a:r>
            <a:r>
              <a:rPr lang="en-US" sz="1600" kern="0" spc="-22" dirty="0">
                <a:solidFill>
                  <a:srgbClr val="2B4150"/>
                </a:solidFill>
                <a:latin typeface="PT Serif" pitchFamily="34" charset="0"/>
                <a:ea typeface="PT Serif" pitchFamily="34" charset="-122"/>
                <a:cs typeface="PT Serif" pitchFamily="34" charset="-120"/>
              </a:rPr>
              <a:t> </a:t>
            </a:r>
            <a:r>
              <a:rPr lang="en-US" sz="1600" kern="0" spc="-22" dirty="0" err="1">
                <a:solidFill>
                  <a:srgbClr val="2B4150"/>
                </a:solidFill>
                <a:latin typeface="PT Serif" pitchFamily="34" charset="0"/>
                <a:ea typeface="PT Serif" pitchFamily="34" charset="-122"/>
                <a:cs typeface="PT Serif" pitchFamily="34" charset="-120"/>
              </a:rPr>
              <a:t>lao</a:t>
            </a:r>
            <a:r>
              <a:rPr lang="en-US" sz="1600" kern="0" spc="-22" dirty="0">
                <a:solidFill>
                  <a:srgbClr val="2B4150"/>
                </a:solidFill>
                <a:latin typeface="PT Serif" pitchFamily="34" charset="0"/>
                <a:ea typeface="PT Serif" pitchFamily="34" charset="-122"/>
                <a:cs typeface="PT Serif" pitchFamily="34" charset="-120"/>
              </a:rPr>
              <a:t> động sẽ giúp bảo vệ sức khỏe và tính mạng của người lao động. </a:t>
            </a:r>
          </a:p>
          <a:p>
            <a:pPr marL="0" indent="0" algn="ctr">
              <a:lnSpc>
                <a:spcPct val="130000"/>
              </a:lnSpc>
              <a:buNone/>
            </a:pPr>
            <a:r>
              <a:rPr lang="en-US" sz="1600" kern="0" spc="-22" dirty="0" err="1">
                <a:solidFill>
                  <a:srgbClr val="2B4150"/>
                </a:solidFill>
                <a:latin typeface="PT Serif" pitchFamily="34" charset="0"/>
                <a:ea typeface="PT Serif" pitchFamily="34" charset="-122"/>
                <a:cs typeface="PT Serif" pitchFamily="34" charset="-120"/>
              </a:rPr>
              <a:t>Đồng</a:t>
            </a:r>
            <a:r>
              <a:rPr lang="en-US" sz="1600" kern="0" spc="-22" dirty="0">
                <a:solidFill>
                  <a:srgbClr val="2B4150"/>
                </a:solidFill>
                <a:latin typeface="PT Serif" pitchFamily="34" charset="0"/>
                <a:ea typeface="PT Serif" pitchFamily="34" charset="-122"/>
                <a:cs typeface="PT Serif" pitchFamily="34" charset="-120"/>
              </a:rPr>
              <a:t> thời còn làm gia tăng hiệu quả công việc và uy tín doanh nghiệp.</a:t>
            </a:r>
            <a:endParaRPr lang="en-US" sz="1600" dirty="0"/>
          </a:p>
        </p:txBody>
      </p:sp>
      <p:sp>
        <p:nvSpPr>
          <p:cNvPr id="8" name="Text 4"/>
          <p:cNvSpPr/>
          <p:nvPr/>
        </p:nvSpPr>
        <p:spPr>
          <a:xfrm>
            <a:off x="6837783" y="7585648"/>
            <a:ext cx="1821775" cy="245150"/>
          </a:xfrm>
          <a:prstGeom prst="rect">
            <a:avLst/>
          </a:prstGeom>
          <a:noFill/>
          <a:ln/>
        </p:spPr>
        <p:txBody>
          <a:bodyPr wrap="none" lIns="0" tIns="0" rIns="0" bIns="0" rtlCol="0" anchor="t"/>
          <a:lstStyle/>
          <a:p>
            <a:pPr marL="0" indent="0" algn="ctr">
              <a:lnSpc>
                <a:spcPts val="1900"/>
              </a:lnSpc>
              <a:buNone/>
            </a:pPr>
            <a:r>
              <a:rPr lang="en-US" b="1" kern="0" spc="-22" dirty="0" err="1">
                <a:solidFill>
                  <a:srgbClr val="2B4150"/>
                </a:solidFill>
                <a:latin typeface="PT Serif" panose="020A0603040505020204" pitchFamily="18" charset="0"/>
                <a:ea typeface="PT Serif Bold" pitchFamily="34" charset="-122"/>
                <a:cs typeface="PT Serif Bold" pitchFamily="34" charset="-120"/>
              </a:rPr>
              <a:t>Bản</a:t>
            </a:r>
            <a:r>
              <a:rPr lang="en-US" b="1" kern="0" spc="-22" dirty="0">
                <a:solidFill>
                  <a:srgbClr val="2B4150"/>
                </a:solidFill>
                <a:latin typeface="PT Serif" panose="020A0603040505020204" pitchFamily="18" charset="0"/>
                <a:ea typeface="PT Serif Bold" pitchFamily="34" charset="-122"/>
                <a:cs typeface="PT Serif Bold" pitchFamily="34" charset="-120"/>
              </a:rPr>
              <a:t> </a:t>
            </a:r>
            <a:r>
              <a:rPr lang="en-US" b="1" kern="0" spc="-22" dirty="0" err="1">
                <a:solidFill>
                  <a:srgbClr val="2B4150"/>
                </a:solidFill>
                <a:latin typeface="PT Serif" panose="020A0603040505020204" pitchFamily="18" charset="0"/>
                <a:ea typeface="PT Serif Bold" pitchFamily="34" charset="-122"/>
                <a:cs typeface="PT Serif Bold" pitchFamily="34" charset="-120"/>
              </a:rPr>
              <a:t>quyền</a:t>
            </a:r>
            <a:r>
              <a:rPr lang="en-US" b="1" kern="0" spc="-22" dirty="0">
                <a:solidFill>
                  <a:srgbClr val="2B4150"/>
                </a:solidFill>
                <a:latin typeface="PT Serif" panose="020A0603040505020204" pitchFamily="18" charset="0"/>
                <a:ea typeface="PT Serif Bold" pitchFamily="34" charset="-122"/>
                <a:cs typeface="PT Serif Bold" pitchFamily="34" charset="-120"/>
              </a:rPr>
              <a:t> </a:t>
            </a:r>
            <a:r>
              <a:rPr lang="en-US" b="1" kern="0" spc="-22" dirty="0" err="1">
                <a:solidFill>
                  <a:srgbClr val="2B4150"/>
                </a:solidFill>
                <a:latin typeface="PT Serif" panose="020A0603040505020204" pitchFamily="18" charset="0"/>
                <a:ea typeface="PT Serif Bold" pitchFamily="34" charset="-122"/>
                <a:cs typeface="PT Serif Bold" pitchFamily="34" charset="-120"/>
              </a:rPr>
              <a:t>thuộc</a:t>
            </a:r>
            <a:r>
              <a:rPr lang="en-US" b="1" kern="0" spc="-22" dirty="0">
                <a:solidFill>
                  <a:srgbClr val="2B4150"/>
                </a:solidFill>
                <a:latin typeface="PT Serif" panose="020A0603040505020204" pitchFamily="18" charset="0"/>
                <a:ea typeface="PT Serif Bold" pitchFamily="34" charset="-122"/>
                <a:cs typeface="PT Serif Bold" pitchFamily="34" charset="-120"/>
              </a:rPr>
              <a:t> An Toàn  Nam Việt</a:t>
            </a:r>
            <a:endParaRPr lang="en-US" dirty="0"/>
          </a:p>
        </p:txBody>
      </p:sp>
      <p:sp>
        <p:nvSpPr>
          <p:cNvPr id="13" name="Shape 2">
            <a:extLst>
              <a:ext uri="{FF2B5EF4-FFF2-40B4-BE49-F238E27FC236}">
                <a16:creationId xmlns:a16="http://schemas.microsoft.com/office/drawing/2014/main" id="{4DCD5696-F2CF-D02A-F069-56CE7E8AB9E3}"/>
              </a:ext>
            </a:extLst>
          </p:cNvPr>
          <p:cNvSpPr/>
          <p:nvPr/>
        </p:nvSpPr>
        <p:spPr>
          <a:xfrm>
            <a:off x="5105400" y="7559963"/>
            <a:ext cx="433500" cy="330538"/>
          </a:xfrm>
          <a:prstGeom prst="roundRect">
            <a:avLst>
              <a:gd name="adj" fmla="val 28347137"/>
            </a:avLst>
          </a:prstGeom>
          <a:noFill/>
          <a:ln w="7620">
            <a:solidFill>
              <a:srgbClr val="FFFFFF"/>
            </a:solidFill>
            <a:prstDash val="solid"/>
          </a:ln>
        </p:spPr>
      </p:sp>
      <p:pic>
        <p:nvPicPr>
          <p:cNvPr id="14" name="Image 1" descr="preencoded.png">
            <a:extLst>
              <a:ext uri="{FF2B5EF4-FFF2-40B4-BE49-F238E27FC236}">
                <a16:creationId xmlns:a16="http://schemas.microsoft.com/office/drawing/2014/main" id="{F48FA55F-33C3-0D23-F828-C06915B30EAD}"/>
              </a:ext>
            </a:extLst>
          </p:cNvPr>
          <p:cNvPicPr>
            <a:picLocks noChangeAspect="1"/>
          </p:cNvPicPr>
          <p:nvPr/>
        </p:nvPicPr>
        <p:blipFill>
          <a:blip r:embed="rId4"/>
          <a:stretch>
            <a:fillRect/>
          </a:stretch>
        </p:blipFill>
        <p:spPr>
          <a:xfrm>
            <a:off x="5118263" y="7469864"/>
            <a:ext cx="413017" cy="413017"/>
          </a:xfrm>
          <a:prstGeom prst="rect">
            <a:avLst/>
          </a:prstGeom>
        </p:spPr>
      </p:pic>
      <p:pic>
        <p:nvPicPr>
          <p:cNvPr id="15" name="Picture 14">
            <a:extLst>
              <a:ext uri="{FF2B5EF4-FFF2-40B4-BE49-F238E27FC236}">
                <a16:creationId xmlns:a16="http://schemas.microsoft.com/office/drawing/2014/main" id="{3682F53E-35CB-7CC1-8D47-8C3D65E5DEBF}"/>
              </a:ext>
            </a:extLst>
          </p:cNvPr>
          <p:cNvPicPr>
            <a:picLocks noChangeAspect="1"/>
          </p:cNvPicPr>
          <p:nvPr/>
        </p:nvPicPr>
        <p:blipFill>
          <a:blip r:embed="rId5"/>
          <a:stretch>
            <a:fillRect/>
          </a:stretch>
        </p:blipFill>
        <p:spPr>
          <a:xfrm>
            <a:off x="11877150" y="7416541"/>
            <a:ext cx="2550447" cy="78975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0255976" y="2813530"/>
            <a:ext cx="3495953" cy="3544933"/>
          </a:xfrm>
          <a:prstGeom prst="rect">
            <a:avLst/>
          </a:prstGeom>
        </p:spPr>
      </p:pic>
      <p:sp>
        <p:nvSpPr>
          <p:cNvPr id="3" name="Text 0"/>
          <p:cNvSpPr/>
          <p:nvPr/>
        </p:nvSpPr>
        <p:spPr>
          <a:xfrm>
            <a:off x="869990" y="1445895"/>
            <a:ext cx="6801445" cy="708779"/>
          </a:xfrm>
          <a:prstGeom prst="rect">
            <a:avLst/>
          </a:prstGeom>
          <a:noFill/>
          <a:ln/>
        </p:spPr>
        <p:txBody>
          <a:bodyPr wrap="none" lIns="0" tIns="0" rIns="0" bIns="0" rtlCol="0" anchor="t"/>
          <a:lstStyle/>
          <a:p>
            <a:pPr marL="0" indent="0">
              <a:lnSpc>
                <a:spcPts val="5550"/>
              </a:lnSpc>
              <a:buNone/>
            </a:pPr>
            <a:r>
              <a:rPr lang="en-US" sz="4450" b="1" kern="0" spc="-134" dirty="0">
                <a:solidFill>
                  <a:srgbClr val="124E73"/>
                </a:solidFill>
                <a:latin typeface="Montserrat Medium" panose="00000600000000000000" pitchFamily="2" charset="0"/>
                <a:ea typeface="MuseoModerno Bold" pitchFamily="34" charset="-122"/>
                <a:cs typeface="MuseoModerno Bold" pitchFamily="34" charset="-120"/>
              </a:rPr>
              <a:t>Tình hình tai nạn lao động</a:t>
            </a:r>
            <a:endParaRPr lang="en-US" sz="4450" dirty="0"/>
          </a:p>
        </p:txBody>
      </p:sp>
      <p:sp>
        <p:nvSpPr>
          <p:cNvPr id="4" name="Shape 1"/>
          <p:cNvSpPr/>
          <p:nvPr/>
        </p:nvSpPr>
        <p:spPr>
          <a:xfrm>
            <a:off x="793790" y="3203615"/>
            <a:ext cx="7556421" cy="1322189"/>
          </a:xfrm>
          <a:prstGeom prst="roundRect">
            <a:avLst>
              <a:gd name="adj" fmla="val 7205"/>
            </a:avLst>
          </a:prstGeom>
          <a:solidFill>
            <a:srgbClr val="124E73"/>
          </a:solidFill>
          <a:ln w="7620">
            <a:solidFill>
              <a:srgbClr val="2B678C"/>
            </a:solidFill>
            <a:prstDash val="solid"/>
          </a:ln>
        </p:spPr>
      </p:sp>
      <p:sp>
        <p:nvSpPr>
          <p:cNvPr id="5" name="Text 2"/>
          <p:cNvSpPr/>
          <p:nvPr/>
        </p:nvSpPr>
        <p:spPr>
          <a:xfrm>
            <a:off x="1028224" y="3438049"/>
            <a:ext cx="4228862" cy="354330"/>
          </a:xfrm>
          <a:prstGeom prst="rect">
            <a:avLst/>
          </a:prstGeom>
          <a:noFill/>
          <a:ln/>
        </p:spPr>
        <p:txBody>
          <a:bodyPr wrap="none" lIns="0" tIns="0" rIns="0" bIns="0" rtlCol="0" anchor="t"/>
          <a:lstStyle/>
          <a:p>
            <a:pPr marL="0" indent="0">
              <a:lnSpc>
                <a:spcPts val="2750"/>
              </a:lnSpc>
              <a:buNone/>
            </a:pPr>
            <a:r>
              <a:rPr lang="en-US" sz="2200" b="1" kern="0" spc="-67" dirty="0">
                <a:solidFill>
                  <a:srgbClr val="FFFFFF"/>
                </a:solidFill>
                <a:latin typeface="Montserrat Medium" panose="00000600000000000000" pitchFamily="2" charset="0"/>
                <a:ea typeface="MuseoModerno Bold" pitchFamily="34" charset="-122"/>
                <a:cs typeface="MuseoModerno Bold" pitchFamily="34" charset="-120"/>
              </a:rPr>
              <a:t>3.201 vụ tai nạn lao động (TNLĐ)</a:t>
            </a:r>
            <a:endParaRPr lang="en-US" sz="2200" dirty="0"/>
          </a:p>
        </p:txBody>
      </p:sp>
      <p:sp>
        <p:nvSpPr>
          <p:cNvPr id="6" name="Text 3"/>
          <p:cNvSpPr/>
          <p:nvPr/>
        </p:nvSpPr>
        <p:spPr>
          <a:xfrm>
            <a:off x="1028224" y="3928467"/>
            <a:ext cx="7087553" cy="362903"/>
          </a:xfrm>
          <a:prstGeom prst="rect">
            <a:avLst/>
          </a:prstGeom>
          <a:noFill/>
          <a:ln/>
        </p:spPr>
        <p:txBody>
          <a:bodyPr wrap="none" lIns="0" tIns="0" rIns="0" bIns="0" rtlCol="0" anchor="t"/>
          <a:lstStyle/>
          <a:p>
            <a:pPr marL="0" indent="0">
              <a:lnSpc>
                <a:spcPts val="2850"/>
              </a:lnSpc>
              <a:buNone/>
            </a:pPr>
            <a:r>
              <a:rPr lang="en-US" sz="1750" kern="0" spc="-36" dirty="0">
                <a:solidFill>
                  <a:srgbClr val="FFFFFF"/>
                </a:solidFill>
                <a:latin typeface="PT Serif" pitchFamily="34" charset="0"/>
                <a:ea typeface="PT Serif" pitchFamily="34" charset="-122"/>
                <a:cs typeface="PT Serif" pitchFamily="34" charset="-120"/>
              </a:rPr>
              <a:t>Giảm 227 vụ, tương ứng với 7,09% so với 6 tháng đầu năm 2023</a:t>
            </a:r>
            <a:endParaRPr lang="en-US" sz="1750" dirty="0"/>
          </a:p>
        </p:txBody>
      </p:sp>
      <p:sp>
        <p:nvSpPr>
          <p:cNvPr id="7" name="Shape 4"/>
          <p:cNvSpPr/>
          <p:nvPr/>
        </p:nvSpPr>
        <p:spPr>
          <a:xfrm>
            <a:off x="793790" y="4752618"/>
            <a:ext cx="7556421" cy="1322189"/>
          </a:xfrm>
          <a:prstGeom prst="roundRect">
            <a:avLst>
              <a:gd name="adj" fmla="val 7205"/>
            </a:avLst>
          </a:prstGeom>
          <a:solidFill>
            <a:srgbClr val="124E73"/>
          </a:solidFill>
          <a:ln w="7620">
            <a:solidFill>
              <a:srgbClr val="2B678C"/>
            </a:solidFill>
            <a:prstDash val="solid"/>
          </a:ln>
        </p:spPr>
      </p:sp>
      <p:sp>
        <p:nvSpPr>
          <p:cNvPr id="8" name="Text 5"/>
          <p:cNvSpPr/>
          <p:nvPr/>
        </p:nvSpPr>
        <p:spPr>
          <a:xfrm>
            <a:off x="1028224" y="4987052"/>
            <a:ext cx="2835235" cy="354330"/>
          </a:xfrm>
          <a:prstGeom prst="rect">
            <a:avLst/>
          </a:prstGeom>
          <a:noFill/>
          <a:ln/>
        </p:spPr>
        <p:txBody>
          <a:bodyPr wrap="none" lIns="0" tIns="0" rIns="0" bIns="0" rtlCol="0" anchor="t"/>
          <a:lstStyle/>
          <a:p>
            <a:pPr marL="0" indent="0">
              <a:lnSpc>
                <a:spcPts val="2750"/>
              </a:lnSpc>
              <a:buNone/>
            </a:pPr>
            <a:r>
              <a:rPr lang="en-US" sz="2200" b="1" kern="0" spc="-67" dirty="0">
                <a:solidFill>
                  <a:srgbClr val="FFFFFF"/>
                </a:solidFill>
                <a:latin typeface="Montserrat Medium" panose="00000600000000000000" pitchFamily="2" charset="0"/>
                <a:ea typeface="MuseoModerno Bold" pitchFamily="34" charset="-122"/>
                <a:cs typeface="MuseoModerno Bold" pitchFamily="34" charset="-120"/>
              </a:rPr>
              <a:t>3.065 người bị nạn</a:t>
            </a:r>
            <a:endParaRPr lang="en-US" sz="2200" dirty="0"/>
          </a:p>
        </p:txBody>
      </p:sp>
      <p:sp>
        <p:nvSpPr>
          <p:cNvPr id="9" name="Text 6"/>
          <p:cNvSpPr/>
          <p:nvPr/>
        </p:nvSpPr>
        <p:spPr>
          <a:xfrm>
            <a:off x="1028224" y="5477470"/>
            <a:ext cx="7087553" cy="362903"/>
          </a:xfrm>
          <a:prstGeom prst="rect">
            <a:avLst/>
          </a:prstGeom>
          <a:noFill/>
          <a:ln/>
        </p:spPr>
        <p:txBody>
          <a:bodyPr wrap="none" lIns="0" tIns="0" rIns="0" bIns="0" rtlCol="0" anchor="t"/>
          <a:lstStyle/>
          <a:p>
            <a:pPr marL="0" indent="0">
              <a:lnSpc>
                <a:spcPts val="2850"/>
              </a:lnSpc>
              <a:buNone/>
            </a:pPr>
            <a:r>
              <a:rPr lang="en-US" sz="1750" kern="0" spc="-36" dirty="0">
                <a:solidFill>
                  <a:srgbClr val="FFFFFF"/>
                </a:solidFill>
                <a:latin typeface="PT Serif" pitchFamily="34" charset="0"/>
                <a:ea typeface="PT Serif" pitchFamily="34" charset="-122"/>
                <a:cs typeface="PT Serif" pitchFamily="34" charset="-120"/>
              </a:rPr>
              <a:t>Giảm 197 người, tương ứng với 6,04% so với 6 tháng đầu năm 2023</a:t>
            </a:r>
            <a:endParaRPr lang="en-US" sz="1750" dirty="0"/>
          </a:p>
        </p:txBody>
      </p:sp>
      <p:pic>
        <p:nvPicPr>
          <p:cNvPr id="10" name="Picture 9">
            <a:extLst>
              <a:ext uri="{FF2B5EF4-FFF2-40B4-BE49-F238E27FC236}">
                <a16:creationId xmlns:a16="http://schemas.microsoft.com/office/drawing/2014/main" id="{DFFBBB04-B204-BEC4-5B3C-6070DD86C919}"/>
              </a:ext>
            </a:extLst>
          </p:cNvPr>
          <p:cNvPicPr>
            <a:picLocks noChangeAspect="1"/>
          </p:cNvPicPr>
          <p:nvPr/>
        </p:nvPicPr>
        <p:blipFill>
          <a:blip r:embed="rId4"/>
          <a:stretch>
            <a:fillRect/>
          </a:stretch>
        </p:blipFill>
        <p:spPr>
          <a:xfrm>
            <a:off x="11877150" y="7416541"/>
            <a:ext cx="2550447" cy="789752"/>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552570" y="3725481"/>
            <a:ext cx="3246953" cy="2434233"/>
          </a:xfrm>
          <a:prstGeom prst="rect">
            <a:avLst/>
          </a:prstGeom>
        </p:spPr>
      </p:pic>
      <p:sp>
        <p:nvSpPr>
          <p:cNvPr id="4" name="Text 0"/>
          <p:cNvSpPr/>
          <p:nvPr/>
        </p:nvSpPr>
        <p:spPr>
          <a:xfrm>
            <a:off x="6565225" y="451604"/>
            <a:ext cx="5157430" cy="513278"/>
          </a:xfrm>
          <a:prstGeom prst="rect">
            <a:avLst/>
          </a:prstGeom>
          <a:noFill/>
          <a:ln/>
        </p:spPr>
        <p:txBody>
          <a:bodyPr wrap="none" lIns="0" tIns="0" rIns="0" bIns="0" rtlCol="0" anchor="t"/>
          <a:lstStyle/>
          <a:p>
            <a:pPr marL="0" indent="0" algn="ctr">
              <a:lnSpc>
                <a:spcPts val="4000"/>
              </a:lnSpc>
              <a:buNone/>
            </a:pPr>
            <a:r>
              <a:rPr lang="en-US" sz="3200" b="1" kern="0" spc="-97" dirty="0">
                <a:solidFill>
                  <a:srgbClr val="124E73"/>
                </a:solidFill>
                <a:latin typeface="Montserrat Medium" panose="00000600000000000000" pitchFamily="2" charset="0"/>
                <a:ea typeface="MuseoModerno Bold" pitchFamily="34" charset="-122"/>
                <a:cs typeface="MuseoModerno Bold" pitchFamily="34" charset="-120"/>
              </a:rPr>
              <a:t>Một số vụ tai nạn lao động</a:t>
            </a:r>
            <a:endParaRPr lang="en-US" sz="3200" dirty="0"/>
          </a:p>
        </p:txBody>
      </p:sp>
      <p:pic>
        <p:nvPicPr>
          <p:cNvPr id="5" name="Image 2" descr="preencoded.png"/>
          <p:cNvPicPr>
            <a:picLocks noChangeAspect="1"/>
          </p:cNvPicPr>
          <p:nvPr/>
        </p:nvPicPr>
        <p:blipFill>
          <a:blip r:embed="rId4"/>
          <a:stretch>
            <a:fillRect/>
          </a:stretch>
        </p:blipFill>
        <p:spPr>
          <a:xfrm>
            <a:off x="4478655" y="2547308"/>
            <a:ext cx="821174" cy="1033735"/>
          </a:xfrm>
          <a:prstGeom prst="rect">
            <a:avLst/>
          </a:prstGeom>
        </p:spPr>
      </p:pic>
      <p:sp>
        <p:nvSpPr>
          <p:cNvPr id="6" name="Text 1"/>
          <p:cNvSpPr/>
          <p:nvPr/>
        </p:nvSpPr>
        <p:spPr>
          <a:xfrm>
            <a:off x="5546169" y="2715285"/>
            <a:ext cx="3069550" cy="256580"/>
          </a:xfrm>
          <a:prstGeom prst="rect">
            <a:avLst/>
          </a:prstGeom>
          <a:noFill/>
          <a:ln/>
        </p:spPr>
        <p:txBody>
          <a:bodyPr wrap="none" lIns="0" tIns="0" rIns="0" bIns="0" rtlCol="0" anchor="t"/>
          <a:lstStyle/>
          <a:p>
            <a:pPr marL="0" indent="0" algn="l">
              <a:lnSpc>
                <a:spcPts val="2000"/>
              </a:lnSpc>
              <a:buNone/>
            </a:pPr>
            <a:r>
              <a:rPr lang="en-US" sz="2000" b="1" kern="0" spc="-48" dirty="0">
                <a:solidFill>
                  <a:srgbClr val="2B4150"/>
                </a:solidFill>
                <a:latin typeface="Montserrat Medium" panose="00000600000000000000" pitchFamily="2" charset="0"/>
                <a:ea typeface="MuseoModerno Bold" pitchFamily="34" charset="-122"/>
                <a:cs typeface="MuseoModerno Bold" pitchFamily="34" charset="-120"/>
              </a:rPr>
              <a:t>Tai nạn do tiếp xúc với máy móc:</a:t>
            </a:r>
            <a:endParaRPr lang="en-US" sz="2000" dirty="0"/>
          </a:p>
        </p:txBody>
      </p:sp>
      <p:sp>
        <p:nvSpPr>
          <p:cNvPr id="7" name="Text 2"/>
          <p:cNvSpPr/>
          <p:nvPr/>
        </p:nvSpPr>
        <p:spPr>
          <a:xfrm>
            <a:off x="5546169" y="2979466"/>
            <a:ext cx="8755856" cy="262652"/>
          </a:xfrm>
          <a:prstGeom prst="rect">
            <a:avLst/>
          </a:prstGeom>
          <a:noFill/>
          <a:ln/>
        </p:spPr>
        <p:txBody>
          <a:bodyPr wrap="none" lIns="0" tIns="0" rIns="0" bIns="0" rtlCol="0" anchor="t"/>
          <a:lstStyle/>
          <a:p>
            <a:pPr marL="0" indent="0" algn="l">
              <a:lnSpc>
                <a:spcPts val="2050"/>
              </a:lnSpc>
              <a:buNone/>
            </a:pPr>
            <a:r>
              <a:rPr lang="en-US" sz="1600" b="1" kern="0" spc="-26" dirty="0">
                <a:solidFill>
                  <a:srgbClr val="2B4150"/>
                </a:solidFill>
                <a:latin typeface="PT Serif" pitchFamily="34" charset="0"/>
                <a:ea typeface="PT Serif" pitchFamily="34" charset="-122"/>
                <a:cs typeface="PT Serif" pitchFamily="34" charset="-120"/>
              </a:rPr>
              <a:t>Không tuân thủ quy trình an toàn</a:t>
            </a:r>
            <a:r>
              <a:rPr lang="en-US" sz="1600" kern="0" spc="-26" dirty="0">
                <a:solidFill>
                  <a:srgbClr val="2B4150"/>
                </a:solidFill>
                <a:latin typeface="PT Serif" pitchFamily="34" charset="0"/>
                <a:ea typeface="PT Serif" pitchFamily="34" charset="-122"/>
                <a:cs typeface="PT Serif" pitchFamily="34" charset="-120"/>
              </a:rPr>
              <a:t> làm cuốn vào máy, gây chấn thương hoặc tử vong.</a:t>
            </a:r>
            <a:endParaRPr lang="en-US" sz="1600" dirty="0"/>
          </a:p>
        </p:txBody>
      </p:sp>
      <p:pic>
        <p:nvPicPr>
          <p:cNvPr id="8" name="Image 3" descr="preencoded.png"/>
          <p:cNvPicPr>
            <a:picLocks noChangeAspect="1"/>
          </p:cNvPicPr>
          <p:nvPr/>
        </p:nvPicPr>
        <p:blipFill>
          <a:blip r:embed="rId5"/>
          <a:stretch>
            <a:fillRect/>
          </a:stretch>
        </p:blipFill>
        <p:spPr>
          <a:xfrm>
            <a:off x="4478655" y="3592949"/>
            <a:ext cx="821174" cy="1033735"/>
          </a:xfrm>
          <a:prstGeom prst="rect">
            <a:avLst/>
          </a:prstGeom>
        </p:spPr>
      </p:pic>
      <p:sp>
        <p:nvSpPr>
          <p:cNvPr id="9" name="Text 3"/>
          <p:cNvSpPr/>
          <p:nvPr/>
        </p:nvSpPr>
        <p:spPr>
          <a:xfrm>
            <a:off x="5546169" y="3765247"/>
            <a:ext cx="2262068" cy="256580"/>
          </a:xfrm>
          <a:prstGeom prst="rect">
            <a:avLst/>
          </a:prstGeom>
          <a:noFill/>
          <a:ln/>
        </p:spPr>
        <p:txBody>
          <a:bodyPr wrap="none" lIns="0" tIns="0" rIns="0" bIns="0" rtlCol="0" anchor="t"/>
          <a:lstStyle/>
          <a:p>
            <a:pPr marL="0" indent="0" algn="l">
              <a:lnSpc>
                <a:spcPts val="2000"/>
              </a:lnSpc>
              <a:buNone/>
            </a:pPr>
            <a:r>
              <a:rPr lang="en-US" sz="2000" b="1" kern="0" spc="-48" dirty="0">
                <a:solidFill>
                  <a:srgbClr val="2B4150"/>
                </a:solidFill>
                <a:latin typeface="Montserrat Medium" panose="00000600000000000000" pitchFamily="2" charset="0"/>
                <a:ea typeface="MuseoModerno Bold" pitchFamily="34" charset="-122"/>
                <a:cs typeface="MuseoModerno Bold" pitchFamily="34" charset="-120"/>
              </a:rPr>
              <a:t>Bỏng do chất lỏng nóng</a:t>
            </a:r>
            <a:endParaRPr lang="en-US" sz="2000" dirty="0"/>
          </a:p>
        </p:txBody>
      </p:sp>
      <p:sp>
        <p:nvSpPr>
          <p:cNvPr id="10" name="Text 4"/>
          <p:cNvSpPr/>
          <p:nvPr/>
        </p:nvSpPr>
        <p:spPr>
          <a:xfrm>
            <a:off x="5546169" y="4029428"/>
            <a:ext cx="8755856" cy="262652"/>
          </a:xfrm>
          <a:prstGeom prst="rect">
            <a:avLst/>
          </a:prstGeom>
          <a:noFill/>
          <a:ln/>
        </p:spPr>
        <p:txBody>
          <a:bodyPr wrap="none" lIns="0" tIns="0" rIns="0" bIns="0" rtlCol="0" anchor="t"/>
          <a:lstStyle/>
          <a:p>
            <a:pPr marL="0" indent="0" algn="l">
              <a:lnSpc>
                <a:spcPts val="2050"/>
              </a:lnSpc>
              <a:buNone/>
            </a:pPr>
            <a:r>
              <a:rPr lang="en-US" sz="1600" b="1" kern="0" spc="-26" dirty="0">
                <a:solidFill>
                  <a:srgbClr val="2B4150"/>
                </a:solidFill>
                <a:latin typeface="PT Serif" pitchFamily="34" charset="0"/>
                <a:ea typeface="PT Serif" pitchFamily="34" charset="-122"/>
                <a:cs typeface="PT Serif" pitchFamily="34" charset="-120"/>
              </a:rPr>
              <a:t>Bỏng do chất lỏng nóng</a:t>
            </a:r>
            <a:r>
              <a:rPr lang="en-US" sz="1600" kern="0" spc="-26" dirty="0">
                <a:solidFill>
                  <a:srgbClr val="2B4150"/>
                </a:solidFill>
                <a:latin typeface="PT Serif" pitchFamily="34" charset="0"/>
                <a:ea typeface="PT Serif" pitchFamily="34" charset="-122"/>
                <a:cs typeface="PT Serif" pitchFamily="34" charset="-120"/>
              </a:rPr>
              <a:t> được sử dụng trong quá trình ép nếu không sử dụng thiết bị bảo hộ.</a:t>
            </a:r>
            <a:endParaRPr lang="en-US" sz="1600" dirty="0"/>
          </a:p>
        </p:txBody>
      </p:sp>
      <p:pic>
        <p:nvPicPr>
          <p:cNvPr id="11" name="Image 4" descr="preencoded.png"/>
          <p:cNvPicPr>
            <a:picLocks noChangeAspect="1"/>
          </p:cNvPicPr>
          <p:nvPr/>
        </p:nvPicPr>
        <p:blipFill>
          <a:blip r:embed="rId6"/>
          <a:stretch>
            <a:fillRect/>
          </a:stretch>
        </p:blipFill>
        <p:spPr>
          <a:xfrm>
            <a:off x="4478655" y="4638590"/>
            <a:ext cx="821174" cy="1033735"/>
          </a:xfrm>
          <a:prstGeom prst="rect">
            <a:avLst/>
          </a:prstGeom>
        </p:spPr>
      </p:pic>
      <p:sp>
        <p:nvSpPr>
          <p:cNvPr id="12" name="Text 5"/>
          <p:cNvSpPr/>
          <p:nvPr/>
        </p:nvSpPr>
        <p:spPr>
          <a:xfrm>
            <a:off x="5546169" y="4848261"/>
            <a:ext cx="2052876" cy="256580"/>
          </a:xfrm>
          <a:prstGeom prst="rect">
            <a:avLst/>
          </a:prstGeom>
          <a:noFill/>
          <a:ln/>
        </p:spPr>
        <p:txBody>
          <a:bodyPr wrap="none" lIns="0" tIns="0" rIns="0" bIns="0" rtlCol="0" anchor="t"/>
          <a:lstStyle/>
          <a:p>
            <a:pPr marL="0" indent="0" algn="l">
              <a:lnSpc>
                <a:spcPts val="2000"/>
              </a:lnSpc>
              <a:buNone/>
            </a:pPr>
            <a:r>
              <a:rPr lang="en-US" sz="2000" b="1" kern="0" spc="-48" dirty="0">
                <a:solidFill>
                  <a:srgbClr val="2B4150"/>
                </a:solidFill>
                <a:latin typeface="Montserrat Medium" panose="00000600000000000000" pitchFamily="2" charset="0"/>
                <a:ea typeface="MuseoModerno Bold" pitchFamily="34" charset="-122"/>
                <a:cs typeface="MuseoModerno Bold" pitchFamily="34" charset="-120"/>
              </a:rPr>
              <a:t>Trượt ngã</a:t>
            </a:r>
            <a:endParaRPr lang="en-US" sz="2000" dirty="0"/>
          </a:p>
        </p:txBody>
      </p:sp>
      <p:sp>
        <p:nvSpPr>
          <p:cNvPr id="13" name="Text 6"/>
          <p:cNvSpPr/>
          <p:nvPr/>
        </p:nvSpPr>
        <p:spPr>
          <a:xfrm>
            <a:off x="5546169" y="5112443"/>
            <a:ext cx="8755856" cy="262652"/>
          </a:xfrm>
          <a:prstGeom prst="rect">
            <a:avLst/>
          </a:prstGeom>
          <a:noFill/>
          <a:ln/>
        </p:spPr>
        <p:txBody>
          <a:bodyPr wrap="none" lIns="0" tIns="0" rIns="0" bIns="0" rtlCol="0" anchor="t"/>
          <a:lstStyle/>
          <a:p>
            <a:pPr marL="0" indent="0" algn="l">
              <a:lnSpc>
                <a:spcPts val="2050"/>
              </a:lnSpc>
              <a:buNone/>
            </a:pPr>
            <a:r>
              <a:rPr lang="en-US" sz="1600" b="1" kern="0" spc="-26" dirty="0">
                <a:solidFill>
                  <a:srgbClr val="2B4150"/>
                </a:solidFill>
                <a:latin typeface="PT Serif" pitchFamily="34" charset="0"/>
                <a:ea typeface="PT Serif" pitchFamily="34" charset="-122"/>
                <a:cs typeface="PT Serif" pitchFamily="34" charset="-120"/>
              </a:rPr>
              <a:t>Sàn bẩn, thiếu thiết bị bảo vệ</a:t>
            </a:r>
            <a:r>
              <a:rPr lang="en-US" sz="1600" kern="0" spc="-26" dirty="0">
                <a:solidFill>
                  <a:srgbClr val="2B4150"/>
                </a:solidFill>
                <a:latin typeface="PT Serif" pitchFamily="34" charset="0"/>
                <a:ea typeface="PT Serif" pitchFamily="34" charset="-122"/>
                <a:cs typeface="PT Serif" pitchFamily="34" charset="-120"/>
              </a:rPr>
              <a:t> gây trượt ngã, chấn thương, giảm năng suất.</a:t>
            </a:r>
            <a:endParaRPr lang="en-US" sz="1600" dirty="0"/>
          </a:p>
        </p:txBody>
      </p:sp>
      <p:pic>
        <p:nvPicPr>
          <p:cNvPr id="14" name="Image 5" descr="preencoded.png"/>
          <p:cNvPicPr>
            <a:picLocks noChangeAspect="1"/>
          </p:cNvPicPr>
          <p:nvPr/>
        </p:nvPicPr>
        <p:blipFill>
          <a:blip r:embed="rId7"/>
          <a:stretch>
            <a:fillRect/>
          </a:stretch>
        </p:blipFill>
        <p:spPr>
          <a:xfrm>
            <a:off x="4478655" y="5684231"/>
            <a:ext cx="821174" cy="1033735"/>
          </a:xfrm>
          <a:prstGeom prst="rect">
            <a:avLst/>
          </a:prstGeom>
        </p:spPr>
      </p:pic>
      <p:sp>
        <p:nvSpPr>
          <p:cNvPr id="15" name="Text 7"/>
          <p:cNvSpPr/>
          <p:nvPr/>
        </p:nvSpPr>
        <p:spPr>
          <a:xfrm>
            <a:off x="5546169" y="5910696"/>
            <a:ext cx="3165396" cy="256580"/>
          </a:xfrm>
          <a:prstGeom prst="rect">
            <a:avLst/>
          </a:prstGeom>
          <a:noFill/>
          <a:ln/>
        </p:spPr>
        <p:txBody>
          <a:bodyPr wrap="none" lIns="0" tIns="0" rIns="0" bIns="0" rtlCol="0" anchor="t"/>
          <a:lstStyle/>
          <a:p>
            <a:pPr marL="0" indent="0" algn="l">
              <a:lnSpc>
                <a:spcPts val="2000"/>
              </a:lnSpc>
              <a:buNone/>
            </a:pPr>
            <a:r>
              <a:rPr lang="en-US" sz="2000" b="1" kern="0" spc="-48" dirty="0">
                <a:solidFill>
                  <a:srgbClr val="2B4150"/>
                </a:solidFill>
                <a:latin typeface="Montserrat Medium" panose="00000600000000000000" pitchFamily="2" charset="0"/>
                <a:ea typeface="MuseoModerno Bold" pitchFamily="34" charset="-122"/>
                <a:cs typeface="MuseoModerno Bold" pitchFamily="34" charset="-120"/>
              </a:rPr>
              <a:t>Chấn thương do thiếu huấn luyện</a:t>
            </a:r>
            <a:endParaRPr lang="en-US" sz="2000" dirty="0"/>
          </a:p>
        </p:txBody>
      </p:sp>
      <p:sp>
        <p:nvSpPr>
          <p:cNvPr id="16" name="Text 8"/>
          <p:cNvSpPr/>
          <p:nvPr/>
        </p:nvSpPr>
        <p:spPr>
          <a:xfrm>
            <a:off x="5546169" y="6174877"/>
            <a:ext cx="8755856" cy="262652"/>
          </a:xfrm>
          <a:prstGeom prst="rect">
            <a:avLst/>
          </a:prstGeom>
          <a:noFill/>
          <a:ln/>
        </p:spPr>
        <p:txBody>
          <a:bodyPr wrap="none" lIns="0" tIns="0" rIns="0" bIns="0" rtlCol="0" anchor="t"/>
          <a:lstStyle/>
          <a:p>
            <a:pPr marL="0" indent="0" algn="l">
              <a:lnSpc>
                <a:spcPts val="2050"/>
              </a:lnSpc>
              <a:buNone/>
            </a:pPr>
            <a:r>
              <a:rPr lang="en-US" sz="1600" b="1" kern="0" spc="-26" dirty="0">
                <a:solidFill>
                  <a:srgbClr val="2B4150"/>
                </a:solidFill>
                <a:latin typeface="PT Serif" pitchFamily="34" charset="0"/>
                <a:ea typeface="PT Serif" pitchFamily="34" charset="-122"/>
                <a:cs typeface="PT Serif" pitchFamily="34" charset="-120"/>
              </a:rPr>
              <a:t>Thiếu kỹ năng vận hành máy</a:t>
            </a:r>
            <a:r>
              <a:rPr lang="en-US" sz="1600" kern="0" spc="-26" dirty="0">
                <a:solidFill>
                  <a:srgbClr val="2B4150"/>
                </a:solidFill>
                <a:latin typeface="PT Serif" pitchFamily="34" charset="0"/>
                <a:ea typeface="PT Serif" pitchFamily="34" charset="-122"/>
                <a:cs typeface="PT Serif" pitchFamily="34" charset="-120"/>
              </a:rPr>
              <a:t> dẫn đến sai sót, tai nạn.</a:t>
            </a:r>
            <a:endParaRPr lang="en-US" sz="1600" dirty="0"/>
          </a:p>
        </p:txBody>
      </p:sp>
      <p:pic>
        <p:nvPicPr>
          <p:cNvPr id="17" name="Image 6" descr="preencoded.png"/>
          <p:cNvPicPr>
            <a:picLocks noChangeAspect="1"/>
          </p:cNvPicPr>
          <p:nvPr/>
        </p:nvPicPr>
        <p:blipFill>
          <a:blip r:embed="rId8"/>
          <a:stretch>
            <a:fillRect/>
          </a:stretch>
        </p:blipFill>
        <p:spPr>
          <a:xfrm>
            <a:off x="4478655" y="6729873"/>
            <a:ext cx="821174" cy="1033735"/>
          </a:xfrm>
          <a:prstGeom prst="rect">
            <a:avLst/>
          </a:prstGeom>
        </p:spPr>
      </p:pic>
      <p:sp>
        <p:nvSpPr>
          <p:cNvPr id="18" name="Text 9"/>
          <p:cNvSpPr/>
          <p:nvPr/>
        </p:nvSpPr>
        <p:spPr>
          <a:xfrm>
            <a:off x="5546169" y="6973272"/>
            <a:ext cx="2052876" cy="256580"/>
          </a:xfrm>
          <a:prstGeom prst="rect">
            <a:avLst/>
          </a:prstGeom>
          <a:noFill/>
          <a:ln/>
        </p:spPr>
        <p:txBody>
          <a:bodyPr wrap="none" lIns="0" tIns="0" rIns="0" bIns="0" rtlCol="0" anchor="t"/>
          <a:lstStyle/>
          <a:p>
            <a:pPr marL="0" indent="0" algn="l">
              <a:lnSpc>
                <a:spcPts val="2000"/>
              </a:lnSpc>
              <a:buNone/>
            </a:pPr>
            <a:r>
              <a:rPr lang="en-US" sz="2000" b="1" kern="0" spc="-48" dirty="0">
                <a:solidFill>
                  <a:srgbClr val="2B4150"/>
                </a:solidFill>
                <a:latin typeface="Montserrat Medium" panose="00000600000000000000" pitchFamily="2" charset="0"/>
                <a:ea typeface="MuseoModerno Bold" pitchFamily="34" charset="-122"/>
                <a:cs typeface="MuseoModerno Bold" pitchFamily="34" charset="-120"/>
              </a:rPr>
              <a:t>Sự cố máy móc</a:t>
            </a:r>
            <a:endParaRPr lang="en-US" sz="2000" dirty="0"/>
          </a:p>
        </p:txBody>
      </p:sp>
      <p:sp>
        <p:nvSpPr>
          <p:cNvPr id="19" name="Text 10"/>
          <p:cNvSpPr/>
          <p:nvPr/>
        </p:nvSpPr>
        <p:spPr>
          <a:xfrm>
            <a:off x="5546169" y="7237453"/>
            <a:ext cx="8755856" cy="262652"/>
          </a:xfrm>
          <a:prstGeom prst="rect">
            <a:avLst/>
          </a:prstGeom>
          <a:noFill/>
          <a:ln/>
        </p:spPr>
        <p:txBody>
          <a:bodyPr wrap="none" lIns="0" tIns="0" rIns="0" bIns="0" rtlCol="0" anchor="t"/>
          <a:lstStyle/>
          <a:p>
            <a:pPr marL="0" indent="0" algn="l">
              <a:lnSpc>
                <a:spcPts val="2050"/>
              </a:lnSpc>
              <a:buNone/>
            </a:pPr>
            <a:r>
              <a:rPr lang="en-US" sz="1600" b="1" kern="0" spc="-26" dirty="0">
                <a:solidFill>
                  <a:srgbClr val="2B4150"/>
                </a:solidFill>
                <a:latin typeface="PT Serif" pitchFamily="34" charset="0"/>
                <a:ea typeface="PT Serif" pitchFamily="34" charset="-122"/>
                <a:cs typeface="PT Serif" pitchFamily="34" charset="-120"/>
              </a:rPr>
              <a:t>Không tuân thủ quy trình bảo trì</a:t>
            </a:r>
            <a:r>
              <a:rPr lang="en-US" sz="1600" kern="0" spc="-26" dirty="0">
                <a:solidFill>
                  <a:srgbClr val="2B4150"/>
                </a:solidFill>
                <a:latin typeface="PT Serif" pitchFamily="34" charset="0"/>
                <a:ea typeface="PT Serif" pitchFamily="34" charset="-122"/>
                <a:cs typeface="PT Serif" pitchFamily="34" charset="-120"/>
              </a:rPr>
              <a:t> hoặc không ngắt nguồn điện gây tai nạn.</a:t>
            </a:r>
            <a:endParaRPr lang="en-US" sz="1600" dirty="0"/>
          </a:p>
        </p:txBody>
      </p:sp>
      <p:pic>
        <p:nvPicPr>
          <p:cNvPr id="20" name="Picture 19">
            <a:extLst>
              <a:ext uri="{FF2B5EF4-FFF2-40B4-BE49-F238E27FC236}">
                <a16:creationId xmlns:a16="http://schemas.microsoft.com/office/drawing/2014/main" id="{7177B698-5FAF-DC9C-6D30-C348E5DCD108}"/>
              </a:ext>
            </a:extLst>
          </p:cNvPr>
          <p:cNvPicPr>
            <a:picLocks noChangeAspect="1"/>
          </p:cNvPicPr>
          <p:nvPr/>
        </p:nvPicPr>
        <p:blipFill>
          <a:blip r:embed="rId9"/>
          <a:stretch>
            <a:fillRect/>
          </a:stretch>
        </p:blipFill>
        <p:spPr>
          <a:xfrm>
            <a:off x="11877150" y="7416541"/>
            <a:ext cx="2550447" cy="789752"/>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0972800" y="0"/>
            <a:ext cx="3657600" cy="8229600"/>
          </a:xfrm>
          <a:prstGeom prst="rect">
            <a:avLst/>
          </a:prstGeom>
        </p:spPr>
      </p:pic>
      <p:sp>
        <p:nvSpPr>
          <p:cNvPr id="3" name="Text 0"/>
          <p:cNvSpPr/>
          <p:nvPr/>
        </p:nvSpPr>
        <p:spPr>
          <a:xfrm>
            <a:off x="793790" y="858266"/>
            <a:ext cx="3402330" cy="425291"/>
          </a:xfrm>
          <a:prstGeom prst="rect">
            <a:avLst/>
          </a:prstGeom>
          <a:noFill/>
          <a:ln/>
        </p:spPr>
        <p:txBody>
          <a:bodyPr wrap="none" lIns="0" tIns="0" rIns="0" bIns="0" rtlCol="0" anchor="t"/>
          <a:lstStyle/>
          <a:p>
            <a:pPr marL="0" indent="0">
              <a:lnSpc>
                <a:spcPts val="3300"/>
              </a:lnSpc>
              <a:buNone/>
            </a:pPr>
            <a:r>
              <a:rPr lang="en-US" sz="2650" b="1" kern="0" spc="-80" dirty="0">
                <a:solidFill>
                  <a:srgbClr val="124E73"/>
                </a:solidFill>
                <a:latin typeface="Montserrat Medium" panose="00000600000000000000" pitchFamily="2" charset="0"/>
                <a:ea typeface="MuseoModerno Bold" pitchFamily="34" charset="-122"/>
                <a:cs typeface="MuseoModerno Bold" pitchFamily="34" charset="-120"/>
              </a:rPr>
              <a:t>I. Giới thiệu</a:t>
            </a:r>
            <a:endParaRPr lang="en-US" sz="2650" dirty="0"/>
          </a:p>
        </p:txBody>
      </p:sp>
      <p:pic>
        <p:nvPicPr>
          <p:cNvPr id="4" name="Image 1" descr="preencoded.png"/>
          <p:cNvPicPr>
            <a:picLocks noChangeAspect="1"/>
          </p:cNvPicPr>
          <p:nvPr/>
        </p:nvPicPr>
        <p:blipFill>
          <a:blip r:embed="rId4"/>
          <a:stretch>
            <a:fillRect/>
          </a:stretch>
        </p:blipFill>
        <p:spPr>
          <a:xfrm>
            <a:off x="793790" y="2316004"/>
            <a:ext cx="1004865" cy="5320743"/>
          </a:xfrm>
          <a:prstGeom prst="rect">
            <a:avLst/>
          </a:prstGeom>
        </p:spPr>
      </p:pic>
      <p:sp>
        <p:nvSpPr>
          <p:cNvPr id="5" name="Text 1"/>
          <p:cNvSpPr/>
          <p:nvPr/>
        </p:nvSpPr>
        <p:spPr>
          <a:xfrm>
            <a:off x="2268022" y="2542818"/>
            <a:ext cx="7048262" cy="354330"/>
          </a:xfrm>
          <a:prstGeom prst="rect">
            <a:avLst/>
          </a:prstGeom>
          <a:noFill/>
          <a:ln/>
        </p:spPr>
        <p:txBody>
          <a:bodyPr wrap="none" lIns="0" tIns="0" rIns="0" bIns="0" rtlCol="0" anchor="t"/>
          <a:lstStyle/>
          <a:p>
            <a:pPr marL="0" indent="0">
              <a:lnSpc>
                <a:spcPts val="2750"/>
              </a:lnSpc>
              <a:buNone/>
            </a:pPr>
            <a:r>
              <a:rPr lang="en-US" sz="2200" b="1" kern="0" spc="-67" dirty="0">
                <a:solidFill>
                  <a:srgbClr val="2B4150"/>
                </a:solidFill>
                <a:latin typeface="Montserrat Medium" panose="00000600000000000000" pitchFamily="2" charset="0"/>
                <a:ea typeface="MuseoModerno Bold" pitchFamily="34" charset="-122"/>
                <a:cs typeface="MuseoModerno Bold" pitchFamily="34" charset="-120"/>
              </a:rPr>
              <a:t>A. Tổng quan về tầm quan trọng của an toàn lao động</a:t>
            </a:r>
            <a:endParaRPr lang="en-US" sz="2200" dirty="0"/>
          </a:p>
        </p:txBody>
      </p:sp>
      <p:sp>
        <p:nvSpPr>
          <p:cNvPr id="6" name="Text 2"/>
          <p:cNvSpPr/>
          <p:nvPr/>
        </p:nvSpPr>
        <p:spPr>
          <a:xfrm>
            <a:off x="2268022" y="3033236"/>
            <a:ext cx="7910989" cy="362903"/>
          </a:xfrm>
          <a:prstGeom prst="rect">
            <a:avLst/>
          </a:prstGeom>
          <a:noFill/>
          <a:ln/>
        </p:spPr>
        <p:txBody>
          <a:bodyPr wrap="none" lIns="0" tIns="0" rIns="0" bIns="0" rtlCol="0" anchor="t"/>
          <a:lstStyle/>
          <a:p>
            <a:pPr marL="0" indent="0">
              <a:lnSpc>
                <a:spcPts val="2850"/>
              </a:lnSpc>
              <a:buNone/>
            </a:pPr>
            <a:endParaRPr lang="en-US" sz="1750" dirty="0"/>
          </a:p>
        </p:txBody>
      </p:sp>
      <p:sp>
        <p:nvSpPr>
          <p:cNvPr id="7" name="Text 3"/>
          <p:cNvSpPr/>
          <p:nvPr/>
        </p:nvSpPr>
        <p:spPr>
          <a:xfrm>
            <a:off x="2268022" y="3688819"/>
            <a:ext cx="7910989" cy="362903"/>
          </a:xfrm>
          <a:prstGeom prst="rect">
            <a:avLst/>
          </a:prstGeom>
          <a:noFill/>
          <a:ln/>
        </p:spPr>
        <p:txBody>
          <a:bodyPr wrap="none" lIns="0" tIns="0" rIns="0" bIns="0" rtlCol="0" anchor="t"/>
          <a:lstStyle/>
          <a:p>
            <a:pPr marL="342900" indent="-342900" algn="l">
              <a:lnSpc>
                <a:spcPts val="2850"/>
              </a:lnSpc>
              <a:buSzPct val="100000"/>
              <a:buChar char="•"/>
            </a:pPr>
            <a:r>
              <a:rPr lang="en-US" sz="1750" kern="0" spc="-36" dirty="0">
                <a:solidFill>
                  <a:srgbClr val="2B4150"/>
                </a:solidFill>
                <a:latin typeface="PT Serif" pitchFamily="34" charset="0"/>
                <a:ea typeface="PT Serif" pitchFamily="34" charset="-122"/>
                <a:cs typeface="PT Serif" pitchFamily="34" charset="-120"/>
              </a:rPr>
              <a:t>Bảo vệ sức khỏe, đảm bảo hiệu quả sản xuất và môi trường làm việc an toàn. </a:t>
            </a:r>
            <a:endParaRPr lang="en-US" sz="1750" dirty="0"/>
          </a:p>
        </p:txBody>
      </p:sp>
      <p:sp>
        <p:nvSpPr>
          <p:cNvPr id="8" name="Text 4"/>
          <p:cNvSpPr/>
          <p:nvPr/>
        </p:nvSpPr>
        <p:spPr>
          <a:xfrm>
            <a:off x="2268022" y="4369262"/>
            <a:ext cx="7910989"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Kiến thức an toàn</a:t>
            </a:r>
            <a:r>
              <a:rPr lang="en-US" sz="1750" kern="0" spc="-36" dirty="0">
                <a:solidFill>
                  <a:srgbClr val="2B4150"/>
                </a:solidFill>
                <a:latin typeface="PT Serif" pitchFamily="34" charset="0"/>
                <a:ea typeface="PT Serif" pitchFamily="34" charset="-122"/>
                <a:cs typeface="PT Serif" pitchFamily="34" charset="-120"/>
              </a:rPr>
              <a:t> giúp nhận diện và phòng tránh nguy hiểm, nâng cao hiệu quả làm việc.</a:t>
            </a:r>
            <a:endParaRPr lang="en-US" sz="1750" dirty="0"/>
          </a:p>
        </p:txBody>
      </p:sp>
      <p:sp>
        <p:nvSpPr>
          <p:cNvPr id="9" name="Text 5"/>
          <p:cNvSpPr/>
          <p:nvPr/>
        </p:nvSpPr>
        <p:spPr>
          <a:xfrm>
            <a:off x="2268022" y="5343399"/>
            <a:ext cx="8322941" cy="725805"/>
          </a:xfrm>
          <a:prstGeom prst="rect">
            <a:avLst/>
          </a:prstGeom>
          <a:noFill/>
          <a:ln/>
        </p:spPr>
        <p:txBody>
          <a:bodyPr wrap="square" lIns="0" tIns="0" rIns="0" bIns="0" rtlCol="0" anchor="t"/>
          <a:lstStyle/>
          <a:p>
            <a:pPr marL="342900" indent="-342900" algn="l">
              <a:lnSpc>
                <a:spcPts val="2850"/>
              </a:lnSpc>
              <a:buSzPct val="100000"/>
              <a:buChar char="•"/>
            </a:pPr>
            <a:r>
              <a:rPr lang="en-US" sz="1750" kern="0" spc="-36" dirty="0">
                <a:solidFill>
                  <a:srgbClr val="2B4150"/>
                </a:solidFill>
                <a:latin typeface="PT Serif" pitchFamily="34" charset="0"/>
                <a:ea typeface="PT Serif" pitchFamily="34" charset="-122"/>
                <a:cs typeface="PT Serif" pitchFamily="34" charset="-120"/>
              </a:rPr>
              <a:t>Thực hiện quy định </a:t>
            </a:r>
            <a:r>
              <a:rPr lang="en-US" sz="1750" b="1" kern="0" spc="-36" dirty="0">
                <a:solidFill>
                  <a:srgbClr val="2B4150"/>
                </a:solidFill>
                <a:latin typeface="PT Serif" pitchFamily="34" charset="0"/>
                <a:ea typeface="PT Serif" pitchFamily="34" charset="-122"/>
                <a:cs typeface="PT Serif" pitchFamily="34" charset="-120"/>
              </a:rPr>
              <a:t>an toàn lao động</a:t>
            </a:r>
            <a:r>
              <a:rPr lang="en-US" sz="1750" kern="0" spc="-36" dirty="0">
                <a:solidFill>
                  <a:srgbClr val="2B4150"/>
                </a:solidFill>
                <a:latin typeface="PT Serif" pitchFamily="34" charset="0"/>
                <a:ea typeface="PT Serif" pitchFamily="34" charset="-122"/>
                <a:cs typeface="PT Serif" pitchFamily="34" charset="-120"/>
              </a:rPr>
              <a:t> giúp doanh nghiệp tránh chi phí bồi thường. </a:t>
            </a:r>
            <a:endParaRPr lang="en-US" sz="1750" dirty="0"/>
          </a:p>
        </p:txBody>
      </p:sp>
      <p:sp>
        <p:nvSpPr>
          <p:cNvPr id="10" name="Text 6"/>
          <p:cNvSpPr/>
          <p:nvPr/>
        </p:nvSpPr>
        <p:spPr>
          <a:xfrm>
            <a:off x="2268022" y="6202964"/>
            <a:ext cx="8584199" cy="725805"/>
          </a:xfrm>
          <a:prstGeom prst="rect">
            <a:avLst/>
          </a:prstGeom>
          <a:noFill/>
          <a:ln/>
        </p:spPr>
        <p:txBody>
          <a:bodyPr wrap="square" lIns="0" tIns="0" rIns="0" bIns="0" rtlCol="0" anchor="t"/>
          <a:lstStyle/>
          <a:p>
            <a:pPr marL="0" indent="0" algn="l">
              <a:lnSpc>
                <a:spcPts val="2850"/>
              </a:lnSpc>
              <a:buNone/>
            </a:pPr>
            <a:r>
              <a:rPr lang="en-US" sz="1750" b="1" kern="0" spc="-36" dirty="0">
                <a:solidFill>
                  <a:srgbClr val="2B4150"/>
                </a:solidFill>
                <a:latin typeface="PT Serif" pitchFamily="34" charset="0"/>
                <a:ea typeface="PT Serif" pitchFamily="34" charset="-122"/>
                <a:cs typeface="PT Serif" pitchFamily="34" charset="-120"/>
              </a:rPr>
              <a:t>—&gt; Đầu tư vào an toàn</a:t>
            </a:r>
            <a:r>
              <a:rPr lang="en-US" sz="1750" kern="0" spc="-36" dirty="0">
                <a:solidFill>
                  <a:srgbClr val="2B4150"/>
                </a:solidFill>
                <a:latin typeface="PT Serif" pitchFamily="34" charset="0"/>
                <a:ea typeface="PT Serif" pitchFamily="34" charset="-122"/>
                <a:cs typeface="PT Serif" pitchFamily="34" charset="-120"/>
              </a:rPr>
              <a:t> là yếu tố quan trọng trong chiến lược phát triển doanh nghiệp.</a:t>
            </a:r>
            <a:endParaRPr lang="en-US" sz="1750" dirty="0"/>
          </a:p>
        </p:txBody>
      </p:sp>
      <p:sp>
        <p:nvSpPr>
          <p:cNvPr id="13" name="Rectangle 12">
            <a:extLst>
              <a:ext uri="{FF2B5EF4-FFF2-40B4-BE49-F238E27FC236}">
                <a16:creationId xmlns:a16="http://schemas.microsoft.com/office/drawing/2014/main" id="{60E0F7C3-6023-B809-AAE9-1556302257AE}"/>
              </a:ext>
            </a:extLst>
          </p:cNvPr>
          <p:cNvSpPr/>
          <p:nvPr/>
        </p:nvSpPr>
        <p:spPr>
          <a:xfrm>
            <a:off x="1105319" y="3895130"/>
            <a:ext cx="512466" cy="2174074"/>
          </a:xfrm>
          <a:prstGeom prst="rect">
            <a:avLst/>
          </a:prstGeom>
          <a:solidFill>
            <a:srgbClr val="124E73"/>
          </a:solidFill>
          <a:ln>
            <a:solidFill>
              <a:srgbClr val="124E7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3" name="Text 0"/>
          <p:cNvSpPr/>
          <p:nvPr/>
        </p:nvSpPr>
        <p:spPr>
          <a:xfrm>
            <a:off x="2843653" y="2468095"/>
            <a:ext cx="3642360" cy="354330"/>
          </a:xfrm>
          <a:prstGeom prst="rect">
            <a:avLst/>
          </a:prstGeom>
          <a:noFill/>
          <a:ln/>
        </p:spPr>
        <p:txBody>
          <a:bodyPr wrap="none" lIns="0" tIns="0" rIns="0" bIns="0" rtlCol="0" anchor="t"/>
          <a:lstStyle/>
          <a:p>
            <a:pPr marL="0" indent="0" algn="ctr">
              <a:lnSpc>
                <a:spcPts val="2750"/>
              </a:lnSpc>
              <a:buNone/>
            </a:pPr>
            <a:r>
              <a:rPr lang="en-US" sz="2800" b="1" kern="0" spc="-67" dirty="0">
                <a:solidFill>
                  <a:srgbClr val="2B4150"/>
                </a:solidFill>
                <a:latin typeface="Montserrat Medium" panose="00000600000000000000" pitchFamily="2" charset="0"/>
                <a:ea typeface="MuseoModerno Bold" pitchFamily="34" charset="-122"/>
                <a:cs typeface="MuseoModerno Bold" pitchFamily="34" charset="-120"/>
              </a:rPr>
              <a:t>B. Các giao thức và quy định</a:t>
            </a:r>
            <a:endParaRPr lang="en-US" sz="2800" dirty="0"/>
          </a:p>
        </p:txBody>
      </p:sp>
      <p:sp>
        <p:nvSpPr>
          <p:cNvPr id="4" name="Text 1"/>
          <p:cNvSpPr/>
          <p:nvPr/>
        </p:nvSpPr>
        <p:spPr>
          <a:xfrm>
            <a:off x="2260849" y="3669288"/>
            <a:ext cx="8963858" cy="362903"/>
          </a:xfrm>
          <a:prstGeom prst="rect">
            <a:avLst/>
          </a:prstGeom>
          <a:noFill/>
          <a:ln/>
        </p:spPr>
        <p:txBody>
          <a:bodyPr wrap="non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Công nhân phải được đào tạo</a:t>
            </a:r>
            <a:r>
              <a:rPr lang="en-US" sz="1750" kern="0" spc="-36" dirty="0">
                <a:solidFill>
                  <a:srgbClr val="2B4150"/>
                </a:solidFill>
                <a:latin typeface="PT Serif" pitchFamily="34" charset="0"/>
                <a:ea typeface="PT Serif" pitchFamily="34" charset="-122"/>
                <a:cs typeface="PT Serif" pitchFamily="34" charset="-120"/>
              </a:rPr>
              <a:t> đầy đủ về vận hành máy, nhận diện nguy cơ tiềm ẩn.</a:t>
            </a:r>
            <a:endParaRPr lang="en-US" sz="1750" dirty="0"/>
          </a:p>
        </p:txBody>
      </p:sp>
      <p:sp>
        <p:nvSpPr>
          <p:cNvPr id="5" name="Text 2"/>
          <p:cNvSpPr/>
          <p:nvPr/>
        </p:nvSpPr>
        <p:spPr>
          <a:xfrm>
            <a:off x="2260849" y="4516151"/>
            <a:ext cx="8963858"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Sử dụng thiết bị bảo hộ cá nhân</a:t>
            </a:r>
            <a:r>
              <a:rPr lang="en-US" sz="1750" kern="0" spc="-36" dirty="0">
                <a:solidFill>
                  <a:srgbClr val="2B4150"/>
                </a:solidFill>
                <a:latin typeface="PT Serif" pitchFamily="34" charset="0"/>
                <a:ea typeface="PT Serif" pitchFamily="34" charset="-122"/>
                <a:cs typeface="PT Serif" pitchFamily="34" charset="-120"/>
              </a:rPr>
              <a:t> như găng tay, kính bảo hộ, mặt nạ chống bụi để giảm thiểu rủi ro.</a:t>
            </a:r>
            <a:endParaRPr lang="en-US" sz="1750" dirty="0"/>
          </a:p>
        </p:txBody>
      </p:sp>
      <p:sp>
        <p:nvSpPr>
          <p:cNvPr id="6" name="Text 3"/>
          <p:cNvSpPr/>
          <p:nvPr/>
        </p:nvSpPr>
        <p:spPr>
          <a:xfrm>
            <a:off x="2260849" y="5556043"/>
            <a:ext cx="8963858"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Kiểm tra môi trường làm việc định kỳ</a:t>
            </a:r>
            <a:r>
              <a:rPr lang="en-US" sz="1750" kern="0" spc="-36" dirty="0">
                <a:solidFill>
                  <a:srgbClr val="2B4150"/>
                </a:solidFill>
                <a:latin typeface="PT Serif" pitchFamily="34" charset="0"/>
                <a:ea typeface="PT Serif" pitchFamily="34" charset="-122"/>
                <a:cs typeface="PT Serif" pitchFamily="34" charset="-120"/>
              </a:rPr>
              <a:t> để tránh sự cố về điện và an toàn. </a:t>
            </a:r>
            <a:r>
              <a:rPr lang="en-US" sz="1750" b="1" kern="0" spc="-36" dirty="0">
                <a:solidFill>
                  <a:srgbClr val="2B4150"/>
                </a:solidFill>
                <a:latin typeface="PT Serif" pitchFamily="34" charset="0"/>
                <a:ea typeface="PT Serif" pitchFamily="34" charset="-122"/>
                <a:cs typeface="PT Serif" pitchFamily="34" charset="-120"/>
              </a:rPr>
              <a:t>Ngắt điện trước khi bảo trì</a:t>
            </a:r>
            <a:r>
              <a:rPr lang="en-US" sz="1750" kern="0" spc="-36" dirty="0">
                <a:solidFill>
                  <a:srgbClr val="2B4150"/>
                </a:solidFill>
                <a:latin typeface="PT Serif" pitchFamily="34" charset="0"/>
                <a:ea typeface="PT Serif" pitchFamily="34" charset="-122"/>
                <a:cs typeface="PT Serif" pitchFamily="34" charset="-120"/>
              </a:rPr>
              <a:t> máy phải thực hiện nghiêm túc.</a:t>
            </a:r>
            <a:endParaRPr lang="en-US" sz="1750" dirty="0"/>
          </a:p>
        </p:txBody>
      </p:sp>
      <p:sp>
        <p:nvSpPr>
          <p:cNvPr id="7" name="Text 4"/>
          <p:cNvSpPr/>
          <p:nvPr/>
        </p:nvSpPr>
        <p:spPr>
          <a:xfrm>
            <a:off x="2260848" y="6659732"/>
            <a:ext cx="10540751"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Xây dựng văn hóa an toàn</a:t>
            </a:r>
            <a:r>
              <a:rPr lang="en-US" sz="1750" kern="0" spc="-36" dirty="0">
                <a:solidFill>
                  <a:srgbClr val="2B4150"/>
                </a:solidFill>
                <a:latin typeface="PT Serif" pitchFamily="34" charset="0"/>
                <a:ea typeface="PT Serif" pitchFamily="34" charset="-122"/>
                <a:cs typeface="PT Serif" pitchFamily="34" charset="-120"/>
              </a:rPr>
              <a:t> giúp tạo môi trường làm việc an toàn và nâng cao hiệu quả sản xuất.</a:t>
            </a:r>
            <a:endParaRPr lang="en-US" sz="1750" dirty="0"/>
          </a:p>
        </p:txBody>
      </p:sp>
      <p:pic>
        <p:nvPicPr>
          <p:cNvPr id="8" name="Image 1" descr="preencoded.png"/>
          <p:cNvPicPr>
            <a:picLocks noChangeAspect="1"/>
          </p:cNvPicPr>
          <p:nvPr/>
        </p:nvPicPr>
        <p:blipFill>
          <a:blip r:embed="rId3"/>
          <a:stretch>
            <a:fillRect/>
          </a:stretch>
        </p:blipFill>
        <p:spPr>
          <a:xfrm>
            <a:off x="10881892" y="3264077"/>
            <a:ext cx="3748508" cy="3748508"/>
          </a:xfrm>
          <a:prstGeom prst="rect">
            <a:avLst/>
          </a:prstGeom>
        </p:spPr>
      </p:pic>
      <p:pic>
        <p:nvPicPr>
          <p:cNvPr id="10" name="Image 1" descr="preencoded.png">
            <a:extLst>
              <a:ext uri="{FF2B5EF4-FFF2-40B4-BE49-F238E27FC236}">
                <a16:creationId xmlns:a16="http://schemas.microsoft.com/office/drawing/2014/main" id="{47890B34-AC3D-4216-869C-11A461F4D8F6}"/>
              </a:ext>
            </a:extLst>
          </p:cNvPr>
          <p:cNvPicPr>
            <a:picLocks noChangeAspect="1"/>
          </p:cNvPicPr>
          <p:nvPr/>
        </p:nvPicPr>
        <p:blipFill>
          <a:blip r:embed="rId4"/>
          <a:stretch>
            <a:fillRect/>
          </a:stretch>
        </p:blipFill>
        <p:spPr>
          <a:xfrm>
            <a:off x="793790" y="2316004"/>
            <a:ext cx="1004865" cy="5320743"/>
          </a:xfrm>
          <a:prstGeom prst="rect">
            <a:avLst/>
          </a:prstGeom>
        </p:spPr>
      </p:pic>
      <p:sp>
        <p:nvSpPr>
          <p:cNvPr id="11" name="Rectangle 10">
            <a:extLst>
              <a:ext uri="{FF2B5EF4-FFF2-40B4-BE49-F238E27FC236}">
                <a16:creationId xmlns:a16="http://schemas.microsoft.com/office/drawing/2014/main" id="{A2272CAA-B340-1BE7-4C34-6CC9EE29BD03}"/>
              </a:ext>
            </a:extLst>
          </p:cNvPr>
          <p:cNvSpPr/>
          <p:nvPr/>
        </p:nvSpPr>
        <p:spPr>
          <a:xfrm>
            <a:off x="1105319" y="3895130"/>
            <a:ext cx="512466" cy="2174074"/>
          </a:xfrm>
          <a:prstGeom prst="rect">
            <a:avLst/>
          </a:prstGeom>
          <a:solidFill>
            <a:srgbClr val="124E73"/>
          </a:solidFill>
          <a:ln>
            <a:solidFill>
              <a:srgbClr val="124E7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777083D7-7E34-86D6-3B37-106BA29BAA12}"/>
              </a:ext>
            </a:extLst>
          </p:cNvPr>
          <p:cNvPicPr>
            <a:picLocks noChangeAspect="1"/>
          </p:cNvPicPr>
          <p:nvPr/>
        </p:nvPicPr>
        <p:blipFill>
          <a:blip r:embed="rId5"/>
          <a:stretch>
            <a:fillRect/>
          </a:stretch>
        </p:blipFill>
        <p:spPr>
          <a:xfrm>
            <a:off x="11877150" y="7416541"/>
            <a:ext cx="2550447" cy="789752"/>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1417030" y="3432810"/>
            <a:ext cx="3090624" cy="3090624"/>
          </a:xfrm>
          <a:prstGeom prst="rect">
            <a:avLst/>
          </a:prstGeom>
        </p:spPr>
      </p:pic>
      <p:sp>
        <p:nvSpPr>
          <p:cNvPr id="3" name="Text 0"/>
          <p:cNvSpPr/>
          <p:nvPr/>
        </p:nvSpPr>
        <p:spPr>
          <a:xfrm>
            <a:off x="2627915" y="943929"/>
            <a:ext cx="4624149" cy="425291"/>
          </a:xfrm>
          <a:prstGeom prst="rect">
            <a:avLst/>
          </a:prstGeom>
          <a:noFill/>
          <a:ln/>
        </p:spPr>
        <p:txBody>
          <a:bodyPr wrap="none" lIns="0" tIns="0" rIns="0" bIns="0" rtlCol="0" anchor="t"/>
          <a:lstStyle/>
          <a:p>
            <a:pPr marL="0" indent="0" algn="ctr">
              <a:lnSpc>
                <a:spcPts val="3300"/>
              </a:lnSpc>
              <a:buNone/>
            </a:pPr>
            <a:r>
              <a:rPr lang="en-US" sz="3200" b="1" kern="0" spc="-80" dirty="0">
                <a:solidFill>
                  <a:srgbClr val="124E73"/>
                </a:solidFill>
                <a:latin typeface="Montserrat Medium" panose="00000600000000000000" pitchFamily="2" charset="0"/>
                <a:ea typeface="MuseoModerno Bold" pitchFamily="34" charset="-122"/>
                <a:cs typeface="MuseoModerno Bold" pitchFamily="34" charset="-120"/>
              </a:rPr>
              <a:t>II. Thành Phần Và Chức Năng</a:t>
            </a:r>
            <a:endParaRPr lang="en-US" sz="3200" dirty="0"/>
          </a:p>
        </p:txBody>
      </p:sp>
      <p:sp>
        <p:nvSpPr>
          <p:cNvPr id="4" name="Shape 1"/>
          <p:cNvSpPr/>
          <p:nvPr/>
        </p:nvSpPr>
        <p:spPr>
          <a:xfrm>
            <a:off x="891897" y="1732002"/>
            <a:ext cx="30480" cy="5446038"/>
          </a:xfrm>
          <a:prstGeom prst="roundRect">
            <a:avLst>
              <a:gd name="adj" fmla="val 312558"/>
            </a:avLst>
          </a:prstGeom>
          <a:solidFill>
            <a:srgbClr val="B9D0DE"/>
          </a:solidFill>
          <a:ln/>
        </p:spPr>
      </p:sp>
      <p:sp>
        <p:nvSpPr>
          <p:cNvPr id="5" name="Shape 2"/>
          <p:cNvSpPr/>
          <p:nvPr/>
        </p:nvSpPr>
        <p:spPr>
          <a:xfrm>
            <a:off x="1075075" y="2170271"/>
            <a:ext cx="793790" cy="30480"/>
          </a:xfrm>
          <a:prstGeom prst="roundRect">
            <a:avLst>
              <a:gd name="adj" fmla="val 312558"/>
            </a:avLst>
          </a:prstGeom>
          <a:solidFill>
            <a:srgbClr val="2B678C"/>
          </a:solidFill>
          <a:ln/>
        </p:spPr>
      </p:sp>
      <p:sp>
        <p:nvSpPr>
          <p:cNvPr id="6" name="Shape 3"/>
          <p:cNvSpPr/>
          <p:nvPr/>
        </p:nvSpPr>
        <p:spPr>
          <a:xfrm>
            <a:off x="708720" y="1987153"/>
            <a:ext cx="396835" cy="396835"/>
          </a:xfrm>
          <a:prstGeom prst="roundRect">
            <a:avLst>
              <a:gd name="adj" fmla="val 24007"/>
            </a:avLst>
          </a:prstGeom>
          <a:solidFill>
            <a:srgbClr val="124E73"/>
          </a:solidFill>
          <a:ln w="7620">
            <a:solidFill>
              <a:srgbClr val="2B678C"/>
            </a:solidFill>
            <a:prstDash val="solid"/>
          </a:ln>
        </p:spPr>
      </p:sp>
      <p:sp>
        <p:nvSpPr>
          <p:cNvPr id="7" name="Text 4"/>
          <p:cNvSpPr/>
          <p:nvPr/>
        </p:nvSpPr>
        <p:spPr>
          <a:xfrm>
            <a:off x="2154674" y="1958816"/>
            <a:ext cx="3791664" cy="354330"/>
          </a:xfrm>
          <a:prstGeom prst="rect">
            <a:avLst/>
          </a:prstGeom>
          <a:noFill/>
          <a:ln/>
        </p:spPr>
        <p:txBody>
          <a:bodyPr wrap="none" lIns="0" tIns="0" rIns="0" bIns="0" rtlCol="0" anchor="t"/>
          <a:lstStyle/>
          <a:p>
            <a:pPr marL="0" indent="0">
              <a:lnSpc>
                <a:spcPts val="2750"/>
              </a:lnSpc>
              <a:buNone/>
            </a:pPr>
            <a:r>
              <a:rPr lang="en-US" sz="2200" b="1" kern="0" spc="-67" dirty="0">
                <a:solidFill>
                  <a:srgbClr val="2B4150"/>
                </a:solidFill>
                <a:latin typeface="Montserrat Medium" panose="00000600000000000000" pitchFamily="2" charset="0"/>
                <a:ea typeface="MuseoModerno Bold" pitchFamily="34" charset="-122"/>
                <a:cs typeface="MuseoModerno Bold" pitchFamily="34" charset="-120"/>
              </a:rPr>
              <a:t>A. Các thành phần khác nhau</a:t>
            </a:r>
            <a:endParaRPr lang="en-US" sz="2200" dirty="0"/>
          </a:p>
        </p:txBody>
      </p:sp>
      <p:sp>
        <p:nvSpPr>
          <p:cNvPr id="8" name="Text 5"/>
          <p:cNvSpPr/>
          <p:nvPr/>
        </p:nvSpPr>
        <p:spPr>
          <a:xfrm>
            <a:off x="2154674" y="2449235"/>
            <a:ext cx="8024336" cy="362903"/>
          </a:xfrm>
          <a:prstGeom prst="rect">
            <a:avLst/>
          </a:prstGeom>
          <a:noFill/>
          <a:ln/>
        </p:spPr>
        <p:txBody>
          <a:bodyPr wrap="none" lIns="0" tIns="0" rIns="0" bIns="0" rtlCol="0" anchor="t"/>
          <a:lstStyle/>
          <a:p>
            <a:pPr marL="0" indent="0">
              <a:lnSpc>
                <a:spcPts val="2850"/>
              </a:lnSpc>
              <a:buNone/>
            </a:pPr>
            <a:endParaRPr lang="en-US" sz="1750" dirty="0"/>
          </a:p>
        </p:txBody>
      </p:sp>
      <p:sp>
        <p:nvSpPr>
          <p:cNvPr id="9" name="Text 6"/>
          <p:cNvSpPr/>
          <p:nvPr/>
        </p:nvSpPr>
        <p:spPr>
          <a:xfrm>
            <a:off x="2154672" y="3058717"/>
            <a:ext cx="9802865" cy="725805"/>
          </a:xfrm>
          <a:prstGeom prst="rect">
            <a:avLst/>
          </a:prstGeom>
          <a:noFill/>
          <a:ln/>
        </p:spPr>
        <p:txBody>
          <a:bodyPr wrap="square" lIns="0" tIns="0" rIns="0" bIns="0" rtlCol="0" anchor="t"/>
          <a:lstStyle/>
          <a:p>
            <a:pPr marL="0" indent="0" algn="l">
              <a:lnSpc>
                <a:spcPts val="2850"/>
              </a:lnSpc>
              <a:buNone/>
            </a:pPr>
            <a:r>
              <a:rPr lang="en-US" sz="1750" kern="0" spc="-36" dirty="0">
                <a:solidFill>
                  <a:srgbClr val="2B4150"/>
                </a:solidFill>
                <a:latin typeface="PT Serif" pitchFamily="34" charset="0"/>
                <a:ea typeface="PT Serif" pitchFamily="34" charset="-122"/>
                <a:cs typeface="PT Serif" pitchFamily="34" charset="-120"/>
              </a:rPr>
              <a:t>Máy ép giấy phế liệu gồm </a:t>
            </a:r>
            <a:r>
              <a:rPr lang="en-US" sz="1750" b="1" kern="0" spc="-36" dirty="0">
                <a:solidFill>
                  <a:srgbClr val="2B4150"/>
                </a:solidFill>
                <a:latin typeface="PT Serif" pitchFamily="34" charset="0"/>
                <a:ea typeface="PT Serif" pitchFamily="34" charset="-122"/>
                <a:cs typeface="PT Serif" pitchFamily="34" charset="-120"/>
              </a:rPr>
              <a:t>khung máy</a:t>
            </a:r>
            <a:r>
              <a:rPr lang="en-US" sz="1750" kern="0" spc="-36" dirty="0">
                <a:solidFill>
                  <a:srgbClr val="2B4150"/>
                </a:solidFill>
                <a:latin typeface="PT Serif" pitchFamily="34" charset="0"/>
                <a:ea typeface="PT Serif" pitchFamily="34" charset="-122"/>
                <a:cs typeface="PT Serif" pitchFamily="34" charset="-120"/>
              </a:rPr>
              <a:t>, </a:t>
            </a:r>
            <a:r>
              <a:rPr lang="en-US" sz="1750" b="1" kern="0" spc="-36" dirty="0">
                <a:solidFill>
                  <a:srgbClr val="2B4150"/>
                </a:solidFill>
                <a:latin typeface="PT Serif" pitchFamily="34" charset="0"/>
                <a:ea typeface="PT Serif" pitchFamily="34" charset="-122"/>
                <a:cs typeface="PT Serif" pitchFamily="34" charset="-120"/>
              </a:rPr>
              <a:t>bộ phận nén</a:t>
            </a:r>
            <a:r>
              <a:rPr lang="en-US" sz="1750" kern="0" spc="-36" dirty="0">
                <a:solidFill>
                  <a:srgbClr val="2B4150"/>
                </a:solidFill>
                <a:latin typeface="PT Serif" pitchFamily="34" charset="0"/>
                <a:ea typeface="PT Serif" pitchFamily="34" charset="-122"/>
                <a:cs typeface="PT Serif" pitchFamily="34" charset="-120"/>
              </a:rPr>
              <a:t>, </a:t>
            </a:r>
            <a:r>
              <a:rPr lang="en-US" sz="1750" b="1" kern="0" spc="-36" dirty="0">
                <a:solidFill>
                  <a:srgbClr val="2B4150"/>
                </a:solidFill>
                <a:latin typeface="PT Serif" pitchFamily="34" charset="0"/>
                <a:ea typeface="PT Serif" pitchFamily="34" charset="-122"/>
                <a:cs typeface="PT Serif" pitchFamily="34" charset="-120"/>
              </a:rPr>
              <a:t>hệ thống cấp liệu</a:t>
            </a:r>
            <a:r>
              <a:rPr lang="en-US" sz="1750" kern="0" spc="-36" dirty="0">
                <a:solidFill>
                  <a:srgbClr val="2B4150"/>
                </a:solidFill>
                <a:latin typeface="PT Serif" pitchFamily="34" charset="0"/>
                <a:ea typeface="PT Serif" pitchFamily="34" charset="-122"/>
                <a:cs typeface="PT Serif" pitchFamily="34" charset="-120"/>
              </a:rPr>
              <a:t>, và </a:t>
            </a:r>
            <a:r>
              <a:rPr lang="en-US" sz="1750" b="1" kern="0" spc="-36" dirty="0">
                <a:solidFill>
                  <a:srgbClr val="2B4150"/>
                </a:solidFill>
                <a:latin typeface="PT Serif" pitchFamily="34" charset="0"/>
                <a:ea typeface="PT Serif" pitchFamily="34" charset="-122"/>
                <a:cs typeface="PT Serif" pitchFamily="34" charset="-120"/>
              </a:rPr>
              <a:t>hệ thống điều khiển</a:t>
            </a:r>
            <a:r>
              <a:rPr lang="en-US" sz="1750" kern="0" spc="-36" dirty="0">
                <a:solidFill>
                  <a:srgbClr val="2B4150"/>
                </a:solidFill>
                <a:latin typeface="PT Serif" pitchFamily="34" charset="0"/>
                <a:ea typeface="PT Serif" pitchFamily="34" charset="-122"/>
                <a:cs typeface="PT Serif" pitchFamily="34" charset="-120"/>
              </a:rPr>
              <a:t>.</a:t>
            </a:r>
            <a:endParaRPr lang="en-US" sz="1750" dirty="0"/>
          </a:p>
        </p:txBody>
      </p:sp>
      <p:sp>
        <p:nvSpPr>
          <p:cNvPr id="10" name="Text 7"/>
          <p:cNvSpPr/>
          <p:nvPr/>
        </p:nvSpPr>
        <p:spPr>
          <a:xfrm>
            <a:off x="2154672" y="3810119"/>
            <a:ext cx="9262357"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Khung máy</a:t>
            </a:r>
            <a:r>
              <a:rPr lang="en-US" sz="1750" kern="0" spc="-36" dirty="0">
                <a:solidFill>
                  <a:srgbClr val="2B4150"/>
                </a:solidFill>
                <a:latin typeface="PT Serif" pitchFamily="34" charset="0"/>
                <a:ea typeface="PT Serif" pitchFamily="34" charset="-122"/>
                <a:cs typeface="PT Serif" pitchFamily="34" charset="-120"/>
              </a:rPr>
              <a:t> chế tạo từ thép chắc chắn, tạo nền tảng vững chãi và đảm bảo khả năng chịu lực.</a:t>
            </a:r>
            <a:endParaRPr lang="en-US" sz="1750" dirty="0"/>
          </a:p>
        </p:txBody>
      </p:sp>
      <p:sp>
        <p:nvSpPr>
          <p:cNvPr id="11" name="Text 8"/>
          <p:cNvSpPr/>
          <p:nvPr/>
        </p:nvSpPr>
        <p:spPr>
          <a:xfrm>
            <a:off x="2154673" y="4615220"/>
            <a:ext cx="8998662"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Bộ phận nén</a:t>
            </a:r>
            <a:r>
              <a:rPr lang="en-US" sz="1750" kern="0" spc="-36" dirty="0">
                <a:solidFill>
                  <a:srgbClr val="2B4150"/>
                </a:solidFill>
                <a:latin typeface="PT Serif" pitchFamily="34" charset="0"/>
                <a:ea typeface="PT Serif" pitchFamily="34" charset="-122"/>
                <a:cs typeface="PT Serif" pitchFamily="34" charset="-120"/>
              </a:rPr>
              <a:t> (buồng ép) nén giấy thành các kiện chắc chắn, sử dụng xilanh thủy lực hoặc cơ khí để tạo áp lực lớn.</a:t>
            </a:r>
            <a:endParaRPr lang="en-US" sz="1750" dirty="0"/>
          </a:p>
        </p:txBody>
      </p:sp>
      <p:sp>
        <p:nvSpPr>
          <p:cNvPr id="12" name="Text 9"/>
          <p:cNvSpPr/>
          <p:nvPr/>
        </p:nvSpPr>
        <p:spPr>
          <a:xfrm>
            <a:off x="2154673" y="5559286"/>
            <a:ext cx="8998662"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Hệ thống cấp liệu</a:t>
            </a:r>
            <a:r>
              <a:rPr lang="en-US" sz="1750" kern="0" spc="-36" dirty="0">
                <a:solidFill>
                  <a:srgbClr val="2B4150"/>
                </a:solidFill>
                <a:latin typeface="PT Serif" pitchFamily="34" charset="0"/>
                <a:ea typeface="PT Serif" pitchFamily="34" charset="-122"/>
                <a:cs typeface="PT Serif" pitchFamily="34" charset="-120"/>
              </a:rPr>
              <a:t> cung cấp giấy phế liệu vào buồng ép liên tục, tối ưu hóa quá trình.</a:t>
            </a:r>
            <a:endParaRPr lang="en-US" sz="1750" dirty="0"/>
          </a:p>
        </p:txBody>
      </p:sp>
      <p:sp>
        <p:nvSpPr>
          <p:cNvPr id="13" name="Text 10"/>
          <p:cNvSpPr/>
          <p:nvPr/>
        </p:nvSpPr>
        <p:spPr>
          <a:xfrm>
            <a:off x="2154673" y="6225421"/>
            <a:ext cx="9531224"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Hệ thống điều khiển</a:t>
            </a:r>
            <a:r>
              <a:rPr lang="en-US" sz="1750" kern="0" spc="-36" dirty="0">
                <a:solidFill>
                  <a:srgbClr val="2B4150"/>
                </a:solidFill>
                <a:latin typeface="PT Serif" pitchFamily="34" charset="0"/>
                <a:ea typeface="PT Serif" pitchFamily="34" charset="-122"/>
                <a:cs typeface="PT Serif" pitchFamily="34" charset="-120"/>
              </a:rPr>
              <a:t> cho phép theo dõi và điều chỉnh các thông số như áp suất, thời gian nén và tốc độ cấp liệu.</a:t>
            </a:r>
            <a:endParaRPr lang="en-US" sz="1750" dirty="0"/>
          </a:p>
        </p:txBody>
      </p:sp>
      <p:pic>
        <p:nvPicPr>
          <p:cNvPr id="14" name="Picture 13">
            <a:extLst>
              <a:ext uri="{FF2B5EF4-FFF2-40B4-BE49-F238E27FC236}">
                <a16:creationId xmlns:a16="http://schemas.microsoft.com/office/drawing/2014/main" id="{715099E9-A83C-7CAE-D3AD-55037F4B4DFD}"/>
              </a:ext>
            </a:extLst>
          </p:cNvPr>
          <p:cNvPicPr>
            <a:picLocks noChangeAspect="1"/>
          </p:cNvPicPr>
          <p:nvPr/>
        </p:nvPicPr>
        <p:blipFill>
          <a:blip r:embed="rId4"/>
          <a:stretch>
            <a:fillRect/>
          </a:stretch>
        </p:blipFill>
        <p:spPr>
          <a:xfrm>
            <a:off x="11877150" y="7416541"/>
            <a:ext cx="2550447" cy="789752"/>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5612093" y="-70787"/>
            <a:ext cx="3406213" cy="3406213"/>
          </a:xfrm>
          <a:prstGeom prst="rect">
            <a:avLst/>
          </a:prstGeom>
        </p:spPr>
      </p:pic>
      <p:sp>
        <p:nvSpPr>
          <p:cNvPr id="3" name="Shape 0"/>
          <p:cNvSpPr/>
          <p:nvPr/>
        </p:nvSpPr>
        <p:spPr>
          <a:xfrm>
            <a:off x="860346" y="3159204"/>
            <a:ext cx="30480" cy="4468178"/>
          </a:xfrm>
          <a:prstGeom prst="roundRect">
            <a:avLst>
              <a:gd name="adj" fmla="val 301665"/>
            </a:avLst>
          </a:prstGeom>
          <a:solidFill>
            <a:srgbClr val="B9D0DE"/>
          </a:solidFill>
          <a:ln/>
        </p:spPr>
      </p:sp>
      <p:sp>
        <p:nvSpPr>
          <p:cNvPr id="4" name="Shape 1"/>
          <p:cNvSpPr/>
          <p:nvPr/>
        </p:nvSpPr>
        <p:spPr>
          <a:xfrm>
            <a:off x="1036618" y="3581638"/>
            <a:ext cx="766167" cy="30480"/>
          </a:xfrm>
          <a:prstGeom prst="roundRect">
            <a:avLst>
              <a:gd name="adj" fmla="val 301665"/>
            </a:avLst>
          </a:prstGeom>
          <a:solidFill>
            <a:srgbClr val="2B678C"/>
          </a:solidFill>
          <a:ln/>
        </p:spPr>
      </p:sp>
      <p:sp>
        <p:nvSpPr>
          <p:cNvPr id="5" name="Shape 2"/>
          <p:cNvSpPr/>
          <p:nvPr/>
        </p:nvSpPr>
        <p:spPr>
          <a:xfrm>
            <a:off x="684074" y="3405426"/>
            <a:ext cx="383024" cy="383024"/>
          </a:xfrm>
          <a:prstGeom prst="roundRect">
            <a:avLst>
              <a:gd name="adj" fmla="val 24006"/>
            </a:avLst>
          </a:prstGeom>
          <a:solidFill>
            <a:srgbClr val="124E73"/>
          </a:solidFill>
          <a:ln w="7620">
            <a:solidFill>
              <a:srgbClr val="2B678C"/>
            </a:solidFill>
            <a:prstDash val="solid"/>
          </a:ln>
        </p:spPr>
      </p:sp>
      <p:sp>
        <p:nvSpPr>
          <p:cNvPr id="6" name="Text 3"/>
          <p:cNvSpPr/>
          <p:nvPr/>
        </p:nvSpPr>
        <p:spPr>
          <a:xfrm>
            <a:off x="4310420" y="3278704"/>
            <a:ext cx="4461748" cy="341948"/>
          </a:xfrm>
          <a:prstGeom prst="rect">
            <a:avLst/>
          </a:prstGeom>
          <a:noFill/>
          <a:ln/>
        </p:spPr>
        <p:txBody>
          <a:bodyPr wrap="none" lIns="0" tIns="0" rIns="0" bIns="0" rtlCol="0" anchor="t"/>
          <a:lstStyle/>
          <a:p>
            <a:pPr marL="0" indent="0">
              <a:lnSpc>
                <a:spcPts val="2650"/>
              </a:lnSpc>
              <a:buNone/>
            </a:pPr>
            <a:r>
              <a:rPr lang="en-US" sz="2800" b="1" kern="0" spc="-65" dirty="0">
                <a:solidFill>
                  <a:srgbClr val="2B4150"/>
                </a:solidFill>
                <a:latin typeface="Montserrat Medium" panose="00000600000000000000" pitchFamily="2" charset="0"/>
                <a:ea typeface="MuseoModerno Bold" pitchFamily="34" charset="-122"/>
                <a:cs typeface="MuseoModerno Bold" pitchFamily="34" charset="-120"/>
              </a:rPr>
              <a:t>B. Cấu trúc và nguyên lý hoạt động </a:t>
            </a:r>
            <a:endParaRPr lang="en-US" sz="2800" dirty="0"/>
          </a:p>
        </p:txBody>
      </p:sp>
      <p:sp>
        <p:nvSpPr>
          <p:cNvPr id="7" name="Text 4"/>
          <p:cNvSpPr/>
          <p:nvPr/>
        </p:nvSpPr>
        <p:spPr>
          <a:xfrm>
            <a:off x="2079546" y="3851315"/>
            <a:ext cx="11784687" cy="350282"/>
          </a:xfrm>
          <a:prstGeom prst="rect">
            <a:avLst/>
          </a:prstGeom>
          <a:noFill/>
          <a:ln/>
        </p:spPr>
        <p:txBody>
          <a:bodyPr wrap="none" lIns="0" tIns="0" rIns="0" bIns="0" rtlCol="0" anchor="t"/>
          <a:lstStyle/>
          <a:p>
            <a:pPr marL="0" indent="0">
              <a:lnSpc>
                <a:spcPts val="2750"/>
              </a:lnSpc>
              <a:buNone/>
            </a:pPr>
            <a:endParaRPr lang="en-US" sz="1700" dirty="0"/>
          </a:p>
        </p:txBody>
      </p:sp>
      <p:sp>
        <p:nvSpPr>
          <p:cNvPr id="8" name="Text 5"/>
          <p:cNvSpPr/>
          <p:nvPr/>
        </p:nvSpPr>
        <p:spPr>
          <a:xfrm>
            <a:off x="2079546" y="4125521"/>
            <a:ext cx="11784687" cy="350282"/>
          </a:xfrm>
          <a:prstGeom prst="rect">
            <a:avLst/>
          </a:prstGeom>
          <a:noFill/>
          <a:ln/>
        </p:spPr>
        <p:txBody>
          <a:bodyPr wrap="none" lIns="0" tIns="0" rIns="0" bIns="0" rtlCol="0" anchor="t"/>
          <a:lstStyle/>
          <a:p>
            <a:pPr marL="0" indent="0" algn="l">
              <a:lnSpc>
                <a:spcPts val="2750"/>
              </a:lnSpc>
              <a:buNone/>
            </a:pPr>
            <a:r>
              <a:rPr lang="en-US" sz="1700" b="1" kern="0" spc="-34" dirty="0">
                <a:solidFill>
                  <a:srgbClr val="2B4150"/>
                </a:solidFill>
                <a:latin typeface="PT Serif" pitchFamily="34" charset="0"/>
                <a:ea typeface="PT Serif" pitchFamily="34" charset="-122"/>
                <a:cs typeface="PT Serif" pitchFamily="34" charset="-120"/>
              </a:rPr>
              <a:t>Cấu trúc máy ép giấy phế liệu</a:t>
            </a:r>
            <a:r>
              <a:rPr lang="en-US" sz="1700" kern="0" spc="-34" dirty="0">
                <a:solidFill>
                  <a:srgbClr val="2B4150"/>
                </a:solidFill>
                <a:latin typeface="PT Serif" pitchFamily="34" charset="0"/>
                <a:ea typeface="PT Serif" pitchFamily="34" charset="-122"/>
                <a:cs typeface="PT Serif" pitchFamily="34" charset="-120"/>
              </a:rPr>
              <a:t> bao gồm </a:t>
            </a:r>
            <a:r>
              <a:rPr lang="en-US" sz="1700" b="1" kern="0" spc="-34" dirty="0">
                <a:solidFill>
                  <a:srgbClr val="2B4150"/>
                </a:solidFill>
                <a:latin typeface="PT Serif" pitchFamily="34" charset="0"/>
                <a:ea typeface="PT Serif" pitchFamily="34" charset="-122"/>
                <a:cs typeface="PT Serif" pitchFamily="34" charset="-120"/>
              </a:rPr>
              <a:t>khung máy</a:t>
            </a:r>
            <a:r>
              <a:rPr lang="en-US" sz="1700" kern="0" spc="-34" dirty="0">
                <a:solidFill>
                  <a:srgbClr val="2B4150"/>
                </a:solidFill>
                <a:latin typeface="PT Serif" pitchFamily="34" charset="0"/>
                <a:ea typeface="PT Serif" pitchFamily="34" charset="-122"/>
                <a:cs typeface="PT Serif" pitchFamily="34" charset="-120"/>
              </a:rPr>
              <a:t>, </a:t>
            </a:r>
            <a:r>
              <a:rPr lang="en-US" sz="1700" b="1" kern="0" spc="-34" dirty="0">
                <a:solidFill>
                  <a:srgbClr val="2B4150"/>
                </a:solidFill>
                <a:latin typeface="PT Serif" pitchFamily="34" charset="0"/>
                <a:ea typeface="PT Serif" pitchFamily="34" charset="-122"/>
                <a:cs typeface="PT Serif" pitchFamily="34" charset="-120"/>
              </a:rPr>
              <a:t>buồng ép</a:t>
            </a:r>
            <a:r>
              <a:rPr lang="en-US" sz="1700" kern="0" spc="-34" dirty="0">
                <a:solidFill>
                  <a:srgbClr val="2B4150"/>
                </a:solidFill>
                <a:latin typeface="PT Serif" pitchFamily="34" charset="0"/>
                <a:ea typeface="PT Serif" pitchFamily="34" charset="-122"/>
                <a:cs typeface="PT Serif" pitchFamily="34" charset="-120"/>
              </a:rPr>
              <a:t>, </a:t>
            </a:r>
            <a:r>
              <a:rPr lang="en-US" sz="1700" b="1" kern="0" spc="-34" dirty="0">
                <a:solidFill>
                  <a:srgbClr val="2B4150"/>
                </a:solidFill>
                <a:latin typeface="PT Serif" pitchFamily="34" charset="0"/>
                <a:ea typeface="PT Serif" pitchFamily="34" charset="-122"/>
                <a:cs typeface="PT Serif" pitchFamily="34" charset="-120"/>
              </a:rPr>
              <a:t>hệ thống cấp liệu</a:t>
            </a:r>
            <a:r>
              <a:rPr lang="en-US" sz="1700" kern="0" spc="-34" dirty="0">
                <a:solidFill>
                  <a:srgbClr val="2B4150"/>
                </a:solidFill>
                <a:latin typeface="PT Serif" pitchFamily="34" charset="0"/>
                <a:ea typeface="PT Serif" pitchFamily="34" charset="-122"/>
                <a:cs typeface="PT Serif" pitchFamily="34" charset="-120"/>
              </a:rPr>
              <a:t>, và </a:t>
            </a:r>
            <a:r>
              <a:rPr lang="en-US" sz="1700" b="1" kern="0" spc="-34" dirty="0">
                <a:solidFill>
                  <a:srgbClr val="2B4150"/>
                </a:solidFill>
                <a:latin typeface="PT Serif" pitchFamily="34" charset="0"/>
                <a:ea typeface="PT Serif" pitchFamily="34" charset="-122"/>
                <a:cs typeface="PT Serif" pitchFamily="34" charset="-120"/>
              </a:rPr>
              <a:t>hệ thống điều khiển</a:t>
            </a:r>
            <a:r>
              <a:rPr lang="en-US" sz="1700" kern="0" spc="-34" dirty="0">
                <a:solidFill>
                  <a:srgbClr val="2B4150"/>
                </a:solidFill>
                <a:latin typeface="PT Serif" pitchFamily="34" charset="0"/>
                <a:ea typeface="PT Serif" pitchFamily="34" charset="-122"/>
                <a:cs typeface="PT Serif" pitchFamily="34" charset="-120"/>
              </a:rPr>
              <a:t>.</a:t>
            </a:r>
            <a:endParaRPr lang="en-US" sz="1700" dirty="0"/>
          </a:p>
        </p:txBody>
      </p:sp>
      <p:sp>
        <p:nvSpPr>
          <p:cNvPr id="9" name="Text 6"/>
          <p:cNvSpPr/>
          <p:nvPr/>
        </p:nvSpPr>
        <p:spPr>
          <a:xfrm>
            <a:off x="2501577" y="4574868"/>
            <a:ext cx="11784687" cy="350282"/>
          </a:xfrm>
          <a:prstGeom prst="rect">
            <a:avLst/>
          </a:prstGeom>
          <a:noFill/>
          <a:ln/>
        </p:spPr>
        <p:txBody>
          <a:bodyPr wrap="none" lIns="0" tIns="0" rIns="0" bIns="0" rtlCol="0" anchor="t"/>
          <a:lstStyle/>
          <a:p>
            <a:pPr marL="342900" indent="-342900" algn="l">
              <a:lnSpc>
                <a:spcPts val="2750"/>
              </a:lnSpc>
              <a:buSzPct val="100000"/>
              <a:buChar char="•"/>
            </a:pPr>
            <a:r>
              <a:rPr lang="en-US" sz="1700" b="1" kern="0" spc="-34" dirty="0">
                <a:solidFill>
                  <a:srgbClr val="2B4150"/>
                </a:solidFill>
                <a:latin typeface="PT Serif" pitchFamily="34" charset="0"/>
                <a:ea typeface="PT Serif" pitchFamily="34" charset="-122"/>
                <a:cs typeface="PT Serif" pitchFamily="34" charset="-120"/>
              </a:rPr>
              <a:t>Khung máy</a:t>
            </a:r>
            <a:r>
              <a:rPr lang="en-US" sz="1700" kern="0" spc="-34" dirty="0">
                <a:solidFill>
                  <a:srgbClr val="2B4150"/>
                </a:solidFill>
                <a:latin typeface="PT Serif" pitchFamily="34" charset="0"/>
                <a:ea typeface="PT Serif" pitchFamily="34" charset="-122"/>
                <a:cs typeface="PT Serif" pitchFamily="34" charset="-120"/>
              </a:rPr>
              <a:t> làm từ thép hoặc kim loại chắc chắn, tạo nền tảng vững chãi.</a:t>
            </a:r>
            <a:endParaRPr lang="en-US" sz="1700" dirty="0"/>
          </a:p>
        </p:txBody>
      </p:sp>
      <p:sp>
        <p:nvSpPr>
          <p:cNvPr id="10" name="Text 7"/>
          <p:cNvSpPr/>
          <p:nvPr/>
        </p:nvSpPr>
        <p:spPr>
          <a:xfrm>
            <a:off x="2501577" y="5001707"/>
            <a:ext cx="11784687" cy="350282"/>
          </a:xfrm>
          <a:prstGeom prst="rect">
            <a:avLst/>
          </a:prstGeom>
          <a:noFill/>
          <a:ln/>
        </p:spPr>
        <p:txBody>
          <a:bodyPr wrap="none" lIns="0" tIns="0" rIns="0" bIns="0" rtlCol="0" anchor="t"/>
          <a:lstStyle/>
          <a:p>
            <a:pPr marL="342900" indent="-342900" algn="l">
              <a:lnSpc>
                <a:spcPts val="2750"/>
              </a:lnSpc>
              <a:buSzPct val="100000"/>
              <a:buChar char="•"/>
            </a:pPr>
            <a:r>
              <a:rPr lang="en-US" sz="1700" b="1" kern="0" spc="-34" dirty="0">
                <a:solidFill>
                  <a:srgbClr val="2B4150"/>
                </a:solidFill>
                <a:latin typeface="PT Serif" pitchFamily="34" charset="0"/>
                <a:ea typeface="PT Serif" pitchFamily="34" charset="-122"/>
                <a:cs typeface="PT Serif" pitchFamily="34" charset="-120"/>
              </a:rPr>
              <a:t>Buồng ép</a:t>
            </a:r>
            <a:r>
              <a:rPr lang="en-US" sz="1700" kern="0" spc="-34" dirty="0">
                <a:solidFill>
                  <a:srgbClr val="2B4150"/>
                </a:solidFill>
                <a:latin typeface="PT Serif" pitchFamily="34" charset="0"/>
                <a:ea typeface="PT Serif" pitchFamily="34" charset="-122"/>
                <a:cs typeface="PT Serif" pitchFamily="34" charset="-120"/>
              </a:rPr>
              <a:t> có khả năng chịu áp lực lớn, giúp nén giấy phế liệu thành các kiện chắc chắn.</a:t>
            </a:r>
            <a:endParaRPr lang="en-US" sz="1700" dirty="0"/>
          </a:p>
        </p:txBody>
      </p:sp>
      <p:sp>
        <p:nvSpPr>
          <p:cNvPr id="11" name="Text 8"/>
          <p:cNvSpPr/>
          <p:nvPr/>
        </p:nvSpPr>
        <p:spPr>
          <a:xfrm>
            <a:off x="2079546" y="5722977"/>
            <a:ext cx="11784687" cy="350282"/>
          </a:xfrm>
          <a:prstGeom prst="rect">
            <a:avLst/>
          </a:prstGeom>
          <a:noFill/>
          <a:ln/>
        </p:spPr>
        <p:txBody>
          <a:bodyPr wrap="none" lIns="0" tIns="0" rIns="0" bIns="0" rtlCol="0" anchor="t"/>
          <a:lstStyle/>
          <a:p>
            <a:pPr marL="0" indent="0" algn="l">
              <a:lnSpc>
                <a:spcPts val="2750"/>
              </a:lnSpc>
              <a:buNone/>
            </a:pPr>
            <a:r>
              <a:rPr lang="en-US" sz="1700" b="1" kern="0" spc="-34" dirty="0">
                <a:solidFill>
                  <a:srgbClr val="2B4150"/>
                </a:solidFill>
                <a:latin typeface="PT Serif" pitchFamily="34" charset="0"/>
                <a:ea typeface="PT Serif" pitchFamily="34" charset="-122"/>
                <a:cs typeface="PT Serif" pitchFamily="34" charset="-120"/>
              </a:rPr>
              <a:t>Nguyên lý hoạt động</a:t>
            </a:r>
            <a:r>
              <a:rPr lang="en-US" sz="1700" kern="0" spc="-34" dirty="0">
                <a:solidFill>
                  <a:srgbClr val="2B4150"/>
                </a:solidFill>
                <a:latin typeface="PT Serif" pitchFamily="34" charset="0"/>
                <a:ea typeface="PT Serif" pitchFamily="34" charset="-122"/>
                <a:cs typeface="PT Serif" pitchFamily="34" charset="-120"/>
              </a:rPr>
              <a:t> của máy ép giấy phế liệu dựa trên cơ chế </a:t>
            </a:r>
            <a:r>
              <a:rPr lang="en-US" sz="1700" b="1" kern="0" spc="-34" dirty="0">
                <a:solidFill>
                  <a:srgbClr val="2B4150"/>
                </a:solidFill>
                <a:latin typeface="PT Serif" pitchFamily="34" charset="0"/>
                <a:ea typeface="PT Serif" pitchFamily="34" charset="-122"/>
                <a:cs typeface="PT Serif" pitchFamily="34" charset="-120"/>
              </a:rPr>
              <a:t>nén và ép bằng lực</a:t>
            </a:r>
            <a:r>
              <a:rPr lang="en-US" sz="1700" kern="0" spc="-34" dirty="0">
                <a:solidFill>
                  <a:srgbClr val="2B4150"/>
                </a:solidFill>
                <a:latin typeface="PT Serif" pitchFamily="34" charset="0"/>
                <a:ea typeface="PT Serif" pitchFamily="34" charset="-122"/>
                <a:cs typeface="PT Serif" pitchFamily="34" charset="-120"/>
              </a:rPr>
              <a:t>.</a:t>
            </a:r>
            <a:endParaRPr lang="en-US" sz="1700" dirty="0"/>
          </a:p>
        </p:txBody>
      </p:sp>
      <p:sp>
        <p:nvSpPr>
          <p:cNvPr id="12" name="Text 9"/>
          <p:cNvSpPr/>
          <p:nvPr/>
        </p:nvSpPr>
        <p:spPr>
          <a:xfrm>
            <a:off x="2501577" y="6192638"/>
            <a:ext cx="11784687" cy="350282"/>
          </a:xfrm>
          <a:prstGeom prst="rect">
            <a:avLst/>
          </a:prstGeom>
          <a:noFill/>
          <a:ln/>
        </p:spPr>
        <p:txBody>
          <a:bodyPr wrap="none" lIns="0" tIns="0" rIns="0" bIns="0" rtlCol="0" anchor="t"/>
          <a:lstStyle/>
          <a:p>
            <a:pPr marL="342900" indent="-342900" algn="l">
              <a:lnSpc>
                <a:spcPts val="2750"/>
              </a:lnSpc>
              <a:buSzPct val="100000"/>
              <a:buChar char="•"/>
            </a:pPr>
            <a:r>
              <a:rPr lang="en-US" sz="1700" kern="0" spc="-34" dirty="0">
                <a:solidFill>
                  <a:srgbClr val="2B4150"/>
                </a:solidFill>
                <a:latin typeface="PT Serif" pitchFamily="34" charset="0"/>
                <a:ea typeface="PT Serif" pitchFamily="34" charset="-122"/>
                <a:cs typeface="PT Serif" pitchFamily="34" charset="-120"/>
              </a:rPr>
              <a:t>Giấy phế liệu được đưa vào buồng ép qua hệ thống cấp liệu.</a:t>
            </a:r>
            <a:endParaRPr lang="en-US" sz="1700" dirty="0"/>
          </a:p>
        </p:txBody>
      </p:sp>
      <p:sp>
        <p:nvSpPr>
          <p:cNvPr id="13" name="Text 10"/>
          <p:cNvSpPr/>
          <p:nvPr/>
        </p:nvSpPr>
        <p:spPr>
          <a:xfrm>
            <a:off x="2501577" y="6619477"/>
            <a:ext cx="11784687" cy="350282"/>
          </a:xfrm>
          <a:prstGeom prst="rect">
            <a:avLst/>
          </a:prstGeom>
          <a:noFill/>
          <a:ln/>
        </p:spPr>
        <p:txBody>
          <a:bodyPr wrap="none" lIns="0" tIns="0" rIns="0" bIns="0" rtlCol="0" anchor="t"/>
          <a:lstStyle/>
          <a:p>
            <a:pPr marL="342900" indent="-342900" algn="l">
              <a:lnSpc>
                <a:spcPts val="2750"/>
              </a:lnSpc>
              <a:buSzPct val="100000"/>
              <a:buChar char="•"/>
            </a:pPr>
            <a:r>
              <a:rPr lang="en-US" sz="1700" b="1" kern="0" spc="-34" dirty="0">
                <a:solidFill>
                  <a:srgbClr val="2B4150"/>
                </a:solidFill>
                <a:latin typeface="PT Serif" pitchFamily="34" charset="0"/>
                <a:ea typeface="PT Serif" pitchFamily="34" charset="-122"/>
                <a:cs typeface="PT Serif" pitchFamily="34" charset="-120"/>
              </a:rPr>
              <a:t>Bộ phận nén</a:t>
            </a:r>
            <a:r>
              <a:rPr lang="en-US" sz="1700" kern="0" spc="-34" dirty="0">
                <a:solidFill>
                  <a:srgbClr val="2B4150"/>
                </a:solidFill>
                <a:latin typeface="PT Serif" pitchFamily="34" charset="0"/>
                <a:ea typeface="PT Serif" pitchFamily="34" charset="-122"/>
                <a:cs typeface="PT Serif" pitchFamily="34" charset="-120"/>
              </a:rPr>
              <a:t> sử dụng </a:t>
            </a:r>
            <a:r>
              <a:rPr lang="en-US" sz="1700" b="1" kern="0" spc="-34" dirty="0">
                <a:solidFill>
                  <a:srgbClr val="2B4150"/>
                </a:solidFill>
                <a:latin typeface="PT Serif" pitchFamily="34" charset="0"/>
                <a:ea typeface="PT Serif" pitchFamily="34" charset="-122"/>
                <a:cs typeface="PT Serif" pitchFamily="34" charset="-120"/>
              </a:rPr>
              <a:t>xilanh thủy lực hoặc cơ khí</a:t>
            </a:r>
            <a:r>
              <a:rPr lang="en-US" sz="1700" kern="0" spc="-34" dirty="0">
                <a:solidFill>
                  <a:srgbClr val="2B4150"/>
                </a:solidFill>
                <a:latin typeface="PT Serif" pitchFamily="34" charset="0"/>
                <a:ea typeface="PT Serif" pitchFamily="34" charset="-122"/>
                <a:cs typeface="PT Serif" pitchFamily="34" charset="-120"/>
              </a:rPr>
              <a:t> để tạo áp lực, nén chặt giấy thành kiện.</a:t>
            </a:r>
            <a:endParaRPr lang="en-US" sz="1700" dirty="0"/>
          </a:p>
        </p:txBody>
      </p:sp>
      <p:sp>
        <p:nvSpPr>
          <p:cNvPr id="14" name="Text 11"/>
          <p:cNvSpPr/>
          <p:nvPr/>
        </p:nvSpPr>
        <p:spPr>
          <a:xfrm>
            <a:off x="2501577" y="7046316"/>
            <a:ext cx="11784687" cy="350282"/>
          </a:xfrm>
          <a:prstGeom prst="rect">
            <a:avLst/>
          </a:prstGeom>
          <a:noFill/>
          <a:ln/>
        </p:spPr>
        <p:txBody>
          <a:bodyPr wrap="none" lIns="0" tIns="0" rIns="0" bIns="0" rtlCol="0" anchor="t"/>
          <a:lstStyle/>
          <a:p>
            <a:pPr marL="342900" indent="-342900" algn="l">
              <a:lnSpc>
                <a:spcPts val="2750"/>
              </a:lnSpc>
              <a:buSzPct val="100000"/>
              <a:buChar char="•"/>
            </a:pPr>
            <a:r>
              <a:rPr lang="en-US" sz="1700" kern="0" spc="-34" dirty="0">
                <a:solidFill>
                  <a:srgbClr val="2B4150"/>
                </a:solidFill>
                <a:latin typeface="PT Serif" pitchFamily="34" charset="0"/>
                <a:ea typeface="PT Serif" pitchFamily="34" charset="-122"/>
                <a:cs typeface="PT Serif" pitchFamily="34" charset="-120"/>
              </a:rPr>
              <a:t>Quá trình này giảm thể tích và liên kết các loại giấy lại với nhau.</a:t>
            </a:r>
            <a:endParaRPr lang="en-US" sz="1700" dirty="0"/>
          </a:p>
        </p:txBody>
      </p:sp>
      <p:pic>
        <p:nvPicPr>
          <p:cNvPr id="15" name="Picture 14">
            <a:extLst>
              <a:ext uri="{FF2B5EF4-FFF2-40B4-BE49-F238E27FC236}">
                <a16:creationId xmlns:a16="http://schemas.microsoft.com/office/drawing/2014/main" id="{AEB99688-7B9D-7F83-2E4E-B6141111F34F}"/>
              </a:ext>
            </a:extLst>
          </p:cNvPr>
          <p:cNvPicPr>
            <a:picLocks noChangeAspect="1"/>
          </p:cNvPicPr>
          <p:nvPr/>
        </p:nvPicPr>
        <p:blipFill>
          <a:blip r:embed="rId4"/>
          <a:stretch>
            <a:fillRect/>
          </a:stretch>
        </p:blipFill>
        <p:spPr>
          <a:xfrm>
            <a:off x="11877150" y="7416541"/>
            <a:ext cx="2550447" cy="789752"/>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flipH="1">
            <a:off x="793790" y="896422"/>
            <a:ext cx="98107" cy="6181605"/>
          </a:xfrm>
          <a:prstGeom prst="roundRect">
            <a:avLst>
              <a:gd name="adj" fmla="val 312558"/>
            </a:avLst>
          </a:prstGeom>
          <a:solidFill>
            <a:srgbClr val="B9D0DE"/>
          </a:solidFill>
          <a:ln/>
        </p:spPr>
      </p:sp>
      <p:sp>
        <p:nvSpPr>
          <p:cNvPr id="3" name="Shape 1"/>
          <p:cNvSpPr/>
          <p:nvPr/>
        </p:nvSpPr>
        <p:spPr>
          <a:xfrm>
            <a:off x="1075075" y="1334691"/>
            <a:ext cx="793790" cy="30480"/>
          </a:xfrm>
          <a:prstGeom prst="roundRect">
            <a:avLst>
              <a:gd name="adj" fmla="val 312558"/>
            </a:avLst>
          </a:prstGeom>
          <a:solidFill>
            <a:srgbClr val="2B678C"/>
          </a:solidFill>
          <a:ln/>
        </p:spPr>
      </p:sp>
      <p:sp>
        <p:nvSpPr>
          <p:cNvPr id="4" name="Shape 2"/>
          <p:cNvSpPr/>
          <p:nvPr/>
        </p:nvSpPr>
        <p:spPr>
          <a:xfrm>
            <a:off x="708720" y="1151573"/>
            <a:ext cx="396835" cy="396835"/>
          </a:xfrm>
          <a:prstGeom prst="roundRect">
            <a:avLst>
              <a:gd name="adj" fmla="val 24007"/>
            </a:avLst>
          </a:prstGeom>
          <a:solidFill>
            <a:srgbClr val="124E73"/>
          </a:solidFill>
          <a:ln w="7620">
            <a:solidFill>
              <a:srgbClr val="2B678C"/>
            </a:solidFill>
            <a:prstDash val="solid"/>
          </a:ln>
        </p:spPr>
      </p:sp>
      <p:sp>
        <p:nvSpPr>
          <p:cNvPr id="5" name="Text 3"/>
          <p:cNvSpPr/>
          <p:nvPr/>
        </p:nvSpPr>
        <p:spPr>
          <a:xfrm>
            <a:off x="2154674" y="1123236"/>
            <a:ext cx="5261491" cy="354330"/>
          </a:xfrm>
          <a:prstGeom prst="rect">
            <a:avLst/>
          </a:prstGeom>
          <a:noFill/>
          <a:ln/>
        </p:spPr>
        <p:txBody>
          <a:bodyPr wrap="none" lIns="0" tIns="0" rIns="0" bIns="0" rtlCol="0" anchor="t"/>
          <a:lstStyle/>
          <a:p>
            <a:pPr marL="0" indent="0">
              <a:lnSpc>
                <a:spcPts val="2750"/>
              </a:lnSpc>
              <a:buNone/>
            </a:pPr>
            <a:r>
              <a:rPr lang="en-US" sz="2200" b="1" kern="0" spc="-67" dirty="0">
                <a:solidFill>
                  <a:srgbClr val="2B4150"/>
                </a:solidFill>
                <a:latin typeface="Montserrat Medium" panose="00000600000000000000" pitchFamily="2" charset="0"/>
                <a:ea typeface="MuseoModerno Bold" pitchFamily="34" charset="-122"/>
                <a:cs typeface="MuseoModerno Bold" pitchFamily="34" charset="-120"/>
              </a:rPr>
              <a:t>C. Ứng dụng trong ngành tái chế phế liệu</a:t>
            </a:r>
            <a:endParaRPr lang="en-US" sz="2200" dirty="0"/>
          </a:p>
        </p:txBody>
      </p:sp>
      <p:sp>
        <p:nvSpPr>
          <p:cNvPr id="6" name="Text 4"/>
          <p:cNvSpPr/>
          <p:nvPr/>
        </p:nvSpPr>
        <p:spPr>
          <a:xfrm>
            <a:off x="2154674" y="1613654"/>
            <a:ext cx="11681936" cy="362903"/>
          </a:xfrm>
          <a:prstGeom prst="rect">
            <a:avLst/>
          </a:prstGeom>
          <a:noFill/>
          <a:ln/>
        </p:spPr>
        <p:txBody>
          <a:bodyPr wrap="none" lIns="0" tIns="0" rIns="0" bIns="0" rtlCol="0" anchor="t"/>
          <a:lstStyle/>
          <a:p>
            <a:pPr marL="0" indent="0">
              <a:lnSpc>
                <a:spcPts val="2850"/>
              </a:lnSpc>
              <a:buNone/>
            </a:pPr>
            <a:endParaRPr lang="en-US" sz="1750" dirty="0"/>
          </a:p>
        </p:txBody>
      </p:sp>
      <p:sp>
        <p:nvSpPr>
          <p:cNvPr id="7" name="Text 5"/>
          <p:cNvSpPr/>
          <p:nvPr/>
        </p:nvSpPr>
        <p:spPr>
          <a:xfrm>
            <a:off x="793790" y="2648270"/>
            <a:ext cx="8691920"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Tối ưu hóa tái chế</a:t>
            </a:r>
            <a:r>
              <a:rPr lang="en-US" sz="1750" kern="0" spc="-36" dirty="0">
                <a:solidFill>
                  <a:srgbClr val="2B4150"/>
                </a:solidFill>
                <a:latin typeface="PT Serif" pitchFamily="34" charset="0"/>
                <a:ea typeface="PT Serif" pitchFamily="34" charset="-122"/>
                <a:cs typeface="PT Serif" pitchFamily="34" charset="-120"/>
              </a:rPr>
              <a:t>, giảm tác động môi trường, tiết kiệm tài </a:t>
            </a:r>
            <a:r>
              <a:rPr lang="en-US" sz="1750" kern="0" spc="-36" dirty="0" err="1">
                <a:solidFill>
                  <a:srgbClr val="2B4150"/>
                </a:solidFill>
                <a:latin typeface="PT Serif" pitchFamily="34" charset="0"/>
                <a:ea typeface="PT Serif" pitchFamily="34" charset="-122"/>
                <a:cs typeface="PT Serif" pitchFamily="34" charset="-120"/>
              </a:rPr>
              <a:t>nguyên</a:t>
            </a:r>
            <a:r>
              <a:rPr lang="en-US" sz="1750" kern="0" spc="-36" dirty="0">
                <a:solidFill>
                  <a:srgbClr val="2B4150"/>
                </a:solidFill>
                <a:latin typeface="PT Serif" pitchFamily="34" charset="0"/>
                <a:ea typeface="PT Serif" pitchFamily="34" charset="-122"/>
                <a:cs typeface="PT Serif" pitchFamily="34" charset="-120"/>
              </a:rPr>
              <a:t>.</a:t>
            </a:r>
            <a:endParaRPr lang="en-US" sz="1750" dirty="0"/>
          </a:p>
        </p:txBody>
      </p:sp>
      <p:sp>
        <p:nvSpPr>
          <p:cNvPr id="8" name="Text 6"/>
          <p:cNvSpPr/>
          <p:nvPr/>
        </p:nvSpPr>
        <p:spPr>
          <a:xfrm>
            <a:off x="793790" y="3484530"/>
            <a:ext cx="8691920"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Quá trình nén</a:t>
            </a:r>
            <a:r>
              <a:rPr lang="en-US" sz="1750" kern="0" spc="-36" dirty="0">
                <a:solidFill>
                  <a:srgbClr val="2B4150"/>
                </a:solidFill>
                <a:latin typeface="PT Serif" pitchFamily="34" charset="0"/>
                <a:ea typeface="PT Serif" pitchFamily="34" charset="-122"/>
                <a:cs typeface="PT Serif" pitchFamily="34" charset="-120"/>
              </a:rPr>
              <a:t>: Giấy phế liệu được nén thành kiện dễ vận chuyển và lưu </a:t>
            </a:r>
            <a:r>
              <a:rPr lang="en-US" sz="1750" kern="0" spc="-36" dirty="0" err="1">
                <a:solidFill>
                  <a:srgbClr val="2B4150"/>
                </a:solidFill>
                <a:latin typeface="PT Serif" pitchFamily="34" charset="0"/>
                <a:ea typeface="PT Serif" pitchFamily="34" charset="-122"/>
                <a:cs typeface="PT Serif" pitchFamily="34" charset="-120"/>
              </a:rPr>
              <a:t>trữ</a:t>
            </a:r>
            <a:r>
              <a:rPr lang="en-US" sz="1750" kern="0" spc="-36" dirty="0">
                <a:solidFill>
                  <a:srgbClr val="2B4150"/>
                </a:solidFill>
                <a:latin typeface="PT Serif" pitchFamily="34" charset="0"/>
                <a:ea typeface="PT Serif" pitchFamily="34" charset="-122"/>
                <a:cs typeface="PT Serif" pitchFamily="34" charset="-120"/>
              </a:rPr>
              <a:t>.</a:t>
            </a:r>
            <a:endParaRPr lang="en-US" sz="1750" dirty="0"/>
          </a:p>
        </p:txBody>
      </p:sp>
      <p:sp>
        <p:nvSpPr>
          <p:cNvPr id="9" name="Text 7"/>
          <p:cNvSpPr/>
          <p:nvPr/>
        </p:nvSpPr>
        <p:spPr>
          <a:xfrm>
            <a:off x="793790" y="4431244"/>
            <a:ext cx="8691920" cy="1088708"/>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Lợi ích tái chế</a:t>
            </a:r>
            <a:r>
              <a:rPr lang="en-US" sz="1750" kern="0" spc="-36" dirty="0">
                <a:solidFill>
                  <a:srgbClr val="2B4150"/>
                </a:solidFill>
                <a:latin typeface="PT Serif" pitchFamily="34" charset="0"/>
                <a:ea typeface="PT Serif" pitchFamily="34" charset="-122"/>
                <a:cs typeface="PT Serif" pitchFamily="34" charset="-120"/>
              </a:rPr>
              <a:t>: Giảm rác thải, tiết kiệm năng lượng và nước, nâng cao hiệu suất </a:t>
            </a:r>
            <a:r>
              <a:rPr lang="en-US" sz="1750" kern="0" spc="-36" dirty="0" err="1">
                <a:solidFill>
                  <a:srgbClr val="2B4150"/>
                </a:solidFill>
                <a:latin typeface="PT Serif" pitchFamily="34" charset="0"/>
                <a:ea typeface="PT Serif" pitchFamily="34" charset="-122"/>
                <a:cs typeface="PT Serif" pitchFamily="34" charset="-120"/>
              </a:rPr>
              <a:t>tái</a:t>
            </a:r>
            <a:r>
              <a:rPr lang="en-US" sz="1750" kern="0" spc="-36" dirty="0">
                <a:solidFill>
                  <a:srgbClr val="2B4150"/>
                </a:solidFill>
                <a:latin typeface="PT Serif" pitchFamily="34" charset="0"/>
                <a:ea typeface="PT Serif" pitchFamily="34" charset="-122"/>
                <a:cs typeface="PT Serif" pitchFamily="34" charset="-120"/>
              </a:rPr>
              <a:t> </a:t>
            </a:r>
            <a:r>
              <a:rPr lang="en-US" sz="1750" kern="0" spc="-36" dirty="0" err="1">
                <a:solidFill>
                  <a:srgbClr val="2B4150"/>
                </a:solidFill>
                <a:latin typeface="PT Serif" pitchFamily="34" charset="0"/>
                <a:ea typeface="PT Serif" pitchFamily="34" charset="-122"/>
                <a:cs typeface="PT Serif" pitchFamily="34" charset="-120"/>
              </a:rPr>
              <a:t>chế</a:t>
            </a:r>
            <a:r>
              <a:rPr lang="en-US" sz="1750" kern="0" spc="-36" dirty="0">
                <a:solidFill>
                  <a:srgbClr val="2B4150"/>
                </a:solidFill>
                <a:latin typeface="PT Serif" pitchFamily="34" charset="0"/>
                <a:ea typeface="PT Serif" pitchFamily="34" charset="-122"/>
                <a:cs typeface="PT Serif" pitchFamily="34" charset="-120"/>
              </a:rPr>
              <a:t>.</a:t>
            </a:r>
            <a:endParaRPr lang="en-US" sz="1750" dirty="0"/>
          </a:p>
        </p:txBody>
      </p:sp>
      <p:sp>
        <p:nvSpPr>
          <p:cNvPr id="10" name="Text 8"/>
          <p:cNvSpPr/>
          <p:nvPr/>
        </p:nvSpPr>
        <p:spPr>
          <a:xfrm>
            <a:off x="793790" y="5316022"/>
            <a:ext cx="8691920"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Hiệu quả máy ép</a:t>
            </a:r>
            <a:r>
              <a:rPr lang="en-US" sz="1750" kern="0" spc="-36" dirty="0">
                <a:solidFill>
                  <a:srgbClr val="2B4150"/>
                </a:solidFill>
                <a:latin typeface="PT Serif" pitchFamily="34" charset="0"/>
                <a:ea typeface="PT Serif" pitchFamily="34" charset="-122"/>
                <a:cs typeface="PT Serif" pitchFamily="34" charset="-120"/>
              </a:rPr>
              <a:t>: Cải thiện thu hồi giấy, tăng khả năng tái sử </a:t>
            </a:r>
            <a:r>
              <a:rPr lang="en-US" sz="1750" kern="0" spc="-36" dirty="0" err="1">
                <a:solidFill>
                  <a:srgbClr val="2B4150"/>
                </a:solidFill>
                <a:latin typeface="PT Serif" pitchFamily="34" charset="0"/>
                <a:ea typeface="PT Serif" pitchFamily="34" charset="-122"/>
                <a:cs typeface="PT Serif" pitchFamily="34" charset="-120"/>
              </a:rPr>
              <a:t>dụng</a:t>
            </a:r>
            <a:r>
              <a:rPr lang="en-US" sz="1750" kern="0" spc="-36" dirty="0">
                <a:solidFill>
                  <a:srgbClr val="2B4150"/>
                </a:solidFill>
                <a:latin typeface="PT Serif" pitchFamily="34" charset="0"/>
                <a:ea typeface="PT Serif" pitchFamily="34" charset="-122"/>
                <a:cs typeface="PT Serif" pitchFamily="34" charset="-120"/>
              </a:rPr>
              <a:t>.</a:t>
            </a:r>
            <a:endParaRPr lang="en-US" sz="1750" dirty="0"/>
          </a:p>
        </p:txBody>
      </p:sp>
      <p:sp>
        <p:nvSpPr>
          <p:cNvPr id="11" name="Text 9"/>
          <p:cNvSpPr/>
          <p:nvPr/>
        </p:nvSpPr>
        <p:spPr>
          <a:xfrm>
            <a:off x="793790" y="6121122"/>
            <a:ext cx="8691920"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Máy ép hiện đại</a:t>
            </a:r>
            <a:r>
              <a:rPr lang="en-US" sz="1750" kern="0" spc="-36" dirty="0">
                <a:solidFill>
                  <a:srgbClr val="2B4150"/>
                </a:solidFill>
                <a:latin typeface="PT Serif" pitchFamily="34" charset="0"/>
                <a:ea typeface="PT Serif" pitchFamily="34" charset="-122"/>
                <a:cs typeface="PT Serif" pitchFamily="34" charset="-120"/>
              </a:rPr>
              <a:t>: Tích hợp tính năng thông minh, tối ưu nén và đảm bảo chất lượng sản phẩm, tạo lợi ích kinh tế và phát triển bền vững.</a:t>
            </a:r>
            <a:endParaRPr lang="en-US" sz="1750" dirty="0"/>
          </a:p>
        </p:txBody>
      </p:sp>
      <p:pic>
        <p:nvPicPr>
          <p:cNvPr id="12" name="Image 0" descr="preencoded.png"/>
          <p:cNvPicPr>
            <a:picLocks noChangeAspect="1"/>
          </p:cNvPicPr>
          <p:nvPr/>
        </p:nvPicPr>
        <p:blipFill>
          <a:blip r:embed="rId3"/>
          <a:stretch>
            <a:fillRect/>
          </a:stretch>
        </p:blipFill>
        <p:spPr>
          <a:xfrm>
            <a:off x="10046732" y="2713673"/>
            <a:ext cx="3797379" cy="3797379"/>
          </a:xfrm>
          <a:prstGeom prst="rect">
            <a:avLst/>
          </a:prstGeom>
        </p:spPr>
      </p:pic>
      <p:sp>
        <p:nvSpPr>
          <p:cNvPr id="13" name="Text 10"/>
          <p:cNvSpPr/>
          <p:nvPr/>
        </p:nvSpPr>
        <p:spPr>
          <a:xfrm>
            <a:off x="10046732" y="6766203"/>
            <a:ext cx="3797379" cy="362903"/>
          </a:xfrm>
          <a:prstGeom prst="rect">
            <a:avLst/>
          </a:prstGeom>
          <a:noFill/>
          <a:ln/>
        </p:spPr>
        <p:txBody>
          <a:bodyPr wrap="none" lIns="0" tIns="0" rIns="0" bIns="0" rtlCol="0" anchor="t"/>
          <a:lstStyle/>
          <a:p>
            <a:pPr marL="0" indent="0">
              <a:lnSpc>
                <a:spcPts val="2850"/>
              </a:lnSpc>
              <a:buNone/>
            </a:pPr>
            <a:endParaRPr lang="en-US" sz="1750" dirty="0"/>
          </a:p>
        </p:txBody>
      </p:sp>
      <p:pic>
        <p:nvPicPr>
          <p:cNvPr id="14" name="Picture 13">
            <a:extLst>
              <a:ext uri="{FF2B5EF4-FFF2-40B4-BE49-F238E27FC236}">
                <a16:creationId xmlns:a16="http://schemas.microsoft.com/office/drawing/2014/main" id="{1A331BEC-A63E-C986-8EAE-E6E3FBFBEBAA}"/>
              </a:ext>
            </a:extLst>
          </p:cNvPr>
          <p:cNvPicPr>
            <a:picLocks noChangeAspect="1"/>
          </p:cNvPicPr>
          <p:nvPr/>
        </p:nvPicPr>
        <p:blipFill>
          <a:blip r:embed="rId4"/>
          <a:stretch>
            <a:fillRect/>
          </a:stretch>
        </p:blipFill>
        <p:spPr>
          <a:xfrm>
            <a:off x="11877150" y="7416541"/>
            <a:ext cx="2550447" cy="789752"/>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6364342" y="119599"/>
            <a:ext cx="2591633" cy="2591633"/>
          </a:xfrm>
          <a:prstGeom prst="rect">
            <a:avLst/>
          </a:prstGeom>
        </p:spPr>
      </p:pic>
      <p:sp>
        <p:nvSpPr>
          <p:cNvPr id="3" name="Shape 0"/>
          <p:cNvSpPr/>
          <p:nvPr/>
        </p:nvSpPr>
        <p:spPr>
          <a:xfrm>
            <a:off x="829032" y="3405783"/>
            <a:ext cx="22860" cy="4246721"/>
          </a:xfrm>
          <a:prstGeom prst="roundRect">
            <a:avLst>
              <a:gd name="adj" fmla="val 386078"/>
            </a:avLst>
          </a:prstGeom>
          <a:solidFill>
            <a:srgbClr val="B9D0DE"/>
          </a:solidFill>
          <a:ln/>
        </p:spPr>
      </p:sp>
      <p:sp>
        <p:nvSpPr>
          <p:cNvPr id="4" name="Shape 1"/>
          <p:cNvSpPr/>
          <p:nvPr/>
        </p:nvSpPr>
        <p:spPr>
          <a:xfrm>
            <a:off x="1001435" y="3814524"/>
            <a:ext cx="735449" cy="22860"/>
          </a:xfrm>
          <a:prstGeom prst="roundRect">
            <a:avLst>
              <a:gd name="adj" fmla="val 386078"/>
            </a:avLst>
          </a:prstGeom>
          <a:solidFill>
            <a:srgbClr val="2B678C"/>
          </a:solidFill>
          <a:ln/>
        </p:spPr>
      </p:sp>
      <p:sp>
        <p:nvSpPr>
          <p:cNvPr id="5" name="Shape 2"/>
          <p:cNvSpPr/>
          <p:nvPr/>
        </p:nvSpPr>
        <p:spPr>
          <a:xfrm>
            <a:off x="656630" y="3642122"/>
            <a:ext cx="367665" cy="367665"/>
          </a:xfrm>
          <a:prstGeom prst="roundRect">
            <a:avLst>
              <a:gd name="adj" fmla="val 24005"/>
            </a:avLst>
          </a:prstGeom>
          <a:solidFill>
            <a:srgbClr val="124E73"/>
          </a:solidFill>
          <a:ln w="7620">
            <a:solidFill>
              <a:srgbClr val="2B678C"/>
            </a:solidFill>
            <a:prstDash val="solid"/>
          </a:ln>
        </p:spPr>
      </p:sp>
      <p:sp>
        <p:nvSpPr>
          <p:cNvPr id="6" name="Text 3"/>
          <p:cNvSpPr/>
          <p:nvPr/>
        </p:nvSpPr>
        <p:spPr>
          <a:xfrm>
            <a:off x="5312862" y="3477994"/>
            <a:ext cx="3000018" cy="328255"/>
          </a:xfrm>
          <a:prstGeom prst="rect">
            <a:avLst/>
          </a:prstGeom>
          <a:noFill/>
          <a:ln/>
        </p:spPr>
        <p:txBody>
          <a:bodyPr wrap="none" lIns="0" tIns="0" rIns="0" bIns="0" rtlCol="0" anchor="t"/>
          <a:lstStyle/>
          <a:p>
            <a:pPr marL="0" indent="0">
              <a:lnSpc>
                <a:spcPts val="2550"/>
              </a:lnSpc>
              <a:buNone/>
            </a:pPr>
            <a:r>
              <a:rPr lang="en-US" sz="3200" b="1" kern="0" spc="-62" dirty="0">
                <a:solidFill>
                  <a:srgbClr val="2B4150"/>
                </a:solidFill>
                <a:latin typeface="Montserrat Medium" panose="00000600000000000000" pitchFamily="2" charset="0"/>
                <a:ea typeface="MuseoModerno Bold" pitchFamily="34" charset="-122"/>
                <a:cs typeface="MuseoModerno Bold" pitchFamily="34" charset="-120"/>
              </a:rPr>
              <a:t>D. Những rủi ro liên quan</a:t>
            </a:r>
            <a:endParaRPr lang="en-US" sz="3200" dirty="0"/>
          </a:p>
        </p:txBody>
      </p:sp>
      <p:sp>
        <p:nvSpPr>
          <p:cNvPr id="7" name="Text 4"/>
          <p:cNvSpPr/>
          <p:nvPr/>
        </p:nvSpPr>
        <p:spPr>
          <a:xfrm>
            <a:off x="1996202" y="4070033"/>
            <a:ext cx="11898749" cy="336233"/>
          </a:xfrm>
          <a:prstGeom prst="rect">
            <a:avLst/>
          </a:prstGeom>
          <a:noFill/>
          <a:ln/>
        </p:spPr>
        <p:txBody>
          <a:bodyPr wrap="none" lIns="0" tIns="0" rIns="0" bIns="0" rtlCol="0" anchor="t"/>
          <a:lstStyle/>
          <a:p>
            <a:pPr marL="0" indent="0">
              <a:lnSpc>
                <a:spcPts val="2600"/>
              </a:lnSpc>
              <a:buNone/>
            </a:pPr>
            <a:endParaRPr lang="en-US" sz="1650" dirty="0"/>
          </a:p>
        </p:txBody>
      </p:sp>
      <p:sp>
        <p:nvSpPr>
          <p:cNvPr id="8" name="Text 5"/>
          <p:cNvSpPr/>
          <p:nvPr/>
        </p:nvSpPr>
        <p:spPr>
          <a:xfrm>
            <a:off x="1996203" y="4532233"/>
            <a:ext cx="11327912" cy="1008698"/>
          </a:xfrm>
          <a:prstGeom prst="rect">
            <a:avLst/>
          </a:prstGeom>
          <a:noFill/>
          <a:ln/>
        </p:spPr>
        <p:txBody>
          <a:bodyPr wrap="square" lIns="0" tIns="0" rIns="0" bIns="0" rtlCol="0" anchor="t"/>
          <a:lstStyle/>
          <a:p>
            <a:pPr marL="342900" indent="-342900" algn="l">
              <a:lnSpc>
                <a:spcPts val="2600"/>
              </a:lnSpc>
              <a:buSzPct val="100000"/>
              <a:buChar char="•"/>
            </a:pPr>
            <a:r>
              <a:rPr lang="en-US" sz="1650" b="1" kern="0" spc="-33" dirty="0">
                <a:solidFill>
                  <a:srgbClr val="2B4150"/>
                </a:solidFill>
                <a:latin typeface="PT Serif" pitchFamily="34" charset="0"/>
                <a:ea typeface="PT Serif" pitchFamily="34" charset="-122"/>
                <a:cs typeface="PT Serif" pitchFamily="34" charset="-120"/>
              </a:rPr>
              <a:t>Chấn thương do máy móc</a:t>
            </a:r>
            <a:r>
              <a:rPr lang="en-US" sz="1650" kern="0" spc="-33" dirty="0">
                <a:solidFill>
                  <a:srgbClr val="2B4150"/>
                </a:solidFill>
                <a:latin typeface="PT Serif" pitchFamily="34" charset="0"/>
                <a:ea typeface="PT Serif" pitchFamily="34" charset="-122"/>
                <a:cs typeface="PT Serif" pitchFamily="34" charset="-120"/>
              </a:rPr>
              <a:t>: Người lao động có thể bị mắc kẹt, va chạm hoặc thương tích nghiêm trọng nếu không tuân thủ quy tắc an </a:t>
            </a:r>
            <a:r>
              <a:rPr lang="en-US" sz="1650" kern="0" spc="-33" dirty="0" err="1">
                <a:solidFill>
                  <a:srgbClr val="2B4150"/>
                </a:solidFill>
                <a:latin typeface="PT Serif" pitchFamily="34" charset="0"/>
                <a:ea typeface="PT Serif" pitchFamily="34" charset="-122"/>
                <a:cs typeface="PT Serif" pitchFamily="34" charset="-120"/>
              </a:rPr>
              <a:t>toàn</a:t>
            </a:r>
            <a:r>
              <a:rPr lang="en-US" sz="1650" kern="0" spc="-33" dirty="0">
                <a:solidFill>
                  <a:srgbClr val="2B4150"/>
                </a:solidFill>
                <a:latin typeface="PT Serif" pitchFamily="34" charset="0"/>
                <a:ea typeface="PT Serif" pitchFamily="34" charset="-122"/>
                <a:cs typeface="PT Serif" pitchFamily="34" charset="-120"/>
              </a:rPr>
              <a:t>.</a:t>
            </a:r>
            <a:endParaRPr lang="en-US" sz="1650" dirty="0"/>
          </a:p>
        </p:txBody>
      </p:sp>
      <p:sp>
        <p:nvSpPr>
          <p:cNvPr id="9" name="Text 6"/>
          <p:cNvSpPr/>
          <p:nvPr/>
        </p:nvSpPr>
        <p:spPr>
          <a:xfrm>
            <a:off x="1996202" y="5614392"/>
            <a:ext cx="11898749" cy="672465"/>
          </a:xfrm>
          <a:prstGeom prst="rect">
            <a:avLst/>
          </a:prstGeom>
          <a:noFill/>
          <a:ln/>
        </p:spPr>
        <p:txBody>
          <a:bodyPr wrap="square" lIns="0" tIns="0" rIns="0" bIns="0" rtlCol="0" anchor="t"/>
          <a:lstStyle/>
          <a:p>
            <a:pPr marL="342900" indent="-342900" algn="l">
              <a:lnSpc>
                <a:spcPts val="2600"/>
              </a:lnSpc>
              <a:buSzPct val="100000"/>
              <a:buChar char="•"/>
            </a:pPr>
            <a:r>
              <a:rPr lang="en-US" sz="1650" b="1" kern="0" spc="-33" dirty="0">
                <a:solidFill>
                  <a:srgbClr val="2B4150"/>
                </a:solidFill>
                <a:latin typeface="PT Serif" pitchFamily="34" charset="0"/>
                <a:ea typeface="PT Serif" pitchFamily="34" charset="-122"/>
                <a:cs typeface="PT Serif" pitchFamily="34" charset="-120"/>
              </a:rPr>
              <a:t>Nguy cơ từ bụi và hóa chất</a:t>
            </a:r>
            <a:r>
              <a:rPr lang="en-US" sz="1650" kern="0" spc="-33" dirty="0">
                <a:solidFill>
                  <a:srgbClr val="2B4150"/>
                </a:solidFill>
                <a:latin typeface="PT Serif" pitchFamily="34" charset="0"/>
                <a:ea typeface="PT Serif" pitchFamily="34" charset="-122"/>
                <a:cs typeface="PT Serif" pitchFamily="34" charset="-120"/>
              </a:rPr>
              <a:t>: Bụi giấy gây vấn đề hô hấp, hóa chất có thể kích ứng da hoặc gây vấn đề sức </a:t>
            </a:r>
            <a:r>
              <a:rPr lang="en-US" sz="1650" kern="0" spc="-33" dirty="0" err="1">
                <a:solidFill>
                  <a:srgbClr val="2B4150"/>
                </a:solidFill>
                <a:latin typeface="PT Serif" pitchFamily="34" charset="0"/>
                <a:ea typeface="PT Serif" pitchFamily="34" charset="-122"/>
                <a:cs typeface="PT Serif" pitchFamily="34" charset="-120"/>
              </a:rPr>
              <a:t>khỏe</a:t>
            </a:r>
            <a:r>
              <a:rPr lang="en-US" sz="1650" kern="0" spc="-33" dirty="0">
                <a:solidFill>
                  <a:srgbClr val="2B4150"/>
                </a:solidFill>
                <a:latin typeface="PT Serif" pitchFamily="34" charset="0"/>
                <a:ea typeface="PT Serif" pitchFamily="34" charset="-122"/>
                <a:cs typeface="PT Serif" pitchFamily="34" charset="-120"/>
              </a:rPr>
              <a:t>.</a:t>
            </a:r>
            <a:endParaRPr lang="en-US" sz="1650" dirty="0"/>
          </a:p>
        </p:txBody>
      </p:sp>
      <p:sp>
        <p:nvSpPr>
          <p:cNvPr id="10" name="Text 7"/>
          <p:cNvSpPr/>
          <p:nvPr/>
        </p:nvSpPr>
        <p:spPr>
          <a:xfrm>
            <a:off x="1996202" y="6360319"/>
            <a:ext cx="11898749" cy="672465"/>
          </a:xfrm>
          <a:prstGeom prst="rect">
            <a:avLst/>
          </a:prstGeom>
          <a:noFill/>
          <a:ln/>
        </p:spPr>
        <p:txBody>
          <a:bodyPr wrap="square" lIns="0" tIns="0" rIns="0" bIns="0" rtlCol="0" anchor="t"/>
          <a:lstStyle/>
          <a:p>
            <a:pPr marL="342900" indent="-342900" algn="l">
              <a:lnSpc>
                <a:spcPts val="2600"/>
              </a:lnSpc>
              <a:buSzPct val="100000"/>
              <a:buChar char="•"/>
            </a:pPr>
            <a:r>
              <a:rPr lang="en-US" sz="1650" b="1" kern="0" spc="-33" dirty="0">
                <a:solidFill>
                  <a:srgbClr val="2B4150"/>
                </a:solidFill>
                <a:latin typeface="PT Serif" pitchFamily="34" charset="0"/>
                <a:ea typeface="PT Serif" pitchFamily="34" charset="-122"/>
                <a:cs typeface="PT Serif" pitchFamily="34" charset="-120"/>
              </a:rPr>
              <a:t>Sự cố về điện và cơ khí</a:t>
            </a:r>
            <a:r>
              <a:rPr lang="en-US" sz="1650" kern="0" spc="-33" dirty="0">
                <a:solidFill>
                  <a:srgbClr val="2B4150"/>
                </a:solidFill>
                <a:latin typeface="PT Serif" pitchFamily="34" charset="0"/>
                <a:ea typeface="PT Serif" pitchFamily="34" charset="-122"/>
                <a:cs typeface="PT Serif" pitchFamily="34" charset="-120"/>
              </a:rPr>
              <a:t>: Lỗi kỹ thuật có thể gây hỏng máy, cháy nổ, nguy hiểm cho người lao động và thiệt hại tài </a:t>
            </a:r>
            <a:r>
              <a:rPr lang="en-US" sz="1650" kern="0" spc="-33" dirty="0" err="1">
                <a:solidFill>
                  <a:srgbClr val="2B4150"/>
                </a:solidFill>
                <a:latin typeface="PT Serif" pitchFamily="34" charset="0"/>
                <a:ea typeface="PT Serif" pitchFamily="34" charset="-122"/>
                <a:cs typeface="PT Serif" pitchFamily="34" charset="-120"/>
              </a:rPr>
              <a:t>sản</a:t>
            </a:r>
            <a:r>
              <a:rPr lang="en-US" sz="1650" kern="0" spc="-33" dirty="0">
                <a:solidFill>
                  <a:srgbClr val="2B4150"/>
                </a:solidFill>
                <a:latin typeface="PT Serif" pitchFamily="34" charset="0"/>
                <a:ea typeface="PT Serif" pitchFamily="34" charset="-122"/>
                <a:cs typeface="PT Serif" pitchFamily="34" charset="-120"/>
              </a:rPr>
              <a:t>.</a:t>
            </a:r>
            <a:endParaRPr lang="en-US" sz="1650" dirty="0"/>
          </a:p>
        </p:txBody>
      </p:sp>
      <p:sp>
        <p:nvSpPr>
          <p:cNvPr id="11" name="Text 8"/>
          <p:cNvSpPr/>
          <p:nvPr/>
        </p:nvSpPr>
        <p:spPr>
          <a:xfrm>
            <a:off x="1996202" y="7106245"/>
            <a:ext cx="11898749" cy="336233"/>
          </a:xfrm>
          <a:prstGeom prst="rect">
            <a:avLst/>
          </a:prstGeom>
          <a:noFill/>
          <a:ln/>
        </p:spPr>
        <p:txBody>
          <a:bodyPr wrap="none" lIns="0" tIns="0" rIns="0" bIns="0" rtlCol="0" anchor="t"/>
          <a:lstStyle/>
          <a:p>
            <a:pPr marL="342900" indent="-342900" algn="l">
              <a:lnSpc>
                <a:spcPts val="2600"/>
              </a:lnSpc>
              <a:buSzPct val="100000"/>
              <a:buChar char="•"/>
            </a:pPr>
            <a:r>
              <a:rPr lang="en-US" sz="1650" b="1" kern="0" spc="-33" dirty="0">
                <a:solidFill>
                  <a:srgbClr val="2B4150"/>
                </a:solidFill>
                <a:latin typeface="PT Serif" pitchFamily="34" charset="0"/>
                <a:ea typeface="PT Serif" pitchFamily="34" charset="-122"/>
                <a:cs typeface="PT Serif" pitchFamily="34" charset="-120"/>
              </a:rPr>
              <a:t>Cần bảo trì định kỳ</a:t>
            </a:r>
            <a:r>
              <a:rPr lang="en-US" sz="1650" kern="0" spc="-33" dirty="0">
                <a:solidFill>
                  <a:srgbClr val="2B4150"/>
                </a:solidFill>
                <a:latin typeface="PT Serif" pitchFamily="34" charset="0"/>
                <a:ea typeface="PT Serif" pitchFamily="34" charset="-122"/>
                <a:cs typeface="PT Serif" pitchFamily="34" charset="-120"/>
              </a:rPr>
              <a:t>: Việc không bảo trì và kiểm tra máy làm tăng nguy cơ sự cố.</a:t>
            </a:r>
            <a:endParaRPr lang="en-US" sz="1650" dirty="0"/>
          </a:p>
        </p:txBody>
      </p:sp>
      <p:pic>
        <p:nvPicPr>
          <p:cNvPr id="12" name="Picture 11">
            <a:extLst>
              <a:ext uri="{FF2B5EF4-FFF2-40B4-BE49-F238E27FC236}">
                <a16:creationId xmlns:a16="http://schemas.microsoft.com/office/drawing/2014/main" id="{05B28D89-9400-EE8C-F65F-F1FDCF8E2C09}"/>
              </a:ext>
            </a:extLst>
          </p:cNvPr>
          <p:cNvPicPr>
            <a:picLocks noChangeAspect="1"/>
          </p:cNvPicPr>
          <p:nvPr/>
        </p:nvPicPr>
        <p:blipFill>
          <a:blip r:embed="rId4"/>
          <a:stretch>
            <a:fillRect/>
          </a:stretch>
        </p:blipFill>
        <p:spPr>
          <a:xfrm>
            <a:off x="11877150" y="7416541"/>
            <a:ext cx="2550447" cy="789752"/>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506164" y="401777"/>
            <a:ext cx="3618071" cy="316706"/>
          </a:xfrm>
          <a:prstGeom prst="rect">
            <a:avLst/>
          </a:prstGeom>
          <a:noFill/>
          <a:ln/>
        </p:spPr>
        <p:txBody>
          <a:bodyPr wrap="none" lIns="0" tIns="0" rIns="0" bIns="0" rtlCol="0" anchor="t"/>
          <a:lstStyle/>
          <a:p>
            <a:pPr marL="0" indent="0" algn="ctr">
              <a:lnSpc>
                <a:spcPts val="2450"/>
              </a:lnSpc>
              <a:buNone/>
            </a:pPr>
            <a:r>
              <a:rPr lang="en-US" sz="2800" b="1" kern="0" spc="-60" dirty="0">
                <a:solidFill>
                  <a:srgbClr val="124E73"/>
                </a:solidFill>
                <a:latin typeface="Montserrat Medium" panose="00000600000000000000" pitchFamily="2" charset="0"/>
                <a:ea typeface="MuseoModerno Bold" pitchFamily="34" charset="-122"/>
                <a:cs typeface="MuseoModerno Bold" pitchFamily="34" charset="-120"/>
              </a:rPr>
              <a:t>III. Kiểm tra và bảo trì an toàn</a:t>
            </a:r>
            <a:endParaRPr lang="en-US" sz="2800" dirty="0"/>
          </a:p>
        </p:txBody>
      </p:sp>
      <p:pic>
        <p:nvPicPr>
          <p:cNvPr id="3" name="Image 0" descr="preencoded.png"/>
          <p:cNvPicPr>
            <a:picLocks noChangeAspect="1"/>
          </p:cNvPicPr>
          <p:nvPr/>
        </p:nvPicPr>
        <p:blipFill>
          <a:blip r:embed="rId3"/>
          <a:stretch>
            <a:fillRect/>
          </a:stretch>
        </p:blipFill>
        <p:spPr>
          <a:xfrm>
            <a:off x="4950500" y="1392734"/>
            <a:ext cx="4729282" cy="2627352"/>
          </a:xfrm>
          <a:prstGeom prst="rect">
            <a:avLst/>
          </a:prstGeom>
        </p:spPr>
      </p:pic>
      <p:sp>
        <p:nvSpPr>
          <p:cNvPr id="4" name="Text 1"/>
          <p:cNvSpPr/>
          <p:nvPr/>
        </p:nvSpPr>
        <p:spPr>
          <a:xfrm>
            <a:off x="591145" y="3789045"/>
            <a:ext cx="13448109" cy="270272"/>
          </a:xfrm>
          <a:prstGeom prst="rect">
            <a:avLst/>
          </a:prstGeom>
          <a:noFill/>
          <a:ln/>
        </p:spPr>
        <p:txBody>
          <a:bodyPr wrap="none" lIns="0" tIns="0" rIns="0" bIns="0" rtlCol="0" anchor="t"/>
          <a:lstStyle/>
          <a:p>
            <a:pPr marL="0" indent="0" algn="ctr">
              <a:lnSpc>
                <a:spcPts val="2100"/>
              </a:lnSpc>
              <a:buNone/>
            </a:pPr>
            <a:endParaRPr lang="en-US" sz="1300" dirty="0"/>
          </a:p>
        </p:txBody>
      </p:sp>
      <p:pic>
        <p:nvPicPr>
          <p:cNvPr id="5" name="Image 1" descr="preencoded.png"/>
          <p:cNvPicPr>
            <a:picLocks noChangeAspect="1"/>
          </p:cNvPicPr>
          <p:nvPr/>
        </p:nvPicPr>
        <p:blipFill>
          <a:blip r:embed="rId4"/>
          <a:stretch>
            <a:fillRect/>
          </a:stretch>
        </p:blipFill>
        <p:spPr>
          <a:xfrm>
            <a:off x="591145" y="4249222"/>
            <a:ext cx="844510" cy="3515082"/>
          </a:xfrm>
          <a:prstGeom prst="rect">
            <a:avLst/>
          </a:prstGeom>
        </p:spPr>
      </p:pic>
      <p:sp>
        <p:nvSpPr>
          <p:cNvPr id="6" name="Text 2"/>
          <p:cNvSpPr/>
          <p:nvPr/>
        </p:nvSpPr>
        <p:spPr>
          <a:xfrm>
            <a:off x="1688902" y="4336792"/>
            <a:ext cx="3751302" cy="263843"/>
          </a:xfrm>
          <a:prstGeom prst="rect">
            <a:avLst/>
          </a:prstGeom>
          <a:noFill/>
          <a:ln/>
        </p:spPr>
        <p:txBody>
          <a:bodyPr wrap="none" lIns="0" tIns="0" rIns="0" bIns="0" rtlCol="0" anchor="t"/>
          <a:lstStyle/>
          <a:p>
            <a:pPr marL="0" indent="0">
              <a:lnSpc>
                <a:spcPts val="2050"/>
              </a:lnSpc>
              <a:buNone/>
            </a:pPr>
            <a:r>
              <a:rPr lang="en-US" sz="2000" b="1" kern="0" spc="-50" dirty="0">
                <a:solidFill>
                  <a:srgbClr val="2B4150"/>
                </a:solidFill>
                <a:latin typeface="Montserrat Medium" panose="00000600000000000000" pitchFamily="2" charset="0"/>
                <a:ea typeface="MuseoModerno Bold" pitchFamily="34" charset="-122"/>
                <a:cs typeface="MuseoModerno Bold" pitchFamily="34" charset="-120"/>
              </a:rPr>
              <a:t>A. Kiểm tra an toàn trước khi vận hành</a:t>
            </a:r>
            <a:endParaRPr lang="en-US" sz="2000" dirty="0"/>
          </a:p>
        </p:txBody>
      </p:sp>
      <p:sp>
        <p:nvSpPr>
          <p:cNvPr id="7" name="Text 3"/>
          <p:cNvSpPr/>
          <p:nvPr/>
        </p:nvSpPr>
        <p:spPr>
          <a:xfrm>
            <a:off x="1688902" y="5082957"/>
            <a:ext cx="12350353" cy="270272"/>
          </a:xfrm>
          <a:prstGeom prst="rect">
            <a:avLst/>
          </a:prstGeom>
          <a:noFill/>
          <a:ln/>
        </p:spPr>
        <p:txBody>
          <a:bodyPr wrap="none" lIns="0" tIns="0" rIns="0" bIns="0" rtlCol="0" anchor="t"/>
          <a:lstStyle/>
          <a:p>
            <a:pPr marL="0" indent="0">
              <a:lnSpc>
                <a:spcPts val="2100"/>
              </a:lnSpc>
              <a:buNone/>
            </a:pPr>
            <a:r>
              <a:rPr lang="en-US" sz="1300" b="1" u="sng" kern="0" spc="-27" dirty="0">
                <a:solidFill>
                  <a:srgbClr val="2B4150"/>
                </a:solidFill>
                <a:latin typeface="PT Serif" pitchFamily="34" charset="0"/>
                <a:ea typeface="PT Serif" pitchFamily="34" charset="-122"/>
                <a:cs typeface="PT Serif" pitchFamily="34" charset="-120"/>
              </a:rPr>
              <a:t>LƯU Ý:</a:t>
            </a:r>
            <a:r>
              <a:rPr lang="en-US" sz="1300" kern="0" spc="-27" dirty="0">
                <a:solidFill>
                  <a:srgbClr val="2B4150"/>
                </a:solidFill>
                <a:latin typeface="PT Serif" pitchFamily="34" charset="0"/>
                <a:ea typeface="PT Serif" pitchFamily="34" charset="-122"/>
                <a:cs typeface="PT Serif" pitchFamily="34" charset="-120"/>
              </a:rPr>
              <a:t> Trước khi kiểm tra cần sử dụng bảo hộ cá nhân: Găng tay, kính bảo hộ và giày chống trượt</a:t>
            </a:r>
            <a:endParaRPr lang="en-US" sz="1300" dirty="0"/>
          </a:p>
        </p:txBody>
      </p:sp>
      <p:sp>
        <p:nvSpPr>
          <p:cNvPr id="8" name="Text 4"/>
          <p:cNvSpPr/>
          <p:nvPr/>
        </p:nvSpPr>
        <p:spPr>
          <a:xfrm>
            <a:off x="1688902" y="5154811"/>
            <a:ext cx="12350353" cy="270272"/>
          </a:xfrm>
          <a:prstGeom prst="rect">
            <a:avLst/>
          </a:prstGeom>
          <a:noFill/>
          <a:ln/>
        </p:spPr>
        <p:txBody>
          <a:bodyPr wrap="none" lIns="0" tIns="0" rIns="0" bIns="0" rtlCol="0" anchor="t"/>
          <a:lstStyle/>
          <a:p>
            <a:pPr marL="0" indent="0">
              <a:lnSpc>
                <a:spcPts val="2100"/>
              </a:lnSpc>
              <a:buNone/>
            </a:pPr>
            <a:endParaRPr lang="en-US" sz="1300" dirty="0"/>
          </a:p>
        </p:txBody>
      </p:sp>
      <p:sp>
        <p:nvSpPr>
          <p:cNvPr id="9" name="Text 5"/>
          <p:cNvSpPr/>
          <p:nvPr/>
        </p:nvSpPr>
        <p:spPr>
          <a:xfrm>
            <a:off x="1688900" y="5682052"/>
            <a:ext cx="12350353" cy="540544"/>
          </a:xfrm>
          <a:prstGeom prst="rect">
            <a:avLst/>
          </a:prstGeom>
          <a:noFill/>
          <a:ln/>
        </p:spPr>
        <p:txBody>
          <a:bodyPr wrap="square" lIns="0" tIns="0" rIns="0" bIns="0" rtlCol="0" anchor="t"/>
          <a:lstStyle/>
          <a:p>
            <a:pPr marL="342900" indent="-342900" algn="l">
              <a:lnSpc>
                <a:spcPts val="2100"/>
              </a:lnSpc>
              <a:buSzPct val="100000"/>
              <a:buChar char="•"/>
            </a:pPr>
            <a:r>
              <a:rPr lang="en-US" sz="1300" b="1" kern="0" spc="-27" dirty="0">
                <a:solidFill>
                  <a:srgbClr val="2B4150"/>
                </a:solidFill>
                <a:latin typeface="PT Serif" pitchFamily="34" charset="0"/>
                <a:ea typeface="PT Serif" pitchFamily="34" charset="-122"/>
                <a:cs typeface="PT Serif" pitchFamily="34" charset="-120"/>
              </a:rPr>
              <a:t>Kiểm tra tổng thể máy</a:t>
            </a:r>
            <a:r>
              <a:rPr lang="en-US" sz="1300" kern="0" spc="-27" dirty="0">
                <a:solidFill>
                  <a:srgbClr val="2B4150"/>
                </a:solidFill>
                <a:latin typeface="PT Serif" pitchFamily="34" charset="0"/>
                <a:ea typeface="PT Serif" pitchFamily="34" charset="-122"/>
                <a:cs typeface="PT Serif" pitchFamily="34" charset="-120"/>
              </a:rPr>
              <a:t>: Kiểm tra khung máy, buồng ép và các bộ phận khác, ghi nhận và khắc phục hư hỏng hoặc </a:t>
            </a:r>
            <a:r>
              <a:rPr lang="en-US" sz="1300" kern="0" spc="-27" dirty="0" err="1">
                <a:solidFill>
                  <a:srgbClr val="2B4150"/>
                </a:solidFill>
                <a:latin typeface="PT Serif" pitchFamily="34" charset="0"/>
                <a:ea typeface="PT Serif" pitchFamily="34" charset="-122"/>
                <a:cs typeface="PT Serif" pitchFamily="34" charset="-120"/>
              </a:rPr>
              <a:t>mòn</a:t>
            </a:r>
            <a:r>
              <a:rPr lang="en-US" sz="1300" kern="0" spc="-27" dirty="0">
                <a:solidFill>
                  <a:srgbClr val="2B4150"/>
                </a:solidFill>
                <a:latin typeface="PT Serif" pitchFamily="34" charset="0"/>
                <a:ea typeface="PT Serif" pitchFamily="34" charset="-122"/>
                <a:cs typeface="PT Serif" pitchFamily="34" charset="-120"/>
              </a:rPr>
              <a:t>.</a:t>
            </a:r>
            <a:endParaRPr lang="en-US" sz="1300" dirty="0"/>
          </a:p>
        </p:txBody>
      </p:sp>
      <p:sp>
        <p:nvSpPr>
          <p:cNvPr id="10" name="Text 6"/>
          <p:cNvSpPr/>
          <p:nvPr/>
        </p:nvSpPr>
        <p:spPr>
          <a:xfrm>
            <a:off x="1688901" y="6250765"/>
            <a:ext cx="12350353" cy="540544"/>
          </a:xfrm>
          <a:prstGeom prst="rect">
            <a:avLst/>
          </a:prstGeom>
          <a:noFill/>
          <a:ln/>
        </p:spPr>
        <p:txBody>
          <a:bodyPr wrap="square" lIns="0" tIns="0" rIns="0" bIns="0" rtlCol="0" anchor="t"/>
          <a:lstStyle/>
          <a:p>
            <a:pPr marL="342900" indent="-342900" algn="l">
              <a:lnSpc>
                <a:spcPts val="2100"/>
              </a:lnSpc>
              <a:buSzPct val="100000"/>
              <a:buChar char="•"/>
            </a:pPr>
            <a:r>
              <a:rPr lang="en-US" sz="1300" b="1" kern="0" spc="-27" dirty="0">
                <a:solidFill>
                  <a:srgbClr val="2B4150"/>
                </a:solidFill>
                <a:latin typeface="PT Serif" pitchFamily="34" charset="0"/>
                <a:ea typeface="PT Serif" pitchFamily="34" charset="-122"/>
                <a:cs typeface="PT Serif" pitchFamily="34" charset="-120"/>
              </a:rPr>
              <a:t>Kiểm tra hệ thống điều khiển và an toàn</a:t>
            </a:r>
            <a:r>
              <a:rPr lang="en-US" sz="1300" kern="0" spc="-27" dirty="0">
                <a:solidFill>
                  <a:srgbClr val="2B4150"/>
                </a:solidFill>
                <a:latin typeface="PT Serif" pitchFamily="34" charset="0"/>
                <a:ea typeface="PT Serif" pitchFamily="34" charset="-122"/>
                <a:cs typeface="PT Serif" pitchFamily="34" charset="-120"/>
              </a:rPr>
              <a:t>: Đảm bảo các nút điều khiển, đèn báo hiệu, thiết bị bảo vệ hoạt động bình </a:t>
            </a:r>
            <a:r>
              <a:rPr lang="en-US" sz="1300" kern="0" spc="-27" dirty="0" err="1">
                <a:solidFill>
                  <a:srgbClr val="2B4150"/>
                </a:solidFill>
                <a:latin typeface="PT Serif" pitchFamily="34" charset="0"/>
                <a:ea typeface="PT Serif" pitchFamily="34" charset="-122"/>
                <a:cs typeface="PT Serif" pitchFamily="34" charset="-120"/>
              </a:rPr>
              <a:t>thường</a:t>
            </a:r>
            <a:r>
              <a:rPr lang="en-US" sz="1300" kern="0" spc="-27" dirty="0">
                <a:solidFill>
                  <a:srgbClr val="2B4150"/>
                </a:solidFill>
                <a:latin typeface="PT Serif" pitchFamily="34" charset="0"/>
                <a:ea typeface="PT Serif" pitchFamily="34" charset="-122"/>
                <a:cs typeface="PT Serif" pitchFamily="34" charset="-120"/>
              </a:rPr>
              <a:t>.</a:t>
            </a:r>
            <a:endParaRPr lang="en-US" sz="1300" dirty="0"/>
          </a:p>
        </p:txBody>
      </p:sp>
      <p:sp>
        <p:nvSpPr>
          <p:cNvPr id="11" name="Text 7"/>
          <p:cNvSpPr/>
          <p:nvPr/>
        </p:nvSpPr>
        <p:spPr>
          <a:xfrm>
            <a:off x="1688902" y="6797960"/>
            <a:ext cx="12350353" cy="540544"/>
          </a:xfrm>
          <a:prstGeom prst="rect">
            <a:avLst/>
          </a:prstGeom>
          <a:noFill/>
          <a:ln/>
        </p:spPr>
        <p:txBody>
          <a:bodyPr wrap="square" lIns="0" tIns="0" rIns="0" bIns="0" rtlCol="0" anchor="t"/>
          <a:lstStyle/>
          <a:p>
            <a:pPr marL="342900" indent="-342900" algn="l">
              <a:lnSpc>
                <a:spcPts val="2100"/>
              </a:lnSpc>
              <a:buSzPct val="100000"/>
              <a:buChar char="•"/>
            </a:pPr>
            <a:r>
              <a:rPr lang="en-US" sz="1300" b="1" kern="0" spc="-27" dirty="0">
                <a:solidFill>
                  <a:srgbClr val="2B4150"/>
                </a:solidFill>
                <a:latin typeface="PT Serif" pitchFamily="34" charset="0"/>
                <a:ea typeface="PT Serif" pitchFamily="34" charset="-122"/>
                <a:cs typeface="PT Serif" pitchFamily="34" charset="-120"/>
              </a:rPr>
              <a:t>Kiểm tra nguồn điện và dây dẫn</a:t>
            </a:r>
            <a:r>
              <a:rPr lang="en-US" sz="1300" kern="0" spc="-27" dirty="0">
                <a:solidFill>
                  <a:srgbClr val="2B4150"/>
                </a:solidFill>
                <a:latin typeface="PT Serif" pitchFamily="34" charset="0"/>
                <a:ea typeface="PT Serif" pitchFamily="34" charset="-122"/>
                <a:cs typeface="PT Serif" pitchFamily="34" charset="-120"/>
              </a:rPr>
              <a:t>: Đảm bảo không có rò rỉ điện hoặc nguy cơ chập </a:t>
            </a:r>
            <a:r>
              <a:rPr lang="en-US" sz="1300" kern="0" spc="-27" dirty="0" err="1">
                <a:solidFill>
                  <a:srgbClr val="2B4150"/>
                </a:solidFill>
                <a:latin typeface="PT Serif" pitchFamily="34" charset="0"/>
                <a:ea typeface="PT Serif" pitchFamily="34" charset="-122"/>
                <a:cs typeface="PT Serif" pitchFamily="34" charset="-120"/>
              </a:rPr>
              <a:t>điện</a:t>
            </a:r>
            <a:r>
              <a:rPr lang="en-US" sz="1300" kern="0" spc="-27" dirty="0">
                <a:solidFill>
                  <a:srgbClr val="2B4150"/>
                </a:solidFill>
                <a:latin typeface="PT Serif" pitchFamily="34" charset="0"/>
                <a:ea typeface="PT Serif" pitchFamily="34" charset="-122"/>
                <a:cs typeface="PT Serif" pitchFamily="34" charset="-120"/>
              </a:rPr>
              <a:t>.</a:t>
            </a:r>
            <a:endParaRPr lang="en-US" sz="1300" dirty="0"/>
          </a:p>
        </p:txBody>
      </p:sp>
      <p:sp>
        <p:nvSpPr>
          <p:cNvPr id="12" name="Text 8"/>
          <p:cNvSpPr/>
          <p:nvPr/>
        </p:nvSpPr>
        <p:spPr>
          <a:xfrm>
            <a:off x="1688902" y="7325201"/>
            <a:ext cx="12350353" cy="270272"/>
          </a:xfrm>
          <a:prstGeom prst="rect">
            <a:avLst/>
          </a:prstGeom>
          <a:noFill/>
          <a:ln/>
        </p:spPr>
        <p:txBody>
          <a:bodyPr wrap="none" lIns="0" tIns="0" rIns="0" bIns="0" rtlCol="0" anchor="t"/>
          <a:lstStyle/>
          <a:p>
            <a:pPr marL="342900" indent="-342900" algn="l">
              <a:lnSpc>
                <a:spcPts val="2100"/>
              </a:lnSpc>
              <a:buSzPct val="100000"/>
              <a:buChar char="•"/>
            </a:pPr>
            <a:r>
              <a:rPr lang="en-US" sz="1300" b="1" kern="0" spc="-27" dirty="0">
                <a:solidFill>
                  <a:srgbClr val="2B4150"/>
                </a:solidFill>
                <a:latin typeface="PT Serif" pitchFamily="34" charset="0"/>
                <a:ea typeface="PT Serif" pitchFamily="34" charset="-122"/>
                <a:cs typeface="PT Serif" pitchFamily="34" charset="-120"/>
              </a:rPr>
              <a:t>Thông báo cho đồng nghiệp</a:t>
            </a:r>
            <a:r>
              <a:rPr lang="en-US" sz="1300" kern="0" spc="-27" dirty="0">
                <a:solidFill>
                  <a:srgbClr val="2B4150"/>
                </a:solidFill>
                <a:latin typeface="PT Serif" pitchFamily="34" charset="0"/>
                <a:ea typeface="PT Serif" pitchFamily="34" charset="-122"/>
                <a:cs typeface="PT Serif" pitchFamily="34" charset="-120"/>
              </a:rPr>
              <a:t>: Thông báo việc vận hành máy để tạo môi trường làm việc phối hợp và hỗ trợ lẫn nhau.</a:t>
            </a:r>
            <a:endParaRPr lang="en-US" sz="1300" dirty="0"/>
          </a:p>
        </p:txBody>
      </p:sp>
      <p:sp>
        <p:nvSpPr>
          <p:cNvPr id="14" name="Rectangle 13">
            <a:extLst>
              <a:ext uri="{FF2B5EF4-FFF2-40B4-BE49-F238E27FC236}">
                <a16:creationId xmlns:a16="http://schemas.microsoft.com/office/drawing/2014/main" id="{13256115-F6A7-C775-3AED-8AC42B9E8300}"/>
              </a:ext>
            </a:extLst>
          </p:cNvPr>
          <p:cNvSpPr/>
          <p:nvPr/>
        </p:nvSpPr>
        <p:spPr>
          <a:xfrm>
            <a:off x="757167" y="5218093"/>
            <a:ext cx="512466" cy="2174074"/>
          </a:xfrm>
          <a:prstGeom prst="rect">
            <a:avLst/>
          </a:prstGeom>
          <a:solidFill>
            <a:srgbClr val="124E73"/>
          </a:solidFill>
          <a:ln>
            <a:solidFill>
              <a:srgbClr val="124E7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375CD5D3-FD68-0EC6-3EA9-F10DCC54206E}"/>
              </a:ext>
            </a:extLst>
          </p:cNvPr>
          <p:cNvPicPr>
            <a:picLocks noChangeAspect="1"/>
          </p:cNvPicPr>
          <p:nvPr/>
        </p:nvPicPr>
        <p:blipFill>
          <a:blip r:embed="rId5"/>
          <a:stretch>
            <a:fillRect/>
          </a:stretch>
        </p:blipFill>
        <p:spPr>
          <a:xfrm>
            <a:off x="11877150" y="7416541"/>
            <a:ext cx="2550447" cy="789752"/>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439993" y="2880606"/>
            <a:ext cx="3892770" cy="3094893"/>
          </a:xfrm>
          <a:prstGeom prst="rect">
            <a:avLst/>
          </a:prstGeom>
        </p:spPr>
      </p:pic>
      <p:pic>
        <p:nvPicPr>
          <p:cNvPr id="3" name="Image 1" descr="preencoded.png"/>
          <p:cNvPicPr>
            <a:picLocks noChangeAspect="1"/>
          </p:cNvPicPr>
          <p:nvPr/>
        </p:nvPicPr>
        <p:blipFill>
          <a:blip r:embed="rId4"/>
          <a:stretch>
            <a:fillRect/>
          </a:stretch>
        </p:blipFill>
        <p:spPr>
          <a:xfrm>
            <a:off x="3667619" y="1284088"/>
            <a:ext cx="1134070" cy="6477952"/>
          </a:xfrm>
          <a:prstGeom prst="rect">
            <a:avLst/>
          </a:prstGeom>
        </p:spPr>
      </p:pic>
      <p:sp>
        <p:nvSpPr>
          <p:cNvPr id="4" name="Text 0"/>
          <p:cNvSpPr/>
          <p:nvPr/>
        </p:nvSpPr>
        <p:spPr>
          <a:xfrm>
            <a:off x="5141851" y="1510902"/>
            <a:ext cx="2835235" cy="354330"/>
          </a:xfrm>
          <a:prstGeom prst="rect">
            <a:avLst/>
          </a:prstGeom>
          <a:noFill/>
          <a:ln/>
        </p:spPr>
        <p:txBody>
          <a:bodyPr wrap="none" lIns="0" tIns="0" rIns="0" bIns="0" rtlCol="0" anchor="t"/>
          <a:lstStyle/>
          <a:p>
            <a:pPr marL="0" indent="0">
              <a:lnSpc>
                <a:spcPts val="2750"/>
              </a:lnSpc>
              <a:buNone/>
            </a:pPr>
            <a:r>
              <a:rPr lang="en-US" sz="2800" b="1" kern="0" spc="-67" dirty="0">
                <a:solidFill>
                  <a:srgbClr val="2B4150"/>
                </a:solidFill>
                <a:latin typeface="Montserrat Medium" panose="00000600000000000000" pitchFamily="2" charset="0"/>
                <a:ea typeface="MuseoModerno Bold" pitchFamily="34" charset="-122"/>
                <a:cs typeface="MuseoModerno Bold" pitchFamily="34" charset="-120"/>
              </a:rPr>
              <a:t>B. Hướng dẫn bảo trì</a:t>
            </a:r>
            <a:endParaRPr lang="en-US" sz="2800" dirty="0"/>
          </a:p>
        </p:txBody>
      </p:sp>
      <p:sp>
        <p:nvSpPr>
          <p:cNvPr id="6" name="Text 2"/>
          <p:cNvSpPr/>
          <p:nvPr/>
        </p:nvSpPr>
        <p:spPr>
          <a:xfrm>
            <a:off x="5141851" y="2500311"/>
            <a:ext cx="8895696" cy="1088708"/>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Kiểm tra và làm sạch bộ phận nén</a:t>
            </a:r>
            <a:r>
              <a:rPr lang="en-US" sz="1750" kern="0" spc="-36" dirty="0">
                <a:solidFill>
                  <a:srgbClr val="2B4150"/>
                </a:solidFill>
                <a:latin typeface="PT Serif" pitchFamily="34" charset="0"/>
                <a:ea typeface="PT Serif" pitchFamily="34" charset="-122"/>
                <a:cs typeface="PT Serif" pitchFamily="34" charset="-120"/>
              </a:rPr>
              <a:t>: Loại bỏ bụi bẩn và giấy thừa để giảm nguy cơ quá tải và hư </a:t>
            </a:r>
            <a:r>
              <a:rPr lang="en-US" sz="1750" kern="0" spc="-36" dirty="0" err="1">
                <a:solidFill>
                  <a:srgbClr val="2B4150"/>
                </a:solidFill>
                <a:latin typeface="PT Serif" pitchFamily="34" charset="0"/>
                <a:ea typeface="PT Serif" pitchFamily="34" charset="-122"/>
                <a:cs typeface="PT Serif" pitchFamily="34" charset="-120"/>
              </a:rPr>
              <a:t>hỏng</a:t>
            </a:r>
            <a:r>
              <a:rPr lang="en-US" sz="1750" kern="0" spc="-36" dirty="0">
                <a:solidFill>
                  <a:srgbClr val="2B4150"/>
                </a:solidFill>
                <a:latin typeface="PT Serif" pitchFamily="34" charset="0"/>
                <a:ea typeface="PT Serif" pitchFamily="34" charset="-122"/>
                <a:cs typeface="PT Serif" pitchFamily="34" charset="-120"/>
              </a:rPr>
              <a:t>.</a:t>
            </a:r>
            <a:endParaRPr lang="en-US" sz="1750" dirty="0"/>
          </a:p>
        </p:txBody>
      </p:sp>
      <p:sp>
        <p:nvSpPr>
          <p:cNvPr id="7" name="Text 3"/>
          <p:cNvSpPr/>
          <p:nvPr/>
        </p:nvSpPr>
        <p:spPr>
          <a:xfrm>
            <a:off x="5141851" y="3668314"/>
            <a:ext cx="8895696" cy="1088708"/>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Kiểm tra linh kiện cơ khí</a:t>
            </a:r>
            <a:r>
              <a:rPr lang="en-US" sz="1750" kern="0" spc="-36" dirty="0">
                <a:solidFill>
                  <a:srgbClr val="2B4150"/>
                </a:solidFill>
                <a:latin typeface="PT Serif" pitchFamily="34" charset="0"/>
                <a:ea typeface="PT Serif" pitchFamily="34" charset="-122"/>
                <a:cs typeface="PT Serif" pitchFamily="34" charset="-120"/>
              </a:rPr>
              <a:t>: Bôi trơn dây curoa, bạc đạn và các bộ phận chuyển động để giảm ma sát và ngăn hao </a:t>
            </a:r>
            <a:r>
              <a:rPr lang="en-US" sz="1750" kern="0" spc="-36" dirty="0" err="1">
                <a:solidFill>
                  <a:srgbClr val="2B4150"/>
                </a:solidFill>
                <a:latin typeface="PT Serif" pitchFamily="34" charset="0"/>
                <a:ea typeface="PT Serif" pitchFamily="34" charset="-122"/>
                <a:cs typeface="PT Serif" pitchFamily="34" charset="-120"/>
              </a:rPr>
              <a:t>mòn</a:t>
            </a:r>
            <a:r>
              <a:rPr lang="en-US" sz="1750" kern="0" spc="-36" dirty="0">
                <a:solidFill>
                  <a:srgbClr val="2B4150"/>
                </a:solidFill>
                <a:latin typeface="PT Serif" pitchFamily="34" charset="0"/>
                <a:ea typeface="PT Serif" pitchFamily="34" charset="-122"/>
                <a:cs typeface="PT Serif" pitchFamily="34" charset="-120"/>
              </a:rPr>
              <a:t>.</a:t>
            </a:r>
            <a:endParaRPr lang="en-US" sz="1750" dirty="0"/>
          </a:p>
        </p:txBody>
      </p:sp>
      <p:sp>
        <p:nvSpPr>
          <p:cNvPr id="8" name="Text 4"/>
          <p:cNvSpPr/>
          <p:nvPr/>
        </p:nvSpPr>
        <p:spPr>
          <a:xfrm>
            <a:off x="5141851" y="4836317"/>
            <a:ext cx="8895696" cy="1088708"/>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Kiểm tra hệ thống điện và điều khiển</a:t>
            </a:r>
            <a:r>
              <a:rPr lang="en-US" sz="1750" kern="0" spc="-36" dirty="0">
                <a:solidFill>
                  <a:srgbClr val="2B4150"/>
                </a:solidFill>
                <a:latin typeface="PT Serif" pitchFamily="34" charset="0"/>
                <a:ea typeface="PT Serif" pitchFamily="34" charset="-122"/>
                <a:cs typeface="PT Serif" pitchFamily="34" charset="-120"/>
              </a:rPr>
              <a:t>: Đảm bảo các kết nối điện an toàn, không có rò </a:t>
            </a:r>
            <a:r>
              <a:rPr lang="en-US" sz="1750" kern="0" spc="-36" dirty="0" err="1">
                <a:solidFill>
                  <a:srgbClr val="2B4150"/>
                </a:solidFill>
                <a:latin typeface="PT Serif" pitchFamily="34" charset="0"/>
                <a:ea typeface="PT Serif" pitchFamily="34" charset="-122"/>
                <a:cs typeface="PT Serif" pitchFamily="34" charset="-120"/>
              </a:rPr>
              <a:t>rỉ</a:t>
            </a:r>
            <a:r>
              <a:rPr lang="en-US" sz="1750" kern="0" spc="-36" dirty="0">
                <a:solidFill>
                  <a:srgbClr val="2B4150"/>
                </a:solidFill>
                <a:latin typeface="PT Serif" pitchFamily="34" charset="0"/>
                <a:ea typeface="PT Serif" pitchFamily="34" charset="-122"/>
                <a:cs typeface="PT Serif" pitchFamily="34" charset="-120"/>
              </a:rPr>
              <a:t>.</a:t>
            </a:r>
            <a:endParaRPr lang="en-US" sz="1750" dirty="0"/>
          </a:p>
        </p:txBody>
      </p:sp>
      <p:sp>
        <p:nvSpPr>
          <p:cNvPr id="9" name="Text 5"/>
          <p:cNvSpPr/>
          <p:nvPr/>
        </p:nvSpPr>
        <p:spPr>
          <a:xfrm>
            <a:off x="5141851" y="5729500"/>
            <a:ext cx="8895696" cy="1088708"/>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Kiểm tra thiết bị bảo vệ an toàn</a:t>
            </a:r>
            <a:r>
              <a:rPr lang="en-US" sz="1750" kern="0" spc="-36" dirty="0">
                <a:solidFill>
                  <a:srgbClr val="2B4150"/>
                </a:solidFill>
                <a:latin typeface="PT Serif" pitchFamily="34" charset="0"/>
                <a:ea typeface="PT Serif" pitchFamily="34" charset="-122"/>
                <a:cs typeface="PT Serif" pitchFamily="34" charset="-120"/>
              </a:rPr>
              <a:t>: Đảm bảo cảm biến, nút dừng khẩn cấp và hệ thống báo động hoạt động </a:t>
            </a:r>
            <a:r>
              <a:rPr lang="en-US" sz="1750" kern="0" spc="-36" dirty="0" err="1">
                <a:solidFill>
                  <a:srgbClr val="2B4150"/>
                </a:solidFill>
                <a:latin typeface="PT Serif" pitchFamily="34" charset="0"/>
                <a:ea typeface="PT Serif" pitchFamily="34" charset="-122"/>
                <a:cs typeface="PT Serif" pitchFamily="34" charset="-120"/>
              </a:rPr>
              <a:t>tốt</a:t>
            </a:r>
            <a:r>
              <a:rPr lang="en-US" sz="1750" kern="0" spc="-36" dirty="0">
                <a:solidFill>
                  <a:srgbClr val="2B4150"/>
                </a:solidFill>
                <a:latin typeface="PT Serif" pitchFamily="34" charset="0"/>
                <a:ea typeface="PT Serif" pitchFamily="34" charset="-122"/>
                <a:cs typeface="PT Serif" pitchFamily="34" charset="-120"/>
              </a:rPr>
              <a:t>.</a:t>
            </a:r>
            <a:endParaRPr lang="en-US" sz="1750" dirty="0"/>
          </a:p>
        </p:txBody>
      </p:sp>
      <p:sp>
        <p:nvSpPr>
          <p:cNvPr id="10" name="Text 6"/>
          <p:cNvSpPr/>
          <p:nvPr/>
        </p:nvSpPr>
        <p:spPr>
          <a:xfrm>
            <a:off x="5141851" y="6901585"/>
            <a:ext cx="8895696" cy="362903"/>
          </a:xfrm>
          <a:prstGeom prst="rect">
            <a:avLst/>
          </a:prstGeom>
          <a:noFill/>
          <a:ln/>
        </p:spPr>
        <p:txBody>
          <a:bodyPr wrap="non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Ghi chép bảo trì</a:t>
            </a:r>
            <a:r>
              <a:rPr lang="en-US" sz="1750" kern="0" spc="-36" dirty="0">
                <a:solidFill>
                  <a:srgbClr val="2B4150"/>
                </a:solidFill>
                <a:latin typeface="PT Serif" pitchFamily="34" charset="0"/>
                <a:ea typeface="PT Serif" pitchFamily="34" charset="-122"/>
                <a:cs typeface="PT Serif" pitchFamily="34" charset="-120"/>
              </a:rPr>
              <a:t>: Theo dõi lịch sử bảo trì và phát hiện vấn đề kịp thời.</a:t>
            </a:r>
            <a:endParaRPr lang="en-US" sz="1750" dirty="0"/>
          </a:p>
        </p:txBody>
      </p:sp>
      <p:sp>
        <p:nvSpPr>
          <p:cNvPr id="11" name="Rectangle 10">
            <a:extLst>
              <a:ext uri="{FF2B5EF4-FFF2-40B4-BE49-F238E27FC236}">
                <a16:creationId xmlns:a16="http://schemas.microsoft.com/office/drawing/2014/main" id="{E0587822-ECE4-36F2-DCC5-D9A47E93CE20}"/>
              </a:ext>
            </a:extLst>
          </p:cNvPr>
          <p:cNvSpPr/>
          <p:nvPr/>
        </p:nvSpPr>
        <p:spPr>
          <a:xfrm>
            <a:off x="4113317" y="3669985"/>
            <a:ext cx="512466" cy="2174074"/>
          </a:xfrm>
          <a:prstGeom prst="rect">
            <a:avLst/>
          </a:prstGeom>
          <a:solidFill>
            <a:srgbClr val="124E73"/>
          </a:solidFill>
          <a:ln>
            <a:solidFill>
              <a:srgbClr val="124E7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88B239D5-AB59-5C30-F008-655A224C0D7C}"/>
              </a:ext>
            </a:extLst>
          </p:cNvPr>
          <p:cNvPicPr>
            <a:picLocks noChangeAspect="1"/>
          </p:cNvPicPr>
          <p:nvPr/>
        </p:nvPicPr>
        <p:blipFill>
          <a:blip r:embed="rId5"/>
          <a:stretch>
            <a:fillRect/>
          </a:stretch>
        </p:blipFill>
        <p:spPr>
          <a:xfrm>
            <a:off x="11877150" y="7416541"/>
            <a:ext cx="2550447" cy="789752"/>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rcRect b="10207"/>
          <a:stretch/>
        </p:blipFill>
        <p:spPr>
          <a:xfrm>
            <a:off x="10515926" y="4091226"/>
            <a:ext cx="3247430" cy="3140368"/>
          </a:xfrm>
          <a:prstGeom prst="rect">
            <a:avLst/>
          </a:prstGeom>
        </p:spPr>
      </p:pic>
      <p:sp>
        <p:nvSpPr>
          <p:cNvPr id="3" name="Text 0"/>
          <p:cNvSpPr/>
          <p:nvPr/>
        </p:nvSpPr>
        <p:spPr>
          <a:xfrm>
            <a:off x="1004590" y="387430"/>
            <a:ext cx="3527822" cy="307538"/>
          </a:xfrm>
          <a:prstGeom prst="rect">
            <a:avLst/>
          </a:prstGeom>
          <a:noFill/>
          <a:ln/>
        </p:spPr>
        <p:txBody>
          <a:bodyPr wrap="none" lIns="0" tIns="0" rIns="0" bIns="0" rtlCol="0" anchor="t"/>
          <a:lstStyle/>
          <a:p>
            <a:pPr marL="0" indent="0" algn="ctr">
              <a:lnSpc>
                <a:spcPts val="2400"/>
              </a:lnSpc>
              <a:buNone/>
            </a:pPr>
            <a:r>
              <a:rPr lang="en-US" sz="2400" b="1" kern="0" spc="-58" dirty="0">
                <a:solidFill>
                  <a:srgbClr val="124E73"/>
                </a:solidFill>
                <a:latin typeface="Montserrat Medium" panose="00000600000000000000" pitchFamily="2" charset="0"/>
                <a:ea typeface="MuseoModerno Bold" pitchFamily="34" charset="-122"/>
                <a:cs typeface="MuseoModerno Bold" pitchFamily="34" charset="-120"/>
              </a:rPr>
              <a:t>IV. Quy trình vận hành an toàn</a:t>
            </a:r>
            <a:endParaRPr lang="en-US" sz="2400" dirty="0"/>
          </a:p>
        </p:txBody>
      </p:sp>
      <p:sp>
        <p:nvSpPr>
          <p:cNvPr id="4" name="Text 1"/>
          <p:cNvSpPr/>
          <p:nvPr/>
        </p:nvSpPr>
        <p:spPr>
          <a:xfrm>
            <a:off x="574119" y="1186815"/>
            <a:ext cx="4423529" cy="256223"/>
          </a:xfrm>
          <a:prstGeom prst="rect">
            <a:avLst/>
          </a:prstGeom>
          <a:noFill/>
          <a:ln/>
        </p:spPr>
        <p:txBody>
          <a:bodyPr wrap="none" lIns="0" tIns="0" rIns="0" bIns="0" rtlCol="0" anchor="t"/>
          <a:lstStyle/>
          <a:p>
            <a:pPr marL="0" indent="0">
              <a:lnSpc>
                <a:spcPts val="2000"/>
              </a:lnSpc>
              <a:buNone/>
            </a:pPr>
            <a:r>
              <a:rPr lang="en-US" sz="1600" b="1" kern="0" spc="-48" dirty="0">
                <a:solidFill>
                  <a:srgbClr val="124E73"/>
                </a:solidFill>
                <a:latin typeface="Montserrat Medium" panose="00000600000000000000" pitchFamily="2" charset="0"/>
                <a:ea typeface="MuseoModerno Bold" pitchFamily="34" charset="-122"/>
                <a:cs typeface="MuseoModerno Bold" pitchFamily="34" charset="-120"/>
              </a:rPr>
              <a:t>A. Hướng dẫn từng bước về quy trình vận hành</a:t>
            </a:r>
            <a:endParaRPr lang="en-US" sz="1600" dirty="0"/>
          </a:p>
        </p:txBody>
      </p:sp>
      <p:sp>
        <p:nvSpPr>
          <p:cNvPr id="5" name="Text 2"/>
          <p:cNvSpPr/>
          <p:nvPr/>
        </p:nvSpPr>
        <p:spPr>
          <a:xfrm>
            <a:off x="574119" y="1689021"/>
            <a:ext cx="9824561" cy="262414"/>
          </a:xfrm>
          <a:prstGeom prst="rect">
            <a:avLst/>
          </a:prstGeom>
          <a:noFill/>
          <a:ln/>
        </p:spPr>
        <p:txBody>
          <a:bodyPr wrap="none" lIns="0" tIns="0" rIns="0" bIns="0" rtlCol="0" anchor="t"/>
          <a:lstStyle/>
          <a:p>
            <a:pPr marL="0" indent="0">
              <a:lnSpc>
                <a:spcPts val="2050"/>
              </a:lnSpc>
              <a:buNone/>
            </a:pPr>
            <a:endParaRPr lang="en-US" sz="1250" dirty="0"/>
          </a:p>
        </p:txBody>
      </p:sp>
      <p:sp>
        <p:nvSpPr>
          <p:cNvPr id="6" name="Shape 3"/>
          <p:cNvSpPr/>
          <p:nvPr/>
        </p:nvSpPr>
        <p:spPr>
          <a:xfrm>
            <a:off x="808673" y="2135862"/>
            <a:ext cx="22860" cy="5378291"/>
          </a:xfrm>
          <a:prstGeom prst="roundRect">
            <a:avLst>
              <a:gd name="adj" fmla="val 301380"/>
            </a:avLst>
          </a:prstGeom>
          <a:solidFill>
            <a:srgbClr val="B9D0DE"/>
          </a:solidFill>
          <a:ln/>
        </p:spPr>
      </p:sp>
      <p:sp>
        <p:nvSpPr>
          <p:cNvPr id="7" name="Shape 4"/>
          <p:cNvSpPr/>
          <p:nvPr/>
        </p:nvSpPr>
        <p:spPr>
          <a:xfrm>
            <a:off x="635615" y="2561397"/>
            <a:ext cx="368975" cy="368975"/>
          </a:xfrm>
          <a:prstGeom prst="roundRect">
            <a:avLst>
              <a:gd name="adj" fmla="val 18672"/>
            </a:avLst>
          </a:prstGeom>
          <a:solidFill>
            <a:srgbClr val="124E73"/>
          </a:solidFill>
          <a:ln w="7620">
            <a:solidFill>
              <a:srgbClr val="2B678C"/>
            </a:solidFill>
            <a:prstDash val="solid"/>
          </a:ln>
        </p:spPr>
      </p:sp>
      <p:sp>
        <p:nvSpPr>
          <p:cNvPr id="8" name="Text 5"/>
          <p:cNvSpPr/>
          <p:nvPr/>
        </p:nvSpPr>
        <p:spPr>
          <a:xfrm>
            <a:off x="764084" y="2622833"/>
            <a:ext cx="112038" cy="246102"/>
          </a:xfrm>
          <a:prstGeom prst="rect">
            <a:avLst/>
          </a:prstGeom>
          <a:noFill/>
          <a:ln/>
        </p:spPr>
        <p:txBody>
          <a:bodyPr wrap="none" lIns="0" tIns="0" rIns="0" bIns="0" rtlCol="0" anchor="t"/>
          <a:lstStyle/>
          <a:p>
            <a:pPr marL="0" indent="0" algn="ctr">
              <a:lnSpc>
                <a:spcPts val="1900"/>
              </a:lnSpc>
              <a:buNone/>
            </a:pPr>
            <a:r>
              <a:rPr lang="en-US" sz="1900" b="1" kern="0" spc="-58" dirty="0">
                <a:solidFill>
                  <a:srgbClr val="FFFFFF"/>
                </a:solidFill>
                <a:latin typeface="Montserrat Medium" panose="00000600000000000000" pitchFamily="2" charset="0"/>
                <a:ea typeface="MuseoModerno Bold" pitchFamily="34" charset="-122"/>
                <a:cs typeface="MuseoModerno Bold" pitchFamily="34" charset="-120"/>
              </a:rPr>
              <a:t>1</a:t>
            </a:r>
            <a:endParaRPr lang="en-US" sz="1900" dirty="0"/>
          </a:p>
        </p:txBody>
      </p:sp>
      <p:sp>
        <p:nvSpPr>
          <p:cNvPr id="9" name="Text 6"/>
          <p:cNvSpPr/>
          <p:nvPr/>
        </p:nvSpPr>
        <p:spPr>
          <a:xfrm>
            <a:off x="1248603" y="2606962"/>
            <a:ext cx="11482658" cy="524828"/>
          </a:xfrm>
          <a:prstGeom prst="rect">
            <a:avLst/>
          </a:prstGeom>
          <a:noFill/>
          <a:ln/>
        </p:spPr>
        <p:txBody>
          <a:bodyPr wrap="square" lIns="0" tIns="0" rIns="0" bIns="0" rtlCol="0" anchor="t"/>
          <a:lstStyle/>
          <a:p>
            <a:pPr marL="0" indent="0" algn="l">
              <a:lnSpc>
                <a:spcPts val="2050"/>
              </a:lnSpc>
              <a:buNone/>
            </a:pPr>
            <a:r>
              <a:rPr lang="en-US" sz="1400" b="1" kern="0" spc="-26" dirty="0">
                <a:solidFill>
                  <a:srgbClr val="2B4150"/>
                </a:solidFill>
                <a:latin typeface="PT Serif" pitchFamily="34" charset="0"/>
                <a:ea typeface="PT Serif" pitchFamily="34" charset="-122"/>
                <a:cs typeface="PT Serif" pitchFamily="34" charset="-120"/>
              </a:rPr>
              <a:t>Chuẩn bị không gian làm việc</a:t>
            </a:r>
            <a:r>
              <a:rPr lang="en-US" sz="1400" kern="0" spc="-26" dirty="0">
                <a:solidFill>
                  <a:srgbClr val="2B4150"/>
                </a:solidFill>
                <a:latin typeface="PT Serif" pitchFamily="34" charset="0"/>
                <a:ea typeface="PT Serif" pitchFamily="34" charset="-122"/>
                <a:cs typeface="PT Serif" pitchFamily="34" charset="-120"/>
              </a:rPr>
              <a:t>: Đảm bảo khu vực xung quanh máy sạch sẽ, thông thoáng, không có vật cản như dây điện, công cụ, phế liệu.</a:t>
            </a:r>
            <a:endParaRPr lang="en-US" sz="1400" dirty="0"/>
          </a:p>
        </p:txBody>
      </p:sp>
      <p:sp>
        <p:nvSpPr>
          <p:cNvPr id="10" name="Shape 7"/>
          <p:cNvSpPr/>
          <p:nvPr/>
        </p:nvSpPr>
        <p:spPr>
          <a:xfrm>
            <a:off x="635615" y="3336965"/>
            <a:ext cx="368975" cy="368975"/>
          </a:xfrm>
          <a:prstGeom prst="roundRect">
            <a:avLst>
              <a:gd name="adj" fmla="val 18672"/>
            </a:avLst>
          </a:prstGeom>
          <a:solidFill>
            <a:srgbClr val="124E73"/>
          </a:solidFill>
          <a:ln w="7620">
            <a:solidFill>
              <a:srgbClr val="2B678C"/>
            </a:solidFill>
            <a:prstDash val="solid"/>
          </a:ln>
        </p:spPr>
      </p:sp>
      <p:sp>
        <p:nvSpPr>
          <p:cNvPr id="11" name="Text 8"/>
          <p:cNvSpPr/>
          <p:nvPr/>
        </p:nvSpPr>
        <p:spPr>
          <a:xfrm>
            <a:off x="753844" y="3398401"/>
            <a:ext cx="132398" cy="246102"/>
          </a:xfrm>
          <a:prstGeom prst="rect">
            <a:avLst/>
          </a:prstGeom>
          <a:noFill/>
          <a:ln/>
        </p:spPr>
        <p:txBody>
          <a:bodyPr wrap="none" lIns="0" tIns="0" rIns="0" bIns="0" rtlCol="0" anchor="t"/>
          <a:lstStyle/>
          <a:p>
            <a:pPr marL="0" indent="0" algn="ctr">
              <a:lnSpc>
                <a:spcPts val="1900"/>
              </a:lnSpc>
              <a:buNone/>
            </a:pPr>
            <a:r>
              <a:rPr lang="en-US" sz="1900" b="1" kern="0" spc="-58" dirty="0">
                <a:solidFill>
                  <a:srgbClr val="FFFFFF"/>
                </a:solidFill>
                <a:latin typeface="Montserrat Medium" panose="00000600000000000000" pitchFamily="2" charset="0"/>
                <a:ea typeface="MuseoModerno Bold" pitchFamily="34" charset="-122"/>
                <a:cs typeface="MuseoModerno Bold" pitchFamily="34" charset="-120"/>
              </a:rPr>
              <a:t>2</a:t>
            </a:r>
            <a:endParaRPr lang="en-US" sz="1900" dirty="0"/>
          </a:p>
        </p:txBody>
      </p:sp>
      <p:sp>
        <p:nvSpPr>
          <p:cNvPr id="12" name="Text 9"/>
          <p:cNvSpPr/>
          <p:nvPr/>
        </p:nvSpPr>
        <p:spPr>
          <a:xfrm>
            <a:off x="1248603" y="3382530"/>
            <a:ext cx="10991521" cy="262414"/>
          </a:xfrm>
          <a:prstGeom prst="rect">
            <a:avLst/>
          </a:prstGeom>
          <a:noFill/>
          <a:ln/>
        </p:spPr>
        <p:txBody>
          <a:bodyPr wrap="none" lIns="0" tIns="0" rIns="0" bIns="0" rtlCol="0" anchor="t"/>
          <a:lstStyle/>
          <a:p>
            <a:pPr marL="0" indent="0" algn="l">
              <a:lnSpc>
                <a:spcPts val="2050"/>
              </a:lnSpc>
              <a:buNone/>
            </a:pPr>
            <a:r>
              <a:rPr lang="en-US" sz="1400" b="1" kern="0" spc="-26" dirty="0">
                <a:solidFill>
                  <a:srgbClr val="2B4150"/>
                </a:solidFill>
                <a:latin typeface="PT Serif" pitchFamily="34" charset="0"/>
                <a:ea typeface="PT Serif" pitchFamily="34" charset="-122"/>
                <a:cs typeface="PT Serif" pitchFamily="34" charset="-120"/>
              </a:rPr>
              <a:t>Kiểm tra an toàn trước khi khởi động</a:t>
            </a:r>
            <a:r>
              <a:rPr lang="en-US" sz="1400" kern="0" spc="-26" dirty="0">
                <a:solidFill>
                  <a:srgbClr val="2B4150"/>
                </a:solidFill>
                <a:latin typeface="PT Serif" pitchFamily="34" charset="0"/>
                <a:ea typeface="PT Serif" pitchFamily="34" charset="-122"/>
                <a:cs typeface="PT Serif" pitchFamily="34" charset="-120"/>
              </a:rPr>
              <a:t>: Xác nhận các bộ phận máy hoạt động bình thường, không hư hỏng hay mòn.</a:t>
            </a:r>
            <a:endParaRPr lang="en-US" sz="1400" dirty="0"/>
          </a:p>
        </p:txBody>
      </p:sp>
      <p:sp>
        <p:nvSpPr>
          <p:cNvPr id="13" name="Shape 10"/>
          <p:cNvSpPr/>
          <p:nvPr/>
        </p:nvSpPr>
        <p:spPr>
          <a:xfrm>
            <a:off x="635615" y="4091226"/>
            <a:ext cx="368975" cy="368975"/>
          </a:xfrm>
          <a:prstGeom prst="roundRect">
            <a:avLst>
              <a:gd name="adj" fmla="val 18672"/>
            </a:avLst>
          </a:prstGeom>
          <a:solidFill>
            <a:srgbClr val="124E73"/>
          </a:solidFill>
          <a:ln w="7620">
            <a:solidFill>
              <a:srgbClr val="2B678C"/>
            </a:solidFill>
            <a:prstDash val="solid"/>
          </a:ln>
        </p:spPr>
      </p:sp>
      <p:sp>
        <p:nvSpPr>
          <p:cNvPr id="14" name="Text 11"/>
          <p:cNvSpPr/>
          <p:nvPr/>
        </p:nvSpPr>
        <p:spPr>
          <a:xfrm>
            <a:off x="753368" y="4152662"/>
            <a:ext cx="133350" cy="246102"/>
          </a:xfrm>
          <a:prstGeom prst="rect">
            <a:avLst/>
          </a:prstGeom>
          <a:noFill/>
          <a:ln/>
        </p:spPr>
        <p:txBody>
          <a:bodyPr wrap="none" lIns="0" tIns="0" rIns="0" bIns="0" rtlCol="0" anchor="t"/>
          <a:lstStyle/>
          <a:p>
            <a:pPr marL="0" indent="0" algn="ctr">
              <a:lnSpc>
                <a:spcPts val="1900"/>
              </a:lnSpc>
              <a:buNone/>
            </a:pPr>
            <a:r>
              <a:rPr lang="en-US" sz="1900" b="1" kern="0" spc="-58" dirty="0">
                <a:solidFill>
                  <a:srgbClr val="FFFFFF"/>
                </a:solidFill>
                <a:latin typeface="Montserrat Medium" panose="00000600000000000000" pitchFamily="2" charset="0"/>
                <a:ea typeface="MuseoModerno Bold" pitchFamily="34" charset="-122"/>
                <a:cs typeface="MuseoModerno Bold" pitchFamily="34" charset="-120"/>
              </a:rPr>
              <a:t>3</a:t>
            </a:r>
            <a:endParaRPr lang="en-US" sz="1900" dirty="0"/>
          </a:p>
        </p:txBody>
      </p:sp>
      <p:sp>
        <p:nvSpPr>
          <p:cNvPr id="15" name="Text 12"/>
          <p:cNvSpPr/>
          <p:nvPr/>
        </p:nvSpPr>
        <p:spPr>
          <a:xfrm>
            <a:off x="1248603" y="4136791"/>
            <a:ext cx="10991521" cy="262414"/>
          </a:xfrm>
          <a:prstGeom prst="rect">
            <a:avLst/>
          </a:prstGeom>
          <a:noFill/>
          <a:ln/>
        </p:spPr>
        <p:txBody>
          <a:bodyPr wrap="none" lIns="0" tIns="0" rIns="0" bIns="0" rtlCol="0" anchor="t"/>
          <a:lstStyle/>
          <a:p>
            <a:pPr marL="0" indent="0" algn="l">
              <a:lnSpc>
                <a:spcPts val="2050"/>
              </a:lnSpc>
              <a:buNone/>
            </a:pPr>
            <a:r>
              <a:rPr lang="en-US" sz="1400" b="1" kern="0" spc="-26" dirty="0">
                <a:solidFill>
                  <a:srgbClr val="2B4150"/>
                </a:solidFill>
                <a:latin typeface="PT Serif" pitchFamily="34" charset="0"/>
                <a:ea typeface="PT Serif" pitchFamily="34" charset="-122"/>
                <a:cs typeface="PT Serif" pitchFamily="34" charset="-120"/>
              </a:rPr>
              <a:t>Khởi động máy</a:t>
            </a:r>
            <a:r>
              <a:rPr lang="en-US" sz="1400" kern="0" spc="-26" dirty="0">
                <a:solidFill>
                  <a:srgbClr val="2B4150"/>
                </a:solidFill>
                <a:latin typeface="PT Serif" pitchFamily="34" charset="0"/>
                <a:ea typeface="PT Serif" pitchFamily="34" charset="-122"/>
                <a:cs typeface="PT Serif" pitchFamily="34" charset="-120"/>
              </a:rPr>
              <a:t>: Bật công tắc chính và khởi động máy khi mọi thứ đã kiểm tra xong.</a:t>
            </a:r>
            <a:endParaRPr lang="en-US" sz="1400" dirty="0"/>
          </a:p>
        </p:txBody>
      </p:sp>
      <p:sp>
        <p:nvSpPr>
          <p:cNvPr id="16" name="Shape 13"/>
          <p:cNvSpPr/>
          <p:nvPr/>
        </p:nvSpPr>
        <p:spPr>
          <a:xfrm>
            <a:off x="635615" y="4845487"/>
            <a:ext cx="368975" cy="368975"/>
          </a:xfrm>
          <a:prstGeom prst="roundRect">
            <a:avLst>
              <a:gd name="adj" fmla="val 18672"/>
            </a:avLst>
          </a:prstGeom>
          <a:solidFill>
            <a:srgbClr val="124E73"/>
          </a:solidFill>
          <a:ln w="7620">
            <a:solidFill>
              <a:srgbClr val="2B678C"/>
            </a:solidFill>
            <a:prstDash val="solid"/>
          </a:ln>
        </p:spPr>
      </p:sp>
      <p:sp>
        <p:nvSpPr>
          <p:cNvPr id="17" name="Text 14"/>
          <p:cNvSpPr/>
          <p:nvPr/>
        </p:nvSpPr>
        <p:spPr>
          <a:xfrm>
            <a:off x="743248" y="4906923"/>
            <a:ext cx="153591" cy="246102"/>
          </a:xfrm>
          <a:prstGeom prst="rect">
            <a:avLst/>
          </a:prstGeom>
          <a:noFill/>
          <a:ln/>
        </p:spPr>
        <p:txBody>
          <a:bodyPr wrap="none" lIns="0" tIns="0" rIns="0" bIns="0" rtlCol="0" anchor="t"/>
          <a:lstStyle/>
          <a:p>
            <a:pPr marL="0" indent="0" algn="ctr">
              <a:lnSpc>
                <a:spcPts val="1900"/>
              </a:lnSpc>
              <a:buNone/>
            </a:pPr>
            <a:r>
              <a:rPr lang="en-US" sz="1900" b="1" kern="0" spc="-58" dirty="0">
                <a:solidFill>
                  <a:srgbClr val="FFFFFF"/>
                </a:solidFill>
                <a:latin typeface="Montserrat Medium" panose="00000600000000000000" pitchFamily="2" charset="0"/>
                <a:ea typeface="MuseoModerno Bold" pitchFamily="34" charset="-122"/>
                <a:cs typeface="MuseoModerno Bold" pitchFamily="34" charset="-120"/>
              </a:rPr>
              <a:t>4</a:t>
            </a:r>
            <a:endParaRPr lang="en-US" sz="1900" dirty="0"/>
          </a:p>
        </p:txBody>
      </p:sp>
      <p:sp>
        <p:nvSpPr>
          <p:cNvPr id="18" name="Text 15"/>
          <p:cNvSpPr/>
          <p:nvPr/>
        </p:nvSpPr>
        <p:spPr>
          <a:xfrm>
            <a:off x="1248603" y="4891052"/>
            <a:ext cx="10991521" cy="262414"/>
          </a:xfrm>
          <a:prstGeom prst="rect">
            <a:avLst/>
          </a:prstGeom>
          <a:noFill/>
          <a:ln/>
        </p:spPr>
        <p:txBody>
          <a:bodyPr wrap="none" lIns="0" tIns="0" rIns="0" bIns="0" rtlCol="0" anchor="t"/>
          <a:lstStyle/>
          <a:p>
            <a:pPr marL="0" indent="0" algn="l">
              <a:lnSpc>
                <a:spcPts val="2050"/>
              </a:lnSpc>
              <a:buNone/>
            </a:pPr>
            <a:r>
              <a:rPr lang="en-US" sz="1400" b="1" kern="0" spc="-26" dirty="0">
                <a:solidFill>
                  <a:srgbClr val="2B4150"/>
                </a:solidFill>
                <a:latin typeface="PT Serif" pitchFamily="34" charset="0"/>
                <a:ea typeface="PT Serif" pitchFamily="34" charset="-122"/>
                <a:cs typeface="PT Serif" pitchFamily="34" charset="-120"/>
              </a:rPr>
              <a:t>Theo dõi trong quá trình vận hành</a:t>
            </a:r>
            <a:r>
              <a:rPr lang="en-US" sz="1400" kern="0" spc="-26" dirty="0">
                <a:solidFill>
                  <a:srgbClr val="2B4150"/>
                </a:solidFill>
                <a:latin typeface="PT Serif" pitchFamily="34" charset="0"/>
                <a:ea typeface="PT Serif" pitchFamily="34" charset="-122"/>
                <a:cs typeface="PT Serif" pitchFamily="34" charset="-120"/>
              </a:rPr>
              <a:t>: Quan sát các chỉ số và âm thanh máy, tắt máy ngay nếu phát hiện bất thường.</a:t>
            </a:r>
            <a:endParaRPr lang="en-US" sz="1400" dirty="0"/>
          </a:p>
        </p:txBody>
      </p:sp>
      <p:sp>
        <p:nvSpPr>
          <p:cNvPr id="19" name="Shape 16"/>
          <p:cNvSpPr/>
          <p:nvPr/>
        </p:nvSpPr>
        <p:spPr>
          <a:xfrm>
            <a:off x="635615" y="5599748"/>
            <a:ext cx="368975" cy="368975"/>
          </a:xfrm>
          <a:prstGeom prst="roundRect">
            <a:avLst>
              <a:gd name="adj" fmla="val 18672"/>
            </a:avLst>
          </a:prstGeom>
          <a:solidFill>
            <a:srgbClr val="124E73"/>
          </a:solidFill>
          <a:ln w="7620">
            <a:solidFill>
              <a:srgbClr val="2B678C"/>
            </a:solidFill>
            <a:prstDash val="solid"/>
          </a:ln>
        </p:spPr>
      </p:sp>
      <p:sp>
        <p:nvSpPr>
          <p:cNvPr id="20" name="Text 17"/>
          <p:cNvSpPr/>
          <p:nvPr/>
        </p:nvSpPr>
        <p:spPr>
          <a:xfrm>
            <a:off x="754678" y="5661184"/>
            <a:ext cx="130731" cy="246102"/>
          </a:xfrm>
          <a:prstGeom prst="rect">
            <a:avLst/>
          </a:prstGeom>
          <a:noFill/>
          <a:ln/>
        </p:spPr>
        <p:txBody>
          <a:bodyPr wrap="none" lIns="0" tIns="0" rIns="0" bIns="0" rtlCol="0" anchor="t"/>
          <a:lstStyle/>
          <a:p>
            <a:pPr marL="0" indent="0" algn="ctr">
              <a:lnSpc>
                <a:spcPts val="1900"/>
              </a:lnSpc>
              <a:buNone/>
            </a:pPr>
            <a:r>
              <a:rPr lang="en-US" sz="1900" b="1" kern="0" spc="-58" dirty="0">
                <a:solidFill>
                  <a:srgbClr val="FFFFFF"/>
                </a:solidFill>
                <a:latin typeface="Montserrat Medium" panose="00000600000000000000" pitchFamily="2" charset="0"/>
                <a:ea typeface="MuseoModerno Bold" pitchFamily="34" charset="-122"/>
                <a:cs typeface="MuseoModerno Bold" pitchFamily="34" charset="-120"/>
              </a:rPr>
              <a:t>5</a:t>
            </a:r>
            <a:endParaRPr lang="en-US" sz="1900" dirty="0"/>
          </a:p>
        </p:txBody>
      </p:sp>
      <p:sp>
        <p:nvSpPr>
          <p:cNvPr id="21" name="Text 18"/>
          <p:cNvSpPr/>
          <p:nvPr/>
        </p:nvSpPr>
        <p:spPr>
          <a:xfrm>
            <a:off x="1248603" y="5645313"/>
            <a:ext cx="10991521" cy="262414"/>
          </a:xfrm>
          <a:prstGeom prst="rect">
            <a:avLst/>
          </a:prstGeom>
          <a:noFill/>
          <a:ln/>
        </p:spPr>
        <p:txBody>
          <a:bodyPr wrap="none" lIns="0" tIns="0" rIns="0" bIns="0" rtlCol="0" anchor="t"/>
          <a:lstStyle/>
          <a:p>
            <a:pPr marL="0" indent="0" algn="l">
              <a:lnSpc>
                <a:spcPts val="2050"/>
              </a:lnSpc>
              <a:buNone/>
            </a:pPr>
            <a:r>
              <a:rPr lang="en-US" sz="1400" b="1" kern="0" spc="-26" dirty="0">
                <a:solidFill>
                  <a:srgbClr val="2B4150"/>
                </a:solidFill>
                <a:latin typeface="PT Serif" pitchFamily="34" charset="0"/>
                <a:ea typeface="PT Serif" pitchFamily="34" charset="-122"/>
                <a:cs typeface="PT Serif" pitchFamily="34" charset="-120"/>
              </a:rPr>
              <a:t>Nạp giấy phế liệu</a:t>
            </a:r>
            <a:r>
              <a:rPr lang="en-US" sz="1400" kern="0" spc="-26" dirty="0">
                <a:solidFill>
                  <a:srgbClr val="2B4150"/>
                </a:solidFill>
                <a:latin typeface="PT Serif" pitchFamily="34" charset="0"/>
                <a:ea typeface="PT Serif" pitchFamily="34" charset="-122"/>
                <a:cs typeface="PT Serif" pitchFamily="34" charset="-120"/>
              </a:rPr>
              <a:t>: Đảm bảo tay không gần buồng ép và nạp đủ giấy để tránh quá tải.</a:t>
            </a:r>
            <a:endParaRPr lang="en-US" sz="1400" dirty="0"/>
          </a:p>
        </p:txBody>
      </p:sp>
      <p:sp>
        <p:nvSpPr>
          <p:cNvPr id="22" name="Shape 19"/>
          <p:cNvSpPr/>
          <p:nvPr/>
        </p:nvSpPr>
        <p:spPr>
          <a:xfrm>
            <a:off x="635615" y="6354008"/>
            <a:ext cx="368975" cy="368975"/>
          </a:xfrm>
          <a:prstGeom prst="roundRect">
            <a:avLst>
              <a:gd name="adj" fmla="val 18672"/>
            </a:avLst>
          </a:prstGeom>
          <a:solidFill>
            <a:srgbClr val="124E73"/>
          </a:solidFill>
          <a:ln w="7620">
            <a:solidFill>
              <a:srgbClr val="2B678C"/>
            </a:solidFill>
            <a:prstDash val="solid"/>
          </a:ln>
        </p:spPr>
      </p:sp>
      <p:sp>
        <p:nvSpPr>
          <p:cNvPr id="23" name="Text 20"/>
          <p:cNvSpPr/>
          <p:nvPr/>
        </p:nvSpPr>
        <p:spPr>
          <a:xfrm>
            <a:off x="746343" y="6415445"/>
            <a:ext cx="147399" cy="246102"/>
          </a:xfrm>
          <a:prstGeom prst="rect">
            <a:avLst/>
          </a:prstGeom>
          <a:noFill/>
          <a:ln/>
        </p:spPr>
        <p:txBody>
          <a:bodyPr wrap="none" lIns="0" tIns="0" rIns="0" bIns="0" rtlCol="0" anchor="t"/>
          <a:lstStyle/>
          <a:p>
            <a:pPr marL="0" indent="0" algn="ctr">
              <a:lnSpc>
                <a:spcPts val="1900"/>
              </a:lnSpc>
              <a:buNone/>
            </a:pPr>
            <a:r>
              <a:rPr lang="en-US" sz="1900" b="1" kern="0" spc="-58" dirty="0">
                <a:solidFill>
                  <a:srgbClr val="FFFFFF"/>
                </a:solidFill>
                <a:latin typeface="Montserrat Medium" panose="00000600000000000000" pitchFamily="2" charset="0"/>
                <a:ea typeface="MuseoModerno Bold" pitchFamily="34" charset="-122"/>
                <a:cs typeface="MuseoModerno Bold" pitchFamily="34" charset="-120"/>
              </a:rPr>
              <a:t>6</a:t>
            </a:r>
            <a:endParaRPr lang="en-US" sz="1900" dirty="0"/>
          </a:p>
        </p:txBody>
      </p:sp>
      <p:sp>
        <p:nvSpPr>
          <p:cNvPr id="24" name="Text 21"/>
          <p:cNvSpPr/>
          <p:nvPr/>
        </p:nvSpPr>
        <p:spPr>
          <a:xfrm>
            <a:off x="1248603" y="6399574"/>
            <a:ext cx="10991521" cy="262414"/>
          </a:xfrm>
          <a:prstGeom prst="rect">
            <a:avLst/>
          </a:prstGeom>
          <a:noFill/>
          <a:ln/>
        </p:spPr>
        <p:txBody>
          <a:bodyPr wrap="none" lIns="0" tIns="0" rIns="0" bIns="0" rtlCol="0" anchor="t"/>
          <a:lstStyle/>
          <a:p>
            <a:pPr marL="0" indent="0" algn="l">
              <a:lnSpc>
                <a:spcPts val="2050"/>
              </a:lnSpc>
              <a:buNone/>
            </a:pPr>
            <a:r>
              <a:rPr lang="en-US" sz="1400" b="1" kern="0" spc="-26" dirty="0">
                <a:solidFill>
                  <a:srgbClr val="2B4150"/>
                </a:solidFill>
                <a:latin typeface="PT Serif" pitchFamily="34" charset="0"/>
                <a:ea typeface="PT Serif" pitchFamily="34" charset="-122"/>
                <a:cs typeface="PT Serif" pitchFamily="34" charset="-120"/>
              </a:rPr>
              <a:t>Tắt máy và vệ sinh</a:t>
            </a:r>
            <a:r>
              <a:rPr lang="en-US" sz="1400" kern="0" spc="-26" dirty="0">
                <a:solidFill>
                  <a:srgbClr val="2B4150"/>
                </a:solidFill>
                <a:latin typeface="PT Serif" pitchFamily="34" charset="0"/>
                <a:ea typeface="PT Serif" pitchFamily="34" charset="-122"/>
                <a:cs typeface="PT Serif" pitchFamily="34" charset="-120"/>
              </a:rPr>
              <a:t>: Sau khi hoàn thành công việc, tắt máy và thực hiện vệ sinh.</a:t>
            </a:r>
            <a:endParaRPr lang="en-US" sz="1400" dirty="0"/>
          </a:p>
        </p:txBody>
      </p:sp>
      <p:sp>
        <p:nvSpPr>
          <p:cNvPr id="25" name="Shape 22"/>
          <p:cNvSpPr/>
          <p:nvPr/>
        </p:nvSpPr>
        <p:spPr>
          <a:xfrm>
            <a:off x="635615" y="7108269"/>
            <a:ext cx="368975" cy="368975"/>
          </a:xfrm>
          <a:prstGeom prst="roundRect">
            <a:avLst>
              <a:gd name="adj" fmla="val 18672"/>
            </a:avLst>
          </a:prstGeom>
          <a:solidFill>
            <a:srgbClr val="124E73"/>
          </a:solidFill>
          <a:ln w="7620">
            <a:solidFill>
              <a:srgbClr val="2B678C"/>
            </a:solidFill>
            <a:prstDash val="solid"/>
          </a:ln>
        </p:spPr>
      </p:sp>
      <p:sp>
        <p:nvSpPr>
          <p:cNvPr id="26" name="Text 23"/>
          <p:cNvSpPr/>
          <p:nvPr/>
        </p:nvSpPr>
        <p:spPr>
          <a:xfrm>
            <a:off x="757297" y="7169706"/>
            <a:ext cx="125492" cy="246102"/>
          </a:xfrm>
          <a:prstGeom prst="rect">
            <a:avLst/>
          </a:prstGeom>
          <a:noFill/>
          <a:ln/>
        </p:spPr>
        <p:txBody>
          <a:bodyPr wrap="none" lIns="0" tIns="0" rIns="0" bIns="0" rtlCol="0" anchor="t"/>
          <a:lstStyle/>
          <a:p>
            <a:pPr marL="0" indent="0" algn="ctr">
              <a:lnSpc>
                <a:spcPts val="1900"/>
              </a:lnSpc>
              <a:buNone/>
            </a:pPr>
            <a:r>
              <a:rPr lang="en-US" sz="1900" b="1" kern="0" spc="-58" dirty="0">
                <a:solidFill>
                  <a:srgbClr val="FFFFFF"/>
                </a:solidFill>
                <a:latin typeface="Montserrat Medium" panose="00000600000000000000" pitchFamily="2" charset="0"/>
                <a:ea typeface="MuseoModerno Bold" pitchFamily="34" charset="-122"/>
                <a:cs typeface="MuseoModerno Bold" pitchFamily="34" charset="-120"/>
              </a:rPr>
              <a:t>7</a:t>
            </a:r>
            <a:endParaRPr lang="en-US" sz="1900" dirty="0"/>
          </a:p>
        </p:txBody>
      </p:sp>
      <p:sp>
        <p:nvSpPr>
          <p:cNvPr id="27" name="Text 24"/>
          <p:cNvSpPr/>
          <p:nvPr/>
        </p:nvSpPr>
        <p:spPr>
          <a:xfrm>
            <a:off x="1248603" y="7153835"/>
            <a:ext cx="10991521" cy="262414"/>
          </a:xfrm>
          <a:prstGeom prst="rect">
            <a:avLst/>
          </a:prstGeom>
          <a:noFill/>
          <a:ln/>
        </p:spPr>
        <p:txBody>
          <a:bodyPr wrap="none" lIns="0" tIns="0" rIns="0" bIns="0" rtlCol="0" anchor="t"/>
          <a:lstStyle/>
          <a:p>
            <a:pPr marL="0" indent="0" algn="l">
              <a:lnSpc>
                <a:spcPts val="2050"/>
              </a:lnSpc>
              <a:buNone/>
            </a:pPr>
            <a:r>
              <a:rPr lang="en-US" sz="1400" b="1" kern="0" spc="-26" dirty="0">
                <a:solidFill>
                  <a:srgbClr val="2B4150"/>
                </a:solidFill>
                <a:latin typeface="PT Serif" pitchFamily="34" charset="0"/>
                <a:ea typeface="PT Serif" pitchFamily="34" charset="-122"/>
                <a:cs typeface="PT Serif" pitchFamily="34" charset="-120"/>
              </a:rPr>
              <a:t>Ghi chép quá trình</a:t>
            </a:r>
            <a:r>
              <a:rPr lang="en-US" sz="1400" kern="0" spc="-26" dirty="0">
                <a:solidFill>
                  <a:srgbClr val="2B4150"/>
                </a:solidFill>
                <a:latin typeface="PT Serif" pitchFamily="34" charset="0"/>
                <a:ea typeface="PT Serif" pitchFamily="34" charset="-122"/>
                <a:cs typeface="PT Serif" pitchFamily="34" charset="-120"/>
              </a:rPr>
              <a:t>: Ghi lại quá trình vận hành và sự cố để cải thiện quy trình.</a:t>
            </a:r>
            <a:endParaRPr lang="en-US" sz="1400" dirty="0"/>
          </a:p>
        </p:txBody>
      </p:sp>
      <p:pic>
        <p:nvPicPr>
          <p:cNvPr id="28" name="Picture 27">
            <a:extLst>
              <a:ext uri="{FF2B5EF4-FFF2-40B4-BE49-F238E27FC236}">
                <a16:creationId xmlns:a16="http://schemas.microsoft.com/office/drawing/2014/main" id="{118FFA02-32B8-05D9-8F3E-DD94E9225C61}"/>
              </a:ext>
            </a:extLst>
          </p:cNvPr>
          <p:cNvPicPr>
            <a:picLocks noChangeAspect="1"/>
          </p:cNvPicPr>
          <p:nvPr/>
        </p:nvPicPr>
        <p:blipFill>
          <a:blip r:embed="rId4"/>
          <a:stretch>
            <a:fillRect/>
          </a:stretch>
        </p:blipFill>
        <p:spPr>
          <a:xfrm>
            <a:off x="11877150" y="7416541"/>
            <a:ext cx="2550447" cy="789752"/>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1212830" y="3625559"/>
            <a:ext cx="3177421" cy="2662357"/>
          </a:xfrm>
          <a:prstGeom prst="rect">
            <a:avLst/>
          </a:prstGeom>
        </p:spPr>
      </p:pic>
      <p:sp>
        <p:nvSpPr>
          <p:cNvPr id="3" name="Text 0"/>
          <p:cNvSpPr/>
          <p:nvPr/>
        </p:nvSpPr>
        <p:spPr>
          <a:xfrm>
            <a:off x="948928" y="749671"/>
            <a:ext cx="6117074" cy="300157"/>
          </a:xfrm>
          <a:prstGeom prst="rect">
            <a:avLst/>
          </a:prstGeom>
          <a:noFill/>
          <a:ln/>
        </p:spPr>
        <p:txBody>
          <a:bodyPr wrap="none" lIns="0" tIns="0" rIns="0" bIns="0" rtlCol="0" anchor="t"/>
          <a:lstStyle/>
          <a:p>
            <a:pPr marL="0" indent="0">
              <a:lnSpc>
                <a:spcPts val="2350"/>
              </a:lnSpc>
              <a:buNone/>
            </a:pPr>
            <a:r>
              <a:rPr lang="en-US" sz="2400" b="1" kern="0" spc="-57" dirty="0">
                <a:solidFill>
                  <a:srgbClr val="124E73"/>
                </a:solidFill>
                <a:latin typeface="Montserrat Medium" panose="00000600000000000000" pitchFamily="2" charset="0"/>
                <a:ea typeface="MuseoModerno Bold" pitchFamily="34" charset="-122"/>
                <a:cs typeface="MuseoModerno Bold" pitchFamily="34" charset="-120"/>
              </a:rPr>
              <a:t>B. Các biện pháp xử lý khẩn cấp và cơ chế ứng phó sự cố</a:t>
            </a:r>
            <a:endParaRPr lang="en-US" sz="2400" dirty="0"/>
          </a:p>
        </p:txBody>
      </p:sp>
      <p:sp>
        <p:nvSpPr>
          <p:cNvPr id="5" name="Shape 2"/>
          <p:cNvSpPr/>
          <p:nvPr/>
        </p:nvSpPr>
        <p:spPr>
          <a:xfrm>
            <a:off x="948928" y="1619845"/>
            <a:ext cx="22860" cy="6029444"/>
          </a:xfrm>
          <a:prstGeom prst="roundRect">
            <a:avLst>
              <a:gd name="adj" fmla="val 352934"/>
            </a:avLst>
          </a:prstGeom>
          <a:solidFill>
            <a:srgbClr val="B9D0DE"/>
          </a:solidFill>
          <a:ln/>
        </p:spPr>
      </p:sp>
      <p:sp>
        <p:nvSpPr>
          <p:cNvPr id="6" name="Shape 3"/>
          <p:cNvSpPr/>
          <p:nvPr/>
        </p:nvSpPr>
        <p:spPr>
          <a:xfrm>
            <a:off x="744260" y="2100628"/>
            <a:ext cx="432197" cy="432197"/>
          </a:xfrm>
          <a:prstGeom prst="roundRect">
            <a:avLst>
              <a:gd name="adj" fmla="val 18668"/>
            </a:avLst>
          </a:prstGeom>
          <a:solidFill>
            <a:srgbClr val="124E73"/>
          </a:solidFill>
          <a:ln w="7620">
            <a:solidFill>
              <a:srgbClr val="2B678C"/>
            </a:solidFill>
            <a:prstDash val="solid"/>
          </a:ln>
        </p:spPr>
      </p:sp>
      <p:sp>
        <p:nvSpPr>
          <p:cNvPr id="7" name="Text 4"/>
          <p:cNvSpPr/>
          <p:nvPr/>
        </p:nvSpPr>
        <p:spPr>
          <a:xfrm>
            <a:off x="894755" y="2172661"/>
            <a:ext cx="131088" cy="288131"/>
          </a:xfrm>
          <a:prstGeom prst="rect">
            <a:avLst/>
          </a:prstGeom>
          <a:noFill/>
          <a:ln/>
        </p:spPr>
        <p:txBody>
          <a:bodyPr wrap="none" lIns="0" tIns="0" rIns="0" bIns="0" rtlCol="0" anchor="t"/>
          <a:lstStyle/>
          <a:p>
            <a:pPr marL="0" indent="0" algn="ctr">
              <a:lnSpc>
                <a:spcPts val="2250"/>
              </a:lnSpc>
              <a:buNone/>
            </a:pPr>
            <a:r>
              <a:rPr lang="en-US" sz="2250" b="1" kern="0" spc="-68" dirty="0">
                <a:solidFill>
                  <a:srgbClr val="FFFFFF"/>
                </a:solidFill>
                <a:latin typeface="Montserrat Medium" panose="00000600000000000000" pitchFamily="2" charset="0"/>
                <a:ea typeface="MuseoModerno Bold" pitchFamily="34" charset="-122"/>
                <a:cs typeface="MuseoModerno Bold" pitchFamily="34" charset="-120"/>
              </a:rPr>
              <a:t>1</a:t>
            </a:r>
            <a:endParaRPr lang="en-US" sz="2250" dirty="0"/>
          </a:p>
        </p:txBody>
      </p:sp>
      <p:sp>
        <p:nvSpPr>
          <p:cNvPr id="8" name="Text 5"/>
          <p:cNvSpPr/>
          <p:nvPr/>
        </p:nvSpPr>
        <p:spPr>
          <a:xfrm>
            <a:off x="1495179" y="2153610"/>
            <a:ext cx="10181005" cy="614363"/>
          </a:xfrm>
          <a:prstGeom prst="rect">
            <a:avLst/>
          </a:prstGeom>
          <a:noFill/>
          <a:ln/>
        </p:spPr>
        <p:txBody>
          <a:bodyPr wrap="square" lIns="0" tIns="0" rIns="0" bIns="0" rtlCol="0" anchor="t"/>
          <a:lstStyle/>
          <a:p>
            <a:pPr marL="0" indent="0" algn="l">
              <a:lnSpc>
                <a:spcPts val="2400"/>
              </a:lnSpc>
              <a:buNone/>
            </a:pPr>
            <a:r>
              <a:rPr lang="en-US" sz="1500" b="1" kern="0" spc="-30" dirty="0">
                <a:solidFill>
                  <a:srgbClr val="2B4150"/>
                </a:solidFill>
                <a:latin typeface="PT Serif" pitchFamily="34" charset="0"/>
                <a:ea typeface="PT Serif" pitchFamily="34" charset="-122"/>
                <a:cs typeface="PT Serif" pitchFamily="34" charset="-120"/>
              </a:rPr>
              <a:t>Nắm rõ thiết bị an toàn</a:t>
            </a:r>
            <a:r>
              <a:rPr lang="en-US" sz="1500" kern="0" spc="-30" dirty="0">
                <a:solidFill>
                  <a:srgbClr val="2B4150"/>
                </a:solidFill>
                <a:latin typeface="PT Serif" pitchFamily="34" charset="0"/>
                <a:ea typeface="PT Serif" pitchFamily="34" charset="-122"/>
                <a:cs typeface="PT Serif" pitchFamily="34" charset="-120"/>
              </a:rPr>
              <a:t>: Xác định vị trí và chức năng của các thiết bị như nút dừng khẩn cấp để ngắt điện khi cần.</a:t>
            </a:r>
            <a:endParaRPr lang="en-US" sz="1500" dirty="0"/>
          </a:p>
        </p:txBody>
      </p:sp>
      <p:sp>
        <p:nvSpPr>
          <p:cNvPr id="9" name="Shape 6"/>
          <p:cNvSpPr/>
          <p:nvPr/>
        </p:nvSpPr>
        <p:spPr>
          <a:xfrm>
            <a:off x="744260" y="3026450"/>
            <a:ext cx="432197" cy="432197"/>
          </a:xfrm>
          <a:prstGeom prst="roundRect">
            <a:avLst>
              <a:gd name="adj" fmla="val 18668"/>
            </a:avLst>
          </a:prstGeom>
          <a:solidFill>
            <a:srgbClr val="124E73"/>
          </a:solidFill>
          <a:ln w="7620">
            <a:solidFill>
              <a:srgbClr val="2B678C"/>
            </a:solidFill>
            <a:prstDash val="solid"/>
          </a:ln>
        </p:spPr>
      </p:sp>
      <p:sp>
        <p:nvSpPr>
          <p:cNvPr id="10" name="Text 7"/>
          <p:cNvSpPr/>
          <p:nvPr/>
        </p:nvSpPr>
        <p:spPr>
          <a:xfrm>
            <a:off x="882848" y="3098483"/>
            <a:ext cx="155019" cy="288131"/>
          </a:xfrm>
          <a:prstGeom prst="rect">
            <a:avLst/>
          </a:prstGeom>
          <a:noFill/>
          <a:ln/>
        </p:spPr>
        <p:txBody>
          <a:bodyPr wrap="none" lIns="0" tIns="0" rIns="0" bIns="0" rtlCol="0" anchor="t"/>
          <a:lstStyle/>
          <a:p>
            <a:pPr marL="0" indent="0" algn="ctr">
              <a:lnSpc>
                <a:spcPts val="2250"/>
              </a:lnSpc>
              <a:buNone/>
            </a:pPr>
            <a:r>
              <a:rPr lang="en-US" sz="2250" b="1" kern="0" spc="-68" dirty="0">
                <a:solidFill>
                  <a:srgbClr val="FFFFFF"/>
                </a:solidFill>
                <a:latin typeface="Montserrat Medium" panose="00000600000000000000" pitchFamily="2" charset="0"/>
                <a:ea typeface="MuseoModerno Bold" pitchFamily="34" charset="-122"/>
                <a:cs typeface="MuseoModerno Bold" pitchFamily="34" charset="-120"/>
              </a:rPr>
              <a:t>2</a:t>
            </a:r>
            <a:endParaRPr lang="en-US" sz="2250" dirty="0"/>
          </a:p>
        </p:txBody>
      </p:sp>
      <p:sp>
        <p:nvSpPr>
          <p:cNvPr id="11" name="Text 8"/>
          <p:cNvSpPr/>
          <p:nvPr/>
        </p:nvSpPr>
        <p:spPr>
          <a:xfrm>
            <a:off x="1495179" y="3079432"/>
            <a:ext cx="8956119" cy="307181"/>
          </a:xfrm>
          <a:prstGeom prst="rect">
            <a:avLst/>
          </a:prstGeom>
          <a:noFill/>
          <a:ln/>
        </p:spPr>
        <p:txBody>
          <a:bodyPr wrap="none" lIns="0" tIns="0" rIns="0" bIns="0" rtlCol="0" anchor="t"/>
          <a:lstStyle/>
          <a:p>
            <a:pPr marL="0" indent="0" algn="l">
              <a:lnSpc>
                <a:spcPts val="2400"/>
              </a:lnSpc>
              <a:buNone/>
            </a:pPr>
            <a:r>
              <a:rPr lang="en-US" sz="1500" b="1" kern="0" spc="-30" dirty="0">
                <a:solidFill>
                  <a:srgbClr val="2B4150"/>
                </a:solidFill>
                <a:latin typeface="PT Serif" pitchFamily="34" charset="0"/>
                <a:ea typeface="PT Serif" pitchFamily="34" charset="-122"/>
                <a:cs typeface="PT Serif" pitchFamily="34" charset="-120"/>
              </a:rPr>
              <a:t>Kiểm tra khi có sự cố</a:t>
            </a:r>
            <a:r>
              <a:rPr lang="en-US" sz="1500" kern="0" spc="-30" dirty="0">
                <a:solidFill>
                  <a:srgbClr val="2B4150"/>
                </a:solidFill>
                <a:latin typeface="PT Serif" pitchFamily="34" charset="0"/>
                <a:ea typeface="PT Serif" pitchFamily="34" charset="-122"/>
                <a:cs typeface="PT Serif" pitchFamily="34" charset="-120"/>
              </a:rPr>
              <a:t>: Nếu có tiếng động bất thường hoặc máy dừng đột ngột, tắt máy ngay và kiểm tra.</a:t>
            </a:r>
            <a:endParaRPr lang="en-US" sz="1500" dirty="0"/>
          </a:p>
        </p:txBody>
      </p:sp>
      <p:sp>
        <p:nvSpPr>
          <p:cNvPr id="12" name="Shape 9"/>
          <p:cNvSpPr/>
          <p:nvPr/>
        </p:nvSpPr>
        <p:spPr>
          <a:xfrm>
            <a:off x="744260" y="3909774"/>
            <a:ext cx="432197" cy="432197"/>
          </a:xfrm>
          <a:prstGeom prst="roundRect">
            <a:avLst>
              <a:gd name="adj" fmla="val 18668"/>
            </a:avLst>
          </a:prstGeom>
          <a:solidFill>
            <a:srgbClr val="124E73"/>
          </a:solidFill>
          <a:ln w="7620">
            <a:solidFill>
              <a:srgbClr val="2B678C"/>
            </a:solidFill>
            <a:prstDash val="solid"/>
          </a:ln>
        </p:spPr>
      </p:sp>
      <p:sp>
        <p:nvSpPr>
          <p:cNvPr id="13" name="Text 10"/>
          <p:cNvSpPr/>
          <p:nvPr/>
        </p:nvSpPr>
        <p:spPr>
          <a:xfrm>
            <a:off x="882253" y="3981807"/>
            <a:ext cx="156210" cy="288131"/>
          </a:xfrm>
          <a:prstGeom prst="rect">
            <a:avLst/>
          </a:prstGeom>
          <a:noFill/>
          <a:ln/>
        </p:spPr>
        <p:txBody>
          <a:bodyPr wrap="none" lIns="0" tIns="0" rIns="0" bIns="0" rtlCol="0" anchor="t"/>
          <a:lstStyle/>
          <a:p>
            <a:pPr marL="0" indent="0" algn="ctr">
              <a:lnSpc>
                <a:spcPts val="2250"/>
              </a:lnSpc>
              <a:buNone/>
            </a:pPr>
            <a:r>
              <a:rPr lang="en-US" sz="2250" b="1" kern="0" spc="-68" dirty="0">
                <a:solidFill>
                  <a:srgbClr val="FFFFFF"/>
                </a:solidFill>
                <a:latin typeface="Montserrat Medium" panose="00000600000000000000" pitchFamily="2" charset="0"/>
                <a:ea typeface="MuseoModerno Bold" pitchFamily="34" charset="-122"/>
                <a:cs typeface="MuseoModerno Bold" pitchFamily="34" charset="-120"/>
              </a:rPr>
              <a:t>3</a:t>
            </a:r>
            <a:endParaRPr lang="en-US" sz="2250" dirty="0"/>
          </a:p>
        </p:txBody>
      </p:sp>
      <p:sp>
        <p:nvSpPr>
          <p:cNvPr id="14" name="Text 11"/>
          <p:cNvSpPr/>
          <p:nvPr/>
        </p:nvSpPr>
        <p:spPr>
          <a:xfrm>
            <a:off x="1495179" y="3962757"/>
            <a:ext cx="8956119" cy="307181"/>
          </a:xfrm>
          <a:prstGeom prst="rect">
            <a:avLst/>
          </a:prstGeom>
          <a:noFill/>
          <a:ln/>
        </p:spPr>
        <p:txBody>
          <a:bodyPr wrap="none" lIns="0" tIns="0" rIns="0" bIns="0" rtlCol="0" anchor="t"/>
          <a:lstStyle/>
          <a:p>
            <a:pPr marL="0" indent="0" algn="l">
              <a:lnSpc>
                <a:spcPts val="2400"/>
              </a:lnSpc>
              <a:buNone/>
            </a:pPr>
            <a:r>
              <a:rPr lang="en-US" sz="1500" b="1" kern="0" spc="-30" dirty="0">
                <a:solidFill>
                  <a:srgbClr val="2B4150"/>
                </a:solidFill>
                <a:latin typeface="PT Serif" pitchFamily="34" charset="0"/>
                <a:ea typeface="PT Serif" pitchFamily="34" charset="-122"/>
                <a:cs typeface="PT Serif" pitchFamily="34" charset="-120"/>
              </a:rPr>
              <a:t>Ứng phó với cháy</a:t>
            </a:r>
            <a:r>
              <a:rPr lang="en-US" sz="1500" kern="0" spc="-30" dirty="0">
                <a:solidFill>
                  <a:srgbClr val="2B4150"/>
                </a:solidFill>
                <a:latin typeface="PT Serif" pitchFamily="34" charset="0"/>
                <a:ea typeface="PT Serif" pitchFamily="34" charset="-122"/>
                <a:cs typeface="PT Serif" pitchFamily="34" charset="-120"/>
              </a:rPr>
              <a:t>: Nếu có dấu hiệu cháy hoặc khói, sử dụng bình chữa cháy và sơ tán người lao động.</a:t>
            </a:r>
            <a:endParaRPr lang="en-US" sz="1500" dirty="0"/>
          </a:p>
        </p:txBody>
      </p:sp>
      <p:sp>
        <p:nvSpPr>
          <p:cNvPr id="15" name="Shape 12"/>
          <p:cNvSpPr/>
          <p:nvPr/>
        </p:nvSpPr>
        <p:spPr>
          <a:xfrm>
            <a:off x="744260" y="4793099"/>
            <a:ext cx="432197" cy="432197"/>
          </a:xfrm>
          <a:prstGeom prst="roundRect">
            <a:avLst>
              <a:gd name="adj" fmla="val 18668"/>
            </a:avLst>
          </a:prstGeom>
          <a:solidFill>
            <a:srgbClr val="124E73"/>
          </a:solidFill>
          <a:ln w="7620">
            <a:solidFill>
              <a:srgbClr val="2B678C"/>
            </a:solidFill>
            <a:prstDash val="solid"/>
          </a:ln>
        </p:spPr>
      </p:sp>
      <p:sp>
        <p:nvSpPr>
          <p:cNvPr id="16" name="Text 13"/>
          <p:cNvSpPr/>
          <p:nvPr/>
        </p:nvSpPr>
        <p:spPr>
          <a:xfrm>
            <a:off x="870466" y="4865132"/>
            <a:ext cx="179784" cy="288131"/>
          </a:xfrm>
          <a:prstGeom prst="rect">
            <a:avLst/>
          </a:prstGeom>
          <a:noFill/>
          <a:ln/>
        </p:spPr>
        <p:txBody>
          <a:bodyPr wrap="none" lIns="0" tIns="0" rIns="0" bIns="0" rtlCol="0" anchor="t"/>
          <a:lstStyle/>
          <a:p>
            <a:pPr marL="0" indent="0" algn="ctr">
              <a:lnSpc>
                <a:spcPts val="2250"/>
              </a:lnSpc>
              <a:buNone/>
            </a:pPr>
            <a:r>
              <a:rPr lang="en-US" sz="2250" b="1" kern="0" spc="-68" dirty="0">
                <a:solidFill>
                  <a:srgbClr val="FFFFFF"/>
                </a:solidFill>
                <a:latin typeface="Montserrat Medium" panose="00000600000000000000" pitchFamily="2" charset="0"/>
                <a:ea typeface="MuseoModerno Bold" pitchFamily="34" charset="-122"/>
                <a:cs typeface="MuseoModerno Bold" pitchFamily="34" charset="-120"/>
              </a:rPr>
              <a:t>4</a:t>
            </a:r>
            <a:endParaRPr lang="en-US" sz="2250" dirty="0"/>
          </a:p>
        </p:txBody>
      </p:sp>
      <p:sp>
        <p:nvSpPr>
          <p:cNvPr id="17" name="Text 14"/>
          <p:cNvSpPr/>
          <p:nvPr/>
        </p:nvSpPr>
        <p:spPr>
          <a:xfrm>
            <a:off x="1495179" y="4846081"/>
            <a:ext cx="8956119" cy="307181"/>
          </a:xfrm>
          <a:prstGeom prst="rect">
            <a:avLst/>
          </a:prstGeom>
          <a:noFill/>
          <a:ln/>
        </p:spPr>
        <p:txBody>
          <a:bodyPr wrap="none" lIns="0" tIns="0" rIns="0" bIns="0" rtlCol="0" anchor="t"/>
          <a:lstStyle/>
          <a:p>
            <a:pPr marL="0" indent="0" algn="l">
              <a:lnSpc>
                <a:spcPts val="2400"/>
              </a:lnSpc>
              <a:buNone/>
            </a:pPr>
            <a:r>
              <a:rPr lang="en-US" sz="1500" b="1" kern="0" spc="-30" dirty="0">
                <a:solidFill>
                  <a:srgbClr val="2B4150"/>
                </a:solidFill>
                <a:latin typeface="PT Serif" pitchFamily="34" charset="0"/>
                <a:ea typeface="PT Serif" pitchFamily="34" charset="-122"/>
                <a:cs typeface="PT Serif" pitchFamily="34" charset="-120"/>
              </a:rPr>
              <a:t>Lắp đặt hệ thống giám sát</a:t>
            </a:r>
            <a:r>
              <a:rPr lang="en-US" sz="1500" kern="0" spc="-30" dirty="0">
                <a:solidFill>
                  <a:srgbClr val="2B4150"/>
                </a:solidFill>
                <a:latin typeface="PT Serif" pitchFamily="34" charset="0"/>
                <a:ea typeface="PT Serif" pitchFamily="34" charset="-122"/>
                <a:cs typeface="PT Serif" pitchFamily="34" charset="-120"/>
              </a:rPr>
              <a:t>: Cần có hệ thống báo động và camera giám sát để phát hiện sự cố sớm.</a:t>
            </a:r>
            <a:endParaRPr lang="en-US" sz="1500" dirty="0"/>
          </a:p>
        </p:txBody>
      </p:sp>
      <p:sp>
        <p:nvSpPr>
          <p:cNvPr id="18" name="Shape 15"/>
          <p:cNvSpPr/>
          <p:nvPr/>
        </p:nvSpPr>
        <p:spPr>
          <a:xfrm>
            <a:off x="744260" y="5676424"/>
            <a:ext cx="432197" cy="432197"/>
          </a:xfrm>
          <a:prstGeom prst="roundRect">
            <a:avLst>
              <a:gd name="adj" fmla="val 18668"/>
            </a:avLst>
          </a:prstGeom>
          <a:solidFill>
            <a:srgbClr val="124E73"/>
          </a:solidFill>
          <a:ln w="7620">
            <a:solidFill>
              <a:srgbClr val="2B678C"/>
            </a:solidFill>
            <a:prstDash val="solid"/>
          </a:ln>
        </p:spPr>
      </p:sp>
      <p:sp>
        <p:nvSpPr>
          <p:cNvPr id="19" name="Text 16"/>
          <p:cNvSpPr/>
          <p:nvPr/>
        </p:nvSpPr>
        <p:spPr>
          <a:xfrm>
            <a:off x="883801" y="5748457"/>
            <a:ext cx="152995" cy="288131"/>
          </a:xfrm>
          <a:prstGeom prst="rect">
            <a:avLst/>
          </a:prstGeom>
          <a:noFill/>
          <a:ln/>
        </p:spPr>
        <p:txBody>
          <a:bodyPr wrap="none" lIns="0" tIns="0" rIns="0" bIns="0" rtlCol="0" anchor="t"/>
          <a:lstStyle/>
          <a:p>
            <a:pPr marL="0" indent="0" algn="ctr">
              <a:lnSpc>
                <a:spcPts val="2250"/>
              </a:lnSpc>
              <a:buNone/>
            </a:pPr>
            <a:r>
              <a:rPr lang="en-US" sz="2250" b="1" kern="0" spc="-68" dirty="0">
                <a:solidFill>
                  <a:srgbClr val="FFFFFF"/>
                </a:solidFill>
                <a:latin typeface="Montserrat Medium" panose="00000600000000000000" pitchFamily="2" charset="0"/>
                <a:ea typeface="MuseoModerno Bold" pitchFamily="34" charset="-122"/>
                <a:cs typeface="MuseoModerno Bold" pitchFamily="34" charset="-120"/>
              </a:rPr>
              <a:t>5</a:t>
            </a:r>
            <a:endParaRPr lang="en-US" sz="2250" dirty="0"/>
          </a:p>
        </p:txBody>
      </p:sp>
      <p:sp>
        <p:nvSpPr>
          <p:cNvPr id="20" name="Text 17"/>
          <p:cNvSpPr/>
          <p:nvPr/>
        </p:nvSpPr>
        <p:spPr>
          <a:xfrm>
            <a:off x="1495179" y="5652373"/>
            <a:ext cx="8956119" cy="614363"/>
          </a:xfrm>
          <a:prstGeom prst="rect">
            <a:avLst/>
          </a:prstGeom>
          <a:noFill/>
          <a:ln/>
        </p:spPr>
        <p:txBody>
          <a:bodyPr wrap="square" lIns="0" tIns="0" rIns="0" bIns="0" rtlCol="0" anchor="t"/>
          <a:lstStyle/>
          <a:p>
            <a:pPr marL="0" indent="0" algn="l">
              <a:lnSpc>
                <a:spcPts val="2400"/>
              </a:lnSpc>
              <a:buNone/>
            </a:pPr>
            <a:r>
              <a:rPr lang="en-US" sz="1500" b="1" kern="0" spc="-30" dirty="0">
                <a:solidFill>
                  <a:srgbClr val="2B4150"/>
                </a:solidFill>
                <a:latin typeface="PT Serif" pitchFamily="34" charset="0"/>
                <a:ea typeface="PT Serif" pitchFamily="34" charset="-122"/>
                <a:cs typeface="PT Serif" pitchFamily="34" charset="-120"/>
              </a:rPr>
              <a:t>Huấn luyện người lao động</a:t>
            </a:r>
            <a:r>
              <a:rPr lang="en-US" sz="1500" kern="0" spc="-30" dirty="0">
                <a:solidFill>
                  <a:srgbClr val="2B4150"/>
                </a:solidFill>
                <a:latin typeface="PT Serif" pitchFamily="34" charset="0"/>
                <a:ea typeface="PT Serif" pitchFamily="34" charset="-122"/>
                <a:cs typeface="PT Serif" pitchFamily="34" charset="-120"/>
              </a:rPr>
              <a:t>: Đảm bảo người lao động được huấn luyện thường xuyên về quy trình ứng phó khẩn cấp.</a:t>
            </a:r>
            <a:endParaRPr lang="en-US" sz="1500" dirty="0"/>
          </a:p>
        </p:txBody>
      </p:sp>
      <p:sp>
        <p:nvSpPr>
          <p:cNvPr id="21" name="Shape 18"/>
          <p:cNvSpPr/>
          <p:nvPr/>
        </p:nvSpPr>
        <p:spPr>
          <a:xfrm>
            <a:off x="744260" y="6655832"/>
            <a:ext cx="432197" cy="432197"/>
          </a:xfrm>
          <a:prstGeom prst="roundRect">
            <a:avLst>
              <a:gd name="adj" fmla="val 18668"/>
            </a:avLst>
          </a:prstGeom>
          <a:solidFill>
            <a:srgbClr val="124E73"/>
          </a:solidFill>
          <a:ln w="7620">
            <a:solidFill>
              <a:srgbClr val="2B678C"/>
            </a:solidFill>
            <a:prstDash val="solid"/>
          </a:ln>
        </p:spPr>
      </p:sp>
      <p:sp>
        <p:nvSpPr>
          <p:cNvPr id="22" name="Text 19"/>
          <p:cNvSpPr/>
          <p:nvPr/>
        </p:nvSpPr>
        <p:spPr>
          <a:xfrm>
            <a:off x="874038" y="6727865"/>
            <a:ext cx="172522" cy="288131"/>
          </a:xfrm>
          <a:prstGeom prst="rect">
            <a:avLst/>
          </a:prstGeom>
          <a:noFill/>
          <a:ln/>
        </p:spPr>
        <p:txBody>
          <a:bodyPr wrap="none" lIns="0" tIns="0" rIns="0" bIns="0" rtlCol="0" anchor="t"/>
          <a:lstStyle/>
          <a:p>
            <a:pPr marL="0" indent="0" algn="ctr">
              <a:lnSpc>
                <a:spcPts val="2250"/>
              </a:lnSpc>
              <a:buNone/>
            </a:pPr>
            <a:r>
              <a:rPr lang="en-US" sz="2250" b="1" kern="0" spc="-68" dirty="0">
                <a:solidFill>
                  <a:srgbClr val="FFFFFF"/>
                </a:solidFill>
                <a:latin typeface="Montserrat Medium" panose="00000600000000000000" pitchFamily="2" charset="0"/>
                <a:ea typeface="MuseoModerno Bold" pitchFamily="34" charset="-122"/>
                <a:cs typeface="MuseoModerno Bold" pitchFamily="34" charset="-120"/>
              </a:rPr>
              <a:t>6</a:t>
            </a:r>
            <a:endParaRPr lang="en-US" sz="2250" dirty="0"/>
          </a:p>
        </p:txBody>
      </p:sp>
      <p:sp>
        <p:nvSpPr>
          <p:cNvPr id="23" name="Text 20"/>
          <p:cNvSpPr/>
          <p:nvPr/>
        </p:nvSpPr>
        <p:spPr>
          <a:xfrm>
            <a:off x="1495179" y="6631781"/>
            <a:ext cx="8956119" cy="614363"/>
          </a:xfrm>
          <a:prstGeom prst="rect">
            <a:avLst/>
          </a:prstGeom>
          <a:noFill/>
          <a:ln/>
        </p:spPr>
        <p:txBody>
          <a:bodyPr wrap="square" lIns="0" tIns="0" rIns="0" bIns="0" rtlCol="0" anchor="t"/>
          <a:lstStyle/>
          <a:p>
            <a:pPr marL="0" indent="0" algn="l">
              <a:lnSpc>
                <a:spcPts val="2400"/>
              </a:lnSpc>
              <a:buNone/>
            </a:pPr>
            <a:r>
              <a:rPr lang="en-US" sz="1500" b="1" kern="0" spc="-30" dirty="0">
                <a:solidFill>
                  <a:srgbClr val="2B4150"/>
                </a:solidFill>
                <a:latin typeface="PT Serif" pitchFamily="34" charset="0"/>
                <a:ea typeface="PT Serif" pitchFamily="34" charset="-122"/>
                <a:cs typeface="PT Serif" pitchFamily="34" charset="-120"/>
              </a:rPr>
              <a:t>Thiết lập cơ chế ứng phó rõ ràng</a:t>
            </a:r>
            <a:r>
              <a:rPr lang="en-US" sz="1500" kern="0" spc="-30" dirty="0">
                <a:solidFill>
                  <a:srgbClr val="2B4150"/>
                </a:solidFill>
                <a:latin typeface="PT Serif" pitchFamily="34" charset="0"/>
                <a:ea typeface="PT Serif" pitchFamily="34" charset="-122"/>
                <a:cs typeface="PT Serif" pitchFamily="34" charset="-120"/>
              </a:rPr>
              <a:t>: Đảm bảo quy trình ứng phó sự cố rõ ràng và hiệu quả để bảo vệ an toàn lao động và duy trì hoạt động máy.</a:t>
            </a:r>
            <a:endParaRPr lang="en-US" sz="1500" dirty="0"/>
          </a:p>
        </p:txBody>
      </p:sp>
      <p:pic>
        <p:nvPicPr>
          <p:cNvPr id="24" name="Picture 23">
            <a:extLst>
              <a:ext uri="{FF2B5EF4-FFF2-40B4-BE49-F238E27FC236}">
                <a16:creationId xmlns:a16="http://schemas.microsoft.com/office/drawing/2014/main" id="{039E22AD-09DC-AA8D-AA99-B62A151AD1C7}"/>
              </a:ext>
            </a:extLst>
          </p:cNvPr>
          <p:cNvPicPr>
            <a:picLocks noChangeAspect="1"/>
          </p:cNvPicPr>
          <p:nvPr/>
        </p:nvPicPr>
        <p:blipFill>
          <a:blip r:embed="rId4"/>
          <a:stretch>
            <a:fillRect/>
          </a:stretch>
        </p:blipFill>
        <p:spPr>
          <a:xfrm>
            <a:off x="11877150" y="7416541"/>
            <a:ext cx="2550447" cy="789752"/>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rcRect b="12925"/>
          <a:stretch/>
        </p:blipFill>
        <p:spPr>
          <a:xfrm>
            <a:off x="11316950" y="3737233"/>
            <a:ext cx="3233380" cy="3032145"/>
          </a:xfrm>
          <a:prstGeom prst="rect">
            <a:avLst/>
          </a:prstGeom>
        </p:spPr>
      </p:pic>
      <p:sp>
        <p:nvSpPr>
          <p:cNvPr id="3" name="Text 0"/>
          <p:cNvSpPr/>
          <p:nvPr/>
        </p:nvSpPr>
        <p:spPr>
          <a:xfrm>
            <a:off x="3100824" y="466606"/>
            <a:ext cx="4449485" cy="318135"/>
          </a:xfrm>
          <a:prstGeom prst="rect">
            <a:avLst/>
          </a:prstGeom>
          <a:noFill/>
          <a:ln/>
        </p:spPr>
        <p:txBody>
          <a:bodyPr wrap="none" lIns="0" tIns="0" rIns="0" bIns="0" rtlCol="0" anchor="t"/>
          <a:lstStyle/>
          <a:p>
            <a:pPr marL="0" indent="0" algn="ctr">
              <a:lnSpc>
                <a:spcPts val="2500"/>
              </a:lnSpc>
              <a:buNone/>
            </a:pPr>
            <a:r>
              <a:rPr lang="en-US" sz="3200" b="1" kern="0" spc="-60" dirty="0">
                <a:solidFill>
                  <a:srgbClr val="124E73"/>
                </a:solidFill>
                <a:latin typeface="Montserrat Medium" panose="00000600000000000000" pitchFamily="2" charset="0"/>
                <a:ea typeface="MuseoModerno Bold" pitchFamily="34" charset="-122"/>
                <a:cs typeface="MuseoModerno Bold" pitchFamily="34" charset="-120"/>
              </a:rPr>
              <a:t>V. Đánh giá rủi ro và quản lý mối nguy</a:t>
            </a:r>
            <a:endParaRPr lang="en-US" sz="3200" dirty="0"/>
          </a:p>
        </p:txBody>
      </p:sp>
      <p:pic>
        <p:nvPicPr>
          <p:cNvPr id="4" name="Image 1" descr="preencoded.png"/>
          <p:cNvPicPr>
            <a:picLocks noChangeAspect="1"/>
          </p:cNvPicPr>
          <p:nvPr/>
        </p:nvPicPr>
        <p:blipFill>
          <a:blip r:embed="rId4"/>
          <a:stretch>
            <a:fillRect/>
          </a:stretch>
        </p:blipFill>
        <p:spPr>
          <a:xfrm>
            <a:off x="593884" y="2471459"/>
            <a:ext cx="848439" cy="1087153"/>
          </a:xfrm>
          <a:prstGeom prst="rect">
            <a:avLst/>
          </a:prstGeom>
        </p:spPr>
      </p:pic>
      <p:sp>
        <p:nvSpPr>
          <p:cNvPr id="5" name="Text 1"/>
          <p:cNvSpPr/>
          <p:nvPr/>
        </p:nvSpPr>
        <p:spPr>
          <a:xfrm>
            <a:off x="1696760" y="2743572"/>
            <a:ext cx="12339756" cy="542925"/>
          </a:xfrm>
          <a:prstGeom prst="rect">
            <a:avLst/>
          </a:prstGeom>
          <a:noFill/>
          <a:ln/>
        </p:spPr>
        <p:txBody>
          <a:bodyPr wrap="square" lIns="0" tIns="0" rIns="0" bIns="0" rtlCol="0" anchor="t"/>
          <a:lstStyle/>
          <a:p>
            <a:pPr marL="0" indent="0" algn="l">
              <a:lnSpc>
                <a:spcPts val="2100"/>
              </a:lnSpc>
              <a:buNone/>
            </a:pPr>
            <a:r>
              <a:rPr lang="en-US" sz="1600" b="1" kern="0" spc="-27" dirty="0">
                <a:solidFill>
                  <a:srgbClr val="2B4150"/>
                </a:solidFill>
                <a:latin typeface="PT Serif" pitchFamily="34" charset="0"/>
                <a:ea typeface="PT Serif" pitchFamily="34" charset="-122"/>
                <a:cs typeface="PT Serif" pitchFamily="34" charset="-120"/>
              </a:rPr>
              <a:t>Chấn thương do va chạm</a:t>
            </a:r>
            <a:r>
              <a:rPr lang="en-US" sz="1600" kern="0" spc="-27" dirty="0">
                <a:solidFill>
                  <a:srgbClr val="2B4150"/>
                </a:solidFill>
                <a:latin typeface="PT Serif" pitchFamily="34" charset="0"/>
                <a:ea typeface="PT Serif" pitchFamily="34" charset="-122"/>
                <a:cs typeface="PT Serif" pitchFamily="34" charset="-120"/>
              </a:rPr>
              <a:t>: Các bộ phận chuyển động của máy có thể gây chấn thương nghiêm trọng nếu không tuân thủ quy định an toàn.</a:t>
            </a:r>
            <a:endParaRPr lang="en-US" sz="1600" dirty="0"/>
          </a:p>
        </p:txBody>
      </p:sp>
      <p:pic>
        <p:nvPicPr>
          <p:cNvPr id="6" name="Image 2" descr="preencoded.png"/>
          <p:cNvPicPr>
            <a:picLocks noChangeAspect="1"/>
          </p:cNvPicPr>
          <p:nvPr/>
        </p:nvPicPr>
        <p:blipFill>
          <a:blip r:embed="rId5"/>
          <a:stretch>
            <a:fillRect/>
          </a:stretch>
        </p:blipFill>
        <p:spPr>
          <a:xfrm>
            <a:off x="593884" y="3522644"/>
            <a:ext cx="848439" cy="1087153"/>
          </a:xfrm>
          <a:prstGeom prst="rect">
            <a:avLst/>
          </a:prstGeom>
        </p:spPr>
      </p:pic>
      <p:sp>
        <p:nvSpPr>
          <p:cNvPr id="7" name="Text 2"/>
          <p:cNvSpPr/>
          <p:nvPr/>
        </p:nvSpPr>
        <p:spPr>
          <a:xfrm>
            <a:off x="1696758" y="3714738"/>
            <a:ext cx="8682157" cy="542925"/>
          </a:xfrm>
          <a:prstGeom prst="rect">
            <a:avLst/>
          </a:prstGeom>
          <a:noFill/>
          <a:ln/>
        </p:spPr>
        <p:txBody>
          <a:bodyPr wrap="square" lIns="0" tIns="0" rIns="0" bIns="0" rtlCol="0" anchor="t"/>
          <a:lstStyle/>
          <a:p>
            <a:pPr marL="0" indent="0" algn="l">
              <a:lnSpc>
                <a:spcPts val="2100"/>
              </a:lnSpc>
              <a:buNone/>
            </a:pPr>
            <a:r>
              <a:rPr lang="en-US" sz="1600" b="1" kern="0" spc="-27" dirty="0">
                <a:solidFill>
                  <a:srgbClr val="2B4150"/>
                </a:solidFill>
                <a:latin typeface="PT Serif" pitchFamily="34" charset="0"/>
                <a:ea typeface="PT Serif" pitchFamily="34" charset="-122"/>
                <a:cs typeface="PT Serif" pitchFamily="34" charset="-120"/>
              </a:rPr>
              <a:t>Tiếp xúc với bụi giấy</a:t>
            </a:r>
            <a:r>
              <a:rPr lang="en-US" sz="1600" kern="0" spc="-27" dirty="0">
                <a:solidFill>
                  <a:srgbClr val="2B4150"/>
                </a:solidFill>
                <a:latin typeface="PT Serif" pitchFamily="34" charset="0"/>
                <a:ea typeface="PT Serif" pitchFamily="34" charset="-122"/>
                <a:cs typeface="PT Serif" pitchFamily="34" charset="-120"/>
              </a:rPr>
              <a:t>: Bụi giấy và vật liệu phế liệu có thể gây vấn đề về hô hấp nếu không sử dụng thiết bị bảo hộ như khẩu trang và kính bảo hộ.</a:t>
            </a:r>
            <a:endParaRPr lang="en-US" sz="1600" dirty="0"/>
          </a:p>
        </p:txBody>
      </p:sp>
      <p:pic>
        <p:nvPicPr>
          <p:cNvPr id="8" name="Image 3" descr="preencoded.png"/>
          <p:cNvPicPr>
            <a:picLocks noChangeAspect="1"/>
          </p:cNvPicPr>
          <p:nvPr/>
        </p:nvPicPr>
        <p:blipFill>
          <a:blip r:embed="rId6"/>
          <a:stretch>
            <a:fillRect/>
          </a:stretch>
        </p:blipFill>
        <p:spPr>
          <a:xfrm>
            <a:off x="593884" y="4573829"/>
            <a:ext cx="848439" cy="1087153"/>
          </a:xfrm>
          <a:prstGeom prst="rect">
            <a:avLst/>
          </a:prstGeom>
        </p:spPr>
      </p:pic>
      <p:sp>
        <p:nvSpPr>
          <p:cNvPr id="9" name="Text 3"/>
          <p:cNvSpPr/>
          <p:nvPr/>
        </p:nvSpPr>
        <p:spPr>
          <a:xfrm>
            <a:off x="1696760" y="4710381"/>
            <a:ext cx="8682157" cy="542925"/>
          </a:xfrm>
          <a:prstGeom prst="rect">
            <a:avLst/>
          </a:prstGeom>
          <a:noFill/>
          <a:ln/>
        </p:spPr>
        <p:txBody>
          <a:bodyPr wrap="square" lIns="0" tIns="0" rIns="0" bIns="0" rtlCol="0" anchor="t"/>
          <a:lstStyle/>
          <a:p>
            <a:pPr marL="0" indent="0" algn="l">
              <a:lnSpc>
                <a:spcPts val="2100"/>
              </a:lnSpc>
              <a:buNone/>
            </a:pPr>
            <a:r>
              <a:rPr lang="en-US" sz="1600" b="1" kern="0" spc="-27" dirty="0">
                <a:solidFill>
                  <a:srgbClr val="2B4150"/>
                </a:solidFill>
                <a:latin typeface="PT Serif" pitchFamily="34" charset="0"/>
                <a:ea typeface="PT Serif" pitchFamily="34" charset="-122"/>
                <a:cs typeface="PT Serif" pitchFamily="34" charset="-120"/>
              </a:rPr>
              <a:t>Rủi ro từ điện và cháy nổ</a:t>
            </a:r>
            <a:r>
              <a:rPr lang="en-US" sz="1600" kern="0" spc="-27" dirty="0">
                <a:solidFill>
                  <a:srgbClr val="2B4150"/>
                </a:solidFill>
                <a:latin typeface="PT Serif" pitchFamily="34" charset="0"/>
                <a:ea typeface="PT Serif" pitchFamily="34" charset="-122"/>
                <a:cs typeface="PT Serif" pitchFamily="34" charset="-120"/>
              </a:rPr>
              <a:t>: Sự cố điện hoặc quá tải máy có thể dẫn đến cháy nổ, cần kiểm tra định kỳ hệ thống điện và tuân thủ quy trình an toàn.</a:t>
            </a:r>
            <a:endParaRPr lang="en-US" sz="1600" dirty="0"/>
          </a:p>
        </p:txBody>
      </p:sp>
      <p:pic>
        <p:nvPicPr>
          <p:cNvPr id="10" name="Image 4" descr="preencoded.png"/>
          <p:cNvPicPr>
            <a:picLocks noChangeAspect="1"/>
          </p:cNvPicPr>
          <p:nvPr/>
        </p:nvPicPr>
        <p:blipFill>
          <a:blip r:embed="rId7"/>
          <a:stretch>
            <a:fillRect/>
          </a:stretch>
        </p:blipFill>
        <p:spPr>
          <a:xfrm>
            <a:off x="593884" y="5625014"/>
            <a:ext cx="848439" cy="1087153"/>
          </a:xfrm>
          <a:prstGeom prst="rect">
            <a:avLst/>
          </a:prstGeom>
        </p:spPr>
      </p:pic>
      <p:sp>
        <p:nvSpPr>
          <p:cNvPr id="11" name="Text 4"/>
          <p:cNvSpPr/>
          <p:nvPr/>
        </p:nvSpPr>
        <p:spPr>
          <a:xfrm>
            <a:off x="1696760" y="5977486"/>
            <a:ext cx="8682157" cy="271463"/>
          </a:xfrm>
          <a:prstGeom prst="rect">
            <a:avLst/>
          </a:prstGeom>
          <a:noFill/>
          <a:ln/>
        </p:spPr>
        <p:txBody>
          <a:bodyPr wrap="none" lIns="0" tIns="0" rIns="0" bIns="0" rtlCol="0" anchor="t"/>
          <a:lstStyle/>
          <a:p>
            <a:pPr marL="0" indent="0" algn="l">
              <a:lnSpc>
                <a:spcPts val="2100"/>
              </a:lnSpc>
              <a:buNone/>
            </a:pPr>
            <a:r>
              <a:rPr lang="en-US" sz="1600" b="1" kern="0" spc="-27" dirty="0">
                <a:solidFill>
                  <a:srgbClr val="2B4150"/>
                </a:solidFill>
                <a:latin typeface="PT Serif" pitchFamily="34" charset="0"/>
                <a:ea typeface="PT Serif" pitchFamily="34" charset="-122"/>
                <a:cs typeface="PT Serif" pitchFamily="34" charset="-120"/>
              </a:rPr>
              <a:t>Sự cố máy móc</a:t>
            </a:r>
            <a:r>
              <a:rPr lang="en-US" sz="1600" kern="0" spc="-27" dirty="0">
                <a:solidFill>
                  <a:srgbClr val="2B4150"/>
                </a:solidFill>
                <a:latin typeface="PT Serif" pitchFamily="34" charset="0"/>
                <a:ea typeface="PT Serif" pitchFamily="34" charset="-122"/>
                <a:cs typeface="PT Serif" pitchFamily="34" charset="-120"/>
              </a:rPr>
              <a:t>: Bảo trì kém hoặc sử dụng sai cách có thể gây ra sự cố nguy hiểm.</a:t>
            </a:r>
            <a:endParaRPr lang="en-US" sz="1600" dirty="0"/>
          </a:p>
        </p:txBody>
      </p:sp>
      <p:pic>
        <p:nvPicPr>
          <p:cNvPr id="12" name="Image 5" descr="preencoded.png"/>
          <p:cNvPicPr>
            <a:picLocks noChangeAspect="1"/>
          </p:cNvPicPr>
          <p:nvPr/>
        </p:nvPicPr>
        <p:blipFill>
          <a:blip r:embed="rId8"/>
          <a:stretch>
            <a:fillRect/>
          </a:stretch>
        </p:blipFill>
        <p:spPr>
          <a:xfrm>
            <a:off x="593884" y="6676199"/>
            <a:ext cx="848439" cy="1087153"/>
          </a:xfrm>
          <a:prstGeom prst="rect">
            <a:avLst/>
          </a:prstGeom>
        </p:spPr>
      </p:pic>
      <p:sp>
        <p:nvSpPr>
          <p:cNvPr id="13" name="Text 5"/>
          <p:cNvSpPr/>
          <p:nvPr/>
        </p:nvSpPr>
        <p:spPr>
          <a:xfrm>
            <a:off x="1696759" y="7105430"/>
            <a:ext cx="8682157" cy="271463"/>
          </a:xfrm>
          <a:prstGeom prst="rect">
            <a:avLst/>
          </a:prstGeom>
          <a:noFill/>
          <a:ln/>
        </p:spPr>
        <p:txBody>
          <a:bodyPr wrap="none" lIns="0" tIns="0" rIns="0" bIns="0" rtlCol="0" anchor="t"/>
          <a:lstStyle/>
          <a:p>
            <a:pPr marL="0" indent="0" algn="l">
              <a:lnSpc>
                <a:spcPts val="2100"/>
              </a:lnSpc>
              <a:buNone/>
            </a:pPr>
            <a:r>
              <a:rPr lang="en-US" sz="1600" b="1" kern="0" spc="-27" dirty="0">
                <a:solidFill>
                  <a:srgbClr val="2B4150"/>
                </a:solidFill>
                <a:latin typeface="PT Serif" pitchFamily="34" charset="0"/>
                <a:ea typeface="PT Serif" pitchFamily="34" charset="-122"/>
                <a:cs typeface="PT Serif" pitchFamily="34" charset="-120"/>
              </a:rPr>
              <a:t>Đánh giá rủi ro</a:t>
            </a:r>
            <a:r>
              <a:rPr lang="en-US" sz="1600" kern="0" spc="-27" dirty="0">
                <a:solidFill>
                  <a:srgbClr val="2B4150"/>
                </a:solidFill>
                <a:latin typeface="PT Serif" pitchFamily="34" charset="0"/>
                <a:ea typeface="PT Serif" pitchFamily="34" charset="-122"/>
                <a:cs typeface="PT Serif" pitchFamily="34" charset="-120"/>
              </a:rPr>
              <a:t>: Nhận diện và đánh giá rủi ro giúp bảo vệ người lao động và đảm bảo hiệu quả sản xuất.</a:t>
            </a:r>
            <a:endParaRPr lang="en-US" sz="1600" dirty="0"/>
          </a:p>
        </p:txBody>
      </p:sp>
      <p:pic>
        <p:nvPicPr>
          <p:cNvPr id="14" name="Picture 13">
            <a:extLst>
              <a:ext uri="{FF2B5EF4-FFF2-40B4-BE49-F238E27FC236}">
                <a16:creationId xmlns:a16="http://schemas.microsoft.com/office/drawing/2014/main" id="{3E462DCD-CBD1-9D1C-CFFD-1A029A59AA8B}"/>
              </a:ext>
            </a:extLst>
          </p:cNvPr>
          <p:cNvPicPr>
            <a:picLocks noChangeAspect="1"/>
          </p:cNvPicPr>
          <p:nvPr/>
        </p:nvPicPr>
        <p:blipFill>
          <a:blip r:embed="rId9"/>
          <a:stretch>
            <a:fillRect/>
          </a:stretch>
        </p:blipFill>
        <p:spPr>
          <a:xfrm>
            <a:off x="11877150" y="7416541"/>
            <a:ext cx="2550447" cy="789752"/>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1580342" y="3555823"/>
            <a:ext cx="2704300" cy="2704300"/>
          </a:xfrm>
          <a:prstGeom prst="rect">
            <a:avLst/>
          </a:prstGeom>
        </p:spPr>
      </p:pic>
      <p:sp>
        <p:nvSpPr>
          <p:cNvPr id="3" name="Text 0"/>
          <p:cNvSpPr/>
          <p:nvPr/>
        </p:nvSpPr>
        <p:spPr>
          <a:xfrm>
            <a:off x="793790" y="991910"/>
            <a:ext cx="3749993" cy="354330"/>
          </a:xfrm>
          <a:prstGeom prst="rect">
            <a:avLst/>
          </a:prstGeom>
          <a:noFill/>
          <a:ln/>
        </p:spPr>
        <p:txBody>
          <a:bodyPr wrap="none" lIns="0" tIns="0" rIns="0" bIns="0" rtlCol="0" anchor="t"/>
          <a:lstStyle/>
          <a:p>
            <a:pPr marL="0" indent="0">
              <a:lnSpc>
                <a:spcPts val="2750"/>
              </a:lnSpc>
              <a:buNone/>
            </a:pPr>
            <a:r>
              <a:rPr lang="en-US" sz="3200" b="1" kern="0" spc="-67" dirty="0">
                <a:solidFill>
                  <a:srgbClr val="124E73"/>
                </a:solidFill>
                <a:latin typeface="Montserrat Medium" panose="00000600000000000000" pitchFamily="2" charset="0"/>
                <a:ea typeface="MuseoModerno Bold" pitchFamily="34" charset="-122"/>
                <a:cs typeface="MuseoModerno Bold" pitchFamily="34" charset="-120"/>
              </a:rPr>
              <a:t>B. Các chiến lược phòng ngừa</a:t>
            </a:r>
            <a:endParaRPr lang="en-US" sz="3200" dirty="0"/>
          </a:p>
        </p:txBody>
      </p:sp>
      <p:sp>
        <p:nvSpPr>
          <p:cNvPr id="4" name="Text 1"/>
          <p:cNvSpPr/>
          <p:nvPr/>
        </p:nvSpPr>
        <p:spPr>
          <a:xfrm>
            <a:off x="793790" y="1750100"/>
            <a:ext cx="4319349" cy="354330"/>
          </a:xfrm>
          <a:prstGeom prst="rect">
            <a:avLst/>
          </a:prstGeom>
          <a:noFill/>
          <a:ln/>
        </p:spPr>
        <p:txBody>
          <a:bodyPr wrap="none" lIns="0" tIns="0" rIns="0" bIns="0" rtlCol="0" anchor="t"/>
          <a:lstStyle/>
          <a:p>
            <a:pPr marL="0" indent="0">
              <a:lnSpc>
                <a:spcPts val="2750"/>
              </a:lnSpc>
              <a:buNone/>
            </a:pPr>
            <a:r>
              <a:rPr lang="en-US" sz="2200" b="1" kern="0" spc="-67" dirty="0">
                <a:solidFill>
                  <a:srgbClr val="124E73"/>
                </a:solidFill>
                <a:latin typeface="Montserrat Medium" panose="00000600000000000000" pitchFamily="2" charset="0"/>
                <a:ea typeface="MuseoModerno Bold" pitchFamily="34" charset="-122"/>
                <a:cs typeface="MuseoModerno Bold" pitchFamily="34" charset="-120"/>
              </a:rPr>
              <a:t>1. Kiểm tra và bảo dưỡng định kỳ</a:t>
            </a:r>
            <a:endParaRPr lang="en-US" sz="2200" dirty="0"/>
          </a:p>
        </p:txBody>
      </p:sp>
      <p:sp>
        <p:nvSpPr>
          <p:cNvPr id="5" name="Shape 2"/>
          <p:cNvSpPr/>
          <p:nvPr/>
        </p:nvSpPr>
        <p:spPr>
          <a:xfrm>
            <a:off x="793790" y="2444591"/>
            <a:ext cx="9646447" cy="1194673"/>
          </a:xfrm>
          <a:prstGeom prst="roundRect">
            <a:avLst>
              <a:gd name="adj" fmla="val 7974"/>
            </a:avLst>
          </a:prstGeom>
          <a:solidFill>
            <a:srgbClr val="124E73"/>
          </a:solidFill>
          <a:ln w="7620">
            <a:solidFill>
              <a:srgbClr val="2B678C"/>
            </a:solidFill>
            <a:prstDash val="solid"/>
          </a:ln>
        </p:spPr>
      </p:sp>
      <p:sp>
        <p:nvSpPr>
          <p:cNvPr id="6" name="Text 3"/>
          <p:cNvSpPr/>
          <p:nvPr/>
        </p:nvSpPr>
        <p:spPr>
          <a:xfrm>
            <a:off x="1028224" y="2679025"/>
            <a:ext cx="8989983"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FFFFFF"/>
                </a:solidFill>
                <a:latin typeface="PT Serif" pitchFamily="34" charset="0"/>
                <a:ea typeface="PT Serif" pitchFamily="34" charset="-122"/>
                <a:cs typeface="PT Serif" pitchFamily="34" charset="-120"/>
              </a:rPr>
              <a:t>Kiểm tra định kỳ</a:t>
            </a:r>
            <a:r>
              <a:rPr lang="en-US" sz="1750" kern="0" spc="-36" dirty="0">
                <a:solidFill>
                  <a:srgbClr val="FFFFFF"/>
                </a:solidFill>
                <a:latin typeface="PT Serif" pitchFamily="34" charset="0"/>
                <a:ea typeface="PT Serif" pitchFamily="34" charset="-122"/>
                <a:cs typeface="PT Serif" pitchFamily="34" charset="-120"/>
              </a:rPr>
              <a:t>: Lập lịch kiểm tra chi tiết các bộ phận chính như hệ thống nén, động cơ, dây curoa và linh kiện điện để phát hiện sớm hư hỏng.</a:t>
            </a:r>
            <a:endParaRPr lang="en-US" sz="1750" dirty="0"/>
          </a:p>
        </p:txBody>
      </p:sp>
      <p:sp>
        <p:nvSpPr>
          <p:cNvPr id="7" name="Shape 4"/>
          <p:cNvSpPr/>
          <p:nvPr/>
        </p:nvSpPr>
        <p:spPr>
          <a:xfrm>
            <a:off x="793790" y="3866078"/>
            <a:ext cx="9646447" cy="1772960"/>
          </a:xfrm>
          <a:prstGeom prst="roundRect">
            <a:avLst>
              <a:gd name="adj" fmla="val 5373"/>
            </a:avLst>
          </a:prstGeom>
          <a:solidFill>
            <a:srgbClr val="124E73"/>
          </a:solidFill>
          <a:ln w="7620">
            <a:solidFill>
              <a:srgbClr val="2B678C"/>
            </a:solidFill>
            <a:prstDash val="solid"/>
          </a:ln>
        </p:spPr>
      </p:sp>
      <p:sp>
        <p:nvSpPr>
          <p:cNvPr id="8" name="Text 5"/>
          <p:cNvSpPr/>
          <p:nvPr/>
        </p:nvSpPr>
        <p:spPr>
          <a:xfrm>
            <a:off x="1028224" y="4100512"/>
            <a:ext cx="11110913" cy="362903"/>
          </a:xfrm>
          <a:prstGeom prst="rect">
            <a:avLst/>
          </a:prstGeom>
          <a:noFill/>
          <a:ln/>
        </p:spPr>
        <p:txBody>
          <a:bodyPr wrap="none" lIns="0" tIns="0" rIns="0" bIns="0" rtlCol="0" anchor="t"/>
          <a:lstStyle/>
          <a:p>
            <a:pPr marL="0" indent="0">
              <a:lnSpc>
                <a:spcPts val="2850"/>
              </a:lnSpc>
              <a:buNone/>
            </a:pPr>
            <a:r>
              <a:rPr lang="en-US" sz="1750" b="1" kern="0" spc="-36" dirty="0">
                <a:solidFill>
                  <a:srgbClr val="FFFFFF"/>
                </a:solidFill>
                <a:latin typeface="PT Serif" pitchFamily="34" charset="0"/>
                <a:ea typeface="PT Serif" pitchFamily="34" charset="-122"/>
                <a:cs typeface="PT Serif" pitchFamily="34" charset="-120"/>
              </a:rPr>
              <a:t>Tiến hành bảo dưỡng:</a:t>
            </a:r>
            <a:endParaRPr lang="en-US" sz="1750" dirty="0"/>
          </a:p>
        </p:txBody>
      </p:sp>
      <p:sp>
        <p:nvSpPr>
          <p:cNvPr id="9" name="Text 6"/>
          <p:cNvSpPr/>
          <p:nvPr/>
        </p:nvSpPr>
        <p:spPr>
          <a:xfrm>
            <a:off x="1028224" y="4599503"/>
            <a:ext cx="11110913" cy="362903"/>
          </a:xfrm>
          <a:prstGeom prst="rect">
            <a:avLst/>
          </a:prstGeom>
          <a:noFill/>
          <a:ln/>
        </p:spPr>
        <p:txBody>
          <a:bodyPr wrap="none" lIns="0" tIns="0" rIns="0" bIns="0" rtlCol="0" anchor="t"/>
          <a:lstStyle/>
          <a:p>
            <a:pPr marL="342900" indent="-342900" algn="l">
              <a:lnSpc>
                <a:spcPts val="2850"/>
              </a:lnSpc>
              <a:buSzPct val="100000"/>
              <a:buChar char="•"/>
            </a:pPr>
            <a:r>
              <a:rPr lang="en-US" sz="1750" b="1" kern="0" spc="-36" dirty="0">
                <a:solidFill>
                  <a:srgbClr val="FFFFFF"/>
                </a:solidFill>
                <a:latin typeface="PT Serif" pitchFamily="34" charset="0"/>
                <a:ea typeface="PT Serif" pitchFamily="34" charset="-122"/>
                <a:cs typeface="PT Serif" pitchFamily="34" charset="-120"/>
              </a:rPr>
              <a:t>Vệ sinh và bôi trơn</a:t>
            </a:r>
            <a:r>
              <a:rPr lang="en-US" sz="1750" kern="0" spc="-36" dirty="0">
                <a:solidFill>
                  <a:srgbClr val="FFFFFF"/>
                </a:solidFill>
                <a:latin typeface="PT Serif" pitchFamily="34" charset="0"/>
                <a:ea typeface="PT Serif" pitchFamily="34" charset="-122"/>
                <a:cs typeface="PT Serif" pitchFamily="34" charset="-120"/>
              </a:rPr>
              <a:t>: Làm sạch và bôi trơn các bộ phận để giảm ma sát và nguy cơ hư hỏng.</a:t>
            </a:r>
            <a:endParaRPr lang="en-US" sz="1750" dirty="0"/>
          </a:p>
        </p:txBody>
      </p:sp>
      <p:sp>
        <p:nvSpPr>
          <p:cNvPr id="10" name="Text 7"/>
          <p:cNvSpPr/>
          <p:nvPr/>
        </p:nvSpPr>
        <p:spPr>
          <a:xfrm>
            <a:off x="1028224" y="5041702"/>
            <a:ext cx="11110913" cy="362903"/>
          </a:xfrm>
          <a:prstGeom prst="rect">
            <a:avLst/>
          </a:prstGeom>
          <a:noFill/>
          <a:ln/>
        </p:spPr>
        <p:txBody>
          <a:bodyPr wrap="none" lIns="0" tIns="0" rIns="0" bIns="0" rtlCol="0" anchor="t"/>
          <a:lstStyle/>
          <a:p>
            <a:pPr marL="342900" indent="-342900" algn="l">
              <a:lnSpc>
                <a:spcPts val="2850"/>
              </a:lnSpc>
              <a:buSzPct val="100000"/>
              <a:buChar char="•"/>
            </a:pPr>
            <a:r>
              <a:rPr lang="en-US" sz="1750" b="1" kern="0" spc="-36" dirty="0">
                <a:solidFill>
                  <a:srgbClr val="FFFFFF"/>
                </a:solidFill>
                <a:latin typeface="PT Serif" pitchFamily="34" charset="0"/>
                <a:ea typeface="PT Serif" pitchFamily="34" charset="-122"/>
                <a:cs typeface="PT Serif" pitchFamily="34" charset="-120"/>
              </a:rPr>
              <a:t>Thay thế linh kiện</a:t>
            </a:r>
            <a:r>
              <a:rPr lang="en-US" sz="1750" kern="0" spc="-36" dirty="0">
                <a:solidFill>
                  <a:srgbClr val="FFFFFF"/>
                </a:solidFill>
                <a:latin typeface="PT Serif" pitchFamily="34" charset="0"/>
                <a:ea typeface="PT Serif" pitchFamily="34" charset="-122"/>
                <a:cs typeface="PT Serif" pitchFamily="34" charset="-120"/>
              </a:rPr>
              <a:t>: Thay thế kịp thời các linh kiện mòn hoặc hỏng để duy trì hiệu suất máy.</a:t>
            </a:r>
            <a:endParaRPr lang="en-US" sz="1750" dirty="0"/>
          </a:p>
        </p:txBody>
      </p:sp>
      <p:sp>
        <p:nvSpPr>
          <p:cNvPr id="11" name="Shape 8"/>
          <p:cNvSpPr/>
          <p:nvPr/>
        </p:nvSpPr>
        <p:spPr>
          <a:xfrm>
            <a:off x="793790" y="5865852"/>
            <a:ext cx="9646447" cy="1194673"/>
          </a:xfrm>
          <a:prstGeom prst="roundRect">
            <a:avLst>
              <a:gd name="adj" fmla="val 7974"/>
            </a:avLst>
          </a:prstGeom>
          <a:solidFill>
            <a:srgbClr val="124E73"/>
          </a:solidFill>
          <a:ln w="7620">
            <a:solidFill>
              <a:srgbClr val="2B678C"/>
            </a:solidFill>
            <a:prstDash val="solid"/>
          </a:ln>
        </p:spPr>
      </p:sp>
      <p:sp>
        <p:nvSpPr>
          <p:cNvPr id="12" name="Text 9"/>
          <p:cNvSpPr/>
          <p:nvPr/>
        </p:nvSpPr>
        <p:spPr>
          <a:xfrm>
            <a:off x="1028224" y="6100286"/>
            <a:ext cx="8989983"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FFFFFF"/>
                </a:solidFill>
                <a:latin typeface="PT Serif" pitchFamily="34" charset="0"/>
                <a:ea typeface="PT Serif" pitchFamily="34" charset="-122"/>
                <a:cs typeface="PT Serif" pitchFamily="34" charset="-120"/>
              </a:rPr>
              <a:t>Kiểm tra hệ thống an toàn và ghi chép lịch sử</a:t>
            </a:r>
            <a:r>
              <a:rPr lang="en-US" sz="1750" kern="0" spc="-36" dirty="0">
                <a:solidFill>
                  <a:srgbClr val="FFFFFF"/>
                </a:solidFill>
                <a:latin typeface="PT Serif" pitchFamily="34" charset="0"/>
                <a:ea typeface="PT Serif" pitchFamily="34" charset="-122"/>
                <a:cs typeface="PT Serif" pitchFamily="34" charset="-120"/>
              </a:rPr>
              <a:t>: Đảm bảo các nút dừng khẩn cấp và cảm biến hoạt động tốt. Tiến hành ghi chép lại để theo dõi và có kế hoạch trong tương lai.</a:t>
            </a:r>
            <a:endParaRPr lang="en-US" sz="1750" dirty="0"/>
          </a:p>
        </p:txBody>
      </p:sp>
      <p:pic>
        <p:nvPicPr>
          <p:cNvPr id="13" name="Picture 12">
            <a:extLst>
              <a:ext uri="{FF2B5EF4-FFF2-40B4-BE49-F238E27FC236}">
                <a16:creationId xmlns:a16="http://schemas.microsoft.com/office/drawing/2014/main" id="{BD60DE79-345E-F71E-90DA-B54E862AAE83}"/>
              </a:ext>
            </a:extLst>
          </p:cNvPr>
          <p:cNvPicPr>
            <a:picLocks noChangeAspect="1"/>
          </p:cNvPicPr>
          <p:nvPr/>
        </p:nvPicPr>
        <p:blipFill>
          <a:blip r:embed="rId4"/>
          <a:stretch>
            <a:fillRect/>
          </a:stretch>
        </p:blipFill>
        <p:spPr>
          <a:xfrm>
            <a:off x="11877150" y="7416541"/>
            <a:ext cx="2550447" cy="789752"/>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1399877" y="3592902"/>
            <a:ext cx="3230523" cy="3122414"/>
          </a:xfrm>
          <a:prstGeom prst="rect">
            <a:avLst/>
          </a:prstGeom>
        </p:spPr>
      </p:pic>
      <p:sp>
        <p:nvSpPr>
          <p:cNvPr id="3" name="Text 0"/>
          <p:cNvSpPr/>
          <p:nvPr/>
        </p:nvSpPr>
        <p:spPr>
          <a:xfrm>
            <a:off x="3454003" y="1047773"/>
            <a:ext cx="4064794" cy="266938"/>
          </a:xfrm>
          <a:prstGeom prst="rect">
            <a:avLst/>
          </a:prstGeom>
          <a:noFill/>
          <a:ln/>
        </p:spPr>
        <p:txBody>
          <a:bodyPr wrap="none" lIns="0" tIns="0" rIns="0" bIns="0" rtlCol="0" anchor="t"/>
          <a:lstStyle/>
          <a:p>
            <a:pPr marL="0" indent="0" algn="ctr">
              <a:lnSpc>
                <a:spcPts val="2100"/>
              </a:lnSpc>
              <a:buNone/>
            </a:pPr>
            <a:r>
              <a:rPr lang="en-US" sz="2400" b="1" kern="0" spc="-50" dirty="0">
                <a:solidFill>
                  <a:srgbClr val="124E73"/>
                </a:solidFill>
                <a:latin typeface="Montserrat Medium" panose="00000600000000000000" pitchFamily="2" charset="0"/>
                <a:ea typeface="MuseoModerno Bold" pitchFamily="34" charset="-122"/>
                <a:cs typeface="MuseoModerno Bold" pitchFamily="34" charset="-120"/>
              </a:rPr>
              <a:t>2. Tuân thủ các quy định an toàn lao động</a:t>
            </a:r>
            <a:endParaRPr lang="en-US" sz="2400" dirty="0"/>
          </a:p>
        </p:txBody>
      </p:sp>
      <p:pic>
        <p:nvPicPr>
          <p:cNvPr id="4" name="Image 1" descr="preencoded.png"/>
          <p:cNvPicPr>
            <a:picLocks noChangeAspect="1"/>
          </p:cNvPicPr>
          <p:nvPr/>
        </p:nvPicPr>
        <p:blipFill>
          <a:blip r:embed="rId4"/>
          <a:stretch>
            <a:fillRect/>
          </a:stretch>
        </p:blipFill>
        <p:spPr>
          <a:xfrm>
            <a:off x="1451967" y="2001203"/>
            <a:ext cx="854154" cy="928926"/>
          </a:xfrm>
          <a:prstGeom prst="rect">
            <a:avLst/>
          </a:prstGeom>
        </p:spPr>
      </p:pic>
      <p:sp>
        <p:nvSpPr>
          <p:cNvPr id="5" name="Text 1"/>
          <p:cNvSpPr/>
          <p:nvPr/>
        </p:nvSpPr>
        <p:spPr>
          <a:xfrm>
            <a:off x="2569365" y="2067332"/>
            <a:ext cx="2832497" cy="266938"/>
          </a:xfrm>
          <a:prstGeom prst="rect">
            <a:avLst/>
          </a:prstGeom>
          <a:noFill/>
          <a:ln/>
        </p:spPr>
        <p:txBody>
          <a:bodyPr wrap="none" lIns="0" tIns="0" rIns="0" bIns="0" rtlCol="0" anchor="t"/>
          <a:lstStyle/>
          <a:p>
            <a:pPr marL="0" indent="0" algn="l">
              <a:lnSpc>
                <a:spcPts val="2100"/>
              </a:lnSpc>
              <a:buNone/>
            </a:pPr>
            <a:r>
              <a:rPr lang="en-US" b="1" kern="0" spc="-50" dirty="0">
                <a:solidFill>
                  <a:srgbClr val="2B4150"/>
                </a:solidFill>
                <a:latin typeface="Montserrat Medium" panose="00000600000000000000" pitchFamily="2" charset="0"/>
                <a:ea typeface="MuseoModerno Bold" pitchFamily="34" charset="-122"/>
                <a:cs typeface="MuseoModerno Bold" pitchFamily="34" charset="-120"/>
              </a:rPr>
              <a:t>Đào tạo về quy trình an toàn</a:t>
            </a:r>
            <a:endParaRPr lang="en-US" dirty="0"/>
          </a:p>
        </p:txBody>
      </p:sp>
      <p:sp>
        <p:nvSpPr>
          <p:cNvPr id="6" name="Text 2"/>
          <p:cNvSpPr/>
          <p:nvPr/>
        </p:nvSpPr>
        <p:spPr>
          <a:xfrm>
            <a:off x="2569365" y="2400554"/>
            <a:ext cx="8666798" cy="273368"/>
          </a:xfrm>
          <a:prstGeom prst="rect">
            <a:avLst/>
          </a:prstGeom>
          <a:noFill/>
          <a:ln/>
        </p:spPr>
        <p:txBody>
          <a:bodyPr wrap="none" lIns="0" tIns="0" rIns="0" bIns="0" rtlCol="0" anchor="t"/>
          <a:lstStyle/>
          <a:p>
            <a:pPr marL="0" indent="0" algn="l">
              <a:lnSpc>
                <a:spcPts val="2150"/>
              </a:lnSpc>
              <a:buNone/>
            </a:pPr>
            <a:r>
              <a:rPr lang="en-US" sz="1600" kern="0" spc="-27" dirty="0">
                <a:solidFill>
                  <a:srgbClr val="2B4150"/>
                </a:solidFill>
                <a:latin typeface="PT Serif" pitchFamily="34" charset="0"/>
                <a:ea typeface="PT Serif" pitchFamily="34" charset="-122"/>
                <a:cs typeface="PT Serif" pitchFamily="34" charset="-120"/>
              </a:rPr>
              <a:t>Người vận hành cần được đào tạo kỹ lưỡng về cách sử dụng máy, nhận diện nguy hiểm và phản ứng khi gặp sự cố.</a:t>
            </a:r>
            <a:endParaRPr lang="en-US" sz="1600" dirty="0"/>
          </a:p>
        </p:txBody>
      </p:sp>
      <p:pic>
        <p:nvPicPr>
          <p:cNvPr id="7" name="Image 2" descr="preencoded.png"/>
          <p:cNvPicPr>
            <a:picLocks noChangeAspect="1"/>
          </p:cNvPicPr>
          <p:nvPr/>
        </p:nvPicPr>
        <p:blipFill>
          <a:blip r:embed="rId5"/>
          <a:stretch>
            <a:fillRect/>
          </a:stretch>
        </p:blipFill>
        <p:spPr>
          <a:xfrm>
            <a:off x="1451967" y="2965414"/>
            <a:ext cx="854154" cy="928926"/>
          </a:xfrm>
          <a:prstGeom prst="rect">
            <a:avLst/>
          </a:prstGeom>
        </p:spPr>
      </p:pic>
      <p:sp>
        <p:nvSpPr>
          <p:cNvPr id="8" name="Text 3"/>
          <p:cNvSpPr/>
          <p:nvPr/>
        </p:nvSpPr>
        <p:spPr>
          <a:xfrm>
            <a:off x="2569365" y="3023036"/>
            <a:ext cx="2338268" cy="266938"/>
          </a:xfrm>
          <a:prstGeom prst="rect">
            <a:avLst/>
          </a:prstGeom>
          <a:noFill/>
          <a:ln/>
        </p:spPr>
        <p:txBody>
          <a:bodyPr wrap="none" lIns="0" tIns="0" rIns="0" bIns="0" rtlCol="0" anchor="t"/>
          <a:lstStyle/>
          <a:p>
            <a:pPr marL="0" indent="0" algn="l">
              <a:lnSpc>
                <a:spcPts val="2100"/>
              </a:lnSpc>
              <a:buNone/>
            </a:pPr>
            <a:r>
              <a:rPr lang="en-US" b="1" kern="0" spc="-50" dirty="0">
                <a:solidFill>
                  <a:srgbClr val="2B4150"/>
                </a:solidFill>
                <a:latin typeface="Montserrat Medium" panose="00000600000000000000" pitchFamily="2" charset="0"/>
                <a:ea typeface="MuseoModerno Bold" pitchFamily="34" charset="-122"/>
                <a:cs typeface="MuseoModerno Bold" pitchFamily="34" charset="-120"/>
              </a:rPr>
              <a:t>Trang bị bảo hộ cá nhân</a:t>
            </a:r>
            <a:endParaRPr lang="en-US" dirty="0"/>
          </a:p>
        </p:txBody>
      </p:sp>
      <p:sp>
        <p:nvSpPr>
          <p:cNvPr id="9" name="Text 4"/>
          <p:cNvSpPr/>
          <p:nvPr/>
        </p:nvSpPr>
        <p:spPr>
          <a:xfrm>
            <a:off x="2569365" y="3356257"/>
            <a:ext cx="8666798" cy="273368"/>
          </a:xfrm>
          <a:prstGeom prst="rect">
            <a:avLst/>
          </a:prstGeom>
          <a:noFill/>
          <a:ln/>
        </p:spPr>
        <p:txBody>
          <a:bodyPr wrap="none" lIns="0" tIns="0" rIns="0" bIns="0" rtlCol="0" anchor="t"/>
          <a:lstStyle/>
          <a:p>
            <a:pPr marL="0" indent="0" algn="l">
              <a:lnSpc>
                <a:spcPts val="2150"/>
              </a:lnSpc>
              <a:buNone/>
            </a:pPr>
            <a:r>
              <a:rPr lang="en-US" sz="1600" kern="0" spc="-27" dirty="0">
                <a:solidFill>
                  <a:srgbClr val="2B4150"/>
                </a:solidFill>
                <a:latin typeface="PT Serif" pitchFamily="34" charset="0"/>
                <a:ea typeface="PT Serif" pitchFamily="34" charset="-122"/>
                <a:cs typeface="PT Serif" pitchFamily="34" charset="-120"/>
              </a:rPr>
              <a:t>Cung cấp đầy đủ thiết bị bảo hộ như găng tay, kính bảo hộ, mặt nạ chống bụi để bảo vệ người lao động.</a:t>
            </a:r>
            <a:endParaRPr lang="en-US" sz="1600" dirty="0"/>
          </a:p>
        </p:txBody>
      </p:sp>
      <p:pic>
        <p:nvPicPr>
          <p:cNvPr id="10" name="Image 3" descr="preencoded.png"/>
          <p:cNvPicPr>
            <a:picLocks noChangeAspect="1"/>
          </p:cNvPicPr>
          <p:nvPr/>
        </p:nvPicPr>
        <p:blipFill>
          <a:blip r:embed="rId6"/>
          <a:stretch>
            <a:fillRect/>
          </a:stretch>
        </p:blipFill>
        <p:spPr>
          <a:xfrm>
            <a:off x="1451967" y="3929625"/>
            <a:ext cx="854154" cy="928926"/>
          </a:xfrm>
          <a:prstGeom prst="rect">
            <a:avLst/>
          </a:prstGeom>
        </p:spPr>
      </p:pic>
      <p:sp>
        <p:nvSpPr>
          <p:cNvPr id="11" name="Text 5"/>
          <p:cNvSpPr/>
          <p:nvPr/>
        </p:nvSpPr>
        <p:spPr>
          <a:xfrm>
            <a:off x="2569365" y="3912340"/>
            <a:ext cx="2802969" cy="266938"/>
          </a:xfrm>
          <a:prstGeom prst="rect">
            <a:avLst/>
          </a:prstGeom>
          <a:noFill/>
          <a:ln/>
        </p:spPr>
        <p:txBody>
          <a:bodyPr wrap="none" lIns="0" tIns="0" rIns="0" bIns="0" rtlCol="0" anchor="t"/>
          <a:lstStyle/>
          <a:p>
            <a:pPr marL="0" indent="0" algn="l">
              <a:lnSpc>
                <a:spcPts val="2100"/>
              </a:lnSpc>
              <a:buNone/>
            </a:pPr>
            <a:r>
              <a:rPr lang="en-US" b="1" kern="0" spc="-50" dirty="0">
                <a:solidFill>
                  <a:srgbClr val="2B4150"/>
                </a:solidFill>
                <a:latin typeface="Montserrat Medium" panose="00000600000000000000" pitchFamily="2" charset="0"/>
                <a:ea typeface="MuseoModerno Bold" pitchFamily="34" charset="-122"/>
                <a:cs typeface="MuseoModerno Bold" pitchFamily="34" charset="-120"/>
              </a:rPr>
              <a:t>Không gian làm việc an toàn</a:t>
            </a:r>
            <a:endParaRPr lang="en-US" dirty="0"/>
          </a:p>
        </p:txBody>
      </p:sp>
      <p:sp>
        <p:nvSpPr>
          <p:cNvPr id="12" name="Text 6"/>
          <p:cNvSpPr/>
          <p:nvPr/>
        </p:nvSpPr>
        <p:spPr>
          <a:xfrm>
            <a:off x="2569365" y="4245562"/>
            <a:ext cx="8666798" cy="273368"/>
          </a:xfrm>
          <a:prstGeom prst="rect">
            <a:avLst/>
          </a:prstGeom>
          <a:noFill/>
          <a:ln/>
        </p:spPr>
        <p:txBody>
          <a:bodyPr wrap="none" lIns="0" tIns="0" rIns="0" bIns="0" rtlCol="0" anchor="t"/>
          <a:lstStyle/>
          <a:p>
            <a:pPr marL="0" indent="0" algn="l">
              <a:lnSpc>
                <a:spcPts val="2150"/>
              </a:lnSpc>
              <a:buNone/>
            </a:pPr>
            <a:r>
              <a:rPr lang="en-US" sz="1600" kern="0" spc="-27" dirty="0">
                <a:solidFill>
                  <a:srgbClr val="2B4150"/>
                </a:solidFill>
                <a:latin typeface="PT Serif" pitchFamily="34" charset="0"/>
                <a:ea typeface="PT Serif" pitchFamily="34" charset="-122"/>
                <a:cs typeface="PT Serif" pitchFamily="34" charset="-120"/>
              </a:rPr>
              <a:t>Duy trì khu vực làm việc gọn gàng, thông thoáng, không có vật cản nguy hiểm.</a:t>
            </a:r>
            <a:endParaRPr lang="en-US" sz="1600" dirty="0"/>
          </a:p>
        </p:txBody>
      </p:sp>
      <p:pic>
        <p:nvPicPr>
          <p:cNvPr id="13" name="Image 4" descr="preencoded.png"/>
          <p:cNvPicPr>
            <a:picLocks noChangeAspect="1"/>
          </p:cNvPicPr>
          <p:nvPr/>
        </p:nvPicPr>
        <p:blipFill>
          <a:blip r:embed="rId7"/>
          <a:stretch>
            <a:fillRect/>
          </a:stretch>
        </p:blipFill>
        <p:spPr>
          <a:xfrm>
            <a:off x="1451967" y="4893836"/>
            <a:ext cx="854154" cy="928926"/>
          </a:xfrm>
          <a:prstGeom prst="rect">
            <a:avLst/>
          </a:prstGeom>
        </p:spPr>
      </p:pic>
      <p:sp>
        <p:nvSpPr>
          <p:cNvPr id="14" name="Text 7"/>
          <p:cNvSpPr/>
          <p:nvPr/>
        </p:nvSpPr>
        <p:spPr>
          <a:xfrm>
            <a:off x="2569365" y="4938329"/>
            <a:ext cx="2569607" cy="266938"/>
          </a:xfrm>
          <a:prstGeom prst="rect">
            <a:avLst/>
          </a:prstGeom>
          <a:noFill/>
          <a:ln/>
        </p:spPr>
        <p:txBody>
          <a:bodyPr wrap="none" lIns="0" tIns="0" rIns="0" bIns="0" rtlCol="0" anchor="t"/>
          <a:lstStyle/>
          <a:p>
            <a:pPr marL="0" indent="0" algn="l">
              <a:lnSpc>
                <a:spcPts val="2100"/>
              </a:lnSpc>
              <a:buNone/>
            </a:pPr>
            <a:r>
              <a:rPr lang="en-US" b="1" kern="0" spc="-50" dirty="0">
                <a:solidFill>
                  <a:srgbClr val="2B4150"/>
                </a:solidFill>
                <a:latin typeface="Montserrat Medium" panose="00000600000000000000" pitchFamily="2" charset="0"/>
                <a:ea typeface="MuseoModerno Bold" pitchFamily="34" charset="-122"/>
                <a:cs typeface="MuseoModerno Bold" pitchFamily="34" charset="-120"/>
              </a:rPr>
              <a:t>Bảo trì và kiểm tra thiết bị</a:t>
            </a:r>
            <a:endParaRPr lang="en-US" dirty="0"/>
          </a:p>
        </p:txBody>
      </p:sp>
      <p:sp>
        <p:nvSpPr>
          <p:cNvPr id="15" name="Text 8"/>
          <p:cNvSpPr/>
          <p:nvPr/>
        </p:nvSpPr>
        <p:spPr>
          <a:xfrm>
            <a:off x="2569365" y="5271551"/>
            <a:ext cx="8666798" cy="273368"/>
          </a:xfrm>
          <a:prstGeom prst="rect">
            <a:avLst/>
          </a:prstGeom>
          <a:noFill/>
          <a:ln/>
        </p:spPr>
        <p:txBody>
          <a:bodyPr wrap="none" lIns="0" tIns="0" rIns="0" bIns="0" rtlCol="0" anchor="t"/>
          <a:lstStyle/>
          <a:p>
            <a:pPr marL="0" indent="0" algn="l">
              <a:lnSpc>
                <a:spcPts val="2150"/>
              </a:lnSpc>
              <a:buNone/>
            </a:pPr>
            <a:r>
              <a:rPr lang="en-US" sz="1600" kern="0" spc="-27" dirty="0">
                <a:solidFill>
                  <a:srgbClr val="2B4150"/>
                </a:solidFill>
                <a:latin typeface="PT Serif" pitchFamily="34" charset="0"/>
                <a:ea typeface="PT Serif" pitchFamily="34" charset="-122"/>
                <a:cs typeface="PT Serif" pitchFamily="34" charset="-120"/>
              </a:rPr>
              <a:t>Thực hiện kiểm tra định kỳ và bảo trì máy móc theo quy định.</a:t>
            </a:r>
            <a:endParaRPr lang="en-US" sz="1600" dirty="0"/>
          </a:p>
        </p:txBody>
      </p:sp>
      <p:pic>
        <p:nvPicPr>
          <p:cNvPr id="16" name="Image 5" descr="preencoded.png"/>
          <p:cNvPicPr>
            <a:picLocks noChangeAspect="1"/>
          </p:cNvPicPr>
          <p:nvPr/>
        </p:nvPicPr>
        <p:blipFill>
          <a:blip r:embed="rId8"/>
          <a:stretch>
            <a:fillRect/>
          </a:stretch>
        </p:blipFill>
        <p:spPr>
          <a:xfrm>
            <a:off x="1451967" y="5858046"/>
            <a:ext cx="854154" cy="928926"/>
          </a:xfrm>
          <a:prstGeom prst="rect">
            <a:avLst/>
          </a:prstGeom>
        </p:spPr>
      </p:pic>
      <p:sp>
        <p:nvSpPr>
          <p:cNvPr id="17" name="Text 9"/>
          <p:cNvSpPr/>
          <p:nvPr/>
        </p:nvSpPr>
        <p:spPr>
          <a:xfrm>
            <a:off x="2569365" y="5964318"/>
            <a:ext cx="2135386" cy="266938"/>
          </a:xfrm>
          <a:prstGeom prst="rect">
            <a:avLst/>
          </a:prstGeom>
          <a:noFill/>
          <a:ln/>
        </p:spPr>
        <p:txBody>
          <a:bodyPr wrap="none" lIns="0" tIns="0" rIns="0" bIns="0" rtlCol="0" anchor="t"/>
          <a:lstStyle/>
          <a:p>
            <a:pPr marL="0" indent="0" algn="l">
              <a:lnSpc>
                <a:spcPts val="2100"/>
              </a:lnSpc>
              <a:buNone/>
            </a:pPr>
            <a:r>
              <a:rPr lang="en-US" b="1" kern="0" spc="-50" dirty="0">
                <a:solidFill>
                  <a:srgbClr val="2B4150"/>
                </a:solidFill>
                <a:latin typeface="Montserrat Medium" panose="00000600000000000000" pitchFamily="2" charset="0"/>
                <a:ea typeface="MuseoModerno Bold" pitchFamily="34" charset="-122"/>
                <a:cs typeface="MuseoModerno Bold" pitchFamily="34" charset="-120"/>
              </a:rPr>
              <a:t>Ứng phó khẩn cấp</a:t>
            </a:r>
            <a:endParaRPr lang="en-US" dirty="0"/>
          </a:p>
        </p:txBody>
      </p:sp>
      <p:sp>
        <p:nvSpPr>
          <p:cNvPr id="18" name="Text 10"/>
          <p:cNvSpPr/>
          <p:nvPr/>
        </p:nvSpPr>
        <p:spPr>
          <a:xfrm>
            <a:off x="2569365" y="6297540"/>
            <a:ext cx="8666798" cy="273368"/>
          </a:xfrm>
          <a:prstGeom prst="rect">
            <a:avLst/>
          </a:prstGeom>
          <a:noFill/>
          <a:ln/>
        </p:spPr>
        <p:txBody>
          <a:bodyPr wrap="none" lIns="0" tIns="0" rIns="0" bIns="0" rtlCol="0" anchor="t"/>
          <a:lstStyle/>
          <a:p>
            <a:pPr marL="0" indent="0" algn="l">
              <a:lnSpc>
                <a:spcPts val="2150"/>
              </a:lnSpc>
              <a:buNone/>
            </a:pPr>
            <a:r>
              <a:rPr lang="en-US" sz="1600" kern="0" spc="-27" dirty="0">
                <a:solidFill>
                  <a:srgbClr val="2B4150"/>
                </a:solidFill>
                <a:latin typeface="PT Serif" pitchFamily="34" charset="0"/>
                <a:ea typeface="PT Serif" pitchFamily="34" charset="-122"/>
                <a:cs typeface="PT Serif" pitchFamily="34" charset="-120"/>
              </a:rPr>
              <a:t>Tuân thủ quy trình ứng phó sự cố, bao gồm thông báo và sơ tán khi cần thiết.</a:t>
            </a:r>
            <a:endParaRPr lang="en-US" sz="1600" dirty="0"/>
          </a:p>
        </p:txBody>
      </p:sp>
      <p:pic>
        <p:nvPicPr>
          <p:cNvPr id="19" name="Picture 18">
            <a:extLst>
              <a:ext uri="{FF2B5EF4-FFF2-40B4-BE49-F238E27FC236}">
                <a16:creationId xmlns:a16="http://schemas.microsoft.com/office/drawing/2014/main" id="{CB050EEA-89F6-4E4B-25BD-AF988B5F6AC6}"/>
              </a:ext>
            </a:extLst>
          </p:cNvPr>
          <p:cNvPicPr>
            <a:picLocks noChangeAspect="1"/>
          </p:cNvPicPr>
          <p:nvPr/>
        </p:nvPicPr>
        <p:blipFill>
          <a:blip r:embed="rId9"/>
          <a:stretch>
            <a:fillRect/>
          </a:stretch>
        </p:blipFill>
        <p:spPr>
          <a:xfrm>
            <a:off x="11877150" y="7416541"/>
            <a:ext cx="2550447" cy="789752"/>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454223" y="3023711"/>
            <a:ext cx="3091101" cy="3091101"/>
          </a:xfrm>
          <a:prstGeom prst="rect">
            <a:avLst/>
          </a:prstGeom>
        </p:spPr>
      </p:pic>
      <p:sp>
        <p:nvSpPr>
          <p:cNvPr id="3" name="Text 0"/>
          <p:cNvSpPr/>
          <p:nvPr/>
        </p:nvSpPr>
        <p:spPr>
          <a:xfrm>
            <a:off x="4450675" y="624602"/>
            <a:ext cx="4938832" cy="353973"/>
          </a:xfrm>
          <a:prstGeom prst="rect">
            <a:avLst/>
          </a:prstGeom>
          <a:noFill/>
          <a:ln/>
        </p:spPr>
        <p:txBody>
          <a:bodyPr wrap="none" lIns="0" tIns="0" rIns="0" bIns="0" rtlCol="0" anchor="t"/>
          <a:lstStyle/>
          <a:p>
            <a:pPr marL="0" indent="0">
              <a:lnSpc>
                <a:spcPts val="2750"/>
              </a:lnSpc>
              <a:buNone/>
            </a:pPr>
            <a:r>
              <a:rPr lang="en-US" sz="2800" b="1" kern="0" spc="-67" dirty="0">
                <a:solidFill>
                  <a:srgbClr val="124E73"/>
                </a:solidFill>
                <a:latin typeface="Montserrat Medium" panose="00000600000000000000" pitchFamily="2" charset="0"/>
                <a:ea typeface="MuseoModerno Bold" pitchFamily="34" charset="-122"/>
                <a:cs typeface="MuseoModerno Bold" pitchFamily="34" charset="-120"/>
              </a:rPr>
              <a:t>3. Xác định và đánh dấu vùng an toàn</a:t>
            </a:r>
            <a:endParaRPr lang="en-US" sz="2800" dirty="0"/>
          </a:p>
        </p:txBody>
      </p:sp>
      <p:sp>
        <p:nvSpPr>
          <p:cNvPr id="4" name="Text 1"/>
          <p:cNvSpPr/>
          <p:nvPr/>
        </p:nvSpPr>
        <p:spPr>
          <a:xfrm>
            <a:off x="4450675" y="1233487"/>
            <a:ext cx="9386649" cy="362426"/>
          </a:xfrm>
          <a:prstGeom prst="rect">
            <a:avLst/>
          </a:prstGeom>
          <a:noFill/>
          <a:ln/>
        </p:spPr>
        <p:txBody>
          <a:bodyPr wrap="none" lIns="0" tIns="0" rIns="0" bIns="0" rtlCol="0" anchor="t"/>
          <a:lstStyle/>
          <a:p>
            <a:pPr marL="0" indent="0">
              <a:lnSpc>
                <a:spcPts val="2850"/>
              </a:lnSpc>
              <a:buNone/>
            </a:pPr>
            <a:endParaRPr lang="en-US" sz="1750" dirty="0"/>
          </a:p>
        </p:txBody>
      </p:sp>
      <p:sp>
        <p:nvSpPr>
          <p:cNvPr id="5" name="Shape 2"/>
          <p:cNvSpPr/>
          <p:nvPr/>
        </p:nvSpPr>
        <p:spPr>
          <a:xfrm>
            <a:off x="4775359" y="1850827"/>
            <a:ext cx="30480" cy="5754172"/>
          </a:xfrm>
          <a:prstGeom prst="roundRect">
            <a:avLst>
              <a:gd name="adj" fmla="val 312270"/>
            </a:avLst>
          </a:prstGeom>
          <a:solidFill>
            <a:srgbClr val="B9D0DE"/>
          </a:solidFill>
          <a:ln/>
        </p:spPr>
      </p:sp>
      <p:sp>
        <p:nvSpPr>
          <p:cNvPr id="6" name="Shape 3"/>
          <p:cNvSpPr/>
          <p:nvPr/>
        </p:nvSpPr>
        <p:spPr>
          <a:xfrm>
            <a:off x="4535686" y="2377676"/>
            <a:ext cx="509826" cy="509826"/>
          </a:xfrm>
          <a:prstGeom prst="roundRect">
            <a:avLst>
              <a:gd name="adj" fmla="val 18669"/>
            </a:avLst>
          </a:prstGeom>
          <a:solidFill>
            <a:srgbClr val="124E73"/>
          </a:solidFill>
          <a:ln w="7620">
            <a:solidFill>
              <a:srgbClr val="2B678C"/>
            </a:solidFill>
            <a:prstDash val="solid"/>
          </a:ln>
        </p:spPr>
      </p:sp>
      <p:sp>
        <p:nvSpPr>
          <p:cNvPr id="7" name="Text 4"/>
          <p:cNvSpPr/>
          <p:nvPr/>
        </p:nvSpPr>
        <p:spPr>
          <a:xfrm>
            <a:off x="4713208" y="2462568"/>
            <a:ext cx="154662" cy="339923"/>
          </a:xfrm>
          <a:prstGeom prst="rect">
            <a:avLst/>
          </a:prstGeom>
          <a:noFill/>
          <a:ln/>
        </p:spPr>
        <p:txBody>
          <a:bodyPr wrap="none" lIns="0" tIns="0" rIns="0" bIns="0" rtlCol="0" anchor="t"/>
          <a:lstStyle/>
          <a:p>
            <a:pPr marL="0" indent="0" algn="ctr">
              <a:lnSpc>
                <a:spcPts val="2650"/>
              </a:lnSpc>
              <a:buNone/>
            </a:pPr>
            <a:r>
              <a:rPr lang="en-US" sz="2650" b="1" kern="0" spc="-80" dirty="0">
                <a:solidFill>
                  <a:srgbClr val="FFFFFF"/>
                </a:solidFill>
                <a:latin typeface="Montserrat Medium" panose="00000600000000000000" pitchFamily="2" charset="0"/>
                <a:ea typeface="MuseoModerno Bold" pitchFamily="34" charset="-122"/>
                <a:cs typeface="MuseoModerno Bold" pitchFamily="34" charset="-120"/>
              </a:rPr>
              <a:t>1</a:t>
            </a:r>
            <a:endParaRPr lang="en-US" sz="2650" dirty="0"/>
          </a:p>
        </p:txBody>
      </p:sp>
      <p:sp>
        <p:nvSpPr>
          <p:cNvPr id="8" name="Text 5"/>
          <p:cNvSpPr/>
          <p:nvPr/>
        </p:nvSpPr>
        <p:spPr>
          <a:xfrm>
            <a:off x="5243751" y="2349340"/>
            <a:ext cx="8743220" cy="1087279"/>
          </a:xfrm>
          <a:prstGeom prst="rect">
            <a:avLst/>
          </a:prstGeom>
          <a:noFill/>
          <a:ln/>
        </p:spPr>
        <p:txBody>
          <a:bodyPr wrap="square" lIns="0" tIns="0" rIns="0" bIns="0" rtlCol="0" anchor="t"/>
          <a:lstStyle/>
          <a:p>
            <a:pPr marL="0" indent="0" algn="l">
              <a:lnSpc>
                <a:spcPts val="2850"/>
              </a:lnSpc>
              <a:buNone/>
            </a:pPr>
            <a:r>
              <a:rPr lang="en-US" sz="1750" b="1" kern="0" spc="-36" dirty="0">
                <a:solidFill>
                  <a:srgbClr val="2B4150"/>
                </a:solidFill>
                <a:latin typeface="PT Serif" pitchFamily="34" charset="0"/>
                <a:ea typeface="PT Serif" pitchFamily="34" charset="-122"/>
                <a:cs typeface="PT Serif" pitchFamily="34" charset="-120"/>
              </a:rPr>
              <a:t>Xác định rõ ràng khu vực an toàn</a:t>
            </a:r>
            <a:r>
              <a:rPr lang="en-US" sz="1750" kern="0" spc="-36" dirty="0">
                <a:solidFill>
                  <a:srgbClr val="2B4150"/>
                </a:solidFill>
                <a:latin typeface="PT Serif" pitchFamily="34" charset="0"/>
                <a:ea typeface="PT Serif" pitchFamily="34" charset="-122"/>
                <a:cs typeface="PT Serif" pitchFamily="34" charset="-120"/>
              </a:rPr>
              <a:t>: Đánh dấu các vùng an toàn và nguy hiểm để người lao động biết khu vực nào cần tránh, như nơi máy hoạt động hoặc vùng có bộ phận chuyển động.</a:t>
            </a:r>
            <a:endParaRPr lang="en-US" sz="1750" dirty="0"/>
          </a:p>
        </p:txBody>
      </p:sp>
      <p:sp>
        <p:nvSpPr>
          <p:cNvPr id="9" name="Shape 6"/>
          <p:cNvSpPr/>
          <p:nvPr/>
        </p:nvSpPr>
        <p:spPr>
          <a:xfrm>
            <a:off x="4535686" y="3872746"/>
            <a:ext cx="509826" cy="509826"/>
          </a:xfrm>
          <a:prstGeom prst="roundRect">
            <a:avLst>
              <a:gd name="adj" fmla="val 18669"/>
            </a:avLst>
          </a:prstGeom>
          <a:solidFill>
            <a:srgbClr val="124E73"/>
          </a:solidFill>
          <a:ln w="7620">
            <a:solidFill>
              <a:srgbClr val="2B678C"/>
            </a:solidFill>
            <a:prstDash val="solid"/>
          </a:ln>
        </p:spPr>
      </p:sp>
      <p:sp>
        <p:nvSpPr>
          <p:cNvPr id="10" name="Text 7"/>
          <p:cNvSpPr/>
          <p:nvPr/>
        </p:nvSpPr>
        <p:spPr>
          <a:xfrm>
            <a:off x="4699159" y="3957638"/>
            <a:ext cx="182880" cy="339923"/>
          </a:xfrm>
          <a:prstGeom prst="rect">
            <a:avLst/>
          </a:prstGeom>
          <a:noFill/>
          <a:ln/>
        </p:spPr>
        <p:txBody>
          <a:bodyPr wrap="none" lIns="0" tIns="0" rIns="0" bIns="0" rtlCol="0" anchor="t"/>
          <a:lstStyle/>
          <a:p>
            <a:pPr marL="0" indent="0" algn="ctr">
              <a:lnSpc>
                <a:spcPts val="2650"/>
              </a:lnSpc>
              <a:buNone/>
            </a:pPr>
            <a:r>
              <a:rPr lang="en-US" sz="2650" b="1" kern="0" spc="-80" dirty="0">
                <a:solidFill>
                  <a:srgbClr val="FFFFFF"/>
                </a:solidFill>
                <a:latin typeface="Montserrat Medium" panose="00000600000000000000" pitchFamily="2" charset="0"/>
                <a:ea typeface="MuseoModerno Bold" pitchFamily="34" charset="-122"/>
                <a:cs typeface="MuseoModerno Bold" pitchFamily="34" charset="-120"/>
              </a:rPr>
              <a:t>2</a:t>
            </a:r>
            <a:endParaRPr lang="en-US" sz="2650" dirty="0"/>
          </a:p>
        </p:txBody>
      </p:sp>
      <p:sp>
        <p:nvSpPr>
          <p:cNvPr id="11" name="Text 8"/>
          <p:cNvSpPr/>
          <p:nvPr/>
        </p:nvSpPr>
        <p:spPr>
          <a:xfrm>
            <a:off x="5243751" y="3844409"/>
            <a:ext cx="8593574" cy="724853"/>
          </a:xfrm>
          <a:prstGeom prst="rect">
            <a:avLst/>
          </a:prstGeom>
          <a:noFill/>
          <a:ln/>
        </p:spPr>
        <p:txBody>
          <a:bodyPr wrap="square" lIns="0" tIns="0" rIns="0" bIns="0" rtlCol="0" anchor="t"/>
          <a:lstStyle/>
          <a:p>
            <a:pPr marL="0" indent="0" algn="l">
              <a:lnSpc>
                <a:spcPts val="2850"/>
              </a:lnSpc>
              <a:buNone/>
            </a:pPr>
            <a:r>
              <a:rPr lang="en-US" sz="1750" b="1" kern="0" spc="-36" dirty="0">
                <a:solidFill>
                  <a:srgbClr val="2B4150"/>
                </a:solidFill>
                <a:latin typeface="PT Serif" pitchFamily="34" charset="0"/>
                <a:ea typeface="PT Serif" pitchFamily="34" charset="-122"/>
                <a:cs typeface="PT Serif" pitchFamily="34" charset="-120"/>
              </a:rPr>
              <a:t>Sử dụng màu sắc và biểu tượng</a:t>
            </a:r>
            <a:r>
              <a:rPr lang="en-US" sz="1750" kern="0" spc="-36" dirty="0">
                <a:solidFill>
                  <a:srgbClr val="2B4150"/>
                </a:solidFill>
                <a:latin typeface="PT Serif" pitchFamily="34" charset="0"/>
                <a:ea typeface="PT Serif" pitchFamily="34" charset="-122"/>
                <a:cs typeface="PT Serif" pitchFamily="34" charset="-120"/>
              </a:rPr>
              <a:t>: Màu xanh lá cây cho khu vực an toàn, màu đỏ cho khu vực nguy hiểm để dễ nhận biết.</a:t>
            </a:r>
            <a:endParaRPr lang="en-US" sz="1750" dirty="0"/>
          </a:p>
        </p:txBody>
      </p:sp>
      <p:sp>
        <p:nvSpPr>
          <p:cNvPr id="12" name="Shape 9"/>
          <p:cNvSpPr/>
          <p:nvPr/>
        </p:nvSpPr>
        <p:spPr>
          <a:xfrm>
            <a:off x="4535686" y="5277326"/>
            <a:ext cx="509826" cy="509826"/>
          </a:xfrm>
          <a:prstGeom prst="roundRect">
            <a:avLst>
              <a:gd name="adj" fmla="val 18669"/>
            </a:avLst>
          </a:prstGeom>
          <a:solidFill>
            <a:srgbClr val="124E73"/>
          </a:solidFill>
          <a:ln w="7620">
            <a:solidFill>
              <a:srgbClr val="2B678C"/>
            </a:solidFill>
            <a:prstDash val="solid"/>
          </a:ln>
        </p:spPr>
      </p:sp>
      <p:sp>
        <p:nvSpPr>
          <p:cNvPr id="13" name="Text 10"/>
          <p:cNvSpPr/>
          <p:nvPr/>
        </p:nvSpPr>
        <p:spPr>
          <a:xfrm>
            <a:off x="4698444" y="5362218"/>
            <a:ext cx="184190" cy="339923"/>
          </a:xfrm>
          <a:prstGeom prst="rect">
            <a:avLst/>
          </a:prstGeom>
          <a:noFill/>
          <a:ln/>
        </p:spPr>
        <p:txBody>
          <a:bodyPr wrap="none" lIns="0" tIns="0" rIns="0" bIns="0" rtlCol="0" anchor="t"/>
          <a:lstStyle/>
          <a:p>
            <a:pPr marL="0" indent="0" algn="ctr">
              <a:lnSpc>
                <a:spcPts val="2650"/>
              </a:lnSpc>
              <a:buNone/>
            </a:pPr>
            <a:r>
              <a:rPr lang="en-US" sz="2650" b="1" kern="0" spc="-80" dirty="0">
                <a:solidFill>
                  <a:srgbClr val="FFFFFF"/>
                </a:solidFill>
                <a:latin typeface="Montserrat Medium" panose="00000600000000000000" pitchFamily="2" charset="0"/>
                <a:ea typeface="MuseoModerno Bold" pitchFamily="34" charset="-122"/>
                <a:cs typeface="MuseoModerno Bold" pitchFamily="34" charset="-120"/>
              </a:rPr>
              <a:t>3</a:t>
            </a:r>
            <a:endParaRPr lang="en-US" sz="2650" dirty="0"/>
          </a:p>
        </p:txBody>
      </p:sp>
      <p:sp>
        <p:nvSpPr>
          <p:cNvPr id="14" name="Text 11"/>
          <p:cNvSpPr/>
          <p:nvPr/>
        </p:nvSpPr>
        <p:spPr>
          <a:xfrm>
            <a:off x="5243751" y="5248989"/>
            <a:ext cx="8593574" cy="724853"/>
          </a:xfrm>
          <a:prstGeom prst="rect">
            <a:avLst/>
          </a:prstGeom>
          <a:noFill/>
          <a:ln/>
        </p:spPr>
        <p:txBody>
          <a:bodyPr wrap="square" lIns="0" tIns="0" rIns="0" bIns="0" rtlCol="0" anchor="t"/>
          <a:lstStyle/>
          <a:p>
            <a:pPr marL="0" indent="0" algn="l">
              <a:lnSpc>
                <a:spcPts val="2850"/>
              </a:lnSpc>
              <a:buNone/>
            </a:pPr>
            <a:r>
              <a:rPr lang="en-US" sz="1750" b="1" kern="0" spc="-36" dirty="0">
                <a:solidFill>
                  <a:srgbClr val="2B4150"/>
                </a:solidFill>
                <a:latin typeface="PT Serif" pitchFamily="34" charset="0"/>
                <a:ea typeface="PT Serif" pitchFamily="34" charset="-122"/>
                <a:cs typeface="PT Serif" pitchFamily="34" charset="-120"/>
              </a:rPr>
              <a:t>Thiết lập rào chắn và biên giới vật lý</a:t>
            </a:r>
            <a:r>
              <a:rPr lang="en-US" sz="1750" kern="0" spc="-36" dirty="0">
                <a:solidFill>
                  <a:srgbClr val="2B4150"/>
                </a:solidFill>
                <a:latin typeface="PT Serif" pitchFamily="34" charset="0"/>
                <a:ea typeface="PT Serif" pitchFamily="34" charset="-122"/>
                <a:cs typeface="PT Serif" pitchFamily="34" charset="-120"/>
              </a:rPr>
              <a:t>: Ngăn người không liên quan vào khu vực nguy hiểm, bảo vệ an toàn cho người lao động.</a:t>
            </a:r>
            <a:endParaRPr lang="en-US" sz="1750" dirty="0"/>
          </a:p>
        </p:txBody>
      </p:sp>
      <p:sp>
        <p:nvSpPr>
          <p:cNvPr id="15" name="Shape 12"/>
          <p:cNvSpPr/>
          <p:nvPr/>
        </p:nvSpPr>
        <p:spPr>
          <a:xfrm>
            <a:off x="4535686" y="6681907"/>
            <a:ext cx="509826" cy="509826"/>
          </a:xfrm>
          <a:prstGeom prst="roundRect">
            <a:avLst>
              <a:gd name="adj" fmla="val 18669"/>
            </a:avLst>
          </a:prstGeom>
          <a:solidFill>
            <a:srgbClr val="124E73"/>
          </a:solidFill>
          <a:ln w="7620">
            <a:solidFill>
              <a:srgbClr val="2B678C"/>
            </a:solidFill>
            <a:prstDash val="solid"/>
          </a:ln>
        </p:spPr>
      </p:sp>
      <p:sp>
        <p:nvSpPr>
          <p:cNvPr id="16" name="Text 13"/>
          <p:cNvSpPr/>
          <p:nvPr/>
        </p:nvSpPr>
        <p:spPr>
          <a:xfrm>
            <a:off x="4684514" y="6766798"/>
            <a:ext cx="212050" cy="339923"/>
          </a:xfrm>
          <a:prstGeom prst="rect">
            <a:avLst/>
          </a:prstGeom>
          <a:noFill/>
          <a:ln/>
        </p:spPr>
        <p:txBody>
          <a:bodyPr wrap="none" lIns="0" tIns="0" rIns="0" bIns="0" rtlCol="0" anchor="t"/>
          <a:lstStyle/>
          <a:p>
            <a:pPr marL="0" indent="0" algn="ctr">
              <a:lnSpc>
                <a:spcPts val="2650"/>
              </a:lnSpc>
              <a:buNone/>
            </a:pPr>
            <a:r>
              <a:rPr lang="en-US" sz="2650" b="1" kern="0" spc="-80" dirty="0">
                <a:solidFill>
                  <a:srgbClr val="FFFFFF"/>
                </a:solidFill>
                <a:latin typeface="Montserrat Medium" panose="00000600000000000000" pitchFamily="2" charset="0"/>
                <a:ea typeface="MuseoModerno Bold" pitchFamily="34" charset="-122"/>
                <a:cs typeface="MuseoModerno Bold" pitchFamily="34" charset="-120"/>
              </a:rPr>
              <a:t>4</a:t>
            </a:r>
            <a:endParaRPr lang="en-US" sz="2650" dirty="0"/>
          </a:p>
        </p:txBody>
      </p:sp>
      <p:sp>
        <p:nvSpPr>
          <p:cNvPr id="17" name="Text 14"/>
          <p:cNvSpPr/>
          <p:nvPr/>
        </p:nvSpPr>
        <p:spPr>
          <a:xfrm>
            <a:off x="5243751" y="6653570"/>
            <a:ext cx="8593574" cy="724853"/>
          </a:xfrm>
          <a:prstGeom prst="rect">
            <a:avLst/>
          </a:prstGeom>
          <a:noFill/>
          <a:ln/>
        </p:spPr>
        <p:txBody>
          <a:bodyPr wrap="square" lIns="0" tIns="0" rIns="0" bIns="0" rtlCol="0" anchor="t"/>
          <a:lstStyle/>
          <a:p>
            <a:pPr marL="0" indent="0" algn="l">
              <a:lnSpc>
                <a:spcPts val="2850"/>
              </a:lnSpc>
              <a:buNone/>
            </a:pPr>
            <a:r>
              <a:rPr lang="en-US" sz="1750" b="1" kern="0" spc="-36" dirty="0">
                <a:solidFill>
                  <a:srgbClr val="2B4150"/>
                </a:solidFill>
                <a:latin typeface="PT Serif" pitchFamily="34" charset="0"/>
                <a:ea typeface="PT Serif" pitchFamily="34" charset="-122"/>
                <a:cs typeface="PT Serif" pitchFamily="34" charset="-120"/>
              </a:rPr>
              <a:t>Nâng cao ý thức an toàn</a:t>
            </a:r>
            <a:r>
              <a:rPr lang="en-US" sz="1750" kern="0" spc="-36" dirty="0">
                <a:solidFill>
                  <a:srgbClr val="2B4150"/>
                </a:solidFill>
                <a:latin typeface="PT Serif" pitchFamily="34" charset="0"/>
                <a:ea typeface="PT Serif" pitchFamily="34" charset="-122"/>
                <a:cs typeface="PT Serif" pitchFamily="34" charset="-120"/>
              </a:rPr>
              <a:t>: Giúp tạo ra môi trường làm việc an toàn và hiệu quả, bảo vệ sức khỏe lao động và nâng cao nhận thức về an toàn.</a:t>
            </a:r>
            <a:endParaRPr lang="en-US" sz="1750" dirty="0"/>
          </a:p>
        </p:txBody>
      </p:sp>
      <p:pic>
        <p:nvPicPr>
          <p:cNvPr id="18" name="Picture 17">
            <a:extLst>
              <a:ext uri="{FF2B5EF4-FFF2-40B4-BE49-F238E27FC236}">
                <a16:creationId xmlns:a16="http://schemas.microsoft.com/office/drawing/2014/main" id="{BBAED2CC-33F5-47A2-E58D-5AAFE5AD5F4E}"/>
              </a:ext>
            </a:extLst>
          </p:cNvPr>
          <p:cNvPicPr>
            <a:picLocks noChangeAspect="1"/>
          </p:cNvPicPr>
          <p:nvPr/>
        </p:nvPicPr>
        <p:blipFill>
          <a:blip r:embed="rId4"/>
          <a:stretch>
            <a:fillRect/>
          </a:stretch>
        </p:blipFill>
        <p:spPr>
          <a:xfrm>
            <a:off x="11877150" y="7416541"/>
            <a:ext cx="2550447" cy="789752"/>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1075418" y="3759042"/>
            <a:ext cx="3090624" cy="3090624"/>
          </a:xfrm>
          <a:prstGeom prst="rect">
            <a:avLst/>
          </a:prstGeom>
        </p:spPr>
      </p:pic>
      <p:sp>
        <p:nvSpPr>
          <p:cNvPr id="3" name="Shape 0"/>
          <p:cNvSpPr/>
          <p:nvPr/>
        </p:nvSpPr>
        <p:spPr>
          <a:xfrm>
            <a:off x="1020604" y="1917791"/>
            <a:ext cx="9385221" cy="30480"/>
          </a:xfrm>
          <a:prstGeom prst="roundRect">
            <a:avLst>
              <a:gd name="adj" fmla="val 312558"/>
            </a:avLst>
          </a:prstGeom>
          <a:solidFill>
            <a:srgbClr val="B9D0DE"/>
          </a:solidFill>
          <a:ln/>
        </p:spPr>
      </p:sp>
      <p:sp>
        <p:nvSpPr>
          <p:cNvPr id="6" name="Text 3"/>
          <p:cNvSpPr/>
          <p:nvPr/>
        </p:nvSpPr>
        <p:spPr>
          <a:xfrm>
            <a:off x="3181854" y="1439584"/>
            <a:ext cx="4468297" cy="354330"/>
          </a:xfrm>
          <a:prstGeom prst="rect">
            <a:avLst/>
          </a:prstGeom>
          <a:noFill/>
          <a:ln/>
        </p:spPr>
        <p:txBody>
          <a:bodyPr wrap="none" lIns="0" tIns="0" rIns="0" bIns="0" rtlCol="0" anchor="t"/>
          <a:lstStyle/>
          <a:p>
            <a:pPr marL="0" indent="0" algn="ctr">
              <a:lnSpc>
                <a:spcPts val="2750"/>
              </a:lnSpc>
              <a:buNone/>
            </a:pPr>
            <a:r>
              <a:rPr lang="en-US" sz="2200" b="1" kern="0" spc="-67" dirty="0">
                <a:solidFill>
                  <a:srgbClr val="2B4150"/>
                </a:solidFill>
                <a:latin typeface="Montserrat Medium" panose="00000600000000000000" pitchFamily="2" charset="0"/>
                <a:ea typeface="MuseoModerno Bold" pitchFamily="34" charset="-122"/>
                <a:cs typeface="MuseoModerno Bold" pitchFamily="34" charset="-120"/>
              </a:rPr>
              <a:t>4. Sử dụng thiết bị bảo hộ cá nhân</a:t>
            </a:r>
            <a:endParaRPr lang="en-US" sz="2200" dirty="0"/>
          </a:p>
        </p:txBody>
      </p:sp>
      <p:sp>
        <p:nvSpPr>
          <p:cNvPr id="7" name="Text 4"/>
          <p:cNvSpPr/>
          <p:nvPr/>
        </p:nvSpPr>
        <p:spPr>
          <a:xfrm>
            <a:off x="1020604" y="2534245"/>
            <a:ext cx="9711036"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Bảo vệ cơ thể khỏi nguy hiểm</a:t>
            </a:r>
            <a:r>
              <a:rPr lang="en-US" sz="1750" kern="0" spc="-36" dirty="0">
                <a:solidFill>
                  <a:srgbClr val="2B4150"/>
                </a:solidFill>
                <a:latin typeface="PT Serif" pitchFamily="34" charset="0"/>
                <a:ea typeface="PT Serif" pitchFamily="34" charset="-122"/>
                <a:cs typeface="PT Serif" pitchFamily="34" charset="-120"/>
              </a:rPr>
              <a:t>: Sử dụng găng tay bảo hộ để tránh chấn thương từ vật sắc nhọn, nhiệt độ cao, và hóa chất. Kính bảo hộ bảo vệ khỏi bụi và mảnh vụn.</a:t>
            </a:r>
            <a:endParaRPr lang="en-US" sz="1750" dirty="0"/>
          </a:p>
        </p:txBody>
      </p:sp>
      <p:sp>
        <p:nvSpPr>
          <p:cNvPr id="8" name="Text 5"/>
          <p:cNvSpPr/>
          <p:nvPr/>
        </p:nvSpPr>
        <p:spPr>
          <a:xfrm>
            <a:off x="1020604" y="3396139"/>
            <a:ext cx="8931593" cy="362903"/>
          </a:xfrm>
          <a:prstGeom prst="rect">
            <a:avLst/>
          </a:prstGeom>
          <a:noFill/>
          <a:ln/>
        </p:spPr>
        <p:txBody>
          <a:bodyPr wrap="none" lIns="0" tIns="0" rIns="0" bIns="0" rtlCol="0" anchor="t"/>
          <a:lstStyle/>
          <a:p>
            <a:pPr marL="0" indent="0" algn="ctr">
              <a:lnSpc>
                <a:spcPts val="2850"/>
              </a:lnSpc>
              <a:buNone/>
            </a:pPr>
            <a:endParaRPr lang="en-US" sz="1750" dirty="0"/>
          </a:p>
        </p:txBody>
      </p:sp>
      <p:sp>
        <p:nvSpPr>
          <p:cNvPr id="9" name="Text 6"/>
          <p:cNvSpPr/>
          <p:nvPr/>
        </p:nvSpPr>
        <p:spPr>
          <a:xfrm>
            <a:off x="1020604" y="3674067"/>
            <a:ext cx="9711036" cy="1088708"/>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Bảo vệ hô hấp</a:t>
            </a:r>
            <a:r>
              <a:rPr lang="en-US" sz="1750" kern="0" spc="-36" dirty="0">
                <a:solidFill>
                  <a:srgbClr val="2B4150"/>
                </a:solidFill>
                <a:latin typeface="PT Serif" pitchFamily="34" charset="0"/>
                <a:ea typeface="PT Serif" pitchFamily="34" charset="-122"/>
                <a:cs typeface="PT Serif" pitchFamily="34" charset="-120"/>
              </a:rPr>
              <a:t>: Đeo mặt nạ chống bụi hoặc khẩu trang để giảm thiểu tiếp xúc với bụi giấy và các hạt nhỏ trong không </a:t>
            </a:r>
            <a:r>
              <a:rPr lang="en-US" sz="1750" kern="0" spc="-36" dirty="0" err="1">
                <a:solidFill>
                  <a:srgbClr val="2B4150"/>
                </a:solidFill>
                <a:latin typeface="PT Serif" pitchFamily="34" charset="0"/>
                <a:ea typeface="PT Serif" pitchFamily="34" charset="-122"/>
                <a:cs typeface="PT Serif" pitchFamily="34" charset="-120"/>
              </a:rPr>
              <a:t>khí</a:t>
            </a:r>
            <a:r>
              <a:rPr lang="en-US" sz="1750" kern="0" spc="-36" dirty="0">
                <a:solidFill>
                  <a:srgbClr val="2B4150"/>
                </a:solidFill>
                <a:latin typeface="PT Serif" pitchFamily="34" charset="0"/>
                <a:ea typeface="PT Serif" pitchFamily="34" charset="-122"/>
                <a:cs typeface="PT Serif" pitchFamily="34" charset="-120"/>
              </a:rPr>
              <a:t>.</a:t>
            </a:r>
            <a:endParaRPr lang="en-US" sz="1750" dirty="0"/>
          </a:p>
        </p:txBody>
      </p:sp>
      <p:sp>
        <p:nvSpPr>
          <p:cNvPr id="10" name="Text 7"/>
          <p:cNvSpPr/>
          <p:nvPr/>
        </p:nvSpPr>
        <p:spPr>
          <a:xfrm>
            <a:off x="1020604" y="4952601"/>
            <a:ext cx="9711036" cy="1088708"/>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Bảo vệ chân và cơ thể</a:t>
            </a:r>
            <a:r>
              <a:rPr lang="en-US" sz="1750" kern="0" spc="-36" dirty="0">
                <a:solidFill>
                  <a:srgbClr val="2B4150"/>
                </a:solidFill>
                <a:latin typeface="PT Serif" pitchFamily="34" charset="0"/>
                <a:ea typeface="PT Serif" pitchFamily="34" charset="-122"/>
                <a:cs typeface="PT Serif" pitchFamily="34" charset="-120"/>
              </a:rPr>
              <a:t>: Giày bảo hộ chống trơn trượt bảo vệ bàn chân khỏi chấn thương, quần áo bảo hộ chịu nhiệt giúp bảo vệ toàn diện cơ </a:t>
            </a:r>
            <a:r>
              <a:rPr lang="en-US" sz="1750" kern="0" spc="-36" dirty="0" err="1">
                <a:solidFill>
                  <a:srgbClr val="2B4150"/>
                </a:solidFill>
                <a:latin typeface="PT Serif" pitchFamily="34" charset="0"/>
                <a:ea typeface="PT Serif" pitchFamily="34" charset="-122"/>
                <a:cs typeface="PT Serif" pitchFamily="34" charset="-120"/>
              </a:rPr>
              <a:t>thể</a:t>
            </a:r>
            <a:r>
              <a:rPr lang="en-US" sz="1750" kern="0" spc="-36" dirty="0">
                <a:solidFill>
                  <a:srgbClr val="2B4150"/>
                </a:solidFill>
                <a:latin typeface="PT Serif" pitchFamily="34" charset="0"/>
                <a:ea typeface="PT Serif" pitchFamily="34" charset="-122"/>
                <a:cs typeface="PT Serif" pitchFamily="34" charset="-120"/>
              </a:rPr>
              <a:t>.</a:t>
            </a:r>
            <a:endParaRPr lang="en-US" sz="1750" dirty="0"/>
          </a:p>
        </p:txBody>
      </p:sp>
      <p:sp>
        <p:nvSpPr>
          <p:cNvPr id="11" name="Text 8"/>
          <p:cNvSpPr/>
          <p:nvPr/>
        </p:nvSpPr>
        <p:spPr>
          <a:xfrm>
            <a:off x="1020604" y="6065248"/>
            <a:ext cx="9711036" cy="1088708"/>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Nâng cao ý thức an toàn</a:t>
            </a:r>
            <a:r>
              <a:rPr lang="en-US" sz="1750" kern="0" spc="-36" dirty="0">
                <a:solidFill>
                  <a:srgbClr val="2B4150"/>
                </a:solidFill>
                <a:latin typeface="PT Serif" pitchFamily="34" charset="0"/>
                <a:ea typeface="PT Serif" pitchFamily="34" charset="-122"/>
                <a:cs typeface="PT Serif" pitchFamily="34" charset="-120"/>
              </a:rPr>
              <a:t>: Thực hiện đầy đủ các quy định về thiết bị bảo hộ cá nhân giúp tạo ra môi trường làm việc an toàn, giảm thiểu tai nạn lao động và bảo vệ sức khỏe người lao động.</a:t>
            </a:r>
            <a:endParaRPr lang="en-US" sz="1750" dirty="0"/>
          </a:p>
        </p:txBody>
      </p:sp>
      <p:pic>
        <p:nvPicPr>
          <p:cNvPr id="12" name="Picture 11">
            <a:extLst>
              <a:ext uri="{FF2B5EF4-FFF2-40B4-BE49-F238E27FC236}">
                <a16:creationId xmlns:a16="http://schemas.microsoft.com/office/drawing/2014/main" id="{941E444D-9BD2-8AB7-F11C-94474CBA03AE}"/>
              </a:ext>
            </a:extLst>
          </p:cNvPr>
          <p:cNvPicPr>
            <a:picLocks noChangeAspect="1"/>
          </p:cNvPicPr>
          <p:nvPr/>
        </p:nvPicPr>
        <p:blipFill>
          <a:blip r:embed="rId4"/>
          <a:stretch>
            <a:fillRect/>
          </a:stretch>
        </p:blipFill>
        <p:spPr>
          <a:xfrm>
            <a:off x="11877150" y="7416541"/>
            <a:ext cx="2550447" cy="789752"/>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0661571" y="2719966"/>
            <a:ext cx="3724394" cy="3724394"/>
          </a:xfrm>
          <a:prstGeom prst="rect">
            <a:avLst/>
          </a:prstGeom>
        </p:spPr>
      </p:pic>
      <p:sp>
        <p:nvSpPr>
          <p:cNvPr id="3" name="Shape 0"/>
          <p:cNvSpPr/>
          <p:nvPr/>
        </p:nvSpPr>
        <p:spPr>
          <a:xfrm>
            <a:off x="934520" y="1529726"/>
            <a:ext cx="9680496" cy="22860"/>
          </a:xfrm>
          <a:prstGeom prst="roundRect">
            <a:avLst>
              <a:gd name="adj" fmla="val 339244"/>
            </a:avLst>
          </a:prstGeom>
          <a:solidFill>
            <a:srgbClr val="B9D0DE"/>
          </a:solidFill>
          <a:ln/>
        </p:spPr>
      </p:sp>
      <p:sp>
        <p:nvSpPr>
          <p:cNvPr id="6" name="Text 3"/>
          <p:cNvSpPr/>
          <p:nvPr/>
        </p:nvSpPr>
        <p:spPr>
          <a:xfrm>
            <a:off x="3654743" y="1142286"/>
            <a:ext cx="3663315" cy="288488"/>
          </a:xfrm>
          <a:prstGeom prst="rect">
            <a:avLst/>
          </a:prstGeom>
          <a:noFill/>
          <a:ln/>
        </p:spPr>
        <p:txBody>
          <a:bodyPr wrap="none" lIns="0" tIns="0" rIns="0" bIns="0" rtlCol="0" anchor="t"/>
          <a:lstStyle/>
          <a:p>
            <a:pPr marL="0" indent="0" algn="ctr">
              <a:lnSpc>
                <a:spcPts val="2250"/>
              </a:lnSpc>
              <a:buNone/>
            </a:pPr>
            <a:r>
              <a:rPr lang="en-US" sz="2400" b="1" kern="0" spc="-55" dirty="0">
                <a:solidFill>
                  <a:srgbClr val="2B4150"/>
                </a:solidFill>
                <a:latin typeface="Montserrat Medium" panose="00000600000000000000" pitchFamily="2" charset="0"/>
                <a:ea typeface="MuseoModerno Bold" pitchFamily="34" charset="-122"/>
                <a:cs typeface="MuseoModerno Bold" pitchFamily="34" charset="-120"/>
              </a:rPr>
              <a:t>5. Quy trình khẩn cấp và phản ứng</a:t>
            </a:r>
            <a:endParaRPr lang="en-US" sz="2400" dirty="0"/>
          </a:p>
        </p:txBody>
      </p:sp>
      <p:sp>
        <p:nvSpPr>
          <p:cNvPr id="7" name="Shape 4"/>
          <p:cNvSpPr/>
          <p:nvPr/>
        </p:nvSpPr>
        <p:spPr>
          <a:xfrm>
            <a:off x="911661" y="1926907"/>
            <a:ext cx="45719" cy="5509627"/>
          </a:xfrm>
          <a:prstGeom prst="roundRect">
            <a:avLst>
              <a:gd name="adj" fmla="val 339244"/>
            </a:avLst>
          </a:prstGeom>
          <a:solidFill>
            <a:srgbClr val="B9D0DE"/>
          </a:solidFill>
          <a:ln/>
        </p:spPr>
      </p:sp>
      <p:sp>
        <p:nvSpPr>
          <p:cNvPr id="8" name="Shape 5"/>
          <p:cNvSpPr/>
          <p:nvPr/>
        </p:nvSpPr>
        <p:spPr>
          <a:xfrm>
            <a:off x="715387" y="2134553"/>
            <a:ext cx="415409" cy="415409"/>
          </a:xfrm>
          <a:prstGeom prst="roundRect">
            <a:avLst>
              <a:gd name="adj" fmla="val 18669"/>
            </a:avLst>
          </a:prstGeom>
          <a:solidFill>
            <a:srgbClr val="124E73"/>
          </a:solidFill>
          <a:ln w="7620">
            <a:solidFill>
              <a:srgbClr val="2B678C"/>
            </a:solidFill>
            <a:prstDash val="solid"/>
          </a:ln>
        </p:spPr>
      </p:sp>
      <p:sp>
        <p:nvSpPr>
          <p:cNvPr id="9" name="Text 6"/>
          <p:cNvSpPr/>
          <p:nvPr/>
        </p:nvSpPr>
        <p:spPr>
          <a:xfrm>
            <a:off x="860048" y="2203728"/>
            <a:ext cx="125968" cy="276939"/>
          </a:xfrm>
          <a:prstGeom prst="rect">
            <a:avLst/>
          </a:prstGeom>
          <a:noFill/>
          <a:ln/>
        </p:spPr>
        <p:txBody>
          <a:bodyPr wrap="none" lIns="0" tIns="0" rIns="0" bIns="0" rtlCol="0" anchor="t"/>
          <a:lstStyle/>
          <a:p>
            <a:pPr marL="0" indent="0" algn="ctr">
              <a:lnSpc>
                <a:spcPts val="2150"/>
              </a:lnSpc>
              <a:buNone/>
            </a:pPr>
            <a:r>
              <a:rPr lang="en-US" sz="2150" b="1" kern="0" spc="-65" dirty="0">
                <a:solidFill>
                  <a:srgbClr val="FFFFFF"/>
                </a:solidFill>
                <a:latin typeface="Montserrat Medium" panose="00000600000000000000" pitchFamily="2" charset="0"/>
                <a:ea typeface="MuseoModerno Bold" pitchFamily="34" charset="-122"/>
                <a:cs typeface="MuseoModerno Bold" pitchFamily="34" charset="-120"/>
              </a:rPr>
              <a:t>1</a:t>
            </a:r>
            <a:endParaRPr lang="en-US" sz="2150" dirty="0"/>
          </a:p>
        </p:txBody>
      </p:sp>
      <p:sp>
        <p:nvSpPr>
          <p:cNvPr id="10" name="Text 7"/>
          <p:cNvSpPr/>
          <p:nvPr/>
        </p:nvSpPr>
        <p:spPr>
          <a:xfrm>
            <a:off x="1292304" y="2172314"/>
            <a:ext cx="9034343" cy="295394"/>
          </a:xfrm>
          <a:prstGeom prst="rect">
            <a:avLst/>
          </a:prstGeom>
          <a:noFill/>
          <a:ln/>
        </p:spPr>
        <p:txBody>
          <a:bodyPr wrap="none" lIns="0" tIns="0" rIns="0" bIns="0" rtlCol="0" anchor="t"/>
          <a:lstStyle/>
          <a:p>
            <a:pPr marL="0" indent="0" algn="l">
              <a:lnSpc>
                <a:spcPts val="2300"/>
              </a:lnSpc>
              <a:buNone/>
            </a:pPr>
            <a:r>
              <a:rPr lang="en-US" sz="1450" b="1" kern="0" spc="-29" dirty="0">
                <a:solidFill>
                  <a:srgbClr val="2B4150"/>
                </a:solidFill>
                <a:latin typeface="PT Serif" pitchFamily="34" charset="0"/>
                <a:ea typeface="PT Serif" pitchFamily="34" charset="-122"/>
                <a:cs typeface="PT Serif" pitchFamily="34" charset="-120"/>
              </a:rPr>
              <a:t>Đánh giá tình hình</a:t>
            </a:r>
            <a:r>
              <a:rPr lang="en-US" sz="1450" kern="0" spc="-29" dirty="0">
                <a:solidFill>
                  <a:srgbClr val="2B4150"/>
                </a:solidFill>
                <a:latin typeface="PT Serif" pitchFamily="34" charset="0"/>
                <a:ea typeface="PT Serif" pitchFamily="34" charset="-122"/>
                <a:cs typeface="PT Serif" pitchFamily="34" charset="-120"/>
              </a:rPr>
              <a:t>: Bình tĩnh xác định mức độ nghiêm trọng của sự cố và tác động đến an toàn mọi người.</a:t>
            </a:r>
            <a:endParaRPr lang="en-US" sz="1450" dirty="0"/>
          </a:p>
        </p:txBody>
      </p:sp>
      <p:sp>
        <p:nvSpPr>
          <p:cNvPr id="11" name="Shape 8"/>
          <p:cNvSpPr/>
          <p:nvPr/>
        </p:nvSpPr>
        <p:spPr>
          <a:xfrm>
            <a:off x="715387" y="2983587"/>
            <a:ext cx="415409" cy="415409"/>
          </a:xfrm>
          <a:prstGeom prst="roundRect">
            <a:avLst>
              <a:gd name="adj" fmla="val 18669"/>
            </a:avLst>
          </a:prstGeom>
          <a:solidFill>
            <a:srgbClr val="124E73"/>
          </a:solidFill>
          <a:ln w="7620">
            <a:solidFill>
              <a:srgbClr val="2B678C"/>
            </a:solidFill>
            <a:prstDash val="solid"/>
          </a:ln>
        </p:spPr>
      </p:sp>
      <p:sp>
        <p:nvSpPr>
          <p:cNvPr id="12" name="Text 9"/>
          <p:cNvSpPr/>
          <p:nvPr/>
        </p:nvSpPr>
        <p:spPr>
          <a:xfrm>
            <a:off x="848618" y="3052763"/>
            <a:ext cx="148947" cy="276939"/>
          </a:xfrm>
          <a:prstGeom prst="rect">
            <a:avLst/>
          </a:prstGeom>
          <a:noFill/>
          <a:ln/>
        </p:spPr>
        <p:txBody>
          <a:bodyPr wrap="none" lIns="0" tIns="0" rIns="0" bIns="0" rtlCol="0" anchor="t"/>
          <a:lstStyle/>
          <a:p>
            <a:pPr marL="0" indent="0" algn="ctr">
              <a:lnSpc>
                <a:spcPts val="2150"/>
              </a:lnSpc>
              <a:buNone/>
            </a:pPr>
            <a:r>
              <a:rPr lang="en-US" sz="2150" b="1" kern="0" spc="-65" dirty="0">
                <a:solidFill>
                  <a:srgbClr val="FFFFFF"/>
                </a:solidFill>
                <a:latin typeface="Montserrat Medium" panose="00000600000000000000" pitchFamily="2" charset="0"/>
                <a:ea typeface="MuseoModerno Bold" pitchFamily="34" charset="-122"/>
                <a:cs typeface="MuseoModerno Bold" pitchFamily="34" charset="-120"/>
              </a:rPr>
              <a:t>2</a:t>
            </a:r>
            <a:endParaRPr lang="en-US" sz="2150" dirty="0"/>
          </a:p>
        </p:txBody>
      </p:sp>
      <p:sp>
        <p:nvSpPr>
          <p:cNvPr id="13" name="Text 10"/>
          <p:cNvSpPr/>
          <p:nvPr/>
        </p:nvSpPr>
        <p:spPr>
          <a:xfrm>
            <a:off x="1292304" y="3021349"/>
            <a:ext cx="9034343" cy="295394"/>
          </a:xfrm>
          <a:prstGeom prst="rect">
            <a:avLst/>
          </a:prstGeom>
          <a:noFill/>
          <a:ln/>
        </p:spPr>
        <p:txBody>
          <a:bodyPr wrap="none" lIns="0" tIns="0" rIns="0" bIns="0" rtlCol="0" anchor="t"/>
          <a:lstStyle/>
          <a:p>
            <a:pPr marL="0" indent="0" algn="l">
              <a:lnSpc>
                <a:spcPts val="2300"/>
              </a:lnSpc>
              <a:buNone/>
            </a:pPr>
            <a:r>
              <a:rPr lang="en-US" sz="1450" b="1" kern="0" spc="-29" dirty="0">
                <a:solidFill>
                  <a:srgbClr val="2B4150"/>
                </a:solidFill>
                <a:latin typeface="PT Serif" pitchFamily="34" charset="0"/>
                <a:ea typeface="PT Serif" pitchFamily="34" charset="-122"/>
                <a:cs typeface="PT Serif" pitchFamily="34" charset="-120"/>
              </a:rPr>
              <a:t>Sơ tán</a:t>
            </a:r>
            <a:r>
              <a:rPr lang="en-US" sz="1450" kern="0" spc="-29" dirty="0">
                <a:solidFill>
                  <a:srgbClr val="2B4150"/>
                </a:solidFill>
                <a:latin typeface="PT Serif" pitchFamily="34" charset="0"/>
                <a:ea typeface="PT Serif" pitchFamily="34" charset="-122"/>
                <a:cs typeface="PT Serif" pitchFamily="34" charset="-120"/>
              </a:rPr>
              <a:t>: Nếu sự cố nghiêm trọng, thực hiện sơ tán ngay theo hướng dẫn và biển chỉ dẫn lối thoát hiểm.</a:t>
            </a:r>
            <a:endParaRPr lang="en-US" sz="1450" dirty="0"/>
          </a:p>
        </p:txBody>
      </p:sp>
      <p:sp>
        <p:nvSpPr>
          <p:cNvPr id="14" name="Shape 11"/>
          <p:cNvSpPr/>
          <p:nvPr/>
        </p:nvSpPr>
        <p:spPr>
          <a:xfrm>
            <a:off x="715387" y="3832622"/>
            <a:ext cx="415409" cy="415409"/>
          </a:xfrm>
          <a:prstGeom prst="roundRect">
            <a:avLst>
              <a:gd name="adj" fmla="val 18669"/>
            </a:avLst>
          </a:prstGeom>
          <a:solidFill>
            <a:srgbClr val="124E73"/>
          </a:solidFill>
          <a:ln w="7620">
            <a:solidFill>
              <a:srgbClr val="2B678C"/>
            </a:solidFill>
            <a:prstDash val="solid"/>
          </a:ln>
        </p:spPr>
      </p:sp>
      <p:sp>
        <p:nvSpPr>
          <p:cNvPr id="15" name="Text 12"/>
          <p:cNvSpPr/>
          <p:nvPr/>
        </p:nvSpPr>
        <p:spPr>
          <a:xfrm>
            <a:off x="848023" y="3901797"/>
            <a:ext cx="150138" cy="276939"/>
          </a:xfrm>
          <a:prstGeom prst="rect">
            <a:avLst/>
          </a:prstGeom>
          <a:noFill/>
          <a:ln/>
        </p:spPr>
        <p:txBody>
          <a:bodyPr wrap="none" lIns="0" tIns="0" rIns="0" bIns="0" rtlCol="0" anchor="t"/>
          <a:lstStyle/>
          <a:p>
            <a:pPr marL="0" indent="0" algn="ctr">
              <a:lnSpc>
                <a:spcPts val="2150"/>
              </a:lnSpc>
              <a:buNone/>
            </a:pPr>
            <a:r>
              <a:rPr lang="en-US" sz="2150" b="1" kern="0" spc="-65" dirty="0">
                <a:solidFill>
                  <a:srgbClr val="FFFFFF"/>
                </a:solidFill>
                <a:latin typeface="Montserrat Medium" panose="00000600000000000000" pitchFamily="2" charset="0"/>
                <a:ea typeface="MuseoModerno Bold" pitchFamily="34" charset="-122"/>
                <a:cs typeface="MuseoModerno Bold" pitchFamily="34" charset="-120"/>
              </a:rPr>
              <a:t>3</a:t>
            </a:r>
            <a:endParaRPr lang="en-US" sz="2150" dirty="0"/>
          </a:p>
        </p:txBody>
      </p:sp>
      <p:sp>
        <p:nvSpPr>
          <p:cNvPr id="16" name="Text 13"/>
          <p:cNvSpPr/>
          <p:nvPr/>
        </p:nvSpPr>
        <p:spPr>
          <a:xfrm>
            <a:off x="1292304" y="3870384"/>
            <a:ext cx="9034343" cy="295394"/>
          </a:xfrm>
          <a:prstGeom prst="rect">
            <a:avLst/>
          </a:prstGeom>
          <a:noFill/>
          <a:ln/>
        </p:spPr>
        <p:txBody>
          <a:bodyPr wrap="none" lIns="0" tIns="0" rIns="0" bIns="0" rtlCol="0" anchor="t"/>
          <a:lstStyle/>
          <a:p>
            <a:pPr marL="0" indent="0" algn="l">
              <a:lnSpc>
                <a:spcPts val="2300"/>
              </a:lnSpc>
              <a:buNone/>
            </a:pPr>
            <a:r>
              <a:rPr lang="en-US" sz="1450" b="1" kern="0" spc="-29" dirty="0">
                <a:solidFill>
                  <a:srgbClr val="2B4150"/>
                </a:solidFill>
                <a:latin typeface="PT Serif" pitchFamily="34" charset="0"/>
                <a:ea typeface="PT Serif" pitchFamily="34" charset="-122"/>
                <a:cs typeface="PT Serif" pitchFamily="34" charset="-120"/>
              </a:rPr>
              <a:t>Thông báo</a:t>
            </a:r>
            <a:r>
              <a:rPr lang="en-US" sz="1450" kern="0" spc="-29" dirty="0">
                <a:solidFill>
                  <a:srgbClr val="2B4150"/>
                </a:solidFill>
                <a:latin typeface="PT Serif" pitchFamily="34" charset="0"/>
                <a:ea typeface="PT Serif" pitchFamily="34" charset="-122"/>
                <a:cs typeface="PT Serif" pitchFamily="34" charset="-120"/>
              </a:rPr>
              <a:t>: Thông báo cho quản lý và bộ phận liên quan để phối hợp ứng phó kịp thời.</a:t>
            </a:r>
            <a:endParaRPr lang="en-US" sz="1450" dirty="0"/>
          </a:p>
        </p:txBody>
      </p:sp>
      <p:sp>
        <p:nvSpPr>
          <p:cNvPr id="17" name="Shape 14"/>
          <p:cNvSpPr/>
          <p:nvPr/>
        </p:nvSpPr>
        <p:spPr>
          <a:xfrm>
            <a:off x="715387" y="4681657"/>
            <a:ext cx="415409" cy="415409"/>
          </a:xfrm>
          <a:prstGeom prst="roundRect">
            <a:avLst>
              <a:gd name="adj" fmla="val 18669"/>
            </a:avLst>
          </a:prstGeom>
          <a:solidFill>
            <a:srgbClr val="124E73"/>
          </a:solidFill>
          <a:ln w="7620">
            <a:solidFill>
              <a:srgbClr val="2B678C"/>
            </a:solidFill>
            <a:prstDash val="solid"/>
          </a:ln>
        </p:spPr>
      </p:sp>
      <p:sp>
        <p:nvSpPr>
          <p:cNvPr id="18" name="Text 15"/>
          <p:cNvSpPr/>
          <p:nvPr/>
        </p:nvSpPr>
        <p:spPr>
          <a:xfrm>
            <a:off x="836712" y="4750832"/>
            <a:ext cx="172760" cy="276939"/>
          </a:xfrm>
          <a:prstGeom prst="rect">
            <a:avLst/>
          </a:prstGeom>
          <a:noFill/>
          <a:ln/>
        </p:spPr>
        <p:txBody>
          <a:bodyPr wrap="none" lIns="0" tIns="0" rIns="0" bIns="0" rtlCol="0" anchor="t"/>
          <a:lstStyle/>
          <a:p>
            <a:pPr marL="0" indent="0" algn="ctr">
              <a:lnSpc>
                <a:spcPts val="2150"/>
              </a:lnSpc>
              <a:buNone/>
            </a:pPr>
            <a:r>
              <a:rPr lang="en-US" sz="2150" b="1" kern="0" spc="-65" dirty="0">
                <a:solidFill>
                  <a:srgbClr val="FFFFFF"/>
                </a:solidFill>
                <a:latin typeface="Montserrat Medium" panose="00000600000000000000" pitchFamily="2" charset="0"/>
                <a:ea typeface="MuseoModerno Bold" pitchFamily="34" charset="-122"/>
                <a:cs typeface="MuseoModerno Bold" pitchFamily="34" charset="-120"/>
              </a:rPr>
              <a:t>4</a:t>
            </a:r>
            <a:endParaRPr lang="en-US" sz="2150" dirty="0"/>
          </a:p>
        </p:txBody>
      </p:sp>
      <p:sp>
        <p:nvSpPr>
          <p:cNvPr id="19" name="Text 16"/>
          <p:cNvSpPr/>
          <p:nvPr/>
        </p:nvSpPr>
        <p:spPr>
          <a:xfrm>
            <a:off x="1292304" y="4658558"/>
            <a:ext cx="9034343" cy="590788"/>
          </a:xfrm>
          <a:prstGeom prst="rect">
            <a:avLst/>
          </a:prstGeom>
          <a:noFill/>
          <a:ln/>
        </p:spPr>
        <p:txBody>
          <a:bodyPr wrap="square" lIns="0" tIns="0" rIns="0" bIns="0" rtlCol="0" anchor="t"/>
          <a:lstStyle/>
          <a:p>
            <a:pPr marL="0" indent="0" algn="l">
              <a:lnSpc>
                <a:spcPts val="2300"/>
              </a:lnSpc>
              <a:buNone/>
            </a:pPr>
            <a:r>
              <a:rPr lang="en-US" sz="1450" b="1" kern="0" spc="-29" dirty="0">
                <a:solidFill>
                  <a:srgbClr val="2B4150"/>
                </a:solidFill>
                <a:latin typeface="PT Serif" pitchFamily="34" charset="0"/>
                <a:ea typeface="PT Serif" pitchFamily="34" charset="-122"/>
                <a:cs typeface="PT Serif" pitchFamily="34" charset="-120"/>
              </a:rPr>
              <a:t>Sử dụng thiết bị hỗ trợ khẩn cấp</a:t>
            </a:r>
            <a:r>
              <a:rPr lang="en-US" sz="1450" kern="0" spc="-29" dirty="0">
                <a:solidFill>
                  <a:srgbClr val="2B4150"/>
                </a:solidFill>
                <a:latin typeface="PT Serif" pitchFamily="34" charset="0"/>
                <a:ea typeface="PT Serif" pitchFamily="34" charset="-122"/>
                <a:cs typeface="PT Serif" pitchFamily="34" charset="-120"/>
              </a:rPr>
              <a:t>: Đảm bảo thiết bị báo cháy, bình cứu hỏa và các thiết bị khẩn cấp luôn sẵn sàng và dễ tiếp cận.</a:t>
            </a:r>
            <a:endParaRPr lang="en-US" sz="1450" dirty="0"/>
          </a:p>
        </p:txBody>
      </p:sp>
      <p:sp>
        <p:nvSpPr>
          <p:cNvPr id="20" name="Shape 17"/>
          <p:cNvSpPr/>
          <p:nvPr/>
        </p:nvSpPr>
        <p:spPr>
          <a:xfrm>
            <a:off x="715388" y="5665567"/>
            <a:ext cx="415409" cy="415409"/>
          </a:xfrm>
          <a:prstGeom prst="roundRect">
            <a:avLst>
              <a:gd name="adj" fmla="val 18669"/>
            </a:avLst>
          </a:prstGeom>
          <a:solidFill>
            <a:srgbClr val="124E73"/>
          </a:solidFill>
          <a:ln w="7620">
            <a:solidFill>
              <a:srgbClr val="2B678C"/>
            </a:solidFill>
            <a:prstDash val="solid"/>
          </a:ln>
        </p:spPr>
      </p:sp>
      <p:sp>
        <p:nvSpPr>
          <p:cNvPr id="21" name="Text 18"/>
          <p:cNvSpPr/>
          <p:nvPr/>
        </p:nvSpPr>
        <p:spPr>
          <a:xfrm>
            <a:off x="849571" y="5734743"/>
            <a:ext cx="147042" cy="276939"/>
          </a:xfrm>
          <a:prstGeom prst="rect">
            <a:avLst/>
          </a:prstGeom>
          <a:noFill/>
          <a:ln/>
        </p:spPr>
        <p:txBody>
          <a:bodyPr wrap="none" lIns="0" tIns="0" rIns="0" bIns="0" rtlCol="0" anchor="t"/>
          <a:lstStyle/>
          <a:p>
            <a:pPr marL="0" indent="0" algn="ctr">
              <a:lnSpc>
                <a:spcPts val="2150"/>
              </a:lnSpc>
              <a:buNone/>
            </a:pPr>
            <a:r>
              <a:rPr lang="en-US" sz="2150" b="1" kern="0" spc="-65" dirty="0">
                <a:solidFill>
                  <a:srgbClr val="FFFFFF"/>
                </a:solidFill>
                <a:latin typeface="Montserrat Medium" panose="00000600000000000000" pitchFamily="2" charset="0"/>
                <a:ea typeface="MuseoModerno Bold" pitchFamily="34" charset="-122"/>
                <a:cs typeface="MuseoModerno Bold" pitchFamily="34" charset="-120"/>
              </a:rPr>
              <a:t>5</a:t>
            </a:r>
            <a:endParaRPr lang="en-US" sz="2150" dirty="0"/>
          </a:p>
        </p:txBody>
      </p:sp>
      <p:sp>
        <p:nvSpPr>
          <p:cNvPr id="22" name="Text 19"/>
          <p:cNvSpPr/>
          <p:nvPr/>
        </p:nvSpPr>
        <p:spPr>
          <a:xfrm>
            <a:off x="1292305" y="5642469"/>
            <a:ext cx="9034343" cy="590788"/>
          </a:xfrm>
          <a:prstGeom prst="rect">
            <a:avLst/>
          </a:prstGeom>
          <a:noFill/>
          <a:ln/>
        </p:spPr>
        <p:txBody>
          <a:bodyPr wrap="square" lIns="0" tIns="0" rIns="0" bIns="0" rtlCol="0" anchor="t"/>
          <a:lstStyle/>
          <a:p>
            <a:pPr marL="0" indent="0" algn="l">
              <a:lnSpc>
                <a:spcPts val="2300"/>
              </a:lnSpc>
              <a:buNone/>
            </a:pPr>
            <a:r>
              <a:rPr lang="en-US" sz="1450" b="1" kern="0" spc="-29" dirty="0">
                <a:solidFill>
                  <a:srgbClr val="2B4150"/>
                </a:solidFill>
                <a:latin typeface="PT Serif" pitchFamily="34" charset="0"/>
                <a:ea typeface="PT Serif" pitchFamily="34" charset="-122"/>
                <a:cs typeface="PT Serif" pitchFamily="34" charset="-120"/>
              </a:rPr>
              <a:t>Kiểm tra và xử lý</a:t>
            </a:r>
            <a:r>
              <a:rPr lang="en-US" sz="1450" kern="0" spc="-29" dirty="0">
                <a:solidFill>
                  <a:srgbClr val="2B4150"/>
                </a:solidFill>
                <a:latin typeface="PT Serif" pitchFamily="34" charset="0"/>
                <a:ea typeface="PT Serif" pitchFamily="34" charset="-122"/>
                <a:cs typeface="PT Serif" pitchFamily="34" charset="-120"/>
              </a:rPr>
              <a:t>: Sau sơ tán, đánh giá thiệt hại, xác định nguyên nhân và ghi nhận sự cố để khắc phục, tránh tái diễn.</a:t>
            </a:r>
            <a:endParaRPr lang="en-US" sz="1450" dirty="0"/>
          </a:p>
        </p:txBody>
      </p:sp>
      <p:sp>
        <p:nvSpPr>
          <p:cNvPr id="23" name="Shape 20"/>
          <p:cNvSpPr/>
          <p:nvPr/>
        </p:nvSpPr>
        <p:spPr>
          <a:xfrm>
            <a:off x="715388" y="6649478"/>
            <a:ext cx="415409" cy="415409"/>
          </a:xfrm>
          <a:prstGeom prst="roundRect">
            <a:avLst>
              <a:gd name="adj" fmla="val 18669"/>
            </a:avLst>
          </a:prstGeom>
          <a:solidFill>
            <a:srgbClr val="124E73"/>
          </a:solidFill>
          <a:ln w="7620">
            <a:solidFill>
              <a:srgbClr val="2B678C"/>
            </a:solidFill>
            <a:prstDash val="solid"/>
          </a:ln>
        </p:spPr>
      </p:sp>
      <p:sp>
        <p:nvSpPr>
          <p:cNvPr id="24" name="Text 21"/>
          <p:cNvSpPr/>
          <p:nvPr/>
        </p:nvSpPr>
        <p:spPr>
          <a:xfrm>
            <a:off x="840166" y="6718653"/>
            <a:ext cx="165854" cy="276939"/>
          </a:xfrm>
          <a:prstGeom prst="rect">
            <a:avLst/>
          </a:prstGeom>
          <a:noFill/>
          <a:ln/>
        </p:spPr>
        <p:txBody>
          <a:bodyPr wrap="none" lIns="0" tIns="0" rIns="0" bIns="0" rtlCol="0" anchor="t"/>
          <a:lstStyle/>
          <a:p>
            <a:pPr marL="0" indent="0" algn="ctr">
              <a:lnSpc>
                <a:spcPts val="2150"/>
              </a:lnSpc>
              <a:buNone/>
            </a:pPr>
            <a:r>
              <a:rPr lang="en-US" sz="2150" b="1" kern="0" spc="-65" dirty="0">
                <a:solidFill>
                  <a:srgbClr val="FFFFFF"/>
                </a:solidFill>
                <a:latin typeface="Montserrat Medium" panose="00000600000000000000" pitchFamily="2" charset="0"/>
                <a:ea typeface="MuseoModerno Bold" pitchFamily="34" charset="-122"/>
                <a:cs typeface="MuseoModerno Bold" pitchFamily="34" charset="-120"/>
              </a:rPr>
              <a:t>6</a:t>
            </a:r>
            <a:endParaRPr lang="en-US" sz="2150" dirty="0"/>
          </a:p>
        </p:txBody>
      </p:sp>
      <p:sp>
        <p:nvSpPr>
          <p:cNvPr id="25" name="Text 22"/>
          <p:cNvSpPr/>
          <p:nvPr/>
        </p:nvSpPr>
        <p:spPr>
          <a:xfrm>
            <a:off x="1292305" y="6626380"/>
            <a:ext cx="9034343" cy="590788"/>
          </a:xfrm>
          <a:prstGeom prst="rect">
            <a:avLst/>
          </a:prstGeom>
          <a:noFill/>
          <a:ln/>
        </p:spPr>
        <p:txBody>
          <a:bodyPr wrap="square" lIns="0" tIns="0" rIns="0" bIns="0" rtlCol="0" anchor="t"/>
          <a:lstStyle/>
          <a:p>
            <a:pPr marL="0" indent="0" algn="l">
              <a:lnSpc>
                <a:spcPts val="2300"/>
              </a:lnSpc>
              <a:buNone/>
            </a:pPr>
            <a:r>
              <a:rPr lang="en-US" sz="1450" b="1" kern="0" spc="-29" dirty="0">
                <a:solidFill>
                  <a:srgbClr val="2B4150"/>
                </a:solidFill>
                <a:latin typeface="PT Serif" pitchFamily="34" charset="0"/>
                <a:ea typeface="PT Serif" pitchFamily="34" charset="-122"/>
                <a:cs typeface="PT Serif" pitchFamily="34" charset="-120"/>
              </a:rPr>
              <a:t>Huấn luyện định kỳ</a:t>
            </a:r>
            <a:r>
              <a:rPr lang="en-US" sz="1450" kern="0" spc="-29" dirty="0">
                <a:solidFill>
                  <a:srgbClr val="2B4150"/>
                </a:solidFill>
                <a:latin typeface="PT Serif" pitchFamily="34" charset="0"/>
                <a:ea typeface="PT Serif" pitchFamily="34" charset="-122"/>
                <a:cs typeface="PT Serif" pitchFamily="34" charset="-120"/>
              </a:rPr>
              <a:t>: Tổ chức huấn luyện quy trình khẩn cấp giúp nâng cao ý thức và khả năng phản ứng nhanh chóng, an toàn.</a:t>
            </a:r>
            <a:endParaRPr lang="en-US" sz="1450" dirty="0"/>
          </a:p>
        </p:txBody>
      </p:sp>
      <p:pic>
        <p:nvPicPr>
          <p:cNvPr id="26" name="Picture 25">
            <a:extLst>
              <a:ext uri="{FF2B5EF4-FFF2-40B4-BE49-F238E27FC236}">
                <a16:creationId xmlns:a16="http://schemas.microsoft.com/office/drawing/2014/main" id="{1DB1ABBE-F17D-E62E-1947-6BD234BB7DA5}"/>
              </a:ext>
            </a:extLst>
          </p:cNvPr>
          <p:cNvPicPr>
            <a:picLocks noChangeAspect="1"/>
          </p:cNvPicPr>
          <p:nvPr/>
        </p:nvPicPr>
        <p:blipFill>
          <a:blip r:embed="rId4"/>
          <a:stretch>
            <a:fillRect/>
          </a:stretch>
        </p:blipFill>
        <p:spPr>
          <a:xfrm>
            <a:off x="11877150" y="7416541"/>
            <a:ext cx="2550447" cy="789752"/>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655277" y="3755827"/>
            <a:ext cx="3090624" cy="3090624"/>
          </a:xfrm>
          <a:prstGeom prst="rect">
            <a:avLst/>
          </a:prstGeom>
        </p:spPr>
      </p:pic>
      <p:sp>
        <p:nvSpPr>
          <p:cNvPr id="3" name="Shape 0"/>
          <p:cNvSpPr/>
          <p:nvPr/>
        </p:nvSpPr>
        <p:spPr>
          <a:xfrm>
            <a:off x="4451388" y="1895225"/>
            <a:ext cx="9385221" cy="30480"/>
          </a:xfrm>
          <a:prstGeom prst="roundRect">
            <a:avLst>
              <a:gd name="adj" fmla="val 312558"/>
            </a:avLst>
          </a:prstGeom>
          <a:solidFill>
            <a:srgbClr val="B9D0DE"/>
          </a:solidFill>
          <a:ln/>
        </p:spPr>
      </p:sp>
      <p:sp>
        <p:nvSpPr>
          <p:cNvPr id="6" name="Text 3"/>
          <p:cNvSpPr/>
          <p:nvPr/>
        </p:nvSpPr>
        <p:spPr>
          <a:xfrm>
            <a:off x="6378654" y="1476688"/>
            <a:ext cx="5530691" cy="354330"/>
          </a:xfrm>
          <a:prstGeom prst="rect">
            <a:avLst/>
          </a:prstGeom>
          <a:noFill/>
          <a:ln/>
        </p:spPr>
        <p:txBody>
          <a:bodyPr wrap="none" lIns="0" tIns="0" rIns="0" bIns="0" rtlCol="0" anchor="t"/>
          <a:lstStyle/>
          <a:p>
            <a:pPr marL="0" indent="0" algn="ctr">
              <a:lnSpc>
                <a:spcPts val="2750"/>
              </a:lnSpc>
              <a:buNone/>
            </a:pPr>
            <a:r>
              <a:rPr lang="en-US" sz="2200" b="1" kern="0" spc="-67" dirty="0">
                <a:solidFill>
                  <a:srgbClr val="2B4150"/>
                </a:solidFill>
                <a:latin typeface="Montserrat Medium" panose="00000600000000000000" pitchFamily="2" charset="0"/>
                <a:ea typeface="MuseoModerno Bold" pitchFamily="34" charset="-122"/>
                <a:cs typeface="MuseoModerno Bold" pitchFamily="34" charset="-120"/>
              </a:rPr>
              <a:t>6. Tham gia các khóa học an toàn lao động</a:t>
            </a:r>
            <a:endParaRPr lang="en-US" sz="2200" dirty="0"/>
          </a:p>
        </p:txBody>
      </p:sp>
      <p:sp>
        <p:nvSpPr>
          <p:cNvPr id="7" name="Text 4"/>
          <p:cNvSpPr/>
          <p:nvPr/>
        </p:nvSpPr>
        <p:spPr>
          <a:xfrm>
            <a:off x="4678204" y="2386846"/>
            <a:ext cx="8931593" cy="362903"/>
          </a:xfrm>
          <a:prstGeom prst="rect">
            <a:avLst/>
          </a:prstGeom>
          <a:noFill/>
          <a:ln/>
        </p:spPr>
        <p:txBody>
          <a:bodyPr wrap="none" lIns="0" tIns="0" rIns="0" bIns="0" rtlCol="0" anchor="t"/>
          <a:lstStyle/>
          <a:p>
            <a:pPr marL="0" indent="0" algn="ctr">
              <a:lnSpc>
                <a:spcPts val="2850"/>
              </a:lnSpc>
              <a:buNone/>
            </a:pPr>
            <a:endParaRPr lang="en-US" sz="1750" dirty="0"/>
          </a:p>
        </p:txBody>
      </p:sp>
      <p:sp>
        <p:nvSpPr>
          <p:cNvPr id="8" name="Text 5"/>
          <p:cNvSpPr/>
          <p:nvPr/>
        </p:nvSpPr>
        <p:spPr>
          <a:xfrm>
            <a:off x="4678204" y="2885837"/>
            <a:ext cx="8931593"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Yêu cầu pháp lý và cam kết an toàn:</a:t>
            </a:r>
            <a:r>
              <a:rPr lang="en-US" sz="1750" kern="0" spc="-36" dirty="0">
                <a:solidFill>
                  <a:srgbClr val="2B4150"/>
                </a:solidFill>
                <a:latin typeface="PT Serif" pitchFamily="34" charset="0"/>
                <a:ea typeface="PT Serif" pitchFamily="34" charset="-122"/>
                <a:cs typeface="PT Serif" pitchFamily="34" charset="-120"/>
              </a:rPr>
              <a:t> Nhằm bảo vệ sức khỏe và an toàn của người lao động, giảm thiểu tai nạn và tử vong trong công việc.</a:t>
            </a:r>
            <a:endParaRPr lang="en-US" sz="1750" dirty="0"/>
          </a:p>
        </p:txBody>
      </p:sp>
      <p:sp>
        <p:nvSpPr>
          <p:cNvPr id="9" name="Text 6"/>
          <p:cNvSpPr/>
          <p:nvPr/>
        </p:nvSpPr>
        <p:spPr>
          <a:xfrm>
            <a:off x="4678204" y="3690938"/>
            <a:ext cx="8931593"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Nhận diện nguy cơ:</a:t>
            </a:r>
            <a:r>
              <a:rPr lang="en-US" sz="1750" kern="0" spc="-36" dirty="0">
                <a:solidFill>
                  <a:srgbClr val="2B4150"/>
                </a:solidFill>
                <a:latin typeface="PT Serif" pitchFamily="34" charset="0"/>
                <a:ea typeface="PT Serif" pitchFamily="34" charset="-122"/>
                <a:cs typeface="PT Serif" pitchFamily="34" charset="-120"/>
              </a:rPr>
              <a:t> Người lao động học cách nhận biết và đối phó với các nguy cơ và tình huống nguy hiểm.</a:t>
            </a:r>
            <a:endParaRPr lang="en-US" sz="1750" dirty="0"/>
          </a:p>
        </p:txBody>
      </p:sp>
      <p:sp>
        <p:nvSpPr>
          <p:cNvPr id="10" name="Text 7"/>
          <p:cNvSpPr/>
          <p:nvPr/>
        </p:nvSpPr>
        <p:spPr>
          <a:xfrm>
            <a:off x="4678204" y="4496038"/>
            <a:ext cx="8931593"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Đào tạo lý thuyết và thực tế:</a:t>
            </a:r>
            <a:r>
              <a:rPr lang="en-US" sz="1750" kern="0" spc="-36" dirty="0">
                <a:solidFill>
                  <a:srgbClr val="2B4150"/>
                </a:solidFill>
                <a:latin typeface="PT Serif" pitchFamily="34" charset="0"/>
                <a:ea typeface="PT Serif" pitchFamily="34" charset="-122"/>
                <a:cs typeface="PT Serif" pitchFamily="34" charset="-120"/>
              </a:rPr>
              <a:t> Cung cấp kiến thức về các biện pháp nhận dạng và phòng ngừa tai nạn lao động.</a:t>
            </a:r>
            <a:endParaRPr lang="en-US" sz="1750" dirty="0"/>
          </a:p>
        </p:txBody>
      </p:sp>
      <p:sp>
        <p:nvSpPr>
          <p:cNvPr id="11" name="Text 8"/>
          <p:cNvSpPr/>
          <p:nvPr/>
        </p:nvSpPr>
        <p:spPr>
          <a:xfrm>
            <a:off x="4678204" y="5301139"/>
            <a:ext cx="8931593"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Kiểm tra và cấp chứng chỉ:</a:t>
            </a:r>
            <a:r>
              <a:rPr lang="en-US" sz="1750" kern="0" spc="-36" dirty="0">
                <a:solidFill>
                  <a:srgbClr val="2B4150"/>
                </a:solidFill>
                <a:latin typeface="PT Serif" pitchFamily="34" charset="0"/>
                <a:ea typeface="PT Serif" pitchFamily="34" charset="-122"/>
                <a:cs typeface="PT Serif" pitchFamily="34" charset="-120"/>
              </a:rPr>
              <a:t> Sau huấn luyện, người lao động tham gia bài kiểm tra an toàn và nhận chứng chỉ an toàn lao động hợp lệ.</a:t>
            </a:r>
            <a:endParaRPr lang="en-US" sz="1750" dirty="0"/>
          </a:p>
        </p:txBody>
      </p:sp>
      <p:sp>
        <p:nvSpPr>
          <p:cNvPr id="12" name="Text 9"/>
          <p:cNvSpPr/>
          <p:nvPr/>
        </p:nvSpPr>
        <p:spPr>
          <a:xfrm>
            <a:off x="4678204" y="6163032"/>
            <a:ext cx="8931593" cy="362903"/>
          </a:xfrm>
          <a:prstGeom prst="rect">
            <a:avLst/>
          </a:prstGeom>
          <a:noFill/>
          <a:ln/>
        </p:spPr>
        <p:txBody>
          <a:bodyPr wrap="none" lIns="0" tIns="0" rIns="0" bIns="0" rtlCol="0" anchor="t"/>
          <a:lstStyle/>
          <a:p>
            <a:pPr marL="0" indent="0" algn="ctr">
              <a:lnSpc>
                <a:spcPts val="2850"/>
              </a:lnSpc>
              <a:buNone/>
            </a:pPr>
            <a:r>
              <a:rPr lang="en-US" sz="1750" kern="0" spc="-36" dirty="0">
                <a:solidFill>
                  <a:srgbClr val="FF0000"/>
                </a:solidFill>
                <a:latin typeface="PT Serif" pitchFamily="34" charset="0"/>
                <a:ea typeface="PT Serif" pitchFamily="34" charset="-122"/>
                <a:cs typeface="PT Serif" pitchFamily="34" charset="-120"/>
              </a:rPr>
              <a:t>Khi tham gia huấn luyện tại </a:t>
            </a:r>
            <a:r>
              <a:rPr lang="en-US" sz="1750" b="1" kern="0" spc="-36" dirty="0">
                <a:solidFill>
                  <a:srgbClr val="FF0000"/>
                </a:solidFill>
                <a:latin typeface="PT Serif" pitchFamily="34" charset="0"/>
                <a:ea typeface="PT Serif" pitchFamily="34" charset="-122"/>
                <a:cs typeface="PT Serif" pitchFamily="34" charset="-120"/>
              </a:rPr>
              <a:t>An Toàn Nam Việt:</a:t>
            </a:r>
            <a:endParaRPr lang="en-US" sz="1750" dirty="0">
              <a:solidFill>
                <a:srgbClr val="FF0000"/>
              </a:solidFill>
            </a:endParaRPr>
          </a:p>
        </p:txBody>
      </p:sp>
      <p:sp>
        <p:nvSpPr>
          <p:cNvPr id="13" name="Text 10"/>
          <p:cNvSpPr/>
          <p:nvPr/>
        </p:nvSpPr>
        <p:spPr>
          <a:xfrm>
            <a:off x="4678204" y="6662023"/>
            <a:ext cx="8931593" cy="362903"/>
          </a:xfrm>
          <a:prstGeom prst="rect">
            <a:avLst/>
          </a:prstGeom>
          <a:noFill/>
          <a:ln/>
        </p:spPr>
        <p:txBody>
          <a:bodyPr wrap="non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Đào tạo lý thuyết và thực hành</a:t>
            </a:r>
            <a:r>
              <a:rPr lang="en-US" sz="1750" kern="0" spc="-36" dirty="0">
                <a:solidFill>
                  <a:srgbClr val="2B4150"/>
                </a:solidFill>
                <a:latin typeface="PT Serif" pitchFamily="34" charset="0"/>
                <a:ea typeface="PT Serif" pitchFamily="34" charset="-122"/>
                <a:cs typeface="PT Serif" pitchFamily="34" charset="-120"/>
              </a:rPr>
              <a:t>, nhận diện các nguy cơ và biện pháp phòng tránh.</a:t>
            </a:r>
            <a:endParaRPr lang="en-US" sz="1750" dirty="0"/>
          </a:p>
        </p:txBody>
      </p:sp>
      <p:sp>
        <p:nvSpPr>
          <p:cNvPr id="14" name="Text 11"/>
          <p:cNvSpPr/>
          <p:nvPr/>
        </p:nvSpPr>
        <p:spPr>
          <a:xfrm>
            <a:off x="4678204" y="7104221"/>
            <a:ext cx="8931593" cy="362903"/>
          </a:xfrm>
          <a:prstGeom prst="rect">
            <a:avLst/>
          </a:prstGeom>
          <a:noFill/>
          <a:ln/>
        </p:spPr>
        <p:txBody>
          <a:bodyPr wrap="none" lIns="0" tIns="0" rIns="0" bIns="0" rtlCol="0" anchor="t"/>
          <a:lstStyle/>
          <a:p>
            <a:pPr marL="342900" indent="-342900" algn="l">
              <a:lnSpc>
                <a:spcPts val="2850"/>
              </a:lnSpc>
              <a:buSzPct val="100000"/>
              <a:buChar char="•"/>
            </a:pPr>
            <a:r>
              <a:rPr lang="en-US" sz="1750" kern="0" spc="-36" dirty="0">
                <a:solidFill>
                  <a:srgbClr val="2B4150"/>
                </a:solidFill>
                <a:latin typeface="PT Serif" pitchFamily="34" charset="0"/>
                <a:ea typeface="PT Serif" pitchFamily="34" charset="-122"/>
                <a:cs typeface="PT Serif" pitchFamily="34" charset="-120"/>
              </a:rPr>
              <a:t>Sau khóa huấn luyện, </a:t>
            </a:r>
            <a:r>
              <a:rPr lang="en-US" sz="1750" b="1" kern="0" spc="-36" dirty="0">
                <a:solidFill>
                  <a:srgbClr val="2B4150"/>
                </a:solidFill>
                <a:latin typeface="PT Serif" pitchFamily="34" charset="0"/>
                <a:ea typeface="PT Serif" pitchFamily="34" charset="-122"/>
                <a:cs typeface="PT Serif" pitchFamily="34" charset="-120"/>
              </a:rPr>
              <a:t>học viên sẽ được cấp chứng chỉ an toàn lao động hợp lệ</a:t>
            </a:r>
            <a:r>
              <a:rPr lang="en-US" sz="1750" kern="0" spc="-36" dirty="0">
                <a:solidFill>
                  <a:srgbClr val="2B4150"/>
                </a:solidFill>
                <a:latin typeface="PT Serif" pitchFamily="34" charset="0"/>
                <a:ea typeface="PT Serif" pitchFamily="34" charset="-122"/>
                <a:cs typeface="PT Serif" pitchFamily="34" charset="-120"/>
              </a:rPr>
              <a:t>.</a:t>
            </a:r>
            <a:endParaRPr lang="en-US" sz="1750" dirty="0"/>
          </a:p>
        </p:txBody>
      </p:sp>
      <p:pic>
        <p:nvPicPr>
          <p:cNvPr id="15" name="Picture 14">
            <a:extLst>
              <a:ext uri="{FF2B5EF4-FFF2-40B4-BE49-F238E27FC236}">
                <a16:creationId xmlns:a16="http://schemas.microsoft.com/office/drawing/2014/main" id="{27B9A97F-DA33-4DA3-504F-0F086EAB3891}"/>
              </a:ext>
            </a:extLst>
          </p:cNvPr>
          <p:cNvPicPr>
            <a:picLocks noChangeAspect="1"/>
          </p:cNvPicPr>
          <p:nvPr/>
        </p:nvPicPr>
        <p:blipFill>
          <a:blip r:embed="rId4"/>
          <a:stretch>
            <a:fillRect/>
          </a:stretch>
        </p:blipFill>
        <p:spPr>
          <a:xfrm>
            <a:off x="11877150" y="7416541"/>
            <a:ext cx="2550447" cy="789752"/>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1308782" y="3690951"/>
            <a:ext cx="3090505" cy="2284690"/>
          </a:xfrm>
          <a:prstGeom prst="rect">
            <a:avLst/>
          </a:prstGeom>
        </p:spPr>
      </p:pic>
      <p:sp>
        <p:nvSpPr>
          <p:cNvPr id="3" name="Text 0"/>
          <p:cNvSpPr/>
          <p:nvPr/>
        </p:nvSpPr>
        <p:spPr>
          <a:xfrm>
            <a:off x="1793558" y="617578"/>
            <a:ext cx="7385566" cy="425291"/>
          </a:xfrm>
          <a:prstGeom prst="rect">
            <a:avLst/>
          </a:prstGeom>
          <a:noFill/>
          <a:ln/>
        </p:spPr>
        <p:txBody>
          <a:bodyPr wrap="none" lIns="0" tIns="0" rIns="0" bIns="0" rtlCol="0" anchor="t"/>
          <a:lstStyle/>
          <a:p>
            <a:pPr marL="0" indent="0" algn="ctr">
              <a:lnSpc>
                <a:spcPts val="3300"/>
              </a:lnSpc>
              <a:buNone/>
            </a:pPr>
            <a:r>
              <a:rPr lang="en-US" sz="2650" b="1" kern="0" spc="-80" dirty="0">
                <a:solidFill>
                  <a:srgbClr val="124E73"/>
                </a:solidFill>
                <a:latin typeface="Montserrat Medium" panose="00000600000000000000" pitchFamily="2" charset="0"/>
                <a:ea typeface="MuseoModerno Bold" pitchFamily="34" charset="-122"/>
                <a:cs typeface="MuseoModerno Bold" pitchFamily="34" charset="-120"/>
              </a:rPr>
              <a:t>VI. Các yếu tố ảnh hưởng đến an toàn lao động</a:t>
            </a:r>
            <a:endParaRPr lang="en-US" sz="2650" dirty="0"/>
          </a:p>
        </p:txBody>
      </p:sp>
      <p:pic>
        <p:nvPicPr>
          <p:cNvPr id="4" name="Image 1" descr="preencoded.png"/>
          <p:cNvPicPr>
            <a:picLocks noChangeAspect="1"/>
          </p:cNvPicPr>
          <p:nvPr/>
        </p:nvPicPr>
        <p:blipFill>
          <a:blip r:embed="rId4"/>
          <a:stretch>
            <a:fillRect/>
          </a:stretch>
        </p:blipFill>
        <p:spPr>
          <a:xfrm>
            <a:off x="793790" y="1510665"/>
            <a:ext cx="1134070" cy="5888593"/>
          </a:xfrm>
          <a:prstGeom prst="rect">
            <a:avLst/>
          </a:prstGeom>
        </p:spPr>
      </p:pic>
      <p:sp>
        <p:nvSpPr>
          <p:cNvPr id="5" name="Text 1"/>
          <p:cNvSpPr/>
          <p:nvPr/>
        </p:nvSpPr>
        <p:spPr>
          <a:xfrm>
            <a:off x="2268022" y="1919049"/>
            <a:ext cx="2835235" cy="354330"/>
          </a:xfrm>
          <a:prstGeom prst="rect">
            <a:avLst/>
          </a:prstGeom>
          <a:noFill/>
          <a:ln/>
        </p:spPr>
        <p:txBody>
          <a:bodyPr wrap="none" lIns="0" tIns="0" rIns="0" bIns="0" rtlCol="0" anchor="t"/>
          <a:lstStyle/>
          <a:p>
            <a:pPr marL="0" indent="0">
              <a:lnSpc>
                <a:spcPts val="2750"/>
              </a:lnSpc>
              <a:buNone/>
            </a:pPr>
            <a:r>
              <a:rPr lang="en-US" sz="2200" b="1" kern="0" spc="-67" dirty="0">
                <a:solidFill>
                  <a:srgbClr val="2B4150"/>
                </a:solidFill>
                <a:latin typeface="Montserrat Medium" panose="00000600000000000000" pitchFamily="2" charset="0"/>
                <a:ea typeface="MuseoModerno Bold" pitchFamily="34" charset="-122"/>
                <a:cs typeface="MuseoModerno Bold" pitchFamily="34" charset="-120"/>
              </a:rPr>
              <a:t>A. Điều kiện thời tiết</a:t>
            </a:r>
            <a:endParaRPr lang="en-US" sz="2200" dirty="0"/>
          </a:p>
        </p:txBody>
      </p:sp>
      <p:sp>
        <p:nvSpPr>
          <p:cNvPr id="6" name="Text 2"/>
          <p:cNvSpPr/>
          <p:nvPr/>
        </p:nvSpPr>
        <p:spPr>
          <a:xfrm>
            <a:off x="2268022" y="2227898"/>
            <a:ext cx="7910989" cy="362903"/>
          </a:xfrm>
          <a:prstGeom prst="rect">
            <a:avLst/>
          </a:prstGeom>
          <a:noFill/>
          <a:ln/>
        </p:spPr>
        <p:txBody>
          <a:bodyPr wrap="none" lIns="0" tIns="0" rIns="0" bIns="0" rtlCol="0" anchor="t"/>
          <a:lstStyle/>
          <a:p>
            <a:pPr marL="0" indent="0">
              <a:lnSpc>
                <a:spcPts val="2850"/>
              </a:lnSpc>
              <a:buNone/>
            </a:pPr>
            <a:endParaRPr lang="en-US" sz="1750" dirty="0"/>
          </a:p>
        </p:txBody>
      </p:sp>
      <p:sp>
        <p:nvSpPr>
          <p:cNvPr id="7" name="Text 3"/>
          <p:cNvSpPr/>
          <p:nvPr/>
        </p:nvSpPr>
        <p:spPr>
          <a:xfrm>
            <a:off x="2270215" y="2965146"/>
            <a:ext cx="10583820"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Độ ẩm cao</a:t>
            </a:r>
            <a:r>
              <a:rPr lang="en-US" sz="1750" kern="0" spc="-36" dirty="0">
                <a:solidFill>
                  <a:srgbClr val="2B4150"/>
                </a:solidFill>
                <a:latin typeface="PT Serif" pitchFamily="34" charset="0"/>
                <a:ea typeface="PT Serif" pitchFamily="34" charset="-122"/>
                <a:cs typeface="PT Serif" pitchFamily="34" charset="-120"/>
              </a:rPr>
              <a:t>: Làm ẩm giấy, giảm khả năng nén, tăng nguy cơ tắc nghẽn và hư hỏng máy.</a:t>
            </a:r>
            <a:endParaRPr lang="en-US" sz="1750" dirty="0"/>
          </a:p>
        </p:txBody>
      </p:sp>
      <p:sp>
        <p:nvSpPr>
          <p:cNvPr id="8" name="Text 4"/>
          <p:cNvSpPr/>
          <p:nvPr/>
        </p:nvSpPr>
        <p:spPr>
          <a:xfrm>
            <a:off x="2268022" y="3588782"/>
            <a:ext cx="7910989" cy="362903"/>
          </a:xfrm>
          <a:prstGeom prst="rect">
            <a:avLst/>
          </a:prstGeom>
          <a:noFill/>
          <a:ln/>
        </p:spPr>
        <p:txBody>
          <a:bodyPr wrap="none" lIns="0" tIns="0" rIns="0" bIns="0" rtlCol="0" anchor="t"/>
          <a:lstStyle/>
          <a:p>
            <a:pPr marL="0" indent="0" algn="l">
              <a:lnSpc>
                <a:spcPts val="2850"/>
              </a:lnSpc>
              <a:buNone/>
            </a:pPr>
            <a:endParaRPr lang="en-US" sz="1750" dirty="0"/>
          </a:p>
        </p:txBody>
      </p:sp>
      <p:sp>
        <p:nvSpPr>
          <p:cNvPr id="9" name="Text 5"/>
          <p:cNvSpPr/>
          <p:nvPr/>
        </p:nvSpPr>
        <p:spPr>
          <a:xfrm>
            <a:off x="2268022" y="4087773"/>
            <a:ext cx="7910989"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Nhiệt độ cao</a:t>
            </a:r>
            <a:r>
              <a:rPr lang="en-US" sz="1750" kern="0" spc="-36" dirty="0">
                <a:solidFill>
                  <a:srgbClr val="2B4150"/>
                </a:solidFill>
                <a:latin typeface="PT Serif" pitchFamily="34" charset="0"/>
                <a:ea typeface="PT Serif" pitchFamily="34" charset="-122"/>
                <a:cs typeface="PT Serif" pitchFamily="34" charset="-120"/>
              </a:rPr>
              <a:t>: Tăng áp lực trong máy, dễ gây hư hỏng và giảm tuổi thọ thiết bị.</a:t>
            </a:r>
            <a:endParaRPr lang="en-US" sz="1750" dirty="0"/>
          </a:p>
        </p:txBody>
      </p:sp>
      <p:sp>
        <p:nvSpPr>
          <p:cNvPr id="10" name="Text 6"/>
          <p:cNvSpPr/>
          <p:nvPr/>
        </p:nvSpPr>
        <p:spPr>
          <a:xfrm>
            <a:off x="2268022" y="4949666"/>
            <a:ext cx="7910989" cy="362903"/>
          </a:xfrm>
          <a:prstGeom prst="rect">
            <a:avLst/>
          </a:prstGeom>
          <a:noFill/>
          <a:ln/>
        </p:spPr>
        <p:txBody>
          <a:bodyPr wrap="none" lIns="0" tIns="0" rIns="0" bIns="0" rtlCol="0" anchor="t"/>
          <a:lstStyle/>
          <a:p>
            <a:pPr marL="0" indent="0" algn="l">
              <a:lnSpc>
                <a:spcPts val="2850"/>
              </a:lnSpc>
              <a:buNone/>
            </a:pPr>
            <a:endParaRPr lang="en-US" sz="1750" dirty="0"/>
          </a:p>
        </p:txBody>
      </p:sp>
      <p:sp>
        <p:nvSpPr>
          <p:cNvPr id="11" name="Text 7"/>
          <p:cNvSpPr/>
          <p:nvPr/>
        </p:nvSpPr>
        <p:spPr>
          <a:xfrm>
            <a:off x="2268021" y="5165037"/>
            <a:ext cx="7910989" cy="362903"/>
          </a:xfrm>
          <a:prstGeom prst="rect">
            <a:avLst/>
          </a:prstGeom>
          <a:noFill/>
          <a:ln/>
        </p:spPr>
        <p:txBody>
          <a:bodyPr wrap="non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Nhiệt độ thấp</a:t>
            </a:r>
            <a:r>
              <a:rPr lang="en-US" sz="1750" kern="0" spc="-36" dirty="0">
                <a:solidFill>
                  <a:srgbClr val="2B4150"/>
                </a:solidFill>
                <a:latin typeface="PT Serif" pitchFamily="34" charset="0"/>
                <a:ea typeface="PT Serif" pitchFamily="34" charset="-122"/>
                <a:cs typeface="PT Serif" pitchFamily="34" charset="-120"/>
              </a:rPr>
              <a:t>: Làm giấy cứng, khó xử lý và ép.</a:t>
            </a:r>
            <a:endParaRPr lang="en-US" sz="1750" dirty="0"/>
          </a:p>
        </p:txBody>
      </p:sp>
      <p:sp>
        <p:nvSpPr>
          <p:cNvPr id="12" name="Text 8"/>
          <p:cNvSpPr/>
          <p:nvPr/>
        </p:nvSpPr>
        <p:spPr>
          <a:xfrm>
            <a:off x="2268022" y="5947648"/>
            <a:ext cx="7910989" cy="362903"/>
          </a:xfrm>
          <a:prstGeom prst="rect">
            <a:avLst/>
          </a:prstGeom>
          <a:noFill/>
          <a:ln/>
        </p:spPr>
        <p:txBody>
          <a:bodyPr wrap="none" lIns="0" tIns="0" rIns="0" bIns="0" rtlCol="0" anchor="t"/>
          <a:lstStyle/>
          <a:p>
            <a:pPr marL="0" indent="0" algn="l">
              <a:lnSpc>
                <a:spcPts val="2850"/>
              </a:lnSpc>
              <a:buNone/>
            </a:pPr>
            <a:endParaRPr lang="en-US" sz="1750" dirty="0"/>
          </a:p>
        </p:txBody>
      </p:sp>
      <p:sp>
        <p:nvSpPr>
          <p:cNvPr id="13" name="Text 9"/>
          <p:cNvSpPr/>
          <p:nvPr/>
        </p:nvSpPr>
        <p:spPr>
          <a:xfrm>
            <a:off x="2270215" y="6265187"/>
            <a:ext cx="11648945"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Thời tiết khắc nghiệt (bão, mưa, gió mạnh)</a:t>
            </a:r>
            <a:r>
              <a:rPr lang="en-US" sz="1750" kern="0" spc="-36" dirty="0">
                <a:solidFill>
                  <a:srgbClr val="2B4150"/>
                </a:solidFill>
                <a:latin typeface="PT Serif" pitchFamily="34" charset="0"/>
                <a:ea typeface="PT Serif" pitchFamily="34" charset="-122"/>
                <a:cs typeface="PT Serif" pitchFamily="34" charset="-120"/>
              </a:rPr>
              <a:t>: Có thể gây thiệt hại tài sản và tăng nguy cơ tai nạn.</a:t>
            </a:r>
            <a:endParaRPr lang="en-US" sz="1750" dirty="0"/>
          </a:p>
        </p:txBody>
      </p:sp>
      <p:sp>
        <p:nvSpPr>
          <p:cNvPr id="14" name="Rectangle 13">
            <a:extLst>
              <a:ext uri="{FF2B5EF4-FFF2-40B4-BE49-F238E27FC236}">
                <a16:creationId xmlns:a16="http://schemas.microsoft.com/office/drawing/2014/main" id="{BC89040C-2E51-0752-F6A2-78FE82865896}"/>
              </a:ext>
            </a:extLst>
          </p:cNvPr>
          <p:cNvSpPr/>
          <p:nvPr/>
        </p:nvSpPr>
        <p:spPr>
          <a:xfrm>
            <a:off x="1138249" y="3770233"/>
            <a:ext cx="512466" cy="2174074"/>
          </a:xfrm>
          <a:prstGeom prst="rect">
            <a:avLst/>
          </a:prstGeom>
          <a:solidFill>
            <a:srgbClr val="124E73"/>
          </a:solidFill>
          <a:ln>
            <a:solidFill>
              <a:srgbClr val="124E7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B6087094-1682-6E13-59DF-4E3AC41D1648}"/>
              </a:ext>
            </a:extLst>
          </p:cNvPr>
          <p:cNvPicPr>
            <a:picLocks noChangeAspect="1"/>
          </p:cNvPicPr>
          <p:nvPr/>
        </p:nvPicPr>
        <p:blipFill>
          <a:blip r:embed="rId5"/>
          <a:stretch>
            <a:fillRect/>
          </a:stretch>
        </p:blipFill>
        <p:spPr>
          <a:xfrm>
            <a:off x="11877150" y="7416541"/>
            <a:ext cx="2550447" cy="789752"/>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1256288" y="3248621"/>
            <a:ext cx="3090624" cy="3090624"/>
          </a:xfrm>
          <a:prstGeom prst="rect">
            <a:avLst/>
          </a:prstGeom>
        </p:spPr>
      </p:pic>
      <p:pic>
        <p:nvPicPr>
          <p:cNvPr id="3" name="Image 1" descr="preencoded.png"/>
          <p:cNvPicPr>
            <a:picLocks noChangeAspect="1"/>
          </p:cNvPicPr>
          <p:nvPr/>
        </p:nvPicPr>
        <p:blipFill>
          <a:blip r:embed="rId4"/>
          <a:stretch>
            <a:fillRect/>
          </a:stretch>
        </p:blipFill>
        <p:spPr>
          <a:xfrm>
            <a:off x="793790" y="807601"/>
            <a:ext cx="1134070" cy="6614398"/>
          </a:xfrm>
          <a:prstGeom prst="rect">
            <a:avLst/>
          </a:prstGeom>
        </p:spPr>
      </p:pic>
      <p:sp>
        <p:nvSpPr>
          <p:cNvPr id="4" name="Text 0"/>
          <p:cNvSpPr/>
          <p:nvPr/>
        </p:nvSpPr>
        <p:spPr>
          <a:xfrm>
            <a:off x="2268022" y="1034415"/>
            <a:ext cx="2949773" cy="354330"/>
          </a:xfrm>
          <a:prstGeom prst="rect">
            <a:avLst/>
          </a:prstGeom>
          <a:noFill/>
          <a:ln/>
        </p:spPr>
        <p:txBody>
          <a:bodyPr wrap="none" lIns="0" tIns="0" rIns="0" bIns="0" rtlCol="0" anchor="t"/>
          <a:lstStyle/>
          <a:p>
            <a:pPr marL="0" indent="0">
              <a:lnSpc>
                <a:spcPts val="2750"/>
              </a:lnSpc>
              <a:buNone/>
            </a:pPr>
            <a:r>
              <a:rPr lang="en-US" sz="2200" b="1" kern="0" spc="-67" dirty="0">
                <a:solidFill>
                  <a:srgbClr val="2B4150"/>
                </a:solidFill>
                <a:latin typeface="Montserrat Medium" panose="00000600000000000000" pitchFamily="2" charset="0"/>
                <a:ea typeface="MuseoModerno Bold" pitchFamily="34" charset="-122"/>
                <a:cs typeface="MuseoModerno Bold" pitchFamily="34" charset="-120"/>
              </a:rPr>
              <a:t>B. Môi trường làm việc</a:t>
            </a:r>
            <a:endParaRPr lang="en-US" sz="2200" dirty="0"/>
          </a:p>
        </p:txBody>
      </p:sp>
      <p:sp>
        <p:nvSpPr>
          <p:cNvPr id="5" name="Text 1"/>
          <p:cNvSpPr/>
          <p:nvPr/>
        </p:nvSpPr>
        <p:spPr>
          <a:xfrm>
            <a:off x="2268022" y="1524833"/>
            <a:ext cx="7910989" cy="362903"/>
          </a:xfrm>
          <a:prstGeom prst="rect">
            <a:avLst/>
          </a:prstGeom>
          <a:noFill/>
          <a:ln/>
        </p:spPr>
        <p:txBody>
          <a:bodyPr wrap="none" lIns="0" tIns="0" rIns="0" bIns="0" rtlCol="0" anchor="t"/>
          <a:lstStyle/>
          <a:p>
            <a:pPr marL="0" indent="0">
              <a:lnSpc>
                <a:spcPts val="2850"/>
              </a:lnSpc>
              <a:buNone/>
            </a:pPr>
            <a:endParaRPr lang="en-US" sz="1750" dirty="0"/>
          </a:p>
        </p:txBody>
      </p:sp>
      <p:sp>
        <p:nvSpPr>
          <p:cNvPr id="6" name="Text 2"/>
          <p:cNvSpPr/>
          <p:nvPr/>
        </p:nvSpPr>
        <p:spPr>
          <a:xfrm>
            <a:off x="2268022" y="2023824"/>
            <a:ext cx="8312892"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Khu vực làm việc gọn gàng</a:t>
            </a:r>
            <a:r>
              <a:rPr lang="en-US" sz="1750" kern="0" spc="-36" dirty="0">
                <a:solidFill>
                  <a:srgbClr val="2B4150"/>
                </a:solidFill>
                <a:latin typeface="PT Serif" pitchFamily="34" charset="0"/>
                <a:ea typeface="PT Serif" pitchFamily="34" charset="-122"/>
                <a:cs typeface="PT Serif" pitchFamily="34" charset="-120"/>
              </a:rPr>
              <a:t>: Môi trường sạch sẽ và tổ chức hợp lý giúp tăng năng suất và giảm nguy cơ tai nạn (trượt ngã, hỏng hóc thiết bị).</a:t>
            </a:r>
            <a:endParaRPr lang="en-US" sz="1750" dirty="0"/>
          </a:p>
        </p:txBody>
      </p:sp>
      <p:sp>
        <p:nvSpPr>
          <p:cNvPr id="7" name="Text 3"/>
          <p:cNvSpPr/>
          <p:nvPr/>
        </p:nvSpPr>
        <p:spPr>
          <a:xfrm>
            <a:off x="2268022" y="2885718"/>
            <a:ext cx="7910989" cy="362903"/>
          </a:xfrm>
          <a:prstGeom prst="rect">
            <a:avLst/>
          </a:prstGeom>
          <a:noFill/>
          <a:ln/>
        </p:spPr>
        <p:txBody>
          <a:bodyPr wrap="none" lIns="0" tIns="0" rIns="0" bIns="0" rtlCol="0" anchor="t"/>
          <a:lstStyle/>
          <a:p>
            <a:pPr marL="0" indent="0" algn="l">
              <a:lnSpc>
                <a:spcPts val="2850"/>
              </a:lnSpc>
              <a:buNone/>
            </a:pPr>
            <a:endParaRPr lang="en-US" sz="1750" dirty="0"/>
          </a:p>
        </p:txBody>
      </p:sp>
      <p:sp>
        <p:nvSpPr>
          <p:cNvPr id="8" name="Text 4"/>
          <p:cNvSpPr/>
          <p:nvPr/>
        </p:nvSpPr>
        <p:spPr>
          <a:xfrm>
            <a:off x="2268022" y="3384709"/>
            <a:ext cx="8312892"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Ánh sáng</a:t>
            </a:r>
            <a:r>
              <a:rPr lang="en-US" sz="1750" kern="0" spc="-36" dirty="0">
                <a:solidFill>
                  <a:srgbClr val="2B4150"/>
                </a:solidFill>
                <a:latin typeface="PT Serif" pitchFamily="34" charset="0"/>
                <a:ea typeface="PT Serif" pitchFamily="34" charset="-122"/>
                <a:cs typeface="PT Serif" pitchFamily="34" charset="-120"/>
              </a:rPr>
              <a:t>: Ánh sáng phù hợp giúp giảm sai sót và tai nạn. Thiếu ánh sáng hoặc ánh sáng quá chói đều có thể gây khó khăn trong quan sát.</a:t>
            </a:r>
            <a:endParaRPr lang="en-US" sz="1750" dirty="0"/>
          </a:p>
        </p:txBody>
      </p:sp>
      <p:sp>
        <p:nvSpPr>
          <p:cNvPr id="9" name="Text 5"/>
          <p:cNvSpPr/>
          <p:nvPr/>
        </p:nvSpPr>
        <p:spPr>
          <a:xfrm>
            <a:off x="2268022" y="4246602"/>
            <a:ext cx="7910989" cy="362903"/>
          </a:xfrm>
          <a:prstGeom prst="rect">
            <a:avLst/>
          </a:prstGeom>
          <a:noFill/>
          <a:ln/>
        </p:spPr>
        <p:txBody>
          <a:bodyPr wrap="none" lIns="0" tIns="0" rIns="0" bIns="0" rtlCol="0" anchor="t"/>
          <a:lstStyle/>
          <a:p>
            <a:pPr marL="0" indent="0" algn="l">
              <a:lnSpc>
                <a:spcPts val="2850"/>
              </a:lnSpc>
              <a:buNone/>
            </a:pPr>
            <a:endParaRPr lang="en-US" sz="1750" dirty="0"/>
          </a:p>
        </p:txBody>
      </p:sp>
      <p:sp>
        <p:nvSpPr>
          <p:cNvPr id="10" name="Text 6"/>
          <p:cNvSpPr/>
          <p:nvPr/>
        </p:nvSpPr>
        <p:spPr>
          <a:xfrm>
            <a:off x="2268022" y="4745593"/>
            <a:ext cx="8312892"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Thông gió</a:t>
            </a:r>
            <a:r>
              <a:rPr lang="en-US" sz="1750" kern="0" spc="-36" dirty="0">
                <a:solidFill>
                  <a:srgbClr val="2B4150"/>
                </a:solidFill>
                <a:latin typeface="PT Serif" pitchFamily="34" charset="0"/>
                <a:ea typeface="PT Serif" pitchFamily="34" charset="-122"/>
                <a:cs typeface="PT Serif" pitchFamily="34" charset="-120"/>
              </a:rPr>
              <a:t>: Môi trường thông thoáng giúp giảm bụi, khí độc và tạo không gian làm việc thoải mái, bảo vệ sức khỏe nhân viên.</a:t>
            </a:r>
            <a:endParaRPr lang="en-US" sz="1750" dirty="0"/>
          </a:p>
        </p:txBody>
      </p:sp>
      <p:sp>
        <p:nvSpPr>
          <p:cNvPr id="11" name="Text 7"/>
          <p:cNvSpPr/>
          <p:nvPr/>
        </p:nvSpPr>
        <p:spPr>
          <a:xfrm>
            <a:off x="2268022" y="5607487"/>
            <a:ext cx="7910989" cy="362903"/>
          </a:xfrm>
          <a:prstGeom prst="rect">
            <a:avLst/>
          </a:prstGeom>
          <a:noFill/>
          <a:ln/>
        </p:spPr>
        <p:txBody>
          <a:bodyPr wrap="none" lIns="0" tIns="0" rIns="0" bIns="0" rtlCol="0" anchor="t"/>
          <a:lstStyle/>
          <a:p>
            <a:pPr marL="0" indent="0" algn="l">
              <a:lnSpc>
                <a:spcPts val="2850"/>
              </a:lnSpc>
              <a:buNone/>
            </a:pPr>
            <a:endParaRPr lang="en-US" sz="1750" dirty="0"/>
          </a:p>
        </p:txBody>
      </p:sp>
      <p:sp>
        <p:nvSpPr>
          <p:cNvPr id="12" name="Text 8"/>
          <p:cNvSpPr/>
          <p:nvPr/>
        </p:nvSpPr>
        <p:spPr>
          <a:xfrm>
            <a:off x="2268022" y="6106478"/>
            <a:ext cx="8312892" cy="1088708"/>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Nhiệt độ, độ ẩm và tiếng ồn</a:t>
            </a:r>
            <a:r>
              <a:rPr lang="en-US" sz="1750" kern="0" spc="-36" dirty="0">
                <a:solidFill>
                  <a:srgbClr val="2B4150"/>
                </a:solidFill>
                <a:latin typeface="PT Serif" pitchFamily="34" charset="0"/>
                <a:ea typeface="PT Serif" pitchFamily="34" charset="-122"/>
                <a:cs typeface="PT Serif" pitchFamily="34" charset="-120"/>
              </a:rPr>
              <a:t>: Nhiệt độ và độ ẩm cần kiểm soát để duy trì hiệu suất làm việc. Tiếng ồn lớn có thể ảnh hưởng đến khả năng giao tiếp và tập trung.</a:t>
            </a:r>
            <a:endParaRPr lang="en-US" sz="1750" dirty="0"/>
          </a:p>
        </p:txBody>
      </p:sp>
      <p:sp>
        <p:nvSpPr>
          <p:cNvPr id="13" name="Rectangle 12">
            <a:extLst>
              <a:ext uri="{FF2B5EF4-FFF2-40B4-BE49-F238E27FC236}">
                <a16:creationId xmlns:a16="http://schemas.microsoft.com/office/drawing/2014/main" id="{C00809FC-C486-7333-F647-A2AF2921A155}"/>
              </a:ext>
            </a:extLst>
          </p:cNvPr>
          <p:cNvSpPr/>
          <p:nvPr/>
        </p:nvSpPr>
        <p:spPr>
          <a:xfrm>
            <a:off x="1104592" y="3522468"/>
            <a:ext cx="512466" cy="2174074"/>
          </a:xfrm>
          <a:prstGeom prst="rect">
            <a:avLst/>
          </a:prstGeom>
          <a:solidFill>
            <a:srgbClr val="124E73"/>
          </a:solidFill>
          <a:ln>
            <a:solidFill>
              <a:srgbClr val="124E7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B35C37A8-0998-A649-7059-B0C1021ABFC2}"/>
              </a:ext>
            </a:extLst>
          </p:cNvPr>
          <p:cNvPicPr>
            <a:picLocks noChangeAspect="1"/>
          </p:cNvPicPr>
          <p:nvPr/>
        </p:nvPicPr>
        <p:blipFill>
          <a:blip r:embed="rId5"/>
          <a:stretch>
            <a:fillRect/>
          </a:stretch>
        </p:blipFill>
        <p:spPr>
          <a:xfrm>
            <a:off x="11877150" y="7416541"/>
            <a:ext cx="2550447" cy="789752"/>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11256288" y="3005149"/>
            <a:ext cx="3090505" cy="2681526"/>
          </a:xfrm>
          <a:prstGeom prst="rect">
            <a:avLst/>
          </a:prstGeom>
        </p:spPr>
      </p:pic>
      <p:pic>
        <p:nvPicPr>
          <p:cNvPr id="4" name="Image 2" descr="preencoded.png"/>
          <p:cNvPicPr>
            <a:picLocks noChangeAspect="1"/>
          </p:cNvPicPr>
          <p:nvPr/>
        </p:nvPicPr>
        <p:blipFill>
          <a:blip r:embed="rId4"/>
          <a:stretch>
            <a:fillRect/>
          </a:stretch>
        </p:blipFill>
        <p:spPr>
          <a:xfrm>
            <a:off x="607880" y="1711356"/>
            <a:ext cx="884285" cy="4890611"/>
          </a:xfrm>
          <a:prstGeom prst="rect">
            <a:avLst/>
          </a:prstGeom>
        </p:spPr>
      </p:pic>
      <p:sp>
        <p:nvSpPr>
          <p:cNvPr id="5" name="Text 0"/>
          <p:cNvSpPr/>
          <p:nvPr/>
        </p:nvSpPr>
        <p:spPr>
          <a:xfrm>
            <a:off x="1765605" y="1896308"/>
            <a:ext cx="2835235" cy="354330"/>
          </a:xfrm>
          <a:prstGeom prst="rect">
            <a:avLst/>
          </a:prstGeom>
          <a:noFill/>
          <a:ln/>
        </p:spPr>
        <p:txBody>
          <a:bodyPr wrap="none" lIns="0" tIns="0" rIns="0" bIns="0" rtlCol="0" anchor="t"/>
          <a:lstStyle/>
          <a:p>
            <a:pPr marL="0" indent="0">
              <a:lnSpc>
                <a:spcPts val="2750"/>
              </a:lnSpc>
              <a:buNone/>
            </a:pPr>
            <a:r>
              <a:rPr lang="en-US" sz="2200" b="1" kern="0" spc="-67" dirty="0">
                <a:solidFill>
                  <a:srgbClr val="2B4150"/>
                </a:solidFill>
                <a:latin typeface="Montserrat Medium" panose="00000600000000000000" pitchFamily="2" charset="0"/>
                <a:ea typeface="MuseoModerno Bold" pitchFamily="34" charset="-122"/>
                <a:cs typeface="MuseoModerno Bold" pitchFamily="34" charset="-120"/>
              </a:rPr>
              <a:t>C. Tình trạng kỹ thuật</a:t>
            </a:r>
            <a:endParaRPr lang="en-US" sz="2200" dirty="0"/>
          </a:p>
        </p:txBody>
      </p:sp>
      <p:sp>
        <p:nvSpPr>
          <p:cNvPr id="6" name="Text 1"/>
          <p:cNvSpPr/>
          <p:nvPr/>
        </p:nvSpPr>
        <p:spPr>
          <a:xfrm>
            <a:off x="1765605" y="2386727"/>
            <a:ext cx="7910989" cy="362903"/>
          </a:xfrm>
          <a:prstGeom prst="rect">
            <a:avLst/>
          </a:prstGeom>
          <a:noFill/>
          <a:ln/>
        </p:spPr>
        <p:txBody>
          <a:bodyPr wrap="none" lIns="0" tIns="0" rIns="0" bIns="0" rtlCol="0" anchor="t"/>
          <a:lstStyle/>
          <a:p>
            <a:pPr marL="0" indent="0">
              <a:lnSpc>
                <a:spcPts val="2850"/>
              </a:lnSpc>
              <a:buNone/>
            </a:pPr>
            <a:endParaRPr lang="en-US" sz="1750" dirty="0"/>
          </a:p>
        </p:txBody>
      </p:sp>
      <p:sp>
        <p:nvSpPr>
          <p:cNvPr id="7" name="Text 2"/>
          <p:cNvSpPr/>
          <p:nvPr/>
        </p:nvSpPr>
        <p:spPr>
          <a:xfrm>
            <a:off x="1765605" y="2885718"/>
            <a:ext cx="8925841"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Bảo trì định kỳ</a:t>
            </a:r>
            <a:r>
              <a:rPr lang="en-US" sz="1750" kern="0" spc="-36" dirty="0">
                <a:solidFill>
                  <a:srgbClr val="2B4150"/>
                </a:solidFill>
                <a:latin typeface="PT Serif" pitchFamily="34" charset="0"/>
                <a:ea typeface="PT Serif" pitchFamily="34" charset="-122"/>
                <a:cs typeface="PT Serif" pitchFamily="34" charset="-120"/>
              </a:rPr>
              <a:t>: Máy được bảo dưỡng tốt hoạt động ổn định, giảm sự cố và tăng năng suất.</a:t>
            </a:r>
            <a:endParaRPr lang="en-US" sz="1750" dirty="0"/>
          </a:p>
        </p:txBody>
      </p:sp>
      <p:sp>
        <p:nvSpPr>
          <p:cNvPr id="8" name="Text 3"/>
          <p:cNvSpPr/>
          <p:nvPr/>
        </p:nvSpPr>
        <p:spPr>
          <a:xfrm>
            <a:off x="1765605" y="3747611"/>
            <a:ext cx="7910989" cy="362903"/>
          </a:xfrm>
          <a:prstGeom prst="rect">
            <a:avLst/>
          </a:prstGeom>
          <a:noFill/>
          <a:ln/>
        </p:spPr>
        <p:txBody>
          <a:bodyPr wrap="none" lIns="0" tIns="0" rIns="0" bIns="0" rtlCol="0" anchor="t"/>
          <a:lstStyle/>
          <a:p>
            <a:pPr marL="0" indent="0" algn="l">
              <a:lnSpc>
                <a:spcPts val="2850"/>
              </a:lnSpc>
              <a:buNone/>
            </a:pPr>
            <a:endParaRPr lang="en-US" sz="1750" dirty="0"/>
          </a:p>
        </p:txBody>
      </p:sp>
      <p:sp>
        <p:nvSpPr>
          <p:cNvPr id="9" name="Text 4"/>
          <p:cNvSpPr/>
          <p:nvPr/>
        </p:nvSpPr>
        <p:spPr>
          <a:xfrm>
            <a:off x="1765605" y="4246602"/>
            <a:ext cx="8925841"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Nguy cơ tai nạn</a:t>
            </a:r>
            <a:r>
              <a:rPr lang="en-US" sz="1750" kern="0" spc="-36" dirty="0">
                <a:solidFill>
                  <a:srgbClr val="2B4150"/>
                </a:solidFill>
                <a:latin typeface="PT Serif" pitchFamily="34" charset="0"/>
                <a:ea typeface="PT Serif" pitchFamily="34" charset="-122"/>
                <a:cs typeface="PT Serif" pitchFamily="34" charset="-120"/>
              </a:rPr>
              <a:t>: Máy hư hỏng có thể gây tiếng ồn, rung lắc, hoặc nhiệt độ cao, nguy hiểm cho người lao động.</a:t>
            </a:r>
            <a:endParaRPr lang="en-US" sz="1750" dirty="0"/>
          </a:p>
        </p:txBody>
      </p:sp>
      <p:sp>
        <p:nvSpPr>
          <p:cNvPr id="10" name="Text 5"/>
          <p:cNvSpPr/>
          <p:nvPr/>
        </p:nvSpPr>
        <p:spPr>
          <a:xfrm>
            <a:off x="1765605" y="5108496"/>
            <a:ext cx="7910989" cy="362903"/>
          </a:xfrm>
          <a:prstGeom prst="rect">
            <a:avLst/>
          </a:prstGeom>
          <a:noFill/>
          <a:ln/>
        </p:spPr>
        <p:txBody>
          <a:bodyPr wrap="none" lIns="0" tIns="0" rIns="0" bIns="0" rtlCol="0" anchor="t"/>
          <a:lstStyle/>
          <a:p>
            <a:pPr marL="0" indent="0" algn="l">
              <a:lnSpc>
                <a:spcPts val="2850"/>
              </a:lnSpc>
              <a:buNone/>
            </a:pPr>
            <a:endParaRPr lang="en-US" sz="1750" dirty="0"/>
          </a:p>
        </p:txBody>
      </p:sp>
      <p:sp>
        <p:nvSpPr>
          <p:cNvPr id="11" name="Text 6"/>
          <p:cNvSpPr/>
          <p:nvPr/>
        </p:nvSpPr>
        <p:spPr>
          <a:xfrm>
            <a:off x="1765605" y="5607487"/>
            <a:ext cx="8925841"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Kiểm tra thường xuyên</a:t>
            </a:r>
            <a:r>
              <a:rPr lang="en-US" sz="1750" kern="0" spc="-36" dirty="0">
                <a:solidFill>
                  <a:srgbClr val="2B4150"/>
                </a:solidFill>
                <a:latin typeface="PT Serif" pitchFamily="34" charset="0"/>
                <a:ea typeface="PT Serif" pitchFamily="34" charset="-122"/>
                <a:cs typeface="PT Serif" pitchFamily="34" charset="-120"/>
              </a:rPr>
              <a:t>: Giúp phát hiện sự cố sớm, kéo dài tuổi thọ máy và đảm bảo an toàn lao động.</a:t>
            </a:r>
            <a:endParaRPr lang="en-US" sz="1750" dirty="0"/>
          </a:p>
        </p:txBody>
      </p:sp>
      <p:sp>
        <p:nvSpPr>
          <p:cNvPr id="12" name="Rectangle 11">
            <a:extLst>
              <a:ext uri="{FF2B5EF4-FFF2-40B4-BE49-F238E27FC236}">
                <a16:creationId xmlns:a16="http://schemas.microsoft.com/office/drawing/2014/main" id="{F43DF5D2-C86D-FE68-14EA-50BE5660DCF8}"/>
              </a:ext>
            </a:extLst>
          </p:cNvPr>
          <p:cNvSpPr/>
          <p:nvPr/>
        </p:nvSpPr>
        <p:spPr>
          <a:xfrm>
            <a:off x="793789" y="3157735"/>
            <a:ext cx="512466" cy="2174074"/>
          </a:xfrm>
          <a:prstGeom prst="rect">
            <a:avLst/>
          </a:prstGeom>
          <a:solidFill>
            <a:srgbClr val="124E73"/>
          </a:solidFill>
          <a:ln>
            <a:solidFill>
              <a:srgbClr val="124E7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9C66BFD1-E17D-DEB9-3989-6CE70631E7DA}"/>
              </a:ext>
            </a:extLst>
          </p:cNvPr>
          <p:cNvPicPr>
            <a:picLocks noChangeAspect="1"/>
          </p:cNvPicPr>
          <p:nvPr/>
        </p:nvPicPr>
        <p:blipFill>
          <a:blip r:embed="rId5"/>
          <a:stretch>
            <a:fillRect/>
          </a:stretch>
        </p:blipFill>
        <p:spPr>
          <a:xfrm>
            <a:off x="11877150" y="7416541"/>
            <a:ext cx="2550447" cy="789752"/>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768191" y="604957"/>
            <a:ext cx="1097518" cy="7019568"/>
          </a:xfrm>
          <a:prstGeom prst="rect">
            <a:avLst/>
          </a:prstGeom>
        </p:spPr>
      </p:pic>
      <p:sp>
        <p:nvSpPr>
          <p:cNvPr id="3" name="Text 0"/>
          <p:cNvSpPr/>
          <p:nvPr/>
        </p:nvSpPr>
        <p:spPr>
          <a:xfrm>
            <a:off x="5086977" y="2797670"/>
            <a:ext cx="6506051" cy="343019"/>
          </a:xfrm>
          <a:prstGeom prst="rect">
            <a:avLst/>
          </a:prstGeom>
          <a:noFill/>
          <a:ln/>
        </p:spPr>
        <p:txBody>
          <a:bodyPr wrap="none" lIns="0" tIns="0" rIns="0" bIns="0" rtlCol="0" anchor="t"/>
          <a:lstStyle/>
          <a:p>
            <a:pPr marL="0" indent="0" algn="ctr">
              <a:lnSpc>
                <a:spcPts val="2700"/>
              </a:lnSpc>
              <a:buNone/>
            </a:pPr>
            <a:r>
              <a:rPr lang="en-US" sz="2150" b="1" kern="0" spc="-65" dirty="0">
                <a:solidFill>
                  <a:srgbClr val="2B4150"/>
                </a:solidFill>
                <a:latin typeface="Montserrat Medium" panose="00000600000000000000" pitchFamily="2" charset="0"/>
                <a:ea typeface="MuseoModerno Bold" pitchFamily="34" charset="-122"/>
                <a:cs typeface="MuseoModerno Bold" pitchFamily="34" charset="-120"/>
              </a:rPr>
              <a:t>D. Kiến thức an toàn và kỹ năng của người lao động</a:t>
            </a:r>
            <a:endParaRPr lang="en-US" sz="2150" dirty="0"/>
          </a:p>
        </p:txBody>
      </p:sp>
      <p:pic>
        <p:nvPicPr>
          <p:cNvPr id="4" name="Image 1" descr="preencoded.png"/>
          <p:cNvPicPr>
            <a:picLocks noChangeAspect="1"/>
          </p:cNvPicPr>
          <p:nvPr/>
        </p:nvPicPr>
        <p:blipFill>
          <a:blip r:embed="rId4"/>
          <a:stretch>
            <a:fillRect/>
          </a:stretch>
        </p:blipFill>
        <p:spPr>
          <a:xfrm>
            <a:off x="2194917" y="1414343"/>
            <a:ext cx="3109674" cy="3109674"/>
          </a:xfrm>
          <a:prstGeom prst="rect">
            <a:avLst/>
          </a:prstGeom>
        </p:spPr>
      </p:pic>
      <p:sp>
        <p:nvSpPr>
          <p:cNvPr id="5" name="Text 1"/>
          <p:cNvSpPr/>
          <p:nvPr/>
        </p:nvSpPr>
        <p:spPr>
          <a:xfrm>
            <a:off x="2194917" y="4770953"/>
            <a:ext cx="11667292" cy="702469"/>
          </a:xfrm>
          <a:prstGeom prst="rect">
            <a:avLst/>
          </a:prstGeom>
          <a:noFill/>
          <a:ln/>
        </p:spPr>
        <p:txBody>
          <a:bodyPr wrap="square" lIns="0" tIns="0" rIns="0" bIns="0" rtlCol="0" anchor="t"/>
          <a:lstStyle/>
          <a:p>
            <a:pPr marL="342900" indent="-342900" algn="l">
              <a:lnSpc>
                <a:spcPts val="2750"/>
              </a:lnSpc>
              <a:buSzPct val="100000"/>
              <a:buChar char="•"/>
            </a:pPr>
            <a:r>
              <a:rPr lang="en-US" sz="1700" b="1" kern="0" spc="-35" dirty="0">
                <a:solidFill>
                  <a:srgbClr val="2B4150"/>
                </a:solidFill>
                <a:latin typeface="PT Serif" pitchFamily="34" charset="0"/>
                <a:ea typeface="PT Serif" pitchFamily="34" charset="-122"/>
                <a:cs typeface="PT Serif" pitchFamily="34" charset="-120"/>
              </a:rPr>
              <a:t>Kiến thức an toàn</a:t>
            </a:r>
            <a:r>
              <a:rPr lang="en-US" sz="1700" kern="0" spc="-35" dirty="0">
                <a:solidFill>
                  <a:srgbClr val="2B4150"/>
                </a:solidFill>
                <a:latin typeface="PT Serif" pitchFamily="34" charset="0"/>
                <a:ea typeface="PT Serif" pitchFamily="34" charset="-122"/>
                <a:cs typeface="PT Serif" pitchFamily="34" charset="-120"/>
              </a:rPr>
              <a:t>: Giúp nhận diện và phòng ngừa mối nguy hiểm, bảo vệ bản thân và đồng nghiệp, giảm tai nạn lao động.</a:t>
            </a:r>
            <a:endParaRPr lang="en-US" sz="1700" dirty="0"/>
          </a:p>
        </p:txBody>
      </p:sp>
      <p:sp>
        <p:nvSpPr>
          <p:cNvPr id="6" name="Text 2"/>
          <p:cNvSpPr/>
          <p:nvPr/>
        </p:nvSpPr>
        <p:spPr>
          <a:xfrm>
            <a:off x="2194917" y="5605105"/>
            <a:ext cx="11667292" cy="351234"/>
          </a:xfrm>
          <a:prstGeom prst="rect">
            <a:avLst/>
          </a:prstGeom>
          <a:noFill/>
          <a:ln/>
        </p:spPr>
        <p:txBody>
          <a:bodyPr wrap="none" lIns="0" tIns="0" rIns="0" bIns="0" rtlCol="0" anchor="t"/>
          <a:lstStyle/>
          <a:p>
            <a:pPr marL="0" indent="0" algn="l">
              <a:lnSpc>
                <a:spcPts val="2750"/>
              </a:lnSpc>
              <a:buNone/>
            </a:pPr>
            <a:endParaRPr lang="en-US" sz="1700" dirty="0"/>
          </a:p>
        </p:txBody>
      </p:sp>
      <p:sp>
        <p:nvSpPr>
          <p:cNvPr id="7" name="Text 3"/>
          <p:cNvSpPr/>
          <p:nvPr/>
        </p:nvSpPr>
        <p:spPr>
          <a:xfrm>
            <a:off x="2194917" y="5605105"/>
            <a:ext cx="11667292" cy="351234"/>
          </a:xfrm>
          <a:prstGeom prst="rect">
            <a:avLst/>
          </a:prstGeom>
          <a:noFill/>
          <a:ln/>
        </p:spPr>
        <p:txBody>
          <a:bodyPr wrap="none" lIns="0" tIns="0" rIns="0" bIns="0" rtlCol="0" anchor="t"/>
          <a:lstStyle/>
          <a:p>
            <a:pPr marL="342900" indent="-342900" algn="l">
              <a:lnSpc>
                <a:spcPts val="2750"/>
              </a:lnSpc>
              <a:buSzPct val="100000"/>
              <a:buChar char="•"/>
            </a:pPr>
            <a:r>
              <a:rPr lang="en-US" sz="1700" b="1" kern="0" spc="-35" dirty="0">
                <a:solidFill>
                  <a:srgbClr val="2B4150"/>
                </a:solidFill>
                <a:latin typeface="PT Serif" pitchFamily="34" charset="0"/>
                <a:ea typeface="PT Serif" pitchFamily="34" charset="-122"/>
                <a:cs typeface="PT Serif" pitchFamily="34" charset="-120"/>
              </a:rPr>
              <a:t>Kỹ năng vận hành</a:t>
            </a:r>
            <a:r>
              <a:rPr lang="en-US" sz="1700" kern="0" spc="-35" dirty="0">
                <a:solidFill>
                  <a:srgbClr val="2B4150"/>
                </a:solidFill>
                <a:latin typeface="PT Serif" pitchFamily="34" charset="0"/>
                <a:ea typeface="PT Serif" pitchFamily="34" charset="-122"/>
                <a:cs typeface="PT Serif" pitchFamily="34" charset="-120"/>
              </a:rPr>
              <a:t>: Đảm bảo máy hoạt động hiệu quả và an toàn, phát hiện vấn đề sớm, xử lý kịp thời.</a:t>
            </a:r>
            <a:endParaRPr lang="en-US" sz="1700" dirty="0"/>
          </a:p>
        </p:txBody>
      </p:sp>
      <p:sp>
        <p:nvSpPr>
          <p:cNvPr id="8" name="Text 4"/>
          <p:cNvSpPr/>
          <p:nvPr/>
        </p:nvSpPr>
        <p:spPr>
          <a:xfrm>
            <a:off x="2194917" y="6570940"/>
            <a:ext cx="11667292" cy="351234"/>
          </a:xfrm>
          <a:prstGeom prst="rect">
            <a:avLst/>
          </a:prstGeom>
          <a:noFill/>
          <a:ln/>
        </p:spPr>
        <p:txBody>
          <a:bodyPr wrap="none" lIns="0" tIns="0" rIns="0" bIns="0" rtlCol="0" anchor="t"/>
          <a:lstStyle/>
          <a:p>
            <a:pPr marL="0" indent="0" algn="l">
              <a:lnSpc>
                <a:spcPts val="2750"/>
              </a:lnSpc>
              <a:buNone/>
            </a:pPr>
            <a:endParaRPr lang="en-US" sz="1700" dirty="0"/>
          </a:p>
        </p:txBody>
      </p:sp>
      <p:sp>
        <p:nvSpPr>
          <p:cNvPr id="9" name="Text 5"/>
          <p:cNvSpPr/>
          <p:nvPr/>
        </p:nvSpPr>
        <p:spPr>
          <a:xfrm>
            <a:off x="2194917" y="6394780"/>
            <a:ext cx="11667292" cy="351234"/>
          </a:xfrm>
          <a:prstGeom prst="rect">
            <a:avLst/>
          </a:prstGeom>
          <a:noFill/>
          <a:ln/>
        </p:spPr>
        <p:txBody>
          <a:bodyPr wrap="none" lIns="0" tIns="0" rIns="0" bIns="0" rtlCol="0" anchor="t"/>
          <a:lstStyle/>
          <a:p>
            <a:pPr marL="342900" indent="-342900" algn="l">
              <a:lnSpc>
                <a:spcPts val="2750"/>
              </a:lnSpc>
              <a:buSzPct val="100000"/>
              <a:buChar char="•"/>
            </a:pPr>
            <a:r>
              <a:rPr lang="en-US" sz="1700" b="1" kern="0" spc="-35" dirty="0">
                <a:solidFill>
                  <a:srgbClr val="2B4150"/>
                </a:solidFill>
                <a:latin typeface="PT Serif" pitchFamily="34" charset="0"/>
                <a:ea typeface="PT Serif" pitchFamily="34" charset="-122"/>
                <a:cs typeface="PT Serif" pitchFamily="34" charset="-120"/>
              </a:rPr>
              <a:t>Ứng phó sự cố</a:t>
            </a:r>
            <a:r>
              <a:rPr lang="en-US" sz="1700" kern="0" spc="-35" dirty="0">
                <a:solidFill>
                  <a:srgbClr val="2B4150"/>
                </a:solidFill>
                <a:latin typeface="PT Serif" pitchFamily="34" charset="0"/>
                <a:ea typeface="PT Serif" pitchFamily="34" charset="-122"/>
                <a:cs typeface="PT Serif" pitchFamily="34" charset="-120"/>
              </a:rPr>
              <a:t>: Nhân viên có khả năng xử lý tình huống khẩn cấp, bảo vệ sức khỏe và duy trì hoạt động sản xuất.</a:t>
            </a:r>
            <a:endParaRPr lang="en-US" sz="1700" dirty="0"/>
          </a:p>
        </p:txBody>
      </p:sp>
      <p:sp>
        <p:nvSpPr>
          <p:cNvPr id="10" name="Rectangle 9">
            <a:extLst>
              <a:ext uri="{FF2B5EF4-FFF2-40B4-BE49-F238E27FC236}">
                <a16:creationId xmlns:a16="http://schemas.microsoft.com/office/drawing/2014/main" id="{3249F8D0-7196-475C-DD39-141F251672ED}"/>
              </a:ext>
            </a:extLst>
          </p:cNvPr>
          <p:cNvSpPr/>
          <p:nvPr/>
        </p:nvSpPr>
        <p:spPr>
          <a:xfrm>
            <a:off x="1060717" y="3357305"/>
            <a:ext cx="512466" cy="2174074"/>
          </a:xfrm>
          <a:prstGeom prst="rect">
            <a:avLst/>
          </a:prstGeom>
          <a:solidFill>
            <a:srgbClr val="124E73"/>
          </a:solidFill>
          <a:ln>
            <a:solidFill>
              <a:srgbClr val="124E7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74D32998-931F-603A-917E-992B0719729C}"/>
              </a:ext>
            </a:extLst>
          </p:cNvPr>
          <p:cNvPicPr>
            <a:picLocks noChangeAspect="1"/>
          </p:cNvPicPr>
          <p:nvPr/>
        </p:nvPicPr>
        <p:blipFill>
          <a:blip r:embed="rId5"/>
          <a:stretch>
            <a:fillRect/>
          </a:stretch>
        </p:blipFill>
        <p:spPr>
          <a:xfrm>
            <a:off x="11877150" y="7416541"/>
            <a:ext cx="2550447" cy="789752"/>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1256288" y="3877108"/>
            <a:ext cx="3090624" cy="3090624"/>
          </a:xfrm>
          <a:prstGeom prst="rect">
            <a:avLst/>
          </a:prstGeom>
        </p:spPr>
      </p:pic>
      <p:sp>
        <p:nvSpPr>
          <p:cNvPr id="3" name="Text 0"/>
          <p:cNvSpPr/>
          <p:nvPr/>
        </p:nvSpPr>
        <p:spPr>
          <a:xfrm>
            <a:off x="1422797" y="930354"/>
            <a:ext cx="8127087" cy="425291"/>
          </a:xfrm>
          <a:prstGeom prst="rect">
            <a:avLst/>
          </a:prstGeom>
          <a:noFill/>
          <a:ln/>
        </p:spPr>
        <p:txBody>
          <a:bodyPr wrap="none" lIns="0" tIns="0" rIns="0" bIns="0" rtlCol="0" anchor="t"/>
          <a:lstStyle/>
          <a:p>
            <a:pPr marL="0" indent="0" algn="ctr">
              <a:lnSpc>
                <a:spcPts val="3300"/>
              </a:lnSpc>
              <a:buNone/>
            </a:pPr>
            <a:r>
              <a:rPr lang="en-US" sz="3200" b="1" kern="0" spc="-80" dirty="0">
                <a:solidFill>
                  <a:srgbClr val="124E73"/>
                </a:solidFill>
                <a:latin typeface="Montserrat Medium" panose="00000600000000000000" pitchFamily="2" charset="0"/>
                <a:ea typeface="MuseoModerno Bold" pitchFamily="34" charset="-122"/>
                <a:cs typeface="MuseoModerno Bold" pitchFamily="34" charset="-120"/>
              </a:rPr>
              <a:t>VII. Đào tạo an toàn lao động về kỹ năng vận hành</a:t>
            </a:r>
            <a:endParaRPr lang="en-US" sz="3200" dirty="0"/>
          </a:p>
        </p:txBody>
      </p:sp>
      <p:sp>
        <p:nvSpPr>
          <p:cNvPr id="4" name="Shape 1"/>
          <p:cNvSpPr/>
          <p:nvPr/>
        </p:nvSpPr>
        <p:spPr>
          <a:xfrm>
            <a:off x="793790" y="1610797"/>
            <a:ext cx="9385221" cy="823198"/>
          </a:xfrm>
          <a:prstGeom prst="roundRect">
            <a:avLst>
              <a:gd name="adj" fmla="val 11573"/>
            </a:avLst>
          </a:prstGeom>
          <a:solidFill>
            <a:srgbClr val="124E73"/>
          </a:solidFill>
          <a:ln w="7620">
            <a:solidFill>
              <a:srgbClr val="2B678C"/>
            </a:solidFill>
            <a:prstDash val="solid"/>
          </a:ln>
        </p:spPr>
      </p:sp>
      <p:sp>
        <p:nvSpPr>
          <p:cNvPr id="5" name="Text 2"/>
          <p:cNvSpPr/>
          <p:nvPr/>
        </p:nvSpPr>
        <p:spPr>
          <a:xfrm>
            <a:off x="1028224" y="1845231"/>
            <a:ext cx="5601176" cy="354330"/>
          </a:xfrm>
          <a:prstGeom prst="rect">
            <a:avLst/>
          </a:prstGeom>
          <a:noFill/>
          <a:ln/>
        </p:spPr>
        <p:txBody>
          <a:bodyPr wrap="none" lIns="0" tIns="0" rIns="0" bIns="0" rtlCol="0" anchor="t"/>
          <a:lstStyle/>
          <a:p>
            <a:pPr marL="0" indent="0">
              <a:lnSpc>
                <a:spcPts val="2750"/>
              </a:lnSpc>
              <a:buNone/>
            </a:pPr>
            <a:r>
              <a:rPr lang="en-US" sz="2200" b="1" kern="0" spc="-67" dirty="0">
                <a:solidFill>
                  <a:srgbClr val="FFFFFF"/>
                </a:solidFill>
                <a:latin typeface="Montserrat Medium" panose="00000600000000000000" pitchFamily="2" charset="0"/>
                <a:ea typeface="MuseoModerno Bold" pitchFamily="34" charset="-122"/>
                <a:cs typeface="MuseoModerno Bold" pitchFamily="34" charset="-120"/>
              </a:rPr>
              <a:t>A. Tại sao cần đào tạo cho người vận hành?</a:t>
            </a:r>
            <a:endParaRPr lang="en-US" sz="2200" dirty="0"/>
          </a:p>
        </p:txBody>
      </p:sp>
      <p:sp>
        <p:nvSpPr>
          <p:cNvPr id="6" name="Text 3"/>
          <p:cNvSpPr/>
          <p:nvPr/>
        </p:nvSpPr>
        <p:spPr>
          <a:xfrm>
            <a:off x="793790" y="2689146"/>
            <a:ext cx="9385221" cy="362903"/>
          </a:xfrm>
          <a:prstGeom prst="rect">
            <a:avLst/>
          </a:prstGeom>
          <a:noFill/>
          <a:ln/>
        </p:spPr>
        <p:txBody>
          <a:bodyPr wrap="none" lIns="0" tIns="0" rIns="0" bIns="0" rtlCol="0" anchor="t"/>
          <a:lstStyle/>
          <a:p>
            <a:pPr marL="0" indent="0">
              <a:lnSpc>
                <a:spcPts val="2850"/>
              </a:lnSpc>
              <a:buNone/>
            </a:pPr>
            <a:endParaRPr lang="en-US" sz="1750" dirty="0"/>
          </a:p>
        </p:txBody>
      </p:sp>
      <p:sp>
        <p:nvSpPr>
          <p:cNvPr id="7" name="Shape 4"/>
          <p:cNvSpPr/>
          <p:nvPr/>
        </p:nvSpPr>
        <p:spPr>
          <a:xfrm>
            <a:off x="1118711" y="3307199"/>
            <a:ext cx="30480" cy="3991928"/>
          </a:xfrm>
          <a:prstGeom prst="roundRect">
            <a:avLst>
              <a:gd name="adj" fmla="val 312558"/>
            </a:avLst>
          </a:prstGeom>
          <a:solidFill>
            <a:srgbClr val="B9D0DE"/>
          </a:solidFill>
          <a:ln/>
        </p:spPr>
      </p:sp>
      <p:sp>
        <p:nvSpPr>
          <p:cNvPr id="8" name="Shape 5"/>
          <p:cNvSpPr/>
          <p:nvPr/>
        </p:nvSpPr>
        <p:spPr>
          <a:xfrm>
            <a:off x="878800" y="3562350"/>
            <a:ext cx="510302" cy="510302"/>
          </a:xfrm>
          <a:prstGeom prst="roundRect">
            <a:avLst>
              <a:gd name="adj" fmla="val 18669"/>
            </a:avLst>
          </a:prstGeom>
          <a:solidFill>
            <a:srgbClr val="124E73"/>
          </a:solidFill>
          <a:ln w="7620">
            <a:solidFill>
              <a:srgbClr val="2B678C"/>
            </a:solidFill>
            <a:prstDash val="solid"/>
          </a:ln>
        </p:spPr>
      </p:sp>
      <p:sp>
        <p:nvSpPr>
          <p:cNvPr id="9" name="Text 6"/>
          <p:cNvSpPr/>
          <p:nvPr/>
        </p:nvSpPr>
        <p:spPr>
          <a:xfrm>
            <a:off x="1056561" y="3647361"/>
            <a:ext cx="154781" cy="340281"/>
          </a:xfrm>
          <a:prstGeom prst="rect">
            <a:avLst/>
          </a:prstGeom>
          <a:noFill/>
          <a:ln/>
        </p:spPr>
        <p:txBody>
          <a:bodyPr wrap="none" lIns="0" tIns="0" rIns="0" bIns="0" rtlCol="0" anchor="t"/>
          <a:lstStyle/>
          <a:p>
            <a:pPr marL="0" indent="0" algn="ctr">
              <a:lnSpc>
                <a:spcPts val="2650"/>
              </a:lnSpc>
              <a:buNone/>
            </a:pPr>
            <a:r>
              <a:rPr lang="en-US" sz="2650" b="1" kern="0" spc="-80" dirty="0">
                <a:solidFill>
                  <a:srgbClr val="FFFFFF"/>
                </a:solidFill>
                <a:latin typeface="Montserrat Medium" panose="00000600000000000000" pitchFamily="2" charset="0"/>
                <a:ea typeface="MuseoModerno Bold" pitchFamily="34" charset="-122"/>
                <a:cs typeface="MuseoModerno Bold" pitchFamily="34" charset="-120"/>
              </a:rPr>
              <a:t>1</a:t>
            </a:r>
            <a:endParaRPr lang="en-US" sz="2650" dirty="0"/>
          </a:p>
        </p:txBody>
      </p:sp>
      <p:sp>
        <p:nvSpPr>
          <p:cNvPr id="10" name="Text 7"/>
          <p:cNvSpPr/>
          <p:nvPr/>
        </p:nvSpPr>
        <p:spPr>
          <a:xfrm>
            <a:off x="1587579" y="3534013"/>
            <a:ext cx="8591431" cy="725805"/>
          </a:xfrm>
          <a:prstGeom prst="rect">
            <a:avLst/>
          </a:prstGeom>
          <a:noFill/>
          <a:ln/>
        </p:spPr>
        <p:txBody>
          <a:bodyPr wrap="square" lIns="0" tIns="0" rIns="0" bIns="0" rtlCol="0" anchor="t"/>
          <a:lstStyle/>
          <a:p>
            <a:pPr marL="0" indent="0" algn="l">
              <a:lnSpc>
                <a:spcPts val="2850"/>
              </a:lnSpc>
              <a:buNone/>
            </a:pPr>
            <a:r>
              <a:rPr lang="en-US" sz="1750" b="1" kern="0" spc="-36" dirty="0">
                <a:solidFill>
                  <a:srgbClr val="2B4150"/>
                </a:solidFill>
                <a:latin typeface="PT Serif" pitchFamily="34" charset="0"/>
                <a:ea typeface="PT Serif" pitchFamily="34" charset="-122"/>
                <a:cs typeface="PT Serif" pitchFamily="34" charset="-120"/>
              </a:rPr>
              <a:t>Bảo vệ sức khỏe và an toàn</a:t>
            </a:r>
            <a:r>
              <a:rPr lang="en-US" sz="1750" kern="0" spc="-36" dirty="0">
                <a:solidFill>
                  <a:srgbClr val="2B4150"/>
                </a:solidFill>
                <a:latin typeface="PT Serif" pitchFamily="34" charset="0"/>
                <a:ea typeface="PT Serif" pitchFamily="34" charset="-122"/>
                <a:cs typeface="PT Serif" pitchFamily="34" charset="-120"/>
              </a:rPr>
              <a:t>: Đảm bảo nhân viên hiểu rõ các quy tắc an toàn, giúp nhận diện và phòng ngừa nguy cơ tai nạn lao động.</a:t>
            </a:r>
            <a:endParaRPr lang="en-US" sz="1750" dirty="0"/>
          </a:p>
        </p:txBody>
      </p:sp>
      <p:sp>
        <p:nvSpPr>
          <p:cNvPr id="11" name="Shape 8"/>
          <p:cNvSpPr/>
          <p:nvPr/>
        </p:nvSpPr>
        <p:spPr>
          <a:xfrm>
            <a:off x="878800" y="4968597"/>
            <a:ext cx="510302" cy="510302"/>
          </a:xfrm>
          <a:prstGeom prst="roundRect">
            <a:avLst>
              <a:gd name="adj" fmla="val 18669"/>
            </a:avLst>
          </a:prstGeom>
          <a:solidFill>
            <a:srgbClr val="124E73"/>
          </a:solidFill>
          <a:ln w="7620">
            <a:solidFill>
              <a:srgbClr val="2B678C"/>
            </a:solidFill>
            <a:prstDash val="solid"/>
          </a:ln>
        </p:spPr>
      </p:sp>
      <p:sp>
        <p:nvSpPr>
          <p:cNvPr id="12" name="Text 9"/>
          <p:cNvSpPr/>
          <p:nvPr/>
        </p:nvSpPr>
        <p:spPr>
          <a:xfrm>
            <a:off x="1042392" y="5053608"/>
            <a:ext cx="183118" cy="340281"/>
          </a:xfrm>
          <a:prstGeom prst="rect">
            <a:avLst/>
          </a:prstGeom>
          <a:noFill/>
          <a:ln/>
        </p:spPr>
        <p:txBody>
          <a:bodyPr wrap="none" lIns="0" tIns="0" rIns="0" bIns="0" rtlCol="0" anchor="t"/>
          <a:lstStyle/>
          <a:p>
            <a:pPr marL="0" indent="0" algn="ctr">
              <a:lnSpc>
                <a:spcPts val="2650"/>
              </a:lnSpc>
              <a:buNone/>
            </a:pPr>
            <a:r>
              <a:rPr lang="en-US" sz="2650" b="1" kern="0" spc="-80" dirty="0">
                <a:solidFill>
                  <a:srgbClr val="FFFFFF"/>
                </a:solidFill>
                <a:latin typeface="Montserrat Medium" panose="00000600000000000000" pitchFamily="2" charset="0"/>
                <a:ea typeface="MuseoModerno Bold" pitchFamily="34" charset="-122"/>
                <a:cs typeface="MuseoModerno Bold" pitchFamily="34" charset="-120"/>
              </a:rPr>
              <a:t>2</a:t>
            </a:r>
            <a:endParaRPr lang="en-US" sz="2650" dirty="0"/>
          </a:p>
        </p:txBody>
      </p:sp>
      <p:sp>
        <p:nvSpPr>
          <p:cNvPr id="13" name="Text 10"/>
          <p:cNvSpPr/>
          <p:nvPr/>
        </p:nvSpPr>
        <p:spPr>
          <a:xfrm>
            <a:off x="1587579" y="4940260"/>
            <a:ext cx="8591431" cy="725805"/>
          </a:xfrm>
          <a:prstGeom prst="rect">
            <a:avLst/>
          </a:prstGeom>
          <a:noFill/>
          <a:ln/>
        </p:spPr>
        <p:txBody>
          <a:bodyPr wrap="square" lIns="0" tIns="0" rIns="0" bIns="0" rtlCol="0" anchor="t"/>
          <a:lstStyle/>
          <a:p>
            <a:pPr marL="0" indent="0" algn="l">
              <a:lnSpc>
                <a:spcPts val="2850"/>
              </a:lnSpc>
              <a:buNone/>
            </a:pPr>
            <a:r>
              <a:rPr lang="en-US" sz="1750" b="1" kern="0" spc="-36" dirty="0">
                <a:solidFill>
                  <a:srgbClr val="2B4150"/>
                </a:solidFill>
                <a:latin typeface="PT Serif" pitchFamily="34" charset="0"/>
                <a:ea typeface="PT Serif" pitchFamily="34" charset="-122"/>
                <a:cs typeface="PT Serif" pitchFamily="34" charset="-120"/>
              </a:rPr>
              <a:t>Tăng năng suất và hiệu quả</a:t>
            </a:r>
            <a:r>
              <a:rPr lang="en-US" sz="1750" kern="0" spc="-36" dirty="0">
                <a:solidFill>
                  <a:srgbClr val="2B4150"/>
                </a:solidFill>
                <a:latin typeface="PT Serif" pitchFamily="34" charset="0"/>
                <a:ea typeface="PT Serif" pitchFamily="34" charset="-122"/>
                <a:cs typeface="PT Serif" pitchFamily="34" charset="-120"/>
              </a:rPr>
              <a:t>: Nhân viên nắm vững quy trình vận hành máy, tự tin thực hiện các thao tác, từ đó tăng hiệu quả công việc.</a:t>
            </a:r>
            <a:endParaRPr lang="en-US" sz="1750" dirty="0"/>
          </a:p>
        </p:txBody>
      </p:sp>
      <p:sp>
        <p:nvSpPr>
          <p:cNvPr id="14" name="Shape 11"/>
          <p:cNvSpPr/>
          <p:nvPr/>
        </p:nvSpPr>
        <p:spPr>
          <a:xfrm>
            <a:off x="878800" y="6374844"/>
            <a:ext cx="510302" cy="510302"/>
          </a:xfrm>
          <a:prstGeom prst="roundRect">
            <a:avLst>
              <a:gd name="adj" fmla="val 18669"/>
            </a:avLst>
          </a:prstGeom>
          <a:solidFill>
            <a:srgbClr val="124E73"/>
          </a:solidFill>
          <a:ln w="7620">
            <a:solidFill>
              <a:srgbClr val="2B678C"/>
            </a:solidFill>
            <a:prstDash val="solid"/>
          </a:ln>
        </p:spPr>
      </p:sp>
      <p:sp>
        <p:nvSpPr>
          <p:cNvPr id="15" name="Text 12"/>
          <p:cNvSpPr/>
          <p:nvPr/>
        </p:nvSpPr>
        <p:spPr>
          <a:xfrm>
            <a:off x="1041678" y="6459855"/>
            <a:ext cx="184428" cy="340281"/>
          </a:xfrm>
          <a:prstGeom prst="rect">
            <a:avLst/>
          </a:prstGeom>
          <a:noFill/>
          <a:ln/>
        </p:spPr>
        <p:txBody>
          <a:bodyPr wrap="none" lIns="0" tIns="0" rIns="0" bIns="0" rtlCol="0" anchor="t"/>
          <a:lstStyle/>
          <a:p>
            <a:pPr marL="0" indent="0" algn="ctr">
              <a:lnSpc>
                <a:spcPts val="2650"/>
              </a:lnSpc>
              <a:buNone/>
            </a:pPr>
            <a:r>
              <a:rPr lang="en-US" sz="2650" b="1" kern="0" spc="-80" dirty="0">
                <a:solidFill>
                  <a:srgbClr val="FFFFFF"/>
                </a:solidFill>
                <a:latin typeface="Montserrat Medium" panose="00000600000000000000" pitchFamily="2" charset="0"/>
                <a:ea typeface="MuseoModerno Bold" pitchFamily="34" charset="-122"/>
                <a:cs typeface="MuseoModerno Bold" pitchFamily="34" charset="-120"/>
              </a:rPr>
              <a:t>3</a:t>
            </a:r>
            <a:endParaRPr lang="en-US" sz="2650" dirty="0"/>
          </a:p>
        </p:txBody>
      </p:sp>
      <p:sp>
        <p:nvSpPr>
          <p:cNvPr id="16" name="Text 13"/>
          <p:cNvSpPr/>
          <p:nvPr/>
        </p:nvSpPr>
        <p:spPr>
          <a:xfrm>
            <a:off x="1587579" y="6346508"/>
            <a:ext cx="8591431" cy="725805"/>
          </a:xfrm>
          <a:prstGeom prst="rect">
            <a:avLst/>
          </a:prstGeom>
          <a:noFill/>
          <a:ln/>
        </p:spPr>
        <p:txBody>
          <a:bodyPr wrap="square" lIns="0" tIns="0" rIns="0" bIns="0" rtlCol="0" anchor="t"/>
          <a:lstStyle/>
          <a:p>
            <a:pPr marL="0" indent="0" algn="l">
              <a:lnSpc>
                <a:spcPts val="2850"/>
              </a:lnSpc>
              <a:buNone/>
            </a:pPr>
            <a:r>
              <a:rPr lang="en-US" sz="1750" b="1" kern="0" spc="-36" dirty="0">
                <a:solidFill>
                  <a:srgbClr val="2B4150"/>
                </a:solidFill>
                <a:latin typeface="PT Serif" pitchFamily="34" charset="0"/>
                <a:ea typeface="PT Serif" pitchFamily="34" charset="-122"/>
                <a:cs typeface="PT Serif" pitchFamily="34" charset="-120"/>
              </a:rPr>
              <a:t>Xây dựng văn hóa an toàn</a:t>
            </a:r>
            <a:r>
              <a:rPr lang="en-US" sz="1750" kern="0" spc="-36" dirty="0">
                <a:solidFill>
                  <a:srgbClr val="2B4150"/>
                </a:solidFill>
                <a:latin typeface="PT Serif" pitchFamily="34" charset="0"/>
                <a:ea typeface="PT Serif" pitchFamily="34" charset="-122"/>
                <a:cs typeface="PT Serif" pitchFamily="34" charset="-120"/>
              </a:rPr>
              <a:t>: Khuyến khích nhân viên tuân thủ quy định an toàn, lan tỏa ý thức an toàn trong công ty, tạo môi trường làm việc an toàn hơn.</a:t>
            </a:r>
            <a:endParaRPr lang="en-US" sz="1750" dirty="0"/>
          </a:p>
        </p:txBody>
      </p:sp>
      <p:pic>
        <p:nvPicPr>
          <p:cNvPr id="17" name="Picture 16">
            <a:extLst>
              <a:ext uri="{FF2B5EF4-FFF2-40B4-BE49-F238E27FC236}">
                <a16:creationId xmlns:a16="http://schemas.microsoft.com/office/drawing/2014/main" id="{7DF39FA6-F452-6812-C70E-95BA7B879BC5}"/>
              </a:ext>
            </a:extLst>
          </p:cNvPr>
          <p:cNvPicPr>
            <a:picLocks noChangeAspect="1"/>
          </p:cNvPicPr>
          <p:nvPr/>
        </p:nvPicPr>
        <p:blipFill>
          <a:blip r:embed="rId4"/>
          <a:stretch>
            <a:fillRect/>
          </a:stretch>
        </p:blipFill>
        <p:spPr>
          <a:xfrm>
            <a:off x="11877150" y="7416541"/>
            <a:ext cx="2550447" cy="789752"/>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4606290" y="209907"/>
            <a:ext cx="5417701" cy="1679496"/>
          </a:xfrm>
          <a:prstGeom prst="rect">
            <a:avLst/>
          </a:prstGeom>
        </p:spPr>
      </p:pic>
      <p:sp>
        <p:nvSpPr>
          <p:cNvPr id="3" name="Text 0"/>
          <p:cNvSpPr/>
          <p:nvPr/>
        </p:nvSpPr>
        <p:spPr>
          <a:xfrm>
            <a:off x="587812" y="2694861"/>
            <a:ext cx="3066098" cy="262295"/>
          </a:xfrm>
          <a:prstGeom prst="rect">
            <a:avLst/>
          </a:prstGeom>
          <a:noFill/>
          <a:ln/>
        </p:spPr>
        <p:txBody>
          <a:bodyPr wrap="none" lIns="0" tIns="0" rIns="0" bIns="0" rtlCol="0" anchor="t"/>
          <a:lstStyle/>
          <a:p>
            <a:pPr marL="0" indent="0">
              <a:lnSpc>
                <a:spcPts val="2050"/>
              </a:lnSpc>
              <a:buNone/>
            </a:pPr>
            <a:r>
              <a:rPr lang="en-US" sz="2000" b="1" kern="0" spc="-50" dirty="0">
                <a:solidFill>
                  <a:srgbClr val="910D0D"/>
                </a:solidFill>
                <a:latin typeface="Montserrat Medium" panose="00000600000000000000" pitchFamily="2" charset="0"/>
                <a:ea typeface="MuseoModerno Bold" pitchFamily="34" charset="-122"/>
                <a:cs typeface="MuseoModerno Bold" pitchFamily="34" charset="-120"/>
              </a:rPr>
              <a:t>B. Huấn luyện an toàn lao động</a:t>
            </a:r>
            <a:endParaRPr lang="en-US" sz="2000" dirty="0"/>
          </a:p>
        </p:txBody>
      </p:sp>
      <p:sp>
        <p:nvSpPr>
          <p:cNvPr id="4" name="Text 1"/>
          <p:cNvSpPr/>
          <p:nvPr/>
        </p:nvSpPr>
        <p:spPr>
          <a:xfrm>
            <a:off x="587812" y="3145988"/>
            <a:ext cx="13454777" cy="268724"/>
          </a:xfrm>
          <a:prstGeom prst="rect">
            <a:avLst/>
          </a:prstGeom>
          <a:noFill/>
          <a:ln/>
        </p:spPr>
        <p:txBody>
          <a:bodyPr wrap="none" lIns="0" tIns="0" rIns="0" bIns="0" rtlCol="0" anchor="t"/>
          <a:lstStyle/>
          <a:p>
            <a:pPr marL="0" indent="0">
              <a:lnSpc>
                <a:spcPts val="2100"/>
              </a:lnSpc>
              <a:buNone/>
            </a:pPr>
            <a:r>
              <a:rPr lang="en-US" sz="1600" b="1" kern="0" spc="-26" dirty="0">
                <a:solidFill>
                  <a:srgbClr val="910D0D"/>
                </a:solidFill>
                <a:latin typeface="PT Serif" pitchFamily="34" charset="0"/>
                <a:ea typeface="PT Serif" pitchFamily="34" charset="-122"/>
                <a:cs typeface="PT Serif" pitchFamily="34" charset="-120"/>
              </a:rPr>
              <a:t>An Toàn Nam Việt</a:t>
            </a:r>
            <a:r>
              <a:rPr lang="en-US" sz="1600" kern="0" spc="-26" dirty="0">
                <a:solidFill>
                  <a:srgbClr val="2B4150"/>
                </a:solidFill>
                <a:latin typeface="PT Serif" pitchFamily="34" charset="0"/>
                <a:ea typeface="PT Serif" pitchFamily="34" charset="-122"/>
                <a:cs typeface="PT Serif" pitchFamily="34" charset="-120"/>
              </a:rPr>
              <a:t> là trung tâm huấn luyện an toàn lao động uy tín tại Việt Nam, tổ chức các buổi huấn luyện tại xưởng sản xuất, nhà máy, </a:t>
            </a:r>
          </a:p>
          <a:p>
            <a:pPr marL="0" indent="0">
              <a:lnSpc>
                <a:spcPts val="2100"/>
              </a:lnSpc>
              <a:buNone/>
            </a:pPr>
            <a:r>
              <a:rPr lang="en-US" sz="1600" kern="0" spc="-26" dirty="0" err="1">
                <a:solidFill>
                  <a:srgbClr val="2B4150"/>
                </a:solidFill>
                <a:latin typeface="PT Serif" pitchFamily="34" charset="0"/>
                <a:ea typeface="PT Serif" pitchFamily="34" charset="-122"/>
                <a:cs typeface="PT Serif" pitchFamily="34" charset="-120"/>
              </a:rPr>
              <a:t>công</a:t>
            </a:r>
            <a:r>
              <a:rPr lang="en-US" sz="1600" kern="0" spc="-26" dirty="0">
                <a:solidFill>
                  <a:srgbClr val="2B4150"/>
                </a:solidFill>
                <a:latin typeface="PT Serif" pitchFamily="34" charset="0"/>
                <a:ea typeface="PT Serif" pitchFamily="34" charset="-122"/>
                <a:cs typeface="PT Serif" pitchFamily="34" charset="-120"/>
              </a:rPr>
              <a:t> trường xây dựng trên toàn quốc.</a:t>
            </a:r>
            <a:endParaRPr lang="en-US" sz="1600" dirty="0"/>
          </a:p>
        </p:txBody>
      </p:sp>
      <p:pic>
        <p:nvPicPr>
          <p:cNvPr id="5" name="Image 1" descr="preencoded.png"/>
          <p:cNvPicPr>
            <a:picLocks noChangeAspect="1"/>
          </p:cNvPicPr>
          <p:nvPr/>
        </p:nvPicPr>
        <p:blipFill>
          <a:blip r:embed="rId4"/>
          <a:stretch>
            <a:fillRect/>
          </a:stretch>
        </p:blipFill>
        <p:spPr>
          <a:xfrm>
            <a:off x="587812" y="4119041"/>
            <a:ext cx="839748" cy="1104512"/>
          </a:xfrm>
          <a:prstGeom prst="rect">
            <a:avLst/>
          </a:prstGeom>
        </p:spPr>
      </p:pic>
      <p:sp>
        <p:nvSpPr>
          <p:cNvPr id="6" name="Text 2"/>
          <p:cNvSpPr/>
          <p:nvPr/>
        </p:nvSpPr>
        <p:spPr>
          <a:xfrm>
            <a:off x="1679377" y="4493489"/>
            <a:ext cx="12363212" cy="268724"/>
          </a:xfrm>
          <a:prstGeom prst="rect">
            <a:avLst/>
          </a:prstGeom>
          <a:noFill/>
          <a:ln/>
        </p:spPr>
        <p:txBody>
          <a:bodyPr wrap="none" lIns="0" tIns="0" rIns="0" bIns="0" rtlCol="0" anchor="t"/>
          <a:lstStyle/>
          <a:p>
            <a:pPr marL="0" indent="0" algn="l">
              <a:lnSpc>
                <a:spcPts val="2100"/>
              </a:lnSpc>
              <a:buNone/>
            </a:pPr>
            <a:r>
              <a:rPr lang="en-US" sz="1600" b="1" kern="0" spc="-26" dirty="0">
                <a:solidFill>
                  <a:srgbClr val="2B4150"/>
                </a:solidFill>
                <a:latin typeface="PT Serif" pitchFamily="34" charset="0"/>
                <a:ea typeface="PT Serif" pitchFamily="34" charset="-122"/>
                <a:cs typeface="PT Serif" pitchFamily="34" charset="-120"/>
              </a:rPr>
              <a:t>Chuẩn bị chu đáo</a:t>
            </a:r>
            <a:r>
              <a:rPr lang="en-US" sz="1600" kern="0" spc="-26" dirty="0">
                <a:solidFill>
                  <a:srgbClr val="2B4150"/>
                </a:solidFill>
                <a:latin typeface="PT Serif" pitchFamily="34" charset="0"/>
                <a:ea typeface="PT Serif" pitchFamily="34" charset="-122"/>
                <a:cs typeface="PT Serif" pitchFamily="34" charset="-120"/>
              </a:rPr>
              <a:t>,  kỹ lưỡng từ công cụ, dụng cụ, thiết bị giảng dạy đến giáo trình và tài liệu. </a:t>
            </a:r>
            <a:endParaRPr lang="en-US" sz="1600" dirty="0"/>
          </a:p>
        </p:txBody>
      </p:sp>
      <p:pic>
        <p:nvPicPr>
          <p:cNvPr id="7" name="Image 2" descr="preencoded.png"/>
          <p:cNvPicPr>
            <a:picLocks noChangeAspect="1"/>
          </p:cNvPicPr>
          <p:nvPr/>
        </p:nvPicPr>
        <p:blipFill>
          <a:blip r:embed="rId5"/>
          <a:stretch>
            <a:fillRect/>
          </a:stretch>
        </p:blipFill>
        <p:spPr>
          <a:xfrm>
            <a:off x="587812" y="5186036"/>
            <a:ext cx="839748" cy="1104512"/>
          </a:xfrm>
          <a:prstGeom prst="rect">
            <a:avLst/>
          </a:prstGeom>
        </p:spPr>
      </p:pic>
      <p:sp>
        <p:nvSpPr>
          <p:cNvPr id="8" name="Text 3"/>
          <p:cNvSpPr/>
          <p:nvPr/>
        </p:nvSpPr>
        <p:spPr>
          <a:xfrm>
            <a:off x="1679377" y="5518011"/>
            <a:ext cx="12363212" cy="268724"/>
          </a:xfrm>
          <a:prstGeom prst="rect">
            <a:avLst/>
          </a:prstGeom>
          <a:noFill/>
          <a:ln/>
        </p:spPr>
        <p:txBody>
          <a:bodyPr wrap="none" lIns="0" tIns="0" rIns="0" bIns="0" rtlCol="0" anchor="t"/>
          <a:lstStyle/>
          <a:p>
            <a:pPr marL="0" indent="0" algn="l">
              <a:lnSpc>
                <a:spcPts val="2100"/>
              </a:lnSpc>
              <a:buNone/>
            </a:pPr>
            <a:r>
              <a:rPr lang="en-US" sz="1600" b="1" kern="0" spc="-26" dirty="0">
                <a:solidFill>
                  <a:srgbClr val="2B4150"/>
                </a:solidFill>
                <a:latin typeface="PT Serif" pitchFamily="34" charset="0"/>
                <a:ea typeface="PT Serif" pitchFamily="34" charset="-122"/>
                <a:cs typeface="PT Serif" pitchFamily="34" charset="-120"/>
              </a:rPr>
              <a:t>Giảng viên</a:t>
            </a:r>
            <a:r>
              <a:rPr lang="en-US" sz="1600" kern="0" spc="-26" dirty="0">
                <a:solidFill>
                  <a:srgbClr val="2B4150"/>
                </a:solidFill>
                <a:latin typeface="PT Serif" pitchFamily="34" charset="0"/>
                <a:ea typeface="PT Serif" pitchFamily="34" charset="-122"/>
                <a:cs typeface="PT Serif" pitchFamily="34" charset="-120"/>
              </a:rPr>
              <a:t> là chuyên gia với nhiều năm kinh nghiệm, có các nghiên cứu về mối nguy và biện pháp phòng tránh trong mọi ngành nghề.</a:t>
            </a:r>
            <a:endParaRPr lang="en-US" sz="1600" dirty="0"/>
          </a:p>
        </p:txBody>
      </p:sp>
      <p:pic>
        <p:nvPicPr>
          <p:cNvPr id="9" name="Image 3" descr="preencoded.png"/>
          <p:cNvPicPr>
            <a:picLocks noChangeAspect="1"/>
          </p:cNvPicPr>
          <p:nvPr/>
        </p:nvPicPr>
        <p:blipFill>
          <a:blip r:embed="rId6"/>
          <a:stretch>
            <a:fillRect/>
          </a:stretch>
        </p:blipFill>
        <p:spPr>
          <a:xfrm>
            <a:off x="587812" y="6253031"/>
            <a:ext cx="839748" cy="1104512"/>
          </a:xfrm>
          <a:prstGeom prst="rect">
            <a:avLst/>
          </a:prstGeom>
        </p:spPr>
      </p:pic>
      <p:sp>
        <p:nvSpPr>
          <p:cNvPr id="10" name="Text 4"/>
          <p:cNvSpPr/>
          <p:nvPr/>
        </p:nvSpPr>
        <p:spPr>
          <a:xfrm>
            <a:off x="1679377" y="6592788"/>
            <a:ext cx="12363212" cy="268724"/>
          </a:xfrm>
          <a:prstGeom prst="rect">
            <a:avLst/>
          </a:prstGeom>
          <a:noFill/>
          <a:ln/>
        </p:spPr>
        <p:txBody>
          <a:bodyPr wrap="none" lIns="0" tIns="0" rIns="0" bIns="0" rtlCol="0" anchor="t"/>
          <a:lstStyle/>
          <a:p>
            <a:pPr marL="0" indent="0" algn="l">
              <a:lnSpc>
                <a:spcPts val="2100"/>
              </a:lnSpc>
              <a:buNone/>
            </a:pPr>
            <a:r>
              <a:rPr lang="en-US" sz="1600" b="1" kern="0" spc="-26" dirty="0">
                <a:solidFill>
                  <a:srgbClr val="2B4150"/>
                </a:solidFill>
                <a:latin typeface="PT Serif" pitchFamily="34" charset="0"/>
                <a:ea typeface="PT Serif" pitchFamily="34" charset="-122"/>
                <a:cs typeface="PT Serif" pitchFamily="34" charset="-120"/>
              </a:rPr>
              <a:t>Bài giảng</a:t>
            </a:r>
            <a:r>
              <a:rPr lang="en-US" sz="1600" kern="0" spc="-26" dirty="0">
                <a:solidFill>
                  <a:srgbClr val="2B4150"/>
                </a:solidFill>
                <a:latin typeface="PT Serif" pitchFamily="34" charset="0"/>
                <a:ea typeface="PT Serif" pitchFamily="34" charset="-122"/>
                <a:cs typeface="PT Serif" pitchFamily="34" charset="-120"/>
              </a:rPr>
              <a:t> sinh động, dễ hiểu, bám sát Nghị định 44/2016/NĐ-CP, giúp người lao động hiểu và áp dụng biện pháp an toàn hiệu quả trong công việc.</a:t>
            </a:r>
            <a:endParaRPr lang="en-US" sz="1600" dirty="0"/>
          </a:p>
        </p:txBody>
      </p:sp>
      <p:pic>
        <p:nvPicPr>
          <p:cNvPr id="11" name="Picture 10">
            <a:extLst>
              <a:ext uri="{FF2B5EF4-FFF2-40B4-BE49-F238E27FC236}">
                <a16:creationId xmlns:a16="http://schemas.microsoft.com/office/drawing/2014/main" id="{3CD04D2A-0E08-566A-66E4-F505ADD37060}"/>
              </a:ext>
            </a:extLst>
          </p:cNvPr>
          <p:cNvPicPr>
            <a:picLocks noChangeAspect="1"/>
          </p:cNvPicPr>
          <p:nvPr/>
        </p:nvPicPr>
        <p:blipFill>
          <a:blip r:embed="rId7"/>
          <a:stretch>
            <a:fillRect/>
          </a:stretch>
        </p:blipFill>
        <p:spPr>
          <a:xfrm>
            <a:off x="11877150" y="7416541"/>
            <a:ext cx="2550447" cy="789752"/>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0374924" y="3024783"/>
            <a:ext cx="4414116" cy="4414116"/>
          </a:xfrm>
          <a:prstGeom prst="rect">
            <a:avLst/>
          </a:prstGeom>
        </p:spPr>
      </p:pic>
      <p:sp>
        <p:nvSpPr>
          <p:cNvPr id="3" name="Text 0"/>
          <p:cNvSpPr/>
          <p:nvPr/>
        </p:nvSpPr>
        <p:spPr>
          <a:xfrm>
            <a:off x="793790" y="895707"/>
            <a:ext cx="9045416" cy="708779"/>
          </a:xfrm>
          <a:prstGeom prst="rect">
            <a:avLst/>
          </a:prstGeom>
          <a:noFill/>
          <a:ln/>
        </p:spPr>
        <p:txBody>
          <a:bodyPr wrap="none" lIns="0" tIns="0" rIns="0" bIns="0" rtlCol="0" anchor="t"/>
          <a:lstStyle/>
          <a:p>
            <a:pPr marL="0" indent="0">
              <a:lnSpc>
                <a:spcPts val="5550"/>
              </a:lnSpc>
              <a:buNone/>
            </a:pPr>
            <a:r>
              <a:rPr lang="en-US" sz="4450" b="1" kern="0" spc="-134" dirty="0">
                <a:solidFill>
                  <a:srgbClr val="124E73"/>
                </a:solidFill>
                <a:latin typeface="Montserrat Medium" panose="00000600000000000000" pitchFamily="2" charset="0"/>
                <a:ea typeface="MuseoModerno Bold" pitchFamily="34" charset="-122"/>
                <a:cs typeface="MuseoModerno Bold" pitchFamily="34" charset="-120"/>
              </a:rPr>
              <a:t>VIII. Ý nghĩa của an toàn lao động</a:t>
            </a:r>
            <a:endParaRPr lang="en-US" sz="4450" dirty="0"/>
          </a:p>
        </p:txBody>
      </p:sp>
      <p:sp>
        <p:nvSpPr>
          <p:cNvPr id="4" name="Shape 1"/>
          <p:cNvSpPr/>
          <p:nvPr/>
        </p:nvSpPr>
        <p:spPr>
          <a:xfrm>
            <a:off x="891897" y="1944648"/>
            <a:ext cx="30480" cy="5389245"/>
          </a:xfrm>
          <a:prstGeom prst="roundRect">
            <a:avLst>
              <a:gd name="adj" fmla="val 312558"/>
            </a:avLst>
          </a:prstGeom>
          <a:solidFill>
            <a:srgbClr val="B9D0DE"/>
          </a:solidFill>
          <a:ln/>
        </p:spPr>
      </p:sp>
      <p:sp>
        <p:nvSpPr>
          <p:cNvPr id="5" name="Shape 2"/>
          <p:cNvSpPr/>
          <p:nvPr/>
        </p:nvSpPr>
        <p:spPr>
          <a:xfrm>
            <a:off x="1075075" y="2382917"/>
            <a:ext cx="793790" cy="30480"/>
          </a:xfrm>
          <a:prstGeom prst="roundRect">
            <a:avLst>
              <a:gd name="adj" fmla="val 312558"/>
            </a:avLst>
          </a:prstGeom>
          <a:solidFill>
            <a:srgbClr val="2B678C"/>
          </a:solidFill>
          <a:ln/>
        </p:spPr>
      </p:sp>
      <p:sp>
        <p:nvSpPr>
          <p:cNvPr id="6" name="Shape 3"/>
          <p:cNvSpPr/>
          <p:nvPr/>
        </p:nvSpPr>
        <p:spPr>
          <a:xfrm>
            <a:off x="708720" y="2199799"/>
            <a:ext cx="396835" cy="396835"/>
          </a:xfrm>
          <a:prstGeom prst="roundRect">
            <a:avLst>
              <a:gd name="adj" fmla="val 24007"/>
            </a:avLst>
          </a:prstGeom>
          <a:solidFill>
            <a:srgbClr val="124E73"/>
          </a:solidFill>
          <a:ln w="7620">
            <a:solidFill>
              <a:srgbClr val="2B678C"/>
            </a:solidFill>
            <a:prstDash val="solid"/>
          </a:ln>
        </p:spPr>
      </p:sp>
      <p:sp>
        <p:nvSpPr>
          <p:cNvPr id="7" name="Text 4"/>
          <p:cNvSpPr/>
          <p:nvPr/>
        </p:nvSpPr>
        <p:spPr>
          <a:xfrm>
            <a:off x="2154674" y="2171462"/>
            <a:ext cx="6723578" cy="354330"/>
          </a:xfrm>
          <a:prstGeom prst="rect">
            <a:avLst/>
          </a:prstGeom>
          <a:noFill/>
          <a:ln/>
        </p:spPr>
        <p:txBody>
          <a:bodyPr wrap="none" lIns="0" tIns="0" rIns="0" bIns="0" rtlCol="0" anchor="t"/>
          <a:lstStyle/>
          <a:p>
            <a:pPr marL="0" indent="0">
              <a:lnSpc>
                <a:spcPts val="2750"/>
              </a:lnSpc>
              <a:buNone/>
            </a:pPr>
            <a:r>
              <a:rPr lang="en-US" sz="2200" b="1" kern="0" spc="-67" dirty="0">
                <a:solidFill>
                  <a:srgbClr val="2B4150"/>
                </a:solidFill>
                <a:latin typeface="Montserrat Medium" panose="00000600000000000000" pitchFamily="2" charset="0"/>
                <a:ea typeface="MuseoModerno Bold" pitchFamily="34" charset="-122"/>
                <a:cs typeface="MuseoModerno Bold" pitchFamily="34" charset="-120"/>
              </a:rPr>
              <a:t>A. Tầm quan trọng của việc duy trì an toàn lao động</a:t>
            </a:r>
            <a:endParaRPr lang="en-US" sz="2200" dirty="0"/>
          </a:p>
        </p:txBody>
      </p:sp>
      <p:sp>
        <p:nvSpPr>
          <p:cNvPr id="8" name="Text 5"/>
          <p:cNvSpPr/>
          <p:nvPr/>
        </p:nvSpPr>
        <p:spPr>
          <a:xfrm>
            <a:off x="2154674" y="2661880"/>
            <a:ext cx="8024336" cy="362903"/>
          </a:xfrm>
          <a:prstGeom prst="rect">
            <a:avLst/>
          </a:prstGeom>
          <a:noFill/>
          <a:ln/>
        </p:spPr>
        <p:txBody>
          <a:bodyPr wrap="none" lIns="0" tIns="0" rIns="0" bIns="0" rtlCol="0" anchor="t"/>
          <a:lstStyle/>
          <a:p>
            <a:pPr marL="0" indent="0">
              <a:lnSpc>
                <a:spcPts val="2850"/>
              </a:lnSpc>
              <a:buNone/>
            </a:pPr>
            <a:endParaRPr lang="en-US" sz="1750" dirty="0"/>
          </a:p>
        </p:txBody>
      </p:sp>
      <p:sp>
        <p:nvSpPr>
          <p:cNvPr id="9" name="Text 6"/>
          <p:cNvSpPr/>
          <p:nvPr/>
        </p:nvSpPr>
        <p:spPr>
          <a:xfrm>
            <a:off x="2154674" y="3160871"/>
            <a:ext cx="8024336"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Bảo vệ sức khỏe và an toàn</a:t>
            </a:r>
            <a:r>
              <a:rPr lang="en-US" sz="1750" kern="0" spc="-36" dirty="0">
                <a:solidFill>
                  <a:srgbClr val="2B4150"/>
                </a:solidFill>
                <a:latin typeface="PT Serif" pitchFamily="34" charset="0"/>
                <a:ea typeface="PT Serif" pitchFamily="34" charset="-122"/>
                <a:cs typeface="PT Serif" pitchFamily="34" charset="-120"/>
              </a:rPr>
              <a:t>: Đảm bảo an toàn giúp người lao động làm việc hiệu quả, nâng cao năng suất và chất lượng công việc.</a:t>
            </a:r>
            <a:endParaRPr lang="en-US" sz="1750" dirty="0"/>
          </a:p>
        </p:txBody>
      </p:sp>
      <p:sp>
        <p:nvSpPr>
          <p:cNvPr id="10" name="Text 7"/>
          <p:cNvSpPr/>
          <p:nvPr/>
        </p:nvSpPr>
        <p:spPr>
          <a:xfrm>
            <a:off x="2154674" y="3965972"/>
            <a:ext cx="8024336"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Giảm thiểu tai nạn</a:t>
            </a:r>
            <a:r>
              <a:rPr lang="en-US" sz="1750" kern="0" spc="-36" dirty="0">
                <a:solidFill>
                  <a:srgbClr val="2B4150"/>
                </a:solidFill>
                <a:latin typeface="PT Serif" pitchFamily="34" charset="0"/>
                <a:ea typeface="PT Serif" pitchFamily="34" charset="-122"/>
                <a:cs typeface="PT Serif" pitchFamily="34" charset="-120"/>
              </a:rPr>
              <a:t>: Hạn chế được rủi ro tai nạn, từ đó tiết kiệm được chi phí bồi thường và tạm ngưng sản xuất.</a:t>
            </a:r>
            <a:endParaRPr lang="en-US" sz="1750" dirty="0"/>
          </a:p>
        </p:txBody>
      </p:sp>
      <p:sp>
        <p:nvSpPr>
          <p:cNvPr id="11" name="Text 8"/>
          <p:cNvSpPr/>
          <p:nvPr/>
        </p:nvSpPr>
        <p:spPr>
          <a:xfrm>
            <a:off x="2154674" y="4771073"/>
            <a:ext cx="8024336"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Xây dựng văn hóa an toàn</a:t>
            </a:r>
            <a:r>
              <a:rPr lang="en-US" sz="1750" kern="0" spc="-36" dirty="0">
                <a:solidFill>
                  <a:srgbClr val="2B4150"/>
                </a:solidFill>
                <a:latin typeface="PT Serif" pitchFamily="34" charset="0"/>
                <a:ea typeface="PT Serif" pitchFamily="34" charset="-122"/>
                <a:cs typeface="PT Serif" pitchFamily="34" charset="-120"/>
              </a:rPr>
              <a:t>: Khuyến khích nhân viên tuân thủ quy trình an toàn, tạo môi trường làm việc tích cực và tinh thần làm việc cao.</a:t>
            </a:r>
            <a:endParaRPr lang="en-US" sz="1750" dirty="0"/>
          </a:p>
        </p:txBody>
      </p:sp>
      <p:sp>
        <p:nvSpPr>
          <p:cNvPr id="12" name="Text 9"/>
          <p:cNvSpPr/>
          <p:nvPr/>
        </p:nvSpPr>
        <p:spPr>
          <a:xfrm>
            <a:off x="2154674" y="5576173"/>
            <a:ext cx="8024336"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Cải thiện chất lượng dịch vụ</a:t>
            </a:r>
            <a:r>
              <a:rPr lang="en-US" sz="1750" kern="0" spc="-36" dirty="0">
                <a:solidFill>
                  <a:srgbClr val="2B4150"/>
                </a:solidFill>
                <a:latin typeface="PT Serif" pitchFamily="34" charset="0"/>
                <a:ea typeface="PT Serif" pitchFamily="34" charset="-122"/>
                <a:cs typeface="PT Serif" pitchFamily="34" charset="-120"/>
              </a:rPr>
              <a:t>: Một môi trường an toàn giúp đào tạo nhân lực và nâng cao chất lượng sản phẩm.</a:t>
            </a:r>
            <a:endParaRPr lang="en-US" sz="1750" dirty="0"/>
          </a:p>
        </p:txBody>
      </p:sp>
      <p:sp>
        <p:nvSpPr>
          <p:cNvPr id="13" name="Text 10"/>
          <p:cNvSpPr/>
          <p:nvPr/>
        </p:nvSpPr>
        <p:spPr>
          <a:xfrm>
            <a:off x="2154674" y="6381274"/>
            <a:ext cx="8024336"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Tạo hình ảnh tích cực</a:t>
            </a:r>
            <a:r>
              <a:rPr lang="en-US" sz="1750" kern="0" spc="-36" dirty="0">
                <a:solidFill>
                  <a:srgbClr val="2B4150"/>
                </a:solidFill>
                <a:latin typeface="PT Serif" pitchFamily="34" charset="0"/>
                <a:ea typeface="PT Serif" pitchFamily="34" charset="-122"/>
                <a:cs typeface="PT Serif" pitchFamily="34" charset="-120"/>
              </a:rPr>
              <a:t>: Công ty chú trọng an toàn lao động sẽ được đánh giá cao và thu hút đối tác kinh doanh, góp phần phát triển bền vững.</a:t>
            </a:r>
            <a:endParaRPr lang="en-US" sz="1750" dirty="0"/>
          </a:p>
        </p:txBody>
      </p:sp>
      <p:pic>
        <p:nvPicPr>
          <p:cNvPr id="14" name="Picture 13">
            <a:extLst>
              <a:ext uri="{FF2B5EF4-FFF2-40B4-BE49-F238E27FC236}">
                <a16:creationId xmlns:a16="http://schemas.microsoft.com/office/drawing/2014/main" id="{E6B0F247-6081-DD03-D551-C2DA81BADCA5}"/>
              </a:ext>
            </a:extLst>
          </p:cNvPr>
          <p:cNvPicPr>
            <a:picLocks noChangeAspect="1"/>
          </p:cNvPicPr>
          <p:nvPr/>
        </p:nvPicPr>
        <p:blipFill>
          <a:blip r:embed="rId4"/>
          <a:stretch>
            <a:fillRect/>
          </a:stretch>
        </p:blipFill>
        <p:spPr>
          <a:xfrm>
            <a:off x="11877150" y="7416541"/>
            <a:ext cx="2550447" cy="789752"/>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482321" y="3059018"/>
            <a:ext cx="3090624" cy="3090624"/>
          </a:xfrm>
          <a:prstGeom prst="rect">
            <a:avLst/>
          </a:prstGeom>
        </p:spPr>
      </p:pic>
      <p:sp>
        <p:nvSpPr>
          <p:cNvPr id="3" name="Shape 0"/>
          <p:cNvSpPr/>
          <p:nvPr/>
        </p:nvSpPr>
        <p:spPr>
          <a:xfrm>
            <a:off x="4448370" y="1336877"/>
            <a:ext cx="124098" cy="5752147"/>
          </a:xfrm>
          <a:prstGeom prst="roundRect">
            <a:avLst>
              <a:gd name="adj" fmla="val 312558"/>
            </a:avLst>
          </a:prstGeom>
          <a:solidFill>
            <a:srgbClr val="B9D0DE"/>
          </a:solidFill>
          <a:ln/>
        </p:spPr>
      </p:sp>
      <p:sp>
        <p:nvSpPr>
          <p:cNvPr id="4" name="Shape 1"/>
          <p:cNvSpPr/>
          <p:nvPr/>
        </p:nvSpPr>
        <p:spPr>
          <a:xfrm>
            <a:off x="4673420" y="1775146"/>
            <a:ext cx="793790" cy="30480"/>
          </a:xfrm>
          <a:prstGeom prst="roundRect">
            <a:avLst>
              <a:gd name="adj" fmla="val 312558"/>
            </a:avLst>
          </a:prstGeom>
          <a:solidFill>
            <a:srgbClr val="2B678C"/>
          </a:solidFill>
          <a:ln/>
        </p:spPr>
      </p:sp>
      <p:sp>
        <p:nvSpPr>
          <p:cNvPr id="5" name="Shape 2"/>
          <p:cNvSpPr/>
          <p:nvPr/>
        </p:nvSpPr>
        <p:spPr>
          <a:xfrm>
            <a:off x="4307065" y="1592028"/>
            <a:ext cx="396835" cy="396835"/>
          </a:xfrm>
          <a:prstGeom prst="roundRect">
            <a:avLst>
              <a:gd name="adj" fmla="val 24007"/>
            </a:avLst>
          </a:prstGeom>
          <a:solidFill>
            <a:srgbClr val="124E73"/>
          </a:solidFill>
          <a:ln w="7620">
            <a:solidFill>
              <a:srgbClr val="2B678C"/>
            </a:solidFill>
            <a:prstDash val="solid"/>
          </a:ln>
        </p:spPr>
      </p:sp>
      <p:sp>
        <p:nvSpPr>
          <p:cNvPr id="6" name="Text 3"/>
          <p:cNvSpPr/>
          <p:nvPr/>
        </p:nvSpPr>
        <p:spPr>
          <a:xfrm>
            <a:off x="5753019" y="1563691"/>
            <a:ext cx="5464969" cy="354330"/>
          </a:xfrm>
          <a:prstGeom prst="rect">
            <a:avLst/>
          </a:prstGeom>
          <a:noFill/>
          <a:ln/>
        </p:spPr>
        <p:txBody>
          <a:bodyPr wrap="none" lIns="0" tIns="0" rIns="0" bIns="0" rtlCol="0" anchor="t"/>
          <a:lstStyle/>
          <a:p>
            <a:pPr marL="0" indent="0">
              <a:lnSpc>
                <a:spcPts val="2750"/>
              </a:lnSpc>
              <a:buNone/>
            </a:pPr>
            <a:r>
              <a:rPr lang="en-US" sz="2200" b="1" kern="0" spc="-67" dirty="0">
                <a:solidFill>
                  <a:srgbClr val="2B4150"/>
                </a:solidFill>
                <a:latin typeface="Montserrat Medium" panose="00000600000000000000" pitchFamily="2" charset="0"/>
                <a:ea typeface="MuseoModerno Bold" pitchFamily="34" charset="-122"/>
                <a:cs typeface="MuseoModerno Bold" pitchFamily="34" charset="-120"/>
              </a:rPr>
              <a:t>B. Biện pháp an toàn quan trọng cần nắm</a:t>
            </a:r>
            <a:endParaRPr lang="en-US" sz="2200" dirty="0"/>
          </a:p>
        </p:txBody>
      </p:sp>
      <p:sp>
        <p:nvSpPr>
          <p:cNvPr id="7" name="Text 4"/>
          <p:cNvSpPr/>
          <p:nvPr/>
        </p:nvSpPr>
        <p:spPr>
          <a:xfrm>
            <a:off x="5753019" y="2054110"/>
            <a:ext cx="8024336" cy="362903"/>
          </a:xfrm>
          <a:prstGeom prst="rect">
            <a:avLst/>
          </a:prstGeom>
          <a:noFill/>
          <a:ln/>
        </p:spPr>
        <p:txBody>
          <a:bodyPr wrap="none" lIns="0" tIns="0" rIns="0" bIns="0" rtlCol="0" anchor="t"/>
          <a:lstStyle/>
          <a:p>
            <a:pPr marL="0" indent="0">
              <a:lnSpc>
                <a:spcPts val="2850"/>
              </a:lnSpc>
              <a:buNone/>
            </a:pPr>
            <a:endParaRPr lang="en-US" sz="1750" dirty="0"/>
          </a:p>
        </p:txBody>
      </p:sp>
      <p:sp>
        <p:nvSpPr>
          <p:cNvPr id="8" name="Text 5"/>
          <p:cNvSpPr/>
          <p:nvPr/>
        </p:nvSpPr>
        <p:spPr>
          <a:xfrm>
            <a:off x="4468466" y="2779914"/>
            <a:ext cx="9770047"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Kiểm tra máy móc</a:t>
            </a:r>
            <a:r>
              <a:rPr lang="en-US" sz="1750" kern="0" spc="-36" dirty="0">
                <a:solidFill>
                  <a:srgbClr val="2B4150"/>
                </a:solidFill>
                <a:latin typeface="PT Serif" pitchFamily="34" charset="0"/>
                <a:ea typeface="PT Serif" pitchFamily="34" charset="-122"/>
                <a:cs typeface="PT Serif" pitchFamily="34" charset="-120"/>
              </a:rPr>
              <a:t>: Đảm bảo các bộ phận máy hoạt động bình thường, không có dấu hiệu hỏng hóc để đảm bảo hiệu quả vận hành.</a:t>
            </a:r>
            <a:endParaRPr lang="en-US" sz="1750" dirty="0"/>
          </a:p>
        </p:txBody>
      </p:sp>
      <p:sp>
        <p:nvSpPr>
          <p:cNvPr id="9" name="Text 6"/>
          <p:cNvSpPr/>
          <p:nvPr/>
        </p:nvSpPr>
        <p:spPr>
          <a:xfrm>
            <a:off x="4468466" y="3585014"/>
            <a:ext cx="9770047"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Trang bị thiết bị bảo hộ cá nhân</a:t>
            </a:r>
            <a:r>
              <a:rPr lang="en-US" sz="1750" kern="0" spc="-36" dirty="0">
                <a:solidFill>
                  <a:srgbClr val="2B4150"/>
                </a:solidFill>
                <a:latin typeface="PT Serif" pitchFamily="34" charset="0"/>
                <a:ea typeface="PT Serif" pitchFamily="34" charset="-122"/>
                <a:cs typeface="PT Serif" pitchFamily="34" charset="-120"/>
              </a:rPr>
              <a:t>: Bao gồm mũ bảo hiểm, găng tay, kính bảo hộ, và giày bảo hộ để bảo vệ cơ thể khỏi các rủi ro.</a:t>
            </a:r>
            <a:endParaRPr lang="en-US" sz="1750" dirty="0"/>
          </a:p>
        </p:txBody>
      </p:sp>
      <p:sp>
        <p:nvSpPr>
          <p:cNvPr id="10" name="Text 7"/>
          <p:cNvSpPr/>
          <p:nvPr/>
        </p:nvSpPr>
        <p:spPr>
          <a:xfrm>
            <a:off x="4468466" y="4604330"/>
            <a:ext cx="9770047"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Hiểu rõ quy trình vận hành</a:t>
            </a:r>
            <a:r>
              <a:rPr lang="en-US" sz="1750" kern="0" spc="-36" dirty="0">
                <a:solidFill>
                  <a:srgbClr val="2B4150"/>
                </a:solidFill>
                <a:latin typeface="PT Serif" pitchFamily="34" charset="0"/>
                <a:ea typeface="PT Serif" pitchFamily="34" charset="-122"/>
                <a:cs typeface="PT Serif" pitchFamily="34" charset="-120"/>
              </a:rPr>
              <a:t>: Được đào tạo để nhận diện nguy cơ và ứng phó kịp thời với sự cố.</a:t>
            </a:r>
            <a:endParaRPr lang="en-US" sz="1750" dirty="0"/>
          </a:p>
        </p:txBody>
      </p:sp>
      <p:sp>
        <p:nvSpPr>
          <p:cNvPr id="11" name="Text 8"/>
          <p:cNvSpPr/>
          <p:nvPr/>
        </p:nvSpPr>
        <p:spPr>
          <a:xfrm>
            <a:off x="4468466" y="5195216"/>
            <a:ext cx="9770047"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Duy trì môi trường làm việc sạch sẽ</a:t>
            </a:r>
            <a:r>
              <a:rPr lang="en-US" sz="1750" kern="0" spc="-36" dirty="0">
                <a:solidFill>
                  <a:srgbClr val="2B4150"/>
                </a:solidFill>
                <a:latin typeface="PT Serif" pitchFamily="34" charset="0"/>
                <a:ea typeface="PT Serif" pitchFamily="34" charset="-122"/>
                <a:cs typeface="PT Serif" pitchFamily="34" charset="-120"/>
              </a:rPr>
              <a:t>: Giảm thiểu nguy cơ tai nạn lao động, tạo không gian làm việc an toàn và thuận lợi.</a:t>
            </a:r>
            <a:endParaRPr lang="en-US" sz="1750" dirty="0"/>
          </a:p>
        </p:txBody>
      </p:sp>
      <p:sp>
        <p:nvSpPr>
          <p:cNvPr id="12" name="Text 9"/>
          <p:cNvSpPr/>
          <p:nvPr/>
        </p:nvSpPr>
        <p:spPr>
          <a:xfrm>
            <a:off x="4468466" y="6000316"/>
            <a:ext cx="9770047" cy="1088708"/>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Hoàn thành khóa đào tạo an toàn lao động</a:t>
            </a:r>
            <a:r>
              <a:rPr lang="en-US" sz="1750" kern="0" spc="-36" dirty="0">
                <a:solidFill>
                  <a:srgbClr val="2B4150"/>
                </a:solidFill>
                <a:latin typeface="PT Serif" pitchFamily="34" charset="0"/>
                <a:ea typeface="PT Serif" pitchFamily="34" charset="-122"/>
                <a:cs typeface="PT Serif" pitchFamily="34" charset="-120"/>
              </a:rPr>
              <a:t>: Nhận thẻ an toàn lao động từ trung tâm huấn luyện để đảm bảo tuân thủ quy định và nâng cao hồ sơ công việc.</a:t>
            </a:r>
            <a:endParaRPr lang="en-US" sz="1750" dirty="0"/>
          </a:p>
        </p:txBody>
      </p:sp>
      <p:pic>
        <p:nvPicPr>
          <p:cNvPr id="13" name="Picture 12">
            <a:extLst>
              <a:ext uri="{FF2B5EF4-FFF2-40B4-BE49-F238E27FC236}">
                <a16:creationId xmlns:a16="http://schemas.microsoft.com/office/drawing/2014/main" id="{FF3C512A-0B41-2FB7-67D4-0B9FF3AE2436}"/>
              </a:ext>
            </a:extLst>
          </p:cNvPr>
          <p:cNvPicPr>
            <a:picLocks noChangeAspect="1"/>
          </p:cNvPicPr>
          <p:nvPr/>
        </p:nvPicPr>
        <p:blipFill>
          <a:blip r:embed="rId4"/>
          <a:stretch>
            <a:fillRect/>
          </a:stretch>
        </p:blipFill>
        <p:spPr>
          <a:xfrm>
            <a:off x="11877150" y="7416541"/>
            <a:ext cx="2550447" cy="789752"/>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8" name="Text 3"/>
          <p:cNvSpPr/>
          <p:nvPr/>
        </p:nvSpPr>
        <p:spPr>
          <a:xfrm>
            <a:off x="4379362" y="1336120"/>
            <a:ext cx="5670590" cy="708779"/>
          </a:xfrm>
          <a:prstGeom prst="rect">
            <a:avLst/>
          </a:prstGeom>
          <a:noFill/>
          <a:ln/>
        </p:spPr>
        <p:txBody>
          <a:bodyPr wrap="none" lIns="0" tIns="0" rIns="0" bIns="0" rtlCol="0" anchor="t"/>
          <a:lstStyle/>
          <a:p>
            <a:pPr marL="0" indent="0" algn="ctr">
              <a:lnSpc>
                <a:spcPts val="5550"/>
              </a:lnSpc>
              <a:buNone/>
            </a:pPr>
            <a:r>
              <a:rPr lang="en-US" sz="4450" b="1" kern="0" spc="-134" dirty="0">
                <a:solidFill>
                  <a:srgbClr val="124E73"/>
                </a:solidFill>
                <a:latin typeface="Montserrat Medium" panose="00000600000000000000" pitchFamily="2" charset="0"/>
                <a:ea typeface="MuseoModerno Bold" pitchFamily="34" charset="-122"/>
                <a:cs typeface="MuseoModerno Bold" pitchFamily="34" charset="-120"/>
              </a:rPr>
              <a:t>Tài liệu tham khảo</a:t>
            </a:r>
            <a:endParaRPr lang="en-US" sz="4450" dirty="0"/>
          </a:p>
        </p:txBody>
      </p:sp>
      <p:sp>
        <p:nvSpPr>
          <p:cNvPr id="9" name="Shape 4"/>
          <p:cNvSpPr/>
          <p:nvPr/>
        </p:nvSpPr>
        <p:spPr>
          <a:xfrm>
            <a:off x="3436506" y="2385060"/>
            <a:ext cx="7556421" cy="1393150"/>
          </a:xfrm>
          <a:prstGeom prst="roundRect">
            <a:avLst>
              <a:gd name="adj" fmla="val 6838"/>
            </a:avLst>
          </a:prstGeom>
          <a:solidFill>
            <a:srgbClr val="124E73"/>
          </a:solidFill>
          <a:ln w="7620">
            <a:solidFill>
              <a:srgbClr val="2B678C"/>
            </a:solidFill>
            <a:prstDash val="solid"/>
          </a:ln>
        </p:spPr>
      </p:sp>
      <p:sp>
        <p:nvSpPr>
          <p:cNvPr id="10" name="Text 5"/>
          <p:cNvSpPr/>
          <p:nvPr/>
        </p:nvSpPr>
        <p:spPr>
          <a:xfrm>
            <a:off x="3670940" y="2619494"/>
            <a:ext cx="5951458" cy="425291"/>
          </a:xfrm>
          <a:prstGeom prst="rect">
            <a:avLst/>
          </a:prstGeom>
          <a:noFill/>
          <a:ln/>
        </p:spPr>
        <p:txBody>
          <a:bodyPr wrap="none" lIns="0" tIns="0" rIns="0" bIns="0" rtlCol="0" anchor="t"/>
          <a:lstStyle/>
          <a:p>
            <a:pPr marL="0" indent="0">
              <a:lnSpc>
                <a:spcPts val="3300"/>
              </a:lnSpc>
              <a:buNone/>
            </a:pPr>
            <a:r>
              <a:rPr lang="en-US" sz="2650" b="1" kern="0" spc="-80" dirty="0">
                <a:solidFill>
                  <a:srgbClr val="FFFFFF"/>
                </a:solidFill>
                <a:latin typeface="Montserrat Medium" panose="00000600000000000000" pitchFamily="2" charset="0"/>
                <a:ea typeface="MuseoModerno Bold" pitchFamily="34" charset="-122"/>
                <a:cs typeface="MuseoModerno Bold" pitchFamily="34" charset="-120"/>
              </a:rPr>
              <a:t>Bài kiểm tra an toàn lao động nhóm 3</a:t>
            </a:r>
            <a:endParaRPr lang="en-US" sz="2650" dirty="0"/>
          </a:p>
        </p:txBody>
      </p:sp>
      <p:sp>
        <p:nvSpPr>
          <p:cNvPr id="11" name="Text 6"/>
          <p:cNvSpPr/>
          <p:nvPr/>
        </p:nvSpPr>
        <p:spPr>
          <a:xfrm>
            <a:off x="3670940" y="3180874"/>
            <a:ext cx="7087553" cy="362903"/>
          </a:xfrm>
          <a:prstGeom prst="rect">
            <a:avLst/>
          </a:prstGeom>
          <a:noFill/>
          <a:ln/>
        </p:spPr>
        <p:txBody>
          <a:bodyPr wrap="none" lIns="0" tIns="0" rIns="0" bIns="0" rtlCol="0" anchor="t"/>
          <a:lstStyle/>
          <a:p>
            <a:pPr marL="342900" indent="-342900" algn="l">
              <a:lnSpc>
                <a:spcPts val="2850"/>
              </a:lnSpc>
              <a:buSzPct val="100000"/>
              <a:buChar char="•"/>
            </a:pPr>
            <a:r>
              <a:rPr lang="en-US" sz="1750" b="1" u="sng" kern="0" spc="-36" dirty="0">
                <a:solidFill>
                  <a:srgbClr val="AEE4BD"/>
                </a:solidFill>
                <a:latin typeface="PT Serif" pitchFamily="34" charset="0"/>
                <a:ea typeface="PT Serif" pitchFamily="34" charset="-122"/>
                <a:cs typeface="PT Serif" pitchFamily="34" charset="-120"/>
                <a:hlinkClick r:id="rId3">
                  <a:extLst>
                    <a:ext uri="{A12FA001-AC4F-418D-AE19-62706E023703}">
                      <ahyp:hlinkClr xmlns:ahyp="http://schemas.microsoft.com/office/drawing/2018/hyperlinkcolor" val="tx"/>
                    </a:ext>
                  </a:extLst>
                </a:hlinkClick>
              </a:rPr>
              <a:t>Trắc nghiệm an toàn lao động nhóm 3</a:t>
            </a:r>
            <a:endParaRPr lang="en-US" sz="1750" dirty="0"/>
          </a:p>
        </p:txBody>
      </p:sp>
      <p:sp>
        <p:nvSpPr>
          <p:cNvPr id="12" name="Shape 7"/>
          <p:cNvSpPr/>
          <p:nvPr/>
        </p:nvSpPr>
        <p:spPr>
          <a:xfrm>
            <a:off x="3436506" y="4005025"/>
            <a:ext cx="7556421" cy="1393150"/>
          </a:xfrm>
          <a:prstGeom prst="roundRect">
            <a:avLst>
              <a:gd name="adj" fmla="val 6838"/>
            </a:avLst>
          </a:prstGeom>
          <a:solidFill>
            <a:srgbClr val="124E73"/>
          </a:solidFill>
          <a:ln w="7620">
            <a:solidFill>
              <a:srgbClr val="2B678C"/>
            </a:solidFill>
            <a:prstDash val="solid"/>
          </a:ln>
        </p:spPr>
      </p:sp>
      <p:sp>
        <p:nvSpPr>
          <p:cNvPr id="13" name="Text 8"/>
          <p:cNvSpPr/>
          <p:nvPr/>
        </p:nvSpPr>
        <p:spPr>
          <a:xfrm>
            <a:off x="3670940" y="4239459"/>
            <a:ext cx="4809887" cy="425291"/>
          </a:xfrm>
          <a:prstGeom prst="rect">
            <a:avLst/>
          </a:prstGeom>
          <a:noFill/>
          <a:ln/>
        </p:spPr>
        <p:txBody>
          <a:bodyPr wrap="none" lIns="0" tIns="0" rIns="0" bIns="0" rtlCol="0" anchor="t"/>
          <a:lstStyle/>
          <a:p>
            <a:pPr marL="0" indent="0">
              <a:lnSpc>
                <a:spcPts val="3300"/>
              </a:lnSpc>
              <a:buNone/>
            </a:pPr>
            <a:r>
              <a:rPr lang="en-US" sz="2650" b="1" kern="0" spc="-80" dirty="0">
                <a:solidFill>
                  <a:srgbClr val="FFFFFF"/>
                </a:solidFill>
                <a:latin typeface="Montserrat Medium" panose="00000600000000000000" pitchFamily="2" charset="0"/>
                <a:ea typeface="MuseoModerno Bold" pitchFamily="34" charset="-122"/>
                <a:cs typeface="MuseoModerno Bold" pitchFamily="34" charset="-120"/>
              </a:rPr>
              <a:t>Bảng báo giá huấn luyện ATLD</a:t>
            </a:r>
            <a:endParaRPr lang="en-US" sz="2650" dirty="0"/>
          </a:p>
        </p:txBody>
      </p:sp>
      <p:sp>
        <p:nvSpPr>
          <p:cNvPr id="14" name="Text 9"/>
          <p:cNvSpPr/>
          <p:nvPr/>
        </p:nvSpPr>
        <p:spPr>
          <a:xfrm>
            <a:off x="3670940" y="4800838"/>
            <a:ext cx="7087553" cy="362903"/>
          </a:xfrm>
          <a:prstGeom prst="rect">
            <a:avLst/>
          </a:prstGeom>
          <a:noFill/>
          <a:ln/>
        </p:spPr>
        <p:txBody>
          <a:bodyPr wrap="none" lIns="0" tIns="0" rIns="0" bIns="0" rtlCol="0" anchor="t"/>
          <a:lstStyle/>
          <a:p>
            <a:pPr marL="342900" indent="-342900" algn="l">
              <a:lnSpc>
                <a:spcPts val="2850"/>
              </a:lnSpc>
              <a:buSzPct val="100000"/>
              <a:buChar char="•"/>
            </a:pPr>
            <a:r>
              <a:rPr lang="en-US" sz="1750" b="1" u="sng" kern="0" spc="-36" dirty="0">
                <a:solidFill>
                  <a:srgbClr val="AEE4BD"/>
                </a:solidFill>
                <a:latin typeface="PT Serif" pitchFamily="34" charset="0"/>
                <a:ea typeface="PT Serif" pitchFamily="34" charset="-122"/>
                <a:cs typeface="PT Serif" pitchFamily="34" charset="-120"/>
                <a:hlinkClick r:id="rId4">
                  <a:extLst>
                    <a:ext uri="{A12FA001-AC4F-418D-AE19-62706E023703}">
                      <ahyp:hlinkClr xmlns:ahyp="http://schemas.microsoft.com/office/drawing/2018/hyperlinkcolor" val="tx"/>
                    </a:ext>
                  </a:extLst>
                </a:hlinkClick>
              </a:rPr>
              <a:t>Xem chi tiết</a:t>
            </a:r>
            <a:endParaRPr lang="en-US" sz="1750" dirty="0"/>
          </a:p>
        </p:txBody>
      </p:sp>
      <p:sp>
        <p:nvSpPr>
          <p:cNvPr id="15" name="Shape 10"/>
          <p:cNvSpPr/>
          <p:nvPr/>
        </p:nvSpPr>
        <p:spPr>
          <a:xfrm>
            <a:off x="3436506" y="5624989"/>
            <a:ext cx="7556421" cy="1393150"/>
          </a:xfrm>
          <a:prstGeom prst="roundRect">
            <a:avLst>
              <a:gd name="adj" fmla="val 6838"/>
            </a:avLst>
          </a:prstGeom>
          <a:solidFill>
            <a:srgbClr val="124E73"/>
          </a:solidFill>
          <a:ln w="7620">
            <a:solidFill>
              <a:srgbClr val="2B678C"/>
            </a:solidFill>
            <a:prstDash val="solid"/>
          </a:ln>
        </p:spPr>
      </p:sp>
      <p:sp>
        <p:nvSpPr>
          <p:cNvPr id="16" name="Text 11"/>
          <p:cNvSpPr/>
          <p:nvPr/>
        </p:nvSpPr>
        <p:spPr>
          <a:xfrm>
            <a:off x="3670940" y="5859423"/>
            <a:ext cx="3979545" cy="425291"/>
          </a:xfrm>
          <a:prstGeom prst="rect">
            <a:avLst/>
          </a:prstGeom>
          <a:noFill/>
          <a:ln/>
        </p:spPr>
        <p:txBody>
          <a:bodyPr wrap="none" lIns="0" tIns="0" rIns="0" bIns="0" rtlCol="0" anchor="t"/>
          <a:lstStyle/>
          <a:p>
            <a:pPr marL="0" indent="0">
              <a:lnSpc>
                <a:spcPts val="3300"/>
              </a:lnSpc>
              <a:buNone/>
            </a:pPr>
            <a:r>
              <a:rPr lang="en-US" sz="2650" b="1" kern="0" spc="-80" dirty="0">
                <a:solidFill>
                  <a:srgbClr val="FFFFFF"/>
                </a:solidFill>
                <a:latin typeface="Montserrat Medium" panose="00000600000000000000" pitchFamily="2" charset="0"/>
                <a:ea typeface="MuseoModerno Bold" pitchFamily="34" charset="-122"/>
                <a:cs typeface="MuseoModerno Bold" pitchFamily="34" charset="-120"/>
              </a:rPr>
              <a:t>Tải về tài liệu (download)</a:t>
            </a:r>
            <a:endParaRPr lang="en-US" sz="2650" dirty="0"/>
          </a:p>
        </p:txBody>
      </p:sp>
      <p:sp>
        <p:nvSpPr>
          <p:cNvPr id="17" name="Text 12"/>
          <p:cNvSpPr/>
          <p:nvPr/>
        </p:nvSpPr>
        <p:spPr>
          <a:xfrm>
            <a:off x="3670940" y="6420803"/>
            <a:ext cx="7087553" cy="362903"/>
          </a:xfrm>
          <a:prstGeom prst="rect">
            <a:avLst/>
          </a:prstGeom>
          <a:noFill/>
          <a:ln/>
        </p:spPr>
        <p:txBody>
          <a:bodyPr wrap="none" lIns="0" tIns="0" rIns="0" bIns="0" rtlCol="0" anchor="t"/>
          <a:lstStyle/>
          <a:p>
            <a:pPr marL="342900" indent="-342900" algn="l">
              <a:lnSpc>
                <a:spcPts val="2850"/>
              </a:lnSpc>
              <a:buSzPct val="100000"/>
              <a:buChar char="•"/>
            </a:pPr>
            <a:r>
              <a:rPr lang="en-US" sz="1750" b="1" u="sng" kern="0" spc="-36" dirty="0">
                <a:solidFill>
                  <a:srgbClr val="AEE4BD"/>
                </a:solidFill>
                <a:latin typeface="PT Serif" pitchFamily="34" charset="0"/>
                <a:ea typeface="PT Serif" pitchFamily="34" charset="-122"/>
                <a:cs typeface="PT Serif" pitchFamily="34" charset="-120"/>
                <a:hlinkClick r:id="rId5">
                  <a:extLst>
                    <a:ext uri="{A12FA001-AC4F-418D-AE19-62706E023703}">
                      <ahyp:hlinkClr xmlns:ahyp="http://schemas.microsoft.com/office/drawing/2018/hyperlinkcolor" val="tx"/>
                    </a:ext>
                  </a:extLst>
                </a:hlinkClick>
              </a:rPr>
              <a:t>Tài liệu an toàn lao động vận hành Máy ép giấy phế liệu</a:t>
            </a:r>
            <a:endParaRPr lang="en-US" sz="1750" dirty="0"/>
          </a:p>
        </p:txBody>
      </p:sp>
      <p:pic>
        <p:nvPicPr>
          <p:cNvPr id="24" name="Picture 23">
            <a:extLst>
              <a:ext uri="{FF2B5EF4-FFF2-40B4-BE49-F238E27FC236}">
                <a16:creationId xmlns:a16="http://schemas.microsoft.com/office/drawing/2014/main" id="{A255AEF4-A14A-3C12-7BDB-28001DBA4949}"/>
              </a:ext>
            </a:extLst>
          </p:cNvPr>
          <p:cNvPicPr>
            <a:picLocks noChangeAspect="1"/>
          </p:cNvPicPr>
          <p:nvPr/>
        </p:nvPicPr>
        <p:blipFill>
          <a:blip r:embed="rId6"/>
          <a:stretch>
            <a:fillRect/>
          </a:stretch>
        </p:blipFill>
        <p:spPr>
          <a:xfrm>
            <a:off x="11877150" y="7416541"/>
            <a:ext cx="2550447" cy="789752"/>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TotalTime>
  <Words>3851</Words>
  <Application>Microsoft Office PowerPoint</Application>
  <PresentationFormat>Custom</PresentationFormat>
  <Paragraphs>240</Paragraphs>
  <Slides>29</Slides>
  <Notes>29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29</vt:i4>
      </vt:variant>
    </vt:vector>
  </HeadingPairs>
  <TitlesOfParts>
    <vt:vector size="33" baseType="lpstr">
      <vt:lpstr>Arial</vt:lpstr>
      <vt:lpstr>Montserrat Medium</vt:lpstr>
      <vt:lpstr>PT Serif</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Nhan Van</cp:lastModifiedBy>
  <cp:revision>5</cp:revision>
  <dcterms:created xsi:type="dcterms:W3CDTF">2024-12-19T08:35:35Z</dcterms:created>
  <dcterms:modified xsi:type="dcterms:W3CDTF">2024-12-19T09:02:57Z</dcterms:modified>
</cp:coreProperties>
</file>