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Medium" panose="000006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a:srgbClr val="FFFC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640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4.png"/><Relationship Id="rId4" Type="http://schemas.openxmlformats.org/officeDocument/2006/relationships/image" Target="../media/image32.png"/><Relationship Id="rId9"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hyperlink" Target="https://antoannamviet.com/tai-lieu-an-toan-lao-dong-van-hanh-may-ep-van-go/"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85960" y="1889760"/>
            <a:ext cx="4602480" cy="4450080"/>
          </a:xfrm>
          <a:prstGeom prst="rect">
            <a:avLst/>
          </a:prstGeom>
        </p:spPr>
      </p:pic>
      <p:sp>
        <p:nvSpPr>
          <p:cNvPr id="3" name="Text 0"/>
          <p:cNvSpPr/>
          <p:nvPr/>
        </p:nvSpPr>
        <p:spPr>
          <a:xfrm>
            <a:off x="793790" y="1347788"/>
            <a:ext cx="7556421" cy="1417558"/>
          </a:xfrm>
          <a:prstGeom prst="rect">
            <a:avLst/>
          </a:prstGeom>
          <a:noFill/>
          <a:ln/>
        </p:spPr>
        <p:txBody>
          <a:bodyPr wrap="square" lIns="0" tIns="0" rIns="0" bIns="0" rtlCol="0" anchor="t"/>
          <a:lstStyle/>
          <a:p>
            <a:pPr marL="0" indent="0">
              <a:lnSpc>
                <a:spcPct val="13000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An toàn lao động vận </a:t>
            </a:r>
            <a:r>
              <a:rPr lang="en-US" sz="4450" b="1" kern="0" spc="-134" dirty="0" err="1">
                <a:solidFill>
                  <a:srgbClr val="124E73"/>
                </a:solidFill>
                <a:latin typeface="Montserrat Medium" panose="00000600000000000000" pitchFamily="2" charset="0"/>
                <a:ea typeface="MuseoModerno Bold" pitchFamily="34" charset="-122"/>
                <a:cs typeface="MuseoModerno Bold" pitchFamily="34" charset="-120"/>
              </a:rPr>
              <a:t>hành</a:t>
            </a: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 </a:t>
            </a:r>
            <a:r>
              <a:rPr lang="en-US" sz="4450" b="1" kern="0" spc="-134" dirty="0" err="1">
                <a:solidFill>
                  <a:srgbClr val="124E73"/>
                </a:solidFill>
                <a:latin typeface="Montserrat Medium" panose="00000600000000000000" pitchFamily="2" charset="0"/>
                <a:ea typeface="MuseoModerno Bold" pitchFamily="34" charset="-122"/>
                <a:cs typeface="MuseoModerno Bold" pitchFamily="34" charset="-120"/>
              </a:rPr>
              <a:t>Máy</a:t>
            </a: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 </a:t>
            </a:r>
            <a:r>
              <a:rPr lang="en-US" sz="4450" b="1" kern="0" spc="-134" dirty="0" err="1">
                <a:solidFill>
                  <a:srgbClr val="124E73"/>
                </a:solidFill>
                <a:latin typeface="Montserrat Medium" panose="00000600000000000000" pitchFamily="2" charset="0"/>
                <a:ea typeface="MuseoModerno Bold" pitchFamily="34" charset="-122"/>
                <a:cs typeface="MuseoModerno Bold" pitchFamily="34" charset="-120"/>
              </a:rPr>
              <a:t>Ép</a:t>
            </a: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 </a:t>
            </a:r>
            <a:r>
              <a:rPr lang="en-US" sz="4450" b="1" kern="0" spc="-134" dirty="0" err="1">
                <a:solidFill>
                  <a:srgbClr val="124E73"/>
                </a:solidFill>
                <a:latin typeface="Montserrat Medium" panose="00000600000000000000" pitchFamily="2" charset="0"/>
                <a:ea typeface="MuseoModerno Bold" pitchFamily="34" charset="-122"/>
                <a:cs typeface="MuseoModerno Bold" pitchFamily="34" charset="-120"/>
              </a:rPr>
              <a:t>Ván</a:t>
            </a: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 </a:t>
            </a:r>
            <a:r>
              <a:rPr lang="en-US" sz="4450" b="1" kern="0" spc="-134" dirty="0" err="1">
                <a:solidFill>
                  <a:srgbClr val="124E73"/>
                </a:solidFill>
                <a:latin typeface="Montserrat Medium" panose="00000600000000000000" pitchFamily="2" charset="0"/>
                <a:ea typeface="MuseoModerno Bold" pitchFamily="34" charset="-122"/>
                <a:cs typeface="MuseoModerno Bold" pitchFamily="34" charset="-120"/>
              </a:rPr>
              <a:t>Gỗ</a:t>
            </a:r>
            <a:endParaRPr lang="en-US" sz="4450" dirty="0"/>
          </a:p>
        </p:txBody>
      </p:sp>
      <p:sp>
        <p:nvSpPr>
          <p:cNvPr id="4" name="Text 1"/>
          <p:cNvSpPr/>
          <p:nvPr/>
        </p:nvSpPr>
        <p:spPr>
          <a:xfrm>
            <a:off x="793790" y="3814286"/>
            <a:ext cx="7556421"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5" name="Text 2"/>
          <p:cNvSpPr/>
          <p:nvPr/>
        </p:nvSpPr>
        <p:spPr>
          <a:xfrm>
            <a:off x="793790" y="5189634"/>
            <a:ext cx="8330113"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Đồng thời còn làm gia tăng hiệu quả công việc và uy tín doanh nghiệp.</a:t>
            </a:r>
            <a:endParaRPr lang="en-US" sz="1750" dirty="0"/>
          </a:p>
        </p:txBody>
      </p:sp>
      <p:sp>
        <p:nvSpPr>
          <p:cNvPr id="6" name="Shape 3"/>
          <p:cNvSpPr/>
          <p:nvPr/>
        </p:nvSpPr>
        <p:spPr>
          <a:xfrm>
            <a:off x="793790" y="6576877"/>
            <a:ext cx="362903" cy="362903"/>
          </a:xfrm>
          <a:prstGeom prst="roundRect">
            <a:avLst>
              <a:gd name="adj" fmla="val 25194296"/>
            </a:avLst>
          </a:prstGeom>
          <a:noFill/>
          <a:ln w="7620">
            <a:solidFill>
              <a:srgbClr val="FFFFFF"/>
            </a:solidFill>
            <a:prstDash val="solid"/>
          </a:ln>
        </p:spPr>
      </p:sp>
      <p:pic>
        <p:nvPicPr>
          <p:cNvPr id="7" name="Image 1" descr="preencoded.png"/>
          <p:cNvPicPr>
            <a:picLocks noChangeAspect="1"/>
          </p:cNvPicPr>
          <p:nvPr/>
        </p:nvPicPr>
        <p:blipFill>
          <a:blip r:embed="rId4"/>
          <a:stretch>
            <a:fillRect/>
          </a:stretch>
        </p:blipFill>
        <p:spPr>
          <a:xfrm>
            <a:off x="801410" y="6584497"/>
            <a:ext cx="347663" cy="347663"/>
          </a:xfrm>
          <a:prstGeom prst="rect">
            <a:avLst/>
          </a:prstGeom>
        </p:spPr>
      </p:pic>
      <p:sp>
        <p:nvSpPr>
          <p:cNvPr id="8" name="Text 4"/>
          <p:cNvSpPr/>
          <p:nvPr/>
        </p:nvSpPr>
        <p:spPr>
          <a:xfrm>
            <a:off x="1270040" y="6559970"/>
            <a:ext cx="2949654" cy="396835"/>
          </a:xfrm>
          <a:prstGeom prst="rect">
            <a:avLst/>
          </a:prstGeom>
          <a:noFill/>
          <a:ln/>
        </p:spPr>
        <p:txBody>
          <a:bodyPr wrap="none" lIns="0" tIns="0" rIns="0" bIns="0" rtlCol="0" anchor="t"/>
          <a:lstStyle/>
          <a:p>
            <a:pPr marL="0" indent="0" algn="l">
              <a:lnSpc>
                <a:spcPts val="3100"/>
              </a:lnSpc>
              <a:buNone/>
            </a:pPr>
            <a:r>
              <a:rPr lang="en-US" sz="2200" b="1" kern="0" spc="-36" dirty="0" err="1">
                <a:solidFill>
                  <a:srgbClr val="2B4150"/>
                </a:solidFill>
                <a:latin typeface="PT Serif" panose="020A0603040505020204" pitchFamily="18" charset="0"/>
                <a:ea typeface="PT Serif Bold" pitchFamily="34" charset="-122"/>
                <a:cs typeface="PT Serif Bold" pitchFamily="34" charset="-120"/>
              </a:rPr>
              <a:t>Bản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quyền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thuộc</a:t>
            </a:r>
            <a:r>
              <a:rPr lang="en-US" sz="2200" b="1" kern="0" spc="-36" dirty="0">
                <a:solidFill>
                  <a:srgbClr val="2B4150"/>
                </a:solidFill>
                <a:latin typeface="PT Serif" panose="020A0603040505020204" pitchFamily="18" charset="0"/>
                <a:ea typeface="PT Serif Bold" pitchFamily="34" charset="-122"/>
                <a:cs typeface="PT Serif Bold" pitchFamily="34" charset="-120"/>
              </a:rPr>
              <a:t> An Toàn  Nam Việt</a:t>
            </a:r>
            <a:endParaRPr lang="en-US" sz="2200" dirty="0"/>
          </a:p>
        </p:txBody>
      </p:sp>
      <p:pic>
        <p:nvPicPr>
          <p:cNvPr id="9" name="Picture 8">
            <a:extLst>
              <a:ext uri="{FF2B5EF4-FFF2-40B4-BE49-F238E27FC236}">
                <a16:creationId xmlns:a16="http://schemas.microsoft.com/office/drawing/2014/main" id="{0C8DF294-0C87-6BEF-4BA3-43BDA1FC8FA9}"/>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164395"/>
            <a:ext cx="4351020" cy="4411980"/>
          </a:xfrm>
          <a:prstGeom prst="rect">
            <a:avLst/>
          </a:prstGeom>
        </p:spPr>
      </p:pic>
      <p:sp>
        <p:nvSpPr>
          <p:cNvPr id="3" name="Text 0"/>
          <p:cNvSpPr/>
          <p:nvPr/>
        </p:nvSpPr>
        <p:spPr>
          <a:xfrm>
            <a:off x="793790" y="1455616"/>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BBAF549B-9D53-8FCD-14FD-650E9BD64A88}"/>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39141" y="4114800"/>
            <a:ext cx="3246834" cy="2348627"/>
          </a:xfrm>
          <a:prstGeom prst="rect">
            <a:avLst/>
          </a:prstGeom>
        </p:spPr>
      </p:pic>
      <p:sp>
        <p:nvSpPr>
          <p:cNvPr id="4" name="Text 0"/>
          <p:cNvSpPr/>
          <p:nvPr/>
        </p:nvSpPr>
        <p:spPr>
          <a:xfrm>
            <a:off x="4773990" y="964882"/>
            <a:ext cx="5157430" cy="513278"/>
          </a:xfrm>
          <a:prstGeom prst="rect">
            <a:avLst/>
          </a:prstGeom>
          <a:noFill/>
          <a:ln/>
        </p:spPr>
        <p:txBody>
          <a:bodyPr wrap="none" lIns="0" tIns="0" rIns="0" bIns="0" rtlCol="0" anchor="t"/>
          <a:lstStyle/>
          <a:p>
            <a:pPr marL="0" indent="0" algn="ctr">
              <a:lnSpc>
                <a:spcPts val="4000"/>
              </a:lnSpc>
              <a:buNone/>
            </a:pPr>
            <a:r>
              <a:rPr lang="en-US" sz="4000" b="1" kern="0" spc="-97"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4000" dirty="0"/>
          </a:p>
        </p:txBody>
      </p:sp>
      <p:pic>
        <p:nvPicPr>
          <p:cNvPr id="5" name="Image 2" descr="preencoded.png"/>
          <p:cNvPicPr>
            <a:picLocks noChangeAspect="1"/>
          </p:cNvPicPr>
          <p:nvPr/>
        </p:nvPicPr>
        <p:blipFill>
          <a:blip r:embed="rId4"/>
          <a:stretch>
            <a:fillRect/>
          </a:stretch>
        </p:blipFill>
        <p:spPr>
          <a:xfrm>
            <a:off x="4232315" y="2663987"/>
            <a:ext cx="821174" cy="1041119"/>
          </a:xfrm>
          <a:prstGeom prst="rect">
            <a:avLst/>
          </a:prstGeom>
        </p:spPr>
      </p:pic>
      <p:sp>
        <p:nvSpPr>
          <p:cNvPr id="6" name="Text 1"/>
          <p:cNvSpPr/>
          <p:nvPr/>
        </p:nvSpPr>
        <p:spPr>
          <a:xfrm>
            <a:off x="5299829" y="2762451"/>
            <a:ext cx="4528780"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Tai nạn do tiếp xúc với các bộ phận chuyển động</a:t>
            </a:r>
            <a:endParaRPr lang="en-US" sz="2000" dirty="0"/>
          </a:p>
        </p:txBody>
      </p:sp>
      <p:sp>
        <p:nvSpPr>
          <p:cNvPr id="7" name="Text 2"/>
          <p:cNvSpPr/>
          <p:nvPr/>
        </p:nvSpPr>
        <p:spPr>
          <a:xfrm>
            <a:off x="5299829" y="3019031"/>
            <a:ext cx="8755856" cy="525304"/>
          </a:xfrm>
          <a:prstGeom prst="rect">
            <a:avLst/>
          </a:prstGeom>
          <a:noFill/>
          <a:ln/>
        </p:spPr>
        <p:txBody>
          <a:bodyPr wrap="squar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Người lao động có thể bị cuốn vào bộ phận chuyển động khi không tuân thủ quy định an toàn hoặc không sử dụng thiết bị bảo hộ.</a:t>
            </a:r>
            <a:endParaRPr lang="en-US" sz="1600" dirty="0"/>
          </a:p>
        </p:txBody>
      </p:sp>
      <p:pic>
        <p:nvPicPr>
          <p:cNvPr id="8" name="Image 3" descr="preencoded.png"/>
          <p:cNvPicPr>
            <a:picLocks noChangeAspect="1"/>
          </p:cNvPicPr>
          <p:nvPr/>
        </p:nvPicPr>
        <p:blipFill>
          <a:blip r:embed="rId5"/>
          <a:stretch>
            <a:fillRect/>
          </a:stretch>
        </p:blipFill>
        <p:spPr>
          <a:xfrm>
            <a:off x="4232315" y="3682835"/>
            <a:ext cx="821174" cy="1041119"/>
          </a:xfrm>
          <a:prstGeom prst="rect">
            <a:avLst/>
          </a:prstGeom>
        </p:spPr>
      </p:pic>
      <p:sp>
        <p:nvSpPr>
          <p:cNvPr id="9" name="Text 3"/>
          <p:cNvSpPr/>
          <p:nvPr/>
        </p:nvSpPr>
        <p:spPr>
          <a:xfrm>
            <a:off x="5299829" y="3910966"/>
            <a:ext cx="3256121"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Chấn thương do vật liệu bị văng ra</a:t>
            </a:r>
            <a:endParaRPr lang="en-US" sz="2000" dirty="0"/>
          </a:p>
        </p:txBody>
      </p:sp>
      <p:sp>
        <p:nvSpPr>
          <p:cNvPr id="10" name="Text 4"/>
          <p:cNvSpPr/>
          <p:nvPr/>
        </p:nvSpPr>
        <p:spPr>
          <a:xfrm>
            <a:off x="5299829" y="4167546"/>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Vật liệu bị văng ra trong quá trình ép có thể gây thương tích cho người lao động.</a:t>
            </a:r>
            <a:endParaRPr lang="en-US" sz="1600" dirty="0"/>
          </a:p>
        </p:txBody>
      </p:sp>
      <p:pic>
        <p:nvPicPr>
          <p:cNvPr id="11" name="Image 4" descr="preencoded.png"/>
          <p:cNvPicPr>
            <a:picLocks noChangeAspect="1"/>
          </p:cNvPicPr>
          <p:nvPr/>
        </p:nvPicPr>
        <p:blipFill>
          <a:blip r:embed="rId6"/>
          <a:stretch>
            <a:fillRect/>
          </a:stretch>
        </p:blipFill>
        <p:spPr>
          <a:xfrm>
            <a:off x="4232315" y="4701683"/>
            <a:ext cx="821174" cy="1041119"/>
          </a:xfrm>
          <a:prstGeom prst="rect">
            <a:avLst/>
          </a:prstGeom>
        </p:spPr>
      </p:pic>
      <p:sp>
        <p:nvSpPr>
          <p:cNvPr id="12" name="Text 5"/>
          <p:cNvSpPr/>
          <p:nvPr/>
        </p:nvSpPr>
        <p:spPr>
          <a:xfrm>
            <a:off x="5299829" y="5021104"/>
            <a:ext cx="2925485"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Vấn đề về tiếng ồn và sức khỏe</a:t>
            </a:r>
            <a:endParaRPr lang="en-US" sz="2000" dirty="0"/>
          </a:p>
        </p:txBody>
      </p:sp>
      <p:sp>
        <p:nvSpPr>
          <p:cNvPr id="13" name="Text 6"/>
          <p:cNvSpPr/>
          <p:nvPr/>
        </p:nvSpPr>
        <p:spPr>
          <a:xfrm>
            <a:off x="5299829" y="5277685"/>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Tiếng ồn từ máy ép có thể gây hại cho thính giác nếu không sử dụng bảo hộ tai.</a:t>
            </a:r>
            <a:endParaRPr lang="en-US" sz="1600" dirty="0"/>
          </a:p>
        </p:txBody>
      </p:sp>
      <p:pic>
        <p:nvPicPr>
          <p:cNvPr id="14" name="Image 5" descr="preencoded.png"/>
          <p:cNvPicPr>
            <a:picLocks noChangeAspect="1"/>
          </p:cNvPicPr>
          <p:nvPr/>
        </p:nvPicPr>
        <p:blipFill>
          <a:blip r:embed="rId7"/>
          <a:stretch>
            <a:fillRect/>
          </a:stretch>
        </p:blipFill>
        <p:spPr>
          <a:xfrm>
            <a:off x="4232315" y="5720531"/>
            <a:ext cx="821174" cy="1041119"/>
          </a:xfrm>
          <a:prstGeom prst="rect">
            <a:avLst/>
          </a:prstGeom>
        </p:spPr>
      </p:pic>
      <p:sp>
        <p:nvSpPr>
          <p:cNvPr id="15" name="Text 7"/>
          <p:cNvSpPr/>
          <p:nvPr/>
        </p:nvSpPr>
        <p:spPr>
          <a:xfrm>
            <a:off x="5299829" y="6029853"/>
            <a:ext cx="2052876"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Tai nạn do điện</a:t>
            </a:r>
            <a:endParaRPr lang="en-US" sz="2000" dirty="0"/>
          </a:p>
        </p:txBody>
      </p:sp>
      <p:sp>
        <p:nvSpPr>
          <p:cNvPr id="16" name="Text 8"/>
          <p:cNvSpPr/>
          <p:nvPr/>
        </p:nvSpPr>
        <p:spPr>
          <a:xfrm>
            <a:off x="5299829" y="6286433"/>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Nguy cơ điện giật nếu dây điện bị hở hoặc máy không được bảo trì định kỳ.</a:t>
            </a:r>
            <a:endParaRPr lang="en-US" sz="1600" dirty="0"/>
          </a:p>
        </p:txBody>
      </p:sp>
      <p:pic>
        <p:nvPicPr>
          <p:cNvPr id="17" name="Image 6" descr="preencoded.png"/>
          <p:cNvPicPr>
            <a:picLocks noChangeAspect="1"/>
          </p:cNvPicPr>
          <p:nvPr/>
        </p:nvPicPr>
        <p:blipFill>
          <a:blip r:embed="rId8"/>
          <a:stretch>
            <a:fillRect/>
          </a:stretch>
        </p:blipFill>
        <p:spPr>
          <a:xfrm>
            <a:off x="4232315" y="6739378"/>
            <a:ext cx="821174" cy="1041119"/>
          </a:xfrm>
          <a:prstGeom prst="rect">
            <a:avLst/>
          </a:prstGeom>
        </p:spPr>
      </p:pic>
      <p:sp>
        <p:nvSpPr>
          <p:cNvPr id="18" name="Text 9"/>
          <p:cNvSpPr/>
          <p:nvPr/>
        </p:nvSpPr>
        <p:spPr>
          <a:xfrm>
            <a:off x="5299829" y="7028334"/>
            <a:ext cx="3108484"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Chấn thương do làm việc quá sức</a:t>
            </a:r>
            <a:endParaRPr lang="en-US" sz="2000" dirty="0"/>
          </a:p>
        </p:txBody>
      </p:sp>
      <p:sp>
        <p:nvSpPr>
          <p:cNvPr id="19" name="Text 10"/>
          <p:cNvSpPr/>
          <p:nvPr/>
        </p:nvSpPr>
        <p:spPr>
          <a:xfrm>
            <a:off x="5299829" y="7284914"/>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Làm việc quá lâu mà không nghỉ ngơi có thể dẫn đến mệt mỏi và tăng nguy cơ tai nạn.</a:t>
            </a:r>
            <a:endParaRPr lang="en-US" sz="1600" dirty="0"/>
          </a:p>
        </p:txBody>
      </p:sp>
      <p:pic>
        <p:nvPicPr>
          <p:cNvPr id="20" name="Picture 19">
            <a:extLst>
              <a:ext uri="{FF2B5EF4-FFF2-40B4-BE49-F238E27FC236}">
                <a16:creationId xmlns:a16="http://schemas.microsoft.com/office/drawing/2014/main" id="{E635DAFC-20C3-BCBF-BA95-59809F71AFA8}"/>
              </a:ext>
            </a:extLst>
          </p:cNvPr>
          <p:cNvPicPr>
            <a:picLocks noChangeAspect="1"/>
          </p:cNvPicPr>
          <p:nvPr/>
        </p:nvPicPr>
        <p:blipFill>
          <a:blip r:embed="rId9"/>
          <a:stretch>
            <a:fillRect/>
          </a:stretch>
        </p:blipFill>
        <p:spPr>
          <a:xfrm>
            <a:off x="11539513" y="7335297"/>
            <a:ext cx="2888085" cy="89430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1146972" y="3509487"/>
            <a:ext cx="3048000" cy="3048000"/>
          </a:xfrm>
          <a:prstGeom prst="rect">
            <a:avLst/>
          </a:prstGeom>
        </p:spPr>
      </p:pic>
      <p:sp>
        <p:nvSpPr>
          <p:cNvPr id="4" name="Text 0"/>
          <p:cNvSpPr/>
          <p:nvPr/>
        </p:nvSpPr>
        <p:spPr>
          <a:xfrm>
            <a:off x="793790" y="1249064"/>
            <a:ext cx="3402330" cy="425291"/>
          </a:xfrm>
          <a:prstGeom prst="rect">
            <a:avLst/>
          </a:prstGeom>
          <a:noFill/>
          <a:ln/>
        </p:spPr>
        <p:txBody>
          <a:bodyPr wrap="none" lIns="0" tIns="0" rIns="0" bIns="0" rtlCol="0" anchor="t"/>
          <a:lstStyle/>
          <a:p>
            <a:pPr marL="0" indent="0">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3200" dirty="0"/>
          </a:p>
        </p:txBody>
      </p:sp>
      <p:pic>
        <p:nvPicPr>
          <p:cNvPr id="5" name="Image 2" descr="preencoded.png"/>
          <p:cNvPicPr>
            <a:picLocks noChangeAspect="1"/>
          </p:cNvPicPr>
          <p:nvPr/>
        </p:nvPicPr>
        <p:blipFill>
          <a:blip r:embed="rId4"/>
          <a:stretch>
            <a:fillRect/>
          </a:stretch>
        </p:blipFill>
        <p:spPr>
          <a:xfrm>
            <a:off x="793790" y="2383988"/>
            <a:ext cx="1134070" cy="4750342"/>
          </a:xfrm>
          <a:prstGeom prst="rect">
            <a:avLst/>
          </a:prstGeom>
        </p:spPr>
      </p:pic>
      <p:sp>
        <p:nvSpPr>
          <p:cNvPr id="6" name="Text 1"/>
          <p:cNvSpPr/>
          <p:nvPr/>
        </p:nvSpPr>
        <p:spPr>
          <a:xfrm>
            <a:off x="2268022" y="2610803"/>
            <a:ext cx="70482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200" dirty="0"/>
          </a:p>
        </p:txBody>
      </p:sp>
      <p:sp>
        <p:nvSpPr>
          <p:cNvPr id="7" name="Text 2"/>
          <p:cNvSpPr/>
          <p:nvPr/>
        </p:nvSpPr>
        <p:spPr>
          <a:xfrm>
            <a:off x="2268022" y="3101221"/>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3"/>
          <p:cNvSpPr/>
          <p:nvPr/>
        </p:nvSpPr>
        <p:spPr>
          <a:xfrm>
            <a:off x="2268022" y="3600212"/>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An toàn lao động là yếu tố quan trọng, giúp bảo vệ người lao động khỏi tai nạn như tiếp xúc bộ phận chuyển động, vật liệu văng ra và vấn đề điện.</a:t>
            </a:r>
            <a:endParaRPr lang="en-US" sz="1750" dirty="0"/>
          </a:p>
        </p:txBody>
      </p:sp>
      <p:sp>
        <p:nvSpPr>
          <p:cNvPr id="9" name="Text 4"/>
          <p:cNvSpPr/>
          <p:nvPr/>
        </p:nvSpPr>
        <p:spPr>
          <a:xfrm>
            <a:off x="2268022" y="4759159"/>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Lợi ích của an toàn lao động</a:t>
            </a:r>
            <a:r>
              <a:rPr lang="en-US" sz="1750" kern="0" spc="-36" dirty="0">
                <a:solidFill>
                  <a:srgbClr val="2B4150"/>
                </a:solidFill>
                <a:latin typeface="PT Serif" pitchFamily="34" charset="0"/>
                <a:ea typeface="PT Serif" pitchFamily="34" charset="-122"/>
                <a:cs typeface="PT Serif" pitchFamily="34" charset="-120"/>
              </a:rPr>
              <a:t>: Giảm tai nạn, nâng cao hiệu quả công việc, gia tăng năng suất và tránh chi phí bồi thường.</a:t>
            </a:r>
            <a:endParaRPr lang="en-US" sz="1750" dirty="0"/>
          </a:p>
        </p:txBody>
      </p:sp>
      <p:sp>
        <p:nvSpPr>
          <p:cNvPr id="10" name="Text 5"/>
          <p:cNvSpPr/>
          <p:nvPr/>
        </p:nvSpPr>
        <p:spPr>
          <a:xfrm>
            <a:off x="2268021" y="6013133"/>
            <a:ext cx="79109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Môi trường làm việc an toàn</a:t>
            </a:r>
            <a:r>
              <a:rPr lang="en-US" sz="1750" kern="0" spc="-36" dirty="0">
                <a:solidFill>
                  <a:srgbClr val="2B4150"/>
                </a:solidFill>
                <a:latin typeface="PT Serif" pitchFamily="34" charset="0"/>
                <a:ea typeface="PT Serif" pitchFamily="34" charset="-122"/>
                <a:cs typeface="PT Serif" pitchFamily="34" charset="-120"/>
              </a:rPr>
              <a:t>: Bảo vệ sức khỏe và thúc đẩy sự phát triển bền vững. Cần chú trọng đào tạo và trang bị phương tiện bảo hộ cho nhân viên.</a:t>
            </a:r>
            <a:endParaRPr lang="en-US" sz="1750" dirty="0"/>
          </a:p>
        </p:txBody>
      </p:sp>
      <p:sp>
        <p:nvSpPr>
          <p:cNvPr id="11" name="Rectangle 10">
            <a:extLst>
              <a:ext uri="{FF2B5EF4-FFF2-40B4-BE49-F238E27FC236}">
                <a16:creationId xmlns:a16="http://schemas.microsoft.com/office/drawing/2014/main" id="{ADCF8BC3-801A-9226-0C62-94D73A97A718}"/>
              </a:ext>
            </a:extLst>
          </p:cNvPr>
          <p:cNvSpPr/>
          <p:nvPr/>
        </p:nvSpPr>
        <p:spPr>
          <a:xfrm>
            <a:off x="1095270" y="3175279"/>
            <a:ext cx="512466" cy="253218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721D4F0-D472-B7BE-74B2-1BC7CC0E7BF1}"/>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3068909" y="1382706"/>
            <a:ext cx="3642360" cy="354330"/>
          </a:xfrm>
          <a:prstGeom prst="rect">
            <a:avLst/>
          </a:prstGeom>
          <a:noFill/>
          <a:ln/>
        </p:spPr>
        <p:txBody>
          <a:bodyPr wrap="none" lIns="0" tIns="0" rIns="0" bIns="0" rtlCol="0" anchor="t"/>
          <a:lstStyle/>
          <a:p>
            <a:pPr marL="0" indent="0" algn="ctr">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2800" dirty="0"/>
          </a:p>
        </p:txBody>
      </p:sp>
      <p:sp>
        <p:nvSpPr>
          <p:cNvPr id="4" name="Text 1"/>
          <p:cNvSpPr/>
          <p:nvPr/>
        </p:nvSpPr>
        <p:spPr>
          <a:xfrm>
            <a:off x="2229340" y="2673880"/>
            <a:ext cx="896385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người lao động</a:t>
            </a:r>
            <a:r>
              <a:rPr lang="en-US" sz="1750" kern="0" spc="-36" dirty="0">
                <a:solidFill>
                  <a:srgbClr val="2B4150"/>
                </a:solidFill>
                <a:latin typeface="PT Serif" pitchFamily="34" charset="0"/>
                <a:ea typeface="PT Serif" pitchFamily="34" charset="-122"/>
                <a:cs typeface="PT Serif" pitchFamily="34" charset="-120"/>
              </a:rPr>
              <a:t>: Cần đào tạo bài bản về vận hành máy, cấu tạo, chức năng và xử lý tình huống khẩn cấp.</a:t>
            </a:r>
            <a:endParaRPr lang="en-US" sz="1750" dirty="0"/>
          </a:p>
        </p:txBody>
      </p:sp>
      <p:sp>
        <p:nvSpPr>
          <p:cNvPr id="5" name="Text 2"/>
          <p:cNvSpPr/>
          <p:nvPr/>
        </p:nvSpPr>
        <p:spPr>
          <a:xfrm>
            <a:off x="2200559" y="3627478"/>
            <a:ext cx="896385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Trang bị thiết bị bảo hộ cá nhân</a:t>
            </a:r>
            <a:r>
              <a:rPr lang="en-US" sz="1750" kern="0" spc="-36" dirty="0">
                <a:solidFill>
                  <a:srgbClr val="2B4150"/>
                </a:solidFill>
                <a:latin typeface="PT Serif" pitchFamily="34" charset="0"/>
                <a:ea typeface="PT Serif" pitchFamily="34" charset="-122"/>
                <a:cs typeface="PT Serif" pitchFamily="34" charset="-120"/>
              </a:rPr>
              <a:t>: Người lao động phải sử dụng đầy đủ bảo hộ như găng tay, kính và giày để giảm nguy cơ chấn thương.</a:t>
            </a:r>
            <a:endParaRPr lang="en-US" sz="1750" dirty="0"/>
          </a:p>
        </p:txBody>
      </p:sp>
      <p:sp>
        <p:nvSpPr>
          <p:cNvPr id="6" name="Text 3"/>
          <p:cNvSpPr/>
          <p:nvPr/>
        </p:nvSpPr>
        <p:spPr>
          <a:xfrm>
            <a:off x="2200559" y="4675122"/>
            <a:ext cx="896385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Giữ môi trường làm việc sạch sẽ</a:t>
            </a:r>
            <a:r>
              <a:rPr lang="en-US" sz="1750" kern="0" spc="-36" dirty="0">
                <a:solidFill>
                  <a:srgbClr val="2B4150"/>
                </a:solidFill>
                <a:latin typeface="PT Serif" pitchFamily="34" charset="0"/>
                <a:ea typeface="PT Serif" pitchFamily="34" charset="-122"/>
                <a:cs typeface="PT Serif" pitchFamily="34" charset="-120"/>
              </a:rPr>
              <a:t>: Khu vực làm việc xung quanh máy cần được giữ gọn gàng, tránh vật cản gây nguy hiểm.</a:t>
            </a:r>
            <a:endParaRPr lang="en-US" sz="1750" dirty="0"/>
          </a:p>
        </p:txBody>
      </p:sp>
      <p:sp>
        <p:nvSpPr>
          <p:cNvPr id="7" name="Text 4"/>
          <p:cNvSpPr/>
          <p:nvPr/>
        </p:nvSpPr>
        <p:spPr>
          <a:xfrm>
            <a:off x="2200559" y="5682205"/>
            <a:ext cx="896385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bảo trì máy móc định kỳ</a:t>
            </a:r>
            <a:r>
              <a:rPr lang="en-US" sz="1750" kern="0" spc="-36" dirty="0">
                <a:solidFill>
                  <a:srgbClr val="2B4150"/>
                </a:solidFill>
                <a:latin typeface="PT Serif" pitchFamily="34" charset="0"/>
                <a:ea typeface="PT Serif" pitchFamily="34" charset="-122"/>
                <a:cs typeface="PT Serif" pitchFamily="34" charset="-120"/>
              </a:rPr>
              <a:t>: Kiểm tra, bảo trì thường xuyên giúp phát hiện sớm vấn đề kỹ thuật, đảm bảo hiệu suất và an toàn.</a:t>
            </a:r>
            <a:endParaRPr lang="en-US" sz="1750" dirty="0"/>
          </a:p>
        </p:txBody>
      </p:sp>
      <p:sp>
        <p:nvSpPr>
          <p:cNvPr id="8" name="Text 5"/>
          <p:cNvSpPr/>
          <p:nvPr/>
        </p:nvSpPr>
        <p:spPr>
          <a:xfrm>
            <a:off x="2200559" y="6729849"/>
            <a:ext cx="896385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Tuân thủ quy định an toàn lao động</a:t>
            </a:r>
            <a:r>
              <a:rPr lang="en-US" sz="1750" kern="0" spc="-36" dirty="0">
                <a:solidFill>
                  <a:srgbClr val="2B4150"/>
                </a:solidFill>
                <a:latin typeface="PT Serif" pitchFamily="34" charset="0"/>
                <a:ea typeface="PT Serif" pitchFamily="34" charset="-122"/>
                <a:cs typeface="PT Serif" pitchFamily="34" charset="-120"/>
              </a:rPr>
              <a:t>: Cần phối hợp giữa nhân viên và ban quản lý để thực hiện đúng quy định, bảo vệ sức khỏe và tính mạng người lao động.</a:t>
            </a:r>
            <a:endParaRPr lang="en-US" sz="1750" dirty="0"/>
          </a:p>
        </p:txBody>
      </p:sp>
      <p:pic>
        <p:nvPicPr>
          <p:cNvPr id="9" name="Image 1" descr="preencoded.png"/>
          <p:cNvPicPr>
            <a:picLocks noChangeAspect="1"/>
          </p:cNvPicPr>
          <p:nvPr/>
        </p:nvPicPr>
        <p:blipFill>
          <a:blip r:embed="rId3"/>
          <a:stretch>
            <a:fillRect/>
          </a:stretch>
        </p:blipFill>
        <p:spPr>
          <a:xfrm>
            <a:off x="11007447" y="3368351"/>
            <a:ext cx="3622953" cy="3622953"/>
          </a:xfrm>
          <a:prstGeom prst="rect">
            <a:avLst/>
          </a:prstGeom>
        </p:spPr>
      </p:pic>
      <p:pic>
        <p:nvPicPr>
          <p:cNvPr id="10" name="Image 2" descr="preencoded.png">
            <a:extLst>
              <a:ext uri="{FF2B5EF4-FFF2-40B4-BE49-F238E27FC236}">
                <a16:creationId xmlns:a16="http://schemas.microsoft.com/office/drawing/2014/main" id="{9C649667-BD27-A7EB-D4D9-5B93B4EAA3B0}"/>
              </a:ext>
            </a:extLst>
          </p:cNvPr>
          <p:cNvPicPr>
            <a:picLocks noChangeAspect="1"/>
          </p:cNvPicPr>
          <p:nvPr/>
        </p:nvPicPr>
        <p:blipFill>
          <a:blip r:embed="rId4"/>
          <a:stretch>
            <a:fillRect/>
          </a:stretch>
        </p:blipFill>
        <p:spPr>
          <a:xfrm>
            <a:off x="793790" y="2383988"/>
            <a:ext cx="1134070" cy="5333146"/>
          </a:xfrm>
          <a:prstGeom prst="rect">
            <a:avLst/>
          </a:prstGeom>
        </p:spPr>
      </p:pic>
      <p:sp>
        <p:nvSpPr>
          <p:cNvPr id="11" name="Rectangle 10">
            <a:extLst>
              <a:ext uri="{FF2B5EF4-FFF2-40B4-BE49-F238E27FC236}">
                <a16:creationId xmlns:a16="http://schemas.microsoft.com/office/drawing/2014/main" id="{1851DD96-0343-8F00-D51F-4178B8471902}"/>
              </a:ext>
            </a:extLst>
          </p:cNvPr>
          <p:cNvSpPr/>
          <p:nvPr/>
        </p:nvSpPr>
        <p:spPr>
          <a:xfrm>
            <a:off x="1095270" y="3175279"/>
            <a:ext cx="512466" cy="253218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33C3A34-586D-A870-D5C5-B9BBCB68D9EE}"/>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411307" y="3469243"/>
            <a:ext cx="3090624" cy="3090624"/>
          </a:xfrm>
          <a:prstGeom prst="rect">
            <a:avLst/>
          </a:prstGeom>
        </p:spPr>
      </p:pic>
      <p:sp>
        <p:nvSpPr>
          <p:cNvPr id="3" name="Text 0"/>
          <p:cNvSpPr/>
          <p:nvPr/>
        </p:nvSpPr>
        <p:spPr>
          <a:xfrm>
            <a:off x="2691051" y="1094184"/>
            <a:ext cx="4624149" cy="425291"/>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3200" dirty="0"/>
          </a:p>
        </p:txBody>
      </p:sp>
      <p:sp>
        <p:nvSpPr>
          <p:cNvPr id="4" name="Shape 1"/>
          <p:cNvSpPr/>
          <p:nvPr/>
        </p:nvSpPr>
        <p:spPr>
          <a:xfrm>
            <a:off x="891897" y="1760339"/>
            <a:ext cx="30480" cy="5389245"/>
          </a:xfrm>
          <a:prstGeom prst="roundRect">
            <a:avLst>
              <a:gd name="adj" fmla="val 312558"/>
            </a:avLst>
          </a:prstGeom>
          <a:solidFill>
            <a:srgbClr val="B9D0DE"/>
          </a:solidFill>
          <a:ln/>
        </p:spPr>
      </p:sp>
      <p:sp>
        <p:nvSpPr>
          <p:cNvPr id="5" name="Shape 2"/>
          <p:cNvSpPr/>
          <p:nvPr/>
        </p:nvSpPr>
        <p:spPr>
          <a:xfrm>
            <a:off x="1075075" y="2198608"/>
            <a:ext cx="793790" cy="30480"/>
          </a:xfrm>
          <a:prstGeom prst="roundRect">
            <a:avLst>
              <a:gd name="adj" fmla="val 312558"/>
            </a:avLst>
          </a:prstGeom>
          <a:solidFill>
            <a:srgbClr val="2B678C"/>
          </a:solidFill>
          <a:ln/>
        </p:spPr>
      </p:sp>
      <p:sp>
        <p:nvSpPr>
          <p:cNvPr id="6" name="Shape 3"/>
          <p:cNvSpPr/>
          <p:nvPr/>
        </p:nvSpPr>
        <p:spPr>
          <a:xfrm>
            <a:off x="708720" y="2015490"/>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1987153"/>
            <a:ext cx="3791664"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2200" dirty="0"/>
          </a:p>
        </p:txBody>
      </p:sp>
      <p:sp>
        <p:nvSpPr>
          <p:cNvPr id="8" name="Text 5"/>
          <p:cNvSpPr/>
          <p:nvPr/>
        </p:nvSpPr>
        <p:spPr>
          <a:xfrm>
            <a:off x="2154674" y="2477572"/>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3" y="2976563"/>
            <a:ext cx="942102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Khung máy</a:t>
            </a:r>
            <a:r>
              <a:rPr lang="en-US" sz="1750" kern="0" spc="-36" dirty="0">
                <a:solidFill>
                  <a:srgbClr val="2B4150"/>
                </a:solidFill>
                <a:latin typeface="PT Serif" pitchFamily="34" charset="0"/>
                <a:ea typeface="PT Serif" pitchFamily="34" charset="-122"/>
                <a:cs typeface="PT Serif" pitchFamily="34" charset="-120"/>
              </a:rPr>
              <a:t>: Làm từ thép chắc chắn, giúp duy trì độ ổn định và an toàn khi vận hành.</a:t>
            </a:r>
            <a:endParaRPr lang="en-US" sz="1750" dirty="0"/>
          </a:p>
        </p:txBody>
      </p:sp>
      <p:sp>
        <p:nvSpPr>
          <p:cNvPr id="10" name="Text 7"/>
          <p:cNvSpPr/>
          <p:nvPr/>
        </p:nvSpPr>
        <p:spPr>
          <a:xfrm>
            <a:off x="2154673" y="3781663"/>
            <a:ext cx="942102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Bàn ép</a:t>
            </a:r>
            <a:r>
              <a:rPr lang="en-US" sz="1750" kern="0" spc="-36" dirty="0">
                <a:solidFill>
                  <a:srgbClr val="2B4150"/>
                </a:solidFill>
                <a:latin typeface="PT Serif" pitchFamily="34" charset="0"/>
                <a:ea typeface="PT Serif" pitchFamily="34" charset="-122"/>
                <a:cs typeface="PT Serif" pitchFamily="34" charset="-120"/>
              </a:rPr>
              <a:t>: Chứa nguyên liệu, có bề mặt phẳng và lỗ thoát khí, giúp quá trình ép diễn ra hiệu quả.</a:t>
            </a:r>
            <a:endParaRPr lang="en-US" sz="1750" dirty="0"/>
          </a:p>
        </p:txBody>
      </p:sp>
      <p:sp>
        <p:nvSpPr>
          <p:cNvPr id="11" name="Text 8"/>
          <p:cNvSpPr/>
          <p:nvPr/>
        </p:nvSpPr>
        <p:spPr>
          <a:xfrm>
            <a:off x="2154673" y="4586764"/>
            <a:ext cx="942102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thủy lực</a:t>
            </a:r>
            <a:r>
              <a:rPr lang="en-US" sz="1750" kern="0" spc="-36" dirty="0">
                <a:solidFill>
                  <a:srgbClr val="2B4150"/>
                </a:solidFill>
                <a:latin typeface="PT Serif" pitchFamily="34" charset="0"/>
                <a:ea typeface="PT Serif" pitchFamily="34" charset="-122"/>
                <a:cs typeface="PT Serif" pitchFamily="34" charset="-120"/>
              </a:rPr>
              <a:t>: Bao gồm bơm, xi lanh và ống dẫn, cung cấp lực ép mạnh mẽ cho máy.</a:t>
            </a:r>
            <a:endParaRPr lang="en-US" sz="1750" dirty="0"/>
          </a:p>
        </p:txBody>
      </p:sp>
      <p:sp>
        <p:nvSpPr>
          <p:cNvPr id="12" name="Text 9"/>
          <p:cNvSpPr/>
          <p:nvPr/>
        </p:nvSpPr>
        <p:spPr>
          <a:xfrm>
            <a:off x="2154673" y="5391864"/>
            <a:ext cx="942102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Bộ điều khiển</a:t>
            </a:r>
            <a:r>
              <a:rPr lang="en-US" sz="1750" kern="0" spc="-36" dirty="0">
                <a:solidFill>
                  <a:srgbClr val="2B4150"/>
                </a:solidFill>
                <a:latin typeface="PT Serif" pitchFamily="34" charset="0"/>
                <a:ea typeface="PT Serif" pitchFamily="34" charset="-122"/>
                <a:cs typeface="PT Serif" pitchFamily="34" charset="-120"/>
              </a:rPr>
              <a:t>: Cho phép điều chỉnh áp suất, thời gian và nhiệt độ ép để đảm bảo chất lượng sản phẩm.</a:t>
            </a:r>
            <a:endParaRPr lang="en-US" sz="1750" dirty="0"/>
          </a:p>
        </p:txBody>
      </p:sp>
      <p:sp>
        <p:nvSpPr>
          <p:cNvPr id="13" name="Text 10"/>
          <p:cNvSpPr/>
          <p:nvPr/>
        </p:nvSpPr>
        <p:spPr>
          <a:xfrm>
            <a:off x="2154673" y="6196965"/>
            <a:ext cx="942102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bảo vệ an toàn</a:t>
            </a:r>
            <a:r>
              <a:rPr lang="en-US" sz="1750" kern="0" spc="-36" dirty="0">
                <a:solidFill>
                  <a:srgbClr val="2B4150"/>
                </a:solidFill>
                <a:latin typeface="PT Serif" pitchFamily="34" charset="0"/>
                <a:ea typeface="PT Serif" pitchFamily="34" charset="-122"/>
                <a:cs typeface="PT Serif" pitchFamily="34" charset="-120"/>
              </a:rPr>
              <a:t>: Bao gồm cảm biến, nút dừng khẩn cấp và rào chắn bảo vệ, giúp ngăn ngừa tai nạn lao động.</a:t>
            </a:r>
            <a:endParaRPr lang="en-US" sz="1750" dirty="0"/>
          </a:p>
        </p:txBody>
      </p:sp>
      <p:pic>
        <p:nvPicPr>
          <p:cNvPr id="14" name="Picture 13">
            <a:extLst>
              <a:ext uri="{FF2B5EF4-FFF2-40B4-BE49-F238E27FC236}">
                <a16:creationId xmlns:a16="http://schemas.microsoft.com/office/drawing/2014/main" id="{F384DE38-939D-4125-7FD4-1DF8B1C36C7A}"/>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211133" y="1183"/>
            <a:ext cx="2782142" cy="2782142"/>
          </a:xfrm>
          <a:prstGeom prst="rect">
            <a:avLst/>
          </a:prstGeom>
        </p:spPr>
      </p:pic>
      <p:sp>
        <p:nvSpPr>
          <p:cNvPr id="3" name="Shape 0"/>
          <p:cNvSpPr/>
          <p:nvPr/>
        </p:nvSpPr>
        <p:spPr>
          <a:xfrm>
            <a:off x="825222" y="3018592"/>
            <a:ext cx="22860" cy="4635818"/>
          </a:xfrm>
          <a:prstGeom prst="roundRect">
            <a:avLst>
              <a:gd name="adj" fmla="val 384352"/>
            </a:avLst>
          </a:prstGeom>
          <a:solidFill>
            <a:srgbClr val="B9D0DE"/>
          </a:solidFill>
          <a:ln/>
        </p:spPr>
      </p:sp>
      <p:sp>
        <p:nvSpPr>
          <p:cNvPr id="4" name="Shape 1"/>
          <p:cNvSpPr/>
          <p:nvPr/>
        </p:nvSpPr>
        <p:spPr>
          <a:xfrm>
            <a:off x="996791" y="3425428"/>
            <a:ext cx="732115" cy="22860"/>
          </a:xfrm>
          <a:prstGeom prst="roundRect">
            <a:avLst>
              <a:gd name="adj" fmla="val 384352"/>
            </a:avLst>
          </a:prstGeom>
          <a:solidFill>
            <a:srgbClr val="2B678C"/>
          </a:solidFill>
          <a:ln/>
        </p:spPr>
      </p:sp>
      <p:sp>
        <p:nvSpPr>
          <p:cNvPr id="5" name="Shape 2"/>
          <p:cNvSpPr/>
          <p:nvPr/>
        </p:nvSpPr>
        <p:spPr>
          <a:xfrm>
            <a:off x="653653" y="3253859"/>
            <a:ext cx="365998" cy="365998"/>
          </a:xfrm>
          <a:prstGeom prst="roundRect">
            <a:avLst>
              <a:gd name="adj" fmla="val 24006"/>
            </a:avLst>
          </a:prstGeom>
          <a:solidFill>
            <a:srgbClr val="124E73"/>
          </a:solidFill>
          <a:ln w="7620">
            <a:solidFill>
              <a:srgbClr val="2B678C"/>
            </a:solidFill>
            <a:prstDash val="solid"/>
          </a:ln>
        </p:spPr>
      </p:sp>
      <p:sp>
        <p:nvSpPr>
          <p:cNvPr id="6" name="Text 3"/>
          <p:cNvSpPr/>
          <p:nvPr/>
        </p:nvSpPr>
        <p:spPr>
          <a:xfrm>
            <a:off x="5516642" y="3188613"/>
            <a:ext cx="4261604" cy="326827"/>
          </a:xfrm>
          <a:prstGeom prst="rect">
            <a:avLst/>
          </a:prstGeom>
          <a:noFill/>
          <a:ln/>
        </p:spPr>
        <p:txBody>
          <a:bodyPr wrap="none" lIns="0" tIns="0" rIns="0" bIns="0" rtlCol="0" anchor="t"/>
          <a:lstStyle/>
          <a:p>
            <a:pPr marL="0" indent="0">
              <a:lnSpc>
                <a:spcPts val="2550"/>
              </a:lnSpc>
              <a:buNone/>
            </a:pPr>
            <a:r>
              <a:rPr lang="en-US" sz="2050" b="1" kern="0" spc="-62"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 </a:t>
            </a:r>
            <a:endParaRPr lang="en-US" sz="2050" dirty="0"/>
          </a:p>
        </p:txBody>
      </p:sp>
      <p:sp>
        <p:nvSpPr>
          <p:cNvPr id="7" name="Text 4"/>
          <p:cNvSpPr/>
          <p:nvPr/>
        </p:nvSpPr>
        <p:spPr>
          <a:xfrm>
            <a:off x="1987153" y="3680103"/>
            <a:ext cx="11911132" cy="334685"/>
          </a:xfrm>
          <a:prstGeom prst="rect">
            <a:avLst/>
          </a:prstGeom>
          <a:noFill/>
          <a:ln/>
        </p:spPr>
        <p:txBody>
          <a:bodyPr wrap="none" lIns="0" tIns="0" rIns="0" bIns="0" rtlCol="0" anchor="t"/>
          <a:lstStyle/>
          <a:p>
            <a:pPr marL="0" indent="0">
              <a:lnSpc>
                <a:spcPts val="2600"/>
              </a:lnSpc>
              <a:buNone/>
            </a:pPr>
            <a:endParaRPr lang="en-US" sz="1600" dirty="0"/>
          </a:p>
        </p:txBody>
      </p:sp>
      <p:sp>
        <p:nvSpPr>
          <p:cNvPr id="8" name="Text 5"/>
          <p:cNvSpPr/>
          <p:nvPr/>
        </p:nvSpPr>
        <p:spPr>
          <a:xfrm>
            <a:off x="1987153" y="4140279"/>
            <a:ext cx="11911132" cy="669369"/>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Cấu trúc máy</a:t>
            </a:r>
            <a:r>
              <a:rPr lang="en-US" sz="1600" kern="0" spc="-33" dirty="0">
                <a:solidFill>
                  <a:srgbClr val="2B4150"/>
                </a:solidFill>
                <a:latin typeface="PT Serif" pitchFamily="34" charset="0"/>
                <a:ea typeface="PT Serif" pitchFamily="34" charset="-122"/>
                <a:cs typeface="PT Serif" pitchFamily="34" charset="-120"/>
              </a:rPr>
              <a:t>: Bao gồm khung thép chắc chắn giúp giữ vững các bộ phận và chịu được áp lực lớn, cùng bàn ép phẳng để đảm bảo áp lực phân bố đồng nhất, tạo ra sản phẩm đạt tiêu chuẩn.</a:t>
            </a:r>
            <a:endParaRPr lang="en-US" sz="1600" dirty="0"/>
          </a:p>
        </p:txBody>
      </p:sp>
      <p:sp>
        <p:nvSpPr>
          <p:cNvPr id="9" name="Text 6"/>
          <p:cNvSpPr/>
          <p:nvPr/>
        </p:nvSpPr>
        <p:spPr>
          <a:xfrm>
            <a:off x="1987153" y="4935141"/>
            <a:ext cx="11911132" cy="334685"/>
          </a:xfrm>
          <a:prstGeom prst="rect">
            <a:avLst/>
          </a:prstGeom>
          <a:noFill/>
          <a:ln/>
        </p:spPr>
        <p:txBody>
          <a:bodyPr wrap="none" lIns="0" tIns="0" rIns="0" bIns="0" rtlCol="0" anchor="t"/>
          <a:lstStyle/>
          <a:p>
            <a:pPr marL="0" indent="0" algn="l">
              <a:lnSpc>
                <a:spcPts val="2600"/>
              </a:lnSpc>
              <a:buNone/>
            </a:pPr>
            <a:endParaRPr lang="en-US" sz="1600" dirty="0"/>
          </a:p>
        </p:txBody>
      </p:sp>
      <p:sp>
        <p:nvSpPr>
          <p:cNvPr id="10" name="Text 7"/>
          <p:cNvSpPr/>
          <p:nvPr/>
        </p:nvSpPr>
        <p:spPr>
          <a:xfrm>
            <a:off x="1987153" y="5395317"/>
            <a:ext cx="11911132" cy="669369"/>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Nguyên lý hoạt động</a:t>
            </a:r>
            <a:r>
              <a:rPr lang="en-US" sz="1600" kern="0" spc="-33" dirty="0">
                <a:solidFill>
                  <a:srgbClr val="2B4150"/>
                </a:solidFill>
                <a:latin typeface="PT Serif" pitchFamily="34" charset="0"/>
                <a:ea typeface="PT Serif" pitchFamily="34" charset="-122"/>
                <a:cs typeface="PT Serif" pitchFamily="34" charset="-120"/>
              </a:rPr>
              <a:t>: Sử dụng hệ thống thủy lực để tạo ra áp lực mạnh mẽ. Bơm thủy lực cung cấp dầu vào xi lanh, tạo áp suất để ép các lớp gỗ lại với nhau.</a:t>
            </a:r>
            <a:endParaRPr lang="en-US" sz="1600" dirty="0"/>
          </a:p>
        </p:txBody>
      </p:sp>
      <p:sp>
        <p:nvSpPr>
          <p:cNvPr id="11" name="Text 8"/>
          <p:cNvSpPr/>
          <p:nvPr/>
        </p:nvSpPr>
        <p:spPr>
          <a:xfrm>
            <a:off x="1987153" y="6190178"/>
            <a:ext cx="11911132" cy="334685"/>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Điều chỉnh quy trình</a:t>
            </a:r>
            <a:r>
              <a:rPr lang="en-US" sz="1600" kern="0" spc="-33" dirty="0">
                <a:solidFill>
                  <a:srgbClr val="2B4150"/>
                </a:solidFill>
                <a:latin typeface="PT Serif" pitchFamily="34" charset="0"/>
                <a:ea typeface="PT Serif" pitchFamily="34" charset="-122"/>
                <a:cs typeface="PT Serif" pitchFamily="34" charset="-120"/>
              </a:rPr>
              <a:t>: Các bộ điều khiển cho phép điều chỉnh áp lực, thời gian và nhiệt độ phù hợp với từng loại gỗ và sản phẩm.</a:t>
            </a:r>
            <a:endParaRPr lang="en-US" sz="1600" dirty="0"/>
          </a:p>
        </p:txBody>
      </p:sp>
      <p:sp>
        <p:nvSpPr>
          <p:cNvPr id="12" name="Text 9"/>
          <p:cNvSpPr/>
          <p:nvPr/>
        </p:nvSpPr>
        <p:spPr>
          <a:xfrm>
            <a:off x="1987153" y="6650355"/>
            <a:ext cx="11911132" cy="334685"/>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Hệ thống gia nhiệt</a:t>
            </a:r>
            <a:r>
              <a:rPr lang="en-US" sz="1600" kern="0" spc="-33" dirty="0">
                <a:solidFill>
                  <a:srgbClr val="2B4150"/>
                </a:solidFill>
                <a:latin typeface="PT Serif" pitchFamily="34" charset="0"/>
                <a:ea typeface="PT Serif" pitchFamily="34" charset="-122"/>
                <a:cs typeface="PT Serif" pitchFamily="34" charset="-120"/>
              </a:rPr>
              <a:t>: Đảm bảo các chất kết dính hoạt động hiệu quả để tạo sản phẩm chất lượng cao.</a:t>
            </a:r>
            <a:endParaRPr lang="en-US" sz="1600" dirty="0"/>
          </a:p>
        </p:txBody>
      </p:sp>
      <p:sp>
        <p:nvSpPr>
          <p:cNvPr id="13" name="Text 10"/>
          <p:cNvSpPr/>
          <p:nvPr/>
        </p:nvSpPr>
        <p:spPr>
          <a:xfrm>
            <a:off x="1987153" y="7110532"/>
            <a:ext cx="11911132" cy="334685"/>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Hoàn tất chu trình</a:t>
            </a:r>
            <a:r>
              <a:rPr lang="en-US" sz="1600" kern="0" spc="-33" dirty="0">
                <a:solidFill>
                  <a:srgbClr val="2B4150"/>
                </a:solidFill>
                <a:latin typeface="PT Serif" pitchFamily="34" charset="0"/>
                <a:ea typeface="PT Serif" pitchFamily="34" charset="-122"/>
                <a:cs typeface="PT Serif" pitchFamily="34" charset="-120"/>
              </a:rPr>
              <a:t>: Sau khi ép xong, máy tự động dừng và gỡ bỏ sản phẩm ra khỏi bàn ép.</a:t>
            </a:r>
            <a:endParaRPr lang="en-US" sz="1600" dirty="0"/>
          </a:p>
        </p:txBody>
      </p:sp>
      <p:pic>
        <p:nvPicPr>
          <p:cNvPr id="14" name="Picture 13">
            <a:extLst>
              <a:ext uri="{FF2B5EF4-FFF2-40B4-BE49-F238E27FC236}">
                <a16:creationId xmlns:a16="http://schemas.microsoft.com/office/drawing/2014/main" id="{95273437-172D-8C3B-68DA-A5A064E685B5}"/>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flipH="1">
            <a:off x="793790" y="1498640"/>
            <a:ext cx="98107" cy="5293711"/>
          </a:xfrm>
          <a:prstGeom prst="roundRect">
            <a:avLst>
              <a:gd name="adj" fmla="val 312558"/>
            </a:avLst>
          </a:prstGeom>
          <a:solidFill>
            <a:srgbClr val="B9D0DE"/>
          </a:solidFill>
          <a:ln/>
        </p:spPr>
      </p:sp>
      <p:sp>
        <p:nvSpPr>
          <p:cNvPr id="3" name="Shape 1"/>
          <p:cNvSpPr/>
          <p:nvPr/>
        </p:nvSpPr>
        <p:spPr>
          <a:xfrm>
            <a:off x="1075075" y="1936909"/>
            <a:ext cx="793790" cy="30480"/>
          </a:xfrm>
          <a:prstGeom prst="roundRect">
            <a:avLst>
              <a:gd name="adj" fmla="val 312558"/>
            </a:avLst>
          </a:prstGeom>
          <a:solidFill>
            <a:srgbClr val="2B678C"/>
          </a:solidFill>
          <a:ln/>
        </p:spPr>
      </p:sp>
      <p:sp>
        <p:nvSpPr>
          <p:cNvPr id="4" name="Shape 2"/>
          <p:cNvSpPr/>
          <p:nvPr/>
        </p:nvSpPr>
        <p:spPr>
          <a:xfrm>
            <a:off x="708720" y="1753791"/>
            <a:ext cx="396835" cy="396835"/>
          </a:xfrm>
          <a:prstGeom prst="roundRect">
            <a:avLst>
              <a:gd name="adj" fmla="val 24007"/>
            </a:avLst>
          </a:prstGeom>
          <a:solidFill>
            <a:srgbClr val="124E73"/>
          </a:solidFill>
          <a:ln w="7620">
            <a:solidFill>
              <a:srgbClr val="2B678C"/>
            </a:solidFill>
            <a:prstDash val="solid"/>
          </a:ln>
        </p:spPr>
      </p:sp>
      <p:sp>
        <p:nvSpPr>
          <p:cNvPr id="5" name="Text 3"/>
          <p:cNvSpPr/>
          <p:nvPr/>
        </p:nvSpPr>
        <p:spPr>
          <a:xfrm>
            <a:off x="2154674" y="1725454"/>
            <a:ext cx="479738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 Ứng dụng trong ngành chế biến gỗ</a:t>
            </a:r>
            <a:endParaRPr lang="en-US" sz="2200" dirty="0"/>
          </a:p>
        </p:txBody>
      </p:sp>
      <p:sp>
        <p:nvSpPr>
          <p:cNvPr id="6" name="Text 4"/>
          <p:cNvSpPr/>
          <p:nvPr/>
        </p:nvSpPr>
        <p:spPr>
          <a:xfrm>
            <a:off x="2154674" y="2215872"/>
            <a:ext cx="116819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5"/>
          <p:cNvSpPr/>
          <p:nvPr/>
        </p:nvSpPr>
        <p:spPr>
          <a:xfrm>
            <a:off x="793790" y="3140035"/>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Tạo tấm ván ép chất lượng cao</a:t>
            </a:r>
            <a:r>
              <a:rPr lang="en-US" sz="1750" kern="0" spc="-36" dirty="0">
                <a:solidFill>
                  <a:srgbClr val="2B4150"/>
                </a:solidFill>
                <a:latin typeface="PT Serif" pitchFamily="34" charset="0"/>
                <a:ea typeface="PT Serif" pitchFamily="34" charset="-122"/>
                <a:cs typeface="PT Serif" pitchFamily="34" charset="-120"/>
              </a:rPr>
              <a:t>: Máy ép ván gỗ giúp tạo ra các tấm ván ép từ nhiều lớp gỗ, tối ưu hóa nguyên liệu và tạo ra sản phẩm bền vững, thẩm mỹ.</a:t>
            </a:r>
            <a:endParaRPr lang="en-US" sz="1750" dirty="0"/>
          </a:p>
        </p:txBody>
      </p:sp>
      <p:sp>
        <p:nvSpPr>
          <p:cNvPr id="8" name="Text 6"/>
          <p:cNvSpPr/>
          <p:nvPr/>
        </p:nvSpPr>
        <p:spPr>
          <a:xfrm>
            <a:off x="793790" y="4131580"/>
            <a:ext cx="8933014"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Sản xuất nội thất</a:t>
            </a:r>
            <a:r>
              <a:rPr lang="en-US" sz="1750" kern="0" spc="-36" dirty="0">
                <a:solidFill>
                  <a:srgbClr val="2B4150"/>
                </a:solidFill>
                <a:latin typeface="PT Serif" pitchFamily="34" charset="0"/>
                <a:ea typeface="PT Serif" pitchFamily="34" charset="-122"/>
                <a:cs typeface="PT Serif" pitchFamily="34" charset="-120"/>
              </a:rPr>
              <a:t>: Máy được sử dụng để sản xuất các sản phẩm như bàn, ghế, tủ, có giá trị thẩm mỹ và thân thiện với môi trường nhờ vào việc sử dụng gỗ vụn và nguyên liệu tái chế.</a:t>
            </a:r>
            <a:endParaRPr lang="en-US" sz="1750" dirty="0"/>
          </a:p>
        </p:txBody>
      </p:sp>
      <p:sp>
        <p:nvSpPr>
          <p:cNvPr id="9" name="Text 7"/>
          <p:cNvSpPr/>
          <p:nvPr/>
        </p:nvSpPr>
        <p:spPr>
          <a:xfrm>
            <a:off x="793790" y="5113139"/>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Ứng dụng trong xây dựng</a:t>
            </a:r>
            <a:r>
              <a:rPr lang="en-US" sz="1750" kern="0" spc="-36" dirty="0">
                <a:solidFill>
                  <a:srgbClr val="2B4150"/>
                </a:solidFill>
                <a:latin typeface="PT Serif" pitchFamily="34" charset="0"/>
                <a:ea typeface="PT Serif" pitchFamily="34" charset="-122"/>
                <a:cs typeface="PT Serif" pitchFamily="34" charset="-120"/>
              </a:rPr>
              <a:t>: Máy cũng sản xuất ván lát sàn, ván ghép, và vật liệu xây dựng khác, nâng cao giá trị kinh tế ngành chế biến gỗ.</a:t>
            </a:r>
            <a:endParaRPr lang="en-US" sz="1750" dirty="0"/>
          </a:p>
        </p:txBody>
      </p:sp>
      <p:sp>
        <p:nvSpPr>
          <p:cNvPr id="10" name="Text 8"/>
          <p:cNvSpPr/>
          <p:nvPr/>
        </p:nvSpPr>
        <p:spPr>
          <a:xfrm>
            <a:off x="786289" y="6066307"/>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Tối ưu hóa quy trình sản xuất</a:t>
            </a:r>
            <a:r>
              <a:rPr lang="en-US" sz="1750" kern="0" spc="-36" dirty="0">
                <a:solidFill>
                  <a:srgbClr val="2B4150"/>
                </a:solidFill>
                <a:latin typeface="PT Serif" pitchFamily="34" charset="0"/>
                <a:ea typeface="PT Serif" pitchFamily="34" charset="-122"/>
                <a:cs typeface="PT Serif" pitchFamily="34" charset="-120"/>
              </a:rPr>
              <a:t>: Máy ép ván gỗ giúp giảm lãng phí, tăng hiệu suất và điều chỉnh chính xác áp lực, nhiệt độ, đảm bảo chất lượng sản phẩm đồng đều.</a:t>
            </a:r>
            <a:endParaRPr lang="en-US" sz="1750" dirty="0"/>
          </a:p>
        </p:txBody>
      </p:sp>
      <p:pic>
        <p:nvPicPr>
          <p:cNvPr id="11" name="Image 0" descr="preencoded.png"/>
          <p:cNvPicPr>
            <a:picLocks noChangeAspect="1"/>
          </p:cNvPicPr>
          <p:nvPr/>
        </p:nvPicPr>
        <p:blipFill>
          <a:blip r:embed="rId3"/>
          <a:stretch>
            <a:fillRect/>
          </a:stretch>
        </p:blipFill>
        <p:spPr>
          <a:xfrm>
            <a:off x="10478811" y="3737432"/>
            <a:ext cx="3797379" cy="2592824"/>
          </a:xfrm>
          <a:prstGeom prst="rect">
            <a:avLst/>
          </a:prstGeom>
        </p:spPr>
      </p:pic>
      <p:sp>
        <p:nvSpPr>
          <p:cNvPr id="12" name="Text 9"/>
          <p:cNvSpPr/>
          <p:nvPr/>
        </p:nvSpPr>
        <p:spPr>
          <a:xfrm>
            <a:off x="10046732" y="6163866"/>
            <a:ext cx="3797379"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13" name="Picture 12">
            <a:extLst>
              <a:ext uri="{FF2B5EF4-FFF2-40B4-BE49-F238E27FC236}">
                <a16:creationId xmlns:a16="http://schemas.microsoft.com/office/drawing/2014/main" id="{F08727C3-9AD7-C355-534D-EC48F1CC332E}"/>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30635" y="572810"/>
            <a:ext cx="2569131" cy="2569131"/>
          </a:xfrm>
          <a:prstGeom prst="rect">
            <a:avLst/>
          </a:prstGeom>
        </p:spPr>
      </p:pic>
      <p:sp>
        <p:nvSpPr>
          <p:cNvPr id="3" name="Shape 0"/>
          <p:cNvSpPr/>
          <p:nvPr/>
        </p:nvSpPr>
        <p:spPr>
          <a:xfrm>
            <a:off x="821650" y="3376255"/>
            <a:ext cx="22860" cy="4283512"/>
          </a:xfrm>
          <a:prstGeom prst="roundRect">
            <a:avLst>
              <a:gd name="adj" fmla="val 382724"/>
            </a:avLst>
          </a:prstGeom>
          <a:solidFill>
            <a:srgbClr val="B9D0DE"/>
          </a:solidFill>
          <a:ln/>
        </p:spPr>
      </p:sp>
      <p:sp>
        <p:nvSpPr>
          <p:cNvPr id="4" name="Shape 1"/>
          <p:cNvSpPr/>
          <p:nvPr/>
        </p:nvSpPr>
        <p:spPr>
          <a:xfrm>
            <a:off x="992445" y="3781306"/>
            <a:ext cx="729020" cy="22860"/>
          </a:xfrm>
          <a:prstGeom prst="roundRect">
            <a:avLst>
              <a:gd name="adj" fmla="val 382724"/>
            </a:avLst>
          </a:prstGeom>
          <a:solidFill>
            <a:srgbClr val="2B678C"/>
          </a:solidFill>
          <a:ln/>
        </p:spPr>
      </p:sp>
      <p:sp>
        <p:nvSpPr>
          <p:cNvPr id="5" name="Shape 2"/>
          <p:cNvSpPr/>
          <p:nvPr/>
        </p:nvSpPr>
        <p:spPr>
          <a:xfrm>
            <a:off x="650855" y="3610570"/>
            <a:ext cx="364450" cy="364450"/>
          </a:xfrm>
          <a:prstGeom prst="roundRect">
            <a:avLst>
              <a:gd name="adj" fmla="val 24006"/>
            </a:avLst>
          </a:prstGeom>
          <a:solidFill>
            <a:srgbClr val="124E73"/>
          </a:solidFill>
          <a:ln w="7620">
            <a:solidFill>
              <a:srgbClr val="2B678C"/>
            </a:solidFill>
            <a:prstDash val="solid"/>
          </a:ln>
        </p:spPr>
      </p:sp>
      <p:sp>
        <p:nvSpPr>
          <p:cNvPr id="6" name="Text 3"/>
          <p:cNvSpPr/>
          <p:nvPr/>
        </p:nvSpPr>
        <p:spPr>
          <a:xfrm>
            <a:off x="5146380" y="3510260"/>
            <a:ext cx="2972753" cy="325398"/>
          </a:xfrm>
          <a:prstGeom prst="rect">
            <a:avLst/>
          </a:prstGeom>
          <a:noFill/>
          <a:ln/>
        </p:spPr>
        <p:txBody>
          <a:bodyPr wrap="none" lIns="0" tIns="0" rIns="0" bIns="0" rtlCol="0" anchor="t"/>
          <a:lstStyle/>
          <a:p>
            <a:pPr marL="0" indent="0">
              <a:lnSpc>
                <a:spcPts val="2550"/>
              </a:lnSpc>
              <a:buNone/>
            </a:pPr>
            <a:r>
              <a:rPr lang="en-US" sz="3200" b="1" kern="0" spc="-62"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3200" dirty="0"/>
          </a:p>
        </p:txBody>
      </p:sp>
      <p:sp>
        <p:nvSpPr>
          <p:cNvPr id="7" name="Text 4"/>
          <p:cNvSpPr/>
          <p:nvPr/>
        </p:nvSpPr>
        <p:spPr>
          <a:xfrm>
            <a:off x="1978700" y="4034790"/>
            <a:ext cx="11922681" cy="333375"/>
          </a:xfrm>
          <a:prstGeom prst="rect">
            <a:avLst/>
          </a:prstGeom>
          <a:noFill/>
          <a:ln/>
        </p:spPr>
        <p:txBody>
          <a:bodyPr wrap="none" lIns="0" tIns="0" rIns="0" bIns="0" rtlCol="0" anchor="t"/>
          <a:lstStyle/>
          <a:p>
            <a:pPr marL="0" indent="0">
              <a:lnSpc>
                <a:spcPts val="2600"/>
              </a:lnSpc>
              <a:buNone/>
            </a:pPr>
            <a:endParaRPr lang="en-US" sz="1600" dirty="0"/>
          </a:p>
        </p:txBody>
      </p:sp>
      <p:sp>
        <p:nvSpPr>
          <p:cNvPr id="8" name="Text 5"/>
          <p:cNvSpPr/>
          <p:nvPr/>
        </p:nvSpPr>
        <p:spPr>
          <a:xfrm>
            <a:off x="1235122" y="4697015"/>
            <a:ext cx="12990581" cy="666750"/>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err="1">
                <a:solidFill>
                  <a:srgbClr val="2B4150"/>
                </a:solidFill>
                <a:latin typeface="PT Serif" pitchFamily="34" charset="0"/>
                <a:ea typeface="PT Serif" pitchFamily="34" charset="-122"/>
                <a:cs typeface="PT Serif" pitchFamily="34" charset="-120"/>
              </a:rPr>
              <a:t>Tiếp</a:t>
            </a:r>
            <a:r>
              <a:rPr lang="en-US" sz="1600" b="1" kern="0" spc="-33" dirty="0">
                <a:solidFill>
                  <a:srgbClr val="2B4150"/>
                </a:solidFill>
                <a:latin typeface="PT Serif" pitchFamily="34" charset="0"/>
                <a:ea typeface="PT Serif" pitchFamily="34" charset="-122"/>
                <a:cs typeface="PT Serif" pitchFamily="34" charset="-120"/>
              </a:rPr>
              <a:t> </a:t>
            </a:r>
            <a:r>
              <a:rPr lang="en-US" sz="1600" b="1" kern="0" spc="-33" dirty="0" err="1">
                <a:solidFill>
                  <a:srgbClr val="2B4150"/>
                </a:solidFill>
                <a:latin typeface="PT Serif" pitchFamily="34" charset="0"/>
                <a:ea typeface="PT Serif" pitchFamily="34" charset="-122"/>
                <a:cs typeface="PT Serif" pitchFamily="34" charset="-120"/>
              </a:rPr>
              <a:t>xúc</a:t>
            </a:r>
            <a:r>
              <a:rPr lang="en-US" sz="1600" b="1" kern="0" spc="-33" dirty="0">
                <a:solidFill>
                  <a:srgbClr val="2B4150"/>
                </a:solidFill>
                <a:latin typeface="PT Serif" pitchFamily="34" charset="0"/>
                <a:ea typeface="PT Serif" pitchFamily="34" charset="-122"/>
                <a:cs typeface="PT Serif" pitchFamily="34" charset="-120"/>
              </a:rPr>
              <a:t> với bộ phận chuyển động</a:t>
            </a:r>
            <a:r>
              <a:rPr lang="en-US" sz="1600" kern="0" spc="-33" dirty="0">
                <a:solidFill>
                  <a:srgbClr val="2B4150"/>
                </a:solidFill>
                <a:latin typeface="PT Serif" pitchFamily="34" charset="0"/>
                <a:ea typeface="PT Serif" pitchFamily="34" charset="-122"/>
                <a:cs typeface="PT Serif" pitchFamily="34" charset="-120"/>
              </a:rPr>
              <a:t>: Các bộ phận như bàn ép, xi lanh thủy lực có thể gây chấn thương nặng nếu không tuân thủ quy tắc an toàn.</a:t>
            </a:r>
            <a:endParaRPr lang="en-US" sz="1600" dirty="0"/>
          </a:p>
        </p:txBody>
      </p:sp>
      <p:sp>
        <p:nvSpPr>
          <p:cNvPr id="9" name="Text 6"/>
          <p:cNvSpPr/>
          <p:nvPr/>
        </p:nvSpPr>
        <p:spPr>
          <a:xfrm>
            <a:off x="1235122" y="5261009"/>
            <a:ext cx="12990581" cy="333375"/>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Chấn thương cơ học do vật liệu nặng</a:t>
            </a:r>
            <a:r>
              <a:rPr lang="en-US" sz="1600" kern="0" spc="-33" dirty="0">
                <a:solidFill>
                  <a:srgbClr val="2B4150"/>
                </a:solidFill>
                <a:latin typeface="PT Serif" pitchFamily="34" charset="0"/>
                <a:ea typeface="PT Serif" pitchFamily="34" charset="-122"/>
                <a:cs typeface="PT Serif" pitchFamily="34" charset="-120"/>
              </a:rPr>
              <a:t>: Việc nâng, kéo, di chuyển nguyên liệu làm tăng nguy cơ chấn thương.</a:t>
            </a:r>
            <a:endParaRPr lang="en-US" sz="1600" dirty="0"/>
          </a:p>
        </p:txBody>
      </p:sp>
      <p:sp>
        <p:nvSpPr>
          <p:cNvPr id="10" name="Text 7"/>
          <p:cNvSpPr/>
          <p:nvPr/>
        </p:nvSpPr>
        <p:spPr>
          <a:xfrm>
            <a:off x="1235121" y="5805606"/>
            <a:ext cx="13412653" cy="666750"/>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Nén khí và nổ do áp suất cao</a:t>
            </a:r>
            <a:r>
              <a:rPr lang="en-US" sz="1600" kern="0" spc="-33" dirty="0">
                <a:solidFill>
                  <a:srgbClr val="2B4150"/>
                </a:solidFill>
                <a:latin typeface="PT Serif" pitchFamily="34" charset="0"/>
                <a:ea typeface="PT Serif" pitchFamily="34" charset="-122"/>
                <a:cs typeface="PT Serif" pitchFamily="34" charset="-120"/>
              </a:rPr>
              <a:t>: Quá trình ép có thể dẫn đến hiện tượng nổ, nguy hiểm cho người vận hành và những người xung quanh.</a:t>
            </a:r>
            <a:endParaRPr lang="en-US" sz="1600" dirty="0"/>
          </a:p>
        </p:txBody>
      </p:sp>
      <p:sp>
        <p:nvSpPr>
          <p:cNvPr id="11" name="Text 8"/>
          <p:cNvSpPr/>
          <p:nvPr/>
        </p:nvSpPr>
        <p:spPr>
          <a:xfrm>
            <a:off x="1235122" y="6383398"/>
            <a:ext cx="12990581" cy="666750"/>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Bệnh nghề nghiệp và vấn đề sức khỏe lâu dài</a:t>
            </a:r>
            <a:r>
              <a:rPr lang="en-US" sz="1600" kern="0" spc="-33" dirty="0">
                <a:solidFill>
                  <a:srgbClr val="2B4150"/>
                </a:solidFill>
                <a:latin typeface="PT Serif" pitchFamily="34" charset="0"/>
                <a:ea typeface="PT Serif" pitchFamily="34" charset="-122"/>
                <a:cs typeface="PT Serif" pitchFamily="34" charset="-120"/>
              </a:rPr>
              <a:t>: Tiếp xúc với bụi gỗ và hóa chất có thể gây vấn đề về hô hấp, dị ứng nếu không bảo vệ đúng cách.</a:t>
            </a:r>
            <a:endParaRPr lang="en-US" sz="1600" dirty="0"/>
          </a:p>
        </p:txBody>
      </p:sp>
      <p:sp>
        <p:nvSpPr>
          <p:cNvPr id="12" name="Text 9"/>
          <p:cNvSpPr/>
          <p:nvPr/>
        </p:nvSpPr>
        <p:spPr>
          <a:xfrm>
            <a:off x="1235122" y="6951464"/>
            <a:ext cx="12990581" cy="333375"/>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Giải pháp</a:t>
            </a:r>
            <a:r>
              <a:rPr lang="en-US" sz="1600" kern="0" spc="-33" dirty="0">
                <a:solidFill>
                  <a:srgbClr val="2B4150"/>
                </a:solidFill>
                <a:latin typeface="PT Serif" pitchFamily="34" charset="0"/>
                <a:ea typeface="PT Serif" pitchFamily="34" charset="-122"/>
                <a:cs typeface="PT Serif" pitchFamily="34" charset="-120"/>
              </a:rPr>
              <a:t>: Tuân thủ quy định an toàn lao động, đào tạo bài bản và sử dụng thiết bị bảo hộ để giảm thiểu rủi ro.</a:t>
            </a:r>
            <a:endParaRPr lang="en-US" sz="1600" dirty="0"/>
          </a:p>
        </p:txBody>
      </p:sp>
      <p:pic>
        <p:nvPicPr>
          <p:cNvPr id="13" name="Picture 12">
            <a:extLst>
              <a:ext uri="{FF2B5EF4-FFF2-40B4-BE49-F238E27FC236}">
                <a16:creationId xmlns:a16="http://schemas.microsoft.com/office/drawing/2014/main" id="{2DB8206E-3903-9AE5-42CA-D2B98E69E8EC}"/>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14248" y="532924"/>
            <a:ext cx="3801785" cy="332780"/>
          </a:xfrm>
          <a:prstGeom prst="rect">
            <a:avLst/>
          </a:prstGeom>
          <a:noFill/>
          <a:ln/>
        </p:spPr>
        <p:txBody>
          <a:bodyPr wrap="none" lIns="0" tIns="0" rIns="0" bIns="0" rtlCol="0" anchor="t"/>
          <a:lstStyle/>
          <a:p>
            <a:pPr marL="0" indent="0" algn="ctr">
              <a:lnSpc>
                <a:spcPts val="2600"/>
              </a:lnSpc>
              <a:buNone/>
            </a:pPr>
            <a:r>
              <a:rPr lang="en-US" sz="3200" b="1" kern="0" spc="-63"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3200" dirty="0"/>
          </a:p>
        </p:txBody>
      </p:sp>
      <p:pic>
        <p:nvPicPr>
          <p:cNvPr id="3" name="Image 0" descr="preencoded.png"/>
          <p:cNvPicPr>
            <a:picLocks noChangeAspect="1"/>
          </p:cNvPicPr>
          <p:nvPr/>
        </p:nvPicPr>
        <p:blipFill>
          <a:blip r:embed="rId3"/>
          <a:stretch>
            <a:fillRect/>
          </a:stretch>
        </p:blipFill>
        <p:spPr>
          <a:xfrm>
            <a:off x="4830366" y="1065371"/>
            <a:ext cx="4969669" cy="2760821"/>
          </a:xfrm>
          <a:prstGeom prst="rect">
            <a:avLst/>
          </a:prstGeom>
        </p:spPr>
      </p:pic>
      <p:sp>
        <p:nvSpPr>
          <p:cNvPr id="4" name="Text 1"/>
          <p:cNvSpPr/>
          <p:nvPr/>
        </p:nvSpPr>
        <p:spPr>
          <a:xfrm>
            <a:off x="621149" y="4025860"/>
            <a:ext cx="13388102" cy="283964"/>
          </a:xfrm>
          <a:prstGeom prst="rect">
            <a:avLst/>
          </a:prstGeom>
          <a:noFill/>
          <a:ln/>
        </p:spPr>
        <p:txBody>
          <a:bodyPr wrap="none" lIns="0" tIns="0" rIns="0" bIns="0" rtlCol="0" anchor="t"/>
          <a:lstStyle/>
          <a:p>
            <a:pPr marL="0" indent="0" algn="ctr">
              <a:lnSpc>
                <a:spcPts val="2200"/>
              </a:lnSpc>
              <a:buNone/>
            </a:pPr>
            <a:endParaRPr lang="en-US" sz="1350" dirty="0"/>
          </a:p>
        </p:txBody>
      </p:sp>
      <p:pic>
        <p:nvPicPr>
          <p:cNvPr id="5" name="Image 1" descr="preencoded.png"/>
          <p:cNvPicPr>
            <a:picLocks noChangeAspect="1"/>
          </p:cNvPicPr>
          <p:nvPr/>
        </p:nvPicPr>
        <p:blipFill>
          <a:blip r:embed="rId4"/>
          <a:stretch>
            <a:fillRect/>
          </a:stretch>
        </p:blipFill>
        <p:spPr>
          <a:xfrm>
            <a:off x="621149" y="4509492"/>
            <a:ext cx="887373" cy="3187184"/>
          </a:xfrm>
          <a:prstGeom prst="rect">
            <a:avLst/>
          </a:prstGeom>
        </p:spPr>
      </p:pic>
      <p:sp>
        <p:nvSpPr>
          <p:cNvPr id="6" name="Text 2"/>
          <p:cNvSpPr/>
          <p:nvPr/>
        </p:nvSpPr>
        <p:spPr>
          <a:xfrm>
            <a:off x="1774746" y="4686895"/>
            <a:ext cx="3944064" cy="277178"/>
          </a:xfrm>
          <a:prstGeom prst="rect">
            <a:avLst/>
          </a:prstGeom>
          <a:noFill/>
          <a:ln/>
        </p:spPr>
        <p:txBody>
          <a:bodyPr wrap="none" lIns="0" tIns="0" rIns="0" bIns="0" rtlCol="0" anchor="t"/>
          <a:lstStyle/>
          <a:p>
            <a:pPr marL="0" indent="0">
              <a:lnSpc>
                <a:spcPts val="2150"/>
              </a:lnSpc>
              <a:buNone/>
            </a:pPr>
            <a:r>
              <a:rPr lang="en-US" sz="2400" b="1" kern="0" spc="-52"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sz="2400" dirty="0"/>
          </a:p>
        </p:txBody>
      </p:sp>
      <p:sp>
        <p:nvSpPr>
          <p:cNvPr id="7" name="Text 3"/>
          <p:cNvSpPr/>
          <p:nvPr/>
        </p:nvSpPr>
        <p:spPr>
          <a:xfrm>
            <a:off x="1774746" y="5070515"/>
            <a:ext cx="12234505" cy="283964"/>
          </a:xfrm>
          <a:prstGeom prst="rect">
            <a:avLst/>
          </a:prstGeom>
          <a:noFill/>
          <a:ln/>
        </p:spPr>
        <p:txBody>
          <a:bodyPr wrap="none" lIns="0" tIns="0" rIns="0" bIns="0" rtlCol="0" anchor="t"/>
          <a:lstStyle/>
          <a:p>
            <a:pPr marL="0" indent="0">
              <a:lnSpc>
                <a:spcPts val="2200"/>
              </a:lnSpc>
              <a:buNone/>
            </a:pPr>
            <a:r>
              <a:rPr lang="en-US" sz="1350" b="1" u="sng" kern="0" spc="-28" dirty="0">
                <a:solidFill>
                  <a:srgbClr val="2B4150"/>
                </a:solidFill>
                <a:latin typeface="PT Serif" pitchFamily="34" charset="0"/>
                <a:ea typeface="PT Serif" pitchFamily="34" charset="-122"/>
                <a:cs typeface="PT Serif" pitchFamily="34" charset="-120"/>
              </a:rPr>
              <a:t>LƯU Ý:</a:t>
            </a:r>
            <a:r>
              <a:rPr lang="en-US" sz="1350" kern="0" spc="-28" dirty="0">
                <a:solidFill>
                  <a:srgbClr val="2B4150"/>
                </a:solidFill>
                <a:latin typeface="PT Serif" pitchFamily="34" charset="0"/>
                <a:ea typeface="PT Serif" pitchFamily="34" charset="-122"/>
                <a:cs typeface="PT Serif" pitchFamily="34" charset="-120"/>
              </a:rPr>
              <a:t> Trước khi kiểm tra cần sử dụng bảo hộ cá nhân: Găng tay, kính bảo hộ và giày chống trượt</a:t>
            </a:r>
            <a:endParaRPr lang="en-US" sz="1350" dirty="0"/>
          </a:p>
        </p:txBody>
      </p:sp>
      <p:sp>
        <p:nvSpPr>
          <p:cNvPr id="8" name="Text 4"/>
          <p:cNvSpPr/>
          <p:nvPr/>
        </p:nvSpPr>
        <p:spPr>
          <a:xfrm>
            <a:off x="1774746" y="5460921"/>
            <a:ext cx="12234505" cy="283964"/>
          </a:xfrm>
          <a:prstGeom prst="rect">
            <a:avLst/>
          </a:prstGeom>
          <a:noFill/>
          <a:ln/>
        </p:spPr>
        <p:txBody>
          <a:bodyPr wrap="none" lIns="0" tIns="0" rIns="0" bIns="0" rtlCol="0" anchor="t"/>
          <a:lstStyle/>
          <a:p>
            <a:pPr marL="0" indent="0">
              <a:lnSpc>
                <a:spcPts val="2200"/>
              </a:lnSpc>
              <a:buNone/>
            </a:pPr>
            <a:endParaRPr lang="en-US" sz="1350" dirty="0"/>
          </a:p>
        </p:txBody>
      </p:sp>
      <p:sp>
        <p:nvSpPr>
          <p:cNvPr id="9" name="Text 5"/>
          <p:cNvSpPr/>
          <p:nvPr/>
        </p:nvSpPr>
        <p:spPr>
          <a:xfrm>
            <a:off x="1774746" y="5851327"/>
            <a:ext cx="12234505" cy="283964"/>
          </a:xfrm>
          <a:prstGeom prst="rect">
            <a:avLst/>
          </a:prstGeom>
          <a:noFill/>
          <a:ln/>
        </p:spPr>
        <p:txBody>
          <a:bodyPr wrap="none" lIns="0" tIns="0" rIns="0" bIns="0" rtlCol="0" anchor="t"/>
          <a:lstStyle/>
          <a:p>
            <a:pPr marL="342900" indent="-342900" algn="l">
              <a:lnSpc>
                <a:spcPts val="220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tình trạng máy móc</a:t>
            </a:r>
            <a:r>
              <a:rPr lang="en-US" sz="1400" kern="0" spc="-28" dirty="0">
                <a:solidFill>
                  <a:srgbClr val="2B4150"/>
                </a:solidFill>
                <a:latin typeface="PT Serif" pitchFamily="34" charset="0"/>
                <a:ea typeface="PT Serif" pitchFamily="34" charset="-122"/>
                <a:cs typeface="PT Serif" pitchFamily="34" charset="-120"/>
              </a:rPr>
              <a:t>: Đảm bảo khung máy, bàn ép và các bộ phận chuyển động không có hư hỏng như vết nứt, gỉ sét hay sự cố điện.</a:t>
            </a:r>
            <a:endParaRPr lang="en-US" sz="1400" dirty="0"/>
          </a:p>
        </p:txBody>
      </p:sp>
      <p:sp>
        <p:nvSpPr>
          <p:cNvPr id="10" name="Text 6"/>
          <p:cNvSpPr/>
          <p:nvPr/>
        </p:nvSpPr>
        <p:spPr>
          <a:xfrm>
            <a:off x="1774746" y="6197322"/>
            <a:ext cx="12234505" cy="283964"/>
          </a:xfrm>
          <a:prstGeom prst="rect">
            <a:avLst/>
          </a:prstGeom>
          <a:noFill/>
          <a:ln/>
        </p:spPr>
        <p:txBody>
          <a:bodyPr wrap="none" lIns="0" tIns="0" rIns="0" bIns="0" rtlCol="0" anchor="t"/>
          <a:lstStyle/>
          <a:p>
            <a:pPr marL="342900" indent="-342900" algn="l">
              <a:lnSpc>
                <a:spcPts val="220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thiết bị bảo hộ cá nhân</a:t>
            </a:r>
            <a:r>
              <a:rPr lang="en-US" sz="1400" kern="0" spc="-28" dirty="0">
                <a:solidFill>
                  <a:srgbClr val="2B4150"/>
                </a:solidFill>
                <a:latin typeface="PT Serif" pitchFamily="34" charset="0"/>
                <a:ea typeface="PT Serif" pitchFamily="34" charset="-122"/>
                <a:cs typeface="PT Serif" pitchFamily="34" charset="-120"/>
              </a:rPr>
              <a:t>: Đảm bảo găng tay, kính bảo hộ và khẩu trang được trang bị đầy đủ để bảo vệ sức khỏe người lao động.</a:t>
            </a:r>
            <a:endParaRPr lang="en-US" sz="1400" dirty="0"/>
          </a:p>
        </p:txBody>
      </p:sp>
      <p:sp>
        <p:nvSpPr>
          <p:cNvPr id="11" name="Text 7"/>
          <p:cNvSpPr/>
          <p:nvPr/>
        </p:nvSpPr>
        <p:spPr>
          <a:xfrm>
            <a:off x="1774746" y="6543318"/>
            <a:ext cx="12234505" cy="283964"/>
          </a:xfrm>
          <a:prstGeom prst="rect">
            <a:avLst/>
          </a:prstGeom>
          <a:noFill/>
          <a:ln/>
        </p:spPr>
        <p:txBody>
          <a:bodyPr wrap="none" lIns="0" tIns="0" rIns="0" bIns="0" rtlCol="0" anchor="t"/>
          <a:lstStyle/>
          <a:p>
            <a:pPr marL="342900" indent="-342900" algn="l">
              <a:lnSpc>
                <a:spcPts val="220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hệ thống thủy lực</a:t>
            </a:r>
            <a:r>
              <a:rPr lang="en-US" sz="1400" kern="0" spc="-28" dirty="0">
                <a:solidFill>
                  <a:srgbClr val="2B4150"/>
                </a:solidFill>
                <a:latin typeface="PT Serif" pitchFamily="34" charset="0"/>
                <a:ea typeface="PT Serif" pitchFamily="34" charset="-122"/>
                <a:cs typeface="PT Serif" pitchFamily="34" charset="-120"/>
              </a:rPr>
              <a:t>: Kiểm tra dầu và áp suất, đảm bảo máy hoạt động ổn định, tránh sự cố trong quá trình ép.</a:t>
            </a:r>
            <a:endParaRPr lang="en-US" sz="1400" dirty="0"/>
          </a:p>
        </p:txBody>
      </p:sp>
      <p:sp>
        <p:nvSpPr>
          <p:cNvPr id="12" name="Text 8"/>
          <p:cNvSpPr/>
          <p:nvPr/>
        </p:nvSpPr>
        <p:spPr>
          <a:xfrm>
            <a:off x="1774746" y="6889313"/>
            <a:ext cx="12234505" cy="283964"/>
          </a:xfrm>
          <a:prstGeom prst="rect">
            <a:avLst/>
          </a:prstGeom>
          <a:noFill/>
          <a:ln/>
        </p:spPr>
        <p:txBody>
          <a:bodyPr wrap="none" lIns="0" tIns="0" rIns="0" bIns="0" rtlCol="0" anchor="t"/>
          <a:lstStyle/>
          <a:p>
            <a:pPr marL="342900" indent="-342900" algn="l">
              <a:lnSpc>
                <a:spcPts val="220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hệ thống an toàn</a:t>
            </a:r>
            <a:r>
              <a:rPr lang="en-US" sz="1400" kern="0" spc="-28" dirty="0">
                <a:solidFill>
                  <a:srgbClr val="2B4150"/>
                </a:solidFill>
                <a:latin typeface="PT Serif" pitchFamily="34" charset="0"/>
                <a:ea typeface="PT Serif" pitchFamily="34" charset="-122"/>
                <a:cs typeface="PT Serif" pitchFamily="34" charset="-120"/>
              </a:rPr>
              <a:t>: Đảm bảo cảm biến an toàn và nút dừng khẩn cấp hoạt động tốt, sẵn sàng sử dụng khi cần thiết.</a:t>
            </a:r>
            <a:endParaRPr lang="en-US" sz="1400" dirty="0"/>
          </a:p>
        </p:txBody>
      </p:sp>
      <p:sp>
        <p:nvSpPr>
          <p:cNvPr id="13" name="Text 9"/>
          <p:cNvSpPr/>
          <p:nvPr/>
        </p:nvSpPr>
        <p:spPr>
          <a:xfrm>
            <a:off x="1774746" y="7235309"/>
            <a:ext cx="12234505" cy="283964"/>
          </a:xfrm>
          <a:prstGeom prst="rect">
            <a:avLst/>
          </a:prstGeom>
          <a:noFill/>
          <a:ln/>
        </p:spPr>
        <p:txBody>
          <a:bodyPr wrap="none" lIns="0" tIns="0" rIns="0" bIns="0" rtlCol="0" anchor="t"/>
          <a:lstStyle/>
          <a:p>
            <a:pPr marL="342900" indent="-342900" algn="l">
              <a:lnSpc>
                <a:spcPts val="2200"/>
              </a:lnSpc>
              <a:buSzPct val="100000"/>
              <a:buChar char="•"/>
            </a:pPr>
            <a:r>
              <a:rPr lang="en-US" sz="1400" b="1" kern="0" spc="-28" dirty="0">
                <a:solidFill>
                  <a:srgbClr val="2B4150"/>
                </a:solidFill>
                <a:latin typeface="PT Serif" pitchFamily="34" charset="0"/>
                <a:ea typeface="PT Serif" pitchFamily="34" charset="-122"/>
                <a:cs typeface="PT Serif" pitchFamily="34" charset="-120"/>
              </a:rPr>
              <a:t>Giao tiếp giữa các thành viên</a:t>
            </a:r>
            <a:r>
              <a:rPr lang="en-US" sz="1400" kern="0" spc="-28" dirty="0">
                <a:solidFill>
                  <a:srgbClr val="2B4150"/>
                </a:solidFill>
                <a:latin typeface="PT Serif" pitchFamily="34" charset="0"/>
                <a:ea typeface="PT Serif" pitchFamily="34" charset="-122"/>
                <a:cs typeface="PT Serif" pitchFamily="34" charset="-120"/>
              </a:rPr>
              <a:t>: Thông báo và nhắc nhở quy trình an toàn trong nhóm để đảm bảo sự an toàn cho mọi người.</a:t>
            </a:r>
            <a:endParaRPr lang="en-US" sz="1400" dirty="0"/>
          </a:p>
        </p:txBody>
      </p:sp>
      <p:sp>
        <p:nvSpPr>
          <p:cNvPr id="15" name="Rectangle 14">
            <a:extLst>
              <a:ext uri="{FF2B5EF4-FFF2-40B4-BE49-F238E27FC236}">
                <a16:creationId xmlns:a16="http://schemas.microsoft.com/office/drawing/2014/main" id="{6559315B-402A-61EA-F4EF-18759E61EE4C}"/>
              </a:ext>
            </a:extLst>
          </p:cNvPr>
          <p:cNvSpPr/>
          <p:nvPr/>
        </p:nvSpPr>
        <p:spPr>
          <a:xfrm>
            <a:off x="808602" y="4987088"/>
            <a:ext cx="512466" cy="253218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F19DBE3-FF58-4EBC-E656-1022A247B20C}"/>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8833" y="3328925"/>
            <a:ext cx="3090505" cy="2143601"/>
          </a:xfrm>
          <a:prstGeom prst="rect">
            <a:avLst/>
          </a:prstGeom>
        </p:spPr>
      </p:pic>
      <p:pic>
        <p:nvPicPr>
          <p:cNvPr id="3" name="Image 1" descr="preencoded.png"/>
          <p:cNvPicPr>
            <a:picLocks noChangeAspect="1"/>
          </p:cNvPicPr>
          <p:nvPr/>
        </p:nvPicPr>
        <p:blipFill>
          <a:blip r:embed="rId4"/>
          <a:stretch>
            <a:fillRect/>
          </a:stretch>
        </p:blipFill>
        <p:spPr>
          <a:xfrm>
            <a:off x="2977160" y="1749800"/>
            <a:ext cx="786286" cy="5389245"/>
          </a:xfrm>
          <a:prstGeom prst="rect">
            <a:avLst/>
          </a:prstGeom>
        </p:spPr>
      </p:pic>
      <p:sp>
        <p:nvSpPr>
          <p:cNvPr id="4" name="Text 0"/>
          <p:cNvSpPr/>
          <p:nvPr/>
        </p:nvSpPr>
        <p:spPr>
          <a:xfrm>
            <a:off x="4451392" y="1976614"/>
            <a:ext cx="1965756"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2800" dirty="0"/>
          </a:p>
        </p:txBody>
      </p:sp>
      <p:sp>
        <p:nvSpPr>
          <p:cNvPr id="5" name="Text 1"/>
          <p:cNvSpPr/>
          <p:nvPr/>
        </p:nvSpPr>
        <p:spPr>
          <a:xfrm>
            <a:off x="4451391" y="2467032"/>
            <a:ext cx="5484935"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4451391" y="2966023"/>
            <a:ext cx="967659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các bộ phận cơ khí</a:t>
            </a:r>
            <a:r>
              <a:rPr lang="en-US" sz="1750" kern="0" spc="-36" dirty="0">
                <a:solidFill>
                  <a:srgbClr val="2B4150"/>
                </a:solidFill>
                <a:latin typeface="PT Serif" pitchFamily="34" charset="0"/>
                <a:ea typeface="PT Serif" pitchFamily="34" charset="-122"/>
                <a:cs typeface="PT Serif" pitchFamily="34" charset="-120"/>
              </a:rPr>
              <a:t>: Làm sạch và bôi trơn khung máy, bàn ép, và các linh kiện chuyển động để giảm ma sát, ngăn ngừa mòn và hư hỏng.</a:t>
            </a:r>
            <a:endParaRPr lang="en-US" sz="1750" dirty="0"/>
          </a:p>
        </p:txBody>
      </p:sp>
      <p:sp>
        <p:nvSpPr>
          <p:cNvPr id="7" name="Text 3"/>
          <p:cNvSpPr/>
          <p:nvPr/>
        </p:nvSpPr>
        <p:spPr>
          <a:xfrm>
            <a:off x="4451391" y="3771124"/>
            <a:ext cx="967659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hệ thống thủy lực</a:t>
            </a:r>
            <a:r>
              <a:rPr lang="en-US" sz="1750" kern="0" spc="-36" dirty="0">
                <a:solidFill>
                  <a:srgbClr val="2B4150"/>
                </a:solidFill>
                <a:latin typeface="PT Serif" pitchFamily="34" charset="0"/>
                <a:ea typeface="PT Serif" pitchFamily="34" charset="-122"/>
                <a:cs typeface="PT Serif" pitchFamily="34" charset="-120"/>
              </a:rPr>
              <a:t>: Kiểm tra mức dầu, áp suất và các ống dẫn để đảm bảo không rò rỉ và duy trì hiệu suất hoạt động.</a:t>
            </a:r>
            <a:endParaRPr lang="en-US" sz="1750" dirty="0"/>
          </a:p>
        </p:txBody>
      </p:sp>
      <p:sp>
        <p:nvSpPr>
          <p:cNvPr id="8" name="Text 4"/>
          <p:cNvSpPr/>
          <p:nvPr/>
        </p:nvSpPr>
        <p:spPr>
          <a:xfrm>
            <a:off x="4451391" y="4576224"/>
            <a:ext cx="967659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hệ thống điện</a:t>
            </a:r>
            <a:r>
              <a:rPr lang="en-US" sz="1750" kern="0" spc="-36" dirty="0">
                <a:solidFill>
                  <a:srgbClr val="2B4150"/>
                </a:solidFill>
                <a:latin typeface="PT Serif" pitchFamily="34" charset="0"/>
                <a:ea typeface="PT Serif" pitchFamily="34" charset="-122"/>
                <a:cs typeface="PT Serif" pitchFamily="34" charset="-120"/>
              </a:rPr>
              <a:t>: Thường xuyên kiểm tra dây điện, cầu dao và thiết bị điện để ngăn ngừa sự cố về điện, cháy nổ hoặc ngừng hoạt động đột ngột.</a:t>
            </a:r>
            <a:endParaRPr lang="en-US" sz="1750" dirty="0"/>
          </a:p>
        </p:txBody>
      </p:sp>
      <p:sp>
        <p:nvSpPr>
          <p:cNvPr id="9" name="Text 5"/>
          <p:cNvSpPr/>
          <p:nvPr/>
        </p:nvSpPr>
        <p:spPr>
          <a:xfrm>
            <a:off x="4451391" y="5381325"/>
            <a:ext cx="967659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Tham khảo tài liệu hướng dẫn</a:t>
            </a:r>
            <a:r>
              <a:rPr lang="en-US" sz="1750" kern="0" spc="-36" dirty="0">
                <a:solidFill>
                  <a:srgbClr val="2B4150"/>
                </a:solidFill>
                <a:latin typeface="PT Serif" pitchFamily="34" charset="0"/>
                <a:ea typeface="PT Serif" pitchFamily="34" charset="-122"/>
                <a:cs typeface="PT Serif" pitchFamily="34" charset="-120"/>
              </a:rPr>
              <a:t>: Tuân thủ các quy trình bảo trì theo hướng dẫn của nhà sản xuất để đảm bảo hiệu quả và tuổi thọ của máy.</a:t>
            </a:r>
            <a:endParaRPr lang="en-US" sz="1750" dirty="0"/>
          </a:p>
        </p:txBody>
      </p:sp>
      <p:sp>
        <p:nvSpPr>
          <p:cNvPr id="10" name="Text 6"/>
          <p:cNvSpPr/>
          <p:nvPr/>
        </p:nvSpPr>
        <p:spPr>
          <a:xfrm>
            <a:off x="4451391" y="6186425"/>
            <a:ext cx="967659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Lợi ích bảo trì định kỳ</a:t>
            </a:r>
            <a:r>
              <a:rPr lang="en-US" sz="1750" kern="0" spc="-36" dirty="0">
                <a:solidFill>
                  <a:srgbClr val="2B4150"/>
                </a:solidFill>
                <a:latin typeface="PT Serif" pitchFamily="34" charset="0"/>
                <a:ea typeface="PT Serif" pitchFamily="34" charset="-122"/>
                <a:cs typeface="PT Serif" pitchFamily="34" charset="-120"/>
              </a:rPr>
              <a:t>: Giảm thiểu rủi ro, chi phí sửa chữa, và nâng cao hiệu suất sản xuất.</a:t>
            </a:r>
            <a:endParaRPr lang="en-US" sz="1750" dirty="0"/>
          </a:p>
        </p:txBody>
      </p:sp>
      <p:sp>
        <p:nvSpPr>
          <p:cNvPr id="11" name="Rectangle 10">
            <a:extLst>
              <a:ext uri="{FF2B5EF4-FFF2-40B4-BE49-F238E27FC236}">
                <a16:creationId xmlns:a16="http://schemas.microsoft.com/office/drawing/2014/main" id="{A3C694EE-4E5D-5A2D-39B4-D1094D355691}"/>
              </a:ext>
            </a:extLst>
          </p:cNvPr>
          <p:cNvSpPr/>
          <p:nvPr/>
        </p:nvSpPr>
        <p:spPr>
          <a:xfrm>
            <a:off x="3287961" y="3477861"/>
            <a:ext cx="355308" cy="253218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C8E57BF-7848-1456-2808-5A11B108C34A}"/>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5923"/>
          <a:stretch/>
        </p:blipFill>
        <p:spPr>
          <a:xfrm>
            <a:off x="11105203" y="3784164"/>
            <a:ext cx="3191708" cy="3233737"/>
          </a:xfrm>
          <a:prstGeom prst="rect">
            <a:avLst/>
          </a:prstGeom>
        </p:spPr>
      </p:pic>
      <p:sp>
        <p:nvSpPr>
          <p:cNvPr id="3" name="Text 0"/>
          <p:cNvSpPr/>
          <p:nvPr/>
        </p:nvSpPr>
        <p:spPr>
          <a:xfrm>
            <a:off x="1304330" y="451635"/>
            <a:ext cx="4007644" cy="349448"/>
          </a:xfrm>
          <a:prstGeom prst="rect">
            <a:avLst/>
          </a:prstGeom>
          <a:noFill/>
          <a:ln/>
        </p:spPr>
        <p:txBody>
          <a:bodyPr wrap="none" lIns="0" tIns="0" rIns="0" bIns="0" rtlCol="0" anchor="t"/>
          <a:lstStyle/>
          <a:p>
            <a:pPr marL="0" indent="0" algn="ctr">
              <a:lnSpc>
                <a:spcPts val="2750"/>
              </a:lnSpc>
              <a:buNone/>
            </a:pPr>
            <a:r>
              <a:rPr lang="en-US" sz="2800" b="1" kern="0" spc="-66"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2800" dirty="0"/>
          </a:p>
        </p:txBody>
      </p:sp>
      <p:sp>
        <p:nvSpPr>
          <p:cNvPr id="4" name="Text 1"/>
          <p:cNvSpPr/>
          <p:nvPr/>
        </p:nvSpPr>
        <p:spPr>
          <a:xfrm>
            <a:off x="652224" y="1197531"/>
            <a:ext cx="5027771" cy="291227"/>
          </a:xfrm>
          <a:prstGeom prst="rect">
            <a:avLst/>
          </a:prstGeom>
          <a:noFill/>
          <a:ln/>
        </p:spPr>
        <p:txBody>
          <a:bodyPr wrap="none" lIns="0" tIns="0" rIns="0" bIns="0" rtlCol="0" anchor="t"/>
          <a:lstStyle/>
          <a:p>
            <a:pPr marL="0" indent="0">
              <a:lnSpc>
                <a:spcPts val="2250"/>
              </a:lnSpc>
              <a:buNone/>
            </a:pPr>
            <a:r>
              <a:rPr lang="en-US" sz="1800" b="1" kern="0" spc="-55"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1800" dirty="0"/>
          </a:p>
        </p:txBody>
      </p:sp>
      <p:sp>
        <p:nvSpPr>
          <p:cNvPr id="5" name="Text 2"/>
          <p:cNvSpPr/>
          <p:nvPr/>
        </p:nvSpPr>
        <p:spPr>
          <a:xfrm>
            <a:off x="652224" y="1768197"/>
            <a:ext cx="9668351" cy="298133"/>
          </a:xfrm>
          <a:prstGeom prst="rect">
            <a:avLst/>
          </a:prstGeom>
          <a:noFill/>
          <a:ln/>
        </p:spPr>
        <p:txBody>
          <a:bodyPr wrap="none" lIns="0" tIns="0" rIns="0" bIns="0" rtlCol="0" anchor="t"/>
          <a:lstStyle/>
          <a:p>
            <a:pPr marL="0" indent="0">
              <a:lnSpc>
                <a:spcPts val="2300"/>
              </a:lnSpc>
              <a:buNone/>
            </a:pPr>
            <a:endParaRPr lang="en-US" sz="1450" dirty="0"/>
          </a:p>
        </p:txBody>
      </p:sp>
      <p:sp>
        <p:nvSpPr>
          <p:cNvPr id="6" name="Shape 3"/>
          <p:cNvSpPr/>
          <p:nvPr/>
        </p:nvSpPr>
        <p:spPr>
          <a:xfrm>
            <a:off x="920234" y="2275880"/>
            <a:ext cx="22860" cy="5291852"/>
          </a:xfrm>
          <a:prstGeom prst="roundRect">
            <a:avLst>
              <a:gd name="adj" fmla="val 342416"/>
            </a:avLst>
          </a:prstGeom>
          <a:solidFill>
            <a:srgbClr val="B9D0DE"/>
          </a:solidFill>
          <a:ln/>
        </p:spPr>
      </p:sp>
      <p:sp>
        <p:nvSpPr>
          <p:cNvPr id="7" name="Shape 4"/>
          <p:cNvSpPr/>
          <p:nvPr/>
        </p:nvSpPr>
        <p:spPr>
          <a:xfrm>
            <a:off x="722055" y="2485430"/>
            <a:ext cx="419219" cy="419219"/>
          </a:xfrm>
          <a:prstGeom prst="roundRect">
            <a:avLst>
              <a:gd name="adj" fmla="val 18672"/>
            </a:avLst>
          </a:prstGeom>
          <a:solidFill>
            <a:srgbClr val="124E73"/>
          </a:solidFill>
          <a:ln w="7620">
            <a:solidFill>
              <a:srgbClr val="2B678C"/>
            </a:solidFill>
            <a:prstDash val="solid"/>
          </a:ln>
        </p:spPr>
      </p:sp>
      <p:sp>
        <p:nvSpPr>
          <p:cNvPr id="8" name="Text 5"/>
          <p:cNvSpPr/>
          <p:nvPr/>
        </p:nvSpPr>
        <p:spPr>
          <a:xfrm>
            <a:off x="868025" y="2555200"/>
            <a:ext cx="127159" cy="279559"/>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1</a:t>
            </a:r>
            <a:endParaRPr lang="en-US" sz="2200" dirty="0"/>
          </a:p>
        </p:txBody>
      </p:sp>
      <p:sp>
        <p:nvSpPr>
          <p:cNvPr id="9" name="Text 6"/>
          <p:cNvSpPr/>
          <p:nvPr/>
        </p:nvSpPr>
        <p:spPr>
          <a:xfrm>
            <a:off x="1339453" y="2462213"/>
            <a:ext cx="9742890" cy="596265"/>
          </a:xfrm>
          <a:prstGeom prst="rect">
            <a:avLst/>
          </a:prstGeom>
          <a:noFill/>
          <a:ln/>
        </p:spPr>
        <p:txBody>
          <a:bodyPr wrap="square" lIns="0" tIns="0" rIns="0" bIns="0" rtlCol="0" anchor="t"/>
          <a:lstStyle/>
          <a:p>
            <a:pPr marL="0" indent="0" algn="l">
              <a:lnSpc>
                <a:spcPts val="2300"/>
              </a:lnSpc>
              <a:buNone/>
            </a:pPr>
            <a:r>
              <a:rPr lang="en-US" sz="1600" b="1" kern="0" spc="-29" dirty="0">
                <a:solidFill>
                  <a:srgbClr val="2B4150"/>
                </a:solidFill>
                <a:latin typeface="PT Serif" pitchFamily="34" charset="0"/>
                <a:ea typeface="PT Serif" pitchFamily="34" charset="-122"/>
                <a:cs typeface="PT Serif" pitchFamily="34" charset="-120"/>
              </a:rPr>
              <a:t>Chuẩn bị và kiểm tra máy</a:t>
            </a:r>
            <a:r>
              <a:rPr lang="en-US" sz="1600" kern="0" spc="-29" dirty="0">
                <a:solidFill>
                  <a:srgbClr val="2B4150"/>
                </a:solidFill>
                <a:latin typeface="PT Serif" pitchFamily="34" charset="0"/>
                <a:ea typeface="PT Serif" pitchFamily="34" charset="-122"/>
                <a:cs typeface="PT Serif" pitchFamily="34" charset="-120"/>
              </a:rPr>
              <a:t>: Đảm bảo người vận hành hiểu các quy định an toàn và sử dụng đầy đủ thiết bị bảo hộ cá nhân. Kiểm tra máy móc để xác nhận không có hư hỏng hoặc rò rỉ dầu.</a:t>
            </a:r>
            <a:endParaRPr lang="en-US" sz="1600" dirty="0"/>
          </a:p>
        </p:txBody>
      </p:sp>
      <p:sp>
        <p:nvSpPr>
          <p:cNvPr id="10" name="Shape 7"/>
          <p:cNvSpPr/>
          <p:nvPr/>
        </p:nvSpPr>
        <p:spPr>
          <a:xfrm>
            <a:off x="722055" y="3640693"/>
            <a:ext cx="419219" cy="419219"/>
          </a:xfrm>
          <a:prstGeom prst="roundRect">
            <a:avLst>
              <a:gd name="adj" fmla="val 18672"/>
            </a:avLst>
          </a:prstGeom>
          <a:solidFill>
            <a:srgbClr val="124E73"/>
          </a:solidFill>
          <a:ln w="7620">
            <a:solidFill>
              <a:srgbClr val="2B678C"/>
            </a:solidFill>
            <a:prstDash val="solid"/>
          </a:ln>
        </p:spPr>
      </p:sp>
      <p:sp>
        <p:nvSpPr>
          <p:cNvPr id="11" name="Text 8"/>
          <p:cNvSpPr/>
          <p:nvPr/>
        </p:nvSpPr>
        <p:spPr>
          <a:xfrm>
            <a:off x="856476" y="3710464"/>
            <a:ext cx="150376" cy="279559"/>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2</a:t>
            </a:r>
            <a:endParaRPr lang="en-US" sz="2200" dirty="0"/>
          </a:p>
        </p:txBody>
      </p:sp>
      <p:sp>
        <p:nvSpPr>
          <p:cNvPr id="12" name="Text 9"/>
          <p:cNvSpPr/>
          <p:nvPr/>
        </p:nvSpPr>
        <p:spPr>
          <a:xfrm>
            <a:off x="1339453" y="3617476"/>
            <a:ext cx="9742890" cy="596265"/>
          </a:xfrm>
          <a:prstGeom prst="rect">
            <a:avLst/>
          </a:prstGeom>
          <a:noFill/>
          <a:ln/>
        </p:spPr>
        <p:txBody>
          <a:bodyPr wrap="square" lIns="0" tIns="0" rIns="0" bIns="0" rtlCol="0" anchor="t"/>
          <a:lstStyle/>
          <a:p>
            <a:pPr marL="0" indent="0" algn="l">
              <a:lnSpc>
                <a:spcPts val="2300"/>
              </a:lnSpc>
              <a:buNone/>
            </a:pPr>
            <a:r>
              <a:rPr lang="en-US" sz="1600" b="1" kern="0" spc="-29" dirty="0">
                <a:solidFill>
                  <a:srgbClr val="2B4150"/>
                </a:solidFill>
                <a:latin typeface="PT Serif" pitchFamily="34" charset="0"/>
                <a:ea typeface="PT Serif" pitchFamily="34" charset="-122"/>
                <a:cs typeface="PT Serif" pitchFamily="34" charset="-120"/>
              </a:rPr>
              <a:t>Sắp xếp gỗ</a:t>
            </a:r>
            <a:r>
              <a:rPr lang="en-US" sz="1600" kern="0" spc="-29" dirty="0">
                <a:solidFill>
                  <a:srgbClr val="2B4150"/>
                </a:solidFill>
                <a:latin typeface="PT Serif" pitchFamily="34" charset="0"/>
                <a:ea typeface="PT Serif" pitchFamily="34" charset="-122"/>
                <a:cs typeface="PT Serif" pitchFamily="34" charset="-120"/>
              </a:rPr>
              <a:t>: Đặt các lớp gỗ vào bàn ép sao cho chúng được sắp xếp đồng đều và không bị chồng chéo, giúp phân bổ áp lực trong quá trình ép.</a:t>
            </a:r>
            <a:endParaRPr lang="en-US" sz="1600" dirty="0"/>
          </a:p>
        </p:txBody>
      </p:sp>
      <p:sp>
        <p:nvSpPr>
          <p:cNvPr id="13" name="Shape 10"/>
          <p:cNvSpPr/>
          <p:nvPr/>
        </p:nvSpPr>
        <p:spPr>
          <a:xfrm>
            <a:off x="722055" y="4795957"/>
            <a:ext cx="419219" cy="419219"/>
          </a:xfrm>
          <a:prstGeom prst="roundRect">
            <a:avLst>
              <a:gd name="adj" fmla="val 18672"/>
            </a:avLst>
          </a:prstGeom>
          <a:solidFill>
            <a:srgbClr val="124E73"/>
          </a:solidFill>
          <a:ln w="7620">
            <a:solidFill>
              <a:srgbClr val="2B678C"/>
            </a:solidFill>
            <a:prstDash val="solid"/>
          </a:ln>
        </p:spPr>
      </p:sp>
      <p:sp>
        <p:nvSpPr>
          <p:cNvPr id="14" name="Text 11"/>
          <p:cNvSpPr/>
          <p:nvPr/>
        </p:nvSpPr>
        <p:spPr>
          <a:xfrm>
            <a:off x="855881" y="4865727"/>
            <a:ext cx="151567" cy="279559"/>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3</a:t>
            </a:r>
            <a:endParaRPr lang="en-US" sz="2200" dirty="0"/>
          </a:p>
        </p:txBody>
      </p:sp>
      <p:sp>
        <p:nvSpPr>
          <p:cNvPr id="15" name="Text 12"/>
          <p:cNvSpPr/>
          <p:nvPr/>
        </p:nvSpPr>
        <p:spPr>
          <a:xfrm>
            <a:off x="1304329" y="4865727"/>
            <a:ext cx="9800873" cy="298133"/>
          </a:xfrm>
          <a:prstGeom prst="rect">
            <a:avLst/>
          </a:prstGeom>
          <a:noFill/>
          <a:ln/>
        </p:spPr>
        <p:txBody>
          <a:bodyPr wrap="none" lIns="0" tIns="0" rIns="0" bIns="0" rtlCol="0" anchor="t"/>
          <a:lstStyle/>
          <a:p>
            <a:pPr marL="0" indent="0" algn="l">
              <a:lnSpc>
                <a:spcPts val="2300"/>
              </a:lnSpc>
              <a:buNone/>
            </a:pPr>
            <a:r>
              <a:rPr lang="en-US" sz="1600" b="1" kern="0" spc="-29" dirty="0">
                <a:solidFill>
                  <a:srgbClr val="2B4150"/>
                </a:solidFill>
                <a:latin typeface="PT Serif" pitchFamily="34" charset="0"/>
                <a:ea typeface="PT Serif" pitchFamily="34" charset="-122"/>
                <a:cs typeface="PT Serif" pitchFamily="34" charset="-120"/>
              </a:rPr>
              <a:t>Điều chỉnh và vận hành máy</a:t>
            </a:r>
            <a:r>
              <a:rPr lang="en-US" sz="1600" kern="0" spc="-29" dirty="0">
                <a:solidFill>
                  <a:srgbClr val="2B4150"/>
                </a:solidFill>
                <a:latin typeface="PT Serif" pitchFamily="34" charset="0"/>
                <a:ea typeface="PT Serif" pitchFamily="34" charset="-122"/>
                <a:cs typeface="PT Serif" pitchFamily="34" charset="-120"/>
              </a:rPr>
              <a:t>: Bật máy và điều chỉnh các thông số như áp suất, thời gian ép phù hợp với loại gỗ.</a:t>
            </a:r>
            <a:endParaRPr lang="en-US" sz="1600" dirty="0"/>
          </a:p>
        </p:txBody>
      </p:sp>
      <p:sp>
        <p:nvSpPr>
          <p:cNvPr id="16" name="Shape 13"/>
          <p:cNvSpPr/>
          <p:nvPr/>
        </p:nvSpPr>
        <p:spPr>
          <a:xfrm>
            <a:off x="722055" y="5653088"/>
            <a:ext cx="419219" cy="419219"/>
          </a:xfrm>
          <a:prstGeom prst="roundRect">
            <a:avLst>
              <a:gd name="adj" fmla="val 18672"/>
            </a:avLst>
          </a:prstGeom>
          <a:solidFill>
            <a:srgbClr val="124E73"/>
          </a:solidFill>
          <a:ln w="7620">
            <a:solidFill>
              <a:srgbClr val="2B678C"/>
            </a:solidFill>
            <a:prstDash val="solid"/>
          </a:ln>
        </p:spPr>
      </p:sp>
      <p:sp>
        <p:nvSpPr>
          <p:cNvPr id="17" name="Text 14"/>
          <p:cNvSpPr/>
          <p:nvPr/>
        </p:nvSpPr>
        <p:spPr>
          <a:xfrm>
            <a:off x="844451" y="5722858"/>
            <a:ext cx="174427" cy="279559"/>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4</a:t>
            </a:r>
            <a:endParaRPr lang="en-US" sz="2200" dirty="0"/>
          </a:p>
        </p:txBody>
      </p:sp>
      <p:sp>
        <p:nvSpPr>
          <p:cNvPr id="18" name="Text 15"/>
          <p:cNvSpPr/>
          <p:nvPr/>
        </p:nvSpPr>
        <p:spPr>
          <a:xfrm>
            <a:off x="1339453" y="5629870"/>
            <a:ext cx="9742890" cy="596265"/>
          </a:xfrm>
          <a:prstGeom prst="rect">
            <a:avLst/>
          </a:prstGeom>
          <a:noFill/>
          <a:ln/>
        </p:spPr>
        <p:txBody>
          <a:bodyPr wrap="square" lIns="0" tIns="0" rIns="0" bIns="0" rtlCol="0" anchor="t"/>
          <a:lstStyle/>
          <a:p>
            <a:pPr marL="0" indent="0" algn="l">
              <a:lnSpc>
                <a:spcPts val="2300"/>
              </a:lnSpc>
              <a:buNone/>
            </a:pPr>
            <a:r>
              <a:rPr lang="en-US" sz="1600" b="1" kern="0" spc="-29" dirty="0">
                <a:solidFill>
                  <a:srgbClr val="2B4150"/>
                </a:solidFill>
                <a:latin typeface="PT Serif" pitchFamily="34" charset="0"/>
                <a:ea typeface="PT Serif" pitchFamily="34" charset="-122"/>
                <a:cs typeface="PT Serif" pitchFamily="34" charset="-120"/>
              </a:rPr>
              <a:t>Giám sát trong suốt quá trình</a:t>
            </a:r>
            <a:r>
              <a:rPr lang="en-US" sz="1600" kern="0" spc="-29" dirty="0">
                <a:solidFill>
                  <a:srgbClr val="2B4150"/>
                </a:solidFill>
                <a:latin typeface="PT Serif" pitchFamily="34" charset="0"/>
                <a:ea typeface="PT Serif" pitchFamily="34" charset="-122"/>
                <a:cs typeface="PT Serif" pitchFamily="34" charset="-120"/>
              </a:rPr>
              <a:t>: Theo dõi máy để phát hiện các dấu hiệu bất thường như tiếng ồn lạ hay rung động mạnh. Tắt máy ngay lập tức nếu có sự cố.</a:t>
            </a:r>
            <a:endParaRPr lang="en-US" sz="1600" dirty="0"/>
          </a:p>
        </p:txBody>
      </p:sp>
      <p:sp>
        <p:nvSpPr>
          <p:cNvPr id="19" name="Shape 16"/>
          <p:cNvSpPr/>
          <p:nvPr/>
        </p:nvSpPr>
        <p:spPr>
          <a:xfrm>
            <a:off x="722055" y="6808351"/>
            <a:ext cx="419219" cy="419219"/>
          </a:xfrm>
          <a:prstGeom prst="roundRect">
            <a:avLst>
              <a:gd name="adj" fmla="val 18672"/>
            </a:avLst>
          </a:prstGeom>
          <a:solidFill>
            <a:srgbClr val="124E73"/>
          </a:solidFill>
          <a:ln w="7620">
            <a:solidFill>
              <a:srgbClr val="2B678C"/>
            </a:solidFill>
            <a:prstDash val="solid"/>
          </a:ln>
        </p:spPr>
      </p:sp>
      <p:sp>
        <p:nvSpPr>
          <p:cNvPr id="20" name="Text 17"/>
          <p:cNvSpPr/>
          <p:nvPr/>
        </p:nvSpPr>
        <p:spPr>
          <a:xfrm>
            <a:off x="857429" y="6878122"/>
            <a:ext cx="148471" cy="279559"/>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5</a:t>
            </a:r>
            <a:endParaRPr lang="en-US" sz="2200" dirty="0"/>
          </a:p>
        </p:txBody>
      </p:sp>
      <p:sp>
        <p:nvSpPr>
          <p:cNvPr id="21" name="Text 18"/>
          <p:cNvSpPr/>
          <p:nvPr/>
        </p:nvSpPr>
        <p:spPr>
          <a:xfrm>
            <a:off x="1339453" y="6785134"/>
            <a:ext cx="9742890" cy="596265"/>
          </a:xfrm>
          <a:prstGeom prst="rect">
            <a:avLst/>
          </a:prstGeom>
          <a:noFill/>
          <a:ln/>
        </p:spPr>
        <p:txBody>
          <a:bodyPr wrap="square" lIns="0" tIns="0" rIns="0" bIns="0" rtlCol="0" anchor="t"/>
          <a:lstStyle/>
          <a:p>
            <a:pPr marL="0" indent="0" algn="l">
              <a:lnSpc>
                <a:spcPts val="2300"/>
              </a:lnSpc>
              <a:buNone/>
            </a:pPr>
            <a:r>
              <a:rPr lang="en-US" sz="1600" b="1" kern="0" spc="-29" dirty="0">
                <a:solidFill>
                  <a:srgbClr val="2B4150"/>
                </a:solidFill>
                <a:latin typeface="PT Serif" pitchFamily="34" charset="0"/>
                <a:ea typeface="PT Serif" pitchFamily="34" charset="-122"/>
                <a:cs typeface="PT Serif" pitchFamily="34" charset="-120"/>
              </a:rPr>
              <a:t>Kết thúc và kiểm tra an toàn</a:t>
            </a:r>
            <a:r>
              <a:rPr lang="en-US" sz="1600" kern="0" spc="-29" dirty="0">
                <a:solidFill>
                  <a:srgbClr val="2B4150"/>
                </a:solidFill>
                <a:latin typeface="PT Serif" pitchFamily="34" charset="0"/>
                <a:ea typeface="PT Serif" pitchFamily="34" charset="-122"/>
                <a:cs typeface="PT Serif" pitchFamily="34" charset="-120"/>
              </a:rPr>
              <a:t>: Khi quá trình ép hoàn tất, đợi máy ngừng hoạt động hoàn toàn trước khi mở cửa hoặc gỡ bỏ sản phẩm.</a:t>
            </a:r>
            <a:endParaRPr lang="en-US" sz="1600" dirty="0"/>
          </a:p>
        </p:txBody>
      </p:sp>
      <p:pic>
        <p:nvPicPr>
          <p:cNvPr id="22" name="Picture 21">
            <a:extLst>
              <a:ext uri="{FF2B5EF4-FFF2-40B4-BE49-F238E27FC236}">
                <a16:creationId xmlns:a16="http://schemas.microsoft.com/office/drawing/2014/main" id="{B103ED3E-A018-E581-B1D7-93099EE9D102}"/>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44263" y="2809875"/>
            <a:ext cx="3114556" cy="2609731"/>
          </a:xfrm>
          <a:prstGeom prst="rect">
            <a:avLst/>
          </a:prstGeom>
        </p:spPr>
      </p:pic>
      <p:sp>
        <p:nvSpPr>
          <p:cNvPr id="3" name="Text 0"/>
          <p:cNvSpPr/>
          <p:nvPr/>
        </p:nvSpPr>
        <p:spPr>
          <a:xfrm>
            <a:off x="760095" y="769263"/>
            <a:ext cx="6915031" cy="339328"/>
          </a:xfrm>
          <a:prstGeom prst="rect">
            <a:avLst/>
          </a:prstGeom>
          <a:noFill/>
          <a:ln/>
        </p:spPr>
        <p:txBody>
          <a:bodyPr wrap="none" lIns="0" tIns="0" rIns="0" bIns="0" rtlCol="0" anchor="t"/>
          <a:lstStyle/>
          <a:p>
            <a:pPr marL="0" indent="0">
              <a:lnSpc>
                <a:spcPts val="2650"/>
              </a:lnSpc>
              <a:buNone/>
            </a:pPr>
            <a:r>
              <a:rPr lang="en-US" sz="2100" b="1" kern="0" spc="-64"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100" dirty="0"/>
          </a:p>
        </p:txBody>
      </p:sp>
      <p:sp>
        <p:nvSpPr>
          <p:cNvPr id="4" name="Text 1"/>
          <p:cNvSpPr/>
          <p:nvPr/>
        </p:nvSpPr>
        <p:spPr>
          <a:xfrm>
            <a:off x="760095" y="1352907"/>
            <a:ext cx="9452610" cy="347424"/>
          </a:xfrm>
          <a:prstGeom prst="rect">
            <a:avLst/>
          </a:prstGeom>
          <a:noFill/>
          <a:ln/>
        </p:spPr>
        <p:txBody>
          <a:bodyPr wrap="none" lIns="0" tIns="0" rIns="0" bIns="0" rtlCol="0" anchor="t"/>
          <a:lstStyle/>
          <a:p>
            <a:pPr marL="0" indent="0">
              <a:lnSpc>
                <a:spcPts val="2700"/>
              </a:lnSpc>
              <a:buNone/>
            </a:pPr>
            <a:endParaRPr lang="en-US" sz="1700" dirty="0"/>
          </a:p>
        </p:txBody>
      </p:sp>
      <p:sp>
        <p:nvSpPr>
          <p:cNvPr id="5" name="Shape 2"/>
          <p:cNvSpPr/>
          <p:nvPr/>
        </p:nvSpPr>
        <p:spPr>
          <a:xfrm>
            <a:off x="1070610" y="1944648"/>
            <a:ext cx="30480" cy="5515689"/>
          </a:xfrm>
          <a:prstGeom prst="roundRect">
            <a:avLst>
              <a:gd name="adj" fmla="val 299258"/>
            </a:avLst>
          </a:prstGeom>
          <a:solidFill>
            <a:srgbClr val="B9D0DE"/>
          </a:solidFill>
          <a:ln/>
        </p:spPr>
      </p:sp>
      <p:sp>
        <p:nvSpPr>
          <p:cNvPr id="6" name="Shape 3"/>
          <p:cNvSpPr/>
          <p:nvPr/>
        </p:nvSpPr>
        <p:spPr>
          <a:xfrm>
            <a:off x="841534" y="2188964"/>
            <a:ext cx="488633" cy="488633"/>
          </a:xfrm>
          <a:prstGeom prst="roundRect">
            <a:avLst>
              <a:gd name="adj" fmla="val 18667"/>
            </a:avLst>
          </a:prstGeom>
          <a:solidFill>
            <a:srgbClr val="124E73"/>
          </a:solidFill>
          <a:ln w="7620">
            <a:solidFill>
              <a:srgbClr val="2B678C"/>
            </a:solidFill>
            <a:prstDash val="solid"/>
          </a:ln>
        </p:spPr>
      </p:sp>
      <p:sp>
        <p:nvSpPr>
          <p:cNvPr id="7" name="Text 4"/>
          <p:cNvSpPr/>
          <p:nvPr/>
        </p:nvSpPr>
        <p:spPr>
          <a:xfrm>
            <a:off x="1011674" y="2270403"/>
            <a:ext cx="148233" cy="325755"/>
          </a:xfrm>
          <a:prstGeom prst="rect">
            <a:avLst/>
          </a:prstGeom>
          <a:noFill/>
          <a:ln/>
        </p:spPr>
        <p:txBody>
          <a:bodyPr wrap="none" lIns="0" tIns="0" rIns="0" bIns="0" rtlCol="0" anchor="t"/>
          <a:lstStyle/>
          <a:p>
            <a:pPr marL="0" indent="0" algn="ctr">
              <a:lnSpc>
                <a:spcPts val="2550"/>
              </a:lnSpc>
              <a:buNone/>
            </a:pPr>
            <a:r>
              <a:rPr lang="en-US" sz="2550" b="1" kern="0" spc="-77" dirty="0">
                <a:solidFill>
                  <a:srgbClr val="FFFFFF"/>
                </a:solidFill>
                <a:latin typeface="Montserrat Medium" panose="00000600000000000000" pitchFamily="2" charset="0"/>
                <a:ea typeface="MuseoModerno Bold" pitchFamily="34" charset="-122"/>
                <a:cs typeface="MuseoModerno Bold" pitchFamily="34" charset="-120"/>
              </a:rPr>
              <a:t>1</a:t>
            </a:r>
            <a:endParaRPr lang="en-US" sz="2550" dirty="0"/>
          </a:p>
        </p:txBody>
      </p:sp>
      <p:sp>
        <p:nvSpPr>
          <p:cNvPr id="8" name="Text 5"/>
          <p:cNvSpPr/>
          <p:nvPr/>
        </p:nvSpPr>
        <p:spPr>
          <a:xfrm>
            <a:off x="1520190" y="2161818"/>
            <a:ext cx="8692515" cy="1042273"/>
          </a:xfrm>
          <a:prstGeom prst="rect">
            <a:avLst/>
          </a:prstGeom>
          <a:noFill/>
          <a:ln/>
        </p:spPr>
        <p:txBody>
          <a:bodyPr wrap="square" lIns="0" tIns="0" rIns="0" bIns="0" rtlCol="0" anchor="t"/>
          <a:lstStyle/>
          <a:p>
            <a:pPr marL="0" indent="0" algn="l">
              <a:lnSpc>
                <a:spcPts val="2700"/>
              </a:lnSpc>
              <a:buNone/>
            </a:pPr>
            <a:r>
              <a:rPr lang="en-US" sz="1700" b="1" kern="0" spc="-34" dirty="0">
                <a:solidFill>
                  <a:srgbClr val="2B4150"/>
                </a:solidFill>
                <a:latin typeface="PT Serif" pitchFamily="34" charset="0"/>
                <a:ea typeface="PT Serif" pitchFamily="34" charset="-122"/>
                <a:cs typeface="PT Serif" pitchFamily="34" charset="-120"/>
              </a:rPr>
              <a:t>Dừng khẩn cấp và đánh giá sự cố</a:t>
            </a:r>
            <a:r>
              <a:rPr lang="en-US" sz="1700" kern="0" spc="-34" dirty="0">
                <a:solidFill>
                  <a:srgbClr val="2B4150"/>
                </a:solidFill>
                <a:latin typeface="PT Serif" pitchFamily="34" charset="0"/>
                <a:ea typeface="PT Serif" pitchFamily="34" charset="-122"/>
                <a:cs typeface="PT Serif" pitchFamily="34" charset="-120"/>
              </a:rPr>
              <a:t>: Khi phát hiện sự cố như tiếng ồn lớn, rung động mạnh hoặc máy ngừng hoạt động, nhấn nút dừng khẩn cấp ngay lập tức. Sau đó, đánh giá tình hình và kiểm tra máy để xác định nguyên nhân.</a:t>
            </a:r>
            <a:endParaRPr lang="en-US" sz="1700" dirty="0"/>
          </a:p>
        </p:txBody>
      </p:sp>
      <p:sp>
        <p:nvSpPr>
          <p:cNvPr id="9" name="Shape 6"/>
          <p:cNvSpPr/>
          <p:nvPr/>
        </p:nvSpPr>
        <p:spPr>
          <a:xfrm>
            <a:off x="841534" y="3882747"/>
            <a:ext cx="488633" cy="488633"/>
          </a:xfrm>
          <a:prstGeom prst="roundRect">
            <a:avLst>
              <a:gd name="adj" fmla="val 18667"/>
            </a:avLst>
          </a:prstGeom>
          <a:solidFill>
            <a:srgbClr val="124E73"/>
          </a:solidFill>
          <a:ln w="7620">
            <a:solidFill>
              <a:srgbClr val="2B678C"/>
            </a:solidFill>
            <a:prstDash val="solid"/>
          </a:ln>
        </p:spPr>
      </p:sp>
      <p:sp>
        <p:nvSpPr>
          <p:cNvPr id="10" name="Text 7"/>
          <p:cNvSpPr/>
          <p:nvPr/>
        </p:nvSpPr>
        <p:spPr>
          <a:xfrm>
            <a:off x="998220" y="3964186"/>
            <a:ext cx="175260" cy="325755"/>
          </a:xfrm>
          <a:prstGeom prst="rect">
            <a:avLst/>
          </a:prstGeom>
          <a:noFill/>
          <a:ln/>
        </p:spPr>
        <p:txBody>
          <a:bodyPr wrap="none" lIns="0" tIns="0" rIns="0" bIns="0" rtlCol="0" anchor="t"/>
          <a:lstStyle/>
          <a:p>
            <a:pPr marL="0" indent="0" algn="ctr">
              <a:lnSpc>
                <a:spcPts val="2550"/>
              </a:lnSpc>
              <a:buNone/>
            </a:pPr>
            <a:r>
              <a:rPr lang="en-US" sz="2550" b="1" kern="0" spc="-77" dirty="0">
                <a:solidFill>
                  <a:srgbClr val="FFFFFF"/>
                </a:solidFill>
                <a:latin typeface="Montserrat Medium" panose="00000600000000000000" pitchFamily="2" charset="0"/>
                <a:ea typeface="MuseoModerno Bold" pitchFamily="34" charset="-122"/>
                <a:cs typeface="MuseoModerno Bold" pitchFamily="34" charset="-120"/>
              </a:rPr>
              <a:t>2</a:t>
            </a:r>
            <a:endParaRPr lang="en-US" sz="2550" dirty="0"/>
          </a:p>
        </p:txBody>
      </p:sp>
      <p:sp>
        <p:nvSpPr>
          <p:cNvPr id="11" name="Text 8"/>
          <p:cNvSpPr/>
          <p:nvPr/>
        </p:nvSpPr>
        <p:spPr>
          <a:xfrm>
            <a:off x="1520190" y="3855601"/>
            <a:ext cx="8692515" cy="694849"/>
          </a:xfrm>
          <a:prstGeom prst="rect">
            <a:avLst/>
          </a:prstGeom>
          <a:noFill/>
          <a:ln/>
        </p:spPr>
        <p:txBody>
          <a:bodyPr wrap="square" lIns="0" tIns="0" rIns="0" bIns="0" rtlCol="0" anchor="t"/>
          <a:lstStyle/>
          <a:p>
            <a:pPr marL="0" indent="0" algn="l">
              <a:lnSpc>
                <a:spcPts val="2700"/>
              </a:lnSpc>
              <a:buNone/>
            </a:pPr>
            <a:r>
              <a:rPr lang="en-US" sz="1700" b="1" kern="0" spc="-34" dirty="0">
                <a:solidFill>
                  <a:srgbClr val="2B4150"/>
                </a:solidFill>
                <a:latin typeface="PT Serif" pitchFamily="34" charset="0"/>
                <a:ea typeface="PT Serif" pitchFamily="34" charset="-122"/>
                <a:cs typeface="PT Serif" pitchFamily="34" charset="-120"/>
              </a:rPr>
              <a:t>Xử lý sự cố rò rỉ dầu</a:t>
            </a:r>
            <a:r>
              <a:rPr lang="en-US" sz="1700" kern="0" spc="-34" dirty="0">
                <a:solidFill>
                  <a:srgbClr val="2B4150"/>
                </a:solidFill>
                <a:latin typeface="PT Serif" pitchFamily="34" charset="0"/>
                <a:ea typeface="PT Serif" pitchFamily="34" charset="-122"/>
                <a:cs typeface="PT Serif" pitchFamily="34" charset="-120"/>
              </a:rPr>
              <a:t>: Nếu có rò rỉ dầu hoặc vấn đề liên quan đến hệ thống thủy lực, cần cách ly khu vực và thông báo cho đội ngũ bảo trì hoặc quản lý.</a:t>
            </a:r>
            <a:endParaRPr lang="en-US" sz="1700" dirty="0"/>
          </a:p>
        </p:txBody>
      </p:sp>
      <p:sp>
        <p:nvSpPr>
          <p:cNvPr id="12" name="Shape 9"/>
          <p:cNvSpPr/>
          <p:nvPr/>
        </p:nvSpPr>
        <p:spPr>
          <a:xfrm>
            <a:off x="841534" y="5229106"/>
            <a:ext cx="488633" cy="488633"/>
          </a:xfrm>
          <a:prstGeom prst="roundRect">
            <a:avLst>
              <a:gd name="adj" fmla="val 18667"/>
            </a:avLst>
          </a:prstGeom>
          <a:solidFill>
            <a:srgbClr val="124E73"/>
          </a:solidFill>
          <a:ln w="7620">
            <a:solidFill>
              <a:srgbClr val="2B678C"/>
            </a:solidFill>
            <a:prstDash val="solid"/>
          </a:ln>
        </p:spPr>
      </p:sp>
      <p:sp>
        <p:nvSpPr>
          <p:cNvPr id="13" name="Text 10"/>
          <p:cNvSpPr/>
          <p:nvPr/>
        </p:nvSpPr>
        <p:spPr>
          <a:xfrm>
            <a:off x="997506" y="5310545"/>
            <a:ext cx="176570" cy="325755"/>
          </a:xfrm>
          <a:prstGeom prst="rect">
            <a:avLst/>
          </a:prstGeom>
          <a:noFill/>
          <a:ln/>
        </p:spPr>
        <p:txBody>
          <a:bodyPr wrap="none" lIns="0" tIns="0" rIns="0" bIns="0" rtlCol="0" anchor="t"/>
          <a:lstStyle/>
          <a:p>
            <a:pPr marL="0" indent="0" algn="ctr">
              <a:lnSpc>
                <a:spcPts val="2550"/>
              </a:lnSpc>
              <a:buNone/>
            </a:pPr>
            <a:r>
              <a:rPr lang="en-US" sz="2550" b="1" kern="0" spc="-77" dirty="0">
                <a:solidFill>
                  <a:srgbClr val="FFFFFF"/>
                </a:solidFill>
                <a:latin typeface="Montserrat Medium" panose="00000600000000000000" pitchFamily="2" charset="0"/>
                <a:ea typeface="MuseoModerno Bold" pitchFamily="34" charset="-122"/>
                <a:cs typeface="MuseoModerno Bold" pitchFamily="34" charset="-120"/>
              </a:rPr>
              <a:t>3</a:t>
            </a:r>
            <a:endParaRPr lang="en-US" sz="2550" dirty="0"/>
          </a:p>
        </p:txBody>
      </p:sp>
      <p:sp>
        <p:nvSpPr>
          <p:cNvPr id="14" name="Text 11"/>
          <p:cNvSpPr/>
          <p:nvPr/>
        </p:nvSpPr>
        <p:spPr>
          <a:xfrm>
            <a:off x="1520190" y="5201960"/>
            <a:ext cx="8692515" cy="694849"/>
          </a:xfrm>
          <a:prstGeom prst="rect">
            <a:avLst/>
          </a:prstGeom>
          <a:noFill/>
          <a:ln/>
        </p:spPr>
        <p:txBody>
          <a:bodyPr wrap="square" lIns="0" tIns="0" rIns="0" bIns="0" rtlCol="0" anchor="t"/>
          <a:lstStyle/>
          <a:p>
            <a:pPr marL="0" indent="0" algn="l">
              <a:lnSpc>
                <a:spcPts val="2700"/>
              </a:lnSpc>
              <a:buNone/>
            </a:pPr>
            <a:r>
              <a:rPr lang="en-US" sz="1700" b="1" kern="0" spc="-34" dirty="0">
                <a:solidFill>
                  <a:srgbClr val="2B4150"/>
                </a:solidFill>
                <a:latin typeface="PT Serif" pitchFamily="34" charset="0"/>
                <a:ea typeface="PT Serif" pitchFamily="34" charset="-122"/>
                <a:cs typeface="PT Serif" pitchFamily="34" charset="-120"/>
              </a:rPr>
              <a:t>Xử lý các tình huống khẩn cấp</a:t>
            </a:r>
            <a:r>
              <a:rPr lang="en-US" sz="1700" kern="0" spc="-34" dirty="0">
                <a:solidFill>
                  <a:srgbClr val="2B4150"/>
                </a:solidFill>
                <a:latin typeface="PT Serif" pitchFamily="34" charset="0"/>
                <a:ea typeface="PT Serif" pitchFamily="34" charset="-122"/>
                <a:cs typeface="PT Serif" pitchFamily="34" charset="-120"/>
              </a:rPr>
              <a:t>: Được đào tạo để xử lý các tình huống như cháy nổ hoặc điện giật. Thực hiện kế hoạch sơ tán và các buổi diễn tập an toàn thường xuyên.</a:t>
            </a:r>
            <a:endParaRPr lang="en-US" sz="1700" dirty="0"/>
          </a:p>
        </p:txBody>
      </p:sp>
      <p:sp>
        <p:nvSpPr>
          <p:cNvPr id="15" name="Shape 12"/>
          <p:cNvSpPr/>
          <p:nvPr/>
        </p:nvSpPr>
        <p:spPr>
          <a:xfrm>
            <a:off x="841534" y="6575465"/>
            <a:ext cx="488633" cy="488633"/>
          </a:xfrm>
          <a:prstGeom prst="roundRect">
            <a:avLst>
              <a:gd name="adj" fmla="val 18667"/>
            </a:avLst>
          </a:prstGeom>
          <a:solidFill>
            <a:srgbClr val="124E73"/>
          </a:solidFill>
          <a:ln w="7620">
            <a:solidFill>
              <a:srgbClr val="2B678C"/>
            </a:solidFill>
            <a:prstDash val="solid"/>
          </a:ln>
        </p:spPr>
      </p:sp>
      <p:sp>
        <p:nvSpPr>
          <p:cNvPr id="16" name="Text 13"/>
          <p:cNvSpPr/>
          <p:nvPr/>
        </p:nvSpPr>
        <p:spPr>
          <a:xfrm>
            <a:off x="984171" y="6656903"/>
            <a:ext cx="203359" cy="325755"/>
          </a:xfrm>
          <a:prstGeom prst="rect">
            <a:avLst/>
          </a:prstGeom>
          <a:noFill/>
          <a:ln/>
        </p:spPr>
        <p:txBody>
          <a:bodyPr wrap="none" lIns="0" tIns="0" rIns="0" bIns="0" rtlCol="0" anchor="t"/>
          <a:lstStyle/>
          <a:p>
            <a:pPr marL="0" indent="0" algn="ctr">
              <a:lnSpc>
                <a:spcPts val="2550"/>
              </a:lnSpc>
              <a:buNone/>
            </a:pPr>
            <a:r>
              <a:rPr lang="en-US" sz="2550" b="1" kern="0" spc="-77" dirty="0">
                <a:solidFill>
                  <a:srgbClr val="FFFFFF"/>
                </a:solidFill>
                <a:latin typeface="Montserrat Medium" panose="00000600000000000000" pitchFamily="2" charset="0"/>
                <a:ea typeface="MuseoModerno Bold" pitchFamily="34" charset="-122"/>
                <a:cs typeface="MuseoModerno Bold" pitchFamily="34" charset="-120"/>
              </a:rPr>
              <a:t>4</a:t>
            </a:r>
            <a:endParaRPr lang="en-US" sz="2550" dirty="0"/>
          </a:p>
        </p:txBody>
      </p:sp>
      <p:sp>
        <p:nvSpPr>
          <p:cNvPr id="17" name="Text 14"/>
          <p:cNvSpPr/>
          <p:nvPr/>
        </p:nvSpPr>
        <p:spPr>
          <a:xfrm>
            <a:off x="1520190" y="6548318"/>
            <a:ext cx="8692515" cy="694849"/>
          </a:xfrm>
          <a:prstGeom prst="rect">
            <a:avLst/>
          </a:prstGeom>
          <a:noFill/>
          <a:ln/>
        </p:spPr>
        <p:txBody>
          <a:bodyPr wrap="square" lIns="0" tIns="0" rIns="0" bIns="0" rtlCol="0" anchor="t"/>
          <a:lstStyle/>
          <a:p>
            <a:pPr marL="0" indent="0" algn="l">
              <a:lnSpc>
                <a:spcPts val="2700"/>
              </a:lnSpc>
              <a:buNone/>
            </a:pPr>
            <a:r>
              <a:rPr lang="en-US" sz="1700" b="1" kern="0" spc="-34" dirty="0">
                <a:solidFill>
                  <a:srgbClr val="2B4150"/>
                </a:solidFill>
                <a:latin typeface="PT Serif" pitchFamily="34" charset="0"/>
                <a:ea typeface="PT Serif" pitchFamily="34" charset="-122"/>
                <a:cs typeface="PT Serif" pitchFamily="34" charset="-120"/>
              </a:rPr>
              <a:t>Trang bị thiết bị chữa cháy và y tế</a:t>
            </a:r>
            <a:r>
              <a:rPr lang="en-US" sz="1700" kern="0" spc="-34" dirty="0">
                <a:solidFill>
                  <a:srgbClr val="2B4150"/>
                </a:solidFill>
                <a:latin typeface="PT Serif" pitchFamily="34" charset="0"/>
                <a:ea typeface="PT Serif" pitchFamily="34" charset="-122"/>
                <a:cs typeface="PT Serif" pitchFamily="34" charset="-120"/>
              </a:rPr>
              <a:t>: Đảm bảo thiết bị chữa cháy và y tế đầy đủ tại nơi làm việc. Nhân viên cần được huấn luyện về cách sử dụng thiết bị và tuân thủ các quy tắc an toàn.</a:t>
            </a:r>
            <a:endParaRPr lang="en-US" sz="1700" dirty="0"/>
          </a:p>
        </p:txBody>
      </p:sp>
      <p:pic>
        <p:nvPicPr>
          <p:cNvPr id="18" name="Picture 17">
            <a:extLst>
              <a:ext uri="{FF2B5EF4-FFF2-40B4-BE49-F238E27FC236}">
                <a16:creationId xmlns:a16="http://schemas.microsoft.com/office/drawing/2014/main" id="{7638ABB3-EF14-BA3B-2910-1683511CA488}"/>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9564"/>
          <a:stretch/>
        </p:blipFill>
        <p:spPr>
          <a:xfrm>
            <a:off x="11337173" y="3413522"/>
            <a:ext cx="3149798" cy="3067764"/>
          </a:xfrm>
          <a:prstGeom prst="rect">
            <a:avLst/>
          </a:prstGeom>
        </p:spPr>
      </p:pic>
      <p:sp>
        <p:nvSpPr>
          <p:cNvPr id="3" name="Text 0"/>
          <p:cNvSpPr/>
          <p:nvPr/>
        </p:nvSpPr>
        <p:spPr>
          <a:xfrm>
            <a:off x="2451540" y="560189"/>
            <a:ext cx="5326023" cy="380762"/>
          </a:xfrm>
          <a:prstGeom prst="rect">
            <a:avLst/>
          </a:prstGeom>
          <a:noFill/>
          <a:ln/>
        </p:spPr>
        <p:txBody>
          <a:bodyPr wrap="none" lIns="0" tIns="0" rIns="0" bIns="0" rtlCol="0" anchor="t"/>
          <a:lstStyle/>
          <a:p>
            <a:pPr marL="0" indent="0" algn="ctr">
              <a:lnSpc>
                <a:spcPts val="2950"/>
              </a:lnSpc>
              <a:buNone/>
            </a:pPr>
            <a:r>
              <a:rPr lang="en-US" sz="2800" b="1" kern="0" spc="-72"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2800" dirty="0"/>
          </a:p>
        </p:txBody>
      </p:sp>
      <p:pic>
        <p:nvPicPr>
          <p:cNvPr id="4" name="Image 1" descr="preencoded.png"/>
          <p:cNvPicPr>
            <a:picLocks noChangeAspect="1"/>
          </p:cNvPicPr>
          <p:nvPr/>
        </p:nvPicPr>
        <p:blipFill>
          <a:blip r:embed="rId4"/>
          <a:stretch>
            <a:fillRect/>
          </a:stretch>
        </p:blipFill>
        <p:spPr>
          <a:xfrm>
            <a:off x="710922" y="1169432"/>
            <a:ext cx="1015603" cy="1624965"/>
          </a:xfrm>
          <a:prstGeom prst="rect">
            <a:avLst/>
          </a:prstGeom>
        </p:spPr>
      </p:pic>
      <p:sp>
        <p:nvSpPr>
          <p:cNvPr id="5" name="Text 1"/>
          <p:cNvSpPr/>
          <p:nvPr/>
        </p:nvSpPr>
        <p:spPr>
          <a:xfrm>
            <a:off x="2031206" y="1553423"/>
            <a:ext cx="8230672" cy="649843"/>
          </a:xfrm>
          <a:prstGeom prst="rect">
            <a:avLst/>
          </a:prstGeom>
          <a:noFill/>
          <a:ln/>
        </p:spPr>
        <p:txBody>
          <a:bodyPr wrap="square" lIns="0" tIns="0" rIns="0" bIns="0" rtlCol="0" anchor="t"/>
          <a:lstStyle/>
          <a:p>
            <a:pPr marL="0" indent="0" algn="l">
              <a:lnSpc>
                <a:spcPts val="2550"/>
              </a:lnSpc>
              <a:buNone/>
            </a:pPr>
            <a:r>
              <a:rPr lang="en-US" sz="1550" b="1" kern="0" spc="-32" dirty="0">
                <a:solidFill>
                  <a:srgbClr val="2B4150"/>
                </a:solidFill>
                <a:latin typeface="PT Serif" pitchFamily="34" charset="0"/>
                <a:ea typeface="PT Serif" pitchFamily="34" charset="-122"/>
                <a:cs typeface="PT Serif" pitchFamily="34" charset="-120"/>
              </a:rPr>
              <a:t>Rủi ro từ các bộ phận chuyển động</a:t>
            </a:r>
            <a:r>
              <a:rPr lang="en-US" sz="1550" kern="0" spc="-32" dirty="0">
                <a:solidFill>
                  <a:srgbClr val="2B4150"/>
                </a:solidFill>
                <a:latin typeface="PT Serif" pitchFamily="34" charset="0"/>
                <a:ea typeface="PT Serif" pitchFamily="34" charset="-122"/>
                <a:cs typeface="PT Serif" pitchFamily="34" charset="-120"/>
              </a:rPr>
              <a:t>: Các bộ phận như bàn ép và xi lanh có thể gây chấn thương nếu không tuân thủ quy tắc an toàn.</a:t>
            </a:r>
            <a:endParaRPr lang="en-US" sz="1550" dirty="0"/>
          </a:p>
        </p:txBody>
      </p:sp>
      <p:pic>
        <p:nvPicPr>
          <p:cNvPr id="6" name="Image 2" descr="preencoded.png"/>
          <p:cNvPicPr>
            <a:picLocks noChangeAspect="1"/>
          </p:cNvPicPr>
          <p:nvPr/>
        </p:nvPicPr>
        <p:blipFill>
          <a:blip r:embed="rId5"/>
          <a:stretch>
            <a:fillRect/>
          </a:stretch>
        </p:blipFill>
        <p:spPr>
          <a:xfrm>
            <a:off x="710922" y="2794397"/>
            <a:ext cx="1015603" cy="1624965"/>
          </a:xfrm>
          <a:prstGeom prst="rect">
            <a:avLst/>
          </a:prstGeom>
        </p:spPr>
      </p:pic>
      <p:sp>
        <p:nvSpPr>
          <p:cNvPr id="7" name="Text 2"/>
          <p:cNvSpPr/>
          <p:nvPr/>
        </p:nvSpPr>
        <p:spPr>
          <a:xfrm>
            <a:off x="2031206" y="3137906"/>
            <a:ext cx="8230672" cy="649843"/>
          </a:xfrm>
          <a:prstGeom prst="rect">
            <a:avLst/>
          </a:prstGeom>
          <a:noFill/>
          <a:ln/>
        </p:spPr>
        <p:txBody>
          <a:bodyPr wrap="square" lIns="0" tIns="0" rIns="0" bIns="0" rtlCol="0" anchor="t"/>
          <a:lstStyle/>
          <a:p>
            <a:pPr marL="0" indent="0" algn="l">
              <a:lnSpc>
                <a:spcPts val="2550"/>
              </a:lnSpc>
              <a:buNone/>
            </a:pPr>
            <a:r>
              <a:rPr lang="en-US" sz="1550" b="1" kern="0" spc="-32" dirty="0">
                <a:solidFill>
                  <a:srgbClr val="2B4150"/>
                </a:solidFill>
                <a:latin typeface="PT Serif" pitchFamily="34" charset="0"/>
                <a:ea typeface="PT Serif" pitchFamily="34" charset="-122"/>
                <a:cs typeface="PT Serif" pitchFamily="34" charset="-120"/>
              </a:rPr>
              <a:t>Nguy cơ chấn thương cơ học</a:t>
            </a:r>
            <a:r>
              <a:rPr lang="en-US" sz="1550" kern="0" spc="-32" dirty="0">
                <a:solidFill>
                  <a:srgbClr val="2B4150"/>
                </a:solidFill>
                <a:latin typeface="PT Serif" pitchFamily="34" charset="0"/>
                <a:ea typeface="PT Serif" pitchFamily="34" charset="-122"/>
                <a:cs typeface="PT Serif" pitchFamily="34" charset="-120"/>
              </a:rPr>
              <a:t>: Việc nâng, kéo hoặc di chuyển vật liệu nặng có thể gây chấn thương nếu không sử dụng thiết bị hỗ trợ hoặc không chú ý đến tư thế.</a:t>
            </a:r>
            <a:endParaRPr lang="en-US" sz="1550" dirty="0"/>
          </a:p>
        </p:txBody>
      </p:sp>
      <p:pic>
        <p:nvPicPr>
          <p:cNvPr id="8" name="Image 3" descr="preencoded.png"/>
          <p:cNvPicPr>
            <a:picLocks noChangeAspect="1"/>
          </p:cNvPicPr>
          <p:nvPr/>
        </p:nvPicPr>
        <p:blipFill>
          <a:blip r:embed="rId6"/>
          <a:stretch>
            <a:fillRect/>
          </a:stretch>
        </p:blipFill>
        <p:spPr>
          <a:xfrm>
            <a:off x="710922" y="4419362"/>
            <a:ext cx="1015603" cy="1624965"/>
          </a:xfrm>
          <a:prstGeom prst="rect">
            <a:avLst/>
          </a:prstGeom>
        </p:spPr>
      </p:pic>
      <p:sp>
        <p:nvSpPr>
          <p:cNvPr id="9" name="Text 3"/>
          <p:cNvSpPr/>
          <p:nvPr/>
        </p:nvSpPr>
        <p:spPr>
          <a:xfrm>
            <a:off x="2031206" y="4893499"/>
            <a:ext cx="9232996" cy="649843"/>
          </a:xfrm>
          <a:prstGeom prst="rect">
            <a:avLst/>
          </a:prstGeom>
          <a:noFill/>
          <a:ln/>
        </p:spPr>
        <p:txBody>
          <a:bodyPr wrap="square" lIns="0" tIns="0" rIns="0" bIns="0" rtlCol="0" anchor="t"/>
          <a:lstStyle/>
          <a:p>
            <a:pPr marL="0" indent="0" algn="l">
              <a:lnSpc>
                <a:spcPts val="2550"/>
              </a:lnSpc>
              <a:buNone/>
            </a:pPr>
            <a:r>
              <a:rPr lang="en-US" sz="1550" b="1" kern="0" spc="-32" dirty="0">
                <a:solidFill>
                  <a:srgbClr val="2B4150"/>
                </a:solidFill>
                <a:latin typeface="PT Serif" pitchFamily="34" charset="0"/>
                <a:ea typeface="PT Serif" pitchFamily="34" charset="-122"/>
                <a:cs typeface="PT Serif" pitchFamily="34" charset="-120"/>
              </a:rPr>
              <a:t>Nguy cơ từ hệ thống thủy lực</a:t>
            </a:r>
            <a:r>
              <a:rPr lang="en-US" sz="1550" kern="0" spc="-32" dirty="0">
                <a:solidFill>
                  <a:srgbClr val="2B4150"/>
                </a:solidFill>
                <a:latin typeface="PT Serif" pitchFamily="34" charset="0"/>
                <a:ea typeface="PT Serif" pitchFamily="34" charset="-122"/>
                <a:cs typeface="PT Serif" pitchFamily="34" charset="-120"/>
              </a:rPr>
              <a:t>: Áp suất quá cao có thể gây rò rỉ hoặc nổ, đe dọa an toàn của người vận hành.</a:t>
            </a:r>
            <a:endParaRPr lang="en-US" sz="1550" dirty="0"/>
          </a:p>
        </p:txBody>
      </p:sp>
      <p:pic>
        <p:nvPicPr>
          <p:cNvPr id="10" name="Image 4" descr="preencoded.png"/>
          <p:cNvPicPr>
            <a:picLocks noChangeAspect="1"/>
          </p:cNvPicPr>
          <p:nvPr/>
        </p:nvPicPr>
        <p:blipFill>
          <a:blip r:embed="rId7"/>
          <a:stretch>
            <a:fillRect/>
          </a:stretch>
        </p:blipFill>
        <p:spPr>
          <a:xfrm>
            <a:off x="710922" y="6044327"/>
            <a:ext cx="1015603" cy="1624965"/>
          </a:xfrm>
          <a:prstGeom prst="rect">
            <a:avLst/>
          </a:prstGeom>
        </p:spPr>
      </p:pic>
      <p:sp>
        <p:nvSpPr>
          <p:cNvPr id="11" name="Text 4"/>
          <p:cNvSpPr/>
          <p:nvPr/>
        </p:nvSpPr>
        <p:spPr>
          <a:xfrm>
            <a:off x="2031206" y="6518464"/>
            <a:ext cx="9795704" cy="649843"/>
          </a:xfrm>
          <a:prstGeom prst="rect">
            <a:avLst/>
          </a:prstGeom>
          <a:noFill/>
          <a:ln/>
        </p:spPr>
        <p:txBody>
          <a:bodyPr wrap="square" lIns="0" tIns="0" rIns="0" bIns="0" rtlCol="0" anchor="t"/>
          <a:lstStyle/>
          <a:p>
            <a:pPr marL="0" indent="0" algn="l">
              <a:lnSpc>
                <a:spcPts val="2550"/>
              </a:lnSpc>
              <a:buNone/>
            </a:pPr>
            <a:r>
              <a:rPr lang="en-US" sz="1550" b="1" kern="0" spc="-32" dirty="0">
                <a:solidFill>
                  <a:srgbClr val="2B4150"/>
                </a:solidFill>
                <a:latin typeface="PT Serif" pitchFamily="34" charset="0"/>
                <a:ea typeface="PT Serif" pitchFamily="34" charset="-122"/>
                <a:cs typeface="PT Serif" pitchFamily="34" charset="-120"/>
              </a:rPr>
              <a:t>Tiếp xúc với hóa chất độc hại</a:t>
            </a:r>
            <a:r>
              <a:rPr lang="en-US" sz="1550" kern="0" spc="-32" dirty="0">
                <a:solidFill>
                  <a:srgbClr val="2B4150"/>
                </a:solidFill>
                <a:latin typeface="PT Serif" pitchFamily="34" charset="0"/>
                <a:ea typeface="PT Serif" pitchFamily="34" charset="-122"/>
                <a:cs typeface="PT Serif" pitchFamily="34" charset="-120"/>
              </a:rPr>
              <a:t>: Chất kết dính và bụi gỗ có thể gây bệnh hô hấp hoặc dị ứng lâu dài.</a:t>
            </a:r>
            <a:endParaRPr lang="en-US" sz="1550" dirty="0"/>
          </a:p>
        </p:txBody>
      </p:sp>
      <p:pic>
        <p:nvPicPr>
          <p:cNvPr id="12" name="Picture 11">
            <a:extLst>
              <a:ext uri="{FF2B5EF4-FFF2-40B4-BE49-F238E27FC236}">
                <a16:creationId xmlns:a16="http://schemas.microsoft.com/office/drawing/2014/main" id="{C15B20DD-A086-1419-CA5E-B1938517D246}"/>
              </a:ext>
            </a:extLst>
          </p:cNvPr>
          <p:cNvPicPr>
            <a:picLocks noChangeAspect="1"/>
          </p:cNvPicPr>
          <p:nvPr/>
        </p:nvPicPr>
        <p:blipFill>
          <a:blip r:embed="rId8"/>
          <a:stretch>
            <a:fillRect/>
          </a:stretch>
        </p:blipFill>
        <p:spPr>
          <a:xfrm>
            <a:off x="11539513" y="7335297"/>
            <a:ext cx="2888085" cy="89430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703315" y="3666767"/>
            <a:ext cx="2643597" cy="2643597"/>
          </a:xfrm>
          <a:prstGeom prst="rect">
            <a:avLst/>
          </a:prstGeom>
        </p:spPr>
      </p:pic>
      <p:sp>
        <p:nvSpPr>
          <p:cNvPr id="3" name="Text 0"/>
          <p:cNvSpPr/>
          <p:nvPr/>
        </p:nvSpPr>
        <p:spPr>
          <a:xfrm>
            <a:off x="793790" y="1295757"/>
            <a:ext cx="3749993" cy="354330"/>
          </a:xfrm>
          <a:prstGeom prst="rect">
            <a:avLst/>
          </a:prstGeom>
          <a:noFill/>
          <a:ln/>
        </p:spPr>
        <p:txBody>
          <a:bodyPr wrap="none" lIns="0" tIns="0" rIns="0" bIns="0" rtlCol="0" anchor="t"/>
          <a:lstStyle/>
          <a:p>
            <a:pPr marL="0" indent="0">
              <a:lnSpc>
                <a:spcPts val="2750"/>
              </a:lnSpc>
              <a:buNone/>
            </a:pPr>
            <a:r>
              <a:rPr lang="en-US" sz="3600" b="1" kern="0" spc="-67"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3600" dirty="0"/>
          </a:p>
        </p:txBody>
      </p:sp>
      <p:sp>
        <p:nvSpPr>
          <p:cNvPr id="4" name="Text 1"/>
          <p:cNvSpPr/>
          <p:nvPr/>
        </p:nvSpPr>
        <p:spPr>
          <a:xfrm>
            <a:off x="793790" y="1876901"/>
            <a:ext cx="431934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2200" dirty="0"/>
          </a:p>
        </p:txBody>
      </p:sp>
      <p:sp>
        <p:nvSpPr>
          <p:cNvPr id="5" name="Shape 2"/>
          <p:cNvSpPr/>
          <p:nvPr/>
        </p:nvSpPr>
        <p:spPr>
          <a:xfrm>
            <a:off x="793790" y="2571393"/>
            <a:ext cx="10594619" cy="1194673"/>
          </a:xfrm>
          <a:prstGeom prst="roundRect">
            <a:avLst>
              <a:gd name="adj" fmla="val 7974"/>
            </a:avLst>
          </a:prstGeom>
          <a:solidFill>
            <a:srgbClr val="124E73"/>
          </a:solidFill>
          <a:ln w="7620">
            <a:solidFill>
              <a:srgbClr val="2B678C"/>
            </a:solidFill>
            <a:prstDash val="solid"/>
          </a:ln>
        </p:spPr>
      </p:sp>
      <p:sp>
        <p:nvSpPr>
          <p:cNvPr id="6" name="Text 3"/>
          <p:cNvSpPr/>
          <p:nvPr/>
        </p:nvSpPr>
        <p:spPr>
          <a:xfrm>
            <a:off x="1028225" y="2805827"/>
            <a:ext cx="101656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các bộ phận quan trọng</a:t>
            </a:r>
            <a:r>
              <a:rPr lang="en-US" sz="1750" kern="0" spc="-36" dirty="0">
                <a:solidFill>
                  <a:srgbClr val="FFFFFF"/>
                </a:solidFill>
                <a:latin typeface="PT Serif" pitchFamily="34" charset="0"/>
                <a:ea typeface="PT Serif" pitchFamily="34" charset="-122"/>
                <a:cs typeface="PT Serif" pitchFamily="34" charset="-120"/>
              </a:rPr>
              <a:t>: Kiểm tra khung máy, hệ thống thủy lực, linh kiện cơ khí để phát hiện sớm các vấn đề tiềm ẩn.</a:t>
            </a:r>
            <a:endParaRPr lang="en-US" sz="1750" dirty="0"/>
          </a:p>
        </p:txBody>
      </p:sp>
      <p:sp>
        <p:nvSpPr>
          <p:cNvPr id="7" name="Shape 4"/>
          <p:cNvSpPr/>
          <p:nvPr/>
        </p:nvSpPr>
        <p:spPr>
          <a:xfrm>
            <a:off x="793790" y="3992880"/>
            <a:ext cx="10594619" cy="2940963"/>
          </a:xfrm>
          <a:prstGeom prst="roundRect">
            <a:avLst>
              <a:gd name="adj" fmla="val 3239"/>
            </a:avLst>
          </a:prstGeom>
          <a:solidFill>
            <a:srgbClr val="124E73"/>
          </a:solidFill>
          <a:ln w="7620">
            <a:solidFill>
              <a:srgbClr val="2B678C"/>
            </a:solidFill>
            <a:prstDash val="solid"/>
          </a:ln>
        </p:spPr>
      </p:sp>
      <p:sp>
        <p:nvSpPr>
          <p:cNvPr id="8" name="Text 5"/>
          <p:cNvSpPr/>
          <p:nvPr/>
        </p:nvSpPr>
        <p:spPr>
          <a:xfrm>
            <a:off x="1028224" y="4227314"/>
            <a:ext cx="11110913" cy="362903"/>
          </a:xfrm>
          <a:prstGeom prst="rect">
            <a:avLst/>
          </a:prstGeom>
          <a:noFill/>
          <a:ln/>
        </p:spPr>
        <p:txBody>
          <a:bodyPr wrap="non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Tiến hành bảo dưỡng</a:t>
            </a:r>
            <a:r>
              <a:rPr lang="en-US" sz="1750" kern="0" spc="-36" dirty="0">
                <a:solidFill>
                  <a:srgbClr val="FFFFFF"/>
                </a:solidFill>
                <a:latin typeface="PT Serif" pitchFamily="34" charset="0"/>
                <a:ea typeface="PT Serif" pitchFamily="34" charset="-122"/>
                <a:cs typeface="PT Serif" pitchFamily="34" charset="-120"/>
              </a:rPr>
              <a:t>: </a:t>
            </a:r>
            <a:endParaRPr lang="en-US" sz="1750" dirty="0"/>
          </a:p>
        </p:txBody>
      </p:sp>
      <p:sp>
        <p:nvSpPr>
          <p:cNvPr id="9" name="Text 6"/>
          <p:cNvSpPr/>
          <p:nvPr/>
        </p:nvSpPr>
        <p:spPr>
          <a:xfrm>
            <a:off x="1028224" y="4726305"/>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FFFFFF"/>
                </a:solidFill>
                <a:latin typeface="PT Serif" pitchFamily="34" charset="0"/>
                <a:ea typeface="PT Serif" pitchFamily="34" charset="-122"/>
                <a:cs typeface="PT Serif" pitchFamily="34" charset="-120"/>
              </a:rPr>
              <a:t>Làm sạch và bôi trơn các bộ phận, giảm ma sát và mài mòn, giúp kéo dài tuổi thọ thiết bị.</a:t>
            </a:r>
            <a:endParaRPr lang="en-US" sz="1750" dirty="0"/>
          </a:p>
        </p:txBody>
      </p:sp>
      <p:sp>
        <p:nvSpPr>
          <p:cNvPr id="10" name="Text 7"/>
          <p:cNvSpPr/>
          <p:nvPr/>
        </p:nvSpPr>
        <p:spPr>
          <a:xfrm>
            <a:off x="1028225" y="5168503"/>
            <a:ext cx="101656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hệ thống điện</a:t>
            </a:r>
            <a:r>
              <a:rPr lang="en-US" sz="1750" kern="0" spc="-36" dirty="0">
                <a:solidFill>
                  <a:srgbClr val="FFFFFF"/>
                </a:solidFill>
                <a:latin typeface="PT Serif" pitchFamily="34" charset="0"/>
                <a:ea typeface="PT Serif" pitchFamily="34" charset="-122"/>
                <a:cs typeface="PT Serif" pitchFamily="34" charset="-120"/>
              </a:rPr>
              <a:t>: Kiểm tra dây dẫn, cầu dao và các thiết bị bảo vệ để tránh nguy cơ cháy nổ và đảm bảo an toàn.</a:t>
            </a:r>
            <a:endParaRPr lang="en-US" sz="1750" dirty="0"/>
          </a:p>
        </p:txBody>
      </p:sp>
      <p:sp>
        <p:nvSpPr>
          <p:cNvPr id="11" name="Text 8"/>
          <p:cNvSpPr/>
          <p:nvPr/>
        </p:nvSpPr>
        <p:spPr>
          <a:xfrm>
            <a:off x="1028225" y="5973604"/>
            <a:ext cx="101656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Theo dõi chỉ số vận hành</a:t>
            </a:r>
            <a:r>
              <a:rPr lang="en-US" sz="1750" kern="0" spc="-36" dirty="0">
                <a:solidFill>
                  <a:srgbClr val="FFFFFF"/>
                </a:solidFill>
                <a:latin typeface="PT Serif" pitchFamily="34" charset="0"/>
                <a:ea typeface="PT Serif" pitchFamily="34" charset="-122"/>
                <a:cs typeface="PT Serif" pitchFamily="34" charset="-120"/>
              </a:rPr>
              <a:t>: Giám sát các chỉ số như áp suất, nhiệt độ, độ ẩm và dừng máy khi phát hiện bất thường để tránh sự cố.</a:t>
            </a:r>
            <a:endParaRPr lang="en-US" sz="1750" dirty="0"/>
          </a:p>
        </p:txBody>
      </p:sp>
      <p:pic>
        <p:nvPicPr>
          <p:cNvPr id="12" name="Picture 11">
            <a:extLst>
              <a:ext uri="{FF2B5EF4-FFF2-40B4-BE49-F238E27FC236}">
                <a16:creationId xmlns:a16="http://schemas.microsoft.com/office/drawing/2014/main" id="{1919183A-080D-931C-7209-0BFCFF4BF19E}"/>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155799" y="3140035"/>
            <a:ext cx="3291483" cy="3181350"/>
          </a:xfrm>
          <a:prstGeom prst="rect">
            <a:avLst/>
          </a:prstGeom>
        </p:spPr>
      </p:pic>
      <p:sp>
        <p:nvSpPr>
          <p:cNvPr id="3" name="Text 0"/>
          <p:cNvSpPr/>
          <p:nvPr/>
        </p:nvSpPr>
        <p:spPr>
          <a:xfrm>
            <a:off x="3294579" y="360520"/>
            <a:ext cx="3484483" cy="228719"/>
          </a:xfrm>
          <a:prstGeom prst="rect">
            <a:avLst/>
          </a:prstGeom>
          <a:noFill/>
          <a:ln/>
        </p:spPr>
        <p:txBody>
          <a:bodyPr wrap="none" lIns="0" tIns="0" rIns="0" bIns="0" rtlCol="0" anchor="t"/>
          <a:lstStyle/>
          <a:p>
            <a:pPr marL="0" indent="0" algn="ctr">
              <a:lnSpc>
                <a:spcPts val="1800"/>
              </a:lnSpc>
              <a:buNone/>
            </a:pPr>
            <a:r>
              <a:rPr lang="en-US" sz="2800" b="1" kern="0" spc="-43" dirty="0">
                <a:solidFill>
                  <a:srgbClr val="124E73"/>
                </a:solidFill>
                <a:latin typeface="Montserrat Medium" panose="00000600000000000000" pitchFamily="2" charset="0"/>
                <a:ea typeface="MuseoModerno Bold" pitchFamily="34" charset="-122"/>
                <a:cs typeface="MuseoModerno Bold" pitchFamily="34" charset="-120"/>
              </a:rPr>
              <a:t>2. Tuân thủ các quy định an toàn lao động</a:t>
            </a:r>
            <a:endParaRPr lang="en-US" sz="2800" dirty="0"/>
          </a:p>
        </p:txBody>
      </p:sp>
      <p:pic>
        <p:nvPicPr>
          <p:cNvPr id="4" name="Image 1" descr="preencoded.png"/>
          <p:cNvPicPr>
            <a:picLocks noChangeAspect="1"/>
          </p:cNvPicPr>
          <p:nvPr/>
        </p:nvPicPr>
        <p:blipFill>
          <a:blip r:embed="rId4"/>
          <a:stretch>
            <a:fillRect/>
          </a:stretch>
        </p:blipFill>
        <p:spPr>
          <a:xfrm>
            <a:off x="512445" y="797123"/>
            <a:ext cx="732115" cy="1171456"/>
          </a:xfrm>
          <a:prstGeom prst="rect">
            <a:avLst/>
          </a:prstGeom>
        </p:spPr>
      </p:pic>
      <p:sp>
        <p:nvSpPr>
          <p:cNvPr id="5" name="Text 1"/>
          <p:cNvSpPr/>
          <p:nvPr/>
        </p:nvSpPr>
        <p:spPr>
          <a:xfrm>
            <a:off x="1464112" y="1057810"/>
            <a:ext cx="2428042" cy="228719"/>
          </a:xfrm>
          <a:prstGeom prst="rect">
            <a:avLst/>
          </a:prstGeom>
          <a:noFill/>
          <a:ln/>
        </p:spPr>
        <p:txBody>
          <a:bodyPr wrap="none" lIns="0" tIns="0" rIns="0" bIns="0" rtlCol="0" anchor="t"/>
          <a:lstStyle/>
          <a:p>
            <a:pPr marL="0" indent="0" algn="l">
              <a:lnSpc>
                <a:spcPts val="1800"/>
              </a:lnSpc>
              <a:buNone/>
            </a:pPr>
            <a:r>
              <a:rPr lang="en-US" sz="1600" b="1" kern="0" spc="-43" dirty="0">
                <a:solidFill>
                  <a:srgbClr val="2B4150"/>
                </a:solidFill>
                <a:latin typeface="Montserrat Medium" panose="00000600000000000000" pitchFamily="2" charset="0"/>
                <a:ea typeface="MuseoModerno Bold" pitchFamily="34" charset="-122"/>
                <a:cs typeface="MuseoModerno Bold" pitchFamily="34" charset="-120"/>
              </a:rPr>
              <a:t>Đào tạo về quy trình an toàn</a:t>
            </a:r>
            <a:endParaRPr lang="en-US" sz="1600" dirty="0"/>
          </a:p>
        </p:txBody>
      </p:sp>
      <p:sp>
        <p:nvSpPr>
          <p:cNvPr id="6" name="Text 2"/>
          <p:cNvSpPr/>
          <p:nvPr/>
        </p:nvSpPr>
        <p:spPr>
          <a:xfrm>
            <a:off x="1464112" y="1377076"/>
            <a:ext cx="8996243" cy="234315"/>
          </a:xfrm>
          <a:prstGeom prst="rect">
            <a:avLst/>
          </a:prstGeom>
          <a:noFill/>
          <a:ln/>
        </p:spPr>
        <p:txBody>
          <a:bodyPr wrap="none" lIns="0" tIns="0" rIns="0" bIns="0" rtlCol="0" anchor="t"/>
          <a:lstStyle/>
          <a:p>
            <a:pPr marL="0" indent="0" algn="l">
              <a:lnSpc>
                <a:spcPts val="1800"/>
              </a:lnSpc>
              <a:buNone/>
            </a:pPr>
            <a:r>
              <a:rPr lang="en-US" sz="1400" kern="0" spc="-23" dirty="0">
                <a:solidFill>
                  <a:srgbClr val="2B4150"/>
                </a:solidFill>
                <a:latin typeface="PT Serif" pitchFamily="34" charset="0"/>
                <a:ea typeface="PT Serif" pitchFamily="34" charset="-122"/>
                <a:cs typeface="PT Serif" pitchFamily="34" charset="-120"/>
              </a:rPr>
              <a:t>Mọi nhân viên phải được đào tạo về quy trình sử dụng máy, nhận diện rủi ro và thực hành các biện pháp an toàn.</a:t>
            </a:r>
            <a:endParaRPr lang="en-US" sz="1400" dirty="0"/>
          </a:p>
        </p:txBody>
      </p:sp>
      <p:pic>
        <p:nvPicPr>
          <p:cNvPr id="7" name="Image 2" descr="preencoded.png"/>
          <p:cNvPicPr>
            <a:picLocks noChangeAspect="1"/>
          </p:cNvPicPr>
          <p:nvPr/>
        </p:nvPicPr>
        <p:blipFill>
          <a:blip r:embed="rId5"/>
          <a:stretch>
            <a:fillRect/>
          </a:stretch>
        </p:blipFill>
        <p:spPr>
          <a:xfrm>
            <a:off x="512445" y="1968579"/>
            <a:ext cx="732115" cy="1171456"/>
          </a:xfrm>
          <a:prstGeom prst="rect">
            <a:avLst/>
          </a:prstGeom>
        </p:spPr>
      </p:pic>
      <p:sp>
        <p:nvSpPr>
          <p:cNvPr id="8" name="Text 3"/>
          <p:cNvSpPr/>
          <p:nvPr/>
        </p:nvSpPr>
        <p:spPr>
          <a:xfrm>
            <a:off x="1464112" y="2229266"/>
            <a:ext cx="2004417" cy="228719"/>
          </a:xfrm>
          <a:prstGeom prst="rect">
            <a:avLst/>
          </a:prstGeom>
          <a:noFill/>
          <a:ln/>
        </p:spPr>
        <p:txBody>
          <a:bodyPr wrap="none" lIns="0" tIns="0" rIns="0" bIns="0" rtlCol="0" anchor="t"/>
          <a:lstStyle/>
          <a:p>
            <a:pPr marL="0" indent="0" algn="l">
              <a:lnSpc>
                <a:spcPts val="1800"/>
              </a:lnSpc>
              <a:buNone/>
            </a:pPr>
            <a:r>
              <a:rPr lang="en-US" sz="1600" b="1" kern="0" spc="-43" dirty="0">
                <a:solidFill>
                  <a:srgbClr val="2B4150"/>
                </a:solidFill>
                <a:latin typeface="Montserrat Medium" panose="00000600000000000000" pitchFamily="2" charset="0"/>
                <a:ea typeface="MuseoModerno Bold" pitchFamily="34" charset="-122"/>
                <a:cs typeface="MuseoModerno Bold" pitchFamily="34" charset="-120"/>
              </a:rPr>
              <a:t>Trang bị bảo hộ cá nhân</a:t>
            </a:r>
            <a:endParaRPr lang="en-US" sz="1600" dirty="0"/>
          </a:p>
        </p:txBody>
      </p:sp>
      <p:sp>
        <p:nvSpPr>
          <p:cNvPr id="9" name="Text 4"/>
          <p:cNvSpPr/>
          <p:nvPr/>
        </p:nvSpPr>
        <p:spPr>
          <a:xfrm>
            <a:off x="1464112" y="2548532"/>
            <a:ext cx="8996243" cy="234315"/>
          </a:xfrm>
          <a:prstGeom prst="rect">
            <a:avLst/>
          </a:prstGeom>
          <a:noFill/>
          <a:ln/>
        </p:spPr>
        <p:txBody>
          <a:bodyPr wrap="none" lIns="0" tIns="0" rIns="0" bIns="0" rtlCol="0" anchor="t"/>
          <a:lstStyle/>
          <a:p>
            <a:pPr marL="0" indent="0" algn="l">
              <a:lnSpc>
                <a:spcPts val="1800"/>
              </a:lnSpc>
              <a:buNone/>
            </a:pPr>
            <a:r>
              <a:rPr lang="en-US" sz="1400" kern="0" spc="-23" dirty="0">
                <a:solidFill>
                  <a:srgbClr val="2B4150"/>
                </a:solidFill>
                <a:latin typeface="PT Serif" pitchFamily="34" charset="0"/>
                <a:ea typeface="PT Serif" pitchFamily="34" charset="-122"/>
                <a:cs typeface="PT Serif" pitchFamily="34" charset="-120"/>
              </a:rPr>
              <a:t>Cung cấp đầy đủ thiết bị bảo hộ như găng tay, kính bảo hộ, mặt nạ chống bụi để bảo vệ người lao động.</a:t>
            </a:r>
            <a:endParaRPr lang="en-US" sz="1400" dirty="0"/>
          </a:p>
        </p:txBody>
      </p:sp>
      <p:pic>
        <p:nvPicPr>
          <p:cNvPr id="10" name="Image 3" descr="preencoded.png"/>
          <p:cNvPicPr>
            <a:picLocks noChangeAspect="1"/>
          </p:cNvPicPr>
          <p:nvPr/>
        </p:nvPicPr>
        <p:blipFill>
          <a:blip r:embed="rId6"/>
          <a:stretch>
            <a:fillRect/>
          </a:stretch>
        </p:blipFill>
        <p:spPr>
          <a:xfrm>
            <a:off x="512445" y="3140035"/>
            <a:ext cx="732115" cy="1171456"/>
          </a:xfrm>
          <a:prstGeom prst="rect">
            <a:avLst/>
          </a:prstGeom>
        </p:spPr>
      </p:pic>
      <p:sp>
        <p:nvSpPr>
          <p:cNvPr id="11" name="Text 5"/>
          <p:cNvSpPr/>
          <p:nvPr/>
        </p:nvSpPr>
        <p:spPr>
          <a:xfrm>
            <a:off x="1464112" y="3400722"/>
            <a:ext cx="1830467" cy="228719"/>
          </a:xfrm>
          <a:prstGeom prst="rect">
            <a:avLst/>
          </a:prstGeom>
          <a:noFill/>
          <a:ln/>
        </p:spPr>
        <p:txBody>
          <a:bodyPr wrap="none" lIns="0" tIns="0" rIns="0" bIns="0" rtlCol="0" anchor="t"/>
          <a:lstStyle/>
          <a:p>
            <a:pPr marL="0" indent="0" algn="l">
              <a:lnSpc>
                <a:spcPts val="1800"/>
              </a:lnSpc>
              <a:buNone/>
            </a:pPr>
            <a:r>
              <a:rPr lang="en-US" sz="1600" b="1" kern="0" spc="-43" dirty="0">
                <a:solidFill>
                  <a:srgbClr val="2B4150"/>
                </a:solidFill>
                <a:latin typeface="Montserrat Medium" panose="00000600000000000000" pitchFamily="2" charset="0"/>
                <a:ea typeface="MuseoModerno Bold" pitchFamily="34" charset="-122"/>
                <a:cs typeface="MuseoModerno Bold" pitchFamily="34" charset="-120"/>
              </a:rPr>
              <a:t>Kiểm tra máy định kỳ</a:t>
            </a:r>
            <a:endParaRPr lang="en-US" sz="1600" dirty="0"/>
          </a:p>
        </p:txBody>
      </p:sp>
      <p:sp>
        <p:nvSpPr>
          <p:cNvPr id="12" name="Text 6"/>
          <p:cNvSpPr/>
          <p:nvPr/>
        </p:nvSpPr>
        <p:spPr>
          <a:xfrm>
            <a:off x="1464112" y="3719988"/>
            <a:ext cx="8996243" cy="234315"/>
          </a:xfrm>
          <a:prstGeom prst="rect">
            <a:avLst/>
          </a:prstGeom>
          <a:noFill/>
          <a:ln/>
        </p:spPr>
        <p:txBody>
          <a:bodyPr wrap="none" lIns="0" tIns="0" rIns="0" bIns="0" rtlCol="0" anchor="t"/>
          <a:lstStyle/>
          <a:p>
            <a:pPr marL="0" indent="0" algn="l">
              <a:lnSpc>
                <a:spcPts val="1800"/>
              </a:lnSpc>
              <a:buNone/>
            </a:pPr>
            <a:r>
              <a:rPr lang="en-US" sz="1400" kern="0" spc="-23" dirty="0">
                <a:solidFill>
                  <a:srgbClr val="2B4150"/>
                </a:solidFill>
                <a:latin typeface="PT Serif" pitchFamily="34" charset="0"/>
                <a:ea typeface="PT Serif" pitchFamily="34" charset="-122"/>
                <a:cs typeface="PT Serif" pitchFamily="34" charset="-120"/>
              </a:rPr>
              <a:t>Nhân viên phải kiểm tra máy trước khi bắt đầu ca làm việc, đảm bảo máy hoạt động bình thường và không có dấu hiệu hư hỏng.</a:t>
            </a:r>
            <a:endParaRPr lang="en-US" sz="1400" dirty="0"/>
          </a:p>
        </p:txBody>
      </p:sp>
      <p:pic>
        <p:nvPicPr>
          <p:cNvPr id="13" name="Image 4" descr="preencoded.png"/>
          <p:cNvPicPr>
            <a:picLocks noChangeAspect="1"/>
          </p:cNvPicPr>
          <p:nvPr/>
        </p:nvPicPr>
        <p:blipFill>
          <a:blip r:embed="rId7"/>
          <a:stretch>
            <a:fillRect/>
          </a:stretch>
        </p:blipFill>
        <p:spPr>
          <a:xfrm>
            <a:off x="512445" y="4311491"/>
            <a:ext cx="732115" cy="1171456"/>
          </a:xfrm>
          <a:prstGeom prst="rect">
            <a:avLst/>
          </a:prstGeom>
        </p:spPr>
      </p:pic>
      <p:sp>
        <p:nvSpPr>
          <p:cNvPr id="14" name="Text 7"/>
          <p:cNvSpPr/>
          <p:nvPr/>
        </p:nvSpPr>
        <p:spPr>
          <a:xfrm>
            <a:off x="1464112" y="4572178"/>
            <a:ext cx="2402800" cy="228719"/>
          </a:xfrm>
          <a:prstGeom prst="rect">
            <a:avLst/>
          </a:prstGeom>
          <a:noFill/>
          <a:ln/>
        </p:spPr>
        <p:txBody>
          <a:bodyPr wrap="none" lIns="0" tIns="0" rIns="0" bIns="0" rtlCol="0" anchor="t"/>
          <a:lstStyle/>
          <a:p>
            <a:pPr marL="0" indent="0" algn="l">
              <a:lnSpc>
                <a:spcPts val="1800"/>
              </a:lnSpc>
              <a:buNone/>
            </a:pPr>
            <a:r>
              <a:rPr lang="en-US" sz="1600" b="1" kern="0" spc="-43" dirty="0">
                <a:solidFill>
                  <a:srgbClr val="2B4150"/>
                </a:solidFill>
                <a:latin typeface="Montserrat Medium" panose="00000600000000000000" pitchFamily="2" charset="0"/>
                <a:ea typeface="MuseoModerno Bold" pitchFamily="34" charset="-122"/>
                <a:cs typeface="MuseoModerno Bold" pitchFamily="34" charset="-120"/>
              </a:rPr>
              <a:t>Không gian làm việc an toàn</a:t>
            </a:r>
            <a:endParaRPr lang="en-US" sz="1600" dirty="0"/>
          </a:p>
        </p:txBody>
      </p:sp>
      <p:sp>
        <p:nvSpPr>
          <p:cNvPr id="15" name="Text 8"/>
          <p:cNvSpPr/>
          <p:nvPr/>
        </p:nvSpPr>
        <p:spPr>
          <a:xfrm>
            <a:off x="1464112" y="4891444"/>
            <a:ext cx="8996243" cy="234315"/>
          </a:xfrm>
          <a:prstGeom prst="rect">
            <a:avLst/>
          </a:prstGeom>
          <a:noFill/>
          <a:ln/>
        </p:spPr>
        <p:txBody>
          <a:bodyPr wrap="none" lIns="0" tIns="0" rIns="0" bIns="0" rtlCol="0" anchor="t"/>
          <a:lstStyle/>
          <a:p>
            <a:pPr marL="0" indent="0" algn="l">
              <a:lnSpc>
                <a:spcPts val="1800"/>
              </a:lnSpc>
              <a:buNone/>
            </a:pPr>
            <a:r>
              <a:rPr lang="en-US" sz="1400" kern="0" spc="-23" dirty="0">
                <a:solidFill>
                  <a:srgbClr val="2B4150"/>
                </a:solidFill>
                <a:latin typeface="PT Serif" pitchFamily="34" charset="0"/>
                <a:ea typeface="PT Serif" pitchFamily="34" charset="-122"/>
                <a:cs typeface="PT Serif" pitchFamily="34" charset="-120"/>
              </a:rPr>
              <a:t>Duy trì khu vực làm việc gọn gàng, thông thoáng, không có vật cản nguy hiểm.</a:t>
            </a:r>
            <a:endParaRPr lang="en-US" sz="1400" dirty="0"/>
          </a:p>
        </p:txBody>
      </p:sp>
      <p:pic>
        <p:nvPicPr>
          <p:cNvPr id="16" name="Image 5" descr="preencoded.png"/>
          <p:cNvPicPr>
            <a:picLocks noChangeAspect="1"/>
          </p:cNvPicPr>
          <p:nvPr/>
        </p:nvPicPr>
        <p:blipFill>
          <a:blip r:embed="rId8"/>
          <a:stretch>
            <a:fillRect/>
          </a:stretch>
        </p:blipFill>
        <p:spPr>
          <a:xfrm>
            <a:off x="512445" y="5482947"/>
            <a:ext cx="732115" cy="1171456"/>
          </a:xfrm>
          <a:prstGeom prst="rect">
            <a:avLst/>
          </a:prstGeom>
        </p:spPr>
      </p:pic>
      <p:sp>
        <p:nvSpPr>
          <p:cNvPr id="17" name="Text 9"/>
          <p:cNvSpPr/>
          <p:nvPr/>
        </p:nvSpPr>
        <p:spPr>
          <a:xfrm>
            <a:off x="1464112" y="5743634"/>
            <a:ext cx="2202775" cy="228719"/>
          </a:xfrm>
          <a:prstGeom prst="rect">
            <a:avLst/>
          </a:prstGeom>
          <a:noFill/>
          <a:ln/>
        </p:spPr>
        <p:txBody>
          <a:bodyPr wrap="none" lIns="0" tIns="0" rIns="0" bIns="0" rtlCol="0" anchor="t"/>
          <a:lstStyle/>
          <a:p>
            <a:pPr marL="0" indent="0" algn="l">
              <a:lnSpc>
                <a:spcPts val="1800"/>
              </a:lnSpc>
              <a:buNone/>
            </a:pPr>
            <a:r>
              <a:rPr lang="en-US" sz="1600" b="1" kern="0" spc="-43" dirty="0">
                <a:solidFill>
                  <a:srgbClr val="2B4150"/>
                </a:solidFill>
                <a:latin typeface="Montserrat Medium" panose="00000600000000000000" pitchFamily="2" charset="0"/>
                <a:ea typeface="MuseoModerno Bold" pitchFamily="34" charset="-122"/>
                <a:cs typeface="MuseoModerno Bold" pitchFamily="34" charset="-120"/>
              </a:rPr>
              <a:t>Bảo trì và kiểm tra thiết bị</a:t>
            </a:r>
            <a:endParaRPr lang="en-US" sz="1600" dirty="0"/>
          </a:p>
        </p:txBody>
      </p:sp>
      <p:sp>
        <p:nvSpPr>
          <p:cNvPr id="18" name="Text 10"/>
          <p:cNvSpPr/>
          <p:nvPr/>
        </p:nvSpPr>
        <p:spPr>
          <a:xfrm>
            <a:off x="1464112" y="6062900"/>
            <a:ext cx="8996243" cy="234315"/>
          </a:xfrm>
          <a:prstGeom prst="rect">
            <a:avLst/>
          </a:prstGeom>
          <a:noFill/>
          <a:ln/>
        </p:spPr>
        <p:txBody>
          <a:bodyPr wrap="none" lIns="0" tIns="0" rIns="0" bIns="0" rtlCol="0" anchor="t"/>
          <a:lstStyle/>
          <a:p>
            <a:pPr marL="0" indent="0" algn="l">
              <a:lnSpc>
                <a:spcPts val="1800"/>
              </a:lnSpc>
              <a:buNone/>
            </a:pPr>
            <a:r>
              <a:rPr lang="en-US" sz="1400" kern="0" spc="-23" dirty="0">
                <a:solidFill>
                  <a:srgbClr val="2B4150"/>
                </a:solidFill>
                <a:latin typeface="PT Serif" pitchFamily="34" charset="0"/>
                <a:ea typeface="PT Serif" pitchFamily="34" charset="-122"/>
                <a:cs typeface="PT Serif" pitchFamily="34" charset="-120"/>
              </a:rPr>
              <a:t>Thực hiện kiểm tra định kỳ và bảo trì máy móc theo quy định.</a:t>
            </a:r>
            <a:endParaRPr lang="en-US" sz="1400" dirty="0"/>
          </a:p>
        </p:txBody>
      </p:sp>
      <p:pic>
        <p:nvPicPr>
          <p:cNvPr id="19" name="Image 6" descr="preencoded.png"/>
          <p:cNvPicPr>
            <a:picLocks noChangeAspect="1"/>
          </p:cNvPicPr>
          <p:nvPr/>
        </p:nvPicPr>
        <p:blipFill>
          <a:blip r:embed="rId9"/>
          <a:stretch>
            <a:fillRect/>
          </a:stretch>
        </p:blipFill>
        <p:spPr>
          <a:xfrm>
            <a:off x="512445" y="6654403"/>
            <a:ext cx="732115" cy="1171456"/>
          </a:xfrm>
          <a:prstGeom prst="rect">
            <a:avLst/>
          </a:prstGeom>
        </p:spPr>
      </p:pic>
      <p:sp>
        <p:nvSpPr>
          <p:cNvPr id="20" name="Text 11"/>
          <p:cNvSpPr/>
          <p:nvPr/>
        </p:nvSpPr>
        <p:spPr>
          <a:xfrm>
            <a:off x="1464112" y="6915090"/>
            <a:ext cx="2422565" cy="228719"/>
          </a:xfrm>
          <a:prstGeom prst="rect">
            <a:avLst/>
          </a:prstGeom>
          <a:noFill/>
          <a:ln/>
        </p:spPr>
        <p:txBody>
          <a:bodyPr wrap="none" lIns="0" tIns="0" rIns="0" bIns="0" rtlCol="0" anchor="t"/>
          <a:lstStyle/>
          <a:p>
            <a:pPr marL="0" indent="0" algn="l">
              <a:lnSpc>
                <a:spcPts val="1800"/>
              </a:lnSpc>
              <a:buNone/>
            </a:pPr>
            <a:r>
              <a:rPr lang="en-US" sz="1600" b="1" kern="0" spc="-43" dirty="0">
                <a:solidFill>
                  <a:srgbClr val="2B4150"/>
                </a:solidFill>
                <a:latin typeface="Montserrat Medium" panose="00000600000000000000" pitchFamily="2" charset="0"/>
                <a:ea typeface="MuseoModerno Bold" pitchFamily="34" charset="-122"/>
                <a:cs typeface="MuseoModerno Bold" pitchFamily="34" charset="-120"/>
              </a:rPr>
              <a:t>Biện pháp ứng phó khẩn cấp</a:t>
            </a:r>
            <a:endParaRPr lang="en-US" sz="1600" dirty="0"/>
          </a:p>
        </p:txBody>
      </p:sp>
      <p:sp>
        <p:nvSpPr>
          <p:cNvPr id="21" name="Text 12"/>
          <p:cNvSpPr/>
          <p:nvPr/>
        </p:nvSpPr>
        <p:spPr>
          <a:xfrm>
            <a:off x="1464112" y="7234356"/>
            <a:ext cx="8996243" cy="234315"/>
          </a:xfrm>
          <a:prstGeom prst="rect">
            <a:avLst/>
          </a:prstGeom>
          <a:noFill/>
          <a:ln/>
        </p:spPr>
        <p:txBody>
          <a:bodyPr wrap="none" lIns="0" tIns="0" rIns="0" bIns="0" rtlCol="0" anchor="t"/>
          <a:lstStyle/>
          <a:p>
            <a:pPr marL="0" indent="0" algn="l">
              <a:lnSpc>
                <a:spcPts val="1800"/>
              </a:lnSpc>
              <a:buNone/>
            </a:pPr>
            <a:r>
              <a:rPr lang="en-US" sz="1400" kern="0" spc="-23" dirty="0">
                <a:solidFill>
                  <a:srgbClr val="2B4150"/>
                </a:solidFill>
                <a:latin typeface="PT Serif" pitchFamily="34" charset="0"/>
                <a:ea typeface="PT Serif" pitchFamily="34" charset="-122"/>
                <a:cs typeface="PT Serif" pitchFamily="34" charset="-120"/>
              </a:rPr>
              <a:t>Cần có kế hoạch ứng phó sự cố rõ ràng để nhân viên biết cách hành động khi xảy ra sự cố.</a:t>
            </a:r>
            <a:endParaRPr lang="en-US" sz="1400" dirty="0"/>
          </a:p>
        </p:txBody>
      </p:sp>
      <p:pic>
        <p:nvPicPr>
          <p:cNvPr id="22" name="Picture 21">
            <a:extLst>
              <a:ext uri="{FF2B5EF4-FFF2-40B4-BE49-F238E27FC236}">
                <a16:creationId xmlns:a16="http://schemas.microsoft.com/office/drawing/2014/main" id="{377E74CA-B076-F247-96E7-13119F557C2A}"/>
              </a:ext>
            </a:extLst>
          </p:cNvPr>
          <p:cNvPicPr>
            <a:picLocks noChangeAspect="1"/>
          </p:cNvPicPr>
          <p:nvPr/>
        </p:nvPicPr>
        <p:blipFill>
          <a:blip r:embed="rId10"/>
          <a:stretch>
            <a:fillRect/>
          </a:stretch>
        </p:blipFill>
        <p:spPr>
          <a:xfrm>
            <a:off x="11539513" y="7335297"/>
            <a:ext cx="2888085" cy="89430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3322319"/>
            <a:ext cx="3090624" cy="3090624"/>
          </a:xfrm>
          <a:prstGeom prst="rect">
            <a:avLst/>
          </a:prstGeom>
        </p:spPr>
      </p:pic>
      <p:sp>
        <p:nvSpPr>
          <p:cNvPr id="3" name="Text 0"/>
          <p:cNvSpPr/>
          <p:nvPr/>
        </p:nvSpPr>
        <p:spPr>
          <a:xfrm>
            <a:off x="4451390" y="1505069"/>
            <a:ext cx="4942999" cy="354330"/>
          </a:xfrm>
          <a:prstGeom prst="rect">
            <a:avLst/>
          </a:prstGeom>
          <a:noFill/>
          <a:ln/>
        </p:spPr>
        <p:txBody>
          <a:bodyPr wrap="none" lIns="0" tIns="0" rIns="0" bIns="0" rtlCol="0" anchor="t"/>
          <a:lstStyle/>
          <a:p>
            <a:pPr marL="0" indent="0">
              <a:lnSpc>
                <a:spcPts val="2750"/>
              </a:lnSpc>
              <a:buNone/>
            </a:pPr>
            <a:r>
              <a:rPr lang="en-US" sz="2800" b="1" kern="0" spc="-67" dirty="0">
                <a:solidFill>
                  <a:srgbClr val="124E73"/>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800" dirty="0"/>
          </a:p>
        </p:txBody>
      </p:sp>
      <p:sp>
        <p:nvSpPr>
          <p:cNvPr id="4" name="Text 1"/>
          <p:cNvSpPr/>
          <p:nvPr/>
        </p:nvSpPr>
        <p:spPr>
          <a:xfrm>
            <a:off x="4451390" y="2114550"/>
            <a:ext cx="93852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4776311" y="2732603"/>
            <a:ext cx="30480" cy="3991928"/>
          </a:xfrm>
          <a:prstGeom prst="roundRect">
            <a:avLst>
              <a:gd name="adj" fmla="val 312558"/>
            </a:avLst>
          </a:prstGeom>
          <a:solidFill>
            <a:srgbClr val="B9D0DE"/>
          </a:solidFill>
          <a:ln/>
        </p:spPr>
      </p:sp>
      <p:sp>
        <p:nvSpPr>
          <p:cNvPr id="6" name="Shape 3"/>
          <p:cNvSpPr/>
          <p:nvPr/>
        </p:nvSpPr>
        <p:spPr>
          <a:xfrm>
            <a:off x="4536400" y="2987754"/>
            <a:ext cx="510302" cy="510302"/>
          </a:xfrm>
          <a:prstGeom prst="roundRect">
            <a:avLst>
              <a:gd name="adj" fmla="val 18669"/>
            </a:avLst>
          </a:prstGeom>
          <a:solidFill>
            <a:srgbClr val="124E73"/>
          </a:solidFill>
          <a:ln w="7620">
            <a:solidFill>
              <a:srgbClr val="2B678C"/>
            </a:solidFill>
            <a:prstDash val="solid"/>
          </a:ln>
        </p:spPr>
      </p:sp>
      <p:sp>
        <p:nvSpPr>
          <p:cNvPr id="7" name="Text 4"/>
          <p:cNvSpPr/>
          <p:nvPr/>
        </p:nvSpPr>
        <p:spPr>
          <a:xfrm>
            <a:off x="4714161" y="3072765"/>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5"/>
          <p:cNvSpPr/>
          <p:nvPr/>
        </p:nvSpPr>
        <p:spPr>
          <a:xfrm>
            <a:off x="5245179" y="2959417"/>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Xác định khu vực xung quanh máy ép</a:t>
            </a:r>
            <a:r>
              <a:rPr lang="en-US" sz="1750" kern="0" spc="-36" dirty="0">
                <a:solidFill>
                  <a:srgbClr val="2B4150"/>
                </a:solidFill>
                <a:latin typeface="PT Serif" pitchFamily="34" charset="0"/>
                <a:ea typeface="PT Serif" pitchFamily="34" charset="-122"/>
                <a:cs typeface="PT Serif" pitchFamily="34" charset="-120"/>
              </a:rPr>
              <a:t>: Cần giữ khu vực xung quanh máy sạch sẽ, không có vật cản, giúp người lao động di chuyển an toàn.</a:t>
            </a:r>
            <a:endParaRPr lang="en-US" sz="1750" dirty="0"/>
          </a:p>
        </p:txBody>
      </p:sp>
      <p:sp>
        <p:nvSpPr>
          <p:cNvPr id="9" name="Shape 6"/>
          <p:cNvSpPr/>
          <p:nvPr/>
        </p:nvSpPr>
        <p:spPr>
          <a:xfrm>
            <a:off x="4536400" y="4394002"/>
            <a:ext cx="510302" cy="510302"/>
          </a:xfrm>
          <a:prstGeom prst="roundRect">
            <a:avLst>
              <a:gd name="adj" fmla="val 18669"/>
            </a:avLst>
          </a:prstGeom>
          <a:solidFill>
            <a:srgbClr val="124E73"/>
          </a:solidFill>
          <a:ln w="7620">
            <a:solidFill>
              <a:srgbClr val="2B678C"/>
            </a:solidFill>
            <a:prstDash val="solid"/>
          </a:ln>
        </p:spPr>
      </p:sp>
      <p:sp>
        <p:nvSpPr>
          <p:cNvPr id="10" name="Text 7"/>
          <p:cNvSpPr/>
          <p:nvPr/>
        </p:nvSpPr>
        <p:spPr>
          <a:xfrm>
            <a:off x="4699992" y="4479012"/>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1" name="Text 8"/>
          <p:cNvSpPr/>
          <p:nvPr/>
        </p:nvSpPr>
        <p:spPr>
          <a:xfrm>
            <a:off x="5245179" y="4365665"/>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Sử dụng biển báo rõ ràng</a:t>
            </a:r>
            <a:r>
              <a:rPr lang="en-US" sz="1750" kern="0" spc="-36" dirty="0">
                <a:solidFill>
                  <a:srgbClr val="2B4150"/>
                </a:solidFill>
                <a:latin typeface="PT Serif" pitchFamily="34" charset="0"/>
                <a:ea typeface="PT Serif" pitchFamily="34" charset="-122"/>
                <a:cs typeface="PT Serif" pitchFamily="34" charset="-120"/>
              </a:rPr>
              <a:t>: Biển báo an toàn phải nổi bật và có hình minh họa, cảnh báo khu vực nguy hiểm.</a:t>
            </a:r>
            <a:endParaRPr lang="en-US" sz="1750" dirty="0"/>
          </a:p>
        </p:txBody>
      </p:sp>
      <p:sp>
        <p:nvSpPr>
          <p:cNvPr id="12" name="Shape 9"/>
          <p:cNvSpPr/>
          <p:nvPr/>
        </p:nvSpPr>
        <p:spPr>
          <a:xfrm>
            <a:off x="4536400" y="5800249"/>
            <a:ext cx="510302" cy="510302"/>
          </a:xfrm>
          <a:prstGeom prst="roundRect">
            <a:avLst>
              <a:gd name="adj" fmla="val 18669"/>
            </a:avLst>
          </a:prstGeom>
          <a:solidFill>
            <a:srgbClr val="124E73"/>
          </a:solidFill>
          <a:ln w="7620">
            <a:solidFill>
              <a:srgbClr val="2B678C"/>
            </a:solidFill>
            <a:prstDash val="solid"/>
          </a:ln>
        </p:spPr>
      </p:sp>
      <p:sp>
        <p:nvSpPr>
          <p:cNvPr id="13" name="Text 10"/>
          <p:cNvSpPr/>
          <p:nvPr/>
        </p:nvSpPr>
        <p:spPr>
          <a:xfrm>
            <a:off x="4699278" y="5885259"/>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4" name="Text 11"/>
          <p:cNvSpPr/>
          <p:nvPr/>
        </p:nvSpPr>
        <p:spPr>
          <a:xfrm>
            <a:off x="5245179" y="5771912"/>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Đào tạo và huấn luyện an toàn định kỳ</a:t>
            </a:r>
            <a:r>
              <a:rPr lang="en-US" sz="1750" kern="0" spc="-36" dirty="0">
                <a:solidFill>
                  <a:srgbClr val="2B4150"/>
                </a:solidFill>
                <a:latin typeface="PT Serif" pitchFamily="34" charset="0"/>
                <a:ea typeface="PT Serif" pitchFamily="34" charset="-122"/>
                <a:cs typeface="PT Serif" pitchFamily="34" charset="-120"/>
              </a:rPr>
              <a:t>: Tổ chức huấn luyện giúp nhân viên hiểu và tuân thủ các quy định an toàn, tạo ý thức bảo vệ bản thân và đồng nghiệp.</a:t>
            </a:r>
            <a:endParaRPr lang="en-US" sz="1750" dirty="0"/>
          </a:p>
        </p:txBody>
      </p:sp>
      <p:pic>
        <p:nvPicPr>
          <p:cNvPr id="15" name="Picture 14">
            <a:extLst>
              <a:ext uri="{FF2B5EF4-FFF2-40B4-BE49-F238E27FC236}">
                <a16:creationId xmlns:a16="http://schemas.microsoft.com/office/drawing/2014/main" id="{E498D53F-8F72-33D1-EFA7-533D3E5E1E6B}"/>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46240" y="4101483"/>
            <a:ext cx="3090624" cy="3090624"/>
          </a:xfrm>
          <a:prstGeom prst="rect">
            <a:avLst/>
          </a:prstGeom>
        </p:spPr>
      </p:pic>
      <p:sp>
        <p:nvSpPr>
          <p:cNvPr id="3" name="Shape 0"/>
          <p:cNvSpPr/>
          <p:nvPr/>
        </p:nvSpPr>
        <p:spPr>
          <a:xfrm>
            <a:off x="1020604" y="2494681"/>
            <a:ext cx="9385221" cy="30480"/>
          </a:xfrm>
          <a:prstGeom prst="roundRect">
            <a:avLst>
              <a:gd name="adj" fmla="val 312558"/>
            </a:avLst>
          </a:prstGeom>
          <a:solidFill>
            <a:srgbClr val="B9D0DE"/>
          </a:solidFill>
          <a:ln/>
        </p:spPr>
      </p:sp>
      <p:sp>
        <p:nvSpPr>
          <p:cNvPr id="6" name="Text 3"/>
          <p:cNvSpPr/>
          <p:nvPr/>
        </p:nvSpPr>
        <p:spPr>
          <a:xfrm>
            <a:off x="3252251" y="2019503"/>
            <a:ext cx="4468297"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200" dirty="0"/>
          </a:p>
        </p:txBody>
      </p:sp>
      <p:sp>
        <p:nvSpPr>
          <p:cNvPr id="7" name="Text 4"/>
          <p:cNvSpPr/>
          <p:nvPr/>
        </p:nvSpPr>
        <p:spPr>
          <a:xfrm>
            <a:off x="1020604" y="3203258"/>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Tầm quan trọng của PPE</a:t>
            </a:r>
            <a:r>
              <a:rPr lang="en-US" sz="1750" kern="0" spc="-36" dirty="0">
                <a:solidFill>
                  <a:srgbClr val="2B4150"/>
                </a:solidFill>
                <a:latin typeface="PT Serif" pitchFamily="34" charset="0"/>
                <a:ea typeface="PT Serif" pitchFamily="34" charset="-122"/>
                <a:cs typeface="PT Serif" pitchFamily="34" charset="-120"/>
              </a:rPr>
              <a:t>: Bảo vệ sức khỏe và an toàn cho người lao động, giảm thiểu chấn thương và tiếp xúc với bụi gỗ, hóa chất và tiếng ồn.</a:t>
            </a:r>
            <a:endParaRPr lang="en-US" sz="1750" dirty="0"/>
          </a:p>
        </p:txBody>
      </p:sp>
      <p:sp>
        <p:nvSpPr>
          <p:cNvPr id="8" name="Text 5"/>
          <p:cNvSpPr/>
          <p:nvPr/>
        </p:nvSpPr>
        <p:spPr>
          <a:xfrm>
            <a:off x="1020604" y="4065151"/>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9" name="Text 6"/>
          <p:cNvSpPr/>
          <p:nvPr/>
        </p:nvSpPr>
        <p:spPr>
          <a:xfrm>
            <a:off x="1020604" y="4564142"/>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Các thiết bị bảo hộ cần sử dụng</a:t>
            </a:r>
            <a:r>
              <a:rPr lang="en-US" sz="1750" kern="0" spc="-36" dirty="0">
                <a:solidFill>
                  <a:srgbClr val="2B4150"/>
                </a:solidFill>
                <a:latin typeface="PT Serif" pitchFamily="34" charset="0"/>
                <a:ea typeface="PT Serif" pitchFamily="34" charset="-122"/>
                <a:cs typeface="PT Serif" pitchFamily="34" charset="-120"/>
              </a:rPr>
              <a:t>: Mũ bảo hiểm, kính bảo hộ, găng tay chống cắt, giày bảo hộ và thiết bị bảo vệ tai là cần thiết để bảo vệ đầu, mắt, tay, chân và thính giác.</a:t>
            </a:r>
            <a:endParaRPr lang="en-US" sz="1750" dirty="0"/>
          </a:p>
        </p:txBody>
      </p:sp>
      <p:sp>
        <p:nvSpPr>
          <p:cNvPr id="10" name="Text 7"/>
          <p:cNvSpPr/>
          <p:nvPr/>
        </p:nvSpPr>
        <p:spPr>
          <a:xfrm>
            <a:off x="1020604" y="5426035"/>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11" name="Text 8"/>
          <p:cNvSpPr/>
          <p:nvPr/>
        </p:nvSpPr>
        <p:spPr>
          <a:xfrm>
            <a:off x="1020604" y="5925026"/>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và nhắc nhở</a:t>
            </a:r>
            <a:r>
              <a:rPr lang="en-US" sz="1750" kern="0" spc="-36" dirty="0">
                <a:solidFill>
                  <a:srgbClr val="2B4150"/>
                </a:solidFill>
                <a:latin typeface="PT Serif" pitchFamily="34" charset="0"/>
                <a:ea typeface="PT Serif" pitchFamily="34" charset="-122"/>
                <a:cs typeface="PT Serif" pitchFamily="34" charset="-120"/>
              </a:rPr>
              <a:t>: Doanh nghiệp cần tổ chức đào tạo về cách sử dụng và bảo quản PPE đúng cách, nhắc nhở nhân viên về tầm quan trọng của việc sử dụng PPE.</a:t>
            </a:r>
            <a:endParaRPr lang="en-US" sz="1750" dirty="0"/>
          </a:p>
        </p:txBody>
      </p:sp>
      <p:pic>
        <p:nvPicPr>
          <p:cNvPr id="12" name="Picture 11">
            <a:extLst>
              <a:ext uri="{FF2B5EF4-FFF2-40B4-BE49-F238E27FC236}">
                <a16:creationId xmlns:a16="http://schemas.microsoft.com/office/drawing/2014/main" id="{93DC15B4-5BF7-FE75-1864-89D918DD7185}"/>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376868" y="3713441"/>
            <a:ext cx="3090624" cy="3090624"/>
          </a:xfrm>
          <a:prstGeom prst="rect">
            <a:avLst/>
          </a:prstGeom>
        </p:spPr>
      </p:pic>
      <p:sp>
        <p:nvSpPr>
          <p:cNvPr id="3" name="Shape 0"/>
          <p:cNvSpPr/>
          <p:nvPr/>
        </p:nvSpPr>
        <p:spPr>
          <a:xfrm>
            <a:off x="1118711" y="2724507"/>
            <a:ext cx="9385221" cy="30480"/>
          </a:xfrm>
          <a:prstGeom prst="roundRect">
            <a:avLst>
              <a:gd name="adj" fmla="val 312558"/>
            </a:avLst>
          </a:prstGeom>
          <a:solidFill>
            <a:srgbClr val="B9D0DE"/>
          </a:solidFill>
          <a:ln/>
        </p:spPr>
      </p:sp>
      <p:sp>
        <p:nvSpPr>
          <p:cNvPr id="6" name="Text 3"/>
          <p:cNvSpPr/>
          <p:nvPr/>
        </p:nvSpPr>
        <p:spPr>
          <a:xfrm>
            <a:off x="3235762" y="2231239"/>
            <a:ext cx="4501158"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2200" dirty="0"/>
          </a:p>
        </p:txBody>
      </p:sp>
      <p:sp>
        <p:nvSpPr>
          <p:cNvPr id="7" name="Shape 4"/>
          <p:cNvSpPr/>
          <p:nvPr/>
        </p:nvSpPr>
        <p:spPr>
          <a:xfrm>
            <a:off x="1118711" y="3172063"/>
            <a:ext cx="30480" cy="3629025"/>
          </a:xfrm>
          <a:prstGeom prst="roundRect">
            <a:avLst>
              <a:gd name="adj" fmla="val 312558"/>
            </a:avLst>
          </a:prstGeom>
          <a:solidFill>
            <a:srgbClr val="B9D0DE"/>
          </a:solidFill>
          <a:ln/>
        </p:spPr>
      </p:sp>
      <p:sp>
        <p:nvSpPr>
          <p:cNvPr id="8" name="Shape 5"/>
          <p:cNvSpPr/>
          <p:nvPr/>
        </p:nvSpPr>
        <p:spPr>
          <a:xfrm>
            <a:off x="878800" y="3427214"/>
            <a:ext cx="510302" cy="510302"/>
          </a:xfrm>
          <a:prstGeom prst="roundRect">
            <a:avLst>
              <a:gd name="adj" fmla="val 18669"/>
            </a:avLst>
          </a:prstGeom>
          <a:solidFill>
            <a:srgbClr val="124E73"/>
          </a:solidFill>
          <a:ln w="7620">
            <a:solidFill>
              <a:srgbClr val="2B678C"/>
            </a:solidFill>
            <a:prstDash val="solid"/>
          </a:ln>
        </p:spPr>
      </p:sp>
      <p:sp>
        <p:nvSpPr>
          <p:cNvPr id="9" name="Text 6"/>
          <p:cNvSpPr/>
          <p:nvPr/>
        </p:nvSpPr>
        <p:spPr>
          <a:xfrm>
            <a:off x="1056561" y="3512225"/>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10" name="Text 7"/>
          <p:cNvSpPr/>
          <p:nvPr/>
        </p:nvSpPr>
        <p:spPr>
          <a:xfrm>
            <a:off x="1587579" y="3398877"/>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Đào tạo nhân viên</a:t>
            </a:r>
            <a:r>
              <a:rPr lang="en-US" sz="1750" kern="0" spc="-36" dirty="0">
                <a:solidFill>
                  <a:srgbClr val="2B4150"/>
                </a:solidFill>
                <a:latin typeface="PT Serif" pitchFamily="34" charset="0"/>
                <a:ea typeface="PT Serif" pitchFamily="34" charset="-122"/>
                <a:cs typeface="PT Serif" pitchFamily="34" charset="-120"/>
              </a:rPr>
              <a:t>: Đào tạo về các tình huống khẩn cấp như hỏa hoạn, tai nạn máy móc và sử dụng thiết bị chữa cháy.</a:t>
            </a:r>
            <a:endParaRPr lang="en-US" sz="1750" dirty="0"/>
          </a:p>
        </p:txBody>
      </p:sp>
      <p:sp>
        <p:nvSpPr>
          <p:cNvPr id="11" name="Shape 8"/>
          <p:cNvSpPr/>
          <p:nvPr/>
        </p:nvSpPr>
        <p:spPr>
          <a:xfrm>
            <a:off x="878800" y="4833461"/>
            <a:ext cx="510302" cy="510302"/>
          </a:xfrm>
          <a:prstGeom prst="roundRect">
            <a:avLst>
              <a:gd name="adj" fmla="val 18669"/>
            </a:avLst>
          </a:prstGeom>
          <a:solidFill>
            <a:srgbClr val="124E73"/>
          </a:solidFill>
          <a:ln w="7620">
            <a:solidFill>
              <a:srgbClr val="2B678C"/>
            </a:solidFill>
            <a:prstDash val="solid"/>
          </a:ln>
        </p:spPr>
      </p:sp>
      <p:sp>
        <p:nvSpPr>
          <p:cNvPr id="12" name="Text 9"/>
          <p:cNvSpPr/>
          <p:nvPr/>
        </p:nvSpPr>
        <p:spPr>
          <a:xfrm>
            <a:off x="1042392" y="4918472"/>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3" name="Text 10"/>
          <p:cNvSpPr/>
          <p:nvPr/>
        </p:nvSpPr>
        <p:spPr>
          <a:xfrm>
            <a:off x="1587579" y="4805124"/>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Phản ứng khi sự cố</a:t>
            </a:r>
            <a:r>
              <a:rPr lang="en-US" sz="1750" kern="0" spc="-36" dirty="0">
                <a:solidFill>
                  <a:srgbClr val="2B4150"/>
                </a:solidFill>
                <a:latin typeface="PT Serif" pitchFamily="34" charset="0"/>
                <a:ea typeface="PT Serif" pitchFamily="34" charset="-122"/>
                <a:cs typeface="PT Serif" pitchFamily="34" charset="-120"/>
              </a:rPr>
              <a:t>: Dừng máy ngay lập tức, thông báo cho người giám sát và không can thiệp khi chưa có hướng dẫn chuyên môn.</a:t>
            </a:r>
            <a:endParaRPr lang="en-US" sz="1750" dirty="0"/>
          </a:p>
        </p:txBody>
      </p:sp>
      <p:sp>
        <p:nvSpPr>
          <p:cNvPr id="14" name="Shape 11"/>
          <p:cNvSpPr/>
          <p:nvPr/>
        </p:nvSpPr>
        <p:spPr>
          <a:xfrm>
            <a:off x="878800" y="6239708"/>
            <a:ext cx="510302" cy="510302"/>
          </a:xfrm>
          <a:prstGeom prst="roundRect">
            <a:avLst>
              <a:gd name="adj" fmla="val 18669"/>
            </a:avLst>
          </a:prstGeom>
          <a:solidFill>
            <a:srgbClr val="124E73"/>
          </a:solidFill>
          <a:ln w="7620">
            <a:solidFill>
              <a:srgbClr val="2B678C"/>
            </a:solidFill>
            <a:prstDash val="solid"/>
          </a:ln>
        </p:spPr>
      </p:sp>
      <p:sp>
        <p:nvSpPr>
          <p:cNvPr id="15" name="Text 12"/>
          <p:cNvSpPr/>
          <p:nvPr/>
        </p:nvSpPr>
        <p:spPr>
          <a:xfrm>
            <a:off x="1041678" y="6324719"/>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6" name="Text 13"/>
          <p:cNvSpPr/>
          <p:nvPr/>
        </p:nvSpPr>
        <p:spPr>
          <a:xfrm>
            <a:off x="1587579" y="6302097"/>
            <a:ext cx="85914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Diễn tập định kỳ</a:t>
            </a:r>
            <a:r>
              <a:rPr lang="en-US" sz="1750" kern="0" spc="-36" dirty="0">
                <a:solidFill>
                  <a:srgbClr val="2B4150"/>
                </a:solidFill>
                <a:latin typeface="PT Serif" pitchFamily="34" charset="0"/>
                <a:ea typeface="PT Serif" pitchFamily="34" charset="-122"/>
                <a:cs typeface="PT Serif" pitchFamily="34" charset="-120"/>
              </a:rPr>
              <a:t>: Tổ chức diễn tập để nâng cao kỹ năng và sự tự tin khi ứng phó sự cố.</a:t>
            </a:r>
            <a:endParaRPr lang="en-US" sz="1750" dirty="0"/>
          </a:p>
        </p:txBody>
      </p:sp>
      <p:pic>
        <p:nvPicPr>
          <p:cNvPr id="17" name="Picture 16">
            <a:extLst>
              <a:ext uri="{FF2B5EF4-FFF2-40B4-BE49-F238E27FC236}">
                <a16:creationId xmlns:a16="http://schemas.microsoft.com/office/drawing/2014/main" id="{7BBEA96D-37BB-3F85-FD47-23712725DE79}"/>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75857" y="3934302"/>
            <a:ext cx="3090624" cy="3090624"/>
          </a:xfrm>
          <a:prstGeom prst="rect">
            <a:avLst/>
          </a:prstGeom>
        </p:spPr>
      </p:pic>
      <p:sp>
        <p:nvSpPr>
          <p:cNvPr id="3" name="Shape 0"/>
          <p:cNvSpPr/>
          <p:nvPr/>
        </p:nvSpPr>
        <p:spPr>
          <a:xfrm>
            <a:off x="4451390" y="1917807"/>
            <a:ext cx="9385221" cy="30480"/>
          </a:xfrm>
          <a:prstGeom prst="roundRect">
            <a:avLst>
              <a:gd name="adj" fmla="val 312558"/>
            </a:avLst>
          </a:prstGeom>
          <a:solidFill>
            <a:srgbClr val="B9D0DE"/>
          </a:solidFill>
          <a:ln/>
        </p:spPr>
      </p:sp>
      <p:sp>
        <p:nvSpPr>
          <p:cNvPr id="6" name="Text 3"/>
          <p:cNvSpPr/>
          <p:nvPr/>
        </p:nvSpPr>
        <p:spPr>
          <a:xfrm>
            <a:off x="6378654" y="1499422"/>
            <a:ext cx="5530691"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2200" dirty="0"/>
          </a:p>
        </p:txBody>
      </p:sp>
      <p:sp>
        <p:nvSpPr>
          <p:cNvPr id="7" name="Text 4"/>
          <p:cNvSpPr/>
          <p:nvPr/>
        </p:nvSpPr>
        <p:spPr>
          <a:xfrm>
            <a:off x="4678204" y="2386846"/>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8" name="Text 5"/>
          <p:cNvSpPr/>
          <p:nvPr/>
        </p:nvSpPr>
        <p:spPr>
          <a:xfrm>
            <a:off x="4678204" y="2885837"/>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Yêu cầu pháp lý và cam kết an toàn:</a:t>
            </a:r>
            <a:r>
              <a:rPr lang="en-US" sz="1750" kern="0" spc="-36"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750" dirty="0"/>
          </a:p>
        </p:txBody>
      </p:sp>
      <p:sp>
        <p:nvSpPr>
          <p:cNvPr id="9" name="Text 6"/>
          <p:cNvSpPr/>
          <p:nvPr/>
        </p:nvSpPr>
        <p:spPr>
          <a:xfrm>
            <a:off x="4678204" y="3690938"/>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Nhận diện nguy cơ:</a:t>
            </a:r>
            <a:r>
              <a:rPr lang="en-US" sz="1750" kern="0" spc="-36"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750" dirty="0"/>
          </a:p>
        </p:txBody>
      </p:sp>
      <p:sp>
        <p:nvSpPr>
          <p:cNvPr id="10" name="Text 7"/>
          <p:cNvSpPr/>
          <p:nvPr/>
        </p:nvSpPr>
        <p:spPr>
          <a:xfrm>
            <a:off x="4678204" y="4496038"/>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lý thuyết và thực tế:</a:t>
            </a:r>
            <a:r>
              <a:rPr lang="en-US" sz="1750" kern="0" spc="-36"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750" dirty="0"/>
          </a:p>
        </p:txBody>
      </p:sp>
      <p:sp>
        <p:nvSpPr>
          <p:cNvPr id="11" name="Text 8"/>
          <p:cNvSpPr/>
          <p:nvPr/>
        </p:nvSpPr>
        <p:spPr>
          <a:xfrm>
            <a:off x="4678204" y="5301139"/>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cấp chứng chỉ:</a:t>
            </a:r>
            <a:r>
              <a:rPr lang="en-US" sz="1750" kern="0" spc="-36"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750" dirty="0"/>
          </a:p>
        </p:txBody>
      </p:sp>
      <p:sp>
        <p:nvSpPr>
          <p:cNvPr id="12" name="Text 9"/>
          <p:cNvSpPr/>
          <p:nvPr/>
        </p:nvSpPr>
        <p:spPr>
          <a:xfrm>
            <a:off x="4678204" y="6163032"/>
            <a:ext cx="8931593" cy="362903"/>
          </a:xfrm>
          <a:prstGeom prst="rect">
            <a:avLst/>
          </a:prstGeom>
          <a:noFill/>
          <a:ln/>
        </p:spPr>
        <p:txBody>
          <a:bodyPr wrap="none" lIns="0" tIns="0" rIns="0" bIns="0" rtlCol="0" anchor="t"/>
          <a:lstStyle/>
          <a:p>
            <a:pPr marL="0" indent="0" algn="ctr">
              <a:lnSpc>
                <a:spcPts val="2850"/>
              </a:lnSpc>
              <a:buNone/>
            </a:pPr>
            <a:r>
              <a:rPr lang="en-US" sz="1750" kern="0" spc="-36" dirty="0">
                <a:solidFill>
                  <a:srgbClr val="C00000"/>
                </a:solidFill>
                <a:latin typeface="PT Serif" pitchFamily="34" charset="0"/>
                <a:ea typeface="PT Serif" pitchFamily="34" charset="-122"/>
                <a:cs typeface="PT Serif" pitchFamily="34" charset="-120"/>
              </a:rPr>
              <a:t>Khi tham gia huấn luyện tại</a:t>
            </a:r>
            <a:r>
              <a:rPr lang="en-US" sz="1750" b="1" kern="0" spc="-36" dirty="0">
                <a:solidFill>
                  <a:srgbClr val="C00000"/>
                </a:solidFill>
                <a:latin typeface="PT Serif" pitchFamily="34" charset="0"/>
                <a:ea typeface="PT Serif" pitchFamily="34" charset="-122"/>
                <a:cs typeface="PT Serif" pitchFamily="34" charset="-120"/>
              </a:rPr>
              <a:t> An Toàn Nam Việt:</a:t>
            </a:r>
            <a:endParaRPr lang="en-US" sz="1750" dirty="0">
              <a:solidFill>
                <a:srgbClr val="C00000"/>
              </a:solidFill>
            </a:endParaRPr>
          </a:p>
        </p:txBody>
      </p:sp>
      <p:sp>
        <p:nvSpPr>
          <p:cNvPr id="13" name="Text 10"/>
          <p:cNvSpPr/>
          <p:nvPr/>
        </p:nvSpPr>
        <p:spPr>
          <a:xfrm>
            <a:off x="4678204" y="6662023"/>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lý thuyết và thực hành</a:t>
            </a:r>
            <a:r>
              <a:rPr lang="en-US" sz="1750" kern="0" spc="-36"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750" dirty="0"/>
          </a:p>
        </p:txBody>
      </p:sp>
      <p:sp>
        <p:nvSpPr>
          <p:cNvPr id="14" name="Text 11"/>
          <p:cNvSpPr/>
          <p:nvPr/>
        </p:nvSpPr>
        <p:spPr>
          <a:xfrm>
            <a:off x="4678204" y="7104221"/>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Sau khóa huấn luyện, </a:t>
            </a:r>
            <a:r>
              <a:rPr lang="en-US" sz="1750" b="1" kern="0" spc="-36"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pic>
        <p:nvPicPr>
          <p:cNvPr id="15" name="Picture 14">
            <a:extLst>
              <a:ext uri="{FF2B5EF4-FFF2-40B4-BE49-F238E27FC236}">
                <a16:creationId xmlns:a16="http://schemas.microsoft.com/office/drawing/2014/main" id="{CDF87A2B-8F9B-CBA4-7374-B2BA00042F27}"/>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4213070"/>
            <a:ext cx="3090505" cy="2284690"/>
          </a:xfrm>
          <a:prstGeom prst="rect">
            <a:avLst/>
          </a:prstGeom>
        </p:spPr>
      </p:pic>
      <p:sp>
        <p:nvSpPr>
          <p:cNvPr id="3" name="Text 0"/>
          <p:cNvSpPr/>
          <p:nvPr/>
        </p:nvSpPr>
        <p:spPr>
          <a:xfrm>
            <a:off x="1793558" y="1147763"/>
            <a:ext cx="7385566" cy="425291"/>
          </a:xfrm>
          <a:prstGeom prst="rect">
            <a:avLst/>
          </a:prstGeom>
          <a:noFill/>
          <a:ln/>
        </p:spPr>
        <p:txBody>
          <a:bodyPr wrap="none" lIns="0" tIns="0" rIns="0" bIns="0" rtlCol="0" anchor="t"/>
          <a:lstStyle/>
          <a:p>
            <a:pPr marL="0" indent="0" algn="ctr">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2650" dirty="0"/>
          </a:p>
        </p:txBody>
      </p:sp>
      <p:pic>
        <p:nvPicPr>
          <p:cNvPr id="4" name="Image 1" descr="preencoded.png"/>
          <p:cNvPicPr>
            <a:picLocks noChangeAspect="1"/>
          </p:cNvPicPr>
          <p:nvPr/>
        </p:nvPicPr>
        <p:blipFill>
          <a:blip r:embed="rId4"/>
          <a:stretch>
            <a:fillRect/>
          </a:stretch>
        </p:blipFill>
        <p:spPr>
          <a:xfrm>
            <a:off x="793790" y="1828205"/>
            <a:ext cx="1134070" cy="5253514"/>
          </a:xfrm>
          <a:prstGeom prst="rect">
            <a:avLst/>
          </a:prstGeom>
        </p:spPr>
      </p:pic>
      <p:sp>
        <p:nvSpPr>
          <p:cNvPr id="5" name="Text 1"/>
          <p:cNvSpPr/>
          <p:nvPr/>
        </p:nvSpPr>
        <p:spPr>
          <a:xfrm>
            <a:off x="2268022" y="2055019"/>
            <a:ext cx="2835235" cy="354330"/>
          </a:xfrm>
          <a:prstGeom prst="rect">
            <a:avLst/>
          </a:prstGeom>
          <a:noFill/>
          <a:ln/>
        </p:spPr>
        <p:txBody>
          <a:bodyPr wrap="none" lIns="0" tIns="0" rIns="0" bIns="0" rtlCol="0" anchor="t"/>
          <a:lstStyle/>
          <a:p>
            <a:pPr marL="0" indent="0">
              <a:lnSpc>
                <a:spcPts val="2750"/>
              </a:lnSpc>
              <a:buNone/>
            </a:pPr>
            <a:r>
              <a:rPr lang="en-US" sz="2400" b="1" kern="0" spc="-67"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2400" dirty="0"/>
          </a:p>
        </p:txBody>
      </p:sp>
      <p:sp>
        <p:nvSpPr>
          <p:cNvPr id="6" name="Text 2"/>
          <p:cNvSpPr/>
          <p:nvPr/>
        </p:nvSpPr>
        <p:spPr>
          <a:xfrm>
            <a:off x="2268022" y="2545437"/>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68022" y="3044428"/>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 ẩm</a:t>
            </a:r>
            <a:r>
              <a:rPr lang="en-US" sz="1750" kern="0" spc="-36" dirty="0">
                <a:solidFill>
                  <a:srgbClr val="2B4150"/>
                </a:solidFill>
                <a:latin typeface="PT Serif" pitchFamily="34" charset="0"/>
                <a:ea typeface="PT Serif" pitchFamily="34" charset="-122"/>
                <a:cs typeface="PT Serif" pitchFamily="34" charset="-120"/>
              </a:rPr>
              <a:t>: Độ ẩm cao làm gỗ cong vênh, giảm chất lượng và khó ép; độ ẩm thấp khiến gỗ giòn, dễ gãy và gây rủi ro cho người vận hành.</a:t>
            </a:r>
            <a:endParaRPr lang="en-US" sz="1750" dirty="0"/>
          </a:p>
        </p:txBody>
      </p:sp>
      <p:sp>
        <p:nvSpPr>
          <p:cNvPr id="8" name="Text 4"/>
          <p:cNvSpPr/>
          <p:nvPr/>
        </p:nvSpPr>
        <p:spPr>
          <a:xfrm>
            <a:off x="2268022" y="3906322"/>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9" name="Text 5"/>
          <p:cNvSpPr/>
          <p:nvPr/>
        </p:nvSpPr>
        <p:spPr>
          <a:xfrm>
            <a:off x="2268022" y="4405313"/>
            <a:ext cx="79109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a:t>
            </a:r>
            <a:r>
              <a:rPr lang="en-US" sz="1750" kern="0" spc="-36" dirty="0">
                <a:solidFill>
                  <a:srgbClr val="2B4150"/>
                </a:solidFill>
                <a:latin typeface="PT Serif" pitchFamily="34" charset="0"/>
                <a:ea typeface="PT Serif" pitchFamily="34" charset="-122"/>
                <a:cs typeface="PT Serif" pitchFamily="34" charset="-120"/>
              </a:rPr>
              <a:t>: Nhiệt độ cao làm máy hoạt động không ổn định, giảm năng suất và tăng nguy cơ hư hỏng; nhiệt độ thấp làm chất kết dính không hiệu quả, giảm chất lượng sản phẩm.</a:t>
            </a:r>
            <a:endParaRPr lang="en-US" sz="1750" dirty="0"/>
          </a:p>
        </p:txBody>
      </p:sp>
      <p:sp>
        <p:nvSpPr>
          <p:cNvPr id="10" name="Text 6"/>
          <p:cNvSpPr/>
          <p:nvPr/>
        </p:nvSpPr>
        <p:spPr>
          <a:xfrm>
            <a:off x="2268022" y="5630108"/>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1" name="Text 7"/>
          <p:cNvSpPr/>
          <p:nvPr/>
        </p:nvSpPr>
        <p:spPr>
          <a:xfrm>
            <a:off x="2268022" y="6129099"/>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Thời tiết xấu</a:t>
            </a:r>
            <a:r>
              <a:rPr lang="en-US" sz="1750" kern="0" spc="-36" dirty="0">
                <a:solidFill>
                  <a:srgbClr val="2B4150"/>
                </a:solidFill>
                <a:latin typeface="PT Serif" pitchFamily="34" charset="0"/>
                <a:ea typeface="PT Serif" pitchFamily="34" charset="-122"/>
                <a:cs typeface="PT Serif" pitchFamily="34" charset="-120"/>
              </a:rPr>
              <a:t>: Mưa bão, gió mạnh có thể ảnh hưởng đến an toàn lao động và yêu cầu tạm dừng máy.</a:t>
            </a:r>
            <a:endParaRPr lang="en-US" sz="1750" dirty="0"/>
          </a:p>
        </p:txBody>
      </p:sp>
      <p:sp>
        <p:nvSpPr>
          <p:cNvPr id="12" name="Rectangle 11">
            <a:extLst>
              <a:ext uri="{FF2B5EF4-FFF2-40B4-BE49-F238E27FC236}">
                <a16:creationId xmlns:a16="http://schemas.microsoft.com/office/drawing/2014/main" id="{C55B2495-8BDB-98A7-EDB8-733FF1854A2F}"/>
              </a:ext>
            </a:extLst>
          </p:cNvPr>
          <p:cNvSpPr/>
          <p:nvPr/>
        </p:nvSpPr>
        <p:spPr>
          <a:xfrm>
            <a:off x="1064835" y="3463857"/>
            <a:ext cx="512466" cy="253218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F3EAF83-C148-B39F-A040-9D6A7F614D66}"/>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3245644"/>
            <a:ext cx="3090624" cy="3090624"/>
          </a:xfrm>
          <a:prstGeom prst="rect">
            <a:avLst/>
          </a:prstGeom>
        </p:spPr>
      </p:pic>
      <p:pic>
        <p:nvPicPr>
          <p:cNvPr id="3" name="Image 1" descr="preencoded.png"/>
          <p:cNvPicPr>
            <a:picLocks noChangeAspect="1"/>
          </p:cNvPicPr>
          <p:nvPr/>
        </p:nvPicPr>
        <p:blipFill>
          <a:blip r:embed="rId4"/>
          <a:stretch>
            <a:fillRect/>
          </a:stretch>
        </p:blipFill>
        <p:spPr>
          <a:xfrm>
            <a:off x="793790" y="989052"/>
            <a:ext cx="1134070" cy="6251496"/>
          </a:xfrm>
          <a:prstGeom prst="rect">
            <a:avLst/>
          </a:prstGeom>
        </p:spPr>
      </p:pic>
      <p:sp>
        <p:nvSpPr>
          <p:cNvPr id="4" name="Text 0"/>
          <p:cNvSpPr/>
          <p:nvPr/>
        </p:nvSpPr>
        <p:spPr>
          <a:xfrm>
            <a:off x="2268022" y="1215866"/>
            <a:ext cx="2949773"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2800" dirty="0"/>
          </a:p>
        </p:txBody>
      </p:sp>
      <p:sp>
        <p:nvSpPr>
          <p:cNvPr id="5" name="Text 1"/>
          <p:cNvSpPr/>
          <p:nvPr/>
        </p:nvSpPr>
        <p:spPr>
          <a:xfrm>
            <a:off x="2268022" y="1706285"/>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2268022" y="2205276"/>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Không gian làm việc</a:t>
            </a:r>
            <a:r>
              <a:rPr lang="en-US" sz="1750" kern="0" spc="-36" dirty="0">
                <a:solidFill>
                  <a:srgbClr val="2B4150"/>
                </a:solidFill>
                <a:latin typeface="PT Serif" pitchFamily="34" charset="0"/>
                <a:ea typeface="PT Serif" pitchFamily="34" charset="-122"/>
                <a:cs typeface="PT Serif" pitchFamily="34" charset="-120"/>
              </a:rPr>
              <a:t>: Nhà xưởng chật chội, thiếu sáng làm khó thao tác và giám sát, tăng nguy cơ tai nạn lao động và giảm năng suất.</a:t>
            </a:r>
            <a:endParaRPr lang="en-US" sz="1750" dirty="0"/>
          </a:p>
        </p:txBody>
      </p:sp>
      <p:sp>
        <p:nvSpPr>
          <p:cNvPr id="7" name="Text 3"/>
          <p:cNvSpPr/>
          <p:nvPr/>
        </p:nvSpPr>
        <p:spPr>
          <a:xfrm>
            <a:off x="2268022" y="3067169"/>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8" name="Text 4"/>
          <p:cNvSpPr/>
          <p:nvPr/>
        </p:nvSpPr>
        <p:spPr>
          <a:xfrm>
            <a:off x="2268022" y="3566160"/>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soát bụi bẩn</a:t>
            </a:r>
            <a:r>
              <a:rPr lang="en-US" sz="1750" kern="0" spc="-36" dirty="0">
                <a:solidFill>
                  <a:srgbClr val="2B4150"/>
                </a:solidFill>
                <a:latin typeface="PT Serif" pitchFamily="34" charset="0"/>
                <a:ea typeface="PT Serif" pitchFamily="34" charset="-122"/>
                <a:cs typeface="PT Serif" pitchFamily="34" charset="-120"/>
              </a:rPr>
              <a:t>: Bụi gỗ ảnh hưởng đến sức khỏe hô hấp; thiếu thông gió và hút bụi gây ô nhiễm không khí, dẫn đến vấn đề sức khỏe nghiêm trọng.</a:t>
            </a:r>
            <a:endParaRPr lang="en-US" sz="1750" dirty="0"/>
          </a:p>
        </p:txBody>
      </p:sp>
      <p:sp>
        <p:nvSpPr>
          <p:cNvPr id="9" name="Text 5"/>
          <p:cNvSpPr/>
          <p:nvPr/>
        </p:nvSpPr>
        <p:spPr>
          <a:xfrm>
            <a:off x="2268022" y="4428053"/>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0" name="Text 6"/>
          <p:cNvSpPr/>
          <p:nvPr/>
        </p:nvSpPr>
        <p:spPr>
          <a:xfrm>
            <a:off x="2268022" y="4927044"/>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 và độ ẩm</a:t>
            </a:r>
            <a:r>
              <a:rPr lang="en-US" sz="1750" kern="0" spc="-36" dirty="0">
                <a:solidFill>
                  <a:srgbClr val="2B4150"/>
                </a:solidFill>
                <a:latin typeface="PT Serif" pitchFamily="34" charset="0"/>
                <a:ea typeface="PT Serif" pitchFamily="34" charset="-122"/>
                <a:cs typeface="PT Serif" pitchFamily="34" charset="-120"/>
              </a:rPr>
              <a:t>: Không khí nóng hoặc ẩm làm giảm hiệu suất làm việc và ảnh hưởng đến tuổi thọ máy móc.</a:t>
            </a:r>
            <a:endParaRPr lang="en-US" sz="1750" dirty="0"/>
          </a:p>
        </p:txBody>
      </p:sp>
      <p:sp>
        <p:nvSpPr>
          <p:cNvPr id="11" name="Text 7"/>
          <p:cNvSpPr/>
          <p:nvPr/>
        </p:nvSpPr>
        <p:spPr>
          <a:xfrm>
            <a:off x="2268022" y="5788938"/>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2" name="Text 8"/>
          <p:cNvSpPr/>
          <p:nvPr/>
        </p:nvSpPr>
        <p:spPr>
          <a:xfrm>
            <a:off x="2268022" y="6287929"/>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Văn hóa an toàn</a:t>
            </a:r>
            <a:r>
              <a:rPr lang="en-US" sz="1750" kern="0" spc="-36" dirty="0">
                <a:solidFill>
                  <a:srgbClr val="2B4150"/>
                </a:solidFill>
                <a:latin typeface="PT Serif" pitchFamily="34" charset="0"/>
                <a:ea typeface="PT Serif" pitchFamily="34" charset="-122"/>
                <a:cs typeface="PT Serif" pitchFamily="34" charset="-120"/>
              </a:rPr>
              <a:t>: Môi trường khuyến khích tuân thủ quy định an toàn giúp giảm rủi ro và nâng cao tinh thần làm việc.</a:t>
            </a:r>
            <a:endParaRPr lang="en-US" sz="1750" dirty="0"/>
          </a:p>
        </p:txBody>
      </p:sp>
      <p:sp>
        <p:nvSpPr>
          <p:cNvPr id="13" name="Rectangle 12">
            <a:extLst>
              <a:ext uri="{FF2B5EF4-FFF2-40B4-BE49-F238E27FC236}">
                <a16:creationId xmlns:a16="http://schemas.microsoft.com/office/drawing/2014/main" id="{0F7FCB16-C6DD-53BA-956C-12DBE8C5CB9E}"/>
              </a:ext>
            </a:extLst>
          </p:cNvPr>
          <p:cNvSpPr/>
          <p:nvPr/>
        </p:nvSpPr>
        <p:spPr>
          <a:xfrm>
            <a:off x="1190745" y="3343411"/>
            <a:ext cx="512466" cy="253218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4F103FC9-AF73-9C93-4512-A73A0507DAA1}"/>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1256288" y="2980509"/>
            <a:ext cx="3090505" cy="2681526"/>
          </a:xfrm>
          <a:prstGeom prst="rect">
            <a:avLst/>
          </a:prstGeom>
        </p:spPr>
      </p:pic>
      <p:pic>
        <p:nvPicPr>
          <p:cNvPr id="4" name="Image 2" descr="preencoded.png"/>
          <p:cNvPicPr>
            <a:picLocks noChangeAspect="1"/>
          </p:cNvPicPr>
          <p:nvPr/>
        </p:nvPicPr>
        <p:blipFill>
          <a:blip r:embed="rId4"/>
          <a:stretch>
            <a:fillRect/>
          </a:stretch>
        </p:blipFill>
        <p:spPr>
          <a:xfrm>
            <a:off x="793790" y="1862376"/>
            <a:ext cx="1134070" cy="5151373"/>
          </a:xfrm>
          <a:prstGeom prst="rect">
            <a:avLst/>
          </a:prstGeom>
        </p:spPr>
      </p:pic>
      <p:sp>
        <p:nvSpPr>
          <p:cNvPr id="5" name="Text 0"/>
          <p:cNvSpPr/>
          <p:nvPr/>
        </p:nvSpPr>
        <p:spPr>
          <a:xfrm>
            <a:off x="2268022" y="2089190"/>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2800" dirty="0"/>
          </a:p>
        </p:txBody>
      </p:sp>
      <p:sp>
        <p:nvSpPr>
          <p:cNvPr id="6" name="Text 1"/>
          <p:cNvSpPr/>
          <p:nvPr/>
        </p:nvSpPr>
        <p:spPr>
          <a:xfrm>
            <a:off x="2268022" y="2579608"/>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2"/>
          <p:cNvSpPr/>
          <p:nvPr/>
        </p:nvSpPr>
        <p:spPr>
          <a:xfrm>
            <a:off x="2268022" y="3078599"/>
            <a:ext cx="79109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trì định kỳ</a:t>
            </a:r>
            <a:r>
              <a:rPr lang="en-US" sz="1750" kern="0" spc="-36" dirty="0">
                <a:solidFill>
                  <a:srgbClr val="2B4150"/>
                </a:solidFill>
                <a:latin typeface="PT Serif" pitchFamily="34" charset="0"/>
                <a:ea typeface="PT Serif" pitchFamily="34" charset="-122"/>
                <a:cs typeface="PT Serif" pitchFamily="34" charset="-120"/>
              </a:rPr>
              <a:t>: Máy được bảo trì và kiểm tra định kỳ hoạt động ổn định, giảm rủi ro sự cố và gián đoạn sản xuất. Máy không bảo trì có thể hỏng hóc, gây ngừng hoạt động và tăng chi phí sửa chữa.</a:t>
            </a:r>
            <a:endParaRPr lang="en-US" sz="1750" dirty="0"/>
          </a:p>
        </p:txBody>
      </p:sp>
      <p:sp>
        <p:nvSpPr>
          <p:cNvPr id="8" name="Text 3"/>
          <p:cNvSpPr/>
          <p:nvPr/>
        </p:nvSpPr>
        <p:spPr>
          <a:xfrm>
            <a:off x="2268020" y="4527955"/>
            <a:ext cx="79109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Chất lượng sản phẩm</a:t>
            </a:r>
            <a:r>
              <a:rPr lang="en-US" sz="1750" kern="0" spc="-36" dirty="0">
                <a:solidFill>
                  <a:srgbClr val="2B4150"/>
                </a:solidFill>
                <a:latin typeface="PT Serif" pitchFamily="34" charset="0"/>
                <a:ea typeface="PT Serif" pitchFamily="34" charset="-122"/>
                <a:cs typeface="PT Serif" pitchFamily="34" charset="-120"/>
              </a:rPr>
              <a:t>: Máy ép không chính xác hoặc hao mòn có thể tạo áp lực không đúng, làm giảm chất lượng sản phẩm, gây lãng phí nguyên liệu và thời gian sản xuất.</a:t>
            </a:r>
            <a:endParaRPr lang="en-US" sz="1750" dirty="0"/>
          </a:p>
        </p:txBody>
      </p:sp>
      <p:sp>
        <p:nvSpPr>
          <p:cNvPr id="9" name="Text 4"/>
          <p:cNvSpPr/>
          <p:nvPr/>
        </p:nvSpPr>
        <p:spPr>
          <a:xfrm>
            <a:off x="2268021" y="5977312"/>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An toàn lao động</a:t>
            </a:r>
            <a:r>
              <a:rPr lang="en-US" sz="1750" kern="0" spc="-36" dirty="0">
                <a:solidFill>
                  <a:srgbClr val="2B4150"/>
                </a:solidFill>
                <a:latin typeface="PT Serif" pitchFamily="34" charset="0"/>
                <a:ea typeface="PT Serif" pitchFamily="34" charset="-122"/>
                <a:cs typeface="PT Serif" pitchFamily="34" charset="-120"/>
              </a:rPr>
              <a:t>: Máy hư hỏng có thể gây tai nạn nghiêm trọng, ảnh hưởng đến sức khỏe và tính mạng nhân viên.</a:t>
            </a:r>
            <a:endParaRPr lang="en-US" sz="1750" dirty="0"/>
          </a:p>
        </p:txBody>
      </p:sp>
      <p:sp>
        <p:nvSpPr>
          <p:cNvPr id="10" name="Rectangle 9">
            <a:extLst>
              <a:ext uri="{FF2B5EF4-FFF2-40B4-BE49-F238E27FC236}">
                <a16:creationId xmlns:a16="http://schemas.microsoft.com/office/drawing/2014/main" id="{E5D12540-28A5-D794-3297-B82FC2427A27}"/>
              </a:ext>
            </a:extLst>
          </p:cNvPr>
          <p:cNvSpPr/>
          <p:nvPr/>
        </p:nvSpPr>
        <p:spPr>
          <a:xfrm>
            <a:off x="1102429" y="2980509"/>
            <a:ext cx="512466" cy="253218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35A58AD-58F2-031E-D392-3FD16310717A}"/>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862370"/>
            <a:ext cx="1134070" cy="6504742"/>
          </a:xfrm>
          <a:prstGeom prst="rect">
            <a:avLst/>
          </a:prstGeom>
        </p:spPr>
      </p:pic>
      <p:sp>
        <p:nvSpPr>
          <p:cNvPr id="3" name="Text 0"/>
          <p:cNvSpPr/>
          <p:nvPr/>
        </p:nvSpPr>
        <p:spPr>
          <a:xfrm>
            <a:off x="5788760" y="3128189"/>
            <a:ext cx="6720483"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200" dirty="0"/>
          </a:p>
        </p:txBody>
      </p:sp>
      <p:pic>
        <p:nvPicPr>
          <p:cNvPr id="4" name="Image 1" descr="preencoded.png"/>
          <p:cNvPicPr>
            <a:picLocks noChangeAspect="1"/>
          </p:cNvPicPr>
          <p:nvPr/>
        </p:nvPicPr>
        <p:blipFill>
          <a:blip r:embed="rId4"/>
          <a:stretch>
            <a:fillRect/>
          </a:stretch>
        </p:blipFill>
        <p:spPr>
          <a:xfrm>
            <a:off x="2268022" y="1698665"/>
            <a:ext cx="3213378" cy="3213378"/>
          </a:xfrm>
          <a:prstGeom prst="rect">
            <a:avLst/>
          </a:prstGeom>
        </p:spPr>
      </p:pic>
      <p:sp>
        <p:nvSpPr>
          <p:cNvPr id="5" name="Text 1"/>
          <p:cNvSpPr/>
          <p:nvPr/>
        </p:nvSpPr>
        <p:spPr>
          <a:xfrm>
            <a:off x="2268022" y="5167193"/>
            <a:ext cx="115685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Kiến thức an toàn</a:t>
            </a:r>
            <a:r>
              <a:rPr lang="en-US" sz="1750" kern="0" spc="-36" dirty="0">
                <a:solidFill>
                  <a:srgbClr val="2B4150"/>
                </a:solidFill>
                <a:latin typeface="PT Serif" pitchFamily="34" charset="0"/>
                <a:ea typeface="PT Serif" pitchFamily="34" charset="-122"/>
                <a:cs typeface="PT Serif" pitchFamily="34" charset="-120"/>
              </a:rPr>
              <a:t>: Giúp phòng ngừa rủi ro và xử lý tình huống khẩn cấp, nhận diện dấu hiệu bất thường, giảm tai nạn lao động.</a:t>
            </a:r>
            <a:endParaRPr lang="en-US" sz="1750" dirty="0"/>
          </a:p>
        </p:txBody>
      </p:sp>
      <p:sp>
        <p:nvSpPr>
          <p:cNvPr id="6" name="Text 2"/>
          <p:cNvSpPr/>
          <p:nvPr/>
        </p:nvSpPr>
        <p:spPr>
          <a:xfrm>
            <a:off x="2268022" y="6148148"/>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Kỹ năng vận hành máy</a:t>
            </a:r>
            <a:r>
              <a:rPr lang="en-US" sz="1750" kern="0" spc="-36" dirty="0">
                <a:solidFill>
                  <a:srgbClr val="2B4150"/>
                </a:solidFill>
                <a:latin typeface="PT Serif" pitchFamily="34" charset="0"/>
                <a:ea typeface="PT Serif" pitchFamily="34" charset="-122"/>
                <a:cs typeface="PT Serif" pitchFamily="34" charset="-120"/>
              </a:rPr>
              <a:t>: Giúp thao tác, điều chỉnh và bảo trì máy chính xác, xử lý sự cố nhanh, tăng hiệu suất.</a:t>
            </a:r>
            <a:endParaRPr lang="en-US" sz="1750" dirty="0"/>
          </a:p>
        </p:txBody>
      </p:sp>
      <p:sp>
        <p:nvSpPr>
          <p:cNvPr id="7" name="Text 3"/>
          <p:cNvSpPr/>
          <p:nvPr/>
        </p:nvSpPr>
        <p:spPr>
          <a:xfrm>
            <a:off x="2268022" y="6777394"/>
            <a:ext cx="115685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và kỹ năng</a:t>
            </a:r>
            <a:r>
              <a:rPr lang="en-US" sz="1750" kern="0" spc="-36" dirty="0">
                <a:solidFill>
                  <a:srgbClr val="2B4150"/>
                </a:solidFill>
                <a:latin typeface="PT Serif" pitchFamily="34" charset="0"/>
                <a:ea typeface="PT Serif" pitchFamily="34" charset="-122"/>
                <a:cs typeface="PT Serif" pitchFamily="34" charset="-120"/>
              </a:rPr>
              <a:t>: Đào tạo nâng cao giúp tạo môi trường làm việc an toàn, tối ưu quy trình và chất lượng sản phẩm.</a:t>
            </a:r>
            <a:endParaRPr lang="en-US" sz="1750" dirty="0"/>
          </a:p>
        </p:txBody>
      </p:sp>
      <p:sp>
        <p:nvSpPr>
          <p:cNvPr id="8" name="Rectangle 7">
            <a:extLst>
              <a:ext uri="{FF2B5EF4-FFF2-40B4-BE49-F238E27FC236}">
                <a16:creationId xmlns:a16="http://schemas.microsoft.com/office/drawing/2014/main" id="{D7E6F0DD-0C99-4567-FF0C-CFE6257F5228}"/>
              </a:ext>
            </a:extLst>
          </p:cNvPr>
          <p:cNvSpPr/>
          <p:nvPr/>
        </p:nvSpPr>
        <p:spPr>
          <a:xfrm>
            <a:off x="1104592" y="3087950"/>
            <a:ext cx="512466" cy="253218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405B26C-9477-A52C-444F-66B7AE6B7C81}"/>
              </a:ext>
            </a:extLst>
          </p:cNvPr>
          <p:cNvPicPr>
            <a:picLocks noChangeAspect="1"/>
          </p:cNvPicPr>
          <p:nvPr/>
        </p:nvPicPr>
        <p:blipFill>
          <a:blip r:embed="rId5"/>
          <a:stretch>
            <a:fillRect/>
          </a:stretch>
        </p:blipFill>
        <p:spPr>
          <a:xfrm>
            <a:off x="11539513" y="7335297"/>
            <a:ext cx="2888085" cy="89430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2359" y="3910964"/>
            <a:ext cx="3098483" cy="3098483"/>
          </a:xfrm>
          <a:prstGeom prst="rect">
            <a:avLst/>
          </a:prstGeom>
        </p:spPr>
      </p:pic>
      <p:sp>
        <p:nvSpPr>
          <p:cNvPr id="3" name="Text 0"/>
          <p:cNvSpPr/>
          <p:nvPr/>
        </p:nvSpPr>
        <p:spPr>
          <a:xfrm>
            <a:off x="1479828" y="616148"/>
            <a:ext cx="8013144" cy="419457"/>
          </a:xfrm>
          <a:prstGeom prst="rect">
            <a:avLst/>
          </a:prstGeom>
          <a:noFill/>
          <a:ln/>
        </p:spPr>
        <p:txBody>
          <a:bodyPr wrap="none" lIns="0" tIns="0" rIns="0" bIns="0" rtlCol="0" anchor="t"/>
          <a:lstStyle/>
          <a:p>
            <a:pPr marL="0" indent="0" algn="ctr">
              <a:lnSpc>
                <a:spcPts val="3300"/>
              </a:lnSpc>
              <a:buNone/>
            </a:pPr>
            <a:r>
              <a:rPr lang="en-US" sz="3200" b="1" kern="0" spc="-79"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3200" dirty="0"/>
          </a:p>
        </p:txBody>
      </p:sp>
      <p:sp>
        <p:nvSpPr>
          <p:cNvPr id="4" name="Shape 1"/>
          <p:cNvSpPr/>
          <p:nvPr/>
        </p:nvSpPr>
        <p:spPr>
          <a:xfrm>
            <a:off x="782955" y="1287185"/>
            <a:ext cx="9406890" cy="812244"/>
          </a:xfrm>
          <a:prstGeom prst="roundRect">
            <a:avLst>
              <a:gd name="adj" fmla="val 11568"/>
            </a:avLst>
          </a:prstGeom>
          <a:solidFill>
            <a:srgbClr val="124E73"/>
          </a:solidFill>
          <a:ln w="7620">
            <a:solidFill>
              <a:srgbClr val="2B678C"/>
            </a:solidFill>
            <a:prstDash val="solid"/>
          </a:ln>
        </p:spPr>
      </p:sp>
      <p:sp>
        <p:nvSpPr>
          <p:cNvPr id="5" name="Text 2"/>
          <p:cNvSpPr/>
          <p:nvPr/>
        </p:nvSpPr>
        <p:spPr>
          <a:xfrm>
            <a:off x="1014293" y="1518523"/>
            <a:ext cx="5420916" cy="349568"/>
          </a:xfrm>
          <a:prstGeom prst="rect">
            <a:avLst/>
          </a:prstGeom>
          <a:noFill/>
          <a:ln/>
        </p:spPr>
        <p:txBody>
          <a:bodyPr wrap="none" lIns="0" tIns="0" rIns="0" bIns="0" rtlCol="0" anchor="t"/>
          <a:lstStyle/>
          <a:p>
            <a:pPr marL="0" indent="0">
              <a:lnSpc>
                <a:spcPts val="275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200" dirty="0"/>
          </a:p>
        </p:txBody>
      </p:sp>
      <p:sp>
        <p:nvSpPr>
          <p:cNvPr id="6" name="Text 3"/>
          <p:cNvSpPr/>
          <p:nvPr/>
        </p:nvSpPr>
        <p:spPr>
          <a:xfrm>
            <a:off x="782955" y="2351008"/>
            <a:ext cx="9406890" cy="357902"/>
          </a:xfrm>
          <a:prstGeom prst="rect">
            <a:avLst/>
          </a:prstGeom>
          <a:noFill/>
          <a:ln/>
        </p:spPr>
        <p:txBody>
          <a:bodyPr wrap="none" lIns="0" tIns="0" rIns="0" bIns="0" rtlCol="0" anchor="t"/>
          <a:lstStyle/>
          <a:p>
            <a:pPr marL="0" indent="0">
              <a:lnSpc>
                <a:spcPts val="2800"/>
              </a:lnSpc>
              <a:buNone/>
            </a:pPr>
            <a:endParaRPr lang="en-US" sz="1750" dirty="0"/>
          </a:p>
        </p:txBody>
      </p:sp>
      <p:sp>
        <p:nvSpPr>
          <p:cNvPr id="7" name="Shape 4"/>
          <p:cNvSpPr/>
          <p:nvPr/>
        </p:nvSpPr>
        <p:spPr>
          <a:xfrm>
            <a:off x="1103233" y="2960489"/>
            <a:ext cx="30480" cy="4652963"/>
          </a:xfrm>
          <a:prstGeom prst="roundRect">
            <a:avLst>
              <a:gd name="adj" fmla="val 308277"/>
            </a:avLst>
          </a:prstGeom>
          <a:solidFill>
            <a:srgbClr val="B9D0DE"/>
          </a:solidFill>
          <a:ln/>
        </p:spPr>
      </p:sp>
      <p:sp>
        <p:nvSpPr>
          <p:cNvPr id="8" name="Shape 5"/>
          <p:cNvSpPr/>
          <p:nvPr/>
        </p:nvSpPr>
        <p:spPr>
          <a:xfrm>
            <a:off x="866835" y="3212068"/>
            <a:ext cx="503277" cy="503277"/>
          </a:xfrm>
          <a:prstGeom prst="roundRect">
            <a:avLst>
              <a:gd name="adj" fmla="val 18670"/>
            </a:avLst>
          </a:prstGeom>
          <a:solidFill>
            <a:srgbClr val="124E73"/>
          </a:solidFill>
          <a:ln w="7620">
            <a:solidFill>
              <a:srgbClr val="2B678C"/>
            </a:solidFill>
            <a:prstDash val="solid"/>
          </a:ln>
        </p:spPr>
      </p:sp>
      <p:sp>
        <p:nvSpPr>
          <p:cNvPr id="9" name="Text 6"/>
          <p:cNvSpPr/>
          <p:nvPr/>
        </p:nvSpPr>
        <p:spPr>
          <a:xfrm>
            <a:off x="1042095" y="3295888"/>
            <a:ext cx="152638" cy="335637"/>
          </a:xfrm>
          <a:prstGeom prst="rect">
            <a:avLst/>
          </a:prstGeom>
          <a:noFill/>
          <a:ln/>
        </p:spPr>
        <p:txBody>
          <a:bodyPr wrap="none" lIns="0" tIns="0" rIns="0" bIns="0" rtlCol="0" anchor="t"/>
          <a:lstStyle/>
          <a:p>
            <a:pPr marL="0" indent="0" algn="ctr">
              <a:lnSpc>
                <a:spcPts val="2600"/>
              </a:lnSpc>
              <a:buNone/>
            </a:pPr>
            <a:r>
              <a:rPr lang="en-US" sz="2600" b="1" kern="0" spc="-79"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00" dirty="0"/>
          </a:p>
        </p:txBody>
      </p:sp>
      <p:sp>
        <p:nvSpPr>
          <p:cNvPr id="10" name="Text 7"/>
          <p:cNvSpPr/>
          <p:nvPr/>
        </p:nvSpPr>
        <p:spPr>
          <a:xfrm>
            <a:off x="1565910" y="3184207"/>
            <a:ext cx="9165395" cy="1073706"/>
          </a:xfrm>
          <a:prstGeom prst="rect">
            <a:avLst/>
          </a:prstGeom>
          <a:noFill/>
          <a:ln/>
        </p:spPr>
        <p:txBody>
          <a:bodyPr wrap="square" lIns="0" tIns="0" rIns="0" bIns="0" rtlCol="0" anchor="t"/>
          <a:lstStyle/>
          <a:p>
            <a:pPr marL="0" indent="0" algn="l">
              <a:lnSpc>
                <a:spcPts val="2800"/>
              </a:lnSpc>
              <a:buNone/>
            </a:pPr>
            <a:r>
              <a:rPr lang="en-US" sz="1750" b="1" kern="0" spc="-35" dirty="0">
                <a:solidFill>
                  <a:srgbClr val="2B4150"/>
                </a:solidFill>
                <a:latin typeface="PT Serif" pitchFamily="34" charset="0"/>
                <a:ea typeface="PT Serif" pitchFamily="34" charset="-122"/>
                <a:cs typeface="PT Serif" pitchFamily="34" charset="-120"/>
              </a:rPr>
              <a:t>Bảo vệ sức khỏe và hiệu quả sản xuất</a:t>
            </a:r>
            <a:r>
              <a:rPr lang="en-US" sz="1750" kern="0" spc="-35" dirty="0">
                <a:solidFill>
                  <a:srgbClr val="2B4150"/>
                </a:solidFill>
                <a:latin typeface="PT Serif" pitchFamily="34" charset="0"/>
                <a:ea typeface="PT Serif" pitchFamily="34" charset="-122"/>
                <a:cs typeface="PT Serif" pitchFamily="34" charset="-120"/>
              </a:rPr>
              <a:t>: An toàn lao động giảm thiểu nguy cơ tai nạn, thương tích và bệnh nghề nghiệp, giúp tạo môi trường làm việc an toàn và tăng hiệu suất lao động.</a:t>
            </a:r>
            <a:endParaRPr lang="en-US" sz="1750" dirty="0"/>
          </a:p>
        </p:txBody>
      </p:sp>
      <p:sp>
        <p:nvSpPr>
          <p:cNvPr id="11" name="Shape 8"/>
          <p:cNvSpPr/>
          <p:nvPr/>
        </p:nvSpPr>
        <p:spPr>
          <a:xfrm>
            <a:off x="866835" y="4956929"/>
            <a:ext cx="503277" cy="503277"/>
          </a:xfrm>
          <a:prstGeom prst="roundRect">
            <a:avLst>
              <a:gd name="adj" fmla="val 18670"/>
            </a:avLst>
          </a:prstGeom>
          <a:solidFill>
            <a:srgbClr val="124E73"/>
          </a:solidFill>
          <a:ln w="7620">
            <a:solidFill>
              <a:srgbClr val="2B678C"/>
            </a:solidFill>
            <a:prstDash val="solid"/>
          </a:ln>
        </p:spPr>
      </p:sp>
      <p:sp>
        <p:nvSpPr>
          <p:cNvPr id="12" name="Text 9"/>
          <p:cNvSpPr/>
          <p:nvPr/>
        </p:nvSpPr>
        <p:spPr>
          <a:xfrm>
            <a:off x="1028164" y="5040749"/>
            <a:ext cx="180499" cy="335637"/>
          </a:xfrm>
          <a:prstGeom prst="rect">
            <a:avLst/>
          </a:prstGeom>
          <a:noFill/>
          <a:ln/>
        </p:spPr>
        <p:txBody>
          <a:bodyPr wrap="none" lIns="0" tIns="0" rIns="0" bIns="0" rtlCol="0" anchor="t"/>
          <a:lstStyle/>
          <a:p>
            <a:pPr marL="0" indent="0" algn="ctr">
              <a:lnSpc>
                <a:spcPts val="2600"/>
              </a:lnSpc>
              <a:buNone/>
            </a:pPr>
            <a:r>
              <a:rPr lang="en-US" sz="2600" b="1" kern="0" spc="-79"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00" dirty="0"/>
          </a:p>
        </p:txBody>
      </p:sp>
      <p:sp>
        <p:nvSpPr>
          <p:cNvPr id="13" name="Text 10"/>
          <p:cNvSpPr/>
          <p:nvPr/>
        </p:nvSpPr>
        <p:spPr>
          <a:xfrm>
            <a:off x="1565910" y="4929068"/>
            <a:ext cx="9165395" cy="1073706"/>
          </a:xfrm>
          <a:prstGeom prst="rect">
            <a:avLst/>
          </a:prstGeom>
          <a:noFill/>
          <a:ln/>
        </p:spPr>
        <p:txBody>
          <a:bodyPr wrap="square" lIns="0" tIns="0" rIns="0" bIns="0" rtlCol="0" anchor="t"/>
          <a:lstStyle/>
          <a:p>
            <a:pPr marL="0" indent="0" algn="l">
              <a:lnSpc>
                <a:spcPts val="2800"/>
              </a:lnSpc>
              <a:buNone/>
            </a:pPr>
            <a:r>
              <a:rPr lang="en-US" sz="1750" b="1" kern="0" spc="-35" dirty="0">
                <a:solidFill>
                  <a:srgbClr val="2B4150"/>
                </a:solidFill>
                <a:latin typeface="PT Serif" pitchFamily="34" charset="0"/>
                <a:ea typeface="PT Serif" pitchFamily="34" charset="-122"/>
                <a:cs typeface="PT Serif" pitchFamily="34" charset="-120"/>
              </a:rPr>
              <a:t>Tiết kiệm chi phí và bảo vệ uy tín doanh nghiệp</a:t>
            </a:r>
            <a:r>
              <a:rPr lang="en-US" sz="1750" kern="0" spc="-35" dirty="0">
                <a:solidFill>
                  <a:srgbClr val="2B4150"/>
                </a:solidFill>
                <a:latin typeface="PT Serif" pitchFamily="34" charset="0"/>
                <a:ea typeface="PT Serif" pitchFamily="34" charset="-122"/>
                <a:cs typeface="PT Serif" pitchFamily="34" charset="-120"/>
              </a:rPr>
              <a:t>: Việc duy trì an toàn giúp tiết kiệm chi phí bảo hiểm, bồi thường và ngừng sản xuất, bảo vệ tài chính và uy tín của doanh nghiệp.</a:t>
            </a:r>
            <a:endParaRPr lang="en-US" sz="1750" dirty="0"/>
          </a:p>
        </p:txBody>
      </p:sp>
      <p:sp>
        <p:nvSpPr>
          <p:cNvPr id="14" name="Shape 11"/>
          <p:cNvSpPr/>
          <p:nvPr/>
        </p:nvSpPr>
        <p:spPr>
          <a:xfrm>
            <a:off x="866835" y="6701790"/>
            <a:ext cx="503277" cy="503277"/>
          </a:xfrm>
          <a:prstGeom prst="roundRect">
            <a:avLst>
              <a:gd name="adj" fmla="val 18670"/>
            </a:avLst>
          </a:prstGeom>
          <a:solidFill>
            <a:srgbClr val="124E73"/>
          </a:solidFill>
          <a:ln w="7620">
            <a:solidFill>
              <a:srgbClr val="2B678C"/>
            </a:solidFill>
            <a:prstDash val="solid"/>
          </a:ln>
        </p:spPr>
      </p:sp>
      <p:sp>
        <p:nvSpPr>
          <p:cNvPr id="15" name="Text 12"/>
          <p:cNvSpPr/>
          <p:nvPr/>
        </p:nvSpPr>
        <p:spPr>
          <a:xfrm>
            <a:off x="1027569" y="6785610"/>
            <a:ext cx="181808" cy="335637"/>
          </a:xfrm>
          <a:prstGeom prst="rect">
            <a:avLst/>
          </a:prstGeom>
          <a:noFill/>
          <a:ln/>
        </p:spPr>
        <p:txBody>
          <a:bodyPr wrap="none" lIns="0" tIns="0" rIns="0" bIns="0" rtlCol="0" anchor="t"/>
          <a:lstStyle/>
          <a:p>
            <a:pPr marL="0" indent="0" algn="ctr">
              <a:lnSpc>
                <a:spcPts val="2600"/>
              </a:lnSpc>
              <a:buNone/>
            </a:pPr>
            <a:r>
              <a:rPr lang="en-US" sz="2600" b="1" kern="0" spc="-79"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00" dirty="0"/>
          </a:p>
        </p:txBody>
      </p:sp>
      <p:sp>
        <p:nvSpPr>
          <p:cNvPr id="16" name="Text 13"/>
          <p:cNvSpPr/>
          <p:nvPr/>
        </p:nvSpPr>
        <p:spPr>
          <a:xfrm>
            <a:off x="1565910" y="6673929"/>
            <a:ext cx="9165395" cy="715804"/>
          </a:xfrm>
          <a:prstGeom prst="rect">
            <a:avLst/>
          </a:prstGeom>
          <a:noFill/>
          <a:ln/>
        </p:spPr>
        <p:txBody>
          <a:bodyPr wrap="square" lIns="0" tIns="0" rIns="0" bIns="0" rtlCol="0" anchor="t"/>
          <a:lstStyle/>
          <a:p>
            <a:pPr marL="0" indent="0" algn="l">
              <a:lnSpc>
                <a:spcPts val="2800"/>
              </a:lnSpc>
              <a:buNone/>
            </a:pPr>
            <a:r>
              <a:rPr lang="en-US" sz="1750" b="1" kern="0" spc="-35" dirty="0">
                <a:solidFill>
                  <a:srgbClr val="2B4150"/>
                </a:solidFill>
                <a:latin typeface="PT Serif" pitchFamily="34" charset="0"/>
                <a:ea typeface="PT Serif" pitchFamily="34" charset="-122"/>
                <a:cs typeface="PT Serif" pitchFamily="34" charset="-120"/>
              </a:rPr>
              <a:t>Nâng cao văn hóa an toàn và phát triển bền vững</a:t>
            </a:r>
            <a:r>
              <a:rPr lang="en-US" sz="1750" kern="0" spc="-35" dirty="0">
                <a:solidFill>
                  <a:srgbClr val="2B4150"/>
                </a:solidFill>
                <a:latin typeface="PT Serif" pitchFamily="34" charset="0"/>
                <a:ea typeface="PT Serif" pitchFamily="34" charset="-122"/>
                <a:cs typeface="PT Serif" pitchFamily="34" charset="-120"/>
              </a:rPr>
              <a:t>: Các biện pháp an toàn xây dựng văn hóa an toàn, thúc đẩy sự phát triển bền vững và tạo môi trường làm việc tích cực.</a:t>
            </a:r>
            <a:endParaRPr lang="en-US" sz="1750" dirty="0"/>
          </a:p>
        </p:txBody>
      </p:sp>
      <p:pic>
        <p:nvPicPr>
          <p:cNvPr id="17" name="Picture 16">
            <a:extLst>
              <a:ext uri="{FF2B5EF4-FFF2-40B4-BE49-F238E27FC236}">
                <a16:creationId xmlns:a16="http://schemas.microsoft.com/office/drawing/2014/main" id="{37B51E0B-C21F-F40F-BAF4-23A3F01A7E06}"/>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06290" y="209907"/>
            <a:ext cx="5417701" cy="1679496"/>
          </a:xfrm>
          <a:prstGeom prst="rect">
            <a:avLst/>
          </a:prstGeom>
        </p:spPr>
      </p:pic>
      <p:sp>
        <p:nvSpPr>
          <p:cNvPr id="3" name="Text 0"/>
          <p:cNvSpPr/>
          <p:nvPr/>
        </p:nvSpPr>
        <p:spPr>
          <a:xfrm>
            <a:off x="587812" y="2694861"/>
            <a:ext cx="3066098" cy="262295"/>
          </a:xfrm>
          <a:prstGeom prst="rect">
            <a:avLst/>
          </a:prstGeom>
          <a:noFill/>
          <a:ln/>
        </p:spPr>
        <p:txBody>
          <a:bodyPr wrap="none" lIns="0" tIns="0" rIns="0" bIns="0" rtlCol="0" anchor="t"/>
          <a:lstStyle/>
          <a:p>
            <a:pPr marL="0" indent="0">
              <a:lnSpc>
                <a:spcPts val="2050"/>
              </a:lnSpc>
              <a:buNone/>
            </a:pPr>
            <a:r>
              <a:rPr lang="en-US" sz="2400" b="1" kern="0" spc="-50" dirty="0">
                <a:solidFill>
                  <a:srgbClr val="910D0D"/>
                </a:solidFill>
                <a:latin typeface="Montserrat Medium" panose="00000600000000000000" pitchFamily="2" charset="0"/>
                <a:ea typeface="MuseoModerno Bold" pitchFamily="34" charset="-122"/>
                <a:cs typeface="MuseoModerno Bold" pitchFamily="34" charset="-120"/>
              </a:rPr>
              <a:t>B. Huấn luyện an toàn lao động</a:t>
            </a:r>
            <a:endParaRPr lang="en-US" sz="2400" dirty="0"/>
          </a:p>
        </p:txBody>
      </p:sp>
      <p:sp>
        <p:nvSpPr>
          <p:cNvPr id="4" name="Text 1"/>
          <p:cNvSpPr/>
          <p:nvPr/>
        </p:nvSpPr>
        <p:spPr>
          <a:xfrm>
            <a:off x="587812" y="3145988"/>
            <a:ext cx="13454777" cy="268724"/>
          </a:xfrm>
          <a:prstGeom prst="rect">
            <a:avLst/>
          </a:prstGeom>
          <a:noFill/>
          <a:ln/>
        </p:spPr>
        <p:txBody>
          <a:bodyPr wrap="none" lIns="0" tIns="0" rIns="0" bIns="0" rtlCol="0" anchor="t"/>
          <a:lstStyle/>
          <a:p>
            <a:pPr marL="0" indent="0">
              <a:lnSpc>
                <a:spcPts val="2100"/>
              </a:lnSpc>
              <a:buNone/>
            </a:pPr>
            <a:r>
              <a:rPr lang="en-US" sz="1400" b="1" kern="0" spc="-26" dirty="0">
                <a:solidFill>
                  <a:srgbClr val="910D0D"/>
                </a:solidFill>
                <a:latin typeface="PT Serif" pitchFamily="34" charset="0"/>
                <a:ea typeface="PT Serif" pitchFamily="34" charset="-122"/>
                <a:cs typeface="PT Serif" pitchFamily="34" charset="-120"/>
              </a:rPr>
              <a:t>An Toàn Nam Việt</a:t>
            </a:r>
            <a:r>
              <a:rPr lang="en-US" sz="1400" kern="0" spc="-26" dirty="0">
                <a:solidFill>
                  <a:srgbClr val="2B4150"/>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nhà máy, công trường xây dựng trên toàn quốc.</a:t>
            </a:r>
            <a:endParaRPr lang="en-US" sz="1400" dirty="0"/>
          </a:p>
        </p:txBody>
      </p:sp>
      <p:pic>
        <p:nvPicPr>
          <p:cNvPr id="5" name="Image 1" descr="preencoded.png"/>
          <p:cNvPicPr>
            <a:picLocks noChangeAspect="1"/>
          </p:cNvPicPr>
          <p:nvPr/>
        </p:nvPicPr>
        <p:blipFill>
          <a:blip r:embed="rId4"/>
          <a:stretch>
            <a:fillRect/>
          </a:stretch>
        </p:blipFill>
        <p:spPr>
          <a:xfrm>
            <a:off x="587812" y="3827678"/>
            <a:ext cx="839748" cy="1065749"/>
          </a:xfrm>
          <a:prstGeom prst="rect">
            <a:avLst/>
          </a:prstGeom>
        </p:spPr>
      </p:pic>
      <p:sp>
        <p:nvSpPr>
          <p:cNvPr id="6" name="Text 2"/>
          <p:cNvSpPr/>
          <p:nvPr/>
        </p:nvSpPr>
        <p:spPr>
          <a:xfrm>
            <a:off x="1679376" y="4091829"/>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Chuẩn bị chu đáo</a:t>
            </a:r>
            <a:r>
              <a:rPr lang="en-US" sz="1600" kern="0" spc="-26" dirty="0">
                <a:solidFill>
                  <a:srgbClr val="2B4150"/>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600" dirty="0"/>
          </a:p>
        </p:txBody>
      </p:sp>
      <p:pic>
        <p:nvPicPr>
          <p:cNvPr id="7" name="Image 2" descr="preencoded.png"/>
          <p:cNvPicPr>
            <a:picLocks noChangeAspect="1"/>
          </p:cNvPicPr>
          <p:nvPr/>
        </p:nvPicPr>
        <p:blipFill>
          <a:blip r:embed="rId5"/>
          <a:stretch>
            <a:fillRect/>
          </a:stretch>
        </p:blipFill>
        <p:spPr>
          <a:xfrm>
            <a:off x="587812" y="4926146"/>
            <a:ext cx="839748" cy="1065749"/>
          </a:xfrm>
          <a:prstGeom prst="rect">
            <a:avLst/>
          </a:prstGeom>
        </p:spPr>
      </p:pic>
      <p:sp>
        <p:nvSpPr>
          <p:cNvPr id="8" name="Text 3"/>
          <p:cNvSpPr/>
          <p:nvPr/>
        </p:nvSpPr>
        <p:spPr>
          <a:xfrm>
            <a:off x="1679376" y="5098858"/>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Giảng viên</a:t>
            </a:r>
            <a:r>
              <a:rPr lang="en-US" sz="1600" kern="0" spc="-26" dirty="0">
                <a:solidFill>
                  <a:srgbClr val="2B4150"/>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600" dirty="0"/>
          </a:p>
        </p:txBody>
      </p:sp>
      <p:pic>
        <p:nvPicPr>
          <p:cNvPr id="9" name="Image 3" descr="preencoded.png"/>
          <p:cNvPicPr>
            <a:picLocks noChangeAspect="1"/>
          </p:cNvPicPr>
          <p:nvPr/>
        </p:nvPicPr>
        <p:blipFill>
          <a:blip r:embed="rId6"/>
          <a:stretch>
            <a:fillRect/>
          </a:stretch>
        </p:blipFill>
        <p:spPr>
          <a:xfrm>
            <a:off x="587812" y="6043847"/>
            <a:ext cx="839748" cy="1065749"/>
          </a:xfrm>
          <a:prstGeom prst="rect">
            <a:avLst/>
          </a:prstGeom>
        </p:spPr>
      </p:pic>
      <p:sp>
        <p:nvSpPr>
          <p:cNvPr id="10" name="Text 4"/>
          <p:cNvSpPr/>
          <p:nvPr/>
        </p:nvSpPr>
        <p:spPr>
          <a:xfrm>
            <a:off x="1679376" y="6442359"/>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Bài giảng</a:t>
            </a:r>
            <a:r>
              <a:rPr lang="en-US" sz="1600" kern="0" spc="-26" dirty="0">
                <a:solidFill>
                  <a:srgbClr val="2B4150"/>
                </a:solidFill>
                <a:latin typeface="PT Serif" pitchFamily="34" charset="0"/>
                <a:ea typeface="PT Serif" pitchFamily="34" charset="-122"/>
                <a:cs typeface="PT Serif" pitchFamily="34" charset="-120"/>
              </a:rPr>
              <a:t> sinh động, dễ hiểu, bám sát Nghị định 44/2016/NĐ-CP, giúp người lao động hiểu và áp dụng biện pháp an toàn hiệu quả trong công việc.</a:t>
            </a:r>
            <a:endParaRPr lang="en-US" sz="1600" dirty="0"/>
          </a:p>
        </p:txBody>
      </p:sp>
      <p:pic>
        <p:nvPicPr>
          <p:cNvPr id="11" name="Picture 10">
            <a:extLst>
              <a:ext uri="{FF2B5EF4-FFF2-40B4-BE49-F238E27FC236}">
                <a16:creationId xmlns:a16="http://schemas.microsoft.com/office/drawing/2014/main" id="{5EF2DE14-B310-CEA3-3490-B0AC6A3710C4}"/>
              </a:ext>
            </a:extLst>
          </p:cNvPr>
          <p:cNvPicPr>
            <a:picLocks noChangeAspect="1"/>
          </p:cNvPicPr>
          <p:nvPr/>
        </p:nvPicPr>
        <p:blipFill>
          <a:blip r:embed="rId7"/>
          <a:stretch>
            <a:fillRect/>
          </a:stretch>
        </p:blipFill>
        <p:spPr>
          <a:xfrm>
            <a:off x="11539513" y="7335297"/>
            <a:ext cx="2888085" cy="89430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304584" y="3150889"/>
            <a:ext cx="4183004" cy="4183004"/>
          </a:xfrm>
          <a:prstGeom prst="rect">
            <a:avLst/>
          </a:prstGeom>
        </p:spPr>
      </p:pic>
      <p:sp>
        <p:nvSpPr>
          <p:cNvPr id="3" name="Text 0"/>
          <p:cNvSpPr/>
          <p:nvPr/>
        </p:nvSpPr>
        <p:spPr>
          <a:xfrm>
            <a:off x="793790" y="895707"/>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7" y="1944648"/>
            <a:ext cx="30480" cy="5389245"/>
          </a:xfrm>
          <a:prstGeom prst="roundRect">
            <a:avLst>
              <a:gd name="adj" fmla="val 312558"/>
            </a:avLst>
          </a:prstGeom>
          <a:solidFill>
            <a:srgbClr val="B9D0DE"/>
          </a:solidFill>
          <a:ln/>
        </p:spPr>
      </p:sp>
      <p:sp>
        <p:nvSpPr>
          <p:cNvPr id="5" name="Shape 2"/>
          <p:cNvSpPr/>
          <p:nvPr/>
        </p:nvSpPr>
        <p:spPr>
          <a:xfrm>
            <a:off x="1075075" y="2382917"/>
            <a:ext cx="793790" cy="30480"/>
          </a:xfrm>
          <a:prstGeom prst="roundRect">
            <a:avLst>
              <a:gd name="adj" fmla="val 312558"/>
            </a:avLst>
          </a:prstGeom>
          <a:solidFill>
            <a:srgbClr val="2B678C"/>
          </a:solidFill>
          <a:ln/>
        </p:spPr>
      </p:sp>
      <p:sp>
        <p:nvSpPr>
          <p:cNvPr id="6" name="Shape 3"/>
          <p:cNvSpPr/>
          <p:nvPr/>
        </p:nvSpPr>
        <p:spPr>
          <a:xfrm>
            <a:off x="708720" y="2199799"/>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2171462"/>
            <a:ext cx="672357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200" dirty="0"/>
          </a:p>
        </p:txBody>
      </p:sp>
      <p:sp>
        <p:nvSpPr>
          <p:cNvPr id="8" name="Text 5"/>
          <p:cNvSpPr/>
          <p:nvPr/>
        </p:nvSpPr>
        <p:spPr>
          <a:xfrm>
            <a:off x="2154674" y="2661880"/>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4" y="3160871"/>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và an toàn</a:t>
            </a:r>
            <a:r>
              <a:rPr lang="en-US" sz="1750" kern="0" spc="-36" dirty="0">
                <a:solidFill>
                  <a:srgbClr val="2B4150"/>
                </a:solidFill>
                <a:latin typeface="PT Serif" pitchFamily="34" charset="0"/>
                <a:ea typeface="PT Serif" pitchFamily="34" charset="-122"/>
                <a:cs typeface="PT Serif" pitchFamily="34" charset="-120"/>
              </a:rPr>
              <a:t>: Đảm bảo an toàn giúp người lao động làm việc hiệu quả, nâng cao năng suất và chất lượng công việc.</a:t>
            </a:r>
            <a:endParaRPr lang="en-US" sz="1750" dirty="0"/>
          </a:p>
        </p:txBody>
      </p:sp>
      <p:sp>
        <p:nvSpPr>
          <p:cNvPr id="10" name="Text 7"/>
          <p:cNvSpPr/>
          <p:nvPr/>
        </p:nvSpPr>
        <p:spPr>
          <a:xfrm>
            <a:off x="2154674" y="3965972"/>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Giảm thiểu tai nạn</a:t>
            </a:r>
            <a:r>
              <a:rPr lang="en-US" sz="1750" kern="0" spc="-36" dirty="0">
                <a:solidFill>
                  <a:srgbClr val="2B4150"/>
                </a:solidFill>
                <a:latin typeface="PT Serif" pitchFamily="34" charset="0"/>
                <a:ea typeface="PT Serif" pitchFamily="34" charset="-122"/>
                <a:cs typeface="PT Serif" pitchFamily="34" charset="-120"/>
              </a:rPr>
              <a:t>: Hạn chế được rủi ro tai nạn, từ đó tiết kiệm được chi phí bồi thường và tạm ngưng sản xuất.</a:t>
            </a:r>
            <a:endParaRPr lang="en-US" sz="1750" dirty="0"/>
          </a:p>
        </p:txBody>
      </p:sp>
      <p:sp>
        <p:nvSpPr>
          <p:cNvPr id="11" name="Text 8"/>
          <p:cNvSpPr/>
          <p:nvPr/>
        </p:nvSpPr>
        <p:spPr>
          <a:xfrm>
            <a:off x="2154674" y="4771073"/>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Xây dựng văn hóa an toàn</a:t>
            </a:r>
            <a:r>
              <a:rPr lang="en-US" sz="1750" kern="0" spc="-36" dirty="0">
                <a:solidFill>
                  <a:srgbClr val="2B4150"/>
                </a:solidFill>
                <a:latin typeface="PT Serif" pitchFamily="34" charset="0"/>
                <a:ea typeface="PT Serif" pitchFamily="34" charset="-122"/>
                <a:cs typeface="PT Serif" pitchFamily="34" charset="-120"/>
              </a:rPr>
              <a:t>: Khuyến khích nhân viên tuân thủ quy trình an toàn, tạo môi trường làm việc tích cực và tinh thần làm việc cao.</a:t>
            </a:r>
            <a:endParaRPr lang="en-US" sz="1750" dirty="0"/>
          </a:p>
        </p:txBody>
      </p:sp>
      <p:sp>
        <p:nvSpPr>
          <p:cNvPr id="12" name="Text 9"/>
          <p:cNvSpPr/>
          <p:nvPr/>
        </p:nvSpPr>
        <p:spPr>
          <a:xfrm>
            <a:off x="2154674" y="5576173"/>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Cải thiện chất lượng dịch vụ</a:t>
            </a:r>
            <a:r>
              <a:rPr lang="en-US" sz="1750" kern="0" spc="-36" dirty="0">
                <a:solidFill>
                  <a:srgbClr val="2B4150"/>
                </a:solidFill>
                <a:latin typeface="PT Serif" pitchFamily="34" charset="0"/>
                <a:ea typeface="PT Serif" pitchFamily="34" charset="-122"/>
                <a:cs typeface="PT Serif" pitchFamily="34" charset="-120"/>
              </a:rPr>
              <a:t>: Một môi trường an toàn giúp đào tạo nhân lực và nâng cao chất lượng sản phẩm.</a:t>
            </a:r>
            <a:endParaRPr lang="en-US" sz="1750" dirty="0"/>
          </a:p>
        </p:txBody>
      </p:sp>
      <p:sp>
        <p:nvSpPr>
          <p:cNvPr id="13" name="Text 10"/>
          <p:cNvSpPr/>
          <p:nvPr/>
        </p:nvSpPr>
        <p:spPr>
          <a:xfrm>
            <a:off x="2154674" y="6381274"/>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Tạo hình ảnh tích cực</a:t>
            </a:r>
            <a:r>
              <a:rPr lang="en-US" sz="1750" kern="0" spc="-36" dirty="0">
                <a:solidFill>
                  <a:srgbClr val="2B4150"/>
                </a:solidFill>
                <a:latin typeface="PT Serif" pitchFamily="34" charset="0"/>
                <a:ea typeface="PT Serif" pitchFamily="34" charset="-122"/>
                <a:cs typeface="PT Serif" pitchFamily="34" charset="-120"/>
              </a:rPr>
              <a:t>: Công ty chú trọng an toàn lao động sẽ được đánh giá cao và thu hút đối tác kinh doanh, góp phần phát triển bền vững.</a:t>
            </a:r>
            <a:endParaRPr lang="en-US" sz="1750" dirty="0"/>
          </a:p>
        </p:txBody>
      </p:sp>
      <p:pic>
        <p:nvPicPr>
          <p:cNvPr id="14" name="Picture 13">
            <a:extLst>
              <a:ext uri="{FF2B5EF4-FFF2-40B4-BE49-F238E27FC236}">
                <a16:creationId xmlns:a16="http://schemas.microsoft.com/office/drawing/2014/main" id="{DB7B0B42-C08D-82C1-0430-00FA9813E95F}"/>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60190" y="2882741"/>
            <a:ext cx="3090624" cy="3090624"/>
          </a:xfrm>
          <a:prstGeom prst="rect">
            <a:avLst/>
          </a:prstGeom>
        </p:spPr>
      </p:pic>
      <p:sp>
        <p:nvSpPr>
          <p:cNvPr id="3" name="Shape 0"/>
          <p:cNvSpPr/>
          <p:nvPr/>
        </p:nvSpPr>
        <p:spPr>
          <a:xfrm>
            <a:off x="4549497" y="1238726"/>
            <a:ext cx="30480" cy="5752147"/>
          </a:xfrm>
          <a:prstGeom prst="roundRect">
            <a:avLst>
              <a:gd name="adj" fmla="val 312558"/>
            </a:avLst>
          </a:prstGeom>
          <a:solidFill>
            <a:srgbClr val="B9D0DE"/>
          </a:solidFill>
          <a:ln/>
        </p:spPr>
      </p:sp>
      <p:sp>
        <p:nvSpPr>
          <p:cNvPr id="4" name="Shape 1"/>
          <p:cNvSpPr/>
          <p:nvPr/>
        </p:nvSpPr>
        <p:spPr>
          <a:xfrm>
            <a:off x="4732675" y="1676995"/>
            <a:ext cx="793790" cy="30480"/>
          </a:xfrm>
          <a:prstGeom prst="roundRect">
            <a:avLst>
              <a:gd name="adj" fmla="val 312558"/>
            </a:avLst>
          </a:prstGeom>
          <a:solidFill>
            <a:srgbClr val="2B678C"/>
          </a:solidFill>
          <a:ln/>
        </p:spPr>
      </p:sp>
      <p:sp>
        <p:nvSpPr>
          <p:cNvPr id="5" name="Shape 2"/>
          <p:cNvSpPr/>
          <p:nvPr/>
        </p:nvSpPr>
        <p:spPr>
          <a:xfrm>
            <a:off x="4366320" y="1493877"/>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812274" y="1465540"/>
            <a:ext cx="546496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200" dirty="0"/>
          </a:p>
        </p:txBody>
      </p:sp>
      <p:sp>
        <p:nvSpPr>
          <p:cNvPr id="7" name="Text 4"/>
          <p:cNvSpPr/>
          <p:nvPr/>
        </p:nvSpPr>
        <p:spPr>
          <a:xfrm>
            <a:off x="5812274" y="1955959"/>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5"/>
          <p:cNvSpPr/>
          <p:nvPr/>
        </p:nvSpPr>
        <p:spPr>
          <a:xfrm>
            <a:off x="5812274" y="2454950"/>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thiết bị</a:t>
            </a:r>
            <a:r>
              <a:rPr lang="en-US" sz="1750" kern="0" spc="-36" dirty="0">
                <a:solidFill>
                  <a:srgbClr val="2B4150"/>
                </a:solidFill>
                <a:latin typeface="PT Serif" pitchFamily="34" charset="0"/>
                <a:ea typeface="PT Serif" pitchFamily="34" charset="-122"/>
                <a:cs typeface="PT Serif" pitchFamily="34" charset="-120"/>
              </a:rPr>
              <a:t>: Đảm bảo máy móc hoạt động bình thường, không có dấu hiệu hư hỏng hoặc bất thường, bao gồm hệ thống điện và các bộ phận cơ khí.</a:t>
            </a:r>
            <a:endParaRPr lang="en-US" sz="1750" dirty="0"/>
          </a:p>
        </p:txBody>
      </p:sp>
      <p:sp>
        <p:nvSpPr>
          <p:cNvPr id="9" name="Text 6"/>
          <p:cNvSpPr/>
          <p:nvPr/>
        </p:nvSpPr>
        <p:spPr>
          <a:xfrm>
            <a:off x="5812274" y="3260050"/>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Dọn dẹp khu vực làm việc</a:t>
            </a:r>
            <a:r>
              <a:rPr lang="en-US" sz="1750" kern="0" spc="-36" dirty="0">
                <a:solidFill>
                  <a:srgbClr val="2B4150"/>
                </a:solidFill>
                <a:latin typeface="PT Serif" pitchFamily="34" charset="0"/>
                <a:ea typeface="PT Serif" pitchFamily="34" charset="-122"/>
                <a:cs typeface="PT Serif" pitchFamily="34" charset="-120"/>
              </a:rPr>
              <a:t>: Giữ khu vực xung quanh máy móc gọn gàng, sạch sẽ để tránh ngã, va chạm và cản trở quá trình vận hành.</a:t>
            </a:r>
            <a:endParaRPr lang="en-US" sz="1750" dirty="0"/>
          </a:p>
        </p:txBody>
      </p:sp>
      <p:sp>
        <p:nvSpPr>
          <p:cNvPr id="10" name="Text 7"/>
          <p:cNvSpPr/>
          <p:nvPr/>
        </p:nvSpPr>
        <p:spPr>
          <a:xfrm>
            <a:off x="5812274" y="4065151"/>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Xác định khu vực an toàn</a:t>
            </a:r>
            <a:r>
              <a:rPr lang="en-US" sz="1750" kern="0" spc="-36" dirty="0">
                <a:solidFill>
                  <a:srgbClr val="2B4150"/>
                </a:solidFill>
                <a:latin typeface="PT Serif" pitchFamily="34" charset="0"/>
                <a:ea typeface="PT Serif" pitchFamily="34" charset="-122"/>
                <a:cs typeface="PT Serif" pitchFamily="34" charset="-120"/>
              </a:rPr>
              <a:t>: Đánh dấu và xác định rõ các khu vực an toàn để giúp nhân viên nhận thức về mối nguy hiểm và không gian làm việc.</a:t>
            </a:r>
            <a:endParaRPr lang="en-US" sz="1750" dirty="0"/>
          </a:p>
        </p:txBody>
      </p:sp>
      <p:sp>
        <p:nvSpPr>
          <p:cNvPr id="11" name="Text 8"/>
          <p:cNvSpPr/>
          <p:nvPr/>
        </p:nvSpPr>
        <p:spPr>
          <a:xfrm>
            <a:off x="5812274" y="4870252"/>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thiết bị bảo hộ cá nhân</a:t>
            </a:r>
            <a:r>
              <a:rPr lang="en-US" sz="1750" kern="0" spc="-36" dirty="0">
                <a:solidFill>
                  <a:srgbClr val="2B4150"/>
                </a:solidFill>
                <a:latin typeface="PT Serif" pitchFamily="34" charset="0"/>
                <a:ea typeface="PT Serif" pitchFamily="34" charset="-122"/>
                <a:cs typeface="PT Serif" pitchFamily="34" charset="-120"/>
              </a:rPr>
              <a:t>: Mũ bảo hộ, kính bảo vệ mắt, găng tay và giày bảo hộ phải được sử dụng đầy đủ để giảm thiểu rủi ro.</a:t>
            </a:r>
            <a:endParaRPr lang="en-US" sz="1750" dirty="0"/>
          </a:p>
        </p:txBody>
      </p:sp>
      <p:sp>
        <p:nvSpPr>
          <p:cNvPr id="12" name="Text 9"/>
          <p:cNvSpPr/>
          <p:nvPr/>
        </p:nvSpPr>
        <p:spPr>
          <a:xfrm>
            <a:off x="5812274" y="5675352"/>
            <a:ext cx="80243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an toàn lao động</a:t>
            </a:r>
            <a:r>
              <a:rPr lang="en-US" sz="1750" kern="0" spc="-36" dirty="0">
                <a:solidFill>
                  <a:srgbClr val="2B4150"/>
                </a:solidFill>
                <a:latin typeface="PT Serif" pitchFamily="34" charset="0"/>
                <a:ea typeface="PT Serif" pitchFamily="34" charset="-122"/>
                <a:cs typeface="PT Serif" pitchFamily="34" charset="-120"/>
              </a:rPr>
              <a:t>: Tham gia đào tạo an toàn lao động, nắm rõ quy trình ứng phó sự cố và hoàn thành khóa đào tạo để được cấp thẻ an toàn lao động, đảm bảo tuân thủ quy định.</a:t>
            </a:r>
            <a:endParaRPr lang="en-US" sz="1750" dirty="0"/>
          </a:p>
        </p:txBody>
      </p:sp>
      <p:pic>
        <p:nvPicPr>
          <p:cNvPr id="13" name="Picture 12">
            <a:extLst>
              <a:ext uri="{FF2B5EF4-FFF2-40B4-BE49-F238E27FC236}">
                <a16:creationId xmlns:a16="http://schemas.microsoft.com/office/drawing/2014/main" id="{1F926FFB-F268-0DC2-7669-827B96127219}"/>
              </a:ext>
            </a:extLst>
          </p:cNvPr>
          <p:cNvPicPr>
            <a:picLocks noChangeAspect="1"/>
          </p:cNvPicPr>
          <p:nvPr/>
        </p:nvPicPr>
        <p:blipFill>
          <a:blip r:embed="rId4"/>
          <a:stretch>
            <a:fillRect/>
          </a:stretch>
        </p:blipFill>
        <p:spPr>
          <a:xfrm>
            <a:off x="11539513" y="7335297"/>
            <a:ext cx="2888085" cy="89430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088880" y="2739390"/>
            <a:ext cx="3596640" cy="2750820"/>
          </a:xfrm>
          <a:prstGeom prst="rect">
            <a:avLst/>
          </a:prstGeom>
        </p:spPr>
      </p:pic>
      <p:sp>
        <p:nvSpPr>
          <p:cNvPr id="4" name="Text 0"/>
          <p:cNvSpPr/>
          <p:nvPr/>
        </p:nvSpPr>
        <p:spPr>
          <a:xfrm>
            <a:off x="1736646" y="1273731"/>
            <a:ext cx="5670590" cy="708779"/>
          </a:xfrm>
          <a:prstGeom prst="rect">
            <a:avLst/>
          </a:prstGeom>
          <a:noFill/>
          <a:ln/>
        </p:spPr>
        <p:txBody>
          <a:bodyPr wrap="none" lIns="0" tIns="0" rIns="0" bIns="0" rtlCol="0" anchor="t"/>
          <a:lstStyle/>
          <a:p>
            <a:pPr marL="0" indent="0" algn="ctr">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4450" dirty="0"/>
          </a:p>
        </p:txBody>
      </p:sp>
      <p:sp>
        <p:nvSpPr>
          <p:cNvPr id="5" name="Shape 1"/>
          <p:cNvSpPr/>
          <p:nvPr/>
        </p:nvSpPr>
        <p:spPr>
          <a:xfrm>
            <a:off x="793790" y="2322671"/>
            <a:ext cx="7556421" cy="1393150"/>
          </a:xfrm>
          <a:prstGeom prst="roundRect">
            <a:avLst>
              <a:gd name="adj" fmla="val 6838"/>
            </a:avLst>
          </a:prstGeom>
          <a:solidFill>
            <a:srgbClr val="124E73"/>
          </a:solidFill>
          <a:ln w="7620">
            <a:solidFill>
              <a:srgbClr val="2B678C"/>
            </a:solidFill>
            <a:prstDash val="solid"/>
          </a:ln>
        </p:spPr>
      </p:sp>
      <p:sp>
        <p:nvSpPr>
          <p:cNvPr id="6" name="Text 2"/>
          <p:cNvSpPr/>
          <p:nvPr/>
        </p:nvSpPr>
        <p:spPr>
          <a:xfrm>
            <a:off x="1028224" y="2557105"/>
            <a:ext cx="5951458"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2650" dirty="0"/>
          </a:p>
        </p:txBody>
      </p:sp>
      <p:sp>
        <p:nvSpPr>
          <p:cNvPr id="7" name="Text 3"/>
          <p:cNvSpPr/>
          <p:nvPr/>
        </p:nvSpPr>
        <p:spPr>
          <a:xfrm>
            <a:off x="1028224" y="3118485"/>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8" name="Shape 4"/>
          <p:cNvSpPr/>
          <p:nvPr/>
        </p:nvSpPr>
        <p:spPr>
          <a:xfrm>
            <a:off x="793790" y="3942636"/>
            <a:ext cx="7556421" cy="1393150"/>
          </a:xfrm>
          <a:prstGeom prst="roundRect">
            <a:avLst>
              <a:gd name="adj" fmla="val 6838"/>
            </a:avLst>
          </a:prstGeom>
          <a:solidFill>
            <a:srgbClr val="124E73"/>
          </a:solidFill>
          <a:ln w="7620">
            <a:solidFill>
              <a:srgbClr val="2B678C"/>
            </a:solidFill>
            <a:prstDash val="solid"/>
          </a:ln>
        </p:spPr>
      </p:sp>
      <p:sp>
        <p:nvSpPr>
          <p:cNvPr id="9" name="Text 5"/>
          <p:cNvSpPr/>
          <p:nvPr/>
        </p:nvSpPr>
        <p:spPr>
          <a:xfrm>
            <a:off x="1028224" y="4177070"/>
            <a:ext cx="4809887"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2650" dirty="0"/>
          </a:p>
        </p:txBody>
      </p:sp>
      <p:sp>
        <p:nvSpPr>
          <p:cNvPr id="10" name="Text 6"/>
          <p:cNvSpPr/>
          <p:nvPr/>
        </p:nvSpPr>
        <p:spPr>
          <a:xfrm>
            <a:off x="1028224" y="4738449"/>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1" name="Shape 7"/>
          <p:cNvSpPr/>
          <p:nvPr/>
        </p:nvSpPr>
        <p:spPr>
          <a:xfrm>
            <a:off x="793790" y="5562600"/>
            <a:ext cx="7556421" cy="1393150"/>
          </a:xfrm>
          <a:prstGeom prst="roundRect">
            <a:avLst>
              <a:gd name="adj" fmla="val 6838"/>
            </a:avLst>
          </a:prstGeom>
          <a:solidFill>
            <a:srgbClr val="124E73"/>
          </a:solidFill>
          <a:ln w="7620">
            <a:solidFill>
              <a:srgbClr val="2B678C"/>
            </a:solidFill>
            <a:prstDash val="solid"/>
          </a:ln>
        </p:spPr>
      </p:sp>
      <p:sp>
        <p:nvSpPr>
          <p:cNvPr id="12" name="Text 8"/>
          <p:cNvSpPr/>
          <p:nvPr/>
        </p:nvSpPr>
        <p:spPr>
          <a:xfrm>
            <a:off x="1028224" y="5797034"/>
            <a:ext cx="3979545"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2650" dirty="0"/>
          </a:p>
        </p:txBody>
      </p:sp>
      <p:sp>
        <p:nvSpPr>
          <p:cNvPr id="13" name="Text 9"/>
          <p:cNvSpPr/>
          <p:nvPr/>
        </p:nvSpPr>
        <p:spPr>
          <a:xfrm>
            <a:off x="1028224" y="6358414"/>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Tài liệu an toàn lao động vận hành </a:t>
            </a:r>
            <a:r>
              <a:rPr lang="en-US" sz="1750" b="1" u="sng"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Máy ép ván gỗ</a:t>
            </a:r>
            <a:endParaRPr lang="en-US" sz="1750" dirty="0"/>
          </a:p>
        </p:txBody>
      </p:sp>
      <p:pic>
        <p:nvPicPr>
          <p:cNvPr id="15" name="Picture 14">
            <a:extLst>
              <a:ext uri="{FF2B5EF4-FFF2-40B4-BE49-F238E27FC236}">
                <a16:creationId xmlns:a16="http://schemas.microsoft.com/office/drawing/2014/main" id="{17E27E56-5ABA-F5E5-1556-B1914A9EA22B}"/>
              </a:ext>
            </a:extLst>
          </p:cNvPr>
          <p:cNvPicPr>
            <a:picLocks noChangeAspect="1"/>
          </p:cNvPicPr>
          <p:nvPr/>
        </p:nvPicPr>
        <p:blipFill>
          <a:blip r:embed="rId7"/>
          <a:stretch>
            <a:fillRect/>
          </a:stretch>
        </p:blipFill>
        <p:spPr>
          <a:xfrm>
            <a:off x="11539513" y="7335297"/>
            <a:ext cx="2888085" cy="89430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4153</Words>
  <Application>Microsoft Office PowerPoint</Application>
  <PresentationFormat>Custom</PresentationFormat>
  <Paragraphs>220</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PT Serif</vt:lpstr>
      <vt:lpstr>Montserrat Medium</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2024-12-19T09:46:53Z</dcterms:created>
  <dcterms:modified xsi:type="dcterms:W3CDTF">2024-12-19T10:01:16Z</dcterms:modified>
</cp:coreProperties>
</file>