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4630400" cy="8229600"/>
  <p:notesSz cx="8229600" cy="14630400"/>
  <p:embeddedFontLst>
    <p:embeddedFont>
      <p:font typeface="Montserrat Medium" panose="00000600000000000000" pitchFamily="2" charset="0"/>
      <p:regular r:id="rId31"/>
    </p:embeddedFont>
    <p:embeddedFont>
      <p:font typeface="PT Serif" panose="020A0603040505020204" pitchFamily="18"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08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hyperlink" Target="https://antoannamviet.com/tai-lieu-an-toan-lao-dong-van-hanh-may-cat-mu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78910" y="2378319"/>
            <a:ext cx="4457700" cy="4457700"/>
          </a:xfrm>
          <a:prstGeom prst="rect">
            <a:avLst/>
          </a:prstGeom>
        </p:spPr>
      </p:pic>
      <p:sp>
        <p:nvSpPr>
          <p:cNvPr id="3" name="Text 0"/>
          <p:cNvSpPr/>
          <p:nvPr/>
        </p:nvSpPr>
        <p:spPr>
          <a:xfrm>
            <a:off x="975241" y="1320506"/>
            <a:ext cx="7556421" cy="1417558"/>
          </a:xfrm>
          <a:prstGeom prst="rect">
            <a:avLst/>
          </a:prstGeom>
          <a:noFill/>
          <a:ln/>
        </p:spPr>
        <p:txBody>
          <a:bodyPr wrap="squar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Cắt Mút</a:t>
            </a:r>
            <a:endParaRPr lang="en-US" sz="4450" dirty="0"/>
          </a:p>
        </p:txBody>
      </p:sp>
      <p:sp>
        <p:nvSpPr>
          <p:cNvPr id="4" name="Text 1"/>
          <p:cNvSpPr/>
          <p:nvPr/>
        </p:nvSpPr>
        <p:spPr>
          <a:xfrm>
            <a:off x="801410" y="5254942"/>
            <a:ext cx="7556421"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5" name="Shape 2"/>
          <p:cNvSpPr/>
          <p:nvPr/>
        </p:nvSpPr>
        <p:spPr>
          <a:xfrm>
            <a:off x="793790" y="6727583"/>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735203"/>
            <a:ext cx="347663" cy="347663"/>
          </a:xfrm>
          <a:prstGeom prst="rect">
            <a:avLst/>
          </a:prstGeom>
        </p:spPr>
      </p:pic>
      <p:sp>
        <p:nvSpPr>
          <p:cNvPr id="7" name="Text 3"/>
          <p:cNvSpPr/>
          <p:nvPr/>
        </p:nvSpPr>
        <p:spPr>
          <a:xfrm>
            <a:off x="1270040" y="6710676"/>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8" name="Picture 7">
            <a:extLst>
              <a:ext uri="{FF2B5EF4-FFF2-40B4-BE49-F238E27FC236}">
                <a16:creationId xmlns:a16="http://schemas.microsoft.com/office/drawing/2014/main" id="{ED9CB316-E836-4B0E-B0CD-0A5D794B5117}"/>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319814"/>
            <a:ext cx="4351020" cy="4411980"/>
          </a:xfrm>
          <a:prstGeom prst="rect">
            <a:avLst/>
          </a:prstGeom>
        </p:spPr>
      </p:pic>
      <p:sp>
        <p:nvSpPr>
          <p:cNvPr id="3" name="Text 0"/>
          <p:cNvSpPr/>
          <p:nvPr/>
        </p:nvSpPr>
        <p:spPr>
          <a:xfrm>
            <a:off x="793790" y="948871"/>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08360276-9DF8-8C11-F8E0-947024C6E793}"/>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214182" y="973521"/>
            <a:ext cx="7455877" cy="384215"/>
          </a:xfrm>
          <a:prstGeom prst="rect">
            <a:avLst/>
          </a:prstGeom>
          <a:noFill/>
          <a:ln/>
        </p:spPr>
        <p:txBody>
          <a:bodyPr wrap="none" lIns="0" tIns="0" rIns="0" bIns="0" rtlCol="0" anchor="t"/>
          <a:lstStyle/>
          <a:p>
            <a:pPr marL="0" indent="0">
              <a:lnSpc>
                <a:spcPts val="3000"/>
              </a:lnSpc>
              <a:buNone/>
            </a:pPr>
            <a:r>
              <a:rPr lang="en-US" sz="3600" b="1" kern="0" spc="-73"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3600" dirty="0"/>
          </a:p>
        </p:txBody>
      </p:sp>
      <p:pic>
        <p:nvPicPr>
          <p:cNvPr id="4" name="Image 1" descr="preencoded.png"/>
          <p:cNvPicPr>
            <a:picLocks noChangeAspect="1"/>
          </p:cNvPicPr>
          <p:nvPr/>
        </p:nvPicPr>
        <p:blipFill>
          <a:blip r:embed="rId3"/>
          <a:stretch>
            <a:fillRect/>
          </a:stretch>
        </p:blipFill>
        <p:spPr>
          <a:xfrm>
            <a:off x="1234279" y="2789793"/>
            <a:ext cx="614839" cy="983813"/>
          </a:xfrm>
          <a:prstGeom prst="rect">
            <a:avLst/>
          </a:prstGeom>
        </p:spPr>
      </p:pic>
      <p:sp>
        <p:nvSpPr>
          <p:cNvPr id="5" name="Text 1"/>
          <p:cNvSpPr/>
          <p:nvPr/>
        </p:nvSpPr>
        <p:spPr>
          <a:xfrm>
            <a:off x="2083787" y="3123644"/>
            <a:ext cx="1537216" cy="192048"/>
          </a:xfrm>
          <a:prstGeom prst="rect">
            <a:avLst/>
          </a:prstGeom>
          <a:noFill/>
          <a:ln/>
        </p:spPr>
        <p:txBody>
          <a:bodyPr wrap="none" lIns="0" tIns="0" rIns="0" bIns="0" rtlCol="0" anchor="t"/>
          <a:lstStyle/>
          <a:p>
            <a:pPr marL="0" indent="0" algn="l">
              <a:lnSpc>
                <a:spcPts val="150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Tay bị kẹt vào máy</a:t>
            </a:r>
            <a:endParaRPr lang="en-US" dirty="0"/>
          </a:p>
        </p:txBody>
      </p:sp>
      <p:sp>
        <p:nvSpPr>
          <p:cNvPr id="6" name="Text 2"/>
          <p:cNvSpPr/>
          <p:nvPr/>
        </p:nvSpPr>
        <p:spPr>
          <a:xfrm>
            <a:off x="2083787" y="3423918"/>
            <a:ext cx="7281276" cy="384215"/>
          </a:xfrm>
          <a:prstGeom prst="rect">
            <a:avLst/>
          </a:prstGeom>
          <a:noFill/>
          <a:ln/>
        </p:spPr>
        <p:txBody>
          <a:bodyPr wrap="none" lIns="0" tIns="0" rIns="0" bIns="0" rtlCol="0" anchor="t"/>
          <a:lstStyle/>
          <a:p>
            <a:pPr marL="0" indent="0" algn="l">
              <a:lnSpc>
                <a:spcPts val="1500"/>
              </a:lnSpc>
              <a:buNone/>
            </a:pPr>
            <a:r>
              <a:rPr lang="en-US" sz="1400" kern="0" spc="-19" dirty="0">
                <a:solidFill>
                  <a:srgbClr val="2B4150"/>
                </a:solidFill>
                <a:latin typeface="PT Serif" pitchFamily="34" charset="0"/>
                <a:ea typeface="PT Serif" pitchFamily="34" charset="-122"/>
                <a:cs typeface="PT Serif" pitchFamily="34" charset="-120"/>
              </a:rPr>
              <a:t>Không tuân thủ an toàn có thể dẫn đến chấn thương nghiêm trọng hoặc mất ngón tay.</a:t>
            </a:r>
            <a:endParaRPr lang="en-US" sz="1400" dirty="0"/>
          </a:p>
        </p:txBody>
      </p:sp>
      <p:pic>
        <p:nvPicPr>
          <p:cNvPr id="7" name="Image 2" descr="preencoded.png"/>
          <p:cNvPicPr>
            <a:picLocks noChangeAspect="1"/>
          </p:cNvPicPr>
          <p:nvPr/>
        </p:nvPicPr>
        <p:blipFill>
          <a:blip r:embed="rId4"/>
          <a:stretch>
            <a:fillRect/>
          </a:stretch>
        </p:blipFill>
        <p:spPr>
          <a:xfrm>
            <a:off x="1234279" y="3773607"/>
            <a:ext cx="614839" cy="983813"/>
          </a:xfrm>
          <a:prstGeom prst="rect">
            <a:avLst/>
          </a:prstGeom>
        </p:spPr>
      </p:pic>
      <p:sp>
        <p:nvSpPr>
          <p:cNvPr id="8" name="Text 3"/>
          <p:cNvSpPr/>
          <p:nvPr/>
        </p:nvSpPr>
        <p:spPr>
          <a:xfrm>
            <a:off x="2083787" y="4107457"/>
            <a:ext cx="1537216" cy="192048"/>
          </a:xfrm>
          <a:prstGeom prst="rect">
            <a:avLst/>
          </a:prstGeom>
          <a:noFill/>
          <a:ln/>
        </p:spPr>
        <p:txBody>
          <a:bodyPr wrap="none" lIns="0" tIns="0" rIns="0" bIns="0" rtlCol="0" anchor="t"/>
          <a:lstStyle/>
          <a:p>
            <a:pPr marL="0" indent="0" algn="l">
              <a:lnSpc>
                <a:spcPts val="150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Gãy xương do ngã</a:t>
            </a:r>
            <a:endParaRPr lang="en-US" dirty="0"/>
          </a:p>
        </p:txBody>
      </p:sp>
      <p:sp>
        <p:nvSpPr>
          <p:cNvPr id="9" name="Text 4"/>
          <p:cNvSpPr/>
          <p:nvPr/>
        </p:nvSpPr>
        <p:spPr>
          <a:xfrm>
            <a:off x="2083787" y="4407732"/>
            <a:ext cx="7281276" cy="384215"/>
          </a:xfrm>
          <a:prstGeom prst="rect">
            <a:avLst/>
          </a:prstGeom>
          <a:noFill/>
          <a:ln/>
        </p:spPr>
        <p:txBody>
          <a:bodyPr wrap="none" lIns="0" tIns="0" rIns="0" bIns="0" rtlCol="0" anchor="t"/>
          <a:lstStyle/>
          <a:p>
            <a:pPr marL="0" indent="0" algn="l">
              <a:lnSpc>
                <a:spcPts val="1500"/>
              </a:lnSpc>
              <a:buNone/>
            </a:pPr>
            <a:r>
              <a:rPr lang="en-US" sz="1400" kern="0" spc="-19" dirty="0">
                <a:solidFill>
                  <a:srgbClr val="2B4150"/>
                </a:solidFill>
                <a:latin typeface="PT Serif" pitchFamily="34" charset="0"/>
                <a:ea typeface="PT Serif" pitchFamily="34" charset="-122"/>
                <a:cs typeface="PT Serif" pitchFamily="34" charset="-120"/>
              </a:rPr>
              <a:t>Di chuyển máy trong không gian chật hẹp có thể gây ngã, nếu không sử dụng bảo hộ.</a:t>
            </a:r>
            <a:endParaRPr lang="en-US" sz="1400" dirty="0"/>
          </a:p>
        </p:txBody>
      </p:sp>
      <p:pic>
        <p:nvPicPr>
          <p:cNvPr id="10" name="Image 3" descr="preencoded.png"/>
          <p:cNvPicPr>
            <a:picLocks noChangeAspect="1"/>
          </p:cNvPicPr>
          <p:nvPr/>
        </p:nvPicPr>
        <p:blipFill>
          <a:blip r:embed="rId5"/>
          <a:stretch>
            <a:fillRect/>
          </a:stretch>
        </p:blipFill>
        <p:spPr>
          <a:xfrm>
            <a:off x="1234279" y="4757420"/>
            <a:ext cx="614839" cy="983813"/>
          </a:xfrm>
          <a:prstGeom prst="rect">
            <a:avLst/>
          </a:prstGeom>
        </p:spPr>
      </p:pic>
      <p:sp>
        <p:nvSpPr>
          <p:cNvPr id="11" name="Text 5"/>
          <p:cNvSpPr/>
          <p:nvPr/>
        </p:nvSpPr>
        <p:spPr>
          <a:xfrm>
            <a:off x="2083787" y="5091271"/>
            <a:ext cx="2388037" cy="192048"/>
          </a:xfrm>
          <a:prstGeom prst="rect">
            <a:avLst/>
          </a:prstGeom>
          <a:noFill/>
          <a:ln/>
        </p:spPr>
        <p:txBody>
          <a:bodyPr wrap="none" lIns="0" tIns="0" rIns="0" bIns="0" rtlCol="0" anchor="t"/>
          <a:lstStyle/>
          <a:p>
            <a:pPr marL="0" indent="0" algn="l">
              <a:lnSpc>
                <a:spcPts val="150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Bỏng do tiếp xúc với vật liệu nóng</a:t>
            </a:r>
            <a:endParaRPr lang="en-US" dirty="0"/>
          </a:p>
        </p:txBody>
      </p:sp>
      <p:sp>
        <p:nvSpPr>
          <p:cNvPr id="12" name="Text 6"/>
          <p:cNvSpPr/>
          <p:nvPr/>
        </p:nvSpPr>
        <p:spPr>
          <a:xfrm>
            <a:off x="2083787" y="5357018"/>
            <a:ext cx="7281276" cy="384215"/>
          </a:xfrm>
          <a:prstGeom prst="rect">
            <a:avLst/>
          </a:prstGeom>
          <a:noFill/>
          <a:ln/>
        </p:spPr>
        <p:txBody>
          <a:bodyPr wrap="none" lIns="0" tIns="0" rIns="0" bIns="0" rtlCol="0" anchor="t"/>
          <a:lstStyle/>
          <a:p>
            <a:pPr marL="0" indent="0" algn="l">
              <a:lnSpc>
                <a:spcPts val="1500"/>
              </a:lnSpc>
              <a:buNone/>
            </a:pPr>
            <a:r>
              <a:rPr lang="en-US" sz="1400" kern="0" spc="-19" dirty="0">
                <a:solidFill>
                  <a:srgbClr val="2B4150"/>
                </a:solidFill>
                <a:latin typeface="PT Serif" pitchFamily="34" charset="0"/>
                <a:ea typeface="PT Serif" pitchFamily="34" charset="-122"/>
                <a:cs typeface="PT Serif" pitchFamily="34" charset="-120"/>
              </a:rPr>
              <a:t>Không đeo găng tay hoặc bảo hộ có thể gây bỏng.</a:t>
            </a:r>
            <a:endParaRPr lang="en-US" sz="1400" dirty="0"/>
          </a:p>
        </p:txBody>
      </p:sp>
      <p:pic>
        <p:nvPicPr>
          <p:cNvPr id="13" name="Image 4" descr="preencoded.png"/>
          <p:cNvPicPr>
            <a:picLocks noChangeAspect="1"/>
          </p:cNvPicPr>
          <p:nvPr/>
        </p:nvPicPr>
        <p:blipFill>
          <a:blip r:embed="rId6"/>
          <a:stretch>
            <a:fillRect/>
          </a:stretch>
        </p:blipFill>
        <p:spPr>
          <a:xfrm>
            <a:off x="1234279" y="5741234"/>
            <a:ext cx="614839" cy="983813"/>
          </a:xfrm>
          <a:prstGeom prst="rect">
            <a:avLst/>
          </a:prstGeom>
        </p:spPr>
      </p:pic>
      <p:sp>
        <p:nvSpPr>
          <p:cNvPr id="14" name="Text 7"/>
          <p:cNvSpPr/>
          <p:nvPr/>
        </p:nvSpPr>
        <p:spPr>
          <a:xfrm>
            <a:off x="2083787" y="6075084"/>
            <a:ext cx="1844516" cy="192048"/>
          </a:xfrm>
          <a:prstGeom prst="rect">
            <a:avLst/>
          </a:prstGeom>
          <a:noFill/>
          <a:ln/>
        </p:spPr>
        <p:txBody>
          <a:bodyPr wrap="none" lIns="0" tIns="0" rIns="0" bIns="0" rtlCol="0" anchor="t"/>
          <a:lstStyle/>
          <a:p>
            <a:pPr marL="0" indent="0" algn="l">
              <a:lnSpc>
                <a:spcPts val="150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Chấn thương do rơi đồ vật</a:t>
            </a:r>
            <a:endParaRPr lang="en-US" dirty="0"/>
          </a:p>
        </p:txBody>
      </p:sp>
      <p:sp>
        <p:nvSpPr>
          <p:cNvPr id="15" name="Text 8"/>
          <p:cNvSpPr/>
          <p:nvPr/>
        </p:nvSpPr>
        <p:spPr>
          <a:xfrm>
            <a:off x="2083787" y="6340832"/>
            <a:ext cx="7281276" cy="384215"/>
          </a:xfrm>
          <a:prstGeom prst="rect">
            <a:avLst/>
          </a:prstGeom>
          <a:noFill/>
          <a:ln/>
        </p:spPr>
        <p:txBody>
          <a:bodyPr wrap="none" lIns="0" tIns="0" rIns="0" bIns="0" rtlCol="0" anchor="t"/>
          <a:lstStyle/>
          <a:p>
            <a:pPr marL="0" indent="0" algn="l">
              <a:lnSpc>
                <a:spcPts val="1500"/>
              </a:lnSpc>
              <a:buNone/>
            </a:pPr>
            <a:r>
              <a:rPr lang="en-US" sz="1400" kern="0" spc="-19" dirty="0">
                <a:solidFill>
                  <a:srgbClr val="2B4150"/>
                </a:solidFill>
                <a:latin typeface="PT Serif" pitchFamily="34" charset="0"/>
                <a:ea typeface="PT Serif" pitchFamily="34" charset="-122"/>
                <a:cs typeface="PT Serif" pitchFamily="34" charset="-120"/>
              </a:rPr>
              <a:t>Vật dụng không an toàn có thể rơi và gây chấn thương.</a:t>
            </a:r>
            <a:endParaRPr lang="en-US" sz="1400" dirty="0"/>
          </a:p>
        </p:txBody>
      </p:sp>
      <p:pic>
        <p:nvPicPr>
          <p:cNvPr id="16" name="Image 5" descr="preencoded.png"/>
          <p:cNvPicPr>
            <a:picLocks noChangeAspect="1"/>
          </p:cNvPicPr>
          <p:nvPr/>
        </p:nvPicPr>
        <p:blipFill>
          <a:blip r:embed="rId7"/>
          <a:stretch>
            <a:fillRect/>
          </a:stretch>
        </p:blipFill>
        <p:spPr>
          <a:xfrm>
            <a:off x="1234279" y="6725047"/>
            <a:ext cx="614839" cy="983813"/>
          </a:xfrm>
          <a:prstGeom prst="rect">
            <a:avLst/>
          </a:prstGeom>
        </p:spPr>
      </p:pic>
      <p:sp>
        <p:nvSpPr>
          <p:cNvPr id="17" name="Text 9"/>
          <p:cNvSpPr/>
          <p:nvPr/>
        </p:nvSpPr>
        <p:spPr>
          <a:xfrm>
            <a:off x="2083787" y="7058898"/>
            <a:ext cx="1537216" cy="192048"/>
          </a:xfrm>
          <a:prstGeom prst="rect">
            <a:avLst/>
          </a:prstGeom>
          <a:noFill/>
          <a:ln/>
        </p:spPr>
        <p:txBody>
          <a:bodyPr wrap="none" lIns="0" tIns="0" rIns="0" bIns="0" rtlCol="0" anchor="t"/>
          <a:lstStyle/>
          <a:p>
            <a:pPr marL="0" indent="0" algn="l">
              <a:lnSpc>
                <a:spcPts val="150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Ngộ độc hóa chất</a:t>
            </a:r>
            <a:endParaRPr lang="en-US" dirty="0"/>
          </a:p>
        </p:txBody>
      </p:sp>
      <p:sp>
        <p:nvSpPr>
          <p:cNvPr id="18" name="Text 10"/>
          <p:cNvSpPr/>
          <p:nvPr/>
        </p:nvSpPr>
        <p:spPr>
          <a:xfrm>
            <a:off x="2083787" y="7324645"/>
            <a:ext cx="7281276" cy="384215"/>
          </a:xfrm>
          <a:prstGeom prst="rect">
            <a:avLst/>
          </a:prstGeom>
          <a:noFill/>
          <a:ln/>
        </p:spPr>
        <p:txBody>
          <a:bodyPr wrap="none" lIns="0" tIns="0" rIns="0" bIns="0" rtlCol="0" anchor="t"/>
          <a:lstStyle/>
          <a:p>
            <a:pPr marL="0" indent="0" algn="l">
              <a:lnSpc>
                <a:spcPts val="1500"/>
              </a:lnSpc>
              <a:buNone/>
            </a:pPr>
            <a:r>
              <a:rPr lang="en-US" sz="1400" kern="0" spc="-19" dirty="0">
                <a:solidFill>
                  <a:srgbClr val="2B4150"/>
                </a:solidFill>
                <a:latin typeface="PT Serif" pitchFamily="34" charset="0"/>
                <a:ea typeface="PT Serif" pitchFamily="34" charset="-122"/>
                <a:cs typeface="PT Serif" pitchFamily="34" charset="-120"/>
              </a:rPr>
              <a:t>Thiếu biện pháp bảo vệ có thể dẫn đến ngộ độc.</a:t>
            </a:r>
            <a:endParaRPr lang="en-US" sz="1400" dirty="0"/>
          </a:p>
        </p:txBody>
      </p:sp>
      <p:pic>
        <p:nvPicPr>
          <p:cNvPr id="19" name="Image 0" descr="preencoded.png">
            <a:extLst>
              <a:ext uri="{FF2B5EF4-FFF2-40B4-BE49-F238E27FC236}">
                <a16:creationId xmlns:a16="http://schemas.microsoft.com/office/drawing/2014/main" id="{F0B8BC6D-07ED-8515-45C8-42E74C90106F}"/>
              </a:ext>
            </a:extLst>
          </p:cNvPr>
          <p:cNvPicPr>
            <a:picLocks noChangeAspect="1"/>
          </p:cNvPicPr>
          <p:nvPr/>
        </p:nvPicPr>
        <p:blipFill>
          <a:blip r:embed="rId8"/>
          <a:stretch>
            <a:fillRect/>
          </a:stretch>
        </p:blipFill>
        <p:spPr>
          <a:xfrm>
            <a:off x="9144000" y="0"/>
            <a:ext cx="5486400" cy="822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73762" y="450890"/>
            <a:ext cx="2459474" cy="307419"/>
          </a:xfrm>
          <a:prstGeom prst="rect">
            <a:avLst/>
          </a:prstGeom>
          <a:noFill/>
          <a:ln/>
        </p:spPr>
        <p:txBody>
          <a:bodyPr wrap="none" lIns="0" tIns="0" rIns="0" bIns="0" rtlCol="0" anchor="t"/>
          <a:lstStyle/>
          <a:p>
            <a:pPr marL="0" indent="0">
              <a:lnSpc>
                <a:spcPts val="2400"/>
              </a:lnSpc>
              <a:buNone/>
            </a:pPr>
            <a:r>
              <a:rPr lang="en-US" sz="2400" b="1" kern="0" spc="-58"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2400" dirty="0"/>
          </a:p>
        </p:txBody>
      </p:sp>
      <p:pic>
        <p:nvPicPr>
          <p:cNvPr id="3" name="Image 0" descr="preencoded.png"/>
          <p:cNvPicPr>
            <a:picLocks noChangeAspect="1"/>
          </p:cNvPicPr>
          <p:nvPr/>
        </p:nvPicPr>
        <p:blipFill>
          <a:blip r:embed="rId3"/>
          <a:stretch>
            <a:fillRect/>
          </a:stretch>
        </p:blipFill>
        <p:spPr>
          <a:xfrm>
            <a:off x="3944779" y="942737"/>
            <a:ext cx="6740723" cy="2713434"/>
          </a:xfrm>
          <a:prstGeom prst="rect">
            <a:avLst/>
          </a:prstGeom>
        </p:spPr>
      </p:pic>
      <p:pic>
        <p:nvPicPr>
          <p:cNvPr id="4" name="Image 1" descr="preencoded.png"/>
          <p:cNvPicPr>
            <a:picLocks noChangeAspect="1"/>
          </p:cNvPicPr>
          <p:nvPr/>
        </p:nvPicPr>
        <p:blipFill>
          <a:blip r:embed="rId4"/>
          <a:stretch>
            <a:fillRect/>
          </a:stretch>
        </p:blipFill>
        <p:spPr>
          <a:xfrm>
            <a:off x="573762" y="3840599"/>
            <a:ext cx="819745" cy="2354461"/>
          </a:xfrm>
          <a:prstGeom prst="rect">
            <a:avLst/>
          </a:prstGeom>
        </p:spPr>
      </p:pic>
      <p:sp>
        <p:nvSpPr>
          <p:cNvPr id="5" name="Text 1"/>
          <p:cNvSpPr/>
          <p:nvPr/>
        </p:nvSpPr>
        <p:spPr>
          <a:xfrm>
            <a:off x="1639372" y="4004548"/>
            <a:ext cx="5093613" cy="256103"/>
          </a:xfrm>
          <a:prstGeom prst="rect">
            <a:avLst/>
          </a:prstGeom>
          <a:noFill/>
          <a:ln/>
        </p:spPr>
        <p:txBody>
          <a:bodyPr wrap="none" lIns="0" tIns="0" rIns="0" bIns="0" rtlCol="0" anchor="t"/>
          <a:lstStyle/>
          <a:p>
            <a:pPr marL="0" indent="0">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000" dirty="0"/>
          </a:p>
        </p:txBody>
      </p:sp>
      <p:sp>
        <p:nvSpPr>
          <p:cNvPr id="6" name="Text 2"/>
          <p:cNvSpPr/>
          <p:nvPr/>
        </p:nvSpPr>
        <p:spPr>
          <a:xfrm>
            <a:off x="1639372" y="4358997"/>
            <a:ext cx="12417266" cy="524589"/>
          </a:xfrm>
          <a:prstGeom prst="rect">
            <a:avLst/>
          </a:prstGeom>
          <a:noFill/>
          <a:ln/>
        </p:spPr>
        <p:txBody>
          <a:bodyPr wrap="squar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Máy cắt mút có thể gây </a:t>
            </a:r>
            <a:r>
              <a:rPr lang="en-US" sz="1400" b="1" kern="0" spc="-26" dirty="0">
                <a:solidFill>
                  <a:srgbClr val="2B4150"/>
                </a:solidFill>
                <a:latin typeface="PT Serif" pitchFamily="34" charset="0"/>
                <a:ea typeface="PT Serif" pitchFamily="34" charset="-122"/>
                <a:cs typeface="PT Serif" pitchFamily="34" charset="-120"/>
              </a:rPr>
              <a:t>tai nạn nghiêm trọng</a:t>
            </a:r>
            <a:r>
              <a:rPr lang="en-US" sz="1400" kern="0" spc="-26" dirty="0">
                <a:solidFill>
                  <a:srgbClr val="2B4150"/>
                </a:solidFill>
                <a:latin typeface="PT Serif" pitchFamily="34" charset="0"/>
                <a:ea typeface="PT Serif" pitchFamily="34" charset="-122"/>
                <a:cs typeface="PT Serif" pitchFamily="34" charset="-120"/>
              </a:rPr>
              <a:t> nếu không vận hành đúng, từ </a:t>
            </a:r>
            <a:r>
              <a:rPr lang="en-US" sz="1400" b="1" kern="0" spc="-26" dirty="0">
                <a:solidFill>
                  <a:srgbClr val="2B4150"/>
                </a:solidFill>
                <a:latin typeface="PT Serif" pitchFamily="34" charset="0"/>
                <a:ea typeface="PT Serif" pitchFamily="34" charset="-122"/>
                <a:cs typeface="PT Serif" pitchFamily="34" charset="-120"/>
              </a:rPr>
              <a:t>chấn thương lưỡi dao</a:t>
            </a:r>
            <a:r>
              <a:rPr lang="en-US" sz="1400" kern="0" spc="-26" dirty="0">
                <a:solidFill>
                  <a:srgbClr val="2B4150"/>
                </a:solidFill>
                <a:latin typeface="PT Serif" pitchFamily="34" charset="0"/>
                <a:ea typeface="PT Serif" pitchFamily="34" charset="-122"/>
                <a:cs typeface="PT Serif" pitchFamily="34" charset="-120"/>
              </a:rPr>
              <a:t> đến </a:t>
            </a:r>
            <a:r>
              <a:rPr lang="en-US" sz="1400" b="1" kern="0" spc="-26" dirty="0">
                <a:solidFill>
                  <a:srgbClr val="2B4150"/>
                </a:solidFill>
                <a:latin typeface="PT Serif" pitchFamily="34" charset="0"/>
                <a:ea typeface="PT Serif" pitchFamily="34" charset="-122"/>
                <a:cs typeface="PT Serif" pitchFamily="34" charset="-120"/>
              </a:rPr>
              <a:t>sự cố không lường</a:t>
            </a:r>
            <a:r>
              <a:rPr lang="en-US" sz="1400" kern="0" spc="-26" dirty="0">
                <a:solidFill>
                  <a:srgbClr val="2B4150"/>
                </a:solidFill>
                <a:latin typeface="PT Serif" pitchFamily="34" charset="0"/>
                <a:ea typeface="PT Serif" pitchFamily="34" charset="-122"/>
                <a:cs typeface="PT Serif" pitchFamily="34" charset="-120"/>
              </a:rPr>
              <a:t>. Tuân thủ quy định an toàn lao động sẽ giúp bảo vệ </a:t>
            </a:r>
            <a:r>
              <a:rPr lang="en-US" sz="1400" b="1" kern="0" spc="-26" dirty="0">
                <a:solidFill>
                  <a:srgbClr val="2B4150"/>
                </a:solidFill>
                <a:latin typeface="PT Serif" pitchFamily="34" charset="0"/>
                <a:ea typeface="PT Serif" pitchFamily="34" charset="-122"/>
                <a:cs typeface="PT Serif" pitchFamily="34" charset="-120"/>
              </a:rPr>
              <a:t>sức khỏe</a:t>
            </a:r>
            <a:r>
              <a:rPr lang="en-US" sz="1400" kern="0" spc="-26" dirty="0">
                <a:solidFill>
                  <a:srgbClr val="2B4150"/>
                </a:solidFill>
                <a:latin typeface="PT Serif" pitchFamily="34" charset="0"/>
                <a:ea typeface="PT Serif" pitchFamily="34" charset="-122"/>
                <a:cs typeface="PT Serif" pitchFamily="34" charset="-120"/>
              </a:rPr>
              <a:t>, </a:t>
            </a:r>
            <a:r>
              <a:rPr lang="en-US" sz="1400" b="1" kern="0" spc="-26" dirty="0">
                <a:solidFill>
                  <a:srgbClr val="2B4150"/>
                </a:solidFill>
                <a:latin typeface="PT Serif" pitchFamily="34" charset="0"/>
                <a:ea typeface="PT Serif" pitchFamily="34" charset="-122"/>
                <a:cs typeface="PT Serif" pitchFamily="34" charset="-120"/>
              </a:rPr>
              <a:t>tính mạng</a:t>
            </a:r>
            <a:r>
              <a:rPr lang="en-US" sz="1400" kern="0" spc="-26" dirty="0">
                <a:solidFill>
                  <a:srgbClr val="2B4150"/>
                </a:solidFill>
                <a:latin typeface="PT Serif" pitchFamily="34" charset="0"/>
                <a:ea typeface="PT Serif" pitchFamily="34" charset="-122"/>
                <a:cs typeface="PT Serif" pitchFamily="34" charset="-120"/>
              </a:rPr>
              <a:t> và nâng cao </a:t>
            </a:r>
            <a:r>
              <a:rPr lang="en-US" sz="1400" b="1" kern="0" spc="-26" dirty="0">
                <a:solidFill>
                  <a:srgbClr val="2B4150"/>
                </a:solidFill>
                <a:latin typeface="PT Serif" pitchFamily="34" charset="0"/>
                <a:ea typeface="PT Serif" pitchFamily="34" charset="-122"/>
                <a:cs typeface="PT Serif" pitchFamily="34" charset="-120"/>
              </a:rPr>
              <a:t>hiệu suất làm việc</a:t>
            </a:r>
            <a:r>
              <a:rPr lang="en-US" sz="1400" kern="0" spc="-26" dirty="0">
                <a:solidFill>
                  <a:srgbClr val="2B4150"/>
                </a:solidFill>
                <a:latin typeface="PT Serif" pitchFamily="34" charset="0"/>
                <a:ea typeface="PT Serif" pitchFamily="34" charset="-122"/>
                <a:cs typeface="PT Serif" pitchFamily="34" charset="-120"/>
              </a:rPr>
              <a:t>, giảm thiểu </a:t>
            </a:r>
            <a:r>
              <a:rPr lang="en-US" sz="1400" b="1" kern="0" spc="-26" dirty="0">
                <a:solidFill>
                  <a:srgbClr val="2B4150"/>
                </a:solidFill>
                <a:latin typeface="PT Serif" pitchFamily="34" charset="0"/>
                <a:ea typeface="PT Serif" pitchFamily="34" charset="-122"/>
                <a:cs typeface="PT Serif" pitchFamily="34" charset="-120"/>
              </a:rPr>
              <a:t>thiệt hại tài sản</a:t>
            </a:r>
            <a:endParaRPr lang="en-US" sz="1400" dirty="0"/>
          </a:p>
        </p:txBody>
      </p:sp>
      <p:sp>
        <p:nvSpPr>
          <p:cNvPr id="7" name="Text 3"/>
          <p:cNvSpPr/>
          <p:nvPr/>
        </p:nvSpPr>
        <p:spPr>
          <a:xfrm>
            <a:off x="1639372" y="4981932"/>
            <a:ext cx="12417266" cy="1049179"/>
          </a:xfrm>
          <a:prstGeom prst="rect">
            <a:avLst/>
          </a:prstGeom>
          <a:noFill/>
          <a:ln/>
        </p:spPr>
        <p:txBody>
          <a:bodyPr wrap="squar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Chú trọng an toàn lao động giúp tạo </a:t>
            </a:r>
            <a:r>
              <a:rPr lang="en-US" sz="1400" b="1" kern="0" spc="-26" dirty="0">
                <a:solidFill>
                  <a:srgbClr val="2B4150"/>
                </a:solidFill>
                <a:latin typeface="PT Serif" pitchFamily="34" charset="0"/>
                <a:ea typeface="PT Serif" pitchFamily="34" charset="-122"/>
                <a:cs typeface="PT Serif" pitchFamily="34" charset="-120"/>
              </a:rPr>
              <a:t>môi trường làm việc tích cực</a:t>
            </a:r>
            <a:r>
              <a:rPr lang="en-US" sz="1400" kern="0" spc="-26" dirty="0">
                <a:solidFill>
                  <a:srgbClr val="2B4150"/>
                </a:solidFill>
                <a:latin typeface="PT Serif" pitchFamily="34" charset="0"/>
                <a:ea typeface="PT Serif" pitchFamily="34" charset="-122"/>
                <a:cs typeface="PT Serif" pitchFamily="34" charset="-120"/>
              </a:rPr>
              <a:t> và </a:t>
            </a:r>
            <a:r>
              <a:rPr lang="en-US" sz="1400" b="1" kern="0" spc="-26" dirty="0">
                <a:solidFill>
                  <a:srgbClr val="2B4150"/>
                </a:solidFill>
                <a:latin typeface="PT Serif" pitchFamily="34" charset="0"/>
                <a:ea typeface="PT Serif" pitchFamily="34" charset="-122"/>
                <a:cs typeface="PT Serif" pitchFamily="34" charset="-120"/>
              </a:rPr>
              <a:t>chuyên nghiệp</a:t>
            </a:r>
            <a:r>
              <a:rPr lang="en-US" sz="1400" kern="0" spc="-26" dirty="0">
                <a:solidFill>
                  <a:srgbClr val="2B4150"/>
                </a:solidFill>
                <a:latin typeface="PT Serif" pitchFamily="34" charset="0"/>
                <a:ea typeface="PT Serif" pitchFamily="34" charset="-122"/>
                <a:cs typeface="PT Serif" pitchFamily="34" charset="-120"/>
              </a:rPr>
              <a:t>.
Công nhân cảm thấy an toàn sẽ </a:t>
            </a:r>
            <a:r>
              <a:rPr lang="en-US" sz="1400" b="1" kern="0" spc="-26" dirty="0">
                <a:solidFill>
                  <a:srgbClr val="2B4150"/>
                </a:solidFill>
                <a:latin typeface="PT Serif" pitchFamily="34" charset="0"/>
                <a:ea typeface="PT Serif" pitchFamily="34" charset="-122"/>
                <a:cs typeface="PT Serif" pitchFamily="34" charset="-120"/>
              </a:rPr>
              <a:t>tự tin hơn</a:t>
            </a:r>
            <a:r>
              <a:rPr lang="en-US" sz="1400" kern="0" spc="-26" dirty="0">
                <a:solidFill>
                  <a:srgbClr val="2B4150"/>
                </a:solidFill>
                <a:latin typeface="PT Serif" pitchFamily="34" charset="0"/>
                <a:ea typeface="PT Serif" pitchFamily="34" charset="-122"/>
                <a:cs typeface="PT Serif" pitchFamily="34" charset="-120"/>
              </a:rPr>
              <a:t>, nâng cao </a:t>
            </a:r>
            <a:r>
              <a:rPr lang="en-US" sz="1400" b="1" kern="0" spc="-26" dirty="0">
                <a:solidFill>
                  <a:srgbClr val="2B4150"/>
                </a:solidFill>
                <a:latin typeface="PT Serif" pitchFamily="34" charset="0"/>
                <a:ea typeface="PT Serif" pitchFamily="34" charset="-122"/>
                <a:cs typeface="PT Serif" pitchFamily="34" charset="-120"/>
              </a:rPr>
              <a:t>năng suất</a:t>
            </a:r>
            <a:r>
              <a:rPr lang="en-US" sz="1400" kern="0" spc="-26" dirty="0">
                <a:solidFill>
                  <a:srgbClr val="2B4150"/>
                </a:solidFill>
                <a:latin typeface="PT Serif" pitchFamily="34" charset="0"/>
                <a:ea typeface="PT Serif" pitchFamily="34" charset="-122"/>
                <a:cs typeface="PT Serif" pitchFamily="34" charset="-120"/>
              </a:rPr>
              <a:t> và </a:t>
            </a:r>
            <a:r>
              <a:rPr lang="en-US" sz="1400" b="1" kern="0" spc="-26" dirty="0">
                <a:solidFill>
                  <a:srgbClr val="2B4150"/>
                </a:solidFill>
                <a:latin typeface="PT Serif" pitchFamily="34" charset="0"/>
                <a:ea typeface="PT Serif" pitchFamily="34" charset="-122"/>
                <a:cs typeface="PT Serif" pitchFamily="34" charset="-120"/>
              </a:rPr>
              <a:t>chất lượng sản phẩm</a:t>
            </a:r>
            <a:r>
              <a:rPr lang="en-US" sz="1400" kern="0" spc="-26" dirty="0">
                <a:solidFill>
                  <a:srgbClr val="2B4150"/>
                </a:solidFill>
                <a:latin typeface="PT Serif" pitchFamily="34" charset="0"/>
                <a:ea typeface="PT Serif" pitchFamily="34" charset="-122"/>
                <a:cs typeface="PT Serif" pitchFamily="34" charset="-120"/>
              </a:rPr>
              <a:t>.
Doanh nghiệp cần </a:t>
            </a:r>
            <a:r>
              <a:rPr lang="en-US" sz="1400" b="1" kern="0" spc="-26" dirty="0">
                <a:solidFill>
                  <a:srgbClr val="2B4150"/>
                </a:solidFill>
                <a:latin typeface="PT Serif" pitchFamily="34" charset="0"/>
                <a:ea typeface="PT Serif" pitchFamily="34" charset="-122"/>
                <a:cs typeface="PT Serif" pitchFamily="34" charset="-120"/>
              </a:rPr>
              <a:t>đào tạo an toàn</a:t>
            </a:r>
            <a:r>
              <a:rPr lang="en-US" sz="1400" kern="0" spc="-26" dirty="0">
                <a:solidFill>
                  <a:srgbClr val="2B4150"/>
                </a:solidFill>
                <a:latin typeface="PT Serif" pitchFamily="34" charset="0"/>
                <a:ea typeface="PT Serif" pitchFamily="34" charset="-122"/>
                <a:cs typeface="PT Serif" pitchFamily="34" charset="-120"/>
              </a:rPr>
              <a:t>, </a:t>
            </a:r>
            <a:r>
              <a:rPr lang="en-US" sz="1400" b="1" kern="0" spc="-26" dirty="0">
                <a:solidFill>
                  <a:srgbClr val="2B4150"/>
                </a:solidFill>
                <a:latin typeface="PT Serif" pitchFamily="34" charset="0"/>
                <a:ea typeface="PT Serif" pitchFamily="34" charset="-122"/>
                <a:cs typeface="PT Serif" pitchFamily="34" charset="-120"/>
              </a:rPr>
              <a:t>cung cấp bảo hộ</a:t>
            </a:r>
            <a:r>
              <a:rPr lang="en-US" sz="1400" kern="0" spc="-26" dirty="0">
                <a:solidFill>
                  <a:srgbClr val="2B4150"/>
                </a:solidFill>
                <a:latin typeface="PT Serif" pitchFamily="34" charset="0"/>
                <a:ea typeface="PT Serif" pitchFamily="34" charset="-122"/>
                <a:cs typeface="PT Serif" pitchFamily="34" charset="-120"/>
              </a:rPr>
              <a:t>, và </a:t>
            </a:r>
            <a:r>
              <a:rPr lang="en-US" sz="1400" b="1" kern="0" spc="-26" dirty="0">
                <a:solidFill>
                  <a:srgbClr val="2B4150"/>
                </a:solidFill>
                <a:latin typeface="PT Serif" pitchFamily="34" charset="0"/>
                <a:ea typeface="PT Serif" pitchFamily="34" charset="-122"/>
                <a:cs typeface="PT Serif" pitchFamily="34" charset="-120"/>
              </a:rPr>
              <a:t>thực hiện phòng ngừa hợp lý</a:t>
            </a:r>
            <a:r>
              <a:rPr lang="en-US" sz="1400" kern="0" spc="-26" dirty="0">
                <a:solidFill>
                  <a:srgbClr val="2B4150"/>
                </a:solidFill>
                <a:latin typeface="PT Serif" pitchFamily="34" charset="0"/>
                <a:ea typeface="PT Serif" pitchFamily="34" charset="-122"/>
                <a:cs typeface="PT Serif" pitchFamily="34" charset="-120"/>
              </a:rPr>
              <a:t>.
</a:t>
            </a:r>
            <a:r>
              <a:rPr lang="en-US" sz="1400" b="1" kern="0" spc="-26" dirty="0">
                <a:solidFill>
                  <a:srgbClr val="2B4150"/>
                </a:solidFill>
                <a:latin typeface="PT Serif" pitchFamily="34" charset="0"/>
                <a:ea typeface="PT Serif" pitchFamily="34" charset="-122"/>
                <a:cs typeface="PT Serif" pitchFamily="34" charset="-120"/>
              </a:rPr>
              <a:t>An toàn lao động</a:t>
            </a:r>
            <a:r>
              <a:rPr lang="en-US" sz="1400" kern="0" spc="-26" dirty="0">
                <a:solidFill>
                  <a:srgbClr val="2B4150"/>
                </a:solidFill>
                <a:latin typeface="PT Serif" pitchFamily="34" charset="0"/>
                <a:ea typeface="PT Serif" pitchFamily="34" charset="-122"/>
                <a:cs typeface="PT Serif" pitchFamily="34" charset="-120"/>
              </a:rPr>
              <a:t> là yếu tố thiết yếu trong chiến lược </a:t>
            </a:r>
            <a:r>
              <a:rPr lang="en-US" sz="1400" b="1" kern="0" spc="-26" dirty="0">
                <a:solidFill>
                  <a:srgbClr val="2B4150"/>
                </a:solidFill>
                <a:latin typeface="PT Serif" pitchFamily="34" charset="0"/>
                <a:ea typeface="PT Serif" pitchFamily="34" charset="-122"/>
                <a:cs typeface="PT Serif" pitchFamily="34" charset="-120"/>
              </a:rPr>
              <a:t>phát triển bền vững</a:t>
            </a:r>
            <a:r>
              <a:rPr lang="en-US" sz="1400" kern="0" spc="-26" dirty="0">
                <a:solidFill>
                  <a:srgbClr val="2B4150"/>
                </a:solidFill>
                <a:latin typeface="PT Serif" pitchFamily="34" charset="0"/>
                <a:ea typeface="PT Serif" pitchFamily="34" charset="-122"/>
                <a:cs typeface="PT Serif" pitchFamily="34" charset="-120"/>
              </a:rPr>
              <a:t> và </a:t>
            </a:r>
            <a:r>
              <a:rPr lang="en-US" sz="1400" b="1" kern="0" spc="-26" dirty="0">
                <a:solidFill>
                  <a:srgbClr val="2B4150"/>
                </a:solidFill>
                <a:latin typeface="PT Serif" pitchFamily="34" charset="0"/>
                <a:ea typeface="PT Serif" pitchFamily="34" charset="-122"/>
                <a:cs typeface="PT Serif" pitchFamily="34" charset="-120"/>
              </a:rPr>
              <a:t>thịnh vượng</a:t>
            </a:r>
            <a:r>
              <a:rPr lang="en-US" sz="1400" kern="0" spc="-26" dirty="0">
                <a:solidFill>
                  <a:srgbClr val="2B4150"/>
                </a:solidFill>
                <a:latin typeface="PT Serif" pitchFamily="34" charset="0"/>
                <a:ea typeface="PT Serif" pitchFamily="34" charset="-122"/>
                <a:cs typeface="PT Serif" pitchFamily="34" charset="-120"/>
              </a:rPr>
              <a:t> của doanh nghiệp và người lao động.</a:t>
            </a:r>
            <a:endParaRPr lang="en-US" sz="1400" dirty="0"/>
          </a:p>
        </p:txBody>
      </p:sp>
      <p:pic>
        <p:nvPicPr>
          <p:cNvPr id="8" name="Image 2" descr="preencoded.png"/>
          <p:cNvPicPr>
            <a:picLocks noChangeAspect="1"/>
          </p:cNvPicPr>
          <p:nvPr/>
        </p:nvPicPr>
        <p:blipFill>
          <a:blip r:embed="rId5"/>
          <a:stretch>
            <a:fillRect/>
          </a:stretch>
        </p:blipFill>
        <p:spPr>
          <a:xfrm>
            <a:off x="573762" y="6195060"/>
            <a:ext cx="819745" cy="1583769"/>
          </a:xfrm>
          <a:prstGeom prst="rect">
            <a:avLst/>
          </a:prstGeom>
        </p:spPr>
      </p:pic>
      <p:sp>
        <p:nvSpPr>
          <p:cNvPr id="9" name="Text 4"/>
          <p:cNvSpPr/>
          <p:nvPr/>
        </p:nvSpPr>
        <p:spPr>
          <a:xfrm>
            <a:off x="1639372" y="6359009"/>
            <a:ext cx="2632234" cy="256103"/>
          </a:xfrm>
          <a:prstGeom prst="rect">
            <a:avLst/>
          </a:prstGeom>
          <a:noFill/>
          <a:ln/>
        </p:spPr>
        <p:txBody>
          <a:bodyPr wrap="none" lIns="0" tIns="0" rIns="0" bIns="0" rtlCol="0" anchor="t"/>
          <a:lstStyle/>
          <a:p>
            <a:pPr marL="0" indent="0">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000" dirty="0"/>
          </a:p>
        </p:txBody>
      </p:sp>
      <p:sp>
        <p:nvSpPr>
          <p:cNvPr id="10" name="Text 5"/>
          <p:cNvSpPr/>
          <p:nvPr/>
        </p:nvSpPr>
        <p:spPr>
          <a:xfrm>
            <a:off x="1639372" y="6713458"/>
            <a:ext cx="12417266" cy="262295"/>
          </a:xfrm>
          <a:prstGeom prst="rect">
            <a:avLst/>
          </a:prstGeom>
          <a:noFill/>
          <a:ln/>
        </p:spPr>
        <p:txBody>
          <a:bodyPr wrap="none" lIns="0" tIns="0" rIns="0" bIns="0" rtlCol="0" anchor="t"/>
          <a:lstStyle/>
          <a:p>
            <a:pPr marL="342900" indent="-342900" algn="l">
              <a:lnSpc>
                <a:spcPts val="2050"/>
              </a:lnSpc>
              <a:buSzPct val="100000"/>
              <a:buChar char="•"/>
            </a:pPr>
            <a:r>
              <a:rPr lang="en-US" sz="1600" kern="0" spc="-26" dirty="0">
                <a:solidFill>
                  <a:srgbClr val="2B4150"/>
                </a:solidFill>
                <a:latin typeface="PT Serif" pitchFamily="34" charset="0"/>
                <a:ea typeface="PT Serif" pitchFamily="34" charset="-122"/>
                <a:cs typeface="PT Serif" pitchFamily="34" charset="-120"/>
              </a:rPr>
              <a:t>Đào tạo cho công nhân về an toàn lao động</a:t>
            </a:r>
            <a:endParaRPr lang="en-US" sz="1600" dirty="0"/>
          </a:p>
        </p:txBody>
      </p:sp>
      <p:sp>
        <p:nvSpPr>
          <p:cNvPr id="11" name="Text 6"/>
          <p:cNvSpPr/>
          <p:nvPr/>
        </p:nvSpPr>
        <p:spPr>
          <a:xfrm>
            <a:off x="1639372" y="7033022"/>
            <a:ext cx="12417266" cy="262295"/>
          </a:xfrm>
          <a:prstGeom prst="rect">
            <a:avLst/>
          </a:prstGeom>
          <a:noFill/>
          <a:ln/>
        </p:spPr>
        <p:txBody>
          <a:bodyPr wrap="none" lIns="0" tIns="0" rIns="0" bIns="0" rtlCol="0" anchor="t"/>
          <a:lstStyle/>
          <a:p>
            <a:pPr marL="342900" indent="-342900" algn="l">
              <a:lnSpc>
                <a:spcPts val="2050"/>
              </a:lnSpc>
              <a:buSzPct val="100000"/>
              <a:buChar char="•"/>
            </a:pPr>
            <a:r>
              <a:rPr lang="en-US" sz="1600" kern="0" spc="-26" dirty="0">
                <a:solidFill>
                  <a:srgbClr val="2B4150"/>
                </a:solidFill>
                <a:latin typeface="PT Serif" pitchFamily="34" charset="0"/>
                <a:ea typeface="PT Serif" pitchFamily="34" charset="-122"/>
                <a:cs typeface="PT Serif" pitchFamily="34" charset="-120"/>
              </a:rPr>
              <a:t>Trang bị thiết bị bảo hộ</a:t>
            </a:r>
            <a:endParaRPr lang="en-US" sz="1600" dirty="0"/>
          </a:p>
        </p:txBody>
      </p:sp>
      <p:sp>
        <p:nvSpPr>
          <p:cNvPr id="12" name="Text 7"/>
          <p:cNvSpPr/>
          <p:nvPr/>
        </p:nvSpPr>
        <p:spPr>
          <a:xfrm>
            <a:off x="1639372" y="7352586"/>
            <a:ext cx="12417266" cy="262295"/>
          </a:xfrm>
          <a:prstGeom prst="rect">
            <a:avLst/>
          </a:prstGeom>
          <a:noFill/>
          <a:ln/>
        </p:spPr>
        <p:txBody>
          <a:bodyPr wrap="none" lIns="0" tIns="0" rIns="0" bIns="0" rtlCol="0" anchor="t"/>
          <a:lstStyle/>
          <a:p>
            <a:pPr marL="342900" indent="-342900" algn="l">
              <a:lnSpc>
                <a:spcPts val="2050"/>
              </a:lnSpc>
              <a:buSzPct val="100000"/>
              <a:buChar char="•"/>
            </a:pPr>
            <a:r>
              <a:rPr lang="en-US" sz="1600" kern="0" spc="-26" dirty="0">
                <a:solidFill>
                  <a:srgbClr val="2B4150"/>
                </a:solidFill>
                <a:latin typeface="PT Serif" pitchFamily="34" charset="0"/>
                <a:ea typeface="PT Serif" pitchFamily="34" charset="-122"/>
                <a:cs typeface="PT Serif" pitchFamily="34" charset="-120"/>
              </a:rPr>
              <a:t>Vệ sinh, kiểm tra, bảo trì định kỳ máy móc, thiết bị</a:t>
            </a:r>
            <a:endParaRPr lang="en-US" sz="1600" dirty="0"/>
          </a:p>
        </p:txBody>
      </p:sp>
      <p:pic>
        <p:nvPicPr>
          <p:cNvPr id="13" name="Picture 12">
            <a:extLst>
              <a:ext uri="{FF2B5EF4-FFF2-40B4-BE49-F238E27FC236}">
                <a16:creationId xmlns:a16="http://schemas.microsoft.com/office/drawing/2014/main" id="{FF62701C-2EA3-01BD-73C7-C61947D2007C}"/>
              </a:ext>
            </a:extLst>
          </p:cNvPr>
          <p:cNvPicPr>
            <a:picLocks noChangeAspect="1"/>
          </p:cNvPicPr>
          <p:nvPr/>
        </p:nvPicPr>
        <p:blipFill>
          <a:blip r:embed="rId6"/>
          <a:stretch>
            <a:fillRect/>
          </a:stretch>
        </p:blipFill>
        <p:spPr>
          <a:xfrm>
            <a:off x="11816862" y="7363917"/>
            <a:ext cx="2701172" cy="8364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326023" y="642818"/>
            <a:ext cx="3978354" cy="365879"/>
          </a:xfrm>
          <a:prstGeom prst="rect">
            <a:avLst/>
          </a:prstGeom>
          <a:noFill/>
          <a:ln/>
        </p:spPr>
        <p:txBody>
          <a:bodyPr wrap="none" lIns="0" tIns="0" rIns="0" bIns="0" rtlCol="0" anchor="t"/>
          <a:lstStyle/>
          <a:p>
            <a:pPr marL="0" indent="0" algn="ctr">
              <a:lnSpc>
                <a:spcPts val="2850"/>
              </a:lnSpc>
              <a:buNone/>
            </a:pPr>
            <a:r>
              <a:rPr lang="en-US" sz="3600" b="1" kern="0" spc="-69"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600" dirty="0"/>
          </a:p>
        </p:txBody>
      </p:sp>
      <p:pic>
        <p:nvPicPr>
          <p:cNvPr id="3" name="Image 0" descr="preencoded.png"/>
          <p:cNvPicPr>
            <a:picLocks noChangeAspect="1"/>
          </p:cNvPicPr>
          <p:nvPr/>
        </p:nvPicPr>
        <p:blipFill>
          <a:blip r:embed="rId3"/>
          <a:stretch>
            <a:fillRect/>
          </a:stretch>
        </p:blipFill>
        <p:spPr>
          <a:xfrm>
            <a:off x="4099434" y="1125736"/>
            <a:ext cx="6431531" cy="3308603"/>
          </a:xfrm>
          <a:prstGeom prst="rect">
            <a:avLst/>
          </a:prstGeom>
        </p:spPr>
      </p:pic>
      <p:sp>
        <p:nvSpPr>
          <p:cNvPr id="4" name="Shape 1"/>
          <p:cNvSpPr/>
          <p:nvPr/>
        </p:nvSpPr>
        <p:spPr>
          <a:xfrm>
            <a:off x="769144" y="4560213"/>
            <a:ext cx="22860" cy="3026450"/>
          </a:xfrm>
          <a:prstGeom prst="roundRect">
            <a:avLst>
              <a:gd name="adj" fmla="val 358575"/>
            </a:avLst>
          </a:prstGeom>
          <a:solidFill>
            <a:srgbClr val="B9D0DE"/>
          </a:solidFill>
          <a:ln/>
        </p:spPr>
      </p:sp>
      <p:sp>
        <p:nvSpPr>
          <p:cNvPr id="5" name="Shape 2"/>
          <p:cNvSpPr/>
          <p:nvPr/>
        </p:nvSpPr>
        <p:spPr>
          <a:xfrm>
            <a:off x="928449" y="4939070"/>
            <a:ext cx="683062" cy="22860"/>
          </a:xfrm>
          <a:prstGeom prst="roundRect">
            <a:avLst>
              <a:gd name="adj" fmla="val 358575"/>
            </a:avLst>
          </a:prstGeom>
          <a:solidFill>
            <a:srgbClr val="2B678C"/>
          </a:solidFill>
          <a:ln/>
        </p:spPr>
      </p:sp>
      <p:sp>
        <p:nvSpPr>
          <p:cNvPr id="6" name="Shape 3"/>
          <p:cNvSpPr/>
          <p:nvPr/>
        </p:nvSpPr>
        <p:spPr>
          <a:xfrm>
            <a:off x="609838" y="4779764"/>
            <a:ext cx="341471" cy="341471"/>
          </a:xfrm>
          <a:prstGeom prst="roundRect">
            <a:avLst>
              <a:gd name="adj" fmla="val 24005"/>
            </a:avLst>
          </a:prstGeom>
          <a:solidFill>
            <a:srgbClr val="124E73"/>
          </a:solidFill>
          <a:ln w="7620">
            <a:solidFill>
              <a:srgbClr val="2B678C"/>
            </a:solidFill>
            <a:prstDash val="solid"/>
          </a:ln>
        </p:spPr>
      </p:sp>
      <p:sp>
        <p:nvSpPr>
          <p:cNvPr id="7" name="Text 4"/>
          <p:cNvSpPr/>
          <p:nvPr/>
        </p:nvSpPr>
        <p:spPr>
          <a:xfrm>
            <a:off x="1853922" y="4755356"/>
            <a:ext cx="3262789" cy="304919"/>
          </a:xfrm>
          <a:prstGeom prst="rect">
            <a:avLst/>
          </a:prstGeom>
          <a:noFill/>
          <a:ln/>
        </p:spPr>
        <p:txBody>
          <a:bodyPr wrap="none" lIns="0" tIns="0" rIns="0" bIns="0" rtlCol="0" anchor="t"/>
          <a:lstStyle/>
          <a:p>
            <a:pPr marL="0" indent="0">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1900" dirty="0"/>
          </a:p>
        </p:txBody>
      </p:sp>
      <p:sp>
        <p:nvSpPr>
          <p:cNvPr id="8" name="Text 5"/>
          <p:cNvSpPr/>
          <p:nvPr/>
        </p:nvSpPr>
        <p:spPr>
          <a:xfrm>
            <a:off x="1853922" y="5177314"/>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Lưỡi cắt</a:t>
            </a:r>
            <a:r>
              <a:rPr lang="en-US" sz="1500" kern="0" spc="-31" dirty="0">
                <a:solidFill>
                  <a:srgbClr val="2B4150"/>
                </a:solidFill>
                <a:latin typeface="PT Serif" pitchFamily="34" charset="0"/>
                <a:ea typeface="PT Serif" pitchFamily="34" charset="-122"/>
                <a:cs typeface="PT Serif" pitchFamily="34" charset="-120"/>
              </a:rPr>
              <a:t>: Là bộ phận cốt lõi, quyết định độ </a:t>
            </a:r>
            <a:r>
              <a:rPr lang="en-US" sz="1500" b="1" kern="0" spc="-31" dirty="0">
                <a:solidFill>
                  <a:srgbClr val="2B4150"/>
                </a:solidFill>
                <a:latin typeface="PT Serif" pitchFamily="34" charset="0"/>
                <a:ea typeface="PT Serif" pitchFamily="34" charset="-122"/>
                <a:cs typeface="PT Serif" pitchFamily="34" charset="-120"/>
              </a:rPr>
              <a:t>chính xác</a:t>
            </a:r>
            <a:r>
              <a:rPr lang="en-US" sz="1500" kern="0" spc="-31" dirty="0">
                <a:solidFill>
                  <a:srgbClr val="2B4150"/>
                </a:solidFill>
                <a:latin typeface="PT Serif" pitchFamily="34" charset="0"/>
                <a:ea typeface="PT Serif" pitchFamily="34" charset="-122"/>
                <a:cs typeface="PT Serif" pitchFamily="34" charset="-120"/>
              </a:rPr>
              <a:t> và </a:t>
            </a:r>
            <a:r>
              <a:rPr lang="en-US" sz="1500" b="1" kern="0" spc="-31" dirty="0">
                <a:solidFill>
                  <a:srgbClr val="2B4150"/>
                </a:solidFill>
                <a:latin typeface="PT Serif" pitchFamily="34" charset="0"/>
                <a:ea typeface="PT Serif" pitchFamily="34" charset="-122"/>
                <a:cs typeface="PT Serif" pitchFamily="34" charset="-120"/>
              </a:rPr>
              <a:t>tốc độ cắt</a:t>
            </a:r>
            <a:r>
              <a:rPr lang="en-US" sz="1500" kern="0" spc="-31" dirty="0">
                <a:solidFill>
                  <a:srgbClr val="2B4150"/>
                </a:solidFill>
                <a:latin typeface="PT Serif" pitchFamily="34" charset="0"/>
                <a:ea typeface="PT Serif" pitchFamily="34" charset="-122"/>
                <a:cs typeface="PT Serif" pitchFamily="34" charset="-120"/>
              </a:rPr>
              <a:t>, thường làm từ vật liệu cứng, sắc bén, chịu nhiệt và ma sát cao.</a:t>
            </a:r>
            <a:endParaRPr lang="en-US" sz="1500" dirty="0"/>
          </a:p>
        </p:txBody>
      </p:sp>
      <p:sp>
        <p:nvSpPr>
          <p:cNvPr id="9" name="Text 6"/>
          <p:cNvSpPr/>
          <p:nvPr/>
        </p:nvSpPr>
        <p:spPr>
          <a:xfrm>
            <a:off x="1853922" y="5557718"/>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Thân máy</a:t>
            </a:r>
            <a:r>
              <a:rPr lang="en-US" sz="1500" kern="0" spc="-31" dirty="0">
                <a:solidFill>
                  <a:srgbClr val="2B4150"/>
                </a:solidFill>
                <a:latin typeface="PT Serif" pitchFamily="34" charset="0"/>
                <a:ea typeface="PT Serif" pitchFamily="34" charset="-122"/>
                <a:cs typeface="PT Serif" pitchFamily="34" charset="-120"/>
              </a:rPr>
              <a:t>: Giúp </a:t>
            </a:r>
            <a:r>
              <a:rPr lang="en-US" sz="1500" b="1" kern="0" spc="-31" dirty="0">
                <a:solidFill>
                  <a:srgbClr val="2B4150"/>
                </a:solidFill>
                <a:latin typeface="PT Serif" pitchFamily="34" charset="0"/>
                <a:ea typeface="PT Serif" pitchFamily="34" charset="-122"/>
                <a:cs typeface="PT Serif" pitchFamily="34" charset="-120"/>
              </a:rPr>
              <a:t>kết nối</a:t>
            </a:r>
            <a:r>
              <a:rPr lang="en-US" sz="1500" kern="0" spc="-31" dirty="0">
                <a:solidFill>
                  <a:srgbClr val="2B4150"/>
                </a:solidFill>
                <a:latin typeface="PT Serif" pitchFamily="34" charset="0"/>
                <a:ea typeface="PT Serif" pitchFamily="34" charset="-122"/>
                <a:cs typeface="PT Serif" pitchFamily="34" charset="-120"/>
              </a:rPr>
              <a:t> và giữ vững các thành phần, đảm bảo </a:t>
            </a:r>
            <a:r>
              <a:rPr lang="en-US" sz="1500" b="1" kern="0" spc="-31" dirty="0">
                <a:solidFill>
                  <a:srgbClr val="2B4150"/>
                </a:solidFill>
                <a:latin typeface="PT Serif" pitchFamily="34" charset="0"/>
                <a:ea typeface="PT Serif" pitchFamily="34" charset="-122"/>
                <a:cs typeface="PT Serif" pitchFamily="34" charset="-120"/>
              </a:rPr>
              <a:t>ổn định</a:t>
            </a:r>
            <a:r>
              <a:rPr lang="en-US" sz="1500" kern="0" spc="-31" dirty="0">
                <a:solidFill>
                  <a:srgbClr val="2B4150"/>
                </a:solidFill>
                <a:latin typeface="PT Serif" pitchFamily="34" charset="0"/>
                <a:ea typeface="PT Serif" pitchFamily="34" charset="-122"/>
                <a:cs typeface="PT Serif" pitchFamily="34" charset="-120"/>
              </a:rPr>
              <a:t> trong quá trình vận hành.</a:t>
            </a:r>
            <a:endParaRPr lang="en-US" sz="1500" dirty="0"/>
          </a:p>
        </p:txBody>
      </p:sp>
      <p:sp>
        <p:nvSpPr>
          <p:cNvPr id="10" name="Text 7"/>
          <p:cNvSpPr/>
          <p:nvPr/>
        </p:nvSpPr>
        <p:spPr>
          <a:xfrm>
            <a:off x="1853922" y="5938123"/>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Hệ thống điều khiển</a:t>
            </a:r>
            <a:r>
              <a:rPr lang="en-US" sz="1500" kern="0" spc="-31" dirty="0">
                <a:solidFill>
                  <a:srgbClr val="2B4150"/>
                </a:solidFill>
                <a:latin typeface="PT Serif" pitchFamily="34" charset="0"/>
                <a:ea typeface="PT Serif" pitchFamily="34" charset="-122"/>
                <a:cs typeface="PT Serif" pitchFamily="34" charset="-120"/>
              </a:rPr>
              <a:t>: Bao gồm </a:t>
            </a:r>
            <a:r>
              <a:rPr lang="en-US" sz="1500" b="1" kern="0" spc="-31" dirty="0">
                <a:solidFill>
                  <a:srgbClr val="2B4150"/>
                </a:solidFill>
                <a:latin typeface="PT Serif" pitchFamily="34" charset="0"/>
                <a:ea typeface="PT Serif" pitchFamily="34" charset="-122"/>
                <a:cs typeface="PT Serif" pitchFamily="34" charset="-120"/>
              </a:rPr>
              <a:t>nút bấm</a:t>
            </a:r>
            <a:r>
              <a:rPr lang="en-US" sz="1500" kern="0" spc="-31" dirty="0">
                <a:solidFill>
                  <a:srgbClr val="2B4150"/>
                </a:solidFill>
                <a:latin typeface="PT Serif" pitchFamily="34" charset="0"/>
                <a:ea typeface="PT Serif" pitchFamily="34" charset="-122"/>
                <a:cs typeface="PT Serif" pitchFamily="34" charset="-120"/>
              </a:rPr>
              <a:t> và </a:t>
            </a:r>
            <a:r>
              <a:rPr lang="en-US" sz="1500" b="1" kern="0" spc="-31" dirty="0">
                <a:solidFill>
                  <a:srgbClr val="2B4150"/>
                </a:solidFill>
                <a:latin typeface="PT Serif" pitchFamily="34" charset="0"/>
                <a:ea typeface="PT Serif" pitchFamily="34" charset="-122"/>
                <a:cs typeface="PT Serif" pitchFamily="34" charset="-120"/>
              </a:rPr>
              <a:t>màn hình hiển thị</a:t>
            </a:r>
            <a:r>
              <a:rPr lang="en-US" sz="1500" kern="0" spc="-31" dirty="0">
                <a:solidFill>
                  <a:srgbClr val="2B4150"/>
                </a:solidFill>
                <a:latin typeface="PT Serif" pitchFamily="34" charset="0"/>
                <a:ea typeface="PT Serif" pitchFamily="34" charset="-122"/>
                <a:cs typeface="PT Serif" pitchFamily="34" charset="-120"/>
              </a:rPr>
              <a:t>, giúp điều chỉnh </a:t>
            </a:r>
            <a:r>
              <a:rPr lang="en-US" sz="1500" b="1" kern="0" spc="-31" dirty="0">
                <a:solidFill>
                  <a:srgbClr val="2B4150"/>
                </a:solidFill>
                <a:latin typeface="PT Serif" pitchFamily="34" charset="0"/>
                <a:ea typeface="PT Serif" pitchFamily="34" charset="-122"/>
                <a:cs typeface="PT Serif" pitchFamily="34" charset="-120"/>
              </a:rPr>
              <a:t>tốc độ cắt</a:t>
            </a:r>
            <a:r>
              <a:rPr lang="en-US" sz="1500" kern="0" spc="-31" dirty="0">
                <a:solidFill>
                  <a:srgbClr val="2B4150"/>
                </a:solidFill>
                <a:latin typeface="PT Serif" pitchFamily="34" charset="0"/>
                <a:ea typeface="PT Serif" pitchFamily="34" charset="-122"/>
                <a:cs typeface="PT Serif" pitchFamily="34" charset="-120"/>
              </a:rPr>
              <a:t>, </a:t>
            </a:r>
            <a:r>
              <a:rPr lang="en-US" sz="1500" b="1" kern="0" spc="-31" dirty="0">
                <a:solidFill>
                  <a:srgbClr val="2B4150"/>
                </a:solidFill>
                <a:latin typeface="PT Serif" pitchFamily="34" charset="0"/>
                <a:ea typeface="PT Serif" pitchFamily="34" charset="-122"/>
                <a:cs typeface="PT Serif" pitchFamily="34" charset="-120"/>
              </a:rPr>
              <a:t>kích thước mút</a:t>
            </a:r>
            <a:r>
              <a:rPr lang="en-US" sz="1500" kern="0" spc="-31" dirty="0">
                <a:solidFill>
                  <a:srgbClr val="2B4150"/>
                </a:solidFill>
                <a:latin typeface="PT Serif" pitchFamily="34" charset="0"/>
                <a:ea typeface="PT Serif" pitchFamily="34" charset="-122"/>
                <a:cs typeface="PT Serif" pitchFamily="34" charset="-120"/>
              </a:rPr>
              <a:t> và các thông số kỹ thuật.</a:t>
            </a:r>
            <a:endParaRPr lang="en-US" sz="1500" dirty="0"/>
          </a:p>
        </p:txBody>
      </p:sp>
      <p:sp>
        <p:nvSpPr>
          <p:cNvPr id="11" name="Text 8"/>
          <p:cNvSpPr/>
          <p:nvPr/>
        </p:nvSpPr>
        <p:spPr>
          <a:xfrm>
            <a:off x="1853922" y="6318528"/>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Động cơ mạnh mẽ</a:t>
            </a:r>
            <a:r>
              <a:rPr lang="en-US" sz="1500" kern="0" spc="-31" dirty="0">
                <a:solidFill>
                  <a:srgbClr val="2B4150"/>
                </a:solidFill>
                <a:latin typeface="PT Serif" pitchFamily="34" charset="0"/>
                <a:ea typeface="PT Serif" pitchFamily="34" charset="-122"/>
                <a:cs typeface="PT Serif" pitchFamily="34" charset="-120"/>
              </a:rPr>
              <a:t>: Cung cấp </a:t>
            </a:r>
            <a:r>
              <a:rPr lang="en-US" sz="1500" b="1" kern="0" spc="-31" dirty="0">
                <a:solidFill>
                  <a:srgbClr val="2B4150"/>
                </a:solidFill>
                <a:latin typeface="PT Serif" pitchFamily="34" charset="0"/>
                <a:ea typeface="PT Serif" pitchFamily="34" charset="-122"/>
                <a:cs typeface="PT Serif" pitchFamily="34" charset="-120"/>
              </a:rPr>
              <a:t>lực cắt</a:t>
            </a:r>
            <a:r>
              <a:rPr lang="en-US" sz="1500" kern="0" spc="-31" dirty="0">
                <a:solidFill>
                  <a:srgbClr val="2B4150"/>
                </a:solidFill>
                <a:latin typeface="PT Serif" pitchFamily="34" charset="0"/>
                <a:ea typeface="PT Serif" pitchFamily="34" charset="-122"/>
                <a:cs typeface="PT Serif" pitchFamily="34" charset="-120"/>
              </a:rPr>
              <a:t> cần thiết cho quá trình làm việc.</a:t>
            </a:r>
            <a:endParaRPr lang="en-US" sz="1500" dirty="0"/>
          </a:p>
        </p:txBody>
      </p:sp>
      <p:sp>
        <p:nvSpPr>
          <p:cNvPr id="12" name="Text 9"/>
          <p:cNvSpPr/>
          <p:nvPr/>
        </p:nvSpPr>
        <p:spPr>
          <a:xfrm>
            <a:off x="1853922" y="6698933"/>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Hệ thống làm mát</a:t>
            </a:r>
            <a:r>
              <a:rPr lang="en-US" sz="1500" kern="0" spc="-31" dirty="0">
                <a:solidFill>
                  <a:srgbClr val="2B4150"/>
                </a:solidFill>
                <a:latin typeface="PT Serif" pitchFamily="34" charset="0"/>
                <a:ea typeface="PT Serif" pitchFamily="34" charset="-122"/>
                <a:cs typeface="PT Serif" pitchFamily="34" charset="-120"/>
              </a:rPr>
              <a:t>: Giúp bảo vệ </a:t>
            </a:r>
            <a:r>
              <a:rPr lang="en-US" sz="1500" b="1" kern="0" spc="-31" dirty="0">
                <a:solidFill>
                  <a:srgbClr val="2B4150"/>
                </a:solidFill>
                <a:latin typeface="PT Serif" pitchFamily="34" charset="0"/>
                <a:ea typeface="PT Serif" pitchFamily="34" charset="-122"/>
                <a:cs typeface="PT Serif" pitchFamily="34" charset="-120"/>
              </a:rPr>
              <a:t>lưỡi cắt</a:t>
            </a:r>
            <a:r>
              <a:rPr lang="en-US" sz="1500" kern="0" spc="-31" dirty="0">
                <a:solidFill>
                  <a:srgbClr val="2B4150"/>
                </a:solidFill>
                <a:latin typeface="PT Serif" pitchFamily="34" charset="0"/>
                <a:ea typeface="PT Serif" pitchFamily="34" charset="-122"/>
                <a:cs typeface="PT Serif" pitchFamily="34" charset="-120"/>
              </a:rPr>
              <a:t> khỏi quá nhiệt, nâng cao </a:t>
            </a:r>
            <a:r>
              <a:rPr lang="en-US" sz="1500" b="1" kern="0" spc="-31" dirty="0">
                <a:solidFill>
                  <a:srgbClr val="2B4150"/>
                </a:solidFill>
                <a:latin typeface="PT Serif" pitchFamily="34" charset="0"/>
                <a:ea typeface="PT Serif" pitchFamily="34" charset="-122"/>
                <a:cs typeface="PT Serif" pitchFamily="34" charset="-120"/>
              </a:rPr>
              <a:t>hiệu suất</a:t>
            </a:r>
            <a:r>
              <a:rPr lang="en-US" sz="1500" kern="0" spc="-31" dirty="0">
                <a:solidFill>
                  <a:srgbClr val="2B4150"/>
                </a:solidFill>
                <a:latin typeface="PT Serif" pitchFamily="34" charset="0"/>
                <a:ea typeface="PT Serif" pitchFamily="34" charset="-122"/>
                <a:cs typeface="PT Serif" pitchFamily="34" charset="-120"/>
              </a:rPr>
              <a:t> và kéo dài </a:t>
            </a:r>
            <a:r>
              <a:rPr lang="en-US" sz="1500" b="1" kern="0" spc="-31" dirty="0">
                <a:solidFill>
                  <a:srgbClr val="2B4150"/>
                </a:solidFill>
                <a:latin typeface="PT Serif" pitchFamily="34" charset="0"/>
                <a:ea typeface="PT Serif" pitchFamily="34" charset="-122"/>
                <a:cs typeface="PT Serif" pitchFamily="34" charset="-120"/>
              </a:rPr>
              <a:t>tuổi thọ</a:t>
            </a:r>
            <a:r>
              <a:rPr lang="en-US" sz="1500" kern="0" spc="-31" dirty="0">
                <a:solidFill>
                  <a:srgbClr val="2B4150"/>
                </a:solidFill>
                <a:latin typeface="PT Serif" pitchFamily="34" charset="0"/>
                <a:ea typeface="PT Serif" pitchFamily="34" charset="-122"/>
                <a:cs typeface="PT Serif" pitchFamily="34" charset="-120"/>
              </a:rPr>
              <a:t> máy.</a:t>
            </a:r>
            <a:endParaRPr lang="en-US" sz="1500" dirty="0"/>
          </a:p>
        </p:txBody>
      </p:sp>
      <p:sp>
        <p:nvSpPr>
          <p:cNvPr id="13" name="Text 10"/>
          <p:cNvSpPr/>
          <p:nvPr/>
        </p:nvSpPr>
        <p:spPr>
          <a:xfrm>
            <a:off x="1853922" y="7079337"/>
            <a:ext cx="12093416" cy="312182"/>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Bộ phận bảo vệ</a:t>
            </a:r>
            <a:r>
              <a:rPr lang="en-US" sz="1500" kern="0" spc="-31" dirty="0">
                <a:solidFill>
                  <a:srgbClr val="2B4150"/>
                </a:solidFill>
                <a:latin typeface="PT Serif" pitchFamily="34" charset="0"/>
                <a:ea typeface="PT Serif" pitchFamily="34" charset="-122"/>
                <a:cs typeface="PT Serif" pitchFamily="34" charset="-120"/>
              </a:rPr>
              <a:t>: Bao gồm </a:t>
            </a:r>
            <a:r>
              <a:rPr lang="en-US" sz="1500" b="1" kern="0" spc="-31" dirty="0">
                <a:solidFill>
                  <a:srgbClr val="2B4150"/>
                </a:solidFill>
                <a:latin typeface="PT Serif" pitchFamily="34" charset="0"/>
                <a:ea typeface="PT Serif" pitchFamily="34" charset="-122"/>
                <a:cs typeface="PT Serif" pitchFamily="34" charset="-120"/>
              </a:rPr>
              <a:t>nắp chắn lưỡi cắt</a:t>
            </a:r>
            <a:r>
              <a:rPr lang="en-US" sz="1500" kern="0" spc="-31" dirty="0">
                <a:solidFill>
                  <a:srgbClr val="2B4150"/>
                </a:solidFill>
                <a:latin typeface="PT Serif" pitchFamily="34" charset="0"/>
                <a:ea typeface="PT Serif" pitchFamily="34" charset="-122"/>
                <a:cs typeface="PT Serif" pitchFamily="34" charset="-120"/>
              </a:rPr>
              <a:t> và </a:t>
            </a:r>
            <a:r>
              <a:rPr lang="en-US" sz="1500" b="1" kern="0" spc="-31" dirty="0">
                <a:solidFill>
                  <a:srgbClr val="2B4150"/>
                </a:solidFill>
                <a:latin typeface="PT Serif" pitchFamily="34" charset="0"/>
                <a:ea typeface="PT Serif" pitchFamily="34" charset="-122"/>
                <a:cs typeface="PT Serif" pitchFamily="34" charset="-120"/>
              </a:rPr>
              <a:t>cảm biến an toàn</a:t>
            </a:r>
            <a:r>
              <a:rPr lang="en-US" sz="1500" kern="0" spc="-31" dirty="0">
                <a:solidFill>
                  <a:srgbClr val="2B4150"/>
                </a:solidFill>
                <a:latin typeface="PT Serif" pitchFamily="34" charset="0"/>
                <a:ea typeface="PT Serif" pitchFamily="34" charset="-122"/>
                <a:cs typeface="PT Serif" pitchFamily="34" charset="-120"/>
              </a:rPr>
              <a:t>, giúp </a:t>
            </a:r>
            <a:r>
              <a:rPr lang="en-US" sz="1500" b="1" kern="0" spc="-31" dirty="0">
                <a:solidFill>
                  <a:srgbClr val="2B4150"/>
                </a:solidFill>
                <a:latin typeface="PT Serif" pitchFamily="34" charset="0"/>
                <a:ea typeface="PT Serif" pitchFamily="34" charset="-122"/>
                <a:cs typeface="PT Serif" pitchFamily="34" charset="-120"/>
              </a:rPr>
              <a:t>bảo vệ người vận hành</a:t>
            </a:r>
            <a:r>
              <a:rPr lang="en-US" sz="1500" kern="0" spc="-31" dirty="0">
                <a:solidFill>
                  <a:srgbClr val="2B4150"/>
                </a:solidFill>
                <a:latin typeface="PT Serif" pitchFamily="34" charset="0"/>
                <a:ea typeface="PT Serif" pitchFamily="34" charset="-122"/>
                <a:cs typeface="PT Serif" pitchFamily="34" charset="-120"/>
              </a:rPr>
              <a:t> và ngăn ngừa tai nạn.</a:t>
            </a:r>
            <a:endParaRPr lang="en-US" sz="1500" dirty="0"/>
          </a:p>
        </p:txBody>
      </p:sp>
      <p:pic>
        <p:nvPicPr>
          <p:cNvPr id="14" name="Picture 13">
            <a:extLst>
              <a:ext uri="{FF2B5EF4-FFF2-40B4-BE49-F238E27FC236}">
                <a16:creationId xmlns:a16="http://schemas.microsoft.com/office/drawing/2014/main" id="{54C68510-87DF-EEB5-4180-B189533CCAEC}"/>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889844" y="2179796"/>
            <a:ext cx="2148840" cy="4015740"/>
          </a:xfrm>
          <a:prstGeom prst="rect">
            <a:avLst/>
          </a:prstGeom>
        </p:spPr>
      </p:pic>
      <p:sp>
        <p:nvSpPr>
          <p:cNvPr id="4" name="Shape 0"/>
          <p:cNvSpPr/>
          <p:nvPr/>
        </p:nvSpPr>
        <p:spPr>
          <a:xfrm>
            <a:off x="5133310" y="1448515"/>
            <a:ext cx="30480" cy="5173861"/>
          </a:xfrm>
          <a:prstGeom prst="roundRect">
            <a:avLst>
              <a:gd name="adj" fmla="val 312558"/>
            </a:avLst>
          </a:prstGeom>
          <a:solidFill>
            <a:srgbClr val="B9D0DE"/>
          </a:solidFill>
          <a:ln/>
        </p:spPr>
      </p:sp>
      <p:sp>
        <p:nvSpPr>
          <p:cNvPr id="5" name="Shape 1"/>
          <p:cNvSpPr/>
          <p:nvPr/>
        </p:nvSpPr>
        <p:spPr>
          <a:xfrm>
            <a:off x="5316488" y="1886784"/>
            <a:ext cx="793790" cy="30480"/>
          </a:xfrm>
          <a:prstGeom prst="roundRect">
            <a:avLst>
              <a:gd name="adj" fmla="val 312558"/>
            </a:avLst>
          </a:prstGeom>
          <a:solidFill>
            <a:srgbClr val="2B678C"/>
          </a:solidFill>
          <a:ln/>
        </p:spPr>
      </p:sp>
      <p:sp>
        <p:nvSpPr>
          <p:cNvPr id="6" name="Shape 2"/>
          <p:cNvSpPr/>
          <p:nvPr/>
        </p:nvSpPr>
        <p:spPr>
          <a:xfrm>
            <a:off x="4950133" y="1703666"/>
            <a:ext cx="396835" cy="396835"/>
          </a:xfrm>
          <a:prstGeom prst="roundRect">
            <a:avLst>
              <a:gd name="adj" fmla="val 24007"/>
            </a:avLst>
          </a:prstGeom>
          <a:solidFill>
            <a:srgbClr val="124E73"/>
          </a:solidFill>
          <a:ln w="7620">
            <a:solidFill>
              <a:srgbClr val="2B678C"/>
            </a:solidFill>
            <a:prstDash val="solid"/>
          </a:ln>
        </p:spPr>
      </p:sp>
      <p:sp>
        <p:nvSpPr>
          <p:cNvPr id="7" name="Text 3"/>
          <p:cNvSpPr/>
          <p:nvPr/>
        </p:nvSpPr>
        <p:spPr>
          <a:xfrm>
            <a:off x="6396087" y="1757572"/>
            <a:ext cx="4554260" cy="354330"/>
          </a:xfrm>
          <a:prstGeom prst="rect">
            <a:avLst/>
          </a:prstGeom>
          <a:noFill/>
          <a:ln/>
        </p:spPr>
        <p:txBody>
          <a:bodyPr wrap="none" lIns="0" tIns="0" rIns="0" bIns="0" rtlCol="0" anchor="t"/>
          <a:lstStyle/>
          <a:p>
            <a:pPr marL="0" indent="0">
              <a:lnSpc>
                <a:spcPts val="2750"/>
              </a:lnSpc>
              <a:buNone/>
            </a:pPr>
            <a:r>
              <a:rPr lang="en-US" sz="3200" b="1" kern="0" spc="-67"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a:t>
            </a:r>
            <a:endParaRPr lang="en-US" sz="3200" dirty="0"/>
          </a:p>
        </p:txBody>
      </p:sp>
      <p:sp>
        <p:nvSpPr>
          <p:cNvPr id="8" name="Text 4"/>
          <p:cNvSpPr/>
          <p:nvPr/>
        </p:nvSpPr>
        <p:spPr>
          <a:xfrm>
            <a:off x="6195119" y="2710102"/>
            <a:ext cx="805344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Thân máy: </a:t>
            </a:r>
            <a:r>
              <a:rPr lang="en-US" sz="1750" kern="0" spc="-36" dirty="0">
                <a:solidFill>
                  <a:srgbClr val="2B4150"/>
                </a:solidFill>
                <a:latin typeface="PT Serif" pitchFamily="34" charset="0"/>
                <a:ea typeface="PT Serif" pitchFamily="34" charset="-122"/>
                <a:cs typeface="PT Serif" pitchFamily="34" charset="-120"/>
              </a:rPr>
              <a:t>Chắc chắn, chứa các linh kiện như lưỡi cắt, động cơ, và hệ thống điều khiển, giúp giảm rung lắc và tăng ổn định khi vận hành.</a:t>
            </a:r>
            <a:endParaRPr lang="en-US" sz="1750" dirty="0"/>
          </a:p>
        </p:txBody>
      </p:sp>
      <p:sp>
        <p:nvSpPr>
          <p:cNvPr id="9" name="Text 5"/>
          <p:cNvSpPr/>
          <p:nvPr/>
        </p:nvSpPr>
        <p:spPr>
          <a:xfrm>
            <a:off x="6195119" y="3798810"/>
            <a:ext cx="805344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Nguyên lý hoạt động: </a:t>
            </a:r>
            <a:r>
              <a:rPr lang="en-US" sz="1750" kern="0" spc="-36" dirty="0">
                <a:solidFill>
                  <a:srgbClr val="2B4150"/>
                </a:solidFill>
                <a:latin typeface="PT Serif" pitchFamily="34" charset="0"/>
                <a:ea typeface="PT Serif" pitchFamily="34" charset="-122"/>
                <a:cs typeface="PT Serif" pitchFamily="34" charset="-120"/>
              </a:rPr>
              <a:t>Khi khởi động, động cơ tạo chuyển động quay cho lưỡi cắt, cắt mút theo tốc độ điều chỉnh từ bảng điều khiển, tùy chỉnh kích thước và hình dạng cắt.</a:t>
            </a:r>
            <a:endParaRPr lang="en-US" sz="1750" dirty="0"/>
          </a:p>
        </p:txBody>
      </p:sp>
      <p:sp>
        <p:nvSpPr>
          <p:cNvPr id="10" name="Text 6"/>
          <p:cNvSpPr/>
          <p:nvPr/>
        </p:nvSpPr>
        <p:spPr>
          <a:xfrm>
            <a:off x="6195119" y="5046108"/>
            <a:ext cx="805344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làm mát: </a:t>
            </a:r>
            <a:r>
              <a:rPr lang="en-US" sz="1750" kern="0" spc="-36" dirty="0">
                <a:solidFill>
                  <a:srgbClr val="2B4150"/>
                </a:solidFill>
                <a:latin typeface="PT Serif" pitchFamily="34" charset="0"/>
                <a:ea typeface="PT Serif" pitchFamily="34" charset="-122"/>
                <a:cs typeface="PT Serif" pitchFamily="34" charset="-120"/>
              </a:rPr>
              <a:t>Giúp giảm nhiệt độ sinh ra trong quá trình cắt, đảm bảo lưỡi cắt hoạt động hiệu quả.</a:t>
            </a:r>
            <a:endParaRPr lang="en-US" sz="1750" dirty="0"/>
          </a:p>
        </p:txBody>
      </p:sp>
      <p:sp>
        <p:nvSpPr>
          <p:cNvPr id="11" name="Text 7"/>
          <p:cNvSpPr/>
          <p:nvPr/>
        </p:nvSpPr>
        <p:spPr>
          <a:xfrm>
            <a:off x="6195119" y="5952634"/>
            <a:ext cx="805344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Tính năng tự động dừng: </a:t>
            </a:r>
            <a:r>
              <a:rPr lang="en-US" sz="1750" kern="0" spc="-36" dirty="0">
                <a:solidFill>
                  <a:srgbClr val="2B4150"/>
                </a:solidFill>
                <a:latin typeface="PT Serif" pitchFamily="34" charset="0"/>
                <a:ea typeface="PT Serif" pitchFamily="34" charset="-122"/>
                <a:cs typeface="PT Serif" pitchFamily="34" charset="-120"/>
              </a:rPr>
              <a:t>Một số máy có tính năng tự dừng khi phát hiện sự cố, đảm bảo an toàn cho người sử dụng.</a:t>
            </a:r>
            <a:endParaRPr lang="en-US" sz="1750" dirty="0"/>
          </a:p>
        </p:txBody>
      </p:sp>
      <p:pic>
        <p:nvPicPr>
          <p:cNvPr id="12" name="Picture 11">
            <a:extLst>
              <a:ext uri="{FF2B5EF4-FFF2-40B4-BE49-F238E27FC236}">
                <a16:creationId xmlns:a16="http://schemas.microsoft.com/office/drawing/2014/main" id="{DA73EE0B-85B4-8219-04B9-D919EB1E6D31}"/>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19249"/>
          <a:stretch/>
        </p:blipFill>
        <p:spPr>
          <a:xfrm>
            <a:off x="10200084" y="0"/>
            <a:ext cx="4430316" cy="8229600"/>
          </a:xfrm>
          <a:prstGeom prst="rect">
            <a:avLst/>
          </a:prstGeom>
        </p:spPr>
      </p:pic>
      <p:sp>
        <p:nvSpPr>
          <p:cNvPr id="3" name="Shape 0"/>
          <p:cNvSpPr/>
          <p:nvPr/>
        </p:nvSpPr>
        <p:spPr>
          <a:xfrm>
            <a:off x="891897" y="2111812"/>
            <a:ext cx="30480" cy="4005858"/>
          </a:xfrm>
          <a:prstGeom prst="roundRect">
            <a:avLst>
              <a:gd name="adj" fmla="val 312558"/>
            </a:avLst>
          </a:prstGeom>
          <a:solidFill>
            <a:srgbClr val="B9D0DE"/>
          </a:solidFill>
          <a:ln/>
        </p:spPr>
      </p:sp>
      <p:sp>
        <p:nvSpPr>
          <p:cNvPr id="4" name="Shape 1"/>
          <p:cNvSpPr/>
          <p:nvPr/>
        </p:nvSpPr>
        <p:spPr>
          <a:xfrm>
            <a:off x="1075075" y="2550081"/>
            <a:ext cx="793790" cy="30480"/>
          </a:xfrm>
          <a:prstGeom prst="roundRect">
            <a:avLst>
              <a:gd name="adj" fmla="val 312558"/>
            </a:avLst>
          </a:prstGeom>
          <a:solidFill>
            <a:srgbClr val="2B678C"/>
          </a:solidFill>
          <a:ln/>
        </p:spPr>
      </p:sp>
      <p:sp>
        <p:nvSpPr>
          <p:cNvPr id="5" name="Shape 2"/>
          <p:cNvSpPr/>
          <p:nvPr/>
        </p:nvSpPr>
        <p:spPr>
          <a:xfrm>
            <a:off x="708720" y="2366962"/>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2338626"/>
            <a:ext cx="455223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may mặc</a:t>
            </a:r>
            <a:endParaRPr lang="en-US" sz="2200" dirty="0"/>
          </a:p>
        </p:txBody>
      </p:sp>
      <p:sp>
        <p:nvSpPr>
          <p:cNvPr id="7" name="Text 4"/>
          <p:cNvSpPr/>
          <p:nvPr/>
        </p:nvSpPr>
        <p:spPr>
          <a:xfrm>
            <a:off x="2154674" y="3230978"/>
            <a:ext cx="7562082"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Tiết kiệm thời gian và công sức</a:t>
            </a:r>
            <a:r>
              <a:rPr lang="en-US" sz="1750" kern="0" spc="-36" dirty="0">
                <a:solidFill>
                  <a:srgbClr val="2B4150"/>
                </a:solidFill>
                <a:latin typeface="PT Serif" pitchFamily="34" charset="0"/>
                <a:ea typeface="PT Serif" pitchFamily="34" charset="-122"/>
                <a:cs typeface="PT Serif" pitchFamily="34" charset="-120"/>
              </a:rPr>
              <a:t>: Cắt mút thành các hình dạng và kích thước đa dạng, giúp sản xuất nhanh chóng và linh hoạt.</a:t>
            </a:r>
            <a:endParaRPr lang="en-US" sz="1750" dirty="0"/>
          </a:p>
        </p:txBody>
      </p:sp>
      <p:sp>
        <p:nvSpPr>
          <p:cNvPr id="8" name="Text 5"/>
          <p:cNvSpPr/>
          <p:nvPr/>
        </p:nvSpPr>
        <p:spPr>
          <a:xfrm>
            <a:off x="2154674" y="439898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chất lượng sản phẩm</a:t>
            </a:r>
            <a:r>
              <a:rPr lang="en-US" sz="1750" kern="0" spc="-36" dirty="0">
                <a:solidFill>
                  <a:srgbClr val="2B4150"/>
                </a:solidFill>
                <a:latin typeface="PT Serif" pitchFamily="34" charset="0"/>
                <a:ea typeface="PT Serif" pitchFamily="34" charset="-122"/>
                <a:cs typeface="PT Serif" pitchFamily="34" charset="-120"/>
              </a:rPr>
              <a:t>: Lưỡi cắt </a:t>
            </a:r>
            <a:r>
              <a:rPr lang="en-US" sz="1750" b="1" kern="0" spc="-36" dirty="0">
                <a:solidFill>
                  <a:srgbClr val="2B4150"/>
                </a:solidFill>
                <a:latin typeface="PT Serif" pitchFamily="34" charset="0"/>
                <a:ea typeface="PT Serif" pitchFamily="34" charset="-122"/>
                <a:cs typeface="PT Serif" pitchFamily="34" charset="-120"/>
              </a:rPr>
              <a:t>sắc bén</a:t>
            </a:r>
            <a:r>
              <a:rPr lang="en-US" sz="1750" kern="0" spc="-36" dirty="0">
                <a:solidFill>
                  <a:srgbClr val="2B4150"/>
                </a:solidFill>
                <a:latin typeface="PT Serif" pitchFamily="34" charset="0"/>
                <a:ea typeface="PT Serif" pitchFamily="34" charset="-122"/>
                <a:cs typeface="PT Serif" pitchFamily="34" charset="-120"/>
              </a:rPr>
              <a:t>, </a:t>
            </a:r>
            <a:r>
              <a:rPr lang="en-US" sz="1750" b="1" kern="0" spc="-36" dirty="0">
                <a:solidFill>
                  <a:srgbClr val="2B4150"/>
                </a:solidFill>
                <a:latin typeface="PT Serif" pitchFamily="34" charset="0"/>
                <a:ea typeface="PT Serif" pitchFamily="34" charset="-122"/>
                <a:cs typeface="PT Serif" pitchFamily="34" charset="-120"/>
              </a:rPr>
              <a:t>chính xác</a:t>
            </a:r>
            <a:r>
              <a:rPr lang="en-US" sz="1750" kern="0" spc="-36" dirty="0">
                <a:solidFill>
                  <a:srgbClr val="2B4150"/>
                </a:solidFill>
                <a:latin typeface="PT Serif" pitchFamily="34" charset="0"/>
                <a:ea typeface="PT Serif" pitchFamily="34" charset="-122"/>
                <a:cs typeface="PT Serif" pitchFamily="34" charset="-120"/>
              </a:rPr>
              <a:t> tạo ra đường cắt gọn gàng, đảm bảo tính thẩm mỹ cao.</a:t>
            </a:r>
            <a:endParaRPr lang="en-US" sz="1750" dirty="0"/>
          </a:p>
        </p:txBody>
      </p:sp>
      <p:sp>
        <p:nvSpPr>
          <p:cNvPr id="9" name="Text 6"/>
          <p:cNvSpPr/>
          <p:nvPr/>
        </p:nvSpPr>
        <p:spPr>
          <a:xfrm>
            <a:off x="2154674" y="5573316"/>
            <a:ext cx="7562082"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lãng phí nguyên liệu</a:t>
            </a:r>
            <a:r>
              <a:rPr lang="en-US" sz="1750" kern="0" spc="-36" dirty="0">
                <a:solidFill>
                  <a:srgbClr val="2B4150"/>
                </a:solidFill>
                <a:latin typeface="PT Serif" pitchFamily="34" charset="0"/>
                <a:ea typeface="PT Serif" pitchFamily="34" charset="-122"/>
                <a:cs typeface="PT Serif" pitchFamily="34" charset="-120"/>
              </a:rPr>
              <a:t>: Khả năng điều chỉnh kích thước cắt chính xác giúp tối ưu hóa việc sử dụng mút, giảm chi phí và bảo vệ môi trường.</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19907" y="632341"/>
            <a:ext cx="6590586" cy="2987397"/>
          </a:xfrm>
          <a:prstGeom prst="rect">
            <a:avLst/>
          </a:prstGeom>
        </p:spPr>
      </p:pic>
      <p:sp>
        <p:nvSpPr>
          <p:cNvPr id="3" name="Shape 0"/>
          <p:cNvSpPr/>
          <p:nvPr/>
        </p:nvSpPr>
        <p:spPr>
          <a:xfrm>
            <a:off x="891897" y="3874889"/>
            <a:ext cx="30480" cy="3722251"/>
          </a:xfrm>
          <a:prstGeom prst="roundRect">
            <a:avLst>
              <a:gd name="adj" fmla="val 312558"/>
            </a:avLst>
          </a:prstGeom>
          <a:solidFill>
            <a:srgbClr val="B9D0DE"/>
          </a:solidFill>
          <a:ln/>
        </p:spPr>
      </p:sp>
      <p:sp>
        <p:nvSpPr>
          <p:cNvPr id="4" name="Shape 1"/>
          <p:cNvSpPr/>
          <p:nvPr/>
        </p:nvSpPr>
        <p:spPr>
          <a:xfrm>
            <a:off x="1075075" y="4313158"/>
            <a:ext cx="793790" cy="30480"/>
          </a:xfrm>
          <a:prstGeom prst="roundRect">
            <a:avLst>
              <a:gd name="adj" fmla="val 312558"/>
            </a:avLst>
          </a:prstGeom>
          <a:solidFill>
            <a:srgbClr val="2B678C"/>
          </a:solidFill>
          <a:ln/>
        </p:spPr>
      </p:sp>
      <p:sp>
        <p:nvSpPr>
          <p:cNvPr id="5" name="Shape 2"/>
          <p:cNvSpPr/>
          <p:nvPr/>
        </p:nvSpPr>
        <p:spPr>
          <a:xfrm>
            <a:off x="708720" y="4130040"/>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4101703"/>
            <a:ext cx="323659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200" dirty="0"/>
          </a:p>
        </p:txBody>
      </p:sp>
      <p:sp>
        <p:nvSpPr>
          <p:cNvPr id="7" name="Text 4"/>
          <p:cNvSpPr/>
          <p:nvPr/>
        </p:nvSpPr>
        <p:spPr>
          <a:xfrm>
            <a:off x="2154674" y="4592122"/>
            <a:ext cx="116819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Chấn thương do lưỡi cắt</a:t>
            </a:r>
            <a:r>
              <a:rPr lang="en-US" sz="1750" kern="0" spc="-36" dirty="0">
                <a:solidFill>
                  <a:srgbClr val="2B4150"/>
                </a:solidFill>
                <a:latin typeface="PT Serif" pitchFamily="34" charset="0"/>
                <a:ea typeface="PT Serif" pitchFamily="34" charset="-122"/>
                <a:cs typeface="PT Serif" pitchFamily="34" charset="-120"/>
              </a:rPr>
              <a:t>: Nếu không tuân thủ quy trình an toàn, người vận hành có thể bị cắt đứt hoặc tổn thương mô khi tiếp xúc với lưỡi cắt.</a:t>
            </a:r>
            <a:endParaRPr lang="en-US" sz="1750" dirty="0"/>
          </a:p>
        </p:txBody>
      </p:sp>
      <p:sp>
        <p:nvSpPr>
          <p:cNvPr id="8" name="Text 5"/>
          <p:cNvSpPr/>
          <p:nvPr/>
        </p:nvSpPr>
        <p:spPr>
          <a:xfrm>
            <a:off x="2154674" y="5487947"/>
            <a:ext cx="116819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Ngã và trượt</a:t>
            </a:r>
            <a:r>
              <a:rPr lang="en-US" sz="1750" kern="0" spc="-36" dirty="0">
                <a:solidFill>
                  <a:srgbClr val="2B4150"/>
                </a:solidFill>
                <a:latin typeface="PT Serif" pitchFamily="34" charset="0"/>
                <a:ea typeface="PT Serif" pitchFamily="34" charset="-122"/>
                <a:cs typeface="PT Serif" pitchFamily="34" charset="-120"/>
              </a:rPr>
              <a:t>: Khu vực làm việc không sạch sẽ hoặc gọn gàng có thể gây ra tai nạn do vật liệu rơi vãi.</a:t>
            </a:r>
            <a:endParaRPr lang="en-US" sz="1750" dirty="0"/>
          </a:p>
        </p:txBody>
      </p:sp>
      <p:sp>
        <p:nvSpPr>
          <p:cNvPr id="9" name="Text 6"/>
          <p:cNvSpPr/>
          <p:nvPr/>
        </p:nvSpPr>
        <p:spPr>
          <a:xfrm>
            <a:off x="2154674" y="6020871"/>
            <a:ext cx="116819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Bỏng do nhiệt</a:t>
            </a:r>
            <a:r>
              <a:rPr lang="en-US" sz="1750" kern="0" spc="-36" dirty="0">
                <a:solidFill>
                  <a:srgbClr val="2B4150"/>
                </a:solidFill>
                <a:latin typeface="PT Serif" pitchFamily="34" charset="0"/>
                <a:ea typeface="PT Serif" pitchFamily="34" charset="-122"/>
                <a:cs typeface="PT Serif" pitchFamily="34" charset="-120"/>
              </a:rPr>
              <a:t>: Máy có thể sinh ra nhiệt độ cao trong quá trình hoạt động. Nếu không có hệ thống làm mát, người lao động có thể bị bỏng hoặc kích ứng da.</a:t>
            </a:r>
            <a:endParaRPr lang="en-US" sz="1750" dirty="0"/>
          </a:p>
        </p:txBody>
      </p:sp>
      <p:sp>
        <p:nvSpPr>
          <p:cNvPr id="10" name="Text 7"/>
          <p:cNvSpPr/>
          <p:nvPr/>
        </p:nvSpPr>
        <p:spPr>
          <a:xfrm>
            <a:off x="2119833" y="7007423"/>
            <a:ext cx="1244524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Phơi nhiễm bụi và hóa chất</a:t>
            </a:r>
            <a:r>
              <a:rPr lang="en-US" sz="1750" kern="0" spc="-36" dirty="0">
                <a:solidFill>
                  <a:srgbClr val="2B4150"/>
                </a:solidFill>
                <a:latin typeface="PT Serif" pitchFamily="34" charset="0"/>
                <a:ea typeface="PT Serif" pitchFamily="34" charset="-122"/>
                <a:cs typeface="PT Serif" pitchFamily="34" charset="-120"/>
              </a:rPr>
              <a:t>: Các loại mút và keo dán có thể gây vấn đề về hô hấp và dị ứng, ảnh hưởng lâu dài đến sức khỏe.</a:t>
            </a:r>
            <a:endParaRPr lang="en-US" sz="1750" dirty="0"/>
          </a:p>
        </p:txBody>
      </p:sp>
      <p:pic>
        <p:nvPicPr>
          <p:cNvPr id="11" name="Picture 10">
            <a:extLst>
              <a:ext uri="{FF2B5EF4-FFF2-40B4-BE49-F238E27FC236}">
                <a16:creationId xmlns:a16="http://schemas.microsoft.com/office/drawing/2014/main" id="{0BB73191-1EC2-244D-BEE2-E2E743645C34}"/>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885253" y="817126"/>
            <a:ext cx="4859893" cy="425291"/>
          </a:xfrm>
          <a:prstGeom prst="rect">
            <a:avLst/>
          </a:prstGeom>
          <a:noFill/>
          <a:ln/>
        </p:spPr>
        <p:txBody>
          <a:bodyPr wrap="none" lIns="0" tIns="0" rIns="0" bIns="0" rtlCol="0" anchor="t"/>
          <a:lstStyle/>
          <a:p>
            <a:pPr marL="0" indent="0" algn="ctr">
              <a:lnSpc>
                <a:spcPts val="3300"/>
              </a:lnSpc>
              <a:buNone/>
            </a:pPr>
            <a:r>
              <a:rPr lang="en-US" sz="3600" b="1" kern="0" spc="-80"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600" dirty="0"/>
          </a:p>
        </p:txBody>
      </p:sp>
      <p:pic>
        <p:nvPicPr>
          <p:cNvPr id="3" name="Image 0" descr="preencoded.png"/>
          <p:cNvPicPr>
            <a:picLocks noChangeAspect="1"/>
          </p:cNvPicPr>
          <p:nvPr/>
        </p:nvPicPr>
        <p:blipFill>
          <a:blip r:embed="rId3"/>
          <a:stretch>
            <a:fillRect/>
          </a:stretch>
        </p:blipFill>
        <p:spPr>
          <a:xfrm>
            <a:off x="3875008" y="1497568"/>
            <a:ext cx="6880384" cy="3026093"/>
          </a:xfrm>
          <a:prstGeom prst="rect">
            <a:avLst/>
          </a:prstGeom>
        </p:spPr>
      </p:pic>
      <p:pic>
        <p:nvPicPr>
          <p:cNvPr id="4" name="Image 1" descr="preencoded.png"/>
          <p:cNvPicPr>
            <a:picLocks noChangeAspect="1"/>
          </p:cNvPicPr>
          <p:nvPr/>
        </p:nvPicPr>
        <p:blipFill>
          <a:blip r:embed="rId4"/>
          <a:stretch>
            <a:fillRect/>
          </a:stretch>
        </p:blipFill>
        <p:spPr>
          <a:xfrm>
            <a:off x="793790" y="4778812"/>
            <a:ext cx="1134070" cy="2633543"/>
          </a:xfrm>
          <a:prstGeom prst="rect">
            <a:avLst/>
          </a:prstGeom>
        </p:spPr>
      </p:pic>
      <p:sp>
        <p:nvSpPr>
          <p:cNvPr id="5" name="Text 1"/>
          <p:cNvSpPr/>
          <p:nvPr/>
        </p:nvSpPr>
        <p:spPr>
          <a:xfrm>
            <a:off x="2268022" y="5005626"/>
            <a:ext cx="5038487"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2800" dirty="0"/>
          </a:p>
        </p:txBody>
      </p:sp>
      <p:sp>
        <p:nvSpPr>
          <p:cNvPr id="6" name="Text 2"/>
          <p:cNvSpPr/>
          <p:nvPr/>
        </p:nvSpPr>
        <p:spPr>
          <a:xfrm>
            <a:off x="2268022" y="5496044"/>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Vệ sinh máy</a:t>
            </a:r>
            <a:r>
              <a:rPr lang="en-US" sz="1750" kern="0" spc="-36" dirty="0">
                <a:solidFill>
                  <a:srgbClr val="2B4150"/>
                </a:solidFill>
                <a:latin typeface="PT Serif" pitchFamily="34" charset="0"/>
                <a:ea typeface="PT Serif" pitchFamily="34" charset="-122"/>
                <a:cs typeface="PT Serif" pitchFamily="34" charset="-120"/>
              </a:rPr>
              <a:t>: Làm sạch bụi bẩn và mảnh vụn, đặc biệt xung quanh </a:t>
            </a:r>
            <a:r>
              <a:rPr lang="en-US" sz="1750" b="1" kern="0" spc="-36" dirty="0">
                <a:solidFill>
                  <a:srgbClr val="2B4150"/>
                </a:solidFill>
                <a:latin typeface="PT Serif" pitchFamily="34" charset="0"/>
                <a:ea typeface="PT Serif" pitchFamily="34" charset="-122"/>
                <a:cs typeface="PT Serif" pitchFamily="34" charset="-120"/>
              </a:rPr>
              <a:t>lưỡi cắt</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động cơ</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7" name="Text 3"/>
          <p:cNvSpPr/>
          <p:nvPr/>
        </p:nvSpPr>
        <p:spPr>
          <a:xfrm>
            <a:off x="2268022" y="5938242"/>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thay thế lưỡi cắt</a:t>
            </a:r>
            <a:r>
              <a:rPr lang="en-US" sz="1750" kern="0" spc="-36" dirty="0">
                <a:solidFill>
                  <a:srgbClr val="2B4150"/>
                </a:solidFill>
                <a:latin typeface="PT Serif" pitchFamily="34" charset="0"/>
                <a:ea typeface="PT Serif" pitchFamily="34" charset="-122"/>
                <a:cs typeface="PT Serif" pitchFamily="34" charset="-120"/>
              </a:rPr>
              <a:t>: Đảm bảo lưỡi cắt vẫn sắc bén và không bị hư hỏng.</a:t>
            </a:r>
            <a:endParaRPr lang="en-US" sz="1750" dirty="0"/>
          </a:p>
        </p:txBody>
      </p:sp>
      <p:sp>
        <p:nvSpPr>
          <p:cNvPr id="8" name="Text 4"/>
          <p:cNvSpPr/>
          <p:nvPr/>
        </p:nvSpPr>
        <p:spPr>
          <a:xfrm>
            <a:off x="2268022" y="6380440"/>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các bộ phận khác</a:t>
            </a:r>
            <a:r>
              <a:rPr lang="en-US" sz="1750" kern="0" spc="-36" dirty="0">
                <a:solidFill>
                  <a:srgbClr val="2B4150"/>
                </a:solidFill>
                <a:latin typeface="PT Serif" pitchFamily="34" charset="0"/>
                <a:ea typeface="PT Serif" pitchFamily="34" charset="-122"/>
                <a:cs typeface="PT Serif" pitchFamily="34" charset="-120"/>
              </a:rPr>
              <a:t>: Đảm bảo </a:t>
            </a:r>
            <a:r>
              <a:rPr lang="en-US" sz="1750" b="1" kern="0" spc="-36" dirty="0">
                <a:solidFill>
                  <a:srgbClr val="2B4150"/>
                </a:solidFill>
                <a:latin typeface="PT Serif" pitchFamily="34" charset="0"/>
                <a:ea typeface="PT Serif" pitchFamily="34" charset="-122"/>
                <a:cs typeface="PT Serif" pitchFamily="34" charset="-120"/>
              </a:rPr>
              <a:t>động cơ</a:t>
            </a:r>
            <a:r>
              <a:rPr lang="en-US" sz="1750" kern="0" spc="-36" dirty="0">
                <a:solidFill>
                  <a:srgbClr val="2B4150"/>
                </a:solidFill>
                <a:latin typeface="PT Serif" pitchFamily="34" charset="0"/>
                <a:ea typeface="PT Serif" pitchFamily="34" charset="-122"/>
                <a:cs typeface="PT Serif" pitchFamily="34" charset="-120"/>
              </a:rPr>
              <a:t>, </a:t>
            </a:r>
            <a:r>
              <a:rPr lang="en-US" sz="1750" b="1" kern="0" spc="-36" dirty="0">
                <a:solidFill>
                  <a:srgbClr val="2B4150"/>
                </a:solidFill>
                <a:latin typeface="PT Serif" pitchFamily="34" charset="0"/>
                <a:ea typeface="PT Serif" pitchFamily="34" charset="-122"/>
                <a:cs typeface="PT Serif" pitchFamily="34" charset="-120"/>
              </a:rPr>
              <a:t>dây điện</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hệ thống làm mát</a:t>
            </a:r>
            <a:r>
              <a:rPr lang="en-US" sz="1750" kern="0" spc="-36" dirty="0">
                <a:solidFill>
                  <a:srgbClr val="2B4150"/>
                </a:solidFill>
                <a:latin typeface="PT Serif" pitchFamily="34" charset="0"/>
                <a:ea typeface="PT Serif" pitchFamily="34" charset="-122"/>
                <a:cs typeface="PT Serif" pitchFamily="34" charset="-120"/>
              </a:rPr>
              <a:t> hoạt động bình thường.</a:t>
            </a:r>
            <a:endParaRPr lang="en-US" sz="1750" dirty="0"/>
          </a:p>
        </p:txBody>
      </p:sp>
      <p:sp>
        <p:nvSpPr>
          <p:cNvPr id="9" name="Text 5"/>
          <p:cNvSpPr/>
          <p:nvPr/>
        </p:nvSpPr>
        <p:spPr>
          <a:xfrm>
            <a:off x="2268022" y="6822638"/>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bảo trì</a:t>
            </a:r>
            <a:r>
              <a:rPr lang="en-US" sz="1750" kern="0" spc="-36" dirty="0">
                <a:solidFill>
                  <a:srgbClr val="2B4150"/>
                </a:solidFill>
                <a:latin typeface="PT Serif" pitchFamily="34" charset="0"/>
                <a:ea typeface="PT Serif" pitchFamily="34" charset="-122"/>
                <a:cs typeface="PT Serif" pitchFamily="34" charset="-120"/>
              </a:rPr>
              <a:t>: Lưu lại thông tin bảo trì để theo dõi và lên kế hoạch cho lần tiếp theo.</a:t>
            </a:r>
            <a:endParaRPr lang="en-US" sz="1750" dirty="0"/>
          </a:p>
        </p:txBody>
      </p:sp>
      <p:pic>
        <p:nvPicPr>
          <p:cNvPr id="10" name="Picture 9">
            <a:extLst>
              <a:ext uri="{FF2B5EF4-FFF2-40B4-BE49-F238E27FC236}">
                <a16:creationId xmlns:a16="http://schemas.microsoft.com/office/drawing/2014/main" id="{6F71A944-D8A3-EA26-0B09-B8D966FFC41C}"/>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6280190" y="1278374"/>
            <a:ext cx="1134070" cy="5672852"/>
          </a:xfrm>
          <a:prstGeom prst="rect">
            <a:avLst/>
          </a:prstGeom>
        </p:spPr>
      </p:pic>
      <p:sp>
        <p:nvSpPr>
          <p:cNvPr id="4" name="Text 0"/>
          <p:cNvSpPr/>
          <p:nvPr/>
        </p:nvSpPr>
        <p:spPr>
          <a:xfrm>
            <a:off x="7754422" y="1505188"/>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800" dirty="0"/>
          </a:p>
        </p:txBody>
      </p:sp>
      <p:sp>
        <p:nvSpPr>
          <p:cNvPr id="5" name="Text 1"/>
          <p:cNvSpPr/>
          <p:nvPr/>
        </p:nvSpPr>
        <p:spPr>
          <a:xfrm>
            <a:off x="7754422" y="1995607"/>
            <a:ext cx="60821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7754422" y="2193199"/>
            <a:ext cx="6252980"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Vệ sinh máy thường xuyên</a:t>
            </a:r>
            <a:r>
              <a:rPr lang="en-US" sz="1750" kern="0" spc="-36" dirty="0">
                <a:solidFill>
                  <a:srgbClr val="2B4150"/>
                </a:solidFill>
                <a:latin typeface="PT Serif" pitchFamily="34" charset="0"/>
                <a:ea typeface="PT Serif" pitchFamily="34" charset="-122"/>
                <a:cs typeface="PT Serif" pitchFamily="34" charset="-120"/>
              </a:rPr>
              <a:t>: Làm sạch bụi, mảnh vụn từ mút và chất liệu khác, đặc biệt quanh lưỡi cắt và động cơ, giúp máy hoạt động trơn tru và giảm nguy cơ hư hỏng.</a:t>
            </a:r>
            <a:endParaRPr lang="en-US" sz="1750" dirty="0"/>
          </a:p>
        </p:txBody>
      </p:sp>
      <p:sp>
        <p:nvSpPr>
          <p:cNvPr id="7" name="Text 3"/>
          <p:cNvSpPr/>
          <p:nvPr/>
        </p:nvSpPr>
        <p:spPr>
          <a:xfrm>
            <a:off x="7754422" y="3662601"/>
            <a:ext cx="638360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thay thế lưỡi cắt</a:t>
            </a:r>
            <a:r>
              <a:rPr lang="en-US" sz="1750" kern="0" spc="-36" dirty="0">
                <a:solidFill>
                  <a:srgbClr val="2B4150"/>
                </a:solidFill>
                <a:latin typeface="PT Serif" pitchFamily="34" charset="0"/>
                <a:ea typeface="PT Serif" pitchFamily="34" charset="-122"/>
                <a:cs typeface="PT Serif" pitchFamily="34" charset="-120"/>
              </a:rPr>
              <a:t>: Đảm bảo lưỡi cắt sắc bén và không bị nứt, mòn. Thay lưỡi cắt kịp thời để tránh tai nạn.</a:t>
            </a:r>
            <a:endParaRPr lang="en-US" sz="1750" dirty="0"/>
          </a:p>
        </p:txBody>
      </p:sp>
      <p:sp>
        <p:nvSpPr>
          <p:cNvPr id="8" name="Text 4"/>
          <p:cNvSpPr/>
          <p:nvPr/>
        </p:nvSpPr>
        <p:spPr>
          <a:xfrm>
            <a:off x="7754422" y="4830604"/>
            <a:ext cx="6252980"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động cơ, dây điện và hệ thống làm mát</a:t>
            </a:r>
            <a:r>
              <a:rPr lang="en-US" sz="1750" kern="0" spc="-36" dirty="0">
                <a:solidFill>
                  <a:srgbClr val="2B4150"/>
                </a:solidFill>
                <a:latin typeface="PT Serif" pitchFamily="34" charset="0"/>
                <a:ea typeface="PT Serif" pitchFamily="34" charset="-122"/>
                <a:cs typeface="PT Serif" pitchFamily="34" charset="-120"/>
              </a:rPr>
              <a:t>: Đảm bảo các bộ phận này hoạt động bình thường để máy chạy ổn định.</a:t>
            </a:r>
            <a:endParaRPr lang="en-US" sz="1750" dirty="0"/>
          </a:p>
        </p:txBody>
      </p:sp>
      <p:sp>
        <p:nvSpPr>
          <p:cNvPr id="9" name="Text 5"/>
          <p:cNvSpPr/>
          <p:nvPr/>
        </p:nvSpPr>
        <p:spPr>
          <a:xfrm>
            <a:off x="7754422" y="6099090"/>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các hoạt động bảo trì</a:t>
            </a:r>
            <a:r>
              <a:rPr lang="en-US" sz="1750" kern="0" spc="-36" dirty="0">
                <a:solidFill>
                  <a:srgbClr val="2B4150"/>
                </a:solidFill>
                <a:latin typeface="PT Serif" pitchFamily="34" charset="0"/>
                <a:ea typeface="PT Serif" pitchFamily="34" charset="-122"/>
                <a:cs typeface="PT Serif" pitchFamily="34" charset="-120"/>
              </a:rPr>
              <a:t>: Lưu lại thông tin bảo trì để theo dõi và lên kế hoạch cho các lần sau.</a:t>
            </a:r>
            <a:endParaRPr lang="en-US" sz="1750" dirty="0"/>
          </a:p>
        </p:txBody>
      </p:sp>
      <p:sp>
        <p:nvSpPr>
          <p:cNvPr id="10" name="Rectangle 9">
            <a:extLst>
              <a:ext uri="{FF2B5EF4-FFF2-40B4-BE49-F238E27FC236}">
                <a16:creationId xmlns:a16="http://schemas.microsoft.com/office/drawing/2014/main" id="{EE56E500-5EAD-0F23-05E4-EEB927413FCA}"/>
              </a:ext>
            </a:extLst>
          </p:cNvPr>
          <p:cNvSpPr/>
          <p:nvPr/>
        </p:nvSpPr>
        <p:spPr>
          <a:xfrm>
            <a:off x="6491235" y="3506875"/>
            <a:ext cx="713433" cy="148715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0B9C8A0-B5E5-DB24-CB50-C84004FADEFC}"/>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825094" y="3282077"/>
            <a:ext cx="4661866" cy="2566977"/>
          </a:xfrm>
          <a:prstGeom prst="rect">
            <a:avLst/>
          </a:prstGeom>
        </p:spPr>
      </p:pic>
      <p:sp>
        <p:nvSpPr>
          <p:cNvPr id="4" name="Text 0"/>
          <p:cNvSpPr/>
          <p:nvPr/>
        </p:nvSpPr>
        <p:spPr>
          <a:xfrm>
            <a:off x="722828" y="569238"/>
            <a:ext cx="4441388" cy="387191"/>
          </a:xfrm>
          <a:prstGeom prst="rect">
            <a:avLst/>
          </a:prstGeom>
          <a:noFill/>
          <a:ln/>
        </p:spPr>
        <p:txBody>
          <a:bodyPr wrap="none" lIns="0" tIns="0" rIns="0" bIns="0" rtlCol="0" anchor="t"/>
          <a:lstStyle/>
          <a:p>
            <a:pPr marL="0" indent="0">
              <a:lnSpc>
                <a:spcPts val="3000"/>
              </a:lnSpc>
              <a:buNone/>
            </a:pPr>
            <a:r>
              <a:rPr lang="en-US" sz="3200" b="1" kern="0" spc="-73"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3200" dirty="0"/>
          </a:p>
        </p:txBody>
      </p:sp>
      <p:sp>
        <p:nvSpPr>
          <p:cNvPr id="5" name="Text 1"/>
          <p:cNvSpPr/>
          <p:nvPr/>
        </p:nvSpPr>
        <p:spPr>
          <a:xfrm>
            <a:off x="722828" y="1162883"/>
            <a:ext cx="5572720" cy="322659"/>
          </a:xfrm>
          <a:prstGeom prst="rect">
            <a:avLst/>
          </a:prstGeom>
          <a:noFill/>
          <a:ln/>
        </p:spPr>
        <p:txBody>
          <a:bodyPr wrap="none" lIns="0" tIns="0" rIns="0" bIns="0" rtlCol="0" anchor="t"/>
          <a:lstStyle/>
          <a:p>
            <a:pPr marL="0" indent="0">
              <a:lnSpc>
                <a:spcPts val="2500"/>
              </a:lnSpc>
              <a:buNone/>
            </a:pPr>
            <a:r>
              <a:rPr lang="en-US" sz="2400" b="1" kern="0" spc="-61"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2400" dirty="0"/>
          </a:p>
        </p:txBody>
      </p:sp>
      <p:sp>
        <p:nvSpPr>
          <p:cNvPr id="6" name="Shape 2"/>
          <p:cNvSpPr/>
          <p:nvPr/>
        </p:nvSpPr>
        <p:spPr>
          <a:xfrm>
            <a:off x="1021080" y="1795224"/>
            <a:ext cx="22860" cy="5865019"/>
          </a:xfrm>
          <a:prstGeom prst="roundRect">
            <a:avLst>
              <a:gd name="adj" fmla="val 379458"/>
            </a:avLst>
          </a:prstGeom>
          <a:solidFill>
            <a:srgbClr val="B9D0DE"/>
          </a:solidFill>
          <a:ln/>
        </p:spPr>
      </p:sp>
      <p:sp>
        <p:nvSpPr>
          <p:cNvPr id="7" name="Shape 3"/>
          <p:cNvSpPr/>
          <p:nvPr/>
        </p:nvSpPr>
        <p:spPr>
          <a:xfrm>
            <a:off x="800219" y="2027515"/>
            <a:ext cx="464582" cy="464582"/>
          </a:xfrm>
          <a:prstGeom prst="roundRect">
            <a:avLst>
              <a:gd name="adj" fmla="val 18671"/>
            </a:avLst>
          </a:prstGeom>
          <a:solidFill>
            <a:srgbClr val="124E73"/>
          </a:solidFill>
          <a:ln w="7620">
            <a:solidFill>
              <a:srgbClr val="2B678C"/>
            </a:solidFill>
            <a:prstDash val="solid"/>
          </a:ln>
        </p:spPr>
      </p:sp>
      <p:sp>
        <p:nvSpPr>
          <p:cNvPr id="8" name="Text 4"/>
          <p:cNvSpPr/>
          <p:nvPr/>
        </p:nvSpPr>
        <p:spPr>
          <a:xfrm>
            <a:off x="962025" y="2104906"/>
            <a:ext cx="140970" cy="309801"/>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1</a:t>
            </a:r>
            <a:endParaRPr lang="en-US" sz="2400" dirty="0"/>
          </a:p>
        </p:txBody>
      </p:sp>
      <p:sp>
        <p:nvSpPr>
          <p:cNvPr id="9" name="Text 5"/>
          <p:cNvSpPr/>
          <p:nvPr/>
        </p:nvSpPr>
        <p:spPr>
          <a:xfrm>
            <a:off x="1445538" y="2001679"/>
            <a:ext cx="6975634" cy="661035"/>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Chuẩn bị khu vực làm việc</a:t>
            </a:r>
            <a:r>
              <a:rPr lang="en-US" sz="1600" kern="0" spc="-33" dirty="0">
                <a:solidFill>
                  <a:srgbClr val="2B4150"/>
                </a:solidFill>
                <a:latin typeface="PT Serif" pitchFamily="34" charset="0"/>
                <a:ea typeface="PT Serif" pitchFamily="34" charset="-122"/>
                <a:cs typeface="PT Serif" pitchFamily="34" charset="-120"/>
              </a:rPr>
              <a:t>: Đảm bảo sạch sẽ, không có vật cản và kiểm tra tình trạng máy (lưỡi cắt, hệ thống bảo vệ). Khắc phục sự cố nếu có.</a:t>
            </a:r>
            <a:endParaRPr lang="en-US" sz="1600" dirty="0"/>
          </a:p>
        </p:txBody>
      </p:sp>
      <p:sp>
        <p:nvSpPr>
          <p:cNvPr id="10" name="Shape 6"/>
          <p:cNvSpPr/>
          <p:nvPr/>
        </p:nvSpPr>
        <p:spPr>
          <a:xfrm>
            <a:off x="800219" y="3307913"/>
            <a:ext cx="464582" cy="464582"/>
          </a:xfrm>
          <a:prstGeom prst="roundRect">
            <a:avLst>
              <a:gd name="adj" fmla="val 18671"/>
            </a:avLst>
          </a:prstGeom>
          <a:solidFill>
            <a:srgbClr val="124E73"/>
          </a:solidFill>
          <a:ln w="7620">
            <a:solidFill>
              <a:srgbClr val="2B678C"/>
            </a:solidFill>
            <a:prstDash val="solid"/>
          </a:ln>
        </p:spPr>
      </p:sp>
      <p:sp>
        <p:nvSpPr>
          <p:cNvPr id="11" name="Text 7"/>
          <p:cNvSpPr/>
          <p:nvPr/>
        </p:nvSpPr>
        <p:spPr>
          <a:xfrm>
            <a:off x="949166" y="3385304"/>
            <a:ext cx="166688" cy="309801"/>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2</a:t>
            </a:r>
            <a:endParaRPr lang="en-US" sz="2400" dirty="0"/>
          </a:p>
        </p:txBody>
      </p:sp>
      <p:sp>
        <p:nvSpPr>
          <p:cNvPr id="12" name="Text 8"/>
          <p:cNvSpPr/>
          <p:nvPr/>
        </p:nvSpPr>
        <p:spPr>
          <a:xfrm>
            <a:off x="1445538" y="3282077"/>
            <a:ext cx="6975634" cy="661035"/>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Khởi động máy</a:t>
            </a:r>
            <a:r>
              <a:rPr lang="en-US" sz="1600" kern="0" spc="-33" dirty="0">
                <a:solidFill>
                  <a:srgbClr val="2B4150"/>
                </a:solidFill>
                <a:latin typeface="PT Serif" pitchFamily="34" charset="0"/>
                <a:ea typeface="PT Serif" pitchFamily="34" charset="-122"/>
                <a:cs typeface="PT Serif" pitchFamily="34" charset="-120"/>
              </a:rPr>
              <a:t>: Bật máy theo hướng dẫn của nhà sản xuất và điều chỉnh tốc độ cắt phù hợp.</a:t>
            </a:r>
            <a:endParaRPr lang="en-US" sz="1600" dirty="0"/>
          </a:p>
        </p:txBody>
      </p:sp>
      <p:sp>
        <p:nvSpPr>
          <p:cNvPr id="13" name="Shape 9"/>
          <p:cNvSpPr/>
          <p:nvPr/>
        </p:nvSpPr>
        <p:spPr>
          <a:xfrm>
            <a:off x="800219" y="4588312"/>
            <a:ext cx="464582" cy="464582"/>
          </a:xfrm>
          <a:prstGeom prst="roundRect">
            <a:avLst>
              <a:gd name="adj" fmla="val 18671"/>
            </a:avLst>
          </a:prstGeom>
          <a:solidFill>
            <a:srgbClr val="124E73"/>
          </a:solidFill>
          <a:ln w="7620">
            <a:solidFill>
              <a:srgbClr val="2B678C"/>
            </a:solidFill>
            <a:prstDash val="solid"/>
          </a:ln>
        </p:spPr>
      </p:sp>
      <p:sp>
        <p:nvSpPr>
          <p:cNvPr id="14" name="Text 10"/>
          <p:cNvSpPr/>
          <p:nvPr/>
        </p:nvSpPr>
        <p:spPr>
          <a:xfrm>
            <a:off x="948571" y="4665702"/>
            <a:ext cx="167878" cy="309801"/>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3</a:t>
            </a:r>
            <a:endParaRPr lang="en-US" sz="2400" dirty="0"/>
          </a:p>
        </p:txBody>
      </p:sp>
      <p:sp>
        <p:nvSpPr>
          <p:cNvPr id="15" name="Text 11"/>
          <p:cNvSpPr/>
          <p:nvPr/>
        </p:nvSpPr>
        <p:spPr>
          <a:xfrm>
            <a:off x="1445538" y="4562475"/>
            <a:ext cx="6975634" cy="661035"/>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Trong quá trình cắt</a:t>
            </a:r>
            <a:r>
              <a:rPr lang="en-US" sz="1600" kern="0" spc="-33" dirty="0">
                <a:solidFill>
                  <a:srgbClr val="2B4150"/>
                </a:solidFill>
                <a:latin typeface="PT Serif" pitchFamily="34" charset="0"/>
                <a:ea typeface="PT Serif" pitchFamily="34" charset="-122"/>
                <a:cs typeface="PT Serif" pitchFamily="34" charset="-120"/>
              </a:rPr>
              <a:t>: Giữ mút ổn định, không để tay hoặc cơ thể gần lưỡi cắt, tập trung và tránh phân tâm.</a:t>
            </a:r>
            <a:endParaRPr lang="en-US" sz="1600" dirty="0"/>
          </a:p>
        </p:txBody>
      </p:sp>
      <p:sp>
        <p:nvSpPr>
          <p:cNvPr id="16" name="Shape 12"/>
          <p:cNvSpPr/>
          <p:nvPr/>
        </p:nvSpPr>
        <p:spPr>
          <a:xfrm>
            <a:off x="800219" y="5868710"/>
            <a:ext cx="464582" cy="464582"/>
          </a:xfrm>
          <a:prstGeom prst="roundRect">
            <a:avLst>
              <a:gd name="adj" fmla="val 18671"/>
            </a:avLst>
          </a:prstGeom>
          <a:solidFill>
            <a:srgbClr val="124E73"/>
          </a:solidFill>
          <a:ln w="7620">
            <a:solidFill>
              <a:srgbClr val="2B678C"/>
            </a:solidFill>
            <a:prstDash val="solid"/>
          </a:ln>
        </p:spPr>
      </p:sp>
      <p:sp>
        <p:nvSpPr>
          <p:cNvPr id="17" name="Text 13"/>
          <p:cNvSpPr/>
          <p:nvPr/>
        </p:nvSpPr>
        <p:spPr>
          <a:xfrm>
            <a:off x="935831" y="5946100"/>
            <a:ext cx="193238" cy="309801"/>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4</a:t>
            </a:r>
            <a:endParaRPr lang="en-US" sz="2400" dirty="0"/>
          </a:p>
        </p:txBody>
      </p:sp>
      <p:sp>
        <p:nvSpPr>
          <p:cNvPr id="18" name="Text 14"/>
          <p:cNvSpPr/>
          <p:nvPr/>
        </p:nvSpPr>
        <p:spPr>
          <a:xfrm>
            <a:off x="1445538" y="5842873"/>
            <a:ext cx="6975634" cy="661035"/>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Kết thúc công việc</a:t>
            </a:r>
            <a:r>
              <a:rPr lang="en-US" sz="1600" kern="0" spc="-33" dirty="0">
                <a:solidFill>
                  <a:srgbClr val="2B4150"/>
                </a:solidFill>
                <a:latin typeface="PT Serif" pitchFamily="34" charset="0"/>
                <a:ea typeface="PT Serif" pitchFamily="34" charset="-122"/>
                <a:cs typeface="PT Serif" pitchFamily="34" charset="-120"/>
              </a:rPr>
              <a:t>: Tắt máy, vệ sinh khu vực làm việc, loại bỏ mảnh vụn và bảo quản máy.</a:t>
            </a:r>
            <a:endParaRPr lang="en-US" sz="1600" dirty="0"/>
          </a:p>
        </p:txBody>
      </p:sp>
      <p:sp>
        <p:nvSpPr>
          <p:cNvPr id="19" name="Shape 15"/>
          <p:cNvSpPr/>
          <p:nvPr/>
        </p:nvSpPr>
        <p:spPr>
          <a:xfrm>
            <a:off x="800219" y="7149108"/>
            <a:ext cx="464582" cy="464582"/>
          </a:xfrm>
          <a:prstGeom prst="roundRect">
            <a:avLst>
              <a:gd name="adj" fmla="val 18671"/>
            </a:avLst>
          </a:prstGeom>
          <a:solidFill>
            <a:srgbClr val="124E73"/>
          </a:solidFill>
          <a:ln w="7620">
            <a:solidFill>
              <a:srgbClr val="2B678C"/>
            </a:solidFill>
            <a:prstDash val="solid"/>
          </a:ln>
        </p:spPr>
      </p:sp>
      <p:sp>
        <p:nvSpPr>
          <p:cNvPr id="20" name="Text 16"/>
          <p:cNvSpPr/>
          <p:nvPr/>
        </p:nvSpPr>
        <p:spPr>
          <a:xfrm>
            <a:off x="950238" y="7226498"/>
            <a:ext cx="164544" cy="309801"/>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5</a:t>
            </a:r>
            <a:endParaRPr lang="en-US" sz="2400" dirty="0"/>
          </a:p>
        </p:txBody>
      </p:sp>
      <p:sp>
        <p:nvSpPr>
          <p:cNvPr id="21" name="Text 17"/>
          <p:cNvSpPr/>
          <p:nvPr/>
        </p:nvSpPr>
        <p:spPr>
          <a:xfrm>
            <a:off x="1445538" y="7123271"/>
            <a:ext cx="6975634" cy="330517"/>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Ghi chép thông tin vận hành</a:t>
            </a:r>
            <a:r>
              <a:rPr lang="en-US" sz="1600" kern="0" spc="-33" dirty="0">
                <a:solidFill>
                  <a:srgbClr val="2B4150"/>
                </a:solidFill>
                <a:latin typeface="PT Serif" pitchFamily="34" charset="0"/>
                <a:ea typeface="PT Serif" pitchFamily="34" charset="-122"/>
                <a:cs typeface="PT Serif" pitchFamily="34" charset="-120"/>
              </a:rPr>
              <a:t> để theo dõi và cải thiện quy trình.</a:t>
            </a:r>
            <a:endParaRPr lang="en-US" sz="1600" dirty="0"/>
          </a:p>
        </p:txBody>
      </p:sp>
      <p:pic>
        <p:nvPicPr>
          <p:cNvPr id="22" name="Picture 21">
            <a:extLst>
              <a:ext uri="{FF2B5EF4-FFF2-40B4-BE49-F238E27FC236}">
                <a16:creationId xmlns:a16="http://schemas.microsoft.com/office/drawing/2014/main" id="{E333DBE5-6501-13E4-0DFC-838BC52B04D5}"/>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78334" y="2853517"/>
            <a:ext cx="4133355" cy="3354224"/>
          </a:xfrm>
          <a:prstGeom prst="rect">
            <a:avLst/>
          </a:prstGeom>
        </p:spPr>
      </p:pic>
      <p:sp>
        <p:nvSpPr>
          <p:cNvPr id="4" name="Text 0"/>
          <p:cNvSpPr/>
          <p:nvPr/>
        </p:nvSpPr>
        <p:spPr>
          <a:xfrm>
            <a:off x="793790" y="702707"/>
            <a:ext cx="722149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200" dirty="0"/>
          </a:p>
        </p:txBody>
      </p:sp>
      <p:sp>
        <p:nvSpPr>
          <p:cNvPr id="5" name="Shape 1"/>
          <p:cNvSpPr/>
          <p:nvPr/>
        </p:nvSpPr>
        <p:spPr>
          <a:xfrm>
            <a:off x="1118711" y="1312188"/>
            <a:ext cx="30480" cy="6214705"/>
          </a:xfrm>
          <a:prstGeom prst="roundRect">
            <a:avLst>
              <a:gd name="adj" fmla="val 312558"/>
            </a:avLst>
          </a:prstGeom>
          <a:solidFill>
            <a:srgbClr val="B9D0DE"/>
          </a:solidFill>
          <a:ln/>
        </p:spPr>
      </p:sp>
      <p:sp>
        <p:nvSpPr>
          <p:cNvPr id="6" name="Shape 2"/>
          <p:cNvSpPr/>
          <p:nvPr/>
        </p:nvSpPr>
        <p:spPr>
          <a:xfrm>
            <a:off x="878800" y="1567339"/>
            <a:ext cx="510302" cy="510302"/>
          </a:xfrm>
          <a:prstGeom prst="roundRect">
            <a:avLst>
              <a:gd name="adj" fmla="val 18669"/>
            </a:avLst>
          </a:prstGeom>
          <a:solidFill>
            <a:srgbClr val="124E73"/>
          </a:solidFill>
          <a:ln w="7620">
            <a:solidFill>
              <a:srgbClr val="2B678C"/>
            </a:solidFill>
            <a:prstDash val="solid"/>
          </a:ln>
        </p:spPr>
      </p:sp>
      <p:sp>
        <p:nvSpPr>
          <p:cNvPr id="7" name="Text 3"/>
          <p:cNvSpPr/>
          <p:nvPr/>
        </p:nvSpPr>
        <p:spPr>
          <a:xfrm>
            <a:off x="1056561" y="1652349"/>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4"/>
          <p:cNvSpPr/>
          <p:nvPr/>
        </p:nvSpPr>
        <p:spPr>
          <a:xfrm>
            <a:off x="1587579" y="1629727"/>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Nắm rõ công tắc khẩn cấp và cách sử dụng</a:t>
            </a:r>
            <a:endParaRPr lang="en-US" sz="1750" dirty="0"/>
          </a:p>
        </p:txBody>
      </p:sp>
      <p:sp>
        <p:nvSpPr>
          <p:cNvPr id="9" name="Text 5"/>
          <p:cNvSpPr/>
          <p:nvPr/>
        </p:nvSpPr>
        <p:spPr>
          <a:xfrm>
            <a:off x="1587579" y="2037993"/>
            <a:ext cx="13273598"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Khi phát hiện sự cố như tiếng kêu lạ hoặc khói từ máy, ngay lập tức tắt máy và ngắt nguồn điện để ngừng tình huống nguy hiểm.</a:t>
            </a:r>
            <a:endParaRPr lang="en-US" sz="1750" dirty="0"/>
          </a:p>
        </p:txBody>
      </p:sp>
      <p:sp>
        <p:nvSpPr>
          <p:cNvPr id="10" name="Shape 6"/>
          <p:cNvSpPr/>
          <p:nvPr/>
        </p:nvSpPr>
        <p:spPr>
          <a:xfrm>
            <a:off x="878800" y="3472577"/>
            <a:ext cx="510302" cy="510302"/>
          </a:xfrm>
          <a:prstGeom prst="roundRect">
            <a:avLst>
              <a:gd name="adj" fmla="val 18669"/>
            </a:avLst>
          </a:prstGeom>
          <a:solidFill>
            <a:srgbClr val="124E73"/>
          </a:solidFill>
          <a:ln w="7620">
            <a:solidFill>
              <a:srgbClr val="2B678C"/>
            </a:solidFill>
            <a:prstDash val="solid"/>
          </a:ln>
        </p:spPr>
      </p:sp>
      <p:sp>
        <p:nvSpPr>
          <p:cNvPr id="11" name="Text 7"/>
          <p:cNvSpPr/>
          <p:nvPr/>
        </p:nvSpPr>
        <p:spPr>
          <a:xfrm>
            <a:off x="1042392" y="3557587"/>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2" name="Text 8"/>
          <p:cNvSpPr/>
          <p:nvPr/>
        </p:nvSpPr>
        <p:spPr>
          <a:xfrm>
            <a:off x="1587579" y="3546275"/>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giá và hỗ trợ y tế</a:t>
            </a:r>
            <a:endParaRPr lang="en-US" sz="1750" dirty="0"/>
          </a:p>
        </p:txBody>
      </p:sp>
      <p:sp>
        <p:nvSpPr>
          <p:cNvPr id="13" name="Text 9"/>
          <p:cNvSpPr/>
          <p:nvPr/>
        </p:nvSpPr>
        <p:spPr>
          <a:xfrm>
            <a:off x="1587579" y="3943231"/>
            <a:ext cx="7134390"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Khi có tai nạn như chấn thương do lưỡi cắt, đánh giá tình trạng nạn nhân và cung cấp hỗ trợ y tế kịp thời. Nếu chấn thương nghiêm trọng, gọi ngay dịch vụ y tế.</a:t>
            </a:r>
            <a:endParaRPr lang="en-US" sz="1750" dirty="0"/>
          </a:p>
        </p:txBody>
      </p:sp>
      <p:sp>
        <p:nvSpPr>
          <p:cNvPr id="14" name="Shape 10"/>
          <p:cNvSpPr/>
          <p:nvPr/>
        </p:nvSpPr>
        <p:spPr>
          <a:xfrm>
            <a:off x="878800" y="5740718"/>
            <a:ext cx="510302" cy="510302"/>
          </a:xfrm>
          <a:prstGeom prst="roundRect">
            <a:avLst>
              <a:gd name="adj" fmla="val 18669"/>
            </a:avLst>
          </a:prstGeom>
          <a:solidFill>
            <a:srgbClr val="124E73"/>
          </a:solidFill>
          <a:ln w="7620">
            <a:solidFill>
              <a:srgbClr val="2B678C"/>
            </a:solidFill>
            <a:prstDash val="solid"/>
          </a:ln>
        </p:spPr>
      </p:sp>
      <p:sp>
        <p:nvSpPr>
          <p:cNvPr id="15" name="Text 11"/>
          <p:cNvSpPr/>
          <p:nvPr/>
        </p:nvSpPr>
        <p:spPr>
          <a:xfrm>
            <a:off x="1041678" y="5825728"/>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2"/>
          <p:cNvSpPr/>
          <p:nvPr/>
        </p:nvSpPr>
        <p:spPr>
          <a:xfrm>
            <a:off x="1587579" y="5844838"/>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Biện pháp ứng phó sự cố trong đào tạo</a:t>
            </a:r>
            <a:endParaRPr lang="en-US" sz="1750" dirty="0"/>
          </a:p>
        </p:txBody>
      </p:sp>
      <p:sp>
        <p:nvSpPr>
          <p:cNvPr id="17" name="Text 13"/>
          <p:cNvSpPr/>
          <p:nvPr/>
        </p:nvSpPr>
        <p:spPr>
          <a:xfrm>
            <a:off x="1587579" y="6388995"/>
            <a:ext cx="12547772"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Thực hiện biện pháp ứng phó trong các cuộc họp an toàn, đào tạo và thực hành các tình huống khẩn cấp để nâng cao nhận thức và xây dựng môi trường làm việc an toàn.</a:t>
            </a:r>
            <a:endParaRPr lang="en-US" sz="1750" dirty="0"/>
          </a:p>
        </p:txBody>
      </p:sp>
      <p:pic>
        <p:nvPicPr>
          <p:cNvPr id="18" name="Picture 17">
            <a:extLst>
              <a:ext uri="{FF2B5EF4-FFF2-40B4-BE49-F238E27FC236}">
                <a16:creationId xmlns:a16="http://schemas.microsoft.com/office/drawing/2014/main" id="{A6EEA7C1-7BE5-E03E-AC52-25BEB45132AC}"/>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797600"/>
            <a:ext cx="5948720" cy="425291"/>
          </a:xfrm>
          <a:prstGeom prst="rect">
            <a:avLst/>
          </a:prstGeom>
          <a:noFill/>
          <a:ln/>
        </p:spPr>
        <p:txBody>
          <a:bodyPr wrap="none" lIns="0" tIns="0" rIns="0" bIns="0" rtlCol="0" anchor="t"/>
          <a:lstStyle/>
          <a:p>
            <a:pPr marL="0" indent="0">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3200" dirty="0"/>
          </a:p>
        </p:txBody>
      </p:sp>
      <p:pic>
        <p:nvPicPr>
          <p:cNvPr id="3" name="Image 0" descr="preencoded.png"/>
          <p:cNvPicPr>
            <a:picLocks noChangeAspect="1"/>
          </p:cNvPicPr>
          <p:nvPr/>
        </p:nvPicPr>
        <p:blipFill>
          <a:blip r:embed="rId3"/>
          <a:stretch>
            <a:fillRect/>
          </a:stretch>
        </p:blipFill>
        <p:spPr>
          <a:xfrm>
            <a:off x="963871" y="2212181"/>
            <a:ext cx="3117533" cy="4057293"/>
          </a:xfrm>
          <a:prstGeom prst="rect">
            <a:avLst/>
          </a:prstGeom>
        </p:spPr>
      </p:pic>
      <p:sp>
        <p:nvSpPr>
          <p:cNvPr id="4" name="Text 1"/>
          <p:cNvSpPr/>
          <p:nvPr/>
        </p:nvSpPr>
        <p:spPr>
          <a:xfrm>
            <a:off x="793790" y="6045637"/>
            <a:ext cx="3117533"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5" name="Image 1" descr="preencoded.png"/>
          <p:cNvPicPr>
            <a:picLocks noChangeAspect="1"/>
          </p:cNvPicPr>
          <p:nvPr/>
        </p:nvPicPr>
        <p:blipFill>
          <a:blip r:embed="rId4"/>
          <a:stretch>
            <a:fillRect/>
          </a:stretch>
        </p:blipFill>
        <p:spPr>
          <a:xfrm>
            <a:off x="4472345" y="1733193"/>
            <a:ext cx="1134070" cy="1814513"/>
          </a:xfrm>
          <a:prstGeom prst="rect">
            <a:avLst/>
          </a:prstGeom>
        </p:spPr>
      </p:pic>
      <p:sp>
        <p:nvSpPr>
          <p:cNvPr id="6" name="Text 2"/>
          <p:cNvSpPr/>
          <p:nvPr/>
        </p:nvSpPr>
        <p:spPr>
          <a:xfrm>
            <a:off x="5946577" y="1960007"/>
            <a:ext cx="310705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Chấn thương do lưỡi cắt</a:t>
            </a:r>
            <a:endParaRPr lang="en-US" sz="2200" dirty="0"/>
          </a:p>
        </p:txBody>
      </p:sp>
      <p:sp>
        <p:nvSpPr>
          <p:cNvPr id="7" name="Text 3"/>
          <p:cNvSpPr/>
          <p:nvPr/>
        </p:nvSpPr>
        <p:spPr>
          <a:xfrm>
            <a:off x="5946577" y="2541151"/>
            <a:ext cx="7897535"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Lưỡi cắt sắc bén có thể gây </a:t>
            </a:r>
            <a:r>
              <a:rPr lang="en-US" sz="1750" b="1" kern="0" spc="-36" dirty="0">
                <a:solidFill>
                  <a:srgbClr val="2B4150"/>
                </a:solidFill>
                <a:latin typeface="PT Serif" pitchFamily="34" charset="0"/>
                <a:ea typeface="PT Serif" pitchFamily="34" charset="-122"/>
                <a:cs typeface="PT Serif" pitchFamily="34" charset="-120"/>
              </a:rPr>
              <a:t>vết thương nghiêm trọng</a:t>
            </a:r>
            <a:r>
              <a:rPr lang="en-US" sz="1750" kern="0" spc="-36" dirty="0">
                <a:solidFill>
                  <a:srgbClr val="2B4150"/>
                </a:solidFill>
                <a:latin typeface="PT Serif" pitchFamily="34" charset="0"/>
                <a:ea typeface="PT Serif" pitchFamily="34" charset="-122"/>
                <a:cs typeface="PT Serif" pitchFamily="34" charset="-120"/>
              </a:rPr>
              <a:t> nếu không sử dụng cẩn thận hoặc xảy ra sự cố.</a:t>
            </a:r>
            <a:endParaRPr lang="en-US" sz="1750" dirty="0"/>
          </a:p>
        </p:txBody>
      </p:sp>
      <p:pic>
        <p:nvPicPr>
          <p:cNvPr id="8" name="Image 2" descr="preencoded.png"/>
          <p:cNvPicPr>
            <a:picLocks noChangeAspect="1"/>
          </p:cNvPicPr>
          <p:nvPr/>
        </p:nvPicPr>
        <p:blipFill>
          <a:blip r:embed="rId5"/>
          <a:stretch>
            <a:fillRect/>
          </a:stretch>
        </p:blipFill>
        <p:spPr>
          <a:xfrm>
            <a:off x="4472345" y="3547705"/>
            <a:ext cx="1134070" cy="1814513"/>
          </a:xfrm>
          <a:prstGeom prst="rect">
            <a:avLst/>
          </a:prstGeom>
        </p:spPr>
      </p:pic>
      <p:sp>
        <p:nvSpPr>
          <p:cNvPr id="9" name="Text 4"/>
          <p:cNvSpPr/>
          <p:nvPr/>
        </p:nvSpPr>
        <p:spPr>
          <a:xfrm>
            <a:off x="5946577" y="3774519"/>
            <a:ext cx="3398996"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Rủi ro môi trường làm việc</a:t>
            </a:r>
            <a:endParaRPr lang="en-US" sz="2200" dirty="0"/>
          </a:p>
        </p:txBody>
      </p:sp>
      <p:sp>
        <p:nvSpPr>
          <p:cNvPr id="10" name="Text 5"/>
          <p:cNvSpPr/>
          <p:nvPr/>
        </p:nvSpPr>
        <p:spPr>
          <a:xfrm>
            <a:off x="5946577" y="4355663"/>
            <a:ext cx="7897535"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Không gian chật hẹp hoặc thiếu tổ chức có thể dẫn đến </a:t>
            </a:r>
            <a:r>
              <a:rPr lang="en-US" sz="1750" b="1" kern="0" spc="-36" dirty="0">
                <a:solidFill>
                  <a:srgbClr val="2B4150"/>
                </a:solidFill>
                <a:latin typeface="PT Serif" pitchFamily="34" charset="0"/>
                <a:ea typeface="PT Serif" pitchFamily="34" charset="-122"/>
                <a:cs typeface="PT Serif" pitchFamily="34" charset="-120"/>
              </a:rPr>
              <a:t>ngã hoặc va chạm</a:t>
            </a:r>
            <a:r>
              <a:rPr lang="en-US" sz="1750" kern="0" spc="-36" dirty="0">
                <a:solidFill>
                  <a:srgbClr val="2B4150"/>
                </a:solidFill>
                <a:latin typeface="PT Serif" pitchFamily="34" charset="0"/>
                <a:ea typeface="PT Serif" pitchFamily="34" charset="-122"/>
                <a:cs typeface="PT Serif" pitchFamily="34" charset="-120"/>
              </a:rPr>
              <a:t>. </a:t>
            </a:r>
            <a:r>
              <a:rPr lang="en-US" sz="1750" b="1" kern="0" spc="-36" dirty="0">
                <a:solidFill>
                  <a:srgbClr val="2B4150"/>
                </a:solidFill>
                <a:latin typeface="PT Serif" pitchFamily="34" charset="0"/>
                <a:ea typeface="PT Serif" pitchFamily="34" charset="-122"/>
                <a:cs typeface="PT Serif" pitchFamily="34" charset="-120"/>
              </a:rPr>
              <a:t>Bụi mút và hạt vật liệu</a:t>
            </a:r>
            <a:r>
              <a:rPr lang="en-US" sz="1750" kern="0" spc="-36" dirty="0">
                <a:solidFill>
                  <a:srgbClr val="2B4150"/>
                </a:solidFill>
                <a:latin typeface="PT Serif" pitchFamily="34" charset="0"/>
                <a:ea typeface="PT Serif" pitchFamily="34" charset="-122"/>
                <a:cs typeface="PT Serif" pitchFamily="34" charset="-120"/>
              </a:rPr>
              <a:t> có thể gây </a:t>
            </a:r>
            <a:r>
              <a:rPr lang="en-US" sz="1750" b="1" kern="0" spc="-36" dirty="0">
                <a:solidFill>
                  <a:srgbClr val="2B4150"/>
                </a:solidFill>
                <a:latin typeface="PT Serif" pitchFamily="34" charset="0"/>
                <a:ea typeface="PT Serif" pitchFamily="34" charset="-122"/>
                <a:cs typeface="PT Serif" pitchFamily="34" charset="-120"/>
              </a:rPr>
              <a:t>vấn đề hô hấp</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11" name="Image 3" descr="preencoded.png"/>
          <p:cNvPicPr>
            <a:picLocks noChangeAspect="1"/>
          </p:cNvPicPr>
          <p:nvPr/>
        </p:nvPicPr>
        <p:blipFill>
          <a:blip r:embed="rId6"/>
          <a:stretch>
            <a:fillRect/>
          </a:stretch>
        </p:blipFill>
        <p:spPr>
          <a:xfrm>
            <a:off x="4472345" y="5362218"/>
            <a:ext cx="1134070" cy="1814513"/>
          </a:xfrm>
          <a:prstGeom prst="rect">
            <a:avLst/>
          </a:prstGeom>
        </p:spPr>
      </p:pic>
      <p:sp>
        <p:nvSpPr>
          <p:cNvPr id="12" name="Text 6"/>
          <p:cNvSpPr/>
          <p:nvPr/>
        </p:nvSpPr>
        <p:spPr>
          <a:xfrm>
            <a:off x="5946577" y="5589032"/>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Rủi ro điện</a:t>
            </a:r>
            <a:endParaRPr lang="en-US" sz="2200" dirty="0"/>
          </a:p>
        </p:txBody>
      </p:sp>
      <p:sp>
        <p:nvSpPr>
          <p:cNvPr id="13" name="Text 7"/>
          <p:cNvSpPr/>
          <p:nvPr/>
        </p:nvSpPr>
        <p:spPr>
          <a:xfrm>
            <a:off x="5946577" y="6170176"/>
            <a:ext cx="7897535"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Hệ thống điện có thể </a:t>
            </a:r>
            <a:r>
              <a:rPr lang="en-US" sz="1750" b="1" kern="0" spc="-36" dirty="0">
                <a:solidFill>
                  <a:srgbClr val="2B4150"/>
                </a:solidFill>
                <a:latin typeface="PT Serif" pitchFamily="34" charset="0"/>
                <a:ea typeface="PT Serif" pitchFamily="34" charset="-122"/>
                <a:cs typeface="PT Serif" pitchFamily="34" charset="-120"/>
              </a:rPr>
              <a:t>hư hỏng hoặc chập cháy</a:t>
            </a:r>
            <a:r>
              <a:rPr lang="en-US" sz="1750" kern="0" spc="-36" dirty="0">
                <a:solidFill>
                  <a:srgbClr val="2B4150"/>
                </a:solidFill>
                <a:latin typeface="PT Serif" pitchFamily="34" charset="0"/>
                <a:ea typeface="PT Serif" pitchFamily="34" charset="-122"/>
                <a:cs typeface="PT Serif" pitchFamily="34" charset="-120"/>
              </a:rPr>
              <a:t>, gây nguy hiểm nếu không bảo trì đúng cách.</a:t>
            </a:r>
            <a:endParaRPr lang="en-US" sz="1750" dirty="0"/>
          </a:p>
        </p:txBody>
      </p:sp>
      <p:pic>
        <p:nvPicPr>
          <p:cNvPr id="14" name="Picture 13">
            <a:extLst>
              <a:ext uri="{FF2B5EF4-FFF2-40B4-BE49-F238E27FC236}">
                <a16:creationId xmlns:a16="http://schemas.microsoft.com/office/drawing/2014/main" id="{461F1053-BC7C-BE68-5572-CE1FC9B08BA2}"/>
              </a:ext>
            </a:extLst>
          </p:cNvPr>
          <p:cNvPicPr>
            <a:picLocks noChangeAspect="1"/>
          </p:cNvPicPr>
          <p:nvPr/>
        </p:nvPicPr>
        <p:blipFill>
          <a:blip r:embed="rId7"/>
          <a:stretch>
            <a:fillRect/>
          </a:stretch>
        </p:blipFill>
        <p:spPr>
          <a:xfrm>
            <a:off x="11816862" y="7363917"/>
            <a:ext cx="2701172" cy="8364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78048" y="980645"/>
            <a:ext cx="2730579" cy="258008"/>
          </a:xfrm>
          <a:prstGeom prst="rect">
            <a:avLst/>
          </a:prstGeom>
          <a:noFill/>
          <a:ln/>
        </p:spPr>
        <p:txBody>
          <a:bodyPr wrap="none" lIns="0" tIns="0" rIns="0" bIns="0" rtlCol="0" anchor="t"/>
          <a:lstStyle/>
          <a:p>
            <a:pPr marL="0" indent="0">
              <a:lnSpc>
                <a:spcPts val="2000"/>
              </a:lnSpc>
              <a:buNone/>
            </a:pPr>
            <a:r>
              <a:rPr lang="en-US" sz="3600" b="1" kern="0" spc="-49"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600" dirty="0"/>
          </a:p>
        </p:txBody>
      </p:sp>
      <p:sp>
        <p:nvSpPr>
          <p:cNvPr id="3" name="Text 1"/>
          <p:cNvSpPr/>
          <p:nvPr/>
        </p:nvSpPr>
        <p:spPr>
          <a:xfrm>
            <a:off x="578048" y="2087605"/>
            <a:ext cx="4018551" cy="258008"/>
          </a:xfrm>
          <a:prstGeom prst="rect">
            <a:avLst/>
          </a:prstGeom>
          <a:noFill/>
          <a:ln/>
        </p:spPr>
        <p:txBody>
          <a:bodyPr wrap="none" lIns="0" tIns="0" rIns="0" bIns="0" rtlCol="0" anchor="t"/>
          <a:lstStyle/>
          <a:p>
            <a:pPr marL="0" indent="0" algn="ctr">
              <a:lnSpc>
                <a:spcPts val="2000"/>
              </a:lnSpc>
              <a:buNone/>
            </a:pPr>
            <a:r>
              <a:rPr lang="en-US" sz="2000" b="1" kern="0" spc="-49"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000" dirty="0"/>
          </a:p>
        </p:txBody>
      </p:sp>
      <p:pic>
        <p:nvPicPr>
          <p:cNvPr id="4" name="Image 0" descr="preencoded.png"/>
          <p:cNvPicPr>
            <a:picLocks noChangeAspect="1"/>
          </p:cNvPicPr>
          <p:nvPr/>
        </p:nvPicPr>
        <p:blipFill>
          <a:blip r:embed="rId3"/>
          <a:stretch>
            <a:fillRect/>
          </a:stretch>
        </p:blipFill>
        <p:spPr>
          <a:xfrm>
            <a:off x="9970340" y="3723025"/>
            <a:ext cx="4453802" cy="2684323"/>
          </a:xfrm>
          <a:prstGeom prst="rect">
            <a:avLst/>
          </a:prstGeom>
        </p:spPr>
      </p:pic>
      <p:sp>
        <p:nvSpPr>
          <p:cNvPr id="5" name="Shape 2"/>
          <p:cNvSpPr/>
          <p:nvPr/>
        </p:nvSpPr>
        <p:spPr>
          <a:xfrm>
            <a:off x="578048" y="2720101"/>
            <a:ext cx="8947789" cy="966788"/>
          </a:xfrm>
          <a:prstGeom prst="roundRect">
            <a:avLst>
              <a:gd name="adj" fmla="val 7175"/>
            </a:avLst>
          </a:prstGeom>
          <a:solidFill>
            <a:srgbClr val="124E73"/>
          </a:solidFill>
          <a:ln w="7620">
            <a:solidFill>
              <a:srgbClr val="2B678C"/>
            </a:solidFill>
            <a:prstDash val="solid"/>
          </a:ln>
        </p:spPr>
      </p:sp>
      <p:sp>
        <p:nvSpPr>
          <p:cNvPr id="6" name="Text 3"/>
          <p:cNvSpPr/>
          <p:nvPr/>
        </p:nvSpPr>
        <p:spPr>
          <a:xfrm>
            <a:off x="750808" y="2846427"/>
            <a:ext cx="2187535" cy="258008"/>
          </a:xfrm>
          <a:prstGeom prst="rect">
            <a:avLst/>
          </a:prstGeom>
          <a:noFill/>
          <a:ln/>
        </p:spPr>
        <p:txBody>
          <a:bodyPr wrap="none" lIns="0" tIns="0" rIns="0" bIns="0" rtlCol="0" anchor="t"/>
          <a:lstStyle/>
          <a:p>
            <a:pPr marL="0" indent="0">
              <a:lnSpc>
                <a:spcPts val="2000"/>
              </a:lnSpc>
              <a:buNone/>
            </a:pPr>
            <a:r>
              <a:rPr lang="en-US" sz="2000" b="1" kern="0" spc="-49" dirty="0">
                <a:solidFill>
                  <a:srgbClr val="FFFFFF"/>
                </a:solidFill>
                <a:latin typeface="Montserrat Medium" panose="00000600000000000000" pitchFamily="2" charset="0"/>
                <a:ea typeface="MuseoModerno Bold" pitchFamily="34" charset="-122"/>
                <a:cs typeface="MuseoModerno Bold" pitchFamily="34" charset="-120"/>
              </a:rPr>
              <a:t>Kiểm tra bộ </a:t>
            </a:r>
            <a:r>
              <a:rPr lang="en-US" sz="2000" b="1" kern="0" spc="-49" dirty="0" err="1">
                <a:solidFill>
                  <a:srgbClr val="FFFFFF"/>
                </a:solidFill>
                <a:latin typeface="Montserrat Medium" panose="00000600000000000000" pitchFamily="2" charset="0"/>
                <a:ea typeface="MuseoModerno Bold" pitchFamily="34" charset="-122"/>
                <a:cs typeface="MuseoModerno Bold" pitchFamily="34" charset="-120"/>
              </a:rPr>
              <a:t>phận</a:t>
            </a:r>
            <a:r>
              <a:rPr lang="en-US" sz="2000" b="1" kern="0" spc="-49" dirty="0">
                <a:solidFill>
                  <a:srgbClr val="FFFFFF"/>
                </a:solidFill>
                <a:latin typeface="Montserrat Medium" panose="00000600000000000000" pitchFamily="2" charset="0"/>
                <a:ea typeface="MuseoModerno Bold" pitchFamily="34" charset="-122"/>
                <a:cs typeface="MuseoModerno Bold" pitchFamily="34" charset="-120"/>
              </a:rPr>
              <a:t> </a:t>
            </a:r>
            <a:r>
              <a:rPr lang="en-US" sz="2000" b="1" kern="0" spc="-49" dirty="0" err="1">
                <a:solidFill>
                  <a:srgbClr val="FFFFFF"/>
                </a:solidFill>
                <a:latin typeface="Montserrat Medium" panose="00000600000000000000" pitchFamily="2" charset="0"/>
                <a:ea typeface="MuseoModerno Bold" pitchFamily="34" charset="-122"/>
                <a:cs typeface="MuseoModerno Bold" pitchFamily="34" charset="-120"/>
              </a:rPr>
              <a:t>máy</a:t>
            </a:r>
            <a:endParaRPr lang="en-US" sz="2000" dirty="0"/>
          </a:p>
        </p:txBody>
      </p:sp>
      <p:sp>
        <p:nvSpPr>
          <p:cNvPr id="7" name="Text 4"/>
          <p:cNvSpPr/>
          <p:nvPr/>
        </p:nvSpPr>
        <p:spPr>
          <a:xfrm>
            <a:off x="750808" y="3203495"/>
            <a:ext cx="13128784" cy="264200"/>
          </a:xfrm>
          <a:prstGeom prst="rect">
            <a:avLst/>
          </a:prstGeom>
          <a:noFill/>
          <a:ln/>
        </p:spPr>
        <p:txBody>
          <a:bodyPr wrap="none" lIns="0" tIns="0" rIns="0" bIns="0" rtlCol="0" anchor="t"/>
          <a:lstStyle/>
          <a:p>
            <a:pPr marL="0" indent="0">
              <a:lnSpc>
                <a:spcPts val="2050"/>
              </a:lnSpc>
              <a:buNone/>
            </a:pPr>
            <a:r>
              <a:rPr lang="en-US" sz="1600" kern="0" spc="-26" dirty="0">
                <a:solidFill>
                  <a:srgbClr val="FFFFFF"/>
                </a:solidFill>
                <a:latin typeface="PT Serif" pitchFamily="34" charset="0"/>
                <a:ea typeface="PT Serif" pitchFamily="34" charset="-122"/>
                <a:cs typeface="PT Serif" pitchFamily="34" charset="-120"/>
              </a:rPr>
              <a:t>Kiểm tra </a:t>
            </a:r>
            <a:r>
              <a:rPr lang="en-US" sz="1600" b="1" kern="0" spc="-26" dirty="0">
                <a:solidFill>
                  <a:srgbClr val="FFFFFF"/>
                </a:solidFill>
                <a:latin typeface="PT Serif" pitchFamily="34" charset="0"/>
                <a:ea typeface="PT Serif" pitchFamily="34" charset="-122"/>
                <a:cs typeface="PT Serif" pitchFamily="34" charset="-120"/>
              </a:rPr>
              <a:t>lưỡi cắt</a:t>
            </a:r>
            <a:r>
              <a:rPr lang="en-US" sz="1600" kern="0" spc="-26" dirty="0">
                <a:solidFill>
                  <a:srgbClr val="FFFFFF"/>
                </a:solidFill>
                <a:latin typeface="PT Serif" pitchFamily="34" charset="0"/>
                <a:ea typeface="PT Serif" pitchFamily="34" charset="-122"/>
                <a:cs typeface="PT Serif" pitchFamily="34" charset="-120"/>
              </a:rPr>
              <a:t>, </a:t>
            </a:r>
            <a:r>
              <a:rPr lang="en-US" sz="1600" b="1" kern="0" spc="-26" dirty="0">
                <a:solidFill>
                  <a:srgbClr val="FFFFFF"/>
                </a:solidFill>
                <a:latin typeface="PT Serif" pitchFamily="34" charset="0"/>
                <a:ea typeface="PT Serif" pitchFamily="34" charset="-122"/>
                <a:cs typeface="PT Serif" pitchFamily="34" charset="-120"/>
              </a:rPr>
              <a:t>động cơ</a:t>
            </a:r>
            <a:r>
              <a:rPr lang="en-US" sz="1600" kern="0" spc="-26" dirty="0">
                <a:solidFill>
                  <a:srgbClr val="FFFFFF"/>
                </a:solidFill>
                <a:latin typeface="PT Serif" pitchFamily="34" charset="0"/>
                <a:ea typeface="PT Serif" pitchFamily="34" charset="-122"/>
                <a:cs typeface="PT Serif" pitchFamily="34" charset="-120"/>
              </a:rPr>
              <a:t>, và </a:t>
            </a:r>
            <a:r>
              <a:rPr lang="en-US" sz="1600" b="1" kern="0" spc="-26" dirty="0">
                <a:solidFill>
                  <a:srgbClr val="FFFFFF"/>
                </a:solidFill>
                <a:latin typeface="PT Serif" pitchFamily="34" charset="0"/>
                <a:ea typeface="PT Serif" pitchFamily="34" charset="-122"/>
                <a:cs typeface="PT Serif" pitchFamily="34" charset="-120"/>
              </a:rPr>
              <a:t>hệ thống điện</a:t>
            </a:r>
            <a:r>
              <a:rPr lang="en-US" sz="1600" kern="0" spc="-26" dirty="0">
                <a:solidFill>
                  <a:srgbClr val="FFFFFF"/>
                </a:solidFill>
                <a:latin typeface="PT Serif" pitchFamily="34" charset="0"/>
                <a:ea typeface="PT Serif" pitchFamily="34" charset="-122"/>
                <a:cs typeface="PT Serif" pitchFamily="34" charset="-120"/>
              </a:rPr>
              <a:t> để phát hiện vấn đề và thay thế kịp thời nếu cần.</a:t>
            </a:r>
            <a:endParaRPr lang="en-US" sz="1600" dirty="0"/>
          </a:p>
        </p:txBody>
      </p:sp>
      <p:sp>
        <p:nvSpPr>
          <p:cNvPr id="8" name="Shape 5"/>
          <p:cNvSpPr/>
          <p:nvPr/>
        </p:nvSpPr>
        <p:spPr>
          <a:xfrm>
            <a:off x="578048" y="3852028"/>
            <a:ext cx="8947789" cy="966788"/>
          </a:xfrm>
          <a:prstGeom prst="roundRect">
            <a:avLst>
              <a:gd name="adj" fmla="val 7175"/>
            </a:avLst>
          </a:prstGeom>
          <a:solidFill>
            <a:srgbClr val="124E73"/>
          </a:solidFill>
          <a:ln w="7620">
            <a:solidFill>
              <a:srgbClr val="2B678C"/>
            </a:solidFill>
            <a:prstDash val="solid"/>
          </a:ln>
        </p:spPr>
      </p:sp>
      <p:sp>
        <p:nvSpPr>
          <p:cNvPr id="9" name="Text 6"/>
          <p:cNvSpPr/>
          <p:nvPr/>
        </p:nvSpPr>
        <p:spPr>
          <a:xfrm>
            <a:off x="750808" y="3978354"/>
            <a:ext cx="2171224" cy="258008"/>
          </a:xfrm>
          <a:prstGeom prst="rect">
            <a:avLst/>
          </a:prstGeom>
          <a:noFill/>
          <a:ln/>
        </p:spPr>
        <p:txBody>
          <a:bodyPr wrap="none" lIns="0" tIns="0" rIns="0" bIns="0" rtlCol="0" anchor="t"/>
          <a:lstStyle/>
          <a:p>
            <a:pPr marL="0" indent="0">
              <a:lnSpc>
                <a:spcPts val="2000"/>
              </a:lnSpc>
              <a:buNone/>
            </a:pPr>
            <a:r>
              <a:rPr lang="en-US" sz="2000" b="1" kern="0" spc="-49" dirty="0">
                <a:solidFill>
                  <a:srgbClr val="FFFFFF"/>
                </a:solidFill>
                <a:latin typeface="Montserrat Medium" panose="00000600000000000000" pitchFamily="2" charset="0"/>
                <a:ea typeface="MuseoModerno Bold" pitchFamily="34" charset="-122"/>
                <a:cs typeface="MuseoModerno Bold" pitchFamily="34" charset="-120"/>
              </a:rPr>
              <a:t>Kiểm tra hệ thống điện</a:t>
            </a:r>
            <a:endParaRPr lang="en-US" sz="2000" dirty="0"/>
          </a:p>
        </p:txBody>
      </p:sp>
      <p:sp>
        <p:nvSpPr>
          <p:cNvPr id="10" name="Text 7"/>
          <p:cNvSpPr/>
          <p:nvPr/>
        </p:nvSpPr>
        <p:spPr>
          <a:xfrm>
            <a:off x="750808" y="4335422"/>
            <a:ext cx="13128784" cy="264200"/>
          </a:xfrm>
          <a:prstGeom prst="rect">
            <a:avLst/>
          </a:prstGeom>
          <a:noFill/>
          <a:ln/>
        </p:spPr>
        <p:txBody>
          <a:bodyPr wrap="none" lIns="0" tIns="0" rIns="0" bIns="0" rtlCol="0" anchor="t"/>
          <a:lstStyle/>
          <a:p>
            <a:pPr marL="0" indent="0">
              <a:lnSpc>
                <a:spcPts val="2050"/>
              </a:lnSpc>
              <a:buNone/>
            </a:pPr>
            <a:r>
              <a:rPr lang="en-US" sz="1600" kern="0" spc="-26" dirty="0">
                <a:solidFill>
                  <a:srgbClr val="FFFFFF"/>
                </a:solidFill>
                <a:latin typeface="PT Serif" pitchFamily="34" charset="0"/>
                <a:ea typeface="PT Serif" pitchFamily="34" charset="-122"/>
                <a:cs typeface="PT Serif" pitchFamily="34" charset="-120"/>
              </a:rPr>
              <a:t>Đảm bảo không có </a:t>
            </a:r>
            <a:r>
              <a:rPr lang="en-US" sz="1600" b="1" kern="0" spc="-26" dirty="0">
                <a:solidFill>
                  <a:srgbClr val="FFFFFF"/>
                </a:solidFill>
                <a:latin typeface="PT Serif" pitchFamily="34" charset="0"/>
                <a:ea typeface="PT Serif" pitchFamily="34" charset="-122"/>
                <a:cs typeface="PT Serif" pitchFamily="34" charset="-120"/>
              </a:rPr>
              <a:t>dây điện bị hư hỏng</a:t>
            </a:r>
            <a:r>
              <a:rPr lang="en-US" sz="1600" kern="0" spc="-26" dirty="0">
                <a:solidFill>
                  <a:srgbClr val="FFFFFF"/>
                </a:solidFill>
                <a:latin typeface="PT Serif" pitchFamily="34" charset="0"/>
                <a:ea typeface="PT Serif" pitchFamily="34" charset="-122"/>
                <a:cs typeface="PT Serif" pitchFamily="34" charset="-120"/>
              </a:rPr>
              <a:t> hoặc </a:t>
            </a:r>
            <a:r>
              <a:rPr lang="en-US" sz="1600" b="1" kern="0" spc="-26" dirty="0">
                <a:solidFill>
                  <a:srgbClr val="FFFFFF"/>
                </a:solidFill>
                <a:latin typeface="PT Serif" pitchFamily="34" charset="0"/>
                <a:ea typeface="PT Serif" pitchFamily="34" charset="-122"/>
                <a:cs typeface="PT Serif" pitchFamily="34" charset="-120"/>
              </a:rPr>
              <a:t>chập chờn</a:t>
            </a:r>
            <a:r>
              <a:rPr lang="en-US" sz="1600" kern="0" spc="-26" dirty="0">
                <a:solidFill>
                  <a:srgbClr val="FFFFFF"/>
                </a:solidFill>
                <a:latin typeface="PT Serif" pitchFamily="34" charset="0"/>
                <a:ea typeface="PT Serif" pitchFamily="34" charset="-122"/>
                <a:cs typeface="PT Serif" pitchFamily="34" charset="-120"/>
              </a:rPr>
              <a:t> để tránh nguy cơ cháy nổ.</a:t>
            </a:r>
            <a:endParaRPr lang="en-US" sz="1600" dirty="0"/>
          </a:p>
        </p:txBody>
      </p:sp>
      <p:sp>
        <p:nvSpPr>
          <p:cNvPr id="11" name="Shape 8"/>
          <p:cNvSpPr/>
          <p:nvPr/>
        </p:nvSpPr>
        <p:spPr>
          <a:xfrm>
            <a:off x="578048" y="4983955"/>
            <a:ext cx="8947789" cy="966788"/>
          </a:xfrm>
          <a:prstGeom prst="roundRect">
            <a:avLst>
              <a:gd name="adj" fmla="val 7175"/>
            </a:avLst>
          </a:prstGeom>
          <a:solidFill>
            <a:srgbClr val="124E73"/>
          </a:solidFill>
          <a:ln w="7620">
            <a:solidFill>
              <a:srgbClr val="2B678C"/>
            </a:solidFill>
            <a:prstDash val="solid"/>
          </a:ln>
        </p:spPr>
      </p:sp>
      <p:sp>
        <p:nvSpPr>
          <p:cNvPr id="12" name="Text 9"/>
          <p:cNvSpPr/>
          <p:nvPr/>
        </p:nvSpPr>
        <p:spPr>
          <a:xfrm>
            <a:off x="750808" y="5110281"/>
            <a:ext cx="2868454" cy="258008"/>
          </a:xfrm>
          <a:prstGeom prst="rect">
            <a:avLst/>
          </a:prstGeom>
          <a:noFill/>
          <a:ln/>
        </p:spPr>
        <p:txBody>
          <a:bodyPr wrap="none" lIns="0" tIns="0" rIns="0" bIns="0" rtlCol="0" anchor="t"/>
          <a:lstStyle/>
          <a:p>
            <a:pPr marL="0" indent="0">
              <a:lnSpc>
                <a:spcPts val="2000"/>
              </a:lnSpc>
              <a:buNone/>
            </a:pPr>
            <a:r>
              <a:rPr lang="en-US" sz="2000" b="1" kern="0" spc="-49" dirty="0">
                <a:solidFill>
                  <a:srgbClr val="FFFFFF"/>
                </a:solidFill>
                <a:latin typeface="Montserrat Medium" panose="00000600000000000000" pitchFamily="2" charset="0"/>
                <a:ea typeface="MuseoModerno Bold" pitchFamily="34" charset="-122"/>
                <a:cs typeface="MuseoModerno Bold" pitchFamily="34" charset="-120"/>
              </a:rPr>
              <a:t>Bôi trơn bộ phận chuyển động</a:t>
            </a:r>
            <a:endParaRPr lang="en-US" sz="2000" dirty="0"/>
          </a:p>
        </p:txBody>
      </p:sp>
      <p:sp>
        <p:nvSpPr>
          <p:cNvPr id="13" name="Text 10"/>
          <p:cNvSpPr/>
          <p:nvPr/>
        </p:nvSpPr>
        <p:spPr>
          <a:xfrm>
            <a:off x="750808" y="5467349"/>
            <a:ext cx="13128784" cy="264200"/>
          </a:xfrm>
          <a:prstGeom prst="rect">
            <a:avLst/>
          </a:prstGeom>
          <a:noFill/>
          <a:ln/>
        </p:spPr>
        <p:txBody>
          <a:bodyPr wrap="none" lIns="0" tIns="0" rIns="0" bIns="0" rtlCol="0" anchor="t"/>
          <a:lstStyle/>
          <a:p>
            <a:pPr marL="0" indent="0">
              <a:lnSpc>
                <a:spcPts val="2050"/>
              </a:lnSpc>
              <a:buNone/>
            </a:pPr>
            <a:r>
              <a:rPr lang="en-US" sz="1600" kern="0" spc="-26" dirty="0">
                <a:solidFill>
                  <a:srgbClr val="FFFFFF"/>
                </a:solidFill>
                <a:latin typeface="PT Serif" pitchFamily="34" charset="0"/>
                <a:ea typeface="PT Serif" pitchFamily="34" charset="-122"/>
                <a:cs typeface="PT Serif" pitchFamily="34" charset="-120"/>
              </a:rPr>
              <a:t>Giảm ma sát và </a:t>
            </a:r>
            <a:r>
              <a:rPr lang="en-US" sz="1600" b="1" kern="0" spc="-26" dirty="0">
                <a:solidFill>
                  <a:srgbClr val="FFFFFF"/>
                </a:solidFill>
                <a:latin typeface="PT Serif" pitchFamily="34" charset="0"/>
                <a:ea typeface="PT Serif" pitchFamily="34" charset="-122"/>
                <a:cs typeface="PT Serif" pitchFamily="34" charset="-120"/>
              </a:rPr>
              <a:t>tăng tuổi thọ</a:t>
            </a:r>
            <a:r>
              <a:rPr lang="en-US" sz="1600" kern="0" spc="-26" dirty="0">
                <a:solidFill>
                  <a:srgbClr val="FFFFFF"/>
                </a:solidFill>
                <a:latin typeface="PT Serif" pitchFamily="34" charset="0"/>
                <a:ea typeface="PT Serif" pitchFamily="34" charset="-122"/>
                <a:cs typeface="PT Serif" pitchFamily="34" charset="-120"/>
              </a:rPr>
              <a:t> máy.</a:t>
            </a:r>
            <a:endParaRPr lang="en-US" sz="1600" dirty="0"/>
          </a:p>
        </p:txBody>
      </p:sp>
      <p:sp>
        <p:nvSpPr>
          <p:cNvPr id="14" name="Shape 11"/>
          <p:cNvSpPr/>
          <p:nvPr/>
        </p:nvSpPr>
        <p:spPr>
          <a:xfrm>
            <a:off x="578048" y="6115883"/>
            <a:ext cx="8947789" cy="966788"/>
          </a:xfrm>
          <a:prstGeom prst="roundRect">
            <a:avLst>
              <a:gd name="adj" fmla="val 7175"/>
            </a:avLst>
          </a:prstGeom>
          <a:solidFill>
            <a:srgbClr val="124E73"/>
          </a:solidFill>
          <a:ln w="7620">
            <a:solidFill>
              <a:srgbClr val="2B678C"/>
            </a:solidFill>
            <a:prstDash val="solid"/>
          </a:ln>
        </p:spPr>
      </p:sp>
      <p:sp>
        <p:nvSpPr>
          <p:cNvPr id="15" name="Text 12"/>
          <p:cNvSpPr/>
          <p:nvPr/>
        </p:nvSpPr>
        <p:spPr>
          <a:xfrm>
            <a:off x="750808" y="6242208"/>
            <a:ext cx="2064544" cy="258008"/>
          </a:xfrm>
          <a:prstGeom prst="rect">
            <a:avLst/>
          </a:prstGeom>
          <a:noFill/>
          <a:ln/>
        </p:spPr>
        <p:txBody>
          <a:bodyPr wrap="none" lIns="0" tIns="0" rIns="0" bIns="0" rtlCol="0" anchor="t"/>
          <a:lstStyle/>
          <a:p>
            <a:pPr marL="0" indent="0">
              <a:lnSpc>
                <a:spcPts val="2000"/>
              </a:lnSpc>
              <a:buNone/>
            </a:pPr>
            <a:r>
              <a:rPr lang="en-US" sz="2000" b="1" kern="0" spc="-49" dirty="0">
                <a:solidFill>
                  <a:srgbClr val="FFFFFF"/>
                </a:solidFill>
                <a:latin typeface="Montserrat Medium" panose="00000600000000000000" pitchFamily="2" charset="0"/>
                <a:ea typeface="MuseoModerno Bold" pitchFamily="34" charset="-122"/>
                <a:cs typeface="MuseoModerno Bold" pitchFamily="34" charset="-120"/>
              </a:rPr>
              <a:t>Ghi chép bảo trì</a:t>
            </a:r>
            <a:endParaRPr lang="en-US" sz="2000" dirty="0"/>
          </a:p>
        </p:txBody>
      </p:sp>
      <p:sp>
        <p:nvSpPr>
          <p:cNvPr id="16" name="Text 13"/>
          <p:cNvSpPr/>
          <p:nvPr/>
        </p:nvSpPr>
        <p:spPr>
          <a:xfrm>
            <a:off x="750808" y="6599277"/>
            <a:ext cx="13128784" cy="264200"/>
          </a:xfrm>
          <a:prstGeom prst="rect">
            <a:avLst/>
          </a:prstGeom>
          <a:noFill/>
          <a:ln/>
        </p:spPr>
        <p:txBody>
          <a:bodyPr wrap="none" lIns="0" tIns="0" rIns="0" bIns="0" rtlCol="0" anchor="t"/>
          <a:lstStyle/>
          <a:p>
            <a:pPr marL="0" indent="0">
              <a:lnSpc>
                <a:spcPts val="2050"/>
              </a:lnSpc>
              <a:buNone/>
            </a:pPr>
            <a:r>
              <a:rPr lang="en-US" sz="1600" kern="0" spc="-26" dirty="0">
                <a:solidFill>
                  <a:srgbClr val="FFFFFF"/>
                </a:solidFill>
                <a:latin typeface="PT Serif" pitchFamily="34" charset="0"/>
                <a:ea typeface="PT Serif" pitchFamily="34" charset="-122"/>
                <a:cs typeface="PT Serif" pitchFamily="34" charset="-120"/>
              </a:rPr>
              <a:t>Ghi lại tất cả các hoạt động bảo trì để theo dõi và phát hiện </a:t>
            </a:r>
            <a:r>
              <a:rPr lang="en-US" sz="1600" b="1" kern="0" spc="-26" dirty="0">
                <a:solidFill>
                  <a:srgbClr val="FFFFFF"/>
                </a:solidFill>
                <a:latin typeface="PT Serif" pitchFamily="34" charset="0"/>
                <a:ea typeface="PT Serif" pitchFamily="34" charset="-122"/>
                <a:cs typeface="PT Serif" pitchFamily="34" charset="-120"/>
              </a:rPr>
              <a:t>dấu hiệu bất thường</a:t>
            </a:r>
            <a:r>
              <a:rPr lang="en-US" sz="1600" kern="0" spc="-26" dirty="0">
                <a:solidFill>
                  <a:srgbClr val="FFFFFF"/>
                </a:solidFill>
                <a:latin typeface="PT Serif" pitchFamily="34" charset="0"/>
                <a:ea typeface="PT Serif" pitchFamily="34" charset="-122"/>
                <a:cs typeface="PT Serif" pitchFamily="34" charset="-120"/>
              </a:rPr>
              <a:t>.</a:t>
            </a:r>
            <a:endParaRPr lang="en-US" sz="1600" dirty="0"/>
          </a:p>
        </p:txBody>
      </p:sp>
      <p:pic>
        <p:nvPicPr>
          <p:cNvPr id="17" name="Picture 16">
            <a:extLst>
              <a:ext uri="{FF2B5EF4-FFF2-40B4-BE49-F238E27FC236}">
                <a16:creationId xmlns:a16="http://schemas.microsoft.com/office/drawing/2014/main" id="{8960F1FD-A5A9-A8D5-1E28-1C81AF60A5D7}"/>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59122" y="375285"/>
            <a:ext cx="3912037" cy="1912144"/>
          </a:xfrm>
          <a:prstGeom prst="rect">
            <a:avLst/>
          </a:prstGeom>
        </p:spPr>
      </p:pic>
      <p:sp>
        <p:nvSpPr>
          <p:cNvPr id="3" name="Shape 0"/>
          <p:cNvSpPr/>
          <p:nvPr/>
        </p:nvSpPr>
        <p:spPr>
          <a:xfrm>
            <a:off x="2537424" y="2509123"/>
            <a:ext cx="9555553" cy="47268"/>
          </a:xfrm>
          <a:prstGeom prst="roundRect">
            <a:avLst>
              <a:gd name="adj" fmla="val 376095"/>
            </a:avLst>
          </a:prstGeom>
          <a:solidFill>
            <a:srgbClr val="B9D0DE"/>
          </a:solidFill>
          <a:ln/>
        </p:spPr>
      </p:sp>
      <p:sp>
        <p:nvSpPr>
          <p:cNvPr id="4" name="Shape 1"/>
          <p:cNvSpPr/>
          <p:nvPr/>
        </p:nvSpPr>
        <p:spPr>
          <a:xfrm>
            <a:off x="7307461" y="2509064"/>
            <a:ext cx="15240" cy="477560"/>
          </a:xfrm>
          <a:prstGeom prst="roundRect">
            <a:avLst>
              <a:gd name="adj" fmla="val 376095"/>
            </a:avLst>
          </a:prstGeom>
          <a:solidFill>
            <a:srgbClr val="2B678C"/>
          </a:solidFill>
          <a:ln/>
        </p:spPr>
      </p:sp>
      <p:sp>
        <p:nvSpPr>
          <p:cNvPr id="5" name="Shape 2"/>
          <p:cNvSpPr/>
          <p:nvPr/>
        </p:nvSpPr>
        <p:spPr>
          <a:xfrm>
            <a:off x="7195780" y="2389763"/>
            <a:ext cx="238720" cy="238720"/>
          </a:xfrm>
          <a:prstGeom prst="roundRect">
            <a:avLst>
              <a:gd name="adj" fmla="val 24010"/>
            </a:avLst>
          </a:prstGeom>
          <a:solidFill>
            <a:srgbClr val="124E73"/>
          </a:solidFill>
          <a:ln w="7620">
            <a:solidFill>
              <a:srgbClr val="2B678C"/>
            </a:solidFill>
            <a:prstDash val="solid"/>
          </a:ln>
        </p:spPr>
      </p:sp>
      <p:sp>
        <p:nvSpPr>
          <p:cNvPr id="6" name="Text 3"/>
          <p:cNvSpPr/>
          <p:nvPr/>
        </p:nvSpPr>
        <p:spPr>
          <a:xfrm>
            <a:off x="5692021" y="3123128"/>
            <a:ext cx="3246358" cy="213241"/>
          </a:xfrm>
          <a:prstGeom prst="rect">
            <a:avLst/>
          </a:prstGeom>
          <a:noFill/>
          <a:ln/>
        </p:spPr>
        <p:txBody>
          <a:bodyPr wrap="none" lIns="0" tIns="0" rIns="0" bIns="0" rtlCol="0" anchor="t"/>
          <a:lstStyle/>
          <a:p>
            <a:pPr marL="0" indent="0" algn="ctr">
              <a:lnSpc>
                <a:spcPts val="1650"/>
              </a:lnSpc>
              <a:buNone/>
            </a:pPr>
            <a:r>
              <a:rPr lang="en-US" sz="2400" b="1" kern="0" spc="-40" dirty="0">
                <a:solidFill>
                  <a:srgbClr val="2B4150"/>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400" dirty="0"/>
          </a:p>
        </p:txBody>
      </p:sp>
      <p:pic>
        <p:nvPicPr>
          <p:cNvPr id="7" name="Image 1" descr="preencoded.png"/>
          <p:cNvPicPr>
            <a:picLocks noChangeAspect="1"/>
          </p:cNvPicPr>
          <p:nvPr/>
        </p:nvPicPr>
        <p:blipFill>
          <a:blip r:embed="rId4"/>
          <a:stretch>
            <a:fillRect/>
          </a:stretch>
        </p:blipFill>
        <p:spPr>
          <a:xfrm>
            <a:off x="2641342" y="3501090"/>
            <a:ext cx="682228" cy="1091684"/>
          </a:xfrm>
          <a:prstGeom prst="rect">
            <a:avLst/>
          </a:prstGeom>
        </p:spPr>
      </p:pic>
      <p:sp>
        <p:nvSpPr>
          <p:cNvPr id="8" name="Text 4"/>
          <p:cNvSpPr/>
          <p:nvPr/>
        </p:nvSpPr>
        <p:spPr>
          <a:xfrm>
            <a:off x="3528238" y="3732600"/>
            <a:ext cx="2208490" cy="213241"/>
          </a:xfrm>
          <a:prstGeom prst="rect">
            <a:avLst/>
          </a:prstGeom>
          <a:noFill/>
          <a:ln/>
        </p:spPr>
        <p:txBody>
          <a:bodyPr wrap="none" lIns="0" tIns="0" rIns="0" bIns="0" rtlCol="0" anchor="t"/>
          <a:lstStyle/>
          <a:p>
            <a:pPr marL="0" indent="0" algn="l">
              <a:lnSpc>
                <a:spcPts val="1650"/>
              </a:lnSpc>
              <a:buNone/>
            </a:pPr>
            <a:r>
              <a:rPr lang="en-US" sz="1600" b="1" kern="0" spc="-40" dirty="0">
                <a:solidFill>
                  <a:srgbClr val="2B4150"/>
                </a:solidFill>
                <a:latin typeface="Montserrat Medium" panose="00000600000000000000" pitchFamily="2" charset="0"/>
                <a:ea typeface="MuseoModerno Bold" pitchFamily="34" charset="-122"/>
                <a:cs typeface="MuseoModerno Bold" pitchFamily="34" charset="-120"/>
              </a:rPr>
              <a:t>Đào tạo và hiểu biết về máy</a:t>
            </a:r>
            <a:endParaRPr lang="en-US" sz="1600" dirty="0"/>
          </a:p>
        </p:txBody>
      </p:sp>
      <p:sp>
        <p:nvSpPr>
          <p:cNvPr id="9" name="Text 5"/>
          <p:cNvSpPr/>
          <p:nvPr/>
        </p:nvSpPr>
        <p:spPr>
          <a:xfrm>
            <a:off x="3528238" y="4027636"/>
            <a:ext cx="7573923" cy="533780"/>
          </a:xfrm>
          <a:prstGeom prst="rect">
            <a:avLst/>
          </a:prstGeom>
          <a:noFill/>
          <a:ln/>
        </p:spPr>
        <p:txBody>
          <a:bodyPr wrap="none" lIns="0" tIns="0" rIns="0" bIns="0" rtlCol="0" anchor="t"/>
          <a:lstStyle/>
          <a:p>
            <a:pPr marL="0" indent="0" algn="l">
              <a:lnSpc>
                <a:spcPts val="1700"/>
              </a:lnSpc>
              <a:buNone/>
            </a:pPr>
            <a:r>
              <a:rPr lang="en-US" sz="1400" kern="0" spc="-21" dirty="0">
                <a:solidFill>
                  <a:srgbClr val="2B4150"/>
                </a:solidFill>
                <a:latin typeface="PT Serif" pitchFamily="34" charset="0"/>
                <a:ea typeface="PT Serif" pitchFamily="34" charset="-122"/>
                <a:cs typeface="PT Serif" pitchFamily="34" charset="-120"/>
              </a:rPr>
              <a:t>Người lao động cần đào tạo kỹ lưỡng về cách sử dụng máy an toàn và hiểu rõ chức năng, cơ chế hoạt động của máy.</a:t>
            </a:r>
            <a:endParaRPr lang="en-US" sz="1400" dirty="0"/>
          </a:p>
        </p:txBody>
      </p:sp>
      <p:pic>
        <p:nvPicPr>
          <p:cNvPr id="10" name="Image 2" descr="preencoded.png"/>
          <p:cNvPicPr>
            <a:picLocks noChangeAspect="1"/>
          </p:cNvPicPr>
          <p:nvPr/>
        </p:nvPicPr>
        <p:blipFill>
          <a:blip r:embed="rId5"/>
          <a:stretch>
            <a:fillRect/>
          </a:stretch>
        </p:blipFill>
        <p:spPr>
          <a:xfrm>
            <a:off x="2641342" y="4592774"/>
            <a:ext cx="682228" cy="1091684"/>
          </a:xfrm>
          <a:prstGeom prst="rect">
            <a:avLst/>
          </a:prstGeom>
        </p:spPr>
      </p:pic>
      <p:sp>
        <p:nvSpPr>
          <p:cNvPr id="11" name="Text 6"/>
          <p:cNvSpPr/>
          <p:nvPr/>
        </p:nvSpPr>
        <p:spPr>
          <a:xfrm>
            <a:off x="3528238" y="4824284"/>
            <a:ext cx="2501741" cy="213241"/>
          </a:xfrm>
          <a:prstGeom prst="rect">
            <a:avLst/>
          </a:prstGeom>
          <a:noFill/>
          <a:ln/>
        </p:spPr>
        <p:txBody>
          <a:bodyPr wrap="none" lIns="0" tIns="0" rIns="0" bIns="0" rtlCol="0" anchor="t"/>
          <a:lstStyle/>
          <a:p>
            <a:pPr marL="0" indent="0" algn="l">
              <a:lnSpc>
                <a:spcPts val="1650"/>
              </a:lnSpc>
              <a:buNone/>
            </a:pPr>
            <a:r>
              <a:rPr lang="en-US" sz="1600" b="1" kern="0" spc="-40" dirty="0">
                <a:solidFill>
                  <a:srgbClr val="2B4150"/>
                </a:solidFill>
                <a:latin typeface="Montserrat Medium" panose="00000600000000000000" pitchFamily="2" charset="0"/>
                <a:ea typeface="MuseoModerno Bold" pitchFamily="34" charset="-122"/>
                <a:cs typeface="MuseoModerno Bold" pitchFamily="34" charset="-120"/>
              </a:rPr>
              <a:t>Sử dụng thiết bị bảo hộ cá nhân</a:t>
            </a:r>
            <a:endParaRPr lang="en-US" sz="1600" dirty="0"/>
          </a:p>
        </p:txBody>
      </p:sp>
      <p:sp>
        <p:nvSpPr>
          <p:cNvPr id="12" name="Text 7"/>
          <p:cNvSpPr/>
          <p:nvPr/>
        </p:nvSpPr>
        <p:spPr>
          <a:xfrm>
            <a:off x="3528238" y="5119321"/>
            <a:ext cx="7573923" cy="533780"/>
          </a:xfrm>
          <a:prstGeom prst="rect">
            <a:avLst/>
          </a:prstGeom>
          <a:noFill/>
          <a:ln/>
        </p:spPr>
        <p:txBody>
          <a:bodyPr wrap="none" lIns="0" tIns="0" rIns="0" bIns="0" rtlCol="0" anchor="t"/>
          <a:lstStyle/>
          <a:p>
            <a:pPr marL="0" indent="0" algn="l">
              <a:lnSpc>
                <a:spcPts val="1700"/>
              </a:lnSpc>
              <a:buNone/>
            </a:pPr>
            <a:r>
              <a:rPr lang="en-US" sz="1400" kern="0" spc="-21" dirty="0">
                <a:solidFill>
                  <a:srgbClr val="2B4150"/>
                </a:solidFill>
                <a:latin typeface="PT Serif" pitchFamily="34" charset="0"/>
                <a:ea typeface="PT Serif" pitchFamily="34" charset="-122"/>
                <a:cs typeface="PT Serif" pitchFamily="34" charset="-120"/>
              </a:rPr>
              <a:t>Găng tay, kính bảo hộ, khẩu trang là bắt buộc để bảo vệ người vận hành khỏi bụi, mảnh vụn, và tác nhân gây hại.</a:t>
            </a:r>
            <a:endParaRPr lang="en-US" sz="1400" dirty="0"/>
          </a:p>
        </p:txBody>
      </p:sp>
      <p:pic>
        <p:nvPicPr>
          <p:cNvPr id="13" name="Image 3" descr="preencoded.png"/>
          <p:cNvPicPr>
            <a:picLocks noChangeAspect="1"/>
          </p:cNvPicPr>
          <p:nvPr/>
        </p:nvPicPr>
        <p:blipFill>
          <a:blip r:embed="rId6"/>
          <a:stretch>
            <a:fillRect/>
          </a:stretch>
        </p:blipFill>
        <p:spPr>
          <a:xfrm>
            <a:off x="2641342" y="5684458"/>
            <a:ext cx="682228" cy="1091684"/>
          </a:xfrm>
          <a:prstGeom prst="rect">
            <a:avLst/>
          </a:prstGeom>
        </p:spPr>
      </p:pic>
      <p:sp>
        <p:nvSpPr>
          <p:cNvPr id="14" name="Text 8"/>
          <p:cNvSpPr/>
          <p:nvPr/>
        </p:nvSpPr>
        <p:spPr>
          <a:xfrm>
            <a:off x="3528238" y="5915968"/>
            <a:ext cx="1889403" cy="213241"/>
          </a:xfrm>
          <a:prstGeom prst="rect">
            <a:avLst/>
          </a:prstGeom>
          <a:noFill/>
          <a:ln/>
        </p:spPr>
        <p:txBody>
          <a:bodyPr wrap="none" lIns="0" tIns="0" rIns="0" bIns="0" rtlCol="0" anchor="t"/>
          <a:lstStyle/>
          <a:p>
            <a:pPr marL="0" indent="0" algn="l">
              <a:lnSpc>
                <a:spcPts val="1650"/>
              </a:lnSpc>
              <a:buNone/>
            </a:pPr>
            <a:r>
              <a:rPr lang="en-US" sz="1600" b="1" kern="0" spc="-40" dirty="0">
                <a:solidFill>
                  <a:srgbClr val="2B4150"/>
                </a:solidFill>
                <a:latin typeface="Montserrat Medium" panose="00000600000000000000" pitchFamily="2" charset="0"/>
                <a:ea typeface="MuseoModerno Bold" pitchFamily="34" charset="-122"/>
                <a:cs typeface="MuseoModerno Bold" pitchFamily="34" charset="-120"/>
              </a:rPr>
              <a:t>Tổ chức khu vực làm việc</a:t>
            </a:r>
            <a:endParaRPr lang="en-US" sz="1600" dirty="0"/>
          </a:p>
        </p:txBody>
      </p:sp>
      <p:sp>
        <p:nvSpPr>
          <p:cNvPr id="15" name="Text 9"/>
          <p:cNvSpPr/>
          <p:nvPr/>
        </p:nvSpPr>
        <p:spPr>
          <a:xfrm>
            <a:off x="3528238" y="6211005"/>
            <a:ext cx="7573923" cy="533780"/>
          </a:xfrm>
          <a:prstGeom prst="rect">
            <a:avLst/>
          </a:prstGeom>
          <a:noFill/>
          <a:ln/>
        </p:spPr>
        <p:txBody>
          <a:bodyPr wrap="none" lIns="0" tIns="0" rIns="0" bIns="0" rtlCol="0" anchor="t"/>
          <a:lstStyle/>
          <a:p>
            <a:pPr marL="0" indent="0" algn="l">
              <a:lnSpc>
                <a:spcPts val="1700"/>
              </a:lnSpc>
              <a:buNone/>
            </a:pPr>
            <a:r>
              <a:rPr lang="en-US" sz="1400" kern="0" spc="-21" dirty="0">
                <a:solidFill>
                  <a:srgbClr val="2B4150"/>
                </a:solidFill>
                <a:latin typeface="PT Serif" pitchFamily="34" charset="0"/>
                <a:ea typeface="PT Serif" pitchFamily="34" charset="-122"/>
                <a:cs typeface="PT Serif" pitchFamily="34" charset="-120"/>
              </a:rPr>
              <a:t>Khu vực làm việc sạch sẽ, có tổ chức giúp giảm nguy cơ tai nạn.</a:t>
            </a:r>
            <a:endParaRPr lang="en-US" sz="1400" dirty="0"/>
          </a:p>
        </p:txBody>
      </p:sp>
      <p:pic>
        <p:nvPicPr>
          <p:cNvPr id="16" name="Image 4" descr="preencoded.png"/>
          <p:cNvPicPr>
            <a:picLocks noChangeAspect="1"/>
          </p:cNvPicPr>
          <p:nvPr/>
        </p:nvPicPr>
        <p:blipFill>
          <a:blip r:embed="rId7"/>
          <a:stretch>
            <a:fillRect/>
          </a:stretch>
        </p:blipFill>
        <p:spPr>
          <a:xfrm>
            <a:off x="2641342" y="6776142"/>
            <a:ext cx="682228" cy="1091684"/>
          </a:xfrm>
          <a:prstGeom prst="rect">
            <a:avLst/>
          </a:prstGeom>
        </p:spPr>
      </p:pic>
      <p:sp>
        <p:nvSpPr>
          <p:cNvPr id="17" name="Text 10"/>
          <p:cNvSpPr/>
          <p:nvPr/>
        </p:nvSpPr>
        <p:spPr>
          <a:xfrm>
            <a:off x="3528238" y="7007652"/>
            <a:ext cx="1952744" cy="213241"/>
          </a:xfrm>
          <a:prstGeom prst="rect">
            <a:avLst/>
          </a:prstGeom>
          <a:noFill/>
          <a:ln/>
        </p:spPr>
        <p:txBody>
          <a:bodyPr wrap="none" lIns="0" tIns="0" rIns="0" bIns="0" rtlCol="0" anchor="t"/>
          <a:lstStyle/>
          <a:p>
            <a:pPr marL="0" indent="0" algn="l">
              <a:lnSpc>
                <a:spcPts val="1650"/>
              </a:lnSpc>
              <a:buNone/>
            </a:pPr>
            <a:r>
              <a:rPr lang="en-US" sz="1600" b="1" kern="0" spc="-40" dirty="0">
                <a:solidFill>
                  <a:srgbClr val="2B4150"/>
                </a:solidFill>
                <a:latin typeface="Montserrat Medium" panose="00000600000000000000" pitchFamily="2" charset="0"/>
                <a:ea typeface="MuseoModerno Bold" pitchFamily="34" charset="-122"/>
                <a:cs typeface="MuseoModerno Bold" pitchFamily="34" charset="-120"/>
              </a:rPr>
              <a:t>Kiểm tra an toàn định kỳ</a:t>
            </a:r>
            <a:endParaRPr lang="en-US" sz="1600" dirty="0"/>
          </a:p>
        </p:txBody>
      </p:sp>
      <p:sp>
        <p:nvSpPr>
          <p:cNvPr id="18" name="Text 11"/>
          <p:cNvSpPr/>
          <p:nvPr/>
        </p:nvSpPr>
        <p:spPr>
          <a:xfrm>
            <a:off x="3528238" y="7302689"/>
            <a:ext cx="7573923" cy="533780"/>
          </a:xfrm>
          <a:prstGeom prst="rect">
            <a:avLst/>
          </a:prstGeom>
          <a:noFill/>
          <a:ln/>
        </p:spPr>
        <p:txBody>
          <a:bodyPr wrap="none" lIns="0" tIns="0" rIns="0" bIns="0" rtlCol="0" anchor="t"/>
          <a:lstStyle/>
          <a:p>
            <a:pPr marL="0" indent="0" algn="l">
              <a:lnSpc>
                <a:spcPts val="1700"/>
              </a:lnSpc>
              <a:buNone/>
            </a:pPr>
            <a:r>
              <a:rPr lang="en-US" sz="1400" b="1" kern="0" spc="-21" dirty="0">
                <a:solidFill>
                  <a:srgbClr val="2B4150"/>
                </a:solidFill>
                <a:latin typeface="PT Serif" pitchFamily="34" charset="0"/>
                <a:ea typeface="PT Serif" pitchFamily="34" charset="-122"/>
                <a:cs typeface="PT Serif" pitchFamily="34" charset="-120"/>
              </a:rPr>
              <a:t>Kiểm tra an toàn</a:t>
            </a:r>
            <a:r>
              <a:rPr lang="en-US" sz="1400" kern="0" spc="-21" dirty="0">
                <a:solidFill>
                  <a:srgbClr val="2B4150"/>
                </a:solidFill>
                <a:latin typeface="PT Serif" pitchFamily="34" charset="0"/>
                <a:ea typeface="PT Serif" pitchFamily="34" charset="-122"/>
                <a:cs typeface="PT Serif" pitchFamily="34" charset="-120"/>
              </a:rPr>
              <a:t> và </a:t>
            </a:r>
            <a:r>
              <a:rPr lang="en-US" sz="1400" b="1" kern="0" spc="-21" dirty="0">
                <a:solidFill>
                  <a:srgbClr val="2B4150"/>
                </a:solidFill>
                <a:latin typeface="PT Serif" pitchFamily="34" charset="0"/>
                <a:ea typeface="PT Serif" pitchFamily="34" charset="-122"/>
                <a:cs typeface="PT Serif" pitchFamily="34" charset="-120"/>
              </a:rPr>
              <a:t>họp an toàn lao động</a:t>
            </a:r>
            <a:r>
              <a:rPr lang="en-US" sz="1400" kern="0" spc="-21" dirty="0">
                <a:solidFill>
                  <a:srgbClr val="2B4150"/>
                </a:solidFill>
                <a:latin typeface="PT Serif" pitchFamily="34" charset="0"/>
                <a:ea typeface="PT Serif" pitchFamily="34" charset="-122"/>
                <a:cs typeface="PT Serif" pitchFamily="34" charset="-120"/>
              </a:rPr>
              <a:t> để nhắc nhở và chia sẻ kinh nghiệm.</a:t>
            </a:r>
            <a:endParaRPr lang="en-US" sz="1400" dirty="0"/>
          </a:p>
        </p:txBody>
      </p:sp>
      <p:pic>
        <p:nvPicPr>
          <p:cNvPr id="19" name="Picture 18">
            <a:extLst>
              <a:ext uri="{FF2B5EF4-FFF2-40B4-BE49-F238E27FC236}">
                <a16:creationId xmlns:a16="http://schemas.microsoft.com/office/drawing/2014/main" id="{79F9015F-ABC5-08EA-932A-F181003CB687}"/>
              </a:ext>
            </a:extLst>
          </p:cNvPr>
          <p:cNvPicPr>
            <a:picLocks noChangeAspect="1"/>
          </p:cNvPicPr>
          <p:nvPr/>
        </p:nvPicPr>
        <p:blipFill>
          <a:blip r:embed="rId8"/>
          <a:stretch>
            <a:fillRect/>
          </a:stretch>
        </p:blipFill>
        <p:spPr>
          <a:xfrm>
            <a:off x="11816862" y="7363917"/>
            <a:ext cx="2701172" cy="8364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85980" y="472559"/>
            <a:ext cx="4658439" cy="2136577"/>
          </a:xfrm>
          <a:prstGeom prst="rect">
            <a:avLst/>
          </a:prstGeom>
        </p:spPr>
      </p:pic>
      <p:sp>
        <p:nvSpPr>
          <p:cNvPr id="3" name="Shape 0"/>
          <p:cNvSpPr/>
          <p:nvPr/>
        </p:nvSpPr>
        <p:spPr>
          <a:xfrm>
            <a:off x="601385" y="2888218"/>
            <a:ext cx="13427631" cy="22860"/>
          </a:xfrm>
          <a:prstGeom prst="roundRect">
            <a:avLst>
              <a:gd name="adj" fmla="val 315696"/>
            </a:avLst>
          </a:prstGeom>
          <a:solidFill>
            <a:srgbClr val="B9D0DE"/>
          </a:solidFill>
          <a:ln/>
        </p:spPr>
      </p:sp>
      <p:sp>
        <p:nvSpPr>
          <p:cNvPr id="4" name="Shape 1"/>
          <p:cNvSpPr/>
          <p:nvPr/>
        </p:nvSpPr>
        <p:spPr>
          <a:xfrm>
            <a:off x="7303651" y="2888159"/>
            <a:ext cx="22860" cy="601385"/>
          </a:xfrm>
          <a:prstGeom prst="roundRect">
            <a:avLst>
              <a:gd name="adj" fmla="val 315696"/>
            </a:avLst>
          </a:prstGeom>
          <a:solidFill>
            <a:srgbClr val="2B678C"/>
          </a:solidFill>
          <a:ln/>
        </p:spPr>
      </p:sp>
      <p:sp>
        <p:nvSpPr>
          <p:cNvPr id="5" name="Shape 2"/>
          <p:cNvSpPr/>
          <p:nvPr/>
        </p:nvSpPr>
        <p:spPr>
          <a:xfrm>
            <a:off x="7164824" y="2737902"/>
            <a:ext cx="300633" cy="300633"/>
          </a:xfrm>
          <a:prstGeom prst="roundRect">
            <a:avLst>
              <a:gd name="adj" fmla="val 24005"/>
            </a:avLst>
          </a:prstGeom>
          <a:solidFill>
            <a:srgbClr val="124E73"/>
          </a:solidFill>
          <a:ln w="7620">
            <a:solidFill>
              <a:srgbClr val="2B678C"/>
            </a:solidFill>
            <a:prstDash val="solid"/>
          </a:ln>
        </p:spPr>
      </p:sp>
      <p:sp>
        <p:nvSpPr>
          <p:cNvPr id="6" name="Text 3"/>
          <p:cNvSpPr/>
          <p:nvPr/>
        </p:nvSpPr>
        <p:spPr>
          <a:xfrm>
            <a:off x="5442823" y="3661410"/>
            <a:ext cx="3744635" cy="268486"/>
          </a:xfrm>
          <a:prstGeom prst="rect">
            <a:avLst/>
          </a:prstGeom>
          <a:noFill/>
          <a:ln/>
        </p:spPr>
        <p:txBody>
          <a:bodyPr wrap="none" lIns="0" tIns="0" rIns="0" bIns="0" rtlCol="0" anchor="t"/>
          <a:lstStyle/>
          <a:p>
            <a:pPr marL="0" indent="0" algn="ctr">
              <a:lnSpc>
                <a:spcPts val="2100"/>
              </a:lnSpc>
              <a:buNone/>
            </a:pPr>
            <a:r>
              <a:rPr lang="en-US" sz="2400" b="1" kern="0" spc="-51" dirty="0">
                <a:solidFill>
                  <a:srgbClr val="2B4150"/>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400" dirty="0"/>
          </a:p>
        </p:txBody>
      </p:sp>
      <p:sp>
        <p:nvSpPr>
          <p:cNvPr id="7" name="Shape 4"/>
          <p:cNvSpPr/>
          <p:nvPr/>
        </p:nvSpPr>
        <p:spPr>
          <a:xfrm>
            <a:off x="601385" y="4123134"/>
            <a:ext cx="13427631" cy="1005126"/>
          </a:xfrm>
          <a:prstGeom prst="roundRect">
            <a:avLst>
              <a:gd name="adj" fmla="val 7180"/>
            </a:avLst>
          </a:prstGeom>
          <a:solidFill>
            <a:srgbClr val="124E73"/>
          </a:solidFill>
          <a:ln w="7620">
            <a:solidFill>
              <a:srgbClr val="2B678C"/>
            </a:solidFill>
            <a:prstDash val="solid"/>
          </a:ln>
        </p:spPr>
      </p:sp>
      <p:sp>
        <p:nvSpPr>
          <p:cNvPr id="8" name="Text 5"/>
          <p:cNvSpPr/>
          <p:nvPr/>
        </p:nvSpPr>
        <p:spPr>
          <a:xfrm>
            <a:off x="780812" y="4302562"/>
            <a:ext cx="3526988" cy="268486"/>
          </a:xfrm>
          <a:prstGeom prst="rect">
            <a:avLst/>
          </a:prstGeom>
          <a:noFill/>
          <a:ln/>
        </p:spPr>
        <p:txBody>
          <a:bodyPr wrap="none" lIns="0" tIns="0" rIns="0" bIns="0" rtlCol="0" anchor="t"/>
          <a:lstStyle/>
          <a:p>
            <a:pPr marL="0" indent="0">
              <a:lnSpc>
                <a:spcPts val="2100"/>
              </a:lnSpc>
              <a:buNone/>
            </a:pPr>
            <a:r>
              <a:rPr lang="en-US" sz="1650" b="1" kern="0" spc="-51" dirty="0">
                <a:solidFill>
                  <a:srgbClr val="FFFFFF"/>
                </a:solidFill>
                <a:latin typeface="Montserrat Medium" panose="00000600000000000000" pitchFamily="2" charset="0"/>
                <a:ea typeface="MuseoModerno Bold" pitchFamily="34" charset="-122"/>
                <a:cs typeface="MuseoModerno Bold" pitchFamily="34" charset="-120"/>
              </a:rPr>
              <a:t>Xác định và đánh dấu vùng an toàn</a:t>
            </a:r>
            <a:endParaRPr lang="en-US" sz="1650" dirty="0"/>
          </a:p>
        </p:txBody>
      </p:sp>
      <p:sp>
        <p:nvSpPr>
          <p:cNvPr id="9" name="Text 6"/>
          <p:cNvSpPr/>
          <p:nvPr/>
        </p:nvSpPr>
        <p:spPr>
          <a:xfrm>
            <a:off x="780812" y="4674037"/>
            <a:ext cx="13068776" cy="274796"/>
          </a:xfrm>
          <a:prstGeom prst="rect">
            <a:avLst/>
          </a:prstGeom>
          <a:noFill/>
          <a:ln/>
        </p:spPr>
        <p:txBody>
          <a:bodyPr wrap="none" lIns="0" tIns="0" rIns="0" bIns="0" rtlCol="0" anchor="t"/>
          <a:lstStyle/>
          <a:p>
            <a:pPr marL="0" indent="0">
              <a:lnSpc>
                <a:spcPts val="2150"/>
              </a:lnSpc>
              <a:buNone/>
            </a:pPr>
            <a:r>
              <a:rPr lang="en-US" sz="1350" kern="0" spc="-27" dirty="0">
                <a:solidFill>
                  <a:srgbClr val="FFFFFF"/>
                </a:solidFill>
                <a:latin typeface="PT Serif" pitchFamily="34" charset="0"/>
                <a:ea typeface="PT Serif" pitchFamily="34" charset="-122"/>
                <a:cs typeface="PT Serif" pitchFamily="34" charset="-120"/>
              </a:rPr>
              <a:t>Xác định các khu vực nguy cơ cao như gần lưỡi cắt và khu vực máy hoạt động. Các khu vực này cần được đánh dấu rõ ràng để người lao động nhận biết và tránh xa.</a:t>
            </a:r>
            <a:endParaRPr lang="en-US" sz="1350" dirty="0"/>
          </a:p>
        </p:txBody>
      </p:sp>
      <p:sp>
        <p:nvSpPr>
          <p:cNvPr id="10" name="Shape 7"/>
          <p:cNvSpPr/>
          <p:nvPr/>
        </p:nvSpPr>
        <p:spPr>
          <a:xfrm>
            <a:off x="601385" y="5300067"/>
            <a:ext cx="13427631" cy="1005126"/>
          </a:xfrm>
          <a:prstGeom prst="roundRect">
            <a:avLst>
              <a:gd name="adj" fmla="val 7180"/>
            </a:avLst>
          </a:prstGeom>
          <a:solidFill>
            <a:srgbClr val="124E73"/>
          </a:solidFill>
          <a:ln w="7620">
            <a:solidFill>
              <a:srgbClr val="2B678C"/>
            </a:solidFill>
            <a:prstDash val="solid"/>
          </a:ln>
        </p:spPr>
      </p:sp>
      <p:sp>
        <p:nvSpPr>
          <p:cNvPr id="11" name="Text 8"/>
          <p:cNvSpPr/>
          <p:nvPr/>
        </p:nvSpPr>
        <p:spPr>
          <a:xfrm>
            <a:off x="780812" y="5479494"/>
            <a:ext cx="3030855" cy="268486"/>
          </a:xfrm>
          <a:prstGeom prst="rect">
            <a:avLst/>
          </a:prstGeom>
          <a:noFill/>
          <a:ln/>
        </p:spPr>
        <p:txBody>
          <a:bodyPr wrap="none" lIns="0" tIns="0" rIns="0" bIns="0" rtlCol="0" anchor="t"/>
          <a:lstStyle/>
          <a:p>
            <a:pPr marL="0" indent="0">
              <a:lnSpc>
                <a:spcPts val="2100"/>
              </a:lnSpc>
              <a:buNone/>
            </a:pPr>
            <a:r>
              <a:rPr lang="en-US" sz="1650" b="1" kern="0" spc="-51" dirty="0">
                <a:solidFill>
                  <a:srgbClr val="FFFFFF"/>
                </a:solidFill>
                <a:latin typeface="Montserrat Medium" panose="00000600000000000000" pitchFamily="2" charset="0"/>
                <a:ea typeface="MuseoModerno Bold" pitchFamily="34" charset="-122"/>
                <a:cs typeface="MuseoModerno Bold" pitchFamily="34" charset="-120"/>
              </a:rPr>
              <a:t>Sử dụng dây chắn và rào ngăn</a:t>
            </a:r>
            <a:endParaRPr lang="en-US" sz="1650" dirty="0"/>
          </a:p>
        </p:txBody>
      </p:sp>
      <p:sp>
        <p:nvSpPr>
          <p:cNvPr id="12" name="Text 9"/>
          <p:cNvSpPr/>
          <p:nvPr/>
        </p:nvSpPr>
        <p:spPr>
          <a:xfrm>
            <a:off x="780812" y="5850969"/>
            <a:ext cx="13068776" cy="274796"/>
          </a:xfrm>
          <a:prstGeom prst="rect">
            <a:avLst/>
          </a:prstGeom>
          <a:noFill/>
          <a:ln/>
        </p:spPr>
        <p:txBody>
          <a:bodyPr wrap="none" lIns="0" tIns="0" rIns="0" bIns="0" rtlCol="0" anchor="t"/>
          <a:lstStyle/>
          <a:p>
            <a:pPr marL="0" indent="0">
              <a:lnSpc>
                <a:spcPts val="2150"/>
              </a:lnSpc>
              <a:buNone/>
            </a:pPr>
            <a:r>
              <a:rPr lang="en-US" sz="1350" b="1" kern="0" spc="-27" dirty="0">
                <a:solidFill>
                  <a:srgbClr val="FFFFFF"/>
                </a:solidFill>
                <a:latin typeface="PT Serif" pitchFamily="34" charset="0"/>
                <a:ea typeface="PT Serif" pitchFamily="34" charset="-122"/>
                <a:cs typeface="PT Serif" pitchFamily="34" charset="-120"/>
              </a:rPr>
              <a:t>Dây chắn</a:t>
            </a:r>
            <a:r>
              <a:rPr lang="en-US" sz="1350" kern="0" spc="-27" dirty="0">
                <a:solidFill>
                  <a:srgbClr val="FFFFFF"/>
                </a:solidFill>
                <a:latin typeface="PT Serif" pitchFamily="34" charset="0"/>
                <a:ea typeface="PT Serif" pitchFamily="34" charset="-122"/>
                <a:cs typeface="PT Serif" pitchFamily="34" charset="-120"/>
              </a:rPr>
              <a:t> và </a:t>
            </a:r>
            <a:r>
              <a:rPr lang="en-US" sz="1350" b="1" kern="0" spc="-27" dirty="0">
                <a:solidFill>
                  <a:srgbClr val="FFFFFF"/>
                </a:solidFill>
                <a:latin typeface="PT Serif" pitchFamily="34" charset="0"/>
                <a:ea typeface="PT Serif" pitchFamily="34" charset="-122"/>
                <a:cs typeface="PT Serif" pitchFamily="34" charset="-120"/>
              </a:rPr>
              <a:t>rào ngăn</a:t>
            </a:r>
            <a:r>
              <a:rPr lang="en-US" sz="1350" kern="0" spc="-27" dirty="0">
                <a:solidFill>
                  <a:srgbClr val="FFFFFF"/>
                </a:solidFill>
                <a:latin typeface="PT Serif" pitchFamily="34" charset="0"/>
                <a:ea typeface="PT Serif" pitchFamily="34" charset="-122"/>
                <a:cs typeface="PT Serif" pitchFamily="34" charset="-120"/>
              </a:rPr>
              <a:t> giúp bảo vệ và ngăn cách khu vực làm việc chính với các khu vực khác, chỉ cho phép những người có trách nhiệm tiếp cận.</a:t>
            </a:r>
            <a:endParaRPr lang="en-US" sz="1350" dirty="0"/>
          </a:p>
        </p:txBody>
      </p:sp>
      <p:sp>
        <p:nvSpPr>
          <p:cNvPr id="13" name="Shape 10"/>
          <p:cNvSpPr/>
          <p:nvPr/>
        </p:nvSpPr>
        <p:spPr>
          <a:xfrm>
            <a:off x="601385" y="6477000"/>
            <a:ext cx="13427631" cy="1279922"/>
          </a:xfrm>
          <a:prstGeom prst="roundRect">
            <a:avLst>
              <a:gd name="adj" fmla="val 5638"/>
            </a:avLst>
          </a:prstGeom>
          <a:solidFill>
            <a:srgbClr val="124E73"/>
          </a:solidFill>
          <a:ln w="7620">
            <a:solidFill>
              <a:srgbClr val="2B678C"/>
            </a:solidFill>
            <a:prstDash val="solid"/>
          </a:ln>
        </p:spPr>
      </p:sp>
      <p:sp>
        <p:nvSpPr>
          <p:cNvPr id="14" name="Text 11"/>
          <p:cNvSpPr/>
          <p:nvPr/>
        </p:nvSpPr>
        <p:spPr>
          <a:xfrm>
            <a:off x="780812" y="6656427"/>
            <a:ext cx="2982992" cy="268486"/>
          </a:xfrm>
          <a:prstGeom prst="rect">
            <a:avLst/>
          </a:prstGeom>
          <a:noFill/>
          <a:ln/>
        </p:spPr>
        <p:txBody>
          <a:bodyPr wrap="none" lIns="0" tIns="0" rIns="0" bIns="0" rtlCol="0" anchor="t"/>
          <a:lstStyle/>
          <a:p>
            <a:pPr marL="0" indent="0">
              <a:lnSpc>
                <a:spcPts val="2100"/>
              </a:lnSpc>
              <a:buNone/>
            </a:pPr>
            <a:r>
              <a:rPr lang="en-US" sz="1650" b="1" kern="0" spc="-51" dirty="0">
                <a:solidFill>
                  <a:srgbClr val="FFFFFF"/>
                </a:solidFill>
                <a:latin typeface="Montserrat Medium" panose="00000600000000000000" pitchFamily="2" charset="0"/>
                <a:ea typeface="MuseoModerno Bold" pitchFamily="34" charset="-122"/>
                <a:cs typeface="MuseoModerno Bold" pitchFamily="34" charset="-120"/>
              </a:rPr>
              <a:t>Tổ chức buổi tập huấn an toàn</a:t>
            </a:r>
            <a:endParaRPr lang="en-US" sz="1650" dirty="0"/>
          </a:p>
        </p:txBody>
      </p:sp>
      <p:sp>
        <p:nvSpPr>
          <p:cNvPr id="15" name="Text 12"/>
          <p:cNvSpPr/>
          <p:nvPr/>
        </p:nvSpPr>
        <p:spPr>
          <a:xfrm>
            <a:off x="780812" y="7027902"/>
            <a:ext cx="13068776" cy="549593"/>
          </a:xfrm>
          <a:prstGeom prst="rect">
            <a:avLst/>
          </a:prstGeom>
          <a:noFill/>
          <a:ln/>
        </p:spPr>
        <p:txBody>
          <a:bodyPr wrap="square" lIns="0" tIns="0" rIns="0" bIns="0" rtlCol="0" anchor="t"/>
          <a:lstStyle/>
          <a:p>
            <a:pPr marL="0" indent="0">
              <a:lnSpc>
                <a:spcPts val="2150"/>
              </a:lnSpc>
              <a:buNone/>
            </a:pPr>
            <a:r>
              <a:rPr lang="en-US" sz="1350" b="1" kern="0" spc="-27" dirty="0">
                <a:solidFill>
                  <a:srgbClr val="FFFFFF"/>
                </a:solidFill>
                <a:latin typeface="PT Serif" pitchFamily="34" charset="0"/>
                <a:ea typeface="PT Serif" pitchFamily="34" charset="-122"/>
                <a:cs typeface="PT Serif" pitchFamily="34" charset="-120"/>
              </a:rPr>
              <a:t>Tập huấn an toàn lao động</a:t>
            </a:r>
            <a:r>
              <a:rPr lang="en-US" sz="1350" kern="0" spc="-27" dirty="0">
                <a:solidFill>
                  <a:srgbClr val="FFFFFF"/>
                </a:solidFill>
                <a:latin typeface="PT Serif" pitchFamily="34" charset="0"/>
                <a:ea typeface="PT Serif" pitchFamily="34" charset="-122"/>
                <a:cs typeface="PT Serif" pitchFamily="34" charset="-120"/>
              </a:rPr>
              <a:t> nhấn mạnh tầm quan trọng của việc </a:t>
            </a:r>
            <a:r>
              <a:rPr lang="en-US" sz="1350" b="1" kern="0" spc="-27" dirty="0">
                <a:solidFill>
                  <a:srgbClr val="FFFFFF"/>
                </a:solidFill>
                <a:latin typeface="PT Serif" pitchFamily="34" charset="0"/>
                <a:ea typeface="PT Serif" pitchFamily="34" charset="-122"/>
                <a:cs typeface="PT Serif" pitchFamily="34" charset="-120"/>
              </a:rPr>
              <a:t>xác định và duy trì vùng an toàn</a:t>
            </a:r>
            <a:r>
              <a:rPr lang="en-US" sz="1350" kern="0" spc="-27" dirty="0">
                <a:solidFill>
                  <a:srgbClr val="FFFFFF"/>
                </a:solidFill>
                <a:latin typeface="PT Serif" pitchFamily="34" charset="0"/>
                <a:ea typeface="PT Serif" pitchFamily="34" charset="-122"/>
                <a:cs typeface="PT Serif" pitchFamily="34" charset="-120"/>
              </a:rPr>
              <a:t> để người lao động làm việc tự tin, nâng cao hiệu suất và tạo môi trường an toàn.</a:t>
            </a:r>
            <a:endParaRPr lang="en-US" sz="1350" dirty="0"/>
          </a:p>
        </p:txBody>
      </p:sp>
      <p:pic>
        <p:nvPicPr>
          <p:cNvPr id="16" name="Picture 15">
            <a:extLst>
              <a:ext uri="{FF2B5EF4-FFF2-40B4-BE49-F238E27FC236}">
                <a16:creationId xmlns:a16="http://schemas.microsoft.com/office/drawing/2014/main" id="{999338CE-3759-CC2E-D7BE-33DBFDE6D3AC}"/>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760101"/>
            <a:ext cx="7556421" cy="30480"/>
          </a:xfrm>
          <a:prstGeom prst="roundRect">
            <a:avLst>
              <a:gd name="adj" fmla="val 312558"/>
            </a:avLst>
          </a:prstGeom>
          <a:solidFill>
            <a:srgbClr val="B9D0DE"/>
          </a:solidFill>
          <a:ln/>
        </p:spPr>
      </p:sp>
      <p:sp>
        <p:nvSpPr>
          <p:cNvPr id="4" name="Shape 1"/>
          <p:cNvSpPr/>
          <p:nvPr/>
        </p:nvSpPr>
        <p:spPr>
          <a:xfrm>
            <a:off x="4556641" y="1760041"/>
            <a:ext cx="30480" cy="793790"/>
          </a:xfrm>
          <a:prstGeom prst="roundRect">
            <a:avLst>
              <a:gd name="adj" fmla="val 312558"/>
            </a:avLst>
          </a:prstGeom>
          <a:solidFill>
            <a:srgbClr val="2B678C"/>
          </a:solidFill>
          <a:ln/>
        </p:spPr>
      </p:sp>
      <p:sp>
        <p:nvSpPr>
          <p:cNvPr id="5" name="Shape 2"/>
          <p:cNvSpPr/>
          <p:nvPr/>
        </p:nvSpPr>
        <p:spPr>
          <a:xfrm>
            <a:off x="4373523" y="1561683"/>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352972" y="2725391"/>
            <a:ext cx="4468297" cy="354330"/>
          </a:xfrm>
          <a:prstGeom prst="rect">
            <a:avLst/>
          </a:prstGeom>
          <a:noFill/>
          <a:ln/>
        </p:spPr>
        <p:txBody>
          <a:bodyPr wrap="none" lIns="0" tIns="0" rIns="0" bIns="0" rtlCol="0" anchor="t"/>
          <a:lstStyle/>
          <a:p>
            <a:pPr marL="0" indent="0" algn="ctr">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400" dirty="0"/>
          </a:p>
        </p:txBody>
      </p:sp>
      <p:sp>
        <p:nvSpPr>
          <p:cNvPr id="7" name="Text 4"/>
          <p:cNvSpPr/>
          <p:nvPr/>
        </p:nvSpPr>
        <p:spPr>
          <a:xfrm>
            <a:off x="1020605" y="3803373"/>
            <a:ext cx="7761655"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Găng tay bảo hộ</a:t>
            </a:r>
            <a:r>
              <a:rPr lang="en-US" sz="1750" kern="0" spc="-36" dirty="0">
                <a:solidFill>
                  <a:srgbClr val="2B4150"/>
                </a:solidFill>
                <a:latin typeface="PT Serif" pitchFamily="34" charset="0"/>
                <a:ea typeface="PT Serif" pitchFamily="34" charset="-122"/>
                <a:cs typeface="PT Serif" pitchFamily="34" charset="-120"/>
              </a:rPr>
              <a:t> giúp bảo vệ tay khỏi </a:t>
            </a:r>
            <a:r>
              <a:rPr lang="en-US" sz="1750" b="1" kern="0" spc="-36" dirty="0">
                <a:solidFill>
                  <a:srgbClr val="2B4150"/>
                </a:solidFill>
                <a:latin typeface="PT Serif" pitchFamily="34" charset="0"/>
                <a:ea typeface="PT Serif" pitchFamily="34" charset="-122"/>
                <a:cs typeface="PT Serif" pitchFamily="34" charset="-120"/>
              </a:rPr>
              <a:t>vết cắt và thương tích</a:t>
            </a:r>
            <a:r>
              <a:rPr lang="en-US" sz="1750" kern="0" spc="-36" dirty="0">
                <a:solidFill>
                  <a:srgbClr val="2B4150"/>
                </a:solidFill>
                <a:latin typeface="PT Serif" pitchFamily="34" charset="0"/>
                <a:ea typeface="PT Serif" pitchFamily="34" charset="-122"/>
                <a:cs typeface="PT Serif" pitchFamily="34" charset="-120"/>
              </a:rPr>
              <a:t>, đồng thời tăng độ bám khi thao tác.</a:t>
            </a:r>
            <a:endParaRPr lang="en-US" sz="1750" dirty="0"/>
          </a:p>
        </p:txBody>
      </p:sp>
      <p:sp>
        <p:nvSpPr>
          <p:cNvPr id="8" name="Text 5"/>
          <p:cNvSpPr/>
          <p:nvPr/>
        </p:nvSpPr>
        <p:spPr>
          <a:xfrm>
            <a:off x="1020605" y="5000414"/>
            <a:ext cx="7761655"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Kính bảo hộ</a:t>
            </a:r>
            <a:r>
              <a:rPr lang="en-US" sz="1750" kern="0" spc="-36" dirty="0">
                <a:solidFill>
                  <a:srgbClr val="2B4150"/>
                </a:solidFill>
                <a:latin typeface="PT Serif" pitchFamily="34" charset="0"/>
                <a:ea typeface="PT Serif" pitchFamily="34" charset="-122"/>
                <a:cs typeface="PT Serif" pitchFamily="34" charset="-120"/>
              </a:rPr>
              <a:t> bảo vệ mắt khỏi </a:t>
            </a:r>
            <a:r>
              <a:rPr lang="en-US" sz="1750" b="1" kern="0" spc="-36" dirty="0">
                <a:solidFill>
                  <a:srgbClr val="2B4150"/>
                </a:solidFill>
                <a:latin typeface="PT Serif" pitchFamily="34" charset="0"/>
                <a:ea typeface="PT Serif" pitchFamily="34" charset="-122"/>
                <a:cs typeface="PT Serif" pitchFamily="34" charset="-120"/>
              </a:rPr>
              <a:t>mảnh vụn và bụi</a:t>
            </a:r>
            <a:r>
              <a:rPr lang="en-US" sz="1750" kern="0" spc="-36" dirty="0">
                <a:solidFill>
                  <a:srgbClr val="2B4150"/>
                </a:solidFill>
                <a:latin typeface="PT Serif" pitchFamily="34" charset="0"/>
                <a:ea typeface="PT Serif" pitchFamily="34" charset="-122"/>
                <a:cs typeface="PT Serif" pitchFamily="34" charset="-120"/>
              </a:rPr>
              <a:t>, giảm nguy cơ tổn thương mắt.</a:t>
            </a:r>
            <a:endParaRPr lang="en-US" sz="1750" dirty="0"/>
          </a:p>
        </p:txBody>
      </p:sp>
      <p:sp>
        <p:nvSpPr>
          <p:cNvPr id="9" name="Text 6"/>
          <p:cNvSpPr/>
          <p:nvPr/>
        </p:nvSpPr>
        <p:spPr>
          <a:xfrm>
            <a:off x="1020604" y="5862308"/>
            <a:ext cx="7761655"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Khẩu trang chống bụi</a:t>
            </a:r>
            <a:r>
              <a:rPr lang="en-US" sz="1750" kern="0" spc="-36" dirty="0">
                <a:solidFill>
                  <a:srgbClr val="2B4150"/>
                </a:solidFill>
                <a:latin typeface="PT Serif" pitchFamily="34" charset="0"/>
                <a:ea typeface="PT Serif" pitchFamily="34" charset="-122"/>
                <a:cs typeface="PT Serif" pitchFamily="34" charset="-120"/>
              </a:rPr>
              <a:t> giúp bảo vệ hệ </a:t>
            </a:r>
            <a:r>
              <a:rPr lang="en-US" sz="1750" b="1" kern="0" spc="-36" dirty="0">
                <a:solidFill>
                  <a:srgbClr val="2B4150"/>
                </a:solidFill>
                <a:latin typeface="PT Serif" pitchFamily="34" charset="0"/>
                <a:ea typeface="PT Serif" pitchFamily="34" charset="-122"/>
                <a:cs typeface="PT Serif" pitchFamily="34" charset="-120"/>
              </a:rPr>
              <a:t>hô hấp</a:t>
            </a:r>
            <a:r>
              <a:rPr lang="en-US" sz="1750" kern="0" spc="-36" dirty="0">
                <a:solidFill>
                  <a:srgbClr val="2B4150"/>
                </a:solidFill>
                <a:latin typeface="PT Serif" pitchFamily="34" charset="0"/>
                <a:ea typeface="PT Serif" pitchFamily="34" charset="-122"/>
                <a:cs typeface="PT Serif" pitchFamily="34" charset="-120"/>
              </a:rPr>
              <a:t> khỏi bụi và hạt vật liệu gây hại.</a:t>
            </a:r>
            <a:endParaRPr lang="en-US" sz="1750" dirty="0"/>
          </a:p>
        </p:txBody>
      </p:sp>
      <p:sp>
        <p:nvSpPr>
          <p:cNvPr id="10" name="Text 7"/>
          <p:cNvSpPr/>
          <p:nvPr/>
        </p:nvSpPr>
        <p:spPr>
          <a:xfrm>
            <a:off x="1020605" y="6724202"/>
            <a:ext cx="7761655"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Giày bảo hộ</a:t>
            </a:r>
            <a:r>
              <a:rPr lang="en-US" sz="1750" kern="0" spc="-36" dirty="0">
                <a:solidFill>
                  <a:srgbClr val="2B4150"/>
                </a:solidFill>
                <a:latin typeface="PT Serif" pitchFamily="34" charset="0"/>
                <a:ea typeface="PT Serif" pitchFamily="34" charset="-122"/>
                <a:cs typeface="PT Serif" pitchFamily="34" charset="-120"/>
              </a:rPr>
              <a:t> có </a:t>
            </a:r>
            <a:r>
              <a:rPr lang="en-US" sz="1750" b="1" kern="0" spc="-36" dirty="0">
                <a:solidFill>
                  <a:srgbClr val="2B4150"/>
                </a:solidFill>
                <a:latin typeface="PT Serif" pitchFamily="34" charset="0"/>
                <a:ea typeface="PT Serif" pitchFamily="34" charset="-122"/>
                <a:cs typeface="PT Serif" pitchFamily="34" charset="-120"/>
              </a:rPr>
              <a:t>mũi cứng</a:t>
            </a:r>
            <a:r>
              <a:rPr lang="en-US" sz="1750" kern="0" spc="-36" dirty="0">
                <a:solidFill>
                  <a:srgbClr val="2B4150"/>
                </a:solidFill>
                <a:latin typeface="PT Serif" pitchFamily="34" charset="0"/>
                <a:ea typeface="PT Serif" pitchFamily="34" charset="-122"/>
                <a:cs typeface="PT Serif" pitchFamily="34" charset="-120"/>
              </a:rPr>
              <a:t> bảo vệ chân khỏi </a:t>
            </a:r>
            <a:r>
              <a:rPr lang="en-US" sz="1750" b="1" kern="0" spc="-36" dirty="0">
                <a:solidFill>
                  <a:srgbClr val="2B4150"/>
                </a:solidFill>
                <a:latin typeface="PT Serif" pitchFamily="34" charset="0"/>
                <a:ea typeface="PT Serif" pitchFamily="34" charset="-122"/>
                <a:cs typeface="PT Serif" pitchFamily="34" charset="-120"/>
              </a:rPr>
              <a:t>va chạm với vật nặng</a:t>
            </a:r>
            <a:r>
              <a:rPr lang="en-US" sz="1750" kern="0" spc="-36" dirty="0">
                <a:solidFill>
                  <a:srgbClr val="2B4150"/>
                </a:solidFill>
                <a:latin typeface="PT Serif" pitchFamily="34" charset="0"/>
                <a:ea typeface="PT Serif" pitchFamily="34" charset="-122"/>
                <a:cs typeface="PT Serif" pitchFamily="34" charset="-120"/>
              </a:rPr>
              <a:t> trong khu vực làm việc.</a:t>
            </a:r>
            <a:endParaRPr lang="en-US" sz="1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01073" y="444341"/>
            <a:ext cx="4805393" cy="2111047"/>
          </a:xfrm>
          <a:prstGeom prst="rect">
            <a:avLst/>
          </a:prstGeom>
        </p:spPr>
      </p:pic>
      <p:sp>
        <p:nvSpPr>
          <p:cNvPr id="3" name="Shape 0"/>
          <p:cNvSpPr/>
          <p:nvPr/>
        </p:nvSpPr>
        <p:spPr>
          <a:xfrm>
            <a:off x="2743966" y="2981206"/>
            <a:ext cx="9165447" cy="45719"/>
          </a:xfrm>
          <a:prstGeom prst="roundRect">
            <a:avLst>
              <a:gd name="adj" fmla="val 296027"/>
            </a:avLst>
          </a:prstGeom>
          <a:solidFill>
            <a:srgbClr val="B9D0DE"/>
          </a:solidFill>
          <a:ln/>
        </p:spPr>
      </p:sp>
      <p:sp>
        <p:nvSpPr>
          <p:cNvPr id="4" name="Shape 1"/>
          <p:cNvSpPr/>
          <p:nvPr/>
        </p:nvSpPr>
        <p:spPr>
          <a:xfrm>
            <a:off x="7315259" y="3004065"/>
            <a:ext cx="22860" cy="563880"/>
          </a:xfrm>
          <a:prstGeom prst="roundRect">
            <a:avLst>
              <a:gd name="adj" fmla="val 296027"/>
            </a:avLst>
          </a:prstGeom>
          <a:solidFill>
            <a:srgbClr val="2B678C"/>
          </a:solidFill>
          <a:ln/>
        </p:spPr>
      </p:sp>
      <p:sp>
        <p:nvSpPr>
          <p:cNvPr id="5" name="Shape 2"/>
          <p:cNvSpPr/>
          <p:nvPr/>
        </p:nvSpPr>
        <p:spPr>
          <a:xfrm>
            <a:off x="7185719" y="2863095"/>
            <a:ext cx="281940" cy="281940"/>
          </a:xfrm>
          <a:prstGeom prst="roundRect">
            <a:avLst>
              <a:gd name="adj" fmla="val 24002"/>
            </a:avLst>
          </a:prstGeom>
          <a:solidFill>
            <a:srgbClr val="124E73"/>
          </a:solidFill>
          <a:ln w="7620">
            <a:solidFill>
              <a:srgbClr val="2B678C"/>
            </a:solidFill>
            <a:prstDash val="solid"/>
          </a:ln>
        </p:spPr>
      </p:sp>
      <p:sp>
        <p:nvSpPr>
          <p:cNvPr id="6" name="Text 3"/>
          <p:cNvSpPr/>
          <p:nvPr/>
        </p:nvSpPr>
        <p:spPr>
          <a:xfrm>
            <a:off x="5727561" y="3729037"/>
            <a:ext cx="3198138" cy="251817"/>
          </a:xfrm>
          <a:prstGeom prst="rect">
            <a:avLst/>
          </a:prstGeom>
          <a:noFill/>
          <a:ln/>
        </p:spPr>
        <p:txBody>
          <a:bodyPr wrap="none" lIns="0" tIns="0" rIns="0" bIns="0" rtlCol="0" anchor="t"/>
          <a:lstStyle/>
          <a:p>
            <a:pPr marL="0" indent="0" algn="ctr">
              <a:lnSpc>
                <a:spcPts val="1950"/>
              </a:lnSpc>
              <a:buNone/>
            </a:pPr>
            <a:r>
              <a:rPr lang="en-US" sz="3200" b="1" kern="0" spc="-48"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3200" dirty="0"/>
          </a:p>
        </p:txBody>
      </p:sp>
      <p:sp>
        <p:nvSpPr>
          <p:cNvPr id="7" name="Text 4"/>
          <p:cNvSpPr/>
          <p:nvPr/>
        </p:nvSpPr>
        <p:spPr>
          <a:xfrm>
            <a:off x="4543346" y="4267843"/>
            <a:ext cx="8977446" cy="257651"/>
          </a:xfrm>
          <a:prstGeom prst="rect">
            <a:avLst/>
          </a:prstGeom>
          <a:noFill/>
          <a:ln/>
        </p:spPr>
        <p:txBody>
          <a:bodyPr wrap="none" lIns="0" tIns="0" rIns="0" bIns="0" rtlCol="0" anchor="t"/>
          <a:lstStyle/>
          <a:p>
            <a:pPr marL="0" indent="0" algn="l">
              <a:lnSpc>
                <a:spcPts val="2000"/>
              </a:lnSpc>
              <a:buNone/>
            </a:pPr>
            <a:r>
              <a:rPr lang="en-US" sz="1600" b="1" kern="0" spc="-25" dirty="0">
                <a:solidFill>
                  <a:srgbClr val="2B4150"/>
                </a:solidFill>
                <a:latin typeface="PT Serif" pitchFamily="34" charset="0"/>
                <a:ea typeface="PT Serif" pitchFamily="34" charset="-122"/>
                <a:cs typeface="PT Serif" pitchFamily="34" charset="-120"/>
              </a:rPr>
              <a:t>Thiết lập quy trình khẩn cấp:</a:t>
            </a:r>
            <a:endParaRPr lang="en-US" sz="1600" dirty="0"/>
          </a:p>
        </p:txBody>
      </p:sp>
      <p:sp>
        <p:nvSpPr>
          <p:cNvPr id="8" name="Text 5"/>
          <p:cNvSpPr/>
          <p:nvPr/>
        </p:nvSpPr>
        <p:spPr>
          <a:xfrm>
            <a:off x="4543346" y="4622053"/>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b="1" kern="0" spc="-25" dirty="0">
                <a:solidFill>
                  <a:srgbClr val="2B4150"/>
                </a:solidFill>
                <a:latin typeface="PT Serif" pitchFamily="34" charset="0"/>
                <a:ea typeface="PT Serif" pitchFamily="34" charset="-122"/>
                <a:cs typeface="PT Serif" pitchFamily="34" charset="-120"/>
              </a:rPr>
              <a:t>Đào tạo nhân viên</a:t>
            </a:r>
            <a:r>
              <a:rPr lang="en-US" sz="1250" kern="0" spc="-25" dirty="0">
                <a:solidFill>
                  <a:srgbClr val="2B4150"/>
                </a:solidFill>
                <a:latin typeface="PT Serif" pitchFamily="34" charset="0"/>
                <a:ea typeface="PT Serif" pitchFamily="34" charset="-122"/>
                <a:cs typeface="PT Serif" pitchFamily="34" charset="-120"/>
              </a:rPr>
              <a:t> về các tình huống khẩn cấp như hỏa hoạn, chập điện, tai nạn lao động.</a:t>
            </a:r>
            <a:endParaRPr lang="en-US" sz="1250" dirty="0"/>
          </a:p>
        </p:txBody>
      </p:sp>
      <p:sp>
        <p:nvSpPr>
          <p:cNvPr id="9" name="Text 6"/>
          <p:cNvSpPr/>
          <p:nvPr/>
        </p:nvSpPr>
        <p:spPr>
          <a:xfrm>
            <a:off x="4543346" y="4936021"/>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b="1" kern="0" spc="-25" dirty="0">
                <a:solidFill>
                  <a:srgbClr val="2B4150"/>
                </a:solidFill>
                <a:latin typeface="PT Serif" pitchFamily="34" charset="0"/>
                <a:ea typeface="PT Serif" pitchFamily="34" charset="-122"/>
                <a:cs typeface="PT Serif" pitchFamily="34" charset="-120"/>
              </a:rPr>
              <a:t>Ngừng máy và cắt nguồn điện</a:t>
            </a:r>
            <a:r>
              <a:rPr lang="en-US" sz="1250" kern="0" spc="-25" dirty="0">
                <a:solidFill>
                  <a:srgbClr val="2B4150"/>
                </a:solidFill>
                <a:latin typeface="PT Serif" pitchFamily="34" charset="0"/>
                <a:ea typeface="PT Serif" pitchFamily="34" charset="-122"/>
                <a:cs typeface="PT Serif" pitchFamily="34" charset="-120"/>
              </a:rPr>
              <a:t> ngay lập tức để ngăn ngừa nguy hiểm leo thang.</a:t>
            </a:r>
            <a:endParaRPr lang="en-US" sz="1250" dirty="0"/>
          </a:p>
        </p:txBody>
      </p:sp>
      <p:sp>
        <p:nvSpPr>
          <p:cNvPr id="10" name="Text 7"/>
          <p:cNvSpPr/>
          <p:nvPr/>
        </p:nvSpPr>
        <p:spPr>
          <a:xfrm>
            <a:off x="4543346" y="5249989"/>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b="1" kern="0" spc="-25" dirty="0">
                <a:solidFill>
                  <a:srgbClr val="2B4150"/>
                </a:solidFill>
                <a:latin typeface="PT Serif" pitchFamily="34" charset="0"/>
                <a:ea typeface="PT Serif" pitchFamily="34" charset="-122"/>
                <a:cs typeface="PT Serif" pitchFamily="34" charset="-120"/>
              </a:rPr>
              <a:t>Thông báo cho người có trách nhiệm và nhân viên y tế</a:t>
            </a:r>
            <a:r>
              <a:rPr lang="en-US" sz="1250" kern="0" spc="-25" dirty="0">
                <a:solidFill>
                  <a:srgbClr val="2B4150"/>
                </a:solidFill>
                <a:latin typeface="PT Serif" pitchFamily="34" charset="0"/>
                <a:ea typeface="PT Serif" pitchFamily="34" charset="-122"/>
                <a:cs typeface="PT Serif" pitchFamily="34" charset="-120"/>
              </a:rPr>
              <a:t> để được hỗ trợ kịp thời.</a:t>
            </a:r>
            <a:endParaRPr lang="en-US" sz="1250" dirty="0"/>
          </a:p>
        </p:txBody>
      </p:sp>
      <p:sp>
        <p:nvSpPr>
          <p:cNvPr id="11" name="Text 8"/>
          <p:cNvSpPr/>
          <p:nvPr/>
        </p:nvSpPr>
        <p:spPr>
          <a:xfrm>
            <a:off x="4543346" y="5563957"/>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b="1" kern="0" spc="-25" dirty="0">
                <a:solidFill>
                  <a:srgbClr val="2B4150"/>
                </a:solidFill>
                <a:latin typeface="PT Serif" pitchFamily="34" charset="0"/>
                <a:ea typeface="PT Serif" pitchFamily="34" charset="-122"/>
                <a:cs typeface="PT Serif" pitchFamily="34" charset="-120"/>
              </a:rPr>
              <a:t>Sơ cứu ban đầu</a:t>
            </a:r>
            <a:r>
              <a:rPr lang="en-US" sz="1250" kern="0" spc="-25" dirty="0">
                <a:solidFill>
                  <a:srgbClr val="2B4150"/>
                </a:solidFill>
                <a:latin typeface="PT Serif" pitchFamily="34" charset="0"/>
                <a:ea typeface="PT Serif" pitchFamily="34" charset="-122"/>
                <a:cs typeface="PT Serif" pitchFamily="34" charset="-120"/>
              </a:rPr>
              <a:t> cho người bị thương, tránh gây thêm tổn thương.</a:t>
            </a:r>
            <a:endParaRPr lang="en-US" sz="1250" dirty="0"/>
          </a:p>
        </p:txBody>
      </p:sp>
      <p:sp>
        <p:nvSpPr>
          <p:cNvPr id="12" name="Text 9"/>
          <p:cNvSpPr/>
          <p:nvPr/>
        </p:nvSpPr>
        <p:spPr>
          <a:xfrm>
            <a:off x="4543346" y="5918168"/>
            <a:ext cx="8977446" cy="257651"/>
          </a:xfrm>
          <a:prstGeom prst="rect">
            <a:avLst/>
          </a:prstGeom>
          <a:noFill/>
          <a:ln/>
        </p:spPr>
        <p:txBody>
          <a:bodyPr wrap="none" lIns="0" tIns="0" rIns="0" bIns="0" rtlCol="0" anchor="t"/>
          <a:lstStyle/>
          <a:p>
            <a:pPr marL="0" indent="0" algn="l">
              <a:lnSpc>
                <a:spcPts val="2000"/>
              </a:lnSpc>
              <a:buNone/>
            </a:pPr>
            <a:r>
              <a:rPr lang="en-US" sz="1600" b="1" kern="0" spc="-25" dirty="0">
                <a:solidFill>
                  <a:srgbClr val="2B4150"/>
                </a:solidFill>
                <a:latin typeface="PT Serif" pitchFamily="34" charset="0"/>
                <a:ea typeface="PT Serif" pitchFamily="34" charset="-122"/>
                <a:cs typeface="PT Serif" pitchFamily="34" charset="-120"/>
              </a:rPr>
              <a:t>Kế hoạch thoát hiểm: </a:t>
            </a:r>
            <a:endParaRPr lang="en-US" sz="1600" dirty="0"/>
          </a:p>
        </p:txBody>
      </p:sp>
      <p:sp>
        <p:nvSpPr>
          <p:cNvPr id="13" name="Text 10"/>
          <p:cNvSpPr/>
          <p:nvPr/>
        </p:nvSpPr>
        <p:spPr>
          <a:xfrm>
            <a:off x="4543346" y="6272379"/>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kern="0" spc="-25" dirty="0">
                <a:solidFill>
                  <a:srgbClr val="2B4150"/>
                </a:solidFill>
                <a:latin typeface="PT Serif" pitchFamily="34" charset="0"/>
                <a:ea typeface="PT Serif" pitchFamily="34" charset="-122"/>
                <a:cs typeface="PT Serif" pitchFamily="34" charset="-120"/>
              </a:rPr>
              <a:t>Xác định các lối thoát hiểm và địa điểm tập trung an toàn. </a:t>
            </a:r>
            <a:endParaRPr lang="en-US" sz="1250" dirty="0"/>
          </a:p>
        </p:txBody>
      </p:sp>
      <p:sp>
        <p:nvSpPr>
          <p:cNvPr id="14" name="Text 11"/>
          <p:cNvSpPr/>
          <p:nvPr/>
        </p:nvSpPr>
        <p:spPr>
          <a:xfrm>
            <a:off x="4543346" y="6586347"/>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kern="0" spc="-25" dirty="0">
                <a:solidFill>
                  <a:srgbClr val="2B4150"/>
                </a:solidFill>
                <a:latin typeface="PT Serif" pitchFamily="34" charset="0"/>
                <a:ea typeface="PT Serif" pitchFamily="34" charset="-122"/>
                <a:cs typeface="PT Serif" pitchFamily="34" charset="-120"/>
              </a:rPr>
              <a:t>Diễn tập thường xuyên giúp mọi người quen với quy trình và tạo sự bình tĩnh khi xảy ra sự cố.</a:t>
            </a:r>
            <a:endParaRPr lang="en-US" sz="1250" dirty="0"/>
          </a:p>
        </p:txBody>
      </p:sp>
      <p:sp>
        <p:nvSpPr>
          <p:cNvPr id="15" name="Text 12"/>
          <p:cNvSpPr/>
          <p:nvPr/>
        </p:nvSpPr>
        <p:spPr>
          <a:xfrm>
            <a:off x="4543346" y="6940558"/>
            <a:ext cx="8977446" cy="257651"/>
          </a:xfrm>
          <a:prstGeom prst="rect">
            <a:avLst/>
          </a:prstGeom>
          <a:noFill/>
          <a:ln/>
        </p:spPr>
        <p:txBody>
          <a:bodyPr wrap="none" lIns="0" tIns="0" rIns="0" bIns="0" rtlCol="0" anchor="t"/>
          <a:lstStyle/>
          <a:p>
            <a:pPr marL="0" indent="0" algn="l">
              <a:lnSpc>
                <a:spcPts val="2000"/>
              </a:lnSpc>
              <a:buNone/>
            </a:pPr>
            <a:r>
              <a:rPr lang="en-US" sz="1600" b="1" kern="0" spc="-25" dirty="0">
                <a:solidFill>
                  <a:srgbClr val="2B4150"/>
                </a:solidFill>
                <a:latin typeface="PT Serif" pitchFamily="34" charset="0"/>
                <a:ea typeface="PT Serif" pitchFamily="34" charset="-122"/>
                <a:cs typeface="PT Serif" pitchFamily="34" charset="-120"/>
              </a:rPr>
              <a:t>Phân tích sự cố: </a:t>
            </a:r>
            <a:endParaRPr lang="en-US" sz="1600" dirty="0"/>
          </a:p>
        </p:txBody>
      </p:sp>
      <p:sp>
        <p:nvSpPr>
          <p:cNvPr id="16" name="Text 13"/>
          <p:cNvSpPr/>
          <p:nvPr/>
        </p:nvSpPr>
        <p:spPr>
          <a:xfrm>
            <a:off x="4543346" y="7294768"/>
            <a:ext cx="8977446" cy="257651"/>
          </a:xfrm>
          <a:prstGeom prst="rect">
            <a:avLst/>
          </a:prstGeom>
          <a:noFill/>
          <a:ln/>
        </p:spPr>
        <p:txBody>
          <a:bodyPr wrap="none" lIns="0" tIns="0" rIns="0" bIns="0" rtlCol="0" anchor="t"/>
          <a:lstStyle/>
          <a:p>
            <a:pPr marL="342900" indent="-342900" algn="l">
              <a:lnSpc>
                <a:spcPts val="2000"/>
              </a:lnSpc>
              <a:buSzPct val="100000"/>
              <a:buChar char="•"/>
            </a:pPr>
            <a:r>
              <a:rPr lang="en-US" sz="1250" kern="0" spc="-25" dirty="0">
                <a:solidFill>
                  <a:srgbClr val="2B4150"/>
                </a:solidFill>
                <a:latin typeface="PT Serif" pitchFamily="34" charset="0"/>
                <a:ea typeface="PT Serif" pitchFamily="34" charset="-122"/>
                <a:cs typeface="PT Serif" pitchFamily="34" charset="-120"/>
              </a:rPr>
              <a:t>Phân tích nguyên nhân và rút ra bài học để cải thiện quy trình an toàn và ngăn ngừa sự cố trong tương lai.</a:t>
            </a:r>
            <a:endParaRPr lang="en-US" sz="1250" dirty="0"/>
          </a:p>
        </p:txBody>
      </p:sp>
      <p:pic>
        <p:nvPicPr>
          <p:cNvPr id="17" name="Picture 16">
            <a:extLst>
              <a:ext uri="{FF2B5EF4-FFF2-40B4-BE49-F238E27FC236}">
                <a16:creationId xmlns:a16="http://schemas.microsoft.com/office/drawing/2014/main" id="{B20DFD98-2756-0D7C-8961-E6BCCC0888FC}"/>
              </a:ext>
            </a:extLst>
          </p:cNvPr>
          <p:cNvPicPr>
            <a:picLocks noChangeAspect="1"/>
          </p:cNvPicPr>
          <p:nvPr/>
        </p:nvPicPr>
        <p:blipFill>
          <a:blip r:embed="rId4"/>
          <a:stretch>
            <a:fillRect/>
          </a:stretch>
        </p:blipFill>
        <p:spPr>
          <a:xfrm>
            <a:off x="12118312" y="7457262"/>
            <a:ext cx="2399722" cy="7430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64858" y="885349"/>
            <a:ext cx="7614285" cy="30480"/>
          </a:xfrm>
          <a:prstGeom prst="roundRect">
            <a:avLst>
              <a:gd name="adj" fmla="val 301125"/>
            </a:avLst>
          </a:prstGeom>
          <a:solidFill>
            <a:srgbClr val="B9D0DE"/>
          </a:solidFill>
          <a:ln/>
        </p:spPr>
      </p:sp>
      <p:sp>
        <p:nvSpPr>
          <p:cNvPr id="4" name="Shape 1"/>
          <p:cNvSpPr/>
          <p:nvPr/>
        </p:nvSpPr>
        <p:spPr>
          <a:xfrm>
            <a:off x="4556760" y="885349"/>
            <a:ext cx="30480" cy="764858"/>
          </a:xfrm>
          <a:prstGeom prst="roundRect">
            <a:avLst>
              <a:gd name="adj" fmla="val 301125"/>
            </a:avLst>
          </a:prstGeom>
          <a:solidFill>
            <a:srgbClr val="2B678C"/>
          </a:solidFill>
          <a:ln/>
        </p:spPr>
      </p:sp>
      <p:sp>
        <p:nvSpPr>
          <p:cNvPr id="5" name="Shape 2"/>
          <p:cNvSpPr/>
          <p:nvPr/>
        </p:nvSpPr>
        <p:spPr>
          <a:xfrm>
            <a:off x="4380786" y="694134"/>
            <a:ext cx="382429" cy="382429"/>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1592951" y="1950720"/>
            <a:ext cx="5730945" cy="341352"/>
          </a:xfrm>
          <a:prstGeom prst="rect">
            <a:avLst/>
          </a:prstGeom>
          <a:noFill/>
          <a:ln/>
        </p:spPr>
        <p:txBody>
          <a:bodyPr wrap="none" lIns="0" tIns="0" rIns="0" bIns="0" rtlCol="0" anchor="t"/>
          <a:lstStyle/>
          <a:p>
            <a:pPr marL="0" indent="0" algn="ctr">
              <a:lnSpc>
                <a:spcPts val="2650"/>
              </a:lnSpc>
              <a:buNone/>
            </a:pPr>
            <a:r>
              <a:rPr lang="en-US" sz="2150" b="1" kern="0" spc="-65"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150" dirty="0"/>
          </a:p>
        </p:txBody>
      </p:sp>
      <p:sp>
        <p:nvSpPr>
          <p:cNvPr id="7" name="Text 4"/>
          <p:cNvSpPr/>
          <p:nvPr/>
        </p:nvSpPr>
        <p:spPr>
          <a:xfrm>
            <a:off x="668549" y="2423160"/>
            <a:ext cx="8279842" cy="699135"/>
          </a:xfrm>
          <a:prstGeom prst="rect">
            <a:avLst/>
          </a:prstGeom>
          <a:noFill/>
          <a:ln/>
        </p:spPr>
        <p:txBody>
          <a:bodyPr wrap="square" lIns="0" tIns="0" rIns="0" bIns="0" rtlCol="0" anchor="t"/>
          <a:lstStyle/>
          <a:p>
            <a:pPr marL="342900" indent="-342900" algn="l">
              <a:lnSpc>
                <a:spcPts val="2750"/>
              </a:lnSpc>
              <a:buSzPct val="100000"/>
              <a:buChar char="•"/>
            </a:pPr>
            <a:r>
              <a:rPr lang="en-US" sz="1600" b="1" kern="0" spc="-34" dirty="0">
                <a:solidFill>
                  <a:srgbClr val="2B4150"/>
                </a:solidFill>
                <a:latin typeface="PT Serif" pitchFamily="34" charset="0"/>
                <a:ea typeface="PT Serif" pitchFamily="34" charset="-122"/>
                <a:cs typeface="PT Serif" pitchFamily="34" charset="-120"/>
              </a:rPr>
              <a:t>Yêu cầu pháp lý và cam kết an toàn:</a:t>
            </a:r>
            <a:r>
              <a:rPr lang="en-US" sz="1600" kern="0" spc="-34"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600" dirty="0"/>
          </a:p>
        </p:txBody>
      </p:sp>
      <p:sp>
        <p:nvSpPr>
          <p:cNvPr id="8" name="Text 5"/>
          <p:cNvSpPr/>
          <p:nvPr/>
        </p:nvSpPr>
        <p:spPr>
          <a:xfrm>
            <a:off x="668549" y="3198733"/>
            <a:ext cx="8279842" cy="699135"/>
          </a:xfrm>
          <a:prstGeom prst="rect">
            <a:avLst/>
          </a:prstGeom>
          <a:noFill/>
          <a:ln/>
        </p:spPr>
        <p:txBody>
          <a:bodyPr wrap="square" lIns="0" tIns="0" rIns="0" bIns="0" rtlCol="0" anchor="t"/>
          <a:lstStyle/>
          <a:p>
            <a:pPr marL="342900" indent="-342900" algn="l">
              <a:lnSpc>
                <a:spcPts val="2750"/>
              </a:lnSpc>
              <a:buSzPct val="100000"/>
              <a:buChar char="•"/>
            </a:pPr>
            <a:r>
              <a:rPr lang="en-US" sz="1600" b="1" kern="0" spc="-34" dirty="0">
                <a:solidFill>
                  <a:srgbClr val="2B4150"/>
                </a:solidFill>
                <a:latin typeface="PT Serif" pitchFamily="34" charset="0"/>
                <a:ea typeface="PT Serif" pitchFamily="34" charset="-122"/>
                <a:cs typeface="PT Serif" pitchFamily="34" charset="-120"/>
              </a:rPr>
              <a:t>Nhận diện nguy cơ:</a:t>
            </a:r>
            <a:r>
              <a:rPr lang="en-US" sz="1600" kern="0" spc="-34"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600" dirty="0"/>
          </a:p>
        </p:txBody>
      </p:sp>
      <p:sp>
        <p:nvSpPr>
          <p:cNvPr id="9" name="Text 6"/>
          <p:cNvSpPr/>
          <p:nvPr/>
        </p:nvSpPr>
        <p:spPr>
          <a:xfrm>
            <a:off x="668549" y="3974306"/>
            <a:ext cx="8279842" cy="699135"/>
          </a:xfrm>
          <a:prstGeom prst="rect">
            <a:avLst/>
          </a:prstGeom>
          <a:noFill/>
          <a:ln/>
        </p:spPr>
        <p:txBody>
          <a:bodyPr wrap="square" lIns="0" tIns="0" rIns="0" bIns="0" rtlCol="0" anchor="t"/>
          <a:lstStyle/>
          <a:p>
            <a:pPr marL="342900" indent="-342900" algn="l">
              <a:lnSpc>
                <a:spcPts val="2750"/>
              </a:lnSpc>
              <a:buSzPct val="100000"/>
              <a:buChar char="•"/>
            </a:pPr>
            <a:r>
              <a:rPr lang="en-US" sz="1600" b="1" kern="0" spc="-34" dirty="0">
                <a:solidFill>
                  <a:srgbClr val="2B4150"/>
                </a:solidFill>
                <a:latin typeface="PT Serif" pitchFamily="34" charset="0"/>
                <a:ea typeface="PT Serif" pitchFamily="34" charset="-122"/>
                <a:cs typeface="PT Serif" pitchFamily="34" charset="-120"/>
              </a:rPr>
              <a:t>Đào tạo lý thuyết và thực tế:</a:t>
            </a:r>
            <a:r>
              <a:rPr lang="en-US" sz="1600" kern="0" spc="-34"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600" dirty="0"/>
          </a:p>
        </p:txBody>
      </p:sp>
      <p:sp>
        <p:nvSpPr>
          <p:cNvPr id="10" name="Text 7"/>
          <p:cNvSpPr/>
          <p:nvPr/>
        </p:nvSpPr>
        <p:spPr>
          <a:xfrm>
            <a:off x="668549" y="4749879"/>
            <a:ext cx="8279842" cy="699135"/>
          </a:xfrm>
          <a:prstGeom prst="rect">
            <a:avLst/>
          </a:prstGeom>
          <a:noFill/>
          <a:ln/>
        </p:spPr>
        <p:txBody>
          <a:bodyPr wrap="square" lIns="0" tIns="0" rIns="0" bIns="0" rtlCol="0" anchor="t"/>
          <a:lstStyle/>
          <a:p>
            <a:pPr marL="342900" indent="-342900" algn="l">
              <a:lnSpc>
                <a:spcPts val="2750"/>
              </a:lnSpc>
              <a:buSzPct val="100000"/>
              <a:buChar char="•"/>
            </a:pPr>
            <a:r>
              <a:rPr lang="en-US" sz="1600" b="1" kern="0" spc="-34" dirty="0">
                <a:solidFill>
                  <a:srgbClr val="2B4150"/>
                </a:solidFill>
                <a:latin typeface="PT Serif" pitchFamily="34" charset="0"/>
                <a:ea typeface="PT Serif" pitchFamily="34" charset="-122"/>
                <a:cs typeface="PT Serif" pitchFamily="34" charset="-120"/>
              </a:rPr>
              <a:t>Kiểm tra và cấp chứng chỉ:</a:t>
            </a:r>
            <a:r>
              <a:rPr lang="en-US" sz="1600" kern="0" spc="-34"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600" dirty="0"/>
          </a:p>
        </p:txBody>
      </p:sp>
      <p:sp>
        <p:nvSpPr>
          <p:cNvPr id="11" name="Text 8"/>
          <p:cNvSpPr/>
          <p:nvPr/>
        </p:nvSpPr>
        <p:spPr>
          <a:xfrm>
            <a:off x="697073" y="5910358"/>
            <a:ext cx="7719373" cy="349568"/>
          </a:xfrm>
          <a:prstGeom prst="rect">
            <a:avLst/>
          </a:prstGeom>
          <a:noFill/>
          <a:ln/>
        </p:spPr>
        <p:txBody>
          <a:bodyPr wrap="none" lIns="0" tIns="0" rIns="0" bIns="0" rtlCol="0" anchor="t"/>
          <a:lstStyle/>
          <a:p>
            <a:pPr marL="0" indent="0" algn="ctr">
              <a:lnSpc>
                <a:spcPts val="2750"/>
              </a:lnSpc>
              <a:buNone/>
            </a:pPr>
            <a:r>
              <a:rPr lang="en-US" sz="2000" kern="0" spc="-34" dirty="0">
                <a:solidFill>
                  <a:srgbClr val="FF0000"/>
                </a:solidFill>
                <a:latin typeface="PT Serif" pitchFamily="34" charset="0"/>
                <a:ea typeface="PT Serif" pitchFamily="34" charset="-122"/>
                <a:cs typeface="PT Serif" pitchFamily="34" charset="-120"/>
              </a:rPr>
              <a:t>Khi tham gia huấn luyện tại </a:t>
            </a:r>
            <a:r>
              <a:rPr lang="en-US" sz="2000" b="1" u="sng" kern="0" spc="-34" dirty="0">
                <a:solidFill>
                  <a:srgbClr val="FF0000"/>
                </a:solidFill>
                <a:latin typeface="PT Serif" pitchFamily="34" charset="0"/>
                <a:ea typeface="PT Serif" pitchFamily="34" charset="-122"/>
                <a:cs typeface="PT Serif" pitchFamily="34" charset="-120"/>
              </a:rPr>
              <a:t>An Toàn Nam Việt:</a:t>
            </a:r>
            <a:endParaRPr lang="en-US" sz="2000" u="sng" dirty="0">
              <a:solidFill>
                <a:srgbClr val="FF0000"/>
              </a:solidFill>
            </a:endParaRPr>
          </a:p>
        </p:txBody>
      </p:sp>
      <p:sp>
        <p:nvSpPr>
          <p:cNvPr id="12" name="Text 9"/>
          <p:cNvSpPr/>
          <p:nvPr/>
        </p:nvSpPr>
        <p:spPr>
          <a:xfrm>
            <a:off x="668549" y="6352735"/>
            <a:ext cx="8189331" cy="470672"/>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Đào tạo lý thuyết và thực hành</a:t>
            </a:r>
            <a:r>
              <a:rPr lang="en-US" sz="1700" kern="0" spc="-34"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00" dirty="0"/>
          </a:p>
        </p:txBody>
      </p:sp>
      <p:sp>
        <p:nvSpPr>
          <p:cNvPr id="13" name="Text 10"/>
          <p:cNvSpPr/>
          <p:nvPr/>
        </p:nvSpPr>
        <p:spPr>
          <a:xfrm>
            <a:off x="668549" y="6836331"/>
            <a:ext cx="8189331" cy="699135"/>
          </a:xfrm>
          <a:prstGeom prst="rect">
            <a:avLst/>
          </a:prstGeom>
          <a:noFill/>
          <a:ln/>
        </p:spPr>
        <p:txBody>
          <a:bodyPr wrap="square" lIns="0" tIns="0" rIns="0" bIns="0" rtlCol="0" anchor="t"/>
          <a:lstStyle/>
          <a:p>
            <a:pPr marL="342900" indent="-342900" algn="l">
              <a:lnSpc>
                <a:spcPts val="2750"/>
              </a:lnSpc>
              <a:buSzPct val="100000"/>
              <a:buChar char="•"/>
            </a:pPr>
            <a:r>
              <a:rPr lang="en-US" sz="1700" kern="0" spc="-34" dirty="0">
                <a:solidFill>
                  <a:srgbClr val="2B4150"/>
                </a:solidFill>
                <a:latin typeface="PT Serif" pitchFamily="34" charset="0"/>
                <a:ea typeface="PT Serif" pitchFamily="34" charset="-122"/>
                <a:cs typeface="PT Serif" pitchFamily="34" charset="-120"/>
              </a:rPr>
              <a:t>Sau khóa huấn luyện, </a:t>
            </a:r>
            <a:r>
              <a:rPr lang="en-US" sz="1700" b="1" kern="0" spc="-34"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00" kern="0" spc="-34" dirty="0">
                <a:solidFill>
                  <a:srgbClr val="2B4150"/>
                </a:solidFill>
                <a:latin typeface="PT Serif" pitchFamily="34" charset="0"/>
                <a:ea typeface="PT Serif" pitchFamily="34" charset="-122"/>
                <a:cs typeface="PT Serif" pitchFamily="34" charset="-120"/>
              </a:rPr>
              <a:t>.</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36520" y="3085147"/>
            <a:ext cx="4892040" cy="2842260"/>
          </a:xfrm>
          <a:prstGeom prst="rect">
            <a:avLst/>
          </a:prstGeom>
        </p:spPr>
      </p:pic>
      <p:sp>
        <p:nvSpPr>
          <p:cNvPr id="4" name="Text 0"/>
          <p:cNvSpPr/>
          <p:nvPr/>
        </p:nvSpPr>
        <p:spPr>
          <a:xfrm>
            <a:off x="6222921" y="483432"/>
            <a:ext cx="6850261" cy="394454"/>
          </a:xfrm>
          <a:prstGeom prst="rect">
            <a:avLst/>
          </a:prstGeom>
          <a:noFill/>
          <a:ln/>
        </p:spPr>
        <p:txBody>
          <a:bodyPr wrap="none" lIns="0" tIns="0" rIns="0" bIns="0" rtlCol="0" anchor="t"/>
          <a:lstStyle/>
          <a:p>
            <a:pPr marL="0" indent="0">
              <a:lnSpc>
                <a:spcPts val="3100"/>
              </a:lnSpc>
              <a:buNone/>
            </a:pPr>
            <a:r>
              <a:rPr lang="en-US" sz="2800" b="1" kern="0" spc="-75"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800" dirty="0"/>
          </a:p>
        </p:txBody>
      </p:sp>
      <p:pic>
        <p:nvPicPr>
          <p:cNvPr id="5" name="Image 2" descr="preencoded.png"/>
          <p:cNvPicPr>
            <a:picLocks noChangeAspect="1"/>
          </p:cNvPicPr>
          <p:nvPr/>
        </p:nvPicPr>
        <p:blipFill>
          <a:blip r:embed="rId4"/>
          <a:stretch>
            <a:fillRect/>
          </a:stretch>
        </p:blipFill>
        <p:spPr>
          <a:xfrm>
            <a:off x="6222921" y="1209794"/>
            <a:ext cx="1052274" cy="6441519"/>
          </a:xfrm>
          <a:prstGeom prst="rect">
            <a:avLst/>
          </a:prstGeom>
        </p:spPr>
      </p:pic>
      <p:sp>
        <p:nvSpPr>
          <p:cNvPr id="6" name="Text 1"/>
          <p:cNvSpPr/>
          <p:nvPr/>
        </p:nvSpPr>
        <p:spPr>
          <a:xfrm>
            <a:off x="7590830" y="1420178"/>
            <a:ext cx="2630686" cy="328851"/>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050" dirty="0"/>
          </a:p>
        </p:txBody>
      </p:sp>
      <p:sp>
        <p:nvSpPr>
          <p:cNvPr id="7" name="Text 2"/>
          <p:cNvSpPr/>
          <p:nvPr/>
        </p:nvSpPr>
        <p:spPr>
          <a:xfrm>
            <a:off x="7590830" y="1875234"/>
            <a:ext cx="6303050" cy="336709"/>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Nắng nóng:</a:t>
            </a:r>
            <a:endParaRPr lang="en-US" sz="1650" dirty="0"/>
          </a:p>
        </p:txBody>
      </p:sp>
      <p:sp>
        <p:nvSpPr>
          <p:cNvPr id="8" name="Text 3"/>
          <p:cNvSpPr/>
          <p:nvPr/>
        </p:nvSpPr>
        <p:spPr>
          <a:xfrm>
            <a:off x="7590830" y="2338149"/>
            <a:ext cx="6303050" cy="673418"/>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Nguy cơ quá tải máy móc:</a:t>
            </a:r>
            <a:r>
              <a:rPr lang="en-US" sz="1650" kern="0" spc="-33" dirty="0">
                <a:solidFill>
                  <a:srgbClr val="2B4150"/>
                </a:solidFill>
                <a:latin typeface="PT Serif" pitchFamily="34" charset="0"/>
                <a:ea typeface="PT Serif" pitchFamily="34" charset="-122"/>
                <a:cs typeface="PT Serif" pitchFamily="34" charset="-120"/>
              </a:rPr>
              <a:t> Nhiệt độ cao có thể làm máy hoạt động quá tải, gây hỏng hóc hoặc quá nhiệt.</a:t>
            </a:r>
            <a:endParaRPr lang="en-US" sz="1650" dirty="0"/>
          </a:p>
        </p:txBody>
      </p:sp>
      <p:sp>
        <p:nvSpPr>
          <p:cNvPr id="9" name="Text 4"/>
          <p:cNvSpPr/>
          <p:nvPr/>
        </p:nvSpPr>
        <p:spPr>
          <a:xfrm>
            <a:off x="7590830" y="3085147"/>
            <a:ext cx="6303050" cy="673418"/>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Hệ thống làm mát:</a:t>
            </a:r>
            <a:r>
              <a:rPr lang="en-US" sz="1650" kern="0" spc="-33" dirty="0">
                <a:solidFill>
                  <a:srgbClr val="2B4150"/>
                </a:solidFill>
                <a:latin typeface="PT Serif" pitchFamily="34" charset="0"/>
                <a:ea typeface="PT Serif" pitchFamily="34" charset="-122"/>
                <a:cs typeface="PT Serif" pitchFamily="34" charset="-120"/>
              </a:rPr>
              <a:t> Cần hoạt động hiệu quả để duy trì hiệu suất và bảo vệ người lao động khỏi nguy cơ kiệt sức.</a:t>
            </a:r>
            <a:endParaRPr lang="en-US" sz="1650" dirty="0"/>
          </a:p>
        </p:txBody>
      </p:sp>
      <p:sp>
        <p:nvSpPr>
          <p:cNvPr id="10" name="Text 5"/>
          <p:cNvSpPr/>
          <p:nvPr/>
        </p:nvSpPr>
        <p:spPr>
          <a:xfrm>
            <a:off x="7590830" y="3884771"/>
            <a:ext cx="6303050" cy="336709"/>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Thời tiết ẩm ướt/mưa:</a:t>
            </a:r>
            <a:endParaRPr lang="en-US" sz="1650" dirty="0"/>
          </a:p>
        </p:txBody>
      </p:sp>
      <p:sp>
        <p:nvSpPr>
          <p:cNvPr id="11" name="Text 6"/>
          <p:cNvSpPr/>
          <p:nvPr/>
        </p:nvSpPr>
        <p:spPr>
          <a:xfrm>
            <a:off x="7590830" y="4347686"/>
            <a:ext cx="6303050" cy="673418"/>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Nguy cơ chập điện:</a:t>
            </a:r>
            <a:r>
              <a:rPr lang="en-US" sz="1650" kern="0" spc="-33" dirty="0">
                <a:solidFill>
                  <a:srgbClr val="2B4150"/>
                </a:solidFill>
                <a:latin typeface="PT Serif" pitchFamily="34" charset="0"/>
                <a:ea typeface="PT Serif" pitchFamily="34" charset="-122"/>
                <a:cs typeface="PT Serif" pitchFamily="34" charset="-120"/>
              </a:rPr>
              <a:t> Độ ẩm có thể làm các bộ phận điện bị ẩm, tăng nguy cơ sự cố.</a:t>
            </a:r>
            <a:endParaRPr lang="en-US" sz="1650" dirty="0"/>
          </a:p>
        </p:txBody>
      </p:sp>
      <p:sp>
        <p:nvSpPr>
          <p:cNvPr id="12" name="Text 7"/>
          <p:cNvSpPr/>
          <p:nvPr/>
        </p:nvSpPr>
        <p:spPr>
          <a:xfrm>
            <a:off x="7590830" y="5094684"/>
            <a:ext cx="6303050" cy="673418"/>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Trơn trượt:</a:t>
            </a:r>
            <a:r>
              <a:rPr lang="en-US" sz="1650" kern="0" spc="-33" dirty="0">
                <a:solidFill>
                  <a:srgbClr val="2B4150"/>
                </a:solidFill>
                <a:latin typeface="PT Serif" pitchFamily="34" charset="0"/>
                <a:ea typeface="PT Serif" pitchFamily="34" charset="-122"/>
                <a:cs typeface="PT Serif" pitchFamily="34" charset="-120"/>
              </a:rPr>
              <a:t> Sàn làm việc trở nên nguy hiểm, làm tăng rủi ro tai nạn lao động.</a:t>
            </a:r>
            <a:endParaRPr lang="en-US" sz="1650" dirty="0"/>
          </a:p>
        </p:txBody>
      </p:sp>
      <p:sp>
        <p:nvSpPr>
          <p:cNvPr id="13" name="Text 8"/>
          <p:cNvSpPr/>
          <p:nvPr/>
        </p:nvSpPr>
        <p:spPr>
          <a:xfrm>
            <a:off x="7590830" y="5841682"/>
            <a:ext cx="6303050" cy="336709"/>
          </a:xfrm>
          <a:prstGeom prst="rect">
            <a:avLst/>
          </a:prstGeom>
          <a:noFill/>
          <a:ln/>
        </p:spPr>
        <p:txBody>
          <a:bodyPr wrap="non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Cần bảo trì định kỳ</a:t>
            </a:r>
            <a:r>
              <a:rPr lang="en-US" sz="1650" kern="0" spc="-33" dirty="0">
                <a:solidFill>
                  <a:srgbClr val="2B4150"/>
                </a:solidFill>
                <a:latin typeface="PT Serif" pitchFamily="34" charset="0"/>
                <a:ea typeface="PT Serif" pitchFamily="34" charset="-122"/>
                <a:cs typeface="PT Serif" pitchFamily="34" charset="-120"/>
              </a:rPr>
              <a:t> để đảm bảo an toàn và hiệu quả.</a:t>
            </a:r>
            <a:endParaRPr lang="en-US" sz="1650" dirty="0"/>
          </a:p>
        </p:txBody>
      </p:sp>
      <p:sp>
        <p:nvSpPr>
          <p:cNvPr id="14" name="Text 9"/>
          <p:cNvSpPr/>
          <p:nvPr/>
        </p:nvSpPr>
        <p:spPr>
          <a:xfrm>
            <a:off x="7590830" y="6304597"/>
            <a:ext cx="6303050" cy="336709"/>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Thời tiết lạnh:</a:t>
            </a:r>
            <a:endParaRPr lang="en-US" sz="1650" dirty="0"/>
          </a:p>
        </p:txBody>
      </p:sp>
      <p:sp>
        <p:nvSpPr>
          <p:cNvPr id="15" name="Text 10"/>
          <p:cNvSpPr/>
          <p:nvPr/>
        </p:nvSpPr>
        <p:spPr>
          <a:xfrm>
            <a:off x="7590830" y="6767513"/>
            <a:ext cx="6303050" cy="673418"/>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Ảnh hưởng đến vật liệu:</a:t>
            </a:r>
            <a:r>
              <a:rPr lang="en-US" sz="1650" kern="0" spc="-33" dirty="0">
                <a:solidFill>
                  <a:srgbClr val="2B4150"/>
                </a:solidFill>
                <a:latin typeface="PT Serif" pitchFamily="34" charset="0"/>
                <a:ea typeface="PT Serif" pitchFamily="34" charset="-122"/>
                <a:cs typeface="PT Serif" pitchFamily="34" charset="-120"/>
              </a:rPr>
              <a:t> Mút có thể trở nên cứng, gây khó khăn trong việc cắt và giảm hiệu suất máy cắt.</a:t>
            </a:r>
            <a:endParaRPr lang="en-US" sz="1650" dirty="0"/>
          </a:p>
        </p:txBody>
      </p:sp>
      <p:sp>
        <p:nvSpPr>
          <p:cNvPr id="16" name="Rectangle 15">
            <a:extLst>
              <a:ext uri="{FF2B5EF4-FFF2-40B4-BE49-F238E27FC236}">
                <a16:creationId xmlns:a16="http://schemas.microsoft.com/office/drawing/2014/main" id="{4B0546DA-B86D-290E-3A75-049C9CE2D19C}"/>
              </a:ext>
            </a:extLst>
          </p:cNvPr>
          <p:cNvSpPr/>
          <p:nvPr/>
        </p:nvSpPr>
        <p:spPr>
          <a:xfrm>
            <a:off x="6362863" y="3581022"/>
            <a:ext cx="713433" cy="148715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12D9FE4B-4980-2B6D-4B32-5175E2B93AAE}"/>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37345" y="3405701"/>
            <a:ext cx="4477562" cy="2494102"/>
          </a:xfrm>
          <a:prstGeom prst="rect">
            <a:avLst/>
          </a:prstGeom>
        </p:spPr>
      </p:pic>
      <p:pic>
        <p:nvPicPr>
          <p:cNvPr id="3" name="Image 1" descr="preencoded.png"/>
          <p:cNvPicPr>
            <a:picLocks noChangeAspect="1"/>
          </p:cNvPicPr>
          <p:nvPr/>
        </p:nvPicPr>
        <p:blipFill>
          <a:blip r:embed="rId4"/>
          <a:stretch>
            <a:fillRect/>
          </a:stretch>
        </p:blipFill>
        <p:spPr>
          <a:xfrm>
            <a:off x="492746" y="1843440"/>
            <a:ext cx="863441" cy="4933739"/>
          </a:xfrm>
          <a:prstGeom prst="rect">
            <a:avLst/>
          </a:prstGeom>
        </p:spPr>
      </p:pic>
      <p:sp>
        <p:nvSpPr>
          <p:cNvPr id="4" name="Text 0"/>
          <p:cNvSpPr/>
          <p:nvPr/>
        </p:nvSpPr>
        <p:spPr>
          <a:xfrm>
            <a:off x="1615148" y="1953606"/>
            <a:ext cx="2245876" cy="269796"/>
          </a:xfrm>
          <a:prstGeom prst="rect">
            <a:avLst/>
          </a:prstGeom>
          <a:noFill/>
          <a:ln/>
        </p:spPr>
        <p:txBody>
          <a:bodyPr wrap="none" lIns="0" tIns="0" rIns="0" bIns="0" rtlCol="0" anchor="t"/>
          <a:lstStyle/>
          <a:p>
            <a:pPr marL="0" indent="0">
              <a:lnSpc>
                <a:spcPts val="2100"/>
              </a:lnSpc>
              <a:buNone/>
            </a:pPr>
            <a:r>
              <a:rPr lang="en-US" sz="2400" b="1" kern="0" spc="-51"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400" dirty="0"/>
          </a:p>
        </p:txBody>
      </p:sp>
      <p:sp>
        <p:nvSpPr>
          <p:cNvPr id="5" name="Text 1"/>
          <p:cNvSpPr/>
          <p:nvPr/>
        </p:nvSpPr>
        <p:spPr>
          <a:xfrm>
            <a:off x="1637411" y="2566950"/>
            <a:ext cx="12299275" cy="276225"/>
          </a:xfrm>
          <a:prstGeom prst="rect">
            <a:avLst/>
          </a:prstGeom>
          <a:noFill/>
          <a:ln/>
        </p:spPr>
        <p:txBody>
          <a:bodyPr wrap="none" lIns="0" tIns="0" rIns="0" bIns="0" rtlCol="0" anchor="t"/>
          <a:lstStyle/>
          <a:p>
            <a:pPr marL="0" indent="0" algn="l">
              <a:lnSpc>
                <a:spcPts val="2150"/>
              </a:lnSpc>
              <a:buNone/>
            </a:pPr>
            <a:r>
              <a:rPr lang="en-US" sz="1400" b="1" kern="0" spc="-27" dirty="0">
                <a:solidFill>
                  <a:srgbClr val="2B4150"/>
                </a:solidFill>
                <a:latin typeface="PT Serif" pitchFamily="34" charset="0"/>
                <a:ea typeface="PT Serif" pitchFamily="34" charset="-122"/>
                <a:cs typeface="PT Serif" pitchFamily="34" charset="-120"/>
              </a:rPr>
              <a:t>Không gian làm việc </a:t>
            </a:r>
            <a:r>
              <a:rPr lang="en-US" sz="1400" b="1" kern="0" spc="-27" dirty="0" err="1">
                <a:solidFill>
                  <a:srgbClr val="2B4150"/>
                </a:solidFill>
                <a:latin typeface="PT Serif" pitchFamily="34" charset="0"/>
                <a:ea typeface="PT Serif" pitchFamily="34" charset="-122"/>
                <a:cs typeface="PT Serif" pitchFamily="34" charset="-120"/>
              </a:rPr>
              <a:t>gọn</a:t>
            </a:r>
            <a:r>
              <a:rPr lang="en-US" sz="1400" b="1" kern="0" spc="-27" dirty="0">
                <a:solidFill>
                  <a:srgbClr val="2B4150"/>
                </a:solidFill>
                <a:latin typeface="PT Serif" pitchFamily="34" charset="0"/>
                <a:ea typeface="PT Serif" pitchFamily="34" charset="-122"/>
                <a:cs typeface="PT Serif" pitchFamily="34" charset="-120"/>
              </a:rPr>
              <a:t> </a:t>
            </a:r>
            <a:r>
              <a:rPr lang="en-US" sz="1400" b="1" kern="0" spc="-27" dirty="0" err="1">
                <a:solidFill>
                  <a:srgbClr val="2B4150"/>
                </a:solidFill>
                <a:latin typeface="PT Serif" pitchFamily="34" charset="0"/>
                <a:ea typeface="PT Serif" pitchFamily="34" charset="-122"/>
                <a:cs typeface="PT Serif" pitchFamily="34" charset="-120"/>
              </a:rPr>
              <a:t>gàng</a:t>
            </a:r>
            <a:endParaRPr lang="en-US" sz="1400" dirty="0"/>
          </a:p>
        </p:txBody>
      </p:sp>
      <p:sp>
        <p:nvSpPr>
          <p:cNvPr id="6" name="Text 2"/>
          <p:cNvSpPr/>
          <p:nvPr/>
        </p:nvSpPr>
        <p:spPr>
          <a:xfrm>
            <a:off x="1637411" y="2952453"/>
            <a:ext cx="12299275" cy="276225"/>
          </a:xfrm>
          <a:prstGeom prst="rect">
            <a:avLst/>
          </a:prstGeom>
          <a:noFill/>
          <a:ln/>
        </p:spPr>
        <p:txBody>
          <a:bodyPr wrap="none" lIns="0" tIns="0" rIns="0" bIns="0" rtlCol="0" anchor="t"/>
          <a:lstStyle/>
          <a:p>
            <a:pPr marL="342900" indent="-342900" algn="l">
              <a:lnSpc>
                <a:spcPts val="2150"/>
              </a:lnSpc>
              <a:buSzPct val="100000"/>
              <a:buChar char="•"/>
            </a:pPr>
            <a:r>
              <a:rPr lang="en-US" sz="1400" b="1" kern="0" spc="-27" dirty="0">
                <a:solidFill>
                  <a:srgbClr val="2B4150"/>
                </a:solidFill>
                <a:latin typeface="PT Serif" pitchFamily="34" charset="0"/>
                <a:ea typeface="PT Serif" pitchFamily="34" charset="-122"/>
                <a:cs typeface="PT Serif" pitchFamily="34" charset="-120"/>
              </a:rPr>
              <a:t>Tổ chức tốt:</a:t>
            </a:r>
            <a:r>
              <a:rPr lang="en-US" sz="1400" kern="0" spc="-27" dirty="0">
                <a:solidFill>
                  <a:srgbClr val="2B4150"/>
                </a:solidFill>
                <a:latin typeface="PT Serif" pitchFamily="34" charset="0"/>
                <a:ea typeface="PT Serif" pitchFamily="34" charset="-122"/>
                <a:cs typeface="PT Serif" pitchFamily="34" charset="-120"/>
              </a:rPr>
              <a:t> Giúp tối ưu hóa khả năng vận hành máy móc, dễ dàng tiếp cận và thực hiện thao tác.</a:t>
            </a:r>
            <a:endParaRPr lang="en-US" sz="1400" dirty="0"/>
          </a:p>
        </p:txBody>
      </p:sp>
      <p:sp>
        <p:nvSpPr>
          <p:cNvPr id="7" name="Text 3"/>
          <p:cNvSpPr/>
          <p:nvPr/>
        </p:nvSpPr>
        <p:spPr>
          <a:xfrm>
            <a:off x="1637411" y="3289043"/>
            <a:ext cx="12299275" cy="276225"/>
          </a:xfrm>
          <a:prstGeom prst="rect">
            <a:avLst/>
          </a:prstGeom>
          <a:noFill/>
          <a:ln/>
        </p:spPr>
        <p:txBody>
          <a:bodyPr wrap="none" lIns="0" tIns="0" rIns="0" bIns="0" rtlCol="0" anchor="t"/>
          <a:lstStyle/>
          <a:p>
            <a:pPr marL="342900" indent="-342900" algn="l">
              <a:lnSpc>
                <a:spcPts val="2150"/>
              </a:lnSpc>
              <a:buSzPct val="100000"/>
              <a:buChar char="•"/>
            </a:pPr>
            <a:r>
              <a:rPr lang="en-US" sz="1400" b="1" kern="0" spc="-27" dirty="0">
                <a:solidFill>
                  <a:srgbClr val="2B4150"/>
                </a:solidFill>
                <a:latin typeface="PT Serif" pitchFamily="34" charset="0"/>
                <a:ea typeface="PT Serif" pitchFamily="34" charset="-122"/>
                <a:cs typeface="PT Serif" pitchFamily="34" charset="-120"/>
              </a:rPr>
              <a:t>Môi trường lộn xộn:</a:t>
            </a:r>
            <a:r>
              <a:rPr lang="en-US" sz="1400" kern="0" spc="-27" dirty="0">
                <a:solidFill>
                  <a:srgbClr val="2B4150"/>
                </a:solidFill>
                <a:latin typeface="PT Serif" pitchFamily="34" charset="0"/>
                <a:ea typeface="PT Serif" pitchFamily="34" charset="-122"/>
                <a:cs typeface="PT Serif" pitchFamily="34" charset="-120"/>
              </a:rPr>
              <a:t> Làm tăng nguy cơ tai nạn lao động, từ va chạm đến trượt ngã.</a:t>
            </a:r>
            <a:endParaRPr lang="en-US" sz="1400" dirty="0"/>
          </a:p>
        </p:txBody>
      </p:sp>
      <p:sp>
        <p:nvSpPr>
          <p:cNvPr id="8" name="Text 4"/>
          <p:cNvSpPr/>
          <p:nvPr/>
        </p:nvSpPr>
        <p:spPr>
          <a:xfrm>
            <a:off x="1615148" y="4067025"/>
            <a:ext cx="12299275" cy="276225"/>
          </a:xfrm>
          <a:prstGeom prst="rect">
            <a:avLst/>
          </a:prstGeom>
          <a:noFill/>
          <a:ln/>
        </p:spPr>
        <p:txBody>
          <a:bodyPr wrap="none" lIns="0" tIns="0" rIns="0" bIns="0" rtlCol="0" anchor="t"/>
          <a:lstStyle/>
          <a:p>
            <a:pPr marL="0" indent="0" algn="l">
              <a:lnSpc>
                <a:spcPts val="2150"/>
              </a:lnSpc>
              <a:buNone/>
            </a:pPr>
            <a:r>
              <a:rPr lang="en-US" sz="1400" b="1" kern="0" spc="-27" dirty="0" err="1">
                <a:solidFill>
                  <a:srgbClr val="2B4150"/>
                </a:solidFill>
                <a:latin typeface="PT Serif" pitchFamily="34" charset="0"/>
                <a:ea typeface="PT Serif" pitchFamily="34" charset="-122"/>
                <a:cs typeface="PT Serif" pitchFamily="34" charset="-120"/>
              </a:rPr>
              <a:t>Ánh</a:t>
            </a:r>
            <a:r>
              <a:rPr lang="en-US" sz="1400" b="1" kern="0" spc="-27" dirty="0">
                <a:solidFill>
                  <a:srgbClr val="2B4150"/>
                </a:solidFill>
                <a:latin typeface="PT Serif" pitchFamily="34" charset="0"/>
                <a:ea typeface="PT Serif" pitchFamily="34" charset="-122"/>
                <a:cs typeface="PT Serif" pitchFamily="34" charset="-120"/>
              </a:rPr>
              <a:t> </a:t>
            </a:r>
            <a:r>
              <a:rPr lang="en-US" sz="1400" b="1" kern="0" spc="-27" dirty="0" err="1">
                <a:solidFill>
                  <a:srgbClr val="2B4150"/>
                </a:solidFill>
                <a:latin typeface="PT Serif" pitchFamily="34" charset="0"/>
                <a:ea typeface="PT Serif" pitchFamily="34" charset="-122"/>
                <a:cs typeface="PT Serif" pitchFamily="34" charset="-120"/>
              </a:rPr>
              <a:t>sáng</a:t>
            </a:r>
            <a:endParaRPr lang="en-US" sz="1400" dirty="0"/>
          </a:p>
        </p:txBody>
      </p:sp>
      <p:sp>
        <p:nvSpPr>
          <p:cNvPr id="9" name="Text 5"/>
          <p:cNvSpPr/>
          <p:nvPr/>
        </p:nvSpPr>
        <p:spPr>
          <a:xfrm>
            <a:off x="1615148" y="4614485"/>
            <a:ext cx="7922197" cy="276225"/>
          </a:xfrm>
          <a:prstGeom prst="rect">
            <a:avLst/>
          </a:prstGeom>
          <a:noFill/>
          <a:ln/>
        </p:spPr>
        <p:txBody>
          <a:bodyPr wrap="none" lIns="0" tIns="0" rIns="0" bIns="0" rtlCol="0" anchor="t"/>
          <a:lstStyle/>
          <a:p>
            <a:pPr marL="342900" indent="-342900" algn="l">
              <a:lnSpc>
                <a:spcPts val="2150"/>
              </a:lnSpc>
              <a:buSzPct val="100000"/>
              <a:buChar char="•"/>
            </a:pPr>
            <a:r>
              <a:rPr lang="en-US" sz="1400" b="1" kern="0" spc="-27" dirty="0">
                <a:solidFill>
                  <a:srgbClr val="2B4150"/>
                </a:solidFill>
                <a:latin typeface="PT Serif" pitchFamily="34" charset="0"/>
                <a:ea typeface="PT Serif" pitchFamily="34" charset="-122"/>
                <a:cs typeface="PT Serif" pitchFamily="34" charset="-120"/>
              </a:rPr>
              <a:t>Ánh sáng không đủ:</a:t>
            </a:r>
            <a:r>
              <a:rPr lang="en-US" sz="1400" kern="0" spc="-27" dirty="0">
                <a:solidFill>
                  <a:srgbClr val="2B4150"/>
                </a:solidFill>
                <a:latin typeface="PT Serif" pitchFamily="34" charset="0"/>
                <a:ea typeface="PT Serif" pitchFamily="34" charset="-122"/>
                <a:cs typeface="PT Serif" pitchFamily="34" charset="-120"/>
              </a:rPr>
              <a:t> Gây khó khăn trong việc theo dõi quy trình cắt, giảm chất lượng sản </a:t>
            </a:r>
            <a:r>
              <a:rPr lang="en-US" sz="1400" kern="0" spc="-27" dirty="0" err="1">
                <a:solidFill>
                  <a:srgbClr val="2B4150"/>
                </a:solidFill>
                <a:latin typeface="PT Serif" pitchFamily="34" charset="0"/>
                <a:ea typeface="PT Serif" pitchFamily="34" charset="-122"/>
                <a:cs typeface="PT Serif" pitchFamily="34" charset="-120"/>
              </a:rPr>
              <a:t>phẩm</a:t>
            </a:r>
            <a:r>
              <a:rPr lang="en-US" sz="1400" kern="0" spc="-27" dirty="0">
                <a:solidFill>
                  <a:srgbClr val="2B4150"/>
                </a:solidFill>
                <a:latin typeface="PT Serif" pitchFamily="34" charset="0"/>
                <a:ea typeface="PT Serif" pitchFamily="34" charset="-122"/>
                <a:cs typeface="PT Serif" pitchFamily="34" charset="-120"/>
              </a:rPr>
              <a:t> </a:t>
            </a:r>
          </a:p>
          <a:p>
            <a:pPr algn="l">
              <a:lnSpc>
                <a:spcPts val="2150"/>
              </a:lnSpc>
              <a:buSzPct val="100000"/>
            </a:pPr>
            <a:r>
              <a:rPr lang="en-US" sz="1400" kern="0" spc="-27" dirty="0" err="1">
                <a:solidFill>
                  <a:srgbClr val="2B4150"/>
                </a:solidFill>
                <a:latin typeface="PT Serif" pitchFamily="34" charset="0"/>
                <a:ea typeface="PT Serif" pitchFamily="34" charset="-122"/>
                <a:cs typeface="PT Serif" pitchFamily="34" charset="-120"/>
              </a:rPr>
              <a:t>và</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tăng</a:t>
            </a:r>
            <a:r>
              <a:rPr lang="en-US" sz="1400" kern="0" spc="-27" dirty="0">
                <a:solidFill>
                  <a:srgbClr val="2B4150"/>
                </a:solidFill>
                <a:latin typeface="PT Serif" pitchFamily="34" charset="0"/>
                <a:ea typeface="PT Serif" pitchFamily="34" charset="-122"/>
                <a:cs typeface="PT Serif" pitchFamily="34" charset="-120"/>
              </a:rPr>
              <a:t> nguy cơ tai nạn.</a:t>
            </a:r>
            <a:endParaRPr lang="en-US" sz="1400" dirty="0"/>
          </a:p>
        </p:txBody>
      </p:sp>
      <p:sp>
        <p:nvSpPr>
          <p:cNvPr id="10" name="Text 6"/>
          <p:cNvSpPr/>
          <p:nvPr/>
        </p:nvSpPr>
        <p:spPr>
          <a:xfrm>
            <a:off x="1637411" y="5284076"/>
            <a:ext cx="12299275" cy="276225"/>
          </a:xfrm>
          <a:prstGeom prst="rect">
            <a:avLst/>
          </a:prstGeom>
          <a:noFill/>
          <a:ln/>
        </p:spPr>
        <p:txBody>
          <a:bodyPr wrap="none" lIns="0" tIns="0" rIns="0" bIns="0" rtlCol="0" anchor="t"/>
          <a:lstStyle/>
          <a:p>
            <a:pPr marL="342900" indent="-342900" algn="l">
              <a:lnSpc>
                <a:spcPts val="2150"/>
              </a:lnSpc>
              <a:buSzPct val="100000"/>
              <a:buChar char="•"/>
            </a:pPr>
            <a:r>
              <a:rPr lang="en-US" sz="1400" b="1" kern="0" spc="-27" dirty="0">
                <a:solidFill>
                  <a:srgbClr val="2B4150"/>
                </a:solidFill>
                <a:latin typeface="PT Serif" pitchFamily="34" charset="0"/>
                <a:ea typeface="PT Serif" pitchFamily="34" charset="-122"/>
                <a:cs typeface="PT Serif" pitchFamily="34" charset="-120"/>
              </a:rPr>
              <a:t>Ánh sáng quá mạnh:</a:t>
            </a:r>
            <a:r>
              <a:rPr lang="en-US" sz="1400" kern="0" spc="-27" dirty="0">
                <a:solidFill>
                  <a:srgbClr val="2B4150"/>
                </a:solidFill>
                <a:latin typeface="PT Serif" pitchFamily="34" charset="0"/>
                <a:ea typeface="PT Serif" pitchFamily="34" charset="-122"/>
                <a:cs typeface="PT Serif" pitchFamily="34" charset="-120"/>
              </a:rPr>
              <a:t> Gây chói mắt, ảnh hưởng đến sự tập trung của người lao động.</a:t>
            </a:r>
            <a:endParaRPr lang="en-US" sz="1400" dirty="0"/>
          </a:p>
        </p:txBody>
      </p:sp>
      <p:sp>
        <p:nvSpPr>
          <p:cNvPr id="11" name="Text 7"/>
          <p:cNvSpPr/>
          <p:nvPr/>
        </p:nvSpPr>
        <p:spPr>
          <a:xfrm>
            <a:off x="1637410" y="5875091"/>
            <a:ext cx="12299275" cy="276225"/>
          </a:xfrm>
          <a:prstGeom prst="rect">
            <a:avLst/>
          </a:prstGeom>
          <a:noFill/>
          <a:ln/>
        </p:spPr>
        <p:txBody>
          <a:bodyPr wrap="none" lIns="0" tIns="0" rIns="0" bIns="0" rtlCol="0" anchor="t"/>
          <a:lstStyle/>
          <a:p>
            <a:pPr marL="0" indent="0" algn="l">
              <a:lnSpc>
                <a:spcPts val="2150"/>
              </a:lnSpc>
              <a:buNone/>
            </a:pPr>
            <a:r>
              <a:rPr lang="en-US" sz="1400" b="1" kern="0" spc="-27" dirty="0" err="1">
                <a:solidFill>
                  <a:srgbClr val="2B4150"/>
                </a:solidFill>
                <a:latin typeface="PT Serif" pitchFamily="34" charset="0"/>
                <a:ea typeface="PT Serif" pitchFamily="34" charset="-122"/>
                <a:cs typeface="PT Serif" pitchFamily="34" charset="-120"/>
              </a:rPr>
              <a:t>Tiếng</a:t>
            </a:r>
            <a:r>
              <a:rPr lang="en-US" sz="1400" b="1" kern="0" spc="-27" dirty="0">
                <a:solidFill>
                  <a:srgbClr val="2B4150"/>
                </a:solidFill>
                <a:latin typeface="PT Serif" pitchFamily="34" charset="0"/>
                <a:ea typeface="PT Serif" pitchFamily="34" charset="-122"/>
                <a:cs typeface="PT Serif" pitchFamily="34" charset="-120"/>
              </a:rPr>
              <a:t> </a:t>
            </a:r>
            <a:r>
              <a:rPr lang="en-US" sz="1400" b="1" kern="0" spc="-27" dirty="0" err="1">
                <a:solidFill>
                  <a:srgbClr val="2B4150"/>
                </a:solidFill>
                <a:latin typeface="PT Serif" pitchFamily="34" charset="0"/>
                <a:ea typeface="PT Serif" pitchFamily="34" charset="-122"/>
                <a:cs typeface="PT Serif" pitchFamily="34" charset="-120"/>
              </a:rPr>
              <a:t>ồn</a:t>
            </a:r>
            <a:endParaRPr lang="en-US" sz="1400" dirty="0"/>
          </a:p>
        </p:txBody>
      </p:sp>
      <p:sp>
        <p:nvSpPr>
          <p:cNvPr id="12" name="Text 8"/>
          <p:cNvSpPr/>
          <p:nvPr/>
        </p:nvSpPr>
        <p:spPr>
          <a:xfrm>
            <a:off x="1637410" y="6254901"/>
            <a:ext cx="12299275" cy="276225"/>
          </a:xfrm>
          <a:prstGeom prst="rect">
            <a:avLst/>
          </a:prstGeom>
          <a:noFill/>
          <a:ln/>
        </p:spPr>
        <p:txBody>
          <a:bodyPr wrap="none" lIns="0" tIns="0" rIns="0" bIns="0" rtlCol="0" anchor="t"/>
          <a:lstStyle/>
          <a:p>
            <a:pPr marL="342900" indent="-342900" algn="l">
              <a:lnSpc>
                <a:spcPts val="2150"/>
              </a:lnSpc>
              <a:buSzPct val="100000"/>
              <a:buChar char="•"/>
            </a:pPr>
            <a:r>
              <a:rPr lang="en-US" sz="1400" b="1" kern="0" spc="-27" dirty="0">
                <a:solidFill>
                  <a:srgbClr val="2B4150"/>
                </a:solidFill>
                <a:latin typeface="PT Serif" pitchFamily="34" charset="0"/>
                <a:ea typeface="PT Serif" pitchFamily="34" charset="-122"/>
                <a:cs typeface="PT Serif" pitchFamily="34" charset="-120"/>
              </a:rPr>
              <a:t>Tiếng ồn lớn:</a:t>
            </a:r>
            <a:r>
              <a:rPr lang="en-US" sz="1400" kern="0" spc="-27" dirty="0">
                <a:solidFill>
                  <a:srgbClr val="2B4150"/>
                </a:solidFill>
                <a:latin typeface="PT Serif" pitchFamily="34" charset="0"/>
                <a:ea typeface="PT Serif" pitchFamily="34" charset="-122"/>
                <a:cs typeface="PT Serif" pitchFamily="34" charset="-120"/>
              </a:rPr>
              <a:t> Có thể gây khó chịu, mất tập trung và tăng stress, giảm hiệu suất làm việc nếu không có biện pháp giảm tiếng ồn hợp lý.</a:t>
            </a:r>
            <a:endParaRPr lang="en-US" sz="1400" dirty="0"/>
          </a:p>
        </p:txBody>
      </p:sp>
      <p:sp>
        <p:nvSpPr>
          <p:cNvPr id="13" name="Rectangle 12">
            <a:extLst>
              <a:ext uri="{FF2B5EF4-FFF2-40B4-BE49-F238E27FC236}">
                <a16:creationId xmlns:a16="http://schemas.microsoft.com/office/drawing/2014/main" id="{C7052946-40BD-11B2-847A-C04204318DCE}"/>
              </a:ext>
            </a:extLst>
          </p:cNvPr>
          <p:cNvSpPr/>
          <p:nvPr/>
        </p:nvSpPr>
        <p:spPr>
          <a:xfrm>
            <a:off x="567749" y="3796920"/>
            <a:ext cx="713433" cy="148715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7F94C6F-EC1F-9AD6-3E57-A5D95B1FE8AB}"/>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971909" y="431282"/>
            <a:ext cx="4845844" cy="3323749"/>
          </a:xfrm>
          <a:prstGeom prst="rect">
            <a:avLst/>
          </a:prstGeom>
        </p:spPr>
      </p:pic>
      <p:pic>
        <p:nvPicPr>
          <p:cNvPr id="3" name="Image 1" descr="preencoded.png"/>
          <p:cNvPicPr>
            <a:picLocks noChangeAspect="1"/>
          </p:cNvPicPr>
          <p:nvPr/>
        </p:nvPicPr>
        <p:blipFill>
          <a:blip r:embed="rId4"/>
          <a:stretch>
            <a:fillRect/>
          </a:stretch>
        </p:blipFill>
        <p:spPr>
          <a:xfrm>
            <a:off x="587097" y="3224727"/>
            <a:ext cx="838676" cy="4592891"/>
          </a:xfrm>
          <a:prstGeom prst="rect">
            <a:avLst/>
          </a:prstGeom>
        </p:spPr>
      </p:pic>
      <p:sp>
        <p:nvSpPr>
          <p:cNvPr id="4" name="Text 0"/>
          <p:cNvSpPr/>
          <p:nvPr/>
        </p:nvSpPr>
        <p:spPr>
          <a:xfrm>
            <a:off x="1677353" y="1677315"/>
            <a:ext cx="2096691" cy="262057"/>
          </a:xfrm>
          <a:prstGeom prst="rect">
            <a:avLst/>
          </a:prstGeom>
          <a:noFill/>
          <a:ln/>
        </p:spPr>
        <p:txBody>
          <a:bodyPr wrap="none" lIns="0" tIns="0" rIns="0" bIns="0" rtlCol="0" anchor="t"/>
          <a:lstStyle/>
          <a:p>
            <a:pPr marL="0" indent="0">
              <a:lnSpc>
                <a:spcPts val="2050"/>
              </a:lnSpc>
              <a:buNone/>
            </a:pPr>
            <a:r>
              <a:rPr lang="en-US" sz="3200" b="1" kern="0" spc="-50"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3200" dirty="0"/>
          </a:p>
        </p:txBody>
      </p:sp>
      <p:sp>
        <p:nvSpPr>
          <p:cNvPr id="5" name="Text 1"/>
          <p:cNvSpPr/>
          <p:nvPr/>
        </p:nvSpPr>
        <p:spPr>
          <a:xfrm>
            <a:off x="1677353" y="3755031"/>
            <a:ext cx="12365950" cy="268367"/>
          </a:xfrm>
          <a:prstGeom prst="rect">
            <a:avLst/>
          </a:prstGeom>
          <a:noFill/>
          <a:ln/>
        </p:spPr>
        <p:txBody>
          <a:bodyPr wrap="none" lIns="0" tIns="0" rIns="0" bIns="0" rtlCol="0" anchor="t"/>
          <a:lstStyle/>
          <a:p>
            <a:pPr marL="0" indent="0" algn="l">
              <a:lnSpc>
                <a:spcPts val="2100"/>
              </a:lnSpc>
              <a:buNone/>
            </a:pPr>
            <a:r>
              <a:rPr lang="en-US" b="1" kern="0" spc="-26" dirty="0">
                <a:solidFill>
                  <a:srgbClr val="2B4150"/>
                </a:solidFill>
                <a:latin typeface="PT Serif" pitchFamily="34" charset="0"/>
                <a:ea typeface="PT Serif" pitchFamily="34" charset="-122"/>
                <a:cs typeface="PT Serif" pitchFamily="34" charset="-120"/>
              </a:rPr>
              <a:t>Bảo trì định kỳ:</a:t>
            </a:r>
            <a:endParaRPr lang="en-US" dirty="0"/>
          </a:p>
        </p:txBody>
      </p:sp>
      <p:sp>
        <p:nvSpPr>
          <p:cNvPr id="6" name="Text 2"/>
          <p:cNvSpPr/>
          <p:nvPr/>
        </p:nvSpPr>
        <p:spPr>
          <a:xfrm>
            <a:off x="1677353" y="4124006"/>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b="1" kern="0" spc="-26" dirty="0">
                <a:solidFill>
                  <a:srgbClr val="2B4150"/>
                </a:solidFill>
                <a:latin typeface="PT Serif" pitchFamily="34" charset="0"/>
                <a:ea typeface="PT Serif" pitchFamily="34" charset="-122"/>
                <a:cs typeface="PT Serif" pitchFamily="34" charset="-120"/>
              </a:rPr>
              <a:t>Máy cắt được bảo trì tốt:</a:t>
            </a:r>
            <a:r>
              <a:rPr lang="en-US" sz="1400" kern="0" spc="-26" dirty="0">
                <a:solidFill>
                  <a:srgbClr val="2B4150"/>
                </a:solidFill>
                <a:latin typeface="PT Serif" pitchFamily="34" charset="0"/>
                <a:ea typeface="PT Serif" pitchFamily="34" charset="-122"/>
                <a:cs typeface="PT Serif" pitchFamily="34" charset="-120"/>
              </a:rPr>
              <a:t> Hoạt động ổn định, giúp tăng hiệu quả công việc.</a:t>
            </a:r>
            <a:endParaRPr lang="en-US" sz="1400" dirty="0"/>
          </a:p>
        </p:txBody>
      </p:sp>
      <p:sp>
        <p:nvSpPr>
          <p:cNvPr id="7" name="Text 3"/>
          <p:cNvSpPr/>
          <p:nvPr/>
        </p:nvSpPr>
        <p:spPr>
          <a:xfrm>
            <a:off x="1677353" y="4451070"/>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b="1" kern="0" spc="-26" dirty="0">
                <a:solidFill>
                  <a:srgbClr val="2B4150"/>
                </a:solidFill>
                <a:latin typeface="PT Serif" pitchFamily="34" charset="0"/>
                <a:ea typeface="PT Serif" pitchFamily="34" charset="-122"/>
                <a:cs typeface="PT Serif" pitchFamily="34" charset="-120"/>
              </a:rPr>
              <a:t>Máy cắt hư hỏng hoặc thiếu bảo trì:</a:t>
            </a:r>
            <a:r>
              <a:rPr lang="en-US" sz="1400" kern="0" spc="-26" dirty="0">
                <a:solidFill>
                  <a:srgbClr val="2B4150"/>
                </a:solidFill>
                <a:latin typeface="PT Serif" pitchFamily="34" charset="0"/>
                <a:ea typeface="PT Serif" pitchFamily="34" charset="-122"/>
                <a:cs typeface="PT Serif" pitchFamily="34" charset="-120"/>
              </a:rPr>
              <a:t> Dẫn đến sự cố về điện, giảm độ chính xác và nguy cơ tai nạn lao động.</a:t>
            </a:r>
            <a:endParaRPr lang="en-US" sz="1400" dirty="0"/>
          </a:p>
        </p:txBody>
      </p:sp>
      <p:sp>
        <p:nvSpPr>
          <p:cNvPr id="8" name="Text 4"/>
          <p:cNvSpPr/>
          <p:nvPr/>
        </p:nvSpPr>
        <p:spPr>
          <a:xfrm>
            <a:off x="1677353" y="5205668"/>
            <a:ext cx="12365950" cy="268367"/>
          </a:xfrm>
          <a:prstGeom prst="rect">
            <a:avLst/>
          </a:prstGeom>
          <a:noFill/>
          <a:ln/>
        </p:spPr>
        <p:txBody>
          <a:bodyPr wrap="none" lIns="0" tIns="0" rIns="0" bIns="0" rtlCol="0" anchor="t"/>
          <a:lstStyle/>
          <a:p>
            <a:pPr marL="0" indent="0" algn="l">
              <a:lnSpc>
                <a:spcPts val="2100"/>
              </a:lnSpc>
              <a:buNone/>
            </a:pPr>
            <a:r>
              <a:rPr lang="en-US" b="1" kern="0" spc="-26" dirty="0">
                <a:solidFill>
                  <a:srgbClr val="2B4150"/>
                </a:solidFill>
                <a:latin typeface="PT Serif" pitchFamily="34" charset="0"/>
                <a:ea typeface="PT Serif" pitchFamily="34" charset="-122"/>
                <a:cs typeface="PT Serif" pitchFamily="34" charset="-120"/>
              </a:rPr>
              <a:t>Kiểm tra thường xuyên:</a:t>
            </a:r>
            <a:endParaRPr lang="en-US" dirty="0"/>
          </a:p>
        </p:txBody>
      </p:sp>
      <p:sp>
        <p:nvSpPr>
          <p:cNvPr id="9" name="Text 5"/>
          <p:cNvSpPr/>
          <p:nvPr/>
        </p:nvSpPr>
        <p:spPr>
          <a:xfrm>
            <a:off x="1677353" y="5574643"/>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b="1" kern="0" spc="-26" dirty="0">
                <a:solidFill>
                  <a:srgbClr val="2B4150"/>
                </a:solidFill>
                <a:latin typeface="PT Serif" pitchFamily="34" charset="0"/>
                <a:ea typeface="PT Serif" pitchFamily="34" charset="-122"/>
                <a:cs typeface="PT Serif" pitchFamily="34" charset="-120"/>
              </a:rPr>
              <a:t>Không kiểm tra máy:</a:t>
            </a:r>
            <a:r>
              <a:rPr lang="en-US" sz="1400" kern="0" spc="-26" dirty="0">
                <a:solidFill>
                  <a:srgbClr val="2B4150"/>
                </a:solidFill>
                <a:latin typeface="PT Serif" pitchFamily="34" charset="0"/>
                <a:ea typeface="PT Serif" pitchFamily="34" charset="-122"/>
                <a:cs typeface="PT Serif" pitchFamily="34" charset="-120"/>
              </a:rPr>
              <a:t> Các bộ phận như lưỡi cắt, động cơ và hệ thống truyền động bị hao mòn, giảm khả năng hoạt động.</a:t>
            </a:r>
            <a:endParaRPr lang="en-US" sz="1400" dirty="0"/>
          </a:p>
        </p:txBody>
      </p:sp>
      <p:sp>
        <p:nvSpPr>
          <p:cNvPr id="10" name="Text 6"/>
          <p:cNvSpPr/>
          <p:nvPr/>
        </p:nvSpPr>
        <p:spPr>
          <a:xfrm>
            <a:off x="1677353" y="5901707"/>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kern="0" spc="-26" dirty="0">
                <a:solidFill>
                  <a:srgbClr val="2B4150"/>
                </a:solidFill>
                <a:latin typeface="PT Serif" pitchFamily="34" charset="0"/>
                <a:ea typeface="PT Serif" pitchFamily="34" charset="-122"/>
                <a:cs typeface="PT Serif" pitchFamily="34" charset="-120"/>
              </a:rPr>
              <a:t>Ảnh hưởng đến chất lượng sản phẩm và tăng nguy cơ hỏng hóc đột ngột.</a:t>
            </a:r>
            <a:endParaRPr lang="en-US" sz="1400" dirty="0"/>
          </a:p>
        </p:txBody>
      </p:sp>
      <p:sp>
        <p:nvSpPr>
          <p:cNvPr id="11" name="Text 7"/>
          <p:cNvSpPr/>
          <p:nvPr/>
        </p:nvSpPr>
        <p:spPr>
          <a:xfrm>
            <a:off x="1677353" y="6547442"/>
            <a:ext cx="12365950" cy="268367"/>
          </a:xfrm>
          <a:prstGeom prst="rect">
            <a:avLst/>
          </a:prstGeom>
          <a:noFill/>
          <a:ln/>
        </p:spPr>
        <p:txBody>
          <a:bodyPr wrap="none" lIns="0" tIns="0" rIns="0" bIns="0" rtlCol="0" anchor="t"/>
          <a:lstStyle/>
          <a:p>
            <a:pPr marL="0" indent="0" algn="l">
              <a:lnSpc>
                <a:spcPts val="2100"/>
              </a:lnSpc>
              <a:buNone/>
            </a:pPr>
            <a:r>
              <a:rPr lang="en-US" b="1" kern="0" spc="-26" dirty="0">
                <a:solidFill>
                  <a:srgbClr val="2B4150"/>
                </a:solidFill>
                <a:latin typeface="PT Serif" pitchFamily="34" charset="0"/>
                <a:ea typeface="PT Serif" pitchFamily="34" charset="-122"/>
                <a:cs typeface="PT Serif" pitchFamily="34" charset="-120"/>
              </a:rPr>
              <a:t>Năng suất và an toàn:</a:t>
            </a:r>
            <a:endParaRPr lang="en-US" dirty="0"/>
          </a:p>
        </p:txBody>
      </p:sp>
      <p:sp>
        <p:nvSpPr>
          <p:cNvPr id="12" name="Text 8"/>
          <p:cNvSpPr/>
          <p:nvPr/>
        </p:nvSpPr>
        <p:spPr>
          <a:xfrm>
            <a:off x="1677353" y="6916417"/>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b="1" kern="0" spc="-26" dirty="0">
                <a:solidFill>
                  <a:srgbClr val="2B4150"/>
                </a:solidFill>
                <a:latin typeface="PT Serif" pitchFamily="34" charset="0"/>
                <a:ea typeface="PT Serif" pitchFamily="34" charset="-122"/>
                <a:cs typeface="PT Serif" pitchFamily="34" charset="-120"/>
              </a:rPr>
              <a:t>Máy cắt hiệu quả:</a:t>
            </a:r>
            <a:r>
              <a:rPr lang="en-US" sz="1400" kern="0" spc="-26" dirty="0">
                <a:solidFill>
                  <a:srgbClr val="2B4150"/>
                </a:solidFill>
                <a:latin typeface="PT Serif" pitchFamily="34" charset="0"/>
                <a:ea typeface="PT Serif" pitchFamily="34" charset="-122"/>
                <a:cs typeface="PT Serif" pitchFamily="34" charset="-120"/>
              </a:rPr>
              <a:t> Giảm thời gian chết, nâng cao năng suất lao động.</a:t>
            </a:r>
            <a:endParaRPr lang="en-US" sz="1400" dirty="0"/>
          </a:p>
        </p:txBody>
      </p:sp>
      <p:sp>
        <p:nvSpPr>
          <p:cNvPr id="13" name="Text 9"/>
          <p:cNvSpPr/>
          <p:nvPr/>
        </p:nvSpPr>
        <p:spPr>
          <a:xfrm>
            <a:off x="1677353" y="7243481"/>
            <a:ext cx="12365950" cy="268367"/>
          </a:xfrm>
          <a:prstGeom prst="rect">
            <a:avLst/>
          </a:prstGeom>
          <a:noFill/>
          <a:ln/>
        </p:spPr>
        <p:txBody>
          <a:bodyPr wrap="none" lIns="0" tIns="0" rIns="0" bIns="0" rtlCol="0" anchor="t"/>
          <a:lstStyle/>
          <a:p>
            <a:pPr marL="342900" indent="-342900" algn="l">
              <a:lnSpc>
                <a:spcPts val="2100"/>
              </a:lnSpc>
              <a:buSzPct val="100000"/>
              <a:buChar char="•"/>
            </a:pPr>
            <a:r>
              <a:rPr lang="en-US" sz="1400" b="1" kern="0" spc="-26" dirty="0">
                <a:solidFill>
                  <a:srgbClr val="2B4150"/>
                </a:solidFill>
                <a:latin typeface="PT Serif" pitchFamily="34" charset="0"/>
                <a:ea typeface="PT Serif" pitchFamily="34" charset="-122"/>
                <a:cs typeface="PT Serif" pitchFamily="34" charset="-120"/>
              </a:rPr>
              <a:t>Đầu tư vào bảo trì và nâng cấp:</a:t>
            </a:r>
            <a:r>
              <a:rPr lang="en-US" sz="1400" kern="0" spc="-26" dirty="0">
                <a:solidFill>
                  <a:srgbClr val="2B4150"/>
                </a:solidFill>
                <a:latin typeface="PT Serif" pitchFamily="34" charset="0"/>
                <a:ea typeface="PT Serif" pitchFamily="34" charset="-122"/>
                <a:cs typeface="PT Serif" pitchFamily="34" charset="-120"/>
              </a:rPr>
              <a:t> Cần thiết để máy luôn trong tình trạng tốt, nâng cao an toàn và hiệu suất công việc.</a:t>
            </a:r>
            <a:endParaRPr lang="en-US" sz="1400" dirty="0"/>
          </a:p>
        </p:txBody>
      </p:sp>
      <p:sp>
        <p:nvSpPr>
          <p:cNvPr id="14" name="Rectangle 13">
            <a:extLst>
              <a:ext uri="{FF2B5EF4-FFF2-40B4-BE49-F238E27FC236}">
                <a16:creationId xmlns:a16="http://schemas.microsoft.com/office/drawing/2014/main" id="{2C745CB3-A0F0-C6B7-74E7-B8FDC92A24D0}"/>
              </a:ext>
            </a:extLst>
          </p:cNvPr>
          <p:cNvSpPr/>
          <p:nvPr/>
        </p:nvSpPr>
        <p:spPr>
          <a:xfrm>
            <a:off x="649718" y="4532086"/>
            <a:ext cx="713433" cy="148715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F4F235B-A3F4-4549-5000-F3988E1CB9C5}"/>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5840968" y="3099072"/>
            <a:ext cx="1134070" cy="3634383"/>
          </a:xfrm>
          <a:prstGeom prst="rect">
            <a:avLst/>
          </a:prstGeom>
        </p:spPr>
      </p:pic>
      <p:sp>
        <p:nvSpPr>
          <p:cNvPr id="4" name="Text 0"/>
          <p:cNvSpPr/>
          <p:nvPr/>
        </p:nvSpPr>
        <p:spPr>
          <a:xfrm>
            <a:off x="6181130" y="1451315"/>
            <a:ext cx="7857841" cy="708660"/>
          </a:xfrm>
          <a:prstGeom prst="rect">
            <a:avLst/>
          </a:prstGeom>
          <a:noFill/>
          <a:ln/>
        </p:spPr>
        <p:txBody>
          <a:bodyPr wrap="square" lIns="0" tIns="0" rIns="0" bIns="0" rtlCol="0" anchor="t"/>
          <a:lstStyle/>
          <a:p>
            <a:pPr marL="0" indent="0">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400" dirty="0"/>
          </a:p>
        </p:txBody>
      </p:sp>
      <p:sp>
        <p:nvSpPr>
          <p:cNvPr id="5" name="Text 1"/>
          <p:cNvSpPr/>
          <p:nvPr/>
        </p:nvSpPr>
        <p:spPr>
          <a:xfrm>
            <a:off x="7315200" y="3450068"/>
            <a:ext cx="6534334"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Giúp nhận diện rủi ro và phản ứng kịp thời.</a:t>
            </a:r>
            <a:endParaRPr lang="en-US" sz="1750" dirty="0"/>
          </a:p>
        </p:txBody>
      </p:sp>
      <p:sp>
        <p:nvSpPr>
          <p:cNvPr id="6" name="Text 2"/>
          <p:cNvSpPr/>
          <p:nvPr/>
        </p:nvSpPr>
        <p:spPr>
          <a:xfrm>
            <a:off x="7315199" y="4326171"/>
            <a:ext cx="707546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vận hành:</a:t>
            </a:r>
            <a:r>
              <a:rPr lang="en-US" sz="1750" kern="0" spc="-36" dirty="0">
                <a:solidFill>
                  <a:srgbClr val="2B4150"/>
                </a:solidFill>
                <a:latin typeface="PT Serif" pitchFamily="34" charset="0"/>
                <a:ea typeface="PT Serif" pitchFamily="34" charset="-122"/>
                <a:cs typeface="PT Serif" pitchFamily="34" charset="-120"/>
              </a:rPr>
              <a:t> Người có kinh nghiệm thao tác nhanh, chính xác; người thiếu kỹ năng dễ mắc sai sót.</a:t>
            </a:r>
            <a:endParaRPr lang="en-US" sz="1750" dirty="0"/>
          </a:p>
        </p:txBody>
      </p:sp>
      <p:sp>
        <p:nvSpPr>
          <p:cNvPr id="7" name="Text 3"/>
          <p:cNvSpPr/>
          <p:nvPr/>
        </p:nvSpPr>
        <p:spPr>
          <a:xfrm>
            <a:off x="7315200" y="5780836"/>
            <a:ext cx="72161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a:t>
            </a:r>
            <a:r>
              <a:rPr lang="en-US" sz="1750" kern="0" spc="-36" dirty="0">
                <a:solidFill>
                  <a:srgbClr val="2B4150"/>
                </a:solidFill>
                <a:latin typeface="PT Serif" pitchFamily="34" charset="0"/>
                <a:ea typeface="PT Serif" pitchFamily="34" charset="-122"/>
                <a:cs typeface="PT Serif" pitchFamily="34" charset="-120"/>
              </a:rPr>
              <a:t> Cung cấp kiến thức, kỹ năng, tạo môi trường làm việc an toàn.</a:t>
            </a:r>
            <a:endParaRPr lang="en-US" sz="1750" dirty="0"/>
          </a:p>
        </p:txBody>
      </p:sp>
      <p:sp>
        <p:nvSpPr>
          <p:cNvPr id="8" name="Rectangle 7">
            <a:extLst>
              <a:ext uri="{FF2B5EF4-FFF2-40B4-BE49-F238E27FC236}">
                <a16:creationId xmlns:a16="http://schemas.microsoft.com/office/drawing/2014/main" id="{25DDD381-9681-B334-651E-90D920E80AC8}"/>
              </a:ext>
            </a:extLst>
          </p:cNvPr>
          <p:cNvSpPr/>
          <p:nvPr/>
        </p:nvSpPr>
        <p:spPr>
          <a:xfrm>
            <a:off x="6052013" y="4308398"/>
            <a:ext cx="713433" cy="148715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92F6461-1107-3462-ECD3-C137ADE92A4C}"/>
              </a:ext>
            </a:extLst>
          </p:cNvPr>
          <p:cNvPicPr>
            <a:picLocks noChangeAspect="1"/>
          </p:cNvPicPr>
          <p:nvPr/>
        </p:nvPicPr>
        <p:blipFill>
          <a:blip r:embed="rId5"/>
          <a:stretch>
            <a:fillRect/>
          </a:stretch>
        </p:blipFill>
        <p:spPr>
          <a:xfrm>
            <a:off x="11816862" y="7363917"/>
            <a:ext cx="2701172" cy="83642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2129790"/>
            <a:ext cx="8127087" cy="425291"/>
          </a:xfrm>
          <a:prstGeom prst="rect">
            <a:avLst/>
          </a:prstGeom>
          <a:noFill/>
          <a:ln/>
        </p:spPr>
        <p:txBody>
          <a:bodyPr wrap="none" lIns="0" tIns="0" rIns="0" bIns="0" rtlCol="0" anchor="t"/>
          <a:lstStyle/>
          <a:p>
            <a:pPr marL="0" indent="0">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3" name="Shape 1"/>
          <p:cNvSpPr/>
          <p:nvPr/>
        </p:nvSpPr>
        <p:spPr>
          <a:xfrm>
            <a:off x="793790" y="3008709"/>
            <a:ext cx="13042821" cy="3090982"/>
          </a:xfrm>
          <a:prstGeom prst="roundRect">
            <a:avLst>
              <a:gd name="adj" fmla="val 3082"/>
            </a:avLst>
          </a:prstGeom>
          <a:solidFill>
            <a:srgbClr val="124E73"/>
          </a:solidFill>
          <a:ln w="7620">
            <a:solidFill>
              <a:srgbClr val="2B678C"/>
            </a:solidFill>
            <a:prstDash val="solid"/>
          </a:ln>
        </p:spPr>
      </p:sp>
      <p:sp>
        <p:nvSpPr>
          <p:cNvPr id="4" name="Text 2"/>
          <p:cNvSpPr/>
          <p:nvPr/>
        </p:nvSpPr>
        <p:spPr>
          <a:xfrm>
            <a:off x="1028224" y="3243143"/>
            <a:ext cx="560117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5" name="Text 3"/>
          <p:cNvSpPr/>
          <p:nvPr/>
        </p:nvSpPr>
        <p:spPr>
          <a:xfrm>
            <a:off x="1028224" y="37335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Nắm vững kiến thức:</a:t>
            </a:r>
            <a:r>
              <a:rPr lang="en-US" sz="1750" kern="0" spc="-36" dirty="0">
                <a:solidFill>
                  <a:srgbClr val="FFFFFF"/>
                </a:solidFill>
                <a:latin typeface="PT Serif" pitchFamily="34" charset="0"/>
                <a:ea typeface="PT Serif" pitchFamily="34" charset="-122"/>
                <a:cs typeface="PT Serif" pitchFamily="34" charset="-120"/>
              </a:rPr>
              <a:t> Giúp người lao động sử dụng máy hiệu quả và giảm thiểu rủi ro.</a:t>
            </a:r>
            <a:endParaRPr lang="en-US" sz="1750" dirty="0"/>
          </a:p>
        </p:txBody>
      </p:sp>
      <p:sp>
        <p:nvSpPr>
          <p:cNvPr id="6" name="Text 4"/>
          <p:cNvSpPr/>
          <p:nvPr/>
        </p:nvSpPr>
        <p:spPr>
          <a:xfrm>
            <a:off x="1028224" y="4175760"/>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Xử lý tình huống bất ngờ:</a:t>
            </a:r>
            <a:r>
              <a:rPr lang="en-US" sz="1750" kern="0" spc="-36" dirty="0">
                <a:solidFill>
                  <a:srgbClr val="FFFFFF"/>
                </a:solidFill>
                <a:latin typeface="PT Serif" pitchFamily="34" charset="0"/>
                <a:ea typeface="PT Serif" pitchFamily="34" charset="-122"/>
                <a:cs typeface="PT Serif" pitchFamily="34" charset="-120"/>
              </a:rPr>
              <a:t> Đào tạo giúp nhận diện và phản ứng kịp thời với sự cố.</a:t>
            </a:r>
            <a:endParaRPr lang="en-US" sz="1750" dirty="0"/>
          </a:p>
        </p:txBody>
      </p:sp>
      <p:sp>
        <p:nvSpPr>
          <p:cNvPr id="7" name="Text 5"/>
          <p:cNvSpPr/>
          <p:nvPr/>
        </p:nvSpPr>
        <p:spPr>
          <a:xfrm>
            <a:off x="1028224" y="4617958"/>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Tạo môi trường an toàn:</a:t>
            </a:r>
            <a:r>
              <a:rPr lang="en-US" sz="1750" kern="0" spc="-36" dirty="0">
                <a:solidFill>
                  <a:srgbClr val="FFFFFF"/>
                </a:solidFill>
                <a:latin typeface="PT Serif" pitchFamily="34" charset="0"/>
                <a:ea typeface="PT Serif" pitchFamily="34" charset="-122"/>
                <a:cs typeface="PT Serif" pitchFamily="34" charset="-120"/>
              </a:rPr>
              <a:t> Giảm tai nạn và nâng cao sự an toàn cho mọi người.</a:t>
            </a:r>
            <a:endParaRPr lang="en-US" sz="1750" dirty="0"/>
          </a:p>
        </p:txBody>
      </p:sp>
      <p:sp>
        <p:nvSpPr>
          <p:cNvPr id="8" name="Text 6"/>
          <p:cNvSpPr/>
          <p:nvPr/>
        </p:nvSpPr>
        <p:spPr>
          <a:xfrm>
            <a:off x="1028224" y="5060156"/>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Tinh thần trách nhiệm:</a:t>
            </a:r>
            <a:r>
              <a:rPr lang="en-US" sz="1750" kern="0" spc="-36" dirty="0">
                <a:solidFill>
                  <a:srgbClr val="FFFFFF"/>
                </a:solidFill>
                <a:latin typeface="PT Serif" pitchFamily="34" charset="0"/>
                <a:ea typeface="PT Serif" pitchFamily="34" charset="-122"/>
                <a:cs typeface="PT Serif" pitchFamily="34" charset="-120"/>
              </a:rPr>
              <a:t> Người lao động sẽ chủ động thực hiện biện pháp an toàn và khuyến khích đồng nghiệp.</a:t>
            </a:r>
            <a:endParaRPr lang="en-US" sz="1750" dirty="0"/>
          </a:p>
        </p:txBody>
      </p:sp>
      <p:sp>
        <p:nvSpPr>
          <p:cNvPr id="9" name="Text 7"/>
          <p:cNvSpPr/>
          <p:nvPr/>
        </p:nvSpPr>
        <p:spPr>
          <a:xfrm>
            <a:off x="1028224" y="5502354"/>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Lợi ích lâu dài:</a:t>
            </a:r>
            <a:r>
              <a:rPr lang="en-US" sz="1750" kern="0" spc="-36" dirty="0">
                <a:solidFill>
                  <a:srgbClr val="FFFFFF"/>
                </a:solidFill>
                <a:latin typeface="PT Serif" pitchFamily="34" charset="0"/>
                <a:ea typeface="PT Serif" pitchFamily="34" charset="-122"/>
                <a:cs typeface="PT Serif" pitchFamily="34" charset="-120"/>
              </a:rPr>
              <a:t> Tạo văn hóa an toàn, nâng cao năng suất và giảm chi phí phát sinh từ sự cố.</a:t>
            </a:r>
            <a:endParaRPr lang="en-US" sz="1750" dirty="0"/>
          </a:p>
        </p:txBody>
      </p:sp>
      <p:pic>
        <p:nvPicPr>
          <p:cNvPr id="10" name="Picture 9">
            <a:extLst>
              <a:ext uri="{FF2B5EF4-FFF2-40B4-BE49-F238E27FC236}">
                <a16:creationId xmlns:a16="http://schemas.microsoft.com/office/drawing/2014/main" id="{6359B001-F7A7-0788-C00C-15EC49F81B23}"/>
              </a:ext>
            </a:extLst>
          </p:cNvPr>
          <p:cNvPicPr>
            <a:picLocks noChangeAspect="1"/>
          </p:cNvPicPr>
          <p:nvPr/>
        </p:nvPicPr>
        <p:blipFill>
          <a:blip r:embed="rId3"/>
          <a:stretch>
            <a:fillRect/>
          </a:stretch>
        </p:blipFill>
        <p:spPr>
          <a:xfrm>
            <a:off x="11816862" y="7363917"/>
            <a:ext cx="2701172" cy="8364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56767" y="283488"/>
            <a:ext cx="7316867" cy="2268260"/>
          </a:xfrm>
          <a:prstGeom prst="rect">
            <a:avLst/>
          </a:prstGeom>
        </p:spPr>
      </p:pic>
      <p:sp>
        <p:nvSpPr>
          <p:cNvPr id="3" name="Shape 0"/>
          <p:cNvSpPr/>
          <p:nvPr/>
        </p:nvSpPr>
        <p:spPr>
          <a:xfrm>
            <a:off x="793790" y="3635216"/>
            <a:ext cx="13042821" cy="3794284"/>
          </a:xfrm>
          <a:prstGeom prst="roundRect">
            <a:avLst>
              <a:gd name="adj" fmla="val 2511"/>
            </a:avLst>
          </a:prstGeom>
          <a:solidFill>
            <a:srgbClr val="124E73"/>
          </a:solidFill>
          <a:ln w="7620">
            <a:solidFill>
              <a:srgbClr val="124E73"/>
            </a:solidFill>
            <a:prstDash val="solid"/>
          </a:ln>
        </p:spPr>
      </p:sp>
      <p:sp>
        <p:nvSpPr>
          <p:cNvPr id="4" name="Text 1"/>
          <p:cNvSpPr/>
          <p:nvPr/>
        </p:nvSpPr>
        <p:spPr>
          <a:xfrm>
            <a:off x="1028224" y="3869650"/>
            <a:ext cx="413908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B. Huấn luyện an toàn lao động</a:t>
            </a:r>
            <a:endParaRPr lang="en-US" sz="2200" dirty="0"/>
          </a:p>
        </p:txBody>
      </p:sp>
      <p:sp>
        <p:nvSpPr>
          <p:cNvPr id="5" name="Text 2"/>
          <p:cNvSpPr/>
          <p:nvPr/>
        </p:nvSpPr>
        <p:spPr>
          <a:xfrm>
            <a:off x="1028224" y="4360069"/>
            <a:ext cx="12573953" cy="725805"/>
          </a:xfrm>
          <a:prstGeom prst="rect">
            <a:avLst/>
          </a:prstGeom>
          <a:noFill/>
          <a:ln/>
        </p:spPr>
        <p:txBody>
          <a:bodyPr wrap="squar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An Toàn Nam Việt</a:t>
            </a:r>
            <a:r>
              <a:rPr lang="en-US" sz="1750" kern="0" spc="-36"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6" name="Text 3"/>
          <p:cNvSpPr/>
          <p:nvPr/>
        </p:nvSpPr>
        <p:spPr>
          <a:xfrm>
            <a:off x="1028224" y="52219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Chuẩn bị chu đáo</a:t>
            </a:r>
            <a:r>
              <a:rPr lang="en-US" sz="1750" kern="0" spc="-36"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7" name="Text 4"/>
          <p:cNvSpPr/>
          <p:nvPr/>
        </p:nvSpPr>
        <p:spPr>
          <a:xfrm>
            <a:off x="1028224" y="5664160"/>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Giảng viên</a:t>
            </a:r>
            <a:r>
              <a:rPr lang="en-US" sz="1750" kern="0" spc="-36"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8" name="Text 5"/>
          <p:cNvSpPr/>
          <p:nvPr/>
        </p:nvSpPr>
        <p:spPr>
          <a:xfrm>
            <a:off x="1028224" y="6469261"/>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Bài giảng</a:t>
            </a:r>
            <a:r>
              <a:rPr lang="en-US" sz="1750" kern="0" spc="-36" dirty="0">
                <a:solidFill>
                  <a:srgbClr val="FFFFFF"/>
                </a:solidFill>
                <a:latin typeface="PT Serif" pitchFamily="34" charset="0"/>
                <a:ea typeface="PT Serif" pitchFamily="34" charset="-122"/>
                <a:cs typeface="PT Serif" pitchFamily="34" charset="-120"/>
              </a:rPr>
              <a:t> sinh động, dễ hiểu, bám sát </a:t>
            </a:r>
            <a:r>
              <a:rPr lang="en-US" sz="1750" b="1" kern="0" spc="-36" dirty="0">
                <a:solidFill>
                  <a:srgbClr val="FFFFFF"/>
                </a:solidFill>
                <a:latin typeface="PT Serif" pitchFamily="34" charset="0"/>
                <a:ea typeface="PT Serif" pitchFamily="34" charset="-122"/>
                <a:cs typeface="PT Serif" pitchFamily="34" charset="-120"/>
              </a:rPr>
              <a:t>Nghị định 44/2016/NĐ-CP</a:t>
            </a:r>
            <a:r>
              <a:rPr lang="en-US" sz="1750" kern="0" spc="-36" dirty="0">
                <a:solidFill>
                  <a:srgbClr val="FFFFFF"/>
                </a:solidFill>
                <a:latin typeface="PT Serif" pitchFamily="34" charset="0"/>
                <a:ea typeface="PT Serif" pitchFamily="34" charset="-122"/>
                <a:cs typeface="PT Serif" pitchFamily="34" charset="-120"/>
              </a:rPr>
              <a:t>, giúp người lao động hiểu và áp dụng biện pháp an toàn hiệu quả trong công việc.</a:t>
            </a:r>
            <a:endParaRPr lang="en-US" sz="1750" dirty="0"/>
          </a:p>
        </p:txBody>
      </p:sp>
      <p:pic>
        <p:nvPicPr>
          <p:cNvPr id="9" name="Picture 8">
            <a:extLst>
              <a:ext uri="{FF2B5EF4-FFF2-40B4-BE49-F238E27FC236}">
                <a16:creationId xmlns:a16="http://schemas.microsoft.com/office/drawing/2014/main" id="{64E5828F-C3A3-04AA-45F5-660E8C36DCEB}"/>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414866" y="2449235"/>
            <a:ext cx="4514850" cy="4514850"/>
          </a:xfrm>
          <a:prstGeom prst="rect">
            <a:avLst/>
          </a:prstGeom>
        </p:spPr>
      </p:pic>
      <p:sp>
        <p:nvSpPr>
          <p:cNvPr id="3" name="Text 0"/>
          <p:cNvSpPr/>
          <p:nvPr/>
        </p:nvSpPr>
        <p:spPr>
          <a:xfrm>
            <a:off x="793790" y="1145143"/>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2194084"/>
            <a:ext cx="30480" cy="4890254"/>
          </a:xfrm>
          <a:prstGeom prst="roundRect">
            <a:avLst>
              <a:gd name="adj" fmla="val 312558"/>
            </a:avLst>
          </a:prstGeom>
          <a:solidFill>
            <a:srgbClr val="B9D0DE"/>
          </a:solidFill>
          <a:ln/>
        </p:spPr>
      </p:sp>
      <p:sp>
        <p:nvSpPr>
          <p:cNvPr id="5" name="Shape 2"/>
          <p:cNvSpPr/>
          <p:nvPr/>
        </p:nvSpPr>
        <p:spPr>
          <a:xfrm>
            <a:off x="1075075" y="2632353"/>
            <a:ext cx="793790" cy="30480"/>
          </a:xfrm>
          <a:prstGeom prst="roundRect">
            <a:avLst>
              <a:gd name="adj" fmla="val 312558"/>
            </a:avLst>
          </a:prstGeom>
          <a:solidFill>
            <a:srgbClr val="124E73"/>
          </a:solidFill>
          <a:ln>
            <a:solidFill>
              <a:srgbClr val="124E73"/>
            </a:solidFill>
          </a:ln>
        </p:spPr>
      </p:sp>
      <p:sp>
        <p:nvSpPr>
          <p:cNvPr id="6" name="Shape 3"/>
          <p:cNvSpPr/>
          <p:nvPr/>
        </p:nvSpPr>
        <p:spPr>
          <a:xfrm>
            <a:off x="708720" y="2449235"/>
            <a:ext cx="396835" cy="396835"/>
          </a:xfrm>
          <a:prstGeom prst="roundRect">
            <a:avLst>
              <a:gd name="adj" fmla="val 24007"/>
            </a:avLst>
          </a:prstGeom>
          <a:solidFill>
            <a:srgbClr val="124E73"/>
          </a:solidFill>
          <a:ln w="7620">
            <a:solidFill>
              <a:srgbClr val="124E73"/>
            </a:solidFill>
            <a:prstDash val="solid"/>
          </a:ln>
        </p:spPr>
      </p:sp>
      <p:sp>
        <p:nvSpPr>
          <p:cNvPr id="7" name="Text 4"/>
          <p:cNvSpPr/>
          <p:nvPr/>
        </p:nvSpPr>
        <p:spPr>
          <a:xfrm>
            <a:off x="2154674" y="2420898"/>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911316"/>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tính mạng:</a:t>
            </a:r>
            <a:r>
              <a:rPr lang="en-US" sz="1750" kern="0" spc="-36" dirty="0">
                <a:solidFill>
                  <a:srgbClr val="2B4150"/>
                </a:solidFill>
                <a:latin typeface="PT Serif" pitchFamily="34" charset="0"/>
                <a:ea typeface="PT Serif" pitchFamily="34" charset="-122"/>
                <a:cs typeface="PT Serif" pitchFamily="34" charset="-120"/>
              </a:rPr>
              <a:t> Ngăn ngừa tai nạn nghiêm trọng, đảm bảo an toàn cho người lao động.</a:t>
            </a:r>
            <a:endParaRPr lang="en-US" sz="1750" dirty="0"/>
          </a:p>
        </p:txBody>
      </p:sp>
      <p:sp>
        <p:nvSpPr>
          <p:cNvPr id="9" name="Text 6"/>
          <p:cNvSpPr/>
          <p:nvPr/>
        </p:nvSpPr>
        <p:spPr>
          <a:xfrm>
            <a:off x="2154674" y="371641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chi phí phát sinh:</a:t>
            </a:r>
            <a:r>
              <a:rPr lang="en-US" sz="1750" kern="0" spc="-36" dirty="0">
                <a:solidFill>
                  <a:srgbClr val="2B4150"/>
                </a:solidFill>
                <a:latin typeface="PT Serif" pitchFamily="34" charset="0"/>
                <a:ea typeface="PT Serif" pitchFamily="34" charset="-122"/>
                <a:cs typeface="PT Serif" pitchFamily="34" charset="-120"/>
              </a:rPr>
              <a:t> Tránh chi phí liên quan đến tai nạn lao động, điều trị y tế và bồi thường.</a:t>
            </a:r>
            <a:endParaRPr lang="en-US" sz="1750" dirty="0"/>
          </a:p>
        </p:txBody>
      </p:sp>
      <p:sp>
        <p:nvSpPr>
          <p:cNvPr id="10" name="Text 7"/>
          <p:cNvSpPr/>
          <p:nvPr/>
        </p:nvSpPr>
        <p:spPr>
          <a:xfrm>
            <a:off x="2154674" y="452151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năng suất và hiệu quả:</a:t>
            </a:r>
            <a:r>
              <a:rPr lang="en-US" sz="1750" kern="0" spc="-36" dirty="0">
                <a:solidFill>
                  <a:srgbClr val="2B4150"/>
                </a:solidFill>
                <a:latin typeface="PT Serif" pitchFamily="34" charset="0"/>
                <a:ea typeface="PT Serif" pitchFamily="34" charset="-122"/>
                <a:cs typeface="PT Serif" pitchFamily="34" charset="-120"/>
              </a:rPr>
              <a:t> Môi trường an toàn giúp giảm thiểu thời gian gián đoạn và nâng cao hiệu quả công việc.</a:t>
            </a:r>
            <a:endParaRPr lang="en-US" sz="1750" dirty="0"/>
          </a:p>
        </p:txBody>
      </p:sp>
      <p:sp>
        <p:nvSpPr>
          <p:cNvPr id="11" name="Text 8"/>
          <p:cNvSpPr/>
          <p:nvPr/>
        </p:nvSpPr>
        <p:spPr>
          <a:xfrm>
            <a:off x="2154674" y="532661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Tạo sự tin tưởng, gắn kết và tinh thần trách nhiệm giữa nhân viên và công ty.</a:t>
            </a:r>
            <a:endParaRPr lang="en-US" sz="1750" dirty="0"/>
          </a:p>
        </p:txBody>
      </p:sp>
      <p:sp>
        <p:nvSpPr>
          <p:cNvPr id="12" name="Text 9"/>
          <p:cNvSpPr/>
          <p:nvPr/>
        </p:nvSpPr>
        <p:spPr>
          <a:xfrm>
            <a:off x="2154674" y="6131719"/>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Thành công lâu dài:</a:t>
            </a:r>
            <a:r>
              <a:rPr lang="en-US" sz="1750" kern="0" spc="-36" dirty="0">
                <a:solidFill>
                  <a:srgbClr val="2B4150"/>
                </a:solidFill>
                <a:latin typeface="PT Serif" pitchFamily="34" charset="0"/>
                <a:ea typeface="PT Serif" pitchFamily="34" charset="-122"/>
                <a:cs typeface="PT Serif" pitchFamily="34" charset="-120"/>
              </a:rPr>
              <a:t> An toàn lao động là yếu tố thiết yếu để phát triển bền vững và đạt được thành công trong kinh doanh.</a:t>
            </a:r>
            <a:endParaRPr lang="en-US" sz="1750" dirty="0"/>
          </a:p>
        </p:txBody>
      </p:sp>
      <p:pic>
        <p:nvPicPr>
          <p:cNvPr id="13" name="Picture 12">
            <a:extLst>
              <a:ext uri="{FF2B5EF4-FFF2-40B4-BE49-F238E27FC236}">
                <a16:creationId xmlns:a16="http://schemas.microsoft.com/office/drawing/2014/main" id="{F41C56EA-8970-4E09-D568-12A4AC360AF5}"/>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49497" y="1267063"/>
            <a:ext cx="30480" cy="5695355"/>
          </a:xfrm>
          <a:prstGeom prst="roundRect">
            <a:avLst>
              <a:gd name="adj" fmla="val 312558"/>
            </a:avLst>
          </a:prstGeom>
          <a:solidFill>
            <a:srgbClr val="B9D0DE"/>
          </a:solidFill>
          <a:ln/>
        </p:spPr>
      </p:sp>
      <p:sp>
        <p:nvSpPr>
          <p:cNvPr id="4" name="Shape 1"/>
          <p:cNvSpPr/>
          <p:nvPr/>
        </p:nvSpPr>
        <p:spPr>
          <a:xfrm>
            <a:off x="4732675" y="1705332"/>
            <a:ext cx="793790" cy="30480"/>
          </a:xfrm>
          <a:prstGeom prst="roundRect">
            <a:avLst>
              <a:gd name="adj" fmla="val 312558"/>
            </a:avLst>
          </a:prstGeom>
          <a:solidFill>
            <a:srgbClr val="124E73"/>
          </a:solidFill>
          <a:ln>
            <a:solidFill>
              <a:srgbClr val="124E73"/>
            </a:solidFill>
          </a:ln>
        </p:spPr>
      </p:sp>
      <p:sp>
        <p:nvSpPr>
          <p:cNvPr id="5" name="Shape 2"/>
          <p:cNvSpPr/>
          <p:nvPr/>
        </p:nvSpPr>
        <p:spPr>
          <a:xfrm>
            <a:off x="4366320" y="1522214"/>
            <a:ext cx="396835" cy="396835"/>
          </a:xfrm>
          <a:prstGeom prst="roundRect">
            <a:avLst>
              <a:gd name="adj" fmla="val 24007"/>
            </a:avLst>
          </a:prstGeom>
          <a:solidFill>
            <a:srgbClr val="124E73"/>
          </a:solidFill>
          <a:ln w="7620">
            <a:solidFill>
              <a:srgbClr val="124E73"/>
            </a:solidFill>
            <a:prstDash val="solid"/>
          </a:ln>
        </p:spPr>
      </p:sp>
      <p:sp>
        <p:nvSpPr>
          <p:cNvPr id="6" name="Text 3"/>
          <p:cNvSpPr/>
          <p:nvPr/>
        </p:nvSpPr>
        <p:spPr>
          <a:xfrm>
            <a:off x="5812274" y="1493877"/>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812274" y="1984296"/>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Hiểu rõ cấu tạo máy:</a:t>
            </a:r>
            <a:r>
              <a:rPr lang="en-US" sz="1750" kern="0" spc="-36" dirty="0">
                <a:solidFill>
                  <a:srgbClr val="2B4150"/>
                </a:solidFill>
                <a:latin typeface="PT Serif" pitchFamily="34" charset="0"/>
                <a:ea typeface="PT Serif" pitchFamily="34" charset="-122"/>
                <a:cs typeface="PT Serif" pitchFamily="34" charset="-120"/>
              </a:rPr>
              <a:t> Người vận hành cần nắm vững cấu tạo và chức năng từng bộ phận để nhận diện rủi ro.</a:t>
            </a:r>
            <a:endParaRPr lang="en-US" sz="1750" dirty="0"/>
          </a:p>
        </p:txBody>
      </p:sp>
      <p:sp>
        <p:nvSpPr>
          <p:cNvPr id="8" name="Text 5"/>
          <p:cNvSpPr/>
          <p:nvPr/>
        </p:nvSpPr>
        <p:spPr>
          <a:xfrm>
            <a:off x="5812274" y="2789396"/>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kỹ thuật trước khi khởi động:</a:t>
            </a:r>
            <a:r>
              <a:rPr lang="en-US" sz="1750" kern="0" spc="-36" dirty="0">
                <a:solidFill>
                  <a:srgbClr val="2B4150"/>
                </a:solidFill>
                <a:latin typeface="PT Serif" pitchFamily="34" charset="0"/>
                <a:ea typeface="PT Serif" pitchFamily="34" charset="-122"/>
                <a:cs typeface="PT Serif" pitchFamily="34" charset="-120"/>
              </a:rPr>
              <a:t> Đảm bảo thiết bị bảo vệ, bộ phận cắt và kết nối điện hoạt động bình thường.</a:t>
            </a:r>
            <a:endParaRPr lang="en-US" sz="1750" dirty="0"/>
          </a:p>
        </p:txBody>
      </p:sp>
      <p:sp>
        <p:nvSpPr>
          <p:cNvPr id="9" name="Text 6"/>
          <p:cNvSpPr/>
          <p:nvPr/>
        </p:nvSpPr>
        <p:spPr>
          <a:xfrm>
            <a:off x="5812274" y="359449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thiết bị bảo hộ cá nhân:</a:t>
            </a:r>
            <a:r>
              <a:rPr lang="en-US" sz="1750" kern="0" spc="-36" dirty="0">
                <a:solidFill>
                  <a:srgbClr val="2B4150"/>
                </a:solidFill>
                <a:latin typeface="PT Serif" pitchFamily="34" charset="0"/>
                <a:ea typeface="PT Serif" pitchFamily="34" charset="-122"/>
                <a:cs typeface="PT Serif" pitchFamily="34" charset="-120"/>
              </a:rPr>
              <a:t> Sử dụng găng tay, kính bảo hộ, khẩu trang để bảo vệ khỏi vật sắc nhọn và bụi bẩn.</a:t>
            </a:r>
            <a:endParaRPr lang="en-US" sz="1750" dirty="0"/>
          </a:p>
        </p:txBody>
      </p:sp>
      <p:sp>
        <p:nvSpPr>
          <p:cNvPr id="10" name="Text 7"/>
          <p:cNvSpPr/>
          <p:nvPr/>
        </p:nvSpPr>
        <p:spPr>
          <a:xfrm>
            <a:off x="5812274" y="439959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Đảm bảo môi trường làm việc an toàn:</a:t>
            </a:r>
            <a:r>
              <a:rPr lang="en-US" sz="1750" kern="0" spc="-36" dirty="0">
                <a:solidFill>
                  <a:srgbClr val="2B4150"/>
                </a:solidFill>
                <a:latin typeface="PT Serif" pitchFamily="34" charset="0"/>
                <a:ea typeface="PT Serif" pitchFamily="34" charset="-122"/>
                <a:cs typeface="PT Serif" pitchFamily="34" charset="-120"/>
              </a:rPr>
              <a:t> Khu vực làm việc cần thông thoáng, không vật cản, đủ ánh sáng.</a:t>
            </a:r>
            <a:endParaRPr lang="en-US" sz="1750" dirty="0"/>
          </a:p>
        </p:txBody>
      </p:sp>
      <p:sp>
        <p:nvSpPr>
          <p:cNvPr id="11" name="Text 8"/>
          <p:cNvSpPr/>
          <p:nvPr/>
        </p:nvSpPr>
        <p:spPr>
          <a:xfrm>
            <a:off x="5812274" y="520469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an toàn lao động định kỳ:</a:t>
            </a:r>
            <a:r>
              <a:rPr lang="en-US" sz="1750" kern="0" spc="-36" dirty="0">
                <a:solidFill>
                  <a:srgbClr val="2B4150"/>
                </a:solidFill>
                <a:latin typeface="PT Serif" pitchFamily="34" charset="0"/>
                <a:ea typeface="PT Serif" pitchFamily="34" charset="-122"/>
                <a:cs typeface="PT Serif" pitchFamily="34" charset="-120"/>
              </a:rPr>
              <a:t> Cung cấp kiến thức về quy trình và kỹ năng xử lý sự cố để giảm thiểu tai nạn.</a:t>
            </a:r>
            <a:endParaRPr lang="en-US" sz="1750" dirty="0"/>
          </a:p>
        </p:txBody>
      </p:sp>
      <p:sp>
        <p:nvSpPr>
          <p:cNvPr id="12" name="Text 9"/>
          <p:cNvSpPr/>
          <p:nvPr/>
        </p:nvSpPr>
        <p:spPr>
          <a:xfrm>
            <a:off x="5812274" y="6009799"/>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Cấp thẻ an toàn lao động:</a:t>
            </a:r>
            <a:r>
              <a:rPr lang="en-US" sz="1750" kern="0" spc="-36" dirty="0">
                <a:solidFill>
                  <a:srgbClr val="2B4150"/>
                </a:solidFill>
                <a:latin typeface="PT Serif" pitchFamily="34" charset="0"/>
                <a:ea typeface="PT Serif" pitchFamily="34" charset="-122"/>
                <a:cs typeface="PT Serif" pitchFamily="34" charset="-120"/>
              </a:rPr>
              <a:t> Hoàn thành khóa đào tạo và nhận thẻ an toàn lao động để tuân thủ quy định làm việc.</a:t>
            </a:r>
            <a:endParaRPr lang="en-US" sz="1750" dirty="0"/>
          </a:p>
        </p:txBody>
      </p:sp>
      <p:pic>
        <p:nvPicPr>
          <p:cNvPr id="13" name="Picture 12">
            <a:extLst>
              <a:ext uri="{FF2B5EF4-FFF2-40B4-BE49-F238E27FC236}">
                <a16:creationId xmlns:a16="http://schemas.microsoft.com/office/drawing/2014/main" id="{63650D7F-0E30-9BD6-B200-EBC455F4AEB2}"/>
              </a:ext>
            </a:extLst>
          </p:cNvPr>
          <p:cNvPicPr>
            <a:picLocks noChangeAspect="1"/>
          </p:cNvPicPr>
          <p:nvPr/>
        </p:nvPicPr>
        <p:blipFill>
          <a:blip r:embed="rId4"/>
          <a:stretch>
            <a:fillRect/>
          </a:stretch>
        </p:blipFill>
        <p:spPr>
          <a:xfrm>
            <a:off x="11816862" y="7363917"/>
            <a:ext cx="2701172" cy="8364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098137" y="487680"/>
            <a:ext cx="4434126" cy="554236"/>
          </a:xfrm>
          <a:prstGeom prst="rect">
            <a:avLst/>
          </a:prstGeom>
          <a:noFill/>
          <a:ln/>
        </p:spPr>
        <p:txBody>
          <a:bodyPr wrap="none" lIns="0" tIns="0" rIns="0" bIns="0" rtlCol="0" anchor="t"/>
          <a:lstStyle/>
          <a:p>
            <a:pPr marL="0" indent="0" algn="ctr">
              <a:lnSpc>
                <a:spcPts val="4350"/>
              </a:lnSpc>
              <a:buNone/>
            </a:pPr>
            <a:r>
              <a:rPr lang="en-US" sz="3450" b="1" kern="0" spc="-105"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3450" dirty="0"/>
          </a:p>
        </p:txBody>
      </p:sp>
      <p:pic>
        <p:nvPicPr>
          <p:cNvPr id="3" name="Image 0" descr="preencoded.png"/>
          <p:cNvPicPr>
            <a:picLocks noChangeAspect="1"/>
          </p:cNvPicPr>
          <p:nvPr/>
        </p:nvPicPr>
        <p:blipFill>
          <a:blip r:embed="rId3"/>
          <a:stretch>
            <a:fillRect/>
          </a:stretch>
        </p:blipFill>
        <p:spPr>
          <a:xfrm>
            <a:off x="4812387" y="1307902"/>
            <a:ext cx="5005626" cy="2602349"/>
          </a:xfrm>
          <a:prstGeom prst="rect">
            <a:avLst/>
          </a:prstGeom>
        </p:spPr>
      </p:pic>
      <p:sp>
        <p:nvSpPr>
          <p:cNvPr id="4" name="Shape 1"/>
          <p:cNvSpPr/>
          <p:nvPr/>
        </p:nvSpPr>
        <p:spPr>
          <a:xfrm>
            <a:off x="620673" y="4109680"/>
            <a:ext cx="13389054" cy="1092518"/>
          </a:xfrm>
          <a:prstGeom prst="roundRect">
            <a:avLst>
              <a:gd name="adj" fmla="val 6819"/>
            </a:avLst>
          </a:prstGeom>
          <a:solidFill>
            <a:srgbClr val="124E73"/>
          </a:solidFill>
          <a:ln w="7620">
            <a:solidFill>
              <a:srgbClr val="124E73"/>
            </a:solidFill>
            <a:prstDash val="solid"/>
          </a:ln>
        </p:spPr>
      </p:sp>
      <p:sp>
        <p:nvSpPr>
          <p:cNvPr id="5" name="Text 2"/>
          <p:cNvSpPr/>
          <p:nvPr/>
        </p:nvSpPr>
        <p:spPr>
          <a:xfrm>
            <a:off x="805577" y="4294584"/>
            <a:ext cx="4653677" cy="332542"/>
          </a:xfrm>
          <a:prstGeom prst="rect">
            <a:avLst/>
          </a:prstGeom>
          <a:noFill/>
          <a:ln/>
        </p:spPr>
        <p:txBody>
          <a:bodyPr wrap="none" lIns="0" tIns="0" rIns="0" bIns="0" rtlCol="0" anchor="t"/>
          <a:lstStyle/>
          <a:p>
            <a:pPr marL="0" indent="0">
              <a:lnSpc>
                <a:spcPts val="2600"/>
              </a:lnSpc>
              <a:buNone/>
            </a:pPr>
            <a:r>
              <a:rPr lang="en-US" sz="2050" b="1" kern="0" spc="-63"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050" dirty="0"/>
          </a:p>
        </p:txBody>
      </p:sp>
      <p:sp>
        <p:nvSpPr>
          <p:cNvPr id="6" name="Text 3"/>
          <p:cNvSpPr/>
          <p:nvPr/>
        </p:nvSpPr>
        <p:spPr>
          <a:xfrm>
            <a:off x="805577" y="4733449"/>
            <a:ext cx="13019246" cy="283845"/>
          </a:xfrm>
          <a:prstGeom prst="rect">
            <a:avLst/>
          </a:prstGeom>
          <a:noFill/>
          <a:ln/>
        </p:spPr>
        <p:txBody>
          <a:bodyPr wrap="none" lIns="0" tIns="0" rIns="0" bIns="0" rtlCol="0" anchor="t"/>
          <a:lstStyle/>
          <a:p>
            <a:pPr marL="342900" indent="-342900" algn="l">
              <a:lnSpc>
                <a:spcPts val="2200"/>
              </a:lnSpc>
              <a:buSzPct val="100000"/>
              <a:buChar char="•"/>
            </a:pPr>
            <a:r>
              <a:rPr lang="en-US" sz="1350" b="1" u="sng" kern="0" spc="-28"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350" dirty="0"/>
          </a:p>
        </p:txBody>
      </p:sp>
      <p:sp>
        <p:nvSpPr>
          <p:cNvPr id="7" name="Shape 4"/>
          <p:cNvSpPr/>
          <p:nvPr/>
        </p:nvSpPr>
        <p:spPr>
          <a:xfrm>
            <a:off x="620673" y="5379482"/>
            <a:ext cx="13389054" cy="1092518"/>
          </a:xfrm>
          <a:prstGeom prst="roundRect">
            <a:avLst>
              <a:gd name="adj" fmla="val 6819"/>
            </a:avLst>
          </a:prstGeom>
          <a:solidFill>
            <a:srgbClr val="124E73"/>
          </a:solidFill>
          <a:ln w="7620">
            <a:solidFill>
              <a:srgbClr val="124E73"/>
            </a:solidFill>
            <a:prstDash val="solid"/>
          </a:ln>
        </p:spPr>
      </p:sp>
      <p:sp>
        <p:nvSpPr>
          <p:cNvPr id="8" name="Text 5"/>
          <p:cNvSpPr/>
          <p:nvPr/>
        </p:nvSpPr>
        <p:spPr>
          <a:xfrm>
            <a:off x="805577" y="5564386"/>
            <a:ext cx="3761065" cy="332542"/>
          </a:xfrm>
          <a:prstGeom prst="rect">
            <a:avLst/>
          </a:prstGeom>
          <a:noFill/>
          <a:ln/>
        </p:spPr>
        <p:txBody>
          <a:bodyPr wrap="none" lIns="0" tIns="0" rIns="0" bIns="0" rtlCol="0" anchor="t"/>
          <a:lstStyle/>
          <a:p>
            <a:pPr marL="0" indent="0">
              <a:lnSpc>
                <a:spcPts val="2600"/>
              </a:lnSpc>
              <a:buNone/>
            </a:pPr>
            <a:r>
              <a:rPr lang="en-US" sz="2050" b="1" kern="0" spc="-63"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050" dirty="0"/>
          </a:p>
        </p:txBody>
      </p:sp>
      <p:sp>
        <p:nvSpPr>
          <p:cNvPr id="9" name="Text 6"/>
          <p:cNvSpPr/>
          <p:nvPr/>
        </p:nvSpPr>
        <p:spPr>
          <a:xfrm>
            <a:off x="805577" y="6003250"/>
            <a:ext cx="13019246" cy="283845"/>
          </a:xfrm>
          <a:prstGeom prst="rect">
            <a:avLst/>
          </a:prstGeom>
          <a:noFill/>
          <a:ln/>
        </p:spPr>
        <p:txBody>
          <a:bodyPr wrap="none" lIns="0" tIns="0" rIns="0" bIns="0" rtlCol="0" anchor="t"/>
          <a:lstStyle/>
          <a:p>
            <a:pPr marL="342900" indent="-342900" algn="l">
              <a:lnSpc>
                <a:spcPts val="2200"/>
              </a:lnSpc>
              <a:buSzPct val="100000"/>
              <a:buChar char="•"/>
            </a:pPr>
            <a:r>
              <a:rPr lang="en-US" sz="1350" b="1" u="sng" kern="0" spc="-28"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350" dirty="0"/>
          </a:p>
        </p:txBody>
      </p:sp>
      <p:sp>
        <p:nvSpPr>
          <p:cNvPr id="10" name="Shape 7"/>
          <p:cNvSpPr/>
          <p:nvPr/>
        </p:nvSpPr>
        <p:spPr>
          <a:xfrm>
            <a:off x="620673" y="6649283"/>
            <a:ext cx="13389054" cy="1092518"/>
          </a:xfrm>
          <a:prstGeom prst="roundRect">
            <a:avLst>
              <a:gd name="adj" fmla="val 6819"/>
            </a:avLst>
          </a:prstGeom>
          <a:solidFill>
            <a:srgbClr val="124E73"/>
          </a:solidFill>
          <a:ln w="7620">
            <a:solidFill>
              <a:srgbClr val="124E73"/>
            </a:solidFill>
            <a:prstDash val="solid"/>
          </a:ln>
        </p:spPr>
      </p:sp>
      <p:sp>
        <p:nvSpPr>
          <p:cNvPr id="11" name="Text 8"/>
          <p:cNvSpPr/>
          <p:nvPr/>
        </p:nvSpPr>
        <p:spPr>
          <a:xfrm>
            <a:off x="805577" y="6834188"/>
            <a:ext cx="3111818" cy="332542"/>
          </a:xfrm>
          <a:prstGeom prst="rect">
            <a:avLst/>
          </a:prstGeom>
          <a:noFill/>
          <a:ln/>
        </p:spPr>
        <p:txBody>
          <a:bodyPr wrap="none" lIns="0" tIns="0" rIns="0" bIns="0" rtlCol="0" anchor="t"/>
          <a:lstStyle/>
          <a:p>
            <a:pPr marL="0" indent="0">
              <a:lnSpc>
                <a:spcPts val="2600"/>
              </a:lnSpc>
              <a:buNone/>
            </a:pPr>
            <a:r>
              <a:rPr lang="en-US" sz="2050" b="1" kern="0" spc="-63"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050" dirty="0"/>
          </a:p>
        </p:txBody>
      </p:sp>
      <p:sp>
        <p:nvSpPr>
          <p:cNvPr id="12" name="Text 9"/>
          <p:cNvSpPr/>
          <p:nvPr/>
        </p:nvSpPr>
        <p:spPr>
          <a:xfrm>
            <a:off x="805577" y="7273052"/>
            <a:ext cx="13019246" cy="283845"/>
          </a:xfrm>
          <a:prstGeom prst="rect">
            <a:avLst/>
          </a:prstGeom>
          <a:noFill/>
          <a:ln/>
        </p:spPr>
        <p:txBody>
          <a:bodyPr wrap="none" lIns="0" tIns="0" rIns="0" bIns="0" rtlCol="0" anchor="t"/>
          <a:lstStyle/>
          <a:p>
            <a:pPr marL="342900" indent="-342900" algn="l">
              <a:lnSpc>
                <a:spcPts val="2200"/>
              </a:lnSpc>
              <a:buSzPct val="100000"/>
              <a:buChar char="•"/>
            </a:pPr>
            <a:r>
              <a:rPr lang="en-US" sz="1350" b="1" u="sng" kern="0" spc="-28"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Máy cắt mút</a:t>
            </a:r>
            <a:endParaRPr lang="en-US" sz="1350" dirty="0"/>
          </a:p>
        </p:txBody>
      </p:sp>
      <p:pic>
        <p:nvPicPr>
          <p:cNvPr id="14" name="Picture 13">
            <a:extLst>
              <a:ext uri="{FF2B5EF4-FFF2-40B4-BE49-F238E27FC236}">
                <a16:creationId xmlns:a16="http://schemas.microsoft.com/office/drawing/2014/main" id="{E8ACA494-0B19-6094-5D63-3C0716A89FE4}"/>
              </a:ext>
            </a:extLst>
          </p:cNvPr>
          <p:cNvPicPr>
            <a:picLocks noChangeAspect="1"/>
          </p:cNvPicPr>
          <p:nvPr/>
        </p:nvPicPr>
        <p:blipFill>
          <a:blip r:embed="rId7"/>
          <a:stretch>
            <a:fillRect/>
          </a:stretch>
        </p:blipFill>
        <p:spPr>
          <a:xfrm>
            <a:off x="11816862" y="7363917"/>
            <a:ext cx="2701172" cy="8364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3647</Words>
  <Application>Microsoft Office PowerPoint</Application>
  <PresentationFormat>Custom</PresentationFormat>
  <Paragraphs>235</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PT Serif</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2024-12-16T06:42:26Z</dcterms:created>
  <dcterms:modified xsi:type="dcterms:W3CDTF">2024-12-16T07:12:22Z</dcterms:modified>
</cp:coreProperties>
</file>