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4630400" cy="8229600"/>
  <p:notesSz cx="8229600" cy="14630400"/>
  <p:embeddedFontLst>
    <p:embeddedFont>
      <p:font typeface="Montserrat Medium" panose="00000600000000000000" pitchFamily="2" charset="0"/>
      <p:regular r:id="rId32"/>
    </p:embeddedFont>
    <p:embeddedFont>
      <p:font typeface="PT Serif" panose="020A0603040505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a:srgbClr val="2665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142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3.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4.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5.xml"/><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hyperlink" Target="https://antoannamviet.com/tai-lieu-an-toan-lao-dong-van-hanh-may-cat-nhom-tam/"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1652707" y="560189"/>
            <a:ext cx="11324987" cy="636389"/>
          </a:xfrm>
          <a:prstGeom prst="rect">
            <a:avLst/>
          </a:prstGeom>
          <a:noFill/>
          <a:ln/>
        </p:spPr>
        <p:txBody>
          <a:bodyPr wrap="none" lIns="0" tIns="0" rIns="0" bIns="0" rtlCol="0" anchor="t"/>
          <a:lstStyle/>
          <a:p>
            <a:pPr marL="0" indent="0" algn="ctr">
              <a:lnSpc>
                <a:spcPts val="5000"/>
              </a:lnSpc>
              <a:buNone/>
            </a:pPr>
            <a:r>
              <a:rPr lang="en-US" sz="4000" b="1" kern="0" spc="-120" dirty="0">
                <a:solidFill>
                  <a:srgbClr val="124E73"/>
                </a:solidFill>
                <a:latin typeface="Montserrat Medium" panose="00000600000000000000" pitchFamily="2" charset="0"/>
                <a:ea typeface="MuseoModerno Bold" pitchFamily="34" charset="-122"/>
                <a:cs typeface="MuseoModerno Bold" pitchFamily="34" charset="-120"/>
              </a:rPr>
              <a:t>An toàn lao động vận hành Máy Cắt Nhôm Tấm</a:t>
            </a:r>
            <a:endParaRPr lang="en-US" sz="4000" dirty="0"/>
          </a:p>
        </p:txBody>
      </p:sp>
      <p:pic>
        <p:nvPicPr>
          <p:cNvPr id="3" name="Image 0" descr="preencoded.png"/>
          <p:cNvPicPr>
            <a:picLocks noChangeAspect="1"/>
          </p:cNvPicPr>
          <p:nvPr/>
        </p:nvPicPr>
        <p:blipFill>
          <a:blip r:embed="rId3"/>
          <a:stretch>
            <a:fillRect/>
          </a:stretch>
        </p:blipFill>
        <p:spPr>
          <a:xfrm>
            <a:off x="3610213" y="1501973"/>
            <a:ext cx="7409974" cy="4375547"/>
          </a:xfrm>
          <a:prstGeom prst="rect">
            <a:avLst/>
          </a:prstGeom>
        </p:spPr>
      </p:pic>
      <p:sp>
        <p:nvSpPr>
          <p:cNvPr id="4" name="Text 1"/>
          <p:cNvSpPr/>
          <p:nvPr/>
        </p:nvSpPr>
        <p:spPr>
          <a:xfrm>
            <a:off x="712708" y="6106597"/>
            <a:ext cx="13204984" cy="651510"/>
          </a:xfrm>
          <a:prstGeom prst="rect">
            <a:avLst/>
          </a:prstGeom>
          <a:noFill/>
          <a:ln/>
        </p:spPr>
        <p:txBody>
          <a:bodyPr wrap="square" lIns="0" tIns="0" rIns="0" bIns="0" rtlCol="0" anchor="t"/>
          <a:lstStyle/>
          <a:p>
            <a:pPr marL="0" indent="0" algn="ctr">
              <a:lnSpc>
                <a:spcPts val="2550"/>
              </a:lnSpc>
              <a:buNone/>
            </a:pPr>
            <a:r>
              <a:rPr lang="en-US" sz="1600" kern="0" spc="-32"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a:t>
            </a:r>
          </a:p>
          <a:p>
            <a:pPr marL="0" indent="0" algn="ctr">
              <a:lnSpc>
                <a:spcPts val="2550"/>
              </a:lnSpc>
              <a:buNone/>
            </a:pPr>
            <a:r>
              <a:rPr lang="en-US" sz="1600" kern="0" spc="-32" dirty="0" err="1">
                <a:solidFill>
                  <a:srgbClr val="2B4150"/>
                </a:solidFill>
                <a:latin typeface="PT Serif" pitchFamily="34" charset="0"/>
                <a:ea typeface="PT Serif" pitchFamily="34" charset="-122"/>
                <a:cs typeface="PT Serif" pitchFamily="34" charset="-120"/>
              </a:rPr>
              <a:t>Đồng</a:t>
            </a:r>
            <a:r>
              <a:rPr lang="en-US" sz="1600" kern="0" spc="-32" dirty="0">
                <a:solidFill>
                  <a:srgbClr val="2B4150"/>
                </a:solidFill>
                <a:latin typeface="PT Serif" pitchFamily="34" charset="0"/>
                <a:ea typeface="PT Serif" pitchFamily="34" charset="-122"/>
                <a:cs typeface="PT Serif" pitchFamily="34" charset="-120"/>
              </a:rPr>
              <a:t> thời còn làm gia tăng hiệu quả công việc và uy tín doanh nghiệp.</a:t>
            </a:r>
            <a:endParaRPr lang="en-US" sz="1600" dirty="0"/>
          </a:p>
        </p:txBody>
      </p:sp>
      <p:sp>
        <p:nvSpPr>
          <p:cNvPr id="5" name="Shape 2"/>
          <p:cNvSpPr/>
          <p:nvPr/>
        </p:nvSpPr>
        <p:spPr>
          <a:xfrm>
            <a:off x="5042170" y="7351157"/>
            <a:ext cx="325755" cy="325755"/>
          </a:xfrm>
          <a:prstGeom prst="roundRect">
            <a:avLst>
              <a:gd name="adj" fmla="val 28067368"/>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049790" y="7358777"/>
            <a:ext cx="310515" cy="310515"/>
          </a:xfrm>
          <a:prstGeom prst="rect">
            <a:avLst/>
          </a:prstGeom>
        </p:spPr>
      </p:pic>
      <p:sp>
        <p:nvSpPr>
          <p:cNvPr id="7" name="Text 3"/>
          <p:cNvSpPr/>
          <p:nvPr/>
        </p:nvSpPr>
        <p:spPr>
          <a:xfrm>
            <a:off x="5042170" y="7312938"/>
            <a:ext cx="5444037" cy="356354"/>
          </a:xfrm>
          <a:prstGeom prst="rect">
            <a:avLst/>
          </a:prstGeom>
          <a:noFill/>
          <a:ln/>
        </p:spPr>
        <p:txBody>
          <a:bodyPr wrap="none" lIns="0" tIns="0" rIns="0" bIns="0" rtlCol="0" anchor="t"/>
          <a:lstStyle/>
          <a:p>
            <a:pPr marL="0" indent="0" algn="ctr">
              <a:lnSpc>
                <a:spcPts val="2800"/>
              </a:lnSpc>
              <a:buNone/>
            </a:pPr>
            <a:r>
              <a:rPr lang="en-US" sz="2000" b="1" kern="0" spc="-32" dirty="0" err="1">
                <a:solidFill>
                  <a:srgbClr val="2B4150"/>
                </a:solidFill>
                <a:latin typeface="Montserrat Medium" panose="00000600000000000000" pitchFamily="2" charset="0"/>
                <a:ea typeface="PT Serif Bold" pitchFamily="34" charset="-122"/>
                <a:cs typeface="PT Serif Bold" pitchFamily="34" charset="-120"/>
              </a:rPr>
              <a:t>Bản</a:t>
            </a:r>
            <a:r>
              <a:rPr lang="en-US" sz="2000" b="1" kern="0" spc="-32" dirty="0">
                <a:solidFill>
                  <a:srgbClr val="2B4150"/>
                </a:solidFill>
                <a:latin typeface="Montserrat Medium" panose="00000600000000000000" pitchFamily="2" charset="0"/>
                <a:ea typeface="PT Serif Bold" pitchFamily="34" charset="-122"/>
                <a:cs typeface="PT Serif Bold" pitchFamily="34" charset="-120"/>
              </a:rPr>
              <a:t> </a:t>
            </a:r>
            <a:r>
              <a:rPr lang="en-US" sz="2000" b="1" kern="0" spc="-32" dirty="0" err="1">
                <a:solidFill>
                  <a:srgbClr val="2B4150"/>
                </a:solidFill>
                <a:latin typeface="Montserrat Medium" panose="00000600000000000000" pitchFamily="2" charset="0"/>
                <a:ea typeface="PT Serif Bold" pitchFamily="34" charset="-122"/>
                <a:cs typeface="PT Serif Bold" pitchFamily="34" charset="-120"/>
              </a:rPr>
              <a:t>quyền</a:t>
            </a:r>
            <a:r>
              <a:rPr lang="en-US" sz="2000" b="1" kern="0" spc="-32" dirty="0">
                <a:solidFill>
                  <a:srgbClr val="2B4150"/>
                </a:solidFill>
                <a:latin typeface="Montserrat Medium" panose="00000600000000000000" pitchFamily="2" charset="0"/>
                <a:ea typeface="PT Serif Bold" pitchFamily="34" charset="-122"/>
                <a:cs typeface="PT Serif Bold" pitchFamily="34" charset="-120"/>
              </a:rPr>
              <a:t> </a:t>
            </a:r>
            <a:r>
              <a:rPr lang="en-US" sz="2000" b="1" kern="0" spc="-32" dirty="0" err="1">
                <a:solidFill>
                  <a:srgbClr val="2B4150"/>
                </a:solidFill>
                <a:latin typeface="Montserrat Medium" panose="00000600000000000000" pitchFamily="2" charset="0"/>
                <a:ea typeface="PT Serif Bold" pitchFamily="34" charset="-122"/>
                <a:cs typeface="PT Serif Bold" pitchFamily="34" charset="-120"/>
              </a:rPr>
              <a:t>thuộc</a:t>
            </a:r>
            <a:r>
              <a:rPr lang="en-US" sz="2000" b="1" kern="0" spc="-32" dirty="0">
                <a:solidFill>
                  <a:srgbClr val="2B4150"/>
                </a:solidFill>
                <a:latin typeface="Montserrat Medium" panose="00000600000000000000" pitchFamily="2" charset="0"/>
                <a:ea typeface="PT Serif Bold" pitchFamily="34" charset="-122"/>
                <a:cs typeface="PT Serif Bold" pitchFamily="34" charset="-120"/>
              </a:rPr>
              <a:t> An Toàn  Nam Việt</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319814"/>
            <a:ext cx="4351020" cy="4411980"/>
          </a:xfrm>
          <a:prstGeom prst="rect">
            <a:avLst/>
          </a:prstGeom>
        </p:spPr>
      </p:pic>
      <p:sp>
        <p:nvSpPr>
          <p:cNvPr id="3" name="Text 0"/>
          <p:cNvSpPr/>
          <p:nvPr/>
        </p:nvSpPr>
        <p:spPr>
          <a:xfrm>
            <a:off x="1028224" y="1280467"/>
            <a:ext cx="6801445"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Tình hình tai nạn lao động</a:t>
            </a:r>
            <a:endParaRPr lang="en-US" sz="445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67740" y="2148840"/>
            <a:ext cx="3550920" cy="3931920"/>
          </a:xfrm>
          <a:prstGeom prst="rect">
            <a:avLst/>
          </a:prstGeom>
        </p:spPr>
      </p:pic>
      <p:sp>
        <p:nvSpPr>
          <p:cNvPr id="4" name="Text 0"/>
          <p:cNvSpPr/>
          <p:nvPr/>
        </p:nvSpPr>
        <p:spPr>
          <a:xfrm>
            <a:off x="6991231" y="537448"/>
            <a:ext cx="6134219" cy="610433"/>
          </a:xfrm>
          <a:prstGeom prst="rect">
            <a:avLst/>
          </a:prstGeom>
          <a:noFill/>
          <a:ln/>
        </p:spPr>
        <p:txBody>
          <a:bodyPr wrap="none" lIns="0" tIns="0" rIns="0" bIns="0" rtlCol="0" anchor="t"/>
          <a:lstStyle/>
          <a:p>
            <a:pPr marL="0" indent="0" algn="ctr">
              <a:lnSpc>
                <a:spcPts val="4800"/>
              </a:lnSpc>
              <a:buNone/>
            </a:pPr>
            <a:r>
              <a:rPr lang="en-US" sz="3800" b="1" kern="0" spc="-115" dirty="0">
                <a:solidFill>
                  <a:srgbClr val="124E73"/>
                </a:solidFill>
                <a:latin typeface="Montserrat Medium" panose="00000600000000000000" pitchFamily="2" charset="0"/>
                <a:ea typeface="MuseoModerno Bold" pitchFamily="34" charset="-122"/>
                <a:cs typeface="MuseoModerno Bold" pitchFamily="34" charset="-120"/>
              </a:rPr>
              <a:t>Một số vụ tai nạn lao động</a:t>
            </a:r>
            <a:endParaRPr lang="en-US" sz="3800" dirty="0"/>
          </a:p>
        </p:txBody>
      </p:sp>
      <p:pic>
        <p:nvPicPr>
          <p:cNvPr id="5" name="Image 2" descr="preencoded.png"/>
          <p:cNvPicPr>
            <a:picLocks noChangeAspect="1"/>
          </p:cNvPicPr>
          <p:nvPr/>
        </p:nvPicPr>
        <p:blipFill>
          <a:blip r:embed="rId4"/>
          <a:stretch>
            <a:fillRect/>
          </a:stretch>
        </p:blipFill>
        <p:spPr>
          <a:xfrm>
            <a:off x="6170057" y="1440894"/>
            <a:ext cx="976670" cy="1562814"/>
          </a:xfrm>
          <a:prstGeom prst="rect">
            <a:avLst/>
          </a:prstGeom>
        </p:spPr>
      </p:pic>
      <p:sp>
        <p:nvSpPr>
          <p:cNvPr id="6" name="Text 1"/>
          <p:cNvSpPr/>
          <p:nvPr/>
        </p:nvSpPr>
        <p:spPr>
          <a:xfrm>
            <a:off x="7439739" y="1636157"/>
            <a:ext cx="2441853" cy="305157"/>
          </a:xfrm>
          <a:prstGeom prst="rect">
            <a:avLst/>
          </a:prstGeom>
          <a:noFill/>
          <a:ln/>
        </p:spPr>
        <p:txBody>
          <a:bodyPr wrap="none" lIns="0" tIns="0" rIns="0" bIns="0" rtlCol="0" anchor="t"/>
          <a:lstStyle/>
          <a:p>
            <a:pPr marL="0" indent="0" algn="l">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Tai nạn do lưỡi cắt</a:t>
            </a:r>
            <a:endParaRPr lang="en-US" sz="1900" dirty="0"/>
          </a:p>
        </p:txBody>
      </p:sp>
      <p:sp>
        <p:nvSpPr>
          <p:cNvPr id="7" name="Text 2"/>
          <p:cNvSpPr/>
          <p:nvPr/>
        </p:nvSpPr>
        <p:spPr>
          <a:xfrm>
            <a:off x="7439739" y="2058472"/>
            <a:ext cx="6507004" cy="625078"/>
          </a:xfrm>
          <a:prstGeom prst="rect">
            <a:avLst/>
          </a:prstGeom>
          <a:noFill/>
          <a:ln/>
        </p:spPr>
        <p:txBody>
          <a:bodyPr wrap="square" lIns="0" tIns="0" rIns="0" bIns="0" rtlCol="0" anchor="t"/>
          <a:lstStyle/>
          <a:p>
            <a:pPr marL="0" indent="0" algn="l">
              <a:lnSpc>
                <a:spcPts val="2450"/>
              </a:lnSpc>
              <a:buNone/>
            </a:pPr>
            <a:r>
              <a:rPr lang="en-US" sz="1500" kern="0" spc="-31" dirty="0">
                <a:solidFill>
                  <a:srgbClr val="2B4150"/>
                </a:solidFill>
                <a:latin typeface="PT Serif" pitchFamily="34" charset="0"/>
                <a:ea typeface="PT Serif" pitchFamily="34" charset="-122"/>
                <a:cs typeface="PT Serif" pitchFamily="34" charset="-120"/>
              </a:rPr>
              <a:t>Người vận hành không chú ý hoặc không sử dụng bảo hộ, dễ bị cắt vào tay hoặc cơ thể do không tuân thủ quy tắc an toàn.</a:t>
            </a:r>
            <a:endParaRPr lang="en-US" sz="1500" dirty="0"/>
          </a:p>
        </p:txBody>
      </p:sp>
      <p:pic>
        <p:nvPicPr>
          <p:cNvPr id="8" name="Image 3" descr="preencoded.png"/>
          <p:cNvPicPr>
            <a:picLocks noChangeAspect="1"/>
          </p:cNvPicPr>
          <p:nvPr/>
        </p:nvPicPr>
        <p:blipFill>
          <a:blip r:embed="rId5"/>
          <a:stretch>
            <a:fillRect/>
          </a:stretch>
        </p:blipFill>
        <p:spPr>
          <a:xfrm>
            <a:off x="6170057" y="3003709"/>
            <a:ext cx="976670" cy="1562814"/>
          </a:xfrm>
          <a:prstGeom prst="rect">
            <a:avLst/>
          </a:prstGeom>
        </p:spPr>
      </p:pic>
      <p:sp>
        <p:nvSpPr>
          <p:cNvPr id="9" name="Text 3"/>
          <p:cNvSpPr/>
          <p:nvPr/>
        </p:nvSpPr>
        <p:spPr>
          <a:xfrm>
            <a:off x="7439739" y="3198971"/>
            <a:ext cx="2441853" cy="305157"/>
          </a:xfrm>
          <a:prstGeom prst="rect">
            <a:avLst/>
          </a:prstGeom>
          <a:noFill/>
          <a:ln/>
        </p:spPr>
        <p:txBody>
          <a:bodyPr wrap="none" lIns="0" tIns="0" rIns="0" bIns="0" rtlCol="0" anchor="t"/>
          <a:lstStyle/>
          <a:p>
            <a:pPr marL="0" indent="0" algn="l">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Vật liệu bị kẹt</a:t>
            </a:r>
            <a:endParaRPr lang="en-US" sz="1900" dirty="0"/>
          </a:p>
        </p:txBody>
      </p:sp>
      <p:sp>
        <p:nvSpPr>
          <p:cNvPr id="10" name="Text 4"/>
          <p:cNvSpPr/>
          <p:nvPr/>
        </p:nvSpPr>
        <p:spPr>
          <a:xfrm>
            <a:off x="7439739" y="3621286"/>
            <a:ext cx="6507004" cy="625078"/>
          </a:xfrm>
          <a:prstGeom prst="rect">
            <a:avLst/>
          </a:prstGeom>
          <a:noFill/>
          <a:ln/>
        </p:spPr>
        <p:txBody>
          <a:bodyPr wrap="square" lIns="0" tIns="0" rIns="0" bIns="0" rtlCol="0" anchor="t"/>
          <a:lstStyle/>
          <a:p>
            <a:pPr marL="0" indent="0" algn="l">
              <a:lnSpc>
                <a:spcPts val="2450"/>
              </a:lnSpc>
              <a:buNone/>
            </a:pPr>
            <a:r>
              <a:rPr lang="en-US" sz="1500" kern="0" spc="-31" dirty="0">
                <a:solidFill>
                  <a:srgbClr val="2B4150"/>
                </a:solidFill>
                <a:latin typeface="PT Serif" pitchFamily="34" charset="0"/>
                <a:ea typeface="PT Serif" pitchFamily="34" charset="-122"/>
                <a:cs typeface="PT Serif" pitchFamily="34" charset="-120"/>
              </a:rPr>
              <a:t>Khi máy cắt hoạt động, nếu vật liệu kẹt, người vận hành có thể bị thương khi cố gắng gỡ bỏ mà không tắt máy.</a:t>
            </a:r>
            <a:endParaRPr lang="en-US" sz="1500" dirty="0"/>
          </a:p>
        </p:txBody>
      </p:sp>
      <p:pic>
        <p:nvPicPr>
          <p:cNvPr id="11" name="Image 4" descr="preencoded.png"/>
          <p:cNvPicPr>
            <a:picLocks noChangeAspect="1"/>
          </p:cNvPicPr>
          <p:nvPr/>
        </p:nvPicPr>
        <p:blipFill>
          <a:blip r:embed="rId6"/>
          <a:stretch>
            <a:fillRect/>
          </a:stretch>
        </p:blipFill>
        <p:spPr>
          <a:xfrm>
            <a:off x="6170057" y="4566523"/>
            <a:ext cx="976670" cy="1562814"/>
          </a:xfrm>
          <a:prstGeom prst="rect">
            <a:avLst/>
          </a:prstGeom>
        </p:spPr>
      </p:pic>
      <p:sp>
        <p:nvSpPr>
          <p:cNvPr id="12" name="Text 5"/>
          <p:cNvSpPr/>
          <p:nvPr/>
        </p:nvSpPr>
        <p:spPr>
          <a:xfrm>
            <a:off x="7439739" y="4761786"/>
            <a:ext cx="2441853" cy="305157"/>
          </a:xfrm>
          <a:prstGeom prst="rect">
            <a:avLst/>
          </a:prstGeom>
          <a:noFill/>
          <a:ln/>
        </p:spPr>
        <p:txBody>
          <a:bodyPr wrap="none" lIns="0" tIns="0" rIns="0" bIns="0" rtlCol="0" anchor="t"/>
          <a:lstStyle/>
          <a:p>
            <a:pPr marL="0" indent="0" algn="l">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Sự cố điện</a:t>
            </a:r>
            <a:endParaRPr lang="en-US" sz="1900" dirty="0"/>
          </a:p>
        </p:txBody>
      </p:sp>
      <p:sp>
        <p:nvSpPr>
          <p:cNvPr id="13" name="Text 6"/>
          <p:cNvSpPr/>
          <p:nvPr/>
        </p:nvSpPr>
        <p:spPr>
          <a:xfrm>
            <a:off x="7439739" y="5184100"/>
            <a:ext cx="6507004" cy="625078"/>
          </a:xfrm>
          <a:prstGeom prst="rect">
            <a:avLst/>
          </a:prstGeom>
          <a:noFill/>
          <a:ln/>
        </p:spPr>
        <p:txBody>
          <a:bodyPr wrap="square" lIns="0" tIns="0" rIns="0" bIns="0" rtlCol="0" anchor="t"/>
          <a:lstStyle/>
          <a:p>
            <a:pPr marL="0" indent="0" algn="l">
              <a:lnSpc>
                <a:spcPts val="2450"/>
              </a:lnSpc>
              <a:buNone/>
            </a:pPr>
            <a:r>
              <a:rPr lang="en-US" sz="1500" kern="0" spc="-31" dirty="0">
                <a:solidFill>
                  <a:srgbClr val="2B4150"/>
                </a:solidFill>
                <a:latin typeface="PT Serif" pitchFamily="34" charset="0"/>
                <a:ea typeface="PT Serif" pitchFamily="34" charset="-122"/>
                <a:cs typeface="PT Serif" pitchFamily="34" charset="-120"/>
              </a:rPr>
              <a:t>Chập điện hoặc rò rỉ có thể gây choáng, bỏng hoặc tử vong nếu không có biện pháp phòng ngừa.</a:t>
            </a:r>
            <a:endParaRPr lang="en-US" sz="1500" dirty="0"/>
          </a:p>
        </p:txBody>
      </p:sp>
      <p:pic>
        <p:nvPicPr>
          <p:cNvPr id="14" name="Image 5" descr="preencoded.png"/>
          <p:cNvPicPr>
            <a:picLocks noChangeAspect="1"/>
          </p:cNvPicPr>
          <p:nvPr/>
        </p:nvPicPr>
        <p:blipFill>
          <a:blip r:embed="rId7"/>
          <a:stretch>
            <a:fillRect/>
          </a:stretch>
        </p:blipFill>
        <p:spPr>
          <a:xfrm>
            <a:off x="6170057" y="6129338"/>
            <a:ext cx="976670" cy="1562814"/>
          </a:xfrm>
          <a:prstGeom prst="rect">
            <a:avLst/>
          </a:prstGeom>
        </p:spPr>
      </p:pic>
      <p:sp>
        <p:nvSpPr>
          <p:cNvPr id="15" name="Text 7"/>
          <p:cNvSpPr/>
          <p:nvPr/>
        </p:nvSpPr>
        <p:spPr>
          <a:xfrm>
            <a:off x="7439739" y="6324600"/>
            <a:ext cx="5175052" cy="305157"/>
          </a:xfrm>
          <a:prstGeom prst="rect">
            <a:avLst/>
          </a:prstGeom>
          <a:noFill/>
          <a:ln/>
        </p:spPr>
        <p:txBody>
          <a:bodyPr wrap="none" lIns="0" tIns="0" rIns="0" bIns="0" rtlCol="0" anchor="t"/>
          <a:lstStyle/>
          <a:p>
            <a:pPr marL="0" indent="0" algn="l">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Tai nạn do môi trường làm việc không an toàn</a:t>
            </a:r>
            <a:endParaRPr lang="en-US" sz="1900" dirty="0"/>
          </a:p>
        </p:txBody>
      </p:sp>
      <p:sp>
        <p:nvSpPr>
          <p:cNvPr id="16" name="Text 8"/>
          <p:cNvSpPr/>
          <p:nvPr/>
        </p:nvSpPr>
        <p:spPr>
          <a:xfrm>
            <a:off x="7439739" y="6746915"/>
            <a:ext cx="6507004" cy="625078"/>
          </a:xfrm>
          <a:prstGeom prst="rect">
            <a:avLst/>
          </a:prstGeom>
          <a:noFill/>
          <a:ln/>
        </p:spPr>
        <p:txBody>
          <a:bodyPr wrap="square" lIns="0" tIns="0" rIns="0" bIns="0" rtlCol="0" anchor="t"/>
          <a:lstStyle/>
          <a:p>
            <a:pPr marL="0" indent="0" algn="l">
              <a:lnSpc>
                <a:spcPts val="2450"/>
              </a:lnSpc>
              <a:buNone/>
            </a:pPr>
            <a:r>
              <a:rPr lang="en-US" sz="1500" kern="0" spc="-31" dirty="0">
                <a:solidFill>
                  <a:srgbClr val="2B4150"/>
                </a:solidFill>
                <a:latin typeface="PT Serif" pitchFamily="34" charset="0"/>
                <a:ea typeface="PT Serif" pitchFamily="34" charset="-122"/>
                <a:cs typeface="PT Serif" pitchFamily="34" charset="-120"/>
              </a:rPr>
              <a:t>Khu vực làm việc không sạch sẽ, có vật cản dễ gây trượt ngã hoặc va chạm, dẫn đến chấn thương.</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2713" y="935474"/>
            <a:ext cx="3226118" cy="403265"/>
          </a:xfrm>
          <a:prstGeom prst="rect">
            <a:avLst/>
          </a:prstGeom>
          <a:noFill/>
          <a:ln/>
        </p:spPr>
        <p:txBody>
          <a:bodyPr wrap="none" lIns="0" tIns="0" rIns="0" bIns="0" rtlCol="0" anchor="t"/>
          <a:lstStyle/>
          <a:p>
            <a:pPr marL="0" indent="0">
              <a:lnSpc>
                <a:spcPts val="3150"/>
              </a:lnSpc>
              <a:buNone/>
            </a:pPr>
            <a:r>
              <a:rPr lang="en-US" sz="2500" b="1" kern="0" spc="-76" dirty="0">
                <a:solidFill>
                  <a:srgbClr val="124E73"/>
                </a:solidFill>
                <a:latin typeface="Montserrat Medium" panose="00000600000000000000" pitchFamily="2" charset="0"/>
                <a:ea typeface="MuseoModerno Bold" pitchFamily="34" charset="-122"/>
                <a:cs typeface="MuseoModerno Bold" pitchFamily="34" charset="-120"/>
              </a:rPr>
              <a:t>I. Giới thiệu</a:t>
            </a:r>
            <a:endParaRPr lang="en-US" sz="2500" dirty="0"/>
          </a:p>
        </p:txBody>
      </p:sp>
      <p:pic>
        <p:nvPicPr>
          <p:cNvPr id="4" name="Image 1" descr="preencoded.png"/>
          <p:cNvPicPr>
            <a:picLocks noChangeAspect="1"/>
          </p:cNvPicPr>
          <p:nvPr/>
        </p:nvPicPr>
        <p:blipFill>
          <a:blip r:embed="rId4"/>
          <a:stretch>
            <a:fillRect/>
          </a:stretch>
        </p:blipFill>
        <p:spPr>
          <a:xfrm>
            <a:off x="752713" y="1580674"/>
            <a:ext cx="1075373" cy="6186702"/>
          </a:xfrm>
          <a:prstGeom prst="rect">
            <a:avLst/>
          </a:prstGeom>
        </p:spPr>
      </p:pic>
      <p:sp>
        <p:nvSpPr>
          <p:cNvPr id="5" name="Text 1"/>
          <p:cNvSpPr/>
          <p:nvPr/>
        </p:nvSpPr>
        <p:spPr>
          <a:xfrm>
            <a:off x="2150626" y="1986427"/>
            <a:ext cx="6842649" cy="671989"/>
          </a:xfrm>
          <a:prstGeom prst="rect">
            <a:avLst/>
          </a:prstGeom>
          <a:noFill/>
          <a:ln/>
        </p:spPr>
        <p:txBody>
          <a:bodyPr wrap="square" lIns="0" tIns="0" rIns="0" bIns="0" rtlCol="0" anchor="t"/>
          <a:lstStyle/>
          <a:p>
            <a:pPr marL="0" indent="0">
              <a:lnSpc>
                <a:spcPts val="2600"/>
              </a:lnSpc>
              <a:buNone/>
            </a:pPr>
            <a:r>
              <a:rPr lang="en-US" sz="2100" b="1" kern="0" spc="-64" dirty="0">
                <a:solidFill>
                  <a:srgbClr val="2B4150"/>
                </a:solidFill>
                <a:latin typeface="Montserrat Medium" panose="00000600000000000000" pitchFamily="2" charset="0"/>
                <a:ea typeface="MuseoModerno Bold" pitchFamily="34" charset="-122"/>
                <a:cs typeface="MuseoModerno Bold" pitchFamily="34" charset="-120"/>
              </a:rPr>
              <a:t>A. Tổng quan về tầm quan trọng của an toàn lao động</a:t>
            </a:r>
            <a:endParaRPr lang="en-US" sz="2100" dirty="0"/>
          </a:p>
        </p:txBody>
      </p:sp>
      <p:sp>
        <p:nvSpPr>
          <p:cNvPr id="6" name="Text 2"/>
          <p:cNvSpPr/>
          <p:nvPr/>
        </p:nvSpPr>
        <p:spPr>
          <a:xfrm>
            <a:off x="2150626" y="2596634"/>
            <a:ext cx="6240661" cy="343972"/>
          </a:xfrm>
          <a:prstGeom prst="rect">
            <a:avLst/>
          </a:prstGeom>
          <a:noFill/>
          <a:ln/>
        </p:spPr>
        <p:txBody>
          <a:bodyPr wrap="none" lIns="0" tIns="0" rIns="0" bIns="0" rtlCol="0" anchor="t"/>
          <a:lstStyle/>
          <a:p>
            <a:pPr marL="0" indent="0">
              <a:lnSpc>
                <a:spcPts val="2700"/>
              </a:lnSpc>
              <a:buNone/>
            </a:pPr>
            <a:endParaRPr lang="en-US" sz="1650" dirty="0"/>
          </a:p>
        </p:txBody>
      </p:sp>
      <p:sp>
        <p:nvSpPr>
          <p:cNvPr id="7" name="Text 3"/>
          <p:cNvSpPr/>
          <p:nvPr/>
        </p:nvSpPr>
        <p:spPr>
          <a:xfrm>
            <a:off x="2150626" y="3069550"/>
            <a:ext cx="6240661" cy="1031915"/>
          </a:xfrm>
          <a:prstGeom prst="rect">
            <a:avLst/>
          </a:prstGeom>
          <a:noFill/>
          <a:ln/>
        </p:spPr>
        <p:txBody>
          <a:bodyPr wrap="square" lIns="0" tIns="0" rIns="0" bIns="0" rtlCol="0" anchor="t"/>
          <a:lstStyle/>
          <a:p>
            <a:pPr marL="342900" indent="-342900" algn="l">
              <a:lnSpc>
                <a:spcPts val="2700"/>
              </a:lnSpc>
              <a:buSzPct val="100000"/>
              <a:buChar char="•"/>
            </a:pPr>
            <a:r>
              <a:rPr lang="en-US" sz="1650" b="1" kern="0" spc="-34" dirty="0">
                <a:solidFill>
                  <a:srgbClr val="2B4150"/>
                </a:solidFill>
                <a:latin typeface="PT Serif" pitchFamily="34" charset="0"/>
                <a:ea typeface="PT Serif" pitchFamily="34" charset="-122"/>
                <a:cs typeface="PT Serif" pitchFamily="34" charset="-120"/>
              </a:rPr>
              <a:t>An toàn lao động đóng vai trò quan trọng</a:t>
            </a:r>
            <a:r>
              <a:rPr lang="en-US" sz="1650" kern="0" spc="-34" dirty="0">
                <a:solidFill>
                  <a:srgbClr val="2B4150"/>
                </a:solidFill>
                <a:latin typeface="PT Serif" pitchFamily="34" charset="0"/>
                <a:ea typeface="PT Serif" pitchFamily="34" charset="-122"/>
                <a:cs typeface="PT Serif" pitchFamily="34" charset="-120"/>
              </a:rPr>
              <a:t>: Vận hành máy cắt nhôm tấm có rủi ro cao, yêu cầu tuân thủ nghiêm ngặt quy định an toàn để bảo vệ sức khỏe và tính mạng.</a:t>
            </a:r>
            <a:endParaRPr lang="en-US" sz="1650" dirty="0"/>
          </a:p>
        </p:txBody>
      </p:sp>
      <p:sp>
        <p:nvSpPr>
          <p:cNvPr id="8" name="Text 4"/>
          <p:cNvSpPr/>
          <p:nvPr/>
        </p:nvSpPr>
        <p:spPr>
          <a:xfrm>
            <a:off x="2110114" y="4307001"/>
            <a:ext cx="6240661" cy="687943"/>
          </a:xfrm>
          <a:prstGeom prst="rect">
            <a:avLst/>
          </a:prstGeom>
          <a:noFill/>
          <a:ln/>
        </p:spPr>
        <p:txBody>
          <a:bodyPr wrap="square" lIns="0" tIns="0" rIns="0" bIns="0" rtlCol="0" anchor="t"/>
          <a:lstStyle/>
          <a:p>
            <a:pPr marL="342900" indent="-342900" algn="l">
              <a:lnSpc>
                <a:spcPts val="2700"/>
              </a:lnSpc>
              <a:buSzPct val="100000"/>
              <a:buChar char="•"/>
            </a:pPr>
            <a:r>
              <a:rPr lang="en-US" sz="1650" b="1" kern="0" spc="-34" dirty="0">
                <a:solidFill>
                  <a:srgbClr val="2B4150"/>
                </a:solidFill>
                <a:latin typeface="PT Serif" pitchFamily="34" charset="0"/>
                <a:ea typeface="PT Serif" pitchFamily="34" charset="-122"/>
                <a:cs typeface="PT Serif" pitchFamily="34" charset="-120"/>
              </a:rPr>
              <a:t>Rủi ro tai nạn</a:t>
            </a:r>
            <a:r>
              <a:rPr lang="en-US" sz="1650" kern="0" spc="-34" dirty="0">
                <a:solidFill>
                  <a:srgbClr val="2B4150"/>
                </a:solidFill>
                <a:latin typeface="PT Serif" pitchFamily="34" charset="0"/>
                <a:ea typeface="PT Serif" pitchFamily="34" charset="-122"/>
                <a:cs typeface="PT Serif" pitchFamily="34" charset="-120"/>
              </a:rPr>
              <a:t>: Máy cắt có cấu tạo phức tạp, lưỡi sắc bén, tốc độ cao, dễ gây chấn thương hoặc tử vong nếu không chú ý.</a:t>
            </a:r>
            <a:endParaRPr lang="en-US" sz="1650" dirty="0"/>
          </a:p>
        </p:txBody>
      </p:sp>
      <p:sp>
        <p:nvSpPr>
          <p:cNvPr id="9" name="Text 5"/>
          <p:cNvSpPr/>
          <p:nvPr/>
        </p:nvSpPr>
        <p:spPr>
          <a:xfrm>
            <a:off x="2110115" y="5200480"/>
            <a:ext cx="6240661" cy="1031915"/>
          </a:xfrm>
          <a:prstGeom prst="rect">
            <a:avLst/>
          </a:prstGeom>
          <a:noFill/>
          <a:ln/>
        </p:spPr>
        <p:txBody>
          <a:bodyPr wrap="square" lIns="0" tIns="0" rIns="0" bIns="0" rtlCol="0" anchor="t"/>
          <a:lstStyle/>
          <a:p>
            <a:pPr marL="342900" indent="-342900" algn="l">
              <a:lnSpc>
                <a:spcPts val="2700"/>
              </a:lnSpc>
              <a:buSzPct val="100000"/>
              <a:buChar char="•"/>
            </a:pPr>
            <a:r>
              <a:rPr lang="en-US" sz="1650" b="1" kern="0" spc="-34" dirty="0">
                <a:solidFill>
                  <a:srgbClr val="2B4150"/>
                </a:solidFill>
                <a:latin typeface="PT Serif" pitchFamily="34" charset="0"/>
                <a:ea typeface="PT Serif" pitchFamily="34" charset="-122"/>
                <a:cs typeface="PT Serif" pitchFamily="34" charset="-120"/>
              </a:rPr>
              <a:t>Hậu quả tai nạn</a:t>
            </a:r>
            <a:r>
              <a:rPr lang="en-US" sz="1650" kern="0" spc="-34" dirty="0">
                <a:solidFill>
                  <a:srgbClr val="2B4150"/>
                </a:solidFill>
                <a:latin typeface="PT Serif" pitchFamily="34" charset="0"/>
                <a:ea typeface="PT Serif" pitchFamily="34" charset="-122"/>
                <a:cs typeface="PT Serif" pitchFamily="34" charset="-120"/>
              </a:rPr>
              <a:t>: Tai nạn ảnh hưởng đến cá nhân và doanh nghiệp, gây thiệt hại lớn về chi phí y tế, bồi thường và giảm năng suất.</a:t>
            </a:r>
            <a:endParaRPr lang="en-US" sz="1650" dirty="0"/>
          </a:p>
        </p:txBody>
      </p:sp>
      <p:sp>
        <p:nvSpPr>
          <p:cNvPr id="10" name="Text 6"/>
          <p:cNvSpPr/>
          <p:nvPr/>
        </p:nvSpPr>
        <p:spPr>
          <a:xfrm>
            <a:off x="2110116" y="6563022"/>
            <a:ext cx="6240661" cy="1031915"/>
          </a:xfrm>
          <a:prstGeom prst="rect">
            <a:avLst/>
          </a:prstGeom>
          <a:noFill/>
          <a:ln/>
        </p:spPr>
        <p:txBody>
          <a:bodyPr wrap="square" lIns="0" tIns="0" rIns="0" bIns="0" rtlCol="0" anchor="t"/>
          <a:lstStyle/>
          <a:p>
            <a:pPr marL="342900" indent="-342900" algn="l">
              <a:lnSpc>
                <a:spcPts val="2700"/>
              </a:lnSpc>
              <a:buSzPct val="100000"/>
              <a:buChar char="•"/>
            </a:pPr>
            <a:r>
              <a:rPr lang="en-US" sz="1650" b="1" kern="0" spc="-34" dirty="0">
                <a:solidFill>
                  <a:srgbClr val="2B4150"/>
                </a:solidFill>
                <a:latin typeface="PT Serif" pitchFamily="34" charset="0"/>
                <a:ea typeface="PT Serif" pitchFamily="34" charset="-122"/>
                <a:cs typeface="PT Serif" pitchFamily="34" charset="-120"/>
              </a:rPr>
              <a:t>Đầu tư an toàn</a:t>
            </a:r>
            <a:r>
              <a:rPr lang="en-US" sz="1650" kern="0" spc="-34" dirty="0">
                <a:solidFill>
                  <a:srgbClr val="2B4150"/>
                </a:solidFill>
                <a:latin typeface="PT Serif" pitchFamily="34" charset="0"/>
                <a:ea typeface="PT Serif" pitchFamily="34" charset="-122"/>
                <a:cs typeface="PT Serif" pitchFamily="34" charset="-120"/>
              </a:rPr>
              <a:t>: Doanh nghiệp cần đào tạo an toàn định kỳ, cung cấp thiết bị bảo hộ, bảo trì máy móc và xây dựng văn hóa an toàn để bảo vệ sức khỏe và phát triển bền vững.</a:t>
            </a:r>
            <a:endParaRPr lang="en-US" sz="1650" dirty="0"/>
          </a:p>
        </p:txBody>
      </p:sp>
      <p:sp>
        <p:nvSpPr>
          <p:cNvPr id="11" name="Rectangle 10">
            <a:extLst>
              <a:ext uri="{FF2B5EF4-FFF2-40B4-BE49-F238E27FC236}">
                <a16:creationId xmlns:a16="http://schemas.microsoft.com/office/drawing/2014/main" id="{33DD195C-0886-39AF-661A-EF6E5CEF1C72}"/>
              </a:ext>
            </a:extLst>
          </p:cNvPr>
          <p:cNvSpPr/>
          <p:nvPr/>
        </p:nvSpPr>
        <p:spPr>
          <a:xfrm>
            <a:off x="958803" y="3324930"/>
            <a:ext cx="663191" cy="239150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13899" y="805577"/>
            <a:ext cx="1020008" cy="6618327"/>
          </a:xfrm>
          <a:prstGeom prst="rect">
            <a:avLst/>
          </a:prstGeom>
        </p:spPr>
      </p:pic>
      <p:sp>
        <p:nvSpPr>
          <p:cNvPr id="3" name="Text 0"/>
          <p:cNvSpPr/>
          <p:nvPr/>
        </p:nvSpPr>
        <p:spPr>
          <a:xfrm>
            <a:off x="6339840" y="1009531"/>
            <a:ext cx="3276600" cy="318730"/>
          </a:xfrm>
          <a:prstGeom prst="rect">
            <a:avLst/>
          </a:prstGeom>
          <a:noFill/>
          <a:ln/>
        </p:spPr>
        <p:txBody>
          <a:bodyPr wrap="none" lIns="0" tIns="0" rIns="0" bIns="0" rtlCol="0" anchor="t"/>
          <a:lstStyle/>
          <a:p>
            <a:pPr marL="0" indent="0" algn="ctr">
              <a:lnSpc>
                <a:spcPts val="2500"/>
              </a:lnSpc>
              <a:buNone/>
            </a:pPr>
            <a:r>
              <a:rPr lang="en-US" sz="3200" b="1" kern="0" spc="-60" dirty="0">
                <a:solidFill>
                  <a:srgbClr val="2B4150"/>
                </a:solidFill>
                <a:latin typeface="Montserrat Medium" panose="00000600000000000000" pitchFamily="2" charset="0"/>
                <a:ea typeface="MuseoModerno Bold" pitchFamily="34" charset="-122"/>
                <a:cs typeface="MuseoModerno Bold" pitchFamily="34" charset="-120"/>
              </a:rPr>
              <a:t>B. Các giao thức và quy định</a:t>
            </a:r>
            <a:endParaRPr lang="en-US" sz="3200" dirty="0"/>
          </a:p>
        </p:txBody>
      </p:sp>
      <p:pic>
        <p:nvPicPr>
          <p:cNvPr id="4" name="Image 1" descr="preencoded.png"/>
          <p:cNvPicPr>
            <a:picLocks noChangeAspect="1"/>
          </p:cNvPicPr>
          <p:nvPr/>
        </p:nvPicPr>
        <p:blipFill>
          <a:blip r:embed="rId4"/>
          <a:stretch>
            <a:fillRect/>
          </a:stretch>
        </p:blipFill>
        <p:spPr>
          <a:xfrm>
            <a:off x="4719876" y="1557695"/>
            <a:ext cx="6516648" cy="3465314"/>
          </a:xfrm>
          <a:prstGeom prst="rect">
            <a:avLst/>
          </a:prstGeom>
        </p:spPr>
      </p:pic>
      <p:sp>
        <p:nvSpPr>
          <p:cNvPr id="5" name="Text 1"/>
          <p:cNvSpPr/>
          <p:nvPr/>
        </p:nvSpPr>
        <p:spPr>
          <a:xfrm>
            <a:off x="2039898" y="5252442"/>
            <a:ext cx="11876603" cy="326231"/>
          </a:xfrm>
          <a:prstGeom prst="rect">
            <a:avLst/>
          </a:prstGeom>
          <a:noFill/>
          <a:ln/>
        </p:spPr>
        <p:txBody>
          <a:bodyPr wrap="none" lIns="0" tIns="0" rIns="0" bIns="0" rtlCol="0" anchor="t"/>
          <a:lstStyle/>
          <a:p>
            <a:pPr marL="0" indent="0">
              <a:lnSpc>
                <a:spcPts val="2550"/>
              </a:lnSpc>
              <a:buNone/>
            </a:pPr>
            <a:endParaRPr lang="en-US" sz="1600" dirty="0"/>
          </a:p>
        </p:txBody>
      </p:sp>
      <p:sp>
        <p:nvSpPr>
          <p:cNvPr id="6" name="Text 2"/>
          <p:cNvSpPr/>
          <p:nvPr/>
        </p:nvSpPr>
        <p:spPr>
          <a:xfrm>
            <a:off x="2039898" y="5444132"/>
            <a:ext cx="11876603" cy="326231"/>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Đào tạo và bảo hộ</a:t>
            </a:r>
            <a:r>
              <a:rPr lang="en-US" sz="1600" kern="0" spc="-32" dirty="0">
                <a:solidFill>
                  <a:srgbClr val="2B4150"/>
                </a:solidFill>
                <a:latin typeface="PT Serif" pitchFamily="34" charset="0"/>
                <a:ea typeface="PT Serif" pitchFamily="34" charset="-122"/>
                <a:cs typeface="PT Serif" pitchFamily="34" charset="-120"/>
              </a:rPr>
              <a:t>: Người vận hành phải được đào tạo về cách  sử dụng bảo hộ, sử dụng máy, hiểu cấu tạo và xử lý sự cố.</a:t>
            </a:r>
            <a:endParaRPr lang="en-US" sz="1600" dirty="0"/>
          </a:p>
        </p:txBody>
      </p:sp>
      <p:sp>
        <p:nvSpPr>
          <p:cNvPr id="7" name="Text 3"/>
          <p:cNvSpPr/>
          <p:nvPr/>
        </p:nvSpPr>
        <p:spPr>
          <a:xfrm>
            <a:off x="2039838" y="5962054"/>
            <a:ext cx="11876603" cy="326231"/>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Kiểm tra máy móc</a:t>
            </a:r>
            <a:r>
              <a:rPr lang="en-US" sz="1600" kern="0" spc="-32" dirty="0">
                <a:solidFill>
                  <a:srgbClr val="2B4150"/>
                </a:solidFill>
                <a:latin typeface="PT Serif" pitchFamily="34" charset="0"/>
                <a:ea typeface="PT Serif" pitchFamily="34" charset="-122"/>
                <a:cs typeface="PT Serif" pitchFamily="34" charset="-120"/>
              </a:rPr>
              <a:t>: Trước khi vận hành, phải kiểm tra tình trạng máy, đặc biệt là lưỡi cắt, đai truyền động và hệ thống điện.</a:t>
            </a:r>
            <a:endParaRPr lang="en-US" sz="1600" dirty="0"/>
          </a:p>
        </p:txBody>
      </p:sp>
      <p:sp>
        <p:nvSpPr>
          <p:cNvPr id="8" name="Text 4"/>
          <p:cNvSpPr/>
          <p:nvPr/>
        </p:nvSpPr>
        <p:spPr>
          <a:xfrm>
            <a:off x="2039898" y="6427886"/>
            <a:ext cx="11876603" cy="326231"/>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Không gian làm việc gọn gàng</a:t>
            </a:r>
            <a:r>
              <a:rPr lang="en-US" sz="1600" kern="0" spc="-32" dirty="0">
                <a:solidFill>
                  <a:srgbClr val="2B4150"/>
                </a:solidFill>
                <a:latin typeface="PT Serif" pitchFamily="34" charset="0"/>
                <a:ea typeface="PT Serif" pitchFamily="34" charset="-122"/>
                <a:cs typeface="PT Serif" pitchFamily="34" charset="-120"/>
              </a:rPr>
              <a:t>: Duy trì khu vực làm việc sạch sẽ để tránh tai nạn do vật cản.</a:t>
            </a:r>
            <a:endParaRPr lang="en-US" sz="1600" dirty="0"/>
          </a:p>
        </p:txBody>
      </p:sp>
      <p:sp>
        <p:nvSpPr>
          <p:cNvPr id="9" name="Text 5"/>
          <p:cNvSpPr/>
          <p:nvPr/>
        </p:nvSpPr>
        <p:spPr>
          <a:xfrm>
            <a:off x="2039898" y="6893719"/>
            <a:ext cx="11876603" cy="326231"/>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Quy trình xử lý khẩn cấp</a:t>
            </a:r>
            <a:r>
              <a:rPr lang="en-US" sz="1600" kern="0" spc="-32" dirty="0">
                <a:solidFill>
                  <a:srgbClr val="2B4150"/>
                </a:solidFill>
                <a:latin typeface="PT Serif" pitchFamily="34" charset="0"/>
                <a:ea typeface="PT Serif" pitchFamily="34" charset="-122"/>
                <a:cs typeface="PT Serif" pitchFamily="34" charset="-120"/>
              </a:rPr>
              <a:t>: Cần có quy trình rõ ràng và huấn luyện định kỳ để nâng cao nhận thức và thói quen làm việc an toàn.</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49203" y="611386"/>
            <a:ext cx="4531876" cy="416838"/>
          </a:xfrm>
          <a:prstGeom prst="rect">
            <a:avLst/>
          </a:prstGeom>
          <a:noFill/>
          <a:ln/>
        </p:spPr>
        <p:txBody>
          <a:bodyPr wrap="none" lIns="0" tIns="0" rIns="0" bIns="0" rtlCol="0" anchor="t"/>
          <a:lstStyle/>
          <a:p>
            <a:pPr marL="0" indent="0" algn="ctr">
              <a:lnSpc>
                <a:spcPts val="3250"/>
              </a:lnSpc>
              <a:buNone/>
            </a:pPr>
            <a:r>
              <a:rPr lang="en-US" sz="2600" b="1" kern="0" spc="-79" dirty="0">
                <a:solidFill>
                  <a:srgbClr val="124E73"/>
                </a:solidFill>
                <a:latin typeface="Montserrat Medium" panose="00000600000000000000" pitchFamily="2" charset="0"/>
                <a:ea typeface="MuseoModerno Bold" pitchFamily="34" charset="-122"/>
                <a:cs typeface="MuseoModerno Bold" pitchFamily="34" charset="-120"/>
              </a:rPr>
              <a:t>II. Thành Phần Và Chức Năng</a:t>
            </a:r>
            <a:endParaRPr lang="en-US" sz="2600" dirty="0"/>
          </a:p>
        </p:txBody>
      </p:sp>
      <p:pic>
        <p:nvPicPr>
          <p:cNvPr id="3" name="Image 0" descr="preencoded.png"/>
          <p:cNvPicPr>
            <a:picLocks noChangeAspect="1"/>
          </p:cNvPicPr>
          <p:nvPr/>
        </p:nvPicPr>
        <p:blipFill>
          <a:blip r:embed="rId3"/>
          <a:stretch>
            <a:fillRect/>
          </a:stretch>
        </p:blipFill>
        <p:spPr>
          <a:xfrm>
            <a:off x="4561165" y="1278255"/>
            <a:ext cx="5508069" cy="2308503"/>
          </a:xfrm>
          <a:prstGeom prst="rect">
            <a:avLst/>
          </a:prstGeom>
        </p:spPr>
      </p:pic>
      <p:sp>
        <p:nvSpPr>
          <p:cNvPr id="4" name="Shape 1"/>
          <p:cNvSpPr/>
          <p:nvPr/>
        </p:nvSpPr>
        <p:spPr>
          <a:xfrm>
            <a:off x="873800" y="3836789"/>
            <a:ext cx="30480" cy="3781306"/>
          </a:xfrm>
          <a:prstGeom prst="roundRect">
            <a:avLst>
              <a:gd name="adj" fmla="val 306318"/>
            </a:avLst>
          </a:prstGeom>
          <a:solidFill>
            <a:srgbClr val="B9D0DE"/>
          </a:solidFill>
          <a:ln/>
        </p:spPr>
      </p:sp>
      <p:sp>
        <p:nvSpPr>
          <p:cNvPr id="5" name="Shape 2"/>
          <p:cNvSpPr/>
          <p:nvPr/>
        </p:nvSpPr>
        <p:spPr>
          <a:xfrm>
            <a:off x="1053048" y="4266009"/>
            <a:ext cx="777954" cy="30480"/>
          </a:xfrm>
          <a:prstGeom prst="roundRect">
            <a:avLst>
              <a:gd name="adj" fmla="val 306318"/>
            </a:avLst>
          </a:prstGeom>
          <a:solidFill>
            <a:srgbClr val="2B678C"/>
          </a:solidFill>
          <a:ln/>
        </p:spPr>
      </p:sp>
      <p:sp>
        <p:nvSpPr>
          <p:cNvPr id="6" name="Shape 3"/>
          <p:cNvSpPr/>
          <p:nvPr/>
        </p:nvSpPr>
        <p:spPr>
          <a:xfrm>
            <a:off x="694551" y="4086820"/>
            <a:ext cx="388977" cy="388977"/>
          </a:xfrm>
          <a:prstGeom prst="roundRect">
            <a:avLst>
              <a:gd name="adj" fmla="val 24003"/>
            </a:avLst>
          </a:prstGeom>
          <a:solidFill>
            <a:srgbClr val="124E73"/>
          </a:solidFill>
          <a:ln w="7620">
            <a:solidFill>
              <a:srgbClr val="2B678C"/>
            </a:solidFill>
            <a:prstDash val="solid"/>
          </a:ln>
        </p:spPr>
      </p:sp>
      <p:sp>
        <p:nvSpPr>
          <p:cNvPr id="7" name="Text 4"/>
          <p:cNvSpPr/>
          <p:nvPr/>
        </p:nvSpPr>
        <p:spPr>
          <a:xfrm>
            <a:off x="2111573" y="4059079"/>
            <a:ext cx="3716893" cy="347305"/>
          </a:xfrm>
          <a:prstGeom prst="rect">
            <a:avLst/>
          </a:prstGeom>
          <a:noFill/>
          <a:ln/>
        </p:spPr>
        <p:txBody>
          <a:bodyPr wrap="none" lIns="0" tIns="0" rIns="0" bIns="0" rtlCol="0" anchor="t"/>
          <a:lstStyle/>
          <a:p>
            <a:pPr marL="0" indent="0">
              <a:lnSpc>
                <a:spcPts val="2700"/>
              </a:lnSpc>
              <a:buNone/>
            </a:pPr>
            <a:r>
              <a:rPr lang="en-US" sz="2150" b="1" kern="0" spc="-66" dirty="0">
                <a:solidFill>
                  <a:srgbClr val="2B4150"/>
                </a:solidFill>
                <a:latin typeface="Montserrat Medium" panose="00000600000000000000" pitchFamily="2" charset="0"/>
                <a:ea typeface="MuseoModerno Bold" pitchFamily="34" charset="-122"/>
                <a:cs typeface="MuseoModerno Bold" pitchFamily="34" charset="-120"/>
              </a:rPr>
              <a:t>A. Các thành phần khác nhau</a:t>
            </a:r>
            <a:endParaRPr lang="en-US" sz="2150" dirty="0"/>
          </a:p>
        </p:txBody>
      </p:sp>
      <p:sp>
        <p:nvSpPr>
          <p:cNvPr id="8" name="Text 5"/>
          <p:cNvSpPr/>
          <p:nvPr/>
        </p:nvSpPr>
        <p:spPr>
          <a:xfrm>
            <a:off x="2111573" y="4539734"/>
            <a:ext cx="11740872" cy="355640"/>
          </a:xfrm>
          <a:prstGeom prst="rect">
            <a:avLst/>
          </a:prstGeom>
          <a:noFill/>
          <a:ln/>
        </p:spPr>
        <p:txBody>
          <a:bodyPr wrap="none" lIns="0" tIns="0" rIns="0" bIns="0" rtlCol="0" anchor="t"/>
          <a:lstStyle/>
          <a:p>
            <a:pPr marL="0" indent="0">
              <a:lnSpc>
                <a:spcPts val="2800"/>
              </a:lnSpc>
              <a:buNone/>
            </a:pPr>
            <a:endParaRPr lang="en-US" sz="1750" dirty="0"/>
          </a:p>
        </p:txBody>
      </p:sp>
      <p:sp>
        <p:nvSpPr>
          <p:cNvPr id="9" name="Text 6"/>
          <p:cNvSpPr/>
          <p:nvPr/>
        </p:nvSpPr>
        <p:spPr>
          <a:xfrm>
            <a:off x="2111573" y="4903870"/>
            <a:ext cx="11740872" cy="355640"/>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Lưỡi cắt</a:t>
            </a:r>
            <a:r>
              <a:rPr lang="en-US" sz="1750" kern="0" spc="-35" dirty="0">
                <a:solidFill>
                  <a:srgbClr val="2B4150"/>
                </a:solidFill>
                <a:latin typeface="PT Serif" pitchFamily="34" charset="0"/>
                <a:ea typeface="PT Serif" pitchFamily="34" charset="-122"/>
                <a:cs typeface="PT Serif" pitchFamily="34" charset="-120"/>
              </a:rPr>
              <a:t>: Là thành phần quan trọng, làm từ hợp kim cứng, điều chỉnh tốc độ và góc cắt để đảm bảo độ chính xác.</a:t>
            </a:r>
            <a:endParaRPr lang="en-US" sz="1750" dirty="0"/>
          </a:p>
        </p:txBody>
      </p:sp>
      <p:sp>
        <p:nvSpPr>
          <p:cNvPr id="10" name="Text 7"/>
          <p:cNvSpPr/>
          <p:nvPr/>
        </p:nvSpPr>
        <p:spPr>
          <a:xfrm>
            <a:off x="2111573" y="5391666"/>
            <a:ext cx="11740872" cy="711279"/>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Hệ thống điều khiển</a:t>
            </a:r>
            <a:r>
              <a:rPr lang="en-US" sz="1750" kern="0" spc="-35" dirty="0">
                <a:solidFill>
                  <a:srgbClr val="2B4150"/>
                </a:solidFill>
                <a:latin typeface="PT Serif" pitchFamily="34" charset="0"/>
                <a:ea typeface="PT Serif" pitchFamily="34" charset="-122"/>
                <a:cs typeface="PT Serif" pitchFamily="34" charset="-120"/>
              </a:rPr>
              <a:t>: Giúp điều chỉnh tốc độ cắt, chiều sâu cắt, với bảng điều khiển và màn hình hiển thị để theo dõi quá trình cắt.</a:t>
            </a:r>
            <a:endParaRPr lang="en-US" sz="1750" dirty="0"/>
          </a:p>
        </p:txBody>
      </p:sp>
      <p:sp>
        <p:nvSpPr>
          <p:cNvPr id="11" name="Text 8"/>
          <p:cNvSpPr/>
          <p:nvPr/>
        </p:nvSpPr>
        <p:spPr>
          <a:xfrm>
            <a:off x="2111573" y="6215915"/>
            <a:ext cx="11740872" cy="355640"/>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Khung máy</a:t>
            </a:r>
            <a:r>
              <a:rPr lang="en-US" sz="1750" kern="0" spc="-35" dirty="0">
                <a:solidFill>
                  <a:srgbClr val="2B4150"/>
                </a:solidFill>
                <a:latin typeface="PT Serif" pitchFamily="34" charset="0"/>
                <a:ea typeface="PT Serif" pitchFamily="34" charset="-122"/>
                <a:cs typeface="PT Serif" pitchFamily="34" charset="-120"/>
              </a:rPr>
              <a:t>: Cung cấp sự ổn định, giảm rung động, bảo vệ các thành phần bên trong trong quá trình vận hành.</a:t>
            </a:r>
            <a:endParaRPr lang="en-US" sz="1750" dirty="0"/>
          </a:p>
        </p:txBody>
      </p:sp>
      <p:sp>
        <p:nvSpPr>
          <p:cNvPr id="12" name="Text 9"/>
          <p:cNvSpPr/>
          <p:nvPr/>
        </p:nvSpPr>
        <p:spPr>
          <a:xfrm>
            <a:off x="2111573" y="6684526"/>
            <a:ext cx="11740872" cy="711279"/>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Hệ thống bảo vệ an toàn</a:t>
            </a:r>
            <a:r>
              <a:rPr lang="en-US" sz="1750" kern="0" spc="-35" dirty="0">
                <a:solidFill>
                  <a:srgbClr val="2B4150"/>
                </a:solidFill>
                <a:latin typeface="PT Serif" pitchFamily="34" charset="0"/>
                <a:ea typeface="PT Serif" pitchFamily="34" charset="-122"/>
                <a:cs typeface="PT Serif" pitchFamily="34" charset="-120"/>
              </a:rPr>
              <a:t>: Bao gồm cảm biến và thiết bị ngắt tự động, ngăn ngừa tai nạn, đảm bảo máy hoạt động an toàn và hiệu quả.</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83488" y="2551867"/>
            <a:ext cx="4919305" cy="3125867"/>
          </a:xfrm>
          <a:prstGeom prst="rect">
            <a:avLst/>
          </a:prstGeom>
        </p:spPr>
      </p:pic>
      <p:sp>
        <p:nvSpPr>
          <p:cNvPr id="4" name="Shape 0"/>
          <p:cNvSpPr/>
          <p:nvPr/>
        </p:nvSpPr>
        <p:spPr>
          <a:xfrm>
            <a:off x="6378297" y="1153478"/>
            <a:ext cx="30480" cy="5922526"/>
          </a:xfrm>
          <a:prstGeom prst="roundRect">
            <a:avLst>
              <a:gd name="adj" fmla="val 312558"/>
            </a:avLst>
          </a:prstGeom>
          <a:solidFill>
            <a:srgbClr val="B9D0DE"/>
          </a:solidFill>
          <a:ln/>
        </p:spPr>
      </p:sp>
      <p:sp>
        <p:nvSpPr>
          <p:cNvPr id="5" name="Shape 1"/>
          <p:cNvSpPr/>
          <p:nvPr/>
        </p:nvSpPr>
        <p:spPr>
          <a:xfrm>
            <a:off x="6561475" y="1591747"/>
            <a:ext cx="793790" cy="30480"/>
          </a:xfrm>
          <a:prstGeom prst="roundRect">
            <a:avLst>
              <a:gd name="adj" fmla="val 312558"/>
            </a:avLst>
          </a:prstGeom>
          <a:solidFill>
            <a:srgbClr val="2B678C"/>
          </a:solidFill>
          <a:ln/>
        </p:spPr>
      </p:sp>
      <p:sp>
        <p:nvSpPr>
          <p:cNvPr id="6" name="Shape 2"/>
          <p:cNvSpPr/>
          <p:nvPr/>
        </p:nvSpPr>
        <p:spPr>
          <a:xfrm>
            <a:off x="6195120" y="1408628"/>
            <a:ext cx="396835" cy="396835"/>
          </a:xfrm>
          <a:prstGeom prst="roundRect">
            <a:avLst>
              <a:gd name="adj" fmla="val 24007"/>
            </a:avLst>
          </a:prstGeom>
          <a:solidFill>
            <a:srgbClr val="124E73"/>
          </a:solidFill>
          <a:ln w="7620">
            <a:solidFill>
              <a:srgbClr val="2B678C"/>
            </a:solidFill>
            <a:prstDash val="solid"/>
          </a:ln>
        </p:spPr>
      </p:sp>
      <p:sp>
        <p:nvSpPr>
          <p:cNvPr id="7" name="Text 3"/>
          <p:cNvSpPr/>
          <p:nvPr/>
        </p:nvSpPr>
        <p:spPr>
          <a:xfrm>
            <a:off x="7641074" y="1380292"/>
            <a:ext cx="4620816"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Cấu trúc và nguyên lý hoạt động </a:t>
            </a:r>
            <a:endParaRPr lang="en-US" sz="2200" dirty="0"/>
          </a:p>
        </p:txBody>
      </p:sp>
      <p:sp>
        <p:nvSpPr>
          <p:cNvPr id="8" name="Text 4"/>
          <p:cNvSpPr/>
          <p:nvPr/>
        </p:nvSpPr>
        <p:spPr>
          <a:xfrm>
            <a:off x="7641074" y="1870710"/>
            <a:ext cx="61955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5"/>
          <p:cNvSpPr/>
          <p:nvPr/>
        </p:nvSpPr>
        <p:spPr>
          <a:xfrm>
            <a:off x="7641074" y="2369701"/>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Cấu trúc máy</a:t>
            </a:r>
            <a:r>
              <a:rPr lang="en-US" sz="1750" kern="0" spc="-36" dirty="0">
                <a:solidFill>
                  <a:srgbClr val="2B4150"/>
                </a:solidFill>
                <a:latin typeface="PT Serif" pitchFamily="34" charset="0"/>
                <a:ea typeface="PT Serif" pitchFamily="34" charset="-122"/>
                <a:cs typeface="PT Serif" pitchFamily="34" charset="-120"/>
              </a:rPr>
              <a:t>: khung bằng thép hoặc hợp kim nhôm, lưỡi cắt carbide, hệ thống điều khiển và băng tải.</a:t>
            </a:r>
            <a:endParaRPr lang="en-US" sz="1750" dirty="0"/>
          </a:p>
        </p:txBody>
      </p:sp>
      <p:sp>
        <p:nvSpPr>
          <p:cNvPr id="10" name="Text 6"/>
          <p:cNvSpPr/>
          <p:nvPr/>
        </p:nvSpPr>
        <p:spPr>
          <a:xfrm>
            <a:off x="7641074" y="3174802"/>
            <a:ext cx="6195536"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Nguyên lý hoạt động</a:t>
            </a:r>
            <a:endParaRPr lang="en-US" sz="1750" dirty="0"/>
          </a:p>
        </p:txBody>
      </p:sp>
      <p:sp>
        <p:nvSpPr>
          <p:cNvPr id="11" name="Text 7"/>
          <p:cNvSpPr/>
          <p:nvPr/>
        </p:nvSpPr>
        <p:spPr>
          <a:xfrm>
            <a:off x="7641074" y="3673793"/>
            <a:ext cx="6195536" cy="1088708"/>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Động cơ </a:t>
            </a:r>
            <a:r>
              <a:rPr lang="en-US" sz="1750" kern="0" spc="-36" dirty="0">
                <a:solidFill>
                  <a:srgbClr val="2B4150"/>
                </a:solidFill>
                <a:latin typeface="PT Serif" pitchFamily="34" charset="0"/>
                <a:ea typeface="PT Serif" pitchFamily="34" charset="-122"/>
                <a:cs typeface="PT Serif" pitchFamily="34" charset="-120"/>
              </a:rPr>
              <a:t>truyền động đến lưỡi cắt, cắt tấm nhôm với tốc độ cao. Người vận hành điều chỉnh tốc độ và góc cắt qua bảng điều khiển.</a:t>
            </a:r>
            <a:endParaRPr lang="en-US" sz="1750" dirty="0"/>
          </a:p>
        </p:txBody>
      </p:sp>
      <p:sp>
        <p:nvSpPr>
          <p:cNvPr id="12" name="Text 8"/>
          <p:cNvSpPr/>
          <p:nvPr/>
        </p:nvSpPr>
        <p:spPr>
          <a:xfrm>
            <a:off x="7641074" y="4898588"/>
            <a:ext cx="6195536"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Hệ thống băng tải: </a:t>
            </a:r>
            <a:r>
              <a:rPr lang="en-US" sz="1750" kern="0" spc="-36" dirty="0">
                <a:solidFill>
                  <a:srgbClr val="2B4150"/>
                </a:solidFill>
                <a:latin typeface="PT Serif" pitchFamily="34" charset="0"/>
                <a:ea typeface="PT Serif" pitchFamily="34" charset="-122"/>
                <a:cs typeface="PT Serif" pitchFamily="34" charset="-120"/>
              </a:rPr>
              <a:t>Giúp vận chuyển tấm nhôm vào ra, tăng hiệu suất làm việc và giảm thời gian chờ.</a:t>
            </a:r>
            <a:endParaRPr lang="en-US" sz="1750" dirty="0"/>
          </a:p>
        </p:txBody>
      </p:sp>
      <p:sp>
        <p:nvSpPr>
          <p:cNvPr id="13" name="Text 9"/>
          <p:cNvSpPr/>
          <p:nvPr/>
        </p:nvSpPr>
        <p:spPr>
          <a:xfrm>
            <a:off x="7641074" y="5969164"/>
            <a:ext cx="6195536" cy="1088708"/>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An toàn</a:t>
            </a:r>
            <a:r>
              <a:rPr lang="en-US" sz="1750" kern="0" spc="-36" dirty="0">
                <a:solidFill>
                  <a:srgbClr val="2B4150"/>
                </a:solidFill>
                <a:latin typeface="PT Serif" pitchFamily="34" charset="0"/>
                <a:ea typeface="PT Serif" pitchFamily="34" charset="-122"/>
                <a:cs typeface="PT Serif" pitchFamily="34" charset="-120"/>
              </a:rPr>
              <a:t>: Máy trang bị cảm biến và thiết bị ngắt tự động, phát hiện sự cố, ngăn ngừa tai nạn, bảo đảm an toàn cho người vận hành.</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891897" y="1459825"/>
            <a:ext cx="30480" cy="5309949"/>
          </a:xfrm>
          <a:prstGeom prst="roundRect">
            <a:avLst>
              <a:gd name="adj" fmla="val 312558"/>
            </a:avLst>
          </a:prstGeom>
          <a:solidFill>
            <a:srgbClr val="B9D0DE"/>
          </a:solidFill>
          <a:ln/>
        </p:spPr>
      </p:sp>
      <p:sp>
        <p:nvSpPr>
          <p:cNvPr id="4" name="Shape 1"/>
          <p:cNvSpPr/>
          <p:nvPr/>
        </p:nvSpPr>
        <p:spPr>
          <a:xfrm>
            <a:off x="1075075" y="1898094"/>
            <a:ext cx="793790" cy="30480"/>
          </a:xfrm>
          <a:prstGeom prst="roundRect">
            <a:avLst>
              <a:gd name="adj" fmla="val 312558"/>
            </a:avLst>
          </a:prstGeom>
          <a:solidFill>
            <a:srgbClr val="2B678C"/>
          </a:solidFill>
          <a:ln/>
        </p:spPr>
      </p:sp>
      <p:sp>
        <p:nvSpPr>
          <p:cNvPr id="5" name="Shape 2"/>
          <p:cNvSpPr/>
          <p:nvPr/>
        </p:nvSpPr>
        <p:spPr>
          <a:xfrm>
            <a:off x="708720" y="1714976"/>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2154674" y="1686639"/>
            <a:ext cx="4599027"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C. Ứng dụng trong ngành xây dựng</a:t>
            </a:r>
            <a:endParaRPr lang="en-US" sz="2200" dirty="0"/>
          </a:p>
        </p:txBody>
      </p:sp>
      <p:sp>
        <p:nvSpPr>
          <p:cNvPr id="7" name="Text 4"/>
          <p:cNvSpPr/>
          <p:nvPr/>
        </p:nvSpPr>
        <p:spPr>
          <a:xfrm>
            <a:off x="2154674" y="2177058"/>
            <a:ext cx="61955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5"/>
          <p:cNvSpPr/>
          <p:nvPr/>
        </p:nvSpPr>
        <p:spPr>
          <a:xfrm>
            <a:off x="2154674" y="2543148"/>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Tính chính xác và hiệu quả</a:t>
            </a:r>
            <a:r>
              <a:rPr lang="en-US" sz="1750" kern="0" spc="-36" dirty="0">
                <a:solidFill>
                  <a:srgbClr val="2B4150"/>
                </a:solidFill>
                <a:latin typeface="PT Serif" pitchFamily="34" charset="0"/>
                <a:ea typeface="PT Serif" pitchFamily="34" charset="-122"/>
                <a:cs typeface="PT Serif" pitchFamily="34" charset="-120"/>
              </a:rPr>
              <a:t>: Máy cắt nhôm tấm giúp cắt chính xác các tấm nhôm với nhiều kích thước, tối ưu hóa quy trình sản xuất và giảm phế liệu.</a:t>
            </a:r>
            <a:endParaRPr lang="en-US" sz="1750" dirty="0"/>
          </a:p>
        </p:txBody>
      </p:sp>
      <p:sp>
        <p:nvSpPr>
          <p:cNvPr id="9" name="Text 6"/>
          <p:cNvSpPr/>
          <p:nvPr/>
        </p:nvSpPr>
        <p:spPr>
          <a:xfrm>
            <a:off x="2154674" y="3844052"/>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Hỗ trợ tạo ra các bề mặt kiến trúc sang trọng, linh hoạt đáp ứng yêu cầu.</a:t>
            </a:r>
            <a:endParaRPr lang="en-US" sz="1750" dirty="0"/>
          </a:p>
        </p:txBody>
      </p:sp>
      <p:sp>
        <p:nvSpPr>
          <p:cNvPr id="10" name="Text 7"/>
          <p:cNvSpPr/>
          <p:nvPr/>
        </p:nvSpPr>
        <p:spPr>
          <a:xfrm>
            <a:off x="2154674" y="4809926"/>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Ưu điểm của nhôm</a:t>
            </a:r>
            <a:r>
              <a:rPr lang="en-US" sz="1750" kern="0" spc="-36" dirty="0">
                <a:solidFill>
                  <a:srgbClr val="2B4150"/>
                </a:solidFill>
                <a:latin typeface="PT Serif" pitchFamily="34" charset="0"/>
                <a:ea typeface="PT Serif" pitchFamily="34" charset="-122"/>
                <a:cs typeface="PT Serif" pitchFamily="34" charset="-120"/>
              </a:rPr>
              <a:t>: Nhôm nhẹ, bền, tái chế được, phù hợp cho các công trình xây dựng xanh.</a:t>
            </a:r>
            <a:endParaRPr lang="en-US" sz="1750" dirty="0"/>
          </a:p>
        </p:txBody>
      </p:sp>
      <p:sp>
        <p:nvSpPr>
          <p:cNvPr id="11" name="Text 8"/>
          <p:cNvSpPr/>
          <p:nvPr/>
        </p:nvSpPr>
        <p:spPr>
          <a:xfrm>
            <a:off x="2154674" y="5775801"/>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Lợi ích tổng thể</a:t>
            </a:r>
            <a:r>
              <a:rPr lang="en-US" sz="1750" kern="0" spc="-36" dirty="0">
                <a:solidFill>
                  <a:srgbClr val="2B4150"/>
                </a:solidFill>
                <a:latin typeface="PT Serif" pitchFamily="34" charset="0"/>
                <a:ea typeface="PT Serif" pitchFamily="34" charset="-122"/>
                <a:cs typeface="PT Serif" pitchFamily="34" charset="-120"/>
              </a:rPr>
              <a:t>: Máy cắt nhôm tấm nâng cao hiệu suất làm việc và góp phần phát triển bền vững cho ngành công nghiệp xây dựng.</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446270" y="928211"/>
            <a:ext cx="5737860" cy="2844879"/>
          </a:xfrm>
          <a:prstGeom prst="rect">
            <a:avLst/>
          </a:prstGeom>
        </p:spPr>
      </p:pic>
      <p:sp>
        <p:nvSpPr>
          <p:cNvPr id="3" name="Shape 0"/>
          <p:cNvSpPr/>
          <p:nvPr/>
        </p:nvSpPr>
        <p:spPr>
          <a:xfrm>
            <a:off x="838200" y="4013121"/>
            <a:ext cx="30480" cy="3288149"/>
          </a:xfrm>
          <a:prstGeom prst="roundRect">
            <a:avLst>
              <a:gd name="adj" fmla="val 294044"/>
            </a:avLst>
          </a:prstGeom>
          <a:solidFill>
            <a:srgbClr val="B9D0DE"/>
          </a:solidFill>
          <a:ln/>
        </p:spPr>
      </p:sp>
      <p:sp>
        <p:nvSpPr>
          <p:cNvPr id="4" name="Shape 1"/>
          <p:cNvSpPr/>
          <p:nvPr/>
        </p:nvSpPr>
        <p:spPr>
          <a:xfrm>
            <a:off x="1009650" y="4424601"/>
            <a:ext cx="746760" cy="30480"/>
          </a:xfrm>
          <a:prstGeom prst="roundRect">
            <a:avLst>
              <a:gd name="adj" fmla="val 294044"/>
            </a:avLst>
          </a:prstGeom>
          <a:solidFill>
            <a:srgbClr val="2B678C"/>
          </a:solidFill>
          <a:ln/>
        </p:spPr>
      </p:sp>
      <p:sp>
        <p:nvSpPr>
          <p:cNvPr id="5" name="Shape 2"/>
          <p:cNvSpPr/>
          <p:nvPr/>
        </p:nvSpPr>
        <p:spPr>
          <a:xfrm>
            <a:off x="666750" y="4253151"/>
            <a:ext cx="373380" cy="373380"/>
          </a:xfrm>
          <a:prstGeom prst="roundRect">
            <a:avLst>
              <a:gd name="adj" fmla="val 24004"/>
            </a:avLst>
          </a:prstGeom>
          <a:solidFill>
            <a:srgbClr val="124E73"/>
          </a:solidFill>
          <a:ln w="7620">
            <a:solidFill>
              <a:srgbClr val="2B678C"/>
            </a:solidFill>
            <a:prstDash val="solid"/>
          </a:ln>
        </p:spPr>
      </p:sp>
      <p:sp>
        <p:nvSpPr>
          <p:cNvPr id="6" name="Text 3"/>
          <p:cNvSpPr/>
          <p:nvPr/>
        </p:nvSpPr>
        <p:spPr>
          <a:xfrm>
            <a:off x="2027039" y="4226481"/>
            <a:ext cx="3046333" cy="333375"/>
          </a:xfrm>
          <a:prstGeom prst="rect">
            <a:avLst/>
          </a:prstGeom>
          <a:noFill/>
          <a:ln/>
        </p:spPr>
        <p:txBody>
          <a:bodyPr wrap="none" lIns="0" tIns="0" rIns="0" bIns="0" rtlCol="0" anchor="t"/>
          <a:lstStyle/>
          <a:p>
            <a:pPr marL="0" indent="0">
              <a:lnSpc>
                <a:spcPts val="2600"/>
              </a:lnSpc>
              <a:buNone/>
            </a:pPr>
            <a:r>
              <a:rPr lang="en-US" sz="2100" b="1" kern="0" spc="-63" dirty="0">
                <a:solidFill>
                  <a:srgbClr val="2B4150"/>
                </a:solidFill>
                <a:latin typeface="Montserrat Medium" panose="00000600000000000000" pitchFamily="2" charset="0"/>
                <a:ea typeface="MuseoModerno Bold" pitchFamily="34" charset="-122"/>
                <a:cs typeface="MuseoModerno Bold" pitchFamily="34" charset="-120"/>
              </a:rPr>
              <a:t>D. Những rủi ro liên quan</a:t>
            </a:r>
            <a:endParaRPr lang="en-US" sz="2100" dirty="0"/>
          </a:p>
        </p:txBody>
      </p:sp>
      <p:sp>
        <p:nvSpPr>
          <p:cNvPr id="7" name="Text 4"/>
          <p:cNvSpPr/>
          <p:nvPr/>
        </p:nvSpPr>
        <p:spPr>
          <a:xfrm>
            <a:off x="2027039" y="4687848"/>
            <a:ext cx="11856601" cy="341352"/>
          </a:xfrm>
          <a:prstGeom prst="rect">
            <a:avLst/>
          </a:prstGeom>
          <a:noFill/>
          <a:ln/>
        </p:spPr>
        <p:txBody>
          <a:bodyPr wrap="none" lIns="0" tIns="0" rIns="0" bIns="0" rtlCol="0" anchor="t"/>
          <a:lstStyle/>
          <a:p>
            <a:pPr marL="0" indent="0">
              <a:lnSpc>
                <a:spcPts val="2650"/>
              </a:lnSpc>
              <a:buNone/>
            </a:pPr>
            <a:endParaRPr lang="en-US" sz="1650" dirty="0"/>
          </a:p>
        </p:txBody>
      </p:sp>
      <p:sp>
        <p:nvSpPr>
          <p:cNvPr id="8" name="Text 5"/>
          <p:cNvSpPr/>
          <p:nvPr/>
        </p:nvSpPr>
        <p:spPr>
          <a:xfrm>
            <a:off x="2027039" y="4959846"/>
            <a:ext cx="11856601" cy="341352"/>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Rủi ro từ lưỡi cắt</a:t>
            </a:r>
            <a:r>
              <a:rPr lang="en-US" sz="1650" kern="0" spc="-34" dirty="0">
                <a:solidFill>
                  <a:srgbClr val="2B4150"/>
                </a:solidFill>
                <a:latin typeface="PT Serif" pitchFamily="34" charset="0"/>
                <a:ea typeface="PT Serif" pitchFamily="34" charset="-122"/>
                <a:cs typeface="PT Serif" pitchFamily="34" charset="-120"/>
              </a:rPr>
              <a:t>: Lưỡi cắt sắc bén có thể gây chấn thương nghiêm trọng nếu không tuân thủ đúng quy trình an toàn.</a:t>
            </a:r>
            <a:endParaRPr lang="en-US" sz="1650" dirty="0"/>
          </a:p>
        </p:txBody>
      </p:sp>
      <p:sp>
        <p:nvSpPr>
          <p:cNvPr id="9" name="Text 6"/>
          <p:cNvSpPr/>
          <p:nvPr/>
        </p:nvSpPr>
        <p:spPr>
          <a:xfrm>
            <a:off x="2027039" y="5402520"/>
            <a:ext cx="11856601" cy="341352"/>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Rủi ro từ tốc độ và áp lực</a:t>
            </a:r>
            <a:r>
              <a:rPr lang="en-US" sz="1650" kern="0" spc="-34" dirty="0">
                <a:solidFill>
                  <a:srgbClr val="2B4150"/>
                </a:solidFill>
                <a:latin typeface="PT Serif" pitchFamily="34" charset="0"/>
                <a:ea typeface="PT Serif" pitchFamily="34" charset="-122"/>
                <a:cs typeface="PT Serif" pitchFamily="34" charset="-120"/>
              </a:rPr>
              <a:t>: Máy cắt hoạt động với tốc độ cao, áp lực lớn, dễ xảy ra vụ nổ nếu không bảo trì đúng cách.</a:t>
            </a:r>
            <a:endParaRPr lang="en-US" sz="1650" dirty="0"/>
          </a:p>
        </p:txBody>
      </p:sp>
      <p:sp>
        <p:nvSpPr>
          <p:cNvPr id="10" name="Text 7"/>
          <p:cNvSpPr/>
          <p:nvPr/>
        </p:nvSpPr>
        <p:spPr>
          <a:xfrm>
            <a:off x="2027039" y="5845194"/>
            <a:ext cx="11856601" cy="341352"/>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Môi trường làm việc</a:t>
            </a:r>
            <a:r>
              <a:rPr lang="en-US" sz="1650" kern="0" spc="-34" dirty="0">
                <a:solidFill>
                  <a:srgbClr val="2B4150"/>
                </a:solidFill>
                <a:latin typeface="PT Serif" pitchFamily="34" charset="0"/>
                <a:ea typeface="PT Serif" pitchFamily="34" charset="-122"/>
                <a:cs typeface="PT Serif" pitchFamily="34" charset="-120"/>
              </a:rPr>
              <a:t>: Bụi nhôm có thể gây kích ứng mắt và hô hấp; vật liệu rơi vãi gây trơn trượt, ngã.</a:t>
            </a:r>
            <a:endParaRPr lang="en-US" sz="1650" dirty="0"/>
          </a:p>
        </p:txBody>
      </p:sp>
      <p:sp>
        <p:nvSpPr>
          <p:cNvPr id="11" name="Text 8"/>
          <p:cNvSpPr/>
          <p:nvPr/>
        </p:nvSpPr>
        <p:spPr>
          <a:xfrm>
            <a:off x="2027039" y="6287868"/>
            <a:ext cx="11856601" cy="68270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Thiếu bảo hộ và đào tạo</a:t>
            </a:r>
            <a:r>
              <a:rPr lang="en-US" sz="1650" kern="0" spc="-34" dirty="0">
                <a:solidFill>
                  <a:srgbClr val="2B4150"/>
                </a:solidFill>
                <a:latin typeface="PT Serif" pitchFamily="34" charset="0"/>
                <a:ea typeface="PT Serif" pitchFamily="34" charset="-122"/>
                <a:cs typeface="PT Serif" pitchFamily="34" charset="-120"/>
              </a:rPr>
              <a:t>: Thiếu kính bảo hộ, găng tay, khẩu trang và đào tạo không đầy đủ làm tăng nguy cơ tai nạn. Cần tuân thủ an toàn và đào tạo liên tục để giảm rủi ro.</a:t>
            </a:r>
            <a:endParaRPr lang="en-US" sz="1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381982" y="497562"/>
            <a:ext cx="3866436" cy="338257"/>
          </a:xfrm>
          <a:prstGeom prst="rect">
            <a:avLst/>
          </a:prstGeom>
          <a:noFill/>
          <a:ln/>
        </p:spPr>
        <p:txBody>
          <a:bodyPr wrap="none" lIns="0" tIns="0" rIns="0" bIns="0" rtlCol="0" anchor="t"/>
          <a:lstStyle/>
          <a:p>
            <a:pPr marL="0" indent="0" algn="ctr">
              <a:lnSpc>
                <a:spcPts val="2650"/>
              </a:lnSpc>
              <a:buNone/>
            </a:pPr>
            <a:r>
              <a:rPr lang="en-US" sz="2800" b="1" kern="0" spc="-64" dirty="0">
                <a:solidFill>
                  <a:srgbClr val="124E73"/>
                </a:solidFill>
                <a:latin typeface="Montserrat Medium" panose="00000600000000000000" pitchFamily="2" charset="0"/>
                <a:ea typeface="MuseoModerno Bold" pitchFamily="34" charset="-122"/>
                <a:cs typeface="MuseoModerno Bold" pitchFamily="34" charset="-120"/>
              </a:rPr>
              <a:t>III. Kiểm tra và bảo trì an toàn</a:t>
            </a:r>
            <a:endParaRPr lang="en-US" sz="2800" dirty="0"/>
          </a:p>
        </p:txBody>
      </p:sp>
      <p:pic>
        <p:nvPicPr>
          <p:cNvPr id="3" name="Image 0" descr="preencoded.png"/>
          <p:cNvPicPr>
            <a:picLocks noChangeAspect="1"/>
          </p:cNvPicPr>
          <p:nvPr/>
        </p:nvPicPr>
        <p:blipFill>
          <a:blip r:embed="rId3"/>
          <a:stretch>
            <a:fillRect/>
          </a:stretch>
        </p:blipFill>
        <p:spPr>
          <a:xfrm>
            <a:off x="4844177" y="1038701"/>
            <a:ext cx="4942046" cy="3601403"/>
          </a:xfrm>
          <a:prstGeom prst="rect">
            <a:avLst/>
          </a:prstGeom>
        </p:spPr>
      </p:pic>
      <p:pic>
        <p:nvPicPr>
          <p:cNvPr id="4" name="Image 1" descr="preencoded.png"/>
          <p:cNvPicPr>
            <a:picLocks noChangeAspect="1"/>
          </p:cNvPicPr>
          <p:nvPr/>
        </p:nvPicPr>
        <p:blipFill>
          <a:blip r:embed="rId4"/>
          <a:stretch>
            <a:fillRect/>
          </a:stretch>
        </p:blipFill>
        <p:spPr>
          <a:xfrm>
            <a:off x="631508" y="4842986"/>
            <a:ext cx="902137" cy="2888933"/>
          </a:xfrm>
          <a:prstGeom prst="rect">
            <a:avLst/>
          </a:prstGeom>
        </p:spPr>
      </p:pic>
      <p:sp>
        <p:nvSpPr>
          <p:cNvPr id="5" name="Text 1"/>
          <p:cNvSpPr/>
          <p:nvPr/>
        </p:nvSpPr>
        <p:spPr>
          <a:xfrm>
            <a:off x="1804273" y="5023366"/>
            <a:ext cx="4009668" cy="281821"/>
          </a:xfrm>
          <a:prstGeom prst="rect">
            <a:avLst/>
          </a:prstGeom>
          <a:noFill/>
          <a:ln/>
        </p:spPr>
        <p:txBody>
          <a:bodyPr wrap="none" lIns="0" tIns="0" rIns="0" bIns="0" rtlCol="0" anchor="t"/>
          <a:lstStyle/>
          <a:p>
            <a:pPr marL="0" indent="0">
              <a:lnSpc>
                <a:spcPts val="2200"/>
              </a:lnSpc>
              <a:buNone/>
            </a:pPr>
            <a:r>
              <a:rPr lang="en-US" sz="2000" b="1" kern="0" spc="-53" dirty="0">
                <a:solidFill>
                  <a:srgbClr val="2B4150"/>
                </a:solidFill>
                <a:latin typeface="Montserrat Medium" panose="00000600000000000000" pitchFamily="2" charset="0"/>
                <a:ea typeface="MuseoModerno Bold" pitchFamily="34" charset="-122"/>
                <a:cs typeface="MuseoModerno Bold" pitchFamily="34" charset="-120"/>
              </a:rPr>
              <a:t>A. Kiểm tra an toàn trước khi vận hành</a:t>
            </a:r>
            <a:endParaRPr lang="en-US" sz="2000" dirty="0"/>
          </a:p>
        </p:txBody>
      </p:sp>
      <p:sp>
        <p:nvSpPr>
          <p:cNvPr id="6" name="Text 2"/>
          <p:cNvSpPr/>
          <p:nvPr/>
        </p:nvSpPr>
        <p:spPr>
          <a:xfrm>
            <a:off x="1804273" y="5413415"/>
            <a:ext cx="12194619" cy="288727"/>
          </a:xfrm>
          <a:prstGeom prst="rect">
            <a:avLst/>
          </a:prstGeom>
          <a:noFill/>
          <a:ln/>
        </p:spPr>
        <p:txBody>
          <a:bodyPr wrap="none" lIns="0" tIns="0" rIns="0" bIns="0" rtlCol="0" anchor="t"/>
          <a:lstStyle/>
          <a:p>
            <a:pPr marL="0" indent="0">
              <a:lnSpc>
                <a:spcPts val="2250"/>
              </a:lnSpc>
              <a:buNone/>
            </a:pPr>
            <a:endParaRPr lang="en-US" sz="1400" dirty="0"/>
          </a:p>
        </p:txBody>
      </p:sp>
      <p:sp>
        <p:nvSpPr>
          <p:cNvPr id="7" name="Text 3"/>
          <p:cNvSpPr/>
          <p:nvPr/>
        </p:nvSpPr>
        <p:spPr>
          <a:xfrm>
            <a:off x="1804273" y="5589330"/>
            <a:ext cx="12194619" cy="288727"/>
          </a:xfrm>
          <a:prstGeom prst="rect">
            <a:avLst/>
          </a:prstGeom>
          <a:noFill/>
          <a:ln/>
        </p:spPr>
        <p:txBody>
          <a:bodyPr wrap="none" lIns="0" tIns="0" rIns="0" bIns="0" rtlCol="0" anchor="t"/>
          <a:lstStyle/>
          <a:p>
            <a:pPr marL="0" indent="0">
              <a:lnSpc>
                <a:spcPts val="2250"/>
              </a:lnSpc>
              <a:buNone/>
            </a:pPr>
            <a:r>
              <a:rPr lang="en-US" sz="1400" b="1" kern="0" spc="-28" dirty="0">
                <a:solidFill>
                  <a:srgbClr val="2B4150"/>
                </a:solidFill>
                <a:latin typeface="PT Serif" pitchFamily="34" charset="0"/>
                <a:ea typeface="PT Serif" pitchFamily="34" charset="-122"/>
                <a:cs typeface="PT Serif" pitchFamily="34" charset="-120"/>
              </a:rPr>
              <a:t>Trước khi kiểm tra cần sử dụng bảo hộ cá nhân</a:t>
            </a:r>
            <a:r>
              <a:rPr lang="en-US" sz="1400" kern="0" spc="-28" dirty="0">
                <a:solidFill>
                  <a:srgbClr val="2B4150"/>
                </a:solidFill>
                <a:latin typeface="PT Serif" pitchFamily="34" charset="0"/>
                <a:ea typeface="PT Serif" pitchFamily="34" charset="-122"/>
                <a:cs typeface="PT Serif" pitchFamily="34" charset="-120"/>
              </a:rPr>
              <a:t>: Găng tay, kính bảo hộ và giày chống trượt</a:t>
            </a:r>
            <a:endParaRPr lang="en-US" sz="1400" dirty="0"/>
          </a:p>
        </p:txBody>
      </p:sp>
      <p:sp>
        <p:nvSpPr>
          <p:cNvPr id="8" name="Text 4"/>
          <p:cNvSpPr/>
          <p:nvPr/>
        </p:nvSpPr>
        <p:spPr>
          <a:xfrm>
            <a:off x="1804273" y="5998725"/>
            <a:ext cx="12194619" cy="288727"/>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máy móc</a:t>
            </a:r>
            <a:r>
              <a:rPr lang="en-US" sz="1400" kern="0" spc="-28" dirty="0">
                <a:solidFill>
                  <a:srgbClr val="2B4150"/>
                </a:solidFill>
                <a:latin typeface="PT Serif" pitchFamily="34" charset="0"/>
                <a:ea typeface="PT Serif" pitchFamily="34" charset="-122"/>
                <a:cs typeface="PT Serif" pitchFamily="34" charset="-120"/>
              </a:rPr>
              <a:t>: Khảo sát máy để phát hiện hư hỏng, kiểm tra lưỡi cắt, hệ thống truyền động và thiết bị an toàn (cảm biến ngắt tự động).</a:t>
            </a:r>
            <a:endParaRPr lang="en-US" sz="1400" dirty="0"/>
          </a:p>
        </p:txBody>
      </p:sp>
      <p:sp>
        <p:nvSpPr>
          <p:cNvPr id="9" name="Text 5"/>
          <p:cNvSpPr/>
          <p:nvPr/>
        </p:nvSpPr>
        <p:spPr>
          <a:xfrm>
            <a:off x="1804272" y="6408120"/>
            <a:ext cx="12194619" cy="288727"/>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hệ thống điện</a:t>
            </a:r>
            <a:r>
              <a:rPr lang="en-US" sz="1400" kern="0" spc="-28" dirty="0">
                <a:solidFill>
                  <a:srgbClr val="2B4150"/>
                </a:solidFill>
                <a:latin typeface="PT Serif" pitchFamily="34" charset="0"/>
                <a:ea typeface="PT Serif" pitchFamily="34" charset="-122"/>
                <a:cs typeface="PT Serif" pitchFamily="34" charset="-120"/>
              </a:rPr>
              <a:t>: Xác định dây dẫn có bị hở hoặc trầy xước, kiểm tra thiết bị bảo vệ như cầu chì để tránh sự cố điện.</a:t>
            </a:r>
            <a:endParaRPr lang="en-US" sz="1400" dirty="0"/>
          </a:p>
        </p:txBody>
      </p:sp>
      <p:sp>
        <p:nvSpPr>
          <p:cNvPr id="10" name="Text 6"/>
          <p:cNvSpPr/>
          <p:nvPr/>
        </p:nvSpPr>
        <p:spPr>
          <a:xfrm>
            <a:off x="1804273" y="6835466"/>
            <a:ext cx="12194619" cy="288727"/>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khu vực làm việc</a:t>
            </a:r>
            <a:r>
              <a:rPr lang="en-US" sz="1400" kern="0" spc="-28" dirty="0">
                <a:solidFill>
                  <a:srgbClr val="2B4150"/>
                </a:solidFill>
                <a:latin typeface="PT Serif" pitchFamily="34" charset="0"/>
                <a:ea typeface="PT Serif" pitchFamily="34" charset="-122"/>
                <a:cs typeface="PT Serif" pitchFamily="34" charset="-120"/>
              </a:rPr>
              <a:t>: Đảm bảo không có vật cản hoặc chất lỏng gây trơn trượt, tạo môi trường làm việc an toàn.</a:t>
            </a:r>
            <a:endParaRPr lang="en-US" sz="1400" dirty="0"/>
          </a:p>
        </p:txBody>
      </p:sp>
      <p:sp>
        <p:nvSpPr>
          <p:cNvPr id="11" name="Text 7"/>
          <p:cNvSpPr/>
          <p:nvPr/>
        </p:nvSpPr>
        <p:spPr>
          <a:xfrm>
            <a:off x="1804273" y="7262813"/>
            <a:ext cx="12194619" cy="288727"/>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Lợi ích kiểm tra an toàn</a:t>
            </a:r>
            <a:r>
              <a:rPr lang="en-US" sz="1400" kern="0" spc="-28" dirty="0">
                <a:solidFill>
                  <a:srgbClr val="2B4150"/>
                </a:solidFill>
                <a:latin typeface="PT Serif" pitchFamily="34" charset="0"/>
                <a:ea typeface="PT Serif" pitchFamily="34" charset="-122"/>
                <a:cs typeface="PT Serif" pitchFamily="34" charset="-120"/>
              </a:rPr>
              <a:t>: Quy trình kiểm tra bảo vệ sức khỏe người lao động và nâng cao hiệu suất, chất lượng công việc.</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6280190" y="1278373"/>
            <a:ext cx="1134070" cy="6298083"/>
          </a:xfrm>
          <a:prstGeom prst="rect">
            <a:avLst/>
          </a:prstGeom>
        </p:spPr>
      </p:pic>
      <p:sp>
        <p:nvSpPr>
          <p:cNvPr id="4" name="Text 0"/>
          <p:cNvSpPr/>
          <p:nvPr/>
        </p:nvSpPr>
        <p:spPr>
          <a:xfrm>
            <a:off x="7754422" y="1505188"/>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Hướng dẫn bảo trì</a:t>
            </a:r>
            <a:endParaRPr lang="en-US" sz="2200" dirty="0"/>
          </a:p>
        </p:txBody>
      </p:sp>
      <p:sp>
        <p:nvSpPr>
          <p:cNvPr id="5" name="Text 1"/>
          <p:cNvSpPr/>
          <p:nvPr/>
        </p:nvSpPr>
        <p:spPr>
          <a:xfrm>
            <a:off x="7754422" y="1995607"/>
            <a:ext cx="60821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7754422" y="2494598"/>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lưỡi cắt</a:t>
            </a:r>
            <a:r>
              <a:rPr lang="en-US" sz="1750" kern="0" spc="-36" dirty="0">
                <a:solidFill>
                  <a:srgbClr val="2B4150"/>
                </a:solidFill>
                <a:latin typeface="PT Serif" pitchFamily="34" charset="0"/>
                <a:ea typeface="PT Serif" pitchFamily="34" charset="-122"/>
                <a:cs typeface="PT Serif" pitchFamily="34" charset="-120"/>
              </a:rPr>
              <a:t>: Mài sắc và thay lưỡi cắt khi mẻ hoặc hư hỏng để đảm bảo chất lượng cắt và giảm rủi ro tai nạn.</a:t>
            </a:r>
            <a:endParaRPr lang="en-US" sz="1750" dirty="0"/>
          </a:p>
        </p:txBody>
      </p:sp>
      <p:sp>
        <p:nvSpPr>
          <p:cNvPr id="7" name="Text 3"/>
          <p:cNvSpPr/>
          <p:nvPr/>
        </p:nvSpPr>
        <p:spPr>
          <a:xfrm>
            <a:off x="7754422" y="3523137"/>
            <a:ext cx="60821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hệ thống truyền động và động cơ</a:t>
            </a:r>
            <a:r>
              <a:rPr lang="en-US" sz="1750" kern="0" spc="-36" dirty="0">
                <a:solidFill>
                  <a:srgbClr val="2B4150"/>
                </a:solidFill>
                <a:latin typeface="PT Serif" pitchFamily="34" charset="0"/>
                <a:ea typeface="PT Serif" pitchFamily="34" charset="-122"/>
                <a:cs typeface="PT Serif" pitchFamily="34" charset="-120"/>
              </a:rPr>
              <a:t>: Làm sạch bụi bẩn và mảnh vụn, bôi trơn bộ phận chuyển động để máy hoạt động trơn tru và kéo dài tuổi thọ.</a:t>
            </a:r>
            <a:endParaRPr lang="en-US" sz="1750" dirty="0"/>
          </a:p>
        </p:txBody>
      </p:sp>
      <p:sp>
        <p:nvSpPr>
          <p:cNvPr id="8" name="Text 4"/>
          <p:cNvSpPr/>
          <p:nvPr/>
        </p:nvSpPr>
        <p:spPr>
          <a:xfrm>
            <a:off x="7754422" y="4788616"/>
            <a:ext cx="60821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hệ thống điện và an toàn</a:t>
            </a:r>
            <a:r>
              <a:rPr lang="en-US" sz="1750" kern="0" spc="-36" dirty="0">
                <a:solidFill>
                  <a:srgbClr val="2B4150"/>
                </a:solidFill>
                <a:latin typeface="PT Serif" pitchFamily="34" charset="0"/>
                <a:ea typeface="PT Serif" pitchFamily="34" charset="-122"/>
                <a:cs typeface="PT Serif" pitchFamily="34" charset="-120"/>
              </a:rPr>
              <a:t>: Đảm bảo dây dẫn tốt, không hở điện, và các thiết bị ngắt tự động hoạt động hiệu quả.</a:t>
            </a:r>
            <a:endParaRPr lang="en-US" sz="1750" dirty="0"/>
          </a:p>
        </p:txBody>
      </p:sp>
      <p:sp>
        <p:nvSpPr>
          <p:cNvPr id="9" name="Text 5"/>
          <p:cNvSpPr/>
          <p:nvPr/>
        </p:nvSpPr>
        <p:spPr>
          <a:xfrm>
            <a:off x="7754422" y="6180058"/>
            <a:ext cx="60821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Ghi chép và đào tạo</a:t>
            </a:r>
            <a:r>
              <a:rPr lang="en-US" sz="1750" kern="0" spc="-36" dirty="0">
                <a:solidFill>
                  <a:srgbClr val="2B4150"/>
                </a:solidFill>
                <a:latin typeface="PT Serif" pitchFamily="34" charset="0"/>
                <a:ea typeface="PT Serif" pitchFamily="34" charset="-122"/>
                <a:cs typeface="PT Serif" pitchFamily="34" charset="-120"/>
              </a:rPr>
              <a:t>: Ghi chép thông số máy và đào tạo nhân viên về bảo trì an toàn, giúp phát hiện vấn đề tiềm ẩn và nâng cao hiệu quả làm việc.</a:t>
            </a:r>
            <a:endParaRPr lang="en-US" sz="1750" dirty="0"/>
          </a:p>
        </p:txBody>
      </p:sp>
      <p:sp>
        <p:nvSpPr>
          <p:cNvPr id="10" name="Rectangle 9">
            <a:extLst>
              <a:ext uri="{FF2B5EF4-FFF2-40B4-BE49-F238E27FC236}">
                <a16:creationId xmlns:a16="http://schemas.microsoft.com/office/drawing/2014/main" id="{8C8E7115-0396-A362-DAAE-21CC163ACBFE}"/>
              </a:ext>
            </a:extLst>
          </p:cNvPr>
          <p:cNvSpPr/>
          <p:nvPr/>
        </p:nvSpPr>
        <p:spPr>
          <a:xfrm>
            <a:off x="6652009" y="3324930"/>
            <a:ext cx="663191" cy="239150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604153" y="437674"/>
            <a:ext cx="3421975" cy="298371"/>
          </a:xfrm>
          <a:prstGeom prst="rect">
            <a:avLst/>
          </a:prstGeom>
          <a:noFill/>
          <a:ln/>
        </p:spPr>
        <p:txBody>
          <a:bodyPr wrap="none" lIns="0" tIns="0" rIns="0" bIns="0" rtlCol="0" anchor="t"/>
          <a:lstStyle/>
          <a:p>
            <a:pPr marL="0" indent="0" algn="ctr">
              <a:lnSpc>
                <a:spcPts val="2300"/>
              </a:lnSpc>
              <a:buNone/>
            </a:pPr>
            <a:r>
              <a:rPr lang="en-US" sz="2800" b="1" kern="0" spc="-56" dirty="0">
                <a:solidFill>
                  <a:srgbClr val="124E73"/>
                </a:solidFill>
                <a:latin typeface="Montserrat Medium" panose="00000600000000000000" pitchFamily="2" charset="0"/>
                <a:ea typeface="MuseoModerno Bold" pitchFamily="34" charset="-122"/>
                <a:cs typeface="MuseoModerno Bold" pitchFamily="34" charset="-120"/>
              </a:rPr>
              <a:t>IV. Quy trình vận hành an toàn</a:t>
            </a:r>
            <a:endParaRPr lang="en-US" sz="2800" dirty="0"/>
          </a:p>
        </p:txBody>
      </p:sp>
      <p:pic>
        <p:nvPicPr>
          <p:cNvPr id="3" name="Image 0" descr="preencoded.png"/>
          <p:cNvPicPr>
            <a:picLocks noChangeAspect="1"/>
          </p:cNvPicPr>
          <p:nvPr/>
        </p:nvPicPr>
        <p:blipFill>
          <a:blip r:embed="rId3"/>
          <a:stretch>
            <a:fillRect/>
          </a:stretch>
        </p:blipFill>
        <p:spPr>
          <a:xfrm>
            <a:off x="5308521" y="914995"/>
            <a:ext cx="4013240" cy="2218611"/>
          </a:xfrm>
          <a:prstGeom prst="rect">
            <a:avLst/>
          </a:prstGeom>
        </p:spPr>
      </p:pic>
      <p:sp>
        <p:nvSpPr>
          <p:cNvPr id="4" name="Text 1"/>
          <p:cNvSpPr/>
          <p:nvPr/>
        </p:nvSpPr>
        <p:spPr>
          <a:xfrm>
            <a:off x="556855" y="3634308"/>
            <a:ext cx="4292560" cy="248603"/>
          </a:xfrm>
          <a:prstGeom prst="rect">
            <a:avLst/>
          </a:prstGeom>
          <a:noFill/>
          <a:ln/>
        </p:spPr>
        <p:txBody>
          <a:bodyPr wrap="none" lIns="0" tIns="0" rIns="0" bIns="0" rtlCol="0" anchor="t"/>
          <a:lstStyle/>
          <a:p>
            <a:pPr marL="0" indent="0">
              <a:lnSpc>
                <a:spcPts val="1950"/>
              </a:lnSpc>
              <a:buNone/>
            </a:pPr>
            <a:r>
              <a:rPr lang="en-US" sz="2000" b="1" kern="0" spc="-47" dirty="0">
                <a:solidFill>
                  <a:srgbClr val="124E73"/>
                </a:solidFill>
                <a:latin typeface="Montserrat Medium" panose="00000600000000000000" pitchFamily="2" charset="0"/>
                <a:ea typeface="MuseoModerno Bold" pitchFamily="34" charset="-122"/>
                <a:cs typeface="MuseoModerno Bold" pitchFamily="34" charset="-120"/>
              </a:rPr>
              <a:t>A. Hướng dẫn từng bước về quy trình vận hành</a:t>
            </a:r>
            <a:endParaRPr lang="en-US" sz="2000" dirty="0"/>
          </a:p>
        </p:txBody>
      </p:sp>
      <p:sp>
        <p:nvSpPr>
          <p:cNvPr id="5" name="Text 2"/>
          <p:cNvSpPr/>
          <p:nvPr/>
        </p:nvSpPr>
        <p:spPr>
          <a:xfrm>
            <a:off x="556855" y="3859411"/>
            <a:ext cx="13516689" cy="254437"/>
          </a:xfrm>
          <a:prstGeom prst="rect">
            <a:avLst/>
          </a:prstGeom>
          <a:noFill/>
          <a:ln/>
        </p:spPr>
        <p:txBody>
          <a:bodyPr wrap="none" lIns="0" tIns="0" rIns="0" bIns="0" rtlCol="0" anchor="t"/>
          <a:lstStyle/>
          <a:p>
            <a:pPr marL="0" indent="0">
              <a:lnSpc>
                <a:spcPts val="2000"/>
              </a:lnSpc>
              <a:buNone/>
            </a:pPr>
            <a:endParaRPr lang="en-US" sz="1250" dirty="0"/>
          </a:p>
        </p:txBody>
      </p:sp>
      <p:sp>
        <p:nvSpPr>
          <p:cNvPr id="6" name="Shape 3"/>
          <p:cNvSpPr/>
          <p:nvPr/>
        </p:nvSpPr>
        <p:spPr>
          <a:xfrm>
            <a:off x="784027" y="4292798"/>
            <a:ext cx="22860" cy="3499128"/>
          </a:xfrm>
          <a:prstGeom prst="roundRect">
            <a:avLst>
              <a:gd name="adj" fmla="val 292341"/>
            </a:avLst>
          </a:prstGeom>
          <a:solidFill>
            <a:srgbClr val="B9D0DE"/>
          </a:solidFill>
          <a:ln/>
        </p:spPr>
      </p:sp>
      <p:sp>
        <p:nvSpPr>
          <p:cNvPr id="7" name="Shape 4"/>
          <p:cNvSpPr/>
          <p:nvPr/>
        </p:nvSpPr>
        <p:spPr>
          <a:xfrm>
            <a:off x="616506" y="4471749"/>
            <a:ext cx="357902" cy="357902"/>
          </a:xfrm>
          <a:prstGeom prst="roundRect">
            <a:avLst>
              <a:gd name="adj" fmla="val 18672"/>
            </a:avLst>
          </a:prstGeom>
          <a:solidFill>
            <a:srgbClr val="124E73"/>
          </a:solidFill>
          <a:ln w="7620">
            <a:solidFill>
              <a:srgbClr val="2B678C"/>
            </a:solidFill>
            <a:prstDash val="solid"/>
          </a:ln>
        </p:spPr>
      </p:sp>
      <p:sp>
        <p:nvSpPr>
          <p:cNvPr id="8" name="Text 5"/>
          <p:cNvSpPr/>
          <p:nvPr/>
        </p:nvSpPr>
        <p:spPr>
          <a:xfrm>
            <a:off x="741164" y="4531281"/>
            <a:ext cx="108585" cy="238720"/>
          </a:xfrm>
          <a:prstGeom prst="rect">
            <a:avLst/>
          </a:prstGeom>
          <a:noFill/>
          <a:ln/>
        </p:spPr>
        <p:txBody>
          <a:bodyPr wrap="none" lIns="0" tIns="0" rIns="0" bIns="0" rtlCol="0" anchor="t"/>
          <a:lstStyle/>
          <a:p>
            <a:pPr marL="0" indent="0" algn="ctr">
              <a:lnSpc>
                <a:spcPts val="1850"/>
              </a:lnSpc>
              <a:buNone/>
            </a:pPr>
            <a:r>
              <a:rPr lang="en-US" sz="1850" b="1" kern="0" spc="-56" dirty="0">
                <a:solidFill>
                  <a:srgbClr val="FFFFFF"/>
                </a:solidFill>
                <a:latin typeface="Montserrat Medium" panose="00000600000000000000" pitchFamily="2" charset="0"/>
                <a:ea typeface="MuseoModerno Bold" pitchFamily="34" charset="-122"/>
                <a:cs typeface="MuseoModerno Bold" pitchFamily="34" charset="-120"/>
              </a:rPr>
              <a:t>1</a:t>
            </a:r>
            <a:endParaRPr lang="en-US" sz="1850" dirty="0"/>
          </a:p>
        </p:txBody>
      </p:sp>
      <p:sp>
        <p:nvSpPr>
          <p:cNvPr id="9" name="Text 6"/>
          <p:cNvSpPr/>
          <p:nvPr/>
        </p:nvSpPr>
        <p:spPr>
          <a:xfrm>
            <a:off x="1113592" y="4531281"/>
            <a:ext cx="12959953" cy="254437"/>
          </a:xfrm>
          <a:prstGeom prst="rect">
            <a:avLst/>
          </a:prstGeom>
          <a:noFill/>
          <a:ln/>
        </p:spPr>
        <p:txBody>
          <a:bodyPr wrap="none" lIns="0" tIns="0" rIns="0" bIns="0" rtlCol="0" anchor="t"/>
          <a:lstStyle/>
          <a:p>
            <a:pPr marL="0" indent="0" algn="l">
              <a:lnSpc>
                <a:spcPts val="2000"/>
              </a:lnSpc>
              <a:buNone/>
            </a:pPr>
            <a:r>
              <a:rPr lang="en-US" b="1" kern="0" spc="-25" dirty="0">
                <a:solidFill>
                  <a:srgbClr val="2B4150"/>
                </a:solidFill>
                <a:latin typeface="PT Serif" pitchFamily="34" charset="0"/>
                <a:ea typeface="PT Serif" pitchFamily="34" charset="-122"/>
                <a:cs typeface="PT Serif" pitchFamily="34" charset="-120"/>
              </a:rPr>
              <a:t>Bảo hộ cá nhân</a:t>
            </a:r>
            <a:r>
              <a:rPr lang="en-US" kern="0" spc="-25" dirty="0">
                <a:solidFill>
                  <a:srgbClr val="2B4150"/>
                </a:solidFill>
                <a:latin typeface="PT Serif" pitchFamily="34" charset="0"/>
                <a:ea typeface="PT Serif" pitchFamily="34" charset="-122"/>
                <a:cs typeface="PT Serif" pitchFamily="34" charset="-120"/>
              </a:rPr>
              <a:t>: Mặc đầy đủ găng tay, kính bảo hộ, khẩu trang để bảo vệ khỏi bụi và vật sắc nhọn.</a:t>
            </a:r>
            <a:endParaRPr lang="en-US" dirty="0"/>
          </a:p>
        </p:txBody>
      </p:sp>
      <p:sp>
        <p:nvSpPr>
          <p:cNvPr id="10" name="Shape 7"/>
          <p:cNvSpPr/>
          <p:nvPr/>
        </p:nvSpPr>
        <p:spPr>
          <a:xfrm>
            <a:off x="616506" y="5203388"/>
            <a:ext cx="357902" cy="357902"/>
          </a:xfrm>
          <a:prstGeom prst="roundRect">
            <a:avLst>
              <a:gd name="adj" fmla="val 18672"/>
            </a:avLst>
          </a:prstGeom>
          <a:solidFill>
            <a:srgbClr val="124E73"/>
          </a:solidFill>
          <a:ln w="7620">
            <a:solidFill>
              <a:srgbClr val="2B678C"/>
            </a:solidFill>
            <a:prstDash val="solid"/>
          </a:ln>
        </p:spPr>
      </p:sp>
      <p:sp>
        <p:nvSpPr>
          <p:cNvPr id="11" name="Text 8"/>
          <p:cNvSpPr/>
          <p:nvPr/>
        </p:nvSpPr>
        <p:spPr>
          <a:xfrm>
            <a:off x="731163" y="5262920"/>
            <a:ext cx="128468" cy="238720"/>
          </a:xfrm>
          <a:prstGeom prst="rect">
            <a:avLst/>
          </a:prstGeom>
          <a:noFill/>
          <a:ln/>
        </p:spPr>
        <p:txBody>
          <a:bodyPr wrap="none" lIns="0" tIns="0" rIns="0" bIns="0" rtlCol="0" anchor="t"/>
          <a:lstStyle/>
          <a:p>
            <a:pPr marL="0" indent="0" algn="ctr">
              <a:lnSpc>
                <a:spcPts val="1850"/>
              </a:lnSpc>
              <a:buNone/>
            </a:pPr>
            <a:r>
              <a:rPr lang="en-US" sz="1850" b="1" kern="0" spc="-56" dirty="0">
                <a:solidFill>
                  <a:srgbClr val="FFFFFF"/>
                </a:solidFill>
                <a:latin typeface="Montserrat Medium" panose="00000600000000000000" pitchFamily="2" charset="0"/>
                <a:ea typeface="MuseoModerno Bold" pitchFamily="34" charset="-122"/>
                <a:cs typeface="MuseoModerno Bold" pitchFamily="34" charset="-120"/>
              </a:rPr>
              <a:t>2</a:t>
            </a:r>
            <a:endParaRPr lang="en-US" sz="1850" dirty="0"/>
          </a:p>
        </p:txBody>
      </p:sp>
      <p:sp>
        <p:nvSpPr>
          <p:cNvPr id="12" name="Text 9"/>
          <p:cNvSpPr/>
          <p:nvPr/>
        </p:nvSpPr>
        <p:spPr>
          <a:xfrm>
            <a:off x="1113592" y="5262920"/>
            <a:ext cx="12959953" cy="254437"/>
          </a:xfrm>
          <a:prstGeom prst="rect">
            <a:avLst/>
          </a:prstGeom>
          <a:noFill/>
          <a:ln/>
        </p:spPr>
        <p:txBody>
          <a:bodyPr wrap="none" lIns="0" tIns="0" rIns="0" bIns="0" rtlCol="0" anchor="t"/>
          <a:lstStyle/>
          <a:p>
            <a:pPr marL="0" indent="0" algn="l">
              <a:lnSpc>
                <a:spcPts val="2000"/>
              </a:lnSpc>
              <a:buNone/>
            </a:pPr>
            <a:r>
              <a:rPr lang="en-US" b="1" kern="0" spc="-25" dirty="0">
                <a:solidFill>
                  <a:srgbClr val="2B4150"/>
                </a:solidFill>
                <a:latin typeface="PT Serif" pitchFamily="34" charset="0"/>
                <a:ea typeface="PT Serif" pitchFamily="34" charset="-122"/>
                <a:cs typeface="PT Serif" pitchFamily="34" charset="-120"/>
              </a:rPr>
              <a:t>Kiểm tra máy</a:t>
            </a:r>
            <a:r>
              <a:rPr lang="en-US" kern="0" spc="-25" dirty="0">
                <a:solidFill>
                  <a:srgbClr val="2B4150"/>
                </a:solidFill>
                <a:latin typeface="PT Serif" pitchFamily="34" charset="0"/>
                <a:ea typeface="PT Serif" pitchFamily="34" charset="-122"/>
                <a:cs typeface="PT Serif" pitchFamily="34" charset="-120"/>
              </a:rPr>
              <a:t>: Kiểm tra tổng thể máy, đặc biệt là lưỡi cắt và bộ phận chuyển động để đảm bảo máy hoạt động tốt.</a:t>
            </a:r>
            <a:endParaRPr lang="en-US" dirty="0"/>
          </a:p>
        </p:txBody>
      </p:sp>
      <p:sp>
        <p:nvSpPr>
          <p:cNvPr id="13" name="Shape 10"/>
          <p:cNvSpPr/>
          <p:nvPr/>
        </p:nvSpPr>
        <p:spPr>
          <a:xfrm>
            <a:off x="616506" y="5935028"/>
            <a:ext cx="357902" cy="357902"/>
          </a:xfrm>
          <a:prstGeom prst="roundRect">
            <a:avLst>
              <a:gd name="adj" fmla="val 18672"/>
            </a:avLst>
          </a:prstGeom>
          <a:solidFill>
            <a:srgbClr val="124E73"/>
          </a:solidFill>
          <a:ln w="7620">
            <a:solidFill>
              <a:srgbClr val="2B678C"/>
            </a:solidFill>
            <a:prstDash val="solid"/>
          </a:ln>
        </p:spPr>
      </p:sp>
      <p:sp>
        <p:nvSpPr>
          <p:cNvPr id="14" name="Text 11"/>
          <p:cNvSpPr/>
          <p:nvPr/>
        </p:nvSpPr>
        <p:spPr>
          <a:xfrm>
            <a:off x="730687" y="5994559"/>
            <a:ext cx="129421" cy="238720"/>
          </a:xfrm>
          <a:prstGeom prst="rect">
            <a:avLst/>
          </a:prstGeom>
          <a:noFill/>
          <a:ln/>
        </p:spPr>
        <p:txBody>
          <a:bodyPr wrap="none" lIns="0" tIns="0" rIns="0" bIns="0" rtlCol="0" anchor="t"/>
          <a:lstStyle/>
          <a:p>
            <a:pPr marL="0" indent="0" algn="ctr">
              <a:lnSpc>
                <a:spcPts val="1850"/>
              </a:lnSpc>
              <a:buNone/>
            </a:pPr>
            <a:r>
              <a:rPr lang="en-US" sz="1850" b="1" kern="0" spc="-56" dirty="0">
                <a:solidFill>
                  <a:srgbClr val="FFFFFF"/>
                </a:solidFill>
                <a:latin typeface="Montserrat Medium" panose="00000600000000000000" pitchFamily="2" charset="0"/>
                <a:ea typeface="MuseoModerno Bold" pitchFamily="34" charset="-122"/>
                <a:cs typeface="MuseoModerno Bold" pitchFamily="34" charset="-120"/>
              </a:rPr>
              <a:t>3</a:t>
            </a:r>
            <a:endParaRPr lang="en-US" sz="1850" dirty="0"/>
          </a:p>
        </p:txBody>
      </p:sp>
      <p:sp>
        <p:nvSpPr>
          <p:cNvPr id="15" name="Text 12"/>
          <p:cNvSpPr/>
          <p:nvPr/>
        </p:nvSpPr>
        <p:spPr>
          <a:xfrm>
            <a:off x="1113592" y="5994559"/>
            <a:ext cx="12959953" cy="254437"/>
          </a:xfrm>
          <a:prstGeom prst="rect">
            <a:avLst/>
          </a:prstGeom>
          <a:noFill/>
          <a:ln/>
        </p:spPr>
        <p:txBody>
          <a:bodyPr wrap="none" lIns="0" tIns="0" rIns="0" bIns="0" rtlCol="0" anchor="t"/>
          <a:lstStyle/>
          <a:p>
            <a:pPr marL="0" indent="0" algn="l">
              <a:lnSpc>
                <a:spcPts val="2000"/>
              </a:lnSpc>
              <a:buNone/>
            </a:pPr>
            <a:r>
              <a:rPr lang="en-US" b="1" kern="0" spc="-25" dirty="0">
                <a:solidFill>
                  <a:srgbClr val="2B4150"/>
                </a:solidFill>
                <a:latin typeface="PT Serif" pitchFamily="34" charset="0"/>
                <a:ea typeface="PT Serif" pitchFamily="34" charset="-122"/>
                <a:cs typeface="PT Serif" pitchFamily="34" charset="-120"/>
              </a:rPr>
              <a:t>Khởi động máy</a:t>
            </a:r>
            <a:r>
              <a:rPr lang="en-US" kern="0" spc="-25" dirty="0">
                <a:solidFill>
                  <a:srgbClr val="2B4150"/>
                </a:solidFill>
                <a:latin typeface="PT Serif" pitchFamily="34" charset="0"/>
                <a:ea typeface="PT Serif" pitchFamily="34" charset="-122"/>
                <a:cs typeface="PT Serif" pitchFamily="34" charset="-120"/>
              </a:rPr>
              <a:t>: Thực hiện theo quy trình của nhà sản xuất, bao gồm bật nguồn điện và nhấn nút khởi động.</a:t>
            </a:r>
            <a:endParaRPr lang="en-US" dirty="0"/>
          </a:p>
        </p:txBody>
      </p:sp>
      <p:sp>
        <p:nvSpPr>
          <p:cNvPr id="16" name="Shape 13"/>
          <p:cNvSpPr/>
          <p:nvPr/>
        </p:nvSpPr>
        <p:spPr>
          <a:xfrm>
            <a:off x="616506" y="6666667"/>
            <a:ext cx="357902" cy="357902"/>
          </a:xfrm>
          <a:prstGeom prst="roundRect">
            <a:avLst>
              <a:gd name="adj" fmla="val 18672"/>
            </a:avLst>
          </a:prstGeom>
          <a:solidFill>
            <a:srgbClr val="124E73"/>
          </a:solidFill>
          <a:ln w="7620">
            <a:solidFill>
              <a:srgbClr val="2B678C"/>
            </a:solidFill>
            <a:prstDash val="solid"/>
          </a:ln>
        </p:spPr>
      </p:sp>
      <p:sp>
        <p:nvSpPr>
          <p:cNvPr id="17" name="Text 14"/>
          <p:cNvSpPr/>
          <p:nvPr/>
        </p:nvSpPr>
        <p:spPr>
          <a:xfrm>
            <a:off x="720923" y="6726198"/>
            <a:ext cx="148947" cy="238720"/>
          </a:xfrm>
          <a:prstGeom prst="rect">
            <a:avLst/>
          </a:prstGeom>
          <a:noFill/>
          <a:ln/>
        </p:spPr>
        <p:txBody>
          <a:bodyPr wrap="none" lIns="0" tIns="0" rIns="0" bIns="0" rtlCol="0" anchor="t"/>
          <a:lstStyle/>
          <a:p>
            <a:pPr marL="0" indent="0" algn="ctr">
              <a:lnSpc>
                <a:spcPts val="1850"/>
              </a:lnSpc>
              <a:buNone/>
            </a:pPr>
            <a:r>
              <a:rPr lang="en-US" sz="1850" b="1" kern="0" spc="-56" dirty="0">
                <a:solidFill>
                  <a:srgbClr val="FFFFFF"/>
                </a:solidFill>
                <a:latin typeface="Montserrat Medium" panose="00000600000000000000" pitchFamily="2" charset="0"/>
                <a:ea typeface="MuseoModerno Bold" pitchFamily="34" charset="-122"/>
                <a:cs typeface="MuseoModerno Bold" pitchFamily="34" charset="-120"/>
              </a:rPr>
              <a:t>4</a:t>
            </a:r>
            <a:endParaRPr lang="en-US" sz="1850" dirty="0"/>
          </a:p>
        </p:txBody>
      </p:sp>
      <p:sp>
        <p:nvSpPr>
          <p:cNvPr id="18" name="Text 15"/>
          <p:cNvSpPr/>
          <p:nvPr/>
        </p:nvSpPr>
        <p:spPr>
          <a:xfrm>
            <a:off x="1113592" y="6726198"/>
            <a:ext cx="12959953" cy="254437"/>
          </a:xfrm>
          <a:prstGeom prst="rect">
            <a:avLst/>
          </a:prstGeom>
          <a:noFill/>
          <a:ln/>
        </p:spPr>
        <p:txBody>
          <a:bodyPr wrap="none" lIns="0" tIns="0" rIns="0" bIns="0" rtlCol="0" anchor="t"/>
          <a:lstStyle/>
          <a:p>
            <a:pPr marL="0" indent="0" algn="l">
              <a:lnSpc>
                <a:spcPts val="2000"/>
              </a:lnSpc>
              <a:buNone/>
            </a:pPr>
            <a:r>
              <a:rPr lang="en-US" b="1" kern="0" spc="-25" dirty="0">
                <a:solidFill>
                  <a:srgbClr val="2B4150"/>
                </a:solidFill>
                <a:latin typeface="PT Serif" pitchFamily="34" charset="0"/>
                <a:ea typeface="PT Serif" pitchFamily="34" charset="-122"/>
                <a:cs typeface="PT Serif" pitchFamily="34" charset="-120"/>
              </a:rPr>
              <a:t>Theo dõi và điều chỉnh</a:t>
            </a:r>
            <a:r>
              <a:rPr lang="en-US" kern="0" spc="-25" dirty="0">
                <a:solidFill>
                  <a:srgbClr val="2B4150"/>
                </a:solidFill>
                <a:latin typeface="PT Serif" pitchFamily="34" charset="0"/>
                <a:ea typeface="PT Serif" pitchFamily="34" charset="-122"/>
                <a:cs typeface="PT Serif" pitchFamily="34" charset="-120"/>
              </a:rPr>
              <a:t>: Chú ý đưa tấm nhôm vào đúng vị trí, theo dõi tình trạng máy để phát hiện dấu hiệu bất thường.</a:t>
            </a:r>
            <a:endParaRPr lang="en-US" dirty="0"/>
          </a:p>
        </p:txBody>
      </p:sp>
      <p:sp>
        <p:nvSpPr>
          <p:cNvPr id="19" name="Shape 16"/>
          <p:cNvSpPr/>
          <p:nvPr/>
        </p:nvSpPr>
        <p:spPr>
          <a:xfrm>
            <a:off x="616506" y="7398306"/>
            <a:ext cx="357902" cy="357902"/>
          </a:xfrm>
          <a:prstGeom prst="roundRect">
            <a:avLst>
              <a:gd name="adj" fmla="val 18672"/>
            </a:avLst>
          </a:prstGeom>
          <a:solidFill>
            <a:srgbClr val="124E73"/>
          </a:solidFill>
          <a:ln w="7620">
            <a:solidFill>
              <a:srgbClr val="2B678C"/>
            </a:solidFill>
            <a:prstDash val="solid"/>
          </a:ln>
        </p:spPr>
      </p:sp>
      <p:sp>
        <p:nvSpPr>
          <p:cNvPr id="20" name="Text 17"/>
          <p:cNvSpPr/>
          <p:nvPr/>
        </p:nvSpPr>
        <p:spPr>
          <a:xfrm>
            <a:off x="731996" y="7457837"/>
            <a:ext cx="126802" cy="238720"/>
          </a:xfrm>
          <a:prstGeom prst="rect">
            <a:avLst/>
          </a:prstGeom>
          <a:noFill/>
          <a:ln/>
        </p:spPr>
        <p:txBody>
          <a:bodyPr wrap="none" lIns="0" tIns="0" rIns="0" bIns="0" rtlCol="0" anchor="t"/>
          <a:lstStyle/>
          <a:p>
            <a:pPr marL="0" indent="0" algn="ctr">
              <a:lnSpc>
                <a:spcPts val="1850"/>
              </a:lnSpc>
              <a:buNone/>
            </a:pPr>
            <a:r>
              <a:rPr lang="en-US" sz="1850" b="1" kern="0" spc="-56" dirty="0">
                <a:solidFill>
                  <a:srgbClr val="FFFFFF"/>
                </a:solidFill>
                <a:latin typeface="Montserrat Medium" panose="00000600000000000000" pitchFamily="2" charset="0"/>
                <a:ea typeface="MuseoModerno Bold" pitchFamily="34" charset="-122"/>
                <a:cs typeface="MuseoModerno Bold" pitchFamily="34" charset="-120"/>
              </a:rPr>
              <a:t>5</a:t>
            </a:r>
            <a:endParaRPr lang="en-US" sz="1850" dirty="0"/>
          </a:p>
        </p:txBody>
      </p:sp>
      <p:sp>
        <p:nvSpPr>
          <p:cNvPr id="21" name="Text 18"/>
          <p:cNvSpPr/>
          <p:nvPr/>
        </p:nvSpPr>
        <p:spPr>
          <a:xfrm>
            <a:off x="1113592" y="7457837"/>
            <a:ext cx="12959953" cy="254437"/>
          </a:xfrm>
          <a:prstGeom prst="rect">
            <a:avLst/>
          </a:prstGeom>
          <a:noFill/>
          <a:ln/>
        </p:spPr>
        <p:txBody>
          <a:bodyPr wrap="none" lIns="0" tIns="0" rIns="0" bIns="0" rtlCol="0" anchor="t"/>
          <a:lstStyle/>
          <a:p>
            <a:pPr marL="0" indent="0" algn="l">
              <a:lnSpc>
                <a:spcPts val="2000"/>
              </a:lnSpc>
              <a:buNone/>
            </a:pPr>
            <a:r>
              <a:rPr lang="en-US" b="1" kern="0" spc="-25" dirty="0">
                <a:solidFill>
                  <a:srgbClr val="2B4150"/>
                </a:solidFill>
                <a:latin typeface="PT Serif" pitchFamily="34" charset="0"/>
                <a:ea typeface="PT Serif" pitchFamily="34" charset="-122"/>
                <a:cs typeface="PT Serif" pitchFamily="34" charset="-120"/>
              </a:rPr>
              <a:t>Tắt máy và dọn dẹp</a:t>
            </a:r>
            <a:r>
              <a:rPr lang="en-US" kern="0" spc="-25" dirty="0">
                <a:solidFill>
                  <a:srgbClr val="2B4150"/>
                </a:solidFill>
                <a:latin typeface="PT Serif" pitchFamily="34" charset="0"/>
                <a:ea typeface="PT Serif" pitchFamily="34" charset="-122"/>
                <a:cs typeface="PT Serif" pitchFamily="34" charset="-120"/>
              </a:rPr>
              <a:t>: Tắt máy đúng quy trình, dọn dẹp khu vực làm việc và ghi chép thông tin máy để theo dõi tình trạng.</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956221" y="3474006"/>
            <a:ext cx="4428553" cy="2796992"/>
          </a:xfrm>
          <a:prstGeom prst="rect">
            <a:avLst/>
          </a:prstGeom>
        </p:spPr>
      </p:pic>
      <p:sp>
        <p:nvSpPr>
          <p:cNvPr id="4" name="Text 0"/>
          <p:cNvSpPr/>
          <p:nvPr/>
        </p:nvSpPr>
        <p:spPr>
          <a:xfrm>
            <a:off x="687467" y="540187"/>
            <a:ext cx="6256734" cy="306824"/>
          </a:xfrm>
          <a:prstGeom prst="rect">
            <a:avLst/>
          </a:prstGeom>
          <a:noFill/>
          <a:ln/>
        </p:spPr>
        <p:txBody>
          <a:bodyPr wrap="none" lIns="0" tIns="0" rIns="0" bIns="0" rtlCol="0" anchor="t"/>
          <a:lstStyle/>
          <a:p>
            <a:pPr marL="0" indent="0">
              <a:lnSpc>
                <a:spcPts val="2400"/>
              </a:lnSpc>
              <a:buNone/>
            </a:pPr>
            <a:r>
              <a:rPr lang="en-US" sz="2400" b="1" kern="0" spc="-58" dirty="0">
                <a:solidFill>
                  <a:srgbClr val="124E73"/>
                </a:solidFill>
                <a:latin typeface="Montserrat Medium" panose="00000600000000000000" pitchFamily="2" charset="0"/>
                <a:ea typeface="MuseoModerno Bold" pitchFamily="34" charset="-122"/>
                <a:cs typeface="MuseoModerno Bold" pitchFamily="34" charset="-120"/>
              </a:rPr>
              <a:t>B. Các biện pháp xử lý khẩn cấp và cơ chế ứng phó sự cố</a:t>
            </a:r>
            <a:endParaRPr lang="en-US" sz="2400" dirty="0"/>
          </a:p>
        </p:txBody>
      </p:sp>
      <p:sp>
        <p:nvSpPr>
          <p:cNvPr id="5" name="Text 1"/>
          <p:cNvSpPr/>
          <p:nvPr/>
        </p:nvSpPr>
        <p:spPr>
          <a:xfrm>
            <a:off x="687467" y="1067991"/>
            <a:ext cx="7769066" cy="314325"/>
          </a:xfrm>
          <a:prstGeom prst="rect">
            <a:avLst/>
          </a:prstGeom>
          <a:noFill/>
          <a:ln/>
        </p:spPr>
        <p:txBody>
          <a:bodyPr wrap="none" lIns="0" tIns="0" rIns="0" bIns="0" rtlCol="0" anchor="t"/>
          <a:lstStyle/>
          <a:p>
            <a:pPr marL="0" indent="0">
              <a:lnSpc>
                <a:spcPts val="2450"/>
              </a:lnSpc>
              <a:buNone/>
            </a:pPr>
            <a:endParaRPr lang="en-US" sz="1500" dirty="0"/>
          </a:p>
        </p:txBody>
      </p:sp>
      <p:sp>
        <p:nvSpPr>
          <p:cNvPr id="6" name="Shape 2"/>
          <p:cNvSpPr/>
          <p:nvPr/>
        </p:nvSpPr>
        <p:spPr>
          <a:xfrm>
            <a:off x="970598" y="1603296"/>
            <a:ext cx="22860" cy="6088261"/>
          </a:xfrm>
          <a:prstGeom prst="roundRect">
            <a:avLst>
              <a:gd name="adj" fmla="val 360926"/>
            </a:avLst>
          </a:prstGeom>
          <a:solidFill>
            <a:srgbClr val="B9D0DE"/>
          </a:solidFill>
          <a:ln/>
        </p:spPr>
      </p:sp>
      <p:sp>
        <p:nvSpPr>
          <p:cNvPr id="7" name="Shape 3"/>
          <p:cNvSpPr/>
          <p:nvPr/>
        </p:nvSpPr>
        <p:spPr>
          <a:xfrm>
            <a:off x="761048" y="2054900"/>
            <a:ext cx="441960" cy="441960"/>
          </a:xfrm>
          <a:prstGeom prst="roundRect">
            <a:avLst>
              <a:gd name="adj" fmla="val 18669"/>
            </a:avLst>
          </a:prstGeom>
          <a:solidFill>
            <a:srgbClr val="124E73"/>
          </a:solidFill>
          <a:ln w="7620">
            <a:solidFill>
              <a:srgbClr val="2B678C"/>
            </a:solidFill>
            <a:prstDash val="solid"/>
          </a:ln>
        </p:spPr>
      </p:sp>
      <p:sp>
        <p:nvSpPr>
          <p:cNvPr id="8" name="Text 4"/>
          <p:cNvSpPr/>
          <p:nvPr/>
        </p:nvSpPr>
        <p:spPr>
          <a:xfrm>
            <a:off x="914995" y="2128480"/>
            <a:ext cx="134064" cy="294680"/>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300" dirty="0"/>
          </a:p>
        </p:txBody>
      </p:sp>
      <p:sp>
        <p:nvSpPr>
          <p:cNvPr id="9" name="Text 5"/>
          <p:cNvSpPr/>
          <p:nvPr/>
        </p:nvSpPr>
        <p:spPr>
          <a:xfrm>
            <a:off x="1374815" y="2030254"/>
            <a:ext cx="7081718" cy="314325"/>
          </a:xfrm>
          <a:prstGeom prst="rect">
            <a:avLst/>
          </a:prstGeom>
          <a:noFill/>
          <a:ln/>
        </p:spPr>
        <p:txBody>
          <a:bodyPr wrap="none" lIns="0" tIns="0" rIns="0" bIns="0" rtlCol="0" anchor="t"/>
          <a:lstStyle/>
          <a:p>
            <a:pPr marL="0" indent="0" algn="l">
              <a:lnSpc>
                <a:spcPts val="2450"/>
              </a:lnSpc>
              <a:buNone/>
            </a:pPr>
            <a:r>
              <a:rPr lang="en-US" sz="1500" b="1" kern="0" spc="-31" dirty="0">
                <a:solidFill>
                  <a:srgbClr val="2B4150"/>
                </a:solidFill>
                <a:latin typeface="PT Serif" pitchFamily="34" charset="0"/>
                <a:ea typeface="PT Serif" pitchFamily="34" charset="-122"/>
                <a:cs typeface="PT Serif" pitchFamily="34" charset="-120"/>
              </a:rPr>
              <a:t>Đào tạo xử lý khẩn cấp</a:t>
            </a:r>
            <a:endParaRPr lang="en-US" sz="1500" dirty="0"/>
          </a:p>
        </p:txBody>
      </p:sp>
      <p:sp>
        <p:nvSpPr>
          <p:cNvPr id="10" name="Text 6"/>
          <p:cNvSpPr/>
          <p:nvPr/>
        </p:nvSpPr>
        <p:spPr>
          <a:xfrm>
            <a:off x="1374815" y="2462332"/>
            <a:ext cx="8014692" cy="628650"/>
          </a:xfrm>
          <a:prstGeom prst="rect">
            <a:avLst/>
          </a:prstGeom>
          <a:noFill/>
          <a:ln/>
        </p:spPr>
        <p:txBody>
          <a:bodyPr wrap="squar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Xác định vị trí ngắt điện và ngắt nguồn ngay khi phát hiện sự cố (tiếng kêu, rung lắc, khói)</a:t>
            </a:r>
            <a:endParaRPr lang="en-US" sz="1600" dirty="0"/>
          </a:p>
        </p:txBody>
      </p:sp>
      <p:sp>
        <p:nvSpPr>
          <p:cNvPr id="11" name="Shape 7"/>
          <p:cNvSpPr/>
          <p:nvPr/>
        </p:nvSpPr>
        <p:spPr>
          <a:xfrm>
            <a:off x="761048" y="3474006"/>
            <a:ext cx="441960" cy="441960"/>
          </a:xfrm>
          <a:prstGeom prst="roundRect">
            <a:avLst>
              <a:gd name="adj" fmla="val 18669"/>
            </a:avLst>
          </a:prstGeom>
          <a:solidFill>
            <a:srgbClr val="124E73"/>
          </a:solidFill>
          <a:ln w="7620">
            <a:solidFill>
              <a:srgbClr val="2B678C"/>
            </a:solidFill>
            <a:prstDash val="solid"/>
          </a:ln>
        </p:spPr>
      </p:sp>
      <p:sp>
        <p:nvSpPr>
          <p:cNvPr id="12" name="Text 8"/>
          <p:cNvSpPr/>
          <p:nvPr/>
        </p:nvSpPr>
        <p:spPr>
          <a:xfrm>
            <a:off x="902732" y="3547586"/>
            <a:ext cx="158472" cy="294680"/>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300" dirty="0"/>
          </a:p>
        </p:txBody>
      </p:sp>
      <p:sp>
        <p:nvSpPr>
          <p:cNvPr id="13" name="Text 9"/>
          <p:cNvSpPr/>
          <p:nvPr/>
        </p:nvSpPr>
        <p:spPr>
          <a:xfrm>
            <a:off x="1374815" y="3449360"/>
            <a:ext cx="7081718" cy="314325"/>
          </a:xfrm>
          <a:prstGeom prst="rect">
            <a:avLst/>
          </a:prstGeom>
          <a:noFill/>
          <a:ln/>
        </p:spPr>
        <p:txBody>
          <a:bodyPr wrap="none" lIns="0" tIns="0" rIns="0" bIns="0" rtlCol="0" anchor="t"/>
          <a:lstStyle/>
          <a:p>
            <a:pPr marL="0" indent="0" algn="l">
              <a:lnSpc>
                <a:spcPts val="2450"/>
              </a:lnSpc>
              <a:buNone/>
            </a:pPr>
            <a:r>
              <a:rPr lang="en-US" sz="1500" b="1" kern="0" spc="-31" dirty="0">
                <a:solidFill>
                  <a:srgbClr val="2B4150"/>
                </a:solidFill>
                <a:latin typeface="PT Serif" pitchFamily="34" charset="0"/>
                <a:ea typeface="PT Serif" pitchFamily="34" charset="-122"/>
                <a:cs typeface="PT Serif" pitchFamily="34" charset="-120"/>
              </a:rPr>
              <a:t>Trang bị thiết bị an toàn</a:t>
            </a:r>
            <a:endParaRPr lang="en-US" sz="1500" dirty="0"/>
          </a:p>
        </p:txBody>
      </p:sp>
      <p:sp>
        <p:nvSpPr>
          <p:cNvPr id="14" name="Text 10"/>
          <p:cNvSpPr/>
          <p:nvPr/>
        </p:nvSpPr>
        <p:spPr>
          <a:xfrm>
            <a:off x="1374815" y="3881438"/>
            <a:ext cx="8014692" cy="628650"/>
          </a:xfrm>
          <a:prstGeom prst="rect">
            <a:avLst/>
          </a:prstGeom>
          <a:noFill/>
          <a:ln/>
        </p:spPr>
        <p:txBody>
          <a:bodyPr wrap="squar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Cung cấp bình cứu hỏa, bộ sơ cứu y tế và huấn luyện sử dụng các thiết bị này khi có tai nạn.</a:t>
            </a:r>
            <a:endParaRPr lang="en-US" sz="1600" dirty="0"/>
          </a:p>
        </p:txBody>
      </p:sp>
      <p:sp>
        <p:nvSpPr>
          <p:cNvPr id="15" name="Shape 11"/>
          <p:cNvSpPr/>
          <p:nvPr/>
        </p:nvSpPr>
        <p:spPr>
          <a:xfrm>
            <a:off x="761048" y="4966335"/>
            <a:ext cx="441960" cy="441960"/>
          </a:xfrm>
          <a:prstGeom prst="roundRect">
            <a:avLst>
              <a:gd name="adj" fmla="val 18669"/>
            </a:avLst>
          </a:prstGeom>
          <a:solidFill>
            <a:srgbClr val="124E73"/>
          </a:solidFill>
          <a:ln w="7620">
            <a:solidFill>
              <a:srgbClr val="2B678C"/>
            </a:solidFill>
            <a:prstDash val="solid"/>
          </a:ln>
        </p:spPr>
      </p:sp>
      <p:sp>
        <p:nvSpPr>
          <p:cNvPr id="16" name="Text 12"/>
          <p:cNvSpPr/>
          <p:nvPr/>
        </p:nvSpPr>
        <p:spPr>
          <a:xfrm>
            <a:off x="902137" y="5039915"/>
            <a:ext cx="159663" cy="294680"/>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300" dirty="0"/>
          </a:p>
        </p:txBody>
      </p:sp>
      <p:sp>
        <p:nvSpPr>
          <p:cNvPr id="17" name="Text 13"/>
          <p:cNvSpPr/>
          <p:nvPr/>
        </p:nvSpPr>
        <p:spPr>
          <a:xfrm>
            <a:off x="1374815" y="4941689"/>
            <a:ext cx="7081718" cy="314325"/>
          </a:xfrm>
          <a:prstGeom prst="rect">
            <a:avLst/>
          </a:prstGeom>
          <a:noFill/>
          <a:ln/>
        </p:spPr>
        <p:txBody>
          <a:bodyPr wrap="none" lIns="0" tIns="0" rIns="0" bIns="0" rtlCol="0" anchor="t"/>
          <a:lstStyle/>
          <a:p>
            <a:pPr marL="0" indent="0" algn="l">
              <a:lnSpc>
                <a:spcPts val="2450"/>
              </a:lnSpc>
              <a:buNone/>
            </a:pPr>
            <a:r>
              <a:rPr lang="en-US" sz="1500" b="1" kern="0" spc="-31" dirty="0">
                <a:solidFill>
                  <a:srgbClr val="2B4150"/>
                </a:solidFill>
                <a:latin typeface="PT Serif" pitchFamily="34" charset="0"/>
                <a:ea typeface="PT Serif" pitchFamily="34" charset="-122"/>
                <a:cs typeface="PT Serif" pitchFamily="34" charset="-120"/>
              </a:rPr>
              <a:t>Tổ chức tập huấn định kỳ</a:t>
            </a:r>
            <a:endParaRPr lang="en-US" sz="1500" dirty="0"/>
          </a:p>
        </p:txBody>
      </p:sp>
      <p:sp>
        <p:nvSpPr>
          <p:cNvPr id="18" name="Text 14"/>
          <p:cNvSpPr/>
          <p:nvPr/>
        </p:nvSpPr>
        <p:spPr>
          <a:xfrm>
            <a:off x="1374815" y="5373767"/>
            <a:ext cx="8014692" cy="314325"/>
          </a:xfrm>
          <a:prstGeom prst="rect">
            <a:avLst/>
          </a:prstGeom>
          <a:noFill/>
          <a:ln/>
        </p:spPr>
        <p:txBody>
          <a:bodyPr wrap="non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Đào tạo nhân viên về quy trình xử lý tình huống khẩn cấp và ứng phó sự cố.</a:t>
            </a:r>
            <a:endParaRPr lang="en-US" sz="1600" dirty="0"/>
          </a:p>
        </p:txBody>
      </p:sp>
      <p:sp>
        <p:nvSpPr>
          <p:cNvPr id="19" name="Shape 15"/>
          <p:cNvSpPr/>
          <p:nvPr/>
        </p:nvSpPr>
        <p:spPr>
          <a:xfrm>
            <a:off x="761048" y="6459141"/>
            <a:ext cx="441960" cy="441960"/>
          </a:xfrm>
          <a:prstGeom prst="roundRect">
            <a:avLst>
              <a:gd name="adj" fmla="val 18669"/>
            </a:avLst>
          </a:prstGeom>
          <a:solidFill>
            <a:srgbClr val="124E73"/>
          </a:solidFill>
          <a:ln w="7620">
            <a:solidFill>
              <a:srgbClr val="2B678C"/>
            </a:solidFill>
            <a:prstDash val="solid"/>
          </a:ln>
        </p:spPr>
      </p:sp>
      <p:sp>
        <p:nvSpPr>
          <p:cNvPr id="20" name="Text 16"/>
          <p:cNvSpPr/>
          <p:nvPr/>
        </p:nvSpPr>
        <p:spPr>
          <a:xfrm>
            <a:off x="890111" y="6532721"/>
            <a:ext cx="183833" cy="294680"/>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300" dirty="0"/>
          </a:p>
        </p:txBody>
      </p:sp>
      <p:sp>
        <p:nvSpPr>
          <p:cNvPr id="21" name="Text 17"/>
          <p:cNvSpPr/>
          <p:nvPr/>
        </p:nvSpPr>
        <p:spPr>
          <a:xfrm>
            <a:off x="1374815" y="6434495"/>
            <a:ext cx="7081718" cy="314325"/>
          </a:xfrm>
          <a:prstGeom prst="rect">
            <a:avLst/>
          </a:prstGeom>
          <a:noFill/>
          <a:ln/>
        </p:spPr>
        <p:txBody>
          <a:bodyPr wrap="none" lIns="0" tIns="0" rIns="0" bIns="0" rtlCol="0" anchor="t"/>
          <a:lstStyle/>
          <a:p>
            <a:pPr marL="0" indent="0" algn="l">
              <a:lnSpc>
                <a:spcPts val="2450"/>
              </a:lnSpc>
              <a:buNone/>
            </a:pPr>
            <a:r>
              <a:rPr lang="en-US" sz="1500" b="1" kern="0" spc="-31" dirty="0">
                <a:solidFill>
                  <a:srgbClr val="2B4150"/>
                </a:solidFill>
                <a:latin typeface="PT Serif" pitchFamily="34" charset="0"/>
                <a:ea typeface="PT Serif" pitchFamily="34" charset="-122"/>
                <a:cs typeface="PT Serif" pitchFamily="34" charset="-120"/>
              </a:rPr>
              <a:t>Kế hoạch ứng phó sự cố</a:t>
            </a:r>
            <a:endParaRPr lang="en-US" sz="1500" dirty="0"/>
          </a:p>
        </p:txBody>
      </p:sp>
      <p:sp>
        <p:nvSpPr>
          <p:cNvPr id="22" name="Text 18"/>
          <p:cNvSpPr/>
          <p:nvPr/>
        </p:nvSpPr>
        <p:spPr>
          <a:xfrm>
            <a:off x="1374815" y="6866573"/>
            <a:ext cx="8014692" cy="628650"/>
          </a:xfrm>
          <a:prstGeom prst="rect">
            <a:avLst/>
          </a:prstGeom>
          <a:noFill/>
          <a:ln/>
        </p:spPr>
        <p:txBody>
          <a:bodyPr wrap="squar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Lập kế hoạch ứng phó và thông báo cho cấp trên hoặc đội cứu hộ khi sự cố lớn xảy ra.</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957"/>
          </a:xfrm>
          <a:prstGeom prst="rect">
            <a:avLst/>
          </a:prstGeom>
        </p:spPr>
      </p:pic>
      <p:sp>
        <p:nvSpPr>
          <p:cNvPr id="3" name="Text 0"/>
          <p:cNvSpPr/>
          <p:nvPr/>
        </p:nvSpPr>
        <p:spPr>
          <a:xfrm>
            <a:off x="2347198" y="466606"/>
            <a:ext cx="4449485" cy="318135"/>
          </a:xfrm>
          <a:prstGeom prst="rect">
            <a:avLst/>
          </a:prstGeom>
          <a:noFill/>
          <a:ln/>
        </p:spPr>
        <p:txBody>
          <a:bodyPr wrap="none" lIns="0" tIns="0" rIns="0" bIns="0" rtlCol="0" anchor="t"/>
          <a:lstStyle/>
          <a:p>
            <a:pPr marL="0" indent="0" algn="ctr">
              <a:lnSpc>
                <a:spcPts val="2500"/>
              </a:lnSpc>
              <a:buNone/>
            </a:pPr>
            <a:r>
              <a:rPr lang="en-US" sz="2800" b="1" kern="0" spc="-60" dirty="0">
                <a:solidFill>
                  <a:srgbClr val="124E73"/>
                </a:solidFill>
                <a:latin typeface="Montserrat Medium" panose="00000600000000000000" pitchFamily="2" charset="0"/>
                <a:ea typeface="MuseoModerno Bold" pitchFamily="34" charset="-122"/>
                <a:cs typeface="MuseoModerno Bold" pitchFamily="34" charset="-120"/>
              </a:rPr>
              <a:t>V. Đánh giá rủi ro và quản lý mối nguy</a:t>
            </a:r>
            <a:endParaRPr lang="en-US" sz="2800" dirty="0"/>
          </a:p>
        </p:txBody>
      </p:sp>
      <p:pic>
        <p:nvPicPr>
          <p:cNvPr id="4" name="Image 1" descr="preencoded.png"/>
          <p:cNvPicPr>
            <a:picLocks noChangeAspect="1"/>
          </p:cNvPicPr>
          <p:nvPr/>
        </p:nvPicPr>
        <p:blipFill>
          <a:blip r:embed="rId4"/>
          <a:stretch>
            <a:fillRect/>
          </a:stretch>
        </p:blipFill>
        <p:spPr>
          <a:xfrm>
            <a:off x="593882" y="1517361"/>
            <a:ext cx="848439" cy="1357551"/>
          </a:xfrm>
          <a:prstGeom prst="rect">
            <a:avLst/>
          </a:prstGeom>
        </p:spPr>
      </p:pic>
      <p:sp>
        <p:nvSpPr>
          <p:cNvPr id="5" name="Text 1"/>
          <p:cNvSpPr/>
          <p:nvPr/>
        </p:nvSpPr>
        <p:spPr>
          <a:xfrm>
            <a:off x="1696760" y="1698287"/>
            <a:ext cx="2121098" cy="265152"/>
          </a:xfrm>
          <a:prstGeom prst="rect">
            <a:avLst/>
          </a:prstGeom>
          <a:noFill/>
          <a:ln/>
        </p:spPr>
        <p:txBody>
          <a:bodyPr wrap="none" lIns="0" tIns="0" rIns="0" bIns="0" rtlCol="0" anchor="t"/>
          <a:lstStyle/>
          <a:p>
            <a:pPr marL="0" indent="0" algn="l">
              <a:lnSpc>
                <a:spcPts val="2050"/>
              </a:lnSpc>
              <a:buNone/>
            </a:pPr>
            <a:r>
              <a:rPr lang="en-US" sz="2000" b="1" kern="0" spc="-50" dirty="0">
                <a:solidFill>
                  <a:srgbClr val="2B4150"/>
                </a:solidFill>
                <a:latin typeface="Montserrat Medium" panose="00000600000000000000" pitchFamily="2" charset="0"/>
                <a:ea typeface="MuseoModerno Bold" pitchFamily="34" charset="-122"/>
                <a:cs typeface="MuseoModerno Bold" pitchFamily="34" charset="-120"/>
              </a:rPr>
              <a:t>Tiếp xúc với lưỡi cắt</a:t>
            </a:r>
            <a:endParaRPr lang="en-US" sz="2000" dirty="0"/>
          </a:p>
        </p:txBody>
      </p:sp>
      <p:sp>
        <p:nvSpPr>
          <p:cNvPr id="6" name="Text 2"/>
          <p:cNvSpPr/>
          <p:nvPr/>
        </p:nvSpPr>
        <p:spPr>
          <a:xfrm>
            <a:off x="1696760" y="2071378"/>
            <a:ext cx="6853357" cy="542925"/>
          </a:xfrm>
          <a:prstGeom prst="rect">
            <a:avLst/>
          </a:prstGeom>
          <a:noFill/>
          <a:ln/>
        </p:spPr>
        <p:txBody>
          <a:bodyPr wrap="square" lIns="0" tIns="0" rIns="0" bIns="0" rtlCol="0" anchor="t"/>
          <a:lstStyle/>
          <a:p>
            <a:pPr marL="0" indent="0" algn="l">
              <a:lnSpc>
                <a:spcPts val="2100"/>
              </a:lnSpc>
              <a:buNone/>
            </a:pPr>
            <a:r>
              <a:rPr lang="en-US" sz="1600" kern="0" spc="-27" dirty="0">
                <a:solidFill>
                  <a:srgbClr val="2B4150"/>
                </a:solidFill>
                <a:latin typeface="PT Serif" pitchFamily="34" charset="0"/>
                <a:ea typeface="PT Serif" pitchFamily="34" charset="-122"/>
                <a:cs typeface="PT Serif" pitchFamily="34" charset="-120"/>
              </a:rPr>
              <a:t>Lưỡi cắt sắc bén có thể gây thương tích nghiêm trọng nếu người vận hành không chú ý khi đưa tấm nhôm vào máy.</a:t>
            </a:r>
            <a:endParaRPr lang="en-US" sz="1600" dirty="0"/>
          </a:p>
        </p:txBody>
      </p:sp>
      <p:pic>
        <p:nvPicPr>
          <p:cNvPr id="7" name="Image 2" descr="preencoded.png"/>
          <p:cNvPicPr>
            <a:picLocks noChangeAspect="1"/>
          </p:cNvPicPr>
          <p:nvPr/>
        </p:nvPicPr>
        <p:blipFill>
          <a:blip r:embed="rId5"/>
          <a:stretch>
            <a:fillRect/>
          </a:stretch>
        </p:blipFill>
        <p:spPr>
          <a:xfrm>
            <a:off x="593884" y="2739471"/>
            <a:ext cx="848439" cy="1357551"/>
          </a:xfrm>
          <a:prstGeom prst="rect">
            <a:avLst/>
          </a:prstGeom>
        </p:spPr>
      </p:pic>
      <p:sp>
        <p:nvSpPr>
          <p:cNvPr id="8" name="Text 3"/>
          <p:cNvSpPr/>
          <p:nvPr/>
        </p:nvSpPr>
        <p:spPr>
          <a:xfrm>
            <a:off x="1696760" y="3006663"/>
            <a:ext cx="2324100" cy="265152"/>
          </a:xfrm>
          <a:prstGeom prst="rect">
            <a:avLst/>
          </a:prstGeom>
          <a:noFill/>
          <a:ln/>
        </p:spPr>
        <p:txBody>
          <a:bodyPr wrap="none" lIns="0" tIns="0" rIns="0" bIns="0" rtlCol="0" anchor="t"/>
          <a:lstStyle/>
          <a:p>
            <a:pPr marL="0" indent="0" algn="l">
              <a:lnSpc>
                <a:spcPts val="2050"/>
              </a:lnSpc>
              <a:buNone/>
            </a:pPr>
            <a:r>
              <a:rPr lang="en-US" sz="2000" b="1" kern="0" spc="-50" dirty="0">
                <a:solidFill>
                  <a:srgbClr val="2B4150"/>
                </a:solidFill>
                <a:latin typeface="Montserrat Medium" panose="00000600000000000000" pitchFamily="2" charset="0"/>
                <a:ea typeface="MuseoModerno Bold" pitchFamily="34" charset="-122"/>
                <a:cs typeface="MuseoModerno Bold" pitchFamily="34" charset="-120"/>
              </a:rPr>
              <a:t>Mảnh vụn bay ra ngoài</a:t>
            </a:r>
            <a:endParaRPr lang="en-US" sz="2000" dirty="0"/>
          </a:p>
        </p:txBody>
      </p:sp>
      <p:sp>
        <p:nvSpPr>
          <p:cNvPr id="9" name="Text 4"/>
          <p:cNvSpPr/>
          <p:nvPr/>
        </p:nvSpPr>
        <p:spPr>
          <a:xfrm>
            <a:off x="1696760" y="3379753"/>
            <a:ext cx="6853357" cy="271463"/>
          </a:xfrm>
          <a:prstGeom prst="rect">
            <a:avLst/>
          </a:prstGeom>
          <a:noFill/>
          <a:ln/>
        </p:spPr>
        <p:txBody>
          <a:bodyPr wrap="none" lIns="0" tIns="0" rIns="0" bIns="0" rtlCol="0" anchor="t"/>
          <a:lstStyle/>
          <a:p>
            <a:pPr marL="0" indent="0" algn="l">
              <a:lnSpc>
                <a:spcPts val="2100"/>
              </a:lnSpc>
              <a:buNone/>
            </a:pPr>
            <a:r>
              <a:rPr lang="en-US" sz="1600" kern="0" spc="-27" dirty="0">
                <a:solidFill>
                  <a:srgbClr val="2B4150"/>
                </a:solidFill>
                <a:latin typeface="PT Serif" pitchFamily="34" charset="0"/>
                <a:ea typeface="PT Serif" pitchFamily="34" charset="-122"/>
                <a:cs typeface="PT Serif" pitchFamily="34" charset="-120"/>
              </a:rPr>
              <a:t>Phôi nhôm hoặc mảnh vụn có thể bay ra và gây nguy hiểm cho người xung quanh.</a:t>
            </a:r>
            <a:endParaRPr lang="en-US" sz="1600" dirty="0"/>
          </a:p>
        </p:txBody>
      </p:sp>
      <p:pic>
        <p:nvPicPr>
          <p:cNvPr id="10" name="Image 3" descr="preencoded.png"/>
          <p:cNvPicPr>
            <a:picLocks noChangeAspect="1"/>
          </p:cNvPicPr>
          <p:nvPr/>
        </p:nvPicPr>
        <p:blipFill>
          <a:blip r:embed="rId6"/>
          <a:stretch>
            <a:fillRect/>
          </a:stretch>
        </p:blipFill>
        <p:spPr>
          <a:xfrm>
            <a:off x="593883" y="3961581"/>
            <a:ext cx="848439" cy="1357551"/>
          </a:xfrm>
          <a:prstGeom prst="rect">
            <a:avLst/>
          </a:prstGeom>
        </p:spPr>
      </p:pic>
      <p:sp>
        <p:nvSpPr>
          <p:cNvPr id="11" name="Text 5"/>
          <p:cNvSpPr/>
          <p:nvPr/>
        </p:nvSpPr>
        <p:spPr>
          <a:xfrm>
            <a:off x="1696760" y="4043575"/>
            <a:ext cx="3126700" cy="265152"/>
          </a:xfrm>
          <a:prstGeom prst="rect">
            <a:avLst/>
          </a:prstGeom>
          <a:noFill/>
          <a:ln/>
        </p:spPr>
        <p:txBody>
          <a:bodyPr wrap="none" lIns="0" tIns="0" rIns="0" bIns="0" rtlCol="0" anchor="t"/>
          <a:lstStyle/>
          <a:p>
            <a:pPr marL="0" indent="0" algn="l">
              <a:lnSpc>
                <a:spcPts val="2050"/>
              </a:lnSpc>
              <a:buNone/>
            </a:pPr>
            <a:r>
              <a:rPr lang="en-US" sz="2000" b="1" kern="0" spc="-50" dirty="0">
                <a:solidFill>
                  <a:srgbClr val="2B4150"/>
                </a:solidFill>
                <a:latin typeface="Montserrat Medium" panose="00000600000000000000" pitchFamily="2" charset="0"/>
                <a:ea typeface="MuseoModerno Bold" pitchFamily="34" charset="-122"/>
                <a:cs typeface="MuseoModerno Bold" pitchFamily="34" charset="-120"/>
              </a:rPr>
              <a:t>Rủi ro từ hệ thống điện và cơ khí</a:t>
            </a:r>
            <a:endParaRPr lang="en-US" sz="2000" dirty="0"/>
          </a:p>
        </p:txBody>
      </p:sp>
      <p:sp>
        <p:nvSpPr>
          <p:cNvPr id="12" name="Text 6"/>
          <p:cNvSpPr/>
          <p:nvPr/>
        </p:nvSpPr>
        <p:spPr>
          <a:xfrm>
            <a:off x="1696760" y="4416666"/>
            <a:ext cx="6853357" cy="542925"/>
          </a:xfrm>
          <a:prstGeom prst="rect">
            <a:avLst/>
          </a:prstGeom>
          <a:noFill/>
          <a:ln/>
        </p:spPr>
        <p:txBody>
          <a:bodyPr wrap="square" lIns="0" tIns="0" rIns="0" bIns="0" rtlCol="0" anchor="t"/>
          <a:lstStyle/>
          <a:p>
            <a:pPr marL="0" indent="0" algn="l">
              <a:lnSpc>
                <a:spcPts val="2100"/>
              </a:lnSpc>
              <a:buNone/>
            </a:pPr>
            <a:r>
              <a:rPr lang="en-US" sz="1600" kern="0" spc="-27" dirty="0">
                <a:solidFill>
                  <a:srgbClr val="2B4150"/>
                </a:solidFill>
                <a:latin typeface="PT Serif" pitchFamily="34" charset="0"/>
                <a:ea typeface="PT Serif" pitchFamily="34" charset="-122"/>
                <a:cs typeface="PT Serif" pitchFamily="34" charset="-120"/>
              </a:rPr>
              <a:t>Dây dẫn hở hoặc bộ phận chuyển động không được bảo trì đúng cách có thể dẫn đến tai nạn nghiêm trọng.</a:t>
            </a:r>
            <a:endParaRPr lang="en-US" sz="1600" dirty="0"/>
          </a:p>
        </p:txBody>
      </p:sp>
      <p:pic>
        <p:nvPicPr>
          <p:cNvPr id="13" name="Image 4" descr="preencoded.png"/>
          <p:cNvPicPr>
            <a:picLocks noChangeAspect="1"/>
          </p:cNvPicPr>
          <p:nvPr/>
        </p:nvPicPr>
        <p:blipFill>
          <a:blip r:embed="rId7"/>
          <a:stretch>
            <a:fillRect/>
          </a:stretch>
        </p:blipFill>
        <p:spPr>
          <a:xfrm>
            <a:off x="593884" y="5183691"/>
            <a:ext cx="848439" cy="1357551"/>
          </a:xfrm>
          <a:prstGeom prst="rect">
            <a:avLst/>
          </a:prstGeom>
        </p:spPr>
      </p:pic>
      <p:sp>
        <p:nvSpPr>
          <p:cNvPr id="14" name="Text 7"/>
          <p:cNvSpPr/>
          <p:nvPr/>
        </p:nvSpPr>
        <p:spPr>
          <a:xfrm>
            <a:off x="1696760" y="5343350"/>
            <a:ext cx="2121098" cy="265152"/>
          </a:xfrm>
          <a:prstGeom prst="rect">
            <a:avLst/>
          </a:prstGeom>
          <a:noFill/>
          <a:ln/>
        </p:spPr>
        <p:txBody>
          <a:bodyPr wrap="none" lIns="0" tIns="0" rIns="0" bIns="0" rtlCol="0" anchor="t"/>
          <a:lstStyle/>
          <a:p>
            <a:pPr marL="0" indent="0" algn="l">
              <a:lnSpc>
                <a:spcPts val="2050"/>
              </a:lnSpc>
              <a:buNone/>
            </a:pPr>
            <a:r>
              <a:rPr lang="en-US" sz="2000" b="1" kern="0" spc="-50" dirty="0">
                <a:solidFill>
                  <a:srgbClr val="2B4150"/>
                </a:solidFill>
                <a:latin typeface="Montserrat Medium" panose="00000600000000000000" pitchFamily="2" charset="0"/>
                <a:ea typeface="MuseoModerno Bold" pitchFamily="34" charset="-122"/>
                <a:cs typeface="MuseoModerno Bold" pitchFamily="34" charset="-120"/>
              </a:rPr>
              <a:t>Điều kiện làm việc</a:t>
            </a:r>
            <a:endParaRPr lang="en-US" sz="2000" dirty="0"/>
          </a:p>
        </p:txBody>
      </p:sp>
      <p:sp>
        <p:nvSpPr>
          <p:cNvPr id="15" name="Text 8"/>
          <p:cNvSpPr/>
          <p:nvPr/>
        </p:nvSpPr>
        <p:spPr>
          <a:xfrm>
            <a:off x="1696760" y="5716441"/>
            <a:ext cx="6853357" cy="542925"/>
          </a:xfrm>
          <a:prstGeom prst="rect">
            <a:avLst/>
          </a:prstGeom>
          <a:noFill/>
          <a:ln/>
        </p:spPr>
        <p:txBody>
          <a:bodyPr wrap="square" lIns="0" tIns="0" rIns="0" bIns="0" rtlCol="0" anchor="t"/>
          <a:lstStyle/>
          <a:p>
            <a:pPr marL="0" indent="0" algn="l">
              <a:lnSpc>
                <a:spcPts val="2100"/>
              </a:lnSpc>
              <a:buNone/>
            </a:pPr>
            <a:r>
              <a:rPr lang="en-US" sz="1600" kern="0" spc="-27" dirty="0">
                <a:solidFill>
                  <a:srgbClr val="2B4150"/>
                </a:solidFill>
                <a:latin typeface="PT Serif" pitchFamily="34" charset="0"/>
                <a:ea typeface="PT Serif" pitchFamily="34" charset="-122"/>
                <a:cs typeface="PT Serif" pitchFamily="34" charset="-120"/>
              </a:rPr>
              <a:t>Nhiệt độ cao, tiếng ồn và bụi bẩn có thể làm giảm khả năng tập trung, gia tăng nguy cơ tai nạn.</a:t>
            </a:r>
            <a:endParaRPr lang="en-US" sz="1600" dirty="0"/>
          </a:p>
        </p:txBody>
      </p:sp>
      <p:pic>
        <p:nvPicPr>
          <p:cNvPr id="16" name="Image 5" descr="preencoded.png"/>
          <p:cNvPicPr>
            <a:picLocks noChangeAspect="1"/>
          </p:cNvPicPr>
          <p:nvPr/>
        </p:nvPicPr>
        <p:blipFill>
          <a:blip r:embed="rId8"/>
          <a:stretch>
            <a:fillRect/>
          </a:stretch>
        </p:blipFill>
        <p:spPr>
          <a:xfrm>
            <a:off x="593884" y="6405801"/>
            <a:ext cx="848439" cy="1357551"/>
          </a:xfrm>
          <a:prstGeom prst="rect">
            <a:avLst/>
          </a:prstGeom>
        </p:spPr>
      </p:pic>
      <p:sp>
        <p:nvSpPr>
          <p:cNvPr id="17" name="Text 9"/>
          <p:cNvSpPr/>
          <p:nvPr/>
        </p:nvSpPr>
        <p:spPr>
          <a:xfrm>
            <a:off x="1696760" y="6575465"/>
            <a:ext cx="2439472" cy="265152"/>
          </a:xfrm>
          <a:prstGeom prst="rect">
            <a:avLst/>
          </a:prstGeom>
          <a:noFill/>
          <a:ln/>
        </p:spPr>
        <p:txBody>
          <a:bodyPr wrap="none" lIns="0" tIns="0" rIns="0" bIns="0" rtlCol="0" anchor="t"/>
          <a:lstStyle/>
          <a:p>
            <a:pPr marL="0" indent="0" algn="l">
              <a:lnSpc>
                <a:spcPts val="2050"/>
              </a:lnSpc>
              <a:buNone/>
            </a:pPr>
            <a:r>
              <a:rPr lang="en-US" sz="2000" b="1" kern="0" spc="-50" dirty="0">
                <a:solidFill>
                  <a:srgbClr val="2B4150"/>
                </a:solidFill>
                <a:latin typeface="Montserrat Medium" panose="00000600000000000000" pitchFamily="2" charset="0"/>
                <a:ea typeface="MuseoModerno Bold" pitchFamily="34" charset="-122"/>
                <a:cs typeface="MuseoModerno Bold" pitchFamily="34" charset="-120"/>
              </a:rPr>
              <a:t>Đào tạo và báo cáo rủi ro</a:t>
            </a:r>
            <a:endParaRPr lang="en-US" sz="2000" dirty="0"/>
          </a:p>
        </p:txBody>
      </p:sp>
      <p:sp>
        <p:nvSpPr>
          <p:cNvPr id="18" name="Text 10"/>
          <p:cNvSpPr/>
          <p:nvPr/>
        </p:nvSpPr>
        <p:spPr>
          <a:xfrm>
            <a:off x="1696760" y="6948555"/>
            <a:ext cx="6853357" cy="542925"/>
          </a:xfrm>
          <a:prstGeom prst="rect">
            <a:avLst/>
          </a:prstGeom>
          <a:noFill/>
          <a:ln/>
        </p:spPr>
        <p:txBody>
          <a:bodyPr wrap="square" lIns="0" tIns="0" rIns="0" bIns="0" rtlCol="0" anchor="t"/>
          <a:lstStyle/>
          <a:p>
            <a:pPr marL="0" indent="0" algn="l">
              <a:lnSpc>
                <a:spcPts val="2100"/>
              </a:lnSpc>
              <a:buNone/>
            </a:pPr>
            <a:r>
              <a:rPr lang="en-US" sz="1600" kern="0" spc="-27" dirty="0">
                <a:solidFill>
                  <a:srgbClr val="2B4150"/>
                </a:solidFill>
                <a:latin typeface="PT Serif" pitchFamily="34" charset="0"/>
                <a:ea typeface="PT Serif" pitchFamily="34" charset="-122"/>
                <a:cs typeface="PT Serif" pitchFamily="34" charset="-120"/>
              </a:rPr>
              <a:t>Tổ chức đào tạo định kỳ và khuyến khích báo cáo nguy hiểm giúp tạo môi trường làm việc an toàn và giảm thiểu rủi ro.</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35505" y="2508766"/>
            <a:ext cx="4922520" cy="4320540"/>
          </a:xfrm>
          <a:prstGeom prst="rect">
            <a:avLst/>
          </a:prstGeom>
        </p:spPr>
      </p:pic>
      <p:sp>
        <p:nvSpPr>
          <p:cNvPr id="4" name="Text 0"/>
          <p:cNvSpPr/>
          <p:nvPr/>
        </p:nvSpPr>
        <p:spPr>
          <a:xfrm>
            <a:off x="626745" y="492443"/>
            <a:ext cx="2960608" cy="279797"/>
          </a:xfrm>
          <a:prstGeom prst="rect">
            <a:avLst/>
          </a:prstGeom>
          <a:noFill/>
          <a:ln/>
        </p:spPr>
        <p:txBody>
          <a:bodyPr wrap="none" lIns="0" tIns="0" rIns="0" bIns="0" rtlCol="0" anchor="t"/>
          <a:lstStyle/>
          <a:p>
            <a:pPr marL="0" indent="0">
              <a:lnSpc>
                <a:spcPts val="2200"/>
              </a:lnSpc>
              <a:buNone/>
            </a:pPr>
            <a:r>
              <a:rPr lang="en-US" sz="2400" b="1" kern="0" spc="-53" dirty="0">
                <a:solidFill>
                  <a:srgbClr val="124E73"/>
                </a:solidFill>
                <a:latin typeface="Montserrat Medium" panose="00000600000000000000" pitchFamily="2" charset="0"/>
                <a:ea typeface="MuseoModerno Bold" pitchFamily="34" charset="-122"/>
                <a:cs typeface="MuseoModerno Bold" pitchFamily="34" charset="-120"/>
              </a:rPr>
              <a:t>B. Các chiến lược phòng ngừa</a:t>
            </a:r>
            <a:endParaRPr lang="en-US" sz="2400" dirty="0"/>
          </a:p>
        </p:txBody>
      </p:sp>
      <p:sp>
        <p:nvSpPr>
          <p:cNvPr id="5" name="Text 1"/>
          <p:cNvSpPr/>
          <p:nvPr/>
        </p:nvSpPr>
        <p:spPr>
          <a:xfrm>
            <a:off x="2866906" y="1060583"/>
            <a:ext cx="3410069" cy="279797"/>
          </a:xfrm>
          <a:prstGeom prst="rect">
            <a:avLst/>
          </a:prstGeom>
          <a:noFill/>
          <a:ln/>
        </p:spPr>
        <p:txBody>
          <a:bodyPr wrap="none" lIns="0" tIns="0" rIns="0" bIns="0" rtlCol="0" anchor="t"/>
          <a:lstStyle/>
          <a:p>
            <a:pPr marL="0" indent="0" algn="ctr">
              <a:lnSpc>
                <a:spcPts val="2200"/>
              </a:lnSpc>
              <a:buNone/>
            </a:pPr>
            <a:r>
              <a:rPr lang="en-US" sz="1750" b="1" kern="0" spc="-53" dirty="0">
                <a:solidFill>
                  <a:srgbClr val="124E73"/>
                </a:solidFill>
                <a:latin typeface="Montserrat Medium" panose="00000600000000000000" pitchFamily="2" charset="0"/>
                <a:ea typeface="MuseoModerno Bold" pitchFamily="34" charset="-122"/>
                <a:cs typeface="MuseoModerno Bold" pitchFamily="34" charset="-120"/>
              </a:rPr>
              <a:t>1. Kiểm tra và bảo dưỡng định kỳ</a:t>
            </a:r>
            <a:endParaRPr lang="en-US" sz="1750" dirty="0"/>
          </a:p>
        </p:txBody>
      </p:sp>
      <p:sp>
        <p:nvSpPr>
          <p:cNvPr id="6" name="Shape 2"/>
          <p:cNvSpPr/>
          <p:nvPr/>
        </p:nvSpPr>
        <p:spPr>
          <a:xfrm>
            <a:off x="626745" y="1499711"/>
            <a:ext cx="7890510" cy="1047036"/>
          </a:xfrm>
          <a:prstGeom prst="roundRect">
            <a:avLst>
              <a:gd name="adj" fmla="val 7184"/>
            </a:avLst>
          </a:prstGeom>
          <a:solidFill>
            <a:srgbClr val="124E73"/>
          </a:solidFill>
          <a:ln w="7620">
            <a:solidFill>
              <a:srgbClr val="2B678C"/>
            </a:solidFill>
            <a:prstDash val="solid"/>
          </a:ln>
        </p:spPr>
      </p:sp>
      <p:sp>
        <p:nvSpPr>
          <p:cNvPr id="7" name="Text 3"/>
          <p:cNvSpPr/>
          <p:nvPr/>
        </p:nvSpPr>
        <p:spPr>
          <a:xfrm>
            <a:off x="813435" y="1686401"/>
            <a:ext cx="2238732" cy="279797"/>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Kiểm tra lưỡi cắt</a:t>
            </a:r>
            <a:endParaRPr lang="en-US" sz="1750" dirty="0"/>
          </a:p>
        </p:txBody>
      </p:sp>
      <p:sp>
        <p:nvSpPr>
          <p:cNvPr id="8" name="Text 4"/>
          <p:cNvSpPr/>
          <p:nvPr/>
        </p:nvSpPr>
        <p:spPr>
          <a:xfrm>
            <a:off x="813435" y="2073593"/>
            <a:ext cx="7517130" cy="286464"/>
          </a:xfrm>
          <a:prstGeom prst="rect">
            <a:avLst/>
          </a:prstGeom>
          <a:noFill/>
          <a:ln/>
        </p:spPr>
        <p:txBody>
          <a:bodyPr wrap="none" lIns="0" tIns="0" rIns="0" bIns="0" rtlCol="0" anchor="t"/>
          <a:lstStyle/>
          <a:p>
            <a:pPr marL="0" indent="0">
              <a:lnSpc>
                <a:spcPts val="2250"/>
              </a:lnSpc>
              <a:buNone/>
            </a:pPr>
            <a:r>
              <a:rPr lang="en-US" sz="1600" kern="0" spc="-28" dirty="0">
                <a:solidFill>
                  <a:srgbClr val="FFFFFF"/>
                </a:solidFill>
                <a:latin typeface="PT Serif" pitchFamily="34" charset="0"/>
                <a:ea typeface="PT Serif" pitchFamily="34" charset="-122"/>
                <a:cs typeface="PT Serif" pitchFamily="34" charset="-120"/>
              </a:rPr>
              <a:t>Lưỡi cắt bị mòn hoặc hỏng có thể dẫn đến cắt không chính xác và tăng nguy cơ tai nạn.</a:t>
            </a:r>
            <a:endParaRPr lang="en-US" sz="1600" dirty="0"/>
          </a:p>
        </p:txBody>
      </p:sp>
      <p:sp>
        <p:nvSpPr>
          <p:cNvPr id="9" name="Shape 5"/>
          <p:cNvSpPr/>
          <p:nvPr/>
        </p:nvSpPr>
        <p:spPr>
          <a:xfrm>
            <a:off x="626745" y="2725817"/>
            <a:ext cx="7890510" cy="1047036"/>
          </a:xfrm>
          <a:prstGeom prst="roundRect">
            <a:avLst>
              <a:gd name="adj" fmla="val 7184"/>
            </a:avLst>
          </a:prstGeom>
          <a:solidFill>
            <a:srgbClr val="124E73"/>
          </a:solidFill>
          <a:ln w="7620">
            <a:solidFill>
              <a:srgbClr val="2B678C"/>
            </a:solidFill>
            <a:prstDash val="solid"/>
          </a:ln>
        </p:spPr>
      </p:sp>
      <p:sp>
        <p:nvSpPr>
          <p:cNvPr id="10" name="Text 6"/>
          <p:cNvSpPr/>
          <p:nvPr/>
        </p:nvSpPr>
        <p:spPr>
          <a:xfrm>
            <a:off x="813435" y="2912507"/>
            <a:ext cx="2354104" cy="279797"/>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Kiểm tra hệ thống điện</a:t>
            </a:r>
            <a:endParaRPr lang="en-US" sz="1750" dirty="0"/>
          </a:p>
        </p:txBody>
      </p:sp>
      <p:sp>
        <p:nvSpPr>
          <p:cNvPr id="11" name="Text 7"/>
          <p:cNvSpPr/>
          <p:nvPr/>
        </p:nvSpPr>
        <p:spPr>
          <a:xfrm>
            <a:off x="813435" y="3299698"/>
            <a:ext cx="7517130" cy="286464"/>
          </a:xfrm>
          <a:prstGeom prst="rect">
            <a:avLst/>
          </a:prstGeom>
          <a:noFill/>
          <a:ln/>
        </p:spPr>
        <p:txBody>
          <a:bodyPr wrap="none" lIns="0" tIns="0" rIns="0" bIns="0" rtlCol="0" anchor="t"/>
          <a:lstStyle/>
          <a:p>
            <a:pPr marL="0" indent="0">
              <a:lnSpc>
                <a:spcPts val="2250"/>
              </a:lnSpc>
              <a:buNone/>
            </a:pPr>
            <a:r>
              <a:rPr lang="en-US" sz="1600" kern="0" spc="-28" dirty="0">
                <a:solidFill>
                  <a:srgbClr val="FFFFFF"/>
                </a:solidFill>
                <a:latin typeface="PT Serif" pitchFamily="34" charset="0"/>
                <a:ea typeface="PT Serif" pitchFamily="34" charset="-122"/>
                <a:cs typeface="PT Serif" pitchFamily="34" charset="-120"/>
              </a:rPr>
              <a:t>Phát hiện sớm các vấn đề như dây điện hở hoặc kết nối lỏng lẻo để tránh tai nạn.</a:t>
            </a:r>
            <a:endParaRPr lang="en-US" sz="1600" dirty="0"/>
          </a:p>
        </p:txBody>
      </p:sp>
      <p:sp>
        <p:nvSpPr>
          <p:cNvPr id="12" name="Shape 8"/>
          <p:cNvSpPr/>
          <p:nvPr/>
        </p:nvSpPr>
        <p:spPr>
          <a:xfrm>
            <a:off x="626745" y="3951923"/>
            <a:ext cx="7890510" cy="1047036"/>
          </a:xfrm>
          <a:prstGeom prst="roundRect">
            <a:avLst>
              <a:gd name="adj" fmla="val 7184"/>
            </a:avLst>
          </a:prstGeom>
          <a:solidFill>
            <a:srgbClr val="124E73"/>
          </a:solidFill>
          <a:ln w="7620">
            <a:solidFill>
              <a:srgbClr val="2B678C"/>
            </a:solidFill>
            <a:prstDash val="solid"/>
          </a:ln>
        </p:spPr>
      </p:sp>
      <p:sp>
        <p:nvSpPr>
          <p:cNvPr id="13" name="Text 9"/>
          <p:cNvSpPr/>
          <p:nvPr/>
        </p:nvSpPr>
        <p:spPr>
          <a:xfrm>
            <a:off x="813435" y="4138613"/>
            <a:ext cx="2238732" cy="279797"/>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Làm sạch máy</a:t>
            </a:r>
            <a:endParaRPr lang="en-US" sz="1750" dirty="0"/>
          </a:p>
        </p:txBody>
      </p:sp>
      <p:sp>
        <p:nvSpPr>
          <p:cNvPr id="14" name="Text 10"/>
          <p:cNvSpPr/>
          <p:nvPr/>
        </p:nvSpPr>
        <p:spPr>
          <a:xfrm>
            <a:off x="813435" y="4525804"/>
            <a:ext cx="7517130" cy="286464"/>
          </a:xfrm>
          <a:prstGeom prst="rect">
            <a:avLst/>
          </a:prstGeom>
          <a:noFill/>
          <a:ln/>
        </p:spPr>
        <p:txBody>
          <a:bodyPr wrap="none" lIns="0" tIns="0" rIns="0" bIns="0" rtlCol="0" anchor="t"/>
          <a:lstStyle/>
          <a:p>
            <a:pPr marL="0" indent="0">
              <a:lnSpc>
                <a:spcPts val="2250"/>
              </a:lnSpc>
              <a:buNone/>
            </a:pPr>
            <a:r>
              <a:rPr lang="en-US" sz="1400" kern="0" spc="-28" dirty="0">
                <a:solidFill>
                  <a:srgbClr val="FFFFFF"/>
                </a:solidFill>
                <a:latin typeface="PT Serif" pitchFamily="34" charset="0"/>
                <a:ea typeface="PT Serif" pitchFamily="34" charset="-122"/>
                <a:cs typeface="PT Serif" pitchFamily="34" charset="-120"/>
              </a:rPr>
              <a:t>Loại bỏ bụi bẩn và mảnh vụn nhôm giúp máy hoạt động hiệu quả và giảm nguy cơ hỏa hoạn.</a:t>
            </a:r>
            <a:endParaRPr lang="en-US" sz="1400" dirty="0"/>
          </a:p>
        </p:txBody>
      </p:sp>
      <p:sp>
        <p:nvSpPr>
          <p:cNvPr id="15" name="Shape 11"/>
          <p:cNvSpPr/>
          <p:nvPr/>
        </p:nvSpPr>
        <p:spPr>
          <a:xfrm>
            <a:off x="626745" y="5178028"/>
            <a:ext cx="7890510" cy="1047036"/>
          </a:xfrm>
          <a:prstGeom prst="roundRect">
            <a:avLst>
              <a:gd name="adj" fmla="val 7184"/>
            </a:avLst>
          </a:prstGeom>
          <a:solidFill>
            <a:srgbClr val="124E73"/>
          </a:solidFill>
          <a:ln w="7620">
            <a:solidFill>
              <a:srgbClr val="2B678C"/>
            </a:solidFill>
            <a:prstDash val="solid"/>
          </a:ln>
        </p:spPr>
      </p:sp>
      <p:sp>
        <p:nvSpPr>
          <p:cNvPr id="16" name="Text 12"/>
          <p:cNvSpPr/>
          <p:nvPr/>
        </p:nvSpPr>
        <p:spPr>
          <a:xfrm>
            <a:off x="813435" y="5364718"/>
            <a:ext cx="2238732" cy="279797"/>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Ghi chép bảo trì</a:t>
            </a:r>
            <a:endParaRPr lang="en-US" sz="1750" dirty="0"/>
          </a:p>
        </p:txBody>
      </p:sp>
      <p:sp>
        <p:nvSpPr>
          <p:cNvPr id="17" name="Text 13"/>
          <p:cNvSpPr/>
          <p:nvPr/>
        </p:nvSpPr>
        <p:spPr>
          <a:xfrm>
            <a:off x="813435" y="5751909"/>
            <a:ext cx="7517130" cy="286464"/>
          </a:xfrm>
          <a:prstGeom prst="rect">
            <a:avLst/>
          </a:prstGeom>
          <a:noFill/>
          <a:ln/>
        </p:spPr>
        <p:txBody>
          <a:bodyPr wrap="none" lIns="0" tIns="0" rIns="0" bIns="0" rtlCol="0" anchor="t"/>
          <a:lstStyle/>
          <a:p>
            <a:pPr marL="0" indent="0">
              <a:lnSpc>
                <a:spcPts val="2250"/>
              </a:lnSpc>
              <a:buNone/>
            </a:pPr>
            <a:r>
              <a:rPr lang="en-US" sz="1600" kern="0" spc="-28" dirty="0">
                <a:solidFill>
                  <a:srgbClr val="FFFFFF"/>
                </a:solidFill>
                <a:latin typeface="PT Serif" pitchFamily="34" charset="0"/>
                <a:ea typeface="PT Serif" pitchFamily="34" charset="-122"/>
                <a:cs typeface="PT Serif" pitchFamily="34" charset="-120"/>
              </a:rPr>
              <a:t>Theo dõi các hoạt động bảo dưỡng để lập kế hoạch bảo trì hiệu quả hơn.</a:t>
            </a:r>
            <a:endParaRPr lang="en-US" sz="1600" dirty="0"/>
          </a:p>
        </p:txBody>
      </p:sp>
      <p:sp>
        <p:nvSpPr>
          <p:cNvPr id="18" name="Shape 14"/>
          <p:cNvSpPr/>
          <p:nvPr/>
        </p:nvSpPr>
        <p:spPr>
          <a:xfrm>
            <a:off x="626745" y="6404134"/>
            <a:ext cx="7890510" cy="1333500"/>
          </a:xfrm>
          <a:prstGeom prst="roundRect">
            <a:avLst>
              <a:gd name="adj" fmla="val 5641"/>
            </a:avLst>
          </a:prstGeom>
          <a:solidFill>
            <a:srgbClr val="124E73"/>
          </a:solidFill>
          <a:ln w="7620">
            <a:solidFill>
              <a:srgbClr val="2B678C"/>
            </a:solidFill>
            <a:prstDash val="solid"/>
          </a:ln>
        </p:spPr>
      </p:sp>
      <p:sp>
        <p:nvSpPr>
          <p:cNvPr id="19" name="Text 15"/>
          <p:cNvSpPr/>
          <p:nvPr/>
        </p:nvSpPr>
        <p:spPr>
          <a:xfrm>
            <a:off x="813435" y="6590824"/>
            <a:ext cx="2238732" cy="279797"/>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Đào tạo nhân viên</a:t>
            </a:r>
            <a:endParaRPr lang="en-US" sz="1750" dirty="0"/>
          </a:p>
        </p:txBody>
      </p:sp>
      <p:sp>
        <p:nvSpPr>
          <p:cNvPr id="20" name="Text 16"/>
          <p:cNvSpPr/>
          <p:nvPr/>
        </p:nvSpPr>
        <p:spPr>
          <a:xfrm>
            <a:off x="813435" y="6978015"/>
            <a:ext cx="7517130" cy="572929"/>
          </a:xfrm>
          <a:prstGeom prst="rect">
            <a:avLst/>
          </a:prstGeom>
          <a:noFill/>
          <a:ln/>
        </p:spPr>
        <p:txBody>
          <a:bodyPr wrap="square" lIns="0" tIns="0" rIns="0" bIns="0" rtlCol="0" anchor="t"/>
          <a:lstStyle/>
          <a:p>
            <a:pPr marL="0" indent="0">
              <a:lnSpc>
                <a:spcPts val="2250"/>
              </a:lnSpc>
              <a:buNone/>
            </a:pPr>
            <a:r>
              <a:rPr lang="en-US" sz="1600" kern="0" spc="-28" dirty="0">
                <a:solidFill>
                  <a:srgbClr val="FFFFFF"/>
                </a:solidFill>
                <a:latin typeface="PT Serif" pitchFamily="34" charset="0"/>
                <a:ea typeface="PT Serif" pitchFamily="34" charset="-122"/>
                <a:cs typeface="PT Serif" pitchFamily="34" charset="-120"/>
              </a:rPr>
              <a:t>Đảm bảo nhân viên được đào tạo về quy trình bảo dưỡng và kiểm tra để tạo môi trường làm việc an toàn.</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628561" y="332423"/>
            <a:ext cx="3373160" cy="1684853"/>
          </a:xfrm>
          <a:prstGeom prst="rect">
            <a:avLst/>
          </a:prstGeom>
        </p:spPr>
      </p:pic>
      <p:sp>
        <p:nvSpPr>
          <p:cNvPr id="3" name="Shape 0"/>
          <p:cNvSpPr/>
          <p:nvPr/>
        </p:nvSpPr>
        <p:spPr>
          <a:xfrm flipV="1">
            <a:off x="3849521" y="3063896"/>
            <a:ext cx="7215147" cy="45719"/>
          </a:xfrm>
          <a:prstGeom prst="roundRect">
            <a:avLst>
              <a:gd name="adj" fmla="val 332004"/>
            </a:avLst>
          </a:prstGeom>
          <a:solidFill>
            <a:srgbClr val="B9D0DE"/>
          </a:solidFill>
          <a:ln/>
        </p:spPr>
      </p:sp>
      <p:sp>
        <p:nvSpPr>
          <p:cNvPr id="6" name="Text 3"/>
          <p:cNvSpPr/>
          <p:nvPr/>
        </p:nvSpPr>
        <p:spPr>
          <a:xfrm>
            <a:off x="5882402" y="2754987"/>
            <a:ext cx="2865477" cy="188238"/>
          </a:xfrm>
          <a:prstGeom prst="rect">
            <a:avLst/>
          </a:prstGeom>
          <a:noFill/>
          <a:ln/>
        </p:spPr>
        <p:txBody>
          <a:bodyPr wrap="none" lIns="0" tIns="0" rIns="0" bIns="0" rtlCol="0" anchor="t"/>
          <a:lstStyle/>
          <a:p>
            <a:pPr marL="0" indent="0" algn="ctr">
              <a:lnSpc>
                <a:spcPts val="1450"/>
              </a:lnSpc>
              <a:buNone/>
            </a:pPr>
            <a:r>
              <a:rPr lang="en-US" sz="2400" b="1" kern="0" spc="-36" dirty="0">
                <a:solidFill>
                  <a:srgbClr val="2B4150"/>
                </a:solidFill>
                <a:latin typeface="Montserrat Medium" panose="00000600000000000000" pitchFamily="2" charset="0"/>
                <a:ea typeface="MuseoModerno Bold" pitchFamily="34" charset="-122"/>
                <a:cs typeface="MuseoModerno Bold" pitchFamily="34" charset="-120"/>
              </a:rPr>
              <a:t>2. Tuân thủ các quy định an toàn lao động</a:t>
            </a:r>
            <a:endParaRPr lang="en-US" sz="2400" dirty="0"/>
          </a:p>
        </p:txBody>
      </p:sp>
      <p:pic>
        <p:nvPicPr>
          <p:cNvPr id="7" name="Image 1" descr="preencoded.png"/>
          <p:cNvPicPr>
            <a:picLocks noChangeAspect="1"/>
          </p:cNvPicPr>
          <p:nvPr/>
        </p:nvPicPr>
        <p:blipFill>
          <a:blip r:embed="rId4"/>
          <a:stretch>
            <a:fillRect/>
          </a:stretch>
        </p:blipFill>
        <p:spPr>
          <a:xfrm>
            <a:off x="2096287" y="3269443"/>
            <a:ext cx="602337" cy="963692"/>
          </a:xfrm>
          <a:prstGeom prst="rect">
            <a:avLst/>
          </a:prstGeom>
        </p:spPr>
      </p:pic>
      <p:sp>
        <p:nvSpPr>
          <p:cNvPr id="8" name="Text 4"/>
          <p:cNvSpPr/>
          <p:nvPr/>
        </p:nvSpPr>
        <p:spPr>
          <a:xfrm>
            <a:off x="2942920" y="3563051"/>
            <a:ext cx="1871543" cy="188238"/>
          </a:xfrm>
          <a:prstGeom prst="rect">
            <a:avLst/>
          </a:prstGeom>
          <a:noFill/>
          <a:ln/>
        </p:spPr>
        <p:txBody>
          <a:bodyPr wrap="none" lIns="0" tIns="0" rIns="0" bIns="0" rtlCol="0" anchor="t"/>
          <a:lstStyle/>
          <a:p>
            <a:pPr marL="0" indent="0" algn="l">
              <a:lnSpc>
                <a:spcPts val="145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Nắm vững quy tắc an toàn</a:t>
            </a:r>
            <a:endParaRPr lang="en-US" dirty="0"/>
          </a:p>
        </p:txBody>
      </p:sp>
      <p:sp>
        <p:nvSpPr>
          <p:cNvPr id="9" name="Text 5"/>
          <p:cNvSpPr/>
          <p:nvPr/>
        </p:nvSpPr>
        <p:spPr>
          <a:xfrm>
            <a:off x="2942920" y="3917679"/>
            <a:ext cx="13004244" cy="192762"/>
          </a:xfrm>
          <a:prstGeom prst="rect">
            <a:avLst/>
          </a:prstGeom>
          <a:noFill/>
          <a:ln/>
        </p:spPr>
        <p:txBody>
          <a:bodyPr wrap="none" lIns="0" tIns="0" rIns="0" bIns="0" rtlCol="0" anchor="t"/>
          <a:lstStyle/>
          <a:p>
            <a:pPr marL="0" indent="0" algn="l">
              <a:lnSpc>
                <a:spcPts val="1500"/>
              </a:lnSpc>
              <a:buNone/>
            </a:pPr>
            <a:r>
              <a:rPr lang="en-US" sz="1600" kern="0" spc="-19" dirty="0">
                <a:solidFill>
                  <a:srgbClr val="2B4150"/>
                </a:solidFill>
                <a:latin typeface="PT Serif" pitchFamily="34" charset="0"/>
                <a:ea typeface="PT Serif" pitchFamily="34" charset="-122"/>
                <a:cs typeface="PT Serif" pitchFamily="34" charset="-120"/>
              </a:rPr>
              <a:t>Mỗi nhân viên cần hiểu rõ cách sử dụng máy và những điều cần tránh để bảo vệ bản thân.</a:t>
            </a:r>
            <a:endParaRPr lang="en-US" sz="1600" dirty="0"/>
          </a:p>
        </p:txBody>
      </p:sp>
      <p:pic>
        <p:nvPicPr>
          <p:cNvPr id="10" name="Image 2" descr="preencoded.png"/>
          <p:cNvPicPr>
            <a:picLocks noChangeAspect="1"/>
          </p:cNvPicPr>
          <p:nvPr/>
        </p:nvPicPr>
        <p:blipFill>
          <a:blip r:embed="rId5"/>
          <a:stretch>
            <a:fillRect/>
          </a:stretch>
        </p:blipFill>
        <p:spPr>
          <a:xfrm>
            <a:off x="2096287" y="4233135"/>
            <a:ext cx="602337" cy="963692"/>
          </a:xfrm>
          <a:prstGeom prst="rect">
            <a:avLst/>
          </a:prstGeom>
        </p:spPr>
      </p:pic>
      <p:sp>
        <p:nvSpPr>
          <p:cNvPr id="11" name="Text 6"/>
          <p:cNvSpPr/>
          <p:nvPr/>
        </p:nvSpPr>
        <p:spPr>
          <a:xfrm>
            <a:off x="2942920" y="4526743"/>
            <a:ext cx="2208252" cy="188238"/>
          </a:xfrm>
          <a:prstGeom prst="rect">
            <a:avLst/>
          </a:prstGeom>
          <a:noFill/>
          <a:ln/>
        </p:spPr>
        <p:txBody>
          <a:bodyPr wrap="none" lIns="0" tIns="0" rIns="0" bIns="0" rtlCol="0" anchor="t"/>
          <a:lstStyle/>
          <a:p>
            <a:pPr marL="0" indent="0" algn="l">
              <a:lnSpc>
                <a:spcPts val="145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Sử dụng thiết bị bảo hộ cá nhân</a:t>
            </a:r>
            <a:endParaRPr lang="en-US" dirty="0"/>
          </a:p>
        </p:txBody>
      </p:sp>
      <p:sp>
        <p:nvSpPr>
          <p:cNvPr id="12" name="Text 7"/>
          <p:cNvSpPr/>
          <p:nvPr/>
        </p:nvSpPr>
        <p:spPr>
          <a:xfrm>
            <a:off x="2942920" y="4881371"/>
            <a:ext cx="13004244" cy="192762"/>
          </a:xfrm>
          <a:prstGeom prst="rect">
            <a:avLst/>
          </a:prstGeom>
          <a:noFill/>
          <a:ln/>
        </p:spPr>
        <p:txBody>
          <a:bodyPr wrap="none" lIns="0" tIns="0" rIns="0" bIns="0" rtlCol="0" anchor="t"/>
          <a:lstStyle/>
          <a:p>
            <a:pPr marL="0" indent="0" algn="l">
              <a:lnSpc>
                <a:spcPts val="1500"/>
              </a:lnSpc>
              <a:buNone/>
            </a:pPr>
            <a:r>
              <a:rPr lang="en-US" sz="1600" kern="0" spc="-19" dirty="0">
                <a:solidFill>
                  <a:srgbClr val="2B4150"/>
                </a:solidFill>
                <a:latin typeface="PT Serif" pitchFamily="34" charset="0"/>
                <a:ea typeface="PT Serif" pitchFamily="34" charset="-122"/>
                <a:cs typeface="PT Serif" pitchFamily="34" charset="-120"/>
              </a:rPr>
              <a:t>Găng tay, kính bảo hộ và áo chống cắt giúp bảo vệ cơ thể và tạo thói quen an toàn.</a:t>
            </a:r>
            <a:endParaRPr lang="en-US" sz="1600" dirty="0"/>
          </a:p>
        </p:txBody>
      </p:sp>
      <p:pic>
        <p:nvPicPr>
          <p:cNvPr id="13" name="Image 3" descr="preencoded.png"/>
          <p:cNvPicPr>
            <a:picLocks noChangeAspect="1"/>
          </p:cNvPicPr>
          <p:nvPr/>
        </p:nvPicPr>
        <p:blipFill>
          <a:blip r:embed="rId6"/>
          <a:stretch>
            <a:fillRect/>
          </a:stretch>
        </p:blipFill>
        <p:spPr>
          <a:xfrm>
            <a:off x="2096287" y="5196827"/>
            <a:ext cx="602337" cy="963692"/>
          </a:xfrm>
          <a:prstGeom prst="rect">
            <a:avLst/>
          </a:prstGeom>
        </p:spPr>
      </p:pic>
      <p:sp>
        <p:nvSpPr>
          <p:cNvPr id="14" name="Text 8"/>
          <p:cNvSpPr/>
          <p:nvPr/>
        </p:nvSpPr>
        <p:spPr>
          <a:xfrm>
            <a:off x="2942920" y="5490435"/>
            <a:ext cx="2533412" cy="188238"/>
          </a:xfrm>
          <a:prstGeom prst="rect">
            <a:avLst/>
          </a:prstGeom>
          <a:noFill/>
          <a:ln/>
        </p:spPr>
        <p:txBody>
          <a:bodyPr wrap="none" lIns="0" tIns="0" rIns="0" bIns="0" rtlCol="0" anchor="t"/>
          <a:lstStyle/>
          <a:p>
            <a:pPr marL="0" indent="0" algn="l">
              <a:lnSpc>
                <a:spcPts val="145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Đào tạo định kỳ về an toàn lao động</a:t>
            </a:r>
            <a:endParaRPr lang="en-US" dirty="0"/>
          </a:p>
        </p:txBody>
      </p:sp>
      <p:sp>
        <p:nvSpPr>
          <p:cNvPr id="15" name="Text 9"/>
          <p:cNvSpPr/>
          <p:nvPr/>
        </p:nvSpPr>
        <p:spPr>
          <a:xfrm>
            <a:off x="2942920" y="5845063"/>
            <a:ext cx="13004244" cy="192762"/>
          </a:xfrm>
          <a:prstGeom prst="rect">
            <a:avLst/>
          </a:prstGeom>
          <a:noFill/>
          <a:ln/>
        </p:spPr>
        <p:txBody>
          <a:bodyPr wrap="none" lIns="0" tIns="0" rIns="0" bIns="0" rtlCol="0" anchor="t"/>
          <a:lstStyle/>
          <a:p>
            <a:pPr marL="0" indent="0" algn="l">
              <a:lnSpc>
                <a:spcPts val="1500"/>
              </a:lnSpc>
              <a:buNone/>
            </a:pPr>
            <a:r>
              <a:rPr lang="en-US" sz="1600" kern="0" spc="-19" dirty="0">
                <a:solidFill>
                  <a:srgbClr val="2B4150"/>
                </a:solidFill>
                <a:latin typeface="PT Serif" pitchFamily="34" charset="0"/>
                <a:ea typeface="PT Serif" pitchFamily="34" charset="-122"/>
                <a:cs typeface="PT Serif" pitchFamily="34" charset="-120"/>
              </a:rPr>
              <a:t>Tăng cường kỹ năng xử lý tình huống khẩn cấp và nâng cao nhận thức cho nhân viên.</a:t>
            </a:r>
            <a:endParaRPr lang="en-US" sz="1600" dirty="0"/>
          </a:p>
        </p:txBody>
      </p:sp>
      <p:pic>
        <p:nvPicPr>
          <p:cNvPr id="16" name="Image 4" descr="preencoded.png"/>
          <p:cNvPicPr>
            <a:picLocks noChangeAspect="1"/>
          </p:cNvPicPr>
          <p:nvPr/>
        </p:nvPicPr>
        <p:blipFill>
          <a:blip r:embed="rId7"/>
          <a:stretch>
            <a:fillRect/>
          </a:stretch>
        </p:blipFill>
        <p:spPr>
          <a:xfrm>
            <a:off x="2096287" y="6160519"/>
            <a:ext cx="602337" cy="963692"/>
          </a:xfrm>
          <a:prstGeom prst="rect">
            <a:avLst/>
          </a:prstGeom>
        </p:spPr>
      </p:pic>
      <p:sp>
        <p:nvSpPr>
          <p:cNvPr id="17" name="Text 10"/>
          <p:cNvSpPr/>
          <p:nvPr/>
        </p:nvSpPr>
        <p:spPr>
          <a:xfrm>
            <a:off x="2942920" y="6454127"/>
            <a:ext cx="1850588" cy="188238"/>
          </a:xfrm>
          <a:prstGeom prst="rect">
            <a:avLst/>
          </a:prstGeom>
          <a:noFill/>
          <a:ln/>
        </p:spPr>
        <p:txBody>
          <a:bodyPr wrap="none" lIns="0" tIns="0" rIns="0" bIns="0" rtlCol="0" anchor="t"/>
          <a:lstStyle/>
          <a:p>
            <a:pPr marL="0" indent="0" algn="l">
              <a:lnSpc>
                <a:spcPts val="145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Tuân thủ quy trình an toàn</a:t>
            </a:r>
            <a:endParaRPr lang="en-US" dirty="0"/>
          </a:p>
        </p:txBody>
      </p:sp>
      <p:sp>
        <p:nvSpPr>
          <p:cNvPr id="18" name="Text 11"/>
          <p:cNvSpPr/>
          <p:nvPr/>
        </p:nvSpPr>
        <p:spPr>
          <a:xfrm>
            <a:off x="2942920" y="6808755"/>
            <a:ext cx="13004244" cy="192762"/>
          </a:xfrm>
          <a:prstGeom prst="rect">
            <a:avLst/>
          </a:prstGeom>
          <a:noFill/>
          <a:ln/>
        </p:spPr>
        <p:txBody>
          <a:bodyPr wrap="none" lIns="0" tIns="0" rIns="0" bIns="0" rtlCol="0" anchor="t"/>
          <a:lstStyle/>
          <a:p>
            <a:pPr marL="0" indent="0" algn="l">
              <a:lnSpc>
                <a:spcPts val="1500"/>
              </a:lnSpc>
              <a:buNone/>
            </a:pPr>
            <a:r>
              <a:rPr lang="en-US" sz="1600" kern="0" spc="-19" dirty="0">
                <a:solidFill>
                  <a:srgbClr val="2B4150"/>
                </a:solidFill>
                <a:latin typeface="PT Serif" pitchFamily="34" charset="0"/>
                <a:ea typeface="PT Serif" pitchFamily="34" charset="-122"/>
                <a:cs typeface="PT Serif" pitchFamily="34" charset="-120"/>
              </a:rPr>
              <a:t>Cần có sự phối hợp đồng bộ từ toàn bộ đội ngũ và kiểm tra tình hình thực hiện quy định.</a:t>
            </a:r>
            <a:endParaRPr lang="en-US" sz="1600" dirty="0"/>
          </a:p>
        </p:txBody>
      </p:sp>
      <p:pic>
        <p:nvPicPr>
          <p:cNvPr id="19" name="Image 5" descr="preencoded.png"/>
          <p:cNvPicPr>
            <a:picLocks noChangeAspect="1"/>
          </p:cNvPicPr>
          <p:nvPr/>
        </p:nvPicPr>
        <p:blipFill>
          <a:blip r:embed="rId8"/>
          <a:stretch>
            <a:fillRect/>
          </a:stretch>
        </p:blipFill>
        <p:spPr>
          <a:xfrm>
            <a:off x="2096287" y="7124211"/>
            <a:ext cx="602337" cy="963692"/>
          </a:xfrm>
          <a:prstGeom prst="rect">
            <a:avLst/>
          </a:prstGeom>
        </p:spPr>
      </p:pic>
      <p:sp>
        <p:nvSpPr>
          <p:cNvPr id="20" name="Text 12"/>
          <p:cNvSpPr/>
          <p:nvPr/>
        </p:nvSpPr>
        <p:spPr>
          <a:xfrm>
            <a:off x="2942920" y="7417819"/>
            <a:ext cx="1813203" cy="188238"/>
          </a:xfrm>
          <a:prstGeom prst="rect">
            <a:avLst/>
          </a:prstGeom>
          <a:noFill/>
          <a:ln/>
        </p:spPr>
        <p:txBody>
          <a:bodyPr wrap="none" lIns="0" tIns="0" rIns="0" bIns="0" rtlCol="0" anchor="t"/>
          <a:lstStyle/>
          <a:p>
            <a:pPr marL="0" indent="0" algn="l">
              <a:lnSpc>
                <a:spcPts val="1450"/>
              </a:lnSpc>
              <a:buNone/>
            </a:pPr>
            <a:r>
              <a:rPr lang="en-US" b="1" kern="0" spc="-36" dirty="0">
                <a:solidFill>
                  <a:srgbClr val="2B4150"/>
                </a:solidFill>
                <a:latin typeface="Montserrat Medium" panose="00000600000000000000" pitchFamily="2" charset="0"/>
                <a:ea typeface="MuseoModerno Bold" pitchFamily="34" charset="-122"/>
                <a:cs typeface="MuseoModerno Bold" pitchFamily="34" charset="-120"/>
              </a:rPr>
              <a:t>Ghi nhận và báo cáo sự cố</a:t>
            </a:r>
            <a:endParaRPr lang="en-US" dirty="0"/>
          </a:p>
        </p:txBody>
      </p:sp>
      <p:sp>
        <p:nvSpPr>
          <p:cNvPr id="21" name="Text 13"/>
          <p:cNvSpPr/>
          <p:nvPr/>
        </p:nvSpPr>
        <p:spPr>
          <a:xfrm>
            <a:off x="2942920" y="7772447"/>
            <a:ext cx="13004244" cy="192762"/>
          </a:xfrm>
          <a:prstGeom prst="rect">
            <a:avLst/>
          </a:prstGeom>
          <a:noFill/>
          <a:ln/>
        </p:spPr>
        <p:txBody>
          <a:bodyPr wrap="none" lIns="0" tIns="0" rIns="0" bIns="0" rtlCol="0" anchor="t"/>
          <a:lstStyle/>
          <a:p>
            <a:pPr marL="0" indent="0" algn="l">
              <a:lnSpc>
                <a:spcPts val="1500"/>
              </a:lnSpc>
              <a:buNone/>
            </a:pPr>
            <a:r>
              <a:rPr lang="en-US" sz="1600" kern="0" spc="-19" dirty="0">
                <a:solidFill>
                  <a:srgbClr val="2B4150"/>
                </a:solidFill>
                <a:latin typeface="PT Serif" pitchFamily="34" charset="0"/>
                <a:ea typeface="PT Serif" pitchFamily="34" charset="-122"/>
                <a:cs typeface="PT Serif" pitchFamily="34" charset="-120"/>
              </a:rPr>
              <a:t>Báo cáo các sự cố nhỏ giúp cải thiện quy trình, đảm bảo môi trường làm việc an toàn.</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553194" y="374213"/>
            <a:ext cx="3523893" cy="1755458"/>
          </a:xfrm>
          <a:prstGeom prst="rect">
            <a:avLst/>
          </a:prstGeom>
        </p:spPr>
      </p:pic>
      <p:sp>
        <p:nvSpPr>
          <p:cNvPr id="3" name="Shape 0"/>
          <p:cNvSpPr/>
          <p:nvPr/>
        </p:nvSpPr>
        <p:spPr>
          <a:xfrm flipV="1">
            <a:off x="3435930" y="2930264"/>
            <a:ext cx="8248330" cy="45719"/>
          </a:xfrm>
          <a:prstGeom prst="roundRect">
            <a:avLst>
              <a:gd name="adj" fmla="val 375127"/>
            </a:avLst>
          </a:prstGeom>
          <a:solidFill>
            <a:srgbClr val="B9D0DE"/>
          </a:solidFill>
          <a:ln/>
        </p:spPr>
      </p:sp>
      <p:sp>
        <p:nvSpPr>
          <p:cNvPr id="6" name="Text 3"/>
          <p:cNvSpPr/>
          <p:nvPr/>
        </p:nvSpPr>
        <p:spPr>
          <a:xfrm>
            <a:off x="5832277" y="2638990"/>
            <a:ext cx="2965728" cy="212646"/>
          </a:xfrm>
          <a:prstGeom prst="rect">
            <a:avLst/>
          </a:prstGeom>
          <a:noFill/>
          <a:ln/>
        </p:spPr>
        <p:txBody>
          <a:bodyPr wrap="none" lIns="0" tIns="0" rIns="0" bIns="0" rtlCol="0" anchor="t"/>
          <a:lstStyle/>
          <a:p>
            <a:pPr marL="0" indent="0" algn="ctr">
              <a:lnSpc>
                <a:spcPts val="1650"/>
              </a:lnSpc>
              <a:buNone/>
            </a:pPr>
            <a:r>
              <a:rPr lang="en-US" sz="2800" b="1" kern="0" spc="-40" dirty="0">
                <a:solidFill>
                  <a:srgbClr val="2B4150"/>
                </a:solidFill>
                <a:latin typeface="Montserrat Medium" panose="00000600000000000000" pitchFamily="2" charset="0"/>
                <a:ea typeface="MuseoModerno Bold" pitchFamily="34" charset="-122"/>
                <a:cs typeface="MuseoModerno Bold" pitchFamily="34" charset="-120"/>
              </a:rPr>
              <a:t>3. Xác định và đánh dấu vùng an toàn</a:t>
            </a:r>
            <a:endParaRPr lang="en-US" sz="2800" dirty="0"/>
          </a:p>
        </p:txBody>
      </p:sp>
      <p:sp>
        <p:nvSpPr>
          <p:cNvPr id="7" name="Shape 4"/>
          <p:cNvSpPr/>
          <p:nvPr/>
        </p:nvSpPr>
        <p:spPr>
          <a:xfrm>
            <a:off x="3139183" y="3319313"/>
            <a:ext cx="10456238" cy="799267"/>
          </a:xfrm>
          <a:prstGeom prst="roundRect">
            <a:avLst>
              <a:gd name="adj" fmla="val 7153"/>
            </a:avLst>
          </a:prstGeom>
          <a:solidFill>
            <a:srgbClr val="124E73"/>
          </a:solidFill>
          <a:ln w="7620">
            <a:solidFill>
              <a:srgbClr val="2B678C"/>
            </a:solidFill>
            <a:prstDash val="solid"/>
          </a:ln>
        </p:spPr>
      </p:sp>
      <p:sp>
        <p:nvSpPr>
          <p:cNvPr id="8" name="Text 5"/>
          <p:cNvSpPr/>
          <p:nvPr/>
        </p:nvSpPr>
        <p:spPr>
          <a:xfrm>
            <a:off x="3282892" y="3463022"/>
            <a:ext cx="2793325" cy="212646"/>
          </a:xfrm>
          <a:prstGeom prst="rect">
            <a:avLst/>
          </a:prstGeom>
          <a:noFill/>
          <a:ln/>
        </p:spPr>
        <p:txBody>
          <a:bodyPr wrap="none" lIns="0" tIns="0" rIns="0" bIns="0" rtlCol="0" anchor="t"/>
          <a:lstStyle/>
          <a:p>
            <a:pPr marL="0" indent="0">
              <a:lnSpc>
                <a:spcPts val="1650"/>
              </a:lnSpc>
              <a:buNone/>
            </a:pPr>
            <a:r>
              <a:rPr lang="en-US" sz="2000" b="1" kern="0" spc="-40" dirty="0">
                <a:solidFill>
                  <a:srgbClr val="FFFFFF"/>
                </a:solidFill>
                <a:latin typeface="Montserrat Medium" panose="00000600000000000000" pitchFamily="2" charset="0"/>
                <a:ea typeface="MuseoModerno Bold" pitchFamily="34" charset="-122"/>
                <a:cs typeface="MuseoModerno Bold" pitchFamily="34" charset="-120"/>
              </a:rPr>
              <a:t>Xác định và đánh dấu vùng an toàn</a:t>
            </a:r>
            <a:endParaRPr lang="en-US" sz="2000" dirty="0"/>
          </a:p>
        </p:txBody>
      </p:sp>
      <p:sp>
        <p:nvSpPr>
          <p:cNvPr id="9" name="Text 6"/>
          <p:cNvSpPr/>
          <p:nvPr/>
        </p:nvSpPr>
        <p:spPr>
          <a:xfrm>
            <a:off x="3282892" y="3757225"/>
            <a:ext cx="13390245" cy="217646"/>
          </a:xfrm>
          <a:prstGeom prst="rect">
            <a:avLst/>
          </a:prstGeom>
          <a:noFill/>
          <a:ln/>
        </p:spPr>
        <p:txBody>
          <a:bodyPr wrap="none" lIns="0" tIns="0" rIns="0" bIns="0" rtlCol="0" anchor="t"/>
          <a:lstStyle/>
          <a:p>
            <a:pPr marL="0" indent="0">
              <a:lnSpc>
                <a:spcPts val="1700"/>
              </a:lnSpc>
              <a:buNone/>
            </a:pPr>
            <a:r>
              <a:rPr lang="en-US" sz="1600" kern="0" spc="-21" dirty="0">
                <a:solidFill>
                  <a:srgbClr val="FFFFFF"/>
                </a:solidFill>
                <a:latin typeface="PT Serif" pitchFamily="34" charset="0"/>
                <a:ea typeface="PT Serif" pitchFamily="34" charset="-122"/>
                <a:cs typeface="PT Serif" pitchFamily="34" charset="-120"/>
              </a:rPr>
              <a:t>Tạo không gian rõ ràng để ngăn ngừa tai nạn do va chạm hoặc tiếp xúc với lưỡi cắt.</a:t>
            </a:r>
            <a:endParaRPr lang="en-US" sz="1600" dirty="0"/>
          </a:p>
        </p:txBody>
      </p:sp>
      <p:sp>
        <p:nvSpPr>
          <p:cNvPr id="10" name="Shape 7"/>
          <p:cNvSpPr/>
          <p:nvPr/>
        </p:nvSpPr>
        <p:spPr>
          <a:xfrm>
            <a:off x="3139183" y="4254668"/>
            <a:ext cx="10456238" cy="799267"/>
          </a:xfrm>
          <a:prstGeom prst="roundRect">
            <a:avLst>
              <a:gd name="adj" fmla="val 7153"/>
            </a:avLst>
          </a:prstGeom>
          <a:solidFill>
            <a:srgbClr val="124E73"/>
          </a:solidFill>
          <a:ln w="7620">
            <a:solidFill>
              <a:srgbClr val="2B678C"/>
            </a:solidFill>
            <a:prstDash val="solid"/>
          </a:ln>
        </p:spPr>
      </p:sp>
      <p:sp>
        <p:nvSpPr>
          <p:cNvPr id="11" name="Text 8"/>
          <p:cNvSpPr/>
          <p:nvPr/>
        </p:nvSpPr>
        <p:spPr>
          <a:xfrm>
            <a:off x="3282892" y="4398377"/>
            <a:ext cx="2327553" cy="212646"/>
          </a:xfrm>
          <a:prstGeom prst="rect">
            <a:avLst/>
          </a:prstGeom>
          <a:noFill/>
          <a:ln/>
        </p:spPr>
        <p:txBody>
          <a:bodyPr wrap="none" lIns="0" tIns="0" rIns="0" bIns="0" rtlCol="0" anchor="t"/>
          <a:lstStyle/>
          <a:p>
            <a:pPr marL="0" indent="0">
              <a:lnSpc>
                <a:spcPts val="1650"/>
              </a:lnSpc>
              <a:buNone/>
            </a:pPr>
            <a:r>
              <a:rPr lang="en-US" sz="2000" b="1" kern="0" spc="-40" dirty="0">
                <a:solidFill>
                  <a:srgbClr val="FFFFFF"/>
                </a:solidFill>
                <a:latin typeface="Montserrat Medium" panose="00000600000000000000" pitchFamily="2" charset="0"/>
                <a:ea typeface="MuseoModerno Bold" pitchFamily="34" charset="-122"/>
                <a:cs typeface="MuseoModerno Bold" pitchFamily="34" charset="-120"/>
              </a:rPr>
              <a:t>Sử dụng biển báo và rào chắn</a:t>
            </a:r>
            <a:endParaRPr lang="en-US" sz="2000" dirty="0"/>
          </a:p>
        </p:txBody>
      </p:sp>
      <p:sp>
        <p:nvSpPr>
          <p:cNvPr id="12" name="Text 9"/>
          <p:cNvSpPr/>
          <p:nvPr/>
        </p:nvSpPr>
        <p:spPr>
          <a:xfrm>
            <a:off x="3282892" y="4692580"/>
            <a:ext cx="13390245" cy="217646"/>
          </a:xfrm>
          <a:prstGeom prst="rect">
            <a:avLst/>
          </a:prstGeom>
          <a:noFill/>
          <a:ln/>
        </p:spPr>
        <p:txBody>
          <a:bodyPr wrap="none" lIns="0" tIns="0" rIns="0" bIns="0" rtlCol="0" anchor="t"/>
          <a:lstStyle/>
          <a:p>
            <a:pPr marL="0" indent="0">
              <a:lnSpc>
                <a:spcPts val="1700"/>
              </a:lnSpc>
              <a:buNone/>
            </a:pPr>
            <a:r>
              <a:rPr lang="en-US" sz="1600" kern="0" spc="-21" dirty="0">
                <a:solidFill>
                  <a:srgbClr val="FFFFFF"/>
                </a:solidFill>
                <a:latin typeface="PT Serif" pitchFamily="34" charset="0"/>
                <a:ea typeface="PT Serif" pitchFamily="34" charset="-122"/>
                <a:cs typeface="PT Serif" pitchFamily="34" charset="-120"/>
              </a:rPr>
              <a:t>Dùng biển báo rõ ràng, màu sắc nổi bật, và rào chắn hoặc dây cảnh báo để dễ nhận biết và ngăn cách khu vực.</a:t>
            </a:r>
            <a:endParaRPr lang="en-US" sz="1600" dirty="0"/>
          </a:p>
        </p:txBody>
      </p:sp>
      <p:sp>
        <p:nvSpPr>
          <p:cNvPr id="13" name="Shape 10"/>
          <p:cNvSpPr/>
          <p:nvPr/>
        </p:nvSpPr>
        <p:spPr>
          <a:xfrm>
            <a:off x="3139183" y="5190024"/>
            <a:ext cx="10456238" cy="799267"/>
          </a:xfrm>
          <a:prstGeom prst="roundRect">
            <a:avLst>
              <a:gd name="adj" fmla="val 7153"/>
            </a:avLst>
          </a:prstGeom>
          <a:solidFill>
            <a:srgbClr val="124E73"/>
          </a:solidFill>
          <a:ln w="7620">
            <a:solidFill>
              <a:srgbClr val="2B678C"/>
            </a:solidFill>
            <a:prstDash val="solid"/>
          </a:ln>
        </p:spPr>
      </p:sp>
      <p:sp>
        <p:nvSpPr>
          <p:cNvPr id="14" name="Text 11"/>
          <p:cNvSpPr/>
          <p:nvPr/>
        </p:nvSpPr>
        <p:spPr>
          <a:xfrm>
            <a:off x="3282892" y="5333732"/>
            <a:ext cx="1701403" cy="212646"/>
          </a:xfrm>
          <a:prstGeom prst="rect">
            <a:avLst/>
          </a:prstGeom>
          <a:noFill/>
          <a:ln/>
        </p:spPr>
        <p:txBody>
          <a:bodyPr wrap="none" lIns="0" tIns="0" rIns="0" bIns="0" rtlCol="0" anchor="t"/>
          <a:lstStyle/>
          <a:p>
            <a:pPr marL="0" indent="0">
              <a:lnSpc>
                <a:spcPts val="1650"/>
              </a:lnSpc>
              <a:buNone/>
            </a:pPr>
            <a:r>
              <a:rPr lang="en-US" sz="2000" b="1" kern="0" spc="-40" dirty="0">
                <a:solidFill>
                  <a:srgbClr val="FFFFFF"/>
                </a:solidFill>
                <a:latin typeface="Montserrat Medium" panose="00000600000000000000" pitchFamily="2" charset="0"/>
                <a:ea typeface="MuseoModerno Bold" pitchFamily="34" charset="-122"/>
                <a:cs typeface="MuseoModerno Bold" pitchFamily="34" charset="-120"/>
              </a:rPr>
              <a:t>Đào tạo nhân viên</a:t>
            </a:r>
            <a:endParaRPr lang="en-US" sz="2000" dirty="0"/>
          </a:p>
        </p:txBody>
      </p:sp>
      <p:sp>
        <p:nvSpPr>
          <p:cNvPr id="15" name="Text 12"/>
          <p:cNvSpPr/>
          <p:nvPr/>
        </p:nvSpPr>
        <p:spPr>
          <a:xfrm>
            <a:off x="3282892" y="5627935"/>
            <a:ext cx="13390245" cy="217646"/>
          </a:xfrm>
          <a:prstGeom prst="rect">
            <a:avLst/>
          </a:prstGeom>
          <a:noFill/>
          <a:ln/>
        </p:spPr>
        <p:txBody>
          <a:bodyPr wrap="none" lIns="0" tIns="0" rIns="0" bIns="0" rtlCol="0" anchor="t"/>
          <a:lstStyle/>
          <a:p>
            <a:pPr marL="0" indent="0">
              <a:lnSpc>
                <a:spcPts val="1700"/>
              </a:lnSpc>
              <a:buNone/>
            </a:pPr>
            <a:r>
              <a:rPr lang="en-US" sz="1600" kern="0" spc="-21" dirty="0">
                <a:solidFill>
                  <a:srgbClr val="FFFFFF"/>
                </a:solidFill>
                <a:latin typeface="PT Serif" pitchFamily="34" charset="0"/>
                <a:ea typeface="PT Serif" pitchFamily="34" charset="-122"/>
                <a:cs typeface="PT Serif" pitchFamily="34" charset="-120"/>
              </a:rPr>
              <a:t>Hướng dẫn về tầm quan trọng và cách tuân thủ vùng an toàn, nhấn mạnh việc không xâm phạm khu vực nguy hiểm.</a:t>
            </a:r>
            <a:endParaRPr lang="en-US" sz="1600" dirty="0"/>
          </a:p>
        </p:txBody>
      </p:sp>
      <p:sp>
        <p:nvSpPr>
          <p:cNvPr id="16" name="Shape 13"/>
          <p:cNvSpPr/>
          <p:nvPr/>
        </p:nvSpPr>
        <p:spPr>
          <a:xfrm>
            <a:off x="3139183" y="6125379"/>
            <a:ext cx="10456238" cy="799267"/>
          </a:xfrm>
          <a:prstGeom prst="roundRect">
            <a:avLst>
              <a:gd name="adj" fmla="val 7153"/>
            </a:avLst>
          </a:prstGeom>
          <a:solidFill>
            <a:srgbClr val="124E73"/>
          </a:solidFill>
          <a:ln w="7620">
            <a:solidFill>
              <a:srgbClr val="2B678C"/>
            </a:solidFill>
            <a:prstDash val="solid"/>
          </a:ln>
        </p:spPr>
      </p:sp>
      <p:sp>
        <p:nvSpPr>
          <p:cNvPr id="17" name="Text 14"/>
          <p:cNvSpPr/>
          <p:nvPr/>
        </p:nvSpPr>
        <p:spPr>
          <a:xfrm>
            <a:off x="3282892" y="6269087"/>
            <a:ext cx="2388275" cy="212646"/>
          </a:xfrm>
          <a:prstGeom prst="rect">
            <a:avLst/>
          </a:prstGeom>
          <a:noFill/>
          <a:ln/>
        </p:spPr>
        <p:txBody>
          <a:bodyPr wrap="none" lIns="0" tIns="0" rIns="0" bIns="0" rtlCol="0" anchor="t"/>
          <a:lstStyle/>
          <a:p>
            <a:pPr marL="0" indent="0">
              <a:lnSpc>
                <a:spcPts val="1650"/>
              </a:lnSpc>
              <a:buNone/>
            </a:pPr>
            <a:r>
              <a:rPr lang="en-US" sz="2000" b="1" kern="0" spc="-40" dirty="0">
                <a:solidFill>
                  <a:srgbClr val="FFFFFF"/>
                </a:solidFill>
                <a:latin typeface="Montserrat Medium" panose="00000600000000000000" pitchFamily="2" charset="0"/>
                <a:ea typeface="MuseoModerno Bold" pitchFamily="34" charset="-122"/>
                <a:cs typeface="MuseoModerno Bold" pitchFamily="34" charset="-120"/>
              </a:rPr>
              <a:t>Khuyến khích báo cáo vi phạm</a:t>
            </a:r>
            <a:endParaRPr lang="en-US" sz="2000" dirty="0"/>
          </a:p>
        </p:txBody>
      </p:sp>
      <p:sp>
        <p:nvSpPr>
          <p:cNvPr id="18" name="Text 15"/>
          <p:cNvSpPr/>
          <p:nvPr/>
        </p:nvSpPr>
        <p:spPr>
          <a:xfrm>
            <a:off x="3282892" y="6563290"/>
            <a:ext cx="13390245" cy="217646"/>
          </a:xfrm>
          <a:prstGeom prst="rect">
            <a:avLst/>
          </a:prstGeom>
          <a:noFill/>
          <a:ln/>
        </p:spPr>
        <p:txBody>
          <a:bodyPr wrap="none" lIns="0" tIns="0" rIns="0" bIns="0" rtlCol="0" anchor="t"/>
          <a:lstStyle/>
          <a:p>
            <a:pPr marL="0" indent="0">
              <a:lnSpc>
                <a:spcPts val="1700"/>
              </a:lnSpc>
              <a:buNone/>
            </a:pPr>
            <a:r>
              <a:rPr lang="en-US" sz="1600" kern="0" spc="-21" dirty="0">
                <a:solidFill>
                  <a:srgbClr val="FFFFFF"/>
                </a:solidFill>
                <a:latin typeface="PT Serif" pitchFamily="34" charset="0"/>
                <a:ea typeface="PT Serif" pitchFamily="34" charset="-122"/>
                <a:cs typeface="PT Serif" pitchFamily="34" charset="-120"/>
              </a:rPr>
              <a:t>Nhân viên cần chủ động báo cáo nếu phát hiện vi phạm vùng an toàn, đảm bảo môi trường làm việc an toàn.</a:t>
            </a:r>
            <a:endParaRPr lang="en-US" sz="1600" dirty="0"/>
          </a:p>
        </p:txBody>
      </p:sp>
      <p:sp>
        <p:nvSpPr>
          <p:cNvPr id="19" name="Shape 16"/>
          <p:cNvSpPr/>
          <p:nvPr/>
        </p:nvSpPr>
        <p:spPr>
          <a:xfrm>
            <a:off x="3139183" y="7060733"/>
            <a:ext cx="10456238" cy="799267"/>
          </a:xfrm>
          <a:prstGeom prst="roundRect">
            <a:avLst>
              <a:gd name="adj" fmla="val 7153"/>
            </a:avLst>
          </a:prstGeom>
          <a:solidFill>
            <a:srgbClr val="124E73"/>
          </a:solidFill>
          <a:ln w="7620">
            <a:solidFill>
              <a:srgbClr val="2B678C"/>
            </a:solidFill>
            <a:prstDash val="solid"/>
          </a:ln>
        </p:spPr>
      </p:sp>
      <p:sp>
        <p:nvSpPr>
          <p:cNvPr id="20" name="Text 17"/>
          <p:cNvSpPr/>
          <p:nvPr/>
        </p:nvSpPr>
        <p:spPr>
          <a:xfrm>
            <a:off x="3282892" y="7204442"/>
            <a:ext cx="1701403" cy="212646"/>
          </a:xfrm>
          <a:prstGeom prst="rect">
            <a:avLst/>
          </a:prstGeom>
          <a:noFill/>
          <a:ln/>
        </p:spPr>
        <p:txBody>
          <a:bodyPr wrap="none" lIns="0" tIns="0" rIns="0" bIns="0" rtlCol="0" anchor="t"/>
          <a:lstStyle/>
          <a:p>
            <a:pPr marL="0" indent="0">
              <a:lnSpc>
                <a:spcPts val="1650"/>
              </a:lnSpc>
              <a:buNone/>
            </a:pPr>
            <a:r>
              <a:rPr lang="en-US" sz="2000" b="1" kern="0" spc="-40" dirty="0">
                <a:solidFill>
                  <a:srgbClr val="FFFFFF"/>
                </a:solidFill>
                <a:latin typeface="Montserrat Medium" panose="00000600000000000000" pitchFamily="2" charset="0"/>
                <a:ea typeface="MuseoModerno Bold" pitchFamily="34" charset="-122"/>
                <a:cs typeface="MuseoModerno Bold" pitchFamily="34" charset="-120"/>
              </a:rPr>
              <a:t>Ý thức chung</a:t>
            </a:r>
            <a:endParaRPr lang="en-US" sz="2000" dirty="0"/>
          </a:p>
        </p:txBody>
      </p:sp>
      <p:sp>
        <p:nvSpPr>
          <p:cNvPr id="21" name="Text 18"/>
          <p:cNvSpPr/>
          <p:nvPr/>
        </p:nvSpPr>
        <p:spPr>
          <a:xfrm>
            <a:off x="3282892" y="7498645"/>
            <a:ext cx="13390245" cy="217646"/>
          </a:xfrm>
          <a:prstGeom prst="rect">
            <a:avLst/>
          </a:prstGeom>
          <a:noFill/>
          <a:ln/>
        </p:spPr>
        <p:txBody>
          <a:bodyPr wrap="none" lIns="0" tIns="0" rIns="0" bIns="0" rtlCol="0" anchor="t"/>
          <a:lstStyle/>
          <a:p>
            <a:pPr marL="0" indent="0">
              <a:lnSpc>
                <a:spcPts val="1700"/>
              </a:lnSpc>
              <a:buNone/>
            </a:pPr>
            <a:r>
              <a:rPr lang="en-US" sz="1600" kern="0" spc="-21" dirty="0">
                <a:solidFill>
                  <a:srgbClr val="FFFFFF"/>
                </a:solidFill>
                <a:latin typeface="PT Serif" pitchFamily="34" charset="0"/>
                <a:ea typeface="PT Serif" pitchFamily="34" charset="-122"/>
                <a:cs typeface="PT Serif" pitchFamily="34" charset="-120"/>
              </a:rPr>
              <a:t>Tạo môi trường làm việc mà mọi người đều hiểu và tuân thủ các quy tắc về khoảng cách an toàn.</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3661069" y="1727420"/>
            <a:ext cx="7753858" cy="45719"/>
          </a:xfrm>
          <a:prstGeom prst="roundRect">
            <a:avLst>
              <a:gd name="adj" fmla="val 309975"/>
            </a:avLst>
          </a:prstGeom>
          <a:solidFill>
            <a:srgbClr val="B9D0DE"/>
          </a:solidFill>
          <a:ln/>
        </p:spPr>
      </p:sp>
      <p:sp>
        <p:nvSpPr>
          <p:cNvPr id="5" name="Text 3"/>
          <p:cNvSpPr/>
          <p:nvPr/>
        </p:nvSpPr>
        <p:spPr>
          <a:xfrm>
            <a:off x="5148393" y="1342967"/>
            <a:ext cx="4432697" cy="351472"/>
          </a:xfrm>
          <a:prstGeom prst="rect">
            <a:avLst/>
          </a:prstGeom>
          <a:noFill/>
          <a:ln/>
        </p:spPr>
        <p:txBody>
          <a:bodyPr wrap="none" lIns="0" tIns="0" rIns="0" bIns="0" rtlCol="0" anchor="t"/>
          <a:lstStyle/>
          <a:p>
            <a:pPr marL="0" indent="0" algn="ctr">
              <a:lnSpc>
                <a:spcPts val="2750"/>
              </a:lnSpc>
              <a:buNone/>
            </a:pPr>
            <a:r>
              <a:rPr lang="en-US" sz="2800" b="1" kern="0" spc="-66" dirty="0">
                <a:solidFill>
                  <a:srgbClr val="2B4150"/>
                </a:solidFill>
                <a:latin typeface="Montserrat Medium" panose="00000600000000000000" pitchFamily="2" charset="0"/>
                <a:ea typeface="MuseoModerno Bold" pitchFamily="34" charset="-122"/>
                <a:cs typeface="MuseoModerno Bold" pitchFamily="34" charset="-120"/>
              </a:rPr>
              <a:t>4. Sử dụng thiết bị bảo hộ cá nhân</a:t>
            </a:r>
            <a:endParaRPr lang="en-US" sz="2800" dirty="0"/>
          </a:p>
        </p:txBody>
      </p:sp>
      <p:pic>
        <p:nvPicPr>
          <p:cNvPr id="6" name="Image 0" descr="preencoded.png"/>
          <p:cNvPicPr>
            <a:picLocks noChangeAspect="1"/>
          </p:cNvPicPr>
          <p:nvPr/>
        </p:nvPicPr>
        <p:blipFill>
          <a:blip r:embed="rId3"/>
          <a:stretch>
            <a:fillRect/>
          </a:stretch>
        </p:blipFill>
        <p:spPr>
          <a:xfrm>
            <a:off x="4828221" y="2080677"/>
            <a:ext cx="4973955" cy="2974300"/>
          </a:xfrm>
          <a:prstGeom prst="rect">
            <a:avLst/>
          </a:prstGeom>
        </p:spPr>
      </p:pic>
      <p:sp>
        <p:nvSpPr>
          <p:cNvPr id="7" name="Text 4"/>
          <p:cNvSpPr/>
          <p:nvPr/>
        </p:nvSpPr>
        <p:spPr>
          <a:xfrm>
            <a:off x="1012150" y="5575459"/>
            <a:ext cx="12606099" cy="719614"/>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Găng tay bảo hộ</a:t>
            </a:r>
            <a:r>
              <a:rPr lang="en-US" sz="1750" kern="0" spc="-35" dirty="0">
                <a:solidFill>
                  <a:srgbClr val="2B4150"/>
                </a:solidFill>
                <a:latin typeface="PT Serif" pitchFamily="34" charset="0"/>
                <a:ea typeface="PT Serif" pitchFamily="34" charset="-122"/>
                <a:cs typeface="PT Serif" pitchFamily="34" charset="-120"/>
              </a:rPr>
              <a:t> Giúp bảo vệ tay khỏi lưỡi cắt sắc bén và thực phẩm đông lạnh, giảm nguy cơ đứt tay hoặc tổn thương khi tiếp xúc với vật liệu lạnh.</a:t>
            </a:r>
            <a:endParaRPr lang="en-US" sz="1750" dirty="0"/>
          </a:p>
        </p:txBody>
      </p:sp>
      <p:sp>
        <p:nvSpPr>
          <p:cNvPr id="8" name="Text 5"/>
          <p:cNvSpPr/>
          <p:nvPr/>
        </p:nvSpPr>
        <p:spPr>
          <a:xfrm>
            <a:off x="1012150" y="6373773"/>
            <a:ext cx="12606099" cy="359807"/>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Kính bảo hộ</a:t>
            </a:r>
            <a:r>
              <a:rPr lang="en-US" sz="1750" kern="0" spc="-35" dirty="0">
                <a:solidFill>
                  <a:srgbClr val="2B4150"/>
                </a:solidFill>
                <a:latin typeface="PT Serif" pitchFamily="34" charset="0"/>
                <a:ea typeface="PT Serif" pitchFamily="34" charset="-122"/>
                <a:cs typeface="PT Serif" pitchFamily="34" charset="-120"/>
              </a:rPr>
              <a:t> bảo vệ cho mắt khi có nguy cơ bụi hoặc mảnh vụn bay vào mắt trong quá trình vận hành.</a:t>
            </a:r>
            <a:endParaRPr lang="en-US" sz="1750" dirty="0"/>
          </a:p>
        </p:txBody>
      </p:sp>
      <p:sp>
        <p:nvSpPr>
          <p:cNvPr id="9" name="Text 6"/>
          <p:cNvSpPr/>
          <p:nvPr/>
        </p:nvSpPr>
        <p:spPr>
          <a:xfrm>
            <a:off x="1012150" y="6812280"/>
            <a:ext cx="12606099" cy="359807"/>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Giày bảo hộ chống trượt</a:t>
            </a:r>
            <a:r>
              <a:rPr lang="en-US" sz="1750" kern="0" spc="-35" dirty="0">
                <a:solidFill>
                  <a:srgbClr val="2B4150"/>
                </a:solidFill>
                <a:latin typeface="PT Serif" pitchFamily="34" charset="0"/>
                <a:ea typeface="PT Serif" pitchFamily="34" charset="-122"/>
                <a:cs typeface="PT Serif" pitchFamily="34" charset="-120"/>
              </a:rPr>
              <a:t>: Giúp ổn định khi làm việc trên nền ẩm ướt, giảm thiểu nguy cơ trượt ngã.</a:t>
            </a:r>
            <a:endParaRPr lang="en-US" sz="1750" dirty="0"/>
          </a:p>
        </p:txBody>
      </p:sp>
      <p:sp>
        <p:nvSpPr>
          <p:cNvPr id="10" name="Text 7"/>
          <p:cNvSpPr/>
          <p:nvPr/>
        </p:nvSpPr>
        <p:spPr>
          <a:xfrm>
            <a:off x="1012150" y="7250787"/>
            <a:ext cx="12606099" cy="359807"/>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Quần áo bảo hộ</a:t>
            </a:r>
            <a:r>
              <a:rPr lang="en-US" sz="1750" kern="0" spc="-35" dirty="0">
                <a:solidFill>
                  <a:srgbClr val="2B4150"/>
                </a:solidFill>
                <a:latin typeface="PT Serif" pitchFamily="34" charset="0"/>
                <a:ea typeface="PT Serif" pitchFamily="34" charset="-122"/>
                <a:cs typeface="PT Serif" pitchFamily="34" charset="-120"/>
              </a:rPr>
              <a:t>: Bảo vệ cơ thể khỏi các chất lỏng, mảnh vụn hoặc các yếu tố khác trong môi trường làm việc.</a:t>
            </a:r>
            <a:endParaRPr lang="en-US" sz="1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9367" y="2981802"/>
            <a:ext cx="5026108" cy="3219994"/>
          </a:xfrm>
          <a:prstGeom prst="rect">
            <a:avLst/>
          </a:prstGeom>
        </p:spPr>
      </p:pic>
      <p:sp>
        <p:nvSpPr>
          <p:cNvPr id="3" name="Shape 0"/>
          <p:cNvSpPr/>
          <p:nvPr/>
        </p:nvSpPr>
        <p:spPr>
          <a:xfrm flipV="1">
            <a:off x="3170895" y="1891976"/>
            <a:ext cx="8288610" cy="45719"/>
          </a:xfrm>
          <a:prstGeom prst="roundRect">
            <a:avLst>
              <a:gd name="adj" fmla="val 333985"/>
            </a:avLst>
          </a:prstGeom>
          <a:solidFill>
            <a:srgbClr val="B9D0DE"/>
          </a:solidFill>
          <a:ln/>
        </p:spPr>
      </p:sp>
      <p:sp>
        <p:nvSpPr>
          <p:cNvPr id="6" name="Text 3"/>
          <p:cNvSpPr/>
          <p:nvPr/>
        </p:nvSpPr>
        <p:spPr>
          <a:xfrm>
            <a:off x="5499318" y="1539909"/>
            <a:ext cx="3608665" cy="283964"/>
          </a:xfrm>
          <a:prstGeom prst="rect">
            <a:avLst/>
          </a:prstGeom>
          <a:noFill/>
          <a:ln/>
        </p:spPr>
        <p:txBody>
          <a:bodyPr wrap="none" lIns="0" tIns="0" rIns="0" bIns="0" rtlCol="0" anchor="t"/>
          <a:lstStyle/>
          <a:p>
            <a:pPr marL="0" indent="0" algn="ctr">
              <a:lnSpc>
                <a:spcPts val="2200"/>
              </a:lnSpc>
              <a:buNone/>
            </a:pPr>
            <a:r>
              <a:rPr lang="en-US" sz="2800" b="1" kern="0" spc="-54" dirty="0">
                <a:solidFill>
                  <a:srgbClr val="2B4150"/>
                </a:solidFill>
                <a:latin typeface="Montserrat Medium" panose="00000600000000000000" pitchFamily="2" charset="0"/>
                <a:ea typeface="MuseoModerno Bold" pitchFamily="34" charset="-122"/>
                <a:cs typeface="MuseoModerno Bold" pitchFamily="34" charset="-120"/>
              </a:rPr>
              <a:t>5. Quy trình khẩn cấp và phản ứng</a:t>
            </a:r>
            <a:endParaRPr lang="en-US" sz="2800" dirty="0"/>
          </a:p>
        </p:txBody>
      </p:sp>
      <p:sp>
        <p:nvSpPr>
          <p:cNvPr id="7" name="Shape 4"/>
          <p:cNvSpPr/>
          <p:nvPr/>
        </p:nvSpPr>
        <p:spPr>
          <a:xfrm>
            <a:off x="6917232" y="2981802"/>
            <a:ext cx="22860" cy="3162062"/>
          </a:xfrm>
          <a:prstGeom prst="roundRect">
            <a:avLst>
              <a:gd name="adj" fmla="val 333985"/>
            </a:avLst>
          </a:prstGeom>
          <a:solidFill>
            <a:srgbClr val="B9D0DE"/>
          </a:solidFill>
          <a:ln/>
        </p:spPr>
      </p:sp>
      <p:sp>
        <p:nvSpPr>
          <p:cNvPr id="8" name="Shape 5"/>
          <p:cNvSpPr/>
          <p:nvPr/>
        </p:nvSpPr>
        <p:spPr>
          <a:xfrm>
            <a:off x="6724172" y="3186233"/>
            <a:ext cx="408980" cy="408980"/>
          </a:xfrm>
          <a:prstGeom prst="roundRect">
            <a:avLst>
              <a:gd name="adj" fmla="val 18668"/>
            </a:avLst>
          </a:prstGeom>
          <a:solidFill>
            <a:srgbClr val="124E73"/>
          </a:solidFill>
          <a:ln w="7620">
            <a:solidFill>
              <a:srgbClr val="2B678C"/>
            </a:solidFill>
            <a:prstDash val="solid"/>
          </a:ln>
        </p:spPr>
      </p:sp>
      <p:sp>
        <p:nvSpPr>
          <p:cNvPr id="9" name="Text 6"/>
          <p:cNvSpPr/>
          <p:nvPr/>
        </p:nvSpPr>
        <p:spPr>
          <a:xfrm>
            <a:off x="6866571" y="3254337"/>
            <a:ext cx="124063" cy="272653"/>
          </a:xfrm>
          <a:prstGeom prst="rect">
            <a:avLst/>
          </a:prstGeom>
          <a:noFill/>
          <a:ln/>
        </p:spPr>
        <p:txBody>
          <a:bodyPr wrap="none" lIns="0" tIns="0" rIns="0" bIns="0" rtlCol="0" anchor="t"/>
          <a:lstStyle/>
          <a:p>
            <a:pPr marL="0" indent="0" algn="ctr">
              <a:lnSpc>
                <a:spcPts val="2100"/>
              </a:lnSpc>
              <a:buNone/>
            </a:pPr>
            <a:r>
              <a:rPr lang="en-US" sz="2100" b="1" kern="0" spc="-64" dirty="0">
                <a:solidFill>
                  <a:srgbClr val="FFFFFF"/>
                </a:solidFill>
                <a:latin typeface="Montserrat Medium" panose="00000600000000000000" pitchFamily="2" charset="0"/>
                <a:ea typeface="MuseoModerno Bold" pitchFamily="34" charset="-122"/>
                <a:cs typeface="MuseoModerno Bold" pitchFamily="34" charset="-120"/>
              </a:rPr>
              <a:t>1</a:t>
            </a:r>
            <a:endParaRPr lang="en-US" sz="2100" dirty="0"/>
          </a:p>
        </p:txBody>
      </p:sp>
      <p:sp>
        <p:nvSpPr>
          <p:cNvPr id="10" name="Text 7"/>
          <p:cNvSpPr/>
          <p:nvPr/>
        </p:nvSpPr>
        <p:spPr>
          <a:xfrm>
            <a:off x="7292161" y="3236120"/>
            <a:ext cx="7317864" cy="290870"/>
          </a:xfrm>
          <a:prstGeom prst="rect">
            <a:avLst/>
          </a:prstGeom>
          <a:noFill/>
          <a:ln/>
        </p:spPr>
        <p:txBody>
          <a:bodyPr wrap="none" lIns="0" tIns="0" rIns="0" bIns="0" rtlCol="0" anchor="t"/>
          <a:lstStyle/>
          <a:p>
            <a:pPr marL="0" indent="0" algn="l">
              <a:lnSpc>
                <a:spcPts val="2250"/>
              </a:lnSpc>
              <a:buNone/>
            </a:pPr>
            <a:r>
              <a:rPr lang="en-US" sz="1600" b="1" kern="0" spc="-29" dirty="0">
                <a:solidFill>
                  <a:srgbClr val="2B4150"/>
                </a:solidFill>
                <a:latin typeface="PT Serif" pitchFamily="34" charset="0"/>
                <a:ea typeface="PT Serif" pitchFamily="34" charset="-122"/>
                <a:cs typeface="PT Serif" pitchFamily="34" charset="-120"/>
              </a:rPr>
              <a:t>Ngừng ngay máy</a:t>
            </a:r>
            <a:r>
              <a:rPr lang="en-US" sz="1600" kern="0" spc="-29" dirty="0">
                <a:solidFill>
                  <a:srgbClr val="2B4150"/>
                </a:solidFill>
                <a:latin typeface="PT Serif" pitchFamily="34" charset="0"/>
                <a:ea typeface="PT Serif" pitchFamily="34" charset="-122"/>
                <a:cs typeface="PT Serif" pitchFamily="34" charset="-120"/>
              </a:rPr>
              <a:t> và tắt nguồn điện để ngăn rủi ro.</a:t>
            </a:r>
            <a:endParaRPr lang="en-US" sz="1600" dirty="0"/>
          </a:p>
        </p:txBody>
      </p:sp>
      <p:sp>
        <p:nvSpPr>
          <p:cNvPr id="11" name="Shape 8"/>
          <p:cNvSpPr/>
          <p:nvPr/>
        </p:nvSpPr>
        <p:spPr>
          <a:xfrm>
            <a:off x="6724172" y="4022171"/>
            <a:ext cx="408980" cy="408980"/>
          </a:xfrm>
          <a:prstGeom prst="roundRect">
            <a:avLst>
              <a:gd name="adj" fmla="val 18668"/>
            </a:avLst>
          </a:prstGeom>
          <a:solidFill>
            <a:srgbClr val="124E73"/>
          </a:solidFill>
          <a:ln w="7620">
            <a:solidFill>
              <a:srgbClr val="2B678C"/>
            </a:solidFill>
            <a:prstDash val="solid"/>
          </a:ln>
        </p:spPr>
      </p:sp>
      <p:sp>
        <p:nvSpPr>
          <p:cNvPr id="12" name="Text 9"/>
          <p:cNvSpPr/>
          <p:nvPr/>
        </p:nvSpPr>
        <p:spPr>
          <a:xfrm>
            <a:off x="6855260" y="4090274"/>
            <a:ext cx="146685" cy="272653"/>
          </a:xfrm>
          <a:prstGeom prst="rect">
            <a:avLst/>
          </a:prstGeom>
          <a:noFill/>
          <a:ln/>
        </p:spPr>
        <p:txBody>
          <a:bodyPr wrap="none" lIns="0" tIns="0" rIns="0" bIns="0" rtlCol="0" anchor="t"/>
          <a:lstStyle/>
          <a:p>
            <a:pPr marL="0" indent="0" algn="ctr">
              <a:lnSpc>
                <a:spcPts val="2100"/>
              </a:lnSpc>
              <a:buNone/>
            </a:pPr>
            <a:r>
              <a:rPr lang="en-US" sz="2100" b="1" kern="0" spc="-64" dirty="0">
                <a:solidFill>
                  <a:srgbClr val="FFFFFF"/>
                </a:solidFill>
                <a:latin typeface="Montserrat Medium" panose="00000600000000000000" pitchFamily="2" charset="0"/>
                <a:ea typeface="MuseoModerno Bold" pitchFamily="34" charset="-122"/>
                <a:cs typeface="MuseoModerno Bold" pitchFamily="34" charset="-120"/>
              </a:rPr>
              <a:t>2</a:t>
            </a:r>
            <a:endParaRPr lang="en-US" sz="2100" dirty="0"/>
          </a:p>
        </p:txBody>
      </p:sp>
      <p:sp>
        <p:nvSpPr>
          <p:cNvPr id="13" name="Text 10"/>
          <p:cNvSpPr/>
          <p:nvPr/>
        </p:nvSpPr>
        <p:spPr>
          <a:xfrm>
            <a:off x="7292161" y="4072058"/>
            <a:ext cx="7317864" cy="290870"/>
          </a:xfrm>
          <a:prstGeom prst="rect">
            <a:avLst/>
          </a:prstGeom>
          <a:noFill/>
          <a:ln/>
        </p:spPr>
        <p:txBody>
          <a:bodyPr wrap="none" lIns="0" tIns="0" rIns="0" bIns="0" rtlCol="0" anchor="t"/>
          <a:lstStyle/>
          <a:p>
            <a:pPr marL="0" indent="0" algn="l">
              <a:lnSpc>
                <a:spcPts val="2250"/>
              </a:lnSpc>
              <a:buNone/>
            </a:pPr>
            <a:r>
              <a:rPr lang="en-US" sz="1600" b="1" kern="0" spc="-29" dirty="0">
                <a:solidFill>
                  <a:srgbClr val="2B4150"/>
                </a:solidFill>
                <a:latin typeface="PT Serif" pitchFamily="34" charset="0"/>
                <a:ea typeface="PT Serif" pitchFamily="34" charset="-122"/>
                <a:cs typeface="PT Serif" pitchFamily="34" charset="-120"/>
              </a:rPr>
              <a:t>Sơ cứu</a:t>
            </a:r>
            <a:r>
              <a:rPr lang="en-US" sz="1600" kern="0" spc="-29" dirty="0">
                <a:solidFill>
                  <a:srgbClr val="2B4150"/>
                </a:solidFill>
                <a:latin typeface="PT Serif" pitchFamily="34" charset="0"/>
                <a:ea typeface="PT Serif" pitchFamily="34" charset="-122"/>
                <a:cs typeface="PT Serif" pitchFamily="34" charset="-120"/>
              </a:rPr>
              <a:t> người bị thương, thông báo ngay cho bộ phận y tế hoặc phụ trách an toàn.</a:t>
            </a:r>
            <a:endParaRPr lang="en-US" sz="1600" dirty="0"/>
          </a:p>
        </p:txBody>
      </p:sp>
      <p:sp>
        <p:nvSpPr>
          <p:cNvPr id="14" name="Shape 11"/>
          <p:cNvSpPr/>
          <p:nvPr/>
        </p:nvSpPr>
        <p:spPr>
          <a:xfrm>
            <a:off x="6724172" y="4858108"/>
            <a:ext cx="408980" cy="408980"/>
          </a:xfrm>
          <a:prstGeom prst="roundRect">
            <a:avLst>
              <a:gd name="adj" fmla="val 18668"/>
            </a:avLst>
          </a:prstGeom>
          <a:solidFill>
            <a:srgbClr val="124E73"/>
          </a:solidFill>
          <a:ln w="7620">
            <a:solidFill>
              <a:srgbClr val="2B678C"/>
            </a:solidFill>
            <a:prstDash val="solid"/>
          </a:ln>
        </p:spPr>
      </p:sp>
      <p:sp>
        <p:nvSpPr>
          <p:cNvPr id="15" name="Text 12"/>
          <p:cNvSpPr/>
          <p:nvPr/>
        </p:nvSpPr>
        <p:spPr>
          <a:xfrm>
            <a:off x="6854784" y="4926212"/>
            <a:ext cx="147757" cy="272653"/>
          </a:xfrm>
          <a:prstGeom prst="rect">
            <a:avLst/>
          </a:prstGeom>
          <a:noFill/>
          <a:ln/>
        </p:spPr>
        <p:txBody>
          <a:bodyPr wrap="none" lIns="0" tIns="0" rIns="0" bIns="0" rtlCol="0" anchor="t"/>
          <a:lstStyle/>
          <a:p>
            <a:pPr marL="0" indent="0" algn="ctr">
              <a:lnSpc>
                <a:spcPts val="2100"/>
              </a:lnSpc>
              <a:buNone/>
            </a:pPr>
            <a:r>
              <a:rPr lang="en-US" sz="2100" b="1" kern="0" spc="-64" dirty="0">
                <a:solidFill>
                  <a:srgbClr val="FFFFFF"/>
                </a:solidFill>
                <a:latin typeface="Montserrat Medium" panose="00000600000000000000" pitchFamily="2" charset="0"/>
                <a:ea typeface="MuseoModerno Bold" pitchFamily="34" charset="-122"/>
                <a:cs typeface="MuseoModerno Bold" pitchFamily="34" charset="-120"/>
              </a:rPr>
              <a:t>3</a:t>
            </a:r>
            <a:endParaRPr lang="en-US" sz="2100" dirty="0"/>
          </a:p>
        </p:txBody>
      </p:sp>
      <p:sp>
        <p:nvSpPr>
          <p:cNvPr id="16" name="Text 13"/>
          <p:cNvSpPr/>
          <p:nvPr/>
        </p:nvSpPr>
        <p:spPr>
          <a:xfrm>
            <a:off x="7292161" y="4907995"/>
            <a:ext cx="7317864" cy="290870"/>
          </a:xfrm>
          <a:prstGeom prst="rect">
            <a:avLst/>
          </a:prstGeom>
          <a:noFill/>
          <a:ln/>
        </p:spPr>
        <p:txBody>
          <a:bodyPr wrap="none" lIns="0" tIns="0" rIns="0" bIns="0" rtlCol="0" anchor="t"/>
          <a:lstStyle/>
          <a:p>
            <a:pPr marL="0" indent="0" algn="l">
              <a:lnSpc>
                <a:spcPts val="2250"/>
              </a:lnSpc>
              <a:buNone/>
            </a:pPr>
            <a:r>
              <a:rPr lang="en-US" sz="1600" b="1" kern="0" spc="-29" dirty="0">
                <a:solidFill>
                  <a:srgbClr val="2B4150"/>
                </a:solidFill>
                <a:latin typeface="PT Serif" pitchFamily="34" charset="0"/>
                <a:ea typeface="PT Serif" pitchFamily="34" charset="-122"/>
                <a:cs typeface="PT Serif" pitchFamily="34" charset="-120"/>
              </a:rPr>
              <a:t>Ghi chép sự cố</a:t>
            </a:r>
            <a:r>
              <a:rPr lang="en-US" sz="1600" kern="0" spc="-29" dirty="0">
                <a:solidFill>
                  <a:srgbClr val="2B4150"/>
                </a:solidFill>
                <a:latin typeface="PT Serif" pitchFamily="34" charset="0"/>
                <a:ea typeface="PT Serif" pitchFamily="34" charset="-122"/>
                <a:cs typeface="PT Serif" pitchFamily="34" charset="-120"/>
              </a:rPr>
              <a:t>: thời gian, địa điểm, nguyên nhân để phân tích và cải thiện.</a:t>
            </a:r>
            <a:endParaRPr lang="en-US" sz="1600" dirty="0"/>
          </a:p>
        </p:txBody>
      </p:sp>
      <p:sp>
        <p:nvSpPr>
          <p:cNvPr id="17" name="Shape 14"/>
          <p:cNvSpPr/>
          <p:nvPr/>
        </p:nvSpPr>
        <p:spPr>
          <a:xfrm>
            <a:off x="6724172" y="5694046"/>
            <a:ext cx="408980" cy="408980"/>
          </a:xfrm>
          <a:prstGeom prst="roundRect">
            <a:avLst>
              <a:gd name="adj" fmla="val 18668"/>
            </a:avLst>
          </a:prstGeom>
          <a:solidFill>
            <a:srgbClr val="124E73"/>
          </a:solidFill>
          <a:ln w="7620">
            <a:solidFill>
              <a:srgbClr val="2B678C"/>
            </a:solidFill>
            <a:prstDash val="solid"/>
          </a:ln>
        </p:spPr>
      </p:sp>
      <p:sp>
        <p:nvSpPr>
          <p:cNvPr id="18" name="Text 15"/>
          <p:cNvSpPr/>
          <p:nvPr/>
        </p:nvSpPr>
        <p:spPr>
          <a:xfrm>
            <a:off x="6843592" y="5762150"/>
            <a:ext cx="170140" cy="272653"/>
          </a:xfrm>
          <a:prstGeom prst="rect">
            <a:avLst/>
          </a:prstGeom>
          <a:noFill/>
          <a:ln/>
        </p:spPr>
        <p:txBody>
          <a:bodyPr wrap="none" lIns="0" tIns="0" rIns="0" bIns="0" rtlCol="0" anchor="t"/>
          <a:lstStyle/>
          <a:p>
            <a:pPr marL="0" indent="0" algn="ctr">
              <a:lnSpc>
                <a:spcPts val="2100"/>
              </a:lnSpc>
              <a:buNone/>
            </a:pPr>
            <a:r>
              <a:rPr lang="en-US" sz="2100" b="1" kern="0" spc="-64" dirty="0">
                <a:solidFill>
                  <a:srgbClr val="FFFFFF"/>
                </a:solidFill>
                <a:latin typeface="Montserrat Medium" panose="00000600000000000000" pitchFamily="2" charset="0"/>
                <a:ea typeface="MuseoModerno Bold" pitchFamily="34" charset="-122"/>
                <a:cs typeface="MuseoModerno Bold" pitchFamily="34" charset="-120"/>
              </a:rPr>
              <a:t>4</a:t>
            </a:r>
            <a:endParaRPr lang="en-US" sz="2100" dirty="0"/>
          </a:p>
        </p:txBody>
      </p:sp>
      <p:sp>
        <p:nvSpPr>
          <p:cNvPr id="19" name="Text 16"/>
          <p:cNvSpPr/>
          <p:nvPr/>
        </p:nvSpPr>
        <p:spPr>
          <a:xfrm>
            <a:off x="7292161" y="5743933"/>
            <a:ext cx="7317864" cy="290870"/>
          </a:xfrm>
          <a:prstGeom prst="rect">
            <a:avLst/>
          </a:prstGeom>
          <a:noFill/>
          <a:ln/>
        </p:spPr>
        <p:txBody>
          <a:bodyPr wrap="none" lIns="0" tIns="0" rIns="0" bIns="0" rtlCol="0" anchor="t"/>
          <a:lstStyle/>
          <a:p>
            <a:pPr marL="0" indent="0" algn="l">
              <a:lnSpc>
                <a:spcPts val="2250"/>
              </a:lnSpc>
              <a:buNone/>
            </a:pPr>
            <a:r>
              <a:rPr lang="en-US" sz="1600" b="1" kern="0" spc="-29" dirty="0">
                <a:solidFill>
                  <a:srgbClr val="2B4150"/>
                </a:solidFill>
                <a:latin typeface="PT Serif" pitchFamily="34" charset="0"/>
                <a:ea typeface="PT Serif" pitchFamily="34" charset="-122"/>
                <a:cs typeface="PT Serif" pitchFamily="34" charset="-120"/>
              </a:rPr>
              <a:t>Họp rút kinh nghiệm</a:t>
            </a:r>
            <a:r>
              <a:rPr lang="en-US" sz="1600" kern="0" spc="-29" dirty="0">
                <a:solidFill>
                  <a:srgbClr val="2B4150"/>
                </a:solidFill>
                <a:latin typeface="PT Serif" pitchFamily="34" charset="0"/>
                <a:ea typeface="PT Serif" pitchFamily="34" charset="-122"/>
                <a:cs typeface="PT Serif" pitchFamily="34" charset="-120"/>
              </a:rPr>
              <a:t>, nâng cao nhận thức và phòng ngừa tai nạn tương tự.</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4142478" y="1633748"/>
            <a:ext cx="6800178" cy="45719"/>
          </a:xfrm>
          <a:prstGeom prst="roundRect">
            <a:avLst>
              <a:gd name="adj" fmla="val 328388"/>
            </a:avLst>
          </a:prstGeom>
          <a:solidFill>
            <a:srgbClr val="B9D0DE"/>
          </a:solidFill>
          <a:ln/>
        </p:spPr>
      </p:sp>
      <p:sp>
        <p:nvSpPr>
          <p:cNvPr id="5" name="Text 3"/>
          <p:cNvSpPr/>
          <p:nvPr/>
        </p:nvSpPr>
        <p:spPr>
          <a:xfrm>
            <a:off x="5135404" y="1214289"/>
            <a:ext cx="4359593" cy="279321"/>
          </a:xfrm>
          <a:prstGeom prst="rect">
            <a:avLst/>
          </a:prstGeom>
          <a:noFill/>
          <a:ln/>
        </p:spPr>
        <p:txBody>
          <a:bodyPr wrap="none" lIns="0" tIns="0" rIns="0" bIns="0" rtlCol="0" anchor="t"/>
          <a:lstStyle/>
          <a:p>
            <a:pPr marL="0" indent="0" algn="ctr">
              <a:lnSpc>
                <a:spcPts val="2150"/>
              </a:lnSpc>
              <a:buNone/>
            </a:pPr>
            <a:r>
              <a:rPr lang="en-US" sz="2000" b="1" kern="0" spc="-53" dirty="0">
                <a:solidFill>
                  <a:srgbClr val="2B4150"/>
                </a:solidFill>
                <a:latin typeface="Montserrat Medium" panose="00000600000000000000" pitchFamily="2" charset="0"/>
                <a:ea typeface="MuseoModerno Bold" pitchFamily="34" charset="-122"/>
                <a:cs typeface="MuseoModerno Bold" pitchFamily="34" charset="-120"/>
              </a:rPr>
              <a:t>6. Tham gia các khóa học an toàn lao động</a:t>
            </a:r>
            <a:endParaRPr lang="en-US" sz="2000" dirty="0"/>
          </a:p>
        </p:txBody>
      </p:sp>
      <p:pic>
        <p:nvPicPr>
          <p:cNvPr id="6" name="Image 0" descr="preencoded.png"/>
          <p:cNvPicPr>
            <a:picLocks noChangeAspect="1"/>
          </p:cNvPicPr>
          <p:nvPr/>
        </p:nvPicPr>
        <p:blipFill>
          <a:blip r:embed="rId3"/>
          <a:stretch>
            <a:fillRect/>
          </a:stretch>
        </p:blipFill>
        <p:spPr>
          <a:xfrm>
            <a:off x="4561523" y="1865352"/>
            <a:ext cx="5507236" cy="2814995"/>
          </a:xfrm>
          <a:prstGeom prst="rect">
            <a:avLst/>
          </a:prstGeom>
        </p:spPr>
      </p:pic>
      <p:sp>
        <p:nvSpPr>
          <p:cNvPr id="7" name="Text 4"/>
          <p:cNvSpPr/>
          <p:nvPr/>
        </p:nvSpPr>
        <p:spPr>
          <a:xfrm>
            <a:off x="804267" y="4881324"/>
            <a:ext cx="13021866" cy="285869"/>
          </a:xfrm>
          <a:prstGeom prst="rect">
            <a:avLst/>
          </a:prstGeom>
          <a:noFill/>
          <a:ln/>
        </p:spPr>
        <p:txBody>
          <a:bodyPr wrap="none" lIns="0" tIns="0" rIns="0" bIns="0" rtlCol="0" anchor="t"/>
          <a:lstStyle/>
          <a:p>
            <a:pPr marL="0" indent="0" algn="ctr">
              <a:lnSpc>
                <a:spcPts val="2250"/>
              </a:lnSpc>
              <a:buNone/>
            </a:pPr>
            <a:endParaRPr lang="en-US" sz="1400" dirty="0"/>
          </a:p>
        </p:txBody>
      </p:sp>
      <p:sp>
        <p:nvSpPr>
          <p:cNvPr id="8" name="Text 5"/>
          <p:cNvSpPr/>
          <p:nvPr/>
        </p:nvSpPr>
        <p:spPr>
          <a:xfrm>
            <a:off x="2633067" y="5055455"/>
            <a:ext cx="11494915" cy="285869"/>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Yêu cầu pháp lý và cam kết an toàn:</a:t>
            </a:r>
            <a:r>
              <a:rPr lang="en-US" sz="1400" kern="0" spc="-28"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400" dirty="0"/>
          </a:p>
        </p:txBody>
      </p:sp>
      <p:sp>
        <p:nvSpPr>
          <p:cNvPr id="9" name="Text 6"/>
          <p:cNvSpPr/>
          <p:nvPr/>
        </p:nvSpPr>
        <p:spPr>
          <a:xfrm>
            <a:off x="2633067" y="5403832"/>
            <a:ext cx="11494915" cy="285869"/>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Nhận diện nguy cơ:</a:t>
            </a:r>
            <a:r>
              <a:rPr lang="en-US" sz="1400" kern="0" spc="-28"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400" dirty="0"/>
          </a:p>
        </p:txBody>
      </p:sp>
      <p:sp>
        <p:nvSpPr>
          <p:cNvPr id="10" name="Text 7"/>
          <p:cNvSpPr/>
          <p:nvPr/>
        </p:nvSpPr>
        <p:spPr>
          <a:xfrm>
            <a:off x="2633067" y="5752208"/>
            <a:ext cx="11494915" cy="285869"/>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Đào tạo lý thuyết và thực tế:</a:t>
            </a:r>
            <a:r>
              <a:rPr lang="en-US" sz="1400" kern="0" spc="-28"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400" dirty="0"/>
          </a:p>
        </p:txBody>
      </p:sp>
      <p:sp>
        <p:nvSpPr>
          <p:cNvPr id="11" name="Text 8"/>
          <p:cNvSpPr/>
          <p:nvPr/>
        </p:nvSpPr>
        <p:spPr>
          <a:xfrm>
            <a:off x="2633067" y="6100585"/>
            <a:ext cx="11494915" cy="285869"/>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và cấp chứng chỉ:</a:t>
            </a:r>
            <a:r>
              <a:rPr lang="en-US" sz="1400" kern="0" spc="-28"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400" dirty="0"/>
          </a:p>
        </p:txBody>
      </p:sp>
      <p:sp>
        <p:nvSpPr>
          <p:cNvPr id="12" name="Text 9"/>
          <p:cNvSpPr/>
          <p:nvPr/>
        </p:nvSpPr>
        <p:spPr>
          <a:xfrm>
            <a:off x="804267" y="6712506"/>
            <a:ext cx="13021866" cy="285869"/>
          </a:xfrm>
          <a:prstGeom prst="rect">
            <a:avLst/>
          </a:prstGeom>
          <a:noFill/>
          <a:ln/>
        </p:spPr>
        <p:txBody>
          <a:bodyPr wrap="none" lIns="0" tIns="0" rIns="0" bIns="0" rtlCol="0" anchor="t"/>
          <a:lstStyle/>
          <a:p>
            <a:pPr marL="0" indent="0" algn="ctr">
              <a:lnSpc>
                <a:spcPts val="2250"/>
              </a:lnSpc>
              <a:buNone/>
            </a:pPr>
            <a:r>
              <a:rPr lang="en-US" sz="1400" b="1" kern="0" spc="-28" dirty="0">
                <a:solidFill>
                  <a:srgbClr val="FF0000"/>
                </a:solidFill>
                <a:latin typeface="PT Serif" pitchFamily="34" charset="0"/>
                <a:ea typeface="PT Serif" pitchFamily="34" charset="-122"/>
                <a:cs typeface="PT Serif" pitchFamily="34" charset="-120"/>
              </a:rPr>
              <a:t>Khi tham gia huấn luyện tại An Toàn Nam Việt:</a:t>
            </a:r>
            <a:endParaRPr lang="en-US" sz="1400" dirty="0">
              <a:solidFill>
                <a:srgbClr val="FF0000"/>
              </a:solidFill>
            </a:endParaRPr>
          </a:p>
        </p:txBody>
      </p:sp>
      <p:sp>
        <p:nvSpPr>
          <p:cNvPr id="13" name="Text 10"/>
          <p:cNvSpPr/>
          <p:nvPr/>
        </p:nvSpPr>
        <p:spPr>
          <a:xfrm>
            <a:off x="2633067" y="7183551"/>
            <a:ext cx="10992498" cy="285869"/>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Đào tạo lý thuyết và thực hành</a:t>
            </a:r>
            <a:r>
              <a:rPr lang="en-US" sz="1400" kern="0" spc="-28"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400" dirty="0"/>
          </a:p>
        </p:txBody>
      </p:sp>
      <p:sp>
        <p:nvSpPr>
          <p:cNvPr id="14" name="Text 11"/>
          <p:cNvSpPr/>
          <p:nvPr/>
        </p:nvSpPr>
        <p:spPr>
          <a:xfrm>
            <a:off x="2633067" y="7531928"/>
            <a:ext cx="10992498" cy="285869"/>
          </a:xfrm>
          <a:prstGeom prst="rect">
            <a:avLst/>
          </a:prstGeom>
          <a:noFill/>
          <a:ln/>
        </p:spPr>
        <p:txBody>
          <a:bodyPr wrap="none" lIns="0" tIns="0" rIns="0" bIns="0" rtlCol="0" anchor="t"/>
          <a:lstStyle/>
          <a:p>
            <a:pPr marL="342900" indent="-342900" algn="l">
              <a:lnSpc>
                <a:spcPts val="2250"/>
              </a:lnSpc>
              <a:buSzPct val="100000"/>
              <a:buChar char="•"/>
            </a:pPr>
            <a:r>
              <a:rPr lang="en-US" sz="1400" kern="0" spc="-28" dirty="0">
                <a:solidFill>
                  <a:srgbClr val="2B4150"/>
                </a:solidFill>
                <a:latin typeface="PT Serif" pitchFamily="34" charset="0"/>
                <a:ea typeface="PT Serif" pitchFamily="34" charset="-122"/>
                <a:cs typeface="PT Serif" pitchFamily="34" charset="-120"/>
              </a:rPr>
              <a:t>Sau khóa huấn luyện, </a:t>
            </a:r>
            <a:r>
              <a:rPr lang="en-US" sz="1400" b="1" kern="0" spc="-28"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400" kern="0" spc="-28" dirty="0">
                <a:solidFill>
                  <a:srgbClr val="2B4150"/>
                </a:solidFill>
                <a:latin typeface="PT Serif" pitchFamily="34" charset="0"/>
                <a:ea typeface="PT Serif" pitchFamily="34" charset="-122"/>
                <a:cs typeface="PT Serif" pitchFamily="34" charset="-120"/>
              </a:rPr>
              <a:t>.</a:t>
            </a:r>
            <a:endParaRPr lang="en-US" sz="1400" dirty="0"/>
          </a:p>
        </p:txBody>
      </p:sp>
      <p:sp>
        <p:nvSpPr>
          <p:cNvPr id="15" name="Shape 0">
            <a:extLst>
              <a:ext uri="{FF2B5EF4-FFF2-40B4-BE49-F238E27FC236}">
                <a16:creationId xmlns:a16="http://schemas.microsoft.com/office/drawing/2014/main" id="{CF9D51A4-B395-E757-C93B-7A6629C8BC43}"/>
              </a:ext>
            </a:extLst>
          </p:cNvPr>
          <p:cNvSpPr/>
          <p:nvPr/>
        </p:nvSpPr>
        <p:spPr>
          <a:xfrm>
            <a:off x="4142478" y="7025452"/>
            <a:ext cx="6800178" cy="45719"/>
          </a:xfrm>
          <a:prstGeom prst="roundRect">
            <a:avLst>
              <a:gd name="adj" fmla="val 328388"/>
            </a:avLst>
          </a:prstGeom>
          <a:solidFill>
            <a:srgbClr val="B9D0DE"/>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342328" y="502087"/>
            <a:ext cx="5945743" cy="342305"/>
          </a:xfrm>
          <a:prstGeom prst="rect">
            <a:avLst/>
          </a:prstGeom>
          <a:noFill/>
          <a:ln/>
        </p:spPr>
        <p:txBody>
          <a:bodyPr wrap="none" lIns="0" tIns="0" rIns="0" bIns="0" rtlCol="0" anchor="t"/>
          <a:lstStyle/>
          <a:p>
            <a:pPr marL="0" indent="0" algn="ctr">
              <a:lnSpc>
                <a:spcPts val="2650"/>
              </a:lnSpc>
              <a:buNone/>
            </a:pPr>
            <a:r>
              <a:rPr lang="en-US" sz="2800" b="1" kern="0" spc="-65" dirty="0">
                <a:solidFill>
                  <a:srgbClr val="124E73"/>
                </a:solidFill>
                <a:latin typeface="Montserrat Medium" panose="00000600000000000000" pitchFamily="2" charset="0"/>
                <a:ea typeface="MuseoModerno Bold" pitchFamily="34" charset="-122"/>
                <a:cs typeface="MuseoModerno Bold" pitchFamily="34" charset="-120"/>
              </a:rPr>
              <a:t>VI. Các yếu tố ảnh hưởng đến an toàn lao động</a:t>
            </a:r>
            <a:endParaRPr lang="en-US" sz="2800" dirty="0"/>
          </a:p>
        </p:txBody>
      </p:sp>
      <p:pic>
        <p:nvPicPr>
          <p:cNvPr id="3" name="Image 0" descr="preencoded.png"/>
          <p:cNvPicPr>
            <a:picLocks noChangeAspect="1"/>
          </p:cNvPicPr>
          <p:nvPr/>
        </p:nvPicPr>
        <p:blipFill>
          <a:blip r:embed="rId3"/>
          <a:stretch>
            <a:fillRect/>
          </a:stretch>
        </p:blipFill>
        <p:spPr>
          <a:xfrm>
            <a:off x="8417708" y="2983944"/>
            <a:ext cx="5512118" cy="3412212"/>
          </a:xfrm>
          <a:prstGeom prst="rect">
            <a:avLst/>
          </a:prstGeom>
        </p:spPr>
      </p:pic>
      <p:pic>
        <p:nvPicPr>
          <p:cNvPr id="4" name="Image 1" descr="preencoded.png"/>
          <p:cNvPicPr>
            <a:picLocks noChangeAspect="1"/>
          </p:cNvPicPr>
          <p:nvPr/>
        </p:nvPicPr>
        <p:blipFill>
          <a:blip r:embed="rId4"/>
          <a:stretch>
            <a:fillRect/>
          </a:stretch>
        </p:blipFill>
        <p:spPr>
          <a:xfrm>
            <a:off x="1278017" y="2658784"/>
            <a:ext cx="912971" cy="3812354"/>
          </a:xfrm>
          <a:prstGeom prst="rect">
            <a:avLst/>
          </a:prstGeom>
        </p:spPr>
      </p:pic>
      <p:sp>
        <p:nvSpPr>
          <p:cNvPr id="5" name="Text 1"/>
          <p:cNvSpPr/>
          <p:nvPr/>
        </p:nvSpPr>
        <p:spPr>
          <a:xfrm>
            <a:off x="2394494" y="2630183"/>
            <a:ext cx="2282428" cy="285274"/>
          </a:xfrm>
          <a:prstGeom prst="rect">
            <a:avLst/>
          </a:prstGeom>
          <a:noFill/>
          <a:ln/>
        </p:spPr>
        <p:txBody>
          <a:bodyPr wrap="none" lIns="0" tIns="0" rIns="0" bIns="0" rtlCol="0" anchor="t"/>
          <a:lstStyle/>
          <a:p>
            <a:pPr marL="0" indent="0">
              <a:lnSpc>
                <a:spcPts val="2200"/>
              </a:lnSpc>
              <a:buNone/>
            </a:pPr>
            <a:r>
              <a:rPr lang="en-US" sz="1750" b="1" kern="0" spc="-54" dirty="0">
                <a:solidFill>
                  <a:srgbClr val="2B4150"/>
                </a:solidFill>
                <a:latin typeface="Montserrat Medium" panose="00000600000000000000" pitchFamily="2" charset="0"/>
                <a:ea typeface="MuseoModerno Bold" pitchFamily="34" charset="-122"/>
                <a:cs typeface="MuseoModerno Bold" pitchFamily="34" charset="-120"/>
              </a:rPr>
              <a:t>A. Điều kiện thời tiết</a:t>
            </a:r>
            <a:endParaRPr lang="en-US" sz="1750" dirty="0"/>
          </a:p>
        </p:txBody>
      </p:sp>
      <p:sp>
        <p:nvSpPr>
          <p:cNvPr id="6" name="Text 2"/>
          <p:cNvSpPr/>
          <p:nvPr/>
        </p:nvSpPr>
        <p:spPr>
          <a:xfrm>
            <a:off x="2464832" y="3236118"/>
            <a:ext cx="12165568" cy="292179"/>
          </a:xfrm>
          <a:prstGeom prst="rect">
            <a:avLst/>
          </a:prstGeom>
          <a:noFill/>
          <a:ln/>
        </p:spPr>
        <p:txBody>
          <a:bodyPr wrap="none" lIns="0" tIns="0" rIns="0" bIns="0" rtlCol="0" anchor="t"/>
          <a:lstStyle/>
          <a:p>
            <a:pPr marL="0" indent="0" algn="l">
              <a:lnSpc>
                <a:spcPts val="2300"/>
              </a:lnSpc>
              <a:buNone/>
            </a:pPr>
            <a:r>
              <a:rPr lang="en-US" sz="1400" b="1" kern="0" spc="-29" dirty="0">
                <a:solidFill>
                  <a:srgbClr val="2B4150"/>
                </a:solidFill>
                <a:latin typeface="PT Serif" pitchFamily="34" charset="0"/>
                <a:ea typeface="PT Serif" pitchFamily="34" charset="-122"/>
                <a:cs typeface="PT Serif" pitchFamily="34" charset="-120"/>
              </a:rPr>
              <a:t>Trời ẩm ướt/mưa</a:t>
            </a:r>
            <a:endParaRPr lang="en-US" sz="1400" dirty="0"/>
          </a:p>
        </p:txBody>
      </p:sp>
      <p:sp>
        <p:nvSpPr>
          <p:cNvPr id="7" name="Text 3"/>
          <p:cNvSpPr/>
          <p:nvPr/>
        </p:nvSpPr>
        <p:spPr>
          <a:xfrm>
            <a:off x="2464832" y="3637835"/>
            <a:ext cx="12165568" cy="292179"/>
          </a:xfrm>
          <a:prstGeom prst="rect">
            <a:avLst/>
          </a:prstGeom>
          <a:noFill/>
          <a:ln/>
        </p:spPr>
        <p:txBody>
          <a:bodyPr wrap="none" lIns="0" tIns="0" rIns="0" bIns="0" rtlCol="0" anchor="t"/>
          <a:lstStyle/>
          <a:p>
            <a:pPr marL="342900" indent="-342900" algn="l">
              <a:lnSpc>
                <a:spcPts val="2300"/>
              </a:lnSpc>
              <a:buSzPct val="100000"/>
              <a:buChar char="•"/>
            </a:pPr>
            <a:r>
              <a:rPr lang="en-US" sz="1400" kern="0" spc="-29" dirty="0">
                <a:solidFill>
                  <a:srgbClr val="2B4150"/>
                </a:solidFill>
                <a:latin typeface="PT Serif" pitchFamily="34" charset="0"/>
                <a:ea typeface="PT Serif" pitchFamily="34" charset="-122"/>
                <a:cs typeface="PT Serif" pitchFamily="34" charset="-120"/>
              </a:rPr>
              <a:t>Sàn trơn dễ trượt ngã, tăng nguy cơ rò rỉ điện hoặc chập mạch.</a:t>
            </a:r>
            <a:endParaRPr lang="en-US" sz="1400" dirty="0"/>
          </a:p>
        </p:txBody>
      </p:sp>
      <p:sp>
        <p:nvSpPr>
          <p:cNvPr id="8" name="Text 4"/>
          <p:cNvSpPr/>
          <p:nvPr/>
        </p:nvSpPr>
        <p:spPr>
          <a:xfrm>
            <a:off x="2464832" y="4404718"/>
            <a:ext cx="12165568" cy="292179"/>
          </a:xfrm>
          <a:prstGeom prst="rect">
            <a:avLst/>
          </a:prstGeom>
          <a:noFill/>
          <a:ln/>
        </p:spPr>
        <p:txBody>
          <a:bodyPr wrap="none" lIns="0" tIns="0" rIns="0" bIns="0" rtlCol="0" anchor="t"/>
          <a:lstStyle/>
          <a:p>
            <a:pPr marL="0" indent="0" algn="l">
              <a:lnSpc>
                <a:spcPts val="2300"/>
              </a:lnSpc>
              <a:buNone/>
            </a:pPr>
            <a:r>
              <a:rPr lang="en-US" sz="1400" b="1" kern="0" spc="-29" dirty="0">
                <a:solidFill>
                  <a:srgbClr val="2B4150"/>
                </a:solidFill>
                <a:latin typeface="PT Serif" pitchFamily="34" charset="0"/>
                <a:ea typeface="PT Serif" pitchFamily="34" charset="-122"/>
                <a:cs typeface="PT Serif" pitchFamily="34" charset="-120"/>
              </a:rPr>
              <a:t>Nắng nóng</a:t>
            </a:r>
            <a:endParaRPr lang="en-US" sz="1400" dirty="0"/>
          </a:p>
        </p:txBody>
      </p:sp>
      <p:sp>
        <p:nvSpPr>
          <p:cNvPr id="9" name="Text 5"/>
          <p:cNvSpPr/>
          <p:nvPr/>
        </p:nvSpPr>
        <p:spPr>
          <a:xfrm>
            <a:off x="2464832" y="4806435"/>
            <a:ext cx="12165568" cy="292179"/>
          </a:xfrm>
          <a:prstGeom prst="rect">
            <a:avLst/>
          </a:prstGeom>
          <a:noFill/>
          <a:ln/>
        </p:spPr>
        <p:txBody>
          <a:bodyPr wrap="none" lIns="0" tIns="0" rIns="0" bIns="0" rtlCol="0" anchor="t"/>
          <a:lstStyle/>
          <a:p>
            <a:pPr marL="342900" indent="-342900" algn="l">
              <a:lnSpc>
                <a:spcPts val="2300"/>
              </a:lnSpc>
              <a:buSzPct val="100000"/>
              <a:buChar char="•"/>
            </a:pPr>
            <a:r>
              <a:rPr lang="en-US" sz="1400" kern="0" spc="-29" dirty="0">
                <a:solidFill>
                  <a:srgbClr val="2B4150"/>
                </a:solidFill>
                <a:latin typeface="PT Serif" pitchFamily="34" charset="0"/>
                <a:ea typeface="PT Serif" pitchFamily="34" charset="-122"/>
                <a:cs typeface="PT Serif" pitchFamily="34" charset="-120"/>
              </a:rPr>
              <a:t>Máy dễ quá nhiệt, giảm hiệu suất và nguy cơ hỏng hóc.</a:t>
            </a:r>
            <a:endParaRPr lang="en-US" sz="1400" dirty="0"/>
          </a:p>
        </p:txBody>
      </p:sp>
      <p:sp>
        <p:nvSpPr>
          <p:cNvPr id="10" name="Text 6"/>
          <p:cNvSpPr/>
          <p:nvPr/>
        </p:nvSpPr>
        <p:spPr>
          <a:xfrm>
            <a:off x="2464832" y="5500330"/>
            <a:ext cx="12165568" cy="292179"/>
          </a:xfrm>
          <a:prstGeom prst="rect">
            <a:avLst/>
          </a:prstGeom>
          <a:noFill/>
          <a:ln/>
        </p:spPr>
        <p:txBody>
          <a:bodyPr wrap="none" lIns="0" tIns="0" rIns="0" bIns="0" rtlCol="0" anchor="t"/>
          <a:lstStyle/>
          <a:p>
            <a:pPr marL="0" indent="0" algn="l">
              <a:lnSpc>
                <a:spcPts val="2300"/>
              </a:lnSpc>
              <a:buNone/>
            </a:pPr>
            <a:r>
              <a:rPr lang="en-US" sz="1400" b="1" kern="0" spc="-29" dirty="0">
                <a:solidFill>
                  <a:srgbClr val="2B4150"/>
                </a:solidFill>
                <a:latin typeface="PT Serif" pitchFamily="34" charset="0"/>
                <a:ea typeface="PT Serif" pitchFamily="34" charset="-122"/>
                <a:cs typeface="PT Serif" pitchFamily="34" charset="-120"/>
              </a:rPr>
              <a:t>Thời tiết khắc nghiệt (bão, gió)</a:t>
            </a:r>
            <a:endParaRPr lang="en-US" sz="1400" dirty="0"/>
          </a:p>
        </p:txBody>
      </p:sp>
      <p:sp>
        <p:nvSpPr>
          <p:cNvPr id="11" name="Text 7"/>
          <p:cNvSpPr/>
          <p:nvPr/>
        </p:nvSpPr>
        <p:spPr>
          <a:xfrm>
            <a:off x="2464832" y="5902047"/>
            <a:ext cx="12165568" cy="292179"/>
          </a:xfrm>
          <a:prstGeom prst="rect">
            <a:avLst/>
          </a:prstGeom>
          <a:noFill/>
          <a:ln/>
        </p:spPr>
        <p:txBody>
          <a:bodyPr wrap="none" lIns="0" tIns="0" rIns="0" bIns="0" rtlCol="0" anchor="t"/>
          <a:lstStyle/>
          <a:p>
            <a:pPr marL="342900" indent="-342900" algn="l">
              <a:lnSpc>
                <a:spcPts val="2300"/>
              </a:lnSpc>
              <a:buSzPct val="100000"/>
              <a:buChar char="•"/>
            </a:pPr>
            <a:r>
              <a:rPr lang="en-US" sz="1400" kern="0" spc="-29" dirty="0">
                <a:solidFill>
                  <a:srgbClr val="2B4150"/>
                </a:solidFill>
                <a:latin typeface="PT Serif" pitchFamily="34" charset="0"/>
                <a:ea typeface="PT Serif" pitchFamily="34" charset="-122"/>
                <a:cs typeface="PT Serif" pitchFamily="34" charset="-120"/>
              </a:rPr>
              <a:t>Cản trở vận chuyển, ảnh hưởng tiến độ và an toàn.</a:t>
            </a:r>
            <a:endParaRPr lang="en-US" sz="1400" dirty="0"/>
          </a:p>
        </p:txBody>
      </p:sp>
      <p:sp>
        <p:nvSpPr>
          <p:cNvPr id="12" name="Rectangle 11">
            <a:extLst>
              <a:ext uri="{FF2B5EF4-FFF2-40B4-BE49-F238E27FC236}">
                <a16:creationId xmlns:a16="http://schemas.microsoft.com/office/drawing/2014/main" id="{C5925982-F87A-5010-56FA-3F654657C899}"/>
              </a:ext>
            </a:extLst>
          </p:cNvPr>
          <p:cNvSpPr/>
          <p:nvPr/>
        </p:nvSpPr>
        <p:spPr>
          <a:xfrm>
            <a:off x="1402906" y="3009013"/>
            <a:ext cx="663191" cy="239150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360545" y="553522"/>
            <a:ext cx="5909191" cy="4416147"/>
          </a:xfrm>
          <a:prstGeom prst="rect">
            <a:avLst/>
          </a:prstGeom>
        </p:spPr>
      </p:pic>
      <p:pic>
        <p:nvPicPr>
          <p:cNvPr id="3" name="Image 1" descr="preencoded.png"/>
          <p:cNvPicPr>
            <a:picLocks noChangeAspect="1"/>
          </p:cNvPicPr>
          <p:nvPr/>
        </p:nvPicPr>
        <p:blipFill>
          <a:blip r:embed="rId4"/>
          <a:stretch>
            <a:fillRect/>
          </a:stretch>
        </p:blipFill>
        <p:spPr>
          <a:xfrm>
            <a:off x="3004720" y="5355967"/>
            <a:ext cx="1003578" cy="2480667"/>
          </a:xfrm>
          <a:prstGeom prst="rect">
            <a:avLst/>
          </a:prstGeom>
        </p:spPr>
      </p:pic>
      <p:sp>
        <p:nvSpPr>
          <p:cNvPr id="4" name="Text 0"/>
          <p:cNvSpPr/>
          <p:nvPr/>
        </p:nvSpPr>
        <p:spPr>
          <a:xfrm>
            <a:off x="4309288" y="5556588"/>
            <a:ext cx="2610207" cy="313492"/>
          </a:xfrm>
          <a:prstGeom prst="rect">
            <a:avLst/>
          </a:prstGeom>
          <a:noFill/>
          <a:ln/>
        </p:spPr>
        <p:txBody>
          <a:bodyPr wrap="none" lIns="0" tIns="0" rIns="0" bIns="0" rtlCol="0" anchor="t"/>
          <a:lstStyle/>
          <a:p>
            <a:pPr marL="0" indent="0">
              <a:lnSpc>
                <a:spcPts val="2450"/>
              </a:lnSpc>
              <a:buNone/>
            </a:pPr>
            <a:r>
              <a:rPr lang="en-US" sz="1950" b="1" kern="0" spc="-59" dirty="0">
                <a:solidFill>
                  <a:srgbClr val="2B4150"/>
                </a:solidFill>
                <a:latin typeface="Montserrat Medium" panose="00000600000000000000" pitchFamily="2" charset="0"/>
                <a:ea typeface="MuseoModerno Bold" pitchFamily="34" charset="-122"/>
                <a:cs typeface="MuseoModerno Bold" pitchFamily="34" charset="-120"/>
              </a:rPr>
              <a:t>B. Môi trường làm việc</a:t>
            </a:r>
            <a:endParaRPr lang="en-US" sz="1950" dirty="0"/>
          </a:p>
        </p:txBody>
      </p:sp>
      <p:sp>
        <p:nvSpPr>
          <p:cNvPr id="5" name="Text 1"/>
          <p:cNvSpPr/>
          <p:nvPr/>
        </p:nvSpPr>
        <p:spPr>
          <a:xfrm>
            <a:off x="4309289" y="5990451"/>
            <a:ext cx="9786856" cy="321112"/>
          </a:xfrm>
          <a:prstGeom prst="rect">
            <a:avLst/>
          </a:prstGeom>
          <a:noFill/>
          <a:ln/>
        </p:spPr>
        <p:txBody>
          <a:bodyPr wrap="non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Không gian gọn gàng:</a:t>
            </a:r>
            <a:r>
              <a:rPr lang="en-US" sz="1550" kern="0" spc="-32" dirty="0">
                <a:solidFill>
                  <a:srgbClr val="2B4150"/>
                </a:solidFill>
                <a:latin typeface="PT Serif" pitchFamily="34" charset="0"/>
                <a:ea typeface="PT Serif" pitchFamily="34" charset="-122"/>
                <a:cs typeface="PT Serif" pitchFamily="34" charset="-120"/>
              </a:rPr>
              <a:t> Sắp xếp dụng cụ ngăn nắp giúp thao tác nhanh, giảm rủi ro tai nạn.</a:t>
            </a:r>
            <a:endParaRPr lang="en-US" sz="1550" dirty="0"/>
          </a:p>
        </p:txBody>
      </p:sp>
      <p:sp>
        <p:nvSpPr>
          <p:cNvPr id="6" name="Text 2"/>
          <p:cNvSpPr/>
          <p:nvPr/>
        </p:nvSpPr>
        <p:spPr>
          <a:xfrm>
            <a:off x="4309289" y="6431935"/>
            <a:ext cx="9786856" cy="321112"/>
          </a:xfrm>
          <a:prstGeom prst="rect">
            <a:avLst/>
          </a:prstGeom>
          <a:noFill/>
          <a:ln/>
        </p:spPr>
        <p:txBody>
          <a:bodyPr wrap="non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Ánh sáng đủ:</a:t>
            </a:r>
            <a:r>
              <a:rPr lang="en-US" sz="1550" kern="0" spc="-32" dirty="0">
                <a:solidFill>
                  <a:srgbClr val="2B4150"/>
                </a:solidFill>
                <a:latin typeface="PT Serif" pitchFamily="34" charset="0"/>
                <a:ea typeface="PT Serif" pitchFamily="34" charset="-122"/>
                <a:cs typeface="PT Serif" pitchFamily="34" charset="-120"/>
              </a:rPr>
              <a:t> Quan sát rõ máy móc và sản phẩm, hạn chế sai sót.</a:t>
            </a:r>
            <a:endParaRPr lang="en-US" sz="1550" dirty="0"/>
          </a:p>
        </p:txBody>
      </p:sp>
      <p:sp>
        <p:nvSpPr>
          <p:cNvPr id="7" name="Text 3"/>
          <p:cNvSpPr/>
          <p:nvPr/>
        </p:nvSpPr>
        <p:spPr>
          <a:xfrm>
            <a:off x="4309289" y="6873419"/>
            <a:ext cx="9786856" cy="321112"/>
          </a:xfrm>
          <a:prstGeom prst="rect">
            <a:avLst/>
          </a:prstGeom>
          <a:noFill/>
          <a:ln/>
        </p:spPr>
        <p:txBody>
          <a:bodyPr wrap="non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Tiếng ồn, rung động:</a:t>
            </a:r>
            <a:r>
              <a:rPr lang="en-US" sz="1550" kern="0" spc="-32" dirty="0">
                <a:solidFill>
                  <a:srgbClr val="2B4150"/>
                </a:solidFill>
                <a:latin typeface="PT Serif" pitchFamily="34" charset="0"/>
                <a:ea typeface="PT Serif" pitchFamily="34" charset="-122"/>
                <a:cs typeface="PT Serif" pitchFamily="34" charset="-120"/>
              </a:rPr>
              <a:t> Gây căng thẳng, giảm tập trung. Bảo trì máy định kỳ để giảm thiểu.</a:t>
            </a:r>
            <a:endParaRPr lang="en-US" sz="1550" dirty="0"/>
          </a:p>
        </p:txBody>
      </p:sp>
      <p:sp>
        <p:nvSpPr>
          <p:cNvPr id="8" name="Text 4"/>
          <p:cNvSpPr/>
          <p:nvPr/>
        </p:nvSpPr>
        <p:spPr>
          <a:xfrm>
            <a:off x="4309289" y="7314903"/>
            <a:ext cx="9786856" cy="321112"/>
          </a:xfrm>
          <a:prstGeom prst="rect">
            <a:avLst/>
          </a:prstGeom>
          <a:noFill/>
          <a:ln/>
        </p:spPr>
        <p:txBody>
          <a:bodyPr wrap="non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Điều kiện nhiệt độ, độ ẩm:</a:t>
            </a:r>
            <a:r>
              <a:rPr lang="en-US" sz="1550" kern="0" spc="-32" dirty="0">
                <a:solidFill>
                  <a:srgbClr val="2B4150"/>
                </a:solidFill>
                <a:latin typeface="PT Serif" pitchFamily="34" charset="0"/>
                <a:ea typeface="PT Serif" pitchFamily="34" charset="-122"/>
                <a:cs typeface="PT Serif" pitchFamily="34" charset="-120"/>
              </a:rPr>
              <a:t> Ảnh hưởng hiệu suất, cần duy trì môi trường tối ưu.</a:t>
            </a:r>
            <a:endParaRPr lang="en-US" sz="1550" dirty="0"/>
          </a:p>
        </p:txBody>
      </p:sp>
      <p:sp>
        <p:nvSpPr>
          <p:cNvPr id="9" name="Rectangle 8">
            <a:extLst>
              <a:ext uri="{FF2B5EF4-FFF2-40B4-BE49-F238E27FC236}">
                <a16:creationId xmlns:a16="http://schemas.microsoft.com/office/drawing/2014/main" id="{9ED1719C-2ED9-A24B-E9B6-F654962C5CE8}"/>
              </a:ext>
            </a:extLst>
          </p:cNvPr>
          <p:cNvSpPr/>
          <p:nvPr/>
        </p:nvSpPr>
        <p:spPr>
          <a:xfrm>
            <a:off x="3164007" y="6239809"/>
            <a:ext cx="663191" cy="1396206"/>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808950" y="2501384"/>
            <a:ext cx="3794760" cy="3208020"/>
          </a:xfrm>
          <a:prstGeom prst="rect">
            <a:avLst/>
          </a:prstGeom>
        </p:spPr>
      </p:pic>
      <p:pic>
        <p:nvPicPr>
          <p:cNvPr id="4" name="Image 2" descr="preencoded.png"/>
          <p:cNvPicPr>
            <a:picLocks noChangeAspect="1"/>
          </p:cNvPicPr>
          <p:nvPr/>
        </p:nvPicPr>
        <p:blipFill>
          <a:blip r:embed="rId4"/>
          <a:stretch>
            <a:fillRect/>
          </a:stretch>
        </p:blipFill>
        <p:spPr>
          <a:xfrm>
            <a:off x="793790" y="2293263"/>
            <a:ext cx="1134070" cy="4469278"/>
          </a:xfrm>
          <a:prstGeom prst="rect">
            <a:avLst/>
          </a:prstGeom>
        </p:spPr>
      </p:pic>
      <p:sp>
        <p:nvSpPr>
          <p:cNvPr id="5" name="Text 0"/>
          <p:cNvSpPr/>
          <p:nvPr/>
        </p:nvSpPr>
        <p:spPr>
          <a:xfrm>
            <a:off x="2268022" y="2289847"/>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C. Tình trạng kỹ thuật</a:t>
            </a:r>
            <a:endParaRPr lang="en-US" sz="2200" dirty="0"/>
          </a:p>
        </p:txBody>
      </p:sp>
      <p:sp>
        <p:nvSpPr>
          <p:cNvPr id="6" name="Text 1"/>
          <p:cNvSpPr/>
          <p:nvPr/>
        </p:nvSpPr>
        <p:spPr>
          <a:xfrm>
            <a:off x="2268022" y="3010495"/>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trì định kỳ:</a:t>
            </a:r>
            <a:r>
              <a:rPr lang="en-US" sz="1750" kern="0" spc="-36" dirty="0">
                <a:solidFill>
                  <a:srgbClr val="2B4150"/>
                </a:solidFill>
                <a:latin typeface="PT Serif" pitchFamily="34" charset="0"/>
                <a:ea typeface="PT Serif" pitchFamily="34" charset="-122"/>
                <a:cs typeface="PT Serif" pitchFamily="34" charset="-120"/>
              </a:rPr>
              <a:t> Giúp máy hoạt động ổn định, nâng cao hiệu suất, giảm thời gian và chi phí.</a:t>
            </a:r>
            <a:endParaRPr lang="en-US" sz="1750" dirty="0"/>
          </a:p>
        </p:txBody>
      </p:sp>
      <p:sp>
        <p:nvSpPr>
          <p:cNvPr id="7" name="Text 2"/>
          <p:cNvSpPr/>
          <p:nvPr/>
        </p:nvSpPr>
        <p:spPr>
          <a:xfrm>
            <a:off x="2268022" y="4102618"/>
            <a:ext cx="60821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lưỡi cắt, motor và bộ phận cơ khí:</a:t>
            </a:r>
            <a:r>
              <a:rPr lang="en-US" sz="1750" kern="0" spc="-36" dirty="0">
                <a:solidFill>
                  <a:srgbClr val="2B4150"/>
                </a:solidFill>
                <a:latin typeface="PT Serif" pitchFamily="34" charset="0"/>
                <a:ea typeface="PT Serif" pitchFamily="34" charset="-122"/>
                <a:cs typeface="PT Serif" pitchFamily="34" charset="-120"/>
              </a:rPr>
              <a:t> Đảm bảo không hao mòn, hư hỏng. Lưỡi cắt cùn tăng áp lực lên máy, dễ gây hỏng hóc.</a:t>
            </a:r>
            <a:endParaRPr lang="en-US" sz="1750" dirty="0"/>
          </a:p>
        </p:txBody>
      </p:sp>
      <p:sp>
        <p:nvSpPr>
          <p:cNvPr id="8" name="Text 3"/>
          <p:cNvSpPr/>
          <p:nvPr/>
        </p:nvSpPr>
        <p:spPr>
          <a:xfrm>
            <a:off x="2268022" y="5557644"/>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điện và điều khiển:</a:t>
            </a:r>
            <a:r>
              <a:rPr lang="en-US" sz="1750" kern="0" spc="-36" dirty="0">
                <a:solidFill>
                  <a:srgbClr val="2B4150"/>
                </a:solidFill>
                <a:latin typeface="PT Serif" pitchFamily="34" charset="0"/>
                <a:ea typeface="PT Serif" pitchFamily="34" charset="-122"/>
                <a:cs typeface="PT Serif" pitchFamily="34" charset="-120"/>
              </a:rPr>
              <a:t> Trục trặc có thể gây tai nạn nghiêm trọng.</a:t>
            </a:r>
            <a:endParaRPr lang="en-US" sz="1750" dirty="0"/>
          </a:p>
        </p:txBody>
      </p:sp>
      <p:sp>
        <p:nvSpPr>
          <p:cNvPr id="9" name="Rectangle 8">
            <a:extLst>
              <a:ext uri="{FF2B5EF4-FFF2-40B4-BE49-F238E27FC236}">
                <a16:creationId xmlns:a16="http://schemas.microsoft.com/office/drawing/2014/main" id="{EBD48E4C-90D7-7B49-BB94-5EEA143C9939}"/>
              </a:ext>
            </a:extLst>
          </p:cNvPr>
          <p:cNvSpPr/>
          <p:nvPr/>
        </p:nvSpPr>
        <p:spPr>
          <a:xfrm>
            <a:off x="1026690" y="3164196"/>
            <a:ext cx="663191" cy="239150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1128117"/>
            <a:ext cx="1134070" cy="5973366"/>
          </a:xfrm>
          <a:prstGeom prst="rect">
            <a:avLst/>
          </a:prstGeom>
        </p:spPr>
      </p:pic>
      <p:sp>
        <p:nvSpPr>
          <p:cNvPr id="3" name="Text 0"/>
          <p:cNvSpPr/>
          <p:nvPr/>
        </p:nvSpPr>
        <p:spPr>
          <a:xfrm>
            <a:off x="4692015" y="1354931"/>
            <a:ext cx="6720483"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D. Kiến thức an toàn và kỹ năng của người lao động</a:t>
            </a:r>
            <a:endParaRPr lang="en-US" sz="2200" dirty="0"/>
          </a:p>
        </p:txBody>
      </p:sp>
      <p:pic>
        <p:nvPicPr>
          <p:cNvPr id="4" name="Image 1" descr="preencoded.png"/>
          <p:cNvPicPr>
            <a:picLocks noChangeAspect="1"/>
          </p:cNvPicPr>
          <p:nvPr/>
        </p:nvPicPr>
        <p:blipFill>
          <a:blip r:embed="rId4"/>
          <a:stretch>
            <a:fillRect/>
          </a:stretch>
        </p:blipFill>
        <p:spPr>
          <a:xfrm>
            <a:off x="6703933" y="1964412"/>
            <a:ext cx="2696647" cy="2319099"/>
          </a:xfrm>
          <a:prstGeom prst="rect">
            <a:avLst/>
          </a:prstGeom>
        </p:spPr>
      </p:pic>
      <p:sp>
        <p:nvSpPr>
          <p:cNvPr id="5" name="Text 1"/>
          <p:cNvSpPr/>
          <p:nvPr/>
        </p:nvSpPr>
        <p:spPr>
          <a:xfrm>
            <a:off x="2268022" y="4538663"/>
            <a:ext cx="115685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Kiến thức an toàn:</a:t>
            </a:r>
            <a:r>
              <a:rPr lang="en-US" sz="1750" kern="0" spc="-36" dirty="0">
                <a:solidFill>
                  <a:srgbClr val="2B4150"/>
                </a:solidFill>
                <a:latin typeface="PT Serif" pitchFamily="34" charset="0"/>
                <a:ea typeface="PT Serif" pitchFamily="34" charset="-122"/>
                <a:cs typeface="PT Serif" pitchFamily="34" charset="-120"/>
              </a:rPr>
              <a:t> Nắm vững quy trình vận hành, giao thức an toàn và xử lý sự cố giúp giảm tai nạn, bảo vệ bản thân và đồng nghiệp.</a:t>
            </a:r>
            <a:endParaRPr lang="en-US" sz="1750" dirty="0"/>
          </a:p>
        </p:txBody>
      </p:sp>
      <p:sp>
        <p:nvSpPr>
          <p:cNvPr id="6" name="Text 2"/>
          <p:cNvSpPr/>
          <p:nvPr/>
        </p:nvSpPr>
        <p:spPr>
          <a:xfrm>
            <a:off x="2268022" y="5423059"/>
            <a:ext cx="1219155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Kỹ năng thực hành:</a:t>
            </a:r>
            <a:r>
              <a:rPr lang="en-US" sz="1750" kern="0" spc="-36" dirty="0">
                <a:solidFill>
                  <a:srgbClr val="2B4150"/>
                </a:solidFill>
                <a:latin typeface="PT Serif" pitchFamily="34" charset="0"/>
                <a:ea typeface="PT Serif" pitchFamily="34" charset="-122"/>
                <a:cs typeface="PT Serif" pitchFamily="34" charset="-120"/>
              </a:rPr>
              <a:t> Điều chỉnh, kiểm tra máy và xử lý bất thường kịp thời giúp duy trì hoạt động ổn định, giảm thiệt hại.</a:t>
            </a:r>
            <a:endParaRPr lang="en-US" sz="1750" dirty="0"/>
          </a:p>
        </p:txBody>
      </p:sp>
      <p:sp>
        <p:nvSpPr>
          <p:cNvPr id="7" name="Text 3"/>
          <p:cNvSpPr/>
          <p:nvPr/>
        </p:nvSpPr>
        <p:spPr>
          <a:xfrm>
            <a:off x="2268022" y="6148864"/>
            <a:ext cx="119905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định kỳ:</a:t>
            </a:r>
            <a:r>
              <a:rPr lang="en-US" sz="1750" kern="0" spc="-36" dirty="0">
                <a:solidFill>
                  <a:srgbClr val="2B4150"/>
                </a:solidFill>
                <a:latin typeface="PT Serif" pitchFamily="34" charset="0"/>
                <a:ea typeface="PT Serif" pitchFamily="34" charset="-122"/>
                <a:cs typeface="PT Serif" pitchFamily="34" charset="-120"/>
              </a:rPr>
              <a:t> Cập nhật quy định mới, công nghệ và phương pháp làm việc an toàn, nâng cao năng suất và chất lượng sản phẩm.</a:t>
            </a:r>
            <a:endParaRPr lang="en-US" sz="1750" dirty="0"/>
          </a:p>
        </p:txBody>
      </p:sp>
      <p:sp>
        <p:nvSpPr>
          <p:cNvPr id="8" name="Rectangle 7">
            <a:extLst>
              <a:ext uri="{FF2B5EF4-FFF2-40B4-BE49-F238E27FC236}">
                <a16:creationId xmlns:a16="http://schemas.microsoft.com/office/drawing/2014/main" id="{88E227C8-A5EA-A839-3C32-62C8546CE15D}"/>
              </a:ext>
            </a:extLst>
          </p:cNvPr>
          <p:cNvSpPr/>
          <p:nvPr/>
        </p:nvSpPr>
        <p:spPr>
          <a:xfrm>
            <a:off x="958803" y="3324930"/>
            <a:ext cx="663191" cy="239150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93790" y="2169438"/>
            <a:ext cx="8127087" cy="425291"/>
          </a:xfrm>
          <a:prstGeom prst="rect">
            <a:avLst/>
          </a:prstGeom>
          <a:noFill/>
          <a:ln/>
        </p:spPr>
        <p:txBody>
          <a:bodyPr wrap="none" lIns="0" tIns="0" rIns="0" bIns="0" rtlCol="0" anchor="t"/>
          <a:lstStyle/>
          <a:p>
            <a:pPr marL="0" indent="0">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VII. Đào tạo an toàn lao động về kỹ năng vận hành</a:t>
            </a:r>
            <a:endParaRPr lang="en-US" sz="2650" dirty="0"/>
          </a:p>
        </p:txBody>
      </p:sp>
      <p:sp>
        <p:nvSpPr>
          <p:cNvPr id="3" name="Shape 1"/>
          <p:cNvSpPr/>
          <p:nvPr/>
        </p:nvSpPr>
        <p:spPr>
          <a:xfrm>
            <a:off x="793790" y="3048357"/>
            <a:ext cx="13042821" cy="3011686"/>
          </a:xfrm>
          <a:prstGeom prst="roundRect">
            <a:avLst>
              <a:gd name="adj" fmla="val 3163"/>
            </a:avLst>
          </a:prstGeom>
          <a:solidFill>
            <a:srgbClr val="124E73"/>
          </a:solidFill>
          <a:ln w="7620">
            <a:solidFill>
              <a:srgbClr val="2B678C"/>
            </a:solidFill>
            <a:prstDash val="solid"/>
          </a:ln>
        </p:spPr>
      </p:sp>
      <p:sp>
        <p:nvSpPr>
          <p:cNvPr id="4" name="Text 2"/>
          <p:cNvSpPr/>
          <p:nvPr/>
        </p:nvSpPr>
        <p:spPr>
          <a:xfrm>
            <a:off x="1028224" y="3282791"/>
            <a:ext cx="5601176" cy="354330"/>
          </a:xfrm>
          <a:prstGeom prst="rect">
            <a:avLst/>
          </a:prstGeom>
          <a:noFill/>
          <a:ln/>
        </p:spPr>
        <p:txBody>
          <a:bodyPr wrap="none" lIns="0" tIns="0" rIns="0" bIns="0" rtlCol="0" anchor="t"/>
          <a:lstStyle/>
          <a:p>
            <a:pPr marL="0" indent="0">
              <a:lnSpc>
                <a:spcPts val="2750"/>
              </a:lnSpc>
              <a:buNone/>
            </a:pPr>
            <a:r>
              <a:rPr lang="en-US" sz="2800" b="1" kern="0" spc="-67" dirty="0">
                <a:solidFill>
                  <a:srgbClr val="FFFFFF"/>
                </a:solidFill>
                <a:latin typeface="Montserrat Medium" panose="00000600000000000000" pitchFamily="2" charset="0"/>
                <a:ea typeface="MuseoModerno Bold" pitchFamily="34" charset="-122"/>
                <a:cs typeface="MuseoModerno Bold" pitchFamily="34" charset="-120"/>
              </a:rPr>
              <a:t>A. Tại sao cần đào tạo cho người vận hành?</a:t>
            </a:r>
            <a:endParaRPr lang="en-US" sz="2800" dirty="0"/>
          </a:p>
        </p:txBody>
      </p:sp>
      <p:sp>
        <p:nvSpPr>
          <p:cNvPr id="5" name="Text 3"/>
          <p:cNvSpPr/>
          <p:nvPr/>
        </p:nvSpPr>
        <p:spPr>
          <a:xfrm>
            <a:off x="1028224" y="3773210"/>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Kiến thức an toàn:</a:t>
            </a:r>
            <a:r>
              <a:rPr lang="en-US" sz="1750" kern="0" spc="-36" dirty="0">
                <a:solidFill>
                  <a:srgbClr val="FFFFFF"/>
                </a:solidFill>
                <a:latin typeface="PT Serif" pitchFamily="34" charset="0"/>
                <a:ea typeface="PT Serif" pitchFamily="34" charset="-122"/>
                <a:cs typeface="PT Serif" pitchFamily="34" charset="-120"/>
              </a:rPr>
              <a:t> Giúp nhận diện rủi ro và hiểu quy trình an toàn, giảm nguy cơ tai nạn.</a:t>
            </a:r>
            <a:endParaRPr lang="en-US" sz="1750" dirty="0"/>
          </a:p>
        </p:txBody>
      </p:sp>
      <p:sp>
        <p:nvSpPr>
          <p:cNvPr id="6" name="Text 4"/>
          <p:cNvSpPr/>
          <p:nvPr/>
        </p:nvSpPr>
        <p:spPr>
          <a:xfrm>
            <a:off x="1028224" y="4215408"/>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Sử dụng thiết bị bảo hộ:</a:t>
            </a:r>
            <a:r>
              <a:rPr lang="en-US" sz="1750" kern="0" spc="-36" dirty="0">
                <a:solidFill>
                  <a:srgbClr val="FFFFFF"/>
                </a:solidFill>
                <a:latin typeface="PT Serif" pitchFamily="34" charset="0"/>
                <a:ea typeface="PT Serif" pitchFamily="34" charset="-122"/>
                <a:cs typeface="PT Serif" pitchFamily="34" charset="-120"/>
              </a:rPr>
              <a:t> Đảm bảo an toàn cá nhân và bảo vệ người xung quanh trong môi trường làm việc.</a:t>
            </a:r>
            <a:endParaRPr lang="en-US" sz="1750" dirty="0"/>
          </a:p>
        </p:txBody>
      </p:sp>
      <p:sp>
        <p:nvSpPr>
          <p:cNvPr id="7" name="Text 5"/>
          <p:cNvSpPr/>
          <p:nvPr/>
        </p:nvSpPr>
        <p:spPr>
          <a:xfrm>
            <a:off x="1028224" y="4657606"/>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Nâng cao hiệu suất làm việc:</a:t>
            </a:r>
            <a:r>
              <a:rPr lang="en-US" sz="1750" kern="0" spc="-36" dirty="0">
                <a:solidFill>
                  <a:srgbClr val="FFFFFF"/>
                </a:solidFill>
                <a:latin typeface="PT Serif" pitchFamily="34" charset="0"/>
                <a:ea typeface="PT Serif" pitchFamily="34" charset="-122"/>
                <a:cs typeface="PT Serif" pitchFamily="34" charset="-120"/>
              </a:rPr>
              <a:t> Hiểu rõ cách vận hành và bảo trì máy móc, giúp tăng năng suất sản xuất.</a:t>
            </a:r>
            <a:endParaRPr lang="en-US" sz="1750" dirty="0"/>
          </a:p>
        </p:txBody>
      </p:sp>
      <p:sp>
        <p:nvSpPr>
          <p:cNvPr id="8" name="Text 6"/>
          <p:cNvSpPr/>
          <p:nvPr/>
        </p:nvSpPr>
        <p:spPr>
          <a:xfrm>
            <a:off x="1028224" y="5099804"/>
            <a:ext cx="125739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Đội ngũ chuyên nghiệp:</a:t>
            </a:r>
            <a:r>
              <a:rPr lang="en-US" sz="1750" kern="0" spc="-36" dirty="0">
                <a:solidFill>
                  <a:srgbClr val="FFFFFF"/>
                </a:solidFill>
                <a:latin typeface="PT Serif" pitchFamily="34" charset="0"/>
                <a:ea typeface="PT Serif" pitchFamily="34" charset="-122"/>
                <a:cs typeface="PT Serif" pitchFamily="34" charset="-120"/>
              </a:rPr>
              <a:t> Đào tạo vững chắc giúp tiết kiệm chi phí, xử lý sự cố hiệu quả và xây dựng đội ngũ lao động chuyên nghiệp.</a:t>
            </a:r>
            <a:endParaRPr lang="en-US" sz="1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656767" y="283488"/>
            <a:ext cx="7316867" cy="2268260"/>
          </a:xfrm>
          <a:prstGeom prst="rect">
            <a:avLst/>
          </a:prstGeom>
        </p:spPr>
      </p:pic>
      <p:sp>
        <p:nvSpPr>
          <p:cNvPr id="3" name="Shape 0"/>
          <p:cNvSpPr/>
          <p:nvPr/>
        </p:nvSpPr>
        <p:spPr>
          <a:xfrm>
            <a:off x="793790" y="3635216"/>
            <a:ext cx="13042821" cy="3794284"/>
          </a:xfrm>
          <a:prstGeom prst="roundRect">
            <a:avLst>
              <a:gd name="adj" fmla="val 2511"/>
            </a:avLst>
          </a:prstGeom>
          <a:solidFill>
            <a:srgbClr val="910D0D"/>
          </a:solidFill>
          <a:ln w="7620">
            <a:solidFill>
              <a:srgbClr val="AA2626"/>
            </a:solidFill>
            <a:prstDash val="solid"/>
          </a:ln>
        </p:spPr>
      </p:sp>
      <p:sp>
        <p:nvSpPr>
          <p:cNvPr id="4" name="Text 1"/>
          <p:cNvSpPr/>
          <p:nvPr/>
        </p:nvSpPr>
        <p:spPr>
          <a:xfrm>
            <a:off x="1028224" y="3869650"/>
            <a:ext cx="4139089" cy="354330"/>
          </a:xfrm>
          <a:prstGeom prst="rect">
            <a:avLst/>
          </a:prstGeom>
          <a:noFill/>
          <a:ln/>
        </p:spPr>
        <p:txBody>
          <a:bodyPr wrap="none" lIns="0" tIns="0" rIns="0" bIns="0" rtlCol="0" anchor="t"/>
          <a:lstStyle/>
          <a:p>
            <a:pPr marL="0" indent="0">
              <a:lnSpc>
                <a:spcPts val="2750"/>
              </a:lnSpc>
              <a:buNone/>
            </a:pPr>
            <a:r>
              <a:rPr lang="en-US" sz="2800" b="1" kern="0" spc="-67" dirty="0">
                <a:solidFill>
                  <a:srgbClr val="FFFFFF"/>
                </a:solidFill>
                <a:latin typeface="Montserrat Medium" panose="00000600000000000000" pitchFamily="2" charset="0"/>
                <a:ea typeface="MuseoModerno Bold" pitchFamily="34" charset="-122"/>
                <a:cs typeface="MuseoModerno Bold" pitchFamily="34" charset="-120"/>
              </a:rPr>
              <a:t>B. Huấn luyện an toàn lao động</a:t>
            </a:r>
            <a:endParaRPr lang="en-US" sz="2800" dirty="0"/>
          </a:p>
        </p:txBody>
      </p:sp>
      <p:sp>
        <p:nvSpPr>
          <p:cNvPr id="5" name="Text 2"/>
          <p:cNvSpPr/>
          <p:nvPr/>
        </p:nvSpPr>
        <p:spPr>
          <a:xfrm>
            <a:off x="1028224" y="4360069"/>
            <a:ext cx="12573953" cy="725805"/>
          </a:xfrm>
          <a:prstGeom prst="rect">
            <a:avLst/>
          </a:prstGeom>
          <a:noFill/>
          <a:ln/>
        </p:spPr>
        <p:txBody>
          <a:bodyPr wrap="square" lIns="0" tIns="0" rIns="0" bIns="0" rtlCol="0" anchor="t"/>
          <a:lstStyle/>
          <a:p>
            <a:pPr marL="0" indent="0">
              <a:lnSpc>
                <a:spcPts val="2850"/>
              </a:lnSpc>
              <a:buNone/>
            </a:pPr>
            <a:r>
              <a:rPr lang="en-US" sz="1750" b="1" kern="0" spc="-36" dirty="0">
                <a:solidFill>
                  <a:srgbClr val="FFFFFF"/>
                </a:solidFill>
                <a:latin typeface="PT Serif" pitchFamily="34" charset="0"/>
                <a:ea typeface="PT Serif" pitchFamily="34" charset="-122"/>
                <a:cs typeface="PT Serif" pitchFamily="34" charset="-120"/>
              </a:rPr>
              <a:t>An Toàn Nam Việt</a:t>
            </a:r>
            <a:r>
              <a:rPr lang="en-US" sz="1750" kern="0" spc="-36" dirty="0">
                <a:solidFill>
                  <a:srgbClr val="FFFFFF"/>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nhà máy, công trường xây dựng trên toàn quốc.</a:t>
            </a:r>
            <a:endParaRPr lang="en-US" sz="1750" dirty="0"/>
          </a:p>
        </p:txBody>
      </p:sp>
      <p:sp>
        <p:nvSpPr>
          <p:cNvPr id="6" name="Text 3"/>
          <p:cNvSpPr/>
          <p:nvPr/>
        </p:nvSpPr>
        <p:spPr>
          <a:xfrm>
            <a:off x="1028224" y="5221962"/>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Chuẩn bị chu đáo</a:t>
            </a:r>
            <a:r>
              <a:rPr lang="en-US" sz="1750" kern="0" spc="-36" dirty="0">
                <a:solidFill>
                  <a:srgbClr val="FFFFFF"/>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750" dirty="0"/>
          </a:p>
        </p:txBody>
      </p:sp>
      <p:sp>
        <p:nvSpPr>
          <p:cNvPr id="7" name="Text 4"/>
          <p:cNvSpPr/>
          <p:nvPr/>
        </p:nvSpPr>
        <p:spPr>
          <a:xfrm>
            <a:off x="1028224" y="5664160"/>
            <a:ext cx="125739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Giảng viên</a:t>
            </a:r>
            <a:r>
              <a:rPr lang="en-US" sz="1750" kern="0" spc="-36" dirty="0">
                <a:solidFill>
                  <a:srgbClr val="FFFFFF"/>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750" dirty="0"/>
          </a:p>
        </p:txBody>
      </p:sp>
      <p:sp>
        <p:nvSpPr>
          <p:cNvPr id="8" name="Text 5"/>
          <p:cNvSpPr/>
          <p:nvPr/>
        </p:nvSpPr>
        <p:spPr>
          <a:xfrm>
            <a:off x="1028224" y="6469261"/>
            <a:ext cx="125739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Bài giảng</a:t>
            </a:r>
            <a:r>
              <a:rPr lang="en-US" sz="1750" kern="0" spc="-36" dirty="0">
                <a:solidFill>
                  <a:srgbClr val="FFFFFF"/>
                </a:solidFill>
                <a:latin typeface="PT Serif" pitchFamily="34" charset="0"/>
                <a:ea typeface="PT Serif" pitchFamily="34" charset="-122"/>
                <a:cs typeface="PT Serif" pitchFamily="34" charset="-120"/>
              </a:rPr>
              <a:t> sinh động, dễ hiểu, bám sát </a:t>
            </a:r>
            <a:r>
              <a:rPr lang="en-US" sz="1750" b="1" kern="0" spc="-36" dirty="0">
                <a:solidFill>
                  <a:srgbClr val="FFFFFF"/>
                </a:solidFill>
                <a:latin typeface="PT Serif" pitchFamily="34" charset="0"/>
                <a:ea typeface="PT Serif" pitchFamily="34" charset="-122"/>
                <a:cs typeface="PT Serif" pitchFamily="34" charset="-120"/>
              </a:rPr>
              <a:t>Nghị định 44/2016/NĐ-CP</a:t>
            </a:r>
            <a:r>
              <a:rPr lang="en-US" sz="1750" kern="0" spc="-36" dirty="0">
                <a:solidFill>
                  <a:srgbClr val="FFFFFF"/>
                </a:solidFill>
                <a:latin typeface="PT Serif" pitchFamily="34" charset="0"/>
                <a:ea typeface="PT Serif" pitchFamily="34" charset="-122"/>
                <a:cs typeface="PT Serif" pitchFamily="34" charset="-120"/>
              </a:rPr>
              <a:t>, giúp người lao động hiểu và áp dụng biện pháp an toàn hiệu quả trong công việc.</a:t>
            </a:r>
            <a:endParaRPr lang="en-US" sz="1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27371" y="2851785"/>
            <a:ext cx="4419540" cy="4419540"/>
          </a:xfrm>
          <a:prstGeom prst="rect">
            <a:avLst/>
          </a:prstGeom>
        </p:spPr>
      </p:pic>
      <p:sp>
        <p:nvSpPr>
          <p:cNvPr id="3" name="Text 0"/>
          <p:cNvSpPr/>
          <p:nvPr/>
        </p:nvSpPr>
        <p:spPr>
          <a:xfrm>
            <a:off x="708720" y="828366"/>
            <a:ext cx="9045416"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VIII. Ý nghĩa của an toàn lao động</a:t>
            </a:r>
            <a:endParaRPr lang="en-US" sz="4450" dirty="0"/>
          </a:p>
        </p:txBody>
      </p:sp>
      <p:sp>
        <p:nvSpPr>
          <p:cNvPr id="4" name="Shape 1"/>
          <p:cNvSpPr/>
          <p:nvPr/>
        </p:nvSpPr>
        <p:spPr>
          <a:xfrm>
            <a:off x="891896" y="2596634"/>
            <a:ext cx="45719" cy="4674691"/>
          </a:xfrm>
          <a:prstGeom prst="roundRect">
            <a:avLst>
              <a:gd name="adj" fmla="val 312558"/>
            </a:avLst>
          </a:prstGeom>
          <a:solidFill>
            <a:srgbClr val="B9D0DE"/>
          </a:solidFill>
          <a:ln/>
        </p:spPr>
      </p:sp>
      <p:sp>
        <p:nvSpPr>
          <p:cNvPr id="5" name="Shape 2"/>
          <p:cNvSpPr/>
          <p:nvPr/>
        </p:nvSpPr>
        <p:spPr>
          <a:xfrm>
            <a:off x="1075075" y="3034903"/>
            <a:ext cx="793790" cy="30480"/>
          </a:xfrm>
          <a:prstGeom prst="roundRect">
            <a:avLst>
              <a:gd name="adj" fmla="val 312558"/>
            </a:avLst>
          </a:prstGeom>
          <a:solidFill>
            <a:srgbClr val="2B678C"/>
          </a:solidFill>
          <a:ln/>
        </p:spPr>
      </p:sp>
      <p:sp>
        <p:nvSpPr>
          <p:cNvPr id="6" name="Shape 3"/>
          <p:cNvSpPr/>
          <p:nvPr/>
        </p:nvSpPr>
        <p:spPr>
          <a:xfrm>
            <a:off x="708720" y="2851785"/>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2823448"/>
            <a:ext cx="6723578"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A. Tầm quan trọng của việc duy trì an toàn lao động</a:t>
            </a:r>
            <a:endParaRPr lang="en-US" sz="2800" dirty="0"/>
          </a:p>
        </p:txBody>
      </p:sp>
      <p:sp>
        <p:nvSpPr>
          <p:cNvPr id="8" name="Text 5"/>
          <p:cNvSpPr/>
          <p:nvPr/>
        </p:nvSpPr>
        <p:spPr>
          <a:xfrm>
            <a:off x="2077164" y="3355001"/>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 và tính mạng:</a:t>
            </a:r>
            <a:r>
              <a:rPr lang="en-US" sz="1750" kern="0" spc="-36" dirty="0">
                <a:solidFill>
                  <a:srgbClr val="2B4150"/>
                </a:solidFill>
                <a:latin typeface="PT Serif" pitchFamily="34" charset="0"/>
                <a:ea typeface="PT Serif" pitchFamily="34" charset="-122"/>
                <a:cs typeface="PT Serif" pitchFamily="34" charset="-120"/>
              </a:rPr>
              <a:t> Giảm nguy cơ tai nạn, tạo sự tin tưởng và lòng trung thành từ nhân viên.</a:t>
            </a:r>
            <a:endParaRPr lang="en-US" sz="1750" dirty="0"/>
          </a:p>
        </p:txBody>
      </p:sp>
      <p:sp>
        <p:nvSpPr>
          <p:cNvPr id="9" name="Text 6"/>
          <p:cNvSpPr/>
          <p:nvPr/>
        </p:nvSpPr>
        <p:spPr>
          <a:xfrm>
            <a:off x="2077164" y="4276307"/>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Quy trình vận hành hệ thống:</a:t>
            </a:r>
            <a:r>
              <a:rPr lang="en-US" sz="1750" kern="0" spc="-36" dirty="0">
                <a:solidFill>
                  <a:srgbClr val="2B4150"/>
                </a:solidFill>
                <a:latin typeface="PT Serif" pitchFamily="34" charset="0"/>
                <a:ea typeface="PT Serif" pitchFamily="34" charset="-122"/>
                <a:cs typeface="PT Serif" pitchFamily="34" charset="-120"/>
              </a:rPr>
              <a:t> An toàn giúp tránh sự cố, bảo vệ tài sản, giảm chi phí sửa chữa và bồi thường.</a:t>
            </a:r>
            <a:endParaRPr lang="en-US" sz="1750" dirty="0"/>
          </a:p>
        </p:txBody>
      </p:sp>
      <p:sp>
        <p:nvSpPr>
          <p:cNvPr id="10" name="Text 7"/>
          <p:cNvSpPr/>
          <p:nvPr/>
        </p:nvSpPr>
        <p:spPr>
          <a:xfrm>
            <a:off x="2077164" y="5286970"/>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Nâng cao năng suất và chất lượng sản phẩm:</a:t>
            </a:r>
            <a:r>
              <a:rPr lang="en-US" sz="1750" kern="0" spc="-36" dirty="0">
                <a:solidFill>
                  <a:srgbClr val="2B4150"/>
                </a:solidFill>
                <a:latin typeface="PT Serif" pitchFamily="34" charset="0"/>
                <a:ea typeface="PT Serif" pitchFamily="34" charset="-122"/>
                <a:cs typeface="PT Serif" pitchFamily="34" charset="-120"/>
              </a:rPr>
              <a:t> Môi trường an toàn tạo tâm lý thoải mái, nâng cao hiệu quả làm việc.</a:t>
            </a:r>
            <a:endParaRPr lang="en-US" sz="1750" dirty="0"/>
          </a:p>
        </p:txBody>
      </p:sp>
      <p:sp>
        <p:nvSpPr>
          <p:cNvPr id="11" name="Text 8"/>
          <p:cNvSpPr/>
          <p:nvPr/>
        </p:nvSpPr>
        <p:spPr>
          <a:xfrm>
            <a:off x="2077164" y="6318884"/>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Xây dựng hình ảnh thương hiệu:</a:t>
            </a:r>
            <a:r>
              <a:rPr lang="en-US" sz="1750" kern="0" spc="-36" dirty="0">
                <a:solidFill>
                  <a:srgbClr val="2B4150"/>
                </a:solidFill>
                <a:latin typeface="PT Serif" pitchFamily="34" charset="0"/>
                <a:ea typeface="PT Serif" pitchFamily="34" charset="-122"/>
                <a:cs typeface="PT Serif" pitchFamily="34" charset="-120"/>
              </a:rPr>
              <a:t> Doanh nghiệp chú trọng an toàn thể hiện sự chuyên nghiệp, góp phần phát triển bền vững.</a:t>
            </a:r>
            <a:endParaRPr lang="en-US" sz="1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83488" y="2569488"/>
            <a:ext cx="3090624" cy="3090624"/>
          </a:xfrm>
          <a:prstGeom prst="rect">
            <a:avLst/>
          </a:prstGeom>
        </p:spPr>
      </p:pic>
      <p:sp>
        <p:nvSpPr>
          <p:cNvPr id="3" name="Shape 0"/>
          <p:cNvSpPr/>
          <p:nvPr/>
        </p:nvSpPr>
        <p:spPr>
          <a:xfrm>
            <a:off x="4551872" y="1488162"/>
            <a:ext cx="45719" cy="5937570"/>
          </a:xfrm>
          <a:prstGeom prst="roundRect">
            <a:avLst>
              <a:gd name="adj" fmla="val 312558"/>
            </a:avLst>
          </a:prstGeom>
          <a:solidFill>
            <a:srgbClr val="B9D0DE"/>
          </a:solidFill>
          <a:ln/>
        </p:spPr>
      </p:sp>
      <p:sp>
        <p:nvSpPr>
          <p:cNvPr id="4" name="Shape 1"/>
          <p:cNvSpPr/>
          <p:nvPr/>
        </p:nvSpPr>
        <p:spPr>
          <a:xfrm>
            <a:off x="4732675" y="1926431"/>
            <a:ext cx="793790" cy="30480"/>
          </a:xfrm>
          <a:prstGeom prst="roundRect">
            <a:avLst>
              <a:gd name="adj" fmla="val 312558"/>
            </a:avLst>
          </a:prstGeom>
          <a:solidFill>
            <a:srgbClr val="2B678C"/>
          </a:solidFill>
          <a:ln/>
        </p:spPr>
      </p:sp>
      <p:sp>
        <p:nvSpPr>
          <p:cNvPr id="5" name="Shape 2"/>
          <p:cNvSpPr/>
          <p:nvPr/>
        </p:nvSpPr>
        <p:spPr>
          <a:xfrm>
            <a:off x="4366320" y="1743313"/>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5812274" y="1714976"/>
            <a:ext cx="5464969"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Biện pháp an toàn quan trọng cần nắm</a:t>
            </a:r>
            <a:endParaRPr lang="en-US" sz="2800" dirty="0"/>
          </a:p>
        </p:txBody>
      </p:sp>
      <p:sp>
        <p:nvSpPr>
          <p:cNvPr id="7" name="Text 4"/>
          <p:cNvSpPr/>
          <p:nvPr/>
        </p:nvSpPr>
        <p:spPr>
          <a:xfrm>
            <a:off x="5812274" y="2205395"/>
            <a:ext cx="80243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bài bản:</a:t>
            </a:r>
            <a:r>
              <a:rPr lang="en-US" sz="1750" kern="0" spc="-36" dirty="0">
                <a:solidFill>
                  <a:srgbClr val="2B4150"/>
                </a:solidFill>
                <a:latin typeface="PT Serif" pitchFamily="34" charset="0"/>
                <a:ea typeface="PT Serif" pitchFamily="34" charset="-122"/>
                <a:cs typeface="PT Serif" pitchFamily="34" charset="-120"/>
              </a:rPr>
              <a:t> Người vận hành cần được huấn luyện về quy trình vận hành và nhận diện nguy cơ, cùng với cách sử dụng thiết bị bảo hộ cá nhân (kính bảo vệ, găng tay, khẩu trang).</a:t>
            </a:r>
            <a:endParaRPr lang="en-US" sz="1750" dirty="0"/>
          </a:p>
        </p:txBody>
      </p:sp>
      <p:sp>
        <p:nvSpPr>
          <p:cNvPr id="8" name="Text 5"/>
          <p:cNvSpPr/>
          <p:nvPr/>
        </p:nvSpPr>
        <p:spPr>
          <a:xfrm>
            <a:off x="5775351" y="356685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máy móc:</a:t>
            </a:r>
            <a:r>
              <a:rPr lang="en-US" sz="1750" kern="0" spc="-36" dirty="0">
                <a:solidFill>
                  <a:srgbClr val="2B4150"/>
                </a:solidFill>
                <a:latin typeface="PT Serif" pitchFamily="34" charset="0"/>
                <a:ea typeface="PT Serif" pitchFamily="34" charset="-122"/>
                <a:cs typeface="PT Serif" pitchFamily="34" charset="-120"/>
              </a:rPr>
              <a:t> Trước khi sử dụng, cần kiểm tra các bộ phận như dao cắt, động cơ, và thiết bị an toàn để đảm bảo hoạt động đúng.</a:t>
            </a:r>
            <a:endParaRPr lang="en-US" sz="1750" dirty="0"/>
          </a:p>
        </p:txBody>
      </p:sp>
      <p:sp>
        <p:nvSpPr>
          <p:cNvPr id="9" name="Text 6"/>
          <p:cNvSpPr/>
          <p:nvPr/>
        </p:nvSpPr>
        <p:spPr>
          <a:xfrm>
            <a:off x="5812274" y="448460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Xác định vùng an toàn:</a:t>
            </a:r>
            <a:r>
              <a:rPr lang="en-US" sz="1750" kern="0" spc="-36" dirty="0">
                <a:solidFill>
                  <a:srgbClr val="2B4150"/>
                </a:solidFill>
                <a:latin typeface="PT Serif" pitchFamily="34" charset="0"/>
                <a:ea typeface="PT Serif" pitchFamily="34" charset="-122"/>
                <a:cs typeface="PT Serif" pitchFamily="34" charset="-120"/>
              </a:rPr>
              <a:t> Thiết lập khu vực an toàn xung quanh máy cắt để tránh người lao động bị tiếp xúc với vùng nguy hiểm.</a:t>
            </a:r>
            <a:endParaRPr lang="en-US" sz="1750" dirty="0"/>
          </a:p>
        </p:txBody>
      </p:sp>
      <p:sp>
        <p:nvSpPr>
          <p:cNvPr id="10" name="Text 7"/>
          <p:cNvSpPr/>
          <p:nvPr/>
        </p:nvSpPr>
        <p:spPr>
          <a:xfrm>
            <a:off x="5775351" y="547596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Quy trình khẩn cấp:</a:t>
            </a:r>
            <a:r>
              <a:rPr lang="en-US" sz="1750" kern="0" spc="-36" dirty="0">
                <a:solidFill>
                  <a:srgbClr val="2B4150"/>
                </a:solidFill>
                <a:latin typeface="PT Serif" pitchFamily="34" charset="0"/>
                <a:ea typeface="PT Serif" pitchFamily="34" charset="-122"/>
                <a:cs typeface="PT Serif" pitchFamily="34" charset="-120"/>
              </a:rPr>
              <a:t> Lập kế hoạch ứng phó với sự cố và cách liên hệ với các bộ phận hỗ trợ khi cần.</a:t>
            </a:r>
            <a:endParaRPr lang="en-US" sz="1750" dirty="0"/>
          </a:p>
        </p:txBody>
      </p:sp>
      <p:sp>
        <p:nvSpPr>
          <p:cNvPr id="11" name="Text 8"/>
          <p:cNvSpPr/>
          <p:nvPr/>
        </p:nvSpPr>
        <p:spPr>
          <a:xfrm>
            <a:off x="5812274" y="6514505"/>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Chứng nhận an toàn lao động:</a:t>
            </a:r>
            <a:r>
              <a:rPr lang="en-US" sz="1750" kern="0" spc="-36" dirty="0">
                <a:solidFill>
                  <a:srgbClr val="2B4150"/>
                </a:solidFill>
                <a:latin typeface="PT Serif" pitchFamily="34" charset="0"/>
                <a:ea typeface="PT Serif" pitchFamily="34" charset="-122"/>
                <a:cs typeface="PT Serif" pitchFamily="34" charset="-120"/>
              </a:rPr>
              <a:t> Hoàn thành khóa đào tạo để nhận thẻ an toàn lao động, củng cố hồ sơ đúng quy định.</a:t>
            </a:r>
            <a:endParaRPr lang="en-US" sz="1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5213271" y="462320"/>
            <a:ext cx="4203859" cy="525423"/>
          </a:xfrm>
          <a:prstGeom prst="rect">
            <a:avLst/>
          </a:prstGeom>
          <a:noFill/>
          <a:ln/>
        </p:spPr>
        <p:txBody>
          <a:bodyPr wrap="none" lIns="0" tIns="0" rIns="0" bIns="0" rtlCol="0" anchor="t"/>
          <a:lstStyle/>
          <a:p>
            <a:pPr marL="0" indent="0" algn="ctr">
              <a:lnSpc>
                <a:spcPts val="4100"/>
              </a:lnSpc>
              <a:buNone/>
            </a:pPr>
            <a:r>
              <a:rPr lang="en-US" sz="4000" b="1" kern="0" spc="-99" dirty="0">
                <a:solidFill>
                  <a:srgbClr val="124E73"/>
                </a:solidFill>
                <a:latin typeface="Montserrat Medium" panose="00000600000000000000" pitchFamily="2" charset="0"/>
                <a:ea typeface="MuseoModerno Bold" pitchFamily="34" charset="-122"/>
                <a:cs typeface="MuseoModerno Bold" pitchFamily="34" charset="-120"/>
              </a:rPr>
              <a:t>Tài liệu tham khảo</a:t>
            </a:r>
            <a:endParaRPr lang="en-US" sz="4000" dirty="0"/>
          </a:p>
        </p:txBody>
      </p:sp>
      <p:pic>
        <p:nvPicPr>
          <p:cNvPr id="3" name="Image 0" descr="preencoded.png"/>
          <p:cNvPicPr>
            <a:picLocks noChangeAspect="1"/>
          </p:cNvPicPr>
          <p:nvPr/>
        </p:nvPicPr>
        <p:blipFill>
          <a:blip r:embed="rId3"/>
          <a:stretch>
            <a:fillRect/>
          </a:stretch>
        </p:blipFill>
        <p:spPr>
          <a:xfrm>
            <a:off x="4862870" y="1239917"/>
            <a:ext cx="4904542" cy="2896076"/>
          </a:xfrm>
          <a:prstGeom prst="rect">
            <a:avLst/>
          </a:prstGeom>
        </p:spPr>
      </p:pic>
      <p:sp>
        <p:nvSpPr>
          <p:cNvPr id="4" name="Shape 1"/>
          <p:cNvSpPr/>
          <p:nvPr/>
        </p:nvSpPr>
        <p:spPr>
          <a:xfrm>
            <a:off x="588526" y="4325064"/>
            <a:ext cx="13453348" cy="1036558"/>
          </a:xfrm>
          <a:prstGeom prst="roundRect">
            <a:avLst>
              <a:gd name="adj" fmla="val 6814"/>
            </a:avLst>
          </a:prstGeom>
          <a:solidFill>
            <a:srgbClr val="124E73"/>
          </a:solidFill>
          <a:ln w="7620">
            <a:solidFill>
              <a:srgbClr val="2B678C"/>
            </a:solidFill>
            <a:prstDash val="solid"/>
          </a:ln>
        </p:spPr>
      </p:sp>
      <p:sp>
        <p:nvSpPr>
          <p:cNvPr id="5" name="Text 2"/>
          <p:cNvSpPr/>
          <p:nvPr/>
        </p:nvSpPr>
        <p:spPr>
          <a:xfrm>
            <a:off x="764262" y="4500801"/>
            <a:ext cx="4411980" cy="315278"/>
          </a:xfrm>
          <a:prstGeom prst="rect">
            <a:avLst/>
          </a:prstGeom>
          <a:noFill/>
          <a:ln/>
        </p:spPr>
        <p:txBody>
          <a:bodyPr wrap="none" lIns="0" tIns="0" rIns="0" bIns="0" rtlCol="0" anchor="t"/>
          <a:lstStyle/>
          <a:p>
            <a:pPr marL="0" indent="0">
              <a:lnSpc>
                <a:spcPts val="2450"/>
              </a:lnSpc>
              <a:buNone/>
            </a:pPr>
            <a:r>
              <a:rPr lang="en-US" sz="1950" b="1" kern="0" spc="-60" dirty="0">
                <a:solidFill>
                  <a:srgbClr val="FFFFFF"/>
                </a:solidFill>
                <a:latin typeface="Montserrat Medium" panose="00000600000000000000" pitchFamily="2" charset="0"/>
                <a:ea typeface="MuseoModerno Bold" pitchFamily="34" charset="-122"/>
                <a:cs typeface="MuseoModerno Bold" pitchFamily="34" charset="-120"/>
              </a:rPr>
              <a:t>Bài kiểm tra an toàn lao động nhóm 3</a:t>
            </a:r>
            <a:endParaRPr lang="en-US" sz="1950" dirty="0"/>
          </a:p>
        </p:txBody>
      </p:sp>
      <p:sp>
        <p:nvSpPr>
          <p:cNvPr id="6" name="Text 3"/>
          <p:cNvSpPr/>
          <p:nvPr/>
        </p:nvSpPr>
        <p:spPr>
          <a:xfrm>
            <a:off x="764262" y="4916924"/>
            <a:ext cx="13101876" cy="268962"/>
          </a:xfrm>
          <a:prstGeom prst="rect">
            <a:avLst/>
          </a:prstGeom>
          <a:noFill/>
          <a:ln/>
        </p:spPr>
        <p:txBody>
          <a:bodyPr wrap="none" lIns="0" tIns="0" rIns="0" bIns="0" rtlCol="0" anchor="t"/>
          <a:lstStyle/>
          <a:p>
            <a:pPr marL="342900" indent="-342900" algn="l">
              <a:lnSpc>
                <a:spcPts val="2100"/>
              </a:lnSpc>
              <a:buSzPct val="100000"/>
              <a:buChar char="•"/>
            </a:pPr>
            <a:r>
              <a:rPr lang="en-US" sz="1300" b="1" u="sng" kern="0" spc="-26"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300" dirty="0"/>
          </a:p>
        </p:txBody>
      </p:sp>
      <p:sp>
        <p:nvSpPr>
          <p:cNvPr id="7" name="Shape 4"/>
          <p:cNvSpPr/>
          <p:nvPr/>
        </p:nvSpPr>
        <p:spPr>
          <a:xfrm>
            <a:off x="588526" y="5529739"/>
            <a:ext cx="13453348" cy="1036558"/>
          </a:xfrm>
          <a:prstGeom prst="roundRect">
            <a:avLst>
              <a:gd name="adj" fmla="val 6814"/>
            </a:avLst>
          </a:prstGeom>
          <a:solidFill>
            <a:srgbClr val="124E73"/>
          </a:solidFill>
          <a:ln w="7620">
            <a:solidFill>
              <a:srgbClr val="2B678C"/>
            </a:solidFill>
            <a:prstDash val="solid"/>
          </a:ln>
        </p:spPr>
      </p:sp>
      <p:sp>
        <p:nvSpPr>
          <p:cNvPr id="8" name="Text 5"/>
          <p:cNvSpPr/>
          <p:nvPr/>
        </p:nvSpPr>
        <p:spPr>
          <a:xfrm>
            <a:off x="764262" y="5705475"/>
            <a:ext cx="3565684" cy="315278"/>
          </a:xfrm>
          <a:prstGeom prst="rect">
            <a:avLst/>
          </a:prstGeom>
          <a:noFill/>
          <a:ln/>
        </p:spPr>
        <p:txBody>
          <a:bodyPr wrap="none" lIns="0" tIns="0" rIns="0" bIns="0" rtlCol="0" anchor="t"/>
          <a:lstStyle/>
          <a:p>
            <a:pPr marL="0" indent="0">
              <a:lnSpc>
                <a:spcPts val="2450"/>
              </a:lnSpc>
              <a:buNone/>
            </a:pPr>
            <a:r>
              <a:rPr lang="en-US" sz="1950" b="1" kern="0" spc="-60" dirty="0">
                <a:solidFill>
                  <a:srgbClr val="FFFFFF"/>
                </a:solidFill>
                <a:latin typeface="Montserrat Medium" panose="00000600000000000000" pitchFamily="2" charset="0"/>
                <a:ea typeface="MuseoModerno Bold" pitchFamily="34" charset="-122"/>
                <a:cs typeface="MuseoModerno Bold" pitchFamily="34" charset="-120"/>
              </a:rPr>
              <a:t>Bảng báo giá huấn luyện ATLD</a:t>
            </a:r>
            <a:endParaRPr lang="en-US" sz="1950" dirty="0"/>
          </a:p>
        </p:txBody>
      </p:sp>
      <p:sp>
        <p:nvSpPr>
          <p:cNvPr id="9" name="Text 6"/>
          <p:cNvSpPr/>
          <p:nvPr/>
        </p:nvSpPr>
        <p:spPr>
          <a:xfrm>
            <a:off x="764262" y="6121598"/>
            <a:ext cx="13101876" cy="268962"/>
          </a:xfrm>
          <a:prstGeom prst="rect">
            <a:avLst/>
          </a:prstGeom>
          <a:noFill/>
          <a:ln/>
        </p:spPr>
        <p:txBody>
          <a:bodyPr wrap="none" lIns="0" tIns="0" rIns="0" bIns="0" rtlCol="0" anchor="t"/>
          <a:lstStyle/>
          <a:p>
            <a:pPr marL="342900" indent="-342900" algn="l">
              <a:lnSpc>
                <a:spcPts val="2100"/>
              </a:lnSpc>
              <a:buSzPct val="100000"/>
              <a:buChar char="•"/>
            </a:pPr>
            <a:r>
              <a:rPr lang="en-US" sz="1300" b="1" u="sng" kern="0" spc="-26" dirty="0">
                <a:solidFill>
                  <a:srgbClr val="AEE4B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Xem chi tiết</a:t>
            </a:r>
            <a:endParaRPr lang="en-US" sz="1300" dirty="0"/>
          </a:p>
        </p:txBody>
      </p:sp>
      <p:sp>
        <p:nvSpPr>
          <p:cNvPr id="10" name="Shape 7"/>
          <p:cNvSpPr/>
          <p:nvPr/>
        </p:nvSpPr>
        <p:spPr>
          <a:xfrm>
            <a:off x="588526" y="6734413"/>
            <a:ext cx="13453348" cy="1036558"/>
          </a:xfrm>
          <a:prstGeom prst="roundRect">
            <a:avLst>
              <a:gd name="adj" fmla="val 6814"/>
            </a:avLst>
          </a:prstGeom>
          <a:solidFill>
            <a:srgbClr val="124E73"/>
          </a:solidFill>
          <a:ln w="7620">
            <a:solidFill>
              <a:srgbClr val="2B678C"/>
            </a:solidFill>
            <a:prstDash val="solid"/>
          </a:ln>
        </p:spPr>
      </p:sp>
      <p:sp>
        <p:nvSpPr>
          <p:cNvPr id="11" name="Text 8"/>
          <p:cNvSpPr/>
          <p:nvPr/>
        </p:nvSpPr>
        <p:spPr>
          <a:xfrm>
            <a:off x="764262" y="6910149"/>
            <a:ext cx="2950131" cy="315278"/>
          </a:xfrm>
          <a:prstGeom prst="rect">
            <a:avLst/>
          </a:prstGeom>
          <a:noFill/>
          <a:ln/>
        </p:spPr>
        <p:txBody>
          <a:bodyPr wrap="none" lIns="0" tIns="0" rIns="0" bIns="0" rtlCol="0" anchor="t"/>
          <a:lstStyle/>
          <a:p>
            <a:pPr marL="0" indent="0">
              <a:lnSpc>
                <a:spcPts val="2450"/>
              </a:lnSpc>
              <a:buNone/>
            </a:pPr>
            <a:r>
              <a:rPr lang="en-US" sz="1950" b="1" kern="0" spc="-60" dirty="0">
                <a:solidFill>
                  <a:srgbClr val="FFFFFF"/>
                </a:solidFill>
                <a:latin typeface="Montserrat Medium" panose="00000600000000000000" pitchFamily="2" charset="0"/>
                <a:ea typeface="MuseoModerno Bold" pitchFamily="34" charset="-122"/>
                <a:cs typeface="MuseoModerno Bold" pitchFamily="34" charset="-120"/>
              </a:rPr>
              <a:t>Tải về tài liệu (download)</a:t>
            </a:r>
            <a:endParaRPr lang="en-US" sz="1950" dirty="0"/>
          </a:p>
        </p:txBody>
      </p:sp>
      <p:sp>
        <p:nvSpPr>
          <p:cNvPr id="12" name="Text 9"/>
          <p:cNvSpPr/>
          <p:nvPr/>
        </p:nvSpPr>
        <p:spPr>
          <a:xfrm>
            <a:off x="764262" y="7326273"/>
            <a:ext cx="13101876" cy="268962"/>
          </a:xfrm>
          <a:prstGeom prst="rect">
            <a:avLst/>
          </a:prstGeom>
          <a:noFill/>
          <a:ln/>
        </p:spPr>
        <p:txBody>
          <a:bodyPr wrap="none" lIns="0" tIns="0" rIns="0" bIns="0" rtlCol="0" anchor="t"/>
          <a:lstStyle/>
          <a:p>
            <a:pPr marL="342900" indent="-342900" algn="l">
              <a:lnSpc>
                <a:spcPts val="2100"/>
              </a:lnSpc>
              <a:buSzPct val="100000"/>
              <a:buChar char="•"/>
            </a:pPr>
            <a:r>
              <a:rPr lang="en-US" sz="1300" b="1" u="sng" kern="0" spc="-2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Tài liệu an toàn lao động vận hành Máy cắt nhôm tấm</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3640</Words>
  <Application>Microsoft Office PowerPoint</Application>
  <PresentationFormat>Custom</PresentationFormat>
  <Paragraphs>235</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PT Serif</vt:lpstr>
      <vt:lpstr>Montserrat Medium</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6</cp:revision>
  <dcterms:created xsi:type="dcterms:W3CDTF">2024-12-18T07:50:38Z</dcterms:created>
  <dcterms:modified xsi:type="dcterms:W3CDTF">2024-12-18T09:24:31Z</dcterms:modified>
</cp:coreProperties>
</file>