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3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Lst>
  <p:sldSz cx="14630400" cy="8229600"/>
  <p:notesSz cx="8229600" cy="14630400"/>
  <p:embeddedFontLst>
    <p:embeddedFont>
      <p:font typeface="Montserrat Thin" panose="00000300000000000000" pitchFamily="2" charset="0"/>
      <p:regular r:id="rId32"/>
    </p:embeddedFont>
    <p:embeddedFont>
      <p:font typeface="PT Serif" panose="020A0603040505020204" pitchFamily="18" charset="0"/>
      <p:regular r:id="rId33"/>
      <p:bold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24E7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95" d="100"/>
          <a:sy n="95" d="100"/>
        </p:scale>
        <p:origin x="114"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107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lide 1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lide 1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lide 1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lide 1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lide 1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lide 1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Slide 2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Slide 2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Slide 2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Slide 2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Slide 2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Slide 2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Slide 2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Slide 2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Slide 2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Slide 2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5.xml"/><Relationship Id="rId5" Type="http://schemas.openxmlformats.org/officeDocument/2006/relationships/image" Target="../media/image4.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6.xml"/><Relationship Id="rId5" Type="http://schemas.openxmlformats.org/officeDocument/2006/relationships/image" Target="../media/image4.pn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10.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11.xml"/><Relationship Id="rId5" Type="http://schemas.openxmlformats.org/officeDocument/2006/relationships/image" Target="../media/image4.png"/><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14.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14.xml"/><Relationship Id="rId1" Type="http://schemas.openxmlformats.org/officeDocument/2006/relationships/slideLayout" Target="../slideLayouts/slideLayout15.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5.xml"/><Relationship Id="rId1" Type="http://schemas.openxmlformats.org/officeDocument/2006/relationships/slideLayout" Target="../slideLayouts/slideLayout16.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notesSlide" Target="../notesSlides/notesSlide16.xml"/><Relationship Id="rId1" Type="http://schemas.openxmlformats.org/officeDocument/2006/relationships/slideLayout" Target="../slideLayouts/slideLayout17.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1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7.xml"/><Relationship Id="rId1" Type="http://schemas.openxmlformats.org/officeDocument/2006/relationships/slideLayout" Target="../slideLayouts/slideLayout18.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8.xml"/><Relationship Id="rId1" Type="http://schemas.openxmlformats.org/officeDocument/2006/relationships/slideLayout" Target="../slideLayouts/slideLayout19.xml"/><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9.xml"/><Relationship Id="rId1" Type="http://schemas.openxmlformats.org/officeDocument/2006/relationships/slideLayout" Target="../slideLayouts/slideLayout20.xml"/><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0.xml"/><Relationship Id="rId1" Type="http://schemas.openxmlformats.org/officeDocument/2006/relationships/slideLayout" Target="../slideLayouts/slideLayout21.xml"/></Relationships>
</file>

<file path=ppt/slides/_rels/slide2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1.xml"/><Relationship Id="rId1" Type="http://schemas.openxmlformats.org/officeDocument/2006/relationships/slideLayout" Target="../slideLayouts/slideLayout22.xml"/><Relationship Id="rId5" Type="http://schemas.openxmlformats.org/officeDocument/2006/relationships/image" Target="../media/image4.png"/><Relationship Id="rId4" Type="http://schemas.openxmlformats.org/officeDocument/2006/relationships/image" Target="../media/image42.png"/></Relationships>
</file>

<file path=ppt/slides/_rels/slide2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2.xml"/><Relationship Id="rId1" Type="http://schemas.openxmlformats.org/officeDocument/2006/relationships/slideLayout" Target="../slideLayouts/slideLayout23.xml"/><Relationship Id="rId5" Type="http://schemas.openxmlformats.org/officeDocument/2006/relationships/image" Target="../media/image4.png"/><Relationship Id="rId4" Type="http://schemas.openxmlformats.org/officeDocument/2006/relationships/image" Target="../media/image44.png"/></Relationships>
</file>

<file path=ppt/slides/_rels/slide2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3.xml"/><Relationship Id="rId1" Type="http://schemas.openxmlformats.org/officeDocument/2006/relationships/slideLayout" Target="../slideLayouts/slideLayout24.xml"/><Relationship Id="rId5" Type="http://schemas.openxmlformats.org/officeDocument/2006/relationships/image" Target="../media/image4.png"/><Relationship Id="rId4" Type="http://schemas.openxmlformats.org/officeDocument/2006/relationships/image" Target="../media/image46.png"/></Relationships>
</file>

<file path=ppt/slides/_rels/slide2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4.xml"/><Relationship Id="rId1" Type="http://schemas.openxmlformats.org/officeDocument/2006/relationships/slideLayout" Target="../slideLayouts/slideLayout25.xml"/><Relationship Id="rId5" Type="http://schemas.openxmlformats.org/officeDocument/2006/relationships/image" Target="../media/image4.png"/><Relationship Id="rId4" Type="http://schemas.openxmlformats.org/officeDocument/2006/relationships/image" Target="../media/image48.png"/></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5.xml"/><Relationship Id="rId1" Type="http://schemas.openxmlformats.org/officeDocument/2006/relationships/slideLayout" Target="../slideLayouts/slideLayout26.xml"/></Relationships>
</file>

<file path=ppt/slides/_rels/slide2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6.xml"/><Relationship Id="rId1" Type="http://schemas.openxmlformats.org/officeDocument/2006/relationships/slideLayout" Target="../slideLayouts/slideLayout27.xml"/><Relationship Id="rId4" Type="http://schemas.openxmlformats.org/officeDocument/2006/relationships/image" Target="../media/image4.png"/></Relationships>
</file>

<file path=ppt/slides/_rels/slide2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7.xml"/><Relationship Id="rId1" Type="http://schemas.openxmlformats.org/officeDocument/2006/relationships/slideLayout" Target="../slideLayouts/slideLayout28.xml"/><Relationship Id="rId4" Type="http://schemas.openxmlformats.org/officeDocument/2006/relationships/image" Target="../media/image4.png"/></Relationships>
</file>

<file path=ppt/slides/_rels/slide2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8.xml"/><Relationship Id="rId1" Type="http://schemas.openxmlformats.org/officeDocument/2006/relationships/slideLayout" Target="../slideLayouts/slideLayout29.xml"/><Relationship Id="rId4" Type="http://schemas.openxmlformats.org/officeDocument/2006/relationships/image" Target="../media/image4.png"/></Relationships>
</file>

<file path=ppt/slides/_rels/slide29.xml.rels><?xml version="1.0" encoding="UTF-8" standalone="yes"?>
<Relationships xmlns="http://schemas.openxmlformats.org/package/2006/relationships"><Relationship Id="rId3" Type="http://schemas.openxmlformats.org/officeDocument/2006/relationships/image" Target="../media/image52.png"/><Relationship Id="rId7" Type="http://schemas.openxmlformats.org/officeDocument/2006/relationships/image" Target="../media/image4.png"/><Relationship Id="rId2" Type="http://schemas.openxmlformats.org/officeDocument/2006/relationships/notesSlide" Target="../notesSlides/notesSlide29.xml"/><Relationship Id="rId1" Type="http://schemas.openxmlformats.org/officeDocument/2006/relationships/slideLayout" Target="../slideLayouts/slideLayout30.xml"/><Relationship Id="rId6" Type="http://schemas.openxmlformats.org/officeDocument/2006/relationships/hyperlink" Target="https://antoannamviet.com/tai-lieu-an-toan-lao-dong-van-hanh-may-cat-thuc-pham-dong-lanh/" TargetMode="External"/><Relationship Id="rId5" Type="http://schemas.openxmlformats.org/officeDocument/2006/relationships/hyperlink" Target="https://antoannamviet.com/bao-gia-huan-luyen-an-toan-lao-dong/" TargetMode="External"/><Relationship Id="rId4" Type="http://schemas.openxmlformats.org/officeDocument/2006/relationships/hyperlink" Target="https://antoannamviet.com/bai-kiem-tra-an-toan-lao-dong-nhom-3/"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430378" y="2902716"/>
            <a:ext cx="4643595" cy="4643595"/>
          </a:xfrm>
          <a:prstGeom prst="rect">
            <a:avLst/>
          </a:prstGeom>
        </p:spPr>
      </p:pic>
      <p:sp>
        <p:nvSpPr>
          <p:cNvPr id="3" name="Text 0"/>
          <p:cNvSpPr/>
          <p:nvPr/>
        </p:nvSpPr>
        <p:spPr>
          <a:xfrm>
            <a:off x="793790" y="1730635"/>
            <a:ext cx="8400452" cy="1740693"/>
          </a:xfrm>
          <a:prstGeom prst="rect">
            <a:avLst/>
          </a:prstGeom>
          <a:noFill/>
          <a:ln/>
        </p:spPr>
        <p:txBody>
          <a:bodyPr wrap="square" lIns="0" tIns="0" rIns="0" bIns="0" rtlCol="0" anchor="t"/>
          <a:lstStyle/>
          <a:p>
            <a:pPr marL="0" indent="0" algn="l">
              <a:lnSpc>
                <a:spcPts val="6000"/>
              </a:lnSpc>
              <a:buNone/>
            </a:pPr>
            <a:r>
              <a:rPr lang="en-US" sz="4450" b="1" kern="0" spc="-134" dirty="0">
                <a:solidFill>
                  <a:srgbClr val="124E73"/>
                </a:solidFill>
                <a:latin typeface="Montserrat Thin" panose="00000300000000000000" pitchFamily="2" charset="0"/>
                <a:ea typeface="MuseoModerno Bold" pitchFamily="34" charset="-122"/>
                <a:cs typeface="MuseoModerno Bold" pitchFamily="34" charset="-120"/>
              </a:rPr>
              <a:t>An toàn lao động vận </a:t>
            </a:r>
            <a:r>
              <a:rPr lang="en-US" sz="4450" b="1" kern="0" spc="-134" dirty="0" err="1">
                <a:solidFill>
                  <a:srgbClr val="124E73"/>
                </a:solidFill>
                <a:latin typeface="Montserrat Thin" panose="00000300000000000000" pitchFamily="2" charset="0"/>
                <a:ea typeface="MuseoModerno Bold" pitchFamily="34" charset="-122"/>
                <a:cs typeface="MuseoModerno Bold" pitchFamily="34" charset="-120"/>
              </a:rPr>
              <a:t>hành</a:t>
            </a:r>
            <a:r>
              <a:rPr lang="en-US" sz="4450" b="1" kern="0" spc="-134" dirty="0">
                <a:solidFill>
                  <a:srgbClr val="124E73"/>
                </a:solidFill>
                <a:latin typeface="Montserrat Thin" panose="00000300000000000000" pitchFamily="2" charset="0"/>
                <a:ea typeface="MuseoModerno Bold" pitchFamily="34" charset="-122"/>
                <a:cs typeface="MuseoModerno Bold" pitchFamily="34" charset="-120"/>
              </a:rPr>
              <a:t> </a:t>
            </a:r>
          </a:p>
          <a:p>
            <a:pPr marL="0" indent="0" algn="l">
              <a:lnSpc>
                <a:spcPts val="6000"/>
              </a:lnSpc>
              <a:buNone/>
            </a:pPr>
            <a:r>
              <a:rPr lang="en-US" sz="4450" b="1" kern="0" spc="-134" dirty="0" err="1">
                <a:solidFill>
                  <a:srgbClr val="124E73"/>
                </a:solidFill>
                <a:latin typeface="Montserrat Thin" panose="00000300000000000000" pitchFamily="2" charset="0"/>
                <a:ea typeface="MuseoModerno Bold" pitchFamily="34" charset="-122"/>
                <a:cs typeface="MuseoModerno Bold" pitchFamily="34" charset="-120"/>
              </a:rPr>
              <a:t>Máy</a:t>
            </a:r>
            <a:r>
              <a:rPr lang="en-US" sz="4450" b="1" kern="0" spc="-134" dirty="0">
                <a:solidFill>
                  <a:srgbClr val="124E73"/>
                </a:solidFill>
                <a:latin typeface="Montserrat Thin" panose="00000300000000000000" pitchFamily="2" charset="0"/>
                <a:ea typeface="MuseoModerno Bold" pitchFamily="34" charset="-122"/>
                <a:cs typeface="MuseoModerno Bold" pitchFamily="34" charset="-120"/>
              </a:rPr>
              <a:t> cắt thực phẩm đông lạnh</a:t>
            </a:r>
            <a:endParaRPr lang="en-US" sz="4450" b="1" dirty="0"/>
          </a:p>
        </p:txBody>
      </p:sp>
      <p:sp>
        <p:nvSpPr>
          <p:cNvPr id="4" name="Text 1"/>
          <p:cNvSpPr/>
          <p:nvPr/>
        </p:nvSpPr>
        <p:spPr>
          <a:xfrm>
            <a:off x="793790" y="4762023"/>
            <a:ext cx="7556421" cy="1088708"/>
          </a:xfrm>
          <a:prstGeom prst="rect">
            <a:avLst/>
          </a:prstGeom>
          <a:noFill/>
          <a:ln/>
        </p:spPr>
        <p:txBody>
          <a:bodyPr wrap="square" lIns="0" tIns="0" rIns="0" bIns="0" rtlCol="0" anchor="t"/>
          <a:lstStyle/>
          <a:p>
            <a:pPr marL="0" indent="0">
              <a:lnSpc>
                <a:spcPts val="2850"/>
              </a:lnSpc>
              <a:buNone/>
            </a:pPr>
            <a:r>
              <a:rPr lang="en-US" sz="1750" kern="0" spc="-36" dirty="0">
                <a:solidFill>
                  <a:srgbClr val="2B4150"/>
                </a:solidFill>
                <a:latin typeface="PT Serif" pitchFamily="34" charset="0"/>
                <a:ea typeface="PT Serif" pitchFamily="34" charset="-122"/>
                <a:cs typeface="PT Serif" pitchFamily="34" charset="-120"/>
              </a:rPr>
              <a:t>Việc thực hiện các biện pháp an toàn lao động sẽ giúp bảo vệ sức khỏe và tính mạng của người lao động. Đồng thời còn làm gia tăng hiệu quả công việc và uy tín doanh nghiệp.</a:t>
            </a:r>
            <a:endParaRPr lang="en-US" sz="1750" dirty="0"/>
          </a:p>
        </p:txBody>
      </p:sp>
      <p:sp>
        <p:nvSpPr>
          <p:cNvPr id="5" name="Shape 2"/>
          <p:cNvSpPr/>
          <p:nvPr/>
        </p:nvSpPr>
        <p:spPr>
          <a:xfrm>
            <a:off x="793790" y="6391275"/>
            <a:ext cx="362903" cy="362903"/>
          </a:xfrm>
          <a:prstGeom prst="roundRect">
            <a:avLst>
              <a:gd name="adj" fmla="val 25194296"/>
            </a:avLst>
          </a:prstGeom>
          <a:noFill/>
          <a:ln w="7620">
            <a:solidFill>
              <a:srgbClr val="FFFFFF"/>
            </a:solidFill>
            <a:prstDash val="solid"/>
          </a:ln>
        </p:spPr>
      </p:sp>
      <p:pic>
        <p:nvPicPr>
          <p:cNvPr id="6" name="Image 1" descr="preencoded.png"/>
          <p:cNvPicPr>
            <a:picLocks noChangeAspect="1"/>
          </p:cNvPicPr>
          <p:nvPr/>
        </p:nvPicPr>
        <p:blipFill>
          <a:blip r:embed="rId4"/>
          <a:stretch>
            <a:fillRect/>
          </a:stretch>
        </p:blipFill>
        <p:spPr>
          <a:xfrm>
            <a:off x="801410" y="6398895"/>
            <a:ext cx="347663" cy="347663"/>
          </a:xfrm>
          <a:prstGeom prst="rect">
            <a:avLst/>
          </a:prstGeom>
        </p:spPr>
      </p:pic>
      <p:sp>
        <p:nvSpPr>
          <p:cNvPr id="7" name="Text 3"/>
          <p:cNvSpPr/>
          <p:nvPr/>
        </p:nvSpPr>
        <p:spPr>
          <a:xfrm>
            <a:off x="1270040" y="6374368"/>
            <a:ext cx="2949654" cy="396835"/>
          </a:xfrm>
          <a:prstGeom prst="rect">
            <a:avLst/>
          </a:prstGeom>
          <a:noFill/>
          <a:ln/>
        </p:spPr>
        <p:txBody>
          <a:bodyPr wrap="none" lIns="0" tIns="0" rIns="0" bIns="0" rtlCol="0" anchor="t"/>
          <a:lstStyle/>
          <a:p>
            <a:pPr marL="0" indent="0" algn="l">
              <a:lnSpc>
                <a:spcPts val="3100"/>
              </a:lnSpc>
              <a:buNone/>
            </a:pPr>
            <a:r>
              <a:rPr lang="en-US" sz="2200" b="1" kern="0" spc="-36" dirty="0" err="1">
                <a:solidFill>
                  <a:srgbClr val="2B4150"/>
                </a:solidFill>
                <a:latin typeface="Montserrat Thin" panose="00000300000000000000" pitchFamily="2" charset="0"/>
                <a:ea typeface="PT Serif Bold" pitchFamily="34" charset="-122"/>
                <a:cs typeface="PT Serif Bold" pitchFamily="34" charset="-120"/>
              </a:rPr>
              <a:t>Bản</a:t>
            </a:r>
            <a:r>
              <a:rPr lang="en-US" sz="2200" b="1" kern="0" spc="-36" dirty="0">
                <a:solidFill>
                  <a:srgbClr val="2B4150"/>
                </a:solidFill>
                <a:latin typeface="Montserrat Thin" panose="00000300000000000000" pitchFamily="2" charset="0"/>
                <a:ea typeface="PT Serif Bold" pitchFamily="34" charset="-122"/>
                <a:cs typeface="PT Serif Bold" pitchFamily="34" charset="-120"/>
              </a:rPr>
              <a:t> </a:t>
            </a:r>
            <a:r>
              <a:rPr lang="en-US" sz="2200" b="1" kern="0" spc="-36" dirty="0" err="1">
                <a:solidFill>
                  <a:srgbClr val="2B4150"/>
                </a:solidFill>
                <a:latin typeface="Montserrat Thin" panose="00000300000000000000" pitchFamily="2" charset="0"/>
                <a:ea typeface="PT Serif Bold" pitchFamily="34" charset="-122"/>
                <a:cs typeface="PT Serif Bold" pitchFamily="34" charset="-120"/>
              </a:rPr>
              <a:t>quyền</a:t>
            </a:r>
            <a:r>
              <a:rPr lang="en-US" sz="2200" b="1" kern="0" spc="-36" dirty="0">
                <a:solidFill>
                  <a:srgbClr val="2B4150"/>
                </a:solidFill>
                <a:latin typeface="Montserrat Thin" panose="00000300000000000000" pitchFamily="2" charset="0"/>
                <a:ea typeface="PT Serif Bold" pitchFamily="34" charset="-122"/>
                <a:cs typeface="PT Serif Bold" pitchFamily="34" charset="-120"/>
              </a:rPr>
              <a:t> </a:t>
            </a:r>
            <a:r>
              <a:rPr lang="en-US" sz="2200" b="1" kern="0" spc="-36" dirty="0" err="1">
                <a:solidFill>
                  <a:srgbClr val="2B4150"/>
                </a:solidFill>
                <a:latin typeface="Montserrat Thin" panose="00000300000000000000" pitchFamily="2" charset="0"/>
                <a:ea typeface="PT Serif Bold" pitchFamily="34" charset="-122"/>
                <a:cs typeface="PT Serif Bold" pitchFamily="34" charset="-120"/>
              </a:rPr>
              <a:t>thuộc</a:t>
            </a:r>
            <a:r>
              <a:rPr lang="en-US" sz="2200" b="1" kern="0" spc="-36" dirty="0">
                <a:solidFill>
                  <a:srgbClr val="2B4150"/>
                </a:solidFill>
                <a:latin typeface="Montserrat Thin" panose="00000300000000000000" pitchFamily="2" charset="0"/>
                <a:ea typeface="PT Serif Bold" pitchFamily="34" charset="-122"/>
                <a:cs typeface="PT Serif Bold" pitchFamily="34" charset="-120"/>
              </a:rPr>
              <a:t> An Toàn  Nam Việt</a:t>
            </a:r>
            <a:endParaRPr lang="en-US" sz="2200" dirty="0"/>
          </a:p>
        </p:txBody>
      </p:sp>
      <p:pic>
        <p:nvPicPr>
          <p:cNvPr id="8" name="Picture 7">
            <a:extLst>
              <a:ext uri="{FF2B5EF4-FFF2-40B4-BE49-F238E27FC236}">
                <a16:creationId xmlns:a16="http://schemas.microsoft.com/office/drawing/2014/main" id="{58118469-5CDA-CC6E-110E-0CF6744CA1EC}"/>
              </a:ext>
            </a:extLst>
          </p:cNvPr>
          <p:cNvPicPr>
            <a:picLocks noChangeAspect="1"/>
          </p:cNvPicPr>
          <p:nvPr/>
        </p:nvPicPr>
        <p:blipFill>
          <a:blip r:embed="rId5"/>
          <a:stretch>
            <a:fillRect/>
          </a:stretch>
        </p:blipFill>
        <p:spPr>
          <a:xfrm>
            <a:off x="12359041" y="7474877"/>
            <a:ext cx="2150334" cy="71186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0234234" y="2926194"/>
            <a:ext cx="3602376" cy="3652847"/>
          </a:xfrm>
          <a:prstGeom prst="rect">
            <a:avLst/>
          </a:prstGeom>
        </p:spPr>
      </p:pic>
      <p:sp>
        <p:nvSpPr>
          <p:cNvPr id="3" name="Text 0"/>
          <p:cNvSpPr/>
          <p:nvPr/>
        </p:nvSpPr>
        <p:spPr>
          <a:xfrm>
            <a:off x="793790" y="1230225"/>
            <a:ext cx="6801445" cy="708779"/>
          </a:xfrm>
          <a:prstGeom prst="rect">
            <a:avLst/>
          </a:prstGeom>
          <a:noFill/>
          <a:ln/>
        </p:spPr>
        <p:txBody>
          <a:bodyPr wrap="none" lIns="0" tIns="0" rIns="0" bIns="0" rtlCol="0" anchor="t"/>
          <a:lstStyle/>
          <a:p>
            <a:pPr marL="0" indent="0">
              <a:lnSpc>
                <a:spcPts val="5550"/>
              </a:lnSpc>
              <a:buNone/>
            </a:pPr>
            <a:r>
              <a:rPr lang="en-US" sz="4800" b="1" kern="0" spc="-134" dirty="0">
                <a:solidFill>
                  <a:srgbClr val="124E73"/>
                </a:solidFill>
                <a:latin typeface="Montserrat Thin" panose="00000300000000000000" pitchFamily="2" charset="0"/>
                <a:ea typeface="MuseoModerno Bold" pitchFamily="34" charset="-122"/>
                <a:cs typeface="MuseoModerno Bold" pitchFamily="34" charset="-120"/>
              </a:rPr>
              <a:t>Tình hình tai nạn lao động</a:t>
            </a:r>
            <a:endParaRPr lang="en-US" sz="4800" dirty="0"/>
          </a:p>
        </p:txBody>
      </p:sp>
      <p:sp>
        <p:nvSpPr>
          <p:cNvPr id="4" name="Shape 1"/>
          <p:cNvSpPr/>
          <p:nvPr/>
        </p:nvSpPr>
        <p:spPr>
          <a:xfrm>
            <a:off x="793790" y="3203615"/>
            <a:ext cx="7556421" cy="1322189"/>
          </a:xfrm>
          <a:prstGeom prst="roundRect">
            <a:avLst>
              <a:gd name="adj" fmla="val 7205"/>
            </a:avLst>
          </a:prstGeom>
          <a:solidFill>
            <a:srgbClr val="124E73"/>
          </a:solidFill>
          <a:ln w="7620">
            <a:solidFill>
              <a:srgbClr val="2B678C"/>
            </a:solidFill>
            <a:prstDash val="solid"/>
          </a:ln>
        </p:spPr>
      </p:sp>
      <p:sp>
        <p:nvSpPr>
          <p:cNvPr id="5" name="Text 2"/>
          <p:cNvSpPr/>
          <p:nvPr/>
        </p:nvSpPr>
        <p:spPr>
          <a:xfrm>
            <a:off x="1028224" y="3438049"/>
            <a:ext cx="4228862" cy="354330"/>
          </a:xfrm>
          <a:prstGeom prst="rect">
            <a:avLst/>
          </a:prstGeom>
          <a:noFill/>
          <a:ln/>
        </p:spPr>
        <p:txBody>
          <a:bodyPr wrap="none" lIns="0" tIns="0" rIns="0" bIns="0" rtlCol="0" anchor="t"/>
          <a:lstStyle/>
          <a:p>
            <a:pPr marL="0" indent="0">
              <a:lnSpc>
                <a:spcPts val="2750"/>
              </a:lnSpc>
              <a:buNone/>
            </a:pPr>
            <a:r>
              <a:rPr lang="en-US" sz="2200" b="1" kern="0" spc="-67" dirty="0">
                <a:solidFill>
                  <a:srgbClr val="FFFFFF"/>
                </a:solidFill>
                <a:latin typeface="Montserrat Thin" panose="00000300000000000000" pitchFamily="2" charset="0"/>
                <a:ea typeface="MuseoModerno Bold" pitchFamily="34" charset="-122"/>
                <a:cs typeface="MuseoModerno Bold" pitchFamily="34" charset="-120"/>
              </a:rPr>
              <a:t>3.201 vụ tai nạn lao động (TNLĐ)</a:t>
            </a:r>
            <a:endParaRPr lang="en-US" sz="2200" dirty="0"/>
          </a:p>
        </p:txBody>
      </p:sp>
      <p:sp>
        <p:nvSpPr>
          <p:cNvPr id="6" name="Text 3"/>
          <p:cNvSpPr/>
          <p:nvPr/>
        </p:nvSpPr>
        <p:spPr>
          <a:xfrm>
            <a:off x="1028224" y="3928467"/>
            <a:ext cx="7087553" cy="362903"/>
          </a:xfrm>
          <a:prstGeom prst="rect">
            <a:avLst/>
          </a:prstGeom>
          <a:noFill/>
          <a:ln/>
        </p:spPr>
        <p:txBody>
          <a:bodyPr wrap="none" lIns="0" tIns="0" rIns="0" bIns="0" rtlCol="0" anchor="t"/>
          <a:lstStyle/>
          <a:p>
            <a:pPr marL="0" indent="0">
              <a:lnSpc>
                <a:spcPts val="2850"/>
              </a:lnSpc>
              <a:buNone/>
            </a:pPr>
            <a:r>
              <a:rPr lang="en-US" sz="1750" kern="0" spc="-36" dirty="0">
                <a:solidFill>
                  <a:srgbClr val="FFFFFF"/>
                </a:solidFill>
                <a:latin typeface="PT Serif" pitchFamily="34" charset="0"/>
                <a:ea typeface="PT Serif" pitchFamily="34" charset="-122"/>
                <a:cs typeface="PT Serif" pitchFamily="34" charset="-120"/>
              </a:rPr>
              <a:t>Giảm 227 vụ, tương ứng với 7,09% so với 6 tháng đầu năm 2023</a:t>
            </a:r>
            <a:endParaRPr lang="en-US" sz="1750" dirty="0"/>
          </a:p>
        </p:txBody>
      </p:sp>
      <p:sp>
        <p:nvSpPr>
          <p:cNvPr id="7" name="Shape 4"/>
          <p:cNvSpPr/>
          <p:nvPr/>
        </p:nvSpPr>
        <p:spPr>
          <a:xfrm>
            <a:off x="793790" y="4752618"/>
            <a:ext cx="7556421" cy="1322189"/>
          </a:xfrm>
          <a:prstGeom prst="roundRect">
            <a:avLst>
              <a:gd name="adj" fmla="val 7205"/>
            </a:avLst>
          </a:prstGeom>
          <a:solidFill>
            <a:srgbClr val="124E73"/>
          </a:solidFill>
          <a:ln w="7620">
            <a:solidFill>
              <a:srgbClr val="2B678C"/>
            </a:solidFill>
            <a:prstDash val="solid"/>
          </a:ln>
        </p:spPr>
      </p:sp>
      <p:sp>
        <p:nvSpPr>
          <p:cNvPr id="8" name="Text 5"/>
          <p:cNvSpPr/>
          <p:nvPr/>
        </p:nvSpPr>
        <p:spPr>
          <a:xfrm>
            <a:off x="1028224" y="4987052"/>
            <a:ext cx="2835235" cy="354330"/>
          </a:xfrm>
          <a:prstGeom prst="rect">
            <a:avLst/>
          </a:prstGeom>
          <a:noFill/>
          <a:ln/>
        </p:spPr>
        <p:txBody>
          <a:bodyPr wrap="none" lIns="0" tIns="0" rIns="0" bIns="0" rtlCol="0" anchor="t"/>
          <a:lstStyle/>
          <a:p>
            <a:pPr marL="0" indent="0">
              <a:lnSpc>
                <a:spcPts val="2750"/>
              </a:lnSpc>
              <a:buNone/>
            </a:pPr>
            <a:r>
              <a:rPr lang="en-US" sz="2200" b="1" kern="0" spc="-67" dirty="0">
                <a:solidFill>
                  <a:srgbClr val="FFFFFF"/>
                </a:solidFill>
                <a:latin typeface="Montserrat Thin" panose="00000300000000000000" pitchFamily="2" charset="0"/>
                <a:ea typeface="MuseoModerno Bold" pitchFamily="34" charset="-122"/>
                <a:cs typeface="MuseoModerno Bold" pitchFamily="34" charset="-120"/>
              </a:rPr>
              <a:t>3.065 người bị nạn</a:t>
            </a:r>
            <a:endParaRPr lang="en-US" sz="2200" dirty="0"/>
          </a:p>
        </p:txBody>
      </p:sp>
      <p:sp>
        <p:nvSpPr>
          <p:cNvPr id="9" name="Text 6"/>
          <p:cNvSpPr/>
          <p:nvPr/>
        </p:nvSpPr>
        <p:spPr>
          <a:xfrm>
            <a:off x="1028224" y="5477470"/>
            <a:ext cx="7087553" cy="362903"/>
          </a:xfrm>
          <a:prstGeom prst="rect">
            <a:avLst/>
          </a:prstGeom>
          <a:noFill/>
          <a:ln/>
        </p:spPr>
        <p:txBody>
          <a:bodyPr wrap="none" lIns="0" tIns="0" rIns="0" bIns="0" rtlCol="0" anchor="t"/>
          <a:lstStyle/>
          <a:p>
            <a:pPr marL="0" indent="0">
              <a:lnSpc>
                <a:spcPts val="2850"/>
              </a:lnSpc>
              <a:buNone/>
            </a:pPr>
            <a:r>
              <a:rPr lang="en-US" sz="1750" kern="0" spc="-36" dirty="0">
                <a:solidFill>
                  <a:srgbClr val="FFFFFF"/>
                </a:solidFill>
                <a:latin typeface="PT Serif" pitchFamily="34" charset="0"/>
                <a:ea typeface="PT Serif" pitchFamily="34" charset="-122"/>
                <a:cs typeface="PT Serif" pitchFamily="34" charset="-120"/>
              </a:rPr>
              <a:t>Giảm 197 người, tương ứng với 6,04% so với 6 tháng đầu năm 2023</a:t>
            </a:r>
            <a:endParaRPr lang="en-US" sz="1750" dirty="0"/>
          </a:p>
        </p:txBody>
      </p:sp>
      <p:pic>
        <p:nvPicPr>
          <p:cNvPr id="10" name="Picture 9">
            <a:extLst>
              <a:ext uri="{FF2B5EF4-FFF2-40B4-BE49-F238E27FC236}">
                <a16:creationId xmlns:a16="http://schemas.microsoft.com/office/drawing/2014/main" id="{0E0CBD52-B87F-05D2-76CE-04DDE20C783C}"/>
              </a:ext>
            </a:extLst>
          </p:cNvPr>
          <p:cNvPicPr>
            <a:picLocks noChangeAspect="1"/>
          </p:cNvPicPr>
          <p:nvPr/>
        </p:nvPicPr>
        <p:blipFill>
          <a:blip r:embed="rId4"/>
          <a:stretch>
            <a:fillRect/>
          </a:stretch>
        </p:blipFill>
        <p:spPr>
          <a:xfrm>
            <a:off x="12359041" y="7474877"/>
            <a:ext cx="2150334" cy="71186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535216" y="311825"/>
            <a:ext cx="3559850" cy="354330"/>
          </a:xfrm>
          <a:prstGeom prst="rect">
            <a:avLst/>
          </a:prstGeom>
          <a:noFill/>
          <a:ln/>
        </p:spPr>
        <p:txBody>
          <a:bodyPr wrap="none" lIns="0" tIns="0" rIns="0" bIns="0" rtlCol="0" anchor="t"/>
          <a:lstStyle/>
          <a:p>
            <a:pPr marL="0" indent="0" algn="ctr">
              <a:lnSpc>
                <a:spcPts val="2750"/>
              </a:lnSpc>
              <a:buNone/>
            </a:pPr>
            <a:r>
              <a:rPr lang="en-US" sz="3200" b="1" kern="0" spc="-67" dirty="0">
                <a:solidFill>
                  <a:srgbClr val="124E73"/>
                </a:solidFill>
                <a:latin typeface="Montserrat Thin" panose="00000300000000000000" pitchFamily="2" charset="0"/>
                <a:ea typeface="MuseoModerno Bold" pitchFamily="34" charset="-122"/>
                <a:cs typeface="MuseoModerno Bold" pitchFamily="34" charset="-120"/>
              </a:rPr>
              <a:t>Một số vụ tai nạn lao động</a:t>
            </a:r>
            <a:endParaRPr lang="en-US" sz="3200" dirty="0"/>
          </a:p>
        </p:txBody>
      </p:sp>
      <p:pic>
        <p:nvPicPr>
          <p:cNvPr id="3" name="Image 0" descr="preencoded.png"/>
          <p:cNvPicPr>
            <a:picLocks noChangeAspect="1"/>
          </p:cNvPicPr>
          <p:nvPr/>
        </p:nvPicPr>
        <p:blipFill>
          <a:blip r:embed="rId3"/>
          <a:stretch>
            <a:fillRect/>
          </a:stretch>
        </p:blipFill>
        <p:spPr>
          <a:xfrm>
            <a:off x="5103614" y="836176"/>
            <a:ext cx="4423053" cy="2484834"/>
          </a:xfrm>
          <a:prstGeom prst="rect">
            <a:avLst/>
          </a:prstGeom>
        </p:spPr>
      </p:pic>
      <p:pic>
        <p:nvPicPr>
          <p:cNvPr id="4" name="Image 1" descr="preencoded.png"/>
          <p:cNvPicPr>
            <a:picLocks noChangeAspect="1"/>
          </p:cNvPicPr>
          <p:nvPr/>
        </p:nvPicPr>
        <p:blipFill>
          <a:blip r:embed="rId4"/>
          <a:stretch>
            <a:fillRect/>
          </a:stretch>
        </p:blipFill>
        <p:spPr>
          <a:xfrm>
            <a:off x="396835" y="3285411"/>
            <a:ext cx="566976" cy="907256"/>
          </a:xfrm>
          <a:prstGeom prst="rect">
            <a:avLst/>
          </a:prstGeom>
        </p:spPr>
      </p:pic>
      <p:sp>
        <p:nvSpPr>
          <p:cNvPr id="5" name="Text 1"/>
          <p:cNvSpPr/>
          <p:nvPr/>
        </p:nvSpPr>
        <p:spPr>
          <a:xfrm>
            <a:off x="1133832" y="3494440"/>
            <a:ext cx="1952149" cy="177165"/>
          </a:xfrm>
          <a:prstGeom prst="rect">
            <a:avLst/>
          </a:prstGeom>
          <a:noFill/>
          <a:ln/>
        </p:spPr>
        <p:txBody>
          <a:bodyPr wrap="none" lIns="0" tIns="0" rIns="0" bIns="0" rtlCol="0" anchor="t"/>
          <a:lstStyle/>
          <a:p>
            <a:pPr marL="0" indent="0" algn="l">
              <a:lnSpc>
                <a:spcPts val="1350"/>
              </a:lnSpc>
              <a:buNone/>
            </a:pPr>
            <a:r>
              <a:rPr lang="en-US" b="1" kern="0" spc="-33" dirty="0">
                <a:solidFill>
                  <a:srgbClr val="2B4150"/>
                </a:solidFill>
                <a:latin typeface="Montserrat Thin" panose="00000300000000000000" pitchFamily="2" charset="0"/>
                <a:ea typeface="MuseoModerno Bold" pitchFamily="34" charset="-122"/>
                <a:cs typeface="MuseoModerno Bold" pitchFamily="34" charset="-120"/>
              </a:rPr>
              <a:t>Tai nạn do tiếp xúc với lưỡi cắt</a:t>
            </a:r>
            <a:endParaRPr lang="en-US" dirty="0"/>
          </a:p>
        </p:txBody>
      </p:sp>
      <p:sp>
        <p:nvSpPr>
          <p:cNvPr id="6" name="Text 2"/>
          <p:cNvSpPr/>
          <p:nvPr/>
        </p:nvSpPr>
        <p:spPr>
          <a:xfrm>
            <a:off x="1133832" y="3807023"/>
            <a:ext cx="13099733" cy="181451"/>
          </a:xfrm>
          <a:prstGeom prst="rect">
            <a:avLst/>
          </a:prstGeom>
          <a:noFill/>
          <a:ln/>
        </p:spPr>
        <p:txBody>
          <a:bodyPr wrap="none" lIns="0" tIns="0" rIns="0" bIns="0" rtlCol="0" anchor="t"/>
          <a:lstStyle/>
          <a:p>
            <a:pPr marL="0" indent="0" algn="l">
              <a:lnSpc>
                <a:spcPts val="1400"/>
              </a:lnSpc>
              <a:buNone/>
            </a:pPr>
            <a:r>
              <a:rPr lang="en-US" sz="1400" kern="0" spc="-18" dirty="0">
                <a:solidFill>
                  <a:srgbClr val="2B4150"/>
                </a:solidFill>
                <a:latin typeface="PT Serif" pitchFamily="34" charset="0"/>
                <a:ea typeface="PT Serif" pitchFamily="34" charset="-122"/>
                <a:cs typeface="PT Serif" pitchFamily="34" charset="-120"/>
              </a:rPr>
              <a:t>Người lao động có thể vô tình tiếp xúc với lưỡi cắt sắc bén khi làm vệ sinh máy hoặc điều chỉnh sản phẩm, dẫn đến mất máu nghiêm trọng</a:t>
            </a:r>
            <a:endParaRPr lang="en-US" sz="1400" dirty="0"/>
          </a:p>
        </p:txBody>
      </p:sp>
      <p:pic>
        <p:nvPicPr>
          <p:cNvPr id="7" name="Image 2" descr="preencoded.png"/>
          <p:cNvPicPr>
            <a:picLocks noChangeAspect="1"/>
          </p:cNvPicPr>
          <p:nvPr/>
        </p:nvPicPr>
        <p:blipFill>
          <a:blip r:embed="rId5"/>
          <a:stretch>
            <a:fillRect/>
          </a:stretch>
        </p:blipFill>
        <p:spPr>
          <a:xfrm>
            <a:off x="396835" y="4192668"/>
            <a:ext cx="566976" cy="907256"/>
          </a:xfrm>
          <a:prstGeom prst="rect">
            <a:avLst/>
          </a:prstGeom>
        </p:spPr>
      </p:pic>
      <p:sp>
        <p:nvSpPr>
          <p:cNvPr id="8" name="Text 3"/>
          <p:cNvSpPr/>
          <p:nvPr/>
        </p:nvSpPr>
        <p:spPr>
          <a:xfrm>
            <a:off x="1133832" y="4401696"/>
            <a:ext cx="1417558" cy="177165"/>
          </a:xfrm>
          <a:prstGeom prst="rect">
            <a:avLst/>
          </a:prstGeom>
          <a:noFill/>
          <a:ln/>
        </p:spPr>
        <p:txBody>
          <a:bodyPr wrap="none" lIns="0" tIns="0" rIns="0" bIns="0" rtlCol="0" anchor="t"/>
          <a:lstStyle/>
          <a:p>
            <a:pPr marL="0" indent="0" algn="l">
              <a:lnSpc>
                <a:spcPts val="1350"/>
              </a:lnSpc>
              <a:buNone/>
            </a:pPr>
            <a:r>
              <a:rPr lang="en-US" b="1" kern="0" spc="-33" dirty="0">
                <a:solidFill>
                  <a:srgbClr val="2B4150"/>
                </a:solidFill>
                <a:latin typeface="Montserrat Thin" panose="00000300000000000000" pitchFamily="2" charset="0"/>
                <a:ea typeface="MuseoModerno Bold" pitchFamily="34" charset="-122"/>
                <a:cs typeface="MuseoModerno Bold" pitchFamily="34" charset="-120"/>
              </a:rPr>
              <a:t>Ngã do trượt ngã</a:t>
            </a:r>
            <a:endParaRPr lang="en-US" dirty="0"/>
          </a:p>
        </p:txBody>
      </p:sp>
      <p:sp>
        <p:nvSpPr>
          <p:cNvPr id="9" name="Text 4"/>
          <p:cNvSpPr/>
          <p:nvPr/>
        </p:nvSpPr>
        <p:spPr>
          <a:xfrm>
            <a:off x="1133832" y="4714280"/>
            <a:ext cx="13099733" cy="181451"/>
          </a:xfrm>
          <a:prstGeom prst="rect">
            <a:avLst/>
          </a:prstGeom>
          <a:noFill/>
          <a:ln/>
        </p:spPr>
        <p:txBody>
          <a:bodyPr wrap="none" lIns="0" tIns="0" rIns="0" bIns="0" rtlCol="0" anchor="t"/>
          <a:lstStyle/>
          <a:p>
            <a:pPr marL="0" indent="0" algn="l">
              <a:lnSpc>
                <a:spcPts val="1400"/>
              </a:lnSpc>
              <a:buNone/>
            </a:pPr>
            <a:r>
              <a:rPr lang="en-US" sz="1400" kern="0" spc="-18" dirty="0">
                <a:solidFill>
                  <a:srgbClr val="2B4150"/>
                </a:solidFill>
                <a:latin typeface="PT Serif" pitchFamily="34" charset="0"/>
                <a:ea typeface="PT Serif" pitchFamily="34" charset="-122"/>
                <a:cs typeface="PT Serif" pitchFamily="34" charset="-120"/>
              </a:rPr>
              <a:t>Sàn ướt hoặc bẩn có thể trượt ngã, gây chấn thương nặng, đặc biệt khi điều khiển máy, làm gián đoạn quá trình sản xuất.</a:t>
            </a:r>
            <a:endParaRPr lang="en-US" sz="1400" dirty="0"/>
          </a:p>
        </p:txBody>
      </p:sp>
      <p:pic>
        <p:nvPicPr>
          <p:cNvPr id="10" name="Image 3" descr="preencoded.png"/>
          <p:cNvPicPr>
            <a:picLocks noChangeAspect="1"/>
          </p:cNvPicPr>
          <p:nvPr/>
        </p:nvPicPr>
        <p:blipFill>
          <a:blip r:embed="rId6"/>
          <a:stretch>
            <a:fillRect/>
          </a:stretch>
        </p:blipFill>
        <p:spPr>
          <a:xfrm>
            <a:off x="396835" y="5099924"/>
            <a:ext cx="566976" cy="907256"/>
          </a:xfrm>
          <a:prstGeom prst="rect">
            <a:avLst/>
          </a:prstGeom>
        </p:spPr>
      </p:pic>
      <p:sp>
        <p:nvSpPr>
          <p:cNvPr id="11" name="Text 5"/>
          <p:cNvSpPr/>
          <p:nvPr/>
        </p:nvSpPr>
        <p:spPr>
          <a:xfrm>
            <a:off x="1133832" y="5308952"/>
            <a:ext cx="2872383" cy="177165"/>
          </a:xfrm>
          <a:prstGeom prst="rect">
            <a:avLst/>
          </a:prstGeom>
          <a:noFill/>
          <a:ln/>
        </p:spPr>
        <p:txBody>
          <a:bodyPr wrap="none" lIns="0" tIns="0" rIns="0" bIns="0" rtlCol="0" anchor="t"/>
          <a:lstStyle/>
          <a:p>
            <a:pPr marL="0" indent="0" algn="l">
              <a:lnSpc>
                <a:spcPts val="1350"/>
              </a:lnSpc>
              <a:buNone/>
            </a:pPr>
            <a:r>
              <a:rPr lang="en-US" b="1" kern="0" spc="-33" dirty="0">
                <a:solidFill>
                  <a:srgbClr val="2B4150"/>
                </a:solidFill>
                <a:latin typeface="Montserrat Thin" panose="00000300000000000000" pitchFamily="2" charset="0"/>
                <a:ea typeface="MuseoModerno Bold" pitchFamily="34" charset="-122"/>
                <a:cs typeface="MuseoModerno Bold" pitchFamily="34" charset="-120"/>
              </a:rPr>
              <a:t>Tai nạn do máy hoạt động không đúng cách</a:t>
            </a:r>
            <a:endParaRPr lang="en-US" dirty="0"/>
          </a:p>
        </p:txBody>
      </p:sp>
      <p:sp>
        <p:nvSpPr>
          <p:cNvPr id="12" name="Text 6"/>
          <p:cNvSpPr/>
          <p:nvPr/>
        </p:nvSpPr>
        <p:spPr>
          <a:xfrm>
            <a:off x="1133832" y="5621536"/>
            <a:ext cx="13099733" cy="181451"/>
          </a:xfrm>
          <a:prstGeom prst="rect">
            <a:avLst/>
          </a:prstGeom>
          <a:noFill/>
          <a:ln/>
        </p:spPr>
        <p:txBody>
          <a:bodyPr wrap="none" lIns="0" tIns="0" rIns="0" bIns="0" rtlCol="0" anchor="t"/>
          <a:lstStyle/>
          <a:p>
            <a:pPr marL="0" indent="0" algn="l">
              <a:lnSpc>
                <a:spcPts val="1400"/>
              </a:lnSpc>
              <a:buNone/>
            </a:pPr>
            <a:r>
              <a:rPr lang="en-US" sz="1400" kern="0" spc="-18" dirty="0">
                <a:solidFill>
                  <a:srgbClr val="2B4150"/>
                </a:solidFill>
                <a:latin typeface="PT Serif" pitchFamily="34" charset="0"/>
                <a:ea typeface="PT Serif" pitchFamily="34" charset="-122"/>
                <a:cs typeface="PT Serif" pitchFamily="34" charset="-120"/>
              </a:rPr>
              <a:t>Máy không được bảo trì đúng cách có thể gây sự cố kỹ thuật, làm máy dừng đột ngột hoặc hoạt động không ổn định, dẫn đến tai nạn nếu người lao động không kịp phản ứng.</a:t>
            </a:r>
            <a:endParaRPr lang="en-US" sz="1400" dirty="0"/>
          </a:p>
        </p:txBody>
      </p:sp>
      <p:pic>
        <p:nvPicPr>
          <p:cNvPr id="13" name="Image 4" descr="preencoded.png"/>
          <p:cNvPicPr>
            <a:picLocks noChangeAspect="1"/>
          </p:cNvPicPr>
          <p:nvPr/>
        </p:nvPicPr>
        <p:blipFill>
          <a:blip r:embed="rId7"/>
          <a:stretch>
            <a:fillRect/>
          </a:stretch>
        </p:blipFill>
        <p:spPr>
          <a:xfrm>
            <a:off x="396835" y="6007180"/>
            <a:ext cx="566976" cy="907256"/>
          </a:xfrm>
          <a:prstGeom prst="rect">
            <a:avLst/>
          </a:prstGeom>
        </p:spPr>
      </p:pic>
      <p:sp>
        <p:nvSpPr>
          <p:cNvPr id="14" name="Text 7"/>
          <p:cNvSpPr/>
          <p:nvPr/>
        </p:nvSpPr>
        <p:spPr>
          <a:xfrm>
            <a:off x="1133832" y="6216209"/>
            <a:ext cx="1748671" cy="177165"/>
          </a:xfrm>
          <a:prstGeom prst="rect">
            <a:avLst/>
          </a:prstGeom>
          <a:noFill/>
          <a:ln/>
        </p:spPr>
        <p:txBody>
          <a:bodyPr wrap="none" lIns="0" tIns="0" rIns="0" bIns="0" rtlCol="0" anchor="t"/>
          <a:lstStyle/>
          <a:p>
            <a:pPr marL="0" indent="0" algn="l">
              <a:lnSpc>
                <a:spcPts val="1350"/>
              </a:lnSpc>
              <a:buNone/>
            </a:pPr>
            <a:r>
              <a:rPr lang="en-US" b="1" kern="0" spc="-33" dirty="0">
                <a:solidFill>
                  <a:srgbClr val="2B4150"/>
                </a:solidFill>
                <a:latin typeface="Montserrat Thin" panose="00000300000000000000" pitchFamily="2" charset="0"/>
                <a:ea typeface="MuseoModerno Bold" pitchFamily="34" charset="-122"/>
                <a:cs typeface="MuseoModerno Bold" pitchFamily="34" charset="-120"/>
              </a:rPr>
              <a:t>Chấn thương do vật thể rơi</a:t>
            </a:r>
            <a:endParaRPr lang="en-US" dirty="0"/>
          </a:p>
        </p:txBody>
      </p:sp>
      <p:sp>
        <p:nvSpPr>
          <p:cNvPr id="15" name="Text 8"/>
          <p:cNvSpPr/>
          <p:nvPr/>
        </p:nvSpPr>
        <p:spPr>
          <a:xfrm>
            <a:off x="1133832" y="6528792"/>
            <a:ext cx="13099733" cy="181451"/>
          </a:xfrm>
          <a:prstGeom prst="rect">
            <a:avLst/>
          </a:prstGeom>
          <a:noFill/>
          <a:ln/>
        </p:spPr>
        <p:txBody>
          <a:bodyPr wrap="none" lIns="0" tIns="0" rIns="0" bIns="0" rtlCol="0" anchor="t"/>
          <a:lstStyle/>
          <a:p>
            <a:pPr marL="0" indent="0" algn="l">
              <a:lnSpc>
                <a:spcPts val="1400"/>
              </a:lnSpc>
              <a:buNone/>
            </a:pPr>
            <a:r>
              <a:rPr lang="en-US" sz="1400" kern="0" spc="-18" dirty="0">
                <a:solidFill>
                  <a:srgbClr val="2B4150"/>
                </a:solidFill>
                <a:latin typeface="PT Serif" pitchFamily="34" charset="0"/>
                <a:ea typeface="PT Serif" pitchFamily="34" charset="-122"/>
                <a:cs typeface="PT Serif" pitchFamily="34" charset="-120"/>
              </a:rPr>
              <a:t>Nguyên liệu hoặc thiết bị rơi xuống có thể gây chấn thương.</a:t>
            </a:r>
            <a:endParaRPr lang="en-US" sz="1400" dirty="0"/>
          </a:p>
        </p:txBody>
      </p:sp>
      <p:pic>
        <p:nvPicPr>
          <p:cNvPr id="16" name="Image 5" descr="preencoded.png"/>
          <p:cNvPicPr>
            <a:picLocks noChangeAspect="1"/>
          </p:cNvPicPr>
          <p:nvPr/>
        </p:nvPicPr>
        <p:blipFill>
          <a:blip r:embed="rId8"/>
          <a:stretch>
            <a:fillRect/>
          </a:stretch>
        </p:blipFill>
        <p:spPr>
          <a:xfrm>
            <a:off x="396835" y="6914436"/>
            <a:ext cx="566976" cy="907256"/>
          </a:xfrm>
          <a:prstGeom prst="rect">
            <a:avLst/>
          </a:prstGeom>
        </p:spPr>
      </p:pic>
      <p:sp>
        <p:nvSpPr>
          <p:cNvPr id="17" name="Text 9"/>
          <p:cNvSpPr/>
          <p:nvPr/>
        </p:nvSpPr>
        <p:spPr>
          <a:xfrm>
            <a:off x="1133832" y="7123465"/>
            <a:ext cx="1417558" cy="177165"/>
          </a:xfrm>
          <a:prstGeom prst="rect">
            <a:avLst/>
          </a:prstGeom>
          <a:noFill/>
          <a:ln/>
        </p:spPr>
        <p:txBody>
          <a:bodyPr wrap="none" lIns="0" tIns="0" rIns="0" bIns="0" rtlCol="0" anchor="t"/>
          <a:lstStyle/>
          <a:p>
            <a:pPr marL="0" indent="0" algn="l">
              <a:lnSpc>
                <a:spcPts val="1350"/>
              </a:lnSpc>
              <a:buNone/>
            </a:pPr>
            <a:r>
              <a:rPr lang="en-US" b="1" kern="0" spc="-33" dirty="0">
                <a:solidFill>
                  <a:srgbClr val="2B4150"/>
                </a:solidFill>
                <a:latin typeface="Montserrat Thin" panose="00000300000000000000" pitchFamily="2" charset="0"/>
                <a:ea typeface="MuseoModerno Bold" pitchFamily="34" charset="-122"/>
                <a:cs typeface="MuseoModerno Bold" pitchFamily="34" charset="-120"/>
              </a:rPr>
              <a:t>Vấn đề về điện</a:t>
            </a:r>
            <a:endParaRPr lang="en-US" dirty="0"/>
          </a:p>
        </p:txBody>
      </p:sp>
      <p:sp>
        <p:nvSpPr>
          <p:cNvPr id="18" name="Text 10"/>
          <p:cNvSpPr/>
          <p:nvPr/>
        </p:nvSpPr>
        <p:spPr>
          <a:xfrm>
            <a:off x="1133832" y="7436048"/>
            <a:ext cx="13099733" cy="181451"/>
          </a:xfrm>
          <a:prstGeom prst="rect">
            <a:avLst/>
          </a:prstGeom>
          <a:noFill/>
          <a:ln/>
        </p:spPr>
        <p:txBody>
          <a:bodyPr wrap="none" lIns="0" tIns="0" rIns="0" bIns="0" rtlCol="0" anchor="t"/>
          <a:lstStyle/>
          <a:p>
            <a:pPr marL="0" indent="0" algn="l">
              <a:lnSpc>
                <a:spcPts val="1400"/>
              </a:lnSpc>
              <a:buNone/>
            </a:pPr>
            <a:r>
              <a:rPr lang="en-US" sz="1400" kern="0" spc="-18" dirty="0">
                <a:solidFill>
                  <a:srgbClr val="2B4150"/>
                </a:solidFill>
                <a:latin typeface="PT Serif" pitchFamily="34" charset="0"/>
                <a:ea typeface="PT Serif" pitchFamily="34" charset="-122"/>
                <a:cs typeface="PT Serif" pitchFamily="34" charset="-120"/>
              </a:rPr>
              <a:t>Việc không tuân thủ quy tắc an toàn điện có thể gây điện giật, dẫn đến chấn thương nghiêm trọng hoặc tử vong.</a:t>
            </a:r>
            <a:endParaRPr lang="en-US" sz="1400" dirty="0"/>
          </a:p>
        </p:txBody>
      </p:sp>
      <p:pic>
        <p:nvPicPr>
          <p:cNvPr id="19" name="Picture 18">
            <a:extLst>
              <a:ext uri="{FF2B5EF4-FFF2-40B4-BE49-F238E27FC236}">
                <a16:creationId xmlns:a16="http://schemas.microsoft.com/office/drawing/2014/main" id="{9A37CB55-1B1F-0F75-05DF-1B8FCA0DF002}"/>
              </a:ext>
            </a:extLst>
          </p:cNvPr>
          <p:cNvPicPr>
            <a:picLocks noChangeAspect="1"/>
          </p:cNvPicPr>
          <p:nvPr/>
        </p:nvPicPr>
        <p:blipFill>
          <a:blip r:embed="rId9"/>
          <a:stretch>
            <a:fillRect/>
          </a:stretch>
        </p:blipFill>
        <p:spPr>
          <a:xfrm>
            <a:off x="12359041" y="7474877"/>
            <a:ext cx="2150334" cy="71186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1973" y="646628"/>
            <a:ext cx="2322909" cy="290274"/>
          </a:xfrm>
          <a:prstGeom prst="rect">
            <a:avLst/>
          </a:prstGeom>
          <a:noFill/>
          <a:ln/>
        </p:spPr>
        <p:txBody>
          <a:bodyPr wrap="none" lIns="0" tIns="0" rIns="0" bIns="0" rtlCol="0" anchor="t"/>
          <a:lstStyle/>
          <a:p>
            <a:pPr marL="0" indent="0">
              <a:lnSpc>
                <a:spcPts val="2250"/>
              </a:lnSpc>
              <a:buNone/>
            </a:pPr>
            <a:r>
              <a:rPr lang="en-US" sz="2800" b="1" kern="0" spc="-55" dirty="0">
                <a:solidFill>
                  <a:srgbClr val="124E73"/>
                </a:solidFill>
                <a:latin typeface="Montserrat Thin" panose="00000300000000000000" pitchFamily="2" charset="0"/>
                <a:ea typeface="MuseoModerno Bold" pitchFamily="34" charset="-122"/>
                <a:cs typeface="MuseoModerno Bold" pitchFamily="34" charset="-120"/>
              </a:rPr>
              <a:t>I. Giới thiệu</a:t>
            </a:r>
            <a:endParaRPr lang="en-US" sz="2800" dirty="0"/>
          </a:p>
        </p:txBody>
      </p:sp>
      <p:pic>
        <p:nvPicPr>
          <p:cNvPr id="3" name="Image 0" descr="preencoded.png"/>
          <p:cNvPicPr>
            <a:picLocks noChangeAspect="1"/>
          </p:cNvPicPr>
          <p:nvPr/>
        </p:nvPicPr>
        <p:blipFill>
          <a:blip r:embed="rId3"/>
          <a:stretch>
            <a:fillRect/>
          </a:stretch>
        </p:blipFill>
        <p:spPr>
          <a:xfrm>
            <a:off x="1548527" y="1192411"/>
            <a:ext cx="9248418" cy="4054554"/>
          </a:xfrm>
          <a:prstGeom prst="rect">
            <a:avLst/>
          </a:prstGeom>
        </p:spPr>
      </p:pic>
      <p:sp>
        <p:nvSpPr>
          <p:cNvPr id="4" name="Text 1"/>
          <p:cNvSpPr/>
          <p:nvPr/>
        </p:nvSpPr>
        <p:spPr>
          <a:xfrm>
            <a:off x="541973" y="5339834"/>
            <a:ext cx="13546455" cy="247769"/>
          </a:xfrm>
          <a:prstGeom prst="rect">
            <a:avLst/>
          </a:prstGeom>
          <a:noFill/>
          <a:ln/>
        </p:spPr>
        <p:txBody>
          <a:bodyPr wrap="none" lIns="0" tIns="0" rIns="0" bIns="0" rtlCol="0" anchor="t"/>
          <a:lstStyle/>
          <a:p>
            <a:pPr marL="0" indent="0">
              <a:lnSpc>
                <a:spcPts val="1950"/>
              </a:lnSpc>
              <a:buNone/>
            </a:pPr>
            <a:endParaRPr lang="en-US" sz="1200" dirty="0"/>
          </a:p>
        </p:txBody>
      </p:sp>
      <p:pic>
        <p:nvPicPr>
          <p:cNvPr id="5" name="Image 1" descr="preencoded.png"/>
          <p:cNvPicPr>
            <a:picLocks noChangeAspect="1"/>
          </p:cNvPicPr>
          <p:nvPr/>
        </p:nvPicPr>
        <p:blipFill>
          <a:blip r:embed="rId4"/>
          <a:stretch>
            <a:fillRect/>
          </a:stretch>
        </p:blipFill>
        <p:spPr>
          <a:xfrm>
            <a:off x="541973" y="5761792"/>
            <a:ext cx="774263" cy="1821180"/>
          </a:xfrm>
          <a:prstGeom prst="rect">
            <a:avLst/>
          </a:prstGeom>
        </p:spPr>
      </p:pic>
      <p:sp>
        <p:nvSpPr>
          <p:cNvPr id="6" name="Text 2"/>
          <p:cNvSpPr/>
          <p:nvPr/>
        </p:nvSpPr>
        <p:spPr>
          <a:xfrm>
            <a:off x="1548527" y="5916573"/>
            <a:ext cx="4812387" cy="241935"/>
          </a:xfrm>
          <a:prstGeom prst="rect">
            <a:avLst/>
          </a:prstGeom>
          <a:noFill/>
          <a:ln/>
        </p:spPr>
        <p:txBody>
          <a:bodyPr wrap="none" lIns="0" tIns="0" rIns="0" bIns="0" rtlCol="0" anchor="t"/>
          <a:lstStyle/>
          <a:p>
            <a:pPr marL="0" indent="0">
              <a:lnSpc>
                <a:spcPts val="1900"/>
              </a:lnSpc>
              <a:buNone/>
            </a:pPr>
            <a:r>
              <a:rPr lang="en-US" sz="2000" b="1" kern="0" spc="-46" dirty="0">
                <a:solidFill>
                  <a:srgbClr val="2B4150"/>
                </a:solidFill>
                <a:latin typeface="Montserrat Thin" panose="00000300000000000000" pitchFamily="2" charset="0"/>
                <a:ea typeface="MuseoModerno Bold" pitchFamily="34" charset="-122"/>
                <a:cs typeface="MuseoModerno Bold" pitchFamily="34" charset="-120"/>
              </a:rPr>
              <a:t>A. Tổng quan về tầm quan trọng của an toàn lao động</a:t>
            </a:r>
            <a:endParaRPr lang="en-US" sz="2000" dirty="0"/>
          </a:p>
        </p:txBody>
      </p:sp>
      <p:sp>
        <p:nvSpPr>
          <p:cNvPr id="7" name="Text 3"/>
          <p:cNvSpPr/>
          <p:nvPr/>
        </p:nvSpPr>
        <p:spPr>
          <a:xfrm>
            <a:off x="1548527" y="6251377"/>
            <a:ext cx="12539901" cy="495538"/>
          </a:xfrm>
          <a:prstGeom prst="rect">
            <a:avLst/>
          </a:prstGeom>
          <a:noFill/>
          <a:ln/>
        </p:spPr>
        <p:txBody>
          <a:bodyPr wrap="square" lIns="0" tIns="0" rIns="0" bIns="0" rtlCol="0" anchor="t"/>
          <a:lstStyle/>
          <a:p>
            <a:pPr marL="171450" indent="-171450" algn="l">
              <a:lnSpc>
                <a:spcPts val="1950"/>
              </a:lnSpc>
              <a:buFont typeface="Arial" panose="020B0604020202020204" pitchFamily="34" charset="0"/>
              <a:buChar char="•"/>
            </a:pPr>
            <a:r>
              <a:rPr lang="en-US" sz="1200" b="1" kern="0" spc="-24" dirty="0">
                <a:solidFill>
                  <a:srgbClr val="2B4150"/>
                </a:solidFill>
                <a:latin typeface="PT Serif" pitchFamily="34" charset="0"/>
                <a:ea typeface="PT Serif" pitchFamily="34" charset="-122"/>
                <a:cs typeface="PT Serif" pitchFamily="34" charset="-120"/>
              </a:rPr>
              <a:t>An toàn lao động</a:t>
            </a:r>
            <a:r>
              <a:rPr lang="en-US" sz="1200" kern="0" spc="-24" dirty="0">
                <a:solidFill>
                  <a:srgbClr val="2B4150"/>
                </a:solidFill>
                <a:latin typeface="PT Serif" pitchFamily="34" charset="0"/>
                <a:ea typeface="PT Serif" pitchFamily="34" charset="-122"/>
                <a:cs typeface="PT Serif" pitchFamily="34" charset="-120"/>
              </a:rPr>
              <a:t> trong vận hành máy cắt thực phẩm đông lạnh bảo vệ sức khỏe người lao động và nâng cao chất lượng sản phẩm. Máy cắt hoạt động nhanh, lưỡi cắt sắc bén, </a:t>
            </a:r>
          </a:p>
          <a:p>
            <a:pPr algn="l">
              <a:lnSpc>
                <a:spcPts val="1950"/>
              </a:lnSpc>
            </a:pPr>
            <a:r>
              <a:rPr lang="en-US" sz="1200" kern="0" spc="-24" dirty="0" err="1">
                <a:solidFill>
                  <a:srgbClr val="2B4150"/>
                </a:solidFill>
                <a:latin typeface="PT Serif" pitchFamily="34" charset="0"/>
                <a:ea typeface="PT Serif" pitchFamily="34" charset="-122"/>
                <a:cs typeface="PT Serif" pitchFamily="34" charset="-120"/>
              </a:rPr>
              <a:t>sai</a:t>
            </a:r>
            <a:r>
              <a:rPr lang="en-US" sz="1200" kern="0" spc="-24" dirty="0">
                <a:solidFill>
                  <a:srgbClr val="2B4150"/>
                </a:solidFill>
                <a:latin typeface="PT Serif" pitchFamily="34" charset="0"/>
                <a:ea typeface="PT Serif" pitchFamily="34" charset="-122"/>
                <a:cs typeface="PT Serif" pitchFamily="34" charset="-120"/>
              </a:rPr>
              <a:t> sót dễ gây tai nạn.</a:t>
            </a:r>
            <a:endParaRPr lang="en-US" sz="1200" dirty="0"/>
          </a:p>
        </p:txBody>
      </p:sp>
      <p:sp>
        <p:nvSpPr>
          <p:cNvPr id="8" name="Text 4"/>
          <p:cNvSpPr/>
          <p:nvPr/>
        </p:nvSpPr>
        <p:spPr>
          <a:xfrm>
            <a:off x="1548527" y="6839783"/>
            <a:ext cx="12539901" cy="247769"/>
          </a:xfrm>
          <a:prstGeom prst="rect">
            <a:avLst/>
          </a:prstGeom>
          <a:noFill/>
          <a:ln/>
        </p:spPr>
        <p:txBody>
          <a:bodyPr wrap="none" lIns="0" tIns="0" rIns="0" bIns="0" rtlCol="0" anchor="t"/>
          <a:lstStyle/>
          <a:p>
            <a:pPr marL="171450" indent="-171450" algn="l">
              <a:lnSpc>
                <a:spcPts val="1950"/>
              </a:lnSpc>
              <a:buFont typeface="Arial" panose="020B0604020202020204" pitchFamily="34" charset="0"/>
              <a:buChar char="•"/>
            </a:pPr>
            <a:r>
              <a:rPr lang="en-US" sz="1200" b="1" kern="0" spc="-24" dirty="0">
                <a:solidFill>
                  <a:srgbClr val="2B4150"/>
                </a:solidFill>
                <a:latin typeface="PT Serif" pitchFamily="34" charset="0"/>
                <a:ea typeface="PT Serif" pitchFamily="34" charset="-122"/>
                <a:cs typeface="PT Serif" pitchFamily="34" charset="-120"/>
              </a:rPr>
              <a:t>Tuân thủ quy định an toàn</a:t>
            </a:r>
            <a:r>
              <a:rPr lang="en-US" sz="1200" kern="0" spc="-24" dirty="0">
                <a:solidFill>
                  <a:srgbClr val="2B4150"/>
                </a:solidFill>
                <a:latin typeface="PT Serif" pitchFamily="34" charset="0"/>
                <a:ea typeface="PT Serif" pitchFamily="34" charset="-122"/>
                <a:cs typeface="PT Serif" pitchFamily="34" charset="-120"/>
              </a:rPr>
              <a:t> giúp giảm rủi ro tai nạn và bệnh nghề nghiệp. Đào tạo nhân viên về an toàn là cần thiết, giúp doanh nghiệp ổn định và phát triển.</a:t>
            </a:r>
            <a:endParaRPr lang="en-US" sz="1200" dirty="0"/>
          </a:p>
        </p:txBody>
      </p:sp>
      <p:sp>
        <p:nvSpPr>
          <p:cNvPr id="9" name="Text 5"/>
          <p:cNvSpPr/>
          <p:nvPr/>
        </p:nvSpPr>
        <p:spPr>
          <a:xfrm>
            <a:off x="1548527" y="7180421"/>
            <a:ext cx="12539901" cy="247769"/>
          </a:xfrm>
          <a:prstGeom prst="rect">
            <a:avLst/>
          </a:prstGeom>
          <a:noFill/>
          <a:ln/>
        </p:spPr>
        <p:txBody>
          <a:bodyPr wrap="none" lIns="0" tIns="0" rIns="0" bIns="0" rtlCol="0" anchor="t"/>
          <a:lstStyle/>
          <a:p>
            <a:pPr marL="171450" indent="-171450" algn="l">
              <a:lnSpc>
                <a:spcPts val="1950"/>
              </a:lnSpc>
              <a:buFont typeface="Arial" panose="020B0604020202020204" pitchFamily="34" charset="0"/>
              <a:buChar char="•"/>
            </a:pPr>
            <a:r>
              <a:rPr lang="en-US" sz="1200" b="1" kern="0" spc="-24" dirty="0">
                <a:solidFill>
                  <a:srgbClr val="2B4150"/>
                </a:solidFill>
                <a:latin typeface="PT Serif" pitchFamily="34" charset="0"/>
                <a:ea typeface="PT Serif" pitchFamily="34" charset="-122"/>
                <a:cs typeface="PT Serif" pitchFamily="34" charset="-120"/>
              </a:rPr>
              <a:t>Đầu tư vào an toàn</a:t>
            </a:r>
            <a:r>
              <a:rPr lang="en-US" sz="1200" kern="0" spc="-24" dirty="0">
                <a:solidFill>
                  <a:srgbClr val="2B4150"/>
                </a:solidFill>
                <a:latin typeface="PT Serif" pitchFamily="34" charset="0"/>
                <a:ea typeface="PT Serif" pitchFamily="34" charset="-122"/>
                <a:cs typeface="PT Serif" pitchFamily="34" charset="-120"/>
              </a:rPr>
              <a:t> tạo môi trường làm việc tích cực, nâng cao tinh thần và sự gắn bó của nhân viên. Đây là trách nhiệm của doanh nghiệp đối với người lao động và xã hội.</a:t>
            </a:r>
            <a:endParaRPr lang="en-US" sz="1200" dirty="0"/>
          </a:p>
        </p:txBody>
      </p:sp>
      <p:pic>
        <p:nvPicPr>
          <p:cNvPr id="10" name="Picture 9">
            <a:extLst>
              <a:ext uri="{FF2B5EF4-FFF2-40B4-BE49-F238E27FC236}">
                <a16:creationId xmlns:a16="http://schemas.microsoft.com/office/drawing/2014/main" id="{90AFC2D3-1CD7-DDA6-5440-EFC2B7B641D0}"/>
              </a:ext>
            </a:extLst>
          </p:cNvPr>
          <p:cNvPicPr>
            <a:picLocks noChangeAspect="1"/>
          </p:cNvPicPr>
          <p:nvPr/>
        </p:nvPicPr>
        <p:blipFill>
          <a:blip r:embed="rId5"/>
          <a:stretch>
            <a:fillRect/>
          </a:stretch>
        </p:blipFill>
        <p:spPr>
          <a:xfrm>
            <a:off x="12359041" y="7474877"/>
            <a:ext cx="2150334" cy="71186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3657600" cy="8229600"/>
          </a:xfrm>
          <a:prstGeom prst="rect">
            <a:avLst/>
          </a:prstGeom>
        </p:spPr>
      </p:pic>
      <p:pic>
        <p:nvPicPr>
          <p:cNvPr id="3" name="Image 1" descr="preencoded.png"/>
          <p:cNvPicPr>
            <a:picLocks noChangeAspect="1"/>
          </p:cNvPicPr>
          <p:nvPr/>
        </p:nvPicPr>
        <p:blipFill>
          <a:blip r:embed="rId4"/>
          <a:stretch>
            <a:fillRect/>
          </a:stretch>
        </p:blipFill>
        <p:spPr>
          <a:xfrm>
            <a:off x="4451390" y="1669613"/>
            <a:ext cx="1134070" cy="4890254"/>
          </a:xfrm>
          <a:prstGeom prst="rect">
            <a:avLst/>
          </a:prstGeom>
        </p:spPr>
      </p:pic>
      <p:sp>
        <p:nvSpPr>
          <p:cNvPr id="4" name="Text 0"/>
          <p:cNvSpPr/>
          <p:nvPr/>
        </p:nvSpPr>
        <p:spPr>
          <a:xfrm>
            <a:off x="5925622" y="1719382"/>
            <a:ext cx="3642360" cy="354330"/>
          </a:xfrm>
          <a:prstGeom prst="rect">
            <a:avLst/>
          </a:prstGeom>
          <a:noFill/>
          <a:ln/>
        </p:spPr>
        <p:txBody>
          <a:bodyPr wrap="none" lIns="0" tIns="0" rIns="0" bIns="0" rtlCol="0" anchor="t"/>
          <a:lstStyle/>
          <a:p>
            <a:pPr marL="0" indent="0">
              <a:lnSpc>
                <a:spcPts val="2750"/>
              </a:lnSpc>
              <a:buNone/>
            </a:pPr>
            <a:r>
              <a:rPr lang="en-US" sz="2800" b="1" kern="0" spc="-67" dirty="0">
                <a:solidFill>
                  <a:srgbClr val="2B4150"/>
                </a:solidFill>
                <a:latin typeface="Montserrat Thin" panose="00000300000000000000" pitchFamily="2" charset="0"/>
                <a:ea typeface="MuseoModerno Bold" pitchFamily="34" charset="-122"/>
                <a:cs typeface="MuseoModerno Bold" pitchFamily="34" charset="-120"/>
              </a:rPr>
              <a:t>B. Các giao thức và quy định</a:t>
            </a:r>
            <a:endParaRPr lang="en-US" sz="2800" dirty="0"/>
          </a:p>
        </p:txBody>
      </p:sp>
      <p:sp>
        <p:nvSpPr>
          <p:cNvPr id="5" name="Text 1"/>
          <p:cNvSpPr/>
          <p:nvPr/>
        </p:nvSpPr>
        <p:spPr>
          <a:xfrm>
            <a:off x="5925622" y="2386846"/>
            <a:ext cx="7910989"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Tuân thủ quy định an toàn</a:t>
            </a:r>
            <a:r>
              <a:rPr lang="en-US" sz="1750" kern="0" spc="-36" dirty="0">
                <a:solidFill>
                  <a:srgbClr val="2B4150"/>
                </a:solidFill>
                <a:latin typeface="PT Serif" pitchFamily="34" charset="0"/>
                <a:ea typeface="PT Serif" pitchFamily="34" charset="-122"/>
                <a:cs typeface="PT Serif" pitchFamily="34" charset="-120"/>
              </a:rPr>
              <a:t> khi vận hành máy cắt thực phẩm đông lạnh bảo vệ sức khỏe người lao động.</a:t>
            </a:r>
            <a:endParaRPr lang="en-US" sz="1750" dirty="0"/>
          </a:p>
        </p:txBody>
      </p:sp>
      <p:sp>
        <p:nvSpPr>
          <p:cNvPr id="6" name="Text 2"/>
          <p:cNvSpPr/>
          <p:nvPr/>
        </p:nvSpPr>
        <p:spPr>
          <a:xfrm>
            <a:off x="5925622" y="3191947"/>
            <a:ext cx="7910989"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Đào tạo chuyên sâu</a:t>
            </a:r>
            <a:r>
              <a:rPr lang="en-US" sz="1750" kern="0" spc="-36" dirty="0">
                <a:solidFill>
                  <a:srgbClr val="2B4150"/>
                </a:solidFill>
                <a:latin typeface="PT Serif" pitchFamily="34" charset="0"/>
                <a:ea typeface="PT Serif" pitchFamily="34" charset="-122"/>
                <a:cs typeface="PT Serif" pitchFamily="34" charset="-120"/>
              </a:rPr>
              <a:t> về khởi động, dừng máy, xử lý sự cố và các tính năng an toàn như </a:t>
            </a:r>
            <a:r>
              <a:rPr lang="en-US" sz="1750" b="1" kern="0" spc="-36" dirty="0">
                <a:solidFill>
                  <a:srgbClr val="2B4150"/>
                </a:solidFill>
                <a:latin typeface="PT Serif" pitchFamily="34" charset="0"/>
                <a:ea typeface="PT Serif" pitchFamily="34" charset="-122"/>
                <a:cs typeface="PT Serif" pitchFamily="34" charset="-120"/>
              </a:rPr>
              <a:t>ngắt điện khẩn cấp</a:t>
            </a:r>
            <a:r>
              <a:rPr lang="en-US" sz="1750" kern="0" spc="-36" dirty="0">
                <a:solidFill>
                  <a:srgbClr val="2B4150"/>
                </a:solidFill>
                <a:latin typeface="PT Serif" pitchFamily="34" charset="0"/>
                <a:ea typeface="PT Serif" pitchFamily="34" charset="-122"/>
                <a:cs typeface="PT Serif" pitchFamily="34" charset="-120"/>
              </a:rPr>
              <a:t>.</a:t>
            </a:r>
            <a:endParaRPr lang="en-US" sz="1750" dirty="0"/>
          </a:p>
        </p:txBody>
      </p:sp>
      <p:sp>
        <p:nvSpPr>
          <p:cNvPr id="7" name="Text 3"/>
          <p:cNvSpPr/>
          <p:nvPr/>
        </p:nvSpPr>
        <p:spPr>
          <a:xfrm>
            <a:off x="5925622" y="3997047"/>
            <a:ext cx="7910989"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Kiểm tra máy móc định kỳ</a:t>
            </a:r>
            <a:r>
              <a:rPr lang="en-US" sz="1750" kern="0" spc="-36" dirty="0">
                <a:solidFill>
                  <a:srgbClr val="2B4150"/>
                </a:solidFill>
                <a:latin typeface="PT Serif" pitchFamily="34" charset="0"/>
                <a:ea typeface="PT Serif" pitchFamily="34" charset="-122"/>
                <a:cs typeface="PT Serif" pitchFamily="34" charset="-120"/>
              </a:rPr>
              <a:t> để phát hiện hư hỏng và ngừng sử dụng nếu cần sửa chữa.</a:t>
            </a:r>
            <a:endParaRPr lang="en-US" sz="1750" dirty="0"/>
          </a:p>
        </p:txBody>
      </p:sp>
      <p:sp>
        <p:nvSpPr>
          <p:cNvPr id="8" name="Text 4"/>
          <p:cNvSpPr/>
          <p:nvPr/>
        </p:nvSpPr>
        <p:spPr>
          <a:xfrm>
            <a:off x="5925622" y="4802148"/>
            <a:ext cx="7910989"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Sử dụng thiết bị bảo hộ cá nhân</a:t>
            </a:r>
            <a:r>
              <a:rPr lang="en-US" sz="1750" kern="0" spc="-36" dirty="0">
                <a:solidFill>
                  <a:srgbClr val="2B4150"/>
                </a:solidFill>
                <a:latin typeface="PT Serif" pitchFamily="34" charset="0"/>
                <a:ea typeface="PT Serif" pitchFamily="34" charset="-122"/>
                <a:cs typeface="PT Serif" pitchFamily="34" charset="-120"/>
              </a:rPr>
              <a:t> như găng tay, kính và giày bảo hộ để giảm chấn thương.</a:t>
            </a:r>
            <a:endParaRPr lang="en-US" sz="1750" dirty="0"/>
          </a:p>
        </p:txBody>
      </p:sp>
      <p:sp>
        <p:nvSpPr>
          <p:cNvPr id="9" name="Text 5"/>
          <p:cNvSpPr/>
          <p:nvPr/>
        </p:nvSpPr>
        <p:spPr>
          <a:xfrm>
            <a:off x="5925622" y="5607248"/>
            <a:ext cx="7910989"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Giữ môi trường làm việc sạch sẽ</a:t>
            </a:r>
            <a:r>
              <a:rPr lang="en-US" sz="1750" kern="0" spc="-36" dirty="0">
                <a:solidFill>
                  <a:srgbClr val="2B4150"/>
                </a:solidFill>
                <a:latin typeface="PT Serif" pitchFamily="34" charset="0"/>
                <a:ea typeface="PT Serif" pitchFamily="34" charset="-122"/>
                <a:cs typeface="PT Serif" pitchFamily="34" charset="-120"/>
              </a:rPr>
              <a:t> và thông thoáng để tránh trơn trượt và thuận tiện vận hành.</a:t>
            </a:r>
            <a:endParaRPr lang="en-US" sz="1750" dirty="0"/>
          </a:p>
        </p:txBody>
      </p:sp>
      <p:sp>
        <p:nvSpPr>
          <p:cNvPr id="10" name="Rectangle 9">
            <a:extLst>
              <a:ext uri="{FF2B5EF4-FFF2-40B4-BE49-F238E27FC236}">
                <a16:creationId xmlns:a16="http://schemas.microsoft.com/office/drawing/2014/main" id="{F2E15E50-74D7-DF08-5093-A60F0C440632}"/>
              </a:ext>
            </a:extLst>
          </p:cNvPr>
          <p:cNvSpPr/>
          <p:nvPr/>
        </p:nvSpPr>
        <p:spPr>
          <a:xfrm>
            <a:off x="4672484" y="3305908"/>
            <a:ext cx="592852" cy="1597688"/>
          </a:xfrm>
          <a:prstGeom prst="rect">
            <a:avLst/>
          </a:prstGeom>
          <a:solidFill>
            <a:srgbClr val="124E73"/>
          </a:solidFill>
          <a:ln>
            <a:solidFill>
              <a:srgbClr val="124E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6D994310-ADCC-7F95-25A9-3788D68E8FD1}"/>
              </a:ext>
            </a:extLst>
          </p:cNvPr>
          <p:cNvPicPr>
            <a:picLocks noChangeAspect="1"/>
          </p:cNvPicPr>
          <p:nvPr/>
        </p:nvPicPr>
        <p:blipFill>
          <a:blip r:embed="rId5"/>
          <a:stretch>
            <a:fillRect/>
          </a:stretch>
        </p:blipFill>
        <p:spPr>
          <a:xfrm>
            <a:off x="12359041" y="7474877"/>
            <a:ext cx="2150334" cy="71186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276611" y="292537"/>
            <a:ext cx="4077057" cy="375047"/>
          </a:xfrm>
          <a:prstGeom prst="rect">
            <a:avLst/>
          </a:prstGeom>
          <a:noFill/>
          <a:ln/>
        </p:spPr>
        <p:txBody>
          <a:bodyPr wrap="none" lIns="0" tIns="0" rIns="0" bIns="0" rtlCol="0" anchor="t"/>
          <a:lstStyle/>
          <a:p>
            <a:pPr marL="0" indent="0" algn="ctr">
              <a:lnSpc>
                <a:spcPts val="2950"/>
              </a:lnSpc>
              <a:buNone/>
            </a:pPr>
            <a:r>
              <a:rPr lang="en-US" sz="2800" b="1" kern="0" spc="-71" dirty="0">
                <a:solidFill>
                  <a:srgbClr val="124E73"/>
                </a:solidFill>
                <a:latin typeface="Montserrat Thin" panose="00000300000000000000" pitchFamily="2" charset="0"/>
                <a:ea typeface="MuseoModerno Bold" pitchFamily="34" charset="-122"/>
                <a:cs typeface="MuseoModerno Bold" pitchFamily="34" charset="-120"/>
              </a:rPr>
              <a:t>II. Thành Phần Và Chức Năng</a:t>
            </a:r>
            <a:endParaRPr lang="en-US" sz="2800" dirty="0"/>
          </a:p>
        </p:txBody>
      </p:sp>
      <p:pic>
        <p:nvPicPr>
          <p:cNvPr id="3" name="Image 0" descr="preencoded.png"/>
          <p:cNvPicPr>
            <a:picLocks noChangeAspect="1"/>
          </p:cNvPicPr>
          <p:nvPr/>
        </p:nvPicPr>
        <p:blipFill>
          <a:blip r:embed="rId3"/>
          <a:stretch>
            <a:fillRect/>
          </a:stretch>
        </p:blipFill>
        <p:spPr>
          <a:xfrm>
            <a:off x="4553545" y="1150144"/>
            <a:ext cx="5523190" cy="3155156"/>
          </a:xfrm>
          <a:prstGeom prst="rect">
            <a:avLst/>
          </a:prstGeom>
        </p:spPr>
      </p:pic>
      <p:sp>
        <p:nvSpPr>
          <p:cNvPr id="4" name="Shape 1"/>
          <p:cNvSpPr/>
          <p:nvPr/>
        </p:nvSpPr>
        <p:spPr>
          <a:xfrm>
            <a:off x="788670" y="4530328"/>
            <a:ext cx="22860" cy="3152894"/>
          </a:xfrm>
          <a:prstGeom prst="roundRect">
            <a:avLst>
              <a:gd name="adj" fmla="val 367524"/>
            </a:avLst>
          </a:prstGeom>
          <a:solidFill>
            <a:srgbClr val="B9D0DE"/>
          </a:solidFill>
          <a:ln/>
        </p:spPr>
      </p:sp>
      <p:sp>
        <p:nvSpPr>
          <p:cNvPr id="5" name="Shape 2"/>
          <p:cNvSpPr/>
          <p:nvPr/>
        </p:nvSpPr>
        <p:spPr>
          <a:xfrm>
            <a:off x="952262" y="4918948"/>
            <a:ext cx="700088" cy="22860"/>
          </a:xfrm>
          <a:prstGeom prst="roundRect">
            <a:avLst>
              <a:gd name="adj" fmla="val 367524"/>
            </a:avLst>
          </a:prstGeom>
          <a:solidFill>
            <a:srgbClr val="2B678C"/>
          </a:solidFill>
          <a:ln/>
        </p:spPr>
      </p:sp>
      <p:sp>
        <p:nvSpPr>
          <p:cNvPr id="6" name="Shape 3"/>
          <p:cNvSpPr/>
          <p:nvPr/>
        </p:nvSpPr>
        <p:spPr>
          <a:xfrm>
            <a:off x="625078" y="4755356"/>
            <a:ext cx="350044" cy="350044"/>
          </a:xfrm>
          <a:prstGeom prst="roundRect">
            <a:avLst>
              <a:gd name="adj" fmla="val 24002"/>
            </a:avLst>
          </a:prstGeom>
          <a:solidFill>
            <a:srgbClr val="124E73"/>
          </a:solidFill>
          <a:ln w="7620">
            <a:solidFill>
              <a:srgbClr val="2B678C"/>
            </a:solidFill>
            <a:prstDash val="solid"/>
          </a:ln>
        </p:spPr>
      </p:sp>
      <p:sp>
        <p:nvSpPr>
          <p:cNvPr id="7" name="Text 4"/>
          <p:cNvSpPr/>
          <p:nvPr/>
        </p:nvSpPr>
        <p:spPr>
          <a:xfrm>
            <a:off x="1900238" y="4730353"/>
            <a:ext cx="3343989" cy="312539"/>
          </a:xfrm>
          <a:prstGeom prst="rect">
            <a:avLst/>
          </a:prstGeom>
          <a:noFill/>
          <a:ln/>
        </p:spPr>
        <p:txBody>
          <a:bodyPr wrap="none" lIns="0" tIns="0" rIns="0" bIns="0" rtlCol="0" anchor="t"/>
          <a:lstStyle/>
          <a:p>
            <a:pPr marL="0" indent="0">
              <a:lnSpc>
                <a:spcPts val="2450"/>
              </a:lnSpc>
              <a:buNone/>
            </a:pPr>
            <a:r>
              <a:rPr lang="en-US" sz="2000" b="1" kern="0" spc="-59" dirty="0">
                <a:solidFill>
                  <a:srgbClr val="2B4150"/>
                </a:solidFill>
                <a:latin typeface="Montserrat Thin" panose="00000300000000000000" pitchFamily="2" charset="0"/>
                <a:ea typeface="MuseoModerno Bold" pitchFamily="34" charset="-122"/>
                <a:cs typeface="MuseoModerno Bold" pitchFamily="34" charset="-120"/>
              </a:rPr>
              <a:t>A. Các thành phần khác nhau</a:t>
            </a:r>
            <a:endParaRPr lang="en-US" sz="2000" dirty="0"/>
          </a:p>
        </p:txBody>
      </p:sp>
      <p:sp>
        <p:nvSpPr>
          <p:cNvPr id="8" name="Text 5"/>
          <p:cNvSpPr/>
          <p:nvPr/>
        </p:nvSpPr>
        <p:spPr>
          <a:xfrm>
            <a:off x="1900238" y="5162907"/>
            <a:ext cx="12030075" cy="320040"/>
          </a:xfrm>
          <a:prstGeom prst="rect">
            <a:avLst/>
          </a:prstGeom>
          <a:noFill/>
          <a:ln/>
        </p:spPr>
        <p:txBody>
          <a:bodyPr wrap="none" lIns="0" tIns="0" rIns="0" bIns="0" rtlCol="0" anchor="t"/>
          <a:lstStyle/>
          <a:p>
            <a:pPr marL="0" indent="0">
              <a:lnSpc>
                <a:spcPts val="2500"/>
              </a:lnSpc>
              <a:buNone/>
            </a:pPr>
            <a:endParaRPr lang="en-US" sz="1550" dirty="0"/>
          </a:p>
        </p:txBody>
      </p:sp>
      <p:sp>
        <p:nvSpPr>
          <p:cNvPr id="9" name="Text 6"/>
          <p:cNvSpPr/>
          <p:nvPr/>
        </p:nvSpPr>
        <p:spPr>
          <a:xfrm>
            <a:off x="1900238" y="5372933"/>
            <a:ext cx="12030075" cy="320040"/>
          </a:xfrm>
          <a:prstGeom prst="rect">
            <a:avLst/>
          </a:prstGeom>
          <a:noFill/>
          <a:ln/>
        </p:spPr>
        <p:txBody>
          <a:bodyPr wrap="none" lIns="0" tIns="0" rIns="0" bIns="0" rtlCol="0" anchor="t"/>
          <a:lstStyle/>
          <a:p>
            <a:pPr marL="342900" indent="-342900" algn="l">
              <a:lnSpc>
                <a:spcPts val="2500"/>
              </a:lnSpc>
              <a:buSzPct val="100000"/>
              <a:buChar char="•"/>
            </a:pPr>
            <a:r>
              <a:rPr lang="en-US" sz="1550" b="1" kern="0" spc="-32" dirty="0">
                <a:solidFill>
                  <a:srgbClr val="2B4150"/>
                </a:solidFill>
                <a:latin typeface="PT Serif" pitchFamily="34" charset="0"/>
                <a:ea typeface="PT Serif" pitchFamily="34" charset="-122"/>
                <a:cs typeface="PT Serif" pitchFamily="34" charset="-120"/>
              </a:rPr>
              <a:t>Lưỡi cắt</a:t>
            </a:r>
            <a:r>
              <a:rPr lang="en-US" sz="1550" kern="0" spc="-32" dirty="0">
                <a:solidFill>
                  <a:srgbClr val="2B4150"/>
                </a:solidFill>
                <a:latin typeface="PT Serif" pitchFamily="34" charset="0"/>
                <a:ea typeface="PT Serif" pitchFamily="34" charset="-122"/>
                <a:cs typeface="PT Serif" pitchFamily="34" charset="-120"/>
              </a:rPr>
              <a:t> sắc bén, bền bỉ, dễ dàng cắt thực phẩm đông lạnh và có thể điều chỉnh độ dày lát cắt.</a:t>
            </a:r>
            <a:endParaRPr lang="en-US" sz="1550" dirty="0"/>
          </a:p>
        </p:txBody>
      </p:sp>
      <p:sp>
        <p:nvSpPr>
          <p:cNvPr id="10" name="Text 7"/>
          <p:cNvSpPr/>
          <p:nvPr/>
        </p:nvSpPr>
        <p:spPr>
          <a:xfrm>
            <a:off x="1900238" y="5762982"/>
            <a:ext cx="12030075" cy="320040"/>
          </a:xfrm>
          <a:prstGeom prst="rect">
            <a:avLst/>
          </a:prstGeom>
          <a:noFill/>
          <a:ln/>
        </p:spPr>
        <p:txBody>
          <a:bodyPr wrap="none" lIns="0" tIns="0" rIns="0" bIns="0" rtlCol="0" anchor="t"/>
          <a:lstStyle/>
          <a:p>
            <a:pPr marL="342900" indent="-342900" algn="l">
              <a:lnSpc>
                <a:spcPts val="2500"/>
              </a:lnSpc>
              <a:buSzPct val="100000"/>
              <a:buChar char="•"/>
            </a:pPr>
            <a:r>
              <a:rPr lang="en-US" sz="1550" b="1" kern="0" spc="-32" dirty="0">
                <a:solidFill>
                  <a:srgbClr val="2B4150"/>
                </a:solidFill>
                <a:latin typeface="PT Serif" pitchFamily="34" charset="0"/>
                <a:ea typeface="PT Serif" pitchFamily="34" charset="-122"/>
                <a:cs typeface="PT Serif" pitchFamily="34" charset="-120"/>
              </a:rPr>
              <a:t>Khung máy</a:t>
            </a:r>
            <a:r>
              <a:rPr lang="en-US" sz="1550" kern="0" spc="-32" dirty="0">
                <a:solidFill>
                  <a:srgbClr val="2B4150"/>
                </a:solidFill>
                <a:latin typeface="PT Serif" pitchFamily="34" charset="0"/>
                <a:ea typeface="PT Serif" pitchFamily="34" charset="-122"/>
                <a:cs typeface="PT Serif" pitchFamily="34" charset="-120"/>
              </a:rPr>
              <a:t> bảo vệ các bộ phận bên trong và đảm bảo sự ổn định khi vận hành.</a:t>
            </a:r>
            <a:endParaRPr lang="en-US" sz="1550" dirty="0"/>
          </a:p>
        </p:txBody>
      </p:sp>
      <p:sp>
        <p:nvSpPr>
          <p:cNvPr id="11" name="Text 8"/>
          <p:cNvSpPr/>
          <p:nvPr/>
        </p:nvSpPr>
        <p:spPr>
          <a:xfrm>
            <a:off x="1900238" y="6153031"/>
            <a:ext cx="12030075" cy="320040"/>
          </a:xfrm>
          <a:prstGeom prst="rect">
            <a:avLst/>
          </a:prstGeom>
          <a:noFill/>
          <a:ln/>
        </p:spPr>
        <p:txBody>
          <a:bodyPr wrap="none" lIns="0" tIns="0" rIns="0" bIns="0" rtlCol="0" anchor="t"/>
          <a:lstStyle/>
          <a:p>
            <a:pPr marL="342900" indent="-342900" algn="l">
              <a:lnSpc>
                <a:spcPts val="2500"/>
              </a:lnSpc>
              <a:buSzPct val="100000"/>
              <a:buChar char="•"/>
            </a:pPr>
            <a:r>
              <a:rPr lang="en-US" sz="1550" b="1" kern="0" spc="-32" dirty="0">
                <a:solidFill>
                  <a:srgbClr val="2B4150"/>
                </a:solidFill>
                <a:latin typeface="PT Serif" pitchFamily="34" charset="0"/>
                <a:ea typeface="PT Serif" pitchFamily="34" charset="-122"/>
                <a:cs typeface="PT Serif" pitchFamily="34" charset="-120"/>
              </a:rPr>
              <a:t>Động cơ</a:t>
            </a:r>
            <a:r>
              <a:rPr lang="en-US" sz="1550" kern="0" spc="-32" dirty="0">
                <a:solidFill>
                  <a:srgbClr val="2B4150"/>
                </a:solidFill>
                <a:latin typeface="PT Serif" pitchFamily="34" charset="0"/>
                <a:ea typeface="PT Serif" pitchFamily="34" charset="-122"/>
                <a:cs typeface="PT Serif" pitchFamily="34" charset="-120"/>
              </a:rPr>
              <a:t> giúp máy hoạt động nhanh và ổn định, kết hợp với bộ phận truyền động để truyền lực hiệu quả.</a:t>
            </a:r>
            <a:endParaRPr lang="en-US" sz="1550" dirty="0"/>
          </a:p>
        </p:txBody>
      </p:sp>
      <p:sp>
        <p:nvSpPr>
          <p:cNvPr id="12" name="Text 9"/>
          <p:cNvSpPr/>
          <p:nvPr/>
        </p:nvSpPr>
        <p:spPr>
          <a:xfrm>
            <a:off x="1900238" y="6543079"/>
            <a:ext cx="12030075" cy="320040"/>
          </a:xfrm>
          <a:prstGeom prst="rect">
            <a:avLst/>
          </a:prstGeom>
          <a:noFill/>
          <a:ln/>
        </p:spPr>
        <p:txBody>
          <a:bodyPr wrap="none" lIns="0" tIns="0" rIns="0" bIns="0" rtlCol="0" anchor="t"/>
          <a:lstStyle/>
          <a:p>
            <a:pPr marL="342900" indent="-342900" algn="l">
              <a:lnSpc>
                <a:spcPts val="2500"/>
              </a:lnSpc>
              <a:buSzPct val="100000"/>
              <a:buChar char="•"/>
            </a:pPr>
            <a:r>
              <a:rPr lang="en-US" sz="1550" b="1" kern="0" spc="-32" dirty="0">
                <a:solidFill>
                  <a:srgbClr val="2B4150"/>
                </a:solidFill>
                <a:latin typeface="PT Serif" pitchFamily="34" charset="0"/>
                <a:ea typeface="PT Serif" pitchFamily="34" charset="-122"/>
                <a:cs typeface="PT Serif" pitchFamily="34" charset="-120"/>
              </a:rPr>
              <a:t>Bộ phận an toàn</a:t>
            </a:r>
            <a:r>
              <a:rPr lang="en-US" sz="1550" kern="0" spc="-32" dirty="0">
                <a:solidFill>
                  <a:srgbClr val="2B4150"/>
                </a:solidFill>
                <a:latin typeface="PT Serif" pitchFamily="34" charset="0"/>
                <a:ea typeface="PT Serif" pitchFamily="34" charset="-122"/>
                <a:cs typeface="PT Serif" pitchFamily="34" charset="-120"/>
              </a:rPr>
              <a:t> như: nắp bảo vệ lưỡi cắt và hệ thống ngắt điện khẩn cấp ngăn ngừa tai nạn.</a:t>
            </a:r>
            <a:endParaRPr lang="en-US" sz="1550" dirty="0"/>
          </a:p>
        </p:txBody>
      </p:sp>
      <p:sp>
        <p:nvSpPr>
          <p:cNvPr id="13" name="Text 10"/>
          <p:cNvSpPr/>
          <p:nvPr/>
        </p:nvSpPr>
        <p:spPr>
          <a:xfrm>
            <a:off x="1900238" y="6933128"/>
            <a:ext cx="12030075" cy="320040"/>
          </a:xfrm>
          <a:prstGeom prst="rect">
            <a:avLst/>
          </a:prstGeom>
          <a:noFill/>
          <a:ln/>
        </p:spPr>
        <p:txBody>
          <a:bodyPr wrap="none" lIns="0" tIns="0" rIns="0" bIns="0" rtlCol="0" anchor="t"/>
          <a:lstStyle/>
          <a:p>
            <a:pPr marL="342900" indent="-342900" algn="l">
              <a:lnSpc>
                <a:spcPts val="2500"/>
              </a:lnSpc>
              <a:buSzPct val="100000"/>
              <a:buChar char="•"/>
            </a:pPr>
            <a:r>
              <a:rPr lang="en-US" sz="1550" b="1" kern="0" spc="-32" dirty="0">
                <a:solidFill>
                  <a:srgbClr val="2B4150"/>
                </a:solidFill>
                <a:latin typeface="PT Serif" pitchFamily="34" charset="0"/>
                <a:ea typeface="PT Serif" pitchFamily="34" charset="-122"/>
                <a:cs typeface="PT Serif" pitchFamily="34" charset="-120"/>
              </a:rPr>
              <a:t>Hệ thống điều khiển</a:t>
            </a:r>
            <a:r>
              <a:rPr lang="en-US" sz="1550" kern="0" spc="-32" dirty="0">
                <a:solidFill>
                  <a:srgbClr val="2B4150"/>
                </a:solidFill>
                <a:latin typeface="PT Serif" pitchFamily="34" charset="0"/>
                <a:ea typeface="PT Serif" pitchFamily="34" charset="-122"/>
                <a:cs typeface="PT Serif" pitchFamily="34" charset="-120"/>
              </a:rPr>
              <a:t> dễ sử dụng, cho phép điều chỉnh các thông số theo nhu cầu sản xuất.</a:t>
            </a:r>
            <a:endParaRPr lang="en-US" sz="1550" dirty="0"/>
          </a:p>
        </p:txBody>
      </p:sp>
      <p:pic>
        <p:nvPicPr>
          <p:cNvPr id="14" name="Picture 13">
            <a:extLst>
              <a:ext uri="{FF2B5EF4-FFF2-40B4-BE49-F238E27FC236}">
                <a16:creationId xmlns:a16="http://schemas.microsoft.com/office/drawing/2014/main" id="{CEC46A41-F7B6-E130-9142-58BB1F6595EA}"/>
              </a:ext>
            </a:extLst>
          </p:cNvPr>
          <p:cNvPicPr>
            <a:picLocks noChangeAspect="1"/>
          </p:cNvPicPr>
          <p:nvPr/>
        </p:nvPicPr>
        <p:blipFill>
          <a:blip r:embed="rId4"/>
          <a:stretch>
            <a:fillRect/>
          </a:stretch>
        </p:blipFill>
        <p:spPr>
          <a:xfrm>
            <a:off x="12359041" y="7474877"/>
            <a:ext cx="2150334" cy="71186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947083" y="1714143"/>
            <a:ext cx="4015740" cy="4640580"/>
          </a:xfrm>
          <a:prstGeom prst="rect">
            <a:avLst/>
          </a:prstGeom>
        </p:spPr>
      </p:pic>
      <p:sp>
        <p:nvSpPr>
          <p:cNvPr id="4" name="Shape 0"/>
          <p:cNvSpPr/>
          <p:nvPr/>
        </p:nvSpPr>
        <p:spPr>
          <a:xfrm>
            <a:off x="6378297" y="1874877"/>
            <a:ext cx="30480" cy="4479846"/>
          </a:xfrm>
          <a:prstGeom prst="roundRect">
            <a:avLst>
              <a:gd name="adj" fmla="val 312558"/>
            </a:avLst>
          </a:prstGeom>
          <a:solidFill>
            <a:srgbClr val="B9D0DE"/>
          </a:solidFill>
          <a:ln/>
        </p:spPr>
      </p:sp>
      <p:sp>
        <p:nvSpPr>
          <p:cNvPr id="5" name="Shape 1"/>
          <p:cNvSpPr/>
          <p:nvPr/>
        </p:nvSpPr>
        <p:spPr>
          <a:xfrm>
            <a:off x="6561475" y="2313146"/>
            <a:ext cx="793790" cy="30480"/>
          </a:xfrm>
          <a:prstGeom prst="roundRect">
            <a:avLst>
              <a:gd name="adj" fmla="val 312558"/>
            </a:avLst>
          </a:prstGeom>
          <a:solidFill>
            <a:srgbClr val="2B678C"/>
          </a:solidFill>
          <a:ln/>
        </p:spPr>
      </p:sp>
      <p:sp>
        <p:nvSpPr>
          <p:cNvPr id="6" name="Shape 2"/>
          <p:cNvSpPr/>
          <p:nvPr/>
        </p:nvSpPr>
        <p:spPr>
          <a:xfrm>
            <a:off x="6195120" y="2130028"/>
            <a:ext cx="396835" cy="396835"/>
          </a:xfrm>
          <a:prstGeom prst="roundRect">
            <a:avLst>
              <a:gd name="adj" fmla="val 24007"/>
            </a:avLst>
          </a:prstGeom>
          <a:solidFill>
            <a:srgbClr val="124E73"/>
          </a:solidFill>
          <a:ln w="7620">
            <a:solidFill>
              <a:srgbClr val="2B678C"/>
            </a:solidFill>
            <a:prstDash val="solid"/>
          </a:ln>
        </p:spPr>
      </p:sp>
      <p:sp>
        <p:nvSpPr>
          <p:cNvPr id="7" name="Text 3"/>
          <p:cNvSpPr/>
          <p:nvPr/>
        </p:nvSpPr>
        <p:spPr>
          <a:xfrm>
            <a:off x="7641074" y="2101691"/>
            <a:ext cx="4620816" cy="354330"/>
          </a:xfrm>
          <a:prstGeom prst="rect">
            <a:avLst/>
          </a:prstGeom>
          <a:noFill/>
          <a:ln/>
        </p:spPr>
        <p:txBody>
          <a:bodyPr wrap="none" lIns="0" tIns="0" rIns="0" bIns="0" rtlCol="0" anchor="t"/>
          <a:lstStyle/>
          <a:p>
            <a:pPr marL="0" indent="0">
              <a:lnSpc>
                <a:spcPts val="2750"/>
              </a:lnSpc>
              <a:buNone/>
            </a:pPr>
            <a:r>
              <a:rPr lang="en-US" sz="2800" b="1" kern="0" spc="-67" dirty="0">
                <a:solidFill>
                  <a:srgbClr val="2B4150"/>
                </a:solidFill>
                <a:latin typeface="Montserrat Thin" panose="00000300000000000000" pitchFamily="2" charset="0"/>
                <a:ea typeface="MuseoModerno Bold" pitchFamily="34" charset="-122"/>
                <a:cs typeface="MuseoModerno Bold" pitchFamily="34" charset="-120"/>
              </a:rPr>
              <a:t>B. Cấu trúc và nguyên lý hoạt động </a:t>
            </a:r>
            <a:endParaRPr lang="en-US" sz="2800" dirty="0"/>
          </a:p>
        </p:txBody>
      </p:sp>
      <p:sp>
        <p:nvSpPr>
          <p:cNvPr id="8" name="Text 4"/>
          <p:cNvSpPr/>
          <p:nvPr/>
        </p:nvSpPr>
        <p:spPr>
          <a:xfrm>
            <a:off x="7641074" y="2592110"/>
            <a:ext cx="6195536" cy="362903"/>
          </a:xfrm>
          <a:prstGeom prst="rect">
            <a:avLst/>
          </a:prstGeom>
          <a:noFill/>
          <a:ln/>
        </p:spPr>
        <p:txBody>
          <a:bodyPr wrap="none" lIns="0" tIns="0" rIns="0" bIns="0" rtlCol="0" anchor="t"/>
          <a:lstStyle/>
          <a:p>
            <a:pPr marL="0" indent="0">
              <a:lnSpc>
                <a:spcPts val="2850"/>
              </a:lnSpc>
              <a:buNone/>
            </a:pPr>
            <a:endParaRPr lang="en-US" sz="1750" dirty="0"/>
          </a:p>
        </p:txBody>
      </p:sp>
      <p:sp>
        <p:nvSpPr>
          <p:cNvPr id="9" name="Text 5"/>
          <p:cNvSpPr/>
          <p:nvPr/>
        </p:nvSpPr>
        <p:spPr>
          <a:xfrm>
            <a:off x="7641074" y="3091101"/>
            <a:ext cx="6195536" cy="725805"/>
          </a:xfrm>
          <a:prstGeom prst="rect">
            <a:avLst/>
          </a:prstGeom>
          <a:noFill/>
          <a:ln/>
        </p:spPr>
        <p:txBody>
          <a:bodyPr wrap="square" lIns="0" tIns="0" rIns="0" bIns="0" rtlCol="0" anchor="t"/>
          <a:lstStyle/>
          <a:p>
            <a:pPr marL="0" indent="0" algn="l">
              <a:lnSpc>
                <a:spcPts val="2850"/>
              </a:lnSpc>
              <a:buNone/>
            </a:pPr>
            <a:r>
              <a:rPr lang="en-US" sz="1750" b="1" kern="0" spc="-36" dirty="0">
                <a:solidFill>
                  <a:srgbClr val="2B4150"/>
                </a:solidFill>
                <a:latin typeface="PT Serif" pitchFamily="34" charset="0"/>
                <a:ea typeface="PT Serif" pitchFamily="34" charset="-122"/>
                <a:cs typeface="PT Serif" pitchFamily="34" charset="-120"/>
              </a:rPr>
              <a:t>Cấu trúc máy:</a:t>
            </a:r>
            <a:r>
              <a:rPr lang="en-US" sz="1750" kern="0" spc="-36" dirty="0">
                <a:solidFill>
                  <a:srgbClr val="2B4150"/>
                </a:solidFill>
                <a:latin typeface="PT Serif" pitchFamily="34" charset="0"/>
                <a:ea typeface="PT Serif" pitchFamily="34" charset="-122"/>
                <a:cs typeface="PT Serif" pitchFamily="34" charset="-120"/>
              </a:rPr>
              <a:t> khung máy chắc chắn, lưỡi cắt sắc bén, động cơ và bộ phận điều khiển.</a:t>
            </a:r>
            <a:endParaRPr lang="en-US" sz="1750" dirty="0"/>
          </a:p>
        </p:txBody>
      </p:sp>
      <p:sp>
        <p:nvSpPr>
          <p:cNvPr id="10" name="Text 6"/>
          <p:cNvSpPr/>
          <p:nvPr/>
        </p:nvSpPr>
        <p:spPr>
          <a:xfrm>
            <a:off x="7641074" y="3952994"/>
            <a:ext cx="6195536" cy="290274"/>
          </a:xfrm>
          <a:prstGeom prst="rect">
            <a:avLst/>
          </a:prstGeom>
          <a:noFill/>
          <a:ln/>
        </p:spPr>
        <p:txBody>
          <a:bodyPr wrap="none" lIns="0" tIns="0" rIns="0" bIns="0" rtlCol="0" anchor="t"/>
          <a:lstStyle/>
          <a:p>
            <a:pPr marL="342900" indent="-342900" algn="l">
              <a:lnSpc>
                <a:spcPts val="2850"/>
              </a:lnSpc>
              <a:buSzPct val="100000"/>
              <a:buChar char="•"/>
            </a:pPr>
            <a:r>
              <a:rPr lang="en-US" sz="1400" b="1" kern="0" spc="-36" dirty="0">
                <a:solidFill>
                  <a:srgbClr val="2B4150"/>
                </a:solidFill>
                <a:latin typeface="PT Serif" pitchFamily="34" charset="0"/>
                <a:ea typeface="PT Serif" pitchFamily="34" charset="-122"/>
                <a:cs typeface="PT Serif" pitchFamily="34" charset="-120"/>
              </a:rPr>
              <a:t>Khung máy</a:t>
            </a:r>
            <a:r>
              <a:rPr lang="en-US" sz="1400" kern="0" spc="-36" dirty="0">
                <a:solidFill>
                  <a:srgbClr val="2B4150"/>
                </a:solidFill>
                <a:latin typeface="PT Serif" pitchFamily="34" charset="0"/>
                <a:ea typeface="PT Serif" pitchFamily="34" charset="-122"/>
                <a:cs typeface="PT Serif" pitchFamily="34" charset="-120"/>
              </a:rPr>
              <a:t> chịu lực, chống ăn mòn, tạo sự ổn định khi vận hành.</a:t>
            </a:r>
            <a:endParaRPr lang="en-US" sz="1400" dirty="0"/>
          </a:p>
        </p:txBody>
      </p:sp>
      <p:sp>
        <p:nvSpPr>
          <p:cNvPr id="11" name="Text 7"/>
          <p:cNvSpPr/>
          <p:nvPr/>
        </p:nvSpPr>
        <p:spPr>
          <a:xfrm>
            <a:off x="7641074" y="4322564"/>
            <a:ext cx="6195536" cy="580549"/>
          </a:xfrm>
          <a:prstGeom prst="rect">
            <a:avLst/>
          </a:prstGeom>
          <a:noFill/>
          <a:ln/>
        </p:spPr>
        <p:txBody>
          <a:bodyPr wrap="square" lIns="0" tIns="0" rIns="0" bIns="0" rtlCol="0" anchor="t"/>
          <a:lstStyle/>
          <a:p>
            <a:pPr marL="342900" indent="-342900" algn="l">
              <a:lnSpc>
                <a:spcPts val="2850"/>
              </a:lnSpc>
              <a:buSzPct val="100000"/>
              <a:buChar char="•"/>
            </a:pPr>
            <a:r>
              <a:rPr lang="en-US" sz="1400" b="1" kern="0" spc="-36" dirty="0">
                <a:solidFill>
                  <a:srgbClr val="2B4150"/>
                </a:solidFill>
                <a:latin typeface="PT Serif" pitchFamily="34" charset="0"/>
                <a:ea typeface="PT Serif" pitchFamily="34" charset="-122"/>
                <a:cs typeface="PT Serif" pitchFamily="34" charset="-120"/>
              </a:rPr>
              <a:t>Lưỡi cắt</a:t>
            </a:r>
            <a:r>
              <a:rPr lang="en-US" sz="1400" kern="0" spc="-36" dirty="0">
                <a:solidFill>
                  <a:srgbClr val="2B4150"/>
                </a:solidFill>
                <a:latin typeface="PT Serif" pitchFamily="34" charset="0"/>
                <a:ea typeface="PT Serif" pitchFamily="34" charset="-122"/>
                <a:cs typeface="PT Serif" pitchFamily="34" charset="-120"/>
              </a:rPr>
              <a:t> làm từ thép không gỉ, sắc bén, cắt thực phẩm đông lạnh nhanh chóng và chính xác.</a:t>
            </a:r>
            <a:endParaRPr lang="en-US" sz="1400" dirty="0"/>
          </a:p>
        </p:txBody>
      </p:sp>
      <p:sp>
        <p:nvSpPr>
          <p:cNvPr id="12" name="Text 8"/>
          <p:cNvSpPr/>
          <p:nvPr/>
        </p:nvSpPr>
        <p:spPr>
          <a:xfrm>
            <a:off x="7641074" y="5266015"/>
            <a:ext cx="6195536" cy="1088708"/>
          </a:xfrm>
          <a:prstGeom prst="rect">
            <a:avLst/>
          </a:prstGeom>
          <a:noFill/>
          <a:ln/>
        </p:spPr>
        <p:txBody>
          <a:bodyPr wrap="square" lIns="0" tIns="0" rIns="0" bIns="0" rtlCol="0" anchor="t"/>
          <a:lstStyle/>
          <a:p>
            <a:pPr marL="0" indent="0" algn="l">
              <a:lnSpc>
                <a:spcPts val="2850"/>
              </a:lnSpc>
              <a:buNone/>
            </a:pPr>
            <a:r>
              <a:rPr lang="en-US" sz="1750" b="1" kern="0" spc="-36" dirty="0">
                <a:solidFill>
                  <a:srgbClr val="2B4150"/>
                </a:solidFill>
                <a:latin typeface="PT Serif" pitchFamily="34" charset="0"/>
                <a:ea typeface="PT Serif" pitchFamily="34" charset="-122"/>
                <a:cs typeface="PT Serif" pitchFamily="34" charset="-120"/>
              </a:rPr>
              <a:t>Nguyên lý hoạt động</a:t>
            </a:r>
            <a:r>
              <a:rPr lang="en-US" sz="1750" kern="0" spc="-36" dirty="0">
                <a:solidFill>
                  <a:srgbClr val="2B4150"/>
                </a:solidFill>
                <a:latin typeface="PT Serif" pitchFamily="34" charset="0"/>
                <a:ea typeface="PT Serif" pitchFamily="34" charset="-122"/>
                <a:cs typeface="PT Serif" pitchFamily="34" charset="-120"/>
              </a:rPr>
              <a:t>: Động cơ truyền động đến lưỡi cắt qua bánh răng, khiến lưỡi cắt quay với tốc độ cao, cắt thực phẩm thành lát mỏng đều đặn.</a:t>
            </a:r>
            <a:endParaRPr lang="en-US" sz="1750" dirty="0"/>
          </a:p>
        </p:txBody>
      </p:sp>
      <p:pic>
        <p:nvPicPr>
          <p:cNvPr id="13" name="Picture 12">
            <a:extLst>
              <a:ext uri="{FF2B5EF4-FFF2-40B4-BE49-F238E27FC236}">
                <a16:creationId xmlns:a16="http://schemas.microsoft.com/office/drawing/2014/main" id="{7F27B8A1-FB3A-C6E2-5D2A-0113EE6A19A4}"/>
              </a:ext>
            </a:extLst>
          </p:cNvPr>
          <p:cNvPicPr>
            <a:picLocks noChangeAspect="1"/>
          </p:cNvPicPr>
          <p:nvPr/>
        </p:nvPicPr>
        <p:blipFill>
          <a:blip r:embed="rId4"/>
          <a:stretch>
            <a:fillRect/>
          </a:stretch>
        </p:blipFill>
        <p:spPr>
          <a:xfrm>
            <a:off x="12359041" y="7474877"/>
            <a:ext cx="2150334" cy="71186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Shape 0"/>
          <p:cNvSpPr/>
          <p:nvPr/>
        </p:nvSpPr>
        <p:spPr>
          <a:xfrm>
            <a:off x="891897" y="1459825"/>
            <a:ext cx="30480" cy="5309949"/>
          </a:xfrm>
          <a:prstGeom prst="roundRect">
            <a:avLst>
              <a:gd name="adj" fmla="val 312558"/>
            </a:avLst>
          </a:prstGeom>
          <a:solidFill>
            <a:srgbClr val="B9D0DE"/>
          </a:solidFill>
          <a:ln/>
        </p:spPr>
      </p:sp>
      <p:sp>
        <p:nvSpPr>
          <p:cNvPr id="4" name="Shape 1"/>
          <p:cNvSpPr/>
          <p:nvPr/>
        </p:nvSpPr>
        <p:spPr>
          <a:xfrm>
            <a:off x="1075075" y="1898094"/>
            <a:ext cx="793790" cy="30480"/>
          </a:xfrm>
          <a:prstGeom prst="roundRect">
            <a:avLst>
              <a:gd name="adj" fmla="val 312558"/>
            </a:avLst>
          </a:prstGeom>
          <a:solidFill>
            <a:srgbClr val="2B678C"/>
          </a:solidFill>
          <a:ln/>
        </p:spPr>
      </p:sp>
      <p:sp>
        <p:nvSpPr>
          <p:cNvPr id="5" name="Shape 2"/>
          <p:cNvSpPr/>
          <p:nvPr/>
        </p:nvSpPr>
        <p:spPr>
          <a:xfrm>
            <a:off x="708720" y="1714976"/>
            <a:ext cx="396835" cy="396835"/>
          </a:xfrm>
          <a:prstGeom prst="roundRect">
            <a:avLst>
              <a:gd name="adj" fmla="val 24007"/>
            </a:avLst>
          </a:prstGeom>
          <a:solidFill>
            <a:srgbClr val="124E73"/>
          </a:solidFill>
          <a:ln w="7620">
            <a:solidFill>
              <a:srgbClr val="2B678C"/>
            </a:solidFill>
            <a:prstDash val="solid"/>
          </a:ln>
        </p:spPr>
      </p:sp>
      <p:sp>
        <p:nvSpPr>
          <p:cNvPr id="6" name="Text 3"/>
          <p:cNvSpPr/>
          <p:nvPr/>
        </p:nvSpPr>
        <p:spPr>
          <a:xfrm>
            <a:off x="2154674" y="1686639"/>
            <a:ext cx="4749403" cy="354330"/>
          </a:xfrm>
          <a:prstGeom prst="rect">
            <a:avLst/>
          </a:prstGeom>
          <a:noFill/>
          <a:ln/>
        </p:spPr>
        <p:txBody>
          <a:bodyPr wrap="none" lIns="0" tIns="0" rIns="0" bIns="0" rtlCol="0" anchor="t"/>
          <a:lstStyle/>
          <a:p>
            <a:pPr marL="0" indent="0">
              <a:lnSpc>
                <a:spcPts val="2750"/>
              </a:lnSpc>
              <a:buNone/>
            </a:pPr>
            <a:r>
              <a:rPr lang="en-US" sz="2800" b="1" kern="0" spc="-67" dirty="0">
                <a:solidFill>
                  <a:srgbClr val="2B4150"/>
                </a:solidFill>
                <a:latin typeface="Montserrat Thin" panose="00000300000000000000" pitchFamily="2" charset="0"/>
                <a:ea typeface="MuseoModerno Bold" pitchFamily="34" charset="-122"/>
                <a:cs typeface="MuseoModerno Bold" pitchFamily="34" charset="-120"/>
              </a:rPr>
              <a:t>C. Ứng dụng trong ngành thực phẩm</a:t>
            </a:r>
            <a:endParaRPr lang="en-US" sz="2800" dirty="0"/>
          </a:p>
        </p:txBody>
      </p:sp>
      <p:sp>
        <p:nvSpPr>
          <p:cNvPr id="7" name="Text 4"/>
          <p:cNvSpPr/>
          <p:nvPr/>
        </p:nvSpPr>
        <p:spPr>
          <a:xfrm>
            <a:off x="2154674" y="2177058"/>
            <a:ext cx="6195536" cy="362903"/>
          </a:xfrm>
          <a:prstGeom prst="rect">
            <a:avLst/>
          </a:prstGeom>
          <a:noFill/>
          <a:ln/>
        </p:spPr>
        <p:txBody>
          <a:bodyPr wrap="none" lIns="0" tIns="0" rIns="0" bIns="0" rtlCol="0" anchor="t"/>
          <a:lstStyle/>
          <a:p>
            <a:pPr marL="0" indent="0">
              <a:lnSpc>
                <a:spcPts val="2850"/>
              </a:lnSpc>
              <a:buNone/>
            </a:pPr>
            <a:endParaRPr lang="en-US" sz="1750" dirty="0"/>
          </a:p>
        </p:txBody>
      </p:sp>
      <p:sp>
        <p:nvSpPr>
          <p:cNvPr id="8" name="Text 5"/>
          <p:cNvSpPr/>
          <p:nvPr/>
        </p:nvSpPr>
        <p:spPr>
          <a:xfrm>
            <a:off x="2154674" y="2594080"/>
            <a:ext cx="6195536" cy="1088708"/>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Ứng dụng trong chế biến thực phẩm</a:t>
            </a:r>
            <a:r>
              <a:rPr lang="en-US" sz="1750" kern="0" spc="-36" dirty="0">
                <a:solidFill>
                  <a:srgbClr val="2B4150"/>
                </a:solidFill>
                <a:latin typeface="PT Serif" pitchFamily="34" charset="0"/>
                <a:ea typeface="PT Serif" pitchFamily="34" charset="-122"/>
                <a:cs typeface="PT Serif" pitchFamily="34" charset="-120"/>
              </a:rPr>
              <a:t>: Máy cắt thực phẩm đông lạnh thành các lát mỏng đồng đều, giúp tiết kiệm thời gian, nâng cao chất lượng và giá trị dinh dưỡng.</a:t>
            </a:r>
            <a:endParaRPr lang="en-US" sz="1750" dirty="0"/>
          </a:p>
        </p:txBody>
      </p:sp>
      <p:sp>
        <p:nvSpPr>
          <p:cNvPr id="9" name="Text 6"/>
          <p:cNvSpPr/>
          <p:nvPr/>
        </p:nvSpPr>
        <p:spPr>
          <a:xfrm>
            <a:off x="2154674" y="3844052"/>
            <a:ext cx="6195536" cy="1088708"/>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Nâng cao năng suất</a:t>
            </a:r>
            <a:r>
              <a:rPr lang="en-US" sz="1750" kern="0" spc="-36" dirty="0">
                <a:solidFill>
                  <a:srgbClr val="2B4150"/>
                </a:solidFill>
                <a:latin typeface="PT Serif" pitchFamily="34" charset="0"/>
                <a:ea typeface="PT Serif" pitchFamily="34" charset="-122"/>
                <a:cs typeface="PT Serif" pitchFamily="34" charset="-120"/>
              </a:rPr>
              <a:t>: Trong dây chuyền sản xuất thực phẩm chế biến sẵn, máy giúp cắt nhanh chóng và đồng đều, tăng năng suất và giảm rủi ro.</a:t>
            </a:r>
            <a:endParaRPr lang="en-US" sz="1750" dirty="0"/>
          </a:p>
        </p:txBody>
      </p:sp>
      <p:sp>
        <p:nvSpPr>
          <p:cNvPr id="10" name="Text 7"/>
          <p:cNvSpPr/>
          <p:nvPr/>
        </p:nvSpPr>
        <p:spPr>
          <a:xfrm>
            <a:off x="2154674" y="5210950"/>
            <a:ext cx="6195536"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Tối ưu hóa đóng gói và bảo quản</a:t>
            </a:r>
            <a:r>
              <a:rPr lang="en-US" sz="1750" kern="0" spc="-36" dirty="0">
                <a:solidFill>
                  <a:srgbClr val="2B4150"/>
                </a:solidFill>
                <a:latin typeface="PT Serif" pitchFamily="34" charset="0"/>
                <a:ea typeface="PT Serif" pitchFamily="34" charset="-122"/>
                <a:cs typeface="PT Serif" pitchFamily="34" charset="-120"/>
              </a:rPr>
              <a:t>: Thực phẩm cắt sẵn dễ dàng đóng gói và bảo quản, tối ưu quy trình phân phối.</a:t>
            </a:r>
            <a:endParaRPr lang="en-US" sz="1750" dirty="0"/>
          </a:p>
        </p:txBody>
      </p:sp>
      <p:sp>
        <p:nvSpPr>
          <p:cNvPr id="11" name="Text 8"/>
          <p:cNvSpPr/>
          <p:nvPr/>
        </p:nvSpPr>
        <p:spPr>
          <a:xfrm>
            <a:off x="2154674" y="6259283"/>
            <a:ext cx="6195536"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Ứng dụng trong nhà hàng</a:t>
            </a:r>
            <a:r>
              <a:rPr lang="en-US" sz="1750" kern="0" spc="-36" dirty="0">
                <a:solidFill>
                  <a:srgbClr val="2B4150"/>
                </a:solidFill>
                <a:latin typeface="PT Serif" pitchFamily="34" charset="0"/>
                <a:ea typeface="PT Serif" pitchFamily="34" charset="-122"/>
                <a:cs typeface="PT Serif" pitchFamily="34" charset="-120"/>
              </a:rPr>
              <a:t>: Máy cắt giúp cắt nhanh, chính xác, nâng cao chất lượng dịch vụ và sự hài lòng khách hàng.</a:t>
            </a:r>
            <a:endParaRPr lang="en-US" sz="17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628055" y="494586"/>
            <a:ext cx="10476428" cy="4273510"/>
          </a:xfrm>
          <a:prstGeom prst="rect">
            <a:avLst/>
          </a:prstGeom>
        </p:spPr>
      </p:pic>
      <p:sp>
        <p:nvSpPr>
          <p:cNvPr id="3" name="Shape 0"/>
          <p:cNvSpPr/>
          <p:nvPr/>
        </p:nvSpPr>
        <p:spPr>
          <a:xfrm>
            <a:off x="706279" y="4969907"/>
            <a:ext cx="22860" cy="2765108"/>
          </a:xfrm>
          <a:prstGeom prst="roundRect">
            <a:avLst>
              <a:gd name="adj" fmla="val 329731"/>
            </a:avLst>
          </a:prstGeom>
          <a:solidFill>
            <a:srgbClr val="B9D0DE"/>
          </a:solidFill>
          <a:ln/>
        </p:spPr>
      </p:sp>
      <p:sp>
        <p:nvSpPr>
          <p:cNvPr id="4" name="Shape 1"/>
          <p:cNvSpPr/>
          <p:nvPr/>
        </p:nvSpPr>
        <p:spPr>
          <a:xfrm>
            <a:off x="851833" y="5317212"/>
            <a:ext cx="628055" cy="22860"/>
          </a:xfrm>
          <a:prstGeom prst="roundRect">
            <a:avLst>
              <a:gd name="adj" fmla="val 329731"/>
            </a:avLst>
          </a:prstGeom>
          <a:solidFill>
            <a:srgbClr val="2B678C"/>
          </a:solidFill>
          <a:ln/>
        </p:spPr>
      </p:sp>
      <p:sp>
        <p:nvSpPr>
          <p:cNvPr id="5" name="Shape 2"/>
          <p:cNvSpPr/>
          <p:nvPr/>
        </p:nvSpPr>
        <p:spPr>
          <a:xfrm>
            <a:off x="560725" y="5171718"/>
            <a:ext cx="313968" cy="313968"/>
          </a:xfrm>
          <a:prstGeom prst="roundRect">
            <a:avLst>
              <a:gd name="adj" fmla="val 24008"/>
            </a:avLst>
          </a:prstGeom>
          <a:solidFill>
            <a:srgbClr val="124E73"/>
          </a:solidFill>
          <a:ln w="7620">
            <a:solidFill>
              <a:srgbClr val="2B678C"/>
            </a:solidFill>
            <a:prstDash val="solid"/>
          </a:ln>
        </p:spPr>
      </p:sp>
      <p:sp>
        <p:nvSpPr>
          <p:cNvPr id="6" name="Text 3"/>
          <p:cNvSpPr/>
          <p:nvPr/>
        </p:nvSpPr>
        <p:spPr>
          <a:xfrm>
            <a:off x="1704737" y="5149334"/>
            <a:ext cx="2562106" cy="280392"/>
          </a:xfrm>
          <a:prstGeom prst="rect">
            <a:avLst/>
          </a:prstGeom>
          <a:noFill/>
          <a:ln/>
        </p:spPr>
        <p:txBody>
          <a:bodyPr wrap="none" lIns="0" tIns="0" rIns="0" bIns="0" rtlCol="0" anchor="t"/>
          <a:lstStyle/>
          <a:p>
            <a:pPr marL="0" indent="0">
              <a:lnSpc>
                <a:spcPts val="2200"/>
              </a:lnSpc>
              <a:buNone/>
            </a:pPr>
            <a:r>
              <a:rPr lang="en-US" sz="2400" b="1" kern="0" spc="-53" dirty="0">
                <a:solidFill>
                  <a:srgbClr val="2B4150"/>
                </a:solidFill>
                <a:latin typeface="Montserrat Thin" panose="00000300000000000000" pitchFamily="2" charset="0"/>
                <a:ea typeface="MuseoModerno Bold" pitchFamily="34" charset="-122"/>
                <a:cs typeface="MuseoModerno Bold" pitchFamily="34" charset="-120"/>
              </a:rPr>
              <a:t>D. Những rủi ro liên quan</a:t>
            </a:r>
            <a:endParaRPr lang="en-US" sz="2400" dirty="0"/>
          </a:p>
        </p:txBody>
      </p:sp>
      <p:sp>
        <p:nvSpPr>
          <p:cNvPr id="7" name="Text 4"/>
          <p:cNvSpPr/>
          <p:nvPr/>
        </p:nvSpPr>
        <p:spPr>
          <a:xfrm>
            <a:off x="1704737" y="5537359"/>
            <a:ext cx="12297608" cy="287060"/>
          </a:xfrm>
          <a:prstGeom prst="rect">
            <a:avLst/>
          </a:prstGeom>
          <a:noFill/>
          <a:ln/>
        </p:spPr>
        <p:txBody>
          <a:bodyPr wrap="none" lIns="0" tIns="0" rIns="0" bIns="0" rtlCol="0" anchor="t"/>
          <a:lstStyle/>
          <a:p>
            <a:pPr marL="0" indent="0">
              <a:lnSpc>
                <a:spcPts val="2250"/>
              </a:lnSpc>
              <a:buNone/>
            </a:pPr>
            <a:endParaRPr lang="en-US" sz="1400" dirty="0"/>
          </a:p>
        </p:txBody>
      </p:sp>
      <p:sp>
        <p:nvSpPr>
          <p:cNvPr id="8" name="Text 5"/>
          <p:cNvSpPr/>
          <p:nvPr/>
        </p:nvSpPr>
        <p:spPr>
          <a:xfrm>
            <a:off x="1704737" y="5932052"/>
            <a:ext cx="12563922" cy="287060"/>
          </a:xfrm>
          <a:prstGeom prst="rect">
            <a:avLst/>
          </a:prstGeom>
          <a:noFill/>
          <a:ln/>
        </p:spPr>
        <p:txBody>
          <a:bodyPr wrap="square" lIns="0" tIns="0" rIns="0" bIns="0" rtlCol="0" anchor="t"/>
          <a:lstStyle/>
          <a:p>
            <a:pPr marL="342900" indent="-342900" algn="l">
              <a:lnSpc>
                <a:spcPts val="2250"/>
              </a:lnSpc>
              <a:buSzPct val="100000"/>
              <a:buChar char="•"/>
            </a:pPr>
            <a:r>
              <a:rPr lang="en-US" sz="1400" b="1" kern="0" spc="-28" dirty="0">
                <a:solidFill>
                  <a:srgbClr val="2B4150"/>
                </a:solidFill>
                <a:latin typeface="PT Serif" pitchFamily="34" charset="0"/>
                <a:ea typeface="PT Serif" pitchFamily="34" charset="-122"/>
                <a:cs typeface="PT Serif" pitchFamily="34" charset="-120"/>
              </a:rPr>
              <a:t>Chấn thương do lưỡi cắt</a:t>
            </a:r>
            <a:r>
              <a:rPr lang="en-US" sz="1400" kern="0" spc="-28" dirty="0">
                <a:solidFill>
                  <a:srgbClr val="2B4150"/>
                </a:solidFill>
                <a:latin typeface="PT Serif" pitchFamily="34" charset="0"/>
                <a:ea typeface="PT Serif" pitchFamily="34" charset="-122"/>
                <a:cs typeface="PT Serif" pitchFamily="34" charset="-120"/>
              </a:rPr>
              <a:t>: Nếu không tuân thủ quy tắc an toàn, người vận hành có thể bị cắt, đặc biệt khi lưỡi cắt không được bảo vệ </a:t>
            </a:r>
            <a:r>
              <a:rPr lang="en-US" sz="1400" kern="0" spc="-28" dirty="0" err="1">
                <a:solidFill>
                  <a:srgbClr val="2B4150"/>
                </a:solidFill>
                <a:latin typeface="PT Serif" pitchFamily="34" charset="0"/>
                <a:ea typeface="PT Serif" pitchFamily="34" charset="-122"/>
                <a:cs typeface="PT Serif" pitchFamily="34" charset="-120"/>
              </a:rPr>
              <a:t>hoặc</a:t>
            </a:r>
            <a:r>
              <a:rPr lang="en-US" sz="1400" kern="0" spc="-28" dirty="0">
                <a:solidFill>
                  <a:srgbClr val="2B4150"/>
                </a:solidFill>
                <a:latin typeface="PT Serif" pitchFamily="34" charset="0"/>
                <a:ea typeface="PT Serif" pitchFamily="34" charset="-122"/>
                <a:cs typeface="PT Serif" pitchFamily="34" charset="-120"/>
              </a:rPr>
              <a:t> </a:t>
            </a:r>
            <a:r>
              <a:rPr lang="en-US" sz="1400" kern="0" spc="-28" dirty="0" err="1">
                <a:solidFill>
                  <a:srgbClr val="2B4150"/>
                </a:solidFill>
                <a:latin typeface="PT Serif" pitchFamily="34" charset="0"/>
                <a:ea typeface="PT Serif" pitchFamily="34" charset="-122"/>
                <a:cs typeface="PT Serif" pitchFamily="34" charset="-120"/>
              </a:rPr>
              <a:t>không</a:t>
            </a:r>
            <a:r>
              <a:rPr lang="en-US" sz="1400" kern="0" spc="-28" dirty="0">
                <a:solidFill>
                  <a:srgbClr val="2B4150"/>
                </a:solidFill>
                <a:latin typeface="PT Serif" pitchFamily="34" charset="0"/>
                <a:ea typeface="PT Serif" pitchFamily="34" charset="-122"/>
                <a:cs typeface="PT Serif" pitchFamily="34" charset="-120"/>
              </a:rPr>
              <a:t> tập trung.</a:t>
            </a:r>
            <a:endParaRPr lang="en-US" sz="1400" dirty="0"/>
          </a:p>
        </p:txBody>
      </p:sp>
      <p:sp>
        <p:nvSpPr>
          <p:cNvPr id="9" name="Text 6"/>
          <p:cNvSpPr/>
          <p:nvPr/>
        </p:nvSpPr>
        <p:spPr>
          <a:xfrm>
            <a:off x="1704737" y="6281856"/>
            <a:ext cx="12297608" cy="287060"/>
          </a:xfrm>
          <a:prstGeom prst="rect">
            <a:avLst/>
          </a:prstGeom>
          <a:noFill/>
          <a:ln/>
        </p:spPr>
        <p:txBody>
          <a:bodyPr wrap="none" lIns="0" tIns="0" rIns="0" bIns="0" rtlCol="0" anchor="t"/>
          <a:lstStyle/>
          <a:p>
            <a:pPr marL="342900" indent="-342900" algn="l">
              <a:lnSpc>
                <a:spcPts val="2250"/>
              </a:lnSpc>
              <a:buSzPct val="100000"/>
              <a:buChar char="•"/>
            </a:pPr>
            <a:r>
              <a:rPr lang="en-US" sz="1400" b="1" kern="0" spc="-28" dirty="0">
                <a:solidFill>
                  <a:srgbClr val="2B4150"/>
                </a:solidFill>
                <a:latin typeface="PT Serif" pitchFamily="34" charset="0"/>
                <a:ea typeface="PT Serif" pitchFamily="34" charset="-122"/>
                <a:cs typeface="PT Serif" pitchFamily="34" charset="-120"/>
              </a:rPr>
              <a:t>Nguy cơ điện giật</a:t>
            </a:r>
            <a:r>
              <a:rPr lang="en-US" sz="1400" kern="0" spc="-28" dirty="0">
                <a:solidFill>
                  <a:srgbClr val="2B4150"/>
                </a:solidFill>
                <a:latin typeface="PT Serif" pitchFamily="34" charset="0"/>
                <a:ea typeface="PT Serif" pitchFamily="34" charset="-122"/>
                <a:cs typeface="PT Serif" pitchFamily="34" charset="-120"/>
              </a:rPr>
              <a:t>: Máy không lắp đặt hoặc bảo trì đúng cách có thể gây rò rỉ điện, đặc biệt trong môi trường ẩm ướt.</a:t>
            </a:r>
            <a:endParaRPr lang="en-US" sz="1400" dirty="0"/>
          </a:p>
        </p:txBody>
      </p:sp>
      <p:sp>
        <p:nvSpPr>
          <p:cNvPr id="10" name="Text 7"/>
          <p:cNvSpPr/>
          <p:nvPr/>
        </p:nvSpPr>
        <p:spPr>
          <a:xfrm>
            <a:off x="1704737" y="6631662"/>
            <a:ext cx="12297608" cy="287060"/>
          </a:xfrm>
          <a:prstGeom prst="rect">
            <a:avLst/>
          </a:prstGeom>
          <a:noFill/>
          <a:ln/>
        </p:spPr>
        <p:txBody>
          <a:bodyPr wrap="none" lIns="0" tIns="0" rIns="0" bIns="0" rtlCol="0" anchor="t"/>
          <a:lstStyle/>
          <a:p>
            <a:pPr marL="342900" indent="-342900" algn="l">
              <a:lnSpc>
                <a:spcPts val="2250"/>
              </a:lnSpc>
              <a:buSzPct val="100000"/>
              <a:buChar char="•"/>
            </a:pPr>
            <a:r>
              <a:rPr lang="en-US" sz="1400" b="1" kern="0" spc="-28" dirty="0">
                <a:solidFill>
                  <a:srgbClr val="2B4150"/>
                </a:solidFill>
                <a:latin typeface="PT Serif" pitchFamily="34" charset="0"/>
                <a:ea typeface="PT Serif" pitchFamily="34" charset="-122"/>
                <a:cs typeface="PT Serif" pitchFamily="34" charset="-120"/>
              </a:rPr>
              <a:t>Tai nạn do tốc độ cao</a:t>
            </a:r>
            <a:r>
              <a:rPr lang="en-US" sz="1400" kern="0" spc="-28" dirty="0">
                <a:solidFill>
                  <a:srgbClr val="2B4150"/>
                </a:solidFill>
                <a:latin typeface="PT Serif" pitchFamily="34" charset="0"/>
                <a:ea typeface="PT Serif" pitchFamily="34" charset="-122"/>
                <a:cs typeface="PT Serif" pitchFamily="34" charset="-120"/>
              </a:rPr>
              <a:t>: Máy hoạt động với tốc độ cao, nếu không theo dõi sát sao, dễ xảy ra sự cố và tai nạn.</a:t>
            </a:r>
            <a:endParaRPr lang="en-US" sz="1400" dirty="0"/>
          </a:p>
        </p:txBody>
      </p:sp>
      <p:sp>
        <p:nvSpPr>
          <p:cNvPr id="11" name="Text 8"/>
          <p:cNvSpPr/>
          <p:nvPr/>
        </p:nvSpPr>
        <p:spPr>
          <a:xfrm>
            <a:off x="1704737" y="6981467"/>
            <a:ext cx="12297608" cy="287060"/>
          </a:xfrm>
          <a:prstGeom prst="rect">
            <a:avLst/>
          </a:prstGeom>
          <a:noFill/>
          <a:ln/>
        </p:spPr>
        <p:txBody>
          <a:bodyPr wrap="none" lIns="0" tIns="0" rIns="0" bIns="0" rtlCol="0" anchor="t"/>
          <a:lstStyle/>
          <a:p>
            <a:pPr marL="342900" indent="-342900" algn="l">
              <a:lnSpc>
                <a:spcPts val="2250"/>
              </a:lnSpc>
              <a:buSzPct val="100000"/>
              <a:buChar char="•"/>
            </a:pPr>
            <a:r>
              <a:rPr lang="en-US" sz="1400" b="1" kern="0" spc="-28" dirty="0">
                <a:solidFill>
                  <a:srgbClr val="2B4150"/>
                </a:solidFill>
                <a:latin typeface="PT Serif" pitchFamily="34" charset="0"/>
                <a:ea typeface="PT Serif" pitchFamily="34" charset="-122"/>
                <a:cs typeface="PT Serif" pitchFamily="34" charset="-120"/>
              </a:rPr>
              <a:t>Mệt mỏi và mất tập trung</a:t>
            </a:r>
            <a:r>
              <a:rPr lang="en-US" sz="1400" kern="0" spc="-28" dirty="0">
                <a:solidFill>
                  <a:srgbClr val="2B4150"/>
                </a:solidFill>
                <a:latin typeface="PT Serif" pitchFamily="34" charset="0"/>
                <a:ea typeface="PT Serif" pitchFamily="34" charset="-122"/>
                <a:cs typeface="PT Serif" pitchFamily="34" charset="-120"/>
              </a:rPr>
              <a:t>: Làm việc lâu dài có thể khiến người vận hành mất tập trung, tăng nguy cơ tai nạn.</a:t>
            </a:r>
            <a:endParaRPr lang="en-US" sz="1400" dirty="0"/>
          </a:p>
        </p:txBody>
      </p:sp>
      <p:pic>
        <p:nvPicPr>
          <p:cNvPr id="12" name="Picture 11">
            <a:extLst>
              <a:ext uri="{FF2B5EF4-FFF2-40B4-BE49-F238E27FC236}">
                <a16:creationId xmlns:a16="http://schemas.microsoft.com/office/drawing/2014/main" id="{746CCC76-81FC-49A1-ABF4-119B0E1C4E73}"/>
              </a:ext>
            </a:extLst>
          </p:cNvPr>
          <p:cNvPicPr>
            <a:picLocks noChangeAspect="1"/>
          </p:cNvPicPr>
          <p:nvPr/>
        </p:nvPicPr>
        <p:blipFill>
          <a:blip r:embed="rId4"/>
          <a:stretch>
            <a:fillRect/>
          </a:stretch>
        </p:blipFill>
        <p:spPr>
          <a:xfrm>
            <a:off x="12359041" y="7474877"/>
            <a:ext cx="2150334" cy="71186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124212" y="562927"/>
            <a:ext cx="4381976" cy="383381"/>
          </a:xfrm>
          <a:prstGeom prst="rect">
            <a:avLst/>
          </a:prstGeom>
          <a:noFill/>
          <a:ln/>
        </p:spPr>
        <p:txBody>
          <a:bodyPr wrap="none" lIns="0" tIns="0" rIns="0" bIns="0" rtlCol="0" anchor="t"/>
          <a:lstStyle/>
          <a:p>
            <a:pPr marL="0" indent="0" algn="ctr">
              <a:lnSpc>
                <a:spcPts val="3000"/>
              </a:lnSpc>
              <a:buNone/>
            </a:pPr>
            <a:r>
              <a:rPr lang="en-US" sz="3600" b="1" kern="0" spc="-72" dirty="0">
                <a:solidFill>
                  <a:srgbClr val="124E73"/>
                </a:solidFill>
                <a:latin typeface="Montserrat Thin" panose="00000300000000000000" pitchFamily="2" charset="0"/>
                <a:ea typeface="MuseoModerno Bold" pitchFamily="34" charset="-122"/>
                <a:cs typeface="MuseoModerno Bold" pitchFamily="34" charset="-120"/>
              </a:rPr>
              <a:t>III. Kiểm tra và bảo trì an toàn</a:t>
            </a:r>
            <a:endParaRPr lang="en-US" sz="3600" dirty="0"/>
          </a:p>
        </p:txBody>
      </p:sp>
      <p:pic>
        <p:nvPicPr>
          <p:cNvPr id="3" name="Image 0" descr="preencoded.png"/>
          <p:cNvPicPr>
            <a:picLocks noChangeAspect="1"/>
          </p:cNvPicPr>
          <p:nvPr/>
        </p:nvPicPr>
        <p:blipFill>
          <a:blip r:embed="rId3"/>
          <a:stretch>
            <a:fillRect/>
          </a:stretch>
        </p:blipFill>
        <p:spPr>
          <a:xfrm>
            <a:off x="4707969" y="1176337"/>
            <a:ext cx="5214342" cy="2659975"/>
          </a:xfrm>
          <a:prstGeom prst="rect">
            <a:avLst/>
          </a:prstGeom>
        </p:spPr>
      </p:pic>
      <p:pic>
        <p:nvPicPr>
          <p:cNvPr id="4" name="Image 1" descr="preencoded.png"/>
          <p:cNvPicPr>
            <a:picLocks noChangeAspect="1"/>
          </p:cNvPicPr>
          <p:nvPr/>
        </p:nvPicPr>
        <p:blipFill>
          <a:blip r:embed="rId4"/>
          <a:stretch>
            <a:fillRect/>
          </a:stretch>
        </p:blipFill>
        <p:spPr>
          <a:xfrm>
            <a:off x="715685" y="4066342"/>
            <a:ext cx="1022390" cy="3600331"/>
          </a:xfrm>
          <a:prstGeom prst="rect">
            <a:avLst/>
          </a:prstGeom>
        </p:spPr>
      </p:pic>
      <p:sp>
        <p:nvSpPr>
          <p:cNvPr id="5" name="Text 1"/>
          <p:cNvSpPr/>
          <p:nvPr/>
        </p:nvSpPr>
        <p:spPr>
          <a:xfrm>
            <a:off x="2044779" y="4270772"/>
            <a:ext cx="4543068" cy="319445"/>
          </a:xfrm>
          <a:prstGeom prst="rect">
            <a:avLst/>
          </a:prstGeom>
          <a:noFill/>
          <a:ln/>
        </p:spPr>
        <p:txBody>
          <a:bodyPr wrap="none" lIns="0" tIns="0" rIns="0" bIns="0" rtlCol="0" anchor="t"/>
          <a:lstStyle/>
          <a:p>
            <a:pPr marL="0" indent="0">
              <a:lnSpc>
                <a:spcPts val="2500"/>
              </a:lnSpc>
              <a:buNone/>
            </a:pPr>
            <a:r>
              <a:rPr lang="en-US" sz="2800" b="1" kern="0" spc="-60" dirty="0">
                <a:solidFill>
                  <a:srgbClr val="2B4150"/>
                </a:solidFill>
                <a:latin typeface="Montserrat Thin" panose="00000300000000000000" pitchFamily="2" charset="0"/>
                <a:ea typeface="MuseoModerno Bold" pitchFamily="34" charset="-122"/>
                <a:cs typeface="MuseoModerno Bold" pitchFamily="34" charset="-120"/>
              </a:rPr>
              <a:t>A. Kiểm tra an toàn trước khi vận hành</a:t>
            </a:r>
            <a:endParaRPr lang="en-US" sz="2800" dirty="0"/>
          </a:p>
        </p:txBody>
      </p:sp>
      <p:sp>
        <p:nvSpPr>
          <p:cNvPr id="6" name="Text 2"/>
          <p:cNvSpPr/>
          <p:nvPr/>
        </p:nvSpPr>
        <p:spPr>
          <a:xfrm>
            <a:off x="2044779" y="4712851"/>
            <a:ext cx="11869936" cy="327065"/>
          </a:xfrm>
          <a:prstGeom prst="rect">
            <a:avLst/>
          </a:prstGeom>
          <a:noFill/>
          <a:ln/>
        </p:spPr>
        <p:txBody>
          <a:bodyPr wrap="none" lIns="0" tIns="0" rIns="0" bIns="0" rtlCol="0" anchor="t"/>
          <a:lstStyle/>
          <a:p>
            <a:pPr marL="0" indent="0">
              <a:lnSpc>
                <a:spcPts val="2550"/>
              </a:lnSpc>
              <a:buNone/>
            </a:pPr>
            <a:endParaRPr lang="en-US" sz="1600" dirty="0"/>
          </a:p>
        </p:txBody>
      </p:sp>
      <p:sp>
        <p:nvSpPr>
          <p:cNvPr id="7" name="Text 3"/>
          <p:cNvSpPr/>
          <p:nvPr/>
        </p:nvSpPr>
        <p:spPr>
          <a:xfrm>
            <a:off x="2044779" y="4848748"/>
            <a:ext cx="11869936" cy="327065"/>
          </a:xfrm>
          <a:prstGeom prst="rect">
            <a:avLst/>
          </a:prstGeom>
          <a:noFill/>
          <a:ln/>
        </p:spPr>
        <p:txBody>
          <a:bodyPr wrap="none" lIns="0" tIns="0" rIns="0" bIns="0" rtlCol="0" anchor="t"/>
          <a:lstStyle/>
          <a:p>
            <a:pPr marL="0" indent="0">
              <a:lnSpc>
                <a:spcPts val="2550"/>
              </a:lnSpc>
              <a:buNone/>
            </a:pPr>
            <a:r>
              <a:rPr lang="en-US" sz="1600" b="1" kern="0" spc="-32" dirty="0">
                <a:solidFill>
                  <a:srgbClr val="2B4150"/>
                </a:solidFill>
                <a:latin typeface="PT Serif" pitchFamily="34" charset="0"/>
                <a:ea typeface="PT Serif" pitchFamily="34" charset="-122"/>
                <a:cs typeface="PT Serif" pitchFamily="34" charset="-120"/>
              </a:rPr>
              <a:t>Trước khi kiểm tra cần sử dụng bảo hộ cá nhân</a:t>
            </a:r>
            <a:r>
              <a:rPr lang="en-US" sz="1600" kern="0" spc="-32" dirty="0">
                <a:solidFill>
                  <a:srgbClr val="2B4150"/>
                </a:solidFill>
                <a:latin typeface="PT Serif" pitchFamily="34" charset="0"/>
                <a:ea typeface="PT Serif" pitchFamily="34" charset="-122"/>
                <a:cs typeface="PT Serif" pitchFamily="34" charset="-120"/>
              </a:rPr>
              <a:t>: Găng tay, kính bảo hộ và giày chống trượt</a:t>
            </a:r>
            <a:endParaRPr lang="en-US" sz="1600" dirty="0"/>
          </a:p>
        </p:txBody>
      </p:sp>
      <p:sp>
        <p:nvSpPr>
          <p:cNvPr id="8" name="Text 4"/>
          <p:cNvSpPr/>
          <p:nvPr/>
        </p:nvSpPr>
        <p:spPr>
          <a:xfrm>
            <a:off x="2044779" y="5612249"/>
            <a:ext cx="11869936" cy="654129"/>
          </a:xfrm>
          <a:prstGeom prst="rect">
            <a:avLst/>
          </a:prstGeom>
          <a:noFill/>
          <a:ln/>
        </p:spPr>
        <p:txBody>
          <a:bodyPr wrap="square" lIns="0" tIns="0" rIns="0" bIns="0" rtlCol="0" anchor="t"/>
          <a:lstStyle/>
          <a:p>
            <a:pPr marL="342900" indent="-342900" algn="l">
              <a:lnSpc>
                <a:spcPts val="2550"/>
              </a:lnSpc>
              <a:buSzPct val="100000"/>
              <a:buChar char="•"/>
            </a:pPr>
            <a:r>
              <a:rPr lang="en-US" sz="1600" b="1" kern="0" spc="-32" dirty="0">
                <a:solidFill>
                  <a:srgbClr val="2B4150"/>
                </a:solidFill>
                <a:latin typeface="PT Serif" pitchFamily="34" charset="0"/>
                <a:ea typeface="PT Serif" pitchFamily="34" charset="-122"/>
                <a:cs typeface="PT Serif" pitchFamily="34" charset="-120"/>
              </a:rPr>
              <a:t>Kiểm tra lưỡi cắt</a:t>
            </a:r>
            <a:r>
              <a:rPr lang="en-US" sz="1600" kern="0" spc="-32" dirty="0">
                <a:solidFill>
                  <a:srgbClr val="2B4150"/>
                </a:solidFill>
                <a:latin typeface="PT Serif" pitchFamily="34" charset="0"/>
                <a:ea typeface="PT Serif" pitchFamily="34" charset="-122"/>
                <a:cs typeface="PT Serif" pitchFamily="34" charset="-120"/>
              </a:rPr>
              <a:t>: Đảm bảo lưỡi cắt không mòn, nứt hay hỏng. Nếu có khiếm khuyết, ngừng sử dụng máy cho đến khi sửa chữa hoặc thay thế.</a:t>
            </a:r>
            <a:endParaRPr lang="en-US" sz="1600" dirty="0"/>
          </a:p>
        </p:txBody>
      </p:sp>
      <p:sp>
        <p:nvSpPr>
          <p:cNvPr id="9" name="Text 5"/>
          <p:cNvSpPr/>
          <p:nvPr/>
        </p:nvSpPr>
        <p:spPr>
          <a:xfrm>
            <a:off x="2044779" y="6337935"/>
            <a:ext cx="11869936" cy="327065"/>
          </a:xfrm>
          <a:prstGeom prst="rect">
            <a:avLst/>
          </a:prstGeom>
          <a:noFill/>
          <a:ln/>
        </p:spPr>
        <p:txBody>
          <a:bodyPr wrap="none" lIns="0" tIns="0" rIns="0" bIns="0" rtlCol="0" anchor="t"/>
          <a:lstStyle/>
          <a:p>
            <a:pPr marL="342900" indent="-342900" algn="l">
              <a:lnSpc>
                <a:spcPts val="2550"/>
              </a:lnSpc>
              <a:buSzPct val="100000"/>
              <a:buChar char="•"/>
            </a:pPr>
            <a:r>
              <a:rPr lang="en-US" sz="1600" b="1" kern="0" spc="-32" dirty="0">
                <a:solidFill>
                  <a:srgbClr val="2B4150"/>
                </a:solidFill>
                <a:latin typeface="PT Serif" pitchFamily="34" charset="0"/>
                <a:ea typeface="PT Serif" pitchFamily="34" charset="-122"/>
                <a:cs typeface="PT Serif" pitchFamily="34" charset="-120"/>
              </a:rPr>
              <a:t>Kiểm tra thiết bị an toàn</a:t>
            </a:r>
            <a:r>
              <a:rPr lang="en-US" sz="1600" kern="0" spc="-32" dirty="0">
                <a:solidFill>
                  <a:srgbClr val="2B4150"/>
                </a:solidFill>
                <a:latin typeface="PT Serif" pitchFamily="34" charset="0"/>
                <a:ea typeface="PT Serif" pitchFamily="34" charset="-122"/>
                <a:cs typeface="PT Serif" pitchFamily="34" charset="-120"/>
              </a:rPr>
              <a:t>: Đảm bảo nắp bảo vệ và bộ phận </a:t>
            </a:r>
            <a:r>
              <a:rPr lang="en-US" sz="1600" b="1" kern="0" spc="-32" dirty="0">
                <a:solidFill>
                  <a:srgbClr val="2B4150"/>
                </a:solidFill>
                <a:latin typeface="PT Serif" pitchFamily="34" charset="0"/>
                <a:ea typeface="PT Serif" pitchFamily="34" charset="-122"/>
                <a:cs typeface="PT Serif" pitchFamily="34" charset="-120"/>
              </a:rPr>
              <a:t>ngắt điện khẩn cấp</a:t>
            </a:r>
            <a:r>
              <a:rPr lang="en-US" sz="1600" kern="0" spc="-32" dirty="0">
                <a:solidFill>
                  <a:srgbClr val="2B4150"/>
                </a:solidFill>
                <a:latin typeface="PT Serif" pitchFamily="34" charset="0"/>
                <a:ea typeface="PT Serif" pitchFamily="34" charset="-122"/>
                <a:cs typeface="PT Serif" pitchFamily="34" charset="-120"/>
              </a:rPr>
              <a:t> hoạt động hiệu quả.</a:t>
            </a:r>
            <a:endParaRPr lang="en-US" sz="1600" dirty="0"/>
          </a:p>
        </p:txBody>
      </p:sp>
      <p:sp>
        <p:nvSpPr>
          <p:cNvPr id="10" name="Text 6"/>
          <p:cNvSpPr/>
          <p:nvPr/>
        </p:nvSpPr>
        <p:spPr>
          <a:xfrm>
            <a:off x="2044779" y="6736556"/>
            <a:ext cx="11869936" cy="327065"/>
          </a:xfrm>
          <a:prstGeom prst="rect">
            <a:avLst/>
          </a:prstGeom>
          <a:noFill/>
          <a:ln/>
        </p:spPr>
        <p:txBody>
          <a:bodyPr wrap="none" lIns="0" tIns="0" rIns="0" bIns="0" rtlCol="0" anchor="t"/>
          <a:lstStyle/>
          <a:p>
            <a:pPr marL="342900" indent="-342900" algn="l">
              <a:lnSpc>
                <a:spcPts val="2550"/>
              </a:lnSpc>
              <a:buSzPct val="100000"/>
              <a:buChar char="•"/>
            </a:pPr>
            <a:r>
              <a:rPr lang="en-US" sz="1600" b="1" kern="0" spc="-32" dirty="0">
                <a:solidFill>
                  <a:srgbClr val="2B4150"/>
                </a:solidFill>
                <a:latin typeface="PT Serif" pitchFamily="34" charset="0"/>
                <a:ea typeface="PT Serif" pitchFamily="34" charset="-122"/>
                <a:cs typeface="PT Serif" pitchFamily="34" charset="-120"/>
              </a:rPr>
              <a:t>Kiểm tra hệ thống điện</a:t>
            </a:r>
            <a:r>
              <a:rPr lang="en-US" sz="1600" kern="0" spc="-32" dirty="0">
                <a:solidFill>
                  <a:srgbClr val="2B4150"/>
                </a:solidFill>
                <a:latin typeface="PT Serif" pitchFamily="34" charset="0"/>
                <a:ea typeface="PT Serif" pitchFamily="34" charset="-122"/>
                <a:cs typeface="PT Serif" pitchFamily="34" charset="-120"/>
              </a:rPr>
              <a:t>: Xác định không có rò rỉ hoặc hư hỏng có thể gây điện giật.</a:t>
            </a:r>
            <a:endParaRPr lang="en-US" sz="1600" dirty="0"/>
          </a:p>
        </p:txBody>
      </p:sp>
      <p:sp>
        <p:nvSpPr>
          <p:cNvPr id="11" name="Text 7"/>
          <p:cNvSpPr/>
          <p:nvPr/>
        </p:nvSpPr>
        <p:spPr>
          <a:xfrm>
            <a:off x="2044779" y="7135178"/>
            <a:ext cx="11869936" cy="327065"/>
          </a:xfrm>
          <a:prstGeom prst="rect">
            <a:avLst/>
          </a:prstGeom>
          <a:noFill/>
          <a:ln/>
        </p:spPr>
        <p:txBody>
          <a:bodyPr wrap="none" lIns="0" tIns="0" rIns="0" bIns="0" rtlCol="0" anchor="t"/>
          <a:lstStyle/>
          <a:p>
            <a:pPr marL="342900" indent="-342900" algn="l">
              <a:lnSpc>
                <a:spcPts val="2550"/>
              </a:lnSpc>
              <a:buSzPct val="100000"/>
              <a:buChar char="•"/>
            </a:pPr>
            <a:r>
              <a:rPr lang="en-US" sz="1600" b="1" kern="0" spc="-32" dirty="0">
                <a:solidFill>
                  <a:srgbClr val="2B4150"/>
                </a:solidFill>
                <a:latin typeface="PT Serif" pitchFamily="34" charset="0"/>
                <a:ea typeface="PT Serif" pitchFamily="34" charset="-122"/>
                <a:cs typeface="PT Serif" pitchFamily="34" charset="-120"/>
              </a:rPr>
              <a:t>Làm sạch khu vực làm việc</a:t>
            </a:r>
            <a:r>
              <a:rPr lang="en-US" sz="1600" kern="0" spc="-32" dirty="0">
                <a:solidFill>
                  <a:srgbClr val="2B4150"/>
                </a:solidFill>
                <a:latin typeface="PT Serif" pitchFamily="34" charset="0"/>
                <a:ea typeface="PT Serif" pitchFamily="34" charset="-122"/>
                <a:cs typeface="PT Serif" pitchFamily="34" charset="-120"/>
              </a:rPr>
              <a:t>: Giảm thiểu nguy cơ trượt ngã và đảm bảo không có vật cản.</a:t>
            </a:r>
            <a:endParaRPr lang="en-US" sz="1600" dirty="0"/>
          </a:p>
        </p:txBody>
      </p:sp>
      <p:sp>
        <p:nvSpPr>
          <p:cNvPr id="12" name="Rectangle 11">
            <a:extLst>
              <a:ext uri="{FF2B5EF4-FFF2-40B4-BE49-F238E27FC236}">
                <a16:creationId xmlns:a16="http://schemas.microsoft.com/office/drawing/2014/main" id="{B8861735-503B-D017-DBC9-617936776E8E}"/>
              </a:ext>
            </a:extLst>
          </p:cNvPr>
          <p:cNvSpPr/>
          <p:nvPr/>
        </p:nvSpPr>
        <p:spPr>
          <a:xfrm>
            <a:off x="930454" y="5277279"/>
            <a:ext cx="592852" cy="1597688"/>
          </a:xfrm>
          <a:prstGeom prst="rect">
            <a:avLst/>
          </a:prstGeom>
          <a:solidFill>
            <a:srgbClr val="124E73"/>
          </a:solidFill>
          <a:ln>
            <a:solidFill>
              <a:srgbClr val="124E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B8B3FDB8-6E4C-4D3D-D267-9D87C4566CA4}"/>
              </a:ext>
            </a:extLst>
          </p:cNvPr>
          <p:cNvPicPr>
            <a:picLocks noChangeAspect="1"/>
          </p:cNvPicPr>
          <p:nvPr/>
        </p:nvPicPr>
        <p:blipFill>
          <a:blip r:embed="rId5"/>
          <a:stretch>
            <a:fillRect/>
          </a:stretch>
        </p:blipFill>
        <p:spPr>
          <a:xfrm>
            <a:off x="12359041" y="7474877"/>
            <a:ext cx="2150334" cy="71186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pic>
        <p:nvPicPr>
          <p:cNvPr id="3" name="Image 1" descr="preencoded.png"/>
          <p:cNvPicPr>
            <a:picLocks noChangeAspect="1"/>
          </p:cNvPicPr>
          <p:nvPr/>
        </p:nvPicPr>
        <p:blipFill>
          <a:blip r:embed="rId4"/>
          <a:stretch>
            <a:fillRect/>
          </a:stretch>
        </p:blipFill>
        <p:spPr>
          <a:xfrm>
            <a:off x="6280190" y="1420178"/>
            <a:ext cx="1134070" cy="5389245"/>
          </a:xfrm>
          <a:prstGeom prst="rect">
            <a:avLst/>
          </a:prstGeom>
        </p:spPr>
      </p:pic>
      <p:sp>
        <p:nvSpPr>
          <p:cNvPr id="4" name="Text 0"/>
          <p:cNvSpPr/>
          <p:nvPr/>
        </p:nvSpPr>
        <p:spPr>
          <a:xfrm>
            <a:off x="7754422" y="1646992"/>
            <a:ext cx="2835235" cy="354330"/>
          </a:xfrm>
          <a:prstGeom prst="rect">
            <a:avLst/>
          </a:prstGeom>
          <a:noFill/>
          <a:ln/>
        </p:spPr>
        <p:txBody>
          <a:bodyPr wrap="none" lIns="0" tIns="0" rIns="0" bIns="0" rtlCol="0" anchor="t"/>
          <a:lstStyle/>
          <a:p>
            <a:pPr marL="0" indent="0">
              <a:lnSpc>
                <a:spcPts val="2750"/>
              </a:lnSpc>
              <a:buNone/>
            </a:pPr>
            <a:r>
              <a:rPr lang="en-US" sz="2800" b="1" kern="0" spc="-67" dirty="0">
                <a:solidFill>
                  <a:srgbClr val="2B4150"/>
                </a:solidFill>
                <a:latin typeface="Montserrat Thin" panose="00000300000000000000" pitchFamily="2" charset="0"/>
                <a:ea typeface="MuseoModerno Bold" pitchFamily="34" charset="-122"/>
                <a:cs typeface="MuseoModerno Bold" pitchFamily="34" charset="-120"/>
              </a:rPr>
              <a:t>B. Hướng dẫn bảo trì</a:t>
            </a:r>
            <a:endParaRPr lang="en-US" sz="2800" dirty="0"/>
          </a:p>
        </p:txBody>
      </p:sp>
      <p:sp>
        <p:nvSpPr>
          <p:cNvPr id="5" name="Text 1"/>
          <p:cNvSpPr/>
          <p:nvPr/>
        </p:nvSpPr>
        <p:spPr>
          <a:xfrm>
            <a:off x="7754422" y="2137410"/>
            <a:ext cx="6082189" cy="362903"/>
          </a:xfrm>
          <a:prstGeom prst="rect">
            <a:avLst/>
          </a:prstGeom>
          <a:noFill/>
          <a:ln/>
        </p:spPr>
        <p:txBody>
          <a:bodyPr wrap="none" lIns="0" tIns="0" rIns="0" bIns="0" rtlCol="0" anchor="t"/>
          <a:lstStyle/>
          <a:p>
            <a:pPr marL="0" indent="0">
              <a:lnSpc>
                <a:spcPts val="2850"/>
              </a:lnSpc>
              <a:buNone/>
            </a:pPr>
            <a:endParaRPr lang="en-US" sz="1750" dirty="0"/>
          </a:p>
        </p:txBody>
      </p:sp>
      <p:sp>
        <p:nvSpPr>
          <p:cNvPr id="6" name="Text 2"/>
          <p:cNvSpPr/>
          <p:nvPr/>
        </p:nvSpPr>
        <p:spPr>
          <a:xfrm>
            <a:off x="7754422" y="2636401"/>
            <a:ext cx="6082189"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Kiểm tra lưỡi cắt</a:t>
            </a:r>
            <a:r>
              <a:rPr lang="en-US" sz="1750" kern="0" spc="-36" dirty="0">
                <a:solidFill>
                  <a:srgbClr val="2B4150"/>
                </a:solidFill>
                <a:latin typeface="PT Serif" pitchFamily="34" charset="0"/>
                <a:ea typeface="PT Serif" pitchFamily="34" charset="-122"/>
                <a:cs typeface="PT Serif" pitchFamily="34" charset="-120"/>
              </a:rPr>
              <a:t>: Đảm bảo lưỡi cắt sắc bén, không bị nứt hay mòn. Thay thế nếu cần để duy trì hiệu quả cắt.</a:t>
            </a:r>
            <a:endParaRPr lang="en-US" sz="1750" dirty="0"/>
          </a:p>
        </p:txBody>
      </p:sp>
      <p:sp>
        <p:nvSpPr>
          <p:cNvPr id="7" name="Text 3"/>
          <p:cNvSpPr/>
          <p:nvPr/>
        </p:nvSpPr>
        <p:spPr>
          <a:xfrm>
            <a:off x="7754422" y="3441502"/>
            <a:ext cx="6082189"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Kiểm tra bộ phận điện và động cơ</a:t>
            </a:r>
            <a:r>
              <a:rPr lang="en-US" sz="1750" kern="0" spc="-36" dirty="0">
                <a:solidFill>
                  <a:srgbClr val="2B4150"/>
                </a:solidFill>
                <a:latin typeface="PT Serif" pitchFamily="34" charset="0"/>
                <a:ea typeface="PT Serif" pitchFamily="34" charset="-122"/>
                <a:cs typeface="PT Serif" pitchFamily="34" charset="-120"/>
              </a:rPr>
              <a:t>: Làm sạch kết nối điện và kiểm tra để ngăn ngừa sự cố điện.</a:t>
            </a:r>
            <a:endParaRPr lang="en-US" sz="1750" dirty="0"/>
          </a:p>
        </p:txBody>
      </p:sp>
      <p:sp>
        <p:nvSpPr>
          <p:cNvPr id="8" name="Text 4"/>
          <p:cNvSpPr/>
          <p:nvPr/>
        </p:nvSpPr>
        <p:spPr>
          <a:xfrm>
            <a:off x="7754422" y="4246602"/>
            <a:ext cx="6082189"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Bôi trơn bộ phận cơ khí</a:t>
            </a:r>
            <a:r>
              <a:rPr lang="en-US" sz="1750" kern="0" spc="-36" dirty="0">
                <a:solidFill>
                  <a:srgbClr val="2B4150"/>
                </a:solidFill>
                <a:latin typeface="PT Serif" pitchFamily="34" charset="0"/>
                <a:ea typeface="PT Serif" pitchFamily="34" charset="-122"/>
                <a:cs typeface="PT Serif" pitchFamily="34" charset="-120"/>
              </a:rPr>
              <a:t>: Bôi trơn trục quay và bánh răng để giảm ma sát và ngăn ngừa hao mòn.</a:t>
            </a:r>
            <a:endParaRPr lang="en-US" sz="1750" dirty="0"/>
          </a:p>
        </p:txBody>
      </p:sp>
      <p:sp>
        <p:nvSpPr>
          <p:cNvPr id="9" name="Text 5"/>
          <p:cNvSpPr/>
          <p:nvPr/>
        </p:nvSpPr>
        <p:spPr>
          <a:xfrm>
            <a:off x="7754422" y="5051703"/>
            <a:ext cx="6082189"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Vệ sinh hệ thống làm mát</a:t>
            </a:r>
            <a:r>
              <a:rPr lang="en-US" sz="1750" kern="0" spc="-36" dirty="0">
                <a:solidFill>
                  <a:srgbClr val="2B4150"/>
                </a:solidFill>
                <a:latin typeface="PT Serif" pitchFamily="34" charset="0"/>
                <a:ea typeface="PT Serif" pitchFamily="34" charset="-122"/>
                <a:cs typeface="PT Serif" pitchFamily="34" charset="-120"/>
              </a:rPr>
              <a:t>: Đảm bảo hệ thống làm mát hoạt động tốt để tránh quá nhiệt.</a:t>
            </a:r>
            <a:endParaRPr lang="en-US" sz="1750" dirty="0"/>
          </a:p>
        </p:txBody>
      </p:sp>
      <p:sp>
        <p:nvSpPr>
          <p:cNvPr id="10" name="Text 6"/>
          <p:cNvSpPr/>
          <p:nvPr/>
        </p:nvSpPr>
        <p:spPr>
          <a:xfrm>
            <a:off x="7754422" y="5856803"/>
            <a:ext cx="6082189"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Kiểm tra thiết bị an toàn</a:t>
            </a:r>
            <a:r>
              <a:rPr lang="en-US" sz="1750" kern="0" spc="-36" dirty="0">
                <a:solidFill>
                  <a:srgbClr val="2B4150"/>
                </a:solidFill>
                <a:latin typeface="PT Serif" pitchFamily="34" charset="0"/>
                <a:ea typeface="PT Serif" pitchFamily="34" charset="-122"/>
                <a:cs typeface="PT Serif" pitchFamily="34" charset="-120"/>
              </a:rPr>
              <a:t>: Đảm bảo nắp bảo vệ và hệ thống </a:t>
            </a:r>
            <a:r>
              <a:rPr lang="en-US" sz="1750" b="1" kern="0" spc="-36" dirty="0">
                <a:solidFill>
                  <a:srgbClr val="2B4150"/>
                </a:solidFill>
                <a:latin typeface="PT Serif" pitchFamily="34" charset="0"/>
                <a:ea typeface="PT Serif" pitchFamily="34" charset="-122"/>
                <a:cs typeface="PT Serif" pitchFamily="34" charset="-120"/>
              </a:rPr>
              <a:t>ngắt điện khẩn cấp</a:t>
            </a:r>
            <a:r>
              <a:rPr lang="en-US" sz="1750" kern="0" spc="-36" dirty="0">
                <a:solidFill>
                  <a:srgbClr val="2B4150"/>
                </a:solidFill>
                <a:latin typeface="PT Serif" pitchFamily="34" charset="0"/>
                <a:ea typeface="PT Serif" pitchFamily="34" charset="-122"/>
                <a:cs typeface="PT Serif" pitchFamily="34" charset="-120"/>
              </a:rPr>
              <a:t> hoạt động hiệu quả.</a:t>
            </a:r>
            <a:endParaRPr lang="en-US" sz="1750" dirty="0"/>
          </a:p>
        </p:txBody>
      </p:sp>
      <p:sp>
        <p:nvSpPr>
          <p:cNvPr id="11" name="Rectangle 10">
            <a:extLst>
              <a:ext uri="{FF2B5EF4-FFF2-40B4-BE49-F238E27FC236}">
                <a16:creationId xmlns:a16="http://schemas.microsoft.com/office/drawing/2014/main" id="{37FD089A-6F71-5065-3AB6-A39C58E1F18A}"/>
              </a:ext>
            </a:extLst>
          </p:cNvPr>
          <p:cNvSpPr/>
          <p:nvPr/>
        </p:nvSpPr>
        <p:spPr>
          <a:xfrm>
            <a:off x="6550799" y="3305908"/>
            <a:ext cx="592852" cy="1597688"/>
          </a:xfrm>
          <a:prstGeom prst="rect">
            <a:avLst/>
          </a:prstGeom>
          <a:solidFill>
            <a:srgbClr val="124E73"/>
          </a:solidFill>
          <a:ln>
            <a:solidFill>
              <a:srgbClr val="124E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D1005D56-EF3E-08B4-2B40-3361283E64F6}"/>
              </a:ext>
            </a:extLst>
          </p:cNvPr>
          <p:cNvPicPr>
            <a:picLocks noChangeAspect="1"/>
          </p:cNvPicPr>
          <p:nvPr/>
        </p:nvPicPr>
        <p:blipFill>
          <a:blip r:embed="rId5"/>
          <a:stretch>
            <a:fillRect/>
          </a:stretch>
        </p:blipFill>
        <p:spPr>
          <a:xfrm>
            <a:off x="12359041" y="7474877"/>
            <a:ext cx="2150334" cy="71186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771555" y="395764"/>
            <a:ext cx="3087291" cy="269200"/>
          </a:xfrm>
          <a:prstGeom prst="rect">
            <a:avLst/>
          </a:prstGeom>
          <a:noFill/>
          <a:ln/>
        </p:spPr>
        <p:txBody>
          <a:bodyPr wrap="none" lIns="0" tIns="0" rIns="0" bIns="0" rtlCol="0" anchor="t"/>
          <a:lstStyle/>
          <a:p>
            <a:pPr marL="0" indent="0" algn="ctr">
              <a:lnSpc>
                <a:spcPts val="2100"/>
              </a:lnSpc>
              <a:buNone/>
            </a:pPr>
            <a:r>
              <a:rPr lang="en-US" sz="2800" b="1" kern="0" spc="-51" dirty="0">
                <a:solidFill>
                  <a:srgbClr val="124E73"/>
                </a:solidFill>
                <a:latin typeface="Montserrat Thin" panose="00000300000000000000" pitchFamily="2" charset="0"/>
                <a:ea typeface="MuseoModerno Bold" pitchFamily="34" charset="-122"/>
                <a:cs typeface="MuseoModerno Bold" pitchFamily="34" charset="-120"/>
              </a:rPr>
              <a:t>IV. Quy trình vận hành an toàn</a:t>
            </a:r>
            <a:endParaRPr lang="en-US" sz="2800" dirty="0"/>
          </a:p>
        </p:txBody>
      </p:sp>
      <p:pic>
        <p:nvPicPr>
          <p:cNvPr id="3" name="Image 0" descr="preencoded.png"/>
          <p:cNvPicPr>
            <a:picLocks noChangeAspect="1"/>
          </p:cNvPicPr>
          <p:nvPr/>
        </p:nvPicPr>
        <p:blipFill>
          <a:blip r:embed="rId3"/>
          <a:stretch>
            <a:fillRect/>
          </a:stretch>
        </p:blipFill>
        <p:spPr>
          <a:xfrm>
            <a:off x="5213628" y="826413"/>
            <a:ext cx="4203025" cy="1753314"/>
          </a:xfrm>
          <a:prstGeom prst="rect">
            <a:avLst/>
          </a:prstGeom>
        </p:spPr>
      </p:pic>
      <p:sp>
        <p:nvSpPr>
          <p:cNvPr id="4" name="Text 1"/>
          <p:cNvSpPr/>
          <p:nvPr/>
        </p:nvSpPr>
        <p:spPr>
          <a:xfrm>
            <a:off x="502444" y="2741176"/>
            <a:ext cx="13625513" cy="229672"/>
          </a:xfrm>
          <a:prstGeom prst="rect">
            <a:avLst/>
          </a:prstGeom>
          <a:noFill/>
          <a:ln/>
        </p:spPr>
        <p:txBody>
          <a:bodyPr wrap="none" lIns="0" tIns="0" rIns="0" bIns="0" rtlCol="0" anchor="t"/>
          <a:lstStyle/>
          <a:p>
            <a:pPr marL="0" indent="0">
              <a:lnSpc>
                <a:spcPts val="1800"/>
              </a:lnSpc>
              <a:buNone/>
            </a:pPr>
            <a:endParaRPr lang="en-US" sz="1100" dirty="0"/>
          </a:p>
        </p:txBody>
      </p:sp>
      <p:sp>
        <p:nvSpPr>
          <p:cNvPr id="5" name="Text 2"/>
          <p:cNvSpPr/>
          <p:nvPr/>
        </p:nvSpPr>
        <p:spPr>
          <a:xfrm>
            <a:off x="3074728" y="3327856"/>
            <a:ext cx="3870960" cy="224195"/>
          </a:xfrm>
          <a:prstGeom prst="rect">
            <a:avLst/>
          </a:prstGeom>
          <a:noFill/>
          <a:ln/>
        </p:spPr>
        <p:txBody>
          <a:bodyPr wrap="none" lIns="0" tIns="0" rIns="0" bIns="0" rtlCol="0" anchor="t"/>
          <a:lstStyle/>
          <a:p>
            <a:pPr marL="0" indent="0">
              <a:lnSpc>
                <a:spcPts val="1750"/>
              </a:lnSpc>
              <a:buNone/>
            </a:pPr>
            <a:r>
              <a:rPr lang="en-US" sz="2000" b="1" kern="0" spc="-42" dirty="0">
                <a:solidFill>
                  <a:srgbClr val="124E73"/>
                </a:solidFill>
                <a:latin typeface="Montserrat Thin" panose="00000300000000000000" pitchFamily="2" charset="0"/>
                <a:ea typeface="MuseoModerno Bold" pitchFamily="34" charset="-122"/>
                <a:cs typeface="MuseoModerno Bold" pitchFamily="34" charset="-120"/>
              </a:rPr>
              <a:t>A. Hướng dẫn từng bước về quy trình vận hành</a:t>
            </a:r>
            <a:endParaRPr lang="en-US" sz="2000" dirty="0"/>
          </a:p>
        </p:txBody>
      </p:sp>
      <p:sp>
        <p:nvSpPr>
          <p:cNvPr id="7" name="Shape 4"/>
          <p:cNvSpPr/>
          <p:nvPr/>
        </p:nvSpPr>
        <p:spPr>
          <a:xfrm>
            <a:off x="2659469" y="3747612"/>
            <a:ext cx="15240" cy="3817025"/>
          </a:xfrm>
          <a:prstGeom prst="roundRect">
            <a:avLst>
              <a:gd name="adj" fmla="val 395633"/>
            </a:avLst>
          </a:prstGeom>
          <a:solidFill>
            <a:srgbClr val="B9D0DE"/>
          </a:solidFill>
          <a:ln/>
        </p:spPr>
      </p:sp>
      <p:sp>
        <p:nvSpPr>
          <p:cNvPr id="8" name="Shape 5"/>
          <p:cNvSpPr/>
          <p:nvPr/>
        </p:nvSpPr>
        <p:spPr>
          <a:xfrm>
            <a:off x="2505640" y="3909060"/>
            <a:ext cx="322898" cy="322898"/>
          </a:xfrm>
          <a:prstGeom prst="roundRect">
            <a:avLst>
              <a:gd name="adj" fmla="val 18673"/>
            </a:avLst>
          </a:prstGeom>
          <a:solidFill>
            <a:srgbClr val="124E73"/>
          </a:solidFill>
          <a:ln w="7620">
            <a:solidFill>
              <a:srgbClr val="2B678C"/>
            </a:solidFill>
            <a:prstDash val="solid"/>
          </a:ln>
        </p:spPr>
      </p:sp>
      <p:sp>
        <p:nvSpPr>
          <p:cNvPr id="9" name="Text 6"/>
          <p:cNvSpPr/>
          <p:nvPr/>
        </p:nvSpPr>
        <p:spPr>
          <a:xfrm>
            <a:off x="2618035" y="3962757"/>
            <a:ext cx="97988" cy="215384"/>
          </a:xfrm>
          <a:prstGeom prst="rect">
            <a:avLst/>
          </a:prstGeom>
          <a:noFill/>
          <a:ln/>
        </p:spPr>
        <p:txBody>
          <a:bodyPr wrap="none" lIns="0" tIns="0" rIns="0" bIns="0" rtlCol="0" anchor="t"/>
          <a:lstStyle/>
          <a:p>
            <a:pPr marL="0" indent="0" algn="ctr">
              <a:lnSpc>
                <a:spcPts val="1650"/>
              </a:lnSpc>
              <a:buNone/>
            </a:pPr>
            <a:r>
              <a:rPr lang="en-US" sz="1650" b="1" kern="0" spc="-51" dirty="0">
                <a:solidFill>
                  <a:srgbClr val="FFFFFF"/>
                </a:solidFill>
                <a:latin typeface="Montserrat Thin" panose="00000300000000000000" pitchFamily="2" charset="0"/>
                <a:ea typeface="MuseoModerno Bold" pitchFamily="34" charset="-122"/>
                <a:cs typeface="MuseoModerno Bold" pitchFamily="34" charset="-120"/>
              </a:rPr>
              <a:t>1</a:t>
            </a:r>
            <a:endParaRPr lang="en-US" sz="1650" dirty="0"/>
          </a:p>
        </p:txBody>
      </p:sp>
      <p:sp>
        <p:nvSpPr>
          <p:cNvPr id="10" name="Text 7"/>
          <p:cNvSpPr/>
          <p:nvPr/>
        </p:nvSpPr>
        <p:spPr>
          <a:xfrm>
            <a:off x="3074728" y="3976353"/>
            <a:ext cx="9797176" cy="482056"/>
          </a:xfrm>
          <a:prstGeom prst="rect">
            <a:avLst/>
          </a:prstGeom>
          <a:noFill/>
          <a:ln/>
        </p:spPr>
        <p:txBody>
          <a:bodyPr wrap="none" lIns="0" tIns="0" rIns="0" bIns="0" rtlCol="0" anchor="t"/>
          <a:lstStyle/>
          <a:p>
            <a:pPr marL="0" indent="0" algn="l">
              <a:lnSpc>
                <a:spcPts val="1800"/>
              </a:lnSpc>
              <a:buNone/>
            </a:pPr>
            <a:r>
              <a:rPr lang="en-US" sz="1600" b="1" kern="0" spc="-23" dirty="0">
                <a:solidFill>
                  <a:srgbClr val="2B4150"/>
                </a:solidFill>
                <a:latin typeface="PT Serif" pitchFamily="34" charset="0"/>
                <a:ea typeface="PT Serif" pitchFamily="34" charset="-122"/>
                <a:cs typeface="PT Serif" pitchFamily="34" charset="-120"/>
              </a:rPr>
              <a:t>Kiểm tra an toàn tổng quát</a:t>
            </a:r>
            <a:r>
              <a:rPr lang="en-US" sz="1600" kern="0" spc="-23" dirty="0">
                <a:solidFill>
                  <a:srgbClr val="2B4150"/>
                </a:solidFill>
                <a:latin typeface="PT Serif" pitchFamily="34" charset="0"/>
                <a:ea typeface="PT Serif" pitchFamily="34" charset="-122"/>
                <a:cs typeface="PT Serif" pitchFamily="34" charset="-120"/>
              </a:rPr>
              <a:t>: Kiểm tra lưỡi cắt, động cơ, và thiết bị bảo vệ trước khi khởi động máy.</a:t>
            </a:r>
            <a:endParaRPr lang="en-US" sz="1600" dirty="0"/>
          </a:p>
        </p:txBody>
      </p:sp>
      <p:sp>
        <p:nvSpPr>
          <p:cNvPr id="11" name="Shape 8"/>
          <p:cNvSpPr/>
          <p:nvPr/>
        </p:nvSpPr>
        <p:spPr>
          <a:xfrm>
            <a:off x="2505640" y="4569143"/>
            <a:ext cx="322898" cy="322898"/>
          </a:xfrm>
          <a:prstGeom prst="roundRect">
            <a:avLst>
              <a:gd name="adj" fmla="val 18673"/>
            </a:avLst>
          </a:prstGeom>
          <a:solidFill>
            <a:srgbClr val="124E73"/>
          </a:solidFill>
          <a:ln w="7620">
            <a:solidFill>
              <a:srgbClr val="2B678C"/>
            </a:solidFill>
            <a:prstDash val="solid"/>
          </a:ln>
        </p:spPr>
      </p:sp>
      <p:sp>
        <p:nvSpPr>
          <p:cNvPr id="12" name="Text 9"/>
          <p:cNvSpPr/>
          <p:nvPr/>
        </p:nvSpPr>
        <p:spPr>
          <a:xfrm>
            <a:off x="2609105" y="4622840"/>
            <a:ext cx="115848" cy="215384"/>
          </a:xfrm>
          <a:prstGeom prst="rect">
            <a:avLst/>
          </a:prstGeom>
          <a:noFill/>
          <a:ln/>
        </p:spPr>
        <p:txBody>
          <a:bodyPr wrap="none" lIns="0" tIns="0" rIns="0" bIns="0" rtlCol="0" anchor="t"/>
          <a:lstStyle/>
          <a:p>
            <a:pPr marL="0" indent="0" algn="ctr">
              <a:lnSpc>
                <a:spcPts val="1650"/>
              </a:lnSpc>
              <a:buNone/>
            </a:pPr>
            <a:r>
              <a:rPr lang="en-US" sz="1650" b="1" kern="0" spc="-51" dirty="0">
                <a:solidFill>
                  <a:srgbClr val="FFFFFF"/>
                </a:solidFill>
                <a:latin typeface="Montserrat Thin" panose="00000300000000000000" pitchFamily="2" charset="0"/>
                <a:ea typeface="MuseoModerno Bold" pitchFamily="34" charset="-122"/>
                <a:cs typeface="MuseoModerno Bold" pitchFamily="34" charset="-120"/>
              </a:rPr>
              <a:t>2</a:t>
            </a:r>
            <a:endParaRPr lang="en-US" sz="1650" dirty="0"/>
          </a:p>
        </p:txBody>
      </p:sp>
      <p:sp>
        <p:nvSpPr>
          <p:cNvPr id="13" name="Text 10"/>
          <p:cNvSpPr/>
          <p:nvPr/>
        </p:nvSpPr>
        <p:spPr>
          <a:xfrm>
            <a:off x="3074728" y="4636435"/>
            <a:ext cx="9797176" cy="482056"/>
          </a:xfrm>
          <a:prstGeom prst="rect">
            <a:avLst/>
          </a:prstGeom>
          <a:noFill/>
          <a:ln/>
        </p:spPr>
        <p:txBody>
          <a:bodyPr wrap="none" lIns="0" tIns="0" rIns="0" bIns="0" rtlCol="0" anchor="t"/>
          <a:lstStyle/>
          <a:p>
            <a:pPr marL="0" indent="0" algn="l">
              <a:lnSpc>
                <a:spcPts val="1800"/>
              </a:lnSpc>
              <a:buNone/>
            </a:pPr>
            <a:r>
              <a:rPr lang="en-US" sz="1600" b="1" kern="0" spc="-23" dirty="0">
                <a:solidFill>
                  <a:srgbClr val="2B4150"/>
                </a:solidFill>
                <a:latin typeface="PT Serif" pitchFamily="34" charset="0"/>
                <a:ea typeface="PT Serif" pitchFamily="34" charset="-122"/>
                <a:cs typeface="PT Serif" pitchFamily="34" charset="-120"/>
              </a:rPr>
              <a:t>Trang bị bảo hộ cá nhân</a:t>
            </a:r>
            <a:r>
              <a:rPr lang="en-US" sz="1600" kern="0" spc="-23" dirty="0">
                <a:solidFill>
                  <a:srgbClr val="2B4150"/>
                </a:solidFill>
                <a:latin typeface="PT Serif" pitchFamily="34" charset="0"/>
                <a:ea typeface="PT Serif" pitchFamily="34" charset="-122"/>
                <a:cs typeface="PT Serif" pitchFamily="34" charset="-120"/>
              </a:rPr>
              <a:t>: Đảm bảo găng tay, kính bảo hộ và giày chống trượt.</a:t>
            </a:r>
            <a:endParaRPr lang="en-US" sz="1600" dirty="0"/>
          </a:p>
        </p:txBody>
      </p:sp>
      <p:sp>
        <p:nvSpPr>
          <p:cNvPr id="14" name="Shape 11"/>
          <p:cNvSpPr/>
          <p:nvPr/>
        </p:nvSpPr>
        <p:spPr>
          <a:xfrm>
            <a:off x="2505640" y="5229225"/>
            <a:ext cx="322898" cy="322898"/>
          </a:xfrm>
          <a:prstGeom prst="roundRect">
            <a:avLst>
              <a:gd name="adj" fmla="val 18673"/>
            </a:avLst>
          </a:prstGeom>
          <a:solidFill>
            <a:srgbClr val="124E73"/>
          </a:solidFill>
          <a:ln w="7620">
            <a:solidFill>
              <a:srgbClr val="2B678C"/>
            </a:solidFill>
            <a:prstDash val="solid"/>
          </a:ln>
        </p:spPr>
      </p:sp>
      <p:sp>
        <p:nvSpPr>
          <p:cNvPr id="15" name="Text 12"/>
          <p:cNvSpPr/>
          <p:nvPr/>
        </p:nvSpPr>
        <p:spPr>
          <a:xfrm>
            <a:off x="2608748" y="5282922"/>
            <a:ext cx="116681" cy="215384"/>
          </a:xfrm>
          <a:prstGeom prst="rect">
            <a:avLst/>
          </a:prstGeom>
          <a:noFill/>
          <a:ln/>
        </p:spPr>
        <p:txBody>
          <a:bodyPr wrap="none" lIns="0" tIns="0" rIns="0" bIns="0" rtlCol="0" anchor="t"/>
          <a:lstStyle/>
          <a:p>
            <a:pPr marL="0" indent="0" algn="ctr">
              <a:lnSpc>
                <a:spcPts val="1650"/>
              </a:lnSpc>
              <a:buNone/>
            </a:pPr>
            <a:r>
              <a:rPr lang="en-US" sz="1650" b="1" kern="0" spc="-51" dirty="0">
                <a:solidFill>
                  <a:srgbClr val="FFFFFF"/>
                </a:solidFill>
                <a:latin typeface="Montserrat Thin" panose="00000300000000000000" pitchFamily="2" charset="0"/>
                <a:ea typeface="MuseoModerno Bold" pitchFamily="34" charset="-122"/>
                <a:cs typeface="MuseoModerno Bold" pitchFamily="34" charset="-120"/>
              </a:rPr>
              <a:t>3</a:t>
            </a:r>
            <a:endParaRPr lang="en-US" sz="1650" dirty="0"/>
          </a:p>
        </p:txBody>
      </p:sp>
      <p:sp>
        <p:nvSpPr>
          <p:cNvPr id="16" name="Text 13"/>
          <p:cNvSpPr/>
          <p:nvPr/>
        </p:nvSpPr>
        <p:spPr>
          <a:xfrm>
            <a:off x="3074728" y="5296518"/>
            <a:ext cx="9797176" cy="482056"/>
          </a:xfrm>
          <a:prstGeom prst="rect">
            <a:avLst/>
          </a:prstGeom>
          <a:noFill/>
          <a:ln/>
        </p:spPr>
        <p:txBody>
          <a:bodyPr wrap="none" lIns="0" tIns="0" rIns="0" bIns="0" rtlCol="0" anchor="t"/>
          <a:lstStyle/>
          <a:p>
            <a:pPr marL="0" indent="0" algn="l">
              <a:lnSpc>
                <a:spcPts val="1800"/>
              </a:lnSpc>
              <a:buNone/>
            </a:pPr>
            <a:r>
              <a:rPr lang="en-US" sz="1600" b="1" kern="0" spc="-23" dirty="0">
                <a:solidFill>
                  <a:srgbClr val="2B4150"/>
                </a:solidFill>
                <a:latin typeface="PT Serif" pitchFamily="34" charset="0"/>
                <a:ea typeface="PT Serif" pitchFamily="34" charset="-122"/>
                <a:cs typeface="PT Serif" pitchFamily="34" charset="-120"/>
              </a:rPr>
              <a:t>Khởi động máy an toàn</a:t>
            </a:r>
            <a:r>
              <a:rPr lang="en-US" sz="1600" kern="0" spc="-23" dirty="0">
                <a:solidFill>
                  <a:srgbClr val="2B4150"/>
                </a:solidFill>
                <a:latin typeface="PT Serif" pitchFamily="34" charset="0"/>
                <a:ea typeface="PT Serif" pitchFamily="34" charset="-122"/>
                <a:cs typeface="PT Serif" pitchFamily="34" charset="-120"/>
              </a:rPr>
              <a:t>: Đảm bảo tay và các bộ phận cơ thể không gần lưỡi cắt khi bật công tắc.</a:t>
            </a:r>
            <a:endParaRPr lang="en-US" sz="1600" dirty="0"/>
          </a:p>
        </p:txBody>
      </p:sp>
      <p:sp>
        <p:nvSpPr>
          <p:cNvPr id="17" name="Shape 14"/>
          <p:cNvSpPr/>
          <p:nvPr/>
        </p:nvSpPr>
        <p:spPr>
          <a:xfrm>
            <a:off x="2505640" y="5889308"/>
            <a:ext cx="322898" cy="322898"/>
          </a:xfrm>
          <a:prstGeom prst="roundRect">
            <a:avLst>
              <a:gd name="adj" fmla="val 18673"/>
            </a:avLst>
          </a:prstGeom>
          <a:solidFill>
            <a:srgbClr val="124E73"/>
          </a:solidFill>
          <a:ln w="7620">
            <a:solidFill>
              <a:srgbClr val="2B678C"/>
            </a:solidFill>
            <a:prstDash val="solid"/>
          </a:ln>
        </p:spPr>
      </p:sp>
      <p:sp>
        <p:nvSpPr>
          <p:cNvPr id="18" name="Text 15"/>
          <p:cNvSpPr/>
          <p:nvPr/>
        </p:nvSpPr>
        <p:spPr>
          <a:xfrm>
            <a:off x="2599818" y="5943005"/>
            <a:ext cx="134422" cy="215384"/>
          </a:xfrm>
          <a:prstGeom prst="rect">
            <a:avLst/>
          </a:prstGeom>
          <a:noFill/>
          <a:ln/>
        </p:spPr>
        <p:txBody>
          <a:bodyPr wrap="none" lIns="0" tIns="0" rIns="0" bIns="0" rtlCol="0" anchor="t"/>
          <a:lstStyle/>
          <a:p>
            <a:pPr marL="0" indent="0" algn="ctr">
              <a:lnSpc>
                <a:spcPts val="1650"/>
              </a:lnSpc>
              <a:buNone/>
            </a:pPr>
            <a:r>
              <a:rPr lang="en-US" sz="1650" b="1" kern="0" spc="-51" dirty="0">
                <a:solidFill>
                  <a:srgbClr val="FFFFFF"/>
                </a:solidFill>
                <a:latin typeface="Montserrat Thin" panose="00000300000000000000" pitchFamily="2" charset="0"/>
                <a:ea typeface="MuseoModerno Bold" pitchFamily="34" charset="-122"/>
                <a:cs typeface="MuseoModerno Bold" pitchFamily="34" charset="-120"/>
              </a:rPr>
              <a:t>4</a:t>
            </a:r>
            <a:endParaRPr lang="en-US" sz="1650" dirty="0"/>
          </a:p>
        </p:txBody>
      </p:sp>
      <p:sp>
        <p:nvSpPr>
          <p:cNvPr id="19" name="Text 16"/>
          <p:cNvSpPr/>
          <p:nvPr/>
        </p:nvSpPr>
        <p:spPr>
          <a:xfrm>
            <a:off x="3074728" y="5956600"/>
            <a:ext cx="9797176" cy="482056"/>
          </a:xfrm>
          <a:prstGeom prst="rect">
            <a:avLst/>
          </a:prstGeom>
          <a:noFill/>
          <a:ln/>
        </p:spPr>
        <p:txBody>
          <a:bodyPr wrap="none" lIns="0" tIns="0" rIns="0" bIns="0" rtlCol="0" anchor="t"/>
          <a:lstStyle/>
          <a:p>
            <a:pPr marL="0" indent="0" algn="l">
              <a:lnSpc>
                <a:spcPts val="1800"/>
              </a:lnSpc>
              <a:buNone/>
            </a:pPr>
            <a:r>
              <a:rPr lang="en-US" sz="1600" b="1" kern="0" spc="-23" dirty="0">
                <a:solidFill>
                  <a:srgbClr val="2B4150"/>
                </a:solidFill>
                <a:latin typeface="PT Serif" pitchFamily="34" charset="0"/>
                <a:ea typeface="PT Serif" pitchFamily="34" charset="-122"/>
                <a:cs typeface="PT Serif" pitchFamily="34" charset="-120"/>
              </a:rPr>
              <a:t>Theo dõi máy</a:t>
            </a:r>
            <a:r>
              <a:rPr lang="en-US" sz="1600" kern="0" spc="-23" dirty="0">
                <a:solidFill>
                  <a:srgbClr val="2B4150"/>
                </a:solidFill>
                <a:latin typeface="PT Serif" pitchFamily="34" charset="0"/>
                <a:ea typeface="PT Serif" pitchFamily="34" charset="-122"/>
                <a:cs typeface="PT Serif" pitchFamily="34" charset="-120"/>
              </a:rPr>
              <a:t>: Giám sát hoạt động máy để phát hiện dấu hiệu bất thường, tắt máy ngay nếu có sự cố.</a:t>
            </a:r>
            <a:endParaRPr lang="en-US" sz="1600" dirty="0"/>
          </a:p>
        </p:txBody>
      </p:sp>
      <p:sp>
        <p:nvSpPr>
          <p:cNvPr id="20" name="Shape 17"/>
          <p:cNvSpPr/>
          <p:nvPr/>
        </p:nvSpPr>
        <p:spPr>
          <a:xfrm>
            <a:off x="2505640" y="6549390"/>
            <a:ext cx="322898" cy="322898"/>
          </a:xfrm>
          <a:prstGeom prst="roundRect">
            <a:avLst>
              <a:gd name="adj" fmla="val 18673"/>
            </a:avLst>
          </a:prstGeom>
          <a:solidFill>
            <a:srgbClr val="124E73"/>
          </a:solidFill>
          <a:ln w="7620">
            <a:solidFill>
              <a:srgbClr val="2B678C"/>
            </a:solidFill>
            <a:prstDash val="solid"/>
          </a:ln>
        </p:spPr>
      </p:sp>
      <p:sp>
        <p:nvSpPr>
          <p:cNvPr id="21" name="Text 18"/>
          <p:cNvSpPr/>
          <p:nvPr/>
        </p:nvSpPr>
        <p:spPr>
          <a:xfrm>
            <a:off x="2609820" y="6603087"/>
            <a:ext cx="114419" cy="215384"/>
          </a:xfrm>
          <a:prstGeom prst="rect">
            <a:avLst/>
          </a:prstGeom>
          <a:noFill/>
          <a:ln/>
        </p:spPr>
        <p:txBody>
          <a:bodyPr wrap="none" lIns="0" tIns="0" rIns="0" bIns="0" rtlCol="0" anchor="t"/>
          <a:lstStyle/>
          <a:p>
            <a:pPr marL="0" indent="0" algn="ctr">
              <a:lnSpc>
                <a:spcPts val="1650"/>
              </a:lnSpc>
              <a:buNone/>
            </a:pPr>
            <a:r>
              <a:rPr lang="en-US" sz="1650" b="1" kern="0" spc="-51" dirty="0">
                <a:solidFill>
                  <a:srgbClr val="FFFFFF"/>
                </a:solidFill>
                <a:latin typeface="Montserrat Thin" panose="00000300000000000000" pitchFamily="2" charset="0"/>
                <a:ea typeface="MuseoModerno Bold" pitchFamily="34" charset="-122"/>
                <a:cs typeface="MuseoModerno Bold" pitchFamily="34" charset="-120"/>
              </a:rPr>
              <a:t>5</a:t>
            </a:r>
            <a:endParaRPr lang="en-US" sz="1650" dirty="0"/>
          </a:p>
        </p:txBody>
      </p:sp>
      <p:sp>
        <p:nvSpPr>
          <p:cNvPr id="22" name="Text 19"/>
          <p:cNvSpPr/>
          <p:nvPr/>
        </p:nvSpPr>
        <p:spPr>
          <a:xfrm>
            <a:off x="3074728" y="6616683"/>
            <a:ext cx="9797176" cy="482056"/>
          </a:xfrm>
          <a:prstGeom prst="rect">
            <a:avLst/>
          </a:prstGeom>
          <a:noFill/>
          <a:ln/>
        </p:spPr>
        <p:txBody>
          <a:bodyPr wrap="none" lIns="0" tIns="0" rIns="0" bIns="0" rtlCol="0" anchor="t"/>
          <a:lstStyle/>
          <a:p>
            <a:pPr marL="0" indent="0" algn="l">
              <a:lnSpc>
                <a:spcPts val="1800"/>
              </a:lnSpc>
              <a:buNone/>
            </a:pPr>
            <a:r>
              <a:rPr lang="en-US" sz="1600" b="1" kern="0" spc="-23" dirty="0">
                <a:solidFill>
                  <a:srgbClr val="2B4150"/>
                </a:solidFill>
                <a:latin typeface="PT Serif" pitchFamily="34" charset="0"/>
                <a:ea typeface="PT Serif" pitchFamily="34" charset="-122"/>
                <a:cs typeface="PT Serif" pitchFamily="34" charset="-120"/>
              </a:rPr>
              <a:t>Sử dụng thiết bị hỗ trợ</a:t>
            </a:r>
            <a:r>
              <a:rPr lang="en-US" sz="1600" kern="0" spc="-23" dirty="0">
                <a:solidFill>
                  <a:srgbClr val="2B4150"/>
                </a:solidFill>
                <a:latin typeface="PT Serif" pitchFamily="34" charset="0"/>
                <a:ea typeface="PT Serif" pitchFamily="34" charset="-122"/>
                <a:cs typeface="PT Serif" pitchFamily="34" charset="-120"/>
              </a:rPr>
              <a:t>: Sử dụng đế giữ thực phẩm để ổn định thực phẩm trong quá trình cắt.</a:t>
            </a:r>
            <a:endParaRPr lang="en-US" sz="1600" dirty="0"/>
          </a:p>
        </p:txBody>
      </p:sp>
      <p:sp>
        <p:nvSpPr>
          <p:cNvPr id="23" name="Shape 20"/>
          <p:cNvSpPr/>
          <p:nvPr/>
        </p:nvSpPr>
        <p:spPr>
          <a:xfrm>
            <a:off x="2505640" y="7209473"/>
            <a:ext cx="322898" cy="322898"/>
          </a:xfrm>
          <a:prstGeom prst="roundRect">
            <a:avLst>
              <a:gd name="adj" fmla="val 18673"/>
            </a:avLst>
          </a:prstGeom>
          <a:solidFill>
            <a:srgbClr val="124E73"/>
          </a:solidFill>
          <a:ln w="7620">
            <a:solidFill>
              <a:srgbClr val="2B678C"/>
            </a:solidFill>
            <a:prstDash val="solid"/>
          </a:ln>
        </p:spPr>
      </p:sp>
      <p:sp>
        <p:nvSpPr>
          <p:cNvPr id="24" name="Text 21"/>
          <p:cNvSpPr/>
          <p:nvPr/>
        </p:nvSpPr>
        <p:spPr>
          <a:xfrm>
            <a:off x="2602557" y="7263170"/>
            <a:ext cx="128945" cy="215384"/>
          </a:xfrm>
          <a:prstGeom prst="rect">
            <a:avLst/>
          </a:prstGeom>
          <a:noFill/>
          <a:ln/>
        </p:spPr>
        <p:txBody>
          <a:bodyPr wrap="none" lIns="0" tIns="0" rIns="0" bIns="0" rtlCol="0" anchor="t"/>
          <a:lstStyle/>
          <a:p>
            <a:pPr marL="0" indent="0" algn="ctr">
              <a:lnSpc>
                <a:spcPts val="1650"/>
              </a:lnSpc>
              <a:buNone/>
            </a:pPr>
            <a:r>
              <a:rPr lang="en-US" sz="1650" b="1" kern="0" spc="-51" dirty="0">
                <a:solidFill>
                  <a:srgbClr val="FFFFFF"/>
                </a:solidFill>
                <a:latin typeface="Montserrat Thin" panose="00000300000000000000" pitchFamily="2" charset="0"/>
                <a:ea typeface="MuseoModerno Bold" pitchFamily="34" charset="-122"/>
                <a:cs typeface="MuseoModerno Bold" pitchFamily="34" charset="-120"/>
              </a:rPr>
              <a:t>6</a:t>
            </a:r>
            <a:endParaRPr lang="en-US" sz="1650" dirty="0"/>
          </a:p>
        </p:txBody>
      </p:sp>
      <p:sp>
        <p:nvSpPr>
          <p:cNvPr id="25" name="Text 22"/>
          <p:cNvSpPr/>
          <p:nvPr/>
        </p:nvSpPr>
        <p:spPr>
          <a:xfrm>
            <a:off x="3074728" y="7276765"/>
            <a:ext cx="9797176" cy="482056"/>
          </a:xfrm>
          <a:prstGeom prst="rect">
            <a:avLst/>
          </a:prstGeom>
          <a:noFill/>
          <a:ln/>
        </p:spPr>
        <p:txBody>
          <a:bodyPr wrap="none" lIns="0" tIns="0" rIns="0" bIns="0" rtlCol="0" anchor="t"/>
          <a:lstStyle/>
          <a:p>
            <a:pPr marL="0" indent="0" algn="l">
              <a:lnSpc>
                <a:spcPts val="1800"/>
              </a:lnSpc>
              <a:buNone/>
            </a:pPr>
            <a:r>
              <a:rPr lang="en-US" sz="1600" b="1" kern="0" spc="-23" dirty="0">
                <a:solidFill>
                  <a:srgbClr val="2B4150"/>
                </a:solidFill>
                <a:latin typeface="PT Serif" pitchFamily="34" charset="0"/>
                <a:ea typeface="PT Serif" pitchFamily="34" charset="-122"/>
                <a:cs typeface="PT Serif" pitchFamily="34" charset="-120"/>
              </a:rPr>
              <a:t>Vệ sinh máy</a:t>
            </a:r>
            <a:r>
              <a:rPr lang="en-US" sz="1600" kern="0" spc="-23" dirty="0">
                <a:solidFill>
                  <a:srgbClr val="2B4150"/>
                </a:solidFill>
                <a:latin typeface="PT Serif" pitchFamily="34" charset="0"/>
                <a:ea typeface="PT Serif" pitchFamily="34" charset="-122"/>
                <a:cs typeface="PT Serif" pitchFamily="34" charset="-120"/>
              </a:rPr>
              <a:t>: Sau khi hoàn thành công việc, tắt máy và vệ sinh để duy trì sự sạch sẽ và an toàn.</a:t>
            </a:r>
            <a:endParaRPr lang="en-US" sz="1600" dirty="0"/>
          </a:p>
        </p:txBody>
      </p:sp>
      <p:pic>
        <p:nvPicPr>
          <p:cNvPr id="26" name="Picture 25">
            <a:extLst>
              <a:ext uri="{FF2B5EF4-FFF2-40B4-BE49-F238E27FC236}">
                <a16:creationId xmlns:a16="http://schemas.microsoft.com/office/drawing/2014/main" id="{0D7FB3BE-1508-7EE6-173E-87B77C827AC2}"/>
              </a:ext>
            </a:extLst>
          </p:cNvPr>
          <p:cNvPicPr>
            <a:picLocks noChangeAspect="1"/>
          </p:cNvPicPr>
          <p:nvPr/>
        </p:nvPicPr>
        <p:blipFill>
          <a:blip r:embed="rId4"/>
          <a:stretch>
            <a:fillRect/>
          </a:stretch>
        </p:blipFill>
        <p:spPr>
          <a:xfrm>
            <a:off x="12359041" y="7474877"/>
            <a:ext cx="2150334" cy="71186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9289023" y="2668548"/>
            <a:ext cx="4995386" cy="4042410"/>
          </a:xfrm>
          <a:prstGeom prst="rect">
            <a:avLst/>
          </a:prstGeom>
        </p:spPr>
      </p:pic>
      <p:sp>
        <p:nvSpPr>
          <p:cNvPr id="4" name="Text 0"/>
          <p:cNvSpPr/>
          <p:nvPr/>
        </p:nvSpPr>
        <p:spPr>
          <a:xfrm>
            <a:off x="686991" y="664131"/>
            <a:ext cx="6250543" cy="306705"/>
          </a:xfrm>
          <a:prstGeom prst="rect">
            <a:avLst/>
          </a:prstGeom>
          <a:noFill/>
          <a:ln/>
        </p:spPr>
        <p:txBody>
          <a:bodyPr wrap="none" lIns="0" tIns="0" rIns="0" bIns="0" rtlCol="0" anchor="t"/>
          <a:lstStyle/>
          <a:p>
            <a:pPr marL="0" indent="0">
              <a:lnSpc>
                <a:spcPts val="2400"/>
              </a:lnSpc>
              <a:buNone/>
            </a:pPr>
            <a:r>
              <a:rPr lang="en-US" sz="1900" b="1" kern="0" spc="-58" dirty="0">
                <a:solidFill>
                  <a:srgbClr val="124E73"/>
                </a:solidFill>
                <a:latin typeface="Montserrat Thin" panose="00000300000000000000" pitchFamily="2" charset="0"/>
                <a:ea typeface="MuseoModerno Bold" pitchFamily="34" charset="-122"/>
                <a:cs typeface="MuseoModerno Bold" pitchFamily="34" charset="-120"/>
              </a:rPr>
              <a:t>B. Các biện pháp xử lý khẩn cấp và cơ chế ứng phó sự cố</a:t>
            </a:r>
            <a:endParaRPr lang="en-US" sz="1900" dirty="0"/>
          </a:p>
        </p:txBody>
      </p:sp>
      <p:sp>
        <p:nvSpPr>
          <p:cNvPr id="5" name="Text 1"/>
          <p:cNvSpPr/>
          <p:nvPr/>
        </p:nvSpPr>
        <p:spPr>
          <a:xfrm>
            <a:off x="686991" y="1191577"/>
            <a:ext cx="7770019" cy="314087"/>
          </a:xfrm>
          <a:prstGeom prst="rect">
            <a:avLst/>
          </a:prstGeom>
          <a:noFill/>
          <a:ln/>
        </p:spPr>
        <p:txBody>
          <a:bodyPr wrap="none" lIns="0" tIns="0" rIns="0" bIns="0" rtlCol="0" anchor="t"/>
          <a:lstStyle/>
          <a:p>
            <a:pPr marL="0" indent="0">
              <a:lnSpc>
                <a:spcPts val="2450"/>
              </a:lnSpc>
              <a:buNone/>
            </a:pPr>
            <a:endParaRPr lang="en-US" sz="1500" dirty="0"/>
          </a:p>
        </p:txBody>
      </p:sp>
      <p:sp>
        <p:nvSpPr>
          <p:cNvPr id="6" name="Shape 2"/>
          <p:cNvSpPr/>
          <p:nvPr/>
        </p:nvSpPr>
        <p:spPr>
          <a:xfrm>
            <a:off x="970002" y="1726406"/>
            <a:ext cx="22860" cy="5838944"/>
          </a:xfrm>
          <a:prstGeom prst="roundRect">
            <a:avLst>
              <a:gd name="adj" fmla="val 360686"/>
            </a:avLst>
          </a:prstGeom>
          <a:solidFill>
            <a:srgbClr val="B9D0DE"/>
          </a:solidFill>
          <a:ln/>
        </p:spPr>
      </p:sp>
      <p:sp>
        <p:nvSpPr>
          <p:cNvPr id="7" name="Shape 3"/>
          <p:cNvSpPr/>
          <p:nvPr/>
        </p:nvSpPr>
        <p:spPr>
          <a:xfrm>
            <a:off x="760631" y="1947148"/>
            <a:ext cx="441603" cy="441603"/>
          </a:xfrm>
          <a:prstGeom prst="roundRect">
            <a:avLst>
              <a:gd name="adj" fmla="val 18671"/>
            </a:avLst>
          </a:prstGeom>
          <a:solidFill>
            <a:srgbClr val="124E73"/>
          </a:solidFill>
          <a:ln w="7620">
            <a:solidFill>
              <a:srgbClr val="2B678C"/>
            </a:solidFill>
            <a:prstDash val="solid"/>
          </a:ln>
        </p:spPr>
      </p:sp>
      <p:sp>
        <p:nvSpPr>
          <p:cNvPr id="8" name="Text 4"/>
          <p:cNvSpPr/>
          <p:nvPr/>
        </p:nvSpPr>
        <p:spPr>
          <a:xfrm>
            <a:off x="914460" y="2020729"/>
            <a:ext cx="133945" cy="294442"/>
          </a:xfrm>
          <a:prstGeom prst="rect">
            <a:avLst/>
          </a:prstGeom>
          <a:noFill/>
          <a:ln/>
        </p:spPr>
        <p:txBody>
          <a:bodyPr wrap="none" lIns="0" tIns="0" rIns="0" bIns="0" rtlCol="0" anchor="t"/>
          <a:lstStyle/>
          <a:p>
            <a:pPr marL="0" indent="0" algn="ctr">
              <a:lnSpc>
                <a:spcPts val="2300"/>
              </a:lnSpc>
              <a:buNone/>
            </a:pPr>
            <a:r>
              <a:rPr lang="en-US" sz="2300" b="1" kern="0" spc="-70" dirty="0">
                <a:solidFill>
                  <a:srgbClr val="FFFFFF"/>
                </a:solidFill>
                <a:latin typeface="Montserrat Thin" panose="00000300000000000000" pitchFamily="2" charset="0"/>
                <a:ea typeface="MuseoModerno Bold" pitchFamily="34" charset="-122"/>
                <a:cs typeface="MuseoModerno Bold" pitchFamily="34" charset="-120"/>
              </a:rPr>
              <a:t>1</a:t>
            </a:r>
            <a:endParaRPr lang="en-US" sz="2300" dirty="0"/>
          </a:p>
        </p:txBody>
      </p:sp>
      <p:sp>
        <p:nvSpPr>
          <p:cNvPr id="9" name="Text 5"/>
          <p:cNvSpPr/>
          <p:nvPr/>
        </p:nvSpPr>
        <p:spPr>
          <a:xfrm>
            <a:off x="1373981" y="1922621"/>
            <a:ext cx="7083028" cy="314087"/>
          </a:xfrm>
          <a:prstGeom prst="rect">
            <a:avLst/>
          </a:prstGeom>
          <a:noFill/>
          <a:ln/>
        </p:spPr>
        <p:txBody>
          <a:bodyPr wrap="none" lIns="0" tIns="0" rIns="0" bIns="0" rtlCol="0" anchor="t"/>
          <a:lstStyle/>
          <a:p>
            <a:pPr marL="0" indent="0" algn="l">
              <a:lnSpc>
                <a:spcPts val="2450"/>
              </a:lnSpc>
              <a:buNone/>
            </a:pPr>
            <a:r>
              <a:rPr lang="en-US" sz="1500" b="1" kern="0" spc="-31" dirty="0">
                <a:solidFill>
                  <a:srgbClr val="2B4150"/>
                </a:solidFill>
                <a:latin typeface="PT Serif" pitchFamily="34" charset="0"/>
                <a:ea typeface="PT Serif" pitchFamily="34" charset="-122"/>
                <a:cs typeface="PT Serif" pitchFamily="34" charset="-120"/>
              </a:rPr>
              <a:t>Nắm rõ công tắc ngắt điện khẩn cấp</a:t>
            </a:r>
            <a:endParaRPr lang="en-US" sz="1500" dirty="0"/>
          </a:p>
        </p:txBody>
      </p:sp>
      <p:sp>
        <p:nvSpPr>
          <p:cNvPr id="10" name="Text 6"/>
          <p:cNvSpPr/>
          <p:nvPr/>
        </p:nvSpPr>
        <p:spPr>
          <a:xfrm>
            <a:off x="1373981" y="2354461"/>
            <a:ext cx="7365322" cy="628174"/>
          </a:xfrm>
          <a:prstGeom prst="rect">
            <a:avLst/>
          </a:prstGeom>
          <a:noFill/>
          <a:ln/>
        </p:spPr>
        <p:txBody>
          <a:bodyPr wrap="square" lIns="0" tIns="0" rIns="0" bIns="0" rtlCol="0" anchor="t"/>
          <a:lstStyle/>
          <a:p>
            <a:pPr marL="0" indent="0" algn="l">
              <a:lnSpc>
                <a:spcPts val="2450"/>
              </a:lnSpc>
              <a:buNone/>
            </a:pPr>
            <a:r>
              <a:rPr lang="en-US" sz="1500" kern="0" spc="-31" dirty="0">
                <a:solidFill>
                  <a:srgbClr val="2B4150"/>
                </a:solidFill>
                <a:latin typeface="PT Serif" pitchFamily="34" charset="0"/>
                <a:ea typeface="PT Serif" pitchFamily="34" charset="-122"/>
                <a:cs typeface="PT Serif" pitchFamily="34" charset="-120"/>
              </a:rPr>
              <a:t>Xác định vị trí ngắt điện và ngắt nguồn ngay khi phát hiện sự cố (tiếng kêu, rung lắc, khói)</a:t>
            </a:r>
            <a:endParaRPr lang="en-US" sz="1500" dirty="0"/>
          </a:p>
        </p:txBody>
      </p:sp>
      <p:sp>
        <p:nvSpPr>
          <p:cNvPr id="11" name="Shape 7"/>
          <p:cNvSpPr/>
          <p:nvPr/>
        </p:nvSpPr>
        <p:spPr>
          <a:xfrm>
            <a:off x="760631" y="3225575"/>
            <a:ext cx="441603" cy="441603"/>
          </a:xfrm>
          <a:prstGeom prst="roundRect">
            <a:avLst>
              <a:gd name="adj" fmla="val 18671"/>
            </a:avLst>
          </a:prstGeom>
          <a:solidFill>
            <a:srgbClr val="124E73"/>
          </a:solidFill>
          <a:ln w="7620">
            <a:solidFill>
              <a:srgbClr val="2B678C"/>
            </a:solidFill>
            <a:prstDash val="solid"/>
          </a:ln>
        </p:spPr>
      </p:sp>
      <p:sp>
        <p:nvSpPr>
          <p:cNvPr id="12" name="Text 8"/>
          <p:cNvSpPr/>
          <p:nvPr/>
        </p:nvSpPr>
        <p:spPr>
          <a:xfrm>
            <a:off x="902196" y="3299155"/>
            <a:ext cx="158353" cy="294442"/>
          </a:xfrm>
          <a:prstGeom prst="rect">
            <a:avLst/>
          </a:prstGeom>
          <a:noFill/>
          <a:ln/>
        </p:spPr>
        <p:txBody>
          <a:bodyPr wrap="none" lIns="0" tIns="0" rIns="0" bIns="0" rtlCol="0" anchor="t"/>
          <a:lstStyle/>
          <a:p>
            <a:pPr marL="0" indent="0" algn="ctr">
              <a:lnSpc>
                <a:spcPts val="2300"/>
              </a:lnSpc>
              <a:buNone/>
            </a:pPr>
            <a:r>
              <a:rPr lang="en-US" sz="2300" b="1" kern="0" spc="-70" dirty="0">
                <a:solidFill>
                  <a:srgbClr val="FFFFFF"/>
                </a:solidFill>
                <a:latin typeface="Montserrat Thin" panose="00000300000000000000" pitchFamily="2" charset="0"/>
                <a:ea typeface="MuseoModerno Bold" pitchFamily="34" charset="-122"/>
                <a:cs typeface="MuseoModerno Bold" pitchFamily="34" charset="-120"/>
              </a:rPr>
              <a:t>2</a:t>
            </a:r>
            <a:endParaRPr lang="en-US" sz="2300" dirty="0"/>
          </a:p>
        </p:txBody>
      </p:sp>
      <p:sp>
        <p:nvSpPr>
          <p:cNvPr id="13" name="Text 9"/>
          <p:cNvSpPr/>
          <p:nvPr/>
        </p:nvSpPr>
        <p:spPr>
          <a:xfrm>
            <a:off x="1373981" y="3201048"/>
            <a:ext cx="7083028" cy="314087"/>
          </a:xfrm>
          <a:prstGeom prst="rect">
            <a:avLst/>
          </a:prstGeom>
          <a:noFill/>
          <a:ln/>
        </p:spPr>
        <p:txBody>
          <a:bodyPr wrap="none" lIns="0" tIns="0" rIns="0" bIns="0" rtlCol="0" anchor="t"/>
          <a:lstStyle/>
          <a:p>
            <a:pPr marL="0" indent="0" algn="l">
              <a:lnSpc>
                <a:spcPts val="2450"/>
              </a:lnSpc>
              <a:buNone/>
            </a:pPr>
            <a:r>
              <a:rPr lang="en-US" sz="1500" b="1" kern="0" spc="-31" dirty="0">
                <a:solidFill>
                  <a:srgbClr val="2B4150"/>
                </a:solidFill>
                <a:latin typeface="PT Serif" pitchFamily="34" charset="0"/>
                <a:ea typeface="PT Serif" pitchFamily="34" charset="-122"/>
                <a:cs typeface="PT Serif" pitchFamily="34" charset="-120"/>
              </a:rPr>
              <a:t>Xử lý tai nạn</a:t>
            </a:r>
            <a:endParaRPr lang="en-US" sz="1500" dirty="0"/>
          </a:p>
        </p:txBody>
      </p:sp>
      <p:sp>
        <p:nvSpPr>
          <p:cNvPr id="14" name="Text 10"/>
          <p:cNvSpPr/>
          <p:nvPr/>
        </p:nvSpPr>
        <p:spPr>
          <a:xfrm>
            <a:off x="1373981" y="3632887"/>
            <a:ext cx="7083028" cy="314087"/>
          </a:xfrm>
          <a:prstGeom prst="rect">
            <a:avLst/>
          </a:prstGeom>
          <a:noFill/>
          <a:ln/>
        </p:spPr>
        <p:txBody>
          <a:bodyPr wrap="none" lIns="0" tIns="0" rIns="0" bIns="0" rtlCol="0" anchor="t"/>
          <a:lstStyle/>
          <a:p>
            <a:pPr marL="342900" indent="-342900" algn="l">
              <a:lnSpc>
                <a:spcPts val="2450"/>
              </a:lnSpc>
              <a:buSzPct val="100000"/>
              <a:buChar char="•"/>
            </a:pPr>
            <a:r>
              <a:rPr lang="en-US" sz="1500" b="1" kern="0" spc="-31" dirty="0">
                <a:solidFill>
                  <a:srgbClr val="2B4150"/>
                </a:solidFill>
                <a:latin typeface="PT Serif" pitchFamily="34" charset="0"/>
                <a:ea typeface="PT Serif" pitchFamily="34" charset="-122"/>
                <a:cs typeface="PT Serif" pitchFamily="34" charset="-120"/>
              </a:rPr>
              <a:t>Vết thương nhẹ</a:t>
            </a:r>
            <a:r>
              <a:rPr lang="en-US" sz="1500" kern="0" spc="-31" dirty="0">
                <a:solidFill>
                  <a:srgbClr val="2B4150"/>
                </a:solidFill>
                <a:latin typeface="PT Serif" pitchFamily="34" charset="0"/>
                <a:ea typeface="PT Serif" pitchFamily="34" charset="-122"/>
                <a:cs typeface="PT Serif" pitchFamily="34" charset="-120"/>
              </a:rPr>
              <a:t>: Rửa sạch và băng lại.</a:t>
            </a:r>
            <a:endParaRPr lang="en-US" sz="1500" dirty="0"/>
          </a:p>
        </p:txBody>
      </p:sp>
      <p:sp>
        <p:nvSpPr>
          <p:cNvPr id="15" name="Text 11"/>
          <p:cNvSpPr/>
          <p:nvPr/>
        </p:nvSpPr>
        <p:spPr>
          <a:xfrm>
            <a:off x="1373981" y="4015673"/>
            <a:ext cx="7083028" cy="314087"/>
          </a:xfrm>
          <a:prstGeom prst="rect">
            <a:avLst/>
          </a:prstGeom>
          <a:noFill/>
          <a:ln/>
        </p:spPr>
        <p:txBody>
          <a:bodyPr wrap="none" lIns="0" tIns="0" rIns="0" bIns="0" rtlCol="0" anchor="t"/>
          <a:lstStyle/>
          <a:p>
            <a:pPr marL="342900" indent="-342900" algn="l">
              <a:lnSpc>
                <a:spcPts val="2450"/>
              </a:lnSpc>
              <a:buSzPct val="100000"/>
              <a:buChar char="•"/>
            </a:pPr>
            <a:r>
              <a:rPr lang="en-US" sz="1500" b="1" kern="0" spc="-31" dirty="0">
                <a:solidFill>
                  <a:srgbClr val="2B4150"/>
                </a:solidFill>
                <a:latin typeface="PT Serif" pitchFamily="34" charset="0"/>
                <a:ea typeface="PT Serif" pitchFamily="34" charset="-122"/>
                <a:cs typeface="PT Serif" pitchFamily="34" charset="-120"/>
              </a:rPr>
              <a:t>Vết thương nghiêm trọng</a:t>
            </a:r>
            <a:r>
              <a:rPr lang="en-US" sz="1500" kern="0" spc="-31" dirty="0">
                <a:solidFill>
                  <a:srgbClr val="2B4150"/>
                </a:solidFill>
                <a:latin typeface="PT Serif" pitchFamily="34" charset="0"/>
                <a:ea typeface="PT Serif" pitchFamily="34" charset="-122"/>
                <a:cs typeface="PT Serif" pitchFamily="34" charset="-120"/>
              </a:rPr>
              <a:t>: Gọi cấp cứu và thông báo cho người quản lý.</a:t>
            </a:r>
            <a:endParaRPr lang="en-US" sz="1500" dirty="0"/>
          </a:p>
        </p:txBody>
      </p:sp>
      <p:sp>
        <p:nvSpPr>
          <p:cNvPr id="16" name="Shape 12"/>
          <p:cNvSpPr/>
          <p:nvPr/>
        </p:nvSpPr>
        <p:spPr>
          <a:xfrm>
            <a:off x="760631" y="4942932"/>
            <a:ext cx="441603" cy="441603"/>
          </a:xfrm>
          <a:prstGeom prst="roundRect">
            <a:avLst>
              <a:gd name="adj" fmla="val 18671"/>
            </a:avLst>
          </a:prstGeom>
          <a:solidFill>
            <a:srgbClr val="124E73"/>
          </a:solidFill>
          <a:ln w="7620">
            <a:solidFill>
              <a:srgbClr val="2B678C"/>
            </a:solidFill>
            <a:prstDash val="solid"/>
          </a:ln>
        </p:spPr>
      </p:sp>
      <p:sp>
        <p:nvSpPr>
          <p:cNvPr id="17" name="Text 13"/>
          <p:cNvSpPr/>
          <p:nvPr/>
        </p:nvSpPr>
        <p:spPr>
          <a:xfrm>
            <a:off x="901601" y="5016513"/>
            <a:ext cx="159544" cy="294442"/>
          </a:xfrm>
          <a:prstGeom prst="rect">
            <a:avLst/>
          </a:prstGeom>
          <a:noFill/>
          <a:ln/>
        </p:spPr>
        <p:txBody>
          <a:bodyPr wrap="none" lIns="0" tIns="0" rIns="0" bIns="0" rtlCol="0" anchor="t"/>
          <a:lstStyle/>
          <a:p>
            <a:pPr marL="0" indent="0" algn="ctr">
              <a:lnSpc>
                <a:spcPts val="2300"/>
              </a:lnSpc>
              <a:buNone/>
            </a:pPr>
            <a:r>
              <a:rPr lang="en-US" sz="2300" b="1" kern="0" spc="-70" dirty="0">
                <a:solidFill>
                  <a:srgbClr val="FFFFFF"/>
                </a:solidFill>
                <a:latin typeface="Montserrat Thin" panose="00000300000000000000" pitchFamily="2" charset="0"/>
                <a:ea typeface="MuseoModerno Bold" pitchFamily="34" charset="-122"/>
                <a:cs typeface="MuseoModerno Bold" pitchFamily="34" charset="-120"/>
              </a:rPr>
              <a:t>3</a:t>
            </a:r>
            <a:endParaRPr lang="en-US" sz="2300" dirty="0"/>
          </a:p>
        </p:txBody>
      </p:sp>
      <p:sp>
        <p:nvSpPr>
          <p:cNvPr id="18" name="Text 14"/>
          <p:cNvSpPr/>
          <p:nvPr/>
        </p:nvSpPr>
        <p:spPr>
          <a:xfrm>
            <a:off x="1373981" y="4918405"/>
            <a:ext cx="7083028" cy="314087"/>
          </a:xfrm>
          <a:prstGeom prst="rect">
            <a:avLst/>
          </a:prstGeom>
          <a:noFill/>
          <a:ln/>
        </p:spPr>
        <p:txBody>
          <a:bodyPr wrap="none" lIns="0" tIns="0" rIns="0" bIns="0" rtlCol="0" anchor="t"/>
          <a:lstStyle/>
          <a:p>
            <a:pPr marL="0" indent="0" algn="l">
              <a:lnSpc>
                <a:spcPts val="2450"/>
              </a:lnSpc>
              <a:buNone/>
            </a:pPr>
            <a:r>
              <a:rPr lang="en-US" sz="1500" b="1" kern="0" spc="-31" dirty="0">
                <a:solidFill>
                  <a:srgbClr val="2B4150"/>
                </a:solidFill>
                <a:latin typeface="PT Serif" pitchFamily="34" charset="0"/>
                <a:ea typeface="PT Serif" pitchFamily="34" charset="-122"/>
                <a:cs typeface="PT Serif" pitchFamily="34" charset="-120"/>
              </a:rPr>
              <a:t>Tổ chức tập huấn định kỳ</a:t>
            </a:r>
            <a:endParaRPr lang="en-US" sz="1500" dirty="0"/>
          </a:p>
        </p:txBody>
      </p:sp>
      <p:sp>
        <p:nvSpPr>
          <p:cNvPr id="19" name="Text 15"/>
          <p:cNvSpPr/>
          <p:nvPr/>
        </p:nvSpPr>
        <p:spPr>
          <a:xfrm>
            <a:off x="1373981" y="5350245"/>
            <a:ext cx="7083028" cy="314087"/>
          </a:xfrm>
          <a:prstGeom prst="rect">
            <a:avLst/>
          </a:prstGeom>
          <a:noFill/>
          <a:ln/>
        </p:spPr>
        <p:txBody>
          <a:bodyPr wrap="none" lIns="0" tIns="0" rIns="0" bIns="0" rtlCol="0" anchor="t"/>
          <a:lstStyle/>
          <a:p>
            <a:pPr marL="0" indent="0" algn="l">
              <a:lnSpc>
                <a:spcPts val="2450"/>
              </a:lnSpc>
              <a:buNone/>
            </a:pPr>
            <a:r>
              <a:rPr lang="en-US" sz="1500" kern="0" spc="-31" dirty="0">
                <a:solidFill>
                  <a:srgbClr val="2B4150"/>
                </a:solidFill>
                <a:latin typeface="PT Serif" pitchFamily="34" charset="0"/>
                <a:ea typeface="PT Serif" pitchFamily="34" charset="-122"/>
                <a:cs typeface="PT Serif" pitchFamily="34" charset="-120"/>
              </a:rPr>
              <a:t>Đào tạo nhân viên về quy trình xử lý tình huống khẩn cấp và ứng phó sự cố.</a:t>
            </a:r>
            <a:endParaRPr lang="en-US" sz="1500" dirty="0"/>
          </a:p>
        </p:txBody>
      </p:sp>
      <p:sp>
        <p:nvSpPr>
          <p:cNvPr id="20" name="Shape 16"/>
          <p:cNvSpPr/>
          <p:nvPr/>
        </p:nvSpPr>
        <p:spPr>
          <a:xfrm>
            <a:off x="760631" y="6277504"/>
            <a:ext cx="441603" cy="441603"/>
          </a:xfrm>
          <a:prstGeom prst="roundRect">
            <a:avLst>
              <a:gd name="adj" fmla="val 18671"/>
            </a:avLst>
          </a:prstGeom>
          <a:solidFill>
            <a:srgbClr val="124E73"/>
          </a:solidFill>
          <a:ln w="7620">
            <a:solidFill>
              <a:srgbClr val="2B678C"/>
            </a:solidFill>
            <a:prstDash val="solid"/>
          </a:ln>
        </p:spPr>
      </p:sp>
      <p:sp>
        <p:nvSpPr>
          <p:cNvPr id="21" name="Text 17"/>
          <p:cNvSpPr/>
          <p:nvPr/>
        </p:nvSpPr>
        <p:spPr>
          <a:xfrm>
            <a:off x="889575" y="6351084"/>
            <a:ext cx="183713" cy="294442"/>
          </a:xfrm>
          <a:prstGeom prst="rect">
            <a:avLst/>
          </a:prstGeom>
          <a:noFill/>
          <a:ln/>
        </p:spPr>
        <p:txBody>
          <a:bodyPr wrap="none" lIns="0" tIns="0" rIns="0" bIns="0" rtlCol="0" anchor="t"/>
          <a:lstStyle/>
          <a:p>
            <a:pPr marL="0" indent="0" algn="ctr">
              <a:lnSpc>
                <a:spcPts val="2300"/>
              </a:lnSpc>
              <a:buNone/>
            </a:pPr>
            <a:r>
              <a:rPr lang="en-US" sz="2300" b="1" kern="0" spc="-70" dirty="0">
                <a:solidFill>
                  <a:srgbClr val="FFFFFF"/>
                </a:solidFill>
                <a:latin typeface="Montserrat Thin" panose="00000300000000000000" pitchFamily="2" charset="0"/>
                <a:ea typeface="MuseoModerno Bold" pitchFamily="34" charset="-122"/>
                <a:cs typeface="MuseoModerno Bold" pitchFamily="34" charset="-120"/>
              </a:rPr>
              <a:t>4</a:t>
            </a:r>
            <a:endParaRPr lang="en-US" sz="2300" dirty="0"/>
          </a:p>
        </p:txBody>
      </p:sp>
      <p:sp>
        <p:nvSpPr>
          <p:cNvPr id="22" name="Text 18"/>
          <p:cNvSpPr/>
          <p:nvPr/>
        </p:nvSpPr>
        <p:spPr>
          <a:xfrm>
            <a:off x="1373981" y="6252977"/>
            <a:ext cx="7083028" cy="314087"/>
          </a:xfrm>
          <a:prstGeom prst="rect">
            <a:avLst/>
          </a:prstGeom>
          <a:noFill/>
          <a:ln/>
        </p:spPr>
        <p:txBody>
          <a:bodyPr wrap="none" lIns="0" tIns="0" rIns="0" bIns="0" rtlCol="0" anchor="t"/>
          <a:lstStyle/>
          <a:p>
            <a:pPr marL="0" indent="0" algn="l">
              <a:lnSpc>
                <a:spcPts val="2450"/>
              </a:lnSpc>
              <a:buNone/>
            </a:pPr>
            <a:r>
              <a:rPr lang="en-US" sz="1500" b="1" kern="0" spc="-31" dirty="0">
                <a:solidFill>
                  <a:srgbClr val="2B4150"/>
                </a:solidFill>
                <a:latin typeface="PT Serif" pitchFamily="34" charset="0"/>
                <a:ea typeface="PT Serif" pitchFamily="34" charset="-122"/>
                <a:cs typeface="PT Serif" pitchFamily="34" charset="-120"/>
              </a:rPr>
              <a:t>Lập kế hoạch ứng phó sự cố</a:t>
            </a:r>
            <a:endParaRPr lang="en-US" sz="1500" dirty="0"/>
          </a:p>
        </p:txBody>
      </p:sp>
      <p:sp>
        <p:nvSpPr>
          <p:cNvPr id="23" name="Text 19"/>
          <p:cNvSpPr/>
          <p:nvPr/>
        </p:nvSpPr>
        <p:spPr>
          <a:xfrm>
            <a:off x="1373981" y="6684816"/>
            <a:ext cx="7083028" cy="314087"/>
          </a:xfrm>
          <a:prstGeom prst="rect">
            <a:avLst/>
          </a:prstGeom>
          <a:noFill/>
          <a:ln/>
        </p:spPr>
        <p:txBody>
          <a:bodyPr wrap="none" lIns="0" tIns="0" rIns="0" bIns="0" rtlCol="0" anchor="t"/>
          <a:lstStyle/>
          <a:p>
            <a:pPr marL="0" indent="0" algn="l">
              <a:lnSpc>
                <a:spcPts val="2450"/>
              </a:lnSpc>
              <a:buNone/>
            </a:pPr>
            <a:r>
              <a:rPr lang="en-US" sz="1500" kern="0" spc="-31" dirty="0">
                <a:solidFill>
                  <a:srgbClr val="2B4150"/>
                </a:solidFill>
                <a:latin typeface="PT Serif" pitchFamily="34" charset="0"/>
                <a:ea typeface="PT Serif" pitchFamily="34" charset="-122"/>
                <a:cs typeface="PT Serif" pitchFamily="34" charset="-120"/>
              </a:rPr>
              <a:t>Đảm bảo mọi người nắm rõ vai trò của mình trong quá trình xử lý sự cố.</a:t>
            </a:r>
            <a:endParaRPr lang="en-US" sz="1500" dirty="0"/>
          </a:p>
        </p:txBody>
      </p:sp>
      <p:pic>
        <p:nvPicPr>
          <p:cNvPr id="24" name="Picture 23">
            <a:extLst>
              <a:ext uri="{FF2B5EF4-FFF2-40B4-BE49-F238E27FC236}">
                <a16:creationId xmlns:a16="http://schemas.microsoft.com/office/drawing/2014/main" id="{7CF8CCAF-0958-608E-24DB-3B3CDE05CCDA}"/>
              </a:ext>
            </a:extLst>
          </p:cNvPr>
          <p:cNvPicPr>
            <a:picLocks noChangeAspect="1"/>
          </p:cNvPicPr>
          <p:nvPr/>
        </p:nvPicPr>
        <p:blipFill>
          <a:blip r:embed="rId4"/>
          <a:stretch>
            <a:fillRect/>
          </a:stretch>
        </p:blipFill>
        <p:spPr>
          <a:xfrm>
            <a:off x="12359041" y="7474877"/>
            <a:ext cx="2150334" cy="71186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548551" y="370880"/>
            <a:ext cx="3533299" cy="252651"/>
          </a:xfrm>
          <a:prstGeom prst="rect">
            <a:avLst/>
          </a:prstGeom>
          <a:noFill/>
          <a:ln/>
        </p:spPr>
        <p:txBody>
          <a:bodyPr wrap="none" lIns="0" tIns="0" rIns="0" bIns="0" rtlCol="0" anchor="t"/>
          <a:lstStyle/>
          <a:p>
            <a:pPr marL="0" indent="0" algn="ctr">
              <a:lnSpc>
                <a:spcPts val="1950"/>
              </a:lnSpc>
              <a:buNone/>
            </a:pPr>
            <a:r>
              <a:rPr lang="en-US" sz="2400" b="1" kern="0" spc="-48" dirty="0">
                <a:solidFill>
                  <a:srgbClr val="124E73"/>
                </a:solidFill>
                <a:latin typeface="Montserrat Thin" panose="00000300000000000000" pitchFamily="2" charset="0"/>
                <a:ea typeface="MuseoModerno Bold" pitchFamily="34" charset="-122"/>
                <a:cs typeface="MuseoModerno Bold" pitchFamily="34" charset="-120"/>
              </a:rPr>
              <a:t>V. Đánh giá rủi ro và quản lý mối nguy</a:t>
            </a:r>
            <a:endParaRPr lang="en-US" sz="2400" dirty="0"/>
          </a:p>
        </p:txBody>
      </p:sp>
      <p:pic>
        <p:nvPicPr>
          <p:cNvPr id="3" name="Image 0" descr="preencoded.png"/>
          <p:cNvPicPr>
            <a:picLocks noChangeAspect="1"/>
          </p:cNvPicPr>
          <p:nvPr/>
        </p:nvPicPr>
        <p:blipFill>
          <a:blip r:embed="rId3"/>
          <a:stretch>
            <a:fillRect/>
          </a:stretch>
        </p:blipFill>
        <p:spPr>
          <a:xfrm>
            <a:off x="5147310" y="893088"/>
            <a:ext cx="4335661" cy="2501027"/>
          </a:xfrm>
          <a:prstGeom prst="rect">
            <a:avLst/>
          </a:prstGeom>
        </p:spPr>
      </p:pic>
      <p:pic>
        <p:nvPicPr>
          <p:cNvPr id="4" name="Image 1" descr="preencoded.png"/>
          <p:cNvPicPr>
            <a:picLocks noChangeAspect="1"/>
          </p:cNvPicPr>
          <p:nvPr/>
        </p:nvPicPr>
        <p:blipFill>
          <a:blip r:embed="rId4"/>
          <a:stretch>
            <a:fillRect/>
          </a:stretch>
        </p:blipFill>
        <p:spPr>
          <a:xfrm>
            <a:off x="471726" y="3432691"/>
            <a:ext cx="673894" cy="1078230"/>
          </a:xfrm>
          <a:prstGeom prst="rect">
            <a:avLst/>
          </a:prstGeom>
        </p:spPr>
      </p:pic>
      <p:sp>
        <p:nvSpPr>
          <p:cNvPr id="5" name="Text 1"/>
          <p:cNvSpPr/>
          <p:nvPr/>
        </p:nvSpPr>
        <p:spPr>
          <a:xfrm>
            <a:off x="1347788" y="3680460"/>
            <a:ext cx="1847374" cy="210502"/>
          </a:xfrm>
          <a:prstGeom prst="rect">
            <a:avLst/>
          </a:prstGeom>
          <a:noFill/>
          <a:ln/>
        </p:spPr>
        <p:txBody>
          <a:bodyPr wrap="none" lIns="0" tIns="0" rIns="0" bIns="0" rtlCol="0" anchor="t"/>
          <a:lstStyle/>
          <a:p>
            <a:pPr marL="0" indent="0" algn="l">
              <a:lnSpc>
                <a:spcPts val="1650"/>
              </a:lnSpc>
              <a:buNone/>
            </a:pPr>
            <a:r>
              <a:rPr lang="en-US" sz="2400" b="1" kern="0" spc="-40" dirty="0">
                <a:solidFill>
                  <a:srgbClr val="2B4150"/>
                </a:solidFill>
                <a:latin typeface="Montserrat Thin" panose="00000300000000000000" pitchFamily="2" charset="0"/>
                <a:ea typeface="MuseoModerno Bold" pitchFamily="34" charset="-122"/>
                <a:cs typeface="MuseoModerno Bold" pitchFamily="34" charset="-120"/>
              </a:rPr>
              <a:t>Chấn thương do lưỡi cắt</a:t>
            </a:r>
            <a:endParaRPr lang="en-US" sz="2400" dirty="0"/>
          </a:p>
        </p:txBody>
      </p:sp>
      <p:sp>
        <p:nvSpPr>
          <p:cNvPr id="6" name="Text 2"/>
          <p:cNvSpPr/>
          <p:nvPr/>
        </p:nvSpPr>
        <p:spPr>
          <a:xfrm>
            <a:off x="1347788" y="3971806"/>
            <a:ext cx="12810887" cy="215622"/>
          </a:xfrm>
          <a:prstGeom prst="rect">
            <a:avLst/>
          </a:prstGeom>
          <a:noFill/>
          <a:ln/>
        </p:spPr>
        <p:txBody>
          <a:bodyPr wrap="none" lIns="0" tIns="0" rIns="0" bIns="0" rtlCol="0" anchor="t"/>
          <a:lstStyle/>
          <a:p>
            <a:pPr marL="0" indent="0" algn="l">
              <a:lnSpc>
                <a:spcPts val="1650"/>
              </a:lnSpc>
              <a:buNone/>
            </a:pPr>
            <a:r>
              <a:rPr lang="en-US" sz="1400" kern="0" spc="-21" dirty="0">
                <a:solidFill>
                  <a:srgbClr val="2B4150"/>
                </a:solidFill>
                <a:latin typeface="PT Serif" pitchFamily="34" charset="0"/>
                <a:ea typeface="PT Serif" pitchFamily="34" charset="-122"/>
                <a:cs typeface="PT Serif" pitchFamily="34" charset="-120"/>
              </a:rPr>
              <a:t>Lưỡi cắt bị nứt hoặc hỏng cũng có thể gây tai nạn nghiêm trọng. Nguy cơ chấn thương nếu không tuân thủ quy tắc an toàn hoặc không sử dụng thiết bị bảo hộ cá nhân.</a:t>
            </a:r>
            <a:endParaRPr lang="en-US" sz="1400" dirty="0"/>
          </a:p>
        </p:txBody>
      </p:sp>
      <p:pic>
        <p:nvPicPr>
          <p:cNvPr id="7" name="Image 2" descr="preencoded.png"/>
          <p:cNvPicPr>
            <a:picLocks noChangeAspect="1"/>
          </p:cNvPicPr>
          <p:nvPr/>
        </p:nvPicPr>
        <p:blipFill>
          <a:blip r:embed="rId5"/>
          <a:stretch>
            <a:fillRect/>
          </a:stretch>
        </p:blipFill>
        <p:spPr>
          <a:xfrm>
            <a:off x="471726" y="4510921"/>
            <a:ext cx="673894" cy="1078230"/>
          </a:xfrm>
          <a:prstGeom prst="rect">
            <a:avLst/>
          </a:prstGeom>
        </p:spPr>
      </p:pic>
      <p:sp>
        <p:nvSpPr>
          <p:cNvPr id="8" name="Text 3"/>
          <p:cNvSpPr/>
          <p:nvPr/>
        </p:nvSpPr>
        <p:spPr>
          <a:xfrm>
            <a:off x="1347788" y="4758690"/>
            <a:ext cx="1684853" cy="210502"/>
          </a:xfrm>
          <a:prstGeom prst="rect">
            <a:avLst/>
          </a:prstGeom>
          <a:noFill/>
          <a:ln/>
        </p:spPr>
        <p:txBody>
          <a:bodyPr wrap="none" lIns="0" tIns="0" rIns="0" bIns="0" rtlCol="0" anchor="t"/>
          <a:lstStyle/>
          <a:p>
            <a:pPr marL="0" indent="0" algn="l">
              <a:lnSpc>
                <a:spcPts val="1650"/>
              </a:lnSpc>
              <a:buNone/>
            </a:pPr>
            <a:r>
              <a:rPr lang="en-US" sz="2400" b="1" kern="0" spc="-40" dirty="0">
                <a:solidFill>
                  <a:srgbClr val="2B4150"/>
                </a:solidFill>
                <a:latin typeface="Montserrat Thin" panose="00000300000000000000" pitchFamily="2" charset="0"/>
                <a:ea typeface="MuseoModerno Bold" pitchFamily="34" charset="-122"/>
                <a:cs typeface="MuseoModerno Bold" pitchFamily="34" charset="-120"/>
              </a:rPr>
              <a:t>Rủi ro về điện</a:t>
            </a:r>
            <a:endParaRPr lang="en-US" sz="2400" dirty="0"/>
          </a:p>
        </p:txBody>
      </p:sp>
      <p:sp>
        <p:nvSpPr>
          <p:cNvPr id="9" name="Text 4"/>
          <p:cNvSpPr/>
          <p:nvPr/>
        </p:nvSpPr>
        <p:spPr>
          <a:xfrm>
            <a:off x="1347788" y="5050036"/>
            <a:ext cx="12810887" cy="215622"/>
          </a:xfrm>
          <a:prstGeom prst="rect">
            <a:avLst/>
          </a:prstGeom>
          <a:noFill/>
          <a:ln/>
        </p:spPr>
        <p:txBody>
          <a:bodyPr wrap="none" lIns="0" tIns="0" rIns="0" bIns="0" rtlCol="0" anchor="t"/>
          <a:lstStyle/>
          <a:p>
            <a:pPr marL="0" indent="0" algn="l">
              <a:lnSpc>
                <a:spcPts val="1650"/>
              </a:lnSpc>
              <a:buNone/>
            </a:pPr>
            <a:r>
              <a:rPr lang="en-US" sz="1400" kern="0" spc="-21" dirty="0">
                <a:solidFill>
                  <a:srgbClr val="2B4150"/>
                </a:solidFill>
                <a:latin typeface="PT Serif" pitchFamily="34" charset="0"/>
                <a:ea typeface="PT Serif" pitchFamily="34" charset="-122"/>
                <a:cs typeface="PT Serif" pitchFamily="34" charset="-120"/>
              </a:rPr>
              <a:t>Sự cố điện như rò rỉ hoặc hỏng hóc có thể dẫn đến nguy cơ chập điện hoặc hỏa hoạn, đặc biệt trong môi trường ẩm ướt của nhà máy chế biến thực phẩm.</a:t>
            </a:r>
            <a:endParaRPr lang="en-US" sz="1400" dirty="0"/>
          </a:p>
        </p:txBody>
      </p:sp>
      <p:pic>
        <p:nvPicPr>
          <p:cNvPr id="10" name="Image 3" descr="preencoded.png"/>
          <p:cNvPicPr>
            <a:picLocks noChangeAspect="1"/>
          </p:cNvPicPr>
          <p:nvPr/>
        </p:nvPicPr>
        <p:blipFill>
          <a:blip r:embed="rId6"/>
          <a:stretch>
            <a:fillRect/>
          </a:stretch>
        </p:blipFill>
        <p:spPr>
          <a:xfrm>
            <a:off x="471726" y="5589151"/>
            <a:ext cx="673894" cy="1078230"/>
          </a:xfrm>
          <a:prstGeom prst="rect">
            <a:avLst/>
          </a:prstGeom>
        </p:spPr>
      </p:pic>
      <p:sp>
        <p:nvSpPr>
          <p:cNvPr id="11" name="Text 5"/>
          <p:cNvSpPr/>
          <p:nvPr/>
        </p:nvSpPr>
        <p:spPr>
          <a:xfrm>
            <a:off x="1347788" y="5836920"/>
            <a:ext cx="2565678" cy="210502"/>
          </a:xfrm>
          <a:prstGeom prst="rect">
            <a:avLst/>
          </a:prstGeom>
          <a:noFill/>
          <a:ln/>
        </p:spPr>
        <p:txBody>
          <a:bodyPr wrap="none" lIns="0" tIns="0" rIns="0" bIns="0" rtlCol="0" anchor="t"/>
          <a:lstStyle/>
          <a:p>
            <a:pPr marL="0" indent="0" algn="l">
              <a:lnSpc>
                <a:spcPts val="1650"/>
              </a:lnSpc>
              <a:buNone/>
            </a:pPr>
            <a:r>
              <a:rPr lang="en-US" sz="2400" b="1" kern="0" spc="-40" dirty="0">
                <a:solidFill>
                  <a:srgbClr val="2B4150"/>
                </a:solidFill>
                <a:latin typeface="Montserrat Thin" panose="00000300000000000000" pitchFamily="2" charset="0"/>
                <a:ea typeface="MuseoModerno Bold" pitchFamily="34" charset="-122"/>
                <a:cs typeface="MuseoModerno Bold" pitchFamily="34" charset="-120"/>
              </a:rPr>
              <a:t>Điều kiện làm việc không an toàn</a:t>
            </a:r>
            <a:endParaRPr lang="en-US" sz="2400" dirty="0"/>
          </a:p>
        </p:txBody>
      </p:sp>
      <p:sp>
        <p:nvSpPr>
          <p:cNvPr id="12" name="Text 6"/>
          <p:cNvSpPr/>
          <p:nvPr/>
        </p:nvSpPr>
        <p:spPr>
          <a:xfrm>
            <a:off x="1347788" y="6128266"/>
            <a:ext cx="12810887" cy="215622"/>
          </a:xfrm>
          <a:prstGeom prst="rect">
            <a:avLst/>
          </a:prstGeom>
          <a:noFill/>
          <a:ln/>
        </p:spPr>
        <p:txBody>
          <a:bodyPr wrap="none" lIns="0" tIns="0" rIns="0" bIns="0" rtlCol="0" anchor="t"/>
          <a:lstStyle/>
          <a:p>
            <a:pPr marL="0" indent="0" algn="l">
              <a:lnSpc>
                <a:spcPts val="1650"/>
              </a:lnSpc>
              <a:buNone/>
            </a:pPr>
            <a:r>
              <a:rPr lang="en-US" sz="1400" kern="0" spc="-21" dirty="0">
                <a:solidFill>
                  <a:srgbClr val="2B4150"/>
                </a:solidFill>
                <a:latin typeface="PT Serif" pitchFamily="34" charset="0"/>
                <a:ea typeface="PT Serif" pitchFamily="34" charset="-122"/>
                <a:cs typeface="PT Serif" pitchFamily="34" charset="-120"/>
              </a:rPr>
              <a:t>Thiếu ánh sáng hoặc khu vực làm việc bừa bộn làm tăng nguy cơ tai nạn.</a:t>
            </a:r>
            <a:endParaRPr lang="en-US" sz="1400" dirty="0"/>
          </a:p>
        </p:txBody>
      </p:sp>
      <p:pic>
        <p:nvPicPr>
          <p:cNvPr id="13" name="Image 4" descr="preencoded.png"/>
          <p:cNvPicPr>
            <a:picLocks noChangeAspect="1"/>
          </p:cNvPicPr>
          <p:nvPr/>
        </p:nvPicPr>
        <p:blipFill>
          <a:blip r:embed="rId7"/>
          <a:stretch>
            <a:fillRect/>
          </a:stretch>
        </p:blipFill>
        <p:spPr>
          <a:xfrm>
            <a:off x="471726" y="6667381"/>
            <a:ext cx="673894" cy="1078230"/>
          </a:xfrm>
          <a:prstGeom prst="rect">
            <a:avLst/>
          </a:prstGeom>
        </p:spPr>
      </p:pic>
      <p:sp>
        <p:nvSpPr>
          <p:cNvPr id="14" name="Text 7"/>
          <p:cNvSpPr/>
          <p:nvPr/>
        </p:nvSpPr>
        <p:spPr>
          <a:xfrm>
            <a:off x="1347788" y="6915150"/>
            <a:ext cx="1684853" cy="210502"/>
          </a:xfrm>
          <a:prstGeom prst="rect">
            <a:avLst/>
          </a:prstGeom>
          <a:noFill/>
          <a:ln/>
        </p:spPr>
        <p:txBody>
          <a:bodyPr wrap="none" lIns="0" tIns="0" rIns="0" bIns="0" rtlCol="0" anchor="t"/>
          <a:lstStyle/>
          <a:p>
            <a:pPr marL="0" indent="0" algn="l">
              <a:lnSpc>
                <a:spcPts val="1650"/>
              </a:lnSpc>
              <a:buNone/>
            </a:pPr>
            <a:r>
              <a:rPr lang="en-US" sz="2400" b="1" kern="0" spc="-40" dirty="0">
                <a:solidFill>
                  <a:srgbClr val="2B4150"/>
                </a:solidFill>
                <a:latin typeface="Montserrat Thin" panose="00000300000000000000" pitchFamily="2" charset="0"/>
                <a:ea typeface="MuseoModerno Bold" pitchFamily="34" charset="-122"/>
                <a:cs typeface="MuseoModerno Bold" pitchFamily="34" charset="-120"/>
              </a:rPr>
              <a:t>Yếu tố hóa học</a:t>
            </a:r>
            <a:endParaRPr lang="en-US" sz="2400" dirty="0"/>
          </a:p>
        </p:txBody>
      </p:sp>
      <p:sp>
        <p:nvSpPr>
          <p:cNvPr id="15" name="Text 8"/>
          <p:cNvSpPr/>
          <p:nvPr/>
        </p:nvSpPr>
        <p:spPr>
          <a:xfrm>
            <a:off x="1347788" y="7206496"/>
            <a:ext cx="12810887" cy="215622"/>
          </a:xfrm>
          <a:prstGeom prst="rect">
            <a:avLst/>
          </a:prstGeom>
          <a:noFill/>
          <a:ln/>
        </p:spPr>
        <p:txBody>
          <a:bodyPr wrap="none" lIns="0" tIns="0" rIns="0" bIns="0" rtlCol="0" anchor="t"/>
          <a:lstStyle/>
          <a:p>
            <a:pPr marL="0" indent="0" algn="l">
              <a:lnSpc>
                <a:spcPts val="1650"/>
              </a:lnSpc>
              <a:buNone/>
            </a:pPr>
            <a:r>
              <a:rPr lang="en-US" sz="1400" kern="0" spc="-21" dirty="0">
                <a:solidFill>
                  <a:srgbClr val="2B4150"/>
                </a:solidFill>
                <a:latin typeface="PT Serif" pitchFamily="34" charset="0"/>
                <a:ea typeface="PT Serif" pitchFamily="34" charset="-122"/>
                <a:cs typeface="PT Serif" pitchFamily="34" charset="-120"/>
              </a:rPr>
              <a:t>Hóa chất dùng để vệ sinh máy cắt có thể gây kích ứng da hoặc hô hấp nếu không sử dụng đúng cách.</a:t>
            </a:r>
            <a:endParaRPr lang="en-US" sz="1400" dirty="0"/>
          </a:p>
        </p:txBody>
      </p:sp>
      <p:pic>
        <p:nvPicPr>
          <p:cNvPr id="16" name="Picture 15">
            <a:extLst>
              <a:ext uri="{FF2B5EF4-FFF2-40B4-BE49-F238E27FC236}">
                <a16:creationId xmlns:a16="http://schemas.microsoft.com/office/drawing/2014/main" id="{0A2E42D2-0FF7-6132-1A40-AD0A077A294B}"/>
              </a:ext>
            </a:extLst>
          </p:cNvPr>
          <p:cNvPicPr>
            <a:picLocks noChangeAspect="1"/>
          </p:cNvPicPr>
          <p:nvPr/>
        </p:nvPicPr>
        <p:blipFill>
          <a:blip r:embed="rId8"/>
          <a:stretch>
            <a:fillRect/>
          </a:stretch>
        </p:blipFill>
        <p:spPr>
          <a:xfrm>
            <a:off x="12359041" y="7474877"/>
            <a:ext cx="2150334" cy="71186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461605" y="362664"/>
            <a:ext cx="2180749" cy="206097"/>
          </a:xfrm>
          <a:prstGeom prst="rect">
            <a:avLst/>
          </a:prstGeom>
          <a:noFill/>
          <a:ln/>
        </p:spPr>
        <p:txBody>
          <a:bodyPr wrap="none" lIns="0" tIns="0" rIns="0" bIns="0" rtlCol="0" anchor="t"/>
          <a:lstStyle/>
          <a:p>
            <a:pPr marL="0" indent="0">
              <a:lnSpc>
                <a:spcPts val="1600"/>
              </a:lnSpc>
              <a:buNone/>
            </a:pPr>
            <a:r>
              <a:rPr lang="en-US" sz="2800" b="1" kern="0" spc="-39" dirty="0">
                <a:solidFill>
                  <a:srgbClr val="124E73"/>
                </a:solidFill>
                <a:latin typeface="Montserrat Thin" panose="00000300000000000000" pitchFamily="2" charset="0"/>
                <a:ea typeface="MuseoModerno Bold" pitchFamily="34" charset="-122"/>
                <a:cs typeface="MuseoModerno Bold" pitchFamily="34" charset="-120"/>
              </a:rPr>
              <a:t>B. Các chiến lược phòng ngừa</a:t>
            </a:r>
            <a:endParaRPr lang="en-US" sz="2800" dirty="0"/>
          </a:p>
        </p:txBody>
      </p:sp>
      <p:sp>
        <p:nvSpPr>
          <p:cNvPr id="3" name="Text 1"/>
          <p:cNvSpPr/>
          <p:nvPr/>
        </p:nvSpPr>
        <p:spPr>
          <a:xfrm>
            <a:off x="1551979" y="819270"/>
            <a:ext cx="2511743" cy="206097"/>
          </a:xfrm>
          <a:prstGeom prst="rect">
            <a:avLst/>
          </a:prstGeom>
          <a:noFill/>
          <a:ln/>
        </p:spPr>
        <p:txBody>
          <a:bodyPr wrap="none" lIns="0" tIns="0" rIns="0" bIns="0" rtlCol="0" anchor="t"/>
          <a:lstStyle/>
          <a:p>
            <a:pPr marL="0" indent="0" algn="ctr">
              <a:lnSpc>
                <a:spcPts val="1600"/>
              </a:lnSpc>
              <a:buNone/>
            </a:pPr>
            <a:r>
              <a:rPr lang="en-US" sz="2000" b="1" kern="0" spc="-39" dirty="0">
                <a:solidFill>
                  <a:srgbClr val="124E73"/>
                </a:solidFill>
                <a:latin typeface="Montserrat Thin" panose="00000300000000000000" pitchFamily="2" charset="0"/>
                <a:ea typeface="MuseoModerno Bold" pitchFamily="34" charset="-122"/>
                <a:cs typeface="MuseoModerno Bold" pitchFamily="34" charset="-120"/>
              </a:rPr>
              <a:t>1. Kiểm tra và bảo dưỡng định kỳ</a:t>
            </a:r>
            <a:endParaRPr lang="en-US" sz="2000" dirty="0"/>
          </a:p>
        </p:txBody>
      </p:sp>
      <p:pic>
        <p:nvPicPr>
          <p:cNvPr id="4" name="Image 0" descr="preencoded.png"/>
          <p:cNvPicPr>
            <a:picLocks noChangeAspect="1"/>
          </p:cNvPicPr>
          <p:nvPr/>
        </p:nvPicPr>
        <p:blipFill>
          <a:blip r:embed="rId3"/>
          <a:stretch>
            <a:fillRect/>
          </a:stretch>
        </p:blipFill>
        <p:spPr>
          <a:xfrm>
            <a:off x="3329820" y="1104424"/>
            <a:ext cx="7970758" cy="3183017"/>
          </a:xfrm>
          <a:prstGeom prst="rect">
            <a:avLst/>
          </a:prstGeom>
        </p:spPr>
      </p:pic>
      <p:sp>
        <p:nvSpPr>
          <p:cNvPr id="5" name="Shape 2"/>
          <p:cNvSpPr/>
          <p:nvPr/>
        </p:nvSpPr>
        <p:spPr>
          <a:xfrm>
            <a:off x="2927344" y="4468900"/>
            <a:ext cx="8651632" cy="774978"/>
          </a:xfrm>
          <a:prstGeom prst="roundRect">
            <a:avLst>
              <a:gd name="adj" fmla="val 7148"/>
            </a:avLst>
          </a:prstGeom>
          <a:solidFill>
            <a:srgbClr val="124E73"/>
          </a:solidFill>
          <a:ln w="7620">
            <a:solidFill>
              <a:srgbClr val="2B678C"/>
            </a:solidFill>
            <a:prstDash val="solid"/>
          </a:ln>
        </p:spPr>
      </p:sp>
      <p:sp>
        <p:nvSpPr>
          <p:cNvPr id="6" name="Text 3"/>
          <p:cNvSpPr/>
          <p:nvPr/>
        </p:nvSpPr>
        <p:spPr>
          <a:xfrm>
            <a:off x="3628855" y="4608322"/>
            <a:ext cx="999426" cy="114447"/>
          </a:xfrm>
          <a:prstGeom prst="rect">
            <a:avLst/>
          </a:prstGeom>
          <a:noFill/>
          <a:ln/>
        </p:spPr>
        <p:txBody>
          <a:bodyPr wrap="none" lIns="0" tIns="0" rIns="0" bIns="0" rtlCol="0" anchor="t"/>
          <a:lstStyle/>
          <a:p>
            <a:pPr marL="0" indent="0">
              <a:lnSpc>
                <a:spcPts val="1600"/>
              </a:lnSpc>
              <a:buNone/>
            </a:pPr>
            <a:r>
              <a:rPr lang="en-US" sz="2000" b="1" kern="0" spc="-39" dirty="0">
                <a:solidFill>
                  <a:srgbClr val="FFFFFF"/>
                </a:solidFill>
                <a:latin typeface="Montserrat Thin" panose="00000300000000000000" pitchFamily="2" charset="0"/>
                <a:ea typeface="MuseoModerno Bold" pitchFamily="34" charset="-122"/>
                <a:cs typeface="MuseoModerno Bold" pitchFamily="34" charset="-120"/>
              </a:rPr>
              <a:t>Kiểm tra bộ phận máy:</a:t>
            </a:r>
            <a:endParaRPr lang="en-US" sz="2000" dirty="0"/>
          </a:p>
        </p:txBody>
      </p:sp>
      <p:sp>
        <p:nvSpPr>
          <p:cNvPr id="7" name="Text 4"/>
          <p:cNvSpPr/>
          <p:nvPr/>
        </p:nvSpPr>
        <p:spPr>
          <a:xfrm>
            <a:off x="3628856" y="4893477"/>
            <a:ext cx="7682088" cy="117158"/>
          </a:xfrm>
          <a:prstGeom prst="rect">
            <a:avLst/>
          </a:prstGeom>
          <a:noFill/>
          <a:ln/>
        </p:spPr>
        <p:txBody>
          <a:bodyPr wrap="none" lIns="0" tIns="0" rIns="0" bIns="0" rtlCol="0" anchor="t"/>
          <a:lstStyle/>
          <a:p>
            <a:pPr marL="0" indent="0">
              <a:lnSpc>
                <a:spcPts val="1650"/>
              </a:lnSpc>
              <a:buNone/>
            </a:pPr>
            <a:r>
              <a:rPr lang="en-US" sz="1400" kern="0" spc="-21" dirty="0">
                <a:solidFill>
                  <a:srgbClr val="FFFFFF"/>
                </a:solidFill>
                <a:latin typeface="PT Serif" pitchFamily="34" charset="0"/>
                <a:ea typeface="PT Serif" pitchFamily="34" charset="-122"/>
                <a:cs typeface="PT Serif" pitchFamily="34" charset="-120"/>
              </a:rPr>
              <a:t>Đảm bảo lưỡi cắt, động cơ và thiết bị bảo vệ không bị hao mòn hay hỏng hóc.</a:t>
            </a:r>
            <a:endParaRPr lang="en-US" sz="1400" dirty="0"/>
          </a:p>
        </p:txBody>
      </p:sp>
      <p:sp>
        <p:nvSpPr>
          <p:cNvPr id="8" name="Shape 5"/>
          <p:cNvSpPr/>
          <p:nvPr/>
        </p:nvSpPr>
        <p:spPr>
          <a:xfrm>
            <a:off x="2927344" y="5375680"/>
            <a:ext cx="8651632" cy="774978"/>
          </a:xfrm>
          <a:prstGeom prst="roundRect">
            <a:avLst>
              <a:gd name="adj" fmla="val 7148"/>
            </a:avLst>
          </a:prstGeom>
          <a:solidFill>
            <a:srgbClr val="124E73"/>
          </a:solidFill>
          <a:ln w="7620">
            <a:solidFill>
              <a:srgbClr val="2B678C"/>
            </a:solidFill>
            <a:prstDash val="solid"/>
          </a:ln>
        </p:spPr>
      </p:sp>
      <p:sp>
        <p:nvSpPr>
          <p:cNvPr id="9" name="Text 6"/>
          <p:cNvSpPr/>
          <p:nvPr/>
        </p:nvSpPr>
        <p:spPr>
          <a:xfrm>
            <a:off x="3628855" y="5515102"/>
            <a:ext cx="943233" cy="114447"/>
          </a:xfrm>
          <a:prstGeom prst="rect">
            <a:avLst/>
          </a:prstGeom>
          <a:noFill/>
          <a:ln/>
        </p:spPr>
        <p:txBody>
          <a:bodyPr wrap="none" lIns="0" tIns="0" rIns="0" bIns="0" rtlCol="0" anchor="t"/>
          <a:lstStyle/>
          <a:p>
            <a:pPr marL="0" indent="0">
              <a:lnSpc>
                <a:spcPts val="1600"/>
              </a:lnSpc>
              <a:buNone/>
            </a:pPr>
            <a:r>
              <a:rPr lang="en-US" sz="2000" b="1" kern="0" spc="-39" dirty="0">
                <a:solidFill>
                  <a:srgbClr val="FFFFFF"/>
                </a:solidFill>
                <a:latin typeface="Montserrat Thin" panose="00000300000000000000" pitchFamily="2" charset="0"/>
                <a:ea typeface="MuseoModerno Bold" pitchFamily="34" charset="-122"/>
                <a:cs typeface="MuseoModerno Bold" pitchFamily="34" charset="-120"/>
              </a:rPr>
              <a:t>Vệ sinh máy</a:t>
            </a:r>
            <a:endParaRPr lang="en-US" sz="2000" dirty="0"/>
          </a:p>
        </p:txBody>
      </p:sp>
      <p:sp>
        <p:nvSpPr>
          <p:cNvPr id="10" name="Text 7"/>
          <p:cNvSpPr/>
          <p:nvPr/>
        </p:nvSpPr>
        <p:spPr>
          <a:xfrm>
            <a:off x="3628856" y="5800257"/>
            <a:ext cx="7682088" cy="117158"/>
          </a:xfrm>
          <a:prstGeom prst="rect">
            <a:avLst/>
          </a:prstGeom>
          <a:noFill/>
          <a:ln/>
        </p:spPr>
        <p:txBody>
          <a:bodyPr wrap="none" lIns="0" tIns="0" rIns="0" bIns="0" rtlCol="0" anchor="t"/>
          <a:lstStyle/>
          <a:p>
            <a:pPr marL="0" indent="0">
              <a:lnSpc>
                <a:spcPts val="1650"/>
              </a:lnSpc>
              <a:buNone/>
            </a:pPr>
            <a:r>
              <a:rPr lang="en-US" sz="1400" kern="0" spc="-21" dirty="0">
                <a:solidFill>
                  <a:srgbClr val="FFFFFF"/>
                </a:solidFill>
                <a:latin typeface="PT Serif" pitchFamily="34" charset="0"/>
                <a:ea typeface="PT Serif" pitchFamily="34" charset="-122"/>
                <a:cs typeface="PT Serif" pitchFamily="34" charset="-120"/>
              </a:rPr>
              <a:t>Làm sạch máy thường xuyên để tránh thực phẩm thừa hoặc bụi bẩn gây tắc nghẽn hoặc hỏng hóc.</a:t>
            </a:r>
            <a:endParaRPr lang="en-US" sz="1400" dirty="0"/>
          </a:p>
        </p:txBody>
      </p:sp>
      <p:sp>
        <p:nvSpPr>
          <p:cNvPr id="11" name="Shape 8"/>
          <p:cNvSpPr/>
          <p:nvPr/>
        </p:nvSpPr>
        <p:spPr>
          <a:xfrm>
            <a:off x="2927344" y="6282460"/>
            <a:ext cx="8651632" cy="774978"/>
          </a:xfrm>
          <a:prstGeom prst="roundRect">
            <a:avLst>
              <a:gd name="adj" fmla="val 7148"/>
            </a:avLst>
          </a:prstGeom>
          <a:solidFill>
            <a:srgbClr val="124E73"/>
          </a:solidFill>
          <a:ln w="7620">
            <a:solidFill>
              <a:srgbClr val="2B678C"/>
            </a:solidFill>
            <a:prstDash val="solid"/>
          </a:ln>
        </p:spPr>
      </p:sp>
      <p:sp>
        <p:nvSpPr>
          <p:cNvPr id="12" name="Text 9"/>
          <p:cNvSpPr/>
          <p:nvPr/>
        </p:nvSpPr>
        <p:spPr>
          <a:xfrm>
            <a:off x="3628855" y="6421882"/>
            <a:ext cx="943233" cy="114447"/>
          </a:xfrm>
          <a:prstGeom prst="rect">
            <a:avLst/>
          </a:prstGeom>
          <a:noFill/>
          <a:ln/>
        </p:spPr>
        <p:txBody>
          <a:bodyPr wrap="none" lIns="0" tIns="0" rIns="0" bIns="0" rtlCol="0" anchor="t"/>
          <a:lstStyle/>
          <a:p>
            <a:pPr marL="0" indent="0">
              <a:lnSpc>
                <a:spcPts val="1600"/>
              </a:lnSpc>
              <a:buNone/>
            </a:pPr>
            <a:r>
              <a:rPr lang="en-US" sz="2000" b="1" kern="0" spc="-39" dirty="0">
                <a:solidFill>
                  <a:srgbClr val="FFFFFF"/>
                </a:solidFill>
                <a:latin typeface="Montserrat Thin" panose="00000300000000000000" pitchFamily="2" charset="0"/>
                <a:ea typeface="MuseoModerno Bold" pitchFamily="34" charset="-122"/>
                <a:cs typeface="MuseoModerno Bold" pitchFamily="34" charset="-120"/>
              </a:rPr>
              <a:t>Bôi trơn định kỳ</a:t>
            </a:r>
            <a:endParaRPr lang="en-US" sz="2000" dirty="0"/>
          </a:p>
        </p:txBody>
      </p:sp>
      <p:sp>
        <p:nvSpPr>
          <p:cNvPr id="13" name="Text 10"/>
          <p:cNvSpPr/>
          <p:nvPr/>
        </p:nvSpPr>
        <p:spPr>
          <a:xfrm>
            <a:off x="3628856" y="6707037"/>
            <a:ext cx="7682088" cy="117158"/>
          </a:xfrm>
          <a:prstGeom prst="rect">
            <a:avLst/>
          </a:prstGeom>
          <a:noFill/>
          <a:ln/>
        </p:spPr>
        <p:txBody>
          <a:bodyPr wrap="none" lIns="0" tIns="0" rIns="0" bIns="0" rtlCol="0" anchor="t"/>
          <a:lstStyle/>
          <a:p>
            <a:pPr marL="0" indent="0">
              <a:lnSpc>
                <a:spcPts val="1650"/>
              </a:lnSpc>
              <a:buNone/>
            </a:pPr>
            <a:r>
              <a:rPr lang="en-US" sz="1400" kern="0" spc="-21" dirty="0">
                <a:solidFill>
                  <a:srgbClr val="FFFFFF"/>
                </a:solidFill>
                <a:latin typeface="PT Serif" pitchFamily="34" charset="0"/>
                <a:ea typeface="PT Serif" pitchFamily="34" charset="-122"/>
                <a:cs typeface="PT Serif" pitchFamily="34" charset="-120"/>
              </a:rPr>
              <a:t>Thay dầu bôi trơn giúp các bộ phận cơ khí hoạt động trơn tru, giảm ma sát và nóng máy.</a:t>
            </a:r>
            <a:endParaRPr lang="en-US" sz="1400" dirty="0"/>
          </a:p>
        </p:txBody>
      </p:sp>
      <p:sp>
        <p:nvSpPr>
          <p:cNvPr id="14" name="Shape 11"/>
          <p:cNvSpPr/>
          <p:nvPr/>
        </p:nvSpPr>
        <p:spPr>
          <a:xfrm>
            <a:off x="2927344" y="7189240"/>
            <a:ext cx="8651632" cy="774978"/>
          </a:xfrm>
          <a:prstGeom prst="roundRect">
            <a:avLst>
              <a:gd name="adj" fmla="val 7148"/>
            </a:avLst>
          </a:prstGeom>
          <a:solidFill>
            <a:srgbClr val="124E73"/>
          </a:solidFill>
          <a:ln w="7620">
            <a:solidFill>
              <a:srgbClr val="2B678C"/>
            </a:solidFill>
            <a:prstDash val="solid"/>
          </a:ln>
        </p:spPr>
      </p:sp>
      <p:sp>
        <p:nvSpPr>
          <p:cNvPr id="15" name="Text 12"/>
          <p:cNvSpPr/>
          <p:nvPr/>
        </p:nvSpPr>
        <p:spPr>
          <a:xfrm>
            <a:off x="3628855" y="7328662"/>
            <a:ext cx="1550327" cy="114447"/>
          </a:xfrm>
          <a:prstGeom prst="rect">
            <a:avLst/>
          </a:prstGeom>
          <a:noFill/>
          <a:ln/>
        </p:spPr>
        <p:txBody>
          <a:bodyPr wrap="none" lIns="0" tIns="0" rIns="0" bIns="0" rtlCol="0" anchor="t"/>
          <a:lstStyle/>
          <a:p>
            <a:pPr marL="0" indent="0">
              <a:lnSpc>
                <a:spcPts val="1600"/>
              </a:lnSpc>
              <a:buNone/>
            </a:pPr>
            <a:r>
              <a:rPr lang="en-US" sz="2000" b="1" kern="0" spc="-39" dirty="0">
                <a:solidFill>
                  <a:srgbClr val="FFFFFF"/>
                </a:solidFill>
                <a:latin typeface="Montserrat Thin" panose="00000300000000000000" pitchFamily="2" charset="0"/>
                <a:ea typeface="MuseoModerno Bold" pitchFamily="34" charset="-122"/>
                <a:cs typeface="MuseoModerno Bold" pitchFamily="34" charset="-120"/>
              </a:rPr>
              <a:t>Ghi chép kết quả kiểm tra và bảo trì</a:t>
            </a:r>
            <a:endParaRPr lang="en-US" sz="2000" dirty="0"/>
          </a:p>
        </p:txBody>
      </p:sp>
      <p:sp>
        <p:nvSpPr>
          <p:cNvPr id="16" name="Text 13"/>
          <p:cNvSpPr/>
          <p:nvPr/>
        </p:nvSpPr>
        <p:spPr>
          <a:xfrm>
            <a:off x="3628856" y="7613817"/>
            <a:ext cx="7682088" cy="117158"/>
          </a:xfrm>
          <a:prstGeom prst="rect">
            <a:avLst/>
          </a:prstGeom>
          <a:noFill/>
          <a:ln/>
        </p:spPr>
        <p:txBody>
          <a:bodyPr wrap="none" lIns="0" tIns="0" rIns="0" bIns="0" rtlCol="0" anchor="t"/>
          <a:lstStyle/>
          <a:p>
            <a:pPr marL="0" indent="0">
              <a:lnSpc>
                <a:spcPts val="1650"/>
              </a:lnSpc>
              <a:buNone/>
            </a:pPr>
            <a:r>
              <a:rPr lang="en-US" sz="1400" kern="0" spc="-21" dirty="0">
                <a:solidFill>
                  <a:srgbClr val="FFFFFF"/>
                </a:solidFill>
                <a:latin typeface="PT Serif" pitchFamily="34" charset="0"/>
                <a:ea typeface="PT Serif" pitchFamily="34" charset="-122"/>
                <a:cs typeface="PT Serif" pitchFamily="34" charset="-120"/>
              </a:rPr>
              <a:t>Lưu trữ thông tin bảo trì giúp theo dõi hiệu suất và lập kế hoạch bảo trì cho tương lai.</a:t>
            </a:r>
            <a:endParaRPr lang="en-US" sz="1400" dirty="0"/>
          </a:p>
        </p:txBody>
      </p:sp>
      <p:pic>
        <p:nvPicPr>
          <p:cNvPr id="17" name="Picture 16">
            <a:extLst>
              <a:ext uri="{FF2B5EF4-FFF2-40B4-BE49-F238E27FC236}">
                <a16:creationId xmlns:a16="http://schemas.microsoft.com/office/drawing/2014/main" id="{EC235959-C146-F40C-85F0-B58BE210537B}"/>
              </a:ext>
            </a:extLst>
          </p:cNvPr>
          <p:cNvPicPr>
            <a:picLocks noChangeAspect="1"/>
          </p:cNvPicPr>
          <p:nvPr/>
        </p:nvPicPr>
        <p:blipFill>
          <a:blip r:embed="rId4"/>
          <a:stretch>
            <a:fillRect/>
          </a:stretch>
        </p:blipFill>
        <p:spPr>
          <a:xfrm>
            <a:off x="12359041" y="7474877"/>
            <a:ext cx="2150334" cy="71186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5431631" y="363855"/>
            <a:ext cx="3767018" cy="2118598"/>
          </a:xfrm>
          <a:prstGeom prst="rect">
            <a:avLst/>
          </a:prstGeom>
        </p:spPr>
      </p:pic>
      <p:sp>
        <p:nvSpPr>
          <p:cNvPr id="3" name="Shape 0"/>
          <p:cNvSpPr/>
          <p:nvPr/>
        </p:nvSpPr>
        <p:spPr>
          <a:xfrm>
            <a:off x="461605" y="2696647"/>
            <a:ext cx="13707189" cy="15240"/>
          </a:xfrm>
          <a:prstGeom prst="roundRect">
            <a:avLst>
              <a:gd name="adj" fmla="val 363557"/>
            </a:avLst>
          </a:prstGeom>
          <a:solidFill>
            <a:srgbClr val="B9D0DE"/>
          </a:solidFill>
          <a:ln/>
        </p:spPr>
      </p:sp>
      <p:sp>
        <p:nvSpPr>
          <p:cNvPr id="5" name="Shape 2"/>
          <p:cNvSpPr/>
          <p:nvPr/>
        </p:nvSpPr>
        <p:spPr>
          <a:xfrm>
            <a:off x="7199828" y="2581275"/>
            <a:ext cx="230743" cy="230743"/>
          </a:xfrm>
          <a:prstGeom prst="roundRect">
            <a:avLst>
              <a:gd name="adj" fmla="val 24012"/>
            </a:avLst>
          </a:prstGeom>
          <a:solidFill>
            <a:srgbClr val="124E73"/>
          </a:solidFill>
          <a:ln w="7620">
            <a:solidFill>
              <a:srgbClr val="2B678C"/>
            </a:solidFill>
            <a:prstDash val="solid"/>
          </a:ln>
        </p:spPr>
      </p:sp>
      <p:sp>
        <p:nvSpPr>
          <p:cNvPr id="6" name="Text 3"/>
          <p:cNvSpPr/>
          <p:nvPr/>
        </p:nvSpPr>
        <p:spPr>
          <a:xfrm>
            <a:off x="5746433" y="3290173"/>
            <a:ext cx="3137535" cy="206097"/>
          </a:xfrm>
          <a:prstGeom prst="rect">
            <a:avLst/>
          </a:prstGeom>
          <a:noFill/>
          <a:ln/>
        </p:spPr>
        <p:txBody>
          <a:bodyPr wrap="none" lIns="0" tIns="0" rIns="0" bIns="0" rtlCol="0" anchor="t"/>
          <a:lstStyle/>
          <a:p>
            <a:pPr marL="0" indent="0" algn="ctr">
              <a:lnSpc>
                <a:spcPts val="1600"/>
              </a:lnSpc>
              <a:buNone/>
            </a:pPr>
            <a:r>
              <a:rPr lang="en-US" sz="3200" b="1" kern="0" spc="-39" dirty="0">
                <a:solidFill>
                  <a:srgbClr val="2B4150"/>
                </a:solidFill>
                <a:latin typeface="Montserrat Thin" panose="00000300000000000000" pitchFamily="2" charset="0"/>
                <a:ea typeface="MuseoModerno Bold" pitchFamily="34" charset="-122"/>
                <a:cs typeface="MuseoModerno Bold" pitchFamily="34" charset="-120"/>
              </a:rPr>
              <a:t>2. Tuân thủ các quy định an toàn lao động</a:t>
            </a:r>
            <a:endParaRPr lang="en-US" sz="3200" dirty="0"/>
          </a:p>
        </p:txBody>
      </p:sp>
      <p:pic>
        <p:nvPicPr>
          <p:cNvPr id="7" name="Image 1" descr="preencoded.png"/>
          <p:cNvPicPr>
            <a:picLocks noChangeAspect="1"/>
          </p:cNvPicPr>
          <p:nvPr/>
        </p:nvPicPr>
        <p:blipFill>
          <a:blip r:embed="rId4"/>
          <a:stretch>
            <a:fillRect/>
          </a:stretch>
        </p:blipFill>
        <p:spPr>
          <a:xfrm>
            <a:off x="461605" y="3536136"/>
            <a:ext cx="659487" cy="1055251"/>
          </a:xfrm>
          <a:prstGeom prst="rect">
            <a:avLst/>
          </a:prstGeom>
        </p:spPr>
      </p:pic>
      <p:sp>
        <p:nvSpPr>
          <p:cNvPr id="8" name="Text 4"/>
          <p:cNvSpPr/>
          <p:nvPr/>
        </p:nvSpPr>
        <p:spPr>
          <a:xfrm>
            <a:off x="1318855" y="3776424"/>
            <a:ext cx="1648897" cy="206097"/>
          </a:xfrm>
          <a:prstGeom prst="rect">
            <a:avLst/>
          </a:prstGeom>
          <a:noFill/>
          <a:ln/>
        </p:spPr>
        <p:txBody>
          <a:bodyPr wrap="none" lIns="0" tIns="0" rIns="0" bIns="0" rtlCol="0" anchor="t"/>
          <a:lstStyle/>
          <a:p>
            <a:pPr marL="0" indent="0" algn="l">
              <a:lnSpc>
                <a:spcPts val="1600"/>
              </a:lnSpc>
              <a:buNone/>
            </a:pPr>
            <a:r>
              <a:rPr lang="en-US" b="1" kern="0" spc="-39" dirty="0">
                <a:solidFill>
                  <a:srgbClr val="2B4150"/>
                </a:solidFill>
                <a:latin typeface="Montserrat Thin" panose="00000300000000000000" pitchFamily="2" charset="0"/>
                <a:ea typeface="MuseoModerno Bold" pitchFamily="34" charset="-122"/>
                <a:cs typeface="MuseoModerno Bold" pitchFamily="34" charset="-120"/>
              </a:rPr>
              <a:t>Đào tạo đầy đủ</a:t>
            </a:r>
            <a:endParaRPr lang="en-US" dirty="0"/>
          </a:p>
        </p:txBody>
      </p:sp>
      <p:sp>
        <p:nvSpPr>
          <p:cNvPr id="9" name="Text 5"/>
          <p:cNvSpPr/>
          <p:nvPr/>
        </p:nvSpPr>
        <p:spPr>
          <a:xfrm>
            <a:off x="1318855" y="4061579"/>
            <a:ext cx="12849939" cy="210979"/>
          </a:xfrm>
          <a:prstGeom prst="rect">
            <a:avLst/>
          </a:prstGeom>
          <a:noFill/>
          <a:ln/>
        </p:spPr>
        <p:txBody>
          <a:bodyPr wrap="none" lIns="0" tIns="0" rIns="0" bIns="0" rtlCol="0" anchor="t"/>
          <a:lstStyle/>
          <a:p>
            <a:pPr marL="0" indent="0" algn="l">
              <a:lnSpc>
                <a:spcPts val="1650"/>
              </a:lnSpc>
              <a:buNone/>
            </a:pPr>
            <a:r>
              <a:rPr lang="en-US" sz="1400" kern="0" spc="-21" dirty="0">
                <a:solidFill>
                  <a:srgbClr val="2B4150"/>
                </a:solidFill>
                <a:latin typeface="PT Serif" pitchFamily="34" charset="0"/>
                <a:ea typeface="PT Serif" pitchFamily="34" charset="-122"/>
                <a:cs typeface="PT Serif" pitchFamily="34" charset="-120"/>
              </a:rPr>
              <a:t>Người lao động cần được đào tạo về quy trình vận hành máy và các biện pháp an toàn để nhận thức rõ mối nguy hiểm và cách ứng phó trong tình huống khẩn cấp.</a:t>
            </a:r>
            <a:endParaRPr lang="en-US" sz="1400" dirty="0"/>
          </a:p>
        </p:txBody>
      </p:sp>
      <p:pic>
        <p:nvPicPr>
          <p:cNvPr id="10" name="Image 2" descr="preencoded.png"/>
          <p:cNvPicPr>
            <a:picLocks noChangeAspect="1"/>
          </p:cNvPicPr>
          <p:nvPr/>
        </p:nvPicPr>
        <p:blipFill>
          <a:blip r:embed="rId5"/>
          <a:stretch>
            <a:fillRect/>
          </a:stretch>
        </p:blipFill>
        <p:spPr>
          <a:xfrm>
            <a:off x="461605" y="4591387"/>
            <a:ext cx="659487" cy="1055251"/>
          </a:xfrm>
          <a:prstGeom prst="rect">
            <a:avLst/>
          </a:prstGeom>
        </p:spPr>
      </p:pic>
      <p:sp>
        <p:nvSpPr>
          <p:cNvPr id="11" name="Text 6"/>
          <p:cNvSpPr/>
          <p:nvPr/>
        </p:nvSpPr>
        <p:spPr>
          <a:xfrm>
            <a:off x="1318855" y="4831675"/>
            <a:ext cx="2417802" cy="206097"/>
          </a:xfrm>
          <a:prstGeom prst="rect">
            <a:avLst/>
          </a:prstGeom>
          <a:noFill/>
          <a:ln/>
        </p:spPr>
        <p:txBody>
          <a:bodyPr wrap="none" lIns="0" tIns="0" rIns="0" bIns="0" rtlCol="0" anchor="t"/>
          <a:lstStyle/>
          <a:p>
            <a:pPr marL="0" indent="0" algn="l">
              <a:lnSpc>
                <a:spcPts val="1600"/>
              </a:lnSpc>
              <a:buNone/>
            </a:pPr>
            <a:r>
              <a:rPr lang="en-US" b="1" kern="0" spc="-39" dirty="0">
                <a:solidFill>
                  <a:srgbClr val="2B4150"/>
                </a:solidFill>
                <a:latin typeface="Montserrat Thin" panose="00000300000000000000" pitchFamily="2" charset="0"/>
                <a:ea typeface="MuseoModerno Bold" pitchFamily="34" charset="-122"/>
                <a:cs typeface="MuseoModerno Bold" pitchFamily="34" charset="-120"/>
              </a:rPr>
              <a:t>Sử dụng thiết bị bảo hộ cá nhân</a:t>
            </a:r>
            <a:endParaRPr lang="en-US" dirty="0"/>
          </a:p>
        </p:txBody>
      </p:sp>
      <p:sp>
        <p:nvSpPr>
          <p:cNvPr id="12" name="Text 7"/>
          <p:cNvSpPr/>
          <p:nvPr/>
        </p:nvSpPr>
        <p:spPr>
          <a:xfrm>
            <a:off x="1318855" y="5116830"/>
            <a:ext cx="12849939" cy="210979"/>
          </a:xfrm>
          <a:prstGeom prst="rect">
            <a:avLst/>
          </a:prstGeom>
          <a:noFill/>
          <a:ln/>
        </p:spPr>
        <p:txBody>
          <a:bodyPr wrap="none" lIns="0" tIns="0" rIns="0" bIns="0" rtlCol="0" anchor="t"/>
          <a:lstStyle/>
          <a:p>
            <a:pPr marL="0" indent="0" algn="l">
              <a:lnSpc>
                <a:spcPts val="1650"/>
              </a:lnSpc>
              <a:buNone/>
            </a:pPr>
            <a:r>
              <a:rPr lang="en-US" sz="1400" kern="0" spc="-21" dirty="0">
                <a:solidFill>
                  <a:srgbClr val="2B4150"/>
                </a:solidFill>
                <a:latin typeface="PT Serif" pitchFamily="34" charset="0"/>
                <a:ea typeface="PT Serif" pitchFamily="34" charset="-122"/>
                <a:cs typeface="PT Serif" pitchFamily="34" charset="-120"/>
              </a:rPr>
              <a:t>Găng tay, kính bảo hộ, khẩu trang là bắt buộc để bảo vệ người vận hành khỏi tác nhân gây hại.</a:t>
            </a:r>
            <a:endParaRPr lang="en-US" sz="1400" dirty="0"/>
          </a:p>
        </p:txBody>
      </p:sp>
      <p:pic>
        <p:nvPicPr>
          <p:cNvPr id="13" name="Image 3" descr="preencoded.png"/>
          <p:cNvPicPr>
            <a:picLocks noChangeAspect="1"/>
          </p:cNvPicPr>
          <p:nvPr/>
        </p:nvPicPr>
        <p:blipFill>
          <a:blip r:embed="rId6"/>
          <a:stretch>
            <a:fillRect/>
          </a:stretch>
        </p:blipFill>
        <p:spPr>
          <a:xfrm>
            <a:off x="461605" y="5644455"/>
            <a:ext cx="659487" cy="1055251"/>
          </a:xfrm>
          <a:prstGeom prst="rect">
            <a:avLst/>
          </a:prstGeom>
        </p:spPr>
      </p:pic>
      <p:sp>
        <p:nvSpPr>
          <p:cNvPr id="14" name="Text 8"/>
          <p:cNvSpPr/>
          <p:nvPr/>
        </p:nvSpPr>
        <p:spPr>
          <a:xfrm>
            <a:off x="1318855" y="5886926"/>
            <a:ext cx="2638663" cy="206097"/>
          </a:xfrm>
          <a:prstGeom prst="rect">
            <a:avLst/>
          </a:prstGeom>
          <a:noFill/>
          <a:ln/>
        </p:spPr>
        <p:txBody>
          <a:bodyPr wrap="none" lIns="0" tIns="0" rIns="0" bIns="0" rtlCol="0" anchor="t"/>
          <a:lstStyle/>
          <a:p>
            <a:pPr marL="0" indent="0" algn="l">
              <a:lnSpc>
                <a:spcPts val="1600"/>
              </a:lnSpc>
              <a:buNone/>
            </a:pPr>
            <a:r>
              <a:rPr lang="en-US" b="1" kern="0" spc="-39" dirty="0">
                <a:solidFill>
                  <a:srgbClr val="2B4150"/>
                </a:solidFill>
                <a:latin typeface="Montserrat Thin" panose="00000300000000000000" pitchFamily="2" charset="0"/>
                <a:ea typeface="MuseoModerno Bold" pitchFamily="34" charset="-122"/>
                <a:cs typeface="MuseoModerno Bold" pitchFamily="34" charset="-120"/>
              </a:rPr>
              <a:t>Duy trì môi trường làm việc sạch sẽ</a:t>
            </a:r>
            <a:endParaRPr lang="en-US" dirty="0"/>
          </a:p>
        </p:txBody>
      </p:sp>
      <p:sp>
        <p:nvSpPr>
          <p:cNvPr id="15" name="Text 9"/>
          <p:cNvSpPr/>
          <p:nvPr/>
        </p:nvSpPr>
        <p:spPr>
          <a:xfrm>
            <a:off x="1318855" y="6172081"/>
            <a:ext cx="12849939" cy="210979"/>
          </a:xfrm>
          <a:prstGeom prst="rect">
            <a:avLst/>
          </a:prstGeom>
          <a:noFill/>
          <a:ln/>
        </p:spPr>
        <p:txBody>
          <a:bodyPr wrap="none" lIns="0" tIns="0" rIns="0" bIns="0" rtlCol="0" anchor="t"/>
          <a:lstStyle/>
          <a:p>
            <a:pPr marL="0" indent="0" algn="l">
              <a:lnSpc>
                <a:spcPts val="1650"/>
              </a:lnSpc>
              <a:buNone/>
            </a:pPr>
            <a:r>
              <a:rPr lang="en-US" sz="1400" kern="0" spc="-21" dirty="0">
                <a:solidFill>
                  <a:srgbClr val="2B4150"/>
                </a:solidFill>
                <a:latin typeface="PT Serif" pitchFamily="34" charset="0"/>
                <a:ea typeface="PT Serif" pitchFamily="34" charset="-122"/>
                <a:cs typeface="PT Serif" pitchFamily="34" charset="-120"/>
              </a:rPr>
              <a:t>Khu vực làm việc gọn gàng giúp giảm nguy cơ trượt ngã và sự cố không mong muốn.</a:t>
            </a:r>
            <a:endParaRPr lang="en-US" sz="1400" dirty="0"/>
          </a:p>
        </p:txBody>
      </p:sp>
      <p:pic>
        <p:nvPicPr>
          <p:cNvPr id="16" name="Image 4" descr="preencoded.png"/>
          <p:cNvPicPr>
            <a:picLocks noChangeAspect="1"/>
          </p:cNvPicPr>
          <p:nvPr/>
        </p:nvPicPr>
        <p:blipFill>
          <a:blip r:embed="rId7"/>
          <a:stretch>
            <a:fillRect/>
          </a:stretch>
        </p:blipFill>
        <p:spPr>
          <a:xfrm>
            <a:off x="461605" y="6699706"/>
            <a:ext cx="659487" cy="1055251"/>
          </a:xfrm>
          <a:prstGeom prst="rect">
            <a:avLst/>
          </a:prstGeom>
        </p:spPr>
      </p:pic>
      <p:sp>
        <p:nvSpPr>
          <p:cNvPr id="17" name="Text 10"/>
          <p:cNvSpPr/>
          <p:nvPr/>
        </p:nvSpPr>
        <p:spPr>
          <a:xfrm>
            <a:off x="1318855" y="6942177"/>
            <a:ext cx="1940600" cy="206097"/>
          </a:xfrm>
          <a:prstGeom prst="rect">
            <a:avLst/>
          </a:prstGeom>
          <a:noFill/>
          <a:ln/>
        </p:spPr>
        <p:txBody>
          <a:bodyPr wrap="none" lIns="0" tIns="0" rIns="0" bIns="0" rtlCol="0" anchor="t"/>
          <a:lstStyle/>
          <a:p>
            <a:pPr marL="0" indent="0" algn="l">
              <a:lnSpc>
                <a:spcPts val="1600"/>
              </a:lnSpc>
              <a:buNone/>
            </a:pPr>
            <a:r>
              <a:rPr lang="en-US" b="1" kern="0" spc="-39" dirty="0">
                <a:solidFill>
                  <a:srgbClr val="2B4150"/>
                </a:solidFill>
                <a:latin typeface="Montserrat Thin" panose="00000300000000000000" pitchFamily="2" charset="0"/>
                <a:ea typeface="MuseoModerno Bold" pitchFamily="34" charset="-122"/>
                <a:cs typeface="MuseoModerno Bold" pitchFamily="34" charset="-120"/>
              </a:rPr>
              <a:t>Ghi chép và báo cáo sự cố</a:t>
            </a:r>
            <a:endParaRPr lang="en-US" dirty="0"/>
          </a:p>
        </p:txBody>
      </p:sp>
      <p:sp>
        <p:nvSpPr>
          <p:cNvPr id="18" name="Text 11"/>
          <p:cNvSpPr/>
          <p:nvPr/>
        </p:nvSpPr>
        <p:spPr>
          <a:xfrm>
            <a:off x="1318855" y="7227332"/>
            <a:ext cx="12849939" cy="210979"/>
          </a:xfrm>
          <a:prstGeom prst="rect">
            <a:avLst/>
          </a:prstGeom>
          <a:noFill/>
          <a:ln/>
        </p:spPr>
        <p:txBody>
          <a:bodyPr wrap="none" lIns="0" tIns="0" rIns="0" bIns="0" rtlCol="0" anchor="t"/>
          <a:lstStyle/>
          <a:p>
            <a:pPr marL="0" indent="0" algn="l">
              <a:lnSpc>
                <a:spcPts val="1650"/>
              </a:lnSpc>
              <a:buNone/>
            </a:pPr>
            <a:r>
              <a:rPr lang="en-US" sz="1400" kern="0" spc="-21" dirty="0">
                <a:solidFill>
                  <a:srgbClr val="2B4150"/>
                </a:solidFill>
                <a:latin typeface="PT Serif" pitchFamily="34" charset="0"/>
                <a:ea typeface="PT Serif" pitchFamily="34" charset="-122"/>
                <a:cs typeface="PT Serif" pitchFamily="34" charset="-120"/>
              </a:rPr>
              <a:t>Việc báo cáo sự cố giúp cải thiện quy trình an toàn và nâng cao hiệu quả bảo vệ lao động.</a:t>
            </a:r>
            <a:endParaRPr lang="en-US" sz="1400" dirty="0"/>
          </a:p>
        </p:txBody>
      </p:sp>
      <p:pic>
        <p:nvPicPr>
          <p:cNvPr id="19" name="Picture 18">
            <a:extLst>
              <a:ext uri="{FF2B5EF4-FFF2-40B4-BE49-F238E27FC236}">
                <a16:creationId xmlns:a16="http://schemas.microsoft.com/office/drawing/2014/main" id="{BB2833F3-189A-2CBB-078E-817E93975079}"/>
              </a:ext>
            </a:extLst>
          </p:cNvPr>
          <p:cNvPicPr>
            <a:picLocks noChangeAspect="1"/>
          </p:cNvPicPr>
          <p:nvPr/>
        </p:nvPicPr>
        <p:blipFill>
          <a:blip r:embed="rId8"/>
          <a:stretch>
            <a:fillRect/>
          </a:stretch>
        </p:blipFill>
        <p:spPr>
          <a:xfrm>
            <a:off x="12359041" y="7474877"/>
            <a:ext cx="2150334" cy="71186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4561046" y="366951"/>
            <a:ext cx="5508188" cy="2794159"/>
          </a:xfrm>
          <a:prstGeom prst="rect">
            <a:avLst/>
          </a:prstGeom>
        </p:spPr>
      </p:pic>
      <p:sp>
        <p:nvSpPr>
          <p:cNvPr id="3" name="Shape 0"/>
          <p:cNvSpPr/>
          <p:nvPr/>
        </p:nvSpPr>
        <p:spPr>
          <a:xfrm>
            <a:off x="466963" y="3377803"/>
            <a:ext cx="13696474" cy="15240"/>
          </a:xfrm>
          <a:prstGeom prst="roundRect">
            <a:avLst>
              <a:gd name="adj" fmla="val 367757"/>
            </a:avLst>
          </a:prstGeom>
          <a:solidFill>
            <a:srgbClr val="B9D0DE"/>
          </a:solidFill>
          <a:ln/>
        </p:spPr>
      </p:sp>
      <p:sp>
        <p:nvSpPr>
          <p:cNvPr id="5" name="Shape 2"/>
          <p:cNvSpPr/>
          <p:nvPr/>
        </p:nvSpPr>
        <p:spPr>
          <a:xfrm>
            <a:off x="7198400" y="3261062"/>
            <a:ext cx="233482" cy="233482"/>
          </a:xfrm>
          <a:prstGeom prst="roundRect">
            <a:avLst>
              <a:gd name="adj" fmla="val 24005"/>
            </a:avLst>
          </a:prstGeom>
          <a:solidFill>
            <a:srgbClr val="124E73"/>
          </a:solidFill>
          <a:ln w="7620">
            <a:solidFill>
              <a:srgbClr val="2B678C"/>
            </a:solidFill>
            <a:prstDash val="solid"/>
          </a:ln>
        </p:spPr>
      </p:sp>
      <p:sp>
        <p:nvSpPr>
          <p:cNvPr id="6" name="Text 3"/>
          <p:cNvSpPr/>
          <p:nvPr/>
        </p:nvSpPr>
        <p:spPr>
          <a:xfrm>
            <a:off x="5861387" y="3908756"/>
            <a:ext cx="2907625" cy="208478"/>
          </a:xfrm>
          <a:prstGeom prst="rect">
            <a:avLst/>
          </a:prstGeom>
          <a:noFill/>
          <a:ln/>
        </p:spPr>
        <p:txBody>
          <a:bodyPr wrap="none" lIns="0" tIns="0" rIns="0" bIns="0" rtlCol="0" anchor="t"/>
          <a:lstStyle/>
          <a:p>
            <a:pPr marL="0" indent="0" algn="ctr">
              <a:lnSpc>
                <a:spcPts val="1600"/>
              </a:lnSpc>
              <a:buNone/>
            </a:pPr>
            <a:r>
              <a:rPr lang="en-US" sz="3200" b="1" kern="0" spc="-39" dirty="0">
                <a:solidFill>
                  <a:srgbClr val="2B4150"/>
                </a:solidFill>
                <a:latin typeface="Montserrat Thin" panose="00000300000000000000" pitchFamily="2" charset="0"/>
                <a:ea typeface="MuseoModerno Bold" pitchFamily="34" charset="-122"/>
                <a:cs typeface="MuseoModerno Bold" pitchFamily="34" charset="-120"/>
              </a:rPr>
              <a:t>3. Xác định và đánh dấu vùng an toàn</a:t>
            </a:r>
            <a:endParaRPr lang="en-US" sz="3200" dirty="0"/>
          </a:p>
        </p:txBody>
      </p:sp>
      <p:sp>
        <p:nvSpPr>
          <p:cNvPr id="7" name="Shape 4"/>
          <p:cNvSpPr/>
          <p:nvPr/>
        </p:nvSpPr>
        <p:spPr>
          <a:xfrm>
            <a:off x="2069562" y="4405049"/>
            <a:ext cx="11339850" cy="783908"/>
          </a:xfrm>
          <a:prstGeom prst="roundRect">
            <a:avLst>
              <a:gd name="adj" fmla="val 7150"/>
            </a:avLst>
          </a:prstGeom>
          <a:solidFill>
            <a:srgbClr val="124E73"/>
          </a:solidFill>
          <a:ln w="7620">
            <a:solidFill>
              <a:srgbClr val="2B678C"/>
            </a:solidFill>
            <a:prstDash val="solid"/>
          </a:ln>
        </p:spPr>
      </p:sp>
      <p:sp>
        <p:nvSpPr>
          <p:cNvPr id="8" name="Text 5"/>
          <p:cNvSpPr/>
          <p:nvPr/>
        </p:nvSpPr>
        <p:spPr>
          <a:xfrm>
            <a:off x="2210532" y="4508515"/>
            <a:ext cx="1334983" cy="208478"/>
          </a:xfrm>
          <a:prstGeom prst="rect">
            <a:avLst/>
          </a:prstGeom>
          <a:noFill/>
          <a:ln/>
        </p:spPr>
        <p:txBody>
          <a:bodyPr wrap="none" lIns="0" tIns="0" rIns="0" bIns="0" rtlCol="0" anchor="t"/>
          <a:lstStyle/>
          <a:p>
            <a:pPr marL="0" indent="0">
              <a:lnSpc>
                <a:spcPts val="1600"/>
              </a:lnSpc>
              <a:buNone/>
            </a:pPr>
            <a:r>
              <a:rPr lang="en-US" b="1" kern="0" spc="-39" dirty="0">
                <a:solidFill>
                  <a:srgbClr val="FFFFFF"/>
                </a:solidFill>
                <a:latin typeface="Montserrat Thin" panose="00000300000000000000" pitchFamily="2" charset="0"/>
                <a:ea typeface="MuseoModerno Bold" pitchFamily="34" charset="-122"/>
                <a:cs typeface="MuseoModerno Bold" pitchFamily="34" charset="-120"/>
              </a:rPr>
              <a:t>Đánh giá rủi ro</a:t>
            </a:r>
            <a:endParaRPr lang="en-US" dirty="0"/>
          </a:p>
        </p:txBody>
      </p:sp>
      <p:sp>
        <p:nvSpPr>
          <p:cNvPr id="9" name="Text 6"/>
          <p:cNvSpPr/>
          <p:nvPr/>
        </p:nvSpPr>
        <p:spPr>
          <a:xfrm>
            <a:off x="2210532" y="4797003"/>
            <a:ext cx="10736656" cy="213479"/>
          </a:xfrm>
          <a:prstGeom prst="rect">
            <a:avLst/>
          </a:prstGeom>
          <a:noFill/>
          <a:ln/>
        </p:spPr>
        <p:txBody>
          <a:bodyPr wrap="none" lIns="0" tIns="0" rIns="0" bIns="0" rtlCol="0" anchor="t"/>
          <a:lstStyle/>
          <a:p>
            <a:pPr marL="0" indent="0">
              <a:lnSpc>
                <a:spcPts val="1650"/>
              </a:lnSpc>
              <a:buNone/>
            </a:pPr>
            <a:r>
              <a:rPr lang="en-US" sz="1400" kern="0" spc="-21" dirty="0">
                <a:solidFill>
                  <a:srgbClr val="FFFFFF"/>
                </a:solidFill>
                <a:latin typeface="PT Serif" pitchFamily="34" charset="0"/>
                <a:ea typeface="PT Serif" pitchFamily="34" charset="-122"/>
                <a:cs typeface="PT Serif" pitchFamily="34" charset="-120"/>
              </a:rPr>
              <a:t>Xác định các khu vực có nguy cơ cao và từ đó xác định kích thước và vị trí của vùng an toàn.</a:t>
            </a:r>
            <a:endParaRPr lang="en-US" sz="1400" dirty="0"/>
          </a:p>
        </p:txBody>
      </p:sp>
      <p:sp>
        <p:nvSpPr>
          <p:cNvPr id="10" name="Shape 7"/>
          <p:cNvSpPr/>
          <p:nvPr/>
        </p:nvSpPr>
        <p:spPr>
          <a:xfrm>
            <a:off x="2069562" y="5322306"/>
            <a:ext cx="11339850" cy="783908"/>
          </a:xfrm>
          <a:prstGeom prst="roundRect">
            <a:avLst>
              <a:gd name="adj" fmla="val 7150"/>
            </a:avLst>
          </a:prstGeom>
          <a:solidFill>
            <a:srgbClr val="124E73"/>
          </a:solidFill>
          <a:ln w="7620">
            <a:solidFill>
              <a:srgbClr val="2B678C"/>
            </a:solidFill>
            <a:prstDash val="solid"/>
          </a:ln>
        </p:spPr>
      </p:sp>
      <p:sp>
        <p:nvSpPr>
          <p:cNvPr id="11" name="Text 8"/>
          <p:cNvSpPr/>
          <p:nvPr/>
        </p:nvSpPr>
        <p:spPr>
          <a:xfrm>
            <a:off x="2210532" y="5425772"/>
            <a:ext cx="1461629" cy="208478"/>
          </a:xfrm>
          <a:prstGeom prst="rect">
            <a:avLst/>
          </a:prstGeom>
          <a:noFill/>
          <a:ln/>
        </p:spPr>
        <p:txBody>
          <a:bodyPr wrap="none" lIns="0" tIns="0" rIns="0" bIns="0" rtlCol="0" anchor="t"/>
          <a:lstStyle/>
          <a:p>
            <a:pPr marL="0" indent="0">
              <a:lnSpc>
                <a:spcPts val="1600"/>
              </a:lnSpc>
              <a:buNone/>
            </a:pPr>
            <a:r>
              <a:rPr lang="en-US" b="1" kern="0" spc="-39" dirty="0">
                <a:solidFill>
                  <a:srgbClr val="FFFFFF"/>
                </a:solidFill>
                <a:latin typeface="Montserrat Thin" panose="00000300000000000000" pitchFamily="2" charset="0"/>
                <a:ea typeface="MuseoModerno Bold" pitchFamily="34" charset="-122"/>
                <a:cs typeface="MuseoModerno Bold" pitchFamily="34" charset="-120"/>
              </a:rPr>
              <a:t>Đánh dấu vùng an toàn</a:t>
            </a:r>
            <a:endParaRPr lang="en-US" dirty="0"/>
          </a:p>
        </p:txBody>
      </p:sp>
      <p:sp>
        <p:nvSpPr>
          <p:cNvPr id="12" name="Text 9"/>
          <p:cNvSpPr/>
          <p:nvPr/>
        </p:nvSpPr>
        <p:spPr>
          <a:xfrm>
            <a:off x="2210532" y="5714260"/>
            <a:ext cx="10736656" cy="213479"/>
          </a:xfrm>
          <a:prstGeom prst="rect">
            <a:avLst/>
          </a:prstGeom>
          <a:noFill/>
          <a:ln/>
        </p:spPr>
        <p:txBody>
          <a:bodyPr wrap="none" lIns="0" tIns="0" rIns="0" bIns="0" rtlCol="0" anchor="t"/>
          <a:lstStyle/>
          <a:p>
            <a:pPr marL="0" indent="0">
              <a:lnSpc>
                <a:spcPts val="1650"/>
              </a:lnSpc>
              <a:buNone/>
            </a:pPr>
            <a:r>
              <a:rPr lang="en-US" sz="1400" kern="0" spc="-21" dirty="0">
                <a:solidFill>
                  <a:srgbClr val="FFFFFF"/>
                </a:solidFill>
                <a:latin typeface="PT Serif" pitchFamily="34" charset="0"/>
                <a:ea typeface="PT Serif" pitchFamily="34" charset="-122"/>
                <a:cs typeface="PT Serif" pitchFamily="34" charset="-120"/>
              </a:rPr>
              <a:t>Sử dụng biển báo, dây chắn và hình ảnh minh họa rõ ràng để làm rõ ràng khoảng cách an toàn giữa người vận hành và các bộ phận nguy hiểm.</a:t>
            </a:r>
            <a:endParaRPr lang="en-US" sz="1400" dirty="0"/>
          </a:p>
        </p:txBody>
      </p:sp>
      <p:sp>
        <p:nvSpPr>
          <p:cNvPr id="13" name="Shape 10"/>
          <p:cNvSpPr/>
          <p:nvPr/>
        </p:nvSpPr>
        <p:spPr>
          <a:xfrm>
            <a:off x="2069562" y="6202060"/>
            <a:ext cx="11339850" cy="783908"/>
          </a:xfrm>
          <a:prstGeom prst="roundRect">
            <a:avLst>
              <a:gd name="adj" fmla="val 7150"/>
            </a:avLst>
          </a:prstGeom>
          <a:solidFill>
            <a:srgbClr val="124E73"/>
          </a:solidFill>
          <a:ln w="7620">
            <a:solidFill>
              <a:srgbClr val="2B678C"/>
            </a:solidFill>
            <a:prstDash val="solid"/>
          </a:ln>
        </p:spPr>
      </p:sp>
      <p:sp>
        <p:nvSpPr>
          <p:cNvPr id="14" name="Text 11"/>
          <p:cNvSpPr/>
          <p:nvPr/>
        </p:nvSpPr>
        <p:spPr>
          <a:xfrm>
            <a:off x="2210532" y="6343030"/>
            <a:ext cx="1334983" cy="208478"/>
          </a:xfrm>
          <a:prstGeom prst="rect">
            <a:avLst/>
          </a:prstGeom>
          <a:noFill/>
          <a:ln/>
        </p:spPr>
        <p:txBody>
          <a:bodyPr wrap="none" lIns="0" tIns="0" rIns="0" bIns="0" rtlCol="0" anchor="t"/>
          <a:lstStyle/>
          <a:p>
            <a:pPr marL="0" indent="0">
              <a:lnSpc>
                <a:spcPts val="1600"/>
              </a:lnSpc>
              <a:buNone/>
            </a:pPr>
            <a:r>
              <a:rPr lang="en-US" b="1" kern="0" spc="-39" dirty="0">
                <a:solidFill>
                  <a:srgbClr val="FFFFFF"/>
                </a:solidFill>
                <a:latin typeface="Montserrat Thin" panose="00000300000000000000" pitchFamily="2" charset="0"/>
                <a:ea typeface="MuseoModerno Bold" pitchFamily="34" charset="-122"/>
                <a:cs typeface="MuseoModerno Bold" pitchFamily="34" charset="-120"/>
              </a:rPr>
              <a:t>Đào tạo nhân viên</a:t>
            </a:r>
            <a:endParaRPr lang="en-US" dirty="0"/>
          </a:p>
        </p:txBody>
      </p:sp>
      <p:sp>
        <p:nvSpPr>
          <p:cNvPr id="15" name="Text 12"/>
          <p:cNvSpPr/>
          <p:nvPr/>
        </p:nvSpPr>
        <p:spPr>
          <a:xfrm>
            <a:off x="2210532" y="6631518"/>
            <a:ext cx="10736656" cy="213479"/>
          </a:xfrm>
          <a:prstGeom prst="rect">
            <a:avLst/>
          </a:prstGeom>
          <a:noFill/>
          <a:ln/>
        </p:spPr>
        <p:txBody>
          <a:bodyPr wrap="none" lIns="0" tIns="0" rIns="0" bIns="0" rtlCol="0" anchor="t"/>
          <a:lstStyle/>
          <a:p>
            <a:pPr marL="0" indent="0">
              <a:lnSpc>
                <a:spcPts val="1650"/>
              </a:lnSpc>
              <a:buNone/>
            </a:pPr>
            <a:r>
              <a:rPr lang="en-US" sz="1400" kern="0" spc="-21" dirty="0">
                <a:solidFill>
                  <a:srgbClr val="FFFFFF"/>
                </a:solidFill>
                <a:latin typeface="PT Serif" pitchFamily="34" charset="0"/>
                <a:ea typeface="PT Serif" pitchFamily="34" charset="-122"/>
                <a:cs typeface="PT Serif" pitchFamily="34" charset="-120"/>
              </a:rPr>
              <a:t>Tổ chức các buổi đào tạo để tăng cường ý thức an toàn và nhấn mạnh sự quan trọng của việc tuân thủ quy định về vùng an toàn.</a:t>
            </a:r>
            <a:endParaRPr lang="en-US" sz="1400" dirty="0"/>
          </a:p>
        </p:txBody>
      </p:sp>
      <p:sp>
        <p:nvSpPr>
          <p:cNvPr id="16" name="Shape 13"/>
          <p:cNvSpPr/>
          <p:nvPr/>
        </p:nvSpPr>
        <p:spPr>
          <a:xfrm>
            <a:off x="2069562" y="7119317"/>
            <a:ext cx="11339850" cy="783908"/>
          </a:xfrm>
          <a:prstGeom prst="roundRect">
            <a:avLst>
              <a:gd name="adj" fmla="val 7150"/>
            </a:avLst>
          </a:prstGeom>
          <a:solidFill>
            <a:srgbClr val="124E73"/>
          </a:solidFill>
          <a:ln w="7620">
            <a:solidFill>
              <a:srgbClr val="2B678C"/>
            </a:solidFill>
            <a:prstDash val="solid"/>
          </a:ln>
        </p:spPr>
      </p:sp>
      <p:sp>
        <p:nvSpPr>
          <p:cNvPr id="17" name="Text 14"/>
          <p:cNvSpPr/>
          <p:nvPr/>
        </p:nvSpPr>
        <p:spPr>
          <a:xfrm>
            <a:off x="2210532" y="7260287"/>
            <a:ext cx="1986703" cy="208478"/>
          </a:xfrm>
          <a:prstGeom prst="rect">
            <a:avLst/>
          </a:prstGeom>
          <a:noFill/>
          <a:ln/>
        </p:spPr>
        <p:txBody>
          <a:bodyPr wrap="none" lIns="0" tIns="0" rIns="0" bIns="0" rtlCol="0" anchor="t"/>
          <a:lstStyle/>
          <a:p>
            <a:pPr marL="0" indent="0">
              <a:lnSpc>
                <a:spcPts val="1600"/>
              </a:lnSpc>
              <a:buNone/>
            </a:pPr>
            <a:r>
              <a:rPr lang="en-US" b="1" kern="0" spc="-39" dirty="0">
                <a:solidFill>
                  <a:srgbClr val="FFFFFF"/>
                </a:solidFill>
                <a:latin typeface="Montserrat Thin" panose="00000300000000000000" pitchFamily="2" charset="0"/>
                <a:ea typeface="MuseoModerno Bold" pitchFamily="34" charset="-122"/>
                <a:cs typeface="MuseoModerno Bold" pitchFamily="34" charset="-120"/>
              </a:rPr>
              <a:t>Tạo môi trường làm việc an toàn</a:t>
            </a:r>
            <a:endParaRPr lang="en-US" dirty="0"/>
          </a:p>
        </p:txBody>
      </p:sp>
      <p:sp>
        <p:nvSpPr>
          <p:cNvPr id="18" name="Text 15"/>
          <p:cNvSpPr/>
          <p:nvPr/>
        </p:nvSpPr>
        <p:spPr>
          <a:xfrm>
            <a:off x="2210532" y="7548775"/>
            <a:ext cx="10736656" cy="213479"/>
          </a:xfrm>
          <a:prstGeom prst="rect">
            <a:avLst/>
          </a:prstGeom>
          <a:noFill/>
          <a:ln/>
        </p:spPr>
        <p:txBody>
          <a:bodyPr wrap="none" lIns="0" tIns="0" rIns="0" bIns="0" rtlCol="0" anchor="t"/>
          <a:lstStyle/>
          <a:p>
            <a:pPr marL="0" indent="0">
              <a:lnSpc>
                <a:spcPts val="1650"/>
              </a:lnSpc>
              <a:buNone/>
            </a:pPr>
            <a:r>
              <a:rPr lang="en-US" sz="1400" kern="0" spc="-21" dirty="0">
                <a:solidFill>
                  <a:srgbClr val="FFFFFF"/>
                </a:solidFill>
                <a:latin typeface="PT Serif" pitchFamily="34" charset="0"/>
                <a:ea typeface="PT Serif" pitchFamily="34" charset="-122"/>
                <a:cs typeface="PT Serif" pitchFamily="34" charset="-120"/>
              </a:rPr>
              <a:t>Giúp nhân viên duy trì tập trung và tạo ra một môi trường làm việc hiệu quả, giảm thiểu rủi ro tai nạn.</a:t>
            </a:r>
            <a:endParaRPr lang="en-US" sz="1400" dirty="0"/>
          </a:p>
        </p:txBody>
      </p:sp>
      <p:pic>
        <p:nvPicPr>
          <p:cNvPr id="19" name="Picture 18">
            <a:extLst>
              <a:ext uri="{FF2B5EF4-FFF2-40B4-BE49-F238E27FC236}">
                <a16:creationId xmlns:a16="http://schemas.microsoft.com/office/drawing/2014/main" id="{1821DC0E-3A01-1A5D-54AC-4BE3EEFB7A1C}"/>
              </a:ext>
            </a:extLst>
          </p:cNvPr>
          <p:cNvPicPr>
            <a:picLocks noChangeAspect="1"/>
          </p:cNvPicPr>
          <p:nvPr/>
        </p:nvPicPr>
        <p:blipFill>
          <a:blip r:embed="rId4"/>
          <a:stretch>
            <a:fillRect/>
          </a:stretch>
        </p:blipFill>
        <p:spPr>
          <a:xfrm>
            <a:off x="12359041" y="7474877"/>
            <a:ext cx="2150334" cy="71186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 0"/>
          <p:cNvSpPr/>
          <p:nvPr/>
        </p:nvSpPr>
        <p:spPr>
          <a:xfrm>
            <a:off x="793790" y="991910"/>
            <a:ext cx="13042821" cy="30480"/>
          </a:xfrm>
          <a:prstGeom prst="roundRect">
            <a:avLst>
              <a:gd name="adj" fmla="val 312558"/>
            </a:avLst>
          </a:prstGeom>
          <a:solidFill>
            <a:srgbClr val="B9D0DE"/>
          </a:solidFill>
          <a:ln/>
        </p:spPr>
      </p:sp>
      <p:sp>
        <p:nvSpPr>
          <p:cNvPr id="3" name="Shape 1"/>
          <p:cNvSpPr/>
          <p:nvPr/>
        </p:nvSpPr>
        <p:spPr>
          <a:xfrm>
            <a:off x="7299841" y="991850"/>
            <a:ext cx="30480" cy="793790"/>
          </a:xfrm>
          <a:prstGeom prst="roundRect">
            <a:avLst>
              <a:gd name="adj" fmla="val 312558"/>
            </a:avLst>
          </a:prstGeom>
          <a:solidFill>
            <a:srgbClr val="2B678C"/>
          </a:solidFill>
          <a:ln/>
        </p:spPr>
      </p:sp>
      <p:sp>
        <p:nvSpPr>
          <p:cNvPr id="4" name="Shape 2"/>
          <p:cNvSpPr/>
          <p:nvPr/>
        </p:nvSpPr>
        <p:spPr>
          <a:xfrm>
            <a:off x="7116723" y="793492"/>
            <a:ext cx="396835" cy="396835"/>
          </a:xfrm>
          <a:prstGeom prst="roundRect">
            <a:avLst>
              <a:gd name="adj" fmla="val 24007"/>
            </a:avLst>
          </a:prstGeom>
          <a:solidFill>
            <a:srgbClr val="124E73"/>
          </a:solidFill>
          <a:ln w="7620">
            <a:solidFill>
              <a:srgbClr val="2B678C"/>
            </a:solidFill>
            <a:prstDash val="solid"/>
          </a:ln>
        </p:spPr>
      </p:sp>
      <p:sp>
        <p:nvSpPr>
          <p:cNvPr id="5" name="Text 3"/>
          <p:cNvSpPr/>
          <p:nvPr/>
        </p:nvSpPr>
        <p:spPr>
          <a:xfrm>
            <a:off x="5080992" y="2012633"/>
            <a:ext cx="4468297" cy="354330"/>
          </a:xfrm>
          <a:prstGeom prst="rect">
            <a:avLst/>
          </a:prstGeom>
          <a:noFill/>
          <a:ln/>
        </p:spPr>
        <p:txBody>
          <a:bodyPr wrap="none" lIns="0" tIns="0" rIns="0" bIns="0" rtlCol="0" anchor="t"/>
          <a:lstStyle/>
          <a:p>
            <a:pPr marL="0" indent="0" algn="ctr">
              <a:lnSpc>
                <a:spcPts val="2750"/>
              </a:lnSpc>
              <a:buNone/>
            </a:pPr>
            <a:r>
              <a:rPr lang="en-US" sz="2800" b="1" kern="0" spc="-67" dirty="0">
                <a:solidFill>
                  <a:srgbClr val="2B4150"/>
                </a:solidFill>
                <a:latin typeface="Montserrat Thin" panose="00000300000000000000" pitchFamily="2" charset="0"/>
                <a:ea typeface="MuseoModerno Bold" pitchFamily="34" charset="-122"/>
                <a:cs typeface="MuseoModerno Bold" pitchFamily="34" charset="-120"/>
              </a:rPr>
              <a:t>4. Sử dụng thiết bị bảo hộ cá nhân</a:t>
            </a:r>
            <a:endParaRPr lang="en-US" sz="2800" dirty="0"/>
          </a:p>
        </p:txBody>
      </p:sp>
      <p:pic>
        <p:nvPicPr>
          <p:cNvPr id="6" name="Image 0" descr="preencoded.png"/>
          <p:cNvPicPr>
            <a:picLocks noChangeAspect="1"/>
          </p:cNvPicPr>
          <p:nvPr/>
        </p:nvPicPr>
        <p:blipFill>
          <a:blip r:embed="rId3"/>
          <a:stretch>
            <a:fillRect/>
          </a:stretch>
        </p:blipFill>
        <p:spPr>
          <a:xfrm>
            <a:off x="4542830" y="2622113"/>
            <a:ext cx="5544622" cy="2421255"/>
          </a:xfrm>
          <a:prstGeom prst="rect">
            <a:avLst/>
          </a:prstGeom>
        </p:spPr>
      </p:pic>
      <p:sp>
        <p:nvSpPr>
          <p:cNvPr id="7" name="Text 4"/>
          <p:cNvSpPr/>
          <p:nvPr/>
        </p:nvSpPr>
        <p:spPr>
          <a:xfrm>
            <a:off x="1020604" y="5298519"/>
            <a:ext cx="12589193"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Găng tay bảo hộ</a:t>
            </a:r>
            <a:r>
              <a:rPr lang="en-US" sz="1750" kern="0" spc="-36" dirty="0">
                <a:solidFill>
                  <a:srgbClr val="2B4150"/>
                </a:solidFill>
                <a:latin typeface="PT Serif" pitchFamily="34" charset="0"/>
                <a:ea typeface="PT Serif" pitchFamily="34" charset="-122"/>
                <a:cs typeface="PT Serif" pitchFamily="34" charset="-120"/>
              </a:rPr>
              <a:t> Giúp bảo vệ tay khỏi lưỡi cắt sắc bén và thực phẩm đông lạnh, giảm nguy cơ đứt tay hoặc tổn thương khi tiếp xúc với vật liệu lạnh.</a:t>
            </a:r>
            <a:endParaRPr lang="en-US" sz="1750" dirty="0"/>
          </a:p>
        </p:txBody>
      </p:sp>
      <p:sp>
        <p:nvSpPr>
          <p:cNvPr id="8" name="Text 5"/>
          <p:cNvSpPr/>
          <p:nvPr/>
        </p:nvSpPr>
        <p:spPr>
          <a:xfrm>
            <a:off x="1020604" y="6103620"/>
            <a:ext cx="12589193" cy="362903"/>
          </a:xfrm>
          <a:prstGeom prst="rect">
            <a:avLst/>
          </a:prstGeom>
          <a:noFill/>
          <a:ln/>
        </p:spPr>
        <p:txBody>
          <a:bodyPr wrap="non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Kính bảo hộ</a:t>
            </a:r>
            <a:r>
              <a:rPr lang="en-US" sz="1750" kern="0" spc="-36" dirty="0">
                <a:solidFill>
                  <a:srgbClr val="2B4150"/>
                </a:solidFill>
                <a:latin typeface="PT Serif" pitchFamily="34" charset="0"/>
                <a:ea typeface="PT Serif" pitchFamily="34" charset="-122"/>
                <a:cs typeface="PT Serif" pitchFamily="34" charset="-120"/>
              </a:rPr>
              <a:t> bảo vệ cho mắt khi có nguy cơ bụi hoặc mảnh vụn bay vào mắt trong quá trình vận hành.</a:t>
            </a:r>
            <a:endParaRPr lang="en-US" sz="1750" dirty="0"/>
          </a:p>
        </p:txBody>
      </p:sp>
      <p:sp>
        <p:nvSpPr>
          <p:cNvPr id="9" name="Text 6"/>
          <p:cNvSpPr/>
          <p:nvPr/>
        </p:nvSpPr>
        <p:spPr>
          <a:xfrm>
            <a:off x="1020604" y="6545818"/>
            <a:ext cx="12589193" cy="362903"/>
          </a:xfrm>
          <a:prstGeom prst="rect">
            <a:avLst/>
          </a:prstGeom>
          <a:noFill/>
          <a:ln/>
        </p:spPr>
        <p:txBody>
          <a:bodyPr wrap="non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Giày bảo hộ chống trượt</a:t>
            </a:r>
            <a:r>
              <a:rPr lang="en-US" sz="1750" kern="0" spc="-36" dirty="0">
                <a:solidFill>
                  <a:srgbClr val="2B4150"/>
                </a:solidFill>
                <a:latin typeface="PT Serif" pitchFamily="34" charset="0"/>
                <a:ea typeface="PT Serif" pitchFamily="34" charset="-122"/>
                <a:cs typeface="PT Serif" pitchFamily="34" charset="-120"/>
              </a:rPr>
              <a:t>: Giúp ổn định khi làm việc trên nền ẩm ướt, giảm thiểu nguy cơ trượt ngã.</a:t>
            </a:r>
            <a:endParaRPr lang="en-US" sz="1750" dirty="0"/>
          </a:p>
        </p:txBody>
      </p:sp>
      <p:sp>
        <p:nvSpPr>
          <p:cNvPr id="10" name="Text 7"/>
          <p:cNvSpPr/>
          <p:nvPr/>
        </p:nvSpPr>
        <p:spPr>
          <a:xfrm>
            <a:off x="1020604" y="6988016"/>
            <a:ext cx="12589193" cy="362903"/>
          </a:xfrm>
          <a:prstGeom prst="rect">
            <a:avLst/>
          </a:prstGeom>
          <a:noFill/>
          <a:ln/>
        </p:spPr>
        <p:txBody>
          <a:bodyPr wrap="non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Quần áo bảo hộ</a:t>
            </a:r>
            <a:r>
              <a:rPr lang="en-US" sz="1750" kern="0" spc="-36" dirty="0">
                <a:solidFill>
                  <a:srgbClr val="2B4150"/>
                </a:solidFill>
                <a:latin typeface="PT Serif" pitchFamily="34" charset="0"/>
                <a:ea typeface="PT Serif" pitchFamily="34" charset="-122"/>
                <a:cs typeface="PT Serif" pitchFamily="34" charset="-120"/>
              </a:rPr>
              <a:t>: Bảo vệ cơ thể khỏi các chất lỏng, mảnh vụn hoặc các yếu tố khác trong môi trường làm việc.</a:t>
            </a:r>
            <a:endParaRPr lang="en-US" sz="1750" dirty="0"/>
          </a:p>
        </p:txBody>
      </p:sp>
      <p:pic>
        <p:nvPicPr>
          <p:cNvPr id="11" name="Picture 10">
            <a:extLst>
              <a:ext uri="{FF2B5EF4-FFF2-40B4-BE49-F238E27FC236}">
                <a16:creationId xmlns:a16="http://schemas.microsoft.com/office/drawing/2014/main" id="{F20B99BA-DF9A-6C13-57E6-05A2CF60A1B3}"/>
              </a:ext>
            </a:extLst>
          </p:cNvPr>
          <p:cNvPicPr>
            <a:picLocks noChangeAspect="1"/>
          </p:cNvPicPr>
          <p:nvPr/>
        </p:nvPicPr>
        <p:blipFill>
          <a:blip r:embed="rId4"/>
          <a:stretch>
            <a:fillRect/>
          </a:stretch>
        </p:blipFill>
        <p:spPr>
          <a:xfrm>
            <a:off x="12359041" y="7474877"/>
            <a:ext cx="2150334" cy="71186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3617595" y="636746"/>
            <a:ext cx="7395091" cy="3079671"/>
          </a:xfrm>
          <a:prstGeom prst="rect">
            <a:avLst/>
          </a:prstGeom>
        </p:spPr>
      </p:pic>
      <p:sp>
        <p:nvSpPr>
          <p:cNvPr id="3" name="Shape 0"/>
          <p:cNvSpPr/>
          <p:nvPr/>
        </p:nvSpPr>
        <p:spPr>
          <a:xfrm>
            <a:off x="627817" y="4007882"/>
            <a:ext cx="13374767" cy="22860"/>
          </a:xfrm>
          <a:prstGeom prst="roundRect">
            <a:avLst>
              <a:gd name="adj" fmla="val 329600"/>
            </a:avLst>
          </a:prstGeom>
          <a:solidFill>
            <a:srgbClr val="B9D0DE"/>
          </a:solidFill>
          <a:ln/>
        </p:spPr>
      </p:sp>
      <p:sp>
        <p:nvSpPr>
          <p:cNvPr id="4" name="Shape 1"/>
          <p:cNvSpPr/>
          <p:nvPr/>
        </p:nvSpPr>
        <p:spPr>
          <a:xfrm>
            <a:off x="7303770" y="3918109"/>
            <a:ext cx="22860" cy="627817"/>
          </a:xfrm>
          <a:prstGeom prst="roundRect">
            <a:avLst>
              <a:gd name="adj" fmla="val 329600"/>
            </a:avLst>
          </a:prstGeom>
          <a:solidFill>
            <a:srgbClr val="2B678C"/>
          </a:solidFill>
          <a:ln/>
        </p:spPr>
      </p:sp>
      <p:sp>
        <p:nvSpPr>
          <p:cNvPr id="5" name="Shape 2"/>
          <p:cNvSpPr/>
          <p:nvPr/>
        </p:nvSpPr>
        <p:spPr>
          <a:xfrm>
            <a:off x="7158276" y="3850958"/>
            <a:ext cx="313849" cy="313849"/>
          </a:xfrm>
          <a:prstGeom prst="roundRect">
            <a:avLst>
              <a:gd name="adj" fmla="val 24007"/>
            </a:avLst>
          </a:prstGeom>
          <a:solidFill>
            <a:srgbClr val="124E73"/>
          </a:solidFill>
          <a:ln w="7620">
            <a:solidFill>
              <a:srgbClr val="2B678C"/>
            </a:solidFill>
            <a:prstDash val="solid"/>
          </a:ln>
        </p:spPr>
      </p:sp>
      <p:sp>
        <p:nvSpPr>
          <p:cNvPr id="6" name="Text 3"/>
          <p:cNvSpPr/>
          <p:nvPr/>
        </p:nvSpPr>
        <p:spPr>
          <a:xfrm>
            <a:off x="5535454" y="4815126"/>
            <a:ext cx="3559373" cy="280154"/>
          </a:xfrm>
          <a:prstGeom prst="rect">
            <a:avLst/>
          </a:prstGeom>
          <a:noFill/>
          <a:ln/>
        </p:spPr>
        <p:txBody>
          <a:bodyPr wrap="none" lIns="0" tIns="0" rIns="0" bIns="0" rtlCol="0" anchor="t"/>
          <a:lstStyle/>
          <a:p>
            <a:pPr marL="0" indent="0" algn="ctr">
              <a:lnSpc>
                <a:spcPts val="2200"/>
              </a:lnSpc>
              <a:buNone/>
            </a:pPr>
            <a:r>
              <a:rPr lang="en-US" sz="2800" b="1" kern="0" spc="-53" dirty="0">
                <a:solidFill>
                  <a:srgbClr val="2B4150"/>
                </a:solidFill>
                <a:latin typeface="Montserrat Thin" panose="00000300000000000000" pitchFamily="2" charset="0"/>
                <a:ea typeface="MuseoModerno Bold" pitchFamily="34" charset="-122"/>
                <a:cs typeface="MuseoModerno Bold" pitchFamily="34" charset="-120"/>
              </a:rPr>
              <a:t>5. Quy trình khẩn cấp và phản ứng</a:t>
            </a:r>
            <a:endParaRPr lang="en-US" sz="2800" dirty="0"/>
          </a:p>
        </p:txBody>
      </p:sp>
      <p:sp>
        <p:nvSpPr>
          <p:cNvPr id="7" name="Shape 4"/>
          <p:cNvSpPr/>
          <p:nvPr/>
        </p:nvSpPr>
        <p:spPr>
          <a:xfrm>
            <a:off x="885468" y="5297091"/>
            <a:ext cx="22860" cy="2295644"/>
          </a:xfrm>
          <a:prstGeom prst="roundRect">
            <a:avLst>
              <a:gd name="adj" fmla="val 329600"/>
            </a:avLst>
          </a:prstGeom>
          <a:solidFill>
            <a:srgbClr val="B9D0DE"/>
          </a:solidFill>
          <a:ln/>
        </p:spPr>
      </p:sp>
      <p:sp>
        <p:nvSpPr>
          <p:cNvPr id="8" name="Shape 5"/>
          <p:cNvSpPr/>
          <p:nvPr/>
        </p:nvSpPr>
        <p:spPr>
          <a:xfrm>
            <a:off x="695087" y="5498902"/>
            <a:ext cx="403622" cy="403622"/>
          </a:xfrm>
          <a:prstGeom prst="roundRect">
            <a:avLst>
              <a:gd name="adj" fmla="val 18668"/>
            </a:avLst>
          </a:prstGeom>
          <a:solidFill>
            <a:srgbClr val="124E73"/>
          </a:solidFill>
          <a:ln w="7620">
            <a:solidFill>
              <a:srgbClr val="2B678C"/>
            </a:solidFill>
            <a:prstDash val="solid"/>
          </a:ln>
        </p:spPr>
      </p:sp>
      <p:sp>
        <p:nvSpPr>
          <p:cNvPr id="9" name="Text 6"/>
          <p:cNvSpPr/>
          <p:nvPr/>
        </p:nvSpPr>
        <p:spPr>
          <a:xfrm>
            <a:off x="835700" y="5566172"/>
            <a:ext cx="122396" cy="269081"/>
          </a:xfrm>
          <a:prstGeom prst="rect">
            <a:avLst/>
          </a:prstGeom>
          <a:noFill/>
          <a:ln/>
        </p:spPr>
        <p:txBody>
          <a:bodyPr wrap="none" lIns="0" tIns="0" rIns="0" bIns="0" rtlCol="0" anchor="t"/>
          <a:lstStyle/>
          <a:p>
            <a:pPr marL="0" indent="0" algn="ctr">
              <a:lnSpc>
                <a:spcPts val="2100"/>
              </a:lnSpc>
              <a:buNone/>
            </a:pPr>
            <a:r>
              <a:rPr lang="en-US" sz="2100" b="1" kern="0" spc="-64" dirty="0">
                <a:solidFill>
                  <a:srgbClr val="FFFFFF"/>
                </a:solidFill>
                <a:latin typeface="Montserrat Thin" panose="00000300000000000000" pitchFamily="2" charset="0"/>
                <a:ea typeface="MuseoModerno Bold" pitchFamily="34" charset="-122"/>
                <a:cs typeface="MuseoModerno Bold" pitchFamily="34" charset="-120"/>
              </a:rPr>
              <a:t>1</a:t>
            </a:r>
            <a:endParaRPr lang="en-US" sz="2100" dirty="0"/>
          </a:p>
        </p:txBody>
      </p:sp>
      <p:sp>
        <p:nvSpPr>
          <p:cNvPr id="10" name="Text 7"/>
          <p:cNvSpPr/>
          <p:nvPr/>
        </p:nvSpPr>
        <p:spPr>
          <a:xfrm>
            <a:off x="1255633" y="5476399"/>
            <a:ext cx="12746950" cy="287060"/>
          </a:xfrm>
          <a:prstGeom prst="rect">
            <a:avLst/>
          </a:prstGeom>
          <a:noFill/>
          <a:ln/>
        </p:spPr>
        <p:txBody>
          <a:bodyPr wrap="none" lIns="0" tIns="0" rIns="0" bIns="0" rtlCol="0" anchor="t"/>
          <a:lstStyle/>
          <a:p>
            <a:pPr marL="0" indent="0" algn="l">
              <a:lnSpc>
                <a:spcPts val="2250"/>
              </a:lnSpc>
              <a:buNone/>
            </a:pPr>
            <a:r>
              <a:rPr lang="en-US" sz="1400" kern="0" spc="-28" dirty="0">
                <a:solidFill>
                  <a:srgbClr val="2B4150"/>
                </a:solidFill>
                <a:latin typeface="PT Serif" pitchFamily="34" charset="0"/>
                <a:ea typeface="PT Serif" pitchFamily="34" charset="-122"/>
                <a:cs typeface="PT Serif" pitchFamily="34" charset="-120"/>
              </a:rPr>
              <a:t>Khi phát hiện dấu hiệu bất thường như tiếng ồn lạ hoặc rung động mạnh, </a:t>
            </a:r>
            <a:r>
              <a:rPr lang="en-US" sz="1400" b="1" kern="0" spc="-28" dirty="0">
                <a:solidFill>
                  <a:srgbClr val="2B4150"/>
                </a:solidFill>
                <a:latin typeface="PT Serif" pitchFamily="34" charset="0"/>
                <a:ea typeface="PT Serif" pitchFamily="34" charset="-122"/>
                <a:cs typeface="PT Serif" pitchFamily="34" charset="-120"/>
              </a:rPr>
              <a:t>người vận hành cần ngay lập tức dừng máy</a:t>
            </a:r>
            <a:r>
              <a:rPr lang="en-US" sz="1400" kern="0" spc="-28" dirty="0">
                <a:solidFill>
                  <a:srgbClr val="2B4150"/>
                </a:solidFill>
                <a:latin typeface="PT Serif" pitchFamily="34" charset="0"/>
                <a:ea typeface="PT Serif" pitchFamily="34" charset="-122"/>
                <a:cs typeface="PT Serif" pitchFamily="34" charset="-120"/>
              </a:rPr>
              <a:t> và thông báo cho quản lý hoặc đội bảo trì.</a:t>
            </a:r>
            <a:endParaRPr lang="en-US" sz="1400" dirty="0"/>
          </a:p>
        </p:txBody>
      </p:sp>
      <p:sp>
        <p:nvSpPr>
          <p:cNvPr id="11" name="Shape 8"/>
          <p:cNvSpPr/>
          <p:nvPr/>
        </p:nvSpPr>
        <p:spPr>
          <a:xfrm>
            <a:off x="695087" y="6323886"/>
            <a:ext cx="403622" cy="403622"/>
          </a:xfrm>
          <a:prstGeom prst="roundRect">
            <a:avLst>
              <a:gd name="adj" fmla="val 18668"/>
            </a:avLst>
          </a:prstGeom>
          <a:solidFill>
            <a:srgbClr val="124E73"/>
          </a:solidFill>
          <a:ln w="7620">
            <a:solidFill>
              <a:srgbClr val="2B678C"/>
            </a:solidFill>
            <a:prstDash val="solid"/>
          </a:ln>
        </p:spPr>
      </p:sp>
      <p:sp>
        <p:nvSpPr>
          <p:cNvPr id="12" name="Text 9"/>
          <p:cNvSpPr/>
          <p:nvPr/>
        </p:nvSpPr>
        <p:spPr>
          <a:xfrm>
            <a:off x="824508" y="6391156"/>
            <a:ext cx="144780" cy="269081"/>
          </a:xfrm>
          <a:prstGeom prst="rect">
            <a:avLst/>
          </a:prstGeom>
          <a:noFill/>
          <a:ln/>
        </p:spPr>
        <p:txBody>
          <a:bodyPr wrap="none" lIns="0" tIns="0" rIns="0" bIns="0" rtlCol="0" anchor="t"/>
          <a:lstStyle/>
          <a:p>
            <a:pPr marL="0" indent="0" algn="ctr">
              <a:lnSpc>
                <a:spcPts val="2100"/>
              </a:lnSpc>
              <a:buNone/>
            </a:pPr>
            <a:r>
              <a:rPr lang="en-US" sz="2100" b="1" kern="0" spc="-64" dirty="0">
                <a:solidFill>
                  <a:srgbClr val="FFFFFF"/>
                </a:solidFill>
                <a:latin typeface="Montserrat Thin" panose="00000300000000000000" pitchFamily="2" charset="0"/>
                <a:ea typeface="MuseoModerno Bold" pitchFamily="34" charset="-122"/>
                <a:cs typeface="MuseoModerno Bold" pitchFamily="34" charset="-120"/>
              </a:rPr>
              <a:t>2</a:t>
            </a:r>
            <a:endParaRPr lang="en-US" sz="2100" dirty="0"/>
          </a:p>
        </p:txBody>
      </p:sp>
      <p:sp>
        <p:nvSpPr>
          <p:cNvPr id="13" name="Text 10"/>
          <p:cNvSpPr/>
          <p:nvPr/>
        </p:nvSpPr>
        <p:spPr>
          <a:xfrm>
            <a:off x="1255633" y="6301383"/>
            <a:ext cx="12746950" cy="287060"/>
          </a:xfrm>
          <a:prstGeom prst="rect">
            <a:avLst/>
          </a:prstGeom>
          <a:noFill/>
          <a:ln/>
        </p:spPr>
        <p:txBody>
          <a:bodyPr wrap="none" lIns="0" tIns="0" rIns="0" bIns="0" rtlCol="0" anchor="t"/>
          <a:lstStyle/>
          <a:p>
            <a:pPr marL="0" indent="0" algn="l">
              <a:lnSpc>
                <a:spcPts val="2250"/>
              </a:lnSpc>
              <a:buNone/>
            </a:pPr>
            <a:r>
              <a:rPr lang="en-US" sz="1400" b="1" kern="0" spc="-28" dirty="0">
                <a:solidFill>
                  <a:srgbClr val="2B4150"/>
                </a:solidFill>
                <a:latin typeface="PT Serif" pitchFamily="34" charset="0"/>
                <a:ea typeface="PT Serif" pitchFamily="34" charset="-122"/>
                <a:cs typeface="PT Serif" pitchFamily="34" charset="-120"/>
              </a:rPr>
              <a:t>Đánh giá tình hình và xác định nguyên nhân</a:t>
            </a:r>
            <a:r>
              <a:rPr lang="en-US" sz="1400" kern="0" spc="-28" dirty="0">
                <a:solidFill>
                  <a:srgbClr val="2B4150"/>
                </a:solidFill>
                <a:latin typeface="PT Serif" pitchFamily="34" charset="0"/>
                <a:ea typeface="PT Serif" pitchFamily="34" charset="-122"/>
                <a:cs typeface="PT Serif" pitchFamily="34" charset="-120"/>
              </a:rPr>
              <a:t> là bước tiếp theo. Nếu sự cố gây nguy hiểm, như rò rỉ hoặc cháy nổ, cần gọi dịch vụ cứu hộ.</a:t>
            </a:r>
            <a:endParaRPr lang="en-US" sz="1400" dirty="0"/>
          </a:p>
        </p:txBody>
      </p:sp>
      <p:sp>
        <p:nvSpPr>
          <p:cNvPr id="14" name="Shape 11"/>
          <p:cNvSpPr/>
          <p:nvPr/>
        </p:nvSpPr>
        <p:spPr>
          <a:xfrm>
            <a:off x="695087" y="7148870"/>
            <a:ext cx="403622" cy="403622"/>
          </a:xfrm>
          <a:prstGeom prst="roundRect">
            <a:avLst>
              <a:gd name="adj" fmla="val 18668"/>
            </a:avLst>
          </a:prstGeom>
          <a:solidFill>
            <a:srgbClr val="124E73"/>
          </a:solidFill>
          <a:ln w="7620">
            <a:solidFill>
              <a:srgbClr val="2B678C"/>
            </a:solidFill>
            <a:prstDash val="solid"/>
          </a:ln>
        </p:spPr>
      </p:sp>
      <p:sp>
        <p:nvSpPr>
          <p:cNvPr id="15" name="Text 12"/>
          <p:cNvSpPr/>
          <p:nvPr/>
        </p:nvSpPr>
        <p:spPr>
          <a:xfrm>
            <a:off x="823913" y="7216140"/>
            <a:ext cx="145852" cy="269081"/>
          </a:xfrm>
          <a:prstGeom prst="rect">
            <a:avLst/>
          </a:prstGeom>
          <a:noFill/>
          <a:ln/>
        </p:spPr>
        <p:txBody>
          <a:bodyPr wrap="none" lIns="0" tIns="0" rIns="0" bIns="0" rtlCol="0" anchor="t"/>
          <a:lstStyle/>
          <a:p>
            <a:pPr marL="0" indent="0" algn="ctr">
              <a:lnSpc>
                <a:spcPts val="2100"/>
              </a:lnSpc>
              <a:buNone/>
            </a:pPr>
            <a:r>
              <a:rPr lang="en-US" sz="2100" b="1" kern="0" spc="-64" dirty="0">
                <a:solidFill>
                  <a:srgbClr val="FFFFFF"/>
                </a:solidFill>
                <a:latin typeface="Montserrat Thin" panose="00000300000000000000" pitchFamily="2" charset="0"/>
                <a:ea typeface="MuseoModerno Bold" pitchFamily="34" charset="-122"/>
                <a:cs typeface="MuseoModerno Bold" pitchFamily="34" charset="-120"/>
              </a:rPr>
              <a:t>3</a:t>
            </a:r>
            <a:endParaRPr lang="en-US" sz="2100" dirty="0"/>
          </a:p>
        </p:txBody>
      </p:sp>
      <p:sp>
        <p:nvSpPr>
          <p:cNvPr id="16" name="Text 13"/>
          <p:cNvSpPr/>
          <p:nvPr/>
        </p:nvSpPr>
        <p:spPr>
          <a:xfrm>
            <a:off x="1255633" y="7126367"/>
            <a:ext cx="12746950" cy="287060"/>
          </a:xfrm>
          <a:prstGeom prst="rect">
            <a:avLst/>
          </a:prstGeom>
          <a:noFill/>
          <a:ln/>
        </p:spPr>
        <p:txBody>
          <a:bodyPr wrap="none" lIns="0" tIns="0" rIns="0" bIns="0" rtlCol="0" anchor="t"/>
          <a:lstStyle/>
          <a:p>
            <a:pPr marL="0" indent="0" algn="l">
              <a:lnSpc>
                <a:spcPts val="2250"/>
              </a:lnSpc>
              <a:buNone/>
            </a:pPr>
            <a:r>
              <a:rPr lang="en-US" sz="1400" kern="0" spc="-28" dirty="0">
                <a:solidFill>
                  <a:srgbClr val="2B4150"/>
                </a:solidFill>
                <a:latin typeface="PT Serif" pitchFamily="34" charset="0"/>
                <a:ea typeface="PT Serif" pitchFamily="34" charset="-122"/>
                <a:cs typeface="PT Serif" pitchFamily="34" charset="-120"/>
              </a:rPr>
              <a:t>Công ty nên tổ chức </a:t>
            </a:r>
            <a:r>
              <a:rPr lang="en-US" sz="1400" b="1" kern="0" spc="-28" dirty="0">
                <a:solidFill>
                  <a:srgbClr val="2B4150"/>
                </a:solidFill>
                <a:latin typeface="PT Serif" pitchFamily="34" charset="0"/>
                <a:ea typeface="PT Serif" pitchFamily="34" charset="-122"/>
                <a:cs typeface="PT Serif" pitchFamily="34" charset="-120"/>
              </a:rPr>
              <a:t>tập huấn định kỳ</a:t>
            </a:r>
            <a:r>
              <a:rPr lang="en-US" sz="1400" kern="0" spc="-28" dirty="0">
                <a:solidFill>
                  <a:srgbClr val="2B4150"/>
                </a:solidFill>
                <a:latin typeface="PT Serif" pitchFamily="34" charset="0"/>
                <a:ea typeface="PT Serif" pitchFamily="34" charset="-122"/>
                <a:cs typeface="PT Serif" pitchFamily="34" charset="-120"/>
              </a:rPr>
              <a:t> để đảm bảo nhân viên luôn sẵn sàng đối phó hiệu quả với các tình huống khẩn cấp.</a:t>
            </a:r>
            <a:endParaRPr lang="en-US" sz="1400" dirty="0"/>
          </a:p>
        </p:txBody>
      </p:sp>
      <p:pic>
        <p:nvPicPr>
          <p:cNvPr id="17" name="Picture 16">
            <a:extLst>
              <a:ext uri="{FF2B5EF4-FFF2-40B4-BE49-F238E27FC236}">
                <a16:creationId xmlns:a16="http://schemas.microsoft.com/office/drawing/2014/main" id="{99895DFD-297E-6ADE-07B6-CAD945DB748E}"/>
              </a:ext>
            </a:extLst>
          </p:cNvPr>
          <p:cNvPicPr>
            <a:picLocks noChangeAspect="1"/>
          </p:cNvPicPr>
          <p:nvPr/>
        </p:nvPicPr>
        <p:blipFill>
          <a:blip r:embed="rId4"/>
          <a:stretch>
            <a:fillRect/>
          </a:stretch>
        </p:blipFill>
        <p:spPr>
          <a:xfrm>
            <a:off x="12359041" y="7474877"/>
            <a:ext cx="2150334" cy="71186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Shape 0"/>
          <p:cNvSpPr/>
          <p:nvPr/>
        </p:nvSpPr>
        <p:spPr>
          <a:xfrm>
            <a:off x="764858" y="885349"/>
            <a:ext cx="7614285" cy="30480"/>
          </a:xfrm>
          <a:prstGeom prst="roundRect">
            <a:avLst>
              <a:gd name="adj" fmla="val 301125"/>
            </a:avLst>
          </a:prstGeom>
          <a:solidFill>
            <a:srgbClr val="B9D0DE"/>
          </a:solidFill>
          <a:ln/>
        </p:spPr>
      </p:sp>
      <p:sp>
        <p:nvSpPr>
          <p:cNvPr id="4" name="Shape 1"/>
          <p:cNvSpPr/>
          <p:nvPr/>
        </p:nvSpPr>
        <p:spPr>
          <a:xfrm>
            <a:off x="4556760" y="885349"/>
            <a:ext cx="30480" cy="764858"/>
          </a:xfrm>
          <a:prstGeom prst="roundRect">
            <a:avLst>
              <a:gd name="adj" fmla="val 301125"/>
            </a:avLst>
          </a:prstGeom>
          <a:solidFill>
            <a:srgbClr val="2B678C"/>
          </a:solidFill>
          <a:ln/>
        </p:spPr>
      </p:sp>
      <p:sp>
        <p:nvSpPr>
          <p:cNvPr id="5" name="Shape 2"/>
          <p:cNvSpPr/>
          <p:nvPr/>
        </p:nvSpPr>
        <p:spPr>
          <a:xfrm>
            <a:off x="4380786" y="694134"/>
            <a:ext cx="382429" cy="382429"/>
          </a:xfrm>
          <a:prstGeom prst="roundRect">
            <a:avLst>
              <a:gd name="adj" fmla="val 24000"/>
            </a:avLst>
          </a:prstGeom>
          <a:solidFill>
            <a:srgbClr val="124E73"/>
          </a:solidFill>
          <a:ln w="7620">
            <a:solidFill>
              <a:srgbClr val="2B678C"/>
            </a:solidFill>
            <a:prstDash val="solid"/>
          </a:ln>
        </p:spPr>
      </p:sp>
      <p:sp>
        <p:nvSpPr>
          <p:cNvPr id="6" name="Text 3"/>
          <p:cNvSpPr/>
          <p:nvPr/>
        </p:nvSpPr>
        <p:spPr>
          <a:xfrm>
            <a:off x="1907738" y="1868686"/>
            <a:ext cx="5328523" cy="341352"/>
          </a:xfrm>
          <a:prstGeom prst="rect">
            <a:avLst/>
          </a:prstGeom>
          <a:noFill/>
          <a:ln/>
        </p:spPr>
        <p:txBody>
          <a:bodyPr wrap="none" lIns="0" tIns="0" rIns="0" bIns="0" rtlCol="0" anchor="t"/>
          <a:lstStyle/>
          <a:p>
            <a:pPr marL="0" indent="0" algn="ctr">
              <a:lnSpc>
                <a:spcPts val="2650"/>
              </a:lnSpc>
              <a:buNone/>
            </a:pPr>
            <a:r>
              <a:rPr lang="en-US" sz="2800" b="1" kern="0" spc="-65" dirty="0">
                <a:solidFill>
                  <a:srgbClr val="2B4150"/>
                </a:solidFill>
                <a:latin typeface="Montserrat Thin" panose="00000300000000000000" pitchFamily="2" charset="0"/>
                <a:ea typeface="MuseoModerno Bold" pitchFamily="34" charset="-122"/>
                <a:cs typeface="MuseoModerno Bold" pitchFamily="34" charset="-120"/>
              </a:rPr>
              <a:t>6. Tham gia các khóa học an toàn lao động</a:t>
            </a:r>
            <a:endParaRPr lang="en-US" sz="2800" dirty="0"/>
          </a:p>
        </p:txBody>
      </p:sp>
      <p:sp>
        <p:nvSpPr>
          <p:cNvPr id="7" name="Text 4"/>
          <p:cNvSpPr/>
          <p:nvPr/>
        </p:nvSpPr>
        <p:spPr>
          <a:xfrm>
            <a:off x="983337" y="2341126"/>
            <a:ext cx="7177326" cy="699135"/>
          </a:xfrm>
          <a:prstGeom prst="rect">
            <a:avLst/>
          </a:prstGeom>
          <a:noFill/>
          <a:ln/>
        </p:spPr>
        <p:txBody>
          <a:bodyPr wrap="square" lIns="0" tIns="0" rIns="0" bIns="0" rtlCol="0" anchor="t"/>
          <a:lstStyle/>
          <a:p>
            <a:pPr marL="342900" indent="-342900" algn="l">
              <a:lnSpc>
                <a:spcPts val="2750"/>
              </a:lnSpc>
              <a:buSzPct val="100000"/>
              <a:buChar char="•"/>
            </a:pPr>
            <a:r>
              <a:rPr lang="en-US" sz="1700" b="1" kern="0" spc="-34" dirty="0">
                <a:solidFill>
                  <a:srgbClr val="2B4150"/>
                </a:solidFill>
                <a:latin typeface="PT Serif" pitchFamily="34" charset="0"/>
                <a:ea typeface="PT Serif" pitchFamily="34" charset="-122"/>
                <a:cs typeface="PT Serif" pitchFamily="34" charset="-120"/>
              </a:rPr>
              <a:t>Yêu cầu pháp lý và cam kết an toàn:</a:t>
            </a:r>
            <a:r>
              <a:rPr lang="en-US" sz="1700" kern="0" spc="-34" dirty="0">
                <a:solidFill>
                  <a:srgbClr val="2B4150"/>
                </a:solidFill>
                <a:latin typeface="PT Serif" pitchFamily="34" charset="0"/>
                <a:ea typeface="PT Serif" pitchFamily="34" charset="-122"/>
                <a:cs typeface="PT Serif" pitchFamily="34" charset="-120"/>
              </a:rPr>
              <a:t> Nhằm bảo vệ sức khỏe và an toàn của người lao động, giảm thiểu tai nạn và tử vong trong công việc.</a:t>
            </a:r>
            <a:endParaRPr lang="en-US" sz="1700" dirty="0"/>
          </a:p>
        </p:txBody>
      </p:sp>
      <p:sp>
        <p:nvSpPr>
          <p:cNvPr id="8" name="Text 5"/>
          <p:cNvSpPr/>
          <p:nvPr/>
        </p:nvSpPr>
        <p:spPr>
          <a:xfrm>
            <a:off x="983337" y="3116699"/>
            <a:ext cx="7177326" cy="699135"/>
          </a:xfrm>
          <a:prstGeom prst="rect">
            <a:avLst/>
          </a:prstGeom>
          <a:noFill/>
          <a:ln/>
        </p:spPr>
        <p:txBody>
          <a:bodyPr wrap="square" lIns="0" tIns="0" rIns="0" bIns="0" rtlCol="0" anchor="t"/>
          <a:lstStyle/>
          <a:p>
            <a:pPr marL="342900" indent="-342900" algn="l">
              <a:lnSpc>
                <a:spcPts val="2750"/>
              </a:lnSpc>
              <a:buSzPct val="100000"/>
              <a:buChar char="•"/>
            </a:pPr>
            <a:r>
              <a:rPr lang="en-US" sz="1700" b="1" kern="0" spc="-34" dirty="0">
                <a:solidFill>
                  <a:srgbClr val="2B4150"/>
                </a:solidFill>
                <a:latin typeface="PT Serif" pitchFamily="34" charset="0"/>
                <a:ea typeface="PT Serif" pitchFamily="34" charset="-122"/>
                <a:cs typeface="PT Serif" pitchFamily="34" charset="-120"/>
              </a:rPr>
              <a:t>Nhận diện nguy cơ:</a:t>
            </a:r>
            <a:r>
              <a:rPr lang="en-US" sz="1700" kern="0" spc="-34" dirty="0">
                <a:solidFill>
                  <a:srgbClr val="2B4150"/>
                </a:solidFill>
                <a:latin typeface="PT Serif" pitchFamily="34" charset="0"/>
                <a:ea typeface="PT Serif" pitchFamily="34" charset="-122"/>
                <a:cs typeface="PT Serif" pitchFamily="34" charset="-120"/>
              </a:rPr>
              <a:t> Người lao động học cách nhận biết và đối phó với các nguy cơ và tình huống nguy hiểm.</a:t>
            </a:r>
            <a:endParaRPr lang="en-US" sz="1700" dirty="0"/>
          </a:p>
        </p:txBody>
      </p:sp>
      <p:sp>
        <p:nvSpPr>
          <p:cNvPr id="9" name="Text 6"/>
          <p:cNvSpPr/>
          <p:nvPr/>
        </p:nvSpPr>
        <p:spPr>
          <a:xfrm>
            <a:off x="983337" y="3892272"/>
            <a:ext cx="7177326" cy="699135"/>
          </a:xfrm>
          <a:prstGeom prst="rect">
            <a:avLst/>
          </a:prstGeom>
          <a:noFill/>
          <a:ln/>
        </p:spPr>
        <p:txBody>
          <a:bodyPr wrap="square" lIns="0" tIns="0" rIns="0" bIns="0" rtlCol="0" anchor="t"/>
          <a:lstStyle/>
          <a:p>
            <a:pPr marL="342900" indent="-342900" algn="l">
              <a:lnSpc>
                <a:spcPts val="2750"/>
              </a:lnSpc>
              <a:buSzPct val="100000"/>
              <a:buChar char="•"/>
            </a:pPr>
            <a:r>
              <a:rPr lang="en-US" sz="1700" b="1" kern="0" spc="-34" dirty="0">
                <a:solidFill>
                  <a:srgbClr val="2B4150"/>
                </a:solidFill>
                <a:latin typeface="PT Serif" pitchFamily="34" charset="0"/>
                <a:ea typeface="PT Serif" pitchFamily="34" charset="-122"/>
                <a:cs typeface="PT Serif" pitchFamily="34" charset="-120"/>
              </a:rPr>
              <a:t>Đào tạo lý thuyết và thực tế:</a:t>
            </a:r>
            <a:r>
              <a:rPr lang="en-US" sz="1700" kern="0" spc="-34" dirty="0">
                <a:solidFill>
                  <a:srgbClr val="2B4150"/>
                </a:solidFill>
                <a:latin typeface="PT Serif" pitchFamily="34" charset="0"/>
                <a:ea typeface="PT Serif" pitchFamily="34" charset="-122"/>
                <a:cs typeface="PT Serif" pitchFamily="34" charset="-120"/>
              </a:rPr>
              <a:t> Cung cấp kiến thức về các biện pháp nhận dạng và phòng ngừa tai nạn lao động.</a:t>
            </a:r>
            <a:endParaRPr lang="en-US" sz="1700" dirty="0"/>
          </a:p>
        </p:txBody>
      </p:sp>
      <p:sp>
        <p:nvSpPr>
          <p:cNvPr id="10" name="Text 7"/>
          <p:cNvSpPr/>
          <p:nvPr/>
        </p:nvSpPr>
        <p:spPr>
          <a:xfrm>
            <a:off x="983337" y="4667845"/>
            <a:ext cx="7177326" cy="699135"/>
          </a:xfrm>
          <a:prstGeom prst="rect">
            <a:avLst/>
          </a:prstGeom>
          <a:noFill/>
          <a:ln/>
        </p:spPr>
        <p:txBody>
          <a:bodyPr wrap="square" lIns="0" tIns="0" rIns="0" bIns="0" rtlCol="0" anchor="t"/>
          <a:lstStyle/>
          <a:p>
            <a:pPr marL="342900" indent="-342900" algn="l">
              <a:lnSpc>
                <a:spcPts val="2750"/>
              </a:lnSpc>
              <a:buSzPct val="100000"/>
              <a:buChar char="•"/>
            </a:pPr>
            <a:r>
              <a:rPr lang="en-US" sz="1700" b="1" kern="0" spc="-34" dirty="0">
                <a:solidFill>
                  <a:srgbClr val="2B4150"/>
                </a:solidFill>
                <a:latin typeface="PT Serif" pitchFamily="34" charset="0"/>
                <a:ea typeface="PT Serif" pitchFamily="34" charset="-122"/>
                <a:cs typeface="PT Serif" pitchFamily="34" charset="-120"/>
              </a:rPr>
              <a:t>Kiểm tra và cấp chứng chỉ:</a:t>
            </a:r>
            <a:r>
              <a:rPr lang="en-US" sz="1700" kern="0" spc="-34" dirty="0">
                <a:solidFill>
                  <a:srgbClr val="2B4150"/>
                </a:solidFill>
                <a:latin typeface="PT Serif" pitchFamily="34" charset="0"/>
                <a:ea typeface="PT Serif" pitchFamily="34" charset="-122"/>
                <a:cs typeface="PT Serif" pitchFamily="34" charset="-120"/>
              </a:rPr>
              <a:t> Sau huấn luyện, người lao động tham gia bài kiểm tra an toàn và nhận chứng chỉ an toàn lao động hợp lệ.</a:t>
            </a:r>
            <a:endParaRPr lang="en-US" sz="1700" dirty="0"/>
          </a:p>
        </p:txBody>
      </p:sp>
      <p:sp>
        <p:nvSpPr>
          <p:cNvPr id="11" name="Text 8"/>
          <p:cNvSpPr/>
          <p:nvPr/>
        </p:nvSpPr>
        <p:spPr>
          <a:xfrm>
            <a:off x="983337" y="5498068"/>
            <a:ext cx="7177326" cy="349568"/>
          </a:xfrm>
          <a:prstGeom prst="rect">
            <a:avLst/>
          </a:prstGeom>
          <a:noFill/>
          <a:ln/>
        </p:spPr>
        <p:txBody>
          <a:bodyPr wrap="none" lIns="0" tIns="0" rIns="0" bIns="0" rtlCol="0" anchor="t"/>
          <a:lstStyle/>
          <a:p>
            <a:pPr marL="0" indent="0" algn="ctr">
              <a:lnSpc>
                <a:spcPts val="2750"/>
              </a:lnSpc>
              <a:buNone/>
            </a:pPr>
            <a:r>
              <a:rPr lang="en-US" sz="1700" kern="0" spc="-34" dirty="0">
                <a:solidFill>
                  <a:srgbClr val="FF0000"/>
                </a:solidFill>
                <a:latin typeface="PT Serif" pitchFamily="34" charset="0"/>
                <a:ea typeface="PT Serif" pitchFamily="34" charset="-122"/>
                <a:cs typeface="PT Serif" pitchFamily="34" charset="-120"/>
              </a:rPr>
              <a:t>Khi tham gia huấn luyện tại </a:t>
            </a:r>
            <a:r>
              <a:rPr lang="en-US" sz="1700" b="1" kern="0" spc="-34" dirty="0">
                <a:solidFill>
                  <a:srgbClr val="FF0000"/>
                </a:solidFill>
                <a:latin typeface="PT Serif" pitchFamily="34" charset="0"/>
                <a:ea typeface="PT Serif" pitchFamily="34" charset="-122"/>
                <a:cs typeface="PT Serif" pitchFamily="34" charset="-120"/>
              </a:rPr>
              <a:t>An Toàn Nam Việt:</a:t>
            </a:r>
            <a:endParaRPr lang="en-US" sz="1700" dirty="0">
              <a:solidFill>
                <a:srgbClr val="FF0000"/>
              </a:solidFill>
            </a:endParaRPr>
          </a:p>
        </p:txBody>
      </p:sp>
      <p:sp>
        <p:nvSpPr>
          <p:cNvPr id="12" name="Text 9"/>
          <p:cNvSpPr/>
          <p:nvPr/>
        </p:nvSpPr>
        <p:spPr>
          <a:xfrm>
            <a:off x="983337" y="5978723"/>
            <a:ext cx="7177326" cy="699135"/>
          </a:xfrm>
          <a:prstGeom prst="rect">
            <a:avLst/>
          </a:prstGeom>
          <a:noFill/>
          <a:ln/>
        </p:spPr>
        <p:txBody>
          <a:bodyPr wrap="square" lIns="0" tIns="0" rIns="0" bIns="0" rtlCol="0" anchor="t"/>
          <a:lstStyle/>
          <a:p>
            <a:pPr marL="342900" indent="-342900" algn="l">
              <a:lnSpc>
                <a:spcPts val="2750"/>
              </a:lnSpc>
              <a:buSzPct val="100000"/>
              <a:buChar char="•"/>
            </a:pPr>
            <a:r>
              <a:rPr lang="en-US" sz="1700" b="1" kern="0" spc="-34" dirty="0">
                <a:solidFill>
                  <a:srgbClr val="2B4150"/>
                </a:solidFill>
                <a:latin typeface="PT Serif" pitchFamily="34" charset="0"/>
                <a:ea typeface="PT Serif" pitchFamily="34" charset="-122"/>
                <a:cs typeface="PT Serif" pitchFamily="34" charset="-120"/>
              </a:rPr>
              <a:t>Đào tạo lý thuyết và thực hành</a:t>
            </a:r>
            <a:r>
              <a:rPr lang="en-US" sz="1700" kern="0" spc="-34" dirty="0">
                <a:solidFill>
                  <a:srgbClr val="2B4150"/>
                </a:solidFill>
                <a:latin typeface="PT Serif" pitchFamily="34" charset="0"/>
                <a:ea typeface="PT Serif" pitchFamily="34" charset="-122"/>
                <a:cs typeface="PT Serif" pitchFamily="34" charset="-120"/>
              </a:rPr>
              <a:t>, nhận diện các nguy cơ và biện pháp phòng tránh.</a:t>
            </a:r>
            <a:endParaRPr lang="en-US" sz="1700" dirty="0"/>
          </a:p>
        </p:txBody>
      </p:sp>
      <p:sp>
        <p:nvSpPr>
          <p:cNvPr id="13" name="Text 10"/>
          <p:cNvSpPr/>
          <p:nvPr/>
        </p:nvSpPr>
        <p:spPr>
          <a:xfrm>
            <a:off x="983337" y="6754297"/>
            <a:ext cx="7177326" cy="699135"/>
          </a:xfrm>
          <a:prstGeom prst="rect">
            <a:avLst/>
          </a:prstGeom>
          <a:noFill/>
          <a:ln/>
        </p:spPr>
        <p:txBody>
          <a:bodyPr wrap="square" lIns="0" tIns="0" rIns="0" bIns="0" rtlCol="0" anchor="t"/>
          <a:lstStyle/>
          <a:p>
            <a:pPr marL="342900" indent="-342900" algn="l">
              <a:lnSpc>
                <a:spcPts val="2750"/>
              </a:lnSpc>
              <a:buSzPct val="100000"/>
              <a:buChar char="•"/>
            </a:pPr>
            <a:r>
              <a:rPr lang="en-US" sz="1700" kern="0" spc="-34" dirty="0">
                <a:solidFill>
                  <a:srgbClr val="2B4150"/>
                </a:solidFill>
                <a:latin typeface="PT Serif" pitchFamily="34" charset="0"/>
                <a:ea typeface="PT Serif" pitchFamily="34" charset="-122"/>
                <a:cs typeface="PT Serif" pitchFamily="34" charset="-120"/>
              </a:rPr>
              <a:t>Sau khóa huấn luyện, </a:t>
            </a:r>
            <a:r>
              <a:rPr lang="en-US" sz="1700" b="1" kern="0" spc="-34" dirty="0">
                <a:solidFill>
                  <a:srgbClr val="2B4150"/>
                </a:solidFill>
                <a:latin typeface="PT Serif" pitchFamily="34" charset="0"/>
                <a:ea typeface="PT Serif" pitchFamily="34" charset="-122"/>
                <a:cs typeface="PT Serif" pitchFamily="34" charset="-120"/>
              </a:rPr>
              <a:t>học viên sẽ được cấp chứng chỉ an toàn lao động hợp lệ</a:t>
            </a:r>
            <a:r>
              <a:rPr lang="en-US" sz="1700" kern="0" spc="-34" dirty="0">
                <a:solidFill>
                  <a:srgbClr val="2B4150"/>
                </a:solidFill>
                <a:latin typeface="PT Serif" pitchFamily="34" charset="0"/>
                <a:ea typeface="PT Serif" pitchFamily="34" charset="-122"/>
                <a:cs typeface="PT Serif" pitchFamily="34" charset="-120"/>
              </a:rPr>
              <a:t>.</a:t>
            </a:r>
            <a:endParaRPr lang="en-US" sz="17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4090273" y="544711"/>
            <a:ext cx="6449735" cy="371475"/>
          </a:xfrm>
          <a:prstGeom prst="rect">
            <a:avLst/>
          </a:prstGeom>
          <a:noFill/>
          <a:ln/>
        </p:spPr>
        <p:txBody>
          <a:bodyPr wrap="none" lIns="0" tIns="0" rIns="0" bIns="0" rtlCol="0" anchor="t"/>
          <a:lstStyle/>
          <a:p>
            <a:pPr marL="0" indent="0" algn="ctr">
              <a:lnSpc>
                <a:spcPts val="2900"/>
              </a:lnSpc>
              <a:buNone/>
            </a:pPr>
            <a:r>
              <a:rPr lang="en-US" sz="2800" b="1" kern="0" spc="-70" dirty="0">
                <a:solidFill>
                  <a:srgbClr val="124E73"/>
                </a:solidFill>
                <a:latin typeface="Montserrat Thin" panose="00000300000000000000" pitchFamily="2" charset="0"/>
                <a:ea typeface="MuseoModerno Bold" pitchFamily="34" charset="-122"/>
                <a:cs typeface="MuseoModerno Bold" pitchFamily="34" charset="-120"/>
              </a:rPr>
              <a:t>VI. Các yếu tố ảnh hưởng đến an toàn lao động</a:t>
            </a:r>
            <a:endParaRPr lang="en-US" sz="2800" dirty="0"/>
          </a:p>
        </p:txBody>
      </p:sp>
      <p:pic>
        <p:nvPicPr>
          <p:cNvPr id="3" name="Image 0" descr="preencoded.png"/>
          <p:cNvPicPr>
            <a:picLocks noChangeAspect="1"/>
          </p:cNvPicPr>
          <p:nvPr/>
        </p:nvPicPr>
        <p:blipFill>
          <a:blip r:embed="rId3"/>
          <a:stretch>
            <a:fillRect/>
          </a:stretch>
        </p:blipFill>
        <p:spPr>
          <a:xfrm>
            <a:off x="5268158" y="1138952"/>
            <a:ext cx="4093964" cy="2618542"/>
          </a:xfrm>
          <a:prstGeom prst="rect">
            <a:avLst/>
          </a:prstGeom>
        </p:spPr>
      </p:pic>
      <p:pic>
        <p:nvPicPr>
          <p:cNvPr id="4" name="Image 1" descr="preencoded.png"/>
          <p:cNvPicPr>
            <a:picLocks noChangeAspect="1"/>
          </p:cNvPicPr>
          <p:nvPr/>
        </p:nvPicPr>
        <p:blipFill>
          <a:blip r:embed="rId4"/>
          <a:stretch>
            <a:fillRect/>
          </a:stretch>
        </p:blipFill>
        <p:spPr>
          <a:xfrm>
            <a:off x="693301" y="3828422"/>
            <a:ext cx="990481" cy="4029389"/>
          </a:xfrm>
          <a:prstGeom prst="rect">
            <a:avLst/>
          </a:prstGeom>
        </p:spPr>
      </p:pic>
      <p:sp>
        <p:nvSpPr>
          <p:cNvPr id="5" name="Text 1"/>
          <p:cNvSpPr/>
          <p:nvPr/>
        </p:nvSpPr>
        <p:spPr>
          <a:xfrm>
            <a:off x="1980843" y="3960018"/>
            <a:ext cx="2476143" cy="309563"/>
          </a:xfrm>
          <a:prstGeom prst="rect">
            <a:avLst/>
          </a:prstGeom>
          <a:noFill/>
          <a:ln/>
        </p:spPr>
        <p:txBody>
          <a:bodyPr wrap="none" lIns="0" tIns="0" rIns="0" bIns="0" rtlCol="0" anchor="t"/>
          <a:lstStyle/>
          <a:p>
            <a:pPr marL="0" indent="0">
              <a:lnSpc>
                <a:spcPts val="2400"/>
              </a:lnSpc>
              <a:buNone/>
            </a:pPr>
            <a:r>
              <a:rPr lang="en-US" sz="1900" b="1" kern="0" spc="-58" dirty="0">
                <a:solidFill>
                  <a:srgbClr val="2B4150"/>
                </a:solidFill>
                <a:latin typeface="Montserrat Thin" panose="00000300000000000000" pitchFamily="2" charset="0"/>
                <a:ea typeface="MuseoModerno Bold" pitchFamily="34" charset="-122"/>
                <a:cs typeface="MuseoModerno Bold" pitchFamily="34" charset="-120"/>
              </a:rPr>
              <a:t>A. Điều kiện thời tiết</a:t>
            </a:r>
            <a:endParaRPr lang="en-US" sz="1900" dirty="0"/>
          </a:p>
        </p:txBody>
      </p:sp>
      <p:sp>
        <p:nvSpPr>
          <p:cNvPr id="6" name="Text 2"/>
          <p:cNvSpPr/>
          <p:nvPr/>
        </p:nvSpPr>
        <p:spPr>
          <a:xfrm>
            <a:off x="1980843" y="4448175"/>
            <a:ext cx="11956256" cy="316944"/>
          </a:xfrm>
          <a:prstGeom prst="rect">
            <a:avLst/>
          </a:prstGeom>
          <a:noFill/>
          <a:ln/>
        </p:spPr>
        <p:txBody>
          <a:bodyPr wrap="none" lIns="0" tIns="0" rIns="0" bIns="0" rtlCol="0" anchor="t"/>
          <a:lstStyle/>
          <a:p>
            <a:pPr marL="0" indent="0" algn="l">
              <a:lnSpc>
                <a:spcPts val="2450"/>
              </a:lnSpc>
              <a:buNone/>
            </a:pPr>
            <a:r>
              <a:rPr lang="en-US" sz="1550" b="1" kern="0" spc="-31" dirty="0">
                <a:solidFill>
                  <a:srgbClr val="2B4150"/>
                </a:solidFill>
                <a:latin typeface="PT Serif" pitchFamily="34" charset="0"/>
                <a:ea typeface="PT Serif" pitchFamily="34" charset="-122"/>
                <a:cs typeface="PT Serif" pitchFamily="34" charset="-120"/>
              </a:rPr>
              <a:t>Thời tiết nóng/ẩm</a:t>
            </a:r>
            <a:endParaRPr lang="en-US" sz="1550" dirty="0"/>
          </a:p>
        </p:txBody>
      </p:sp>
      <p:sp>
        <p:nvSpPr>
          <p:cNvPr id="7" name="Text 3"/>
          <p:cNvSpPr/>
          <p:nvPr/>
        </p:nvSpPr>
        <p:spPr>
          <a:xfrm>
            <a:off x="1980843" y="4883944"/>
            <a:ext cx="11956256" cy="316944"/>
          </a:xfrm>
          <a:prstGeom prst="rect">
            <a:avLst/>
          </a:prstGeom>
          <a:noFill/>
          <a:ln/>
        </p:spPr>
        <p:txBody>
          <a:bodyPr wrap="none" lIns="0" tIns="0" rIns="0" bIns="0" rtlCol="0" anchor="t"/>
          <a:lstStyle/>
          <a:p>
            <a:pPr marL="342900" indent="-342900" algn="l">
              <a:lnSpc>
                <a:spcPts val="2450"/>
              </a:lnSpc>
              <a:buSzPct val="100000"/>
              <a:buChar char="•"/>
            </a:pPr>
            <a:r>
              <a:rPr lang="en-US" sz="1550" kern="0" spc="-31" dirty="0">
                <a:solidFill>
                  <a:srgbClr val="2B4150"/>
                </a:solidFill>
                <a:latin typeface="PT Serif" pitchFamily="34" charset="0"/>
                <a:ea typeface="PT Serif" pitchFamily="34" charset="-122"/>
                <a:cs typeface="PT Serif" pitchFamily="34" charset="-120"/>
              </a:rPr>
              <a:t> Gặp khó khăn trong việc duy trì nhiệt độ lạnh, ảnh hưởng đến chất lượng và an toàn thực phẩm.</a:t>
            </a:r>
            <a:endParaRPr lang="en-US" sz="1550" dirty="0"/>
          </a:p>
        </p:txBody>
      </p:sp>
      <p:sp>
        <p:nvSpPr>
          <p:cNvPr id="8" name="Text 4"/>
          <p:cNvSpPr/>
          <p:nvPr/>
        </p:nvSpPr>
        <p:spPr>
          <a:xfrm>
            <a:off x="1980843" y="5478185"/>
            <a:ext cx="11956256" cy="316944"/>
          </a:xfrm>
          <a:prstGeom prst="rect">
            <a:avLst/>
          </a:prstGeom>
          <a:noFill/>
          <a:ln/>
        </p:spPr>
        <p:txBody>
          <a:bodyPr wrap="none" lIns="0" tIns="0" rIns="0" bIns="0" rtlCol="0" anchor="t"/>
          <a:lstStyle/>
          <a:p>
            <a:pPr marL="0" indent="0" algn="l">
              <a:lnSpc>
                <a:spcPts val="2450"/>
              </a:lnSpc>
              <a:buNone/>
            </a:pPr>
            <a:r>
              <a:rPr lang="en-US" sz="1550" b="1" kern="0" spc="-31" dirty="0">
                <a:solidFill>
                  <a:srgbClr val="2B4150"/>
                </a:solidFill>
                <a:latin typeface="PT Serif" pitchFamily="34" charset="0"/>
                <a:ea typeface="PT Serif" pitchFamily="34" charset="-122"/>
                <a:cs typeface="PT Serif" pitchFamily="34" charset="-120"/>
              </a:rPr>
              <a:t>Thời tiết mưa/ bão:</a:t>
            </a:r>
            <a:endParaRPr lang="en-US" sz="1550" dirty="0"/>
          </a:p>
        </p:txBody>
      </p:sp>
      <p:sp>
        <p:nvSpPr>
          <p:cNvPr id="9" name="Text 5"/>
          <p:cNvSpPr/>
          <p:nvPr/>
        </p:nvSpPr>
        <p:spPr>
          <a:xfrm>
            <a:off x="1980843" y="5913953"/>
            <a:ext cx="11956256" cy="316944"/>
          </a:xfrm>
          <a:prstGeom prst="rect">
            <a:avLst/>
          </a:prstGeom>
          <a:noFill/>
          <a:ln/>
        </p:spPr>
        <p:txBody>
          <a:bodyPr wrap="none" lIns="0" tIns="0" rIns="0" bIns="0" rtlCol="0" anchor="t"/>
          <a:lstStyle/>
          <a:p>
            <a:pPr marL="342900" indent="-342900" algn="l">
              <a:lnSpc>
                <a:spcPts val="2450"/>
              </a:lnSpc>
              <a:buSzPct val="100000"/>
              <a:buChar char="•"/>
            </a:pPr>
            <a:r>
              <a:rPr lang="en-US" sz="1550" b="1" kern="0" spc="-31" dirty="0">
                <a:solidFill>
                  <a:srgbClr val="2B4150"/>
                </a:solidFill>
                <a:latin typeface="PT Serif" pitchFamily="34" charset="0"/>
                <a:ea typeface="PT Serif" pitchFamily="34" charset="-122"/>
                <a:cs typeface="PT Serif" pitchFamily="34" charset="-120"/>
              </a:rPr>
              <a:t>Nguy cơ chập điện:</a:t>
            </a:r>
            <a:r>
              <a:rPr lang="en-US" sz="1550" kern="0" spc="-31" dirty="0">
                <a:solidFill>
                  <a:srgbClr val="2B4150"/>
                </a:solidFill>
                <a:latin typeface="PT Serif" pitchFamily="34" charset="0"/>
                <a:ea typeface="PT Serif" pitchFamily="34" charset="-122"/>
                <a:cs typeface="PT Serif" pitchFamily="34" charset="-120"/>
              </a:rPr>
              <a:t> Độ ẩm có thể làm các bộ phận điện bị ẩm, tăng nguy cơ sự cố.</a:t>
            </a:r>
            <a:endParaRPr lang="en-US" sz="1550" dirty="0"/>
          </a:p>
        </p:txBody>
      </p:sp>
      <p:sp>
        <p:nvSpPr>
          <p:cNvPr id="10" name="Text 6"/>
          <p:cNvSpPr/>
          <p:nvPr/>
        </p:nvSpPr>
        <p:spPr>
          <a:xfrm>
            <a:off x="1980843" y="6300192"/>
            <a:ext cx="11956256" cy="316944"/>
          </a:xfrm>
          <a:prstGeom prst="rect">
            <a:avLst/>
          </a:prstGeom>
          <a:noFill/>
          <a:ln/>
        </p:spPr>
        <p:txBody>
          <a:bodyPr wrap="none" lIns="0" tIns="0" rIns="0" bIns="0" rtlCol="0" anchor="t"/>
          <a:lstStyle/>
          <a:p>
            <a:pPr marL="342900" indent="-342900" algn="l">
              <a:lnSpc>
                <a:spcPts val="2450"/>
              </a:lnSpc>
              <a:buSzPct val="100000"/>
              <a:buChar char="•"/>
            </a:pPr>
            <a:r>
              <a:rPr lang="en-US" sz="1550" kern="0" spc="-31" dirty="0">
                <a:solidFill>
                  <a:srgbClr val="2B4150"/>
                </a:solidFill>
                <a:latin typeface="PT Serif" pitchFamily="34" charset="0"/>
                <a:ea typeface="PT Serif" pitchFamily="34" charset="-122"/>
                <a:cs typeface="PT Serif" pitchFamily="34" charset="-120"/>
              </a:rPr>
              <a:t>Nước xâm nhập vào các khu vực không bảo vệ sẽ gây rủi ro về điện.</a:t>
            </a:r>
            <a:endParaRPr lang="en-US" sz="1550" dirty="0"/>
          </a:p>
        </p:txBody>
      </p:sp>
      <p:sp>
        <p:nvSpPr>
          <p:cNvPr id="11" name="Text 7"/>
          <p:cNvSpPr/>
          <p:nvPr/>
        </p:nvSpPr>
        <p:spPr>
          <a:xfrm>
            <a:off x="1980843" y="6932176"/>
            <a:ext cx="11956256" cy="316944"/>
          </a:xfrm>
          <a:prstGeom prst="rect">
            <a:avLst/>
          </a:prstGeom>
          <a:noFill/>
          <a:ln/>
        </p:spPr>
        <p:txBody>
          <a:bodyPr wrap="none" lIns="0" tIns="0" rIns="0" bIns="0" rtlCol="0" anchor="t"/>
          <a:lstStyle/>
          <a:p>
            <a:pPr marL="0" indent="0" algn="l">
              <a:lnSpc>
                <a:spcPts val="2450"/>
              </a:lnSpc>
              <a:buNone/>
            </a:pPr>
            <a:r>
              <a:rPr lang="en-US" sz="1550" b="1" kern="0" spc="-31" dirty="0">
                <a:solidFill>
                  <a:srgbClr val="2B4150"/>
                </a:solidFill>
                <a:latin typeface="PT Serif" pitchFamily="34" charset="0"/>
                <a:ea typeface="PT Serif" pitchFamily="34" charset="-122"/>
                <a:cs typeface="PT Serif" pitchFamily="34" charset="-120"/>
              </a:rPr>
              <a:t>Thời tiết lạnh:</a:t>
            </a:r>
            <a:endParaRPr lang="en-US" sz="1550" dirty="0"/>
          </a:p>
        </p:txBody>
      </p:sp>
      <p:sp>
        <p:nvSpPr>
          <p:cNvPr id="12" name="Text 8"/>
          <p:cNvSpPr/>
          <p:nvPr/>
        </p:nvSpPr>
        <p:spPr>
          <a:xfrm>
            <a:off x="1980843" y="7367945"/>
            <a:ext cx="11956256" cy="316944"/>
          </a:xfrm>
          <a:prstGeom prst="rect">
            <a:avLst/>
          </a:prstGeom>
          <a:noFill/>
          <a:ln/>
        </p:spPr>
        <p:txBody>
          <a:bodyPr wrap="none" lIns="0" tIns="0" rIns="0" bIns="0" rtlCol="0" anchor="t"/>
          <a:lstStyle/>
          <a:p>
            <a:pPr marL="342900" indent="-342900" algn="l">
              <a:lnSpc>
                <a:spcPts val="2450"/>
              </a:lnSpc>
              <a:buSzPct val="100000"/>
              <a:buChar char="•"/>
            </a:pPr>
            <a:r>
              <a:rPr lang="en-US" sz="1550" kern="0" spc="-31" dirty="0">
                <a:solidFill>
                  <a:srgbClr val="2B4150"/>
                </a:solidFill>
                <a:latin typeface="PT Serif" pitchFamily="34" charset="0"/>
                <a:ea typeface="PT Serif" pitchFamily="34" charset="-122"/>
                <a:cs typeface="PT Serif" pitchFamily="34" charset="-120"/>
              </a:rPr>
              <a:t>Cần kiểm tra tình trạng đóng băng hoặc tuyết, vì điều này có thể gây áp lực lên máy và giảm hiệu suất.</a:t>
            </a:r>
            <a:endParaRPr lang="en-US" sz="1550" dirty="0"/>
          </a:p>
        </p:txBody>
      </p:sp>
      <p:sp>
        <p:nvSpPr>
          <p:cNvPr id="13" name="Rectangle 12">
            <a:extLst>
              <a:ext uri="{FF2B5EF4-FFF2-40B4-BE49-F238E27FC236}">
                <a16:creationId xmlns:a16="http://schemas.microsoft.com/office/drawing/2014/main" id="{BB58F67D-F1E5-989A-4AD2-63F51DC6421F}"/>
              </a:ext>
            </a:extLst>
          </p:cNvPr>
          <p:cNvSpPr/>
          <p:nvPr/>
        </p:nvSpPr>
        <p:spPr>
          <a:xfrm>
            <a:off x="943035" y="5149433"/>
            <a:ext cx="592852" cy="1597688"/>
          </a:xfrm>
          <a:prstGeom prst="rect">
            <a:avLst/>
          </a:prstGeom>
          <a:solidFill>
            <a:srgbClr val="124E73"/>
          </a:solidFill>
          <a:ln>
            <a:solidFill>
              <a:srgbClr val="124E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A94F3BE7-1E2A-4D00-9B69-C9D07A0A52D3}"/>
              </a:ext>
            </a:extLst>
          </p:cNvPr>
          <p:cNvPicPr>
            <a:picLocks noChangeAspect="1"/>
          </p:cNvPicPr>
          <p:nvPr/>
        </p:nvPicPr>
        <p:blipFill>
          <a:blip r:embed="rId5"/>
          <a:stretch>
            <a:fillRect/>
          </a:stretch>
        </p:blipFill>
        <p:spPr>
          <a:xfrm>
            <a:off x="12359041" y="7474877"/>
            <a:ext cx="2150334" cy="71186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4624745" y="705088"/>
            <a:ext cx="5380792" cy="2898338"/>
          </a:xfrm>
          <a:prstGeom prst="rect">
            <a:avLst/>
          </a:prstGeom>
        </p:spPr>
      </p:pic>
      <p:pic>
        <p:nvPicPr>
          <p:cNvPr id="3" name="Image 1" descr="preencoded.png"/>
          <p:cNvPicPr>
            <a:picLocks noChangeAspect="1"/>
          </p:cNvPicPr>
          <p:nvPr/>
        </p:nvPicPr>
        <p:blipFill>
          <a:blip r:embed="rId4"/>
          <a:stretch>
            <a:fillRect/>
          </a:stretch>
        </p:blipFill>
        <p:spPr>
          <a:xfrm>
            <a:off x="793790" y="3858578"/>
            <a:ext cx="1134070" cy="3665815"/>
          </a:xfrm>
          <a:prstGeom prst="rect">
            <a:avLst/>
          </a:prstGeom>
        </p:spPr>
      </p:pic>
      <p:sp>
        <p:nvSpPr>
          <p:cNvPr id="4" name="Text 0"/>
          <p:cNvSpPr/>
          <p:nvPr/>
        </p:nvSpPr>
        <p:spPr>
          <a:xfrm>
            <a:off x="2268022" y="4085392"/>
            <a:ext cx="2949773" cy="354330"/>
          </a:xfrm>
          <a:prstGeom prst="rect">
            <a:avLst/>
          </a:prstGeom>
          <a:noFill/>
          <a:ln/>
        </p:spPr>
        <p:txBody>
          <a:bodyPr wrap="none" lIns="0" tIns="0" rIns="0" bIns="0" rtlCol="0" anchor="t"/>
          <a:lstStyle/>
          <a:p>
            <a:pPr marL="0" indent="0">
              <a:lnSpc>
                <a:spcPts val="2750"/>
              </a:lnSpc>
              <a:buNone/>
            </a:pPr>
            <a:r>
              <a:rPr lang="en-US" sz="2200" b="1" kern="0" spc="-67" dirty="0">
                <a:solidFill>
                  <a:srgbClr val="2B4150"/>
                </a:solidFill>
                <a:latin typeface="Montserrat Thin" panose="00000300000000000000" pitchFamily="2" charset="0"/>
                <a:ea typeface="MuseoModerno Bold" pitchFamily="34" charset="-122"/>
                <a:cs typeface="MuseoModerno Bold" pitchFamily="34" charset="-120"/>
              </a:rPr>
              <a:t>B. Môi trường làm việc</a:t>
            </a:r>
            <a:endParaRPr lang="en-US" sz="2200" dirty="0"/>
          </a:p>
        </p:txBody>
      </p:sp>
      <p:sp>
        <p:nvSpPr>
          <p:cNvPr id="5" name="Text 1"/>
          <p:cNvSpPr/>
          <p:nvPr/>
        </p:nvSpPr>
        <p:spPr>
          <a:xfrm>
            <a:off x="2268022" y="4575810"/>
            <a:ext cx="11568589" cy="362903"/>
          </a:xfrm>
          <a:prstGeom prst="rect">
            <a:avLst/>
          </a:prstGeom>
          <a:noFill/>
          <a:ln/>
        </p:spPr>
        <p:txBody>
          <a:bodyPr wrap="none" lIns="0" tIns="0" rIns="0" bIns="0" rtlCol="0" anchor="t"/>
          <a:lstStyle/>
          <a:p>
            <a:pPr marL="0" indent="0" algn="l">
              <a:lnSpc>
                <a:spcPts val="2850"/>
              </a:lnSpc>
              <a:buNone/>
            </a:pPr>
            <a:r>
              <a:rPr lang="en-US" sz="1750" b="1" kern="0" spc="-36" dirty="0">
                <a:solidFill>
                  <a:srgbClr val="2B4150"/>
                </a:solidFill>
                <a:latin typeface="PT Serif" pitchFamily="34" charset="0"/>
                <a:ea typeface="PT Serif" pitchFamily="34" charset="-122"/>
                <a:cs typeface="PT Serif" pitchFamily="34" charset="-120"/>
              </a:rPr>
              <a:t>Ánh sáng không đủ: </a:t>
            </a:r>
            <a:r>
              <a:rPr lang="en-US" sz="1750" kern="0" spc="-36" dirty="0">
                <a:solidFill>
                  <a:srgbClr val="2B4150"/>
                </a:solidFill>
                <a:latin typeface="PT Serif" pitchFamily="34" charset="0"/>
                <a:ea typeface="PT Serif" pitchFamily="34" charset="-122"/>
                <a:cs typeface="PT Serif" pitchFamily="34" charset="-120"/>
              </a:rPr>
              <a:t>làm tăng nguy cơ tai nạn vì nhân viên khó quan sát máy và vật dụng xung quanh.</a:t>
            </a:r>
            <a:endParaRPr lang="en-US" sz="1750" dirty="0"/>
          </a:p>
        </p:txBody>
      </p:sp>
      <p:sp>
        <p:nvSpPr>
          <p:cNvPr id="6" name="Text 2"/>
          <p:cNvSpPr/>
          <p:nvPr/>
        </p:nvSpPr>
        <p:spPr>
          <a:xfrm>
            <a:off x="2268022" y="5074801"/>
            <a:ext cx="11568589" cy="362903"/>
          </a:xfrm>
          <a:prstGeom prst="rect">
            <a:avLst/>
          </a:prstGeom>
          <a:noFill/>
          <a:ln/>
        </p:spPr>
        <p:txBody>
          <a:bodyPr wrap="none" lIns="0" tIns="0" rIns="0" bIns="0" rtlCol="0" anchor="t"/>
          <a:lstStyle/>
          <a:p>
            <a:pPr marL="0" indent="0" algn="l">
              <a:lnSpc>
                <a:spcPts val="2850"/>
              </a:lnSpc>
              <a:buNone/>
            </a:pPr>
            <a:r>
              <a:rPr lang="en-US" sz="1750" b="1" kern="0" spc="-36" dirty="0">
                <a:solidFill>
                  <a:srgbClr val="2B4150"/>
                </a:solidFill>
                <a:latin typeface="PT Serif" pitchFamily="34" charset="0"/>
                <a:ea typeface="PT Serif" pitchFamily="34" charset="-122"/>
                <a:cs typeface="PT Serif" pitchFamily="34" charset="-120"/>
              </a:rPr>
              <a:t>Không khí ô nhiễm:</a:t>
            </a:r>
            <a:r>
              <a:rPr lang="en-US" sz="1750" kern="0" spc="-36" dirty="0">
                <a:solidFill>
                  <a:srgbClr val="2B4150"/>
                </a:solidFill>
                <a:latin typeface="PT Serif" pitchFamily="34" charset="0"/>
                <a:ea typeface="PT Serif" pitchFamily="34" charset="-122"/>
                <a:cs typeface="PT Serif" pitchFamily="34" charset="-120"/>
              </a:rPr>
              <a:t> gây khó khăn trong hô hấp và giảm hiệu suất làm việc.</a:t>
            </a:r>
            <a:endParaRPr lang="en-US" sz="1750" dirty="0"/>
          </a:p>
        </p:txBody>
      </p:sp>
      <p:sp>
        <p:nvSpPr>
          <p:cNvPr id="7" name="Text 3"/>
          <p:cNvSpPr/>
          <p:nvPr/>
        </p:nvSpPr>
        <p:spPr>
          <a:xfrm>
            <a:off x="2268022" y="5573792"/>
            <a:ext cx="11568589" cy="362903"/>
          </a:xfrm>
          <a:prstGeom prst="rect">
            <a:avLst/>
          </a:prstGeom>
          <a:noFill/>
          <a:ln/>
        </p:spPr>
        <p:txBody>
          <a:bodyPr wrap="none" lIns="0" tIns="0" rIns="0" bIns="0" rtlCol="0" anchor="t"/>
          <a:lstStyle/>
          <a:p>
            <a:pPr marL="0" indent="0" algn="l">
              <a:lnSpc>
                <a:spcPts val="2850"/>
              </a:lnSpc>
              <a:buNone/>
            </a:pPr>
            <a:r>
              <a:rPr lang="en-US" sz="1750" b="1" kern="0" spc="-36" dirty="0">
                <a:solidFill>
                  <a:srgbClr val="2B4150"/>
                </a:solidFill>
                <a:latin typeface="PT Serif" pitchFamily="34" charset="0"/>
                <a:ea typeface="PT Serif" pitchFamily="34" charset="-122"/>
                <a:cs typeface="PT Serif" pitchFamily="34" charset="-120"/>
              </a:rPr>
              <a:t>Độ ẩm cao:</a:t>
            </a:r>
            <a:r>
              <a:rPr lang="en-US" sz="1750" kern="0" spc="-36" dirty="0">
                <a:solidFill>
                  <a:srgbClr val="2B4150"/>
                </a:solidFill>
                <a:latin typeface="PT Serif" pitchFamily="34" charset="0"/>
                <a:ea typeface="PT Serif" pitchFamily="34" charset="-122"/>
                <a:cs typeface="PT Serif" pitchFamily="34" charset="-120"/>
              </a:rPr>
              <a:t> có thể làm hỏng các bộ phận điện tử và gây rỉ sét, trong khi </a:t>
            </a:r>
            <a:r>
              <a:rPr lang="en-US" sz="1750" b="1" kern="0" spc="-36" dirty="0">
                <a:solidFill>
                  <a:srgbClr val="2B4150"/>
                </a:solidFill>
                <a:latin typeface="PT Serif" pitchFamily="34" charset="0"/>
                <a:ea typeface="PT Serif" pitchFamily="34" charset="-122"/>
                <a:cs typeface="PT Serif" pitchFamily="34" charset="-120"/>
              </a:rPr>
              <a:t>bụi bẩn</a:t>
            </a:r>
            <a:r>
              <a:rPr lang="en-US" sz="1750" kern="0" spc="-36" dirty="0">
                <a:solidFill>
                  <a:srgbClr val="2B4150"/>
                </a:solidFill>
                <a:latin typeface="PT Serif" pitchFamily="34" charset="0"/>
                <a:ea typeface="PT Serif" pitchFamily="34" charset="-122"/>
                <a:cs typeface="PT Serif" pitchFamily="34" charset="-120"/>
              </a:rPr>
              <a:t> làm giảm hiệu suất máy.</a:t>
            </a:r>
            <a:endParaRPr lang="en-US" sz="1750" dirty="0"/>
          </a:p>
        </p:txBody>
      </p:sp>
      <p:sp>
        <p:nvSpPr>
          <p:cNvPr id="8" name="Text 4"/>
          <p:cNvSpPr/>
          <p:nvPr/>
        </p:nvSpPr>
        <p:spPr>
          <a:xfrm>
            <a:off x="2268022" y="6072783"/>
            <a:ext cx="11568589" cy="362903"/>
          </a:xfrm>
          <a:prstGeom prst="rect">
            <a:avLst/>
          </a:prstGeom>
          <a:noFill/>
          <a:ln/>
        </p:spPr>
        <p:txBody>
          <a:bodyPr wrap="none" lIns="0" tIns="0" rIns="0" bIns="0" rtlCol="0" anchor="t"/>
          <a:lstStyle/>
          <a:p>
            <a:pPr marL="0" indent="0" algn="l">
              <a:lnSpc>
                <a:spcPts val="2850"/>
              </a:lnSpc>
              <a:buNone/>
            </a:pPr>
            <a:r>
              <a:rPr lang="en-US" sz="1750" b="1" kern="0" spc="-36" dirty="0">
                <a:solidFill>
                  <a:srgbClr val="2B4150"/>
                </a:solidFill>
                <a:latin typeface="PT Serif" pitchFamily="34" charset="0"/>
                <a:ea typeface="PT Serif" pitchFamily="34" charset="-122"/>
                <a:cs typeface="PT Serif" pitchFamily="34" charset="-120"/>
              </a:rPr>
              <a:t>Điều kiện nhiệt độ thấp:</a:t>
            </a:r>
            <a:r>
              <a:rPr lang="en-US" sz="1750" kern="0" spc="-36" dirty="0">
                <a:solidFill>
                  <a:srgbClr val="2B4150"/>
                </a:solidFill>
                <a:latin typeface="PT Serif" pitchFamily="34" charset="0"/>
                <a:ea typeface="PT Serif" pitchFamily="34" charset="-122"/>
                <a:cs typeface="PT Serif" pitchFamily="34" charset="-120"/>
              </a:rPr>
              <a:t> cần trang bị bảo hộ đầy đủ để tránh các vấn đề sức khỏe.</a:t>
            </a:r>
            <a:endParaRPr lang="en-US" sz="1750" dirty="0"/>
          </a:p>
        </p:txBody>
      </p:sp>
      <p:sp>
        <p:nvSpPr>
          <p:cNvPr id="9" name="Text 5"/>
          <p:cNvSpPr/>
          <p:nvPr/>
        </p:nvSpPr>
        <p:spPr>
          <a:xfrm>
            <a:off x="2268021" y="6571774"/>
            <a:ext cx="12171459" cy="725805"/>
          </a:xfrm>
          <a:prstGeom prst="rect">
            <a:avLst/>
          </a:prstGeom>
          <a:noFill/>
          <a:ln/>
        </p:spPr>
        <p:txBody>
          <a:bodyPr wrap="square" lIns="0" tIns="0" rIns="0" bIns="0" rtlCol="0" anchor="t"/>
          <a:lstStyle/>
          <a:p>
            <a:pPr marL="0" indent="0" algn="l">
              <a:lnSpc>
                <a:spcPts val="2850"/>
              </a:lnSpc>
              <a:buNone/>
            </a:pPr>
            <a:r>
              <a:rPr lang="en-US" sz="1750" b="1" kern="0" spc="-36" dirty="0">
                <a:solidFill>
                  <a:srgbClr val="2B4150"/>
                </a:solidFill>
                <a:latin typeface="PT Serif" pitchFamily="34" charset="0"/>
                <a:ea typeface="PT Serif" pitchFamily="34" charset="-122"/>
                <a:cs typeface="PT Serif" pitchFamily="34" charset="-120"/>
              </a:rPr>
              <a:t>Sắp xếp không gian làm việc hợp lý:</a:t>
            </a:r>
            <a:r>
              <a:rPr lang="en-US" sz="1750" kern="0" spc="-36" dirty="0">
                <a:solidFill>
                  <a:srgbClr val="2B4150"/>
                </a:solidFill>
                <a:latin typeface="PT Serif" pitchFamily="34" charset="0"/>
                <a:ea typeface="PT Serif" pitchFamily="34" charset="-122"/>
                <a:cs typeface="PT Serif" pitchFamily="34" charset="-120"/>
              </a:rPr>
              <a:t> </a:t>
            </a:r>
            <a:r>
              <a:rPr lang="en-US" sz="1750" kern="0" spc="-36" dirty="0" err="1">
                <a:solidFill>
                  <a:srgbClr val="2B4150"/>
                </a:solidFill>
                <a:latin typeface="PT Serif" pitchFamily="34" charset="0"/>
                <a:ea typeface="PT Serif" pitchFamily="34" charset="-122"/>
                <a:cs typeface="PT Serif" pitchFamily="34" charset="-120"/>
              </a:rPr>
              <a:t>lối</a:t>
            </a:r>
            <a:r>
              <a:rPr lang="en-US" sz="1750" kern="0" spc="-36" dirty="0">
                <a:solidFill>
                  <a:srgbClr val="2B4150"/>
                </a:solidFill>
                <a:latin typeface="PT Serif" pitchFamily="34" charset="0"/>
                <a:ea typeface="PT Serif" pitchFamily="34" charset="-122"/>
                <a:cs typeface="PT Serif" pitchFamily="34" charset="-120"/>
              </a:rPr>
              <a:t> đi rộng và thiết bị bố trí khoa học giúp tăng hiệu quả công việc và giảm thiểu tai nạn.</a:t>
            </a:r>
            <a:endParaRPr lang="en-US" sz="1750" dirty="0"/>
          </a:p>
        </p:txBody>
      </p:sp>
      <p:pic>
        <p:nvPicPr>
          <p:cNvPr id="10" name="Picture 9">
            <a:extLst>
              <a:ext uri="{FF2B5EF4-FFF2-40B4-BE49-F238E27FC236}">
                <a16:creationId xmlns:a16="http://schemas.microsoft.com/office/drawing/2014/main" id="{C1C2AF8B-1E69-93F8-959A-E00D479A9954}"/>
              </a:ext>
            </a:extLst>
          </p:cNvPr>
          <p:cNvPicPr>
            <a:picLocks noChangeAspect="1"/>
          </p:cNvPicPr>
          <p:nvPr/>
        </p:nvPicPr>
        <p:blipFill>
          <a:blip r:embed="rId5"/>
          <a:stretch>
            <a:fillRect/>
          </a:stretch>
        </p:blipFill>
        <p:spPr>
          <a:xfrm>
            <a:off x="12359041" y="7474877"/>
            <a:ext cx="2150334" cy="71186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10012680" y="1817370"/>
            <a:ext cx="3749040" cy="4594860"/>
          </a:xfrm>
          <a:prstGeom prst="rect">
            <a:avLst/>
          </a:prstGeom>
        </p:spPr>
      </p:pic>
      <p:pic>
        <p:nvPicPr>
          <p:cNvPr id="4" name="Image 2" descr="preencoded.png"/>
          <p:cNvPicPr>
            <a:picLocks noChangeAspect="1"/>
          </p:cNvPicPr>
          <p:nvPr/>
        </p:nvPicPr>
        <p:blipFill>
          <a:blip r:embed="rId4"/>
          <a:stretch>
            <a:fillRect/>
          </a:stretch>
        </p:blipFill>
        <p:spPr>
          <a:xfrm>
            <a:off x="793790" y="1890712"/>
            <a:ext cx="1134070" cy="5313955"/>
          </a:xfrm>
          <a:prstGeom prst="rect">
            <a:avLst/>
          </a:prstGeom>
        </p:spPr>
      </p:pic>
      <p:sp>
        <p:nvSpPr>
          <p:cNvPr id="5" name="Text 0"/>
          <p:cNvSpPr/>
          <p:nvPr/>
        </p:nvSpPr>
        <p:spPr>
          <a:xfrm>
            <a:off x="2268022" y="1921499"/>
            <a:ext cx="2835235" cy="354330"/>
          </a:xfrm>
          <a:prstGeom prst="rect">
            <a:avLst/>
          </a:prstGeom>
          <a:noFill/>
          <a:ln/>
        </p:spPr>
        <p:txBody>
          <a:bodyPr wrap="none" lIns="0" tIns="0" rIns="0" bIns="0" rtlCol="0" anchor="t"/>
          <a:lstStyle/>
          <a:p>
            <a:pPr marL="0" indent="0">
              <a:lnSpc>
                <a:spcPts val="2750"/>
              </a:lnSpc>
              <a:buNone/>
            </a:pPr>
            <a:r>
              <a:rPr lang="en-US" sz="2800" b="1" kern="0" spc="-67" dirty="0">
                <a:solidFill>
                  <a:srgbClr val="2B4150"/>
                </a:solidFill>
                <a:latin typeface="Montserrat Thin" panose="00000300000000000000" pitchFamily="2" charset="0"/>
                <a:ea typeface="MuseoModerno Bold" pitchFamily="34" charset="-122"/>
                <a:cs typeface="MuseoModerno Bold" pitchFamily="34" charset="-120"/>
              </a:rPr>
              <a:t>C. Tình trạng kỹ thuật</a:t>
            </a:r>
            <a:endParaRPr lang="en-US" sz="2800" dirty="0"/>
          </a:p>
        </p:txBody>
      </p:sp>
      <p:sp>
        <p:nvSpPr>
          <p:cNvPr id="6" name="Text 1"/>
          <p:cNvSpPr/>
          <p:nvPr/>
        </p:nvSpPr>
        <p:spPr>
          <a:xfrm>
            <a:off x="2268022" y="2607945"/>
            <a:ext cx="6082189"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Bảo trì định kỳ:</a:t>
            </a:r>
            <a:r>
              <a:rPr lang="en-US" sz="1750" kern="0" spc="-36" dirty="0">
                <a:solidFill>
                  <a:srgbClr val="2B4150"/>
                </a:solidFill>
                <a:latin typeface="PT Serif" pitchFamily="34" charset="0"/>
                <a:ea typeface="PT Serif" pitchFamily="34" charset="-122"/>
                <a:cs typeface="PT Serif" pitchFamily="34" charset="-120"/>
              </a:rPr>
              <a:t> giúp máy hoạt động ổn định, đảm bảo chất lượng cắt thực phẩm và giảm nguy cơ sự cố.</a:t>
            </a:r>
            <a:endParaRPr lang="en-US" sz="1750" dirty="0"/>
          </a:p>
        </p:txBody>
      </p:sp>
      <p:sp>
        <p:nvSpPr>
          <p:cNvPr id="7" name="Text 2"/>
          <p:cNvSpPr/>
          <p:nvPr/>
        </p:nvSpPr>
        <p:spPr>
          <a:xfrm>
            <a:off x="2281842" y="3643576"/>
            <a:ext cx="6082189" cy="1088708"/>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Sự cố kỹ thuật</a:t>
            </a:r>
            <a:r>
              <a:rPr lang="en-US" sz="1750" kern="0" spc="-36" dirty="0">
                <a:solidFill>
                  <a:srgbClr val="2B4150"/>
                </a:solidFill>
                <a:latin typeface="PT Serif" pitchFamily="34" charset="0"/>
                <a:ea typeface="PT Serif" pitchFamily="34" charset="-122"/>
                <a:cs typeface="PT Serif" pitchFamily="34" charset="-120"/>
              </a:rPr>
              <a:t>: như lưỡi cắt mòn hoặc hệ thống làm lạnh hỏng, làm giảm hiệu suất và tiềm ẩn nguy cơ tai nạn lao động.</a:t>
            </a:r>
            <a:endParaRPr lang="en-US" sz="1750" dirty="0"/>
          </a:p>
        </p:txBody>
      </p:sp>
      <p:sp>
        <p:nvSpPr>
          <p:cNvPr id="8" name="Text 3"/>
          <p:cNvSpPr/>
          <p:nvPr/>
        </p:nvSpPr>
        <p:spPr>
          <a:xfrm>
            <a:off x="2268021" y="5042110"/>
            <a:ext cx="6082189"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Máy cắt trong tình trạng kỹ thuật kém:</a:t>
            </a:r>
            <a:r>
              <a:rPr lang="en-US" sz="1750" kern="0" spc="-36" dirty="0">
                <a:solidFill>
                  <a:srgbClr val="2B4150"/>
                </a:solidFill>
                <a:latin typeface="PT Serif" pitchFamily="34" charset="0"/>
                <a:ea typeface="PT Serif" pitchFamily="34" charset="-122"/>
                <a:cs typeface="PT Serif" pitchFamily="34" charset="-120"/>
              </a:rPr>
              <a:t> có thể làm giảm chất lượng sản phẩm và gây thiệt hại kinh tế.</a:t>
            </a:r>
            <a:endParaRPr lang="en-US" sz="1750" dirty="0"/>
          </a:p>
        </p:txBody>
      </p:sp>
      <p:sp>
        <p:nvSpPr>
          <p:cNvPr id="9" name="Text 4"/>
          <p:cNvSpPr/>
          <p:nvPr/>
        </p:nvSpPr>
        <p:spPr>
          <a:xfrm>
            <a:off x="2268022" y="6210114"/>
            <a:ext cx="6082189"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Sử dụng đúng cách:</a:t>
            </a:r>
            <a:r>
              <a:rPr lang="en-US" sz="1750" kern="0" spc="-36" dirty="0">
                <a:solidFill>
                  <a:srgbClr val="2B4150"/>
                </a:solidFill>
                <a:latin typeface="PT Serif" pitchFamily="34" charset="0"/>
                <a:ea typeface="PT Serif" pitchFamily="34" charset="-122"/>
                <a:cs typeface="PT Serif" pitchFamily="34" charset="-120"/>
              </a:rPr>
              <a:t> theo hướng dẫn NSX để duy trì tuổi thọ và hiệu quả của máy.</a:t>
            </a:r>
            <a:endParaRPr lang="en-US" sz="1750" dirty="0"/>
          </a:p>
        </p:txBody>
      </p:sp>
      <p:sp>
        <p:nvSpPr>
          <p:cNvPr id="10" name="Rectangle 9">
            <a:extLst>
              <a:ext uri="{FF2B5EF4-FFF2-40B4-BE49-F238E27FC236}">
                <a16:creationId xmlns:a16="http://schemas.microsoft.com/office/drawing/2014/main" id="{34947075-BB5C-CCF5-4D17-A3C72CC3190C}"/>
              </a:ext>
            </a:extLst>
          </p:cNvPr>
          <p:cNvSpPr/>
          <p:nvPr/>
        </p:nvSpPr>
        <p:spPr>
          <a:xfrm>
            <a:off x="1208663" y="3305908"/>
            <a:ext cx="592852" cy="1597688"/>
          </a:xfrm>
          <a:prstGeom prst="rect">
            <a:avLst/>
          </a:prstGeom>
          <a:solidFill>
            <a:srgbClr val="124E73"/>
          </a:solidFill>
          <a:ln>
            <a:solidFill>
              <a:srgbClr val="124E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A0C8AB86-8E4E-EFE8-0D84-EBDB70C58A8C}"/>
              </a:ext>
            </a:extLst>
          </p:cNvPr>
          <p:cNvPicPr>
            <a:picLocks noChangeAspect="1"/>
          </p:cNvPicPr>
          <p:nvPr/>
        </p:nvPicPr>
        <p:blipFill>
          <a:blip r:embed="rId5"/>
          <a:stretch>
            <a:fillRect/>
          </a:stretch>
        </p:blipFill>
        <p:spPr>
          <a:xfrm>
            <a:off x="12359041" y="7474877"/>
            <a:ext cx="2150334" cy="71186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93790" y="777835"/>
            <a:ext cx="1134070" cy="6673929"/>
          </a:xfrm>
          <a:prstGeom prst="rect">
            <a:avLst/>
          </a:prstGeom>
        </p:spPr>
      </p:pic>
      <p:sp>
        <p:nvSpPr>
          <p:cNvPr id="3" name="Text 0"/>
          <p:cNvSpPr/>
          <p:nvPr/>
        </p:nvSpPr>
        <p:spPr>
          <a:xfrm>
            <a:off x="4692015" y="827484"/>
            <a:ext cx="6720483" cy="354330"/>
          </a:xfrm>
          <a:prstGeom prst="rect">
            <a:avLst/>
          </a:prstGeom>
          <a:noFill/>
          <a:ln/>
        </p:spPr>
        <p:txBody>
          <a:bodyPr wrap="none" lIns="0" tIns="0" rIns="0" bIns="0" rtlCol="0" anchor="t"/>
          <a:lstStyle/>
          <a:p>
            <a:pPr marL="0" indent="0" algn="ctr">
              <a:lnSpc>
                <a:spcPts val="2750"/>
              </a:lnSpc>
              <a:buNone/>
            </a:pPr>
            <a:r>
              <a:rPr lang="en-US" sz="3200" b="1" kern="0" spc="-67" dirty="0">
                <a:solidFill>
                  <a:srgbClr val="2B4150"/>
                </a:solidFill>
                <a:latin typeface="Montserrat Thin" panose="00000300000000000000" pitchFamily="2" charset="0"/>
                <a:ea typeface="MuseoModerno Bold" pitchFamily="34" charset="-122"/>
                <a:cs typeface="MuseoModerno Bold" pitchFamily="34" charset="-120"/>
              </a:rPr>
              <a:t>D. Kiến thức an toàn và kỹ năng của người lao động</a:t>
            </a:r>
            <a:endParaRPr lang="en-US" sz="3200" dirty="0"/>
          </a:p>
        </p:txBody>
      </p:sp>
      <p:pic>
        <p:nvPicPr>
          <p:cNvPr id="4" name="Image 1" descr="preencoded.png"/>
          <p:cNvPicPr>
            <a:picLocks noChangeAspect="1"/>
          </p:cNvPicPr>
          <p:nvPr/>
        </p:nvPicPr>
        <p:blipFill>
          <a:blip r:embed="rId4"/>
          <a:stretch>
            <a:fillRect/>
          </a:stretch>
        </p:blipFill>
        <p:spPr>
          <a:xfrm>
            <a:off x="5128736" y="1614130"/>
            <a:ext cx="5847040" cy="3223974"/>
          </a:xfrm>
          <a:prstGeom prst="rect">
            <a:avLst/>
          </a:prstGeom>
        </p:spPr>
      </p:pic>
      <p:sp>
        <p:nvSpPr>
          <p:cNvPr id="5" name="Text 1"/>
          <p:cNvSpPr/>
          <p:nvPr/>
        </p:nvSpPr>
        <p:spPr>
          <a:xfrm>
            <a:off x="2268022" y="5093256"/>
            <a:ext cx="11568589" cy="362903"/>
          </a:xfrm>
          <a:prstGeom prst="rect">
            <a:avLst/>
          </a:prstGeom>
          <a:noFill/>
          <a:ln/>
        </p:spPr>
        <p:txBody>
          <a:bodyPr wrap="non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Đào tạo bài bản:</a:t>
            </a:r>
            <a:r>
              <a:rPr lang="en-US" sz="1750" kern="0" spc="-36" dirty="0">
                <a:solidFill>
                  <a:srgbClr val="2B4150"/>
                </a:solidFill>
                <a:latin typeface="PT Serif" pitchFamily="34" charset="0"/>
                <a:ea typeface="PT Serif" pitchFamily="34" charset="-122"/>
                <a:cs typeface="PT Serif" pitchFamily="34" charset="-120"/>
              </a:rPr>
              <a:t> về sử dụng máy và nhận diện rủi ro giúp người lao động làm việc hiệu quả và giảm thiểu tai nạn.</a:t>
            </a:r>
            <a:endParaRPr lang="en-US" sz="1750" dirty="0"/>
          </a:p>
        </p:txBody>
      </p:sp>
      <p:sp>
        <p:nvSpPr>
          <p:cNvPr id="6" name="Text 2"/>
          <p:cNvSpPr/>
          <p:nvPr/>
        </p:nvSpPr>
        <p:spPr>
          <a:xfrm>
            <a:off x="2268022" y="5535454"/>
            <a:ext cx="11568589" cy="362903"/>
          </a:xfrm>
          <a:prstGeom prst="rect">
            <a:avLst/>
          </a:prstGeom>
          <a:noFill/>
          <a:ln/>
        </p:spPr>
        <p:txBody>
          <a:bodyPr wrap="non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Hiểu biết về máy móc:</a:t>
            </a:r>
            <a:r>
              <a:rPr lang="en-US" sz="1750" kern="0" spc="-36" dirty="0">
                <a:solidFill>
                  <a:srgbClr val="2B4150"/>
                </a:solidFill>
                <a:latin typeface="PT Serif" pitchFamily="34" charset="0"/>
                <a:ea typeface="PT Serif" pitchFamily="34" charset="-122"/>
                <a:cs typeface="PT Serif" pitchFamily="34" charset="-120"/>
              </a:rPr>
              <a:t> giúp nhận diện và xử lý kịp thời các vấn đề, từ đó ngăn ngừa sự cố.</a:t>
            </a:r>
            <a:endParaRPr lang="en-US" sz="1750" dirty="0"/>
          </a:p>
        </p:txBody>
      </p:sp>
      <p:sp>
        <p:nvSpPr>
          <p:cNvPr id="7" name="Text 3"/>
          <p:cNvSpPr/>
          <p:nvPr/>
        </p:nvSpPr>
        <p:spPr>
          <a:xfrm>
            <a:off x="2268022" y="5977652"/>
            <a:ext cx="11568589" cy="362903"/>
          </a:xfrm>
          <a:prstGeom prst="rect">
            <a:avLst/>
          </a:prstGeom>
          <a:noFill/>
          <a:ln/>
        </p:spPr>
        <p:txBody>
          <a:bodyPr wrap="non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Kỹ năng ứng phó khẩn cấp:</a:t>
            </a:r>
            <a:r>
              <a:rPr lang="en-US" sz="1750" kern="0" spc="-36" dirty="0">
                <a:solidFill>
                  <a:srgbClr val="2B4150"/>
                </a:solidFill>
                <a:latin typeface="PT Serif" pitchFamily="34" charset="0"/>
                <a:ea typeface="PT Serif" pitchFamily="34" charset="-122"/>
                <a:cs typeface="PT Serif" pitchFamily="34" charset="-120"/>
              </a:rPr>
              <a:t> là điều cần thiết để bảo vệ bản thân và đồng nghiệp khi sự cố xảy ra.</a:t>
            </a:r>
            <a:endParaRPr lang="en-US" sz="1750" dirty="0"/>
          </a:p>
        </p:txBody>
      </p:sp>
      <p:sp>
        <p:nvSpPr>
          <p:cNvPr id="8" name="Text 4"/>
          <p:cNvSpPr/>
          <p:nvPr/>
        </p:nvSpPr>
        <p:spPr>
          <a:xfrm>
            <a:off x="2268022" y="6419850"/>
            <a:ext cx="11568589" cy="362903"/>
          </a:xfrm>
          <a:prstGeom prst="rect">
            <a:avLst/>
          </a:prstGeom>
          <a:noFill/>
          <a:ln/>
        </p:spPr>
        <p:txBody>
          <a:bodyPr wrap="non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Thiếu kiến thức và kỹ năng:</a:t>
            </a:r>
            <a:r>
              <a:rPr lang="en-US" sz="1750" kern="0" spc="-36" dirty="0">
                <a:solidFill>
                  <a:srgbClr val="2B4150"/>
                </a:solidFill>
                <a:latin typeface="PT Serif" pitchFamily="34" charset="0"/>
                <a:ea typeface="PT Serif" pitchFamily="34" charset="-122"/>
                <a:cs typeface="PT Serif" pitchFamily="34" charset="-120"/>
              </a:rPr>
              <a:t> làm tăng nguy cơ tai nạn, ảnh hưởng đến tài sản và sức khỏe người lao động.</a:t>
            </a:r>
            <a:endParaRPr lang="en-US" sz="1750" dirty="0"/>
          </a:p>
        </p:txBody>
      </p:sp>
      <p:sp>
        <p:nvSpPr>
          <p:cNvPr id="9" name="Text 5"/>
          <p:cNvSpPr/>
          <p:nvPr/>
        </p:nvSpPr>
        <p:spPr>
          <a:xfrm>
            <a:off x="2268022" y="6862048"/>
            <a:ext cx="11568589" cy="362903"/>
          </a:xfrm>
          <a:prstGeom prst="rect">
            <a:avLst/>
          </a:prstGeom>
          <a:noFill/>
          <a:ln/>
        </p:spPr>
        <p:txBody>
          <a:bodyPr wrap="non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Cập nhật và nâng cao kỹ năng</a:t>
            </a:r>
            <a:r>
              <a:rPr lang="en-US" sz="1750" kern="0" spc="-36" dirty="0">
                <a:solidFill>
                  <a:srgbClr val="2B4150"/>
                </a:solidFill>
                <a:latin typeface="PT Serif" pitchFamily="34" charset="0"/>
                <a:ea typeface="PT Serif" pitchFamily="34" charset="-122"/>
                <a:cs typeface="PT Serif" pitchFamily="34" charset="-120"/>
              </a:rPr>
              <a:t> </a:t>
            </a:r>
            <a:endParaRPr lang="en-US" sz="1750" dirty="0"/>
          </a:p>
        </p:txBody>
      </p:sp>
      <p:sp>
        <p:nvSpPr>
          <p:cNvPr id="10" name="Rectangle 9">
            <a:extLst>
              <a:ext uri="{FF2B5EF4-FFF2-40B4-BE49-F238E27FC236}">
                <a16:creationId xmlns:a16="http://schemas.microsoft.com/office/drawing/2014/main" id="{00D0B001-98CD-7236-428F-087746D5716F}"/>
              </a:ext>
            </a:extLst>
          </p:cNvPr>
          <p:cNvSpPr/>
          <p:nvPr/>
        </p:nvSpPr>
        <p:spPr>
          <a:xfrm>
            <a:off x="1064399" y="3240416"/>
            <a:ext cx="592852" cy="1597688"/>
          </a:xfrm>
          <a:prstGeom prst="rect">
            <a:avLst/>
          </a:prstGeom>
          <a:solidFill>
            <a:srgbClr val="124E73"/>
          </a:solidFill>
          <a:ln>
            <a:solidFill>
              <a:srgbClr val="124E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E83B16A5-F72F-94B3-AC67-960E49722E6E}"/>
              </a:ext>
            </a:extLst>
          </p:cNvPr>
          <p:cNvPicPr>
            <a:picLocks noChangeAspect="1"/>
          </p:cNvPicPr>
          <p:nvPr/>
        </p:nvPicPr>
        <p:blipFill>
          <a:blip r:embed="rId5"/>
          <a:stretch>
            <a:fillRect/>
          </a:stretch>
        </p:blipFill>
        <p:spPr>
          <a:xfrm>
            <a:off x="12359041" y="7474877"/>
            <a:ext cx="2150334" cy="71186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nvSpPr>
        <p:spPr>
          <a:xfrm>
            <a:off x="793790" y="2129790"/>
            <a:ext cx="8127087" cy="425291"/>
          </a:xfrm>
          <a:prstGeom prst="rect">
            <a:avLst/>
          </a:prstGeom>
          <a:noFill/>
          <a:ln/>
        </p:spPr>
        <p:txBody>
          <a:bodyPr wrap="none" lIns="0" tIns="0" rIns="0" bIns="0" rtlCol="0" anchor="t"/>
          <a:lstStyle/>
          <a:p>
            <a:pPr marL="0" indent="0">
              <a:lnSpc>
                <a:spcPts val="3300"/>
              </a:lnSpc>
              <a:buNone/>
            </a:pPr>
            <a:r>
              <a:rPr lang="en-US" sz="3200" b="1" kern="0" spc="-80" dirty="0">
                <a:solidFill>
                  <a:srgbClr val="124E73"/>
                </a:solidFill>
                <a:latin typeface="Montserrat Thin" panose="00000300000000000000" pitchFamily="2" charset="0"/>
                <a:ea typeface="MuseoModerno Bold" pitchFamily="34" charset="-122"/>
                <a:cs typeface="MuseoModerno Bold" pitchFamily="34" charset="-120"/>
              </a:rPr>
              <a:t>VII. Đào tạo an toàn lao động về kỹ năng vận hành</a:t>
            </a:r>
            <a:endParaRPr lang="en-US" sz="3200" dirty="0"/>
          </a:p>
        </p:txBody>
      </p:sp>
      <p:sp>
        <p:nvSpPr>
          <p:cNvPr id="3" name="Shape 1"/>
          <p:cNvSpPr/>
          <p:nvPr/>
        </p:nvSpPr>
        <p:spPr>
          <a:xfrm>
            <a:off x="793790" y="3008709"/>
            <a:ext cx="13042821" cy="3090982"/>
          </a:xfrm>
          <a:prstGeom prst="roundRect">
            <a:avLst>
              <a:gd name="adj" fmla="val 3082"/>
            </a:avLst>
          </a:prstGeom>
          <a:solidFill>
            <a:srgbClr val="124E73"/>
          </a:solidFill>
          <a:ln w="7620">
            <a:solidFill>
              <a:srgbClr val="2B678C"/>
            </a:solidFill>
            <a:prstDash val="solid"/>
          </a:ln>
        </p:spPr>
      </p:sp>
      <p:sp>
        <p:nvSpPr>
          <p:cNvPr id="4" name="Text 2"/>
          <p:cNvSpPr/>
          <p:nvPr/>
        </p:nvSpPr>
        <p:spPr>
          <a:xfrm>
            <a:off x="1028224" y="3243143"/>
            <a:ext cx="5601176" cy="354330"/>
          </a:xfrm>
          <a:prstGeom prst="rect">
            <a:avLst/>
          </a:prstGeom>
          <a:noFill/>
          <a:ln/>
        </p:spPr>
        <p:txBody>
          <a:bodyPr wrap="none" lIns="0" tIns="0" rIns="0" bIns="0" rtlCol="0" anchor="t"/>
          <a:lstStyle/>
          <a:p>
            <a:pPr marL="0" indent="0">
              <a:lnSpc>
                <a:spcPts val="2750"/>
              </a:lnSpc>
              <a:buNone/>
            </a:pPr>
            <a:r>
              <a:rPr lang="en-US" sz="2200" b="1" kern="0" spc="-67" dirty="0">
                <a:solidFill>
                  <a:srgbClr val="FFFFFF"/>
                </a:solidFill>
                <a:latin typeface="Montserrat Thin" panose="00000300000000000000" pitchFamily="2" charset="0"/>
                <a:ea typeface="MuseoModerno Bold" pitchFamily="34" charset="-122"/>
                <a:cs typeface="MuseoModerno Bold" pitchFamily="34" charset="-120"/>
              </a:rPr>
              <a:t>A. Tại sao cần đào tạo cho người vận hành?</a:t>
            </a:r>
            <a:endParaRPr lang="en-US" sz="2200" dirty="0"/>
          </a:p>
        </p:txBody>
      </p:sp>
      <p:sp>
        <p:nvSpPr>
          <p:cNvPr id="5" name="Text 3"/>
          <p:cNvSpPr/>
          <p:nvPr/>
        </p:nvSpPr>
        <p:spPr>
          <a:xfrm>
            <a:off x="1028224" y="3733562"/>
            <a:ext cx="12573953" cy="362903"/>
          </a:xfrm>
          <a:prstGeom prst="rect">
            <a:avLst/>
          </a:prstGeom>
          <a:noFill/>
          <a:ln/>
        </p:spPr>
        <p:txBody>
          <a:bodyPr wrap="none" lIns="0" tIns="0" rIns="0" bIns="0" rtlCol="0" anchor="t"/>
          <a:lstStyle/>
          <a:p>
            <a:pPr marL="342900" indent="-342900" algn="l">
              <a:lnSpc>
                <a:spcPts val="2850"/>
              </a:lnSpc>
              <a:buSzPct val="100000"/>
              <a:buChar char="•"/>
            </a:pPr>
            <a:r>
              <a:rPr lang="en-US" sz="1750" b="1" kern="0" spc="-36" dirty="0">
                <a:solidFill>
                  <a:srgbClr val="FFFFFF"/>
                </a:solidFill>
                <a:latin typeface="PT Serif" pitchFamily="34" charset="0"/>
                <a:ea typeface="PT Serif" pitchFamily="34" charset="-122"/>
                <a:cs typeface="PT Serif" pitchFamily="34" charset="-120"/>
              </a:rPr>
              <a:t>Nắm vững kiến thức:</a:t>
            </a:r>
            <a:r>
              <a:rPr lang="en-US" sz="1750" kern="0" spc="-36" dirty="0">
                <a:solidFill>
                  <a:srgbClr val="FFFFFF"/>
                </a:solidFill>
                <a:latin typeface="PT Serif" pitchFamily="34" charset="0"/>
                <a:ea typeface="PT Serif" pitchFamily="34" charset="-122"/>
                <a:cs typeface="PT Serif" pitchFamily="34" charset="-120"/>
              </a:rPr>
              <a:t> Giúp người lao động sử dụng máy hiệu quả và giảm thiểu rủi ro.</a:t>
            </a:r>
            <a:endParaRPr lang="en-US" sz="1750" dirty="0"/>
          </a:p>
        </p:txBody>
      </p:sp>
      <p:sp>
        <p:nvSpPr>
          <p:cNvPr id="6" name="Text 4"/>
          <p:cNvSpPr/>
          <p:nvPr/>
        </p:nvSpPr>
        <p:spPr>
          <a:xfrm>
            <a:off x="1028224" y="4175760"/>
            <a:ext cx="12573953" cy="362903"/>
          </a:xfrm>
          <a:prstGeom prst="rect">
            <a:avLst/>
          </a:prstGeom>
          <a:noFill/>
          <a:ln/>
        </p:spPr>
        <p:txBody>
          <a:bodyPr wrap="none" lIns="0" tIns="0" rIns="0" bIns="0" rtlCol="0" anchor="t"/>
          <a:lstStyle/>
          <a:p>
            <a:pPr marL="342900" indent="-342900" algn="l">
              <a:lnSpc>
                <a:spcPts val="2850"/>
              </a:lnSpc>
              <a:buSzPct val="100000"/>
              <a:buChar char="•"/>
            </a:pPr>
            <a:r>
              <a:rPr lang="en-US" sz="1750" b="1" kern="0" spc="-36" dirty="0">
                <a:solidFill>
                  <a:srgbClr val="FFFFFF"/>
                </a:solidFill>
                <a:latin typeface="PT Serif" pitchFamily="34" charset="0"/>
                <a:ea typeface="PT Serif" pitchFamily="34" charset="-122"/>
                <a:cs typeface="PT Serif" pitchFamily="34" charset="-120"/>
              </a:rPr>
              <a:t>Xử lý tình huống bất ngờ:</a:t>
            </a:r>
            <a:r>
              <a:rPr lang="en-US" sz="1750" kern="0" spc="-36" dirty="0">
                <a:solidFill>
                  <a:srgbClr val="FFFFFF"/>
                </a:solidFill>
                <a:latin typeface="PT Serif" pitchFamily="34" charset="0"/>
                <a:ea typeface="PT Serif" pitchFamily="34" charset="-122"/>
                <a:cs typeface="PT Serif" pitchFamily="34" charset="-120"/>
              </a:rPr>
              <a:t> Đào tạo giúp nhận diện và phản ứng kịp thời với sự cố.</a:t>
            </a:r>
            <a:endParaRPr lang="en-US" sz="1750" dirty="0"/>
          </a:p>
        </p:txBody>
      </p:sp>
      <p:sp>
        <p:nvSpPr>
          <p:cNvPr id="7" name="Text 5"/>
          <p:cNvSpPr/>
          <p:nvPr/>
        </p:nvSpPr>
        <p:spPr>
          <a:xfrm>
            <a:off x="1028224" y="4617958"/>
            <a:ext cx="12573953" cy="362903"/>
          </a:xfrm>
          <a:prstGeom prst="rect">
            <a:avLst/>
          </a:prstGeom>
          <a:noFill/>
          <a:ln/>
        </p:spPr>
        <p:txBody>
          <a:bodyPr wrap="none" lIns="0" tIns="0" rIns="0" bIns="0" rtlCol="0" anchor="t"/>
          <a:lstStyle/>
          <a:p>
            <a:pPr marL="342900" indent="-342900" algn="l">
              <a:lnSpc>
                <a:spcPts val="2850"/>
              </a:lnSpc>
              <a:buSzPct val="100000"/>
              <a:buChar char="•"/>
            </a:pPr>
            <a:r>
              <a:rPr lang="en-US" sz="1750" b="1" kern="0" spc="-36" dirty="0">
                <a:solidFill>
                  <a:srgbClr val="FFFFFF"/>
                </a:solidFill>
                <a:latin typeface="PT Serif" pitchFamily="34" charset="0"/>
                <a:ea typeface="PT Serif" pitchFamily="34" charset="-122"/>
                <a:cs typeface="PT Serif" pitchFamily="34" charset="-120"/>
              </a:rPr>
              <a:t>Tạo môi trường an toàn:</a:t>
            </a:r>
            <a:r>
              <a:rPr lang="en-US" sz="1750" kern="0" spc="-36" dirty="0">
                <a:solidFill>
                  <a:srgbClr val="FFFFFF"/>
                </a:solidFill>
                <a:latin typeface="PT Serif" pitchFamily="34" charset="0"/>
                <a:ea typeface="PT Serif" pitchFamily="34" charset="-122"/>
                <a:cs typeface="PT Serif" pitchFamily="34" charset="-120"/>
              </a:rPr>
              <a:t> Giảm tai nạn và nâng cao sự an toàn cho mọi người.</a:t>
            </a:r>
            <a:endParaRPr lang="en-US" sz="1750" dirty="0"/>
          </a:p>
        </p:txBody>
      </p:sp>
      <p:sp>
        <p:nvSpPr>
          <p:cNvPr id="8" name="Text 6"/>
          <p:cNvSpPr/>
          <p:nvPr/>
        </p:nvSpPr>
        <p:spPr>
          <a:xfrm>
            <a:off x="1028224" y="5060156"/>
            <a:ext cx="12573953" cy="362903"/>
          </a:xfrm>
          <a:prstGeom prst="rect">
            <a:avLst/>
          </a:prstGeom>
          <a:noFill/>
          <a:ln/>
        </p:spPr>
        <p:txBody>
          <a:bodyPr wrap="none" lIns="0" tIns="0" rIns="0" bIns="0" rtlCol="0" anchor="t"/>
          <a:lstStyle/>
          <a:p>
            <a:pPr marL="342900" indent="-342900" algn="l">
              <a:lnSpc>
                <a:spcPts val="2850"/>
              </a:lnSpc>
              <a:buSzPct val="100000"/>
              <a:buChar char="•"/>
            </a:pPr>
            <a:r>
              <a:rPr lang="en-US" sz="1750" b="1" kern="0" spc="-36" dirty="0">
                <a:solidFill>
                  <a:srgbClr val="FFFFFF"/>
                </a:solidFill>
                <a:latin typeface="PT Serif" pitchFamily="34" charset="0"/>
                <a:ea typeface="PT Serif" pitchFamily="34" charset="-122"/>
                <a:cs typeface="PT Serif" pitchFamily="34" charset="-120"/>
              </a:rPr>
              <a:t>Tinh thần trách nhiệm:</a:t>
            </a:r>
            <a:r>
              <a:rPr lang="en-US" sz="1750" kern="0" spc="-36" dirty="0">
                <a:solidFill>
                  <a:srgbClr val="FFFFFF"/>
                </a:solidFill>
                <a:latin typeface="PT Serif" pitchFamily="34" charset="0"/>
                <a:ea typeface="PT Serif" pitchFamily="34" charset="-122"/>
                <a:cs typeface="PT Serif" pitchFamily="34" charset="-120"/>
              </a:rPr>
              <a:t> Người lao động sẽ chủ động thực hiện biện pháp an toàn và khuyến khích đồng nghiệp.</a:t>
            </a:r>
            <a:endParaRPr lang="en-US" sz="1750" dirty="0"/>
          </a:p>
        </p:txBody>
      </p:sp>
      <p:sp>
        <p:nvSpPr>
          <p:cNvPr id="9" name="Text 7"/>
          <p:cNvSpPr/>
          <p:nvPr/>
        </p:nvSpPr>
        <p:spPr>
          <a:xfrm>
            <a:off x="1028224" y="5502354"/>
            <a:ext cx="12573953" cy="362903"/>
          </a:xfrm>
          <a:prstGeom prst="rect">
            <a:avLst/>
          </a:prstGeom>
          <a:noFill/>
          <a:ln/>
        </p:spPr>
        <p:txBody>
          <a:bodyPr wrap="none" lIns="0" tIns="0" rIns="0" bIns="0" rtlCol="0" anchor="t"/>
          <a:lstStyle/>
          <a:p>
            <a:pPr marL="342900" indent="-342900" algn="l">
              <a:lnSpc>
                <a:spcPts val="2850"/>
              </a:lnSpc>
              <a:buSzPct val="100000"/>
              <a:buChar char="•"/>
            </a:pPr>
            <a:r>
              <a:rPr lang="en-US" sz="1750" b="1" kern="0" spc="-36" dirty="0">
                <a:solidFill>
                  <a:srgbClr val="FFFFFF"/>
                </a:solidFill>
                <a:latin typeface="PT Serif" pitchFamily="34" charset="0"/>
                <a:ea typeface="PT Serif" pitchFamily="34" charset="-122"/>
                <a:cs typeface="PT Serif" pitchFamily="34" charset="-120"/>
              </a:rPr>
              <a:t>Lợi ích lâu dài:</a:t>
            </a:r>
            <a:r>
              <a:rPr lang="en-US" sz="1750" kern="0" spc="-36" dirty="0">
                <a:solidFill>
                  <a:srgbClr val="FFFFFF"/>
                </a:solidFill>
                <a:latin typeface="PT Serif" pitchFamily="34" charset="0"/>
                <a:ea typeface="PT Serif" pitchFamily="34" charset="-122"/>
                <a:cs typeface="PT Serif" pitchFamily="34" charset="-120"/>
              </a:rPr>
              <a:t> Tạo văn hóa an toàn, nâng cao năng suất và giảm chi phí phát sinh từ sự cố.</a:t>
            </a:r>
            <a:endParaRPr lang="en-US" sz="1750" dirty="0"/>
          </a:p>
        </p:txBody>
      </p:sp>
      <p:pic>
        <p:nvPicPr>
          <p:cNvPr id="10" name="Picture 9">
            <a:extLst>
              <a:ext uri="{FF2B5EF4-FFF2-40B4-BE49-F238E27FC236}">
                <a16:creationId xmlns:a16="http://schemas.microsoft.com/office/drawing/2014/main" id="{AF9EC7A5-37E7-4EBD-58FF-4C53443DEF08}"/>
              </a:ext>
            </a:extLst>
          </p:cNvPr>
          <p:cNvPicPr>
            <a:picLocks noChangeAspect="1"/>
          </p:cNvPicPr>
          <p:nvPr/>
        </p:nvPicPr>
        <p:blipFill>
          <a:blip r:embed="rId3"/>
          <a:stretch>
            <a:fillRect/>
          </a:stretch>
        </p:blipFill>
        <p:spPr>
          <a:xfrm>
            <a:off x="12359041" y="7474877"/>
            <a:ext cx="2150334" cy="71186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3656767" y="283488"/>
            <a:ext cx="7316867" cy="2268260"/>
          </a:xfrm>
          <a:prstGeom prst="rect">
            <a:avLst/>
          </a:prstGeom>
        </p:spPr>
      </p:pic>
      <p:sp>
        <p:nvSpPr>
          <p:cNvPr id="3" name="Shape 0"/>
          <p:cNvSpPr/>
          <p:nvPr/>
        </p:nvSpPr>
        <p:spPr>
          <a:xfrm>
            <a:off x="793790" y="3635216"/>
            <a:ext cx="13042821" cy="3794284"/>
          </a:xfrm>
          <a:prstGeom prst="roundRect">
            <a:avLst>
              <a:gd name="adj" fmla="val 2511"/>
            </a:avLst>
          </a:prstGeom>
          <a:solidFill>
            <a:srgbClr val="910D0D"/>
          </a:solidFill>
          <a:ln w="7620">
            <a:solidFill>
              <a:srgbClr val="AA2626"/>
            </a:solidFill>
            <a:prstDash val="solid"/>
          </a:ln>
        </p:spPr>
      </p:sp>
      <p:sp>
        <p:nvSpPr>
          <p:cNvPr id="4" name="Text 1"/>
          <p:cNvSpPr/>
          <p:nvPr/>
        </p:nvSpPr>
        <p:spPr>
          <a:xfrm>
            <a:off x="1028224" y="3869650"/>
            <a:ext cx="4139089" cy="354330"/>
          </a:xfrm>
          <a:prstGeom prst="rect">
            <a:avLst/>
          </a:prstGeom>
          <a:noFill/>
          <a:ln/>
        </p:spPr>
        <p:txBody>
          <a:bodyPr wrap="none" lIns="0" tIns="0" rIns="0" bIns="0" rtlCol="0" anchor="t"/>
          <a:lstStyle/>
          <a:p>
            <a:pPr marL="0" indent="0">
              <a:lnSpc>
                <a:spcPts val="2750"/>
              </a:lnSpc>
              <a:buNone/>
            </a:pPr>
            <a:r>
              <a:rPr lang="en-US" sz="2200" b="1" kern="0" spc="-67" dirty="0">
                <a:solidFill>
                  <a:srgbClr val="FFFFFF"/>
                </a:solidFill>
                <a:latin typeface="Montserrat Thin" panose="00000300000000000000" pitchFamily="2" charset="0"/>
                <a:ea typeface="MuseoModerno Bold" pitchFamily="34" charset="-122"/>
                <a:cs typeface="MuseoModerno Bold" pitchFamily="34" charset="-120"/>
              </a:rPr>
              <a:t>B. Huấn luyện an toàn lao động</a:t>
            </a:r>
            <a:endParaRPr lang="en-US" sz="2200" dirty="0"/>
          </a:p>
        </p:txBody>
      </p:sp>
      <p:sp>
        <p:nvSpPr>
          <p:cNvPr id="5" name="Text 2"/>
          <p:cNvSpPr/>
          <p:nvPr/>
        </p:nvSpPr>
        <p:spPr>
          <a:xfrm>
            <a:off x="1028224" y="4360069"/>
            <a:ext cx="12573953" cy="725805"/>
          </a:xfrm>
          <a:prstGeom prst="rect">
            <a:avLst/>
          </a:prstGeom>
          <a:noFill/>
          <a:ln/>
        </p:spPr>
        <p:txBody>
          <a:bodyPr wrap="square" lIns="0" tIns="0" rIns="0" bIns="0" rtlCol="0" anchor="t"/>
          <a:lstStyle/>
          <a:p>
            <a:pPr marL="0" indent="0">
              <a:lnSpc>
                <a:spcPts val="2850"/>
              </a:lnSpc>
              <a:buNone/>
            </a:pPr>
            <a:r>
              <a:rPr lang="en-US" sz="1750" b="1" kern="0" spc="-36" dirty="0">
                <a:solidFill>
                  <a:srgbClr val="FFFFFF"/>
                </a:solidFill>
                <a:latin typeface="PT Serif" pitchFamily="34" charset="0"/>
                <a:ea typeface="PT Serif" pitchFamily="34" charset="-122"/>
                <a:cs typeface="PT Serif" pitchFamily="34" charset="-120"/>
              </a:rPr>
              <a:t>An Toàn Nam Việt</a:t>
            </a:r>
            <a:r>
              <a:rPr lang="en-US" sz="1750" kern="0" spc="-36" dirty="0">
                <a:solidFill>
                  <a:srgbClr val="FFFFFF"/>
                </a:solidFill>
                <a:latin typeface="PT Serif" pitchFamily="34" charset="0"/>
                <a:ea typeface="PT Serif" pitchFamily="34" charset="-122"/>
                <a:cs typeface="PT Serif" pitchFamily="34" charset="-120"/>
              </a:rPr>
              <a:t> là trung tâm huấn luyện an toàn lao động uy tín tại Việt Nam, tổ chức các buổi huấn luyện tại xưởng sản xuất, nhà máy, công trường xây dựng trên toàn quốc.</a:t>
            </a:r>
            <a:endParaRPr lang="en-US" sz="1750" dirty="0"/>
          </a:p>
        </p:txBody>
      </p:sp>
      <p:sp>
        <p:nvSpPr>
          <p:cNvPr id="6" name="Text 3"/>
          <p:cNvSpPr/>
          <p:nvPr/>
        </p:nvSpPr>
        <p:spPr>
          <a:xfrm>
            <a:off x="1028224" y="5221962"/>
            <a:ext cx="12573953" cy="362903"/>
          </a:xfrm>
          <a:prstGeom prst="rect">
            <a:avLst/>
          </a:prstGeom>
          <a:noFill/>
          <a:ln/>
        </p:spPr>
        <p:txBody>
          <a:bodyPr wrap="none" lIns="0" tIns="0" rIns="0" bIns="0" rtlCol="0" anchor="t"/>
          <a:lstStyle/>
          <a:p>
            <a:pPr marL="342900" indent="-342900" algn="l">
              <a:lnSpc>
                <a:spcPts val="2850"/>
              </a:lnSpc>
              <a:buSzPct val="100000"/>
              <a:buChar char="•"/>
            </a:pPr>
            <a:r>
              <a:rPr lang="en-US" sz="1750" b="1" kern="0" spc="-36" dirty="0">
                <a:solidFill>
                  <a:srgbClr val="FFFFFF"/>
                </a:solidFill>
                <a:latin typeface="PT Serif" pitchFamily="34" charset="0"/>
                <a:ea typeface="PT Serif" pitchFamily="34" charset="-122"/>
                <a:cs typeface="PT Serif" pitchFamily="34" charset="-120"/>
              </a:rPr>
              <a:t>Chuẩn bị chu đáo</a:t>
            </a:r>
            <a:r>
              <a:rPr lang="en-US" sz="1750" kern="0" spc="-36" dirty="0">
                <a:solidFill>
                  <a:srgbClr val="FFFFFF"/>
                </a:solidFill>
                <a:latin typeface="PT Serif" pitchFamily="34" charset="0"/>
                <a:ea typeface="PT Serif" pitchFamily="34" charset="-122"/>
                <a:cs typeface="PT Serif" pitchFamily="34" charset="-120"/>
              </a:rPr>
              <a:t>,  kỹ lưỡng từ công cụ, dụng cụ, thiết bị giảng dạy đến giáo trình và tài liệu. </a:t>
            </a:r>
            <a:endParaRPr lang="en-US" sz="1750" dirty="0"/>
          </a:p>
        </p:txBody>
      </p:sp>
      <p:sp>
        <p:nvSpPr>
          <p:cNvPr id="7" name="Text 4"/>
          <p:cNvSpPr/>
          <p:nvPr/>
        </p:nvSpPr>
        <p:spPr>
          <a:xfrm>
            <a:off x="1028224" y="5664160"/>
            <a:ext cx="12573953"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FFFFFF"/>
                </a:solidFill>
                <a:latin typeface="PT Serif" pitchFamily="34" charset="0"/>
                <a:ea typeface="PT Serif" pitchFamily="34" charset="-122"/>
                <a:cs typeface="PT Serif" pitchFamily="34" charset="-120"/>
              </a:rPr>
              <a:t>Giảng viên</a:t>
            </a:r>
            <a:r>
              <a:rPr lang="en-US" sz="1750" kern="0" spc="-36" dirty="0">
                <a:solidFill>
                  <a:srgbClr val="FFFFFF"/>
                </a:solidFill>
                <a:latin typeface="PT Serif" pitchFamily="34" charset="0"/>
                <a:ea typeface="PT Serif" pitchFamily="34" charset="-122"/>
                <a:cs typeface="PT Serif" pitchFamily="34" charset="-120"/>
              </a:rPr>
              <a:t> là chuyên gia với nhiều năm kinh nghiệm, có các nghiên cứu về mối nguy và biện pháp phòng tránh trong mọi ngành nghề.</a:t>
            </a:r>
            <a:endParaRPr lang="en-US" sz="1750" dirty="0"/>
          </a:p>
        </p:txBody>
      </p:sp>
      <p:sp>
        <p:nvSpPr>
          <p:cNvPr id="8" name="Text 5"/>
          <p:cNvSpPr/>
          <p:nvPr/>
        </p:nvSpPr>
        <p:spPr>
          <a:xfrm>
            <a:off x="1028224" y="6469261"/>
            <a:ext cx="12573953"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FFFFFF"/>
                </a:solidFill>
                <a:latin typeface="PT Serif" pitchFamily="34" charset="0"/>
                <a:ea typeface="PT Serif" pitchFamily="34" charset="-122"/>
                <a:cs typeface="PT Serif" pitchFamily="34" charset="-120"/>
              </a:rPr>
              <a:t>Bài giảng</a:t>
            </a:r>
            <a:r>
              <a:rPr lang="en-US" sz="1750" kern="0" spc="-36" dirty="0">
                <a:solidFill>
                  <a:srgbClr val="FFFFFF"/>
                </a:solidFill>
                <a:latin typeface="PT Serif" pitchFamily="34" charset="0"/>
                <a:ea typeface="PT Serif" pitchFamily="34" charset="-122"/>
                <a:cs typeface="PT Serif" pitchFamily="34" charset="-120"/>
              </a:rPr>
              <a:t> sinh động, dễ hiểu, bám sát </a:t>
            </a:r>
            <a:r>
              <a:rPr lang="en-US" sz="1750" b="1" kern="0" spc="-36" dirty="0">
                <a:solidFill>
                  <a:srgbClr val="FFFFFF"/>
                </a:solidFill>
                <a:latin typeface="PT Serif" pitchFamily="34" charset="0"/>
                <a:ea typeface="PT Serif" pitchFamily="34" charset="-122"/>
                <a:cs typeface="PT Serif" pitchFamily="34" charset="-120"/>
              </a:rPr>
              <a:t>Nghị định 44/2016/NĐ-CP</a:t>
            </a:r>
            <a:r>
              <a:rPr lang="en-US" sz="1750" kern="0" spc="-36" dirty="0">
                <a:solidFill>
                  <a:srgbClr val="FFFFFF"/>
                </a:solidFill>
                <a:latin typeface="PT Serif" pitchFamily="34" charset="0"/>
                <a:ea typeface="PT Serif" pitchFamily="34" charset="-122"/>
                <a:cs typeface="PT Serif" pitchFamily="34" charset="-120"/>
              </a:rPr>
              <a:t>, giúp người lao động hiểu và áp dụng biện pháp an toàn hiệu quả trong công việc.</a:t>
            </a:r>
            <a:endParaRPr lang="en-US" sz="1750" dirty="0"/>
          </a:p>
        </p:txBody>
      </p:sp>
      <p:pic>
        <p:nvPicPr>
          <p:cNvPr id="9" name="Picture 8">
            <a:extLst>
              <a:ext uri="{FF2B5EF4-FFF2-40B4-BE49-F238E27FC236}">
                <a16:creationId xmlns:a16="http://schemas.microsoft.com/office/drawing/2014/main" id="{80875227-DD9A-3AC0-C6FF-164EEA44FDBE}"/>
              </a:ext>
            </a:extLst>
          </p:cNvPr>
          <p:cNvPicPr>
            <a:picLocks noChangeAspect="1"/>
          </p:cNvPicPr>
          <p:nvPr/>
        </p:nvPicPr>
        <p:blipFill>
          <a:blip r:embed="rId4"/>
          <a:stretch>
            <a:fillRect/>
          </a:stretch>
        </p:blipFill>
        <p:spPr>
          <a:xfrm>
            <a:off x="12359041" y="7474877"/>
            <a:ext cx="2150334" cy="711860"/>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0384224" y="2817733"/>
            <a:ext cx="4183004" cy="4183004"/>
          </a:xfrm>
          <a:prstGeom prst="rect">
            <a:avLst/>
          </a:prstGeom>
        </p:spPr>
      </p:pic>
      <p:sp>
        <p:nvSpPr>
          <p:cNvPr id="3" name="Text 0"/>
          <p:cNvSpPr/>
          <p:nvPr/>
        </p:nvSpPr>
        <p:spPr>
          <a:xfrm>
            <a:off x="793790" y="1768793"/>
            <a:ext cx="9045416" cy="708779"/>
          </a:xfrm>
          <a:prstGeom prst="rect">
            <a:avLst/>
          </a:prstGeom>
          <a:noFill/>
          <a:ln/>
        </p:spPr>
        <p:txBody>
          <a:bodyPr wrap="none" lIns="0" tIns="0" rIns="0" bIns="0" rtlCol="0" anchor="t"/>
          <a:lstStyle/>
          <a:p>
            <a:pPr marL="0" indent="0">
              <a:lnSpc>
                <a:spcPts val="5550"/>
              </a:lnSpc>
              <a:buNone/>
            </a:pPr>
            <a:r>
              <a:rPr lang="en-US" sz="4450" b="1" kern="0" spc="-134" dirty="0">
                <a:solidFill>
                  <a:srgbClr val="124E73"/>
                </a:solidFill>
                <a:latin typeface="Montserrat Thin" panose="00000300000000000000" pitchFamily="2" charset="0"/>
                <a:ea typeface="MuseoModerno Bold" pitchFamily="34" charset="-122"/>
                <a:cs typeface="MuseoModerno Bold" pitchFamily="34" charset="-120"/>
              </a:rPr>
              <a:t>VIII. Ý nghĩa của an toàn lao động</a:t>
            </a:r>
            <a:endParaRPr lang="en-US" sz="4450" dirty="0"/>
          </a:p>
        </p:txBody>
      </p:sp>
      <p:sp>
        <p:nvSpPr>
          <p:cNvPr id="4" name="Shape 1"/>
          <p:cNvSpPr/>
          <p:nvPr/>
        </p:nvSpPr>
        <p:spPr>
          <a:xfrm>
            <a:off x="891897" y="2817733"/>
            <a:ext cx="30480" cy="3642955"/>
          </a:xfrm>
          <a:prstGeom prst="roundRect">
            <a:avLst>
              <a:gd name="adj" fmla="val 312558"/>
            </a:avLst>
          </a:prstGeom>
          <a:solidFill>
            <a:srgbClr val="B9D0DE"/>
          </a:solidFill>
          <a:ln/>
        </p:spPr>
      </p:sp>
      <p:sp>
        <p:nvSpPr>
          <p:cNvPr id="5" name="Shape 2"/>
          <p:cNvSpPr/>
          <p:nvPr/>
        </p:nvSpPr>
        <p:spPr>
          <a:xfrm>
            <a:off x="1075075" y="3256002"/>
            <a:ext cx="793790" cy="30480"/>
          </a:xfrm>
          <a:prstGeom prst="roundRect">
            <a:avLst>
              <a:gd name="adj" fmla="val 312558"/>
            </a:avLst>
          </a:prstGeom>
          <a:solidFill>
            <a:srgbClr val="2B678C"/>
          </a:solidFill>
          <a:ln/>
        </p:spPr>
      </p:sp>
      <p:sp>
        <p:nvSpPr>
          <p:cNvPr id="6" name="Shape 3"/>
          <p:cNvSpPr/>
          <p:nvPr/>
        </p:nvSpPr>
        <p:spPr>
          <a:xfrm>
            <a:off x="708720" y="3072884"/>
            <a:ext cx="396835" cy="396835"/>
          </a:xfrm>
          <a:prstGeom prst="roundRect">
            <a:avLst>
              <a:gd name="adj" fmla="val 24007"/>
            </a:avLst>
          </a:prstGeom>
          <a:solidFill>
            <a:srgbClr val="124E73"/>
          </a:solidFill>
          <a:ln w="7620">
            <a:solidFill>
              <a:srgbClr val="2B678C"/>
            </a:solidFill>
            <a:prstDash val="solid"/>
          </a:ln>
        </p:spPr>
      </p:sp>
      <p:sp>
        <p:nvSpPr>
          <p:cNvPr id="7" name="Text 4"/>
          <p:cNvSpPr/>
          <p:nvPr/>
        </p:nvSpPr>
        <p:spPr>
          <a:xfrm>
            <a:off x="2154674" y="3044547"/>
            <a:ext cx="6723578" cy="354330"/>
          </a:xfrm>
          <a:prstGeom prst="rect">
            <a:avLst/>
          </a:prstGeom>
          <a:noFill/>
          <a:ln/>
        </p:spPr>
        <p:txBody>
          <a:bodyPr wrap="none" lIns="0" tIns="0" rIns="0" bIns="0" rtlCol="0" anchor="t"/>
          <a:lstStyle/>
          <a:p>
            <a:pPr marL="0" indent="0">
              <a:lnSpc>
                <a:spcPts val="2750"/>
              </a:lnSpc>
              <a:buNone/>
            </a:pPr>
            <a:r>
              <a:rPr lang="en-US" sz="2200" b="1" kern="0" spc="-67" dirty="0">
                <a:solidFill>
                  <a:srgbClr val="2B4150"/>
                </a:solidFill>
                <a:latin typeface="Montserrat Thin" panose="00000300000000000000" pitchFamily="2" charset="0"/>
                <a:ea typeface="MuseoModerno Bold" pitchFamily="34" charset="-122"/>
                <a:cs typeface="MuseoModerno Bold" pitchFamily="34" charset="-120"/>
              </a:rPr>
              <a:t>A. Tầm quan trọng của việc duy trì an toàn lao động</a:t>
            </a:r>
            <a:endParaRPr lang="en-US" sz="2200" dirty="0"/>
          </a:p>
        </p:txBody>
      </p:sp>
      <p:sp>
        <p:nvSpPr>
          <p:cNvPr id="8" name="Text 5"/>
          <p:cNvSpPr/>
          <p:nvPr/>
        </p:nvSpPr>
        <p:spPr>
          <a:xfrm>
            <a:off x="2154673" y="3769561"/>
            <a:ext cx="8024336"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Bảo vệ sức khỏe người lao động:</a:t>
            </a:r>
            <a:r>
              <a:rPr lang="en-US" sz="1750" kern="0" spc="-36" dirty="0">
                <a:solidFill>
                  <a:srgbClr val="2B4150"/>
                </a:solidFill>
                <a:latin typeface="PT Serif" pitchFamily="34" charset="0"/>
                <a:ea typeface="PT Serif" pitchFamily="34" charset="-122"/>
                <a:cs typeface="PT Serif" pitchFamily="34" charset="-120"/>
              </a:rPr>
              <a:t> bằng cách trang bị kiến thức và kỹ năng nhận diện rủi ro, từ đó phòng ngừa tai nạn hiệu quả.</a:t>
            </a:r>
            <a:endParaRPr lang="en-US" sz="1750" dirty="0"/>
          </a:p>
        </p:txBody>
      </p:sp>
      <p:sp>
        <p:nvSpPr>
          <p:cNvPr id="9" name="Text 6"/>
          <p:cNvSpPr/>
          <p:nvPr/>
        </p:nvSpPr>
        <p:spPr>
          <a:xfrm>
            <a:off x="2154674" y="4702968"/>
            <a:ext cx="8024336"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Tăng cường hiệu suất làm việc:</a:t>
            </a:r>
            <a:r>
              <a:rPr lang="en-US" sz="1750" kern="0" spc="-36" dirty="0">
                <a:solidFill>
                  <a:srgbClr val="2B4150"/>
                </a:solidFill>
                <a:latin typeface="PT Serif" pitchFamily="34" charset="0"/>
                <a:ea typeface="PT Serif" pitchFamily="34" charset="-122"/>
                <a:cs typeface="PT Serif" pitchFamily="34" charset="-120"/>
              </a:rPr>
              <a:t> nhờ một môi trường an toàn giúp nhân viên tập trung và làm việc hiệu quả hơn.</a:t>
            </a:r>
            <a:endParaRPr lang="en-US" sz="1750" dirty="0"/>
          </a:p>
        </p:txBody>
      </p:sp>
      <p:sp>
        <p:nvSpPr>
          <p:cNvPr id="10" name="Text 7"/>
          <p:cNvSpPr/>
          <p:nvPr/>
        </p:nvSpPr>
        <p:spPr>
          <a:xfrm>
            <a:off x="2154673" y="5752029"/>
            <a:ext cx="8667401" cy="1088708"/>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Cải thiện hình ảnh và uy tín doanh nghiệp</a:t>
            </a:r>
            <a:r>
              <a:rPr lang="en-US" sz="1750" kern="0" spc="-36" dirty="0">
                <a:solidFill>
                  <a:srgbClr val="2B4150"/>
                </a:solidFill>
                <a:latin typeface="PT Serif" pitchFamily="34" charset="0"/>
                <a:ea typeface="PT Serif" pitchFamily="34" charset="-122"/>
                <a:cs typeface="PT Serif" pitchFamily="34" charset="-120"/>
              </a:rPr>
              <a:t>: các công ty chú trọng an toàn lao động thường có tỷ lệ tai nạn thấp, giảm chi phí và nâng cao sự phát triển bền vững.</a:t>
            </a:r>
            <a:endParaRPr lang="en-US" sz="1750" dirty="0"/>
          </a:p>
        </p:txBody>
      </p:sp>
      <p:pic>
        <p:nvPicPr>
          <p:cNvPr id="11" name="Picture 10">
            <a:extLst>
              <a:ext uri="{FF2B5EF4-FFF2-40B4-BE49-F238E27FC236}">
                <a16:creationId xmlns:a16="http://schemas.microsoft.com/office/drawing/2014/main" id="{453886DF-6EAA-DFC2-88D9-F8DF178FFB72}"/>
              </a:ext>
            </a:extLst>
          </p:cNvPr>
          <p:cNvPicPr>
            <a:picLocks noChangeAspect="1"/>
          </p:cNvPicPr>
          <p:nvPr/>
        </p:nvPicPr>
        <p:blipFill>
          <a:blip r:embed="rId4"/>
          <a:stretch>
            <a:fillRect/>
          </a:stretch>
        </p:blipFill>
        <p:spPr>
          <a:xfrm>
            <a:off x="12359041" y="7474877"/>
            <a:ext cx="2150334" cy="711860"/>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283488" y="2569488"/>
            <a:ext cx="3090624" cy="3090624"/>
          </a:xfrm>
          <a:prstGeom prst="rect">
            <a:avLst/>
          </a:prstGeom>
        </p:spPr>
      </p:pic>
      <p:sp>
        <p:nvSpPr>
          <p:cNvPr id="3" name="Shape 0"/>
          <p:cNvSpPr/>
          <p:nvPr/>
        </p:nvSpPr>
        <p:spPr>
          <a:xfrm>
            <a:off x="4549497" y="1709261"/>
            <a:ext cx="30480" cy="4810958"/>
          </a:xfrm>
          <a:prstGeom prst="roundRect">
            <a:avLst>
              <a:gd name="adj" fmla="val 312558"/>
            </a:avLst>
          </a:prstGeom>
          <a:solidFill>
            <a:srgbClr val="B9D0DE"/>
          </a:solidFill>
          <a:ln/>
        </p:spPr>
      </p:sp>
      <p:sp>
        <p:nvSpPr>
          <p:cNvPr id="4" name="Shape 1"/>
          <p:cNvSpPr/>
          <p:nvPr/>
        </p:nvSpPr>
        <p:spPr>
          <a:xfrm>
            <a:off x="4732675" y="2147530"/>
            <a:ext cx="793790" cy="30480"/>
          </a:xfrm>
          <a:prstGeom prst="roundRect">
            <a:avLst>
              <a:gd name="adj" fmla="val 312558"/>
            </a:avLst>
          </a:prstGeom>
          <a:solidFill>
            <a:srgbClr val="2B678C"/>
          </a:solidFill>
          <a:ln/>
        </p:spPr>
      </p:sp>
      <p:sp>
        <p:nvSpPr>
          <p:cNvPr id="5" name="Shape 2"/>
          <p:cNvSpPr/>
          <p:nvPr/>
        </p:nvSpPr>
        <p:spPr>
          <a:xfrm>
            <a:off x="4366320" y="1964412"/>
            <a:ext cx="396835" cy="396835"/>
          </a:xfrm>
          <a:prstGeom prst="roundRect">
            <a:avLst>
              <a:gd name="adj" fmla="val 24007"/>
            </a:avLst>
          </a:prstGeom>
          <a:solidFill>
            <a:srgbClr val="124E73"/>
          </a:solidFill>
          <a:ln w="7620">
            <a:solidFill>
              <a:srgbClr val="2B678C"/>
            </a:solidFill>
            <a:prstDash val="solid"/>
          </a:ln>
        </p:spPr>
      </p:sp>
      <p:sp>
        <p:nvSpPr>
          <p:cNvPr id="6" name="Text 3"/>
          <p:cNvSpPr/>
          <p:nvPr/>
        </p:nvSpPr>
        <p:spPr>
          <a:xfrm>
            <a:off x="5812274" y="1936075"/>
            <a:ext cx="5464969" cy="354330"/>
          </a:xfrm>
          <a:prstGeom prst="rect">
            <a:avLst/>
          </a:prstGeom>
          <a:noFill/>
          <a:ln/>
        </p:spPr>
        <p:txBody>
          <a:bodyPr wrap="none" lIns="0" tIns="0" rIns="0" bIns="0" rtlCol="0" anchor="t"/>
          <a:lstStyle/>
          <a:p>
            <a:pPr marL="0" indent="0">
              <a:lnSpc>
                <a:spcPts val="2750"/>
              </a:lnSpc>
              <a:buNone/>
            </a:pPr>
            <a:r>
              <a:rPr lang="en-US" sz="2200" b="1" kern="0" spc="-67" dirty="0">
                <a:solidFill>
                  <a:srgbClr val="2B4150"/>
                </a:solidFill>
                <a:latin typeface="Montserrat Thin" panose="00000300000000000000" pitchFamily="2" charset="0"/>
                <a:ea typeface="MuseoModerno Bold" pitchFamily="34" charset="-122"/>
                <a:cs typeface="MuseoModerno Bold" pitchFamily="34" charset="-120"/>
              </a:rPr>
              <a:t>B. Biện pháp an toàn quan trọng cần nắm</a:t>
            </a:r>
            <a:endParaRPr lang="en-US" sz="2200" dirty="0"/>
          </a:p>
        </p:txBody>
      </p:sp>
      <p:sp>
        <p:nvSpPr>
          <p:cNvPr id="7" name="Text 4"/>
          <p:cNvSpPr/>
          <p:nvPr/>
        </p:nvSpPr>
        <p:spPr>
          <a:xfrm>
            <a:off x="5812273" y="2426494"/>
            <a:ext cx="8225273" cy="1088708"/>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Kiểm tra tình trạng máy móc</a:t>
            </a:r>
            <a:r>
              <a:rPr lang="en-US" sz="1750" kern="0" spc="-36" dirty="0">
                <a:solidFill>
                  <a:srgbClr val="2B4150"/>
                </a:solidFill>
                <a:latin typeface="PT Serif" pitchFamily="34" charset="0"/>
                <a:ea typeface="PT Serif" pitchFamily="34" charset="-122"/>
                <a:cs typeface="PT Serif" pitchFamily="34" charset="-120"/>
              </a:rPr>
              <a:t>: Đảm bảo tất cả các bộ phận của máy hoạt động tốt, không có hư hỏng, từ lưỡi cắt đến hệ thống điện, để tránh sự cố và tối ưu hiệu suất.</a:t>
            </a:r>
            <a:endParaRPr lang="en-US" sz="1750" dirty="0"/>
          </a:p>
        </p:txBody>
      </p:sp>
      <p:sp>
        <p:nvSpPr>
          <p:cNvPr id="8" name="Text 5"/>
          <p:cNvSpPr/>
          <p:nvPr/>
        </p:nvSpPr>
        <p:spPr>
          <a:xfrm>
            <a:off x="5812274" y="3594497"/>
            <a:ext cx="8225272" cy="1088708"/>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Trang bị thiết bị bảo hộ cá nhân</a:t>
            </a:r>
            <a:r>
              <a:rPr lang="en-US" sz="1750" kern="0" spc="-36" dirty="0">
                <a:solidFill>
                  <a:srgbClr val="2B4150"/>
                </a:solidFill>
                <a:latin typeface="PT Serif" pitchFamily="34" charset="0"/>
                <a:ea typeface="PT Serif" pitchFamily="34" charset="-122"/>
                <a:cs typeface="PT Serif" pitchFamily="34" charset="-120"/>
              </a:rPr>
              <a:t>: Găng tay, kính bảo hộ và giày chuyên dụng giúp bảo vệ khỏi nguy cơ chấn thương, đặc biệt khi tiếp xúc với các bộ phận sắc bén.</a:t>
            </a:r>
            <a:endParaRPr lang="en-US" sz="1750" dirty="0"/>
          </a:p>
        </p:txBody>
      </p:sp>
      <p:sp>
        <p:nvSpPr>
          <p:cNvPr id="9" name="Text 6"/>
          <p:cNvSpPr/>
          <p:nvPr/>
        </p:nvSpPr>
        <p:spPr>
          <a:xfrm>
            <a:off x="5812274" y="4762500"/>
            <a:ext cx="8024336"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Nắm vững quy trình vận hành máy</a:t>
            </a:r>
            <a:r>
              <a:rPr lang="en-US" sz="1750" kern="0" spc="-36" dirty="0">
                <a:solidFill>
                  <a:srgbClr val="2B4150"/>
                </a:solidFill>
                <a:latin typeface="PT Serif" pitchFamily="34" charset="0"/>
                <a:ea typeface="PT Serif" pitchFamily="34" charset="-122"/>
                <a:cs typeface="PT Serif" pitchFamily="34" charset="-120"/>
              </a:rPr>
              <a:t>: Hiểu rõ các bước từ khởi động đến dừng máy giúp phản ứng nhanh khi xảy ra sự cố.</a:t>
            </a:r>
            <a:endParaRPr lang="en-US" sz="1750" dirty="0"/>
          </a:p>
        </p:txBody>
      </p:sp>
      <p:sp>
        <p:nvSpPr>
          <p:cNvPr id="10" name="Text 7"/>
          <p:cNvSpPr/>
          <p:nvPr/>
        </p:nvSpPr>
        <p:spPr>
          <a:xfrm>
            <a:off x="5812274" y="5930622"/>
            <a:ext cx="8024336"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Thông báo về khu vực làm việc</a:t>
            </a:r>
            <a:r>
              <a:rPr lang="en-US" sz="1750" kern="0" spc="-36" dirty="0">
                <a:solidFill>
                  <a:srgbClr val="2B4150"/>
                </a:solidFill>
                <a:latin typeface="PT Serif" pitchFamily="34" charset="0"/>
                <a:ea typeface="PT Serif" pitchFamily="34" charset="-122"/>
                <a:cs typeface="PT Serif" pitchFamily="34" charset="-120"/>
              </a:rPr>
              <a:t>: Cung cấp thông tin về các mối nguy hiểm xung quanh cho đồng nghiệp để tạo ra môi trường làm việc an toàn và hợp tác.</a:t>
            </a:r>
            <a:endParaRPr lang="en-US" sz="1750" dirty="0"/>
          </a:p>
        </p:txBody>
      </p:sp>
      <p:pic>
        <p:nvPicPr>
          <p:cNvPr id="11" name="Picture 10">
            <a:extLst>
              <a:ext uri="{FF2B5EF4-FFF2-40B4-BE49-F238E27FC236}">
                <a16:creationId xmlns:a16="http://schemas.microsoft.com/office/drawing/2014/main" id="{25F6E8A9-4FBA-5C5B-CD8D-0D6471618530}"/>
              </a:ext>
            </a:extLst>
          </p:cNvPr>
          <p:cNvPicPr>
            <a:picLocks noChangeAspect="1"/>
          </p:cNvPicPr>
          <p:nvPr/>
        </p:nvPicPr>
        <p:blipFill>
          <a:blip r:embed="rId4"/>
          <a:stretch>
            <a:fillRect/>
          </a:stretch>
        </p:blipFill>
        <p:spPr>
          <a:xfrm>
            <a:off x="12359041" y="7474877"/>
            <a:ext cx="2150334" cy="711860"/>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nvSpPr>
        <p:spPr>
          <a:xfrm>
            <a:off x="5375553" y="426720"/>
            <a:ext cx="3879294" cy="484823"/>
          </a:xfrm>
          <a:prstGeom prst="rect">
            <a:avLst/>
          </a:prstGeom>
          <a:noFill/>
          <a:ln/>
        </p:spPr>
        <p:txBody>
          <a:bodyPr wrap="none" lIns="0" tIns="0" rIns="0" bIns="0" rtlCol="0" anchor="t"/>
          <a:lstStyle/>
          <a:p>
            <a:pPr marL="0" indent="0" algn="ctr">
              <a:lnSpc>
                <a:spcPts val="3800"/>
              </a:lnSpc>
              <a:buNone/>
            </a:pPr>
            <a:r>
              <a:rPr lang="en-US" sz="3600" b="1" kern="0" spc="-92" dirty="0">
                <a:solidFill>
                  <a:srgbClr val="124E73"/>
                </a:solidFill>
                <a:latin typeface="Montserrat Thin" panose="00000300000000000000" pitchFamily="2" charset="0"/>
                <a:ea typeface="MuseoModerno Bold" pitchFamily="34" charset="-122"/>
                <a:cs typeface="MuseoModerno Bold" pitchFamily="34" charset="-120"/>
              </a:rPr>
              <a:t>Tài liệu tham khảo</a:t>
            </a:r>
            <a:endParaRPr lang="en-US" sz="3600" dirty="0"/>
          </a:p>
        </p:txBody>
      </p:sp>
      <p:pic>
        <p:nvPicPr>
          <p:cNvPr id="3" name="Image 0" descr="preencoded.png"/>
          <p:cNvPicPr>
            <a:picLocks noChangeAspect="1"/>
          </p:cNvPicPr>
          <p:nvPr/>
        </p:nvPicPr>
        <p:blipFill>
          <a:blip r:embed="rId3"/>
          <a:stretch>
            <a:fillRect/>
          </a:stretch>
        </p:blipFill>
        <p:spPr>
          <a:xfrm>
            <a:off x="4612600" y="1225749"/>
            <a:ext cx="5405199" cy="2884289"/>
          </a:xfrm>
          <a:prstGeom prst="rect">
            <a:avLst/>
          </a:prstGeom>
        </p:spPr>
      </p:pic>
      <p:sp>
        <p:nvSpPr>
          <p:cNvPr id="4" name="Text 1"/>
          <p:cNvSpPr/>
          <p:nvPr/>
        </p:nvSpPr>
        <p:spPr>
          <a:xfrm>
            <a:off x="543044" y="4203025"/>
            <a:ext cx="13544312" cy="248126"/>
          </a:xfrm>
          <a:prstGeom prst="rect">
            <a:avLst/>
          </a:prstGeom>
          <a:noFill/>
          <a:ln/>
        </p:spPr>
        <p:txBody>
          <a:bodyPr wrap="none" lIns="0" tIns="0" rIns="0" bIns="0" rtlCol="0" anchor="t"/>
          <a:lstStyle/>
          <a:p>
            <a:pPr marL="0" indent="0" algn="ctr">
              <a:lnSpc>
                <a:spcPts val="1950"/>
              </a:lnSpc>
              <a:buNone/>
            </a:pPr>
            <a:endParaRPr lang="en-US" sz="1200" dirty="0"/>
          </a:p>
        </p:txBody>
      </p:sp>
      <p:sp>
        <p:nvSpPr>
          <p:cNvPr id="5" name="Shape 2"/>
          <p:cNvSpPr/>
          <p:nvPr/>
        </p:nvSpPr>
        <p:spPr>
          <a:xfrm>
            <a:off x="2371844" y="4620101"/>
            <a:ext cx="10650820" cy="957501"/>
          </a:xfrm>
          <a:prstGeom prst="roundRect">
            <a:avLst>
              <a:gd name="adj" fmla="val 6807"/>
            </a:avLst>
          </a:prstGeom>
          <a:solidFill>
            <a:srgbClr val="124E73"/>
          </a:solidFill>
          <a:ln w="7620">
            <a:solidFill>
              <a:srgbClr val="2B678C"/>
            </a:solidFill>
            <a:prstDash val="solid"/>
          </a:ln>
        </p:spPr>
      </p:sp>
      <p:sp>
        <p:nvSpPr>
          <p:cNvPr id="6" name="Text 3"/>
          <p:cNvSpPr/>
          <p:nvPr/>
        </p:nvSpPr>
        <p:spPr>
          <a:xfrm>
            <a:off x="2534603" y="4782860"/>
            <a:ext cx="4070390" cy="290870"/>
          </a:xfrm>
          <a:prstGeom prst="rect">
            <a:avLst/>
          </a:prstGeom>
          <a:noFill/>
          <a:ln/>
        </p:spPr>
        <p:txBody>
          <a:bodyPr wrap="none" lIns="0" tIns="0" rIns="0" bIns="0" rtlCol="0" anchor="t"/>
          <a:lstStyle/>
          <a:p>
            <a:pPr marL="0" indent="0">
              <a:lnSpc>
                <a:spcPts val="2250"/>
              </a:lnSpc>
              <a:buNone/>
            </a:pPr>
            <a:r>
              <a:rPr lang="en-US" sz="1800" b="1" kern="0" spc="-55" dirty="0">
                <a:solidFill>
                  <a:srgbClr val="FFFFFF"/>
                </a:solidFill>
                <a:latin typeface="Montserrat Thin" panose="00000300000000000000" pitchFamily="2" charset="0"/>
                <a:ea typeface="MuseoModerno Bold" pitchFamily="34" charset="-122"/>
                <a:cs typeface="MuseoModerno Bold" pitchFamily="34" charset="-120"/>
              </a:rPr>
              <a:t>Bài kiểm tra an toàn lao động nhóm 3</a:t>
            </a:r>
            <a:endParaRPr lang="en-US" sz="1800" dirty="0"/>
          </a:p>
        </p:txBody>
      </p:sp>
      <p:sp>
        <p:nvSpPr>
          <p:cNvPr id="7" name="Text 4"/>
          <p:cNvSpPr/>
          <p:nvPr/>
        </p:nvSpPr>
        <p:spPr>
          <a:xfrm>
            <a:off x="2534603" y="5166717"/>
            <a:ext cx="13218795" cy="248126"/>
          </a:xfrm>
          <a:prstGeom prst="rect">
            <a:avLst/>
          </a:prstGeom>
          <a:noFill/>
          <a:ln/>
        </p:spPr>
        <p:txBody>
          <a:bodyPr wrap="none" lIns="0" tIns="0" rIns="0" bIns="0" rtlCol="0" anchor="t"/>
          <a:lstStyle/>
          <a:p>
            <a:pPr marL="342900" indent="-342900" algn="l">
              <a:lnSpc>
                <a:spcPts val="1950"/>
              </a:lnSpc>
              <a:buSzPct val="100000"/>
              <a:buChar char="•"/>
            </a:pPr>
            <a:r>
              <a:rPr lang="en-US" sz="1600" b="1" u="sng" kern="0" spc="-24" dirty="0">
                <a:solidFill>
                  <a:srgbClr val="AEE4BD"/>
                </a:solidFill>
                <a:latin typeface="PT Serif" pitchFamily="34" charset="0"/>
                <a:ea typeface="PT Serif" pitchFamily="34" charset="-122"/>
                <a:cs typeface="PT Serif" pitchFamily="34" charset="-120"/>
                <a:hlinkClick r:id="rId4">
                  <a:extLst>
                    <a:ext uri="{A12FA001-AC4F-418D-AE19-62706E023703}">
                      <ahyp:hlinkClr xmlns:ahyp="http://schemas.microsoft.com/office/drawing/2018/hyperlinkcolor" val="tx"/>
                    </a:ext>
                  </a:extLst>
                </a:hlinkClick>
              </a:rPr>
              <a:t>Trắc nghiệm an toàn lao động nhóm 3</a:t>
            </a:r>
            <a:endParaRPr lang="en-US" sz="1600" dirty="0"/>
          </a:p>
        </p:txBody>
      </p:sp>
      <p:sp>
        <p:nvSpPr>
          <p:cNvPr id="8" name="Shape 5"/>
          <p:cNvSpPr/>
          <p:nvPr/>
        </p:nvSpPr>
        <p:spPr>
          <a:xfrm>
            <a:off x="2371844" y="5732740"/>
            <a:ext cx="10650820" cy="957501"/>
          </a:xfrm>
          <a:prstGeom prst="roundRect">
            <a:avLst>
              <a:gd name="adj" fmla="val 6807"/>
            </a:avLst>
          </a:prstGeom>
          <a:solidFill>
            <a:srgbClr val="124E73"/>
          </a:solidFill>
          <a:ln w="7620">
            <a:solidFill>
              <a:srgbClr val="2B678C"/>
            </a:solidFill>
            <a:prstDash val="solid"/>
          </a:ln>
        </p:spPr>
      </p:sp>
      <p:sp>
        <p:nvSpPr>
          <p:cNvPr id="9" name="Text 6"/>
          <p:cNvSpPr/>
          <p:nvPr/>
        </p:nvSpPr>
        <p:spPr>
          <a:xfrm>
            <a:off x="2534603" y="5895499"/>
            <a:ext cx="3289578" cy="290870"/>
          </a:xfrm>
          <a:prstGeom prst="rect">
            <a:avLst/>
          </a:prstGeom>
          <a:noFill/>
          <a:ln/>
        </p:spPr>
        <p:txBody>
          <a:bodyPr wrap="none" lIns="0" tIns="0" rIns="0" bIns="0" rtlCol="0" anchor="t"/>
          <a:lstStyle/>
          <a:p>
            <a:pPr marL="0" indent="0">
              <a:lnSpc>
                <a:spcPts val="2250"/>
              </a:lnSpc>
              <a:buNone/>
            </a:pPr>
            <a:r>
              <a:rPr lang="en-US" sz="1800" b="1" kern="0" spc="-55" dirty="0">
                <a:solidFill>
                  <a:srgbClr val="FFFFFF"/>
                </a:solidFill>
                <a:latin typeface="Montserrat Thin" panose="00000300000000000000" pitchFamily="2" charset="0"/>
                <a:ea typeface="MuseoModerno Bold" pitchFamily="34" charset="-122"/>
                <a:cs typeface="MuseoModerno Bold" pitchFamily="34" charset="-120"/>
              </a:rPr>
              <a:t>Bảng báo giá huấn luyện ATLD</a:t>
            </a:r>
            <a:endParaRPr lang="en-US" sz="1800" dirty="0"/>
          </a:p>
        </p:txBody>
      </p:sp>
      <p:sp>
        <p:nvSpPr>
          <p:cNvPr id="10" name="Text 7"/>
          <p:cNvSpPr/>
          <p:nvPr/>
        </p:nvSpPr>
        <p:spPr>
          <a:xfrm>
            <a:off x="2534603" y="6279356"/>
            <a:ext cx="13218795" cy="248126"/>
          </a:xfrm>
          <a:prstGeom prst="rect">
            <a:avLst/>
          </a:prstGeom>
          <a:noFill/>
          <a:ln/>
        </p:spPr>
        <p:txBody>
          <a:bodyPr wrap="none" lIns="0" tIns="0" rIns="0" bIns="0" rtlCol="0" anchor="t"/>
          <a:lstStyle/>
          <a:p>
            <a:pPr marL="342900" indent="-342900" algn="l">
              <a:lnSpc>
                <a:spcPts val="1950"/>
              </a:lnSpc>
              <a:buSzPct val="100000"/>
              <a:buChar char="•"/>
            </a:pPr>
            <a:r>
              <a:rPr lang="en-US" sz="1600" b="1" u="sng" kern="0" spc="-24" dirty="0">
                <a:solidFill>
                  <a:srgbClr val="AEE4BD"/>
                </a:solidFill>
                <a:latin typeface="PT Serif" pitchFamily="34" charset="0"/>
                <a:ea typeface="PT Serif" pitchFamily="34" charset="-122"/>
                <a:cs typeface="PT Serif" pitchFamily="34" charset="-120"/>
                <a:hlinkClick r:id="rId5">
                  <a:extLst>
                    <a:ext uri="{A12FA001-AC4F-418D-AE19-62706E023703}">
                      <ahyp:hlinkClr xmlns:ahyp="http://schemas.microsoft.com/office/drawing/2018/hyperlinkcolor" val="tx"/>
                    </a:ext>
                  </a:extLst>
                </a:hlinkClick>
              </a:rPr>
              <a:t>Xem chi tiết</a:t>
            </a:r>
            <a:endParaRPr lang="en-US" sz="1600" dirty="0"/>
          </a:p>
        </p:txBody>
      </p:sp>
      <p:sp>
        <p:nvSpPr>
          <p:cNvPr id="11" name="Shape 8"/>
          <p:cNvSpPr/>
          <p:nvPr/>
        </p:nvSpPr>
        <p:spPr>
          <a:xfrm>
            <a:off x="2371844" y="6845379"/>
            <a:ext cx="10650820" cy="957501"/>
          </a:xfrm>
          <a:prstGeom prst="roundRect">
            <a:avLst>
              <a:gd name="adj" fmla="val 6807"/>
            </a:avLst>
          </a:prstGeom>
          <a:solidFill>
            <a:srgbClr val="124E73"/>
          </a:solidFill>
          <a:ln w="7620">
            <a:solidFill>
              <a:srgbClr val="2B678C"/>
            </a:solidFill>
            <a:prstDash val="solid"/>
          </a:ln>
        </p:spPr>
      </p:sp>
      <p:sp>
        <p:nvSpPr>
          <p:cNvPr id="12" name="Text 9"/>
          <p:cNvSpPr/>
          <p:nvPr/>
        </p:nvSpPr>
        <p:spPr>
          <a:xfrm>
            <a:off x="2534603" y="7008138"/>
            <a:ext cx="2721650" cy="290870"/>
          </a:xfrm>
          <a:prstGeom prst="rect">
            <a:avLst/>
          </a:prstGeom>
          <a:noFill/>
          <a:ln/>
        </p:spPr>
        <p:txBody>
          <a:bodyPr wrap="none" lIns="0" tIns="0" rIns="0" bIns="0" rtlCol="0" anchor="t"/>
          <a:lstStyle/>
          <a:p>
            <a:pPr marL="0" indent="0">
              <a:lnSpc>
                <a:spcPts val="2250"/>
              </a:lnSpc>
              <a:buNone/>
            </a:pPr>
            <a:r>
              <a:rPr lang="en-US" sz="1800" b="1" kern="0" spc="-55" dirty="0">
                <a:solidFill>
                  <a:srgbClr val="FFFFFF"/>
                </a:solidFill>
                <a:latin typeface="Montserrat Thin" panose="00000300000000000000" pitchFamily="2" charset="0"/>
                <a:ea typeface="MuseoModerno Bold" pitchFamily="34" charset="-122"/>
                <a:cs typeface="MuseoModerno Bold" pitchFamily="34" charset="-120"/>
              </a:rPr>
              <a:t>Tải về tài liệu (download)</a:t>
            </a:r>
            <a:endParaRPr lang="en-US" sz="1800" dirty="0"/>
          </a:p>
        </p:txBody>
      </p:sp>
      <p:sp>
        <p:nvSpPr>
          <p:cNvPr id="13" name="Text 10"/>
          <p:cNvSpPr/>
          <p:nvPr/>
        </p:nvSpPr>
        <p:spPr>
          <a:xfrm>
            <a:off x="2534603" y="7391995"/>
            <a:ext cx="13218795" cy="248126"/>
          </a:xfrm>
          <a:prstGeom prst="rect">
            <a:avLst/>
          </a:prstGeom>
          <a:noFill/>
          <a:ln/>
        </p:spPr>
        <p:txBody>
          <a:bodyPr wrap="none" lIns="0" tIns="0" rIns="0" bIns="0" rtlCol="0" anchor="t"/>
          <a:lstStyle/>
          <a:p>
            <a:pPr marL="342900" indent="-342900" algn="l">
              <a:lnSpc>
                <a:spcPts val="1950"/>
              </a:lnSpc>
              <a:buSzPct val="100000"/>
              <a:buChar char="•"/>
            </a:pPr>
            <a:r>
              <a:rPr lang="en-US" sz="1600" b="1" u="sng" kern="0" spc="-24" dirty="0">
                <a:solidFill>
                  <a:srgbClr val="AEE4BD"/>
                </a:solidFill>
                <a:latin typeface="PT Serif" pitchFamily="34" charset="0"/>
                <a:ea typeface="PT Serif" pitchFamily="34" charset="-122"/>
                <a:cs typeface="PT Serif" pitchFamily="34" charset="-120"/>
                <a:hlinkClick r:id="rId6">
                  <a:extLst>
                    <a:ext uri="{A12FA001-AC4F-418D-AE19-62706E023703}">
                      <ahyp:hlinkClr xmlns:ahyp="http://schemas.microsoft.com/office/drawing/2018/hyperlinkcolor" val="tx"/>
                    </a:ext>
                  </a:extLst>
                </a:hlinkClick>
              </a:rPr>
              <a:t>Tài liệu an toàn lao động vận hành Máy cắt thực phẩm đông lạnh</a:t>
            </a:r>
            <a:endParaRPr lang="en-US" sz="1600" dirty="0"/>
          </a:p>
        </p:txBody>
      </p:sp>
      <p:pic>
        <p:nvPicPr>
          <p:cNvPr id="15" name="Picture 14">
            <a:extLst>
              <a:ext uri="{FF2B5EF4-FFF2-40B4-BE49-F238E27FC236}">
                <a16:creationId xmlns:a16="http://schemas.microsoft.com/office/drawing/2014/main" id="{D32EF445-196A-3698-8B2B-9A99BC4B7E0D}"/>
              </a:ext>
            </a:extLst>
          </p:cNvPr>
          <p:cNvPicPr>
            <a:picLocks noChangeAspect="1"/>
          </p:cNvPicPr>
          <p:nvPr/>
        </p:nvPicPr>
        <p:blipFill>
          <a:blip r:embed="rId7"/>
          <a:stretch>
            <a:fillRect/>
          </a:stretch>
        </p:blipFill>
        <p:spPr>
          <a:xfrm>
            <a:off x="12359041" y="7474877"/>
            <a:ext cx="2150334" cy="71186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112</TotalTime>
  <Words>3669</Words>
  <Application>Microsoft Office PowerPoint</Application>
  <PresentationFormat>Custom</PresentationFormat>
  <Paragraphs>236</Paragraphs>
  <Slides>29</Slides>
  <Notes>29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29</vt:i4>
      </vt:variant>
    </vt:vector>
  </HeadingPairs>
  <TitlesOfParts>
    <vt:vector size="33" baseType="lpstr">
      <vt:lpstr>Arial</vt:lpstr>
      <vt:lpstr>Montserrat Thin</vt:lpstr>
      <vt:lpstr>PT Serif</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Nhan Van</cp:lastModifiedBy>
  <cp:revision>6</cp:revision>
  <dcterms:created xsi:type="dcterms:W3CDTF">2024-12-18T04:42:37Z</dcterms:created>
  <dcterms:modified xsi:type="dcterms:W3CDTF">2024-12-18T09:22:13Z</dcterms:modified>
</cp:coreProperties>
</file>