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4630400" cy="8229600"/>
  <p:notesSz cx="8229600" cy="14630400"/>
  <p:embeddedFontLst>
    <p:embeddedFont>
      <p:font typeface="Montserrat Medium" panose="00000600000000000000" pitchFamily="2" charset="0"/>
      <p:regular r:id="rId32"/>
    </p:embeddedFont>
    <p:embeddedFont>
      <p:font typeface="PT Serif" panose="020A0603040505020204" pitchFamily="18" charset="0"/>
      <p:regular r:id="rId33"/>
      <p:bold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E4BD"/>
    <a:srgbClr val="124E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5866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2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24.xml"/><Relationship Id="rId5" Type="http://schemas.openxmlformats.org/officeDocument/2006/relationships/image" Target="../media/image4.png"/><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25.xml"/><Relationship Id="rId5" Type="http://schemas.openxmlformats.org/officeDocument/2006/relationships/image" Target="../media/image4.png"/><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26.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7.xml"/><Relationship Id="rId1" Type="http://schemas.openxmlformats.org/officeDocument/2006/relationships/slideLayout" Target="../slideLayouts/slideLayout28.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29.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30.xml"/><Relationship Id="rId6" Type="http://schemas.openxmlformats.org/officeDocument/2006/relationships/hyperlink" Target="https://antoannamviet.com/tai-lieu-an-toan-lao-dong-van-hanh-may-chiet-rot/"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1195130"/>
            <a:ext cx="5111442" cy="5111442"/>
          </a:xfrm>
          <a:prstGeom prst="rect">
            <a:avLst/>
          </a:prstGeom>
        </p:spPr>
      </p:pic>
      <p:sp>
        <p:nvSpPr>
          <p:cNvPr id="3" name="Text 0"/>
          <p:cNvSpPr/>
          <p:nvPr/>
        </p:nvSpPr>
        <p:spPr>
          <a:xfrm>
            <a:off x="6069174" y="1011538"/>
            <a:ext cx="7556421" cy="1417558"/>
          </a:xfrm>
          <a:prstGeom prst="rect">
            <a:avLst/>
          </a:prstGeom>
          <a:noFill/>
          <a:ln/>
        </p:spPr>
        <p:txBody>
          <a:bodyPr wrap="square" lIns="0" tIns="0" rIns="0" bIns="0" rtlCol="0" anchor="t"/>
          <a:lstStyle/>
          <a:p>
            <a:pPr marL="0" indent="0" algn="ctr">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An toàn lao động vận hành Máy chiết rót</a:t>
            </a:r>
            <a:endParaRPr lang="en-US" sz="4450" dirty="0"/>
          </a:p>
        </p:txBody>
      </p:sp>
      <p:sp>
        <p:nvSpPr>
          <p:cNvPr id="4" name="Text 1"/>
          <p:cNvSpPr/>
          <p:nvPr/>
        </p:nvSpPr>
        <p:spPr>
          <a:xfrm>
            <a:off x="6280190" y="3814286"/>
            <a:ext cx="7556421"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5" name="Text 2"/>
          <p:cNvSpPr/>
          <p:nvPr/>
        </p:nvSpPr>
        <p:spPr>
          <a:xfrm>
            <a:off x="5938561" y="4874217"/>
            <a:ext cx="8239678" cy="1088708"/>
          </a:xfrm>
          <a:prstGeom prst="rect">
            <a:avLst/>
          </a:prstGeom>
          <a:noFill/>
          <a:ln/>
        </p:spPr>
        <p:txBody>
          <a:bodyPr wrap="square" lIns="0" tIns="0" rIns="0" bIns="0" rtlCol="0" anchor="t"/>
          <a:lstStyle/>
          <a:p>
            <a:pPr marL="0" indent="0" algn="ctr">
              <a:lnSpc>
                <a:spcPts val="2850"/>
              </a:lnSpc>
              <a:buNone/>
            </a:pPr>
            <a:r>
              <a:rPr lang="en-US" sz="1750" kern="0" spc="-36" dirty="0">
                <a:solidFill>
                  <a:srgbClr val="2B4150"/>
                </a:solidFill>
                <a:latin typeface="PT Serif" pitchFamily="34" charset="0"/>
                <a:ea typeface="PT Serif" pitchFamily="34" charset="-122"/>
                <a:cs typeface="PT Serif" pitchFamily="34" charset="-120"/>
              </a:rPr>
              <a:t>Việc thực hiện các biện pháp an toàn lao động sẽ giúp bảo vệ sức khỏe và tính mạng của người lao động. Đồng thời còn làm gia tăng hiệu quả công việc và uy tín doanh nghiệp.</a:t>
            </a:r>
            <a:endParaRPr lang="en-US" sz="1750" dirty="0"/>
          </a:p>
        </p:txBody>
      </p:sp>
      <p:sp>
        <p:nvSpPr>
          <p:cNvPr id="6" name="Shape 3"/>
          <p:cNvSpPr/>
          <p:nvPr/>
        </p:nvSpPr>
        <p:spPr>
          <a:xfrm>
            <a:off x="7483564" y="6503469"/>
            <a:ext cx="362903" cy="362903"/>
          </a:xfrm>
          <a:prstGeom prst="roundRect">
            <a:avLst>
              <a:gd name="adj" fmla="val 25194296"/>
            </a:avLst>
          </a:prstGeom>
          <a:noFill/>
          <a:ln w="7620">
            <a:solidFill>
              <a:srgbClr val="FFFFFF"/>
            </a:solidFill>
            <a:prstDash val="solid"/>
          </a:ln>
        </p:spPr>
      </p:sp>
      <p:pic>
        <p:nvPicPr>
          <p:cNvPr id="7" name="Image 1" descr="preencoded.png"/>
          <p:cNvPicPr>
            <a:picLocks noChangeAspect="1"/>
          </p:cNvPicPr>
          <p:nvPr/>
        </p:nvPicPr>
        <p:blipFill>
          <a:blip r:embed="rId4"/>
          <a:stretch>
            <a:fillRect/>
          </a:stretch>
        </p:blipFill>
        <p:spPr>
          <a:xfrm>
            <a:off x="7491184" y="6511089"/>
            <a:ext cx="347663" cy="347663"/>
          </a:xfrm>
          <a:prstGeom prst="rect">
            <a:avLst/>
          </a:prstGeom>
        </p:spPr>
      </p:pic>
      <p:sp>
        <p:nvSpPr>
          <p:cNvPr id="8" name="Text 4"/>
          <p:cNvSpPr/>
          <p:nvPr/>
        </p:nvSpPr>
        <p:spPr>
          <a:xfrm>
            <a:off x="7959814" y="6486562"/>
            <a:ext cx="2949654" cy="396835"/>
          </a:xfrm>
          <a:prstGeom prst="rect">
            <a:avLst/>
          </a:prstGeom>
          <a:noFill/>
          <a:ln/>
        </p:spPr>
        <p:txBody>
          <a:bodyPr wrap="none" lIns="0" tIns="0" rIns="0" bIns="0" rtlCol="0" anchor="t"/>
          <a:lstStyle/>
          <a:p>
            <a:pPr marL="0" indent="0" algn="l">
              <a:lnSpc>
                <a:spcPts val="3100"/>
              </a:lnSpc>
              <a:buNone/>
            </a:pPr>
            <a:r>
              <a:rPr lang="en-US" sz="2200" b="1" kern="0" spc="-36" dirty="0" err="1">
                <a:solidFill>
                  <a:srgbClr val="2B4150"/>
                </a:solidFill>
                <a:latin typeface="PT Serif" panose="020A0603040505020204" pitchFamily="18" charset="0"/>
                <a:ea typeface="PT Serif Bold" pitchFamily="34" charset="-122"/>
                <a:cs typeface="PT Serif Bold" pitchFamily="34" charset="-120"/>
              </a:rPr>
              <a:t>Bản</a:t>
            </a:r>
            <a:r>
              <a:rPr lang="en-US" sz="2200" b="1" kern="0" spc="-36" dirty="0">
                <a:solidFill>
                  <a:srgbClr val="2B4150"/>
                </a:solidFill>
                <a:latin typeface="PT Serif" panose="020A0603040505020204" pitchFamily="18" charset="0"/>
                <a:ea typeface="PT Serif Bold" pitchFamily="34" charset="-122"/>
                <a:cs typeface="PT Serif Bold" pitchFamily="34" charset="-120"/>
              </a:rPr>
              <a:t> </a:t>
            </a:r>
            <a:r>
              <a:rPr lang="en-US" sz="2200" b="1" kern="0" spc="-36" dirty="0" err="1">
                <a:solidFill>
                  <a:srgbClr val="2B4150"/>
                </a:solidFill>
                <a:latin typeface="PT Serif" panose="020A0603040505020204" pitchFamily="18" charset="0"/>
                <a:ea typeface="PT Serif Bold" pitchFamily="34" charset="-122"/>
                <a:cs typeface="PT Serif Bold" pitchFamily="34" charset="-120"/>
              </a:rPr>
              <a:t>quyền</a:t>
            </a:r>
            <a:r>
              <a:rPr lang="en-US" sz="2200" b="1" kern="0" spc="-36" dirty="0">
                <a:solidFill>
                  <a:srgbClr val="2B4150"/>
                </a:solidFill>
                <a:latin typeface="PT Serif" panose="020A0603040505020204" pitchFamily="18" charset="0"/>
                <a:ea typeface="PT Serif Bold" pitchFamily="34" charset="-122"/>
                <a:cs typeface="PT Serif Bold" pitchFamily="34" charset="-120"/>
              </a:rPr>
              <a:t> </a:t>
            </a:r>
            <a:r>
              <a:rPr lang="en-US" sz="2200" b="1" kern="0" spc="-36" dirty="0" err="1">
                <a:solidFill>
                  <a:srgbClr val="2B4150"/>
                </a:solidFill>
                <a:latin typeface="PT Serif" panose="020A0603040505020204" pitchFamily="18" charset="0"/>
                <a:ea typeface="PT Serif Bold" pitchFamily="34" charset="-122"/>
                <a:cs typeface="PT Serif Bold" pitchFamily="34" charset="-120"/>
              </a:rPr>
              <a:t>thuộc</a:t>
            </a:r>
            <a:r>
              <a:rPr lang="en-US" sz="2200" b="1" kern="0" spc="-36" dirty="0">
                <a:solidFill>
                  <a:srgbClr val="2B4150"/>
                </a:solidFill>
                <a:latin typeface="PT Serif" panose="020A0603040505020204" pitchFamily="18" charset="0"/>
                <a:ea typeface="PT Serif Bold" pitchFamily="34" charset="-122"/>
                <a:cs typeface="PT Serif Bold" pitchFamily="34" charset="-120"/>
              </a:rPr>
              <a:t> An Toàn  Nam Việt</a:t>
            </a:r>
            <a:endParaRPr lang="en-US" sz="2200" dirty="0"/>
          </a:p>
        </p:txBody>
      </p:sp>
      <p:pic>
        <p:nvPicPr>
          <p:cNvPr id="9" name="Picture 8">
            <a:extLst>
              <a:ext uri="{FF2B5EF4-FFF2-40B4-BE49-F238E27FC236}">
                <a16:creationId xmlns:a16="http://schemas.microsoft.com/office/drawing/2014/main" id="{E54F5480-7394-B3EA-7200-4F2A6798AB3D}"/>
              </a:ext>
            </a:extLst>
          </p:cNvPr>
          <p:cNvPicPr>
            <a:picLocks noChangeAspect="1"/>
          </p:cNvPicPr>
          <p:nvPr/>
        </p:nvPicPr>
        <p:blipFill>
          <a:blip r:embed="rId5"/>
          <a:stretch>
            <a:fillRect/>
          </a:stretch>
        </p:blipFill>
        <p:spPr>
          <a:xfrm>
            <a:off x="11730310" y="7372690"/>
            <a:ext cx="2767328" cy="85691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771833" y="3203615"/>
            <a:ext cx="3160248" cy="3204525"/>
          </a:xfrm>
          <a:prstGeom prst="rect">
            <a:avLst/>
          </a:prstGeom>
        </p:spPr>
      </p:pic>
      <p:sp>
        <p:nvSpPr>
          <p:cNvPr id="3" name="Text 0"/>
          <p:cNvSpPr/>
          <p:nvPr/>
        </p:nvSpPr>
        <p:spPr>
          <a:xfrm>
            <a:off x="793790" y="1415423"/>
            <a:ext cx="6801445" cy="708779"/>
          </a:xfrm>
          <a:prstGeom prst="rect">
            <a:avLst/>
          </a:prstGeom>
          <a:noFill/>
          <a:ln/>
        </p:spPr>
        <p:txBody>
          <a:bodyPr wrap="none" lIns="0" tIns="0" rIns="0" bIns="0" rtlCol="0" anchor="t"/>
          <a:lstStyle/>
          <a:p>
            <a:pPr marL="0" indent="0">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Tình hình tai nạn lao động</a:t>
            </a:r>
            <a:endParaRPr lang="en-US" sz="4450" dirty="0"/>
          </a:p>
        </p:txBody>
      </p:sp>
      <p:sp>
        <p:nvSpPr>
          <p:cNvPr id="4" name="Shape 1"/>
          <p:cNvSpPr/>
          <p:nvPr/>
        </p:nvSpPr>
        <p:spPr>
          <a:xfrm>
            <a:off x="793790" y="3203615"/>
            <a:ext cx="7556421" cy="1322189"/>
          </a:xfrm>
          <a:prstGeom prst="roundRect">
            <a:avLst>
              <a:gd name="adj" fmla="val 7205"/>
            </a:avLst>
          </a:prstGeom>
          <a:solidFill>
            <a:srgbClr val="124E73"/>
          </a:solidFill>
          <a:ln w="7620">
            <a:solidFill>
              <a:srgbClr val="2B678C"/>
            </a:solidFill>
            <a:prstDash val="solid"/>
          </a:ln>
        </p:spPr>
      </p:sp>
      <p:sp>
        <p:nvSpPr>
          <p:cNvPr id="5" name="Text 2"/>
          <p:cNvSpPr/>
          <p:nvPr/>
        </p:nvSpPr>
        <p:spPr>
          <a:xfrm>
            <a:off x="1028224" y="3438049"/>
            <a:ext cx="4228862"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0000600000000000000" pitchFamily="2" charset="0"/>
                <a:ea typeface="MuseoModerno Bold" pitchFamily="34" charset="-122"/>
                <a:cs typeface="MuseoModerno Bold" pitchFamily="34" charset="-120"/>
              </a:rPr>
              <a:t>3.201 vụ tai nạn lao động (TNLĐ)</a:t>
            </a:r>
            <a:endParaRPr lang="en-US" sz="2200" dirty="0"/>
          </a:p>
        </p:txBody>
      </p:sp>
      <p:sp>
        <p:nvSpPr>
          <p:cNvPr id="6" name="Text 3"/>
          <p:cNvSpPr/>
          <p:nvPr/>
        </p:nvSpPr>
        <p:spPr>
          <a:xfrm>
            <a:off x="1028224" y="3928467"/>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FFFFFF"/>
                </a:solidFill>
                <a:latin typeface="PT Serif" pitchFamily="34" charset="0"/>
                <a:ea typeface="PT Serif" pitchFamily="34" charset="-122"/>
                <a:cs typeface="PT Serif" pitchFamily="34" charset="-120"/>
              </a:rPr>
              <a:t>Giảm 227 vụ, tương ứng với 7,09% so với 6 tháng đầu năm 2023</a:t>
            </a:r>
            <a:endParaRPr lang="en-US" sz="1750" dirty="0"/>
          </a:p>
        </p:txBody>
      </p:sp>
      <p:sp>
        <p:nvSpPr>
          <p:cNvPr id="7" name="Shape 4"/>
          <p:cNvSpPr/>
          <p:nvPr/>
        </p:nvSpPr>
        <p:spPr>
          <a:xfrm>
            <a:off x="793790" y="4752618"/>
            <a:ext cx="7556421" cy="1322189"/>
          </a:xfrm>
          <a:prstGeom prst="roundRect">
            <a:avLst>
              <a:gd name="adj" fmla="val 7205"/>
            </a:avLst>
          </a:prstGeom>
          <a:solidFill>
            <a:srgbClr val="124E73"/>
          </a:solidFill>
          <a:ln w="7620">
            <a:solidFill>
              <a:srgbClr val="2B678C"/>
            </a:solidFill>
            <a:prstDash val="solid"/>
          </a:ln>
        </p:spPr>
      </p:sp>
      <p:sp>
        <p:nvSpPr>
          <p:cNvPr id="8" name="Text 5"/>
          <p:cNvSpPr/>
          <p:nvPr/>
        </p:nvSpPr>
        <p:spPr>
          <a:xfrm>
            <a:off x="1028224" y="4987052"/>
            <a:ext cx="283523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0000600000000000000" pitchFamily="2" charset="0"/>
                <a:ea typeface="MuseoModerno Bold" pitchFamily="34" charset="-122"/>
                <a:cs typeface="MuseoModerno Bold" pitchFamily="34" charset="-120"/>
              </a:rPr>
              <a:t>3.065 người bị nạn</a:t>
            </a:r>
            <a:endParaRPr lang="en-US" sz="2200" dirty="0"/>
          </a:p>
        </p:txBody>
      </p:sp>
      <p:sp>
        <p:nvSpPr>
          <p:cNvPr id="9" name="Text 6"/>
          <p:cNvSpPr/>
          <p:nvPr/>
        </p:nvSpPr>
        <p:spPr>
          <a:xfrm>
            <a:off x="1028224" y="5477470"/>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FFFFFF"/>
                </a:solidFill>
                <a:latin typeface="PT Serif" pitchFamily="34" charset="0"/>
                <a:ea typeface="PT Serif" pitchFamily="34" charset="-122"/>
                <a:cs typeface="PT Serif" pitchFamily="34" charset="-120"/>
              </a:rPr>
              <a:t>Giảm 197 người, tương ứng với 6,04% so với 6 tháng đầu năm 2023</a:t>
            </a:r>
            <a:endParaRPr lang="en-US" sz="1750" dirty="0"/>
          </a:p>
        </p:txBody>
      </p:sp>
      <p:pic>
        <p:nvPicPr>
          <p:cNvPr id="10" name="Picture 9">
            <a:extLst>
              <a:ext uri="{FF2B5EF4-FFF2-40B4-BE49-F238E27FC236}">
                <a16:creationId xmlns:a16="http://schemas.microsoft.com/office/drawing/2014/main" id="{3D289DCC-5154-B01A-19F3-FAD1524BE2FF}"/>
              </a:ext>
            </a:extLst>
          </p:cNvPr>
          <p:cNvPicPr>
            <a:picLocks noChangeAspect="1"/>
          </p:cNvPicPr>
          <p:nvPr/>
        </p:nvPicPr>
        <p:blipFill>
          <a:blip r:embed="rId4"/>
          <a:stretch>
            <a:fillRect/>
          </a:stretch>
        </p:blipFill>
        <p:spPr>
          <a:xfrm>
            <a:off x="11730310" y="7372690"/>
            <a:ext cx="2767328" cy="85691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575793" y="3253579"/>
            <a:ext cx="3169206" cy="2374344"/>
          </a:xfrm>
          <a:prstGeom prst="rect">
            <a:avLst/>
          </a:prstGeom>
        </p:spPr>
      </p:pic>
      <p:sp>
        <p:nvSpPr>
          <p:cNvPr id="4" name="Text 0"/>
          <p:cNvSpPr/>
          <p:nvPr/>
        </p:nvSpPr>
        <p:spPr>
          <a:xfrm>
            <a:off x="6076831" y="537448"/>
            <a:ext cx="6134219" cy="610433"/>
          </a:xfrm>
          <a:prstGeom prst="rect">
            <a:avLst/>
          </a:prstGeom>
          <a:noFill/>
          <a:ln/>
        </p:spPr>
        <p:txBody>
          <a:bodyPr wrap="none" lIns="0" tIns="0" rIns="0" bIns="0" rtlCol="0" anchor="t"/>
          <a:lstStyle/>
          <a:p>
            <a:pPr marL="0" indent="0" algn="ctr">
              <a:lnSpc>
                <a:spcPts val="4800"/>
              </a:lnSpc>
              <a:buNone/>
            </a:pPr>
            <a:r>
              <a:rPr lang="en-US" sz="4400" b="1" kern="0" spc="-115" dirty="0">
                <a:solidFill>
                  <a:srgbClr val="124E73"/>
                </a:solidFill>
                <a:latin typeface="Montserrat Medium" panose="00000600000000000000" pitchFamily="2" charset="0"/>
                <a:ea typeface="MuseoModerno Bold" pitchFamily="34" charset="-122"/>
                <a:cs typeface="MuseoModerno Bold" pitchFamily="34" charset="-120"/>
              </a:rPr>
              <a:t>Một số vụ tai nạn lao động</a:t>
            </a:r>
            <a:endParaRPr lang="en-US" sz="4400" dirty="0"/>
          </a:p>
        </p:txBody>
      </p:sp>
      <p:pic>
        <p:nvPicPr>
          <p:cNvPr id="5" name="Image 2" descr="preencoded.png"/>
          <p:cNvPicPr>
            <a:picLocks noChangeAspect="1"/>
          </p:cNvPicPr>
          <p:nvPr/>
        </p:nvPicPr>
        <p:blipFill>
          <a:blip r:embed="rId4"/>
          <a:stretch>
            <a:fillRect/>
          </a:stretch>
        </p:blipFill>
        <p:spPr>
          <a:xfrm>
            <a:off x="4341257" y="2249866"/>
            <a:ext cx="976670" cy="1253140"/>
          </a:xfrm>
          <a:prstGeom prst="rect">
            <a:avLst/>
          </a:prstGeom>
        </p:spPr>
      </p:pic>
      <p:sp>
        <p:nvSpPr>
          <p:cNvPr id="6" name="Text 1"/>
          <p:cNvSpPr/>
          <p:nvPr/>
        </p:nvSpPr>
        <p:spPr>
          <a:xfrm>
            <a:off x="5610939" y="2320597"/>
            <a:ext cx="3106579" cy="305157"/>
          </a:xfrm>
          <a:prstGeom prst="rect">
            <a:avLst/>
          </a:prstGeom>
          <a:noFill/>
          <a:ln/>
        </p:spPr>
        <p:txBody>
          <a:bodyPr wrap="none" lIns="0" tIns="0" rIns="0" bIns="0" rtlCol="0" anchor="t"/>
          <a:lstStyle/>
          <a:p>
            <a:pPr marL="0" indent="0" algn="l">
              <a:lnSpc>
                <a:spcPts val="2400"/>
              </a:lnSpc>
              <a:buNone/>
            </a:pPr>
            <a:r>
              <a:rPr lang="en-US" sz="2000" b="1" kern="0" spc="-58" dirty="0">
                <a:solidFill>
                  <a:srgbClr val="2B4150"/>
                </a:solidFill>
                <a:latin typeface="PT Serif" panose="020A0603040505020204" pitchFamily="18" charset="0"/>
                <a:ea typeface="MuseoModerno Bold" pitchFamily="34" charset="-122"/>
                <a:cs typeface="MuseoModerno Bold" pitchFamily="34" charset="-120"/>
              </a:rPr>
              <a:t>Tai nạn do thiết bị hỏng hóc</a:t>
            </a:r>
            <a:endParaRPr lang="en-US" sz="2000" dirty="0">
              <a:latin typeface="PT Serif" panose="020A0603040505020204" pitchFamily="18" charset="0"/>
            </a:endParaRPr>
          </a:p>
        </p:txBody>
      </p:sp>
      <p:sp>
        <p:nvSpPr>
          <p:cNvPr id="7" name="Text 2"/>
          <p:cNvSpPr/>
          <p:nvPr/>
        </p:nvSpPr>
        <p:spPr>
          <a:xfrm>
            <a:off x="5610939" y="2628501"/>
            <a:ext cx="8335804" cy="625078"/>
          </a:xfrm>
          <a:prstGeom prst="rect">
            <a:avLst/>
          </a:prstGeom>
          <a:noFill/>
          <a:ln/>
        </p:spPr>
        <p:txBody>
          <a:bodyPr wrap="square" lIns="0" tIns="0" rIns="0" bIns="0" rtlCol="0" anchor="t"/>
          <a:lstStyle/>
          <a:p>
            <a:pPr marL="0" indent="0" algn="l">
              <a:lnSpc>
                <a:spcPts val="2450"/>
              </a:lnSpc>
              <a:buNone/>
            </a:pPr>
            <a:r>
              <a:rPr lang="en-US" sz="1600" kern="0" spc="-31" dirty="0">
                <a:solidFill>
                  <a:srgbClr val="2B4150"/>
                </a:solidFill>
                <a:latin typeface="PT Serif" pitchFamily="34" charset="0"/>
                <a:ea typeface="PT Serif" pitchFamily="34" charset="-122"/>
                <a:cs typeface="PT Serif" pitchFamily="34" charset="-120"/>
              </a:rPr>
              <a:t>Sự cố như rò rỉ khí, hỏng bộ phận làm việc có thể gây thương tích cho người vận hành và ảnh hưởng đến quy trình sản xuất.</a:t>
            </a:r>
            <a:endParaRPr lang="en-US" sz="1600" dirty="0"/>
          </a:p>
        </p:txBody>
      </p:sp>
      <p:pic>
        <p:nvPicPr>
          <p:cNvPr id="8" name="Image 3" descr="preencoded.png"/>
          <p:cNvPicPr>
            <a:picLocks noChangeAspect="1"/>
          </p:cNvPicPr>
          <p:nvPr/>
        </p:nvPicPr>
        <p:blipFill>
          <a:blip r:embed="rId5"/>
          <a:stretch>
            <a:fillRect/>
          </a:stretch>
        </p:blipFill>
        <p:spPr>
          <a:xfrm>
            <a:off x="4341257" y="3507524"/>
            <a:ext cx="976670" cy="1253140"/>
          </a:xfrm>
          <a:prstGeom prst="rect">
            <a:avLst/>
          </a:prstGeom>
        </p:spPr>
      </p:pic>
      <p:sp>
        <p:nvSpPr>
          <p:cNvPr id="9" name="Text 3"/>
          <p:cNvSpPr/>
          <p:nvPr/>
        </p:nvSpPr>
        <p:spPr>
          <a:xfrm>
            <a:off x="5610939" y="3564990"/>
            <a:ext cx="3083957" cy="305157"/>
          </a:xfrm>
          <a:prstGeom prst="rect">
            <a:avLst/>
          </a:prstGeom>
          <a:noFill/>
          <a:ln/>
        </p:spPr>
        <p:txBody>
          <a:bodyPr wrap="none" lIns="0" tIns="0" rIns="0" bIns="0" rtlCol="0" anchor="t"/>
          <a:lstStyle/>
          <a:p>
            <a:pPr marL="0" indent="0" algn="l">
              <a:lnSpc>
                <a:spcPts val="2400"/>
              </a:lnSpc>
              <a:buNone/>
            </a:pPr>
            <a:r>
              <a:rPr lang="en-US" sz="2000" b="1" kern="0" spc="-58" dirty="0">
                <a:solidFill>
                  <a:srgbClr val="2B4150"/>
                </a:solidFill>
                <a:latin typeface="PT Serif" panose="020A0603040505020204" pitchFamily="18" charset="0"/>
                <a:ea typeface="MuseoModerno Bold" pitchFamily="34" charset="-122"/>
                <a:cs typeface="MuseoModerno Bold" pitchFamily="34" charset="-120"/>
              </a:rPr>
              <a:t>Chấn thương do thiếu chú ý</a:t>
            </a:r>
            <a:endParaRPr lang="en-US" sz="2000" dirty="0">
              <a:latin typeface="PT Serif" panose="020A0603040505020204" pitchFamily="18" charset="0"/>
            </a:endParaRPr>
          </a:p>
        </p:txBody>
      </p:sp>
      <p:sp>
        <p:nvSpPr>
          <p:cNvPr id="10" name="Text 4"/>
          <p:cNvSpPr/>
          <p:nvPr/>
        </p:nvSpPr>
        <p:spPr>
          <a:xfrm>
            <a:off x="5610939" y="3872894"/>
            <a:ext cx="8335804" cy="625078"/>
          </a:xfrm>
          <a:prstGeom prst="rect">
            <a:avLst/>
          </a:prstGeom>
          <a:noFill/>
          <a:ln/>
        </p:spPr>
        <p:txBody>
          <a:bodyPr wrap="square" lIns="0" tIns="0" rIns="0" bIns="0" rtlCol="0" anchor="t"/>
          <a:lstStyle/>
          <a:p>
            <a:pPr marL="0" indent="0" algn="l">
              <a:lnSpc>
                <a:spcPts val="2450"/>
              </a:lnSpc>
              <a:buNone/>
            </a:pPr>
            <a:r>
              <a:rPr lang="en-US" sz="1600" kern="0" spc="-31" dirty="0">
                <a:solidFill>
                  <a:srgbClr val="2B4150"/>
                </a:solidFill>
                <a:latin typeface="PT Serif" pitchFamily="34" charset="0"/>
                <a:ea typeface="PT Serif" pitchFamily="34" charset="-122"/>
                <a:cs typeface="PT Serif" pitchFamily="34" charset="-120"/>
              </a:rPr>
              <a:t>Người lao động không tuân thủ quy trình an toàn có thể bị kẹt tay, chân trong máy khi vận hành hoặc bảo trì thiết bị.</a:t>
            </a:r>
            <a:endParaRPr lang="en-US" sz="1600" dirty="0"/>
          </a:p>
        </p:txBody>
      </p:sp>
      <p:pic>
        <p:nvPicPr>
          <p:cNvPr id="11" name="Image 4" descr="preencoded.png"/>
          <p:cNvPicPr>
            <a:picLocks noChangeAspect="1"/>
          </p:cNvPicPr>
          <p:nvPr/>
        </p:nvPicPr>
        <p:blipFill>
          <a:blip r:embed="rId6"/>
          <a:stretch>
            <a:fillRect/>
          </a:stretch>
        </p:blipFill>
        <p:spPr>
          <a:xfrm>
            <a:off x="4341257" y="4765182"/>
            <a:ext cx="976670" cy="1253140"/>
          </a:xfrm>
          <a:prstGeom prst="rect">
            <a:avLst/>
          </a:prstGeom>
        </p:spPr>
      </p:pic>
      <p:sp>
        <p:nvSpPr>
          <p:cNvPr id="12" name="Text 5"/>
          <p:cNvSpPr/>
          <p:nvPr/>
        </p:nvSpPr>
        <p:spPr>
          <a:xfrm>
            <a:off x="5610939" y="4772564"/>
            <a:ext cx="2441853" cy="305157"/>
          </a:xfrm>
          <a:prstGeom prst="rect">
            <a:avLst/>
          </a:prstGeom>
          <a:noFill/>
          <a:ln/>
        </p:spPr>
        <p:txBody>
          <a:bodyPr wrap="none" lIns="0" tIns="0" rIns="0" bIns="0" rtlCol="0" anchor="t"/>
          <a:lstStyle/>
          <a:p>
            <a:pPr marL="0" indent="0" algn="l">
              <a:lnSpc>
                <a:spcPts val="2400"/>
              </a:lnSpc>
              <a:buNone/>
            </a:pPr>
            <a:r>
              <a:rPr lang="en-US" sz="2000" b="1" kern="0" spc="-58" dirty="0">
                <a:solidFill>
                  <a:srgbClr val="2B4150"/>
                </a:solidFill>
                <a:latin typeface="PT Serif" panose="020A0603040505020204" pitchFamily="18" charset="0"/>
                <a:ea typeface="MuseoModerno Bold" pitchFamily="34" charset="-122"/>
                <a:cs typeface="MuseoModerno Bold" pitchFamily="34" charset="-120"/>
              </a:rPr>
              <a:t>Nguy cơ cháy nổ</a:t>
            </a:r>
            <a:endParaRPr lang="en-US" sz="2000" dirty="0">
              <a:latin typeface="PT Serif" panose="020A0603040505020204" pitchFamily="18" charset="0"/>
            </a:endParaRPr>
          </a:p>
        </p:txBody>
      </p:sp>
      <p:sp>
        <p:nvSpPr>
          <p:cNvPr id="13" name="Text 6"/>
          <p:cNvSpPr/>
          <p:nvPr/>
        </p:nvSpPr>
        <p:spPr>
          <a:xfrm>
            <a:off x="5610939" y="5080467"/>
            <a:ext cx="8335804" cy="625078"/>
          </a:xfrm>
          <a:prstGeom prst="rect">
            <a:avLst/>
          </a:prstGeom>
          <a:noFill/>
          <a:ln/>
        </p:spPr>
        <p:txBody>
          <a:bodyPr wrap="square" lIns="0" tIns="0" rIns="0" bIns="0" rtlCol="0" anchor="t"/>
          <a:lstStyle/>
          <a:p>
            <a:pPr marL="0" indent="0" algn="l">
              <a:lnSpc>
                <a:spcPts val="2450"/>
              </a:lnSpc>
              <a:buNone/>
            </a:pPr>
            <a:r>
              <a:rPr lang="en-US" sz="1600" kern="0" spc="-31" dirty="0">
                <a:solidFill>
                  <a:srgbClr val="2B4150"/>
                </a:solidFill>
                <a:latin typeface="PT Serif" pitchFamily="34" charset="0"/>
                <a:ea typeface="PT Serif" pitchFamily="34" charset="-122"/>
                <a:cs typeface="PT Serif" pitchFamily="34" charset="-120"/>
              </a:rPr>
              <a:t>Máy chiết rót sử dụng chất lỏng dễ cháy có thể gây hỏa hoạn hoặc cháy nổ nếu không đảm bảo an toàn.</a:t>
            </a:r>
            <a:endParaRPr lang="en-US" sz="1600" dirty="0"/>
          </a:p>
        </p:txBody>
      </p:sp>
      <p:pic>
        <p:nvPicPr>
          <p:cNvPr id="14" name="Image 5" descr="preencoded.png"/>
          <p:cNvPicPr>
            <a:picLocks noChangeAspect="1"/>
          </p:cNvPicPr>
          <p:nvPr/>
        </p:nvPicPr>
        <p:blipFill>
          <a:blip r:embed="rId7"/>
          <a:stretch>
            <a:fillRect/>
          </a:stretch>
        </p:blipFill>
        <p:spPr>
          <a:xfrm>
            <a:off x="4341257" y="6022840"/>
            <a:ext cx="976670" cy="1253140"/>
          </a:xfrm>
          <a:prstGeom prst="rect">
            <a:avLst/>
          </a:prstGeom>
        </p:spPr>
      </p:pic>
      <p:sp>
        <p:nvSpPr>
          <p:cNvPr id="15" name="Text 7"/>
          <p:cNvSpPr/>
          <p:nvPr/>
        </p:nvSpPr>
        <p:spPr>
          <a:xfrm>
            <a:off x="5610939" y="6263999"/>
            <a:ext cx="2499836" cy="305157"/>
          </a:xfrm>
          <a:prstGeom prst="rect">
            <a:avLst/>
          </a:prstGeom>
          <a:noFill/>
          <a:ln/>
        </p:spPr>
        <p:txBody>
          <a:bodyPr wrap="none" lIns="0" tIns="0" rIns="0" bIns="0" rtlCol="0" anchor="t"/>
          <a:lstStyle/>
          <a:p>
            <a:pPr marL="0" indent="0" algn="l">
              <a:lnSpc>
                <a:spcPts val="2400"/>
              </a:lnSpc>
              <a:buNone/>
            </a:pPr>
            <a:r>
              <a:rPr lang="en-US" sz="2000" b="1" kern="0" spc="-58" dirty="0">
                <a:solidFill>
                  <a:srgbClr val="2B4150"/>
                </a:solidFill>
                <a:latin typeface="PT Serif" panose="020A0603040505020204" pitchFamily="18" charset="0"/>
                <a:ea typeface="MuseoModerno Bold" pitchFamily="34" charset="-122"/>
                <a:cs typeface="MuseoModerno Bold" pitchFamily="34" charset="-120"/>
              </a:rPr>
              <a:t>Tình huống do sơ suất</a:t>
            </a:r>
            <a:endParaRPr lang="en-US" sz="2000" dirty="0">
              <a:latin typeface="PT Serif" panose="020A0603040505020204" pitchFamily="18" charset="0"/>
            </a:endParaRPr>
          </a:p>
        </p:txBody>
      </p:sp>
      <p:sp>
        <p:nvSpPr>
          <p:cNvPr id="16" name="Text 8"/>
          <p:cNvSpPr/>
          <p:nvPr/>
        </p:nvSpPr>
        <p:spPr>
          <a:xfrm>
            <a:off x="5610939" y="6571903"/>
            <a:ext cx="8335804" cy="312539"/>
          </a:xfrm>
          <a:prstGeom prst="rect">
            <a:avLst/>
          </a:prstGeom>
          <a:noFill/>
          <a:ln/>
        </p:spPr>
        <p:txBody>
          <a:bodyPr wrap="none" lIns="0" tIns="0" rIns="0" bIns="0" rtlCol="0" anchor="t"/>
          <a:lstStyle/>
          <a:p>
            <a:pPr marL="0" indent="0" algn="l">
              <a:lnSpc>
                <a:spcPts val="2450"/>
              </a:lnSpc>
              <a:buNone/>
            </a:pPr>
            <a:r>
              <a:rPr lang="en-US" sz="1600" kern="0" spc="-31" dirty="0">
                <a:solidFill>
                  <a:srgbClr val="2B4150"/>
                </a:solidFill>
                <a:latin typeface="PT Serif" pitchFamily="34" charset="0"/>
                <a:ea typeface="PT Serif" pitchFamily="34" charset="-122"/>
                <a:cs typeface="PT Serif" pitchFamily="34" charset="-120"/>
              </a:rPr>
              <a:t>Không kiểm tra định kỳ hoặc đào tạo không đầy đủ có thể dẫn đến tai nạn lao động.</a:t>
            </a:r>
            <a:endParaRPr lang="en-US" sz="1600" dirty="0"/>
          </a:p>
        </p:txBody>
      </p:sp>
      <p:pic>
        <p:nvPicPr>
          <p:cNvPr id="17" name="Picture 16">
            <a:extLst>
              <a:ext uri="{FF2B5EF4-FFF2-40B4-BE49-F238E27FC236}">
                <a16:creationId xmlns:a16="http://schemas.microsoft.com/office/drawing/2014/main" id="{BCBDD15E-AD98-4F3F-DCBD-867461E5AA92}"/>
              </a:ext>
            </a:extLst>
          </p:cNvPr>
          <p:cNvPicPr>
            <a:picLocks noChangeAspect="1"/>
          </p:cNvPicPr>
          <p:nvPr/>
        </p:nvPicPr>
        <p:blipFill>
          <a:blip r:embed="rId8"/>
          <a:stretch>
            <a:fillRect/>
          </a:stretch>
        </p:blipFill>
        <p:spPr>
          <a:xfrm>
            <a:off x="11730310" y="7372690"/>
            <a:ext cx="2767328" cy="85691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11256407" y="4094956"/>
            <a:ext cx="3090386" cy="2315289"/>
          </a:xfrm>
          <a:prstGeom prst="rect">
            <a:avLst/>
          </a:prstGeom>
        </p:spPr>
      </p:pic>
      <p:sp>
        <p:nvSpPr>
          <p:cNvPr id="4" name="Text 0"/>
          <p:cNvSpPr/>
          <p:nvPr/>
        </p:nvSpPr>
        <p:spPr>
          <a:xfrm>
            <a:off x="793790" y="1300996"/>
            <a:ext cx="3402330" cy="425291"/>
          </a:xfrm>
          <a:prstGeom prst="rect">
            <a:avLst/>
          </a:prstGeom>
          <a:noFill/>
          <a:ln/>
        </p:spPr>
        <p:txBody>
          <a:bodyPr wrap="none" lIns="0" tIns="0" rIns="0" bIns="0" rtlCol="0" anchor="t"/>
          <a:lstStyle/>
          <a:p>
            <a:pPr marL="0" indent="0">
              <a:lnSpc>
                <a:spcPts val="3300"/>
              </a:lnSpc>
              <a:buNone/>
            </a:pPr>
            <a:r>
              <a:rPr lang="en-US" sz="2650" b="1" kern="0" spc="-80" dirty="0">
                <a:solidFill>
                  <a:srgbClr val="124E73"/>
                </a:solidFill>
                <a:latin typeface="Montserrat Medium" panose="00000600000000000000" pitchFamily="2" charset="0"/>
                <a:ea typeface="MuseoModerno Bold" pitchFamily="34" charset="-122"/>
                <a:cs typeface="MuseoModerno Bold" pitchFamily="34" charset="-120"/>
              </a:rPr>
              <a:t>I. Giới thiệu</a:t>
            </a:r>
            <a:endParaRPr lang="en-US" sz="2650" dirty="0"/>
          </a:p>
        </p:txBody>
      </p:sp>
      <p:pic>
        <p:nvPicPr>
          <p:cNvPr id="5" name="Image 2" descr="preencoded.png"/>
          <p:cNvPicPr>
            <a:picLocks noChangeAspect="1"/>
          </p:cNvPicPr>
          <p:nvPr/>
        </p:nvPicPr>
        <p:blipFill>
          <a:blip r:embed="rId4"/>
          <a:stretch>
            <a:fillRect/>
          </a:stretch>
        </p:blipFill>
        <p:spPr>
          <a:xfrm>
            <a:off x="793790" y="1981438"/>
            <a:ext cx="1134070" cy="5765841"/>
          </a:xfrm>
          <a:prstGeom prst="rect">
            <a:avLst/>
          </a:prstGeom>
        </p:spPr>
      </p:pic>
      <p:sp>
        <p:nvSpPr>
          <p:cNvPr id="6" name="Text 1"/>
          <p:cNvSpPr/>
          <p:nvPr/>
        </p:nvSpPr>
        <p:spPr>
          <a:xfrm>
            <a:off x="2268022" y="2208252"/>
            <a:ext cx="7048262"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A. Tổng quan về tầm quan trọng của an toàn lao động</a:t>
            </a:r>
            <a:endParaRPr lang="en-US" sz="2200" dirty="0"/>
          </a:p>
        </p:txBody>
      </p:sp>
      <p:sp>
        <p:nvSpPr>
          <p:cNvPr id="7" name="Text 2"/>
          <p:cNvSpPr/>
          <p:nvPr/>
        </p:nvSpPr>
        <p:spPr>
          <a:xfrm>
            <a:off x="2268022" y="2698671"/>
            <a:ext cx="7910989"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8" name="Text 3"/>
          <p:cNvSpPr/>
          <p:nvPr/>
        </p:nvSpPr>
        <p:spPr>
          <a:xfrm>
            <a:off x="2268022" y="3197662"/>
            <a:ext cx="8343037"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An toàn lao động</a:t>
            </a:r>
            <a:r>
              <a:rPr lang="en-US" sz="1750" kern="0" spc="-36" dirty="0">
                <a:solidFill>
                  <a:srgbClr val="2B4150"/>
                </a:solidFill>
                <a:latin typeface="PT Serif" pitchFamily="34" charset="0"/>
                <a:ea typeface="PT Serif" pitchFamily="34" charset="-122"/>
                <a:cs typeface="PT Serif" pitchFamily="34" charset="-120"/>
              </a:rPr>
              <a:t> bảo vệ sức khỏe, tính mạng người lao động và đảm bảo sự ổn định trong sản xuất.</a:t>
            </a:r>
            <a:endParaRPr lang="en-US" sz="1750" dirty="0"/>
          </a:p>
        </p:txBody>
      </p:sp>
      <p:sp>
        <p:nvSpPr>
          <p:cNvPr id="9" name="Text 4"/>
          <p:cNvSpPr/>
          <p:nvPr/>
        </p:nvSpPr>
        <p:spPr>
          <a:xfrm>
            <a:off x="2268022" y="4217127"/>
            <a:ext cx="8463618"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Giảm thiểu rủi ro và nâng cao hiệu suất</a:t>
            </a:r>
            <a:r>
              <a:rPr lang="en-US" sz="1750" kern="0" spc="-36" dirty="0">
                <a:solidFill>
                  <a:srgbClr val="2B4150"/>
                </a:solidFill>
                <a:latin typeface="PT Serif" pitchFamily="34" charset="0"/>
                <a:ea typeface="PT Serif" pitchFamily="34" charset="-122"/>
                <a:cs typeface="PT Serif" pitchFamily="34" charset="-120"/>
              </a:rPr>
              <a:t>: Biện pháp an toàn giúp giảm tai nạn, tăng năng suất và tạo môi trường làm việc tích cực.</a:t>
            </a:r>
            <a:endParaRPr lang="en-US" sz="1750" dirty="0"/>
          </a:p>
        </p:txBody>
      </p:sp>
      <p:sp>
        <p:nvSpPr>
          <p:cNvPr id="10" name="Text 5"/>
          <p:cNvSpPr/>
          <p:nvPr/>
        </p:nvSpPr>
        <p:spPr>
          <a:xfrm>
            <a:off x="2268022" y="5236592"/>
            <a:ext cx="8463618"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Nâng cao uy tín doanh nghiệp</a:t>
            </a:r>
            <a:r>
              <a:rPr lang="en-US" sz="1750" kern="0" spc="-36" dirty="0">
                <a:solidFill>
                  <a:srgbClr val="2B4150"/>
                </a:solidFill>
                <a:latin typeface="PT Serif" pitchFamily="34" charset="0"/>
                <a:ea typeface="PT Serif" pitchFamily="34" charset="-122"/>
                <a:cs typeface="PT Serif" pitchFamily="34" charset="-120"/>
              </a:rPr>
              <a:t>: Tuân thủ an toàn lao động nâng cao uy tín, tạo lòng tin với khách hàng và đối tác, tạo lợi thế cạnh tranh.</a:t>
            </a:r>
            <a:endParaRPr lang="en-US" sz="1750" dirty="0"/>
          </a:p>
        </p:txBody>
      </p:sp>
      <p:sp>
        <p:nvSpPr>
          <p:cNvPr id="11" name="Text 6"/>
          <p:cNvSpPr/>
          <p:nvPr/>
        </p:nvSpPr>
        <p:spPr>
          <a:xfrm>
            <a:off x="2268022" y="6256057"/>
            <a:ext cx="8554053"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An toàn lao động là yếu tố phát triển bền vững</a:t>
            </a:r>
            <a:r>
              <a:rPr lang="en-US" sz="1750" kern="0" spc="-36" dirty="0">
                <a:solidFill>
                  <a:srgbClr val="2B4150"/>
                </a:solidFill>
                <a:latin typeface="PT Serif" pitchFamily="34" charset="0"/>
                <a:ea typeface="PT Serif" pitchFamily="34" charset="-122"/>
                <a:cs typeface="PT Serif" pitchFamily="34" charset="-120"/>
              </a:rPr>
              <a:t>: An toàn không chỉ là trách nhiệm cá nhân mà còn quyết định sự phát triển lâu dài của doanh nghiệp.</a:t>
            </a:r>
            <a:endParaRPr lang="en-US" sz="1750" dirty="0"/>
          </a:p>
        </p:txBody>
      </p:sp>
      <p:sp>
        <p:nvSpPr>
          <p:cNvPr id="12" name="Rectangle 11">
            <a:extLst>
              <a:ext uri="{FF2B5EF4-FFF2-40B4-BE49-F238E27FC236}">
                <a16:creationId xmlns:a16="http://schemas.microsoft.com/office/drawing/2014/main" id="{FAD65D2D-6350-1C9E-43FE-9C089C71EEF8}"/>
              </a:ext>
            </a:extLst>
          </p:cNvPr>
          <p:cNvSpPr/>
          <p:nvPr/>
        </p:nvSpPr>
        <p:spPr>
          <a:xfrm>
            <a:off x="1065125" y="3560564"/>
            <a:ext cx="522515" cy="2184153"/>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FFA98D88-5EC1-8B48-170E-194643B79931}"/>
              </a:ext>
            </a:extLst>
          </p:cNvPr>
          <p:cNvPicPr>
            <a:picLocks noChangeAspect="1"/>
          </p:cNvPicPr>
          <p:nvPr/>
        </p:nvPicPr>
        <p:blipFill>
          <a:blip r:embed="rId5"/>
          <a:stretch>
            <a:fillRect/>
          </a:stretch>
        </p:blipFill>
        <p:spPr>
          <a:xfrm>
            <a:off x="11730310" y="7372690"/>
            <a:ext cx="2767328" cy="85691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0"/>
          <p:cNvSpPr/>
          <p:nvPr/>
        </p:nvSpPr>
        <p:spPr>
          <a:xfrm>
            <a:off x="4854511" y="2219824"/>
            <a:ext cx="3642360" cy="354330"/>
          </a:xfrm>
          <a:prstGeom prst="rect">
            <a:avLst/>
          </a:prstGeom>
          <a:noFill/>
          <a:ln/>
        </p:spPr>
        <p:txBody>
          <a:bodyPr wrap="none" lIns="0" tIns="0" rIns="0" bIns="0" rtlCol="0" anchor="t"/>
          <a:lstStyle/>
          <a:p>
            <a:pPr marL="0" indent="0" algn="ctr">
              <a:lnSpc>
                <a:spcPts val="2750"/>
              </a:lnSpc>
              <a:buNone/>
            </a:pPr>
            <a:r>
              <a:rPr lang="en-US" sz="4000" b="1" kern="0" spc="-67" dirty="0">
                <a:solidFill>
                  <a:srgbClr val="2B4150"/>
                </a:solidFill>
                <a:latin typeface="Montserrat Medium" panose="00000600000000000000" pitchFamily="2" charset="0"/>
                <a:ea typeface="MuseoModerno Bold" pitchFamily="34" charset="-122"/>
                <a:cs typeface="MuseoModerno Bold" pitchFamily="34" charset="-120"/>
              </a:rPr>
              <a:t>B. Các giao thức và quy định</a:t>
            </a:r>
            <a:endParaRPr lang="en-US" sz="4000" dirty="0"/>
          </a:p>
        </p:txBody>
      </p:sp>
      <p:sp>
        <p:nvSpPr>
          <p:cNvPr id="4" name="Text 1"/>
          <p:cNvSpPr/>
          <p:nvPr/>
        </p:nvSpPr>
        <p:spPr>
          <a:xfrm>
            <a:off x="1518755" y="3126803"/>
            <a:ext cx="1023781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Tuân thủ quy trình vận hành</a:t>
            </a:r>
            <a:r>
              <a:rPr lang="en-US" sz="1750" kern="0" spc="-36" dirty="0">
                <a:solidFill>
                  <a:srgbClr val="2B4150"/>
                </a:solidFill>
                <a:latin typeface="PT Serif" pitchFamily="34" charset="0"/>
                <a:ea typeface="PT Serif" pitchFamily="34" charset="-122"/>
                <a:cs typeface="PT Serif" pitchFamily="34" charset="-120"/>
              </a:rPr>
              <a:t>: Đào tạo đầy đủ về vận hành và xử lý sự cố giúp phòng tránh rủi ro.</a:t>
            </a:r>
            <a:endParaRPr lang="en-US" sz="1750" dirty="0"/>
          </a:p>
        </p:txBody>
      </p:sp>
      <p:sp>
        <p:nvSpPr>
          <p:cNvPr id="5" name="Text 2"/>
          <p:cNvSpPr/>
          <p:nvPr/>
        </p:nvSpPr>
        <p:spPr>
          <a:xfrm>
            <a:off x="1518755" y="3931904"/>
            <a:ext cx="1023781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Trang bị bảo hộ cá nhân</a:t>
            </a:r>
            <a:r>
              <a:rPr lang="en-US" sz="1750" kern="0" spc="-36" dirty="0">
                <a:solidFill>
                  <a:srgbClr val="2B4150"/>
                </a:solidFill>
                <a:latin typeface="PT Serif" pitchFamily="34" charset="0"/>
                <a:ea typeface="PT Serif" pitchFamily="34" charset="-122"/>
                <a:cs typeface="PT Serif" pitchFamily="34" charset="-120"/>
              </a:rPr>
              <a:t>: Găng tay, kính và quần áo bảo hộ giúp giảm thương tích và tạo yên tâm.</a:t>
            </a:r>
            <a:endParaRPr lang="en-US" sz="1750" dirty="0"/>
          </a:p>
        </p:txBody>
      </p:sp>
      <p:sp>
        <p:nvSpPr>
          <p:cNvPr id="6" name="Text 3"/>
          <p:cNvSpPr/>
          <p:nvPr/>
        </p:nvSpPr>
        <p:spPr>
          <a:xfrm>
            <a:off x="1518755" y="4737005"/>
            <a:ext cx="1023781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định kỳ máy móc</a:t>
            </a:r>
            <a:r>
              <a:rPr lang="en-US" sz="1750" kern="0" spc="-36" dirty="0">
                <a:solidFill>
                  <a:srgbClr val="2B4150"/>
                </a:solidFill>
                <a:latin typeface="PT Serif" pitchFamily="34" charset="0"/>
                <a:ea typeface="PT Serif" pitchFamily="34" charset="-122"/>
                <a:cs typeface="PT Serif" pitchFamily="34" charset="-120"/>
              </a:rPr>
              <a:t>: Kiểm tra máy trước khi vận hành để đảm bảo hoạt động bình thường.</a:t>
            </a:r>
            <a:endParaRPr lang="en-US" sz="1750" dirty="0"/>
          </a:p>
        </p:txBody>
      </p:sp>
      <p:sp>
        <p:nvSpPr>
          <p:cNvPr id="7" name="Text 4"/>
          <p:cNvSpPr/>
          <p:nvPr/>
        </p:nvSpPr>
        <p:spPr>
          <a:xfrm>
            <a:off x="1518755" y="5542105"/>
            <a:ext cx="1023781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Tài liệu hướng dẫn và quy trình khẩn cấp</a:t>
            </a:r>
            <a:r>
              <a:rPr lang="en-US" sz="1750" kern="0" spc="-36" dirty="0">
                <a:solidFill>
                  <a:srgbClr val="2B4150"/>
                </a:solidFill>
                <a:latin typeface="PT Serif" pitchFamily="34" charset="0"/>
                <a:ea typeface="PT Serif" pitchFamily="34" charset="-122"/>
                <a:cs typeface="PT Serif" pitchFamily="34" charset="-120"/>
              </a:rPr>
              <a:t>: Đặt tài liệu hướng dẫn ở nơi dễ thấy để tham khảo khi cần.</a:t>
            </a:r>
            <a:endParaRPr lang="en-US" sz="1750" dirty="0"/>
          </a:p>
        </p:txBody>
      </p:sp>
      <p:sp>
        <p:nvSpPr>
          <p:cNvPr id="8" name="Text 5"/>
          <p:cNvSpPr/>
          <p:nvPr/>
        </p:nvSpPr>
        <p:spPr>
          <a:xfrm>
            <a:off x="1518755" y="6347206"/>
            <a:ext cx="1023781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Tuân thủ an toàn lao động</a:t>
            </a:r>
            <a:r>
              <a:rPr lang="en-US" sz="1750" kern="0" spc="-36" dirty="0">
                <a:solidFill>
                  <a:srgbClr val="2B4150"/>
                </a:solidFill>
                <a:latin typeface="PT Serif" pitchFamily="34" charset="0"/>
                <a:ea typeface="PT Serif" pitchFamily="34" charset="-122"/>
                <a:cs typeface="PT Serif" pitchFamily="34" charset="-120"/>
              </a:rPr>
              <a:t>: Tuân thủ an toàn bảo vệ người lao động và giảm rủi ro cho doanh nghiệp.</a:t>
            </a:r>
            <a:endParaRPr lang="en-US" sz="1750" dirty="0"/>
          </a:p>
        </p:txBody>
      </p:sp>
      <p:pic>
        <p:nvPicPr>
          <p:cNvPr id="9" name="Image 1" descr="preencoded.png"/>
          <p:cNvPicPr>
            <a:picLocks noChangeAspect="1"/>
          </p:cNvPicPr>
          <p:nvPr/>
        </p:nvPicPr>
        <p:blipFill>
          <a:blip r:embed="rId3"/>
          <a:stretch>
            <a:fillRect/>
          </a:stretch>
        </p:blipFill>
        <p:spPr>
          <a:xfrm>
            <a:off x="11591702" y="3126803"/>
            <a:ext cx="3460458" cy="3460458"/>
          </a:xfrm>
          <a:prstGeom prst="rect">
            <a:avLst/>
          </a:prstGeom>
        </p:spPr>
      </p:pic>
      <p:pic>
        <p:nvPicPr>
          <p:cNvPr id="10" name="Image 2" descr="preencoded.png">
            <a:extLst>
              <a:ext uri="{FF2B5EF4-FFF2-40B4-BE49-F238E27FC236}">
                <a16:creationId xmlns:a16="http://schemas.microsoft.com/office/drawing/2014/main" id="{CC27B9B4-BB30-B93C-41F2-EF2AA846CA7E}"/>
              </a:ext>
            </a:extLst>
          </p:cNvPr>
          <p:cNvPicPr>
            <a:picLocks noChangeAspect="1"/>
          </p:cNvPicPr>
          <p:nvPr/>
        </p:nvPicPr>
        <p:blipFill>
          <a:blip r:embed="rId4"/>
          <a:stretch>
            <a:fillRect/>
          </a:stretch>
        </p:blipFill>
        <p:spPr>
          <a:xfrm>
            <a:off x="453570" y="1824453"/>
            <a:ext cx="793850" cy="5765841"/>
          </a:xfrm>
          <a:prstGeom prst="rect">
            <a:avLst/>
          </a:prstGeom>
        </p:spPr>
      </p:pic>
      <p:sp>
        <p:nvSpPr>
          <p:cNvPr id="11" name="Rectangle 10">
            <a:extLst>
              <a:ext uri="{FF2B5EF4-FFF2-40B4-BE49-F238E27FC236}">
                <a16:creationId xmlns:a16="http://schemas.microsoft.com/office/drawing/2014/main" id="{9B13D444-B1FD-DAD0-F1DF-6C52CB6E8D2F}"/>
              </a:ext>
            </a:extLst>
          </p:cNvPr>
          <p:cNvSpPr/>
          <p:nvPr/>
        </p:nvSpPr>
        <p:spPr>
          <a:xfrm>
            <a:off x="724905" y="3403579"/>
            <a:ext cx="365761" cy="2184153"/>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CA61247-2036-8403-B5D8-C2425ACA7D8F}"/>
              </a:ext>
            </a:extLst>
          </p:cNvPr>
          <p:cNvPicPr>
            <a:picLocks noChangeAspect="1"/>
          </p:cNvPicPr>
          <p:nvPr/>
        </p:nvPicPr>
        <p:blipFill>
          <a:blip r:embed="rId5"/>
          <a:stretch>
            <a:fillRect/>
          </a:stretch>
        </p:blipFill>
        <p:spPr>
          <a:xfrm>
            <a:off x="11730310" y="7372690"/>
            <a:ext cx="2767328" cy="85691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256288" y="3222903"/>
            <a:ext cx="3090624" cy="3090624"/>
          </a:xfrm>
          <a:prstGeom prst="rect">
            <a:avLst/>
          </a:prstGeom>
        </p:spPr>
      </p:pic>
      <p:sp>
        <p:nvSpPr>
          <p:cNvPr id="3" name="Text 0"/>
          <p:cNvSpPr/>
          <p:nvPr/>
        </p:nvSpPr>
        <p:spPr>
          <a:xfrm>
            <a:off x="3043696" y="1261348"/>
            <a:ext cx="4624149" cy="425291"/>
          </a:xfrm>
          <a:prstGeom prst="rect">
            <a:avLst/>
          </a:prstGeom>
          <a:noFill/>
          <a:ln/>
        </p:spPr>
        <p:txBody>
          <a:bodyPr wrap="none" lIns="0" tIns="0" rIns="0" bIns="0" rtlCol="0" anchor="t"/>
          <a:lstStyle/>
          <a:p>
            <a:pPr marL="0" indent="0" algn="ctr">
              <a:lnSpc>
                <a:spcPts val="3300"/>
              </a:lnSpc>
              <a:buNone/>
            </a:pPr>
            <a:r>
              <a:rPr lang="en-US" sz="3600" b="1" kern="0" spc="-80" dirty="0">
                <a:solidFill>
                  <a:srgbClr val="124E73"/>
                </a:solidFill>
                <a:latin typeface="Montserrat Medium" panose="00000600000000000000" pitchFamily="2" charset="0"/>
                <a:ea typeface="MuseoModerno Bold" pitchFamily="34" charset="-122"/>
                <a:cs typeface="MuseoModerno Bold" pitchFamily="34" charset="-120"/>
              </a:rPr>
              <a:t>II. Thành Phần Và Chức Năng</a:t>
            </a:r>
            <a:endParaRPr lang="en-US" sz="3600" dirty="0"/>
          </a:p>
        </p:txBody>
      </p:sp>
      <p:sp>
        <p:nvSpPr>
          <p:cNvPr id="4" name="Shape 1"/>
          <p:cNvSpPr/>
          <p:nvPr/>
        </p:nvSpPr>
        <p:spPr>
          <a:xfrm>
            <a:off x="891897" y="1941790"/>
            <a:ext cx="30480" cy="5026343"/>
          </a:xfrm>
          <a:prstGeom prst="roundRect">
            <a:avLst>
              <a:gd name="adj" fmla="val 312558"/>
            </a:avLst>
          </a:prstGeom>
          <a:solidFill>
            <a:srgbClr val="B9D0DE"/>
          </a:solidFill>
          <a:ln/>
        </p:spPr>
      </p:sp>
      <p:sp>
        <p:nvSpPr>
          <p:cNvPr id="5" name="Shape 2"/>
          <p:cNvSpPr/>
          <p:nvPr/>
        </p:nvSpPr>
        <p:spPr>
          <a:xfrm>
            <a:off x="1075075" y="2380059"/>
            <a:ext cx="793790" cy="30480"/>
          </a:xfrm>
          <a:prstGeom prst="roundRect">
            <a:avLst>
              <a:gd name="adj" fmla="val 312558"/>
            </a:avLst>
          </a:prstGeom>
          <a:solidFill>
            <a:srgbClr val="2B678C"/>
          </a:solidFill>
          <a:ln/>
        </p:spPr>
      </p:sp>
      <p:sp>
        <p:nvSpPr>
          <p:cNvPr id="6" name="Shape 3"/>
          <p:cNvSpPr/>
          <p:nvPr/>
        </p:nvSpPr>
        <p:spPr>
          <a:xfrm>
            <a:off x="708720" y="2196941"/>
            <a:ext cx="396835" cy="396835"/>
          </a:xfrm>
          <a:prstGeom prst="roundRect">
            <a:avLst>
              <a:gd name="adj" fmla="val 24007"/>
            </a:avLst>
          </a:prstGeom>
          <a:solidFill>
            <a:srgbClr val="124E73"/>
          </a:solidFill>
          <a:ln w="7620">
            <a:solidFill>
              <a:srgbClr val="2B678C"/>
            </a:solidFill>
            <a:prstDash val="solid"/>
          </a:ln>
        </p:spPr>
      </p:sp>
      <p:sp>
        <p:nvSpPr>
          <p:cNvPr id="7" name="Text 4"/>
          <p:cNvSpPr/>
          <p:nvPr/>
        </p:nvSpPr>
        <p:spPr>
          <a:xfrm>
            <a:off x="2154674" y="2168604"/>
            <a:ext cx="3791664"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A. Các thành phần khác nhau</a:t>
            </a:r>
            <a:endParaRPr lang="en-US" sz="2200" dirty="0"/>
          </a:p>
        </p:txBody>
      </p:sp>
      <p:sp>
        <p:nvSpPr>
          <p:cNvPr id="8" name="Text 5"/>
          <p:cNvSpPr/>
          <p:nvPr/>
        </p:nvSpPr>
        <p:spPr>
          <a:xfrm>
            <a:off x="2154674" y="2659023"/>
            <a:ext cx="80243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9" name="Text 6"/>
          <p:cNvSpPr/>
          <p:nvPr/>
        </p:nvSpPr>
        <p:spPr>
          <a:xfrm>
            <a:off x="2154674" y="3158014"/>
            <a:ext cx="11913018"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Hệ thống chiết rót</a:t>
            </a:r>
            <a:r>
              <a:rPr lang="en-US" sz="1750" kern="0" spc="-36" dirty="0">
                <a:solidFill>
                  <a:srgbClr val="2B4150"/>
                </a:solidFill>
                <a:latin typeface="PT Serif" pitchFamily="34" charset="0"/>
                <a:ea typeface="PT Serif" pitchFamily="34" charset="-122"/>
                <a:cs typeface="PT Serif" pitchFamily="34" charset="-120"/>
              </a:rPr>
              <a:t>: Bộ phận chính với vòi chiết có thể điều chỉnh lưu lượng và tốc độ, đảm bảo chiết rót chính xác.</a:t>
            </a:r>
            <a:endParaRPr lang="en-US" sz="1750" dirty="0"/>
          </a:p>
        </p:txBody>
      </p:sp>
      <p:sp>
        <p:nvSpPr>
          <p:cNvPr id="10" name="Text 7"/>
          <p:cNvSpPr/>
          <p:nvPr/>
        </p:nvSpPr>
        <p:spPr>
          <a:xfrm>
            <a:off x="2154674" y="3931906"/>
            <a:ext cx="11913018"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Bồn chứa</a:t>
            </a:r>
            <a:r>
              <a:rPr lang="en-US" sz="1750" kern="0" spc="-36" dirty="0">
                <a:solidFill>
                  <a:srgbClr val="2B4150"/>
                </a:solidFill>
                <a:latin typeface="PT Serif" pitchFamily="34" charset="0"/>
                <a:ea typeface="PT Serif" pitchFamily="34" charset="-122"/>
                <a:cs typeface="PT Serif" pitchFamily="34" charset="-120"/>
              </a:rPr>
              <a:t>: Chứa nguyên liệu, có cảm biến mức để theo dõi lượng chất lỏng.</a:t>
            </a:r>
            <a:endParaRPr lang="en-US" sz="1750" dirty="0"/>
          </a:p>
        </p:txBody>
      </p:sp>
      <p:sp>
        <p:nvSpPr>
          <p:cNvPr id="11" name="Text 8"/>
          <p:cNvSpPr/>
          <p:nvPr/>
        </p:nvSpPr>
        <p:spPr>
          <a:xfrm>
            <a:off x="2135598" y="4694632"/>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Bơm</a:t>
            </a:r>
            <a:r>
              <a:rPr lang="en-US" sz="1750" kern="0" spc="-36" dirty="0">
                <a:solidFill>
                  <a:srgbClr val="2B4150"/>
                </a:solidFill>
                <a:latin typeface="PT Serif" pitchFamily="34" charset="0"/>
                <a:ea typeface="PT Serif" pitchFamily="34" charset="-122"/>
                <a:cs typeface="PT Serif" pitchFamily="34" charset="-120"/>
              </a:rPr>
              <a:t>: Di chuyển chất lỏng từ bồn đến vòi chiết rót, chọn theo đặc tính sản phẩm.</a:t>
            </a:r>
            <a:endParaRPr lang="en-US" sz="1750" dirty="0"/>
          </a:p>
        </p:txBody>
      </p:sp>
      <p:sp>
        <p:nvSpPr>
          <p:cNvPr id="12" name="Text 9"/>
          <p:cNvSpPr/>
          <p:nvPr/>
        </p:nvSpPr>
        <p:spPr>
          <a:xfrm>
            <a:off x="2154674" y="5530929"/>
            <a:ext cx="11913018"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Van điều khiển</a:t>
            </a:r>
            <a:r>
              <a:rPr lang="en-US" sz="1750" kern="0" spc="-36" dirty="0">
                <a:solidFill>
                  <a:srgbClr val="2B4150"/>
                </a:solidFill>
                <a:latin typeface="PT Serif" pitchFamily="34" charset="0"/>
                <a:ea typeface="PT Serif" pitchFamily="34" charset="-122"/>
                <a:cs typeface="PT Serif" pitchFamily="34" charset="-120"/>
              </a:rPr>
              <a:t>: Kiểm soát lưu lượng chất lỏng, giúp máy hoạt động ổn định và an toàn.</a:t>
            </a:r>
            <a:endParaRPr lang="en-US" sz="1750" dirty="0"/>
          </a:p>
        </p:txBody>
      </p:sp>
      <p:sp>
        <p:nvSpPr>
          <p:cNvPr id="13" name="Text 10"/>
          <p:cNvSpPr/>
          <p:nvPr/>
        </p:nvSpPr>
        <p:spPr>
          <a:xfrm>
            <a:off x="2135598" y="6392822"/>
            <a:ext cx="11913018"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Bộ phận điều khiển</a:t>
            </a:r>
            <a:r>
              <a:rPr lang="en-US" sz="1750" kern="0" spc="-36" dirty="0">
                <a:solidFill>
                  <a:srgbClr val="2B4150"/>
                </a:solidFill>
                <a:latin typeface="PT Serif" pitchFamily="34" charset="0"/>
                <a:ea typeface="PT Serif" pitchFamily="34" charset="-122"/>
                <a:cs typeface="PT Serif" pitchFamily="34" charset="-120"/>
              </a:rPr>
              <a:t>: Có màn hình và nút điều khiển giúp theo dõi và điều chỉnh thông số chiết rót.</a:t>
            </a:r>
            <a:endParaRPr lang="en-US" sz="1750" dirty="0"/>
          </a:p>
        </p:txBody>
      </p:sp>
      <p:pic>
        <p:nvPicPr>
          <p:cNvPr id="14" name="Picture 13">
            <a:extLst>
              <a:ext uri="{FF2B5EF4-FFF2-40B4-BE49-F238E27FC236}">
                <a16:creationId xmlns:a16="http://schemas.microsoft.com/office/drawing/2014/main" id="{5A063769-DFF4-D562-117A-103E3ACF013D}"/>
              </a:ext>
            </a:extLst>
          </p:cNvPr>
          <p:cNvPicPr>
            <a:picLocks noChangeAspect="1"/>
          </p:cNvPicPr>
          <p:nvPr/>
        </p:nvPicPr>
        <p:blipFill>
          <a:blip r:embed="rId4"/>
          <a:stretch>
            <a:fillRect/>
          </a:stretch>
        </p:blipFill>
        <p:spPr>
          <a:xfrm>
            <a:off x="11730310" y="7372690"/>
            <a:ext cx="2767328" cy="85691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356653" y="-177260"/>
            <a:ext cx="3637038" cy="3637038"/>
          </a:xfrm>
          <a:prstGeom prst="rect">
            <a:avLst/>
          </a:prstGeom>
        </p:spPr>
      </p:pic>
      <p:sp>
        <p:nvSpPr>
          <p:cNvPr id="3" name="Shape 0"/>
          <p:cNvSpPr/>
          <p:nvPr/>
        </p:nvSpPr>
        <p:spPr>
          <a:xfrm>
            <a:off x="1463693" y="3173254"/>
            <a:ext cx="22860" cy="4574858"/>
          </a:xfrm>
          <a:prstGeom prst="roundRect">
            <a:avLst>
              <a:gd name="adj" fmla="val 388130"/>
            </a:avLst>
          </a:prstGeom>
          <a:solidFill>
            <a:srgbClr val="B9D0DE"/>
          </a:solidFill>
          <a:ln/>
        </p:spPr>
      </p:sp>
      <p:sp>
        <p:nvSpPr>
          <p:cNvPr id="4" name="Shape 1"/>
          <p:cNvSpPr/>
          <p:nvPr/>
        </p:nvSpPr>
        <p:spPr>
          <a:xfrm>
            <a:off x="1637107" y="3584258"/>
            <a:ext cx="739378" cy="22860"/>
          </a:xfrm>
          <a:prstGeom prst="roundRect">
            <a:avLst>
              <a:gd name="adj" fmla="val 388130"/>
            </a:avLst>
          </a:prstGeom>
          <a:solidFill>
            <a:srgbClr val="2B678C"/>
          </a:solidFill>
          <a:ln/>
        </p:spPr>
      </p:sp>
      <p:sp>
        <p:nvSpPr>
          <p:cNvPr id="5" name="Shape 2"/>
          <p:cNvSpPr/>
          <p:nvPr/>
        </p:nvSpPr>
        <p:spPr>
          <a:xfrm>
            <a:off x="1290278" y="3410903"/>
            <a:ext cx="369689" cy="369689"/>
          </a:xfrm>
          <a:prstGeom prst="roundRect">
            <a:avLst>
              <a:gd name="adj" fmla="val 24000"/>
            </a:avLst>
          </a:prstGeom>
          <a:solidFill>
            <a:srgbClr val="124E73"/>
          </a:solidFill>
          <a:ln w="7620">
            <a:solidFill>
              <a:srgbClr val="2B678C"/>
            </a:solidFill>
            <a:prstDash val="solid"/>
          </a:ln>
        </p:spPr>
      </p:sp>
      <p:sp>
        <p:nvSpPr>
          <p:cNvPr id="6" name="Text 3"/>
          <p:cNvSpPr/>
          <p:nvPr/>
        </p:nvSpPr>
        <p:spPr>
          <a:xfrm>
            <a:off x="5163026" y="3272314"/>
            <a:ext cx="4304348" cy="330041"/>
          </a:xfrm>
          <a:prstGeom prst="rect">
            <a:avLst/>
          </a:prstGeom>
          <a:noFill/>
          <a:ln/>
        </p:spPr>
        <p:txBody>
          <a:bodyPr wrap="none" lIns="0" tIns="0" rIns="0" bIns="0" rtlCol="0" anchor="t"/>
          <a:lstStyle/>
          <a:p>
            <a:pPr marL="0" indent="0">
              <a:lnSpc>
                <a:spcPts val="2550"/>
              </a:lnSpc>
              <a:buNone/>
            </a:pPr>
            <a:r>
              <a:rPr lang="en-US" sz="2800" b="1" kern="0" spc="-62" dirty="0">
                <a:solidFill>
                  <a:srgbClr val="2B4150"/>
                </a:solidFill>
                <a:latin typeface="Montserrat Medium" panose="00000600000000000000" pitchFamily="2" charset="0"/>
                <a:ea typeface="MuseoModerno Bold" pitchFamily="34" charset="-122"/>
                <a:cs typeface="MuseoModerno Bold" pitchFamily="34" charset="-120"/>
              </a:rPr>
              <a:t>B. Cấu trúc và nguyên lý hoạt động </a:t>
            </a:r>
            <a:endParaRPr lang="en-US" sz="2800" dirty="0"/>
          </a:p>
        </p:txBody>
      </p:sp>
      <p:sp>
        <p:nvSpPr>
          <p:cNvPr id="7" name="Text 4"/>
          <p:cNvSpPr/>
          <p:nvPr/>
        </p:nvSpPr>
        <p:spPr>
          <a:xfrm>
            <a:off x="2006798" y="3729038"/>
            <a:ext cx="11884223" cy="337899"/>
          </a:xfrm>
          <a:prstGeom prst="rect">
            <a:avLst/>
          </a:prstGeom>
          <a:noFill/>
          <a:ln/>
        </p:spPr>
        <p:txBody>
          <a:bodyPr wrap="none" lIns="0" tIns="0" rIns="0" bIns="0" rtlCol="0" anchor="t"/>
          <a:lstStyle/>
          <a:p>
            <a:pPr marL="0" indent="0">
              <a:lnSpc>
                <a:spcPts val="2650"/>
              </a:lnSpc>
              <a:buNone/>
            </a:pPr>
            <a:endParaRPr lang="en-US" sz="1650" dirty="0"/>
          </a:p>
        </p:txBody>
      </p:sp>
      <p:sp>
        <p:nvSpPr>
          <p:cNvPr id="8" name="Text 5"/>
          <p:cNvSpPr/>
          <p:nvPr/>
        </p:nvSpPr>
        <p:spPr>
          <a:xfrm>
            <a:off x="2006797" y="4821852"/>
            <a:ext cx="11884223" cy="675799"/>
          </a:xfrm>
          <a:prstGeom prst="rect">
            <a:avLst/>
          </a:prstGeom>
          <a:noFill/>
          <a:ln/>
        </p:spPr>
        <p:txBody>
          <a:bodyPr wrap="square" lIns="0" tIns="0" rIns="0" bIns="0" rtlCol="0" anchor="t"/>
          <a:lstStyle/>
          <a:p>
            <a:pPr marL="0" indent="0" algn="l">
              <a:lnSpc>
                <a:spcPts val="2650"/>
              </a:lnSpc>
              <a:buNone/>
            </a:pPr>
            <a:r>
              <a:rPr lang="en-US" sz="1650" b="1" kern="0" spc="-33" dirty="0">
                <a:solidFill>
                  <a:srgbClr val="2B4150"/>
                </a:solidFill>
                <a:latin typeface="PT Serif" pitchFamily="34" charset="0"/>
                <a:ea typeface="PT Serif" pitchFamily="34" charset="-122"/>
                <a:cs typeface="PT Serif" pitchFamily="34" charset="-120"/>
              </a:rPr>
              <a:t>Cấu trúc máy chiết rót</a:t>
            </a:r>
            <a:r>
              <a:rPr lang="en-US" sz="1650" kern="0" spc="-33" dirty="0">
                <a:solidFill>
                  <a:srgbClr val="2B4150"/>
                </a:solidFill>
                <a:latin typeface="PT Serif" pitchFamily="34" charset="0"/>
                <a:ea typeface="PT Serif" pitchFamily="34" charset="-122"/>
                <a:cs typeface="PT Serif" pitchFamily="34" charset="-120"/>
              </a:rPr>
              <a:t>: Bao gồm bồn chứa, bơm, van chiết rót và bảng điều khiển, đảm bảo quy trình chiết rót chính xác và liên tục.</a:t>
            </a:r>
            <a:endParaRPr lang="en-US" sz="1650" dirty="0"/>
          </a:p>
        </p:txBody>
      </p:sp>
      <p:sp>
        <p:nvSpPr>
          <p:cNvPr id="9" name="Text 6"/>
          <p:cNvSpPr/>
          <p:nvPr/>
        </p:nvSpPr>
        <p:spPr>
          <a:xfrm>
            <a:off x="2006798" y="4996101"/>
            <a:ext cx="11884223" cy="337899"/>
          </a:xfrm>
          <a:prstGeom prst="rect">
            <a:avLst/>
          </a:prstGeom>
          <a:noFill/>
          <a:ln/>
        </p:spPr>
        <p:txBody>
          <a:bodyPr wrap="none" lIns="0" tIns="0" rIns="0" bIns="0" rtlCol="0" anchor="t"/>
          <a:lstStyle/>
          <a:p>
            <a:pPr marL="0" indent="0" algn="l">
              <a:lnSpc>
                <a:spcPts val="2650"/>
              </a:lnSpc>
              <a:buNone/>
            </a:pPr>
            <a:endParaRPr lang="en-US" sz="1650" dirty="0"/>
          </a:p>
        </p:txBody>
      </p:sp>
      <p:sp>
        <p:nvSpPr>
          <p:cNvPr id="10" name="Text 7"/>
          <p:cNvSpPr/>
          <p:nvPr/>
        </p:nvSpPr>
        <p:spPr>
          <a:xfrm>
            <a:off x="2006798" y="5460683"/>
            <a:ext cx="11884223" cy="337899"/>
          </a:xfrm>
          <a:prstGeom prst="rect">
            <a:avLst/>
          </a:prstGeom>
          <a:noFill/>
          <a:ln/>
        </p:spPr>
        <p:txBody>
          <a:bodyPr wrap="none" lIns="0" tIns="0" rIns="0" bIns="0" rtlCol="0" anchor="t"/>
          <a:lstStyle/>
          <a:p>
            <a:pPr marL="0" indent="0" algn="l">
              <a:lnSpc>
                <a:spcPts val="2650"/>
              </a:lnSpc>
              <a:buNone/>
            </a:pPr>
            <a:r>
              <a:rPr lang="en-US" sz="1650" b="1" kern="0" spc="-33" dirty="0">
                <a:solidFill>
                  <a:srgbClr val="2B4150"/>
                </a:solidFill>
                <a:latin typeface="PT Serif" pitchFamily="34" charset="0"/>
                <a:ea typeface="PT Serif" pitchFamily="34" charset="-122"/>
                <a:cs typeface="PT Serif" pitchFamily="34" charset="-120"/>
              </a:rPr>
              <a:t>Nguyên lý hoạt động</a:t>
            </a:r>
            <a:r>
              <a:rPr lang="en-US" sz="1650" kern="0" spc="-33" dirty="0">
                <a:solidFill>
                  <a:srgbClr val="2B4150"/>
                </a:solidFill>
                <a:latin typeface="PT Serif" pitchFamily="34" charset="0"/>
                <a:ea typeface="PT Serif" pitchFamily="34" charset="-122"/>
                <a:cs typeface="PT Serif" pitchFamily="34" charset="-120"/>
              </a:rPr>
              <a:t>: </a:t>
            </a:r>
            <a:endParaRPr lang="en-US" sz="1650" dirty="0"/>
          </a:p>
        </p:txBody>
      </p:sp>
      <p:sp>
        <p:nvSpPr>
          <p:cNvPr id="11" name="Text 8"/>
          <p:cNvSpPr/>
          <p:nvPr/>
        </p:nvSpPr>
        <p:spPr>
          <a:xfrm>
            <a:off x="2006798" y="5925264"/>
            <a:ext cx="11884223" cy="337899"/>
          </a:xfrm>
          <a:prstGeom prst="rect">
            <a:avLst/>
          </a:prstGeom>
          <a:noFill/>
          <a:ln/>
        </p:spPr>
        <p:txBody>
          <a:bodyPr wrap="non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Bơm </a:t>
            </a:r>
            <a:r>
              <a:rPr lang="en-US" sz="1650" kern="0" spc="-33" dirty="0">
                <a:solidFill>
                  <a:srgbClr val="2B4150"/>
                </a:solidFill>
                <a:latin typeface="PT Serif" pitchFamily="34" charset="0"/>
                <a:ea typeface="PT Serif" pitchFamily="34" charset="-122"/>
                <a:cs typeface="PT Serif" pitchFamily="34" charset="-120"/>
              </a:rPr>
              <a:t>hút chất lỏng từ bồn chứa và đẩy qua van chiết rót, van điều khiển tự động mở/đóng để chiết rót chính xác.</a:t>
            </a:r>
            <a:endParaRPr lang="en-US" sz="1650" dirty="0"/>
          </a:p>
        </p:txBody>
      </p:sp>
      <p:sp>
        <p:nvSpPr>
          <p:cNvPr id="12" name="Text 9"/>
          <p:cNvSpPr/>
          <p:nvPr/>
        </p:nvSpPr>
        <p:spPr>
          <a:xfrm>
            <a:off x="2006798" y="6337102"/>
            <a:ext cx="12553264" cy="675799"/>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Bảng điều khiển</a:t>
            </a:r>
            <a:r>
              <a:rPr lang="en-US" sz="1650" kern="0" spc="-33" dirty="0">
                <a:solidFill>
                  <a:srgbClr val="2B4150"/>
                </a:solidFill>
                <a:latin typeface="PT Serif" pitchFamily="34" charset="0"/>
                <a:ea typeface="PT Serif" pitchFamily="34" charset="-122"/>
                <a:cs typeface="PT Serif" pitchFamily="34" charset="-120"/>
              </a:rPr>
              <a:t>: Giúp người vận hành theo dõi và điều chỉnh các thông số như áp suất, lưu lượng và nhiệt độ để đảm bảo chất lượng.</a:t>
            </a:r>
            <a:endParaRPr lang="en-US" sz="1650" dirty="0"/>
          </a:p>
        </p:txBody>
      </p:sp>
      <p:sp>
        <p:nvSpPr>
          <p:cNvPr id="13" name="Text 10"/>
          <p:cNvSpPr/>
          <p:nvPr/>
        </p:nvSpPr>
        <p:spPr>
          <a:xfrm>
            <a:off x="2006798" y="6748941"/>
            <a:ext cx="11884223" cy="337899"/>
          </a:xfrm>
          <a:prstGeom prst="rect">
            <a:avLst/>
          </a:prstGeom>
          <a:noFill/>
          <a:ln/>
        </p:spPr>
        <p:txBody>
          <a:bodyPr wrap="non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Hiệu quả và an toàn</a:t>
            </a:r>
            <a:r>
              <a:rPr lang="en-US" sz="1650" kern="0" spc="-33" dirty="0">
                <a:solidFill>
                  <a:srgbClr val="2B4150"/>
                </a:solidFill>
                <a:latin typeface="PT Serif" pitchFamily="34" charset="0"/>
                <a:ea typeface="PT Serif" pitchFamily="34" charset="-122"/>
                <a:cs typeface="PT Serif" pitchFamily="34" charset="-120"/>
              </a:rPr>
              <a:t>: Quá trình chiết rót nhanh chóng, tiết kiệm thời gian, tăng năng suất và giảm rủi ro trong vận hành.</a:t>
            </a:r>
            <a:endParaRPr lang="en-US" sz="1650" dirty="0"/>
          </a:p>
        </p:txBody>
      </p:sp>
      <p:pic>
        <p:nvPicPr>
          <p:cNvPr id="14" name="Picture 13">
            <a:extLst>
              <a:ext uri="{FF2B5EF4-FFF2-40B4-BE49-F238E27FC236}">
                <a16:creationId xmlns:a16="http://schemas.microsoft.com/office/drawing/2014/main" id="{2BE2EC64-D7DB-9985-DCDD-20B925D4D2A6}"/>
              </a:ext>
            </a:extLst>
          </p:cNvPr>
          <p:cNvPicPr>
            <a:picLocks noChangeAspect="1"/>
          </p:cNvPicPr>
          <p:nvPr/>
        </p:nvPicPr>
        <p:blipFill>
          <a:blip r:embed="rId4"/>
          <a:stretch>
            <a:fillRect/>
          </a:stretch>
        </p:blipFill>
        <p:spPr>
          <a:xfrm>
            <a:off x="11730310" y="7372690"/>
            <a:ext cx="2767328" cy="85691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flipH="1">
            <a:off x="729615" y="796113"/>
            <a:ext cx="92750" cy="6688574"/>
          </a:xfrm>
          <a:prstGeom prst="roundRect">
            <a:avLst>
              <a:gd name="adj" fmla="val 383050"/>
            </a:avLst>
          </a:prstGeom>
          <a:solidFill>
            <a:srgbClr val="B9D0DE"/>
          </a:solidFill>
          <a:ln/>
        </p:spPr>
      </p:sp>
      <p:sp>
        <p:nvSpPr>
          <p:cNvPr id="3" name="Shape 1"/>
          <p:cNvSpPr/>
          <p:nvPr/>
        </p:nvSpPr>
        <p:spPr>
          <a:xfrm>
            <a:off x="993338" y="1201521"/>
            <a:ext cx="729615" cy="22860"/>
          </a:xfrm>
          <a:prstGeom prst="roundRect">
            <a:avLst>
              <a:gd name="adj" fmla="val 383050"/>
            </a:avLst>
          </a:prstGeom>
          <a:solidFill>
            <a:srgbClr val="2B678C"/>
          </a:solidFill>
          <a:ln/>
        </p:spPr>
      </p:sp>
      <p:sp>
        <p:nvSpPr>
          <p:cNvPr id="4" name="Shape 2"/>
          <p:cNvSpPr/>
          <p:nvPr/>
        </p:nvSpPr>
        <p:spPr>
          <a:xfrm>
            <a:off x="593586" y="1030547"/>
            <a:ext cx="364808" cy="364808"/>
          </a:xfrm>
          <a:prstGeom prst="roundRect">
            <a:avLst>
              <a:gd name="adj" fmla="val 24003"/>
            </a:avLst>
          </a:prstGeom>
          <a:solidFill>
            <a:srgbClr val="124E73"/>
          </a:solidFill>
          <a:ln w="7620">
            <a:solidFill>
              <a:srgbClr val="2B678C"/>
            </a:solidFill>
            <a:prstDash val="solid"/>
          </a:ln>
        </p:spPr>
      </p:sp>
      <p:sp>
        <p:nvSpPr>
          <p:cNvPr id="5" name="Text 3"/>
          <p:cNvSpPr/>
          <p:nvPr/>
        </p:nvSpPr>
        <p:spPr>
          <a:xfrm>
            <a:off x="1980367" y="1069600"/>
            <a:ext cx="4139327" cy="325755"/>
          </a:xfrm>
          <a:prstGeom prst="rect">
            <a:avLst/>
          </a:prstGeom>
          <a:noFill/>
          <a:ln/>
        </p:spPr>
        <p:txBody>
          <a:bodyPr wrap="none" lIns="0" tIns="0" rIns="0" bIns="0" rtlCol="0" anchor="t"/>
          <a:lstStyle/>
          <a:p>
            <a:pPr marL="0" indent="0">
              <a:lnSpc>
                <a:spcPts val="2550"/>
              </a:lnSpc>
              <a:buNone/>
            </a:pPr>
            <a:r>
              <a:rPr lang="en-US" sz="2800" b="1" kern="0" spc="-62" dirty="0">
                <a:solidFill>
                  <a:srgbClr val="2B4150"/>
                </a:solidFill>
                <a:latin typeface="Montserrat Medium" panose="00000600000000000000" pitchFamily="2" charset="0"/>
                <a:ea typeface="MuseoModerno Bold" pitchFamily="34" charset="-122"/>
                <a:cs typeface="MuseoModerno Bold" pitchFamily="34" charset="-120"/>
              </a:rPr>
              <a:t>C. Ứng dụng trong ngành sản xuất</a:t>
            </a:r>
            <a:endParaRPr lang="en-US" sz="2800" dirty="0"/>
          </a:p>
        </p:txBody>
      </p:sp>
      <p:sp>
        <p:nvSpPr>
          <p:cNvPr id="6" name="Text 4"/>
          <p:cNvSpPr/>
          <p:nvPr/>
        </p:nvSpPr>
        <p:spPr>
          <a:xfrm>
            <a:off x="1980367" y="1490707"/>
            <a:ext cx="11920418" cy="333494"/>
          </a:xfrm>
          <a:prstGeom prst="rect">
            <a:avLst/>
          </a:prstGeom>
          <a:noFill/>
          <a:ln/>
        </p:spPr>
        <p:txBody>
          <a:bodyPr wrap="none" lIns="0" tIns="0" rIns="0" bIns="0" rtlCol="0" anchor="t"/>
          <a:lstStyle/>
          <a:p>
            <a:pPr marL="0" indent="0">
              <a:lnSpc>
                <a:spcPts val="2600"/>
              </a:lnSpc>
              <a:buNone/>
            </a:pPr>
            <a:endParaRPr lang="en-US" sz="1600" dirty="0"/>
          </a:p>
        </p:txBody>
      </p:sp>
      <p:sp>
        <p:nvSpPr>
          <p:cNvPr id="7" name="Text 5"/>
          <p:cNvSpPr/>
          <p:nvPr/>
        </p:nvSpPr>
        <p:spPr>
          <a:xfrm>
            <a:off x="729615" y="3009479"/>
            <a:ext cx="8793599" cy="666988"/>
          </a:xfrm>
          <a:prstGeom prst="rect">
            <a:avLst/>
          </a:prstGeom>
          <a:noFill/>
          <a:ln/>
        </p:spPr>
        <p:txBody>
          <a:bodyPr wrap="squar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Ngành thực phẩm và đồ uống</a:t>
            </a:r>
            <a:r>
              <a:rPr lang="en-US" sz="1600" kern="0" spc="-33" dirty="0">
                <a:solidFill>
                  <a:srgbClr val="2B4150"/>
                </a:solidFill>
                <a:latin typeface="PT Serif" pitchFamily="34" charset="0"/>
                <a:ea typeface="PT Serif" pitchFamily="34" charset="-122"/>
                <a:cs typeface="PT Serif" pitchFamily="34" charset="-120"/>
              </a:rPr>
              <a:t>: Máy chiết rót giúp đóng gói chính xác nước giải khát, gia vị và dầu ăn, tăng năng suất và đảm bảo vệ sinh an toàn thực phẩm.</a:t>
            </a:r>
            <a:endParaRPr lang="en-US" sz="1600" dirty="0"/>
          </a:p>
        </p:txBody>
      </p:sp>
      <p:sp>
        <p:nvSpPr>
          <p:cNvPr id="8" name="Text 6"/>
          <p:cNvSpPr/>
          <p:nvPr/>
        </p:nvSpPr>
        <p:spPr>
          <a:xfrm>
            <a:off x="729615" y="4286337"/>
            <a:ext cx="8793599" cy="666988"/>
          </a:xfrm>
          <a:prstGeom prst="rect">
            <a:avLst/>
          </a:prstGeom>
          <a:noFill/>
          <a:ln/>
        </p:spPr>
        <p:txBody>
          <a:bodyPr wrap="squar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Ngành hóa chất</a:t>
            </a:r>
            <a:r>
              <a:rPr lang="en-US" sz="1600" kern="0" spc="-33" dirty="0">
                <a:solidFill>
                  <a:srgbClr val="2B4150"/>
                </a:solidFill>
                <a:latin typeface="PT Serif" pitchFamily="34" charset="0"/>
                <a:ea typeface="PT Serif" pitchFamily="34" charset="-122"/>
                <a:cs typeface="PT Serif" pitchFamily="34" charset="-120"/>
              </a:rPr>
              <a:t>: Ứng dụng trong chiết rót chất tẩy rửa, dầu nhớt và hóa chất, đảm bảo chính xác và an toàn trong quá trình sản xuất.</a:t>
            </a:r>
            <a:endParaRPr lang="en-US" sz="1600" dirty="0"/>
          </a:p>
        </p:txBody>
      </p:sp>
      <p:sp>
        <p:nvSpPr>
          <p:cNvPr id="9" name="Text 7"/>
          <p:cNvSpPr/>
          <p:nvPr/>
        </p:nvSpPr>
        <p:spPr>
          <a:xfrm>
            <a:off x="729614" y="5563195"/>
            <a:ext cx="8793599" cy="666988"/>
          </a:xfrm>
          <a:prstGeom prst="rect">
            <a:avLst/>
          </a:prstGeom>
          <a:noFill/>
          <a:ln/>
        </p:spPr>
        <p:txBody>
          <a:bodyPr wrap="squar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Ngành dược phẩm và mỹ phẩm</a:t>
            </a:r>
            <a:r>
              <a:rPr lang="en-US" sz="1600" kern="0" spc="-33" dirty="0">
                <a:solidFill>
                  <a:srgbClr val="2B4150"/>
                </a:solidFill>
                <a:latin typeface="PT Serif" pitchFamily="34" charset="0"/>
                <a:ea typeface="PT Serif" pitchFamily="34" charset="-122"/>
                <a:cs typeface="PT Serif" pitchFamily="34" charset="-120"/>
              </a:rPr>
              <a:t>: Chiết rót thuốc lỏng, kem và sản phẩm chăm sóc da, nâng cao chất lượng sản phẩm và đáp ứng nhu cầu thị trường.</a:t>
            </a:r>
            <a:endParaRPr lang="en-US" sz="1600" dirty="0"/>
          </a:p>
        </p:txBody>
      </p:sp>
      <p:pic>
        <p:nvPicPr>
          <p:cNvPr id="10" name="Image 0" descr="preencoded.png"/>
          <p:cNvPicPr>
            <a:picLocks noChangeAspect="1"/>
          </p:cNvPicPr>
          <p:nvPr/>
        </p:nvPicPr>
        <p:blipFill>
          <a:blip r:embed="rId3"/>
          <a:stretch>
            <a:fillRect/>
          </a:stretch>
        </p:blipFill>
        <p:spPr>
          <a:xfrm>
            <a:off x="10132219" y="2304635"/>
            <a:ext cx="3555921" cy="4746427"/>
          </a:xfrm>
          <a:prstGeom prst="rect">
            <a:avLst/>
          </a:prstGeom>
        </p:spPr>
      </p:pic>
      <p:sp>
        <p:nvSpPr>
          <p:cNvPr id="11" name="Text 8"/>
          <p:cNvSpPr/>
          <p:nvPr/>
        </p:nvSpPr>
        <p:spPr>
          <a:xfrm>
            <a:off x="10039469" y="7224236"/>
            <a:ext cx="3868817" cy="333494"/>
          </a:xfrm>
          <a:prstGeom prst="rect">
            <a:avLst/>
          </a:prstGeom>
          <a:noFill/>
          <a:ln/>
        </p:spPr>
        <p:txBody>
          <a:bodyPr wrap="none" lIns="0" tIns="0" rIns="0" bIns="0" rtlCol="0" anchor="t"/>
          <a:lstStyle/>
          <a:p>
            <a:pPr marL="0" indent="0">
              <a:lnSpc>
                <a:spcPts val="2600"/>
              </a:lnSpc>
              <a:buNone/>
            </a:pPr>
            <a:endParaRPr lang="en-US" sz="1600" dirty="0"/>
          </a:p>
        </p:txBody>
      </p:sp>
      <p:pic>
        <p:nvPicPr>
          <p:cNvPr id="12" name="Picture 11">
            <a:extLst>
              <a:ext uri="{FF2B5EF4-FFF2-40B4-BE49-F238E27FC236}">
                <a16:creationId xmlns:a16="http://schemas.microsoft.com/office/drawing/2014/main" id="{D59C6114-A924-E30D-989A-8C947231EF39}"/>
              </a:ext>
            </a:extLst>
          </p:cNvPr>
          <p:cNvPicPr>
            <a:picLocks noChangeAspect="1"/>
          </p:cNvPicPr>
          <p:nvPr/>
        </p:nvPicPr>
        <p:blipFill>
          <a:blip r:embed="rId4"/>
          <a:stretch>
            <a:fillRect/>
          </a:stretch>
        </p:blipFill>
        <p:spPr>
          <a:xfrm>
            <a:off x="11730310" y="7372690"/>
            <a:ext cx="2767328" cy="85691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013847" y="757833"/>
            <a:ext cx="2602587" cy="2602587"/>
          </a:xfrm>
          <a:prstGeom prst="rect">
            <a:avLst/>
          </a:prstGeom>
        </p:spPr>
      </p:pic>
      <p:sp>
        <p:nvSpPr>
          <p:cNvPr id="3" name="Shape 0"/>
          <p:cNvSpPr/>
          <p:nvPr/>
        </p:nvSpPr>
        <p:spPr>
          <a:xfrm>
            <a:off x="832604" y="3597712"/>
            <a:ext cx="22860" cy="3873937"/>
          </a:xfrm>
          <a:prstGeom prst="roundRect">
            <a:avLst>
              <a:gd name="adj" fmla="val 387717"/>
            </a:avLst>
          </a:prstGeom>
          <a:solidFill>
            <a:srgbClr val="B9D0DE"/>
          </a:solidFill>
          <a:ln/>
        </p:spPr>
      </p:sp>
      <p:sp>
        <p:nvSpPr>
          <p:cNvPr id="4" name="Shape 1"/>
          <p:cNvSpPr/>
          <p:nvPr/>
        </p:nvSpPr>
        <p:spPr>
          <a:xfrm>
            <a:off x="1005780" y="4008120"/>
            <a:ext cx="738545" cy="22860"/>
          </a:xfrm>
          <a:prstGeom prst="roundRect">
            <a:avLst>
              <a:gd name="adj" fmla="val 387717"/>
            </a:avLst>
          </a:prstGeom>
          <a:solidFill>
            <a:srgbClr val="2B678C"/>
          </a:solidFill>
          <a:ln/>
        </p:spPr>
      </p:sp>
      <p:sp>
        <p:nvSpPr>
          <p:cNvPr id="5" name="Shape 2"/>
          <p:cNvSpPr/>
          <p:nvPr/>
        </p:nvSpPr>
        <p:spPr>
          <a:xfrm>
            <a:off x="659428" y="3835003"/>
            <a:ext cx="369213" cy="369213"/>
          </a:xfrm>
          <a:prstGeom prst="roundRect">
            <a:avLst>
              <a:gd name="adj" fmla="val 24006"/>
            </a:avLst>
          </a:prstGeom>
          <a:solidFill>
            <a:srgbClr val="124E73"/>
          </a:solidFill>
          <a:ln w="7620">
            <a:solidFill>
              <a:srgbClr val="2B678C"/>
            </a:solidFill>
            <a:prstDash val="solid"/>
          </a:ln>
        </p:spPr>
      </p:sp>
      <p:sp>
        <p:nvSpPr>
          <p:cNvPr id="6" name="Text 3"/>
          <p:cNvSpPr/>
          <p:nvPr/>
        </p:nvSpPr>
        <p:spPr>
          <a:xfrm>
            <a:off x="5270369" y="3854648"/>
            <a:ext cx="3012281" cy="329803"/>
          </a:xfrm>
          <a:prstGeom prst="rect">
            <a:avLst/>
          </a:prstGeom>
          <a:noFill/>
          <a:ln/>
        </p:spPr>
        <p:txBody>
          <a:bodyPr wrap="none" lIns="0" tIns="0" rIns="0" bIns="0" rtlCol="0" anchor="t"/>
          <a:lstStyle/>
          <a:p>
            <a:pPr marL="0" indent="0">
              <a:lnSpc>
                <a:spcPts val="2550"/>
              </a:lnSpc>
              <a:buNone/>
            </a:pPr>
            <a:r>
              <a:rPr lang="en-US" sz="2800" b="1" kern="0" spc="-62" dirty="0">
                <a:solidFill>
                  <a:srgbClr val="2B4150"/>
                </a:solidFill>
                <a:latin typeface="Montserrat Medium" panose="00000600000000000000" pitchFamily="2" charset="0"/>
                <a:ea typeface="MuseoModerno Bold" pitchFamily="34" charset="-122"/>
                <a:cs typeface="MuseoModerno Bold" pitchFamily="34" charset="-120"/>
              </a:rPr>
              <a:t>D. Những rủi ro liên quan</a:t>
            </a:r>
            <a:endParaRPr lang="en-US" sz="2800" dirty="0"/>
          </a:p>
        </p:txBody>
      </p:sp>
      <p:sp>
        <p:nvSpPr>
          <p:cNvPr id="7" name="Text 4"/>
          <p:cNvSpPr/>
          <p:nvPr/>
        </p:nvSpPr>
        <p:spPr>
          <a:xfrm>
            <a:off x="2004655" y="4265057"/>
            <a:ext cx="11887200" cy="337542"/>
          </a:xfrm>
          <a:prstGeom prst="rect">
            <a:avLst/>
          </a:prstGeom>
          <a:noFill/>
          <a:ln/>
        </p:spPr>
        <p:txBody>
          <a:bodyPr wrap="none" lIns="0" tIns="0" rIns="0" bIns="0" rtlCol="0" anchor="t"/>
          <a:lstStyle/>
          <a:p>
            <a:pPr marL="0" indent="0">
              <a:lnSpc>
                <a:spcPts val="2650"/>
              </a:lnSpc>
              <a:buNone/>
            </a:pPr>
            <a:endParaRPr lang="en-US" sz="1650" dirty="0"/>
          </a:p>
        </p:txBody>
      </p:sp>
      <p:sp>
        <p:nvSpPr>
          <p:cNvPr id="8" name="Text 5"/>
          <p:cNvSpPr/>
          <p:nvPr/>
        </p:nvSpPr>
        <p:spPr>
          <a:xfrm>
            <a:off x="2004655" y="4510244"/>
            <a:ext cx="11887200" cy="337542"/>
          </a:xfrm>
          <a:prstGeom prst="rect">
            <a:avLst/>
          </a:prstGeom>
          <a:noFill/>
          <a:ln/>
        </p:spPr>
        <p:txBody>
          <a:bodyPr wrap="none" lIns="0" tIns="0" rIns="0" bIns="0" rtlCol="0" anchor="t"/>
          <a:lstStyle/>
          <a:p>
            <a:pPr marL="0" indent="0" algn="l">
              <a:lnSpc>
                <a:spcPts val="2650"/>
              </a:lnSpc>
              <a:buNone/>
            </a:pPr>
            <a:r>
              <a:rPr lang="en-US" sz="1650" b="1" kern="0" spc="-33" dirty="0">
                <a:solidFill>
                  <a:srgbClr val="2B4150"/>
                </a:solidFill>
                <a:latin typeface="PT Serif" pitchFamily="34" charset="0"/>
                <a:ea typeface="PT Serif" pitchFamily="34" charset="-122"/>
                <a:cs typeface="PT Serif" pitchFamily="34" charset="-120"/>
              </a:rPr>
              <a:t>Sự cố máy móc</a:t>
            </a:r>
            <a:r>
              <a:rPr lang="en-US" sz="1650" kern="0" spc="-33" dirty="0">
                <a:solidFill>
                  <a:srgbClr val="2B4150"/>
                </a:solidFill>
                <a:latin typeface="PT Serif" pitchFamily="34" charset="0"/>
                <a:ea typeface="PT Serif" pitchFamily="34" charset="-122"/>
                <a:cs typeface="PT Serif" pitchFamily="34" charset="-120"/>
              </a:rPr>
              <a:t>: Hỏng hóc thiết bị hoặc rò rỉ chất lỏng có thể gây tai nạn nghiêm trọng, ảnh hưởng đến sức khỏe và tài sản.</a:t>
            </a:r>
            <a:endParaRPr lang="en-US" sz="1650" dirty="0"/>
          </a:p>
        </p:txBody>
      </p:sp>
      <p:sp>
        <p:nvSpPr>
          <p:cNvPr id="9" name="Text 6"/>
          <p:cNvSpPr/>
          <p:nvPr/>
        </p:nvSpPr>
        <p:spPr>
          <a:xfrm>
            <a:off x="2004655" y="5124628"/>
            <a:ext cx="11887200" cy="675084"/>
          </a:xfrm>
          <a:prstGeom prst="rect">
            <a:avLst/>
          </a:prstGeom>
          <a:noFill/>
          <a:ln/>
        </p:spPr>
        <p:txBody>
          <a:bodyPr wrap="square" lIns="0" tIns="0" rIns="0" bIns="0" rtlCol="0" anchor="t"/>
          <a:lstStyle/>
          <a:p>
            <a:pPr marL="0" indent="0" algn="l">
              <a:lnSpc>
                <a:spcPts val="2650"/>
              </a:lnSpc>
              <a:buNone/>
            </a:pPr>
            <a:r>
              <a:rPr lang="en-US" sz="1650" b="1" kern="0" spc="-33" dirty="0">
                <a:solidFill>
                  <a:srgbClr val="2B4150"/>
                </a:solidFill>
                <a:latin typeface="PT Serif" pitchFamily="34" charset="0"/>
                <a:ea typeface="PT Serif" pitchFamily="34" charset="-122"/>
                <a:cs typeface="PT Serif" pitchFamily="34" charset="-120"/>
              </a:rPr>
              <a:t>Không tuân thủ quy trình an toàn</a:t>
            </a:r>
            <a:r>
              <a:rPr lang="en-US" sz="1650" kern="0" spc="-33" dirty="0">
                <a:solidFill>
                  <a:srgbClr val="2B4150"/>
                </a:solidFill>
                <a:latin typeface="PT Serif" pitchFamily="34" charset="0"/>
                <a:ea typeface="PT Serif" pitchFamily="34" charset="-122"/>
                <a:cs typeface="PT Serif" pitchFamily="34" charset="-120"/>
              </a:rPr>
              <a:t>: Thiếu trang bị bảo hộ cá nhân có thể dẫn đến bỏng, nhiễm độc, hoặc tiếp xúc với chất ăn mòn, nguy hiểm cho người lao động.</a:t>
            </a:r>
            <a:endParaRPr lang="en-US" sz="1650" dirty="0"/>
          </a:p>
        </p:txBody>
      </p:sp>
      <p:sp>
        <p:nvSpPr>
          <p:cNvPr id="10" name="Text 7"/>
          <p:cNvSpPr/>
          <p:nvPr/>
        </p:nvSpPr>
        <p:spPr>
          <a:xfrm>
            <a:off x="2004655" y="5994916"/>
            <a:ext cx="11887200" cy="337542"/>
          </a:xfrm>
          <a:prstGeom prst="rect">
            <a:avLst/>
          </a:prstGeom>
          <a:noFill/>
          <a:ln/>
        </p:spPr>
        <p:txBody>
          <a:bodyPr wrap="none" lIns="0" tIns="0" rIns="0" bIns="0" rtlCol="0" anchor="t"/>
          <a:lstStyle/>
          <a:p>
            <a:pPr marL="0" indent="0" algn="l">
              <a:lnSpc>
                <a:spcPts val="2650"/>
              </a:lnSpc>
              <a:buNone/>
            </a:pPr>
            <a:r>
              <a:rPr lang="en-US" sz="1650" b="1" kern="0" spc="-33" dirty="0">
                <a:solidFill>
                  <a:srgbClr val="2B4150"/>
                </a:solidFill>
                <a:latin typeface="PT Serif" pitchFamily="34" charset="0"/>
                <a:ea typeface="PT Serif" pitchFamily="34" charset="-122"/>
                <a:cs typeface="PT Serif" pitchFamily="34" charset="-120"/>
              </a:rPr>
              <a:t>Áp suất cao</a:t>
            </a:r>
            <a:r>
              <a:rPr lang="en-US" sz="1650" kern="0" spc="-33" dirty="0">
                <a:solidFill>
                  <a:srgbClr val="2B4150"/>
                </a:solidFill>
                <a:latin typeface="PT Serif" pitchFamily="34" charset="0"/>
                <a:ea typeface="PT Serif" pitchFamily="34" charset="-122"/>
                <a:cs typeface="PT Serif" pitchFamily="34" charset="-120"/>
              </a:rPr>
              <a:t>: Nguy cơ nổ hoặc phun chất lỏng ra ngoài, đe dọa an toàn của nhân viên.</a:t>
            </a:r>
            <a:endParaRPr lang="en-US" sz="1650" dirty="0"/>
          </a:p>
        </p:txBody>
      </p:sp>
      <p:sp>
        <p:nvSpPr>
          <p:cNvPr id="11" name="Text 8"/>
          <p:cNvSpPr/>
          <p:nvPr/>
        </p:nvSpPr>
        <p:spPr>
          <a:xfrm>
            <a:off x="2004655" y="6609300"/>
            <a:ext cx="11887200" cy="337542"/>
          </a:xfrm>
          <a:prstGeom prst="rect">
            <a:avLst/>
          </a:prstGeom>
          <a:noFill/>
          <a:ln/>
        </p:spPr>
        <p:txBody>
          <a:bodyPr wrap="none" lIns="0" tIns="0" rIns="0" bIns="0" rtlCol="0" anchor="t"/>
          <a:lstStyle/>
          <a:p>
            <a:pPr marL="0" indent="0" algn="l">
              <a:lnSpc>
                <a:spcPts val="2650"/>
              </a:lnSpc>
              <a:buNone/>
            </a:pPr>
            <a:r>
              <a:rPr lang="en-US" sz="1650" b="1" kern="0" spc="-33" dirty="0">
                <a:solidFill>
                  <a:srgbClr val="2B4150"/>
                </a:solidFill>
                <a:latin typeface="PT Serif" pitchFamily="34" charset="0"/>
                <a:ea typeface="PT Serif" pitchFamily="34" charset="-122"/>
                <a:cs typeface="PT Serif" pitchFamily="34" charset="-120"/>
              </a:rPr>
              <a:t>Thiếu đào tạo</a:t>
            </a:r>
            <a:r>
              <a:rPr lang="en-US" sz="1650" kern="0" spc="-33" dirty="0">
                <a:solidFill>
                  <a:srgbClr val="2B4150"/>
                </a:solidFill>
                <a:latin typeface="PT Serif" pitchFamily="34" charset="0"/>
                <a:ea typeface="PT Serif" pitchFamily="34" charset="-122"/>
                <a:cs typeface="PT Serif" pitchFamily="34" charset="-120"/>
              </a:rPr>
              <a:t>: Người lao động không đủ kỹ năng xử lý tình huống khẩn cấp, tăng rủi ro tai nạn.</a:t>
            </a:r>
            <a:endParaRPr lang="en-US" sz="1650" dirty="0"/>
          </a:p>
        </p:txBody>
      </p:sp>
      <p:sp>
        <p:nvSpPr>
          <p:cNvPr id="12" name="Text 9"/>
          <p:cNvSpPr/>
          <p:nvPr/>
        </p:nvSpPr>
        <p:spPr>
          <a:xfrm>
            <a:off x="2004655" y="7099673"/>
            <a:ext cx="11887200" cy="337542"/>
          </a:xfrm>
          <a:prstGeom prst="rect">
            <a:avLst/>
          </a:prstGeom>
          <a:noFill/>
          <a:ln/>
        </p:spPr>
        <p:txBody>
          <a:bodyPr wrap="none" lIns="0" tIns="0" rIns="0" bIns="0" rtlCol="0" anchor="t"/>
          <a:lstStyle/>
          <a:p>
            <a:pPr marL="0" indent="0" algn="l">
              <a:lnSpc>
                <a:spcPts val="2650"/>
              </a:lnSpc>
              <a:buNone/>
            </a:pPr>
            <a:r>
              <a:rPr lang="en-US" sz="1650" b="1" kern="0" spc="-33" dirty="0">
                <a:solidFill>
                  <a:srgbClr val="2B4150"/>
                </a:solidFill>
                <a:latin typeface="PT Serif" pitchFamily="34" charset="0"/>
                <a:ea typeface="PT Serif" pitchFamily="34" charset="-122"/>
                <a:cs typeface="PT Serif" pitchFamily="34" charset="-120"/>
              </a:rPr>
              <a:t>Phòng ngừa</a:t>
            </a:r>
            <a:r>
              <a:rPr lang="en-US" sz="1650" kern="0" spc="-33" dirty="0">
                <a:solidFill>
                  <a:srgbClr val="2B4150"/>
                </a:solidFill>
                <a:latin typeface="PT Serif" pitchFamily="34" charset="0"/>
                <a:ea typeface="PT Serif" pitchFamily="34" charset="-122"/>
                <a:cs typeface="PT Serif" pitchFamily="34" charset="-120"/>
              </a:rPr>
              <a:t>: Cần nâng cao nhận thức và tuân thủ biện pháp an toàn để đảm bảo hiệu quả và an toàn khi vận hành máy chiết rót.</a:t>
            </a:r>
            <a:endParaRPr lang="en-US" sz="1650" dirty="0"/>
          </a:p>
        </p:txBody>
      </p:sp>
      <p:pic>
        <p:nvPicPr>
          <p:cNvPr id="13" name="Picture 12">
            <a:extLst>
              <a:ext uri="{FF2B5EF4-FFF2-40B4-BE49-F238E27FC236}">
                <a16:creationId xmlns:a16="http://schemas.microsoft.com/office/drawing/2014/main" id="{0C1DD4B3-5963-121F-23A5-37E80B43203B}"/>
              </a:ext>
            </a:extLst>
          </p:cNvPr>
          <p:cNvPicPr>
            <a:picLocks noChangeAspect="1"/>
          </p:cNvPicPr>
          <p:nvPr/>
        </p:nvPicPr>
        <p:blipFill>
          <a:blip r:embed="rId4"/>
          <a:stretch>
            <a:fillRect/>
          </a:stretch>
        </p:blipFill>
        <p:spPr>
          <a:xfrm>
            <a:off x="11730310" y="7372690"/>
            <a:ext cx="2767328" cy="85691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393888" y="494109"/>
            <a:ext cx="3842623" cy="336352"/>
          </a:xfrm>
          <a:prstGeom prst="rect">
            <a:avLst/>
          </a:prstGeom>
          <a:noFill/>
          <a:ln/>
        </p:spPr>
        <p:txBody>
          <a:bodyPr wrap="none" lIns="0" tIns="0" rIns="0" bIns="0" rtlCol="0" anchor="t"/>
          <a:lstStyle/>
          <a:p>
            <a:pPr marL="0" indent="0" algn="ctr">
              <a:lnSpc>
                <a:spcPts val="2600"/>
              </a:lnSpc>
              <a:buNone/>
            </a:pPr>
            <a:r>
              <a:rPr lang="en-US" sz="3600" b="1" kern="0" spc="-64" dirty="0">
                <a:solidFill>
                  <a:srgbClr val="124E73"/>
                </a:solidFill>
                <a:latin typeface="Montserrat Medium" panose="00000600000000000000" pitchFamily="2" charset="0"/>
                <a:ea typeface="MuseoModerno Bold" pitchFamily="34" charset="-122"/>
                <a:cs typeface="MuseoModerno Bold" pitchFamily="34" charset="-120"/>
              </a:rPr>
              <a:t>III. Kiểm tra và bảo trì an toàn</a:t>
            </a:r>
            <a:endParaRPr lang="en-US" sz="3600" dirty="0"/>
          </a:p>
        </p:txBody>
      </p:sp>
      <p:pic>
        <p:nvPicPr>
          <p:cNvPr id="3" name="Image 0" descr="preencoded.png"/>
          <p:cNvPicPr>
            <a:picLocks noChangeAspect="1"/>
          </p:cNvPicPr>
          <p:nvPr/>
        </p:nvPicPr>
        <p:blipFill>
          <a:blip r:embed="rId3"/>
          <a:stretch>
            <a:fillRect/>
          </a:stretch>
        </p:blipFill>
        <p:spPr>
          <a:xfrm>
            <a:off x="4803696" y="1032272"/>
            <a:ext cx="5023009" cy="2790468"/>
          </a:xfrm>
          <a:prstGeom prst="rect">
            <a:avLst/>
          </a:prstGeom>
        </p:spPr>
      </p:pic>
      <p:sp>
        <p:nvSpPr>
          <p:cNvPr id="4" name="Text 1"/>
          <p:cNvSpPr/>
          <p:nvPr/>
        </p:nvSpPr>
        <p:spPr>
          <a:xfrm>
            <a:off x="627817" y="4024551"/>
            <a:ext cx="13374767" cy="287060"/>
          </a:xfrm>
          <a:prstGeom prst="rect">
            <a:avLst/>
          </a:prstGeom>
          <a:noFill/>
          <a:ln/>
        </p:spPr>
        <p:txBody>
          <a:bodyPr wrap="none" lIns="0" tIns="0" rIns="0" bIns="0" rtlCol="0" anchor="t"/>
          <a:lstStyle/>
          <a:p>
            <a:pPr marL="0" indent="0" algn="ctr">
              <a:lnSpc>
                <a:spcPts val="2250"/>
              </a:lnSpc>
              <a:buNone/>
            </a:pPr>
            <a:endParaRPr lang="en-US" sz="1400" dirty="0"/>
          </a:p>
        </p:txBody>
      </p:sp>
      <p:pic>
        <p:nvPicPr>
          <p:cNvPr id="5" name="Image 1" descr="preencoded.png"/>
          <p:cNvPicPr>
            <a:picLocks noChangeAspect="1"/>
          </p:cNvPicPr>
          <p:nvPr/>
        </p:nvPicPr>
        <p:blipFill>
          <a:blip r:embed="rId4"/>
          <a:stretch>
            <a:fillRect/>
          </a:stretch>
        </p:blipFill>
        <p:spPr>
          <a:xfrm>
            <a:off x="627817" y="3822741"/>
            <a:ext cx="896898" cy="3912750"/>
          </a:xfrm>
          <a:prstGeom prst="rect">
            <a:avLst/>
          </a:prstGeom>
        </p:spPr>
      </p:pic>
      <p:sp>
        <p:nvSpPr>
          <p:cNvPr id="6" name="Text 2"/>
          <p:cNvSpPr/>
          <p:nvPr/>
        </p:nvSpPr>
        <p:spPr>
          <a:xfrm>
            <a:off x="1787367" y="4195201"/>
            <a:ext cx="3984188" cy="280154"/>
          </a:xfrm>
          <a:prstGeom prst="rect">
            <a:avLst/>
          </a:prstGeom>
          <a:noFill/>
          <a:ln/>
        </p:spPr>
        <p:txBody>
          <a:bodyPr wrap="none" lIns="0" tIns="0" rIns="0" bIns="0" rtlCol="0" anchor="t"/>
          <a:lstStyle/>
          <a:p>
            <a:pPr marL="0" indent="0">
              <a:lnSpc>
                <a:spcPts val="2200"/>
              </a:lnSpc>
              <a:buNone/>
            </a:pPr>
            <a:r>
              <a:rPr lang="en-US" b="1" kern="0" spc="-53" dirty="0">
                <a:solidFill>
                  <a:srgbClr val="2B4150"/>
                </a:solidFill>
                <a:latin typeface="Montserrat Medium" panose="00000600000000000000" pitchFamily="2" charset="0"/>
                <a:ea typeface="MuseoModerno Bold" pitchFamily="34" charset="-122"/>
                <a:cs typeface="MuseoModerno Bold" pitchFamily="34" charset="-120"/>
              </a:rPr>
              <a:t>A. Kiểm tra an toàn trước khi vận hành</a:t>
            </a:r>
            <a:endParaRPr lang="en-US" dirty="0"/>
          </a:p>
        </p:txBody>
      </p:sp>
      <p:sp>
        <p:nvSpPr>
          <p:cNvPr id="7" name="Text 3"/>
          <p:cNvSpPr/>
          <p:nvPr/>
        </p:nvSpPr>
        <p:spPr>
          <a:xfrm>
            <a:off x="1793796" y="4679063"/>
            <a:ext cx="12208788" cy="287060"/>
          </a:xfrm>
          <a:prstGeom prst="rect">
            <a:avLst/>
          </a:prstGeom>
          <a:noFill/>
          <a:ln/>
        </p:spPr>
        <p:txBody>
          <a:bodyPr wrap="none" lIns="0" tIns="0" rIns="0" bIns="0" rtlCol="0" anchor="t"/>
          <a:lstStyle/>
          <a:p>
            <a:pPr marL="0" indent="0">
              <a:lnSpc>
                <a:spcPts val="2250"/>
              </a:lnSpc>
              <a:buNone/>
            </a:pPr>
            <a:r>
              <a:rPr lang="en-US" sz="1400" b="1" u="sng" kern="0" spc="-28" dirty="0">
                <a:solidFill>
                  <a:srgbClr val="2B4150"/>
                </a:solidFill>
                <a:latin typeface="PT Serif" pitchFamily="34" charset="0"/>
                <a:ea typeface="PT Serif" pitchFamily="34" charset="-122"/>
                <a:cs typeface="PT Serif" pitchFamily="34" charset="-120"/>
              </a:rPr>
              <a:t>LƯU Ý:</a:t>
            </a:r>
            <a:r>
              <a:rPr lang="en-US" sz="1400" kern="0" spc="-28" dirty="0">
                <a:solidFill>
                  <a:srgbClr val="2B4150"/>
                </a:solidFill>
                <a:latin typeface="PT Serif" pitchFamily="34" charset="0"/>
                <a:ea typeface="PT Serif" pitchFamily="34" charset="-122"/>
                <a:cs typeface="PT Serif" pitchFamily="34" charset="-120"/>
              </a:rPr>
              <a:t> Trước khi kiểm tra cần sử dụng bảo hộ cá nhân: Găng tay, kính bảo hộ và giày chống trượt</a:t>
            </a:r>
            <a:endParaRPr lang="en-US" sz="1400" dirty="0"/>
          </a:p>
        </p:txBody>
      </p:sp>
      <p:sp>
        <p:nvSpPr>
          <p:cNvPr id="8" name="Text 4"/>
          <p:cNvSpPr/>
          <p:nvPr/>
        </p:nvSpPr>
        <p:spPr>
          <a:xfrm>
            <a:off x="1793796" y="5475208"/>
            <a:ext cx="12208788" cy="287060"/>
          </a:xfrm>
          <a:prstGeom prst="rect">
            <a:avLst/>
          </a:prstGeom>
          <a:noFill/>
          <a:ln/>
        </p:spPr>
        <p:txBody>
          <a:bodyPr wrap="none" lIns="0" tIns="0" rIns="0" bIns="0" rtlCol="0" anchor="t"/>
          <a:lstStyle/>
          <a:p>
            <a:pPr marL="0" indent="0">
              <a:lnSpc>
                <a:spcPts val="2250"/>
              </a:lnSpc>
              <a:buNone/>
            </a:pPr>
            <a:endParaRPr lang="en-US" sz="1400" dirty="0"/>
          </a:p>
        </p:txBody>
      </p:sp>
      <p:sp>
        <p:nvSpPr>
          <p:cNvPr id="9" name="Text 5"/>
          <p:cNvSpPr/>
          <p:nvPr/>
        </p:nvSpPr>
        <p:spPr>
          <a:xfrm>
            <a:off x="1793796" y="5833991"/>
            <a:ext cx="12208788" cy="287060"/>
          </a:xfrm>
          <a:prstGeom prst="rect">
            <a:avLst/>
          </a:prstGeom>
          <a:noFill/>
          <a:ln/>
        </p:spPr>
        <p:txBody>
          <a:bodyPr wrap="none" lIns="0" tIns="0" rIns="0" bIns="0" rtlCol="0" anchor="t"/>
          <a:lstStyle/>
          <a:p>
            <a:pPr marL="342900" indent="-342900" algn="l">
              <a:lnSpc>
                <a:spcPts val="2250"/>
              </a:lnSpc>
              <a:buSzPct val="100000"/>
              <a:buChar char="•"/>
            </a:pPr>
            <a:r>
              <a:rPr lang="en-US" sz="1400" b="1" kern="0" spc="-28" dirty="0">
                <a:solidFill>
                  <a:srgbClr val="2B4150"/>
                </a:solidFill>
                <a:latin typeface="PT Serif" pitchFamily="34" charset="0"/>
                <a:ea typeface="PT Serif" pitchFamily="34" charset="-122"/>
                <a:cs typeface="PT Serif" pitchFamily="34" charset="-120"/>
              </a:rPr>
              <a:t>Kiểm tra tình trạng máy móc</a:t>
            </a:r>
            <a:r>
              <a:rPr lang="en-US" sz="1400" kern="0" spc="-28" dirty="0">
                <a:solidFill>
                  <a:srgbClr val="2B4150"/>
                </a:solidFill>
                <a:latin typeface="PT Serif" pitchFamily="34" charset="0"/>
                <a:ea typeface="PT Serif" pitchFamily="34" charset="-122"/>
                <a:cs typeface="PT Serif" pitchFamily="34" charset="-120"/>
              </a:rPr>
              <a:t>: Đảm bảo bồn chứa, bơm và van chiết rót không có hư hỏng hoặc rò rỉ chất lỏng.</a:t>
            </a:r>
            <a:endParaRPr lang="en-US" sz="1400" dirty="0"/>
          </a:p>
        </p:txBody>
      </p:sp>
      <p:sp>
        <p:nvSpPr>
          <p:cNvPr id="10" name="Text 6"/>
          <p:cNvSpPr/>
          <p:nvPr/>
        </p:nvSpPr>
        <p:spPr>
          <a:xfrm>
            <a:off x="1787367" y="6192774"/>
            <a:ext cx="12208788" cy="287060"/>
          </a:xfrm>
          <a:prstGeom prst="rect">
            <a:avLst/>
          </a:prstGeom>
          <a:noFill/>
          <a:ln/>
        </p:spPr>
        <p:txBody>
          <a:bodyPr wrap="none" lIns="0" tIns="0" rIns="0" bIns="0" rtlCol="0" anchor="t"/>
          <a:lstStyle/>
          <a:p>
            <a:pPr marL="342900" indent="-342900" algn="l">
              <a:lnSpc>
                <a:spcPts val="2250"/>
              </a:lnSpc>
              <a:buSzPct val="100000"/>
              <a:buChar char="•"/>
            </a:pPr>
            <a:r>
              <a:rPr lang="en-US" sz="1400" b="1" kern="0" spc="-28" dirty="0">
                <a:solidFill>
                  <a:srgbClr val="2B4150"/>
                </a:solidFill>
                <a:latin typeface="PT Serif" pitchFamily="34" charset="0"/>
                <a:ea typeface="PT Serif" pitchFamily="34" charset="-122"/>
                <a:cs typeface="PT Serif" pitchFamily="34" charset="-120"/>
              </a:rPr>
              <a:t>Kiểm tra thiết bị bảo hộ cá nhân</a:t>
            </a:r>
            <a:r>
              <a:rPr lang="en-US" sz="1400" kern="0" spc="-28" dirty="0">
                <a:solidFill>
                  <a:srgbClr val="2B4150"/>
                </a:solidFill>
                <a:latin typeface="PT Serif" pitchFamily="34" charset="0"/>
                <a:ea typeface="PT Serif" pitchFamily="34" charset="-122"/>
                <a:cs typeface="PT Serif" pitchFamily="34" charset="-120"/>
              </a:rPr>
              <a:t>: Đảm bảo người lao động có đầy đủ găng tay, kính bảo hộ, và quần áo bảo hộ để bảo vệ sức khỏe.</a:t>
            </a:r>
            <a:endParaRPr lang="en-US" sz="1400" dirty="0"/>
          </a:p>
        </p:txBody>
      </p:sp>
      <p:sp>
        <p:nvSpPr>
          <p:cNvPr id="11" name="Text 7"/>
          <p:cNvSpPr/>
          <p:nvPr/>
        </p:nvSpPr>
        <p:spPr>
          <a:xfrm>
            <a:off x="1793796" y="6551557"/>
            <a:ext cx="12208788" cy="287060"/>
          </a:xfrm>
          <a:prstGeom prst="rect">
            <a:avLst/>
          </a:prstGeom>
          <a:noFill/>
          <a:ln/>
        </p:spPr>
        <p:txBody>
          <a:bodyPr wrap="none" lIns="0" tIns="0" rIns="0" bIns="0" rtlCol="0" anchor="t"/>
          <a:lstStyle/>
          <a:p>
            <a:pPr marL="342900" indent="-342900" algn="l">
              <a:lnSpc>
                <a:spcPts val="2250"/>
              </a:lnSpc>
              <a:buSzPct val="100000"/>
              <a:buChar char="•"/>
            </a:pPr>
            <a:r>
              <a:rPr lang="en-US" sz="1400" b="1" kern="0" spc="-28" dirty="0">
                <a:solidFill>
                  <a:srgbClr val="2B4150"/>
                </a:solidFill>
                <a:latin typeface="PT Serif" pitchFamily="34" charset="0"/>
                <a:ea typeface="PT Serif" pitchFamily="34" charset="-122"/>
                <a:cs typeface="PT Serif" pitchFamily="34" charset="-120"/>
              </a:rPr>
              <a:t>Kiểm tra quy trình hoạt động</a:t>
            </a:r>
            <a:r>
              <a:rPr lang="en-US" sz="1400" kern="0" spc="-28" dirty="0">
                <a:solidFill>
                  <a:srgbClr val="2B4150"/>
                </a:solidFill>
                <a:latin typeface="PT Serif" pitchFamily="34" charset="0"/>
                <a:ea typeface="PT Serif" pitchFamily="34" charset="-122"/>
                <a:cs typeface="PT Serif" pitchFamily="34" charset="-120"/>
              </a:rPr>
              <a:t>: Xác nhận người vận hành nắm vững các bước khởi động, dừng máy và xử lý sự cố.</a:t>
            </a:r>
            <a:endParaRPr lang="en-US" sz="1400" dirty="0"/>
          </a:p>
        </p:txBody>
      </p:sp>
      <p:sp>
        <p:nvSpPr>
          <p:cNvPr id="12" name="Text 8"/>
          <p:cNvSpPr/>
          <p:nvPr/>
        </p:nvSpPr>
        <p:spPr>
          <a:xfrm>
            <a:off x="1793796" y="6910340"/>
            <a:ext cx="12208788" cy="287060"/>
          </a:xfrm>
          <a:prstGeom prst="rect">
            <a:avLst/>
          </a:prstGeom>
          <a:noFill/>
          <a:ln/>
        </p:spPr>
        <p:txBody>
          <a:bodyPr wrap="none" lIns="0" tIns="0" rIns="0" bIns="0" rtlCol="0" anchor="t"/>
          <a:lstStyle/>
          <a:p>
            <a:pPr marL="342900" indent="-342900" algn="l">
              <a:lnSpc>
                <a:spcPts val="2250"/>
              </a:lnSpc>
              <a:buSzPct val="100000"/>
              <a:buChar char="•"/>
            </a:pPr>
            <a:r>
              <a:rPr lang="en-US" sz="1400" b="1" kern="0" spc="-28" dirty="0">
                <a:solidFill>
                  <a:srgbClr val="2B4150"/>
                </a:solidFill>
                <a:latin typeface="PT Serif" pitchFamily="34" charset="0"/>
                <a:ea typeface="PT Serif" pitchFamily="34" charset="-122"/>
                <a:cs typeface="PT Serif" pitchFamily="34" charset="-120"/>
              </a:rPr>
              <a:t>Tài liệu hướng dẫn</a:t>
            </a:r>
            <a:r>
              <a:rPr lang="en-US" sz="1400" kern="0" spc="-28" dirty="0">
                <a:solidFill>
                  <a:srgbClr val="2B4150"/>
                </a:solidFill>
                <a:latin typeface="PT Serif" pitchFamily="34" charset="0"/>
                <a:ea typeface="PT Serif" pitchFamily="34" charset="-122"/>
                <a:cs typeface="PT Serif" pitchFamily="34" charset="-120"/>
              </a:rPr>
              <a:t>: Đảm bảo tài liệu hướng dẫn sử dụng và quy trình khẩn cấp dễ dàng tiếp cận.</a:t>
            </a:r>
            <a:endParaRPr lang="en-US" sz="1400" dirty="0"/>
          </a:p>
        </p:txBody>
      </p:sp>
      <p:sp>
        <p:nvSpPr>
          <p:cNvPr id="13" name="Text 9"/>
          <p:cNvSpPr/>
          <p:nvPr/>
        </p:nvSpPr>
        <p:spPr>
          <a:xfrm>
            <a:off x="1793796" y="7269123"/>
            <a:ext cx="12208788" cy="287060"/>
          </a:xfrm>
          <a:prstGeom prst="rect">
            <a:avLst/>
          </a:prstGeom>
          <a:noFill/>
          <a:ln/>
        </p:spPr>
        <p:txBody>
          <a:bodyPr wrap="none" lIns="0" tIns="0" rIns="0" bIns="0" rtlCol="0" anchor="t"/>
          <a:lstStyle/>
          <a:p>
            <a:pPr marL="342900" indent="-342900" algn="l">
              <a:lnSpc>
                <a:spcPts val="2250"/>
              </a:lnSpc>
              <a:buSzPct val="100000"/>
              <a:buChar char="•"/>
            </a:pPr>
            <a:r>
              <a:rPr lang="en-US" sz="1400" b="1" kern="0" spc="-28" dirty="0">
                <a:solidFill>
                  <a:srgbClr val="2B4150"/>
                </a:solidFill>
                <a:latin typeface="PT Serif" pitchFamily="34" charset="0"/>
                <a:ea typeface="PT Serif" pitchFamily="34" charset="-122"/>
                <a:cs typeface="PT Serif" pitchFamily="34" charset="-120"/>
              </a:rPr>
              <a:t>Cuộc họp an toàn</a:t>
            </a:r>
            <a:r>
              <a:rPr lang="en-US" sz="1400" kern="0" spc="-28" dirty="0">
                <a:solidFill>
                  <a:srgbClr val="2B4150"/>
                </a:solidFill>
                <a:latin typeface="PT Serif" pitchFamily="34" charset="0"/>
                <a:ea typeface="PT Serif" pitchFamily="34" charset="-122"/>
                <a:cs typeface="PT Serif" pitchFamily="34" charset="-120"/>
              </a:rPr>
              <a:t>: Tăng cường ý thức an toàn lao động qua cuộc họp nhắc nhở quy trình và an toàn.</a:t>
            </a:r>
            <a:endParaRPr lang="en-US" sz="1400" dirty="0"/>
          </a:p>
        </p:txBody>
      </p:sp>
      <p:sp>
        <p:nvSpPr>
          <p:cNvPr id="15" name="Rectangle 14">
            <a:extLst>
              <a:ext uri="{FF2B5EF4-FFF2-40B4-BE49-F238E27FC236}">
                <a16:creationId xmlns:a16="http://schemas.microsoft.com/office/drawing/2014/main" id="{22D3BD6F-98FB-72B7-AFBE-684A77DCA26F}"/>
              </a:ext>
            </a:extLst>
          </p:cNvPr>
          <p:cNvSpPr/>
          <p:nvPr/>
        </p:nvSpPr>
        <p:spPr>
          <a:xfrm>
            <a:off x="675424" y="4921353"/>
            <a:ext cx="522515" cy="2184153"/>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FFE824FB-0FD9-1B13-07AE-0AB8FF68DE32}"/>
              </a:ext>
            </a:extLst>
          </p:cNvPr>
          <p:cNvPicPr>
            <a:picLocks noChangeAspect="1"/>
          </p:cNvPicPr>
          <p:nvPr/>
        </p:nvPicPr>
        <p:blipFill>
          <a:blip r:embed="rId5"/>
          <a:stretch>
            <a:fillRect/>
          </a:stretch>
        </p:blipFill>
        <p:spPr>
          <a:xfrm>
            <a:off x="11730310" y="7372690"/>
            <a:ext cx="2767328" cy="85691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54448" y="3412808"/>
            <a:ext cx="3090505" cy="2143601"/>
          </a:xfrm>
          <a:prstGeom prst="rect">
            <a:avLst/>
          </a:prstGeom>
        </p:spPr>
      </p:pic>
      <p:pic>
        <p:nvPicPr>
          <p:cNvPr id="3" name="Image 1" descr="preencoded.png"/>
          <p:cNvPicPr>
            <a:picLocks noChangeAspect="1"/>
          </p:cNvPicPr>
          <p:nvPr/>
        </p:nvPicPr>
        <p:blipFill>
          <a:blip r:embed="rId4"/>
          <a:stretch>
            <a:fillRect/>
          </a:stretch>
        </p:blipFill>
        <p:spPr>
          <a:xfrm>
            <a:off x="2629734" y="2222421"/>
            <a:ext cx="746512" cy="4947047"/>
          </a:xfrm>
          <a:prstGeom prst="rect">
            <a:avLst/>
          </a:prstGeom>
        </p:spPr>
      </p:pic>
      <p:sp>
        <p:nvSpPr>
          <p:cNvPr id="4" name="Text 0"/>
          <p:cNvSpPr/>
          <p:nvPr/>
        </p:nvSpPr>
        <p:spPr>
          <a:xfrm>
            <a:off x="3888396" y="2470992"/>
            <a:ext cx="3698596" cy="354330"/>
          </a:xfrm>
          <a:prstGeom prst="rect">
            <a:avLst/>
          </a:prstGeom>
          <a:noFill/>
          <a:ln/>
        </p:spPr>
        <p:txBody>
          <a:bodyPr wrap="none" lIns="0" tIns="0" rIns="0" bIns="0" rtlCol="0" anchor="t"/>
          <a:lstStyle/>
          <a:p>
            <a:pPr marL="0" indent="0">
              <a:lnSpc>
                <a:spcPts val="2750"/>
              </a:lnSpc>
              <a:buNone/>
            </a:pPr>
            <a:r>
              <a:rPr lang="en-US" sz="3200" b="1" kern="0" spc="-67" dirty="0">
                <a:solidFill>
                  <a:srgbClr val="2B4150"/>
                </a:solidFill>
                <a:latin typeface="Montserrat Medium" panose="00000600000000000000" pitchFamily="2" charset="0"/>
                <a:ea typeface="MuseoModerno Bold" pitchFamily="34" charset="-122"/>
                <a:cs typeface="MuseoModerno Bold" pitchFamily="34" charset="-120"/>
              </a:rPr>
              <a:t>B. Hướng dẫn bảo trì</a:t>
            </a:r>
            <a:endParaRPr lang="en-US" sz="3200" dirty="0"/>
          </a:p>
        </p:txBody>
      </p:sp>
      <p:sp>
        <p:nvSpPr>
          <p:cNvPr id="5" name="Text 1"/>
          <p:cNvSpPr/>
          <p:nvPr/>
        </p:nvSpPr>
        <p:spPr>
          <a:xfrm>
            <a:off x="3888396" y="2961410"/>
            <a:ext cx="10319973"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6" name="Text 2"/>
          <p:cNvSpPr/>
          <p:nvPr/>
        </p:nvSpPr>
        <p:spPr>
          <a:xfrm>
            <a:off x="3888396" y="3324313"/>
            <a:ext cx="1031997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Lập kế hoạch bảo trì định kỳ</a:t>
            </a:r>
            <a:r>
              <a:rPr lang="en-US" sz="1750" kern="0" spc="-36" dirty="0">
                <a:solidFill>
                  <a:srgbClr val="2B4150"/>
                </a:solidFill>
                <a:latin typeface="PT Serif" pitchFamily="34" charset="0"/>
                <a:ea typeface="PT Serif" pitchFamily="34" charset="-122"/>
                <a:cs typeface="PT Serif" pitchFamily="34" charset="-120"/>
              </a:rPr>
              <a:t>: Xác định mốc thời gian cho bảo trì hàng ngày, hàng tuần và hàng tháng để đảm bảo không bỏ sót công việc bảo trì.</a:t>
            </a:r>
            <a:endParaRPr lang="en-US" sz="1750" dirty="0"/>
          </a:p>
        </p:txBody>
      </p:sp>
      <p:sp>
        <p:nvSpPr>
          <p:cNvPr id="7" name="Text 3"/>
          <p:cNvSpPr/>
          <p:nvPr/>
        </p:nvSpPr>
        <p:spPr>
          <a:xfrm>
            <a:off x="3888396" y="4265502"/>
            <a:ext cx="1031997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các bộ phận chính</a:t>
            </a:r>
            <a:r>
              <a:rPr lang="en-US" sz="1750" kern="0" spc="-36" dirty="0">
                <a:solidFill>
                  <a:srgbClr val="2B4150"/>
                </a:solidFill>
                <a:latin typeface="PT Serif" pitchFamily="34" charset="0"/>
                <a:ea typeface="PT Serif" pitchFamily="34" charset="-122"/>
                <a:cs typeface="PT Serif" pitchFamily="34" charset="-120"/>
              </a:rPr>
              <a:t>: Đảm bảo hệ thống bơm, van chiết rót và bồn chứa hoạt động trơn tru, phát hiện và khắc phục sớm các dấu hiệu hư hỏng.</a:t>
            </a:r>
            <a:endParaRPr lang="en-US" sz="1750" dirty="0"/>
          </a:p>
        </p:txBody>
      </p:sp>
      <p:sp>
        <p:nvSpPr>
          <p:cNvPr id="8" name="Text 4"/>
          <p:cNvSpPr/>
          <p:nvPr/>
        </p:nvSpPr>
        <p:spPr>
          <a:xfrm>
            <a:off x="3888396" y="5261521"/>
            <a:ext cx="10319973"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Làm sạch máy thường xuyên</a:t>
            </a:r>
            <a:r>
              <a:rPr lang="en-US" sz="1750" kern="0" spc="-36" dirty="0">
                <a:solidFill>
                  <a:srgbClr val="2B4150"/>
                </a:solidFill>
                <a:latin typeface="PT Serif" pitchFamily="34" charset="0"/>
                <a:ea typeface="PT Serif" pitchFamily="34" charset="-122"/>
                <a:cs typeface="PT Serif" pitchFamily="34" charset="-120"/>
              </a:rPr>
              <a:t>: Ngăn ngừa tích tụ chất lỏng, duy trì chất lượng sản phẩm và giảm nguy cơ ô nhiễm, chú trọng vòi chiết rót và bồn chứa.</a:t>
            </a:r>
            <a:endParaRPr lang="en-US" sz="1750" dirty="0"/>
          </a:p>
        </p:txBody>
      </p:sp>
      <p:sp>
        <p:nvSpPr>
          <p:cNvPr id="9" name="Text 5"/>
          <p:cNvSpPr/>
          <p:nvPr/>
        </p:nvSpPr>
        <p:spPr>
          <a:xfrm>
            <a:off x="3888396" y="6238605"/>
            <a:ext cx="1031997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Ghi chép hoạt động bảo trì</a:t>
            </a:r>
            <a:r>
              <a:rPr lang="en-US" sz="1750" kern="0" spc="-36" dirty="0">
                <a:solidFill>
                  <a:srgbClr val="2B4150"/>
                </a:solidFill>
                <a:latin typeface="PT Serif" pitchFamily="34" charset="0"/>
                <a:ea typeface="PT Serif" pitchFamily="34" charset="-122"/>
                <a:cs typeface="PT Serif" pitchFamily="34" charset="-120"/>
              </a:rPr>
              <a:t>: Theo dõi tình trạng máy và cải thiện quy trình bảo trì, giúp phát hiện vấn đề và lên kế hoạch nâng cấp thiết bị.</a:t>
            </a:r>
            <a:endParaRPr lang="en-US" sz="1750" dirty="0"/>
          </a:p>
        </p:txBody>
      </p:sp>
      <p:sp>
        <p:nvSpPr>
          <p:cNvPr id="11" name="Rectangle 10">
            <a:extLst>
              <a:ext uri="{FF2B5EF4-FFF2-40B4-BE49-F238E27FC236}">
                <a16:creationId xmlns:a16="http://schemas.microsoft.com/office/drawing/2014/main" id="{CFDB6A18-B4FB-3E68-2D54-108FFB0AD1B9}"/>
              </a:ext>
            </a:extLst>
          </p:cNvPr>
          <p:cNvSpPr/>
          <p:nvPr/>
        </p:nvSpPr>
        <p:spPr>
          <a:xfrm>
            <a:off x="2831015" y="3783978"/>
            <a:ext cx="343950" cy="2184153"/>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8660B737-92D9-8781-5B62-C4B002830F02}"/>
              </a:ext>
            </a:extLst>
          </p:cNvPr>
          <p:cNvPicPr>
            <a:picLocks noChangeAspect="1"/>
          </p:cNvPicPr>
          <p:nvPr/>
        </p:nvPicPr>
        <p:blipFill>
          <a:blip r:embed="rId5"/>
          <a:stretch>
            <a:fillRect/>
          </a:stretch>
        </p:blipFill>
        <p:spPr>
          <a:xfrm>
            <a:off x="11730310" y="7372690"/>
            <a:ext cx="2767328" cy="85691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t="-3445" b="12175"/>
          <a:stretch/>
        </p:blipFill>
        <p:spPr>
          <a:xfrm>
            <a:off x="11271310" y="3335060"/>
            <a:ext cx="3221236" cy="3166229"/>
          </a:xfrm>
          <a:prstGeom prst="rect">
            <a:avLst/>
          </a:prstGeom>
        </p:spPr>
      </p:pic>
      <p:sp>
        <p:nvSpPr>
          <p:cNvPr id="3" name="Text 0"/>
          <p:cNvSpPr/>
          <p:nvPr/>
        </p:nvSpPr>
        <p:spPr>
          <a:xfrm>
            <a:off x="1650308" y="426006"/>
            <a:ext cx="3753326" cy="327184"/>
          </a:xfrm>
          <a:prstGeom prst="rect">
            <a:avLst/>
          </a:prstGeom>
          <a:noFill/>
          <a:ln/>
        </p:spPr>
        <p:txBody>
          <a:bodyPr wrap="none" lIns="0" tIns="0" rIns="0" bIns="0" rtlCol="0" anchor="t"/>
          <a:lstStyle/>
          <a:p>
            <a:pPr marL="0" indent="0" algn="ctr">
              <a:lnSpc>
                <a:spcPts val="2550"/>
              </a:lnSpc>
              <a:buNone/>
            </a:pPr>
            <a:r>
              <a:rPr lang="en-US" sz="3200" b="1" kern="0" spc="-62" dirty="0">
                <a:solidFill>
                  <a:srgbClr val="124E73"/>
                </a:solidFill>
                <a:latin typeface="Montserrat Medium" panose="00000600000000000000" pitchFamily="2" charset="0"/>
                <a:ea typeface="MuseoModerno Bold" pitchFamily="34" charset="-122"/>
                <a:cs typeface="MuseoModerno Bold" pitchFamily="34" charset="-120"/>
              </a:rPr>
              <a:t>IV. Quy trình vận hành an toàn</a:t>
            </a:r>
            <a:endParaRPr lang="en-US" sz="3200" dirty="0"/>
          </a:p>
        </p:txBody>
      </p:sp>
      <p:sp>
        <p:nvSpPr>
          <p:cNvPr id="4" name="Text 1"/>
          <p:cNvSpPr/>
          <p:nvPr/>
        </p:nvSpPr>
        <p:spPr>
          <a:xfrm>
            <a:off x="812780" y="1302663"/>
            <a:ext cx="4706303" cy="272653"/>
          </a:xfrm>
          <a:prstGeom prst="rect">
            <a:avLst/>
          </a:prstGeom>
          <a:noFill/>
          <a:ln/>
        </p:spPr>
        <p:txBody>
          <a:bodyPr wrap="none" lIns="0" tIns="0" rIns="0" bIns="0" rtlCol="0" anchor="t"/>
          <a:lstStyle/>
          <a:p>
            <a:pPr marL="0" indent="0">
              <a:lnSpc>
                <a:spcPts val="2100"/>
              </a:lnSpc>
              <a:buNone/>
            </a:pPr>
            <a:r>
              <a:rPr lang="en-US" sz="1700" b="1" kern="0" spc="-52" dirty="0">
                <a:solidFill>
                  <a:srgbClr val="124E73"/>
                </a:solidFill>
                <a:latin typeface="Montserrat Medium" panose="00000600000000000000" pitchFamily="2" charset="0"/>
                <a:ea typeface="MuseoModerno Bold" pitchFamily="34" charset="-122"/>
                <a:cs typeface="MuseoModerno Bold" pitchFamily="34" charset="-120"/>
              </a:rPr>
              <a:t>A. Hướng dẫn từng bước về quy trình vận hành</a:t>
            </a:r>
            <a:endParaRPr lang="en-US" sz="1700" dirty="0"/>
          </a:p>
        </p:txBody>
      </p:sp>
      <p:sp>
        <p:nvSpPr>
          <p:cNvPr id="6" name="Shape 3"/>
          <p:cNvSpPr/>
          <p:nvPr/>
        </p:nvSpPr>
        <p:spPr>
          <a:xfrm>
            <a:off x="860941" y="1991797"/>
            <a:ext cx="22860" cy="5757267"/>
          </a:xfrm>
          <a:prstGeom prst="roundRect">
            <a:avLst>
              <a:gd name="adj" fmla="val 320624"/>
            </a:avLst>
          </a:prstGeom>
          <a:solidFill>
            <a:srgbClr val="B9D0DE"/>
          </a:solidFill>
          <a:ln/>
        </p:spPr>
      </p:sp>
      <p:sp>
        <p:nvSpPr>
          <p:cNvPr id="7" name="Shape 4"/>
          <p:cNvSpPr/>
          <p:nvPr/>
        </p:nvSpPr>
        <p:spPr>
          <a:xfrm>
            <a:off x="676096" y="2188012"/>
            <a:ext cx="392549" cy="392549"/>
          </a:xfrm>
          <a:prstGeom prst="roundRect">
            <a:avLst>
              <a:gd name="adj" fmla="val 18671"/>
            </a:avLst>
          </a:prstGeom>
          <a:solidFill>
            <a:srgbClr val="124E73"/>
          </a:solidFill>
          <a:ln w="7620">
            <a:solidFill>
              <a:srgbClr val="2B678C"/>
            </a:solidFill>
            <a:prstDash val="solid"/>
          </a:ln>
        </p:spPr>
      </p:sp>
      <p:sp>
        <p:nvSpPr>
          <p:cNvPr id="8" name="Text 5"/>
          <p:cNvSpPr/>
          <p:nvPr/>
        </p:nvSpPr>
        <p:spPr>
          <a:xfrm>
            <a:off x="812780" y="2253377"/>
            <a:ext cx="119182" cy="261818"/>
          </a:xfrm>
          <a:prstGeom prst="rect">
            <a:avLst/>
          </a:prstGeom>
          <a:noFill/>
          <a:ln/>
        </p:spPr>
        <p:txBody>
          <a:bodyPr wrap="none" lIns="0" tIns="0" rIns="0" bIns="0" rtlCol="0" anchor="t"/>
          <a:lstStyle/>
          <a:p>
            <a:pPr marL="0" indent="0" algn="ctr">
              <a:lnSpc>
                <a:spcPts val="2050"/>
              </a:lnSpc>
              <a:buNone/>
            </a:pPr>
            <a:r>
              <a:rPr lang="en-US" sz="2050" b="1" kern="0" spc="-62" dirty="0">
                <a:solidFill>
                  <a:srgbClr val="FFFFFF"/>
                </a:solidFill>
                <a:latin typeface="Montserrat Medium" panose="00000600000000000000" pitchFamily="2" charset="0"/>
                <a:ea typeface="MuseoModerno Bold" pitchFamily="34" charset="-122"/>
                <a:cs typeface="MuseoModerno Bold" pitchFamily="34" charset="-120"/>
              </a:rPr>
              <a:t>1</a:t>
            </a:r>
            <a:endParaRPr lang="en-US" sz="2050" dirty="0"/>
          </a:p>
        </p:txBody>
      </p:sp>
      <p:sp>
        <p:nvSpPr>
          <p:cNvPr id="9" name="Text 6"/>
          <p:cNvSpPr/>
          <p:nvPr/>
        </p:nvSpPr>
        <p:spPr>
          <a:xfrm>
            <a:off x="1422310" y="2188011"/>
            <a:ext cx="9140785" cy="558403"/>
          </a:xfrm>
          <a:prstGeom prst="rect">
            <a:avLst/>
          </a:prstGeom>
          <a:noFill/>
          <a:ln/>
        </p:spPr>
        <p:txBody>
          <a:bodyPr wrap="square" lIns="0" tIns="0" rIns="0" bIns="0" rtlCol="0" anchor="t"/>
          <a:lstStyle/>
          <a:p>
            <a:pPr marL="0" indent="0" algn="l">
              <a:lnSpc>
                <a:spcPts val="2150"/>
              </a:lnSpc>
              <a:buNone/>
            </a:pPr>
            <a:r>
              <a:rPr lang="en-US" sz="1600" b="1" kern="0" spc="-27" dirty="0">
                <a:solidFill>
                  <a:srgbClr val="2B4150"/>
                </a:solidFill>
                <a:latin typeface="PT Serif" pitchFamily="34" charset="0"/>
                <a:ea typeface="PT Serif" pitchFamily="34" charset="-122"/>
                <a:cs typeface="PT Serif" pitchFamily="34" charset="-120"/>
              </a:rPr>
              <a:t>Chuẩn bị môi trường làm việc</a:t>
            </a:r>
            <a:r>
              <a:rPr lang="en-US" sz="1600" kern="0" spc="-27" dirty="0">
                <a:solidFill>
                  <a:srgbClr val="2B4150"/>
                </a:solidFill>
                <a:latin typeface="PT Serif" pitchFamily="34" charset="0"/>
                <a:ea typeface="PT Serif" pitchFamily="34" charset="-122"/>
                <a:cs typeface="PT Serif" pitchFamily="34" charset="-120"/>
              </a:rPr>
              <a:t>: Dọn dẹp khu vực xung quanh máy, đảm bảo không có chướng ngại vật. Người vận hành đeo đầy đủ trang bị bảo hộ như găng tay, kính bảo hộ, và giày an toàn.</a:t>
            </a:r>
            <a:endParaRPr lang="en-US" sz="1600" dirty="0"/>
          </a:p>
        </p:txBody>
      </p:sp>
      <p:sp>
        <p:nvSpPr>
          <p:cNvPr id="10" name="Shape 7"/>
          <p:cNvSpPr/>
          <p:nvPr/>
        </p:nvSpPr>
        <p:spPr>
          <a:xfrm>
            <a:off x="676096" y="3269694"/>
            <a:ext cx="392549" cy="392549"/>
          </a:xfrm>
          <a:prstGeom prst="roundRect">
            <a:avLst>
              <a:gd name="adj" fmla="val 18671"/>
            </a:avLst>
          </a:prstGeom>
          <a:solidFill>
            <a:srgbClr val="124E73"/>
          </a:solidFill>
          <a:ln w="7620">
            <a:solidFill>
              <a:srgbClr val="2B678C"/>
            </a:solidFill>
            <a:prstDash val="solid"/>
          </a:ln>
        </p:spPr>
      </p:sp>
      <p:sp>
        <p:nvSpPr>
          <p:cNvPr id="11" name="Text 8"/>
          <p:cNvSpPr/>
          <p:nvPr/>
        </p:nvSpPr>
        <p:spPr>
          <a:xfrm>
            <a:off x="801945" y="3335060"/>
            <a:ext cx="140851" cy="261818"/>
          </a:xfrm>
          <a:prstGeom prst="rect">
            <a:avLst/>
          </a:prstGeom>
          <a:noFill/>
          <a:ln/>
        </p:spPr>
        <p:txBody>
          <a:bodyPr wrap="none" lIns="0" tIns="0" rIns="0" bIns="0" rtlCol="0" anchor="t"/>
          <a:lstStyle/>
          <a:p>
            <a:pPr marL="0" indent="0" algn="ctr">
              <a:lnSpc>
                <a:spcPts val="2050"/>
              </a:lnSpc>
              <a:buNone/>
            </a:pPr>
            <a:r>
              <a:rPr lang="en-US" sz="2050" b="1" kern="0" spc="-62" dirty="0">
                <a:solidFill>
                  <a:srgbClr val="FFFFFF"/>
                </a:solidFill>
                <a:latin typeface="Montserrat Medium" panose="00000600000000000000" pitchFamily="2" charset="0"/>
                <a:ea typeface="MuseoModerno Bold" pitchFamily="34" charset="-122"/>
                <a:cs typeface="MuseoModerno Bold" pitchFamily="34" charset="-120"/>
              </a:rPr>
              <a:t>2</a:t>
            </a:r>
            <a:endParaRPr lang="en-US" sz="2050" dirty="0"/>
          </a:p>
        </p:txBody>
      </p:sp>
      <p:sp>
        <p:nvSpPr>
          <p:cNvPr id="12" name="Text 9"/>
          <p:cNvSpPr/>
          <p:nvPr/>
        </p:nvSpPr>
        <p:spPr>
          <a:xfrm>
            <a:off x="1422310" y="3269694"/>
            <a:ext cx="9140785" cy="558403"/>
          </a:xfrm>
          <a:prstGeom prst="rect">
            <a:avLst/>
          </a:prstGeom>
          <a:noFill/>
          <a:ln/>
        </p:spPr>
        <p:txBody>
          <a:bodyPr wrap="square" lIns="0" tIns="0" rIns="0" bIns="0" rtlCol="0" anchor="t"/>
          <a:lstStyle/>
          <a:p>
            <a:pPr marL="0" indent="0" algn="l">
              <a:lnSpc>
                <a:spcPts val="2150"/>
              </a:lnSpc>
              <a:buNone/>
            </a:pPr>
            <a:r>
              <a:rPr lang="en-US" sz="1600" b="1" kern="0" spc="-27" dirty="0">
                <a:solidFill>
                  <a:srgbClr val="2B4150"/>
                </a:solidFill>
                <a:latin typeface="PT Serif" pitchFamily="34" charset="0"/>
                <a:ea typeface="PT Serif" pitchFamily="34" charset="-122"/>
                <a:cs typeface="PT Serif" pitchFamily="34" charset="-120"/>
              </a:rPr>
              <a:t>Kiểm tra máy</a:t>
            </a:r>
            <a:r>
              <a:rPr lang="en-US" sz="1600" kern="0" spc="-27" dirty="0">
                <a:solidFill>
                  <a:srgbClr val="2B4150"/>
                </a:solidFill>
                <a:latin typeface="PT Serif" pitchFamily="34" charset="0"/>
                <a:ea typeface="PT Serif" pitchFamily="34" charset="-122"/>
                <a:cs typeface="PT Serif" pitchFamily="34" charset="-120"/>
              </a:rPr>
              <a:t>: Kiểm tra các bộ phận như bồn chứa, hệ thống bơm và van chiết rót để đảm bảo máy hoạt động tốt, phát hiện sớm vấn đề kỹ thuật.</a:t>
            </a:r>
            <a:endParaRPr lang="en-US" sz="1600" dirty="0"/>
          </a:p>
        </p:txBody>
      </p:sp>
      <p:sp>
        <p:nvSpPr>
          <p:cNvPr id="13" name="Shape 10"/>
          <p:cNvSpPr/>
          <p:nvPr/>
        </p:nvSpPr>
        <p:spPr>
          <a:xfrm>
            <a:off x="676096" y="4351377"/>
            <a:ext cx="392549" cy="392549"/>
          </a:xfrm>
          <a:prstGeom prst="roundRect">
            <a:avLst>
              <a:gd name="adj" fmla="val 18671"/>
            </a:avLst>
          </a:prstGeom>
          <a:solidFill>
            <a:srgbClr val="124E73"/>
          </a:solidFill>
          <a:ln w="7620">
            <a:solidFill>
              <a:srgbClr val="2B678C"/>
            </a:solidFill>
            <a:prstDash val="solid"/>
          </a:ln>
        </p:spPr>
      </p:sp>
      <p:sp>
        <p:nvSpPr>
          <p:cNvPr id="14" name="Text 11"/>
          <p:cNvSpPr/>
          <p:nvPr/>
        </p:nvSpPr>
        <p:spPr>
          <a:xfrm>
            <a:off x="801350" y="4416743"/>
            <a:ext cx="141923" cy="261818"/>
          </a:xfrm>
          <a:prstGeom prst="rect">
            <a:avLst/>
          </a:prstGeom>
          <a:noFill/>
          <a:ln/>
        </p:spPr>
        <p:txBody>
          <a:bodyPr wrap="none" lIns="0" tIns="0" rIns="0" bIns="0" rtlCol="0" anchor="t"/>
          <a:lstStyle/>
          <a:p>
            <a:pPr marL="0" indent="0" algn="ctr">
              <a:lnSpc>
                <a:spcPts val="2050"/>
              </a:lnSpc>
              <a:buNone/>
            </a:pPr>
            <a:r>
              <a:rPr lang="en-US" sz="2050" b="1" kern="0" spc="-62" dirty="0">
                <a:solidFill>
                  <a:srgbClr val="FFFFFF"/>
                </a:solidFill>
                <a:latin typeface="Montserrat Medium" panose="00000600000000000000" pitchFamily="2" charset="0"/>
                <a:ea typeface="MuseoModerno Bold" pitchFamily="34" charset="-122"/>
                <a:cs typeface="MuseoModerno Bold" pitchFamily="34" charset="-120"/>
              </a:rPr>
              <a:t>3</a:t>
            </a:r>
            <a:endParaRPr lang="en-US" sz="2050" dirty="0"/>
          </a:p>
        </p:txBody>
      </p:sp>
      <p:sp>
        <p:nvSpPr>
          <p:cNvPr id="15" name="Text 12"/>
          <p:cNvSpPr/>
          <p:nvPr/>
        </p:nvSpPr>
        <p:spPr>
          <a:xfrm>
            <a:off x="1422310" y="4442916"/>
            <a:ext cx="9140785" cy="279202"/>
          </a:xfrm>
          <a:prstGeom prst="rect">
            <a:avLst/>
          </a:prstGeom>
          <a:noFill/>
          <a:ln/>
        </p:spPr>
        <p:txBody>
          <a:bodyPr wrap="none" lIns="0" tIns="0" rIns="0" bIns="0" rtlCol="0" anchor="t"/>
          <a:lstStyle/>
          <a:p>
            <a:pPr marL="0" indent="0" algn="l">
              <a:lnSpc>
                <a:spcPts val="2150"/>
              </a:lnSpc>
              <a:buNone/>
            </a:pPr>
            <a:r>
              <a:rPr lang="en-US" sz="1600" b="1" kern="0" spc="-27" dirty="0">
                <a:solidFill>
                  <a:srgbClr val="2B4150"/>
                </a:solidFill>
                <a:latin typeface="PT Serif" pitchFamily="34" charset="0"/>
                <a:ea typeface="PT Serif" pitchFamily="34" charset="-122"/>
                <a:cs typeface="PT Serif" pitchFamily="34" charset="-120"/>
              </a:rPr>
              <a:t>Khởi động máy</a:t>
            </a:r>
            <a:r>
              <a:rPr lang="en-US" sz="1600" kern="0" spc="-27" dirty="0">
                <a:solidFill>
                  <a:srgbClr val="2B4150"/>
                </a:solidFill>
                <a:latin typeface="PT Serif" pitchFamily="34" charset="0"/>
                <a:ea typeface="PT Serif" pitchFamily="34" charset="-122"/>
                <a:cs typeface="PT Serif" pitchFamily="34" charset="-120"/>
              </a:rPr>
              <a:t>: Khởi động máy theo đúng quy trình đã được hướng dẫn để tránh xảy ra lỗi.</a:t>
            </a:r>
            <a:endParaRPr lang="en-US" sz="1600" dirty="0"/>
          </a:p>
        </p:txBody>
      </p:sp>
      <p:sp>
        <p:nvSpPr>
          <p:cNvPr id="16" name="Shape 13"/>
          <p:cNvSpPr/>
          <p:nvPr/>
        </p:nvSpPr>
        <p:spPr>
          <a:xfrm>
            <a:off x="676096" y="5254976"/>
            <a:ext cx="392549" cy="392549"/>
          </a:xfrm>
          <a:prstGeom prst="roundRect">
            <a:avLst>
              <a:gd name="adj" fmla="val 18671"/>
            </a:avLst>
          </a:prstGeom>
          <a:solidFill>
            <a:srgbClr val="124E73"/>
          </a:solidFill>
          <a:ln w="7620">
            <a:solidFill>
              <a:srgbClr val="2B678C"/>
            </a:solidFill>
            <a:prstDash val="solid"/>
          </a:ln>
        </p:spPr>
      </p:sp>
      <p:sp>
        <p:nvSpPr>
          <p:cNvPr id="17" name="Text 14"/>
          <p:cNvSpPr/>
          <p:nvPr/>
        </p:nvSpPr>
        <p:spPr>
          <a:xfrm>
            <a:off x="790635" y="5320342"/>
            <a:ext cx="163354" cy="261818"/>
          </a:xfrm>
          <a:prstGeom prst="rect">
            <a:avLst/>
          </a:prstGeom>
          <a:noFill/>
          <a:ln/>
        </p:spPr>
        <p:txBody>
          <a:bodyPr wrap="none" lIns="0" tIns="0" rIns="0" bIns="0" rtlCol="0" anchor="t"/>
          <a:lstStyle/>
          <a:p>
            <a:pPr marL="0" indent="0" algn="ctr">
              <a:lnSpc>
                <a:spcPts val="2050"/>
              </a:lnSpc>
              <a:buNone/>
            </a:pPr>
            <a:r>
              <a:rPr lang="en-US" sz="2050" b="1" kern="0" spc="-62" dirty="0">
                <a:solidFill>
                  <a:srgbClr val="FFFFFF"/>
                </a:solidFill>
                <a:latin typeface="Montserrat Medium" panose="00000600000000000000" pitchFamily="2" charset="0"/>
                <a:ea typeface="MuseoModerno Bold" pitchFamily="34" charset="-122"/>
                <a:cs typeface="MuseoModerno Bold" pitchFamily="34" charset="-120"/>
              </a:rPr>
              <a:t>4</a:t>
            </a:r>
            <a:endParaRPr lang="en-US" sz="2050" dirty="0"/>
          </a:p>
        </p:txBody>
      </p:sp>
      <p:sp>
        <p:nvSpPr>
          <p:cNvPr id="18" name="Text 15"/>
          <p:cNvSpPr/>
          <p:nvPr/>
        </p:nvSpPr>
        <p:spPr>
          <a:xfrm>
            <a:off x="1422310" y="5254976"/>
            <a:ext cx="9140785" cy="558403"/>
          </a:xfrm>
          <a:prstGeom prst="rect">
            <a:avLst/>
          </a:prstGeom>
          <a:noFill/>
          <a:ln/>
        </p:spPr>
        <p:txBody>
          <a:bodyPr wrap="square" lIns="0" tIns="0" rIns="0" bIns="0" rtlCol="0" anchor="t"/>
          <a:lstStyle/>
          <a:p>
            <a:pPr marL="0" indent="0" algn="l">
              <a:lnSpc>
                <a:spcPts val="2150"/>
              </a:lnSpc>
              <a:buNone/>
            </a:pPr>
            <a:r>
              <a:rPr lang="en-US" sz="1600" b="1" kern="0" spc="-27" dirty="0">
                <a:solidFill>
                  <a:srgbClr val="2B4150"/>
                </a:solidFill>
                <a:latin typeface="PT Serif" pitchFamily="34" charset="0"/>
                <a:ea typeface="PT Serif" pitchFamily="34" charset="-122"/>
                <a:cs typeface="PT Serif" pitchFamily="34" charset="-120"/>
              </a:rPr>
              <a:t>Theo dõi quá trình vận hành</a:t>
            </a:r>
            <a:r>
              <a:rPr lang="en-US" sz="1600" kern="0" spc="-27" dirty="0">
                <a:solidFill>
                  <a:srgbClr val="2B4150"/>
                </a:solidFill>
                <a:latin typeface="PT Serif" pitchFamily="34" charset="0"/>
                <a:ea typeface="PT Serif" pitchFamily="34" charset="-122"/>
                <a:cs typeface="PT Serif" pitchFamily="34" charset="-120"/>
              </a:rPr>
              <a:t>: Quan sát các thông số kỹ thuật như áp suất, lưu lượng, nhiệt độ trên bảng điều khiển. Dừng máy ngay nếu có dấu hiệu bất thường và thực hiện biện pháp xử lý khẩn cấp.</a:t>
            </a:r>
            <a:endParaRPr lang="en-US" sz="1600" dirty="0"/>
          </a:p>
        </p:txBody>
      </p:sp>
      <p:sp>
        <p:nvSpPr>
          <p:cNvPr id="19" name="Shape 16"/>
          <p:cNvSpPr/>
          <p:nvPr/>
        </p:nvSpPr>
        <p:spPr>
          <a:xfrm>
            <a:off x="676096" y="6170181"/>
            <a:ext cx="392549" cy="392549"/>
          </a:xfrm>
          <a:prstGeom prst="roundRect">
            <a:avLst>
              <a:gd name="adj" fmla="val 18671"/>
            </a:avLst>
          </a:prstGeom>
          <a:solidFill>
            <a:srgbClr val="124E73"/>
          </a:solidFill>
          <a:ln w="7620">
            <a:solidFill>
              <a:srgbClr val="2B678C"/>
            </a:solidFill>
            <a:prstDash val="solid"/>
          </a:ln>
        </p:spPr>
      </p:sp>
      <p:sp>
        <p:nvSpPr>
          <p:cNvPr id="20" name="Text 17"/>
          <p:cNvSpPr/>
          <p:nvPr/>
        </p:nvSpPr>
        <p:spPr>
          <a:xfrm>
            <a:off x="802779" y="6235547"/>
            <a:ext cx="139065" cy="261818"/>
          </a:xfrm>
          <a:prstGeom prst="rect">
            <a:avLst/>
          </a:prstGeom>
          <a:noFill/>
          <a:ln/>
        </p:spPr>
        <p:txBody>
          <a:bodyPr wrap="none" lIns="0" tIns="0" rIns="0" bIns="0" rtlCol="0" anchor="t"/>
          <a:lstStyle/>
          <a:p>
            <a:pPr marL="0" indent="0" algn="ctr">
              <a:lnSpc>
                <a:spcPts val="2050"/>
              </a:lnSpc>
              <a:buNone/>
            </a:pPr>
            <a:r>
              <a:rPr lang="en-US" sz="2050" b="1" kern="0" spc="-62" dirty="0">
                <a:solidFill>
                  <a:srgbClr val="FFFFFF"/>
                </a:solidFill>
                <a:latin typeface="Montserrat Medium" panose="00000600000000000000" pitchFamily="2" charset="0"/>
                <a:ea typeface="MuseoModerno Bold" pitchFamily="34" charset="-122"/>
                <a:cs typeface="MuseoModerno Bold" pitchFamily="34" charset="-120"/>
              </a:rPr>
              <a:t>5</a:t>
            </a:r>
            <a:endParaRPr lang="en-US" sz="2050" dirty="0"/>
          </a:p>
        </p:txBody>
      </p:sp>
      <p:sp>
        <p:nvSpPr>
          <p:cNvPr id="21" name="Text 18"/>
          <p:cNvSpPr/>
          <p:nvPr/>
        </p:nvSpPr>
        <p:spPr>
          <a:xfrm>
            <a:off x="1422310" y="6269091"/>
            <a:ext cx="9140785" cy="279202"/>
          </a:xfrm>
          <a:prstGeom prst="rect">
            <a:avLst/>
          </a:prstGeom>
          <a:noFill/>
          <a:ln/>
        </p:spPr>
        <p:txBody>
          <a:bodyPr wrap="none" lIns="0" tIns="0" rIns="0" bIns="0" rtlCol="0" anchor="t"/>
          <a:lstStyle/>
          <a:p>
            <a:pPr marL="0" indent="0" algn="l">
              <a:lnSpc>
                <a:spcPts val="2150"/>
              </a:lnSpc>
              <a:buNone/>
            </a:pPr>
            <a:r>
              <a:rPr lang="en-US" sz="1600" b="1" kern="0" spc="-27" dirty="0">
                <a:solidFill>
                  <a:srgbClr val="2B4150"/>
                </a:solidFill>
                <a:latin typeface="PT Serif" pitchFamily="34" charset="0"/>
                <a:ea typeface="PT Serif" pitchFamily="34" charset="-122"/>
                <a:cs typeface="PT Serif" pitchFamily="34" charset="-120"/>
              </a:rPr>
              <a:t>Dọn dẹp sau khi vận hành</a:t>
            </a:r>
            <a:r>
              <a:rPr lang="en-US" sz="1600" kern="0" spc="-27" dirty="0">
                <a:solidFill>
                  <a:srgbClr val="2B4150"/>
                </a:solidFill>
                <a:latin typeface="PT Serif" pitchFamily="34" charset="0"/>
                <a:ea typeface="PT Serif" pitchFamily="34" charset="-122"/>
                <a:cs typeface="PT Serif" pitchFamily="34" charset="-120"/>
              </a:rPr>
              <a:t>: Làm sạch máy và khu vực làm việc để đảm bảo an toàn cho lần vận hành tiếp theo.</a:t>
            </a:r>
            <a:endParaRPr lang="en-US" sz="1600" dirty="0"/>
          </a:p>
        </p:txBody>
      </p:sp>
      <p:sp>
        <p:nvSpPr>
          <p:cNvPr id="22" name="Shape 19"/>
          <p:cNvSpPr/>
          <p:nvPr/>
        </p:nvSpPr>
        <p:spPr>
          <a:xfrm>
            <a:off x="676096" y="7038022"/>
            <a:ext cx="392549" cy="392549"/>
          </a:xfrm>
          <a:prstGeom prst="roundRect">
            <a:avLst>
              <a:gd name="adj" fmla="val 18671"/>
            </a:avLst>
          </a:prstGeom>
          <a:solidFill>
            <a:srgbClr val="124E73"/>
          </a:solidFill>
          <a:ln w="7620">
            <a:solidFill>
              <a:srgbClr val="2B678C"/>
            </a:solidFill>
            <a:prstDash val="solid"/>
          </a:ln>
        </p:spPr>
      </p:sp>
      <p:sp>
        <p:nvSpPr>
          <p:cNvPr id="23" name="Text 20"/>
          <p:cNvSpPr/>
          <p:nvPr/>
        </p:nvSpPr>
        <p:spPr>
          <a:xfrm>
            <a:off x="793968" y="7103388"/>
            <a:ext cx="156805" cy="261818"/>
          </a:xfrm>
          <a:prstGeom prst="rect">
            <a:avLst/>
          </a:prstGeom>
          <a:noFill/>
          <a:ln/>
        </p:spPr>
        <p:txBody>
          <a:bodyPr wrap="none" lIns="0" tIns="0" rIns="0" bIns="0" rtlCol="0" anchor="t"/>
          <a:lstStyle/>
          <a:p>
            <a:pPr marL="0" indent="0" algn="ctr">
              <a:lnSpc>
                <a:spcPts val="2050"/>
              </a:lnSpc>
              <a:buNone/>
            </a:pPr>
            <a:r>
              <a:rPr lang="en-US" sz="2050" b="1" kern="0" spc="-62" dirty="0">
                <a:solidFill>
                  <a:srgbClr val="FFFFFF"/>
                </a:solidFill>
                <a:latin typeface="Montserrat Medium" panose="00000600000000000000" pitchFamily="2" charset="0"/>
                <a:ea typeface="MuseoModerno Bold" pitchFamily="34" charset="-122"/>
                <a:cs typeface="MuseoModerno Bold" pitchFamily="34" charset="-120"/>
              </a:rPr>
              <a:t>6</a:t>
            </a:r>
            <a:endParaRPr lang="en-US" sz="2050" dirty="0"/>
          </a:p>
        </p:txBody>
      </p:sp>
      <p:sp>
        <p:nvSpPr>
          <p:cNvPr id="24" name="Text 21"/>
          <p:cNvSpPr/>
          <p:nvPr/>
        </p:nvSpPr>
        <p:spPr>
          <a:xfrm>
            <a:off x="1422310" y="7004005"/>
            <a:ext cx="9140785" cy="558403"/>
          </a:xfrm>
          <a:prstGeom prst="rect">
            <a:avLst/>
          </a:prstGeom>
          <a:noFill/>
          <a:ln/>
        </p:spPr>
        <p:txBody>
          <a:bodyPr wrap="square" lIns="0" tIns="0" rIns="0" bIns="0" rtlCol="0" anchor="t"/>
          <a:lstStyle/>
          <a:p>
            <a:pPr marL="0" indent="0" algn="l">
              <a:lnSpc>
                <a:spcPts val="2150"/>
              </a:lnSpc>
              <a:buNone/>
            </a:pPr>
            <a:r>
              <a:rPr lang="en-US" sz="1600" b="1" kern="0" spc="-27" dirty="0">
                <a:solidFill>
                  <a:srgbClr val="2B4150"/>
                </a:solidFill>
                <a:latin typeface="PT Serif" pitchFamily="34" charset="0"/>
                <a:ea typeface="PT Serif" pitchFamily="34" charset="-122"/>
                <a:cs typeface="PT Serif" pitchFamily="34" charset="-120"/>
              </a:rPr>
              <a:t>Ghi chép quá trình vận hành</a:t>
            </a:r>
            <a:r>
              <a:rPr lang="en-US" sz="1600" kern="0" spc="-27" dirty="0">
                <a:solidFill>
                  <a:srgbClr val="2B4150"/>
                </a:solidFill>
                <a:latin typeface="PT Serif" pitchFamily="34" charset="0"/>
                <a:ea typeface="PT Serif" pitchFamily="34" charset="-122"/>
                <a:cs typeface="PT Serif" pitchFamily="34" charset="-120"/>
              </a:rPr>
              <a:t>: Ghi lại bất kỳ vấn đề và cách giải quyết để cải thiện quy trình trong tương lai và nâng cao nhận thức an toàn.</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701516" y="3437215"/>
            <a:ext cx="3163848" cy="2651046"/>
          </a:xfrm>
          <a:prstGeom prst="rect">
            <a:avLst/>
          </a:prstGeom>
        </p:spPr>
      </p:pic>
      <p:sp>
        <p:nvSpPr>
          <p:cNvPr id="3" name="Text 0"/>
          <p:cNvSpPr/>
          <p:nvPr/>
        </p:nvSpPr>
        <p:spPr>
          <a:xfrm>
            <a:off x="691039" y="544830"/>
            <a:ext cx="6286976" cy="308491"/>
          </a:xfrm>
          <a:prstGeom prst="rect">
            <a:avLst/>
          </a:prstGeom>
          <a:noFill/>
          <a:ln/>
        </p:spPr>
        <p:txBody>
          <a:bodyPr wrap="none" lIns="0" tIns="0" rIns="0" bIns="0" rtlCol="0" anchor="t"/>
          <a:lstStyle/>
          <a:p>
            <a:pPr marL="0" indent="0">
              <a:lnSpc>
                <a:spcPts val="2400"/>
              </a:lnSpc>
              <a:buNone/>
            </a:pPr>
            <a:r>
              <a:rPr lang="en-US" sz="2400" b="1" kern="0" spc="-58" dirty="0">
                <a:solidFill>
                  <a:srgbClr val="124E73"/>
                </a:solidFill>
                <a:latin typeface="Montserrat Medium" panose="00000600000000000000" pitchFamily="2" charset="0"/>
                <a:ea typeface="MuseoModerno Bold" pitchFamily="34" charset="-122"/>
                <a:cs typeface="MuseoModerno Bold" pitchFamily="34" charset="-120"/>
              </a:rPr>
              <a:t>B. Các biện pháp xử lý khẩn cấp và cơ chế ứng phó sự cố</a:t>
            </a:r>
            <a:endParaRPr lang="en-US" sz="2400" dirty="0"/>
          </a:p>
        </p:txBody>
      </p:sp>
      <p:sp>
        <p:nvSpPr>
          <p:cNvPr id="4" name="Text 1"/>
          <p:cNvSpPr/>
          <p:nvPr/>
        </p:nvSpPr>
        <p:spPr>
          <a:xfrm>
            <a:off x="691039" y="1075373"/>
            <a:ext cx="9590723" cy="315992"/>
          </a:xfrm>
          <a:prstGeom prst="rect">
            <a:avLst/>
          </a:prstGeom>
          <a:noFill/>
          <a:ln/>
        </p:spPr>
        <p:txBody>
          <a:bodyPr wrap="none" lIns="0" tIns="0" rIns="0" bIns="0" rtlCol="0" anchor="t"/>
          <a:lstStyle/>
          <a:p>
            <a:pPr marL="0" indent="0">
              <a:lnSpc>
                <a:spcPts val="2450"/>
              </a:lnSpc>
              <a:buNone/>
            </a:pPr>
            <a:endParaRPr lang="en-US" sz="1550" dirty="0"/>
          </a:p>
        </p:txBody>
      </p:sp>
      <p:sp>
        <p:nvSpPr>
          <p:cNvPr id="5" name="Shape 2"/>
          <p:cNvSpPr/>
          <p:nvPr/>
        </p:nvSpPr>
        <p:spPr>
          <a:xfrm>
            <a:off x="1980552" y="1646075"/>
            <a:ext cx="22860" cy="6071354"/>
          </a:xfrm>
          <a:prstGeom prst="roundRect">
            <a:avLst>
              <a:gd name="adj" fmla="val 362807"/>
            </a:avLst>
          </a:prstGeom>
          <a:solidFill>
            <a:srgbClr val="B9D0DE"/>
          </a:solidFill>
          <a:ln/>
        </p:spPr>
      </p:sp>
      <p:sp>
        <p:nvSpPr>
          <p:cNvPr id="6" name="Shape 3"/>
          <p:cNvSpPr/>
          <p:nvPr/>
        </p:nvSpPr>
        <p:spPr>
          <a:xfrm>
            <a:off x="1769871" y="1868127"/>
            <a:ext cx="444222" cy="444222"/>
          </a:xfrm>
          <a:prstGeom prst="roundRect">
            <a:avLst>
              <a:gd name="adj" fmla="val 18670"/>
            </a:avLst>
          </a:prstGeom>
          <a:solidFill>
            <a:srgbClr val="124E73"/>
          </a:solidFill>
          <a:ln w="7620">
            <a:solidFill>
              <a:srgbClr val="2B678C"/>
            </a:solidFill>
            <a:prstDash val="solid"/>
          </a:ln>
        </p:spPr>
      </p:sp>
      <p:sp>
        <p:nvSpPr>
          <p:cNvPr id="7" name="Text 4"/>
          <p:cNvSpPr/>
          <p:nvPr/>
        </p:nvSpPr>
        <p:spPr>
          <a:xfrm>
            <a:off x="1924533" y="1942064"/>
            <a:ext cx="134779" cy="296228"/>
          </a:xfrm>
          <a:prstGeom prst="rect">
            <a:avLst/>
          </a:prstGeom>
          <a:noFill/>
          <a:ln/>
        </p:spPr>
        <p:txBody>
          <a:bodyPr wrap="none" lIns="0" tIns="0" rIns="0" bIns="0" rtlCol="0" anchor="t"/>
          <a:lstStyle/>
          <a:p>
            <a:pPr marL="0" indent="0" algn="ctr">
              <a:lnSpc>
                <a:spcPts val="2300"/>
              </a:lnSpc>
              <a:buNone/>
            </a:pPr>
            <a:r>
              <a:rPr lang="en-US" sz="2300" b="1" kern="0" spc="-70" dirty="0">
                <a:solidFill>
                  <a:srgbClr val="FFFFFF"/>
                </a:solidFill>
                <a:latin typeface="Montserrat Medium" panose="00000600000000000000" pitchFamily="2" charset="0"/>
                <a:ea typeface="MuseoModerno Bold" pitchFamily="34" charset="-122"/>
                <a:cs typeface="MuseoModerno Bold" pitchFamily="34" charset="-120"/>
              </a:rPr>
              <a:t>1</a:t>
            </a:r>
            <a:endParaRPr lang="en-US" sz="2300" dirty="0"/>
          </a:p>
        </p:txBody>
      </p:sp>
      <p:sp>
        <p:nvSpPr>
          <p:cNvPr id="8" name="Text 5"/>
          <p:cNvSpPr/>
          <p:nvPr/>
        </p:nvSpPr>
        <p:spPr>
          <a:xfrm>
            <a:off x="2386913" y="1942272"/>
            <a:ext cx="8899684" cy="315992"/>
          </a:xfrm>
          <a:prstGeom prst="rect">
            <a:avLst/>
          </a:prstGeom>
          <a:noFill/>
          <a:ln/>
        </p:spPr>
        <p:txBody>
          <a:bodyPr wrap="none" lIns="0" tIns="0" rIns="0" bIns="0" rtlCol="0" anchor="t"/>
          <a:lstStyle/>
          <a:p>
            <a:pPr marL="0" indent="0" algn="l">
              <a:lnSpc>
                <a:spcPts val="2450"/>
              </a:lnSpc>
              <a:buNone/>
            </a:pPr>
            <a:r>
              <a:rPr lang="en-US" sz="1550" b="1" kern="0" spc="-31" dirty="0">
                <a:solidFill>
                  <a:srgbClr val="2B4150"/>
                </a:solidFill>
                <a:latin typeface="PT Serif" pitchFamily="34" charset="0"/>
                <a:ea typeface="PT Serif" pitchFamily="34" charset="-122"/>
                <a:cs typeface="PT Serif" pitchFamily="34" charset="-120"/>
              </a:rPr>
              <a:t>Đào tạo khẩn cấp</a:t>
            </a:r>
            <a:r>
              <a:rPr lang="en-US" sz="1550" kern="0" spc="-31" dirty="0">
                <a:solidFill>
                  <a:srgbClr val="2B4150"/>
                </a:solidFill>
                <a:latin typeface="PT Serif" pitchFamily="34" charset="0"/>
                <a:ea typeface="PT Serif" pitchFamily="34" charset="-122"/>
                <a:cs typeface="PT Serif" pitchFamily="34" charset="-120"/>
              </a:rPr>
              <a:t>: Người vận hành cần hiểu rõ quy trình xử lý sự cố để giảm thiểu thiệt hại.</a:t>
            </a:r>
            <a:endParaRPr lang="en-US" sz="1550" dirty="0"/>
          </a:p>
        </p:txBody>
      </p:sp>
      <p:sp>
        <p:nvSpPr>
          <p:cNvPr id="9" name="Shape 6"/>
          <p:cNvSpPr/>
          <p:nvPr/>
        </p:nvSpPr>
        <p:spPr>
          <a:xfrm>
            <a:off x="1769871" y="2776335"/>
            <a:ext cx="444222" cy="444222"/>
          </a:xfrm>
          <a:prstGeom prst="roundRect">
            <a:avLst>
              <a:gd name="adj" fmla="val 18670"/>
            </a:avLst>
          </a:prstGeom>
          <a:solidFill>
            <a:srgbClr val="124E73"/>
          </a:solidFill>
          <a:ln w="7620">
            <a:solidFill>
              <a:srgbClr val="2B678C"/>
            </a:solidFill>
            <a:prstDash val="solid"/>
          </a:ln>
        </p:spPr>
      </p:sp>
      <p:sp>
        <p:nvSpPr>
          <p:cNvPr id="10" name="Text 7"/>
          <p:cNvSpPr/>
          <p:nvPr/>
        </p:nvSpPr>
        <p:spPr>
          <a:xfrm>
            <a:off x="1912270" y="2850273"/>
            <a:ext cx="159306" cy="296228"/>
          </a:xfrm>
          <a:prstGeom prst="rect">
            <a:avLst/>
          </a:prstGeom>
          <a:noFill/>
          <a:ln/>
        </p:spPr>
        <p:txBody>
          <a:bodyPr wrap="none" lIns="0" tIns="0" rIns="0" bIns="0" rtlCol="0" anchor="t"/>
          <a:lstStyle/>
          <a:p>
            <a:pPr marL="0" indent="0" algn="ctr">
              <a:lnSpc>
                <a:spcPts val="2300"/>
              </a:lnSpc>
              <a:buNone/>
            </a:pPr>
            <a:r>
              <a:rPr lang="en-US" sz="2300" b="1" kern="0" spc="-70" dirty="0">
                <a:solidFill>
                  <a:srgbClr val="FFFFFF"/>
                </a:solidFill>
                <a:latin typeface="Montserrat Medium" panose="00000600000000000000" pitchFamily="2" charset="0"/>
                <a:ea typeface="MuseoModerno Bold" pitchFamily="34" charset="-122"/>
                <a:cs typeface="MuseoModerno Bold" pitchFamily="34" charset="-120"/>
              </a:rPr>
              <a:t>2</a:t>
            </a:r>
            <a:endParaRPr lang="en-US" sz="2300" dirty="0"/>
          </a:p>
        </p:txBody>
      </p:sp>
      <p:sp>
        <p:nvSpPr>
          <p:cNvPr id="11" name="Text 8"/>
          <p:cNvSpPr/>
          <p:nvPr/>
        </p:nvSpPr>
        <p:spPr>
          <a:xfrm>
            <a:off x="2386913" y="2850480"/>
            <a:ext cx="8899684" cy="315992"/>
          </a:xfrm>
          <a:prstGeom prst="rect">
            <a:avLst/>
          </a:prstGeom>
          <a:noFill/>
          <a:ln/>
        </p:spPr>
        <p:txBody>
          <a:bodyPr wrap="none" lIns="0" tIns="0" rIns="0" bIns="0" rtlCol="0" anchor="t"/>
          <a:lstStyle/>
          <a:p>
            <a:pPr marL="0" indent="0" algn="l">
              <a:lnSpc>
                <a:spcPts val="2450"/>
              </a:lnSpc>
              <a:buNone/>
            </a:pPr>
            <a:r>
              <a:rPr lang="en-US" sz="1550" b="1" kern="0" spc="-31" dirty="0">
                <a:solidFill>
                  <a:srgbClr val="2B4150"/>
                </a:solidFill>
                <a:latin typeface="PT Serif" pitchFamily="34" charset="0"/>
                <a:ea typeface="PT Serif" pitchFamily="34" charset="-122"/>
                <a:cs typeface="PT Serif" pitchFamily="34" charset="-120"/>
              </a:rPr>
              <a:t>Dừng máy ngay</a:t>
            </a:r>
            <a:r>
              <a:rPr lang="en-US" sz="1550" kern="0" spc="-31" dirty="0">
                <a:solidFill>
                  <a:srgbClr val="2B4150"/>
                </a:solidFill>
                <a:latin typeface="PT Serif" pitchFamily="34" charset="0"/>
                <a:ea typeface="PT Serif" pitchFamily="34" charset="-122"/>
                <a:cs typeface="PT Serif" pitchFamily="34" charset="-120"/>
              </a:rPr>
              <a:t>: Ngừng máy ngay lập tức khi sự cố xảy ra để hạn chế thiệt hại.</a:t>
            </a:r>
            <a:endParaRPr lang="en-US" sz="1550" dirty="0"/>
          </a:p>
        </p:txBody>
      </p:sp>
      <p:sp>
        <p:nvSpPr>
          <p:cNvPr id="12" name="Shape 9"/>
          <p:cNvSpPr/>
          <p:nvPr/>
        </p:nvSpPr>
        <p:spPr>
          <a:xfrm>
            <a:off x="1769871" y="3684544"/>
            <a:ext cx="444222" cy="444222"/>
          </a:xfrm>
          <a:prstGeom prst="roundRect">
            <a:avLst>
              <a:gd name="adj" fmla="val 18670"/>
            </a:avLst>
          </a:prstGeom>
          <a:solidFill>
            <a:srgbClr val="124E73"/>
          </a:solidFill>
          <a:ln w="7620">
            <a:solidFill>
              <a:srgbClr val="2B678C"/>
            </a:solidFill>
            <a:prstDash val="solid"/>
          </a:ln>
        </p:spPr>
      </p:sp>
      <p:sp>
        <p:nvSpPr>
          <p:cNvPr id="13" name="Text 10"/>
          <p:cNvSpPr/>
          <p:nvPr/>
        </p:nvSpPr>
        <p:spPr>
          <a:xfrm>
            <a:off x="1911675" y="3758482"/>
            <a:ext cx="160496" cy="296228"/>
          </a:xfrm>
          <a:prstGeom prst="rect">
            <a:avLst/>
          </a:prstGeom>
          <a:noFill/>
          <a:ln/>
        </p:spPr>
        <p:txBody>
          <a:bodyPr wrap="none" lIns="0" tIns="0" rIns="0" bIns="0" rtlCol="0" anchor="t"/>
          <a:lstStyle/>
          <a:p>
            <a:pPr marL="0" indent="0" algn="ctr">
              <a:lnSpc>
                <a:spcPts val="2300"/>
              </a:lnSpc>
              <a:buNone/>
            </a:pPr>
            <a:r>
              <a:rPr lang="en-US" sz="2300" b="1" kern="0" spc="-70" dirty="0">
                <a:solidFill>
                  <a:srgbClr val="FFFFFF"/>
                </a:solidFill>
                <a:latin typeface="Montserrat Medium" panose="00000600000000000000" pitchFamily="2" charset="0"/>
                <a:ea typeface="MuseoModerno Bold" pitchFamily="34" charset="-122"/>
                <a:cs typeface="MuseoModerno Bold" pitchFamily="34" charset="-120"/>
              </a:rPr>
              <a:t>3</a:t>
            </a:r>
            <a:endParaRPr lang="en-US" sz="2300" dirty="0"/>
          </a:p>
        </p:txBody>
      </p:sp>
      <p:sp>
        <p:nvSpPr>
          <p:cNvPr id="14" name="Text 11"/>
          <p:cNvSpPr/>
          <p:nvPr/>
        </p:nvSpPr>
        <p:spPr>
          <a:xfrm>
            <a:off x="2386913" y="3738718"/>
            <a:ext cx="8899684" cy="315992"/>
          </a:xfrm>
          <a:prstGeom prst="rect">
            <a:avLst/>
          </a:prstGeom>
          <a:noFill/>
          <a:ln/>
        </p:spPr>
        <p:txBody>
          <a:bodyPr wrap="none" lIns="0" tIns="0" rIns="0" bIns="0" rtlCol="0" anchor="t"/>
          <a:lstStyle/>
          <a:p>
            <a:pPr marL="0" indent="0" algn="l">
              <a:lnSpc>
                <a:spcPts val="2450"/>
              </a:lnSpc>
              <a:buNone/>
            </a:pPr>
            <a:r>
              <a:rPr lang="en-US" sz="1550" b="1" kern="0" spc="-31" dirty="0">
                <a:solidFill>
                  <a:srgbClr val="2B4150"/>
                </a:solidFill>
                <a:latin typeface="PT Serif" pitchFamily="34" charset="0"/>
                <a:ea typeface="PT Serif" pitchFamily="34" charset="-122"/>
                <a:cs typeface="PT Serif" pitchFamily="34" charset="-120"/>
              </a:rPr>
              <a:t>Xử lý sự cố</a:t>
            </a:r>
            <a:r>
              <a:rPr lang="en-US" sz="1550" kern="0" spc="-31" dirty="0">
                <a:solidFill>
                  <a:srgbClr val="2B4150"/>
                </a:solidFill>
                <a:latin typeface="PT Serif" pitchFamily="34" charset="0"/>
                <a:ea typeface="PT Serif" pitchFamily="34" charset="-122"/>
                <a:cs typeface="PT Serif" pitchFamily="34" charset="-120"/>
              </a:rPr>
              <a:t>:</a:t>
            </a:r>
            <a:endParaRPr lang="en-US" sz="1550" dirty="0"/>
          </a:p>
        </p:txBody>
      </p:sp>
      <p:sp>
        <p:nvSpPr>
          <p:cNvPr id="15" name="Text 12"/>
          <p:cNvSpPr/>
          <p:nvPr/>
        </p:nvSpPr>
        <p:spPr>
          <a:xfrm>
            <a:off x="2386913" y="4094357"/>
            <a:ext cx="8899684" cy="315992"/>
          </a:xfrm>
          <a:prstGeom prst="rect">
            <a:avLst/>
          </a:prstGeom>
          <a:noFill/>
          <a:ln/>
        </p:spPr>
        <p:txBody>
          <a:bodyPr wrap="none" lIns="0" tIns="0" rIns="0" bIns="0" rtlCol="0" anchor="t"/>
          <a:lstStyle/>
          <a:p>
            <a:pPr marL="342900" indent="-342900" algn="l">
              <a:lnSpc>
                <a:spcPts val="2450"/>
              </a:lnSpc>
              <a:buSzPct val="100000"/>
              <a:buChar char="•"/>
            </a:pPr>
            <a:r>
              <a:rPr lang="en-US" sz="1550" b="1" kern="0" spc="-31" dirty="0">
                <a:solidFill>
                  <a:srgbClr val="2B4150"/>
                </a:solidFill>
                <a:latin typeface="PT Serif" pitchFamily="34" charset="0"/>
                <a:ea typeface="PT Serif" pitchFamily="34" charset="-122"/>
                <a:cs typeface="PT Serif" pitchFamily="34" charset="-120"/>
              </a:rPr>
              <a:t>Rò rỉ hoặc chất lỏng nguy hiểm</a:t>
            </a:r>
            <a:r>
              <a:rPr lang="en-US" sz="1550" kern="0" spc="-31" dirty="0">
                <a:solidFill>
                  <a:srgbClr val="2B4150"/>
                </a:solidFill>
                <a:latin typeface="PT Serif" pitchFamily="34" charset="0"/>
                <a:ea typeface="PT Serif" pitchFamily="34" charset="-122"/>
                <a:cs typeface="PT Serif" pitchFamily="34" charset="-120"/>
              </a:rPr>
              <a:t>: Rời khỏi khu vực và báo cáo cho quản lý.</a:t>
            </a:r>
            <a:endParaRPr lang="en-US" sz="1550" dirty="0"/>
          </a:p>
        </p:txBody>
      </p:sp>
      <p:sp>
        <p:nvSpPr>
          <p:cNvPr id="16" name="Text 13"/>
          <p:cNvSpPr/>
          <p:nvPr/>
        </p:nvSpPr>
        <p:spPr>
          <a:xfrm>
            <a:off x="2386913" y="4479405"/>
            <a:ext cx="8899684" cy="315992"/>
          </a:xfrm>
          <a:prstGeom prst="rect">
            <a:avLst/>
          </a:prstGeom>
          <a:noFill/>
          <a:ln/>
        </p:spPr>
        <p:txBody>
          <a:bodyPr wrap="none" lIns="0" tIns="0" rIns="0" bIns="0" rtlCol="0" anchor="t"/>
          <a:lstStyle/>
          <a:p>
            <a:pPr marL="342900" indent="-342900" algn="l">
              <a:lnSpc>
                <a:spcPts val="2450"/>
              </a:lnSpc>
              <a:buSzPct val="100000"/>
              <a:buChar char="•"/>
            </a:pPr>
            <a:r>
              <a:rPr lang="en-US" sz="1550" b="1" kern="0" spc="-31" dirty="0">
                <a:solidFill>
                  <a:srgbClr val="2B4150"/>
                </a:solidFill>
                <a:latin typeface="PT Serif" pitchFamily="34" charset="0"/>
                <a:ea typeface="PT Serif" pitchFamily="34" charset="-122"/>
                <a:cs typeface="PT Serif" pitchFamily="34" charset="-120"/>
              </a:rPr>
              <a:t>Tai nạn lao động</a:t>
            </a:r>
            <a:r>
              <a:rPr lang="en-US" sz="1550" kern="0" spc="-31" dirty="0">
                <a:solidFill>
                  <a:srgbClr val="2B4150"/>
                </a:solidFill>
                <a:latin typeface="PT Serif" pitchFamily="34" charset="0"/>
                <a:ea typeface="PT Serif" pitchFamily="34" charset="-122"/>
                <a:cs typeface="PT Serif" pitchFamily="34" charset="-120"/>
              </a:rPr>
              <a:t>: Sơ cứu ban đầu và gọi cấp cứu nếu cần.</a:t>
            </a:r>
            <a:endParaRPr lang="en-US" sz="1550" dirty="0"/>
          </a:p>
        </p:txBody>
      </p:sp>
      <p:sp>
        <p:nvSpPr>
          <p:cNvPr id="17" name="Shape 14"/>
          <p:cNvSpPr/>
          <p:nvPr/>
        </p:nvSpPr>
        <p:spPr>
          <a:xfrm>
            <a:off x="1769871" y="5412260"/>
            <a:ext cx="444222" cy="444222"/>
          </a:xfrm>
          <a:prstGeom prst="roundRect">
            <a:avLst>
              <a:gd name="adj" fmla="val 18670"/>
            </a:avLst>
          </a:prstGeom>
          <a:solidFill>
            <a:srgbClr val="124E73"/>
          </a:solidFill>
          <a:ln w="7620">
            <a:solidFill>
              <a:srgbClr val="2B678C"/>
            </a:solidFill>
            <a:prstDash val="solid"/>
          </a:ln>
        </p:spPr>
      </p:sp>
      <p:sp>
        <p:nvSpPr>
          <p:cNvPr id="18" name="Text 15"/>
          <p:cNvSpPr/>
          <p:nvPr/>
        </p:nvSpPr>
        <p:spPr>
          <a:xfrm>
            <a:off x="1899530" y="5486198"/>
            <a:ext cx="184785" cy="296228"/>
          </a:xfrm>
          <a:prstGeom prst="rect">
            <a:avLst/>
          </a:prstGeom>
          <a:noFill/>
          <a:ln/>
        </p:spPr>
        <p:txBody>
          <a:bodyPr wrap="none" lIns="0" tIns="0" rIns="0" bIns="0" rtlCol="0" anchor="t"/>
          <a:lstStyle/>
          <a:p>
            <a:pPr marL="0" indent="0" algn="ctr">
              <a:lnSpc>
                <a:spcPts val="2300"/>
              </a:lnSpc>
              <a:buNone/>
            </a:pPr>
            <a:r>
              <a:rPr lang="en-US" sz="2300" b="1" kern="0" spc="-70" dirty="0">
                <a:solidFill>
                  <a:srgbClr val="FFFFFF"/>
                </a:solidFill>
                <a:latin typeface="Montserrat Medium" panose="00000600000000000000" pitchFamily="2" charset="0"/>
                <a:ea typeface="MuseoModerno Bold" pitchFamily="34" charset="-122"/>
                <a:cs typeface="MuseoModerno Bold" pitchFamily="34" charset="-120"/>
              </a:rPr>
              <a:t>4</a:t>
            </a:r>
            <a:endParaRPr lang="en-US" sz="2300" dirty="0"/>
          </a:p>
        </p:txBody>
      </p:sp>
      <p:sp>
        <p:nvSpPr>
          <p:cNvPr id="19" name="Text 16"/>
          <p:cNvSpPr/>
          <p:nvPr/>
        </p:nvSpPr>
        <p:spPr>
          <a:xfrm>
            <a:off x="2386913" y="5507830"/>
            <a:ext cx="8899684" cy="315992"/>
          </a:xfrm>
          <a:prstGeom prst="rect">
            <a:avLst/>
          </a:prstGeom>
          <a:noFill/>
          <a:ln/>
        </p:spPr>
        <p:txBody>
          <a:bodyPr wrap="none" lIns="0" tIns="0" rIns="0" bIns="0" rtlCol="0" anchor="t"/>
          <a:lstStyle/>
          <a:p>
            <a:pPr marL="0" indent="0" algn="l">
              <a:lnSpc>
                <a:spcPts val="2450"/>
              </a:lnSpc>
              <a:buNone/>
            </a:pPr>
            <a:r>
              <a:rPr lang="en-US" sz="1550" b="1" kern="0" spc="-31" dirty="0">
                <a:solidFill>
                  <a:srgbClr val="2B4150"/>
                </a:solidFill>
                <a:latin typeface="PT Serif" pitchFamily="34" charset="0"/>
                <a:ea typeface="PT Serif" pitchFamily="34" charset="-122"/>
                <a:cs typeface="PT Serif" pitchFamily="34" charset="-120"/>
              </a:rPr>
              <a:t>Ghi chép sự cố</a:t>
            </a:r>
            <a:r>
              <a:rPr lang="en-US" sz="1550" kern="0" spc="-31" dirty="0">
                <a:solidFill>
                  <a:srgbClr val="2B4150"/>
                </a:solidFill>
                <a:latin typeface="PT Serif" pitchFamily="34" charset="0"/>
                <a:ea typeface="PT Serif" pitchFamily="34" charset="-122"/>
                <a:cs typeface="PT Serif" pitchFamily="34" charset="-120"/>
              </a:rPr>
              <a:t>: Ghi lại chi tiết sự cố để phân tích và tìm giải pháp phòng ngừa.</a:t>
            </a:r>
            <a:endParaRPr lang="en-US" sz="1550" dirty="0"/>
          </a:p>
        </p:txBody>
      </p:sp>
      <p:sp>
        <p:nvSpPr>
          <p:cNvPr id="20" name="Shape 17"/>
          <p:cNvSpPr/>
          <p:nvPr/>
        </p:nvSpPr>
        <p:spPr>
          <a:xfrm>
            <a:off x="1769871" y="6320469"/>
            <a:ext cx="444222" cy="444222"/>
          </a:xfrm>
          <a:prstGeom prst="roundRect">
            <a:avLst>
              <a:gd name="adj" fmla="val 18670"/>
            </a:avLst>
          </a:prstGeom>
          <a:solidFill>
            <a:srgbClr val="124E73"/>
          </a:solidFill>
          <a:ln w="7620">
            <a:solidFill>
              <a:srgbClr val="2B678C"/>
            </a:solidFill>
            <a:prstDash val="solid"/>
          </a:ln>
        </p:spPr>
      </p:sp>
      <p:sp>
        <p:nvSpPr>
          <p:cNvPr id="21" name="Text 18"/>
          <p:cNvSpPr/>
          <p:nvPr/>
        </p:nvSpPr>
        <p:spPr>
          <a:xfrm>
            <a:off x="1913341" y="6394407"/>
            <a:ext cx="157282" cy="296228"/>
          </a:xfrm>
          <a:prstGeom prst="rect">
            <a:avLst/>
          </a:prstGeom>
          <a:noFill/>
          <a:ln/>
        </p:spPr>
        <p:txBody>
          <a:bodyPr wrap="none" lIns="0" tIns="0" rIns="0" bIns="0" rtlCol="0" anchor="t"/>
          <a:lstStyle/>
          <a:p>
            <a:pPr marL="0" indent="0" algn="ctr">
              <a:lnSpc>
                <a:spcPts val="2300"/>
              </a:lnSpc>
              <a:buNone/>
            </a:pPr>
            <a:r>
              <a:rPr lang="en-US" sz="2300" b="1" kern="0" spc="-70" dirty="0">
                <a:solidFill>
                  <a:srgbClr val="FFFFFF"/>
                </a:solidFill>
                <a:latin typeface="Montserrat Medium" panose="00000600000000000000" pitchFamily="2" charset="0"/>
                <a:ea typeface="MuseoModerno Bold" pitchFamily="34" charset="-122"/>
                <a:cs typeface="MuseoModerno Bold" pitchFamily="34" charset="-120"/>
              </a:rPr>
              <a:t>5</a:t>
            </a:r>
            <a:endParaRPr lang="en-US" sz="2300" dirty="0"/>
          </a:p>
        </p:txBody>
      </p:sp>
      <p:sp>
        <p:nvSpPr>
          <p:cNvPr id="22" name="Text 19"/>
          <p:cNvSpPr/>
          <p:nvPr/>
        </p:nvSpPr>
        <p:spPr>
          <a:xfrm>
            <a:off x="2386913" y="6416039"/>
            <a:ext cx="8899684" cy="315992"/>
          </a:xfrm>
          <a:prstGeom prst="rect">
            <a:avLst/>
          </a:prstGeom>
          <a:noFill/>
          <a:ln/>
        </p:spPr>
        <p:txBody>
          <a:bodyPr wrap="none" lIns="0" tIns="0" rIns="0" bIns="0" rtlCol="0" anchor="t"/>
          <a:lstStyle/>
          <a:p>
            <a:pPr marL="0" indent="0" algn="l">
              <a:lnSpc>
                <a:spcPts val="2450"/>
              </a:lnSpc>
              <a:buNone/>
            </a:pPr>
            <a:r>
              <a:rPr lang="en-US" sz="1550" b="1" kern="0" spc="-31" dirty="0">
                <a:solidFill>
                  <a:srgbClr val="2B4150"/>
                </a:solidFill>
                <a:latin typeface="PT Serif" pitchFamily="34" charset="0"/>
                <a:ea typeface="PT Serif" pitchFamily="34" charset="-122"/>
                <a:cs typeface="PT Serif" pitchFamily="34" charset="-120"/>
              </a:rPr>
              <a:t>Khắc phục sự cố</a:t>
            </a:r>
            <a:r>
              <a:rPr lang="en-US" sz="1550" kern="0" spc="-31" dirty="0">
                <a:solidFill>
                  <a:srgbClr val="2B4150"/>
                </a:solidFill>
                <a:latin typeface="PT Serif" pitchFamily="34" charset="0"/>
                <a:ea typeface="PT Serif" pitchFamily="34" charset="-122"/>
                <a:cs typeface="PT Serif" pitchFamily="34" charset="-120"/>
              </a:rPr>
              <a:t>: Tiến hành sửa chữa hoặc bảo trì thiết bị khi cần. </a:t>
            </a:r>
            <a:endParaRPr lang="en-US" sz="1550" dirty="0"/>
          </a:p>
        </p:txBody>
      </p:sp>
      <p:sp>
        <p:nvSpPr>
          <p:cNvPr id="23" name="Shape 20"/>
          <p:cNvSpPr/>
          <p:nvPr/>
        </p:nvSpPr>
        <p:spPr>
          <a:xfrm>
            <a:off x="1769871" y="7228677"/>
            <a:ext cx="444222" cy="444222"/>
          </a:xfrm>
          <a:prstGeom prst="roundRect">
            <a:avLst>
              <a:gd name="adj" fmla="val 18670"/>
            </a:avLst>
          </a:prstGeom>
          <a:solidFill>
            <a:srgbClr val="124E73"/>
          </a:solidFill>
          <a:ln w="7620">
            <a:solidFill>
              <a:srgbClr val="2B678C"/>
            </a:solidFill>
            <a:prstDash val="solid"/>
          </a:ln>
        </p:spPr>
      </p:sp>
      <p:sp>
        <p:nvSpPr>
          <p:cNvPr id="24" name="Text 21"/>
          <p:cNvSpPr/>
          <p:nvPr/>
        </p:nvSpPr>
        <p:spPr>
          <a:xfrm>
            <a:off x="1903221" y="7302615"/>
            <a:ext cx="177403" cy="296228"/>
          </a:xfrm>
          <a:prstGeom prst="rect">
            <a:avLst/>
          </a:prstGeom>
          <a:noFill/>
          <a:ln/>
        </p:spPr>
        <p:txBody>
          <a:bodyPr wrap="none" lIns="0" tIns="0" rIns="0" bIns="0" rtlCol="0" anchor="t"/>
          <a:lstStyle/>
          <a:p>
            <a:pPr marL="0" indent="0" algn="ctr">
              <a:lnSpc>
                <a:spcPts val="2300"/>
              </a:lnSpc>
              <a:buNone/>
            </a:pPr>
            <a:r>
              <a:rPr lang="en-US" sz="2300" b="1" kern="0" spc="-70" dirty="0">
                <a:solidFill>
                  <a:srgbClr val="FFFFFF"/>
                </a:solidFill>
                <a:latin typeface="Montserrat Medium" panose="00000600000000000000" pitchFamily="2" charset="0"/>
                <a:ea typeface="MuseoModerno Bold" pitchFamily="34" charset="-122"/>
                <a:cs typeface="MuseoModerno Bold" pitchFamily="34" charset="-120"/>
              </a:rPr>
              <a:t>6</a:t>
            </a:r>
            <a:endParaRPr lang="en-US" sz="2300" dirty="0"/>
          </a:p>
        </p:txBody>
      </p:sp>
      <p:sp>
        <p:nvSpPr>
          <p:cNvPr id="25" name="Text 22"/>
          <p:cNvSpPr/>
          <p:nvPr/>
        </p:nvSpPr>
        <p:spPr>
          <a:xfrm>
            <a:off x="2386913" y="7324248"/>
            <a:ext cx="8899684" cy="315992"/>
          </a:xfrm>
          <a:prstGeom prst="rect">
            <a:avLst/>
          </a:prstGeom>
          <a:noFill/>
          <a:ln/>
        </p:spPr>
        <p:txBody>
          <a:bodyPr wrap="none" lIns="0" tIns="0" rIns="0" bIns="0" rtlCol="0" anchor="t"/>
          <a:lstStyle/>
          <a:p>
            <a:pPr marL="0" indent="0" algn="l">
              <a:lnSpc>
                <a:spcPts val="2450"/>
              </a:lnSpc>
              <a:buNone/>
            </a:pPr>
            <a:r>
              <a:rPr lang="en-US" sz="1550" b="1" kern="0" spc="-31" dirty="0">
                <a:solidFill>
                  <a:srgbClr val="2B4150"/>
                </a:solidFill>
                <a:latin typeface="PT Serif" pitchFamily="34" charset="0"/>
                <a:ea typeface="PT Serif" pitchFamily="34" charset="-122"/>
                <a:cs typeface="PT Serif" pitchFamily="34" charset="-120"/>
              </a:rPr>
              <a:t>Rút kinh nghiệm</a:t>
            </a:r>
            <a:r>
              <a:rPr lang="en-US" sz="1550" kern="0" spc="-31" dirty="0">
                <a:solidFill>
                  <a:srgbClr val="2B4150"/>
                </a:solidFill>
                <a:latin typeface="PT Serif" pitchFamily="34" charset="0"/>
                <a:ea typeface="PT Serif" pitchFamily="34" charset="-122"/>
                <a:cs typeface="PT Serif" pitchFamily="34" charset="-120"/>
              </a:rPr>
              <a:t>: Tổ chức cuộc họp để nâng cao ý thức an toàn cho toàn bộ nhân viên.</a:t>
            </a:r>
            <a:endParaRPr lang="en-US" sz="1550" dirty="0"/>
          </a:p>
        </p:txBody>
      </p:sp>
      <p:pic>
        <p:nvPicPr>
          <p:cNvPr id="26" name="Picture 25">
            <a:extLst>
              <a:ext uri="{FF2B5EF4-FFF2-40B4-BE49-F238E27FC236}">
                <a16:creationId xmlns:a16="http://schemas.microsoft.com/office/drawing/2014/main" id="{589254D0-07B1-40B2-FA15-C6D3EB5880C1}"/>
              </a:ext>
            </a:extLst>
          </p:cNvPr>
          <p:cNvPicPr>
            <a:picLocks noChangeAspect="1"/>
          </p:cNvPicPr>
          <p:nvPr/>
        </p:nvPicPr>
        <p:blipFill>
          <a:blip r:embed="rId4"/>
          <a:stretch>
            <a:fillRect/>
          </a:stretch>
        </p:blipFill>
        <p:spPr>
          <a:xfrm>
            <a:off x="11730310" y="7372690"/>
            <a:ext cx="2767328" cy="856910"/>
          </a:xfrm>
          <a:prstGeom prst="rect">
            <a:avLst/>
          </a:prstGeom>
        </p:spPr>
      </p:pic>
      <p:pic>
        <p:nvPicPr>
          <p:cNvPr id="27" name="Picture 26">
            <a:extLst>
              <a:ext uri="{FF2B5EF4-FFF2-40B4-BE49-F238E27FC236}">
                <a16:creationId xmlns:a16="http://schemas.microsoft.com/office/drawing/2014/main" id="{88684F3C-2D30-85FF-1535-32DEFD6461C9}"/>
              </a:ext>
            </a:extLst>
          </p:cNvPr>
          <p:cNvPicPr>
            <a:picLocks noChangeAspect="1"/>
          </p:cNvPicPr>
          <p:nvPr/>
        </p:nvPicPr>
        <p:blipFill>
          <a:blip r:embed="rId4"/>
          <a:stretch>
            <a:fillRect/>
          </a:stretch>
        </p:blipFill>
        <p:spPr>
          <a:xfrm>
            <a:off x="11882710" y="7525090"/>
            <a:ext cx="2767328" cy="85691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9822"/>
          <a:stretch/>
        </p:blipFill>
        <p:spPr>
          <a:xfrm>
            <a:off x="11092367" y="3323166"/>
            <a:ext cx="3277672" cy="3183136"/>
          </a:xfrm>
          <a:prstGeom prst="rect">
            <a:avLst/>
          </a:prstGeom>
        </p:spPr>
      </p:pic>
      <p:sp>
        <p:nvSpPr>
          <p:cNvPr id="3" name="Text 0"/>
          <p:cNvSpPr/>
          <p:nvPr/>
        </p:nvSpPr>
        <p:spPr>
          <a:xfrm>
            <a:off x="1132407" y="408384"/>
            <a:ext cx="3985141" cy="284917"/>
          </a:xfrm>
          <a:prstGeom prst="rect">
            <a:avLst/>
          </a:prstGeom>
          <a:noFill/>
          <a:ln/>
        </p:spPr>
        <p:txBody>
          <a:bodyPr wrap="none" lIns="0" tIns="0" rIns="0" bIns="0" rtlCol="0" anchor="t"/>
          <a:lstStyle/>
          <a:p>
            <a:pPr marL="0" indent="0" algn="ctr">
              <a:lnSpc>
                <a:spcPts val="2200"/>
              </a:lnSpc>
              <a:buNone/>
            </a:pPr>
            <a:r>
              <a:rPr lang="en-US" sz="2400" b="1" kern="0" spc="-54" dirty="0">
                <a:solidFill>
                  <a:srgbClr val="124E73"/>
                </a:solidFill>
                <a:latin typeface="Montserrat Medium" panose="00000600000000000000" pitchFamily="2" charset="0"/>
                <a:ea typeface="MuseoModerno Bold" pitchFamily="34" charset="-122"/>
                <a:cs typeface="MuseoModerno Bold" pitchFamily="34" charset="-120"/>
              </a:rPr>
              <a:t>V. Đánh giá rủi ro và quản lý mối nguy</a:t>
            </a:r>
            <a:endParaRPr lang="en-US" sz="2400" dirty="0"/>
          </a:p>
        </p:txBody>
      </p:sp>
      <p:sp>
        <p:nvSpPr>
          <p:cNvPr id="4" name="Text 1"/>
          <p:cNvSpPr/>
          <p:nvPr/>
        </p:nvSpPr>
        <p:spPr>
          <a:xfrm>
            <a:off x="531971" y="1236652"/>
            <a:ext cx="4050982" cy="237530"/>
          </a:xfrm>
          <a:prstGeom prst="rect">
            <a:avLst/>
          </a:prstGeom>
          <a:noFill/>
          <a:ln/>
        </p:spPr>
        <p:txBody>
          <a:bodyPr wrap="none" lIns="0" tIns="0" rIns="0" bIns="0" rtlCol="0" anchor="t"/>
          <a:lstStyle/>
          <a:p>
            <a:pPr marL="0" indent="0">
              <a:lnSpc>
                <a:spcPts val="1850"/>
              </a:lnSpc>
              <a:buNone/>
            </a:pPr>
            <a:r>
              <a:rPr lang="en-US" b="1" kern="0" spc="-45" dirty="0">
                <a:solidFill>
                  <a:srgbClr val="124E73"/>
                </a:solidFill>
                <a:latin typeface="Montserrat Medium" panose="00000600000000000000" pitchFamily="2" charset="0"/>
                <a:ea typeface="MuseoModerno Bold" pitchFamily="34" charset="-122"/>
                <a:cs typeface="MuseoModerno Bold" pitchFamily="34" charset="-120"/>
              </a:rPr>
              <a:t>A. Nhận diện các rủi ro, mối nguy hiểm tiềm ẩn</a:t>
            </a:r>
            <a:endParaRPr lang="en-US" dirty="0"/>
          </a:p>
        </p:txBody>
      </p:sp>
      <p:sp>
        <p:nvSpPr>
          <p:cNvPr id="5" name="Text 2"/>
          <p:cNvSpPr/>
          <p:nvPr/>
        </p:nvSpPr>
        <p:spPr>
          <a:xfrm>
            <a:off x="531971" y="1320284"/>
            <a:ext cx="9908858" cy="243245"/>
          </a:xfrm>
          <a:prstGeom prst="rect">
            <a:avLst/>
          </a:prstGeom>
          <a:noFill/>
          <a:ln/>
        </p:spPr>
        <p:txBody>
          <a:bodyPr wrap="none" lIns="0" tIns="0" rIns="0" bIns="0" rtlCol="0" anchor="t"/>
          <a:lstStyle/>
          <a:p>
            <a:pPr marL="0" indent="0">
              <a:lnSpc>
                <a:spcPts val="1900"/>
              </a:lnSpc>
              <a:buNone/>
            </a:pPr>
            <a:endParaRPr lang="en-US" sz="1150" dirty="0"/>
          </a:p>
        </p:txBody>
      </p:sp>
      <p:pic>
        <p:nvPicPr>
          <p:cNvPr id="6" name="Image 1" descr="preencoded.png"/>
          <p:cNvPicPr>
            <a:picLocks noChangeAspect="1"/>
          </p:cNvPicPr>
          <p:nvPr/>
        </p:nvPicPr>
        <p:blipFill>
          <a:blip r:embed="rId4"/>
          <a:stretch>
            <a:fillRect/>
          </a:stretch>
        </p:blipFill>
        <p:spPr>
          <a:xfrm>
            <a:off x="783180" y="2382384"/>
            <a:ext cx="759976" cy="932955"/>
          </a:xfrm>
          <a:prstGeom prst="rect">
            <a:avLst/>
          </a:prstGeom>
        </p:spPr>
      </p:pic>
      <p:sp>
        <p:nvSpPr>
          <p:cNvPr id="7" name="Text 3"/>
          <p:cNvSpPr/>
          <p:nvPr/>
        </p:nvSpPr>
        <p:spPr>
          <a:xfrm>
            <a:off x="1771161" y="2729080"/>
            <a:ext cx="8920877" cy="243245"/>
          </a:xfrm>
          <a:prstGeom prst="rect">
            <a:avLst/>
          </a:prstGeom>
          <a:noFill/>
          <a:ln/>
        </p:spPr>
        <p:txBody>
          <a:bodyPr wrap="none" lIns="0" tIns="0" rIns="0" bIns="0" rtlCol="0" anchor="t"/>
          <a:lstStyle/>
          <a:p>
            <a:pPr marL="0" indent="0" algn="l">
              <a:lnSpc>
                <a:spcPts val="1900"/>
              </a:lnSpc>
              <a:buNone/>
            </a:pPr>
            <a:r>
              <a:rPr lang="en-US" sz="1400" b="1" kern="0" spc="-24" dirty="0">
                <a:solidFill>
                  <a:srgbClr val="2B4150"/>
                </a:solidFill>
                <a:latin typeface="PT Serif" pitchFamily="34" charset="0"/>
                <a:ea typeface="PT Serif" pitchFamily="34" charset="-122"/>
                <a:cs typeface="PT Serif" pitchFamily="34" charset="-120"/>
              </a:rPr>
              <a:t>Thiết bị hỏng hóc</a:t>
            </a:r>
            <a:r>
              <a:rPr lang="en-US" sz="1400" kern="0" spc="-24" dirty="0">
                <a:solidFill>
                  <a:srgbClr val="2B4150"/>
                </a:solidFill>
                <a:latin typeface="PT Serif" pitchFamily="34" charset="0"/>
                <a:ea typeface="PT Serif" pitchFamily="34" charset="-122"/>
                <a:cs typeface="PT Serif" pitchFamily="34" charset="-120"/>
              </a:rPr>
              <a:t>: Rò rỉ chất lỏng hoặc sự cố hệ thống bơm có thể gây thiệt hại và nguy cơ trượt ngã.</a:t>
            </a:r>
            <a:endParaRPr lang="en-US" sz="1400" dirty="0"/>
          </a:p>
        </p:txBody>
      </p:sp>
      <p:pic>
        <p:nvPicPr>
          <p:cNvPr id="8" name="Image 2" descr="preencoded.png"/>
          <p:cNvPicPr>
            <a:picLocks noChangeAspect="1"/>
          </p:cNvPicPr>
          <p:nvPr/>
        </p:nvPicPr>
        <p:blipFill>
          <a:blip r:embed="rId5"/>
          <a:stretch>
            <a:fillRect/>
          </a:stretch>
        </p:blipFill>
        <p:spPr>
          <a:xfrm>
            <a:off x="783180" y="3296754"/>
            <a:ext cx="759976" cy="932955"/>
          </a:xfrm>
          <a:prstGeom prst="rect">
            <a:avLst/>
          </a:prstGeom>
        </p:spPr>
      </p:pic>
      <p:sp>
        <p:nvSpPr>
          <p:cNvPr id="9" name="Text 4"/>
          <p:cNvSpPr/>
          <p:nvPr/>
        </p:nvSpPr>
        <p:spPr>
          <a:xfrm>
            <a:off x="1771159" y="3597649"/>
            <a:ext cx="8920877" cy="243245"/>
          </a:xfrm>
          <a:prstGeom prst="rect">
            <a:avLst/>
          </a:prstGeom>
          <a:noFill/>
          <a:ln/>
        </p:spPr>
        <p:txBody>
          <a:bodyPr wrap="none" lIns="0" tIns="0" rIns="0" bIns="0" rtlCol="0" anchor="t"/>
          <a:lstStyle/>
          <a:p>
            <a:pPr marL="0" indent="0" algn="l">
              <a:lnSpc>
                <a:spcPts val="1900"/>
              </a:lnSpc>
              <a:buNone/>
            </a:pPr>
            <a:r>
              <a:rPr lang="en-US" sz="1400" b="1" kern="0" spc="-24" dirty="0">
                <a:solidFill>
                  <a:srgbClr val="2B4150"/>
                </a:solidFill>
                <a:latin typeface="PT Serif" pitchFamily="34" charset="0"/>
                <a:ea typeface="PT Serif" pitchFamily="34" charset="-122"/>
                <a:cs typeface="PT Serif" pitchFamily="34" charset="-120"/>
              </a:rPr>
              <a:t>Áp suất cao</a:t>
            </a:r>
            <a:r>
              <a:rPr lang="en-US" sz="1400" kern="0" spc="-24" dirty="0">
                <a:solidFill>
                  <a:srgbClr val="2B4150"/>
                </a:solidFill>
                <a:latin typeface="PT Serif" pitchFamily="34" charset="0"/>
                <a:ea typeface="PT Serif" pitchFamily="34" charset="-122"/>
                <a:cs typeface="PT Serif" pitchFamily="34" charset="-120"/>
              </a:rPr>
              <a:t>: Áp lực quá mức có thể dẫn đến nổ hoặc vỡ các van, ống dẫn gây tai nạn.</a:t>
            </a:r>
            <a:endParaRPr lang="en-US" sz="1400" dirty="0"/>
          </a:p>
        </p:txBody>
      </p:sp>
      <p:pic>
        <p:nvPicPr>
          <p:cNvPr id="10" name="Image 3" descr="preencoded.png"/>
          <p:cNvPicPr>
            <a:picLocks noChangeAspect="1"/>
          </p:cNvPicPr>
          <p:nvPr/>
        </p:nvPicPr>
        <p:blipFill>
          <a:blip r:embed="rId6"/>
          <a:stretch>
            <a:fillRect/>
          </a:stretch>
        </p:blipFill>
        <p:spPr>
          <a:xfrm>
            <a:off x="783180" y="4211124"/>
            <a:ext cx="759976" cy="932955"/>
          </a:xfrm>
          <a:prstGeom prst="rect">
            <a:avLst/>
          </a:prstGeom>
        </p:spPr>
      </p:pic>
      <p:sp>
        <p:nvSpPr>
          <p:cNvPr id="11" name="Text 5"/>
          <p:cNvSpPr/>
          <p:nvPr/>
        </p:nvSpPr>
        <p:spPr>
          <a:xfrm>
            <a:off x="1771161" y="4481208"/>
            <a:ext cx="8920877" cy="243245"/>
          </a:xfrm>
          <a:prstGeom prst="rect">
            <a:avLst/>
          </a:prstGeom>
          <a:noFill/>
          <a:ln/>
        </p:spPr>
        <p:txBody>
          <a:bodyPr wrap="none" lIns="0" tIns="0" rIns="0" bIns="0" rtlCol="0" anchor="t"/>
          <a:lstStyle/>
          <a:p>
            <a:pPr marL="0" indent="0" algn="l">
              <a:lnSpc>
                <a:spcPts val="1900"/>
              </a:lnSpc>
              <a:buNone/>
            </a:pPr>
            <a:r>
              <a:rPr lang="en-US" sz="1400" b="1" kern="0" spc="-24" dirty="0">
                <a:solidFill>
                  <a:srgbClr val="2B4150"/>
                </a:solidFill>
                <a:latin typeface="PT Serif" pitchFamily="34" charset="0"/>
                <a:ea typeface="PT Serif" pitchFamily="34" charset="-122"/>
                <a:cs typeface="PT Serif" pitchFamily="34" charset="-120"/>
              </a:rPr>
              <a:t>Nguy cơ từ bộ phận chuyển động</a:t>
            </a:r>
            <a:r>
              <a:rPr lang="en-US" sz="1400" kern="0" spc="-24" dirty="0">
                <a:solidFill>
                  <a:srgbClr val="2B4150"/>
                </a:solidFill>
                <a:latin typeface="PT Serif" pitchFamily="34" charset="0"/>
                <a:ea typeface="PT Serif" pitchFamily="34" charset="-122"/>
                <a:cs typeface="PT Serif" pitchFamily="34" charset="-120"/>
              </a:rPr>
              <a:t>: Tiếp xúc gần với các trục quay hoặc vòi chiết rót có thể gây thương tích.</a:t>
            </a:r>
            <a:endParaRPr lang="en-US" sz="1400" dirty="0"/>
          </a:p>
        </p:txBody>
      </p:sp>
      <p:pic>
        <p:nvPicPr>
          <p:cNvPr id="12" name="Image 4" descr="preencoded.png"/>
          <p:cNvPicPr>
            <a:picLocks noChangeAspect="1"/>
          </p:cNvPicPr>
          <p:nvPr/>
        </p:nvPicPr>
        <p:blipFill>
          <a:blip r:embed="rId7"/>
          <a:stretch>
            <a:fillRect/>
          </a:stretch>
        </p:blipFill>
        <p:spPr>
          <a:xfrm>
            <a:off x="783180" y="5125494"/>
            <a:ext cx="759976" cy="932955"/>
          </a:xfrm>
          <a:prstGeom prst="rect">
            <a:avLst/>
          </a:prstGeom>
        </p:spPr>
      </p:pic>
      <p:sp>
        <p:nvSpPr>
          <p:cNvPr id="13" name="Text 6"/>
          <p:cNvSpPr/>
          <p:nvPr/>
        </p:nvSpPr>
        <p:spPr>
          <a:xfrm>
            <a:off x="1771160" y="5379942"/>
            <a:ext cx="8920877" cy="243245"/>
          </a:xfrm>
          <a:prstGeom prst="rect">
            <a:avLst/>
          </a:prstGeom>
          <a:noFill/>
          <a:ln/>
        </p:spPr>
        <p:txBody>
          <a:bodyPr wrap="none" lIns="0" tIns="0" rIns="0" bIns="0" rtlCol="0" anchor="t"/>
          <a:lstStyle/>
          <a:p>
            <a:pPr marL="0" indent="0" algn="l">
              <a:lnSpc>
                <a:spcPts val="1900"/>
              </a:lnSpc>
              <a:buNone/>
            </a:pPr>
            <a:r>
              <a:rPr lang="en-US" sz="1400" b="1" kern="0" spc="-24" dirty="0">
                <a:solidFill>
                  <a:srgbClr val="2B4150"/>
                </a:solidFill>
                <a:latin typeface="PT Serif" pitchFamily="34" charset="0"/>
                <a:ea typeface="PT Serif" pitchFamily="34" charset="-122"/>
                <a:cs typeface="PT Serif" pitchFamily="34" charset="-120"/>
              </a:rPr>
              <a:t>Yếu tố con người</a:t>
            </a:r>
            <a:r>
              <a:rPr lang="en-US" sz="1400" kern="0" spc="-24" dirty="0">
                <a:solidFill>
                  <a:srgbClr val="2B4150"/>
                </a:solidFill>
                <a:latin typeface="PT Serif" pitchFamily="34" charset="0"/>
                <a:ea typeface="PT Serif" pitchFamily="34" charset="-122"/>
                <a:cs typeface="PT Serif" pitchFamily="34" charset="-120"/>
              </a:rPr>
              <a:t>: Thiếu chú ý hoặc hiểu biết không đầy đủ về quy trình vận hành có thể dẫn đến sai sót nghiêm trọng.</a:t>
            </a:r>
            <a:endParaRPr lang="en-US" sz="1400" dirty="0"/>
          </a:p>
        </p:txBody>
      </p:sp>
      <p:pic>
        <p:nvPicPr>
          <p:cNvPr id="14" name="Image 5" descr="preencoded.png"/>
          <p:cNvPicPr>
            <a:picLocks noChangeAspect="1"/>
          </p:cNvPicPr>
          <p:nvPr/>
        </p:nvPicPr>
        <p:blipFill>
          <a:blip r:embed="rId8"/>
          <a:stretch>
            <a:fillRect/>
          </a:stretch>
        </p:blipFill>
        <p:spPr>
          <a:xfrm>
            <a:off x="783180" y="6039865"/>
            <a:ext cx="759976" cy="932955"/>
          </a:xfrm>
          <a:prstGeom prst="rect">
            <a:avLst/>
          </a:prstGeom>
        </p:spPr>
      </p:pic>
      <p:sp>
        <p:nvSpPr>
          <p:cNvPr id="15" name="Text 7"/>
          <p:cNvSpPr/>
          <p:nvPr/>
        </p:nvSpPr>
        <p:spPr>
          <a:xfrm>
            <a:off x="1771161" y="6263057"/>
            <a:ext cx="8920877" cy="243245"/>
          </a:xfrm>
          <a:prstGeom prst="rect">
            <a:avLst/>
          </a:prstGeom>
          <a:noFill/>
          <a:ln/>
        </p:spPr>
        <p:txBody>
          <a:bodyPr wrap="none" lIns="0" tIns="0" rIns="0" bIns="0" rtlCol="0" anchor="t"/>
          <a:lstStyle/>
          <a:p>
            <a:pPr marL="0" indent="0" algn="l">
              <a:lnSpc>
                <a:spcPts val="1900"/>
              </a:lnSpc>
              <a:buNone/>
            </a:pPr>
            <a:r>
              <a:rPr lang="en-US" sz="1400" b="1" kern="0" spc="-24" dirty="0">
                <a:solidFill>
                  <a:srgbClr val="2B4150"/>
                </a:solidFill>
                <a:latin typeface="PT Serif" pitchFamily="34" charset="0"/>
                <a:ea typeface="PT Serif" pitchFamily="34" charset="-122"/>
                <a:cs typeface="PT Serif" pitchFamily="34" charset="-120"/>
              </a:rPr>
              <a:t>Môi trường làm việc không an toàn</a:t>
            </a:r>
            <a:r>
              <a:rPr lang="en-US" sz="1400" kern="0" spc="-24" dirty="0">
                <a:solidFill>
                  <a:srgbClr val="2B4150"/>
                </a:solidFill>
                <a:latin typeface="PT Serif" pitchFamily="34" charset="0"/>
                <a:ea typeface="PT Serif" pitchFamily="34" charset="-122"/>
                <a:cs typeface="PT Serif" pitchFamily="34" charset="-120"/>
              </a:rPr>
              <a:t>: Sàn trơn hoặc thiếu ánh sáng làm tăng nguy cơ tai nạn.</a:t>
            </a:r>
            <a:endParaRPr lang="en-US" sz="1400" dirty="0"/>
          </a:p>
        </p:txBody>
      </p:sp>
      <p:pic>
        <p:nvPicPr>
          <p:cNvPr id="16" name="Picture 15">
            <a:extLst>
              <a:ext uri="{FF2B5EF4-FFF2-40B4-BE49-F238E27FC236}">
                <a16:creationId xmlns:a16="http://schemas.microsoft.com/office/drawing/2014/main" id="{EBD5FBFC-5D9B-7865-62F1-6F6D59FED856}"/>
              </a:ext>
            </a:extLst>
          </p:cNvPr>
          <p:cNvPicPr>
            <a:picLocks noChangeAspect="1"/>
          </p:cNvPicPr>
          <p:nvPr/>
        </p:nvPicPr>
        <p:blipFill>
          <a:blip r:embed="rId9"/>
          <a:stretch>
            <a:fillRect/>
          </a:stretch>
        </p:blipFill>
        <p:spPr>
          <a:xfrm>
            <a:off x="11730310" y="7372690"/>
            <a:ext cx="2767328" cy="85691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756469" y="3536445"/>
            <a:ext cx="2590443" cy="2590443"/>
          </a:xfrm>
          <a:prstGeom prst="rect">
            <a:avLst/>
          </a:prstGeom>
        </p:spPr>
      </p:pic>
      <p:sp>
        <p:nvSpPr>
          <p:cNvPr id="3" name="Text 0"/>
          <p:cNvSpPr/>
          <p:nvPr/>
        </p:nvSpPr>
        <p:spPr>
          <a:xfrm>
            <a:off x="793790" y="1175325"/>
            <a:ext cx="3749993" cy="354330"/>
          </a:xfrm>
          <a:prstGeom prst="rect">
            <a:avLst/>
          </a:prstGeom>
          <a:noFill/>
          <a:ln/>
        </p:spPr>
        <p:txBody>
          <a:bodyPr wrap="none" lIns="0" tIns="0" rIns="0" bIns="0" rtlCol="0" anchor="t"/>
          <a:lstStyle/>
          <a:p>
            <a:pPr marL="0" indent="0">
              <a:lnSpc>
                <a:spcPts val="2750"/>
              </a:lnSpc>
              <a:buNone/>
            </a:pPr>
            <a:r>
              <a:rPr lang="en-US" sz="3200" b="1" kern="0" spc="-67" dirty="0">
                <a:solidFill>
                  <a:srgbClr val="124E73"/>
                </a:solidFill>
                <a:latin typeface="Montserrat Medium" panose="00000600000000000000" pitchFamily="2" charset="0"/>
                <a:ea typeface="MuseoModerno Bold" pitchFamily="34" charset="-122"/>
                <a:cs typeface="MuseoModerno Bold" pitchFamily="34" charset="-120"/>
              </a:rPr>
              <a:t>B. Các chiến lược phòng ngừa</a:t>
            </a:r>
            <a:endParaRPr lang="en-US" sz="3200" dirty="0"/>
          </a:p>
        </p:txBody>
      </p:sp>
      <p:sp>
        <p:nvSpPr>
          <p:cNvPr id="4" name="Text 1"/>
          <p:cNvSpPr/>
          <p:nvPr/>
        </p:nvSpPr>
        <p:spPr>
          <a:xfrm>
            <a:off x="793790" y="1876901"/>
            <a:ext cx="4319349" cy="354330"/>
          </a:xfrm>
          <a:prstGeom prst="rect">
            <a:avLst/>
          </a:prstGeom>
          <a:noFill/>
          <a:ln/>
        </p:spPr>
        <p:txBody>
          <a:bodyPr wrap="none" lIns="0" tIns="0" rIns="0" bIns="0" rtlCol="0" anchor="t"/>
          <a:lstStyle/>
          <a:p>
            <a:pPr marL="0" indent="0">
              <a:lnSpc>
                <a:spcPts val="2750"/>
              </a:lnSpc>
              <a:buNone/>
            </a:pPr>
            <a:r>
              <a:rPr lang="en-US" sz="2200" b="1" kern="0" spc="-67" dirty="0">
                <a:solidFill>
                  <a:srgbClr val="124E73"/>
                </a:solidFill>
                <a:latin typeface="Montserrat Medium" panose="00000600000000000000" pitchFamily="2" charset="0"/>
                <a:ea typeface="MuseoModerno Bold" pitchFamily="34" charset="-122"/>
                <a:cs typeface="MuseoModerno Bold" pitchFamily="34" charset="-120"/>
              </a:rPr>
              <a:t>1. Kiểm tra và bảo dưỡng định kỳ</a:t>
            </a:r>
            <a:endParaRPr lang="en-US" sz="2200" dirty="0"/>
          </a:p>
        </p:txBody>
      </p:sp>
      <p:sp>
        <p:nvSpPr>
          <p:cNvPr id="5" name="Shape 2"/>
          <p:cNvSpPr/>
          <p:nvPr/>
        </p:nvSpPr>
        <p:spPr>
          <a:xfrm>
            <a:off x="793791" y="2571393"/>
            <a:ext cx="10400074" cy="1194673"/>
          </a:xfrm>
          <a:prstGeom prst="roundRect">
            <a:avLst>
              <a:gd name="adj" fmla="val 7974"/>
            </a:avLst>
          </a:prstGeom>
          <a:solidFill>
            <a:srgbClr val="124E73"/>
          </a:solidFill>
          <a:ln w="7620">
            <a:solidFill>
              <a:srgbClr val="2B678C"/>
            </a:solidFill>
            <a:prstDash val="solid"/>
          </a:ln>
        </p:spPr>
      </p:sp>
      <p:sp>
        <p:nvSpPr>
          <p:cNvPr id="6" name="Text 3"/>
          <p:cNvSpPr/>
          <p:nvPr/>
        </p:nvSpPr>
        <p:spPr>
          <a:xfrm>
            <a:off x="1028225" y="2805827"/>
            <a:ext cx="9978972"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Kiểm tra toàn diện</a:t>
            </a:r>
            <a:r>
              <a:rPr lang="en-US" sz="1750" kern="0" spc="-36" dirty="0">
                <a:solidFill>
                  <a:srgbClr val="FFFFFF"/>
                </a:solidFill>
                <a:latin typeface="PT Serif" pitchFamily="34" charset="0"/>
                <a:ea typeface="PT Serif" pitchFamily="34" charset="-122"/>
                <a:cs typeface="PT Serif" pitchFamily="34" charset="-120"/>
              </a:rPr>
              <a:t>: Cần đánh giá các bộ phận như bồn chứa, van chiết rót và hệ thống bơm, chú ý đến dấu hiệu rò rỉ, tiếng ồn lạ hoặc mòn.</a:t>
            </a:r>
            <a:endParaRPr lang="en-US" sz="1750" dirty="0"/>
          </a:p>
        </p:txBody>
      </p:sp>
      <p:sp>
        <p:nvSpPr>
          <p:cNvPr id="7" name="Shape 4"/>
          <p:cNvSpPr/>
          <p:nvPr/>
        </p:nvSpPr>
        <p:spPr>
          <a:xfrm>
            <a:off x="793791" y="3992880"/>
            <a:ext cx="10400074" cy="2940963"/>
          </a:xfrm>
          <a:prstGeom prst="roundRect">
            <a:avLst>
              <a:gd name="adj" fmla="val 3239"/>
            </a:avLst>
          </a:prstGeom>
          <a:solidFill>
            <a:srgbClr val="124E73"/>
          </a:solidFill>
          <a:ln w="7620">
            <a:solidFill>
              <a:srgbClr val="2B678C"/>
            </a:solidFill>
            <a:prstDash val="solid"/>
          </a:ln>
        </p:spPr>
      </p:sp>
      <p:sp>
        <p:nvSpPr>
          <p:cNvPr id="8" name="Text 5"/>
          <p:cNvSpPr/>
          <p:nvPr/>
        </p:nvSpPr>
        <p:spPr>
          <a:xfrm>
            <a:off x="1028225" y="4227314"/>
            <a:ext cx="9978972" cy="362903"/>
          </a:xfrm>
          <a:prstGeom prst="rect">
            <a:avLst/>
          </a:prstGeom>
          <a:noFill/>
          <a:ln/>
        </p:spPr>
        <p:txBody>
          <a:bodyPr wrap="none" lIns="0" tIns="0" rIns="0" bIns="0" rtlCol="0" anchor="t"/>
          <a:lstStyle/>
          <a:p>
            <a:pPr marL="0" indent="0">
              <a:lnSpc>
                <a:spcPts val="2850"/>
              </a:lnSpc>
              <a:buNone/>
            </a:pPr>
            <a:r>
              <a:rPr lang="en-US" sz="1750" b="1" kern="0" spc="-36" dirty="0">
                <a:solidFill>
                  <a:srgbClr val="FFFFFF"/>
                </a:solidFill>
                <a:latin typeface="PT Serif" pitchFamily="34" charset="0"/>
                <a:ea typeface="PT Serif" pitchFamily="34" charset="-122"/>
                <a:cs typeface="PT Serif" pitchFamily="34" charset="-120"/>
              </a:rPr>
              <a:t>Tiến hành bảo dưỡng</a:t>
            </a:r>
            <a:r>
              <a:rPr lang="en-US" sz="1750" kern="0" spc="-36" dirty="0">
                <a:solidFill>
                  <a:srgbClr val="FFFFFF"/>
                </a:solidFill>
                <a:latin typeface="PT Serif" pitchFamily="34" charset="0"/>
                <a:ea typeface="PT Serif" pitchFamily="34" charset="-122"/>
                <a:cs typeface="PT Serif" pitchFamily="34" charset="-120"/>
              </a:rPr>
              <a:t>: </a:t>
            </a:r>
            <a:endParaRPr lang="en-US" sz="1750" dirty="0"/>
          </a:p>
        </p:txBody>
      </p:sp>
      <p:sp>
        <p:nvSpPr>
          <p:cNvPr id="9" name="Text 6"/>
          <p:cNvSpPr/>
          <p:nvPr/>
        </p:nvSpPr>
        <p:spPr>
          <a:xfrm>
            <a:off x="1028225" y="4726305"/>
            <a:ext cx="9978972"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Kiểm tra thiết bị bảo hộ và cảm biến an toàn:</a:t>
            </a:r>
            <a:r>
              <a:rPr lang="en-US" sz="1750" kern="0" spc="-36" dirty="0">
                <a:solidFill>
                  <a:srgbClr val="FFFFFF"/>
                </a:solidFill>
                <a:latin typeface="PT Serif" pitchFamily="34" charset="0"/>
                <a:ea typeface="PT Serif" pitchFamily="34" charset="-122"/>
                <a:cs typeface="PT Serif" pitchFamily="34" charset="-120"/>
              </a:rPr>
              <a:t> Đảm bảo thiết bị bảo hộ cá nhân và cảm biến an toàn hoạt động đúng cách để ngăn ngừa sự cố.</a:t>
            </a:r>
            <a:endParaRPr lang="en-US" sz="1750" dirty="0"/>
          </a:p>
        </p:txBody>
      </p:sp>
      <p:sp>
        <p:nvSpPr>
          <p:cNvPr id="10" name="Text 7"/>
          <p:cNvSpPr/>
          <p:nvPr/>
        </p:nvSpPr>
        <p:spPr>
          <a:xfrm>
            <a:off x="1028225" y="5531406"/>
            <a:ext cx="9978972"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Làm sạch máy: </a:t>
            </a:r>
            <a:r>
              <a:rPr lang="en-US" sz="1750" kern="0" spc="-36" dirty="0">
                <a:solidFill>
                  <a:srgbClr val="FFFFFF"/>
                </a:solidFill>
                <a:latin typeface="PT Serif" pitchFamily="34" charset="0"/>
                <a:ea typeface="PT Serif" pitchFamily="34" charset="-122"/>
                <a:cs typeface="PT Serif" pitchFamily="34" charset="-120"/>
              </a:rPr>
              <a:t>Giúp giảm nguy cơ ô nhiễm và tăng hiệu suất. Cần làm sạch định kỳ, đặc biệt là các khu vực dễ bị ô nhiễm.</a:t>
            </a:r>
            <a:endParaRPr lang="en-US" sz="1750" dirty="0"/>
          </a:p>
        </p:txBody>
      </p:sp>
      <p:sp>
        <p:nvSpPr>
          <p:cNvPr id="11" name="Text 8"/>
          <p:cNvSpPr/>
          <p:nvPr/>
        </p:nvSpPr>
        <p:spPr>
          <a:xfrm>
            <a:off x="1028225" y="6336506"/>
            <a:ext cx="9978972"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Ghi chép bảo trì: </a:t>
            </a:r>
            <a:r>
              <a:rPr lang="en-US" sz="1750" kern="0" spc="-36" dirty="0">
                <a:solidFill>
                  <a:srgbClr val="FFFFFF"/>
                </a:solidFill>
                <a:latin typeface="PT Serif" pitchFamily="34" charset="0"/>
                <a:ea typeface="PT Serif" pitchFamily="34" charset="-122"/>
                <a:cs typeface="PT Serif" pitchFamily="34" charset="-120"/>
              </a:rPr>
              <a:t>Lưu trữ thông tin bảo trì để theo dõi tình trạng máy và cải thiện quy trình bảo trì.</a:t>
            </a:r>
            <a:endParaRPr lang="en-US" sz="1750" dirty="0"/>
          </a:p>
        </p:txBody>
      </p:sp>
      <p:pic>
        <p:nvPicPr>
          <p:cNvPr id="12" name="Picture 11">
            <a:extLst>
              <a:ext uri="{FF2B5EF4-FFF2-40B4-BE49-F238E27FC236}">
                <a16:creationId xmlns:a16="http://schemas.microsoft.com/office/drawing/2014/main" id="{5162234D-A251-8325-4334-5C123B22554F}"/>
              </a:ext>
            </a:extLst>
          </p:cNvPr>
          <p:cNvPicPr>
            <a:picLocks noChangeAspect="1"/>
          </p:cNvPicPr>
          <p:nvPr/>
        </p:nvPicPr>
        <p:blipFill>
          <a:blip r:embed="rId4"/>
          <a:stretch>
            <a:fillRect/>
          </a:stretch>
        </p:blipFill>
        <p:spPr>
          <a:xfrm>
            <a:off x="11730310" y="7372690"/>
            <a:ext cx="2767328" cy="85691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228784" y="2794398"/>
            <a:ext cx="3145512" cy="3040261"/>
          </a:xfrm>
          <a:prstGeom prst="rect">
            <a:avLst/>
          </a:prstGeom>
        </p:spPr>
      </p:pic>
      <p:sp>
        <p:nvSpPr>
          <p:cNvPr id="3" name="Text 0"/>
          <p:cNvSpPr/>
          <p:nvPr/>
        </p:nvSpPr>
        <p:spPr>
          <a:xfrm>
            <a:off x="3049310" y="563166"/>
            <a:ext cx="4874181" cy="319921"/>
          </a:xfrm>
          <a:prstGeom prst="rect">
            <a:avLst/>
          </a:prstGeom>
          <a:noFill/>
          <a:ln/>
        </p:spPr>
        <p:txBody>
          <a:bodyPr wrap="none" lIns="0" tIns="0" rIns="0" bIns="0" rtlCol="0" anchor="t"/>
          <a:lstStyle/>
          <a:p>
            <a:pPr marL="0" indent="0" algn="ctr">
              <a:lnSpc>
                <a:spcPts val="2500"/>
              </a:lnSpc>
              <a:buNone/>
            </a:pPr>
            <a:r>
              <a:rPr lang="en-US" sz="2400" b="1" kern="0" spc="-60" dirty="0">
                <a:solidFill>
                  <a:srgbClr val="124E73"/>
                </a:solidFill>
                <a:latin typeface="Montserrat Medium" panose="00000600000000000000" pitchFamily="2" charset="0"/>
                <a:ea typeface="MuseoModerno Bold" pitchFamily="34" charset="-122"/>
                <a:cs typeface="MuseoModerno Bold" pitchFamily="34" charset="-120"/>
              </a:rPr>
              <a:t>2. </a:t>
            </a:r>
            <a:r>
              <a:rPr lang="en-US" sz="2400" b="1" kern="0" spc="-60" dirty="0" err="1">
                <a:solidFill>
                  <a:srgbClr val="124E73"/>
                </a:solidFill>
                <a:latin typeface="Montserrat Medium" panose="00000600000000000000" pitchFamily="2" charset="0"/>
                <a:ea typeface="MuseoModerno Bold" pitchFamily="34" charset="-122"/>
                <a:cs typeface="MuseoModerno Bold" pitchFamily="34" charset="-120"/>
              </a:rPr>
              <a:t>Tuân</a:t>
            </a:r>
            <a:r>
              <a:rPr lang="en-US" sz="2400" b="1" kern="0" spc="-60" dirty="0">
                <a:solidFill>
                  <a:srgbClr val="124E73"/>
                </a:solidFill>
                <a:latin typeface="Montserrat Medium" panose="00000600000000000000" pitchFamily="2" charset="0"/>
                <a:ea typeface="MuseoModerno Bold" pitchFamily="34" charset="-122"/>
                <a:cs typeface="MuseoModerno Bold" pitchFamily="34" charset="-120"/>
              </a:rPr>
              <a:t> </a:t>
            </a:r>
            <a:r>
              <a:rPr lang="en-US" sz="2400" b="1" kern="0" spc="-60" dirty="0" err="1">
                <a:solidFill>
                  <a:srgbClr val="124E73"/>
                </a:solidFill>
                <a:latin typeface="Montserrat Medium" panose="00000600000000000000" pitchFamily="2" charset="0"/>
                <a:ea typeface="MuseoModerno Bold" pitchFamily="34" charset="-122"/>
                <a:cs typeface="MuseoModerno Bold" pitchFamily="34" charset="-120"/>
              </a:rPr>
              <a:t>thủ</a:t>
            </a:r>
            <a:r>
              <a:rPr lang="en-US" sz="2400" b="1" kern="0" spc="-60" dirty="0">
                <a:solidFill>
                  <a:srgbClr val="124E73"/>
                </a:solidFill>
                <a:latin typeface="Montserrat Medium" panose="00000600000000000000" pitchFamily="2" charset="0"/>
                <a:ea typeface="MuseoModerno Bold" pitchFamily="34" charset="-122"/>
                <a:cs typeface="MuseoModerno Bold" pitchFamily="34" charset="-120"/>
              </a:rPr>
              <a:t> </a:t>
            </a:r>
            <a:r>
              <a:rPr lang="en-US" sz="2400" b="1" kern="0" spc="-60" dirty="0" err="1">
                <a:solidFill>
                  <a:srgbClr val="124E73"/>
                </a:solidFill>
                <a:latin typeface="Montserrat Medium" panose="00000600000000000000" pitchFamily="2" charset="0"/>
                <a:ea typeface="MuseoModerno Bold" pitchFamily="34" charset="-122"/>
                <a:cs typeface="MuseoModerno Bold" pitchFamily="34" charset="-120"/>
              </a:rPr>
              <a:t>các</a:t>
            </a:r>
            <a:r>
              <a:rPr lang="en-US" sz="2400" b="1" kern="0" spc="-60" dirty="0">
                <a:solidFill>
                  <a:srgbClr val="124E73"/>
                </a:solidFill>
                <a:latin typeface="Montserrat Medium" panose="00000600000000000000" pitchFamily="2" charset="0"/>
                <a:ea typeface="MuseoModerno Bold" pitchFamily="34" charset="-122"/>
                <a:cs typeface="MuseoModerno Bold" pitchFamily="34" charset="-120"/>
              </a:rPr>
              <a:t> </a:t>
            </a:r>
            <a:r>
              <a:rPr lang="en-US" sz="2400" b="1" kern="0" spc="-60" dirty="0" err="1">
                <a:solidFill>
                  <a:srgbClr val="124E73"/>
                </a:solidFill>
                <a:latin typeface="Montserrat Medium" panose="00000600000000000000" pitchFamily="2" charset="0"/>
                <a:ea typeface="MuseoModerno Bold" pitchFamily="34" charset="-122"/>
                <a:cs typeface="MuseoModerno Bold" pitchFamily="34" charset="-120"/>
              </a:rPr>
              <a:t>quy</a:t>
            </a:r>
            <a:r>
              <a:rPr lang="en-US" sz="2400" b="1" kern="0" spc="-60" dirty="0">
                <a:solidFill>
                  <a:srgbClr val="124E73"/>
                </a:solidFill>
                <a:latin typeface="Montserrat Medium" panose="00000600000000000000" pitchFamily="2" charset="0"/>
                <a:ea typeface="MuseoModerno Bold" pitchFamily="34" charset="-122"/>
                <a:cs typeface="MuseoModerno Bold" pitchFamily="34" charset="-120"/>
              </a:rPr>
              <a:t> </a:t>
            </a:r>
            <a:r>
              <a:rPr lang="en-US" sz="2400" b="1" kern="0" spc="-60" dirty="0" err="1">
                <a:solidFill>
                  <a:srgbClr val="124E73"/>
                </a:solidFill>
                <a:latin typeface="Montserrat Medium" panose="00000600000000000000" pitchFamily="2" charset="0"/>
                <a:ea typeface="MuseoModerno Bold" pitchFamily="34" charset="-122"/>
                <a:cs typeface="MuseoModerno Bold" pitchFamily="34" charset="-120"/>
              </a:rPr>
              <a:t>định</a:t>
            </a:r>
            <a:r>
              <a:rPr lang="en-US" sz="2400" b="1" kern="0" spc="-60" dirty="0">
                <a:solidFill>
                  <a:srgbClr val="124E73"/>
                </a:solidFill>
                <a:latin typeface="Montserrat Medium" panose="00000600000000000000" pitchFamily="2" charset="0"/>
                <a:ea typeface="MuseoModerno Bold" pitchFamily="34" charset="-122"/>
                <a:cs typeface="MuseoModerno Bold" pitchFamily="34" charset="-120"/>
              </a:rPr>
              <a:t> an </a:t>
            </a:r>
            <a:r>
              <a:rPr lang="en-US" sz="2400" b="1" kern="0" spc="-60" dirty="0" err="1">
                <a:solidFill>
                  <a:srgbClr val="124E73"/>
                </a:solidFill>
                <a:latin typeface="Montserrat Medium" panose="00000600000000000000" pitchFamily="2" charset="0"/>
                <a:ea typeface="MuseoModerno Bold" pitchFamily="34" charset="-122"/>
                <a:cs typeface="MuseoModerno Bold" pitchFamily="34" charset="-120"/>
              </a:rPr>
              <a:t>toàn</a:t>
            </a:r>
            <a:r>
              <a:rPr lang="en-US" sz="2400" b="1" kern="0" spc="-60" dirty="0">
                <a:solidFill>
                  <a:srgbClr val="124E73"/>
                </a:solidFill>
                <a:latin typeface="Montserrat Medium" panose="00000600000000000000" pitchFamily="2" charset="0"/>
                <a:ea typeface="MuseoModerno Bold" pitchFamily="34" charset="-122"/>
                <a:cs typeface="MuseoModerno Bold" pitchFamily="34" charset="-120"/>
              </a:rPr>
              <a:t> </a:t>
            </a:r>
            <a:r>
              <a:rPr lang="en-US" sz="2400" b="1" kern="0" spc="-60" dirty="0" err="1">
                <a:solidFill>
                  <a:srgbClr val="124E73"/>
                </a:solidFill>
                <a:latin typeface="Montserrat Medium" panose="00000600000000000000" pitchFamily="2" charset="0"/>
                <a:ea typeface="MuseoModerno Bold" pitchFamily="34" charset="-122"/>
                <a:cs typeface="MuseoModerno Bold" pitchFamily="34" charset="-120"/>
              </a:rPr>
              <a:t>lao</a:t>
            </a:r>
            <a:r>
              <a:rPr lang="en-US" sz="2400" b="1" kern="0" spc="-60" dirty="0">
                <a:solidFill>
                  <a:srgbClr val="124E73"/>
                </a:solidFill>
                <a:latin typeface="Montserrat Medium" panose="00000600000000000000" pitchFamily="2" charset="0"/>
                <a:ea typeface="MuseoModerno Bold" pitchFamily="34" charset="-122"/>
                <a:cs typeface="MuseoModerno Bold" pitchFamily="34" charset="-120"/>
              </a:rPr>
              <a:t> </a:t>
            </a:r>
            <a:r>
              <a:rPr lang="en-US" sz="2400" b="1" kern="0" spc="-60" dirty="0" err="1">
                <a:solidFill>
                  <a:srgbClr val="124E73"/>
                </a:solidFill>
                <a:latin typeface="Montserrat Medium" panose="00000600000000000000" pitchFamily="2" charset="0"/>
                <a:ea typeface="MuseoModerno Bold" pitchFamily="34" charset="-122"/>
                <a:cs typeface="MuseoModerno Bold" pitchFamily="34" charset="-120"/>
              </a:rPr>
              <a:t>động</a:t>
            </a:r>
            <a:endParaRPr lang="en-US" sz="2400" dirty="0"/>
          </a:p>
        </p:txBody>
      </p:sp>
      <p:pic>
        <p:nvPicPr>
          <p:cNvPr id="4" name="Image 1" descr="preencoded.png"/>
          <p:cNvPicPr>
            <a:picLocks noChangeAspect="1"/>
          </p:cNvPicPr>
          <p:nvPr/>
        </p:nvPicPr>
        <p:blipFill>
          <a:blip r:embed="rId4"/>
          <a:stretch>
            <a:fillRect/>
          </a:stretch>
        </p:blipFill>
        <p:spPr>
          <a:xfrm>
            <a:off x="1219293" y="1927444"/>
            <a:ext cx="1024057" cy="1284952"/>
          </a:xfrm>
          <a:prstGeom prst="rect">
            <a:avLst/>
          </a:prstGeom>
        </p:spPr>
      </p:pic>
      <p:sp>
        <p:nvSpPr>
          <p:cNvPr id="5" name="Text 1"/>
          <p:cNvSpPr/>
          <p:nvPr/>
        </p:nvSpPr>
        <p:spPr>
          <a:xfrm>
            <a:off x="2550531" y="1986369"/>
            <a:ext cx="2560320" cy="319921"/>
          </a:xfrm>
          <a:prstGeom prst="rect">
            <a:avLst/>
          </a:prstGeom>
          <a:noFill/>
          <a:ln/>
        </p:spPr>
        <p:txBody>
          <a:bodyPr wrap="none" lIns="0" tIns="0" rIns="0" bIns="0" rtlCol="0" anchor="t"/>
          <a:lstStyle/>
          <a:p>
            <a:pPr marL="0" indent="0" algn="l">
              <a:lnSpc>
                <a:spcPts val="2500"/>
              </a:lnSpc>
              <a:buNone/>
            </a:pPr>
            <a:r>
              <a:rPr lang="en-US" sz="2000" b="1" kern="0" spc="-60" dirty="0">
                <a:solidFill>
                  <a:srgbClr val="2B4150"/>
                </a:solidFill>
                <a:latin typeface="PT Serif" panose="020A0603040505020204" pitchFamily="18" charset="0"/>
                <a:ea typeface="MuseoModerno Bold" pitchFamily="34" charset="-122"/>
                <a:cs typeface="MuseoModerno Bold" pitchFamily="34" charset="-120"/>
              </a:rPr>
              <a:t>Đào tạo nhân viên</a:t>
            </a:r>
            <a:endParaRPr lang="en-US" sz="2000" dirty="0">
              <a:latin typeface="PT Serif" panose="020A0603040505020204" pitchFamily="18" charset="0"/>
            </a:endParaRPr>
          </a:p>
        </p:txBody>
      </p:sp>
      <p:sp>
        <p:nvSpPr>
          <p:cNvPr id="6" name="Text 2"/>
          <p:cNvSpPr/>
          <p:nvPr/>
        </p:nvSpPr>
        <p:spPr>
          <a:xfrm>
            <a:off x="2550531" y="2269202"/>
            <a:ext cx="8207812" cy="655320"/>
          </a:xfrm>
          <a:prstGeom prst="rect">
            <a:avLst/>
          </a:prstGeom>
          <a:noFill/>
          <a:ln/>
        </p:spPr>
        <p:txBody>
          <a:bodyPr wrap="square" lIns="0" tIns="0" rIns="0" bIns="0" rtlCol="0" anchor="t"/>
          <a:lstStyle/>
          <a:p>
            <a:pPr marL="0" indent="0" algn="l">
              <a:lnSpc>
                <a:spcPts val="2550"/>
              </a:lnSpc>
              <a:buNone/>
            </a:pPr>
            <a:r>
              <a:rPr lang="en-US" sz="1600" kern="0" spc="-32" dirty="0">
                <a:solidFill>
                  <a:srgbClr val="2B4150"/>
                </a:solidFill>
                <a:latin typeface="PT Serif" pitchFamily="34" charset="0"/>
                <a:ea typeface="PT Serif" pitchFamily="34" charset="-122"/>
                <a:cs typeface="PT Serif" pitchFamily="34" charset="-120"/>
              </a:rPr>
              <a:t>Nhân viên cần được đào tạo đầy đủ về quy trình vận hành an toàn và nhận diện mối nguy tiềm ẩn trong quá trình làm việc.</a:t>
            </a:r>
            <a:endParaRPr lang="en-US" sz="1600" dirty="0"/>
          </a:p>
        </p:txBody>
      </p:sp>
      <p:pic>
        <p:nvPicPr>
          <p:cNvPr id="7" name="Image 2" descr="preencoded.png"/>
          <p:cNvPicPr>
            <a:picLocks noChangeAspect="1"/>
          </p:cNvPicPr>
          <p:nvPr/>
        </p:nvPicPr>
        <p:blipFill>
          <a:blip r:embed="rId5"/>
          <a:stretch>
            <a:fillRect/>
          </a:stretch>
        </p:blipFill>
        <p:spPr>
          <a:xfrm>
            <a:off x="1219293" y="3176921"/>
            <a:ext cx="1024057" cy="1284952"/>
          </a:xfrm>
          <a:prstGeom prst="rect">
            <a:avLst/>
          </a:prstGeom>
        </p:spPr>
      </p:pic>
      <p:sp>
        <p:nvSpPr>
          <p:cNvPr id="8" name="Text 3"/>
          <p:cNvSpPr/>
          <p:nvPr/>
        </p:nvSpPr>
        <p:spPr>
          <a:xfrm>
            <a:off x="2550531" y="3235668"/>
            <a:ext cx="3756065" cy="319921"/>
          </a:xfrm>
          <a:prstGeom prst="rect">
            <a:avLst/>
          </a:prstGeom>
          <a:noFill/>
          <a:ln/>
        </p:spPr>
        <p:txBody>
          <a:bodyPr wrap="none" lIns="0" tIns="0" rIns="0" bIns="0" rtlCol="0" anchor="t"/>
          <a:lstStyle/>
          <a:p>
            <a:pPr marL="0" indent="0" algn="l">
              <a:lnSpc>
                <a:spcPts val="2500"/>
              </a:lnSpc>
              <a:buNone/>
            </a:pPr>
            <a:r>
              <a:rPr lang="en-US" sz="2000" b="1" kern="0" spc="-60" dirty="0">
                <a:solidFill>
                  <a:srgbClr val="2B4150"/>
                </a:solidFill>
                <a:latin typeface="PT Serif" panose="020A0603040505020204" pitchFamily="18" charset="0"/>
                <a:ea typeface="MuseoModerno Bold" pitchFamily="34" charset="-122"/>
                <a:cs typeface="MuseoModerno Bold" pitchFamily="34" charset="-120"/>
              </a:rPr>
              <a:t>Sử dụng thiết bị bảo hộ cá nhân</a:t>
            </a:r>
            <a:endParaRPr lang="en-US" sz="2000" dirty="0">
              <a:latin typeface="PT Serif" panose="020A0603040505020204" pitchFamily="18" charset="0"/>
            </a:endParaRPr>
          </a:p>
        </p:txBody>
      </p:sp>
      <p:sp>
        <p:nvSpPr>
          <p:cNvPr id="9" name="Text 4"/>
          <p:cNvSpPr/>
          <p:nvPr/>
        </p:nvSpPr>
        <p:spPr>
          <a:xfrm>
            <a:off x="2550531" y="3518502"/>
            <a:ext cx="8207812" cy="655320"/>
          </a:xfrm>
          <a:prstGeom prst="rect">
            <a:avLst/>
          </a:prstGeom>
          <a:noFill/>
          <a:ln/>
        </p:spPr>
        <p:txBody>
          <a:bodyPr wrap="square" lIns="0" tIns="0" rIns="0" bIns="0" rtlCol="0" anchor="t"/>
          <a:lstStyle/>
          <a:p>
            <a:pPr marL="0" indent="0" algn="l">
              <a:lnSpc>
                <a:spcPts val="2550"/>
              </a:lnSpc>
              <a:buNone/>
            </a:pPr>
            <a:r>
              <a:rPr lang="en-US" sz="1600" kern="0" spc="-32" dirty="0">
                <a:solidFill>
                  <a:srgbClr val="2B4150"/>
                </a:solidFill>
                <a:latin typeface="PT Serif" pitchFamily="34" charset="0"/>
                <a:ea typeface="PT Serif" pitchFamily="34" charset="-122"/>
                <a:cs typeface="PT Serif" pitchFamily="34" charset="-120"/>
              </a:rPr>
              <a:t>Găng tay, kính bảo hộ và giày bảo hộ là bắt buộc để bảo vệ nhân viên khỏi hóa chất và va chạm với máy móc.</a:t>
            </a:r>
            <a:endParaRPr lang="en-US" sz="1600" dirty="0"/>
          </a:p>
        </p:txBody>
      </p:sp>
      <p:pic>
        <p:nvPicPr>
          <p:cNvPr id="10" name="Image 3" descr="preencoded.png"/>
          <p:cNvPicPr>
            <a:picLocks noChangeAspect="1"/>
          </p:cNvPicPr>
          <p:nvPr/>
        </p:nvPicPr>
        <p:blipFill>
          <a:blip r:embed="rId6"/>
          <a:stretch>
            <a:fillRect/>
          </a:stretch>
        </p:blipFill>
        <p:spPr>
          <a:xfrm>
            <a:off x="1219292" y="4426398"/>
            <a:ext cx="1024057" cy="1284952"/>
          </a:xfrm>
          <a:prstGeom prst="rect">
            <a:avLst/>
          </a:prstGeom>
        </p:spPr>
      </p:pic>
      <p:sp>
        <p:nvSpPr>
          <p:cNvPr id="11" name="Text 5"/>
          <p:cNvSpPr/>
          <p:nvPr/>
        </p:nvSpPr>
        <p:spPr>
          <a:xfrm>
            <a:off x="2550531" y="4499029"/>
            <a:ext cx="3312914" cy="319921"/>
          </a:xfrm>
          <a:prstGeom prst="rect">
            <a:avLst/>
          </a:prstGeom>
          <a:noFill/>
          <a:ln/>
        </p:spPr>
        <p:txBody>
          <a:bodyPr wrap="none" lIns="0" tIns="0" rIns="0" bIns="0" rtlCol="0" anchor="t"/>
          <a:lstStyle/>
          <a:p>
            <a:pPr marL="0" indent="0" algn="l">
              <a:lnSpc>
                <a:spcPts val="2500"/>
              </a:lnSpc>
              <a:buNone/>
            </a:pPr>
            <a:r>
              <a:rPr lang="en-US" sz="2000" b="1" kern="0" spc="-60" dirty="0">
                <a:solidFill>
                  <a:srgbClr val="2B4150"/>
                </a:solidFill>
                <a:latin typeface="PT Serif" panose="020A0603040505020204" pitchFamily="18" charset="0"/>
                <a:ea typeface="MuseoModerno Bold" pitchFamily="34" charset="-122"/>
                <a:cs typeface="MuseoModerno Bold" pitchFamily="34" charset="-120"/>
              </a:rPr>
              <a:t>Duy trì khoảng cách an toàn</a:t>
            </a:r>
            <a:endParaRPr lang="en-US" sz="2000" dirty="0">
              <a:latin typeface="PT Serif" panose="020A0603040505020204" pitchFamily="18" charset="0"/>
            </a:endParaRPr>
          </a:p>
        </p:txBody>
      </p:sp>
      <p:sp>
        <p:nvSpPr>
          <p:cNvPr id="12" name="Text 6"/>
          <p:cNvSpPr/>
          <p:nvPr/>
        </p:nvSpPr>
        <p:spPr>
          <a:xfrm>
            <a:off x="2550531" y="4781863"/>
            <a:ext cx="8207812" cy="655320"/>
          </a:xfrm>
          <a:prstGeom prst="rect">
            <a:avLst/>
          </a:prstGeom>
          <a:noFill/>
          <a:ln/>
        </p:spPr>
        <p:txBody>
          <a:bodyPr wrap="square" lIns="0" tIns="0" rIns="0" bIns="0" rtlCol="0" anchor="t"/>
          <a:lstStyle/>
          <a:p>
            <a:pPr marL="0" indent="0" algn="l">
              <a:lnSpc>
                <a:spcPts val="2550"/>
              </a:lnSpc>
              <a:buNone/>
            </a:pPr>
            <a:r>
              <a:rPr lang="en-US" sz="1600" kern="0" spc="-32" dirty="0">
                <a:solidFill>
                  <a:srgbClr val="2B4150"/>
                </a:solidFill>
                <a:latin typeface="PT Serif" pitchFamily="34" charset="0"/>
                <a:ea typeface="PT Serif" pitchFamily="34" charset="-122"/>
                <a:cs typeface="PT Serif" pitchFamily="34" charset="-120"/>
              </a:rPr>
              <a:t>Đảm bảo khoảng cách giữa người vận hành và các bộ phận đang hoạt động của máy, đặc biệt là các bộ phận chuyển động.</a:t>
            </a:r>
            <a:endParaRPr lang="en-US" sz="1600" dirty="0"/>
          </a:p>
        </p:txBody>
      </p:sp>
      <p:pic>
        <p:nvPicPr>
          <p:cNvPr id="13" name="Image 4" descr="preencoded.png"/>
          <p:cNvPicPr>
            <a:picLocks noChangeAspect="1"/>
          </p:cNvPicPr>
          <p:nvPr/>
        </p:nvPicPr>
        <p:blipFill>
          <a:blip r:embed="rId7"/>
          <a:stretch>
            <a:fillRect/>
          </a:stretch>
        </p:blipFill>
        <p:spPr>
          <a:xfrm>
            <a:off x="1219293" y="5675874"/>
            <a:ext cx="1024057" cy="1284952"/>
          </a:xfrm>
          <a:prstGeom prst="rect">
            <a:avLst/>
          </a:prstGeom>
        </p:spPr>
      </p:pic>
      <p:sp>
        <p:nvSpPr>
          <p:cNvPr id="14" name="Text 7"/>
          <p:cNvSpPr/>
          <p:nvPr/>
        </p:nvSpPr>
        <p:spPr>
          <a:xfrm>
            <a:off x="2550531" y="6014695"/>
            <a:ext cx="3405307" cy="319921"/>
          </a:xfrm>
          <a:prstGeom prst="rect">
            <a:avLst/>
          </a:prstGeom>
          <a:noFill/>
          <a:ln/>
        </p:spPr>
        <p:txBody>
          <a:bodyPr wrap="none" lIns="0" tIns="0" rIns="0" bIns="0" rtlCol="0" anchor="t"/>
          <a:lstStyle/>
          <a:p>
            <a:pPr marL="0" indent="0" algn="l">
              <a:lnSpc>
                <a:spcPts val="2500"/>
              </a:lnSpc>
              <a:buNone/>
            </a:pPr>
            <a:r>
              <a:rPr lang="en-US" sz="2000" b="1" kern="0" spc="-60" dirty="0">
                <a:solidFill>
                  <a:srgbClr val="2B4150"/>
                </a:solidFill>
                <a:latin typeface="PT Serif" panose="020A0603040505020204" pitchFamily="18" charset="0"/>
                <a:ea typeface="MuseoModerno Bold" pitchFamily="34" charset="-122"/>
                <a:cs typeface="MuseoModerno Bold" pitchFamily="34" charset="-120"/>
              </a:rPr>
              <a:t>Kiểm tra và đánh giá định kỳ</a:t>
            </a:r>
            <a:endParaRPr lang="en-US" sz="2000" dirty="0">
              <a:latin typeface="PT Serif" panose="020A0603040505020204" pitchFamily="18" charset="0"/>
            </a:endParaRPr>
          </a:p>
        </p:txBody>
      </p:sp>
      <p:sp>
        <p:nvSpPr>
          <p:cNvPr id="15" name="Text 8"/>
          <p:cNvSpPr/>
          <p:nvPr/>
        </p:nvSpPr>
        <p:spPr>
          <a:xfrm>
            <a:off x="2550531" y="6297529"/>
            <a:ext cx="8207812" cy="327660"/>
          </a:xfrm>
          <a:prstGeom prst="rect">
            <a:avLst/>
          </a:prstGeom>
          <a:noFill/>
          <a:ln/>
        </p:spPr>
        <p:txBody>
          <a:bodyPr wrap="none" lIns="0" tIns="0" rIns="0" bIns="0" rtlCol="0" anchor="t"/>
          <a:lstStyle/>
          <a:p>
            <a:pPr marL="0" indent="0" algn="l">
              <a:lnSpc>
                <a:spcPts val="2550"/>
              </a:lnSpc>
              <a:buNone/>
            </a:pPr>
            <a:r>
              <a:rPr lang="en-US" sz="1600" kern="0" spc="-32" dirty="0">
                <a:solidFill>
                  <a:srgbClr val="2B4150"/>
                </a:solidFill>
                <a:latin typeface="PT Serif" pitchFamily="34" charset="0"/>
                <a:ea typeface="PT Serif" pitchFamily="34" charset="-122"/>
                <a:cs typeface="PT Serif" pitchFamily="34" charset="-120"/>
              </a:rPr>
              <a:t>Đảm bảo nhân viên tuân thủ quy định an toàn qua các buổi kiểm tra và đánh giá định kỳ.</a:t>
            </a:r>
            <a:endParaRPr lang="en-US" sz="1600" dirty="0"/>
          </a:p>
        </p:txBody>
      </p:sp>
      <p:pic>
        <p:nvPicPr>
          <p:cNvPr id="18" name="Picture 17">
            <a:extLst>
              <a:ext uri="{FF2B5EF4-FFF2-40B4-BE49-F238E27FC236}">
                <a16:creationId xmlns:a16="http://schemas.microsoft.com/office/drawing/2014/main" id="{0CF97729-D657-5EE2-656C-8FC896ED3C26}"/>
              </a:ext>
            </a:extLst>
          </p:cNvPr>
          <p:cNvPicPr>
            <a:picLocks noChangeAspect="1"/>
          </p:cNvPicPr>
          <p:nvPr/>
        </p:nvPicPr>
        <p:blipFill>
          <a:blip r:embed="rId8"/>
          <a:stretch>
            <a:fillRect/>
          </a:stretch>
        </p:blipFill>
        <p:spPr>
          <a:xfrm>
            <a:off x="11730310" y="7372690"/>
            <a:ext cx="2767328" cy="85691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30722" y="2767801"/>
            <a:ext cx="3090624" cy="3090624"/>
          </a:xfrm>
          <a:prstGeom prst="rect">
            <a:avLst/>
          </a:prstGeom>
        </p:spPr>
      </p:pic>
      <p:sp>
        <p:nvSpPr>
          <p:cNvPr id="3" name="Text 0"/>
          <p:cNvSpPr/>
          <p:nvPr/>
        </p:nvSpPr>
        <p:spPr>
          <a:xfrm>
            <a:off x="4451390" y="801886"/>
            <a:ext cx="4942999" cy="354330"/>
          </a:xfrm>
          <a:prstGeom prst="rect">
            <a:avLst/>
          </a:prstGeom>
          <a:noFill/>
          <a:ln/>
        </p:spPr>
        <p:txBody>
          <a:bodyPr wrap="none" lIns="0" tIns="0" rIns="0" bIns="0" rtlCol="0" anchor="t"/>
          <a:lstStyle/>
          <a:p>
            <a:pPr marL="0" indent="0">
              <a:lnSpc>
                <a:spcPts val="2750"/>
              </a:lnSpc>
              <a:buNone/>
            </a:pPr>
            <a:r>
              <a:rPr lang="en-US" sz="2400" b="1" kern="0" spc="-67" dirty="0">
                <a:solidFill>
                  <a:srgbClr val="124E73"/>
                </a:solidFill>
                <a:latin typeface="Montserrat Medium" panose="00000600000000000000" pitchFamily="2" charset="0"/>
                <a:ea typeface="MuseoModerno Bold" pitchFamily="34" charset="-122"/>
                <a:cs typeface="MuseoModerno Bold" pitchFamily="34" charset="-120"/>
              </a:rPr>
              <a:t>3. Xác định và đánh dấu vùng an toàn</a:t>
            </a:r>
            <a:endParaRPr lang="en-US" sz="2400" dirty="0"/>
          </a:p>
        </p:txBody>
      </p:sp>
      <p:sp>
        <p:nvSpPr>
          <p:cNvPr id="4" name="Text 1"/>
          <p:cNvSpPr/>
          <p:nvPr/>
        </p:nvSpPr>
        <p:spPr>
          <a:xfrm>
            <a:off x="4451390" y="1411367"/>
            <a:ext cx="9385221"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5" name="Shape 2"/>
          <p:cNvSpPr/>
          <p:nvPr/>
        </p:nvSpPr>
        <p:spPr>
          <a:xfrm>
            <a:off x="4776311" y="2029420"/>
            <a:ext cx="30480" cy="5398175"/>
          </a:xfrm>
          <a:prstGeom prst="roundRect">
            <a:avLst>
              <a:gd name="adj" fmla="val 312558"/>
            </a:avLst>
          </a:prstGeom>
          <a:solidFill>
            <a:srgbClr val="B9D0DE"/>
          </a:solidFill>
          <a:ln/>
        </p:spPr>
      </p:sp>
      <p:sp>
        <p:nvSpPr>
          <p:cNvPr id="6" name="Shape 3"/>
          <p:cNvSpPr/>
          <p:nvPr/>
        </p:nvSpPr>
        <p:spPr>
          <a:xfrm>
            <a:off x="4536400" y="2284571"/>
            <a:ext cx="510302" cy="510302"/>
          </a:xfrm>
          <a:prstGeom prst="roundRect">
            <a:avLst>
              <a:gd name="adj" fmla="val 18669"/>
            </a:avLst>
          </a:prstGeom>
          <a:solidFill>
            <a:srgbClr val="124E73"/>
          </a:solidFill>
          <a:ln w="7620">
            <a:solidFill>
              <a:srgbClr val="2B678C"/>
            </a:solidFill>
            <a:prstDash val="solid"/>
          </a:ln>
        </p:spPr>
      </p:sp>
      <p:sp>
        <p:nvSpPr>
          <p:cNvPr id="7" name="Text 4"/>
          <p:cNvSpPr/>
          <p:nvPr/>
        </p:nvSpPr>
        <p:spPr>
          <a:xfrm>
            <a:off x="4714161" y="2369582"/>
            <a:ext cx="154781"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1</a:t>
            </a:r>
            <a:endParaRPr lang="en-US" sz="2650" dirty="0"/>
          </a:p>
        </p:txBody>
      </p:sp>
      <p:sp>
        <p:nvSpPr>
          <p:cNvPr id="8" name="Text 5"/>
          <p:cNvSpPr/>
          <p:nvPr/>
        </p:nvSpPr>
        <p:spPr>
          <a:xfrm>
            <a:off x="5245179" y="2256234"/>
            <a:ext cx="8591431"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Xác định vùng nguy hiểm:</a:t>
            </a:r>
            <a:r>
              <a:rPr lang="en-US" sz="1750" kern="0" spc="-36" dirty="0">
                <a:solidFill>
                  <a:srgbClr val="2B4150"/>
                </a:solidFill>
                <a:latin typeface="PT Serif" pitchFamily="34" charset="0"/>
                <a:ea typeface="PT Serif" pitchFamily="34" charset="-122"/>
                <a:cs typeface="PT Serif" pitchFamily="34" charset="-120"/>
              </a:rPr>
              <a:t> Khu vực có máy móc, bộ phận chuyển động và nguy cơ rò rỉ chất lỏng cần được xác định dựa trên yếu tố nguy hiểm cụ thể.</a:t>
            </a:r>
            <a:endParaRPr lang="en-US" sz="1750" dirty="0"/>
          </a:p>
        </p:txBody>
      </p:sp>
      <p:sp>
        <p:nvSpPr>
          <p:cNvPr id="9" name="Shape 6"/>
          <p:cNvSpPr/>
          <p:nvPr/>
        </p:nvSpPr>
        <p:spPr>
          <a:xfrm>
            <a:off x="4536400" y="3690818"/>
            <a:ext cx="510302" cy="510302"/>
          </a:xfrm>
          <a:prstGeom prst="roundRect">
            <a:avLst>
              <a:gd name="adj" fmla="val 18669"/>
            </a:avLst>
          </a:prstGeom>
          <a:solidFill>
            <a:srgbClr val="124E73"/>
          </a:solidFill>
          <a:ln w="7620">
            <a:solidFill>
              <a:srgbClr val="2B678C"/>
            </a:solidFill>
            <a:prstDash val="solid"/>
          </a:ln>
        </p:spPr>
      </p:sp>
      <p:sp>
        <p:nvSpPr>
          <p:cNvPr id="10" name="Text 7"/>
          <p:cNvSpPr/>
          <p:nvPr/>
        </p:nvSpPr>
        <p:spPr>
          <a:xfrm>
            <a:off x="4699992" y="3775829"/>
            <a:ext cx="18311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2</a:t>
            </a:r>
            <a:endParaRPr lang="en-US" sz="2650" dirty="0"/>
          </a:p>
        </p:txBody>
      </p:sp>
      <p:sp>
        <p:nvSpPr>
          <p:cNvPr id="11" name="Text 8"/>
          <p:cNvSpPr/>
          <p:nvPr/>
        </p:nvSpPr>
        <p:spPr>
          <a:xfrm>
            <a:off x="5245179" y="3662482"/>
            <a:ext cx="8591431"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Đánh dấu rõ ràng</a:t>
            </a:r>
            <a:r>
              <a:rPr lang="en-US" sz="1750" kern="0" spc="-36" dirty="0">
                <a:solidFill>
                  <a:srgbClr val="2B4150"/>
                </a:solidFill>
                <a:latin typeface="PT Serif" pitchFamily="34" charset="0"/>
                <a:ea typeface="PT Serif" pitchFamily="34" charset="-122"/>
                <a:cs typeface="PT Serif" pitchFamily="34" charset="-120"/>
              </a:rPr>
              <a:t>: Sử dụng biển báo, dây chắn, hoặc sơn màu nổi bật để người lao động dễ nhận biết và tránh xa các khu vực nguy hiểm.</a:t>
            </a:r>
            <a:endParaRPr lang="en-US" sz="1750" dirty="0"/>
          </a:p>
        </p:txBody>
      </p:sp>
      <p:sp>
        <p:nvSpPr>
          <p:cNvPr id="12" name="Shape 9"/>
          <p:cNvSpPr/>
          <p:nvPr/>
        </p:nvSpPr>
        <p:spPr>
          <a:xfrm>
            <a:off x="4536400" y="5097066"/>
            <a:ext cx="510302" cy="510302"/>
          </a:xfrm>
          <a:prstGeom prst="roundRect">
            <a:avLst>
              <a:gd name="adj" fmla="val 18669"/>
            </a:avLst>
          </a:prstGeom>
          <a:solidFill>
            <a:srgbClr val="124E73"/>
          </a:solidFill>
          <a:ln w="7620">
            <a:solidFill>
              <a:srgbClr val="2B678C"/>
            </a:solidFill>
            <a:prstDash val="solid"/>
          </a:ln>
        </p:spPr>
      </p:sp>
      <p:sp>
        <p:nvSpPr>
          <p:cNvPr id="13" name="Text 10"/>
          <p:cNvSpPr/>
          <p:nvPr/>
        </p:nvSpPr>
        <p:spPr>
          <a:xfrm>
            <a:off x="4699278" y="5182076"/>
            <a:ext cx="18442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3</a:t>
            </a:r>
            <a:endParaRPr lang="en-US" sz="2650" dirty="0"/>
          </a:p>
        </p:txBody>
      </p:sp>
      <p:sp>
        <p:nvSpPr>
          <p:cNvPr id="14" name="Text 11"/>
          <p:cNvSpPr/>
          <p:nvPr/>
        </p:nvSpPr>
        <p:spPr>
          <a:xfrm>
            <a:off x="5245179" y="5068729"/>
            <a:ext cx="8591431"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Lắp đặt rào chắn</a:t>
            </a:r>
            <a:r>
              <a:rPr lang="en-US" sz="1750" kern="0" spc="-36" dirty="0">
                <a:solidFill>
                  <a:srgbClr val="2B4150"/>
                </a:solidFill>
                <a:latin typeface="PT Serif" pitchFamily="34" charset="0"/>
                <a:ea typeface="PT Serif" pitchFamily="34" charset="-122"/>
                <a:cs typeface="PT Serif" pitchFamily="34" charset="-120"/>
              </a:rPr>
              <a:t>: Bảo vệ khu vực nguy hiểm bằng rào chắn hoặc hàng rào để ngăn ngừa nhân viên vào các khu vực có nguy cơ cao.</a:t>
            </a:r>
            <a:endParaRPr lang="en-US" sz="1750" dirty="0"/>
          </a:p>
        </p:txBody>
      </p:sp>
      <p:sp>
        <p:nvSpPr>
          <p:cNvPr id="15" name="Shape 12"/>
          <p:cNvSpPr/>
          <p:nvPr/>
        </p:nvSpPr>
        <p:spPr>
          <a:xfrm>
            <a:off x="4536400" y="6503313"/>
            <a:ext cx="510302" cy="510302"/>
          </a:xfrm>
          <a:prstGeom prst="roundRect">
            <a:avLst>
              <a:gd name="adj" fmla="val 18669"/>
            </a:avLst>
          </a:prstGeom>
          <a:solidFill>
            <a:srgbClr val="124E73"/>
          </a:solidFill>
          <a:ln w="7620">
            <a:solidFill>
              <a:srgbClr val="2B678C"/>
            </a:solidFill>
            <a:prstDash val="solid"/>
          </a:ln>
        </p:spPr>
      </p:sp>
      <p:sp>
        <p:nvSpPr>
          <p:cNvPr id="16" name="Text 13"/>
          <p:cNvSpPr/>
          <p:nvPr/>
        </p:nvSpPr>
        <p:spPr>
          <a:xfrm>
            <a:off x="4685348" y="6588323"/>
            <a:ext cx="21228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4</a:t>
            </a:r>
            <a:endParaRPr lang="en-US" sz="2650" dirty="0"/>
          </a:p>
        </p:txBody>
      </p:sp>
      <p:sp>
        <p:nvSpPr>
          <p:cNvPr id="17" name="Text 14"/>
          <p:cNvSpPr/>
          <p:nvPr/>
        </p:nvSpPr>
        <p:spPr>
          <a:xfrm>
            <a:off x="5245179" y="6474976"/>
            <a:ext cx="8591431"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Cập nhật và kiểm tra định kỳ</a:t>
            </a:r>
            <a:r>
              <a:rPr lang="en-US" sz="1750" kern="0" spc="-36" dirty="0">
                <a:solidFill>
                  <a:srgbClr val="2B4150"/>
                </a:solidFill>
                <a:latin typeface="PT Serif" pitchFamily="34" charset="0"/>
                <a:ea typeface="PT Serif" pitchFamily="34" charset="-122"/>
                <a:cs typeface="PT Serif" pitchFamily="34" charset="-120"/>
              </a:rPr>
              <a:t>: Thường xuyên kiểm tra và điều chỉnh các khu vực an toàn để đảm bảo phù hợp với môi trường làm việc.</a:t>
            </a:r>
            <a:endParaRPr lang="en-US" sz="1750" dirty="0"/>
          </a:p>
        </p:txBody>
      </p:sp>
      <p:pic>
        <p:nvPicPr>
          <p:cNvPr id="18" name="Picture 17">
            <a:extLst>
              <a:ext uri="{FF2B5EF4-FFF2-40B4-BE49-F238E27FC236}">
                <a16:creationId xmlns:a16="http://schemas.microsoft.com/office/drawing/2014/main" id="{3AFD1406-E888-1A98-E161-0F1BD6B039B7}"/>
              </a:ext>
            </a:extLst>
          </p:cNvPr>
          <p:cNvPicPr>
            <a:picLocks noChangeAspect="1"/>
          </p:cNvPicPr>
          <p:nvPr/>
        </p:nvPicPr>
        <p:blipFill>
          <a:blip r:embed="rId4"/>
          <a:stretch>
            <a:fillRect/>
          </a:stretch>
        </p:blipFill>
        <p:spPr>
          <a:xfrm>
            <a:off x="11730310" y="7372690"/>
            <a:ext cx="2767328" cy="85691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407013" y="3840396"/>
            <a:ext cx="3090624" cy="3090624"/>
          </a:xfrm>
          <a:prstGeom prst="rect">
            <a:avLst/>
          </a:prstGeom>
        </p:spPr>
      </p:pic>
      <p:sp>
        <p:nvSpPr>
          <p:cNvPr id="3" name="Shape 0"/>
          <p:cNvSpPr/>
          <p:nvPr/>
        </p:nvSpPr>
        <p:spPr>
          <a:xfrm>
            <a:off x="864128" y="2672548"/>
            <a:ext cx="9385221" cy="30480"/>
          </a:xfrm>
          <a:prstGeom prst="roundRect">
            <a:avLst>
              <a:gd name="adj" fmla="val 312558"/>
            </a:avLst>
          </a:prstGeom>
          <a:solidFill>
            <a:srgbClr val="B9D0DE"/>
          </a:solidFill>
          <a:ln/>
        </p:spPr>
      </p:sp>
      <p:sp>
        <p:nvSpPr>
          <p:cNvPr id="6" name="Text 3"/>
          <p:cNvSpPr/>
          <p:nvPr/>
        </p:nvSpPr>
        <p:spPr>
          <a:xfrm>
            <a:off x="3252192" y="2182130"/>
            <a:ext cx="4468297" cy="354330"/>
          </a:xfrm>
          <a:prstGeom prst="rect">
            <a:avLst/>
          </a:prstGeom>
          <a:noFill/>
          <a:ln/>
        </p:spPr>
        <p:txBody>
          <a:bodyPr wrap="none" lIns="0" tIns="0" rIns="0" bIns="0" rtlCol="0" anchor="t"/>
          <a:lstStyle/>
          <a:p>
            <a:pPr marL="0" indent="0" algn="ctr">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4. Sử dụng thiết bị bảo hộ cá nhân</a:t>
            </a:r>
            <a:endParaRPr lang="en-US" sz="2200" dirty="0"/>
          </a:p>
        </p:txBody>
      </p:sp>
      <p:sp>
        <p:nvSpPr>
          <p:cNvPr id="7" name="Text 4"/>
          <p:cNvSpPr/>
          <p:nvPr/>
        </p:nvSpPr>
        <p:spPr>
          <a:xfrm>
            <a:off x="1020604" y="3288387"/>
            <a:ext cx="8931593" cy="362903"/>
          </a:xfrm>
          <a:prstGeom prst="rect">
            <a:avLst/>
          </a:prstGeom>
          <a:noFill/>
          <a:ln/>
        </p:spPr>
        <p:txBody>
          <a:bodyPr wrap="none" lIns="0" tIns="0" rIns="0" bIns="0" rtlCol="0" anchor="t"/>
          <a:lstStyle/>
          <a:p>
            <a:pPr marL="0" indent="0" algn="ctr">
              <a:lnSpc>
                <a:spcPts val="2850"/>
              </a:lnSpc>
              <a:buNone/>
            </a:pPr>
            <a:endParaRPr lang="en-US" sz="1750" dirty="0"/>
          </a:p>
        </p:txBody>
      </p:sp>
      <p:sp>
        <p:nvSpPr>
          <p:cNvPr id="8" name="Text 5"/>
          <p:cNvSpPr/>
          <p:nvPr/>
        </p:nvSpPr>
        <p:spPr>
          <a:xfrm>
            <a:off x="1020543" y="3501236"/>
            <a:ext cx="893159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Găng tay:</a:t>
            </a:r>
            <a:r>
              <a:rPr lang="en-US" sz="1750" kern="0" spc="-36" dirty="0">
                <a:solidFill>
                  <a:srgbClr val="2B4150"/>
                </a:solidFill>
                <a:latin typeface="PT Serif" pitchFamily="34" charset="0"/>
                <a:ea typeface="PT Serif" pitchFamily="34" charset="-122"/>
                <a:cs typeface="PT Serif" pitchFamily="34" charset="-120"/>
              </a:rPr>
              <a:t> giúp bảo vệ tay khỏi hóa chất độc hại hoặc vật sắc nhọn</a:t>
            </a:r>
            <a:endParaRPr lang="en-US" sz="1750" dirty="0"/>
          </a:p>
        </p:txBody>
      </p:sp>
      <p:sp>
        <p:nvSpPr>
          <p:cNvPr id="9" name="Text 6"/>
          <p:cNvSpPr/>
          <p:nvPr/>
        </p:nvSpPr>
        <p:spPr>
          <a:xfrm>
            <a:off x="1020604" y="4229576"/>
            <a:ext cx="1083645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Kính </a:t>
            </a:r>
            <a:r>
              <a:rPr lang="en-US" sz="1750" kern="0" spc="-36" dirty="0">
                <a:solidFill>
                  <a:srgbClr val="2B4150"/>
                </a:solidFill>
                <a:latin typeface="PT Serif" pitchFamily="34" charset="0"/>
                <a:ea typeface="PT Serif" pitchFamily="34" charset="-122"/>
                <a:cs typeface="PT Serif" pitchFamily="34" charset="-120"/>
              </a:rPr>
              <a:t>bảo hộ ngăn chặn bụi bẩn và chất lỏng có thể bắn vào mắt trong quá trình vận hành máy.</a:t>
            </a:r>
            <a:endParaRPr lang="en-US" sz="1750" dirty="0"/>
          </a:p>
        </p:txBody>
      </p:sp>
      <p:sp>
        <p:nvSpPr>
          <p:cNvPr id="10" name="Text 7"/>
          <p:cNvSpPr/>
          <p:nvPr/>
        </p:nvSpPr>
        <p:spPr>
          <a:xfrm>
            <a:off x="1020604" y="5034677"/>
            <a:ext cx="1083645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Mặt nạ </a:t>
            </a:r>
            <a:r>
              <a:rPr lang="en-US" sz="1750" kern="0" spc="-36" dirty="0">
                <a:solidFill>
                  <a:srgbClr val="2B4150"/>
                </a:solidFill>
                <a:latin typeface="PT Serif" pitchFamily="34" charset="0"/>
                <a:ea typeface="PT Serif" pitchFamily="34" charset="-122"/>
                <a:cs typeface="PT Serif" pitchFamily="34" charset="-120"/>
              </a:rPr>
              <a:t>bảo vệ hô hấp là cần thiết khi làm việc với các chất dễ bay hơi hoặc khi có nguy cơ hít phải bụi bẩn.</a:t>
            </a:r>
            <a:endParaRPr lang="en-US" sz="1750" dirty="0"/>
          </a:p>
        </p:txBody>
      </p:sp>
      <p:sp>
        <p:nvSpPr>
          <p:cNvPr id="11" name="Text 8"/>
          <p:cNvSpPr/>
          <p:nvPr/>
        </p:nvSpPr>
        <p:spPr>
          <a:xfrm>
            <a:off x="1020604" y="5839778"/>
            <a:ext cx="1083645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Giày </a:t>
            </a:r>
            <a:r>
              <a:rPr lang="en-US" sz="1750" kern="0" spc="-36" dirty="0">
                <a:solidFill>
                  <a:srgbClr val="2B4150"/>
                </a:solidFill>
                <a:latin typeface="PT Serif" pitchFamily="34" charset="0"/>
                <a:ea typeface="PT Serif" pitchFamily="34" charset="-122"/>
                <a:cs typeface="PT Serif" pitchFamily="34" charset="-120"/>
              </a:rPr>
              <a:t>bảo hộ với đế chống trượt cũng giúp người lao động giữ được sự ổn định và tránh ngã khi làm việc.</a:t>
            </a:r>
            <a:endParaRPr lang="en-US" sz="1750" dirty="0"/>
          </a:p>
        </p:txBody>
      </p:sp>
      <p:pic>
        <p:nvPicPr>
          <p:cNvPr id="13" name="Picture 12">
            <a:extLst>
              <a:ext uri="{FF2B5EF4-FFF2-40B4-BE49-F238E27FC236}">
                <a16:creationId xmlns:a16="http://schemas.microsoft.com/office/drawing/2014/main" id="{6428E8A7-3B14-54F5-DB1B-B6B52F96FCB8}"/>
              </a:ext>
            </a:extLst>
          </p:cNvPr>
          <p:cNvPicPr>
            <a:picLocks noChangeAspect="1"/>
          </p:cNvPicPr>
          <p:nvPr/>
        </p:nvPicPr>
        <p:blipFill>
          <a:blip r:embed="rId4"/>
          <a:stretch>
            <a:fillRect/>
          </a:stretch>
        </p:blipFill>
        <p:spPr>
          <a:xfrm>
            <a:off x="11730310" y="7372690"/>
            <a:ext cx="2767328" cy="85691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623829" y="2826008"/>
            <a:ext cx="3678734" cy="3678734"/>
          </a:xfrm>
          <a:prstGeom prst="rect">
            <a:avLst/>
          </a:prstGeom>
        </p:spPr>
      </p:pic>
      <p:sp>
        <p:nvSpPr>
          <p:cNvPr id="3" name="Shape 0"/>
          <p:cNvSpPr/>
          <p:nvPr/>
        </p:nvSpPr>
        <p:spPr>
          <a:xfrm>
            <a:off x="1097161" y="1731884"/>
            <a:ext cx="9415463" cy="30480"/>
          </a:xfrm>
          <a:prstGeom prst="roundRect">
            <a:avLst>
              <a:gd name="adj" fmla="val 306597"/>
            </a:avLst>
          </a:prstGeom>
          <a:solidFill>
            <a:srgbClr val="B9D0DE"/>
          </a:solidFill>
          <a:ln/>
        </p:spPr>
      </p:sp>
      <p:sp>
        <p:nvSpPr>
          <p:cNvPr id="6" name="Text 3"/>
          <p:cNvSpPr/>
          <p:nvPr/>
        </p:nvSpPr>
        <p:spPr>
          <a:xfrm>
            <a:off x="3278267" y="1269692"/>
            <a:ext cx="4416147" cy="347663"/>
          </a:xfrm>
          <a:prstGeom prst="rect">
            <a:avLst/>
          </a:prstGeom>
          <a:noFill/>
          <a:ln/>
        </p:spPr>
        <p:txBody>
          <a:bodyPr wrap="none" lIns="0" tIns="0" rIns="0" bIns="0" rtlCol="0" anchor="t"/>
          <a:lstStyle/>
          <a:p>
            <a:pPr marL="0" indent="0" algn="ctr">
              <a:lnSpc>
                <a:spcPts val="2700"/>
              </a:lnSpc>
              <a:buNone/>
            </a:pPr>
            <a:r>
              <a:rPr lang="en-US" sz="2150" b="1" kern="0" spc="-66" dirty="0">
                <a:solidFill>
                  <a:srgbClr val="2B4150"/>
                </a:solidFill>
                <a:latin typeface="Montserrat Medium" panose="00000600000000000000" pitchFamily="2" charset="0"/>
                <a:ea typeface="MuseoModerno Bold" pitchFamily="34" charset="-122"/>
                <a:cs typeface="MuseoModerno Bold" pitchFamily="34" charset="-120"/>
              </a:rPr>
              <a:t>5. Quy trình khẩn cấp và phản ứng</a:t>
            </a:r>
            <a:endParaRPr lang="en-US" sz="2150" dirty="0"/>
          </a:p>
        </p:txBody>
      </p:sp>
      <p:sp>
        <p:nvSpPr>
          <p:cNvPr id="7" name="Shape 4"/>
          <p:cNvSpPr/>
          <p:nvPr/>
        </p:nvSpPr>
        <p:spPr>
          <a:xfrm>
            <a:off x="1097161" y="2500670"/>
            <a:ext cx="30480" cy="4938474"/>
          </a:xfrm>
          <a:prstGeom prst="roundRect">
            <a:avLst>
              <a:gd name="adj" fmla="val 306597"/>
            </a:avLst>
          </a:prstGeom>
          <a:solidFill>
            <a:srgbClr val="B9D0DE"/>
          </a:solidFill>
          <a:ln/>
        </p:spPr>
      </p:sp>
      <p:sp>
        <p:nvSpPr>
          <p:cNvPr id="8" name="Shape 5"/>
          <p:cNvSpPr/>
          <p:nvPr/>
        </p:nvSpPr>
        <p:spPr>
          <a:xfrm>
            <a:off x="862132" y="2750939"/>
            <a:ext cx="500539" cy="500539"/>
          </a:xfrm>
          <a:prstGeom prst="roundRect">
            <a:avLst>
              <a:gd name="adj" fmla="val 18670"/>
            </a:avLst>
          </a:prstGeom>
          <a:solidFill>
            <a:srgbClr val="124E73"/>
          </a:solidFill>
          <a:ln w="7620">
            <a:solidFill>
              <a:srgbClr val="2B678C"/>
            </a:solidFill>
            <a:prstDash val="solid"/>
          </a:ln>
        </p:spPr>
      </p:sp>
      <p:sp>
        <p:nvSpPr>
          <p:cNvPr id="9" name="Text 6"/>
          <p:cNvSpPr/>
          <p:nvPr/>
        </p:nvSpPr>
        <p:spPr>
          <a:xfrm>
            <a:off x="1036439" y="2834283"/>
            <a:ext cx="151805" cy="333732"/>
          </a:xfrm>
          <a:prstGeom prst="rect">
            <a:avLst/>
          </a:prstGeom>
          <a:noFill/>
          <a:ln/>
        </p:spPr>
        <p:txBody>
          <a:bodyPr wrap="none" lIns="0" tIns="0" rIns="0" bIns="0" rtlCol="0" anchor="t"/>
          <a:lstStyle/>
          <a:p>
            <a:pPr marL="0" indent="0" algn="ctr">
              <a:lnSpc>
                <a:spcPts val="2600"/>
              </a:lnSpc>
              <a:buNone/>
            </a:pPr>
            <a:r>
              <a:rPr lang="en-US" sz="2600" b="1" kern="0" spc="-79" dirty="0">
                <a:solidFill>
                  <a:srgbClr val="FFFFFF"/>
                </a:solidFill>
                <a:latin typeface="Montserrat Medium" panose="00000600000000000000" pitchFamily="2" charset="0"/>
                <a:ea typeface="MuseoModerno Bold" pitchFamily="34" charset="-122"/>
                <a:cs typeface="MuseoModerno Bold" pitchFamily="34" charset="-120"/>
              </a:rPr>
              <a:t>1</a:t>
            </a:r>
            <a:endParaRPr lang="en-US" sz="2600" dirty="0"/>
          </a:p>
        </p:txBody>
      </p:sp>
      <p:sp>
        <p:nvSpPr>
          <p:cNvPr id="10" name="Text 7"/>
          <p:cNvSpPr/>
          <p:nvPr/>
        </p:nvSpPr>
        <p:spPr>
          <a:xfrm>
            <a:off x="1557337" y="2834282"/>
            <a:ext cx="9768601" cy="711994"/>
          </a:xfrm>
          <a:prstGeom prst="rect">
            <a:avLst/>
          </a:prstGeom>
          <a:noFill/>
          <a:ln/>
        </p:spPr>
        <p:txBody>
          <a:bodyPr wrap="square" lIns="0" tIns="0" rIns="0" bIns="0" rtlCol="0" anchor="t"/>
          <a:lstStyle/>
          <a:p>
            <a:pPr marL="0" indent="0" algn="l">
              <a:lnSpc>
                <a:spcPts val="2800"/>
              </a:lnSpc>
              <a:buNone/>
            </a:pPr>
            <a:r>
              <a:rPr lang="en-US" sz="1750" b="1" kern="0" spc="-35" dirty="0">
                <a:solidFill>
                  <a:srgbClr val="2B4150"/>
                </a:solidFill>
                <a:latin typeface="PT Serif" pitchFamily="34" charset="0"/>
                <a:ea typeface="PT Serif" pitchFamily="34" charset="-122"/>
                <a:cs typeface="PT Serif" pitchFamily="34" charset="-120"/>
              </a:rPr>
              <a:t>Phát hiện sự cố</a:t>
            </a:r>
            <a:r>
              <a:rPr lang="en-US" sz="1750" kern="0" spc="-35" dirty="0">
                <a:solidFill>
                  <a:srgbClr val="2B4150"/>
                </a:solidFill>
                <a:latin typeface="PT Serif" pitchFamily="34" charset="0"/>
                <a:ea typeface="PT Serif" pitchFamily="34" charset="-122"/>
                <a:cs typeface="PT Serif" pitchFamily="34" charset="-120"/>
              </a:rPr>
              <a:t>: Ngừng máy ngay lập tức và báo cáo sự cố cho quản lý hoặc bộ phận an toàn.</a:t>
            </a:r>
            <a:endParaRPr lang="en-US" sz="1750" dirty="0"/>
          </a:p>
        </p:txBody>
      </p:sp>
      <p:sp>
        <p:nvSpPr>
          <p:cNvPr id="11" name="Shape 8"/>
          <p:cNvSpPr/>
          <p:nvPr/>
        </p:nvSpPr>
        <p:spPr>
          <a:xfrm>
            <a:off x="862131" y="3951106"/>
            <a:ext cx="500539" cy="500539"/>
          </a:xfrm>
          <a:prstGeom prst="roundRect">
            <a:avLst>
              <a:gd name="adj" fmla="val 18670"/>
            </a:avLst>
          </a:prstGeom>
          <a:solidFill>
            <a:srgbClr val="124E73"/>
          </a:solidFill>
          <a:ln w="7620">
            <a:solidFill>
              <a:srgbClr val="2B678C"/>
            </a:solidFill>
            <a:prstDash val="solid"/>
          </a:ln>
        </p:spPr>
      </p:sp>
      <p:sp>
        <p:nvSpPr>
          <p:cNvPr id="12" name="Text 9"/>
          <p:cNvSpPr/>
          <p:nvPr/>
        </p:nvSpPr>
        <p:spPr>
          <a:xfrm>
            <a:off x="1022627" y="4034450"/>
            <a:ext cx="179546" cy="333732"/>
          </a:xfrm>
          <a:prstGeom prst="rect">
            <a:avLst/>
          </a:prstGeom>
          <a:noFill/>
          <a:ln/>
        </p:spPr>
        <p:txBody>
          <a:bodyPr wrap="none" lIns="0" tIns="0" rIns="0" bIns="0" rtlCol="0" anchor="t"/>
          <a:lstStyle/>
          <a:p>
            <a:pPr marL="0" indent="0" algn="ctr">
              <a:lnSpc>
                <a:spcPts val="2600"/>
              </a:lnSpc>
              <a:buNone/>
            </a:pPr>
            <a:r>
              <a:rPr lang="en-US" sz="2600" b="1" kern="0" spc="-79" dirty="0">
                <a:solidFill>
                  <a:srgbClr val="FFFFFF"/>
                </a:solidFill>
                <a:latin typeface="Montserrat Medium" panose="00000600000000000000" pitchFamily="2" charset="0"/>
                <a:ea typeface="MuseoModerno Bold" pitchFamily="34" charset="-122"/>
                <a:cs typeface="MuseoModerno Bold" pitchFamily="34" charset="-120"/>
              </a:rPr>
              <a:t>2</a:t>
            </a:r>
            <a:endParaRPr lang="en-US" sz="2600" dirty="0"/>
          </a:p>
        </p:txBody>
      </p:sp>
      <p:sp>
        <p:nvSpPr>
          <p:cNvPr id="13" name="Text 10"/>
          <p:cNvSpPr/>
          <p:nvPr/>
        </p:nvSpPr>
        <p:spPr>
          <a:xfrm>
            <a:off x="1557337" y="4012185"/>
            <a:ext cx="8636794" cy="355997"/>
          </a:xfrm>
          <a:prstGeom prst="rect">
            <a:avLst/>
          </a:prstGeom>
          <a:noFill/>
          <a:ln/>
        </p:spPr>
        <p:txBody>
          <a:bodyPr wrap="none" lIns="0" tIns="0" rIns="0" bIns="0" rtlCol="0" anchor="t"/>
          <a:lstStyle/>
          <a:p>
            <a:pPr marL="0" indent="0" algn="l">
              <a:lnSpc>
                <a:spcPts val="2800"/>
              </a:lnSpc>
              <a:buNone/>
            </a:pPr>
            <a:r>
              <a:rPr lang="en-US" sz="1750" b="1" kern="0" spc="-35" dirty="0">
                <a:solidFill>
                  <a:srgbClr val="2B4150"/>
                </a:solidFill>
                <a:latin typeface="PT Serif" pitchFamily="34" charset="0"/>
                <a:ea typeface="PT Serif" pitchFamily="34" charset="-122"/>
                <a:cs typeface="PT Serif" pitchFamily="34" charset="-120"/>
              </a:rPr>
              <a:t>Sử dụng thiết bị báo động</a:t>
            </a:r>
            <a:r>
              <a:rPr lang="en-US" sz="1750" kern="0" spc="-35" dirty="0">
                <a:solidFill>
                  <a:srgbClr val="2B4150"/>
                </a:solidFill>
                <a:latin typeface="PT Serif" pitchFamily="34" charset="0"/>
                <a:ea typeface="PT Serif" pitchFamily="34" charset="-122"/>
                <a:cs typeface="PT Serif" pitchFamily="34" charset="-120"/>
              </a:rPr>
              <a:t>: Thông báo cho khu vực xung quanh về tình huống khẩn cấp.</a:t>
            </a:r>
            <a:endParaRPr lang="en-US" sz="1750" dirty="0"/>
          </a:p>
        </p:txBody>
      </p:sp>
      <p:sp>
        <p:nvSpPr>
          <p:cNvPr id="14" name="Shape 11"/>
          <p:cNvSpPr/>
          <p:nvPr/>
        </p:nvSpPr>
        <p:spPr>
          <a:xfrm>
            <a:off x="862132" y="5153382"/>
            <a:ext cx="500539" cy="500539"/>
          </a:xfrm>
          <a:prstGeom prst="roundRect">
            <a:avLst>
              <a:gd name="adj" fmla="val 18670"/>
            </a:avLst>
          </a:prstGeom>
          <a:solidFill>
            <a:srgbClr val="124E73"/>
          </a:solidFill>
          <a:ln w="7620">
            <a:solidFill>
              <a:srgbClr val="2B678C"/>
            </a:solidFill>
            <a:prstDash val="solid"/>
          </a:ln>
        </p:spPr>
      </p:sp>
      <p:sp>
        <p:nvSpPr>
          <p:cNvPr id="15" name="Text 12"/>
          <p:cNvSpPr/>
          <p:nvPr/>
        </p:nvSpPr>
        <p:spPr>
          <a:xfrm>
            <a:off x="1021913" y="5236726"/>
            <a:ext cx="180856" cy="333732"/>
          </a:xfrm>
          <a:prstGeom prst="rect">
            <a:avLst/>
          </a:prstGeom>
          <a:noFill/>
          <a:ln/>
        </p:spPr>
        <p:txBody>
          <a:bodyPr wrap="none" lIns="0" tIns="0" rIns="0" bIns="0" rtlCol="0" anchor="t"/>
          <a:lstStyle/>
          <a:p>
            <a:pPr marL="0" indent="0" algn="ctr">
              <a:lnSpc>
                <a:spcPts val="2600"/>
              </a:lnSpc>
              <a:buNone/>
            </a:pPr>
            <a:r>
              <a:rPr lang="en-US" sz="2600" b="1" kern="0" spc="-79" dirty="0">
                <a:solidFill>
                  <a:srgbClr val="FFFFFF"/>
                </a:solidFill>
                <a:latin typeface="Montserrat Medium" panose="00000600000000000000" pitchFamily="2" charset="0"/>
                <a:ea typeface="MuseoModerno Bold" pitchFamily="34" charset="-122"/>
                <a:cs typeface="MuseoModerno Bold" pitchFamily="34" charset="-120"/>
              </a:rPr>
              <a:t>3</a:t>
            </a:r>
            <a:endParaRPr lang="en-US" sz="2600" dirty="0"/>
          </a:p>
        </p:txBody>
      </p:sp>
      <p:sp>
        <p:nvSpPr>
          <p:cNvPr id="16" name="Text 13"/>
          <p:cNvSpPr/>
          <p:nvPr/>
        </p:nvSpPr>
        <p:spPr>
          <a:xfrm>
            <a:off x="1557337" y="5236726"/>
            <a:ext cx="9768601" cy="711994"/>
          </a:xfrm>
          <a:prstGeom prst="rect">
            <a:avLst/>
          </a:prstGeom>
          <a:noFill/>
          <a:ln/>
        </p:spPr>
        <p:txBody>
          <a:bodyPr wrap="square" lIns="0" tIns="0" rIns="0" bIns="0" rtlCol="0" anchor="t"/>
          <a:lstStyle/>
          <a:p>
            <a:pPr marL="0" indent="0" algn="l">
              <a:lnSpc>
                <a:spcPts val="2800"/>
              </a:lnSpc>
              <a:buNone/>
            </a:pPr>
            <a:r>
              <a:rPr lang="en-US" sz="1750" b="1" kern="0" spc="-35" dirty="0">
                <a:solidFill>
                  <a:srgbClr val="2B4150"/>
                </a:solidFill>
                <a:latin typeface="PT Serif" pitchFamily="34" charset="0"/>
                <a:ea typeface="PT Serif" pitchFamily="34" charset="-122"/>
                <a:cs typeface="PT Serif" pitchFamily="34" charset="-120"/>
              </a:rPr>
              <a:t>Sơ cứu và xử lý</a:t>
            </a:r>
            <a:r>
              <a:rPr lang="en-US" sz="1750" kern="0" spc="-35" dirty="0">
                <a:solidFill>
                  <a:srgbClr val="2B4150"/>
                </a:solidFill>
                <a:latin typeface="PT Serif" pitchFamily="34" charset="0"/>
                <a:ea typeface="PT Serif" pitchFamily="34" charset="-122"/>
                <a:cs typeface="PT Serif" pitchFamily="34" charset="-120"/>
              </a:rPr>
              <a:t>: Thực hiện sơ cứu nếu có thương tích và áp dụng biện pháp kiểm soát tình hình.</a:t>
            </a:r>
            <a:endParaRPr lang="en-US" sz="1750" dirty="0"/>
          </a:p>
        </p:txBody>
      </p:sp>
      <p:sp>
        <p:nvSpPr>
          <p:cNvPr id="17" name="Shape 14"/>
          <p:cNvSpPr/>
          <p:nvPr/>
        </p:nvSpPr>
        <p:spPr>
          <a:xfrm>
            <a:off x="862132" y="6355062"/>
            <a:ext cx="500539" cy="500539"/>
          </a:xfrm>
          <a:prstGeom prst="roundRect">
            <a:avLst>
              <a:gd name="adj" fmla="val 18670"/>
            </a:avLst>
          </a:prstGeom>
          <a:solidFill>
            <a:srgbClr val="124E73"/>
          </a:solidFill>
          <a:ln w="7620">
            <a:solidFill>
              <a:srgbClr val="2B678C"/>
            </a:solidFill>
            <a:prstDash val="solid"/>
          </a:ln>
        </p:spPr>
      </p:sp>
      <p:sp>
        <p:nvSpPr>
          <p:cNvPr id="18" name="Text 15"/>
          <p:cNvSpPr/>
          <p:nvPr/>
        </p:nvSpPr>
        <p:spPr>
          <a:xfrm>
            <a:off x="1008221" y="6438406"/>
            <a:ext cx="208240" cy="333732"/>
          </a:xfrm>
          <a:prstGeom prst="rect">
            <a:avLst/>
          </a:prstGeom>
          <a:noFill/>
          <a:ln/>
        </p:spPr>
        <p:txBody>
          <a:bodyPr wrap="none" lIns="0" tIns="0" rIns="0" bIns="0" rtlCol="0" anchor="t"/>
          <a:lstStyle/>
          <a:p>
            <a:pPr marL="0" indent="0" algn="ctr">
              <a:lnSpc>
                <a:spcPts val="2600"/>
              </a:lnSpc>
              <a:buNone/>
            </a:pPr>
            <a:r>
              <a:rPr lang="en-US" sz="2600" b="1" kern="0" spc="-79" dirty="0">
                <a:solidFill>
                  <a:srgbClr val="FFFFFF"/>
                </a:solidFill>
                <a:latin typeface="Montserrat Medium" panose="00000600000000000000" pitchFamily="2" charset="0"/>
                <a:ea typeface="MuseoModerno Bold" pitchFamily="34" charset="-122"/>
                <a:cs typeface="MuseoModerno Bold" pitchFamily="34" charset="-120"/>
              </a:rPr>
              <a:t>4</a:t>
            </a:r>
            <a:endParaRPr lang="en-US" sz="2600" dirty="0"/>
          </a:p>
        </p:txBody>
      </p:sp>
      <p:sp>
        <p:nvSpPr>
          <p:cNvPr id="19" name="Text 16"/>
          <p:cNvSpPr/>
          <p:nvPr/>
        </p:nvSpPr>
        <p:spPr>
          <a:xfrm>
            <a:off x="1557337" y="6438406"/>
            <a:ext cx="12064841" cy="711994"/>
          </a:xfrm>
          <a:prstGeom prst="rect">
            <a:avLst/>
          </a:prstGeom>
          <a:noFill/>
          <a:ln/>
        </p:spPr>
        <p:txBody>
          <a:bodyPr wrap="square" lIns="0" tIns="0" rIns="0" bIns="0" rtlCol="0" anchor="t"/>
          <a:lstStyle/>
          <a:p>
            <a:pPr marL="0" indent="0" algn="l">
              <a:lnSpc>
                <a:spcPts val="2800"/>
              </a:lnSpc>
              <a:buNone/>
            </a:pPr>
            <a:r>
              <a:rPr lang="en-US" sz="1750" b="1" kern="0" spc="-35" dirty="0">
                <a:solidFill>
                  <a:srgbClr val="2B4150"/>
                </a:solidFill>
                <a:latin typeface="PT Serif" pitchFamily="34" charset="0"/>
                <a:ea typeface="PT Serif" pitchFamily="34" charset="-122"/>
                <a:cs typeface="PT Serif" pitchFamily="34" charset="-120"/>
              </a:rPr>
              <a:t>Diễn tập khẩn cấp</a:t>
            </a:r>
            <a:r>
              <a:rPr lang="en-US" sz="1750" kern="0" spc="-35" dirty="0">
                <a:solidFill>
                  <a:srgbClr val="2B4150"/>
                </a:solidFill>
                <a:latin typeface="PT Serif" pitchFamily="34" charset="0"/>
                <a:ea typeface="PT Serif" pitchFamily="34" charset="-122"/>
                <a:cs typeface="PT Serif" pitchFamily="34" charset="-120"/>
              </a:rPr>
              <a:t>: Tổ chức buổi diễn tập thường xuyên để nâng cao khả năng ứng phó và cải thiện quy trình.</a:t>
            </a:r>
            <a:endParaRPr lang="en-US" sz="1750" dirty="0"/>
          </a:p>
        </p:txBody>
      </p:sp>
      <p:pic>
        <p:nvPicPr>
          <p:cNvPr id="20" name="Picture 19">
            <a:extLst>
              <a:ext uri="{FF2B5EF4-FFF2-40B4-BE49-F238E27FC236}">
                <a16:creationId xmlns:a16="http://schemas.microsoft.com/office/drawing/2014/main" id="{AC9ACBDC-9E7C-A052-3A65-6D1A507BB539}"/>
              </a:ext>
            </a:extLst>
          </p:cNvPr>
          <p:cNvPicPr>
            <a:picLocks noChangeAspect="1"/>
          </p:cNvPicPr>
          <p:nvPr/>
        </p:nvPicPr>
        <p:blipFill>
          <a:blip r:embed="rId4"/>
          <a:stretch>
            <a:fillRect/>
          </a:stretch>
        </p:blipFill>
        <p:spPr>
          <a:xfrm>
            <a:off x="11730310" y="7372690"/>
            <a:ext cx="2767328" cy="85691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22075" y="2966222"/>
            <a:ext cx="3177064" cy="3177064"/>
          </a:xfrm>
          <a:prstGeom prst="rect">
            <a:avLst/>
          </a:prstGeom>
        </p:spPr>
      </p:pic>
      <p:sp>
        <p:nvSpPr>
          <p:cNvPr id="3" name="Shape 0"/>
          <p:cNvSpPr/>
          <p:nvPr/>
        </p:nvSpPr>
        <p:spPr>
          <a:xfrm>
            <a:off x="4420738" y="1448893"/>
            <a:ext cx="9627394" cy="22860"/>
          </a:xfrm>
          <a:prstGeom prst="roundRect">
            <a:avLst>
              <a:gd name="adj" fmla="val 353181"/>
            </a:avLst>
          </a:prstGeom>
          <a:solidFill>
            <a:srgbClr val="B9D0DE"/>
          </a:solidFill>
          <a:ln/>
        </p:spPr>
      </p:sp>
      <p:sp>
        <p:nvSpPr>
          <p:cNvPr id="6" name="Text 3"/>
          <p:cNvSpPr/>
          <p:nvPr/>
        </p:nvSpPr>
        <p:spPr>
          <a:xfrm>
            <a:off x="6719987" y="1025961"/>
            <a:ext cx="4687133" cy="300276"/>
          </a:xfrm>
          <a:prstGeom prst="rect">
            <a:avLst/>
          </a:prstGeom>
          <a:noFill/>
          <a:ln/>
        </p:spPr>
        <p:txBody>
          <a:bodyPr wrap="none" lIns="0" tIns="0" rIns="0" bIns="0" rtlCol="0" anchor="t"/>
          <a:lstStyle/>
          <a:p>
            <a:pPr marL="0" indent="0" algn="ctr">
              <a:lnSpc>
                <a:spcPts val="2350"/>
              </a:lnSpc>
              <a:buNone/>
            </a:pPr>
            <a:r>
              <a:rPr lang="en-US" sz="1850" b="1" kern="0" spc="-57" dirty="0">
                <a:solidFill>
                  <a:srgbClr val="2B4150"/>
                </a:solidFill>
                <a:latin typeface="Montserrat Medium" panose="00000600000000000000" pitchFamily="2" charset="0"/>
                <a:ea typeface="MuseoModerno Bold" pitchFamily="34" charset="-122"/>
                <a:cs typeface="MuseoModerno Bold" pitchFamily="34" charset="-120"/>
              </a:rPr>
              <a:t>6. Tham gia các khóa học an toàn lao động</a:t>
            </a:r>
            <a:endParaRPr lang="en-US" sz="1850" dirty="0"/>
          </a:p>
        </p:txBody>
      </p:sp>
      <p:sp>
        <p:nvSpPr>
          <p:cNvPr id="7" name="Text 4"/>
          <p:cNvSpPr/>
          <p:nvPr/>
        </p:nvSpPr>
        <p:spPr>
          <a:xfrm>
            <a:off x="4522470" y="1905119"/>
            <a:ext cx="9243060" cy="307658"/>
          </a:xfrm>
          <a:prstGeom prst="rect">
            <a:avLst/>
          </a:prstGeom>
          <a:noFill/>
          <a:ln/>
        </p:spPr>
        <p:txBody>
          <a:bodyPr wrap="none" lIns="0" tIns="0" rIns="0" bIns="0" rtlCol="0" anchor="t"/>
          <a:lstStyle/>
          <a:p>
            <a:pPr marL="0" indent="0" algn="ctr">
              <a:lnSpc>
                <a:spcPts val="2400"/>
              </a:lnSpc>
              <a:buNone/>
            </a:pPr>
            <a:endParaRPr lang="en-US" sz="1500" dirty="0"/>
          </a:p>
        </p:txBody>
      </p:sp>
      <p:sp>
        <p:nvSpPr>
          <p:cNvPr id="8" name="Text 5"/>
          <p:cNvSpPr/>
          <p:nvPr/>
        </p:nvSpPr>
        <p:spPr>
          <a:xfrm>
            <a:off x="4522470" y="2328029"/>
            <a:ext cx="9243060" cy="615315"/>
          </a:xfrm>
          <a:prstGeom prst="rect">
            <a:avLst/>
          </a:prstGeom>
          <a:noFill/>
          <a:ln/>
        </p:spPr>
        <p:txBody>
          <a:bodyPr wrap="square" lIns="0" tIns="0" rIns="0" bIns="0" rtlCol="0" anchor="t"/>
          <a:lstStyle/>
          <a:p>
            <a:pPr marL="342900" indent="-342900" algn="l">
              <a:lnSpc>
                <a:spcPts val="2400"/>
              </a:lnSpc>
              <a:buSzPct val="100000"/>
              <a:buChar char="•"/>
            </a:pPr>
            <a:r>
              <a:rPr lang="en-US" sz="1500" b="1" kern="0" spc="-30" dirty="0">
                <a:solidFill>
                  <a:srgbClr val="2B4150"/>
                </a:solidFill>
                <a:latin typeface="PT Serif" pitchFamily="34" charset="0"/>
                <a:ea typeface="PT Serif" pitchFamily="34" charset="-122"/>
                <a:cs typeface="PT Serif" pitchFamily="34" charset="-120"/>
              </a:rPr>
              <a:t>Yêu cầu pháp lý và cam kết an toàn:</a:t>
            </a:r>
            <a:r>
              <a:rPr lang="en-US" sz="1500" kern="0" spc="-30" dirty="0">
                <a:solidFill>
                  <a:srgbClr val="2B4150"/>
                </a:solidFill>
                <a:latin typeface="PT Serif" pitchFamily="34" charset="0"/>
                <a:ea typeface="PT Serif" pitchFamily="34" charset="-122"/>
                <a:cs typeface="PT Serif" pitchFamily="34" charset="-120"/>
              </a:rPr>
              <a:t> Nhằm bảo vệ sức khỏe và an toàn của người lao động, giảm thiểu tai nạn và tử vong trong công việc.</a:t>
            </a:r>
            <a:endParaRPr lang="en-US" sz="1500" dirty="0"/>
          </a:p>
        </p:txBody>
      </p:sp>
      <p:sp>
        <p:nvSpPr>
          <p:cNvPr id="9" name="Text 6"/>
          <p:cNvSpPr/>
          <p:nvPr/>
        </p:nvSpPr>
        <p:spPr>
          <a:xfrm>
            <a:off x="4522470" y="3058597"/>
            <a:ext cx="9243060" cy="307658"/>
          </a:xfrm>
          <a:prstGeom prst="rect">
            <a:avLst/>
          </a:prstGeom>
          <a:noFill/>
          <a:ln/>
        </p:spPr>
        <p:txBody>
          <a:bodyPr wrap="none" lIns="0" tIns="0" rIns="0" bIns="0" rtlCol="0" anchor="t"/>
          <a:lstStyle/>
          <a:p>
            <a:pPr marL="0" indent="0" algn="ctr">
              <a:lnSpc>
                <a:spcPts val="2400"/>
              </a:lnSpc>
              <a:buNone/>
            </a:pPr>
            <a:endParaRPr lang="en-US" sz="1500" dirty="0"/>
          </a:p>
        </p:txBody>
      </p:sp>
      <p:sp>
        <p:nvSpPr>
          <p:cNvPr id="10" name="Text 7"/>
          <p:cNvSpPr/>
          <p:nvPr/>
        </p:nvSpPr>
        <p:spPr>
          <a:xfrm>
            <a:off x="4522470" y="3212426"/>
            <a:ext cx="9243060" cy="615315"/>
          </a:xfrm>
          <a:prstGeom prst="rect">
            <a:avLst/>
          </a:prstGeom>
          <a:noFill/>
          <a:ln/>
        </p:spPr>
        <p:txBody>
          <a:bodyPr wrap="square" lIns="0" tIns="0" rIns="0" bIns="0" rtlCol="0" anchor="t"/>
          <a:lstStyle/>
          <a:p>
            <a:pPr marL="342900" indent="-342900" algn="l">
              <a:lnSpc>
                <a:spcPts val="2400"/>
              </a:lnSpc>
              <a:buSzPct val="100000"/>
              <a:buChar char="•"/>
            </a:pPr>
            <a:r>
              <a:rPr lang="en-US" sz="1500" b="1" kern="0" spc="-30" dirty="0">
                <a:solidFill>
                  <a:srgbClr val="2B4150"/>
                </a:solidFill>
                <a:latin typeface="PT Serif" pitchFamily="34" charset="0"/>
                <a:ea typeface="PT Serif" pitchFamily="34" charset="-122"/>
                <a:cs typeface="PT Serif" pitchFamily="34" charset="-120"/>
              </a:rPr>
              <a:t>Nhận diện nguy cơ:</a:t>
            </a:r>
            <a:r>
              <a:rPr lang="en-US" sz="1500" kern="0" spc="-30" dirty="0">
                <a:solidFill>
                  <a:srgbClr val="2B4150"/>
                </a:solidFill>
                <a:latin typeface="PT Serif" pitchFamily="34" charset="0"/>
                <a:ea typeface="PT Serif" pitchFamily="34" charset="-122"/>
                <a:cs typeface="PT Serif" pitchFamily="34" charset="-120"/>
              </a:rPr>
              <a:t> Người lao động học cách nhận biết và đối phó với các nguy cơ và tình huống nguy hiểm.</a:t>
            </a:r>
            <a:endParaRPr lang="en-US" sz="1500" dirty="0"/>
          </a:p>
        </p:txBody>
      </p:sp>
      <p:sp>
        <p:nvSpPr>
          <p:cNvPr id="11" name="Text 8"/>
          <p:cNvSpPr/>
          <p:nvPr/>
        </p:nvSpPr>
        <p:spPr>
          <a:xfrm>
            <a:off x="4522470" y="4212074"/>
            <a:ext cx="9243060" cy="307658"/>
          </a:xfrm>
          <a:prstGeom prst="rect">
            <a:avLst/>
          </a:prstGeom>
          <a:noFill/>
          <a:ln/>
        </p:spPr>
        <p:txBody>
          <a:bodyPr wrap="none" lIns="0" tIns="0" rIns="0" bIns="0" rtlCol="0" anchor="t"/>
          <a:lstStyle/>
          <a:p>
            <a:pPr marL="0" indent="0" algn="ctr">
              <a:lnSpc>
                <a:spcPts val="2400"/>
              </a:lnSpc>
              <a:buNone/>
            </a:pPr>
            <a:endParaRPr lang="en-US" sz="1500" dirty="0"/>
          </a:p>
        </p:txBody>
      </p:sp>
      <p:sp>
        <p:nvSpPr>
          <p:cNvPr id="12" name="Text 9"/>
          <p:cNvSpPr/>
          <p:nvPr/>
        </p:nvSpPr>
        <p:spPr>
          <a:xfrm>
            <a:off x="4522469" y="4032170"/>
            <a:ext cx="9627393" cy="615315"/>
          </a:xfrm>
          <a:prstGeom prst="rect">
            <a:avLst/>
          </a:prstGeom>
          <a:noFill/>
          <a:ln/>
        </p:spPr>
        <p:txBody>
          <a:bodyPr wrap="square" lIns="0" tIns="0" rIns="0" bIns="0" rtlCol="0" anchor="t"/>
          <a:lstStyle/>
          <a:p>
            <a:pPr marL="342900" indent="-342900" algn="l">
              <a:lnSpc>
                <a:spcPts val="2400"/>
              </a:lnSpc>
              <a:buSzPct val="100000"/>
              <a:buChar char="•"/>
            </a:pPr>
            <a:r>
              <a:rPr lang="en-US" sz="1500" b="1" kern="0" spc="-30" dirty="0">
                <a:solidFill>
                  <a:srgbClr val="2B4150"/>
                </a:solidFill>
                <a:latin typeface="PT Serif" pitchFamily="34" charset="0"/>
                <a:ea typeface="PT Serif" pitchFamily="34" charset="-122"/>
                <a:cs typeface="PT Serif" pitchFamily="34" charset="-120"/>
              </a:rPr>
              <a:t>Đào tạo lý thuyết và thực tế:</a:t>
            </a:r>
            <a:r>
              <a:rPr lang="en-US" sz="1500" kern="0" spc="-30" dirty="0">
                <a:solidFill>
                  <a:srgbClr val="2B4150"/>
                </a:solidFill>
                <a:latin typeface="PT Serif" pitchFamily="34" charset="0"/>
                <a:ea typeface="PT Serif" pitchFamily="34" charset="-122"/>
                <a:cs typeface="PT Serif" pitchFamily="34" charset="-120"/>
              </a:rPr>
              <a:t> Cung cấp kiến thức về các biện pháp nhận dạng và phòng ngừa tai nạn lao động.</a:t>
            </a:r>
            <a:endParaRPr lang="en-US" sz="1500" dirty="0"/>
          </a:p>
        </p:txBody>
      </p:sp>
      <p:sp>
        <p:nvSpPr>
          <p:cNvPr id="13" name="Text 10"/>
          <p:cNvSpPr/>
          <p:nvPr/>
        </p:nvSpPr>
        <p:spPr>
          <a:xfrm>
            <a:off x="4522470" y="5365552"/>
            <a:ext cx="9243060" cy="307658"/>
          </a:xfrm>
          <a:prstGeom prst="rect">
            <a:avLst/>
          </a:prstGeom>
          <a:noFill/>
          <a:ln/>
        </p:spPr>
        <p:txBody>
          <a:bodyPr wrap="none" lIns="0" tIns="0" rIns="0" bIns="0" rtlCol="0" anchor="t"/>
          <a:lstStyle/>
          <a:p>
            <a:pPr marL="0" indent="0" algn="ctr">
              <a:lnSpc>
                <a:spcPts val="2400"/>
              </a:lnSpc>
              <a:buNone/>
            </a:pPr>
            <a:endParaRPr lang="en-US" sz="1500" dirty="0"/>
          </a:p>
        </p:txBody>
      </p:sp>
      <p:sp>
        <p:nvSpPr>
          <p:cNvPr id="14" name="Text 11"/>
          <p:cNvSpPr/>
          <p:nvPr/>
        </p:nvSpPr>
        <p:spPr>
          <a:xfrm>
            <a:off x="4522470" y="4886841"/>
            <a:ext cx="9243060" cy="615315"/>
          </a:xfrm>
          <a:prstGeom prst="rect">
            <a:avLst/>
          </a:prstGeom>
          <a:noFill/>
          <a:ln/>
        </p:spPr>
        <p:txBody>
          <a:bodyPr wrap="square" lIns="0" tIns="0" rIns="0" bIns="0" rtlCol="0" anchor="t"/>
          <a:lstStyle/>
          <a:p>
            <a:pPr marL="342900" indent="-342900" algn="l">
              <a:lnSpc>
                <a:spcPts val="2400"/>
              </a:lnSpc>
              <a:buSzPct val="100000"/>
              <a:buChar char="•"/>
            </a:pPr>
            <a:r>
              <a:rPr lang="en-US" sz="1500" b="1" kern="0" spc="-30" dirty="0">
                <a:solidFill>
                  <a:srgbClr val="2B4150"/>
                </a:solidFill>
                <a:latin typeface="PT Serif" pitchFamily="34" charset="0"/>
                <a:ea typeface="PT Serif" pitchFamily="34" charset="-122"/>
                <a:cs typeface="PT Serif" pitchFamily="34" charset="-120"/>
              </a:rPr>
              <a:t>Kiểm tra và cấp chứng chỉ:</a:t>
            </a:r>
            <a:r>
              <a:rPr lang="en-US" sz="1500" kern="0" spc="-30" dirty="0">
                <a:solidFill>
                  <a:srgbClr val="2B4150"/>
                </a:solidFill>
                <a:latin typeface="PT Serif" pitchFamily="34" charset="0"/>
                <a:ea typeface="PT Serif" pitchFamily="34" charset="-122"/>
                <a:cs typeface="PT Serif" pitchFamily="34" charset="-120"/>
              </a:rPr>
              <a:t> Sau huấn luyện, người lao động tham gia bài kiểm tra an toàn và nhận chứng chỉ an toàn lao động hợp lệ.</a:t>
            </a:r>
            <a:endParaRPr lang="en-US" sz="1500" dirty="0"/>
          </a:p>
        </p:txBody>
      </p:sp>
      <p:sp>
        <p:nvSpPr>
          <p:cNvPr id="15" name="Text 12"/>
          <p:cNvSpPr/>
          <p:nvPr/>
        </p:nvSpPr>
        <p:spPr>
          <a:xfrm>
            <a:off x="2412316" y="5885379"/>
            <a:ext cx="9243060" cy="384334"/>
          </a:xfrm>
          <a:prstGeom prst="rect">
            <a:avLst/>
          </a:prstGeom>
          <a:noFill/>
          <a:ln/>
        </p:spPr>
        <p:txBody>
          <a:bodyPr wrap="none" lIns="0" tIns="0" rIns="0" bIns="0" rtlCol="0" anchor="t"/>
          <a:lstStyle/>
          <a:p>
            <a:pPr marL="0" indent="0" algn="ctr">
              <a:lnSpc>
                <a:spcPts val="3000"/>
              </a:lnSpc>
              <a:buNone/>
            </a:pPr>
            <a:r>
              <a:rPr lang="en-US" sz="1850" kern="0" spc="-30" dirty="0">
                <a:solidFill>
                  <a:srgbClr val="C00000"/>
                </a:solidFill>
                <a:latin typeface="PT Serif" pitchFamily="34" charset="0"/>
                <a:ea typeface="PT Serif" pitchFamily="34" charset="-122"/>
                <a:cs typeface="PT Serif" pitchFamily="34" charset="-120"/>
              </a:rPr>
              <a:t>Khi tham gia huấn luyện tại</a:t>
            </a:r>
            <a:r>
              <a:rPr lang="en-US" sz="1850" b="1" kern="0" spc="-30" dirty="0">
                <a:solidFill>
                  <a:srgbClr val="C00000"/>
                </a:solidFill>
                <a:latin typeface="PT Serif" pitchFamily="34" charset="0"/>
                <a:ea typeface="PT Serif" pitchFamily="34" charset="-122"/>
                <a:cs typeface="PT Serif" pitchFamily="34" charset="-120"/>
              </a:rPr>
              <a:t> An Toàn Nam Việt:</a:t>
            </a:r>
            <a:endParaRPr lang="en-US" sz="1850" dirty="0">
              <a:solidFill>
                <a:srgbClr val="C00000"/>
              </a:solidFill>
            </a:endParaRPr>
          </a:p>
        </p:txBody>
      </p:sp>
      <p:sp>
        <p:nvSpPr>
          <p:cNvPr id="16" name="Text 13"/>
          <p:cNvSpPr/>
          <p:nvPr/>
        </p:nvSpPr>
        <p:spPr>
          <a:xfrm>
            <a:off x="4522470" y="6489858"/>
            <a:ext cx="9243060" cy="307658"/>
          </a:xfrm>
          <a:prstGeom prst="rect">
            <a:avLst/>
          </a:prstGeom>
          <a:noFill/>
          <a:ln/>
        </p:spPr>
        <p:txBody>
          <a:bodyPr wrap="none" lIns="0" tIns="0" rIns="0" bIns="0" rtlCol="0" anchor="t"/>
          <a:lstStyle/>
          <a:p>
            <a:pPr marL="342900" indent="-342900" algn="l">
              <a:lnSpc>
                <a:spcPts val="2400"/>
              </a:lnSpc>
              <a:buSzPct val="100000"/>
              <a:buChar char="•"/>
            </a:pPr>
            <a:r>
              <a:rPr lang="en-US" sz="1500" b="1" kern="0" spc="-30" dirty="0">
                <a:solidFill>
                  <a:srgbClr val="2B4150"/>
                </a:solidFill>
                <a:latin typeface="PT Serif" pitchFamily="34" charset="0"/>
                <a:ea typeface="PT Serif" pitchFamily="34" charset="-122"/>
                <a:cs typeface="PT Serif" pitchFamily="34" charset="-120"/>
              </a:rPr>
              <a:t>Đào tạo lý thuyết và thực hành</a:t>
            </a:r>
            <a:r>
              <a:rPr lang="en-US" sz="1500" kern="0" spc="-30" dirty="0">
                <a:solidFill>
                  <a:srgbClr val="2B4150"/>
                </a:solidFill>
                <a:latin typeface="PT Serif" pitchFamily="34" charset="0"/>
                <a:ea typeface="PT Serif" pitchFamily="34" charset="-122"/>
                <a:cs typeface="PT Serif" pitchFamily="34" charset="-120"/>
              </a:rPr>
              <a:t>, nhận diện các nguy cơ và biện pháp phòng tránh.</a:t>
            </a:r>
            <a:endParaRPr lang="en-US" sz="1500" dirty="0"/>
          </a:p>
        </p:txBody>
      </p:sp>
      <p:sp>
        <p:nvSpPr>
          <p:cNvPr id="17" name="Text 14"/>
          <p:cNvSpPr/>
          <p:nvPr/>
        </p:nvSpPr>
        <p:spPr>
          <a:xfrm>
            <a:off x="4522470" y="6864786"/>
            <a:ext cx="9243060" cy="307658"/>
          </a:xfrm>
          <a:prstGeom prst="rect">
            <a:avLst/>
          </a:prstGeom>
          <a:noFill/>
          <a:ln/>
        </p:spPr>
        <p:txBody>
          <a:bodyPr wrap="none" lIns="0" tIns="0" rIns="0" bIns="0" rtlCol="0" anchor="t"/>
          <a:lstStyle/>
          <a:p>
            <a:pPr marL="342900" indent="-342900" algn="l">
              <a:lnSpc>
                <a:spcPts val="2400"/>
              </a:lnSpc>
              <a:buSzPct val="100000"/>
              <a:buChar char="•"/>
            </a:pPr>
            <a:r>
              <a:rPr lang="en-US" sz="1500" kern="0" spc="-30" dirty="0">
                <a:solidFill>
                  <a:srgbClr val="2B4150"/>
                </a:solidFill>
                <a:latin typeface="PT Serif" pitchFamily="34" charset="0"/>
                <a:ea typeface="PT Serif" pitchFamily="34" charset="-122"/>
                <a:cs typeface="PT Serif" pitchFamily="34" charset="-120"/>
              </a:rPr>
              <a:t>Sau khóa huấn luyện, </a:t>
            </a:r>
            <a:r>
              <a:rPr lang="en-US" sz="1500" b="1" kern="0" spc="-30" dirty="0">
                <a:solidFill>
                  <a:srgbClr val="2B4150"/>
                </a:solidFill>
                <a:latin typeface="PT Serif" pitchFamily="34" charset="0"/>
                <a:ea typeface="PT Serif" pitchFamily="34" charset="-122"/>
                <a:cs typeface="PT Serif" pitchFamily="34" charset="-120"/>
              </a:rPr>
              <a:t>học viên sẽ được cấp chứng chỉ an toàn lao động hợp lệ</a:t>
            </a:r>
            <a:r>
              <a:rPr lang="en-US" sz="1500" kern="0" spc="-30" dirty="0">
                <a:solidFill>
                  <a:srgbClr val="2B4150"/>
                </a:solidFill>
                <a:latin typeface="PT Serif" pitchFamily="34" charset="0"/>
                <a:ea typeface="PT Serif" pitchFamily="34" charset="-122"/>
                <a:cs typeface="PT Serif" pitchFamily="34" charset="-120"/>
              </a:rPr>
              <a:t>.</a:t>
            </a:r>
            <a:endParaRPr lang="en-US" sz="1500" dirty="0"/>
          </a:p>
        </p:txBody>
      </p:sp>
      <p:pic>
        <p:nvPicPr>
          <p:cNvPr id="18" name="Picture 17">
            <a:extLst>
              <a:ext uri="{FF2B5EF4-FFF2-40B4-BE49-F238E27FC236}">
                <a16:creationId xmlns:a16="http://schemas.microsoft.com/office/drawing/2014/main" id="{0CCD4A66-3014-0097-5C0D-AC2DFB81B64A}"/>
              </a:ext>
            </a:extLst>
          </p:cNvPr>
          <p:cNvPicPr>
            <a:picLocks noChangeAspect="1"/>
          </p:cNvPicPr>
          <p:nvPr/>
        </p:nvPicPr>
        <p:blipFill>
          <a:blip r:embed="rId4"/>
          <a:stretch>
            <a:fillRect/>
          </a:stretch>
        </p:blipFill>
        <p:spPr>
          <a:xfrm>
            <a:off x="11730310" y="7372690"/>
            <a:ext cx="2767328" cy="85691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457255" y="3639069"/>
            <a:ext cx="3090505" cy="2284690"/>
          </a:xfrm>
          <a:prstGeom prst="rect">
            <a:avLst/>
          </a:prstGeom>
        </p:spPr>
      </p:pic>
      <p:sp>
        <p:nvSpPr>
          <p:cNvPr id="3" name="Text 0"/>
          <p:cNvSpPr/>
          <p:nvPr/>
        </p:nvSpPr>
        <p:spPr>
          <a:xfrm>
            <a:off x="1927860" y="1302193"/>
            <a:ext cx="7385566" cy="425291"/>
          </a:xfrm>
          <a:prstGeom prst="rect">
            <a:avLst/>
          </a:prstGeom>
          <a:noFill/>
          <a:ln/>
        </p:spPr>
        <p:txBody>
          <a:bodyPr wrap="none" lIns="0" tIns="0" rIns="0" bIns="0" rtlCol="0" anchor="t"/>
          <a:lstStyle/>
          <a:p>
            <a:pPr marL="0" indent="0" algn="ctr">
              <a:lnSpc>
                <a:spcPts val="3300"/>
              </a:lnSpc>
              <a:buNone/>
            </a:pPr>
            <a:r>
              <a:rPr lang="en-US" sz="2650" b="1" kern="0" spc="-80" dirty="0">
                <a:solidFill>
                  <a:srgbClr val="124E73"/>
                </a:solidFill>
                <a:latin typeface="Montserrat Medium" panose="00000600000000000000" pitchFamily="2" charset="0"/>
                <a:ea typeface="MuseoModerno Bold" pitchFamily="34" charset="-122"/>
                <a:cs typeface="MuseoModerno Bold" pitchFamily="34" charset="-120"/>
              </a:rPr>
              <a:t>VI. Các yếu tố ảnh hưởng đến an toàn lao động</a:t>
            </a:r>
            <a:endParaRPr lang="en-US" sz="2650" dirty="0"/>
          </a:p>
        </p:txBody>
      </p:sp>
      <p:pic>
        <p:nvPicPr>
          <p:cNvPr id="4" name="Image 1" descr="preencoded.png"/>
          <p:cNvPicPr>
            <a:picLocks noChangeAspect="1"/>
          </p:cNvPicPr>
          <p:nvPr/>
        </p:nvPicPr>
        <p:blipFill>
          <a:blip r:embed="rId4"/>
          <a:stretch>
            <a:fillRect/>
          </a:stretch>
        </p:blipFill>
        <p:spPr>
          <a:xfrm>
            <a:off x="793790" y="2565439"/>
            <a:ext cx="1134070" cy="4277487"/>
          </a:xfrm>
          <a:prstGeom prst="rect">
            <a:avLst/>
          </a:prstGeom>
        </p:spPr>
      </p:pic>
      <p:sp>
        <p:nvSpPr>
          <p:cNvPr id="5" name="Text 1"/>
          <p:cNvSpPr/>
          <p:nvPr/>
        </p:nvSpPr>
        <p:spPr>
          <a:xfrm>
            <a:off x="2268022" y="2792254"/>
            <a:ext cx="283523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A. Điều kiện thời tiết</a:t>
            </a:r>
            <a:endParaRPr lang="en-US" sz="2200" dirty="0"/>
          </a:p>
        </p:txBody>
      </p:sp>
      <p:sp>
        <p:nvSpPr>
          <p:cNvPr id="6" name="Text 2"/>
          <p:cNvSpPr/>
          <p:nvPr/>
        </p:nvSpPr>
        <p:spPr>
          <a:xfrm>
            <a:off x="2268022" y="3282672"/>
            <a:ext cx="79109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7" name="Text 3"/>
          <p:cNvSpPr/>
          <p:nvPr/>
        </p:nvSpPr>
        <p:spPr>
          <a:xfrm>
            <a:off x="2268022" y="3781663"/>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Nhiệt độ cao</a:t>
            </a:r>
            <a:r>
              <a:rPr lang="en-US" sz="1750" kern="0" spc="-36" dirty="0">
                <a:solidFill>
                  <a:srgbClr val="2B4150"/>
                </a:solidFill>
                <a:latin typeface="PT Serif" pitchFamily="34" charset="0"/>
                <a:ea typeface="PT Serif" pitchFamily="34" charset="-122"/>
                <a:cs typeface="PT Serif" pitchFamily="34" charset="-120"/>
              </a:rPr>
              <a:t>: Tăng nguy cơ quá nhiệt, giảm độ nhớt của chất lỏng, gây rò rỉ hoặc lắp ghép không chính xác, ảnh hưởng đến chất lượng sản phẩm.</a:t>
            </a:r>
            <a:endParaRPr lang="en-US" sz="1750" dirty="0"/>
          </a:p>
        </p:txBody>
      </p:sp>
      <p:sp>
        <p:nvSpPr>
          <p:cNvPr id="8" name="Text 4"/>
          <p:cNvSpPr/>
          <p:nvPr/>
        </p:nvSpPr>
        <p:spPr>
          <a:xfrm>
            <a:off x="2268022" y="4837860"/>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Thời tiết lạnh</a:t>
            </a:r>
            <a:r>
              <a:rPr lang="en-US" sz="1750" kern="0" spc="-36" dirty="0">
                <a:solidFill>
                  <a:srgbClr val="2B4150"/>
                </a:solidFill>
                <a:latin typeface="PT Serif" pitchFamily="34" charset="0"/>
                <a:ea typeface="PT Serif" pitchFamily="34" charset="-122"/>
                <a:cs typeface="PT Serif" pitchFamily="34" charset="-120"/>
              </a:rPr>
              <a:t>: Sự co rút vật liệu, chất lỏng đặc hơn, gây khó khăn trong chiết rót chính xác và tắc nghẽn hệ thống.</a:t>
            </a:r>
            <a:endParaRPr lang="en-US" sz="1750" dirty="0"/>
          </a:p>
        </p:txBody>
      </p:sp>
      <p:sp>
        <p:nvSpPr>
          <p:cNvPr id="9" name="Text 5"/>
          <p:cNvSpPr/>
          <p:nvPr/>
        </p:nvSpPr>
        <p:spPr>
          <a:xfrm>
            <a:off x="2268022" y="5861692"/>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Độ ẩm cao</a:t>
            </a:r>
            <a:r>
              <a:rPr lang="en-US" sz="1750" kern="0" spc="-36" dirty="0">
                <a:solidFill>
                  <a:srgbClr val="2B4150"/>
                </a:solidFill>
                <a:latin typeface="PT Serif" pitchFamily="34" charset="0"/>
                <a:ea typeface="PT Serif" pitchFamily="34" charset="-122"/>
                <a:cs typeface="PT Serif" pitchFamily="34" charset="-120"/>
              </a:rPr>
              <a:t>: Gây ăn mòn và hư hỏng các linh kiện điện tử, ảnh hưởng đến tính năng và độ bền của máy.</a:t>
            </a:r>
            <a:endParaRPr lang="en-US" sz="1750" dirty="0"/>
          </a:p>
        </p:txBody>
      </p:sp>
      <p:sp>
        <p:nvSpPr>
          <p:cNvPr id="10" name="Rectangle 9">
            <a:extLst>
              <a:ext uri="{FF2B5EF4-FFF2-40B4-BE49-F238E27FC236}">
                <a16:creationId xmlns:a16="http://schemas.microsoft.com/office/drawing/2014/main" id="{BDE9E09F-5911-E30D-DFE2-775B1D1736E0}"/>
              </a:ext>
            </a:extLst>
          </p:cNvPr>
          <p:cNvSpPr/>
          <p:nvPr/>
        </p:nvSpPr>
        <p:spPr>
          <a:xfrm>
            <a:off x="1099567" y="3215982"/>
            <a:ext cx="522515" cy="2184153"/>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F08EFAC-07BA-90E8-B52C-A32D5BEB61B0}"/>
              </a:ext>
            </a:extLst>
          </p:cNvPr>
          <p:cNvPicPr>
            <a:picLocks noChangeAspect="1"/>
          </p:cNvPicPr>
          <p:nvPr/>
        </p:nvPicPr>
        <p:blipFill>
          <a:blip r:embed="rId5"/>
          <a:stretch>
            <a:fillRect/>
          </a:stretch>
        </p:blipFill>
        <p:spPr>
          <a:xfrm>
            <a:off x="11730310" y="7372690"/>
            <a:ext cx="2767328" cy="85691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256288" y="3024545"/>
            <a:ext cx="3090624" cy="3090624"/>
          </a:xfrm>
          <a:prstGeom prst="rect">
            <a:avLst/>
          </a:prstGeom>
        </p:spPr>
      </p:pic>
      <p:pic>
        <p:nvPicPr>
          <p:cNvPr id="3" name="Image 1" descr="preencoded.png"/>
          <p:cNvPicPr>
            <a:picLocks noChangeAspect="1"/>
          </p:cNvPicPr>
          <p:nvPr/>
        </p:nvPicPr>
        <p:blipFill>
          <a:blip r:embed="rId4"/>
          <a:stretch>
            <a:fillRect/>
          </a:stretch>
        </p:blipFill>
        <p:spPr>
          <a:xfrm>
            <a:off x="793790" y="1467059"/>
            <a:ext cx="1134070" cy="5687367"/>
          </a:xfrm>
          <a:prstGeom prst="rect">
            <a:avLst/>
          </a:prstGeom>
        </p:spPr>
      </p:pic>
      <p:sp>
        <p:nvSpPr>
          <p:cNvPr id="4" name="Text 0"/>
          <p:cNvSpPr/>
          <p:nvPr/>
        </p:nvSpPr>
        <p:spPr>
          <a:xfrm>
            <a:off x="2268022" y="1780629"/>
            <a:ext cx="2949773" cy="354330"/>
          </a:xfrm>
          <a:prstGeom prst="rect">
            <a:avLst/>
          </a:prstGeom>
          <a:noFill/>
          <a:ln/>
        </p:spPr>
        <p:txBody>
          <a:bodyPr wrap="none" lIns="0" tIns="0" rIns="0" bIns="0" rtlCol="0" anchor="t"/>
          <a:lstStyle/>
          <a:p>
            <a:pPr marL="0" indent="0">
              <a:lnSpc>
                <a:spcPts val="2750"/>
              </a:lnSpc>
              <a:buNone/>
            </a:pPr>
            <a:r>
              <a:rPr lang="en-US" sz="3200" b="1" kern="0" spc="-67" dirty="0">
                <a:solidFill>
                  <a:srgbClr val="2B4150"/>
                </a:solidFill>
                <a:latin typeface="Montserrat Medium" panose="00000600000000000000" pitchFamily="2" charset="0"/>
                <a:ea typeface="MuseoModerno Bold" pitchFamily="34" charset="-122"/>
                <a:cs typeface="MuseoModerno Bold" pitchFamily="34" charset="-120"/>
              </a:rPr>
              <a:t>B. Môi trường làm việc</a:t>
            </a:r>
            <a:endParaRPr lang="en-US" sz="3200" dirty="0"/>
          </a:p>
        </p:txBody>
      </p:sp>
      <p:sp>
        <p:nvSpPr>
          <p:cNvPr id="5" name="Text 1"/>
          <p:cNvSpPr/>
          <p:nvPr/>
        </p:nvSpPr>
        <p:spPr>
          <a:xfrm>
            <a:off x="2268022" y="2539960"/>
            <a:ext cx="79109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6" name="Text 2"/>
          <p:cNvSpPr/>
          <p:nvPr/>
        </p:nvSpPr>
        <p:spPr>
          <a:xfrm>
            <a:off x="2268022" y="2787068"/>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Ánh sáng, nhiệt độ, độ ẩm</a:t>
            </a:r>
            <a:r>
              <a:rPr lang="en-US" sz="1750" kern="0" spc="-36" dirty="0">
                <a:solidFill>
                  <a:srgbClr val="2B4150"/>
                </a:solidFill>
                <a:latin typeface="PT Serif" pitchFamily="34" charset="0"/>
                <a:ea typeface="PT Serif" pitchFamily="34" charset="-122"/>
                <a:cs typeface="PT Serif" pitchFamily="34" charset="-120"/>
              </a:rPr>
              <a:t>: Môi trường không đạt yêu cầu có thể làm giảm hiệu suất máy, dẫn đến sự cố không mong muốn.</a:t>
            </a:r>
            <a:endParaRPr lang="en-US" sz="1750" dirty="0"/>
          </a:p>
        </p:txBody>
      </p:sp>
      <p:sp>
        <p:nvSpPr>
          <p:cNvPr id="7" name="Text 3"/>
          <p:cNvSpPr/>
          <p:nvPr/>
        </p:nvSpPr>
        <p:spPr>
          <a:xfrm>
            <a:off x="2268022" y="3844052"/>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Tiếng ồn và rung động</a:t>
            </a:r>
            <a:r>
              <a:rPr lang="en-US" sz="1750" kern="0" spc="-36" dirty="0">
                <a:solidFill>
                  <a:srgbClr val="2B4150"/>
                </a:solidFill>
                <a:latin typeface="PT Serif" pitchFamily="34" charset="0"/>
                <a:ea typeface="PT Serif" pitchFamily="34" charset="-122"/>
                <a:cs typeface="PT Serif" pitchFamily="34" charset="-120"/>
              </a:rPr>
              <a:t>: Ảnh hưởng đến khả năng tập trung của nhân viên, tăng nguy cơ tai nạn và sự cố khi không nghe được tín hiệu cảnh báo.</a:t>
            </a:r>
            <a:endParaRPr lang="en-US" sz="1750" dirty="0"/>
          </a:p>
        </p:txBody>
      </p:sp>
      <p:sp>
        <p:nvSpPr>
          <p:cNvPr id="8" name="Text 4"/>
          <p:cNvSpPr/>
          <p:nvPr/>
        </p:nvSpPr>
        <p:spPr>
          <a:xfrm>
            <a:off x="2268022" y="4989886"/>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Môi trường bẩn thỉu</a:t>
            </a:r>
            <a:r>
              <a:rPr lang="en-US" sz="1750" kern="0" spc="-36" dirty="0">
                <a:solidFill>
                  <a:srgbClr val="2B4150"/>
                </a:solidFill>
                <a:latin typeface="PT Serif" pitchFamily="34" charset="0"/>
                <a:ea typeface="PT Serif" pitchFamily="34" charset="-122"/>
                <a:cs typeface="PT Serif" pitchFamily="34" charset="-120"/>
              </a:rPr>
              <a:t>: Dễ gây hỏng hóc thiết bị, tắc nghẽn và khó khăn trong vận hành máy.</a:t>
            </a:r>
            <a:endParaRPr lang="en-US" sz="1750" dirty="0"/>
          </a:p>
        </p:txBody>
      </p:sp>
      <p:sp>
        <p:nvSpPr>
          <p:cNvPr id="9" name="Text 5"/>
          <p:cNvSpPr/>
          <p:nvPr/>
        </p:nvSpPr>
        <p:spPr>
          <a:xfrm>
            <a:off x="2268021" y="6064819"/>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Bụi, hóa chất, khí thải</a:t>
            </a:r>
            <a:r>
              <a:rPr lang="en-US" sz="1750" kern="0" spc="-36" dirty="0">
                <a:solidFill>
                  <a:srgbClr val="2B4150"/>
                </a:solidFill>
                <a:latin typeface="PT Serif" pitchFamily="34" charset="0"/>
                <a:ea typeface="PT Serif" pitchFamily="34" charset="-122"/>
                <a:cs typeface="PT Serif" pitchFamily="34" charset="-120"/>
              </a:rPr>
              <a:t>: Đe dọa sức khỏe nhân viên, cần có biện pháp thông gió, lọc không khí và duy trì độ ẩm phù hợp.</a:t>
            </a:r>
            <a:endParaRPr lang="en-US" sz="1750" dirty="0"/>
          </a:p>
        </p:txBody>
      </p:sp>
      <p:sp>
        <p:nvSpPr>
          <p:cNvPr id="10" name="Rectangle 9">
            <a:extLst>
              <a:ext uri="{FF2B5EF4-FFF2-40B4-BE49-F238E27FC236}">
                <a16:creationId xmlns:a16="http://schemas.microsoft.com/office/drawing/2014/main" id="{556EA60B-1DD2-4D8E-B3E0-6A250E134949}"/>
              </a:ext>
            </a:extLst>
          </p:cNvPr>
          <p:cNvSpPr/>
          <p:nvPr/>
        </p:nvSpPr>
        <p:spPr>
          <a:xfrm>
            <a:off x="945611" y="3230088"/>
            <a:ext cx="522515" cy="2184153"/>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0CF6EC05-4792-5C21-7A0C-9F2F2D96EE0E}"/>
              </a:ext>
            </a:extLst>
          </p:cNvPr>
          <p:cNvPicPr>
            <a:picLocks noChangeAspect="1"/>
          </p:cNvPicPr>
          <p:nvPr/>
        </p:nvPicPr>
        <p:blipFill>
          <a:blip r:embed="rId5"/>
          <a:stretch>
            <a:fillRect/>
          </a:stretch>
        </p:blipFill>
        <p:spPr>
          <a:xfrm>
            <a:off x="11730310" y="7372690"/>
            <a:ext cx="2767328" cy="85691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10817125" y="3441797"/>
            <a:ext cx="3090505" cy="2681526"/>
          </a:xfrm>
          <a:prstGeom prst="rect">
            <a:avLst/>
          </a:prstGeom>
        </p:spPr>
      </p:pic>
      <p:pic>
        <p:nvPicPr>
          <p:cNvPr id="4" name="Image 2" descr="preencoded.png"/>
          <p:cNvPicPr>
            <a:picLocks noChangeAspect="1"/>
          </p:cNvPicPr>
          <p:nvPr/>
        </p:nvPicPr>
        <p:blipFill>
          <a:blip r:embed="rId4"/>
          <a:stretch>
            <a:fillRect/>
          </a:stretch>
        </p:blipFill>
        <p:spPr>
          <a:xfrm>
            <a:off x="793790" y="1794272"/>
            <a:ext cx="1134070" cy="5541025"/>
          </a:xfrm>
          <a:prstGeom prst="rect">
            <a:avLst/>
          </a:prstGeom>
        </p:spPr>
      </p:pic>
      <p:sp>
        <p:nvSpPr>
          <p:cNvPr id="5" name="Text 0"/>
          <p:cNvSpPr/>
          <p:nvPr/>
        </p:nvSpPr>
        <p:spPr>
          <a:xfrm>
            <a:off x="2268022" y="2021086"/>
            <a:ext cx="2835235" cy="354330"/>
          </a:xfrm>
          <a:prstGeom prst="rect">
            <a:avLst/>
          </a:prstGeom>
          <a:noFill/>
          <a:ln/>
        </p:spPr>
        <p:txBody>
          <a:bodyPr wrap="none" lIns="0" tIns="0" rIns="0" bIns="0" rtlCol="0" anchor="t"/>
          <a:lstStyle/>
          <a:p>
            <a:pPr marL="0" indent="0">
              <a:lnSpc>
                <a:spcPts val="2750"/>
              </a:lnSpc>
              <a:buNone/>
            </a:pPr>
            <a:r>
              <a:rPr lang="en-US" sz="3200" b="1" kern="0" spc="-67" dirty="0">
                <a:solidFill>
                  <a:srgbClr val="2B4150"/>
                </a:solidFill>
                <a:latin typeface="Montserrat Medium" panose="00000600000000000000" pitchFamily="2" charset="0"/>
                <a:ea typeface="MuseoModerno Bold" pitchFamily="34" charset="-122"/>
                <a:cs typeface="MuseoModerno Bold" pitchFamily="34" charset="-120"/>
              </a:rPr>
              <a:t>C. Tình trạng kỹ thuật</a:t>
            </a:r>
            <a:endParaRPr lang="en-US" sz="3200" dirty="0"/>
          </a:p>
        </p:txBody>
      </p:sp>
      <p:sp>
        <p:nvSpPr>
          <p:cNvPr id="6" name="Text 1"/>
          <p:cNvSpPr/>
          <p:nvPr/>
        </p:nvSpPr>
        <p:spPr>
          <a:xfrm>
            <a:off x="2268022" y="2511504"/>
            <a:ext cx="79109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7" name="Text 2"/>
          <p:cNvSpPr/>
          <p:nvPr/>
        </p:nvSpPr>
        <p:spPr>
          <a:xfrm>
            <a:off x="2268022" y="3010495"/>
            <a:ext cx="7910989"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Tình trạng máy móc</a:t>
            </a:r>
            <a:r>
              <a:rPr lang="en-US" sz="1750" kern="0" spc="-36" dirty="0">
                <a:solidFill>
                  <a:srgbClr val="2B4150"/>
                </a:solidFill>
                <a:latin typeface="PT Serif" pitchFamily="34" charset="0"/>
                <a:ea typeface="PT Serif" pitchFamily="34" charset="-122"/>
                <a:cs typeface="PT Serif" pitchFamily="34" charset="-120"/>
              </a:rPr>
              <a:t>: Máy bảo trì tốt sẽ hoạt động chính xác và hiệu quả, đảm bảo chất lượng sản phẩm. Máy hỏng hóc hoặc thiếu bảo trì làm giảm hiệu suất và chất lượng.</a:t>
            </a:r>
            <a:endParaRPr lang="en-US" sz="1750" dirty="0"/>
          </a:p>
        </p:txBody>
      </p:sp>
      <p:sp>
        <p:nvSpPr>
          <p:cNvPr id="8" name="Text 3"/>
          <p:cNvSpPr/>
          <p:nvPr/>
        </p:nvSpPr>
        <p:spPr>
          <a:xfrm>
            <a:off x="2268022" y="4666060"/>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Trục trặc kỹ thuật</a:t>
            </a:r>
            <a:r>
              <a:rPr lang="en-US" sz="1750" kern="0" spc="-36" dirty="0">
                <a:solidFill>
                  <a:srgbClr val="2B4150"/>
                </a:solidFill>
                <a:latin typeface="PT Serif" pitchFamily="34" charset="0"/>
                <a:ea typeface="PT Serif" pitchFamily="34" charset="-122"/>
                <a:cs typeface="PT Serif" pitchFamily="34" charset="-120"/>
              </a:rPr>
              <a:t>: Rò rỉ, tắc nghẽn, sự cố chiết rót làm giảm chất lượng và tăng nguy cơ tai nạn, đặc biệt với chất lỏng nguy hiểm.</a:t>
            </a:r>
            <a:endParaRPr lang="en-US" sz="1750" dirty="0"/>
          </a:p>
        </p:txBody>
      </p:sp>
      <p:sp>
        <p:nvSpPr>
          <p:cNvPr id="9" name="Text 4"/>
          <p:cNvSpPr/>
          <p:nvPr/>
        </p:nvSpPr>
        <p:spPr>
          <a:xfrm>
            <a:off x="2268022" y="6026944"/>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Bảo trì định kỳ</a:t>
            </a:r>
            <a:r>
              <a:rPr lang="en-US" sz="1750" kern="0" spc="-36" dirty="0">
                <a:solidFill>
                  <a:srgbClr val="2B4150"/>
                </a:solidFill>
                <a:latin typeface="PT Serif" pitchFamily="34" charset="0"/>
                <a:ea typeface="PT Serif" pitchFamily="34" charset="-122"/>
                <a:cs typeface="PT Serif" pitchFamily="34" charset="-120"/>
              </a:rPr>
              <a:t>: Kiểm tra và bảo dưỡng thường xuyên giúp duy trì hiệu suất và đảm bảo an toàn, nâng cao năng suất và chất lượng sản phẩm.</a:t>
            </a:r>
            <a:endParaRPr lang="en-US" sz="1750" dirty="0"/>
          </a:p>
        </p:txBody>
      </p:sp>
      <p:sp>
        <p:nvSpPr>
          <p:cNvPr id="10" name="Text 5"/>
          <p:cNvSpPr/>
          <p:nvPr/>
        </p:nvSpPr>
        <p:spPr>
          <a:xfrm>
            <a:off x="2268022" y="5845493"/>
            <a:ext cx="7910989"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11" name="Rectangle 10">
            <a:extLst>
              <a:ext uri="{FF2B5EF4-FFF2-40B4-BE49-F238E27FC236}">
                <a16:creationId xmlns:a16="http://schemas.microsoft.com/office/drawing/2014/main" id="{0CEABD9A-00E2-5587-BBDB-4CB9E71AA5D7}"/>
              </a:ext>
            </a:extLst>
          </p:cNvPr>
          <p:cNvSpPr/>
          <p:nvPr/>
        </p:nvSpPr>
        <p:spPr>
          <a:xfrm>
            <a:off x="1190745" y="3086421"/>
            <a:ext cx="522515" cy="2184153"/>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518734D-DC3F-1AA5-7384-A34490B978F1}"/>
              </a:ext>
            </a:extLst>
          </p:cNvPr>
          <p:cNvPicPr>
            <a:picLocks noChangeAspect="1"/>
          </p:cNvPicPr>
          <p:nvPr/>
        </p:nvPicPr>
        <p:blipFill>
          <a:blip r:embed="rId5"/>
          <a:stretch>
            <a:fillRect/>
          </a:stretch>
        </p:blipFill>
        <p:spPr>
          <a:xfrm>
            <a:off x="11730310" y="7372690"/>
            <a:ext cx="2767328" cy="85691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93790" y="680918"/>
            <a:ext cx="1134070" cy="6867644"/>
          </a:xfrm>
          <a:prstGeom prst="rect">
            <a:avLst/>
          </a:prstGeom>
        </p:spPr>
      </p:pic>
      <p:sp>
        <p:nvSpPr>
          <p:cNvPr id="3" name="Text 0"/>
          <p:cNvSpPr/>
          <p:nvPr/>
        </p:nvSpPr>
        <p:spPr>
          <a:xfrm>
            <a:off x="5454969" y="1747539"/>
            <a:ext cx="6720483" cy="354330"/>
          </a:xfrm>
          <a:prstGeom prst="rect">
            <a:avLst/>
          </a:prstGeom>
          <a:noFill/>
          <a:ln/>
        </p:spPr>
        <p:txBody>
          <a:bodyPr wrap="none" lIns="0" tIns="0" rIns="0" bIns="0" rtlCol="0" anchor="t"/>
          <a:lstStyle/>
          <a:p>
            <a:pPr marL="0" indent="0" algn="ctr">
              <a:lnSpc>
                <a:spcPts val="2750"/>
              </a:lnSpc>
              <a:buNone/>
            </a:pPr>
            <a:r>
              <a:rPr lang="en-US" sz="2400" b="1" kern="0" spc="-67" dirty="0">
                <a:solidFill>
                  <a:srgbClr val="2B4150"/>
                </a:solidFill>
                <a:latin typeface="Montserrat Medium" panose="00000600000000000000" pitchFamily="2" charset="0"/>
                <a:ea typeface="MuseoModerno Bold" pitchFamily="34" charset="-122"/>
                <a:cs typeface="MuseoModerno Bold" pitchFamily="34" charset="-120"/>
              </a:rPr>
              <a:t>D. Kiến thức an toàn và kỹ năng của người lao động</a:t>
            </a:r>
            <a:endParaRPr lang="en-US" sz="2400" dirty="0"/>
          </a:p>
        </p:txBody>
      </p:sp>
      <p:pic>
        <p:nvPicPr>
          <p:cNvPr id="4" name="Image 1" descr="preencoded.png"/>
          <p:cNvPicPr>
            <a:picLocks noChangeAspect="1"/>
          </p:cNvPicPr>
          <p:nvPr/>
        </p:nvPicPr>
        <p:blipFill>
          <a:blip r:embed="rId4"/>
          <a:stretch>
            <a:fillRect/>
          </a:stretch>
        </p:blipFill>
        <p:spPr>
          <a:xfrm>
            <a:off x="2064268" y="409394"/>
            <a:ext cx="3213378" cy="3213378"/>
          </a:xfrm>
          <a:prstGeom prst="rect">
            <a:avLst/>
          </a:prstGeom>
        </p:spPr>
      </p:pic>
      <p:sp>
        <p:nvSpPr>
          <p:cNvPr id="5" name="Text 1"/>
          <p:cNvSpPr/>
          <p:nvPr/>
        </p:nvSpPr>
        <p:spPr>
          <a:xfrm>
            <a:off x="2227108" y="3881022"/>
            <a:ext cx="115685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Kiến thức an toàn</a:t>
            </a:r>
            <a:r>
              <a:rPr lang="en-US" sz="1750" kern="0" spc="-36" dirty="0">
                <a:solidFill>
                  <a:srgbClr val="2B4150"/>
                </a:solidFill>
                <a:latin typeface="PT Serif" pitchFamily="34" charset="0"/>
                <a:ea typeface="PT Serif" pitchFamily="34" charset="-122"/>
                <a:cs typeface="PT Serif" pitchFamily="34" charset="-120"/>
              </a:rPr>
              <a:t>: Nhân viên được đào tạo bài bản có thể nhận diện và quản lý rủi ro tốt hơn, phát hiện sớm sự cố, ngăn chặn tai nạn.</a:t>
            </a:r>
            <a:endParaRPr lang="en-US" sz="1750" dirty="0"/>
          </a:p>
        </p:txBody>
      </p:sp>
      <p:sp>
        <p:nvSpPr>
          <p:cNvPr id="6" name="Text 2"/>
          <p:cNvSpPr/>
          <p:nvPr/>
        </p:nvSpPr>
        <p:spPr>
          <a:xfrm>
            <a:off x="2233637" y="4956456"/>
            <a:ext cx="115685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Kỹ năng vận hành</a:t>
            </a:r>
            <a:r>
              <a:rPr lang="en-US" sz="1750" kern="0" spc="-36" dirty="0">
                <a:solidFill>
                  <a:srgbClr val="2B4150"/>
                </a:solidFill>
                <a:latin typeface="PT Serif" pitchFamily="34" charset="0"/>
                <a:ea typeface="PT Serif" pitchFamily="34" charset="-122"/>
                <a:cs typeface="PT Serif" pitchFamily="34" charset="-120"/>
              </a:rPr>
              <a:t>: Nhân viên có kỹ năng cao giúp quá trình chiết rót suôn sẻ, tối ưu hóa quy trình và giảm lãng phí, nâng cao năng suất, chất lượng sản phẩm.</a:t>
            </a:r>
            <a:endParaRPr lang="en-US" sz="1750" dirty="0"/>
          </a:p>
        </p:txBody>
      </p:sp>
      <p:sp>
        <p:nvSpPr>
          <p:cNvPr id="7" name="Text 3"/>
          <p:cNvSpPr/>
          <p:nvPr/>
        </p:nvSpPr>
        <p:spPr>
          <a:xfrm>
            <a:off x="2227107" y="6023077"/>
            <a:ext cx="115685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Thiếu kiến thức và kỹ năng</a:t>
            </a:r>
            <a:r>
              <a:rPr lang="en-US" sz="1750" kern="0" spc="-36" dirty="0">
                <a:solidFill>
                  <a:srgbClr val="2B4150"/>
                </a:solidFill>
                <a:latin typeface="PT Serif" pitchFamily="34" charset="0"/>
                <a:ea typeface="PT Serif" pitchFamily="34" charset="-122"/>
                <a:cs typeface="PT Serif" pitchFamily="34" charset="-120"/>
              </a:rPr>
              <a:t>: Thiếu đào tạo làm tăng nguy cơ tai nạn và giảm hiệu </a:t>
            </a:r>
            <a:r>
              <a:rPr lang="en-US" sz="1750" kern="0" spc="-36" dirty="0" err="1">
                <a:solidFill>
                  <a:srgbClr val="2B4150"/>
                </a:solidFill>
                <a:latin typeface="PT Serif" pitchFamily="34" charset="0"/>
                <a:ea typeface="PT Serif" pitchFamily="34" charset="-122"/>
                <a:cs typeface="PT Serif" pitchFamily="34" charset="-120"/>
              </a:rPr>
              <a:t>suất</a:t>
            </a:r>
            <a:r>
              <a:rPr lang="en-US" sz="1750" kern="0" spc="-36" dirty="0">
                <a:solidFill>
                  <a:srgbClr val="2B4150"/>
                </a:solidFill>
                <a:latin typeface="PT Serif" pitchFamily="34" charset="0"/>
                <a:ea typeface="PT Serif" pitchFamily="34" charset="-122"/>
                <a:cs typeface="PT Serif" pitchFamily="34" charset="-120"/>
              </a:rPr>
              <a:t>.</a:t>
            </a:r>
          </a:p>
        </p:txBody>
      </p:sp>
      <p:sp>
        <p:nvSpPr>
          <p:cNvPr id="8" name="Rectangle 7">
            <a:extLst>
              <a:ext uri="{FF2B5EF4-FFF2-40B4-BE49-F238E27FC236}">
                <a16:creationId xmlns:a16="http://schemas.microsoft.com/office/drawing/2014/main" id="{5ED3187E-BAC0-FA49-9939-E7AF84EA6F5A}"/>
              </a:ext>
            </a:extLst>
          </p:cNvPr>
          <p:cNvSpPr/>
          <p:nvPr/>
        </p:nvSpPr>
        <p:spPr>
          <a:xfrm>
            <a:off x="1099567" y="3421023"/>
            <a:ext cx="522515" cy="2184153"/>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3">
            <a:extLst>
              <a:ext uri="{FF2B5EF4-FFF2-40B4-BE49-F238E27FC236}">
                <a16:creationId xmlns:a16="http://schemas.microsoft.com/office/drawing/2014/main" id="{7ED8F88C-A134-99F9-7441-B80819064309}"/>
              </a:ext>
            </a:extLst>
          </p:cNvPr>
          <p:cNvSpPr/>
          <p:nvPr/>
        </p:nvSpPr>
        <p:spPr>
          <a:xfrm>
            <a:off x="2233637" y="6726795"/>
            <a:ext cx="11568589" cy="725805"/>
          </a:xfrm>
          <a:prstGeom prst="rect">
            <a:avLst/>
          </a:prstGeom>
          <a:noFill/>
          <a:ln/>
        </p:spPr>
        <p:txBody>
          <a:bodyPr wrap="square" lIns="0" tIns="0" rIns="0" bIns="0" rtlCol="0" anchor="t"/>
          <a:lstStyle/>
          <a:p>
            <a:pPr marL="285750" indent="-285750" algn="l">
              <a:lnSpc>
                <a:spcPts val="2850"/>
              </a:lnSpc>
              <a:buSzPct val="100000"/>
              <a:buFont typeface="Arial" panose="020B0604020202020204" pitchFamily="34" charset="0"/>
              <a:buChar char="•"/>
            </a:pPr>
            <a:r>
              <a:rPr lang="en-US" sz="1750" b="1" kern="0" spc="-36" dirty="0" err="1">
                <a:solidFill>
                  <a:srgbClr val="2B4150"/>
                </a:solidFill>
                <a:latin typeface="PT Serif" pitchFamily="34" charset="0"/>
                <a:ea typeface="PT Serif" pitchFamily="34" charset="-122"/>
                <a:cs typeface="PT Serif" pitchFamily="34" charset="-120"/>
              </a:rPr>
              <a:t>Đào</a:t>
            </a:r>
            <a:r>
              <a:rPr lang="en-US" sz="1750" b="1" kern="0" spc="-36" dirty="0">
                <a:solidFill>
                  <a:srgbClr val="2B4150"/>
                </a:solidFill>
                <a:latin typeface="PT Serif" pitchFamily="34" charset="0"/>
                <a:ea typeface="PT Serif" pitchFamily="34" charset="-122"/>
                <a:cs typeface="PT Serif" pitchFamily="34" charset="-120"/>
              </a:rPr>
              <a:t> </a:t>
            </a:r>
            <a:r>
              <a:rPr lang="en-US" sz="1750" b="1" kern="0" spc="-36" dirty="0" err="1">
                <a:solidFill>
                  <a:srgbClr val="2B4150"/>
                </a:solidFill>
                <a:latin typeface="PT Serif" pitchFamily="34" charset="0"/>
                <a:ea typeface="PT Serif" pitchFamily="34" charset="-122"/>
                <a:cs typeface="PT Serif" pitchFamily="34" charset="-120"/>
              </a:rPr>
              <a:t>tạo</a:t>
            </a:r>
            <a:r>
              <a:rPr lang="en-US" sz="1750" b="1" kern="0" spc="-36" dirty="0">
                <a:solidFill>
                  <a:srgbClr val="2B4150"/>
                </a:solidFill>
                <a:latin typeface="PT Serif" pitchFamily="34" charset="0"/>
                <a:ea typeface="PT Serif" pitchFamily="34" charset="-122"/>
                <a:cs typeface="PT Serif" pitchFamily="34" charset="-120"/>
              </a:rPr>
              <a:t> </a:t>
            </a:r>
            <a:r>
              <a:rPr lang="en-US" sz="1750" b="1" kern="0" spc="-36" dirty="0" err="1">
                <a:solidFill>
                  <a:srgbClr val="2B4150"/>
                </a:solidFill>
                <a:latin typeface="PT Serif" pitchFamily="34" charset="0"/>
                <a:ea typeface="PT Serif" pitchFamily="34" charset="-122"/>
                <a:cs typeface="PT Serif" pitchFamily="34" charset="-120"/>
              </a:rPr>
              <a:t>định</a:t>
            </a:r>
            <a:r>
              <a:rPr lang="en-US" sz="1750" b="1" kern="0" spc="-36" dirty="0">
                <a:solidFill>
                  <a:srgbClr val="2B4150"/>
                </a:solidFill>
                <a:latin typeface="PT Serif" pitchFamily="34" charset="0"/>
                <a:ea typeface="PT Serif" pitchFamily="34" charset="-122"/>
                <a:cs typeface="PT Serif" pitchFamily="34" charset="-120"/>
              </a:rPr>
              <a:t> </a:t>
            </a:r>
            <a:r>
              <a:rPr lang="en-US" sz="1750" b="1" kern="0" spc="-36" dirty="0" err="1">
                <a:solidFill>
                  <a:srgbClr val="2B4150"/>
                </a:solidFill>
                <a:latin typeface="PT Serif" pitchFamily="34" charset="0"/>
                <a:ea typeface="PT Serif" pitchFamily="34" charset="-122"/>
                <a:cs typeface="PT Serif" pitchFamily="34" charset="-120"/>
              </a:rPr>
              <a:t>kỳ</a:t>
            </a:r>
            <a:r>
              <a:rPr lang="en-US" sz="1750" kern="0" spc="-36" dirty="0">
                <a:solidFill>
                  <a:srgbClr val="2B4150"/>
                </a:solidFill>
                <a:latin typeface="PT Serif" pitchFamily="34" charset="0"/>
                <a:ea typeface="PT Serif" pitchFamily="34" charset="-122"/>
                <a:cs typeface="PT Serif" pitchFamily="34" charset="-120"/>
              </a:rPr>
              <a:t>: </a:t>
            </a:r>
            <a:r>
              <a:rPr lang="en-US" sz="1750" kern="0" spc="-36" dirty="0" err="1">
                <a:solidFill>
                  <a:srgbClr val="2B4150"/>
                </a:solidFill>
                <a:latin typeface="PT Serif" pitchFamily="34" charset="0"/>
                <a:ea typeface="PT Serif" pitchFamily="34" charset="-122"/>
                <a:cs typeface="PT Serif" pitchFamily="34" charset="-120"/>
              </a:rPr>
              <a:t>Đầu</a:t>
            </a:r>
            <a:r>
              <a:rPr lang="en-US" sz="1750" kern="0" spc="-36" dirty="0">
                <a:solidFill>
                  <a:srgbClr val="2B4150"/>
                </a:solidFill>
                <a:latin typeface="PT Serif" pitchFamily="34" charset="0"/>
                <a:ea typeface="PT Serif" pitchFamily="34" charset="-122"/>
                <a:cs typeface="PT Serif" pitchFamily="34" charset="-120"/>
              </a:rPr>
              <a:t> </a:t>
            </a:r>
            <a:r>
              <a:rPr lang="en-US" sz="1750" kern="0" spc="-36" dirty="0" err="1">
                <a:solidFill>
                  <a:srgbClr val="2B4150"/>
                </a:solidFill>
                <a:latin typeface="PT Serif" pitchFamily="34" charset="0"/>
                <a:ea typeface="PT Serif" pitchFamily="34" charset="-122"/>
                <a:cs typeface="PT Serif" pitchFamily="34" charset="-120"/>
              </a:rPr>
              <a:t>tư</a:t>
            </a:r>
            <a:r>
              <a:rPr lang="en-US" sz="1750" kern="0" spc="-36" dirty="0">
                <a:solidFill>
                  <a:srgbClr val="2B4150"/>
                </a:solidFill>
                <a:latin typeface="PT Serif" pitchFamily="34" charset="0"/>
                <a:ea typeface="PT Serif" pitchFamily="34" charset="-122"/>
                <a:cs typeface="PT Serif" pitchFamily="34" charset="-120"/>
              </a:rPr>
              <a:t> </a:t>
            </a:r>
            <a:r>
              <a:rPr lang="en-US" sz="1750" kern="0" spc="-36" dirty="0" err="1">
                <a:solidFill>
                  <a:srgbClr val="2B4150"/>
                </a:solidFill>
                <a:latin typeface="PT Serif" pitchFamily="34" charset="0"/>
                <a:ea typeface="PT Serif" pitchFamily="34" charset="-122"/>
                <a:cs typeface="PT Serif" pitchFamily="34" charset="-120"/>
              </a:rPr>
              <a:t>vào</a:t>
            </a:r>
            <a:r>
              <a:rPr lang="en-US" sz="1750" kern="0" spc="-36" dirty="0">
                <a:solidFill>
                  <a:srgbClr val="2B4150"/>
                </a:solidFill>
                <a:latin typeface="PT Serif" pitchFamily="34" charset="0"/>
                <a:ea typeface="PT Serif" pitchFamily="34" charset="-122"/>
                <a:cs typeface="PT Serif" pitchFamily="34" charset="-120"/>
              </a:rPr>
              <a:t> </a:t>
            </a:r>
            <a:r>
              <a:rPr lang="en-US" sz="1750" kern="0" spc="-36" dirty="0" err="1">
                <a:solidFill>
                  <a:srgbClr val="2B4150"/>
                </a:solidFill>
                <a:latin typeface="PT Serif" pitchFamily="34" charset="0"/>
                <a:ea typeface="PT Serif" pitchFamily="34" charset="-122"/>
                <a:cs typeface="PT Serif" pitchFamily="34" charset="-120"/>
              </a:rPr>
              <a:t>đào</a:t>
            </a:r>
            <a:r>
              <a:rPr lang="en-US" sz="1750" kern="0" spc="-36" dirty="0">
                <a:solidFill>
                  <a:srgbClr val="2B4150"/>
                </a:solidFill>
                <a:latin typeface="PT Serif" pitchFamily="34" charset="0"/>
                <a:ea typeface="PT Serif" pitchFamily="34" charset="-122"/>
                <a:cs typeface="PT Serif" pitchFamily="34" charset="-120"/>
              </a:rPr>
              <a:t> </a:t>
            </a:r>
            <a:r>
              <a:rPr lang="en-US" sz="1750" kern="0" spc="-36" dirty="0" err="1">
                <a:solidFill>
                  <a:srgbClr val="2B4150"/>
                </a:solidFill>
                <a:latin typeface="PT Serif" pitchFamily="34" charset="0"/>
                <a:ea typeface="PT Serif" pitchFamily="34" charset="-122"/>
                <a:cs typeface="PT Serif" pitchFamily="34" charset="-120"/>
              </a:rPr>
              <a:t>tạo</a:t>
            </a:r>
            <a:r>
              <a:rPr lang="en-US" sz="1750" kern="0" spc="-36" dirty="0">
                <a:solidFill>
                  <a:srgbClr val="2B4150"/>
                </a:solidFill>
                <a:latin typeface="PT Serif" pitchFamily="34" charset="0"/>
                <a:ea typeface="PT Serif" pitchFamily="34" charset="-122"/>
                <a:cs typeface="PT Serif" pitchFamily="34" charset="-120"/>
              </a:rPr>
              <a:t> </a:t>
            </a:r>
            <a:r>
              <a:rPr lang="en-US" sz="1750" kern="0" spc="-36" dirty="0" err="1">
                <a:solidFill>
                  <a:srgbClr val="2B4150"/>
                </a:solidFill>
                <a:latin typeface="PT Serif" pitchFamily="34" charset="0"/>
                <a:ea typeface="PT Serif" pitchFamily="34" charset="-122"/>
                <a:cs typeface="PT Serif" pitchFamily="34" charset="-120"/>
              </a:rPr>
              <a:t>giúp</a:t>
            </a:r>
            <a:r>
              <a:rPr lang="en-US" sz="1750" kern="0" spc="-36" dirty="0">
                <a:solidFill>
                  <a:srgbClr val="2B4150"/>
                </a:solidFill>
                <a:latin typeface="PT Serif" pitchFamily="34" charset="0"/>
                <a:ea typeface="PT Serif" pitchFamily="34" charset="-122"/>
                <a:cs typeface="PT Serif" pitchFamily="34" charset="-120"/>
              </a:rPr>
              <a:t> </a:t>
            </a:r>
            <a:r>
              <a:rPr lang="en-US" sz="1750" kern="0" spc="-36" dirty="0" err="1">
                <a:solidFill>
                  <a:srgbClr val="2B4150"/>
                </a:solidFill>
                <a:latin typeface="PT Serif" pitchFamily="34" charset="0"/>
                <a:ea typeface="PT Serif" pitchFamily="34" charset="-122"/>
                <a:cs typeface="PT Serif" pitchFamily="34" charset="-120"/>
              </a:rPr>
              <a:t>nâng</a:t>
            </a:r>
            <a:r>
              <a:rPr lang="en-US" sz="1750" kern="0" spc="-36" dirty="0">
                <a:solidFill>
                  <a:srgbClr val="2B4150"/>
                </a:solidFill>
                <a:latin typeface="PT Serif" pitchFamily="34" charset="0"/>
                <a:ea typeface="PT Serif" pitchFamily="34" charset="-122"/>
                <a:cs typeface="PT Serif" pitchFamily="34" charset="-120"/>
              </a:rPr>
              <a:t> </a:t>
            </a:r>
            <a:r>
              <a:rPr lang="en-US" sz="1750" kern="0" spc="-36" dirty="0" err="1">
                <a:solidFill>
                  <a:srgbClr val="2B4150"/>
                </a:solidFill>
                <a:latin typeface="PT Serif" pitchFamily="34" charset="0"/>
                <a:ea typeface="PT Serif" pitchFamily="34" charset="-122"/>
                <a:cs typeface="PT Serif" pitchFamily="34" charset="-120"/>
              </a:rPr>
              <a:t>cao</a:t>
            </a:r>
            <a:r>
              <a:rPr lang="en-US" sz="1750" kern="0" spc="-36" dirty="0">
                <a:solidFill>
                  <a:srgbClr val="2B4150"/>
                </a:solidFill>
                <a:latin typeface="PT Serif" pitchFamily="34" charset="0"/>
                <a:ea typeface="PT Serif" pitchFamily="34" charset="-122"/>
                <a:cs typeface="PT Serif" pitchFamily="34" charset="-120"/>
              </a:rPr>
              <a:t> an </a:t>
            </a:r>
            <a:r>
              <a:rPr lang="en-US" sz="1750" kern="0" spc="-36" dirty="0" err="1">
                <a:solidFill>
                  <a:srgbClr val="2B4150"/>
                </a:solidFill>
                <a:latin typeface="PT Serif" pitchFamily="34" charset="0"/>
                <a:ea typeface="PT Serif" pitchFamily="34" charset="-122"/>
                <a:cs typeface="PT Serif" pitchFamily="34" charset="-120"/>
              </a:rPr>
              <a:t>toàn</a:t>
            </a:r>
            <a:r>
              <a:rPr lang="en-US" sz="1750" kern="0" spc="-36" dirty="0">
                <a:solidFill>
                  <a:srgbClr val="2B4150"/>
                </a:solidFill>
                <a:latin typeface="PT Serif" pitchFamily="34" charset="0"/>
                <a:ea typeface="PT Serif" pitchFamily="34" charset="-122"/>
                <a:cs typeface="PT Serif" pitchFamily="34" charset="-120"/>
              </a:rPr>
              <a:t> </a:t>
            </a:r>
            <a:r>
              <a:rPr lang="en-US" sz="1750" kern="0" spc="-36" dirty="0" err="1">
                <a:solidFill>
                  <a:srgbClr val="2B4150"/>
                </a:solidFill>
                <a:latin typeface="PT Serif" pitchFamily="34" charset="0"/>
                <a:ea typeface="PT Serif" pitchFamily="34" charset="-122"/>
                <a:cs typeface="PT Serif" pitchFamily="34" charset="-120"/>
              </a:rPr>
              <a:t>lao</a:t>
            </a:r>
            <a:r>
              <a:rPr lang="en-US" sz="1750" kern="0" spc="-36" dirty="0">
                <a:solidFill>
                  <a:srgbClr val="2B4150"/>
                </a:solidFill>
                <a:latin typeface="PT Serif" pitchFamily="34" charset="0"/>
                <a:ea typeface="PT Serif" pitchFamily="34" charset="-122"/>
                <a:cs typeface="PT Serif" pitchFamily="34" charset="-120"/>
              </a:rPr>
              <a:t> </a:t>
            </a:r>
            <a:r>
              <a:rPr lang="en-US" sz="1750" kern="0" spc="-36" dirty="0" err="1">
                <a:solidFill>
                  <a:srgbClr val="2B4150"/>
                </a:solidFill>
                <a:latin typeface="PT Serif" pitchFamily="34" charset="0"/>
                <a:ea typeface="PT Serif" pitchFamily="34" charset="-122"/>
                <a:cs typeface="PT Serif" pitchFamily="34" charset="-120"/>
              </a:rPr>
              <a:t>động</a:t>
            </a:r>
            <a:r>
              <a:rPr lang="en-US" sz="1750" kern="0" spc="-36" dirty="0">
                <a:solidFill>
                  <a:srgbClr val="2B4150"/>
                </a:solidFill>
                <a:latin typeface="PT Serif" pitchFamily="34" charset="0"/>
                <a:ea typeface="PT Serif" pitchFamily="34" charset="-122"/>
                <a:cs typeface="PT Serif" pitchFamily="34" charset="-120"/>
              </a:rPr>
              <a:t>, </a:t>
            </a:r>
            <a:r>
              <a:rPr lang="en-US" sz="1750" kern="0" spc="-36" dirty="0" err="1">
                <a:solidFill>
                  <a:srgbClr val="2B4150"/>
                </a:solidFill>
                <a:latin typeface="PT Serif" pitchFamily="34" charset="0"/>
                <a:ea typeface="PT Serif" pitchFamily="34" charset="-122"/>
                <a:cs typeface="PT Serif" pitchFamily="34" charset="-120"/>
              </a:rPr>
              <a:t>cải</a:t>
            </a:r>
            <a:r>
              <a:rPr lang="en-US" sz="1750" kern="0" spc="-36" dirty="0">
                <a:solidFill>
                  <a:srgbClr val="2B4150"/>
                </a:solidFill>
                <a:latin typeface="PT Serif" pitchFamily="34" charset="0"/>
                <a:ea typeface="PT Serif" pitchFamily="34" charset="-122"/>
                <a:cs typeface="PT Serif" pitchFamily="34" charset="-120"/>
              </a:rPr>
              <a:t> </a:t>
            </a:r>
            <a:r>
              <a:rPr lang="en-US" sz="1750" kern="0" spc="-36" dirty="0" err="1">
                <a:solidFill>
                  <a:srgbClr val="2B4150"/>
                </a:solidFill>
                <a:latin typeface="PT Serif" pitchFamily="34" charset="0"/>
                <a:ea typeface="PT Serif" pitchFamily="34" charset="-122"/>
                <a:cs typeface="PT Serif" pitchFamily="34" charset="-120"/>
              </a:rPr>
              <a:t>thiện</a:t>
            </a:r>
            <a:r>
              <a:rPr lang="en-US" sz="1750" kern="0" spc="-36" dirty="0">
                <a:solidFill>
                  <a:srgbClr val="2B4150"/>
                </a:solidFill>
                <a:latin typeface="PT Serif" pitchFamily="34" charset="0"/>
                <a:ea typeface="PT Serif" pitchFamily="34" charset="-122"/>
                <a:cs typeface="PT Serif" pitchFamily="34" charset="-120"/>
              </a:rPr>
              <a:t> </a:t>
            </a:r>
            <a:r>
              <a:rPr lang="en-US" sz="1750" kern="0" spc="-36" dirty="0" err="1">
                <a:solidFill>
                  <a:srgbClr val="2B4150"/>
                </a:solidFill>
                <a:latin typeface="PT Serif" pitchFamily="34" charset="0"/>
                <a:ea typeface="PT Serif" pitchFamily="34" charset="-122"/>
                <a:cs typeface="PT Serif" pitchFamily="34" charset="-120"/>
              </a:rPr>
              <a:t>hiệu</a:t>
            </a:r>
            <a:r>
              <a:rPr lang="en-US" sz="1750" kern="0" spc="-36" dirty="0">
                <a:solidFill>
                  <a:srgbClr val="2B4150"/>
                </a:solidFill>
                <a:latin typeface="PT Serif" pitchFamily="34" charset="0"/>
                <a:ea typeface="PT Serif" pitchFamily="34" charset="-122"/>
                <a:cs typeface="PT Serif" pitchFamily="34" charset="-120"/>
              </a:rPr>
              <a:t> </a:t>
            </a:r>
            <a:r>
              <a:rPr lang="en-US" sz="1750" kern="0" spc="-36" dirty="0" err="1">
                <a:solidFill>
                  <a:srgbClr val="2B4150"/>
                </a:solidFill>
                <a:latin typeface="PT Serif" pitchFamily="34" charset="0"/>
                <a:ea typeface="PT Serif" pitchFamily="34" charset="-122"/>
                <a:cs typeface="PT Serif" pitchFamily="34" charset="-120"/>
              </a:rPr>
              <a:t>suất</a:t>
            </a:r>
            <a:r>
              <a:rPr lang="en-US" sz="1750" kern="0" spc="-36" dirty="0">
                <a:solidFill>
                  <a:srgbClr val="2B4150"/>
                </a:solidFill>
                <a:latin typeface="PT Serif" pitchFamily="34" charset="0"/>
                <a:ea typeface="PT Serif" pitchFamily="34" charset="-122"/>
                <a:cs typeface="PT Serif" pitchFamily="34" charset="-120"/>
              </a:rPr>
              <a:t> </a:t>
            </a:r>
            <a:r>
              <a:rPr lang="en-US" sz="1750" kern="0" spc="-36" dirty="0" err="1">
                <a:solidFill>
                  <a:srgbClr val="2B4150"/>
                </a:solidFill>
                <a:latin typeface="PT Serif" pitchFamily="34" charset="0"/>
                <a:ea typeface="PT Serif" pitchFamily="34" charset="-122"/>
                <a:cs typeface="PT Serif" pitchFamily="34" charset="-120"/>
              </a:rPr>
              <a:t>và</a:t>
            </a:r>
            <a:r>
              <a:rPr lang="en-US" sz="1750" kern="0" spc="-36" dirty="0">
                <a:solidFill>
                  <a:srgbClr val="2B4150"/>
                </a:solidFill>
                <a:latin typeface="PT Serif" pitchFamily="34" charset="0"/>
                <a:ea typeface="PT Serif" pitchFamily="34" charset="-122"/>
                <a:cs typeface="PT Serif" pitchFamily="34" charset="-120"/>
              </a:rPr>
              <a:t> </a:t>
            </a:r>
            <a:r>
              <a:rPr lang="en-US" sz="1750" kern="0" spc="-36" dirty="0" err="1">
                <a:solidFill>
                  <a:srgbClr val="2B4150"/>
                </a:solidFill>
                <a:latin typeface="PT Serif" pitchFamily="34" charset="0"/>
                <a:ea typeface="PT Serif" pitchFamily="34" charset="-122"/>
                <a:cs typeface="PT Serif" pitchFamily="34" charset="-120"/>
              </a:rPr>
              <a:t>chất</a:t>
            </a:r>
            <a:r>
              <a:rPr lang="en-US" sz="1750" kern="0" spc="-36" dirty="0">
                <a:solidFill>
                  <a:srgbClr val="2B4150"/>
                </a:solidFill>
                <a:latin typeface="PT Serif" pitchFamily="34" charset="0"/>
                <a:ea typeface="PT Serif" pitchFamily="34" charset="-122"/>
                <a:cs typeface="PT Serif" pitchFamily="34" charset="-120"/>
              </a:rPr>
              <a:t> </a:t>
            </a:r>
            <a:r>
              <a:rPr lang="en-US" sz="1750" kern="0" spc="-36" dirty="0" err="1">
                <a:solidFill>
                  <a:srgbClr val="2B4150"/>
                </a:solidFill>
                <a:latin typeface="PT Serif" pitchFamily="34" charset="0"/>
                <a:ea typeface="PT Serif" pitchFamily="34" charset="-122"/>
                <a:cs typeface="PT Serif" pitchFamily="34" charset="-120"/>
              </a:rPr>
              <a:t>lượng</a:t>
            </a:r>
            <a:r>
              <a:rPr lang="en-US" sz="1750" kern="0" spc="-36" dirty="0">
                <a:solidFill>
                  <a:srgbClr val="2B4150"/>
                </a:solidFill>
                <a:latin typeface="PT Serif" pitchFamily="34" charset="0"/>
                <a:ea typeface="PT Serif" pitchFamily="34" charset="-122"/>
                <a:cs typeface="PT Serif" pitchFamily="34" charset="-120"/>
              </a:rPr>
              <a:t> </a:t>
            </a:r>
            <a:r>
              <a:rPr lang="en-US" sz="1750" kern="0" spc="-36" dirty="0" err="1">
                <a:solidFill>
                  <a:srgbClr val="2B4150"/>
                </a:solidFill>
                <a:latin typeface="PT Serif" pitchFamily="34" charset="0"/>
                <a:ea typeface="PT Serif" pitchFamily="34" charset="-122"/>
                <a:cs typeface="PT Serif" pitchFamily="34" charset="-120"/>
              </a:rPr>
              <a:t>sản</a:t>
            </a:r>
            <a:r>
              <a:rPr lang="en-US" sz="1750" kern="0" spc="-36" dirty="0">
                <a:solidFill>
                  <a:srgbClr val="2B4150"/>
                </a:solidFill>
                <a:latin typeface="PT Serif" pitchFamily="34" charset="0"/>
                <a:ea typeface="PT Serif" pitchFamily="34" charset="-122"/>
                <a:cs typeface="PT Serif" pitchFamily="34" charset="-120"/>
              </a:rPr>
              <a:t> </a:t>
            </a:r>
            <a:r>
              <a:rPr lang="en-US" sz="1750" kern="0" spc="-36" dirty="0" err="1">
                <a:solidFill>
                  <a:srgbClr val="2B4150"/>
                </a:solidFill>
                <a:latin typeface="PT Serif" pitchFamily="34" charset="0"/>
                <a:ea typeface="PT Serif" pitchFamily="34" charset="-122"/>
                <a:cs typeface="PT Serif" pitchFamily="34" charset="-120"/>
              </a:rPr>
              <a:t>phẩm</a:t>
            </a:r>
            <a:r>
              <a:rPr lang="en-US" sz="1750" kern="0" spc="-36" dirty="0">
                <a:solidFill>
                  <a:srgbClr val="2B4150"/>
                </a:solidFill>
                <a:latin typeface="PT Serif" pitchFamily="34" charset="0"/>
                <a:ea typeface="PT Serif" pitchFamily="34" charset="-122"/>
                <a:cs typeface="PT Serif" pitchFamily="34" charset="-120"/>
              </a:rPr>
              <a:t>.</a:t>
            </a:r>
            <a:endParaRPr lang="en-US" sz="1750" dirty="0"/>
          </a:p>
        </p:txBody>
      </p:sp>
      <p:pic>
        <p:nvPicPr>
          <p:cNvPr id="10" name="Picture 9">
            <a:extLst>
              <a:ext uri="{FF2B5EF4-FFF2-40B4-BE49-F238E27FC236}">
                <a16:creationId xmlns:a16="http://schemas.microsoft.com/office/drawing/2014/main" id="{1DB2F480-B2DD-DBAA-5964-888FCFD5146A}"/>
              </a:ext>
            </a:extLst>
          </p:cNvPr>
          <p:cNvPicPr>
            <a:picLocks noChangeAspect="1"/>
          </p:cNvPicPr>
          <p:nvPr/>
        </p:nvPicPr>
        <p:blipFill>
          <a:blip r:embed="rId5"/>
          <a:stretch>
            <a:fillRect/>
          </a:stretch>
        </p:blipFill>
        <p:spPr>
          <a:xfrm>
            <a:off x="11730310" y="7372690"/>
            <a:ext cx="2767328" cy="85691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231285" y="3752520"/>
            <a:ext cx="3140631" cy="3140631"/>
          </a:xfrm>
          <a:prstGeom prst="rect">
            <a:avLst/>
          </a:prstGeom>
        </p:spPr>
      </p:pic>
      <p:sp>
        <p:nvSpPr>
          <p:cNvPr id="3" name="Text 0"/>
          <p:cNvSpPr/>
          <p:nvPr/>
        </p:nvSpPr>
        <p:spPr>
          <a:xfrm>
            <a:off x="1781294" y="569595"/>
            <a:ext cx="7410212" cy="387787"/>
          </a:xfrm>
          <a:prstGeom prst="rect">
            <a:avLst/>
          </a:prstGeom>
          <a:noFill/>
          <a:ln/>
        </p:spPr>
        <p:txBody>
          <a:bodyPr wrap="none" lIns="0" tIns="0" rIns="0" bIns="0" rtlCol="0" anchor="t"/>
          <a:lstStyle/>
          <a:p>
            <a:pPr marL="0" indent="0" algn="ctr">
              <a:lnSpc>
                <a:spcPts val="3050"/>
              </a:lnSpc>
              <a:buNone/>
            </a:pPr>
            <a:r>
              <a:rPr lang="en-US" sz="3200" b="1" kern="0" spc="-73" dirty="0">
                <a:solidFill>
                  <a:srgbClr val="124E73"/>
                </a:solidFill>
                <a:latin typeface="Montserrat Medium" panose="00000600000000000000" pitchFamily="2" charset="0"/>
                <a:ea typeface="MuseoModerno Bold" pitchFamily="34" charset="-122"/>
                <a:cs typeface="MuseoModerno Bold" pitchFamily="34" charset="-120"/>
              </a:rPr>
              <a:t>VII. Đào tạo an toàn lao động về kỹ năng vận hành</a:t>
            </a:r>
            <a:endParaRPr lang="en-US" sz="3200" dirty="0"/>
          </a:p>
        </p:txBody>
      </p:sp>
      <p:sp>
        <p:nvSpPr>
          <p:cNvPr id="4" name="Shape 1"/>
          <p:cNvSpPr/>
          <p:nvPr/>
        </p:nvSpPr>
        <p:spPr>
          <a:xfrm>
            <a:off x="723900" y="1190030"/>
            <a:ext cx="9525000" cy="751880"/>
          </a:xfrm>
          <a:prstGeom prst="roundRect">
            <a:avLst>
              <a:gd name="adj" fmla="val 11554"/>
            </a:avLst>
          </a:prstGeom>
          <a:solidFill>
            <a:srgbClr val="124E73"/>
          </a:solidFill>
          <a:ln w="7620">
            <a:solidFill>
              <a:srgbClr val="2B678C"/>
            </a:solidFill>
            <a:prstDash val="solid"/>
          </a:ln>
        </p:spPr>
      </p:sp>
      <p:sp>
        <p:nvSpPr>
          <p:cNvPr id="5" name="Text 2"/>
          <p:cNvSpPr/>
          <p:nvPr/>
        </p:nvSpPr>
        <p:spPr>
          <a:xfrm>
            <a:off x="938332" y="1404461"/>
            <a:ext cx="5009793" cy="323017"/>
          </a:xfrm>
          <a:prstGeom prst="rect">
            <a:avLst/>
          </a:prstGeom>
          <a:noFill/>
          <a:ln/>
        </p:spPr>
        <p:txBody>
          <a:bodyPr wrap="none" lIns="0" tIns="0" rIns="0" bIns="0" rtlCol="0" anchor="t"/>
          <a:lstStyle/>
          <a:p>
            <a:pPr marL="0" indent="0">
              <a:lnSpc>
                <a:spcPts val="2500"/>
              </a:lnSpc>
              <a:buNone/>
            </a:pPr>
            <a:r>
              <a:rPr lang="en-US" sz="2000" b="1" kern="0" spc="-61" dirty="0">
                <a:solidFill>
                  <a:srgbClr val="FFFFFF"/>
                </a:solidFill>
                <a:latin typeface="Montserrat Medium" panose="00000600000000000000" pitchFamily="2" charset="0"/>
                <a:ea typeface="MuseoModerno Bold" pitchFamily="34" charset="-122"/>
                <a:cs typeface="MuseoModerno Bold" pitchFamily="34" charset="-120"/>
              </a:rPr>
              <a:t>A. Tại sao cần đào tạo cho người vận hành</a:t>
            </a:r>
            <a:endParaRPr lang="en-US" sz="2000" dirty="0"/>
          </a:p>
        </p:txBody>
      </p:sp>
      <p:sp>
        <p:nvSpPr>
          <p:cNvPr id="6" name="Text 3"/>
          <p:cNvSpPr/>
          <p:nvPr/>
        </p:nvSpPr>
        <p:spPr>
          <a:xfrm>
            <a:off x="723900" y="2174558"/>
            <a:ext cx="9525000" cy="330875"/>
          </a:xfrm>
          <a:prstGeom prst="rect">
            <a:avLst/>
          </a:prstGeom>
          <a:noFill/>
          <a:ln/>
        </p:spPr>
        <p:txBody>
          <a:bodyPr wrap="none" lIns="0" tIns="0" rIns="0" bIns="0" rtlCol="0" anchor="t"/>
          <a:lstStyle/>
          <a:p>
            <a:pPr marL="0" indent="0">
              <a:lnSpc>
                <a:spcPts val="2600"/>
              </a:lnSpc>
              <a:buNone/>
            </a:pPr>
            <a:endParaRPr lang="en-US" sz="1600" dirty="0"/>
          </a:p>
        </p:txBody>
      </p:sp>
      <p:sp>
        <p:nvSpPr>
          <p:cNvPr id="7" name="Shape 4"/>
          <p:cNvSpPr/>
          <p:nvPr/>
        </p:nvSpPr>
        <p:spPr>
          <a:xfrm>
            <a:off x="1022628" y="2738080"/>
            <a:ext cx="22860" cy="4921925"/>
          </a:xfrm>
          <a:prstGeom prst="roundRect">
            <a:avLst>
              <a:gd name="adj" fmla="val 380004"/>
            </a:avLst>
          </a:prstGeom>
          <a:solidFill>
            <a:srgbClr val="B9D0DE"/>
          </a:solidFill>
          <a:ln/>
        </p:spPr>
      </p:sp>
      <p:sp>
        <p:nvSpPr>
          <p:cNvPr id="8" name="Shape 5"/>
          <p:cNvSpPr/>
          <p:nvPr/>
        </p:nvSpPr>
        <p:spPr>
          <a:xfrm>
            <a:off x="801410" y="2970728"/>
            <a:ext cx="465296" cy="465296"/>
          </a:xfrm>
          <a:prstGeom prst="roundRect">
            <a:avLst>
              <a:gd name="adj" fmla="val 18670"/>
            </a:avLst>
          </a:prstGeom>
          <a:solidFill>
            <a:srgbClr val="124E73"/>
          </a:solidFill>
          <a:ln w="7620">
            <a:solidFill>
              <a:srgbClr val="2B678C"/>
            </a:solidFill>
            <a:prstDash val="solid"/>
          </a:ln>
        </p:spPr>
      </p:sp>
      <p:sp>
        <p:nvSpPr>
          <p:cNvPr id="9" name="Text 6"/>
          <p:cNvSpPr/>
          <p:nvPr/>
        </p:nvSpPr>
        <p:spPr>
          <a:xfrm>
            <a:off x="963454" y="3048238"/>
            <a:ext cx="141208" cy="310277"/>
          </a:xfrm>
          <a:prstGeom prst="rect">
            <a:avLst/>
          </a:prstGeom>
          <a:noFill/>
          <a:ln/>
        </p:spPr>
        <p:txBody>
          <a:bodyPr wrap="none" lIns="0" tIns="0" rIns="0" bIns="0" rtlCol="0" anchor="t"/>
          <a:lstStyle/>
          <a:p>
            <a:pPr marL="0" indent="0" algn="ctr">
              <a:lnSpc>
                <a:spcPts val="2400"/>
              </a:lnSpc>
              <a:buNone/>
            </a:pPr>
            <a:r>
              <a:rPr lang="en-US" sz="2400" b="1" kern="0" spc="-73" dirty="0">
                <a:solidFill>
                  <a:srgbClr val="FFFFFF"/>
                </a:solidFill>
                <a:latin typeface="Montserrat Medium" panose="00000600000000000000" pitchFamily="2" charset="0"/>
                <a:ea typeface="MuseoModerno Bold" pitchFamily="34" charset="-122"/>
                <a:cs typeface="MuseoModerno Bold" pitchFamily="34" charset="-120"/>
              </a:rPr>
              <a:t>1</a:t>
            </a:r>
            <a:endParaRPr lang="en-US" sz="2400" dirty="0"/>
          </a:p>
        </p:txBody>
      </p:sp>
      <p:sp>
        <p:nvSpPr>
          <p:cNvPr id="10" name="Text 7"/>
          <p:cNvSpPr/>
          <p:nvPr/>
        </p:nvSpPr>
        <p:spPr>
          <a:xfrm>
            <a:off x="1447681" y="2944892"/>
            <a:ext cx="8801219" cy="661749"/>
          </a:xfrm>
          <a:prstGeom prst="rect">
            <a:avLst/>
          </a:prstGeom>
          <a:noFill/>
          <a:ln/>
        </p:spPr>
        <p:txBody>
          <a:bodyPr wrap="square" lIns="0" tIns="0" rIns="0" bIns="0" rtlCol="0" anchor="t"/>
          <a:lstStyle/>
          <a:p>
            <a:pPr marL="0" indent="0" algn="l">
              <a:lnSpc>
                <a:spcPts val="2600"/>
              </a:lnSpc>
              <a:buNone/>
            </a:pPr>
            <a:r>
              <a:rPr lang="en-US" sz="1600" b="1" kern="0" spc="-33" dirty="0">
                <a:solidFill>
                  <a:srgbClr val="2B4150"/>
                </a:solidFill>
                <a:latin typeface="PT Serif" pitchFamily="34" charset="0"/>
                <a:ea typeface="PT Serif" pitchFamily="34" charset="-122"/>
                <a:cs typeface="PT Serif" pitchFamily="34" charset="-120"/>
              </a:rPr>
              <a:t>Bảo vệ an toàn</a:t>
            </a:r>
            <a:r>
              <a:rPr lang="en-US" sz="1600" kern="0" spc="-33" dirty="0">
                <a:solidFill>
                  <a:srgbClr val="2B4150"/>
                </a:solidFill>
                <a:latin typeface="PT Serif" pitchFamily="34" charset="0"/>
                <a:ea typeface="PT Serif" pitchFamily="34" charset="-122"/>
                <a:cs typeface="PT Serif" pitchFamily="34" charset="-120"/>
              </a:rPr>
              <a:t>: Môi trường làm việc với máy chiết rót tiềm ẩn nguy cơ như rò rỉ chất lỏng, chấn thương, hay tai nạn từ vật liệu dễ cháy. Đào tạo giúp nhận diện và quản lý rủi ro.</a:t>
            </a:r>
            <a:endParaRPr lang="en-US" sz="1600" dirty="0"/>
          </a:p>
        </p:txBody>
      </p:sp>
      <p:sp>
        <p:nvSpPr>
          <p:cNvPr id="11" name="Shape 8"/>
          <p:cNvSpPr/>
          <p:nvPr/>
        </p:nvSpPr>
        <p:spPr>
          <a:xfrm>
            <a:off x="801410" y="4252913"/>
            <a:ext cx="465296" cy="465296"/>
          </a:xfrm>
          <a:prstGeom prst="roundRect">
            <a:avLst>
              <a:gd name="adj" fmla="val 18670"/>
            </a:avLst>
          </a:prstGeom>
          <a:solidFill>
            <a:srgbClr val="124E73"/>
          </a:solidFill>
          <a:ln w="7620">
            <a:solidFill>
              <a:srgbClr val="2B678C"/>
            </a:solidFill>
            <a:prstDash val="solid"/>
          </a:ln>
        </p:spPr>
      </p:sp>
      <p:sp>
        <p:nvSpPr>
          <p:cNvPr id="12" name="Text 9"/>
          <p:cNvSpPr/>
          <p:nvPr/>
        </p:nvSpPr>
        <p:spPr>
          <a:xfrm>
            <a:off x="950595" y="4330422"/>
            <a:ext cx="166926" cy="310277"/>
          </a:xfrm>
          <a:prstGeom prst="rect">
            <a:avLst/>
          </a:prstGeom>
          <a:noFill/>
          <a:ln/>
        </p:spPr>
        <p:txBody>
          <a:bodyPr wrap="none" lIns="0" tIns="0" rIns="0" bIns="0" rtlCol="0" anchor="t"/>
          <a:lstStyle/>
          <a:p>
            <a:pPr marL="0" indent="0" algn="ctr">
              <a:lnSpc>
                <a:spcPts val="2400"/>
              </a:lnSpc>
              <a:buNone/>
            </a:pPr>
            <a:r>
              <a:rPr lang="en-US" sz="2400" b="1" kern="0" spc="-73" dirty="0">
                <a:solidFill>
                  <a:srgbClr val="FFFFFF"/>
                </a:solidFill>
                <a:latin typeface="Montserrat Medium" panose="00000600000000000000" pitchFamily="2" charset="0"/>
                <a:ea typeface="MuseoModerno Bold" pitchFamily="34" charset="-122"/>
                <a:cs typeface="MuseoModerno Bold" pitchFamily="34" charset="-120"/>
              </a:rPr>
              <a:t>2</a:t>
            </a:r>
            <a:endParaRPr lang="en-US" sz="2400" dirty="0"/>
          </a:p>
        </p:txBody>
      </p:sp>
      <p:sp>
        <p:nvSpPr>
          <p:cNvPr id="13" name="Text 10"/>
          <p:cNvSpPr/>
          <p:nvPr/>
        </p:nvSpPr>
        <p:spPr>
          <a:xfrm>
            <a:off x="1447681" y="4227076"/>
            <a:ext cx="8801219" cy="661749"/>
          </a:xfrm>
          <a:prstGeom prst="rect">
            <a:avLst/>
          </a:prstGeom>
          <a:noFill/>
          <a:ln/>
        </p:spPr>
        <p:txBody>
          <a:bodyPr wrap="square" lIns="0" tIns="0" rIns="0" bIns="0" rtlCol="0" anchor="t"/>
          <a:lstStyle/>
          <a:p>
            <a:pPr marL="0" indent="0" algn="l">
              <a:lnSpc>
                <a:spcPts val="2600"/>
              </a:lnSpc>
              <a:buNone/>
            </a:pPr>
            <a:r>
              <a:rPr lang="en-US" sz="1600" b="1" kern="0" spc="-33" dirty="0">
                <a:solidFill>
                  <a:srgbClr val="2B4150"/>
                </a:solidFill>
                <a:latin typeface="PT Serif" pitchFamily="34" charset="0"/>
                <a:ea typeface="PT Serif" pitchFamily="34" charset="-122"/>
                <a:cs typeface="PT Serif" pitchFamily="34" charset="-120"/>
              </a:rPr>
              <a:t>Hiệu quả vận hành</a:t>
            </a:r>
            <a:r>
              <a:rPr lang="en-US" sz="1600" kern="0" spc="-33" dirty="0">
                <a:solidFill>
                  <a:srgbClr val="2B4150"/>
                </a:solidFill>
                <a:latin typeface="PT Serif" pitchFamily="34" charset="0"/>
                <a:ea typeface="PT Serif" pitchFamily="34" charset="-122"/>
                <a:cs typeface="PT Serif" pitchFamily="34" charset="-120"/>
              </a:rPr>
              <a:t>: Đào tạo giúp nhân viên sử dụng máy hiệu quả, tối ưu hóa năng suất và giảm sai sót trong sản xuất, từ đó nâng cao chất lượng sản phẩm.</a:t>
            </a:r>
            <a:endParaRPr lang="en-US" sz="1600" dirty="0"/>
          </a:p>
        </p:txBody>
      </p:sp>
      <p:sp>
        <p:nvSpPr>
          <p:cNvPr id="14" name="Shape 11"/>
          <p:cNvSpPr/>
          <p:nvPr/>
        </p:nvSpPr>
        <p:spPr>
          <a:xfrm>
            <a:off x="801410" y="5535097"/>
            <a:ext cx="465296" cy="465296"/>
          </a:xfrm>
          <a:prstGeom prst="roundRect">
            <a:avLst>
              <a:gd name="adj" fmla="val 18670"/>
            </a:avLst>
          </a:prstGeom>
          <a:solidFill>
            <a:srgbClr val="124E73"/>
          </a:solidFill>
          <a:ln w="7620">
            <a:solidFill>
              <a:srgbClr val="2B678C"/>
            </a:solidFill>
            <a:prstDash val="solid"/>
          </a:ln>
        </p:spPr>
      </p:sp>
      <p:sp>
        <p:nvSpPr>
          <p:cNvPr id="15" name="Text 12"/>
          <p:cNvSpPr/>
          <p:nvPr/>
        </p:nvSpPr>
        <p:spPr>
          <a:xfrm>
            <a:off x="950000" y="5612606"/>
            <a:ext cx="168116" cy="310277"/>
          </a:xfrm>
          <a:prstGeom prst="rect">
            <a:avLst/>
          </a:prstGeom>
          <a:noFill/>
          <a:ln/>
        </p:spPr>
        <p:txBody>
          <a:bodyPr wrap="none" lIns="0" tIns="0" rIns="0" bIns="0" rtlCol="0" anchor="t"/>
          <a:lstStyle/>
          <a:p>
            <a:pPr marL="0" indent="0" algn="ctr">
              <a:lnSpc>
                <a:spcPts val="2400"/>
              </a:lnSpc>
              <a:buNone/>
            </a:pPr>
            <a:r>
              <a:rPr lang="en-US" sz="2400" b="1" kern="0" spc="-73" dirty="0">
                <a:solidFill>
                  <a:srgbClr val="FFFFFF"/>
                </a:solidFill>
                <a:latin typeface="Montserrat Medium" panose="00000600000000000000" pitchFamily="2" charset="0"/>
                <a:ea typeface="MuseoModerno Bold" pitchFamily="34" charset="-122"/>
                <a:cs typeface="MuseoModerno Bold" pitchFamily="34" charset="-120"/>
              </a:rPr>
              <a:t>3</a:t>
            </a:r>
            <a:endParaRPr lang="en-US" sz="2400" dirty="0"/>
          </a:p>
        </p:txBody>
      </p:sp>
      <p:sp>
        <p:nvSpPr>
          <p:cNvPr id="16" name="Text 13"/>
          <p:cNvSpPr/>
          <p:nvPr/>
        </p:nvSpPr>
        <p:spPr>
          <a:xfrm>
            <a:off x="1447681" y="5509260"/>
            <a:ext cx="8801219" cy="661749"/>
          </a:xfrm>
          <a:prstGeom prst="rect">
            <a:avLst/>
          </a:prstGeom>
          <a:noFill/>
          <a:ln/>
        </p:spPr>
        <p:txBody>
          <a:bodyPr wrap="square" lIns="0" tIns="0" rIns="0" bIns="0" rtlCol="0" anchor="t"/>
          <a:lstStyle/>
          <a:p>
            <a:pPr marL="0" indent="0" algn="l">
              <a:lnSpc>
                <a:spcPts val="2600"/>
              </a:lnSpc>
              <a:buNone/>
            </a:pPr>
            <a:r>
              <a:rPr lang="en-US" sz="1600" b="1" kern="0" spc="-33" dirty="0">
                <a:solidFill>
                  <a:srgbClr val="2B4150"/>
                </a:solidFill>
                <a:latin typeface="PT Serif" pitchFamily="34" charset="0"/>
                <a:ea typeface="PT Serif" pitchFamily="34" charset="-122"/>
                <a:cs typeface="PT Serif" pitchFamily="34" charset="-120"/>
              </a:rPr>
              <a:t>Ý thức trách nhiệm</a:t>
            </a:r>
            <a:r>
              <a:rPr lang="en-US" sz="1600" kern="0" spc="-33" dirty="0">
                <a:solidFill>
                  <a:srgbClr val="2B4150"/>
                </a:solidFill>
                <a:latin typeface="PT Serif" pitchFamily="34" charset="0"/>
                <a:ea typeface="PT Serif" pitchFamily="34" charset="-122"/>
                <a:cs typeface="PT Serif" pitchFamily="34" charset="-120"/>
              </a:rPr>
              <a:t>: Đào tạo tạo ra ý thức tuân thủ an toàn, giúp nhân viên bảo vệ bản thân và đồng nghiệp, nâng cao môi trường làm việc an toàn.</a:t>
            </a:r>
            <a:endParaRPr lang="en-US" sz="1600" dirty="0"/>
          </a:p>
        </p:txBody>
      </p:sp>
      <p:sp>
        <p:nvSpPr>
          <p:cNvPr id="17" name="Shape 14"/>
          <p:cNvSpPr/>
          <p:nvPr/>
        </p:nvSpPr>
        <p:spPr>
          <a:xfrm>
            <a:off x="801410" y="6817281"/>
            <a:ext cx="465296" cy="465296"/>
          </a:xfrm>
          <a:prstGeom prst="roundRect">
            <a:avLst>
              <a:gd name="adj" fmla="val 18670"/>
            </a:avLst>
          </a:prstGeom>
          <a:solidFill>
            <a:srgbClr val="124E73"/>
          </a:solidFill>
          <a:ln w="7620">
            <a:solidFill>
              <a:srgbClr val="2B678C"/>
            </a:solidFill>
            <a:prstDash val="solid"/>
          </a:ln>
        </p:spPr>
      </p:sp>
      <p:sp>
        <p:nvSpPr>
          <p:cNvPr id="18" name="Text 15"/>
          <p:cNvSpPr/>
          <p:nvPr/>
        </p:nvSpPr>
        <p:spPr>
          <a:xfrm>
            <a:off x="937260" y="6894790"/>
            <a:ext cx="193596" cy="310277"/>
          </a:xfrm>
          <a:prstGeom prst="rect">
            <a:avLst/>
          </a:prstGeom>
          <a:noFill/>
          <a:ln/>
        </p:spPr>
        <p:txBody>
          <a:bodyPr wrap="none" lIns="0" tIns="0" rIns="0" bIns="0" rtlCol="0" anchor="t"/>
          <a:lstStyle/>
          <a:p>
            <a:pPr marL="0" indent="0" algn="ctr">
              <a:lnSpc>
                <a:spcPts val="2400"/>
              </a:lnSpc>
              <a:buNone/>
            </a:pPr>
            <a:r>
              <a:rPr lang="en-US" sz="2400" b="1" kern="0" spc="-73" dirty="0">
                <a:solidFill>
                  <a:srgbClr val="FFFFFF"/>
                </a:solidFill>
                <a:latin typeface="Montserrat Medium" panose="00000600000000000000" pitchFamily="2" charset="0"/>
                <a:ea typeface="MuseoModerno Bold" pitchFamily="34" charset="-122"/>
                <a:cs typeface="MuseoModerno Bold" pitchFamily="34" charset="-120"/>
              </a:rPr>
              <a:t>4</a:t>
            </a:r>
            <a:endParaRPr lang="en-US" sz="2400" dirty="0"/>
          </a:p>
        </p:txBody>
      </p:sp>
      <p:sp>
        <p:nvSpPr>
          <p:cNvPr id="19" name="Text 16"/>
          <p:cNvSpPr/>
          <p:nvPr/>
        </p:nvSpPr>
        <p:spPr>
          <a:xfrm>
            <a:off x="1447681" y="6791444"/>
            <a:ext cx="8801219" cy="661749"/>
          </a:xfrm>
          <a:prstGeom prst="rect">
            <a:avLst/>
          </a:prstGeom>
          <a:noFill/>
          <a:ln/>
        </p:spPr>
        <p:txBody>
          <a:bodyPr wrap="square" lIns="0" tIns="0" rIns="0" bIns="0" rtlCol="0" anchor="t"/>
          <a:lstStyle/>
          <a:p>
            <a:pPr marL="0" indent="0" algn="l">
              <a:lnSpc>
                <a:spcPts val="2600"/>
              </a:lnSpc>
              <a:buNone/>
            </a:pPr>
            <a:r>
              <a:rPr lang="en-US" sz="1600" b="1" kern="0" spc="-33" dirty="0">
                <a:solidFill>
                  <a:srgbClr val="2B4150"/>
                </a:solidFill>
                <a:latin typeface="PT Serif" pitchFamily="34" charset="0"/>
                <a:ea typeface="PT Serif" pitchFamily="34" charset="-122"/>
                <a:cs typeface="PT Serif" pitchFamily="34" charset="-120"/>
              </a:rPr>
              <a:t>Lợi ích lâu dài</a:t>
            </a:r>
            <a:r>
              <a:rPr lang="en-US" sz="1600" kern="0" spc="-33" dirty="0">
                <a:solidFill>
                  <a:srgbClr val="2B4150"/>
                </a:solidFill>
                <a:latin typeface="PT Serif" pitchFamily="34" charset="0"/>
                <a:ea typeface="PT Serif" pitchFamily="34" charset="-122"/>
                <a:cs typeface="PT Serif" pitchFamily="34" charset="-120"/>
              </a:rPr>
              <a:t>: Đào tạo an toàn lao động bảo vệ sức khỏe, nâng cao hiệu quả sản xuất, và góp phần phát triển bền vững doanh nghiệp.</a:t>
            </a:r>
            <a:endParaRPr lang="en-US" sz="1600" dirty="0"/>
          </a:p>
        </p:txBody>
      </p:sp>
      <p:pic>
        <p:nvPicPr>
          <p:cNvPr id="20" name="Picture 19">
            <a:extLst>
              <a:ext uri="{FF2B5EF4-FFF2-40B4-BE49-F238E27FC236}">
                <a16:creationId xmlns:a16="http://schemas.microsoft.com/office/drawing/2014/main" id="{8AAF00F3-6CF0-9684-60C9-ED57FF89A9C1}"/>
              </a:ext>
            </a:extLst>
          </p:cNvPr>
          <p:cNvPicPr>
            <a:picLocks noChangeAspect="1"/>
          </p:cNvPicPr>
          <p:nvPr/>
        </p:nvPicPr>
        <p:blipFill>
          <a:blip r:embed="rId4"/>
          <a:stretch>
            <a:fillRect/>
          </a:stretch>
        </p:blipFill>
        <p:spPr>
          <a:xfrm>
            <a:off x="11730310" y="7372690"/>
            <a:ext cx="2767328" cy="85691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606290" y="209907"/>
            <a:ext cx="5417701" cy="1679496"/>
          </a:xfrm>
          <a:prstGeom prst="rect">
            <a:avLst/>
          </a:prstGeom>
        </p:spPr>
      </p:pic>
      <p:sp>
        <p:nvSpPr>
          <p:cNvPr id="3" name="Text 0"/>
          <p:cNvSpPr/>
          <p:nvPr/>
        </p:nvSpPr>
        <p:spPr>
          <a:xfrm>
            <a:off x="587812" y="2211942"/>
            <a:ext cx="3066098" cy="262295"/>
          </a:xfrm>
          <a:prstGeom prst="rect">
            <a:avLst/>
          </a:prstGeom>
          <a:noFill/>
          <a:ln/>
        </p:spPr>
        <p:txBody>
          <a:bodyPr wrap="none" lIns="0" tIns="0" rIns="0" bIns="0" rtlCol="0" anchor="t"/>
          <a:lstStyle/>
          <a:p>
            <a:pPr marL="0" indent="0">
              <a:lnSpc>
                <a:spcPts val="2050"/>
              </a:lnSpc>
              <a:buNone/>
            </a:pPr>
            <a:r>
              <a:rPr lang="en-US" sz="2800" b="1" kern="0" spc="-50" dirty="0">
                <a:solidFill>
                  <a:srgbClr val="910D0D"/>
                </a:solidFill>
                <a:latin typeface="Montserrat Medium" panose="00000600000000000000" pitchFamily="2" charset="0"/>
                <a:ea typeface="MuseoModerno Bold" pitchFamily="34" charset="-122"/>
                <a:cs typeface="MuseoModerno Bold" pitchFamily="34" charset="-120"/>
              </a:rPr>
              <a:t>B. Huấn luyện an toàn lao động</a:t>
            </a:r>
            <a:endParaRPr lang="en-US" sz="2800" dirty="0"/>
          </a:p>
        </p:txBody>
      </p:sp>
      <p:sp>
        <p:nvSpPr>
          <p:cNvPr id="4" name="Text 1"/>
          <p:cNvSpPr/>
          <p:nvPr/>
        </p:nvSpPr>
        <p:spPr>
          <a:xfrm>
            <a:off x="587751" y="2695456"/>
            <a:ext cx="13454777" cy="268724"/>
          </a:xfrm>
          <a:prstGeom prst="rect">
            <a:avLst/>
          </a:prstGeom>
          <a:noFill/>
          <a:ln/>
        </p:spPr>
        <p:txBody>
          <a:bodyPr wrap="none" lIns="0" tIns="0" rIns="0" bIns="0" rtlCol="0" anchor="t"/>
          <a:lstStyle/>
          <a:p>
            <a:pPr marL="0" indent="0">
              <a:lnSpc>
                <a:spcPts val="2100"/>
              </a:lnSpc>
              <a:buNone/>
            </a:pPr>
            <a:r>
              <a:rPr lang="en-US" b="1" kern="0" spc="-26" dirty="0">
                <a:solidFill>
                  <a:srgbClr val="910D0D"/>
                </a:solidFill>
                <a:latin typeface="PT Serif" pitchFamily="34" charset="0"/>
                <a:ea typeface="PT Serif" pitchFamily="34" charset="-122"/>
                <a:cs typeface="PT Serif" pitchFamily="34" charset="-120"/>
              </a:rPr>
              <a:t>An Toàn Nam Việt</a:t>
            </a:r>
            <a:r>
              <a:rPr lang="en-US" kern="0" spc="-26" dirty="0">
                <a:solidFill>
                  <a:srgbClr val="2B4150"/>
                </a:solidFill>
                <a:latin typeface="PT Serif" pitchFamily="34" charset="0"/>
                <a:ea typeface="PT Serif" pitchFamily="34" charset="-122"/>
                <a:cs typeface="PT Serif" pitchFamily="34" charset="-120"/>
              </a:rPr>
              <a:t> là trung tâm huấn luyện an toàn lao động uy tín tại Việt Nam, tổ chức các buổi huấn luyện tại xưởng sản xuất, </a:t>
            </a:r>
          </a:p>
          <a:p>
            <a:pPr marL="0" indent="0">
              <a:lnSpc>
                <a:spcPts val="2100"/>
              </a:lnSpc>
              <a:buNone/>
            </a:pPr>
            <a:r>
              <a:rPr lang="en-US" kern="0" spc="-26" dirty="0" err="1">
                <a:solidFill>
                  <a:srgbClr val="2B4150"/>
                </a:solidFill>
                <a:latin typeface="PT Serif" pitchFamily="34" charset="0"/>
                <a:ea typeface="PT Serif" pitchFamily="34" charset="-122"/>
                <a:cs typeface="PT Serif" pitchFamily="34" charset="-120"/>
              </a:rPr>
              <a:t>nhà</a:t>
            </a:r>
            <a:r>
              <a:rPr lang="en-US" kern="0" spc="-26" dirty="0">
                <a:solidFill>
                  <a:srgbClr val="2B4150"/>
                </a:solidFill>
                <a:latin typeface="PT Serif" pitchFamily="34" charset="0"/>
                <a:ea typeface="PT Serif" pitchFamily="34" charset="-122"/>
                <a:cs typeface="PT Serif" pitchFamily="34" charset="-120"/>
              </a:rPr>
              <a:t> máy, công trường xây dựng trên toàn quốc.</a:t>
            </a:r>
            <a:endParaRPr lang="en-US" dirty="0"/>
          </a:p>
        </p:txBody>
      </p:sp>
      <p:pic>
        <p:nvPicPr>
          <p:cNvPr id="5" name="Image 1" descr="preencoded.png"/>
          <p:cNvPicPr>
            <a:picLocks noChangeAspect="1"/>
          </p:cNvPicPr>
          <p:nvPr/>
        </p:nvPicPr>
        <p:blipFill>
          <a:blip r:embed="rId4"/>
          <a:stretch>
            <a:fillRect/>
          </a:stretch>
        </p:blipFill>
        <p:spPr>
          <a:xfrm>
            <a:off x="432706" y="3994532"/>
            <a:ext cx="839748" cy="1120393"/>
          </a:xfrm>
          <a:prstGeom prst="rect">
            <a:avLst/>
          </a:prstGeom>
        </p:spPr>
      </p:pic>
      <p:sp>
        <p:nvSpPr>
          <p:cNvPr id="6" name="Text 2"/>
          <p:cNvSpPr/>
          <p:nvPr/>
        </p:nvSpPr>
        <p:spPr>
          <a:xfrm>
            <a:off x="1516091" y="4414387"/>
            <a:ext cx="12363212" cy="268724"/>
          </a:xfrm>
          <a:prstGeom prst="rect">
            <a:avLst/>
          </a:prstGeom>
          <a:noFill/>
          <a:ln/>
        </p:spPr>
        <p:txBody>
          <a:bodyPr wrap="none" lIns="0" tIns="0" rIns="0" bIns="0" rtlCol="0" anchor="t"/>
          <a:lstStyle/>
          <a:p>
            <a:pPr marL="0" indent="0" algn="l">
              <a:lnSpc>
                <a:spcPts val="2100"/>
              </a:lnSpc>
              <a:buNone/>
            </a:pPr>
            <a:r>
              <a:rPr lang="en-US" sz="1600" b="1" kern="0" spc="-26" dirty="0">
                <a:solidFill>
                  <a:srgbClr val="2B4150"/>
                </a:solidFill>
                <a:latin typeface="PT Serif" pitchFamily="34" charset="0"/>
                <a:ea typeface="PT Serif" pitchFamily="34" charset="-122"/>
                <a:cs typeface="PT Serif" pitchFamily="34" charset="-120"/>
              </a:rPr>
              <a:t>Chuẩn bị chu đáo</a:t>
            </a:r>
            <a:r>
              <a:rPr lang="en-US" sz="1600" kern="0" spc="-26" dirty="0">
                <a:solidFill>
                  <a:srgbClr val="2B4150"/>
                </a:solidFill>
                <a:latin typeface="PT Serif" pitchFamily="34" charset="0"/>
                <a:ea typeface="PT Serif" pitchFamily="34" charset="-122"/>
                <a:cs typeface="PT Serif" pitchFamily="34" charset="-120"/>
              </a:rPr>
              <a:t>,  kỹ lưỡng từ công cụ, dụng cụ, thiết bị giảng dạy đến giáo trình và tài liệu. </a:t>
            </a:r>
            <a:endParaRPr lang="en-US" sz="1600" dirty="0"/>
          </a:p>
        </p:txBody>
      </p:sp>
      <p:pic>
        <p:nvPicPr>
          <p:cNvPr id="7" name="Image 2" descr="preencoded.png"/>
          <p:cNvPicPr>
            <a:picLocks noChangeAspect="1"/>
          </p:cNvPicPr>
          <p:nvPr/>
        </p:nvPicPr>
        <p:blipFill>
          <a:blip r:embed="rId5"/>
          <a:stretch>
            <a:fillRect/>
          </a:stretch>
        </p:blipFill>
        <p:spPr>
          <a:xfrm>
            <a:off x="424526" y="5119732"/>
            <a:ext cx="839748" cy="1120393"/>
          </a:xfrm>
          <a:prstGeom prst="rect">
            <a:avLst/>
          </a:prstGeom>
        </p:spPr>
      </p:pic>
      <p:sp>
        <p:nvSpPr>
          <p:cNvPr id="8" name="Text 3"/>
          <p:cNvSpPr/>
          <p:nvPr/>
        </p:nvSpPr>
        <p:spPr>
          <a:xfrm>
            <a:off x="1516091" y="5461627"/>
            <a:ext cx="12363212" cy="268724"/>
          </a:xfrm>
          <a:prstGeom prst="rect">
            <a:avLst/>
          </a:prstGeom>
          <a:noFill/>
          <a:ln/>
        </p:spPr>
        <p:txBody>
          <a:bodyPr wrap="none" lIns="0" tIns="0" rIns="0" bIns="0" rtlCol="0" anchor="t"/>
          <a:lstStyle/>
          <a:p>
            <a:pPr marL="0" indent="0" algn="l">
              <a:lnSpc>
                <a:spcPts val="2100"/>
              </a:lnSpc>
              <a:buNone/>
            </a:pPr>
            <a:r>
              <a:rPr lang="en-US" sz="1600" b="1" kern="0" spc="-26" dirty="0">
                <a:solidFill>
                  <a:srgbClr val="2B4150"/>
                </a:solidFill>
                <a:latin typeface="PT Serif" pitchFamily="34" charset="0"/>
                <a:ea typeface="PT Serif" pitchFamily="34" charset="-122"/>
                <a:cs typeface="PT Serif" pitchFamily="34" charset="-120"/>
              </a:rPr>
              <a:t>Giảng viên</a:t>
            </a:r>
            <a:r>
              <a:rPr lang="en-US" sz="1600" kern="0" spc="-26" dirty="0">
                <a:solidFill>
                  <a:srgbClr val="2B4150"/>
                </a:solidFill>
                <a:latin typeface="PT Serif" pitchFamily="34" charset="0"/>
                <a:ea typeface="PT Serif" pitchFamily="34" charset="-122"/>
                <a:cs typeface="PT Serif" pitchFamily="34" charset="-120"/>
              </a:rPr>
              <a:t> là chuyên gia với nhiều năm kinh nghiệm, có các nghiên cứu về mối nguy và biện pháp phòng tránh trong mọi ngành nghề.</a:t>
            </a:r>
            <a:endParaRPr lang="en-US" sz="1600" dirty="0"/>
          </a:p>
        </p:txBody>
      </p:sp>
      <p:pic>
        <p:nvPicPr>
          <p:cNvPr id="9" name="Image 3" descr="preencoded.png"/>
          <p:cNvPicPr>
            <a:picLocks noChangeAspect="1"/>
          </p:cNvPicPr>
          <p:nvPr/>
        </p:nvPicPr>
        <p:blipFill>
          <a:blip r:embed="rId6"/>
          <a:stretch>
            <a:fillRect/>
          </a:stretch>
        </p:blipFill>
        <p:spPr>
          <a:xfrm>
            <a:off x="424526" y="6244932"/>
            <a:ext cx="839748" cy="1120393"/>
          </a:xfrm>
          <a:prstGeom prst="rect">
            <a:avLst/>
          </a:prstGeom>
        </p:spPr>
      </p:pic>
      <p:sp>
        <p:nvSpPr>
          <p:cNvPr id="10" name="Text 4"/>
          <p:cNvSpPr/>
          <p:nvPr/>
        </p:nvSpPr>
        <p:spPr>
          <a:xfrm>
            <a:off x="1516091" y="6670766"/>
            <a:ext cx="12363212" cy="268724"/>
          </a:xfrm>
          <a:prstGeom prst="rect">
            <a:avLst/>
          </a:prstGeom>
          <a:noFill/>
          <a:ln/>
        </p:spPr>
        <p:txBody>
          <a:bodyPr wrap="none" lIns="0" tIns="0" rIns="0" bIns="0" rtlCol="0" anchor="t"/>
          <a:lstStyle/>
          <a:p>
            <a:pPr marL="0" indent="0" algn="l">
              <a:lnSpc>
                <a:spcPts val="2100"/>
              </a:lnSpc>
              <a:buNone/>
            </a:pPr>
            <a:r>
              <a:rPr lang="en-US" sz="1600" b="1" kern="0" spc="-26" dirty="0">
                <a:solidFill>
                  <a:srgbClr val="2B4150"/>
                </a:solidFill>
                <a:latin typeface="PT Serif" pitchFamily="34" charset="0"/>
                <a:ea typeface="PT Serif" pitchFamily="34" charset="-122"/>
                <a:cs typeface="PT Serif" pitchFamily="34" charset="-120"/>
              </a:rPr>
              <a:t>Bài giảng</a:t>
            </a:r>
            <a:r>
              <a:rPr lang="en-US" sz="1600" kern="0" spc="-26" dirty="0">
                <a:solidFill>
                  <a:srgbClr val="2B4150"/>
                </a:solidFill>
                <a:latin typeface="PT Serif" pitchFamily="34" charset="0"/>
                <a:ea typeface="PT Serif" pitchFamily="34" charset="-122"/>
                <a:cs typeface="PT Serif" pitchFamily="34" charset="-120"/>
              </a:rPr>
              <a:t> sinh động, dễ hiểu, bám sát Nghị định 44/2016/NĐ-CP, giúp người lao động hiểu và áp dụng biện pháp an toàn hiệu quả trong công việc.</a:t>
            </a:r>
            <a:endParaRPr lang="en-US" sz="1600" dirty="0"/>
          </a:p>
        </p:txBody>
      </p:sp>
      <p:pic>
        <p:nvPicPr>
          <p:cNvPr id="11" name="Picture 10">
            <a:extLst>
              <a:ext uri="{FF2B5EF4-FFF2-40B4-BE49-F238E27FC236}">
                <a16:creationId xmlns:a16="http://schemas.microsoft.com/office/drawing/2014/main" id="{7B7FE655-E326-4961-614F-A73802626380}"/>
              </a:ext>
            </a:extLst>
          </p:cNvPr>
          <p:cNvPicPr>
            <a:picLocks noChangeAspect="1"/>
          </p:cNvPicPr>
          <p:nvPr/>
        </p:nvPicPr>
        <p:blipFill>
          <a:blip r:embed="rId7"/>
          <a:stretch>
            <a:fillRect/>
          </a:stretch>
        </p:blipFill>
        <p:spPr>
          <a:xfrm>
            <a:off x="11730310" y="7372690"/>
            <a:ext cx="2767328" cy="85691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041536" y="2932390"/>
            <a:ext cx="4316492" cy="4316492"/>
          </a:xfrm>
          <a:prstGeom prst="rect">
            <a:avLst/>
          </a:prstGeom>
        </p:spPr>
      </p:pic>
      <p:sp>
        <p:nvSpPr>
          <p:cNvPr id="3" name="Text 0"/>
          <p:cNvSpPr/>
          <p:nvPr/>
        </p:nvSpPr>
        <p:spPr>
          <a:xfrm>
            <a:off x="793790" y="1116806"/>
            <a:ext cx="9045416" cy="708779"/>
          </a:xfrm>
          <a:prstGeom prst="rect">
            <a:avLst/>
          </a:prstGeom>
          <a:noFill/>
          <a:ln/>
        </p:spPr>
        <p:txBody>
          <a:bodyPr wrap="none" lIns="0" tIns="0" rIns="0" bIns="0" rtlCol="0" anchor="t"/>
          <a:lstStyle/>
          <a:p>
            <a:pPr marL="0" indent="0">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VIII. Ý nghĩa của an toàn lao động</a:t>
            </a:r>
            <a:endParaRPr lang="en-US" sz="4450" dirty="0"/>
          </a:p>
        </p:txBody>
      </p:sp>
      <p:sp>
        <p:nvSpPr>
          <p:cNvPr id="4" name="Shape 1"/>
          <p:cNvSpPr/>
          <p:nvPr/>
        </p:nvSpPr>
        <p:spPr>
          <a:xfrm>
            <a:off x="891896" y="2165747"/>
            <a:ext cx="45719" cy="5693739"/>
          </a:xfrm>
          <a:prstGeom prst="roundRect">
            <a:avLst>
              <a:gd name="adj" fmla="val 312558"/>
            </a:avLst>
          </a:prstGeom>
          <a:solidFill>
            <a:srgbClr val="B9D0DE"/>
          </a:solidFill>
          <a:ln/>
        </p:spPr>
      </p:sp>
      <p:sp>
        <p:nvSpPr>
          <p:cNvPr id="5" name="Shape 2"/>
          <p:cNvSpPr/>
          <p:nvPr/>
        </p:nvSpPr>
        <p:spPr>
          <a:xfrm>
            <a:off x="1075075" y="2604016"/>
            <a:ext cx="793790" cy="30480"/>
          </a:xfrm>
          <a:prstGeom prst="roundRect">
            <a:avLst>
              <a:gd name="adj" fmla="val 312558"/>
            </a:avLst>
          </a:prstGeom>
          <a:solidFill>
            <a:srgbClr val="2B678C"/>
          </a:solidFill>
          <a:ln/>
        </p:spPr>
      </p:sp>
      <p:sp>
        <p:nvSpPr>
          <p:cNvPr id="6" name="Shape 3"/>
          <p:cNvSpPr/>
          <p:nvPr/>
        </p:nvSpPr>
        <p:spPr>
          <a:xfrm>
            <a:off x="708720" y="2420898"/>
            <a:ext cx="396835" cy="396835"/>
          </a:xfrm>
          <a:prstGeom prst="roundRect">
            <a:avLst>
              <a:gd name="adj" fmla="val 24007"/>
            </a:avLst>
          </a:prstGeom>
          <a:solidFill>
            <a:srgbClr val="124E73"/>
          </a:solidFill>
          <a:ln w="7620">
            <a:solidFill>
              <a:srgbClr val="2B678C"/>
            </a:solidFill>
            <a:prstDash val="solid"/>
          </a:ln>
        </p:spPr>
      </p:sp>
      <p:sp>
        <p:nvSpPr>
          <p:cNvPr id="7" name="Text 4"/>
          <p:cNvSpPr/>
          <p:nvPr/>
        </p:nvSpPr>
        <p:spPr>
          <a:xfrm>
            <a:off x="2154674" y="2392561"/>
            <a:ext cx="6723578"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A. Tầm quan trọng của việc duy trì an toàn lao động</a:t>
            </a:r>
            <a:endParaRPr lang="en-US" sz="2200" dirty="0"/>
          </a:p>
        </p:txBody>
      </p:sp>
      <p:sp>
        <p:nvSpPr>
          <p:cNvPr id="8" name="Text 5"/>
          <p:cNvSpPr/>
          <p:nvPr/>
        </p:nvSpPr>
        <p:spPr>
          <a:xfrm>
            <a:off x="2154674" y="2882979"/>
            <a:ext cx="8024336"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9" name="Text 6"/>
          <p:cNvSpPr/>
          <p:nvPr/>
        </p:nvSpPr>
        <p:spPr>
          <a:xfrm>
            <a:off x="2154674" y="3335149"/>
            <a:ext cx="11583830"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Bảo vệ sức khỏe và tài sản</a:t>
            </a:r>
            <a:r>
              <a:rPr lang="en-US" sz="1750" kern="0" spc="-36" dirty="0">
                <a:solidFill>
                  <a:srgbClr val="2B4150"/>
                </a:solidFill>
                <a:latin typeface="PT Serif" pitchFamily="34" charset="0"/>
                <a:ea typeface="PT Serif" pitchFamily="34" charset="-122"/>
                <a:cs typeface="PT Serif" pitchFamily="34" charset="-120"/>
              </a:rPr>
              <a:t>: Duy trì an toàn lao động giúp giảm thiểu tai nạn, bảo vệ nhân viên và tài sản công ty trước các rủi ro như sự cố kỹ thuật, rò rỉ chất lỏng, hay tiếp xúc với vật liệu nguy hiểm.</a:t>
            </a:r>
            <a:endParaRPr lang="en-US" sz="1750" dirty="0"/>
          </a:p>
        </p:txBody>
      </p:sp>
      <p:sp>
        <p:nvSpPr>
          <p:cNvPr id="10" name="Text 7"/>
          <p:cNvSpPr/>
          <p:nvPr/>
        </p:nvSpPr>
        <p:spPr>
          <a:xfrm>
            <a:off x="2154674" y="4552868"/>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Tăng hiệu quả sản xuất</a:t>
            </a:r>
            <a:r>
              <a:rPr lang="en-US" sz="1750" kern="0" spc="-36" dirty="0">
                <a:solidFill>
                  <a:srgbClr val="2B4150"/>
                </a:solidFill>
                <a:latin typeface="PT Serif" pitchFamily="34" charset="0"/>
                <a:ea typeface="PT Serif" pitchFamily="34" charset="-122"/>
                <a:cs typeface="PT Serif" pitchFamily="34" charset="-120"/>
              </a:rPr>
              <a:t>: Môi trường làm việc an toàn nâng cao tinh thần nhân viên, từ đó cải thiện năng suất và chất lượng công việc.</a:t>
            </a:r>
            <a:endParaRPr lang="en-US" sz="1750" dirty="0"/>
          </a:p>
        </p:txBody>
      </p:sp>
      <p:sp>
        <p:nvSpPr>
          <p:cNvPr id="11" name="Text 8"/>
          <p:cNvSpPr/>
          <p:nvPr/>
        </p:nvSpPr>
        <p:spPr>
          <a:xfrm>
            <a:off x="2154674" y="5800645"/>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Xây dựng uy tín doanh nghiệp</a:t>
            </a:r>
            <a:r>
              <a:rPr lang="en-US" sz="1750" kern="0" spc="-36" dirty="0">
                <a:solidFill>
                  <a:srgbClr val="2B4150"/>
                </a:solidFill>
                <a:latin typeface="PT Serif" pitchFamily="34" charset="0"/>
                <a:ea typeface="PT Serif" pitchFamily="34" charset="-122"/>
                <a:cs typeface="PT Serif" pitchFamily="34" charset="-120"/>
              </a:rPr>
              <a:t>: Doanh nghiệp chú trọng an toàn lao động thể hiện trách nhiệm xã hội, góp phần xây dựng hình ảnh thương hiệu uy tín.</a:t>
            </a:r>
            <a:endParaRPr lang="en-US" sz="1750" dirty="0"/>
          </a:p>
        </p:txBody>
      </p:sp>
      <p:sp>
        <p:nvSpPr>
          <p:cNvPr id="12" name="Text 9"/>
          <p:cNvSpPr/>
          <p:nvPr/>
        </p:nvSpPr>
        <p:spPr>
          <a:xfrm>
            <a:off x="2154674" y="6907171"/>
            <a:ext cx="1215082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Tránh rủi ro pháp lý và chi phí</a:t>
            </a:r>
            <a:r>
              <a:rPr lang="en-US" sz="1750" kern="0" spc="-36" dirty="0">
                <a:solidFill>
                  <a:srgbClr val="2B4150"/>
                </a:solidFill>
                <a:latin typeface="PT Serif" pitchFamily="34" charset="0"/>
                <a:ea typeface="PT Serif" pitchFamily="34" charset="-122"/>
                <a:cs typeface="PT Serif" pitchFamily="34" charset="-120"/>
              </a:rPr>
              <a:t>: Tuân thủ quy định an toàn giúp doanh nghiệp tránh được các rủi ro pháp lý và chi phí phát sinh từ tai nạn lao động.</a:t>
            </a:r>
            <a:endParaRPr lang="en-US" sz="1750" dirty="0"/>
          </a:p>
        </p:txBody>
      </p:sp>
      <p:pic>
        <p:nvPicPr>
          <p:cNvPr id="13" name="Picture 12">
            <a:extLst>
              <a:ext uri="{FF2B5EF4-FFF2-40B4-BE49-F238E27FC236}">
                <a16:creationId xmlns:a16="http://schemas.microsoft.com/office/drawing/2014/main" id="{5E20AE49-9CC8-4F0F-371F-DF300A6DA79C}"/>
              </a:ext>
            </a:extLst>
          </p:cNvPr>
          <p:cNvPicPr>
            <a:picLocks noChangeAspect="1"/>
          </p:cNvPicPr>
          <p:nvPr/>
        </p:nvPicPr>
        <p:blipFill>
          <a:blip r:embed="rId4"/>
          <a:stretch>
            <a:fillRect/>
          </a:stretch>
        </p:blipFill>
        <p:spPr>
          <a:xfrm>
            <a:off x="11730310" y="7372690"/>
            <a:ext cx="2767328" cy="85691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76106" y="2562225"/>
            <a:ext cx="3105388" cy="3105388"/>
          </a:xfrm>
          <a:prstGeom prst="rect">
            <a:avLst/>
          </a:prstGeom>
        </p:spPr>
      </p:pic>
      <p:sp>
        <p:nvSpPr>
          <p:cNvPr id="3" name="Shape 0"/>
          <p:cNvSpPr/>
          <p:nvPr/>
        </p:nvSpPr>
        <p:spPr>
          <a:xfrm>
            <a:off x="4113729" y="607457"/>
            <a:ext cx="30480" cy="7014924"/>
          </a:xfrm>
          <a:prstGeom prst="roundRect">
            <a:avLst>
              <a:gd name="adj" fmla="val 304386"/>
            </a:avLst>
          </a:prstGeom>
          <a:solidFill>
            <a:srgbClr val="B9D0DE"/>
          </a:solidFill>
          <a:ln/>
        </p:spPr>
      </p:sp>
      <p:sp>
        <p:nvSpPr>
          <p:cNvPr id="4" name="Shape 1"/>
          <p:cNvSpPr/>
          <p:nvPr/>
        </p:nvSpPr>
        <p:spPr>
          <a:xfrm>
            <a:off x="4291727" y="1033939"/>
            <a:ext cx="773073" cy="30480"/>
          </a:xfrm>
          <a:prstGeom prst="roundRect">
            <a:avLst>
              <a:gd name="adj" fmla="val 304386"/>
            </a:avLst>
          </a:prstGeom>
          <a:solidFill>
            <a:srgbClr val="2B678C"/>
          </a:solidFill>
          <a:ln/>
        </p:spPr>
      </p:sp>
      <p:sp>
        <p:nvSpPr>
          <p:cNvPr id="5" name="Shape 2"/>
          <p:cNvSpPr/>
          <p:nvPr/>
        </p:nvSpPr>
        <p:spPr>
          <a:xfrm>
            <a:off x="3935730" y="855940"/>
            <a:ext cx="386477" cy="386477"/>
          </a:xfrm>
          <a:prstGeom prst="roundRect">
            <a:avLst>
              <a:gd name="adj" fmla="val 24006"/>
            </a:avLst>
          </a:prstGeom>
          <a:solidFill>
            <a:srgbClr val="124E73"/>
          </a:solidFill>
          <a:ln w="7620">
            <a:solidFill>
              <a:srgbClr val="2B678C"/>
            </a:solidFill>
            <a:prstDash val="solid"/>
          </a:ln>
        </p:spPr>
      </p:sp>
      <p:sp>
        <p:nvSpPr>
          <p:cNvPr id="6" name="Text 3"/>
          <p:cNvSpPr/>
          <p:nvPr/>
        </p:nvSpPr>
        <p:spPr>
          <a:xfrm>
            <a:off x="5343882" y="828318"/>
            <a:ext cx="5322570" cy="345043"/>
          </a:xfrm>
          <a:prstGeom prst="rect">
            <a:avLst/>
          </a:prstGeom>
          <a:noFill/>
          <a:ln/>
        </p:spPr>
        <p:txBody>
          <a:bodyPr wrap="none" lIns="0" tIns="0" rIns="0" bIns="0" rtlCol="0" anchor="t"/>
          <a:lstStyle/>
          <a:p>
            <a:pPr marL="0" indent="0">
              <a:lnSpc>
                <a:spcPts val="2700"/>
              </a:lnSpc>
              <a:buNone/>
            </a:pPr>
            <a:r>
              <a:rPr lang="en-US" sz="2150" b="1" kern="0" spc="-65" dirty="0">
                <a:solidFill>
                  <a:srgbClr val="2B4150"/>
                </a:solidFill>
                <a:latin typeface="Montserrat Medium" panose="00000600000000000000" pitchFamily="2" charset="0"/>
                <a:ea typeface="MuseoModerno Bold" pitchFamily="34" charset="-122"/>
                <a:cs typeface="MuseoModerno Bold" pitchFamily="34" charset="-120"/>
              </a:rPr>
              <a:t>B. Biện pháp an toàn quan trọng cần nắm</a:t>
            </a:r>
            <a:endParaRPr lang="en-US" sz="2150" dirty="0"/>
          </a:p>
        </p:txBody>
      </p:sp>
      <p:sp>
        <p:nvSpPr>
          <p:cNvPr id="7" name="Text 4"/>
          <p:cNvSpPr/>
          <p:nvPr/>
        </p:nvSpPr>
        <p:spPr>
          <a:xfrm>
            <a:off x="5343882" y="1305878"/>
            <a:ext cx="8101370" cy="353378"/>
          </a:xfrm>
          <a:prstGeom prst="rect">
            <a:avLst/>
          </a:prstGeom>
          <a:noFill/>
          <a:ln/>
        </p:spPr>
        <p:txBody>
          <a:bodyPr wrap="none" lIns="0" tIns="0" rIns="0" bIns="0" rtlCol="0" anchor="t"/>
          <a:lstStyle/>
          <a:p>
            <a:pPr marL="0" indent="0">
              <a:lnSpc>
                <a:spcPts val="2750"/>
              </a:lnSpc>
              <a:buNone/>
            </a:pPr>
            <a:endParaRPr lang="en-US" sz="1700" dirty="0"/>
          </a:p>
        </p:txBody>
      </p:sp>
      <p:sp>
        <p:nvSpPr>
          <p:cNvPr id="8" name="Text 5"/>
          <p:cNvSpPr/>
          <p:nvPr/>
        </p:nvSpPr>
        <p:spPr>
          <a:xfrm>
            <a:off x="4734282" y="1791773"/>
            <a:ext cx="8996362" cy="1060133"/>
          </a:xfrm>
          <a:prstGeom prst="rect">
            <a:avLst/>
          </a:prstGeom>
          <a:noFill/>
          <a:ln/>
        </p:spPr>
        <p:txBody>
          <a:bodyPr wrap="square" lIns="0" tIns="0" rIns="0" bIns="0" rtlCol="0" anchor="t"/>
          <a:lstStyle/>
          <a:p>
            <a:pPr marL="342900" indent="-342900" algn="just">
              <a:lnSpc>
                <a:spcPts val="2750"/>
              </a:lnSpc>
              <a:buSzPct val="100000"/>
              <a:buChar char="•"/>
            </a:pPr>
            <a:r>
              <a:rPr lang="en-US" sz="1700" b="1" kern="0" spc="-35" dirty="0">
                <a:solidFill>
                  <a:srgbClr val="2B4150"/>
                </a:solidFill>
                <a:latin typeface="PT Serif" pitchFamily="34" charset="0"/>
                <a:ea typeface="PT Serif" pitchFamily="34" charset="-122"/>
                <a:cs typeface="PT Serif" pitchFamily="34" charset="-120"/>
              </a:rPr>
              <a:t>Kiểm tra máy móc</a:t>
            </a:r>
            <a:r>
              <a:rPr lang="en-US" sz="1700" kern="0" spc="-35" dirty="0">
                <a:solidFill>
                  <a:srgbClr val="2B4150"/>
                </a:solidFill>
                <a:latin typeface="PT Serif" pitchFamily="34" charset="0"/>
                <a:ea typeface="PT Serif" pitchFamily="34" charset="-122"/>
                <a:cs typeface="PT Serif" pitchFamily="34" charset="-120"/>
              </a:rPr>
              <a:t>: Trước khi vận hành, người lao động cần kiểm tra toàn bộ hệ thống máy móc (van, ống dẫn, bồn chứa) để phát hiện sớm dấu hiệu hư hỏng hoặc rò rỉ, tránh sự cố trong quá trình vận hành.</a:t>
            </a:r>
            <a:endParaRPr lang="en-US" sz="1700" dirty="0"/>
          </a:p>
        </p:txBody>
      </p:sp>
      <p:sp>
        <p:nvSpPr>
          <p:cNvPr id="9" name="Text 6"/>
          <p:cNvSpPr/>
          <p:nvPr/>
        </p:nvSpPr>
        <p:spPr>
          <a:xfrm>
            <a:off x="4734282" y="3020978"/>
            <a:ext cx="8996362" cy="1060133"/>
          </a:xfrm>
          <a:prstGeom prst="rect">
            <a:avLst/>
          </a:prstGeom>
          <a:noFill/>
          <a:ln/>
        </p:spPr>
        <p:txBody>
          <a:bodyPr wrap="square" lIns="0" tIns="0" rIns="0" bIns="0" rtlCol="0" anchor="t"/>
          <a:lstStyle/>
          <a:p>
            <a:pPr marL="342900" indent="-342900" algn="just">
              <a:lnSpc>
                <a:spcPts val="2750"/>
              </a:lnSpc>
              <a:buSzPct val="100000"/>
              <a:buChar char="•"/>
            </a:pPr>
            <a:r>
              <a:rPr lang="en-US" sz="1700" b="1" kern="0" spc="-35" dirty="0">
                <a:solidFill>
                  <a:srgbClr val="2B4150"/>
                </a:solidFill>
                <a:latin typeface="PT Serif" pitchFamily="34" charset="0"/>
                <a:ea typeface="PT Serif" pitchFamily="34" charset="-122"/>
                <a:cs typeface="PT Serif" pitchFamily="34" charset="-120"/>
              </a:rPr>
              <a:t>Sử dụng thiết bị </a:t>
            </a:r>
            <a:r>
              <a:rPr lang="en-US" sz="1700" b="1" kern="0" spc="-35" dirty="0" err="1">
                <a:solidFill>
                  <a:srgbClr val="2B4150"/>
                </a:solidFill>
                <a:latin typeface="PT Serif" pitchFamily="34" charset="0"/>
                <a:ea typeface="PT Serif" pitchFamily="34" charset="-122"/>
                <a:cs typeface="PT Serif" pitchFamily="34" charset="-120"/>
              </a:rPr>
              <a:t>bảo</a:t>
            </a:r>
            <a:r>
              <a:rPr lang="en-US" sz="1700" b="1" kern="0" spc="-35" dirty="0">
                <a:solidFill>
                  <a:srgbClr val="2B4150"/>
                </a:solidFill>
                <a:latin typeface="PT Serif" pitchFamily="34" charset="0"/>
                <a:ea typeface="PT Serif" pitchFamily="34" charset="-122"/>
                <a:cs typeface="PT Serif" pitchFamily="34" charset="-120"/>
              </a:rPr>
              <a:t> </a:t>
            </a:r>
            <a:r>
              <a:rPr lang="en-US" sz="1700" b="1" kern="0" spc="-35" dirty="0" err="1">
                <a:solidFill>
                  <a:srgbClr val="2B4150"/>
                </a:solidFill>
                <a:latin typeface="PT Serif" pitchFamily="34" charset="0"/>
                <a:ea typeface="PT Serif" pitchFamily="34" charset="-122"/>
                <a:cs typeface="PT Serif" pitchFamily="34" charset="-120"/>
              </a:rPr>
              <a:t>hộ</a:t>
            </a:r>
            <a:r>
              <a:rPr lang="en-US" sz="1700" kern="0" spc="-35" dirty="0">
                <a:solidFill>
                  <a:srgbClr val="2B4150"/>
                </a:solidFill>
                <a:latin typeface="PT Serif" pitchFamily="34" charset="0"/>
                <a:ea typeface="PT Serif" pitchFamily="34" charset="-122"/>
                <a:cs typeface="PT Serif" pitchFamily="34" charset="-120"/>
              </a:rPr>
              <a:t>: Đảm bảo sử dụng đầy đủ các thiết bị bảo </a:t>
            </a:r>
            <a:r>
              <a:rPr lang="en-US" sz="1700" kern="0" spc="-35" dirty="0" err="1">
                <a:solidFill>
                  <a:srgbClr val="2B4150"/>
                </a:solidFill>
                <a:latin typeface="PT Serif" pitchFamily="34" charset="0"/>
                <a:ea typeface="PT Serif" pitchFamily="34" charset="-122"/>
                <a:cs typeface="PT Serif" pitchFamily="34" charset="-120"/>
              </a:rPr>
              <a:t>hộ</a:t>
            </a:r>
            <a:r>
              <a:rPr lang="en-US" sz="1700" kern="0" spc="-35" dirty="0">
                <a:solidFill>
                  <a:srgbClr val="2B4150"/>
                </a:solidFill>
                <a:latin typeface="PT Serif" pitchFamily="34" charset="0"/>
                <a:ea typeface="PT Serif" pitchFamily="34" charset="-122"/>
                <a:cs typeface="PT Serif" pitchFamily="34" charset="-120"/>
              </a:rPr>
              <a:t> </a:t>
            </a:r>
            <a:r>
              <a:rPr lang="en-US" sz="1700" kern="0" spc="-35" dirty="0" err="1">
                <a:solidFill>
                  <a:srgbClr val="2B4150"/>
                </a:solidFill>
                <a:latin typeface="PT Serif" pitchFamily="34" charset="0"/>
                <a:ea typeface="PT Serif" pitchFamily="34" charset="-122"/>
                <a:cs typeface="PT Serif" pitchFamily="34" charset="-120"/>
              </a:rPr>
              <a:t>như</a:t>
            </a:r>
            <a:r>
              <a:rPr lang="en-US" sz="1700" kern="0" spc="-35" dirty="0">
                <a:solidFill>
                  <a:srgbClr val="2B4150"/>
                </a:solidFill>
                <a:latin typeface="PT Serif" pitchFamily="34" charset="0"/>
                <a:ea typeface="PT Serif" pitchFamily="34" charset="-122"/>
                <a:cs typeface="PT Serif" pitchFamily="34" charset="-120"/>
              </a:rPr>
              <a:t> găng tay, kính bảo hộ và khẩu trang để bảo vệ khỏi hóa chất độc hại và nguy cơ chấn thương từ máy móc.</a:t>
            </a:r>
            <a:endParaRPr lang="en-US" sz="1700" dirty="0"/>
          </a:p>
        </p:txBody>
      </p:sp>
      <p:sp>
        <p:nvSpPr>
          <p:cNvPr id="10" name="Text 7"/>
          <p:cNvSpPr/>
          <p:nvPr/>
        </p:nvSpPr>
        <p:spPr>
          <a:xfrm>
            <a:off x="4734282" y="4066581"/>
            <a:ext cx="8996362" cy="1060133"/>
          </a:xfrm>
          <a:prstGeom prst="rect">
            <a:avLst/>
          </a:prstGeom>
          <a:noFill/>
          <a:ln/>
        </p:spPr>
        <p:txBody>
          <a:bodyPr wrap="square" lIns="0" tIns="0" rIns="0" bIns="0" rtlCol="0" anchor="t"/>
          <a:lstStyle/>
          <a:p>
            <a:pPr marL="342900" indent="-342900" algn="just">
              <a:lnSpc>
                <a:spcPts val="2750"/>
              </a:lnSpc>
              <a:buSzPct val="100000"/>
              <a:buChar char="•"/>
            </a:pPr>
            <a:r>
              <a:rPr lang="en-US" sz="1700" b="1" kern="0" spc="-35" dirty="0">
                <a:solidFill>
                  <a:srgbClr val="2B4150"/>
                </a:solidFill>
                <a:latin typeface="PT Serif" pitchFamily="34" charset="0"/>
                <a:ea typeface="PT Serif" pitchFamily="34" charset="-122"/>
                <a:cs typeface="PT Serif" pitchFamily="34" charset="-120"/>
              </a:rPr>
              <a:t>Nắm rõ quy trình vận hành an toàn</a:t>
            </a:r>
            <a:r>
              <a:rPr lang="en-US" sz="1700" kern="0" spc="-35" dirty="0">
                <a:solidFill>
                  <a:srgbClr val="2B4150"/>
                </a:solidFill>
                <a:latin typeface="PT Serif" pitchFamily="34" charset="0"/>
                <a:ea typeface="PT Serif" pitchFamily="34" charset="-122"/>
                <a:cs typeface="PT Serif" pitchFamily="34" charset="-120"/>
              </a:rPr>
              <a:t>: Người vận hành cần hiểu rõ các quy trình, bao gồm cách xử lý sự cố và các bước cần thực hiện khi phát hiện dấu hiệu bất thường.</a:t>
            </a:r>
            <a:endParaRPr lang="en-US" sz="1700" dirty="0"/>
          </a:p>
        </p:txBody>
      </p:sp>
      <p:sp>
        <p:nvSpPr>
          <p:cNvPr id="11" name="Text 8"/>
          <p:cNvSpPr/>
          <p:nvPr/>
        </p:nvSpPr>
        <p:spPr>
          <a:xfrm>
            <a:off x="4734282" y="5203985"/>
            <a:ext cx="8996362" cy="1060133"/>
          </a:xfrm>
          <a:prstGeom prst="rect">
            <a:avLst/>
          </a:prstGeom>
          <a:noFill/>
          <a:ln/>
        </p:spPr>
        <p:txBody>
          <a:bodyPr wrap="square" lIns="0" tIns="0" rIns="0" bIns="0" rtlCol="0" anchor="t"/>
          <a:lstStyle/>
          <a:p>
            <a:pPr marL="342900" indent="-342900" algn="just">
              <a:lnSpc>
                <a:spcPts val="2750"/>
              </a:lnSpc>
              <a:buSzPct val="100000"/>
              <a:buChar char="•"/>
            </a:pPr>
            <a:r>
              <a:rPr lang="en-US" sz="1700" b="1" kern="0" spc="-35" dirty="0">
                <a:solidFill>
                  <a:srgbClr val="2B4150"/>
                </a:solidFill>
                <a:latin typeface="PT Serif" pitchFamily="34" charset="0"/>
                <a:ea typeface="PT Serif" pitchFamily="34" charset="-122"/>
                <a:cs typeface="PT Serif" pitchFamily="34" charset="-120"/>
              </a:rPr>
              <a:t>Đào tạo an toàn lao động</a:t>
            </a:r>
            <a:r>
              <a:rPr lang="en-US" sz="1700" kern="0" spc="-35" dirty="0">
                <a:solidFill>
                  <a:srgbClr val="2B4150"/>
                </a:solidFill>
                <a:latin typeface="PT Serif" pitchFamily="34" charset="0"/>
                <a:ea typeface="PT Serif" pitchFamily="34" charset="-122"/>
                <a:cs typeface="PT Serif" pitchFamily="34" charset="-120"/>
              </a:rPr>
              <a:t>: Tham gia các khóa đào tạo định kỳ để cập nhật kiến thức và kỹ năng, giúp phản ứng nhanh chóng và hiệu quả trong các tình huống khẩn cấp.</a:t>
            </a:r>
            <a:endParaRPr lang="en-US" sz="1700" dirty="0"/>
          </a:p>
        </p:txBody>
      </p:sp>
      <p:sp>
        <p:nvSpPr>
          <p:cNvPr id="12" name="Text 9"/>
          <p:cNvSpPr/>
          <p:nvPr/>
        </p:nvSpPr>
        <p:spPr>
          <a:xfrm>
            <a:off x="4734282" y="6341389"/>
            <a:ext cx="8996362" cy="1060133"/>
          </a:xfrm>
          <a:prstGeom prst="rect">
            <a:avLst/>
          </a:prstGeom>
          <a:noFill/>
          <a:ln/>
        </p:spPr>
        <p:txBody>
          <a:bodyPr wrap="square" lIns="0" tIns="0" rIns="0" bIns="0" rtlCol="0" anchor="t"/>
          <a:lstStyle/>
          <a:p>
            <a:pPr marL="342900" indent="-342900" algn="just">
              <a:lnSpc>
                <a:spcPts val="2750"/>
              </a:lnSpc>
              <a:buSzPct val="100000"/>
              <a:buChar char="•"/>
            </a:pPr>
            <a:r>
              <a:rPr lang="en-US" sz="1700" b="1" kern="0" spc="-35" dirty="0">
                <a:solidFill>
                  <a:srgbClr val="2B4150"/>
                </a:solidFill>
                <a:latin typeface="PT Serif" pitchFamily="34" charset="0"/>
                <a:ea typeface="PT Serif" pitchFamily="34" charset="-122"/>
                <a:cs typeface="PT Serif" pitchFamily="34" charset="-120"/>
              </a:rPr>
              <a:t>Hoàn thành khóa đào tạo và cấp thẻ an toàn lao động</a:t>
            </a:r>
            <a:r>
              <a:rPr lang="en-US" sz="1700" kern="0" spc="-35" dirty="0">
                <a:solidFill>
                  <a:srgbClr val="2B4150"/>
                </a:solidFill>
                <a:latin typeface="PT Serif" pitchFamily="34" charset="0"/>
                <a:ea typeface="PT Serif" pitchFamily="34" charset="-122"/>
                <a:cs typeface="PT Serif" pitchFamily="34" charset="-120"/>
              </a:rPr>
              <a:t>: Đảm bảo hoàn thành khóa đào tạo an toàn lao động để nhận thẻ an toàn lao động và củng cố hồ sơ đúng quy định khi làm việc.</a:t>
            </a:r>
            <a:endParaRPr lang="en-US" sz="1700" dirty="0"/>
          </a:p>
        </p:txBody>
      </p:sp>
      <p:pic>
        <p:nvPicPr>
          <p:cNvPr id="13" name="Picture 12">
            <a:extLst>
              <a:ext uri="{FF2B5EF4-FFF2-40B4-BE49-F238E27FC236}">
                <a16:creationId xmlns:a16="http://schemas.microsoft.com/office/drawing/2014/main" id="{1DEA037A-9023-B486-84E4-BFB0505C1F5E}"/>
              </a:ext>
            </a:extLst>
          </p:cNvPr>
          <p:cNvPicPr>
            <a:picLocks noChangeAspect="1"/>
          </p:cNvPicPr>
          <p:nvPr/>
        </p:nvPicPr>
        <p:blipFill>
          <a:blip r:embed="rId4"/>
          <a:stretch>
            <a:fillRect/>
          </a:stretch>
        </p:blipFill>
        <p:spPr>
          <a:xfrm>
            <a:off x="11730310" y="7372690"/>
            <a:ext cx="2767328" cy="85691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296859" y="2854404"/>
            <a:ext cx="4919305" cy="3685461"/>
          </a:xfrm>
          <a:prstGeom prst="rect">
            <a:avLst/>
          </a:prstGeom>
        </p:spPr>
      </p:pic>
      <p:sp>
        <p:nvSpPr>
          <p:cNvPr id="4" name="Text 0"/>
          <p:cNvSpPr/>
          <p:nvPr/>
        </p:nvSpPr>
        <p:spPr>
          <a:xfrm>
            <a:off x="1420961" y="1119111"/>
            <a:ext cx="5670590" cy="708779"/>
          </a:xfrm>
          <a:prstGeom prst="rect">
            <a:avLst/>
          </a:prstGeom>
          <a:noFill/>
          <a:ln/>
        </p:spPr>
        <p:txBody>
          <a:bodyPr wrap="none" lIns="0" tIns="0" rIns="0" bIns="0" rtlCol="0" anchor="t"/>
          <a:lstStyle/>
          <a:p>
            <a:pPr marL="0" indent="0" algn="ctr">
              <a:lnSpc>
                <a:spcPts val="5550"/>
              </a:lnSpc>
              <a:buNone/>
            </a:pPr>
            <a:r>
              <a:rPr lang="en-US" sz="5400" b="1" kern="0" spc="-134" dirty="0">
                <a:solidFill>
                  <a:srgbClr val="124E73"/>
                </a:solidFill>
                <a:latin typeface="Montserrat Medium" panose="00000600000000000000" pitchFamily="2" charset="0"/>
                <a:ea typeface="MuseoModerno Bold" pitchFamily="34" charset="-122"/>
                <a:cs typeface="MuseoModerno Bold" pitchFamily="34" charset="-120"/>
              </a:rPr>
              <a:t>Tài liệu tham khảo</a:t>
            </a:r>
            <a:endParaRPr lang="en-US" sz="5400" dirty="0"/>
          </a:p>
        </p:txBody>
      </p:sp>
      <p:sp>
        <p:nvSpPr>
          <p:cNvPr id="5" name="Shape 1"/>
          <p:cNvSpPr/>
          <p:nvPr/>
        </p:nvSpPr>
        <p:spPr>
          <a:xfrm>
            <a:off x="793790" y="2322671"/>
            <a:ext cx="7556421" cy="1393150"/>
          </a:xfrm>
          <a:prstGeom prst="roundRect">
            <a:avLst>
              <a:gd name="adj" fmla="val 6838"/>
            </a:avLst>
          </a:prstGeom>
          <a:solidFill>
            <a:srgbClr val="124E73"/>
          </a:solidFill>
          <a:ln w="7620">
            <a:solidFill>
              <a:srgbClr val="2B678C"/>
            </a:solidFill>
            <a:prstDash val="solid"/>
          </a:ln>
        </p:spPr>
      </p:sp>
      <p:sp>
        <p:nvSpPr>
          <p:cNvPr id="6" name="Text 2"/>
          <p:cNvSpPr/>
          <p:nvPr/>
        </p:nvSpPr>
        <p:spPr>
          <a:xfrm>
            <a:off x="1028224" y="2557105"/>
            <a:ext cx="5951458" cy="425291"/>
          </a:xfrm>
          <a:prstGeom prst="rect">
            <a:avLst/>
          </a:prstGeom>
          <a:noFill/>
          <a:ln/>
        </p:spPr>
        <p:txBody>
          <a:bodyPr wrap="none" lIns="0" tIns="0" rIns="0" bIns="0" rtlCol="0" anchor="t"/>
          <a:lstStyle/>
          <a:p>
            <a:pPr marL="0" indent="0">
              <a:lnSpc>
                <a:spcPts val="330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Bài kiểm tra an toàn lao động nhóm 3</a:t>
            </a:r>
            <a:endParaRPr lang="en-US" sz="2650" dirty="0"/>
          </a:p>
        </p:txBody>
      </p:sp>
      <p:sp>
        <p:nvSpPr>
          <p:cNvPr id="7" name="Text 3"/>
          <p:cNvSpPr/>
          <p:nvPr/>
        </p:nvSpPr>
        <p:spPr>
          <a:xfrm>
            <a:off x="1028224" y="3118485"/>
            <a:ext cx="708755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kern="0" spc="-36" dirty="0">
                <a:solidFill>
                  <a:srgbClr val="AEE4BD"/>
                </a:solidFill>
                <a:latin typeface="PT Serif" pitchFamily="34" charset="0"/>
                <a:ea typeface="PT Serif" pitchFamily="34" charset="-122"/>
                <a:cs typeface="PT Serif"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8" name="Shape 4"/>
          <p:cNvSpPr/>
          <p:nvPr/>
        </p:nvSpPr>
        <p:spPr>
          <a:xfrm>
            <a:off x="793790" y="3942636"/>
            <a:ext cx="7556421" cy="1393150"/>
          </a:xfrm>
          <a:prstGeom prst="roundRect">
            <a:avLst>
              <a:gd name="adj" fmla="val 6838"/>
            </a:avLst>
          </a:prstGeom>
          <a:solidFill>
            <a:srgbClr val="124E73"/>
          </a:solidFill>
          <a:ln w="7620">
            <a:solidFill>
              <a:srgbClr val="2B678C"/>
            </a:solidFill>
            <a:prstDash val="solid"/>
          </a:ln>
        </p:spPr>
      </p:sp>
      <p:sp>
        <p:nvSpPr>
          <p:cNvPr id="9" name="Text 5"/>
          <p:cNvSpPr/>
          <p:nvPr/>
        </p:nvSpPr>
        <p:spPr>
          <a:xfrm>
            <a:off x="1028224" y="4177070"/>
            <a:ext cx="4809887" cy="425291"/>
          </a:xfrm>
          <a:prstGeom prst="rect">
            <a:avLst/>
          </a:prstGeom>
          <a:noFill/>
          <a:ln/>
        </p:spPr>
        <p:txBody>
          <a:bodyPr wrap="none" lIns="0" tIns="0" rIns="0" bIns="0" rtlCol="0" anchor="t"/>
          <a:lstStyle/>
          <a:p>
            <a:pPr marL="0" indent="0">
              <a:lnSpc>
                <a:spcPts val="330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Bảng báo giá huấn luyện ATLD</a:t>
            </a:r>
            <a:endParaRPr lang="en-US" sz="2650" dirty="0"/>
          </a:p>
        </p:txBody>
      </p:sp>
      <p:sp>
        <p:nvSpPr>
          <p:cNvPr id="10" name="Text 6"/>
          <p:cNvSpPr/>
          <p:nvPr/>
        </p:nvSpPr>
        <p:spPr>
          <a:xfrm>
            <a:off x="1028224" y="4738449"/>
            <a:ext cx="708755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kern="0" spc="-36" dirty="0">
                <a:solidFill>
                  <a:srgbClr val="AEE4BD"/>
                </a:solidFill>
                <a:latin typeface="PT Serif" pitchFamily="34" charset="0"/>
                <a:ea typeface="PT Serif" pitchFamily="34" charset="-122"/>
                <a:cs typeface="PT Serif" pitchFamily="34" charset="-120"/>
                <a:hlinkClick r:id="rId5">
                  <a:extLst>
                    <a:ext uri="{A12FA001-AC4F-418D-AE19-62706E023703}">
                      <ahyp:hlinkClr xmlns:ahyp="http://schemas.microsoft.com/office/drawing/2018/hyperlinkcolor" val="tx"/>
                    </a:ext>
                  </a:extLst>
                </a:hlinkClick>
              </a:rPr>
              <a:t>Xem chi tiết</a:t>
            </a:r>
            <a:endParaRPr lang="en-US" sz="1750" dirty="0"/>
          </a:p>
        </p:txBody>
      </p:sp>
      <p:sp>
        <p:nvSpPr>
          <p:cNvPr id="11" name="Shape 7"/>
          <p:cNvSpPr/>
          <p:nvPr/>
        </p:nvSpPr>
        <p:spPr>
          <a:xfrm>
            <a:off x="793790" y="5562600"/>
            <a:ext cx="7556421" cy="1393150"/>
          </a:xfrm>
          <a:prstGeom prst="roundRect">
            <a:avLst>
              <a:gd name="adj" fmla="val 6838"/>
            </a:avLst>
          </a:prstGeom>
          <a:solidFill>
            <a:srgbClr val="124E73"/>
          </a:solidFill>
          <a:ln w="7620">
            <a:solidFill>
              <a:srgbClr val="2B678C"/>
            </a:solidFill>
            <a:prstDash val="solid"/>
          </a:ln>
        </p:spPr>
      </p:sp>
      <p:sp>
        <p:nvSpPr>
          <p:cNvPr id="12" name="Text 8"/>
          <p:cNvSpPr/>
          <p:nvPr/>
        </p:nvSpPr>
        <p:spPr>
          <a:xfrm>
            <a:off x="1028224" y="5797034"/>
            <a:ext cx="3979545" cy="425291"/>
          </a:xfrm>
          <a:prstGeom prst="rect">
            <a:avLst/>
          </a:prstGeom>
          <a:noFill/>
          <a:ln/>
        </p:spPr>
        <p:txBody>
          <a:bodyPr wrap="none" lIns="0" tIns="0" rIns="0" bIns="0" rtlCol="0" anchor="t"/>
          <a:lstStyle/>
          <a:p>
            <a:pPr marL="0" indent="0">
              <a:lnSpc>
                <a:spcPts val="330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Tải về tài liệu (download)</a:t>
            </a:r>
            <a:endParaRPr lang="en-US" sz="2650" dirty="0"/>
          </a:p>
        </p:txBody>
      </p:sp>
      <p:sp>
        <p:nvSpPr>
          <p:cNvPr id="13" name="Text 9"/>
          <p:cNvSpPr/>
          <p:nvPr/>
        </p:nvSpPr>
        <p:spPr>
          <a:xfrm>
            <a:off x="1028224" y="6358414"/>
            <a:ext cx="708755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AEE4BD"/>
                </a:solidFill>
                <a:latin typeface="PT Serif" pitchFamily="34" charset="0"/>
                <a:ea typeface="PT Serif" pitchFamily="34" charset="-122"/>
                <a:cs typeface="PT Serif" pitchFamily="34" charset="-120"/>
                <a:hlinkClick r:id="rId6">
                  <a:extLst>
                    <a:ext uri="{A12FA001-AC4F-418D-AE19-62706E023703}">
                      <ahyp:hlinkClr xmlns:ahyp="http://schemas.microsoft.com/office/drawing/2018/hyperlinkcolor" val="tx"/>
                    </a:ext>
                  </a:extLst>
                </a:hlinkClick>
              </a:rPr>
              <a:t>Tài liệu huấn luyện an toàn lao động vận hành Máy chiết rót</a:t>
            </a:r>
            <a:endParaRPr lang="en-US" sz="1750" dirty="0">
              <a:solidFill>
                <a:srgbClr val="AEE4BD"/>
              </a:solidFill>
            </a:endParaRPr>
          </a:p>
        </p:txBody>
      </p:sp>
      <p:pic>
        <p:nvPicPr>
          <p:cNvPr id="14" name="Picture 13">
            <a:extLst>
              <a:ext uri="{FF2B5EF4-FFF2-40B4-BE49-F238E27FC236}">
                <a16:creationId xmlns:a16="http://schemas.microsoft.com/office/drawing/2014/main" id="{6D5E0C45-B557-F71D-960D-52AE540D8652}"/>
              </a:ext>
            </a:extLst>
          </p:cNvPr>
          <p:cNvPicPr>
            <a:picLocks noChangeAspect="1"/>
          </p:cNvPicPr>
          <p:nvPr/>
        </p:nvPicPr>
        <p:blipFill>
          <a:blip r:embed="rId7"/>
          <a:stretch>
            <a:fillRect/>
          </a:stretch>
        </p:blipFill>
        <p:spPr>
          <a:xfrm>
            <a:off x="11730310" y="7372690"/>
            <a:ext cx="2767328" cy="85691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4007</Words>
  <Application>Microsoft Office PowerPoint</Application>
  <PresentationFormat>Custom</PresentationFormat>
  <Paragraphs>231</Paragraphs>
  <Slides>29</Slides>
  <Notes>29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Montserrat Medium</vt:lpstr>
      <vt:lpstr>Arial</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2024-12-20T08:32:55Z</dcterms:created>
  <dcterms:modified xsi:type="dcterms:W3CDTF">2024-12-20T09:02:02Z</dcterms:modified>
</cp:coreProperties>
</file>