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14630400" cy="8229600"/>
  <p:notesSz cx="8229600" cy="14630400"/>
  <p:embeddedFontLst>
    <p:embeddedFont>
      <p:font typeface="Montserrat Medium" panose="00000600000000000000" pitchFamily="2" charset="0"/>
      <p:regular r:id="rId32"/>
    </p:embeddedFont>
    <p:embeddedFont>
      <p:font typeface="PT Serif" panose="020A0603040505020204" pitchFamily="18" charset="0"/>
      <p:regular r:id="rId33"/>
      <p:bold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E4BD"/>
    <a:srgbClr val="124E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4885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2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lide 2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lide 2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lide 2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1.xml"/><Relationship Id="rId5" Type="http://schemas.openxmlformats.org/officeDocument/2006/relationships/image" Target="../media/image4.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19.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21.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23.xml"/><Relationship Id="rId5" Type="http://schemas.openxmlformats.org/officeDocument/2006/relationships/image" Target="../media/image4.pn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24.xml"/><Relationship Id="rId5" Type="http://schemas.openxmlformats.org/officeDocument/2006/relationships/image" Target="../media/image4.png"/><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4.xml"/><Relationship Id="rId1" Type="http://schemas.openxmlformats.org/officeDocument/2006/relationships/slideLayout" Target="../slideLayouts/slideLayout25.xml"/><Relationship Id="rId5" Type="http://schemas.openxmlformats.org/officeDocument/2006/relationships/image" Target="../media/image4.png"/><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5.xml"/><Relationship Id="rId1" Type="http://schemas.openxmlformats.org/officeDocument/2006/relationships/slideLayout" Target="../slideLayouts/slideLayout26.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6.xml"/><Relationship Id="rId1" Type="http://schemas.openxmlformats.org/officeDocument/2006/relationships/slideLayout" Target="../slideLayouts/slideLayout27.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7.xml"/><Relationship Id="rId1" Type="http://schemas.openxmlformats.org/officeDocument/2006/relationships/slideLayout" Target="../slideLayouts/slideLayout28.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8.xml"/><Relationship Id="rId1" Type="http://schemas.openxmlformats.org/officeDocument/2006/relationships/slideLayout" Target="../slideLayouts/slideLayout29.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30.xml"/><Relationship Id="rId6" Type="http://schemas.openxmlformats.org/officeDocument/2006/relationships/hyperlink" Target="https://antoannamviet.com/tai-lieu-an-toan-lao-dong-van-hanh-may-cuon-ong-giay/"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1488103" y="586740"/>
            <a:ext cx="11654195" cy="666869"/>
          </a:xfrm>
          <a:prstGeom prst="rect">
            <a:avLst/>
          </a:prstGeom>
          <a:noFill/>
          <a:ln/>
        </p:spPr>
        <p:txBody>
          <a:bodyPr wrap="none" lIns="0" tIns="0" rIns="0" bIns="0" rtlCol="0" anchor="t"/>
          <a:lstStyle/>
          <a:p>
            <a:pPr marL="0" indent="0" algn="ctr">
              <a:lnSpc>
                <a:spcPts val="5250"/>
              </a:lnSpc>
              <a:buNone/>
            </a:pPr>
            <a:r>
              <a:rPr lang="en-US" sz="4200" b="1" kern="0" spc="-126" dirty="0">
                <a:solidFill>
                  <a:srgbClr val="124E73"/>
                </a:solidFill>
                <a:latin typeface="Montserrat Medium" panose="00000600000000000000" pitchFamily="2" charset="0"/>
                <a:ea typeface="MuseoModerno Bold" pitchFamily="34" charset="-122"/>
                <a:cs typeface="MuseoModerno Bold" pitchFamily="34" charset="-120"/>
              </a:rPr>
              <a:t>An toàn lao động vận hành </a:t>
            </a:r>
            <a:r>
              <a:rPr lang="en-US" sz="4200" b="1" kern="0" spc="-126" dirty="0" err="1">
                <a:solidFill>
                  <a:srgbClr val="124E73"/>
                </a:solidFill>
                <a:latin typeface="Montserrat Medium" panose="00000600000000000000" pitchFamily="2" charset="0"/>
                <a:ea typeface="MuseoModerno Bold" pitchFamily="34" charset="-122"/>
                <a:cs typeface="MuseoModerno Bold" pitchFamily="34" charset="-120"/>
              </a:rPr>
              <a:t>Máy</a:t>
            </a:r>
            <a:r>
              <a:rPr lang="en-US" sz="4200" b="1" kern="0" spc="-126" dirty="0">
                <a:solidFill>
                  <a:srgbClr val="124E73"/>
                </a:solidFill>
                <a:latin typeface="Montserrat Medium" panose="00000600000000000000" pitchFamily="2" charset="0"/>
                <a:ea typeface="MuseoModerno Bold" pitchFamily="34" charset="-122"/>
                <a:cs typeface="MuseoModerno Bold" pitchFamily="34" charset="-120"/>
              </a:rPr>
              <a:t> </a:t>
            </a:r>
            <a:r>
              <a:rPr lang="en-US" sz="4200" b="1" kern="0" spc="-126" dirty="0" err="1">
                <a:solidFill>
                  <a:srgbClr val="124E73"/>
                </a:solidFill>
                <a:latin typeface="Montserrat Medium" panose="00000600000000000000" pitchFamily="2" charset="0"/>
                <a:ea typeface="MuseoModerno Bold" pitchFamily="34" charset="-122"/>
                <a:cs typeface="MuseoModerno Bold" pitchFamily="34" charset="-120"/>
              </a:rPr>
              <a:t>cuốn</a:t>
            </a:r>
            <a:r>
              <a:rPr lang="en-US" sz="4200" b="1" kern="0" spc="-126" dirty="0">
                <a:solidFill>
                  <a:srgbClr val="124E73"/>
                </a:solidFill>
                <a:latin typeface="Montserrat Medium" panose="00000600000000000000" pitchFamily="2" charset="0"/>
                <a:ea typeface="MuseoModerno Bold" pitchFamily="34" charset="-122"/>
                <a:cs typeface="MuseoModerno Bold" pitchFamily="34" charset="-120"/>
              </a:rPr>
              <a:t> ống giấy</a:t>
            </a:r>
            <a:endParaRPr lang="en-US" sz="4200" dirty="0"/>
          </a:p>
        </p:txBody>
      </p:sp>
      <p:pic>
        <p:nvPicPr>
          <p:cNvPr id="3" name="Image 0" descr="preencoded.png"/>
          <p:cNvPicPr>
            <a:picLocks noChangeAspect="1"/>
          </p:cNvPicPr>
          <p:nvPr/>
        </p:nvPicPr>
        <p:blipFill>
          <a:blip r:embed="rId3"/>
          <a:stretch>
            <a:fillRect/>
          </a:stretch>
        </p:blipFill>
        <p:spPr>
          <a:xfrm>
            <a:off x="4381024" y="1573649"/>
            <a:ext cx="5868233" cy="3612594"/>
          </a:xfrm>
          <a:prstGeom prst="rect">
            <a:avLst/>
          </a:prstGeom>
        </p:spPr>
      </p:pic>
      <p:sp>
        <p:nvSpPr>
          <p:cNvPr id="4" name="Text 1"/>
          <p:cNvSpPr/>
          <p:nvPr/>
        </p:nvSpPr>
        <p:spPr>
          <a:xfrm>
            <a:off x="746760" y="5426273"/>
            <a:ext cx="13136880" cy="341352"/>
          </a:xfrm>
          <a:prstGeom prst="rect">
            <a:avLst/>
          </a:prstGeom>
          <a:noFill/>
          <a:ln/>
        </p:spPr>
        <p:txBody>
          <a:bodyPr wrap="none" lIns="0" tIns="0" rIns="0" bIns="0" rtlCol="0" anchor="t"/>
          <a:lstStyle/>
          <a:p>
            <a:pPr marL="0" indent="0" algn="l">
              <a:lnSpc>
                <a:spcPts val="2650"/>
              </a:lnSpc>
              <a:buNone/>
            </a:pPr>
            <a:endParaRPr lang="en-US" sz="1650" dirty="0"/>
          </a:p>
        </p:txBody>
      </p:sp>
      <p:sp>
        <p:nvSpPr>
          <p:cNvPr id="5" name="Text 2"/>
          <p:cNvSpPr/>
          <p:nvPr/>
        </p:nvSpPr>
        <p:spPr>
          <a:xfrm>
            <a:off x="746760" y="6007656"/>
            <a:ext cx="13136880" cy="682704"/>
          </a:xfrm>
          <a:prstGeom prst="rect">
            <a:avLst/>
          </a:prstGeom>
          <a:noFill/>
          <a:ln/>
        </p:spPr>
        <p:txBody>
          <a:bodyPr wrap="square" lIns="0" tIns="0" rIns="0" bIns="0" rtlCol="0" anchor="t"/>
          <a:lstStyle/>
          <a:p>
            <a:pPr marL="0" indent="0" algn="ctr">
              <a:lnSpc>
                <a:spcPts val="2650"/>
              </a:lnSpc>
              <a:buNone/>
            </a:pPr>
            <a:r>
              <a:rPr lang="en-US" sz="1650" kern="0" spc="-34" dirty="0">
                <a:solidFill>
                  <a:srgbClr val="2B4150"/>
                </a:solidFill>
                <a:latin typeface="PT Serif" pitchFamily="34" charset="0"/>
                <a:ea typeface="PT Serif" pitchFamily="34" charset="-122"/>
                <a:cs typeface="PT Serif" pitchFamily="34" charset="-120"/>
              </a:rPr>
              <a:t>Việc thực hiện các biện pháp an toàn lao động sẽ giúp bảo vệ sức khỏe và tính mạng của người lao động. </a:t>
            </a:r>
          </a:p>
          <a:p>
            <a:pPr marL="0" indent="0" algn="ctr">
              <a:lnSpc>
                <a:spcPts val="2650"/>
              </a:lnSpc>
              <a:buNone/>
            </a:pPr>
            <a:r>
              <a:rPr lang="en-US" sz="1650" kern="0" spc="-34" dirty="0" err="1">
                <a:solidFill>
                  <a:srgbClr val="2B4150"/>
                </a:solidFill>
                <a:latin typeface="PT Serif" pitchFamily="34" charset="0"/>
                <a:ea typeface="PT Serif" pitchFamily="34" charset="-122"/>
                <a:cs typeface="PT Serif" pitchFamily="34" charset="-120"/>
              </a:rPr>
              <a:t>Đồng</a:t>
            </a:r>
            <a:r>
              <a:rPr lang="en-US" sz="1650" kern="0" spc="-34" dirty="0">
                <a:solidFill>
                  <a:srgbClr val="2B4150"/>
                </a:solidFill>
                <a:latin typeface="PT Serif" pitchFamily="34" charset="0"/>
                <a:ea typeface="PT Serif" pitchFamily="34" charset="-122"/>
                <a:cs typeface="PT Serif" pitchFamily="34" charset="-120"/>
              </a:rPr>
              <a:t> thời còn làm gia tăng hiệu quả công việc và uy tín doanh nghiệp.</a:t>
            </a:r>
            <a:endParaRPr lang="en-US" sz="1650" dirty="0"/>
          </a:p>
        </p:txBody>
      </p:sp>
      <p:sp>
        <p:nvSpPr>
          <p:cNvPr id="6" name="Shape 3"/>
          <p:cNvSpPr/>
          <p:nvPr/>
        </p:nvSpPr>
        <p:spPr>
          <a:xfrm>
            <a:off x="4893634" y="7264122"/>
            <a:ext cx="341352" cy="341352"/>
          </a:xfrm>
          <a:prstGeom prst="roundRect">
            <a:avLst>
              <a:gd name="adj" fmla="val 26784919"/>
            </a:avLst>
          </a:prstGeom>
          <a:noFill/>
          <a:ln w="7620">
            <a:solidFill>
              <a:srgbClr val="FFFFFF"/>
            </a:solidFill>
            <a:prstDash val="solid"/>
          </a:ln>
        </p:spPr>
      </p:sp>
      <p:pic>
        <p:nvPicPr>
          <p:cNvPr id="7" name="Image 1" descr="preencoded.png"/>
          <p:cNvPicPr>
            <a:picLocks noChangeAspect="1"/>
          </p:cNvPicPr>
          <p:nvPr/>
        </p:nvPicPr>
        <p:blipFill>
          <a:blip r:embed="rId4"/>
          <a:stretch>
            <a:fillRect/>
          </a:stretch>
        </p:blipFill>
        <p:spPr>
          <a:xfrm>
            <a:off x="4901254" y="7271742"/>
            <a:ext cx="326112" cy="326112"/>
          </a:xfrm>
          <a:prstGeom prst="rect">
            <a:avLst/>
          </a:prstGeom>
        </p:spPr>
      </p:pic>
      <p:sp>
        <p:nvSpPr>
          <p:cNvPr id="8" name="Text 4"/>
          <p:cNvSpPr/>
          <p:nvPr/>
        </p:nvSpPr>
        <p:spPr>
          <a:xfrm>
            <a:off x="6419419" y="7232094"/>
            <a:ext cx="2776180" cy="373380"/>
          </a:xfrm>
          <a:prstGeom prst="rect">
            <a:avLst/>
          </a:prstGeom>
          <a:noFill/>
          <a:ln/>
        </p:spPr>
        <p:txBody>
          <a:bodyPr wrap="none" lIns="0" tIns="0" rIns="0" bIns="0" rtlCol="0" anchor="t"/>
          <a:lstStyle/>
          <a:p>
            <a:pPr marL="0" indent="0" algn="ctr">
              <a:lnSpc>
                <a:spcPts val="2900"/>
              </a:lnSpc>
              <a:buNone/>
            </a:pPr>
            <a:r>
              <a:rPr lang="en-US" sz="2100" b="1" kern="0" spc="-34" dirty="0" err="1">
                <a:solidFill>
                  <a:srgbClr val="2B4150"/>
                </a:solidFill>
                <a:latin typeface="PT Serif" panose="020A0603040505020204" pitchFamily="18" charset="0"/>
                <a:ea typeface="PT Serif Bold" pitchFamily="34" charset="-122"/>
                <a:cs typeface="PT Serif Bold" pitchFamily="34" charset="-120"/>
              </a:rPr>
              <a:t>Bản</a:t>
            </a:r>
            <a:r>
              <a:rPr lang="en-US" sz="2100" b="1" kern="0" spc="-34" dirty="0">
                <a:solidFill>
                  <a:srgbClr val="2B4150"/>
                </a:solidFill>
                <a:latin typeface="PT Serif" panose="020A0603040505020204" pitchFamily="18" charset="0"/>
                <a:ea typeface="PT Serif Bold" pitchFamily="34" charset="-122"/>
                <a:cs typeface="PT Serif Bold" pitchFamily="34" charset="-120"/>
              </a:rPr>
              <a:t> </a:t>
            </a:r>
            <a:r>
              <a:rPr lang="en-US" sz="2100" b="1" kern="0" spc="-34" dirty="0" err="1">
                <a:solidFill>
                  <a:srgbClr val="2B4150"/>
                </a:solidFill>
                <a:latin typeface="PT Serif" panose="020A0603040505020204" pitchFamily="18" charset="0"/>
                <a:ea typeface="PT Serif Bold" pitchFamily="34" charset="-122"/>
                <a:cs typeface="PT Serif Bold" pitchFamily="34" charset="-120"/>
              </a:rPr>
              <a:t>quyền</a:t>
            </a:r>
            <a:r>
              <a:rPr lang="en-US" sz="2100" b="1" kern="0" spc="-34" dirty="0">
                <a:solidFill>
                  <a:srgbClr val="2B4150"/>
                </a:solidFill>
                <a:latin typeface="PT Serif" panose="020A0603040505020204" pitchFamily="18" charset="0"/>
                <a:ea typeface="PT Serif Bold" pitchFamily="34" charset="-122"/>
                <a:cs typeface="PT Serif Bold" pitchFamily="34" charset="-120"/>
              </a:rPr>
              <a:t> </a:t>
            </a:r>
            <a:r>
              <a:rPr lang="en-US" sz="2100" b="1" kern="0" spc="-34" dirty="0" err="1">
                <a:solidFill>
                  <a:srgbClr val="2B4150"/>
                </a:solidFill>
                <a:latin typeface="PT Serif" panose="020A0603040505020204" pitchFamily="18" charset="0"/>
                <a:ea typeface="PT Serif Bold" pitchFamily="34" charset="-122"/>
                <a:cs typeface="PT Serif Bold" pitchFamily="34" charset="-120"/>
              </a:rPr>
              <a:t>thuộc</a:t>
            </a:r>
            <a:r>
              <a:rPr lang="en-US" sz="2100" b="1" kern="0" spc="-34" dirty="0">
                <a:solidFill>
                  <a:srgbClr val="2B4150"/>
                </a:solidFill>
                <a:latin typeface="PT Serif" panose="020A0603040505020204" pitchFamily="18" charset="0"/>
                <a:ea typeface="PT Serif Bold" pitchFamily="34" charset="-122"/>
                <a:cs typeface="PT Serif Bold" pitchFamily="34" charset="-120"/>
              </a:rPr>
              <a:t> An Toàn  Nam Việt</a:t>
            </a:r>
            <a:endParaRPr lang="en-US" sz="2100" dirty="0"/>
          </a:p>
        </p:txBody>
      </p:sp>
      <p:pic>
        <p:nvPicPr>
          <p:cNvPr id="10" name="Picture 9">
            <a:extLst>
              <a:ext uri="{FF2B5EF4-FFF2-40B4-BE49-F238E27FC236}">
                <a16:creationId xmlns:a16="http://schemas.microsoft.com/office/drawing/2014/main" id="{D48EECDD-33A4-1CFD-B983-F7E89E911F35}"/>
              </a:ext>
            </a:extLst>
          </p:cNvPr>
          <p:cNvPicPr>
            <a:picLocks noChangeAspect="1"/>
          </p:cNvPicPr>
          <p:nvPr/>
        </p:nvPicPr>
        <p:blipFill>
          <a:blip r:embed="rId5"/>
          <a:stretch>
            <a:fillRect/>
          </a:stretch>
        </p:blipFill>
        <p:spPr>
          <a:xfrm>
            <a:off x="12178601" y="7467951"/>
            <a:ext cx="2269093" cy="70263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321755" y="2994408"/>
            <a:ext cx="3280421" cy="3326381"/>
          </a:xfrm>
          <a:prstGeom prst="rect">
            <a:avLst/>
          </a:prstGeom>
        </p:spPr>
      </p:pic>
      <p:sp>
        <p:nvSpPr>
          <p:cNvPr id="3" name="Text 0"/>
          <p:cNvSpPr/>
          <p:nvPr/>
        </p:nvSpPr>
        <p:spPr>
          <a:xfrm>
            <a:off x="977982" y="1425471"/>
            <a:ext cx="6801445" cy="708779"/>
          </a:xfrm>
          <a:prstGeom prst="rect">
            <a:avLst/>
          </a:prstGeom>
          <a:noFill/>
          <a:ln/>
        </p:spPr>
        <p:txBody>
          <a:bodyPr wrap="none" lIns="0" tIns="0" rIns="0" bIns="0" rtlCol="0" anchor="t"/>
          <a:lstStyle/>
          <a:p>
            <a:pPr marL="0" indent="0">
              <a:lnSpc>
                <a:spcPts val="5550"/>
              </a:lnSpc>
              <a:buNone/>
            </a:pPr>
            <a:r>
              <a:rPr lang="en-US" sz="4800" b="1" kern="0" spc="-134" dirty="0">
                <a:solidFill>
                  <a:srgbClr val="124E73"/>
                </a:solidFill>
                <a:latin typeface="Montserrat Medium" panose="00000600000000000000" pitchFamily="2" charset="0"/>
                <a:ea typeface="MuseoModerno Bold" pitchFamily="34" charset="-122"/>
                <a:cs typeface="MuseoModerno Bold" pitchFamily="34" charset="-120"/>
              </a:rPr>
              <a:t>Tình hình tai nạn lao động</a:t>
            </a:r>
            <a:endParaRPr lang="en-US" sz="4800" dirty="0"/>
          </a:p>
        </p:txBody>
      </p:sp>
      <p:sp>
        <p:nvSpPr>
          <p:cNvPr id="4" name="Shape 1"/>
          <p:cNvSpPr/>
          <p:nvPr/>
        </p:nvSpPr>
        <p:spPr>
          <a:xfrm>
            <a:off x="793790" y="3203615"/>
            <a:ext cx="7556421" cy="1322189"/>
          </a:xfrm>
          <a:prstGeom prst="roundRect">
            <a:avLst>
              <a:gd name="adj" fmla="val 7205"/>
            </a:avLst>
          </a:prstGeom>
          <a:solidFill>
            <a:srgbClr val="124E73"/>
          </a:solidFill>
          <a:ln w="7620">
            <a:solidFill>
              <a:srgbClr val="2B678C"/>
            </a:solidFill>
            <a:prstDash val="solid"/>
          </a:ln>
        </p:spPr>
      </p:sp>
      <p:sp>
        <p:nvSpPr>
          <p:cNvPr id="5" name="Text 2"/>
          <p:cNvSpPr/>
          <p:nvPr/>
        </p:nvSpPr>
        <p:spPr>
          <a:xfrm>
            <a:off x="1028224" y="3438049"/>
            <a:ext cx="4228862" cy="354330"/>
          </a:xfrm>
          <a:prstGeom prst="rect">
            <a:avLst/>
          </a:prstGeom>
          <a:noFill/>
          <a:ln/>
        </p:spPr>
        <p:txBody>
          <a:bodyPr wrap="none" lIns="0" tIns="0" rIns="0" bIns="0" rtlCol="0" anchor="t"/>
          <a:lstStyle/>
          <a:p>
            <a:pPr marL="0" indent="0">
              <a:lnSpc>
                <a:spcPts val="2750"/>
              </a:lnSpc>
              <a:buNone/>
            </a:pPr>
            <a:r>
              <a:rPr lang="en-US" sz="2200" b="1" kern="0" spc="-67" dirty="0">
                <a:solidFill>
                  <a:srgbClr val="FFFFFF"/>
                </a:solidFill>
                <a:latin typeface="Montserrat Medium" panose="00000600000000000000" pitchFamily="2" charset="0"/>
                <a:ea typeface="MuseoModerno Bold" pitchFamily="34" charset="-122"/>
                <a:cs typeface="MuseoModerno Bold" pitchFamily="34" charset="-120"/>
              </a:rPr>
              <a:t>3.201 vụ tai nạn lao động (TNLĐ)</a:t>
            </a:r>
            <a:endParaRPr lang="en-US" sz="2200" dirty="0"/>
          </a:p>
        </p:txBody>
      </p:sp>
      <p:sp>
        <p:nvSpPr>
          <p:cNvPr id="6" name="Text 3"/>
          <p:cNvSpPr/>
          <p:nvPr/>
        </p:nvSpPr>
        <p:spPr>
          <a:xfrm>
            <a:off x="1028224" y="3928467"/>
            <a:ext cx="7087553" cy="362903"/>
          </a:xfrm>
          <a:prstGeom prst="rect">
            <a:avLst/>
          </a:prstGeom>
          <a:noFill/>
          <a:ln/>
        </p:spPr>
        <p:txBody>
          <a:bodyPr wrap="none" lIns="0" tIns="0" rIns="0" bIns="0" rtlCol="0" anchor="t"/>
          <a:lstStyle/>
          <a:p>
            <a:pPr marL="0" indent="0">
              <a:lnSpc>
                <a:spcPts val="2850"/>
              </a:lnSpc>
              <a:buNone/>
            </a:pPr>
            <a:r>
              <a:rPr lang="en-US" sz="1750" kern="0" spc="-36" dirty="0">
                <a:solidFill>
                  <a:srgbClr val="FFFFFF"/>
                </a:solidFill>
                <a:latin typeface="PT Serif" pitchFamily="34" charset="0"/>
                <a:ea typeface="PT Serif" pitchFamily="34" charset="-122"/>
                <a:cs typeface="PT Serif" pitchFamily="34" charset="-120"/>
              </a:rPr>
              <a:t>Giảm 227 vụ, tương ứng với 7,09% so với 6 tháng đầu năm 2023</a:t>
            </a:r>
            <a:endParaRPr lang="en-US" sz="1750" dirty="0"/>
          </a:p>
        </p:txBody>
      </p:sp>
      <p:sp>
        <p:nvSpPr>
          <p:cNvPr id="7" name="Shape 4"/>
          <p:cNvSpPr/>
          <p:nvPr/>
        </p:nvSpPr>
        <p:spPr>
          <a:xfrm>
            <a:off x="793790" y="4752618"/>
            <a:ext cx="7556421" cy="1322189"/>
          </a:xfrm>
          <a:prstGeom prst="roundRect">
            <a:avLst>
              <a:gd name="adj" fmla="val 7205"/>
            </a:avLst>
          </a:prstGeom>
          <a:solidFill>
            <a:srgbClr val="124E73"/>
          </a:solidFill>
          <a:ln w="7620">
            <a:solidFill>
              <a:srgbClr val="2B678C"/>
            </a:solidFill>
            <a:prstDash val="solid"/>
          </a:ln>
        </p:spPr>
      </p:sp>
      <p:sp>
        <p:nvSpPr>
          <p:cNvPr id="8" name="Text 5"/>
          <p:cNvSpPr/>
          <p:nvPr/>
        </p:nvSpPr>
        <p:spPr>
          <a:xfrm>
            <a:off x="1028224" y="4987052"/>
            <a:ext cx="2835235" cy="354330"/>
          </a:xfrm>
          <a:prstGeom prst="rect">
            <a:avLst/>
          </a:prstGeom>
          <a:noFill/>
          <a:ln/>
        </p:spPr>
        <p:txBody>
          <a:bodyPr wrap="none" lIns="0" tIns="0" rIns="0" bIns="0" rtlCol="0" anchor="t"/>
          <a:lstStyle/>
          <a:p>
            <a:pPr marL="0" indent="0">
              <a:lnSpc>
                <a:spcPts val="2750"/>
              </a:lnSpc>
              <a:buNone/>
            </a:pPr>
            <a:r>
              <a:rPr lang="en-US" sz="2200" b="1" kern="0" spc="-67" dirty="0">
                <a:solidFill>
                  <a:srgbClr val="FFFFFF"/>
                </a:solidFill>
                <a:latin typeface="Montserrat Medium" panose="00000600000000000000" pitchFamily="2" charset="0"/>
                <a:ea typeface="MuseoModerno Bold" pitchFamily="34" charset="-122"/>
                <a:cs typeface="MuseoModerno Bold" pitchFamily="34" charset="-120"/>
              </a:rPr>
              <a:t>3.065 người bị nạn</a:t>
            </a:r>
            <a:endParaRPr lang="en-US" sz="2200" dirty="0"/>
          </a:p>
        </p:txBody>
      </p:sp>
      <p:sp>
        <p:nvSpPr>
          <p:cNvPr id="9" name="Text 6"/>
          <p:cNvSpPr/>
          <p:nvPr/>
        </p:nvSpPr>
        <p:spPr>
          <a:xfrm>
            <a:off x="1028224" y="5477470"/>
            <a:ext cx="7087553" cy="362903"/>
          </a:xfrm>
          <a:prstGeom prst="rect">
            <a:avLst/>
          </a:prstGeom>
          <a:noFill/>
          <a:ln/>
        </p:spPr>
        <p:txBody>
          <a:bodyPr wrap="none" lIns="0" tIns="0" rIns="0" bIns="0" rtlCol="0" anchor="t"/>
          <a:lstStyle/>
          <a:p>
            <a:pPr marL="0" indent="0">
              <a:lnSpc>
                <a:spcPts val="2850"/>
              </a:lnSpc>
              <a:buNone/>
            </a:pPr>
            <a:r>
              <a:rPr lang="en-US" sz="1750" kern="0" spc="-36" dirty="0">
                <a:solidFill>
                  <a:srgbClr val="FFFFFF"/>
                </a:solidFill>
                <a:latin typeface="PT Serif" pitchFamily="34" charset="0"/>
                <a:ea typeface="PT Serif" pitchFamily="34" charset="-122"/>
                <a:cs typeface="PT Serif" pitchFamily="34" charset="-120"/>
              </a:rPr>
              <a:t>Giảm 197 người, tương ứng với 6,04% so với 6 tháng đầu năm 2023</a:t>
            </a:r>
            <a:endParaRPr lang="en-US" sz="1750" dirty="0"/>
          </a:p>
        </p:txBody>
      </p:sp>
      <p:pic>
        <p:nvPicPr>
          <p:cNvPr id="10" name="Picture 9">
            <a:extLst>
              <a:ext uri="{FF2B5EF4-FFF2-40B4-BE49-F238E27FC236}">
                <a16:creationId xmlns:a16="http://schemas.microsoft.com/office/drawing/2014/main" id="{A079533B-784E-2368-8E56-F3883194C31C}"/>
              </a:ext>
            </a:extLst>
          </p:cNvPr>
          <p:cNvPicPr>
            <a:picLocks noChangeAspect="1"/>
          </p:cNvPicPr>
          <p:nvPr/>
        </p:nvPicPr>
        <p:blipFill>
          <a:blip r:embed="rId4"/>
          <a:stretch>
            <a:fillRect/>
          </a:stretch>
        </p:blipFill>
        <p:spPr>
          <a:xfrm>
            <a:off x="12178601" y="7467951"/>
            <a:ext cx="2269093" cy="70263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683657" y="2979777"/>
            <a:ext cx="3169325" cy="2270046"/>
          </a:xfrm>
          <a:prstGeom prst="rect">
            <a:avLst/>
          </a:prstGeom>
        </p:spPr>
      </p:pic>
      <p:sp>
        <p:nvSpPr>
          <p:cNvPr id="4" name="Text 0"/>
          <p:cNvSpPr/>
          <p:nvPr/>
        </p:nvSpPr>
        <p:spPr>
          <a:xfrm>
            <a:off x="6076831" y="537448"/>
            <a:ext cx="6134219" cy="610433"/>
          </a:xfrm>
          <a:prstGeom prst="rect">
            <a:avLst/>
          </a:prstGeom>
          <a:noFill/>
          <a:ln/>
        </p:spPr>
        <p:txBody>
          <a:bodyPr wrap="none" lIns="0" tIns="0" rIns="0" bIns="0" rtlCol="0" anchor="t"/>
          <a:lstStyle/>
          <a:p>
            <a:pPr marL="0" indent="0" algn="ctr">
              <a:lnSpc>
                <a:spcPts val="4800"/>
              </a:lnSpc>
              <a:buNone/>
            </a:pPr>
            <a:r>
              <a:rPr lang="en-US" sz="3800" b="1" kern="0" spc="-115" dirty="0">
                <a:solidFill>
                  <a:srgbClr val="124E73"/>
                </a:solidFill>
                <a:latin typeface="Montserrat Medium" panose="00000600000000000000" pitchFamily="2" charset="0"/>
                <a:ea typeface="MuseoModerno Bold" pitchFamily="34" charset="-122"/>
                <a:cs typeface="MuseoModerno Bold" pitchFamily="34" charset="-120"/>
              </a:rPr>
              <a:t>Một số vụ tai nạn lao động</a:t>
            </a:r>
            <a:endParaRPr lang="en-US" sz="3800" dirty="0"/>
          </a:p>
        </p:txBody>
      </p:sp>
      <p:pic>
        <p:nvPicPr>
          <p:cNvPr id="5" name="Image 2" descr="preencoded.png"/>
          <p:cNvPicPr>
            <a:picLocks noChangeAspect="1"/>
          </p:cNvPicPr>
          <p:nvPr/>
        </p:nvPicPr>
        <p:blipFill>
          <a:blip r:embed="rId4"/>
          <a:stretch>
            <a:fillRect/>
          </a:stretch>
        </p:blipFill>
        <p:spPr>
          <a:xfrm>
            <a:off x="4341257" y="1440894"/>
            <a:ext cx="976670" cy="1562814"/>
          </a:xfrm>
          <a:prstGeom prst="rect">
            <a:avLst/>
          </a:prstGeom>
        </p:spPr>
      </p:pic>
      <p:sp>
        <p:nvSpPr>
          <p:cNvPr id="6" name="Text 1"/>
          <p:cNvSpPr/>
          <p:nvPr/>
        </p:nvSpPr>
        <p:spPr>
          <a:xfrm>
            <a:off x="5610939" y="1717677"/>
            <a:ext cx="2441853" cy="305157"/>
          </a:xfrm>
          <a:prstGeom prst="rect">
            <a:avLst/>
          </a:prstGeom>
          <a:noFill/>
          <a:ln/>
        </p:spPr>
        <p:txBody>
          <a:bodyPr wrap="none" lIns="0" tIns="0" rIns="0" bIns="0" rtlCol="0" anchor="t"/>
          <a:lstStyle/>
          <a:p>
            <a:pPr marL="0" indent="0" algn="l">
              <a:lnSpc>
                <a:spcPts val="2400"/>
              </a:lnSpc>
              <a:buNone/>
            </a:pPr>
            <a:r>
              <a:rPr lang="en-US" sz="2000" b="1" kern="0" spc="-58" dirty="0">
                <a:solidFill>
                  <a:srgbClr val="2B4150"/>
                </a:solidFill>
                <a:latin typeface="Montserrat Medium" panose="00000600000000000000" pitchFamily="2" charset="0"/>
                <a:ea typeface="MuseoModerno Bold" pitchFamily="34" charset="-122"/>
                <a:cs typeface="MuseoModerno Bold" pitchFamily="34" charset="-120"/>
              </a:rPr>
              <a:t>Thiết bị bị kẹt</a:t>
            </a:r>
            <a:endParaRPr lang="en-US" sz="2000" dirty="0"/>
          </a:p>
        </p:txBody>
      </p:sp>
      <p:sp>
        <p:nvSpPr>
          <p:cNvPr id="7" name="Text 2"/>
          <p:cNvSpPr/>
          <p:nvPr/>
        </p:nvSpPr>
        <p:spPr>
          <a:xfrm>
            <a:off x="5610939" y="2058472"/>
            <a:ext cx="8335804" cy="625078"/>
          </a:xfrm>
          <a:prstGeom prst="rect">
            <a:avLst/>
          </a:prstGeom>
          <a:noFill/>
          <a:ln/>
        </p:spPr>
        <p:txBody>
          <a:bodyPr wrap="square" lIns="0" tIns="0" rIns="0" bIns="0" rtlCol="0" anchor="t"/>
          <a:lstStyle/>
          <a:p>
            <a:pPr marL="0" indent="0" algn="l">
              <a:lnSpc>
                <a:spcPts val="2450"/>
              </a:lnSpc>
              <a:buNone/>
            </a:pPr>
            <a:r>
              <a:rPr lang="en-US" sz="1600" kern="0" spc="-31" dirty="0">
                <a:solidFill>
                  <a:srgbClr val="2B4150"/>
                </a:solidFill>
                <a:latin typeface="PT Serif" pitchFamily="34" charset="0"/>
                <a:ea typeface="PT Serif" pitchFamily="34" charset="-122"/>
                <a:cs typeface="PT Serif" pitchFamily="34" charset="-120"/>
              </a:rPr>
              <a:t>Không chú ý cảnh báo, thiếu bảo hộ, dẫn đến kẹt tay hoặc quần áo vào bộ phận quay, gây chấn thương nghiêm trọng.</a:t>
            </a:r>
            <a:endParaRPr lang="en-US" sz="1600" dirty="0"/>
          </a:p>
        </p:txBody>
      </p:sp>
      <p:pic>
        <p:nvPicPr>
          <p:cNvPr id="8" name="Image 3" descr="preencoded.png"/>
          <p:cNvPicPr>
            <a:picLocks noChangeAspect="1"/>
          </p:cNvPicPr>
          <p:nvPr/>
        </p:nvPicPr>
        <p:blipFill>
          <a:blip r:embed="rId5"/>
          <a:stretch>
            <a:fillRect/>
          </a:stretch>
        </p:blipFill>
        <p:spPr>
          <a:xfrm>
            <a:off x="4341257" y="3003709"/>
            <a:ext cx="976670" cy="1562814"/>
          </a:xfrm>
          <a:prstGeom prst="rect">
            <a:avLst/>
          </a:prstGeom>
        </p:spPr>
      </p:pic>
      <p:sp>
        <p:nvSpPr>
          <p:cNvPr id="9" name="Text 3"/>
          <p:cNvSpPr/>
          <p:nvPr/>
        </p:nvSpPr>
        <p:spPr>
          <a:xfrm>
            <a:off x="5610939" y="3308654"/>
            <a:ext cx="2441853" cy="305157"/>
          </a:xfrm>
          <a:prstGeom prst="rect">
            <a:avLst/>
          </a:prstGeom>
          <a:noFill/>
          <a:ln/>
        </p:spPr>
        <p:txBody>
          <a:bodyPr wrap="none" lIns="0" tIns="0" rIns="0" bIns="0" rtlCol="0" anchor="t"/>
          <a:lstStyle/>
          <a:p>
            <a:pPr marL="0" indent="0" algn="l">
              <a:lnSpc>
                <a:spcPts val="2400"/>
              </a:lnSpc>
              <a:buNone/>
            </a:pPr>
            <a:r>
              <a:rPr lang="en-US" sz="2000" b="1" kern="0" spc="-58" dirty="0">
                <a:solidFill>
                  <a:srgbClr val="2B4150"/>
                </a:solidFill>
                <a:latin typeface="Montserrat Medium" panose="00000600000000000000" pitchFamily="2" charset="0"/>
                <a:ea typeface="MuseoModerno Bold" pitchFamily="34" charset="-122"/>
                <a:cs typeface="MuseoModerno Bold" pitchFamily="34" charset="-120"/>
              </a:rPr>
              <a:t>Trượt ngã</a:t>
            </a:r>
            <a:endParaRPr lang="en-US" sz="2000" dirty="0"/>
          </a:p>
        </p:txBody>
      </p:sp>
      <p:sp>
        <p:nvSpPr>
          <p:cNvPr id="10" name="Text 4"/>
          <p:cNvSpPr/>
          <p:nvPr/>
        </p:nvSpPr>
        <p:spPr>
          <a:xfrm>
            <a:off x="5610939" y="3621286"/>
            <a:ext cx="8335804" cy="312539"/>
          </a:xfrm>
          <a:prstGeom prst="rect">
            <a:avLst/>
          </a:prstGeom>
          <a:noFill/>
          <a:ln/>
        </p:spPr>
        <p:txBody>
          <a:bodyPr wrap="none" lIns="0" tIns="0" rIns="0" bIns="0" rtlCol="0" anchor="t"/>
          <a:lstStyle/>
          <a:p>
            <a:pPr marL="0" indent="0" algn="l">
              <a:lnSpc>
                <a:spcPts val="2450"/>
              </a:lnSpc>
              <a:buNone/>
            </a:pPr>
            <a:r>
              <a:rPr lang="en-US" sz="1600" kern="0" spc="-31" dirty="0">
                <a:solidFill>
                  <a:srgbClr val="2B4150"/>
                </a:solidFill>
                <a:latin typeface="PT Serif" pitchFamily="34" charset="0"/>
                <a:ea typeface="PT Serif" pitchFamily="34" charset="-122"/>
                <a:cs typeface="PT Serif" pitchFamily="34" charset="-120"/>
              </a:rPr>
              <a:t>Sàn trơn do dầu mỡ, giấy vụn, khiến công nhân ngã, gây chấn thương lưng, chân, tay.</a:t>
            </a:r>
            <a:endParaRPr lang="en-US" sz="1600" dirty="0"/>
          </a:p>
        </p:txBody>
      </p:sp>
      <p:pic>
        <p:nvPicPr>
          <p:cNvPr id="11" name="Image 4" descr="preencoded.png"/>
          <p:cNvPicPr>
            <a:picLocks noChangeAspect="1"/>
          </p:cNvPicPr>
          <p:nvPr/>
        </p:nvPicPr>
        <p:blipFill>
          <a:blip r:embed="rId6"/>
          <a:stretch>
            <a:fillRect/>
          </a:stretch>
        </p:blipFill>
        <p:spPr>
          <a:xfrm>
            <a:off x="4341257" y="4566523"/>
            <a:ext cx="976670" cy="1562814"/>
          </a:xfrm>
          <a:prstGeom prst="rect">
            <a:avLst/>
          </a:prstGeom>
        </p:spPr>
      </p:pic>
      <p:sp>
        <p:nvSpPr>
          <p:cNvPr id="12" name="Text 5"/>
          <p:cNvSpPr/>
          <p:nvPr/>
        </p:nvSpPr>
        <p:spPr>
          <a:xfrm>
            <a:off x="5610939" y="4871469"/>
            <a:ext cx="2441853" cy="305157"/>
          </a:xfrm>
          <a:prstGeom prst="rect">
            <a:avLst/>
          </a:prstGeom>
          <a:noFill/>
          <a:ln/>
        </p:spPr>
        <p:txBody>
          <a:bodyPr wrap="none" lIns="0" tIns="0" rIns="0" bIns="0" rtlCol="0" anchor="t"/>
          <a:lstStyle/>
          <a:p>
            <a:pPr marL="0" indent="0" algn="l">
              <a:lnSpc>
                <a:spcPts val="2400"/>
              </a:lnSpc>
              <a:buNone/>
            </a:pPr>
            <a:r>
              <a:rPr lang="en-US" sz="2000" b="1" kern="0" spc="-58" dirty="0">
                <a:solidFill>
                  <a:srgbClr val="2B4150"/>
                </a:solidFill>
                <a:latin typeface="Montserrat Medium" panose="00000600000000000000" pitchFamily="2" charset="0"/>
                <a:ea typeface="MuseoModerno Bold" pitchFamily="34" charset="-122"/>
                <a:cs typeface="MuseoModerno Bold" pitchFamily="34" charset="-120"/>
              </a:rPr>
              <a:t>Va chạm</a:t>
            </a:r>
            <a:endParaRPr lang="en-US" sz="2000" dirty="0"/>
          </a:p>
        </p:txBody>
      </p:sp>
      <p:sp>
        <p:nvSpPr>
          <p:cNvPr id="13" name="Text 6"/>
          <p:cNvSpPr/>
          <p:nvPr/>
        </p:nvSpPr>
        <p:spPr>
          <a:xfrm>
            <a:off x="5610939" y="5184100"/>
            <a:ext cx="8335804" cy="625078"/>
          </a:xfrm>
          <a:prstGeom prst="rect">
            <a:avLst/>
          </a:prstGeom>
          <a:noFill/>
          <a:ln/>
        </p:spPr>
        <p:txBody>
          <a:bodyPr wrap="square" lIns="0" tIns="0" rIns="0" bIns="0" rtlCol="0" anchor="t"/>
          <a:lstStyle/>
          <a:p>
            <a:pPr marL="0" indent="0" algn="l">
              <a:lnSpc>
                <a:spcPts val="2450"/>
              </a:lnSpc>
              <a:buNone/>
            </a:pPr>
            <a:r>
              <a:rPr lang="en-US" sz="1600" kern="0" spc="-31" dirty="0">
                <a:solidFill>
                  <a:srgbClr val="2B4150"/>
                </a:solidFill>
                <a:latin typeface="PT Serif" pitchFamily="34" charset="0"/>
                <a:ea typeface="PT Serif" pitchFamily="34" charset="-122"/>
                <a:cs typeface="PT Serif" pitchFamily="34" charset="-120"/>
              </a:rPr>
              <a:t>Đứng sai vị trí, không tuân thủ quy định an toàn, dẫn đến va chạm với bộ phận chuyển động hoặc vật nặng, gây tổn thương nghiêm trọng.</a:t>
            </a:r>
            <a:endParaRPr lang="en-US" sz="1600" dirty="0"/>
          </a:p>
        </p:txBody>
      </p:sp>
      <p:pic>
        <p:nvPicPr>
          <p:cNvPr id="14" name="Image 5" descr="preencoded.png"/>
          <p:cNvPicPr>
            <a:picLocks noChangeAspect="1"/>
          </p:cNvPicPr>
          <p:nvPr/>
        </p:nvPicPr>
        <p:blipFill>
          <a:blip r:embed="rId7"/>
          <a:stretch>
            <a:fillRect/>
          </a:stretch>
        </p:blipFill>
        <p:spPr>
          <a:xfrm>
            <a:off x="4341257" y="6129338"/>
            <a:ext cx="976670" cy="1562814"/>
          </a:xfrm>
          <a:prstGeom prst="rect">
            <a:avLst/>
          </a:prstGeom>
        </p:spPr>
      </p:pic>
      <p:sp>
        <p:nvSpPr>
          <p:cNvPr id="15" name="Text 7"/>
          <p:cNvSpPr/>
          <p:nvPr/>
        </p:nvSpPr>
        <p:spPr>
          <a:xfrm>
            <a:off x="5610939" y="6434283"/>
            <a:ext cx="2441853" cy="305157"/>
          </a:xfrm>
          <a:prstGeom prst="rect">
            <a:avLst/>
          </a:prstGeom>
          <a:noFill/>
          <a:ln/>
        </p:spPr>
        <p:txBody>
          <a:bodyPr wrap="none" lIns="0" tIns="0" rIns="0" bIns="0" rtlCol="0" anchor="t"/>
          <a:lstStyle/>
          <a:p>
            <a:pPr marL="0" indent="0" algn="l">
              <a:lnSpc>
                <a:spcPts val="2400"/>
              </a:lnSpc>
              <a:buNone/>
            </a:pPr>
            <a:r>
              <a:rPr lang="en-US" sz="2000" b="1" kern="0" spc="-58" dirty="0">
                <a:solidFill>
                  <a:srgbClr val="2B4150"/>
                </a:solidFill>
                <a:latin typeface="Montserrat Medium" panose="00000600000000000000" pitchFamily="2" charset="0"/>
                <a:ea typeface="MuseoModerno Bold" pitchFamily="34" charset="-122"/>
                <a:cs typeface="MuseoModerno Bold" pitchFamily="34" charset="-120"/>
              </a:rPr>
              <a:t>Tai nạn điện</a:t>
            </a:r>
            <a:endParaRPr lang="en-US" sz="2000" dirty="0"/>
          </a:p>
        </p:txBody>
      </p:sp>
      <p:sp>
        <p:nvSpPr>
          <p:cNvPr id="16" name="Text 8"/>
          <p:cNvSpPr/>
          <p:nvPr/>
        </p:nvSpPr>
        <p:spPr>
          <a:xfrm>
            <a:off x="5610939" y="6746915"/>
            <a:ext cx="8335804" cy="312539"/>
          </a:xfrm>
          <a:prstGeom prst="rect">
            <a:avLst/>
          </a:prstGeom>
          <a:noFill/>
          <a:ln/>
        </p:spPr>
        <p:txBody>
          <a:bodyPr wrap="none" lIns="0" tIns="0" rIns="0" bIns="0" rtlCol="0" anchor="t"/>
          <a:lstStyle/>
          <a:p>
            <a:pPr marL="0" indent="0" algn="l">
              <a:lnSpc>
                <a:spcPts val="2450"/>
              </a:lnSpc>
              <a:buNone/>
            </a:pPr>
            <a:r>
              <a:rPr lang="en-US" sz="1600" kern="0" spc="-31" dirty="0">
                <a:solidFill>
                  <a:srgbClr val="2B4150"/>
                </a:solidFill>
                <a:latin typeface="PT Serif" pitchFamily="34" charset="0"/>
                <a:ea typeface="PT Serif" pitchFamily="34" charset="-122"/>
                <a:cs typeface="PT Serif" pitchFamily="34" charset="-120"/>
              </a:rPr>
              <a:t>Không ngắt nguồn điện khi bảo trì, sửa chữa, gây điện giật nguy hiểm đến tính mạng.</a:t>
            </a:r>
            <a:endParaRPr lang="en-US" sz="1600" dirty="0"/>
          </a:p>
        </p:txBody>
      </p:sp>
      <p:pic>
        <p:nvPicPr>
          <p:cNvPr id="2" name="Picture 1">
            <a:extLst>
              <a:ext uri="{FF2B5EF4-FFF2-40B4-BE49-F238E27FC236}">
                <a16:creationId xmlns:a16="http://schemas.microsoft.com/office/drawing/2014/main" id="{2FC5F26F-698A-9DD4-083F-7E3F11E1788B}"/>
              </a:ext>
            </a:extLst>
          </p:cNvPr>
          <p:cNvPicPr>
            <a:picLocks noChangeAspect="1"/>
          </p:cNvPicPr>
          <p:nvPr/>
        </p:nvPicPr>
        <p:blipFill>
          <a:blip r:embed="rId8"/>
          <a:stretch>
            <a:fillRect/>
          </a:stretch>
        </p:blipFill>
        <p:spPr>
          <a:xfrm>
            <a:off x="12178601" y="7467951"/>
            <a:ext cx="2269093" cy="70263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972800" y="0"/>
            <a:ext cx="3657600" cy="8229600"/>
          </a:xfrm>
          <a:prstGeom prst="rect">
            <a:avLst/>
          </a:prstGeom>
        </p:spPr>
      </p:pic>
      <p:sp>
        <p:nvSpPr>
          <p:cNvPr id="3" name="Text 0"/>
          <p:cNvSpPr/>
          <p:nvPr/>
        </p:nvSpPr>
        <p:spPr>
          <a:xfrm>
            <a:off x="793790" y="638386"/>
            <a:ext cx="3402330" cy="425291"/>
          </a:xfrm>
          <a:prstGeom prst="rect">
            <a:avLst/>
          </a:prstGeom>
          <a:noFill/>
          <a:ln/>
        </p:spPr>
        <p:txBody>
          <a:bodyPr wrap="none" lIns="0" tIns="0" rIns="0" bIns="0" rtlCol="0" anchor="t"/>
          <a:lstStyle/>
          <a:p>
            <a:pPr marL="0" indent="0">
              <a:lnSpc>
                <a:spcPts val="3300"/>
              </a:lnSpc>
              <a:buNone/>
            </a:pPr>
            <a:r>
              <a:rPr lang="en-US" sz="3200" b="1" kern="0" spc="-80" dirty="0">
                <a:solidFill>
                  <a:srgbClr val="124E73"/>
                </a:solidFill>
                <a:latin typeface="Montserrat Medium" panose="00000600000000000000" pitchFamily="2" charset="0"/>
                <a:ea typeface="MuseoModerno Bold" pitchFamily="34" charset="-122"/>
                <a:cs typeface="MuseoModerno Bold" pitchFamily="34" charset="-120"/>
              </a:rPr>
              <a:t>I. Giới thiệu</a:t>
            </a:r>
            <a:endParaRPr lang="en-US" sz="3200" dirty="0"/>
          </a:p>
        </p:txBody>
      </p:sp>
      <p:pic>
        <p:nvPicPr>
          <p:cNvPr id="4" name="Image 1" descr="preencoded.png"/>
          <p:cNvPicPr>
            <a:picLocks noChangeAspect="1"/>
          </p:cNvPicPr>
          <p:nvPr/>
        </p:nvPicPr>
        <p:blipFill>
          <a:blip r:embed="rId4"/>
          <a:stretch>
            <a:fillRect/>
          </a:stretch>
        </p:blipFill>
        <p:spPr>
          <a:xfrm>
            <a:off x="793790" y="2162889"/>
            <a:ext cx="954623" cy="4584144"/>
          </a:xfrm>
          <a:prstGeom prst="rect">
            <a:avLst/>
          </a:prstGeom>
        </p:spPr>
      </p:pic>
      <p:sp>
        <p:nvSpPr>
          <p:cNvPr id="5" name="Text 1"/>
          <p:cNvSpPr/>
          <p:nvPr/>
        </p:nvSpPr>
        <p:spPr>
          <a:xfrm>
            <a:off x="2268022" y="2389703"/>
            <a:ext cx="7048262"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A. Tổng quan về tầm quan trọng của an toàn lao động</a:t>
            </a:r>
            <a:endParaRPr lang="en-US" sz="2200" dirty="0"/>
          </a:p>
        </p:txBody>
      </p:sp>
      <p:sp>
        <p:nvSpPr>
          <p:cNvPr id="6" name="Text 2"/>
          <p:cNvSpPr/>
          <p:nvPr/>
        </p:nvSpPr>
        <p:spPr>
          <a:xfrm>
            <a:off x="2268022" y="2880122"/>
            <a:ext cx="7910989"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7" name="Text 3"/>
          <p:cNvSpPr/>
          <p:nvPr/>
        </p:nvSpPr>
        <p:spPr>
          <a:xfrm>
            <a:off x="2268022" y="3379113"/>
            <a:ext cx="855405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An toàn lao động</a:t>
            </a:r>
            <a:r>
              <a:rPr lang="en-US" sz="1750" kern="0" spc="-36" dirty="0">
                <a:solidFill>
                  <a:srgbClr val="2B4150"/>
                </a:solidFill>
                <a:latin typeface="PT Serif" pitchFamily="34" charset="0"/>
                <a:ea typeface="PT Serif" pitchFamily="34" charset="-122"/>
                <a:cs typeface="PT Serif" pitchFamily="34" charset="-120"/>
              </a:rPr>
              <a:t> là yếu tố vô cùng quan trọng để bảo vệ sức khỏe người lao động và duy trì năng suất.</a:t>
            </a:r>
            <a:endParaRPr lang="en-US" sz="1750" dirty="0"/>
          </a:p>
        </p:txBody>
      </p:sp>
      <p:sp>
        <p:nvSpPr>
          <p:cNvPr id="8" name="Text 4"/>
          <p:cNvSpPr/>
          <p:nvPr/>
        </p:nvSpPr>
        <p:spPr>
          <a:xfrm>
            <a:off x="2268022" y="4263509"/>
            <a:ext cx="79109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Kiến thức an toàn</a:t>
            </a:r>
            <a:r>
              <a:rPr lang="en-US" sz="1750" kern="0" spc="-36" dirty="0">
                <a:solidFill>
                  <a:srgbClr val="2B4150"/>
                </a:solidFill>
                <a:latin typeface="PT Serif" pitchFamily="34" charset="0"/>
                <a:ea typeface="PT Serif" pitchFamily="34" charset="-122"/>
                <a:cs typeface="PT Serif" pitchFamily="34" charset="-120"/>
              </a:rPr>
              <a:t> giúp nhận diện, phòng ngừa nguy cơ, giảm tai nạn lao động.</a:t>
            </a:r>
            <a:endParaRPr lang="en-US" sz="1750" dirty="0"/>
          </a:p>
        </p:txBody>
      </p:sp>
      <p:sp>
        <p:nvSpPr>
          <p:cNvPr id="9" name="Text 5"/>
          <p:cNvSpPr/>
          <p:nvPr/>
        </p:nvSpPr>
        <p:spPr>
          <a:xfrm>
            <a:off x="2268022" y="4989314"/>
            <a:ext cx="855405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Chủ động thực hiện biện pháp an toàn</a:t>
            </a:r>
            <a:r>
              <a:rPr lang="en-US" sz="1750" kern="0" spc="-36" dirty="0">
                <a:solidFill>
                  <a:srgbClr val="2B4150"/>
                </a:solidFill>
                <a:latin typeface="PT Serif" pitchFamily="34" charset="0"/>
                <a:ea typeface="PT Serif" pitchFamily="34" charset="-122"/>
                <a:cs typeface="PT Serif" pitchFamily="34" charset="-120"/>
              </a:rPr>
              <a:t> tạo môi trường làm việc an toàn, hiệu quả.</a:t>
            </a:r>
            <a:endParaRPr lang="en-US" sz="1750" dirty="0"/>
          </a:p>
        </p:txBody>
      </p:sp>
      <p:sp>
        <p:nvSpPr>
          <p:cNvPr id="10" name="Text 6"/>
          <p:cNvSpPr/>
          <p:nvPr/>
        </p:nvSpPr>
        <p:spPr>
          <a:xfrm>
            <a:off x="2268022" y="5715119"/>
            <a:ext cx="843347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Doanh nghiệp chú trọng an toàn</a:t>
            </a:r>
            <a:r>
              <a:rPr lang="en-US" sz="1750" kern="0" spc="-36" dirty="0">
                <a:solidFill>
                  <a:srgbClr val="2B4150"/>
                </a:solidFill>
                <a:latin typeface="PT Serif" pitchFamily="34" charset="0"/>
                <a:ea typeface="PT Serif" pitchFamily="34" charset="-122"/>
                <a:cs typeface="PT Serif" pitchFamily="34" charset="-120"/>
              </a:rPr>
              <a:t> xây dựng uy tín, cải thiện tinh thần làm việc.</a:t>
            </a:r>
            <a:endParaRPr lang="en-US" sz="1750" dirty="0"/>
          </a:p>
        </p:txBody>
      </p:sp>
      <p:sp>
        <p:nvSpPr>
          <p:cNvPr id="11" name="Rectangle 10">
            <a:extLst>
              <a:ext uri="{FF2B5EF4-FFF2-40B4-BE49-F238E27FC236}">
                <a16:creationId xmlns:a16="http://schemas.microsoft.com/office/drawing/2014/main" id="{21151D2C-6359-9039-4CDE-5DF829151AC6}"/>
              </a:ext>
            </a:extLst>
          </p:cNvPr>
          <p:cNvSpPr/>
          <p:nvPr/>
        </p:nvSpPr>
        <p:spPr>
          <a:xfrm>
            <a:off x="1155560" y="3379113"/>
            <a:ext cx="442128" cy="2207771"/>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ext 0"/>
          <p:cNvSpPr/>
          <p:nvPr/>
        </p:nvSpPr>
        <p:spPr>
          <a:xfrm>
            <a:off x="3337211" y="2126218"/>
            <a:ext cx="3642360" cy="354330"/>
          </a:xfrm>
          <a:prstGeom prst="rect">
            <a:avLst/>
          </a:prstGeom>
          <a:noFill/>
          <a:ln/>
        </p:spPr>
        <p:txBody>
          <a:bodyPr wrap="none" lIns="0" tIns="0" rIns="0" bIns="0" rtlCol="0" anchor="t"/>
          <a:lstStyle/>
          <a:p>
            <a:pPr marL="0" indent="0" algn="ctr">
              <a:lnSpc>
                <a:spcPts val="2750"/>
              </a:lnSpc>
              <a:buNone/>
            </a:pPr>
            <a:r>
              <a:rPr lang="en-US" sz="2400" b="1" kern="0" spc="-67" dirty="0">
                <a:solidFill>
                  <a:srgbClr val="2B4150"/>
                </a:solidFill>
                <a:latin typeface="Montserrat Medium" panose="00000600000000000000" pitchFamily="2" charset="0"/>
                <a:ea typeface="MuseoModerno Bold" pitchFamily="34" charset="-122"/>
                <a:cs typeface="MuseoModerno Bold" pitchFamily="34" charset="-120"/>
              </a:rPr>
              <a:t>B. Các giao thức và quy định</a:t>
            </a:r>
            <a:endParaRPr lang="en-US" sz="2400" dirty="0"/>
          </a:p>
        </p:txBody>
      </p:sp>
      <p:sp>
        <p:nvSpPr>
          <p:cNvPr id="4" name="Text 1"/>
          <p:cNvSpPr/>
          <p:nvPr/>
        </p:nvSpPr>
        <p:spPr>
          <a:xfrm>
            <a:off x="3084814" y="3791903"/>
            <a:ext cx="8963858"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Tuân thủ an toàn khi vận hành máy cuốn ống giấy</a:t>
            </a:r>
            <a:endParaRPr lang="en-US" sz="1750" dirty="0"/>
          </a:p>
        </p:txBody>
      </p:sp>
      <p:sp>
        <p:nvSpPr>
          <p:cNvPr id="5" name="Text 2"/>
          <p:cNvSpPr/>
          <p:nvPr/>
        </p:nvSpPr>
        <p:spPr>
          <a:xfrm>
            <a:off x="3084814" y="4234101"/>
            <a:ext cx="8963858"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Đào tạo bài bản</a:t>
            </a:r>
            <a:endParaRPr lang="en-US" sz="1750" dirty="0"/>
          </a:p>
        </p:txBody>
      </p:sp>
      <p:sp>
        <p:nvSpPr>
          <p:cNvPr id="6" name="Text 3"/>
          <p:cNvSpPr/>
          <p:nvPr/>
        </p:nvSpPr>
        <p:spPr>
          <a:xfrm>
            <a:off x="3084814" y="4676299"/>
            <a:ext cx="8963858"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Sử dụng trang bị bảo hộ cá nhân (PPE)</a:t>
            </a:r>
            <a:endParaRPr lang="en-US" sz="1750" dirty="0"/>
          </a:p>
        </p:txBody>
      </p:sp>
      <p:sp>
        <p:nvSpPr>
          <p:cNvPr id="7" name="Text 4"/>
          <p:cNvSpPr/>
          <p:nvPr/>
        </p:nvSpPr>
        <p:spPr>
          <a:xfrm>
            <a:off x="3084814" y="5118498"/>
            <a:ext cx="8963858"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Giữ vệ sinh khu vực làm việc</a:t>
            </a:r>
            <a:endParaRPr lang="en-US" sz="1750" dirty="0"/>
          </a:p>
        </p:txBody>
      </p:sp>
      <p:sp>
        <p:nvSpPr>
          <p:cNvPr id="8" name="Text 5"/>
          <p:cNvSpPr/>
          <p:nvPr/>
        </p:nvSpPr>
        <p:spPr>
          <a:xfrm>
            <a:off x="3084814" y="5560696"/>
            <a:ext cx="8963858"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Biện pháp an toàn bổ sung</a:t>
            </a:r>
            <a:endParaRPr lang="en-US" sz="1750" dirty="0"/>
          </a:p>
        </p:txBody>
      </p:sp>
      <p:pic>
        <p:nvPicPr>
          <p:cNvPr id="9" name="Image 1" descr="preencoded.png"/>
          <p:cNvPicPr>
            <a:picLocks noChangeAspect="1"/>
          </p:cNvPicPr>
          <p:nvPr/>
        </p:nvPicPr>
        <p:blipFill>
          <a:blip r:embed="rId3"/>
          <a:stretch>
            <a:fillRect/>
          </a:stretch>
        </p:blipFill>
        <p:spPr>
          <a:xfrm>
            <a:off x="9917280" y="2637339"/>
            <a:ext cx="3919330" cy="3919330"/>
          </a:xfrm>
          <a:prstGeom prst="rect">
            <a:avLst/>
          </a:prstGeom>
        </p:spPr>
      </p:pic>
      <p:pic>
        <p:nvPicPr>
          <p:cNvPr id="11" name="Image 1" descr="preencoded.png">
            <a:extLst>
              <a:ext uri="{FF2B5EF4-FFF2-40B4-BE49-F238E27FC236}">
                <a16:creationId xmlns:a16="http://schemas.microsoft.com/office/drawing/2014/main" id="{BC6E7D7B-6923-0968-CFD8-5862AF13AA42}"/>
              </a:ext>
            </a:extLst>
          </p:cNvPr>
          <p:cNvPicPr>
            <a:picLocks noChangeAspect="1"/>
          </p:cNvPicPr>
          <p:nvPr/>
        </p:nvPicPr>
        <p:blipFill>
          <a:blip r:embed="rId4"/>
          <a:stretch>
            <a:fillRect/>
          </a:stretch>
        </p:blipFill>
        <p:spPr>
          <a:xfrm>
            <a:off x="1467029" y="1794690"/>
            <a:ext cx="954623" cy="4584144"/>
          </a:xfrm>
          <a:prstGeom prst="rect">
            <a:avLst/>
          </a:prstGeom>
        </p:spPr>
      </p:pic>
      <p:sp>
        <p:nvSpPr>
          <p:cNvPr id="12" name="Rectangle 11">
            <a:extLst>
              <a:ext uri="{FF2B5EF4-FFF2-40B4-BE49-F238E27FC236}">
                <a16:creationId xmlns:a16="http://schemas.microsoft.com/office/drawing/2014/main" id="{B6EFA432-3CA8-97D6-14AB-15DDF6735889}"/>
              </a:ext>
            </a:extLst>
          </p:cNvPr>
          <p:cNvSpPr/>
          <p:nvPr/>
        </p:nvSpPr>
        <p:spPr>
          <a:xfrm>
            <a:off x="1828799" y="3010914"/>
            <a:ext cx="442128" cy="2207771"/>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4025B137-E4C3-A456-E662-EBEEFCCB4802}"/>
              </a:ext>
            </a:extLst>
          </p:cNvPr>
          <p:cNvPicPr>
            <a:picLocks noChangeAspect="1"/>
          </p:cNvPicPr>
          <p:nvPr/>
        </p:nvPicPr>
        <p:blipFill>
          <a:blip r:embed="rId5"/>
          <a:stretch>
            <a:fillRect/>
          </a:stretch>
        </p:blipFill>
        <p:spPr>
          <a:xfrm>
            <a:off x="12178601" y="7467951"/>
            <a:ext cx="2269093" cy="70263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411307" y="3339465"/>
            <a:ext cx="3090624" cy="3090624"/>
          </a:xfrm>
          <a:prstGeom prst="rect">
            <a:avLst/>
          </a:prstGeom>
        </p:spPr>
      </p:pic>
      <p:sp>
        <p:nvSpPr>
          <p:cNvPr id="3" name="Text 0"/>
          <p:cNvSpPr/>
          <p:nvPr/>
        </p:nvSpPr>
        <p:spPr>
          <a:xfrm>
            <a:off x="2691051" y="880019"/>
            <a:ext cx="4624149" cy="425291"/>
          </a:xfrm>
          <a:prstGeom prst="rect">
            <a:avLst/>
          </a:prstGeom>
          <a:noFill/>
          <a:ln/>
        </p:spPr>
        <p:txBody>
          <a:bodyPr wrap="none" lIns="0" tIns="0" rIns="0" bIns="0" rtlCol="0" anchor="t"/>
          <a:lstStyle/>
          <a:p>
            <a:pPr marL="0" indent="0" algn="ctr">
              <a:lnSpc>
                <a:spcPts val="3300"/>
              </a:lnSpc>
              <a:buNone/>
            </a:pPr>
            <a:r>
              <a:rPr lang="en-US" sz="3200" b="1" kern="0" spc="-80" dirty="0">
                <a:solidFill>
                  <a:srgbClr val="124E73"/>
                </a:solidFill>
                <a:latin typeface="Montserrat Medium" panose="00000600000000000000" pitchFamily="2" charset="0"/>
                <a:ea typeface="MuseoModerno Bold" pitchFamily="34" charset="-122"/>
                <a:cs typeface="MuseoModerno Bold" pitchFamily="34" charset="-120"/>
              </a:rPr>
              <a:t>II. Thành Phần Và Chức Năng</a:t>
            </a:r>
            <a:endParaRPr lang="en-US" sz="3200" dirty="0"/>
          </a:p>
        </p:txBody>
      </p:sp>
      <p:sp>
        <p:nvSpPr>
          <p:cNvPr id="4" name="Shape 1"/>
          <p:cNvSpPr/>
          <p:nvPr/>
        </p:nvSpPr>
        <p:spPr>
          <a:xfrm>
            <a:off x="891897" y="1760339"/>
            <a:ext cx="30480" cy="5389245"/>
          </a:xfrm>
          <a:prstGeom prst="roundRect">
            <a:avLst>
              <a:gd name="adj" fmla="val 312558"/>
            </a:avLst>
          </a:prstGeom>
          <a:solidFill>
            <a:srgbClr val="B9D0DE"/>
          </a:solidFill>
          <a:ln/>
        </p:spPr>
      </p:sp>
      <p:sp>
        <p:nvSpPr>
          <p:cNvPr id="5" name="Shape 2"/>
          <p:cNvSpPr/>
          <p:nvPr/>
        </p:nvSpPr>
        <p:spPr>
          <a:xfrm>
            <a:off x="1075075" y="2198608"/>
            <a:ext cx="793790" cy="30480"/>
          </a:xfrm>
          <a:prstGeom prst="roundRect">
            <a:avLst>
              <a:gd name="adj" fmla="val 312558"/>
            </a:avLst>
          </a:prstGeom>
          <a:solidFill>
            <a:srgbClr val="2B678C"/>
          </a:solidFill>
          <a:ln/>
        </p:spPr>
      </p:sp>
      <p:sp>
        <p:nvSpPr>
          <p:cNvPr id="6" name="Shape 3"/>
          <p:cNvSpPr/>
          <p:nvPr/>
        </p:nvSpPr>
        <p:spPr>
          <a:xfrm>
            <a:off x="708720" y="2015490"/>
            <a:ext cx="396835" cy="396835"/>
          </a:xfrm>
          <a:prstGeom prst="roundRect">
            <a:avLst>
              <a:gd name="adj" fmla="val 24007"/>
            </a:avLst>
          </a:prstGeom>
          <a:solidFill>
            <a:srgbClr val="124E73"/>
          </a:solidFill>
          <a:ln w="7620">
            <a:solidFill>
              <a:srgbClr val="2B678C"/>
            </a:solidFill>
            <a:prstDash val="solid"/>
          </a:ln>
        </p:spPr>
      </p:sp>
      <p:sp>
        <p:nvSpPr>
          <p:cNvPr id="7" name="Text 4"/>
          <p:cNvSpPr/>
          <p:nvPr/>
        </p:nvSpPr>
        <p:spPr>
          <a:xfrm>
            <a:off x="2154674" y="1987153"/>
            <a:ext cx="3791664"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A. Các thành phần khác nhau</a:t>
            </a:r>
            <a:endParaRPr lang="en-US" sz="2200" dirty="0"/>
          </a:p>
        </p:txBody>
      </p:sp>
      <p:sp>
        <p:nvSpPr>
          <p:cNvPr id="8" name="Text 5"/>
          <p:cNvSpPr/>
          <p:nvPr/>
        </p:nvSpPr>
        <p:spPr>
          <a:xfrm>
            <a:off x="2154674" y="2477572"/>
            <a:ext cx="8024336"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9" name="Text 6"/>
          <p:cNvSpPr/>
          <p:nvPr/>
        </p:nvSpPr>
        <p:spPr>
          <a:xfrm>
            <a:off x="2154674" y="2976563"/>
            <a:ext cx="829527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Bộ cấp liệu</a:t>
            </a:r>
            <a:r>
              <a:rPr lang="en-US" sz="1750" kern="0" spc="-36" dirty="0">
                <a:solidFill>
                  <a:srgbClr val="2B4150"/>
                </a:solidFill>
                <a:latin typeface="PT Serif" pitchFamily="34" charset="0"/>
                <a:ea typeface="PT Serif" pitchFamily="34" charset="-122"/>
                <a:cs typeface="PT Serif" pitchFamily="34" charset="-120"/>
              </a:rPr>
              <a:t>: Đưa giấy cuộn vào máy, đảm bảo cung cấp liên tục và đồng đều, duy trì tốc độ sản xuất ổn định.</a:t>
            </a:r>
            <a:endParaRPr lang="en-US" sz="1750" dirty="0"/>
          </a:p>
        </p:txBody>
      </p:sp>
      <p:sp>
        <p:nvSpPr>
          <p:cNvPr id="10" name="Text 7"/>
          <p:cNvSpPr/>
          <p:nvPr/>
        </p:nvSpPr>
        <p:spPr>
          <a:xfrm>
            <a:off x="2154674" y="3879592"/>
            <a:ext cx="8566582"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Trục cuốn</a:t>
            </a:r>
            <a:r>
              <a:rPr lang="en-US" sz="1750" kern="0" spc="-36" dirty="0">
                <a:solidFill>
                  <a:srgbClr val="2B4150"/>
                </a:solidFill>
                <a:latin typeface="PT Serif" pitchFamily="34" charset="0"/>
                <a:ea typeface="PT Serif" pitchFamily="34" charset="-122"/>
                <a:cs typeface="PT Serif" pitchFamily="34" charset="-120"/>
              </a:rPr>
              <a:t>: Cuốn giấy thành ống, có thể điều chỉnh độ căng theo yêu cầu sản phẩm.</a:t>
            </a:r>
            <a:endParaRPr lang="en-US" sz="1750" dirty="0"/>
          </a:p>
        </p:txBody>
      </p:sp>
      <p:sp>
        <p:nvSpPr>
          <p:cNvPr id="11" name="Text 8"/>
          <p:cNvSpPr/>
          <p:nvPr/>
        </p:nvSpPr>
        <p:spPr>
          <a:xfrm>
            <a:off x="2154674" y="4521874"/>
            <a:ext cx="829527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Bộ phận điều khiển</a:t>
            </a:r>
            <a:r>
              <a:rPr lang="en-US" sz="1750" kern="0" spc="-36" dirty="0">
                <a:solidFill>
                  <a:srgbClr val="2B4150"/>
                </a:solidFill>
                <a:latin typeface="PT Serif" pitchFamily="34" charset="0"/>
                <a:ea typeface="PT Serif" pitchFamily="34" charset="-122"/>
                <a:cs typeface="PT Serif" pitchFamily="34" charset="-120"/>
              </a:rPr>
              <a:t>: Cho phép điều chỉnh tốc độ, độ căng giấy và chế độ hoạt động, gồm màn hình hiển thị và nút điều khiển.</a:t>
            </a:r>
            <a:endParaRPr lang="en-US" sz="1750" dirty="0"/>
          </a:p>
        </p:txBody>
      </p:sp>
      <p:sp>
        <p:nvSpPr>
          <p:cNvPr id="12" name="Text 9"/>
          <p:cNvSpPr/>
          <p:nvPr/>
        </p:nvSpPr>
        <p:spPr>
          <a:xfrm>
            <a:off x="2154674" y="5508426"/>
            <a:ext cx="8426240"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Hệ thống truyền động</a:t>
            </a:r>
            <a:r>
              <a:rPr lang="en-US" sz="1750" kern="0" spc="-36" dirty="0">
                <a:solidFill>
                  <a:srgbClr val="2B4150"/>
                </a:solidFill>
                <a:latin typeface="PT Serif" pitchFamily="34" charset="0"/>
                <a:ea typeface="PT Serif" pitchFamily="34" charset="-122"/>
                <a:cs typeface="PT Serif" pitchFamily="34" charset="-120"/>
              </a:rPr>
              <a:t>: Gồm động cơ và bộ truyền động, truyền năng lượng đến các bộ phận của máy.</a:t>
            </a:r>
            <a:endParaRPr lang="en-US" sz="1750" dirty="0"/>
          </a:p>
        </p:txBody>
      </p:sp>
      <p:sp>
        <p:nvSpPr>
          <p:cNvPr id="13" name="Text 10"/>
          <p:cNvSpPr/>
          <p:nvPr/>
        </p:nvSpPr>
        <p:spPr>
          <a:xfrm>
            <a:off x="2154674" y="6430089"/>
            <a:ext cx="8566582"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Khung máy</a:t>
            </a:r>
            <a:r>
              <a:rPr lang="en-US" sz="1750" kern="0" spc="-36" dirty="0">
                <a:solidFill>
                  <a:srgbClr val="2B4150"/>
                </a:solidFill>
                <a:latin typeface="PT Serif" pitchFamily="34" charset="0"/>
                <a:ea typeface="PT Serif" pitchFamily="34" charset="-122"/>
                <a:cs typeface="PT Serif" pitchFamily="34" charset="-120"/>
              </a:rPr>
              <a:t>: Giữ các thành phần cố định, đảm bảo ổn định và chính xác khi vận hành.</a:t>
            </a:r>
            <a:endParaRPr lang="en-US" sz="1750" dirty="0"/>
          </a:p>
        </p:txBody>
      </p:sp>
      <p:pic>
        <p:nvPicPr>
          <p:cNvPr id="14" name="Picture 13">
            <a:extLst>
              <a:ext uri="{FF2B5EF4-FFF2-40B4-BE49-F238E27FC236}">
                <a16:creationId xmlns:a16="http://schemas.microsoft.com/office/drawing/2014/main" id="{FE9E8099-8C53-0C6B-E9B9-663218537F94}"/>
              </a:ext>
            </a:extLst>
          </p:cNvPr>
          <p:cNvPicPr>
            <a:picLocks noChangeAspect="1"/>
          </p:cNvPicPr>
          <p:nvPr/>
        </p:nvPicPr>
        <p:blipFill>
          <a:blip r:embed="rId4"/>
          <a:stretch>
            <a:fillRect/>
          </a:stretch>
        </p:blipFill>
        <p:spPr>
          <a:xfrm>
            <a:off x="12178601" y="7467951"/>
            <a:ext cx="2269093" cy="70263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152555" y="607814"/>
            <a:ext cx="2325291" cy="2325291"/>
          </a:xfrm>
          <a:prstGeom prst="rect">
            <a:avLst/>
          </a:prstGeom>
        </p:spPr>
      </p:pic>
      <p:sp>
        <p:nvSpPr>
          <p:cNvPr id="3" name="Shape 0"/>
          <p:cNvSpPr/>
          <p:nvPr/>
        </p:nvSpPr>
        <p:spPr>
          <a:xfrm>
            <a:off x="865942" y="3180874"/>
            <a:ext cx="30480" cy="4440912"/>
          </a:xfrm>
          <a:prstGeom prst="roundRect">
            <a:avLst>
              <a:gd name="adj" fmla="val 303564"/>
            </a:avLst>
          </a:prstGeom>
          <a:solidFill>
            <a:srgbClr val="B9D0DE"/>
          </a:solidFill>
          <a:ln/>
        </p:spPr>
      </p:sp>
      <p:sp>
        <p:nvSpPr>
          <p:cNvPr id="4" name="Shape 1"/>
          <p:cNvSpPr/>
          <p:nvPr/>
        </p:nvSpPr>
        <p:spPr>
          <a:xfrm>
            <a:off x="1043464" y="3606165"/>
            <a:ext cx="771049" cy="30480"/>
          </a:xfrm>
          <a:prstGeom prst="roundRect">
            <a:avLst>
              <a:gd name="adj" fmla="val 303564"/>
            </a:avLst>
          </a:prstGeom>
          <a:solidFill>
            <a:srgbClr val="2B678C"/>
          </a:solidFill>
          <a:ln/>
        </p:spPr>
      </p:sp>
      <p:sp>
        <p:nvSpPr>
          <p:cNvPr id="5" name="Shape 2"/>
          <p:cNvSpPr/>
          <p:nvPr/>
        </p:nvSpPr>
        <p:spPr>
          <a:xfrm>
            <a:off x="688419" y="3428643"/>
            <a:ext cx="385524" cy="385524"/>
          </a:xfrm>
          <a:prstGeom prst="roundRect">
            <a:avLst>
              <a:gd name="adj" fmla="val 24000"/>
            </a:avLst>
          </a:prstGeom>
          <a:solidFill>
            <a:srgbClr val="124E73"/>
          </a:solidFill>
          <a:ln w="7620">
            <a:solidFill>
              <a:srgbClr val="2B678C"/>
            </a:solidFill>
            <a:prstDash val="solid"/>
          </a:ln>
        </p:spPr>
      </p:sp>
      <p:sp>
        <p:nvSpPr>
          <p:cNvPr id="6" name="Text 3"/>
          <p:cNvSpPr/>
          <p:nvPr/>
        </p:nvSpPr>
        <p:spPr>
          <a:xfrm>
            <a:off x="2092762" y="3401139"/>
            <a:ext cx="4488775" cy="344210"/>
          </a:xfrm>
          <a:prstGeom prst="rect">
            <a:avLst/>
          </a:prstGeom>
          <a:noFill/>
          <a:ln/>
        </p:spPr>
        <p:txBody>
          <a:bodyPr wrap="none" lIns="0" tIns="0" rIns="0" bIns="0" rtlCol="0" anchor="t"/>
          <a:lstStyle/>
          <a:p>
            <a:pPr marL="0" indent="0">
              <a:lnSpc>
                <a:spcPts val="2700"/>
              </a:lnSpc>
              <a:buNone/>
            </a:pPr>
            <a:r>
              <a:rPr lang="en-US" sz="2150" b="1" kern="0" spc="-65" dirty="0">
                <a:solidFill>
                  <a:srgbClr val="2B4150"/>
                </a:solidFill>
                <a:latin typeface="Montserrat Medium" panose="00000600000000000000" pitchFamily="2" charset="0"/>
                <a:ea typeface="MuseoModerno Bold" pitchFamily="34" charset="-122"/>
                <a:cs typeface="MuseoModerno Bold" pitchFamily="34" charset="-120"/>
              </a:rPr>
              <a:t>B. Cấu trúc và nguyên lý hoạt động </a:t>
            </a:r>
            <a:endParaRPr lang="en-US" sz="2150" dirty="0"/>
          </a:p>
        </p:txBody>
      </p:sp>
      <p:sp>
        <p:nvSpPr>
          <p:cNvPr id="7" name="Text 4"/>
          <p:cNvSpPr/>
          <p:nvPr/>
        </p:nvSpPr>
        <p:spPr>
          <a:xfrm>
            <a:off x="2092762" y="3877508"/>
            <a:ext cx="11766590" cy="352425"/>
          </a:xfrm>
          <a:prstGeom prst="rect">
            <a:avLst/>
          </a:prstGeom>
          <a:noFill/>
          <a:ln/>
        </p:spPr>
        <p:txBody>
          <a:bodyPr wrap="none" lIns="0" tIns="0" rIns="0" bIns="0" rtlCol="0" anchor="t"/>
          <a:lstStyle/>
          <a:p>
            <a:pPr marL="0" indent="0">
              <a:lnSpc>
                <a:spcPts val="2750"/>
              </a:lnSpc>
              <a:buNone/>
            </a:pPr>
            <a:endParaRPr lang="en-US" sz="1700" dirty="0"/>
          </a:p>
        </p:txBody>
      </p:sp>
      <p:sp>
        <p:nvSpPr>
          <p:cNvPr id="8" name="Text 5"/>
          <p:cNvSpPr/>
          <p:nvPr/>
        </p:nvSpPr>
        <p:spPr>
          <a:xfrm>
            <a:off x="2092762" y="4229933"/>
            <a:ext cx="11766590" cy="352425"/>
          </a:xfrm>
          <a:prstGeom prst="rect">
            <a:avLst/>
          </a:prstGeom>
          <a:noFill/>
          <a:ln/>
        </p:spPr>
        <p:txBody>
          <a:bodyPr wrap="none" lIns="0" tIns="0" rIns="0" bIns="0" rtlCol="0" anchor="t"/>
          <a:lstStyle/>
          <a:p>
            <a:pPr marL="0" indent="0" algn="l">
              <a:lnSpc>
                <a:spcPts val="2750"/>
              </a:lnSpc>
              <a:buNone/>
            </a:pPr>
            <a:r>
              <a:rPr lang="en-US" sz="1700" b="1" kern="0" spc="-35" dirty="0">
                <a:solidFill>
                  <a:srgbClr val="2B4150"/>
                </a:solidFill>
                <a:latin typeface="PT Serif" pitchFamily="34" charset="0"/>
                <a:ea typeface="PT Serif" pitchFamily="34" charset="-122"/>
                <a:cs typeface="PT Serif" pitchFamily="34" charset="-120"/>
              </a:rPr>
              <a:t>Cấu trúc hiện đại</a:t>
            </a:r>
            <a:r>
              <a:rPr lang="en-US" sz="1700" kern="0" spc="-35" dirty="0">
                <a:solidFill>
                  <a:srgbClr val="2B4150"/>
                </a:solidFill>
                <a:latin typeface="PT Serif" pitchFamily="34" charset="0"/>
                <a:ea typeface="PT Serif" pitchFamily="34" charset="-122"/>
                <a:cs typeface="PT Serif" pitchFamily="34" charset="-120"/>
              </a:rPr>
              <a:t>: Máy có khung vững chắc đảm bảo ổn định, trục cuốn làm từ vật liệu bền chịu lực căng cao.</a:t>
            </a:r>
            <a:endParaRPr lang="en-US" sz="1700" dirty="0"/>
          </a:p>
        </p:txBody>
      </p:sp>
      <p:sp>
        <p:nvSpPr>
          <p:cNvPr id="9" name="Text 6"/>
          <p:cNvSpPr/>
          <p:nvPr/>
        </p:nvSpPr>
        <p:spPr>
          <a:xfrm>
            <a:off x="2092762" y="4846677"/>
            <a:ext cx="11766590" cy="352425"/>
          </a:xfrm>
          <a:prstGeom prst="rect">
            <a:avLst/>
          </a:prstGeom>
          <a:noFill/>
          <a:ln/>
        </p:spPr>
        <p:txBody>
          <a:bodyPr wrap="none" lIns="0" tIns="0" rIns="0" bIns="0" rtlCol="0" anchor="t"/>
          <a:lstStyle/>
          <a:p>
            <a:pPr marL="0" indent="0" algn="l">
              <a:lnSpc>
                <a:spcPts val="2750"/>
              </a:lnSpc>
              <a:buNone/>
            </a:pPr>
            <a:r>
              <a:rPr lang="en-US" sz="1700" b="1" kern="0" spc="-35" dirty="0">
                <a:solidFill>
                  <a:srgbClr val="2B4150"/>
                </a:solidFill>
                <a:latin typeface="PT Serif" pitchFamily="34" charset="0"/>
                <a:ea typeface="PT Serif" pitchFamily="34" charset="-122"/>
                <a:cs typeface="PT Serif" pitchFamily="34" charset="-120"/>
              </a:rPr>
              <a:t>Nguyên lý hoạt động</a:t>
            </a:r>
            <a:r>
              <a:rPr lang="en-US" sz="1700" kern="0" spc="-35" dirty="0">
                <a:solidFill>
                  <a:srgbClr val="2B4150"/>
                </a:solidFill>
                <a:latin typeface="PT Serif" pitchFamily="34" charset="0"/>
                <a:ea typeface="PT Serif" pitchFamily="34" charset="-122"/>
                <a:cs typeface="PT Serif" pitchFamily="34" charset="-120"/>
              </a:rPr>
              <a:t>:</a:t>
            </a:r>
            <a:endParaRPr lang="en-US" sz="1700" dirty="0"/>
          </a:p>
        </p:txBody>
      </p:sp>
      <p:sp>
        <p:nvSpPr>
          <p:cNvPr id="10" name="Text 7"/>
          <p:cNvSpPr/>
          <p:nvPr/>
        </p:nvSpPr>
        <p:spPr>
          <a:xfrm>
            <a:off x="2092762" y="5331262"/>
            <a:ext cx="11766590" cy="352425"/>
          </a:xfrm>
          <a:prstGeom prst="rect">
            <a:avLst/>
          </a:prstGeom>
          <a:noFill/>
          <a:ln/>
        </p:spPr>
        <p:txBody>
          <a:bodyPr wrap="none" lIns="0" tIns="0" rIns="0" bIns="0" rtlCol="0" anchor="t"/>
          <a:lstStyle/>
          <a:p>
            <a:pPr marL="342900" indent="-342900" algn="l">
              <a:lnSpc>
                <a:spcPts val="2750"/>
              </a:lnSpc>
              <a:buSzPct val="100000"/>
              <a:buChar char="•"/>
            </a:pPr>
            <a:r>
              <a:rPr lang="en-US" sz="1700" b="1" kern="0" spc="-35" dirty="0">
                <a:solidFill>
                  <a:srgbClr val="2B4150"/>
                </a:solidFill>
                <a:latin typeface="PT Serif" pitchFamily="34" charset="0"/>
                <a:ea typeface="PT Serif" pitchFamily="34" charset="-122"/>
                <a:cs typeface="PT Serif" pitchFamily="34" charset="-120"/>
              </a:rPr>
              <a:t>Cấp liệu</a:t>
            </a:r>
            <a:r>
              <a:rPr lang="en-US" sz="1700" kern="0" spc="-35" dirty="0">
                <a:solidFill>
                  <a:srgbClr val="2B4150"/>
                </a:solidFill>
                <a:latin typeface="PT Serif" pitchFamily="34" charset="0"/>
                <a:ea typeface="PT Serif" pitchFamily="34" charset="-122"/>
                <a:cs typeface="PT Serif" pitchFamily="34" charset="-120"/>
              </a:rPr>
              <a:t>: Giấy từ cuộn lớn được đưa vào bộ phận cấp liệu để định hình và dẫn vào trục cuốn liên tục.</a:t>
            </a:r>
            <a:endParaRPr lang="en-US" sz="1700" dirty="0"/>
          </a:p>
        </p:txBody>
      </p:sp>
      <p:sp>
        <p:nvSpPr>
          <p:cNvPr id="11" name="Text 8"/>
          <p:cNvSpPr/>
          <p:nvPr/>
        </p:nvSpPr>
        <p:spPr>
          <a:xfrm>
            <a:off x="2092762" y="5760720"/>
            <a:ext cx="11766590" cy="352425"/>
          </a:xfrm>
          <a:prstGeom prst="rect">
            <a:avLst/>
          </a:prstGeom>
          <a:noFill/>
          <a:ln/>
        </p:spPr>
        <p:txBody>
          <a:bodyPr wrap="none" lIns="0" tIns="0" rIns="0" bIns="0" rtlCol="0" anchor="t"/>
          <a:lstStyle/>
          <a:p>
            <a:pPr marL="342900" indent="-342900" algn="l">
              <a:lnSpc>
                <a:spcPts val="2750"/>
              </a:lnSpc>
              <a:buSzPct val="100000"/>
              <a:buChar char="•"/>
            </a:pPr>
            <a:r>
              <a:rPr lang="en-US" sz="1700" b="1" kern="0" spc="-35" dirty="0">
                <a:solidFill>
                  <a:srgbClr val="2B4150"/>
                </a:solidFill>
                <a:latin typeface="PT Serif" pitchFamily="34" charset="0"/>
                <a:ea typeface="PT Serif" pitchFamily="34" charset="-122"/>
                <a:cs typeface="PT Serif" pitchFamily="34" charset="-120"/>
              </a:rPr>
              <a:t>Điều chỉnh độ căng</a:t>
            </a:r>
            <a:r>
              <a:rPr lang="en-US" sz="1700" kern="0" spc="-35" dirty="0">
                <a:solidFill>
                  <a:srgbClr val="2B4150"/>
                </a:solidFill>
                <a:latin typeface="PT Serif" pitchFamily="34" charset="0"/>
                <a:ea typeface="PT Serif" pitchFamily="34" charset="-122"/>
                <a:cs typeface="PT Serif" pitchFamily="34" charset="-120"/>
              </a:rPr>
              <a:t>: Các cơ cấu kiểm soát độ căng giúp cuốn mượt mà, tránh rách hay biến dạng giấy.</a:t>
            </a:r>
            <a:endParaRPr lang="en-US" sz="1700" dirty="0"/>
          </a:p>
        </p:txBody>
      </p:sp>
      <p:sp>
        <p:nvSpPr>
          <p:cNvPr id="12" name="Text 9"/>
          <p:cNvSpPr/>
          <p:nvPr/>
        </p:nvSpPr>
        <p:spPr>
          <a:xfrm>
            <a:off x="2092762" y="6190178"/>
            <a:ext cx="11766590" cy="352425"/>
          </a:xfrm>
          <a:prstGeom prst="rect">
            <a:avLst/>
          </a:prstGeom>
          <a:noFill/>
          <a:ln/>
        </p:spPr>
        <p:txBody>
          <a:bodyPr wrap="none" lIns="0" tIns="0" rIns="0" bIns="0" rtlCol="0" anchor="t"/>
          <a:lstStyle/>
          <a:p>
            <a:pPr marL="342900" indent="-342900" algn="l">
              <a:lnSpc>
                <a:spcPts val="2750"/>
              </a:lnSpc>
              <a:buSzPct val="100000"/>
              <a:buChar char="•"/>
            </a:pPr>
            <a:r>
              <a:rPr lang="en-US" sz="1700" b="1" kern="0" spc="-35" dirty="0">
                <a:solidFill>
                  <a:srgbClr val="2B4150"/>
                </a:solidFill>
                <a:latin typeface="PT Serif" pitchFamily="34" charset="0"/>
                <a:ea typeface="PT Serif" pitchFamily="34" charset="-122"/>
                <a:cs typeface="PT Serif" pitchFamily="34" charset="-120"/>
              </a:rPr>
              <a:t>Hệ thống truyền động</a:t>
            </a:r>
            <a:r>
              <a:rPr lang="en-US" sz="1700" kern="0" spc="-35" dirty="0">
                <a:solidFill>
                  <a:srgbClr val="2B4150"/>
                </a:solidFill>
                <a:latin typeface="PT Serif" pitchFamily="34" charset="0"/>
                <a:ea typeface="PT Serif" pitchFamily="34" charset="-122"/>
                <a:cs typeface="PT Serif" pitchFamily="34" charset="-120"/>
              </a:rPr>
              <a:t>: Truyền lực từ động cơ đến trục cuốn, tạo chuyển động quay ổn định.</a:t>
            </a:r>
            <a:endParaRPr lang="en-US" sz="1700" dirty="0"/>
          </a:p>
        </p:txBody>
      </p:sp>
      <p:sp>
        <p:nvSpPr>
          <p:cNvPr id="13" name="Text 10"/>
          <p:cNvSpPr/>
          <p:nvPr/>
        </p:nvSpPr>
        <p:spPr>
          <a:xfrm>
            <a:off x="2092762" y="6619637"/>
            <a:ext cx="11766590" cy="352425"/>
          </a:xfrm>
          <a:prstGeom prst="rect">
            <a:avLst/>
          </a:prstGeom>
          <a:noFill/>
          <a:ln/>
        </p:spPr>
        <p:txBody>
          <a:bodyPr wrap="none" lIns="0" tIns="0" rIns="0" bIns="0" rtlCol="0" anchor="t"/>
          <a:lstStyle/>
          <a:p>
            <a:pPr marL="342900" indent="-342900" algn="l">
              <a:lnSpc>
                <a:spcPts val="2750"/>
              </a:lnSpc>
              <a:buSzPct val="100000"/>
              <a:buChar char="•"/>
            </a:pPr>
            <a:r>
              <a:rPr lang="en-US" sz="1700" b="1" kern="0" spc="-35" dirty="0">
                <a:solidFill>
                  <a:srgbClr val="2B4150"/>
                </a:solidFill>
                <a:latin typeface="PT Serif" pitchFamily="34" charset="0"/>
                <a:ea typeface="PT Serif" pitchFamily="34" charset="-122"/>
                <a:cs typeface="PT Serif" pitchFamily="34" charset="-120"/>
              </a:rPr>
              <a:t>Bảng điều khiển</a:t>
            </a:r>
            <a:r>
              <a:rPr lang="en-US" sz="1700" kern="0" spc="-35" dirty="0">
                <a:solidFill>
                  <a:srgbClr val="2B4150"/>
                </a:solidFill>
                <a:latin typeface="PT Serif" pitchFamily="34" charset="0"/>
                <a:ea typeface="PT Serif" pitchFamily="34" charset="-122"/>
                <a:cs typeface="PT Serif" pitchFamily="34" charset="-120"/>
              </a:rPr>
              <a:t>: Người vận hành theo dõi, điều chỉnh tốc độ cuốn và độ căng giấy.</a:t>
            </a:r>
            <a:endParaRPr lang="en-US" sz="1700" dirty="0"/>
          </a:p>
        </p:txBody>
      </p:sp>
      <p:pic>
        <p:nvPicPr>
          <p:cNvPr id="14" name="Picture 13">
            <a:extLst>
              <a:ext uri="{FF2B5EF4-FFF2-40B4-BE49-F238E27FC236}">
                <a16:creationId xmlns:a16="http://schemas.microsoft.com/office/drawing/2014/main" id="{B1F49F87-CC78-3D59-5C1B-9B3B4C755DD8}"/>
              </a:ext>
            </a:extLst>
          </p:cNvPr>
          <p:cNvPicPr>
            <a:picLocks noChangeAspect="1"/>
          </p:cNvPicPr>
          <p:nvPr/>
        </p:nvPicPr>
        <p:blipFill>
          <a:blip r:embed="rId4"/>
          <a:stretch>
            <a:fillRect/>
          </a:stretch>
        </p:blipFill>
        <p:spPr>
          <a:xfrm>
            <a:off x="12178601" y="7467951"/>
            <a:ext cx="2269093" cy="70263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891896" y="1429107"/>
            <a:ext cx="45719" cy="5614452"/>
          </a:xfrm>
          <a:prstGeom prst="roundRect">
            <a:avLst>
              <a:gd name="adj" fmla="val 312558"/>
            </a:avLst>
          </a:prstGeom>
          <a:solidFill>
            <a:srgbClr val="B9D0DE"/>
          </a:solidFill>
          <a:ln/>
        </p:spPr>
      </p:sp>
      <p:sp>
        <p:nvSpPr>
          <p:cNvPr id="3" name="Shape 1"/>
          <p:cNvSpPr/>
          <p:nvPr/>
        </p:nvSpPr>
        <p:spPr>
          <a:xfrm>
            <a:off x="1075075" y="1867376"/>
            <a:ext cx="793790" cy="30480"/>
          </a:xfrm>
          <a:prstGeom prst="roundRect">
            <a:avLst>
              <a:gd name="adj" fmla="val 312558"/>
            </a:avLst>
          </a:prstGeom>
          <a:solidFill>
            <a:srgbClr val="2B678C"/>
          </a:solidFill>
          <a:ln/>
        </p:spPr>
      </p:sp>
      <p:sp>
        <p:nvSpPr>
          <p:cNvPr id="4" name="Shape 2"/>
          <p:cNvSpPr/>
          <p:nvPr/>
        </p:nvSpPr>
        <p:spPr>
          <a:xfrm>
            <a:off x="708720" y="1684258"/>
            <a:ext cx="396835" cy="396835"/>
          </a:xfrm>
          <a:prstGeom prst="roundRect">
            <a:avLst>
              <a:gd name="adj" fmla="val 24007"/>
            </a:avLst>
          </a:prstGeom>
          <a:solidFill>
            <a:srgbClr val="124E73"/>
          </a:solidFill>
          <a:ln w="7620">
            <a:solidFill>
              <a:srgbClr val="2B678C"/>
            </a:solidFill>
            <a:prstDash val="solid"/>
          </a:ln>
        </p:spPr>
      </p:sp>
      <p:sp>
        <p:nvSpPr>
          <p:cNvPr id="5" name="Text 3"/>
          <p:cNvSpPr/>
          <p:nvPr/>
        </p:nvSpPr>
        <p:spPr>
          <a:xfrm>
            <a:off x="2154674" y="1655921"/>
            <a:ext cx="5149215"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C. Ứng dụng trong ngành sản xuất giấy</a:t>
            </a:r>
            <a:endParaRPr lang="en-US" sz="2200" dirty="0"/>
          </a:p>
        </p:txBody>
      </p:sp>
      <p:sp>
        <p:nvSpPr>
          <p:cNvPr id="6" name="Text 4"/>
          <p:cNvSpPr/>
          <p:nvPr/>
        </p:nvSpPr>
        <p:spPr>
          <a:xfrm>
            <a:off x="2154674" y="2146340"/>
            <a:ext cx="11681936"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7" name="Text 5"/>
          <p:cNvSpPr/>
          <p:nvPr/>
        </p:nvSpPr>
        <p:spPr>
          <a:xfrm>
            <a:off x="1471970" y="3170393"/>
            <a:ext cx="8013740"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Linh hoạt trong thiết kế</a:t>
            </a:r>
            <a:r>
              <a:rPr lang="en-US" sz="1750" kern="0" spc="-36" dirty="0">
                <a:solidFill>
                  <a:srgbClr val="2B4150"/>
                </a:solidFill>
                <a:latin typeface="PT Serif" pitchFamily="34" charset="0"/>
                <a:ea typeface="PT Serif" pitchFamily="34" charset="-122"/>
                <a:cs typeface="PT Serif" pitchFamily="34" charset="-120"/>
              </a:rPr>
              <a:t>: Đáp ứng nhu cầu thị trường từ đơn hàng nhỏ lẻ đến hàng triệu sản phẩm.</a:t>
            </a:r>
            <a:endParaRPr lang="en-US" sz="1750" dirty="0"/>
          </a:p>
        </p:txBody>
      </p:sp>
      <p:sp>
        <p:nvSpPr>
          <p:cNvPr id="8" name="Text 6"/>
          <p:cNvSpPr/>
          <p:nvPr/>
        </p:nvSpPr>
        <p:spPr>
          <a:xfrm>
            <a:off x="1471970" y="4032288"/>
            <a:ext cx="8013740"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Tối ưu hóa quy trình sản xuất</a:t>
            </a:r>
            <a:r>
              <a:rPr lang="en-US" sz="1750" kern="0" spc="-36" dirty="0">
                <a:solidFill>
                  <a:srgbClr val="2B4150"/>
                </a:solidFill>
                <a:latin typeface="PT Serif" pitchFamily="34" charset="0"/>
                <a:ea typeface="PT Serif" pitchFamily="34" charset="-122"/>
                <a:cs typeface="PT Serif" pitchFamily="34" charset="-120"/>
              </a:rPr>
              <a:t>: Giảm thời gian và chi phí, tự động hóa, vận hành liên tục, đồng bộ với các thiết bị khác.</a:t>
            </a:r>
            <a:endParaRPr lang="en-US" sz="1750" dirty="0"/>
          </a:p>
        </p:txBody>
      </p:sp>
      <p:sp>
        <p:nvSpPr>
          <p:cNvPr id="9" name="Text 7"/>
          <p:cNvSpPr/>
          <p:nvPr/>
        </p:nvSpPr>
        <p:spPr>
          <a:xfrm>
            <a:off x="1471970" y="4920354"/>
            <a:ext cx="8013740"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Tăng hiệu suất</a:t>
            </a:r>
            <a:r>
              <a:rPr lang="en-US" sz="1750" kern="0" spc="-36" dirty="0">
                <a:solidFill>
                  <a:srgbClr val="2B4150"/>
                </a:solidFill>
                <a:latin typeface="PT Serif" pitchFamily="34" charset="0"/>
                <a:ea typeface="PT Serif" pitchFamily="34" charset="-122"/>
                <a:cs typeface="PT Serif" pitchFamily="34" charset="-120"/>
              </a:rPr>
              <a:t>: Tiết kiệm nguồn lực, đảm bảo chất lượng sản phẩm đồng đều.</a:t>
            </a:r>
            <a:endParaRPr lang="en-US" sz="1750" dirty="0"/>
          </a:p>
        </p:txBody>
      </p:sp>
      <p:sp>
        <p:nvSpPr>
          <p:cNvPr id="10" name="Text 8"/>
          <p:cNvSpPr/>
          <p:nvPr/>
        </p:nvSpPr>
        <p:spPr>
          <a:xfrm>
            <a:off x="1471970" y="5519689"/>
            <a:ext cx="8013740"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Công nghệ tích hợp</a:t>
            </a:r>
            <a:r>
              <a:rPr lang="en-US" sz="1750" kern="0" spc="-36" dirty="0">
                <a:solidFill>
                  <a:srgbClr val="2B4150"/>
                </a:solidFill>
                <a:latin typeface="PT Serif" pitchFamily="34" charset="0"/>
                <a:ea typeface="PT Serif" pitchFamily="34" charset="-122"/>
                <a:cs typeface="PT Serif" pitchFamily="34" charset="-120"/>
              </a:rPr>
              <a:t>: Hỗ trợ cảm biến, hệ thống điều khiển thông minh để theo dõi và tối ưu hóa quy trình sản xuất.</a:t>
            </a:r>
            <a:endParaRPr lang="en-US" sz="1750" dirty="0"/>
          </a:p>
        </p:txBody>
      </p:sp>
      <p:sp>
        <p:nvSpPr>
          <p:cNvPr id="11" name="Text 9"/>
          <p:cNvSpPr/>
          <p:nvPr/>
        </p:nvSpPr>
        <p:spPr>
          <a:xfrm>
            <a:off x="1471970" y="6355456"/>
            <a:ext cx="8013740"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Mở rộng ứng dụng</a:t>
            </a:r>
            <a:r>
              <a:rPr lang="en-US" sz="1750" kern="0" spc="-36" dirty="0">
                <a:solidFill>
                  <a:srgbClr val="2B4150"/>
                </a:solidFill>
                <a:latin typeface="PT Serif" pitchFamily="34" charset="0"/>
                <a:ea typeface="PT Serif" pitchFamily="34" charset="-122"/>
                <a:cs typeface="PT Serif" pitchFamily="34" charset="-120"/>
              </a:rPr>
              <a:t>: Đáp ứng nhu cầu hiện tại, có khả năng phát triển sản phẩm mới, hỗ trợ sự phát triển bền vững của ngành công nghiệp giấy.</a:t>
            </a:r>
            <a:endParaRPr lang="en-US" sz="1750" dirty="0"/>
          </a:p>
        </p:txBody>
      </p:sp>
      <p:pic>
        <p:nvPicPr>
          <p:cNvPr id="12" name="Image 0" descr="preencoded.png"/>
          <p:cNvPicPr>
            <a:picLocks noChangeAspect="1"/>
          </p:cNvPicPr>
          <p:nvPr/>
        </p:nvPicPr>
        <p:blipFill>
          <a:blip r:embed="rId3"/>
          <a:stretch>
            <a:fillRect/>
          </a:stretch>
        </p:blipFill>
        <p:spPr>
          <a:xfrm>
            <a:off x="10046732" y="3246358"/>
            <a:ext cx="3797379" cy="2731889"/>
          </a:xfrm>
          <a:prstGeom prst="rect">
            <a:avLst/>
          </a:prstGeom>
        </p:spPr>
      </p:pic>
      <p:sp>
        <p:nvSpPr>
          <p:cNvPr id="13" name="Text 10"/>
          <p:cNvSpPr/>
          <p:nvPr/>
        </p:nvSpPr>
        <p:spPr>
          <a:xfrm>
            <a:off x="10046732" y="6233398"/>
            <a:ext cx="3797379" cy="362903"/>
          </a:xfrm>
          <a:prstGeom prst="rect">
            <a:avLst/>
          </a:prstGeom>
          <a:noFill/>
          <a:ln/>
        </p:spPr>
        <p:txBody>
          <a:bodyPr wrap="none" lIns="0" tIns="0" rIns="0" bIns="0" rtlCol="0" anchor="t"/>
          <a:lstStyle/>
          <a:p>
            <a:pPr marL="0" indent="0">
              <a:lnSpc>
                <a:spcPts val="2850"/>
              </a:lnSpc>
              <a:buNone/>
            </a:pPr>
            <a:endParaRPr lang="en-US" sz="1750" dirty="0"/>
          </a:p>
        </p:txBody>
      </p:sp>
      <p:pic>
        <p:nvPicPr>
          <p:cNvPr id="14" name="Picture 13">
            <a:extLst>
              <a:ext uri="{FF2B5EF4-FFF2-40B4-BE49-F238E27FC236}">
                <a16:creationId xmlns:a16="http://schemas.microsoft.com/office/drawing/2014/main" id="{6D10E149-3F98-959D-EEC9-2CB17077DA63}"/>
              </a:ext>
            </a:extLst>
          </p:cNvPr>
          <p:cNvPicPr>
            <a:picLocks noChangeAspect="1"/>
          </p:cNvPicPr>
          <p:nvPr/>
        </p:nvPicPr>
        <p:blipFill>
          <a:blip r:embed="rId4"/>
          <a:stretch>
            <a:fillRect/>
          </a:stretch>
        </p:blipFill>
        <p:spPr>
          <a:xfrm>
            <a:off x="12178601" y="7467951"/>
            <a:ext cx="2269093" cy="70263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132909" y="681514"/>
            <a:ext cx="2364462" cy="2364462"/>
          </a:xfrm>
          <a:prstGeom prst="rect">
            <a:avLst/>
          </a:prstGeom>
        </p:spPr>
      </p:pic>
      <p:sp>
        <p:nvSpPr>
          <p:cNvPr id="3" name="Shape 0"/>
          <p:cNvSpPr/>
          <p:nvPr/>
        </p:nvSpPr>
        <p:spPr>
          <a:xfrm>
            <a:off x="755333" y="3261598"/>
            <a:ext cx="22860" cy="4286488"/>
          </a:xfrm>
          <a:prstGeom prst="roundRect">
            <a:avLst>
              <a:gd name="adj" fmla="val 352237"/>
            </a:avLst>
          </a:prstGeom>
          <a:solidFill>
            <a:srgbClr val="B9D0DE"/>
          </a:solidFill>
          <a:ln/>
        </p:spPr>
      </p:sp>
      <p:sp>
        <p:nvSpPr>
          <p:cNvPr id="4" name="Shape 1"/>
          <p:cNvSpPr/>
          <p:nvPr/>
        </p:nvSpPr>
        <p:spPr>
          <a:xfrm>
            <a:off x="911602" y="3633430"/>
            <a:ext cx="670917" cy="22860"/>
          </a:xfrm>
          <a:prstGeom prst="roundRect">
            <a:avLst>
              <a:gd name="adj" fmla="val 352237"/>
            </a:avLst>
          </a:prstGeom>
          <a:solidFill>
            <a:srgbClr val="2B678C"/>
          </a:solidFill>
          <a:ln/>
        </p:spPr>
      </p:sp>
      <p:sp>
        <p:nvSpPr>
          <p:cNvPr id="5" name="Shape 2"/>
          <p:cNvSpPr/>
          <p:nvPr/>
        </p:nvSpPr>
        <p:spPr>
          <a:xfrm>
            <a:off x="599063" y="3477220"/>
            <a:ext cx="335399" cy="335399"/>
          </a:xfrm>
          <a:prstGeom prst="roundRect">
            <a:avLst>
              <a:gd name="adj" fmla="val 24008"/>
            </a:avLst>
          </a:prstGeom>
          <a:solidFill>
            <a:srgbClr val="124E73"/>
          </a:solidFill>
          <a:ln w="7620">
            <a:solidFill>
              <a:srgbClr val="2B678C"/>
            </a:solidFill>
            <a:prstDash val="solid"/>
          </a:ln>
        </p:spPr>
      </p:sp>
      <p:sp>
        <p:nvSpPr>
          <p:cNvPr id="6" name="Text 3"/>
          <p:cNvSpPr/>
          <p:nvPr/>
        </p:nvSpPr>
        <p:spPr>
          <a:xfrm>
            <a:off x="5569215" y="3483649"/>
            <a:ext cx="2736175" cy="299561"/>
          </a:xfrm>
          <a:prstGeom prst="rect">
            <a:avLst/>
          </a:prstGeom>
          <a:noFill/>
          <a:ln/>
        </p:spPr>
        <p:txBody>
          <a:bodyPr wrap="none" lIns="0" tIns="0" rIns="0" bIns="0" rtlCol="0" anchor="t"/>
          <a:lstStyle/>
          <a:p>
            <a:pPr marL="0" indent="0">
              <a:lnSpc>
                <a:spcPts val="2350"/>
              </a:lnSpc>
              <a:buNone/>
            </a:pPr>
            <a:r>
              <a:rPr lang="en-US" sz="2400" b="1" kern="0" spc="-57" dirty="0">
                <a:solidFill>
                  <a:srgbClr val="2B4150"/>
                </a:solidFill>
                <a:latin typeface="Montserrat Medium" panose="00000600000000000000" pitchFamily="2" charset="0"/>
                <a:ea typeface="MuseoModerno Bold" pitchFamily="34" charset="-122"/>
                <a:cs typeface="MuseoModerno Bold" pitchFamily="34" charset="-120"/>
              </a:rPr>
              <a:t>D. Những rủi ro liên quan</a:t>
            </a:r>
            <a:endParaRPr lang="en-US" sz="2400" dirty="0"/>
          </a:p>
        </p:txBody>
      </p:sp>
      <p:sp>
        <p:nvSpPr>
          <p:cNvPr id="7" name="Text 4"/>
          <p:cNvSpPr/>
          <p:nvPr/>
        </p:nvSpPr>
        <p:spPr>
          <a:xfrm>
            <a:off x="1821180" y="3867864"/>
            <a:ext cx="12138303" cy="306705"/>
          </a:xfrm>
          <a:prstGeom prst="rect">
            <a:avLst/>
          </a:prstGeom>
          <a:noFill/>
          <a:ln/>
        </p:spPr>
        <p:txBody>
          <a:bodyPr wrap="none" lIns="0" tIns="0" rIns="0" bIns="0" rtlCol="0" anchor="t"/>
          <a:lstStyle/>
          <a:p>
            <a:pPr marL="0" indent="0">
              <a:lnSpc>
                <a:spcPts val="2400"/>
              </a:lnSpc>
              <a:buNone/>
            </a:pPr>
            <a:endParaRPr lang="en-US" sz="1500" dirty="0"/>
          </a:p>
        </p:txBody>
      </p:sp>
      <p:sp>
        <p:nvSpPr>
          <p:cNvPr id="8" name="Text 5"/>
          <p:cNvSpPr/>
          <p:nvPr/>
        </p:nvSpPr>
        <p:spPr>
          <a:xfrm>
            <a:off x="1821180" y="4184631"/>
            <a:ext cx="12138303" cy="306705"/>
          </a:xfrm>
          <a:prstGeom prst="rect">
            <a:avLst/>
          </a:prstGeom>
          <a:noFill/>
          <a:ln/>
        </p:spPr>
        <p:txBody>
          <a:bodyPr wrap="none" lIns="0" tIns="0" rIns="0" bIns="0" rtlCol="0" anchor="t"/>
          <a:lstStyle/>
          <a:p>
            <a:pPr marL="342900" indent="-342900" algn="l">
              <a:lnSpc>
                <a:spcPts val="2400"/>
              </a:lnSpc>
              <a:buSzPct val="100000"/>
              <a:buChar char="•"/>
            </a:pPr>
            <a:r>
              <a:rPr lang="en-US" sz="1500" b="1" kern="0" spc="-30" dirty="0">
                <a:solidFill>
                  <a:srgbClr val="2B4150"/>
                </a:solidFill>
                <a:latin typeface="PT Serif" pitchFamily="34" charset="0"/>
                <a:ea typeface="PT Serif" pitchFamily="34" charset="-122"/>
                <a:cs typeface="PT Serif" pitchFamily="34" charset="-120"/>
              </a:rPr>
              <a:t>Rủi ro kẹt</a:t>
            </a:r>
            <a:r>
              <a:rPr lang="en-US" sz="1500" kern="0" spc="-30" dirty="0">
                <a:solidFill>
                  <a:srgbClr val="2B4150"/>
                </a:solidFill>
                <a:latin typeface="PT Serif" pitchFamily="34" charset="0"/>
                <a:ea typeface="PT Serif" pitchFamily="34" charset="-122"/>
                <a:cs typeface="PT Serif" pitchFamily="34" charset="-120"/>
              </a:rPr>
              <a:t>: Công nhân có thể bị kẹt tay hoặc quần áo vào bộ phận chuyển động nếu không tuân thủ quy trình an toàn.</a:t>
            </a:r>
            <a:endParaRPr lang="en-US" sz="1500" dirty="0"/>
          </a:p>
        </p:txBody>
      </p:sp>
      <p:sp>
        <p:nvSpPr>
          <p:cNvPr id="9" name="Text 6"/>
          <p:cNvSpPr/>
          <p:nvPr/>
        </p:nvSpPr>
        <p:spPr>
          <a:xfrm>
            <a:off x="1821180" y="4663321"/>
            <a:ext cx="12138303" cy="306705"/>
          </a:xfrm>
          <a:prstGeom prst="rect">
            <a:avLst/>
          </a:prstGeom>
          <a:noFill/>
          <a:ln/>
        </p:spPr>
        <p:txBody>
          <a:bodyPr wrap="none" lIns="0" tIns="0" rIns="0" bIns="0" rtlCol="0" anchor="t"/>
          <a:lstStyle/>
          <a:p>
            <a:pPr marL="342900" indent="-342900" algn="l">
              <a:lnSpc>
                <a:spcPts val="2400"/>
              </a:lnSpc>
              <a:buSzPct val="100000"/>
              <a:buChar char="•"/>
            </a:pPr>
            <a:r>
              <a:rPr lang="en-US" sz="1500" b="1" kern="0" spc="-30" dirty="0">
                <a:solidFill>
                  <a:srgbClr val="2B4150"/>
                </a:solidFill>
                <a:latin typeface="PT Serif" pitchFamily="34" charset="0"/>
                <a:ea typeface="PT Serif" pitchFamily="34" charset="-122"/>
                <a:cs typeface="PT Serif" pitchFamily="34" charset="-120"/>
              </a:rPr>
              <a:t>Rủi ro trượt ngã</a:t>
            </a:r>
            <a:r>
              <a:rPr lang="en-US" sz="1500" kern="0" spc="-30" dirty="0">
                <a:solidFill>
                  <a:srgbClr val="2B4150"/>
                </a:solidFill>
                <a:latin typeface="PT Serif" pitchFamily="34" charset="0"/>
                <a:ea typeface="PT Serif" pitchFamily="34" charset="-122"/>
                <a:cs typeface="PT Serif" pitchFamily="34" charset="-120"/>
              </a:rPr>
              <a:t>: Mặt sàn có thể trơn trượt do giấy vụn hoặc chất lỏng, gây nguy hiểm cho người vận hành.</a:t>
            </a:r>
            <a:endParaRPr lang="en-US" sz="1500" dirty="0"/>
          </a:p>
        </p:txBody>
      </p:sp>
      <p:sp>
        <p:nvSpPr>
          <p:cNvPr id="10" name="Text 7"/>
          <p:cNvSpPr/>
          <p:nvPr/>
        </p:nvSpPr>
        <p:spPr>
          <a:xfrm>
            <a:off x="1821180" y="5138953"/>
            <a:ext cx="12138303" cy="306705"/>
          </a:xfrm>
          <a:prstGeom prst="rect">
            <a:avLst/>
          </a:prstGeom>
          <a:noFill/>
          <a:ln/>
        </p:spPr>
        <p:txBody>
          <a:bodyPr wrap="none" lIns="0" tIns="0" rIns="0" bIns="0" rtlCol="0" anchor="t"/>
          <a:lstStyle/>
          <a:p>
            <a:pPr marL="342900" indent="-342900" algn="l">
              <a:lnSpc>
                <a:spcPts val="2400"/>
              </a:lnSpc>
              <a:buSzPct val="100000"/>
              <a:buChar char="•"/>
            </a:pPr>
            <a:r>
              <a:rPr lang="en-US" sz="1500" b="1" kern="0" spc="-30" dirty="0">
                <a:solidFill>
                  <a:srgbClr val="2B4150"/>
                </a:solidFill>
                <a:latin typeface="PT Serif" pitchFamily="34" charset="0"/>
                <a:ea typeface="PT Serif" pitchFamily="34" charset="-122"/>
                <a:cs typeface="PT Serif" pitchFamily="34" charset="-120"/>
              </a:rPr>
              <a:t>Rủi ro điện giật</a:t>
            </a:r>
            <a:r>
              <a:rPr lang="en-US" sz="1500" kern="0" spc="-30" dirty="0">
                <a:solidFill>
                  <a:srgbClr val="2B4150"/>
                </a:solidFill>
                <a:latin typeface="PT Serif" pitchFamily="34" charset="0"/>
                <a:ea typeface="PT Serif" pitchFamily="34" charset="-122"/>
                <a:cs typeface="PT Serif" pitchFamily="34" charset="-120"/>
              </a:rPr>
              <a:t>: Không tuân thủ quy định an toàn điện trong bảo trì hoặc sửa chữa máy có thể dẫn đến tai nạn điện.</a:t>
            </a:r>
            <a:endParaRPr lang="en-US" sz="1500" dirty="0"/>
          </a:p>
        </p:txBody>
      </p:sp>
      <p:sp>
        <p:nvSpPr>
          <p:cNvPr id="11" name="Text 8"/>
          <p:cNvSpPr/>
          <p:nvPr/>
        </p:nvSpPr>
        <p:spPr>
          <a:xfrm>
            <a:off x="1821179" y="5579721"/>
            <a:ext cx="12138303" cy="306705"/>
          </a:xfrm>
          <a:prstGeom prst="rect">
            <a:avLst/>
          </a:prstGeom>
          <a:noFill/>
          <a:ln/>
        </p:spPr>
        <p:txBody>
          <a:bodyPr wrap="none" lIns="0" tIns="0" rIns="0" bIns="0" rtlCol="0" anchor="t"/>
          <a:lstStyle/>
          <a:p>
            <a:pPr marL="342900" indent="-342900" algn="l">
              <a:lnSpc>
                <a:spcPts val="2400"/>
              </a:lnSpc>
              <a:buSzPct val="100000"/>
              <a:buChar char="•"/>
            </a:pPr>
            <a:r>
              <a:rPr lang="en-US" sz="1500" b="1" kern="0" spc="-30" dirty="0">
                <a:solidFill>
                  <a:srgbClr val="2B4150"/>
                </a:solidFill>
                <a:latin typeface="PT Serif" pitchFamily="34" charset="0"/>
                <a:ea typeface="PT Serif" pitchFamily="34" charset="-122"/>
                <a:cs typeface="PT Serif" pitchFamily="34" charset="-120"/>
              </a:rPr>
              <a:t>Rủi ro va chạm</a:t>
            </a:r>
            <a:r>
              <a:rPr lang="en-US" sz="1500" kern="0" spc="-30" dirty="0">
                <a:solidFill>
                  <a:srgbClr val="2B4150"/>
                </a:solidFill>
                <a:latin typeface="PT Serif" pitchFamily="34" charset="0"/>
                <a:ea typeface="PT Serif" pitchFamily="34" charset="-122"/>
                <a:cs typeface="PT Serif" pitchFamily="34" charset="-120"/>
              </a:rPr>
              <a:t>: Vận hành máy ở tốc độ cao có thể gây va chạm nếu công nhân không đứng ở vị trí an toàn hoặc không sử dụng thiết bị bảo hộ.</a:t>
            </a:r>
            <a:endParaRPr lang="en-US" sz="1500" dirty="0"/>
          </a:p>
        </p:txBody>
      </p:sp>
      <p:sp>
        <p:nvSpPr>
          <p:cNvPr id="12" name="Text 9"/>
          <p:cNvSpPr/>
          <p:nvPr/>
        </p:nvSpPr>
        <p:spPr>
          <a:xfrm>
            <a:off x="1821180" y="6007370"/>
            <a:ext cx="12138303" cy="306705"/>
          </a:xfrm>
          <a:prstGeom prst="rect">
            <a:avLst/>
          </a:prstGeom>
          <a:noFill/>
          <a:ln/>
        </p:spPr>
        <p:txBody>
          <a:bodyPr wrap="none" lIns="0" tIns="0" rIns="0" bIns="0" rtlCol="0" anchor="t"/>
          <a:lstStyle/>
          <a:p>
            <a:pPr marL="342900" indent="-342900" algn="l">
              <a:lnSpc>
                <a:spcPts val="2400"/>
              </a:lnSpc>
              <a:buSzPct val="100000"/>
              <a:buChar char="•"/>
            </a:pPr>
            <a:r>
              <a:rPr lang="en-US" sz="1500" b="1" kern="0" spc="-30" dirty="0">
                <a:solidFill>
                  <a:srgbClr val="2B4150"/>
                </a:solidFill>
                <a:latin typeface="PT Serif" pitchFamily="34" charset="0"/>
                <a:ea typeface="PT Serif" pitchFamily="34" charset="-122"/>
                <a:cs typeface="PT Serif" pitchFamily="34" charset="-120"/>
              </a:rPr>
              <a:t>Giải pháp giảm thiểu</a:t>
            </a:r>
            <a:r>
              <a:rPr lang="en-US" sz="1500" kern="0" spc="-30" dirty="0">
                <a:solidFill>
                  <a:srgbClr val="2B4150"/>
                </a:solidFill>
                <a:latin typeface="PT Serif" pitchFamily="34" charset="0"/>
                <a:ea typeface="PT Serif" pitchFamily="34" charset="-122"/>
                <a:cs typeface="PT Serif" pitchFamily="34" charset="-120"/>
              </a:rPr>
              <a:t>:</a:t>
            </a:r>
            <a:endParaRPr lang="en-US" sz="1500" dirty="0"/>
          </a:p>
        </p:txBody>
      </p:sp>
      <p:sp>
        <p:nvSpPr>
          <p:cNvPr id="13" name="Text 10"/>
          <p:cNvSpPr/>
          <p:nvPr/>
        </p:nvSpPr>
        <p:spPr>
          <a:xfrm>
            <a:off x="2564757" y="6429090"/>
            <a:ext cx="12138303" cy="306705"/>
          </a:xfrm>
          <a:prstGeom prst="rect">
            <a:avLst/>
          </a:prstGeom>
          <a:noFill/>
          <a:ln/>
        </p:spPr>
        <p:txBody>
          <a:bodyPr wrap="none" lIns="0" tIns="0" rIns="0" bIns="0" rtlCol="0" anchor="t"/>
          <a:lstStyle/>
          <a:p>
            <a:pPr marL="0" indent="0" algn="l">
              <a:lnSpc>
                <a:spcPts val="2400"/>
              </a:lnSpc>
              <a:buNone/>
            </a:pPr>
            <a:r>
              <a:rPr lang="en-US" sz="1200" kern="0" spc="-30" dirty="0">
                <a:solidFill>
                  <a:srgbClr val="2B4150"/>
                </a:solidFill>
                <a:latin typeface="PT Serif" pitchFamily="34" charset="0"/>
                <a:ea typeface="PT Serif" pitchFamily="34" charset="-122"/>
                <a:cs typeface="PT Serif" pitchFamily="34" charset="-120"/>
              </a:rPr>
              <a:t>Đào tạo an toàn lao động định kỳ.</a:t>
            </a:r>
            <a:endParaRPr lang="en-US" sz="1200" dirty="0"/>
          </a:p>
        </p:txBody>
      </p:sp>
      <p:sp>
        <p:nvSpPr>
          <p:cNvPr id="14" name="Text 11"/>
          <p:cNvSpPr/>
          <p:nvPr/>
        </p:nvSpPr>
        <p:spPr>
          <a:xfrm>
            <a:off x="2564757" y="6802827"/>
            <a:ext cx="12138303" cy="306705"/>
          </a:xfrm>
          <a:prstGeom prst="rect">
            <a:avLst/>
          </a:prstGeom>
          <a:noFill/>
          <a:ln/>
        </p:spPr>
        <p:txBody>
          <a:bodyPr wrap="none" lIns="0" tIns="0" rIns="0" bIns="0" rtlCol="0" anchor="t"/>
          <a:lstStyle/>
          <a:p>
            <a:pPr marL="0" indent="0" algn="l">
              <a:lnSpc>
                <a:spcPts val="2400"/>
              </a:lnSpc>
              <a:buNone/>
            </a:pPr>
            <a:r>
              <a:rPr lang="en-US" sz="1200" kern="0" spc="-30" dirty="0">
                <a:solidFill>
                  <a:srgbClr val="2B4150"/>
                </a:solidFill>
                <a:latin typeface="PT Serif" pitchFamily="34" charset="0"/>
                <a:ea typeface="PT Serif" pitchFamily="34" charset="-122"/>
                <a:cs typeface="PT Serif" pitchFamily="34" charset="-120"/>
              </a:rPr>
              <a:t>Kiểm tra và bảo trì máy móc thường xuyên để đảm bảo thiết bị hoạt động tốt.</a:t>
            </a:r>
            <a:endParaRPr lang="en-US" sz="1200" dirty="0"/>
          </a:p>
        </p:txBody>
      </p:sp>
      <p:sp>
        <p:nvSpPr>
          <p:cNvPr id="15" name="Text 12"/>
          <p:cNvSpPr/>
          <p:nvPr/>
        </p:nvSpPr>
        <p:spPr>
          <a:xfrm>
            <a:off x="2564756" y="7219247"/>
            <a:ext cx="12138303" cy="306705"/>
          </a:xfrm>
          <a:prstGeom prst="rect">
            <a:avLst/>
          </a:prstGeom>
          <a:noFill/>
          <a:ln/>
        </p:spPr>
        <p:txBody>
          <a:bodyPr wrap="none" lIns="0" tIns="0" rIns="0" bIns="0" rtlCol="0" anchor="t"/>
          <a:lstStyle/>
          <a:p>
            <a:pPr marL="0" indent="0" algn="l">
              <a:lnSpc>
                <a:spcPts val="2400"/>
              </a:lnSpc>
              <a:buNone/>
            </a:pPr>
            <a:r>
              <a:rPr lang="en-US" sz="1200" kern="0" spc="-30" dirty="0">
                <a:solidFill>
                  <a:srgbClr val="2B4150"/>
                </a:solidFill>
                <a:latin typeface="PT Serif" pitchFamily="34" charset="0"/>
                <a:ea typeface="PT Serif" pitchFamily="34" charset="-122"/>
                <a:cs typeface="PT Serif" pitchFamily="34" charset="-120"/>
              </a:rPr>
              <a:t>Tạo môi trường làm việc an toàn và bảo vệ sức khỏe công nhân.</a:t>
            </a:r>
            <a:endParaRPr lang="en-US" sz="1200" dirty="0"/>
          </a:p>
        </p:txBody>
      </p:sp>
      <p:pic>
        <p:nvPicPr>
          <p:cNvPr id="16" name="Picture 15">
            <a:extLst>
              <a:ext uri="{FF2B5EF4-FFF2-40B4-BE49-F238E27FC236}">
                <a16:creationId xmlns:a16="http://schemas.microsoft.com/office/drawing/2014/main" id="{43DEFA8E-9B6B-6097-32BC-14E32AE4C313}"/>
              </a:ext>
            </a:extLst>
          </p:cNvPr>
          <p:cNvPicPr>
            <a:picLocks noChangeAspect="1"/>
          </p:cNvPicPr>
          <p:nvPr/>
        </p:nvPicPr>
        <p:blipFill>
          <a:blip r:embed="rId4"/>
          <a:stretch>
            <a:fillRect/>
          </a:stretch>
        </p:blipFill>
        <p:spPr>
          <a:xfrm>
            <a:off x="12178601" y="7467951"/>
            <a:ext cx="2269093" cy="70263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393055" y="493514"/>
            <a:ext cx="3844290" cy="336471"/>
          </a:xfrm>
          <a:prstGeom prst="rect">
            <a:avLst/>
          </a:prstGeom>
          <a:noFill/>
          <a:ln/>
        </p:spPr>
        <p:txBody>
          <a:bodyPr wrap="none" lIns="0" tIns="0" rIns="0" bIns="0" rtlCol="0" anchor="t"/>
          <a:lstStyle/>
          <a:p>
            <a:pPr marL="0" indent="0" algn="ctr">
              <a:lnSpc>
                <a:spcPts val="2600"/>
              </a:lnSpc>
              <a:buNone/>
            </a:pPr>
            <a:r>
              <a:rPr lang="en-US" sz="3200" b="1" kern="0" spc="-64" dirty="0">
                <a:solidFill>
                  <a:srgbClr val="124E73"/>
                </a:solidFill>
                <a:latin typeface="Montserrat Medium" panose="00000600000000000000" pitchFamily="2" charset="0"/>
                <a:ea typeface="MuseoModerno Bold" pitchFamily="34" charset="-122"/>
                <a:cs typeface="MuseoModerno Bold" pitchFamily="34" charset="-120"/>
              </a:rPr>
              <a:t>III. Kiểm tra và bảo trì an toàn</a:t>
            </a:r>
            <a:endParaRPr lang="en-US" sz="3200" dirty="0"/>
          </a:p>
        </p:txBody>
      </p:sp>
      <p:pic>
        <p:nvPicPr>
          <p:cNvPr id="3" name="Image 0" descr="preencoded.png"/>
          <p:cNvPicPr>
            <a:picLocks noChangeAspect="1"/>
          </p:cNvPicPr>
          <p:nvPr/>
        </p:nvPicPr>
        <p:blipFill>
          <a:blip r:embed="rId3"/>
          <a:stretch>
            <a:fillRect/>
          </a:stretch>
        </p:blipFill>
        <p:spPr>
          <a:xfrm>
            <a:off x="4802624" y="1323142"/>
            <a:ext cx="5025033" cy="2791658"/>
          </a:xfrm>
          <a:prstGeom prst="rect">
            <a:avLst/>
          </a:prstGeom>
        </p:spPr>
      </p:pic>
      <p:sp>
        <p:nvSpPr>
          <p:cNvPr id="4" name="Text 1"/>
          <p:cNvSpPr/>
          <p:nvPr/>
        </p:nvSpPr>
        <p:spPr>
          <a:xfrm>
            <a:off x="628055" y="4025265"/>
            <a:ext cx="13374291" cy="287060"/>
          </a:xfrm>
          <a:prstGeom prst="rect">
            <a:avLst/>
          </a:prstGeom>
          <a:noFill/>
          <a:ln/>
        </p:spPr>
        <p:txBody>
          <a:bodyPr wrap="none" lIns="0" tIns="0" rIns="0" bIns="0" rtlCol="0" anchor="t"/>
          <a:lstStyle/>
          <a:p>
            <a:pPr marL="0" indent="0" algn="ctr">
              <a:lnSpc>
                <a:spcPts val="2250"/>
              </a:lnSpc>
              <a:buNone/>
            </a:pPr>
            <a:endParaRPr lang="en-US" sz="1400" dirty="0"/>
          </a:p>
        </p:txBody>
      </p:sp>
      <p:pic>
        <p:nvPicPr>
          <p:cNvPr id="5" name="Image 1" descr="preencoded.png"/>
          <p:cNvPicPr>
            <a:picLocks noChangeAspect="1"/>
          </p:cNvPicPr>
          <p:nvPr/>
        </p:nvPicPr>
        <p:blipFill>
          <a:blip r:embed="rId4"/>
          <a:stretch>
            <a:fillRect/>
          </a:stretch>
        </p:blipFill>
        <p:spPr>
          <a:xfrm>
            <a:off x="628055" y="4514136"/>
            <a:ext cx="897255" cy="3222546"/>
          </a:xfrm>
          <a:prstGeom prst="rect">
            <a:avLst/>
          </a:prstGeom>
        </p:spPr>
      </p:pic>
      <p:sp>
        <p:nvSpPr>
          <p:cNvPr id="6" name="Text 2"/>
          <p:cNvSpPr/>
          <p:nvPr/>
        </p:nvSpPr>
        <p:spPr>
          <a:xfrm>
            <a:off x="1794510" y="4693563"/>
            <a:ext cx="3988594" cy="280392"/>
          </a:xfrm>
          <a:prstGeom prst="rect">
            <a:avLst/>
          </a:prstGeom>
          <a:noFill/>
          <a:ln/>
        </p:spPr>
        <p:txBody>
          <a:bodyPr wrap="none" lIns="0" tIns="0" rIns="0" bIns="0" rtlCol="0" anchor="t"/>
          <a:lstStyle/>
          <a:p>
            <a:pPr marL="0" indent="0">
              <a:lnSpc>
                <a:spcPts val="2200"/>
              </a:lnSpc>
              <a:buNone/>
            </a:pPr>
            <a:r>
              <a:rPr lang="en-US" sz="1750" b="1" kern="0" spc="-53" dirty="0">
                <a:solidFill>
                  <a:srgbClr val="2B4150"/>
                </a:solidFill>
                <a:latin typeface="Montserrat Medium" panose="00000600000000000000" pitchFamily="2" charset="0"/>
                <a:ea typeface="MuseoModerno Bold" pitchFamily="34" charset="-122"/>
                <a:cs typeface="MuseoModerno Bold" pitchFamily="34" charset="-120"/>
              </a:rPr>
              <a:t>A. Kiểm tra an toàn trước khi vận hành</a:t>
            </a:r>
            <a:endParaRPr lang="en-US" sz="1750" dirty="0"/>
          </a:p>
        </p:txBody>
      </p:sp>
      <p:sp>
        <p:nvSpPr>
          <p:cNvPr id="7" name="Text 3"/>
          <p:cNvSpPr/>
          <p:nvPr/>
        </p:nvSpPr>
        <p:spPr>
          <a:xfrm>
            <a:off x="1794510" y="5081588"/>
            <a:ext cx="12207835" cy="287060"/>
          </a:xfrm>
          <a:prstGeom prst="rect">
            <a:avLst/>
          </a:prstGeom>
          <a:noFill/>
          <a:ln/>
        </p:spPr>
        <p:txBody>
          <a:bodyPr wrap="none" lIns="0" tIns="0" rIns="0" bIns="0" rtlCol="0" anchor="t"/>
          <a:lstStyle/>
          <a:p>
            <a:pPr marL="0" indent="0">
              <a:lnSpc>
                <a:spcPts val="2250"/>
              </a:lnSpc>
              <a:buNone/>
            </a:pPr>
            <a:r>
              <a:rPr lang="en-US" sz="1400" b="1" u="sng" kern="0" spc="-28" dirty="0">
                <a:solidFill>
                  <a:srgbClr val="2B4150"/>
                </a:solidFill>
                <a:latin typeface="PT Serif" pitchFamily="34" charset="0"/>
                <a:ea typeface="PT Serif" pitchFamily="34" charset="-122"/>
                <a:cs typeface="PT Serif" pitchFamily="34" charset="-120"/>
              </a:rPr>
              <a:t>LƯU Ý:</a:t>
            </a:r>
            <a:r>
              <a:rPr lang="en-US" sz="1400" kern="0" spc="-28" dirty="0">
                <a:solidFill>
                  <a:srgbClr val="2B4150"/>
                </a:solidFill>
                <a:latin typeface="PT Serif" pitchFamily="34" charset="0"/>
                <a:ea typeface="PT Serif" pitchFamily="34" charset="-122"/>
                <a:cs typeface="PT Serif" pitchFamily="34" charset="-120"/>
              </a:rPr>
              <a:t> Trước khi kiểm tra cần sử dụng bảo hộ cá nhân: Găng tay, kính bảo hộ và giày chống trượt</a:t>
            </a:r>
            <a:endParaRPr lang="en-US" sz="1400" dirty="0"/>
          </a:p>
        </p:txBody>
      </p:sp>
      <p:sp>
        <p:nvSpPr>
          <p:cNvPr id="8" name="Text 4"/>
          <p:cNvSpPr/>
          <p:nvPr/>
        </p:nvSpPr>
        <p:spPr>
          <a:xfrm>
            <a:off x="1794510" y="5476280"/>
            <a:ext cx="12207835" cy="287060"/>
          </a:xfrm>
          <a:prstGeom prst="rect">
            <a:avLst/>
          </a:prstGeom>
          <a:noFill/>
          <a:ln/>
        </p:spPr>
        <p:txBody>
          <a:bodyPr wrap="none" lIns="0" tIns="0" rIns="0" bIns="0" rtlCol="0" anchor="t"/>
          <a:lstStyle/>
          <a:p>
            <a:pPr marL="0" indent="0">
              <a:lnSpc>
                <a:spcPts val="2250"/>
              </a:lnSpc>
              <a:buNone/>
            </a:pPr>
            <a:endParaRPr lang="en-US" sz="1400" dirty="0"/>
          </a:p>
        </p:txBody>
      </p:sp>
      <p:sp>
        <p:nvSpPr>
          <p:cNvPr id="9" name="Text 5"/>
          <p:cNvSpPr/>
          <p:nvPr/>
        </p:nvSpPr>
        <p:spPr>
          <a:xfrm>
            <a:off x="1794510" y="5870972"/>
            <a:ext cx="12207835" cy="287060"/>
          </a:xfrm>
          <a:prstGeom prst="rect">
            <a:avLst/>
          </a:prstGeom>
          <a:noFill/>
          <a:ln/>
        </p:spPr>
        <p:txBody>
          <a:bodyPr wrap="none" lIns="0" tIns="0" rIns="0" bIns="0" rtlCol="0" anchor="t"/>
          <a:lstStyle/>
          <a:p>
            <a:pPr marL="342900" indent="-342900" algn="l">
              <a:lnSpc>
                <a:spcPts val="2250"/>
              </a:lnSpc>
              <a:buSzPct val="100000"/>
              <a:buChar char="•"/>
            </a:pPr>
            <a:r>
              <a:rPr lang="en-US" sz="1400" b="1" kern="0" spc="-28" dirty="0">
                <a:solidFill>
                  <a:srgbClr val="2B4150"/>
                </a:solidFill>
                <a:latin typeface="PT Serif" pitchFamily="34" charset="0"/>
                <a:ea typeface="PT Serif" pitchFamily="34" charset="-122"/>
                <a:cs typeface="PT Serif" pitchFamily="34" charset="-120"/>
              </a:rPr>
              <a:t>Kiểm tra các bộ phận máy</a:t>
            </a:r>
            <a:r>
              <a:rPr lang="en-US" sz="1400" kern="0" spc="-28" dirty="0">
                <a:solidFill>
                  <a:srgbClr val="2B4150"/>
                </a:solidFill>
                <a:latin typeface="PT Serif" pitchFamily="34" charset="0"/>
                <a:ea typeface="PT Serif" pitchFamily="34" charset="-122"/>
                <a:cs typeface="PT Serif" pitchFamily="34" charset="-120"/>
              </a:rPr>
              <a:t>: Trục cuốn, bộ cấp liệu, hệ thống truyền động, vết nứt, mòn, rò rỉ dầu.</a:t>
            </a:r>
            <a:endParaRPr lang="en-US" sz="1400" dirty="0"/>
          </a:p>
        </p:txBody>
      </p:sp>
      <p:sp>
        <p:nvSpPr>
          <p:cNvPr id="10" name="Text 6"/>
          <p:cNvSpPr/>
          <p:nvPr/>
        </p:nvSpPr>
        <p:spPr>
          <a:xfrm>
            <a:off x="1794510" y="6220777"/>
            <a:ext cx="12207835" cy="287060"/>
          </a:xfrm>
          <a:prstGeom prst="rect">
            <a:avLst/>
          </a:prstGeom>
          <a:noFill/>
          <a:ln/>
        </p:spPr>
        <p:txBody>
          <a:bodyPr wrap="none" lIns="0" tIns="0" rIns="0" bIns="0" rtlCol="0" anchor="t"/>
          <a:lstStyle/>
          <a:p>
            <a:pPr marL="342900" indent="-342900" algn="l">
              <a:lnSpc>
                <a:spcPts val="2250"/>
              </a:lnSpc>
              <a:buSzPct val="100000"/>
              <a:buChar char="•"/>
            </a:pPr>
            <a:r>
              <a:rPr lang="en-US" sz="1400" b="1" kern="0" spc="-28" dirty="0">
                <a:solidFill>
                  <a:srgbClr val="2B4150"/>
                </a:solidFill>
                <a:latin typeface="PT Serif" pitchFamily="34" charset="0"/>
                <a:ea typeface="PT Serif" pitchFamily="34" charset="-122"/>
                <a:cs typeface="PT Serif" pitchFamily="34" charset="-120"/>
              </a:rPr>
              <a:t>Kiểm tra thiết bị bảo hộ cá nhân</a:t>
            </a:r>
            <a:r>
              <a:rPr lang="en-US" sz="1400" kern="0" spc="-28" dirty="0">
                <a:solidFill>
                  <a:srgbClr val="2B4150"/>
                </a:solidFill>
                <a:latin typeface="PT Serif" pitchFamily="34" charset="0"/>
                <a:ea typeface="PT Serif" pitchFamily="34" charset="-122"/>
                <a:cs typeface="PT Serif" pitchFamily="34" charset="-120"/>
              </a:rPr>
              <a:t>: Găng tay, kính bảo hộ, giày bảo hộ.</a:t>
            </a:r>
            <a:endParaRPr lang="en-US" sz="1400" dirty="0"/>
          </a:p>
        </p:txBody>
      </p:sp>
      <p:sp>
        <p:nvSpPr>
          <p:cNvPr id="11" name="Text 7"/>
          <p:cNvSpPr/>
          <p:nvPr/>
        </p:nvSpPr>
        <p:spPr>
          <a:xfrm>
            <a:off x="1794510" y="6570583"/>
            <a:ext cx="12207835" cy="287060"/>
          </a:xfrm>
          <a:prstGeom prst="rect">
            <a:avLst/>
          </a:prstGeom>
          <a:noFill/>
          <a:ln/>
        </p:spPr>
        <p:txBody>
          <a:bodyPr wrap="none" lIns="0" tIns="0" rIns="0" bIns="0" rtlCol="0" anchor="t"/>
          <a:lstStyle/>
          <a:p>
            <a:pPr marL="342900" indent="-342900" algn="l">
              <a:lnSpc>
                <a:spcPts val="2250"/>
              </a:lnSpc>
              <a:buSzPct val="100000"/>
              <a:buChar char="•"/>
            </a:pPr>
            <a:r>
              <a:rPr lang="en-US" sz="1400" b="1" kern="0" spc="-28" dirty="0">
                <a:solidFill>
                  <a:srgbClr val="2B4150"/>
                </a:solidFill>
                <a:latin typeface="PT Serif" pitchFamily="34" charset="0"/>
                <a:ea typeface="PT Serif" pitchFamily="34" charset="-122"/>
                <a:cs typeface="PT Serif" pitchFamily="34" charset="-120"/>
              </a:rPr>
              <a:t>Kiểm tra thiết bị cảnh báo</a:t>
            </a:r>
            <a:r>
              <a:rPr lang="en-US" sz="1400" kern="0" spc="-28" dirty="0">
                <a:solidFill>
                  <a:srgbClr val="2B4150"/>
                </a:solidFill>
                <a:latin typeface="PT Serif" pitchFamily="34" charset="0"/>
                <a:ea typeface="PT Serif" pitchFamily="34" charset="-122"/>
                <a:cs typeface="PT Serif" pitchFamily="34" charset="-120"/>
              </a:rPr>
              <a:t>: Đèn tín hiệu, còi.</a:t>
            </a:r>
            <a:endParaRPr lang="en-US" sz="1400" dirty="0"/>
          </a:p>
        </p:txBody>
      </p:sp>
      <p:sp>
        <p:nvSpPr>
          <p:cNvPr id="12" name="Text 8"/>
          <p:cNvSpPr/>
          <p:nvPr/>
        </p:nvSpPr>
        <p:spPr>
          <a:xfrm>
            <a:off x="1794510" y="6920389"/>
            <a:ext cx="12207835" cy="287060"/>
          </a:xfrm>
          <a:prstGeom prst="rect">
            <a:avLst/>
          </a:prstGeom>
          <a:noFill/>
          <a:ln/>
        </p:spPr>
        <p:txBody>
          <a:bodyPr wrap="none" lIns="0" tIns="0" rIns="0" bIns="0" rtlCol="0" anchor="t"/>
          <a:lstStyle/>
          <a:p>
            <a:pPr marL="342900" indent="-342900" algn="l">
              <a:lnSpc>
                <a:spcPts val="2250"/>
              </a:lnSpc>
              <a:buSzPct val="100000"/>
              <a:buChar char="•"/>
            </a:pPr>
            <a:r>
              <a:rPr lang="en-US" sz="1400" b="1" kern="0" spc="-28" dirty="0">
                <a:solidFill>
                  <a:srgbClr val="2B4150"/>
                </a:solidFill>
                <a:latin typeface="PT Serif" pitchFamily="34" charset="0"/>
                <a:ea typeface="PT Serif" pitchFamily="34" charset="-122"/>
                <a:cs typeface="PT Serif" pitchFamily="34" charset="-120"/>
              </a:rPr>
              <a:t>Kiểm tra hệ thống điện</a:t>
            </a:r>
            <a:r>
              <a:rPr lang="en-US" sz="1400" kern="0" spc="-28" dirty="0">
                <a:solidFill>
                  <a:srgbClr val="2B4150"/>
                </a:solidFill>
                <a:latin typeface="PT Serif" pitchFamily="34" charset="0"/>
                <a:ea typeface="PT Serif" pitchFamily="34" charset="-122"/>
                <a:cs typeface="PT Serif" pitchFamily="34" charset="-120"/>
              </a:rPr>
              <a:t>: Dây điện hở, mối nối lỏng lẻo.</a:t>
            </a:r>
            <a:endParaRPr lang="en-US" sz="1400" dirty="0"/>
          </a:p>
        </p:txBody>
      </p:sp>
      <p:sp>
        <p:nvSpPr>
          <p:cNvPr id="13" name="Text 9"/>
          <p:cNvSpPr/>
          <p:nvPr/>
        </p:nvSpPr>
        <p:spPr>
          <a:xfrm>
            <a:off x="1794510" y="7270194"/>
            <a:ext cx="12207835" cy="287060"/>
          </a:xfrm>
          <a:prstGeom prst="rect">
            <a:avLst/>
          </a:prstGeom>
          <a:noFill/>
          <a:ln/>
        </p:spPr>
        <p:txBody>
          <a:bodyPr wrap="none" lIns="0" tIns="0" rIns="0" bIns="0" rtlCol="0" anchor="t"/>
          <a:lstStyle/>
          <a:p>
            <a:pPr marL="342900" indent="-342900" algn="l">
              <a:lnSpc>
                <a:spcPts val="2250"/>
              </a:lnSpc>
              <a:buSzPct val="100000"/>
              <a:buChar char="•"/>
            </a:pPr>
            <a:r>
              <a:rPr lang="en-US" sz="1400" b="1" kern="0" spc="-28" dirty="0">
                <a:solidFill>
                  <a:srgbClr val="2B4150"/>
                </a:solidFill>
                <a:latin typeface="PT Serif" pitchFamily="34" charset="0"/>
                <a:ea typeface="PT Serif" pitchFamily="34" charset="-122"/>
                <a:cs typeface="PT Serif" pitchFamily="34" charset="-120"/>
              </a:rPr>
              <a:t>Kết quả</a:t>
            </a:r>
            <a:r>
              <a:rPr lang="en-US" sz="1400" kern="0" spc="-28" dirty="0">
                <a:solidFill>
                  <a:srgbClr val="2B4150"/>
                </a:solidFill>
                <a:latin typeface="PT Serif" pitchFamily="34" charset="0"/>
                <a:ea typeface="PT Serif" pitchFamily="34" charset="-122"/>
                <a:cs typeface="PT Serif" pitchFamily="34" charset="-120"/>
              </a:rPr>
              <a:t>: Đảm bảo an toàn, bảo vệ sức khỏe và nâng cao hiệu suất sản xuất.</a:t>
            </a:r>
            <a:endParaRPr lang="en-US" sz="1400" dirty="0"/>
          </a:p>
        </p:txBody>
      </p:sp>
      <p:sp>
        <p:nvSpPr>
          <p:cNvPr id="16" name="Rectangle 15">
            <a:extLst>
              <a:ext uri="{FF2B5EF4-FFF2-40B4-BE49-F238E27FC236}">
                <a16:creationId xmlns:a16="http://schemas.microsoft.com/office/drawing/2014/main" id="{7AE84652-C406-D3DE-D7D0-E9A1828620ED}"/>
              </a:ext>
            </a:extLst>
          </p:cNvPr>
          <p:cNvSpPr/>
          <p:nvPr/>
        </p:nvSpPr>
        <p:spPr>
          <a:xfrm>
            <a:off x="855618" y="5013763"/>
            <a:ext cx="442128" cy="2207771"/>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2F6917C7-BE69-C089-075D-8112200C44A3}"/>
              </a:ext>
            </a:extLst>
          </p:cNvPr>
          <p:cNvPicPr>
            <a:picLocks noChangeAspect="1"/>
          </p:cNvPicPr>
          <p:nvPr/>
        </p:nvPicPr>
        <p:blipFill>
          <a:blip r:embed="rId5"/>
          <a:stretch>
            <a:fillRect/>
          </a:stretch>
        </p:blipFill>
        <p:spPr>
          <a:xfrm>
            <a:off x="12178601" y="7467951"/>
            <a:ext cx="2269093" cy="70263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88785" y="3135153"/>
            <a:ext cx="3090505" cy="2143601"/>
          </a:xfrm>
          <a:prstGeom prst="rect">
            <a:avLst/>
          </a:prstGeom>
        </p:spPr>
      </p:pic>
      <p:pic>
        <p:nvPicPr>
          <p:cNvPr id="3" name="Image 1" descr="preencoded.png"/>
          <p:cNvPicPr>
            <a:picLocks noChangeAspect="1"/>
          </p:cNvPicPr>
          <p:nvPr/>
        </p:nvPicPr>
        <p:blipFill>
          <a:blip r:embed="rId4"/>
          <a:stretch>
            <a:fillRect/>
          </a:stretch>
        </p:blipFill>
        <p:spPr>
          <a:xfrm>
            <a:off x="3064718" y="2049542"/>
            <a:ext cx="788099" cy="4584144"/>
          </a:xfrm>
          <a:prstGeom prst="rect">
            <a:avLst/>
          </a:prstGeom>
        </p:spPr>
      </p:pic>
      <p:sp>
        <p:nvSpPr>
          <p:cNvPr id="4" name="Text 0"/>
          <p:cNvSpPr/>
          <p:nvPr/>
        </p:nvSpPr>
        <p:spPr>
          <a:xfrm>
            <a:off x="4317886" y="2197061"/>
            <a:ext cx="2835235"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B. Hướng dẫn bảo trì</a:t>
            </a:r>
            <a:endParaRPr lang="en-US" sz="2200" dirty="0"/>
          </a:p>
        </p:txBody>
      </p:sp>
      <p:sp>
        <p:nvSpPr>
          <p:cNvPr id="5" name="Text 1"/>
          <p:cNvSpPr/>
          <p:nvPr/>
        </p:nvSpPr>
        <p:spPr>
          <a:xfrm>
            <a:off x="4317886" y="2687479"/>
            <a:ext cx="7910989"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6" name="Text 2"/>
          <p:cNvSpPr/>
          <p:nvPr/>
        </p:nvSpPr>
        <p:spPr>
          <a:xfrm>
            <a:off x="4063908" y="3139562"/>
            <a:ext cx="1043586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bộ phận chuyển động</a:t>
            </a:r>
            <a:r>
              <a:rPr lang="en-US" sz="1750" kern="0" spc="-36" dirty="0">
                <a:solidFill>
                  <a:srgbClr val="2B4150"/>
                </a:solidFill>
                <a:latin typeface="PT Serif" pitchFamily="34" charset="0"/>
                <a:ea typeface="PT Serif" pitchFamily="34" charset="-122"/>
                <a:cs typeface="PT Serif" pitchFamily="34" charset="-120"/>
              </a:rPr>
              <a:t>: Trục cuốn, bộ cấp liệu, kiểm tra mòn hoặc hư hỏng, bôi trơn định kỳ để giảm ma sát và cải thiện hiệu suất.</a:t>
            </a:r>
            <a:endParaRPr lang="en-US" sz="1750" dirty="0"/>
          </a:p>
        </p:txBody>
      </p:sp>
      <p:sp>
        <p:nvSpPr>
          <p:cNvPr id="7" name="Text 3"/>
          <p:cNvSpPr/>
          <p:nvPr/>
        </p:nvSpPr>
        <p:spPr>
          <a:xfrm>
            <a:off x="4063908" y="4034756"/>
            <a:ext cx="1043586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hệ thống điện</a:t>
            </a:r>
            <a:r>
              <a:rPr lang="en-US" sz="1750" kern="0" spc="-36" dirty="0">
                <a:solidFill>
                  <a:srgbClr val="2B4150"/>
                </a:solidFill>
                <a:latin typeface="PT Serif" pitchFamily="34" charset="0"/>
                <a:ea typeface="PT Serif" pitchFamily="34" charset="-122"/>
                <a:cs typeface="PT Serif" pitchFamily="34" charset="-120"/>
              </a:rPr>
              <a:t>: Kiểm tra dây điện, kết nối, thiết bị điện để đảm bảo an toàn, sửa chữa ngay nếu có dấu hiệu bất thường.</a:t>
            </a:r>
            <a:endParaRPr lang="en-US" sz="1750" dirty="0"/>
          </a:p>
        </p:txBody>
      </p:sp>
      <p:sp>
        <p:nvSpPr>
          <p:cNvPr id="8" name="Text 4"/>
          <p:cNvSpPr/>
          <p:nvPr/>
        </p:nvSpPr>
        <p:spPr>
          <a:xfrm>
            <a:off x="4063908" y="5007687"/>
            <a:ext cx="1043586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Làm sạch máy</a:t>
            </a:r>
            <a:r>
              <a:rPr lang="en-US" sz="1750" kern="0" spc="-36" dirty="0">
                <a:solidFill>
                  <a:srgbClr val="2B4150"/>
                </a:solidFill>
                <a:latin typeface="PT Serif" pitchFamily="34" charset="0"/>
                <a:ea typeface="PT Serif" pitchFamily="34" charset="-122"/>
                <a:cs typeface="PT Serif" pitchFamily="34" charset="-120"/>
              </a:rPr>
              <a:t>: Vệ sinh máy để loại bỏ giấy vụn, bụi bẩn, giúp máy hoạt động hiệu quả và kéo dài tuổi thọ.</a:t>
            </a:r>
            <a:endParaRPr lang="en-US" sz="1750" dirty="0"/>
          </a:p>
        </p:txBody>
      </p:sp>
      <p:sp>
        <p:nvSpPr>
          <p:cNvPr id="9" name="Text 5"/>
          <p:cNvSpPr/>
          <p:nvPr/>
        </p:nvSpPr>
        <p:spPr>
          <a:xfrm>
            <a:off x="4063908" y="5601772"/>
            <a:ext cx="1043586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Ghi chép bảo trì</a:t>
            </a:r>
            <a:r>
              <a:rPr lang="en-US" sz="1750" kern="0" spc="-36" dirty="0">
                <a:solidFill>
                  <a:srgbClr val="2B4150"/>
                </a:solidFill>
                <a:latin typeface="PT Serif" pitchFamily="34" charset="0"/>
                <a:ea typeface="PT Serif" pitchFamily="34" charset="-122"/>
                <a:cs typeface="PT Serif" pitchFamily="34" charset="-120"/>
              </a:rPr>
              <a:t>: Theo dõi các công việc bảo trì để phát hiện xu hướng sự cố và tình trạng máy.</a:t>
            </a:r>
            <a:endParaRPr lang="en-US" sz="1750" dirty="0"/>
          </a:p>
        </p:txBody>
      </p:sp>
      <p:sp>
        <p:nvSpPr>
          <p:cNvPr id="10" name="Rectangle 9">
            <a:extLst>
              <a:ext uri="{FF2B5EF4-FFF2-40B4-BE49-F238E27FC236}">
                <a16:creationId xmlns:a16="http://schemas.microsoft.com/office/drawing/2014/main" id="{257FF354-DBF3-1CFF-FE33-699DEB91A8D7}"/>
              </a:ext>
            </a:extLst>
          </p:cNvPr>
          <p:cNvSpPr/>
          <p:nvPr/>
        </p:nvSpPr>
        <p:spPr>
          <a:xfrm>
            <a:off x="3410689" y="3394001"/>
            <a:ext cx="307248" cy="2207771"/>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AB7089E4-1224-12B2-D8CC-6C360400C5DA}"/>
              </a:ext>
            </a:extLst>
          </p:cNvPr>
          <p:cNvPicPr>
            <a:picLocks noChangeAspect="1"/>
          </p:cNvPicPr>
          <p:nvPr/>
        </p:nvPicPr>
        <p:blipFill>
          <a:blip r:embed="rId5"/>
          <a:stretch>
            <a:fillRect/>
          </a:stretch>
        </p:blipFill>
        <p:spPr>
          <a:xfrm>
            <a:off x="12178601" y="7467951"/>
            <a:ext cx="2269093" cy="70263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9574"/>
          <a:stretch/>
        </p:blipFill>
        <p:spPr>
          <a:xfrm>
            <a:off x="10427701" y="2930129"/>
            <a:ext cx="3770536" cy="3671872"/>
          </a:xfrm>
          <a:prstGeom prst="rect">
            <a:avLst/>
          </a:prstGeom>
        </p:spPr>
      </p:pic>
      <p:sp>
        <p:nvSpPr>
          <p:cNvPr id="3" name="Text 0"/>
          <p:cNvSpPr/>
          <p:nvPr/>
        </p:nvSpPr>
        <p:spPr>
          <a:xfrm>
            <a:off x="3239214" y="576382"/>
            <a:ext cx="4494252" cy="391835"/>
          </a:xfrm>
          <a:prstGeom prst="rect">
            <a:avLst/>
          </a:prstGeom>
          <a:noFill/>
          <a:ln/>
        </p:spPr>
        <p:txBody>
          <a:bodyPr wrap="none" lIns="0" tIns="0" rIns="0" bIns="0" rtlCol="0" anchor="t"/>
          <a:lstStyle/>
          <a:p>
            <a:pPr marL="0" indent="0" algn="ctr">
              <a:lnSpc>
                <a:spcPts val="3050"/>
              </a:lnSpc>
              <a:buNone/>
            </a:pPr>
            <a:r>
              <a:rPr lang="en-US" sz="2450" b="1" kern="0" spc="-74" dirty="0">
                <a:solidFill>
                  <a:srgbClr val="124E73"/>
                </a:solidFill>
                <a:latin typeface="Montserrat Medium" panose="00000600000000000000" pitchFamily="2" charset="0"/>
                <a:ea typeface="MuseoModerno Bold" pitchFamily="34" charset="-122"/>
                <a:cs typeface="MuseoModerno Bold" pitchFamily="34" charset="-120"/>
              </a:rPr>
              <a:t>IV. Quy trình vận hành an toàn</a:t>
            </a:r>
            <a:endParaRPr lang="en-US" sz="2450" dirty="0"/>
          </a:p>
        </p:txBody>
      </p:sp>
      <p:sp>
        <p:nvSpPr>
          <p:cNvPr id="4" name="Text 1"/>
          <p:cNvSpPr/>
          <p:nvPr/>
        </p:nvSpPr>
        <p:spPr>
          <a:xfrm>
            <a:off x="731520" y="1373089"/>
            <a:ext cx="5636776" cy="326469"/>
          </a:xfrm>
          <a:prstGeom prst="rect">
            <a:avLst/>
          </a:prstGeom>
          <a:noFill/>
          <a:ln/>
        </p:spPr>
        <p:txBody>
          <a:bodyPr wrap="none" lIns="0" tIns="0" rIns="0" bIns="0" rtlCol="0" anchor="t"/>
          <a:lstStyle/>
          <a:p>
            <a:pPr marL="0" indent="0">
              <a:lnSpc>
                <a:spcPts val="2550"/>
              </a:lnSpc>
              <a:buNone/>
            </a:pPr>
            <a:r>
              <a:rPr lang="en-US" sz="2050" b="1" kern="0" spc="-62" dirty="0">
                <a:solidFill>
                  <a:srgbClr val="124E73"/>
                </a:solidFill>
                <a:latin typeface="Montserrat Medium" panose="00000600000000000000" pitchFamily="2" charset="0"/>
                <a:ea typeface="MuseoModerno Bold" pitchFamily="34" charset="-122"/>
                <a:cs typeface="MuseoModerno Bold" pitchFamily="34" charset="-120"/>
              </a:rPr>
              <a:t>A. Hướng dẫn từng bước về quy trình vận hành</a:t>
            </a:r>
            <a:endParaRPr lang="en-US" sz="2050" dirty="0"/>
          </a:p>
        </p:txBody>
      </p:sp>
      <p:sp>
        <p:nvSpPr>
          <p:cNvPr id="5" name="Text 2"/>
          <p:cNvSpPr/>
          <p:nvPr/>
        </p:nvSpPr>
        <p:spPr>
          <a:xfrm>
            <a:off x="731520" y="1817132"/>
            <a:ext cx="9509760" cy="334447"/>
          </a:xfrm>
          <a:prstGeom prst="rect">
            <a:avLst/>
          </a:prstGeom>
          <a:noFill/>
          <a:ln/>
        </p:spPr>
        <p:txBody>
          <a:bodyPr wrap="none" lIns="0" tIns="0" rIns="0" bIns="0" rtlCol="0" anchor="t"/>
          <a:lstStyle/>
          <a:p>
            <a:pPr marL="0" indent="0">
              <a:lnSpc>
                <a:spcPts val="2600"/>
              </a:lnSpc>
              <a:buNone/>
            </a:pPr>
            <a:endParaRPr lang="en-US" sz="1600" dirty="0"/>
          </a:p>
        </p:txBody>
      </p:sp>
      <p:sp>
        <p:nvSpPr>
          <p:cNvPr id="6" name="Shape 3"/>
          <p:cNvSpPr/>
          <p:nvPr/>
        </p:nvSpPr>
        <p:spPr>
          <a:xfrm>
            <a:off x="1033582" y="2386727"/>
            <a:ext cx="22860" cy="5266492"/>
          </a:xfrm>
          <a:prstGeom prst="roundRect">
            <a:avLst>
              <a:gd name="adj" fmla="val 384030"/>
            </a:avLst>
          </a:prstGeom>
          <a:solidFill>
            <a:srgbClr val="B9D0DE"/>
          </a:solidFill>
          <a:ln/>
        </p:spPr>
      </p:sp>
      <p:sp>
        <p:nvSpPr>
          <p:cNvPr id="7" name="Shape 4"/>
          <p:cNvSpPr/>
          <p:nvPr/>
        </p:nvSpPr>
        <p:spPr>
          <a:xfrm>
            <a:off x="809863" y="2621875"/>
            <a:ext cx="470297" cy="470297"/>
          </a:xfrm>
          <a:prstGeom prst="roundRect">
            <a:avLst>
              <a:gd name="adj" fmla="val 18667"/>
            </a:avLst>
          </a:prstGeom>
          <a:solidFill>
            <a:srgbClr val="124E73"/>
          </a:solidFill>
          <a:ln w="7620">
            <a:solidFill>
              <a:srgbClr val="2B678C"/>
            </a:solidFill>
            <a:prstDash val="solid"/>
          </a:ln>
        </p:spPr>
      </p:sp>
      <p:sp>
        <p:nvSpPr>
          <p:cNvPr id="8" name="Text 5"/>
          <p:cNvSpPr/>
          <p:nvPr/>
        </p:nvSpPr>
        <p:spPr>
          <a:xfrm>
            <a:off x="973693" y="2700218"/>
            <a:ext cx="142637" cy="313492"/>
          </a:xfrm>
          <a:prstGeom prst="rect">
            <a:avLst/>
          </a:prstGeom>
          <a:noFill/>
          <a:ln/>
        </p:spPr>
        <p:txBody>
          <a:bodyPr wrap="none" lIns="0" tIns="0" rIns="0" bIns="0" rtlCol="0" anchor="t"/>
          <a:lstStyle/>
          <a:p>
            <a:pPr marL="0" indent="0" algn="ctr">
              <a:lnSpc>
                <a:spcPts val="2450"/>
              </a:lnSpc>
              <a:buNone/>
            </a:pPr>
            <a:r>
              <a:rPr lang="en-US" sz="2450" b="1" kern="0" spc="-74" dirty="0">
                <a:solidFill>
                  <a:srgbClr val="FFFFFF"/>
                </a:solidFill>
                <a:latin typeface="Montserrat Medium" panose="00000600000000000000" pitchFamily="2" charset="0"/>
                <a:ea typeface="MuseoModerno Bold" pitchFamily="34" charset="-122"/>
                <a:cs typeface="MuseoModerno Bold" pitchFamily="34" charset="-120"/>
              </a:rPr>
              <a:t>1</a:t>
            </a:r>
            <a:endParaRPr lang="en-US" sz="2450" dirty="0"/>
          </a:p>
        </p:txBody>
      </p:sp>
      <p:sp>
        <p:nvSpPr>
          <p:cNvPr id="9" name="Text 6"/>
          <p:cNvSpPr/>
          <p:nvPr/>
        </p:nvSpPr>
        <p:spPr>
          <a:xfrm>
            <a:off x="1463040" y="2595682"/>
            <a:ext cx="8778240" cy="334447"/>
          </a:xfrm>
          <a:prstGeom prst="rect">
            <a:avLst/>
          </a:prstGeom>
          <a:noFill/>
          <a:ln/>
        </p:spPr>
        <p:txBody>
          <a:bodyPr wrap="none" lIns="0" tIns="0" rIns="0" bIns="0" rtlCol="0" anchor="t"/>
          <a:lstStyle/>
          <a:p>
            <a:pPr marL="0" indent="0" algn="l">
              <a:lnSpc>
                <a:spcPts val="2600"/>
              </a:lnSpc>
              <a:buNone/>
            </a:pPr>
            <a:r>
              <a:rPr lang="en-US" sz="1600" b="1" kern="0" spc="-33" dirty="0">
                <a:solidFill>
                  <a:srgbClr val="2B4150"/>
                </a:solidFill>
                <a:latin typeface="PT Serif" pitchFamily="34" charset="0"/>
                <a:ea typeface="PT Serif" pitchFamily="34" charset="-122"/>
                <a:cs typeface="PT Serif" pitchFamily="34" charset="-120"/>
              </a:rPr>
              <a:t>Chuẩn bị</a:t>
            </a:r>
            <a:r>
              <a:rPr lang="en-US" sz="1600" kern="0" spc="-33" dirty="0">
                <a:solidFill>
                  <a:srgbClr val="2B4150"/>
                </a:solidFill>
                <a:latin typeface="PT Serif" pitchFamily="34" charset="0"/>
                <a:ea typeface="PT Serif" pitchFamily="34" charset="-122"/>
                <a:cs typeface="PT Serif" pitchFamily="34" charset="-120"/>
              </a:rPr>
              <a:t>: Trang bị đầy đủ thiết bị bảo hộ cá nhân.</a:t>
            </a:r>
            <a:endParaRPr lang="en-US" sz="1600" dirty="0"/>
          </a:p>
        </p:txBody>
      </p:sp>
      <p:sp>
        <p:nvSpPr>
          <p:cNvPr id="10" name="Shape 7"/>
          <p:cNvSpPr/>
          <p:nvPr/>
        </p:nvSpPr>
        <p:spPr>
          <a:xfrm>
            <a:off x="809863" y="3583186"/>
            <a:ext cx="470297" cy="470297"/>
          </a:xfrm>
          <a:prstGeom prst="roundRect">
            <a:avLst>
              <a:gd name="adj" fmla="val 18667"/>
            </a:avLst>
          </a:prstGeom>
          <a:solidFill>
            <a:srgbClr val="124E73"/>
          </a:solidFill>
          <a:ln w="7620">
            <a:solidFill>
              <a:srgbClr val="2B678C"/>
            </a:solidFill>
            <a:prstDash val="solid"/>
          </a:ln>
        </p:spPr>
      </p:sp>
      <p:sp>
        <p:nvSpPr>
          <p:cNvPr id="11" name="Text 8"/>
          <p:cNvSpPr/>
          <p:nvPr/>
        </p:nvSpPr>
        <p:spPr>
          <a:xfrm>
            <a:off x="960715" y="3661529"/>
            <a:ext cx="168593" cy="313492"/>
          </a:xfrm>
          <a:prstGeom prst="rect">
            <a:avLst/>
          </a:prstGeom>
          <a:noFill/>
          <a:ln/>
        </p:spPr>
        <p:txBody>
          <a:bodyPr wrap="none" lIns="0" tIns="0" rIns="0" bIns="0" rtlCol="0" anchor="t"/>
          <a:lstStyle/>
          <a:p>
            <a:pPr marL="0" indent="0" algn="ctr">
              <a:lnSpc>
                <a:spcPts val="2450"/>
              </a:lnSpc>
              <a:buNone/>
            </a:pPr>
            <a:r>
              <a:rPr lang="en-US" sz="2450" b="1" kern="0" spc="-74" dirty="0">
                <a:solidFill>
                  <a:srgbClr val="FFFFFF"/>
                </a:solidFill>
                <a:latin typeface="Montserrat Medium" panose="00000600000000000000" pitchFamily="2" charset="0"/>
                <a:ea typeface="MuseoModerno Bold" pitchFamily="34" charset="-122"/>
                <a:cs typeface="MuseoModerno Bold" pitchFamily="34" charset="-120"/>
              </a:rPr>
              <a:t>2</a:t>
            </a:r>
            <a:endParaRPr lang="en-US" sz="2450" dirty="0"/>
          </a:p>
        </p:txBody>
      </p:sp>
      <p:sp>
        <p:nvSpPr>
          <p:cNvPr id="12" name="Text 9"/>
          <p:cNvSpPr/>
          <p:nvPr/>
        </p:nvSpPr>
        <p:spPr>
          <a:xfrm>
            <a:off x="1463040" y="3556992"/>
            <a:ext cx="8778240" cy="334447"/>
          </a:xfrm>
          <a:prstGeom prst="rect">
            <a:avLst/>
          </a:prstGeom>
          <a:noFill/>
          <a:ln/>
        </p:spPr>
        <p:txBody>
          <a:bodyPr wrap="none" lIns="0" tIns="0" rIns="0" bIns="0" rtlCol="0" anchor="t"/>
          <a:lstStyle/>
          <a:p>
            <a:pPr marL="0" indent="0" algn="l">
              <a:lnSpc>
                <a:spcPts val="2600"/>
              </a:lnSpc>
              <a:buNone/>
            </a:pPr>
            <a:r>
              <a:rPr lang="en-US" sz="1600" b="1" kern="0" spc="-33" dirty="0">
                <a:solidFill>
                  <a:srgbClr val="2B4150"/>
                </a:solidFill>
                <a:latin typeface="PT Serif" pitchFamily="34" charset="0"/>
                <a:ea typeface="PT Serif" pitchFamily="34" charset="-122"/>
                <a:cs typeface="PT Serif" pitchFamily="34" charset="-120"/>
              </a:rPr>
              <a:t>Kiểm tra an toàn</a:t>
            </a:r>
            <a:r>
              <a:rPr lang="en-US" sz="1600" kern="0" spc="-33" dirty="0">
                <a:solidFill>
                  <a:srgbClr val="2B4150"/>
                </a:solidFill>
                <a:latin typeface="PT Serif" pitchFamily="34" charset="0"/>
                <a:ea typeface="PT Serif" pitchFamily="34" charset="-122"/>
                <a:cs typeface="PT Serif" pitchFamily="34" charset="-120"/>
              </a:rPr>
              <a:t>: Kiểm tra các bộ phận máy, đảm bảo không hư hỏng.</a:t>
            </a:r>
            <a:endParaRPr lang="en-US" sz="1600" dirty="0"/>
          </a:p>
        </p:txBody>
      </p:sp>
      <p:sp>
        <p:nvSpPr>
          <p:cNvPr id="13" name="Shape 10"/>
          <p:cNvSpPr/>
          <p:nvPr/>
        </p:nvSpPr>
        <p:spPr>
          <a:xfrm>
            <a:off x="809863" y="4544497"/>
            <a:ext cx="470297" cy="470297"/>
          </a:xfrm>
          <a:prstGeom prst="roundRect">
            <a:avLst>
              <a:gd name="adj" fmla="val 18667"/>
            </a:avLst>
          </a:prstGeom>
          <a:solidFill>
            <a:srgbClr val="124E73"/>
          </a:solidFill>
          <a:ln w="7620">
            <a:solidFill>
              <a:srgbClr val="2B678C"/>
            </a:solidFill>
            <a:prstDash val="solid"/>
          </a:ln>
        </p:spPr>
      </p:sp>
      <p:sp>
        <p:nvSpPr>
          <p:cNvPr id="14" name="Text 11"/>
          <p:cNvSpPr/>
          <p:nvPr/>
        </p:nvSpPr>
        <p:spPr>
          <a:xfrm>
            <a:off x="960001" y="4622840"/>
            <a:ext cx="169902" cy="313492"/>
          </a:xfrm>
          <a:prstGeom prst="rect">
            <a:avLst/>
          </a:prstGeom>
          <a:noFill/>
          <a:ln/>
        </p:spPr>
        <p:txBody>
          <a:bodyPr wrap="none" lIns="0" tIns="0" rIns="0" bIns="0" rtlCol="0" anchor="t"/>
          <a:lstStyle/>
          <a:p>
            <a:pPr marL="0" indent="0" algn="ctr">
              <a:lnSpc>
                <a:spcPts val="2450"/>
              </a:lnSpc>
              <a:buNone/>
            </a:pPr>
            <a:r>
              <a:rPr lang="en-US" sz="2450" b="1" kern="0" spc="-74" dirty="0">
                <a:solidFill>
                  <a:srgbClr val="FFFFFF"/>
                </a:solidFill>
                <a:latin typeface="Montserrat Medium" panose="00000600000000000000" pitchFamily="2" charset="0"/>
                <a:ea typeface="MuseoModerno Bold" pitchFamily="34" charset="-122"/>
                <a:cs typeface="MuseoModerno Bold" pitchFamily="34" charset="-120"/>
              </a:rPr>
              <a:t>3</a:t>
            </a:r>
            <a:endParaRPr lang="en-US" sz="2450" dirty="0"/>
          </a:p>
        </p:txBody>
      </p:sp>
      <p:sp>
        <p:nvSpPr>
          <p:cNvPr id="15" name="Text 12"/>
          <p:cNvSpPr/>
          <p:nvPr/>
        </p:nvSpPr>
        <p:spPr>
          <a:xfrm>
            <a:off x="1463040" y="4518303"/>
            <a:ext cx="8778240" cy="334447"/>
          </a:xfrm>
          <a:prstGeom prst="rect">
            <a:avLst/>
          </a:prstGeom>
          <a:noFill/>
          <a:ln/>
        </p:spPr>
        <p:txBody>
          <a:bodyPr wrap="none" lIns="0" tIns="0" rIns="0" bIns="0" rtlCol="0" anchor="t"/>
          <a:lstStyle/>
          <a:p>
            <a:pPr marL="0" indent="0" algn="l">
              <a:lnSpc>
                <a:spcPts val="2600"/>
              </a:lnSpc>
              <a:buNone/>
            </a:pPr>
            <a:r>
              <a:rPr lang="en-US" sz="1600" b="1" kern="0" spc="-33" dirty="0">
                <a:solidFill>
                  <a:srgbClr val="2B4150"/>
                </a:solidFill>
                <a:latin typeface="PT Serif" pitchFamily="34" charset="0"/>
                <a:ea typeface="PT Serif" pitchFamily="34" charset="-122"/>
                <a:cs typeface="PT Serif" pitchFamily="34" charset="-120"/>
              </a:rPr>
              <a:t>Khởi động máy</a:t>
            </a:r>
            <a:r>
              <a:rPr lang="en-US" sz="1600" kern="0" spc="-33" dirty="0">
                <a:solidFill>
                  <a:srgbClr val="2B4150"/>
                </a:solidFill>
                <a:latin typeface="PT Serif" pitchFamily="34" charset="0"/>
                <a:ea typeface="PT Serif" pitchFamily="34" charset="-122"/>
                <a:cs typeface="PT Serif" pitchFamily="34" charset="-120"/>
              </a:rPr>
              <a:t>: Bật công tắc nguồn, theo dõi đèn báo.</a:t>
            </a:r>
            <a:endParaRPr lang="en-US" sz="1600" dirty="0"/>
          </a:p>
        </p:txBody>
      </p:sp>
      <p:sp>
        <p:nvSpPr>
          <p:cNvPr id="16" name="Shape 13"/>
          <p:cNvSpPr/>
          <p:nvPr/>
        </p:nvSpPr>
        <p:spPr>
          <a:xfrm>
            <a:off x="809863" y="5505807"/>
            <a:ext cx="470297" cy="470297"/>
          </a:xfrm>
          <a:prstGeom prst="roundRect">
            <a:avLst>
              <a:gd name="adj" fmla="val 18667"/>
            </a:avLst>
          </a:prstGeom>
          <a:solidFill>
            <a:srgbClr val="124E73"/>
          </a:solidFill>
          <a:ln w="7620">
            <a:solidFill>
              <a:srgbClr val="2B678C"/>
            </a:solidFill>
            <a:prstDash val="solid"/>
          </a:ln>
        </p:spPr>
      </p:sp>
      <p:sp>
        <p:nvSpPr>
          <p:cNvPr id="17" name="Text 14"/>
          <p:cNvSpPr/>
          <p:nvPr/>
        </p:nvSpPr>
        <p:spPr>
          <a:xfrm>
            <a:off x="947142" y="5584150"/>
            <a:ext cx="195620" cy="313492"/>
          </a:xfrm>
          <a:prstGeom prst="rect">
            <a:avLst/>
          </a:prstGeom>
          <a:noFill/>
          <a:ln/>
        </p:spPr>
        <p:txBody>
          <a:bodyPr wrap="none" lIns="0" tIns="0" rIns="0" bIns="0" rtlCol="0" anchor="t"/>
          <a:lstStyle/>
          <a:p>
            <a:pPr marL="0" indent="0" algn="ctr">
              <a:lnSpc>
                <a:spcPts val="2450"/>
              </a:lnSpc>
              <a:buNone/>
            </a:pPr>
            <a:r>
              <a:rPr lang="en-US" sz="2450" b="1" kern="0" spc="-74" dirty="0">
                <a:solidFill>
                  <a:srgbClr val="FFFFFF"/>
                </a:solidFill>
                <a:latin typeface="Montserrat Medium" panose="00000600000000000000" pitchFamily="2" charset="0"/>
                <a:ea typeface="MuseoModerno Bold" pitchFamily="34" charset="-122"/>
                <a:cs typeface="MuseoModerno Bold" pitchFamily="34" charset="-120"/>
              </a:rPr>
              <a:t>4</a:t>
            </a:r>
            <a:endParaRPr lang="en-US" sz="2450" dirty="0"/>
          </a:p>
        </p:txBody>
      </p:sp>
      <p:sp>
        <p:nvSpPr>
          <p:cNvPr id="18" name="Text 15"/>
          <p:cNvSpPr/>
          <p:nvPr/>
        </p:nvSpPr>
        <p:spPr>
          <a:xfrm>
            <a:off x="1463040" y="5479613"/>
            <a:ext cx="8778240" cy="668893"/>
          </a:xfrm>
          <a:prstGeom prst="rect">
            <a:avLst/>
          </a:prstGeom>
          <a:noFill/>
          <a:ln/>
        </p:spPr>
        <p:txBody>
          <a:bodyPr wrap="square" lIns="0" tIns="0" rIns="0" bIns="0" rtlCol="0" anchor="t"/>
          <a:lstStyle/>
          <a:p>
            <a:pPr marL="0" indent="0" algn="l">
              <a:lnSpc>
                <a:spcPts val="2600"/>
              </a:lnSpc>
              <a:buNone/>
            </a:pPr>
            <a:r>
              <a:rPr lang="en-US" sz="1600" b="1" kern="0" spc="-33" dirty="0">
                <a:solidFill>
                  <a:srgbClr val="2B4150"/>
                </a:solidFill>
                <a:latin typeface="PT Serif" pitchFamily="34" charset="0"/>
                <a:ea typeface="PT Serif" pitchFamily="34" charset="-122"/>
                <a:cs typeface="PT Serif" pitchFamily="34" charset="-120"/>
              </a:rPr>
              <a:t>Theo dõi vận hành</a:t>
            </a:r>
            <a:r>
              <a:rPr lang="en-US" sz="1600" kern="0" spc="-33" dirty="0">
                <a:solidFill>
                  <a:srgbClr val="2B4150"/>
                </a:solidFill>
                <a:latin typeface="PT Serif" pitchFamily="34" charset="0"/>
                <a:ea typeface="PT Serif" pitchFamily="34" charset="-122"/>
                <a:cs typeface="PT Serif" pitchFamily="34" charset="-120"/>
              </a:rPr>
              <a:t>: Kiểm tra tình trạng máy, dừng ngay khi phát hiện vấn đề, điều chỉnh thông số khi cần thiết.</a:t>
            </a:r>
            <a:endParaRPr lang="en-US" sz="1600" dirty="0"/>
          </a:p>
        </p:txBody>
      </p:sp>
      <p:sp>
        <p:nvSpPr>
          <p:cNvPr id="19" name="Shape 16"/>
          <p:cNvSpPr/>
          <p:nvPr/>
        </p:nvSpPr>
        <p:spPr>
          <a:xfrm>
            <a:off x="809863" y="6629161"/>
            <a:ext cx="470297" cy="470297"/>
          </a:xfrm>
          <a:prstGeom prst="roundRect">
            <a:avLst>
              <a:gd name="adj" fmla="val 18667"/>
            </a:avLst>
          </a:prstGeom>
          <a:solidFill>
            <a:srgbClr val="124E73"/>
          </a:solidFill>
          <a:ln w="7620">
            <a:solidFill>
              <a:srgbClr val="2B678C"/>
            </a:solidFill>
            <a:prstDash val="solid"/>
          </a:ln>
        </p:spPr>
      </p:sp>
      <p:sp>
        <p:nvSpPr>
          <p:cNvPr id="20" name="Text 17"/>
          <p:cNvSpPr/>
          <p:nvPr/>
        </p:nvSpPr>
        <p:spPr>
          <a:xfrm>
            <a:off x="961787" y="6707505"/>
            <a:ext cx="166449" cy="313492"/>
          </a:xfrm>
          <a:prstGeom prst="rect">
            <a:avLst/>
          </a:prstGeom>
          <a:noFill/>
          <a:ln/>
        </p:spPr>
        <p:txBody>
          <a:bodyPr wrap="none" lIns="0" tIns="0" rIns="0" bIns="0" rtlCol="0" anchor="t"/>
          <a:lstStyle/>
          <a:p>
            <a:pPr marL="0" indent="0" algn="ctr">
              <a:lnSpc>
                <a:spcPts val="2450"/>
              </a:lnSpc>
              <a:buNone/>
            </a:pPr>
            <a:r>
              <a:rPr lang="en-US" sz="2450" b="1" kern="0" spc="-74" dirty="0">
                <a:solidFill>
                  <a:srgbClr val="FFFFFF"/>
                </a:solidFill>
                <a:latin typeface="Montserrat Medium" panose="00000600000000000000" pitchFamily="2" charset="0"/>
                <a:ea typeface="MuseoModerno Bold" pitchFamily="34" charset="-122"/>
                <a:cs typeface="MuseoModerno Bold" pitchFamily="34" charset="-120"/>
              </a:rPr>
              <a:t>5</a:t>
            </a:r>
            <a:endParaRPr lang="en-US" sz="2450" dirty="0"/>
          </a:p>
        </p:txBody>
      </p:sp>
      <p:sp>
        <p:nvSpPr>
          <p:cNvPr id="21" name="Text 18"/>
          <p:cNvSpPr/>
          <p:nvPr/>
        </p:nvSpPr>
        <p:spPr>
          <a:xfrm>
            <a:off x="1463040" y="6602968"/>
            <a:ext cx="8778240" cy="668893"/>
          </a:xfrm>
          <a:prstGeom prst="rect">
            <a:avLst/>
          </a:prstGeom>
          <a:noFill/>
          <a:ln/>
        </p:spPr>
        <p:txBody>
          <a:bodyPr wrap="square" lIns="0" tIns="0" rIns="0" bIns="0" rtlCol="0" anchor="t"/>
          <a:lstStyle/>
          <a:p>
            <a:pPr marL="0" indent="0" algn="l">
              <a:lnSpc>
                <a:spcPts val="2600"/>
              </a:lnSpc>
              <a:buNone/>
            </a:pPr>
            <a:r>
              <a:rPr lang="en-US" sz="1600" b="1" kern="0" spc="-33" dirty="0">
                <a:solidFill>
                  <a:srgbClr val="2B4150"/>
                </a:solidFill>
                <a:latin typeface="PT Serif" pitchFamily="34" charset="0"/>
                <a:ea typeface="PT Serif" pitchFamily="34" charset="-122"/>
                <a:cs typeface="PT Serif" pitchFamily="34" charset="-120"/>
              </a:rPr>
              <a:t>Tắt máy và kiểm tra hàng ngày:</a:t>
            </a:r>
            <a:r>
              <a:rPr lang="en-US" sz="1600" kern="0" spc="-33" dirty="0">
                <a:solidFill>
                  <a:srgbClr val="2B4150"/>
                </a:solidFill>
                <a:latin typeface="PT Serif" pitchFamily="34" charset="0"/>
                <a:ea typeface="PT Serif" pitchFamily="34" charset="-122"/>
                <a:cs typeface="PT Serif" pitchFamily="34" charset="-120"/>
              </a:rPr>
              <a:t> Tắt máy đúng quy trình và thực hiện bảo trì để đảm bảo máy luôn trong trạng thái tốt.</a:t>
            </a:r>
            <a:endParaRPr lang="en-US" sz="1600" dirty="0"/>
          </a:p>
        </p:txBody>
      </p:sp>
      <p:pic>
        <p:nvPicPr>
          <p:cNvPr id="22" name="Picture 21">
            <a:extLst>
              <a:ext uri="{FF2B5EF4-FFF2-40B4-BE49-F238E27FC236}">
                <a16:creationId xmlns:a16="http://schemas.microsoft.com/office/drawing/2014/main" id="{1209C310-BD8D-669E-6FB7-DE60D5AF741D}"/>
              </a:ext>
            </a:extLst>
          </p:cNvPr>
          <p:cNvPicPr>
            <a:picLocks noChangeAspect="1"/>
          </p:cNvPicPr>
          <p:nvPr/>
        </p:nvPicPr>
        <p:blipFill>
          <a:blip r:embed="rId4"/>
          <a:stretch>
            <a:fillRect/>
          </a:stretch>
        </p:blipFill>
        <p:spPr>
          <a:xfrm>
            <a:off x="12178601" y="7467951"/>
            <a:ext cx="2269093" cy="70263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695146" y="3219785"/>
            <a:ext cx="3152061" cy="2641163"/>
          </a:xfrm>
          <a:prstGeom prst="rect">
            <a:avLst/>
          </a:prstGeom>
        </p:spPr>
      </p:pic>
      <p:sp>
        <p:nvSpPr>
          <p:cNvPr id="3" name="Text 0"/>
          <p:cNvSpPr/>
          <p:nvPr/>
        </p:nvSpPr>
        <p:spPr>
          <a:xfrm>
            <a:off x="707469" y="556855"/>
            <a:ext cx="6438781" cy="315754"/>
          </a:xfrm>
          <a:prstGeom prst="rect">
            <a:avLst/>
          </a:prstGeom>
          <a:noFill/>
          <a:ln/>
        </p:spPr>
        <p:txBody>
          <a:bodyPr wrap="none" lIns="0" tIns="0" rIns="0" bIns="0" rtlCol="0" anchor="t"/>
          <a:lstStyle/>
          <a:p>
            <a:pPr marL="0" indent="0">
              <a:lnSpc>
                <a:spcPts val="2450"/>
              </a:lnSpc>
              <a:buNone/>
            </a:pPr>
            <a:r>
              <a:rPr lang="en-US" sz="2400" b="1" kern="0" spc="-60" dirty="0">
                <a:solidFill>
                  <a:srgbClr val="124E73"/>
                </a:solidFill>
                <a:latin typeface="Montserrat Medium" panose="00000600000000000000" pitchFamily="2" charset="0"/>
                <a:ea typeface="MuseoModerno Bold" pitchFamily="34" charset="-122"/>
                <a:cs typeface="MuseoModerno Bold" pitchFamily="34" charset="-120"/>
              </a:rPr>
              <a:t>B. Các biện pháp xử lý khẩn cấp và cơ chế ứng phó sự cố</a:t>
            </a:r>
            <a:endParaRPr lang="en-US" sz="2400" dirty="0"/>
          </a:p>
        </p:txBody>
      </p:sp>
      <p:sp>
        <p:nvSpPr>
          <p:cNvPr id="4" name="Text 1"/>
          <p:cNvSpPr/>
          <p:nvPr/>
        </p:nvSpPr>
        <p:spPr>
          <a:xfrm>
            <a:off x="707469" y="1100018"/>
            <a:ext cx="9557861" cy="323374"/>
          </a:xfrm>
          <a:prstGeom prst="rect">
            <a:avLst/>
          </a:prstGeom>
          <a:noFill/>
          <a:ln/>
        </p:spPr>
        <p:txBody>
          <a:bodyPr wrap="none" lIns="0" tIns="0" rIns="0" bIns="0" rtlCol="0" anchor="t"/>
          <a:lstStyle/>
          <a:p>
            <a:pPr marL="0" indent="0">
              <a:lnSpc>
                <a:spcPts val="2500"/>
              </a:lnSpc>
              <a:buNone/>
            </a:pPr>
            <a:endParaRPr lang="en-US" sz="1550" dirty="0"/>
          </a:p>
        </p:txBody>
      </p:sp>
      <p:sp>
        <p:nvSpPr>
          <p:cNvPr id="5" name="Shape 2"/>
          <p:cNvSpPr/>
          <p:nvPr/>
        </p:nvSpPr>
        <p:spPr>
          <a:xfrm>
            <a:off x="976314" y="1930956"/>
            <a:ext cx="45719" cy="5741670"/>
          </a:xfrm>
          <a:prstGeom prst="roundRect">
            <a:avLst>
              <a:gd name="adj" fmla="val 371397"/>
            </a:avLst>
          </a:prstGeom>
          <a:solidFill>
            <a:srgbClr val="B9D0DE"/>
          </a:solidFill>
          <a:ln/>
        </p:spPr>
      </p:sp>
      <p:sp>
        <p:nvSpPr>
          <p:cNvPr id="6" name="Shape 3"/>
          <p:cNvSpPr/>
          <p:nvPr/>
        </p:nvSpPr>
        <p:spPr>
          <a:xfrm>
            <a:off x="783193" y="2221411"/>
            <a:ext cx="454819" cy="454819"/>
          </a:xfrm>
          <a:prstGeom prst="roundRect">
            <a:avLst>
              <a:gd name="adj" fmla="val 18667"/>
            </a:avLst>
          </a:prstGeom>
          <a:solidFill>
            <a:srgbClr val="124E73"/>
          </a:solidFill>
          <a:ln w="7620">
            <a:solidFill>
              <a:srgbClr val="2B678C"/>
            </a:solidFill>
            <a:prstDash val="solid"/>
          </a:ln>
        </p:spPr>
      </p:sp>
      <p:sp>
        <p:nvSpPr>
          <p:cNvPr id="7" name="Text 4"/>
          <p:cNvSpPr/>
          <p:nvPr/>
        </p:nvSpPr>
        <p:spPr>
          <a:xfrm>
            <a:off x="941546" y="2297135"/>
            <a:ext cx="137993" cy="303252"/>
          </a:xfrm>
          <a:prstGeom prst="rect">
            <a:avLst/>
          </a:prstGeom>
          <a:noFill/>
          <a:ln/>
        </p:spPr>
        <p:txBody>
          <a:bodyPr wrap="none" lIns="0" tIns="0" rIns="0" bIns="0" rtlCol="0" anchor="t"/>
          <a:lstStyle/>
          <a:p>
            <a:pPr marL="0" indent="0" algn="ctr">
              <a:lnSpc>
                <a:spcPts val="2350"/>
              </a:lnSpc>
              <a:buNone/>
            </a:pPr>
            <a:r>
              <a:rPr lang="en-US" sz="2350" b="1" kern="0" spc="-72" dirty="0">
                <a:solidFill>
                  <a:srgbClr val="FFFFFF"/>
                </a:solidFill>
                <a:latin typeface="Montserrat Medium" panose="00000600000000000000" pitchFamily="2" charset="0"/>
                <a:ea typeface="MuseoModerno Bold" pitchFamily="34" charset="-122"/>
                <a:cs typeface="MuseoModerno Bold" pitchFamily="34" charset="-120"/>
              </a:rPr>
              <a:t>1</a:t>
            </a:r>
            <a:endParaRPr lang="en-US" sz="2350" dirty="0"/>
          </a:p>
        </p:txBody>
      </p:sp>
      <p:sp>
        <p:nvSpPr>
          <p:cNvPr id="8" name="Text 5"/>
          <p:cNvSpPr/>
          <p:nvPr/>
        </p:nvSpPr>
        <p:spPr>
          <a:xfrm>
            <a:off x="1630800" y="2251545"/>
            <a:ext cx="9477593" cy="646748"/>
          </a:xfrm>
          <a:prstGeom prst="rect">
            <a:avLst/>
          </a:prstGeom>
          <a:noFill/>
          <a:ln/>
        </p:spPr>
        <p:txBody>
          <a:bodyPr wrap="square" lIns="0" tIns="0" rIns="0" bIns="0" rtlCol="0" anchor="t"/>
          <a:lstStyle/>
          <a:p>
            <a:pPr marL="0" indent="0" algn="l">
              <a:lnSpc>
                <a:spcPts val="2500"/>
              </a:lnSpc>
              <a:buNone/>
            </a:pPr>
            <a:r>
              <a:rPr lang="en-US" sz="1550" b="1" kern="0" spc="-32" dirty="0">
                <a:solidFill>
                  <a:srgbClr val="2B4150"/>
                </a:solidFill>
                <a:latin typeface="PT Serif" pitchFamily="34" charset="0"/>
                <a:ea typeface="PT Serif" pitchFamily="34" charset="-122"/>
                <a:cs typeface="PT Serif" pitchFamily="34" charset="-120"/>
              </a:rPr>
              <a:t>Chuẩn bị cho tình huống khẩn cấp</a:t>
            </a:r>
            <a:r>
              <a:rPr lang="en-US" sz="1550" kern="0" spc="-32" dirty="0">
                <a:solidFill>
                  <a:srgbClr val="2B4150"/>
                </a:solidFill>
                <a:latin typeface="PT Serif" pitchFamily="34" charset="0"/>
                <a:ea typeface="PT Serif" pitchFamily="34" charset="-122"/>
                <a:cs typeface="PT Serif" pitchFamily="34" charset="-120"/>
              </a:rPr>
              <a:t>: Nắm rõ các dấu hiệu sự cố như tiếng kêu lạ, rung động mạnh, mất điện.</a:t>
            </a:r>
            <a:endParaRPr lang="en-US" sz="1550" dirty="0"/>
          </a:p>
        </p:txBody>
      </p:sp>
      <p:sp>
        <p:nvSpPr>
          <p:cNvPr id="9" name="Shape 6"/>
          <p:cNvSpPr/>
          <p:nvPr/>
        </p:nvSpPr>
        <p:spPr>
          <a:xfrm>
            <a:off x="783193" y="3131106"/>
            <a:ext cx="454819" cy="454819"/>
          </a:xfrm>
          <a:prstGeom prst="roundRect">
            <a:avLst>
              <a:gd name="adj" fmla="val 18667"/>
            </a:avLst>
          </a:prstGeom>
          <a:solidFill>
            <a:srgbClr val="124E73"/>
          </a:solidFill>
          <a:ln w="7620">
            <a:solidFill>
              <a:srgbClr val="2B678C"/>
            </a:solidFill>
            <a:prstDash val="solid"/>
          </a:ln>
        </p:spPr>
      </p:sp>
      <p:sp>
        <p:nvSpPr>
          <p:cNvPr id="10" name="Text 7"/>
          <p:cNvSpPr/>
          <p:nvPr/>
        </p:nvSpPr>
        <p:spPr>
          <a:xfrm>
            <a:off x="929045" y="3206829"/>
            <a:ext cx="163116" cy="303252"/>
          </a:xfrm>
          <a:prstGeom prst="rect">
            <a:avLst/>
          </a:prstGeom>
          <a:noFill/>
          <a:ln/>
        </p:spPr>
        <p:txBody>
          <a:bodyPr wrap="none" lIns="0" tIns="0" rIns="0" bIns="0" rtlCol="0" anchor="t"/>
          <a:lstStyle/>
          <a:p>
            <a:pPr marL="0" indent="0" algn="ctr">
              <a:lnSpc>
                <a:spcPts val="2350"/>
              </a:lnSpc>
              <a:buNone/>
            </a:pPr>
            <a:r>
              <a:rPr lang="en-US" sz="2350" b="1" kern="0" spc="-72" dirty="0">
                <a:solidFill>
                  <a:srgbClr val="FFFFFF"/>
                </a:solidFill>
                <a:latin typeface="Montserrat Medium" panose="00000600000000000000" pitchFamily="2" charset="0"/>
                <a:ea typeface="MuseoModerno Bold" pitchFamily="34" charset="-122"/>
                <a:cs typeface="MuseoModerno Bold" pitchFamily="34" charset="-120"/>
              </a:rPr>
              <a:t>2</a:t>
            </a:r>
            <a:endParaRPr lang="en-US" sz="2350" dirty="0"/>
          </a:p>
        </p:txBody>
      </p:sp>
      <p:sp>
        <p:nvSpPr>
          <p:cNvPr id="11" name="Text 8"/>
          <p:cNvSpPr/>
          <p:nvPr/>
        </p:nvSpPr>
        <p:spPr>
          <a:xfrm>
            <a:off x="1630800" y="3161239"/>
            <a:ext cx="8850511" cy="323374"/>
          </a:xfrm>
          <a:prstGeom prst="rect">
            <a:avLst/>
          </a:prstGeom>
          <a:noFill/>
          <a:ln/>
        </p:spPr>
        <p:txBody>
          <a:bodyPr wrap="none" lIns="0" tIns="0" rIns="0" bIns="0" rtlCol="0" anchor="t"/>
          <a:lstStyle/>
          <a:p>
            <a:pPr marL="0" indent="0" algn="l">
              <a:lnSpc>
                <a:spcPts val="2500"/>
              </a:lnSpc>
              <a:buNone/>
            </a:pPr>
            <a:r>
              <a:rPr lang="en-US" sz="1550" b="1" kern="0" spc="-32" dirty="0">
                <a:solidFill>
                  <a:srgbClr val="2B4150"/>
                </a:solidFill>
                <a:latin typeface="PT Serif" pitchFamily="34" charset="0"/>
                <a:ea typeface="PT Serif" pitchFamily="34" charset="-122"/>
                <a:cs typeface="PT Serif" pitchFamily="34" charset="-120"/>
              </a:rPr>
              <a:t>Dừng máy khẩn cấp</a:t>
            </a:r>
            <a:r>
              <a:rPr lang="en-US" sz="1550" kern="0" spc="-32" dirty="0">
                <a:solidFill>
                  <a:srgbClr val="2B4150"/>
                </a:solidFill>
                <a:latin typeface="PT Serif" pitchFamily="34" charset="0"/>
                <a:ea typeface="PT Serif" pitchFamily="34" charset="-122"/>
                <a:cs typeface="PT Serif" pitchFamily="34" charset="-120"/>
              </a:rPr>
              <a:t>: Sử dụng công tắc khẩn cấp ngay khi phát hiện sự cố.</a:t>
            </a:r>
            <a:endParaRPr lang="en-US" sz="1550" dirty="0"/>
          </a:p>
        </p:txBody>
      </p:sp>
      <p:sp>
        <p:nvSpPr>
          <p:cNvPr id="12" name="Shape 9"/>
          <p:cNvSpPr/>
          <p:nvPr/>
        </p:nvSpPr>
        <p:spPr>
          <a:xfrm>
            <a:off x="783193" y="4060627"/>
            <a:ext cx="454819" cy="454819"/>
          </a:xfrm>
          <a:prstGeom prst="roundRect">
            <a:avLst>
              <a:gd name="adj" fmla="val 18667"/>
            </a:avLst>
          </a:prstGeom>
          <a:solidFill>
            <a:srgbClr val="124E73"/>
          </a:solidFill>
          <a:ln w="7620">
            <a:solidFill>
              <a:srgbClr val="2B678C"/>
            </a:solidFill>
            <a:prstDash val="solid"/>
          </a:ln>
        </p:spPr>
      </p:sp>
      <p:sp>
        <p:nvSpPr>
          <p:cNvPr id="13" name="Text 10"/>
          <p:cNvSpPr/>
          <p:nvPr/>
        </p:nvSpPr>
        <p:spPr>
          <a:xfrm>
            <a:off x="928449" y="4136350"/>
            <a:ext cx="164306" cy="303252"/>
          </a:xfrm>
          <a:prstGeom prst="rect">
            <a:avLst/>
          </a:prstGeom>
          <a:noFill/>
          <a:ln/>
        </p:spPr>
        <p:txBody>
          <a:bodyPr wrap="none" lIns="0" tIns="0" rIns="0" bIns="0" rtlCol="0" anchor="t"/>
          <a:lstStyle/>
          <a:p>
            <a:pPr marL="0" indent="0" algn="ctr">
              <a:lnSpc>
                <a:spcPts val="2350"/>
              </a:lnSpc>
              <a:buNone/>
            </a:pPr>
            <a:r>
              <a:rPr lang="en-US" sz="2350" b="1" kern="0" spc="-72" dirty="0">
                <a:solidFill>
                  <a:srgbClr val="FFFFFF"/>
                </a:solidFill>
                <a:latin typeface="Montserrat Medium" panose="00000600000000000000" pitchFamily="2" charset="0"/>
                <a:ea typeface="MuseoModerno Bold" pitchFamily="34" charset="-122"/>
                <a:cs typeface="MuseoModerno Bold" pitchFamily="34" charset="-120"/>
              </a:rPr>
              <a:t>3</a:t>
            </a:r>
            <a:endParaRPr lang="en-US" sz="2350" dirty="0"/>
          </a:p>
        </p:txBody>
      </p:sp>
      <p:sp>
        <p:nvSpPr>
          <p:cNvPr id="14" name="Text 11"/>
          <p:cNvSpPr/>
          <p:nvPr/>
        </p:nvSpPr>
        <p:spPr>
          <a:xfrm>
            <a:off x="1630800" y="4090760"/>
            <a:ext cx="8850511" cy="323374"/>
          </a:xfrm>
          <a:prstGeom prst="rect">
            <a:avLst/>
          </a:prstGeom>
          <a:noFill/>
          <a:ln/>
        </p:spPr>
        <p:txBody>
          <a:bodyPr wrap="none" lIns="0" tIns="0" rIns="0" bIns="0" rtlCol="0" anchor="t"/>
          <a:lstStyle/>
          <a:p>
            <a:pPr marL="0" indent="0" algn="l">
              <a:lnSpc>
                <a:spcPts val="2500"/>
              </a:lnSpc>
              <a:buNone/>
            </a:pPr>
            <a:r>
              <a:rPr lang="en-US" sz="1550" b="1" kern="0" spc="-32" dirty="0">
                <a:solidFill>
                  <a:srgbClr val="2B4150"/>
                </a:solidFill>
                <a:latin typeface="PT Serif" pitchFamily="34" charset="0"/>
                <a:ea typeface="PT Serif" pitchFamily="34" charset="-122"/>
                <a:cs typeface="PT Serif" pitchFamily="34" charset="-120"/>
              </a:rPr>
              <a:t>Liên lạc ngay với quản lý/bảo trì</a:t>
            </a:r>
            <a:r>
              <a:rPr lang="en-US" sz="1550" kern="0" spc="-32" dirty="0">
                <a:solidFill>
                  <a:srgbClr val="2B4150"/>
                </a:solidFill>
                <a:latin typeface="PT Serif" pitchFamily="34" charset="0"/>
                <a:ea typeface="PT Serif" pitchFamily="34" charset="-122"/>
                <a:cs typeface="PT Serif" pitchFamily="34" charset="-120"/>
              </a:rPr>
              <a:t>: Thông báo sự cố và nhận hỗ trợ kịp thời.</a:t>
            </a:r>
            <a:endParaRPr lang="en-US" sz="1550" dirty="0"/>
          </a:p>
        </p:txBody>
      </p:sp>
      <p:sp>
        <p:nvSpPr>
          <p:cNvPr id="15" name="Shape 12"/>
          <p:cNvSpPr/>
          <p:nvPr/>
        </p:nvSpPr>
        <p:spPr>
          <a:xfrm>
            <a:off x="783193" y="4990148"/>
            <a:ext cx="454819" cy="454819"/>
          </a:xfrm>
          <a:prstGeom prst="roundRect">
            <a:avLst>
              <a:gd name="adj" fmla="val 18667"/>
            </a:avLst>
          </a:prstGeom>
          <a:solidFill>
            <a:srgbClr val="124E73"/>
          </a:solidFill>
          <a:ln w="7620">
            <a:solidFill>
              <a:srgbClr val="2B678C"/>
            </a:solidFill>
            <a:prstDash val="solid"/>
          </a:ln>
        </p:spPr>
      </p:sp>
      <p:sp>
        <p:nvSpPr>
          <p:cNvPr id="16" name="Text 13"/>
          <p:cNvSpPr/>
          <p:nvPr/>
        </p:nvSpPr>
        <p:spPr>
          <a:xfrm>
            <a:off x="915948" y="5065871"/>
            <a:ext cx="189190" cy="303252"/>
          </a:xfrm>
          <a:prstGeom prst="rect">
            <a:avLst/>
          </a:prstGeom>
          <a:noFill/>
          <a:ln/>
        </p:spPr>
        <p:txBody>
          <a:bodyPr wrap="none" lIns="0" tIns="0" rIns="0" bIns="0" rtlCol="0" anchor="t"/>
          <a:lstStyle/>
          <a:p>
            <a:pPr marL="0" indent="0" algn="ctr">
              <a:lnSpc>
                <a:spcPts val="2350"/>
              </a:lnSpc>
              <a:buNone/>
            </a:pPr>
            <a:r>
              <a:rPr lang="en-US" sz="2350" b="1" kern="0" spc="-72" dirty="0">
                <a:solidFill>
                  <a:srgbClr val="FFFFFF"/>
                </a:solidFill>
                <a:latin typeface="Montserrat Medium" panose="00000600000000000000" pitchFamily="2" charset="0"/>
                <a:ea typeface="MuseoModerno Bold" pitchFamily="34" charset="-122"/>
                <a:cs typeface="MuseoModerno Bold" pitchFamily="34" charset="-120"/>
              </a:rPr>
              <a:t>4</a:t>
            </a:r>
            <a:endParaRPr lang="en-US" sz="2350" dirty="0"/>
          </a:p>
        </p:txBody>
      </p:sp>
      <p:sp>
        <p:nvSpPr>
          <p:cNvPr id="17" name="Text 14"/>
          <p:cNvSpPr/>
          <p:nvPr/>
        </p:nvSpPr>
        <p:spPr>
          <a:xfrm>
            <a:off x="1630800" y="5020281"/>
            <a:ext cx="8850511" cy="323374"/>
          </a:xfrm>
          <a:prstGeom prst="rect">
            <a:avLst/>
          </a:prstGeom>
          <a:noFill/>
          <a:ln/>
        </p:spPr>
        <p:txBody>
          <a:bodyPr wrap="none" lIns="0" tIns="0" rIns="0" bIns="0" rtlCol="0" anchor="t"/>
          <a:lstStyle/>
          <a:p>
            <a:pPr marL="0" indent="0" algn="l">
              <a:lnSpc>
                <a:spcPts val="2500"/>
              </a:lnSpc>
              <a:buNone/>
            </a:pPr>
            <a:r>
              <a:rPr lang="en-US" sz="1550" b="1" kern="0" spc="-32" dirty="0">
                <a:solidFill>
                  <a:srgbClr val="2B4150"/>
                </a:solidFill>
                <a:latin typeface="PT Serif" pitchFamily="34" charset="0"/>
                <a:ea typeface="PT Serif" pitchFamily="34" charset="-122"/>
                <a:cs typeface="PT Serif" pitchFamily="34" charset="-120"/>
              </a:rPr>
              <a:t>Sơ cứu tai nạn</a:t>
            </a:r>
            <a:r>
              <a:rPr lang="en-US" sz="1550" kern="0" spc="-32" dirty="0">
                <a:solidFill>
                  <a:srgbClr val="2B4150"/>
                </a:solidFill>
                <a:latin typeface="PT Serif" pitchFamily="34" charset="0"/>
                <a:ea typeface="PT Serif" pitchFamily="34" charset="-122"/>
                <a:cs typeface="PT Serif" pitchFamily="34" charset="-120"/>
              </a:rPr>
              <a:t>: Thực hiện sơ cứu và gọi cấp cứu nếu cần thiết.</a:t>
            </a:r>
            <a:endParaRPr lang="en-US" sz="1550" dirty="0"/>
          </a:p>
        </p:txBody>
      </p:sp>
      <p:sp>
        <p:nvSpPr>
          <p:cNvPr id="18" name="Shape 15"/>
          <p:cNvSpPr/>
          <p:nvPr/>
        </p:nvSpPr>
        <p:spPr>
          <a:xfrm>
            <a:off x="783193" y="5919668"/>
            <a:ext cx="454819" cy="454819"/>
          </a:xfrm>
          <a:prstGeom prst="roundRect">
            <a:avLst>
              <a:gd name="adj" fmla="val 18667"/>
            </a:avLst>
          </a:prstGeom>
          <a:solidFill>
            <a:srgbClr val="124E73"/>
          </a:solidFill>
          <a:ln w="7620">
            <a:solidFill>
              <a:srgbClr val="2B678C"/>
            </a:solidFill>
            <a:prstDash val="solid"/>
          </a:ln>
        </p:spPr>
      </p:sp>
      <p:sp>
        <p:nvSpPr>
          <p:cNvPr id="19" name="Text 16"/>
          <p:cNvSpPr/>
          <p:nvPr/>
        </p:nvSpPr>
        <p:spPr>
          <a:xfrm>
            <a:off x="930116" y="5995392"/>
            <a:ext cx="160973" cy="303252"/>
          </a:xfrm>
          <a:prstGeom prst="rect">
            <a:avLst/>
          </a:prstGeom>
          <a:noFill/>
          <a:ln/>
        </p:spPr>
        <p:txBody>
          <a:bodyPr wrap="none" lIns="0" tIns="0" rIns="0" bIns="0" rtlCol="0" anchor="t"/>
          <a:lstStyle/>
          <a:p>
            <a:pPr marL="0" indent="0" algn="ctr">
              <a:lnSpc>
                <a:spcPts val="2350"/>
              </a:lnSpc>
              <a:buNone/>
            </a:pPr>
            <a:r>
              <a:rPr lang="en-US" sz="2350" b="1" kern="0" spc="-72" dirty="0">
                <a:solidFill>
                  <a:srgbClr val="FFFFFF"/>
                </a:solidFill>
                <a:latin typeface="Montserrat Medium" panose="00000600000000000000" pitchFamily="2" charset="0"/>
                <a:ea typeface="MuseoModerno Bold" pitchFamily="34" charset="-122"/>
                <a:cs typeface="MuseoModerno Bold" pitchFamily="34" charset="-120"/>
              </a:rPr>
              <a:t>5</a:t>
            </a:r>
            <a:endParaRPr lang="en-US" sz="2350" dirty="0"/>
          </a:p>
        </p:txBody>
      </p:sp>
      <p:sp>
        <p:nvSpPr>
          <p:cNvPr id="20" name="Text 17"/>
          <p:cNvSpPr/>
          <p:nvPr/>
        </p:nvSpPr>
        <p:spPr>
          <a:xfrm>
            <a:off x="1630800" y="5949802"/>
            <a:ext cx="8850511" cy="323374"/>
          </a:xfrm>
          <a:prstGeom prst="rect">
            <a:avLst/>
          </a:prstGeom>
          <a:noFill/>
          <a:ln/>
        </p:spPr>
        <p:txBody>
          <a:bodyPr wrap="none" lIns="0" tIns="0" rIns="0" bIns="0" rtlCol="0" anchor="t"/>
          <a:lstStyle/>
          <a:p>
            <a:pPr marL="0" indent="0" algn="l">
              <a:lnSpc>
                <a:spcPts val="2500"/>
              </a:lnSpc>
              <a:buNone/>
            </a:pPr>
            <a:r>
              <a:rPr lang="en-US" sz="1550" b="1" kern="0" spc="-32" dirty="0">
                <a:solidFill>
                  <a:srgbClr val="2B4150"/>
                </a:solidFill>
                <a:latin typeface="PT Serif" pitchFamily="34" charset="0"/>
                <a:ea typeface="PT Serif" pitchFamily="34" charset="-122"/>
                <a:cs typeface="PT Serif" pitchFamily="34" charset="-120"/>
              </a:rPr>
              <a:t>Không tự sửa chữa</a:t>
            </a:r>
            <a:r>
              <a:rPr lang="en-US" sz="1550" kern="0" spc="-32" dirty="0">
                <a:solidFill>
                  <a:srgbClr val="2B4150"/>
                </a:solidFill>
                <a:latin typeface="PT Serif" pitchFamily="34" charset="0"/>
                <a:ea typeface="PT Serif" pitchFamily="34" charset="-122"/>
                <a:cs typeface="PT Serif" pitchFamily="34" charset="-120"/>
              </a:rPr>
              <a:t>: Xác định nguyên nhân sự cố nhưng không sửa máy khi chưa có sự cho phép.</a:t>
            </a:r>
            <a:endParaRPr lang="en-US" sz="1550" dirty="0"/>
          </a:p>
        </p:txBody>
      </p:sp>
      <p:sp>
        <p:nvSpPr>
          <p:cNvPr id="21" name="Shape 18"/>
          <p:cNvSpPr/>
          <p:nvPr/>
        </p:nvSpPr>
        <p:spPr>
          <a:xfrm>
            <a:off x="783193" y="6849189"/>
            <a:ext cx="454819" cy="454819"/>
          </a:xfrm>
          <a:prstGeom prst="roundRect">
            <a:avLst>
              <a:gd name="adj" fmla="val 18667"/>
            </a:avLst>
          </a:prstGeom>
          <a:solidFill>
            <a:srgbClr val="124E73"/>
          </a:solidFill>
          <a:ln w="7620">
            <a:solidFill>
              <a:srgbClr val="2B678C"/>
            </a:solidFill>
            <a:prstDash val="solid"/>
          </a:ln>
        </p:spPr>
      </p:sp>
      <p:sp>
        <p:nvSpPr>
          <p:cNvPr id="22" name="Text 19"/>
          <p:cNvSpPr/>
          <p:nvPr/>
        </p:nvSpPr>
        <p:spPr>
          <a:xfrm>
            <a:off x="919758" y="6924913"/>
            <a:ext cx="181689" cy="303252"/>
          </a:xfrm>
          <a:prstGeom prst="rect">
            <a:avLst/>
          </a:prstGeom>
          <a:noFill/>
          <a:ln/>
        </p:spPr>
        <p:txBody>
          <a:bodyPr wrap="none" lIns="0" tIns="0" rIns="0" bIns="0" rtlCol="0" anchor="t"/>
          <a:lstStyle/>
          <a:p>
            <a:pPr marL="0" indent="0" algn="ctr">
              <a:lnSpc>
                <a:spcPts val="2350"/>
              </a:lnSpc>
              <a:buNone/>
            </a:pPr>
            <a:r>
              <a:rPr lang="en-US" sz="2350" b="1" kern="0" spc="-72" dirty="0">
                <a:solidFill>
                  <a:srgbClr val="FFFFFF"/>
                </a:solidFill>
                <a:latin typeface="Montserrat Medium" panose="00000600000000000000" pitchFamily="2" charset="0"/>
                <a:ea typeface="MuseoModerno Bold" pitchFamily="34" charset="-122"/>
                <a:cs typeface="MuseoModerno Bold" pitchFamily="34" charset="-120"/>
              </a:rPr>
              <a:t>6</a:t>
            </a:r>
            <a:endParaRPr lang="en-US" sz="2350" dirty="0"/>
          </a:p>
        </p:txBody>
      </p:sp>
      <p:sp>
        <p:nvSpPr>
          <p:cNvPr id="23" name="Text 20"/>
          <p:cNvSpPr/>
          <p:nvPr/>
        </p:nvSpPr>
        <p:spPr>
          <a:xfrm>
            <a:off x="1630800" y="6879323"/>
            <a:ext cx="12216407" cy="646748"/>
          </a:xfrm>
          <a:prstGeom prst="rect">
            <a:avLst/>
          </a:prstGeom>
          <a:noFill/>
          <a:ln/>
        </p:spPr>
        <p:txBody>
          <a:bodyPr wrap="square" lIns="0" tIns="0" rIns="0" bIns="0" rtlCol="0" anchor="t"/>
          <a:lstStyle/>
          <a:p>
            <a:pPr marL="0" indent="0" algn="l">
              <a:lnSpc>
                <a:spcPts val="2500"/>
              </a:lnSpc>
              <a:buNone/>
            </a:pPr>
            <a:r>
              <a:rPr lang="en-US" sz="1550" b="1" kern="0" spc="-32" dirty="0">
                <a:solidFill>
                  <a:srgbClr val="2B4150"/>
                </a:solidFill>
                <a:latin typeface="PT Serif" pitchFamily="34" charset="0"/>
                <a:ea typeface="PT Serif" pitchFamily="34" charset="-122"/>
                <a:cs typeface="PT Serif" pitchFamily="34" charset="-120"/>
              </a:rPr>
              <a:t>Kế hoạch ứng phó sự cố</a:t>
            </a:r>
            <a:r>
              <a:rPr lang="en-US" sz="1550" kern="0" spc="-32" dirty="0">
                <a:solidFill>
                  <a:srgbClr val="2B4150"/>
                </a:solidFill>
                <a:latin typeface="PT Serif" pitchFamily="34" charset="0"/>
                <a:ea typeface="PT Serif" pitchFamily="34" charset="-122"/>
                <a:cs typeface="PT Serif" pitchFamily="34" charset="-120"/>
              </a:rPr>
              <a:t>: Xây dựng quy trình xử lý, đào tạo nhân viên, chuẩn bị thiết bị an toàn như bình chữa cháy, bộ sơ cứu.</a:t>
            </a:r>
            <a:endParaRPr lang="en-US" sz="1550" dirty="0"/>
          </a:p>
        </p:txBody>
      </p:sp>
      <p:pic>
        <p:nvPicPr>
          <p:cNvPr id="24" name="Picture 23">
            <a:extLst>
              <a:ext uri="{FF2B5EF4-FFF2-40B4-BE49-F238E27FC236}">
                <a16:creationId xmlns:a16="http://schemas.microsoft.com/office/drawing/2014/main" id="{B76E6CF3-180E-C794-E357-B8E4EB0B8B7B}"/>
              </a:ext>
            </a:extLst>
          </p:cNvPr>
          <p:cNvPicPr>
            <a:picLocks noChangeAspect="1"/>
          </p:cNvPicPr>
          <p:nvPr/>
        </p:nvPicPr>
        <p:blipFill>
          <a:blip r:embed="rId4"/>
          <a:stretch>
            <a:fillRect/>
          </a:stretch>
        </p:blipFill>
        <p:spPr>
          <a:xfrm>
            <a:off x="12178601" y="7467951"/>
            <a:ext cx="2269093" cy="70263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12059"/>
          <a:stretch/>
        </p:blipFill>
        <p:spPr>
          <a:xfrm>
            <a:off x="10803136" y="4114800"/>
            <a:ext cx="3233380" cy="3062290"/>
          </a:xfrm>
          <a:prstGeom prst="rect">
            <a:avLst/>
          </a:prstGeom>
        </p:spPr>
      </p:pic>
      <p:sp>
        <p:nvSpPr>
          <p:cNvPr id="3" name="Text 0"/>
          <p:cNvSpPr/>
          <p:nvPr/>
        </p:nvSpPr>
        <p:spPr>
          <a:xfrm>
            <a:off x="1696758" y="784741"/>
            <a:ext cx="4449485" cy="318135"/>
          </a:xfrm>
          <a:prstGeom prst="rect">
            <a:avLst/>
          </a:prstGeom>
          <a:noFill/>
          <a:ln/>
        </p:spPr>
        <p:txBody>
          <a:bodyPr wrap="none" lIns="0" tIns="0" rIns="0" bIns="0" rtlCol="0" anchor="t"/>
          <a:lstStyle/>
          <a:p>
            <a:pPr marL="0" indent="0" algn="ctr">
              <a:lnSpc>
                <a:spcPts val="2500"/>
              </a:lnSpc>
              <a:buNone/>
            </a:pPr>
            <a:r>
              <a:rPr lang="en-US" sz="2800" b="1" kern="0" spc="-60" dirty="0">
                <a:solidFill>
                  <a:srgbClr val="124E73"/>
                </a:solidFill>
                <a:latin typeface="Montserrat Medium" panose="00000600000000000000" pitchFamily="2" charset="0"/>
                <a:ea typeface="MuseoModerno Bold" pitchFamily="34" charset="-122"/>
                <a:cs typeface="MuseoModerno Bold" pitchFamily="34" charset="-120"/>
              </a:rPr>
              <a:t>V. Đánh giá rủi ro và quản lý mối nguy</a:t>
            </a:r>
            <a:endParaRPr lang="en-US" sz="2800" dirty="0"/>
          </a:p>
        </p:txBody>
      </p:sp>
      <p:pic>
        <p:nvPicPr>
          <p:cNvPr id="4" name="Image 1" descr="preencoded.png"/>
          <p:cNvPicPr>
            <a:picLocks noChangeAspect="1"/>
          </p:cNvPicPr>
          <p:nvPr/>
        </p:nvPicPr>
        <p:blipFill>
          <a:blip r:embed="rId4"/>
          <a:stretch>
            <a:fillRect/>
          </a:stretch>
        </p:blipFill>
        <p:spPr>
          <a:xfrm>
            <a:off x="603742" y="2635917"/>
            <a:ext cx="848439" cy="1016815"/>
          </a:xfrm>
          <a:prstGeom prst="rect">
            <a:avLst/>
          </a:prstGeom>
        </p:spPr>
      </p:pic>
      <p:sp>
        <p:nvSpPr>
          <p:cNvPr id="5" name="Text 1"/>
          <p:cNvSpPr/>
          <p:nvPr/>
        </p:nvSpPr>
        <p:spPr>
          <a:xfrm>
            <a:off x="1696760" y="2992679"/>
            <a:ext cx="8682157" cy="271463"/>
          </a:xfrm>
          <a:prstGeom prst="rect">
            <a:avLst/>
          </a:prstGeom>
          <a:noFill/>
          <a:ln/>
        </p:spPr>
        <p:txBody>
          <a:bodyPr wrap="none" lIns="0" tIns="0" rIns="0" bIns="0" rtlCol="0" anchor="t"/>
          <a:lstStyle/>
          <a:p>
            <a:pPr marL="0" indent="0" algn="l">
              <a:lnSpc>
                <a:spcPts val="2100"/>
              </a:lnSpc>
              <a:buNone/>
            </a:pPr>
            <a:r>
              <a:rPr lang="en-US" sz="1400" b="1" kern="0" spc="-27" dirty="0">
                <a:solidFill>
                  <a:srgbClr val="2B4150"/>
                </a:solidFill>
                <a:latin typeface="PT Serif" pitchFamily="34" charset="0"/>
                <a:ea typeface="PT Serif" pitchFamily="34" charset="-122"/>
                <a:cs typeface="PT Serif" pitchFamily="34" charset="-120"/>
              </a:rPr>
              <a:t>Rủi ro từ bộ phận chuyển động</a:t>
            </a:r>
            <a:r>
              <a:rPr lang="en-US" sz="1400" kern="0" spc="-27" dirty="0">
                <a:solidFill>
                  <a:srgbClr val="2B4150"/>
                </a:solidFill>
                <a:latin typeface="PT Serif" pitchFamily="34" charset="0"/>
                <a:ea typeface="PT Serif" pitchFamily="34" charset="-122"/>
                <a:cs typeface="PT Serif" pitchFamily="34" charset="-120"/>
              </a:rPr>
              <a:t>: Trục cuốn, băng tải có thể gây chấn thương nếu không bảo vệ đúng cách.</a:t>
            </a:r>
            <a:endParaRPr lang="en-US" sz="1400" dirty="0"/>
          </a:p>
        </p:txBody>
      </p:sp>
      <p:pic>
        <p:nvPicPr>
          <p:cNvPr id="6" name="Image 2" descr="preencoded.png"/>
          <p:cNvPicPr>
            <a:picLocks noChangeAspect="1"/>
          </p:cNvPicPr>
          <p:nvPr/>
        </p:nvPicPr>
        <p:blipFill>
          <a:blip r:embed="rId5"/>
          <a:stretch>
            <a:fillRect/>
          </a:stretch>
        </p:blipFill>
        <p:spPr>
          <a:xfrm>
            <a:off x="593882" y="3661404"/>
            <a:ext cx="848439" cy="1016815"/>
          </a:xfrm>
          <a:prstGeom prst="rect">
            <a:avLst/>
          </a:prstGeom>
        </p:spPr>
      </p:pic>
      <p:sp>
        <p:nvSpPr>
          <p:cNvPr id="7" name="Text 2"/>
          <p:cNvSpPr/>
          <p:nvPr/>
        </p:nvSpPr>
        <p:spPr>
          <a:xfrm>
            <a:off x="1696758" y="3991031"/>
            <a:ext cx="8682157" cy="271463"/>
          </a:xfrm>
          <a:prstGeom prst="rect">
            <a:avLst/>
          </a:prstGeom>
          <a:noFill/>
          <a:ln/>
        </p:spPr>
        <p:txBody>
          <a:bodyPr wrap="none" lIns="0" tIns="0" rIns="0" bIns="0" rtlCol="0" anchor="t"/>
          <a:lstStyle/>
          <a:p>
            <a:pPr marL="0" indent="0" algn="l">
              <a:lnSpc>
                <a:spcPts val="2100"/>
              </a:lnSpc>
              <a:buNone/>
            </a:pPr>
            <a:r>
              <a:rPr lang="en-US" sz="1400" b="1" kern="0" spc="-27" dirty="0">
                <a:solidFill>
                  <a:srgbClr val="2B4150"/>
                </a:solidFill>
                <a:latin typeface="PT Serif" pitchFamily="34" charset="0"/>
                <a:ea typeface="PT Serif" pitchFamily="34" charset="-122"/>
                <a:cs typeface="PT Serif" pitchFamily="34" charset="-120"/>
              </a:rPr>
              <a:t>Rủi ro điện</a:t>
            </a:r>
            <a:r>
              <a:rPr lang="en-US" sz="1400" kern="0" spc="-27" dirty="0">
                <a:solidFill>
                  <a:srgbClr val="2B4150"/>
                </a:solidFill>
                <a:latin typeface="PT Serif" pitchFamily="34" charset="0"/>
                <a:ea typeface="PT Serif" pitchFamily="34" charset="-122"/>
                <a:cs typeface="PT Serif" pitchFamily="34" charset="-120"/>
              </a:rPr>
              <a:t>: Dây dẫn hỏng hoặc thiết bị điện không đạt yêu cầu có thể dẫn đến tai nạn điện giật.</a:t>
            </a:r>
            <a:endParaRPr lang="en-US" sz="1400" dirty="0"/>
          </a:p>
        </p:txBody>
      </p:sp>
      <p:pic>
        <p:nvPicPr>
          <p:cNvPr id="8" name="Image 3" descr="preencoded.png"/>
          <p:cNvPicPr>
            <a:picLocks noChangeAspect="1"/>
          </p:cNvPicPr>
          <p:nvPr/>
        </p:nvPicPr>
        <p:blipFill>
          <a:blip r:embed="rId6"/>
          <a:stretch>
            <a:fillRect/>
          </a:stretch>
        </p:blipFill>
        <p:spPr>
          <a:xfrm>
            <a:off x="593884" y="4678219"/>
            <a:ext cx="848439" cy="1016815"/>
          </a:xfrm>
          <a:prstGeom prst="rect">
            <a:avLst/>
          </a:prstGeom>
        </p:spPr>
      </p:pic>
      <p:sp>
        <p:nvSpPr>
          <p:cNvPr id="9" name="Text 3"/>
          <p:cNvSpPr/>
          <p:nvPr/>
        </p:nvSpPr>
        <p:spPr>
          <a:xfrm>
            <a:off x="1696760" y="5047625"/>
            <a:ext cx="8682157" cy="271463"/>
          </a:xfrm>
          <a:prstGeom prst="rect">
            <a:avLst/>
          </a:prstGeom>
          <a:noFill/>
          <a:ln/>
        </p:spPr>
        <p:txBody>
          <a:bodyPr wrap="none" lIns="0" tIns="0" rIns="0" bIns="0" rtlCol="0" anchor="t"/>
          <a:lstStyle/>
          <a:p>
            <a:pPr marL="0" indent="0" algn="l">
              <a:lnSpc>
                <a:spcPts val="2100"/>
              </a:lnSpc>
              <a:buNone/>
            </a:pPr>
            <a:r>
              <a:rPr lang="en-US" sz="1400" b="1" kern="0" spc="-27" dirty="0">
                <a:solidFill>
                  <a:srgbClr val="2B4150"/>
                </a:solidFill>
                <a:latin typeface="PT Serif" pitchFamily="34" charset="0"/>
                <a:ea typeface="PT Serif" pitchFamily="34" charset="-122"/>
                <a:cs typeface="PT Serif" pitchFamily="34" charset="-120"/>
              </a:rPr>
              <a:t>Bụi giấy và mảnh vụn</a:t>
            </a:r>
            <a:r>
              <a:rPr lang="en-US" sz="1400" kern="0" spc="-27" dirty="0">
                <a:solidFill>
                  <a:srgbClr val="2B4150"/>
                </a:solidFill>
                <a:latin typeface="PT Serif" pitchFamily="34" charset="0"/>
                <a:ea typeface="PT Serif" pitchFamily="34" charset="-122"/>
                <a:cs typeface="PT Serif" pitchFamily="34" charset="-120"/>
              </a:rPr>
              <a:t>: Gây trơn trượt hoặc cháy nổ nếu không xử lý kịp thời.</a:t>
            </a:r>
            <a:endParaRPr lang="en-US" sz="1400" dirty="0"/>
          </a:p>
        </p:txBody>
      </p:sp>
      <p:pic>
        <p:nvPicPr>
          <p:cNvPr id="10" name="Image 4" descr="preencoded.png"/>
          <p:cNvPicPr>
            <a:picLocks noChangeAspect="1"/>
          </p:cNvPicPr>
          <p:nvPr/>
        </p:nvPicPr>
        <p:blipFill>
          <a:blip r:embed="rId7"/>
          <a:stretch>
            <a:fillRect/>
          </a:stretch>
        </p:blipFill>
        <p:spPr>
          <a:xfrm>
            <a:off x="593883" y="5712378"/>
            <a:ext cx="848439" cy="1016815"/>
          </a:xfrm>
          <a:prstGeom prst="rect">
            <a:avLst/>
          </a:prstGeom>
        </p:spPr>
      </p:pic>
      <p:sp>
        <p:nvSpPr>
          <p:cNvPr id="11" name="Text 4"/>
          <p:cNvSpPr/>
          <p:nvPr/>
        </p:nvSpPr>
        <p:spPr>
          <a:xfrm>
            <a:off x="1696759" y="6085053"/>
            <a:ext cx="8682157" cy="271463"/>
          </a:xfrm>
          <a:prstGeom prst="rect">
            <a:avLst/>
          </a:prstGeom>
          <a:noFill/>
          <a:ln/>
        </p:spPr>
        <p:txBody>
          <a:bodyPr wrap="none" lIns="0" tIns="0" rIns="0" bIns="0" rtlCol="0" anchor="t"/>
          <a:lstStyle/>
          <a:p>
            <a:pPr marL="0" indent="0" algn="l">
              <a:lnSpc>
                <a:spcPts val="2100"/>
              </a:lnSpc>
              <a:buNone/>
            </a:pPr>
            <a:r>
              <a:rPr lang="en-US" sz="1400" b="1" kern="0" spc="-27" dirty="0">
                <a:solidFill>
                  <a:srgbClr val="2B4150"/>
                </a:solidFill>
                <a:latin typeface="PT Serif" pitchFamily="34" charset="0"/>
                <a:ea typeface="PT Serif" pitchFamily="34" charset="-122"/>
                <a:cs typeface="PT Serif" pitchFamily="34" charset="-120"/>
              </a:rPr>
              <a:t>Thiếu đào tạo an toàn lao động</a:t>
            </a:r>
            <a:r>
              <a:rPr lang="en-US" sz="1400" kern="0" spc="-27" dirty="0">
                <a:solidFill>
                  <a:srgbClr val="2B4150"/>
                </a:solidFill>
                <a:latin typeface="PT Serif" pitchFamily="34" charset="0"/>
                <a:ea typeface="PT Serif" pitchFamily="34" charset="-122"/>
                <a:cs typeface="PT Serif" pitchFamily="34" charset="-120"/>
              </a:rPr>
              <a:t>: Công nhân thiếu kiến thức có thể không nhận diện được nguy cơ và gây ra tai nạn.</a:t>
            </a:r>
            <a:endParaRPr lang="en-US" sz="1400" dirty="0"/>
          </a:p>
        </p:txBody>
      </p:sp>
      <p:pic>
        <p:nvPicPr>
          <p:cNvPr id="12" name="Image 5" descr="preencoded.png"/>
          <p:cNvPicPr>
            <a:picLocks noChangeAspect="1"/>
          </p:cNvPicPr>
          <p:nvPr/>
        </p:nvPicPr>
        <p:blipFill>
          <a:blip r:embed="rId8"/>
          <a:stretch>
            <a:fillRect/>
          </a:stretch>
        </p:blipFill>
        <p:spPr>
          <a:xfrm>
            <a:off x="593884" y="6746537"/>
            <a:ext cx="848439" cy="1016815"/>
          </a:xfrm>
          <a:prstGeom prst="rect">
            <a:avLst/>
          </a:prstGeom>
        </p:spPr>
      </p:pic>
      <p:sp>
        <p:nvSpPr>
          <p:cNvPr id="13" name="Text 5"/>
          <p:cNvSpPr/>
          <p:nvPr/>
        </p:nvSpPr>
        <p:spPr>
          <a:xfrm>
            <a:off x="1696760" y="7084338"/>
            <a:ext cx="8682157" cy="271463"/>
          </a:xfrm>
          <a:prstGeom prst="rect">
            <a:avLst/>
          </a:prstGeom>
          <a:noFill/>
          <a:ln/>
        </p:spPr>
        <p:txBody>
          <a:bodyPr wrap="none" lIns="0" tIns="0" rIns="0" bIns="0" rtlCol="0" anchor="t"/>
          <a:lstStyle/>
          <a:p>
            <a:pPr marL="0" indent="0" algn="l">
              <a:lnSpc>
                <a:spcPts val="2100"/>
              </a:lnSpc>
              <a:buNone/>
            </a:pPr>
            <a:r>
              <a:rPr lang="en-US" sz="1400" b="1" kern="0" spc="-27" dirty="0">
                <a:solidFill>
                  <a:srgbClr val="2B4150"/>
                </a:solidFill>
                <a:latin typeface="PT Serif" pitchFamily="34" charset="0"/>
                <a:ea typeface="PT Serif" pitchFamily="34" charset="-122"/>
                <a:cs typeface="PT Serif" pitchFamily="34" charset="-120"/>
              </a:rPr>
              <a:t>Kết quả</a:t>
            </a:r>
            <a:r>
              <a:rPr lang="en-US" sz="1400" kern="0" spc="-27" dirty="0">
                <a:solidFill>
                  <a:srgbClr val="2B4150"/>
                </a:solidFill>
                <a:latin typeface="PT Serif" pitchFamily="34" charset="0"/>
                <a:ea typeface="PT Serif" pitchFamily="34" charset="-122"/>
                <a:cs typeface="PT Serif" pitchFamily="34" charset="-120"/>
              </a:rPr>
              <a:t>: Nhận diện rủi ro giúp nâng cao hiệu quả làm việc và bảo vệ an toàn cho công nhân.</a:t>
            </a:r>
            <a:endParaRPr lang="en-US" sz="1400" dirty="0"/>
          </a:p>
        </p:txBody>
      </p:sp>
      <p:pic>
        <p:nvPicPr>
          <p:cNvPr id="14" name="Picture 13">
            <a:extLst>
              <a:ext uri="{FF2B5EF4-FFF2-40B4-BE49-F238E27FC236}">
                <a16:creationId xmlns:a16="http://schemas.microsoft.com/office/drawing/2014/main" id="{72522F2D-29C0-D3A2-00D5-620E588EFB12}"/>
              </a:ext>
            </a:extLst>
          </p:cNvPr>
          <p:cNvPicPr>
            <a:picLocks noChangeAspect="1"/>
          </p:cNvPicPr>
          <p:nvPr/>
        </p:nvPicPr>
        <p:blipFill>
          <a:blip r:embed="rId9"/>
          <a:stretch>
            <a:fillRect/>
          </a:stretch>
        </p:blipFill>
        <p:spPr>
          <a:xfrm>
            <a:off x="12178601" y="7467951"/>
            <a:ext cx="2269093" cy="70263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839574" y="3666768"/>
            <a:ext cx="2507338" cy="2507338"/>
          </a:xfrm>
          <a:prstGeom prst="rect">
            <a:avLst/>
          </a:prstGeom>
        </p:spPr>
      </p:pic>
      <p:sp>
        <p:nvSpPr>
          <p:cNvPr id="3" name="Text 0"/>
          <p:cNvSpPr/>
          <p:nvPr/>
        </p:nvSpPr>
        <p:spPr>
          <a:xfrm>
            <a:off x="793790" y="1431485"/>
            <a:ext cx="3749993" cy="354330"/>
          </a:xfrm>
          <a:prstGeom prst="rect">
            <a:avLst/>
          </a:prstGeom>
          <a:noFill/>
          <a:ln/>
        </p:spPr>
        <p:txBody>
          <a:bodyPr wrap="none" lIns="0" tIns="0" rIns="0" bIns="0" rtlCol="0" anchor="t"/>
          <a:lstStyle/>
          <a:p>
            <a:pPr marL="0" indent="0">
              <a:lnSpc>
                <a:spcPts val="2750"/>
              </a:lnSpc>
              <a:buNone/>
            </a:pPr>
            <a:r>
              <a:rPr lang="en-US" sz="3200" b="1" kern="0" spc="-67" dirty="0">
                <a:solidFill>
                  <a:srgbClr val="124E73"/>
                </a:solidFill>
                <a:latin typeface="Montserrat Medium" panose="00000600000000000000" pitchFamily="2" charset="0"/>
                <a:ea typeface="MuseoModerno Bold" pitchFamily="34" charset="-122"/>
                <a:cs typeface="MuseoModerno Bold" pitchFamily="34" charset="-120"/>
              </a:rPr>
              <a:t>B. Các chiến lược phòng ngừa</a:t>
            </a:r>
            <a:endParaRPr lang="en-US" sz="3200" dirty="0"/>
          </a:p>
        </p:txBody>
      </p:sp>
      <p:sp>
        <p:nvSpPr>
          <p:cNvPr id="4" name="Text 1"/>
          <p:cNvSpPr/>
          <p:nvPr/>
        </p:nvSpPr>
        <p:spPr>
          <a:xfrm>
            <a:off x="793790" y="2402205"/>
            <a:ext cx="4319349" cy="354330"/>
          </a:xfrm>
          <a:prstGeom prst="rect">
            <a:avLst/>
          </a:prstGeom>
          <a:noFill/>
          <a:ln/>
        </p:spPr>
        <p:txBody>
          <a:bodyPr wrap="none" lIns="0" tIns="0" rIns="0" bIns="0" rtlCol="0" anchor="t"/>
          <a:lstStyle/>
          <a:p>
            <a:pPr marL="0" indent="0">
              <a:lnSpc>
                <a:spcPts val="2750"/>
              </a:lnSpc>
              <a:buNone/>
            </a:pPr>
            <a:r>
              <a:rPr lang="en-US" sz="2200" b="1" kern="0" spc="-67" dirty="0">
                <a:solidFill>
                  <a:srgbClr val="124E73"/>
                </a:solidFill>
                <a:latin typeface="Montserrat Medium" panose="00000600000000000000" pitchFamily="2" charset="0"/>
                <a:ea typeface="MuseoModerno Bold" pitchFamily="34" charset="-122"/>
                <a:cs typeface="MuseoModerno Bold" pitchFamily="34" charset="-120"/>
              </a:rPr>
              <a:t>1. Kiểm tra và bảo dưỡng định kỳ</a:t>
            </a:r>
            <a:endParaRPr lang="en-US" sz="2200" dirty="0"/>
          </a:p>
        </p:txBody>
      </p:sp>
      <p:sp>
        <p:nvSpPr>
          <p:cNvPr id="5" name="Shape 2"/>
          <p:cNvSpPr/>
          <p:nvPr/>
        </p:nvSpPr>
        <p:spPr>
          <a:xfrm>
            <a:off x="793791" y="3096697"/>
            <a:ext cx="9913912" cy="1194673"/>
          </a:xfrm>
          <a:prstGeom prst="roundRect">
            <a:avLst>
              <a:gd name="adj" fmla="val 7974"/>
            </a:avLst>
          </a:prstGeom>
          <a:solidFill>
            <a:srgbClr val="124E73"/>
          </a:solidFill>
          <a:ln w="7620">
            <a:solidFill>
              <a:srgbClr val="2B678C"/>
            </a:solidFill>
            <a:prstDash val="solid"/>
          </a:ln>
        </p:spPr>
      </p:sp>
      <p:sp>
        <p:nvSpPr>
          <p:cNvPr id="6" name="Text 3"/>
          <p:cNvSpPr/>
          <p:nvPr/>
        </p:nvSpPr>
        <p:spPr>
          <a:xfrm>
            <a:off x="1028225" y="3331131"/>
            <a:ext cx="951249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Kiểm tra định kỳ</a:t>
            </a:r>
            <a:r>
              <a:rPr lang="en-US" sz="1750" kern="0" spc="-36" dirty="0">
                <a:solidFill>
                  <a:srgbClr val="FFFFFF"/>
                </a:solidFill>
                <a:latin typeface="PT Serif" pitchFamily="34" charset="0"/>
                <a:ea typeface="PT Serif" pitchFamily="34" charset="-122"/>
                <a:cs typeface="PT Serif" pitchFamily="34" charset="-120"/>
              </a:rPr>
              <a:t>: Phát hiện hư hỏng sớm, đảm bảo an toàn và hiệu quả. Chú trọng trục cuốn, động cơ, hệ thống điện (dây điện, cầu chì, thiết bị điện tử).</a:t>
            </a:r>
            <a:endParaRPr lang="en-US" sz="1750" dirty="0"/>
          </a:p>
        </p:txBody>
      </p:sp>
      <p:sp>
        <p:nvSpPr>
          <p:cNvPr id="7" name="Shape 4"/>
          <p:cNvSpPr/>
          <p:nvPr/>
        </p:nvSpPr>
        <p:spPr>
          <a:xfrm>
            <a:off x="793791" y="4518184"/>
            <a:ext cx="9913912" cy="831771"/>
          </a:xfrm>
          <a:prstGeom prst="roundRect">
            <a:avLst>
              <a:gd name="adj" fmla="val 11454"/>
            </a:avLst>
          </a:prstGeom>
          <a:solidFill>
            <a:srgbClr val="124E73"/>
          </a:solidFill>
          <a:ln w="7620">
            <a:solidFill>
              <a:srgbClr val="2B678C"/>
            </a:solidFill>
            <a:prstDash val="solid"/>
          </a:ln>
        </p:spPr>
      </p:sp>
      <p:sp>
        <p:nvSpPr>
          <p:cNvPr id="8" name="Text 5"/>
          <p:cNvSpPr/>
          <p:nvPr/>
        </p:nvSpPr>
        <p:spPr>
          <a:xfrm>
            <a:off x="1028224" y="4752618"/>
            <a:ext cx="1111091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Bảo dưỡng định kỳ</a:t>
            </a:r>
            <a:r>
              <a:rPr lang="en-US" sz="1750" kern="0" spc="-36" dirty="0">
                <a:solidFill>
                  <a:srgbClr val="FFFFFF"/>
                </a:solidFill>
                <a:latin typeface="PT Serif" pitchFamily="34" charset="0"/>
                <a:ea typeface="PT Serif" pitchFamily="34" charset="-122"/>
                <a:cs typeface="PT Serif" pitchFamily="34" charset="-120"/>
              </a:rPr>
              <a:t>: Bôi trơn bộ phận chuyển động, làm sạch bụi giấy, thay linh kiện hỏng.</a:t>
            </a:r>
            <a:endParaRPr lang="en-US" sz="1750" dirty="0"/>
          </a:p>
        </p:txBody>
      </p:sp>
      <p:sp>
        <p:nvSpPr>
          <p:cNvPr id="9" name="Shape 6"/>
          <p:cNvSpPr/>
          <p:nvPr/>
        </p:nvSpPr>
        <p:spPr>
          <a:xfrm>
            <a:off x="793791" y="5576768"/>
            <a:ext cx="9913912" cy="831771"/>
          </a:xfrm>
          <a:prstGeom prst="roundRect">
            <a:avLst>
              <a:gd name="adj" fmla="val 11454"/>
            </a:avLst>
          </a:prstGeom>
          <a:solidFill>
            <a:srgbClr val="124E73"/>
          </a:solidFill>
          <a:ln w="7620">
            <a:solidFill>
              <a:srgbClr val="2B678C"/>
            </a:solidFill>
            <a:prstDash val="solid"/>
          </a:ln>
        </p:spPr>
      </p:sp>
      <p:sp>
        <p:nvSpPr>
          <p:cNvPr id="10" name="Text 7"/>
          <p:cNvSpPr/>
          <p:nvPr/>
        </p:nvSpPr>
        <p:spPr>
          <a:xfrm>
            <a:off x="1028224" y="5811203"/>
            <a:ext cx="1111091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Ghi chép bảo trì</a:t>
            </a:r>
            <a:r>
              <a:rPr lang="en-US" sz="1750" kern="0" spc="-36" dirty="0">
                <a:solidFill>
                  <a:srgbClr val="FFFFFF"/>
                </a:solidFill>
                <a:latin typeface="PT Serif" pitchFamily="34" charset="0"/>
                <a:ea typeface="PT Serif" pitchFamily="34" charset="-122"/>
                <a:cs typeface="PT Serif" pitchFamily="34" charset="-120"/>
              </a:rPr>
              <a:t>: Giúp theo dõi tình trạng máy, hỗ trợ quyết định bảo trì tương lai.</a:t>
            </a:r>
            <a:endParaRPr lang="en-US" sz="1750" dirty="0"/>
          </a:p>
        </p:txBody>
      </p:sp>
      <p:pic>
        <p:nvPicPr>
          <p:cNvPr id="11" name="Picture 10">
            <a:extLst>
              <a:ext uri="{FF2B5EF4-FFF2-40B4-BE49-F238E27FC236}">
                <a16:creationId xmlns:a16="http://schemas.microsoft.com/office/drawing/2014/main" id="{9A37C17B-6421-8942-3476-D9A47F88CBA4}"/>
              </a:ext>
            </a:extLst>
          </p:cNvPr>
          <p:cNvPicPr>
            <a:picLocks noChangeAspect="1"/>
          </p:cNvPicPr>
          <p:nvPr/>
        </p:nvPicPr>
        <p:blipFill>
          <a:blip r:embed="rId4"/>
          <a:stretch>
            <a:fillRect/>
          </a:stretch>
        </p:blipFill>
        <p:spPr>
          <a:xfrm>
            <a:off x="12178601" y="7467951"/>
            <a:ext cx="2269093" cy="70263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436775" y="3369705"/>
            <a:ext cx="3145512" cy="3040261"/>
          </a:xfrm>
          <a:prstGeom prst="rect">
            <a:avLst/>
          </a:prstGeom>
        </p:spPr>
      </p:pic>
      <p:sp>
        <p:nvSpPr>
          <p:cNvPr id="3" name="Text 0"/>
          <p:cNvSpPr/>
          <p:nvPr/>
        </p:nvSpPr>
        <p:spPr>
          <a:xfrm>
            <a:off x="3049310" y="563166"/>
            <a:ext cx="4874181" cy="319921"/>
          </a:xfrm>
          <a:prstGeom prst="rect">
            <a:avLst/>
          </a:prstGeom>
          <a:noFill/>
          <a:ln/>
        </p:spPr>
        <p:txBody>
          <a:bodyPr wrap="none" lIns="0" tIns="0" rIns="0" bIns="0" rtlCol="0" anchor="t"/>
          <a:lstStyle/>
          <a:p>
            <a:pPr marL="0" indent="0" algn="ctr">
              <a:lnSpc>
                <a:spcPts val="2500"/>
              </a:lnSpc>
              <a:buNone/>
            </a:pPr>
            <a:r>
              <a:rPr lang="en-US" sz="2800" b="1" kern="0" spc="-60" dirty="0">
                <a:solidFill>
                  <a:srgbClr val="124E73"/>
                </a:solidFill>
                <a:latin typeface="Montserrat Medium" panose="00000600000000000000" pitchFamily="2" charset="0"/>
                <a:ea typeface="MuseoModerno Bold" pitchFamily="34" charset="-122"/>
                <a:cs typeface="MuseoModerno Bold" pitchFamily="34" charset="-120"/>
              </a:rPr>
              <a:t>2. Tuân thủ các quy định an toàn lao động</a:t>
            </a:r>
            <a:endParaRPr lang="en-US" sz="2800" dirty="0"/>
          </a:p>
        </p:txBody>
      </p:sp>
      <p:pic>
        <p:nvPicPr>
          <p:cNvPr id="4" name="Image 1" descr="preencoded.png"/>
          <p:cNvPicPr>
            <a:picLocks noChangeAspect="1"/>
          </p:cNvPicPr>
          <p:nvPr/>
        </p:nvPicPr>
        <p:blipFill>
          <a:blip r:embed="rId4"/>
          <a:stretch>
            <a:fillRect/>
          </a:stretch>
        </p:blipFill>
        <p:spPr>
          <a:xfrm>
            <a:off x="716875" y="1521986"/>
            <a:ext cx="1024057" cy="1566306"/>
          </a:xfrm>
          <a:prstGeom prst="rect">
            <a:avLst/>
          </a:prstGeom>
        </p:spPr>
      </p:pic>
      <p:sp>
        <p:nvSpPr>
          <p:cNvPr id="5" name="Text 1"/>
          <p:cNvSpPr/>
          <p:nvPr/>
        </p:nvSpPr>
        <p:spPr>
          <a:xfrm>
            <a:off x="2048113" y="1852686"/>
            <a:ext cx="2560320" cy="319921"/>
          </a:xfrm>
          <a:prstGeom prst="rect">
            <a:avLst/>
          </a:prstGeom>
          <a:noFill/>
          <a:ln/>
        </p:spPr>
        <p:txBody>
          <a:bodyPr wrap="none" lIns="0" tIns="0" rIns="0" bIns="0" rtlCol="0" anchor="t"/>
          <a:lstStyle/>
          <a:p>
            <a:pPr marL="0" indent="0" algn="l">
              <a:lnSpc>
                <a:spcPts val="2500"/>
              </a:lnSpc>
              <a:buNone/>
            </a:pPr>
            <a:r>
              <a:rPr lang="en-US" sz="2000" b="1" kern="0" spc="-60" dirty="0">
                <a:solidFill>
                  <a:srgbClr val="2B4150"/>
                </a:solidFill>
                <a:latin typeface="Montserrat Medium" panose="00000600000000000000" pitchFamily="2" charset="0"/>
                <a:ea typeface="MuseoModerno Bold" pitchFamily="34" charset="-122"/>
                <a:cs typeface="MuseoModerno Bold" pitchFamily="34" charset="-120"/>
              </a:rPr>
              <a:t>Đào tạo và bảo hộ</a:t>
            </a:r>
            <a:endParaRPr lang="en-US" sz="2000" dirty="0"/>
          </a:p>
        </p:txBody>
      </p:sp>
      <p:sp>
        <p:nvSpPr>
          <p:cNvPr id="6" name="Text 2"/>
          <p:cNvSpPr/>
          <p:nvPr/>
        </p:nvSpPr>
        <p:spPr>
          <a:xfrm>
            <a:off x="2048112" y="2295479"/>
            <a:ext cx="10592713" cy="655320"/>
          </a:xfrm>
          <a:prstGeom prst="rect">
            <a:avLst/>
          </a:prstGeom>
          <a:noFill/>
          <a:ln/>
        </p:spPr>
        <p:txBody>
          <a:bodyPr wrap="square" lIns="0" tIns="0" rIns="0" bIns="0" rtlCol="0" anchor="t"/>
          <a:lstStyle/>
          <a:p>
            <a:pPr marL="0" indent="0" algn="l">
              <a:lnSpc>
                <a:spcPts val="2550"/>
              </a:lnSpc>
              <a:buNone/>
            </a:pPr>
            <a:r>
              <a:rPr lang="en-US" sz="1600" kern="0" spc="-32" dirty="0">
                <a:solidFill>
                  <a:srgbClr val="2B4150"/>
                </a:solidFill>
                <a:latin typeface="PT Serif" pitchFamily="34" charset="0"/>
                <a:ea typeface="PT Serif" pitchFamily="34" charset="-122"/>
                <a:cs typeface="PT Serif" pitchFamily="34" charset="-120"/>
              </a:rPr>
              <a:t>Nhân viên cần được đào tạo an toàn lao động và sử dụng đầy đủ thiết bị bảo hộ (găng tay, kính bảo hộ, giày bảo hộ).</a:t>
            </a:r>
            <a:endParaRPr lang="en-US" sz="1600" dirty="0"/>
          </a:p>
        </p:txBody>
      </p:sp>
      <p:pic>
        <p:nvPicPr>
          <p:cNvPr id="7" name="Image 2" descr="preencoded.png"/>
          <p:cNvPicPr>
            <a:picLocks noChangeAspect="1"/>
          </p:cNvPicPr>
          <p:nvPr/>
        </p:nvPicPr>
        <p:blipFill>
          <a:blip r:embed="rId5"/>
          <a:stretch>
            <a:fillRect/>
          </a:stretch>
        </p:blipFill>
        <p:spPr>
          <a:xfrm>
            <a:off x="716875" y="3048430"/>
            <a:ext cx="1024057" cy="1566306"/>
          </a:xfrm>
          <a:prstGeom prst="rect">
            <a:avLst/>
          </a:prstGeom>
        </p:spPr>
      </p:pic>
      <p:sp>
        <p:nvSpPr>
          <p:cNvPr id="8" name="Text 3"/>
          <p:cNvSpPr/>
          <p:nvPr/>
        </p:nvSpPr>
        <p:spPr>
          <a:xfrm>
            <a:off x="2048113" y="3369705"/>
            <a:ext cx="2883456" cy="319921"/>
          </a:xfrm>
          <a:prstGeom prst="rect">
            <a:avLst/>
          </a:prstGeom>
          <a:noFill/>
          <a:ln/>
        </p:spPr>
        <p:txBody>
          <a:bodyPr wrap="none" lIns="0" tIns="0" rIns="0" bIns="0" rtlCol="0" anchor="t"/>
          <a:lstStyle/>
          <a:p>
            <a:pPr marL="0" indent="0" algn="l">
              <a:lnSpc>
                <a:spcPts val="2500"/>
              </a:lnSpc>
              <a:buNone/>
            </a:pPr>
            <a:r>
              <a:rPr lang="en-US" sz="2000" b="1" kern="0" spc="-60" dirty="0">
                <a:solidFill>
                  <a:srgbClr val="2B4150"/>
                </a:solidFill>
                <a:latin typeface="Montserrat Medium" panose="00000600000000000000" pitchFamily="2" charset="0"/>
                <a:ea typeface="MuseoModerno Bold" pitchFamily="34" charset="-122"/>
                <a:cs typeface="MuseoModerno Bold" pitchFamily="34" charset="-120"/>
              </a:rPr>
              <a:t>Kiểm tra thiết bị an toàn</a:t>
            </a:r>
            <a:endParaRPr lang="en-US" sz="2000" dirty="0"/>
          </a:p>
        </p:txBody>
      </p:sp>
      <p:sp>
        <p:nvSpPr>
          <p:cNvPr id="9" name="Text 4"/>
          <p:cNvSpPr/>
          <p:nvPr/>
        </p:nvSpPr>
        <p:spPr>
          <a:xfrm>
            <a:off x="2048113" y="3812499"/>
            <a:ext cx="8207812" cy="327660"/>
          </a:xfrm>
          <a:prstGeom prst="rect">
            <a:avLst/>
          </a:prstGeom>
          <a:noFill/>
          <a:ln/>
        </p:spPr>
        <p:txBody>
          <a:bodyPr wrap="none" lIns="0" tIns="0" rIns="0" bIns="0" rtlCol="0" anchor="t"/>
          <a:lstStyle/>
          <a:p>
            <a:pPr marL="0" indent="0" algn="l">
              <a:lnSpc>
                <a:spcPts val="2550"/>
              </a:lnSpc>
              <a:buNone/>
            </a:pPr>
            <a:r>
              <a:rPr lang="en-US" sz="1600" kern="0" spc="-32" dirty="0">
                <a:solidFill>
                  <a:srgbClr val="2B4150"/>
                </a:solidFill>
                <a:latin typeface="PT Serif" pitchFamily="34" charset="0"/>
                <a:ea typeface="PT Serif" pitchFamily="34" charset="-122"/>
                <a:cs typeface="PT Serif" pitchFamily="34" charset="-120"/>
              </a:rPr>
              <a:t>Kiểm tra thường xuyên công tắc khẩn cấp, biển báo và các thiết bị bảo vệ máy.</a:t>
            </a:r>
            <a:endParaRPr lang="en-US" sz="1600" dirty="0"/>
          </a:p>
        </p:txBody>
      </p:sp>
      <p:pic>
        <p:nvPicPr>
          <p:cNvPr id="10" name="Image 3" descr="preencoded.png"/>
          <p:cNvPicPr>
            <a:picLocks noChangeAspect="1"/>
          </p:cNvPicPr>
          <p:nvPr/>
        </p:nvPicPr>
        <p:blipFill>
          <a:blip r:embed="rId6"/>
          <a:stretch>
            <a:fillRect/>
          </a:stretch>
        </p:blipFill>
        <p:spPr>
          <a:xfrm>
            <a:off x="716875" y="4574874"/>
            <a:ext cx="1024057" cy="1566306"/>
          </a:xfrm>
          <a:prstGeom prst="rect">
            <a:avLst/>
          </a:prstGeom>
        </p:spPr>
      </p:pic>
      <p:sp>
        <p:nvSpPr>
          <p:cNvPr id="11" name="Text 5"/>
          <p:cNvSpPr/>
          <p:nvPr/>
        </p:nvSpPr>
        <p:spPr>
          <a:xfrm>
            <a:off x="2048113" y="4894463"/>
            <a:ext cx="2560320" cy="319921"/>
          </a:xfrm>
          <a:prstGeom prst="rect">
            <a:avLst/>
          </a:prstGeom>
          <a:noFill/>
          <a:ln/>
        </p:spPr>
        <p:txBody>
          <a:bodyPr wrap="none" lIns="0" tIns="0" rIns="0" bIns="0" rtlCol="0" anchor="t"/>
          <a:lstStyle/>
          <a:p>
            <a:pPr marL="0" indent="0" algn="l">
              <a:lnSpc>
                <a:spcPts val="2500"/>
              </a:lnSpc>
              <a:buNone/>
            </a:pPr>
            <a:r>
              <a:rPr lang="en-US" sz="2000" b="1" kern="0" spc="-60" dirty="0">
                <a:solidFill>
                  <a:srgbClr val="2B4150"/>
                </a:solidFill>
                <a:latin typeface="Montserrat Medium" panose="00000600000000000000" pitchFamily="2" charset="0"/>
                <a:ea typeface="MuseoModerno Bold" pitchFamily="34" charset="-122"/>
                <a:cs typeface="MuseoModerno Bold" pitchFamily="34" charset="-120"/>
              </a:rPr>
              <a:t>Báo cáo sự cố</a:t>
            </a:r>
            <a:endParaRPr lang="en-US" sz="2000" dirty="0"/>
          </a:p>
        </p:txBody>
      </p:sp>
      <p:sp>
        <p:nvSpPr>
          <p:cNvPr id="12" name="Text 6"/>
          <p:cNvSpPr/>
          <p:nvPr/>
        </p:nvSpPr>
        <p:spPr>
          <a:xfrm>
            <a:off x="2048113" y="5337257"/>
            <a:ext cx="8207812" cy="327660"/>
          </a:xfrm>
          <a:prstGeom prst="rect">
            <a:avLst/>
          </a:prstGeom>
          <a:noFill/>
          <a:ln/>
        </p:spPr>
        <p:txBody>
          <a:bodyPr wrap="none" lIns="0" tIns="0" rIns="0" bIns="0" rtlCol="0" anchor="t"/>
          <a:lstStyle/>
          <a:p>
            <a:pPr marL="0" indent="0" algn="l">
              <a:lnSpc>
                <a:spcPts val="2550"/>
              </a:lnSpc>
              <a:buNone/>
            </a:pPr>
            <a:r>
              <a:rPr lang="en-US" sz="1600" kern="0" spc="-32" dirty="0">
                <a:solidFill>
                  <a:srgbClr val="2B4150"/>
                </a:solidFill>
                <a:latin typeface="PT Serif" pitchFamily="34" charset="0"/>
                <a:ea typeface="PT Serif" pitchFamily="34" charset="-122"/>
                <a:cs typeface="PT Serif" pitchFamily="34" charset="-120"/>
              </a:rPr>
              <a:t>Người vận hành phải báo cáo ngay bất thường hoặc sự cố để xử lý kịp thời.</a:t>
            </a:r>
            <a:endParaRPr lang="en-US" sz="1600" dirty="0"/>
          </a:p>
        </p:txBody>
      </p:sp>
      <p:pic>
        <p:nvPicPr>
          <p:cNvPr id="13" name="Image 4" descr="preencoded.png"/>
          <p:cNvPicPr>
            <a:picLocks noChangeAspect="1"/>
          </p:cNvPicPr>
          <p:nvPr/>
        </p:nvPicPr>
        <p:blipFill>
          <a:blip r:embed="rId7"/>
          <a:stretch>
            <a:fillRect/>
          </a:stretch>
        </p:blipFill>
        <p:spPr>
          <a:xfrm>
            <a:off x="716875" y="6101319"/>
            <a:ext cx="1024057" cy="1566306"/>
          </a:xfrm>
          <a:prstGeom prst="rect">
            <a:avLst/>
          </a:prstGeom>
        </p:spPr>
      </p:pic>
      <p:sp>
        <p:nvSpPr>
          <p:cNvPr id="14" name="Text 7"/>
          <p:cNvSpPr/>
          <p:nvPr/>
        </p:nvSpPr>
        <p:spPr>
          <a:xfrm>
            <a:off x="2048112" y="6416045"/>
            <a:ext cx="2798683" cy="319921"/>
          </a:xfrm>
          <a:prstGeom prst="rect">
            <a:avLst/>
          </a:prstGeom>
          <a:noFill/>
          <a:ln/>
        </p:spPr>
        <p:txBody>
          <a:bodyPr wrap="none" lIns="0" tIns="0" rIns="0" bIns="0" rtlCol="0" anchor="t"/>
          <a:lstStyle/>
          <a:p>
            <a:pPr marL="0" indent="0" algn="l">
              <a:lnSpc>
                <a:spcPts val="2500"/>
              </a:lnSpc>
              <a:buNone/>
            </a:pPr>
            <a:r>
              <a:rPr lang="en-US" sz="2000" b="1" kern="0" spc="-60" dirty="0">
                <a:solidFill>
                  <a:srgbClr val="2B4150"/>
                </a:solidFill>
                <a:latin typeface="Montserrat Medium" panose="00000600000000000000" pitchFamily="2" charset="0"/>
                <a:ea typeface="MuseoModerno Bold" pitchFamily="34" charset="-122"/>
                <a:cs typeface="MuseoModerno Bold" pitchFamily="34" charset="-120"/>
              </a:rPr>
              <a:t>Tạo môi trường an toàn</a:t>
            </a:r>
            <a:endParaRPr lang="en-US" sz="2000" dirty="0"/>
          </a:p>
        </p:txBody>
      </p:sp>
      <p:sp>
        <p:nvSpPr>
          <p:cNvPr id="15" name="Text 8"/>
          <p:cNvSpPr/>
          <p:nvPr/>
        </p:nvSpPr>
        <p:spPr>
          <a:xfrm>
            <a:off x="2048112" y="6858839"/>
            <a:ext cx="10733390" cy="655320"/>
          </a:xfrm>
          <a:prstGeom prst="rect">
            <a:avLst/>
          </a:prstGeom>
          <a:noFill/>
          <a:ln/>
        </p:spPr>
        <p:txBody>
          <a:bodyPr wrap="square" lIns="0" tIns="0" rIns="0" bIns="0" rtlCol="0" anchor="t"/>
          <a:lstStyle/>
          <a:p>
            <a:pPr marL="0" indent="0" algn="l">
              <a:lnSpc>
                <a:spcPts val="2550"/>
              </a:lnSpc>
              <a:buNone/>
            </a:pPr>
            <a:r>
              <a:rPr lang="en-US" sz="1600" kern="0" spc="-32" dirty="0">
                <a:solidFill>
                  <a:srgbClr val="2B4150"/>
                </a:solidFill>
                <a:latin typeface="PT Serif" pitchFamily="34" charset="0"/>
                <a:ea typeface="PT Serif" pitchFamily="34" charset="-122"/>
                <a:cs typeface="PT Serif" pitchFamily="34" charset="-120"/>
              </a:rPr>
              <a:t>Mọi nhân viên cần hợp tác trong việc tuân thủ quy định để tối ưu hóa quy trình sản xuất và giảm rủi ro.</a:t>
            </a:r>
            <a:endParaRPr lang="en-US" sz="1600" dirty="0"/>
          </a:p>
        </p:txBody>
      </p:sp>
      <p:pic>
        <p:nvPicPr>
          <p:cNvPr id="16" name="Picture 15">
            <a:extLst>
              <a:ext uri="{FF2B5EF4-FFF2-40B4-BE49-F238E27FC236}">
                <a16:creationId xmlns:a16="http://schemas.microsoft.com/office/drawing/2014/main" id="{61F3C135-7806-427B-71B4-980D7232656F}"/>
              </a:ext>
            </a:extLst>
          </p:cNvPr>
          <p:cNvPicPr>
            <a:picLocks noChangeAspect="1"/>
          </p:cNvPicPr>
          <p:nvPr/>
        </p:nvPicPr>
        <p:blipFill>
          <a:blip r:embed="rId8"/>
          <a:stretch>
            <a:fillRect/>
          </a:stretch>
        </p:blipFill>
        <p:spPr>
          <a:xfrm>
            <a:off x="12178601" y="7467951"/>
            <a:ext cx="2269093" cy="70263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52175" y="2661045"/>
            <a:ext cx="3091101" cy="3091101"/>
          </a:xfrm>
          <a:prstGeom prst="rect">
            <a:avLst/>
          </a:prstGeom>
        </p:spPr>
      </p:pic>
      <p:sp>
        <p:nvSpPr>
          <p:cNvPr id="3" name="Text 0"/>
          <p:cNvSpPr/>
          <p:nvPr/>
        </p:nvSpPr>
        <p:spPr>
          <a:xfrm>
            <a:off x="4450675" y="624602"/>
            <a:ext cx="4938832" cy="353973"/>
          </a:xfrm>
          <a:prstGeom prst="rect">
            <a:avLst/>
          </a:prstGeom>
          <a:noFill/>
          <a:ln/>
        </p:spPr>
        <p:txBody>
          <a:bodyPr wrap="none" lIns="0" tIns="0" rIns="0" bIns="0" rtlCol="0" anchor="t"/>
          <a:lstStyle/>
          <a:p>
            <a:pPr marL="0" indent="0">
              <a:lnSpc>
                <a:spcPts val="2750"/>
              </a:lnSpc>
              <a:buNone/>
            </a:pPr>
            <a:r>
              <a:rPr lang="en-US" sz="2200" b="1" kern="0" spc="-67" dirty="0">
                <a:solidFill>
                  <a:srgbClr val="124E73"/>
                </a:solidFill>
                <a:latin typeface="Montserrat Medium" panose="00000600000000000000" pitchFamily="2" charset="0"/>
                <a:ea typeface="MuseoModerno Bold" pitchFamily="34" charset="-122"/>
                <a:cs typeface="MuseoModerno Bold" pitchFamily="34" charset="-120"/>
              </a:rPr>
              <a:t>3. Xác định và đánh dấu vùng an toàn</a:t>
            </a:r>
            <a:endParaRPr lang="en-US" sz="2200" dirty="0"/>
          </a:p>
        </p:txBody>
      </p:sp>
      <p:sp>
        <p:nvSpPr>
          <p:cNvPr id="4" name="Text 1"/>
          <p:cNvSpPr/>
          <p:nvPr/>
        </p:nvSpPr>
        <p:spPr>
          <a:xfrm>
            <a:off x="4450675" y="1233487"/>
            <a:ext cx="9386649" cy="362426"/>
          </a:xfrm>
          <a:prstGeom prst="rect">
            <a:avLst/>
          </a:prstGeom>
          <a:noFill/>
          <a:ln/>
        </p:spPr>
        <p:txBody>
          <a:bodyPr wrap="none" lIns="0" tIns="0" rIns="0" bIns="0" rtlCol="0" anchor="t"/>
          <a:lstStyle/>
          <a:p>
            <a:pPr marL="0" indent="0">
              <a:lnSpc>
                <a:spcPts val="2850"/>
              </a:lnSpc>
              <a:buNone/>
            </a:pPr>
            <a:endParaRPr lang="en-US" sz="1750" dirty="0"/>
          </a:p>
        </p:txBody>
      </p:sp>
      <p:sp>
        <p:nvSpPr>
          <p:cNvPr id="5" name="Shape 2"/>
          <p:cNvSpPr/>
          <p:nvPr/>
        </p:nvSpPr>
        <p:spPr>
          <a:xfrm>
            <a:off x="4337447" y="1850827"/>
            <a:ext cx="30480" cy="5754172"/>
          </a:xfrm>
          <a:prstGeom prst="roundRect">
            <a:avLst>
              <a:gd name="adj" fmla="val 312270"/>
            </a:avLst>
          </a:prstGeom>
          <a:solidFill>
            <a:srgbClr val="B9D0DE"/>
          </a:solidFill>
          <a:ln/>
        </p:spPr>
      </p:sp>
      <p:sp>
        <p:nvSpPr>
          <p:cNvPr id="6" name="Shape 3"/>
          <p:cNvSpPr/>
          <p:nvPr/>
        </p:nvSpPr>
        <p:spPr>
          <a:xfrm>
            <a:off x="4097774" y="2105739"/>
            <a:ext cx="509826" cy="509826"/>
          </a:xfrm>
          <a:prstGeom prst="roundRect">
            <a:avLst>
              <a:gd name="adj" fmla="val 18669"/>
            </a:avLst>
          </a:prstGeom>
          <a:solidFill>
            <a:srgbClr val="124E73"/>
          </a:solidFill>
          <a:ln w="7620">
            <a:solidFill>
              <a:srgbClr val="2B678C"/>
            </a:solidFill>
            <a:prstDash val="solid"/>
          </a:ln>
        </p:spPr>
      </p:sp>
      <p:sp>
        <p:nvSpPr>
          <p:cNvPr id="7" name="Text 4"/>
          <p:cNvSpPr/>
          <p:nvPr/>
        </p:nvSpPr>
        <p:spPr>
          <a:xfrm>
            <a:off x="4275296" y="2190631"/>
            <a:ext cx="154662" cy="339923"/>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1</a:t>
            </a:r>
            <a:endParaRPr lang="en-US" sz="2650" dirty="0"/>
          </a:p>
        </p:txBody>
      </p:sp>
      <p:sp>
        <p:nvSpPr>
          <p:cNvPr id="8" name="Text 5"/>
          <p:cNvSpPr/>
          <p:nvPr/>
        </p:nvSpPr>
        <p:spPr>
          <a:xfrm>
            <a:off x="4805839" y="2077403"/>
            <a:ext cx="9211612" cy="1087279"/>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Xác định khu vực nguy hiểm</a:t>
            </a:r>
            <a:r>
              <a:rPr lang="en-US" sz="1750" kern="0" spc="-36" dirty="0">
                <a:solidFill>
                  <a:srgbClr val="2B4150"/>
                </a:solidFill>
                <a:latin typeface="PT Serif" pitchFamily="34" charset="0"/>
                <a:ea typeface="PT Serif" pitchFamily="34" charset="-122"/>
                <a:cs typeface="PT Serif" pitchFamily="34" charset="-120"/>
              </a:rPr>
              <a:t>: Các khu vực quanh máy cuốn ống giấy cần được xác định rõ ràng, đặc biệt là các bộ phận chuyển động, khu vực tiếp xúc với điện và nơi phát sinh bụi giấy.</a:t>
            </a:r>
            <a:endParaRPr lang="en-US" sz="1750" dirty="0"/>
          </a:p>
        </p:txBody>
      </p:sp>
      <p:sp>
        <p:nvSpPr>
          <p:cNvPr id="9" name="Shape 6"/>
          <p:cNvSpPr/>
          <p:nvPr/>
        </p:nvSpPr>
        <p:spPr>
          <a:xfrm>
            <a:off x="4097774" y="3872746"/>
            <a:ext cx="509826" cy="509826"/>
          </a:xfrm>
          <a:prstGeom prst="roundRect">
            <a:avLst>
              <a:gd name="adj" fmla="val 18669"/>
            </a:avLst>
          </a:prstGeom>
          <a:solidFill>
            <a:srgbClr val="124E73"/>
          </a:solidFill>
          <a:ln w="7620">
            <a:solidFill>
              <a:srgbClr val="2B678C"/>
            </a:solidFill>
            <a:prstDash val="solid"/>
          </a:ln>
        </p:spPr>
      </p:sp>
      <p:sp>
        <p:nvSpPr>
          <p:cNvPr id="10" name="Text 7"/>
          <p:cNvSpPr/>
          <p:nvPr/>
        </p:nvSpPr>
        <p:spPr>
          <a:xfrm>
            <a:off x="4261247" y="3957638"/>
            <a:ext cx="182880" cy="339923"/>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2</a:t>
            </a:r>
            <a:endParaRPr lang="en-US" sz="2650" dirty="0"/>
          </a:p>
        </p:txBody>
      </p:sp>
      <p:sp>
        <p:nvSpPr>
          <p:cNvPr id="11" name="Text 8"/>
          <p:cNvSpPr/>
          <p:nvPr/>
        </p:nvSpPr>
        <p:spPr>
          <a:xfrm>
            <a:off x="4805839" y="3844409"/>
            <a:ext cx="9211612" cy="724853"/>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Đánh dấu vùng an toàn</a:t>
            </a:r>
            <a:r>
              <a:rPr lang="en-US" sz="1750" kern="0" spc="-36" dirty="0">
                <a:solidFill>
                  <a:srgbClr val="2B4150"/>
                </a:solidFill>
                <a:latin typeface="PT Serif" pitchFamily="34" charset="0"/>
                <a:ea typeface="PT Serif" pitchFamily="34" charset="-122"/>
                <a:cs typeface="PT Serif" pitchFamily="34" charset="-120"/>
              </a:rPr>
              <a:t>: Sử dụng màu sắc nổi bật và biển báo an toàn để giúp nhân viên dễ dàng nhận diện và tránh xa các khu vực nguy hiểm.</a:t>
            </a:r>
            <a:endParaRPr lang="en-US" sz="1750" dirty="0"/>
          </a:p>
        </p:txBody>
      </p:sp>
      <p:sp>
        <p:nvSpPr>
          <p:cNvPr id="12" name="Shape 9"/>
          <p:cNvSpPr/>
          <p:nvPr/>
        </p:nvSpPr>
        <p:spPr>
          <a:xfrm>
            <a:off x="4097774" y="5277326"/>
            <a:ext cx="509826" cy="509826"/>
          </a:xfrm>
          <a:prstGeom prst="roundRect">
            <a:avLst>
              <a:gd name="adj" fmla="val 18669"/>
            </a:avLst>
          </a:prstGeom>
          <a:solidFill>
            <a:srgbClr val="124E73"/>
          </a:solidFill>
          <a:ln w="7620">
            <a:solidFill>
              <a:srgbClr val="2B678C"/>
            </a:solidFill>
            <a:prstDash val="solid"/>
          </a:ln>
        </p:spPr>
      </p:sp>
      <p:sp>
        <p:nvSpPr>
          <p:cNvPr id="13" name="Text 10"/>
          <p:cNvSpPr/>
          <p:nvPr/>
        </p:nvSpPr>
        <p:spPr>
          <a:xfrm>
            <a:off x="4260532" y="5362218"/>
            <a:ext cx="184190" cy="339923"/>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3</a:t>
            </a:r>
            <a:endParaRPr lang="en-US" sz="2650" dirty="0"/>
          </a:p>
        </p:txBody>
      </p:sp>
      <p:sp>
        <p:nvSpPr>
          <p:cNvPr id="14" name="Text 11"/>
          <p:cNvSpPr/>
          <p:nvPr/>
        </p:nvSpPr>
        <p:spPr>
          <a:xfrm>
            <a:off x="4805839" y="5248989"/>
            <a:ext cx="9211612" cy="724853"/>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Hướng dẫn làm việc</a:t>
            </a:r>
            <a:r>
              <a:rPr lang="en-US" sz="1750" kern="0" spc="-36" dirty="0">
                <a:solidFill>
                  <a:srgbClr val="2B4150"/>
                </a:solidFill>
                <a:latin typeface="PT Serif" pitchFamily="34" charset="0"/>
                <a:ea typeface="PT Serif" pitchFamily="34" charset="-122"/>
                <a:cs typeface="PT Serif" pitchFamily="34" charset="-120"/>
              </a:rPr>
              <a:t>: Nhân viên cần được hướng dẫn về khoảng cách an toàn khi làm việc gần máy và các tình huống cần giám sát của người quản lý hoặc kỹ thuật viên.</a:t>
            </a:r>
            <a:endParaRPr lang="en-US" sz="1750" dirty="0"/>
          </a:p>
        </p:txBody>
      </p:sp>
      <p:sp>
        <p:nvSpPr>
          <p:cNvPr id="15" name="Shape 12"/>
          <p:cNvSpPr/>
          <p:nvPr/>
        </p:nvSpPr>
        <p:spPr>
          <a:xfrm>
            <a:off x="4097774" y="6681907"/>
            <a:ext cx="509826" cy="509826"/>
          </a:xfrm>
          <a:prstGeom prst="roundRect">
            <a:avLst>
              <a:gd name="adj" fmla="val 18669"/>
            </a:avLst>
          </a:prstGeom>
          <a:solidFill>
            <a:srgbClr val="124E73"/>
          </a:solidFill>
          <a:ln w="7620">
            <a:solidFill>
              <a:srgbClr val="2B678C"/>
            </a:solidFill>
            <a:prstDash val="solid"/>
          </a:ln>
        </p:spPr>
      </p:sp>
      <p:sp>
        <p:nvSpPr>
          <p:cNvPr id="16" name="Text 13"/>
          <p:cNvSpPr/>
          <p:nvPr/>
        </p:nvSpPr>
        <p:spPr>
          <a:xfrm>
            <a:off x="4246602" y="6766798"/>
            <a:ext cx="212050" cy="339923"/>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4</a:t>
            </a:r>
            <a:endParaRPr lang="en-US" sz="2650" dirty="0"/>
          </a:p>
        </p:txBody>
      </p:sp>
      <p:sp>
        <p:nvSpPr>
          <p:cNvPr id="17" name="Text 14"/>
          <p:cNvSpPr/>
          <p:nvPr/>
        </p:nvSpPr>
        <p:spPr>
          <a:xfrm>
            <a:off x="4805839" y="6653570"/>
            <a:ext cx="9211612" cy="724853"/>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Kiểm tra thường xuyên</a:t>
            </a:r>
            <a:r>
              <a:rPr lang="en-US" sz="1750" kern="0" spc="-36" dirty="0">
                <a:solidFill>
                  <a:srgbClr val="2B4150"/>
                </a:solidFill>
                <a:latin typeface="PT Serif" pitchFamily="34" charset="0"/>
                <a:ea typeface="PT Serif" pitchFamily="34" charset="-122"/>
                <a:cs typeface="PT Serif" pitchFamily="34" charset="-120"/>
              </a:rPr>
              <a:t>: Đánh giá tình trạng biển báo và kiểm tra các khu vực an toàn để đảm bảo không có thay đổi làm ảnh hưởng đến an toàn lao động.</a:t>
            </a:r>
            <a:endParaRPr lang="en-US" sz="1750" dirty="0"/>
          </a:p>
        </p:txBody>
      </p:sp>
      <p:pic>
        <p:nvPicPr>
          <p:cNvPr id="18" name="Picture 17">
            <a:extLst>
              <a:ext uri="{FF2B5EF4-FFF2-40B4-BE49-F238E27FC236}">
                <a16:creationId xmlns:a16="http://schemas.microsoft.com/office/drawing/2014/main" id="{9D619709-31DC-F612-B3F6-34CE4FD92F4F}"/>
              </a:ext>
            </a:extLst>
          </p:cNvPr>
          <p:cNvPicPr>
            <a:picLocks noChangeAspect="1"/>
          </p:cNvPicPr>
          <p:nvPr/>
        </p:nvPicPr>
        <p:blipFill>
          <a:blip r:embed="rId4"/>
          <a:stretch>
            <a:fillRect/>
          </a:stretch>
        </p:blipFill>
        <p:spPr>
          <a:xfrm>
            <a:off x="12178601" y="7467951"/>
            <a:ext cx="2269093" cy="70263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430580" y="2812137"/>
            <a:ext cx="3634978" cy="3634978"/>
          </a:xfrm>
          <a:prstGeom prst="rect">
            <a:avLst/>
          </a:prstGeom>
        </p:spPr>
      </p:pic>
      <p:sp>
        <p:nvSpPr>
          <p:cNvPr id="3" name="Shape 0"/>
          <p:cNvSpPr/>
          <p:nvPr/>
        </p:nvSpPr>
        <p:spPr>
          <a:xfrm>
            <a:off x="793790" y="1958696"/>
            <a:ext cx="9385221" cy="30480"/>
          </a:xfrm>
          <a:prstGeom prst="roundRect">
            <a:avLst>
              <a:gd name="adj" fmla="val 312558"/>
            </a:avLst>
          </a:prstGeom>
          <a:solidFill>
            <a:srgbClr val="B9D0DE"/>
          </a:solidFill>
          <a:ln/>
        </p:spPr>
      </p:sp>
      <p:sp>
        <p:nvSpPr>
          <p:cNvPr id="6" name="Text 3"/>
          <p:cNvSpPr/>
          <p:nvPr/>
        </p:nvSpPr>
        <p:spPr>
          <a:xfrm>
            <a:off x="3352676" y="1540311"/>
            <a:ext cx="4468297" cy="354330"/>
          </a:xfrm>
          <a:prstGeom prst="rect">
            <a:avLst/>
          </a:prstGeom>
          <a:noFill/>
          <a:ln/>
        </p:spPr>
        <p:txBody>
          <a:bodyPr wrap="none" lIns="0" tIns="0" rIns="0" bIns="0" rtlCol="0" anchor="t"/>
          <a:lstStyle/>
          <a:p>
            <a:pPr marL="0" indent="0" algn="ctr">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4. Sử dụng thiết bị bảo hộ cá nhân</a:t>
            </a:r>
            <a:endParaRPr lang="en-US" sz="2200" dirty="0"/>
          </a:p>
        </p:txBody>
      </p:sp>
      <p:sp>
        <p:nvSpPr>
          <p:cNvPr id="7" name="Text 4"/>
          <p:cNvSpPr/>
          <p:nvPr/>
        </p:nvSpPr>
        <p:spPr>
          <a:xfrm>
            <a:off x="1020604" y="2812137"/>
            <a:ext cx="8931593"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Bảo vệ khỏi nguy hiểm</a:t>
            </a:r>
            <a:r>
              <a:rPr lang="en-US" sz="1750" kern="0" spc="-36" dirty="0">
                <a:solidFill>
                  <a:srgbClr val="2B4150"/>
                </a:solidFill>
                <a:latin typeface="PT Serif" pitchFamily="34" charset="0"/>
                <a:ea typeface="PT Serif" pitchFamily="34" charset="-122"/>
                <a:cs typeface="PT Serif" pitchFamily="34" charset="-120"/>
              </a:rPr>
              <a:t>: Thiết bị bảo hộ cá nhân (PPE) giúp bảo vệ người lao động khỏi các rủi ro trong môi trường sản xuất như bụi giấy, tiếng ồn và các bộ phận chuyển động.</a:t>
            </a:r>
            <a:endParaRPr lang="en-US" sz="1750" dirty="0"/>
          </a:p>
        </p:txBody>
      </p:sp>
      <p:sp>
        <p:nvSpPr>
          <p:cNvPr id="8" name="Text 5"/>
          <p:cNvSpPr/>
          <p:nvPr/>
        </p:nvSpPr>
        <p:spPr>
          <a:xfrm>
            <a:off x="1020604" y="3784282"/>
            <a:ext cx="8931593"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Các loại thiết bị bảo hộ</a:t>
            </a:r>
            <a:r>
              <a:rPr lang="en-US" sz="1750" kern="0" spc="-36" dirty="0">
                <a:solidFill>
                  <a:srgbClr val="2B4150"/>
                </a:solidFill>
                <a:latin typeface="PT Serif" pitchFamily="34" charset="0"/>
                <a:ea typeface="PT Serif" pitchFamily="34" charset="-122"/>
                <a:cs typeface="PT Serif" pitchFamily="34" charset="-120"/>
              </a:rPr>
              <a:t>: Người lao động cần trang bị mũ bảo hiểm, găng tay, kính bảo hộ và khẩu trang. Găng tay giúp giảm thiểu chấn thương từ các bộ phận sắc bén, trong khi kính bảo hộ bảo vệ mắt khỏi bụi và mảnh vụn.</a:t>
            </a:r>
            <a:endParaRPr lang="en-US" sz="1750" dirty="0"/>
          </a:p>
        </p:txBody>
      </p:sp>
      <p:sp>
        <p:nvSpPr>
          <p:cNvPr id="9" name="Text 6"/>
          <p:cNvSpPr/>
          <p:nvPr/>
        </p:nvSpPr>
        <p:spPr>
          <a:xfrm>
            <a:off x="1020604" y="5050214"/>
            <a:ext cx="893159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Tăng cường nhận thức</a:t>
            </a:r>
            <a:r>
              <a:rPr lang="en-US" sz="1750" kern="0" spc="-36" dirty="0">
                <a:solidFill>
                  <a:srgbClr val="2B4150"/>
                </a:solidFill>
                <a:latin typeface="PT Serif" pitchFamily="34" charset="0"/>
                <a:ea typeface="PT Serif" pitchFamily="34" charset="-122"/>
                <a:cs typeface="PT Serif" pitchFamily="34" charset="-120"/>
              </a:rPr>
              <a:t>: Cần nâng cao ý thức của nhân viên về việc sử dụng PPE đúng cách và kiểm tra thiết bị định kỳ để đảm bảo hiệu quả bảo vệ.</a:t>
            </a:r>
            <a:endParaRPr lang="en-US" sz="1750" dirty="0"/>
          </a:p>
        </p:txBody>
      </p:sp>
      <p:sp>
        <p:nvSpPr>
          <p:cNvPr id="10" name="Text 7"/>
          <p:cNvSpPr/>
          <p:nvPr/>
        </p:nvSpPr>
        <p:spPr>
          <a:xfrm>
            <a:off x="1020604" y="5953244"/>
            <a:ext cx="8931593"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Cam kết an toàn</a:t>
            </a:r>
            <a:r>
              <a:rPr lang="en-US" sz="1750" kern="0" spc="-36" dirty="0">
                <a:solidFill>
                  <a:srgbClr val="2B4150"/>
                </a:solidFill>
                <a:latin typeface="PT Serif" pitchFamily="34" charset="0"/>
                <a:ea typeface="PT Serif" pitchFamily="34" charset="-122"/>
                <a:cs typeface="PT Serif" pitchFamily="34" charset="-120"/>
              </a:rPr>
              <a:t>: Việc sử dụng PPE không chỉ là yêu cầu bắt buộc mà còn là cam kết bảo vệ sức khỏe của bản thân và đồng nghiệp, tạo ra môi trường làm việc an toàn và chuyên nghiệp trong ngành sản xuất giấy.</a:t>
            </a:r>
            <a:endParaRPr lang="en-US" sz="1750" dirty="0"/>
          </a:p>
        </p:txBody>
      </p:sp>
      <p:pic>
        <p:nvPicPr>
          <p:cNvPr id="4" name="Picture 3">
            <a:extLst>
              <a:ext uri="{FF2B5EF4-FFF2-40B4-BE49-F238E27FC236}">
                <a16:creationId xmlns:a16="http://schemas.microsoft.com/office/drawing/2014/main" id="{A3EE1885-66C2-3ED7-DC05-F72E3F9BD909}"/>
              </a:ext>
            </a:extLst>
          </p:cNvPr>
          <p:cNvPicPr>
            <a:picLocks noChangeAspect="1"/>
          </p:cNvPicPr>
          <p:nvPr/>
        </p:nvPicPr>
        <p:blipFill>
          <a:blip r:embed="rId4"/>
          <a:stretch>
            <a:fillRect/>
          </a:stretch>
        </p:blipFill>
        <p:spPr>
          <a:xfrm>
            <a:off x="12178601" y="7467951"/>
            <a:ext cx="2269093" cy="70263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550266" y="2805351"/>
            <a:ext cx="4404598" cy="4404598"/>
          </a:xfrm>
          <a:prstGeom prst="rect">
            <a:avLst/>
          </a:prstGeom>
        </p:spPr>
      </p:pic>
      <p:sp>
        <p:nvSpPr>
          <p:cNvPr id="3" name="Shape 0"/>
          <p:cNvSpPr/>
          <p:nvPr/>
        </p:nvSpPr>
        <p:spPr>
          <a:xfrm>
            <a:off x="770647" y="1471492"/>
            <a:ext cx="9638586" cy="22860"/>
          </a:xfrm>
          <a:prstGeom prst="roundRect">
            <a:avLst>
              <a:gd name="adj" fmla="val 350190"/>
            </a:avLst>
          </a:prstGeom>
          <a:solidFill>
            <a:srgbClr val="B9D0DE"/>
          </a:solidFill>
          <a:ln/>
        </p:spPr>
      </p:sp>
      <p:sp>
        <p:nvSpPr>
          <p:cNvPr id="6" name="Text 3"/>
          <p:cNvSpPr/>
          <p:nvPr/>
        </p:nvSpPr>
        <p:spPr>
          <a:xfrm>
            <a:off x="3595092" y="1125140"/>
            <a:ext cx="3782497" cy="297775"/>
          </a:xfrm>
          <a:prstGeom prst="rect">
            <a:avLst/>
          </a:prstGeom>
          <a:noFill/>
          <a:ln/>
        </p:spPr>
        <p:txBody>
          <a:bodyPr wrap="none" lIns="0" tIns="0" rIns="0" bIns="0" rtlCol="0" anchor="t"/>
          <a:lstStyle/>
          <a:p>
            <a:pPr marL="0" indent="0" algn="ctr">
              <a:lnSpc>
                <a:spcPts val="2300"/>
              </a:lnSpc>
              <a:buNone/>
            </a:pPr>
            <a:r>
              <a:rPr lang="en-US" sz="1850" b="1" kern="0" spc="-56" dirty="0">
                <a:solidFill>
                  <a:srgbClr val="2B4150"/>
                </a:solidFill>
                <a:latin typeface="Montserrat Medium" panose="00000600000000000000" pitchFamily="2" charset="0"/>
                <a:ea typeface="MuseoModerno Bold" pitchFamily="34" charset="-122"/>
                <a:cs typeface="MuseoModerno Bold" pitchFamily="34" charset="-120"/>
              </a:rPr>
              <a:t>5. Quy trình khẩn cấp và phản ứng</a:t>
            </a:r>
            <a:endParaRPr lang="en-US" sz="1850" dirty="0"/>
          </a:p>
        </p:txBody>
      </p:sp>
      <p:sp>
        <p:nvSpPr>
          <p:cNvPr id="7" name="Shape 4"/>
          <p:cNvSpPr/>
          <p:nvPr/>
        </p:nvSpPr>
        <p:spPr>
          <a:xfrm>
            <a:off x="941546" y="1989177"/>
            <a:ext cx="22860" cy="5716191"/>
          </a:xfrm>
          <a:prstGeom prst="roundRect">
            <a:avLst>
              <a:gd name="adj" fmla="val 350190"/>
            </a:avLst>
          </a:prstGeom>
          <a:solidFill>
            <a:srgbClr val="B9D0DE"/>
          </a:solidFill>
          <a:ln/>
        </p:spPr>
      </p:sp>
      <p:sp>
        <p:nvSpPr>
          <p:cNvPr id="8" name="Shape 5"/>
          <p:cNvSpPr/>
          <p:nvPr/>
        </p:nvSpPr>
        <p:spPr>
          <a:xfrm>
            <a:off x="738604" y="2203490"/>
            <a:ext cx="428744" cy="428744"/>
          </a:xfrm>
          <a:prstGeom prst="roundRect">
            <a:avLst>
              <a:gd name="adj" fmla="val 18672"/>
            </a:avLst>
          </a:prstGeom>
          <a:solidFill>
            <a:srgbClr val="124E73"/>
          </a:solidFill>
          <a:ln w="7620">
            <a:solidFill>
              <a:srgbClr val="2B678C"/>
            </a:solidFill>
            <a:prstDash val="solid"/>
          </a:ln>
        </p:spPr>
      </p:sp>
      <p:sp>
        <p:nvSpPr>
          <p:cNvPr id="9" name="Text 6"/>
          <p:cNvSpPr/>
          <p:nvPr/>
        </p:nvSpPr>
        <p:spPr>
          <a:xfrm>
            <a:off x="887909" y="2274927"/>
            <a:ext cx="130135" cy="285869"/>
          </a:xfrm>
          <a:prstGeom prst="rect">
            <a:avLst/>
          </a:prstGeom>
          <a:noFill/>
          <a:ln/>
        </p:spPr>
        <p:txBody>
          <a:bodyPr wrap="none" lIns="0" tIns="0" rIns="0" bIns="0" rtlCol="0" anchor="t"/>
          <a:lstStyle/>
          <a:p>
            <a:pPr marL="0" indent="0" algn="ctr">
              <a:lnSpc>
                <a:spcPts val="2250"/>
              </a:lnSpc>
              <a:buNone/>
            </a:pPr>
            <a:r>
              <a:rPr lang="en-US" sz="2250" b="1" kern="0" spc="-68" dirty="0">
                <a:solidFill>
                  <a:srgbClr val="FFFFFF"/>
                </a:solidFill>
                <a:latin typeface="Montserrat Medium" panose="00000600000000000000" pitchFamily="2" charset="0"/>
                <a:ea typeface="MuseoModerno Bold" pitchFamily="34" charset="-122"/>
                <a:cs typeface="MuseoModerno Bold" pitchFamily="34" charset="-120"/>
              </a:rPr>
              <a:t>1</a:t>
            </a:r>
            <a:endParaRPr lang="en-US" sz="2250" dirty="0"/>
          </a:p>
        </p:txBody>
      </p:sp>
      <p:sp>
        <p:nvSpPr>
          <p:cNvPr id="10" name="Text 7"/>
          <p:cNvSpPr/>
          <p:nvPr/>
        </p:nvSpPr>
        <p:spPr>
          <a:xfrm>
            <a:off x="1334095" y="2221108"/>
            <a:ext cx="8971598" cy="609838"/>
          </a:xfrm>
          <a:prstGeom prst="rect">
            <a:avLst/>
          </a:prstGeom>
          <a:noFill/>
          <a:ln/>
        </p:spPr>
        <p:txBody>
          <a:bodyPr wrap="square" lIns="0" tIns="0" rIns="0" bIns="0" rtlCol="0" anchor="t"/>
          <a:lstStyle/>
          <a:p>
            <a:pPr marL="0" indent="0" algn="l">
              <a:lnSpc>
                <a:spcPts val="2400"/>
              </a:lnSpc>
              <a:buNone/>
            </a:pPr>
            <a:r>
              <a:rPr lang="en-US" sz="1600" b="1" kern="0" spc="-30" dirty="0">
                <a:solidFill>
                  <a:srgbClr val="2B4150"/>
                </a:solidFill>
                <a:latin typeface="PT Serif" pitchFamily="34" charset="0"/>
                <a:ea typeface="PT Serif" pitchFamily="34" charset="-122"/>
                <a:cs typeface="PT Serif" pitchFamily="34" charset="-120"/>
              </a:rPr>
              <a:t>Dừng máy ngay lập tức</a:t>
            </a:r>
            <a:r>
              <a:rPr lang="en-US" sz="1600" kern="0" spc="-30" dirty="0">
                <a:solidFill>
                  <a:srgbClr val="2B4150"/>
                </a:solidFill>
                <a:latin typeface="PT Serif" pitchFamily="34" charset="0"/>
                <a:ea typeface="PT Serif" pitchFamily="34" charset="-122"/>
                <a:cs typeface="PT Serif" pitchFamily="34" charset="-120"/>
              </a:rPr>
              <a:t>: Khi xảy ra sự cố, người lao động cần nhấn nút dừng khẩn cấp để ngừng hoạt động của máy, ngăn chặn tình huống nghiêm trọng hơn.</a:t>
            </a:r>
            <a:endParaRPr lang="en-US" sz="1600" dirty="0"/>
          </a:p>
        </p:txBody>
      </p:sp>
      <p:sp>
        <p:nvSpPr>
          <p:cNvPr id="11" name="Shape 8"/>
          <p:cNvSpPr/>
          <p:nvPr/>
        </p:nvSpPr>
        <p:spPr>
          <a:xfrm>
            <a:off x="738604" y="3384828"/>
            <a:ext cx="428744" cy="428744"/>
          </a:xfrm>
          <a:prstGeom prst="roundRect">
            <a:avLst>
              <a:gd name="adj" fmla="val 18672"/>
            </a:avLst>
          </a:prstGeom>
          <a:solidFill>
            <a:srgbClr val="124E73"/>
          </a:solidFill>
          <a:ln w="7620">
            <a:solidFill>
              <a:srgbClr val="2B678C"/>
            </a:solidFill>
            <a:prstDash val="solid"/>
          </a:ln>
        </p:spPr>
      </p:sp>
      <p:sp>
        <p:nvSpPr>
          <p:cNvPr id="12" name="Text 9"/>
          <p:cNvSpPr/>
          <p:nvPr/>
        </p:nvSpPr>
        <p:spPr>
          <a:xfrm>
            <a:off x="876002" y="3456265"/>
            <a:ext cx="153829" cy="285869"/>
          </a:xfrm>
          <a:prstGeom prst="rect">
            <a:avLst/>
          </a:prstGeom>
          <a:noFill/>
          <a:ln/>
        </p:spPr>
        <p:txBody>
          <a:bodyPr wrap="none" lIns="0" tIns="0" rIns="0" bIns="0" rtlCol="0" anchor="t"/>
          <a:lstStyle/>
          <a:p>
            <a:pPr marL="0" indent="0" algn="ctr">
              <a:lnSpc>
                <a:spcPts val="2250"/>
              </a:lnSpc>
              <a:buNone/>
            </a:pPr>
            <a:r>
              <a:rPr lang="en-US" sz="2250" b="1" kern="0" spc="-68" dirty="0">
                <a:solidFill>
                  <a:srgbClr val="FFFFFF"/>
                </a:solidFill>
                <a:latin typeface="Montserrat Medium" panose="00000600000000000000" pitchFamily="2" charset="0"/>
                <a:ea typeface="MuseoModerno Bold" pitchFamily="34" charset="-122"/>
                <a:cs typeface="MuseoModerno Bold" pitchFamily="34" charset="-120"/>
              </a:rPr>
              <a:t>2</a:t>
            </a:r>
            <a:endParaRPr lang="en-US" sz="2250" dirty="0"/>
          </a:p>
        </p:txBody>
      </p:sp>
      <p:sp>
        <p:nvSpPr>
          <p:cNvPr id="13" name="Text 10"/>
          <p:cNvSpPr/>
          <p:nvPr/>
        </p:nvSpPr>
        <p:spPr>
          <a:xfrm>
            <a:off x="1334095" y="3402446"/>
            <a:ext cx="8971598" cy="609838"/>
          </a:xfrm>
          <a:prstGeom prst="rect">
            <a:avLst/>
          </a:prstGeom>
          <a:noFill/>
          <a:ln/>
        </p:spPr>
        <p:txBody>
          <a:bodyPr wrap="square" lIns="0" tIns="0" rIns="0" bIns="0" rtlCol="0" anchor="t"/>
          <a:lstStyle/>
          <a:p>
            <a:pPr marL="0" indent="0" algn="l">
              <a:lnSpc>
                <a:spcPts val="2400"/>
              </a:lnSpc>
              <a:buNone/>
            </a:pPr>
            <a:r>
              <a:rPr lang="en-US" sz="1600" b="1" kern="0" spc="-30" dirty="0">
                <a:solidFill>
                  <a:srgbClr val="2B4150"/>
                </a:solidFill>
                <a:latin typeface="PT Serif" pitchFamily="34" charset="0"/>
                <a:ea typeface="PT Serif" pitchFamily="34" charset="-122"/>
                <a:cs typeface="PT Serif" pitchFamily="34" charset="-120"/>
              </a:rPr>
              <a:t>Rời khỏi khu vực nguy hiểm</a:t>
            </a:r>
            <a:r>
              <a:rPr lang="en-US" sz="1600" kern="0" spc="-30" dirty="0">
                <a:solidFill>
                  <a:srgbClr val="2B4150"/>
                </a:solidFill>
                <a:latin typeface="PT Serif" pitchFamily="34" charset="0"/>
                <a:ea typeface="PT Serif" pitchFamily="34" charset="-122"/>
                <a:cs typeface="PT Serif" pitchFamily="34" charset="-120"/>
              </a:rPr>
              <a:t>: Sau khi máy dừng, nhanh chóng di chuyển đến khu vực an toàn đã được xác định trước.</a:t>
            </a:r>
            <a:endParaRPr lang="en-US" sz="1600" dirty="0"/>
          </a:p>
        </p:txBody>
      </p:sp>
      <p:sp>
        <p:nvSpPr>
          <p:cNvPr id="14" name="Shape 11"/>
          <p:cNvSpPr/>
          <p:nvPr/>
        </p:nvSpPr>
        <p:spPr>
          <a:xfrm>
            <a:off x="738604" y="4566166"/>
            <a:ext cx="428744" cy="428744"/>
          </a:xfrm>
          <a:prstGeom prst="roundRect">
            <a:avLst>
              <a:gd name="adj" fmla="val 18672"/>
            </a:avLst>
          </a:prstGeom>
          <a:solidFill>
            <a:srgbClr val="124E73"/>
          </a:solidFill>
          <a:ln w="7620">
            <a:solidFill>
              <a:srgbClr val="2B678C"/>
            </a:solidFill>
            <a:prstDash val="solid"/>
          </a:ln>
        </p:spPr>
      </p:sp>
      <p:sp>
        <p:nvSpPr>
          <p:cNvPr id="15" name="Text 12"/>
          <p:cNvSpPr/>
          <p:nvPr/>
        </p:nvSpPr>
        <p:spPr>
          <a:xfrm>
            <a:off x="875407" y="4637603"/>
            <a:ext cx="155019" cy="285869"/>
          </a:xfrm>
          <a:prstGeom prst="rect">
            <a:avLst/>
          </a:prstGeom>
          <a:noFill/>
          <a:ln/>
        </p:spPr>
        <p:txBody>
          <a:bodyPr wrap="none" lIns="0" tIns="0" rIns="0" bIns="0" rtlCol="0" anchor="t"/>
          <a:lstStyle/>
          <a:p>
            <a:pPr marL="0" indent="0" algn="ctr">
              <a:lnSpc>
                <a:spcPts val="2250"/>
              </a:lnSpc>
              <a:buNone/>
            </a:pPr>
            <a:r>
              <a:rPr lang="en-US" sz="2250" b="1" kern="0" spc="-68" dirty="0">
                <a:solidFill>
                  <a:srgbClr val="FFFFFF"/>
                </a:solidFill>
                <a:latin typeface="Montserrat Medium" panose="00000600000000000000" pitchFamily="2" charset="0"/>
                <a:ea typeface="MuseoModerno Bold" pitchFamily="34" charset="-122"/>
                <a:cs typeface="MuseoModerno Bold" pitchFamily="34" charset="-120"/>
              </a:rPr>
              <a:t>3</a:t>
            </a:r>
            <a:endParaRPr lang="en-US" sz="2250" dirty="0"/>
          </a:p>
        </p:txBody>
      </p:sp>
      <p:sp>
        <p:nvSpPr>
          <p:cNvPr id="16" name="Text 13"/>
          <p:cNvSpPr/>
          <p:nvPr/>
        </p:nvSpPr>
        <p:spPr>
          <a:xfrm>
            <a:off x="1334095" y="4583784"/>
            <a:ext cx="8971598" cy="609838"/>
          </a:xfrm>
          <a:prstGeom prst="rect">
            <a:avLst/>
          </a:prstGeom>
          <a:noFill/>
          <a:ln/>
        </p:spPr>
        <p:txBody>
          <a:bodyPr wrap="square" lIns="0" tIns="0" rIns="0" bIns="0" rtlCol="0" anchor="t"/>
          <a:lstStyle/>
          <a:p>
            <a:pPr marL="0" indent="0" algn="l">
              <a:lnSpc>
                <a:spcPts val="2400"/>
              </a:lnSpc>
              <a:buNone/>
            </a:pPr>
            <a:r>
              <a:rPr lang="en-US" sz="1600" b="1" kern="0" spc="-30" dirty="0">
                <a:solidFill>
                  <a:srgbClr val="2B4150"/>
                </a:solidFill>
                <a:latin typeface="PT Serif" pitchFamily="34" charset="0"/>
                <a:ea typeface="PT Serif" pitchFamily="34" charset="-122"/>
                <a:cs typeface="PT Serif" pitchFamily="34" charset="-120"/>
              </a:rPr>
              <a:t>Thông báo và đánh giá sự cố</a:t>
            </a:r>
            <a:r>
              <a:rPr lang="en-US" sz="1600" kern="0" spc="-30" dirty="0">
                <a:solidFill>
                  <a:srgbClr val="2B4150"/>
                </a:solidFill>
                <a:latin typeface="PT Serif" pitchFamily="34" charset="0"/>
                <a:ea typeface="PT Serif" pitchFamily="34" charset="-122"/>
                <a:cs typeface="PT Serif" pitchFamily="34" charset="-120"/>
              </a:rPr>
              <a:t>: Người quản lý hoặc nhân viên có trách nhiệm phải được thông báo ngay để đánh giá tình hình và đưa ra biện pháp xử lý.</a:t>
            </a:r>
            <a:endParaRPr lang="en-US" sz="1600" dirty="0"/>
          </a:p>
        </p:txBody>
      </p:sp>
      <p:sp>
        <p:nvSpPr>
          <p:cNvPr id="17" name="Shape 14"/>
          <p:cNvSpPr/>
          <p:nvPr/>
        </p:nvSpPr>
        <p:spPr>
          <a:xfrm>
            <a:off x="738604" y="5747504"/>
            <a:ext cx="428744" cy="428744"/>
          </a:xfrm>
          <a:prstGeom prst="roundRect">
            <a:avLst>
              <a:gd name="adj" fmla="val 18672"/>
            </a:avLst>
          </a:prstGeom>
          <a:solidFill>
            <a:srgbClr val="124E73"/>
          </a:solidFill>
          <a:ln w="7620">
            <a:solidFill>
              <a:srgbClr val="2B678C"/>
            </a:solidFill>
            <a:prstDash val="solid"/>
          </a:ln>
        </p:spPr>
      </p:sp>
      <p:sp>
        <p:nvSpPr>
          <p:cNvPr id="18" name="Text 15"/>
          <p:cNvSpPr/>
          <p:nvPr/>
        </p:nvSpPr>
        <p:spPr>
          <a:xfrm>
            <a:off x="863739" y="5818942"/>
            <a:ext cx="178475" cy="285869"/>
          </a:xfrm>
          <a:prstGeom prst="rect">
            <a:avLst/>
          </a:prstGeom>
          <a:noFill/>
          <a:ln/>
        </p:spPr>
        <p:txBody>
          <a:bodyPr wrap="none" lIns="0" tIns="0" rIns="0" bIns="0" rtlCol="0" anchor="t"/>
          <a:lstStyle/>
          <a:p>
            <a:pPr marL="0" indent="0" algn="ctr">
              <a:lnSpc>
                <a:spcPts val="2250"/>
              </a:lnSpc>
              <a:buNone/>
            </a:pPr>
            <a:r>
              <a:rPr lang="en-US" sz="2250" b="1" kern="0" spc="-68" dirty="0">
                <a:solidFill>
                  <a:srgbClr val="FFFFFF"/>
                </a:solidFill>
                <a:latin typeface="Montserrat Medium" panose="00000600000000000000" pitchFamily="2" charset="0"/>
                <a:ea typeface="MuseoModerno Bold" pitchFamily="34" charset="-122"/>
                <a:cs typeface="MuseoModerno Bold" pitchFamily="34" charset="-120"/>
              </a:rPr>
              <a:t>4</a:t>
            </a:r>
            <a:endParaRPr lang="en-US" sz="2250" dirty="0"/>
          </a:p>
        </p:txBody>
      </p:sp>
      <p:sp>
        <p:nvSpPr>
          <p:cNvPr id="19" name="Text 16"/>
          <p:cNvSpPr/>
          <p:nvPr/>
        </p:nvSpPr>
        <p:spPr>
          <a:xfrm>
            <a:off x="1334095" y="5723692"/>
            <a:ext cx="8971598" cy="609838"/>
          </a:xfrm>
          <a:prstGeom prst="rect">
            <a:avLst/>
          </a:prstGeom>
          <a:noFill/>
          <a:ln/>
        </p:spPr>
        <p:txBody>
          <a:bodyPr wrap="square" lIns="0" tIns="0" rIns="0" bIns="0" rtlCol="0" anchor="t"/>
          <a:lstStyle/>
          <a:p>
            <a:pPr marL="0" indent="0" algn="l">
              <a:lnSpc>
                <a:spcPts val="2400"/>
              </a:lnSpc>
              <a:buNone/>
            </a:pPr>
            <a:r>
              <a:rPr lang="en-US" sz="1600" b="1" kern="0" spc="-30" dirty="0">
                <a:solidFill>
                  <a:srgbClr val="2B4150"/>
                </a:solidFill>
                <a:latin typeface="PT Serif" pitchFamily="34" charset="0"/>
                <a:ea typeface="PT Serif" pitchFamily="34" charset="-122"/>
                <a:cs typeface="PT Serif" pitchFamily="34" charset="-120"/>
              </a:rPr>
              <a:t>Xử lý tai nạn</a:t>
            </a:r>
            <a:r>
              <a:rPr lang="en-US" sz="1600" kern="0" spc="-30" dirty="0">
                <a:solidFill>
                  <a:srgbClr val="2B4150"/>
                </a:solidFill>
                <a:latin typeface="PT Serif" pitchFamily="34" charset="0"/>
                <a:ea typeface="PT Serif" pitchFamily="34" charset="-122"/>
                <a:cs typeface="PT Serif" pitchFamily="34" charset="-120"/>
              </a:rPr>
              <a:t>: Trong trường hợp xảy ra thương tích, gọi cấp cứu và cung cấp thông tin chi tiết về tình trạng nạn nhân cho đội ngũ y tế.</a:t>
            </a:r>
            <a:endParaRPr lang="en-US" sz="1600" dirty="0"/>
          </a:p>
        </p:txBody>
      </p:sp>
      <p:sp>
        <p:nvSpPr>
          <p:cNvPr id="20" name="Shape 17"/>
          <p:cNvSpPr/>
          <p:nvPr/>
        </p:nvSpPr>
        <p:spPr>
          <a:xfrm>
            <a:off x="738604" y="6928842"/>
            <a:ext cx="428744" cy="428744"/>
          </a:xfrm>
          <a:prstGeom prst="roundRect">
            <a:avLst>
              <a:gd name="adj" fmla="val 18672"/>
            </a:avLst>
          </a:prstGeom>
          <a:solidFill>
            <a:srgbClr val="124E73"/>
          </a:solidFill>
          <a:ln w="7620">
            <a:solidFill>
              <a:srgbClr val="2B678C"/>
            </a:solidFill>
            <a:prstDash val="solid"/>
          </a:ln>
        </p:spPr>
      </p:sp>
      <p:sp>
        <p:nvSpPr>
          <p:cNvPr id="21" name="Text 18"/>
          <p:cNvSpPr/>
          <p:nvPr/>
        </p:nvSpPr>
        <p:spPr>
          <a:xfrm>
            <a:off x="877074" y="7000280"/>
            <a:ext cx="151805" cy="285869"/>
          </a:xfrm>
          <a:prstGeom prst="rect">
            <a:avLst/>
          </a:prstGeom>
          <a:noFill/>
          <a:ln/>
        </p:spPr>
        <p:txBody>
          <a:bodyPr wrap="none" lIns="0" tIns="0" rIns="0" bIns="0" rtlCol="0" anchor="t"/>
          <a:lstStyle/>
          <a:p>
            <a:pPr marL="0" indent="0" algn="ctr">
              <a:lnSpc>
                <a:spcPts val="2250"/>
              </a:lnSpc>
              <a:buNone/>
            </a:pPr>
            <a:r>
              <a:rPr lang="en-US" sz="2250" b="1" kern="0" spc="-68" dirty="0">
                <a:solidFill>
                  <a:srgbClr val="FFFFFF"/>
                </a:solidFill>
                <a:latin typeface="Montserrat Medium" panose="00000600000000000000" pitchFamily="2" charset="0"/>
                <a:ea typeface="MuseoModerno Bold" pitchFamily="34" charset="-122"/>
                <a:cs typeface="MuseoModerno Bold" pitchFamily="34" charset="-120"/>
              </a:rPr>
              <a:t>5</a:t>
            </a:r>
            <a:endParaRPr lang="en-US" sz="2250" dirty="0"/>
          </a:p>
        </p:txBody>
      </p:sp>
      <p:sp>
        <p:nvSpPr>
          <p:cNvPr id="22" name="Text 19"/>
          <p:cNvSpPr/>
          <p:nvPr/>
        </p:nvSpPr>
        <p:spPr>
          <a:xfrm>
            <a:off x="1334095" y="6905030"/>
            <a:ext cx="8971598" cy="609838"/>
          </a:xfrm>
          <a:prstGeom prst="rect">
            <a:avLst/>
          </a:prstGeom>
          <a:noFill/>
          <a:ln/>
        </p:spPr>
        <p:txBody>
          <a:bodyPr wrap="square" lIns="0" tIns="0" rIns="0" bIns="0" rtlCol="0" anchor="t"/>
          <a:lstStyle/>
          <a:p>
            <a:pPr marL="0" indent="0" algn="l">
              <a:lnSpc>
                <a:spcPts val="2400"/>
              </a:lnSpc>
              <a:buNone/>
            </a:pPr>
            <a:r>
              <a:rPr lang="en-US" sz="1600" b="1" kern="0" spc="-30" dirty="0">
                <a:solidFill>
                  <a:srgbClr val="2B4150"/>
                </a:solidFill>
                <a:latin typeface="PT Serif" pitchFamily="34" charset="0"/>
                <a:ea typeface="PT Serif" pitchFamily="34" charset="-122"/>
                <a:cs typeface="PT Serif" pitchFamily="34" charset="-120"/>
              </a:rPr>
              <a:t>Tập huấn định kỳ</a:t>
            </a:r>
            <a:r>
              <a:rPr lang="en-US" sz="1600" kern="0" spc="-30" dirty="0">
                <a:solidFill>
                  <a:srgbClr val="2B4150"/>
                </a:solidFill>
                <a:latin typeface="PT Serif" pitchFamily="34" charset="0"/>
                <a:ea typeface="PT Serif" pitchFamily="34" charset="-122"/>
                <a:cs typeface="PT Serif" pitchFamily="34" charset="-120"/>
              </a:rPr>
              <a:t>: Tổ chức các buổi tập huấn cho nhân viên để nâng cao kỹ năng phản ứng nhanh và làm quen với quy trình khẩn cấp.</a:t>
            </a:r>
            <a:endParaRPr lang="en-US" sz="1600" dirty="0"/>
          </a:p>
        </p:txBody>
      </p:sp>
      <p:pic>
        <p:nvPicPr>
          <p:cNvPr id="4" name="Picture 3">
            <a:extLst>
              <a:ext uri="{FF2B5EF4-FFF2-40B4-BE49-F238E27FC236}">
                <a16:creationId xmlns:a16="http://schemas.microsoft.com/office/drawing/2014/main" id="{5EF46000-9838-E223-F1CC-1F22AF0C386A}"/>
              </a:ext>
            </a:extLst>
          </p:cNvPr>
          <p:cNvPicPr>
            <a:picLocks noChangeAspect="1"/>
          </p:cNvPicPr>
          <p:nvPr/>
        </p:nvPicPr>
        <p:blipFill>
          <a:blip r:embed="rId4"/>
          <a:stretch>
            <a:fillRect/>
          </a:stretch>
        </p:blipFill>
        <p:spPr>
          <a:xfrm>
            <a:off x="12178601" y="7467951"/>
            <a:ext cx="2269093" cy="70263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283488" y="2569488"/>
            <a:ext cx="3090624" cy="3090624"/>
          </a:xfrm>
          <a:prstGeom prst="rect">
            <a:avLst/>
          </a:prstGeom>
        </p:spPr>
      </p:pic>
      <p:sp>
        <p:nvSpPr>
          <p:cNvPr id="3" name="Shape 0"/>
          <p:cNvSpPr/>
          <p:nvPr/>
        </p:nvSpPr>
        <p:spPr>
          <a:xfrm>
            <a:off x="4551874" y="2220278"/>
            <a:ext cx="9385221" cy="30480"/>
          </a:xfrm>
          <a:prstGeom prst="roundRect">
            <a:avLst>
              <a:gd name="adj" fmla="val 312558"/>
            </a:avLst>
          </a:prstGeom>
          <a:solidFill>
            <a:srgbClr val="B9D0DE"/>
          </a:solidFill>
          <a:ln/>
        </p:spPr>
      </p:sp>
      <p:sp>
        <p:nvSpPr>
          <p:cNvPr id="6" name="Text 3"/>
          <p:cNvSpPr/>
          <p:nvPr/>
        </p:nvSpPr>
        <p:spPr>
          <a:xfrm>
            <a:off x="6378654" y="1756201"/>
            <a:ext cx="5530691" cy="354330"/>
          </a:xfrm>
          <a:prstGeom prst="rect">
            <a:avLst/>
          </a:prstGeom>
          <a:noFill/>
          <a:ln/>
        </p:spPr>
        <p:txBody>
          <a:bodyPr wrap="none" lIns="0" tIns="0" rIns="0" bIns="0" rtlCol="0" anchor="t"/>
          <a:lstStyle/>
          <a:p>
            <a:pPr marL="0" indent="0" algn="ctr">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6. Tham gia các khóa học an toàn lao động</a:t>
            </a:r>
            <a:endParaRPr lang="en-US" sz="2200" dirty="0"/>
          </a:p>
        </p:txBody>
      </p:sp>
      <p:sp>
        <p:nvSpPr>
          <p:cNvPr id="7" name="Text 4"/>
          <p:cNvSpPr/>
          <p:nvPr/>
        </p:nvSpPr>
        <p:spPr>
          <a:xfrm>
            <a:off x="4678204" y="2386846"/>
            <a:ext cx="8931593" cy="362903"/>
          </a:xfrm>
          <a:prstGeom prst="rect">
            <a:avLst/>
          </a:prstGeom>
          <a:noFill/>
          <a:ln/>
        </p:spPr>
        <p:txBody>
          <a:bodyPr wrap="none" lIns="0" tIns="0" rIns="0" bIns="0" rtlCol="0" anchor="t"/>
          <a:lstStyle/>
          <a:p>
            <a:pPr marL="0" indent="0" algn="ctr">
              <a:lnSpc>
                <a:spcPts val="2850"/>
              </a:lnSpc>
              <a:buNone/>
            </a:pPr>
            <a:endParaRPr lang="en-US" sz="1750" dirty="0"/>
          </a:p>
        </p:txBody>
      </p:sp>
      <p:sp>
        <p:nvSpPr>
          <p:cNvPr id="8" name="Text 5"/>
          <p:cNvSpPr/>
          <p:nvPr/>
        </p:nvSpPr>
        <p:spPr>
          <a:xfrm>
            <a:off x="4678204" y="2885837"/>
            <a:ext cx="893159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Yêu cầu pháp lý và cam kết an toàn:</a:t>
            </a:r>
            <a:r>
              <a:rPr lang="en-US" sz="1750" kern="0" spc="-36" dirty="0">
                <a:solidFill>
                  <a:srgbClr val="2B4150"/>
                </a:solidFill>
                <a:latin typeface="PT Serif" pitchFamily="34" charset="0"/>
                <a:ea typeface="PT Serif" pitchFamily="34" charset="-122"/>
                <a:cs typeface="PT Serif" pitchFamily="34" charset="-120"/>
              </a:rPr>
              <a:t> Nhằm bảo vệ sức khỏe và an toàn của người lao động, giảm thiểu tai nạn và tử vong trong công việc.</a:t>
            </a:r>
            <a:endParaRPr lang="en-US" sz="1750" dirty="0"/>
          </a:p>
        </p:txBody>
      </p:sp>
      <p:sp>
        <p:nvSpPr>
          <p:cNvPr id="9" name="Text 6"/>
          <p:cNvSpPr/>
          <p:nvPr/>
        </p:nvSpPr>
        <p:spPr>
          <a:xfrm>
            <a:off x="4678204" y="3690938"/>
            <a:ext cx="893159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Nhận diện nguy cơ:</a:t>
            </a:r>
            <a:r>
              <a:rPr lang="en-US" sz="1750" kern="0" spc="-36" dirty="0">
                <a:solidFill>
                  <a:srgbClr val="2B4150"/>
                </a:solidFill>
                <a:latin typeface="PT Serif" pitchFamily="34" charset="0"/>
                <a:ea typeface="PT Serif" pitchFamily="34" charset="-122"/>
                <a:cs typeface="PT Serif" pitchFamily="34" charset="-120"/>
              </a:rPr>
              <a:t> Người lao động học cách nhận biết và đối phó với các nguy cơ và tình huống nguy hiểm.</a:t>
            </a:r>
            <a:endParaRPr lang="en-US" sz="1750" dirty="0"/>
          </a:p>
        </p:txBody>
      </p:sp>
      <p:sp>
        <p:nvSpPr>
          <p:cNvPr id="10" name="Text 7"/>
          <p:cNvSpPr/>
          <p:nvPr/>
        </p:nvSpPr>
        <p:spPr>
          <a:xfrm>
            <a:off x="4678204" y="4496038"/>
            <a:ext cx="893159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Đào tạo lý thuyết và thực tế:</a:t>
            </a:r>
            <a:r>
              <a:rPr lang="en-US" sz="1750" kern="0" spc="-36" dirty="0">
                <a:solidFill>
                  <a:srgbClr val="2B4150"/>
                </a:solidFill>
                <a:latin typeface="PT Serif" pitchFamily="34" charset="0"/>
                <a:ea typeface="PT Serif" pitchFamily="34" charset="-122"/>
                <a:cs typeface="PT Serif" pitchFamily="34" charset="-120"/>
              </a:rPr>
              <a:t> Cung cấp kiến thức về các biện pháp nhận dạng và phòng ngừa tai nạn lao động.</a:t>
            </a:r>
            <a:endParaRPr lang="en-US" sz="1750" dirty="0"/>
          </a:p>
        </p:txBody>
      </p:sp>
      <p:sp>
        <p:nvSpPr>
          <p:cNvPr id="11" name="Text 8"/>
          <p:cNvSpPr/>
          <p:nvPr/>
        </p:nvSpPr>
        <p:spPr>
          <a:xfrm>
            <a:off x="4678204" y="5301139"/>
            <a:ext cx="893159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và cấp chứng chỉ:</a:t>
            </a:r>
            <a:r>
              <a:rPr lang="en-US" sz="1750" kern="0" spc="-36" dirty="0">
                <a:solidFill>
                  <a:srgbClr val="2B4150"/>
                </a:solidFill>
                <a:latin typeface="PT Serif" pitchFamily="34" charset="0"/>
                <a:ea typeface="PT Serif" pitchFamily="34" charset="-122"/>
                <a:cs typeface="PT Serif" pitchFamily="34" charset="-120"/>
              </a:rPr>
              <a:t> Sau huấn luyện, người lao động tham gia bài kiểm tra an toàn và nhận chứng chỉ an toàn lao động hợp lệ.</a:t>
            </a:r>
            <a:endParaRPr lang="en-US" sz="1750" dirty="0"/>
          </a:p>
        </p:txBody>
      </p:sp>
      <p:sp>
        <p:nvSpPr>
          <p:cNvPr id="12" name="Text 9"/>
          <p:cNvSpPr/>
          <p:nvPr/>
        </p:nvSpPr>
        <p:spPr>
          <a:xfrm>
            <a:off x="4678204" y="6163032"/>
            <a:ext cx="8931593" cy="362903"/>
          </a:xfrm>
          <a:prstGeom prst="rect">
            <a:avLst/>
          </a:prstGeom>
          <a:noFill/>
          <a:ln/>
        </p:spPr>
        <p:txBody>
          <a:bodyPr wrap="none" lIns="0" tIns="0" rIns="0" bIns="0" rtlCol="0" anchor="t"/>
          <a:lstStyle/>
          <a:p>
            <a:pPr marL="0" indent="0" algn="ctr">
              <a:lnSpc>
                <a:spcPts val="2850"/>
              </a:lnSpc>
              <a:buNone/>
            </a:pPr>
            <a:r>
              <a:rPr lang="en-US" sz="1750" kern="0" spc="-36" dirty="0">
                <a:solidFill>
                  <a:srgbClr val="FF0000"/>
                </a:solidFill>
                <a:latin typeface="PT Serif" pitchFamily="34" charset="0"/>
                <a:ea typeface="PT Serif" pitchFamily="34" charset="-122"/>
                <a:cs typeface="PT Serif" pitchFamily="34" charset="-120"/>
              </a:rPr>
              <a:t>Khi tham gia huấn luyện tại </a:t>
            </a:r>
            <a:r>
              <a:rPr lang="en-US" sz="1750" b="1" kern="0" spc="-36" dirty="0">
                <a:solidFill>
                  <a:srgbClr val="FF0000"/>
                </a:solidFill>
                <a:latin typeface="PT Serif" pitchFamily="34" charset="0"/>
                <a:ea typeface="PT Serif" pitchFamily="34" charset="-122"/>
                <a:cs typeface="PT Serif" pitchFamily="34" charset="-120"/>
              </a:rPr>
              <a:t>An </a:t>
            </a:r>
            <a:r>
              <a:rPr lang="en-US" sz="1750" b="1" kern="0" spc="-36" dirty="0" err="1">
                <a:solidFill>
                  <a:srgbClr val="FF0000"/>
                </a:solidFill>
                <a:latin typeface="PT Serif" pitchFamily="34" charset="0"/>
                <a:ea typeface="PT Serif" pitchFamily="34" charset="-122"/>
                <a:cs typeface="PT Serif" pitchFamily="34" charset="-120"/>
              </a:rPr>
              <a:t>Toàn</a:t>
            </a:r>
            <a:r>
              <a:rPr lang="en-US" sz="1750" b="1" kern="0" spc="-36" dirty="0">
                <a:solidFill>
                  <a:srgbClr val="FF0000"/>
                </a:solidFill>
                <a:latin typeface="PT Serif" pitchFamily="34" charset="0"/>
                <a:ea typeface="PT Serif" pitchFamily="34" charset="-122"/>
                <a:cs typeface="PT Serif" pitchFamily="34" charset="-120"/>
              </a:rPr>
              <a:t> Nam Việt:</a:t>
            </a:r>
            <a:endParaRPr lang="en-US" sz="1750" dirty="0">
              <a:solidFill>
                <a:srgbClr val="FF0000"/>
              </a:solidFill>
            </a:endParaRPr>
          </a:p>
        </p:txBody>
      </p:sp>
      <p:sp>
        <p:nvSpPr>
          <p:cNvPr id="13" name="Text 10"/>
          <p:cNvSpPr/>
          <p:nvPr/>
        </p:nvSpPr>
        <p:spPr>
          <a:xfrm>
            <a:off x="4678204" y="6662023"/>
            <a:ext cx="893159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Đào tạo lý thuyết và thực hành</a:t>
            </a:r>
            <a:r>
              <a:rPr lang="en-US" sz="1750" kern="0" spc="-36" dirty="0">
                <a:solidFill>
                  <a:srgbClr val="2B4150"/>
                </a:solidFill>
                <a:latin typeface="PT Serif" pitchFamily="34" charset="0"/>
                <a:ea typeface="PT Serif" pitchFamily="34" charset="-122"/>
                <a:cs typeface="PT Serif" pitchFamily="34" charset="-120"/>
              </a:rPr>
              <a:t>, nhận diện các nguy cơ và biện pháp phòng tránh.</a:t>
            </a:r>
            <a:endParaRPr lang="en-US" sz="1750" dirty="0"/>
          </a:p>
        </p:txBody>
      </p:sp>
      <p:sp>
        <p:nvSpPr>
          <p:cNvPr id="14" name="Text 11"/>
          <p:cNvSpPr/>
          <p:nvPr/>
        </p:nvSpPr>
        <p:spPr>
          <a:xfrm>
            <a:off x="4678204" y="7104221"/>
            <a:ext cx="8931593" cy="362903"/>
          </a:xfrm>
          <a:prstGeom prst="rect">
            <a:avLst/>
          </a:prstGeom>
          <a:noFill/>
          <a:ln/>
        </p:spPr>
        <p:txBody>
          <a:bodyPr wrap="none" lIns="0" tIns="0" rIns="0" bIns="0" rtlCol="0" anchor="t"/>
          <a:lstStyle/>
          <a:p>
            <a:pPr marL="342900" indent="-342900" algn="l">
              <a:lnSpc>
                <a:spcPts val="2850"/>
              </a:lnSpc>
              <a:buSzPct val="100000"/>
              <a:buChar char="•"/>
            </a:pPr>
            <a:r>
              <a:rPr lang="en-US" sz="1750" kern="0" spc="-36" dirty="0">
                <a:solidFill>
                  <a:srgbClr val="2B4150"/>
                </a:solidFill>
                <a:latin typeface="PT Serif" pitchFamily="34" charset="0"/>
                <a:ea typeface="PT Serif" pitchFamily="34" charset="-122"/>
                <a:cs typeface="PT Serif" pitchFamily="34" charset="-120"/>
              </a:rPr>
              <a:t>Sau khóa huấn luyện, </a:t>
            </a:r>
            <a:r>
              <a:rPr lang="en-US" sz="1750" b="1" kern="0" spc="-36" dirty="0">
                <a:solidFill>
                  <a:srgbClr val="2B4150"/>
                </a:solidFill>
                <a:latin typeface="PT Serif" pitchFamily="34" charset="0"/>
                <a:ea typeface="PT Serif" pitchFamily="34" charset="-122"/>
                <a:cs typeface="PT Serif" pitchFamily="34" charset="-120"/>
              </a:rPr>
              <a:t>học viên sẽ được cấp chứng chỉ an toàn lao động hợp lệ</a:t>
            </a:r>
            <a:r>
              <a:rPr lang="en-US" sz="1750" kern="0" spc="-36" dirty="0">
                <a:solidFill>
                  <a:srgbClr val="2B4150"/>
                </a:solidFill>
                <a:latin typeface="PT Serif" pitchFamily="34" charset="0"/>
                <a:ea typeface="PT Serif" pitchFamily="34" charset="-122"/>
                <a:cs typeface="PT Serif" pitchFamily="34" charset="-120"/>
              </a:rPr>
              <a:t>.</a:t>
            </a:r>
            <a:endParaRPr lang="en-US" sz="1750" dirty="0"/>
          </a:p>
        </p:txBody>
      </p:sp>
      <p:pic>
        <p:nvPicPr>
          <p:cNvPr id="4" name="Picture 3">
            <a:extLst>
              <a:ext uri="{FF2B5EF4-FFF2-40B4-BE49-F238E27FC236}">
                <a16:creationId xmlns:a16="http://schemas.microsoft.com/office/drawing/2014/main" id="{86D156F6-F7A6-B412-C19D-AE54E440A560}"/>
              </a:ext>
            </a:extLst>
          </p:cNvPr>
          <p:cNvPicPr>
            <a:picLocks noChangeAspect="1"/>
          </p:cNvPicPr>
          <p:nvPr/>
        </p:nvPicPr>
        <p:blipFill>
          <a:blip r:embed="rId4"/>
          <a:stretch>
            <a:fillRect/>
          </a:stretch>
        </p:blipFill>
        <p:spPr>
          <a:xfrm>
            <a:off x="12178601" y="7467951"/>
            <a:ext cx="2269093" cy="70263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256288" y="3963114"/>
            <a:ext cx="3090505" cy="2284690"/>
          </a:xfrm>
          <a:prstGeom prst="rect">
            <a:avLst/>
          </a:prstGeom>
        </p:spPr>
      </p:pic>
      <p:sp>
        <p:nvSpPr>
          <p:cNvPr id="3" name="Text 0"/>
          <p:cNvSpPr/>
          <p:nvPr/>
        </p:nvSpPr>
        <p:spPr>
          <a:xfrm>
            <a:off x="1039931" y="889630"/>
            <a:ext cx="7385566" cy="425291"/>
          </a:xfrm>
          <a:prstGeom prst="rect">
            <a:avLst/>
          </a:prstGeom>
          <a:noFill/>
          <a:ln/>
        </p:spPr>
        <p:txBody>
          <a:bodyPr wrap="none" lIns="0" tIns="0" rIns="0" bIns="0" rtlCol="0" anchor="t"/>
          <a:lstStyle/>
          <a:p>
            <a:pPr marL="0" indent="0" algn="ctr">
              <a:lnSpc>
                <a:spcPts val="3300"/>
              </a:lnSpc>
              <a:buNone/>
            </a:pPr>
            <a:r>
              <a:rPr lang="en-US" sz="2650" b="1" kern="0" spc="-80" dirty="0">
                <a:solidFill>
                  <a:srgbClr val="124E73"/>
                </a:solidFill>
                <a:latin typeface="Montserrat Medium" panose="00000600000000000000" pitchFamily="2" charset="0"/>
                <a:ea typeface="MuseoModerno Bold" pitchFamily="34" charset="-122"/>
                <a:cs typeface="MuseoModerno Bold" pitchFamily="34" charset="-120"/>
              </a:rPr>
              <a:t>VI. Các yếu tố ảnh hưởng đến an toàn lao động</a:t>
            </a:r>
            <a:endParaRPr lang="en-US" sz="2650" dirty="0"/>
          </a:p>
        </p:txBody>
      </p:sp>
      <p:pic>
        <p:nvPicPr>
          <p:cNvPr id="4" name="Image 1" descr="preencoded.png"/>
          <p:cNvPicPr>
            <a:picLocks noChangeAspect="1"/>
          </p:cNvPicPr>
          <p:nvPr/>
        </p:nvPicPr>
        <p:blipFill>
          <a:blip r:embed="rId4"/>
          <a:stretch>
            <a:fillRect/>
          </a:stretch>
        </p:blipFill>
        <p:spPr>
          <a:xfrm>
            <a:off x="793790" y="2383987"/>
            <a:ext cx="914430" cy="4619713"/>
          </a:xfrm>
          <a:prstGeom prst="rect">
            <a:avLst/>
          </a:prstGeom>
        </p:spPr>
      </p:pic>
      <p:sp>
        <p:nvSpPr>
          <p:cNvPr id="5" name="Text 1"/>
          <p:cNvSpPr/>
          <p:nvPr/>
        </p:nvSpPr>
        <p:spPr>
          <a:xfrm>
            <a:off x="2268022" y="2610803"/>
            <a:ext cx="2835235"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A. Điều kiện thời tiết</a:t>
            </a:r>
            <a:endParaRPr lang="en-US" sz="2200" dirty="0"/>
          </a:p>
        </p:txBody>
      </p:sp>
      <p:sp>
        <p:nvSpPr>
          <p:cNvPr id="6" name="Text 2"/>
          <p:cNvSpPr/>
          <p:nvPr/>
        </p:nvSpPr>
        <p:spPr>
          <a:xfrm>
            <a:off x="2268022" y="3101221"/>
            <a:ext cx="7910989"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7" name="Text 3"/>
          <p:cNvSpPr/>
          <p:nvPr/>
        </p:nvSpPr>
        <p:spPr>
          <a:xfrm>
            <a:off x="2268022" y="3600212"/>
            <a:ext cx="79109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Độ ẩm không khí</a:t>
            </a:r>
            <a:r>
              <a:rPr lang="en-US" sz="1750" kern="0" spc="-36" dirty="0">
                <a:solidFill>
                  <a:srgbClr val="2B4150"/>
                </a:solidFill>
                <a:latin typeface="PT Serif" pitchFamily="34" charset="0"/>
                <a:ea typeface="PT Serif" pitchFamily="34" charset="-122"/>
                <a:cs typeface="PT Serif" pitchFamily="34" charset="-120"/>
              </a:rPr>
              <a:t>: Độ ẩm cao khiến giấy bị mềm và dễ hỏng, làm gián đoạn quá trình cuốn và cắt giấy, giảm chất lượng sản phẩm và hiệu suất sản xuất.</a:t>
            </a:r>
            <a:endParaRPr lang="en-US" sz="1750" dirty="0"/>
          </a:p>
        </p:txBody>
      </p:sp>
      <p:sp>
        <p:nvSpPr>
          <p:cNvPr id="8" name="Text 4"/>
          <p:cNvSpPr/>
          <p:nvPr/>
        </p:nvSpPr>
        <p:spPr>
          <a:xfrm>
            <a:off x="2268020" y="4586763"/>
            <a:ext cx="7910989"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Nhiệt độ</a:t>
            </a:r>
            <a:r>
              <a:rPr lang="en-US" sz="1750" kern="0" spc="-36" dirty="0">
                <a:solidFill>
                  <a:srgbClr val="2B4150"/>
                </a:solidFill>
                <a:latin typeface="PT Serif" pitchFamily="34" charset="0"/>
                <a:ea typeface="PT Serif" pitchFamily="34" charset="-122"/>
                <a:cs typeface="PT Serif" pitchFamily="34" charset="-120"/>
              </a:rPr>
              <a:t>: Nhiệt độ quá thấp làm giấy trở nên cứng, khó xử lý, còn nhiệt độ quá cao có thể dẫn đến quá nhiệt máy móc, giảm tuổi thọ thiết bị và gây hỏng hóc do sự co giãn không đồng đều.</a:t>
            </a:r>
            <a:endParaRPr lang="en-US" sz="1750" dirty="0"/>
          </a:p>
        </p:txBody>
      </p:sp>
      <p:sp>
        <p:nvSpPr>
          <p:cNvPr id="9" name="Text 5"/>
          <p:cNvSpPr/>
          <p:nvPr/>
        </p:nvSpPr>
        <p:spPr>
          <a:xfrm>
            <a:off x="2268021" y="5936218"/>
            <a:ext cx="79109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Thời tiết xấu</a:t>
            </a:r>
            <a:r>
              <a:rPr lang="en-US" sz="1750" kern="0" spc="-36" dirty="0">
                <a:solidFill>
                  <a:srgbClr val="2B4150"/>
                </a:solidFill>
                <a:latin typeface="PT Serif" pitchFamily="34" charset="0"/>
                <a:ea typeface="PT Serif" pitchFamily="34" charset="-122"/>
                <a:cs typeface="PT Serif" pitchFamily="34" charset="-120"/>
              </a:rPr>
              <a:t>: Mưa bão, gió mạnh có thể gây gián đoạn sản xuất, ảnh hưởng đến tiến độ và lịch trình giao hàng.</a:t>
            </a:r>
            <a:endParaRPr lang="en-US" sz="1750" dirty="0"/>
          </a:p>
        </p:txBody>
      </p:sp>
      <p:sp>
        <p:nvSpPr>
          <p:cNvPr id="10" name="Rectangle 9">
            <a:extLst>
              <a:ext uri="{FF2B5EF4-FFF2-40B4-BE49-F238E27FC236}">
                <a16:creationId xmlns:a16="http://schemas.microsoft.com/office/drawing/2014/main" id="{EB43E33E-7704-8856-B07A-4024B3635592}"/>
              </a:ext>
            </a:extLst>
          </p:cNvPr>
          <p:cNvSpPr/>
          <p:nvPr/>
        </p:nvSpPr>
        <p:spPr>
          <a:xfrm>
            <a:off x="1155560" y="3379113"/>
            <a:ext cx="442128" cy="2207771"/>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16089C5-51ED-467A-4F40-95978361F1DE}"/>
              </a:ext>
            </a:extLst>
          </p:cNvPr>
          <p:cNvPicPr>
            <a:picLocks noChangeAspect="1"/>
          </p:cNvPicPr>
          <p:nvPr/>
        </p:nvPicPr>
        <p:blipFill>
          <a:blip r:embed="rId5"/>
          <a:stretch>
            <a:fillRect/>
          </a:stretch>
        </p:blipFill>
        <p:spPr>
          <a:xfrm>
            <a:off x="12178601" y="7467951"/>
            <a:ext cx="2269093" cy="70263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256288" y="2569488"/>
            <a:ext cx="3090624" cy="3090624"/>
          </a:xfrm>
          <a:prstGeom prst="rect">
            <a:avLst/>
          </a:prstGeom>
        </p:spPr>
      </p:pic>
      <p:pic>
        <p:nvPicPr>
          <p:cNvPr id="3" name="Image 1" descr="preencoded.png"/>
          <p:cNvPicPr>
            <a:picLocks noChangeAspect="1"/>
          </p:cNvPicPr>
          <p:nvPr/>
        </p:nvPicPr>
        <p:blipFill>
          <a:blip r:embed="rId4"/>
          <a:stretch>
            <a:fillRect/>
          </a:stretch>
        </p:blipFill>
        <p:spPr>
          <a:xfrm>
            <a:off x="793790" y="2185630"/>
            <a:ext cx="874236" cy="3858339"/>
          </a:xfrm>
          <a:prstGeom prst="rect">
            <a:avLst/>
          </a:prstGeom>
        </p:spPr>
      </p:pic>
      <p:sp>
        <p:nvSpPr>
          <p:cNvPr id="4" name="Text 0"/>
          <p:cNvSpPr/>
          <p:nvPr/>
        </p:nvSpPr>
        <p:spPr>
          <a:xfrm>
            <a:off x="2268022" y="2412444"/>
            <a:ext cx="2949773"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B. Môi trường làm việc</a:t>
            </a:r>
            <a:endParaRPr lang="en-US" sz="2200" dirty="0"/>
          </a:p>
        </p:txBody>
      </p:sp>
      <p:sp>
        <p:nvSpPr>
          <p:cNvPr id="5" name="Text 1"/>
          <p:cNvSpPr/>
          <p:nvPr/>
        </p:nvSpPr>
        <p:spPr>
          <a:xfrm>
            <a:off x="2268022" y="2902863"/>
            <a:ext cx="7910989"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6" name="Text 2"/>
          <p:cNvSpPr/>
          <p:nvPr/>
        </p:nvSpPr>
        <p:spPr>
          <a:xfrm>
            <a:off x="1940428" y="3436904"/>
            <a:ext cx="8891695"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Không gian làm việc</a:t>
            </a:r>
            <a:r>
              <a:rPr lang="en-US" sz="1750" kern="0" spc="-36" dirty="0">
                <a:solidFill>
                  <a:srgbClr val="2B4150"/>
                </a:solidFill>
                <a:latin typeface="PT Serif" pitchFamily="34" charset="0"/>
                <a:ea typeface="PT Serif" pitchFamily="34" charset="-122"/>
                <a:cs typeface="PT Serif" pitchFamily="34" charset="-120"/>
              </a:rPr>
              <a:t>: Cần sạch sẽ, thông thoáng để tránh tai nạn và nâng cao hiệu suất.</a:t>
            </a:r>
            <a:endParaRPr lang="en-US" sz="1750" dirty="0"/>
          </a:p>
        </p:txBody>
      </p:sp>
      <p:sp>
        <p:nvSpPr>
          <p:cNvPr id="7" name="Text 3"/>
          <p:cNvSpPr/>
          <p:nvPr/>
        </p:nvSpPr>
        <p:spPr>
          <a:xfrm>
            <a:off x="1940428" y="4127659"/>
            <a:ext cx="8891695"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Ánh sáng</a:t>
            </a:r>
            <a:r>
              <a:rPr lang="en-US" sz="1750" kern="0" spc="-36" dirty="0">
                <a:solidFill>
                  <a:srgbClr val="2B4150"/>
                </a:solidFill>
                <a:latin typeface="PT Serif" pitchFamily="34" charset="0"/>
                <a:ea typeface="PT Serif" pitchFamily="34" charset="-122"/>
                <a:cs typeface="PT Serif" pitchFamily="34" charset="-120"/>
              </a:rPr>
              <a:t>: Đảm bảo đủ sáng, tránh ánh sáng quá chói gây giảm tập trung.</a:t>
            </a:r>
            <a:endParaRPr lang="en-US" sz="1750" dirty="0"/>
          </a:p>
        </p:txBody>
      </p:sp>
      <p:sp>
        <p:nvSpPr>
          <p:cNvPr id="8" name="Text 4"/>
          <p:cNvSpPr/>
          <p:nvPr/>
        </p:nvSpPr>
        <p:spPr>
          <a:xfrm>
            <a:off x="1940428" y="4818414"/>
            <a:ext cx="8891695"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Tiếng ồn</a:t>
            </a:r>
            <a:r>
              <a:rPr lang="en-US" sz="1750" kern="0" spc="-36" dirty="0">
                <a:solidFill>
                  <a:srgbClr val="2B4150"/>
                </a:solidFill>
                <a:latin typeface="PT Serif" pitchFamily="34" charset="0"/>
                <a:ea typeface="PT Serif" pitchFamily="34" charset="-122"/>
                <a:cs typeface="PT Serif" pitchFamily="34" charset="-120"/>
              </a:rPr>
              <a:t>: Giảm tiếng ồn để không gây căng thẳng và ảnh hưởng đến công việc.</a:t>
            </a:r>
            <a:endParaRPr lang="en-US" sz="1750" dirty="0"/>
          </a:p>
        </p:txBody>
      </p:sp>
      <p:sp>
        <p:nvSpPr>
          <p:cNvPr id="9" name="Text 5"/>
          <p:cNvSpPr/>
          <p:nvPr/>
        </p:nvSpPr>
        <p:spPr>
          <a:xfrm>
            <a:off x="1940428" y="5509168"/>
            <a:ext cx="8891695"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Bụi và ô nhiễm</a:t>
            </a:r>
            <a:r>
              <a:rPr lang="en-US" sz="1750" kern="0" spc="-36" dirty="0">
                <a:solidFill>
                  <a:srgbClr val="2B4150"/>
                </a:solidFill>
                <a:latin typeface="PT Serif" pitchFamily="34" charset="0"/>
                <a:ea typeface="PT Serif" pitchFamily="34" charset="-122"/>
                <a:cs typeface="PT Serif" pitchFamily="34" charset="-120"/>
              </a:rPr>
              <a:t>: Kiểm soát bụi và ô nhiễm để bảo vệ sức khỏe nhân viên.</a:t>
            </a:r>
            <a:endParaRPr lang="en-US" sz="1750" dirty="0"/>
          </a:p>
        </p:txBody>
      </p:sp>
      <p:sp>
        <p:nvSpPr>
          <p:cNvPr id="10" name="Rectangle 9">
            <a:extLst>
              <a:ext uri="{FF2B5EF4-FFF2-40B4-BE49-F238E27FC236}">
                <a16:creationId xmlns:a16="http://schemas.microsoft.com/office/drawing/2014/main" id="{D9587080-7C1F-428A-42E6-90A67E2B9093}"/>
              </a:ext>
            </a:extLst>
          </p:cNvPr>
          <p:cNvSpPr/>
          <p:nvPr/>
        </p:nvSpPr>
        <p:spPr>
          <a:xfrm>
            <a:off x="1066192" y="3379113"/>
            <a:ext cx="442128" cy="2207771"/>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FA6A57C8-0E1B-83F3-971C-6FBF40CC5FA7}"/>
              </a:ext>
            </a:extLst>
          </p:cNvPr>
          <p:cNvPicPr>
            <a:picLocks noChangeAspect="1"/>
          </p:cNvPicPr>
          <p:nvPr/>
        </p:nvPicPr>
        <p:blipFill>
          <a:blip r:embed="rId5"/>
          <a:stretch>
            <a:fillRect/>
          </a:stretch>
        </p:blipFill>
        <p:spPr>
          <a:xfrm>
            <a:off x="12178601" y="7467951"/>
            <a:ext cx="2269093" cy="70263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11175902" y="3175277"/>
            <a:ext cx="3090505" cy="2681526"/>
          </a:xfrm>
          <a:prstGeom prst="rect">
            <a:avLst/>
          </a:prstGeom>
        </p:spPr>
      </p:pic>
      <p:pic>
        <p:nvPicPr>
          <p:cNvPr id="4" name="Image 2" descr="preencoded.png"/>
          <p:cNvPicPr>
            <a:picLocks noChangeAspect="1"/>
          </p:cNvPicPr>
          <p:nvPr/>
        </p:nvPicPr>
        <p:blipFill>
          <a:blip r:embed="rId4"/>
          <a:stretch>
            <a:fillRect/>
          </a:stretch>
        </p:blipFill>
        <p:spPr>
          <a:xfrm>
            <a:off x="503158" y="1463573"/>
            <a:ext cx="924478" cy="5389245"/>
          </a:xfrm>
          <a:prstGeom prst="rect">
            <a:avLst/>
          </a:prstGeom>
        </p:spPr>
      </p:pic>
      <p:sp>
        <p:nvSpPr>
          <p:cNvPr id="5" name="Text 0"/>
          <p:cNvSpPr/>
          <p:nvPr/>
        </p:nvSpPr>
        <p:spPr>
          <a:xfrm>
            <a:off x="2268022" y="1646992"/>
            <a:ext cx="2835235"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C. Tình trạng kỹ thuật</a:t>
            </a:r>
            <a:endParaRPr lang="en-US" sz="2200" dirty="0"/>
          </a:p>
        </p:txBody>
      </p:sp>
      <p:sp>
        <p:nvSpPr>
          <p:cNvPr id="6" name="Text 1"/>
          <p:cNvSpPr/>
          <p:nvPr/>
        </p:nvSpPr>
        <p:spPr>
          <a:xfrm>
            <a:off x="2268022" y="2137410"/>
            <a:ext cx="7910989"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7" name="Text 2"/>
          <p:cNvSpPr/>
          <p:nvPr/>
        </p:nvSpPr>
        <p:spPr>
          <a:xfrm>
            <a:off x="1718268" y="2627290"/>
            <a:ext cx="9167002"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Tình trạng kỹ thuật của máy</a:t>
            </a:r>
            <a:r>
              <a:rPr lang="en-US" sz="1750" kern="0" spc="-36" dirty="0">
                <a:solidFill>
                  <a:srgbClr val="2B4150"/>
                </a:solidFill>
                <a:latin typeface="PT Serif" pitchFamily="34" charset="0"/>
                <a:ea typeface="PT Serif" pitchFamily="34" charset="-122"/>
                <a:cs typeface="PT Serif" pitchFamily="34" charset="-120"/>
              </a:rPr>
              <a:t> ảnh hưởng đến hiệu quả vận hành và chất lượng sản phẩm.</a:t>
            </a:r>
            <a:endParaRPr lang="en-US" sz="1750" dirty="0"/>
          </a:p>
        </p:txBody>
      </p:sp>
      <p:sp>
        <p:nvSpPr>
          <p:cNvPr id="8" name="Text 3"/>
          <p:cNvSpPr/>
          <p:nvPr/>
        </p:nvSpPr>
        <p:spPr>
          <a:xfrm>
            <a:off x="1718268" y="3432391"/>
            <a:ext cx="9167002"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Máy bảo trì tốt</a:t>
            </a:r>
            <a:r>
              <a:rPr lang="en-US" sz="1750" kern="0" spc="-36" dirty="0">
                <a:solidFill>
                  <a:srgbClr val="2B4150"/>
                </a:solidFill>
                <a:latin typeface="PT Serif" pitchFamily="34" charset="0"/>
                <a:ea typeface="PT Serif" pitchFamily="34" charset="-122"/>
                <a:cs typeface="PT Serif" pitchFamily="34" charset="-120"/>
              </a:rPr>
              <a:t> và thay thế định kỳ giúp giảm rủi ro hỏng hóc và sản xuất ổn định.</a:t>
            </a:r>
            <a:endParaRPr lang="en-US" sz="1750" dirty="0"/>
          </a:p>
        </p:txBody>
      </p:sp>
      <p:sp>
        <p:nvSpPr>
          <p:cNvPr id="9" name="Text 4"/>
          <p:cNvSpPr/>
          <p:nvPr/>
        </p:nvSpPr>
        <p:spPr>
          <a:xfrm>
            <a:off x="1718268" y="4237491"/>
            <a:ext cx="9167002"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Máy kỹ thuật kém</a:t>
            </a:r>
            <a:r>
              <a:rPr lang="en-US" sz="1750" kern="0" spc="-36" dirty="0">
                <a:solidFill>
                  <a:srgbClr val="2B4150"/>
                </a:solidFill>
                <a:latin typeface="PT Serif" pitchFamily="34" charset="0"/>
                <a:ea typeface="PT Serif" pitchFamily="34" charset="-122"/>
                <a:cs typeface="PT Serif" pitchFamily="34" charset="-120"/>
              </a:rPr>
              <a:t> dễ gặp sự cố, gây gián đoạn sản xuất và thiệt hại nguyên liệu, sản phẩm.</a:t>
            </a:r>
            <a:endParaRPr lang="en-US" sz="1750" dirty="0"/>
          </a:p>
        </p:txBody>
      </p:sp>
      <p:sp>
        <p:nvSpPr>
          <p:cNvPr id="10" name="Text 5"/>
          <p:cNvSpPr/>
          <p:nvPr/>
        </p:nvSpPr>
        <p:spPr>
          <a:xfrm>
            <a:off x="1718268" y="5042592"/>
            <a:ext cx="9167002"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Máy cũ</a:t>
            </a:r>
            <a:r>
              <a:rPr lang="en-US" sz="1750" kern="0" spc="-36" dirty="0">
                <a:solidFill>
                  <a:srgbClr val="2B4150"/>
                </a:solidFill>
                <a:latin typeface="PT Serif" pitchFamily="34" charset="0"/>
                <a:ea typeface="PT Serif" pitchFamily="34" charset="-122"/>
                <a:cs typeface="PT Serif" pitchFamily="34" charset="-120"/>
              </a:rPr>
              <a:t> tiêu hao năng lượng nhiều hơn, hiệu suất thấp, ảnh hưởng đến chi phí và khả năng cạnh tranh.</a:t>
            </a:r>
            <a:endParaRPr lang="en-US" sz="1750" dirty="0"/>
          </a:p>
        </p:txBody>
      </p:sp>
      <p:sp>
        <p:nvSpPr>
          <p:cNvPr id="11" name="Text 6"/>
          <p:cNvSpPr/>
          <p:nvPr/>
        </p:nvSpPr>
        <p:spPr>
          <a:xfrm>
            <a:off x="1718268" y="5968273"/>
            <a:ext cx="9167002"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Đầu tư bảo trì</a:t>
            </a:r>
            <a:r>
              <a:rPr lang="en-US" sz="1750" kern="0" spc="-36" dirty="0">
                <a:solidFill>
                  <a:srgbClr val="2B4150"/>
                </a:solidFill>
                <a:latin typeface="PT Serif" pitchFamily="34" charset="0"/>
                <a:ea typeface="PT Serif" pitchFamily="34" charset="-122"/>
                <a:cs typeface="PT Serif" pitchFamily="34" charset="-120"/>
              </a:rPr>
              <a:t> và nâng cấp thiết bị cũ là cần thiết để đảm bảo hiệu quả sản xuất và chất lượng sản phẩm.</a:t>
            </a:r>
            <a:endParaRPr lang="en-US" sz="1750" dirty="0"/>
          </a:p>
        </p:txBody>
      </p:sp>
      <p:sp>
        <p:nvSpPr>
          <p:cNvPr id="12" name="Rectangle 11">
            <a:extLst>
              <a:ext uri="{FF2B5EF4-FFF2-40B4-BE49-F238E27FC236}">
                <a16:creationId xmlns:a16="http://schemas.microsoft.com/office/drawing/2014/main" id="{7C058044-F56A-87F4-F06A-92DBB59FD449}"/>
              </a:ext>
            </a:extLst>
          </p:cNvPr>
          <p:cNvSpPr/>
          <p:nvPr/>
        </p:nvSpPr>
        <p:spPr>
          <a:xfrm>
            <a:off x="864928" y="3422508"/>
            <a:ext cx="442128" cy="2207771"/>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9C7E4674-45B4-6F21-AF8B-35C5941D9577}"/>
              </a:ext>
            </a:extLst>
          </p:cNvPr>
          <p:cNvPicPr>
            <a:picLocks noChangeAspect="1"/>
          </p:cNvPicPr>
          <p:nvPr/>
        </p:nvPicPr>
        <p:blipFill>
          <a:blip r:embed="rId5"/>
          <a:stretch>
            <a:fillRect/>
          </a:stretch>
        </p:blipFill>
        <p:spPr>
          <a:xfrm>
            <a:off x="12178601" y="7467951"/>
            <a:ext cx="2269093" cy="70263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89503" y="620673"/>
            <a:ext cx="1127760" cy="6988254"/>
          </a:xfrm>
          <a:prstGeom prst="rect">
            <a:avLst/>
          </a:prstGeom>
        </p:spPr>
      </p:pic>
      <p:sp>
        <p:nvSpPr>
          <p:cNvPr id="3" name="Text 0"/>
          <p:cNvSpPr/>
          <p:nvPr/>
        </p:nvSpPr>
        <p:spPr>
          <a:xfrm>
            <a:off x="5688092" y="3151703"/>
            <a:ext cx="6686788" cy="352425"/>
          </a:xfrm>
          <a:prstGeom prst="rect">
            <a:avLst/>
          </a:prstGeom>
          <a:noFill/>
          <a:ln/>
        </p:spPr>
        <p:txBody>
          <a:bodyPr wrap="none" lIns="0" tIns="0" rIns="0" bIns="0" rtlCol="0" anchor="t"/>
          <a:lstStyle/>
          <a:p>
            <a:pPr marL="0" indent="0" algn="ctr">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D. Kiến thức an toàn và kỹ năng của người lao động</a:t>
            </a:r>
            <a:endParaRPr lang="en-US" sz="2200" dirty="0"/>
          </a:p>
        </p:txBody>
      </p:sp>
      <p:pic>
        <p:nvPicPr>
          <p:cNvPr id="4" name="Image 1" descr="preencoded.png"/>
          <p:cNvPicPr>
            <a:picLocks noChangeAspect="1"/>
          </p:cNvPicPr>
          <p:nvPr/>
        </p:nvPicPr>
        <p:blipFill>
          <a:blip r:embed="rId4"/>
          <a:stretch>
            <a:fillRect/>
          </a:stretch>
        </p:blipFill>
        <p:spPr>
          <a:xfrm>
            <a:off x="2255520" y="1452324"/>
            <a:ext cx="3195638" cy="3195638"/>
          </a:xfrm>
          <a:prstGeom prst="rect">
            <a:avLst/>
          </a:prstGeom>
        </p:spPr>
      </p:pic>
      <p:sp>
        <p:nvSpPr>
          <p:cNvPr id="5" name="Text 1"/>
          <p:cNvSpPr/>
          <p:nvPr/>
        </p:nvSpPr>
        <p:spPr>
          <a:xfrm>
            <a:off x="2255520" y="4901684"/>
            <a:ext cx="11585377" cy="360998"/>
          </a:xfrm>
          <a:prstGeom prst="rect">
            <a:avLst/>
          </a:prstGeom>
          <a:noFill/>
          <a:ln/>
        </p:spPr>
        <p:txBody>
          <a:bodyPr wrap="none" lIns="0" tIns="0" rIns="0" bIns="0" rtlCol="0" anchor="t"/>
          <a:lstStyle/>
          <a:p>
            <a:pPr marL="342900" indent="-342900" algn="l">
              <a:lnSpc>
                <a:spcPts val="280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Kiến thức an toàn và kỹ năng</a:t>
            </a:r>
            <a:r>
              <a:rPr lang="en-US" sz="1750" kern="0" spc="-36" dirty="0">
                <a:solidFill>
                  <a:srgbClr val="2B4150"/>
                </a:solidFill>
                <a:latin typeface="PT Serif" pitchFamily="34" charset="0"/>
                <a:ea typeface="PT Serif" pitchFamily="34" charset="-122"/>
                <a:cs typeface="PT Serif" pitchFamily="34" charset="-120"/>
              </a:rPr>
              <a:t> của người lao động là yếu tố quan trọng trong vận hành máy cuốn ống giấy.</a:t>
            </a:r>
            <a:endParaRPr lang="en-US" sz="1750" dirty="0"/>
          </a:p>
        </p:txBody>
      </p:sp>
      <p:sp>
        <p:nvSpPr>
          <p:cNvPr id="6" name="Text 2"/>
          <p:cNvSpPr/>
          <p:nvPr/>
        </p:nvSpPr>
        <p:spPr>
          <a:xfrm>
            <a:off x="2255520" y="5341620"/>
            <a:ext cx="11585377" cy="360998"/>
          </a:xfrm>
          <a:prstGeom prst="rect">
            <a:avLst/>
          </a:prstGeom>
          <a:noFill/>
          <a:ln/>
        </p:spPr>
        <p:txBody>
          <a:bodyPr wrap="none" lIns="0" tIns="0" rIns="0" bIns="0" rtlCol="0" anchor="t"/>
          <a:lstStyle/>
          <a:p>
            <a:pPr marL="342900" indent="-342900" algn="l">
              <a:lnSpc>
                <a:spcPts val="280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Đào tạo an toàn</a:t>
            </a:r>
            <a:r>
              <a:rPr lang="en-US" sz="1750" kern="0" spc="-36" dirty="0">
                <a:solidFill>
                  <a:srgbClr val="2B4150"/>
                </a:solidFill>
                <a:latin typeface="PT Serif" pitchFamily="34" charset="0"/>
                <a:ea typeface="PT Serif" pitchFamily="34" charset="-122"/>
                <a:cs typeface="PT Serif" pitchFamily="34" charset="-120"/>
              </a:rPr>
              <a:t> giúp lao động hiểu cách vận hành an toàn, nhận diện rủi ro và áp dụng biện pháp phòng ngừa.</a:t>
            </a:r>
            <a:endParaRPr lang="en-US" sz="1750" dirty="0"/>
          </a:p>
        </p:txBody>
      </p:sp>
      <p:sp>
        <p:nvSpPr>
          <p:cNvPr id="7" name="Text 3"/>
          <p:cNvSpPr/>
          <p:nvPr/>
        </p:nvSpPr>
        <p:spPr>
          <a:xfrm>
            <a:off x="2255520" y="5781556"/>
            <a:ext cx="11585377" cy="721995"/>
          </a:xfrm>
          <a:prstGeom prst="rect">
            <a:avLst/>
          </a:prstGeom>
          <a:noFill/>
          <a:ln/>
        </p:spPr>
        <p:txBody>
          <a:bodyPr wrap="square" lIns="0" tIns="0" rIns="0" bIns="0" rtlCol="0" anchor="t"/>
          <a:lstStyle/>
          <a:p>
            <a:pPr marL="342900" indent="-342900" algn="l">
              <a:lnSpc>
                <a:spcPts val="280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Kỹ năng vận hành máy</a:t>
            </a:r>
            <a:r>
              <a:rPr lang="en-US" sz="1750" kern="0" spc="-36" dirty="0">
                <a:solidFill>
                  <a:srgbClr val="2B4150"/>
                </a:solidFill>
                <a:latin typeface="PT Serif" pitchFamily="34" charset="0"/>
                <a:ea typeface="PT Serif" pitchFamily="34" charset="-122"/>
                <a:cs typeface="PT Serif" pitchFamily="34" charset="-120"/>
              </a:rPr>
              <a:t> thành thạo giúp phát hiện sự cố kỹ thuật và xử lý khẩn cấp hiệu quả, nâng cao năng suất và chất lượng sản phẩm.</a:t>
            </a:r>
            <a:endParaRPr lang="en-US" sz="1750" dirty="0"/>
          </a:p>
        </p:txBody>
      </p:sp>
      <p:sp>
        <p:nvSpPr>
          <p:cNvPr id="8" name="Text 4"/>
          <p:cNvSpPr/>
          <p:nvPr/>
        </p:nvSpPr>
        <p:spPr>
          <a:xfrm>
            <a:off x="2255520" y="6582489"/>
            <a:ext cx="11585377" cy="360998"/>
          </a:xfrm>
          <a:prstGeom prst="rect">
            <a:avLst/>
          </a:prstGeom>
          <a:noFill/>
          <a:ln/>
        </p:spPr>
        <p:txBody>
          <a:bodyPr wrap="none" lIns="0" tIns="0" rIns="0" bIns="0" rtlCol="0" anchor="t"/>
          <a:lstStyle/>
          <a:p>
            <a:pPr marL="342900" indent="-342900" algn="l">
              <a:lnSpc>
                <a:spcPts val="280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Thiếu kiến thức và kỹ năng</a:t>
            </a:r>
            <a:r>
              <a:rPr lang="en-US" sz="1750" kern="0" spc="-36" dirty="0">
                <a:solidFill>
                  <a:srgbClr val="2B4150"/>
                </a:solidFill>
                <a:latin typeface="PT Serif" pitchFamily="34" charset="0"/>
                <a:ea typeface="PT Serif" pitchFamily="34" charset="-122"/>
                <a:cs typeface="PT Serif" pitchFamily="34" charset="-120"/>
              </a:rPr>
              <a:t> làm tăng nguy cơ tai nạn, giảm năng suất và ảnh hưởng chất lượng sản phẩm.</a:t>
            </a:r>
            <a:endParaRPr lang="en-US" sz="1750" dirty="0"/>
          </a:p>
        </p:txBody>
      </p:sp>
      <p:sp>
        <p:nvSpPr>
          <p:cNvPr id="9" name="Text 5"/>
          <p:cNvSpPr/>
          <p:nvPr/>
        </p:nvSpPr>
        <p:spPr>
          <a:xfrm>
            <a:off x="2255520" y="7022425"/>
            <a:ext cx="11585377" cy="360998"/>
          </a:xfrm>
          <a:prstGeom prst="rect">
            <a:avLst/>
          </a:prstGeom>
          <a:noFill/>
          <a:ln/>
        </p:spPr>
        <p:txBody>
          <a:bodyPr wrap="none" lIns="0" tIns="0" rIns="0" bIns="0" rtlCol="0" anchor="t"/>
          <a:lstStyle/>
          <a:p>
            <a:pPr marL="342900" indent="-342900" algn="l">
              <a:lnSpc>
                <a:spcPts val="280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Đầu tư đào tạo</a:t>
            </a:r>
            <a:r>
              <a:rPr lang="en-US" sz="1750" kern="0" spc="-36" dirty="0">
                <a:solidFill>
                  <a:srgbClr val="2B4150"/>
                </a:solidFill>
                <a:latin typeface="PT Serif" pitchFamily="34" charset="0"/>
                <a:ea typeface="PT Serif" pitchFamily="34" charset="-122"/>
                <a:cs typeface="PT Serif" pitchFamily="34" charset="-120"/>
              </a:rPr>
              <a:t> thường xuyên là cần thiết để đảm bảo an toàn và hiệu quả vận hành.</a:t>
            </a:r>
            <a:endParaRPr lang="en-US" sz="1750" dirty="0"/>
          </a:p>
        </p:txBody>
      </p:sp>
      <p:sp>
        <p:nvSpPr>
          <p:cNvPr id="10" name="Rectangle 9">
            <a:extLst>
              <a:ext uri="{FF2B5EF4-FFF2-40B4-BE49-F238E27FC236}">
                <a16:creationId xmlns:a16="http://schemas.microsoft.com/office/drawing/2014/main" id="{0FD447E8-BEC9-5C24-653C-6FDA3783A3C1}"/>
              </a:ext>
            </a:extLst>
          </p:cNvPr>
          <p:cNvSpPr/>
          <p:nvPr/>
        </p:nvSpPr>
        <p:spPr>
          <a:xfrm>
            <a:off x="1155560" y="3379113"/>
            <a:ext cx="442128" cy="2207771"/>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A30D9AE0-5D26-20BA-023A-6CC8F79756E7}"/>
              </a:ext>
            </a:extLst>
          </p:cNvPr>
          <p:cNvPicPr>
            <a:picLocks noChangeAspect="1"/>
          </p:cNvPicPr>
          <p:nvPr/>
        </p:nvPicPr>
        <p:blipFill>
          <a:blip r:embed="rId5"/>
          <a:stretch>
            <a:fillRect/>
          </a:stretch>
        </p:blipFill>
        <p:spPr>
          <a:xfrm>
            <a:off x="12178601" y="7467951"/>
            <a:ext cx="2269093" cy="70263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4048115" y="2134781"/>
            <a:ext cx="7652028" cy="400407"/>
          </a:xfrm>
          <a:prstGeom prst="rect">
            <a:avLst/>
          </a:prstGeom>
          <a:noFill/>
          <a:ln/>
        </p:spPr>
        <p:txBody>
          <a:bodyPr wrap="none" lIns="0" tIns="0" rIns="0" bIns="0" rtlCol="0" anchor="t"/>
          <a:lstStyle/>
          <a:p>
            <a:pPr marL="0" indent="0" algn="ctr">
              <a:lnSpc>
                <a:spcPts val="3150"/>
              </a:lnSpc>
              <a:buNone/>
            </a:pPr>
            <a:r>
              <a:rPr lang="en-US" sz="2500" b="1" kern="0" spc="-76" dirty="0">
                <a:solidFill>
                  <a:srgbClr val="124E73"/>
                </a:solidFill>
                <a:latin typeface="Montserrat Medium" panose="00000600000000000000" pitchFamily="2" charset="0"/>
                <a:ea typeface="MuseoModerno Bold" pitchFamily="34" charset="-122"/>
                <a:cs typeface="MuseoModerno Bold" pitchFamily="34" charset="-120"/>
              </a:rPr>
              <a:t>VII. Đào tạo an toàn lao động về kỹ năng vận hành</a:t>
            </a:r>
            <a:endParaRPr lang="en-US" sz="2500" dirty="0"/>
          </a:p>
        </p:txBody>
      </p:sp>
      <p:pic>
        <p:nvPicPr>
          <p:cNvPr id="3" name="Image 0" descr="preencoded.png"/>
          <p:cNvPicPr>
            <a:picLocks noChangeAspect="1"/>
          </p:cNvPicPr>
          <p:nvPr/>
        </p:nvPicPr>
        <p:blipFill>
          <a:blip r:embed="rId3"/>
          <a:stretch>
            <a:fillRect/>
          </a:stretch>
        </p:blipFill>
        <p:spPr>
          <a:xfrm>
            <a:off x="1159457" y="792992"/>
            <a:ext cx="2888658" cy="2888658"/>
          </a:xfrm>
          <a:prstGeom prst="rect">
            <a:avLst/>
          </a:prstGeom>
        </p:spPr>
      </p:pic>
      <p:sp>
        <p:nvSpPr>
          <p:cNvPr id="4" name="Text 1"/>
          <p:cNvSpPr/>
          <p:nvPr/>
        </p:nvSpPr>
        <p:spPr>
          <a:xfrm>
            <a:off x="747474" y="3339941"/>
            <a:ext cx="13135451" cy="341709"/>
          </a:xfrm>
          <a:prstGeom prst="rect">
            <a:avLst/>
          </a:prstGeom>
          <a:noFill/>
          <a:ln/>
        </p:spPr>
        <p:txBody>
          <a:bodyPr wrap="none" lIns="0" tIns="0" rIns="0" bIns="0" rtlCol="0" anchor="t"/>
          <a:lstStyle/>
          <a:p>
            <a:pPr marL="0" indent="0">
              <a:lnSpc>
                <a:spcPts val="2650"/>
              </a:lnSpc>
              <a:buNone/>
            </a:pPr>
            <a:endParaRPr lang="en-US" sz="1650" dirty="0"/>
          </a:p>
        </p:txBody>
      </p:sp>
      <p:sp>
        <p:nvSpPr>
          <p:cNvPr id="5" name="Shape 2"/>
          <p:cNvSpPr/>
          <p:nvPr/>
        </p:nvSpPr>
        <p:spPr>
          <a:xfrm>
            <a:off x="747474" y="3921919"/>
            <a:ext cx="13259928" cy="3722608"/>
          </a:xfrm>
          <a:prstGeom prst="roundRect">
            <a:avLst>
              <a:gd name="adj" fmla="val 2410"/>
            </a:avLst>
          </a:prstGeom>
          <a:solidFill>
            <a:srgbClr val="124E73"/>
          </a:solidFill>
          <a:ln w="7620">
            <a:solidFill>
              <a:srgbClr val="2B678C"/>
            </a:solidFill>
            <a:prstDash val="solid"/>
          </a:ln>
        </p:spPr>
      </p:sp>
      <p:sp>
        <p:nvSpPr>
          <p:cNvPr id="6" name="Text 3"/>
          <p:cNvSpPr/>
          <p:nvPr/>
        </p:nvSpPr>
        <p:spPr>
          <a:xfrm>
            <a:off x="968573" y="4143018"/>
            <a:ext cx="5274112" cy="333613"/>
          </a:xfrm>
          <a:prstGeom prst="rect">
            <a:avLst/>
          </a:prstGeom>
          <a:noFill/>
          <a:ln/>
        </p:spPr>
        <p:txBody>
          <a:bodyPr wrap="none" lIns="0" tIns="0" rIns="0" bIns="0" rtlCol="0" anchor="t"/>
          <a:lstStyle/>
          <a:p>
            <a:pPr marL="0" indent="0">
              <a:lnSpc>
                <a:spcPts val="2600"/>
              </a:lnSpc>
              <a:buNone/>
            </a:pPr>
            <a:r>
              <a:rPr lang="en-US" sz="2100" b="1" kern="0" spc="-63" dirty="0">
                <a:solidFill>
                  <a:srgbClr val="FFFFFF"/>
                </a:solidFill>
                <a:latin typeface="Montserrat Medium" panose="00000600000000000000" pitchFamily="2" charset="0"/>
                <a:ea typeface="MuseoModerno Bold" pitchFamily="34" charset="-122"/>
                <a:cs typeface="MuseoModerno Bold" pitchFamily="34" charset="-120"/>
              </a:rPr>
              <a:t>A. Tại sao cần đào tạo cho người vận hành?</a:t>
            </a:r>
            <a:endParaRPr lang="en-US" sz="2100" dirty="0"/>
          </a:p>
        </p:txBody>
      </p:sp>
      <p:sp>
        <p:nvSpPr>
          <p:cNvPr id="7" name="Text 4"/>
          <p:cNvSpPr/>
          <p:nvPr/>
        </p:nvSpPr>
        <p:spPr>
          <a:xfrm>
            <a:off x="968573" y="4604742"/>
            <a:ext cx="12693253" cy="341709"/>
          </a:xfrm>
          <a:prstGeom prst="rect">
            <a:avLst/>
          </a:prstGeom>
          <a:noFill/>
          <a:ln/>
        </p:spPr>
        <p:txBody>
          <a:bodyPr wrap="none" lIns="0" tIns="0" rIns="0" bIns="0" rtlCol="0" anchor="t"/>
          <a:lstStyle/>
          <a:p>
            <a:pPr marL="0" indent="0">
              <a:lnSpc>
                <a:spcPts val="2650"/>
              </a:lnSpc>
              <a:buNone/>
            </a:pPr>
            <a:endParaRPr lang="en-US" sz="1650" dirty="0"/>
          </a:p>
        </p:txBody>
      </p:sp>
      <p:sp>
        <p:nvSpPr>
          <p:cNvPr id="8" name="Text 5"/>
          <p:cNvSpPr/>
          <p:nvPr/>
        </p:nvSpPr>
        <p:spPr>
          <a:xfrm>
            <a:off x="968573" y="5074563"/>
            <a:ext cx="12693253" cy="341709"/>
          </a:xfrm>
          <a:prstGeom prst="rect">
            <a:avLst/>
          </a:prstGeom>
          <a:noFill/>
          <a:ln/>
        </p:spPr>
        <p:txBody>
          <a:bodyPr wrap="none" lIns="0" tIns="0" rIns="0" bIns="0" rtlCol="0" anchor="t"/>
          <a:lstStyle/>
          <a:p>
            <a:pPr marL="342900" indent="-342900" algn="l">
              <a:lnSpc>
                <a:spcPts val="2650"/>
              </a:lnSpc>
              <a:buSzPct val="100000"/>
              <a:buChar char="•"/>
            </a:pPr>
            <a:r>
              <a:rPr lang="en-US" sz="1650" b="1" kern="0" spc="-34" dirty="0">
                <a:solidFill>
                  <a:srgbClr val="FFFFFF"/>
                </a:solidFill>
                <a:latin typeface="PT Serif" pitchFamily="34" charset="0"/>
                <a:ea typeface="PT Serif" pitchFamily="34" charset="-122"/>
                <a:cs typeface="PT Serif" pitchFamily="34" charset="-120"/>
              </a:rPr>
              <a:t>Bảo vệ sức khỏe và an toàn</a:t>
            </a:r>
            <a:r>
              <a:rPr lang="en-US" sz="1650" kern="0" spc="-34" dirty="0">
                <a:solidFill>
                  <a:srgbClr val="FFFFFF"/>
                </a:solidFill>
                <a:latin typeface="PT Serif" pitchFamily="34" charset="0"/>
                <a:ea typeface="PT Serif" pitchFamily="34" charset="-122"/>
                <a:cs typeface="PT Serif" pitchFamily="34" charset="-120"/>
              </a:rPr>
              <a:t>: Đào tạo an toàn giúp nhận diện nguy cơ và xử lý tình huống khẩn cấp.</a:t>
            </a:r>
            <a:endParaRPr lang="en-US" sz="1650" dirty="0"/>
          </a:p>
        </p:txBody>
      </p:sp>
      <p:sp>
        <p:nvSpPr>
          <p:cNvPr id="9" name="Text 6"/>
          <p:cNvSpPr/>
          <p:nvPr/>
        </p:nvSpPr>
        <p:spPr>
          <a:xfrm>
            <a:off x="968573" y="5490924"/>
            <a:ext cx="12693253" cy="341709"/>
          </a:xfrm>
          <a:prstGeom prst="rect">
            <a:avLst/>
          </a:prstGeom>
          <a:noFill/>
          <a:ln/>
        </p:spPr>
        <p:txBody>
          <a:bodyPr wrap="none" lIns="0" tIns="0" rIns="0" bIns="0" rtlCol="0" anchor="t"/>
          <a:lstStyle/>
          <a:p>
            <a:pPr marL="342900" indent="-342900" algn="l">
              <a:lnSpc>
                <a:spcPts val="2650"/>
              </a:lnSpc>
              <a:buSzPct val="100000"/>
              <a:buChar char="•"/>
            </a:pPr>
            <a:r>
              <a:rPr lang="en-US" sz="1650" b="1" kern="0" spc="-34" dirty="0">
                <a:solidFill>
                  <a:srgbClr val="FFFFFF"/>
                </a:solidFill>
                <a:latin typeface="PT Serif" pitchFamily="34" charset="0"/>
                <a:ea typeface="PT Serif" pitchFamily="34" charset="-122"/>
                <a:cs typeface="PT Serif" pitchFamily="34" charset="-120"/>
              </a:rPr>
              <a:t>Quy trình vận hành an toàn</a:t>
            </a:r>
            <a:r>
              <a:rPr lang="en-US" sz="1650" kern="0" spc="-34" dirty="0">
                <a:solidFill>
                  <a:srgbClr val="FFFFFF"/>
                </a:solidFill>
                <a:latin typeface="PT Serif" pitchFamily="34" charset="0"/>
                <a:ea typeface="PT Serif" pitchFamily="34" charset="-122"/>
                <a:cs typeface="PT Serif" pitchFamily="34" charset="-120"/>
              </a:rPr>
              <a:t>: Nắm vững quy trình giúp sản xuất liên tục và nâng cao chất lượng sản phẩm.</a:t>
            </a:r>
            <a:endParaRPr lang="en-US" sz="1650" dirty="0"/>
          </a:p>
        </p:txBody>
      </p:sp>
      <p:sp>
        <p:nvSpPr>
          <p:cNvPr id="10" name="Text 7"/>
          <p:cNvSpPr/>
          <p:nvPr/>
        </p:nvSpPr>
        <p:spPr>
          <a:xfrm>
            <a:off x="968573" y="5907286"/>
            <a:ext cx="12693253" cy="341709"/>
          </a:xfrm>
          <a:prstGeom prst="rect">
            <a:avLst/>
          </a:prstGeom>
          <a:noFill/>
          <a:ln/>
        </p:spPr>
        <p:txBody>
          <a:bodyPr wrap="none" lIns="0" tIns="0" rIns="0" bIns="0" rtlCol="0" anchor="t"/>
          <a:lstStyle/>
          <a:p>
            <a:pPr marL="342900" indent="-342900" algn="l">
              <a:lnSpc>
                <a:spcPts val="2650"/>
              </a:lnSpc>
              <a:buSzPct val="100000"/>
              <a:buChar char="•"/>
            </a:pPr>
            <a:r>
              <a:rPr lang="en-US" sz="1650" b="1" kern="0" spc="-34" dirty="0">
                <a:solidFill>
                  <a:srgbClr val="FFFFFF"/>
                </a:solidFill>
                <a:latin typeface="PT Serif" pitchFamily="34" charset="0"/>
                <a:ea typeface="PT Serif" pitchFamily="34" charset="-122"/>
                <a:cs typeface="PT Serif" pitchFamily="34" charset="-120"/>
              </a:rPr>
              <a:t>Tăng cường sự tự tin</a:t>
            </a:r>
            <a:r>
              <a:rPr lang="en-US" sz="1650" kern="0" spc="-34" dirty="0">
                <a:solidFill>
                  <a:srgbClr val="FFFFFF"/>
                </a:solidFill>
                <a:latin typeface="PT Serif" pitchFamily="34" charset="0"/>
                <a:ea typeface="PT Serif" pitchFamily="34" charset="-122"/>
                <a:cs typeface="PT Serif" pitchFamily="34" charset="-120"/>
              </a:rPr>
              <a:t>: Người lao động có thể phản ứng nhanh trước sự cố, đảm bảo an toàn và hiệu quả.</a:t>
            </a:r>
            <a:endParaRPr lang="en-US" sz="1650" dirty="0"/>
          </a:p>
        </p:txBody>
      </p:sp>
      <p:sp>
        <p:nvSpPr>
          <p:cNvPr id="11" name="Text 8"/>
          <p:cNvSpPr/>
          <p:nvPr/>
        </p:nvSpPr>
        <p:spPr>
          <a:xfrm>
            <a:off x="968573" y="6323648"/>
            <a:ext cx="12693253" cy="341709"/>
          </a:xfrm>
          <a:prstGeom prst="rect">
            <a:avLst/>
          </a:prstGeom>
          <a:noFill/>
          <a:ln/>
        </p:spPr>
        <p:txBody>
          <a:bodyPr wrap="none" lIns="0" tIns="0" rIns="0" bIns="0" rtlCol="0" anchor="t"/>
          <a:lstStyle/>
          <a:p>
            <a:pPr marL="342900" indent="-342900" algn="l">
              <a:lnSpc>
                <a:spcPts val="2650"/>
              </a:lnSpc>
              <a:buSzPct val="100000"/>
              <a:buChar char="•"/>
            </a:pPr>
            <a:r>
              <a:rPr lang="en-US" sz="1650" b="1" kern="0" spc="-34" dirty="0">
                <a:solidFill>
                  <a:srgbClr val="FFFFFF"/>
                </a:solidFill>
                <a:latin typeface="PT Serif" pitchFamily="34" charset="0"/>
                <a:ea typeface="PT Serif" pitchFamily="34" charset="-122"/>
                <a:cs typeface="PT Serif" pitchFamily="34" charset="-120"/>
              </a:rPr>
              <a:t>Xây dựng văn hóa an toàn</a:t>
            </a:r>
            <a:r>
              <a:rPr lang="en-US" sz="1650" kern="0" spc="-34" dirty="0">
                <a:solidFill>
                  <a:srgbClr val="FFFFFF"/>
                </a:solidFill>
                <a:latin typeface="PT Serif" pitchFamily="34" charset="0"/>
                <a:ea typeface="PT Serif" pitchFamily="34" charset="-122"/>
                <a:cs typeface="PT Serif" pitchFamily="34" charset="-120"/>
              </a:rPr>
              <a:t>: Giảm thiểu tai nạn lao động, tạo môi trường làm việc an toàn và chuyên nghiệp. </a:t>
            </a:r>
            <a:endParaRPr lang="en-US" sz="1650" dirty="0"/>
          </a:p>
        </p:txBody>
      </p:sp>
      <p:sp>
        <p:nvSpPr>
          <p:cNvPr id="12" name="Text 9"/>
          <p:cNvSpPr/>
          <p:nvPr/>
        </p:nvSpPr>
        <p:spPr>
          <a:xfrm>
            <a:off x="968573" y="6740009"/>
            <a:ext cx="13038829" cy="683419"/>
          </a:xfrm>
          <a:prstGeom prst="rect">
            <a:avLst/>
          </a:prstGeom>
          <a:noFill/>
          <a:ln/>
        </p:spPr>
        <p:txBody>
          <a:bodyPr wrap="square" lIns="0" tIns="0" rIns="0" bIns="0" rtlCol="0" anchor="t"/>
          <a:lstStyle/>
          <a:p>
            <a:pPr marL="342900" indent="-342900" algn="l">
              <a:lnSpc>
                <a:spcPts val="2650"/>
              </a:lnSpc>
              <a:buSzPct val="100000"/>
              <a:buChar char="•"/>
            </a:pPr>
            <a:r>
              <a:rPr lang="en-US" sz="1650" b="1" kern="0" spc="-34" dirty="0">
                <a:solidFill>
                  <a:srgbClr val="FFFFFF"/>
                </a:solidFill>
                <a:latin typeface="PT Serif" pitchFamily="34" charset="0"/>
                <a:ea typeface="PT Serif" pitchFamily="34" charset="-122"/>
                <a:cs typeface="PT Serif" pitchFamily="34" charset="-120"/>
              </a:rPr>
              <a:t>Tạo môi trường làm việc tích cực</a:t>
            </a:r>
            <a:r>
              <a:rPr lang="en-US" sz="1650" kern="0" spc="-34" dirty="0">
                <a:solidFill>
                  <a:srgbClr val="FFFFFF"/>
                </a:solidFill>
                <a:latin typeface="PT Serif" pitchFamily="34" charset="0"/>
                <a:ea typeface="PT Serif" pitchFamily="34" charset="-122"/>
                <a:cs typeface="PT Serif" pitchFamily="34" charset="-120"/>
              </a:rPr>
              <a:t>: Nâng cao tinh thần làm việc và trách nhiệm của doanh nghiệp đối với an toàn và sức khỏe của nhân viên.</a:t>
            </a:r>
            <a:endParaRPr lang="en-US" sz="1650" dirty="0"/>
          </a:p>
        </p:txBody>
      </p:sp>
      <p:pic>
        <p:nvPicPr>
          <p:cNvPr id="13" name="Picture 12">
            <a:extLst>
              <a:ext uri="{FF2B5EF4-FFF2-40B4-BE49-F238E27FC236}">
                <a16:creationId xmlns:a16="http://schemas.microsoft.com/office/drawing/2014/main" id="{C671FD35-00D0-4CB4-7B4E-AF4516A07A7F}"/>
              </a:ext>
            </a:extLst>
          </p:cNvPr>
          <p:cNvPicPr>
            <a:picLocks noChangeAspect="1"/>
          </p:cNvPicPr>
          <p:nvPr/>
        </p:nvPicPr>
        <p:blipFill>
          <a:blip r:embed="rId4"/>
          <a:stretch>
            <a:fillRect/>
          </a:stretch>
        </p:blipFill>
        <p:spPr>
          <a:xfrm>
            <a:off x="12178601" y="7467951"/>
            <a:ext cx="2269093" cy="70263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719870" y="278606"/>
            <a:ext cx="7190542" cy="2229088"/>
          </a:xfrm>
          <a:prstGeom prst="rect">
            <a:avLst/>
          </a:prstGeom>
        </p:spPr>
      </p:pic>
      <p:sp>
        <p:nvSpPr>
          <p:cNvPr id="3" name="Shape 0"/>
          <p:cNvSpPr/>
          <p:nvPr/>
        </p:nvSpPr>
        <p:spPr>
          <a:xfrm>
            <a:off x="780098" y="3399234"/>
            <a:ext cx="13478513" cy="4219099"/>
          </a:xfrm>
          <a:prstGeom prst="roundRect">
            <a:avLst>
              <a:gd name="adj" fmla="val 2219"/>
            </a:avLst>
          </a:prstGeom>
          <a:solidFill>
            <a:srgbClr val="910D0D"/>
          </a:solidFill>
          <a:ln w="7620">
            <a:solidFill>
              <a:srgbClr val="AA2626"/>
            </a:solidFill>
            <a:prstDash val="solid"/>
          </a:ln>
        </p:spPr>
      </p:sp>
      <p:sp>
        <p:nvSpPr>
          <p:cNvPr id="4" name="Text 1"/>
          <p:cNvSpPr/>
          <p:nvPr/>
        </p:nvSpPr>
        <p:spPr>
          <a:xfrm>
            <a:off x="1010603" y="3629739"/>
            <a:ext cx="4067770" cy="348258"/>
          </a:xfrm>
          <a:prstGeom prst="rect">
            <a:avLst/>
          </a:prstGeom>
          <a:noFill/>
          <a:ln/>
        </p:spPr>
        <p:txBody>
          <a:bodyPr wrap="none" lIns="0" tIns="0" rIns="0" bIns="0" rtlCol="0" anchor="t"/>
          <a:lstStyle/>
          <a:p>
            <a:pPr marL="0" indent="0">
              <a:lnSpc>
                <a:spcPts val="2700"/>
              </a:lnSpc>
              <a:buNone/>
            </a:pPr>
            <a:r>
              <a:rPr lang="en-US" sz="2150" b="1" kern="0" spc="-66" dirty="0">
                <a:solidFill>
                  <a:srgbClr val="FFFFFF"/>
                </a:solidFill>
                <a:latin typeface="Montserrat Medium" panose="00000600000000000000" pitchFamily="2" charset="0"/>
                <a:ea typeface="MuseoModerno Bold" pitchFamily="34" charset="-122"/>
                <a:cs typeface="MuseoModerno Bold" pitchFamily="34" charset="-120"/>
              </a:rPr>
              <a:t>B. Huấn luyện an toàn lao động</a:t>
            </a:r>
            <a:endParaRPr lang="en-US" sz="2150" dirty="0"/>
          </a:p>
        </p:txBody>
      </p:sp>
      <p:sp>
        <p:nvSpPr>
          <p:cNvPr id="5" name="Text 2"/>
          <p:cNvSpPr/>
          <p:nvPr/>
        </p:nvSpPr>
        <p:spPr>
          <a:xfrm>
            <a:off x="1010603" y="4111704"/>
            <a:ext cx="12609195" cy="356592"/>
          </a:xfrm>
          <a:prstGeom prst="rect">
            <a:avLst/>
          </a:prstGeom>
          <a:noFill/>
          <a:ln/>
        </p:spPr>
        <p:txBody>
          <a:bodyPr wrap="none" lIns="0" tIns="0" rIns="0" bIns="0" rtlCol="0" anchor="t"/>
          <a:lstStyle/>
          <a:p>
            <a:pPr marL="0" indent="0">
              <a:lnSpc>
                <a:spcPts val="2800"/>
              </a:lnSpc>
              <a:buNone/>
            </a:pPr>
            <a:endParaRPr lang="en-US" sz="1750" dirty="0"/>
          </a:p>
        </p:txBody>
      </p:sp>
      <p:sp>
        <p:nvSpPr>
          <p:cNvPr id="6" name="Text 3"/>
          <p:cNvSpPr/>
          <p:nvPr/>
        </p:nvSpPr>
        <p:spPr>
          <a:xfrm>
            <a:off x="1010603" y="4602004"/>
            <a:ext cx="12609195" cy="713184"/>
          </a:xfrm>
          <a:prstGeom prst="rect">
            <a:avLst/>
          </a:prstGeom>
          <a:noFill/>
          <a:ln/>
        </p:spPr>
        <p:txBody>
          <a:bodyPr wrap="square" lIns="0" tIns="0" rIns="0" bIns="0" rtlCol="0" anchor="t"/>
          <a:lstStyle/>
          <a:p>
            <a:pPr marL="0" indent="0">
              <a:lnSpc>
                <a:spcPts val="2800"/>
              </a:lnSpc>
              <a:buNone/>
            </a:pPr>
            <a:r>
              <a:rPr lang="en-US" sz="1750" b="1" kern="0" spc="-35" dirty="0">
                <a:solidFill>
                  <a:srgbClr val="FFFFFF"/>
                </a:solidFill>
                <a:latin typeface="PT Serif" pitchFamily="34" charset="0"/>
                <a:ea typeface="PT Serif" pitchFamily="34" charset="-122"/>
                <a:cs typeface="PT Serif" pitchFamily="34" charset="-120"/>
              </a:rPr>
              <a:t>An Toàn Nam Việt</a:t>
            </a:r>
            <a:r>
              <a:rPr lang="en-US" sz="1750" kern="0" spc="-35" dirty="0">
                <a:solidFill>
                  <a:srgbClr val="FFFFFF"/>
                </a:solidFill>
                <a:latin typeface="PT Serif" pitchFamily="34" charset="0"/>
                <a:ea typeface="PT Serif" pitchFamily="34" charset="-122"/>
                <a:cs typeface="PT Serif" pitchFamily="34" charset="-120"/>
              </a:rPr>
              <a:t> là trung tâm huấn luyện an toàn lao động uy tín tại Việt Nam, tổ chức các buổi huấn luyện tại xưởng sản xuất, nhà máy, công trường xây dựng trên toàn quốc.</a:t>
            </a:r>
            <a:endParaRPr lang="en-US" sz="1750" dirty="0"/>
          </a:p>
        </p:txBody>
      </p:sp>
      <p:sp>
        <p:nvSpPr>
          <p:cNvPr id="7" name="Text 4"/>
          <p:cNvSpPr/>
          <p:nvPr/>
        </p:nvSpPr>
        <p:spPr>
          <a:xfrm>
            <a:off x="1010603" y="5448895"/>
            <a:ext cx="12609195" cy="356592"/>
          </a:xfrm>
          <a:prstGeom prst="rect">
            <a:avLst/>
          </a:prstGeom>
          <a:noFill/>
          <a:ln/>
        </p:spPr>
        <p:txBody>
          <a:bodyPr wrap="none" lIns="0" tIns="0" rIns="0" bIns="0" rtlCol="0" anchor="t"/>
          <a:lstStyle/>
          <a:p>
            <a:pPr marL="342900" indent="-342900" algn="l">
              <a:lnSpc>
                <a:spcPts val="2800"/>
              </a:lnSpc>
              <a:buSzPct val="100000"/>
              <a:buChar char="•"/>
            </a:pPr>
            <a:r>
              <a:rPr lang="en-US" sz="1750" b="1" kern="0" spc="-35" dirty="0">
                <a:solidFill>
                  <a:srgbClr val="FFFFFF"/>
                </a:solidFill>
                <a:latin typeface="PT Serif" pitchFamily="34" charset="0"/>
                <a:ea typeface="PT Serif" pitchFamily="34" charset="-122"/>
                <a:cs typeface="PT Serif" pitchFamily="34" charset="-120"/>
              </a:rPr>
              <a:t>Chuẩn bị chu đáo</a:t>
            </a:r>
            <a:r>
              <a:rPr lang="en-US" sz="1750" kern="0" spc="-35" dirty="0">
                <a:solidFill>
                  <a:srgbClr val="FFFFFF"/>
                </a:solidFill>
                <a:latin typeface="PT Serif" pitchFamily="34" charset="0"/>
                <a:ea typeface="PT Serif" pitchFamily="34" charset="-122"/>
                <a:cs typeface="PT Serif" pitchFamily="34" charset="-120"/>
              </a:rPr>
              <a:t>,  kỹ lưỡng từ công cụ, dụng cụ, thiết bị giảng dạy đến giáo trình và tài liệu. </a:t>
            </a:r>
            <a:endParaRPr lang="en-US" sz="1750" dirty="0"/>
          </a:p>
        </p:txBody>
      </p:sp>
      <p:sp>
        <p:nvSpPr>
          <p:cNvPr id="8" name="Text 5"/>
          <p:cNvSpPr/>
          <p:nvPr/>
        </p:nvSpPr>
        <p:spPr>
          <a:xfrm>
            <a:off x="1010603" y="5883473"/>
            <a:ext cx="13167621" cy="713184"/>
          </a:xfrm>
          <a:prstGeom prst="rect">
            <a:avLst/>
          </a:prstGeom>
          <a:noFill/>
          <a:ln/>
        </p:spPr>
        <p:txBody>
          <a:bodyPr wrap="square" lIns="0" tIns="0" rIns="0" bIns="0" rtlCol="0" anchor="t"/>
          <a:lstStyle/>
          <a:p>
            <a:pPr marL="342900" indent="-342900" algn="l">
              <a:lnSpc>
                <a:spcPts val="2800"/>
              </a:lnSpc>
              <a:buSzPct val="100000"/>
              <a:buChar char="•"/>
            </a:pPr>
            <a:r>
              <a:rPr lang="en-US" sz="1750" b="1" kern="0" spc="-35" dirty="0">
                <a:solidFill>
                  <a:srgbClr val="FFFFFF"/>
                </a:solidFill>
                <a:latin typeface="PT Serif" pitchFamily="34" charset="0"/>
                <a:ea typeface="PT Serif" pitchFamily="34" charset="-122"/>
                <a:cs typeface="PT Serif" pitchFamily="34" charset="-120"/>
              </a:rPr>
              <a:t>Giảng viên</a:t>
            </a:r>
            <a:r>
              <a:rPr lang="en-US" sz="1750" kern="0" spc="-35" dirty="0">
                <a:solidFill>
                  <a:srgbClr val="FFFFFF"/>
                </a:solidFill>
                <a:latin typeface="PT Serif" pitchFamily="34" charset="0"/>
                <a:ea typeface="PT Serif" pitchFamily="34" charset="-122"/>
                <a:cs typeface="PT Serif" pitchFamily="34" charset="-120"/>
              </a:rPr>
              <a:t> là chuyên gia với nhiều năm kinh nghiệm, có các nghiên cứu về mối nguy và biện pháp phòng tránh trong mọi ngành nghề.</a:t>
            </a:r>
            <a:endParaRPr lang="en-US" sz="1750" dirty="0"/>
          </a:p>
        </p:txBody>
      </p:sp>
      <p:sp>
        <p:nvSpPr>
          <p:cNvPr id="9" name="Text 6"/>
          <p:cNvSpPr/>
          <p:nvPr/>
        </p:nvSpPr>
        <p:spPr>
          <a:xfrm>
            <a:off x="1010603" y="6394311"/>
            <a:ext cx="12609195" cy="713184"/>
          </a:xfrm>
          <a:prstGeom prst="rect">
            <a:avLst/>
          </a:prstGeom>
          <a:noFill/>
          <a:ln/>
        </p:spPr>
        <p:txBody>
          <a:bodyPr wrap="square" lIns="0" tIns="0" rIns="0" bIns="0" rtlCol="0" anchor="t"/>
          <a:lstStyle/>
          <a:p>
            <a:pPr marL="342900" indent="-342900" algn="l">
              <a:lnSpc>
                <a:spcPts val="2800"/>
              </a:lnSpc>
              <a:buSzPct val="100000"/>
              <a:buChar char="•"/>
            </a:pPr>
            <a:r>
              <a:rPr lang="en-US" sz="1750" b="1" kern="0" spc="-35" dirty="0">
                <a:solidFill>
                  <a:srgbClr val="FFFFFF"/>
                </a:solidFill>
                <a:latin typeface="PT Serif" pitchFamily="34" charset="0"/>
                <a:ea typeface="PT Serif" pitchFamily="34" charset="-122"/>
                <a:cs typeface="PT Serif" pitchFamily="34" charset="-120"/>
              </a:rPr>
              <a:t>Bài giảng</a:t>
            </a:r>
            <a:r>
              <a:rPr lang="en-US" sz="1750" kern="0" spc="-35" dirty="0">
                <a:solidFill>
                  <a:srgbClr val="FFFFFF"/>
                </a:solidFill>
                <a:latin typeface="PT Serif" pitchFamily="34" charset="0"/>
                <a:ea typeface="PT Serif" pitchFamily="34" charset="-122"/>
                <a:cs typeface="PT Serif" pitchFamily="34" charset="-120"/>
              </a:rPr>
              <a:t> sinh động, dễ hiểu, bám sát </a:t>
            </a:r>
            <a:r>
              <a:rPr lang="en-US" sz="1750" b="1" kern="0" spc="-35" dirty="0">
                <a:solidFill>
                  <a:srgbClr val="FFFFFF"/>
                </a:solidFill>
                <a:latin typeface="PT Serif" pitchFamily="34" charset="0"/>
                <a:ea typeface="PT Serif" pitchFamily="34" charset="-122"/>
                <a:cs typeface="PT Serif" pitchFamily="34" charset="-120"/>
              </a:rPr>
              <a:t>Nghị định 44/2016/NĐ-CP</a:t>
            </a:r>
            <a:r>
              <a:rPr lang="en-US" sz="1750" kern="0" spc="-35" dirty="0">
                <a:solidFill>
                  <a:srgbClr val="FFFFFF"/>
                </a:solidFill>
                <a:latin typeface="PT Serif" pitchFamily="34" charset="0"/>
                <a:ea typeface="PT Serif" pitchFamily="34" charset="-122"/>
                <a:cs typeface="PT Serif" pitchFamily="34" charset="-120"/>
              </a:rPr>
              <a:t>, giúp người lao động hiểu và áp dụng biện pháp an toàn hiệu quả trong công việc.</a:t>
            </a:r>
            <a:endParaRPr lang="en-US" sz="1750" dirty="0"/>
          </a:p>
        </p:txBody>
      </p:sp>
      <p:pic>
        <p:nvPicPr>
          <p:cNvPr id="10" name="Picture 9">
            <a:extLst>
              <a:ext uri="{FF2B5EF4-FFF2-40B4-BE49-F238E27FC236}">
                <a16:creationId xmlns:a16="http://schemas.microsoft.com/office/drawing/2014/main" id="{516A3439-808D-975D-D8EC-7D7F8D9D898F}"/>
              </a:ext>
            </a:extLst>
          </p:cNvPr>
          <p:cNvPicPr>
            <a:picLocks noChangeAspect="1"/>
          </p:cNvPicPr>
          <p:nvPr/>
        </p:nvPicPr>
        <p:blipFill>
          <a:blip r:embed="rId4"/>
          <a:stretch>
            <a:fillRect/>
          </a:stretch>
        </p:blipFill>
        <p:spPr>
          <a:xfrm>
            <a:off x="12178601" y="7467951"/>
            <a:ext cx="2269093" cy="70263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224198" y="2569488"/>
            <a:ext cx="4122714" cy="4122714"/>
          </a:xfrm>
          <a:prstGeom prst="rect">
            <a:avLst/>
          </a:prstGeom>
        </p:spPr>
      </p:pic>
      <p:sp>
        <p:nvSpPr>
          <p:cNvPr id="3" name="Text 0"/>
          <p:cNvSpPr/>
          <p:nvPr/>
        </p:nvSpPr>
        <p:spPr>
          <a:xfrm>
            <a:off x="793790" y="895707"/>
            <a:ext cx="9045416" cy="708779"/>
          </a:xfrm>
          <a:prstGeom prst="rect">
            <a:avLst/>
          </a:prstGeom>
          <a:noFill/>
          <a:ln/>
        </p:spPr>
        <p:txBody>
          <a:bodyPr wrap="none" lIns="0" tIns="0" rIns="0" bIns="0" rtlCol="0" anchor="t"/>
          <a:lstStyle/>
          <a:p>
            <a:pPr marL="0" indent="0">
              <a:lnSpc>
                <a:spcPts val="5550"/>
              </a:lnSpc>
              <a:buNone/>
            </a:pPr>
            <a:r>
              <a:rPr lang="en-US" sz="4450" b="1" kern="0" spc="-134" dirty="0">
                <a:solidFill>
                  <a:srgbClr val="124E73"/>
                </a:solidFill>
                <a:latin typeface="Montserrat Medium" panose="00000600000000000000" pitchFamily="2" charset="0"/>
                <a:ea typeface="MuseoModerno Bold" pitchFamily="34" charset="-122"/>
                <a:cs typeface="MuseoModerno Bold" pitchFamily="34" charset="-120"/>
              </a:rPr>
              <a:t>VIII. Ý nghĩa của an toàn lao động</a:t>
            </a:r>
            <a:endParaRPr lang="en-US" sz="4450" dirty="0"/>
          </a:p>
        </p:txBody>
      </p:sp>
      <p:sp>
        <p:nvSpPr>
          <p:cNvPr id="4" name="Shape 1"/>
          <p:cNvSpPr/>
          <p:nvPr/>
        </p:nvSpPr>
        <p:spPr>
          <a:xfrm>
            <a:off x="891897" y="1944648"/>
            <a:ext cx="30480" cy="5389245"/>
          </a:xfrm>
          <a:prstGeom prst="roundRect">
            <a:avLst>
              <a:gd name="adj" fmla="val 312558"/>
            </a:avLst>
          </a:prstGeom>
          <a:solidFill>
            <a:srgbClr val="B9D0DE"/>
          </a:solidFill>
          <a:ln/>
        </p:spPr>
      </p:sp>
      <p:sp>
        <p:nvSpPr>
          <p:cNvPr id="5" name="Shape 2"/>
          <p:cNvSpPr/>
          <p:nvPr/>
        </p:nvSpPr>
        <p:spPr>
          <a:xfrm>
            <a:off x="1075075" y="2382917"/>
            <a:ext cx="793790" cy="30480"/>
          </a:xfrm>
          <a:prstGeom prst="roundRect">
            <a:avLst>
              <a:gd name="adj" fmla="val 312558"/>
            </a:avLst>
          </a:prstGeom>
          <a:solidFill>
            <a:srgbClr val="2B678C"/>
          </a:solidFill>
          <a:ln/>
        </p:spPr>
      </p:sp>
      <p:sp>
        <p:nvSpPr>
          <p:cNvPr id="6" name="Shape 3"/>
          <p:cNvSpPr/>
          <p:nvPr/>
        </p:nvSpPr>
        <p:spPr>
          <a:xfrm>
            <a:off x="708720" y="2199799"/>
            <a:ext cx="396835" cy="396835"/>
          </a:xfrm>
          <a:prstGeom prst="roundRect">
            <a:avLst>
              <a:gd name="adj" fmla="val 24007"/>
            </a:avLst>
          </a:prstGeom>
          <a:solidFill>
            <a:srgbClr val="124E73"/>
          </a:solidFill>
          <a:ln w="7620">
            <a:solidFill>
              <a:srgbClr val="2B678C"/>
            </a:solidFill>
            <a:prstDash val="solid"/>
          </a:ln>
        </p:spPr>
      </p:sp>
      <p:sp>
        <p:nvSpPr>
          <p:cNvPr id="7" name="Text 4"/>
          <p:cNvSpPr/>
          <p:nvPr/>
        </p:nvSpPr>
        <p:spPr>
          <a:xfrm>
            <a:off x="2154674" y="2171462"/>
            <a:ext cx="6723578"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A. Tầm quan trọng của việc duy trì an toàn lao động</a:t>
            </a:r>
            <a:endParaRPr lang="en-US" sz="2200" dirty="0"/>
          </a:p>
        </p:txBody>
      </p:sp>
      <p:sp>
        <p:nvSpPr>
          <p:cNvPr id="8" name="Text 5"/>
          <p:cNvSpPr/>
          <p:nvPr/>
        </p:nvSpPr>
        <p:spPr>
          <a:xfrm>
            <a:off x="2154674" y="2661880"/>
            <a:ext cx="8024336"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9" name="Text 6"/>
          <p:cNvSpPr/>
          <p:nvPr/>
        </p:nvSpPr>
        <p:spPr>
          <a:xfrm>
            <a:off x="2154674" y="2942256"/>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Bảo vệ sức khỏe và an toàn</a:t>
            </a:r>
            <a:r>
              <a:rPr lang="en-US" sz="1750" kern="0" spc="-36" dirty="0">
                <a:solidFill>
                  <a:srgbClr val="2B4150"/>
                </a:solidFill>
                <a:latin typeface="PT Serif" pitchFamily="34" charset="0"/>
                <a:ea typeface="PT Serif" pitchFamily="34" charset="-122"/>
                <a:cs typeface="PT Serif" pitchFamily="34" charset="-120"/>
              </a:rPr>
              <a:t>: Đảm bảo an toàn giúp người lao động làm việc hiệu quả, nâng cao năng suất và chất lượng công việc.</a:t>
            </a:r>
            <a:endParaRPr lang="en-US" sz="1750" dirty="0"/>
          </a:p>
        </p:txBody>
      </p:sp>
      <p:sp>
        <p:nvSpPr>
          <p:cNvPr id="10" name="Text 7"/>
          <p:cNvSpPr/>
          <p:nvPr/>
        </p:nvSpPr>
        <p:spPr>
          <a:xfrm>
            <a:off x="2154674" y="3812511"/>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Giảm thiểu tai nạn</a:t>
            </a:r>
            <a:r>
              <a:rPr lang="en-US" sz="1750" kern="0" spc="-36" dirty="0">
                <a:solidFill>
                  <a:srgbClr val="2B4150"/>
                </a:solidFill>
                <a:latin typeface="PT Serif" pitchFamily="34" charset="0"/>
                <a:ea typeface="PT Serif" pitchFamily="34" charset="-122"/>
                <a:cs typeface="PT Serif" pitchFamily="34" charset="-120"/>
              </a:rPr>
              <a:t>: Không chú trọng an toàn sẽ tăng nguy cơ tai nạn lao động, gây thiệt hại cho sức khỏe và chi phí doanh nghiệp.</a:t>
            </a:r>
            <a:endParaRPr lang="en-US" sz="1750" dirty="0"/>
          </a:p>
        </p:txBody>
      </p:sp>
      <p:sp>
        <p:nvSpPr>
          <p:cNvPr id="11" name="Text 8"/>
          <p:cNvSpPr/>
          <p:nvPr/>
        </p:nvSpPr>
        <p:spPr>
          <a:xfrm>
            <a:off x="2154674" y="4771073"/>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Xây dựng văn hóa an toàn</a:t>
            </a:r>
            <a:r>
              <a:rPr lang="en-US" sz="1750" kern="0" spc="-36" dirty="0">
                <a:solidFill>
                  <a:srgbClr val="2B4150"/>
                </a:solidFill>
                <a:latin typeface="PT Serif" pitchFamily="34" charset="0"/>
                <a:ea typeface="PT Serif" pitchFamily="34" charset="-122"/>
                <a:cs typeface="PT Serif" pitchFamily="34" charset="-120"/>
              </a:rPr>
              <a:t>: Khuyến khích nhân viên tuân thủ quy trình an toàn, tạo môi trường làm việc tích cực và tinh thần làm việc cao.</a:t>
            </a:r>
            <a:endParaRPr lang="en-US" sz="1750" dirty="0"/>
          </a:p>
        </p:txBody>
      </p:sp>
      <p:sp>
        <p:nvSpPr>
          <p:cNvPr id="12" name="Text 9"/>
          <p:cNvSpPr/>
          <p:nvPr/>
        </p:nvSpPr>
        <p:spPr>
          <a:xfrm>
            <a:off x="2154674" y="5731637"/>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Cải thiện chất lượng dịch vụ</a:t>
            </a:r>
            <a:r>
              <a:rPr lang="en-US" sz="1750" kern="0" spc="-36" dirty="0">
                <a:solidFill>
                  <a:srgbClr val="2B4150"/>
                </a:solidFill>
                <a:latin typeface="PT Serif" pitchFamily="34" charset="0"/>
                <a:ea typeface="PT Serif" pitchFamily="34" charset="-122"/>
                <a:cs typeface="PT Serif" pitchFamily="34" charset="-120"/>
              </a:rPr>
              <a:t>: Một môi trường an toàn giúp đào tạo nhân lực và nâng cao chất lượng sản phẩm.</a:t>
            </a:r>
            <a:endParaRPr lang="en-US" sz="1750" dirty="0"/>
          </a:p>
        </p:txBody>
      </p:sp>
      <p:sp>
        <p:nvSpPr>
          <p:cNvPr id="13" name="Text 10"/>
          <p:cNvSpPr/>
          <p:nvPr/>
        </p:nvSpPr>
        <p:spPr>
          <a:xfrm>
            <a:off x="2154674" y="6692202"/>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Tạo hình ảnh tích cực</a:t>
            </a:r>
            <a:r>
              <a:rPr lang="en-US" sz="1750" kern="0" spc="-36" dirty="0">
                <a:solidFill>
                  <a:srgbClr val="2B4150"/>
                </a:solidFill>
                <a:latin typeface="PT Serif" pitchFamily="34" charset="0"/>
                <a:ea typeface="PT Serif" pitchFamily="34" charset="-122"/>
                <a:cs typeface="PT Serif" pitchFamily="34" charset="-120"/>
              </a:rPr>
              <a:t>: Công ty chú trọng an toàn lao động sẽ được đánh giá cao và thu hút đối tác kinh doanh, góp phần phát triển bền vững.</a:t>
            </a:r>
            <a:endParaRPr lang="en-US" sz="1750" dirty="0"/>
          </a:p>
        </p:txBody>
      </p:sp>
      <p:pic>
        <p:nvPicPr>
          <p:cNvPr id="14" name="Picture 13">
            <a:extLst>
              <a:ext uri="{FF2B5EF4-FFF2-40B4-BE49-F238E27FC236}">
                <a16:creationId xmlns:a16="http://schemas.microsoft.com/office/drawing/2014/main" id="{BE00F85B-F4FD-D09F-A7A3-360204E7F037}"/>
              </a:ext>
            </a:extLst>
          </p:cNvPr>
          <p:cNvPicPr>
            <a:picLocks noChangeAspect="1"/>
          </p:cNvPicPr>
          <p:nvPr/>
        </p:nvPicPr>
        <p:blipFill>
          <a:blip r:embed="rId4"/>
          <a:stretch>
            <a:fillRect/>
          </a:stretch>
        </p:blipFill>
        <p:spPr>
          <a:xfrm>
            <a:off x="12178601" y="7467951"/>
            <a:ext cx="2269093" cy="70263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283488" y="2569488"/>
            <a:ext cx="3090624" cy="3090624"/>
          </a:xfrm>
          <a:prstGeom prst="rect">
            <a:avLst/>
          </a:prstGeom>
        </p:spPr>
      </p:pic>
      <p:sp>
        <p:nvSpPr>
          <p:cNvPr id="3" name="Shape 0"/>
          <p:cNvSpPr/>
          <p:nvPr/>
        </p:nvSpPr>
        <p:spPr>
          <a:xfrm>
            <a:off x="3846112" y="1270390"/>
            <a:ext cx="30480" cy="5752147"/>
          </a:xfrm>
          <a:prstGeom prst="roundRect">
            <a:avLst>
              <a:gd name="adj" fmla="val 312558"/>
            </a:avLst>
          </a:prstGeom>
          <a:solidFill>
            <a:srgbClr val="B9D0DE"/>
          </a:solidFill>
          <a:ln/>
        </p:spPr>
      </p:sp>
      <p:sp>
        <p:nvSpPr>
          <p:cNvPr id="4" name="Shape 1"/>
          <p:cNvSpPr/>
          <p:nvPr/>
        </p:nvSpPr>
        <p:spPr>
          <a:xfrm>
            <a:off x="4029290" y="1708659"/>
            <a:ext cx="793790" cy="30480"/>
          </a:xfrm>
          <a:prstGeom prst="roundRect">
            <a:avLst>
              <a:gd name="adj" fmla="val 312558"/>
            </a:avLst>
          </a:prstGeom>
          <a:solidFill>
            <a:srgbClr val="2B678C"/>
          </a:solidFill>
          <a:ln/>
        </p:spPr>
      </p:sp>
      <p:sp>
        <p:nvSpPr>
          <p:cNvPr id="5" name="Shape 2"/>
          <p:cNvSpPr/>
          <p:nvPr/>
        </p:nvSpPr>
        <p:spPr>
          <a:xfrm>
            <a:off x="3662935" y="1525541"/>
            <a:ext cx="396835" cy="396835"/>
          </a:xfrm>
          <a:prstGeom prst="roundRect">
            <a:avLst>
              <a:gd name="adj" fmla="val 24007"/>
            </a:avLst>
          </a:prstGeom>
          <a:solidFill>
            <a:srgbClr val="124E73"/>
          </a:solidFill>
          <a:ln w="7620">
            <a:solidFill>
              <a:srgbClr val="2B678C"/>
            </a:solidFill>
            <a:prstDash val="solid"/>
          </a:ln>
        </p:spPr>
      </p:sp>
      <p:sp>
        <p:nvSpPr>
          <p:cNvPr id="6" name="Text 3"/>
          <p:cNvSpPr/>
          <p:nvPr/>
        </p:nvSpPr>
        <p:spPr>
          <a:xfrm>
            <a:off x="5108889" y="1497204"/>
            <a:ext cx="5464969"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B. Biện pháp an toàn quan trọng cần nắm</a:t>
            </a:r>
            <a:endParaRPr lang="en-US" sz="2200" dirty="0"/>
          </a:p>
        </p:txBody>
      </p:sp>
      <p:sp>
        <p:nvSpPr>
          <p:cNvPr id="7" name="Text 4"/>
          <p:cNvSpPr/>
          <p:nvPr/>
        </p:nvSpPr>
        <p:spPr>
          <a:xfrm>
            <a:off x="5108889" y="1987623"/>
            <a:ext cx="8024336"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8" name="Text 5"/>
          <p:cNvSpPr/>
          <p:nvPr/>
        </p:nvSpPr>
        <p:spPr>
          <a:xfrm>
            <a:off x="4825401" y="2737593"/>
            <a:ext cx="9521511"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máy móc</a:t>
            </a:r>
            <a:r>
              <a:rPr lang="en-US" sz="1750" kern="0" spc="-36" dirty="0">
                <a:solidFill>
                  <a:srgbClr val="2B4150"/>
                </a:solidFill>
                <a:latin typeface="PT Serif" pitchFamily="34" charset="0"/>
                <a:ea typeface="PT Serif" pitchFamily="34" charset="-122"/>
                <a:cs typeface="PT Serif" pitchFamily="34" charset="-120"/>
              </a:rPr>
              <a:t>: Đảm bảo các bộ phận máy hoạt động bình thường, không có dấu hiệu hỏng hóc để đảm bảo hiệu quả vận hành.</a:t>
            </a:r>
            <a:endParaRPr lang="en-US" sz="1750" dirty="0"/>
          </a:p>
        </p:txBody>
      </p:sp>
      <p:sp>
        <p:nvSpPr>
          <p:cNvPr id="9" name="Text 6"/>
          <p:cNvSpPr/>
          <p:nvPr/>
        </p:nvSpPr>
        <p:spPr>
          <a:xfrm>
            <a:off x="4825401" y="3645316"/>
            <a:ext cx="9521511"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Trang bị thiết bị bảo hộ cá nhân</a:t>
            </a:r>
            <a:r>
              <a:rPr lang="en-US" sz="1750" kern="0" spc="-36" dirty="0">
                <a:solidFill>
                  <a:srgbClr val="2B4150"/>
                </a:solidFill>
                <a:latin typeface="PT Serif" pitchFamily="34" charset="0"/>
                <a:ea typeface="PT Serif" pitchFamily="34" charset="-122"/>
                <a:cs typeface="PT Serif" pitchFamily="34" charset="-120"/>
              </a:rPr>
              <a:t>: Bao gồm mũ bảo hiểm, găng tay, kính bảo hộ, và giày bảo hộ để bảo vệ cơ thể khỏi các rủi ro.</a:t>
            </a:r>
            <a:endParaRPr lang="en-US" sz="1750" dirty="0"/>
          </a:p>
        </p:txBody>
      </p:sp>
      <p:sp>
        <p:nvSpPr>
          <p:cNvPr id="10" name="Text 7"/>
          <p:cNvSpPr/>
          <p:nvPr/>
        </p:nvSpPr>
        <p:spPr>
          <a:xfrm>
            <a:off x="4825401" y="4569104"/>
            <a:ext cx="9521511"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Hiểu rõ quy trình vận hành</a:t>
            </a:r>
            <a:r>
              <a:rPr lang="en-US" sz="1750" kern="0" spc="-36" dirty="0">
                <a:solidFill>
                  <a:srgbClr val="2B4150"/>
                </a:solidFill>
                <a:latin typeface="PT Serif" pitchFamily="34" charset="0"/>
                <a:ea typeface="PT Serif" pitchFamily="34" charset="-122"/>
                <a:cs typeface="PT Serif" pitchFamily="34" charset="-120"/>
              </a:rPr>
              <a:t>: Được đào tạo để nhận diện nguy cơ và ứng phó kịp thời với sự cố.</a:t>
            </a:r>
            <a:endParaRPr lang="en-US" sz="1750" dirty="0"/>
          </a:p>
        </p:txBody>
      </p:sp>
      <p:sp>
        <p:nvSpPr>
          <p:cNvPr id="11" name="Text 8"/>
          <p:cNvSpPr/>
          <p:nvPr/>
        </p:nvSpPr>
        <p:spPr>
          <a:xfrm>
            <a:off x="4825401" y="5232059"/>
            <a:ext cx="9521511"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Duy trì môi trường làm việc sạch sẽ</a:t>
            </a:r>
            <a:r>
              <a:rPr lang="en-US" sz="1750" kern="0" spc="-36" dirty="0">
                <a:solidFill>
                  <a:srgbClr val="2B4150"/>
                </a:solidFill>
                <a:latin typeface="PT Serif" pitchFamily="34" charset="0"/>
                <a:ea typeface="PT Serif" pitchFamily="34" charset="-122"/>
                <a:cs typeface="PT Serif" pitchFamily="34" charset="-120"/>
              </a:rPr>
              <a:t>: Giảm thiểu nguy cơ tai nạn lao động, tạo không gian làm việc an toàn và thuận lợi.</a:t>
            </a:r>
            <a:endParaRPr lang="en-US" sz="1750" dirty="0"/>
          </a:p>
        </p:txBody>
      </p:sp>
      <p:sp>
        <p:nvSpPr>
          <p:cNvPr id="12" name="Text 9"/>
          <p:cNvSpPr/>
          <p:nvPr/>
        </p:nvSpPr>
        <p:spPr>
          <a:xfrm>
            <a:off x="4825401" y="6142133"/>
            <a:ext cx="9521511"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Hoàn thành khóa đào tạo an toàn lao động</a:t>
            </a:r>
            <a:r>
              <a:rPr lang="en-US" sz="1750" kern="0" spc="-36" dirty="0">
                <a:solidFill>
                  <a:srgbClr val="2B4150"/>
                </a:solidFill>
                <a:latin typeface="PT Serif" pitchFamily="34" charset="0"/>
                <a:ea typeface="PT Serif" pitchFamily="34" charset="-122"/>
                <a:cs typeface="PT Serif" pitchFamily="34" charset="-120"/>
              </a:rPr>
              <a:t>: Nhận thẻ an toàn lao động từ trung tâm huấn luyện để đảm bảo tuân thủ quy định và nâng cao hồ sơ công việc.</a:t>
            </a:r>
            <a:endParaRPr lang="en-US" sz="1750" dirty="0"/>
          </a:p>
        </p:txBody>
      </p:sp>
      <p:pic>
        <p:nvPicPr>
          <p:cNvPr id="13" name="Picture 12">
            <a:extLst>
              <a:ext uri="{FF2B5EF4-FFF2-40B4-BE49-F238E27FC236}">
                <a16:creationId xmlns:a16="http://schemas.microsoft.com/office/drawing/2014/main" id="{85ACA0FF-B67D-386C-DE06-7557B5FCFD49}"/>
              </a:ext>
            </a:extLst>
          </p:cNvPr>
          <p:cNvPicPr>
            <a:picLocks noChangeAspect="1"/>
          </p:cNvPicPr>
          <p:nvPr/>
        </p:nvPicPr>
        <p:blipFill>
          <a:blip r:embed="rId4"/>
          <a:stretch>
            <a:fillRect/>
          </a:stretch>
        </p:blipFill>
        <p:spPr>
          <a:xfrm>
            <a:off x="12178601" y="7467951"/>
            <a:ext cx="2269093" cy="70263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276763" y="3821549"/>
            <a:ext cx="4919305" cy="3028474"/>
          </a:xfrm>
          <a:prstGeom prst="rect">
            <a:avLst/>
          </a:prstGeom>
        </p:spPr>
      </p:pic>
      <p:sp>
        <p:nvSpPr>
          <p:cNvPr id="3" name="Text 0"/>
          <p:cNvSpPr/>
          <p:nvPr/>
        </p:nvSpPr>
        <p:spPr>
          <a:xfrm>
            <a:off x="1736646" y="1273731"/>
            <a:ext cx="5670590" cy="708779"/>
          </a:xfrm>
          <a:prstGeom prst="rect">
            <a:avLst/>
          </a:prstGeom>
          <a:noFill/>
          <a:ln/>
        </p:spPr>
        <p:txBody>
          <a:bodyPr wrap="none" lIns="0" tIns="0" rIns="0" bIns="0" rtlCol="0" anchor="t"/>
          <a:lstStyle/>
          <a:p>
            <a:pPr marL="0" indent="0" algn="ctr">
              <a:lnSpc>
                <a:spcPts val="5550"/>
              </a:lnSpc>
              <a:buNone/>
            </a:pPr>
            <a:r>
              <a:rPr lang="en-US" sz="4450" b="1" kern="0" spc="-134" dirty="0">
                <a:solidFill>
                  <a:srgbClr val="124E73"/>
                </a:solidFill>
                <a:latin typeface="Montserrat Medium" panose="00000600000000000000" pitchFamily="2" charset="0"/>
                <a:ea typeface="MuseoModerno Bold" pitchFamily="34" charset="-122"/>
                <a:cs typeface="MuseoModerno Bold" pitchFamily="34" charset="-120"/>
              </a:rPr>
              <a:t>Tài liệu tham khảo</a:t>
            </a:r>
            <a:endParaRPr lang="en-US" sz="4450" dirty="0"/>
          </a:p>
        </p:txBody>
      </p:sp>
      <p:sp>
        <p:nvSpPr>
          <p:cNvPr id="4" name="Shape 1"/>
          <p:cNvSpPr/>
          <p:nvPr/>
        </p:nvSpPr>
        <p:spPr>
          <a:xfrm>
            <a:off x="793790" y="2322671"/>
            <a:ext cx="7556421" cy="1393150"/>
          </a:xfrm>
          <a:prstGeom prst="roundRect">
            <a:avLst>
              <a:gd name="adj" fmla="val 6838"/>
            </a:avLst>
          </a:prstGeom>
          <a:solidFill>
            <a:srgbClr val="124E73"/>
          </a:solidFill>
          <a:ln w="7620">
            <a:solidFill>
              <a:srgbClr val="2B678C"/>
            </a:solidFill>
            <a:prstDash val="solid"/>
          </a:ln>
        </p:spPr>
      </p:sp>
      <p:sp>
        <p:nvSpPr>
          <p:cNvPr id="5" name="Text 2"/>
          <p:cNvSpPr/>
          <p:nvPr/>
        </p:nvSpPr>
        <p:spPr>
          <a:xfrm>
            <a:off x="1028224" y="2557105"/>
            <a:ext cx="5951458" cy="425291"/>
          </a:xfrm>
          <a:prstGeom prst="rect">
            <a:avLst/>
          </a:prstGeom>
          <a:noFill/>
          <a:ln/>
        </p:spPr>
        <p:txBody>
          <a:bodyPr wrap="none" lIns="0" tIns="0" rIns="0" bIns="0" rtlCol="0" anchor="t"/>
          <a:lstStyle/>
          <a:p>
            <a:pPr marL="0" indent="0">
              <a:lnSpc>
                <a:spcPts val="330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Bài kiểm tra an toàn lao động nhóm 3</a:t>
            </a:r>
            <a:endParaRPr lang="en-US" sz="2650" dirty="0"/>
          </a:p>
        </p:txBody>
      </p:sp>
      <p:sp>
        <p:nvSpPr>
          <p:cNvPr id="6" name="Text 3"/>
          <p:cNvSpPr/>
          <p:nvPr/>
        </p:nvSpPr>
        <p:spPr>
          <a:xfrm>
            <a:off x="1028224" y="3118485"/>
            <a:ext cx="708755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kern="0" spc="-36" dirty="0">
                <a:solidFill>
                  <a:srgbClr val="AEE4BD"/>
                </a:solidFill>
                <a:latin typeface="PT Serif" pitchFamily="34" charset="0"/>
                <a:ea typeface="PT Serif" pitchFamily="34" charset="-122"/>
                <a:cs typeface="PT Serif"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750" dirty="0"/>
          </a:p>
        </p:txBody>
      </p:sp>
      <p:sp>
        <p:nvSpPr>
          <p:cNvPr id="7" name="Shape 4"/>
          <p:cNvSpPr/>
          <p:nvPr/>
        </p:nvSpPr>
        <p:spPr>
          <a:xfrm>
            <a:off x="793790" y="3942636"/>
            <a:ext cx="7556421" cy="1393150"/>
          </a:xfrm>
          <a:prstGeom prst="roundRect">
            <a:avLst>
              <a:gd name="adj" fmla="val 6838"/>
            </a:avLst>
          </a:prstGeom>
          <a:solidFill>
            <a:srgbClr val="124E73"/>
          </a:solidFill>
          <a:ln w="7620">
            <a:solidFill>
              <a:srgbClr val="2B678C"/>
            </a:solidFill>
            <a:prstDash val="solid"/>
          </a:ln>
        </p:spPr>
      </p:sp>
      <p:sp>
        <p:nvSpPr>
          <p:cNvPr id="8" name="Text 5"/>
          <p:cNvSpPr/>
          <p:nvPr/>
        </p:nvSpPr>
        <p:spPr>
          <a:xfrm>
            <a:off x="1028224" y="4177070"/>
            <a:ext cx="4809887" cy="425291"/>
          </a:xfrm>
          <a:prstGeom prst="rect">
            <a:avLst/>
          </a:prstGeom>
          <a:noFill/>
          <a:ln/>
        </p:spPr>
        <p:txBody>
          <a:bodyPr wrap="none" lIns="0" tIns="0" rIns="0" bIns="0" rtlCol="0" anchor="t"/>
          <a:lstStyle/>
          <a:p>
            <a:pPr marL="0" indent="0">
              <a:lnSpc>
                <a:spcPts val="330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Bảng báo giá huấn luyện ATLD</a:t>
            </a:r>
            <a:endParaRPr lang="en-US" sz="2650" dirty="0"/>
          </a:p>
        </p:txBody>
      </p:sp>
      <p:sp>
        <p:nvSpPr>
          <p:cNvPr id="9" name="Text 6"/>
          <p:cNvSpPr/>
          <p:nvPr/>
        </p:nvSpPr>
        <p:spPr>
          <a:xfrm>
            <a:off x="1028224" y="4738449"/>
            <a:ext cx="708755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kern="0" spc="-36" dirty="0">
                <a:solidFill>
                  <a:srgbClr val="AEE4BD"/>
                </a:solidFill>
                <a:latin typeface="PT Serif" pitchFamily="34" charset="0"/>
                <a:ea typeface="PT Serif" pitchFamily="34" charset="-122"/>
                <a:cs typeface="PT Serif" pitchFamily="34" charset="-120"/>
                <a:hlinkClick r:id="rId5">
                  <a:extLst>
                    <a:ext uri="{A12FA001-AC4F-418D-AE19-62706E023703}">
                      <ahyp:hlinkClr xmlns:ahyp="http://schemas.microsoft.com/office/drawing/2018/hyperlinkcolor" val="tx"/>
                    </a:ext>
                  </a:extLst>
                </a:hlinkClick>
              </a:rPr>
              <a:t>Xem chi tiết</a:t>
            </a:r>
            <a:endParaRPr lang="en-US" sz="1750" dirty="0"/>
          </a:p>
        </p:txBody>
      </p:sp>
      <p:sp>
        <p:nvSpPr>
          <p:cNvPr id="10" name="Shape 7"/>
          <p:cNvSpPr/>
          <p:nvPr/>
        </p:nvSpPr>
        <p:spPr>
          <a:xfrm>
            <a:off x="793790" y="5562600"/>
            <a:ext cx="7556421" cy="1393150"/>
          </a:xfrm>
          <a:prstGeom prst="roundRect">
            <a:avLst>
              <a:gd name="adj" fmla="val 6838"/>
            </a:avLst>
          </a:prstGeom>
          <a:solidFill>
            <a:srgbClr val="124E73"/>
          </a:solidFill>
          <a:ln w="7620">
            <a:solidFill>
              <a:srgbClr val="2B678C"/>
            </a:solidFill>
            <a:prstDash val="solid"/>
          </a:ln>
        </p:spPr>
        <p:txBody>
          <a:bodyPr/>
          <a:lstStyle/>
          <a:p>
            <a:endParaRPr lang="en-US" dirty="0"/>
          </a:p>
        </p:txBody>
      </p:sp>
      <p:sp>
        <p:nvSpPr>
          <p:cNvPr id="11" name="Text 8"/>
          <p:cNvSpPr/>
          <p:nvPr/>
        </p:nvSpPr>
        <p:spPr>
          <a:xfrm>
            <a:off x="1028224" y="5797034"/>
            <a:ext cx="3979545" cy="425291"/>
          </a:xfrm>
          <a:prstGeom prst="rect">
            <a:avLst/>
          </a:prstGeom>
          <a:noFill/>
          <a:ln/>
        </p:spPr>
        <p:txBody>
          <a:bodyPr wrap="none" lIns="0" tIns="0" rIns="0" bIns="0" rtlCol="0" anchor="t"/>
          <a:lstStyle/>
          <a:p>
            <a:pPr marL="0" indent="0">
              <a:lnSpc>
                <a:spcPts val="330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Tải về tài liệu (download)</a:t>
            </a:r>
            <a:endParaRPr lang="en-US" sz="2650" dirty="0"/>
          </a:p>
        </p:txBody>
      </p:sp>
      <p:sp>
        <p:nvSpPr>
          <p:cNvPr id="12" name="Text 9"/>
          <p:cNvSpPr/>
          <p:nvPr/>
        </p:nvSpPr>
        <p:spPr>
          <a:xfrm>
            <a:off x="1028224" y="6358414"/>
            <a:ext cx="708755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kern="0" spc="-36" dirty="0">
                <a:solidFill>
                  <a:srgbClr val="AEE4BD"/>
                </a:solidFill>
                <a:latin typeface="PT Serif" pitchFamily="34" charset="0"/>
                <a:ea typeface="PT Serif" pitchFamily="34" charset="-122"/>
                <a:cs typeface="PT Serif" pitchFamily="34" charset="-120"/>
                <a:hlinkClick r:id="rId6">
                  <a:extLst>
                    <a:ext uri="{A12FA001-AC4F-418D-AE19-62706E023703}">
                      <ahyp:hlinkClr xmlns:ahyp="http://schemas.microsoft.com/office/drawing/2018/hyperlinkcolor" val="tx"/>
                    </a:ext>
                  </a:extLst>
                </a:hlinkClick>
              </a:rPr>
              <a:t>Tài liệu an toàn lao động vận hành </a:t>
            </a:r>
            <a:r>
              <a:rPr lang="en-US" sz="1750" b="1" u="sng" kern="0" spc="-36" dirty="0" err="1">
                <a:solidFill>
                  <a:srgbClr val="AEE4BD"/>
                </a:solidFill>
                <a:latin typeface="PT Serif" pitchFamily="34" charset="0"/>
                <a:ea typeface="PT Serif" pitchFamily="34" charset="-122"/>
                <a:cs typeface="PT Serif" pitchFamily="34" charset="-120"/>
                <a:hlinkClick r:id="rId6">
                  <a:extLst>
                    <a:ext uri="{A12FA001-AC4F-418D-AE19-62706E023703}">
                      <ahyp:hlinkClr xmlns:ahyp="http://schemas.microsoft.com/office/drawing/2018/hyperlinkcolor" val="tx"/>
                    </a:ext>
                  </a:extLst>
                </a:hlinkClick>
              </a:rPr>
              <a:t>Máy</a:t>
            </a:r>
            <a:r>
              <a:rPr lang="en-US" sz="1750" b="1" u="sng" kern="0" spc="-36" dirty="0">
                <a:solidFill>
                  <a:srgbClr val="AEE4BD"/>
                </a:solidFill>
                <a:latin typeface="PT Serif" pitchFamily="34" charset="0"/>
                <a:ea typeface="PT Serif" pitchFamily="34" charset="-122"/>
                <a:cs typeface="PT Serif" pitchFamily="34" charset="-120"/>
                <a:hlinkClick r:id="rId6">
                  <a:extLst>
                    <a:ext uri="{A12FA001-AC4F-418D-AE19-62706E023703}">
                      <ahyp:hlinkClr xmlns:ahyp="http://schemas.microsoft.com/office/drawing/2018/hyperlinkcolor" val="tx"/>
                    </a:ext>
                  </a:extLst>
                </a:hlinkClick>
              </a:rPr>
              <a:t> </a:t>
            </a:r>
            <a:r>
              <a:rPr lang="en-US" sz="1750" b="1" u="sng" kern="0" spc="-36" dirty="0" err="1">
                <a:solidFill>
                  <a:srgbClr val="AEE4BD"/>
                </a:solidFill>
                <a:latin typeface="PT Serif" pitchFamily="34" charset="0"/>
                <a:ea typeface="PT Serif" pitchFamily="34" charset="-122"/>
                <a:cs typeface="PT Serif" pitchFamily="34" charset="-120"/>
                <a:hlinkClick r:id="rId6">
                  <a:extLst>
                    <a:ext uri="{A12FA001-AC4F-418D-AE19-62706E023703}">
                      <ahyp:hlinkClr xmlns:ahyp="http://schemas.microsoft.com/office/drawing/2018/hyperlinkcolor" val="tx"/>
                    </a:ext>
                  </a:extLst>
                </a:hlinkClick>
              </a:rPr>
              <a:t>cuốn</a:t>
            </a:r>
            <a:r>
              <a:rPr lang="en-US" sz="1750" b="1" u="sng" kern="0" spc="-36" dirty="0">
                <a:solidFill>
                  <a:srgbClr val="AEE4BD"/>
                </a:solidFill>
                <a:latin typeface="PT Serif" pitchFamily="34" charset="0"/>
                <a:ea typeface="PT Serif" pitchFamily="34" charset="-122"/>
                <a:cs typeface="PT Serif" pitchFamily="34" charset="-120"/>
                <a:hlinkClick r:id="rId6">
                  <a:extLst>
                    <a:ext uri="{A12FA001-AC4F-418D-AE19-62706E023703}">
                      <ahyp:hlinkClr xmlns:ahyp="http://schemas.microsoft.com/office/drawing/2018/hyperlinkcolor" val="tx"/>
                    </a:ext>
                  </a:extLst>
                </a:hlinkClick>
              </a:rPr>
              <a:t> </a:t>
            </a:r>
            <a:r>
              <a:rPr lang="en-US" sz="1750" b="1" u="sng" kern="0" spc="-36" dirty="0" err="1">
                <a:solidFill>
                  <a:srgbClr val="AEE4BD"/>
                </a:solidFill>
                <a:latin typeface="PT Serif" pitchFamily="34" charset="0"/>
                <a:ea typeface="PT Serif" pitchFamily="34" charset="-122"/>
                <a:cs typeface="PT Serif" pitchFamily="34" charset="-120"/>
                <a:hlinkClick r:id="rId6">
                  <a:extLst>
                    <a:ext uri="{A12FA001-AC4F-418D-AE19-62706E023703}">
                      <ahyp:hlinkClr xmlns:ahyp="http://schemas.microsoft.com/office/drawing/2018/hyperlinkcolor" val="tx"/>
                    </a:ext>
                  </a:extLst>
                </a:hlinkClick>
              </a:rPr>
              <a:t>ống</a:t>
            </a:r>
            <a:r>
              <a:rPr lang="en-US" sz="1750" b="1" u="sng" kern="0" spc="-36" dirty="0">
                <a:solidFill>
                  <a:srgbClr val="AEE4BD"/>
                </a:solidFill>
                <a:latin typeface="PT Serif" pitchFamily="34" charset="0"/>
                <a:ea typeface="PT Serif" pitchFamily="34" charset="-122"/>
                <a:cs typeface="PT Serif" pitchFamily="34" charset="-120"/>
                <a:hlinkClick r:id="rId6">
                  <a:extLst>
                    <a:ext uri="{A12FA001-AC4F-418D-AE19-62706E023703}">
                      <ahyp:hlinkClr xmlns:ahyp="http://schemas.microsoft.com/office/drawing/2018/hyperlinkcolor" val="tx"/>
                    </a:ext>
                  </a:extLst>
                </a:hlinkClick>
              </a:rPr>
              <a:t> </a:t>
            </a:r>
            <a:r>
              <a:rPr lang="en-US" sz="1750" b="1" u="sng" kern="0" spc="-36" dirty="0" err="1">
                <a:solidFill>
                  <a:srgbClr val="AEE4BD"/>
                </a:solidFill>
                <a:latin typeface="PT Serif" pitchFamily="34" charset="0"/>
                <a:ea typeface="PT Serif" pitchFamily="34" charset="-122"/>
                <a:cs typeface="PT Serif" pitchFamily="34" charset="-120"/>
                <a:hlinkClick r:id="rId6">
                  <a:extLst>
                    <a:ext uri="{A12FA001-AC4F-418D-AE19-62706E023703}">
                      <ahyp:hlinkClr xmlns:ahyp="http://schemas.microsoft.com/office/drawing/2018/hyperlinkcolor" val="tx"/>
                    </a:ext>
                  </a:extLst>
                </a:hlinkClick>
              </a:rPr>
              <a:t>giấy</a:t>
            </a:r>
            <a:endParaRPr lang="en-US" sz="1750" dirty="0">
              <a:solidFill>
                <a:srgbClr val="AEE4BD"/>
              </a:solidFill>
            </a:endParaRPr>
          </a:p>
        </p:txBody>
      </p:sp>
      <p:pic>
        <p:nvPicPr>
          <p:cNvPr id="13" name="Picture 12">
            <a:extLst>
              <a:ext uri="{FF2B5EF4-FFF2-40B4-BE49-F238E27FC236}">
                <a16:creationId xmlns:a16="http://schemas.microsoft.com/office/drawing/2014/main" id="{57805532-0C12-E0D1-A1E3-6E8FE60EC637}"/>
              </a:ext>
            </a:extLst>
          </p:cNvPr>
          <p:cNvPicPr>
            <a:picLocks noChangeAspect="1"/>
          </p:cNvPicPr>
          <p:nvPr/>
        </p:nvPicPr>
        <p:blipFill>
          <a:blip r:embed="rId7"/>
          <a:stretch>
            <a:fillRect/>
          </a:stretch>
        </p:blipFill>
        <p:spPr>
          <a:xfrm>
            <a:off x="12178601" y="7467951"/>
            <a:ext cx="2269093" cy="70263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TotalTime>
  <Words>3756</Words>
  <Application>Microsoft Office PowerPoint</Application>
  <PresentationFormat>Custom</PresentationFormat>
  <Paragraphs>233</Paragraphs>
  <Slides>29</Slides>
  <Notes>29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PT Serif</vt:lpstr>
      <vt:lpstr>Montserrat Medium</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5</cp:revision>
  <dcterms:created xsi:type="dcterms:W3CDTF">2024-12-19T07:11:30Z</dcterms:created>
  <dcterms:modified xsi:type="dcterms:W3CDTF">2024-12-19T10:02:55Z</dcterms:modified>
</cp:coreProperties>
</file>