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4630400" cy="8229600"/>
  <p:notesSz cx="8229600" cy="14630400"/>
  <p:embeddedFontLst>
    <p:embeddedFont>
      <p:font typeface="Montserrat Medium" panose="00000600000000000000" pitchFamily="2" charset="0"/>
      <p:regular r:id="rId32"/>
    </p:embeddedFont>
    <p:embeddedFont>
      <p:font typeface="PT Serif" panose="020A0603040505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393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5.xml"/><Relationship Id="rId6" Type="http://schemas.openxmlformats.org/officeDocument/2006/relationships/image" Target="../media/image4.pn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hyperlink" Target="https://antoannamviet.com/tai-lieu-an-toan-lao-dong-van-hanh-may-in-keo-lua/"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38233" y="2514599"/>
            <a:ext cx="5382567" cy="4036925"/>
          </a:xfrm>
          <a:prstGeom prst="rect">
            <a:avLst/>
          </a:prstGeom>
        </p:spPr>
      </p:pic>
      <p:sp>
        <p:nvSpPr>
          <p:cNvPr id="3" name="Text 0"/>
          <p:cNvSpPr/>
          <p:nvPr/>
        </p:nvSpPr>
        <p:spPr>
          <a:xfrm>
            <a:off x="793790" y="2056567"/>
            <a:ext cx="7556421" cy="1417558"/>
          </a:xfrm>
          <a:prstGeom prst="rect">
            <a:avLst/>
          </a:prstGeom>
          <a:noFill/>
          <a:ln/>
        </p:spPr>
        <p:txBody>
          <a:bodyPr wrap="square" lIns="0" tIns="0" rIns="0" bIns="0" rtlCol="0" anchor="t"/>
          <a:lstStyle/>
          <a:p>
            <a:pPr marL="0" indent="0" algn="ctr">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An toàn lao động vận hành Máy in kéo lụa</a:t>
            </a:r>
            <a:endParaRPr lang="en-US" sz="4450" dirty="0"/>
          </a:p>
        </p:txBody>
      </p:sp>
      <p:sp>
        <p:nvSpPr>
          <p:cNvPr id="4" name="Text 1"/>
          <p:cNvSpPr/>
          <p:nvPr/>
        </p:nvSpPr>
        <p:spPr>
          <a:xfrm>
            <a:off x="793790" y="3814286"/>
            <a:ext cx="7556421"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5" name="Text 2"/>
          <p:cNvSpPr/>
          <p:nvPr/>
        </p:nvSpPr>
        <p:spPr>
          <a:xfrm>
            <a:off x="793790" y="4432340"/>
            <a:ext cx="8229630" cy="1088708"/>
          </a:xfrm>
          <a:prstGeom prst="rect">
            <a:avLst/>
          </a:prstGeom>
          <a:noFill/>
          <a:ln/>
        </p:spPr>
        <p:txBody>
          <a:bodyPr wrap="square" lIns="0" tIns="0" rIns="0" bIns="0" rtlCol="0" anchor="t"/>
          <a:lstStyle/>
          <a:p>
            <a:pPr marL="0" indent="0" algn="l">
              <a:lnSpc>
                <a:spcPts val="2850"/>
              </a:lnSpc>
              <a:buNone/>
            </a:pPr>
            <a:r>
              <a:rPr lang="en-US" sz="1750" kern="0" spc="-36"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Đồng thời còn làm gia tăng hiệu quả công việc và uy tín doanh nghiệp.</a:t>
            </a:r>
            <a:endParaRPr lang="en-US" sz="1750" dirty="0"/>
          </a:p>
        </p:txBody>
      </p:sp>
      <p:sp>
        <p:nvSpPr>
          <p:cNvPr id="6" name="Shape 3"/>
          <p:cNvSpPr/>
          <p:nvPr/>
        </p:nvSpPr>
        <p:spPr>
          <a:xfrm>
            <a:off x="793790" y="5793105"/>
            <a:ext cx="362903" cy="362903"/>
          </a:xfrm>
          <a:prstGeom prst="roundRect">
            <a:avLst>
              <a:gd name="adj" fmla="val 25194296"/>
            </a:avLst>
          </a:prstGeom>
          <a:noFill/>
          <a:ln w="7620">
            <a:solidFill>
              <a:srgbClr val="FFFFFF"/>
            </a:solidFill>
            <a:prstDash val="solid"/>
          </a:ln>
        </p:spPr>
      </p:sp>
      <p:pic>
        <p:nvPicPr>
          <p:cNvPr id="7" name="Image 1" descr="preencoded.png"/>
          <p:cNvPicPr>
            <a:picLocks noChangeAspect="1"/>
          </p:cNvPicPr>
          <p:nvPr/>
        </p:nvPicPr>
        <p:blipFill>
          <a:blip r:embed="rId4"/>
          <a:stretch>
            <a:fillRect/>
          </a:stretch>
        </p:blipFill>
        <p:spPr>
          <a:xfrm>
            <a:off x="801410" y="5800725"/>
            <a:ext cx="347663" cy="347663"/>
          </a:xfrm>
          <a:prstGeom prst="rect">
            <a:avLst/>
          </a:prstGeom>
        </p:spPr>
      </p:pic>
      <p:sp>
        <p:nvSpPr>
          <p:cNvPr id="8" name="Text 4"/>
          <p:cNvSpPr/>
          <p:nvPr/>
        </p:nvSpPr>
        <p:spPr>
          <a:xfrm>
            <a:off x="1270040" y="5776198"/>
            <a:ext cx="2949654" cy="396835"/>
          </a:xfrm>
          <a:prstGeom prst="rect">
            <a:avLst/>
          </a:prstGeom>
          <a:noFill/>
          <a:ln/>
        </p:spPr>
        <p:txBody>
          <a:bodyPr wrap="none" lIns="0" tIns="0" rIns="0" bIns="0" rtlCol="0" anchor="t"/>
          <a:lstStyle/>
          <a:p>
            <a:pPr marL="0" indent="0" algn="l">
              <a:lnSpc>
                <a:spcPts val="3100"/>
              </a:lnSpc>
              <a:buNone/>
            </a:pPr>
            <a:r>
              <a:rPr lang="en-US" sz="2200" b="1" kern="0" spc="-36" dirty="0" err="1">
                <a:solidFill>
                  <a:srgbClr val="2B4150"/>
                </a:solidFill>
                <a:latin typeface="PT Serif" panose="020A0603040505020204" pitchFamily="18" charset="0"/>
                <a:ea typeface="PT Serif Bold" pitchFamily="34" charset="-122"/>
                <a:cs typeface="PT Serif Bold" pitchFamily="34" charset="-120"/>
              </a:rPr>
              <a:t>Bản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quyền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thuộc</a:t>
            </a:r>
            <a:r>
              <a:rPr lang="en-US" sz="2200" b="1" kern="0" spc="-36" dirty="0">
                <a:solidFill>
                  <a:srgbClr val="2B4150"/>
                </a:solidFill>
                <a:latin typeface="PT Serif" panose="020A0603040505020204" pitchFamily="18" charset="0"/>
                <a:ea typeface="PT Serif Bold" pitchFamily="34" charset="-122"/>
                <a:cs typeface="PT Serif Bold" pitchFamily="34" charset="-120"/>
              </a:rPr>
              <a:t> An Toàn  Nam Việt</a:t>
            </a:r>
            <a:endParaRPr lang="en-US" sz="2200" dirty="0"/>
          </a:p>
        </p:txBody>
      </p:sp>
      <p:pic>
        <p:nvPicPr>
          <p:cNvPr id="9" name="Picture 8">
            <a:extLst>
              <a:ext uri="{FF2B5EF4-FFF2-40B4-BE49-F238E27FC236}">
                <a16:creationId xmlns:a16="http://schemas.microsoft.com/office/drawing/2014/main" id="{E3E636B4-4137-C9B8-9051-EF4E9E13156D}"/>
              </a:ext>
            </a:extLst>
          </p:cNvPr>
          <p:cNvPicPr>
            <a:picLocks noChangeAspect="1"/>
          </p:cNvPicPr>
          <p:nvPr/>
        </p:nvPicPr>
        <p:blipFill>
          <a:blip r:embed="rId5"/>
          <a:stretch>
            <a:fillRect/>
          </a:stretch>
        </p:blipFill>
        <p:spPr>
          <a:xfrm>
            <a:off x="11670139" y="7335297"/>
            <a:ext cx="2888086" cy="89430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01011" y="3038275"/>
            <a:ext cx="3381312" cy="3428686"/>
          </a:xfrm>
          <a:prstGeom prst="rect">
            <a:avLst/>
          </a:prstGeom>
        </p:spPr>
      </p:pic>
      <p:sp>
        <p:nvSpPr>
          <p:cNvPr id="3" name="Text 0"/>
          <p:cNvSpPr/>
          <p:nvPr/>
        </p:nvSpPr>
        <p:spPr>
          <a:xfrm>
            <a:off x="793790" y="1488268"/>
            <a:ext cx="6801445"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Tình hình tai nạn lao động</a:t>
            </a:r>
            <a:endParaRPr lang="en-US" sz="445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pic>
        <p:nvPicPr>
          <p:cNvPr id="10" name="Picture 9">
            <a:extLst>
              <a:ext uri="{FF2B5EF4-FFF2-40B4-BE49-F238E27FC236}">
                <a16:creationId xmlns:a16="http://schemas.microsoft.com/office/drawing/2014/main" id="{7EE7AF16-BE66-5BD7-46E7-3EE83F482885}"/>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74715" y="3306961"/>
            <a:ext cx="3246834" cy="1815346"/>
          </a:xfrm>
          <a:prstGeom prst="rect">
            <a:avLst/>
          </a:prstGeom>
        </p:spPr>
      </p:pic>
      <p:sp>
        <p:nvSpPr>
          <p:cNvPr id="4" name="Text 0"/>
          <p:cNvSpPr/>
          <p:nvPr/>
        </p:nvSpPr>
        <p:spPr>
          <a:xfrm>
            <a:off x="4977586" y="616650"/>
            <a:ext cx="5157430" cy="513278"/>
          </a:xfrm>
          <a:prstGeom prst="rect">
            <a:avLst/>
          </a:prstGeom>
          <a:noFill/>
          <a:ln/>
        </p:spPr>
        <p:txBody>
          <a:bodyPr wrap="none" lIns="0" tIns="0" rIns="0" bIns="0" rtlCol="0" anchor="t"/>
          <a:lstStyle/>
          <a:p>
            <a:pPr marL="0" indent="0" algn="ctr">
              <a:lnSpc>
                <a:spcPts val="4000"/>
              </a:lnSpc>
              <a:buNone/>
            </a:pPr>
            <a:r>
              <a:rPr lang="en-US" sz="4000" b="1" kern="0" spc="-97" dirty="0">
                <a:solidFill>
                  <a:srgbClr val="124E73"/>
                </a:solidFill>
                <a:latin typeface="Montserrat Medium" panose="00000600000000000000" pitchFamily="2" charset="0"/>
                <a:ea typeface="MuseoModerno Bold" pitchFamily="34" charset="-122"/>
                <a:cs typeface="MuseoModerno Bold" pitchFamily="34" charset="-120"/>
              </a:rPr>
              <a:t>Một số vụ tai nạn lao động</a:t>
            </a:r>
            <a:endParaRPr lang="en-US" sz="4000" dirty="0"/>
          </a:p>
        </p:txBody>
      </p:sp>
      <p:pic>
        <p:nvPicPr>
          <p:cNvPr id="5" name="Image 2" descr="preencoded.png"/>
          <p:cNvPicPr>
            <a:picLocks noChangeAspect="1"/>
          </p:cNvPicPr>
          <p:nvPr/>
        </p:nvPicPr>
        <p:blipFill>
          <a:blip r:embed="rId4"/>
          <a:stretch>
            <a:fillRect/>
          </a:stretch>
        </p:blipFill>
        <p:spPr>
          <a:xfrm>
            <a:off x="4373556" y="2345872"/>
            <a:ext cx="821174" cy="893088"/>
          </a:xfrm>
          <a:prstGeom prst="rect">
            <a:avLst/>
          </a:prstGeom>
        </p:spPr>
      </p:pic>
      <p:sp>
        <p:nvSpPr>
          <p:cNvPr id="6" name="Text 1"/>
          <p:cNvSpPr/>
          <p:nvPr/>
        </p:nvSpPr>
        <p:spPr>
          <a:xfrm>
            <a:off x="5631425" y="2473892"/>
            <a:ext cx="2052876"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Nguy cơ kẹt tay</a:t>
            </a:r>
            <a:endParaRPr lang="en-US" sz="2000" dirty="0"/>
          </a:p>
        </p:txBody>
      </p:sp>
      <p:sp>
        <p:nvSpPr>
          <p:cNvPr id="7" name="Text 2"/>
          <p:cNvSpPr/>
          <p:nvPr/>
        </p:nvSpPr>
        <p:spPr>
          <a:xfrm>
            <a:off x="5631425" y="2730472"/>
            <a:ext cx="8755856" cy="262652"/>
          </a:xfrm>
          <a:prstGeom prst="rect">
            <a:avLst/>
          </a:prstGeom>
          <a:noFill/>
          <a:ln/>
        </p:spPr>
        <p:txBody>
          <a:bodyPr wrap="none" lIns="0" tIns="0" rIns="0" bIns="0" rtlCol="0" anchor="t"/>
          <a:lstStyle/>
          <a:p>
            <a:pPr marL="0" indent="0" algn="l">
              <a:lnSpc>
                <a:spcPts val="2050"/>
              </a:lnSpc>
              <a:buNone/>
            </a:pPr>
            <a:r>
              <a:rPr lang="en-US" sz="1400" kern="0" spc="-26" dirty="0" err="1">
                <a:solidFill>
                  <a:srgbClr val="2B4150"/>
                </a:solidFill>
                <a:latin typeface="PT Serif" pitchFamily="34" charset="0"/>
                <a:ea typeface="PT Serif" pitchFamily="34" charset="-122"/>
                <a:cs typeface="PT Serif" pitchFamily="34" charset="-120"/>
              </a:rPr>
              <a:t>công</a:t>
            </a:r>
            <a:r>
              <a:rPr lang="en-US" sz="1400" kern="0" spc="-26" dirty="0">
                <a:solidFill>
                  <a:srgbClr val="2B4150"/>
                </a:solidFill>
                <a:latin typeface="PT Serif" pitchFamily="34" charset="0"/>
                <a:ea typeface="PT Serif" pitchFamily="34" charset="-122"/>
                <a:cs typeface="PT Serif" pitchFamily="34" charset="-120"/>
              </a:rPr>
              <a:t> nhân không tuân thủ quy trình an toàn hoặc thiếu kinh nghiệm trong quá trình điều chỉnh hoặc bảo trì máy.</a:t>
            </a:r>
            <a:endParaRPr lang="en-US" sz="1400" dirty="0"/>
          </a:p>
        </p:txBody>
      </p:sp>
      <p:pic>
        <p:nvPicPr>
          <p:cNvPr id="8" name="Image 3" descr="preencoded.png"/>
          <p:cNvPicPr>
            <a:picLocks noChangeAspect="1"/>
          </p:cNvPicPr>
          <p:nvPr/>
        </p:nvPicPr>
        <p:blipFill>
          <a:blip r:embed="rId5"/>
          <a:stretch>
            <a:fillRect/>
          </a:stretch>
        </p:blipFill>
        <p:spPr>
          <a:xfrm>
            <a:off x="4373556" y="3243071"/>
            <a:ext cx="821174" cy="893088"/>
          </a:xfrm>
          <a:prstGeom prst="rect">
            <a:avLst/>
          </a:prstGeom>
        </p:spPr>
      </p:pic>
      <p:sp>
        <p:nvSpPr>
          <p:cNvPr id="9" name="Text 3"/>
          <p:cNvSpPr/>
          <p:nvPr/>
        </p:nvSpPr>
        <p:spPr>
          <a:xfrm>
            <a:off x="5631425" y="3415227"/>
            <a:ext cx="2052876"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Chập điện</a:t>
            </a:r>
            <a:endParaRPr lang="en-US" sz="2000" dirty="0"/>
          </a:p>
        </p:txBody>
      </p:sp>
      <p:sp>
        <p:nvSpPr>
          <p:cNvPr id="10" name="Text 4"/>
          <p:cNvSpPr/>
          <p:nvPr/>
        </p:nvSpPr>
        <p:spPr>
          <a:xfrm>
            <a:off x="5631425" y="3671807"/>
            <a:ext cx="8755856" cy="262652"/>
          </a:xfrm>
          <a:prstGeom prst="rect">
            <a:avLst/>
          </a:prstGeom>
          <a:noFill/>
          <a:ln/>
        </p:spPr>
        <p:txBody>
          <a:bodyPr wrap="none" lIns="0" tIns="0" rIns="0" bIns="0" rtlCol="0" anchor="t"/>
          <a:lstStyle/>
          <a:p>
            <a:pPr marL="0" indent="0" algn="l">
              <a:lnSpc>
                <a:spcPts val="2050"/>
              </a:lnSpc>
              <a:buNone/>
            </a:pPr>
            <a:r>
              <a:rPr lang="en-US" sz="1400" kern="0" spc="-26" dirty="0">
                <a:solidFill>
                  <a:srgbClr val="2B4150"/>
                </a:solidFill>
                <a:latin typeface="PT Serif" pitchFamily="34" charset="0"/>
                <a:ea typeface="PT Serif" pitchFamily="34" charset="-122"/>
                <a:cs typeface="PT Serif" pitchFamily="34" charset="-120"/>
              </a:rPr>
              <a:t>Máy có công suất lớn, không đảm bảo an toàn điện dễ gây chập, bỏng hoặc sốc điện cho người vận hành.</a:t>
            </a:r>
            <a:endParaRPr lang="en-US" sz="1400" dirty="0"/>
          </a:p>
        </p:txBody>
      </p:sp>
      <p:pic>
        <p:nvPicPr>
          <p:cNvPr id="11" name="Image 4" descr="preencoded.png"/>
          <p:cNvPicPr>
            <a:picLocks noChangeAspect="1"/>
          </p:cNvPicPr>
          <p:nvPr/>
        </p:nvPicPr>
        <p:blipFill>
          <a:blip r:embed="rId6"/>
          <a:stretch>
            <a:fillRect/>
          </a:stretch>
        </p:blipFill>
        <p:spPr>
          <a:xfrm>
            <a:off x="4373556" y="4140271"/>
            <a:ext cx="821174" cy="893088"/>
          </a:xfrm>
          <a:prstGeom prst="rect">
            <a:avLst/>
          </a:prstGeom>
        </p:spPr>
      </p:pic>
      <p:sp>
        <p:nvSpPr>
          <p:cNvPr id="12" name="Text 5"/>
          <p:cNvSpPr/>
          <p:nvPr/>
        </p:nvSpPr>
        <p:spPr>
          <a:xfrm>
            <a:off x="5631425" y="4325156"/>
            <a:ext cx="2052876"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Bỏng do chất liệu in</a:t>
            </a:r>
            <a:endParaRPr lang="en-US" sz="2000" dirty="0"/>
          </a:p>
        </p:txBody>
      </p:sp>
      <p:sp>
        <p:nvSpPr>
          <p:cNvPr id="13" name="Text 6"/>
          <p:cNvSpPr/>
          <p:nvPr/>
        </p:nvSpPr>
        <p:spPr>
          <a:xfrm>
            <a:off x="5631425" y="4581737"/>
            <a:ext cx="8755856" cy="262652"/>
          </a:xfrm>
          <a:prstGeom prst="rect">
            <a:avLst/>
          </a:prstGeom>
          <a:noFill/>
          <a:ln/>
        </p:spPr>
        <p:txBody>
          <a:bodyPr wrap="none" lIns="0" tIns="0" rIns="0" bIns="0" rtlCol="0" anchor="t"/>
          <a:lstStyle/>
          <a:p>
            <a:pPr marL="0" indent="0" algn="l">
              <a:lnSpc>
                <a:spcPts val="2050"/>
              </a:lnSpc>
              <a:buNone/>
            </a:pPr>
            <a:r>
              <a:rPr lang="en-US" sz="1400" kern="0" spc="-26" dirty="0">
                <a:solidFill>
                  <a:srgbClr val="2B4150"/>
                </a:solidFill>
                <a:latin typeface="PT Serif" pitchFamily="34" charset="0"/>
                <a:ea typeface="PT Serif" pitchFamily="34" charset="-122"/>
                <a:cs typeface="PT Serif" pitchFamily="34" charset="-120"/>
              </a:rPr>
              <a:t>Mực và hóa chất có thể gây bỏng khi tiếp xúc với da nếu không dùng bảo hộ.</a:t>
            </a:r>
            <a:endParaRPr lang="en-US" sz="1400" dirty="0"/>
          </a:p>
        </p:txBody>
      </p:sp>
      <p:pic>
        <p:nvPicPr>
          <p:cNvPr id="14" name="Image 5" descr="preencoded.png"/>
          <p:cNvPicPr>
            <a:picLocks noChangeAspect="1"/>
          </p:cNvPicPr>
          <p:nvPr/>
        </p:nvPicPr>
        <p:blipFill>
          <a:blip r:embed="rId7"/>
          <a:stretch>
            <a:fillRect/>
          </a:stretch>
        </p:blipFill>
        <p:spPr>
          <a:xfrm>
            <a:off x="4362944" y="5037470"/>
            <a:ext cx="821174" cy="893088"/>
          </a:xfrm>
          <a:prstGeom prst="rect">
            <a:avLst/>
          </a:prstGeom>
        </p:spPr>
      </p:pic>
      <p:sp>
        <p:nvSpPr>
          <p:cNvPr id="15" name="Text 7"/>
          <p:cNvSpPr/>
          <p:nvPr/>
        </p:nvSpPr>
        <p:spPr>
          <a:xfrm>
            <a:off x="5631425" y="5161461"/>
            <a:ext cx="2694503"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Ngã do không gian chật hẹp</a:t>
            </a:r>
            <a:endParaRPr lang="en-US" sz="2000" dirty="0"/>
          </a:p>
        </p:txBody>
      </p:sp>
      <p:sp>
        <p:nvSpPr>
          <p:cNvPr id="16" name="Text 8"/>
          <p:cNvSpPr/>
          <p:nvPr/>
        </p:nvSpPr>
        <p:spPr>
          <a:xfrm>
            <a:off x="5631425" y="5418041"/>
            <a:ext cx="8755856" cy="262652"/>
          </a:xfrm>
          <a:prstGeom prst="rect">
            <a:avLst/>
          </a:prstGeom>
          <a:noFill/>
          <a:ln/>
        </p:spPr>
        <p:txBody>
          <a:bodyPr wrap="none" lIns="0" tIns="0" rIns="0" bIns="0" rtlCol="0" anchor="t"/>
          <a:lstStyle/>
          <a:p>
            <a:pPr marL="0" indent="0" algn="l">
              <a:lnSpc>
                <a:spcPts val="2050"/>
              </a:lnSpc>
              <a:buNone/>
            </a:pPr>
            <a:r>
              <a:rPr lang="en-US" sz="1400" kern="0" spc="-26" dirty="0">
                <a:solidFill>
                  <a:srgbClr val="2B4150"/>
                </a:solidFill>
                <a:latin typeface="PT Serif" pitchFamily="34" charset="0"/>
                <a:ea typeface="PT Serif" pitchFamily="34" charset="-122"/>
                <a:cs typeface="PT Serif" pitchFamily="34" charset="-120"/>
              </a:rPr>
              <a:t>Không gian hạn chế, máy móc sắp xếp không hợp lý gây cản trở di chuyển và tai nạn ngã.</a:t>
            </a:r>
            <a:endParaRPr lang="en-US" sz="1400" dirty="0"/>
          </a:p>
        </p:txBody>
      </p:sp>
      <p:pic>
        <p:nvPicPr>
          <p:cNvPr id="17" name="Image 6" descr="preencoded.png"/>
          <p:cNvPicPr>
            <a:picLocks noChangeAspect="1"/>
          </p:cNvPicPr>
          <p:nvPr/>
        </p:nvPicPr>
        <p:blipFill>
          <a:blip r:embed="rId8"/>
          <a:stretch>
            <a:fillRect/>
          </a:stretch>
        </p:blipFill>
        <p:spPr>
          <a:xfrm>
            <a:off x="4362944" y="5934670"/>
            <a:ext cx="821174" cy="893088"/>
          </a:xfrm>
          <a:prstGeom prst="rect">
            <a:avLst/>
          </a:prstGeom>
        </p:spPr>
      </p:pic>
      <p:sp>
        <p:nvSpPr>
          <p:cNvPr id="18" name="Text 9"/>
          <p:cNvSpPr/>
          <p:nvPr/>
        </p:nvSpPr>
        <p:spPr>
          <a:xfrm>
            <a:off x="5631425" y="6205753"/>
            <a:ext cx="2052876" cy="256580"/>
          </a:xfrm>
          <a:prstGeom prst="rect">
            <a:avLst/>
          </a:prstGeom>
          <a:noFill/>
          <a:ln/>
        </p:spPr>
        <p:txBody>
          <a:bodyPr wrap="none" lIns="0" tIns="0" rIns="0" bIns="0" rtlCol="0" anchor="t"/>
          <a:lstStyle/>
          <a:p>
            <a:pPr marL="0" indent="0" algn="l">
              <a:lnSpc>
                <a:spcPts val="2000"/>
              </a:lnSpc>
              <a:buNone/>
            </a:pPr>
            <a:r>
              <a:rPr lang="en-US" sz="2000" b="1" kern="0" spc="-48" dirty="0">
                <a:solidFill>
                  <a:srgbClr val="2B4150"/>
                </a:solidFill>
                <a:latin typeface="Montserrat Medium" panose="00000600000000000000" pitchFamily="2" charset="0"/>
                <a:ea typeface="MuseoModerno Bold" pitchFamily="34" charset="-122"/>
                <a:cs typeface="MuseoModerno Bold" pitchFamily="34" charset="-120"/>
              </a:rPr>
              <a:t>Thiếu trang bị bảo hộ</a:t>
            </a:r>
            <a:endParaRPr lang="en-US" sz="2000" dirty="0"/>
          </a:p>
        </p:txBody>
      </p:sp>
      <p:sp>
        <p:nvSpPr>
          <p:cNvPr id="19" name="Text 10"/>
          <p:cNvSpPr/>
          <p:nvPr/>
        </p:nvSpPr>
        <p:spPr>
          <a:xfrm>
            <a:off x="5631425" y="6462333"/>
            <a:ext cx="8755856" cy="262652"/>
          </a:xfrm>
          <a:prstGeom prst="rect">
            <a:avLst/>
          </a:prstGeom>
          <a:noFill/>
          <a:ln/>
        </p:spPr>
        <p:txBody>
          <a:bodyPr wrap="none" lIns="0" tIns="0" rIns="0" bIns="0" rtlCol="0" anchor="t"/>
          <a:lstStyle/>
          <a:p>
            <a:pPr marL="0" indent="0" algn="l">
              <a:lnSpc>
                <a:spcPts val="2050"/>
              </a:lnSpc>
              <a:buNone/>
            </a:pPr>
            <a:r>
              <a:rPr lang="en-US" sz="1400" kern="0" spc="-26" dirty="0">
                <a:solidFill>
                  <a:srgbClr val="2B4150"/>
                </a:solidFill>
                <a:latin typeface="PT Serif" pitchFamily="34" charset="0"/>
                <a:ea typeface="PT Serif" pitchFamily="34" charset="-122"/>
                <a:cs typeface="PT Serif" pitchFamily="34" charset="-120"/>
              </a:rPr>
              <a:t>Tai nạn xảy ra khi công nhân không sử dụng đủ bảo hộ như găng tay, kính bảo hộ và giày bảo hộ.</a:t>
            </a:r>
            <a:endParaRPr lang="en-US" sz="1400" dirty="0"/>
          </a:p>
        </p:txBody>
      </p:sp>
      <p:pic>
        <p:nvPicPr>
          <p:cNvPr id="20" name="Picture 19">
            <a:extLst>
              <a:ext uri="{FF2B5EF4-FFF2-40B4-BE49-F238E27FC236}">
                <a16:creationId xmlns:a16="http://schemas.microsoft.com/office/drawing/2014/main" id="{33E1ABD4-322C-D0AF-9567-A50283623F8C}"/>
              </a:ext>
            </a:extLst>
          </p:cNvPr>
          <p:cNvPicPr>
            <a:picLocks noChangeAspect="1"/>
          </p:cNvPicPr>
          <p:nvPr/>
        </p:nvPicPr>
        <p:blipFill>
          <a:blip r:embed="rId9"/>
          <a:stretch>
            <a:fillRect/>
          </a:stretch>
        </p:blipFill>
        <p:spPr>
          <a:xfrm>
            <a:off x="11670139" y="7335297"/>
            <a:ext cx="2888086" cy="89430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529680" y="3507864"/>
            <a:ext cx="3665395" cy="2439784"/>
          </a:xfrm>
          <a:prstGeom prst="rect">
            <a:avLst/>
          </a:prstGeom>
        </p:spPr>
      </p:pic>
      <p:sp>
        <p:nvSpPr>
          <p:cNvPr id="4" name="Text 0"/>
          <p:cNvSpPr/>
          <p:nvPr/>
        </p:nvSpPr>
        <p:spPr>
          <a:xfrm>
            <a:off x="793790" y="662940"/>
            <a:ext cx="3402330" cy="425291"/>
          </a:xfrm>
          <a:prstGeom prst="rect">
            <a:avLst/>
          </a:prstGeom>
          <a:noFill/>
          <a:ln/>
        </p:spPr>
        <p:txBody>
          <a:bodyPr wrap="none" lIns="0" tIns="0" rIns="0" bIns="0" rtlCol="0" anchor="t"/>
          <a:lstStyle/>
          <a:p>
            <a:pPr marL="0" indent="0">
              <a:lnSpc>
                <a:spcPts val="3300"/>
              </a:lnSpc>
              <a:buNone/>
            </a:pPr>
            <a:r>
              <a:rPr lang="en-US" sz="3600" b="1" kern="0" spc="-80" dirty="0">
                <a:solidFill>
                  <a:srgbClr val="124E73"/>
                </a:solidFill>
                <a:latin typeface="Montserrat Medium" panose="00000600000000000000" pitchFamily="2" charset="0"/>
                <a:ea typeface="MuseoModerno Bold" pitchFamily="34" charset="-122"/>
                <a:cs typeface="MuseoModerno Bold" pitchFamily="34" charset="-120"/>
              </a:rPr>
              <a:t>I. Giới thiệu</a:t>
            </a:r>
            <a:endParaRPr lang="en-US" sz="3600" dirty="0"/>
          </a:p>
        </p:txBody>
      </p:sp>
      <p:pic>
        <p:nvPicPr>
          <p:cNvPr id="5" name="Image 2" descr="preencoded.png"/>
          <p:cNvPicPr>
            <a:picLocks noChangeAspect="1"/>
          </p:cNvPicPr>
          <p:nvPr/>
        </p:nvPicPr>
        <p:blipFill>
          <a:blip r:embed="rId4"/>
          <a:stretch>
            <a:fillRect/>
          </a:stretch>
        </p:blipFill>
        <p:spPr>
          <a:xfrm>
            <a:off x="793790" y="2009656"/>
            <a:ext cx="1134070" cy="4890611"/>
          </a:xfrm>
          <a:prstGeom prst="rect">
            <a:avLst/>
          </a:prstGeom>
        </p:spPr>
      </p:pic>
      <p:sp>
        <p:nvSpPr>
          <p:cNvPr id="6" name="Text 1"/>
          <p:cNvSpPr/>
          <p:nvPr/>
        </p:nvSpPr>
        <p:spPr>
          <a:xfrm>
            <a:off x="2268022" y="2236470"/>
            <a:ext cx="7048262" cy="354330"/>
          </a:xfrm>
          <a:prstGeom prst="rect">
            <a:avLst/>
          </a:prstGeom>
          <a:noFill/>
          <a:ln/>
        </p:spPr>
        <p:txBody>
          <a:bodyPr wrap="none" lIns="0" tIns="0" rIns="0" bIns="0" rtlCol="0" anchor="t"/>
          <a:lstStyle/>
          <a:p>
            <a:pPr marL="0" indent="0">
              <a:lnSpc>
                <a:spcPts val="2750"/>
              </a:lnSpc>
              <a:buNone/>
            </a:pPr>
            <a:r>
              <a:rPr lang="en-US" sz="2400" b="1" kern="0" spc="-67" dirty="0">
                <a:solidFill>
                  <a:srgbClr val="2B4150"/>
                </a:solidFill>
                <a:latin typeface="Montserrat Medium" panose="00000600000000000000" pitchFamily="2" charset="0"/>
                <a:ea typeface="MuseoModerno Bold" pitchFamily="34" charset="-122"/>
                <a:cs typeface="MuseoModerno Bold" pitchFamily="34" charset="-120"/>
              </a:rPr>
              <a:t>A. Tổng quan về tầm quan trọng của an toàn lao động</a:t>
            </a:r>
            <a:endParaRPr lang="en-US" sz="2400" dirty="0"/>
          </a:p>
        </p:txBody>
      </p:sp>
      <p:sp>
        <p:nvSpPr>
          <p:cNvPr id="7" name="Text 2"/>
          <p:cNvSpPr/>
          <p:nvPr/>
        </p:nvSpPr>
        <p:spPr>
          <a:xfrm>
            <a:off x="2268022" y="2726888"/>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3"/>
          <p:cNvSpPr/>
          <p:nvPr/>
        </p:nvSpPr>
        <p:spPr>
          <a:xfrm>
            <a:off x="2268022" y="3225879"/>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An toàn lao động </a:t>
            </a:r>
            <a:r>
              <a:rPr lang="en-US" sz="1750" kern="0" spc="-36" dirty="0">
                <a:solidFill>
                  <a:srgbClr val="2B4150"/>
                </a:solidFill>
                <a:latin typeface="PT Serif" pitchFamily="34" charset="0"/>
                <a:ea typeface="PT Serif" pitchFamily="34" charset="-122"/>
                <a:cs typeface="PT Serif" pitchFamily="34" charset="-120"/>
              </a:rPr>
              <a:t>bảo vệ sức khỏe người lao động, ngăn ngừa tai nạn như kẹt tay, chấn thương, hoặc tiếp xúc với hóa chất độc hại.</a:t>
            </a:r>
            <a:endParaRPr lang="en-US" sz="1750" dirty="0"/>
          </a:p>
        </p:txBody>
      </p:sp>
      <p:sp>
        <p:nvSpPr>
          <p:cNvPr id="9" name="Text 4"/>
          <p:cNvSpPr/>
          <p:nvPr/>
        </p:nvSpPr>
        <p:spPr>
          <a:xfrm>
            <a:off x="2268022" y="4087773"/>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0" name="Text 5"/>
          <p:cNvSpPr/>
          <p:nvPr/>
        </p:nvSpPr>
        <p:spPr>
          <a:xfrm>
            <a:off x="2268022" y="4586764"/>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Tuân thủ an toàn </a:t>
            </a:r>
            <a:r>
              <a:rPr lang="en-US" sz="1750" kern="0" spc="-36" dirty="0">
                <a:solidFill>
                  <a:srgbClr val="2B4150"/>
                </a:solidFill>
                <a:latin typeface="PT Serif" pitchFamily="34" charset="0"/>
                <a:ea typeface="PT Serif" pitchFamily="34" charset="-122"/>
                <a:cs typeface="PT Serif" pitchFamily="34" charset="-120"/>
              </a:rPr>
              <a:t>giúp giảm chi phí tai nạn và tăng năng suất, tạo môi trường làm việc an toàn và hiệu quả.</a:t>
            </a:r>
            <a:endParaRPr lang="en-US" sz="1750" dirty="0"/>
          </a:p>
        </p:txBody>
      </p:sp>
      <p:sp>
        <p:nvSpPr>
          <p:cNvPr id="11" name="Text 6"/>
          <p:cNvSpPr/>
          <p:nvPr/>
        </p:nvSpPr>
        <p:spPr>
          <a:xfrm>
            <a:off x="2268022" y="5448657"/>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2" name="Text 7"/>
          <p:cNvSpPr/>
          <p:nvPr/>
        </p:nvSpPr>
        <p:spPr>
          <a:xfrm>
            <a:off x="2268022" y="5947648"/>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An toàn lao động còn </a:t>
            </a:r>
            <a:r>
              <a:rPr lang="en-US" sz="1750" b="1" kern="0" spc="-36" dirty="0">
                <a:solidFill>
                  <a:srgbClr val="2B4150"/>
                </a:solidFill>
                <a:latin typeface="PT Serif" pitchFamily="34" charset="0"/>
                <a:ea typeface="PT Serif" pitchFamily="34" charset="-122"/>
                <a:cs typeface="PT Serif" pitchFamily="34" charset="-120"/>
              </a:rPr>
              <a:t>nâng cao hình ảnh doanh nghiệp </a:t>
            </a:r>
            <a:r>
              <a:rPr lang="en-US" sz="1750" kern="0" spc="-36" dirty="0">
                <a:solidFill>
                  <a:srgbClr val="2B4150"/>
                </a:solidFill>
                <a:latin typeface="PT Serif" pitchFamily="34" charset="0"/>
                <a:ea typeface="PT Serif" pitchFamily="34" charset="-122"/>
                <a:cs typeface="PT Serif" pitchFamily="34" charset="-120"/>
              </a:rPr>
              <a:t>và bảo vệ sự phát triển bền vững.</a:t>
            </a:r>
            <a:endParaRPr lang="en-US" sz="1750" dirty="0"/>
          </a:p>
        </p:txBody>
      </p:sp>
      <p:sp>
        <p:nvSpPr>
          <p:cNvPr id="13" name="Rectangle 12">
            <a:extLst>
              <a:ext uri="{FF2B5EF4-FFF2-40B4-BE49-F238E27FC236}">
                <a16:creationId xmlns:a16="http://schemas.microsoft.com/office/drawing/2014/main" id="{E694B9D4-2E5A-2414-D1DE-1C48E35FADD3}"/>
              </a:ext>
            </a:extLst>
          </p:cNvPr>
          <p:cNvSpPr/>
          <p:nvPr/>
        </p:nvSpPr>
        <p:spPr>
          <a:xfrm>
            <a:off x="1004835" y="3225879"/>
            <a:ext cx="612950" cy="2943809"/>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0D56240-1BA7-C9C1-083B-F903F6746C69}"/>
              </a:ext>
            </a:extLst>
          </p:cNvPr>
          <p:cNvPicPr>
            <a:picLocks noChangeAspect="1"/>
          </p:cNvPicPr>
          <p:nvPr/>
        </p:nvPicPr>
        <p:blipFill>
          <a:blip r:embed="rId5"/>
          <a:stretch>
            <a:fillRect/>
          </a:stretch>
        </p:blipFill>
        <p:spPr>
          <a:xfrm>
            <a:off x="11670139" y="7335297"/>
            <a:ext cx="2888086" cy="89430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5005238" y="1522214"/>
            <a:ext cx="3642360" cy="354330"/>
          </a:xfrm>
          <a:prstGeom prst="rect">
            <a:avLst/>
          </a:prstGeom>
          <a:noFill/>
          <a:ln/>
        </p:spPr>
        <p:txBody>
          <a:bodyPr wrap="none" lIns="0" tIns="0" rIns="0" bIns="0" rtlCol="0" anchor="t"/>
          <a:lstStyle/>
          <a:p>
            <a:pPr marL="0" indent="0" algn="ctr">
              <a:lnSpc>
                <a:spcPts val="2750"/>
              </a:lnSpc>
              <a:buNone/>
            </a:pPr>
            <a:r>
              <a:rPr lang="en-US" sz="3200" b="1" kern="0" spc="-67" dirty="0">
                <a:solidFill>
                  <a:srgbClr val="2B4150"/>
                </a:solidFill>
                <a:latin typeface="Montserrat Medium" panose="00000600000000000000" pitchFamily="2" charset="0"/>
                <a:ea typeface="MuseoModerno Bold" pitchFamily="34" charset="-122"/>
                <a:cs typeface="MuseoModerno Bold" pitchFamily="34" charset="-120"/>
              </a:rPr>
              <a:t>B. Các giao thức và quy định</a:t>
            </a:r>
            <a:endParaRPr lang="en-US" sz="3200" dirty="0"/>
          </a:p>
        </p:txBody>
      </p:sp>
      <p:sp>
        <p:nvSpPr>
          <p:cNvPr id="4" name="Text 1"/>
          <p:cNvSpPr/>
          <p:nvPr/>
        </p:nvSpPr>
        <p:spPr>
          <a:xfrm>
            <a:off x="2944137" y="3388243"/>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Đào tạo kỹ lưỡng cho công nhân giúp họ nhận diện nguy hiểm và ứng phó kịp thời.</a:t>
            </a:r>
            <a:endParaRPr lang="en-US" sz="1750" dirty="0"/>
          </a:p>
        </p:txBody>
      </p:sp>
      <p:sp>
        <p:nvSpPr>
          <p:cNvPr id="5" name="Text 2"/>
          <p:cNvSpPr/>
          <p:nvPr/>
        </p:nvSpPr>
        <p:spPr>
          <a:xfrm>
            <a:off x="793790" y="3834170"/>
            <a:ext cx="8963858"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3"/>
          <p:cNvSpPr/>
          <p:nvPr/>
        </p:nvSpPr>
        <p:spPr>
          <a:xfrm>
            <a:off x="2944137" y="4287445"/>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Sử dụng trang thiết bị bảo hộ cá nhân để bảo vệ bản thân khỏi bụi và hóa chất.</a:t>
            </a:r>
            <a:endParaRPr lang="en-US" sz="1750" dirty="0"/>
          </a:p>
        </p:txBody>
      </p:sp>
      <p:sp>
        <p:nvSpPr>
          <p:cNvPr id="7" name="Text 4"/>
          <p:cNvSpPr/>
          <p:nvPr/>
        </p:nvSpPr>
        <p:spPr>
          <a:xfrm>
            <a:off x="793790" y="4968121"/>
            <a:ext cx="8963858"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5"/>
          <p:cNvSpPr/>
          <p:nvPr/>
        </p:nvSpPr>
        <p:spPr>
          <a:xfrm>
            <a:off x="2944137" y="5186647"/>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Kiểm tra và bảo trì máy móc định kỳ để ngăn ngừa sự cố.</a:t>
            </a:r>
            <a:endParaRPr lang="en-US" sz="1750" dirty="0"/>
          </a:p>
        </p:txBody>
      </p:sp>
      <p:sp>
        <p:nvSpPr>
          <p:cNvPr id="9" name="Text 6"/>
          <p:cNvSpPr/>
          <p:nvPr/>
        </p:nvSpPr>
        <p:spPr>
          <a:xfrm>
            <a:off x="793790" y="6102072"/>
            <a:ext cx="8963858"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10" name="Text 7"/>
          <p:cNvSpPr/>
          <p:nvPr/>
        </p:nvSpPr>
        <p:spPr>
          <a:xfrm>
            <a:off x="2944137" y="6085849"/>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Môi trường làm việc cần gọn gàng, sạch sẽ để tránh nguy cơ trượt ngã và va chạm.</a:t>
            </a:r>
            <a:endParaRPr lang="en-US" sz="1750" dirty="0"/>
          </a:p>
        </p:txBody>
      </p:sp>
      <p:pic>
        <p:nvPicPr>
          <p:cNvPr id="11" name="Image 1" descr="preencoded.png"/>
          <p:cNvPicPr>
            <a:picLocks noChangeAspect="1"/>
          </p:cNvPicPr>
          <p:nvPr/>
        </p:nvPicPr>
        <p:blipFill>
          <a:blip r:embed="rId3"/>
          <a:stretch>
            <a:fillRect/>
          </a:stretch>
        </p:blipFill>
        <p:spPr>
          <a:xfrm>
            <a:off x="11041498" y="2958967"/>
            <a:ext cx="3588902" cy="3588902"/>
          </a:xfrm>
          <a:prstGeom prst="rect">
            <a:avLst/>
          </a:prstGeom>
        </p:spPr>
      </p:pic>
      <p:pic>
        <p:nvPicPr>
          <p:cNvPr id="13" name="Image 2" descr="preencoded.png">
            <a:extLst>
              <a:ext uri="{FF2B5EF4-FFF2-40B4-BE49-F238E27FC236}">
                <a16:creationId xmlns:a16="http://schemas.microsoft.com/office/drawing/2014/main" id="{855DF82C-3282-ECBA-FF48-114D61D3D3CD}"/>
              </a:ext>
            </a:extLst>
          </p:cNvPr>
          <p:cNvPicPr>
            <a:picLocks noChangeAspect="1"/>
          </p:cNvPicPr>
          <p:nvPr/>
        </p:nvPicPr>
        <p:blipFill>
          <a:blip r:embed="rId4"/>
          <a:stretch>
            <a:fillRect/>
          </a:stretch>
        </p:blipFill>
        <p:spPr>
          <a:xfrm>
            <a:off x="1185675" y="2522815"/>
            <a:ext cx="1134070" cy="4890611"/>
          </a:xfrm>
          <a:prstGeom prst="rect">
            <a:avLst/>
          </a:prstGeom>
        </p:spPr>
      </p:pic>
      <p:sp>
        <p:nvSpPr>
          <p:cNvPr id="14" name="Rectangle 13">
            <a:extLst>
              <a:ext uri="{FF2B5EF4-FFF2-40B4-BE49-F238E27FC236}">
                <a16:creationId xmlns:a16="http://schemas.microsoft.com/office/drawing/2014/main" id="{7E0DD3A5-90FB-4831-9152-99718DA3FD74}"/>
              </a:ext>
            </a:extLst>
          </p:cNvPr>
          <p:cNvSpPr/>
          <p:nvPr/>
        </p:nvSpPr>
        <p:spPr>
          <a:xfrm>
            <a:off x="1396720" y="3739038"/>
            <a:ext cx="612950" cy="2943809"/>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C1ED18F-6318-0A7B-FC2E-4300B434E520}"/>
              </a:ext>
            </a:extLst>
          </p:cNvPr>
          <p:cNvPicPr>
            <a:picLocks noChangeAspect="1"/>
          </p:cNvPicPr>
          <p:nvPr/>
        </p:nvPicPr>
        <p:blipFill>
          <a:blip r:embed="rId5"/>
          <a:stretch>
            <a:fillRect/>
          </a:stretch>
        </p:blipFill>
        <p:spPr>
          <a:xfrm>
            <a:off x="11670139" y="7335297"/>
            <a:ext cx="2888086" cy="89430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96474" y="3885412"/>
            <a:ext cx="3122771" cy="3122771"/>
          </a:xfrm>
          <a:prstGeom prst="rect">
            <a:avLst/>
          </a:prstGeom>
        </p:spPr>
      </p:pic>
      <p:sp>
        <p:nvSpPr>
          <p:cNvPr id="3" name="Text 0"/>
          <p:cNvSpPr/>
          <p:nvPr/>
        </p:nvSpPr>
        <p:spPr>
          <a:xfrm>
            <a:off x="3305413" y="589121"/>
            <a:ext cx="4361974" cy="401003"/>
          </a:xfrm>
          <a:prstGeom prst="rect">
            <a:avLst/>
          </a:prstGeom>
          <a:noFill/>
          <a:ln/>
        </p:spPr>
        <p:txBody>
          <a:bodyPr wrap="none" lIns="0" tIns="0" rIns="0" bIns="0" rtlCol="0" anchor="t"/>
          <a:lstStyle/>
          <a:p>
            <a:pPr marL="0" indent="0" algn="ctr">
              <a:lnSpc>
                <a:spcPts val="3150"/>
              </a:lnSpc>
              <a:buNone/>
            </a:pPr>
            <a:r>
              <a:rPr lang="en-US" sz="3600" b="1" kern="0" spc="-76" dirty="0">
                <a:solidFill>
                  <a:srgbClr val="124E73"/>
                </a:solidFill>
                <a:latin typeface="Montserrat Medium" panose="00000600000000000000" pitchFamily="2" charset="0"/>
                <a:ea typeface="MuseoModerno Bold" pitchFamily="34" charset="-122"/>
                <a:cs typeface="MuseoModerno Bold" pitchFamily="34" charset="-120"/>
              </a:rPr>
              <a:t>II. Thành Phần Và Chức Năng</a:t>
            </a:r>
            <a:endParaRPr lang="en-US" sz="3600" dirty="0"/>
          </a:p>
        </p:txBody>
      </p:sp>
      <p:sp>
        <p:nvSpPr>
          <p:cNvPr id="4" name="Shape 1"/>
          <p:cNvSpPr/>
          <p:nvPr/>
        </p:nvSpPr>
        <p:spPr>
          <a:xfrm>
            <a:off x="1637822" y="1636117"/>
            <a:ext cx="45719" cy="5725240"/>
          </a:xfrm>
          <a:prstGeom prst="roundRect">
            <a:avLst>
              <a:gd name="adj" fmla="val 294815"/>
            </a:avLst>
          </a:prstGeom>
          <a:solidFill>
            <a:srgbClr val="B9D0DE"/>
          </a:solidFill>
          <a:ln/>
        </p:spPr>
      </p:sp>
      <p:sp>
        <p:nvSpPr>
          <p:cNvPr id="5" name="Shape 2"/>
          <p:cNvSpPr/>
          <p:nvPr/>
        </p:nvSpPr>
        <p:spPr>
          <a:xfrm>
            <a:off x="1824989" y="2048669"/>
            <a:ext cx="748784" cy="30480"/>
          </a:xfrm>
          <a:prstGeom prst="roundRect">
            <a:avLst>
              <a:gd name="adj" fmla="val 294815"/>
            </a:avLst>
          </a:prstGeom>
          <a:solidFill>
            <a:srgbClr val="2B678C"/>
          </a:solidFill>
          <a:ln/>
        </p:spPr>
      </p:sp>
      <p:sp>
        <p:nvSpPr>
          <p:cNvPr id="6" name="Shape 3"/>
          <p:cNvSpPr/>
          <p:nvPr/>
        </p:nvSpPr>
        <p:spPr>
          <a:xfrm>
            <a:off x="1481137" y="1876742"/>
            <a:ext cx="374333" cy="374333"/>
          </a:xfrm>
          <a:prstGeom prst="roundRect">
            <a:avLst>
              <a:gd name="adj" fmla="val 24005"/>
            </a:avLst>
          </a:prstGeom>
          <a:solidFill>
            <a:srgbClr val="124E73"/>
          </a:solidFill>
          <a:ln w="7620">
            <a:solidFill>
              <a:srgbClr val="2B678C"/>
            </a:solidFill>
            <a:prstDash val="solid"/>
          </a:ln>
        </p:spPr>
      </p:sp>
      <p:sp>
        <p:nvSpPr>
          <p:cNvPr id="7" name="Text 4"/>
          <p:cNvSpPr/>
          <p:nvPr/>
        </p:nvSpPr>
        <p:spPr>
          <a:xfrm>
            <a:off x="2844998" y="1849953"/>
            <a:ext cx="3576637" cy="334208"/>
          </a:xfrm>
          <a:prstGeom prst="rect">
            <a:avLst/>
          </a:prstGeom>
          <a:noFill/>
          <a:ln/>
        </p:spPr>
        <p:txBody>
          <a:bodyPr wrap="none" lIns="0" tIns="0" rIns="0" bIns="0" rtlCol="0" anchor="t"/>
          <a:lstStyle/>
          <a:p>
            <a:pPr marL="0" indent="0">
              <a:lnSpc>
                <a:spcPts val="2600"/>
              </a:lnSpc>
              <a:buNone/>
            </a:pPr>
            <a:r>
              <a:rPr lang="en-US" sz="2400" b="1" kern="0" spc="-63" dirty="0">
                <a:solidFill>
                  <a:srgbClr val="2B4150"/>
                </a:solidFill>
                <a:latin typeface="Montserrat Medium" panose="00000600000000000000" pitchFamily="2" charset="0"/>
                <a:ea typeface="MuseoModerno Bold" pitchFamily="34" charset="-122"/>
                <a:cs typeface="MuseoModerno Bold" pitchFamily="34" charset="-120"/>
              </a:rPr>
              <a:t>A. Các thành phần khác nhau</a:t>
            </a:r>
            <a:endParaRPr lang="en-US" sz="2400" dirty="0"/>
          </a:p>
        </p:txBody>
      </p:sp>
      <p:sp>
        <p:nvSpPr>
          <p:cNvPr id="9" name="Text 6"/>
          <p:cNvSpPr/>
          <p:nvPr/>
        </p:nvSpPr>
        <p:spPr>
          <a:xfrm>
            <a:off x="2804855" y="2783165"/>
            <a:ext cx="8191619" cy="342305"/>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Khung máy</a:t>
            </a:r>
            <a:r>
              <a:rPr lang="en-US" sz="1650" kern="0" spc="-34" dirty="0">
                <a:solidFill>
                  <a:srgbClr val="2B4150"/>
                </a:solidFill>
                <a:latin typeface="PT Serif" pitchFamily="34" charset="0"/>
                <a:ea typeface="PT Serif" pitchFamily="34" charset="-122"/>
                <a:cs typeface="PT Serif" pitchFamily="34" charset="-120"/>
              </a:rPr>
              <a:t>: Cấu trúc chính, tạo sự vững chắc.</a:t>
            </a:r>
            <a:endParaRPr lang="en-US" sz="1650" dirty="0"/>
          </a:p>
        </p:txBody>
      </p:sp>
      <p:sp>
        <p:nvSpPr>
          <p:cNvPr id="10" name="Text 7"/>
          <p:cNvSpPr/>
          <p:nvPr/>
        </p:nvSpPr>
        <p:spPr>
          <a:xfrm>
            <a:off x="2844998" y="3253819"/>
            <a:ext cx="8191619" cy="342305"/>
          </a:xfrm>
          <a:prstGeom prst="rect">
            <a:avLst/>
          </a:prstGeom>
          <a:noFill/>
          <a:ln/>
        </p:spPr>
        <p:txBody>
          <a:bodyPr wrap="none" lIns="0" tIns="0" rIns="0" bIns="0" rtlCol="0" anchor="t"/>
          <a:lstStyle/>
          <a:p>
            <a:pPr marL="0" indent="0" algn="l">
              <a:lnSpc>
                <a:spcPts val="2650"/>
              </a:lnSpc>
              <a:buNone/>
            </a:pPr>
            <a:endParaRPr lang="en-US" sz="1650" dirty="0"/>
          </a:p>
        </p:txBody>
      </p:sp>
      <p:sp>
        <p:nvSpPr>
          <p:cNvPr id="11" name="Text 8"/>
          <p:cNvSpPr/>
          <p:nvPr/>
        </p:nvSpPr>
        <p:spPr>
          <a:xfrm>
            <a:off x="2804855" y="3543107"/>
            <a:ext cx="8191619" cy="342305"/>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Bàn in</a:t>
            </a:r>
            <a:r>
              <a:rPr lang="en-US" sz="1650" kern="0" spc="-34" dirty="0">
                <a:solidFill>
                  <a:srgbClr val="2B4150"/>
                </a:solidFill>
                <a:latin typeface="PT Serif" pitchFamily="34" charset="0"/>
                <a:ea typeface="PT Serif" pitchFamily="34" charset="-122"/>
                <a:cs typeface="PT Serif" pitchFamily="34" charset="-120"/>
              </a:rPr>
              <a:t>: Đặt sản phẩm, điều chỉnh chiều cao và góc nghiêng.</a:t>
            </a:r>
            <a:endParaRPr lang="en-US" sz="1650" dirty="0"/>
          </a:p>
        </p:txBody>
      </p:sp>
      <p:sp>
        <p:nvSpPr>
          <p:cNvPr id="13" name="Text 10"/>
          <p:cNvSpPr/>
          <p:nvPr/>
        </p:nvSpPr>
        <p:spPr>
          <a:xfrm>
            <a:off x="2804855" y="4303049"/>
            <a:ext cx="8191619" cy="342305"/>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Khung lưới in</a:t>
            </a:r>
            <a:r>
              <a:rPr lang="en-US" sz="1650" kern="0" spc="-34" dirty="0">
                <a:solidFill>
                  <a:srgbClr val="2B4150"/>
                </a:solidFill>
                <a:latin typeface="PT Serif" pitchFamily="34" charset="0"/>
                <a:ea typeface="PT Serif" pitchFamily="34" charset="-122"/>
                <a:cs typeface="PT Serif" pitchFamily="34" charset="-120"/>
              </a:rPr>
              <a:t>: Làm từ nylon hoặc polyester, cho phép mực thấm qua.</a:t>
            </a:r>
            <a:endParaRPr lang="en-US" sz="1650" dirty="0"/>
          </a:p>
        </p:txBody>
      </p:sp>
      <p:sp>
        <p:nvSpPr>
          <p:cNvPr id="14" name="Text 11"/>
          <p:cNvSpPr/>
          <p:nvPr/>
        </p:nvSpPr>
        <p:spPr>
          <a:xfrm>
            <a:off x="2844998" y="5136436"/>
            <a:ext cx="8191619" cy="342305"/>
          </a:xfrm>
          <a:prstGeom prst="rect">
            <a:avLst/>
          </a:prstGeom>
          <a:noFill/>
          <a:ln/>
        </p:spPr>
        <p:txBody>
          <a:bodyPr wrap="none" lIns="0" tIns="0" rIns="0" bIns="0" rtlCol="0" anchor="t"/>
          <a:lstStyle/>
          <a:p>
            <a:pPr marL="0" indent="0" algn="l">
              <a:lnSpc>
                <a:spcPts val="2650"/>
              </a:lnSpc>
              <a:buNone/>
            </a:pPr>
            <a:endParaRPr lang="en-US" sz="1650" dirty="0"/>
          </a:p>
        </p:txBody>
      </p:sp>
      <p:sp>
        <p:nvSpPr>
          <p:cNvPr id="15" name="Text 12"/>
          <p:cNvSpPr/>
          <p:nvPr/>
        </p:nvSpPr>
        <p:spPr>
          <a:xfrm>
            <a:off x="2804855" y="5062991"/>
            <a:ext cx="8191619" cy="342305"/>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Phần bôi mực</a:t>
            </a:r>
            <a:r>
              <a:rPr lang="en-US" sz="1650" kern="0" spc="-34" dirty="0">
                <a:solidFill>
                  <a:srgbClr val="2B4150"/>
                </a:solidFill>
                <a:latin typeface="PT Serif" pitchFamily="34" charset="0"/>
                <a:ea typeface="PT Serif" pitchFamily="34" charset="-122"/>
                <a:cs typeface="PT Serif" pitchFamily="34" charset="-120"/>
              </a:rPr>
              <a:t>: Chứa mực và điều chỉnh lượng mực.</a:t>
            </a:r>
            <a:endParaRPr lang="en-US" sz="1650" dirty="0"/>
          </a:p>
        </p:txBody>
      </p:sp>
      <p:sp>
        <p:nvSpPr>
          <p:cNvPr id="16" name="Text 13"/>
          <p:cNvSpPr/>
          <p:nvPr/>
        </p:nvSpPr>
        <p:spPr>
          <a:xfrm>
            <a:off x="2844998" y="6077744"/>
            <a:ext cx="8191619" cy="342305"/>
          </a:xfrm>
          <a:prstGeom prst="rect">
            <a:avLst/>
          </a:prstGeom>
          <a:noFill/>
          <a:ln/>
        </p:spPr>
        <p:txBody>
          <a:bodyPr wrap="none" lIns="0" tIns="0" rIns="0" bIns="0" rtlCol="0" anchor="t"/>
          <a:lstStyle/>
          <a:p>
            <a:pPr marL="0" indent="0" algn="l">
              <a:lnSpc>
                <a:spcPts val="2650"/>
              </a:lnSpc>
              <a:buNone/>
            </a:pPr>
            <a:endParaRPr lang="en-US" sz="1650" dirty="0"/>
          </a:p>
        </p:txBody>
      </p:sp>
      <p:sp>
        <p:nvSpPr>
          <p:cNvPr id="17" name="Text 14"/>
          <p:cNvSpPr/>
          <p:nvPr/>
        </p:nvSpPr>
        <p:spPr>
          <a:xfrm>
            <a:off x="2804855" y="5822933"/>
            <a:ext cx="8191619" cy="342305"/>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Hệ thống điều khiển</a:t>
            </a:r>
            <a:r>
              <a:rPr lang="en-US" sz="1650" kern="0" spc="-34" dirty="0">
                <a:solidFill>
                  <a:srgbClr val="2B4150"/>
                </a:solidFill>
                <a:latin typeface="PT Serif" pitchFamily="34" charset="0"/>
                <a:ea typeface="PT Serif" pitchFamily="34" charset="-122"/>
                <a:cs typeface="PT Serif" pitchFamily="34" charset="-120"/>
              </a:rPr>
              <a:t>: Điều chỉnh tốc độ in, áp lực và các thông số.</a:t>
            </a:r>
            <a:endParaRPr lang="en-US" sz="1650" dirty="0"/>
          </a:p>
        </p:txBody>
      </p:sp>
      <p:sp>
        <p:nvSpPr>
          <p:cNvPr id="18" name="Text 15"/>
          <p:cNvSpPr/>
          <p:nvPr/>
        </p:nvSpPr>
        <p:spPr>
          <a:xfrm>
            <a:off x="2844998" y="7019052"/>
            <a:ext cx="8191619" cy="342305"/>
          </a:xfrm>
          <a:prstGeom prst="rect">
            <a:avLst/>
          </a:prstGeom>
          <a:noFill/>
          <a:ln/>
        </p:spPr>
        <p:txBody>
          <a:bodyPr wrap="none" lIns="0" tIns="0" rIns="0" bIns="0" rtlCol="0" anchor="t"/>
          <a:lstStyle/>
          <a:p>
            <a:pPr marL="0" indent="0" algn="l">
              <a:lnSpc>
                <a:spcPts val="2650"/>
              </a:lnSpc>
              <a:buNone/>
            </a:pPr>
            <a:endParaRPr lang="en-US" sz="1650" dirty="0"/>
          </a:p>
        </p:txBody>
      </p:sp>
      <p:sp>
        <p:nvSpPr>
          <p:cNvPr id="19" name="Text 16"/>
          <p:cNvSpPr/>
          <p:nvPr/>
        </p:nvSpPr>
        <p:spPr>
          <a:xfrm>
            <a:off x="2804855" y="6582877"/>
            <a:ext cx="8191619" cy="342305"/>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Hệ thống cuộn và tháo giấy</a:t>
            </a:r>
            <a:r>
              <a:rPr lang="en-US" sz="1650" kern="0" spc="-34" dirty="0">
                <a:solidFill>
                  <a:srgbClr val="2B4150"/>
                </a:solidFill>
                <a:latin typeface="PT Serif" pitchFamily="34" charset="0"/>
                <a:ea typeface="PT Serif" pitchFamily="34" charset="-122"/>
                <a:cs typeface="PT Serif" pitchFamily="34" charset="-120"/>
              </a:rPr>
              <a:t>: Đảm bảo quá trình in liên tục và hiệu quả.</a:t>
            </a:r>
            <a:endParaRPr lang="en-US" sz="1650" dirty="0"/>
          </a:p>
        </p:txBody>
      </p:sp>
      <p:pic>
        <p:nvPicPr>
          <p:cNvPr id="20" name="Picture 19">
            <a:extLst>
              <a:ext uri="{FF2B5EF4-FFF2-40B4-BE49-F238E27FC236}">
                <a16:creationId xmlns:a16="http://schemas.microsoft.com/office/drawing/2014/main" id="{08CDC912-1BE8-C879-B564-F507F27F5F90}"/>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118027" y="-235537"/>
            <a:ext cx="3337472" cy="3337472"/>
          </a:xfrm>
          <a:prstGeom prst="rect">
            <a:avLst/>
          </a:prstGeom>
        </p:spPr>
      </p:pic>
      <p:sp>
        <p:nvSpPr>
          <p:cNvPr id="3" name="Shape 0"/>
          <p:cNvSpPr/>
          <p:nvPr/>
        </p:nvSpPr>
        <p:spPr>
          <a:xfrm>
            <a:off x="891897" y="3357086"/>
            <a:ext cx="30480" cy="4164806"/>
          </a:xfrm>
          <a:prstGeom prst="roundRect">
            <a:avLst>
              <a:gd name="adj" fmla="val 312558"/>
            </a:avLst>
          </a:prstGeom>
          <a:solidFill>
            <a:srgbClr val="B9D0DE"/>
          </a:solidFill>
          <a:ln/>
        </p:spPr>
      </p:sp>
      <p:sp>
        <p:nvSpPr>
          <p:cNvPr id="4" name="Shape 1"/>
          <p:cNvSpPr/>
          <p:nvPr/>
        </p:nvSpPr>
        <p:spPr>
          <a:xfrm>
            <a:off x="1075075" y="3795355"/>
            <a:ext cx="793790" cy="30480"/>
          </a:xfrm>
          <a:prstGeom prst="roundRect">
            <a:avLst>
              <a:gd name="adj" fmla="val 312558"/>
            </a:avLst>
          </a:prstGeom>
          <a:solidFill>
            <a:srgbClr val="2B678C"/>
          </a:solidFill>
          <a:ln/>
        </p:spPr>
      </p:sp>
      <p:sp>
        <p:nvSpPr>
          <p:cNvPr id="5" name="Shape 2"/>
          <p:cNvSpPr/>
          <p:nvPr/>
        </p:nvSpPr>
        <p:spPr>
          <a:xfrm>
            <a:off x="708720" y="3612237"/>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5476355" y="3471505"/>
            <a:ext cx="4620816"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Cấu trúc và nguyên lý hoạt động </a:t>
            </a:r>
            <a:endParaRPr lang="en-US" sz="2800" dirty="0"/>
          </a:p>
        </p:txBody>
      </p:sp>
      <p:sp>
        <p:nvSpPr>
          <p:cNvPr id="7" name="Text 4"/>
          <p:cNvSpPr/>
          <p:nvPr/>
        </p:nvSpPr>
        <p:spPr>
          <a:xfrm>
            <a:off x="2154674" y="4074319"/>
            <a:ext cx="116819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5"/>
          <p:cNvSpPr/>
          <p:nvPr/>
        </p:nvSpPr>
        <p:spPr>
          <a:xfrm>
            <a:off x="2154674" y="4573310"/>
            <a:ext cx="11681936"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Cấu trúc</a:t>
            </a:r>
            <a:r>
              <a:rPr lang="en-US" sz="1750" kern="0" spc="-36" dirty="0">
                <a:solidFill>
                  <a:srgbClr val="2B4150"/>
                </a:solidFill>
                <a:latin typeface="PT Serif" pitchFamily="34" charset="0"/>
                <a:ea typeface="PT Serif" pitchFamily="34" charset="-122"/>
                <a:cs typeface="PT Serif" pitchFamily="34" charset="-120"/>
              </a:rPr>
              <a:t>: Khung vững chắc chứa các bộ phận chính như bàn in, khung lưới, và hệ thống truyền động.</a:t>
            </a:r>
            <a:endParaRPr lang="en-US" sz="1750" dirty="0"/>
          </a:p>
        </p:txBody>
      </p:sp>
      <p:sp>
        <p:nvSpPr>
          <p:cNvPr id="9" name="Text 6"/>
          <p:cNvSpPr/>
          <p:nvPr/>
        </p:nvSpPr>
        <p:spPr>
          <a:xfrm>
            <a:off x="2154674" y="5072301"/>
            <a:ext cx="11681936"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0" name="Text 7"/>
          <p:cNvSpPr/>
          <p:nvPr/>
        </p:nvSpPr>
        <p:spPr>
          <a:xfrm>
            <a:off x="2154674" y="5571292"/>
            <a:ext cx="11681936"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Nguyên lý hoạt động</a:t>
            </a:r>
            <a:r>
              <a:rPr lang="en-US" sz="1750" kern="0" spc="-36" dirty="0">
                <a:solidFill>
                  <a:srgbClr val="2B4150"/>
                </a:solidFill>
                <a:latin typeface="PT Serif" pitchFamily="34" charset="0"/>
                <a:ea typeface="PT Serif" pitchFamily="34" charset="-122"/>
                <a:cs typeface="PT Serif" pitchFamily="34" charset="-120"/>
              </a:rPr>
              <a:t>: </a:t>
            </a:r>
            <a:endParaRPr lang="en-US" sz="1750" dirty="0"/>
          </a:p>
        </p:txBody>
      </p:sp>
      <p:sp>
        <p:nvSpPr>
          <p:cNvPr id="11" name="Text 8"/>
          <p:cNvSpPr/>
          <p:nvPr/>
        </p:nvSpPr>
        <p:spPr>
          <a:xfrm>
            <a:off x="2546560" y="6070259"/>
            <a:ext cx="12636500" cy="725805"/>
          </a:xfrm>
          <a:prstGeom prst="rect">
            <a:avLst/>
          </a:prstGeom>
          <a:noFill/>
          <a:ln/>
        </p:spPr>
        <p:txBody>
          <a:bodyPr wrap="square" lIns="0" tIns="0" rIns="0" bIns="0" rtlCol="0" anchor="t"/>
          <a:lstStyle/>
          <a:p>
            <a:pPr marL="0" indent="0" algn="l">
              <a:lnSpc>
                <a:spcPts val="2850"/>
              </a:lnSpc>
              <a:buNone/>
            </a:pPr>
            <a:r>
              <a:rPr lang="en-US" sz="1600" b="1" kern="0" spc="-36" dirty="0">
                <a:solidFill>
                  <a:srgbClr val="2B4150"/>
                </a:solidFill>
                <a:latin typeface="PT Serif" pitchFamily="34" charset="0"/>
                <a:ea typeface="PT Serif" pitchFamily="34" charset="-122"/>
                <a:cs typeface="PT Serif" pitchFamily="34" charset="-120"/>
              </a:rPr>
              <a:t>Mực </a:t>
            </a:r>
            <a:r>
              <a:rPr lang="en-US" sz="1600" kern="0" spc="-36" dirty="0">
                <a:solidFill>
                  <a:srgbClr val="2B4150"/>
                </a:solidFill>
                <a:latin typeface="PT Serif" pitchFamily="34" charset="0"/>
                <a:ea typeface="PT Serif" pitchFamily="34" charset="-122"/>
                <a:cs typeface="PT Serif" pitchFamily="34" charset="-120"/>
              </a:rPr>
              <a:t>thấm qua lưới in khi con lăn hoặc dao bôi mực ép xuống, hình ảnh được truyền lên bề mặt sản phẩm khi khung lưới di chuyển.</a:t>
            </a:r>
            <a:endParaRPr lang="en-US" sz="1600" dirty="0"/>
          </a:p>
        </p:txBody>
      </p:sp>
      <p:sp>
        <p:nvSpPr>
          <p:cNvPr id="12" name="Text 9"/>
          <p:cNvSpPr/>
          <p:nvPr/>
        </p:nvSpPr>
        <p:spPr>
          <a:xfrm>
            <a:off x="2546560" y="6512627"/>
            <a:ext cx="11681936" cy="362903"/>
          </a:xfrm>
          <a:prstGeom prst="rect">
            <a:avLst/>
          </a:prstGeom>
          <a:noFill/>
          <a:ln/>
        </p:spPr>
        <p:txBody>
          <a:bodyPr wrap="none" lIns="0" tIns="0" rIns="0" bIns="0" rtlCol="0" anchor="t"/>
          <a:lstStyle/>
          <a:p>
            <a:pPr marL="0" indent="0" algn="l">
              <a:lnSpc>
                <a:spcPts val="2850"/>
              </a:lnSpc>
              <a:buNone/>
            </a:pPr>
            <a:r>
              <a:rPr lang="en-US" sz="1600" kern="0" spc="-36" dirty="0">
                <a:solidFill>
                  <a:srgbClr val="2B4150"/>
                </a:solidFill>
                <a:latin typeface="PT Serif" pitchFamily="34" charset="0"/>
                <a:ea typeface="PT Serif" pitchFamily="34" charset="-122"/>
                <a:cs typeface="PT Serif" pitchFamily="34" charset="-120"/>
              </a:rPr>
              <a:t>Hệ thống điều khiển giúp điều chỉnh tốc độ in, áp lực, và lượng mực, tối ưu hóa quy trình sản xuất.</a:t>
            </a:r>
            <a:endParaRPr lang="en-US" sz="1600" dirty="0"/>
          </a:p>
        </p:txBody>
      </p:sp>
      <p:pic>
        <p:nvPicPr>
          <p:cNvPr id="13" name="Picture 12">
            <a:extLst>
              <a:ext uri="{FF2B5EF4-FFF2-40B4-BE49-F238E27FC236}">
                <a16:creationId xmlns:a16="http://schemas.microsoft.com/office/drawing/2014/main" id="{F32D4513-5464-B4E1-8553-438DDBF7B868}"/>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891896" y="1576149"/>
            <a:ext cx="45719" cy="5121950"/>
          </a:xfrm>
          <a:prstGeom prst="roundRect">
            <a:avLst>
              <a:gd name="adj" fmla="val 312558"/>
            </a:avLst>
          </a:prstGeom>
          <a:solidFill>
            <a:srgbClr val="B9D0DE"/>
          </a:solidFill>
          <a:ln/>
        </p:spPr>
      </p:sp>
      <p:sp>
        <p:nvSpPr>
          <p:cNvPr id="3" name="Shape 1"/>
          <p:cNvSpPr/>
          <p:nvPr/>
        </p:nvSpPr>
        <p:spPr>
          <a:xfrm>
            <a:off x="1075075" y="2014418"/>
            <a:ext cx="793790" cy="30480"/>
          </a:xfrm>
          <a:prstGeom prst="roundRect">
            <a:avLst>
              <a:gd name="adj" fmla="val 312558"/>
            </a:avLst>
          </a:prstGeom>
          <a:solidFill>
            <a:srgbClr val="2B678C"/>
          </a:solidFill>
          <a:ln/>
        </p:spPr>
      </p:sp>
      <p:sp>
        <p:nvSpPr>
          <p:cNvPr id="4" name="Shape 2"/>
          <p:cNvSpPr/>
          <p:nvPr/>
        </p:nvSpPr>
        <p:spPr>
          <a:xfrm>
            <a:off x="708720" y="1831300"/>
            <a:ext cx="396835" cy="396835"/>
          </a:xfrm>
          <a:prstGeom prst="roundRect">
            <a:avLst>
              <a:gd name="adj" fmla="val 24007"/>
            </a:avLst>
          </a:prstGeom>
          <a:solidFill>
            <a:srgbClr val="124E73"/>
          </a:solidFill>
          <a:ln w="7620">
            <a:solidFill>
              <a:srgbClr val="2B678C"/>
            </a:solidFill>
            <a:prstDash val="solid"/>
          </a:ln>
        </p:spPr>
      </p:sp>
      <p:sp>
        <p:nvSpPr>
          <p:cNvPr id="5" name="Text 3"/>
          <p:cNvSpPr/>
          <p:nvPr/>
        </p:nvSpPr>
        <p:spPr>
          <a:xfrm>
            <a:off x="2154674" y="1802963"/>
            <a:ext cx="3980736"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C. Ứng dụng trong ngành in ấn</a:t>
            </a:r>
            <a:endParaRPr lang="en-US" sz="2800" dirty="0"/>
          </a:p>
        </p:txBody>
      </p:sp>
      <p:sp>
        <p:nvSpPr>
          <p:cNvPr id="6" name="Text 4"/>
          <p:cNvSpPr/>
          <p:nvPr/>
        </p:nvSpPr>
        <p:spPr>
          <a:xfrm>
            <a:off x="2154674" y="2293382"/>
            <a:ext cx="116819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5"/>
          <p:cNvSpPr/>
          <p:nvPr/>
        </p:nvSpPr>
        <p:spPr>
          <a:xfrm>
            <a:off x="1540707" y="3432929"/>
            <a:ext cx="8691920"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In vải</a:t>
            </a:r>
            <a:r>
              <a:rPr lang="en-US" sz="1750" kern="0" spc="-36" dirty="0">
                <a:solidFill>
                  <a:srgbClr val="2B4150"/>
                </a:solidFill>
                <a:latin typeface="PT Serif" pitchFamily="34" charset="0"/>
                <a:ea typeface="PT Serif" pitchFamily="34" charset="-122"/>
                <a:cs typeface="PT Serif" pitchFamily="34" charset="-120"/>
              </a:rPr>
              <a:t>: Tạo ra các mẫu thiết kế cho sản phẩm thời trang như áo quần, túi xách.</a:t>
            </a:r>
            <a:endParaRPr lang="en-US" sz="1750" dirty="0"/>
          </a:p>
        </p:txBody>
      </p:sp>
      <p:sp>
        <p:nvSpPr>
          <p:cNvPr id="8" name="Text 6"/>
          <p:cNvSpPr/>
          <p:nvPr/>
        </p:nvSpPr>
        <p:spPr>
          <a:xfrm>
            <a:off x="1540707" y="3999905"/>
            <a:ext cx="8691920"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7"/>
          <p:cNvSpPr/>
          <p:nvPr/>
        </p:nvSpPr>
        <p:spPr>
          <a:xfrm>
            <a:off x="1540707" y="4566880"/>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In trên chất liệu khác</a:t>
            </a:r>
            <a:r>
              <a:rPr lang="en-US" sz="1750" kern="0" spc="-36" dirty="0">
                <a:solidFill>
                  <a:srgbClr val="2B4150"/>
                </a:solidFill>
                <a:latin typeface="PT Serif" pitchFamily="34" charset="0"/>
                <a:ea typeface="PT Serif" pitchFamily="34" charset="-122"/>
                <a:cs typeface="PT Serif" pitchFamily="34" charset="-120"/>
              </a:rPr>
              <a:t>: Máy in kéo lụa còn được sử dụng để in trên nhựa, gỗ, giấy cho bao bì, nhãn mác, và vật phẩm quảng cáo.</a:t>
            </a:r>
            <a:endParaRPr lang="en-US" sz="1750" dirty="0"/>
          </a:p>
        </p:txBody>
      </p:sp>
      <p:sp>
        <p:nvSpPr>
          <p:cNvPr id="10" name="Text 8"/>
          <p:cNvSpPr/>
          <p:nvPr/>
        </p:nvSpPr>
        <p:spPr>
          <a:xfrm>
            <a:off x="1540707" y="5496758"/>
            <a:ext cx="8691920"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11" name="Text 9"/>
          <p:cNvSpPr/>
          <p:nvPr/>
        </p:nvSpPr>
        <p:spPr>
          <a:xfrm>
            <a:off x="1540707" y="6063734"/>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Ứng dụng linh hoạt</a:t>
            </a:r>
            <a:r>
              <a:rPr lang="en-US" sz="1750" kern="0" spc="-36" dirty="0">
                <a:solidFill>
                  <a:srgbClr val="2B4150"/>
                </a:solidFill>
                <a:latin typeface="PT Serif" pitchFamily="34" charset="0"/>
                <a:ea typeface="PT Serif" pitchFamily="34" charset="-122"/>
                <a:cs typeface="PT Serif" pitchFamily="34" charset="-120"/>
              </a:rPr>
              <a:t>: Phù hợp với in số lượng nhỏ hoặc sản phẩm tùy chỉnh, đáp ứng nhu cầu đa dạng từ thời trang đến quảng cáo và nội thất.</a:t>
            </a:r>
            <a:endParaRPr lang="en-US" sz="1750" dirty="0"/>
          </a:p>
        </p:txBody>
      </p:sp>
      <p:pic>
        <p:nvPicPr>
          <p:cNvPr id="12" name="Image 0" descr="preencoded.png"/>
          <p:cNvPicPr>
            <a:picLocks noChangeAspect="1"/>
          </p:cNvPicPr>
          <p:nvPr/>
        </p:nvPicPr>
        <p:blipFill>
          <a:blip r:embed="rId3"/>
          <a:stretch>
            <a:fillRect/>
          </a:stretch>
        </p:blipFill>
        <p:spPr>
          <a:xfrm>
            <a:off x="10418521" y="4011454"/>
            <a:ext cx="3797379" cy="2133600"/>
          </a:xfrm>
          <a:prstGeom prst="rect">
            <a:avLst/>
          </a:prstGeom>
        </p:spPr>
      </p:pic>
      <p:sp>
        <p:nvSpPr>
          <p:cNvPr id="13" name="Text 10"/>
          <p:cNvSpPr/>
          <p:nvPr/>
        </p:nvSpPr>
        <p:spPr>
          <a:xfrm>
            <a:off x="10046732" y="5782151"/>
            <a:ext cx="3797379"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14" name="Picture 13">
            <a:extLst>
              <a:ext uri="{FF2B5EF4-FFF2-40B4-BE49-F238E27FC236}">
                <a16:creationId xmlns:a16="http://schemas.microsoft.com/office/drawing/2014/main" id="{513F8EBD-2C21-A041-E469-2698CD86F1E4}"/>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98024" y="542687"/>
            <a:ext cx="2434233" cy="2434233"/>
          </a:xfrm>
          <a:prstGeom prst="rect">
            <a:avLst/>
          </a:prstGeom>
        </p:spPr>
      </p:pic>
      <p:sp>
        <p:nvSpPr>
          <p:cNvPr id="3" name="Shape 0"/>
          <p:cNvSpPr/>
          <p:nvPr/>
        </p:nvSpPr>
        <p:spPr>
          <a:xfrm>
            <a:off x="777954" y="3198852"/>
            <a:ext cx="22860" cy="4491514"/>
          </a:xfrm>
          <a:prstGeom prst="roundRect">
            <a:avLst>
              <a:gd name="adj" fmla="val 362631"/>
            </a:avLst>
          </a:prstGeom>
          <a:solidFill>
            <a:srgbClr val="B9D0DE"/>
          </a:solidFill>
          <a:ln/>
        </p:spPr>
      </p:sp>
      <p:sp>
        <p:nvSpPr>
          <p:cNvPr id="4" name="Shape 1"/>
          <p:cNvSpPr/>
          <p:nvPr/>
        </p:nvSpPr>
        <p:spPr>
          <a:xfrm>
            <a:off x="939225" y="3581995"/>
            <a:ext cx="690801" cy="22860"/>
          </a:xfrm>
          <a:prstGeom prst="roundRect">
            <a:avLst>
              <a:gd name="adj" fmla="val 362631"/>
            </a:avLst>
          </a:prstGeom>
          <a:solidFill>
            <a:srgbClr val="2B678C"/>
          </a:solidFill>
          <a:ln/>
        </p:spPr>
      </p:sp>
      <p:sp>
        <p:nvSpPr>
          <p:cNvPr id="5" name="Shape 2"/>
          <p:cNvSpPr/>
          <p:nvPr/>
        </p:nvSpPr>
        <p:spPr>
          <a:xfrm>
            <a:off x="616684" y="3420785"/>
            <a:ext cx="345400" cy="345400"/>
          </a:xfrm>
          <a:prstGeom prst="roundRect">
            <a:avLst>
              <a:gd name="adj" fmla="val 24000"/>
            </a:avLst>
          </a:prstGeom>
          <a:solidFill>
            <a:srgbClr val="124E73"/>
          </a:solidFill>
          <a:ln w="7620">
            <a:solidFill>
              <a:srgbClr val="2B678C"/>
            </a:solidFill>
            <a:prstDash val="solid"/>
          </a:ln>
        </p:spPr>
      </p:sp>
      <p:sp>
        <p:nvSpPr>
          <p:cNvPr id="6" name="Text 3"/>
          <p:cNvSpPr/>
          <p:nvPr/>
        </p:nvSpPr>
        <p:spPr>
          <a:xfrm>
            <a:off x="5715834" y="3396139"/>
            <a:ext cx="2816423" cy="308372"/>
          </a:xfrm>
          <a:prstGeom prst="rect">
            <a:avLst/>
          </a:prstGeom>
          <a:noFill/>
          <a:ln/>
        </p:spPr>
        <p:txBody>
          <a:bodyPr wrap="none" lIns="0" tIns="0" rIns="0" bIns="0" rtlCol="0" anchor="t"/>
          <a:lstStyle/>
          <a:p>
            <a:pPr marL="0" indent="0" algn="ctr">
              <a:lnSpc>
                <a:spcPts val="2400"/>
              </a:lnSpc>
              <a:buNone/>
            </a:pPr>
            <a:r>
              <a:rPr lang="en-US" sz="3200" b="1" kern="0" spc="-58" dirty="0">
                <a:solidFill>
                  <a:srgbClr val="2B4150"/>
                </a:solidFill>
                <a:latin typeface="Montserrat Medium" panose="00000600000000000000" pitchFamily="2" charset="0"/>
                <a:ea typeface="MuseoModerno Bold" pitchFamily="34" charset="-122"/>
                <a:cs typeface="MuseoModerno Bold" pitchFamily="34" charset="-120"/>
              </a:rPr>
              <a:t>D. Những rủi ro liên quan</a:t>
            </a:r>
            <a:endParaRPr lang="en-US" sz="3200" dirty="0"/>
          </a:p>
        </p:txBody>
      </p:sp>
      <p:sp>
        <p:nvSpPr>
          <p:cNvPr id="8" name="Text 5"/>
          <p:cNvSpPr/>
          <p:nvPr/>
        </p:nvSpPr>
        <p:spPr>
          <a:xfrm>
            <a:off x="1874876" y="4344386"/>
            <a:ext cx="12755523" cy="631507"/>
          </a:xfrm>
          <a:prstGeom prst="rect">
            <a:avLst/>
          </a:prstGeom>
          <a:noFill/>
          <a:ln/>
        </p:spPr>
        <p:txBody>
          <a:bodyPr wrap="squar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Chấn thương cơ thể</a:t>
            </a:r>
            <a:r>
              <a:rPr lang="en-US" sz="1550" kern="0" spc="-31" dirty="0">
                <a:solidFill>
                  <a:srgbClr val="2B4150"/>
                </a:solidFill>
                <a:latin typeface="PT Serif" pitchFamily="34" charset="0"/>
                <a:ea typeface="PT Serif" pitchFamily="34" charset="-122"/>
                <a:cs typeface="PT Serif" pitchFamily="34" charset="-120"/>
              </a:rPr>
              <a:t>: Do máy có bộ phận chuyển động tốc độ cao, người lao động có thể bị kẹt hoặc va chạm, gây thương tích nghiêm trọng.</a:t>
            </a:r>
            <a:endParaRPr lang="en-US" sz="1550" dirty="0"/>
          </a:p>
        </p:txBody>
      </p:sp>
      <p:sp>
        <p:nvSpPr>
          <p:cNvPr id="10" name="Text 7"/>
          <p:cNvSpPr/>
          <p:nvPr/>
        </p:nvSpPr>
        <p:spPr>
          <a:xfrm>
            <a:off x="1874877" y="5093985"/>
            <a:ext cx="12064722" cy="315754"/>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Hóa chất độc hại</a:t>
            </a:r>
            <a:r>
              <a:rPr lang="en-US" sz="1550" kern="0" spc="-31" dirty="0">
                <a:solidFill>
                  <a:srgbClr val="2B4150"/>
                </a:solidFill>
                <a:latin typeface="PT Serif" pitchFamily="34" charset="0"/>
                <a:ea typeface="PT Serif" pitchFamily="34" charset="-122"/>
                <a:cs typeface="PT Serif" pitchFamily="34" charset="-120"/>
              </a:rPr>
              <a:t>: Mực in và các hóa chất có thể gây kích ứng da, khó thở, hoặc bệnh về hô hấp nếu không bảo vệ đúng cách.</a:t>
            </a:r>
            <a:endParaRPr lang="en-US" sz="1550" dirty="0"/>
          </a:p>
        </p:txBody>
      </p:sp>
      <p:sp>
        <p:nvSpPr>
          <p:cNvPr id="12" name="Text 9"/>
          <p:cNvSpPr/>
          <p:nvPr/>
        </p:nvSpPr>
        <p:spPr>
          <a:xfrm>
            <a:off x="1874876" y="5875020"/>
            <a:ext cx="12064722" cy="315754"/>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Sự cố kỹ thuật</a:t>
            </a:r>
            <a:r>
              <a:rPr lang="en-US" sz="1550" kern="0" spc="-31" dirty="0">
                <a:solidFill>
                  <a:srgbClr val="2B4150"/>
                </a:solidFill>
                <a:latin typeface="PT Serif" pitchFamily="34" charset="0"/>
                <a:ea typeface="PT Serif" pitchFamily="34" charset="-122"/>
                <a:cs typeface="PT Serif" pitchFamily="34" charset="-120"/>
              </a:rPr>
              <a:t>: Các lỗi như rò rỉ mực, hỏng hóc linh kiện hoặc cháy nổ có thể xảy ra nếu không bảo trì đúng cách.</a:t>
            </a:r>
            <a:endParaRPr lang="en-US" sz="1550" dirty="0"/>
          </a:p>
        </p:txBody>
      </p:sp>
      <p:sp>
        <p:nvSpPr>
          <p:cNvPr id="14" name="Text 11"/>
          <p:cNvSpPr/>
          <p:nvPr/>
        </p:nvSpPr>
        <p:spPr>
          <a:xfrm>
            <a:off x="1874877" y="6656055"/>
            <a:ext cx="12064722" cy="315754"/>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Môi trường làm việc</a:t>
            </a:r>
            <a:r>
              <a:rPr lang="en-US" sz="1550" kern="0" spc="-31" dirty="0">
                <a:solidFill>
                  <a:srgbClr val="2B4150"/>
                </a:solidFill>
                <a:latin typeface="PT Serif" pitchFamily="34" charset="0"/>
                <a:ea typeface="PT Serif" pitchFamily="34" charset="-122"/>
                <a:cs typeface="PT Serif" pitchFamily="34" charset="-120"/>
              </a:rPr>
              <a:t>: Không gian làm việc không sạch sẽ hoặc không hợp lý có thể gây trượt ngã hoặc va chạm.</a:t>
            </a:r>
            <a:endParaRPr lang="en-US" sz="1550" dirty="0"/>
          </a:p>
        </p:txBody>
      </p:sp>
      <p:pic>
        <p:nvPicPr>
          <p:cNvPr id="15" name="Picture 14">
            <a:extLst>
              <a:ext uri="{FF2B5EF4-FFF2-40B4-BE49-F238E27FC236}">
                <a16:creationId xmlns:a16="http://schemas.microsoft.com/office/drawing/2014/main" id="{7EFE1C4D-B083-C57D-0962-56E5A60391D3}"/>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33774" y="482918"/>
            <a:ext cx="3762732" cy="329327"/>
          </a:xfrm>
          <a:prstGeom prst="rect">
            <a:avLst/>
          </a:prstGeom>
          <a:noFill/>
          <a:ln/>
        </p:spPr>
        <p:txBody>
          <a:bodyPr wrap="none" lIns="0" tIns="0" rIns="0" bIns="0" rtlCol="0" anchor="t"/>
          <a:lstStyle/>
          <a:p>
            <a:pPr marL="0" indent="0" algn="ctr">
              <a:lnSpc>
                <a:spcPts val="2550"/>
              </a:lnSpc>
              <a:buNone/>
            </a:pPr>
            <a:r>
              <a:rPr lang="en-US" sz="3200" b="1" kern="0" spc="-62" dirty="0">
                <a:solidFill>
                  <a:srgbClr val="124E73"/>
                </a:solidFill>
                <a:latin typeface="Montserrat Medium" panose="00000600000000000000" pitchFamily="2" charset="0"/>
                <a:ea typeface="MuseoModerno Bold" pitchFamily="34" charset="-122"/>
                <a:cs typeface="MuseoModerno Bold" pitchFamily="34" charset="-120"/>
              </a:rPr>
              <a:t>III. Kiểm tra và bảo trì an toàn</a:t>
            </a:r>
            <a:endParaRPr lang="en-US" sz="3200" dirty="0"/>
          </a:p>
        </p:txBody>
      </p:sp>
      <p:pic>
        <p:nvPicPr>
          <p:cNvPr id="3" name="Image 0" descr="preencoded.png"/>
          <p:cNvPicPr>
            <a:picLocks noChangeAspect="1"/>
          </p:cNvPicPr>
          <p:nvPr/>
        </p:nvPicPr>
        <p:blipFill>
          <a:blip r:embed="rId3"/>
          <a:stretch>
            <a:fillRect/>
          </a:stretch>
        </p:blipFill>
        <p:spPr>
          <a:xfrm>
            <a:off x="4856440" y="1009769"/>
            <a:ext cx="4917400" cy="2731889"/>
          </a:xfrm>
          <a:prstGeom prst="rect">
            <a:avLst/>
          </a:prstGeom>
        </p:spPr>
      </p:pic>
      <p:pic>
        <p:nvPicPr>
          <p:cNvPr id="5" name="Image 1" descr="preencoded.png"/>
          <p:cNvPicPr>
            <a:picLocks noChangeAspect="1"/>
          </p:cNvPicPr>
          <p:nvPr/>
        </p:nvPicPr>
        <p:blipFill>
          <a:blip r:embed="rId4"/>
          <a:stretch>
            <a:fillRect/>
          </a:stretch>
        </p:blipFill>
        <p:spPr>
          <a:xfrm>
            <a:off x="614601" y="4417695"/>
            <a:ext cx="878086" cy="3330178"/>
          </a:xfrm>
          <a:prstGeom prst="rect">
            <a:avLst/>
          </a:prstGeom>
        </p:spPr>
      </p:pic>
      <p:sp>
        <p:nvSpPr>
          <p:cNvPr id="6" name="Text 2"/>
          <p:cNvSpPr/>
          <p:nvPr/>
        </p:nvSpPr>
        <p:spPr>
          <a:xfrm>
            <a:off x="1756053" y="4593312"/>
            <a:ext cx="3901678" cy="274439"/>
          </a:xfrm>
          <a:prstGeom prst="rect">
            <a:avLst/>
          </a:prstGeom>
          <a:noFill/>
          <a:ln/>
        </p:spPr>
        <p:txBody>
          <a:bodyPr wrap="none" lIns="0" tIns="0" rIns="0" bIns="0" rtlCol="0" anchor="t"/>
          <a:lstStyle/>
          <a:p>
            <a:pPr marL="0" indent="0">
              <a:lnSpc>
                <a:spcPts val="2150"/>
              </a:lnSpc>
              <a:buNone/>
            </a:pPr>
            <a:r>
              <a:rPr lang="en-US" sz="2400" b="1" kern="0" spc="-52" dirty="0">
                <a:solidFill>
                  <a:srgbClr val="2B4150"/>
                </a:solidFill>
                <a:latin typeface="Montserrat Medium" panose="00000600000000000000" pitchFamily="2" charset="0"/>
                <a:ea typeface="MuseoModerno Bold" pitchFamily="34" charset="-122"/>
                <a:cs typeface="MuseoModerno Bold" pitchFamily="34" charset="-120"/>
              </a:rPr>
              <a:t>A. Kiểm tra an toàn trước khi vận hành</a:t>
            </a:r>
            <a:endParaRPr lang="en-US" sz="2400" dirty="0"/>
          </a:p>
        </p:txBody>
      </p:sp>
      <p:sp>
        <p:nvSpPr>
          <p:cNvPr id="7" name="Text 3"/>
          <p:cNvSpPr/>
          <p:nvPr/>
        </p:nvSpPr>
        <p:spPr>
          <a:xfrm>
            <a:off x="1756053" y="4973122"/>
            <a:ext cx="12259747" cy="280988"/>
          </a:xfrm>
          <a:prstGeom prst="rect">
            <a:avLst/>
          </a:prstGeom>
          <a:noFill/>
          <a:ln/>
        </p:spPr>
        <p:txBody>
          <a:bodyPr wrap="none" lIns="0" tIns="0" rIns="0" bIns="0" rtlCol="0" anchor="t"/>
          <a:lstStyle/>
          <a:p>
            <a:pPr marL="0" indent="0">
              <a:lnSpc>
                <a:spcPts val="2200"/>
              </a:lnSpc>
              <a:buNone/>
            </a:pPr>
            <a:r>
              <a:rPr lang="en-US" sz="1400" b="1" u="sng" kern="0" spc="-28" dirty="0">
                <a:solidFill>
                  <a:srgbClr val="2B4150"/>
                </a:solidFill>
                <a:latin typeface="PT Serif" pitchFamily="34" charset="0"/>
                <a:ea typeface="PT Serif" pitchFamily="34" charset="-122"/>
                <a:cs typeface="PT Serif" pitchFamily="34" charset="-120"/>
              </a:rPr>
              <a:t>LƯU Ý:</a:t>
            </a:r>
            <a:r>
              <a:rPr lang="en-US" sz="1400" kern="0" spc="-28" dirty="0">
                <a:solidFill>
                  <a:srgbClr val="2B4150"/>
                </a:solidFill>
                <a:latin typeface="PT Serif" pitchFamily="34" charset="0"/>
                <a:ea typeface="PT Serif" pitchFamily="34" charset="-122"/>
                <a:cs typeface="PT Serif" pitchFamily="34" charset="-120"/>
              </a:rPr>
              <a:t> Trước khi kiểm tra cần sử dụng bảo hộ cá nhân: Găng tay, kính bảo hộ và giày chống trượt</a:t>
            </a:r>
            <a:endParaRPr lang="en-US" sz="1400" dirty="0"/>
          </a:p>
        </p:txBody>
      </p:sp>
      <p:sp>
        <p:nvSpPr>
          <p:cNvPr id="8" name="Text 4"/>
          <p:cNvSpPr/>
          <p:nvPr/>
        </p:nvSpPr>
        <p:spPr>
          <a:xfrm>
            <a:off x="1756053" y="5359479"/>
            <a:ext cx="12259747" cy="280988"/>
          </a:xfrm>
          <a:prstGeom prst="rect">
            <a:avLst/>
          </a:prstGeom>
          <a:noFill/>
          <a:ln/>
        </p:spPr>
        <p:txBody>
          <a:bodyPr wrap="none" lIns="0" tIns="0" rIns="0" bIns="0" rtlCol="0" anchor="t"/>
          <a:lstStyle/>
          <a:p>
            <a:pPr marL="0" indent="0">
              <a:lnSpc>
                <a:spcPts val="2200"/>
              </a:lnSpc>
              <a:buNone/>
            </a:pPr>
            <a:endParaRPr lang="en-US" sz="1350" dirty="0"/>
          </a:p>
        </p:txBody>
      </p:sp>
      <p:sp>
        <p:nvSpPr>
          <p:cNvPr id="9" name="Text 5"/>
          <p:cNvSpPr/>
          <p:nvPr/>
        </p:nvSpPr>
        <p:spPr>
          <a:xfrm>
            <a:off x="1756053" y="5745837"/>
            <a:ext cx="12259747" cy="280988"/>
          </a:xfrm>
          <a:prstGeom prst="rect">
            <a:avLst/>
          </a:prstGeom>
          <a:noFill/>
          <a:ln/>
        </p:spPr>
        <p:txBody>
          <a:bodyPr wrap="none" lIns="0" tIns="0" rIns="0" bIns="0" rtlCol="0" anchor="t"/>
          <a:lstStyle/>
          <a:p>
            <a:pPr marL="342900" indent="-342900" algn="l">
              <a:lnSpc>
                <a:spcPts val="220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máy</a:t>
            </a:r>
            <a:r>
              <a:rPr lang="en-US" sz="1400" kern="0" spc="-28" dirty="0">
                <a:solidFill>
                  <a:srgbClr val="2B4150"/>
                </a:solidFill>
                <a:latin typeface="PT Serif" pitchFamily="34" charset="0"/>
                <a:ea typeface="PT Serif" pitchFamily="34" charset="-122"/>
                <a:cs typeface="PT Serif" pitchFamily="34" charset="-120"/>
              </a:rPr>
              <a:t>: Đảm bảo các bộ phận chính như khung máy, bàn in, khung lưới in không bị hỏng hóc, lắp đặt chắc chắn.</a:t>
            </a:r>
            <a:endParaRPr lang="en-US" sz="1400" dirty="0"/>
          </a:p>
        </p:txBody>
      </p:sp>
      <p:sp>
        <p:nvSpPr>
          <p:cNvPr id="10" name="Text 6"/>
          <p:cNvSpPr/>
          <p:nvPr/>
        </p:nvSpPr>
        <p:spPr>
          <a:xfrm>
            <a:off x="1756053" y="6132195"/>
            <a:ext cx="12259747" cy="280988"/>
          </a:xfrm>
          <a:prstGeom prst="rect">
            <a:avLst/>
          </a:prstGeom>
          <a:noFill/>
          <a:ln/>
        </p:spPr>
        <p:txBody>
          <a:bodyPr wrap="none" lIns="0" tIns="0" rIns="0" bIns="0" rtlCol="0" anchor="t"/>
          <a:lstStyle/>
          <a:p>
            <a:pPr marL="0" indent="0" algn="l">
              <a:lnSpc>
                <a:spcPts val="2200"/>
              </a:lnSpc>
              <a:buNone/>
            </a:pPr>
            <a:endParaRPr lang="en-US" sz="1350" dirty="0"/>
          </a:p>
        </p:txBody>
      </p:sp>
      <p:sp>
        <p:nvSpPr>
          <p:cNvPr id="11" name="Text 7"/>
          <p:cNvSpPr/>
          <p:nvPr/>
        </p:nvSpPr>
        <p:spPr>
          <a:xfrm>
            <a:off x="1756053" y="6518553"/>
            <a:ext cx="12259747" cy="280988"/>
          </a:xfrm>
          <a:prstGeom prst="rect">
            <a:avLst/>
          </a:prstGeom>
          <a:noFill/>
          <a:ln/>
        </p:spPr>
        <p:txBody>
          <a:bodyPr wrap="none" lIns="0" tIns="0" rIns="0" bIns="0" rtlCol="0" anchor="t"/>
          <a:lstStyle/>
          <a:p>
            <a:pPr marL="342900" indent="-342900" algn="l">
              <a:lnSpc>
                <a:spcPts val="220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điện và hệ thống điều khiển</a:t>
            </a:r>
            <a:r>
              <a:rPr lang="en-US" sz="1400" kern="0" spc="-28" dirty="0">
                <a:solidFill>
                  <a:srgbClr val="2B4150"/>
                </a:solidFill>
                <a:latin typeface="PT Serif" pitchFamily="34" charset="0"/>
                <a:ea typeface="PT Serif" pitchFamily="34" charset="-122"/>
                <a:cs typeface="PT Serif" pitchFamily="34" charset="-120"/>
              </a:rPr>
              <a:t>: Đảm bảo dây cáp và kết nối điện an toàn, không có dấu hiệu rò rỉ hoặc hư hỏng.</a:t>
            </a:r>
            <a:endParaRPr lang="en-US" sz="1400" dirty="0"/>
          </a:p>
        </p:txBody>
      </p:sp>
      <p:sp>
        <p:nvSpPr>
          <p:cNvPr id="12" name="Text 8"/>
          <p:cNvSpPr/>
          <p:nvPr/>
        </p:nvSpPr>
        <p:spPr>
          <a:xfrm>
            <a:off x="1756053" y="6904911"/>
            <a:ext cx="12259747" cy="280988"/>
          </a:xfrm>
          <a:prstGeom prst="rect">
            <a:avLst/>
          </a:prstGeom>
          <a:noFill/>
          <a:ln/>
        </p:spPr>
        <p:txBody>
          <a:bodyPr wrap="none" lIns="0" tIns="0" rIns="0" bIns="0" rtlCol="0" anchor="t"/>
          <a:lstStyle/>
          <a:p>
            <a:pPr marL="0" indent="0" algn="l">
              <a:lnSpc>
                <a:spcPts val="2200"/>
              </a:lnSpc>
              <a:buNone/>
            </a:pPr>
            <a:endParaRPr lang="en-US" sz="1350" dirty="0"/>
          </a:p>
        </p:txBody>
      </p:sp>
      <p:sp>
        <p:nvSpPr>
          <p:cNvPr id="13" name="Text 9"/>
          <p:cNvSpPr/>
          <p:nvPr/>
        </p:nvSpPr>
        <p:spPr>
          <a:xfrm>
            <a:off x="1756053" y="7291268"/>
            <a:ext cx="12259747" cy="280988"/>
          </a:xfrm>
          <a:prstGeom prst="rect">
            <a:avLst/>
          </a:prstGeom>
          <a:noFill/>
          <a:ln/>
        </p:spPr>
        <p:txBody>
          <a:bodyPr wrap="none" lIns="0" tIns="0" rIns="0" bIns="0" rtlCol="0" anchor="t"/>
          <a:lstStyle/>
          <a:p>
            <a:pPr marL="342900" indent="-342900" algn="l">
              <a:lnSpc>
                <a:spcPts val="2200"/>
              </a:lnSpc>
              <a:buSzPct val="100000"/>
              <a:buChar char="•"/>
            </a:pPr>
            <a:r>
              <a:rPr lang="en-US" sz="1400" b="1" kern="0" spc="-28" dirty="0">
                <a:solidFill>
                  <a:srgbClr val="2B4150"/>
                </a:solidFill>
                <a:latin typeface="PT Serif" pitchFamily="34" charset="0"/>
                <a:ea typeface="PT Serif" pitchFamily="34" charset="-122"/>
                <a:cs typeface="PT Serif" pitchFamily="34" charset="-120"/>
              </a:rPr>
              <a:t>Chuẩn bị môi trường làm việc</a:t>
            </a:r>
            <a:r>
              <a:rPr lang="en-US" sz="1400" kern="0" spc="-28" dirty="0">
                <a:solidFill>
                  <a:srgbClr val="2B4150"/>
                </a:solidFill>
                <a:latin typeface="PT Serif" pitchFamily="34" charset="0"/>
                <a:ea typeface="PT Serif" pitchFamily="34" charset="-122"/>
                <a:cs typeface="PT Serif" pitchFamily="34" charset="-120"/>
              </a:rPr>
              <a:t>: Khu vực quanh máy phải sạch sẽ, không có vật cản hoặc chất liệu dễ cháy nổ.</a:t>
            </a:r>
            <a:endParaRPr lang="en-US" sz="1400" dirty="0"/>
          </a:p>
        </p:txBody>
      </p:sp>
      <p:sp>
        <p:nvSpPr>
          <p:cNvPr id="17" name="Rectangle 16">
            <a:extLst>
              <a:ext uri="{FF2B5EF4-FFF2-40B4-BE49-F238E27FC236}">
                <a16:creationId xmlns:a16="http://schemas.microsoft.com/office/drawing/2014/main" id="{3E55ED19-8690-A453-A9B5-E4AAF437A8A6}"/>
              </a:ext>
            </a:extLst>
          </p:cNvPr>
          <p:cNvSpPr/>
          <p:nvPr/>
        </p:nvSpPr>
        <p:spPr>
          <a:xfrm>
            <a:off x="704945" y="4628447"/>
            <a:ext cx="612950" cy="2943809"/>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620C542-E126-8A51-6E8F-260D6FD15BE3}"/>
              </a:ext>
            </a:extLst>
          </p:cNvPr>
          <p:cNvPicPr>
            <a:picLocks noChangeAspect="1"/>
          </p:cNvPicPr>
          <p:nvPr/>
        </p:nvPicPr>
        <p:blipFill>
          <a:blip r:embed="rId5"/>
          <a:stretch>
            <a:fillRect/>
          </a:stretch>
        </p:blipFill>
        <p:spPr>
          <a:xfrm>
            <a:off x="11670139" y="7335297"/>
            <a:ext cx="2888086" cy="89430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69172" y="3430072"/>
            <a:ext cx="3090505" cy="2143601"/>
          </a:xfrm>
          <a:prstGeom prst="rect">
            <a:avLst/>
          </a:prstGeom>
        </p:spPr>
      </p:pic>
      <p:pic>
        <p:nvPicPr>
          <p:cNvPr id="3" name="Image 1" descr="preencoded.png"/>
          <p:cNvPicPr>
            <a:picLocks noChangeAspect="1"/>
          </p:cNvPicPr>
          <p:nvPr/>
        </p:nvPicPr>
        <p:blipFill>
          <a:blip r:embed="rId4"/>
          <a:stretch>
            <a:fillRect/>
          </a:stretch>
        </p:blipFill>
        <p:spPr>
          <a:xfrm>
            <a:off x="2974283" y="1125140"/>
            <a:ext cx="834043" cy="6251496"/>
          </a:xfrm>
          <a:prstGeom prst="rect">
            <a:avLst/>
          </a:prstGeom>
        </p:spPr>
      </p:pic>
      <p:sp>
        <p:nvSpPr>
          <p:cNvPr id="4" name="Text 0"/>
          <p:cNvSpPr/>
          <p:nvPr/>
        </p:nvSpPr>
        <p:spPr>
          <a:xfrm>
            <a:off x="4378176" y="1306302"/>
            <a:ext cx="355187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Hướng dẫn bảo trì</a:t>
            </a:r>
            <a:endParaRPr lang="en-US" sz="2200" dirty="0"/>
          </a:p>
        </p:txBody>
      </p:sp>
      <p:sp>
        <p:nvSpPr>
          <p:cNvPr id="6" name="Text 2"/>
          <p:cNvSpPr/>
          <p:nvPr/>
        </p:nvSpPr>
        <p:spPr>
          <a:xfrm>
            <a:off x="4378176" y="2295712"/>
            <a:ext cx="991058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tổng thể máy</a:t>
            </a:r>
            <a:r>
              <a:rPr lang="en-US" sz="1750" kern="0" spc="-36" dirty="0">
                <a:solidFill>
                  <a:srgbClr val="2B4150"/>
                </a:solidFill>
                <a:latin typeface="PT Serif" pitchFamily="34" charset="0"/>
                <a:ea typeface="PT Serif" pitchFamily="34" charset="-122"/>
                <a:cs typeface="PT Serif" pitchFamily="34" charset="-120"/>
              </a:rPr>
              <a:t>: Đảm bảo khung máy, bàn in, và khung lưới in không có dấu hiệu hư hỏng, nứt vỡ hoặc ăn mòn.</a:t>
            </a:r>
            <a:endParaRPr lang="en-US" sz="1750" dirty="0"/>
          </a:p>
        </p:txBody>
      </p:sp>
      <p:sp>
        <p:nvSpPr>
          <p:cNvPr id="8" name="Text 4"/>
          <p:cNvSpPr/>
          <p:nvPr/>
        </p:nvSpPr>
        <p:spPr>
          <a:xfrm>
            <a:off x="4378176" y="3656596"/>
            <a:ext cx="991058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Làm sạch máy</a:t>
            </a:r>
            <a:r>
              <a:rPr lang="en-US" sz="1750" kern="0" spc="-36" dirty="0">
                <a:solidFill>
                  <a:srgbClr val="2B4150"/>
                </a:solidFill>
                <a:latin typeface="PT Serif" pitchFamily="34" charset="0"/>
                <a:ea typeface="PT Serif" pitchFamily="34" charset="-122"/>
                <a:cs typeface="PT Serif" pitchFamily="34" charset="-120"/>
              </a:rPr>
              <a:t>: Sử dụng dung dịch tẩy rửa chuyên dụng và thiết bị vệ sinh để làm sạch mực thừa và bụi bẩn, đặc biệt ở các bộ phận tiếp xúc với mực.</a:t>
            </a:r>
            <a:endParaRPr lang="en-US" sz="1750" dirty="0"/>
          </a:p>
        </p:txBody>
      </p:sp>
      <p:sp>
        <p:nvSpPr>
          <p:cNvPr id="10" name="Text 6"/>
          <p:cNvSpPr/>
          <p:nvPr/>
        </p:nvSpPr>
        <p:spPr>
          <a:xfrm>
            <a:off x="4378176" y="5017480"/>
            <a:ext cx="991058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Bôi trơn bộ phận chuyển động</a:t>
            </a:r>
            <a:r>
              <a:rPr lang="en-US" sz="1750" kern="0" spc="-36" dirty="0">
                <a:solidFill>
                  <a:srgbClr val="2B4150"/>
                </a:solidFill>
                <a:latin typeface="PT Serif" pitchFamily="34" charset="0"/>
                <a:ea typeface="PT Serif" pitchFamily="34" charset="-122"/>
                <a:cs typeface="PT Serif" pitchFamily="34" charset="-120"/>
              </a:rPr>
              <a:t>: Đảm bảo các điểm cần bôi trơn được thực hiện đúng cách để giảm ma sát và ngăn ngừa mài mòn.</a:t>
            </a:r>
            <a:endParaRPr lang="en-US" sz="1750" dirty="0"/>
          </a:p>
        </p:txBody>
      </p:sp>
      <p:sp>
        <p:nvSpPr>
          <p:cNvPr id="12" name="Text 8"/>
          <p:cNvSpPr/>
          <p:nvPr/>
        </p:nvSpPr>
        <p:spPr>
          <a:xfrm>
            <a:off x="4378176" y="6378365"/>
            <a:ext cx="991058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Ghi chép bảo trì</a:t>
            </a:r>
            <a:r>
              <a:rPr lang="en-US" sz="1750" kern="0" spc="-36" dirty="0">
                <a:solidFill>
                  <a:srgbClr val="2B4150"/>
                </a:solidFill>
                <a:latin typeface="PT Serif" pitchFamily="34" charset="0"/>
                <a:ea typeface="PT Serif" pitchFamily="34" charset="-122"/>
                <a:cs typeface="PT Serif" pitchFamily="34" charset="-120"/>
              </a:rPr>
              <a:t>: Lưu trữ thông tin về lịch sử bảo trì (ngày tháng, công việc thực hiện) để theo dõi và lên kế hoạch bảo trì tiếp theo.</a:t>
            </a:r>
            <a:endParaRPr lang="en-US" sz="1750" dirty="0"/>
          </a:p>
        </p:txBody>
      </p:sp>
      <p:sp>
        <p:nvSpPr>
          <p:cNvPr id="14" name="Rectangle 13">
            <a:extLst>
              <a:ext uri="{FF2B5EF4-FFF2-40B4-BE49-F238E27FC236}">
                <a16:creationId xmlns:a16="http://schemas.microsoft.com/office/drawing/2014/main" id="{EDF6F49F-3169-775C-BD64-FC513533FB0A}"/>
              </a:ext>
            </a:extLst>
          </p:cNvPr>
          <p:cNvSpPr/>
          <p:nvPr/>
        </p:nvSpPr>
        <p:spPr>
          <a:xfrm>
            <a:off x="3064021" y="2956148"/>
            <a:ext cx="612950" cy="2943809"/>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5BFF8E7-A982-2DDB-6D7E-87C7F09DDEF8}"/>
              </a:ext>
            </a:extLst>
          </p:cNvPr>
          <p:cNvPicPr>
            <a:picLocks noChangeAspect="1"/>
          </p:cNvPicPr>
          <p:nvPr/>
        </p:nvPicPr>
        <p:blipFill>
          <a:blip r:embed="rId5"/>
          <a:stretch>
            <a:fillRect/>
          </a:stretch>
        </p:blipFill>
        <p:spPr>
          <a:xfrm>
            <a:off x="11670139" y="7335297"/>
            <a:ext cx="2888086" cy="89430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3696"/>
          <a:stretch/>
        </p:blipFill>
        <p:spPr>
          <a:xfrm>
            <a:off x="10671215" y="3717700"/>
            <a:ext cx="3174087" cy="2950113"/>
          </a:xfrm>
          <a:prstGeom prst="rect">
            <a:avLst/>
          </a:prstGeom>
        </p:spPr>
      </p:pic>
      <p:sp>
        <p:nvSpPr>
          <p:cNvPr id="3" name="Text 0"/>
          <p:cNvSpPr/>
          <p:nvPr/>
        </p:nvSpPr>
        <p:spPr>
          <a:xfrm>
            <a:off x="1735097" y="530265"/>
            <a:ext cx="4159687" cy="362664"/>
          </a:xfrm>
          <a:prstGeom prst="rect">
            <a:avLst/>
          </a:prstGeom>
          <a:noFill/>
          <a:ln/>
        </p:spPr>
        <p:txBody>
          <a:bodyPr wrap="none" lIns="0" tIns="0" rIns="0" bIns="0" rtlCol="0" anchor="t"/>
          <a:lstStyle/>
          <a:p>
            <a:pPr marL="0" indent="0" algn="ctr">
              <a:lnSpc>
                <a:spcPts val="2850"/>
              </a:lnSpc>
              <a:buNone/>
            </a:pPr>
            <a:r>
              <a:rPr lang="en-US" sz="3200" b="1" kern="0" spc="-69" dirty="0">
                <a:solidFill>
                  <a:srgbClr val="124E73"/>
                </a:solidFill>
                <a:latin typeface="Montserrat Medium" panose="00000600000000000000" pitchFamily="2" charset="0"/>
                <a:ea typeface="MuseoModerno Bold" pitchFamily="34" charset="-122"/>
                <a:cs typeface="MuseoModerno Bold" pitchFamily="34" charset="-120"/>
              </a:rPr>
              <a:t>IV. Quy trình vận hành an toàn</a:t>
            </a:r>
            <a:endParaRPr lang="en-US" sz="3200" dirty="0"/>
          </a:p>
        </p:txBody>
      </p:sp>
      <p:sp>
        <p:nvSpPr>
          <p:cNvPr id="4" name="Text 1"/>
          <p:cNvSpPr/>
          <p:nvPr/>
        </p:nvSpPr>
        <p:spPr>
          <a:xfrm>
            <a:off x="900827" y="1573986"/>
            <a:ext cx="5217914" cy="302181"/>
          </a:xfrm>
          <a:prstGeom prst="rect">
            <a:avLst/>
          </a:prstGeom>
          <a:noFill/>
          <a:ln/>
        </p:spPr>
        <p:txBody>
          <a:bodyPr wrap="none" lIns="0" tIns="0" rIns="0" bIns="0" rtlCol="0" anchor="t"/>
          <a:lstStyle/>
          <a:p>
            <a:pPr marL="0" indent="0">
              <a:lnSpc>
                <a:spcPts val="2350"/>
              </a:lnSpc>
              <a:buNone/>
            </a:pPr>
            <a:r>
              <a:rPr lang="en-US" sz="2400" b="1" kern="0" spc="-57" dirty="0">
                <a:solidFill>
                  <a:srgbClr val="124E73"/>
                </a:solidFill>
                <a:latin typeface="Montserrat Medium" panose="00000600000000000000" pitchFamily="2" charset="0"/>
                <a:ea typeface="MuseoModerno Bold" pitchFamily="34" charset="-122"/>
                <a:cs typeface="MuseoModerno Bold" pitchFamily="34" charset="-120"/>
              </a:rPr>
              <a:t>A. Hướng dẫn từng bước về quy trình vận hành</a:t>
            </a:r>
            <a:endParaRPr lang="en-US" sz="2400" dirty="0"/>
          </a:p>
        </p:txBody>
      </p:sp>
      <p:sp>
        <p:nvSpPr>
          <p:cNvPr id="6" name="Shape 3"/>
          <p:cNvSpPr/>
          <p:nvPr/>
        </p:nvSpPr>
        <p:spPr>
          <a:xfrm>
            <a:off x="955477" y="2361486"/>
            <a:ext cx="22860" cy="5181600"/>
          </a:xfrm>
          <a:prstGeom prst="roundRect">
            <a:avLst>
              <a:gd name="adj" fmla="val 355340"/>
            </a:avLst>
          </a:prstGeom>
          <a:solidFill>
            <a:srgbClr val="B9D0DE"/>
          </a:solidFill>
          <a:ln/>
        </p:spPr>
      </p:sp>
      <p:sp>
        <p:nvSpPr>
          <p:cNvPr id="7" name="Shape 4"/>
          <p:cNvSpPr/>
          <p:nvPr/>
        </p:nvSpPr>
        <p:spPr>
          <a:xfrm>
            <a:off x="749379" y="2689826"/>
            <a:ext cx="435054" cy="435054"/>
          </a:xfrm>
          <a:prstGeom prst="roundRect">
            <a:avLst>
              <a:gd name="adj" fmla="val 18671"/>
            </a:avLst>
          </a:prstGeom>
          <a:solidFill>
            <a:srgbClr val="124E73"/>
          </a:solidFill>
          <a:ln w="7620">
            <a:solidFill>
              <a:srgbClr val="2B678C"/>
            </a:solidFill>
            <a:prstDash val="solid"/>
          </a:ln>
        </p:spPr>
      </p:sp>
      <p:sp>
        <p:nvSpPr>
          <p:cNvPr id="8" name="Text 5"/>
          <p:cNvSpPr/>
          <p:nvPr/>
        </p:nvSpPr>
        <p:spPr>
          <a:xfrm>
            <a:off x="900827" y="2762216"/>
            <a:ext cx="132040" cy="290155"/>
          </a:xfrm>
          <a:prstGeom prst="rect">
            <a:avLst/>
          </a:prstGeom>
          <a:noFill/>
          <a:ln/>
        </p:spPr>
        <p:txBody>
          <a:bodyPr wrap="none" lIns="0" tIns="0" rIns="0" bIns="0" rtlCol="0" anchor="t"/>
          <a:lstStyle/>
          <a:p>
            <a:pPr marL="0" indent="0" algn="ctr">
              <a:lnSpc>
                <a:spcPts val="2250"/>
              </a:lnSpc>
              <a:buNone/>
            </a:pPr>
            <a:r>
              <a:rPr lang="en-US" sz="2250" b="1" kern="0" spc="-69" dirty="0">
                <a:solidFill>
                  <a:srgbClr val="FFFFFF"/>
                </a:solidFill>
                <a:latin typeface="Montserrat Medium" panose="00000600000000000000" pitchFamily="2" charset="0"/>
                <a:ea typeface="MuseoModerno Bold" pitchFamily="34" charset="-122"/>
                <a:cs typeface="MuseoModerno Bold" pitchFamily="34" charset="-120"/>
              </a:rPr>
              <a:t>1</a:t>
            </a:r>
            <a:endParaRPr lang="en-US" sz="2250" dirty="0"/>
          </a:p>
        </p:txBody>
      </p:sp>
      <p:sp>
        <p:nvSpPr>
          <p:cNvPr id="9" name="Text 6"/>
          <p:cNvSpPr/>
          <p:nvPr/>
        </p:nvSpPr>
        <p:spPr>
          <a:xfrm>
            <a:off x="1353622" y="2665656"/>
            <a:ext cx="8942308" cy="618649"/>
          </a:xfrm>
          <a:prstGeom prst="rect">
            <a:avLst/>
          </a:prstGeom>
          <a:noFill/>
          <a:ln/>
        </p:spPr>
        <p:txBody>
          <a:bodyPr wrap="squar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Chuẩn bị</a:t>
            </a:r>
            <a:r>
              <a:rPr lang="en-US" sz="1500" kern="0" spc="-30" dirty="0">
                <a:solidFill>
                  <a:srgbClr val="2B4150"/>
                </a:solidFill>
                <a:latin typeface="PT Serif" pitchFamily="34" charset="0"/>
                <a:ea typeface="PT Serif" pitchFamily="34" charset="-122"/>
                <a:cs typeface="PT Serif" pitchFamily="34" charset="-120"/>
              </a:rPr>
              <a:t>: Đảm bảo người vận hành được đào tạo về an toàn. Kiểm tra máy và môi trường làm việc sạch sẽ, không có vật cản hoặc chất dễ cháy.</a:t>
            </a:r>
            <a:endParaRPr lang="en-US" sz="1500" dirty="0"/>
          </a:p>
        </p:txBody>
      </p:sp>
      <p:sp>
        <p:nvSpPr>
          <p:cNvPr id="10" name="Shape 7"/>
          <p:cNvSpPr/>
          <p:nvPr/>
        </p:nvSpPr>
        <p:spPr>
          <a:xfrm>
            <a:off x="749379" y="3717700"/>
            <a:ext cx="435054" cy="435054"/>
          </a:xfrm>
          <a:prstGeom prst="roundRect">
            <a:avLst>
              <a:gd name="adj" fmla="val 18671"/>
            </a:avLst>
          </a:prstGeom>
          <a:solidFill>
            <a:srgbClr val="124E73"/>
          </a:solidFill>
          <a:ln w="7620">
            <a:solidFill>
              <a:srgbClr val="2B678C"/>
            </a:solidFill>
            <a:prstDash val="solid"/>
          </a:ln>
        </p:spPr>
      </p:sp>
      <p:sp>
        <p:nvSpPr>
          <p:cNvPr id="11" name="Text 8"/>
          <p:cNvSpPr/>
          <p:nvPr/>
        </p:nvSpPr>
        <p:spPr>
          <a:xfrm>
            <a:off x="888802" y="3790090"/>
            <a:ext cx="156091" cy="290155"/>
          </a:xfrm>
          <a:prstGeom prst="rect">
            <a:avLst/>
          </a:prstGeom>
          <a:noFill/>
          <a:ln/>
        </p:spPr>
        <p:txBody>
          <a:bodyPr wrap="none" lIns="0" tIns="0" rIns="0" bIns="0" rtlCol="0" anchor="t"/>
          <a:lstStyle/>
          <a:p>
            <a:pPr marL="0" indent="0" algn="ctr">
              <a:lnSpc>
                <a:spcPts val="2250"/>
              </a:lnSpc>
              <a:buNone/>
            </a:pPr>
            <a:r>
              <a:rPr lang="en-US" sz="2250" b="1" kern="0" spc="-69" dirty="0">
                <a:solidFill>
                  <a:srgbClr val="FFFFFF"/>
                </a:solidFill>
                <a:latin typeface="Montserrat Medium" panose="00000600000000000000" pitchFamily="2" charset="0"/>
                <a:ea typeface="MuseoModerno Bold" pitchFamily="34" charset="-122"/>
                <a:cs typeface="MuseoModerno Bold" pitchFamily="34" charset="-120"/>
              </a:rPr>
              <a:t>2</a:t>
            </a:r>
            <a:endParaRPr lang="en-US" sz="2250" dirty="0"/>
          </a:p>
        </p:txBody>
      </p:sp>
      <p:sp>
        <p:nvSpPr>
          <p:cNvPr id="12" name="Text 9"/>
          <p:cNvSpPr/>
          <p:nvPr/>
        </p:nvSpPr>
        <p:spPr>
          <a:xfrm>
            <a:off x="1353622" y="3819134"/>
            <a:ext cx="8942308" cy="309324"/>
          </a:xfrm>
          <a:prstGeom prst="rect">
            <a:avLst/>
          </a:prstGeom>
          <a:noFill/>
          <a:ln/>
        </p:spPr>
        <p:txBody>
          <a:bodyPr wrap="non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Trang bị bảo hộ</a:t>
            </a:r>
            <a:r>
              <a:rPr lang="en-US" sz="1500" kern="0" spc="-30" dirty="0">
                <a:solidFill>
                  <a:srgbClr val="2B4150"/>
                </a:solidFill>
                <a:latin typeface="PT Serif" pitchFamily="34" charset="0"/>
                <a:ea typeface="PT Serif" pitchFamily="34" charset="-122"/>
                <a:cs typeface="PT Serif" pitchFamily="34" charset="-120"/>
              </a:rPr>
              <a:t>: Đảm bảo người vận hành mặc găng tay, kính bảo hộ, và khẩu trang.</a:t>
            </a:r>
            <a:endParaRPr lang="en-US" sz="1500" dirty="0"/>
          </a:p>
        </p:txBody>
      </p:sp>
      <p:sp>
        <p:nvSpPr>
          <p:cNvPr id="13" name="Shape 10"/>
          <p:cNvSpPr/>
          <p:nvPr/>
        </p:nvSpPr>
        <p:spPr>
          <a:xfrm>
            <a:off x="749379" y="4771282"/>
            <a:ext cx="435054" cy="435054"/>
          </a:xfrm>
          <a:prstGeom prst="roundRect">
            <a:avLst>
              <a:gd name="adj" fmla="val 18671"/>
            </a:avLst>
          </a:prstGeom>
          <a:solidFill>
            <a:srgbClr val="124E73"/>
          </a:solidFill>
          <a:ln w="7620">
            <a:solidFill>
              <a:srgbClr val="2B678C"/>
            </a:solidFill>
            <a:prstDash val="solid"/>
          </a:ln>
        </p:spPr>
      </p:sp>
      <p:sp>
        <p:nvSpPr>
          <p:cNvPr id="14" name="Text 11"/>
          <p:cNvSpPr/>
          <p:nvPr/>
        </p:nvSpPr>
        <p:spPr>
          <a:xfrm>
            <a:off x="888206" y="4843672"/>
            <a:ext cx="157282" cy="290155"/>
          </a:xfrm>
          <a:prstGeom prst="rect">
            <a:avLst/>
          </a:prstGeom>
          <a:noFill/>
          <a:ln/>
        </p:spPr>
        <p:txBody>
          <a:bodyPr wrap="none" lIns="0" tIns="0" rIns="0" bIns="0" rtlCol="0" anchor="t"/>
          <a:lstStyle/>
          <a:p>
            <a:pPr marL="0" indent="0" algn="ctr">
              <a:lnSpc>
                <a:spcPts val="2250"/>
              </a:lnSpc>
              <a:buNone/>
            </a:pPr>
            <a:r>
              <a:rPr lang="en-US" sz="2250" b="1" kern="0" spc="-69" dirty="0">
                <a:solidFill>
                  <a:srgbClr val="FFFFFF"/>
                </a:solidFill>
                <a:latin typeface="Montserrat Medium" panose="00000600000000000000" pitchFamily="2" charset="0"/>
                <a:ea typeface="MuseoModerno Bold" pitchFamily="34" charset="-122"/>
                <a:cs typeface="MuseoModerno Bold" pitchFamily="34" charset="-120"/>
              </a:rPr>
              <a:t>3</a:t>
            </a:r>
            <a:endParaRPr lang="en-US" sz="2250" dirty="0"/>
          </a:p>
        </p:txBody>
      </p:sp>
      <p:sp>
        <p:nvSpPr>
          <p:cNvPr id="15" name="Text 12"/>
          <p:cNvSpPr/>
          <p:nvPr/>
        </p:nvSpPr>
        <p:spPr>
          <a:xfrm>
            <a:off x="1353622" y="4809515"/>
            <a:ext cx="8942308" cy="618649"/>
          </a:xfrm>
          <a:prstGeom prst="rect">
            <a:avLst/>
          </a:prstGeom>
          <a:noFill/>
          <a:ln/>
        </p:spPr>
        <p:txBody>
          <a:bodyPr wrap="squar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Khởi động máy</a:t>
            </a:r>
            <a:r>
              <a:rPr lang="en-US" sz="1500" kern="0" spc="-30" dirty="0">
                <a:solidFill>
                  <a:srgbClr val="2B4150"/>
                </a:solidFill>
                <a:latin typeface="PT Serif" pitchFamily="34" charset="0"/>
                <a:ea typeface="PT Serif" pitchFamily="34" charset="-122"/>
                <a:cs typeface="PT Serif" pitchFamily="34" charset="-120"/>
              </a:rPr>
              <a:t>: Làm theo quy trình của nhà sản xuất, điều chỉnh tốc độ và áp lực in phù hợp với sản phẩm.</a:t>
            </a:r>
            <a:endParaRPr lang="en-US" sz="1500" dirty="0"/>
          </a:p>
        </p:txBody>
      </p:sp>
      <p:sp>
        <p:nvSpPr>
          <p:cNvPr id="16" name="Shape 13"/>
          <p:cNvSpPr/>
          <p:nvPr/>
        </p:nvSpPr>
        <p:spPr>
          <a:xfrm>
            <a:off x="749379" y="5865852"/>
            <a:ext cx="435054" cy="435054"/>
          </a:xfrm>
          <a:prstGeom prst="roundRect">
            <a:avLst>
              <a:gd name="adj" fmla="val 18671"/>
            </a:avLst>
          </a:prstGeom>
          <a:solidFill>
            <a:srgbClr val="124E73"/>
          </a:solidFill>
          <a:ln w="7620">
            <a:solidFill>
              <a:srgbClr val="2B678C"/>
            </a:solidFill>
            <a:prstDash val="solid"/>
          </a:ln>
        </p:spPr>
      </p:sp>
      <p:sp>
        <p:nvSpPr>
          <p:cNvPr id="17" name="Text 14"/>
          <p:cNvSpPr/>
          <p:nvPr/>
        </p:nvSpPr>
        <p:spPr>
          <a:xfrm>
            <a:off x="876300" y="5938242"/>
            <a:ext cx="181094" cy="290155"/>
          </a:xfrm>
          <a:prstGeom prst="rect">
            <a:avLst/>
          </a:prstGeom>
          <a:noFill/>
          <a:ln/>
        </p:spPr>
        <p:txBody>
          <a:bodyPr wrap="none" lIns="0" tIns="0" rIns="0" bIns="0" rtlCol="0" anchor="t"/>
          <a:lstStyle/>
          <a:p>
            <a:pPr marL="0" indent="0" algn="ctr">
              <a:lnSpc>
                <a:spcPts val="2250"/>
              </a:lnSpc>
              <a:buNone/>
            </a:pPr>
            <a:r>
              <a:rPr lang="en-US" sz="2250" b="1" kern="0" spc="-69" dirty="0">
                <a:solidFill>
                  <a:srgbClr val="FFFFFF"/>
                </a:solidFill>
                <a:latin typeface="Montserrat Medium" panose="00000600000000000000" pitchFamily="2" charset="0"/>
                <a:ea typeface="MuseoModerno Bold" pitchFamily="34" charset="-122"/>
                <a:cs typeface="MuseoModerno Bold" pitchFamily="34" charset="-120"/>
              </a:rPr>
              <a:t>4</a:t>
            </a:r>
            <a:endParaRPr lang="en-US" sz="2250" dirty="0"/>
          </a:p>
        </p:txBody>
      </p:sp>
      <p:sp>
        <p:nvSpPr>
          <p:cNvPr id="18" name="Text 15"/>
          <p:cNvSpPr/>
          <p:nvPr/>
        </p:nvSpPr>
        <p:spPr>
          <a:xfrm>
            <a:off x="1353622" y="5982110"/>
            <a:ext cx="8942308" cy="618649"/>
          </a:xfrm>
          <a:prstGeom prst="rect">
            <a:avLst/>
          </a:prstGeom>
          <a:noFill/>
          <a:ln/>
        </p:spPr>
        <p:txBody>
          <a:bodyPr wrap="squar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Giám sát trong quá trình in</a:t>
            </a:r>
            <a:r>
              <a:rPr lang="en-US" sz="1500" kern="0" spc="-30" dirty="0">
                <a:solidFill>
                  <a:srgbClr val="2B4150"/>
                </a:solidFill>
                <a:latin typeface="PT Serif" pitchFamily="34" charset="0"/>
                <a:ea typeface="PT Serif" pitchFamily="34" charset="-122"/>
                <a:cs typeface="PT Serif" pitchFamily="34" charset="-120"/>
              </a:rPr>
              <a:t>: Theo dõi máy để phát hiện kịp thời sự cố, nếu có, dừng máy và khắc phục sự cố.</a:t>
            </a:r>
            <a:endParaRPr lang="en-US" sz="1500" dirty="0"/>
          </a:p>
        </p:txBody>
      </p:sp>
      <p:sp>
        <p:nvSpPr>
          <p:cNvPr id="19" name="Shape 16"/>
          <p:cNvSpPr/>
          <p:nvPr/>
        </p:nvSpPr>
        <p:spPr>
          <a:xfrm>
            <a:off x="749379" y="6943882"/>
            <a:ext cx="435054" cy="435054"/>
          </a:xfrm>
          <a:prstGeom prst="roundRect">
            <a:avLst>
              <a:gd name="adj" fmla="val 18671"/>
            </a:avLst>
          </a:prstGeom>
          <a:solidFill>
            <a:srgbClr val="124E73"/>
          </a:solidFill>
          <a:ln w="7620">
            <a:solidFill>
              <a:srgbClr val="2B678C"/>
            </a:solidFill>
            <a:prstDash val="solid"/>
          </a:ln>
        </p:spPr>
      </p:sp>
      <p:sp>
        <p:nvSpPr>
          <p:cNvPr id="20" name="Text 17"/>
          <p:cNvSpPr/>
          <p:nvPr/>
        </p:nvSpPr>
        <p:spPr>
          <a:xfrm>
            <a:off x="889873" y="7016272"/>
            <a:ext cx="154067" cy="290155"/>
          </a:xfrm>
          <a:prstGeom prst="rect">
            <a:avLst/>
          </a:prstGeom>
          <a:noFill/>
          <a:ln/>
        </p:spPr>
        <p:txBody>
          <a:bodyPr wrap="none" lIns="0" tIns="0" rIns="0" bIns="0" rtlCol="0" anchor="t"/>
          <a:lstStyle/>
          <a:p>
            <a:pPr marL="0" indent="0" algn="ctr">
              <a:lnSpc>
                <a:spcPts val="2250"/>
              </a:lnSpc>
              <a:buNone/>
            </a:pPr>
            <a:r>
              <a:rPr lang="en-US" sz="2250" b="1" kern="0" spc="-69" dirty="0">
                <a:solidFill>
                  <a:srgbClr val="FFFFFF"/>
                </a:solidFill>
                <a:latin typeface="Montserrat Medium" panose="00000600000000000000" pitchFamily="2" charset="0"/>
                <a:ea typeface="MuseoModerno Bold" pitchFamily="34" charset="-122"/>
                <a:cs typeface="MuseoModerno Bold" pitchFamily="34" charset="-120"/>
              </a:rPr>
              <a:t>5</a:t>
            </a:r>
            <a:endParaRPr lang="en-US" sz="2250" dirty="0"/>
          </a:p>
        </p:txBody>
      </p:sp>
      <p:sp>
        <p:nvSpPr>
          <p:cNvPr id="21" name="Text 18"/>
          <p:cNvSpPr/>
          <p:nvPr/>
        </p:nvSpPr>
        <p:spPr>
          <a:xfrm>
            <a:off x="1353622" y="7060141"/>
            <a:ext cx="8942308" cy="309324"/>
          </a:xfrm>
          <a:prstGeom prst="rect">
            <a:avLst/>
          </a:prstGeom>
          <a:noFill/>
          <a:ln/>
        </p:spPr>
        <p:txBody>
          <a:bodyPr wrap="none" lIns="0" tIns="0" rIns="0" bIns="0" rtlCol="0" anchor="t"/>
          <a:lstStyle/>
          <a:p>
            <a:pPr marL="0" indent="0" algn="l">
              <a:lnSpc>
                <a:spcPts val="2400"/>
              </a:lnSpc>
              <a:buNone/>
            </a:pPr>
            <a:r>
              <a:rPr lang="en-US" sz="1500" b="1" kern="0" spc="-30" dirty="0">
                <a:solidFill>
                  <a:srgbClr val="2B4150"/>
                </a:solidFill>
                <a:latin typeface="PT Serif" pitchFamily="34" charset="0"/>
                <a:ea typeface="PT Serif" pitchFamily="34" charset="-122"/>
                <a:cs typeface="PT Serif" pitchFamily="34" charset="-120"/>
              </a:rPr>
              <a:t>Làm sạch sau khi in</a:t>
            </a:r>
            <a:r>
              <a:rPr lang="en-US" sz="1500" kern="0" spc="-30" dirty="0">
                <a:solidFill>
                  <a:srgbClr val="2B4150"/>
                </a:solidFill>
                <a:latin typeface="PT Serif" pitchFamily="34" charset="0"/>
                <a:ea typeface="PT Serif" pitchFamily="34" charset="-122"/>
                <a:cs typeface="PT Serif" pitchFamily="34" charset="-120"/>
              </a:rPr>
              <a:t>: Loại bỏ mực thừa và bụi bẩn, kiểm tra máy để chuẩn bị cho lần vận hành tiếp theo.</a:t>
            </a:r>
            <a:endParaRPr lang="en-US" sz="1500" dirty="0"/>
          </a:p>
        </p:txBody>
      </p:sp>
      <p:pic>
        <p:nvPicPr>
          <p:cNvPr id="22" name="Picture 21">
            <a:extLst>
              <a:ext uri="{FF2B5EF4-FFF2-40B4-BE49-F238E27FC236}">
                <a16:creationId xmlns:a16="http://schemas.microsoft.com/office/drawing/2014/main" id="{F7AD0B7B-424A-EF6A-581C-A73A93FFA2E3}"/>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407" y="3433763"/>
            <a:ext cx="3090386" cy="2589490"/>
          </a:xfrm>
          <a:prstGeom prst="rect">
            <a:avLst/>
          </a:prstGeom>
        </p:spPr>
      </p:pic>
      <p:sp>
        <p:nvSpPr>
          <p:cNvPr id="3" name="Text 0"/>
          <p:cNvSpPr/>
          <p:nvPr/>
        </p:nvSpPr>
        <p:spPr>
          <a:xfrm>
            <a:off x="793790" y="1164788"/>
            <a:ext cx="7221498" cy="354330"/>
          </a:xfrm>
          <a:prstGeom prst="rect">
            <a:avLst/>
          </a:prstGeom>
          <a:noFill/>
          <a:ln/>
        </p:spPr>
        <p:txBody>
          <a:bodyPr wrap="none" lIns="0" tIns="0" rIns="0" bIns="0" rtlCol="0" anchor="t"/>
          <a:lstStyle/>
          <a:p>
            <a:pPr marL="0" indent="0">
              <a:lnSpc>
                <a:spcPts val="2750"/>
              </a:lnSpc>
              <a:buNone/>
            </a:pPr>
            <a:r>
              <a:rPr lang="en-US" sz="2800" b="1" kern="0" spc="-67" dirty="0">
                <a:solidFill>
                  <a:srgbClr val="124E73"/>
                </a:solidFill>
                <a:latin typeface="Montserrat Medium" panose="00000600000000000000" pitchFamily="2" charset="0"/>
                <a:ea typeface="MuseoModerno Bold" pitchFamily="34" charset="-122"/>
                <a:cs typeface="MuseoModerno Bold" pitchFamily="34" charset="-120"/>
              </a:rPr>
              <a:t>B. Các biện pháp xử lý khẩn cấp và cơ chế ứng phó sự cố</a:t>
            </a:r>
            <a:endParaRPr lang="en-US" sz="2800" dirty="0"/>
          </a:p>
        </p:txBody>
      </p:sp>
      <p:sp>
        <p:nvSpPr>
          <p:cNvPr id="4" name="Text 1"/>
          <p:cNvSpPr/>
          <p:nvPr/>
        </p:nvSpPr>
        <p:spPr>
          <a:xfrm>
            <a:off x="793790" y="1774269"/>
            <a:ext cx="93852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1118711" y="2392323"/>
            <a:ext cx="30480" cy="4672370"/>
          </a:xfrm>
          <a:prstGeom prst="roundRect">
            <a:avLst>
              <a:gd name="adj" fmla="val 312558"/>
            </a:avLst>
          </a:prstGeom>
          <a:solidFill>
            <a:srgbClr val="B9D0DE"/>
          </a:solidFill>
          <a:ln/>
        </p:spPr>
      </p:sp>
      <p:sp>
        <p:nvSpPr>
          <p:cNvPr id="6" name="Shape 3"/>
          <p:cNvSpPr/>
          <p:nvPr/>
        </p:nvSpPr>
        <p:spPr>
          <a:xfrm>
            <a:off x="878800" y="2647474"/>
            <a:ext cx="510302" cy="510302"/>
          </a:xfrm>
          <a:prstGeom prst="roundRect">
            <a:avLst>
              <a:gd name="adj" fmla="val 18669"/>
            </a:avLst>
          </a:prstGeom>
          <a:solidFill>
            <a:srgbClr val="124E73"/>
          </a:solidFill>
          <a:ln w="7620">
            <a:solidFill>
              <a:srgbClr val="2B678C"/>
            </a:solidFill>
            <a:prstDash val="solid"/>
          </a:ln>
        </p:spPr>
      </p:sp>
      <p:sp>
        <p:nvSpPr>
          <p:cNvPr id="7" name="Text 4"/>
          <p:cNvSpPr/>
          <p:nvPr/>
        </p:nvSpPr>
        <p:spPr>
          <a:xfrm>
            <a:off x="1056561" y="2732484"/>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8" name="Text 5"/>
          <p:cNvSpPr/>
          <p:nvPr/>
        </p:nvSpPr>
        <p:spPr>
          <a:xfrm>
            <a:off x="1587579" y="2619137"/>
            <a:ext cx="85914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Dừng máy ngay lập tức</a:t>
            </a:r>
            <a:r>
              <a:rPr lang="en-US" sz="1750" kern="0" spc="-36" dirty="0">
                <a:solidFill>
                  <a:srgbClr val="2B4150"/>
                </a:solidFill>
                <a:latin typeface="PT Serif" pitchFamily="34" charset="0"/>
                <a:ea typeface="PT Serif" pitchFamily="34" charset="-122"/>
                <a:cs typeface="PT Serif" pitchFamily="34" charset="-120"/>
              </a:rPr>
              <a:t> khi phát hiện sự cố như rò rỉ mực, chập điện hoặc sự cố cơ khí.</a:t>
            </a:r>
            <a:endParaRPr lang="en-US" sz="1750" dirty="0"/>
          </a:p>
        </p:txBody>
      </p:sp>
      <p:sp>
        <p:nvSpPr>
          <p:cNvPr id="9" name="Shape 6"/>
          <p:cNvSpPr/>
          <p:nvPr/>
        </p:nvSpPr>
        <p:spPr>
          <a:xfrm>
            <a:off x="878800" y="3764518"/>
            <a:ext cx="510302" cy="510302"/>
          </a:xfrm>
          <a:prstGeom prst="roundRect">
            <a:avLst>
              <a:gd name="adj" fmla="val 18669"/>
            </a:avLst>
          </a:prstGeom>
          <a:solidFill>
            <a:srgbClr val="124E73"/>
          </a:solidFill>
          <a:ln w="7620">
            <a:solidFill>
              <a:srgbClr val="2B678C"/>
            </a:solidFill>
            <a:prstDash val="solid"/>
          </a:ln>
        </p:spPr>
      </p:sp>
      <p:sp>
        <p:nvSpPr>
          <p:cNvPr id="10" name="Text 7"/>
          <p:cNvSpPr/>
          <p:nvPr/>
        </p:nvSpPr>
        <p:spPr>
          <a:xfrm>
            <a:off x="1042392" y="3849529"/>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1" name="Text 8"/>
          <p:cNvSpPr/>
          <p:nvPr/>
        </p:nvSpPr>
        <p:spPr>
          <a:xfrm>
            <a:off x="1587579" y="3736182"/>
            <a:ext cx="9174206"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Xác định nguồn gốc sự cố</a:t>
            </a:r>
            <a:r>
              <a:rPr lang="en-US" sz="1750" kern="0" spc="-36" dirty="0">
                <a:solidFill>
                  <a:srgbClr val="2B4150"/>
                </a:solidFill>
                <a:latin typeface="PT Serif" pitchFamily="34" charset="0"/>
                <a:ea typeface="PT Serif" pitchFamily="34" charset="-122"/>
                <a:cs typeface="PT Serif" pitchFamily="34" charset="-120"/>
              </a:rPr>
              <a:t>: Làm sạch mực hoặc gọi kỹ thuật viên can thiệp khi có sự cố về điện.</a:t>
            </a:r>
            <a:endParaRPr lang="en-US" sz="1750" dirty="0"/>
          </a:p>
        </p:txBody>
      </p:sp>
      <p:sp>
        <p:nvSpPr>
          <p:cNvPr id="12" name="Shape 9"/>
          <p:cNvSpPr/>
          <p:nvPr/>
        </p:nvSpPr>
        <p:spPr>
          <a:xfrm>
            <a:off x="878800" y="5097066"/>
            <a:ext cx="510302" cy="510302"/>
          </a:xfrm>
          <a:prstGeom prst="roundRect">
            <a:avLst>
              <a:gd name="adj" fmla="val 18669"/>
            </a:avLst>
          </a:prstGeom>
          <a:solidFill>
            <a:srgbClr val="124E73"/>
          </a:solidFill>
          <a:ln w="7620">
            <a:solidFill>
              <a:srgbClr val="2B678C"/>
            </a:solidFill>
            <a:prstDash val="solid"/>
          </a:ln>
        </p:spPr>
      </p:sp>
      <p:sp>
        <p:nvSpPr>
          <p:cNvPr id="13" name="Text 10"/>
          <p:cNvSpPr/>
          <p:nvPr/>
        </p:nvSpPr>
        <p:spPr>
          <a:xfrm>
            <a:off x="1041678" y="5182076"/>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4" name="Text 11"/>
          <p:cNvSpPr/>
          <p:nvPr/>
        </p:nvSpPr>
        <p:spPr>
          <a:xfrm>
            <a:off x="1587579" y="5068729"/>
            <a:ext cx="85914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Ứng phó cháy nổ</a:t>
            </a:r>
            <a:r>
              <a:rPr lang="en-US" sz="1750" kern="0" spc="-36" dirty="0">
                <a:solidFill>
                  <a:srgbClr val="2B4150"/>
                </a:solidFill>
                <a:latin typeface="PT Serif" pitchFamily="34" charset="0"/>
                <a:ea typeface="PT Serif" pitchFamily="34" charset="-122"/>
                <a:cs typeface="PT Serif" pitchFamily="34" charset="-120"/>
              </a:rPr>
              <a:t>: Rời khỏi khu vực ngay lập tức và báo cho đội ngũ cứu hỏa.</a:t>
            </a:r>
            <a:endParaRPr lang="en-US" sz="1750" dirty="0"/>
          </a:p>
        </p:txBody>
      </p:sp>
      <p:sp>
        <p:nvSpPr>
          <p:cNvPr id="15" name="Shape 12"/>
          <p:cNvSpPr/>
          <p:nvPr/>
        </p:nvSpPr>
        <p:spPr>
          <a:xfrm>
            <a:off x="878800" y="6282215"/>
            <a:ext cx="510302" cy="510302"/>
          </a:xfrm>
          <a:prstGeom prst="roundRect">
            <a:avLst>
              <a:gd name="adj" fmla="val 18669"/>
            </a:avLst>
          </a:prstGeom>
          <a:solidFill>
            <a:srgbClr val="124E73"/>
          </a:solidFill>
          <a:ln w="7620">
            <a:solidFill>
              <a:srgbClr val="2B678C"/>
            </a:solidFill>
            <a:prstDash val="solid"/>
          </a:ln>
        </p:spPr>
      </p:sp>
      <p:sp>
        <p:nvSpPr>
          <p:cNvPr id="16" name="Text 13"/>
          <p:cNvSpPr/>
          <p:nvPr/>
        </p:nvSpPr>
        <p:spPr>
          <a:xfrm>
            <a:off x="1027748" y="6367226"/>
            <a:ext cx="21228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50" dirty="0"/>
          </a:p>
        </p:txBody>
      </p:sp>
      <p:sp>
        <p:nvSpPr>
          <p:cNvPr id="17" name="Text 14"/>
          <p:cNvSpPr/>
          <p:nvPr/>
        </p:nvSpPr>
        <p:spPr>
          <a:xfrm>
            <a:off x="1587579" y="6253878"/>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Tập huấn thường xuyên</a:t>
            </a:r>
            <a:r>
              <a:rPr lang="en-US" sz="1750" kern="0" spc="-36" dirty="0">
                <a:solidFill>
                  <a:srgbClr val="2B4150"/>
                </a:solidFill>
                <a:latin typeface="PT Serif" pitchFamily="34" charset="0"/>
                <a:ea typeface="PT Serif" pitchFamily="34" charset="-122"/>
                <a:cs typeface="PT Serif" pitchFamily="34" charset="-120"/>
              </a:rPr>
              <a:t>: Đảm bảo nhân viên nắm vững quy trình thoát hiểm và biết vị trí thiết bị cứu hộ</a:t>
            </a:r>
            <a:endParaRPr lang="en-US" sz="1750" dirty="0"/>
          </a:p>
        </p:txBody>
      </p:sp>
      <p:pic>
        <p:nvPicPr>
          <p:cNvPr id="18" name="Picture 17">
            <a:extLst>
              <a:ext uri="{FF2B5EF4-FFF2-40B4-BE49-F238E27FC236}">
                <a16:creationId xmlns:a16="http://schemas.microsoft.com/office/drawing/2014/main" id="{7ADF79F1-470D-2BF3-F837-E240BB64775D}"/>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4526"/>
          <a:stretch/>
        </p:blipFill>
        <p:spPr>
          <a:xfrm>
            <a:off x="11256288" y="3411052"/>
            <a:ext cx="3090505" cy="2844818"/>
          </a:xfrm>
          <a:prstGeom prst="rect">
            <a:avLst/>
          </a:prstGeom>
        </p:spPr>
      </p:pic>
      <p:sp>
        <p:nvSpPr>
          <p:cNvPr id="3" name="Text 0"/>
          <p:cNvSpPr/>
          <p:nvPr/>
        </p:nvSpPr>
        <p:spPr>
          <a:xfrm>
            <a:off x="1487049" y="563821"/>
            <a:ext cx="5948720" cy="425291"/>
          </a:xfrm>
          <a:prstGeom prst="rect">
            <a:avLst/>
          </a:prstGeom>
          <a:noFill/>
          <a:ln/>
        </p:spPr>
        <p:txBody>
          <a:bodyPr wrap="none" lIns="0" tIns="0" rIns="0" bIns="0" rtlCol="0" anchor="t"/>
          <a:lstStyle/>
          <a:p>
            <a:pPr marL="0" indent="0" algn="ctr">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V. Đánh giá rủi ro và quản lý mối nguy</a:t>
            </a:r>
            <a:endParaRPr lang="en-US" sz="3200" dirty="0"/>
          </a:p>
        </p:txBody>
      </p:sp>
      <p:sp>
        <p:nvSpPr>
          <p:cNvPr id="4" name="Text 1"/>
          <p:cNvSpPr/>
          <p:nvPr/>
        </p:nvSpPr>
        <p:spPr>
          <a:xfrm>
            <a:off x="793790" y="1624014"/>
            <a:ext cx="6044684" cy="354330"/>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0000600000000000000" pitchFamily="2" charset="0"/>
                <a:ea typeface="MuseoModerno Bold" pitchFamily="34" charset="-122"/>
                <a:cs typeface="MuseoModerno Bold" pitchFamily="34" charset="-120"/>
              </a:rPr>
              <a:t>A. Nhận diện các rủi ro, mối nguy hiểm tiềm ẩn</a:t>
            </a:r>
            <a:endParaRPr lang="en-US" sz="2200" dirty="0"/>
          </a:p>
        </p:txBody>
      </p:sp>
      <p:pic>
        <p:nvPicPr>
          <p:cNvPr id="5" name="Image 1" descr="preencoded.png"/>
          <p:cNvPicPr>
            <a:picLocks noChangeAspect="1"/>
          </p:cNvPicPr>
          <p:nvPr/>
        </p:nvPicPr>
        <p:blipFill>
          <a:blip r:embed="rId4"/>
          <a:stretch>
            <a:fillRect/>
          </a:stretch>
        </p:blipFill>
        <p:spPr>
          <a:xfrm>
            <a:off x="793790" y="2349818"/>
            <a:ext cx="1134070" cy="1398900"/>
          </a:xfrm>
          <a:prstGeom prst="rect">
            <a:avLst/>
          </a:prstGeom>
        </p:spPr>
      </p:pic>
      <p:sp>
        <p:nvSpPr>
          <p:cNvPr id="6" name="Text 2"/>
          <p:cNvSpPr/>
          <p:nvPr/>
        </p:nvSpPr>
        <p:spPr>
          <a:xfrm>
            <a:off x="2268022" y="2558453"/>
            <a:ext cx="791098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Tiếp xúc hóa chất độc hại</a:t>
            </a:r>
            <a:r>
              <a:rPr lang="en-US" sz="1750" kern="0" spc="-36" dirty="0">
                <a:solidFill>
                  <a:srgbClr val="2B4150"/>
                </a:solidFill>
                <a:latin typeface="PT Serif" pitchFamily="34" charset="0"/>
                <a:ea typeface="PT Serif" pitchFamily="34" charset="-122"/>
                <a:cs typeface="PT Serif" pitchFamily="34" charset="-120"/>
              </a:rPr>
              <a:t>: Hít phải hơi độc hoặc tiếp xúc mực in có thể gây dị ứng, ngộ độc hoặc các vấn đề sức khỏe nghiêm trọng.</a:t>
            </a:r>
            <a:endParaRPr lang="en-US" sz="1750" dirty="0"/>
          </a:p>
        </p:txBody>
      </p:sp>
      <p:pic>
        <p:nvPicPr>
          <p:cNvPr id="7" name="Image 2" descr="preencoded.png"/>
          <p:cNvPicPr>
            <a:picLocks noChangeAspect="1"/>
          </p:cNvPicPr>
          <p:nvPr/>
        </p:nvPicPr>
        <p:blipFill>
          <a:blip r:embed="rId5"/>
          <a:stretch>
            <a:fillRect/>
          </a:stretch>
        </p:blipFill>
        <p:spPr>
          <a:xfrm>
            <a:off x="793790" y="3861718"/>
            <a:ext cx="1134070" cy="1398900"/>
          </a:xfrm>
          <a:prstGeom prst="rect">
            <a:avLst/>
          </a:prstGeom>
        </p:spPr>
      </p:pic>
      <p:sp>
        <p:nvSpPr>
          <p:cNvPr id="8" name="Text 3"/>
          <p:cNvSpPr/>
          <p:nvPr/>
        </p:nvSpPr>
        <p:spPr>
          <a:xfrm>
            <a:off x="2268022" y="4107656"/>
            <a:ext cx="791098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Bộ phận chuyển động</a:t>
            </a:r>
            <a:r>
              <a:rPr lang="en-US" sz="1750" kern="0" spc="-36" dirty="0">
                <a:solidFill>
                  <a:srgbClr val="2B4150"/>
                </a:solidFill>
                <a:latin typeface="PT Serif" pitchFamily="34" charset="0"/>
                <a:ea typeface="PT Serif" pitchFamily="34" charset="-122"/>
                <a:cs typeface="PT Serif" pitchFamily="34" charset="-120"/>
              </a:rPr>
              <a:t>: Các bộ phận như băng tải và hệ thống nâng hạ có thể gây chấn thương nếu người lao động không tuân thủ quy định an toàn.</a:t>
            </a:r>
            <a:endParaRPr lang="en-US" sz="1750" dirty="0"/>
          </a:p>
        </p:txBody>
      </p:sp>
      <p:pic>
        <p:nvPicPr>
          <p:cNvPr id="9" name="Image 3" descr="preencoded.png"/>
          <p:cNvPicPr>
            <a:picLocks noChangeAspect="1"/>
          </p:cNvPicPr>
          <p:nvPr/>
        </p:nvPicPr>
        <p:blipFill>
          <a:blip r:embed="rId6"/>
          <a:stretch>
            <a:fillRect/>
          </a:stretch>
        </p:blipFill>
        <p:spPr>
          <a:xfrm>
            <a:off x="793790" y="5336068"/>
            <a:ext cx="1134070" cy="1398900"/>
          </a:xfrm>
          <a:prstGeom prst="rect">
            <a:avLst/>
          </a:prstGeom>
        </p:spPr>
      </p:pic>
      <p:sp>
        <p:nvSpPr>
          <p:cNvPr id="10" name="Text 4"/>
          <p:cNvSpPr/>
          <p:nvPr/>
        </p:nvSpPr>
        <p:spPr>
          <a:xfrm>
            <a:off x="2268022" y="5559265"/>
            <a:ext cx="791098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Môi trường làm việc không an toàn</a:t>
            </a:r>
            <a:r>
              <a:rPr lang="en-US" sz="1750" kern="0" spc="-36" dirty="0">
                <a:solidFill>
                  <a:srgbClr val="2B4150"/>
                </a:solidFill>
                <a:latin typeface="PT Serif" pitchFamily="34" charset="0"/>
                <a:ea typeface="PT Serif" pitchFamily="34" charset="-122"/>
                <a:cs typeface="PT Serif" pitchFamily="34" charset="-120"/>
              </a:rPr>
              <a:t>: Vật cản, ẩm ướt hoặc thiếu ánh sáng trong khu vực làm việc tăng khả năng tai nạn.</a:t>
            </a:r>
            <a:endParaRPr lang="en-US" sz="1750" dirty="0"/>
          </a:p>
        </p:txBody>
      </p:sp>
      <p:pic>
        <p:nvPicPr>
          <p:cNvPr id="11" name="Picture 10">
            <a:extLst>
              <a:ext uri="{FF2B5EF4-FFF2-40B4-BE49-F238E27FC236}">
                <a16:creationId xmlns:a16="http://schemas.microsoft.com/office/drawing/2014/main" id="{2E874B3B-BE04-9F80-FB21-BB2D7658C573}"/>
              </a:ext>
            </a:extLst>
          </p:cNvPr>
          <p:cNvPicPr>
            <a:picLocks noChangeAspect="1"/>
          </p:cNvPicPr>
          <p:nvPr/>
        </p:nvPicPr>
        <p:blipFill>
          <a:blip r:embed="rId7"/>
          <a:stretch>
            <a:fillRect/>
          </a:stretch>
        </p:blipFill>
        <p:spPr>
          <a:xfrm>
            <a:off x="11670139" y="7335297"/>
            <a:ext cx="2888086" cy="89430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677173" y="3526570"/>
            <a:ext cx="2669739" cy="2669739"/>
          </a:xfrm>
          <a:prstGeom prst="rect">
            <a:avLst/>
          </a:prstGeom>
        </p:spPr>
      </p:pic>
      <p:sp>
        <p:nvSpPr>
          <p:cNvPr id="3" name="Text 0"/>
          <p:cNvSpPr/>
          <p:nvPr/>
        </p:nvSpPr>
        <p:spPr>
          <a:xfrm>
            <a:off x="793790" y="1045711"/>
            <a:ext cx="3749993" cy="354330"/>
          </a:xfrm>
          <a:prstGeom prst="rect">
            <a:avLst/>
          </a:prstGeom>
          <a:noFill/>
          <a:ln/>
        </p:spPr>
        <p:txBody>
          <a:bodyPr wrap="none" lIns="0" tIns="0" rIns="0" bIns="0" rtlCol="0" anchor="t"/>
          <a:lstStyle/>
          <a:p>
            <a:pPr marL="0" indent="0">
              <a:lnSpc>
                <a:spcPts val="2750"/>
              </a:lnSpc>
              <a:buNone/>
            </a:pPr>
            <a:r>
              <a:rPr lang="en-US" sz="3200" b="1" kern="0" spc="-67" dirty="0">
                <a:solidFill>
                  <a:srgbClr val="124E73"/>
                </a:solidFill>
                <a:latin typeface="Montserrat Medium" panose="00000600000000000000" pitchFamily="2" charset="0"/>
                <a:ea typeface="MuseoModerno Bold" pitchFamily="34" charset="-122"/>
                <a:cs typeface="MuseoModerno Bold" pitchFamily="34" charset="-120"/>
              </a:rPr>
              <a:t>B. Các chiến lược phòng ngừa</a:t>
            </a:r>
            <a:endParaRPr lang="en-US" sz="3200" dirty="0"/>
          </a:p>
        </p:txBody>
      </p:sp>
      <p:sp>
        <p:nvSpPr>
          <p:cNvPr id="4" name="Text 1"/>
          <p:cNvSpPr/>
          <p:nvPr/>
        </p:nvSpPr>
        <p:spPr>
          <a:xfrm>
            <a:off x="793790" y="2239804"/>
            <a:ext cx="431934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0000600000000000000" pitchFamily="2" charset="0"/>
                <a:ea typeface="MuseoModerno Bold" pitchFamily="34" charset="-122"/>
                <a:cs typeface="MuseoModerno Bold" pitchFamily="34" charset="-120"/>
              </a:rPr>
              <a:t>1. Kiểm tra và bảo dưỡng định kỳ</a:t>
            </a:r>
            <a:endParaRPr lang="en-US" sz="2200" dirty="0"/>
          </a:p>
        </p:txBody>
      </p:sp>
      <p:sp>
        <p:nvSpPr>
          <p:cNvPr id="5" name="Shape 2"/>
          <p:cNvSpPr/>
          <p:nvPr/>
        </p:nvSpPr>
        <p:spPr>
          <a:xfrm>
            <a:off x="793790" y="2934295"/>
            <a:ext cx="10450315" cy="1194673"/>
          </a:xfrm>
          <a:prstGeom prst="roundRect">
            <a:avLst>
              <a:gd name="adj" fmla="val 7974"/>
            </a:avLst>
          </a:prstGeom>
          <a:solidFill>
            <a:srgbClr val="124E73"/>
          </a:solidFill>
          <a:ln w="7620">
            <a:solidFill>
              <a:srgbClr val="2B678C"/>
            </a:solidFill>
            <a:prstDash val="solid"/>
          </a:ln>
        </p:spPr>
        <p:txBody>
          <a:bodyPr/>
          <a:lstStyle/>
          <a:p>
            <a:endParaRPr lang="en-US" dirty="0"/>
          </a:p>
        </p:txBody>
      </p:sp>
      <p:sp>
        <p:nvSpPr>
          <p:cNvPr id="6" name="Text 3"/>
          <p:cNvSpPr/>
          <p:nvPr/>
        </p:nvSpPr>
        <p:spPr>
          <a:xfrm>
            <a:off x="1028224" y="3168729"/>
            <a:ext cx="1002717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tổng quát</a:t>
            </a:r>
            <a:r>
              <a:rPr lang="en-US" sz="1750" kern="0" spc="-36" dirty="0">
                <a:solidFill>
                  <a:srgbClr val="FFFFFF"/>
                </a:solidFill>
                <a:latin typeface="PT Serif" pitchFamily="34" charset="0"/>
                <a:ea typeface="PT Serif" pitchFamily="34" charset="-122"/>
                <a:cs typeface="PT Serif" pitchFamily="34" charset="-120"/>
              </a:rPr>
              <a:t>: Đảm bảo tất cả các bộ phận máy (cơ khí, điện) đều hoạt động bình thường và xử lý </a:t>
            </a:r>
            <a:r>
              <a:rPr lang="en-US" sz="1750" kern="0" spc="-36" dirty="0" err="1">
                <a:solidFill>
                  <a:srgbClr val="FFFFFF"/>
                </a:solidFill>
                <a:latin typeface="PT Serif" pitchFamily="34" charset="0"/>
                <a:ea typeface="PT Serif" pitchFamily="34" charset="-122"/>
                <a:cs typeface="PT Serif" pitchFamily="34" charset="-120"/>
              </a:rPr>
              <a:t>kịp</a:t>
            </a:r>
            <a:r>
              <a:rPr lang="en-US" sz="1750" kern="0" spc="-36" dirty="0">
                <a:solidFill>
                  <a:srgbClr val="FFFFFF"/>
                </a:solidFill>
                <a:latin typeface="PT Serif" pitchFamily="34" charset="0"/>
                <a:ea typeface="PT Serif" pitchFamily="34" charset="-122"/>
                <a:cs typeface="PT Serif" pitchFamily="34" charset="-120"/>
              </a:rPr>
              <a:t> </a:t>
            </a:r>
            <a:r>
              <a:rPr lang="en-US" sz="1750" kern="0" spc="-36" dirty="0" err="1">
                <a:solidFill>
                  <a:srgbClr val="FFFFFF"/>
                </a:solidFill>
                <a:latin typeface="PT Serif" pitchFamily="34" charset="0"/>
                <a:ea typeface="PT Serif" pitchFamily="34" charset="-122"/>
                <a:cs typeface="PT Serif" pitchFamily="34" charset="-120"/>
              </a:rPr>
              <a:t>thời</a:t>
            </a:r>
            <a:r>
              <a:rPr lang="en-US" sz="1750" kern="0" spc="-36" dirty="0">
                <a:solidFill>
                  <a:srgbClr val="FFFFFF"/>
                </a:solidFill>
                <a:latin typeface="PT Serif" pitchFamily="34" charset="0"/>
                <a:ea typeface="PT Serif" pitchFamily="34" charset="-122"/>
                <a:cs typeface="PT Serif" pitchFamily="34" charset="-120"/>
              </a:rPr>
              <a:t> các dấu hiệu bất </a:t>
            </a:r>
            <a:r>
              <a:rPr lang="en-US" sz="1750" kern="0" spc="-36" dirty="0" err="1">
                <a:solidFill>
                  <a:srgbClr val="FFFFFF"/>
                </a:solidFill>
                <a:latin typeface="PT Serif" pitchFamily="34" charset="0"/>
                <a:ea typeface="PT Serif" pitchFamily="34" charset="-122"/>
                <a:cs typeface="PT Serif" pitchFamily="34" charset="-120"/>
              </a:rPr>
              <a:t>thường</a:t>
            </a:r>
            <a:r>
              <a:rPr lang="en-US" sz="1750" kern="0" spc="-36" dirty="0">
                <a:solidFill>
                  <a:srgbClr val="FFFFFF"/>
                </a:solidFill>
                <a:latin typeface="PT Serif" pitchFamily="34" charset="0"/>
                <a:ea typeface="PT Serif" pitchFamily="34" charset="-122"/>
                <a:cs typeface="PT Serif" pitchFamily="34" charset="-120"/>
              </a:rPr>
              <a:t>.</a:t>
            </a:r>
            <a:endParaRPr lang="en-US" sz="1750" dirty="0"/>
          </a:p>
        </p:txBody>
      </p:sp>
      <p:sp>
        <p:nvSpPr>
          <p:cNvPr id="7" name="Shape 4"/>
          <p:cNvSpPr/>
          <p:nvPr/>
        </p:nvSpPr>
        <p:spPr>
          <a:xfrm>
            <a:off x="793790" y="4355783"/>
            <a:ext cx="10450315" cy="2215158"/>
          </a:xfrm>
          <a:prstGeom prst="roundRect">
            <a:avLst>
              <a:gd name="adj" fmla="val 4301"/>
            </a:avLst>
          </a:prstGeom>
          <a:solidFill>
            <a:srgbClr val="124E73"/>
          </a:solidFill>
          <a:ln w="7620">
            <a:solidFill>
              <a:srgbClr val="2B678C"/>
            </a:solidFill>
            <a:prstDash val="solid"/>
          </a:ln>
        </p:spPr>
      </p:sp>
      <p:sp>
        <p:nvSpPr>
          <p:cNvPr id="8" name="Text 5"/>
          <p:cNvSpPr/>
          <p:nvPr/>
        </p:nvSpPr>
        <p:spPr>
          <a:xfrm>
            <a:off x="1028224" y="4590217"/>
            <a:ext cx="11110913" cy="362903"/>
          </a:xfrm>
          <a:prstGeom prst="rect">
            <a:avLst/>
          </a:prstGeom>
          <a:noFill/>
          <a:ln/>
        </p:spPr>
        <p:txBody>
          <a:bodyPr wrap="none" lIns="0" tIns="0" rIns="0" bIns="0" rtlCol="0" anchor="t"/>
          <a:lstStyle/>
          <a:p>
            <a:pPr marL="0" indent="0">
              <a:lnSpc>
                <a:spcPts val="2850"/>
              </a:lnSpc>
              <a:buNone/>
            </a:pPr>
            <a:r>
              <a:rPr lang="en-US" sz="1750" b="1" kern="0" spc="-36" dirty="0">
                <a:solidFill>
                  <a:srgbClr val="FFFFFF"/>
                </a:solidFill>
                <a:latin typeface="PT Serif" pitchFamily="34" charset="0"/>
                <a:ea typeface="PT Serif" pitchFamily="34" charset="-122"/>
                <a:cs typeface="PT Serif" pitchFamily="34" charset="-120"/>
              </a:rPr>
              <a:t>Tiến hành bảo dưỡng</a:t>
            </a:r>
            <a:r>
              <a:rPr lang="en-US" sz="1750" kern="0" spc="-36" dirty="0">
                <a:solidFill>
                  <a:srgbClr val="FFFFFF"/>
                </a:solidFill>
                <a:latin typeface="PT Serif" pitchFamily="34" charset="0"/>
                <a:ea typeface="PT Serif" pitchFamily="34" charset="-122"/>
                <a:cs typeface="PT Serif" pitchFamily="34" charset="-120"/>
              </a:rPr>
              <a:t>: </a:t>
            </a:r>
            <a:endParaRPr lang="en-US" sz="1750" dirty="0"/>
          </a:p>
        </p:txBody>
      </p:sp>
      <p:sp>
        <p:nvSpPr>
          <p:cNvPr id="9" name="Text 6"/>
          <p:cNvSpPr/>
          <p:nvPr/>
        </p:nvSpPr>
        <p:spPr>
          <a:xfrm>
            <a:off x="1028224" y="5089208"/>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Làm sạch máy</a:t>
            </a:r>
            <a:r>
              <a:rPr lang="en-US" sz="1750" kern="0" spc="-36" dirty="0">
                <a:solidFill>
                  <a:srgbClr val="FFFFFF"/>
                </a:solidFill>
                <a:latin typeface="PT Serif" pitchFamily="34" charset="0"/>
                <a:ea typeface="PT Serif" pitchFamily="34" charset="-122"/>
                <a:cs typeface="PT Serif" pitchFamily="34" charset="-120"/>
              </a:rPr>
              <a:t>: Loại bỏ bụi bẩn và mực thừa để duy trì chất lượng in và kéo dài tuổi thọ máy.</a:t>
            </a:r>
            <a:endParaRPr lang="en-US" sz="1750" dirty="0"/>
          </a:p>
        </p:txBody>
      </p:sp>
      <p:sp>
        <p:nvSpPr>
          <p:cNvPr id="10" name="Text 7"/>
          <p:cNvSpPr/>
          <p:nvPr/>
        </p:nvSpPr>
        <p:spPr>
          <a:xfrm>
            <a:off x="1028224" y="5531406"/>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Bôi trơn định kỳ</a:t>
            </a:r>
            <a:r>
              <a:rPr lang="en-US" sz="1750" kern="0" spc="-36" dirty="0">
                <a:solidFill>
                  <a:srgbClr val="FFFFFF"/>
                </a:solidFill>
                <a:latin typeface="PT Serif" pitchFamily="34" charset="0"/>
                <a:ea typeface="PT Serif" pitchFamily="34" charset="-122"/>
                <a:cs typeface="PT Serif" pitchFamily="34" charset="-120"/>
              </a:rPr>
              <a:t>: Các bộ phận chuyển động cần bôi trơn để giảm ma sát và ngăn ngừa mài mòn.</a:t>
            </a:r>
            <a:endParaRPr lang="en-US" sz="1750" dirty="0"/>
          </a:p>
        </p:txBody>
      </p:sp>
      <p:sp>
        <p:nvSpPr>
          <p:cNvPr id="11" name="Text 8"/>
          <p:cNvSpPr/>
          <p:nvPr/>
        </p:nvSpPr>
        <p:spPr>
          <a:xfrm>
            <a:off x="1028224" y="5973604"/>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Ghi chép bảo trì</a:t>
            </a:r>
            <a:r>
              <a:rPr lang="en-US" sz="1750" kern="0" spc="-36" dirty="0">
                <a:solidFill>
                  <a:srgbClr val="FFFFFF"/>
                </a:solidFill>
                <a:latin typeface="PT Serif" pitchFamily="34" charset="0"/>
                <a:ea typeface="PT Serif" pitchFamily="34" charset="-122"/>
                <a:cs typeface="PT Serif" pitchFamily="34" charset="-120"/>
              </a:rPr>
              <a:t>: Lưu trữ thông tin bảo trì để theo dõi lịch sử và lập kế hoạch bảo trì trong tương lai.</a:t>
            </a:r>
            <a:endParaRPr lang="en-US" sz="1750" dirty="0"/>
          </a:p>
        </p:txBody>
      </p:sp>
      <p:pic>
        <p:nvPicPr>
          <p:cNvPr id="12" name="Picture 11">
            <a:extLst>
              <a:ext uri="{FF2B5EF4-FFF2-40B4-BE49-F238E27FC236}">
                <a16:creationId xmlns:a16="http://schemas.microsoft.com/office/drawing/2014/main" id="{D371E97F-31F8-0BB8-1AAA-F1221EF23EBD}"/>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113099" y="3513243"/>
            <a:ext cx="3145512" cy="3040261"/>
          </a:xfrm>
          <a:prstGeom prst="rect">
            <a:avLst/>
          </a:prstGeom>
        </p:spPr>
      </p:pic>
      <p:sp>
        <p:nvSpPr>
          <p:cNvPr id="3" name="Text 0"/>
          <p:cNvSpPr/>
          <p:nvPr/>
        </p:nvSpPr>
        <p:spPr>
          <a:xfrm>
            <a:off x="3217975" y="816223"/>
            <a:ext cx="4874181" cy="319921"/>
          </a:xfrm>
          <a:prstGeom prst="rect">
            <a:avLst/>
          </a:prstGeom>
          <a:noFill/>
          <a:ln/>
        </p:spPr>
        <p:txBody>
          <a:bodyPr wrap="none" lIns="0" tIns="0" rIns="0" bIns="0" rtlCol="0" anchor="t"/>
          <a:lstStyle/>
          <a:p>
            <a:pPr marL="0" indent="0" algn="ctr">
              <a:lnSpc>
                <a:spcPts val="2500"/>
              </a:lnSpc>
              <a:buNone/>
            </a:pPr>
            <a:r>
              <a:rPr lang="en-US" sz="2800" b="1" kern="0" spc="-60" dirty="0">
                <a:solidFill>
                  <a:srgbClr val="124E73"/>
                </a:solidFill>
                <a:latin typeface="Montserrat Medium" panose="00000600000000000000" pitchFamily="2" charset="0"/>
                <a:ea typeface="MuseoModerno Bold" pitchFamily="34" charset="-122"/>
                <a:cs typeface="MuseoModerno Bold" pitchFamily="34" charset="-120"/>
              </a:rPr>
              <a:t>2. Tuân thủ các quy định an toàn lao động</a:t>
            </a:r>
            <a:endParaRPr lang="en-US" sz="2800" dirty="0"/>
          </a:p>
        </p:txBody>
      </p:sp>
      <p:pic>
        <p:nvPicPr>
          <p:cNvPr id="4" name="Image 1" descr="preencoded.png"/>
          <p:cNvPicPr>
            <a:picLocks noChangeAspect="1"/>
          </p:cNvPicPr>
          <p:nvPr/>
        </p:nvPicPr>
        <p:blipFill>
          <a:blip r:embed="rId4"/>
          <a:stretch>
            <a:fillRect/>
          </a:stretch>
        </p:blipFill>
        <p:spPr>
          <a:xfrm>
            <a:off x="716875" y="2232690"/>
            <a:ext cx="1024057" cy="1345241"/>
          </a:xfrm>
          <a:prstGeom prst="rect">
            <a:avLst/>
          </a:prstGeom>
        </p:spPr>
      </p:pic>
      <p:sp>
        <p:nvSpPr>
          <p:cNvPr id="5" name="Text 1"/>
          <p:cNvSpPr/>
          <p:nvPr/>
        </p:nvSpPr>
        <p:spPr>
          <a:xfrm>
            <a:off x="2048113" y="2323421"/>
            <a:ext cx="4250189"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Đào tạo về quy trình an toàn</a:t>
            </a:r>
            <a:endParaRPr lang="en-US" sz="2000" dirty="0"/>
          </a:p>
        </p:txBody>
      </p:sp>
      <p:sp>
        <p:nvSpPr>
          <p:cNvPr id="6" name="Text 2"/>
          <p:cNvSpPr/>
          <p:nvPr/>
        </p:nvSpPr>
        <p:spPr>
          <a:xfrm>
            <a:off x="2048113" y="2663138"/>
            <a:ext cx="10271166" cy="655320"/>
          </a:xfrm>
          <a:prstGeom prst="rect">
            <a:avLst/>
          </a:prstGeom>
          <a:noFill/>
          <a:ln/>
        </p:spPr>
        <p:txBody>
          <a:bodyPr wrap="squar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Mọi nhân viên phải được đào tạo về quy trình sử dụng máy, nhận diện rủi ro và thực hành các biện pháp an toàn.</a:t>
            </a:r>
            <a:endParaRPr lang="en-US" sz="1600" dirty="0"/>
          </a:p>
        </p:txBody>
      </p:sp>
      <p:pic>
        <p:nvPicPr>
          <p:cNvPr id="7" name="Image 2" descr="preencoded.png"/>
          <p:cNvPicPr>
            <a:picLocks noChangeAspect="1"/>
          </p:cNvPicPr>
          <p:nvPr/>
        </p:nvPicPr>
        <p:blipFill>
          <a:blip r:embed="rId5"/>
          <a:stretch>
            <a:fillRect/>
          </a:stretch>
        </p:blipFill>
        <p:spPr>
          <a:xfrm>
            <a:off x="716875" y="3603307"/>
            <a:ext cx="1024057" cy="1345241"/>
          </a:xfrm>
          <a:prstGeom prst="rect">
            <a:avLst/>
          </a:prstGeom>
        </p:spPr>
      </p:pic>
      <p:sp>
        <p:nvSpPr>
          <p:cNvPr id="8" name="Text 3"/>
          <p:cNvSpPr/>
          <p:nvPr/>
        </p:nvSpPr>
        <p:spPr>
          <a:xfrm>
            <a:off x="2022627" y="3865347"/>
            <a:ext cx="2803803"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Trang bị bảo hộ cá nhân</a:t>
            </a:r>
            <a:endParaRPr lang="en-US" sz="2000" dirty="0"/>
          </a:p>
        </p:txBody>
      </p:sp>
      <p:sp>
        <p:nvSpPr>
          <p:cNvPr id="9" name="Text 4"/>
          <p:cNvSpPr/>
          <p:nvPr/>
        </p:nvSpPr>
        <p:spPr>
          <a:xfrm>
            <a:off x="2022627" y="4205065"/>
            <a:ext cx="8207812" cy="327660"/>
          </a:xfrm>
          <a:prstGeom prst="rect">
            <a:avLst/>
          </a:prstGeom>
          <a:noFill/>
          <a:ln/>
        </p:spPr>
        <p:txBody>
          <a:bodyPr wrap="non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Cung cấp đầy đủ thiết bị bảo hộ như găng tay, kính bảo hộ, khẩu trang bảo vệ người lao động.</a:t>
            </a:r>
            <a:endParaRPr lang="en-US" sz="1600" dirty="0"/>
          </a:p>
        </p:txBody>
      </p:sp>
      <p:pic>
        <p:nvPicPr>
          <p:cNvPr id="10" name="Image 3" descr="preencoded.png"/>
          <p:cNvPicPr>
            <a:picLocks noChangeAspect="1"/>
          </p:cNvPicPr>
          <p:nvPr/>
        </p:nvPicPr>
        <p:blipFill>
          <a:blip r:embed="rId6"/>
          <a:stretch>
            <a:fillRect/>
          </a:stretch>
        </p:blipFill>
        <p:spPr>
          <a:xfrm>
            <a:off x="716875" y="4962845"/>
            <a:ext cx="1024057" cy="1345241"/>
          </a:xfrm>
          <a:prstGeom prst="rect">
            <a:avLst/>
          </a:prstGeom>
        </p:spPr>
      </p:pic>
      <p:sp>
        <p:nvSpPr>
          <p:cNvPr id="11" name="Text 5"/>
          <p:cNvSpPr/>
          <p:nvPr/>
        </p:nvSpPr>
        <p:spPr>
          <a:xfrm>
            <a:off x="2048112" y="5033374"/>
            <a:ext cx="3125595"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Kiểm </a:t>
            </a:r>
            <a:r>
              <a:rPr lang="en-US" sz="2000" b="1" kern="0" spc="-60" dirty="0" err="1">
                <a:solidFill>
                  <a:srgbClr val="2B4150"/>
                </a:solidFill>
                <a:latin typeface="Montserrat Medium" panose="00000600000000000000" pitchFamily="2" charset="0"/>
                <a:ea typeface="MuseoModerno Bold" pitchFamily="34" charset="-122"/>
                <a:cs typeface="MuseoModerno Bold" pitchFamily="34" charset="-120"/>
              </a:rPr>
              <a:t>tra</a:t>
            </a: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 </a:t>
            </a:r>
            <a:r>
              <a:rPr lang="en-US" sz="2000" b="1" kern="0" spc="-60" dirty="0" err="1">
                <a:solidFill>
                  <a:srgbClr val="2B4150"/>
                </a:solidFill>
                <a:latin typeface="Montserrat Medium" panose="00000600000000000000" pitchFamily="2" charset="0"/>
                <a:ea typeface="MuseoModerno Bold" pitchFamily="34" charset="-122"/>
                <a:cs typeface="MuseoModerno Bold" pitchFamily="34" charset="-120"/>
              </a:rPr>
              <a:t>định</a:t>
            </a: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 kỳ</a:t>
            </a:r>
            <a:endParaRPr lang="en-US" sz="2000" dirty="0"/>
          </a:p>
        </p:txBody>
      </p:sp>
      <p:sp>
        <p:nvSpPr>
          <p:cNvPr id="12" name="Text 6"/>
          <p:cNvSpPr/>
          <p:nvPr/>
        </p:nvSpPr>
        <p:spPr>
          <a:xfrm>
            <a:off x="2048112" y="5373092"/>
            <a:ext cx="10019957" cy="655320"/>
          </a:xfrm>
          <a:prstGeom prst="rect">
            <a:avLst/>
          </a:prstGeom>
          <a:noFill/>
          <a:ln/>
        </p:spPr>
        <p:txBody>
          <a:bodyPr wrap="square" lIns="0" tIns="0" rIns="0" bIns="0" rtlCol="0" anchor="t"/>
          <a:lstStyle/>
          <a:p>
            <a:pPr marL="0" indent="0" algn="l">
              <a:lnSpc>
                <a:spcPts val="2550"/>
              </a:lnSpc>
              <a:buNone/>
            </a:pPr>
            <a:r>
              <a:rPr lang="en-US" sz="1600" kern="0" spc="-32" dirty="0" err="1">
                <a:solidFill>
                  <a:srgbClr val="2B4150"/>
                </a:solidFill>
                <a:latin typeface="PT Serif" pitchFamily="34" charset="0"/>
                <a:ea typeface="PT Serif" pitchFamily="34" charset="-122"/>
                <a:cs typeface="PT Serif" pitchFamily="34" charset="-120"/>
              </a:rPr>
              <a:t>Cần</a:t>
            </a:r>
            <a:r>
              <a:rPr lang="en-US" sz="1600" kern="0" spc="-32" dirty="0">
                <a:solidFill>
                  <a:srgbClr val="2B4150"/>
                </a:solidFill>
                <a:latin typeface="PT Serif" pitchFamily="34" charset="0"/>
                <a:ea typeface="PT Serif" pitchFamily="34" charset="-122"/>
                <a:cs typeface="PT Serif" pitchFamily="34" charset="-120"/>
              </a:rPr>
              <a:t> </a:t>
            </a:r>
            <a:r>
              <a:rPr lang="en-US" sz="1600" kern="0" spc="-32" dirty="0" err="1">
                <a:solidFill>
                  <a:srgbClr val="2B4150"/>
                </a:solidFill>
                <a:latin typeface="PT Serif" pitchFamily="34" charset="0"/>
                <a:ea typeface="PT Serif" pitchFamily="34" charset="-122"/>
                <a:cs typeface="PT Serif" pitchFamily="34" charset="-120"/>
              </a:rPr>
              <a:t>thực</a:t>
            </a:r>
            <a:r>
              <a:rPr lang="en-US" sz="1600" kern="0" spc="-32" dirty="0">
                <a:solidFill>
                  <a:srgbClr val="2B4150"/>
                </a:solidFill>
                <a:latin typeface="PT Serif" pitchFamily="34" charset="0"/>
                <a:ea typeface="PT Serif" pitchFamily="34" charset="-122"/>
                <a:cs typeface="PT Serif" pitchFamily="34" charset="-120"/>
              </a:rPr>
              <a:t> hiện kiểm tra và đánh giá môi trường làm việc để bảo đảm tuân thủ các tiêu chuẩn an toàn.</a:t>
            </a:r>
            <a:endParaRPr lang="en-US" sz="1600" dirty="0"/>
          </a:p>
        </p:txBody>
      </p:sp>
      <p:pic>
        <p:nvPicPr>
          <p:cNvPr id="13" name="Image 4" descr="preencoded.png"/>
          <p:cNvPicPr>
            <a:picLocks noChangeAspect="1"/>
          </p:cNvPicPr>
          <p:nvPr/>
        </p:nvPicPr>
        <p:blipFill>
          <a:blip r:embed="rId7"/>
          <a:stretch>
            <a:fillRect/>
          </a:stretch>
        </p:blipFill>
        <p:spPr>
          <a:xfrm>
            <a:off x="716875" y="6322383"/>
            <a:ext cx="1024057" cy="1345241"/>
          </a:xfrm>
          <a:prstGeom prst="rect">
            <a:avLst/>
          </a:prstGeom>
        </p:spPr>
      </p:pic>
      <p:sp>
        <p:nvSpPr>
          <p:cNvPr id="14" name="Text 7"/>
          <p:cNvSpPr/>
          <p:nvPr/>
        </p:nvSpPr>
        <p:spPr>
          <a:xfrm>
            <a:off x="2022627" y="6661134"/>
            <a:ext cx="3361134"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Không gian làm việc an toàn</a:t>
            </a:r>
            <a:endParaRPr lang="en-US" sz="2000" dirty="0"/>
          </a:p>
        </p:txBody>
      </p:sp>
      <p:sp>
        <p:nvSpPr>
          <p:cNvPr id="15" name="Text 8"/>
          <p:cNvSpPr/>
          <p:nvPr/>
        </p:nvSpPr>
        <p:spPr>
          <a:xfrm>
            <a:off x="2022627" y="7000852"/>
            <a:ext cx="8207812" cy="327660"/>
          </a:xfrm>
          <a:prstGeom prst="rect">
            <a:avLst/>
          </a:prstGeom>
          <a:noFill/>
          <a:ln/>
        </p:spPr>
        <p:txBody>
          <a:bodyPr wrap="non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Duy trì khu vực làm việc gọn gàng, thông thoáng, không có vật cản nguy hiểm.</a:t>
            </a:r>
            <a:endParaRPr lang="en-US" sz="1600" dirty="0"/>
          </a:p>
        </p:txBody>
      </p:sp>
      <p:pic>
        <p:nvPicPr>
          <p:cNvPr id="16" name="Picture 15">
            <a:extLst>
              <a:ext uri="{FF2B5EF4-FFF2-40B4-BE49-F238E27FC236}">
                <a16:creationId xmlns:a16="http://schemas.microsoft.com/office/drawing/2014/main" id="{9128AC5B-8DD1-4265-6BE4-79F7FB928CF3}"/>
              </a:ext>
            </a:extLst>
          </p:cNvPr>
          <p:cNvPicPr>
            <a:picLocks noChangeAspect="1"/>
          </p:cNvPicPr>
          <p:nvPr/>
        </p:nvPicPr>
        <p:blipFill>
          <a:blip r:embed="rId8"/>
          <a:stretch>
            <a:fillRect/>
          </a:stretch>
        </p:blipFill>
        <p:spPr>
          <a:xfrm>
            <a:off x="11670139" y="7335297"/>
            <a:ext cx="2888086" cy="89430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84450" y="3057912"/>
            <a:ext cx="2555171" cy="2555171"/>
          </a:xfrm>
          <a:prstGeom prst="rect">
            <a:avLst/>
          </a:prstGeom>
        </p:spPr>
      </p:pic>
      <p:sp>
        <p:nvSpPr>
          <p:cNvPr id="3" name="Text 0"/>
          <p:cNvSpPr/>
          <p:nvPr/>
        </p:nvSpPr>
        <p:spPr>
          <a:xfrm>
            <a:off x="4451390" y="983337"/>
            <a:ext cx="4942999" cy="354330"/>
          </a:xfrm>
          <a:prstGeom prst="rect">
            <a:avLst/>
          </a:prstGeom>
          <a:noFill/>
          <a:ln/>
        </p:spPr>
        <p:txBody>
          <a:bodyPr wrap="none" lIns="0" tIns="0" rIns="0" bIns="0" rtlCol="0" anchor="t"/>
          <a:lstStyle/>
          <a:p>
            <a:pPr marL="0" indent="0">
              <a:lnSpc>
                <a:spcPts val="2750"/>
              </a:lnSpc>
              <a:buNone/>
            </a:pPr>
            <a:r>
              <a:rPr lang="en-US" sz="2800" b="1" kern="0" spc="-67" dirty="0">
                <a:solidFill>
                  <a:srgbClr val="124E73"/>
                </a:solidFill>
                <a:latin typeface="Montserrat Medium" panose="00000600000000000000" pitchFamily="2" charset="0"/>
                <a:ea typeface="MuseoModerno Bold" pitchFamily="34" charset="-122"/>
                <a:cs typeface="MuseoModerno Bold" pitchFamily="34" charset="-120"/>
              </a:rPr>
              <a:t>3. Xác định và đánh dấu vùng an toàn</a:t>
            </a:r>
            <a:endParaRPr lang="en-US" sz="2800" dirty="0"/>
          </a:p>
        </p:txBody>
      </p:sp>
      <p:sp>
        <p:nvSpPr>
          <p:cNvPr id="4" name="Text 1"/>
          <p:cNvSpPr/>
          <p:nvPr/>
        </p:nvSpPr>
        <p:spPr>
          <a:xfrm>
            <a:off x="4451390" y="1592818"/>
            <a:ext cx="93852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4307443" y="2324219"/>
            <a:ext cx="30480" cy="5035272"/>
          </a:xfrm>
          <a:prstGeom prst="roundRect">
            <a:avLst>
              <a:gd name="adj" fmla="val 312558"/>
            </a:avLst>
          </a:prstGeom>
          <a:solidFill>
            <a:srgbClr val="B9D0DE"/>
          </a:solidFill>
          <a:ln/>
        </p:spPr>
      </p:sp>
      <p:sp>
        <p:nvSpPr>
          <p:cNvPr id="6" name="Shape 3"/>
          <p:cNvSpPr/>
          <p:nvPr/>
        </p:nvSpPr>
        <p:spPr>
          <a:xfrm>
            <a:off x="4067532" y="2579370"/>
            <a:ext cx="510302" cy="510302"/>
          </a:xfrm>
          <a:prstGeom prst="roundRect">
            <a:avLst>
              <a:gd name="adj" fmla="val 18669"/>
            </a:avLst>
          </a:prstGeom>
          <a:solidFill>
            <a:srgbClr val="124E73"/>
          </a:solidFill>
          <a:ln w="7620">
            <a:solidFill>
              <a:srgbClr val="2B678C"/>
            </a:solidFill>
            <a:prstDash val="solid"/>
          </a:ln>
        </p:spPr>
      </p:sp>
      <p:sp>
        <p:nvSpPr>
          <p:cNvPr id="7" name="Text 4"/>
          <p:cNvSpPr/>
          <p:nvPr/>
        </p:nvSpPr>
        <p:spPr>
          <a:xfrm>
            <a:off x="4245293" y="2664380"/>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8" name="Text 5"/>
          <p:cNvSpPr/>
          <p:nvPr/>
        </p:nvSpPr>
        <p:spPr>
          <a:xfrm>
            <a:off x="4776311" y="2551033"/>
            <a:ext cx="985408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Đánh giá rủi ro</a:t>
            </a:r>
            <a:r>
              <a:rPr lang="en-US" sz="1750" kern="0" spc="-36" dirty="0">
                <a:solidFill>
                  <a:srgbClr val="2B4150"/>
                </a:solidFill>
                <a:latin typeface="PT Serif" pitchFamily="34" charset="0"/>
                <a:ea typeface="PT Serif" pitchFamily="34" charset="-122"/>
                <a:cs typeface="PT Serif" pitchFamily="34" charset="-120"/>
              </a:rPr>
              <a:t>: Xác định các khu vực nguy hiểm như trục cuốn, băng tải, và bộ phận chuyển động.</a:t>
            </a:r>
            <a:endParaRPr lang="en-US" sz="1750" dirty="0"/>
          </a:p>
        </p:txBody>
      </p:sp>
      <p:sp>
        <p:nvSpPr>
          <p:cNvPr id="9" name="Shape 6"/>
          <p:cNvSpPr/>
          <p:nvPr/>
        </p:nvSpPr>
        <p:spPr>
          <a:xfrm>
            <a:off x="4067532" y="3780662"/>
            <a:ext cx="510302" cy="510302"/>
          </a:xfrm>
          <a:prstGeom prst="roundRect">
            <a:avLst>
              <a:gd name="adj" fmla="val 18669"/>
            </a:avLst>
          </a:prstGeom>
          <a:solidFill>
            <a:srgbClr val="124E73"/>
          </a:solidFill>
          <a:ln w="7620">
            <a:solidFill>
              <a:srgbClr val="2B678C"/>
            </a:solidFill>
            <a:prstDash val="solid"/>
          </a:ln>
        </p:spPr>
      </p:sp>
      <p:sp>
        <p:nvSpPr>
          <p:cNvPr id="10" name="Text 7"/>
          <p:cNvSpPr/>
          <p:nvPr/>
        </p:nvSpPr>
        <p:spPr>
          <a:xfrm>
            <a:off x="4231124" y="3865672"/>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1" name="Text 8"/>
          <p:cNvSpPr/>
          <p:nvPr/>
        </p:nvSpPr>
        <p:spPr>
          <a:xfrm>
            <a:off x="4776311" y="3752325"/>
            <a:ext cx="9854089"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Đánh dấu rõ ràng</a:t>
            </a:r>
            <a:r>
              <a:rPr lang="en-US" sz="1750" kern="0" spc="-36" dirty="0">
                <a:solidFill>
                  <a:srgbClr val="2B4150"/>
                </a:solidFill>
                <a:latin typeface="PT Serif" pitchFamily="34" charset="0"/>
                <a:ea typeface="PT Serif" pitchFamily="34" charset="-122"/>
                <a:cs typeface="PT Serif" pitchFamily="34" charset="-120"/>
              </a:rPr>
              <a:t>: Sử dụng biển báo và vạch sơn để đánh dấu vùng an toàn.</a:t>
            </a:r>
            <a:endParaRPr lang="en-US" sz="1750" dirty="0"/>
          </a:p>
        </p:txBody>
      </p:sp>
      <p:sp>
        <p:nvSpPr>
          <p:cNvPr id="12" name="Shape 9"/>
          <p:cNvSpPr/>
          <p:nvPr/>
        </p:nvSpPr>
        <p:spPr>
          <a:xfrm>
            <a:off x="4067532" y="5028961"/>
            <a:ext cx="510302" cy="510302"/>
          </a:xfrm>
          <a:prstGeom prst="roundRect">
            <a:avLst>
              <a:gd name="adj" fmla="val 18669"/>
            </a:avLst>
          </a:prstGeom>
          <a:solidFill>
            <a:srgbClr val="124E73"/>
          </a:solidFill>
          <a:ln w="7620">
            <a:solidFill>
              <a:srgbClr val="2B678C"/>
            </a:solidFill>
            <a:prstDash val="solid"/>
          </a:ln>
        </p:spPr>
      </p:sp>
      <p:sp>
        <p:nvSpPr>
          <p:cNvPr id="13" name="Text 10"/>
          <p:cNvSpPr/>
          <p:nvPr/>
        </p:nvSpPr>
        <p:spPr>
          <a:xfrm>
            <a:off x="4230410" y="5113972"/>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4" name="Text 11"/>
          <p:cNvSpPr/>
          <p:nvPr/>
        </p:nvSpPr>
        <p:spPr>
          <a:xfrm>
            <a:off x="4776311" y="5000625"/>
            <a:ext cx="985408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Giữ khu vực sạch sẽ</a:t>
            </a:r>
            <a:r>
              <a:rPr lang="en-US" sz="1750" kern="0" spc="-36" dirty="0">
                <a:solidFill>
                  <a:srgbClr val="2B4150"/>
                </a:solidFill>
                <a:latin typeface="PT Serif" pitchFamily="34" charset="0"/>
                <a:ea typeface="PT Serif" pitchFamily="34" charset="-122"/>
                <a:cs typeface="PT Serif" pitchFamily="34" charset="-120"/>
              </a:rPr>
              <a:t>: Đảm bảo không có vật cản xung quanh máy, tạo không gian di chuyển an toàn.</a:t>
            </a:r>
            <a:endParaRPr lang="en-US" sz="1750" dirty="0"/>
          </a:p>
        </p:txBody>
      </p:sp>
      <p:sp>
        <p:nvSpPr>
          <p:cNvPr id="15" name="Shape 12"/>
          <p:cNvSpPr/>
          <p:nvPr/>
        </p:nvSpPr>
        <p:spPr>
          <a:xfrm>
            <a:off x="4067532" y="6320422"/>
            <a:ext cx="510302" cy="510302"/>
          </a:xfrm>
          <a:prstGeom prst="roundRect">
            <a:avLst>
              <a:gd name="adj" fmla="val 18669"/>
            </a:avLst>
          </a:prstGeom>
          <a:solidFill>
            <a:srgbClr val="124E73"/>
          </a:solidFill>
          <a:ln w="7620">
            <a:solidFill>
              <a:srgbClr val="2B678C"/>
            </a:solidFill>
            <a:prstDash val="solid"/>
          </a:ln>
        </p:spPr>
      </p:sp>
      <p:sp>
        <p:nvSpPr>
          <p:cNvPr id="16" name="Text 13"/>
          <p:cNvSpPr/>
          <p:nvPr/>
        </p:nvSpPr>
        <p:spPr>
          <a:xfrm>
            <a:off x="4216480" y="6405432"/>
            <a:ext cx="21228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50" dirty="0"/>
          </a:p>
        </p:txBody>
      </p:sp>
      <p:sp>
        <p:nvSpPr>
          <p:cNvPr id="17" name="Text 14"/>
          <p:cNvSpPr/>
          <p:nvPr/>
        </p:nvSpPr>
        <p:spPr>
          <a:xfrm>
            <a:off x="4776311" y="6292085"/>
            <a:ext cx="985408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Đào tạo nhân viên</a:t>
            </a:r>
            <a:r>
              <a:rPr lang="en-US" sz="1750" kern="0" spc="-36" dirty="0">
                <a:solidFill>
                  <a:srgbClr val="2B4150"/>
                </a:solidFill>
                <a:latin typeface="PT Serif" pitchFamily="34" charset="0"/>
                <a:ea typeface="PT Serif" pitchFamily="34" charset="-122"/>
                <a:cs typeface="PT Serif" pitchFamily="34" charset="-120"/>
              </a:rPr>
              <a:t>: Huấn luyện nhân viên về các dấu hiệu an toàn và cách làm việc an toàn.</a:t>
            </a:r>
            <a:endParaRPr lang="en-US" sz="1750" dirty="0"/>
          </a:p>
        </p:txBody>
      </p:sp>
      <p:pic>
        <p:nvPicPr>
          <p:cNvPr id="18" name="Picture 17">
            <a:extLst>
              <a:ext uri="{FF2B5EF4-FFF2-40B4-BE49-F238E27FC236}">
                <a16:creationId xmlns:a16="http://schemas.microsoft.com/office/drawing/2014/main" id="{DC5F0C2A-C838-759E-1DD2-8B92C34D9BF6}"/>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30389" y="3568184"/>
            <a:ext cx="3090624" cy="3090624"/>
          </a:xfrm>
          <a:prstGeom prst="rect">
            <a:avLst/>
          </a:prstGeom>
        </p:spPr>
      </p:pic>
      <p:sp>
        <p:nvSpPr>
          <p:cNvPr id="3" name="Shape 0"/>
          <p:cNvSpPr/>
          <p:nvPr/>
        </p:nvSpPr>
        <p:spPr>
          <a:xfrm>
            <a:off x="793729" y="1952982"/>
            <a:ext cx="9385221" cy="30480"/>
          </a:xfrm>
          <a:prstGeom prst="roundRect">
            <a:avLst>
              <a:gd name="adj" fmla="val 312558"/>
            </a:avLst>
          </a:prstGeom>
          <a:solidFill>
            <a:srgbClr val="B9D0DE"/>
          </a:solidFill>
          <a:ln/>
        </p:spPr>
      </p:sp>
      <p:sp>
        <p:nvSpPr>
          <p:cNvPr id="6" name="Text 3"/>
          <p:cNvSpPr/>
          <p:nvPr/>
        </p:nvSpPr>
        <p:spPr>
          <a:xfrm>
            <a:off x="3252192" y="1545848"/>
            <a:ext cx="4468297"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4. Sử dụng thiết bị bảo hộ cá nhân</a:t>
            </a:r>
            <a:endParaRPr lang="en-US" sz="2200" dirty="0"/>
          </a:p>
        </p:txBody>
      </p:sp>
      <p:sp>
        <p:nvSpPr>
          <p:cNvPr id="7" name="Text 4"/>
          <p:cNvSpPr/>
          <p:nvPr/>
        </p:nvSpPr>
        <p:spPr>
          <a:xfrm>
            <a:off x="1020604" y="2568178"/>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Găng tay bảo vệ tay</a:t>
            </a:r>
            <a:r>
              <a:rPr lang="en-US" sz="1750" kern="0" spc="-36" dirty="0">
                <a:solidFill>
                  <a:srgbClr val="2B4150"/>
                </a:solidFill>
                <a:latin typeface="PT Serif" pitchFamily="34" charset="0"/>
                <a:ea typeface="PT Serif" pitchFamily="34" charset="-122"/>
                <a:cs typeface="PT Serif" pitchFamily="34" charset="-120"/>
              </a:rPr>
              <a:t>: Đeo găng tay để tránh tiếp xúc với hóa chất và bề mặt sắc nhọn.</a:t>
            </a:r>
            <a:endParaRPr lang="en-US" sz="1750" dirty="0"/>
          </a:p>
        </p:txBody>
      </p:sp>
      <p:sp>
        <p:nvSpPr>
          <p:cNvPr id="8" name="Text 5"/>
          <p:cNvSpPr/>
          <p:nvPr/>
        </p:nvSpPr>
        <p:spPr>
          <a:xfrm>
            <a:off x="1020604" y="3067169"/>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9" name="Text 6"/>
          <p:cNvSpPr/>
          <p:nvPr/>
        </p:nvSpPr>
        <p:spPr>
          <a:xfrm>
            <a:off x="1020604" y="3566160"/>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Kính bảo hộ</a:t>
            </a:r>
            <a:r>
              <a:rPr lang="en-US" sz="1750" kern="0" spc="-36" dirty="0">
                <a:solidFill>
                  <a:srgbClr val="2B4150"/>
                </a:solidFill>
                <a:latin typeface="PT Serif" pitchFamily="34" charset="0"/>
                <a:ea typeface="PT Serif" pitchFamily="34" charset="-122"/>
                <a:cs typeface="PT Serif" pitchFamily="34" charset="-120"/>
              </a:rPr>
              <a:t>: Bảo vệ mắt khỏi mực in, bụi và vật thể bay.</a:t>
            </a:r>
            <a:endParaRPr lang="en-US" sz="1750" dirty="0"/>
          </a:p>
        </p:txBody>
      </p:sp>
      <p:sp>
        <p:nvSpPr>
          <p:cNvPr id="10" name="Text 7"/>
          <p:cNvSpPr/>
          <p:nvPr/>
        </p:nvSpPr>
        <p:spPr>
          <a:xfrm>
            <a:off x="1020604" y="4065151"/>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11" name="Text 8"/>
          <p:cNvSpPr/>
          <p:nvPr/>
        </p:nvSpPr>
        <p:spPr>
          <a:xfrm>
            <a:off x="1020604" y="4564142"/>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Khẩu trang</a:t>
            </a:r>
            <a:r>
              <a:rPr lang="en-US" sz="1750" kern="0" spc="-36" dirty="0">
                <a:solidFill>
                  <a:srgbClr val="2B4150"/>
                </a:solidFill>
                <a:latin typeface="PT Serif" pitchFamily="34" charset="0"/>
                <a:ea typeface="PT Serif" pitchFamily="34" charset="-122"/>
                <a:cs typeface="PT Serif" pitchFamily="34" charset="-120"/>
              </a:rPr>
              <a:t>: Bảo vệ đường hô hấp khi làm việc với hóa chất.</a:t>
            </a:r>
            <a:endParaRPr lang="en-US" sz="1750" dirty="0"/>
          </a:p>
        </p:txBody>
      </p:sp>
      <p:sp>
        <p:nvSpPr>
          <p:cNvPr id="12" name="Text 9"/>
          <p:cNvSpPr/>
          <p:nvPr/>
        </p:nvSpPr>
        <p:spPr>
          <a:xfrm>
            <a:off x="1020604" y="5063133"/>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13" name="Text 10"/>
          <p:cNvSpPr/>
          <p:nvPr/>
        </p:nvSpPr>
        <p:spPr>
          <a:xfrm>
            <a:off x="1020604" y="5562124"/>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Giày bảo hộ</a:t>
            </a:r>
            <a:r>
              <a:rPr lang="en-US" sz="1750" kern="0" spc="-36" dirty="0">
                <a:solidFill>
                  <a:srgbClr val="2B4150"/>
                </a:solidFill>
                <a:latin typeface="PT Serif" pitchFamily="34" charset="0"/>
                <a:ea typeface="PT Serif" pitchFamily="34" charset="-122"/>
                <a:cs typeface="PT Serif" pitchFamily="34" charset="-120"/>
              </a:rPr>
              <a:t>: Tránh chấn thương do vật nặng rơi và giảm nguy cơ trượt ngã.</a:t>
            </a:r>
            <a:endParaRPr lang="en-US" sz="1750" dirty="0"/>
          </a:p>
        </p:txBody>
      </p:sp>
      <p:sp>
        <p:nvSpPr>
          <p:cNvPr id="14" name="Text 11"/>
          <p:cNvSpPr/>
          <p:nvPr/>
        </p:nvSpPr>
        <p:spPr>
          <a:xfrm>
            <a:off x="1020604" y="6061115"/>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15" name="Text 12"/>
          <p:cNvSpPr/>
          <p:nvPr/>
        </p:nvSpPr>
        <p:spPr>
          <a:xfrm>
            <a:off x="1020604" y="6560106"/>
            <a:ext cx="125446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và bảo dưỡng</a:t>
            </a:r>
            <a:r>
              <a:rPr lang="en-US" sz="1750" kern="0" spc="-36" dirty="0">
                <a:solidFill>
                  <a:srgbClr val="2B4150"/>
                </a:solidFill>
                <a:latin typeface="PT Serif" pitchFamily="34" charset="0"/>
                <a:ea typeface="PT Serif" pitchFamily="34" charset="-122"/>
                <a:cs typeface="PT Serif" pitchFamily="34" charset="-120"/>
              </a:rPr>
              <a:t>: Tổ chức đào tạo về cách sử dụng và bảo quản thiết bị bảo hộ, thay thế khi cần thiết.</a:t>
            </a:r>
            <a:endParaRPr lang="en-US" sz="1750" dirty="0"/>
          </a:p>
        </p:txBody>
      </p:sp>
      <p:pic>
        <p:nvPicPr>
          <p:cNvPr id="16" name="Picture 15">
            <a:extLst>
              <a:ext uri="{FF2B5EF4-FFF2-40B4-BE49-F238E27FC236}">
                <a16:creationId xmlns:a16="http://schemas.microsoft.com/office/drawing/2014/main" id="{AAEEC164-6663-F7BA-D377-63AABB2A4262}"/>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73124" y="3100510"/>
            <a:ext cx="3957276" cy="3957276"/>
          </a:xfrm>
          <a:prstGeom prst="rect">
            <a:avLst/>
          </a:prstGeom>
        </p:spPr>
      </p:pic>
      <p:sp>
        <p:nvSpPr>
          <p:cNvPr id="3" name="Shape 0"/>
          <p:cNvSpPr/>
          <p:nvPr/>
        </p:nvSpPr>
        <p:spPr>
          <a:xfrm>
            <a:off x="1040606" y="1504503"/>
            <a:ext cx="9531906" cy="22860"/>
          </a:xfrm>
          <a:prstGeom prst="roundRect">
            <a:avLst>
              <a:gd name="adj" fmla="val 378222"/>
            </a:avLst>
          </a:prstGeom>
          <a:solidFill>
            <a:srgbClr val="B9D0DE"/>
          </a:solidFill>
          <a:ln/>
        </p:spPr>
      </p:sp>
      <p:sp>
        <p:nvSpPr>
          <p:cNvPr id="6" name="Text 3"/>
          <p:cNvSpPr/>
          <p:nvPr/>
        </p:nvSpPr>
        <p:spPr>
          <a:xfrm>
            <a:off x="3443764" y="1098470"/>
            <a:ext cx="4085153" cy="321588"/>
          </a:xfrm>
          <a:prstGeom prst="rect">
            <a:avLst/>
          </a:prstGeom>
          <a:noFill/>
          <a:ln/>
        </p:spPr>
        <p:txBody>
          <a:bodyPr wrap="none" lIns="0" tIns="0" rIns="0" bIns="0" rtlCol="0" anchor="t"/>
          <a:lstStyle/>
          <a:p>
            <a:pPr marL="0" indent="0" algn="ctr">
              <a:lnSpc>
                <a:spcPts val="2500"/>
              </a:lnSpc>
              <a:buNone/>
            </a:pPr>
            <a:r>
              <a:rPr lang="en-US" sz="2400" b="1" kern="0" spc="-61" dirty="0">
                <a:solidFill>
                  <a:srgbClr val="2B4150"/>
                </a:solidFill>
                <a:latin typeface="Montserrat Medium" panose="00000600000000000000" pitchFamily="2" charset="0"/>
                <a:ea typeface="MuseoModerno Bold" pitchFamily="34" charset="-122"/>
                <a:cs typeface="MuseoModerno Bold" pitchFamily="34" charset="-120"/>
              </a:rPr>
              <a:t>5. Quy trình khẩn cấp và phản ứng</a:t>
            </a:r>
            <a:endParaRPr lang="en-US" sz="2400" dirty="0"/>
          </a:p>
        </p:txBody>
      </p:sp>
      <p:sp>
        <p:nvSpPr>
          <p:cNvPr id="7" name="Shape 4"/>
          <p:cNvSpPr/>
          <p:nvPr/>
        </p:nvSpPr>
        <p:spPr>
          <a:xfrm>
            <a:off x="1017746" y="2148364"/>
            <a:ext cx="22860" cy="5516642"/>
          </a:xfrm>
          <a:prstGeom prst="roundRect">
            <a:avLst>
              <a:gd name="adj" fmla="val 378222"/>
            </a:avLst>
          </a:prstGeom>
          <a:solidFill>
            <a:srgbClr val="B9D0DE"/>
          </a:solidFill>
          <a:ln/>
        </p:spPr>
      </p:sp>
      <p:sp>
        <p:nvSpPr>
          <p:cNvPr id="8" name="Shape 5"/>
          <p:cNvSpPr/>
          <p:nvPr/>
        </p:nvSpPr>
        <p:spPr>
          <a:xfrm>
            <a:off x="797600" y="2379940"/>
            <a:ext cx="463153" cy="463153"/>
          </a:xfrm>
          <a:prstGeom prst="roundRect">
            <a:avLst>
              <a:gd name="adj" fmla="val 18668"/>
            </a:avLst>
          </a:prstGeom>
          <a:solidFill>
            <a:srgbClr val="124E73"/>
          </a:solidFill>
          <a:ln w="7620">
            <a:solidFill>
              <a:srgbClr val="2B678C"/>
            </a:solidFill>
            <a:prstDash val="solid"/>
          </a:ln>
        </p:spPr>
      </p:sp>
      <p:sp>
        <p:nvSpPr>
          <p:cNvPr id="9" name="Text 6"/>
          <p:cNvSpPr/>
          <p:nvPr/>
        </p:nvSpPr>
        <p:spPr>
          <a:xfrm>
            <a:off x="958929" y="2457093"/>
            <a:ext cx="140494" cy="308848"/>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1</a:t>
            </a:r>
            <a:endParaRPr lang="en-US" sz="2400" dirty="0"/>
          </a:p>
        </p:txBody>
      </p:sp>
      <p:sp>
        <p:nvSpPr>
          <p:cNvPr id="10" name="Text 7"/>
          <p:cNvSpPr/>
          <p:nvPr/>
        </p:nvSpPr>
        <p:spPr>
          <a:xfrm>
            <a:off x="1440894" y="2457093"/>
            <a:ext cx="8811458" cy="329327"/>
          </a:xfrm>
          <a:prstGeom prst="rect">
            <a:avLst/>
          </a:prstGeom>
          <a:noFill/>
          <a:ln/>
        </p:spPr>
        <p:txBody>
          <a:bodyPr wrap="none" lIns="0" tIns="0" rIns="0" bIns="0" rtlCol="0" anchor="t"/>
          <a:lstStyle/>
          <a:p>
            <a:pPr marL="0" indent="0" algn="l">
              <a:lnSpc>
                <a:spcPts val="2550"/>
              </a:lnSpc>
              <a:buNone/>
            </a:pPr>
            <a:r>
              <a:rPr lang="en-US" sz="1600" b="1" kern="0" spc="-32" dirty="0">
                <a:solidFill>
                  <a:srgbClr val="2B4150"/>
                </a:solidFill>
                <a:latin typeface="PT Serif" pitchFamily="34" charset="0"/>
                <a:ea typeface="PT Serif" pitchFamily="34" charset="-122"/>
                <a:cs typeface="PT Serif" pitchFamily="34" charset="-120"/>
              </a:rPr>
              <a:t>Đào tạo nhân viên</a:t>
            </a:r>
            <a:r>
              <a:rPr lang="en-US" sz="1600" kern="0" spc="-32" dirty="0">
                <a:solidFill>
                  <a:srgbClr val="2B4150"/>
                </a:solidFill>
                <a:latin typeface="PT Serif" pitchFamily="34" charset="0"/>
                <a:ea typeface="PT Serif" pitchFamily="34" charset="-122"/>
                <a:cs typeface="PT Serif" pitchFamily="34" charset="-120"/>
              </a:rPr>
              <a:t>: Hướng dẫn nhận diện dấu hiệu sự cố (tiếng ồn, mùi lạ, gián đoạn).</a:t>
            </a:r>
            <a:endParaRPr lang="en-US" sz="1600" dirty="0"/>
          </a:p>
        </p:txBody>
      </p:sp>
      <p:sp>
        <p:nvSpPr>
          <p:cNvPr id="11" name="Shape 8"/>
          <p:cNvSpPr/>
          <p:nvPr/>
        </p:nvSpPr>
        <p:spPr>
          <a:xfrm>
            <a:off x="797600" y="3396683"/>
            <a:ext cx="463153" cy="463153"/>
          </a:xfrm>
          <a:prstGeom prst="roundRect">
            <a:avLst>
              <a:gd name="adj" fmla="val 18668"/>
            </a:avLst>
          </a:prstGeom>
          <a:solidFill>
            <a:srgbClr val="124E73"/>
          </a:solidFill>
          <a:ln w="7620">
            <a:solidFill>
              <a:srgbClr val="2B678C"/>
            </a:solidFill>
            <a:prstDash val="solid"/>
          </a:ln>
        </p:spPr>
      </p:sp>
      <p:sp>
        <p:nvSpPr>
          <p:cNvPr id="12" name="Text 9"/>
          <p:cNvSpPr/>
          <p:nvPr/>
        </p:nvSpPr>
        <p:spPr>
          <a:xfrm>
            <a:off x="946071" y="3473836"/>
            <a:ext cx="166211" cy="308848"/>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2</a:t>
            </a:r>
            <a:endParaRPr lang="en-US" sz="2400" dirty="0"/>
          </a:p>
        </p:txBody>
      </p:sp>
      <p:sp>
        <p:nvSpPr>
          <p:cNvPr id="13" name="Text 10"/>
          <p:cNvSpPr/>
          <p:nvPr/>
        </p:nvSpPr>
        <p:spPr>
          <a:xfrm>
            <a:off x="1440894" y="3473836"/>
            <a:ext cx="9371132" cy="658654"/>
          </a:xfrm>
          <a:prstGeom prst="rect">
            <a:avLst/>
          </a:prstGeom>
          <a:noFill/>
          <a:ln/>
        </p:spPr>
        <p:txBody>
          <a:bodyPr wrap="square" lIns="0" tIns="0" rIns="0" bIns="0" rtlCol="0" anchor="t"/>
          <a:lstStyle/>
          <a:p>
            <a:pPr marL="0" indent="0" algn="l">
              <a:lnSpc>
                <a:spcPts val="2550"/>
              </a:lnSpc>
              <a:buNone/>
            </a:pPr>
            <a:r>
              <a:rPr lang="en-US" sz="1600" b="1" kern="0" spc="-32" dirty="0">
                <a:solidFill>
                  <a:srgbClr val="2B4150"/>
                </a:solidFill>
                <a:latin typeface="PT Serif" pitchFamily="34" charset="0"/>
                <a:ea typeface="PT Serif" pitchFamily="34" charset="-122"/>
                <a:cs typeface="PT Serif" pitchFamily="34" charset="-120"/>
              </a:rPr>
              <a:t>Dừng máy ngay lập tức</a:t>
            </a:r>
            <a:r>
              <a:rPr lang="en-US" sz="1600" kern="0" spc="-32" dirty="0">
                <a:solidFill>
                  <a:srgbClr val="2B4150"/>
                </a:solidFill>
                <a:latin typeface="PT Serif" pitchFamily="34" charset="0"/>
                <a:ea typeface="PT Serif" pitchFamily="34" charset="-122"/>
                <a:cs typeface="PT Serif" pitchFamily="34" charset="-120"/>
              </a:rPr>
              <a:t>: Ngừng vận hành, tắt nguồn điện và thông báo cho quản lý hoặc đội ứng cứu.</a:t>
            </a:r>
            <a:endParaRPr lang="en-US" sz="1600" dirty="0"/>
          </a:p>
        </p:txBody>
      </p:sp>
      <p:sp>
        <p:nvSpPr>
          <p:cNvPr id="14" name="Shape 11"/>
          <p:cNvSpPr/>
          <p:nvPr/>
        </p:nvSpPr>
        <p:spPr>
          <a:xfrm>
            <a:off x="797600" y="4603075"/>
            <a:ext cx="463153" cy="463153"/>
          </a:xfrm>
          <a:prstGeom prst="roundRect">
            <a:avLst>
              <a:gd name="adj" fmla="val 18668"/>
            </a:avLst>
          </a:prstGeom>
          <a:solidFill>
            <a:srgbClr val="124E73"/>
          </a:solidFill>
          <a:ln w="7620">
            <a:solidFill>
              <a:srgbClr val="2B678C"/>
            </a:solidFill>
            <a:prstDash val="solid"/>
          </a:ln>
        </p:spPr>
      </p:sp>
      <p:sp>
        <p:nvSpPr>
          <p:cNvPr id="15" name="Text 12"/>
          <p:cNvSpPr/>
          <p:nvPr/>
        </p:nvSpPr>
        <p:spPr>
          <a:xfrm>
            <a:off x="945475" y="4680228"/>
            <a:ext cx="167402" cy="308848"/>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3</a:t>
            </a:r>
            <a:endParaRPr lang="en-US" sz="2400" dirty="0"/>
          </a:p>
        </p:txBody>
      </p:sp>
      <p:sp>
        <p:nvSpPr>
          <p:cNvPr id="16" name="Text 13"/>
          <p:cNvSpPr/>
          <p:nvPr/>
        </p:nvSpPr>
        <p:spPr>
          <a:xfrm>
            <a:off x="1440894" y="4680228"/>
            <a:ext cx="9295566" cy="658654"/>
          </a:xfrm>
          <a:prstGeom prst="rect">
            <a:avLst/>
          </a:prstGeom>
          <a:noFill/>
          <a:ln/>
        </p:spPr>
        <p:txBody>
          <a:bodyPr wrap="square" lIns="0" tIns="0" rIns="0" bIns="0" rtlCol="0" anchor="t"/>
          <a:lstStyle/>
          <a:p>
            <a:pPr marL="0" indent="0" algn="l">
              <a:lnSpc>
                <a:spcPts val="2550"/>
              </a:lnSpc>
              <a:buNone/>
            </a:pPr>
            <a:r>
              <a:rPr lang="en-US" sz="1600" b="1" kern="0" spc="-32" dirty="0">
                <a:solidFill>
                  <a:srgbClr val="2B4150"/>
                </a:solidFill>
                <a:latin typeface="PT Serif" pitchFamily="34" charset="0"/>
                <a:ea typeface="PT Serif" pitchFamily="34" charset="-122"/>
                <a:cs typeface="PT Serif" pitchFamily="34" charset="-120"/>
              </a:rPr>
              <a:t>Đánh giá nguyên nhân</a:t>
            </a:r>
            <a:r>
              <a:rPr lang="en-US" sz="1600" kern="0" spc="-32" dirty="0">
                <a:solidFill>
                  <a:srgbClr val="2B4150"/>
                </a:solidFill>
                <a:latin typeface="PT Serif" pitchFamily="34" charset="0"/>
                <a:ea typeface="PT Serif" pitchFamily="34" charset="-122"/>
                <a:cs typeface="PT Serif" pitchFamily="34" charset="-120"/>
              </a:rPr>
              <a:t>: Sau khi khắc phục sự cố, đánh giá để điều chỉnh quy trình và ngăn ngừa tái diễn.</a:t>
            </a:r>
            <a:endParaRPr lang="en-US" sz="1600" dirty="0"/>
          </a:p>
        </p:txBody>
      </p:sp>
      <p:sp>
        <p:nvSpPr>
          <p:cNvPr id="17" name="Shape 14"/>
          <p:cNvSpPr/>
          <p:nvPr/>
        </p:nvSpPr>
        <p:spPr>
          <a:xfrm>
            <a:off x="797600" y="5745480"/>
            <a:ext cx="463153" cy="463153"/>
          </a:xfrm>
          <a:prstGeom prst="roundRect">
            <a:avLst>
              <a:gd name="adj" fmla="val 18668"/>
            </a:avLst>
          </a:prstGeom>
          <a:solidFill>
            <a:srgbClr val="124E73"/>
          </a:solidFill>
          <a:ln w="7620">
            <a:solidFill>
              <a:srgbClr val="2B678C"/>
            </a:solidFill>
            <a:prstDash val="solid"/>
          </a:ln>
        </p:spPr>
      </p:sp>
      <p:sp>
        <p:nvSpPr>
          <p:cNvPr id="18" name="Text 15"/>
          <p:cNvSpPr/>
          <p:nvPr/>
        </p:nvSpPr>
        <p:spPr>
          <a:xfrm>
            <a:off x="932736" y="5822633"/>
            <a:ext cx="192762" cy="308848"/>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4</a:t>
            </a:r>
            <a:endParaRPr lang="en-US" sz="2400" dirty="0"/>
          </a:p>
        </p:txBody>
      </p:sp>
      <p:sp>
        <p:nvSpPr>
          <p:cNvPr id="19" name="Text 16"/>
          <p:cNvSpPr/>
          <p:nvPr/>
        </p:nvSpPr>
        <p:spPr>
          <a:xfrm>
            <a:off x="1440894" y="5822633"/>
            <a:ext cx="8811458" cy="329327"/>
          </a:xfrm>
          <a:prstGeom prst="rect">
            <a:avLst/>
          </a:prstGeom>
          <a:noFill/>
          <a:ln/>
        </p:spPr>
        <p:txBody>
          <a:bodyPr wrap="none" lIns="0" tIns="0" rIns="0" bIns="0" rtlCol="0" anchor="t"/>
          <a:lstStyle/>
          <a:p>
            <a:pPr marL="0" indent="0" algn="l">
              <a:lnSpc>
                <a:spcPts val="2550"/>
              </a:lnSpc>
              <a:buNone/>
            </a:pPr>
            <a:r>
              <a:rPr lang="en-US" sz="1600" b="1" kern="0" spc="-32" dirty="0">
                <a:solidFill>
                  <a:srgbClr val="2B4150"/>
                </a:solidFill>
                <a:latin typeface="PT Serif" pitchFamily="34" charset="0"/>
                <a:ea typeface="PT Serif" pitchFamily="34" charset="-122"/>
                <a:cs typeface="PT Serif" pitchFamily="34" charset="-120"/>
              </a:rPr>
              <a:t>Tập huấn định kỳ</a:t>
            </a:r>
            <a:r>
              <a:rPr lang="en-US" sz="1600" kern="0" spc="-32" dirty="0">
                <a:solidFill>
                  <a:srgbClr val="2B4150"/>
                </a:solidFill>
                <a:latin typeface="PT Serif" pitchFamily="34" charset="0"/>
                <a:ea typeface="PT Serif" pitchFamily="34" charset="-122"/>
                <a:cs typeface="PT Serif" pitchFamily="34" charset="-120"/>
              </a:rPr>
              <a:t>: Tổ chức buổi tập huấn để nhân viên sẵn sàng ứng phó.</a:t>
            </a:r>
            <a:endParaRPr lang="en-US" sz="1600" dirty="0"/>
          </a:p>
        </p:txBody>
      </p:sp>
      <p:sp>
        <p:nvSpPr>
          <p:cNvPr id="20" name="Shape 17"/>
          <p:cNvSpPr/>
          <p:nvPr/>
        </p:nvSpPr>
        <p:spPr>
          <a:xfrm>
            <a:off x="797600" y="6826210"/>
            <a:ext cx="463153" cy="463153"/>
          </a:xfrm>
          <a:prstGeom prst="roundRect">
            <a:avLst>
              <a:gd name="adj" fmla="val 18668"/>
            </a:avLst>
          </a:prstGeom>
          <a:solidFill>
            <a:srgbClr val="124E73"/>
          </a:solidFill>
          <a:ln w="7620">
            <a:solidFill>
              <a:srgbClr val="2B678C"/>
            </a:solidFill>
            <a:prstDash val="solid"/>
          </a:ln>
        </p:spPr>
      </p:sp>
      <p:sp>
        <p:nvSpPr>
          <p:cNvPr id="21" name="Text 18"/>
          <p:cNvSpPr/>
          <p:nvPr/>
        </p:nvSpPr>
        <p:spPr>
          <a:xfrm>
            <a:off x="947142" y="6903363"/>
            <a:ext cx="163949" cy="308848"/>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5</a:t>
            </a:r>
            <a:endParaRPr lang="en-US" sz="2400" dirty="0"/>
          </a:p>
        </p:txBody>
      </p:sp>
      <p:sp>
        <p:nvSpPr>
          <p:cNvPr id="22" name="Text 19"/>
          <p:cNvSpPr/>
          <p:nvPr/>
        </p:nvSpPr>
        <p:spPr>
          <a:xfrm>
            <a:off x="1440894" y="6903363"/>
            <a:ext cx="12242364" cy="658654"/>
          </a:xfrm>
          <a:prstGeom prst="rect">
            <a:avLst/>
          </a:prstGeom>
          <a:noFill/>
          <a:ln/>
        </p:spPr>
        <p:txBody>
          <a:bodyPr wrap="square" lIns="0" tIns="0" rIns="0" bIns="0" rtlCol="0" anchor="t"/>
          <a:lstStyle/>
          <a:p>
            <a:pPr marL="0" indent="0" algn="l">
              <a:lnSpc>
                <a:spcPts val="2550"/>
              </a:lnSpc>
              <a:buNone/>
            </a:pPr>
            <a:r>
              <a:rPr lang="en-US" sz="1600" b="1" kern="0" spc="-32" dirty="0">
                <a:solidFill>
                  <a:srgbClr val="2B4150"/>
                </a:solidFill>
                <a:latin typeface="PT Serif" pitchFamily="34" charset="0"/>
                <a:ea typeface="PT Serif" pitchFamily="34" charset="-122"/>
                <a:cs typeface="PT Serif" pitchFamily="34" charset="-120"/>
              </a:rPr>
              <a:t>Cập nhật quy trình khẩn cấp</a:t>
            </a:r>
            <a:r>
              <a:rPr lang="en-US" sz="1600" kern="0" spc="-32" dirty="0">
                <a:solidFill>
                  <a:srgbClr val="2B4150"/>
                </a:solidFill>
                <a:latin typeface="PT Serif" pitchFamily="34" charset="0"/>
                <a:ea typeface="PT Serif" pitchFamily="34" charset="-122"/>
                <a:cs typeface="PT Serif" pitchFamily="34" charset="-120"/>
              </a:rPr>
              <a:t>: Đảm bảo quy trình luôn được duy trì và cải tiến để nâng cao an toàn và hiệu quả sản xuất.</a:t>
            </a:r>
            <a:endParaRPr lang="en-US" sz="1600" dirty="0"/>
          </a:p>
        </p:txBody>
      </p:sp>
      <p:pic>
        <p:nvPicPr>
          <p:cNvPr id="23" name="Picture 22">
            <a:extLst>
              <a:ext uri="{FF2B5EF4-FFF2-40B4-BE49-F238E27FC236}">
                <a16:creationId xmlns:a16="http://schemas.microsoft.com/office/drawing/2014/main" id="{D3A3D466-29A2-C107-732E-722431E946DD}"/>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43497" y="3177009"/>
            <a:ext cx="3172539" cy="3172539"/>
          </a:xfrm>
          <a:prstGeom prst="rect">
            <a:avLst/>
          </a:prstGeom>
        </p:spPr>
      </p:pic>
      <p:sp>
        <p:nvSpPr>
          <p:cNvPr id="3" name="Shape 0"/>
          <p:cNvSpPr/>
          <p:nvPr/>
        </p:nvSpPr>
        <p:spPr>
          <a:xfrm>
            <a:off x="4336733" y="1806654"/>
            <a:ext cx="9614535" cy="22860"/>
          </a:xfrm>
          <a:prstGeom prst="roundRect">
            <a:avLst>
              <a:gd name="adj" fmla="val 356539"/>
            </a:avLst>
          </a:prstGeom>
          <a:solidFill>
            <a:srgbClr val="B9D0DE"/>
          </a:solidFill>
          <a:ln/>
        </p:spPr>
      </p:sp>
      <p:sp>
        <p:nvSpPr>
          <p:cNvPr id="6" name="Text 3"/>
          <p:cNvSpPr/>
          <p:nvPr/>
        </p:nvSpPr>
        <p:spPr>
          <a:xfrm>
            <a:off x="6777157" y="1352311"/>
            <a:ext cx="4733687" cy="303133"/>
          </a:xfrm>
          <a:prstGeom prst="rect">
            <a:avLst/>
          </a:prstGeom>
          <a:noFill/>
          <a:ln/>
        </p:spPr>
        <p:txBody>
          <a:bodyPr wrap="none" lIns="0" tIns="0" rIns="0" bIns="0" rtlCol="0" anchor="t"/>
          <a:lstStyle/>
          <a:p>
            <a:pPr marL="0" indent="0" algn="ctr">
              <a:lnSpc>
                <a:spcPts val="2350"/>
              </a:lnSpc>
              <a:buNone/>
            </a:pPr>
            <a:r>
              <a:rPr lang="en-US" sz="2400" b="1" kern="0" spc="-57" dirty="0">
                <a:solidFill>
                  <a:srgbClr val="2B4150"/>
                </a:solidFill>
                <a:latin typeface="Montserrat Medium" panose="00000600000000000000" pitchFamily="2" charset="0"/>
                <a:ea typeface="MuseoModerno Bold" pitchFamily="34" charset="-122"/>
                <a:cs typeface="MuseoModerno Bold" pitchFamily="34" charset="-120"/>
              </a:rPr>
              <a:t>6. Tham gia các khóa học an toàn lao động</a:t>
            </a:r>
            <a:endParaRPr lang="en-US" sz="2400" dirty="0"/>
          </a:p>
        </p:txBody>
      </p:sp>
      <p:sp>
        <p:nvSpPr>
          <p:cNvPr id="7" name="Text 4"/>
          <p:cNvSpPr/>
          <p:nvPr/>
        </p:nvSpPr>
        <p:spPr>
          <a:xfrm>
            <a:off x="4530685" y="1923336"/>
            <a:ext cx="9226629" cy="310515"/>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8" name="Text 5"/>
          <p:cNvSpPr/>
          <p:nvPr/>
        </p:nvSpPr>
        <p:spPr>
          <a:xfrm>
            <a:off x="4028267" y="2350175"/>
            <a:ext cx="9999232" cy="621030"/>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1" dirty="0">
                <a:solidFill>
                  <a:srgbClr val="2B4150"/>
                </a:solidFill>
                <a:latin typeface="PT Serif" pitchFamily="34" charset="0"/>
                <a:ea typeface="PT Serif" pitchFamily="34" charset="-122"/>
                <a:cs typeface="PT Serif" pitchFamily="34" charset="-120"/>
              </a:rPr>
              <a:t>Yêu cầu pháp lý và cam kết an toàn:</a:t>
            </a:r>
            <a:r>
              <a:rPr lang="en-US" sz="1500" kern="0" spc="-31"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500" dirty="0"/>
          </a:p>
        </p:txBody>
      </p:sp>
      <p:sp>
        <p:nvSpPr>
          <p:cNvPr id="9" name="Text 6"/>
          <p:cNvSpPr/>
          <p:nvPr/>
        </p:nvSpPr>
        <p:spPr>
          <a:xfrm>
            <a:off x="4028267" y="3087529"/>
            <a:ext cx="9999232" cy="310515"/>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10" name="Text 7"/>
          <p:cNvSpPr/>
          <p:nvPr/>
        </p:nvSpPr>
        <p:spPr>
          <a:xfrm>
            <a:off x="4028267" y="3154543"/>
            <a:ext cx="9999232" cy="621030"/>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1" dirty="0">
                <a:solidFill>
                  <a:srgbClr val="2B4150"/>
                </a:solidFill>
                <a:latin typeface="PT Serif" pitchFamily="34" charset="0"/>
                <a:ea typeface="PT Serif" pitchFamily="34" charset="-122"/>
                <a:cs typeface="PT Serif" pitchFamily="34" charset="-120"/>
              </a:rPr>
              <a:t>Nhận diện nguy cơ:</a:t>
            </a:r>
            <a:r>
              <a:rPr lang="en-US" sz="1500" kern="0" spc="-31"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500" dirty="0"/>
          </a:p>
        </p:txBody>
      </p:sp>
      <p:sp>
        <p:nvSpPr>
          <p:cNvPr id="11" name="Text 8"/>
          <p:cNvSpPr/>
          <p:nvPr/>
        </p:nvSpPr>
        <p:spPr>
          <a:xfrm>
            <a:off x="4028267" y="4251722"/>
            <a:ext cx="9999232" cy="310515"/>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12" name="Text 9"/>
          <p:cNvSpPr/>
          <p:nvPr/>
        </p:nvSpPr>
        <p:spPr>
          <a:xfrm>
            <a:off x="4028267" y="3958911"/>
            <a:ext cx="9999232" cy="621030"/>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1" dirty="0">
                <a:solidFill>
                  <a:srgbClr val="2B4150"/>
                </a:solidFill>
                <a:latin typeface="PT Serif" pitchFamily="34" charset="0"/>
                <a:ea typeface="PT Serif" pitchFamily="34" charset="-122"/>
                <a:cs typeface="PT Serif" pitchFamily="34" charset="-120"/>
              </a:rPr>
              <a:t>Đào tạo lý thuyết và thực tế:</a:t>
            </a:r>
            <a:r>
              <a:rPr lang="en-US" sz="1500" kern="0" spc="-31"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500" dirty="0"/>
          </a:p>
        </p:txBody>
      </p:sp>
      <p:sp>
        <p:nvSpPr>
          <p:cNvPr id="13" name="Text 10"/>
          <p:cNvSpPr/>
          <p:nvPr/>
        </p:nvSpPr>
        <p:spPr>
          <a:xfrm>
            <a:off x="4028267" y="5415915"/>
            <a:ext cx="9999232" cy="310515"/>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14" name="Text 11"/>
          <p:cNvSpPr/>
          <p:nvPr/>
        </p:nvSpPr>
        <p:spPr>
          <a:xfrm>
            <a:off x="4028267" y="4763279"/>
            <a:ext cx="9999232" cy="621030"/>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1" dirty="0">
                <a:solidFill>
                  <a:srgbClr val="2B4150"/>
                </a:solidFill>
                <a:latin typeface="PT Serif" pitchFamily="34" charset="0"/>
                <a:ea typeface="PT Serif" pitchFamily="34" charset="-122"/>
                <a:cs typeface="PT Serif" pitchFamily="34" charset="-120"/>
              </a:rPr>
              <a:t>Kiểm tra và cấp chứng chỉ:</a:t>
            </a:r>
            <a:r>
              <a:rPr lang="en-US" sz="1500" kern="0" spc="-31"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500" dirty="0"/>
          </a:p>
        </p:txBody>
      </p:sp>
      <p:sp>
        <p:nvSpPr>
          <p:cNvPr id="15" name="Text 12"/>
          <p:cNvSpPr/>
          <p:nvPr/>
        </p:nvSpPr>
        <p:spPr>
          <a:xfrm>
            <a:off x="4336733" y="5866265"/>
            <a:ext cx="9999232" cy="310515"/>
          </a:xfrm>
          <a:prstGeom prst="rect">
            <a:avLst/>
          </a:prstGeom>
          <a:noFill/>
          <a:ln/>
        </p:spPr>
        <p:txBody>
          <a:bodyPr wrap="none" lIns="0" tIns="0" rIns="0" bIns="0" rtlCol="0" anchor="t"/>
          <a:lstStyle/>
          <a:p>
            <a:pPr marL="0" indent="0" algn="ctr">
              <a:lnSpc>
                <a:spcPts val="2400"/>
              </a:lnSpc>
              <a:buNone/>
            </a:pPr>
            <a:r>
              <a:rPr lang="en-US" sz="2000" kern="0" spc="-31" dirty="0">
                <a:solidFill>
                  <a:srgbClr val="C00000"/>
                </a:solidFill>
                <a:latin typeface="PT Serif" pitchFamily="34" charset="0"/>
                <a:ea typeface="PT Serif" pitchFamily="34" charset="-122"/>
                <a:cs typeface="PT Serif" pitchFamily="34" charset="-120"/>
              </a:rPr>
              <a:t>Khi tham gia huấn luyện tại</a:t>
            </a:r>
            <a:r>
              <a:rPr lang="en-US" sz="2000" b="1" kern="0" spc="-31" dirty="0">
                <a:solidFill>
                  <a:srgbClr val="C00000"/>
                </a:solidFill>
                <a:latin typeface="PT Serif" pitchFamily="34" charset="0"/>
                <a:ea typeface="PT Serif" pitchFamily="34" charset="-122"/>
                <a:cs typeface="PT Serif" pitchFamily="34" charset="-120"/>
              </a:rPr>
              <a:t> An Toàn Nam Việt:</a:t>
            </a:r>
            <a:endParaRPr lang="en-US" sz="2000" dirty="0">
              <a:solidFill>
                <a:srgbClr val="C00000"/>
              </a:solidFill>
            </a:endParaRPr>
          </a:p>
        </p:txBody>
      </p:sp>
      <p:sp>
        <p:nvSpPr>
          <p:cNvPr id="16" name="Text 13"/>
          <p:cNvSpPr/>
          <p:nvPr/>
        </p:nvSpPr>
        <p:spPr>
          <a:xfrm>
            <a:off x="4028267" y="6432784"/>
            <a:ext cx="9999232" cy="310515"/>
          </a:xfrm>
          <a:prstGeom prst="rect">
            <a:avLst/>
          </a:prstGeom>
          <a:noFill/>
          <a:ln/>
        </p:spPr>
        <p:txBody>
          <a:bodyPr wrap="none" lIns="0" tIns="0" rIns="0" bIns="0" rtlCol="0" anchor="t"/>
          <a:lstStyle/>
          <a:p>
            <a:pPr marL="342900" indent="-342900" algn="l">
              <a:lnSpc>
                <a:spcPts val="2400"/>
              </a:lnSpc>
              <a:buSzPct val="100000"/>
              <a:buChar char="•"/>
            </a:pPr>
            <a:r>
              <a:rPr lang="en-US" sz="1500" b="1" kern="0" spc="-31" dirty="0">
                <a:solidFill>
                  <a:srgbClr val="2B4150"/>
                </a:solidFill>
                <a:latin typeface="PT Serif" pitchFamily="34" charset="0"/>
                <a:ea typeface="PT Serif" pitchFamily="34" charset="-122"/>
                <a:cs typeface="PT Serif" pitchFamily="34" charset="-120"/>
              </a:rPr>
              <a:t>Đào tạo lý thuyết và thực hành</a:t>
            </a:r>
            <a:r>
              <a:rPr lang="en-US" sz="1500" kern="0" spc="-31"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500" dirty="0"/>
          </a:p>
        </p:txBody>
      </p:sp>
      <p:sp>
        <p:nvSpPr>
          <p:cNvPr id="17" name="Text 14"/>
          <p:cNvSpPr/>
          <p:nvPr/>
        </p:nvSpPr>
        <p:spPr>
          <a:xfrm>
            <a:off x="4028267" y="6811165"/>
            <a:ext cx="9999232" cy="310515"/>
          </a:xfrm>
          <a:prstGeom prst="rect">
            <a:avLst/>
          </a:prstGeom>
          <a:noFill/>
          <a:ln/>
        </p:spPr>
        <p:txBody>
          <a:bodyPr wrap="none" lIns="0" tIns="0" rIns="0" bIns="0" rtlCol="0" anchor="t"/>
          <a:lstStyle/>
          <a:p>
            <a:pPr marL="342900" indent="-342900" algn="l">
              <a:lnSpc>
                <a:spcPts val="2400"/>
              </a:lnSpc>
              <a:buSzPct val="100000"/>
              <a:buChar char="•"/>
            </a:pPr>
            <a:r>
              <a:rPr lang="en-US" sz="1500" kern="0" spc="-31" dirty="0">
                <a:solidFill>
                  <a:srgbClr val="2B4150"/>
                </a:solidFill>
                <a:latin typeface="PT Serif" pitchFamily="34" charset="0"/>
                <a:ea typeface="PT Serif" pitchFamily="34" charset="-122"/>
                <a:cs typeface="PT Serif" pitchFamily="34" charset="-120"/>
              </a:rPr>
              <a:t>Sau khóa huấn luyện, </a:t>
            </a:r>
            <a:r>
              <a:rPr lang="en-US" sz="1500" b="1" kern="0" spc="-31"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500" kern="0" spc="-31" dirty="0">
                <a:solidFill>
                  <a:srgbClr val="2B4150"/>
                </a:solidFill>
                <a:latin typeface="PT Serif" pitchFamily="34" charset="0"/>
                <a:ea typeface="PT Serif" pitchFamily="34" charset="-122"/>
                <a:cs typeface="PT Serif" pitchFamily="34" charset="-120"/>
              </a:rPr>
              <a:t>.</a:t>
            </a:r>
            <a:endParaRPr lang="en-US" sz="1500" dirty="0"/>
          </a:p>
        </p:txBody>
      </p:sp>
      <p:pic>
        <p:nvPicPr>
          <p:cNvPr id="18" name="Picture 17">
            <a:extLst>
              <a:ext uri="{FF2B5EF4-FFF2-40B4-BE49-F238E27FC236}">
                <a16:creationId xmlns:a16="http://schemas.microsoft.com/office/drawing/2014/main" id="{CCD1B15E-81F5-354D-E8EE-AEFC82555BE4}"/>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75737" y="4142772"/>
            <a:ext cx="3090505" cy="2284690"/>
          </a:xfrm>
          <a:prstGeom prst="rect">
            <a:avLst/>
          </a:prstGeom>
        </p:spPr>
      </p:pic>
      <p:sp>
        <p:nvSpPr>
          <p:cNvPr id="3" name="Text 0"/>
          <p:cNvSpPr/>
          <p:nvPr/>
        </p:nvSpPr>
        <p:spPr>
          <a:xfrm>
            <a:off x="2992956" y="883133"/>
            <a:ext cx="7385566" cy="425291"/>
          </a:xfrm>
          <a:prstGeom prst="rect">
            <a:avLst/>
          </a:prstGeom>
          <a:noFill/>
          <a:ln/>
        </p:spPr>
        <p:txBody>
          <a:bodyPr wrap="none" lIns="0" tIns="0" rIns="0" bIns="0" rtlCol="0" anchor="t"/>
          <a:lstStyle/>
          <a:p>
            <a:pPr marL="0" indent="0" algn="ctr">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VI. Các yếu tố ảnh hưởng đến an toàn lao động</a:t>
            </a:r>
            <a:endParaRPr lang="en-US" sz="3200" dirty="0"/>
          </a:p>
        </p:txBody>
      </p:sp>
      <p:pic>
        <p:nvPicPr>
          <p:cNvPr id="4" name="Image 1" descr="preencoded.png"/>
          <p:cNvPicPr>
            <a:picLocks noChangeAspect="1"/>
          </p:cNvPicPr>
          <p:nvPr/>
        </p:nvPicPr>
        <p:blipFill>
          <a:blip r:embed="rId4"/>
          <a:stretch>
            <a:fillRect/>
          </a:stretch>
        </p:blipFill>
        <p:spPr>
          <a:xfrm>
            <a:off x="793790" y="2184486"/>
            <a:ext cx="1134070" cy="5525691"/>
          </a:xfrm>
          <a:prstGeom prst="rect">
            <a:avLst/>
          </a:prstGeom>
        </p:spPr>
      </p:pic>
      <p:sp>
        <p:nvSpPr>
          <p:cNvPr id="5" name="Text 1"/>
          <p:cNvSpPr/>
          <p:nvPr/>
        </p:nvSpPr>
        <p:spPr>
          <a:xfrm>
            <a:off x="2268022" y="2411300"/>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Điều kiện thời tiết</a:t>
            </a:r>
            <a:endParaRPr lang="en-US" sz="2200" dirty="0"/>
          </a:p>
        </p:txBody>
      </p:sp>
      <p:sp>
        <p:nvSpPr>
          <p:cNvPr id="6" name="Text 2"/>
          <p:cNvSpPr/>
          <p:nvPr/>
        </p:nvSpPr>
        <p:spPr>
          <a:xfrm>
            <a:off x="2268022" y="2901719"/>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3"/>
          <p:cNvSpPr/>
          <p:nvPr/>
        </p:nvSpPr>
        <p:spPr>
          <a:xfrm>
            <a:off x="2268022" y="3400710"/>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a:t>
            </a:r>
            <a:r>
              <a:rPr lang="en-US" sz="1750" kern="0" spc="-36" dirty="0">
                <a:solidFill>
                  <a:srgbClr val="2B4150"/>
                </a:solidFill>
                <a:latin typeface="PT Serif" pitchFamily="34" charset="0"/>
                <a:ea typeface="PT Serif" pitchFamily="34" charset="-122"/>
                <a:cs typeface="PT Serif" pitchFamily="34" charset="-120"/>
              </a:rPr>
              <a:t>: Nhiệt độ quá cao hoặc thấp có thể làm mực in không bám dính tốt, dẫn đến in bị nhòe hoặc mất màu. </a:t>
            </a:r>
            <a:endParaRPr lang="en-US" sz="1750" dirty="0"/>
          </a:p>
        </p:txBody>
      </p:sp>
      <p:sp>
        <p:nvSpPr>
          <p:cNvPr id="9" name="Text 5"/>
          <p:cNvSpPr/>
          <p:nvPr/>
        </p:nvSpPr>
        <p:spPr>
          <a:xfrm>
            <a:off x="2268022" y="4761594"/>
            <a:ext cx="79109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Mưa:</a:t>
            </a:r>
            <a:r>
              <a:rPr lang="en-US" sz="1750" kern="0" spc="-36" dirty="0">
                <a:solidFill>
                  <a:srgbClr val="2B4150"/>
                </a:solidFill>
                <a:latin typeface="PT Serif" pitchFamily="34" charset="0"/>
                <a:ea typeface="PT Serif" pitchFamily="34" charset="-122"/>
                <a:cs typeface="PT Serif" pitchFamily="34" charset="-120"/>
              </a:rPr>
              <a:t> Môi trường ẩm ướt dễ sinh nấm mốc, ảnh hưởng đến quá trình in. </a:t>
            </a:r>
            <a:endParaRPr lang="en-US" sz="1750" dirty="0"/>
          </a:p>
        </p:txBody>
      </p:sp>
      <p:sp>
        <p:nvSpPr>
          <p:cNvPr id="11" name="Text 7"/>
          <p:cNvSpPr/>
          <p:nvPr/>
        </p:nvSpPr>
        <p:spPr>
          <a:xfrm>
            <a:off x="2268022" y="5759576"/>
            <a:ext cx="79109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Độ ẩm cao:</a:t>
            </a:r>
            <a:r>
              <a:rPr lang="en-US" sz="1750" kern="0" spc="-36" dirty="0">
                <a:solidFill>
                  <a:srgbClr val="2B4150"/>
                </a:solidFill>
                <a:latin typeface="PT Serif" pitchFamily="34" charset="0"/>
                <a:ea typeface="PT Serif" pitchFamily="34" charset="-122"/>
                <a:cs typeface="PT Serif" pitchFamily="34" charset="-120"/>
              </a:rPr>
              <a:t> ảnh hưởng đến độ lưu động của mực, gây tắc nghẽn trong máy.</a:t>
            </a:r>
            <a:endParaRPr lang="en-US" sz="1750" dirty="0"/>
          </a:p>
        </p:txBody>
      </p:sp>
      <p:sp>
        <p:nvSpPr>
          <p:cNvPr id="13" name="Text 9"/>
          <p:cNvSpPr/>
          <p:nvPr/>
        </p:nvSpPr>
        <p:spPr>
          <a:xfrm>
            <a:off x="2268022" y="6757558"/>
            <a:ext cx="11829815"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Nắng gắt</a:t>
            </a:r>
            <a:r>
              <a:rPr lang="en-US" sz="1750" kern="0" spc="-36" dirty="0">
                <a:solidFill>
                  <a:srgbClr val="2B4150"/>
                </a:solidFill>
                <a:latin typeface="PT Serif" pitchFamily="34" charset="0"/>
                <a:ea typeface="PT Serif" pitchFamily="34" charset="-122"/>
                <a:cs typeface="PT Serif" pitchFamily="34" charset="-120"/>
              </a:rPr>
              <a:t>: Máy có thể bị quá nhiệt nếu không làm mát đúng cách, ảnh hưởng đến hiệu suất và tuổi thọ thiết bị.</a:t>
            </a:r>
            <a:endParaRPr lang="en-US" sz="1750" dirty="0"/>
          </a:p>
        </p:txBody>
      </p:sp>
      <p:sp>
        <p:nvSpPr>
          <p:cNvPr id="16" name="Rectangle 15">
            <a:extLst>
              <a:ext uri="{FF2B5EF4-FFF2-40B4-BE49-F238E27FC236}">
                <a16:creationId xmlns:a16="http://schemas.microsoft.com/office/drawing/2014/main" id="{E717928D-2CF7-BBB4-C3B6-B2AF260089ED}"/>
              </a:ext>
            </a:extLst>
          </p:cNvPr>
          <p:cNvSpPr/>
          <p:nvPr/>
        </p:nvSpPr>
        <p:spPr>
          <a:xfrm>
            <a:off x="984012" y="3448518"/>
            <a:ext cx="612950" cy="2943809"/>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C7F3A68E-16AA-D5DD-FF43-7EDE3D6BFC7E}"/>
              </a:ext>
            </a:extLst>
          </p:cNvPr>
          <p:cNvPicPr>
            <a:picLocks noChangeAspect="1"/>
          </p:cNvPicPr>
          <p:nvPr/>
        </p:nvPicPr>
        <p:blipFill>
          <a:blip r:embed="rId5"/>
          <a:stretch>
            <a:fillRect/>
          </a:stretch>
        </p:blipFill>
        <p:spPr>
          <a:xfrm>
            <a:off x="11670139" y="7335297"/>
            <a:ext cx="2888086" cy="89430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288" y="2569488"/>
            <a:ext cx="3090624" cy="3090624"/>
          </a:xfrm>
          <a:prstGeom prst="rect">
            <a:avLst/>
          </a:prstGeom>
        </p:spPr>
      </p:pic>
      <p:pic>
        <p:nvPicPr>
          <p:cNvPr id="3" name="Image 1" descr="preencoded.png"/>
          <p:cNvPicPr>
            <a:picLocks noChangeAspect="1"/>
          </p:cNvPicPr>
          <p:nvPr/>
        </p:nvPicPr>
        <p:blipFill>
          <a:blip r:embed="rId4"/>
          <a:stretch>
            <a:fillRect/>
          </a:stretch>
        </p:blipFill>
        <p:spPr>
          <a:xfrm>
            <a:off x="793790" y="807601"/>
            <a:ext cx="1134070" cy="6614398"/>
          </a:xfrm>
          <a:prstGeom prst="rect">
            <a:avLst/>
          </a:prstGeom>
        </p:spPr>
      </p:pic>
      <p:sp>
        <p:nvSpPr>
          <p:cNvPr id="4" name="Text 0"/>
          <p:cNvSpPr/>
          <p:nvPr/>
        </p:nvSpPr>
        <p:spPr>
          <a:xfrm>
            <a:off x="2268022" y="1034415"/>
            <a:ext cx="2949773"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Môi trường làm việc</a:t>
            </a:r>
            <a:endParaRPr lang="en-US" sz="2800" dirty="0"/>
          </a:p>
        </p:txBody>
      </p:sp>
      <p:sp>
        <p:nvSpPr>
          <p:cNvPr id="5" name="Text 1"/>
          <p:cNvSpPr/>
          <p:nvPr/>
        </p:nvSpPr>
        <p:spPr>
          <a:xfrm>
            <a:off x="2268022" y="1524833"/>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2268022" y="2023824"/>
            <a:ext cx="871482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Ánh sáng</a:t>
            </a:r>
            <a:r>
              <a:rPr lang="en-US" sz="1750" kern="0" spc="-36" dirty="0">
                <a:solidFill>
                  <a:srgbClr val="2B4150"/>
                </a:solidFill>
                <a:latin typeface="PT Serif" pitchFamily="34" charset="0"/>
                <a:ea typeface="PT Serif" pitchFamily="34" charset="-122"/>
                <a:cs typeface="PT Serif" pitchFamily="34" charset="-120"/>
              </a:rPr>
              <a:t>: Ánh sáng đủ và đồng đều giúp người vận hành dễ dàng kiểm soát quy trình in và phát hiện lỗi.</a:t>
            </a:r>
            <a:endParaRPr lang="en-US" sz="1750" dirty="0"/>
          </a:p>
        </p:txBody>
      </p:sp>
      <p:sp>
        <p:nvSpPr>
          <p:cNvPr id="7" name="Text 3"/>
          <p:cNvSpPr/>
          <p:nvPr/>
        </p:nvSpPr>
        <p:spPr>
          <a:xfrm>
            <a:off x="2268022" y="2885718"/>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8" name="Text 4"/>
          <p:cNvSpPr/>
          <p:nvPr/>
        </p:nvSpPr>
        <p:spPr>
          <a:xfrm>
            <a:off x="2268022" y="3384709"/>
            <a:ext cx="871482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Tiếng ồn</a:t>
            </a:r>
            <a:r>
              <a:rPr lang="en-US" sz="1750" kern="0" spc="-36" dirty="0">
                <a:solidFill>
                  <a:srgbClr val="2B4150"/>
                </a:solidFill>
                <a:latin typeface="PT Serif" pitchFamily="34" charset="0"/>
                <a:ea typeface="PT Serif" pitchFamily="34" charset="-122"/>
                <a:cs typeface="PT Serif" pitchFamily="34" charset="-120"/>
              </a:rPr>
              <a:t>: Tiếng ồn lớn làm giảm sự tập trung và giao tiếp, ảnh hưởng đến sản xuất.</a:t>
            </a:r>
            <a:endParaRPr lang="en-US" sz="1750" dirty="0"/>
          </a:p>
        </p:txBody>
      </p:sp>
      <p:sp>
        <p:nvSpPr>
          <p:cNvPr id="9" name="Text 5"/>
          <p:cNvSpPr/>
          <p:nvPr/>
        </p:nvSpPr>
        <p:spPr>
          <a:xfrm>
            <a:off x="2268022" y="4246602"/>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0" name="Text 6"/>
          <p:cNvSpPr/>
          <p:nvPr/>
        </p:nvSpPr>
        <p:spPr>
          <a:xfrm>
            <a:off x="2268022" y="4745593"/>
            <a:ext cx="871482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Không gian làm việc</a:t>
            </a:r>
            <a:r>
              <a:rPr lang="en-US" sz="1750" kern="0" spc="-36" dirty="0">
                <a:solidFill>
                  <a:srgbClr val="2B4150"/>
                </a:solidFill>
                <a:latin typeface="PT Serif" pitchFamily="34" charset="0"/>
                <a:ea typeface="PT Serif" pitchFamily="34" charset="-122"/>
                <a:cs typeface="PT Serif" pitchFamily="34" charset="-120"/>
              </a:rPr>
              <a:t>: Cần thoáng đãng và đủ rộng để nhân viên dễ dàng di chuyển và thao tác.</a:t>
            </a:r>
            <a:endParaRPr lang="en-US" sz="1750" dirty="0"/>
          </a:p>
        </p:txBody>
      </p:sp>
      <p:sp>
        <p:nvSpPr>
          <p:cNvPr id="11" name="Text 7"/>
          <p:cNvSpPr/>
          <p:nvPr/>
        </p:nvSpPr>
        <p:spPr>
          <a:xfrm>
            <a:off x="2268022" y="5607487"/>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2" name="Text 8"/>
          <p:cNvSpPr/>
          <p:nvPr/>
        </p:nvSpPr>
        <p:spPr>
          <a:xfrm>
            <a:off x="2268022" y="6106478"/>
            <a:ext cx="871482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Yếu tố hóa học</a:t>
            </a:r>
            <a:r>
              <a:rPr lang="en-US" sz="1750" kern="0" spc="-36" dirty="0">
                <a:solidFill>
                  <a:srgbClr val="2B4150"/>
                </a:solidFill>
                <a:latin typeface="PT Serif" pitchFamily="34" charset="0"/>
                <a:ea typeface="PT Serif" pitchFamily="34" charset="-122"/>
                <a:cs typeface="PT Serif" pitchFamily="34" charset="-120"/>
              </a:rPr>
              <a:t>: Khói bụi, mùi mực và hóa chất có thể ảnh hưởng đến sức khỏe. Cần lắp đặt hệ thống thông gió và máy hút bụi để bảo vệ sức khỏe và giữ môi trường sạch sẽ.</a:t>
            </a:r>
            <a:endParaRPr lang="en-US" sz="1750" dirty="0"/>
          </a:p>
        </p:txBody>
      </p:sp>
      <p:sp>
        <p:nvSpPr>
          <p:cNvPr id="13" name="Rectangle 12">
            <a:extLst>
              <a:ext uri="{FF2B5EF4-FFF2-40B4-BE49-F238E27FC236}">
                <a16:creationId xmlns:a16="http://schemas.microsoft.com/office/drawing/2014/main" id="{8F8A7491-E05F-2E15-8D11-3D4045A35878}"/>
              </a:ext>
            </a:extLst>
          </p:cNvPr>
          <p:cNvSpPr/>
          <p:nvPr/>
        </p:nvSpPr>
        <p:spPr>
          <a:xfrm>
            <a:off x="1054350" y="2962346"/>
            <a:ext cx="612950" cy="2943809"/>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2EDE3CB-9AB4-7AB2-16B6-F9D5DB52CE0F}"/>
              </a:ext>
            </a:extLst>
          </p:cNvPr>
          <p:cNvPicPr>
            <a:picLocks noChangeAspect="1"/>
          </p:cNvPicPr>
          <p:nvPr/>
        </p:nvPicPr>
        <p:blipFill>
          <a:blip r:embed="rId5"/>
          <a:stretch>
            <a:fillRect/>
          </a:stretch>
        </p:blipFill>
        <p:spPr>
          <a:xfrm>
            <a:off x="11670139" y="7335297"/>
            <a:ext cx="2888086" cy="89430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665270" y="3363795"/>
            <a:ext cx="3099316" cy="2689146"/>
          </a:xfrm>
          <a:prstGeom prst="rect">
            <a:avLst/>
          </a:prstGeom>
        </p:spPr>
      </p:pic>
      <p:pic>
        <p:nvPicPr>
          <p:cNvPr id="4" name="Image 2" descr="preencoded.png"/>
          <p:cNvPicPr>
            <a:picLocks noChangeAspect="1"/>
          </p:cNvPicPr>
          <p:nvPr/>
        </p:nvPicPr>
        <p:blipFill>
          <a:blip r:embed="rId4"/>
          <a:stretch>
            <a:fillRect/>
          </a:stretch>
        </p:blipFill>
        <p:spPr>
          <a:xfrm>
            <a:off x="733529" y="676751"/>
            <a:ext cx="745235" cy="7003137"/>
          </a:xfrm>
          <a:prstGeom prst="rect">
            <a:avLst/>
          </a:prstGeom>
        </p:spPr>
      </p:pic>
      <p:sp>
        <p:nvSpPr>
          <p:cNvPr id="5" name="Text 0"/>
          <p:cNvSpPr/>
          <p:nvPr/>
        </p:nvSpPr>
        <p:spPr>
          <a:xfrm>
            <a:off x="1841012" y="917635"/>
            <a:ext cx="2791301" cy="348853"/>
          </a:xfrm>
          <a:prstGeom prst="rect">
            <a:avLst/>
          </a:prstGeom>
          <a:noFill/>
          <a:ln/>
        </p:spPr>
        <p:txBody>
          <a:bodyPr wrap="none" lIns="0" tIns="0" rIns="0" bIns="0" rtlCol="0" anchor="t"/>
          <a:lstStyle/>
          <a:p>
            <a:pPr marL="0" indent="0">
              <a:lnSpc>
                <a:spcPts val="2700"/>
              </a:lnSpc>
              <a:buNone/>
            </a:pPr>
            <a:r>
              <a:rPr lang="en-US" sz="2150" b="1" kern="0" spc="-66" dirty="0">
                <a:solidFill>
                  <a:srgbClr val="2B4150"/>
                </a:solidFill>
                <a:latin typeface="Montserrat Medium" panose="00000600000000000000" pitchFamily="2" charset="0"/>
                <a:ea typeface="MuseoModerno Bold" pitchFamily="34" charset="-122"/>
                <a:cs typeface="MuseoModerno Bold" pitchFamily="34" charset="-120"/>
              </a:rPr>
              <a:t>C. Tình trạng kỹ thuật</a:t>
            </a:r>
            <a:endParaRPr lang="en-US" sz="2150" dirty="0"/>
          </a:p>
        </p:txBody>
      </p:sp>
      <p:sp>
        <p:nvSpPr>
          <p:cNvPr id="6" name="Text 1"/>
          <p:cNvSpPr/>
          <p:nvPr/>
        </p:nvSpPr>
        <p:spPr>
          <a:xfrm>
            <a:off x="1841012" y="1400433"/>
            <a:ext cx="7958376" cy="357307"/>
          </a:xfrm>
          <a:prstGeom prst="rect">
            <a:avLst/>
          </a:prstGeom>
          <a:noFill/>
          <a:ln/>
        </p:spPr>
        <p:txBody>
          <a:bodyPr wrap="none" lIns="0" tIns="0" rIns="0" bIns="0" rtlCol="0" anchor="t"/>
          <a:lstStyle/>
          <a:p>
            <a:pPr marL="0" indent="0">
              <a:lnSpc>
                <a:spcPts val="2800"/>
              </a:lnSpc>
              <a:buNone/>
            </a:pPr>
            <a:endParaRPr lang="en-US" sz="1750" dirty="0"/>
          </a:p>
        </p:txBody>
      </p:sp>
      <p:sp>
        <p:nvSpPr>
          <p:cNvPr id="7" name="Text 2"/>
          <p:cNvSpPr/>
          <p:nvPr/>
        </p:nvSpPr>
        <p:spPr>
          <a:xfrm>
            <a:off x="1841012" y="1891685"/>
            <a:ext cx="7958376" cy="714613"/>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Bảo trì định kỳ</a:t>
            </a:r>
            <a:r>
              <a:rPr lang="en-US" sz="1750" kern="0" spc="-35" dirty="0">
                <a:solidFill>
                  <a:srgbClr val="2B4150"/>
                </a:solidFill>
                <a:latin typeface="PT Serif" pitchFamily="34" charset="0"/>
                <a:ea typeface="PT Serif" pitchFamily="34" charset="-122"/>
                <a:cs typeface="PT Serif" pitchFamily="34" charset="-120"/>
              </a:rPr>
              <a:t>: Máy in được bảo trì thường xuyên sẽ giúp quy trình in suôn sẻ, đảm bảo chất lượng sản phẩm cao.  </a:t>
            </a:r>
            <a:endParaRPr lang="en-US" sz="1750" dirty="0"/>
          </a:p>
        </p:txBody>
      </p:sp>
      <p:sp>
        <p:nvSpPr>
          <p:cNvPr id="9" name="Text 4"/>
          <p:cNvSpPr/>
          <p:nvPr/>
        </p:nvSpPr>
        <p:spPr>
          <a:xfrm>
            <a:off x="1841012" y="2919511"/>
            <a:ext cx="7958376" cy="714613"/>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Lỗi kỹ thuật</a:t>
            </a:r>
            <a:r>
              <a:rPr lang="en-US" sz="1750" kern="0" spc="-35" dirty="0">
                <a:solidFill>
                  <a:srgbClr val="2B4150"/>
                </a:solidFill>
                <a:latin typeface="PT Serif" pitchFamily="34" charset="0"/>
                <a:ea typeface="PT Serif" pitchFamily="34" charset="-122"/>
                <a:cs typeface="PT Serif" pitchFamily="34" charset="-120"/>
              </a:rPr>
              <a:t>: Máy không được bảo trì đúng cách có thể dẫn đến các vấn đề như tắc nghẽn mực, hỏng hóc linh kiện và sai lệch thông số, gây lỗi in.</a:t>
            </a:r>
            <a:endParaRPr lang="en-US" sz="1750" dirty="0"/>
          </a:p>
        </p:txBody>
      </p:sp>
      <p:sp>
        <p:nvSpPr>
          <p:cNvPr id="11" name="Text 6"/>
          <p:cNvSpPr/>
          <p:nvPr/>
        </p:nvSpPr>
        <p:spPr>
          <a:xfrm>
            <a:off x="1841012" y="4102956"/>
            <a:ext cx="7958376" cy="714613"/>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Bộ phận chính</a:t>
            </a:r>
            <a:r>
              <a:rPr lang="en-US" sz="1750" kern="0" spc="-35" dirty="0">
                <a:solidFill>
                  <a:srgbClr val="2B4150"/>
                </a:solidFill>
                <a:latin typeface="PT Serif" pitchFamily="34" charset="0"/>
                <a:ea typeface="PT Serif" pitchFamily="34" charset="-122"/>
                <a:cs typeface="PT Serif" pitchFamily="34" charset="-120"/>
              </a:rPr>
              <a:t>: Các bộ phận như băng chuyền, động cơ và đầu in cần kiểm tra và thay thế định kỳ để duy trì hiệu suất tối ưu.</a:t>
            </a:r>
            <a:endParaRPr lang="en-US" sz="1750" dirty="0"/>
          </a:p>
        </p:txBody>
      </p:sp>
      <p:sp>
        <p:nvSpPr>
          <p:cNvPr id="13" name="Text 8"/>
          <p:cNvSpPr/>
          <p:nvPr/>
        </p:nvSpPr>
        <p:spPr>
          <a:xfrm>
            <a:off x="1841012" y="5150683"/>
            <a:ext cx="7958376" cy="714613"/>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2B4150"/>
                </a:solidFill>
                <a:latin typeface="PT Serif" pitchFamily="34" charset="0"/>
                <a:ea typeface="PT Serif" pitchFamily="34" charset="-122"/>
                <a:cs typeface="PT Serif" pitchFamily="34" charset="-120"/>
              </a:rPr>
              <a:t>Kỹ thuật viên</a:t>
            </a:r>
            <a:r>
              <a:rPr lang="en-US" sz="1750" kern="0" spc="-35" dirty="0">
                <a:solidFill>
                  <a:srgbClr val="2B4150"/>
                </a:solidFill>
                <a:latin typeface="PT Serif" pitchFamily="34" charset="0"/>
                <a:ea typeface="PT Serif" pitchFamily="34" charset="-122"/>
                <a:cs typeface="PT Serif" pitchFamily="34" charset="-120"/>
              </a:rPr>
              <a:t>: Máy in kéo lụa yêu cầu kỹ thuật viên chuyên môn để xử lý sự cố, ảnh hưởng đến khả năng sản xuất.</a:t>
            </a:r>
            <a:endParaRPr lang="en-US" sz="1750" dirty="0"/>
          </a:p>
        </p:txBody>
      </p:sp>
      <p:sp>
        <p:nvSpPr>
          <p:cNvPr id="14" name="Text 9"/>
          <p:cNvSpPr/>
          <p:nvPr/>
        </p:nvSpPr>
        <p:spPr>
          <a:xfrm>
            <a:off x="1841012" y="6603688"/>
            <a:ext cx="7958376" cy="714613"/>
          </a:xfrm>
          <a:prstGeom prst="rect">
            <a:avLst/>
          </a:prstGeom>
          <a:noFill/>
          <a:ln/>
        </p:spPr>
        <p:txBody>
          <a:bodyPr wrap="square" lIns="0" tIns="0" rIns="0" bIns="0" rtlCol="0" anchor="t"/>
          <a:lstStyle/>
          <a:p>
            <a:pPr marL="0" indent="0" algn="l">
              <a:lnSpc>
                <a:spcPts val="2800"/>
              </a:lnSpc>
              <a:buNone/>
            </a:pPr>
            <a:r>
              <a:rPr lang="en-US" b="1" kern="0" spc="-35" dirty="0">
                <a:solidFill>
                  <a:srgbClr val="2B4150"/>
                </a:solidFill>
                <a:latin typeface="PT Serif" pitchFamily="34" charset="0"/>
                <a:ea typeface="PT Serif" pitchFamily="34" charset="-122"/>
                <a:cs typeface="PT Serif" pitchFamily="34" charset="-120"/>
              </a:rPr>
              <a:t>Lợi ích bảo trì</a:t>
            </a:r>
            <a:r>
              <a:rPr lang="en-US" kern="0" spc="-35" dirty="0">
                <a:solidFill>
                  <a:srgbClr val="2B4150"/>
                </a:solidFill>
                <a:latin typeface="PT Serif" pitchFamily="34" charset="0"/>
                <a:ea typeface="PT Serif" pitchFamily="34" charset="-122"/>
                <a:cs typeface="PT Serif" pitchFamily="34" charset="-120"/>
              </a:rPr>
              <a:t>: Bảo trì giúp kéo dài tuổi thọ máy và giảm thiểu thời gian ngừng hoạt động, nâng cao hiệu quả sản xuất.</a:t>
            </a:r>
            <a:endParaRPr lang="en-US" dirty="0"/>
          </a:p>
        </p:txBody>
      </p:sp>
      <p:sp>
        <p:nvSpPr>
          <p:cNvPr id="15" name="Rectangle 14">
            <a:extLst>
              <a:ext uri="{FF2B5EF4-FFF2-40B4-BE49-F238E27FC236}">
                <a16:creationId xmlns:a16="http://schemas.microsoft.com/office/drawing/2014/main" id="{BF1554E3-CDFB-2EC1-D78A-22C312A994D2}"/>
              </a:ext>
            </a:extLst>
          </p:cNvPr>
          <p:cNvSpPr/>
          <p:nvPr/>
        </p:nvSpPr>
        <p:spPr>
          <a:xfrm>
            <a:off x="865814" y="2885069"/>
            <a:ext cx="480665" cy="2943809"/>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EC0A9E3C-4EDD-8DEE-A406-30F8F67EB984}"/>
              </a:ext>
            </a:extLst>
          </p:cNvPr>
          <p:cNvPicPr>
            <a:picLocks noChangeAspect="1"/>
          </p:cNvPicPr>
          <p:nvPr/>
        </p:nvPicPr>
        <p:blipFill>
          <a:blip r:embed="rId5"/>
          <a:stretch>
            <a:fillRect/>
          </a:stretch>
        </p:blipFill>
        <p:spPr>
          <a:xfrm>
            <a:off x="11670139" y="7335297"/>
            <a:ext cx="2888086" cy="89430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62583" y="520541"/>
            <a:ext cx="946547" cy="7189946"/>
          </a:xfrm>
          <a:prstGeom prst="rect">
            <a:avLst/>
          </a:prstGeom>
        </p:spPr>
      </p:pic>
      <p:sp>
        <p:nvSpPr>
          <p:cNvPr id="3" name="Text 0"/>
          <p:cNvSpPr/>
          <p:nvPr/>
        </p:nvSpPr>
        <p:spPr>
          <a:xfrm>
            <a:off x="5938962" y="2580648"/>
            <a:ext cx="5610820" cy="295870"/>
          </a:xfrm>
          <a:prstGeom prst="rect">
            <a:avLst/>
          </a:prstGeom>
          <a:noFill/>
          <a:ln/>
        </p:spPr>
        <p:txBody>
          <a:bodyPr wrap="none" lIns="0" tIns="0" rIns="0" bIns="0" rtlCol="0" anchor="t"/>
          <a:lstStyle/>
          <a:p>
            <a:pPr marL="0" indent="0" algn="ctr">
              <a:lnSpc>
                <a:spcPts val="2300"/>
              </a:lnSpc>
              <a:buNone/>
            </a:pPr>
            <a:r>
              <a:rPr lang="en-US" sz="2400" b="1" kern="0" spc="-56" dirty="0">
                <a:solidFill>
                  <a:srgbClr val="2B4150"/>
                </a:solidFill>
                <a:latin typeface="Montserrat Medium" panose="00000600000000000000" pitchFamily="2" charset="0"/>
                <a:ea typeface="MuseoModerno Bold" pitchFamily="34" charset="-122"/>
                <a:cs typeface="MuseoModerno Bold" pitchFamily="34" charset="-120"/>
              </a:rPr>
              <a:t>D. Kiến thức an toàn và kỹ năng của người lao động</a:t>
            </a:r>
            <a:endParaRPr lang="en-US" sz="2400" dirty="0"/>
          </a:p>
        </p:txBody>
      </p:sp>
      <p:pic>
        <p:nvPicPr>
          <p:cNvPr id="4" name="Image 1" descr="preencoded.png"/>
          <p:cNvPicPr>
            <a:picLocks noChangeAspect="1"/>
          </p:cNvPicPr>
          <p:nvPr/>
        </p:nvPicPr>
        <p:blipFill>
          <a:blip r:embed="rId4"/>
          <a:stretch>
            <a:fillRect/>
          </a:stretch>
        </p:blipFill>
        <p:spPr>
          <a:xfrm>
            <a:off x="1893094" y="1218605"/>
            <a:ext cx="2682121" cy="2682121"/>
          </a:xfrm>
          <a:prstGeom prst="rect">
            <a:avLst/>
          </a:prstGeom>
        </p:spPr>
      </p:pic>
      <p:sp>
        <p:nvSpPr>
          <p:cNvPr id="5" name="Text 1"/>
          <p:cNvSpPr/>
          <p:nvPr/>
        </p:nvSpPr>
        <p:spPr>
          <a:xfrm>
            <a:off x="1893094" y="4113609"/>
            <a:ext cx="12074723" cy="302895"/>
          </a:xfrm>
          <a:prstGeom prst="rect">
            <a:avLst/>
          </a:prstGeom>
          <a:noFill/>
          <a:ln/>
        </p:spPr>
        <p:txBody>
          <a:bodyPr wrap="none" lIns="0" tIns="0" rIns="0" bIns="0" rtlCol="0" anchor="t"/>
          <a:lstStyle/>
          <a:p>
            <a:pPr marL="342900" indent="-342900" algn="l">
              <a:lnSpc>
                <a:spcPts val="2350"/>
              </a:lnSpc>
              <a:buSzPct val="100000"/>
              <a:buChar char="•"/>
            </a:pPr>
            <a:r>
              <a:rPr lang="en-US" sz="1450" b="1" kern="0" spc="-30" dirty="0">
                <a:solidFill>
                  <a:srgbClr val="2B4150"/>
                </a:solidFill>
                <a:latin typeface="PT Serif" pitchFamily="34" charset="0"/>
                <a:ea typeface="PT Serif" pitchFamily="34" charset="-122"/>
                <a:cs typeface="PT Serif" pitchFamily="34" charset="-120"/>
              </a:rPr>
              <a:t>Kiến thức an toàn</a:t>
            </a:r>
            <a:r>
              <a:rPr lang="en-US" sz="1450" kern="0" spc="-30" dirty="0">
                <a:solidFill>
                  <a:srgbClr val="2B4150"/>
                </a:solidFill>
                <a:latin typeface="PT Serif" pitchFamily="34" charset="0"/>
                <a:ea typeface="PT Serif" pitchFamily="34" charset="-122"/>
                <a:cs typeface="PT Serif" pitchFamily="34" charset="-120"/>
              </a:rPr>
              <a:t>: Giúp nhận diện và ứng phó với các tình huống khẩn cấp, giảm thiểu nguy cơ tai nạn và thương tích.</a:t>
            </a:r>
            <a:endParaRPr lang="en-US" sz="1450" dirty="0"/>
          </a:p>
        </p:txBody>
      </p:sp>
      <p:sp>
        <p:nvSpPr>
          <p:cNvPr id="6" name="Text 2"/>
          <p:cNvSpPr/>
          <p:nvPr/>
        </p:nvSpPr>
        <p:spPr>
          <a:xfrm>
            <a:off x="1893094" y="4530090"/>
            <a:ext cx="12074723" cy="302895"/>
          </a:xfrm>
          <a:prstGeom prst="rect">
            <a:avLst/>
          </a:prstGeom>
          <a:noFill/>
          <a:ln/>
        </p:spPr>
        <p:txBody>
          <a:bodyPr wrap="none" lIns="0" tIns="0" rIns="0" bIns="0" rtlCol="0" anchor="t"/>
          <a:lstStyle/>
          <a:p>
            <a:pPr marL="0" indent="0" algn="l">
              <a:lnSpc>
                <a:spcPts val="2350"/>
              </a:lnSpc>
              <a:buNone/>
            </a:pPr>
            <a:endParaRPr lang="en-US" sz="1450" dirty="0"/>
          </a:p>
        </p:txBody>
      </p:sp>
      <p:sp>
        <p:nvSpPr>
          <p:cNvPr id="7" name="Text 3"/>
          <p:cNvSpPr/>
          <p:nvPr/>
        </p:nvSpPr>
        <p:spPr>
          <a:xfrm>
            <a:off x="1893095" y="4733687"/>
            <a:ext cx="11837008" cy="605790"/>
          </a:xfrm>
          <a:prstGeom prst="rect">
            <a:avLst/>
          </a:prstGeom>
          <a:noFill/>
          <a:ln/>
        </p:spPr>
        <p:txBody>
          <a:bodyPr wrap="square" lIns="0" tIns="0" rIns="0" bIns="0" rtlCol="0" anchor="t"/>
          <a:lstStyle/>
          <a:p>
            <a:pPr marL="342900" indent="-342900" algn="l">
              <a:lnSpc>
                <a:spcPts val="2350"/>
              </a:lnSpc>
              <a:buSzPct val="100000"/>
              <a:buChar char="•"/>
            </a:pPr>
            <a:r>
              <a:rPr lang="en-US" sz="1450" b="1" kern="0" spc="-30" dirty="0">
                <a:solidFill>
                  <a:srgbClr val="2B4150"/>
                </a:solidFill>
                <a:latin typeface="PT Serif" pitchFamily="34" charset="0"/>
                <a:ea typeface="PT Serif" pitchFamily="34" charset="-122"/>
                <a:cs typeface="PT Serif" pitchFamily="34" charset="-120"/>
              </a:rPr>
              <a:t>Kỹ năng vận hành</a:t>
            </a:r>
            <a:r>
              <a:rPr lang="en-US" sz="1450" kern="0" spc="-30" dirty="0">
                <a:solidFill>
                  <a:srgbClr val="2B4150"/>
                </a:solidFill>
                <a:latin typeface="PT Serif" pitchFamily="34" charset="0"/>
                <a:ea typeface="PT Serif" pitchFamily="34" charset="-122"/>
                <a:cs typeface="PT Serif" pitchFamily="34" charset="-120"/>
              </a:rPr>
              <a:t>: Người lao động có kỹ năng tốt sẽ điều chỉnh và kiểm tra thông số kỹ thuật, phát hiện bất thường và thực hiện bảo trì cơ bản, nâng cao hiệu suất và chất lượng sản phẩm.</a:t>
            </a:r>
            <a:endParaRPr lang="en-US" sz="1450" dirty="0"/>
          </a:p>
        </p:txBody>
      </p:sp>
      <p:sp>
        <p:nvSpPr>
          <p:cNvPr id="8" name="Text 4"/>
          <p:cNvSpPr/>
          <p:nvPr/>
        </p:nvSpPr>
        <p:spPr>
          <a:xfrm>
            <a:off x="1893094" y="5665946"/>
            <a:ext cx="12074723" cy="302895"/>
          </a:xfrm>
          <a:prstGeom prst="rect">
            <a:avLst/>
          </a:prstGeom>
          <a:noFill/>
          <a:ln/>
        </p:spPr>
        <p:txBody>
          <a:bodyPr wrap="none" lIns="0" tIns="0" rIns="0" bIns="0" rtlCol="0" anchor="t"/>
          <a:lstStyle/>
          <a:p>
            <a:pPr marL="0" indent="0" algn="l">
              <a:lnSpc>
                <a:spcPts val="2350"/>
              </a:lnSpc>
              <a:buNone/>
            </a:pPr>
            <a:endParaRPr lang="en-US" sz="1450" dirty="0"/>
          </a:p>
        </p:txBody>
      </p:sp>
      <p:sp>
        <p:nvSpPr>
          <p:cNvPr id="9" name="Text 5"/>
          <p:cNvSpPr/>
          <p:nvPr/>
        </p:nvSpPr>
        <p:spPr>
          <a:xfrm>
            <a:off x="1893094" y="5543074"/>
            <a:ext cx="12074723" cy="302895"/>
          </a:xfrm>
          <a:prstGeom prst="rect">
            <a:avLst/>
          </a:prstGeom>
          <a:noFill/>
          <a:ln/>
        </p:spPr>
        <p:txBody>
          <a:bodyPr wrap="none" lIns="0" tIns="0" rIns="0" bIns="0" rtlCol="0" anchor="t"/>
          <a:lstStyle/>
          <a:p>
            <a:pPr marL="342900" indent="-342900" algn="l">
              <a:lnSpc>
                <a:spcPts val="2350"/>
              </a:lnSpc>
              <a:buSzPct val="100000"/>
              <a:buChar char="•"/>
            </a:pPr>
            <a:r>
              <a:rPr lang="en-US" sz="1450" b="1" kern="0" spc="-30" dirty="0">
                <a:solidFill>
                  <a:srgbClr val="2B4150"/>
                </a:solidFill>
                <a:latin typeface="PT Serif" pitchFamily="34" charset="0"/>
                <a:ea typeface="PT Serif" pitchFamily="34" charset="-122"/>
                <a:cs typeface="PT Serif" pitchFamily="34" charset="-120"/>
              </a:rPr>
              <a:t>Đào tạo liên tục</a:t>
            </a:r>
            <a:r>
              <a:rPr lang="en-US" sz="1450" kern="0" spc="-30" dirty="0">
                <a:solidFill>
                  <a:srgbClr val="2B4150"/>
                </a:solidFill>
                <a:latin typeface="PT Serif" pitchFamily="34" charset="0"/>
                <a:ea typeface="PT Serif" pitchFamily="34" charset="-122"/>
                <a:cs typeface="PT Serif" pitchFamily="34" charset="-120"/>
              </a:rPr>
              <a:t>: Cập nhật kiến thức mới và cải thiện kỹ năng, giúp tăng sự tự tin và tạo môi trường làm việc an toàn, hiệu quả.</a:t>
            </a:r>
            <a:endParaRPr lang="en-US" sz="1450" dirty="0"/>
          </a:p>
        </p:txBody>
      </p:sp>
      <p:sp>
        <p:nvSpPr>
          <p:cNvPr id="11" name="Text 7"/>
          <p:cNvSpPr/>
          <p:nvPr/>
        </p:nvSpPr>
        <p:spPr>
          <a:xfrm>
            <a:off x="1893094" y="6612493"/>
            <a:ext cx="12074723" cy="605790"/>
          </a:xfrm>
          <a:prstGeom prst="rect">
            <a:avLst/>
          </a:prstGeom>
          <a:noFill/>
          <a:ln/>
        </p:spPr>
        <p:txBody>
          <a:bodyPr wrap="square" lIns="0" tIns="0" rIns="0" bIns="0" rtlCol="0" anchor="t"/>
          <a:lstStyle/>
          <a:p>
            <a:pPr marL="0" indent="0" algn="l">
              <a:lnSpc>
                <a:spcPts val="2350"/>
              </a:lnSpc>
              <a:buNone/>
            </a:pPr>
            <a:r>
              <a:rPr lang="en-US" sz="1450" b="1" kern="0" spc="-30" dirty="0">
                <a:solidFill>
                  <a:srgbClr val="2B4150"/>
                </a:solidFill>
                <a:latin typeface="PT Serif" pitchFamily="34" charset="0"/>
                <a:ea typeface="PT Serif" pitchFamily="34" charset="-122"/>
                <a:cs typeface="PT Serif" pitchFamily="34" charset="-120"/>
              </a:rPr>
              <a:t>Tác động tích cực</a:t>
            </a:r>
            <a:r>
              <a:rPr lang="en-US" sz="1450" kern="0" spc="-30" dirty="0">
                <a:solidFill>
                  <a:srgbClr val="2B4150"/>
                </a:solidFill>
                <a:latin typeface="PT Serif" pitchFamily="34" charset="0"/>
                <a:ea typeface="PT Serif" pitchFamily="34" charset="-122"/>
                <a:cs typeface="PT Serif" pitchFamily="34" charset="-120"/>
              </a:rPr>
              <a:t>: Kiến thức an toàn và kỹ năng không chỉ đảm bảo an toàn mà còn nâng cao chất lượng sản phẩm, đóng góp vào sự phát triển bền vững của doanh nghiệp.</a:t>
            </a:r>
            <a:endParaRPr lang="en-US" sz="1450" dirty="0"/>
          </a:p>
        </p:txBody>
      </p:sp>
      <p:pic>
        <p:nvPicPr>
          <p:cNvPr id="12" name="Picture 11">
            <a:extLst>
              <a:ext uri="{FF2B5EF4-FFF2-40B4-BE49-F238E27FC236}">
                <a16:creationId xmlns:a16="http://schemas.microsoft.com/office/drawing/2014/main" id="{60FB0147-D35A-D3F7-1514-8659E3E86084}"/>
              </a:ext>
            </a:extLst>
          </p:cNvPr>
          <p:cNvPicPr>
            <a:picLocks noChangeAspect="1"/>
          </p:cNvPicPr>
          <p:nvPr/>
        </p:nvPicPr>
        <p:blipFill>
          <a:blip r:embed="rId5"/>
          <a:stretch>
            <a:fillRect/>
          </a:stretch>
        </p:blipFill>
        <p:spPr>
          <a:xfrm>
            <a:off x="900298" y="2786648"/>
            <a:ext cx="621846" cy="2956816"/>
          </a:xfrm>
          <a:prstGeom prst="rect">
            <a:avLst/>
          </a:prstGeom>
        </p:spPr>
      </p:pic>
      <p:pic>
        <p:nvPicPr>
          <p:cNvPr id="13" name="Picture 12">
            <a:extLst>
              <a:ext uri="{FF2B5EF4-FFF2-40B4-BE49-F238E27FC236}">
                <a16:creationId xmlns:a16="http://schemas.microsoft.com/office/drawing/2014/main" id="{B3B897C4-9A45-B224-4710-4B97033357B7}"/>
              </a:ext>
            </a:extLst>
          </p:cNvPr>
          <p:cNvPicPr>
            <a:picLocks noChangeAspect="1"/>
          </p:cNvPicPr>
          <p:nvPr/>
        </p:nvPicPr>
        <p:blipFill>
          <a:blip r:embed="rId6"/>
          <a:stretch>
            <a:fillRect/>
          </a:stretch>
        </p:blipFill>
        <p:spPr>
          <a:xfrm>
            <a:off x="11670139" y="7335297"/>
            <a:ext cx="2888086" cy="89430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50974" y="3275648"/>
            <a:ext cx="4247316" cy="4247316"/>
          </a:xfrm>
          <a:prstGeom prst="rect">
            <a:avLst/>
          </a:prstGeom>
        </p:spPr>
      </p:pic>
      <p:sp>
        <p:nvSpPr>
          <p:cNvPr id="3" name="Text 0"/>
          <p:cNvSpPr/>
          <p:nvPr/>
        </p:nvSpPr>
        <p:spPr>
          <a:xfrm>
            <a:off x="1779865" y="899874"/>
            <a:ext cx="7413069" cy="387906"/>
          </a:xfrm>
          <a:prstGeom prst="rect">
            <a:avLst/>
          </a:prstGeom>
          <a:noFill/>
          <a:ln/>
        </p:spPr>
        <p:txBody>
          <a:bodyPr wrap="none" lIns="0" tIns="0" rIns="0" bIns="0" rtlCol="0" anchor="t"/>
          <a:lstStyle/>
          <a:p>
            <a:pPr marL="0" indent="0" algn="ctr">
              <a:lnSpc>
                <a:spcPts val="3050"/>
              </a:lnSpc>
              <a:buNone/>
            </a:pPr>
            <a:r>
              <a:rPr lang="en-US" sz="3200" b="1" kern="0" spc="-73" dirty="0">
                <a:solidFill>
                  <a:srgbClr val="124E73"/>
                </a:solidFill>
                <a:latin typeface="Montserrat Medium" panose="00000600000000000000" pitchFamily="2" charset="0"/>
                <a:ea typeface="MuseoModerno Bold" pitchFamily="34" charset="-122"/>
                <a:cs typeface="MuseoModerno Bold" pitchFamily="34" charset="-120"/>
              </a:rPr>
              <a:t>VII. Đào tạo an toàn lao động về kỹ năng vận hành</a:t>
            </a:r>
            <a:endParaRPr lang="en-US" sz="3200" dirty="0"/>
          </a:p>
        </p:txBody>
      </p:sp>
      <p:sp>
        <p:nvSpPr>
          <p:cNvPr id="4" name="Shape 1"/>
          <p:cNvSpPr/>
          <p:nvPr/>
        </p:nvSpPr>
        <p:spPr>
          <a:xfrm>
            <a:off x="724138" y="1814692"/>
            <a:ext cx="9524524" cy="752118"/>
          </a:xfrm>
          <a:prstGeom prst="roundRect">
            <a:avLst>
              <a:gd name="adj" fmla="val 11554"/>
            </a:avLst>
          </a:prstGeom>
          <a:solidFill>
            <a:srgbClr val="124E73"/>
          </a:solidFill>
          <a:ln w="7620">
            <a:solidFill>
              <a:srgbClr val="2B678C"/>
            </a:solidFill>
            <a:prstDash val="solid"/>
          </a:ln>
        </p:spPr>
      </p:sp>
      <p:sp>
        <p:nvSpPr>
          <p:cNvPr id="5" name="Text 2"/>
          <p:cNvSpPr/>
          <p:nvPr/>
        </p:nvSpPr>
        <p:spPr>
          <a:xfrm>
            <a:off x="938570" y="2029124"/>
            <a:ext cx="5014555" cy="323255"/>
          </a:xfrm>
          <a:prstGeom prst="rect">
            <a:avLst/>
          </a:prstGeom>
          <a:noFill/>
          <a:ln/>
        </p:spPr>
        <p:txBody>
          <a:bodyPr wrap="none" lIns="0" tIns="0" rIns="0" bIns="0" rtlCol="0" anchor="t"/>
          <a:lstStyle/>
          <a:p>
            <a:pPr marL="0" indent="0">
              <a:lnSpc>
                <a:spcPts val="2500"/>
              </a:lnSpc>
              <a:buNone/>
            </a:pPr>
            <a:r>
              <a:rPr lang="en-US" sz="2000" b="1" kern="0" spc="-61" dirty="0">
                <a:solidFill>
                  <a:srgbClr val="FFFFFF"/>
                </a:solidFill>
                <a:latin typeface="Montserrat Medium" panose="00000600000000000000" pitchFamily="2" charset="0"/>
                <a:ea typeface="MuseoModerno Bold" pitchFamily="34" charset="-122"/>
                <a:cs typeface="MuseoModerno Bold" pitchFamily="34" charset="-120"/>
              </a:rPr>
              <a:t>A. Tại sao cần đào tạo cho người vận hành</a:t>
            </a:r>
            <a:endParaRPr lang="en-US" sz="2000" dirty="0"/>
          </a:p>
        </p:txBody>
      </p:sp>
      <p:sp>
        <p:nvSpPr>
          <p:cNvPr id="6" name="Text 3"/>
          <p:cNvSpPr/>
          <p:nvPr/>
        </p:nvSpPr>
        <p:spPr>
          <a:xfrm>
            <a:off x="724138" y="2505194"/>
            <a:ext cx="9524524" cy="330994"/>
          </a:xfrm>
          <a:prstGeom prst="rect">
            <a:avLst/>
          </a:prstGeom>
          <a:noFill/>
          <a:ln/>
        </p:spPr>
        <p:txBody>
          <a:bodyPr wrap="none" lIns="0" tIns="0" rIns="0" bIns="0" rtlCol="0" anchor="t"/>
          <a:lstStyle/>
          <a:p>
            <a:pPr marL="0" indent="0">
              <a:lnSpc>
                <a:spcPts val="2600"/>
              </a:lnSpc>
              <a:buNone/>
            </a:pPr>
            <a:endParaRPr lang="en-US" sz="1600" dirty="0"/>
          </a:p>
        </p:txBody>
      </p:sp>
      <p:sp>
        <p:nvSpPr>
          <p:cNvPr id="7" name="Shape 4"/>
          <p:cNvSpPr/>
          <p:nvPr/>
        </p:nvSpPr>
        <p:spPr>
          <a:xfrm>
            <a:off x="1022985" y="3068836"/>
            <a:ext cx="22860" cy="4260890"/>
          </a:xfrm>
          <a:prstGeom prst="roundRect">
            <a:avLst>
              <a:gd name="adj" fmla="val 380138"/>
            </a:avLst>
          </a:prstGeom>
          <a:solidFill>
            <a:srgbClr val="B9D0DE"/>
          </a:solidFill>
          <a:ln/>
        </p:spPr>
      </p:sp>
      <p:sp>
        <p:nvSpPr>
          <p:cNvPr id="8" name="Shape 5"/>
          <p:cNvSpPr/>
          <p:nvPr/>
        </p:nvSpPr>
        <p:spPr>
          <a:xfrm>
            <a:off x="801707" y="3301484"/>
            <a:ext cx="465415" cy="465415"/>
          </a:xfrm>
          <a:prstGeom prst="roundRect">
            <a:avLst>
              <a:gd name="adj" fmla="val 18671"/>
            </a:avLst>
          </a:prstGeom>
          <a:solidFill>
            <a:srgbClr val="124E73"/>
          </a:solidFill>
          <a:ln w="7620">
            <a:solidFill>
              <a:srgbClr val="2B678C"/>
            </a:solidFill>
            <a:prstDash val="solid"/>
          </a:ln>
        </p:spPr>
      </p:sp>
      <p:sp>
        <p:nvSpPr>
          <p:cNvPr id="9" name="Text 6"/>
          <p:cNvSpPr/>
          <p:nvPr/>
        </p:nvSpPr>
        <p:spPr>
          <a:xfrm>
            <a:off x="963751" y="3378994"/>
            <a:ext cx="141208" cy="310396"/>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1</a:t>
            </a:r>
            <a:endParaRPr lang="en-US" sz="2400" dirty="0"/>
          </a:p>
        </p:txBody>
      </p:sp>
      <p:sp>
        <p:nvSpPr>
          <p:cNvPr id="10" name="Text 7"/>
          <p:cNvSpPr/>
          <p:nvPr/>
        </p:nvSpPr>
        <p:spPr>
          <a:xfrm>
            <a:off x="1448157" y="3275648"/>
            <a:ext cx="8800505" cy="661988"/>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Bảo vệ sức khỏe và hiệu quả sản xuất</a:t>
            </a:r>
            <a:r>
              <a:rPr lang="en-US" sz="1600" kern="0" spc="-33" dirty="0">
                <a:solidFill>
                  <a:srgbClr val="2B4150"/>
                </a:solidFill>
                <a:latin typeface="PT Serif" pitchFamily="34" charset="0"/>
                <a:ea typeface="PT Serif" pitchFamily="34" charset="-122"/>
                <a:cs typeface="PT Serif" pitchFamily="34" charset="-120"/>
              </a:rPr>
              <a:t>: Giúp người lao động nhận diện nguy cơ và ứng phó kịp thời.</a:t>
            </a:r>
            <a:endParaRPr lang="en-US" sz="1600" dirty="0"/>
          </a:p>
        </p:txBody>
      </p:sp>
      <p:sp>
        <p:nvSpPr>
          <p:cNvPr id="11" name="Shape 8"/>
          <p:cNvSpPr/>
          <p:nvPr/>
        </p:nvSpPr>
        <p:spPr>
          <a:xfrm>
            <a:off x="801707" y="4475776"/>
            <a:ext cx="465415" cy="465415"/>
          </a:xfrm>
          <a:prstGeom prst="roundRect">
            <a:avLst>
              <a:gd name="adj" fmla="val 18671"/>
            </a:avLst>
          </a:prstGeom>
          <a:solidFill>
            <a:srgbClr val="124E73"/>
          </a:solidFill>
          <a:ln w="7620">
            <a:solidFill>
              <a:srgbClr val="2B678C"/>
            </a:solidFill>
            <a:prstDash val="solid"/>
          </a:ln>
        </p:spPr>
      </p:sp>
      <p:sp>
        <p:nvSpPr>
          <p:cNvPr id="12" name="Text 9"/>
          <p:cNvSpPr/>
          <p:nvPr/>
        </p:nvSpPr>
        <p:spPr>
          <a:xfrm>
            <a:off x="950893" y="4553286"/>
            <a:ext cx="167045" cy="310396"/>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2</a:t>
            </a:r>
            <a:endParaRPr lang="en-US" sz="2400" dirty="0"/>
          </a:p>
        </p:txBody>
      </p:sp>
      <p:sp>
        <p:nvSpPr>
          <p:cNvPr id="13" name="Text 10"/>
          <p:cNvSpPr/>
          <p:nvPr/>
        </p:nvSpPr>
        <p:spPr>
          <a:xfrm>
            <a:off x="1448157" y="4449940"/>
            <a:ext cx="8800505" cy="661988"/>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Nâng cao ý thức an toàn</a:t>
            </a:r>
            <a:r>
              <a:rPr lang="en-US" sz="1600" kern="0" spc="-33" dirty="0">
                <a:solidFill>
                  <a:srgbClr val="2B4150"/>
                </a:solidFill>
                <a:latin typeface="PT Serif" pitchFamily="34" charset="0"/>
                <a:ea typeface="PT Serif" pitchFamily="34" charset="-122"/>
                <a:cs typeface="PT Serif" pitchFamily="34" charset="-120"/>
              </a:rPr>
              <a:t>: Khuyến khích người lao động thực hiện các biện pháp bảo vệ an toàn cho bản thân và đồng nghiệp.</a:t>
            </a:r>
            <a:endParaRPr lang="en-US" sz="1600" dirty="0"/>
          </a:p>
        </p:txBody>
      </p:sp>
      <p:sp>
        <p:nvSpPr>
          <p:cNvPr id="14" name="Shape 11"/>
          <p:cNvSpPr/>
          <p:nvPr/>
        </p:nvSpPr>
        <p:spPr>
          <a:xfrm>
            <a:off x="801707" y="5687913"/>
            <a:ext cx="465415" cy="465415"/>
          </a:xfrm>
          <a:prstGeom prst="roundRect">
            <a:avLst>
              <a:gd name="adj" fmla="val 18671"/>
            </a:avLst>
          </a:prstGeom>
          <a:solidFill>
            <a:srgbClr val="124E73"/>
          </a:solidFill>
          <a:ln w="7620">
            <a:solidFill>
              <a:srgbClr val="2B678C"/>
            </a:solidFill>
            <a:prstDash val="solid"/>
          </a:ln>
        </p:spPr>
      </p:sp>
      <p:sp>
        <p:nvSpPr>
          <p:cNvPr id="15" name="Text 12"/>
          <p:cNvSpPr/>
          <p:nvPr/>
        </p:nvSpPr>
        <p:spPr>
          <a:xfrm>
            <a:off x="950297" y="5765423"/>
            <a:ext cx="168235" cy="310396"/>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3</a:t>
            </a:r>
            <a:endParaRPr lang="en-US" sz="2400" dirty="0"/>
          </a:p>
        </p:txBody>
      </p:sp>
      <p:sp>
        <p:nvSpPr>
          <p:cNvPr id="16" name="Text 13"/>
          <p:cNvSpPr/>
          <p:nvPr/>
        </p:nvSpPr>
        <p:spPr>
          <a:xfrm>
            <a:off x="1448157" y="5662077"/>
            <a:ext cx="8800505" cy="330994"/>
          </a:xfrm>
          <a:prstGeom prst="rect">
            <a:avLst/>
          </a:prstGeom>
          <a:noFill/>
          <a:ln/>
        </p:spPr>
        <p:txBody>
          <a:bodyPr wrap="non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Tăng hiệu suất làm việc</a:t>
            </a:r>
            <a:r>
              <a:rPr lang="en-US" sz="1600" kern="0" spc="-33" dirty="0">
                <a:solidFill>
                  <a:srgbClr val="2B4150"/>
                </a:solidFill>
                <a:latin typeface="PT Serif" pitchFamily="34" charset="0"/>
                <a:ea typeface="PT Serif" pitchFamily="34" charset="-122"/>
                <a:cs typeface="PT Serif" pitchFamily="34" charset="-120"/>
              </a:rPr>
              <a:t>: Nâng cao sự tự tin, giảm thiểu sự cố và cải thiện chất lượng sản phẩm.</a:t>
            </a:r>
            <a:endParaRPr lang="en-US" sz="1600" dirty="0"/>
          </a:p>
        </p:txBody>
      </p:sp>
      <p:sp>
        <p:nvSpPr>
          <p:cNvPr id="17" name="Shape 14"/>
          <p:cNvSpPr/>
          <p:nvPr/>
        </p:nvSpPr>
        <p:spPr>
          <a:xfrm>
            <a:off x="801707" y="6817757"/>
            <a:ext cx="465415" cy="465415"/>
          </a:xfrm>
          <a:prstGeom prst="roundRect">
            <a:avLst>
              <a:gd name="adj" fmla="val 18671"/>
            </a:avLst>
          </a:prstGeom>
          <a:solidFill>
            <a:srgbClr val="124E73"/>
          </a:solidFill>
          <a:ln w="7620">
            <a:solidFill>
              <a:srgbClr val="2B678C"/>
            </a:solidFill>
            <a:prstDash val="solid"/>
          </a:ln>
        </p:spPr>
      </p:sp>
      <p:sp>
        <p:nvSpPr>
          <p:cNvPr id="18" name="Text 15"/>
          <p:cNvSpPr/>
          <p:nvPr/>
        </p:nvSpPr>
        <p:spPr>
          <a:xfrm>
            <a:off x="937558" y="6895267"/>
            <a:ext cx="193715" cy="310396"/>
          </a:xfrm>
          <a:prstGeom prst="rect">
            <a:avLst/>
          </a:prstGeom>
          <a:noFill/>
          <a:ln/>
        </p:spPr>
        <p:txBody>
          <a:bodyPr wrap="none" lIns="0" tIns="0" rIns="0" bIns="0" rtlCol="0" anchor="t"/>
          <a:lstStyle/>
          <a:p>
            <a:pPr marL="0" indent="0" algn="ctr">
              <a:lnSpc>
                <a:spcPts val="2400"/>
              </a:lnSpc>
              <a:buNone/>
            </a:pPr>
            <a:r>
              <a:rPr lang="en-US" sz="2400" b="1" kern="0" spc="-73" dirty="0">
                <a:solidFill>
                  <a:srgbClr val="FFFFFF"/>
                </a:solidFill>
                <a:latin typeface="Montserrat Medium" panose="00000600000000000000" pitchFamily="2" charset="0"/>
                <a:ea typeface="MuseoModerno Bold" pitchFamily="34" charset="-122"/>
                <a:cs typeface="MuseoModerno Bold" pitchFamily="34" charset="-120"/>
              </a:rPr>
              <a:t>4</a:t>
            </a:r>
            <a:endParaRPr lang="en-US" sz="2400" dirty="0"/>
          </a:p>
        </p:txBody>
      </p:sp>
      <p:sp>
        <p:nvSpPr>
          <p:cNvPr id="19" name="Text 16"/>
          <p:cNvSpPr/>
          <p:nvPr/>
        </p:nvSpPr>
        <p:spPr>
          <a:xfrm>
            <a:off x="1448157" y="6791920"/>
            <a:ext cx="8800505" cy="330994"/>
          </a:xfrm>
          <a:prstGeom prst="rect">
            <a:avLst/>
          </a:prstGeom>
          <a:noFill/>
          <a:ln/>
        </p:spPr>
        <p:txBody>
          <a:bodyPr wrap="non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Tác động tích cực</a:t>
            </a:r>
            <a:r>
              <a:rPr lang="en-US" sz="1600" kern="0" spc="-33" dirty="0">
                <a:solidFill>
                  <a:srgbClr val="2B4150"/>
                </a:solidFill>
                <a:latin typeface="PT Serif" pitchFamily="34" charset="0"/>
                <a:ea typeface="PT Serif" pitchFamily="34" charset="-122"/>
                <a:cs typeface="PT Serif" pitchFamily="34" charset="-120"/>
              </a:rPr>
              <a:t>: Đảm bảo an toàn và góp phần phát triển bền vững cho doanh nghiệp.</a:t>
            </a:r>
            <a:endParaRPr lang="en-US" sz="1600" dirty="0"/>
          </a:p>
        </p:txBody>
      </p:sp>
      <p:pic>
        <p:nvPicPr>
          <p:cNvPr id="20" name="Picture 19">
            <a:extLst>
              <a:ext uri="{FF2B5EF4-FFF2-40B4-BE49-F238E27FC236}">
                <a16:creationId xmlns:a16="http://schemas.microsoft.com/office/drawing/2014/main" id="{BA0DF252-DAF4-C588-2AE4-D536455C7D5F}"/>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06290" y="209907"/>
            <a:ext cx="5417701" cy="1679496"/>
          </a:xfrm>
          <a:prstGeom prst="rect">
            <a:avLst/>
          </a:prstGeom>
        </p:spPr>
      </p:pic>
      <p:sp>
        <p:nvSpPr>
          <p:cNvPr id="3" name="Text 0"/>
          <p:cNvSpPr/>
          <p:nvPr/>
        </p:nvSpPr>
        <p:spPr>
          <a:xfrm>
            <a:off x="587812" y="2694861"/>
            <a:ext cx="3066098" cy="262295"/>
          </a:xfrm>
          <a:prstGeom prst="rect">
            <a:avLst/>
          </a:prstGeom>
          <a:noFill/>
          <a:ln/>
        </p:spPr>
        <p:txBody>
          <a:bodyPr wrap="none" lIns="0" tIns="0" rIns="0" bIns="0" rtlCol="0" anchor="t"/>
          <a:lstStyle/>
          <a:p>
            <a:pPr marL="0" indent="0">
              <a:lnSpc>
                <a:spcPts val="2050"/>
              </a:lnSpc>
              <a:buNone/>
            </a:pPr>
            <a:r>
              <a:rPr lang="en-US" sz="3200" b="1" kern="0" spc="-50" dirty="0">
                <a:solidFill>
                  <a:srgbClr val="910D0D"/>
                </a:solidFill>
                <a:latin typeface="Montserrat Medium" panose="00000600000000000000" pitchFamily="2" charset="0"/>
                <a:ea typeface="MuseoModerno Bold" pitchFamily="34" charset="-122"/>
                <a:cs typeface="MuseoModerno Bold" pitchFamily="34" charset="-120"/>
              </a:rPr>
              <a:t>B. Huấn luyện an toàn lao động</a:t>
            </a:r>
            <a:endParaRPr lang="en-US" sz="3200" dirty="0"/>
          </a:p>
        </p:txBody>
      </p:sp>
      <p:sp>
        <p:nvSpPr>
          <p:cNvPr id="4" name="Text 1"/>
          <p:cNvSpPr/>
          <p:nvPr/>
        </p:nvSpPr>
        <p:spPr>
          <a:xfrm>
            <a:off x="587812" y="3145988"/>
            <a:ext cx="13454777" cy="268724"/>
          </a:xfrm>
          <a:prstGeom prst="rect">
            <a:avLst/>
          </a:prstGeom>
          <a:noFill/>
          <a:ln/>
        </p:spPr>
        <p:txBody>
          <a:bodyPr wrap="none" lIns="0" tIns="0" rIns="0" bIns="0" rtlCol="0" anchor="t"/>
          <a:lstStyle/>
          <a:p>
            <a:pPr marL="0" indent="0">
              <a:lnSpc>
                <a:spcPts val="2100"/>
              </a:lnSpc>
              <a:buNone/>
            </a:pPr>
            <a:r>
              <a:rPr lang="en-US" b="1" kern="0" spc="-26" dirty="0">
                <a:solidFill>
                  <a:srgbClr val="910D0D"/>
                </a:solidFill>
                <a:latin typeface="PT Serif" pitchFamily="34" charset="0"/>
                <a:ea typeface="PT Serif" pitchFamily="34" charset="-122"/>
                <a:cs typeface="PT Serif" pitchFamily="34" charset="-120"/>
              </a:rPr>
              <a:t>An Toàn Nam Việt</a:t>
            </a:r>
            <a:r>
              <a:rPr lang="en-US" kern="0" spc="-26" dirty="0">
                <a:solidFill>
                  <a:srgbClr val="2B4150"/>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a:t>
            </a:r>
          </a:p>
          <a:p>
            <a:pPr marL="0" indent="0">
              <a:lnSpc>
                <a:spcPts val="2100"/>
              </a:lnSpc>
              <a:buNone/>
            </a:pPr>
            <a:r>
              <a:rPr lang="en-US" kern="0" spc="-26" dirty="0" err="1">
                <a:solidFill>
                  <a:srgbClr val="2B4150"/>
                </a:solidFill>
                <a:latin typeface="PT Serif" pitchFamily="34" charset="0"/>
                <a:ea typeface="PT Serif" pitchFamily="34" charset="-122"/>
                <a:cs typeface="PT Serif" pitchFamily="34" charset="-120"/>
              </a:rPr>
              <a:t>nhà</a:t>
            </a:r>
            <a:r>
              <a:rPr lang="en-US" kern="0" spc="-26" dirty="0">
                <a:solidFill>
                  <a:srgbClr val="2B4150"/>
                </a:solidFill>
                <a:latin typeface="PT Serif" pitchFamily="34" charset="0"/>
                <a:ea typeface="PT Serif" pitchFamily="34" charset="-122"/>
                <a:cs typeface="PT Serif" pitchFamily="34" charset="-120"/>
              </a:rPr>
              <a:t> máy, công trường xây dựng trên toàn quốc.</a:t>
            </a:r>
            <a:endParaRPr lang="en-US" dirty="0"/>
          </a:p>
        </p:txBody>
      </p:sp>
      <p:pic>
        <p:nvPicPr>
          <p:cNvPr id="5" name="Image 1" descr="preencoded.png"/>
          <p:cNvPicPr>
            <a:picLocks noChangeAspect="1"/>
          </p:cNvPicPr>
          <p:nvPr/>
        </p:nvPicPr>
        <p:blipFill>
          <a:blip r:embed="rId4"/>
          <a:stretch>
            <a:fillRect/>
          </a:stretch>
        </p:blipFill>
        <p:spPr>
          <a:xfrm>
            <a:off x="587812" y="4318748"/>
            <a:ext cx="839748" cy="1038238"/>
          </a:xfrm>
          <a:prstGeom prst="rect">
            <a:avLst/>
          </a:prstGeom>
        </p:spPr>
      </p:pic>
      <p:sp>
        <p:nvSpPr>
          <p:cNvPr id="6" name="Text 2"/>
          <p:cNvSpPr/>
          <p:nvPr/>
        </p:nvSpPr>
        <p:spPr>
          <a:xfrm>
            <a:off x="1679377" y="4644093"/>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Chuẩn bị chu đáo</a:t>
            </a:r>
            <a:r>
              <a:rPr lang="en-US" sz="1600" kern="0" spc="-26" dirty="0">
                <a:solidFill>
                  <a:srgbClr val="2B4150"/>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600" dirty="0"/>
          </a:p>
        </p:txBody>
      </p:sp>
      <p:pic>
        <p:nvPicPr>
          <p:cNvPr id="7" name="Image 2" descr="preencoded.png"/>
          <p:cNvPicPr>
            <a:picLocks noChangeAspect="1"/>
          </p:cNvPicPr>
          <p:nvPr/>
        </p:nvPicPr>
        <p:blipFill>
          <a:blip r:embed="rId5"/>
          <a:stretch>
            <a:fillRect/>
          </a:stretch>
        </p:blipFill>
        <p:spPr>
          <a:xfrm>
            <a:off x="587811" y="5441144"/>
            <a:ext cx="839748" cy="1038238"/>
          </a:xfrm>
          <a:prstGeom prst="rect">
            <a:avLst/>
          </a:prstGeom>
        </p:spPr>
      </p:pic>
      <p:sp>
        <p:nvSpPr>
          <p:cNvPr id="8" name="Text 3"/>
          <p:cNvSpPr/>
          <p:nvPr/>
        </p:nvSpPr>
        <p:spPr>
          <a:xfrm>
            <a:off x="1679377" y="5811980"/>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Giảng viên</a:t>
            </a:r>
            <a:r>
              <a:rPr lang="en-US" sz="1600" kern="0" spc="-26" dirty="0">
                <a:solidFill>
                  <a:srgbClr val="2B4150"/>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600" dirty="0"/>
          </a:p>
        </p:txBody>
      </p:sp>
      <p:pic>
        <p:nvPicPr>
          <p:cNvPr id="9" name="Image 3" descr="preencoded.png"/>
          <p:cNvPicPr>
            <a:picLocks noChangeAspect="1"/>
          </p:cNvPicPr>
          <p:nvPr/>
        </p:nvPicPr>
        <p:blipFill>
          <a:blip r:embed="rId6"/>
          <a:stretch>
            <a:fillRect/>
          </a:stretch>
        </p:blipFill>
        <p:spPr>
          <a:xfrm>
            <a:off x="587812" y="6595811"/>
            <a:ext cx="839748" cy="1038238"/>
          </a:xfrm>
          <a:prstGeom prst="rect">
            <a:avLst/>
          </a:prstGeom>
        </p:spPr>
      </p:pic>
      <p:sp>
        <p:nvSpPr>
          <p:cNvPr id="10" name="Text 4"/>
          <p:cNvSpPr/>
          <p:nvPr/>
        </p:nvSpPr>
        <p:spPr>
          <a:xfrm>
            <a:off x="1679377" y="6968332"/>
            <a:ext cx="12363212" cy="268724"/>
          </a:xfrm>
          <a:prstGeom prst="rect">
            <a:avLst/>
          </a:prstGeom>
          <a:noFill/>
          <a:ln/>
        </p:spPr>
        <p:txBody>
          <a:bodyPr wrap="none" lIns="0" tIns="0" rIns="0" bIns="0" rtlCol="0" anchor="t"/>
          <a:lstStyle/>
          <a:p>
            <a:pPr marL="0" indent="0" algn="l">
              <a:lnSpc>
                <a:spcPts val="2100"/>
              </a:lnSpc>
              <a:buNone/>
            </a:pPr>
            <a:r>
              <a:rPr lang="en-US" sz="1600" b="1" kern="0" spc="-26" dirty="0">
                <a:solidFill>
                  <a:srgbClr val="2B4150"/>
                </a:solidFill>
                <a:latin typeface="PT Serif" pitchFamily="34" charset="0"/>
                <a:ea typeface="PT Serif" pitchFamily="34" charset="-122"/>
                <a:cs typeface="PT Serif" pitchFamily="34" charset="-120"/>
              </a:rPr>
              <a:t>Bài giảng</a:t>
            </a:r>
            <a:r>
              <a:rPr lang="en-US" sz="1600" kern="0" spc="-26" dirty="0">
                <a:solidFill>
                  <a:srgbClr val="2B4150"/>
                </a:solidFill>
                <a:latin typeface="PT Serif" pitchFamily="34" charset="0"/>
                <a:ea typeface="PT Serif" pitchFamily="34" charset="-122"/>
                <a:cs typeface="PT Serif" pitchFamily="34" charset="-120"/>
              </a:rPr>
              <a:t> sinh động, dễ hiểu, bám sát Nghị định 44/2016/NĐ-CP, giúp người lao động hiểu và áp dụng biện pháp an toàn hiệu quả trong công việc.</a:t>
            </a:r>
            <a:endParaRPr lang="en-US" sz="1600" dirty="0"/>
          </a:p>
        </p:txBody>
      </p:sp>
      <p:pic>
        <p:nvPicPr>
          <p:cNvPr id="11" name="Picture 10">
            <a:extLst>
              <a:ext uri="{FF2B5EF4-FFF2-40B4-BE49-F238E27FC236}">
                <a16:creationId xmlns:a16="http://schemas.microsoft.com/office/drawing/2014/main" id="{D4926523-8507-07A6-DE51-61FCF8088551}"/>
              </a:ext>
            </a:extLst>
          </p:cNvPr>
          <p:cNvPicPr>
            <a:picLocks noChangeAspect="1"/>
          </p:cNvPicPr>
          <p:nvPr/>
        </p:nvPicPr>
        <p:blipFill>
          <a:blip r:embed="rId7"/>
          <a:stretch>
            <a:fillRect/>
          </a:stretch>
        </p:blipFill>
        <p:spPr>
          <a:xfrm>
            <a:off x="11670139" y="7335297"/>
            <a:ext cx="2888086" cy="89430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405068" y="3133488"/>
            <a:ext cx="4363875" cy="4363875"/>
          </a:xfrm>
          <a:prstGeom prst="rect">
            <a:avLst/>
          </a:prstGeom>
        </p:spPr>
      </p:pic>
      <p:sp>
        <p:nvSpPr>
          <p:cNvPr id="3" name="Text 0"/>
          <p:cNvSpPr/>
          <p:nvPr/>
        </p:nvSpPr>
        <p:spPr>
          <a:xfrm>
            <a:off x="793790" y="963573"/>
            <a:ext cx="9045416"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VIII. Ý nghĩa của an toàn lao động</a:t>
            </a:r>
            <a:endParaRPr lang="en-US" sz="4450" dirty="0"/>
          </a:p>
        </p:txBody>
      </p:sp>
      <p:sp>
        <p:nvSpPr>
          <p:cNvPr id="4" name="Shape 1"/>
          <p:cNvSpPr/>
          <p:nvPr/>
        </p:nvSpPr>
        <p:spPr>
          <a:xfrm>
            <a:off x="891897" y="2012513"/>
            <a:ext cx="30480" cy="5253514"/>
          </a:xfrm>
          <a:prstGeom prst="roundRect">
            <a:avLst>
              <a:gd name="adj" fmla="val 312558"/>
            </a:avLst>
          </a:prstGeom>
          <a:solidFill>
            <a:srgbClr val="B9D0DE"/>
          </a:solidFill>
          <a:ln/>
        </p:spPr>
      </p:sp>
      <p:sp>
        <p:nvSpPr>
          <p:cNvPr id="5" name="Shape 2"/>
          <p:cNvSpPr/>
          <p:nvPr/>
        </p:nvSpPr>
        <p:spPr>
          <a:xfrm>
            <a:off x="1075075" y="2450783"/>
            <a:ext cx="793790" cy="30480"/>
          </a:xfrm>
          <a:prstGeom prst="roundRect">
            <a:avLst>
              <a:gd name="adj" fmla="val 312558"/>
            </a:avLst>
          </a:prstGeom>
          <a:solidFill>
            <a:srgbClr val="2B678C"/>
          </a:solidFill>
          <a:ln/>
        </p:spPr>
      </p:sp>
      <p:sp>
        <p:nvSpPr>
          <p:cNvPr id="6" name="Shape 3"/>
          <p:cNvSpPr/>
          <p:nvPr/>
        </p:nvSpPr>
        <p:spPr>
          <a:xfrm>
            <a:off x="708720" y="2267664"/>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2239328"/>
            <a:ext cx="672357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Tầm quan trọng của việc duy trì an toàn lao động</a:t>
            </a:r>
            <a:endParaRPr lang="en-US" sz="2200" dirty="0"/>
          </a:p>
        </p:txBody>
      </p:sp>
      <p:sp>
        <p:nvSpPr>
          <p:cNvPr id="8" name="Text 5"/>
          <p:cNvSpPr/>
          <p:nvPr/>
        </p:nvSpPr>
        <p:spPr>
          <a:xfrm>
            <a:off x="2154674" y="2729746"/>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4" y="3448526"/>
            <a:ext cx="8506627"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 và tăng năng suất</a:t>
            </a:r>
            <a:r>
              <a:rPr lang="en-US" sz="1750" kern="0" spc="-36" dirty="0">
                <a:solidFill>
                  <a:srgbClr val="2B4150"/>
                </a:solidFill>
                <a:latin typeface="PT Serif" pitchFamily="34" charset="0"/>
                <a:ea typeface="PT Serif" pitchFamily="34" charset="-122"/>
                <a:cs typeface="PT Serif" pitchFamily="34" charset="-120"/>
              </a:rPr>
              <a:t>: Giảm nguy cơ tai nạn, giúp người lao động làm việc với tinh thần thoải mái, nâng cao hiệu quả công việc và chất lượng sản phẩm.</a:t>
            </a:r>
            <a:endParaRPr lang="en-US" sz="1750" dirty="0"/>
          </a:p>
        </p:txBody>
      </p:sp>
      <p:sp>
        <p:nvSpPr>
          <p:cNvPr id="10" name="Text 7"/>
          <p:cNvSpPr/>
          <p:nvPr/>
        </p:nvSpPr>
        <p:spPr>
          <a:xfrm>
            <a:off x="2154674" y="4453533"/>
            <a:ext cx="8024336"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1" name="Text 8"/>
          <p:cNvSpPr/>
          <p:nvPr/>
        </p:nvSpPr>
        <p:spPr>
          <a:xfrm>
            <a:off x="2154674" y="4952524"/>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Tạo môi trường làm việc tích cực</a:t>
            </a:r>
            <a:r>
              <a:rPr lang="en-US" sz="1750" kern="0" spc="-36" dirty="0">
                <a:solidFill>
                  <a:srgbClr val="2B4150"/>
                </a:solidFill>
                <a:latin typeface="PT Serif" pitchFamily="34" charset="0"/>
                <a:ea typeface="PT Serif" pitchFamily="34" charset="-122"/>
                <a:cs typeface="PT Serif" pitchFamily="34" charset="-120"/>
              </a:rPr>
              <a:t>: Khuyến khích hợp tác và xây dựng văn hóa an toàn, giảm chi phí sự cố và thiệt hại.</a:t>
            </a:r>
            <a:endParaRPr lang="en-US" sz="1750" dirty="0"/>
          </a:p>
        </p:txBody>
      </p:sp>
      <p:sp>
        <p:nvSpPr>
          <p:cNvPr id="12" name="Text 9"/>
          <p:cNvSpPr/>
          <p:nvPr/>
        </p:nvSpPr>
        <p:spPr>
          <a:xfrm>
            <a:off x="2154674" y="5814417"/>
            <a:ext cx="8024336"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3" name="Text 10"/>
          <p:cNvSpPr/>
          <p:nvPr/>
        </p:nvSpPr>
        <p:spPr>
          <a:xfrm>
            <a:off x="2154674" y="631340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Thu hút nhân tài và phát triển bền vững</a:t>
            </a:r>
            <a:r>
              <a:rPr lang="en-US" sz="1750" kern="0" spc="-36" dirty="0">
                <a:solidFill>
                  <a:srgbClr val="2B4150"/>
                </a:solidFill>
                <a:latin typeface="PT Serif" pitchFamily="34" charset="0"/>
                <a:ea typeface="PT Serif" pitchFamily="34" charset="-122"/>
                <a:cs typeface="PT Serif" pitchFamily="34" charset="-120"/>
              </a:rPr>
              <a:t>: Môi trường an toàn giảm tỷ lệ nghỉ việc, góp phần vào sự phát triển lâu dài của doanh nghiệp.</a:t>
            </a:r>
            <a:endParaRPr lang="en-US" sz="1750" dirty="0"/>
          </a:p>
        </p:txBody>
      </p:sp>
      <p:pic>
        <p:nvPicPr>
          <p:cNvPr id="14" name="Picture 13">
            <a:extLst>
              <a:ext uri="{FF2B5EF4-FFF2-40B4-BE49-F238E27FC236}">
                <a16:creationId xmlns:a16="http://schemas.microsoft.com/office/drawing/2014/main" id="{1E9FFC94-400C-522C-E684-D217C9291A69}"/>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63247" y="2549247"/>
            <a:ext cx="3131106" cy="3131106"/>
          </a:xfrm>
          <a:prstGeom prst="rect">
            <a:avLst/>
          </a:prstGeom>
        </p:spPr>
      </p:pic>
      <p:sp>
        <p:nvSpPr>
          <p:cNvPr id="3" name="Shape 0"/>
          <p:cNvSpPr/>
          <p:nvPr/>
        </p:nvSpPr>
        <p:spPr>
          <a:xfrm>
            <a:off x="4488656" y="580906"/>
            <a:ext cx="22860" cy="7067669"/>
          </a:xfrm>
          <a:prstGeom prst="roundRect">
            <a:avLst>
              <a:gd name="adj" fmla="val 387002"/>
            </a:avLst>
          </a:prstGeom>
          <a:solidFill>
            <a:srgbClr val="B9D0DE"/>
          </a:solidFill>
          <a:ln/>
        </p:spPr>
      </p:sp>
      <p:sp>
        <p:nvSpPr>
          <p:cNvPr id="4" name="Shape 1"/>
          <p:cNvSpPr/>
          <p:nvPr/>
        </p:nvSpPr>
        <p:spPr>
          <a:xfrm>
            <a:off x="4661535" y="990719"/>
            <a:ext cx="737235" cy="22860"/>
          </a:xfrm>
          <a:prstGeom prst="roundRect">
            <a:avLst>
              <a:gd name="adj" fmla="val 387002"/>
            </a:avLst>
          </a:prstGeom>
          <a:solidFill>
            <a:srgbClr val="2B678C"/>
          </a:solidFill>
          <a:ln/>
        </p:spPr>
      </p:sp>
      <p:sp>
        <p:nvSpPr>
          <p:cNvPr id="5" name="Shape 2"/>
          <p:cNvSpPr/>
          <p:nvPr/>
        </p:nvSpPr>
        <p:spPr>
          <a:xfrm>
            <a:off x="4315778" y="817840"/>
            <a:ext cx="368618" cy="368618"/>
          </a:xfrm>
          <a:prstGeom prst="roundRect">
            <a:avLst>
              <a:gd name="adj" fmla="val 24000"/>
            </a:avLst>
          </a:prstGeom>
          <a:solidFill>
            <a:srgbClr val="124E73"/>
          </a:solidFill>
          <a:ln w="7620">
            <a:solidFill>
              <a:srgbClr val="2B678C"/>
            </a:solidFill>
            <a:prstDash val="solid"/>
          </a:ln>
        </p:spPr>
      </p:sp>
      <p:sp>
        <p:nvSpPr>
          <p:cNvPr id="6" name="Text 3"/>
          <p:cNvSpPr/>
          <p:nvPr/>
        </p:nvSpPr>
        <p:spPr>
          <a:xfrm>
            <a:off x="5658564" y="791527"/>
            <a:ext cx="5076944" cy="328970"/>
          </a:xfrm>
          <a:prstGeom prst="rect">
            <a:avLst/>
          </a:prstGeom>
          <a:noFill/>
          <a:ln/>
        </p:spPr>
        <p:txBody>
          <a:bodyPr wrap="none" lIns="0" tIns="0" rIns="0" bIns="0" rtlCol="0" anchor="t"/>
          <a:lstStyle/>
          <a:p>
            <a:pPr marL="0" indent="0">
              <a:lnSpc>
                <a:spcPts val="2550"/>
              </a:lnSpc>
              <a:buNone/>
            </a:pPr>
            <a:r>
              <a:rPr lang="en-US" sz="2050" b="1" kern="0" spc="-62" dirty="0">
                <a:solidFill>
                  <a:srgbClr val="2B4150"/>
                </a:solidFill>
                <a:latin typeface="Montserrat Medium" panose="00000600000000000000" pitchFamily="2" charset="0"/>
                <a:ea typeface="MuseoModerno Bold" pitchFamily="34" charset="-122"/>
                <a:cs typeface="MuseoModerno Bold" pitchFamily="34" charset="-120"/>
              </a:rPr>
              <a:t>B. Biện pháp an toàn quan trọng cần nắm</a:t>
            </a:r>
            <a:endParaRPr lang="en-US" sz="2050" dirty="0"/>
          </a:p>
        </p:txBody>
      </p:sp>
      <p:sp>
        <p:nvSpPr>
          <p:cNvPr id="7" name="Text 4"/>
          <p:cNvSpPr/>
          <p:nvPr/>
        </p:nvSpPr>
        <p:spPr>
          <a:xfrm>
            <a:off x="5658564" y="1246823"/>
            <a:ext cx="8234601" cy="336947"/>
          </a:xfrm>
          <a:prstGeom prst="rect">
            <a:avLst/>
          </a:prstGeom>
          <a:noFill/>
          <a:ln/>
        </p:spPr>
        <p:txBody>
          <a:bodyPr wrap="none" lIns="0" tIns="0" rIns="0" bIns="0" rtlCol="0" anchor="t"/>
          <a:lstStyle/>
          <a:p>
            <a:pPr marL="0" indent="0">
              <a:lnSpc>
                <a:spcPts val="2650"/>
              </a:lnSpc>
              <a:buNone/>
            </a:pPr>
            <a:endParaRPr lang="en-US" sz="1650" dirty="0"/>
          </a:p>
        </p:txBody>
      </p:sp>
      <p:sp>
        <p:nvSpPr>
          <p:cNvPr id="8" name="Text 5"/>
          <p:cNvSpPr/>
          <p:nvPr/>
        </p:nvSpPr>
        <p:spPr>
          <a:xfrm>
            <a:off x="5658564" y="1710095"/>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Kiểm tra máy móc</a:t>
            </a:r>
            <a:r>
              <a:rPr lang="en-US" sz="1650" kern="0" spc="-33" dirty="0">
                <a:solidFill>
                  <a:srgbClr val="2B4150"/>
                </a:solidFill>
                <a:latin typeface="PT Serif" pitchFamily="34" charset="0"/>
                <a:ea typeface="PT Serif" pitchFamily="34" charset="-122"/>
                <a:cs typeface="PT Serif" pitchFamily="34" charset="-120"/>
              </a:rPr>
              <a:t>: Đảm bảo các bộ phận như dây curoa, động cơ và hệ thống điện hoạt động tốt, không có hư hỏng.</a:t>
            </a:r>
            <a:endParaRPr lang="en-US" sz="1650" dirty="0"/>
          </a:p>
        </p:txBody>
      </p:sp>
      <p:sp>
        <p:nvSpPr>
          <p:cNvPr id="9" name="Text 6"/>
          <p:cNvSpPr/>
          <p:nvPr/>
        </p:nvSpPr>
        <p:spPr>
          <a:xfrm>
            <a:off x="5658564" y="2510314"/>
            <a:ext cx="8234601"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0" name="Text 7"/>
          <p:cNvSpPr/>
          <p:nvPr/>
        </p:nvSpPr>
        <p:spPr>
          <a:xfrm>
            <a:off x="5658564" y="2973586"/>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Trang bị thiết bị bảo hộ</a:t>
            </a:r>
            <a:r>
              <a:rPr lang="en-US" sz="1650" kern="0" spc="-33" dirty="0">
                <a:solidFill>
                  <a:srgbClr val="2B4150"/>
                </a:solidFill>
                <a:latin typeface="PT Serif" pitchFamily="34" charset="0"/>
                <a:ea typeface="PT Serif" pitchFamily="34" charset="-122"/>
                <a:cs typeface="PT Serif" pitchFamily="34" charset="-120"/>
              </a:rPr>
              <a:t>: Sử dụng găng tay, kính bảo hộ và khẩu trang để giảm tiếp xúc với hóa chất, bụi bẩn.</a:t>
            </a:r>
            <a:endParaRPr lang="en-US" sz="1650" dirty="0"/>
          </a:p>
        </p:txBody>
      </p:sp>
      <p:sp>
        <p:nvSpPr>
          <p:cNvPr id="11" name="Text 8"/>
          <p:cNvSpPr/>
          <p:nvPr/>
        </p:nvSpPr>
        <p:spPr>
          <a:xfrm>
            <a:off x="5658564" y="3773805"/>
            <a:ext cx="8234601"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2" name="Text 9"/>
          <p:cNvSpPr/>
          <p:nvPr/>
        </p:nvSpPr>
        <p:spPr>
          <a:xfrm>
            <a:off x="5658564" y="4237077"/>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Tuân thủ quy định an toàn lao động</a:t>
            </a:r>
            <a:r>
              <a:rPr lang="en-US" sz="1650" kern="0" spc="-33" dirty="0">
                <a:solidFill>
                  <a:srgbClr val="2B4150"/>
                </a:solidFill>
                <a:latin typeface="PT Serif" pitchFamily="34" charset="0"/>
                <a:ea typeface="PT Serif" pitchFamily="34" charset="-122"/>
                <a:cs typeface="PT Serif" pitchFamily="34" charset="-120"/>
              </a:rPr>
              <a:t>: Được đào tạo về các dấu hiệu cảnh báo, ứng phó khẩn cấp và xác định khu vực an toàn xung quanh máy.</a:t>
            </a:r>
            <a:endParaRPr lang="en-US" sz="1650" dirty="0"/>
          </a:p>
        </p:txBody>
      </p:sp>
      <p:sp>
        <p:nvSpPr>
          <p:cNvPr id="13" name="Text 10"/>
          <p:cNvSpPr/>
          <p:nvPr/>
        </p:nvSpPr>
        <p:spPr>
          <a:xfrm>
            <a:off x="5658564" y="5037296"/>
            <a:ext cx="8234601"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4" name="Text 11"/>
          <p:cNvSpPr/>
          <p:nvPr/>
        </p:nvSpPr>
        <p:spPr>
          <a:xfrm>
            <a:off x="5658564" y="5500568"/>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Giao tiếp và phối hợp</a:t>
            </a:r>
            <a:r>
              <a:rPr lang="en-US" sz="1650" kern="0" spc="-33" dirty="0">
                <a:solidFill>
                  <a:srgbClr val="2B4150"/>
                </a:solidFill>
                <a:latin typeface="PT Serif" pitchFamily="34" charset="0"/>
                <a:ea typeface="PT Serif" pitchFamily="34" charset="-122"/>
                <a:cs typeface="PT Serif" pitchFamily="34" charset="-120"/>
              </a:rPr>
              <a:t>: Thông báo tình trạng máy và các vấn đề phát sinh cho đồng nghiệp để duy trì môi trường làm việc an toàn.</a:t>
            </a:r>
            <a:endParaRPr lang="en-US" sz="1650" dirty="0"/>
          </a:p>
        </p:txBody>
      </p:sp>
      <p:sp>
        <p:nvSpPr>
          <p:cNvPr id="15" name="Text 12"/>
          <p:cNvSpPr/>
          <p:nvPr/>
        </p:nvSpPr>
        <p:spPr>
          <a:xfrm>
            <a:off x="5658564" y="6300788"/>
            <a:ext cx="8234601"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6" name="Text 13"/>
          <p:cNvSpPr/>
          <p:nvPr/>
        </p:nvSpPr>
        <p:spPr>
          <a:xfrm>
            <a:off x="5658564" y="6764060"/>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Đào tạo an toàn lao động</a:t>
            </a:r>
            <a:r>
              <a:rPr lang="en-US" sz="1650" kern="0" spc="-33" dirty="0">
                <a:solidFill>
                  <a:srgbClr val="2B4150"/>
                </a:solidFill>
                <a:latin typeface="PT Serif" pitchFamily="34" charset="0"/>
                <a:ea typeface="PT Serif" pitchFamily="34" charset="-122"/>
                <a:cs typeface="PT Serif" pitchFamily="34" charset="-120"/>
              </a:rPr>
              <a:t>: Hoàn thành khóa đào tạo để nhận thẻ an toàn lao động, củng cố hồ sơ đầy đủ khi làm việc.</a:t>
            </a:r>
            <a:endParaRPr lang="en-US" sz="1650" dirty="0"/>
          </a:p>
        </p:txBody>
      </p:sp>
      <p:pic>
        <p:nvPicPr>
          <p:cNvPr id="18" name="Picture 17">
            <a:extLst>
              <a:ext uri="{FF2B5EF4-FFF2-40B4-BE49-F238E27FC236}">
                <a16:creationId xmlns:a16="http://schemas.microsoft.com/office/drawing/2014/main" id="{04FCFF9C-B763-BBBB-4ED2-1F0E83CE9213}"/>
              </a:ext>
            </a:extLst>
          </p:cNvPr>
          <p:cNvPicPr>
            <a:picLocks noChangeAspect="1"/>
          </p:cNvPicPr>
          <p:nvPr/>
        </p:nvPicPr>
        <p:blipFill>
          <a:blip r:embed="rId4"/>
          <a:stretch>
            <a:fillRect/>
          </a:stretch>
        </p:blipFill>
        <p:spPr>
          <a:xfrm>
            <a:off x="11670139" y="7335297"/>
            <a:ext cx="2888086" cy="89430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27488" y="2880598"/>
            <a:ext cx="4919305" cy="3443526"/>
          </a:xfrm>
          <a:prstGeom prst="rect">
            <a:avLst/>
          </a:prstGeom>
        </p:spPr>
      </p:pic>
      <p:sp>
        <p:nvSpPr>
          <p:cNvPr id="4" name="Text 0"/>
          <p:cNvSpPr/>
          <p:nvPr/>
        </p:nvSpPr>
        <p:spPr>
          <a:xfrm>
            <a:off x="1736646" y="1273731"/>
            <a:ext cx="5670590" cy="708779"/>
          </a:xfrm>
          <a:prstGeom prst="rect">
            <a:avLst/>
          </a:prstGeom>
          <a:noFill/>
          <a:ln/>
        </p:spPr>
        <p:txBody>
          <a:bodyPr wrap="none" lIns="0" tIns="0" rIns="0" bIns="0" rtlCol="0" anchor="t"/>
          <a:lstStyle/>
          <a:p>
            <a:pPr marL="0" indent="0" algn="ctr">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Tài liệu tham khảo</a:t>
            </a:r>
            <a:endParaRPr lang="en-US" sz="4450" dirty="0"/>
          </a:p>
        </p:txBody>
      </p:sp>
      <p:sp>
        <p:nvSpPr>
          <p:cNvPr id="5" name="Shape 1"/>
          <p:cNvSpPr/>
          <p:nvPr/>
        </p:nvSpPr>
        <p:spPr>
          <a:xfrm>
            <a:off x="793790" y="2322671"/>
            <a:ext cx="7556421" cy="1393150"/>
          </a:xfrm>
          <a:prstGeom prst="roundRect">
            <a:avLst>
              <a:gd name="adj" fmla="val 6838"/>
            </a:avLst>
          </a:prstGeom>
          <a:solidFill>
            <a:srgbClr val="124E73"/>
          </a:solidFill>
          <a:ln w="7620">
            <a:solidFill>
              <a:srgbClr val="2B678C"/>
            </a:solidFill>
            <a:prstDash val="solid"/>
          </a:ln>
        </p:spPr>
      </p:sp>
      <p:sp>
        <p:nvSpPr>
          <p:cNvPr id="6" name="Text 2"/>
          <p:cNvSpPr/>
          <p:nvPr/>
        </p:nvSpPr>
        <p:spPr>
          <a:xfrm>
            <a:off x="1028224" y="2557105"/>
            <a:ext cx="5951458"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Bài kiểm tra an toàn lao động nhóm 3</a:t>
            </a:r>
            <a:endParaRPr lang="en-US" sz="2650" dirty="0"/>
          </a:p>
        </p:txBody>
      </p:sp>
      <p:sp>
        <p:nvSpPr>
          <p:cNvPr id="7" name="Text 3"/>
          <p:cNvSpPr/>
          <p:nvPr/>
        </p:nvSpPr>
        <p:spPr>
          <a:xfrm>
            <a:off x="1028224" y="3118485"/>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8" name="Shape 4"/>
          <p:cNvSpPr/>
          <p:nvPr/>
        </p:nvSpPr>
        <p:spPr>
          <a:xfrm>
            <a:off x="793790" y="3942636"/>
            <a:ext cx="7556421" cy="1393150"/>
          </a:xfrm>
          <a:prstGeom prst="roundRect">
            <a:avLst>
              <a:gd name="adj" fmla="val 6838"/>
            </a:avLst>
          </a:prstGeom>
          <a:solidFill>
            <a:srgbClr val="124E73"/>
          </a:solidFill>
          <a:ln w="7620">
            <a:solidFill>
              <a:srgbClr val="2B678C"/>
            </a:solidFill>
            <a:prstDash val="solid"/>
          </a:ln>
        </p:spPr>
      </p:sp>
      <p:sp>
        <p:nvSpPr>
          <p:cNvPr id="9" name="Text 5"/>
          <p:cNvSpPr/>
          <p:nvPr/>
        </p:nvSpPr>
        <p:spPr>
          <a:xfrm>
            <a:off x="1028224" y="4177070"/>
            <a:ext cx="4809887"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Bảng báo giá huấn luyện ATLD</a:t>
            </a:r>
            <a:endParaRPr lang="en-US" sz="2650" dirty="0"/>
          </a:p>
        </p:txBody>
      </p:sp>
      <p:sp>
        <p:nvSpPr>
          <p:cNvPr id="10" name="Text 6"/>
          <p:cNvSpPr/>
          <p:nvPr/>
        </p:nvSpPr>
        <p:spPr>
          <a:xfrm>
            <a:off x="1028224" y="4738449"/>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1" name="Shape 7"/>
          <p:cNvSpPr/>
          <p:nvPr/>
        </p:nvSpPr>
        <p:spPr>
          <a:xfrm>
            <a:off x="793790" y="5562600"/>
            <a:ext cx="7556421" cy="1393150"/>
          </a:xfrm>
          <a:prstGeom prst="roundRect">
            <a:avLst>
              <a:gd name="adj" fmla="val 6838"/>
            </a:avLst>
          </a:prstGeom>
          <a:solidFill>
            <a:srgbClr val="124E73"/>
          </a:solidFill>
          <a:ln w="7620">
            <a:solidFill>
              <a:srgbClr val="2B678C"/>
            </a:solidFill>
            <a:prstDash val="solid"/>
          </a:ln>
        </p:spPr>
      </p:sp>
      <p:sp>
        <p:nvSpPr>
          <p:cNvPr id="12" name="Text 8"/>
          <p:cNvSpPr/>
          <p:nvPr/>
        </p:nvSpPr>
        <p:spPr>
          <a:xfrm>
            <a:off x="1028224" y="5797034"/>
            <a:ext cx="3979545"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Tải về tài liệu (download)</a:t>
            </a:r>
            <a:endParaRPr lang="en-US" sz="2650" dirty="0"/>
          </a:p>
        </p:txBody>
      </p:sp>
      <p:sp>
        <p:nvSpPr>
          <p:cNvPr id="13" name="Text 9"/>
          <p:cNvSpPr/>
          <p:nvPr/>
        </p:nvSpPr>
        <p:spPr>
          <a:xfrm>
            <a:off x="1028224" y="6358414"/>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Tài liệu an toàn lao động vận hành </a:t>
            </a:r>
            <a:r>
              <a:rPr lang="en-US" sz="1750" b="1" u="sng" kern="0" spc="-3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Máy in kéo lụa</a:t>
            </a:r>
            <a:endParaRPr lang="en-US" sz="1750" dirty="0"/>
          </a:p>
        </p:txBody>
      </p:sp>
      <p:pic>
        <p:nvPicPr>
          <p:cNvPr id="15" name="Picture 14">
            <a:extLst>
              <a:ext uri="{FF2B5EF4-FFF2-40B4-BE49-F238E27FC236}">
                <a16:creationId xmlns:a16="http://schemas.microsoft.com/office/drawing/2014/main" id="{53274163-8D21-F14C-C110-EFD09FB86BAB}"/>
              </a:ext>
            </a:extLst>
          </p:cNvPr>
          <p:cNvPicPr>
            <a:picLocks noChangeAspect="1"/>
          </p:cNvPicPr>
          <p:nvPr/>
        </p:nvPicPr>
        <p:blipFill>
          <a:blip r:embed="rId7"/>
          <a:stretch>
            <a:fillRect/>
          </a:stretch>
        </p:blipFill>
        <p:spPr>
          <a:xfrm>
            <a:off x="11670139" y="7335297"/>
            <a:ext cx="2888086" cy="89430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3462</Words>
  <Application>Microsoft Office PowerPoint</Application>
  <PresentationFormat>Custom</PresentationFormat>
  <Paragraphs>223</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Montserrat Medium</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2024-12-20T03:46:32Z</dcterms:created>
  <dcterms:modified xsi:type="dcterms:W3CDTF">2024-12-20T04:15:31Z</dcterms:modified>
</cp:coreProperties>
</file>