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4630400" cy="8229600"/>
  <p:notesSz cx="8229600" cy="14630400"/>
  <p:embeddedFontLst>
    <p:embeddedFont>
      <p:font typeface="MuseoModerno Medium" panose="020B0604020202020204" charset="0"/>
      <p:regular r:id="rId25"/>
    </p:embeddedFont>
    <p:embeddedFont>
      <p:font typeface="PT Serif" panose="020A0603040505020204" pitchFamily="18" charset="0"/>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150"/>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76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hyperlink" Target="https://antoannamviet.com/huan-luyen-an-toan-ve-sinh-lao-dong-la-gi/"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4.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4.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hyperlink" Target="https://antoannamviet.com/tai-lieu-an-toan-lao-dong-van-hanh-may-lan-keo-2-ma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488" y="2231350"/>
            <a:ext cx="4919305" cy="3766780"/>
          </a:xfrm>
          <a:prstGeom prst="rect">
            <a:avLst/>
          </a:prstGeom>
        </p:spPr>
      </p:pic>
      <p:sp>
        <p:nvSpPr>
          <p:cNvPr id="3" name="Text 0"/>
          <p:cNvSpPr/>
          <p:nvPr/>
        </p:nvSpPr>
        <p:spPr>
          <a:xfrm>
            <a:off x="801410" y="2525056"/>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An toàn lao động vận hành máy lăn keo 2 mặt</a:t>
            </a:r>
            <a:endParaRPr lang="en-US" sz="4450" dirty="0"/>
          </a:p>
        </p:txBody>
      </p:sp>
      <p:sp>
        <p:nvSpPr>
          <p:cNvPr id="4" name="Shape 1"/>
          <p:cNvSpPr/>
          <p:nvPr/>
        </p:nvSpPr>
        <p:spPr>
          <a:xfrm>
            <a:off x="801410" y="6128483"/>
            <a:ext cx="362903" cy="362903"/>
          </a:xfrm>
          <a:prstGeom prst="roundRect">
            <a:avLst>
              <a:gd name="adj" fmla="val 25194296"/>
            </a:avLst>
          </a:prstGeom>
          <a:noFill/>
          <a:ln w="7620">
            <a:solidFill>
              <a:srgbClr val="FFFFFF"/>
            </a:solidFill>
            <a:prstDash val="solid"/>
          </a:ln>
        </p:spPr>
      </p:sp>
      <p:pic>
        <p:nvPicPr>
          <p:cNvPr id="5" name="Image 1" descr="preencoded.png"/>
          <p:cNvPicPr>
            <a:picLocks noChangeAspect="1"/>
          </p:cNvPicPr>
          <p:nvPr/>
        </p:nvPicPr>
        <p:blipFill>
          <a:blip r:embed="rId4"/>
          <a:stretch>
            <a:fillRect/>
          </a:stretch>
        </p:blipFill>
        <p:spPr>
          <a:xfrm>
            <a:off x="809030" y="6136103"/>
            <a:ext cx="347663" cy="347663"/>
          </a:xfrm>
          <a:prstGeom prst="rect">
            <a:avLst/>
          </a:prstGeom>
        </p:spPr>
      </p:pic>
      <p:sp>
        <p:nvSpPr>
          <p:cNvPr id="6" name="Text 2"/>
          <p:cNvSpPr/>
          <p:nvPr/>
        </p:nvSpPr>
        <p:spPr>
          <a:xfrm>
            <a:off x="1277660" y="6111576"/>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Toàn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Nam Việt</a:t>
            </a:r>
            <a:endParaRPr lang="en-US" sz="2200" dirty="0"/>
          </a:p>
        </p:txBody>
      </p:sp>
      <p:pic>
        <p:nvPicPr>
          <p:cNvPr id="7" name="Picture 6">
            <a:extLst>
              <a:ext uri="{FF2B5EF4-FFF2-40B4-BE49-F238E27FC236}">
                <a16:creationId xmlns:a16="http://schemas.microsoft.com/office/drawing/2014/main" id="{DA73CAFB-2C2F-5679-62EF-BDB34EC02040}"/>
              </a:ext>
            </a:extLst>
          </p:cNvPr>
          <p:cNvPicPr>
            <a:picLocks noChangeAspect="1"/>
          </p:cNvPicPr>
          <p:nvPr/>
        </p:nvPicPr>
        <p:blipFill>
          <a:blip r:embed="rId5"/>
          <a:stretch>
            <a:fillRect/>
          </a:stretch>
        </p:blipFill>
        <p:spPr>
          <a:xfrm>
            <a:off x="11692743" y="7345345"/>
            <a:ext cx="2855638" cy="8842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98339" y="3368457"/>
            <a:ext cx="3411457" cy="3459253"/>
          </a:xfrm>
          <a:prstGeom prst="rect">
            <a:avLst/>
          </a:prstGeom>
        </p:spPr>
      </p:pic>
      <p:sp>
        <p:nvSpPr>
          <p:cNvPr id="3" name="Text 0"/>
          <p:cNvSpPr/>
          <p:nvPr/>
        </p:nvSpPr>
        <p:spPr>
          <a:xfrm>
            <a:off x="793790" y="1048762"/>
            <a:ext cx="7243763"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450" dirty="0"/>
          </a:p>
        </p:txBody>
      </p:sp>
      <p:sp>
        <p:nvSpPr>
          <p:cNvPr id="4" name="Shape 1"/>
          <p:cNvSpPr/>
          <p:nvPr/>
        </p:nvSpPr>
        <p:spPr>
          <a:xfrm>
            <a:off x="793790" y="2907718"/>
            <a:ext cx="7556421" cy="1207082"/>
          </a:xfrm>
          <a:prstGeom prst="roundRect">
            <a:avLst>
              <a:gd name="adj" fmla="val 2603"/>
            </a:avLst>
          </a:prstGeom>
          <a:solidFill>
            <a:srgbClr val="124E73"/>
          </a:solidFill>
          <a:ln/>
        </p:spPr>
      </p:sp>
      <p:sp>
        <p:nvSpPr>
          <p:cNvPr id="5" name="Text 2"/>
          <p:cNvSpPr/>
          <p:nvPr/>
        </p:nvSpPr>
        <p:spPr>
          <a:xfrm>
            <a:off x="1020604" y="3191292"/>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800" dirty="0"/>
          </a:p>
        </p:txBody>
      </p:sp>
      <p:sp>
        <p:nvSpPr>
          <p:cNvPr id="6" name="Text 3"/>
          <p:cNvSpPr/>
          <p:nvPr/>
        </p:nvSpPr>
        <p:spPr>
          <a:xfrm>
            <a:off x="1020604" y="3504546"/>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dirty="0"/>
          </a:p>
        </p:txBody>
      </p:sp>
      <p:sp>
        <p:nvSpPr>
          <p:cNvPr id="7" name="Shape 4"/>
          <p:cNvSpPr/>
          <p:nvPr/>
        </p:nvSpPr>
        <p:spPr>
          <a:xfrm>
            <a:off x="793790" y="4441481"/>
            <a:ext cx="7556421" cy="1207082"/>
          </a:xfrm>
          <a:prstGeom prst="roundRect">
            <a:avLst>
              <a:gd name="adj" fmla="val 2603"/>
            </a:avLst>
          </a:prstGeom>
          <a:solidFill>
            <a:srgbClr val="124E73"/>
          </a:solidFill>
          <a:ln/>
        </p:spPr>
      </p:sp>
      <p:sp>
        <p:nvSpPr>
          <p:cNvPr id="8" name="Text 5"/>
          <p:cNvSpPr/>
          <p:nvPr/>
        </p:nvSpPr>
        <p:spPr>
          <a:xfrm>
            <a:off x="1020604" y="4725055"/>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800" dirty="0"/>
          </a:p>
        </p:txBody>
      </p:sp>
      <p:sp>
        <p:nvSpPr>
          <p:cNvPr id="9" name="Text 6"/>
          <p:cNvSpPr/>
          <p:nvPr/>
        </p:nvSpPr>
        <p:spPr>
          <a:xfrm>
            <a:off x="1020604" y="5038309"/>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dirty="0"/>
          </a:p>
        </p:txBody>
      </p:sp>
      <p:sp>
        <p:nvSpPr>
          <p:cNvPr id="10" name="Shape 7"/>
          <p:cNvSpPr/>
          <p:nvPr/>
        </p:nvSpPr>
        <p:spPr>
          <a:xfrm>
            <a:off x="793790" y="5954706"/>
            <a:ext cx="7556421" cy="1207082"/>
          </a:xfrm>
          <a:prstGeom prst="roundRect">
            <a:avLst>
              <a:gd name="adj" fmla="val 2603"/>
            </a:avLst>
          </a:prstGeom>
          <a:solidFill>
            <a:srgbClr val="124E73"/>
          </a:solidFill>
          <a:ln/>
        </p:spPr>
      </p:sp>
      <p:sp>
        <p:nvSpPr>
          <p:cNvPr id="11" name="Text 8"/>
          <p:cNvSpPr/>
          <p:nvPr/>
        </p:nvSpPr>
        <p:spPr>
          <a:xfrm>
            <a:off x="1020604" y="6258818"/>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800" dirty="0"/>
          </a:p>
        </p:txBody>
      </p:sp>
      <p:sp>
        <p:nvSpPr>
          <p:cNvPr id="12" name="Text 9"/>
          <p:cNvSpPr/>
          <p:nvPr/>
        </p:nvSpPr>
        <p:spPr>
          <a:xfrm>
            <a:off x="1020604" y="6572072"/>
            <a:ext cx="7102793" cy="362903"/>
          </a:xfrm>
          <a:prstGeom prst="rect">
            <a:avLst/>
          </a:prstGeom>
          <a:noFill/>
          <a:ln/>
        </p:spPr>
        <p:txBody>
          <a:bodyPr wrap="none" lIns="0" tIns="0" rIns="0" bIns="0" rtlCol="0" anchor="t"/>
          <a:lstStyle/>
          <a:p>
            <a:pPr marL="0" indent="0">
              <a:lnSpc>
                <a:spcPts val="2850"/>
              </a:lnSpc>
              <a:buNone/>
            </a:pPr>
            <a:r>
              <a:rPr lang="en-US"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dirty="0"/>
          </a:p>
        </p:txBody>
      </p:sp>
      <p:pic>
        <p:nvPicPr>
          <p:cNvPr id="13" name="Picture 12">
            <a:extLst>
              <a:ext uri="{FF2B5EF4-FFF2-40B4-BE49-F238E27FC236}">
                <a16:creationId xmlns:a16="http://schemas.microsoft.com/office/drawing/2014/main" id="{B2D1ECA1-5284-AF59-F089-C52CD6BA7910}"/>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65970" y="2247095"/>
            <a:ext cx="4442460" cy="4983480"/>
          </a:xfrm>
          <a:prstGeom prst="rect">
            <a:avLst/>
          </a:prstGeom>
        </p:spPr>
      </p:pic>
      <p:sp>
        <p:nvSpPr>
          <p:cNvPr id="4" name="Text 0"/>
          <p:cNvSpPr/>
          <p:nvPr/>
        </p:nvSpPr>
        <p:spPr>
          <a:xfrm>
            <a:off x="737711" y="1084898"/>
            <a:ext cx="5270063" cy="658654"/>
          </a:xfrm>
          <a:prstGeom prst="rect">
            <a:avLst/>
          </a:prstGeom>
          <a:noFill/>
          <a:ln/>
        </p:spPr>
        <p:txBody>
          <a:bodyPr wrap="none" lIns="0" tIns="0" rIns="0" bIns="0" rtlCol="0" anchor="t"/>
          <a:lstStyle/>
          <a:p>
            <a:pPr marL="0" indent="0">
              <a:lnSpc>
                <a:spcPts val="5150"/>
              </a:lnSpc>
              <a:buNone/>
            </a:pPr>
            <a:r>
              <a:rPr lang="en-US" sz="4100" b="1" dirty="0">
                <a:solidFill>
                  <a:srgbClr val="124E73"/>
                </a:solidFill>
                <a:latin typeface="MuseoModerno Medium" pitchFamily="34" charset="0"/>
                <a:ea typeface="MuseoModerno Medium" pitchFamily="34" charset="-122"/>
                <a:cs typeface="MuseoModerno Medium" pitchFamily="34" charset="-120"/>
              </a:rPr>
              <a:t>I. Giới thiệu</a:t>
            </a:r>
            <a:endParaRPr lang="en-US" sz="4100" dirty="0"/>
          </a:p>
        </p:txBody>
      </p:sp>
      <p:pic>
        <p:nvPicPr>
          <p:cNvPr id="5" name="Image 2" descr="preencoded.png"/>
          <p:cNvPicPr>
            <a:picLocks noChangeAspect="1"/>
          </p:cNvPicPr>
          <p:nvPr/>
        </p:nvPicPr>
        <p:blipFill>
          <a:blip r:embed="rId4"/>
          <a:stretch>
            <a:fillRect/>
          </a:stretch>
        </p:blipFill>
        <p:spPr>
          <a:xfrm>
            <a:off x="737711" y="2059661"/>
            <a:ext cx="1053941" cy="3345089"/>
          </a:xfrm>
          <a:prstGeom prst="rect">
            <a:avLst/>
          </a:prstGeom>
        </p:spPr>
      </p:pic>
      <p:sp>
        <p:nvSpPr>
          <p:cNvPr id="6" name="Text 1"/>
          <p:cNvSpPr/>
          <p:nvPr/>
        </p:nvSpPr>
        <p:spPr>
          <a:xfrm>
            <a:off x="2107763" y="2270403"/>
            <a:ext cx="5718453" cy="329327"/>
          </a:xfrm>
          <a:prstGeom prst="rect">
            <a:avLst/>
          </a:prstGeom>
          <a:noFill/>
          <a:ln/>
        </p:spPr>
        <p:txBody>
          <a:bodyPr wrap="none" lIns="0" tIns="0" rIns="0" bIns="0" rtlCol="0" anchor="t"/>
          <a:lstStyle/>
          <a:p>
            <a:pPr marL="0" indent="0" algn="l">
              <a:lnSpc>
                <a:spcPts val="2550"/>
              </a:lnSpc>
              <a:buNone/>
            </a:pPr>
            <a:r>
              <a:rPr lang="en-US" sz="2400" b="1" dirty="0">
                <a:solidFill>
                  <a:srgbClr val="2B4150"/>
                </a:solidFill>
                <a:latin typeface="MuseoModerno Medium" pitchFamily="34" charset="0"/>
                <a:ea typeface="MuseoModerno Medium" pitchFamily="34" charset="-122"/>
                <a:cs typeface="MuseoModerno Medium" pitchFamily="34" charset="-120"/>
              </a:rPr>
              <a:t>A. Tổng quan an toàn lao động khi vận hành</a:t>
            </a:r>
            <a:endParaRPr lang="en-US" sz="2400" dirty="0"/>
          </a:p>
        </p:txBody>
      </p:sp>
      <p:sp>
        <p:nvSpPr>
          <p:cNvPr id="7" name="Text 2"/>
          <p:cNvSpPr/>
          <p:nvPr/>
        </p:nvSpPr>
        <p:spPr>
          <a:xfrm>
            <a:off x="2107763" y="2726174"/>
            <a:ext cx="7026189" cy="674608"/>
          </a:xfrm>
          <a:prstGeom prst="rect">
            <a:avLst/>
          </a:prstGeom>
          <a:noFill/>
          <a:ln/>
        </p:spPr>
        <p:txBody>
          <a:bodyPr wrap="square" lIns="0" tIns="0" rIns="0" bIns="0" rtlCol="0" anchor="t"/>
          <a:lstStyle/>
          <a:p>
            <a:pPr marL="342900" indent="-342900" algn="just">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Máy lăn keo tiềm ẩn nhiều rủi ro như kẹp tay, bỏng hóa chất, và tai nạn do keo tràn ra sàn nếu không tuân thủ an toàn lao động</a:t>
            </a:r>
            <a:endParaRPr lang="en-US" sz="1650" dirty="0"/>
          </a:p>
        </p:txBody>
      </p:sp>
      <p:sp>
        <p:nvSpPr>
          <p:cNvPr id="8" name="Text 3"/>
          <p:cNvSpPr/>
          <p:nvPr/>
        </p:nvSpPr>
        <p:spPr>
          <a:xfrm>
            <a:off x="2107763" y="3538803"/>
            <a:ext cx="7026189" cy="674608"/>
          </a:xfrm>
          <a:prstGeom prst="rect">
            <a:avLst/>
          </a:prstGeom>
          <a:noFill/>
          <a:ln/>
        </p:spPr>
        <p:txBody>
          <a:bodyPr wrap="square" lIns="0" tIns="0" rIns="0" bIns="0" rtlCol="0" anchor="t"/>
          <a:lstStyle/>
          <a:p>
            <a:pPr marL="342900" indent="-342900" algn="just">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Thực hiện biện pháp an toàn giúp doanh nghiệp giảm chi phí tai nạn, bảo vệ sức khỏe lao động và duy trì máy móc hiệu quả. </a:t>
            </a:r>
            <a:endParaRPr lang="en-US" sz="1650" dirty="0"/>
          </a:p>
        </p:txBody>
      </p:sp>
      <p:sp>
        <p:nvSpPr>
          <p:cNvPr id="9" name="Text 4"/>
          <p:cNvSpPr/>
          <p:nvPr/>
        </p:nvSpPr>
        <p:spPr>
          <a:xfrm>
            <a:off x="2107762" y="4394981"/>
            <a:ext cx="7026189" cy="674608"/>
          </a:xfrm>
          <a:prstGeom prst="rect">
            <a:avLst/>
          </a:prstGeom>
          <a:noFill/>
          <a:ln/>
        </p:spPr>
        <p:txBody>
          <a:bodyPr wrap="square" lIns="0" tIns="0" rIns="0" bIns="0" rtlCol="0" anchor="t"/>
          <a:lstStyle/>
          <a:p>
            <a:pPr marL="342900" indent="-342900" algn="just">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Đào tạo nhân viên và tuân thủ tiêu chuẩn an toàn còn giúp doanh nghiệp tuân thủ pháp luật và nâng cao uy tín.</a:t>
            </a:r>
            <a:endParaRPr lang="en-US" sz="1650" dirty="0"/>
          </a:p>
        </p:txBody>
      </p:sp>
      <p:pic>
        <p:nvPicPr>
          <p:cNvPr id="10" name="Image 3" descr="preencoded.png"/>
          <p:cNvPicPr>
            <a:picLocks noChangeAspect="1"/>
          </p:cNvPicPr>
          <p:nvPr/>
        </p:nvPicPr>
        <p:blipFill>
          <a:blip r:embed="rId5"/>
          <a:stretch>
            <a:fillRect/>
          </a:stretch>
        </p:blipFill>
        <p:spPr>
          <a:xfrm>
            <a:off x="737711" y="5404751"/>
            <a:ext cx="1053941" cy="2036564"/>
          </a:xfrm>
          <a:prstGeom prst="rect">
            <a:avLst/>
          </a:prstGeom>
        </p:spPr>
      </p:pic>
      <p:sp>
        <p:nvSpPr>
          <p:cNvPr id="11" name="Text 5"/>
          <p:cNvSpPr/>
          <p:nvPr/>
        </p:nvSpPr>
        <p:spPr>
          <a:xfrm>
            <a:off x="2107763" y="5615492"/>
            <a:ext cx="5866805" cy="329327"/>
          </a:xfrm>
          <a:prstGeom prst="rect">
            <a:avLst/>
          </a:prstGeom>
          <a:noFill/>
          <a:ln/>
        </p:spPr>
        <p:txBody>
          <a:bodyPr wrap="none" lIns="0" tIns="0" rIns="0" bIns="0" rtlCol="0" anchor="t"/>
          <a:lstStyle/>
          <a:p>
            <a:pPr marL="0" indent="0" algn="l">
              <a:lnSpc>
                <a:spcPts val="2550"/>
              </a:lnSpc>
              <a:buNone/>
            </a:pPr>
            <a:r>
              <a:rPr lang="en-US" sz="2400" b="1" dirty="0">
                <a:solidFill>
                  <a:srgbClr val="2B4150"/>
                </a:solidFill>
                <a:latin typeface="MuseoModerno Medium" pitchFamily="34" charset="0"/>
                <a:ea typeface="MuseoModerno Medium" pitchFamily="34" charset="-122"/>
                <a:cs typeface="MuseoModerno Medium" pitchFamily="34" charset="-120"/>
              </a:rPr>
              <a:t>Các giao thức và quy định an toàn quan trọng</a:t>
            </a:r>
            <a:endParaRPr lang="en-US" sz="2400" dirty="0"/>
          </a:p>
        </p:txBody>
      </p:sp>
      <p:sp>
        <p:nvSpPr>
          <p:cNvPr id="12" name="Text 6"/>
          <p:cNvSpPr/>
          <p:nvPr/>
        </p:nvSpPr>
        <p:spPr>
          <a:xfrm>
            <a:off x="2107763" y="6071263"/>
            <a:ext cx="6298525"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Đào tạo cho công nhân về an toàn lao động</a:t>
            </a:r>
            <a:endParaRPr lang="en-US" sz="1650" dirty="0"/>
          </a:p>
        </p:txBody>
      </p:sp>
      <p:sp>
        <p:nvSpPr>
          <p:cNvPr id="13" name="Text 7"/>
          <p:cNvSpPr/>
          <p:nvPr/>
        </p:nvSpPr>
        <p:spPr>
          <a:xfrm>
            <a:off x="2107763" y="6482267"/>
            <a:ext cx="6298525"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Trang bị thiết bị bảo hộ</a:t>
            </a:r>
            <a:endParaRPr lang="en-US" sz="1650" dirty="0"/>
          </a:p>
        </p:txBody>
      </p:sp>
      <p:sp>
        <p:nvSpPr>
          <p:cNvPr id="14" name="Text 8"/>
          <p:cNvSpPr/>
          <p:nvPr/>
        </p:nvSpPr>
        <p:spPr>
          <a:xfrm>
            <a:off x="2107763" y="6893271"/>
            <a:ext cx="6298525" cy="337304"/>
          </a:xfrm>
          <a:prstGeom prst="rect">
            <a:avLst/>
          </a:prstGeom>
          <a:noFill/>
          <a:ln/>
        </p:spPr>
        <p:txBody>
          <a:bodyPr wrap="none" lIns="0" tIns="0" rIns="0" bIns="0" rtlCol="0" anchor="t"/>
          <a:lstStyle/>
          <a:p>
            <a:pPr marL="342900" indent="-342900" algn="l">
              <a:lnSpc>
                <a:spcPts val="2650"/>
              </a:lnSpc>
              <a:buSzPct val="100000"/>
              <a:buChar char="•"/>
            </a:pPr>
            <a:r>
              <a:rPr lang="en-US" sz="1650" dirty="0">
                <a:solidFill>
                  <a:srgbClr val="2B4150"/>
                </a:solidFill>
                <a:latin typeface="PT Serif" panose="020A0603040505020204" pitchFamily="18" charset="0"/>
                <a:ea typeface="Source Sans Pro" pitchFamily="34" charset="-122"/>
                <a:cs typeface="Source Sans Pro" pitchFamily="34" charset="-120"/>
              </a:rPr>
              <a:t>Vệ sinh, kiểm tra, bảo trì định kỳ máy móc, thiết bị</a:t>
            </a:r>
            <a:endParaRPr lang="en-US" sz="1650" dirty="0"/>
          </a:p>
        </p:txBody>
      </p:sp>
      <p:sp>
        <p:nvSpPr>
          <p:cNvPr id="15" name="Rectangle 14">
            <a:extLst>
              <a:ext uri="{FF2B5EF4-FFF2-40B4-BE49-F238E27FC236}">
                <a16:creationId xmlns:a16="http://schemas.microsoft.com/office/drawing/2014/main" id="{8AB522F3-D0EC-1243-DEAC-D22636B62025}"/>
              </a:ext>
            </a:extLst>
          </p:cNvPr>
          <p:cNvSpPr/>
          <p:nvPr/>
        </p:nvSpPr>
        <p:spPr>
          <a:xfrm>
            <a:off x="1075174" y="3034602"/>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01367D-9B13-DCB0-1BCF-75BD2FDA499A}"/>
              </a:ext>
            </a:extLst>
          </p:cNvPr>
          <p:cNvSpPr/>
          <p:nvPr/>
        </p:nvSpPr>
        <p:spPr>
          <a:xfrm>
            <a:off x="977288" y="5843902"/>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36F0553-416F-A32F-AFD4-1BF2CDA7D7FA}"/>
              </a:ext>
            </a:extLst>
          </p:cNvPr>
          <p:cNvPicPr>
            <a:picLocks noChangeAspect="1"/>
          </p:cNvPicPr>
          <p:nvPr/>
        </p:nvPicPr>
        <p:blipFill>
          <a:blip r:embed="rId6"/>
          <a:stretch>
            <a:fillRect/>
          </a:stretch>
        </p:blipFill>
        <p:spPr>
          <a:xfrm>
            <a:off x="11692743" y="7345345"/>
            <a:ext cx="2855638" cy="8842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93363"/>
            <a:ext cx="8189436"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II. Thành Phần Và Chức Năng</a:t>
            </a:r>
            <a:endParaRPr lang="en-US" sz="4450" dirty="0"/>
          </a:p>
        </p:txBody>
      </p:sp>
      <p:sp>
        <p:nvSpPr>
          <p:cNvPr id="4" name="Shape 1"/>
          <p:cNvSpPr/>
          <p:nvPr/>
        </p:nvSpPr>
        <p:spPr>
          <a:xfrm>
            <a:off x="6378296" y="2951083"/>
            <a:ext cx="45719" cy="4434121"/>
          </a:xfrm>
          <a:prstGeom prst="roundRect">
            <a:avLst>
              <a:gd name="adj" fmla="val 111628"/>
            </a:avLst>
          </a:prstGeom>
          <a:solidFill>
            <a:srgbClr val="124E73"/>
          </a:solidFill>
          <a:ln>
            <a:solidFill>
              <a:srgbClr val="124E73"/>
            </a:solidFill>
          </a:ln>
        </p:spPr>
      </p:sp>
      <p:sp>
        <p:nvSpPr>
          <p:cNvPr id="5" name="Shape 2"/>
          <p:cNvSpPr/>
          <p:nvPr/>
        </p:nvSpPr>
        <p:spPr>
          <a:xfrm>
            <a:off x="6561475" y="3389352"/>
            <a:ext cx="793790" cy="30480"/>
          </a:xfrm>
          <a:prstGeom prst="roundRect">
            <a:avLst>
              <a:gd name="adj" fmla="val 111628"/>
            </a:avLst>
          </a:prstGeom>
          <a:solidFill>
            <a:srgbClr val="2B678C"/>
          </a:solidFill>
          <a:ln/>
        </p:spPr>
      </p:sp>
      <p:sp>
        <p:nvSpPr>
          <p:cNvPr id="6" name="Shape 3"/>
          <p:cNvSpPr/>
          <p:nvPr/>
        </p:nvSpPr>
        <p:spPr>
          <a:xfrm>
            <a:off x="6195120" y="3206234"/>
            <a:ext cx="396835" cy="396835"/>
          </a:xfrm>
          <a:prstGeom prst="roundRect">
            <a:avLst>
              <a:gd name="adj" fmla="val 8574"/>
            </a:avLst>
          </a:prstGeom>
          <a:solidFill>
            <a:srgbClr val="124E73"/>
          </a:solidFill>
          <a:ln/>
        </p:spPr>
      </p:sp>
      <p:sp>
        <p:nvSpPr>
          <p:cNvPr id="7" name="Text 4"/>
          <p:cNvSpPr/>
          <p:nvPr/>
        </p:nvSpPr>
        <p:spPr>
          <a:xfrm>
            <a:off x="7641074" y="3177897"/>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A. Các thành phần</a:t>
            </a:r>
            <a:endParaRPr lang="en-US" sz="2800" dirty="0"/>
          </a:p>
        </p:txBody>
      </p:sp>
      <p:sp>
        <p:nvSpPr>
          <p:cNvPr id="8" name="Text 5"/>
          <p:cNvSpPr/>
          <p:nvPr/>
        </p:nvSpPr>
        <p:spPr>
          <a:xfrm>
            <a:off x="7641073" y="3668316"/>
            <a:ext cx="6645673" cy="725805"/>
          </a:xfrm>
          <a:prstGeom prst="rect">
            <a:avLst/>
          </a:prstGeom>
          <a:noFill/>
          <a:ln/>
        </p:spPr>
        <p:txBody>
          <a:bodyPr wrap="square" lIns="0" tIns="0" rIns="0" bIns="0" rtlCol="0" anchor="t"/>
          <a:lstStyle/>
          <a:p>
            <a:pPr marL="285750" indent="-285750" algn="just">
              <a:lnSpc>
                <a:spcPts val="2850"/>
              </a:lnSpc>
              <a:buSzPct val="100000"/>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Máy lăn keo 2 mặt có hai con lăn chính điều chỉnh khoảng cách để phân phối keo đều.</a:t>
            </a:r>
            <a:endParaRPr lang="en-US" sz="1750" dirty="0"/>
          </a:p>
        </p:txBody>
      </p:sp>
      <p:sp>
        <p:nvSpPr>
          <p:cNvPr id="9" name="Text 6"/>
          <p:cNvSpPr/>
          <p:nvPr/>
        </p:nvSpPr>
        <p:spPr>
          <a:xfrm>
            <a:off x="7641073" y="4629226"/>
            <a:ext cx="6645673" cy="725805"/>
          </a:xfrm>
          <a:prstGeom prst="rect">
            <a:avLst/>
          </a:prstGeom>
          <a:noFill/>
          <a:ln/>
        </p:spPr>
        <p:txBody>
          <a:bodyPr wrap="square" lIns="0" tIns="0" rIns="0" bIns="0" rtlCol="0" anchor="t"/>
          <a:lstStyle/>
          <a:p>
            <a:pPr marL="285750" indent="-285750" algn="just">
              <a:lnSpc>
                <a:spcPts val="2850"/>
              </a:lnSpc>
              <a:buSzPct val="100000"/>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Hệ thống điều khiển cài đặt tốc độ, áp lực và nhiệt độ để keo bám chắc.</a:t>
            </a:r>
            <a:endParaRPr lang="en-US" sz="1750" dirty="0"/>
          </a:p>
        </p:txBody>
      </p:sp>
      <p:sp>
        <p:nvSpPr>
          <p:cNvPr id="10" name="Text 7"/>
          <p:cNvSpPr/>
          <p:nvPr/>
        </p:nvSpPr>
        <p:spPr>
          <a:xfrm>
            <a:off x="7641073" y="5590447"/>
            <a:ext cx="6645673" cy="725805"/>
          </a:xfrm>
          <a:prstGeom prst="rect">
            <a:avLst/>
          </a:prstGeom>
          <a:noFill/>
          <a:ln/>
        </p:spPr>
        <p:txBody>
          <a:bodyPr wrap="square" lIns="0" tIns="0" rIns="0" bIns="0" rtlCol="0" anchor="t"/>
          <a:lstStyle/>
          <a:p>
            <a:pPr marL="285750" indent="-285750" algn="just">
              <a:lnSpc>
                <a:spcPts val="2850"/>
              </a:lnSpc>
              <a:buSzPct val="100000"/>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Máy có hệ thống cấp keo tự động và các bộ phận bảo vệ như tấm chắn, cảm biến giúp ngừng máy khi có sự cố.</a:t>
            </a:r>
            <a:endParaRPr lang="en-US" sz="1750" dirty="0"/>
          </a:p>
        </p:txBody>
      </p:sp>
      <p:sp>
        <p:nvSpPr>
          <p:cNvPr id="11" name="Text 8"/>
          <p:cNvSpPr/>
          <p:nvPr/>
        </p:nvSpPr>
        <p:spPr>
          <a:xfrm>
            <a:off x="7641073" y="6535794"/>
            <a:ext cx="6645673" cy="725805"/>
          </a:xfrm>
          <a:prstGeom prst="rect">
            <a:avLst/>
          </a:prstGeom>
          <a:noFill/>
          <a:ln/>
        </p:spPr>
        <p:txBody>
          <a:bodyPr wrap="square" lIns="0" tIns="0" rIns="0" bIns="0" rtlCol="0" anchor="t"/>
          <a:lstStyle/>
          <a:p>
            <a:pPr marL="285750" indent="-285750" algn="just">
              <a:lnSpc>
                <a:spcPts val="2850"/>
              </a:lnSpc>
              <a:buSzPct val="100000"/>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Hệ thống làm sạch tự động ngăn keo khô cứng, khung máy chắc chắn đảm bảo độ bền và an toàn.</a:t>
            </a:r>
            <a:endParaRPr lang="en-US" sz="1750" dirty="0"/>
          </a:p>
        </p:txBody>
      </p:sp>
      <p:pic>
        <p:nvPicPr>
          <p:cNvPr id="12" name="Picture 11">
            <a:extLst>
              <a:ext uri="{FF2B5EF4-FFF2-40B4-BE49-F238E27FC236}">
                <a16:creationId xmlns:a16="http://schemas.microsoft.com/office/drawing/2014/main" id="{2001A6CA-647A-BA42-9261-0FF5BEA57FC8}"/>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2332911"/>
            <a:ext cx="30480" cy="3563660"/>
          </a:xfrm>
          <a:prstGeom prst="roundRect">
            <a:avLst>
              <a:gd name="adj" fmla="val 111628"/>
            </a:avLst>
          </a:prstGeom>
          <a:solidFill>
            <a:srgbClr val="D9D4C9"/>
          </a:solidFill>
          <a:ln/>
        </p:spPr>
      </p:sp>
      <p:sp>
        <p:nvSpPr>
          <p:cNvPr id="4" name="Shape 1"/>
          <p:cNvSpPr/>
          <p:nvPr/>
        </p:nvSpPr>
        <p:spPr>
          <a:xfrm>
            <a:off x="1075075" y="2771180"/>
            <a:ext cx="793790" cy="30480"/>
          </a:xfrm>
          <a:prstGeom prst="roundRect">
            <a:avLst>
              <a:gd name="adj" fmla="val 111628"/>
            </a:avLst>
          </a:prstGeom>
          <a:solidFill>
            <a:srgbClr val="2B678C"/>
          </a:solidFill>
          <a:ln/>
        </p:spPr>
      </p:sp>
      <p:sp>
        <p:nvSpPr>
          <p:cNvPr id="5" name="Shape 2"/>
          <p:cNvSpPr/>
          <p:nvPr/>
        </p:nvSpPr>
        <p:spPr>
          <a:xfrm>
            <a:off x="708720" y="2588062"/>
            <a:ext cx="396835" cy="396835"/>
          </a:xfrm>
          <a:prstGeom prst="roundRect">
            <a:avLst>
              <a:gd name="adj" fmla="val 8574"/>
            </a:avLst>
          </a:prstGeom>
          <a:solidFill>
            <a:srgbClr val="124E73"/>
          </a:solidFill>
          <a:ln/>
        </p:spPr>
      </p:sp>
      <p:sp>
        <p:nvSpPr>
          <p:cNvPr id="6" name="Text 3"/>
          <p:cNvSpPr/>
          <p:nvPr/>
        </p:nvSpPr>
        <p:spPr>
          <a:xfrm>
            <a:off x="2154674" y="2559725"/>
            <a:ext cx="4918472"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B. Cấu trúc và nguyên lý hoạt động </a:t>
            </a:r>
            <a:endParaRPr lang="en-US" sz="2800" dirty="0"/>
          </a:p>
        </p:txBody>
      </p:sp>
      <p:sp>
        <p:nvSpPr>
          <p:cNvPr id="7" name="Text 4"/>
          <p:cNvSpPr/>
          <p:nvPr/>
        </p:nvSpPr>
        <p:spPr>
          <a:xfrm>
            <a:off x="2154674" y="3050143"/>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Máy lăn keo 2 mặt có hai con lăn quay ngược chiều nhau, giúp trải đều keo lên bề mặt vật liệu. Hệ thống cấp keo tự động duy trì lượng keo ổn định.</a:t>
            </a:r>
            <a:endParaRPr lang="en-US" sz="1750" dirty="0"/>
          </a:p>
        </p:txBody>
      </p:sp>
      <p:sp>
        <p:nvSpPr>
          <p:cNvPr id="8" name="Text 5"/>
          <p:cNvSpPr/>
          <p:nvPr/>
        </p:nvSpPr>
        <p:spPr>
          <a:xfrm>
            <a:off x="2154674" y="4427350"/>
            <a:ext cx="6195536" cy="1451610"/>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Kết hợp áp lực và chuyển động quay của con lăn, giúp keo phân phối đều. Máy có hệ thống điều khiển điều chỉnh tốc độ, áp lực và lượng keo, cùng tính năng bảo vệ an toàn như cảm biến và hệ thống ngắt tự động.</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378296" y="1680924"/>
            <a:ext cx="45719" cy="5322442"/>
          </a:xfrm>
          <a:prstGeom prst="roundRect">
            <a:avLst>
              <a:gd name="adj" fmla="val 111628"/>
            </a:avLst>
          </a:prstGeom>
          <a:solidFill>
            <a:srgbClr val="D9D4C9"/>
          </a:solidFill>
          <a:ln/>
        </p:spPr>
      </p:sp>
      <p:sp>
        <p:nvSpPr>
          <p:cNvPr id="4" name="Shape 1"/>
          <p:cNvSpPr/>
          <p:nvPr/>
        </p:nvSpPr>
        <p:spPr>
          <a:xfrm>
            <a:off x="6561475" y="2119193"/>
            <a:ext cx="793790" cy="30480"/>
          </a:xfrm>
          <a:prstGeom prst="roundRect">
            <a:avLst>
              <a:gd name="adj" fmla="val 111628"/>
            </a:avLst>
          </a:prstGeom>
          <a:solidFill>
            <a:srgbClr val="2B678C"/>
          </a:solidFill>
          <a:ln/>
        </p:spPr>
      </p:sp>
      <p:sp>
        <p:nvSpPr>
          <p:cNvPr id="5" name="Shape 2"/>
          <p:cNvSpPr/>
          <p:nvPr/>
        </p:nvSpPr>
        <p:spPr>
          <a:xfrm>
            <a:off x="6195120" y="1936075"/>
            <a:ext cx="396835" cy="396835"/>
          </a:xfrm>
          <a:prstGeom prst="roundRect">
            <a:avLst>
              <a:gd name="adj" fmla="val 8574"/>
            </a:avLst>
          </a:prstGeom>
          <a:solidFill>
            <a:srgbClr val="124E73"/>
          </a:solidFill>
          <a:ln/>
        </p:spPr>
      </p:sp>
      <p:sp>
        <p:nvSpPr>
          <p:cNvPr id="6" name="Text 3"/>
          <p:cNvSpPr/>
          <p:nvPr/>
        </p:nvSpPr>
        <p:spPr>
          <a:xfrm>
            <a:off x="7641074" y="1907738"/>
            <a:ext cx="2835235"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C. Ứng dụng</a:t>
            </a:r>
            <a:endParaRPr lang="en-US" sz="2800" dirty="0"/>
          </a:p>
        </p:txBody>
      </p:sp>
      <p:sp>
        <p:nvSpPr>
          <p:cNvPr id="7" name="Text 4"/>
          <p:cNvSpPr/>
          <p:nvPr/>
        </p:nvSpPr>
        <p:spPr>
          <a:xfrm>
            <a:off x="7641074" y="2398157"/>
            <a:ext cx="6195536"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Máy lăn keo 2 mặt được ứng dụng rộng rãi trong các ngành công nghiệp gỗ, sản xuất nội thất và bao bì.</a:t>
            </a:r>
            <a:endParaRPr lang="en-US" sz="1750" dirty="0"/>
          </a:p>
        </p:txBody>
      </p:sp>
      <p:sp>
        <p:nvSpPr>
          <p:cNvPr id="8" name="Text 5"/>
          <p:cNvSpPr/>
          <p:nvPr/>
        </p:nvSpPr>
        <p:spPr>
          <a:xfrm>
            <a:off x="7641074" y="3260050"/>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Trong </a:t>
            </a:r>
            <a:r>
              <a:rPr lang="en-US" sz="1750" b="1" dirty="0">
                <a:solidFill>
                  <a:srgbClr val="2B4150"/>
                </a:solidFill>
                <a:latin typeface="PT Serif" panose="020A0603040505020204" pitchFamily="18" charset="0"/>
                <a:ea typeface="Source Sans Pro" pitchFamily="34" charset="-122"/>
                <a:cs typeface="Source Sans Pro" pitchFamily="34" charset="-120"/>
              </a:rPr>
              <a:t>ngành công nghiệp gỗ</a:t>
            </a:r>
            <a:r>
              <a:rPr lang="en-US" sz="1750" dirty="0">
                <a:solidFill>
                  <a:srgbClr val="2B4150"/>
                </a:solidFill>
                <a:latin typeface="PT Serif" panose="020A0603040505020204" pitchFamily="18" charset="0"/>
                <a:ea typeface="Source Sans Pro" pitchFamily="34" charset="-122"/>
                <a:cs typeface="Source Sans Pro" pitchFamily="34" charset="-120"/>
              </a:rPr>
              <a:t>, máy được dùng để dán veneer lên bề mặt gỗ, tăng độ bền và thẩm mỹ cho sản phẩm.</a:t>
            </a:r>
            <a:endParaRPr lang="en-US" sz="1750" dirty="0"/>
          </a:p>
        </p:txBody>
      </p:sp>
      <p:sp>
        <p:nvSpPr>
          <p:cNvPr id="9" name="Text 6"/>
          <p:cNvSpPr/>
          <p:nvPr/>
        </p:nvSpPr>
        <p:spPr>
          <a:xfrm>
            <a:off x="7641074" y="4371261"/>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Trong </a:t>
            </a:r>
            <a:r>
              <a:rPr lang="en-US" sz="1750" b="1" dirty="0">
                <a:solidFill>
                  <a:srgbClr val="2B4150"/>
                </a:solidFill>
                <a:latin typeface="PT Serif" panose="020A0603040505020204" pitchFamily="18" charset="0"/>
                <a:ea typeface="Source Sans Pro" pitchFamily="34" charset="-122"/>
                <a:cs typeface="Source Sans Pro" pitchFamily="34" charset="-120"/>
              </a:rPr>
              <a:t>sản xuất bao bì</a:t>
            </a:r>
            <a:r>
              <a:rPr lang="en-US" sz="1750" dirty="0">
                <a:solidFill>
                  <a:srgbClr val="2B4150"/>
                </a:solidFill>
                <a:latin typeface="PT Serif" panose="020A0603040505020204" pitchFamily="18" charset="0"/>
                <a:ea typeface="Source Sans Pro" pitchFamily="34" charset="-122"/>
                <a:cs typeface="Source Sans Pro" pitchFamily="34" charset="-120"/>
              </a:rPr>
              <a:t>, máy giúp dán giấy hoặc màng nhựa lên thùng carton, túi giấy, cải thiện độ bền và khả năng chống thấm.</a:t>
            </a:r>
            <a:endParaRPr lang="en-US" sz="1750" dirty="0"/>
          </a:p>
        </p:txBody>
      </p:sp>
      <p:sp>
        <p:nvSpPr>
          <p:cNvPr id="10" name="Text 7"/>
          <p:cNvSpPr/>
          <p:nvPr/>
        </p:nvSpPr>
        <p:spPr>
          <a:xfrm>
            <a:off x="7641074" y="5777508"/>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Máy cũng được sử dụng trong sản xuất </a:t>
            </a:r>
            <a:r>
              <a:rPr lang="en-US" sz="1750" b="1" dirty="0">
                <a:solidFill>
                  <a:srgbClr val="2B4150"/>
                </a:solidFill>
                <a:latin typeface="PT Serif" panose="020A0603040505020204" pitchFamily="18" charset="0"/>
                <a:ea typeface="Source Sans Pro" pitchFamily="34" charset="-122"/>
                <a:cs typeface="Source Sans Pro" pitchFamily="34" charset="-120"/>
              </a:rPr>
              <a:t>sản phẩm composite</a:t>
            </a:r>
            <a:r>
              <a:rPr lang="en-US" sz="1750" dirty="0">
                <a:solidFill>
                  <a:srgbClr val="2B4150"/>
                </a:solidFill>
                <a:latin typeface="PT Serif" panose="020A0603040505020204" pitchFamily="18" charset="0"/>
                <a:ea typeface="Source Sans Pro" pitchFamily="34" charset="-122"/>
                <a:cs typeface="Source Sans Pro" pitchFamily="34" charset="-120"/>
              </a:rPr>
              <a:t>, nâng cao tính chất cơ học và độ bền cho các ngành hàng không, ô tô, xây dựng</a:t>
            </a:r>
            <a:endParaRPr lang="en-US" sz="1750" dirty="0"/>
          </a:p>
        </p:txBody>
      </p:sp>
      <p:pic>
        <p:nvPicPr>
          <p:cNvPr id="11" name="Picture 10">
            <a:extLst>
              <a:ext uri="{FF2B5EF4-FFF2-40B4-BE49-F238E27FC236}">
                <a16:creationId xmlns:a16="http://schemas.microsoft.com/office/drawing/2014/main" id="{FFA0F7ED-6ABE-7F1B-6099-6DA04E666B74}"/>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1238726"/>
            <a:ext cx="30480" cy="5752147"/>
          </a:xfrm>
          <a:prstGeom prst="roundRect">
            <a:avLst>
              <a:gd name="adj" fmla="val 111628"/>
            </a:avLst>
          </a:prstGeom>
          <a:solidFill>
            <a:srgbClr val="D9D4C9"/>
          </a:solidFill>
          <a:ln/>
        </p:spPr>
      </p:sp>
      <p:sp>
        <p:nvSpPr>
          <p:cNvPr id="4" name="Shape 1"/>
          <p:cNvSpPr/>
          <p:nvPr/>
        </p:nvSpPr>
        <p:spPr>
          <a:xfrm>
            <a:off x="1075075" y="1676995"/>
            <a:ext cx="793790" cy="30480"/>
          </a:xfrm>
          <a:prstGeom prst="roundRect">
            <a:avLst>
              <a:gd name="adj" fmla="val 111628"/>
            </a:avLst>
          </a:prstGeom>
          <a:solidFill>
            <a:srgbClr val="2B678C"/>
          </a:solidFill>
          <a:ln/>
        </p:spPr>
      </p:sp>
      <p:sp>
        <p:nvSpPr>
          <p:cNvPr id="5" name="Shape 2"/>
          <p:cNvSpPr/>
          <p:nvPr/>
        </p:nvSpPr>
        <p:spPr>
          <a:xfrm>
            <a:off x="708720" y="1493877"/>
            <a:ext cx="396835" cy="396835"/>
          </a:xfrm>
          <a:prstGeom prst="roundRect">
            <a:avLst>
              <a:gd name="adj" fmla="val 8574"/>
            </a:avLst>
          </a:prstGeom>
          <a:solidFill>
            <a:srgbClr val="124E73"/>
          </a:solidFill>
          <a:ln/>
        </p:spPr>
      </p:sp>
      <p:sp>
        <p:nvSpPr>
          <p:cNvPr id="6" name="Text 3"/>
          <p:cNvSpPr/>
          <p:nvPr/>
        </p:nvSpPr>
        <p:spPr>
          <a:xfrm>
            <a:off x="2154674" y="1465540"/>
            <a:ext cx="3449241" cy="354330"/>
          </a:xfrm>
          <a:prstGeom prst="rect">
            <a:avLst/>
          </a:prstGeom>
          <a:noFill/>
          <a:ln/>
        </p:spPr>
        <p:txBody>
          <a:bodyPr wrap="none" lIns="0" tIns="0" rIns="0" bIns="0" rtlCol="0" anchor="t"/>
          <a:lstStyle/>
          <a:p>
            <a:pPr marL="0" indent="0" algn="l">
              <a:lnSpc>
                <a:spcPts val="2750"/>
              </a:lnSpc>
              <a:buNone/>
            </a:pPr>
            <a:r>
              <a:rPr lang="en-US" sz="3200" b="1" dirty="0">
                <a:solidFill>
                  <a:srgbClr val="2B4150"/>
                </a:solidFill>
                <a:latin typeface="MuseoModerno Medium" pitchFamily="34" charset="0"/>
                <a:ea typeface="MuseoModerno Medium" pitchFamily="34" charset="-122"/>
                <a:cs typeface="MuseoModerno Medium" pitchFamily="34" charset="-120"/>
              </a:rPr>
              <a:t>D. Những rủi ro liên quan</a:t>
            </a:r>
            <a:endParaRPr lang="en-US" sz="3200" dirty="0"/>
          </a:p>
        </p:txBody>
      </p:sp>
      <p:sp>
        <p:nvSpPr>
          <p:cNvPr id="7" name="Text 4"/>
          <p:cNvSpPr/>
          <p:nvPr/>
        </p:nvSpPr>
        <p:spPr>
          <a:xfrm>
            <a:off x="2154674" y="1955959"/>
            <a:ext cx="6195536" cy="725805"/>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Vận hành máy lăn keo 2 mặt tiềm ẩn nhiều rủi ro nếu không tuân thủ an toàn.</a:t>
            </a:r>
            <a:endParaRPr lang="en-US" sz="1750" dirty="0"/>
          </a:p>
        </p:txBody>
      </p:sp>
      <p:sp>
        <p:nvSpPr>
          <p:cNvPr id="8" name="Text 5"/>
          <p:cNvSpPr/>
          <p:nvPr/>
        </p:nvSpPr>
        <p:spPr>
          <a:xfrm>
            <a:off x="2154674" y="281785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Nguy cơ kẹp tay</a:t>
            </a:r>
            <a:r>
              <a:rPr lang="en-US" sz="1750" dirty="0">
                <a:solidFill>
                  <a:srgbClr val="2B4150"/>
                </a:solidFill>
                <a:latin typeface="PT Serif" panose="020A0603040505020204" pitchFamily="18" charset="0"/>
                <a:ea typeface="Source Sans Pro" pitchFamily="34" charset="-122"/>
                <a:cs typeface="Source Sans Pro" pitchFamily="34" charset="-120"/>
              </a:rPr>
              <a:t>: Chấn thương nghiêm trọng nếu không tắt nguồn trước khi điều chỉnh.</a:t>
            </a:r>
            <a:endParaRPr lang="en-US" sz="1750" dirty="0"/>
          </a:p>
        </p:txBody>
      </p:sp>
      <p:sp>
        <p:nvSpPr>
          <p:cNvPr id="9" name="Text 6"/>
          <p:cNvSpPr/>
          <p:nvPr/>
        </p:nvSpPr>
        <p:spPr>
          <a:xfrm>
            <a:off x="2154674" y="368574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Keo tràn</a:t>
            </a:r>
            <a:r>
              <a:rPr lang="en-US" sz="1750" dirty="0">
                <a:solidFill>
                  <a:srgbClr val="2B4150"/>
                </a:solidFill>
                <a:latin typeface="PT Serif" panose="020A0603040505020204" pitchFamily="18" charset="0"/>
                <a:ea typeface="Source Sans Pro" pitchFamily="34" charset="-122"/>
                <a:cs typeface="Source Sans Pro" pitchFamily="34" charset="-120"/>
              </a:rPr>
              <a:t>: Tạo nguy cơ trượt ngã và bỏng hóa chất nếu tiếp xúc với da hoặc mắt.</a:t>
            </a:r>
            <a:endParaRPr lang="en-US" sz="1750" dirty="0"/>
          </a:p>
        </p:txBody>
      </p:sp>
      <p:sp>
        <p:nvSpPr>
          <p:cNvPr id="10" name="Text 7"/>
          <p:cNvSpPr/>
          <p:nvPr/>
        </p:nvSpPr>
        <p:spPr>
          <a:xfrm>
            <a:off x="2154674" y="4527326"/>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Hơi độc hại</a:t>
            </a:r>
            <a:r>
              <a:rPr lang="en-US" sz="1750" dirty="0">
                <a:solidFill>
                  <a:srgbClr val="2B4150"/>
                </a:solidFill>
                <a:latin typeface="PT Serif" panose="020A0603040505020204" pitchFamily="18" charset="0"/>
                <a:ea typeface="Source Sans Pro" pitchFamily="34" charset="-122"/>
                <a:cs typeface="Source Sans Pro" pitchFamily="34" charset="-120"/>
              </a:rPr>
              <a:t>: Có thể ảnh hưởng đến hô hấp nếu không thông gió tốt.</a:t>
            </a:r>
            <a:endParaRPr lang="en-US" sz="1750" dirty="0"/>
          </a:p>
        </p:txBody>
      </p:sp>
      <p:sp>
        <p:nvSpPr>
          <p:cNvPr id="11" name="Text 8"/>
          <p:cNvSpPr/>
          <p:nvPr/>
        </p:nvSpPr>
        <p:spPr>
          <a:xfrm>
            <a:off x="2154674" y="537328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Bảo dưỡng không đúng cách</a:t>
            </a:r>
            <a:r>
              <a:rPr lang="en-US" sz="1750" dirty="0">
                <a:solidFill>
                  <a:srgbClr val="2B4150"/>
                </a:solidFill>
                <a:latin typeface="PT Serif" panose="020A0603040505020204" pitchFamily="18" charset="0"/>
                <a:ea typeface="Source Sans Pro" pitchFamily="34" charset="-122"/>
                <a:cs typeface="Source Sans Pro" pitchFamily="34" charset="-120"/>
              </a:rPr>
              <a:t>: Bị hỏng hóc, không phân bố keo đều hoặc là cháy nổ.</a:t>
            </a:r>
            <a:endParaRPr lang="en-US" sz="1750" dirty="0"/>
          </a:p>
        </p:txBody>
      </p:sp>
      <p:sp>
        <p:nvSpPr>
          <p:cNvPr id="12" name="Text 9"/>
          <p:cNvSpPr/>
          <p:nvPr/>
        </p:nvSpPr>
        <p:spPr>
          <a:xfrm>
            <a:off x="2154674" y="6255064"/>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Sự cố kỹ thuật</a:t>
            </a:r>
            <a:r>
              <a:rPr lang="en-US" sz="1750" dirty="0">
                <a:solidFill>
                  <a:srgbClr val="2B4150"/>
                </a:solidFill>
                <a:latin typeface="PT Serif" panose="020A0603040505020204" pitchFamily="18" charset="0"/>
                <a:ea typeface="Source Sans Pro" pitchFamily="34" charset="-122"/>
                <a:cs typeface="Source Sans Pro" pitchFamily="34" charset="-120"/>
              </a:rPr>
              <a:t>: Làm gián đoạn sản xuất và nguy hiểm cho người lao động.</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409581" y="1077158"/>
            <a:ext cx="6324719" cy="708779"/>
          </a:xfrm>
          <a:prstGeom prst="rect">
            <a:avLst/>
          </a:prstGeom>
          <a:noFill/>
          <a:ln/>
        </p:spPr>
        <p:txBody>
          <a:bodyPr wrap="none" lIns="0" tIns="0" rIns="0" bIns="0" rtlCol="0" anchor="t"/>
          <a:lstStyle/>
          <a:p>
            <a:pPr marL="0" indent="0" algn="ctr">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III. Kiểm tra và bảo trì</a:t>
            </a:r>
            <a:endParaRPr lang="en-US" sz="4450" dirty="0"/>
          </a:p>
        </p:txBody>
      </p:sp>
      <p:sp>
        <p:nvSpPr>
          <p:cNvPr id="5" name="Text 2"/>
          <p:cNvSpPr/>
          <p:nvPr/>
        </p:nvSpPr>
        <p:spPr>
          <a:xfrm>
            <a:off x="1020604" y="2783800"/>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A. Kiểm tra an toàn</a:t>
            </a:r>
            <a:endParaRPr lang="en-US" sz="2800" dirty="0">
              <a:solidFill>
                <a:srgbClr val="2B4150"/>
              </a:solidFill>
            </a:endParaRPr>
          </a:p>
        </p:txBody>
      </p:sp>
      <p:sp>
        <p:nvSpPr>
          <p:cNvPr id="6" name="Text 3"/>
          <p:cNvSpPr/>
          <p:nvPr/>
        </p:nvSpPr>
        <p:spPr>
          <a:xfrm>
            <a:off x="1020604" y="3274219"/>
            <a:ext cx="7550640"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Kiểm tra máy móc</a:t>
            </a:r>
            <a:r>
              <a:rPr lang="en-US" sz="1750" dirty="0">
                <a:solidFill>
                  <a:srgbClr val="2B4150"/>
                </a:solidFill>
                <a:latin typeface="PT Serif" panose="020A0603040505020204" pitchFamily="18" charset="0"/>
                <a:ea typeface="Source Sans Pro" pitchFamily="34" charset="-122"/>
                <a:cs typeface="Source Sans Pro" pitchFamily="34" charset="-120"/>
              </a:rPr>
              <a:t>: Đảm bảo các bộ phận như con lăn, hệ thống cấp keo và điện hoạt động bình thường, không có hỏng hóc.</a:t>
            </a:r>
            <a:endParaRPr lang="en-US" sz="1750" dirty="0">
              <a:solidFill>
                <a:srgbClr val="2B4150"/>
              </a:solidFill>
            </a:endParaRPr>
          </a:p>
        </p:txBody>
      </p:sp>
      <p:sp>
        <p:nvSpPr>
          <p:cNvPr id="7" name="Text 4"/>
          <p:cNvSpPr/>
          <p:nvPr/>
        </p:nvSpPr>
        <p:spPr>
          <a:xfrm>
            <a:off x="1020604" y="4079319"/>
            <a:ext cx="745015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Kiểm tra hệ thống cấp keo</a:t>
            </a:r>
            <a:r>
              <a:rPr lang="en-US" sz="1750" dirty="0">
                <a:solidFill>
                  <a:srgbClr val="2B4150"/>
                </a:solidFill>
                <a:latin typeface="PT Serif" panose="020A0603040505020204" pitchFamily="18" charset="0"/>
                <a:ea typeface="Source Sans Pro" pitchFamily="34" charset="-122"/>
                <a:cs typeface="Source Sans Pro" pitchFamily="34" charset="-120"/>
              </a:rPr>
              <a:t>: Đảm bảo keo được cung cấp đều và không tắc nghẽn.</a:t>
            </a:r>
            <a:endParaRPr lang="en-US" sz="1750" dirty="0">
              <a:solidFill>
                <a:srgbClr val="2B4150"/>
              </a:solidFill>
            </a:endParaRPr>
          </a:p>
        </p:txBody>
      </p:sp>
      <p:sp>
        <p:nvSpPr>
          <p:cNvPr id="8" name="Text 5"/>
          <p:cNvSpPr/>
          <p:nvPr/>
        </p:nvSpPr>
        <p:spPr>
          <a:xfrm>
            <a:off x="1020604" y="4884420"/>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Kiểm tra hệ thống điện</a:t>
            </a:r>
            <a:r>
              <a:rPr lang="en-US" sz="1750" dirty="0">
                <a:solidFill>
                  <a:srgbClr val="2B4150"/>
                </a:solidFill>
                <a:latin typeface="PT Serif" panose="020A0603040505020204" pitchFamily="18" charset="0"/>
                <a:ea typeface="Source Sans Pro" pitchFamily="34" charset="-122"/>
                <a:cs typeface="Source Sans Pro" pitchFamily="34" charset="-120"/>
              </a:rPr>
              <a:t>: Đảm bảo không có dây điện bị hở hoặc chập.</a:t>
            </a:r>
            <a:endParaRPr lang="en-US" sz="1750" dirty="0">
              <a:solidFill>
                <a:srgbClr val="2B4150"/>
              </a:solidFill>
            </a:endParaRPr>
          </a:p>
        </p:txBody>
      </p:sp>
      <p:sp>
        <p:nvSpPr>
          <p:cNvPr id="9" name="Text 6"/>
          <p:cNvSpPr/>
          <p:nvPr/>
        </p:nvSpPr>
        <p:spPr>
          <a:xfrm>
            <a:off x="1020604" y="544008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Trang bị bảo hộ</a:t>
            </a:r>
            <a:r>
              <a:rPr lang="en-US" sz="1750" dirty="0">
                <a:solidFill>
                  <a:srgbClr val="2B4150"/>
                </a:solidFill>
                <a:latin typeface="PT Serif" panose="020A0603040505020204" pitchFamily="18" charset="0"/>
                <a:ea typeface="Source Sans Pro" pitchFamily="34" charset="-122"/>
                <a:cs typeface="Source Sans Pro" pitchFamily="34" charset="-120"/>
              </a:rPr>
              <a:t>: Đảm bảo người vận hành đeo đủ bảo hộ cá nhân.</a:t>
            </a:r>
            <a:endParaRPr lang="en-US" sz="1750" dirty="0">
              <a:solidFill>
                <a:srgbClr val="2B4150"/>
              </a:solidFill>
            </a:endParaRPr>
          </a:p>
        </p:txBody>
      </p:sp>
      <p:sp>
        <p:nvSpPr>
          <p:cNvPr id="10" name="Text 7"/>
          <p:cNvSpPr/>
          <p:nvPr/>
        </p:nvSpPr>
        <p:spPr>
          <a:xfrm>
            <a:off x="1020604" y="5995749"/>
            <a:ext cx="768126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Vệ sinh khu vực làm việc</a:t>
            </a:r>
            <a:r>
              <a:rPr lang="en-US" sz="1750" dirty="0">
                <a:solidFill>
                  <a:srgbClr val="2B4150"/>
                </a:solidFill>
                <a:latin typeface="PT Serif" panose="020A0603040505020204" pitchFamily="18" charset="0"/>
                <a:ea typeface="Source Sans Pro" pitchFamily="34" charset="-122"/>
                <a:cs typeface="Source Sans Pro" pitchFamily="34" charset="-120"/>
              </a:rPr>
              <a:t>: Loại bỏ vật cản và đảm bảo an toàn cho công nhân xung quanh.</a:t>
            </a:r>
            <a:endParaRPr lang="en-US" sz="1750" dirty="0">
              <a:solidFill>
                <a:srgbClr val="2B415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831371"/>
            <a:ext cx="7556421" cy="5092891"/>
          </a:xfrm>
          <a:prstGeom prst="roundRect">
            <a:avLst>
              <a:gd name="adj" fmla="val 765"/>
            </a:avLst>
          </a:prstGeom>
          <a:solidFill>
            <a:srgbClr val="124E73"/>
          </a:solidFill>
          <a:ln/>
        </p:spPr>
      </p:sp>
      <p:sp>
        <p:nvSpPr>
          <p:cNvPr id="4" name="Text 1"/>
          <p:cNvSpPr/>
          <p:nvPr/>
        </p:nvSpPr>
        <p:spPr>
          <a:xfrm>
            <a:off x="6507004" y="2117527"/>
            <a:ext cx="2957870"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B. Hướng dẫn bảo trì </a:t>
            </a:r>
            <a:endParaRPr lang="en-US" sz="2800" dirty="0"/>
          </a:p>
        </p:txBody>
      </p:sp>
      <p:sp>
        <p:nvSpPr>
          <p:cNvPr id="5" name="Text 2"/>
          <p:cNvSpPr/>
          <p:nvPr/>
        </p:nvSpPr>
        <p:spPr>
          <a:xfrm>
            <a:off x="6507004" y="2697892"/>
            <a:ext cx="7102793"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FFFFFF"/>
                </a:solidFill>
                <a:latin typeface="PT Serif" panose="020A0603040505020204" pitchFamily="18" charset="0"/>
                <a:ea typeface="Source Sans Pro" pitchFamily="34" charset="-122"/>
                <a:cs typeface="Source Sans Pro" pitchFamily="34" charset="-120"/>
              </a:rPr>
              <a:t>Lập kế hoạch bảo trì</a:t>
            </a:r>
            <a:r>
              <a:rPr lang="en-US" sz="1750" dirty="0">
                <a:solidFill>
                  <a:srgbClr val="FFFFFF"/>
                </a:solidFill>
                <a:latin typeface="PT Serif" panose="020A0603040505020204" pitchFamily="18" charset="0"/>
                <a:ea typeface="Source Sans Pro" pitchFamily="34" charset="-122"/>
                <a:cs typeface="Source Sans Pro" pitchFamily="34" charset="-120"/>
              </a:rPr>
              <a:t>: Dựa trên giờ hoạt động hoặc hướng dẫn của nhà sản xuất, kiểm tra và làm sạch con lăn, đảm bảo không bị keo bám cứng.</a:t>
            </a:r>
            <a:endParaRPr lang="en-US" sz="1750" dirty="0"/>
          </a:p>
        </p:txBody>
      </p:sp>
      <p:sp>
        <p:nvSpPr>
          <p:cNvPr id="6" name="Text 3"/>
          <p:cNvSpPr/>
          <p:nvPr/>
        </p:nvSpPr>
        <p:spPr>
          <a:xfrm>
            <a:off x="6507004" y="4014915"/>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FFFFFF"/>
                </a:solidFill>
                <a:latin typeface="PT Serif" panose="020A0603040505020204" pitchFamily="18" charset="0"/>
                <a:ea typeface="Source Sans Pro" pitchFamily="34" charset="-122"/>
                <a:cs typeface="Source Sans Pro" pitchFamily="34" charset="-120"/>
              </a:rPr>
              <a:t>Kiểm tra hệ thống cấp keo</a:t>
            </a:r>
            <a:r>
              <a:rPr lang="en-US" sz="1750" dirty="0">
                <a:solidFill>
                  <a:srgbClr val="FFFFFF"/>
                </a:solidFill>
                <a:latin typeface="PT Serif" panose="020A0603040505020204" pitchFamily="18" charset="0"/>
                <a:ea typeface="Source Sans Pro" pitchFamily="34" charset="-122"/>
                <a:cs typeface="Source Sans Pro" pitchFamily="34" charset="-120"/>
              </a:rPr>
              <a:t>: Đảm bảo không tắc nghẽn, làm sạch bộ phận cấp keo và ống dẫn.</a:t>
            </a:r>
            <a:endParaRPr lang="en-US" sz="1750" dirty="0"/>
          </a:p>
        </p:txBody>
      </p:sp>
      <p:sp>
        <p:nvSpPr>
          <p:cNvPr id="7" name="Text 4"/>
          <p:cNvSpPr/>
          <p:nvPr/>
        </p:nvSpPr>
        <p:spPr>
          <a:xfrm>
            <a:off x="6507004" y="4970983"/>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FFFFFF"/>
                </a:solidFill>
                <a:latin typeface="PT Serif" panose="020A0603040505020204" pitchFamily="18" charset="0"/>
                <a:ea typeface="Source Sans Pro" pitchFamily="34" charset="-122"/>
                <a:cs typeface="Source Sans Pro" pitchFamily="34" charset="-120"/>
              </a:rPr>
              <a:t>Kiểm tra hệ thống điện</a:t>
            </a:r>
            <a:r>
              <a:rPr lang="en-US" sz="1750" dirty="0">
                <a:solidFill>
                  <a:srgbClr val="FFFFFF"/>
                </a:solidFill>
                <a:latin typeface="PT Serif" panose="020A0603040505020204" pitchFamily="18" charset="0"/>
                <a:ea typeface="Source Sans Pro" pitchFamily="34" charset="-122"/>
                <a:cs typeface="Source Sans Pro" pitchFamily="34" charset="-120"/>
              </a:rPr>
              <a:t>: Kiểm tra dây điện, kết nối và cảm biến để phát hiện lỗi kịp thời.</a:t>
            </a:r>
            <a:endParaRPr lang="en-US" sz="1750" dirty="0"/>
          </a:p>
        </p:txBody>
      </p:sp>
      <p:sp>
        <p:nvSpPr>
          <p:cNvPr id="8" name="Text 5"/>
          <p:cNvSpPr/>
          <p:nvPr/>
        </p:nvSpPr>
        <p:spPr>
          <a:xfrm>
            <a:off x="6507004" y="5927051"/>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FFFFFF"/>
                </a:solidFill>
                <a:latin typeface="PT Serif" panose="020A0603040505020204" pitchFamily="18" charset="0"/>
                <a:ea typeface="Source Sans Pro" pitchFamily="34" charset="-122"/>
                <a:cs typeface="Source Sans Pro" pitchFamily="34" charset="-120"/>
              </a:rPr>
              <a:t>Bôi trơn và thay thế bộ phận hao mòn</a:t>
            </a:r>
            <a:r>
              <a:rPr lang="en-US" sz="1750" dirty="0">
                <a:solidFill>
                  <a:srgbClr val="FFFFFF"/>
                </a:solidFill>
                <a:latin typeface="PT Serif" panose="020A0603040505020204" pitchFamily="18" charset="0"/>
                <a:ea typeface="Source Sans Pro" pitchFamily="34" charset="-122"/>
                <a:cs typeface="Source Sans Pro" pitchFamily="34" charset="-120"/>
              </a:rPr>
              <a:t>: Bôi trơn các bộ phận cơ khí và thay thế dây đai, vòng bi.</a:t>
            </a:r>
            <a:endParaRPr lang="en-US" sz="1750" dirty="0"/>
          </a:p>
        </p:txBody>
      </p:sp>
      <p:pic>
        <p:nvPicPr>
          <p:cNvPr id="9" name="Picture 8">
            <a:extLst>
              <a:ext uri="{FF2B5EF4-FFF2-40B4-BE49-F238E27FC236}">
                <a16:creationId xmlns:a16="http://schemas.microsoft.com/office/drawing/2014/main" id="{F9F3DB01-1ACD-5782-82A8-78B121B1A11D}"/>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89271" y="523518"/>
            <a:ext cx="7251859" cy="594836"/>
          </a:xfrm>
          <a:prstGeom prst="rect">
            <a:avLst/>
          </a:prstGeom>
          <a:noFill/>
          <a:ln/>
        </p:spPr>
        <p:txBody>
          <a:bodyPr wrap="none" lIns="0" tIns="0" rIns="0" bIns="0" rtlCol="0" anchor="t"/>
          <a:lstStyle/>
          <a:p>
            <a:pPr marL="0" indent="0" algn="ctr">
              <a:lnSpc>
                <a:spcPts val="4650"/>
              </a:lnSpc>
              <a:buNone/>
            </a:pPr>
            <a:r>
              <a:rPr lang="en-US" sz="3700" b="1" dirty="0">
                <a:solidFill>
                  <a:srgbClr val="124E73"/>
                </a:solidFill>
                <a:latin typeface="MuseoModerno Medium" pitchFamily="34" charset="0"/>
                <a:ea typeface="MuseoModerno Medium" pitchFamily="34" charset="-122"/>
                <a:cs typeface="MuseoModerno Medium" pitchFamily="34" charset="-120"/>
              </a:rPr>
              <a:t>IV. Quy trình vận hành an toàn</a:t>
            </a:r>
            <a:endParaRPr lang="en-US" sz="3700" dirty="0"/>
          </a:p>
        </p:txBody>
      </p:sp>
      <p:pic>
        <p:nvPicPr>
          <p:cNvPr id="3" name="Image 0" descr="preencoded.png"/>
          <p:cNvPicPr>
            <a:picLocks noChangeAspect="1"/>
          </p:cNvPicPr>
          <p:nvPr/>
        </p:nvPicPr>
        <p:blipFill>
          <a:blip r:embed="rId3"/>
          <a:stretch>
            <a:fillRect/>
          </a:stretch>
        </p:blipFill>
        <p:spPr>
          <a:xfrm>
            <a:off x="4428292" y="1370231"/>
            <a:ext cx="5773698" cy="3173968"/>
          </a:xfrm>
          <a:prstGeom prst="rect">
            <a:avLst/>
          </a:prstGeom>
        </p:spPr>
      </p:pic>
      <p:pic>
        <p:nvPicPr>
          <p:cNvPr id="4" name="Image 1" descr="preencoded.png"/>
          <p:cNvPicPr>
            <a:picLocks noChangeAspect="1"/>
          </p:cNvPicPr>
          <p:nvPr/>
        </p:nvPicPr>
        <p:blipFill>
          <a:blip r:embed="rId4"/>
          <a:stretch>
            <a:fillRect/>
          </a:stretch>
        </p:blipFill>
        <p:spPr>
          <a:xfrm>
            <a:off x="666155" y="4887039"/>
            <a:ext cx="951667" cy="3211932"/>
          </a:xfrm>
          <a:prstGeom prst="rect">
            <a:avLst/>
          </a:prstGeom>
        </p:spPr>
      </p:pic>
      <p:sp>
        <p:nvSpPr>
          <p:cNvPr id="5" name="Text 1"/>
          <p:cNvSpPr/>
          <p:nvPr/>
        </p:nvSpPr>
        <p:spPr>
          <a:xfrm>
            <a:off x="1903333" y="4986623"/>
            <a:ext cx="5512832" cy="297299"/>
          </a:xfrm>
          <a:prstGeom prst="rect">
            <a:avLst/>
          </a:prstGeom>
          <a:noFill/>
          <a:ln/>
        </p:spPr>
        <p:txBody>
          <a:bodyPr wrap="none" lIns="0" tIns="0" rIns="0" bIns="0" rtlCol="0" anchor="t"/>
          <a:lstStyle/>
          <a:p>
            <a:pPr marL="0" indent="0" algn="l">
              <a:lnSpc>
                <a:spcPts val="2300"/>
              </a:lnSpc>
              <a:buNone/>
            </a:pPr>
            <a:r>
              <a:rPr lang="en-US" sz="2400" b="1" dirty="0">
                <a:solidFill>
                  <a:srgbClr val="2B4150"/>
                </a:solidFill>
                <a:latin typeface="MuseoModerno Medium" pitchFamily="34" charset="0"/>
                <a:ea typeface="MuseoModerno Medium" pitchFamily="34" charset="-122"/>
                <a:cs typeface="MuseoModerno Medium" pitchFamily="34" charset="-120"/>
              </a:rPr>
              <a:t>A. Hướng dẫn từng bước về quy trình vận hành </a:t>
            </a:r>
            <a:endParaRPr lang="en-US" sz="2400" dirty="0"/>
          </a:p>
        </p:txBody>
      </p:sp>
      <p:sp>
        <p:nvSpPr>
          <p:cNvPr id="6" name="Text 2"/>
          <p:cNvSpPr/>
          <p:nvPr/>
        </p:nvSpPr>
        <p:spPr>
          <a:xfrm>
            <a:off x="1903333" y="5488781"/>
            <a:ext cx="12284940" cy="609124"/>
          </a:xfrm>
          <a:prstGeom prst="rect">
            <a:avLst/>
          </a:prstGeom>
          <a:noFill/>
          <a:ln/>
        </p:spPr>
        <p:txBody>
          <a:bodyPr wrap="square" lIns="0" tIns="0" rIns="0" bIns="0" rtlCol="0" anchor="t"/>
          <a:lstStyle/>
          <a:p>
            <a:pPr marL="342900" indent="-342900" algn="l">
              <a:lnSpc>
                <a:spcPts val="23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Đào tạo và kiểm tra máy</a:t>
            </a:r>
            <a:r>
              <a:rPr lang="en-US" sz="1600" dirty="0">
                <a:solidFill>
                  <a:srgbClr val="2B4150"/>
                </a:solidFill>
                <a:latin typeface="PT Serif" panose="020A0603040505020204" pitchFamily="18" charset="0"/>
                <a:ea typeface="Source Sans Pro" pitchFamily="34" charset="-122"/>
                <a:cs typeface="Source Sans Pro" pitchFamily="34" charset="-120"/>
              </a:rPr>
              <a:t>: Người vận hành cần được đào tạo đầy đủ và kiểm tra tình trạng máy, bao gồm con lăn, hệ thống cấp keo và kết nối điện trước khi khởi động.</a:t>
            </a:r>
            <a:endParaRPr lang="en-US" sz="1600" dirty="0"/>
          </a:p>
        </p:txBody>
      </p:sp>
      <p:sp>
        <p:nvSpPr>
          <p:cNvPr id="7" name="Text 3"/>
          <p:cNvSpPr/>
          <p:nvPr/>
        </p:nvSpPr>
        <p:spPr>
          <a:xfrm>
            <a:off x="1903333" y="6233973"/>
            <a:ext cx="12355278" cy="609124"/>
          </a:xfrm>
          <a:prstGeom prst="rect">
            <a:avLst/>
          </a:prstGeom>
          <a:noFill/>
          <a:ln/>
        </p:spPr>
        <p:txBody>
          <a:bodyPr wrap="square" lIns="0" tIns="0" rIns="0" bIns="0" rtlCol="0" anchor="t"/>
          <a:lstStyle/>
          <a:p>
            <a:pPr marL="342900" indent="-342900" algn="l">
              <a:lnSpc>
                <a:spcPts val="23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Chuẩn bị khu vực và thiết bị bảo hộ</a:t>
            </a:r>
            <a:r>
              <a:rPr lang="en-US" sz="1600" dirty="0">
                <a:solidFill>
                  <a:srgbClr val="2B4150"/>
                </a:solidFill>
                <a:latin typeface="PT Serif" panose="020A0603040505020204" pitchFamily="18" charset="0"/>
                <a:ea typeface="Source Sans Pro" pitchFamily="34" charset="-122"/>
                <a:cs typeface="Source Sans Pro" pitchFamily="34" charset="-120"/>
              </a:rPr>
              <a:t>: Đảm bảo khu vực sạch sẽ và không có vật cản, đồng thời trang bị đầy đủ bảo hộ như găng tay, kính bảo hộ, áo bảo hộ.</a:t>
            </a:r>
            <a:endParaRPr lang="en-US" sz="1600" dirty="0"/>
          </a:p>
        </p:txBody>
      </p:sp>
      <p:sp>
        <p:nvSpPr>
          <p:cNvPr id="8" name="Text 4"/>
          <p:cNvSpPr/>
          <p:nvPr/>
        </p:nvSpPr>
        <p:spPr>
          <a:xfrm>
            <a:off x="1903333" y="6977175"/>
            <a:ext cx="12060912" cy="304562"/>
          </a:xfrm>
          <a:prstGeom prst="rect">
            <a:avLst/>
          </a:prstGeom>
          <a:noFill/>
          <a:ln/>
        </p:spPr>
        <p:txBody>
          <a:bodyPr wrap="none" lIns="0" tIns="0" rIns="0" bIns="0" rtlCol="0" anchor="t"/>
          <a:lstStyle/>
          <a:p>
            <a:pPr marL="342900" indent="-342900" algn="l">
              <a:lnSpc>
                <a:spcPts val="23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Vận hành và giám sát</a:t>
            </a:r>
            <a:r>
              <a:rPr lang="en-US" sz="1600" dirty="0">
                <a:solidFill>
                  <a:srgbClr val="2B4150"/>
                </a:solidFill>
                <a:latin typeface="PT Serif" panose="020A0603040505020204" pitchFamily="18" charset="0"/>
                <a:ea typeface="Source Sans Pro" pitchFamily="34" charset="-122"/>
                <a:cs typeface="Source Sans Pro" pitchFamily="34" charset="-120"/>
              </a:rPr>
              <a:t>: Theo dõi máy trong suốt quá trình vận hành, đảm bảo keo phân phối đều và không có sự cố.</a:t>
            </a:r>
            <a:endParaRPr lang="en-US" sz="1600" dirty="0"/>
          </a:p>
        </p:txBody>
      </p:sp>
      <p:sp>
        <p:nvSpPr>
          <p:cNvPr id="9" name="Text 5"/>
          <p:cNvSpPr/>
          <p:nvPr/>
        </p:nvSpPr>
        <p:spPr>
          <a:xfrm>
            <a:off x="1903333" y="7485328"/>
            <a:ext cx="12060912" cy="304562"/>
          </a:xfrm>
          <a:prstGeom prst="rect">
            <a:avLst/>
          </a:prstGeom>
          <a:noFill/>
          <a:ln/>
        </p:spPr>
        <p:txBody>
          <a:bodyPr wrap="none" lIns="0" tIns="0" rIns="0" bIns="0" rtlCol="0" anchor="t"/>
          <a:lstStyle/>
          <a:p>
            <a:pPr marL="342900" indent="-342900" algn="l">
              <a:lnSpc>
                <a:spcPts val="23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Kết thúc công việc</a:t>
            </a:r>
            <a:r>
              <a:rPr lang="en-US" sz="1600" dirty="0">
                <a:solidFill>
                  <a:srgbClr val="2B4150"/>
                </a:solidFill>
                <a:latin typeface="PT Serif" panose="020A0603040505020204" pitchFamily="18" charset="0"/>
                <a:ea typeface="Source Sans Pro" pitchFamily="34" charset="-122"/>
                <a:cs typeface="Source Sans Pro" pitchFamily="34" charset="-120"/>
              </a:rPr>
              <a:t>: Tắt máy, vệ sinh sạch sẽ để loại bỏ dư lượng keo và bụi bẩn.</a:t>
            </a:r>
            <a:endParaRPr lang="en-US" sz="1600" dirty="0"/>
          </a:p>
        </p:txBody>
      </p:sp>
      <p:sp>
        <p:nvSpPr>
          <p:cNvPr id="10" name="Rectangle 9">
            <a:extLst>
              <a:ext uri="{FF2B5EF4-FFF2-40B4-BE49-F238E27FC236}">
                <a16:creationId xmlns:a16="http://schemas.microsoft.com/office/drawing/2014/main" id="{FB96500F-6A1E-330B-2AE8-05767A551DEC}"/>
              </a:ext>
            </a:extLst>
          </p:cNvPr>
          <p:cNvSpPr/>
          <p:nvPr/>
        </p:nvSpPr>
        <p:spPr>
          <a:xfrm>
            <a:off x="977288" y="5843902"/>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4EF2EFC-B431-6EA5-36FD-B4008335769A}"/>
              </a:ext>
            </a:extLst>
          </p:cNvPr>
          <p:cNvPicPr>
            <a:picLocks noChangeAspect="1"/>
          </p:cNvPicPr>
          <p:nvPr/>
        </p:nvPicPr>
        <p:blipFill>
          <a:blip r:embed="rId5"/>
          <a:stretch>
            <a:fillRect/>
          </a:stretch>
        </p:blipFill>
        <p:spPr>
          <a:xfrm>
            <a:off x="11692743" y="7345345"/>
            <a:ext cx="2855638" cy="8842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793790" y="1894999"/>
            <a:ext cx="1134070" cy="5349863"/>
          </a:xfrm>
          <a:prstGeom prst="rect">
            <a:avLst/>
          </a:prstGeom>
        </p:spPr>
      </p:pic>
      <p:sp>
        <p:nvSpPr>
          <p:cNvPr id="4" name="Text 0"/>
          <p:cNvSpPr/>
          <p:nvPr/>
        </p:nvSpPr>
        <p:spPr>
          <a:xfrm>
            <a:off x="2187634" y="2144935"/>
            <a:ext cx="6082189" cy="708660"/>
          </a:xfrm>
          <a:prstGeom prst="rect">
            <a:avLst/>
          </a:prstGeom>
          <a:noFill/>
          <a:ln/>
        </p:spPr>
        <p:txBody>
          <a:bodyPr wrap="square" lIns="0" tIns="0" rIns="0" bIns="0" rtlCol="0" anchor="t"/>
          <a:lstStyle/>
          <a:p>
            <a:pPr marL="0" indent="0" algn="l">
              <a:lnSpc>
                <a:spcPts val="2750"/>
              </a:lnSpc>
              <a:buNone/>
            </a:pPr>
            <a:r>
              <a:rPr lang="en-US" sz="2400" b="1" dirty="0">
                <a:solidFill>
                  <a:srgbClr val="2B4150"/>
                </a:solidFill>
                <a:latin typeface="MuseoModerno Medium" pitchFamily="34" charset="0"/>
                <a:ea typeface="MuseoModerno Medium" pitchFamily="34" charset="-122"/>
                <a:cs typeface="MuseoModerno Medium" pitchFamily="34" charset="-120"/>
              </a:rPr>
              <a:t>B. Các biện pháp xử lý khẩn cấp và cơ chế ứng phó sự cố</a:t>
            </a:r>
            <a:endParaRPr lang="en-US" sz="2400" dirty="0"/>
          </a:p>
        </p:txBody>
      </p:sp>
      <p:sp>
        <p:nvSpPr>
          <p:cNvPr id="5" name="Text 1"/>
          <p:cNvSpPr/>
          <p:nvPr/>
        </p:nvSpPr>
        <p:spPr>
          <a:xfrm>
            <a:off x="2187635" y="3187170"/>
            <a:ext cx="6343415"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Tắt máy ngay lập tức</a:t>
            </a:r>
            <a:r>
              <a:rPr lang="en-US" sz="1750" dirty="0">
                <a:solidFill>
                  <a:srgbClr val="2B4150"/>
                </a:solidFill>
                <a:latin typeface="PT Serif" panose="020A0603040505020204" pitchFamily="18" charset="0"/>
                <a:ea typeface="Source Sans Pro" pitchFamily="34" charset="-122"/>
                <a:cs typeface="Source Sans Pro" pitchFamily="34" charset="-120"/>
              </a:rPr>
              <a:t>: Sử dụng công tắc khẩn cấp để ngắt nguồn điện, ngừng sự cố và bảo vệ người lao động.</a:t>
            </a:r>
            <a:endParaRPr lang="en-US" sz="1750" dirty="0"/>
          </a:p>
        </p:txBody>
      </p:sp>
      <p:sp>
        <p:nvSpPr>
          <p:cNvPr id="6" name="Text 2"/>
          <p:cNvSpPr/>
          <p:nvPr/>
        </p:nvSpPr>
        <p:spPr>
          <a:xfrm>
            <a:off x="2187635" y="4233339"/>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Xử lý rò rỉ keo</a:t>
            </a:r>
            <a:r>
              <a:rPr lang="en-US" sz="1750" dirty="0">
                <a:solidFill>
                  <a:srgbClr val="2B4150"/>
                </a:solidFill>
                <a:latin typeface="PT Serif" panose="020A0603040505020204" pitchFamily="18" charset="0"/>
                <a:ea typeface="Source Sans Pro" pitchFamily="34" charset="-122"/>
                <a:cs typeface="Source Sans Pro" pitchFamily="34" charset="-120"/>
              </a:rPr>
              <a:t>: Sử dụng vật liệu hấp thụ để làm sạch khu vực bị ảnh hưởng và xử lý theo quy định an toàn hóa chất.</a:t>
            </a:r>
            <a:endParaRPr lang="en-US" sz="1750" dirty="0"/>
          </a:p>
        </p:txBody>
      </p:sp>
      <p:sp>
        <p:nvSpPr>
          <p:cNvPr id="7" name="Text 3"/>
          <p:cNvSpPr/>
          <p:nvPr/>
        </p:nvSpPr>
        <p:spPr>
          <a:xfrm>
            <a:off x="2187635" y="5279508"/>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Sự cố kỹ thuật</a:t>
            </a:r>
            <a:r>
              <a:rPr lang="en-US" sz="1750" dirty="0">
                <a:solidFill>
                  <a:srgbClr val="2B4150"/>
                </a:solidFill>
                <a:latin typeface="PT Serif" panose="020A0603040505020204" pitchFamily="18" charset="0"/>
                <a:ea typeface="Source Sans Pro" pitchFamily="34" charset="-122"/>
                <a:cs typeface="Source Sans Pro" pitchFamily="34" charset="-120"/>
              </a:rPr>
              <a:t>: Dừng máy và thông báo cho bộ phận bảo trì để kiểm tra và sửa chữa.</a:t>
            </a:r>
            <a:endParaRPr lang="en-US" sz="1750" dirty="0"/>
          </a:p>
        </p:txBody>
      </p:sp>
      <p:sp>
        <p:nvSpPr>
          <p:cNvPr id="8" name="Text 4"/>
          <p:cNvSpPr/>
          <p:nvPr/>
        </p:nvSpPr>
        <p:spPr>
          <a:xfrm>
            <a:off x="2187635" y="6225924"/>
            <a:ext cx="6082189"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Đào tạo xử lý sự cố</a:t>
            </a:r>
            <a:r>
              <a:rPr lang="en-US" sz="1750" dirty="0">
                <a:solidFill>
                  <a:srgbClr val="2B4150"/>
                </a:solidFill>
                <a:latin typeface="PT Serif" panose="020A0603040505020204" pitchFamily="18" charset="0"/>
                <a:ea typeface="Source Sans Pro" pitchFamily="34" charset="-122"/>
                <a:cs typeface="Source Sans Pro" pitchFamily="34" charset="-120"/>
              </a:rPr>
              <a:t>: Người vận hành cần tham gia đào tạo để chuẩn bị tốt cho tình huống khẩn cấp.</a:t>
            </a:r>
            <a:endParaRPr lang="en-US" sz="1750" dirty="0"/>
          </a:p>
        </p:txBody>
      </p:sp>
      <p:sp>
        <p:nvSpPr>
          <p:cNvPr id="9" name="Rectangle 8">
            <a:extLst>
              <a:ext uri="{FF2B5EF4-FFF2-40B4-BE49-F238E27FC236}">
                <a16:creationId xmlns:a16="http://schemas.microsoft.com/office/drawing/2014/main" id="{526A8C5C-5E06-D0C0-D3A7-5F6DF730CC32}"/>
              </a:ext>
            </a:extLst>
          </p:cNvPr>
          <p:cNvSpPr/>
          <p:nvPr/>
        </p:nvSpPr>
        <p:spPr>
          <a:xfrm>
            <a:off x="1110539" y="3421403"/>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979182" y="512207"/>
            <a:ext cx="8672036" cy="581978"/>
          </a:xfrm>
          <a:prstGeom prst="rect">
            <a:avLst/>
          </a:prstGeom>
          <a:noFill/>
          <a:ln/>
        </p:spPr>
        <p:txBody>
          <a:bodyPr wrap="none" lIns="0" tIns="0" rIns="0" bIns="0" rtlCol="0" anchor="t"/>
          <a:lstStyle/>
          <a:p>
            <a:pPr marL="0" indent="0" algn="ctr">
              <a:lnSpc>
                <a:spcPts val="4550"/>
              </a:lnSpc>
              <a:buNone/>
            </a:pPr>
            <a:r>
              <a:rPr lang="en-US" sz="3650" b="1" dirty="0">
                <a:solidFill>
                  <a:srgbClr val="124E73"/>
                </a:solidFill>
                <a:latin typeface="MuseoModerno Medium" pitchFamily="34" charset="0"/>
                <a:ea typeface="MuseoModerno Medium" pitchFamily="34" charset="-122"/>
                <a:cs typeface="MuseoModerno Medium" pitchFamily="34" charset="-120"/>
              </a:rPr>
              <a:t>V. Đánh giá rủi ro và quản lý mối nguy</a:t>
            </a:r>
            <a:endParaRPr lang="en-US" sz="3650" dirty="0"/>
          </a:p>
        </p:txBody>
      </p:sp>
      <p:pic>
        <p:nvPicPr>
          <p:cNvPr id="3" name="Image 0" descr="preencoded.png"/>
          <p:cNvPicPr>
            <a:picLocks noChangeAspect="1"/>
          </p:cNvPicPr>
          <p:nvPr/>
        </p:nvPicPr>
        <p:blipFill>
          <a:blip r:embed="rId3"/>
          <a:stretch>
            <a:fillRect/>
          </a:stretch>
        </p:blipFill>
        <p:spPr>
          <a:xfrm>
            <a:off x="4273034" y="1466612"/>
            <a:ext cx="6084332" cy="3135392"/>
          </a:xfrm>
          <a:prstGeom prst="rect">
            <a:avLst/>
          </a:prstGeom>
        </p:spPr>
      </p:pic>
      <p:sp>
        <p:nvSpPr>
          <p:cNvPr id="4" name="Text 1"/>
          <p:cNvSpPr/>
          <p:nvPr/>
        </p:nvSpPr>
        <p:spPr>
          <a:xfrm>
            <a:off x="651867" y="4881324"/>
            <a:ext cx="5348407" cy="290870"/>
          </a:xfrm>
          <a:prstGeom prst="rect">
            <a:avLst/>
          </a:prstGeom>
          <a:noFill/>
          <a:ln/>
        </p:spPr>
        <p:txBody>
          <a:bodyPr wrap="none" lIns="0" tIns="0" rIns="0" bIns="0" rtlCol="0" anchor="t"/>
          <a:lstStyle/>
          <a:p>
            <a:pPr marL="0" indent="0">
              <a:lnSpc>
                <a:spcPts val="2250"/>
              </a:lnSpc>
              <a:buNone/>
            </a:pPr>
            <a:r>
              <a:rPr lang="en-US" sz="2800" b="1" dirty="0">
                <a:solidFill>
                  <a:srgbClr val="124E73"/>
                </a:solidFill>
                <a:latin typeface="MuseoModerno Medium" pitchFamily="34" charset="0"/>
                <a:ea typeface="MuseoModerno Medium" pitchFamily="34" charset="-122"/>
                <a:cs typeface="MuseoModerno Medium" pitchFamily="34" charset="-120"/>
              </a:rPr>
              <a:t>A. Nhận diện các rủi ro, mối nguy hiểm tiềm ẩn </a:t>
            </a:r>
            <a:endParaRPr lang="en-US" sz="2800" dirty="0"/>
          </a:p>
        </p:txBody>
      </p:sp>
      <p:sp>
        <p:nvSpPr>
          <p:cNvPr id="5" name="Shape 2"/>
          <p:cNvSpPr/>
          <p:nvPr/>
        </p:nvSpPr>
        <p:spPr>
          <a:xfrm>
            <a:off x="651867" y="5451515"/>
            <a:ext cx="13326666" cy="1968817"/>
          </a:xfrm>
          <a:prstGeom prst="roundRect">
            <a:avLst>
              <a:gd name="adj" fmla="val 1588"/>
            </a:avLst>
          </a:prstGeom>
          <a:solidFill>
            <a:srgbClr val="124E73"/>
          </a:solidFill>
          <a:ln/>
        </p:spPr>
      </p:sp>
      <p:sp>
        <p:nvSpPr>
          <p:cNvPr id="6" name="Text 3"/>
          <p:cNvSpPr/>
          <p:nvPr/>
        </p:nvSpPr>
        <p:spPr>
          <a:xfrm>
            <a:off x="838081" y="5708768"/>
            <a:ext cx="12954238" cy="297894"/>
          </a:xfrm>
          <a:prstGeom prst="rect">
            <a:avLst/>
          </a:prstGeom>
          <a:noFill/>
          <a:ln/>
        </p:spPr>
        <p:txBody>
          <a:bodyPr wrap="none" lIns="0" tIns="0" rIns="0" bIns="0" rtlCol="0" anchor="t"/>
          <a:lstStyle/>
          <a:p>
            <a:pPr marL="342900" indent="-342900" algn="l">
              <a:lnSpc>
                <a:spcPts val="2300"/>
              </a:lnSpc>
              <a:buSzPct val="100000"/>
              <a:buChar char="•"/>
            </a:pPr>
            <a:r>
              <a:rPr lang="en-US" sz="1450" b="1" dirty="0">
                <a:solidFill>
                  <a:srgbClr val="FFFFFF"/>
                </a:solidFill>
                <a:latin typeface="PT Serif" panose="020A0603040505020204" pitchFamily="18" charset="0"/>
                <a:ea typeface="Source Sans Pro" pitchFamily="34" charset="-122"/>
                <a:cs typeface="Source Sans Pro" pitchFamily="34" charset="-120"/>
              </a:rPr>
              <a:t>Rủi ro từ bộ phận chuyển động</a:t>
            </a:r>
            <a:r>
              <a:rPr lang="en-US" sz="1450" dirty="0">
                <a:solidFill>
                  <a:srgbClr val="FFFFFF"/>
                </a:solidFill>
                <a:latin typeface="PT Serif" panose="020A0603040505020204" pitchFamily="18" charset="0"/>
                <a:ea typeface="Source Sans Pro" pitchFamily="34" charset="-122"/>
                <a:cs typeface="Source Sans Pro" pitchFamily="34" charset="-120"/>
              </a:rPr>
              <a:t>: Tránh để tay hoặc quần áo tiếp xúc gần với các con lăn để ngăn ngừa chấn thương.</a:t>
            </a:r>
            <a:endParaRPr lang="en-US" sz="1450" dirty="0"/>
          </a:p>
        </p:txBody>
      </p:sp>
      <p:sp>
        <p:nvSpPr>
          <p:cNvPr id="7" name="Text 4"/>
          <p:cNvSpPr/>
          <p:nvPr/>
        </p:nvSpPr>
        <p:spPr>
          <a:xfrm>
            <a:off x="838081" y="6121835"/>
            <a:ext cx="12954238" cy="297894"/>
          </a:xfrm>
          <a:prstGeom prst="rect">
            <a:avLst/>
          </a:prstGeom>
          <a:noFill/>
          <a:ln/>
        </p:spPr>
        <p:txBody>
          <a:bodyPr wrap="none" lIns="0" tIns="0" rIns="0" bIns="0" rtlCol="0" anchor="t"/>
          <a:lstStyle/>
          <a:p>
            <a:pPr marL="342900" indent="-342900" algn="l">
              <a:lnSpc>
                <a:spcPts val="2300"/>
              </a:lnSpc>
              <a:buSzPct val="100000"/>
              <a:buChar char="•"/>
            </a:pPr>
            <a:r>
              <a:rPr lang="en-US" sz="1450" b="1" dirty="0">
                <a:solidFill>
                  <a:srgbClr val="FFFFFF"/>
                </a:solidFill>
                <a:latin typeface="PT Serif" panose="020A0603040505020204" pitchFamily="18" charset="0"/>
                <a:ea typeface="Source Sans Pro" pitchFamily="34" charset="-122"/>
                <a:cs typeface="Source Sans Pro" pitchFamily="34" charset="-120"/>
              </a:rPr>
              <a:t>Keo và hóa chất</a:t>
            </a:r>
            <a:r>
              <a:rPr lang="en-US" sz="1450" dirty="0">
                <a:solidFill>
                  <a:srgbClr val="FFFFFF"/>
                </a:solidFill>
                <a:latin typeface="PT Serif" panose="020A0603040505020204" pitchFamily="18" charset="0"/>
                <a:ea typeface="Source Sans Pro" pitchFamily="34" charset="-122"/>
                <a:cs typeface="Source Sans Pro" pitchFamily="34" charset="-120"/>
              </a:rPr>
              <a:t>: Keo có thể gây bỏng hoặc kích ứng da, và rò rỉ keo có thể tạo ra nguy cơ trượt ngã hoặc làm bẩn khu vực làm việc.</a:t>
            </a:r>
            <a:endParaRPr lang="en-US" sz="1450" dirty="0"/>
          </a:p>
        </p:txBody>
      </p:sp>
      <p:sp>
        <p:nvSpPr>
          <p:cNvPr id="8" name="Text 5"/>
          <p:cNvSpPr/>
          <p:nvPr/>
        </p:nvSpPr>
        <p:spPr>
          <a:xfrm>
            <a:off x="838081" y="6534902"/>
            <a:ext cx="12954238" cy="297894"/>
          </a:xfrm>
          <a:prstGeom prst="rect">
            <a:avLst/>
          </a:prstGeom>
          <a:noFill/>
          <a:ln/>
        </p:spPr>
        <p:txBody>
          <a:bodyPr wrap="none" lIns="0" tIns="0" rIns="0" bIns="0" rtlCol="0" anchor="t"/>
          <a:lstStyle/>
          <a:p>
            <a:pPr marL="342900" indent="-342900" algn="l">
              <a:lnSpc>
                <a:spcPts val="2300"/>
              </a:lnSpc>
              <a:buSzPct val="100000"/>
              <a:buChar char="•"/>
            </a:pPr>
            <a:r>
              <a:rPr lang="en-US" sz="1450" b="1" dirty="0">
                <a:solidFill>
                  <a:srgbClr val="FFFFFF"/>
                </a:solidFill>
                <a:latin typeface="PT Serif" panose="020A0603040505020204" pitchFamily="18" charset="0"/>
                <a:ea typeface="Source Sans Pro" pitchFamily="34" charset="-122"/>
                <a:cs typeface="Source Sans Pro" pitchFamily="34" charset="-120"/>
              </a:rPr>
              <a:t>Bụi và hơi độc</a:t>
            </a:r>
            <a:r>
              <a:rPr lang="en-US" sz="1450" dirty="0">
                <a:solidFill>
                  <a:srgbClr val="FFFFFF"/>
                </a:solidFill>
                <a:latin typeface="PT Serif" panose="020A0603040505020204" pitchFamily="18" charset="0"/>
                <a:ea typeface="Source Sans Pro" pitchFamily="34" charset="-122"/>
                <a:cs typeface="Source Sans Pro" pitchFamily="34" charset="-120"/>
              </a:rPr>
              <a:t>: Máy có thể phát ra bụi và hơi độc hại, ảnh hưởng đến sức khỏe nếu không có thông gió đầy đủ.</a:t>
            </a:r>
            <a:endParaRPr lang="en-US" sz="1450" dirty="0"/>
          </a:p>
        </p:txBody>
      </p:sp>
      <p:sp>
        <p:nvSpPr>
          <p:cNvPr id="9" name="Text 6"/>
          <p:cNvSpPr/>
          <p:nvPr/>
        </p:nvSpPr>
        <p:spPr>
          <a:xfrm>
            <a:off x="838081" y="6908363"/>
            <a:ext cx="12954238" cy="297894"/>
          </a:xfrm>
          <a:prstGeom prst="rect">
            <a:avLst/>
          </a:prstGeom>
          <a:noFill/>
          <a:ln/>
        </p:spPr>
        <p:txBody>
          <a:bodyPr wrap="none" lIns="0" tIns="0" rIns="0" bIns="0" rtlCol="0" anchor="t"/>
          <a:lstStyle/>
          <a:p>
            <a:pPr marL="342900" indent="-342900" algn="l">
              <a:lnSpc>
                <a:spcPts val="2300"/>
              </a:lnSpc>
              <a:buSzPct val="100000"/>
              <a:buChar char="•"/>
            </a:pPr>
            <a:r>
              <a:rPr lang="en-US" sz="1450" b="1" dirty="0">
                <a:solidFill>
                  <a:srgbClr val="FFFFFF"/>
                </a:solidFill>
                <a:latin typeface="PT Serif" panose="020A0603040505020204" pitchFamily="18" charset="0"/>
                <a:ea typeface="Source Sans Pro" pitchFamily="34" charset="-122"/>
                <a:cs typeface="Source Sans Pro" pitchFamily="34" charset="-120"/>
              </a:rPr>
              <a:t>Sự cố kỹ thuật</a:t>
            </a:r>
            <a:r>
              <a:rPr lang="en-US" sz="1450" dirty="0">
                <a:solidFill>
                  <a:srgbClr val="FFFFFF"/>
                </a:solidFill>
                <a:latin typeface="PT Serif" panose="020A0603040505020204" pitchFamily="18" charset="0"/>
                <a:ea typeface="Source Sans Pro" pitchFamily="34" charset="-122"/>
                <a:cs typeface="Source Sans Pro" pitchFamily="34" charset="-120"/>
              </a:rPr>
              <a:t>: Lỗi điện có thể gây nguy cơ cháy nổ hoặc giật điện.</a:t>
            </a:r>
            <a:endParaRPr lang="en-US" sz="1450" dirty="0"/>
          </a:p>
        </p:txBody>
      </p:sp>
      <p:sp>
        <p:nvSpPr>
          <p:cNvPr id="10" name="Text 7"/>
          <p:cNvSpPr/>
          <p:nvPr/>
        </p:nvSpPr>
        <p:spPr>
          <a:xfrm>
            <a:off x="651867" y="7420332"/>
            <a:ext cx="13326666" cy="297894"/>
          </a:xfrm>
          <a:prstGeom prst="rect">
            <a:avLst/>
          </a:prstGeom>
          <a:noFill/>
          <a:ln/>
        </p:spPr>
        <p:txBody>
          <a:bodyPr wrap="none" lIns="0" tIns="0" rIns="0" bIns="0" rtlCol="0" anchor="t"/>
          <a:lstStyle/>
          <a:p>
            <a:pPr marL="0" indent="0">
              <a:lnSpc>
                <a:spcPts val="2300"/>
              </a:lnSpc>
              <a:buNone/>
            </a:pPr>
            <a:endParaRPr lang="en-US" sz="1450" dirty="0"/>
          </a:p>
        </p:txBody>
      </p:sp>
      <p:pic>
        <p:nvPicPr>
          <p:cNvPr id="11" name="Picture 10">
            <a:extLst>
              <a:ext uri="{FF2B5EF4-FFF2-40B4-BE49-F238E27FC236}">
                <a16:creationId xmlns:a16="http://schemas.microsoft.com/office/drawing/2014/main" id="{56F0886B-EFB1-626D-E4CD-277BB5E4C5FA}"/>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351484"/>
            <a:ext cx="6723578" cy="354330"/>
          </a:xfrm>
          <a:prstGeom prst="rect">
            <a:avLst/>
          </a:prstGeom>
          <a:noFill/>
          <a:ln/>
        </p:spPr>
        <p:txBody>
          <a:bodyPr wrap="none" lIns="0" tIns="0" rIns="0" bIns="0" rtlCol="0" anchor="t"/>
          <a:lstStyle/>
          <a:p>
            <a:pPr marL="0" indent="0">
              <a:lnSpc>
                <a:spcPts val="2750"/>
              </a:lnSpc>
              <a:buNone/>
            </a:pPr>
            <a:r>
              <a:rPr lang="en-US" sz="2400" b="1" dirty="0">
                <a:solidFill>
                  <a:srgbClr val="124E73"/>
                </a:solidFill>
                <a:latin typeface="MuseoModerno Medium" pitchFamily="34" charset="0"/>
                <a:ea typeface="MuseoModerno Medium" pitchFamily="34" charset="-122"/>
                <a:cs typeface="MuseoModerno Medium" pitchFamily="34" charset="-120"/>
              </a:rPr>
              <a:t>B. Các chiến lược phòng ngừa mối nguy hiệu quả </a:t>
            </a:r>
            <a:endParaRPr lang="en-US" sz="2400" dirty="0"/>
          </a:p>
        </p:txBody>
      </p:sp>
      <p:sp>
        <p:nvSpPr>
          <p:cNvPr id="4" name="Shape 1"/>
          <p:cNvSpPr/>
          <p:nvPr/>
        </p:nvSpPr>
        <p:spPr>
          <a:xfrm>
            <a:off x="6378296" y="2960964"/>
            <a:ext cx="45719" cy="3258965"/>
          </a:xfrm>
          <a:prstGeom prst="roundRect">
            <a:avLst>
              <a:gd name="adj" fmla="val 111628"/>
            </a:avLst>
          </a:prstGeom>
          <a:solidFill>
            <a:srgbClr val="D9D4C9"/>
          </a:solidFill>
          <a:ln/>
        </p:spPr>
      </p:sp>
      <p:sp>
        <p:nvSpPr>
          <p:cNvPr id="5" name="Shape 2"/>
          <p:cNvSpPr/>
          <p:nvPr/>
        </p:nvSpPr>
        <p:spPr>
          <a:xfrm>
            <a:off x="6561475" y="3399234"/>
            <a:ext cx="793790" cy="30480"/>
          </a:xfrm>
          <a:prstGeom prst="roundRect">
            <a:avLst>
              <a:gd name="adj" fmla="val 111628"/>
            </a:avLst>
          </a:prstGeom>
          <a:solidFill>
            <a:srgbClr val="2B678C"/>
          </a:solidFill>
          <a:ln/>
        </p:spPr>
      </p:sp>
      <p:sp>
        <p:nvSpPr>
          <p:cNvPr id="6" name="Shape 3"/>
          <p:cNvSpPr/>
          <p:nvPr/>
        </p:nvSpPr>
        <p:spPr>
          <a:xfrm>
            <a:off x="6195120" y="3216116"/>
            <a:ext cx="396835" cy="396835"/>
          </a:xfrm>
          <a:prstGeom prst="roundRect">
            <a:avLst>
              <a:gd name="adj" fmla="val 8574"/>
            </a:avLst>
          </a:prstGeom>
          <a:solidFill>
            <a:srgbClr val="124E73"/>
          </a:solidFill>
          <a:ln/>
        </p:spPr>
      </p:sp>
      <p:sp>
        <p:nvSpPr>
          <p:cNvPr id="7" name="Text 4"/>
          <p:cNvSpPr/>
          <p:nvPr/>
        </p:nvSpPr>
        <p:spPr>
          <a:xfrm>
            <a:off x="7641074" y="3187779"/>
            <a:ext cx="4591526" cy="354330"/>
          </a:xfrm>
          <a:prstGeom prst="rect">
            <a:avLst/>
          </a:prstGeom>
          <a:noFill/>
          <a:ln/>
        </p:spPr>
        <p:txBody>
          <a:bodyPr wrap="none" lIns="0" tIns="0" rIns="0" bIns="0" rtlCol="0" anchor="t"/>
          <a:lstStyle/>
          <a:p>
            <a:pPr marL="0" indent="0" algn="l">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1. Kiểm tra và bảo dưỡng định kỳ</a:t>
            </a:r>
            <a:endParaRPr lang="en-US" sz="2200" dirty="0"/>
          </a:p>
        </p:txBody>
      </p:sp>
      <p:sp>
        <p:nvSpPr>
          <p:cNvPr id="8" name="Text 5"/>
          <p:cNvSpPr/>
          <p:nvPr/>
        </p:nvSpPr>
        <p:spPr>
          <a:xfrm>
            <a:off x="7641074" y="3678198"/>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Kiểm tra cơ khí</a:t>
            </a:r>
            <a:r>
              <a:rPr lang="en-US" sz="1750" dirty="0">
                <a:solidFill>
                  <a:srgbClr val="2B4150"/>
                </a:solidFill>
                <a:latin typeface="PT Serif" panose="020A0603040505020204" pitchFamily="18" charset="0"/>
                <a:ea typeface="Source Sans Pro" pitchFamily="34" charset="-122"/>
                <a:cs typeface="Source Sans Pro" pitchFamily="34" charset="-120"/>
              </a:rPr>
              <a:t>: Bao gồm các bộ phận như con lăn và hệ thống cấp keo, làm sạch và điều chỉnh định kỳ.</a:t>
            </a:r>
            <a:endParaRPr lang="en-US" sz="1750" dirty="0"/>
          </a:p>
        </p:txBody>
      </p:sp>
      <p:sp>
        <p:nvSpPr>
          <p:cNvPr id="9" name="Text 6"/>
          <p:cNvSpPr/>
          <p:nvPr/>
        </p:nvSpPr>
        <p:spPr>
          <a:xfrm>
            <a:off x="7641074" y="4755475"/>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Kiểm tra hệ thống điện và cảm biến</a:t>
            </a:r>
            <a:r>
              <a:rPr lang="en-US" sz="1750" dirty="0">
                <a:solidFill>
                  <a:srgbClr val="2B4150"/>
                </a:solidFill>
                <a:latin typeface="PT Serif" panose="020A0603040505020204" pitchFamily="18" charset="0"/>
                <a:ea typeface="Source Sans Pro" pitchFamily="34" charset="-122"/>
                <a:cs typeface="Source Sans Pro" pitchFamily="34" charset="-120"/>
              </a:rPr>
              <a:t>: Đảm bảo không có dây lỏng hoặc lỗi cảm biến để tránh sự cố.</a:t>
            </a:r>
            <a:endParaRPr lang="en-US" sz="1750" dirty="0"/>
          </a:p>
        </p:txBody>
      </p:sp>
      <p:sp>
        <p:nvSpPr>
          <p:cNvPr id="10" name="Text 7"/>
          <p:cNvSpPr/>
          <p:nvPr/>
        </p:nvSpPr>
        <p:spPr>
          <a:xfrm>
            <a:off x="7641074" y="5832752"/>
            <a:ext cx="6195536"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Bôi trơn</a:t>
            </a:r>
            <a:r>
              <a:rPr lang="en-US" sz="1750" dirty="0">
                <a:solidFill>
                  <a:srgbClr val="2B4150"/>
                </a:solidFill>
                <a:latin typeface="PT Serif" panose="020A0603040505020204" pitchFamily="18" charset="0"/>
                <a:ea typeface="Source Sans Pro" pitchFamily="34" charset="-122"/>
                <a:cs typeface="Source Sans Pro" pitchFamily="34" charset="-120"/>
              </a:rPr>
              <a:t>: Giúp giảm ma sát và kéo dài tuổi thọ thiết bị.</a:t>
            </a:r>
            <a:endParaRPr lang="en-US" sz="1750" dirty="0"/>
          </a:p>
        </p:txBody>
      </p:sp>
      <p:pic>
        <p:nvPicPr>
          <p:cNvPr id="11" name="Picture 10">
            <a:extLst>
              <a:ext uri="{FF2B5EF4-FFF2-40B4-BE49-F238E27FC236}">
                <a16:creationId xmlns:a16="http://schemas.microsoft.com/office/drawing/2014/main" id="{B44BD1D3-DC69-2B7E-81B3-E45D07757B46}"/>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10782" y="269665"/>
            <a:ext cx="11608835" cy="4480683"/>
          </a:xfrm>
          <a:prstGeom prst="rect">
            <a:avLst/>
          </a:prstGeom>
        </p:spPr>
      </p:pic>
      <p:sp>
        <p:nvSpPr>
          <p:cNvPr id="3" name="Shape 0"/>
          <p:cNvSpPr/>
          <p:nvPr/>
        </p:nvSpPr>
        <p:spPr>
          <a:xfrm>
            <a:off x="739734" y="5236906"/>
            <a:ext cx="45719" cy="2314518"/>
          </a:xfrm>
          <a:prstGeom prst="roundRect">
            <a:avLst>
              <a:gd name="adj" fmla="val 119495"/>
            </a:avLst>
          </a:prstGeom>
          <a:solidFill>
            <a:srgbClr val="D9D4C9"/>
          </a:solidFill>
          <a:ln/>
        </p:spPr>
      </p:sp>
      <p:sp>
        <p:nvSpPr>
          <p:cNvPr id="4" name="Shape 1"/>
          <p:cNvSpPr/>
          <p:nvPr/>
        </p:nvSpPr>
        <p:spPr>
          <a:xfrm>
            <a:off x="591860" y="5441694"/>
            <a:ext cx="318611" cy="318611"/>
          </a:xfrm>
          <a:prstGeom prst="roundRect">
            <a:avLst>
              <a:gd name="adj" fmla="val 8574"/>
            </a:avLst>
          </a:prstGeom>
          <a:solidFill>
            <a:srgbClr val="124E73"/>
          </a:solidFill>
          <a:ln/>
        </p:spPr>
      </p:sp>
      <p:sp>
        <p:nvSpPr>
          <p:cNvPr id="5" name="Text 2"/>
          <p:cNvSpPr/>
          <p:nvPr/>
        </p:nvSpPr>
        <p:spPr>
          <a:xfrm>
            <a:off x="1092518" y="5492714"/>
            <a:ext cx="4612243" cy="284559"/>
          </a:xfrm>
          <a:prstGeom prst="rect">
            <a:avLst/>
          </a:prstGeom>
          <a:noFill/>
          <a:ln/>
        </p:spPr>
        <p:txBody>
          <a:bodyPr wrap="none" lIns="0" tIns="0" rIns="0" bIns="0" rtlCol="0" anchor="t"/>
          <a:lstStyle/>
          <a:p>
            <a:pPr marL="0" indent="0" algn="l">
              <a:lnSpc>
                <a:spcPts val="2200"/>
              </a:lnSpc>
              <a:buNone/>
            </a:pPr>
            <a:r>
              <a:rPr lang="en-US" sz="2800" b="1" dirty="0">
                <a:solidFill>
                  <a:srgbClr val="2B4150"/>
                </a:solidFill>
                <a:latin typeface="MuseoModerno Medium" pitchFamily="34" charset="0"/>
                <a:ea typeface="MuseoModerno Medium" pitchFamily="34" charset="-122"/>
                <a:cs typeface="MuseoModerno Medium" pitchFamily="34" charset="-120"/>
              </a:rPr>
              <a:t>2. Tuân thủ các quy định an toàn lao động</a:t>
            </a:r>
            <a:endParaRPr lang="en-US" sz="2800" dirty="0"/>
          </a:p>
        </p:txBody>
      </p:sp>
      <p:sp>
        <p:nvSpPr>
          <p:cNvPr id="6" name="Text 3"/>
          <p:cNvSpPr/>
          <p:nvPr/>
        </p:nvSpPr>
        <p:spPr>
          <a:xfrm>
            <a:off x="1092518" y="5917570"/>
            <a:ext cx="12900541" cy="291465"/>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2B4150"/>
                </a:solidFill>
                <a:latin typeface="PT Serif" panose="020A0603040505020204" pitchFamily="18" charset="0"/>
                <a:ea typeface="Source Sans Pro" pitchFamily="34" charset="-122"/>
                <a:cs typeface="Source Sans Pro" pitchFamily="34" charset="-120"/>
              </a:rPr>
              <a:t>Đào tạo người vận hành</a:t>
            </a:r>
            <a:r>
              <a:rPr lang="en-US" sz="1400" dirty="0">
                <a:solidFill>
                  <a:srgbClr val="2B4150"/>
                </a:solidFill>
                <a:latin typeface="PT Serif" panose="020A0603040505020204" pitchFamily="18" charset="0"/>
                <a:ea typeface="Source Sans Pro" pitchFamily="34" charset="-122"/>
                <a:cs typeface="Source Sans Pro" pitchFamily="34" charset="-120"/>
              </a:rPr>
              <a:t>: Người lao động cần được đào tạo đầy đủ về cách sử dụng máy, nhận diện nguy hiểm và xử lý sự cố kịp thời, giúp giảm thiểu rủi ro.</a:t>
            </a:r>
            <a:endParaRPr lang="en-US" sz="1400" dirty="0"/>
          </a:p>
        </p:txBody>
      </p:sp>
      <p:sp>
        <p:nvSpPr>
          <p:cNvPr id="7" name="Text 4"/>
          <p:cNvSpPr/>
          <p:nvPr/>
        </p:nvSpPr>
        <p:spPr>
          <a:xfrm>
            <a:off x="1092518" y="6349332"/>
            <a:ext cx="12900541" cy="291465"/>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2B4150"/>
                </a:solidFill>
                <a:latin typeface="PT Serif" panose="020A0603040505020204" pitchFamily="18" charset="0"/>
                <a:ea typeface="Source Sans Pro" pitchFamily="34" charset="-122"/>
                <a:cs typeface="Source Sans Pro" pitchFamily="34" charset="-120"/>
              </a:rPr>
              <a:t>Bảo hộ cá nhân</a:t>
            </a:r>
            <a:r>
              <a:rPr lang="en-US" sz="1400" dirty="0">
                <a:solidFill>
                  <a:srgbClr val="2B4150"/>
                </a:solidFill>
                <a:latin typeface="PT Serif" panose="020A0603040505020204" pitchFamily="18" charset="0"/>
                <a:ea typeface="Source Sans Pro" pitchFamily="34" charset="-122"/>
                <a:cs typeface="Source Sans Pro" pitchFamily="34" charset="-120"/>
              </a:rPr>
              <a:t>: Người lao động phải đeo đầy đủ thiết bị bảo hộ như găng tay, kính bảo hộ và áo bảo hộ để tránh nguy cơ từ keo dính hoặc bụi bẩn.</a:t>
            </a:r>
            <a:endParaRPr lang="en-US" sz="1400" dirty="0"/>
          </a:p>
        </p:txBody>
      </p:sp>
      <p:sp>
        <p:nvSpPr>
          <p:cNvPr id="8" name="Text 5"/>
          <p:cNvSpPr/>
          <p:nvPr/>
        </p:nvSpPr>
        <p:spPr>
          <a:xfrm>
            <a:off x="1092518" y="6796161"/>
            <a:ext cx="12900541" cy="291465"/>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2B4150"/>
                </a:solidFill>
                <a:latin typeface="PT Serif" panose="020A0603040505020204" pitchFamily="18" charset="0"/>
                <a:ea typeface="Source Sans Pro" pitchFamily="34" charset="-122"/>
                <a:cs typeface="Source Sans Pro" pitchFamily="34" charset="-120"/>
              </a:rPr>
              <a:t>Bảo trì máy móc</a:t>
            </a:r>
            <a:r>
              <a:rPr lang="en-US" sz="1400" dirty="0">
                <a:solidFill>
                  <a:srgbClr val="2B4150"/>
                </a:solidFill>
                <a:latin typeface="PT Serif" panose="020A0603040505020204" pitchFamily="18" charset="0"/>
                <a:ea typeface="Source Sans Pro" pitchFamily="34" charset="-122"/>
                <a:cs typeface="Source Sans Pro" pitchFamily="34" charset="-120"/>
              </a:rPr>
              <a:t>: Máy móc cần được kiểm tra và bảo dưỡng định kỳ để phát hiện hỏng hóc sớm.</a:t>
            </a:r>
            <a:endParaRPr lang="en-US" sz="1400" dirty="0"/>
          </a:p>
        </p:txBody>
      </p:sp>
      <p:sp>
        <p:nvSpPr>
          <p:cNvPr id="9" name="Text 6"/>
          <p:cNvSpPr/>
          <p:nvPr/>
        </p:nvSpPr>
        <p:spPr>
          <a:xfrm>
            <a:off x="1092518" y="7259958"/>
            <a:ext cx="12900541" cy="291465"/>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2B4150"/>
                </a:solidFill>
                <a:latin typeface="PT Serif" panose="020A0603040505020204" pitchFamily="18" charset="0"/>
                <a:ea typeface="Source Sans Pro" pitchFamily="34" charset="-122"/>
                <a:cs typeface="Source Sans Pro" pitchFamily="34" charset="-120"/>
              </a:rPr>
              <a:t>Môi trường làm việc</a:t>
            </a:r>
            <a:r>
              <a:rPr lang="en-US" sz="1400" dirty="0">
                <a:solidFill>
                  <a:srgbClr val="2B4150"/>
                </a:solidFill>
                <a:latin typeface="PT Serif" panose="020A0603040505020204" pitchFamily="18" charset="0"/>
                <a:ea typeface="Source Sans Pro" pitchFamily="34" charset="-122"/>
                <a:cs typeface="Source Sans Pro" pitchFamily="34" charset="-120"/>
              </a:rPr>
              <a:t>: Khu vực xung quanh máy phải sạch sẽ, gọn gàng, và có hệ thống thông gió hiệu quả.</a:t>
            </a:r>
            <a:endParaRPr lang="en-US" sz="1400" dirty="0"/>
          </a:p>
        </p:txBody>
      </p:sp>
      <p:pic>
        <p:nvPicPr>
          <p:cNvPr id="10" name="Picture 9">
            <a:extLst>
              <a:ext uri="{FF2B5EF4-FFF2-40B4-BE49-F238E27FC236}">
                <a16:creationId xmlns:a16="http://schemas.microsoft.com/office/drawing/2014/main" id="{8FC8ED2A-64F0-9C61-1A45-EE66C2251233}"/>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891897" y="1709261"/>
            <a:ext cx="30480" cy="4810958"/>
          </a:xfrm>
          <a:prstGeom prst="roundRect">
            <a:avLst>
              <a:gd name="adj" fmla="val 111628"/>
            </a:avLst>
          </a:prstGeom>
          <a:solidFill>
            <a:srgbClr val="D9D4C9"/>
          </a:solidFill>
          <a:ln/>
        </p:spPr>
      </p:sp>
      <p:sp>
        <p:nvSpPr>
          <p:cNvPr id="4" name="Shape 1"/>
          <p:cNvSpPr/>
          <p:nvPr/>
        </p:nvSpPr>
        <p:spPr>
          <a:xfrm>
            <a:off x="1075075" y="2147530"/>
            <a:ext cx="793790" cy="30480"/>
          </a:xfrm>
          <a:prstGeom prst="roundRect">
            <a:avLst>
              <a:gd name="adj" fmla="val 111628"/>
            </a:avLst>
          </a:prstGeom>
          <a:solidFill>
            <a:srgbClr val="2B678C"/>
          </a:solidFill>
          <a:ln/>
        </p:spPr>
      </p:sp>
      <p:sp>
        <p:nvSpPr>
          <p:cNvPr id="5" name="Shape 2"/>
          <p:cNvSpPr/>
          <p:nvPr/>
        </p:nvSpPr>
        <p:spPr>
          <a:xfrm>
            <a:off x="708720" y="1964412"/>
            <a:ext cx="396835" cy="396835"/>
          </a:xfrm>
          <a:prstGeom prst="roundRect">
            <a:avLst>
              <a:gd name="adj" fmla="val 8574"/>
            </a:avLst>
          </a:prstGeom>
          <a:solidFill>
            <a:srgbClr val="124E73"/>
          </a:solidFill>
          <a:ln/>
        </p:spPr>
      </p:sp>
      <p:sp>
        <p:nvSpPr>
          <p:cNvPr id="6" name="Text 3"/>
          <p:cNvSpPr/>
          <p:nvPr/>
        </p:nvSpPr>
        <p:spPr>
          <a:xfrm>
            <a:off x="2154674" y="1936075"/>
            <a:ext cx="5324237"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3. Xác định và đánh dấu vùng an toàn </a:t>
            </a:r>
            <a:endParaRPr lang="en-US" sz="2800" dirty="0"/>
          </a:p>
        </p:txBody>
      </p:sp>
      <p:sp>
        <p:nvSpPr>
          <p:cNvPr id="7" name="Text 4"/>
          <p:cNvSpPr/>
          <p:nvPr/>
        </p:nvSpPr>
        <p:spPr>
          <a:xfrm>
            <a:off x="2154674" y="2426494"/>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Xác định vùng an toàn</a:t>
            </a:r>
            <a:r>
              <a:rPr lang="en-US" sz="1750" dirty="0">
                <a:solidFill>
                  <a:srgbClr val="2B4150"/>
                </a:solidFill>
                <a:latin typeface="PT Serif" panose="020A0603040505020204" pitchFamily="18" charset="0"/>
                <a:ea typeface="Source Sans Pro" pitchFamily="34" charset="-122"/>
                <a:cs typeface="Source Sans Pro" pitchFamily="34" charset="-120"/>
              </a:rPr>
              <a:t>: Phân tích khu vực xung quanh máy, đặc biệt là gần các bộ phận chuyển động hoặc hệ thống cấp keo, và đánh dấu rõ ràng để cảnh báo nguy hiểm.</a:t>
            </a:r>
            <a:endParaRPr lang="en-US" sz="1750" dirty="0"/>
          </a:p>
        </p:txBody>
      </p:sp>
      <p:sp>
        <p:nvSpPr>
          <p:cNvPr id="8" name="Text 5"/>
          <p:cNvSpPr/>
          <p:nvPr/>
        </p:nvSpPr>
        <p:spPr>
          <a:xfrm>
            <a:off x="2154674" y="3685222"/>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Biển báo an toàn</a:t>
            </a:r>
            <a:r>
              <a:rPr lang="en-US" sz="1750" dirty="0">
                <a:solidFill>
                  <a:srgbClr val="2B4150"/>
                </a:solidFill>
                <a:latin typeface="PT Serif" panose="020A0603040505020204" pitchFamily="18" charset="0"/>
                <a:ea typeface="Source Sans Pro" pitchFamily="34" charset="-122"/>
                <a:cs typeface="Source Sans Pro" pitchFamily="34" charset="-120"/>
              </a:rPr>
              <a:t>: Sử dụng dây chắn, vạch kẻ, hoặc biển cảnh báo giúp người lao động nhận diện khu vực cần tránh và tuân thủ biện pháp an toàn.</a:t>
            </a:r>
            <a:endParaRPr lang="en-US" sz="1750" dirty="0"/>
          </a:p>
        </p:txBody>
      </p:sp>
      <p:sp>
        <p:nvSpPr>
          <p:cNvPr id="9" name="Text 6"/>
          <p:cNvSpPr/>
          <p:nvPr/>
        </p:nvSpPr>
        <p:spPr>
          <a:xfrm>
            <a:off x="2154674" y="4943951"/>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Lắp đặt rào chắn</a:t>
            </a:r>
            <a:r>
              <a:rPr lang="en-US" sz="1750" dirty="0">
                <a:solidFill>
                  <a:srgbClr val="2B4150"/>
                </a:solidFill>
                <a:latin typeface="PT Serif" panose="020A0603040505020204" pitchFamily="18" charset="0"/>
                <a:ea typeface="Source Sans Pro" pitchFamily="34" charset="-122"/>
                <a:cs typeface="Source Sans Pro" pitchFamily="34" charset="-120"/>
              </a:rPr>
              <a:t>: Đặt rào chắn hoặc vách ngăn quanh bộ phận chuyển động để bảo vệ người lao động.</a:t>
            </a:r>
            <a:endParaRPr lang="en-US" sz="1750" dirty="0"/>
          </a:p>
        </p:txBody>
      </p:sp>
      <p:sp>
        <p:nvSpPr>
          <p:cNvPr id="10" name="Text 7"/>
          <p:cNvSpPr/>
          <p:nvPr/>
        </p:nvSpPr>
        <p:spPr>
          <a:xfrm>
            <a:off x="2154674" y="5930503"/>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Sắp xếp khu vực làm việc</a:t>
            </a:r>
            <a:r>
              <a:rPr lang="en-US" sz="1750" dirty="0">
                <a:solidFill>
                  <a:srgbClr val="2B4150"/>
                </a:solidFill>
                <a:latin typeface="PT Serif" panose="020A0603040505020204" pitchFamily="18" charset="0"/>
                <a:ea typeface="Source Sans Pro" pitchFamily="34" charset="-122"/>
                <a:cs typeface="Source Sans Pro" pitchFamily="34" charset="-120"/>
              </a:rPr>
              <a:t>: Giữ khu vực sạch sẽ, gọn gàng, tránh vật cản, giảm nguy cơ tai nạn.</a:t>
            </a:r>
            <a:endParaRPr lang="en-US" sz="1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378296" y="2072164"/>
            <a:ext cx="45719" cy="4340660"/>
          </a:xfrm>
          <a:prstGeom prst="roundRect">
            <a:avLst>
              <a:gd name="adj" fmla="val 111628"/>
            </a:avLst>
          </a:prstGeom>
          <a:solidFill>
            <a:srgbClr val="D9D4C9"/>
          </a:solidFill>
          <a:ln/>
        </p:spPr>
      </p:sp>
      <p:sp>
        <p:nvSpPr>
          <p:cNvPr id="4" name="Shape 1"/>
          <p:cNvSpPr/>
          <p:nvPr/>
        </p:nvSpPr>
        <p:spPr>
          <a:xfrm>
            <a:off x="6561475" y="2510433"/>
            <a:ext cx="793790" cy="30480"/>
          </a:xfrm>
          <a:prstGeom prst="roundRect">
            <a:avLst>
              <a:gd name="adj" fmla="val 111628"/>
            </a:avLst>
          </a:prstGeom>
          <a:solidFill>
            <a:srgbClr val="2B678C"/>
          </a:solidFill>
          <a:ln/>
        </p:spPr>
      </p:sp>
      <p:sp>
        <p:nvSpPr>
          <p:cNvPr id="5" name="Shape 2"/>
          <p:cNvSpPr/>
          <p:nvPr/>
        </p:nvSpPr>
        <p:spPr>
          <a:xfrm>
            <a:off x="6195120" y="2327315"/>
            <a:ext cx="396835" cy="396835"/>
          </a:xfrm>
          <a:prstGeom prst="roundRect">
            <a:avLst>
              <a:gd name="adj" fmla="val 8574"/>
            </a:avLst>
          </a:prstGeom>
          <a:solidFill>
            <a:srgbClr val="124E73"/>
          </a:solidFill>
          <a:ln/>
        </p:spPr>
      </p:sp>
      <p:sp>
        <p:nvSpPr>
          <p:cNvPr id="6" name="Text 3"/>
          <p:cNvSpPr/>
          <p:nvPr/>
        </p:nvSpPr>
        <p:spPr>
          <a:xfrm>
            <a:off x="7641074" y="2298978"/>
            <a:ext cx="4832628" cy="354330"/>
          </a:xfrm>
          <a:prstGeom prst="rect">
            <a:avLst/>
          </a:prstGeom>
          <a:noFill/>
          <a:ln/>
        </p:spPr>
        <p:txBody>
          <a:bodyPr wrap="none" lIns="0" tIns="0" rIns="0" bIns="0" rtlCol="0" anchor="t"/>
          <a:lstStyle/>
          <a:p>
            <a:pPr marL="0" indent="0" algn="l">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4. Sử dụng thiết bị bảo hộ cá nhân </a:t>
            </a:r>
            <a:endParaRPr lang="en-US" sz="2800" dirty="0"/>
          </a:p>
        </p:txBody>
      </p:sp>
      <p:sp>
        <p:nvSpPr>
          <p:cNvPr id="7" name="Text 4"/>
          <p:cNvSpPr/>
          <p:nvPr/>
        </p:nvSpPr>
        <p:spPr>
          <a:xfrm>
            <a:off x="7641074" y="2912901"/>
            <a:ext cx="6195536" cy="1088708"/>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Găng tay bảo hộ</a:t>
            </a:r>
            <a:r>
              <a:rPr lang="en-US" sz="1750" dirty="0">
                <a:solidFill>
                  <a:srgbClr val="2B4150"/>
                </a:solidFill>
                <a:latin typeface="PT Serif" panose="020A0603040505020204" pitchFamily="18" charset="0"/>
                <a:ea typeface="Source Sans Pro" pitchFamily="34" charset="-122"/>
                <a:cs typeface="Source Sans Pro" pitchFamily="34" charset="-120"/>
              </a:rPr>
              <a:t>: Bảo vệ tay khỏi keo dính, bụi bẩn và các bộ phận sắc bén của máy. Găng tay chống hóa chất hoặc chống cắt là lựa chọn phù hợp.</a:t>
            </a:r>
            <a:endParaRPr lang="en-US" sz="1750" dirty="0"/>
          </a:p>
        </p:txBody>
      </p:sp>
      <p:sp>
        <p:nvSpPr>
          <p:cNvPr id="8" name="Text 5"/>
          <p:cNvSpPr/>
          <p:nvPr/>
        </p:nvSpPr>
        <p:spPr>
          <a:xfrm>
            <a:off x="7641074" y="4200883"/>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Kính bảo hộ</a:t>
            </a:r>
            <a:r>
              <a:rPr lang="en-US" sz="1750" dirty="0">
                <a:solidFill>
                  <a:srgbClr val="2B4150"/>
                </a:solidFill>
                <a:latin typeface="PT Serif" panose="020A0603040505020204" pitchFamily="18" charset="0"/>
                <a:ea typeface="Source Sans Pro" pitchFamily="34" charset="-122"/>
                <a:cs typeface="Source Sans Pro" pitchFamily="34" charset="-120"/>
              </a:rPr>
              <a:t>: Bảo vệ mắt khỏi bụi, keo bay và các chất hóa học gây kích ứng.</a:t>
            </a:r>
            <a:endParaRPr lang="en-US" sz="1750" dirty="0"/>
          </a:p>
        </p:txBody>
      </p:sp>
      <p:sp>
        <p:nvSpPr>
          <p:cNvPr id="9" name="Text 6"/>
          <p:cNvSpPr/>
          <p:nvPr/>
        </p:nvSpPr>
        <p:spPr>
          <a:xfrm>
            <a:off x="7641074" y="5125402"/>
            <a:ext cx="6195536" cy="725805"/>
          </a:xfrm>
          <a:prstGeom prst="rect">
            <a:avLst/>
          </a:prstGeom>
          <a:noFill/>
          <a:ln/>
        </p:spPr>
        <p:txBody>
          <a:bodyPr wrap="squar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Áo bảo hộ</a:t>
            </a:r>
            <a:r>
              <a:rPr lang="en-US" sz="1750" dirty="0">
                <a:solidFill>
                  <a:srgbClr val="2B4150"/>
                </a:solidFill>
                <a:latin typeface="PT Serif" panose="020A0603040505020204" pitchFamily="18" charset="0"/>
                <a:ea typeface="Source Sans Pro" pitchFamily="34" charset="-122"/>
                <a:cs typeface="Source Sans Pro" pitchFamily="34" charset="-120"/>
              </a:rPr>
              <a:t>: Bảo vệ cơ thể khỏi keo có thể gây kích ứng hoặc bỏng da.</a:t>
            </a:r>
            <a:endParaRPr lang="en-US" sz="1750" dirty="0"/>
          </a:p>
        </p:txBody>
      </p:sp>
      <p:sp>
        <p:nvSpPr>
          <p:cNvPr id="10" name="Text 7"/>
          <p:cNvSpPr/>
          <p:nvPr/>
        </p:nvSpPr>
        <p:spPr>
          <a:xfrm>
            <a:off x="7641074" y="6049921"/>
            <a:ext cx="6195536"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a:solidFill>
                  <a:srgbClr val="2B4150"/>
                </a:solidFill>
                <a:latin typeface="PT Serif" panose="020A0603040505020204" pitchFamily="18" charset="0"/>
                <a:ea typeface="Source Sans Pro" pitchFamily="34" charset="-122"/>
                <a:cs typeface="Source Sans Pro" pitchFamily="34" charset="-120"/>
              </a:rPr>
              <a:t>Khẩu trang</a:t>
            </a:r>
            <a:r>
              <a:rPr lang="en-US" sz="1750" dirty="0">
                <a:solidFill>
                  <a:srgbClr val="2B4150"/>
                </a:solidFill>
                <a:latin typeface="PT Serif" panose="020A0603040505020204" pitchFamily="18" charset="0"/>
                <a:ea typeface="Source Sans Pro" pitchFamily="34" charset="-122"/>
                <a:cs typeface="Source Sans Pro" pitchFamily="34" charset="-120"/>
              </a:rPr>
              <a:t>: Bảo vệ đường hô hấp khỏi bụi và hơi hóa chất.</a:t>
            </a:r>
            <a:endParaRPr lang="en-US" sz="1750" dirty="0"/>
          </a:p>
        </p:txBody>
      </p:sp>
      <p:pic>
        <p:nvPicPr>
          <p:cNvPr id="11" name="Picture 10">
            <a:extLst>
              <a:ext uri="{FF2B5EF4-FFF2-40B4-BE49-F238E27FC236}">
                <a16:creationId xmlns:a16="http://schemas.microsoft.com/office/drawing/2014/main" id="{15D6C509-4A44-447D-C443-B09B34BBF969}"/>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402449" y="723305"/>
            <a:ext cx="7825502" cy="2802612"/>
          </a:xfrm>
          <a:prstGeom prst="rect">
            <a:avLst/>
          </a:prstGeom>
        </p:spPr>
      </p:pic>
      <p:sp>
        <p:nvSpPr>
          <p:cNvPr id="3" name="Shape 0"/>
          <p:cNvSpPr/>
          <p:nvPr/>
        </p:nvSpPr>
        <p:spPr>
          <a:xfrm>
            <a:off x="805101" y="3755469"/>
            <a:ext cx="22860" cy="3750707"/>
          </a:xfrm>
          <a:prstGeom prst="roundRect">
            <a:avLst>
              <a:gd name="adj" fmla="val 133954"/>
            </a:avLst>
          </a:prstGeom>
          <a:solidFill>
            <a:srgbClr val="D9D4C9"/>
          </a:solidFill>
          <a:ln/>
        </p:spPr>
      </p:sp>
      <p:sp>
        <p:nvSpPr>
          <p:cNvPr id="4" name="Shape 1"/>
          <p:cNvSpPr/>
          <p:nvPr/>
        </p:nvSpPr>
        <p:spPr>
          <a:xfrm>
            <a:off x="972264" y="4152186"/>
            <a:ext cx="714494" cy="22860"/>
          </a:xfrm>
          <a:prstGeom prst="roundRect">
            <a:avLst>
              <a:gd name="adj" fmla="val 133954"/>
            </a:avLst>
          </a:prstGeom>
          <a:solidFill>
            <a:srgbClr val="2B678C"/>
          </a:solidFill>
          <a:ln/>
        </p:spPr>
      </p:sp>
      <p:sp>
        <p:nvSpPr>
          <p:cNvPr id="5" name="Shape 2"/>
          <p:cNvSpPr/>
          <p:nvPr/>
        </p:nvSpPr>
        <p:spPr>
          <a:xfrm>
            <a:off x="637937" y="3985022"/>
            <a:ext cx="357188" cy="357188"/>
          </a:xfrm>
          <a:prstGeom prst="roundRect">
            <a:avLst>
              <a:gd name="adj" fmla="val 8573"/>
            </a:avLst>
          </a:prstGeom>
          <a:solidFill>
            <a:srgbClr val="124E73"/>
          </a:solidFill>
          <a:ln/>
        </p:spPr>
      </p:sp>
      <p:sp>
        <p:nvSpPr>
          <p:cNvPr id="6" name="Text 3"/>
          <p:cNvSpPr/>
          <p:nvPr/>
        </p:nvSpPr>
        <p:spPr>
          <a:xfrm>
            <a:off x="1939290" y="3959543"/>
            <a:ext cx="7224593" cy="318849"/>
          </a:xfrm>
          <a:prstGeom prst="rect">
            <a:avLst/>
          </a:prstGeom>
          <a:noFill/>
          <a:ln/>
        </p:spPr>
        <p:txBody>
          <a:bodyPr wrap="none" lIns="0" tIns="0" rIns="0" bIns="0" rtlCol="0" anchor="t"/>
          <a:lstStyle/>
          <a:p>
            <a:pPr marL="0" indent="0" algn="l">
              <a:lnSpc>
                <a:spcPts val="2500"/>
              </a:lnSpc>
              <a:buNone/>
            </a:pPr>
            <a:r>
              <a:rPr lang="en-US" sz="2800" b="1" dirty="0">
                <a:solidFill>
                  <a:srgbClr val="2B4150"/>
                </a:solidFill>
                <a:latin typeface="MuseoModerno Medium" pitchFamily="34" charset="0"/>
                <a:ea typeface="MuseoModerno Medium" pitchFamily="34" charset="-122"/>
                <a:cs typeface="MuseoModerno Medium" pitchFamily="34" charset="-120"/>
              </a:rPr>
              <a:t>5. Quy trình khẩn cấp và phản ứng trong trường hợp sự cố</a:t>
            </a:r>
            <a:endParaRPr lang="en-US" sz="2800" dirty="0"/>
          </a:p>
        </p:txBody>
      </p:sp>
      <p:sp>
        <p:nvSpPr>
          <p:cNvPr id="7" name="Text 4"/>
          <p:cNvSpPr/>
          <p:nvPr/>
        </p:nvSpPr>
        <p:spPr>
          <a:xfrm>
            <a:off x="1939290" y="4400788"/>
            <a:ext cx="11976616" cy="326708"/>
          </a:xfrm>
          <a:prstGeom prst="rect">
            <a:avLst/>
          </a:prstGeom>
          <a:noFill/>
          <a:ln/>
        </p:spPr>
        <p:txBody>
          <a:bodyPr wrap="none" lIns="0" tIns="0" rIns="0" bIns="0" rtlCol="0" anchor="t"/>
          <a:lstStyle/>
          <a:p>
            <a:pPr marL="342900" indent="-342900" algn="l">
              <a:lnSpc>
                <a:spcPts val="25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Dừng máy ngay lập tức</a:t>
            </a:r>
            <a:r>
              <a:rPr lang="en-US" sz="1600" dirty="0">
                <a:solidFill>
                  <a:srgbClr val="2B4150"/>
                </a:solidFill>
                <a:latin typeface="PT Serif" panose="020A0603040505020204" pitchFamily="18" charset="0"/>
                <a:ea typeface="Source Sans Pro" pitchFamily="34" charset="-122"/>
                <a:cs typeface="Source Sans Pro" pitchFamily="34" charset="-120"/>
              </a:rPr>
              <a:t>: Nhấn nút dừng khẩn cấp hoặc tắt nguồn điện để ngừng sự cố và bảo vệ người lao động.</a:t>
            </a:r>
            <a:endParaRPr lang="en-US" sz="1600" dirty="0"/>
          </a:p>
        </p:txBody>
      </p:sp>
      <p:sp>
        <p:nvSpPr>
          <p:cNvPr id="8" name="Text 5"/>
          <p:cNvSpPr/>
          <p:nvPr/>
        </p:nvSpPr>
        <p:spPr>
          <a:xfrm>
            <a:off x="1939290" y="4798933"/>
            <a:ext cx="11976616" cy="326708"/>
          </a:xfrm>
          <a:prstGeom prst="rect">
            <a:avLst/>
          </a:prstGeom>
          <a:noFill/>
          <a:ln/>
        </p:spPr>
        <p:txBody>
          <a:bodyPr wrap="none" lIns="0" tIns="0" rIns="0" bIns="0" rtlCol="0" anchor="t"/>
          <a:lstStyle/>
          <a:p>
            <a:pPr marL="342900" indent="-342900" algn="l">
              <a:lnSpc>
                <a:spcPts val="25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Đánh giá sự cố</a:t>
            </a:r>
            <a:r>
              <a:rPr lang="en-US" sz="1600" dirty="0">
                <a:solidFill>
                  <a:srgbClr val="2B4150"/>
                </a:solidFill>
                <a:latin typeface="PT Serif" panose="020A0603040505020204" pitchFamily="18" charset="0"/>
                <a:ea typeface="Source Sans Pro" pitchFamily="34" charset="-122"/>
                <a:cs typeface="Source Sans Pro" pitchFamily="34" charset="-120"/>
              </a:rPr>
              <a:t>: Xác định nguyên nhân, đảm bảo khu vực thông gió tốt và tránh tiếp xúc với keo hoặc hóa chất.</a:t>
            </a:r>
            <a:endParaRPr lang="en-US" sz="1600" dirty="0"/>
          </a:p>
        </p:txBody>
      </p:sp>
      <p:sp>
        <p:nvSpPr>
          <p:cNvPr id="9" name="Text 6"/>
          <p:cNvSpPr/>
          <p:nvPr/>
        </p:nvSpPr>
        <p:spPr>
          <a:xfrm>
            <a:off x="1939290" y="5197078"/>
            <a:ext cx="11976616" cy="326708"/>
          </a:xfrm>
          <a:prstGeom prst="rect">
            <a:avLst/>
          </a:prstGeom>
          <a:noFill/>
          <a:ln/>
        </p:spPr>
        <p:txBody>
          <a:bodyPr wrap="none" lIns="0" tIns="0" rIns="0" bIns="0" rtlCol="0" anchor="t"/>
          <a:lstStyle/>
          <a:p>
            <a:pPr marL="342900" indent="-342900" algn="l">
              <a:lnSpc>
                <a:spcPts val="25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Ứng phó với cháy nổ</a:t>
            </a:r>
            <a:r>
              <a:rPr lang="en-US" sz="1600" dirty="0">
                <a:solidFill>
                  <a:srgbClr val="2B4150"/>
                </a:solidFill>
                <a:latin typeface="PT Serif" panose="020A0603040505020204" pitchFamily="18" charset="0"/>
                <a:ea typeface="Source Sans Pro" pitchFamily="34" charset="-122"/>
                <a:cs typeface="Source Sans Pro" pitchFamily="34" charset="-120"/>
              </a:rPr>
              <a:t>: Dùng thiết bị chữa cháy và tắt nguồn điện nếu có nguy cơ cháy.</a:t>
            </a:r>
            <a:endParaRPr lang="en-US" sz="1600" dirty="0"/>
          </a:p>
        </p:txBody>
      </p:sp>
      <p:sp>
        <p:nvSpPr>
          <p:cNvPr id="10" name="Text 7"/>
          <p:cNvSpPr/>
          <p:nvPr/>
        </p:nvSpPr>
        <p:spPr>
          <a:xfrm>
            <a:off x="1939290" y="5595223"/>
            <a:ext cx="11976616" cy="326708"/>
          </a:xfrm>
          <a:prstGeom prst="rect">
            <a:avLst/>
          </a:prstGeom>
          <a:noFill/>
          <a:ln/>
        </p:spPr>
        <p:txBody>
          <a:bodyPr wrap="none" lIns="0" tIns="0" rIns="0" bIns="0" rtlCol="0" anchor="t"/>
          <a:lstStyle/>
          <a:p>
            <a:pPr marL="342900" indent="-342900" algn="l">
              <a:lnSpc>
                <a:spcPts val="2550"/>
              </a:lnSpc>
              <a:buSzPct val="100000"/>
              <a:buChar char="•"/>
            </a:pPr>
            <a:r>
              <a:rPr lang="en-US" sz="1600" b="1" dirty="0">
                <a:solidFill>
                  <a:srgbClr val="2B4150"/>
                </a:solidFill>
                <a:latin typeface="PT Serif" panose="020A0603040505020204" pitchFamily="18" charset="0"/>
                <a:ea typeface="Source Sans Pro" pitchFamily="34" charset="-122"/>
                <a:cs typeface="Source Sans Pro" pitchFamily="34" charset="-120"/>
              </a:rPr>
              <a:t>Thông báo và báo cáo</a:t>
            </a:r>
            <a:r>
              <a:rPr lang="en-US" sz="1600" dirty="0">
                <a:solidFill>
                  <a:srgbClr val="2B4150"/>
                </a:solidFill>
                <a:latin typeface="PT Serif" panose="020A0603040505020204" pitchFamily="18" charset="0"/>
                <a:ea typeface="Source Sans Pro" pitchFamily="34" charset="-122"/>
                <a:cs typeface="Source Sans Pro" pitchFamily="34" charset="-120"/>
              </a:rPr>
              <a:t>: Liên hệ bộ phận bảo trì, cung cấp thông tin chi tiết và báo cáo sự cố cho cơ quan an toàn lao động.</a:t>
            </a:r>
            <a:endParaRPr lang="en-US" sz="1600" dirty="0"/>
          </a:p>
        </p:txBody>
      </p:sp>
      <p:sp>
        <p:nvSpPr>
          <p:cNvPr id="11" name="Shape 8"/>
          <p:cNvSpPr/>
          <p:nvPr/>
        </p:nvSpPr>
        <p:spPr>
          <a:xfrm>
            <a:off x="972264" y="6726793"/>
            <a:ext cx="714494" cy="22860"/>
          </a:xfrm>
          <a:prstGeom prst="roundRect">
            <a:avLst>
              <a:gd name="adj" fmla="val 133954"/>
            </a:avLst>
          </a:prstGeom>
          <a:solidFill>
            <a:srgbClr val="2B678C"/>
          </a:solidFill>
          <a:ln/>
        </p:spPr>
      </p:sp>
      <p:sp>
        <p:nvSpPr>
          <p:cNvPr id="12" name="Shape 9"/>
          <p:cNvSpPr/>
          <p:nvPr/>
        </p:nvSpPr>
        <p:spPr>
          <a:xfrm>
            <a:off x="637937" y="6559629"/>
            <a:ext cx="357188" cy="357188"/>
          </a:xfrm>
          <a:prstGeom prst="roundRect">
            <a:avLst>
              <a:gd name="adj" fmla="val 8573"/>
            </a:avLst>
          </a:prstGeom>
          <a:solidFill>
            <a:srgbClr val="124E73"/>
          </a:solidFill>
          <a:ln/>
        </p:spPr>
      </p:sp>
      <p:sp>
        <p:nvSpPr>
          <p:cNvPr id="13" name="Text 10"/>
          <p:cNvSpPr/>
          <p:nvPr/>
        </p:nvSpPr>
        <p:spPr>
          <a:xfrm>
            <a:off x="1939290" y="6534150"/>
            <a:ext cx="5291495" cy="318849"/>
          </a:xfrm>
          <a:prstGeom prst="rect">
            <a:avLst/>
          </a:prstGeom>
          <a:noFill/>
          <a:ln/>
        </p:spPr>
        <p:txBody>
          <a:bodyPr wrap="none" lIns="0" tIns="0" rIns="0" bIns="0" rtlCol="0" anchor="t"/>
          <a:lstStyle/>
          <a:p>
            <a:pPr marL="0" indent="0" algn="l">
              <a:lnSpc>
                <a:spcPts val="2500"/>
              </a:lnSpc>
              <a:buNone/>
            </a:pPr>
            <a:r>
              <a:rPr lang="en-US" sz="2800" b="1" dirty="0">
                <a:solidFill>
                  <a:srgbClr val="2B4150"/>
                </a:solidFill>
                <a:latin typeface="MuseoModerno Medium" pitchFamily="34" charset="0"/>
                <a:ea typeface="MuseoModerno Medium" pitchFamily="34" charset="-122"/>
                <a:cs typeface="MuseoModerno Medium" pitchFamily="34" charset="-120"/>
              </a:rPr>
              <a:t>6. Tham gia các khóa học an toàn lao động</a:t>
            </a:r>
            <a:endParaRPr lang="en-US" sz="2800" dirty="0"/>
          </a:p>
        </p:txBody>
      </p:sp>
      <p:sp>
        <p:nvSpPr>
          <p:cNvPr id="14" name="Text 11"/>
          <p:cNvSpPr/>
          <p:nvPr/>
        </p:nvSpPr>
        <p:spPr>
          <a:xfrm>
            <a:off x="1939290" y="6975396"/>
            <a:ext cx="11976616" cy="326708"/>
          </a:xfrm>
          <a:prstGeom prst="rect">
            <a:avLst/>
          </a:prstGeom>
          <a:noFill/>
          <a:ln/>
        </p:spPr>
        <p:txBody>
          <a:bodyPr wrap="none" lIns="0" tIns="0" rIns="0" bIns="0" rtlCol="0" anchor="t"/>
          <a:lstStyle/>
          <a:p>
            <a:pPr marL="0" indent="0" algn="l">
              <a:lnSpc>
                <a:spcPts val="2550"/>
              </a:lnSpc>
              <a:buNone/>
            </a:pPr>
            <a:r>
              <a:rPr lang="en-US" sz="160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Huấn luyện an toàn vệ sinh lao động</a:t>
            </a:r>
            <a:endParaRPr lang="en-US" sz="1600" dirty="0"/>
          </a:p>
        </p:txBody>
      </p:sp>
      <p:pic>
        <p:nvPicPr>
          <p:cNvPr id="15" name="Picture 14">
            <a:extLst>
              <a:ext uri="{FF2B5EF4-FFF2-40B4-BE49-F238E27FC236}">
                <a16:creationId xmlns:a16="http://schemas.microsoft.com/office/drawing/2014/main" id="{6DF7D18E-EBDB-8403-BBB9-C5C92F1F2C9A}"/>
              </a:ext>
            </a:extLst>
          </p:cNvPr>
          <p:cNvPicPr>
            <a:picLocks noChangeAspect="1"/>
          </p:cNvPicPr>
          <p:nvPr/>
        </p:nvPicPr>
        <p:blipFill>
          <a:blip r:embed="rId5"/>
          <a:stretch>
            <a:fillRect/>
          </a:stretch>
        </p:blipFill>
        <p:spPr>
          <a:xfrm>
            <a:off x="11692743" y="7345345"/>
            <a:ext cx="2855638" cy="8842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712827"/>
            <a:ext cx="6974443" cy="708779"/>
          </a:xfrm>
          <a:prstGeom prst="rect">
            <a:avLst/>
          </a:prstGeom>
          <a:noFill/>
          <a:ln/>
        </p:spPr>
        <p:txBody>
          <a:bodyPr wrap="non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VI. Các yếu tố ảnh hưởng</a:t>
            </a:r>
            <a:endParaRPr lang="en-US" sz="4450" dirty="0"/>
          </a:p>
        </p:txBody>
      </p:sp>
      <p:pic>
        <p:nvPicPr>
          <p:cNvPr id="4" name="Image 1" descr="preencoded.png"/>
          <p:cNvPicPr>
            <a:picLocks noChangeAspect="1"/>
          </p:cNvPicPr>
          <p:nvPr/>
        </p:nvPicPr>
        <p:blipFill>
          <a:blip r:embed="rId4"/>
          <a:stretch>
            <a:fillRect/>
          </a:stretch>
        </p:blipFill>
        <p:spPr>
          <a:xfrm>
            <a:off x="4451390" y="1761768"/>
            <a:ext cx="1134070" cy="2837855"/>
          </a:xfrm>
          <a:prstGeom prst="rect">
            <a:avLst/>
          </a:prstGeom>
        </p:spPr>
      </p:pic>
      <p:sp>
        <p:nvSpPr>
          <p:cNvPr id="5" name="Text 1"/>
          <p:cNvSpPr/>
          <p:nvPr/>
        </p:nvSpPr>
        <p:spPr>
          <a:xfrm>
            <a:off x="5925622" y="1988582"/>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A. Điều kiện thời tiết</a:t>
            </a:r>
            <a:endParaRPr lang="en-US" sz="2800" dirty="0"/>
          </a:p>
        </p:txBody>
      </p:sp>
      <p:sp>
        <p:nvSpPr>
          <p:cNvPr id="6" name="Text 2"/>
          <p:cNvSpPr/>
          <p:nvPr/>
        </p:nvSpPr>
        <p:spPr>
          <a:xfrm>
            <a:off x="5925622" y="2479000"/>
            <a:ext cx="7910989" cy="1088708"/>
          </a:xfrm>
          <a:prstGeom prst="rect">
            <a:avLst/>
          </a:prstGeom>
          <a:noFill/>
          <a:ln/>
        </p:spPr>
        <p:txBody>
          <a:bodyPr wrap="square" lIns="0" tIns="0" rIns="0" bIns="0" rtlCol="0" anchor="t"/>
          <a:lstStyle/>
          <a:p>
            <a:pPr marL="342900" indent="-342900" algn="just">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Nhiệt độ cao làm keo nhớt, giảm chất lượng lớp keo, trong khi nhiệt độ thấp làm keo đặc quánh, gây tắc nghẽn. Độ ẩm cao có thể gây kết dính và nấm mốc, trong khi độ ẩm thấp làm giảm độ bám dính của keo.</a:t>
            </a:r>
            <a:endParaRPr lang="en-US" sz="1750" dirty="0"/>
          </a:p>
        </p:txBody>
      </p:sp>
      <p:sp>
        <p:nvSpPr>
          <p:cNvPr id="7" name="Text 3"/>
          <p:cNvSpPr/>
          <p:nvPr/>
        </p:nvSpPr>
        <p:spPr>
          <a:xfrm>
            <a:off x="5925622" y="3647003"/>
            <a:ext cx="8202360"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err="1">
                <a:solidFill>
                  <a:srgbClr val="2B4150"/>
                </a:solidFill>
                <a:latin typeface="PT Serif" panose="020A0603040505020204" pitchFamily="18" charset="0"/>
                <a:ea typeface="Source Sans Pro" pitchFamily="34" charset="-122"/>
                <a:cs typeface="Source Sans Pro" pitchFamily="34" charset="-120"/>
              </a:rPr>
              <a:t>Thời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tiết</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xấu</a:t>
            </a:r>
            <a:r>
              <a:rPr lang="en-US" sz="1750" dirty="0">
                <a:solidFill>
                  <a:srgbClr val="2B4150"/>
                </a:solidFill>
                <a:latin typeface="PT Serif" panose="020A0603040505020204" pitchFamily="18" charset="0"/>
                <a:ea typeface="Source Sans Pro" pitchFamily="34" charset="-122"/>
                <a:cs typeface="Source Sans Pro" pitchFamily="34" charset="-120"/>
              </a:rPr>
              <a:t> như mưa, gió mạnh cũng tăng nguy cơ tai nạn và hỏng hóc.</a:t>
            </a:r>
            <a:endParaRPr lang="en-US" sz="1750" dirty="0"/>
          </a:p>
        </p:txBody>
      </p:sp>
      <p:pic>
        <p:nvPicPr>
          <p:cNvPr id="8" name="Image 2" descr="preencoded.png"/>
          <p:cNvPicPr>
            <a:picLocks noChangeAspect="1"/>
          </p:cNvPicPr>
          <p:nvPr/>
        </p:nvPicPr>
        <p:blipFill>
          <a:blip r:embed="rId5"/>
          <a:stretch>
            <a:fillRect/>
          </a:stretch>
        </p:blipFill>
        <p:spPr>
          <a:xfrm>
            <a:off x="4451390" y="4599623"/>
            <a:ext cx="1134070" cy="2917150"/>
          </a:xfrm>
          <a:prstGeom prst="rect">
            <a:avLst/>
          </a:prstGeom>
        </p:spPr>
      </p:pic>
      <p:sp>
        <p:nvSpPr>
          <p:cNvPr id="9" name="Text 4"/>
          <p:cNvSpPr/>
          <p:nvPr/>
        </p:nvSpPr>
        <p:spPr>
          <a:xfrm>
            <a:off x="5925622" y="4826437"/>
            <a:ext cx="3136940" cy="354330"/>
          </a:xfrm>
          <a:prstGeom prst="rect">
            <a:avLst/>
          </a:prstGeom>
          <a:noFill/>
          <a:ln/>
        </p:spPr>
        <p:txBody>
          <a:bodyPr wrap="none" lIns="0" tIns="0" rIns="0" bIns="0" rtlCol="0" anchor="t"/>
          <a:lstStyle/>
          <a:p>
            <a:pPr marL="0" indent="0">
              <a:lnSpc>
                <a:spcPts val="2750"/>
              </a:lnSpc>
              <a:buNone/>
            </a:pPr>
            <a:r>
              <a:rPr lang="en-US" sz="2800" b="1" dirty="0">
                <a:solidFill>
                  <a:srgbClr val="2B4150"/>
                </a:solidFill>
                <a:latin typeface="MuseoModerno Medium" pitchFamily="34" charset="0"/>
                <a:ea typeface="MuseoModerno Medium" pitchFamily="34" charset="-122"/>
                <a:cs typeface="MuseoModerno Medium" pitchFamily="34" charset="-120"/>
              </a:rPr>
              <a:t>B. Môi trường làm việc</a:t>
            </a:r>
            <a:endParaRPr lang="en-US" sz="2800" dirty="0"/>
          </a:p>
        </p:txBody>
      </p:sp>
      <p:sp>
        <p:nvSpPr>
          <p:cNvPr id="10" name="Text 5"/>
          <p:cNvSpPr/>
          <p:nvPr/>
        </p:nvSpPr>
        <p:spPr>
          <a:xfrm>
            <a:off x="5925620" y="5271493"/>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Một khu vực sạch sẽ, gọn gàng giúp dễ phát hiện và khắc phục sự cố, đồng thời bảo đảm thiết bị an toàn sẵn sàng.</a:t>
            </a:r>
            <a:endParaRPr lang="en-US" sz="1750" dirty="0"/>
          </a:p>
        </p:txBody>
      </p:sp>
      <p:sp>
        <p:nvSpPr>
          <p:cNvPr id="11" name="Text 6"/>
          <p:cNvSpPr/>
          <p:nvPr/>
        </p:nvSpPr>
        <p:spPr>
          <a:xfrm>
            <a:off x="5925622" y="6121956"/>
            <a:ext cx="791098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Nhiệt độ và độ ẩm cũng ảnh hưởng đến chất lượng keo.</a:t>
            </a:r>
            <a:endParaRPr lang="en-US" sz="1750" dirty="0"/>
          </a:p>
        </p:txBody>
      </p:sp>
      <p:sp>
        <p:nvSpPr>
          <p:cNvPr id="12" name="Text 7"/>
          <p:cNvSpPr/>
          <p:nvPr/>
        </p:nvSpPr>
        <p:spPr>
          <a:xfrm>
            <a:off x="5925621" y="6623804"/>
            <a:ext cx="791098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Bụi bẩn, chất lỏng, ánh sáng yếu và tiếng ồn lớn có thể làm giảm hiệu suất máy và ảnh hưởng đến sự an toàn.</a:t>
            </a:r>
            <a:endParaRPr lang="en-US" sz="1750" dirty="0"/>
          </a:p>
        </p:txBody>
      </p:sp>
      <p:sp>
        <p:nvSpPr>
          <p:cNvPr id="13" name="Rectangle 12">
            <a:extLst>
              <a:ext uri="{FF2B5EF4-FFF2-40B4-BE49-F238E27FC236}">
                <a16:creationId xmlns:a16="http://schemas.microsoft.com/office/drawing/2014/main" id="{EDAD7ADD-950B-BA6C-EB46-FDE443C6BE15}"/>
              </a:ext>
            </a:extLst>
          </p:cNvPr>
          <p:cNvSpPr/>
          <p:nvPr/>
        </p:nvSpPr>
        <p:spPr>
          <a:xfrm>
            <a:off x="4768139" y="2487359"/>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B629F06-1D11-197F-6834-874656681C3F}"/>
              </a:ext>
            </a:extLst>
          </p:cNvPr>
          <p:cNvSpPr/>
          <p:nvPr/>
        </p:nvSpPr>
        <p:spPr>
          <a:xfrm>
            <a:off x="4768138" y="5428619"/>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C51DBE8-4501-AAAB-FFDA-E738C477C56A}"/>
              </a:ext>
            </a:extLst>
          </p:cNvPr>
          <p:cNvPicPr>
            <a:picLocks noChangeAspect="1"/>
          </p:cNvPicPr>
          <p:nvPr/>
        </p:nvPicPr>
        <p:blipFill>
          <a:blip r:embed="rId6"/>
          <a:stretch>
            <a:fillRect/>
          </a:stretch>
        </p:blipFill>
        <p:spPr>
          <a:xfrm>
            <a:off x="11692743" y="7345345"/>
            <a:ext cx="2855638" cy="88425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296191" y="180260"/>
            <a:ext cx="6038017" cy="3236595"/>
          </a:xfrm>
          <a:prstGeom prst="rect">
            <a:avLst/>
          </a:prstGeom>
        </p:spPr>
      </p:pic>
      <p:pic>
        <p:nvPicPr>
          <p:cNvPr id="3" name="Image 1" descr="preencoded.png"/>
          <p:cNvPicPr>
            <a:picLocks noChangeAspect="1"/>
          </p:cNvPicPr>
          <p:nvPr/>
        </p:nvPicPr>
        <p:blipFill>
          <a:blip r:embed="rId4"/>
          <a:stretch>
            <a:fillRect/>
          </a:stretch>
        </p:blipFill>
        <p:spPr>
          <a:xfrm>
            <a:off x="670798" y="4022765"/>
            <a:ext cx="958334" cy="1851660"/>
          </a:xfrm>
          <a:prstGeom prst="rect">
            <a:avLst/>
          </a:prstGeom>
        </p:spPr>
      </p:pic>
      <p:sp>
        <p:nvSpPr>
          <p:cNvPr id="4" name="Text 0"/>
          <p:cNvSpPr/>
          <p:nvPr/>
        </p:nvSpPr>
        <p:spPr>
          <a:xfrm>
            <a:off x="1916549" y="4214336"/>
            <a:ext cx="2520434" cy="299442"/>
          </a:xfrm>
          <a:prstGeom prst="rect">
            <a:avLst/>
          </a:prstGeom>
          <a:noFill/>
          <a:ln/>
        </p:spPr>
        <p:txBody>
          <a:bodyPr wrap="none" lIns="0" tIns="0" rIns="0" bIns="0" rtlCol="0" anchor="t"/>
          <a:lstStyle/>
          <a:p>
            <a:pPr marL="0" indent="0">
              <a:lnSpc>
                <a:spcPts val="2350"/>
              </a:lnSpc>
              <a:buNone/>
            </a:pPr>
            <a:r>
              <a:rPr lang="en-US" sz="1850" b="1" dirty="0">
                <a:solidFill>
                  <a:srgbClr val="2B4150"/>
                </a:solidFill>
                <a:latin typeface="MuseoModerno Medium" pitchFamily="34" charset="0"/>
                <a:ea typeface="MuseoModerno Medium" pitchFamily="34" charset="-122"/>
                <a:cs typeface="MuseoModerno Medium" pitchFamily="34" charset="-120"/>
              </a:rPr>
              <a:t>C. Tình trạng kỹ thuật</a:t>
            </a:r>
            <a:endParaRPr lang="en-US" sz="1850" dirty="0"/>
          </a:p>
        </p:txBody>
      </p:sp>
      <p:sp>
        <p:nvSpPr>
          <p:cNvPr id="5" name="Text 1"/>
          <p:cNvSpPr/>
          <p:nvPr/>
        </p:nvSpPr>
        <p:spPr>
          <a:xfrm>
            <a:off x="1916549" y="4628674"/>
            <a:ext cx="12043053" cy="306705"/>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2B4150"/>
                </a:solidFill>
                <a:latin typeface="PT Serif" panose="020A0603040505020204" pitchFamily="18" charset="0"/>
                <a:ea typeface="Source Sans Pro" pitchFamily="34" charset="-122"/>
                <a:cs typeface="Source Sans Pro" pitchFamily="34" charset="-120"/>
              </a:rPr>
              <a:t>Bảo trì và sửa chữa định kỳ sẽ giúp máy hoạt động ổn định, giảm nguy cơ sự cố và hỏng hóc.</a:t>
            </a:r>
            <a:endParaRPr lang="en-US" sz="1500" dirty="0"/>
          </a:p>
        </p:txBody>
      </p:sp>
      <p:sp>
        <p:nvSpPr>
          <p:cNvPr id="6" name="Text 2"/>
          <p:cNvSpPr/>
          <p:nvPr/>
        </p:nvSpPr>
        <p:spPr>
          <a:xfrm>
            <a:off x="1916549" y="5002411"/>
            <a:ext cx="12043053" cy="306705"/>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2B4150"/>
                </a:solidFill>
                <a:latin typeface="PT Serif" panose="020A0603040505020204" pitchFamily="18" charset="0"/>
                <a:ea typeface="Source Sans Pro" pitchFamily="34" charset="-122"/>
                <a:cs typeface="Source Sans Pro" pitchFamily="34" charset="-120"/>
              </a:rPr>
              <a:t>Nếu không, các bộ phận như trục lăn, bơm keo hay hệ thống điều khiển có thể gây ra sự cố, làm giảm chất lượng keo và hiệu suất.</a:t>
            </a:r>
            <a:endParaRPr lang="en-US" sz="1500" dirty="0"/>
          </a:p>
        </p:txBody>
      </p:sp>
      <p:sp>
        <p:nvSpPr>
          <p:cNvPr id="7" name="Text 3"/>
          <p:cNvSpPr/>
          <p:nvPr/>
        </p:nvSpPr>
        <p:spPr>
          <a:xfrm>
            <a:off x="1916549" y="5376148"/>
            <a:ext cx="12043053" cy="306705"/>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2B4150"/>
                </a:solidFill>
                <a:latin typeface="PT Serif" panose="020A0603040505020204" pitchFamily="18" charset="0"/>
                <a:ea typeface="Source Sans Pro" pitchFamily="34" charset="-122"/>
                <a:cs typeface="Source Sans Pro" pitchFamily="34" charset="-120"/>
              </a:rPr>
              <a:t>Máy không bảo trì đúng cách có thể gây nguy cơ an toàn, dẫn đến tai nạn lao động.</a:t>
            </a:r>
            <a:endParaRPr lang="en-US" sz="1500" dirty="0"/>
          </a:p>
        </p:txBody>
      </p:sp>
      <p:pic>
        <p:nvPicPr>
          <p:cNvPr id="8" name="Image 2" descr="preencoded.png"/>
          <p:cNvPicPr>
            <a:picLocks noChangeAspect="1"/>
          </p:cNvPicPr>
          <p:nvPr/>
        </p:nvPicPr>
        <p:blipFill>
          <a:blip r:embed="rId5"/>
          <a:stretch>
            <a:fillRect/>
          </a:stretch>
        </p:blipFill>
        <p:spPr>
          <a:xfrm>
            <a:off x="670798" y="5874425"/>
            <a:ext cx="958334" cy="1784628"/>
          </a:xfrm>
          <a:prstGeom prst="rect">
            <a:avLst/>
          </a:prstGeom>
        </p:spPr>
      </p:pic>
      <p:sp>
        <p:nvSpPr>
          <p:cNvPr id="9" name="Text 4"/>
          <p:cNvSpPr/>
          <p:nvPr/>
        </p:nvSpPr>
        <p:spPr>
          <a:xfrm>
            <a:off x="1916549" y="6065996"/>
            <a:ext cx="6040874" cy="299442"/>
          </a:xfrm>
          <a:prstGeom prst="rect">
            <a:avLst/>
          </a:prstGeom>
          <a:noFill/>
          <a:ln/>
        </p:spPr>
        <p:txBody>
          <a:bodyPr wrap="none" lIns="0" tIns="0" rIns="0" bIns="0" rtlCol="0" anchor="t"/>
          <a:lstStyle/>
          <a:p>
            <a:pPr marL="0" indent="0">
              <a:lnSpc>
                <a:spcPts val="2350"/>
              </a:lnSpc>
              <a:buNone/>
            </a:pPr>
            <a:r>
              <a:rPr lang="en-US" sz="1850" b="1" dirty="0">
                <a:solidFill>
                  <a:srgbClr val="2B4150"/>
                </a:solidFill>
                <a:latin typeface="MuseoModerno Medium" pitchFamily="34" charset="0"/>
                <a:ea typeface="MuseoModerno Medium" pitchFamily="34" charset="-122"/>
                <a:cs typeface="MuseoModerno Medium" pitchFamily="34" charset="-120"/>
              </a:rPr>
              <a:t>D. Kiến thức an toàn và kỹ năng của người lao động</a:t>
            </a:r>
            <a:endParaRPr lang="en-US" sz="1850" dirty="0"/>
          </a:p>
        </p:txBody>
      </p:sp>
      <p:sp>
        <p:nvSpPr>
          <p:cNvPr id="10" name="Text 5"/>
          <p:cNvSpPr/>
          <p:nvPr/>
        </p:nvSpPr>
        <p:spPr>
          <a:xfrm>
            <a:off x="1916549" y="6480334"/>
            <a:ext cx="12043053" cy="306705"/>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2B4150"/>
                </a:solidFill>
                <a:latin typeface="PT Serif" panose="020A0603040505020204" pitchFamily="18" charset="0"/>
                <a:ea typeface="Source Sans Pro" pitchFamily="34" charset="-122"/>
                <a:cs typeface="Source Sans Pro" pitchFamily="34" charset="-120"/>
              </a:rPr>
              <a:t>Khi nắm vững quy tắc an toàn và quy trình vận hành, người lao động có thể nhận diện và xử lý rủi ro, giảm thiểu tai nạn và sự cố.</a:t>
            </a:r>
            <a:endParaRPr lang="en-US" sz="1500" dirty="0"/>
          </a:p>
        </p:txBody>
      </p:sp>
      <p:sp>
        <p:nvSpPr>
          <p:cNvPr id="11" name="Text 6"/>
          <p:cNvSpPr/>
          <p:nvPr/>
        </p:nvSpPr>
        <p:spPr>
          <a:xfrm>
            <a:off x="1916549" y="6854071"/>
            <a:ext cx="12043053" cy="613410"/>
          </a:xfrm>
          <a:prstGeom prst="rect">
            <a:avLst/>
          </a:prstGeom>
          <a:noFill/>
          <a:ln/>
        </p:spPr>
        <p:txBody>
          <a:bodyPr wrap="square" lIns="0" tIns="0" rIns="0" bIns="0" rtlCol="0" anchor="t"/>
          <a:lstStyle/>
          <a:p>
            <a:pPr marL="342900" indent="-342900" algn="l">
              <a:lnSpc>
                <a:spcPts val="2400"/>
              </a:lnSpc>
              <a:buSzPct val="100000"/>
              <a:buChar char="•"/>
            </a:pPr>
            <a:r>
              <a:rPr lang="en-US" sz="1500" dirty="0">
                <a:solidFill>
                  <a:srgbClr val="2B4150"/>
                </a:solidFill>
                <a:latin typeface="PT Serif" panose="020A0603040505020204" pitchFamily="18" charset="0"/>
                <a:ea typeface="Source Sans Pro" pitchFamily="34" charset="-122"/>
                <a:cs typeface="Source Sans Pro" pitchFamily="34" charset="-120"/>
              </a:rPr>
              <a:t>Kỹ năng thực hành như điều chỉnh máy chính xác và bảo trì giúp duy trì hiệu suất và chất lượng. Thiếu kiến thức và kỹ năng có thể dẫn đến sai sót, tăng nguy cơ sự cố. Đào tạo liên tục giúp nâng cao kỹ năng, bảo vệ sức khỏe lao động và đảm bảo hiệu quả sản xuất.</a:t>
            </a:r>
            <a:endParaRPr lang="en-US" sz="1500" dirty="0"/>
          </a:p>
        </p:txBody>
      </p:sp>
      <p:sp>
        <p:nvSpPr>
          <p:cNvPr id="12" name="Rectangle 11">
            <a:extLst>
              <a:ext uri="{FF2B5EF4-FFF2-40B4-BE49-F238E27FC236}">
                <a16:creationId xmlns:a16="http://schemas.microsoft.com/office/drawing/2014/main" id="{80324220-8C52-6AC7-823B-F9F31731A9B6}"/>
              </a:ext>
            </a:extLst>
          </p:cNvPr>
          <p:cNvSpPr/>
          <p:nvPr/>
        </p:nvSpPr>
        <p:spPr>
          <a:xfrm>
            <a:off x="899679" y="4309074"/>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418CC8-20D9-01D3-784C-EB7350077D71}"/>
              </a:ext>
            </a:extLst>
          </p:cNvPr>
          <p:cNvSpPr/>
          <p:nvPr/>
        </p:nvSpPr>
        <p:spPr>
          <a:xfrm>
            <a:off x="873675" y="6160734"/>
            <a:ext cx="500571" cy="1386673"/>
          </a:xfrm>
          <a:prstGeom prst="rect">
            <a:avLst/>
          </a:prstGeom>
          <a:solidFill>
            <a:srgbClr val="124E73"/>
          </a:solidFill>
          <a:ln>
            <a:solidFill>
              <a:srgbClr val="124E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F6190D0-6A1F-42FB-48FE-2D3DC01DC980}"/>
              </a:ext>
            </a:extLst>
          </p:cNvPr>
          <p:cNvPicPr>
            <a:picLocks noChangeAspect="1"/>
          </p:cNvPicPr>
          <p:nvPr/>
        </p:nvPicPr>
        <p:blipFill>
          <a:blip r:embed="rId6"/>
          <a:stretch>
            <a:fillRect/>
          </a:stretch>
        </p:blipFill>
        <p:spPr>
          <a:xfrm>
            <a:off x="11692743" y="7345345"/>
            <a:ext cx="2855638" cy="8842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57200" y="4197739"/>
            <a:ext cx="2743200" cy="2743200"/>
          </a:xfrm>
          <a:prstGeom prst="rect">
            <a:avLst/>
          </a:prstGeom>
        </p:spPr>
      </p:pic>
      <p:sp>
        <p:nvSpPr>
          <p:cNvPr id="3" name="Text 0"/>
          <p:cNvSpPr/>
          <p:nvPr/>
        </p:nvSpPr>
        <p:spPr>
          <a:xfrm>
            <a:off x="4451390" y="1091208"/>
            <a:ext cx="9967995"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VIII. Ý nghĩa của an toàn lao động</a:t>
            </a:r>
            <a:endParaRPr lang="en-US" sz="4450" dirty="0"/>
          </a:p>
        </p:txBody>
      </p:sp>
      <p:sp>
        <p:nvSpPr>
          <p:cNvPr id="4" name="Shape 1"/>
          <p:cNvSpPr/>
          <p:nvPr/>
        </p:nvSpPr>
        <p:spPr>
          <a:xfrm flipH="1">
            <a:off x="4711779" y="2848928"/>
            <a:ext cx="64532" cy="5028980"/>
          </a:xfrm>
          <a:prstGeom prst="roundRect">
            <a:avLst>
              <a:gd name="adj" fmla="val 111628"/>
            </a:avLst>
          </a:prstGeom>
          <a:solidFill>
            <a:srgbClr val="D9D4C9"/>
          </a:solidFill>
          <a:ln/>
        </p:spPr>
      </p:sp>
      <p:sp>
        <p:nvSpPr>
          <p:cNvPr id="5" name="Shape 2"/>
          <p:cNvSpPr/>
          <p:nvPr/>
        </p:nvSpPr>
        <p:spPr>
          <a:xfrm>
            <a:off x="5016222" y="3343989"/>
            <a:ext cx="793790" cy="30480"/>
          </a:xfrm>
          <a:prstGeom prst="roundRect">
            <a:avLst>
              <a:gd name="adj" fmla="val 111628"/>
            </a:avLst>
          </a:prstGeom>
          <a:solidFill>
            <a:srgbClr val="2B678C"/>
          </a:solidFill>
          <a:ln/>
        </p:spPr>
      </p:sp>
      <p:sp>
        <p:nvSpPr>
          <p:cNvPr id="6" name="Shape 3"/>
          <p:cNvSpPr/>
          <p:nvPr/>
        </p:nvSpPr>
        <p:spPr>
          <a:xfrm>
            <a:off x="4536400" y="3104078"/>
            <a:ext cx="510302" cy="510302"/>
          </a:xfrm>
          <a:prstGeom prst="roundRect">
            <a:avLst>
              <a:gd name="adj" fmla="val 6667"/>
            </a:avLst>
          </a:prstGeom>
          <a:solidFill>
            <a:srgbClr val="124E73"/>
          </a:solidFill>
          <a:ln/>
        </p:spPr>
      </p:sp>
      <p:sp>
        <p:nvSpPr>
          <p:cNvPr id="7" name="Text 4"/>
          <p:cNvSpPr/>
          <p:nvPr/>
        </p:nvSpPr>
        <p:spPr>
          <a:xfrm>
            <a:off x="4711779" y="3189089"/>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6039088" y="3075742"/>
            <a:ext cx="7157442" cy="354330"/>
          </a:xfrm>
          <a:prstGeom prst="rect">
            <a:avLst/>
          </a:prstGeom>
          <a:noFill/>
          <a:ln/>
        </p:spPr>
        <p:txBody>
          <a:bodyPr wrap="none" lIns="0" tIns="0" rIns="0" bIns="0" rtlCol="0" anchor="t"/>
          <a:lstStyle/>
          <a:p>
            <a:pPr marL="0" indent="0">
              <a:lnSpc>
                <a:spcPts val="2750"/>
              </a:lnSpc>
              <a:buNone/>
            </a:pPr>
            <a:r>
              <a:rPr lang="en-US" sz="2400" b="1" dirty="0">
                <a:solidFill>
                  <a:srgbClr val="2B4150"/>
                </a:solidFill>
                <a:latin typeface="MuseoModerno Medium" pitchFamily="34" charset="0"/>
                <a:ea typeface="MuseoModerno Medium" pitchFamily="34" charset="-122"/>
                <a:cs typeface="MuseoModerno Medium" pitchFamily="34" charset="-120"/>
              </a:rPr>
              <a:t>A. Tầm quan trọng của việc duy trì an toàn lao động</a:t>
            </a:r>
            <a:endParaRPr lang="en-US" sz="2400" dirty="0"/>
          </a:p>
        </p:txBody>
      </p:sp>
      <p:sp>
        <p:nvSpPr>
          <p:cNvPr id="9" name="Text 6"/>
          <p:cNvSpPr/>
          <p:nvPr/>
        </p:nvSpPr>
        <p:spPr>
          <a:xfrm>
            <a:off x="6039088" y="3566160"/>
            <a:ext cx="7797522" cy="1451610"/>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Duy trì an toàn lao động khi vận hành máy lăn keo 2 mặt là rất quan trọng, vì nó ảnh hưởng đến sức khỏe người lao động và hiệu suất sản xuất. </a:t>
            </a:r>
            <a:r>
              <a:rPr lang="en-US" sz="1750" dirty="0" err="1">
                <a:solidFill>
                  <a:srgbClr val="2B4150"/>
                </a:solidFill>
                <a:latin typeface="PT Serif" panose="020A0603040505020204" pitchFamily="18" charset="0"/>
                <a:ea typeface="Source Sans Pro" pitchFamily="34" charset="-122"/>
                <a:cs typeface="Source Sans Pro" pitchFamily="34" charset="-120"/>
              </a:rPr>
              <a:t>Nhiều</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sự</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cố</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xảy</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ra</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gây</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ảnh</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hưởng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nặng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nề</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nếu</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không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thủ</a:t>
            </a:r>
            <a:r>
              <a:rPr lang="en-US" sz="1750" dirty="0">
                <a:solidFill>
                  <a:srgbClr val="2B4150"/>
                </a:solidFill>
                <a:latin typeface="PT Serif" panose="020A0603040505020204" pitchFamily="18" charset="0"/>
                <a:ea typeface="Source Sans Pro" pitchFamily="34" charset="-122"/>
                <a:cs typeface="Source Sans Pro" pitchFamily="34" charset="-120"/>
              </a:rPr>
              <a:t> an </a:t>
            </a:r>
            <a:r>
              <a:rPr lang="en-US" sz="1750" dirty="0" err="1">
                <a:solidFill>
                  <a:srgbClr val="2B4150"/>
                </a:solidFill>
                <a:latin typeface="PT Serif" panose="020A0603040505020204" pitchFamily="18" charset="0"/>
                <a:ea typeface="Source Sans Pro" pitchFamily="34" charset="-122"/>
                <a:cs typeface="Source Sans Pro" pitchFamily="34" charset="-120"/>
              </a:rPr>
              <a:t>toàn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lao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động</a:t>
            </a:r>
            <a:r>
              <a:rPr lang="en-US" sz="1750" dirty="0">
                <a:solidFill>
                  <a:srgbClr val="2B4150"/>
                </a:solidFill>
                <a:latin typeface="PT Serif" panose="020A0603040505020204" pitchFamily="18" charset="0"/>
                <a:ea typeface="Source Sans Pro" pitchFamily="34" charset="-122"/>
                <a:cs typeface="Source Sans Pro" pitchFamily="34" charset="-120"/>
              </a:rPr>
              <a:t>.</a:t>
            </a:r>
            <a:endParaRPr lang="en-US" sz="1750" dirty="0"/>
          </a:p>
        </p:txBody>
      </p:sp>
      <p:sp>
        <p:nvSpPr>
          <p:cNvPr id="10" name="Text 7"/>
          <p:cNvSpPr/>
          <p:nvPr/>
        </p:nvSpPr>
        <p:spPr>
          <a:xfrm>
            <a:off x="6039089" y="5170209"/>
            <a:ext cx="7797522" cy="121329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Thực hiện đúng quy trình an toàn giúp bảo vệ lao động, ngăn ngừa sự cố kỹ thuật, giảm gián đoạn sản xuất và kéo dài tuổi thọ thiết bị. </a:t>
            </a:r>
            <a:r>
              <a:rPr lang="en-US" sz="1750" dirty="0" err="1">
                <a:solidFill>
                  <a:srgbClr val="2B4150"/>
                </a:solidFill>
                <a:latin typeface="PT Serif" panose="020A0603040505020204" pitchFamily="18" charset="0"/>
                <a:ea typeface="Source Sans Pro" pitchFamily="34" charset="-122"/>
                <a:cs typeface="Source Sans Pro" pitchFamily="34" charset="-120"/>
              </a:rPr>
              <a:t>Giúp</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giảm</a:t>
            </a:r>
            <a:r>
              <a:rPr lang="en-US" sz="1750" dirty="0">
                <a:solidFill>
                  <a:srgbClr val="2B4150"/>
                </a:solidFill>
                <a:latin typeface="PT Serif" panose="020A0603040505020204" pitchFamily="18" charset="0"/>
                <a:ea typeface="Source Sans Pro" pitchFamily="34" charset="-122"/>
                <a:cs typeface="Source Sans Pro" pitchFamily="34" charset="-120"/>
              </a:rPr>
              <a:t> chi phí bảo trì và nâng cao hiệu quả sản xuất. </a:t>
            </a:r>
          </a:p>
        </p:txBody>
      </p:sp>
      <p:sp>
        <p:nvSpPr>
          <p:cNvPr id="11" name="Text 7">
            <a:extLst>
              <a:ext uri="{FF2B5EF4-FFF2-40B4-BE49-F238E27FC236}">
                <a16:creationId xmlns:a16="http://schemas.microsoft.com/office/drawing/2014/main" id="{8FDCA465-81D3-F662-CCFC-3366B7096F55}"/>
              </a:ext>
            </a:extLst>
          </p:cNvPr>
          <p:cNvSpPr/>
          <p:nvPr/>
        </p:nvSpPr>
        <p:spPr>
          <a:xfrm>
            <a:off x="6039088" y="6716611"/>
            <a:ext cx="7797522" cy="843562"/>
          </a:xfrm>
          <a:prstGeom prst="rect">
            <a:avLst/>
          </a:prstGeom>
          <a:noFill/>
          <a:ln/>
        </p:spPr>
        <p:txBody>
          <a:bodyPr wrap="square" lIns="0" tIns="0" rIns="0" bIns="0" rtlCol="0" anchor="t"/>
          <a:lstStyle/>
          <a:p>
            <a:pPr marL="342900" indent="-342900" algn="l">
              <a:lnSpc>
                <a:spcPts val="2850"/>
              </a:lnSpc>
              <a:buSzPct val="100000"/>
              <a:buChar char="•"/>
            </a:pPr>
            <a:r>
              <a:rPr lang="en-US" sz="1750" dirty="0" err="1">
                <a:solidFill>
                  <a:srgbClr val="2B4150"/>
                </a:solidFill>
                <a:latin typeface="PT Serif" panose="020A0603040505020204" pitchFamily="18" charset="0"/>
                <a:ea typeface="Source Sans Pro" pitchFamily="34" charset="-122"/>
                <a:cs typeface="Source Sans Pro" pitchFamily="34" charset="-120"/>
              </a:rPr>
              <a:t>Một</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môi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trường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làm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việc</a:t>
            </a:r>
            <a:r>
              <a:rPr lang="en-US" sz="1750" dirty="0">
                <a:solidFill>
                  <a:srgbClr val="2B4150"/>
                </a:solidFill>
                <a:latin typeface="PT Serif" panose="020A0603040505020204" pitchFamily="18" charset="0"/>
                <a:ea typeface="Source Sans Pro" pitchFamily="34" charset="-122"/>
                <a:cs typeface="Source Sans Pro" pitchFamily="34" charset="-120"/>
              </a:rPr>
              <a:t> an </a:t>
            </a:r>
            <a:r>
              <a:rPr lang="en-US" sz="1750" dirty="0" err="1">
                <a:solidFill>
                  <a:srgbClr val="2B4150"/>
                </a:solidFill>
                <a:latin typeface="PT Serif" panose="020A0603040505020204" pitchFamily="18" charset="0"/>
                <a:ea typeface="Source Sans Pro" pitchFamily="34" charset="-122"/>
                <a:cs typeface="Source Sans Pro" pitchFamily="34" charset="-120"/>
              </a:rPr>
              <a:t>toàn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còn</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tạo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động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lực</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cho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người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lao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động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giảm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tỷ</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lệ</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nghỉ</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việc</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và</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đảm</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bảo</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sự</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thành</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công</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lâu</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dài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của</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doanh</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nghiệp</a:t>
            </a:r>
            <a:r>
              <a:rPr lang="en-US" sz="1750" dirty="0">
                <a:solidFill>
                  <a:srgbClr val="2B4150"/>
                </a:solidFill>
                <a:latin typeface="PT Serif" panose="020A0603040505020204" pitchFamily="18" charset="0"/>
                <a:ea typeface="Source Sans Pro" pitchFamily="34" charset="-122"/>
                <a:cs typeface="Source Sans Pro" pitchFamily="34" charset="-120"/>
              </a:rPr>
              <a:t>.</a:t>
            </a:r>
            <a:endParaRPr lang="en-US" sz="1750" dirty="0"/>
          </a:p>
        </p:txBody>
      </p:sp>
      <p:pic>
        <p:nvPicPr>
          <p:cNvPr id="12" name="Picture 11">
            <a:extLst>
              <a:ext uri="{FF2B5EF4-FFF2-40B4-BE49-F238E27FC236}">
                <a16:creationId xmlns:a16="http://schemas.microsoft.com/office/drawing/2014/main" id="{19C6DF06-3F22-7A48-0F30-DAD1976A0BBF}"/>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42725" y="2981471"/>
            <a:ext cx="3090624" cy="3090624"/>
          </a:xfrm>
          <a:prstGeom prst="rect">
            <a:avLst/>
          </a:prstGeom>
        </p:spPr>
      </p:pic>
      <p:sp>
        <p:nvSpPr>
          <p:cNvPr id="3" name="Shape 0"/>
          <p:cNvSpPr/>
          <p:nvPr/>
        </p:nvSpPr>
        <p:spPr>
          <a:xfrm>
            <a:off x="4776946" y="2784717"/>
            <a:ext cx="79193" cy="4085153"/>
          </a:xfrm>
          <a:prstGeom prst="roundRect">
            <a:avLst>
              <a:gd name="adj" fmla="val 111628"/>
            </a:avLst>
          </a:prstGeom>
          <a:solidFill>
            <a:srgbClr val="D9D4C9"/>
          </a:solidFill>
          <a:ln/>
        </p:spPr>
      </p:sp>
      <p:sp>
        <p:nvSpPr>
          <p:cNvPr id="4" name="Shape 1"/>
          <p:cNvSpPr/>
          <p:nvPr/>
        </p:nvSpPr>
        <p:spPr>
          <a:xfrm>
            <a:off x="5024077" y="3134249"/>
            <a:ext cx="793790" cy="30480"/>
          </a:xfrm>
          <a:prstGeom prst="roundRect">
            <a:avLst>
              <a:gd name="adj" fmla="val 111628"/>
            </a:avLst>
          </a:prstGeom>
          <a:solidFill>
            <a:srgbClr val="2B678C"/>
          </a:solidFill>
          <a:ln/>
        </p:spPr>
      </p:sp>
      <p:sp>
        <p:nvSpPr>
          <p:cNvPr id="5" name="Shape 2"/>
          <p:cNvSpPr/>
          <p:nvPr/>
        </p:nvSpPr>
        <p:spPr>
          <a:xfrm>
            <a:off x="4657722" y="2951131"/>
            <a:ext cx="396835" cy="396835"/>
          </a:xfrm>
          <a:prstGeom prst="roundRect">
            <a:avLst>
              <a:gd name="adj" fmla="val 8574"/>
            </a:avLst>
          </a:prstGeom>
          <a:solidFill>
            <a:srgbClr val="124E73"/>
          </a:solidFill>
          <a:ln/>
        </p:spPr>
      </p:sp>
      <p:sp>
        <p:nvSpPr>
          <p:cNvPr id="6" name="Text 3"/>
          <p:cNvSpPr/>
          <p:nvPr/>
        </p:nvSpPr>
        <p:spPr>
          <a:xfrm>
            <a:off x="6103676" y="2922794"/>
            <a:ext cx="5796677" cy="354330"/>
          </a:xfrm>
          <a:prstGeom prst="rect">
            <a:avLst/>
          </a:prstGeom>
          <a:noFill/>
          <a:ln/>
        </p:spPr>
        <p:txBody>
          <a:bodyPr wrap="none" lIns="0" tIns="0" rIns="0" bIns="0" rtlCol="0" anchor="t"/>
          <a:lstStyle/>
          <a:p>
            <a:pPr marL="0" indent="0">
              <a:lnSpc>
                <a:spcPts val="2750"/>
              </a:lnSpc>
              <a:buNone/>
            </a:pPr>
            <a:r>
              <a:rPr lang="en-US" sz="2200" b="1" dirty="0">
                <a:solidFill>
                  <a:srgbClr val="2B4150"/>
                </a:solidFill>
                <a:latin typeface="MuseoModerno Medium" pitchFamily="34" charset="0"/>
                <a:ea typeface="MuseoModerno Medium" pitchFamily="34" charset="-122"/>
                <a:cs typeface="MuseoModerno Medium" pitchFamily="34" charset="-120"/>
              </a:rPr>
              <a:t>B. Biện pháp an toàn quan trọng cần nắm</a:t>
            </a:r>
            <a:endParaRPr lang="en-US" sz="2200" dirty="0"/>
          </a:p>
        </p:txBody>
      </p:sp>
      <p:sp>
        <p:nvSpPr>
          <p:cNvPr id="7" name="Text 4"/>
          <p:cNvSpPr/>
          <p:nvPr/>
        </p:nvSpPr>
        <p:spPr>
          <a:xfrm>
            <a:off x="6103676" y="3413212"/>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Người lao động cần được đào tạo đầy đủ về quy trình sử dụng, kiểm tra và bảo trì máy để đảm bảo hoạt động hiệu quả. </a:t>
            </a:r>
            <a:endParaRPr lang="en-US" sz="1750" dirty="0"/>
          </a:p>
        </p:txBody>
      </p:sp>
      <p:sp>
        <p:nvSpPr>
          <p:cNvPr id="8" name="Text 5"/>
          <p:cNvSpPr/>
          <p:nvPr/>
        </p:nvSpPr>
        <p:spPr>
          <a:xfrm>
            <a:off x="6103676" y="4319867"/>
            <a:ext cx="8084262"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Kiểm tra tình trạng kỹ thuật của máy là cần thiết để tránh tai nạn và giảm chất lượng sản phẩm. </a:t>
            </a:r>
            <a:endParaRPr lang="en-US" sz="1750" dirty="0"/>
          </a:p>
        </p:txBody>
      </p:sp>
      <p:sp>
        <p:nvSpPr>
          <p:cNvPr id="9" name="Text 6"/>
          <p:cNvSpPr/>
          <p:nvPr/>
        </p:nvSpPr>
        <p:spPr>
          <a:xfrm>
            <a:off x="6103676" y="5226523"/>
            <a:ext cx="8084262"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Người lao động </a:t>
            </a:r>
            <a:r>
              <a:rPr lang="en-US" sz="1750" dirty="0" err="1">
                <a:solidFill>
                  <a:srgbClr val="2B4150"/>
                </a:solidFill>
                <a:latin typeface="PT Serif" panose="020A0603040505020204" pitchFamily="18" charset="0"/>
                <a:ea typeface="Source Sans Pro" pitchFamily="34" charset="-122"/>
                <a:cs typeface="Source Sans Pro" pitchFamily="34" charset="-120"/>
              </a:rPr>
              <a:t>phải</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được</a:t>
            </a:r>
            <a:r>
              <a:rPr lang="en-US" sz="1750" dirty="0">
                <a:solidFill>
                  <a:srgbClr val="2B4150"/>
                </a:solidFill>
                <a:latin typeface="PT Serif" panose="020A0603040505020204" pitchFamily="18" charset="0"/>
                <a:ea typeface="Source Sans Pro" pitchFamily="34" charset="-122"/>
                <a:cs typeface="Source Sans Pro" pitchFamily="34" charset="-120"/>
              </a:rPr>
              <a:t> </a:t>
            </a:r>
            <a:r>
              <a:rPr lang="en-US" sz="1750" dirty="0" err="1">
                <a:solidFill>
                  <a:srgbClr val="2B4150"/>
                </a:solidFill>
                <a:latin typeface="PT Serif" panose="020A0603040505020204" pitchFamily="18" charset="0"/>
                <a:ea typeface="Source Sans Pro" pitchFamily="34" charset="-122"/>
                <a:cs typeface="Source Sans Pro" pitchFamily="34" charset="-120"/>
              </a:rPr>
              <a:t>trang</a:t>
            </a:r>
            <a:r>
              <a:rPr lang="en-US" sz="1750" dirty="0">
                <a:solidFill>
                  <a:srgbClr val="2B4150"/>
                </a:solidFill>
                <a:latin typeface="PT Serif" panose="020A0603040505020204" pitchFamily="18" charset="0"/>
                <a:ea typeface="Source Sans Pro" pitchFamily="34" charset="-122"/>
                <a:cs typeface="Source Sans Pro" pitchFamily="34" charset="-120"/>
              </a:rPr>
              <a:t> bị bảo hộ cá nhân đầy đủ và khu vực làm việc cần được đánh dấu rõ ràng. </a:t>
            </a:r>
            <a:endParaRPr lang="en-US" sz="1750" dirty="0"/>
          </a:p>
        </p:txBody>
      </p:sp>
      <p:sp>
        <p:nvSpPr>
          <p:cNvPr id="10" name="Text 7"/>
          <p:cNvSpPr/>
          <p:nvPr/>
        </p:nvSpPr>
        <p:spPr>
          <a:xfrm>
            <a:off x="6103676" y="6191416"/>
            <a:ext cx="8024336"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2B4150"/>
                </a:solidFill>
                <a:latin typeface="PT Serif" panose="020A0603040505020204" pitchFamily="18" charset="0"/>
                <a:ea typeface="Source Sans Pro" pitchFamily="34" charset="-122"/>
                <a:cs typeface="Source Sans Pro" pitchFamily="34" charset="-120"/>
              </a:rPr>
              <a:t>Thiết lập quy trình khẩn cấp giúp ứng phó kịp thời với sự cố. Hoàn thành khóa đào tạo và nhận thẻ an toàn lao động là yêu cầu quan trọng.</a:t>
            </a:r>
            <a:endParaRPr lang="en-US" sz="1750" dirty="0"/>
          </a:p>
        </p:txBody>
      </p:sp>
      <p:pic>
        <p:nvPicPr>
          <p:cNvPr id="11" name="Picture 10">
            <a:extLst>
              <a:ext uri="{FF2B5EF4-FFF2-40B4-BE49-F238E27FC236}">
                <a16:creationId xmlns:a16="http://schemas.microsoft.com/office/drawing/2014/main" id="{2B7A09B9-270A-D9DD-C2E3-CBC9A268460F}"/>
              </a:ext>
            </a:extLst>
          </p:cNvPr>
          <p:cNvPicPr>
            <a:picLocks noChangeAspect="1"/>
          </p:cNvPicPr>
          <p:nvPr/>
        </p:nvPicPr>
        <p:blipFill>
          <a:blip r:embed="rId4"/>
          <a:stretch>
            <a:fillRect/>
          </a:stretch>
        </p:blipFill>
        <p:spPr>
          <a:xfrm>
            <a:off x="11692743" y="7345345"/>
            <a:ext cx="2855638" cy="8842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256228" y="2987517"/>
            <a:ext cx="3878580" cy="3718560"/>
          </a:xfrm>
          <a:prstGeom prst="rect">
            <a:avLst/>
          </a:prstGeom>
        </p:spPr>
      </p:pic>
      <p:sp>
        <p:nvSpPr>
          <p:cNvPr id="4" name="Text 0"/>
          <p:cNvSpPr/>
          <p:nvPr/>
        </p:nvSpPr>
        <p:spPr>
          <a:xfrm>
            <a:off x="6280190" y="1296591"/>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dirty="0"/>
          </a:p>
        </p:txBody>
      </p:sp>
      <p:sp>
        <p:nvSpPr>
          <p:cNvPr id="5" name="Shape 1"/>
          <p:cNvSpPr/>
          <p:nvPr/>
        </p:nvSpPr>
        <p:spPr>
          <a:xfrm>
            <a:off x="6280190" y="2345531"/>
            <a:ext cx="7556421" cy="1377910"/>
          </a:xfrm>
          <a:prstGeom prst="roundRect">
            <a:avLst>
              <a:gd name="adj" fmla="val 2469"/>
            </a:avLst>
          </a:prstGeom>
          <a:solidFill>
            <a:srgbClr val="F3EEE3"/>
          </a:solidFill>
          <a:ln/>
        </p:spPr>
      </p:sp>
      <p:sp>
        <p:nvSpPr>
          <p:cNvPr id="6" name="Text 2"/>
          <p:cNvSpPr/>
          <p:nvPr/>
        </p:nvSpPr>
        <p:spPr>
          <a:xfrm>
            <a:off x="65070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7" name="Text 3"/>
          <p:cNvSpPr/>
          <p:nvPr/>
        </p:nvSpPr>
        <p:spPr>
          <a:xfrm>
            <a:off x="65070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8" name="Shape 4"/>
          <p:cNvSpPr/>
          <p:nvPr/>
        </p:nvSpPr>
        <p:spPr>
          <a:xfrm>
            <a:off x="6280190" y="3950256"/>
            <a:ext cx="7556421" cy="1377910"/>
          </a:xfrm>
          <a:prstGeom prst="roundRect">
            <a:avLst>
              <a:gd name="adj" fmla="val 2469"/>
            </a:avLst>
          </a:prstGeom>
          <a:solidFill>
            <a:srgbClr val="F3EEE3"/>
          </a:solidFill>
          <a:ln/>
        </p:spPr>
      </p:sp>
      <p:sp>
        <p:nvSpPr>
          <p:cNvPr id="9" name="Text 5"/>
          <p:cNvSpPr/>
          <p:nvPr/>
        </p:nvSpPr>
        <p:spPr>
          <a:xfrm>
            <a:off x="65070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10" name="Text 6"/>
          <p:cNvSpPr/>
          <p:nvPr/>
        </p:nvSpPr>
        <p:spPr>
          <a:xfrm>
            <a:off x="65070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1" name="Shape 7"/>
          <p:cNvSpPr/>
          <p:nvPr/>
        </p:nvSpPr>
        <p:spPr>
          <a:xfrm>
            <a:off x="6280190" y="5554980"/>
            <a:ext cx="7556421" cy="1377910"/>
          </a:xfrm>
          <a:prstGeom prst="roundRect">
            <a:avLst>
              <a:gd name="adj" fmla="val 2469"/>
            </a:avLst>
          </a:prstGeom>
          <a:solidFill>
            <a:srgbClr val="F3EEE3"/>
          </a:solidFill>
          <a:ln/>
        </p:spPr>
      </p:sp>
      <p:sp>
        <p:nvSpPr>
          <p:cNvPr id="12" name="Text 8"/>
          <p:cNvSpPr/>
          <p:nvPr/>
        </p:nvSpPr>
        <p:spPr>
          <a:xfrm>
            <a:off x="65070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3" name="Text 9"/>
          <p:cNvSpPr/>
          <p:nvPr/>
        </p:nvSpPr>
        <p:spPr>
          <a:xfrm>
            <a:off x="65070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Tài liệu an toàn lao động vận hành máy lăn keo 2 mặt</a:t>
            </a:r>
            <a:endParaRPr lang="en-US" sz="1750" dirty="0"/>
          </a:p>
        </p:txBody>
      </p:sp>
      <p:pic>
        <p:nvPicPr>
          <p:cNvPr id="15" name="Picture 14">
            <a:extLst>
              <a:ext uri="{FF2B5EF4-FFF2-40B4-BE49-F238E27FC236}">
                <a16:creationId xmlns:a16="http://schemas.microsoft.com/office/drawing/2014/main" id="{FD3AF2F9-BF03-A5CC-03CA-494213320A27}"/>
              </a:ext>
            </a:extLst>
          </p:cNvPr>
          <p:cNvPicPr>
            <a:picLocks noChangeAspect="1"/>
          </p:cNvPicPr>
          <p:nvPr/>
        </p:nvPicPr>
        <p:blipFill>
          <a:blip r:embed="rId7"/>
          <a:stretch>
            <a:fillRect/>
          </a:stretch>
        </p:blipFill>
        <p:spPr>
          <a:xfrm>
            <a:off x="11692743" y="7345345"/>
            <a:ext cx="2855638" cy="88425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2590</Words>
  <Application>Microsoft Office PowerPoint</Application>
  <PresentationFormat>Custom</PresentationFormat>
  <Paragraphs>150</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MuseoModerno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2024-12-13T06:50:39Z</dcterms:created>
  <dcterms:modified xsi:type="dcterms:W3CDTF">2024-12-13T07:15:13Z</dcterms:modified>
</cp:coreProperties>
</file>