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4630400" cy="8229600"/>
  <p:notesSz cx="8229600" cy="14630400"/>
  <p:embeddedFontLst>
    <p:embeddedFont>
      <p:font typeface="Montserrat Medium" panose="00000600000000000000" pitchFamily="2" charset="0"/>
      <p:regular r:id="rId32"/>
    </p:embeddedFont>
    <p:embeddedFont>
      <p:font typeface="PT Serif" panose="020A0603040505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a:srgbClr val="FFFC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413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hyperlink" Target="https://antoannamviet.com/tai-lieu-an-toan-lao-dong-van-hanh-may-loc-nuoc-bien/"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1687294" y="573286"/>
            <a:ext cx="11255812" cy="649843"/>
          </a:xfrm>
          <a:prstGeom prst="rect">
            <a:avLst/>
          </a:prstGeom>
          <a:noFill/>
          <a:ln/>
        </p:spPr>
        <p:txBody>
          <a:bodyPr wrap="none" lIns="0" tIns="0" rIns="0" bIns="0" rtlCol="0" anchor="t"/>
          <a:lstStyle/>
          <a:p>
            <a:pPr marL="0" indent="0" algn="ctr">
              <a:lnSpc>
                <a:spcPts val="5100"/>
              </a:lnSpc>
              <a:buNone/>
            </a:pPr>
            <a:r>
              <a:rPr lang="en-US" sz="4050" b="1" kern="0" spc="-123" dirty="0">
                <a:solidFill>
                  <a:srgbClr val="124E73"/>
                </a:solidFill>
                <a:latin typeface="Montserrat Medium" panose="00000600000000000000" pitchFamily="2" charset="0"/>
                <a:ea typeface="MuseoModerno Bold" pitchFamily="34" charset="-122"/>
                <a:cs typeface="MuseoModerno Bold" pitchFamily="34" charset="-120"/>
              </a:rPr>
              <a:t>An toàn lao động vận hành Máy </a:t>
            </a:r>
            <a:r>
              <a:rPr lang="en-US" sz="4050" b="1" kern="0" spc="-123" dirty="0" err="1">
                <a:solidFill>
                  <a:srgbClr val="124E73"/>
                </a:solidFill>
                <a:latin typeface="Montserrat Medium" panose="00000600000000000000" pitchFamily="2" charset="0"/>
                <a:ea typeface="MuseoModerno Bold" pitchFamily="34" charset="-122"/>
                <a:cs typeface="MuseoModerno Bold" pitchFamily="34" charset="-120"/>
              </a:rPr>
              <a:t>Lọc</a:t>
            </a:r>
            <a:r>
              <a:rPr lang="en-US" sz="4050" b="1" kern="0" spc="-123" dirty="0">
                <a:solidFill>
                  <a:srgbClr val="124E73"/>
                </a:solidFill>
                <a:latin typeface="Montserrat Medium" panose="00000600000000000000" pitchFamily="2" charset="0"/>
                <a:ea typeface="MuseoModerno Bold" pitchFamily="34" charset="-122"/>
                <a:cs typeface="MuseoModerno Bold" pitchFamily="34" charset="-120"/>
              </a:rPr>
              <a:t> </a:t>
            </a:r>
            <a:r>
              <a:rPr lang="en-US" sz="4050" b="1" kern="0" spc="-123" dirty="0" err="1">
                <a:solidFill>
                  <a:srgbClr val="124E73"/>
                </a:solidFill>
                <a:latin typeface="Montserrat Medium" panose="00000600000000000000" pitchFamily="2" charset="0"/>
                <a:ea typeface="MuseoModerno Bold" pitchFamily="34" charset="-122"/>
                <a:cs typeface="MuseoModerno Bold" pitchFamily="34" charset="-120"/>
              </a:rPr>
              <a:t>Nước</a:t>
            </a:r>
            <a:r>
              <a:rPr lang="en-US" sz="4050" b="1" kern="0" spc="-123" dirty="0">
                <a:solidFill>
                  <a:srgbClr val="124E73"/>
                </a:solidFill>
                <a:latin typeface="Montserrat Medium" panose="00000600000000000000" pitchFamily="2" charset="0"/>
                <a:ea typeface="MuseoModerno Bold" pitchFamily="34" charset="-122"/>
                <a:cs typeface="MuseoModerno Bold" pitchFamily="34" charset="-120"/>
              </a:rPr>
              <a:t> </a:t>
            </a:r>
            <a:r>
              <a:rPr lang="en-US" sz="4050" b="1" kern="0" spc="-123" dirty="0" err="1">
                <a:solidFill>
                  <a:srgbClr val="124E73"/>
                </a:solidFill>
                <a:latin typeface="Montserrat Medium" panose="00000600000000000000" pitchFamily="2" charset="0"/>
                <a:ea typeface="MuseoModerno Bold" pitchFamily="34" charset="-122"/>
                <a:cs typeface="MuseoModerno Bold" pitchFamily="34" charset="-120"/>
              </a:rPr>
              <a:t>Ngọt</a:t>
            </a:r>
            <a:endParaRPr lang="en-US" sz="4050" dirty="0"/>
          </a:p>
        </p:txBody>
      </p:sp>
      <p:pic>
        <p:nvPicPr>
          <p:cNvPr id="3" name="Image 0" descr="preencoded.png"/>
          <p:cNvPicPr>
            <a:picLocks noChangeAspect="1"/>
          </p:cNvPicPr>
          <p:nvPr/>
        </p:nvPicPr>
        <p:blipFill>
          <a:blip r:embed="rId3"/>
          <a:stretch>
            <a:fillRect/>
          </a:stretch>
        </p:blipFill>
        <p:spPr>
          <a:xfrm>
            <a:off x="5016103" y="1534954"/>
            <a:ext cx="4598075" cy="4291489"/>
          </a:xfrm>
          <a:prstGeom prst="rect">
            <a:avLst/>
          </a:prstGeom>
        </p:spPr>
      </p:pic>
      <p:sp>
        <p:nvSpPr>
          <p:cNvPr id="4" name="Text 1"/>
          <p:cNvSpPr/>
          <p:nvPr/>
        </p:nvSpPr>
        <p:spPr>
          <a:xfrm>
            <a:off x="727829" y="6060281"/>
            <a:ext cx="13174742" cy="665559"/>
          </a:xfrm>
          <a:prstGeom prst="rect">
            <a:avLst/>
          </a:prstGeom>
          <a:noFill/>
          <a:ln/>
        </p:spPr>
        <p:txBody>
          <a:bodyPr wrap="square" lIns="0" tIns="0" rIns="0" bIns="0" rtlCol="0" anchor="t"/>
          <a:lstStyle/>
          <a:p>
            <a:pPr marL="0" indent="0" algn="ctr">
              <a:lnSpc>
                <a:spcPts val="2600"/>
              </a:lnSpc>
              <a:buNone/>
            </a:pPr>
            <a:r>
              <a:rPr lang="en-US" sz="1600" kern="0" spc="-33" dirty="0">
                <a:solidFill>
                  <a:srgbClr val="2B4150"/>
                </a:solidFill>
                <a:latin typeface="PT Serif" pitchFamily="34" charset="0"/>
                <a:ea typeface="PT Serif" pitchFamily="34" charset="-122"/>
                <a:cs typeface="PT Serif" pitchFamily="34" charset="-120"/>
              </a:rPr>
              <a:t>Việc thực hiện các biện pháp an toàn lao động sẽ giúp bảo vệ sức khỏe và tính mạng của người lao động. </a:t>
            </a:r>
          </a:p>
          <a:p>
            <a:pPr marL="0" indent="0" algn="ctr">
              <a:lnSpc>
                <a:spcPts val="2600"/>
              </a:lnSpc>
              <a:buNone/>
            </a:pPr>
            <a:r>
              <a:rPr lang="en-US" sz="1600" kern="0" spc="-33" dirty="0" err="1">
                <a:solidFill>
                  <a:srgbClr val="2B4150"/>
                </a:solidFill>
                <a:latin typeface="PT Serif" pitchFamily="34" charset="0"/>
                <a:ea typeface="PT Serif" pitchFamily="34" charset="-122"/>
                <a:cs typeface="PT Serif" pitchFamily="34" charset="-120"/>
              </a:rPr>
              <a:t>Đồng</a:t>
            </a:r>
            <a:r>
              <a:rPr lang="en-US" sz="1600" kern="0" spc="-33" dirty="0">
                <a:solidFill>
                  <a:srgbClr val="2B4150"/>
                </a:solidFill>
                <a:latin typeface="PT Serif" pitchFamily="34" charset="0"/>
                <a:ea typeface="PT Serif" pitchFamily="34" charset="-122"/>
                <a:cs typeface="PT Serif" pitchFamily="34" charset="-120"/>
              </a:rPr>
              <a:t> thời còn làm gia tăng hiệu quả công việc và uy tín doanh nghiệp.</a:t>
            </a:r>
            <a:endParaRPr lang="en-US" sz="1600" dirty="0"/>
          </a:p>
        </p:txBody>
      </p:sp>
      <p:sp>
        <p:nvSpPr>
          <p:cNvPr id="5" name="Shape 2"/>
          <p:cNvSpPr/>
          <p:nvPr/>
        </p:nvSpPr>
        <p:spPr>
          <a:xfrm>
            <a:off x="5400457" y="7277100"/>
            <a:ext cx="332661" cy="332661"/>
          </a:xfrm>
          <a:prstGeom prst="roundRect">
            <a:avLst>
              <a:gd name="adj" fmla="val 27484693"/>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408077" y="7284720"/>
            <a:ext cx="317421" cy="317421"/>
          </a:xfrm>
          <a:prstGeom prst="rect">
            <a:avLst/>
          </a:prstGeom>
        </p:spPr>
      </p:pic>
      <p:sp>
        <p:nvSpPr>
          <p:cNvPr id="7" name="Text 3"/>
          <p:cNvSpPr/>
          <p:nvPr/>
        </p:nvSpPr>
        <p:spPr>
          <a:xfrm>
            <a:off x="6695941" y="7237756"/>
            <a:ext cx="2705457" cy="363855"/>
          </a:xfrm>
          <a:prstGeom prst="rect">
            <a:avLst/>
          </a:prstGeom>
          <a:noFill/>
          <a:ln/>
        </p:spPr>
        <p:txBody>
          <a:bodyPr wrap="none" lIns="0" tIns="0" rIns="0" bIns="0" rtlCol="0" anchor="t"/>
          <a:lstStyle/>
          <a:p>
            <a:pPr marL="0" indent="0" algn="ctr">
              <a:lnSpc>
                <a:spcPts val="2850"/>
              </a:lnSpc>
              <a:buNone/>
            </a:pPr>
            <a:r>
              <a:rPr lang="en-US" sz="2000" b="1" kern="0" spc="-33" dirty="0" err="1">
                <a:solidFill>
                  <a:srgbClr val="2B4150"/>
                </a:solidFill>
                <a:latin typeface="PT Serif" panose="020A0603040505020204" pitchFamily="18" charset="0"/>
                <a:ea typeface="PT Serif Bold" pitchFamily="34" charset="-122"/>
                <a:cs typeface="PT Serif Bold" pitchFamily="34" charset="-120"/>
              </a:rPr>
              <a:t>Bản</a:t>
            </a:r>
            <a:r>
              <a:rPr lang="en-US" sz="2000" b="1" kern="0" spc="-33" dirty="0">
                <a:solidFill>
                  <a:srgbClr val="2B4150"/>
                </a:solidFill>
                <a:latin typeface="PT Serif" panose="020A0603040505020204" pitchFamily="18" charset="0"/>
                <a:ea typeface="PT Serif Bold" pitchFamily="34" charset="-122"/>
                <a:cs typeface="PT Serif Bold" pitchFamily="34" charset="-120"/>
              </a:rPr>
              <a:t> </a:t>
            </a:r>
            <a:r>
              <a:rPr lang="en-US" sz="2000" b="1" kern="0" spc="-33" dirty="0" err="1">
                <a:solidFill>
                  <a:srgbClr val="2B4150"/>
                </a:solidFill>
                <a:latin typeface="PT Serif" panose="020A0603040505020204" pitchFamily="18" charset="0"/>
                <a:ea typeface="PT Serif Bold" pitchFamily="34" charset="-122"/>
                <a:cs typeface="PT Serif Bold" pitchFamily="34" charset="-120"/>
              </a:rPr>
              <a:t>quyền</a:t>
            </a:r>
            <a:r>
              <a:rPr lang="en-US" sz="2000" b="1" kern="0" spc="-33" dirty="0">
                <a:solidFill>
                  <a:srgbClr val="2B4150"/>
                </a:solidFill>
                <a:latin typeface="PT Serif" panose="020A0603040505020204" pitchFamily="18" charset="0"/>
                <a:ea typeface="PT Serif Bold" pitchFamily="34" charset="-122"/>
                <a:cs typeface="PT Serif Bold" pitchFamily="34" charset="-120"/>
              </a:rPr>
              <a:t> </a:t>
            </a:r>
            <a:r>
              <a:rPr lang="en-US" sz="2000" b="1" kern="0" spc="-33" dirty="0" err="1">
                <a:solidFill>
                  <a:srgbClr val="2B4150"/>
                </a:solidFill>
                <a:latin typeface="PT Serif" panose="020A0603040505020204" pitchFamily="18" charset="0"/>
                <a:ea typeface="PT Serif Bold" pitchFamily="34" charset="-122"/>
                <a:cs typeface="PT Serif Bold" pitchFamily="34" charset="-120"/>
              </a:rPr>
              <a:t>thuộc</a:t>
            </a:r>
            <a:r>
              <a:rPr lang="en-US" sz="2000" b="1" kern="0" spc="-33" dirty="0">
                <a:solidFill>
                  <a:srgbClr val="2B4150"/>
                </a:solidFill>
                <a:latin typeface="PT Serif" panose="020A0603040505020204" pitchFamily="18" charset="0"/>
                <a:ea typeface="PT Serif Bold" pitchFamily="34" charset="-122"/>
                <a:cs typeface="PT Serif Bold" pitchFamily="34" charset="-120"/>
              </a:rPr>
              <a:t> An Toàn  Nam Việt</a:t>
            </a:r>
            <a:endParaRPr lang="en-US" sz="2000" dirty="0"/>
          </a:p>
        </p:txBody>
      </p:sp>
      <p:pic>
        <p:nvPicPr>
          <p:cNvPr id="8" name="Picture 7">
            <a:extLst>
              <a:ext uri="{FF2B5EF4-FFF2-40B4-BE49-F238E27FC236}">
                <a16:creationId xmlns:a16="http://schemas.microsoft.com/office/drawing/2014/main" id="{1D700166-EEDB-596A-F22A-D24B25D10E3F}"/>
              </a:ext>
            </a:extLst>
          </p:cNvPr>
          <p:cNvPicPr>
            <a:picLocks noChangeAspect="1"/>
          </p:cNvPicPr>
          <p:nvPr/>
        </p:nvPicPr>
        <p:blipFill>
          <a:blip r:embed="rId5"/>
          <a:stretch>
            <a:fillRect/>
          </a:stretch>
        </p:blipFill>
        <p:spPr>
          <a:xfrm>
            <a:off x="12106319" y="7461116"/>
            <a:ext cx="2351424" cy="7281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167390"/>
            <a:ext cx="4351020" cy="4411980"/>
          </a:xfrm>
          <a:prstGeom prst="rect">
            <a:avLst/>
          </a:prstGeom>
        </p:spPr>
      </p:pic>
      <p:sp>
        <p:nvSpPr>
          <p:cNvPr id="3" name="Text 0"/>
          <p:cNvSpPr/>
          <p:nvPr/>
        </p:nvSpPr>
        <p:spPr>
          <a:xfrm>
            <a:off x="793790" y="1230226"/>
            <a:ext cx="6801445"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Tình hình tai nạn lao động</a:t>
            </a:r>
            <a:endParaRPr lang="en-US" sz="4450" dirty="0"/>
          </a:p>
        </p:txBody>
      </p:sp>
      <p:sp>
        <p:nvSpPr>
          <p:cNvPr id="4" name="Shape 1"/>
          <p:cNvSpPr/>
          <p:nvPr/>
        </p:nvSpPr>
        <p:spPr>
          <a:xfrm>
            <a:off x="793790" y="3203615"/>
            <a:ext cx="7556421" cy="1322189"/>
          </a:xfrm>
          <a:prstGeom prst="roundRect">
            <a:avLst>
              <a:gd name="adj" fmla="val 7205"/>
            </a:avLst>
          </a:prstGeom>
          <a:solidFill>
            <a:srgbClr val="124E73"/>
          </a:solidFill>
          <a:ln w="7620">
            <a:solidFill>
              <a:srgbClr val="2B678C"/>
            </a:solidFill>
            <a:prstDash val="solid"/>
          </a:ln>
        </p:spPr>
      </p:sp>
      <p:sp>
        <p:nvSpPr>
          <p:cNvPr id="5" name="Text 2"/>
          <p:cNvSpPr/>
          <p:nvPr/>
        </p:nvSpPr>
        <p:spPr>
          <a:xfrm>
            <a:off x="1028224" y="3438049"/>
            <a:ext cx="4228862"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3.201 vụ tai nạn lao động (TNLĐ)</a:t>
            </a:r>
            <a:endParaRPr lang="en-US" sz="2200" dirty="0"/>
          </a:p>
        </p:txBody>
      </p:sp>
      <p:sp>
        <p:nvSpPr>
          <p:cNvPr id="6" name="Text 3"/>
          <p:cNvSpPr/>
          <p:nvPr/>
        </p:nvSpPr>
        <p:spPr>
          <a:xfrm>
            <a:off x="1028224" y="3928467"/>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227 vụ, tương ứng với 7,09% so với 6 tháng đầu năm 2023</a:t>
            </a:r>
            <a:endParaRPr lang="en-US" sz="1750" dirty="0"/>
          </a:p>
        </p:txBody>
      </p:sp>
      <p:sp>
        <p:nvSpPr>
          <p:cNvPr id="7" name="Shape 4"/>
          <p:cNvSpPr/>
          <p:nvPr/>
        </p:nvSpPr>
        <p:spPr>
          <a:xfrm>
            <a:off x="793790" y="4752618"/>
            <a:ext cx="7556421" cy="1322189"/>
          </a:xfrm>
          <a:prstGeom prst="roundRect">
            <a:avLst>
              <a:gd name="adj" fmla="val 7205"/>
            </a:avLst>
          </a:prstGeom>
          <a:solidFill>
            <a:srgbClr val="124E73"/>
          </a:solidFill>
          <a:ln w="7620">
            <a:solidFill>
              <a:srgbClr val="2B678C"/>
            </a:solidFill>
            <a:prstDash val="solid"/>
          </a:ln>
        </p:spPr>
      </p:sp>
      <p:sp>
        <p:nvSpPr>
          <p:cNvPr id="8" name="Text 5"/>
          <p:cNvSpPr/>
          <p:nvPr/>
        </p:nvSpPr>
        <p:spPr>
          <a:xfrm>
            <a:off x="1028224" y="4987052"/>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FFFFFF"/>
                </a:solidFill>
                <a:latin typeface="Montserrat Medium" panose="00000600000000000000" pitchFamily="2" charset="0"/>
                <a:ea typeface="MuseoModerno Bold" pitchFamily="34" charset="-122"/>
                <a:cs typeface="MuseoModerno Bold" pitchFamily="34" charset="-120"/>
              </a:rPr>
              <a:t>3.065 người bị nạn</a:t>
            </a:r>
            <a:endParaRPr lang="en-US" sz="2200" dirty="0"/>
          </a:p>
        </p:txBody>
      </p:sp>
      <p:sp>
        <p:nvSpPr>
          <p:cNvPr id="9" name="Text 6"/>
          <p:cNvSpPr/>
          <p:nvPr/>
        </p:nvSpPr>
        <p:spPr>
          <a:xfrm>
            <a:off x="1028224" y="5477470"/>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FFFFFF"/>
                </a:solidFill>
                <a:latin typeface="PT Serif" pitchFamily="34" charset="0"/>
                <a:ea typeface="PT Serif" pitchFamily="34" charset="-122"/>
                <a:cs typeface="PT Serif" pitchFamily="34" charset="-120"/>
              </a:rPr>
              <a:t>Giảm 197 người, tương ứng với 6,04% so với 6 tháng đầu năm 2023</a:t>
            </a:r>
            <a:endParaRPr lang="en-US" sz="1750" dirty="0"/>
          </a:p>
        </p:txBody>
      </p:sp>
      <p:pic>
        <p:nvPicPr>
          <p:cNvPr id="10" name="Picture 9">
            <a:extLst>
              <a:ext uri="{FF2B5EF4-FFF2-40B4-BE49-F238E27FC236}">
                <a16:creationId xmlns:a16="http://schemas.microsoft.com/office/drawing/2014/main" id="{316F6E49-9D78-A433-2356-B77DE60A2F65}"/>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4" name="Text 0"/>
          <p:cNvSpPr/>
          <p:nvPr/>
        </p:nvSpPr>
        <p:spPr>
          <a:xfrm>
            <a:off x="6170057" y="517397"/>
            <a:ext cx="6134219" cy="610433"/>
          </a:xfrm>
          <a:prstGeom prst="rect">
            <a:avLst/>
          </a:prstGeom>
          <a:noFill/>
          <a:ln/>
        </p:spPr>
        <p:txBody>
          <a:bodyPr wrap="none" lIns="0" tIns="0" rIns="0" bIns="0" rtlCol="0" anchor="t"/>
          <a:lstStyle/>
          <a:p>
            <a:pPr marL="0" indent="0" algn="ctr">
              <a:lnSpc>
                <a:spcPts val="4800"/>
              </a:lnSpc>
              <a:buNone/>
            </a:pPr>
            <a:r>
              <a:rPr lang="en-US" sz="4000" b="1" kern="0" spc="-115" dirty="0">
                <a:solidFill>
                  <a:srgbClr val="124E73"/>
                </a:solidFill>
                <a:latin typeface="Montserrat Medium" panose="00000600000000000000" pitchFamily="2" charset="0"/>
                <a:ea typeface="MuseoModerno Bold" pitchFamily="34" charset="-122"/>
                <a:cs typeface="MuseoModerno Bold" pitchFamily="34" charset="-120"/>
              </a:rPr>
              <a:t>Một số vụ tai nạn lao động</a:t>
            </a:r>
            <a:endParaRPr lang="en-US" sz="4000" dirty="0"/>
          </a:p>
        </p:txBody>
      </p:sp>
      <p:pic>
        <p:nvPicPr>
          <p:cNvPr id="5" name="Image 2" descr="preencoded.png"/>
          <p:cNvPicPr>
            <a:picLocks noChangeAspect="1"/>
          </p:cNvPicPr>
          <p:nvPr/>
        </p:nvPicPr>
        <p:blipFill>
          <a:blip r:embed="rId3"/>
          <a:stretch>
            <a:fillRect/>
          </a:stretch>
        </p:blipFill>
        <p:spPr>
          <a:xfrm>
            <a:off x="6160085" y="1882615"/>
            <a:ext cx="976670" cy="1562814"/>
          </a:xfrm>
          <a:prstGeom prst="rect">
            <a:avLst/>
          </a:prstGeom>
        </p:spPr>
      </p:pic>
      <p:sp>
        <p:nvSpPr>
          <p:cNvPr id="6" name="Text 1"/>
          <p:cNvSpPr/>
          <p:nvPr/>
        </p:nvSpPr>
        <p:spPr>
          <a:xfrm>
            <a:off x="7439739" y="2084250"/>
            <a:ext cx="2441853" cy="305157"/>
          </a:xfrm>
          <a:prstGeom prst="rect">
            <a:avLst/>
          </a:prstGeom>
          <a:noFill/>
          <a:ln/>
        </p:spPr>
        <p:txBody>
          <a:bodyPr wrap="none" lIns="0" tIns="0" rIns="0" bIns="0" rtlCol="0" anchor="t"/>
          <a:lstStyle/>
          <a:p>
            <a:pPr marL="0" indent="0" algn="l">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Thiết bị hư hỏng</a:t>
            </a:r>
            <a:endParaRPr lang="en-US" sz="1900" dirty="0"/>
          </a:p>
        </p:txBody>
      </p:sp>
      <p:sp>
        <p:nvSpPr>
          <p:cNvPr id="7" name="Text 2"/>
          <p:cNvSpPr/>
          <p:nvPr/>
        </p:nvSpPr>
        <p:spPr>
          <a:xfrm>
            <a:off x="7439739" y="2506565"/>
            <a:ext cx="6507004" cy="312539"/>
          </a:xfrm>
          <a:prstGeom prst="rect">
            <a:avLst/>
          </a:prstGeom>
          <a:noFill/>
          <a:ln/>
        </p:spPr>
        <p:txBody>
          <a:bodyPr wrap="none" lIns="0" tIns="0" rIns="0" bIns="0" rtlCol="0" anchor="t"/>
          <a:lstStyle/>
          <a:p>
            <a:pPr marL="0" indent="0" algn="l">
              <a:lnSpc>
                <a:spcPts val="2450"/>
              </a:lnSpc>
              <a:buNone/>
            </a:pPr>
            <a:r>
              <a:rPr lang="en-US" kern="0" spc="-31" dirty="0">
                <a:solidFill>
                  <a:srgbClr val="2B4150"/>
                </a:solidFill>
                <a:latin typeface="PT Serif" pitchFamily="34" charset="0"/>
                <a:ea typeface="PT Serif" pitchFamily="34" charset="-122"/>
                <a:cs typeface="PT Serif" pitchFamily="34" charset="-120"/>
              </a:rPr>
              <a:t>Rò rỉ hóa chất, áp suất cao do thiếu bảo trì.</a:t>
            </a:r>
            <a:endParaRPr lang="en-US" dirty="0"/>
          </a:p>
        </p:txBody>
      </p:sp>
      <p:pic>
        <p:nvPicPr>
          <p:cNvPr id="8" name="Image 3" descr="preencoded.png"/>
          <p:cNvPicPr>
            <a:picLocks noChangeAspect="1"/>
          </p:cNvPicPr>
          <p:nvPr/>
        </p:nvPicPr>
        <p:blipFill>
          <a:blip r:embed="rId4"/>
          <a:stretch>
            <a:fillRect/>
          </a:stretch>
        </p:blipFill>
        <p:spPr>
          <a:xfrm>
            <a:off x="6170057" y="3296721"/>
            <a:ext cx="976670" cy="1562814"/>
          </a:xfrm>
          <a:prstGeom prst="rect">
            <a:avLst/>
          </a:prstGeom>
        </p:spPr>
      </p:pic>
      <p:sp>
        <p:nvSpPr>
          <p:cNvPr id="9" name="Text 3"/>
          <p:cNvSpPr/>
          <p:nvPr/>
        </p:nvSpPr>
        <p:spPr>
          <a:xfrm>
            <a:off x="7439739" y="3502157"/>
            <a:ext cx="2441853" cy="305157"/>
          </a:xfrm>
          <a:prstGeom prst="rect">
            <a:avLst/>
          </a:prstGeom>
          <a:noFill/>
          <a:ln/>
        </p:spPr>
        <p:txBody>
          <a:bodyPr wrap="none" lIns="0" tIns="0" rIns="0" bIns="0" rtlCol="0" anchor="t"/>
          <a:lstStyle/>
          <a:p>
            <a:pPr marL="0" indent="0" algn="l">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Ngộ độc hóa chất</a:t>
            </a:r>
            <a:endParaRPr lang="en-US" sz="1900" dirty="0"/>
          </a:p>
        </p:txBody>
      </p:sp>
      <p:sp>
        <p:nvSpPr>
          <p:cNvPr id="10" name="Text 4"/>
          <p:cNvSpPr/>
          <p:nvPr/>
        </p:nvSpPr>
        <p:spPr>
          <a:xfrm>
            <a:off x="7439739" y="3924472"/>
            <a:ext cx="6507004" cy="312539"/>
          </a:xfrm>
          <a:prstGeom prst="rect">
            <a:avLst/>
          </a:prstGeom>
          <a:noFill/>
          <a:ln/>
        </p:spPr>
        <p:txBody>
          <a:bodyPr wrap="none" lIns="0" tIns="0" rIns="0" bIns="0" rtlCol="0" anchor="t"/>
          <a:lstStyle/>
          <a:p>
            <a:pPr marL="0" indent="0" algn="l">
              <a:lnSpc>
                <a:spcPts val="2450"/>
              </a:lnSpc>
              <a:buNone/>
            </a:pPr>
            <a:r>
              <a:rPr lang="en-US" kern="0" spc="-31" dirty="0">
                <a:solidFill>
                  <a:srgbClr val="2B4150"/>
                </a:solidFill>
                <a:latin typeface="PT Serif" pitchFamily="34" charset="0"/>
                <a:ea typeface="PT Serif" pitchFamily="34" charset="-122"/>
                <a:cs typeface="PT Serif" pitchFamily="34" charset="-120"/>
              </a:rPr>
              <a:t>Do không tuân thủ an toàn, thiếu bảo hộ.</a:t>
            </a:r>
            <a:endParaRPr lang="en-US" dirty="0"/>
          </a:p>
        </p:txBody>
      </p:sp>
      <p:pic>
        <p:nvPicPr>
          <p:cNvPr id="11" name="Image 4" descr="preencoded.png"/>
          <p:cNvPicPr>
            <a:picLocks noChangeAspect="1"/>
          </p:cNvPicPr>
          <p:nvPr/>
        </p:nvPicPr>
        <p:blipFill>
          <a:blip r:embed="rId5"/>
          <a:stretch>
            <a:fillRect/>
          </a:stretch>
        </p:blipFill>
        <p:spPr>
          <a:xfrm>
            <a:off x="6170057" y="4715232"/>
            <a:ext cx="976670" cy="1562814"/>
          </a:xfrm>
          <a:prstGeom prst="rect">
            <a:avLst/>
          </a:prstGeom>
        </p:spPr>
      </p:pic>
      <p:sp>
        <p:nvSpPr>
          <p:cNvPr id="12" name="Text 5"/>
          <p:cNvSpPr/>
          <p:nvPr/>
        </p:nvSpPr>
        <p:spPr>
          <a:xfrm>
            <a:off x="7439739" y="5076333"/>
            <a:ext cx="2441853" cy="305157"/>
          </a:xfrm>
          <a:prstGeom prst="rect">
            <a:avLst/>
          </a:prstGeom>
          <a:noFill/>
          <a:ln/>
        </p:spPr>
        <p:txBody>
          <a:bodyPr wrap="none" lIns="0" tIns="0" rIns="0" bIns="0" rtlCol="0" anchor="t"/>
          <a:lstStyle/>
          <a:p>
            <a:pPr marL="0" indent="0" algn="l">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Chấn thương vật lý</a:t>
            </a:r>
            <a:endParaRPr lang="en-US" sz="1900" dirty="0"/>
          </a:p>
        </p:txBody>
      </p:sp>
      <p:sp>
        <p:nvSpPr>
          <p:cNvPr id="13" name="Text 6"/>
          <p:cNvSpPr/>
          <p:nvPr/>
        </p:nvSpPr>
        <p:spPr>
          <a:xfrm>
            <a:off x="7439739" y="5498647"/>
            <a:ext cx="6507004" cy="312539"/>
          </a:xfrm>
          <a:prstGeom prst="rect">
            <a:avLst/>
          </a:prstGeom>
          <a:noFill/>
          <a:ln/>
        </p:spPr>
        <p:txBody>
          <a:bodyPr wrap="none" lIns="0" tIns="0" rIns="0" bIns="0" rtlCol="0" anchor="t"/>
          <a:lstStyle/>
          <a:p>
            <a:pPr marL="0" indent="0" algn="l">
              <a:lnSpc>
                <a:spcPts val="2450"/>
              </a:lnSpc>
              <a:buNone/>
            </a:pPr>
            <a:r>
              <a:rPr lang="en-US" kern="0" spc="-31" dirty="0">
                <a:solidFill>
                  <a:srgbClr val="2B4150"/>
                </a:solidFill>
                <a:latin typeface="PT Serif" pitchFamily="34" charset="0"/>
                <a:ea typeface="PT Serif" pitchFamily="34" charset="-122"/>
                <a:cs typeface="PT Serif" pitchFamily="34" charset="-120"/>
              </a:rPr>
              <a:t>Trượt ngã, va chạm, mắc kẹt do không tuân thủ quy tắc.</a:t>
            </a:r>
            <a:endParaRPr lang="en-US" dirty="0"/>
          </a:p>
        </p:txBody>
      </p:sp>
      <p:pic>
        <p:nvPicPr>
          <p:cNvPr id="14" name="Image 5" descr="preencoded.png"/>
          <p:cNvPicPr>
            <a:picLocks noChangeAspect="1"/>
          </p:cNvPicPr>
          <p:nvPr/>
        </p:nvPicPr>
        <p:blipFill>
          <a:blip r:embed="rId6"/>
          <a:stretch>
            <a:fillRect/>
          </a:stretch>
        </p:blipFill>
        <p:spPr>
          <a:xfrm>
            <a:off x="6170057" y="6129338"/>
            <a:ext cx="976670" cy="1562814"/>
          </a:xfrm>
          <a:prstGeom prst="rect">
            <a:avLst/>
          </a:prstGeom>
        </p:spPr>
      </p:pic>
      <p:sp>
        <p:nvSpPr>
          <p:cNvPr id="15" name="Text 7"/>
          <p:cNvSpPr/>
          <p:nvPr/>
        </p:nvSpPr>
        <p:spPr>
          <a:xfrm>
            <a:off x="7439739" y="6591288"/>
            <a:ext cx="2441853" cy="305157"/>
          </a:xfrm>
          <a:prstGeom prst="rect">
            <a:avLst/>
          </a:prstGeom>
          <a:noFill/>
          <a:ln/>
        </p:spPr>
        <p:txBody>
          <a:bodyPr wrap="none" lIns="0" tIns="0" rIns="0" bIns="0" rtlCol="0" anchor="t"/>
          <a:lstStyle/>
          <a:p>
            <a:pPr marL="0" indent="0" algn="l">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Sự cố điện</a:t>
            </a:r>
            <a:endParaRPr lang="en-US" sz="1900" dirty="0"/>
          </a:p>
        </p:txBody>
      </p:sp>
      <p:sp>
        <p:nvSpPr>
          <p:cNvPr id="16" name="Text 8"/>
          <p:cNvSpPr/>
          <p:nvPr/>
        </p:nvSpPr>
        <p:spPr>
          <a:xfrm>
            <a:off x="7439739" y="7013603"/>
            <a:ext cx="6507004" cy="312539"/>
          </a:xfrm>
          <a:prstGeom prst="rect">
            <a:avLst/>
          </a:prstGeom>
          <a:noFill/>
          <a:ln/>
        </p:spPr>
        <p:txBody>
          <a:bodyPr wrap="none" lIns="0" tIns="0" rIns="0" bIns="0" rtlCol="0" anchor="t"/>
          <a:lstStyle/>
          <a:p>
            <a:pPr marL="0" indent="0" algn="l">
              <a:lnSpc>
                <a:spcPts val="2450"/>
              </a:lnSpc>
              <a:buNone/>
            </a:pPr>
            <a:r>
              <a:rPr lang="en-US" kern="0" spc="-31" dirty="0">
                <a:solidFill>
                  <a:srgbClr val="2B4150"/>
                </a:solidFill>
                <a:latin typeface="PT Serif" pitchFamily="34" charset="0"/>
                <a:ea typeface="PT Serif" pitchFamily="34" charset="-122"/>
                <a:cs typeface="PT Serif" pitchFamily="34" charset="-120"/>
              </a:rPr>
              <a:t>Điện giật, cháy nổ do lắp đặt sai, thiếu bảo trì.</a:t>
            </a:r>
            <a:endParaRPr lang="en-US" dirty="0"/>
          </a:p>
        </p:txBody>
      </p:sp>
      <p:pic>
        <p:nvPicPr>
          <p:cNvPr id="1026" name="Picture 2">
            <a:extLst>
              <a:ext uri="{FF2B5EF4-FFF2-40B4-BE49-F238E27FC236}">
                <a16:creationId xmlns:a16="http://schemas.microsoft.com/office/drawing/2014/main" id="{6C8437A0-5FE3-5FFB-BB40-9FC81A049E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7436" y="2882006"/>
            <a:ext cx="4503865" cy="336903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D24941F5-B030-6699-E4EA-1FE916827CE0}"/>
              </a:ext>
            </a:extLst>
          </p:cNvPr>
          <p:cNvPicPr>
            <a:picLocks noChangeAspect="1"/>
          </p:cNvPicPr>
          <p:nvPr/>
        </p:nvPicPr>
        <p:blipFill>
          <a:blip r:embed="rId8"/>
          <a:stretch>
            <a:fillRect/>
          </a:stretch>
        </p:blipFill>
        <p:spPr>
          <a:xfrm>
            <a:off x="12106319" y="7461116"/>
            <a:ext cx="2351424" cy="7281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02415" y="702381"/>
            <a:ext cx="3402330" cy="425291"/>
          </a:xfrm>
          <a:prstGeom prst="rect">
            <a:avLst/>
          </a:prstGeom>
          <a:noFill/>
          <a:ln/>
        </p:spPr>
        <p:txBody>
          <a:bodyPr wrap="none" lIns="0" tIns="0" rIns="0" bIns="0" rtlCol="0" anchor="t"/>
          <a:lstStyle/>
          <a:p>
            <a:pPr marL="0" indent="0">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I. Giới thiệu</a:t>
            </a:r>
            <a:endParaRPr lang="en-US" sz="2650" dirty="0"/>
          </a:p>
        </p:txBody>
      </p:sp>
      <p:pic>
        <p:nvPicPr>
          <p:cNvPr id="4" name="Image 1" descr="preencoded.png"/>
          <p:cNvPicPr>
            <a:picLocks noChangeAspect="1"/>
          </p:cNvPicPr>
          <p:nvPr/>
        </p:nvPicPr>
        <p:blipFill>
          <a:blip r:embed="rId4"/>
          <a:stretch>
            <a:fillRect/>
          </a:stretch>
        </p:blipFill>
        <p:spPr>
          <a:xfrm>
            <a:off x="793790" y="1985723"/>
            <a:ext cx="1134070" cy="5541495"/>
          </a:xfrm>
          <a:prstGeom prst="rect">
            <a:avLst/>
          </a:prstGeom>
        </p:spPr>
      </p:pic>
      <p:sp>
        <p:nvSpPr>
          <p:cNvPr id="5" name="Text 1"/>
          <p:cNvSpPr/>
          <p:nvPr/>
        </p:nvSpPr>
        <p:spPr>
          <a:xfrm>
            <a:off x="2268022" y="2212538"/>
            <a:ext cx="6082189" cy="708660"/>
          </a:xfrm>
          <a:prstGeom prst="rect">
            <a:avLst/>
          </a:prstGeom>
          <a:noFill/>
          <a:ln/>
        </p:spPr>
        <p:txBody>
          <a:bodyPr wrap="squar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Tổng quan về tầm quan trọng của an toàn lao động</a:t>
            </a:r>
            <a:endParaRPr lang="en-US" sz="2200" dirty="0"/>
          </a:p>
        </p:txBody>
      </p:sp>
      <p:sp>
        <p:nvSpPr>
          <p:cNvPr id="6" name="Text 2"/>
          <p:cNvSpPr/>
          <p:nvPr/>
        </p:nvSpPr>
        <p:spPr>
          <a:xfrm>
            <a:off x="2268022" y="3057287"/>
            <a:ext cx="60821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3"/>
          <p:cNvSpPr/>
          <p:nvPr/>
        </p:nvSpPr>
        <p:spPr>
          <a:xfrm>
            <a:off x="2268022" y="3531114"/>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An toàn lao động</a:t>
            </a:r>
            <a:r>
              <a:rPr lang="en-US" sz="1750" kern="0" spc="-36" dirty="0">
                <a:solidFill>
                  <a:srgbClr val="2B4150"/>
                </a:solidFill>
                <a:latin typeface="PT Serif" pitchFamily="34" charset="0"/>
                <a:ea typeface="PT Serif" pitchFamily="34" charset="-122"/>
                <a:cs typeface="PT Serif" pitchFamily="34" charset="-120"/>
              </a:rPr>
              <a:t> bảo vệ sức khỏe công nhân, giảm chi phí tai nạn và bồi thường.</a:t>
            </a:r>
            <a:endParaRPr lang="en-US" sz="1750" dirty="0"/>
          </a:p>
        </p:txBody>
      </p:sp>
      <p:sp>
        <p:nvSpPr>
          <p:cNvPr id="8" name="Text 4"/>
          <p:cNvSpPr/>
          <p:nvPr/>
        </p:nvSpPr>
        <p:spPr>
          <a:xfrm>
            <a:off x="2268022" y="4523873"/>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Môi trường an toàn</a:t>
            </a:r>
            <a:r>
              <a:rPr lang="en-US" sz="1750" kern="0" spc="-36" dirty="0">
                <a:solidFill>
                  <a:srgbClr val="2B4150"/>
                </a:solidFill>
                <a:latin typeface="PT Serif" pitchFamily="34" charset="0"/>
                <a:ea typeface="PT Serif" pitchFamily="34" charset="-122"/>
                <a:cs typeface="PT Serif" pitchFamily="34" charset="-120"/>
              </a:rPr>
              <a:t> nâng cao hiệu suất làm việc và chất lượng sản xuất.</a:t>
            </a:r>
            <a:endParaRPr lang="en-US" sz="1750" dirty="0"/>
          </a:p>
        </p:txBody>
      </p:sp>
      <p:sp>
        <p:nvSpPr>
          <p:cNvPr id="9" name="Text 5"/>
          <p:cNvSpPr/>
          <p:nvPr/>
        </p:nvSpPr>
        <p:spPr>
          <a:xfrm>
            <a:off x="2268022" y="5455557"/>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Tuân thủ an toàn</a:t>
            </a:r>
            <a:r>
              <a:rPr lang="en-US" sz="1750" kern="0" spc="-36" dirty="0">
                <a:solidFill>
                  <a:srgbClr val="2B4150"/>
                </a:solidFill>
                <a:latin typeface="PT Serif" pitchFamily="34" charset="0"/>
                <a:ea typeface="PT Serif" pitchFamily="34" charset="-122"/>
                <a:cs typeface="PT Serif" pitchFamily="34" charset="-120"/>
              </a:rPr>
              <a:t> giúp xây dựng hình ảnh uy tín, tránh ảnh hưởng đến doanh thu.</a:t>
            </a:r>
            <a:endParaRPr lang="en-US" sz="1750" dirty="0"/>
          </a:p>
        </p:txBody>
      </p:sp>
      <p:sp>
        <p:nvSpPr>
          <p:cNvPr id="10" name="Text 6"/>
          <p:cNvSpPr/>
          <p:nvPr/>
        </p:nvSpPr>
        <p:spPr>
          <a:xfrm>
            <a:off x="2268022" y="6473997"/>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công nhân</a:t>
            </a:r>
            <a:r>
              <a:rPr lang="en-US" sz="1750" kern="0" spc="-36" dirty="0">
                <a:solidFill>
                  <a:srgbClr val="2B4150"/>
                </a:solidFill>
                <a:latin typeface="PT Serif" pitchFamily="34" charset="0"/>
                <a:ea typeface="PT Serif" pitchFamily="34" charset="-122"/>
                <a:cs typeface="PT Serif" pitchFamily="34" charset="-120"/>
              </a:rPr>
              <a:t>, cung cấp thiết bị bảo hộ và bảo trì máy móc là cần thiết cho phát triển bền vững.</a:t>
            </a:r>
            <a:endParaRPr lang="en-US" sz="1750" dirty="0"/>
          </a:p>
        </p:txBody>
      </p:sp>
      <p:sp>
        <p:nvSpPr>
          <p:cNvPr id="11" name="Rectangle 10">
            <a:extLst>
              <a:ext uri="{FF2B5EF4-FFF2-40B4-BE49-F238E27FC236}">
                <a16:creationId xmlns:a16="http://schemas.microsoft.com/office/drawing/2014/main" id="{FAE41892-6738-FC0A-8E92-1849A826FF68}"/>
              </a:ext>
            </a:extLst>
          </p:cNvPr>
          <p:cNvSpPr/>
          <p:nvPr/>
        </p:nvSpPr>
        <p:spPr>
          <a:xfrm>
            <a:off x="944545" y="3238738"/>
            <a:ext cx="763675" cy="29108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813679" y="677532"/>
            <a:ext cx="1066919" cy="7055287"/>
          </a:xfrm>
          <a:prstGeom prst="rect">
            <a:avLst/>
          </a:prstGeom>
        </p:spPr>
      </p:pic>
      <p:sp>
        <p:nvSpPr>
          <p:cNvPr id="3" name="Text 0"/>
          <p:cNvSpPr/>
          <p:nvPr/>
        </p:nvSpPr>
        <p:spPr>
          <a:xfrm>
            <a:off x="6294596" y="800457"/>
            <a:ext cx="3428167" cy="333375"/>
          </a:xfrm>
          <a:prstGeom prst="rect">
            <a:avLst/>
          </a:prstGeom>
          <a:noFill/>
          <a:ln/>
        </p:spPr>
        <p:txBody>
          <a:bodyPr wrap="none" lIns="0" tIns="0" rIns="0" bIns="0" rtlCol="0" anchor="t"/>
          <a:lstStyle/>
          <a:p>
            <a:pPr marL="0" indent="0" algn="ctr">
              <a:lnSpc>
                <a:spcPts val="2600"/>
              </a:lnSpc>
              <a:buNone/>
            </a:pPr>
            <a:r>
              <a:rPr lang="en-US" sz="2800" b="1" kern="0" spc="-63" dirty="0">
                <a:solidFill>
                  <a:srgbClr val="2B4150"/>
                </a:solidFill>
                <a:latin typeface="Montserrat Medium" panose="00000600000000000000" pitchFamily="2" charset="0"/>
                <a:ea typeface="MuseoModerno Bold" pitchFamily="34" charset="-122"/>
                <a:cs typeface="MuseoModerno Bold" pitchFamily="34" charset="-120"/>
              </a:rPr>
              <a:t>B. Các giao thức và quy định</a:t>
            </a:r>
            <a:endParaRPr lang="en-US" sz="2800" dirty="0"/>
          </a:p>
        </p:txBody>
      </p:sp>
      <p:pic>
        <p:nvPicPr>
          <p:cNvPr id="4" name="Image 1" descr="preencoded.png"/>
          <p:cNvPicPr>
            <a:picLocks noChangeAspect="1"/>
          </p:cNvPicPr>
          <p:nvPr/>
        </p:nvPicPr>
        <p:blipFill>
          <a:blip r:embed="rId4"/>
          <a:stretch>
            <a:fillRect/>
          </a:stretch>
        </p:blipFill>
        <p:spPr>
          <a:xfrm>
            <a:off x="5175290" y="1373862"/>
            <a:ext cx="5666661" cy="3340418"/>
          </a:xfrm>
          <a:prstGeom prst="rect">
            <a:avLst/>
          </a:prstGeom>
        </p:spPr>
      </p:pic>
      <p:sp>
        <p:nvSpPr>
          <p:cNvPr id="6" name="Text 2"/>
          <p:cNvSpPr/>
          <p:nvPr/>
        </p:nvSpPr>
        <p:spPr>
          <a:xfrm>
            <a:off x="3847803" y="5191720"/>
            <a:ext cx="9868198" cy="341352"/>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Đào tạo bài bản</a:t>
            </a:r>
            <a:r>
              <a:rPr lang="en-US" sz="1650" kern="0" spc="-34" dirty="0">
                <a:solidFill>
                  <a:srgbClr val="2B4150"/>
                </a:solidFill>
                <a:latin typeface="PT Serif" pitchFamily="34" charset="0"/>
                <a:ea typeface="PT Serif" pitchFamily="34" charset="-122"/>
                <a:cs typeface="PT Serif" pitchFamily="34" charset="-120"/>
              </a:rPr>
              <a:t> về cách sử dụng thiết bị và nhận diện rủi ro là cần thiết.</a:t>
            </a:r>
            <a:endParaRPr lang="en-US" sz="1650" dirty="0"/>
          </a:p>
        </p:txBody>
      </p:sp>
      <p:sp>
        <p:nvSpPr>
          <p:cNvPr id="7" name="Text 3"/>
          <p:cNvSpPr/>
          <p:nvPr/>
        </p:nvSpPr>
        <p:spPr>
          <a:xfrm>
            <a:off x="3847803" y="5607724"/>
            <a:ext cx="9868198" cy="341352"/>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Trang bị bảo hộ cá nhân</a:t>
            </a:r>
            <a:r>
              <a:rPr lang="en-US" sz="1650" kern="0" spc="-34" dirty="0">
                <a:solidFill>
                  <a:srgbClr val="2B4150"/>
                </a:solidFill>
                <a:latin typeface="PT Serif" pitchFamily="34" charset="0"/>
                <a:ea typeface="PT Serif" pitchFamily="34" charset="-122"/>
                <a:cs typeface="PT Serif" pitchFamily="34" charset="-120"/>
              </a:rPr>
              <a:t> (mũ bảo hiểm, găng tay, kính bảo hộ) phải được thực hiện nghiêm ngặt.</a:t>
            </a:r>
            <a:endParaRPr lang="en-US" sz="1650" dirty="0"/>
          </a:p>
        </p:txBody>
      </p:sp>
      <p:sp>
        <p:nvSpPr>
          <p:cNvPr id="8" name="Text 4"/>
          <p:cNvSpPr/>
          <p:nvPr/>
        </p:nvSpPr>
        <p:spPr>
          <a:xfrm>
            <a:off x="3847803" y="6023729"/>
            <a:ext cx="9868198" cy="341352"/>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Kiểm tra định kỳ máy móc</a:t>
            </a:r>
            <a:r>
              <a:rPr lang="en-US" sz="1650" kern="0" spc="-34" dirty="0">
                <a:solidFill>
                  <a:srgbClr val="2B4150"/>
                </a:solidFill>
                <a:latin typeface="PT Serif" pitchFamily="34" charset="0"/>
                <a:ea typeface="PT Serif" pitchFamily="34" charset="-122"/>
                <a:cs typeface="PT Serif" pitchFamily="34" charset="-120"/>
              </a:rPr>
              <a:t> giúp phát hiện hỏng hóc và giảm nguy cơ tai nạn.</a:t>
            </a:r>
            <a:endParaRPr lang="en-US" sz="1650" dirty="0"/>
          </a:p>
        </p:txBody>
      </p:sp>
      <p:sp>
        <p:nvSpPr>
          <p:cNvPr id="9" name="Text 5"/>
          <p:cNvSpPr/>
          <p:nvPr/>
        </p:nvSpPr>
        <p:spPr>
          <a:xfrm>
            <a:off x="3847803" y="6439733"/>
            <a:ext cx="9868198" cy="341352"/>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Xử lý hóa chất an toàn</a:t>
            </a:r>
            <a:r>
              <a:rPr lang="en-US" sz="1650" kern="0" spc="-34" dirty="0">
                <a:solidFill>
                  <a:srgbClr val="2B4150"/>
                </a:solidFill>
                <a:latin typeface="PT Serif" pitchFamily="34" charset="0"/>
                <a:ea typeface="PT Serif" pitchFamily="34" charset="-122"/>
                <a:cs typeface="PT Serif" pitchFamily="34" charset="-120"/>
              </a:rPr>
              <a:t> theo quy trình để tránh ngộ độc hoặc phản ứng nguy hiểm.</a:t>
            </a:r>
            <a:endParaRPr lang="en-US" sz="1650" dirty="0"/>
          </a:p>
        </p:txBody>
      </p:sp>
      <p:sp>
        <p:nvSpPr>
          <p:cNvPr id="10" name="Text 6"/>
          <p:cNvSpPr/>
          <p:nvPr/>
        </p:nvSpPr>
        <p:spPr>
          <a:xfrm>
            <a:off x="3847803" y="6855738"/>
            <a:ext cx="9868198" cy="341352"/>
          </a:xfrm>
          <a:prstGeom prst="rect">
            <a:avLst/>
          </a:prstGeom>
          <a:noFill/>
          <a:ln/>
        </p:spPr>
        <p:txBody>
          <a:bodyPr wrap="none" lIns="0" tIns="0" rIns="0" bIns="0" rtlCol="0" anchor="t"/>
          <a:lstStyle/>
          <a:p>
            <a:pPr marL="342900" indent="-342900" algn="l">
              <a:lnSpc>
                <a:spcPts val="2650"/>
              </a:lnSpc>
              <a:buSzPct val="100000"/>
              <a:buChar char="•"/>
            </a:pPr>
            <a:r>
              <a:rPr lang="en-US" sz="1650" b="1" kern="0" spc="-34" dirty="0">
                <a:solidFill>
                  <a:srgbClr val="2B4150"/>
                </a:solidFill>
                <a:latin typeface="PT Serif" pitchFamily="34" charset="0"/>
                <a:ea typeface="PT Serif" pitchFamily="34" charset="-122"/>
                <a:cs typeface="PT Serif" pitchFamily="34" charset="-120"/>
              </a:rPr>
              <a:t>Quy trình phản ứng khẩn cấp</a:t>
            </a:r>
            <a:r>
              <a:rPr lang="en-US" sz="1650" kern="0" spc="-34" dirty="0">
                <a:solidFill>
                  <a:srgbClr val="2B4150"/>
                </a:solidFill>
                <a:latin typeface="PT Serif" pitchFamily="34" charset="0"/>
                <a:ea typeface="PT Serif" pitchFamily="34" charset="-122"/>
                <a:cs typeface="PT Serif" pitchFamily="34" charset="-120"/>
              </a:rPr>
              <a:t> cần được thiết lập để xử lý sự cố hiệu quả.</a:t>
            </a:r>
            <a:endParaRPr lang="en-US" sz="1650" dirty="0"/>
          </a:p>
        </p:txBody>
      </p:sp>
      <p:sp>
        <p:nvSpPr>
          <p:cNvPr id="11" name="Rectangle 10">
            <a:extLst>
              <a:ext uri="{FF2B5EF4-FFF2-40B4-BE49-F238E27FC236}">
                <a16:creationId xmlns:a16="http://schemas.microsoft.com/office/drawing/2014/main" id="{91D01826-96A6-AB86-2572-A914800FEE57}"/>
              </a:ext>
            </a:extLst>
          </p:cNvPr>
          <p:cNvSpPr/>
          <p:nvPr/>
        </p:nvSpPr>
        <p:spPr>
          <a:xfrm>
            <a:off x="2011464" y="3329173"/>
            <a:ext cx="763675" cy="29108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84023EA-F1AB-D0B7-AC75-2AC508841B90}"/>
              </a:ext>
            </a:extLst>
          </p:cNvPr>
          <p:cNvPicPr>
            <a:picLocks noChangeAspect="1"/>
          </p:cNvPicPr>
          <p:nvPr/>
        </p:nvPicPr>
        <p:blipFill>
          <a:blip r:embed="rId5"/>
          <a:stretch>
            <a:fillRect/>
          </a:stretch>
        </p:blipFill>
        <p:spPr>
          <a:xfrm>
            <a:off x="12106319" y="7461116"/>
            <a:ext cx="2351424" cy="7281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2259925" y="677347"/>
            <a:ext cx="4624149" cy="425291"/>
          </a:xfrm>
          <a:prstGeom prst="rect">
            <a:avLst/>
          </a:prstGeom>
          <a:noFill/>
          <a:ln/>
        </p:spPr>
        <p:txBody>
          <a:bodyPr wrap="none" lIns="0" tIns="0" rIns="0" bIns="0" rtlCol="0" anchor="t"/>
          <a:lstStyle/>
          <a:p>
            <a:pPr marL="0" indent="0" algn="ctr">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II. Thành Phần Và Chức Năng</a:t>
            </a:r>
            <a:endParaRPr lang="en-US" sz="2650" dirty="0"/>
          </a:p>
        </p:txBody>
      </p:sp>
      <p:sp>
        <p:nvSpPr>
          <p:cNvPr id="4" name="Shape 1"/>
          <p:cNvSpPr/>
          <p:nvPr/>
        </p:nvSpPr>
        <p:spPr>
          <a:xfrm>
            <a:off x="891897" y="1357789"/>
            <a:ext cx="30480" cy="6194346"/>
          </a:xfrm>
          <a:prstGeom prst="roundRect">
            <a:avLst>
              <a:gd name="adj" fmla="val 312558"/>
            </a:avLst>
          </a:prstGeom>
          <a:solidFill>
            <a:srgbClr val="B9D0DE"/>
          </a:solidFill>
          <a:ln/>
        </p:spPr>
      </p:sp>
      <p:sp>
        <p:nvSpPr>
          <p:cNvPr id="5" name="Shape 2"/>
          <p:cNvSpPr/>
          <p:nvPr/>
        </p:nvSpPr>
        <p:spPr>
          <a:xfrm>
            <a:off x="1075075" y="1796058"/>
            <a:ext cx="793790" cy="30480"/>
          </a:xfrm>
          <a:prstGeom prst="roundRect">
            <a:avLst>
              <a:gd name="adj" fmla="val 312558"/>
            </a:avLst>
          </a:prstGeom>
          <a:solidFill>
            <a:srgbClr val="2B678C"/>
          </a:solidFill>
          <a:ln/>
        </p:spPr>
      </p:sp>
      <p:sp>
        <p:nvSpPr>
          <p:cNvPr id="6" name="Shape 3"/>
          <p:cNvSpPr/>
          <p:nvPr/>
        </p:nvSpPr>
        <p:spPr>
          <a:xfrm>
            <a:off x="708720" y="1612940"/>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1584603"/>
            <a:ext cx="3791664"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Các thành phần khác nhau</a:t>
            </a:r>
            <a:endParaRPr lang="en-US" sz="2200" dirty="0"/>
          </a:p>
        </p:txBody>
      </p:sp>
      <p:sp>
        <p:nvSpPr>
          <p:cNvPr id="8" name="Text 5"/>
          <p:cNvSpPr/>
          <p:nvPr/>
        </p:nvSpPr>
        <p:spPr>
          <a:xfrm>
            <a:off x="2154674" y="2075021"/>
            <a:ext cx="61955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4" y="2316471"/>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bơm</a:t>
            </a:r>
            <a:r>
              <a:rPr lang="en-US" sz="1750" kern="0" spc="-36" dirty="0">
                <a:solidFill>
                  <a:srgbClr val="2B4150"/>
                </a:solidFill>
                <a:latin typeface="PT Serif" pitchFamily="34" charset="0"/>
                <a:ea typeface="PT Serif" pitchFamily="34" charset="-122"/>
                <a:cs typeface="PT Serif" pitchFamily="34" charset="-120"/>
              </a:rPr>
              <a:t>: Hút nước biển và tạo áp lực để đưa nước qua các giai đoạn lọc.</a:t>
            </a:r>
            <a:endParaRPr lang="en-US" sz="1750" dirty="0"/>
          </a:p>
        </p:txBody>
      </p:sp>
      <p:sp>
        <p:nvSpPr>
          <p:cNvPr id="10" name="Text 7"/>
          <p:cNvSpPr/>
          <p:nvPr/>
        </p:nvSpPr>
        <p:spPr>
          <a:xfrm>
            <a:off x="2154674" y="3250103"/>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Bộ lọc thô</a:t>
            </a:r>
            <a:r>
              <a:rPr lang="en-US" sz="1750" kern="0" spc="-36" dirty="0">
                <a:solidFill>
                  <a:srgbClr val="2B4150"/>
                </a:solidFill>
                <a:latin typeface="PT Serif" pitchFamily="34" charset="0"/>
                <a:ea typeface="PT Serif" pitchFamily="34" charset="-122"/>
                <a:cs typeface="PT Serif" pitchFamily="34" charset="-120"/>
              </a:rPr>
              <a:t>: Loại bỏ tạp chất lớn như cát, rong rêu và vật liệu không hòa tan.</a:t>
            </a:r>
            <a:endParaRPr lang="en-US" sz="1750" dirty="0"/>
          </a:p>
        </p:txBody>
      </p:sp>
      <p:sp>
        <p:nvSpPr>
          <p:cNvPr id="11" name="Text 8"/>
          <p:cNvSpPr/>
          <p:nvPr/>
        </p:nvSpPr>
        <p:spPr>
          <a:xfrm>
            <a:off x="2154674" y="4255631"/>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màng lọc RO</a:t>
            </a:r>
            <a:r>
              <a:rPr lang="en-US" sz="1750" kern="0" spc="-36" dirty="0">
                <a:solidFill>
                  <a:srgbClr val="2B4150"/>
                </a:solidFill>
                <a:latin typeface="PT Serif" pitchFamily="34" charset="0"/>
                <a:ea typeface="PT Serif" pitchFamily="34" charset="-122"/>
                <a:cs typeface="PT Serif" pitchFamily="34" charset="-120"/>
              </a:rPr>
              <a:t>: Loại bỏ muối và các ion hòa tan, chuyển nước biển thành nước ngọt.</a:t>
            </a:r>
            <a:endParaRPr lang="en-US" sz="1750" dirty="0"/>
          </a:p>
        </p:txBody>
      </p:sp>
      <p:sp>
        <p:nvSpPr>
          <p:cNvPr id="12" name="Text 9"/>
          <p:cNvSpPr/>
          <p:nvPr/>
        </p:nvSpPr>
        <p:spPr>
          <a:xfrm>
            <a:off x="2154674" y="5189741"/>
            <a:ext cx="638070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Thiết bị điều chỉnh áp suất và van an toàn</a:t>
            </a:r>
            <a:r>
              <a:rPr lang="en-US" sz="1750" kern="0" spc="-36" dirty="0">
                <a:solidFill>
                  <a:srgbClr val="2B4150"/>
                </a:solidFill>
                <a:latin typeface="PT Serif" pitchFamily="34" charset="0"/>
                <a:ea typeface="PT Serif" pitchFamily="34" charset="-122"/>
                <a:cs typeface="PT Serif" pitchFamily="34" charset="-120"/>
              </a:rPr>
              <a:t>: Cung cấp áp suất cao cần thiết cho màng RO hoạt động hiệu quả.</a:t>
            </a:r>
            <a:endParaRPr lang="en-US" sz="1750" dirty="0"/>
          </a:p>
        </p:txBody>
      </p:sp>
      <p:sp>
        <p:nvSpPr>
          <p:cNvPr id="13" name="Text 10"/>
          <p:cNvSpPr/>
          <p:nvPr/>
        </p:nvSpPr>
        <p:spPr>
          <a:xfrm>
            <a:off x="2098709" y="6195269"/>
            <a:ext cx="6436667"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Cảm biến và thiết bị điều khiển tự động</a:t>
            </a:r>
            <a:r>
              <a:rPr lang="en-US" sz="1750" kern="0" spc="-36" dirty="0">
                <a:solidFill>
                  <a:srgbClr val="2B4150"/>
                </a:solidFill>
                <a:latin typeface="PT Serif" pitchFamily="34" charset="0"/>
                <a:ea typeface="PT Serif" pitchFamily="34" charset="-122"/>
                <a:cs typeface="PT Serif" pitchFamily="34" charset="-120"/>
              </a:rPr>
              <a:t>: Giám sát chất lượng nước và các thông số máy.</a:t>
            </a:r>
            <a:endParaRPr lang="en-US" sz="1750" dirty="0"/>
          </a:p>
        </p:txBody>
      </p:sp>
      <p:sp>
        <p:nvSpPr>
          <p:cNvPr id="14" name="Text 11"/>
          <p:cNvSpPr/>
          <p:nvPr/>
        </p:nvSpPr>
        <p:spPr>
          <a:xfrm>
            <a:off x="2154674" y="7071787"/>
            <a:ext cx="6527102"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Hệ thống chứa nước sau lọc</a:t>
            </a:r>
            <a:r>
              <a:rPr lang="en-US" sz="1750" kern="0" spc="-36" dirty="0">
                <a:solidFill>
                  <a:srgbClr val="2B4150"/>
                </a:solidFill>
                <a:latin typeface="PT Serif" pitchFamily="34" charset="0"/>
                <a:ea typeface="PT Serif" pitchFamily="34" charset="-122"/>
                <a:cs typeface="PT Serif" pitchFamily="34" charset="-120"/>
              </a:rPr>
              <a:t>: Lưu trữ và phân phối nước ngọt.</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065508" y="539710"/>
            <a:ext cx="6499384" cy="3836551"/>
          </a:xfrm>
          <a:prstGeom prst="rect">
            <a:avLst/>
          </a:prstGeom>
        </p:spPr>
      </p:pic>
      <p:sp>
        <p:nvSpPr>
          <p:cNvPr id="3" name="Shape 0"/>
          <p:cNvSpPr/>
          <p:nvPr/>
        </p:nvSpPr>
        <p:spPr>
          <a:xfrm>
            <a:off x="773668" y="4597003"/>
            <a:ext cx="22860" cy="3093958"/>
          </a:xfrm>
          <a:prstGeom prst="roundRect">
            <a:avLst>
              <a:gd name="adj" fmla="val 360644"/>
            </a:avLst>
          </a:prstGeom>
          <a:solidFill>
            <a:srgbClr val="B9D0DE"/>
          </a:solidFill>
          <a:ln/>
        </p:spPr>
      </p:sp>
      <p:sp>
        <p:nvSpPr>
          <p:cNvPr id="4" name="Shape 1"/>
          <p:cNvSpPr/>
          <p:nvPr/>
        </p:nvSpPr>
        <p:spPr>
          <a:xfrm>
            <a:off x="933986" y="4978003"/>
            <a:ext cx="686991" cy="22860"/>
          </a:xfrm>
          <a:prstGeom prst="roundRect">
            <a:avLst>
              <a:gd name="adj" fmla="val 360644"/>
            </a:avLst>
          </a:prstGeom>
          <a:solidFill>
            <a:srgbClr val="2B678C"/>
          </a:solidFill>
          <a:ln/>
        </p:spPr>
      </p:sp>
      <p:sp>
        <p:nvSpPr>
          <p:cNvPr id="5" name="Shape 2"/>
          <p:cNvSpPr/>
          <p:nvPr/>
        </p:nvSpPr>
        <p:spPr>
          <a:xfrm>
            <a:off x="613350" y="4817745"/>
            <a:ext cx="343495" cy="343495"/>
          </a:xfrm>
          <a:prstGeom prst="roundRect">
            <a:avLst>
              <a:gd name="adj" fmla="val 24001"/>
            </a:avLst>
          </a:prstGeom>
          <a:solidFill>
            <a:srgbClr val="124E73"/>
          </a:solidFill>
          <a:ln w="7620">
            <a:solidFill>
              <a:srgbClr val="2B678C"/>
            </a:solidFill>
            <a:prstDash val="solid"/>
          </a:ln>
        </p:spPr>
      </p:sp>
      <p:sp>
        <p:nvSpPr>
          <p:cNvPr id="6" name="Text 3"/>
          <p:cNvSpPr/>
          <p:nvPr/>
        </p:nvSpPr>
        <p:spPr>
          <a:xfrm>
            <a:off x="1864638" y="4793218"/>
            <a:ext cx="3999548" cy="306705"/>
          </a:xfrm>
          <a:prstGeom prst="rect">
            <a:avLst/>
          </a:prstGeom>
          <a:noFill/>
          <a:ln/>
        </p:spPr>
        <p:txBody>
          <a:bodyPr wrap="none" lIns="0" tIns="0" rIns="0" bIns="0" rtlCol="0" anchor="t"/>
          <a:lstStyle/>
          <a:p>
            <a:pPr marL="0" indent="0">
              <a:lnSpc>
                <a:spcPts val="2400"/>
              </a:lnSpc>
              <a:buNone/>
            </a:pPr>
            <a:r>
              <a:rPr lang="en-US" sz="1900" b="1" kern="0" spc="-58" dirty="0">
                <a:solidFill>
                  <a:srgbClr val="2B4150"/>
                </a:solidFill>
                <a:latin typeface="Montserrat Medium" panose="00000600000000000000" pitchFamily="2" charset="0"/>
                <a:ea typeface="MuseoModerno Bold" pitchFamily="34" charset="-122"/>
                <a:cs typeface="MuseoModerno Bold" pitchFamily="34" charset="-120"/>
              </a:rPr>
              <a:t>B. Cấu trúc và nguyên lý hoạt động </a:t>
            </a:r>
            <a:endParaRPr lang="en-US" sz="1900" dirty="0"/>
          </a:p>
        </p:txBody>
      </p:sp>
      <p:sp>
        <p:nvSpPr>
          <p:cNvPr id="7" name="Text 4"/>
          <p:cNvSpPr/>
          <p:nvPr/>
        </p:nvSpPr>
        <p:spPr>
          <a:xfrm>
            <a:off x="1864638" y="5217676"/>
            <a:ext cx="12078772" cy="314087"/>
          </a:xfrm>
          <a:prstGeom prst="rect">
            <a:avLst/>
          </a:prstGeom>
          <a:noFill/>
          <a:ln/>
        </p:spPr>
        <p:txBody>
          <a:bodyPr wrap="none" lIns="0" tIns="0" rIns="0" bIns="0" rtlCol="0" anchor="t"/>
          <a:lstStyle/>
          <a:p>
            <a:pPr marL="0" indent="0">
              <a:lnSpc>
                <a:spcPts val="2450"/>
              </a:lnSpc>
              <a:buNone/>
            </a:pPr>
            <a:endParaRPr lang="en-US" sz="1500" dirty="0"/>
          </a:p>
        </p:txBody>
      </p:sp>
      <p:sp>
        <p:nvSpPr>
          <p:cNvPr id="8" name="Text 5"/>
          <p:cNvSpPr/>
          <p:nvPr/>
        </p:nvSpPr>
        <p:spPr>
          <a:xfrm>
            <a:off x="1864638" y="5467945"/>
            <a:ext cx="12078772" cy="314087"/>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Bơm hút nước biển</a:t>
            </a:r>
            <a:r>
              <a:rPr lang="en-US" sz="1500" kern="0" spc="-31" dirty="0">
                <a:solidFill>
                  <a:srgbClr val="2B4150"/>
                </a:solidFill>
                <a:latin typeface="PT Serif" pitchFamily="34" charset="0"/>
                <a:ea typeface="PT Serif" pitchFamily="34" charset="-122"/>
                <a:cs typeface="PT Serif" pitchFamily="34" charset="-120"/>
              </a:rPr>
              <a:t>: Đưa nước vào máy với áp suất cao.</a:t>
            </a:r>
            <a:endParaRPr lang="en-US" sz="1500" dirty="0"/>
          </a:p>
        </p:txBody>
      </p:sp>
      <p:sp>
        <p:nvSpPr>
          <p:cNvPr id="9" name="Text 6"/>
          <p:cNvSpPr/>
          <p:nvPr/>
        </p:nvSpPr>
        <p:spPr>
          <a:xfrm>
            <a:off x="1864638" y="5943861"/>
            <a:ext cx="12078772" cy="314087"/>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Bộ lọc thô</a:t>
            </a:r>
            <a:r>
              <a:rPr lang="en-US" sz="1500" kern="0" spc="-31" dirty="0">
                <a:solidFill>
                  <a:srgbClr val="2B4150"/>
                </a:solidFill>
                <a:latin typeface="PT Serif" pitchFamily="34" charset="0"/>
                <a:ea typeface="PT Serif" pitchFamily="34" charset="-122"/>
                <a:cs typeface="PT Serif" pitchFamily="34" charset="-120"/>
              </a:rPr>
              <a:t>: Loại bỏ tạp chất lớn như cát, rác và sinh vật nhỏ.</a:t>
            </a:r>
            <a:endParaRPr lang="en-US" sz="1500" dirty="0"/>
          </a:p>
        </p:txBody>
      </p:sp>
      <p:sp>
        <p:nvSpPr>
          <p:cNvPr id="10" name="Text 7"/>
          <p:cNvSpPr/>
          <p:nvPr/>
        </p:nvSpPr>
        <p:spPr>
          <a:xfrm>
            <a:off x="1864638" y="6415088"/>
            <a:ext cx="12078772" cy="314087"/>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Màng lọc RO</a:t>
            </a:r>
            <a:r>
              <a:rPr lang="en-US" sz="1500" kern="0" spc="-31" dirty="0">
                <a:solidFill>
                  <a:srgbClr val="2B4150"/>
                </a:solidFill>
                <a:latin typeface="PT Serif" pitchFamily="34" charset="0"/>
                <a:ea typeface="PT Serif" pitchFamily="34" charset="-122"/>
                <a:cs typeface="PT Serif" pitchFamily="34" charset="-120"/>
              </a:rPr>
              <a:t>: Sử dụng áp suất cao để tách muối và các tạp chất hòa tan, tạo ra nước sạch.</a:t>
            </a:r>
            <a:endParaRPr lang="en-US" sz="1500" dirty="0"/>
          </a:p>
        </p:txBody>
      </p:sp>
      <p:sp>
        <p:nvSpPr>
          <p:cNvPr id="11" name="Text 8"/>
          <p:cNvSpPr/>
          <p:nvPr/>
        </p:nvSpPr>
        <p:spPr>
          <a:xfrm>
            <a:off x="1864638" y="6881454"/>
            <a:ext cx="12078772" cy="314087"/>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Hệ thống cảm biến và điều khiển tự động</a:t>
            </a:r>
            <a:r>
              <a:rPr lang="en-US" sz="1500" kern="0" spc="-31" dirty="0">
                <a:solidFill>
                  <a:srgbClr val="2B4150"/>
                </a:solidFill>
                <a:latin typeface="PT Serif" pitchFamily="34" charset="0"/>
                <a:ea typeface="PT Serif" pitchFamily="34" charset="-122"/>
                <a:cs typeface="PT Serif" pitchFamily="34" charset="-120"/>
              </a:rPr>
              <a:t>: Giám sát chất lượng nước và hiệu suất máy.</a:t>
            </a:r>
            <a:endParaRPr lang="en-US" sz="1500" dirty="0"/>
          </a:p>
        </p:txBody>
      </p:sp>
      <p:sp>
        <p:nvSpPr>
          <p:cNvPr id="12" name="Text 9"/>
          <p:cNvSpPr/>
          <p:nvPr/>
        </p:nvSpPr>
        <p:spPr>
          <a:xfrm>
            <a:off x="1864638" y="7381938"/>
            <a:ext cx="12078772" cy="314087"/>
          </a:xfrm>
          <a:prstGeom prst="rect">
            <a:avLst/>
          </a:prstGeom>
          <a:noFill/>
          <a:ln/>
        </p:spPr>
        <p:txBody>
          <a:bodyPr wrap="none" lIns="0" tIns="0" rIns="0" bIns="0" rtlCol="0" anchor="t"/>
          <a:lstStyle/>
          <a:p>
            <a:pPr marL="342900" indent="-342900" algn="l">
              <a:lnSpc>
                <a:spcPts val="2450"/>
              </a:lnSpc>
              <a:buSzPct val="100000"/>
              <a:buChar char="•"/>
            </a:pPr>
            <a:r>
              <a:rPr lang="en-US" sz="1500" b="1" kern="0" spc="-31" dirty="0">
                <a:solidFill>
                  <a:srgbClr val="2B4150"/>
                </a:solidFill>
                <a:latin typeface="PT Serif" pitchFamily="34" charset="0"/>
                <a:ea typeface="PT Serif" pitchFamily="34" charset="-122"/>
                <a:cs typeface="PT Serif" pitchFamily="34" charset="-120"/>
              </a:rPr>
              <a:t>Bể chứa nước sau lọc</a:t>
            </a:r>
            <a:r>
              <a:rPr lang="en-US" sz="1500" kern="0" spc="-31" dirty="0">
                <a:solidFill>
                  <a:srgbClr val="2B4150"/>
                </a:solidFill>
                <a:latin typeface="PT Serif" pitchFamily="34" charset="0"/>
                <a:ea typeface="PT Serif" pitchFamily="34" charset="-122"/>
                <a:cs typeface="PT Serif" pitchFamily="34" charset="-120"/>
              </a:rPr>
              <a:t>: Lưu trữ và phân phối nước ngọt đến các điểm sử dụng.</a:t>
            </a:r>
            <a:endParaRPr lang="en-US" sz="1500" dirty="0"/>
          </a:p>
        </p:txBody>
      </p:sp>
      <p:pic>
        <p:nvPicPr>
          <p:cNvPr id="13" name="Picture 12">
            <a:extLst>
              <a:ext uri="{FF2B5EF4-FFF2-40B4-BE49-F238E27FC236}">
                <a16:creationId xmlns:a16="http://schemas.microsoft.com/office/drawing/2014/main" id="{64555F54-3BBC-6E25-676B-2387B32E70FA}"/>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809268" y="564594"/>
            <a:ext cx="22860" cy="7100292"/>
          </a:xfrm>
          <a:prstGeom prst="roundRect">
            <a:avLst>
              <a:gd name="adj" fmla="val 377015"/>
            </a:avLst>
          </a:prstGeom>
          <a:solidFill>
            <a:srgbClr val="B9D0DE"/>
          </a:solidFill>
          <a:ln/>
        </p:spPr>
      </p:sp>
      <p:sp>
        <p:nvSpPr>
          <p:cNvPr id="3" name="Shape 1"/>
          <p:cNvSpPr/>
          <p:nvPr/>
        </p:nvSpPr>
        <p:spPr>
          <a:xfrm>
            <a:off x="977384" y="963454"/>
            <a:ext cx="718185" cy="22860"/>
          </a:xfrm>
          <a:prstGeom prst="roundRect">
            <a:avLst>
              <a:gd name="adj" fmla="val 377015"/>
            </a:avLst>
          </a:prstGeom>
          <a:solidFill>
            <a:srgbClr val="2B678C"/>
          </a:solidFill>
          <a:ln/>
        </p:spPr>
      </p:sp>
      <p:sp>
        <p:nvSpPr>
          <p:cNvPr id="4" name="Shape 2"/>
          <p:cNvSpPr/>
          <p:nvPr/>
        </p:nvSpPr>
        <p:spPr>
          <a:xfrm>
            <a:off x="641152" y="795338"/>
            <a:ext cx="359093" cy="359092"/>
          </a:xfrm>
          <a:prstGeom prst="roundRect">
            <a:avLst>
              <a:gd name="adj" fmla="val 24001"/>
            </a:avLst>
          </a:prstGeom>
          <a:solidFill>
            <a:srgbClr val="124E73"/>
          </a:solidFill>
          <a:ln w="7620">
            <a:solidFill>
              <a:srgbClr val="2B678C"/>
            </a:solidFill>
            <a:prstDash val="solid"/>
          </a:ln>
        </p:spPr>
      </p:sp>
      <p:sp>
        <p:nvSpPr>
          <p:cNvPr id="5" name="Text 3"/>
          <p:cNvSpPr/>
          <p:nvPr/>
        </p:nvSpPr>
        <p:spPr>
          <a:xfrm>
            <a:off x="1949291" y="769739"/>
            <a:ext cx="4076938" cy="320516"/>
          </a:xfrm>
          <a:prstGeom prst="rect">
            <a:avLst/>
          </a:prstGeom>
          <a:noFill/>
          <a:ln/>
        </p:spPr>
        <p:txBody>
          <a:bodyPr wrap="none" lIns="0" tIns="0" rIns="0" bIns="0" rtlCol="0" anchor="t"/>
          <a:lstStyle/>
          <a:p>
            <a:pPr marL="0" indent="0">
              <a:lnSpc>
                <a:spcPts val="2500"/>
              </a:lnSpc>
              <a:buNone/>
            </a:pPr>
            <a:r>
              <a:rPr lang="en-US" sz="2000" b="1" kern="0" spc="-61" dirty="0">
                <a:solidFill>
                  <a:srgbClr val="2B4150"/>
                </a:solidFill>
                <a:latin typeface="Montserrat Medium" panose="00000600000000000000" pitchFamily="2" charset="0"/>
                <a:ea typeface="MuseoModerno Bold" pitchFamily="34" charset="-122"/>
                <a:cs typeface="MuseoModerno Bold" pitchFamily="34" charset="-120"/>
              </a:rPr>
              <a:t>C. Ứng dụng trong ngành thủy sản</a:t>
            </a:r>
            <a:endParaRPr lang="en-US" sz="2000" dirty="0"/>
          </a:p>
        </p:txBody>
      </p:sp>
      <p:pic>
        <p:nvPicPr>
          <p:cNvPr id="6" name="Image 0" descr="preencoded.png"/>
          <p:cNvPicPr>
            <a:picLocks noChangeAspect="1"/>
          </p:cNvPicPr>
          <p:nvPr/>
        </p:nvPicPr>
        <p:blipFill>
          <a:blip r:embed="rId3"/>
          <a:stretch>
            <a:fillRect/>
          </a:stretch>
        </p:blipFill>
        <p:spPr>
          <a:xfrm>
            <a:off x="4584740" y="1320998"/>
            <a:ext cx="6691908" cy="3672483"/>
          </a:xfrm>
          <a:prstGeom prst="rect">
            <a:avLst/>
          </a:prstGeom>
        </p:spPr>
      </p:pic>
      <p:sp>
        <p:nvSpPr>
          <p:cNvPr id="7" name="Text 4"/>
          <p:cNvSpPr/>
          <p:nvPr/>
        </p:nvSpPr>
        <p:spPr>
          <a:xfrm>
            <a:off x="1949291" y="5224224"/>
            <a:ext cx="11962924" cy="328136"/>
          </a:xfrm>
          <a:prstGeom prst="rect">
            <a:avLst/>
          </a:prstGeom>
          <a:noFill/>
          <a:ln/>
        </p:spPr>
        <p:txBody>
          <a:bodyPr wrap="none" lIns="0" tIns="0" rIns="0" bIns="0" rtlCol="0" anchor="t"/>
          <a:lstStyle/>
          <a:p>
            <a:pPr marL="0" indent="0">
              <a:lnSpc>
                <a:spcPts val="2550"/>
              </a:lnSpc>
              <a:buNone/>
            </a:pPr>
            <a:endParaRPr lang="en-US" sz="1600" dirty="0"/>
          </a:p>
        </p:txBody>
      </p:sp>
      <p:sp>
        <p:nvSpPr>
          <p:cNvPr id="8" name="Text 5"/>
          <p:cNvSpPr/>
          <p:nvPr/>
        </p:nvSpPr>
        <p:spPr>
          <a:xfrm>
            <a:off x="1949291" y="5516522"/>
            <a:ext cx="11962924" cy="656273"/>
          </a:xfrm>
          <a:prstGeom prst="rect">
            <a:avLst/>
          </a:prstGeom>
          <a:noFill/>
          <a:ln/>
        </p:spPr>
        <p:txBody>
          <a:bodyPr wrap="squar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Trại nuôi thủy sản</a:t>
            </a:r>
            <a:r>
              <a:rPr lang="en-US" sz="1600" kern="0" spc="-32" dirty="0">
                <a:solidFill>
                  <a:srgbClr val="2B4150"/>
                </a:solidFill>
                <a:latin typeface="PT Serif" pitchFamily="34" charset="0"/>
                <a:ea typeface="PT Serif" pitchFamily="34" charset="-122"/>
                <a:cs typeface="PT Serif" pitchFamily="34" charset="-120"/>
              </a:rPr>
              <a:t>: Cung cấp nước sạch giúp duy trì môi trường sống tốt cho cá và hải sản, giảm ô nhiễm và ngăn chặn bệnh tật, từ đó nâng cao sức khỏe và tỷ lệ sống của thủy sản.</a:t>
            </a:r>
            <a:endParaRPr lang="en-US" sz="1600" dirty="0"/>
          </a:p>
        </p:txBody>
      </p:sp>
      <p:sp>
        <p:nvSpPr>
          <p:cNvPr id="9" name="Text 6"/>
          <p:cNvSpPr/>
          <p:nvPr/>
        </p:nvSpPr>
        <p:spPr>
          <a:xfrm>
            <a:off x="1949291" y="6313294"/>
            <a:ext cx="11962924" cy="328136"/>
          </a:xfrm>
          <a:prstGeom prst="rect">
            <a:avLst/>
          </a:prstGeom>
          <a:noFill/>
          <a:ln/>
        </p:spPr>
        <p:txBody>
          <a:bodyPr wrap="non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Chế biến hải sản</a:t>
            </a:r>
            <a:r>
              <a:rPr lang="en-US" sz="1600" kern="0" spc="-32" dirty="0">
                <a:solidFill>
                  <a:srgbClr val="2B4150"/>
                </a:solidFill>
                <a:latin typeface="PT Serif" pitchFamily="34" charset="0"/>
                <a:ea typeface="PT Serif" pitchFamily="34" charset="-122"/>
                <a:cs typeface="PT Serif" pitchFamily="34" charset="-120"/>
              </a:rPr>
              <a:t>: Nước sạch đảm bảo an toàn vệ sinh thực phẩm, cải thiện chất lượng sản phẩm và kéo dài thời gian bảo quản.</a:t>
            </a:r>
            <a:endParaRPr lang="en-US" sz="1600" dirty="0"/>
          </a:p>
        </p:txBody>
      </p:sp>
      <p:sp>
        <p:nvSpPr>
          <p:cNvPr id="10" name="Text 7"/>
          <p:cNvSpPr/>
          <p:nvPr/>
        </p:nvSpPr>
        <p:spPr>
          <a:xfrm>
            <a:off x="1949291" y="6803469"/>
            <a:ext cx="11962924" cy="656273"/>
          </a:xfrm>
          <a:prstGeom prst="rect">
            <a:avLst/>
          </a:prstGeom>
          <a:noFill/>
          <a:ln/>
        </p:spPr>
        <p:txBody>
          <a:bodyPr wrap="square" lIns="0" tIns="0" rIns="0" bIns="0" rtlCol="0" anchor="t"/>
          <a:lstStyle/>
          <a:p>
            <a:pPr marL="342900" indent="-342900" algn="l">
              <a:lnSpc>
                <a:spcPts val="2550"/>
              </a:lnSpc>
              <a:buSzPct val="100000"/>
              <a:buChar char="•"/>
            </a:pPr>
            <a:r>
              <a:rPr lang="en-US" sz="1600" b="1" kern="0" spc="-32" dirty="0">
                <a:solidFill>
                  <a:srgbClr val="2B4150"/>
                </a:solidFill>
                <a:latin typeface="PT Serif" pitchFamily="34" charset="0"/>
                <a:ea typeface="PT Serif" pitchFamily="34" charset="-122"/>
                <a:cs typeface="PT Serif" pitchFamily="34" charset="-120"/>
              </a:rPr>
              <a:t>Nghiên cứu và phát triển giống nuôi</a:t>
            </a:r>
            <a:r>
              <a:rPr lang="en-US" sz="1600" kern="0" spc="-32" dirty="0">
                <a:solidFill>
                  <a:srgbClr val="2B4150"/>
                </a:solidFill>
                <a:latin typeface="PT Serif" pitchFamily="34" charset="0"/>
                <a:ea typeface="PT Serif" pitchFamily="34" charset="-122"/>
                <a:cs typeface="PT Serif" pitchFamily="34" charset="-120"/>
              </a:rPr>
              <a:t>: Nước tinh khiết tạo môi trường kiểm soát cho các thí nghiệm, nâng cao chất lượng và hiệu suất sản xuất.</a:t>
            </a:r>
            <a:endParaRPr lang="en-US" sz="1600" dirty="0"/>
          </a:p>
        </p:txBody>
      </p:sp>
      <p:pic>
        <p:nvPicPr>
          <p:cNvPr id="11" name="Picture 10">
            <a:extLst>
              <a:ext uri="{FF2B5EF4-FFF2-40B4-BE49-F238E27FC236}">
                <a16:creationId xmlns:a16="http://schemas.microsoft.com/office/drawing/2014/main" id="{927A758C-1894-B506-07AE-2363A2466EA5}"/>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18829" y="731758"/>
            <a:ext cx="4792623" cy="2694384"/>
          </a:xfrm>
          <a:prstGeom prst="rect">
            <a:avLst/>
          </a:prstGeom>
        </p:spPr>
      </p:pic>
      <p:sp>
        <p:nvSpPr>
          <p:cNvPr id="3" name="Shape 0"/>
          <p:cNvSpPr/>
          <p:nvPr/>
        </p:nvSpPr>
        <p:spPr>
          <a:xfrm>
            <a:off x="813911" y="3658314"/>
            <a:ext cx="22860" cy="3839528"/>
          </a:xfrm>
          <a:prstGeom prst="roundRect">
            <a:avLst>
              <a:gd name="adj" fmla="val 379178"/>
            </a:avLst>
          </a:prstGeom>
          <a:solidFill>
            <a:srgbClr val="B9D0DE"/>
          </a:solidFill>
          <a:ln/>
        </p:spPr>
      </p:sp>
      <p:sp>
        <p:nvSpPr>
          <p:cNvPr id="4" name="Shape 1"/>
          <p:cNvSpPr/>
          <p:nvPr/>
        </p:nvSpPr>
        <p:spPr>
          <a:xfrm>
            <a:off x="983040" y="4059555"/>
            <a:ext cx="722233" cy="22860"/>
          </a:xfrm>
          <a:prstGeom prst="roundRect">
            <a:avLst>
              <a:gd name="adj" fmla="val 379178"/>
            </a:avLst>
          </a:prstGeom>
          <a:solidFill>
            <a:srgbClr val="2B678C"/>
          </a:solidFill>
          <a:ln/>
        </p:spPr>
      </p:sp>
      <p:sp>
        <p:nvSpPr>
          <p:cNvPr id="5" name="Shape 2"/>
          <p:cNvSpPr/>
          <p:nvPr/>
        </p:nvSpPr>
        <p:spPr>
          <a:xfrm>
            <a:off x="644783" y="3890486"/>
            <a:ext cx="361117" cy="361117"/>
          </a:xfrm>
          <a:prstGeom prst="roundRect">
            <a:avLst>
              <a:gd name="adj" fmla="val 24003"/>
            </a:avLst>
          </a:prstGeom>
          <a:solidFill>
            <a:srgbClr val="124E73"/>
          </a:solidFill>
          <a:ln w="7620">
            <a:solidFill>
              <a:srgbClr val="2B678C"/>
            </a:solidFill>
            <a:prstDash val="solid"/>
          </a:ln>
        </p:spPr>
      </p:sp>
      <p:sp>
        <p:nvSpPr>
          <p:cNvPr id="6" name="Text 3"/>
          <p:cNvSpPr/>
          <p:nvPr/>
        </p:nvSpPr>
        <p:spPr>
          <a:xfrm>
            <a:off x="1960364" y="3864650"/>
            <a:ext cx="2945606" cy="322421"/>
          </a:xfrm>
          <a:prstGeom prst="rect">
            <a:avLst/>
          </a:prstGeom>
          <a:noFill/>
          <a:ln/>
        </p:spPr>
        <p:txBody>
          <a:bodyPr wrap="none" lIns="0" tIns="0" rIns="0" bIns="0" rtlCol="0" anchor="t"/>
          <a:lstStyle/>
          <a:p>
            <a:pPr marL="0" indent="0">
              <a:lnSpc>
                <a:spcPts val="2500"/>
              </a:lnSpc>
              <a:buNone/>
            </a:pPr>
            <a:r>
              <a:rPr lang="en-US" sz="2000" b="1" kern="0" spc="-61" dirty="0">
                <a:solidFill>
                  <a:srgbClr val="2B4150"/>
                </a:solidFill>
                <a:latin typeface="Montserrat Medium" panose="00000600000000000000" pitchFamily="2" charset="0"/>
                <a:ea typeface="MuseoModerno Bold" pitchFamily="34" charset="-122"/>
                <a:cs typeface="MuseoModerno Bold" pitchFamily="34" charset="-120"/>
              </a:rPr>
              <a:t>D. Những rủi ro liên quan</a:t>
            </a:r>
            <a:endParaRPr lang="en-US" sz="2000" dirty="0"/>
          </a:p>
        </p:txBody>
      </p:sp>
      <p:sp>
        <p:nvSpPr>
          <p:cNvPr id="7" name="Text 4"/>
          <p:cNvSpPr/>
          <p:nvPr/>
        </p:nvSpPr>
        <p:spPr>
          <a:xfrm>
            <a:off x="1960364" y="4310896"/>
            <a:ext cx="11947803" cy="330041"/>
          </a:xfrm>
          <a:prstGeom prst="rect">
            <a:avLst/>
          </a:prstGeom>
          <a:noFill/>
          <a:ln/>
        </p:spPr>
        <p:txBody>
          <a:bodyPr wrap="none" lIns="0" tIns="0" rIns="0" bIns="0" rtlCol="0" anchor="t"/>
          <a:lstStyle/>
          <a:p>
            <a:pPr marL="0" indent="0">
              <a:lnSpc>
                <a:spcPts val="2600"/>
              </a:lnSpc>
              <a:buNone/>
            </a:pPr>
            <a:endParaRPr lang="en-US" sz="1600" dirty="0"/>
          </a:p>
        </p:txBody>
      </p:sp>
      <p:sp>
        <p:nvSpPr>
          <p:cNvPr id="8" name="Text 5"/>
          <p:cNvSpPr/>
          <p:nvPr/>
        </p:nvSpPr>
        <p:spPr>
          <a:xfrm>
            <a:off x="1960364" y="4701776"/>
            <a:ext cx="11947803" cy="660083"/>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Sự cố kỹ thuật</a:t>
            </a:r>
            <a:r>
              <a:rPr lang="en-US" sz="1600" kern="0" spc="-33" dirty="0">
                <a:solidFill>
                  <a:srgbClr val="2B4150"/>
                </a:solidFill>
                <a:latin typeface="PT Serif" pitchFamily="34" charset="0"/>
                <a:ea typeface="PT Serif" pitchFamily="34" charset="-122"/>
                <a:cs typeface="PT Serif" pitchFamily="34" charset="-120"/>
              </a:rPr>
              <a:t>: Hỏng hóc bộ phận như bơm, màng lọc, hoặc hệ thống điện có thể gián đoạn quá trình lọc, giảm hiệu quả và gây ô nhiễm nguồn nước.</a:t>
            </a:r>
            <a:endParaRPr lang="en-US" sz="1600" dirty="0"/>
          </a:p>
        </p:txBody>
      </p:sp>
      <p:sp>
        <p:nvSpPr>
          <p:cNvPr id="9" name="Text 6"/>
          <p:cNvSpPr/>
          <p:nvPr/>
        </p:nvSpPr>
        <p:spPr>
          <a:xfrm>
            <a:off x="1960364" y="5496997"/>
            <a:ext cx="11947803" cy="660083"/>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Xử lý hóa chất</a:t>
            </a:r>
            <a:r>
              <a:rPr lang="en-US" sz="1600" kern="0" spc="-33" dirty="0">
                <a:solidFill>
                  <a:srgbClr val="2B4150"/>
                </a:solidFill>
                <a:latin typeface="PT Serif" pitchFamily="34" charset="0"/>
                <a:ea typeface="PT Serif" pitchFamily="34" charset="-122"/>
                <a:cs typeface="PT Serif" pitchFamily="34" charset="-120"/>
              </a:rPr>
              <a:t>: Hóa chất như chất khử trùng, chất điều chỉnh pH có thể gây ngộ độc nếu không sử dụng và bảo quản đúng cách. Cần đào tạo công nhân về cách xử lý hóa chất an toàn.</a:t>
            </a:r>
            <a:endParaRPr lang="en-US" sz="1600" dirty="0"/>
          </a:p>
        </p:txBody>
      </p:sp>
      <p:sp>
        <p:nvSpPr>
          <p:cNvPr id="10" name="Text 7"/>
          <p:cNvSpPr/>
          <p:nvPr/>
        </p:nvSpPr>
        <p:spPr>
          <a:xfrm>
            <a:off x="1960362" y="6342578"/>
            <a:ext cx="11947803" cy="330041"/>
          </a:xfrm>
          <a:prstGeom prst="rect">
            <a:avLst/>
          </a:prstGeom>
          <a:noFill/>
          <a:ln/>
        </p:spPr>
        <p:txBody>
          <a:bodyPr wrap="non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Môi trường làm việc</a:t>
            </a:r>
            <a:r>
              <a:rPr lang="en-US" sz="1600" kern="0" spc="-33" dirty="0">
                <a:solidFill>
                  <a:srgbClr val="2B4150"/>
                </a:solidFill>
                <a:latin typeface="PT Serif" pitchFamily="34" charset="0"/>
                <a:ea typeface="PT Serif" pitchFamily="34" charset="-122"/>
                <a:cs typeface="PT Serif" pitchFamily="34" charset="-120"/>
              </a:rPr>
              <a:t>: Nước biển tràn hoặc thời tiết xấu có thể dẫn đến trượt ngã, va chạm với thiết bị, tạo nguy cơ tai nạn.</a:t>
            </a:r>
            <a:endParaRPr lang="en-US" sz="1600" dirty="0"/>
          </a:p>
        </p:txBody>
      </p:sp>
      <p:sp>
        <p:nvSpPr>
          <p:cNvPr id="11" name="Text 8"/>
          <p:cNvSpPr/>
          <p:nvPr/>
        </p:nvSpPr>
        <p:spPr>
          <a:xfrm>
            <a:off x="1960363" y="6961465"/>
            <a:ext cx="11947803" cy="660083"/>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Kiểm tra và bảo trì</a:t>
            </a:r>
            <a:r>
              <a:rPr lang="en-US" sz="1600" kern="0" spc="-33" dirty="0">
                <a:solidFill>
                  <a:srgbClr val="2B4150"/>
                </a:solidFill>
                <a:latin typeface="PT Serif" pitchFamily="34" charset="0"/>
                <a:ea typeface="PT Serif" pitchFamily="34" charset="-122"/>
                <a:cs typeface="PT Serif" pitchFamily="34" charset="-120"/>
              </a:rPr>
              <a:t>: Thiếu bảo trì định kỳ có thể làm tăng khả năng xảy ra sự cố kỹ thuật, ảnh hưởng đến an toàn và hiệu suất hoạt động của hệ thống.</a:t>
            </a:r>
            <a:endParaRPr lang="en-US" sz="1600" dirty="0"/>
          </a:p>
        </p:txBody>
      </p:sp>
      <p:pic>
        <p:nvPicPr>
          <p:cNvPr id="12" name="Picture 11">
            <a:extLst>
              <a:ext uri="{FF2B5EF4-FFF2-40B4-BE49-F238E27FC236}">
                <a16:creationId xmlns:a16="http://schemas.microsoft.com/office/drawing/2014/main" id="{E043FE5C-E58E-C02B-A5F7-5C26CA3C1B66}"/>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11748" y="510217"/>
            <a:ext cx="3806904" cy="333137"/>
          </a:xfrm>
          <a:prstGeom prst="rect">
            <a:avLst/>
          </a:prstGeom>
          <a:noFill/>
          <a:ln/>
        </p:spPr>
        <p:txBody>
          <a:bodyPr wrap="none" lIns="0" tIns="0" rIns="0" bIns="0" rtlCol="0" anchor="t"/>
          <a:lstStyle/>
          <a:p>
            <a:pPr marL="0" indent="0" algn="ctr">
              <a:lnSpc>
                <a:spcPts val="2600"/>
              </a:lnSpc>
              <a:buNone/>
            </a:pPr>
            <a:r>
              <a:rPr lang="en-US" sz="2800" b="1" kern="0" spc="-63" dirty="0">
                <a:solidFill>
                  <a:srgbClr val="124E73"/>
                </a:solidFill>
                <a:latin typeface="Montserrat Medium" panose="00000600000000000000" pitchFamily="2" charset="0"/>
                <a:ea typeface="MuseoModerno Bold" pitchFamily="34" charset="-122"/>
                <a:cs typeface="MuseoModerno Bold" pitchFamily="34" charset="-120"/>
              </a:rPr>
              <a:t>III. Kiểm tra và bảo trì an toàn</a:t>
            </a:r>
            <a:endParaRPr lang="en-US" sz="2800" dirty="0"/>
          </a:p>
        </p:txBody>
      </p:sp>
      <p:pic>
        <p:nvPicPr>
          <p:cNvPr id="3" name="Image 0" descr="preencoded.png"/>
          <p:cNvPicPr>
            <a:picLocks noChangeAspect="1"/>
          </p:cNvPicPr>
          <p:nvPr/>
        </p:nvPicPr>
        <p:blipFill>
          <a:blip r:embed="rId3"/>
          <a:stretch>
            <a:fillRect/>
          </a:stretch>
        </p:blipFill>
        <p:spPr>
          <a:xfrm>
            <a:off x="4866680" y="1165027"/>
            <a:ext cx="4897041" cy="2903339"/>
          </a:xfrm>
          <a:prstGeom prst="rect">
            <a:avLst/>
          </a:prstGeom>
        </p:spPr>
      </p:pic>
      <p:sp>
        <p:nvSpPr>
          <p:cNvPr id="4" name="Text 1"/>
          <p:cNvSpPr/>
          <p:nvPr/>
        </p:nvSpPr>
        <p:spPr>
          <a:xfrm>
            <a:off x="621983" y="4268272"/>
            <a:ext cx="13386435" cy="284321"/>
          </a:xfrm>
          <a:prstGeom prst="rect">
            <a:avLst/>
          </a:prstGeom>
          <a:noFill/>
          <a:ln/>
        </p:spPr>
        <p:txBody>
          <a:bodyPr wrap="none" lIns="0" tIns="0" rIns="0" bIns="0" rtlCol="0" anchor="t"/>
          <a:lstStyle/>
          <a:p>
            <a:pPr marL="0" indent="0" algn="ctr">
              <a:lnSpc>
                <a:spcPts val="2200"/>
              </a:lnSpc>
              <a:buNone/>
            </a:pPr>
            <a:endParaRPr lang="en-US" sz="1350" dirty="0"/>
          </a:p>
        </p:txBody>
      </p:sp>
      <p:pic>
        <p:nvPicPr>
          <p:cNvPr id="5" name="Image 1" descr="preencoded.png"/>
          <p:cNvPicPr>
            <a:picLocks noChangeAspect="1"/>
          </p:cNvPicPr>
          <p:nvPr/>
        </p:nvPicPr>
        <p:blipFill>
          <a:blip r:embed="rId4"/>
          <a:stretch>
            <a:fillRect/>
          </a:stretch>
        </p:blipFill>
        <p:spPr>
          <a:xfrm>
            <a:off x="1243965" y="663191"/>
            <a:ext cx="888563" cy="7084088"/>
          </a:xfrm>
          <a:prstGeom prst="rect">
            <a:avLst/>
          </a:prstGeom>
        </p:spPr>
      </p:pic>
      <p:sp>
        <p:nvSpPr>
          <p:cNvPr id="6" name="Text 2"/>
          <p:cNvSpPr/>
          <p:nvPr/>
        </p:nvSpPr>
        <p:spPr>
          <a:xfrm>
            <a:off x="2398990" y="4645819"/>
            <a:ext cx="3948232" cy="277654"/>
          </a:xfrm>
          <a:prstGeom prst="rect">
            <a:avLst/>
          </a:prstGeom>
          <a:noFill/>
          <a:ln/>
        </p:spPr>
        <p:txBody>
          <a:bodyPr wrap="none" lIns="0" tIns="0" rIns="0" bIns="0" rtlCol="0" anchor="t"/>
          <a:lstStyle/>
          <a:p>
            <a:pPr marL="0" indent="0">
              <a:lnSpc>
                <a:spcPts val="2150"/>
              </a:lnSpc>
              <a:buNone/>
            </a:pPr>
            <a:r>
              <a:rPr lang="en-US" sz="1700" b="1" kern="0" spc="-52" dirty="0">
                <a:solidFill>
                  <a:srgbClr val="2B4150"/>
                </a:solidFill>
                <a:latin typeface="Montserrat Medium" panose="00000600000000000000" pitchFamily="2" charset="0"/>
                <a:ea typeface="MuseoModerno Bold" pitchFamily="34" charset="-122"/>
                <a:cs typeface="MuseoModerno Bold" pitchFamily="34" charset="-120"/>
              </a:rPr>
              <a:t>A. Kiểm tra an toàn trước khi vận hành</a:t>
            </a:r>
            <a:endParaRPr lang="en-US" sz="1700" dirty="0"/>
          </a:p>
        </p:txBody>
      </p:sp>
      <p:sp>
        <p:nvSpPr>
          <p:cNvPr id="7" name="Text 3"/>
          <p:cNvSpPr/>
          <p:nvPr/>
        </p:nvSpPr>
        <p:spPr>
          <a:xfrm>
            <a:off x="2398990" y="5030034"/>
            <a:ext cx="12231410" cy="284321"/>
          </a:xfrm>
          <a:prstGeom prst="rect">
            <a:avLst/>
          </a:prstGeom>
          <a:noFill/>
          <a:ln/>
        </p:spPr>
        <p:txBody>
          <a:bodyPr wrap="none" lIns="0" tIns="0" rIns="0" bIns="0" rtlCol="0" anchor="t"/>
          <a:lstStyle/>
          <a:p>
            <a:pPr marL="0" indent="0">
              <a:lnSpc>
                <a:spcPts val="2200"/>
              </a:lnSpc>
              <a:buNone/>
            </a:pPr>
            <a:endParaRPr lang="en-US" sz="1350" dirty="0"/>
          </a:p>
        </p:txBody>
      </p:sp>
      <p:sp>
        <p:nvSpPr>
          <p:cNvPr id="8" name="Text 4"/>
          <p:cNvSpPr/>
          <p:nvPr/>
        </p:nvSpPr>
        <p:spPr>
          <a:xfrm>
            <a:off x="2398990" y="5061109"/>
            <a:ext cx="12231410" cy="284321"/>
          </a:xfrm>
          <a:prstGeom prst="rect">
            <a:avLst/>
          </a:prstGeom>
          <a:noFill/>
          <a:ln/>
        </p:spPr>
        <p:txBody>
          <a:bodyPr wrap="none" lIns="0" tIns="0" rIns="0" bIns="0" rtlCol="0" anchor="t"/>
          <a:lstStyle/>
          <a:p>
            <a:pPr marL="0" indent="0">
              <a:lnSpc>
                <a:spcPts val="2200"/>
              </a:lnSpc>
              <a:buNone/>
            </a:pPr>
            <a:r>
              <a:rPr lang="en-US" sz="1350" b="1" kern="0" spc="-28" dirty="0">
                <a:solidFill>
                  <a:srgbClr val="2B4150"/>
                </a:solidFill>
                <a:latin typeface="PT Serif" pitchFamily="34" charset="0"/>
                <a:ea typeface="PT Serif" pitchFamily="34" charset="-122"/>
                <a:cs typeface="PT Serif" pitchFamily="34" charset="-120"/>
              </a:rPr>
              <a:t>Trước khi kiểm tra cần sử dụng bảo hộ cá nhân</a:t>
            </a:r>
            <a:r>
              <a:rPr lang="en-US" sz="1350" kern="0" spc="-28" dirty="0">
                <a:solidFill>
                  <a:srgbClr val="2B4150"/>
                </a:solidFill>
                <a:latin typeface="PT Serif" pitchFamily="34" charset="0"/>
                <a:ea typeface="PT Serif" pitchFamily="34" charset="-122"/>
                <a:cs typeface="PT Serif" pitchFamily="34" charset="-120"/>
              </a:rPr>
              <a:t>: Găng tay, kính bảo hộ và giày chống trượt</a:t>
            </a:r>
            <a:endParaRPr lang="en-US" sz="1350" dirty="0"/>
          </a:p>
        </p:txBody>
      </p:sp>
      <p:sp>
        <p:nvSpPr>
          <p:cNvPr id="9" name="Text 5"/>
          <p:cNvSpPr/>
          <p:nvPr/>
        </p:nvSpPr>
        <p:spPr>
          <a:xfrm>
            <a:off x="2398990" y="5811798"/>
            <a:ext cx="12231410" cy="284321"/>
          </a:xfrm>
          <a:prstGeom prst="rect">
            <a:avLst/>
          </a:prstGeom>
          <a:noFill/>
          <a:ln/>
        </p:spPr>
        <p:txBody>
          <a:bodyPr wrap="none" lIns="0" tIns="0" rIns="0" bIns="0" rtlCol="0" anchor="t"/>
          <a:lstStyle/>
          <a:p>
            <a:pPr marL="342900" indent="-342900" algn="l">
              <a:lnSpc>
                <a:spcPts val="2200"/>
              </a:lnSpc>
              <a:buSzPct val="100000"/>
              <a:buChar char="•"/>
            </a:pPr>
            <a:r>
              <a:rPr lang="en-US" sz="1350" b="1" kern="0" spc="-28" dirty="0">
                <a:solidFill>
                  <a:srgbClr val="2B4150"/>
                </a:solidFill>
                <a:latin typeface="PT Serif" pitchFamily="34" charset="0"/>
                <a:ea typeface="PT Serif" pitchFamily="34" charset="-122"/>
                <a:cs typeface="PT Serif" pitchFamily="34" charset="-120"/>
              </a:rPr>
              <a:t>Kiểm tra thiết bị</a:t>
            </a:r>
            <a:r>
              <a:rPr lang="en-US" sz="1350" kern="0" spc="-28" dirty="0">
                <a:solidFill>
                  <a:srgbClr val="2B4150"/>
                </a:solidFill>
                <a:latin typeface="PT Serif" pitchFamily="34" charset="0"/>
                <a:ea typeface="PT Serif" pitchFamily="34" charset="-122"/>
                <a:cs typeface="PT Serif" pitchFamily="34" charset="-120"/>
              </a:rPr>
              <a:t>: Kiểm tra bơm, bộ lọc, hệ thống điện để phát hiện hư hỏng hoặc dấu hiệu ăn mòn, giúp phát hiện sớm các vấn đề tiềm ẩn.</a:t>
            </a:r>
            <a:endParaRPr lang="en-US" sz="1350" dirty="0"/>
          </a:p>
        </p:txBody>
      </p:sp>
      <p:sp>
        <p:nvSpPr>
          <p:cNvPr id="10" name="Text 6"/>
          <p:cNvSpPr/>
          <p:nvPr/>
        </p:nvSpPr>
        <p:spPr>
          <a:xfrm>
            <a:off x="2398990" y="6240001"/>
            <a:ext cx="12231410" cy="284321"/>
          </a:xfrm>
          <a:prstGeom prst="rect">
            <a:avLst/>
          </a:prstGeom>
          <a:noFill/>
          <a:ln/>
        </p:spPr>
        <p:txBody>
          <a:bodyPr wrap="none" lIns="0" tIns="0" rIns="0" bIns="0" rtlCol="0" anchor="t"/>
          <a:lstStyle/>
          <a:p>
            <a:pPr marL="342900" indent="-342900" algn="l">
              <a:lnSpc>
                <a:spcPts val="2200"/>
              </a:lnSpc>
              <a:buSzPct val="100000"/>
              <a:buChar char="•"/>
            </a:pPr>
            <a:r>
              <a:rPr lang="en-US" sz="1350" b="1" kern="0" spc="-28" dirty="0">
                <a:solidFill>
                  <a:srgbClr val="2B4150"/>
                </a:solidFill>
                <a:latin typeface="PT Serif" pitchFamily="34" charset="0"/>
                <a:ea typeface="PT Serif" pitchFamily="34" charset="-122"/>
                <a:cs typeface="PT Serif" pitchFamily="34" charset="-120"/>
              </a:rPr>
              <a:t>Kiểm tra hệ thống cảm biến và van</a:t>
            </a:r>
            <a:r>
              <a:rPr lang="en-US" sz="1350" kern="0" spc="-28" dirty="0">
                <a:solidFill>
                  <a:srgbClr val="2B4150"/>
                </a:solidFill>
                <a:latin typeface="PT Serif" pitchFamily="34" charset="0"/>
                <a:ea typeface="PT Serif" pitchFamily="34" charset="-122"/>
                <a:cs typeface="PT Serif" pitchFamily="34" charset="-120"/>
              </a:rPr>
              <a:t>: Đảm bảo cảm biến hoạt động chính xác và van điều chỉnh áp suất mở/đóng đúng cách để tránh sự cố nghiêm trọng.</a:t>
            </a:r>
            <a:endParaRPr lang="en-US" sz="1350" dirty="0"/>
          </a:p>
        </p:txBody>
      </p:sp>
      <p:sp>
        <p:nvSpPr>
          <p:cNvPr id="11" name="Text 7"/>
          <p:cNvSpPr/>
          <p:nvPr/>
        </p:nvSpPr>
        <p:spPr>
          <a:xfrm>
            <a:off x="2398990" y="6668204"/>
            <a:ext cx="12231410" cy="284321"/>
          </a:xfrm>
          <a:prstGeom prst="rect">
            <a:avLst/>
          </a:prstGeom>
          <a:noFill/>
          <a:ln/>
        </p:spPr>
        <p:txBody>
          <a:bodyPr wrap="none" lIns="0" tIns="0" rIns="0" bIns="0" rtlCol="0" anchor="t"/>
          <a:lstStyle/>
          <a:p>
            <a:pPr marL="342900" indent="-342900" algn="l">
              <a:lnSpc>
                <a:spcPts val="2200"/>
              </a:lnSpc>
              <a:buSzPct val="100000"/>
              <a:buChar char="•"/>
            </a:pPr>
            <a:r>
              <a:rPr lang="en-US" sz="1350" b="1" kern="0" spc="-28" dirty="0">
                <a:solidFill>
                  <a:srgbClr val="2B4150"/>
                </a:solidFill>
                <a:latin typeface="PT Serif" pitchFamily="34" charset="0"/>
                <a:ea typeface="PT Serif" pitchFamily="34" charset="-122"/>
                <a:cs typeface="PT Serif" pitchFamily="34" charset="-120"/>
              </a:rPr>
              <a:t>Kiểm tra thiết bị bảo hộ cá nhân</a:t>
            </a:r>
            <a:r>
              <a:rPr lang="en-US" sz="1350" kern="0" spc="-28" dirty="0">
                <a:solidFill>
                  <a:srgbClr val="2B4150"/>
                </a:solidFill>
                <a:latin typeface="PT Serif" pitchFamily="34" charset="0"/>
                <a:ea typeface="PT Serif" pitchFamily="34" charset="-122"/>
                <a:cs typeface="PT Serif" pitchFamily="34" charset="-120"/>
              </a:rPr>
              <a:t>: Xác nhận rằng công nhân đã được trang bị đầy đủ mũ bảo hiểm, găng tay và kính bảo hộ.</a:t>
            </a:r>
            <a:endParaRPr lang="en-US" sz="1350" dirty="0"/>
          </a:p>
        </p:txBody>
      </p:sp>
      <p:sp>
        <p:nvSpPr>
          <p:cNvPr id="12" name="Text 8"/>
          <p:cNvSpPr/>
          <p:nvPr/>
        </p:nvSpPr>
        <p:spPr>
          <a:xfrm>
            <a:off x="2398990" y="7101925"/>
            <a:ext cx="12231410" cy="284321"/>
          </a:xfrm>
          <a:prstGeom prst="rect">
            <a:avLst/>
          </a:prstGeom>
          <a:noFill/>
          <a:ln/>
        </p:spPr>
        <p:txBody>
          <a:bodyPr wrap="none" lIns="0" tIns="0" rIns="0" bIns="0" rtlCol="0" anchor="t"/>
          <a:lstStyle/>
          <a:p>
            <a:pPr marL="342900" indent="-342900" algn="l">
              <a:lnSpc>
                <a:spcPts val="2200"/>
              </a:lnSpc>
              <a:buSzPct val="100000"/>
              <a:buChar char="•"/>
            </a:pPr>
            <a:r>
              <a:rPr lang="en-US" sz="1350" b="1" kern="0" spc="-28" dirty="0">
                <a:solidFill>
                  <a:srgbClr val="2B4150"/>
                </a:solidFill>
                <a:latin typeface="PT Serif" pitchFamily="34" charset="0"/>
                <a:ea typeface="PT Serif" pitchFamily="34" charset="-122"/>
                <a:cs typeface="PT Serif" pitchFamily="34" charset="-120"/>
              </a:rPr>
              <a:t>Thông báo và phối hợp</a:t>
            </a:r>
            <a:r>
              <a:rPr lang="en-US" sz="1350" kern="0" spc="-28" dirty="0">
                <a:solidFill>
                  <a:srgbClr val="2B4150"/>
                </a:solidFill>
                <a:latin typeface="PT Serif" pitchFamily="34" charset="0"/>
                <a:ea typeface="PT Serif" pitchFamily="34" charset="-122"/>
                <a:cs typeface="PT Serif" pitchFamily="34" charset="-120"/>
              </a:rPr>
              <a:t>: Thông báo cho tất cả thành viên về bất kỳ vấn đề phát hiện trong quá trình kiểm tra để tạo môi trường làm việc an toàn.</a:t>
            </a:r>
            <a:endParaRPr lang="en-US" sz="1350" dirty="0"/>
          </a:p>
        </p:txBody>
      </p:sp>
      <p:sp>
        <p:nvSpPr>
          <p:cNvPr id="13" name="Rectangle 12">
            <a:extLst>
              <a:ext uri="{FF2B5EF4-FFF2-40B4-BE49-F238E27FC236}">
                <a16:creationId xmlns:a16="http://schemas.microsoft.com/office/drawing/2014/main" id="{50B22876-689B-2F89-0EE2-77B0456FC07E}"/>
              </a:ext>
            </a:extLst>
          </p:cNvPr>
          <p:cNvSpPr/>
          <p:nvPr/>
        </p:nvSpPr>
        <p:spPr>
          <a:xfrm>
            <a:off x="1338831" y="3591333"/>
            <a:ext cx="763675" cy="1088482"/>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83488" y="2521029"/>
            <a:ext cx="4919305" cy="3187541"/>
          </a:xfrm>
          <a:prstGeom prst="rect">
            <a:avLst/>
          </a:prstGeom>
        </p:spPr>
      </p:pic>
      <p:pic>
        <p:nvPicPr>
          <p:cNvPr id="4" name="Image 2" descr="preencoded.png"/>
          <p:cNvPicPr>
            <a:picLocks noChangeAspect="1"/>
          </p:cNvPicPr>
          <p:nvPr/>
        </p:nvPicPr>
        <p:blipFill>
          <a:blip r:embed="rId4"/>
          <a:stretch>
            <a:fillRect/>
          </a:stretch>
        </p:blipFill>
        <p:spPr>
          <a:xfrm>
            <a:off x="6280190" y="875824"/>
            <a:ext cx="1134070" cy="6477952"/>
          </a:xfrm>
          <a:prstGeom prst="rect">
            <a:avLst/>
          </a:prstGeom>
        </p:spPr>
      </p:pic>
      <p:sp>
        <p:nvSpPr>
          <p:cNvPr id="5" name="Text 0"/>
          <p:cNvSpPr/>
          <p:nvPr/>
        </p:nvSpPr>
        <p:spPr>
          <a:xfrm>
            <a:off x="7754422" y="1102638"/>
            <a:ext cx="2835235"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Hướng dẫn bảo trì</a:t>
            </a:r>
            <a:endParaRPr lang="en-US" sz="2200" dirty="0"/>
          </a:p>
        </p:txBody>
      </p:sp>
      <p:sp>
        <p:nvSpPr>
          <p:cNvPr id="6" name="Text 1"/>
          <p:cNvSpPr/>
          <p:nvPr/>
        </p:nvSpPr>
        <p:spPr>
          <a:xfrm>
            <a:off x="7754422" y="1593056"/>
            <a:ext cx="6082189"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7" name="Text 2"/>
          <p:cNvSpPr/>
          <p:nvPr/>
        </p:nvSpPr>
        <p:spPr>
          <a:xfrm>
            <a:off x="7754422" y="2092047"/>
            <a:ext cx="60821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và vệ sinh bộ lọc</a:t>
            </a:r>
            <a:r>
              <a:rPr lang="en-US" sz="1750" kern="0" spc="-36" dirty="0">
                <a:solidFill>
                  <a:srgbClr val="2B4150"/>
                </a:solidFill>
                <a:latin typeface="PT Serif" pitchFamily="34" charset="0"/>
                <a:ea typeface="PT Serif" pitchFamily="34" charset="-122"/>
                <a:cs typeface="PT Serif" pitchFamily="34" charset="-120"/>
              </a:rPr>
              <a:t>: Làm sạch bộ lọc thô và màng RO, thay thế màng khi cần thiết để duy trì chất lượng nước.</a:t>
            </a:r>
            <a:endParaRPr lang="en-US" sz="1750" dirty="0"/>
          </a:p>
        </p:txBody>
      </p:sp>
      <p:sp>
        <p:nvSpPr>
          <p:cNvPr id="8" name="Text 3"/>
          <p:cNvSpPr/>
          <p:nvPr/>
        </p:nvSpPr>
        <p:spPr>
          <a:xfrm>
            <a:off x="7754420" y="3145662"/>
            <a:ext cx="60821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hệ thống bơm và van</a:t>
            </a:r>
            <a:r>
              <a:rPr lang="en-US" sz="1750" kern="0" spc="-36" dirty="0">
                <a:solidFill>
                  <a:srgbClr val="2B4150"/>
                </a:solidFill>
                <a:latin typeface="PT Serif" pitchFamily="34" charset="0"/>
                <a:ea typeface="PT Serif" pitchFamily="34" charset="-122"/>
                <a:cs typeface="PT Serif" pitchFamily="34" charset="-120"/>
              </a:rPr>
              <a:t>: Đảm bảo bơm hoạt động ổn định, không rò rỉ, và van điều chỉnh áp suất hoạt động chính </a:t>
            </a:r>
            <a:r>
              <a:rPr lang="en-US" sz="1750" kern="0" spc="-36" dirty="0" err="1">
                <a:solidFill>
                  <a:srgbClr val="2B4150"/>
                </a:solidFill>
                <a:latin typeface="PT Serif" pitchFamily="34" charset="0"/>
                <a:ea typeface="PT Serif" pitchFamily="34" charset="-122"/>
                <a:cs typeface="PT Serif" pitchFamily="34" charset="-120"/>
              </a:rPr>
              <a:t>xác</a:t>
            </a:r>
            <a:r>
              <a:rPr lang="en-US" sz="1750" kern="0" spc="-36" dirty="0">
                <a:solidFill>
                  <a:srgbClr val="2B4150"/>
                </a:solidFill>
                <a:latin typeface="PT Serif" pitchFamily="34" charset="0"/>
                <a:ea typeface="PT Serif" pitchFamily="34" charset="-122"/>
                <a:cs typeface="PT Serif" pitchFamily="34" charset="-120"/>
              </a:rPr>
              <a:t>.</a:t>
            </a:r>
          </a:p>
        </p:txBody>
      </p:sp>
      <p:sp>
        <p:nvSpPr>
          <p:cNvPr id="9" name="Text 4"/>
          <p:cNvSpPr/>
          <p:nvPr/>
        </p:nvSpPr>
        <p:spPr>
          <a:xfrm>
            <a:off x="7754422" y="4428053"/>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cảm biến</a:t>
            </a:r>
            <a:r>
              <a:rPr lang="en-US" sz="1750" kern="0" spc="-36" dirty="0">
                <a:solidFill>
                  <a:srgbClr val="2B4150"/>
                </a:solidFill>
                <a:latin typeface="PT Serif" pitchFamily="34" charset="0"/>
                <a:ea typeface="PT Serif" pitchFamily="34" charset="-122"/>
                <a:cs typeface="PT Serif" pitchFamily="34" charset="-120"/>
              </a:rPr>
              <a:t>: Đảm bảo các chỉ số áp suất và chất lượng nước trong phạm vi cho phép.</a:t>
            </a:r>
            <a:endParaRPr lang="en-US" sz="1750" dirty="0"/>
          </a:p>
        </p:txBody>
      </p:sp>
      <p:sp>
        <p:nvSpPr>
          <p:cNvPr id="10" name="Text 5"/>
          <p:cNvSpPr/>
          <p:nvPr/>
        </p:nvSpPr>
        <p:spPr>
          <a:xfrm>
            <a:off x="7754421" y="5424073"/>
            <a:ext cx="6082189"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kết nối điện và hệ thống điều khiển tự động</a:t>
            </a:r>
            <a:r>
              <a:rPr lang="en-US" sz="1750" kern="0" spc="-36" dirty="0">
                <a:solidFill>
                  <a:srgbClr val="2B4150"/>
                </a:solidFill>
                <a:latin typeface="PT Serif" pitchFamily="34" charset="0"/>
                <a:ea typeface="PT Serif" pitchFamily="34" charset="-122"/>
                <a:cs typeface="PT Serif" pitchFamily="34" charset="-120"/>
              </a:rPr>
              <a:t>: Phát hiện dấu hiệu hỏng hóc ở dây dẫn và bảng điều khiển.</a:t>
            </a:r>
            <a:endParaRPr lang="en-US" sz="1750" dirty="0"/>
          </a:p>
        </p:txBody>
      </p:sp>
      <p:sp>
        <p:nvSpPr>
          <p:cNvPr id="11" name="Text 6"/>
          <p:cNvSpPr/>
          <p:nvPr/>
        </p:nvSpPr>
        <p:spPr>
          <a:xfrm>
            <a:off x="7754422" y="6401157"/>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Lập hồ sơ bảo trì</a:t>
            </a:r>
            <a:r>
              <a:rPr lang="en-US" sz="1750" kern="0" spc="-36" dirty="0">
                <a:solidFill>
                  <a:srgbClr val="2B4150"/>
                </a:solidFill>
                <a:latin typeface="PT Serif" pitchFamily="34" charset="0"/>
                <a:ea typeface="PT Serif" pitchFamily="34" charset="-122"/>
                <a:cs typeface="PT Serif" pitchFamily="34" charset="-120"/>
              </a:rPr>
              <a:t>: Theo dõi lịch sử bảo trì để lập kế hoạch bảo trì hợp lý cho tương lai.</a:t>
            </a:r>
            <a:endParaRPr lang="en-US" sz="1750" dirty="0"/>
          </a:p>
        </p:txBody>
      </p:sp>
      <p:sp>
        <p:nvSpPr>
          <p:cNvPr id="12" name="Rectangle 11">
            <a:extLst>
              <a:ext uri="{FF2B5EF4-FFF2-40B4-BE49-F238E27FC236}">
                <a16:creationId xmlns:a16="http://schemas.microsoft.com/office/drawing/2014/main" id="{6AB37EB7-CC13-D9DA-7DE3-B840F0898DE6}"/>
              </a:ext>
            </a:extLst>
          </p:cNvPr>
          <p:cNvSpPr/>
          <p:nvPr/>
        </p:nvSpPr>
        <p:spPr>
          <a:xfrm>
            <a:off x="6280190" y="3180755"/>
            <a:ext cx="763675" cy="291085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E6623B6-ACD1-5C61-556C-0714F726880E}"/>
              </a:ext>
            </a:extLst>
          </p:cNvPr>
          <p:cNvPicPr>
            <a:picLocks noChangeAspect="1"/>
          </p:cNvPicPr>
          <p:nvPr/>
        </p:nvPicPr>
        <p:blipFill>
          <a:blip r:embed="rId5"/>
          <a:stretch>
            <a:fillRect/>
          </a:stretch>
        </p:blipFill>
        <p:spPr>
          <a:xfrm>
            <a:off x="12106319" y="7461116"/>
            <a:ext cx="2351424" cy="72812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2233902" y="1645086"/>
            <a:ext cx="3201710" cy="279202"/>
          </a:xfrm>
          <a:prstGeom prst="rect">
            <a:avLst/>
          </a:prstGeom>
          <a:noFill/>
          <a:ln/>
        </p:spPr>
        <p:txBody>
          <a:bodyPr wrap="none" lIns="0" tIns="0" rIns="0" bIns="0" rtlCol="0" anchor="t"/>
          <a:lstStyle/>
          <a:p>
            <a:pPr marL="0" indent="0" algn="ctr">
              <a:lnSpc>
                <a:spcPts val="2150"/>
              </a:lnSpc>
              <a:buNone/>
            </a:pPr>
            <a:r>
              <a:rPr lang="en-US" sz="3600" b="1" kern="0" spc="-53" dirty="0">
                <a:solidFill>
                  <a:srgbClr val="124E73"/>
                </a:solidFill>
                <a:latin typeface="Montserrat Medium" panose="00000600000000000000" pitchFamily="2" charset="0"/>
                <a:ea typeface="MuseoModerno Bold" pitchFamily="34" charset="-122"/>
                <a:cs typeface="MuseoModerno Bold" pitchFamily="34" charset="-120"/>
              </a:rPr>
              <a:t>IV. Quy trình vận hành an toàn</a:t>
            </a:r>
            <a:endParaRPr lang="en-US" sz="3600" dirty="0"/>
          </a:p>
        </p:txBody>
      </p:sp>
      <p:pic>
        <p:nvPicPr>
          <p:cNvPr id="3" name="Image 0" descr="preencoded.png"/>
          <p:cNvPicPr>
            <a:picLocks noChangeAspect="1"/>
          </p:cNvPicPr>
          <p:nvPr/>
        </p:nvPicPr>
        <p:blipFill>
          <a:blip r:embed="rId3"/>
          <a:stretch>
            <a:fillRect/>
          </a:stretch>
        </p:blipFill>
        <p:spPr>
          <a:xfrm>
            <a:off x="9013456" y="548938"/>
            <a:ext cx="3383042" cy="2605088"/>
          </a:xfrm>
          <a:prstGeom prst="rect">
            <a:avLst/>
          </a:prstGeom>
        </p:spPr>
      </p:pic>
      <p:sp>
        <p:nvSpPr>
          <p:cNvPr id="4" name="Text 1"/>
          <p:cNvSpPr/>
          <p:nvPr/>
        </p:nvSpPr>
        <p:spPr>
          <a:xfrm>
            <a:off x="1234451" y="3654326"/>
            <a:ext cx="4014907" cy="232529"/>
          </a:xfrm>
          <a:prstGeom prst="rect">
            <a:avLst/>
          </a:prstGeom>
          <a:noFill/>
          <a:ln/>
        </p:spPr>
        <p:txBody>
          <a:bodyPr wrap="none" lIns="0" tIns="0" rIns="0" bIns="0" rtlCol="0" anchor="t"/>
          <a:lstStyle/>
          <a:p>
            <a:pPr marL="0" indent="0">
              <a:lnSpc>
                <a:spcPts val="1800"/>
              </a:lnSpc>
              <a:buNone/>
            </a:pPr>
            <a:r>
              <a:rPr lang="en-US" sz="2400" b="1" kern="0" spc="-44" dirty="0">
                <a:solidFill>
                  <a:srgbClr val="124E73"/>
                </a:solidFill>
                <a:latin typeface="Montserrat Medium" panose="00000600000000000000" pitchFamily="2" charset="0"/>
                <a:ea typeface="MuseoModerno Bold" pitchFamily="34" charset="-122"/>
                <a:cs typeface="MuseoModerno Bold" pitchFamily="34" charset="-120"/>
              </a:rPr>
              <a:t>A. Hướng dẫn từng bước về quy trình vận hành</a:t>
            </a:r>
            <a:endParaRPr lang="en-US" sz="2400" dirty="0"/>
          </a:p>
        </p:txBody>
      </p:sp>
      <p:sp>
        <p:nvSpPr>
          <p:cNvPr id="5" name="Text 2"/>
          <p:cNvSpPr/>
          <p:nvPr/>
        </p:nvSpPr>
        <p:spPr>
          <a:xfrm>
            <a:off x="576798" y="3886855"/>
            <a:ext cx="13588365" cy="238244"/>
          </a:xfrm>
          <a:prstGeom prst="rect">
            <a:avLst/>
          </a:prstGeom>
          <a:noFill/>
          <a:ln/>
        </p:spPr>
        <p:txBody>
          <a:bodyPr wrap="none" lIns="0" tIns="0" rIns="0" bIns="0" rtlCol="0" anchor="t"/>
          <a:lstStyle/>
          <a:p>
            <a:pPr marL="0" indent="0">
              <a:lnSpc>
                <a:spcPts val="1850"/>
              </a:lnSpc>
              <a:buNone/>
            </a:pPr>
            <a:endParaRPr lang="en-US" sz="1150" dirty="0"/>
          </a:p>
        </p:txBody>
      </p:sp>
      <p:sp>
        <p:nvSpPr>
          <p:cNvPr id="6" name="Shape 3"/>
          <p:cNvSpPr/>
          <p:nvPr/>
        </p:nvSpPr>
        <p:spPr>
          <a:xfrm>
            <a:off x="792420" y="4292501"/>
            <a:ext cx="15240" cy="3274814"/>
          </a:xfrm>
          <a:prstGeom prst="roundRect">
            <a:avLst>
              <a:gd name="adj" fmla="val 410326"/>
            </a:avLst>
          </a:prstGeom>
          <a:solidFill>
            <a:srgbClr val="B9D0DE"/>
          </a:solidFill>
          <a:ln/>
        </p:spPr>
      </p:sp>
      <p:sp>
        <p:nvSpPr>
          <p:cNvPr id="7" name="Shape 4"/>
          <p:cNvSpPr/>
          <p:nvPr/>
        </p:nvSpPr>
        <p:spPr>
          <a:xfrm>
            <a:off x="632578" y="4459903"/>
            <a:ext cx="334923" cy="334923"/>
          </a:xfrm>
          <a:prstGeom prst="roundRect">
            <a:avLst>
              <a:gd name="adj" fmla="val 18671"/>
            </a:avLst>
          </a:prstGeom>
          <a:solidFill>
            <a:srgbClr val="124E73"/>
          </a:solidFill>
          <a:ln w="7620">
            <a:solidFill>
              <a:srgbClr val="2B678C"/>
            </a:solidFill>
            <a:prstDash val="solid"/>
          </a:ln>
        </p:spPr>
      </p:sp>
      <p:sp>
        <p:nvSpPr>
          <p:cNvPr id="8" name="Text 5"/>
          <p:cNvSpPr/>
          <p:nvPr/>
        </p:nvSpPr>
        <p:spPr>
          <a:xfrm>
            <a:off x="749140" y="4515624"/>
            <a:ext cx="101679" cy="223361"/>
          </a:xfrm>
          <a:prstGeom prst="rect">
            <a:avLst/>
          </a:prstGeom>
          <a:noFill/>
          <a:ln/>
        </p:spPr>
        <p:txBody>
          <a:bodyPr wrap="none" lIns="0" tIns="0" rIns="0" bIns="0" rtlCol="0" anchor="t"/>
          <a:lstStyle/>
          <a:p>
            <a:pPr marL="0" indent="0" algn="ctr">
              <a:lnSpc>
                <a:spcPts val="175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1</a:t>
            </a:r>
            <a:endParaRPr lang="en-US" sz="1750" dirty="0"/>
          </a:p>
        </p:txBody>
      </p:sp>
      <p:sp>
        <p:nvSpPr>
          <p:cNvPr id="9" name="Text 6"/>
          <p:cNvSpPr/>
          <p:nvPr/>
        </p:nvSpPr>
        <p:spPr>
          <a:xfrm>
            <a:off x="1127343" y="4515624"/>
            <a:ext cx="13067348" cy="238244"/>
          </a:xfrm>
          <a:prstGeom prst="rect">
            <a:avLst/>
          </a:prstGeom>
          <a:noFill/>
          <a:ln/>
        </p:spPr>
        <p:txBody>
          <a:bodyPr wrap="none" lIns="0" tIns="0" rIns="0" bIns="0" rtlCol="0" anchor="t"/>
          <a:lstStyle/>
          <a:p>
            <a:pPr marL="0" indent="0" algn="l">
              <a:lnSpc>
                <a:spcPts val="1850"/>
              </a:lnSpc>
              <a:buNone/>
            </a:pPr>
            <a:r>
              <a:rPr lang="en-US" sz="1600" b="1" kern="0" spc="-23" dirty="0">
                <a:solidFill>
                  <a:srgbClr val="2B4150"/>
                </a:solidFill>
                <a:latin typeface="PT Serif" pitchFamily="34" charset="0"/>
                <a:ea typeface="PT Serif" pitchFamily="34" charset="-122"/>
                <a:cs typeface="PT Serif" pitchFamily="34" charset="-120"/>
              </a:rPr>
              <a:t>Chuẩn bị và kiểm tra thiết bị</a:t>
            </a:r>
            <a:r>
              <a:rPr lang="en-US" sz="1600" kern="0" spc="-23" dirty="0">
                <a:solidFill>
                  <a:srgbClr val="2B4150"/>
                </a:solidFill>
                <a:latin typeface="PT Serif" pitchFamily="34" charset="0"/>
                <a:ea typeface="PT Serif" pitchFamily="34" charset="-122"/>
                <a:cs typeface="PT Serif" pitchFamily="34" charset="-120"/>
              </a:rPr>
              <a:t>: Đảm bảo bơm, bộ lọc, và hệ thống điện trong tình trạng tốt. Công nhân cần mặc đồ bảo hộ cá nhân để bảo vệ an toàn.</a:t>
            </a:r>
            <a:endParaRPr lang="en-US" sz="1600" dirty="0"/>
          </a:p>
        </p:txBody>
      </p:sp>
      <p:sp>
        <p:nvSpPr>
          <p:cNvPr id="10" name="Shape 7"/>
          <p:cNvSpPr/>
          <p:nvPr/>
        </p:nvSpPr>
        <p:spPr>
          <a:xfrm>
            <a:off x="632578" y="5144632"/>
            <a:ext cx="334923" cy="334923"/>
          </a:xfrm>
          <a:prstGeom prst="roundRect">
            <a:avLst>
              <a:gd name="adj" fmla="val 18671"/>
            </a:avLst>
          </a:prstGeom>
          <a:solidFill>
            <a:srgbClr val="124E73"/>
          </a:solidFill>
          <a:ln w="7620">
            <a:solidFill>
              <a:srgbClr val="2B678C"/>
            </a:solidFill>
            <a:prstDash val="solid"/>
          </a:ln>
        </p:spPr>
      </p:sp>
      <p:sp>
        <p:nvSpPr>
          <p:cNvPr id="11" name="Text 8"/>
          <p:cNvSpPr/>
          <p:nvPr/>
        </p:nvSpPr>
        <p:spPr>
          <a:xfrm>
            <a:off x="739973" y="5200353"/>
            <a:ext cx="120134" cy="223361"/>
          </a:xfrm>
          <a:prstGeom prst="rect">
            <a:avLst/>
          </a:prstGeom>
          <a:noFill/>
          <a:ln/>
        </p:spPr>
        <p:txBody>
          <a:bodyPr wrap="none" lIns="0" tIns="0" rIns="0" bIns="0" rtlCol="0" anchor="t"/>
          <a:lstStyle/>
          <a:p>
            <a:pPr marL="0" indent="0" algn="ctr">
              <a:lnSpc>
                <a:spcPts val="175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2</a:t>
            </a:r>
            <a:endParaRPr lang="en-US" sz="1750" dirty="0"/>
          </a:p>
        </p:txBody>
      </p:sp>
      <p:sp>
        <p:nvSpPr>
          <p:cNvPr id="12" name="Text 9"/>
          <p:cNvSpPr/>
          <p:nvPr/>
        </p:nvSpPr>
        <p:spPr>
          <a:xfrm>
            <a:off x="1127343" y="5200353"/>
            <a:ext cx="13067348" cy="238244"/>
          </a:xfrm>
          <a:prstGeom prst="rect">
            <a:avLst/>
          </a:prstGeom>
          <a:noFill/>
          <a:ln/>
        </p:spPr>
        <p:txBody>
          <a:bodyPr wrap="none" lIns="0" tIns="0" rIns="0" bIns="0" rtlCol="0" anchor="t"/>
          <a:lstStyle/>
          <a:p>
            <a:pPr marL="0" indent="0" algn="l">
              <a:lnSpc>
                <a:spcPts val="1850"/>
              </a:lnSpc>
              <a:buNone/>
            </a:pPr>
            <a:r>
              <a:rPr lang="en-US" sz="1600" b="1" kern="0" spc="-23" dirty="0">
                <a:solidFill>
                  <a:srgbClr val="2B4150"/>
                </a:solidFill>
                <a:latin typeface="PT Serif" pitchFamily="34" charset="0"/>
                <a:ea typeface="PT Serif" pitchFamily="34" charset="-122"/>
                <a:cs typeface="PT Serif" pitchFamily="34" charset="-120"/>
              </a:rPr>
              <a:t>Khởi động máy</a:t>
            </a:r>
            <a:r>
              <a:rPr lang="en-US" sz="1600" kern="0" spc="-23" dirty="0">
                <a:solidFill>
                  <a:srgbClr val="2B4150"/>
                </a:solidFill>
                <a:latin typeface="PT Serif" pitchFamily="34" charset="0"/>
                <a:ea typeface="PT Serif" pitchFamily="34" charset="-122"/>
                <a:cs typeface="PT Serif" pitchFamily="34" charset="-120"/>
              </a:rPr>
              <a:t>: Theo dõi các chỉ số áp suất và nhiệt độ để đảm bảo máy hoạt động trong phạm vi an toàn.</a:t>
            </a:r>
            <a:endParaRPr lang="en-US" sz="1600" dirty="0"/>
          </a:p>
        </p:txBody>
      </p:sp>
      <p:sp>
        <p:nvSpPr>
          <p:cNvPr id="13" name="Shape 10"/>
          <p:cNvSpPr/>
          <p:nvPr/>
        </p:nvSpPr>
        <p:spPr>
          <a:xfrm>
            <a:off x="632578" y="5829360"/>
            <a:ext cx="334923" cy="334923"/>
          </a:xfrm>
          <a:prstGeom prst="roundRect">
            <a:avLst>
              <a:gd name="adj" fmla="val 18671"/>
            </a:avLst>
          </a:prstGeom>
          <a:solidFill>
            <a:srgbClr val="124E73"/>
          </a:solidFill>
          <a:ln w="7620">
            <a:solidFill>
              <a:srgbClr val="2B678C"/>
            </a:solidFill>
            <a:prstDash val="solid"/>
          </a:ln>
        </p:spPr>
      </p:sp>
      <p:sp>
        <p:nvSpPr>
          <p:cNvPr id="14" name="Text 11"/>
          <p:cNvSpPr/>
          <p:nvPr/>
        </p:nvSpPr>
        <p:spPr>
          <a:xfrm>
            <a:off x="739496" y="5885081"/>
            <a:ext cx="121087" cy="223361"/>
          </a:xfrm>
          <a:prstGeom prst="rect">
            <a:avLst/>
          </a:prstGeom>
          <a:noFill/>
          <a:ln/>
        </p:spPr>
        <p:txBody>
          <a:bodyPr wrap="none" lIns="0" tIns="0" rIns="0" bIns="0" rtlCol="0" anchor="t"/>
          <a:lstStyle/>
          <a:p>
            <a:pPr marL="0" indent="0" algn="ctr">
              <a:lnSpc>
                <a:spcPts val="175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3</a:t>
            </a:r>
            <a:endParaRPr lang="en-US" sz="1750" dirty="0"/>
          </a:p>
        </p:txBody>
      </p:sp>
      <p:sp>
        <p:nvSpPr>
          <p:cNvPr id="15" name="Text 12"/>
          <p:cNvSpPr/>
          <p:nvPr/>
        </p:nvSpPr>
        <p:spPr>
          <a:xfrm>
            <a:off x="1127343" y="5885081"/>
            <a:ext cx="13067348" cy="238244"/>
          </a:xfrm>
          <a:prstGeom prst="rect">
            <a:avLst/>
          </a:prstGeom>
          <a:noFill/>
          <a:ln/>
        </p:spPr>
        <p:txBody>
          <a:bodyPr wrap="none" lIns="0" tIns="0" rIns="0" bIns="0" rtlCol="0" anchor="t"/>
          <a:lstStyle/>
          <a:p>
            <a:pPr marL="0" indent="0" algn="l">
              <a:lnSpc>
                <a:spcPts val="1850"/>
              </a:lnSpc>
              <a:buNone/>
            </a:pPr>
            <a:r>
              <a:rPr lang="en-US" sz="1600" b="1" kern="0" spc="-23" dirty="0">
                <a:solidFill>
                  <a:srgbClr val="2B4150"/>
                </a:solidFill>
                <a:latin typeface="PT Serif" pitchFamily="34" charset="0"/>
                <a:ea typeface="PT Serif" pitchFamily="34" charset="-122"/>
                <a:cs typeface="PT Serif" pitchFamily="34" charset="-120"/>
              </a:rPr>
              <a:t>Giám sát và kiểm tra</a:t>
            </a:r>
            <a:r>
              <a:rPr lang="en-US" sz="1600" kern="0" spc="-23" dirty="0">
                <a:solidFill>
                  <a:srgbClr val="2B4150"/>
                </a:solidFill>
                <a:latin typeface="PT Serif" pitchFamily="34" charset="0"/>
                <a:ea typeface="PT Serif" pitchFamily="34" charset="-122"/>
                <a:cs typeface="PT Serif" pitchFamily="34" charset="-120"/>
              </a:rPr>
              <a:t>: Theo dõi liên tục các cảm biến để phát hiện dấu hiệu bất thường. Nếu có sự cố, tắt máy ngay lập tức và kiểm tra nguyên nhân.</a:t>
            </a:r>
            <a:endParaRPr lang="en-US" sz="1600" dirty="0"/>
          </a:p>
        </p:txBody>
      </p:sp>
      <p:sp>
        <p:nvSpPr>
          <p:cNvPr id="16" name="Shape 13"/>
          <p:cNvSpPr/>
          <p:nvPr/>
        </p:nvSpPr>
        <p:spPr>
          <a:xfrm>
            <a:off x="632578" y="6514088"/>
            <a:ext cx="334923" cy="334923"/>
          </a:xfrm>
          <a:prstGeom prst="roundRect">
            <a:avLst>
              <a:gd name="adj" fmla="val 18671"/>
            </a:avLst>
          </a:prstGeom>
          <a:solidFill>
            <a:srgbClr val="124E73"/>
          </a:solidFill>
          <a:ln w="7620">
            <a:solidFill>
              <a:srgbClr val="2B678C"/>
            </a:solidFill>
            <a:prstDash val="solid"/>
          </a:ln>
        </p:spPr>
      </p:sp>
      <p:sp>
        <p:nvSpPr>
          <p:cNvPr id="17" name="Text 14"/>
          <p:cNvSpPr/>
          <p:nvPr/>
        </p:nvSpPr>
        <p:spPr>
          <a:xfrm>
            <a:off x="730329" y="6569810"/>
            <a:ext cx="139303" cy="223361"/>
          </a:xfrm>
          <a:prstGeom prst="rect">
            <a:avLst/>
          </a:prstGeom>
          <a:noFill/>
          <a:ln/>
        </p:spPr>
        <p:txBody>
          <a:bodyPr wrap="none" lIns="0" tIns="0" rIns="0" bIns="0" rtlCol="0" anchor="t"/>
          <a:lstStyle/>
          <a:p>
            <a:pPr marL="0" indent="0" algn="ctr">
              <a:lnSpc>
                <a:spcPts val="175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4</a:t>
            </a:r>
            <a:endParaRPr lang="en-US" sz="1750" dirty="0"/>
          </a:p>
        </p:txBody>
      </p:sp>
      <p:sp>
        <p:nvSpPr>
          <p:cNvPr id="18" name="Text 15"/>
          <p:cNvSpPr/>
          <p:nvPr/>
        </p:nvSpPr>
        <p:spPr>
          <a:xfrm>
            <a:off x="1127343" y="6569810"/>
            <a:ext cx="13067348" cy="238244"/>
          </a:xfrm>
          <a:prstGeom prst="rect">
            <a:avLst/>
          </a:prstGeom>
          <a:noFill/>
          <a:ln/>
        </p:spPr>
        <p:txBody>
          <a:bodyPr wrap="none" lIns="0" tIns="0" rIns="0" bIns="0" rtlCol="0" anchor="t"/>
          <a:lstStyle/>
          <a:p>
            <a:pPr marL="0" indent="0" algn="l">
              <a:lnSpc>
                <a:spcPts val="1850"/>
              </a:lnSpc>
              <a:buNone/>
            </a:pPr>
            <a:r>
              <a:rPr lang="en-US" sz="1600" b="1" kern="0" spc="-23" dirty="0">
                <a:solidFill>
                  <a:srgbClr val="2B4150"/>
                </a:solidFill>
                <a:latin typeface="PT Serif" pitchFamily="34" charset="0"/>
                <a:ea typeface="PT Serif" pitchFamily="34" charset="-122"/>
                <a:cs typeface="PT Serif" pitchFamily="34" charset="-120"/>
              </a:rPr>
              <a:t>Duy trì liên lạc</a:t>
            </a:r>
            <a:r>
              <a:rPr lang="en-US" sz="1600" kern="0" spc="-23" dirty="0">
                <a:solidFill>
                  <a:srgbClr val="2B4150"/>
                </a:solidFill>
                <a:latin typeface="PT Serif" pitchFamily="34" charset="0"/>
                <a:ea typeface="PT Serif" pitchFamily="34" charset="-122"/>
                <a:cs typeface="PT Serif" pitchFamily="34" charset="-120"/>
              </a:rPr>
              <a:t>: Giữ liên lạc với các thành viên trong đội để nắm rõ tình trạng hoạt động của máy</a:t>
            </a:r>
            <a:endParaRPr lang="en-US" sz="1600" dirty="0"/>
          </a:p>
        </p:txBody>
      </p:sp>
      <p:sp>
        <p:nvSpPr>
          <p:cNvPr id="19" name="Shape 16"/>
          <p:cNvSpPr/>
          <p:nvPr/>
        </p:nvSpPr>
        <p:spPr>
          <a:xfrm>
            <a:off x="632578" y="7198817"/>
            <a:ext cx="334923" cy="334923"/>
          </a:xfrm>
          <a:prstGeom prst="roundRect">
            <a:avLst>
              <a:gd name="adj" fmla="val 18671"/>
            </a:avLst>
          </a:prstGeom>
          <a:solidFill>
            <a:srgbClr val="124E73"/>
          </a:solidFill>
          <a:ln w="7620">
            <a:solidFill>
              <a:srgbClr val="2B678C"/>
            </a:solidFill>
            <a:prstDash val="solid"/>
          </a:ln>
        </p:spPr>
      </p:sp>
      <p:sp>
        <p:nvSpPr>
          <p:cNvPr id="20" name="Text 17"/>
          <p:cNvSpPr/>
          <p:nvPr/>
        </p:nvSpPr>
        <p:spPr>
          <a:xfrm>
            <a:off x="740687" y="7254538"/>
            <a:ext cx="118586" cy="223361"/>
          </a:xfrm>
          <a:prstGeom prst="rect">
            <a:avLst/>
          </a:prstGeom>
          <a:noFill/>
          <a:ln/>
        </p:spPr>
        <p:txBody>
          <a:bodyPr wrap="none" lIns="0" tIns="0" rIns="0" bIns="0" rtlCol="0" anchor="t"/>
          <a:lstStyle/>
          <a:p>
            <a:pPr marL="0" indent="0" algn="ctr">
              <a:lnSpc>
                <a:spcPts val="175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5</a:t>
            </a:r>
            <a:endParaRPr lang="en-US" sz="1750" dirty="0"/>
          </a:p>
        </p:txBody>
      </p:sp>
      <p:sp>
        <p:nvSpPr>
          <p:cNvPr id="21" name="Text 18"/>
          <p:cNvSpPr/>
          <p:nvPr/>
        </p:nvSpPr>
        <p:spPr>
          <a:xfrm>
            <a:off x="1127343" y="7254538"/>
            <a:ext cx="13067348" cy="238244"/>
          </a:xfrm>
          <a:prstGeom prst="rect">
            <a:avLst/>
          </a:prstGeom>
          <a:noFill/>
          <a:ln/>
        </p:spPr>
        <p:txBody>
          <a:bodyPr wrap="none" lIns="0" tIns="0" rIns="0" bIns="0" rtlCol="0" anchor="t"/>
          <a:lstStyle/>
          <a:p>
            <a:pPr marL="0" indent="0" algn="l">
              <a:lnSpc>
                <a:spcPts val="1850"/>
              </a:lnSpc>
              <a:buNone/>
            </a:pPr>
            <a:r>
              <a:rPr lang="en-US" sz="1600" b="1" kern="0" spc="-23" dirty="0">
                <a:solidFill>
                  <a:srgbClr val="2B4150"/>
                </a:solidFill>
                <a:latin typeface="PT Serif" pitchFamily="34" charset="0"/>
                <a:ea typeface="PT Serif" pitchFamily="34" charset="-122"/>
                <a:cs typeface="PT Serif" pitchFamily="34" charset="-120"/>
              </a:rPr>
              <a:t>Tắt máy an toàn</a:t>
            </a:r>
            <a:r>
              <a:rPr lang="en-US" sz="1600" kern="0" spc="-23" dirty="0">
                <a:solidFill>
                  <a:srgbClr val="2B4150"/>
                </a:solidFill>
                <a:latin typeface="PT Serif" pitchFamily="34" charset="0"/>
                <a:ea typeface="PT Serif" pitchFamily="34" charset="-122"/>
                <a:cs typeface="PT Serif" pitchFamily="34" charset="-120"/>
              </a:rPr>
              <a:t>: Khi quá trình lọc hoàn tất, xả áp suất và làm sạch các bộ phận cần thiết để chuẩn bị cho lần vận hành tiếp theo.</a:t>
            </a:r>
            <a:endParaRPr lang="en-US" sz="1600" dirty="0"/>
          </a:p>
        </p:txBody>
      </p:sp>
      <p:pic>
        <p:nvPicPr>
          <p:cNvPr id="22" name="Picture 21">
            <a:extLst>
              <a:ext uri="{FF2B5EF4-FFF2-40B4-BE49-F238E27FC236}">
                <a16:creationId xmlns:a16="http://schemas.microsoft.com/office/drawing/2014/main" id="{6CCEF0D3-49B4-6D42-151D-9BCE78B232F7}"/>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52709" y="3085624"/>
            <a:ext cx="3901440" cy="3268980"/>
          </a:xfrm>
          <a:prstGeom prst="rect">
            <a:avLst/>
          </a:prstGeom>
        </p:spPr>
      </p:pic>
      <p:sp>
        <p:nvSpPr>
          <p:cNvPr id="3" name="Text 0"/>
          <p:cNvSpPr/>
          <p:nvPr/>
        </p:nvSpPr>
        <p:spPr>
          <a:xfrm>
            <a:off x="655796" y="516850"/>
            <a:ext cx="5965269" cy="292656"/>
          </a:xfrm>
          <a:prstGeom prst="rect">
            <a:avLst/>
          </a:prstGeom>
          <a:noFill/>
          <a:ln/>
        </p:spPr>
        <p:txBody>
          <a:bodyPr wrap="none" lIns="0" tIns="0" rIns="0" bIns="0" rtlCol="0" anchor="t"/>
          <a:lstStyle/>
          <a:p>
            <a:pPr marL="0" indent="0">
              <a:lnSpc>
                <a:spcPts val="2300"/>
              </a:lnSpc>
              <a:buNone/>
            </a:pPr>
            <a:r>
              <a:rPr lang="en-US" sz="2400" b="1" kern="0" spc="-55" dirty="0">
                <a:solidFill>
                  <a:srgbClr val="124E73"/>
                </a:solidFill>
                <a:latin typeface="Montserrat Medium" panose="00000600000000000000" pitchFamily="2" charset="0"/>
                <a:ea typeface="MuseoModerno Bold" pitchFamily="34" charset="-122"/>
                <a:cs typeface="MuseoModerno Bold" pitchFamily="34" charset="-120"/>
              </a:rPr>
              <a:t>B. Các biện pháp xử lý khẩn cấp và cơ chế ứng phó sự cố</a:t>
            </a:r>
            <a:endParaRPr lang="en-US" sz="2400" dirty="0"/>
          </a:p>
        </p:txBody>
      </p:sp>
      <p:sp>
        <p:nvSpPr>
          <p:cNvPr id="4" name="Text 1"/>
          <p:cNvSpPr/>
          <p:nvPr/>
        </p:nvSpPr>
        <p:spPr>
          <a:xfrm>
            <a:off x="655796" y="1020247"/>
            <a:ext cx="7832408" cy="299799"/>
          </a:xfrm>
          <a:prstGeom prst="rect">
            <a:avLst/>
          </a:prstGeom>
          <a:noFill/>
          <a:ln/>
        </p:spPr>
        <p:txBody>
          <a:bodyPr wrap="none" lIns="0" tIns="0" rIns="0" bIns="0" rtlCol="0" anchor="t"/>
          <a:lstStyle/>
          <a:p>
            <a:pPr marL="0" indent="0">
              <a:lnSpc>
                <a:spcPts val="2350"/>
              </a:lnSpc>
              <a:buNone/>
            </a:pPr>
            <a:endParaRPr lang="en-US" sz="1450" dirty="0"/>
          </a:p>
        </p:txBody>
      </p:sp>
      <p:sp>
        <p:nvSpPr>
          <p:cNvPr id="5" name="Shape 2"/>
          <p:cNvSpPr/>
          <p:nvPr/>
        </p:nvSpPr>
        <p:spPr>
          <a:xfrm>
            <a:off x="925354" y="1530787"/>
            <a:ext cx="22860" cy="6181963"/>
          </a:xfrm>
          <a:prstGeom prst="roundRect">
            <a:avLst>
              <a:gd name="adj" fmla="val 344265"/>
            </a:avLst>
          </a:prstGeom>
          <a:solidFill>
            <a:srgbClr val="B9D0DE"/>
          </a:solidFill>
          <a:ln/>
        </p:spPr>
      </p:sp>
      <p:sp>
        <p:nvSpPr>
          <p:cNvPr id="6" name="Shape 3"/>
          <p:cNvSpPr/>
          <p:nvPr/>
        </p:nvSpPr>
        <p:spPr>
          <a:xfrm>
            <a:off x="725984" y="1741527"/>
            <a:ext cx="421600" cy="421600"/>
          </a:xfrm>
          <a:prstGeom prst="roundRect">
            <a:avLst>
              <a:gd name="adj" fmla="val 18667"/>
            </a:avLst>
          </a:prstGeom>
          <a:solidFill>
            <a:srgbClr val="124E73"/>
          </a:solidFill>
          <a:ln w="7620">
            <a:solidFill>
              <a:srgbClr val="2B678C"/>
            </a:solidFill>
            <a:prstDash val="solid"/>
          </a:ln>
        </p:spPr>
      </p:sp>
      <p:sp>
        <p:nvSpPr>
          <p:cNvPr id="7" name="Text 4"/>
          <p:cNvSpPr/>
          <p:nvPr/>
        </p:nvSpPr>
        <p:spPr>
          <a:xfrm>
            <a:off x="872788" y="1811774"/>
            <a:ext cx="127873" cy="281107"/>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1</a:t>
            </a:r>
            <a:endParaRPr lang="en-US" sz="2200" dirty="0"/>
          </a:p>
        </p:txBody>
      </p:sp>
      <p:sp>
        <p:nvSpPr>
          <p:cNvPr id="8" name="Text 5"/>
          <p:cNvSpPr/>
          <p:nvPr/>
        </p:nvSpPr>
        <p:spPr>
          <a:xfrm>
            <a:off x="1311473" y="1741527"/>
            <a:ext cx="7176730" cy="299799"/>
          </a:xfrm>
          <a:prstGeom prst="rect">
            <a:avLst/>
          </a:prstGeom>
          <a:noFill/>
          <a:ln/>
        </p:spPr>
        <p:txBody>
          <a:bodyPr wrap="none" lIns="0" tIns="0" rIns="0" bIns="0" rtlCol="0" anchor="t"/>
          <a:lstStyle/>
          <a:p>
            <a:pPr marL="0" indent="0" algn="l">
              <a:lnSpc>
                <a:spcPts val="2350"/>
              </a:lnSpc>
              <a:buNone/>
            </a:pPr>
            <a:r>
              <a:rPr lang="en-US" sz="2000" b="1" kern="0" spc="-30" dirty="0">
                <a:solidFill>
                  <a:srgbClr val="2B4150"/>
                </a:solidFill>
                <a:latin typeface="PT Serif" pitchFamily="34" charset="0"/>
                <a:ea typeface="PT Serif" pitchFamily="34" charset="-122"/>
                <a:cs typeface="PT Serif" pitchFamily="34" charset="-120"/>
              </a:rPr>
              <a:t>Đào tạo xử lý khẩn cấp</a:t>
            </a:r>
            <a:endParaRPr lang="en-US" sz="2000" dirty="0"/>
          </a:p>
        </p:txBody>
      </p:sp>
      <p:sp>
        <p:nvSpPr>
          <p:cNvPr id="9" name="Text 6"/>
          <p:cNvSpPr/>
          <p:nvPr/>
        </p:nvSpPr>
        <p:spPr>
          <a:xfrm>
            <a:off x="1311473" y="2130266"/>
            <a:ext cx="7176730" cy="299799"/>
          </a:xfrm>
          <a:prstGeom prst="rect">
            <a:avLst/>
          </a:prstGeom>
          <a:noFill/>
          <a:ln/>
        </p:spPr>
        <p:txBody>
          <a:bodyPr wrap="none" lIns="0" tIns="0" rIns="0" bIns="0" rtlCol="0" anchor="t"/>
          <a:lstStyle/>
          <a:p>
            <a:pPr marL="0" indent="0" algn="l">
              <a:lnSpc>
                <a:spcPts val="2350"/>
              </a:lnSpc>
              <a:buNone/>
            </a:pPr>
            <a:r>
              <a:rPr lang="en-US" kern="0" spc="-30" dirty="0">
                <a:solidFill>
                  <a:srgbClr val="2B4150"/>
                </a:solidFill>
                <a:latin typeface="PT Serif" pitchFamily="34" charset="0"/>
                <a:ea typeface="PT Serif" pitchFamily="34" charset="-122"/>
                <a:cs typeface="PT Serif" pitchFamily="34" charset="-120"/>
              </a:rPr>
              <a:t>Hướng dẫn cách ứng phó sự cố từ rò rỉ nước đến sự cố nghiêm trọng.</a:t>
            </a:r>
            <a:endParaRPr lang="en-US" dirty="0"/>
          </a:p>
        </p:txBody>
      </p:sp>
      <p:sp>
        <p:nvSpPr>
          <p:cNvPr id="10" name="Shape 7"/>
          <p:cNvSpPr/>
          <p:nvPr/>
        </p:nvSpPr>
        <p:spPr>
          <a:xfrm>
            <a:off x="725984" y="3015377"/>
            <a:ext cx="421600" cy="421600"/>
          </a:xfrm>
          <a:prstGeom prst="roundRect">
            <a:avLst>
              <a:gd name="adj" fmla="val 18667"/>
            </a:avLst>
          </a:prstGeom>
          <a:solidFill>
            <a:srgbClr val="124E73"/>
          </a:solidFill>
          <a:ln w="7620">
            <a:solidFill>
              <a:srgbClr val="2B678C"/>
            </a:solidFill>
            <a:prstDash val="solid"/>
          </a:ln>
        </p:spPr>
      </p:sp>
      <p:sp>
        <p:nvSpPr>
          <p:cNvPr id="11" name="Text 8"/>
          <p:cNvSpPr/>
          <p:nvPr/>
        </p:nvSpPr>
        <p:spPr>
          <a:xfrm>
            <a:off x="861120" y="3085624"/>
            <a:ext cx="151209" cy="281107"/>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2</a:t>
            </a:r>
            <a:endParaRPr lang="en-US" sz="2200" dirty="0"/>
          </a:p>
        </p:txBody>
      </p:sp>
      <p:sp>
        <p:nvSpPr>
          <p:cNvPr id="12" name="Text 9"/>
          <p:cNvSpPr/>
          <p:nvPr/>
        </p:nvSpPr>
        <p:spPr>
          <a:xfrm>
            <a:off x="1311473" y="3015377"/>
            <a:ext cx="7176730" cy="299799"/>
          </a:xfrm>
          <a:prstGeom prst="rect">
            <a:avLst/>
          </a:prstGeom>
          <a:noFill/>
          <a:ln/>
        </p:spPr>
        <p:txBody>
          <a:bodyPr wrap="none" lIns="0" tIns="0" rIns="0" bIns="0" rtlCol="0" anchor="t"/>
          <a:lstStyle/>
          <a:p>
            <a:pPr marL="0" indent="0" algn="l">
              <a:lnSpc>
                <a:spcPts val="2350"/>
              </a:lnSpc>
              <a:buNone/>
            </a:pPr>
            <a:r>
              <a:rPr lang="en-US" sz="2000" b="1" kern="0" spc="-30" dirty="0">
                <a:solidFill>
                  <a:srgbClr val="2B4150"/>
                </a:solidFill>
                <a:latin typeface="PT Serif" pitchFamily="34" charset="0"/>
                <a:ea typeface="PT Serif" pitchFamily="34" charset="-122"/>
                <a:cs typeface="PT Serif" pitchFamily="34" charset="-120"/>
              </a:rPr>
              <a:t>Xử lý sự cố rò rỉ hóa chất</a:t>
            </a:r>
            <a:endParaRPr lang="en-US" sz="2000" dirty="0"/>
          </a:p>
        </p:txBody>
      </p:sp>
      <p:sp>
        <p:nvSpPr>
          <p:cNvPr id="13" name="Text 10"/>
          <p:cNvSpPr/>
          <p:nvPr/>
        </p:nvSpPr>
        <p:spPr>
          <a:xfrm>
            <a:off x="1311473" y="3404116"/>
            <a:ext cx="7176730" cy="299799"/>
          </a:xfrm>
          <a:prstGeom prst="rect">
            <a:avLst/>
          </a:prstGeom>
          <a:noFill/>
          <a:ln/>
        </p:spPr>
        <p:txBody>
          <a:bodyPr wrap="none" lIns="0" tIns="0" rIns="0" bIns="0" rtlCol="0" anchor="t"/>
          <a:lstStyle/>
          <a:p>
            <a:pPr marL="0" indent="0" algn="l">
              <a:lnSpc>
                <a:spcPts val="2350"/>
              </a:lnSpc>
              <a:buNone/>
            </a:pPr>
            <a:r>
              <a:rPr lang="en-US" kern="0" spc="-30" dirty="0">
                <a:solidFill>
                  <a:srgbClr val="2B4150"/>
                </a:solidFill>
                <a:latin typeface="PT Serif" pitchFamily="34" charset="0"/>
                <a:ea typeface="PT Serif" pitchFamily="34" charset="-122"/>
                <a:cs typeface="PT Serif" pitchFamily="34" charset="-120"/>
              </a:rPr>
              <a:t>Tắt máy, dùng bảo hộ, xử lý hóa chất và thông báo quản lý.</a:t>
            </a:r>
            <a:endParaRPr lang="en-US" dirty="0"/>
          </a:p>
        </p:txBody>
      </p:sp>
      <p:sp>
        <p:nvSpPr>
          <p:cNvPr id="14" name="Shape 11"/>
          <p:cNvSpPr/>
          <p:nvPr/>
        </p:nvSpPr>
        <p:spPr>
          <a:xfrm>
            <a:off x="725984" y="4289227"/>
            <a:ext cx="421600" cy="421600"/>
          </a:xfrm>
          <a:prstGeom prst="roundRect">
            <a:avLst>
              <a:gd name="adj" fmla="val 18667"/>
            </a:avLst>
          </a:prstGeom>
          <a:solidFill>
            <a:srgbClr val="124E73"/>
          </a:solidFill>
          <a:ln w="7620">
            <a:solidFill>
              <a:srgbClr val="2B678C"/>
            </a:solidFill>
            <a:prstDash val="solid"/>
          </a:ln>
        </p:spPr>
      </p:sp>
      <p:sp>
        <p:nvSpPr>
          <p:cNvPr id="15" name="Text 12"/>
          <p:cNvSpPr/>
          <p:nvPr/>
        </p:nvSpPr>
        <p:spPr>
          <a:xfrm>
            <a:off x="860524" y="4359473"/>
            <a:ext cx="152400" cy="281107"/>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3</a:t>
            </a:r>
            <a:endParaRPr lang="en-US" sz="2200" dirty="0"/>
          </a:p>
        </p:txBody>
      </p:sp>
      <p:sp>
        <p:nvSpPr>
          <p:cNvPr id="16" name="Text 13"/>
          <p:cNvSpPr/>
          <p:nvPr/>
        </p:nvSpPr>
        <p:spPr>
          <a:xfrm>
            <a:off x="1311473" y="4289226"/>
            <a:ext cx="7176730" cy="299799"/>
          </a:xfrm>
          <a:prstGeom prst="rect">
            <a:avLst/>
          </a:prstGeom>
          <a:noFill/>
          <a:ln/>
        </p:spPr>
        <p:txBody>
          <a:bodyPr wrap="none" lIns="0" tIns="0" rIns="0" bIns="0" rtlCol="0" anchor="t"/>
          <a:lstStyle/>
          <a:p>
            <a:pPr marL="0" indent="0" algn="l">
              <a:lnSpc>
                <a:spcPts val="2350"/>
              </a:lnSpc>
              <a:buNone/>
            </a:pPr>
            <a:r>
              <a:rPr lang="en-US" sz="2000" b="1" kern="0" spc="-30" dirty="0">
                <a:solidFill>
                  <a:srgbClr val="2B4150"/>
                </a:solidFill>
                <a:latin typeface="PT Serif" pitchFamily="34" charset="0"/>
                <a:ea typeface="PT Serif" pitchFamily="34" charset="-122"/>
                <a:cs typeface="PT Serif" pitchFamily="34" charset="-120"/>
              </a:rPr>
              <a:t>Xử lý sự cố điện</a:t>
            </a:r>
            <a:endParaRPr lang="en-US" sz="2000" dirty="0"/>
          </a:p>
        </p:txBody>
      </p:sp>
      <p:sp>
        <p:nvSpPr>
          <p:cNvPr id="17" name="Text 14"/>
          <p:cNvSpPr/>
          <p:nvPr/>
        </p:nvSpPr>
        <p:spPr>
          <a:xfrm>
            <a:off x="1311473" y="4677966"/>
            <a:ext cx="7176730" cy="299799"/>
          </a:xfrm>
          <a:prstGeom prst="rect">
            <a:avLst/>
          </a:prstGeom>
          <a:noFill/>
          <a:ln/>
        </p:spPr>
        <p:txBody>
          <a:bodyPr wrap="none" lIns="0" tIns="0" rIns="0" bIns="0" rtlCol="0" anchor="t"/>
          <a:lstStyle/>
          <a:p>
            <a:pPr marL="0" indent="0" algn="l">
              <a:lnSpc>
                <a:spcPts val="2350"/>
              </a:lnSpc>
              <a:buNone/>
            </a:pPr>
            <a:r>
              <a:rPr lang="en-US" kern="0" spc="-30" dirty="0">
                <a:solidFill>
                  <a:srgbClr val="2B4150"/>
                </a:solidFill>
                <a:latin typeface="PT Serif" pitchFamily="34" charset="0"/>
                <a:ea typeface="PT Serif" pitchFamily="34" charset="-122"/>
                <a:cs typeface="PT Serif" pitchFamily="34" charset="-120"/>
              </a:rPr>
              <a:t>Ngắt nguồn điện, kiểm tra hệ thống trước khi khởi động lại.</a:t>
            </a:r>
            <a:endParaRPr lang="en-US" dirty="0"/>
          </a:p>
        </p:txBody>
      </p:sp>
      <p:sp>
        <p:nvSpPr>
          <p:cNvPr id="18" name="Shape 15"/>
          <p:cNvSpPr/>
          <p:nvPr/>
        </p:nvSpPr>
        <p:spPr>
          <a:xfrm>
            <a:off x="725984" y="5563076"/>
            <a:ext cx="421600" cy="421600"/>
          </a:xfrm>
          <a:prstGeom prst="roundRect">
            <a:avLst>
              <a:gd name="adj" fmla="val 18667"/>
            </a:avLst>
          </a:prstGeom>
          <a:solidFill>
            <a:srgbClr val="124E73"/>
          </a:solidFill>
          <a:ln w="7620">
            <a:solidFill>
              <a:srgbClr val="2B678C"/>
            </a:solidFill>
            <a:prstDash val="solid"/>
          </a:ln>
        </p:spPr>
      </p:sp>
      <p:sp>
        <p:nvSpPr>
          <p:cNvPr id="19" name="Text 16"/>
          <p:cNvSpPr/>
          <p:nvPr/>
        </p:nvSpPr>
        <p:spPr>
          <a:xfrm>
            <a:off x="849094" y="5633323"/>
            <a:ext cx="175379" cy="281107"/>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4</a:t>
            </a:r>
            <a:endParaRPr lang="en-US" sz="2200" dirty="0"/>
          </a:p>
        </p:txBody>
      </p:sp>
      <p:sp>
        <p:nvSpPr>
          <p:cNvPr id="20" name="Text 17"/>
          <p:cNvSpPr/>
          <p:nvPr/>
        </p:nvSpPr>
        <p:spPr>
          <a:xfrm>
            <a:off x="1311473" y="5563076"/>
            <a:ext cx="7176730" cy="299799"/>
          </a:xfrm>
          <a:prstGeom prst="rect">
            <a:avLst/>
          </a:prstGeom>
          <a:noFill/>
          <a:ln/>
        </p:spPr>
        <p:txBody>
          <a:bodyPr wrap="none" lIns="0" tIns="0" rIns="0" bIns="0" rtlCol="0" anchor="t"/>
          <a:lstStyle/>
          <a:p>
            <a:pPr marL="0" indent="0" algn="l">
              <a:lnSpc>
                <a:spcPts val="2350"/>
              </a:lnSpc>
              <a:buNone/>
            </a:pPr>
            <a:r>
              <a:rPr lang="en-US" sz="2000" b="1" kern="0" spc="-30" dirty="0">
                <a:solidFill>
                  <a:srgbClr val="2B4150"/>
                </a:solidFill>
                <a:latin typeface="PT Serif" pitchFamily="34" charset="0"/>
                <a:ea typeface="PT Serif" pitchFamily="34" charset="-122"/>
                <a:cs typeface="PT Serif" pitchFamily="34" charset="-120"/>
              </a:rPr>
              <a:t>Kênh liên lạc khẩn cấp</a:t>
            </a:r>
            <a:endParaRPr lang="en-US" sz="2000" dirty="0"/>
          </a:p>
        </p:txBody>
      </p:sp>
      <p:sp>
        <p:nvSpPr>
          <p:cNvPr id="21" name="Text 18"/>
          <p:cNvSpPr/>
          <p:nvPr/>
        </p:nvSpPr>
        <p:spPr>
          <a:xfrm>
            <a:off x="1311473" y="5951815"/>
            <a:ext cx="7176730" cy="299799"/>
          </a:xfrm>
          <a:prstGeom prst="rect">
            <a:avLst/>
          </a:prstGeom>
          <a:noFill/>
          <a:ln/>
        </p:spPr>
        <p:txBody>
          <a:bodyPr wrap="none" lIns="0" tIns="0" rIns="0" bIns="0" rtlCol="0" anchor="t"/>
          <a:lstStyle/>
          <a:p>
            <a:pPr marL="0" indent="0" algn="l">
              <a:lnSpc>
                <a:spcPts val="2350"/>
              </a:lnSpc>
              <a:buNone/>
            </a:pPr>
            <a:r>
              <a:rPr lang="en-US" kern="0" spc="-30" dirty="0">
                <a:solidFill>
                  <a:srgbClr val="2B4150"/>
                </a:solidFill>
                <a:latin typeface="PT Serif" pitchFamily="34" charset="0"/>
                <a:ea typeface="PT Serif" pitchFamily="34" charset="-122"/>
                <a:cs typeface="PT Serif" pitchFamily="34" charset="-120"/>
              </a:rPr>
              <a:t>Liên lạc với đội cứu hộ, biết vị trí chữa cháy và lối thoát hiểm.</a:t>
            </a:r>
            <a:endParaRPr lang="en-US" dirty="0"/>
          </a:p>
        </p:txBody>
      </p:sp>
      <p:sp>
        <p:nvSpPr>
          <p:cNvPr id="22" name="Shape 19"/>
          <p:cNvSpPr/>
          <p:nvPr/>
        </p:nvSpPr>
        <p:spPr>
          <a:xfrm>
            <a:off x="725984" y="6836926"/>
            <a:ext cx="421600" cy="421600"/>
          </a:xfrm>
          <a:prstGeom prst="roundRect">
            <a:avLst>
              <a:gd name="adj" fmla="val 18667"/>
            </a:avLst>
          </a:prstGeom>
          <a:solidFill>
            <a:srgbClr val="124E73"/>
          </a:solidFill>
          <a:ln w="7620">
            <a:solidFill>
              <a:srgbClr val="2B678C"/>
            </a:solidFill>
            <a:prstDash val="solid"/>
          </a:ln>
        </p:spPr>
      </p:sp>
      <p:sp>
        <p:nvSpPr>
          <p:cNvPr id="23" name="Text 20"/>
          <p:cNvSpPr/>
          <p:nvPr/>
        </p:nvSpPr>
        <p:spPr>
          <a:xfrm>
            <a:off x="862072" y="6907173"/>
            <a:ext cx="149304" cy="281107"/>
          </a:xfrm>
          <a:prstGeom prst="rect">
            <a:avLst/>
          </a:prstGeom>
          <a:noFill/>
          <a:ln/>
        </p:spPr>
        <p:txBody>
          <a:bodyPr wrap="none" lIns="0" tIns="0" rIns="0" bIns="0" rtlCol="0" anchor="t"/>
          <a:lstStyle/>
          <a:p>
            <a:pPr marL="0" indent="0" algn="ctr">
              <a:lnSpc>
                <a:spcPts val="220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5</a:t>
            </a:r>
            <a:endParaRPr lang="en-US" sz="2200" dirty="0"/>
          </a:p>
        </p:txBody>
      </p:sp>
      <p:sp>
        <p:nvSpPr>
          <p:cNvPr id="24" name="Text 21"/>
          <p:cNvSpPr/>
          <p:nvPr/>
        </p:nvSpPr>
        <p:spPr>
          <a:xfrm>
            <a:off x="1311473" y="6859238"/>
            <a:ext cx="7176730" cy="299799"/>
          </a:xfrm>
          <a:prstGeom prst="rect">
            <a:avLst/>
          </a:prstGeom>
          <a:noFill/>
          <a:ln/>
        </p:spPr>
        <p:txBody>
          <a:bodyPr wrap="none" lIns="0" tIns="0" rIns="0" bIns="0" rtlCol="0" anchor="t"/>
          <a:lstStyle/>
          <a:p>
            <a:pPr marL="0" indent="0" algn="l">
              <a:lnSpc>
                <a:spcPts val="2350"/>
              </a:lnSpc>
              <a:buNone/>
            </a:pPr>
            <a:r>
              <a:rPr lang="en-US" sz="2000" b="1" kern="0" spc="-30" dirty="0">
                <a:solidFill>
                  <a:srgbClr val="2B4150"/>
                </a:solidFill>
                <a:latin typeface="PT Serif" pitchFamily="34" charset="0"/>
                <a:ea typeface="PT Serif" pitchFamily="34" charset="-122"/>
                <a:cs typeface="PT Serif" pitchFamily="34" charset="-120"/>
              </a:rPr>
              <a:t>Tổ chức diễn tập</a:t>
            </a:r>
            <a:endParaRPr lang="en-US" sz="2000" dirty="0"/>
          </a:p>
        </p:txBody>
      </p:sp>
      <p:sp>
        <p:nvSpPr>
          <p:cNvPr id="25" name="Text 22"/>
          <p:cNvSpPr/>
          <p:nvPr/>
        </p:nvSpPr>
        <p:spPr>
          <a:xfrm>
            <a:off x="1311473" y="7225665"/>
            <a:ext cx="7176730" cy="299799"/>
          </a:xfrm>
          <a:prstGeom prst="rect">
            <a:avLst/>
          </a:prstGeom>
          <a:noFill/>
          <a:ln/>
        </p:spPr>
        <p:txBody>
          <a:bodyPr wrap="none" lIns="0" tIns="0" rIns="0" bIns="0" rtlCol="0" anchor="t"/>
          <a:lstStyle/>
          <a:p>
            <a:pPr marL="0" indent="0" algn="l">
              <a:lnSpc>
                <a:spcPts val="2350"/>
              </a:lnSpc>
              <a:buNone/>
            </a:pPr>
            <a:r>
              <a:rPr lang="en-US" kern="0" spc="-30" dirty="0">
                <a:solidFill>
                  <a:srgbClr val="2B4150"/>
                </a:solidFill>
                <a:latin typeface="PT Serif" pitchFamily="34" charset="0"/>
                <a:ea typeface="PT Serif" pitchFamily="34" charset="-122"/>
                <a:cs typeface="PT Serif" pitchFamily="34" charset="-120"/>
              </a:rPr>
              <a:t>Tổ chức buổi diễn tập để nâng cao khả năng phản ứng nhanh.</a:t>
            </a:r>
            <a:endParaRPr lang="en-US" dirty="0"/>
          </a:p>
        </p:txBody>
      </p:sp>
      <p:pic>
        <p:nvPicPr>
          <p:cNvPr id="26" name="Picture 25">
            <a:extLst>
              <a:ext uri="{FF2B5EF4-FFF2-40B4-BE49-F238E27FC236}">
                <a16:creationId xmlns:a16="http://schemas.microsoft.com/office/drawing/2014/main" id="{13975165-77AE-B01E-468F-BCB6ED4D840E}"/>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1737"/>
          <a:stretch/>
        </p:blipFill>
        <p:spPr>
          <a:xfrm>
            <a:off x="10445905" y="2664157"/>
            <a:ext cx="3962400" cy="3766338"/>
          </a:xfrm>
          <a:prstGeom prst="rect">
            <a:avLst/>
          </a:prstGeom>
        </p:spPr>
      </p:pic>
      <p:sp>
        <p:nvSpPr>
          <p:cNvPr id="3" name="Text 0"/>
          <p:cNvSpPr/>
          <p:nvPr/>
        </p:nvSpPr>
        <p:spPr>
          <a:xfrm>
            <a:off x="3130970" y="919766"/>
            <a:ext cx="4449485" cy="318135"/>
          </a:xfrm>
          <a:prstGeom prst="rect">
            <a:avLst/>
          </a:prstGeom>
          <a:noFill/>
          <a:ln/>
        </p:spPr>
        <p:txBody>
          <a:bodyPr wrap="none" lIns="0" tIns="0" rIns="0" bIns="0" rtlCol="0" anchor="t"/>
          <a:lstStyle/>
          <a:p>
            <a:pPr marL="0" indent="0" algn="ctr">
              <a:lnSpc>
                <a:spcPts val="2500"/>
              </a:lnSpc>
              <a:buNone/>
            </a:pPr>
            <a:r>
              <a:rPr lang="en-US" sz="3600" b="1" kern="0" spc="-60" dirty="0">
                <a:solidFill>
                  <a:srgbClr val="124E73"/>
                </a:solidFill>
                <a:latin typeface="Montserrat Medium" panose="00000600000000000000" pitchFamily="2" charset="0"/>
                <a:ea typeface="MuseoModerno Bold" pitchFamily="34" charset="-122"/>
                <a:cs typeface="MuseoModerno Bold" pitchFamily="34" charset="-120"/>
              </a:rPr>
              <a:t>V. Đánh giá rủi ro và quản lý mối nguy</a:t>
            </a:r>
            <a:endParaRPr lang="en-US" sz="3600" dirty="0"/>
          </a:p>
        </p:txBody>
      </p:sp>
      <p:pic>
        <p:nvPicPr>
          <p:cNvPr id="4" name="Image 1" descr="preencoded.png"/>
          <p:cNvPicPr>
            <a:picLocks noChangeAspect="1"/>
          </p:cNvPicPr>
          <p:nvPr/>
        </p:nvPicPr>
        <p:blipFill>
          <a:blip r:embed="rId4"/>
          <a:stretch>
            <a:fillRect/>
          </a:stretch>
        </p:blipFill>
        <p:spPr>
          <a:xfrm>
            <a:off x="1244000" y="2429460"/>
            <a:ext cx="848439" cy="922735"/>
          </a:xfrm>
          <a:prstGeom prst="rect">
            <a:avLst/>
          </a:prstGeom>
        </p:spPr>
      </p:pic>
      <p:sp>
        <p:nvSpPr>
          <p:cNvPr id="5" name="Text 1"/>
          <p:cNvSpPr/>
          <p:nvPr/>
        </p:nvSpPr>
        <p:spPr>
          <a:xfrm>
            <a:off x="2346876" y="2585235"/>
            <a:ext cx="2264474" cy="265152"/>
          </a:xfrm>
          <a:prstGeom prst="rect">
            <a:avLst/>
          </a:prstGeom>
          <a:noFill/>
          <a:ln/>
        </p:spPr>
        <p:txBody>
          <a:bodyPr wrap="none" lIns="0" tIns="0" rIns="0" bIns="0" rtlCol="0" anchor="t"/>
          <a:lstStyle/>
          <a:p>
            <a:pPr marL="0" indent="0" algn="l">
              <a:lnSpc>
                <a:spcPts val="2050"/>
              </a:lnSpc>
              <a:buNone/>
            </a:pPr>
            <a:r>
              <a:rPr lang="en-US" sz="1650" b="1" kern="0" spc="-50" dirty="0">
                <a:solidFill>
                  <a:srgbClr val="2B4150"/>
                </a:solidFill>
                <a:latin typeface="Montserrat Medium" panose="00000600000000000000" pitchFamily="2" charset="0"/>
                <a:ea typeface="MuseoModerno Bold" pitchFamily="34" charset="-122"/>
                <a:cs typeface="MuseoModerno Bold" pitchFamily="34" charset="-120"/>
              </a:rPr>
              <a:t>Sự cố kỹ thuật</a:t>
            </a:r>
            <a:endParaRPr lang="en-US" sz="1650" dirty="0"/>
          </a:p>
        </p:txBody>
      </p:sp>
      <p:sp>
        <p:nvSpPr>
          <p:cNvPr id="6" name="Text 2"/>
          <p:cNvSpPr/>
          <p:nvPr/>
        </p:nvSpPr>
        <p:spPr>
          <a:xfrm>
            <a:off x="2346876" y="2840055"/>
            <a:ext cx="7316611" cy="542925"/>
          </a:xfrm>
          <a:prstGeom prst="rect">
            <a:avLst/>
          </a:prstGeom>
          <a:noFill/>
          <a:ln/>
        </p:spPr>
        <p:txBody>
          <a:bodyPr wrap="square" lIns="0" tIns="0" rIns="0" bIns="0" rtlCol="0" anchor="t"/>
          <a:lstStyle/>
          <a:p>
            <a:pPr marL="0" indent="0" algn="l">
              <a:lnSpc>
                <a:spcPts val="2100"/>
              </a:lnSpc>
              <a:buNone/>
            </a:pPr>
            <a:r>
              <a:rPr lang="en-US" sz="1300" kern="0" spc="-27" dirty="0">
                <a:solidFill>
                  <a:srgbClr val="2B4150"/>
                </a:solidFill>
                <a:latin typeface="PT Serif" pitchFamily="34" charset="0"/>
                <a:ea typeface="PT Serif" pitchFamily="34" charset="-122"/>
                <a:cs typeface="PT Serif" pitchFamily="34" charset="-120"/>
              </a:rPr>
              <a:t>Hỏng hóc bơm, màng lọc, thiết bị điện có thể gây gián đoạn, rò rỉ nước, hóa chất, ô nhiễm môi trường.</a:t>
            </a:r>
            <a:endParaRPr lang="en-US" sz="1300" dirty="0"/>
          </a:p>
        </p:txBody>
      </p:sp>
      <p:pic>
        <p:nvPicPr>
          <p:cNvPr id="7" name="Image 2" descr="preencoded.png"/>
          <p:cNvPicPr>
            <a:picLocks noChangeAspect="1"/>
          </p:cNvPicPr>
          <p:nvPr/>
        </p:nvPicPr>
        <p:blipFill>
          <a:blip r:embed="rId5"/>
          <a:stretch>
            <a:fillRect/>
          </a:stretch>
        </p:blipFill>
        <p:spPr>
          <a:xfrm>
            <a:off x="1243998" y="3312368"/>
            <a:ext cx="848439" cy="922735"/>
          </a:xfrm>
          <a:prstGeom prst="rect">
            <a:avLst/>
          </a:prstGeom>
        </p:spPr>
      </p:pic>
      <p:sp>
        <p:nvSpPr>
          <p:cNvPr id="8" name="Text 3"/>
          <p:cNvSpPr/>
          <p:nvPr/>
        </p:nvSpPr>
        <p:spPr>
          <a:xfrm>
            <a:off x="2347198" y="3431164"/>
            <a:ext cx="2298584" cy="265152"/>
          </a:xfrm>
          <a:prstGeom prst="rect">
            <a:avLst/>
          </a:prstGeom>
          <a:noFill/>
          <a:ln/>
        </p:spPr>
        <p:txBody>
          <a:bodyPr wrap="none" lIns="0" tIns="0" rIns="0" bIns="0" rtlCol="0" anchor="t"/>
          <a:lstStyle/>
          <a:p>
            <a:pPr marL="0" indent="0" algn="l">
              <a:lnSpc>
                <a:spcPts val="2050"/>
              </a:lnSpc>
              <a:buNone/>
            </a:pPr>
            <a:r>
              <a:rPr lang="en-US" sz="1650" b="1" kern="0" spc="-50" dirty="0">
                <a:solidFill>
                  <a:srgbClr val="2B4150"/>
                </a:solidFill>
                <a:latin typeface="Montserrat Medium" panose="00000600000000000000" pitchFamily="2" charset="0"/>
                <a:ea typeface="MuseoModerno Bold" pitchFamily="34" charset="-122"/>
                <a:cs typeface="MuseoModerno Bold" pitchFamily="34" charset="-120"/>
              </a:rPr>
              <a:t>Hóa chất</a:t>
            </a:r>
            <a:endParaRPr lang="en-US" sz="1650" dirty="0"/>
          </a:p>
        </p:txBody>
      </p:sp>
      <p:sp>
        <p:nvSpPr>
          <p:cNvPr id="9" name="Text 4"/>
          <p:cNvSpPr/>
          <p:nvPr/>
        </p:nvSpPr>
        <p:spPr>
          <a:xfrm>
            <a:off x="2347198" y="3685983"/>
            <a:ext cx="7426821" cy="542925"/>
          </a:xfrm>
          <a:prstGeom prst="rect">
            <a:avLst/>
          </a:prstGeom>
          <a:noFill/>
          <a:ln/>
        </p:spPr>
        <p:txBody>
          <a:bodyPr wrap="square" lIns="0" tIns="0" rIns="0" bIns="0" rtlCol="0" anchor="t"/>
          <a:lstStyle/>
          <a:p>
            <a:pPr marL="0" indent="0" algn="l">
              <a:lnSpc>
                <a:spcPts val="2100"/>
              </a:lnSpc>
              <a:buNone/>
            </a:pPr>
            <a:r>
              <a:rPr lang="en-US" sz="1300" kern="0" spc="-27" dirty="0">
                <a:solidFill>
                  <a:srgbClr val="2B4150"/>
                </a:solidFill>
                <a:latin typeface="PT Serif" pitchFamily="34" charset="0"/>
                <a:ea typeface="PT Serif" pitchFamily="34" charset="-122"/>
                <a:cs typeface="PT Serif" pitchFamily="34" charset="-120"/>
              </a:rPr>
              <a:t>Ngộ độc hoặc phản ứng nguy hiểm từ chất khử trùng, điều chỉnh pH nếu không sử dụng đúng cách.</a:t>
            </a:r>
            <a:endParaRPr lang="en-US" sz="1300" dirty="0"/>
          </a:p>
        </p:txBody>
      </p:sp>
      <p:pic>
        <p:nvPicPr>
          <p:cNvPr id="10" name="Image 3" descr="preencoded.png"/>
          <p:cNvPicPr>
            <a:picLocks noChangeAspect="1"/>
          </p:cNvPicPr>
          <p:nvPr/>
        </p:nvPicPr>
        <p:blipFill>
          <a:blip r:embed="rId6"/>
          <a:stretch>
            <a:fillRect/>
          </a:stretch>
        </p:blipFill>
        <p:spPr>
          <a:xfrm>
            <a:off x="1243999" y="4221827"/>
            <a:ext cx="848439" cy="922735"/>
          </a:xfrm>
          <a:prstGeom prst="rect">
            <a:avLst/>
          </a:prstGeom>
        </p:spPr>
      </p:pic>
      <p:sp>
        <p:nvSpPr>
          <p:cNvPr id="11" name="Text 5"/>
          <p:cNvSpPr/>
          <p:nvPr/>
        </p:nvSpPr>
        <p:spPr>
          <a:xfrm>
            <a:off x="2346876" y="4389119"/>
            <a:ext cx="2121098" cy="265152"/>
          </a:xfrm>
          <a:prstGeom prst="rect">
            <a:avLst/>
          </a:prstGeom>
          <a:noFill/>
          <a:ln/>
        </p:spPr>
        <p:txBody>
          <a:bodyPr wrap="none" lIns="0" tIns="0" rIns="0" bIns="0" rtlCol="0" anchor="t"/>
          <a:lstStyle/>
          <a:p>
            <a:pPr marL="0" indent="0" algn="l">
              <a:lnSpc>
                <a:spcPts val="2050"/>
              </a:lnSpc>
              <a:buNone/>
            </a:pPr>
            <a:r>
              <a:rPr lang="en-US" sz="1650" b="1" kern="0" spc="-50" dirty="0">
                <a:solidFill>
                  <a:srgbClr val="2B4150"/>
                </a:solidFill>
                <a:latin typeface="Montserrat Medium" panose="00000600000000000000" pitchFamily="2" charset="0"/>
                <a:ea typeface="MuseoModerno Bold" pitchFamily="34" charset="-122"/>
                <a:cs typeface="MuseoModerno Bold" pitchFamily="34" charset="-120"/>
              </a:rPr>
              <a:t>Bảo hộ cá nhân</a:t>
            </a:r>
            <a:endParaRPr lang="en-US" sz="1650" dirty="0"/>
          </a:p>
        </p:txBody>
      </p:sp>
      <p:sp>
        <p:nvSpPr>
          <p:cNvPr id="12" name="Text 6"/>
          <p:cNvSpPr/>
          <p:nvPr/>
        </p:nvSpPr>
        <p:spPr>
          <a:xfrm>
            <a:off x="2346876" y="4643939"/>
            <a:ext cx="6853357" cy="271463"/>
          </a:xfrm>
          <a:prstGeom prst="rect">
            <a:avLst/>
          </a:prstGeom>
          <a:noFill/>
          <a:ln/>
        </p:spPr>
        <p:txBody>
          <a:bodyPr wrap="none" lIns="0" tIns="0" rIns="0" bIns="0" rtlCol="0" anchor="t"/>
          <a:lstStyle/>
          <a:p>
            <a:pPr marL="0" indent="0" algn="l">
              <a:lnSpc>
                <a:spcPts val="2100"/>
              </a:lnSpc>
              <a:buNone/>
            </a:pPr>
            <a:r>
              <a:rPr lang="en-US" sz="1300" kern="0" spc="-27" dirty="0">
                <a:solidFill>
                  <a:srgbClr val="2B4150"/>
                </a:solidFill>
                <a:latin typeface="PT Serif" pitchFamily="34" charset="0"/>
                <a:ea typeface="PT Serif" pitchFamily="34" charset="-122"/>
                <a:cs typeface="PT Serif" pitchFamily="34" charset="-120"/>
              </a:rPr>
              <a:t>Thiếu bảo hộ tăng nguy cơ tai nạn sức khỏe.</a:t>
            </a:r>
            <a:endParaRPr lang="en-US" sz="1300" dirty="0"/>
          </a:p>
        </p:txBody>
      </p:sp>
      <p:pic>
        <p:nvPicPr>
          <p:cNvPr id="13" name="Image 4" descr="preencoded.png"/>
          <p:cNvPicPr>
            <a:picLocks noChangeAspect="1"/>
          </p:cNvPicPr>
          <p:nvPr/>
        </p:nvPicPr>
        <p:blipFill>
          <a:blip r:embed="rId7"/>
          <a:stretch>
            <a:fillRect/>
          </a:stretch>
        </p:blipFill>
        <p:spPr>
          <a:xfrm>
            <a:off x="1244000" y="5118010"/>
            <a:ext cx="848439" cy="922735"/>
          </a:xfrm>
          <a:prstGeom prst="rect">
            <a:avLst/>
          </a:prstGeom>
        </p:spPr>
      </p:pic>
      <p:sp>
        <p:nvSpPr>
          <p:cNvPr id="14" name="Text 7"/>
          <p:cNvSpPr/>
          <p:nvPr/>
        </p:nvSpPr>
        <p:spPr>
          <a:xfrm>
            <a:off x="2346876" y="5230141"/>
            <a:ext cx="2121098" cy="265152"/>
          </a:xfrm>
          <a:prstGeom prst="rect">
            <a:avLst/>
          </a:prstGeom>
          <a:noFill/>
          <a:ln/>
        </p:spPr>
        <p:txBody>
          <a:bodyPr wrap="none" lIns="0" tIns="0" rIns="0" bIns="0" rtlCol="0" anchor="t"/>
          <a:lstStyle/>
          <a:p>
            <a:pPr marL="0" indent="0" algn="l">
              <a:lnSpc>
                <a:spcPts val="2050"/>
              </a:lnSpc>
              <a:buNone/>
            </a:pPr>
            <a:r>
              <a:rPr lang="en-US" sz="1650" b="1" kern="0" spc="-50" dirty="0">
                <a:solidFill>
                  <a:srgbClr val="2B4150"/>
                </a:solidFill>
                <a:latin typeface="Montserrat Medium" panose="00000600000000000000" pitchFamily="2" charset="0"/>
                <a:ea typeface="MuseoModerno Bold" pitchFamily="34" charset="-122"/>
                <a:cs typeface="MuseoModerno Bold" pitchFamily="34" charset="-120"/>
              </a:rPr>
              <a:t>Môi trường làm việc</a:t>
            </a:r>
            <a:endParaRPr lang="en-US" sz="1650" dirty="0"/>
          </a:p>
        </p:txBody>
      </p:sp>
      <p:sp>
        <p:nvSpPr>
          <p:cNvPr id="15" name="Text 8"/>
          <p:cNvSpPr/>
          <p:nvPr/>
        </p:nvSpPr>
        <p:spPr>
          <a:xfrm>
            <a:off x="2346876" y="5484961"/>
            <a:ext cx="6853357" cy="271463"/>
          </a:xfrm>
          <a:prstGeom prst="rect">
            <a:avLst/>
          </a:prstGeom>
          <a:noFill/>
          <a:ln/>
        </p:spPr>
        <p:txBody>
          <a:bodyPr wrap="none" lIns="0" tIns="0" rIns="0" bIns="0" rtlCol="0" anchor="t"/>
          <a:lstStyle/>
          <a:p>
            <a:pPr marL="0" indent="0" algn="l">
              <a:lnSpc>
                <a:spcPts val="2100"/>
              </a:lnSpc>
              <a:buNone/>
            </a:pPr>
            <a:r>
              <a:rPr lang="en-US" sz="1300" kern="0" spc="-27" dirty="0">
                <a:solidFill>
                  <a:srgbClr val="2B4150"/>
                </a:solidFill>
                <a:latin typeface="PT Serif" pitchFamily="34" charset="0"/>
                <a:ea typeface="PT Serif" pitchFamily="34" charset="-122"/>
                <a:cs typeface="PT Serif" pitchFamily="34" charset="-120"/>
              </a:rPr>
              <a:t>Độ ẩm cao, không gian chật hẹp, nền bề mặt không vững có thể gây trượt ngã, va chạm.</a:t>
            </a:r>
            <a:endParaRPr lang="en-US" sz="1300" dirty="0"/>
          </a:p>
        </p:txBody>
      </p:sp>
      <p:pic>
        <p:nvPicPr>
          <p:cNvPr id="16" name="Image 5" descr="preencoded.png"/>
          <p:cNvPicPr>
            <a:picLocks noChangeAspect="1"/>
          </p:cNvPicPr>
          <p:nvPr/>
        </p:nvPicPr>
        <p:blipFill>
          <a:blip r:embed="rId8"/>
          <a:stretch>
            <a:fillRect/>
          </a:stretch>
        </p:blipFill>
        <p:spPr>
          <a:xfrm>
            <a:off x="1244000" y="6014194"/>
            <a:ext cx="848439" cy="922735"/>
          </a:xfrm>
          <a:prstGeom prst="rect">
            <a:avLst/>
          </a:prstGeom>
        </p:spPr>
      </p:pic>
      <p:sp>
        <p:nvSpPr>
          <p:cNvPr id="17" name="Text 9"/>
          <p:cNvSpPr/>
          <p:nvPr/>
        </p:nvSpPr>
        <p:spPr>
          <a:xfrm>
            <a:off x="2347198" y="6157019"/>
            <a:ext cx="2121098" cy="265152"/>
          </a:xfrm>
          <a:prstGeom prst="rect">
            <a:avLst/>
          </a:prstGeom>
          <a:noFill/>
          <a:ln/>
        </p:spPr>
        <p:txBody>
          <a:bodyPr wrap="none" lIns="0" tIns="0" rIns="0" bIns="0" rtlCol="0" anchor="t"/>
          <a:lstStyle/>
          <a:p>
            <a:pPr marL="0" indent="0" algn="l">
              <a:lnSpc>
                <a:spcPts val="2050"/>
              </a:lnSpc>
              <a:buNone/>
            </a:pPr>
            <a:r>
              <a:rPr lang="en-US" sz="1650" b="1" kern="0" spc="-50" dirty="0">
                <a:solidFill>
                  <a:srgbClr val="2B4150"/>
                </a:solidFill>
                <a:latin typeface="Montserrat Medium" panose="00000600000000000000" pitchFamily="2" charset="0"/>
                <a:ea typeface="MuseoModerno Bold" pitchFamily="34" charset="-122"/>
                <a:cs typeface="MuseoModerno Bold" pitchFamily="34" charset="-120"/>
              </a:rPr>
              <a:t>Thiếu giao tiếp</a:t>
            </a:r>
            <a:endParaRPr lang="en-US" sz="1650" dirty="0"/>
          </a:p>
        </p:txBody>
      </p:sp>
      <p:sp>
        <p:nvSpPr>
          <p:cNvPr id="18" name="Text 10"/>
          <p:cNvSpPr/>
          <p:nvPr/>
        </p:nvSpPr>
        <p:spPr>
          <a:xfrm>
            <a:off x="2347198" y="6422171"/>
            <a:ext cx="6853357" cy="271463"/>
          </a:xfrm>
          <a:prstGeom prst="rect">
            <a:avLst/>
          </a:prstGeom>
          <a:noFill/>
          <a:ln/>
        </p:spPr>
        <p:txBody>
          <a:bodyPr wrap="none" lIns="0" tIns="0" rIns="0" bIns="0" rtlCol="0" anchor="t"/>
          <a:lstStyle/>
          <a:p>
            <a:pPr marL="0" indent="0" algn="l">
              <a:lnSpc>
                <a:spcPts val="2100"/>
              </a:lnSpc>
              <a:buNone/>
            </a:pPr>
            <a:r>
              <a:rPr lang="en-US" sz="1300" kern="0" spc="-27" dirty="0">
                <a:solidFill>
                  <a:srgbClr val="2B4150"/>
                </a:solidFill>
                <a:latin typeface="PT Serif" pitchFamily="34" charset="0"/>
                <a:ea typeface="PT Serif" pitchFamily="34" charset="-122"/>
                <a:cs typeface="PT Serif" pitchFamily="34" charset="-120"/>
              </a:rPr>
              <a:t>Thiếu thông tin và giao tiếp trong đội có thể dẫn đến sự cố.</a:t>
            </a:r>
            <a:endParaRPr lang="en-US" sz="1300" dirty="0"/>
          </a:p>
        </p:txBody>
      </p:sp>
      <p:pic>
        <p:nvPicPr>
          <p:cNvPr id="19" name="Picture 18">
            <a:extLst>
              <a:ext uri="{FF2B5EF4-FFF2-40B4-BE49-F238E27FC236}">
                <a16:creationId xmlns:a16="http://schemas.microsoft.com/office/drawing/2014/main" id="{9E77F954-249B-95D3-AADA-A4FA73890F3E}"/>
              </a:ext>
            </a:extLst>
          </p:cNvPr>
          <p:cNvPicPr>
            <a:picLocks noChangeAspect="1"/>
          </p:cNvPicPr>
          <p:nvPr/>
        </p:nvPicPr>
        <p:blipFill>
          <a:blip r:embed="rId9"/>
          <a:stretch>
            <a:fillRect/>
          </a:stretch>
        </p:blipFill>
        <p:spPr>
          <a:xfrm>
            <a:off x="12106319" y="7461116"/>
            <a:ext cx="2351424" cy="7281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207184" y="2163344"/>
            <a:ext cx="5038487" cy="5038487"/>
          </a:xfrm>
          <a:prstGeom prst="rect">
            <a:avLst/>
          </a:prstGeom>
        </p:spPr>
      </p:pic>
      <p:sp>
        <p:nvSpPr>
          <p:cNvPr id="3" name="Text 0"/>
          <p:cNvSpPr/>
          <p:nvPr/>
        </p:nvSpPr>
        <p:spPr>
          <a:xfrm>
            <a:off x="627340" y="264002"/>
            <a:ext cx="2963823" cy="280035"/>
          </a:xfrm>
          <a:prstGeom prst="rect">
            <a:avLst/>
          </a:prstGeom>
          <a:noFill/>
          <a:ln/>
        </p:spPr>
        <p:txBody>
          <a:bodyPr wrap="none" lIns="0" tIns="0" rIns="0" bIns="0" rtlCol="0" anchor="t"/>
          <a:lstStyle/>
          <a:p>
            <a:pPr marL="0" indent="0">
              <a:lnSpc>
                <a:spcPts val="2200"/>
              </a:lnSpc>
              <a:buNone/>
            </a:pPr>
            <a:r>
              <a:rPr lang="en-US" sz="2400" b="1" kern="0" spc="-53" dirty="0">
                <a:solidFill>
                  <a:srgbClr val="124E73"/>
                </a:solidFill>
                <a:latin typeface="Montserrat Medium" panose="00000600000000000000" pitchFamily="2" charset="0"/>
                <a:ea typeface="MuseoModerno Bold" pitchFamily="34" charset="-122"/>
                <a:cs typeface="MuseoModerno Bold" pitchFamily="34" charset="-120"/>
              </a:rPr>
              <a:t>B. Các chiến lược phòng ngừa</a:t>
            </a:r>
            <a:endParaRPr lang="en-US" sz="2400" dirty="0"/>
          </a:p>
        </p:txBody>
      </p:sp>
      <p:sp>
        <p:nvSpPr>
          <p:cNvPr id="4" name="Text 1"/>
          <p:cNvSpPr/>
          <p:nvPr/>
        </p:nvSpPr>
        <p:spPr>
          <a:xfrm>
            <a:off x="627340" y="882452"/>
            <a:ext cx="3413760" cy="280035"/>
          </a:xfrm>
          <a:prstGeom prst="rect">
            <a:avLst/>
          </a:prstGeom>
          <a:noFill/>
          <a:ln/>
        </p:spPr>
        <p:txBody>
          <a:bodyPr wrap="none" lIns="0" tIns="0" rIns="0" bIns="0" rtlCol="0" anchor="t"/>
          <a:lstStyle/>
          <a:p>
            <a:pPr marL="0" indent="0" algn="ctr">
              <a:lnSpc>
                <a:spcPts val="2200"/>
              </a:lnSpc>
              <a:buNone/>
            </a:pPr>
            <a:r>
              <a:rPr lang="en-US" sz="1750" b="1" kern="0" spc="-53" dirty="0">
                <a:solidFill>
                  <a:srgbClr val="124E73"/>
                </a:solidFill>
                <a:latin typeface="Montserrat Medium" panose="00000600000000000000" pitchFamily="2" charset="0"/>
                <a:ea typeface="MuseoModerno Bold" pitchFamily="34" charset="-122"/>
                <a:cs typeface="MuseoModerno Bold" pitchFamily="34" charset="-120"/>
              </a:rPr>
              <a:t>1. Kiểm tra và bảo dưỡng định kỳ</a:t>
            </a:r>
            <a:endParaRPr lang="en-US" sz="1750" dirty="0"/>
          </a:p>
        </p:txBody>
      </p:sp>
      <p:sp>
        <p:nvSpPr>
          <p:cNvPr id="5" name="Shape 2"/>
          <p:cNvSpPr/>
          <p:nvPr/>
        </p:nvSpPr>
        <p:spPr>
          <a:xfrm>
            <a:off x="627340" y="1500902"/>
            <a:ext cx="8305645" cy="1047869"/>
          </a:xfrm>
          <a:prstGeom prst="roundRect">
            <a:avLst>
              <a:gd name="adj" fmla="val 7184"/>
            </a:avLst>
          </a:prstGeom>
          <a:solidFill>
            <a:srgbClr val="124E73"/>
          </a:solidFill>
          <a:ln w="7620">
            <a:solidFill>
              <a:srgbClr val="2B678C"/>
            </a:solidFill>
            <a:prstDash val="solid"/>
          </a:ln>
        </p:spPr>
      </p:sp>
      <p:sp>
        <p:nvSpPr>
          <p:cNvPr id="6" name="Text 3"/>
          <p:cNvSpPr/>
          <p:nvPr/>
        </p:nvSpPr>
        <p:spPr>
          <a:xfrm>
            <a:off x="814149" y="1687711"/>
            <a:ext cx="2240399" cy="280035"/>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Lập kế hoạch bảo trì</a:t>
            </a:r>
            <a:endParaRPr lang="en-US" sz="1750" dirty="0"/>
          </a:p>
        </p:txBody>
      </p:sp>
      <p:sp>
        <p:nvSpPr>
          <p:cNvPr id="7" name="Text 4"/>
          <p:cNvSpPr/>
          <p:nvPr/>
        </p:nvSpPr>
        <p:spPr>
          <a:xfrm>
            <a:off x="814149" y="2075259"/>
            <a:ext cx="7515701" cy="286703"/>
          </a:xfrm>
          <a:prstGeom prst="rect">
            <a:avLst/>
          </a:prstGeom>
          <a:noFill/>
          <a:ln/>
        </p:spPr>
        <p:txBody>
          <a:bodyPr wrap="none" lIns="0" tIns="0" rIns="0" bIns="0" rtlCol="0" anchor="t"/>
          <a:lstStyle/>
          <a:p>
            <a:pPr marL="0" indent="0">
              <a:lnSpc>
                <a:spcPts val="2250"/>
              </a:lnSpc>
              <a:buNone/>
            </a:pPr>
            <a:r>
              <a:rPr lang="en-US" sz="1400" kern="0" spc="-28" dirty="0">
                <a:solidFill>
                  <a:srgbClr val="FFFFFF"/>
                </a:solidFill>
                <a:latin typeface="PT Serif" pitchFamily="34" charset="0"/>
                <a:ea typeface="PT Serif" pitchFamily="34" charset="-122"/>
                <a:cs typeface="PT Serif" pitchFamily="34" charset="-120"/>
              </a:rPr>
              <a:t>Xác định thời gian kiểm tra và thay thế bộ phận thiết yếu.</a:t>
            </a:r>
            <a:endParaRPr lang="en-US" sz="1400" dirty="0"/>
          </a:p>
        </p:txBody>
      </p:sp>
      <p:sp>
        <p:nvSpPr>
          <p:cNvPr id="8" name="Shape 5"/>
          <p:cNvSpPr/>
          <p:nvPr/>
        </p:nvSpPr>
        <p:spPr>
          <a:xfrm>
            <a:off x="627340" y="2727960"/>
            <a:ext cx="8305645" cy="1334572"/>
          </a:xfrm>
          <a:prstGeom prst="roundRect">
            <a:avLst>
              <a:gd name="adj" fmla="val 5641"/>
            </a:avLst>
          </a:prstGeom>
          <a:solidFill>
            <a:srgbClr val="124E73"/>
          </a:solidFill>
          <a:ln w="7620">
            <a:solidFill>
              <a:srgbClr val="2B678C"/>
            </a:solidFill>
            <a:prstDash val="solid"/>
          </a:ln>
        </p:spPr>
      </p:sp>
      <p:sp>
        <p:nvSpPr>
          <p:cNvPr id="9" name="Text 6"/>
          <p:cNvSpPr/>
          <p:nvPr/>
        </p:nvSpPr>
        <p:spPr>
          <a:xfrm>
            <a:off x="814149" y="2914769"/>
            <a:ext cx="2240399" cy="280035"/>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Kiểm tra thiết bị</a:t>
            </a:r>
            <a:endParaRPr lang="en-US" sz="1750" dirty="0"/>
          </a:p>
        </p:txBody>
      </p:sp>
      <p:sp>
        <p:nvSpPr>
          <p:cNvPr id="10" name="Text 7"/>
          <p:cNvSpPr/>
          <p:nvPr/>
        </p:nvSpPr>
        <p:spPr>
          <a:xfrm>
            <a:off x="814149" y="3302318"/>
            <a:ext cx="7958062" cy="573405"/>
          </a:xfrm>
          <a:prstGeom prst="rect">
            <a:avLst/>
          </a:prstGeom>
          <a:noFill/>
          <a:ln/>
        </p:spPr>
        <p:txBody>
          <a:bodyPr wrap="square" lIns="0" tIns="0" rIns="0" bIns="0" rtlCol="0" anchor="t"/>
          <a:lstStyle/>
          <a:p>
            <a:pPr marL="0" indent="0">
              <a:lnSpc>
                <a:spcPts val="2250"/>
              </a:lnSpc>
              <a:buNone/>
            </a:pPr>
            <a:r>
              <a:rPr lang="en-US" sz="1400" kern="0" spc="-28" dirty="0">
                <a:solidFill>
                  <a:srgbClr val="FFFFFF"/>
                </a:solidFill>
                <a:latin typeface="PT Serif" pitchFamily="34" charset="0"/>
                <a:ea typeface="PT Serif" pitchFamily="34" charset="-122"/>
                <a:cs typeface="PT Serif" pitchFamily="34" charset="-120"/>
              </a:rPr>
              <a:t>Bơm, màng lọc, hệ thống điện cần được kiểm tra định kỳ để phát hiện hỏng hóc sớm, ngăn ngừa sự cố.</a:t>
            </a:r>
            <a:endParaRPr lang="en-US" sz="1400" dirty="0"/>
          </a:p>
        </p:txBody>
      </p:sp>
      <p:sp>
        <p:nvSpPr>
          <p:cNvPr id="11" name="Shape 8"/>
          <p:cNvSpPr/>
          <p:nvPr/>
        </p:nvSpPr>
        <p:spPr>
          <a:xfrm>
            <a:off x="627340" y="4241721"/>
            <a:ext cx="8305645" cy="1047869"/>
          </a:xfrm>
          <a:prstGeom prst="roundRect">
            <a:avLst>
              <a:gd name="adj" fmla="val 7184"/>
            </a:avLst>
          </a:prstGeom>
          <a:solidFill>
            <a:srgbClr val="124E73"/>
          </a:solidFill>
          <a:ln w="7620">
            <a:solidFill>
              <a:srgbClr val="2B678C"/>
            </a:solidFill>
            <a:prstDash val="solid"/>
          </a:ln>
        </p:spPr>
      </p:sp>
      <p:sp>
        <p:nvSpPr>
          <p:cNvPr id="12" name="Text 9"/>
          <p:cNvSpPr/>
          <p:nvPr/>
        </p:nvSpPr>
        <p:spPr>
          <a:xfrm>
            <a:off x="814149" y="4428530"/>
            <a:ext cx="2809518" cy="280035"/>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Làm sạch và thay màng lọc</a:t>
            </a:r>
            <a:endParaRPr lang="en-US" sz="1750" dirty="0"/>
          </a:p>
        </p:txBody>
      </p:sp>
      <p:sp>
        <p:nvSpPr>
          <p:cNvPr id="13" name="Text 10"/>
          <p:cNvSpPr/>
          <p:nvPr/>
        </p:nvSpPr>
        <p:spPr>
          <a:xfrm>
            <a:off x="814149" y="4816078"/>
            <a:ext cx="7515701" cy="286703"/>
          </a:xfrm>
          <a:prstGeom prst="rect">
            <a:avLst/>
          </a:prstGeom>
          <a:noFill/>
          <a:ln/>
        </p:spPr>
        <p:txBody>
          <a:bodyPr wrap="none" lIns="0" tIns="0" rIns="0" bIns="0" rtlCol="0" anchor="t"/>
          <a:lstStyle/>
          <a:p>
            <a:pPr marL="0" indent="0">
              <a:lnSpc>
                <a:spcPts val="2250"/>
              </a:lnSpc>
              <a:buNone/>
            </a:pPr>
            <a:r>
              <a:rPr lang="en-US" sz="1400" kern="0" spc="-28" dirty="0">
                <a:solidFill>
                  <a:srgbClr val="FFFFFF"/>
                </a:solidFill>
                <a:latin typeface="PT Serif" pitchFamily="34" charset="0"/>
                <a:ea typeface="PT Serif" pitchFamily="34" charset="-122"/>
                <a:cs typeface="PT Serif" pitchFamily="34" charset="-120"/>
              </a:rPr>
              <a:t>Màng lọc cũ làm giảm hiệu suất và chất lượng nước, cần thay thế định kỳ.</a:t>
            </a:r>
            <a:endParaRPr lang="en-US" sz="1400" dirty="0"/>
          </a:p>
        </p:txBody>
      </p:sp>
      <p:sp>
        <p:nvSpPr>
          <p:cNvPr id="14" name="Shape 11"/>
          <p:cNvSpPr/>
          <p:nvPr/>
        </p:nvSpPr>
        <p:spPr>
          <a:xfrm>
            <a:off x="627340" y="5468779"/>
            <a:ext cx="8305645" cy="1047869"/>
          </a:xfrm>
          <a:prstGeom prst="roundRect">
            <a:avLst>
              <a:gd name="adj" fmla="val 7184"/>
            </a:avLst>
          </a:prstGeom>
          <a:solidFill>
            <a:srgbClr val="124E73"/>
          </a:solidFill>
          <a:ln w="7620">
            <a:solidFill>
              <a:srgbClr val="2B678C"/>
            </a:solidFill>
            <a:prstDash val="solid"/>
          </a:ln>
        </p:spPr>
      </p:sp>
      <p:sp>
        <p:nvSpPr>
          <p:cNvPr id="15" name="Text 12"/>
          <p:cNvSpPr/>
          <p:nvPr/>
        </p:nvSpPr>
        <p:spPr>
          <a:xfrm>
            <a:off x="814149" y="5655588"/>
            <a:ext cx="3642598" cy="280035"/>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Kiểm tra hệ thống điện và cảm biến</a:t>
            </a:r>
            <a:endParaRPr lang="en-US" sz="1750" dirty="0"/>
          </a:p>
        </p:txBody>
      </p:sp>
      <p:sp>
        <p:nvSpPr>
          <p:cNvPr id="16" name="Text 13"/>
          <p:cNvSpPr/>
          <p:nvPr/>
        </p:nvSpPr>
        <p:spPr>
          <a:xfrm>
            <a:off x="814149" y="6043136"/>
            <a:ext cx="7515701" cy="286703"/>
          </a:xfrm>
          <a:prstGeom prst="rect">
            <a:avLst/>
          </a:prstGeom>
          <a:noFill/>
          <a:ln/>
        </p:spPr>
        <p:txBody>
          <a:bodyPr wrap="none" lIns="0" tIns="0" rIns="0" bIns="0" rtlCol="0" anchor="t"/>
          <a:lstStyle/>
          <a:p>
            <a:pPr marL="0" indent="0">
              <a:lnSpc>
                <a:spcPts val="2250"/>
              </a:lnSpc>
              <a:buNone/>
            </a:pPr>
            <a:r>
              <a:rPr lang="en-US" sz="1400" kern="0" spc="-28" dirty="0">
                <a:solidFill>
                  <a:srgbClr val="FFFFFF"/>
                </a:solidFill>
                <a:latin typeface="PT Serif" pitchFamily="34" charset="0"/>
                <a:ea typeface="PT Serif" pitchFamily="34" charset="-122"/>
                <a:cs typeface="PT Serif" pitchFamily="34" charset="-120"/>
              </a:rPr>
              <a:t>Đảm bảo các hệ thống giám sát hoạt động hiệu quả.</a:t>
            </a:r>
            <a:endParaRPr lang="en-US" sz="1400" dirty="0"/>
          </a:p>
        </p:txBody>
      </p:sp>
      <p:sp>
        <p:nvSpPr>
          <p:cNvPr id="17" name="Shape 14"/>
          <p:cNvSpPr/>
          <p:nvPr/>
        </p:nvSpPr>
        <p:spPr>
          <a:xfrm>
            <a:off x="627340" y="6695837"/>
            <a:ext cx="8305645" cy="1047869"/>
          </a:xfrm>
          <a:prstGeom prst="roundRect">
            <a:avLst>
              <a:gd name="adj" fmla="val 7184"/>
            </a:avLst>
          </a:prstGeom>
          <a:solidFill>
            <a:srgbClr val="124E73"/>
          </a:solidFill>
          <a:ln w="7620">
            <a:solidFill>
              <a:srgbClr val="2B678C"/>
            </a:solidFill>
            <a:prstDash val="solid"/>
          </a:ln>
        </p:spPr>
      </p:sp>
      <p:sp>
        <p:nvSpPr>
          <p:cNvPr id="18" name="Text 15"/>
          <p:cNvSpPr/>
          <p:nvPr/>
        </p:nvSpPr>
        <p:spPr>
          <a:xfrm>
            <a:off x="814149" y="6882646"/>
            <a:ext cx="2240399" cy="280035"/>
          </a:xfrm>
          <a:prstGeom prst="rect">
            <a:avLst/>
          </a:prstGeom>
          <a:noFill/>
          <a:ln/>
        </p:spPr>
        <p:txBody>
          <a:bodyPr wrap="none" lIns="0" tIns="0" rIns="0" bIns="0" rtlCol="0" anchor="t"/>
          <a:lstStyle/>
          <a:p>
            <a:pPr marL="0" indent="0">
              <a:lnSpc>
                <a:spcPts val="2200"/>
              </a:lnSpc>
              <a:buNone/>
            </a:pPr>
            <a:r>
              <a:rPr lang="en-US" sz="1750" b="1" kern="0" spc="-53" dirty="0">
                <a:solidFill>
                  <a:srgbClr val="FFFFFF"/>
                </a:solidFill>
                <a:latin typeface="Montserrat Medium" panose="00000600000000000000" pitchFamily="2" charset="0"/>
                <a:ea typeface="MuseoModerno Bold" pitchFamily="34" charset="-122"/>
                <a:cs typeface="MuseoModerno Bold" pitchFamily="34" charset="-120"/>
              </a:rPr>
              <a:t>Ghi chép bảo trì:</a:t>
            </a:r>
            <a:endParaRPr lang="en-US" sz="1750" dirty="0"/>
          </a:p>
        </p:txBody>
      </p:sp>
      <p:sp>
        <p:nvSpPr>
          <p:cNvPr id="19" name="Text 16"/>
          <p:cNvSpPr/>
          <p:nvPr/>
        </p:nvSpPr>
        <p:spPr>
          <a:xfrm>
            <a:off x="814149" y="7270194"/>
            <a:ext cx="7515701" cy="286703"/>
          </a:xfrm>
          <a:prstGeom prst="rect">
            <a:avLst/>
          </a:prstGeom>
          <a:noFill/>
          <a:ln/>
        </p:spPr>
        <p:txBody>
          <a:bodyPr wrap="none" lIns="0" tIns="0" rIns="0" bIns="0" rtlCol="0" anchor="t"/>
          <a:lstStyle/>
          <a:p>
            <a:pPr marL="0" indent="0">
              <a:lnSpc>
                <a:spcPts val="2250"/>
              </a:lnSpc>
              <a:buNone/>
            </a:pPr>
            <a:r>
              <a:rPr lang="en-US" sz="1400" kern="0" spc="-28" dirty="0">
                <a:solidFill>
                  <a:srgbClr val="FFFFFF"/>
                </a:solidFill>
                <a:latin typeface="PT Serif" pitchFamily="34" charset="0"/>
                <a:ea typeface="PT Serif" pitchFamily="34" charset="-122"/>
                <a:cs typeface="PT Serif" pitchFamily="34" charset="-120"/>
              </a:rPr>
              <a:t>Lưu trữ lịch sử bảo trì để ra quyết định hợp lý cho lần kiểm tra sau.</a:t>
            </a:r>
            <a:endParaRPr lang="en-US" sz="1400" dirty="0"/>
          </a:p>
        </p:txBody>
      </p:sp>
      <p:pic>
        <p:nvPicPr>
          <p:cNvPr id="20" name="Picture 19">
            <a:extLst>
              <a:ext uri="{FF2B5EF4-FFF2-40B4-BE49-F238E27FC236}">
                <a16:creationId xmlns:a16="http://schemas.microsoft.com/office/drawing/2014/main" id="{C06A1D78-82AA-0F9F-ABDD-D0C7795E0CE8}"/>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394397" y="1463345"/>
            <a:ext cx="1693069" cy="1636395"/>
          </a:xfrm>
          <a:prstGeom prst="rect">
            <a:avLst/>
          </a:prstGeom>
        </p:spPr>
      </p:pic>
      <p:sp>
        <p:nvSpPr>
          <p:cNvPr id="3" name="Shape 0"/>
          <p:cNvSpPr/>
          <p:nvPr/>
        </p:nvSpPr>
        <p:spPr>
          <a:xfrm>
            <a:off x="5910440" y="2575221"/>
            <a:ext cx="4395750" cy="45719"/>
          </a:xfrm>
          <a:prstGeom prst="roundRect">
            <a:avLst>
              <a:gd name="adj" fmla="val 392489"/>
            </a:avLst>
          </a:prstGeom>
          <a:solidFill>
            <a:srgbClr val="B9D0DE"/>
          </a:solidFill>
          <a:ln/>
        </p:spPr>
      </p:sp>
      <p:sp>
        <p:nvSpPr>
          <p:cNvPr id="6" name="Text 3"/>
          <p:cNvSpPr/>
          <p:nvPr/>
        </p:nvSpPr>
        <p:spPr>
          <a:xfrm>
            <a:off x="6313919" y="2289043"/>
            <a:ext cx="3389233" cy="222409"/>
          </a:xfrm>
          <a:prstGeom prst="rect">
            <a:avLst/>
          </a:prstGeom>
          <a:noFill/>
          <a:ln/>
        </p:spPr>
        <p:txBody>
          <a:bodyPr wrap="none" lIns="0" tIns="0" rIns="0" bIns="0" rtlCol="0" anchor="t"/>
          <a:lstStyle/>
          <a:p>
            <a:pPr marL="0" indent="0" algn="ctr">
              <a:lnSpc>
                <a:spcPts val="1750"/>
              </a:lnSpc>
              <a:buNone/>
            </a:pPr>
            <a:r>
              <a:rPr lang="en-US" sz="1600" b="1" kern="0" spc="-42" dirty="0">
                <a:solidFill>
                  <a:srgbClr val="2B4150"/>
                </a:solidFill>
                <a:latin typeface="Montserrat Medium" panose="00000600000000000000" pitchFamily="2" charset="0"/>
                <a:ea typeface="MuseoModerno Bold" pitchFamily="34" charset="-122"/>
                <a:cs typeface="MuseoModerno Bold" pitchFamily="34" charset="-120"/>
              </a:rPr>
              <a:t>2. Tuân thủ các quy định an toàn lao động</a:t>
            </a:r>
            <a:endParaRPr lang="en-US" sz="1600" dirty="0"/>
          </a:p>
        </p:txBody>
      </p:sp>
      <p:pic>
        <p:nvPicPr>
          <p:cNvPr id="7" name="Image 1" descr="preencoded.png"/>
          <p:cNvPicPr>
            <a:picLocks noChangeAspect="1"/>
          </p:cNvPicPr>
          <p:nvPr/>
        </p:nvPicPr>
        <p:blipFill>
          <a:blip r:embed="rId4"/>
          <a:stretch>
            <a:fillRect/>
          </a:stretch>
        </p:blipFill>
        <p:spPr>
          <a:xfrm>
            <a:off x="3757895" y="3832503"/>
            <a:ext cx="711994" cy="951190"/>
          </a:xfrm>
          <a:prstGeom prst="rect">
            <a:avLst/>
          </a:prstGeom>
        </p:spPr>
      </p:pic>
      <p:sp>
        <p:nvSpPr>
          <p:cNvPr id="8" name="Text 4"/>
          <p:cNvSpPr/>
          <p:nvPr/>
        </p:nvSpPr>
        <p:spPr>
          <a:xfrm>
            <a:off x="4683204" y="4046627"/>
            <a:ext cx="2110859" cy="222409"/>
          </a:xfrm>
          <a:prstGeom prst="rect">
            <a:avLst/>
          </a:prstGeom>
          <a:noFill/>
          <a:ln/>
        </p:spPr>
        <p:txBody>
          <a:bodyPr wrap="none" lIns="0" tIns="0" rIns="0" bIns="0" rtlCol="0" anchor="t"/>
          <a:lstStyle/>
          <a:p>
            <a:pPr marL="0" indent="0" algn="l">
              <a:lnSpc>
                <a:spcPts val="1750"/>
              </a:lnSpc>
              <a:buNone/>
            </a:pPr>
            <a:r>
              <a:rPr lang="en-US" sz="1600" b="1" kern="0" spc="-42" dirty="0">
                <a:solidFill>
                  <a:srgbClr val="2B4150"/>
                </a:solidFill>
                <a:latin typeface="Montserrat Medium" panose="00000600000000000000" pitchFamily="2" charset="0"/>
                <a:ea typeface="MuseoModerno Bold" pitchFamily="34" charset="-122"/>
                <a:cs typeface="MuseoModerno Bold" pitchFamily="34" charset="-120"/>
              </a:rPr>
              <a:t>Đào tạo an toàn lao động</a:t>
            </a:r>
            <a:endParaRPr lang="en-US" sz="1600" dirty="0"/>
          </a:p>
        </p:txBody>
      </p:sp>
      <p:sp>
        <p:nvSpPr>
          <p:cNvPr id="9" name="Text 5"/>
          <p:cNvSpPr/>
          <p:nvPr/>
        </p:nvSpPr>
        <p:spPr>
          <a:xfrm>
            <a:off x="4683204" y="4354404"/>
            <a:ext cx="7147257" cy="298779"/>
          </a:xfrm>
          <a:prstGeom prst="rect">
            <a:avLst/>
          </a:prstGeom>
          <a:noFill/>
          <a:ln/>
        </p:spPr>
        <p:txBody>
          <a:bodyPr wrap="none" lIns="0" tIns="0" rIns="0" bIns="0" rtlCol="0" anchor="t"/>
          <a:lstStyle/>
          <a:p>
            <a:pPr marL="0" indent="0" algn="l">
              <a:lnSpc>
                <a:spcPts val="1750"/>
              </a:lnSpc>
              <a:buNone/>
            </a:pPr>
            <a:r>
              <a:rPr lang="en-US" sz="1400" kern="0" spc="-22" dirty="0">
                <a:solidFill>
                  <a:srgbClr val="2B4150"/>
                </a:solidFill>
                <a:latin typeface="PT Serif" pitchFamily="34" charset="0"/>
                <a:ea typeface="PT Serif" pitchFamily="34" charset="-122"/>
                <a:cs typeface="PT Serif" pitchFamily="34" charset="-120"/>
              </a:rPr>
              <a:t>Công nhân cần được huấn luyện về quy trình làm việc an toàn và cách xử lý sự cố.</a:t>
            </a:r>
            <a:endParaRPr lang="en-US" sz="1400" dirty="0"/>
          </a:p>
        </p:txBody>
      </p:sp>
      <p:pic>
        <p:nvPicPr>
          <p:cNvPr id="10" name="Image 2" descr="preencoded.png"/>
          <p:cNvPicPr>
            <a:picLocks noChangeAspect="1"/>
          </p:cNvPicPr>
          <p:nvPr/>
        </p:nvPicPr>
        <p:blipFill>
          <a:blip r:embed="rId5"/>
          <a:stretch>
            <a:fillRect/>
          </a:stretch>
        </p:blipFill>
        <p:spPr>
          <a:xfrm>
            <a:off x="3757612" y="4761497"/>
            <a:ext cx="711994" cy="951190"/>
          </a:xfrm>
          <a:prstGeom prst="rect">
            <a:avLst/>
          </a:prstGeom>
        </p:spPr>
      </p:pic>
      <p:sp>
        <p:nvSpPr>
          <p:cNvPr id="11" name="Text 6"/>
          <p:cNvSpPr/>
          <p:nvPr/>
        </p:nvSpPr>
        <p:spPr>
          <a:xfrm>
            <a:off x="4683203" y="4917707"/>
            <a:ext cx="1949648" cy="222409"/>
          </a:xfrm>
          <a:prstGeom prst="rect">
            <a:avLst/>
          </a:prstGeom>
          <a:noFill/>
          <a:ln/>
        </p:spPr>
        <p:txBody>
          <a:bodyPr wrap="none" lIns="0" tIns="0" rIns="0" bIns="0" rtlCol="0" anchor="t"/>
          <a:lstStyle/>
          <a:p>
            <a:pPr marL="0" indent="0" algn="l">
              <a:lnSpc>
                <a:spcPts val="1750"/>
              </a:lnSpc>
              <a:buNone/>
            </a:pPr>
            <a:r>
              <a:rPr lang="en-US" sz="1600" b="1" kern="0" spc="-42" dirty="0">
                <a:solidFill>
                  <a:srgbClr val="2B4150"/>
                </a:solidFill>
                <a:latin typeface="Montserrat Medium" panose="00000600000000000000" pitchFamily="2" charset="0"/>
                <a:ea typeface="MuseoModerno Bold" pitchFamily="34" charset="-122"/>
                <a:cs typeface="MuseoModerno Bold" pitchFamily="34" charset="-120"/>
              </a:rPr>
              <a:t>Trang bị bảo hộ cá nhân</a:t>
            </a:r>
            <a:endParaRPr lang="en-US" sz="1600" dirty="0"/>
          </a:p>
        </p:txBody>
      </p:sp>
      <p:sp>
        <p:nvSpPr>
          <p:cNvPr id="12" name="Text 7"/>
          <p:cNvSpPr/>
          <p:nvPr/>
        </p:nvSpPr>
        <p:spPr>
          <a:xfrm>
            <a:off x="4683203" y="5225484"/>
            <a:ext cx="7147257" cy="298779"/>
          </a:xfrm>
          <a:prstGeom prst="rect">
            <a:avLst/>
          </a:prstGeom>
          <a:noFill/>
          <a:ln/>
        </p:spPr>
        <p:txBody>
          <a:bodyPr wrap="none" lIns="0" tIns="0" rIns="0" bIns="0" rtlCol="0" anchor="t"/>
          <a:lstStyle/>
          <a:p>
            <a:pPr marL="0" indent="0" algn="l">
              <a:lnSpc>
                <a:spcPts val="1750"/>
              </a:lnSpc>
              <a:buNone/>
            </a:pPr>
            <a:r>
              <a:rPr lang="en-US" sz="1400" kern="0" spc="-22" dirty="0">
                <a:solidFill>
                  <a:srgbClr val="2B4150"/>
                </a:solidFill>
                <a:latin typeface="PT Serif" pitchFamily="34" charset="0"/>
                <a:ea typeface="PT Serif" pitchFamily="34" charset="-122"/>
                <a:cs typeface="PT Serif" pitchFamily="34" charset="-120"/>
              </a:rPr>
              <a:t>Công nhân phải mang đầy đủ mũ bảo hiểm, găng tay, kính bảo hộ và thiết bị bảo vệ khác.</a:t>
            </a:r>
            <a:endParaRPr lang="en-US" sz="1400" dirty="0"/>
          </a:p>
        </p:txBody>
      </p:sp>
      <p:pic>
        <p:nvPicPr>
          <p:cNvPr id="13" name="Image 3" descr="preencoded.png"/>
          <p:cNvPicPr>
            <a:picLocks noChangeAspect="1"/>
          </p:cNvPicPr>
          <p:nvPr/>
        </p:nvPicPr>
        <p:blipFill>
          <a:blip r:embed="rId6"/>
          <a:stretch>
            <a:fillRect/>
          </a:stretch>
        </p:blipFill>
        <p:spPr>
          <a:xfrm>
            <a:off x="3757612" y="5686816"/>
            <a:ext cx="711994" cy="951190"/>
          </a:xfrm>
          <a:prstGeom prst="rect">
            <a:avLst/>
          </a:prstGeom>
        </p:spPr>
      </p:pic>
      <p:sp>
        <p:nvSpPr>
          <p:cNvPr id="14" name="Text 8"/>
          <p:cNvSpPr/>
          <p:nvPr/>
        </p:nvSpPr>
        <p:spPr>
          <a:xfrm>
            <a:off x="4683203" y="5829249"/>
            <a:ext cx="2038707" cy="222409"/>
          </a:xfrm>
          <a:prstGeom prst="rect">
            <a:avLst/>
          </a:prstGeom>
          <a:noFill/>
          <a:ln/>
        </p:spPr>
        <p:txBody>
          <a:bodyPr wrap="none" lIns="0" tIns="0" rIns="0" bIns="0" rtlCol="0" anchor="t"/>
          <a:lstStyle/>
          <a:p>
            <a:pPr marL="0" indent="0" algn="l">
              <a:lnSpc>
                <a:spcPts val="1750"/>
              </a:lnSpc>
              <a:buNone/>
            </a:pPr>
            <a:r>
              <a:rPr lang="en-US" sz="1600" b="1" kern="0" spc="-42" dirty="0">
                <a:solidFill>
                  <a:srgbClr val="2B4150"/>
                </a:solidFill>
                <a:latin typeface="Montserrat Medium" panose="00000600000000000000" pitchFamily="2" charset="0"/>
                <a:ea typeface="MuseoModerno Bold" pitchFamily="34" charset="-122"/>
                <a:cs typeface="MuseoModerno Bold" pitchFamily="34" charset="-120"/>
              </a:rPr>
              <a:t>Kiểm tra an toàn định kỳ</a:t>
            </a:r>
            <a:endParaRPr lang="en-US" sz="1600" dirty="0"/>
          </a:p>
        </p:txBody>
      </p:sp>
      <p:sp>
        <p:nvSpPr>
          <p:cNvPr id="15" name="Text 9"/>
          <p:cNvSpPr/>
          <p:nvPr/>
        </p:nvSpPr>
        <p:spPr>
          <a:xfrm>
            <a:off x="4683203" y="6137026"/>
            <a:ext cx="7147257" cy="298779"/>
          </a:xfrm>
          <a:prstGeom prst="rect">
            <a:avLst/>
          </a:prstGeom>
          <a:noFill/>
          <a:ln/>
        </p:spPr>
        <p:txBody>
          <a:bodyPr wrap="none" lIns="0" tIns="0" rIns="0" bIns="0" rtlCol="0" anchor="t"/>
          <a:lstStyle/>
          <a:p>
            <a:pPr marL="0" indent="0" algn="l">
              <a:lnSpc>
                <a:spcPts val="1750"/>
              </a:lnSpc>
              <a:buNone/>
            </a:pPr>
            <a:r>
              <a:rPr lang="en-US" sz="1400" kern="0" spc="-22" dirty="0">
                <a:solidFill>
                  <a:srgbClr val="2B4150"/>
                </a:solidFill>
                <a:latin typeface="PT Serif" pitchFamily="34" charset="0"/>
                <a:ea typeface="PT Serif" pitchFamily="34" charset="-122"/>
                <a:cs typeface="PT Serif" pitchFamily="34" charset="-120"/>
              </a:rPr>
              <a:t>Thực hiện kiểm tra an toàn và ghi chép lại để phát hiện và điều chỉnh kịp thời các rủi ro tiềm ẩn.</a:t>
            </a:r>
            <a:endParaRPr lang="en-US" sz="1400" dirty="0"/>
          </a:p>
        </p:txBody>
      </p:sp>
      <p:pic>
        <p:nvPicPr>
          <p:cNvPr id="16" name="Image 4" descr="preencoded.png"/>
          <p:cNvPicPr>
            <a:picLocks noChangeAspect="1"/>
          </p:cNvPicPr>
          <p:nvPr/>
        </p:nvPicPr>
        <p:blipFill>
          <a:blip r:embed="rId7"/>
          <a:stretch>
            <a:fillRect/>
          </a:stretch>
        </p:blipFill>
        <p:spPr>
          <a:xfrm>
            <a:off x="3757612" y="6589939"/>
            <a:ext cx="711994" cy="951190"/>
          </a:xfrm>
          <a:prstGeom prst="rect">
            <a:avLst/>
          </a:prstGeom>
        </p:spPr>
      </p:pic>
      <p:sp>
        <p:nvSpPr>
          <p:cNvPr id="17" name="Text 10"/>
          <p:cNvSpPr/>
          <p:nvPr/>
        </p:nvSpPr>
        <p:spPr>
          <a:xfrm>
            <a:off x="4683203" y="6740791"/>
            <a:ext cx="2333625" cy="222409"/>
          </a:xfrm>
          <a:prstGeom prst="rect">
            <a:avLst/>
          </a:prstGeom>
          <a:noFill/>
          <a:ln/>
        </p:spPr>
        <p:txBody>
          <a:bodyPr wrap="none" lIns="0" tIns="0" rIns="0" bIns="0" rtlCol="0" anchor="t"/>
          <a:lstStyle/>
          <a:p>
            <a:pPr marL="0" indent="0" algn="l">
              <a:lnSpc>
                <a:spcPts val="1750"/>
              </a:lnSpc>
              <a:buNone/>
            </a:pPr>
            <a:r>
              <a:rPr lang="en-US" sz="1600" b="1" kern="0" spc="-42" dirty="0">
                <a:solidFill>
                  <a:srgbClr val="2B4150"/>
                </a:solidFill>
                <a:latin typeface="Montserrat Medium" panose="00000600000000000000" pitchFamily="2" charset="0"/>
                <a:ea typeface="MuseoModerno Bold" pitchFamily="34" charset="-122"/>
                <a:cs typeface="MuseoModerno Bold" pitchFamily="34" charset="-120"/>
              </a:rPr>
              <a:t>Môi trường làm việc an toàn</a:t>
            </a:r>
            <a:endParaRPr lang="en-US" sz="1600" dirty="0"/>
          </a:p>
        </p:txBody>
      </p:sp>
      <p:sp>
        <p:nvSpPr>
          <p:cNvPr id="18" name="Text 11"/>
          <p:cNvSpPr/>
          <p:nvPr/>
        </p:nvSpPr>
        <p:spPr>
          <a:xfrm>
            <a:off x="4683203" y="7048568"/>
            <a:ext cx="7147257" cy="298779"/>
          </a:xfrm>
          <a:prstGeom prst="rect">
            <a:avLst/>
          </a:prstGeom>
          <a:noFill/>
          <a:ln/>
        </p:spPr>
        <p:txBody>
          <a:bodyPr wrap="none" lIns="0" tIns="0" rIns="0" bIns="0" rtlCol="0" anchor="t"/>
          <a:lstStyle/>
          <a:p>
            <a:pPr marL="0" indent="0" algn="l">
              <a:lnSpc>
                <a:spcPts val="1750"/>
              </a:lnSpc>
              <a:buNone/>
            </a:pPr>
            <a:r>
              <a:rPr lang="en-US" sz="1400" kern="0" spc="-22" dirty="0">
                <a:solidFill>
                  <a:srgbClr val="2B4150"/>
                </a:solidFill>
                <a:latin typeface="PT Serif" pitchFamily="34" charset="0"/>
                <a:ea typeface="PT Serif" pitchFamily="34" charset="-122"/>
                <a:cs typeface="PT Serif" pitchFamily="34" charset="-120"/>
              </a:rPr>
              <a:t>Khuyến khích giao tiếp giữa các thành viên để nâng cao ý thức về an toàn.</a:t>
            </a:r>
            <a:endParaRPr lang="en-US" sz="1400" dirty="0"/>
          </a:p>
        </p:txBody>
      </p:sp>
      <p:pic>
        <p:nvPicPr>
          <p:cNvPr id="19" name="Picture 18">
            <a:extLst>
              <a:ext uri="{FF2B5EF4-FFF2-40B4-BE49-F238E27FC236}">
                <a16:creationId xmlns:a16="http://schemas.microsoft.com/office/drawing/2014/main" id="{ECA7655A-0990-20A5-6183-957888AF1005}"/>
              </a:ext>
            </a:extLst>
          </p:cNvPr>
          <p:cNvPicPr>
            <a:picLocks noChangeAspect="1"/>
          </p:cNvPicPr>
          <p:nvPr/>
        </p:nvPicPr>
        <p:blipFill>
          <a:blip r:embed="rId8"/>
          <a:stretch>
            <a:fillRect/>
          </a:stretch>
        </p:blipFill>
        <p:spPr>
          <a:xfrm>
            <a:off x="12106319" y="7461116"/>
            <a:ext cx="2351424" cy="72812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7073979" y="2792246"/>
            <a:ext cx="6268586" cy="45719"/>
          </a:xfrm>
          <a:prstGeom prst="roundRect">
            <a:avLst>
              <a:gd name="adj" fmla="val 312558"/>
            </a:avLst>
          </a:prstGeom>
          <a:solidFill>
            <a:srgbClr val="B9D0DE"/>
          </a:solidFill>
          <a:ln/>
        </p:spPr>
      </p:sp>
      <p:sp>
        <p:nvSpPr>
          <p:cNvPr id="6" name="Text 3"/>
          <p:cNvSpPr/>
          <p:nvPr/>
        </p:nvSpPr>
        <p:spPr>
          <a:xfrm>
            <a:off x="7586901" y="2403753"/>
            <a:ext cx="4942999"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3. Xác định và đánh dấu vùng an toàn</a:t>
            </a:r>
            <a:endParaRPr lang="en-US" sz="2200" dirty="0"/>
          </a:p>
        </p:txBody>
      </p:sp>
      <p:sp>
        <p:nvSpPr>
          <p:cNvPr id="7" name="Shape 4"/>
          <p:cNvSpPr/>
          <p:nvPr/>
        </p:nvSpPr>
        <p:spPr>
          <a:xfrm>
            <a:off x="6605111" y="3013234"/>
            <a:ext cx="30480" cy="3946565"/>
          </a:xfrm>
          <a:prstGeom prst="roundRect">
            <a:avLst>
              <a:gd name="adj" fmla="val 312558"/>
            </a:avLst>
          </a:prstGeom>
          <a:solidFill>
            <a:srgbClr val="B9D0DE"/>
          </a:solidFill>
          <a:ln/>
        </p:spPr>
      </p:sp>
      <p:sp>
        <p:nvSpPr>
          <p:cNvPr id="8" name="Shape 5"/>
          <p:cNvSpPr/>
          <p:nvPr/>
        </p:nvSpPr>
        <p:spPr>
          <a:xfrm>
            <a:off x="6365200" y="3268385"/>
            <a:ext cx="510302" cy="510302"/>
          </a:xfrm>
          <a:prstGeom prst="roundRect">
            <a:avLst>
              <a:gd name="adj" fmla="val 18669"/>
            </a:avLst>
          </a:prstGeom>
          <a:solidFill>
            <a:srgbClr val="124E73"/>
          </a:solidFill>
          <a:ln w="7620">
            <a:solidFill>
              <a:srgbClr val="2B678C"/>
            </a:solidFill>
            <a:prstDash val="solid"/>
          </a:ln>
        </p:spPr>
      </p:sp>
      <p:sp>
        <p:nvSpPr>
          <p:cNvPr id="9" name="Text 6"/>
          <p:cNvSpPr/>
          <p:nvPr/>
        </p:nvSpPr>
        <p:spPr>
          <a:xfrm>
            <a:off x="6542961" y="3353395"/>
            <a:ext cx="154781"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10" name="Text 7"/>
          <p:cNvSpPr/>
          <p:nvPr/>
        </p:nvSpPr>
        <p:spPr>
          <a:xfrm>
            <a:off x="7073979" y="3325523"/>
            <a:ext cx="67626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Xác định khu vực nguy hiểm</a:t>
            </a:r>
            <a:r>
              <a:rPr lang="en-US" sz="1750" kern="0" spc="-36" dirty="0">
                <a:solidFill>
                  <a:srgbClr val="2B4150"/>
                </a:solidFill>
                <a:latin typeface="PT Serif" pitchFamily="34" charset="0"/>
                <a:ea typeface="PT Serif" pitchFamily="34" charset="-122"/>
                <a:cs typeface="PT Serif" pitchFamily="34" charset="-120"/>
              </a:rPr>
              <a:t>: Gần bơm, điện, và hóa chất.</a:t>
            </a:r>
            <a:endParaRPr lang="en-US" sz="1750" dirty="0"/>
          </a:p>
        </p:txBody>
      </p:sp>
      <p:sp>
        <p:nvSpPr>
          <p:cNvPr id="11" name="Shape 8"/>
          <p:cNvSpPr/>
          <p:nvPr/>
        </p:nvSpPr>
        <p:spPr>
          <a:xfrm>
            <a:off x="6365200" y="4311729"/>
            <a:ext cx="510302" cy="510302"/>
          </a:xfrm>
          <a:prstGeom prst="roundRect">
            <a:avLst>
              <a:gd name="adj" fmla="val 18669"/>
            </a:avLst>
          </a:prstGeom>
          <a:solidFill>
            <a:srgbClr val="124E73"/>
          </a:solidFill>
          <a:ln w="7620">
            <a:solidFill>
              <a:srgbClr val="2B678C"/>
            </a:solidFill>
            <a:prstDash val="solid"/>
          </a:ln>
        </p:spPr>
      </p:sp>
      <p:sp>
        <p:nvSpPr>
          <p:cNvPr id="12" name="Text 9"/>
          <p:cNvSpPr/>
          <p:nvPr/>
        </p:nvSpPr>
        <p:spPr>
          <a:xfrm>
            <a:off x="6528792" y="4396740"/>
            <a:ext cx="18311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3" name="Text 10"/>
          <p:cNvSpPr/>
          <p:nvPr/>
        </p:nvSpPr>
        <p:spPr>
          <a:xfrm>
            <a:off x="7073979" y="4368868"/>
            <a:ext cx="67626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Lắp đặt biển báo, rào chắn</a:t>
            </a:r>
            <a:r>
              <a:rPr lang="en-US" sz="1750" kern="0" spc="-36" dirty="0">
                <a:solidFill>
                  <a:srgbClr val="2B4150"/>
                </a:solidFill>
                <a:latin typeface="PT Serif" pitchFamily="34" charset="0"/>
                <a:ea typeface="PT Serif" pitchFamily="34" charset="-122"/>
                <a:cs typeface="PT Serif" pitchFamily="34" charset="-120"/>
              </a:rPr>
              <a:t>: Đặt tại các khu vực nguy hiểm.</a:t>
            </a:r>
            <a:endParaRPr lang="en-US" sz="1750" dirty="0"/>
          </a:p>
        </p:txBody>
      </p:sp>
      <p:sp>
        <p:nvSpPr>
          <p:cNvPr id="14" name="Shape 11"/>
          <p:cNvSpPr/>
          <p:nvPr/>
        </p:nvSpPr>
        <p:spPr>
          <a:xfrm>
            <a:off x="6365200" y="5355074"/>
            <a:ext cx="510302" cy="510302"/>
          </a:xfrm>
          <a:prstGeom prst="roundRect">
            <a:avLst>
              <a:gd name="adj" fmla="val 18669"/>
            </a:avLst>
          </a:prstGeom>
          <a:solidFill>
            <a:srgbClr val="124E73"/>
          </a:solidFill>
          <a:ln w="7620">
            <a:solidFill>
              <a:srgbClr val="2B678C"/>
            </a:solidFill>
            <a:prstDash val="solid"/>
          </a:ln>
        </p:spPr>
      </p:sp>
      <p:sp>
        <p:nvSpPr>
          <p:cNvPr id="15" name="Text 12"/>
          <p:cNvSpPr/>
          <p:nvPr/>
        </p:nvSpPr>
        <p:spPr>
          <a:xfrm>
            <a:off x="6528078" y="5440085"/>
            <a:ext cx="18442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6" name="Text 13"/>
          <p:cNvSpPr/>
          <p:nvPr/>
        </p:nvSpPr>
        <p:spPr>
          <a:xfrm>
            <a:off x="7073979" y="5412212"/>
            <a:ext cx="67626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Huấn luyện an toàn</a:t>
            </a:r>
            <a:r>
              <a:rPr lang="en-US" sz="1750" kern="0" spc="-36" dirty="0">
                <a:solidFill>
                  <a:srgbClr val="2B4150"/>
                </a:solidFill>
                <a:latin typeface="PT Serif" pitchFamily="34" charset="0"/>
                <a:ea typeface="PT Serif" pitchFamily="34" charset="-122"/>
                <a:cs typeface="PT Serif" pitchFamily="34" charset="-120"/>
              </a:rPr>
              <a:t>: Nâng cao nhận thức cho công nhân.</a:t>
            </a:r>
            <a:endParaRPr lang="en-US" sz="1750" dirty="0"/>
          </a:p>
        </p:txBody>
      </p:sp>
      <p:sp>
        <p:nvSpPr>
          <p:cNvPr id="17" name="Shape 14"/>
          <p:cNvSpPr/>
          <p:nvPr/>
        </p:nvSpPr>
        <p:spPr>
          <a:xfrm>
            <a:off x="6365200" y="6398419"/>
            <a:ext cx="510302" cy="510302"/>
          </a:xfrm>
          <a:prstGeom prst="roundRect">
            <a:avLst>
              <a:gd name="adj" fmla="val 18669"/>
            </a:avLst>
          </a:prstGeom>
          <a:solidFill>
            <a:srgbClr val="124E73"/>
          </a:solidFill>
          <a:ln w="7620">
            <a:solidFill>
              <a:srgbClr val="2B678C"/>
            </a:solidFill>
            <a:prstDash val="solid"/>
          </a:ln>
        </p:spPr>
      </p:sp>
      <p:sp>
        <p:nvSpPr>
          <p:cNvPr id="18" name="Text 15"/>
          <p:cNvSpPr/>
          <p:nvPr/>
        </p:nvSpPr>
        <p:spPr>
          <a:xfrm>
            <a:off x="6514148" y="6483429"/>
            <a:ext cx="212288" cy="340281"/>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50" dirty="0"/>
          </a:p>
        </p:txBody>
      </p:sp>
      <p:sp>
        <p:nvSpPr>
          <p:cNvPr id="19" name="Text 16"/>
          <p:cNvSpPr/>
          <p:nvPr/>
        </p:nvSpPr>
        <p:spPr>
          <a:xfrm>
            <a:off x="7073979" y="6455557"/>
            <a:ext cx="6762631" cy="362903"/>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Kiểm tra định kỳ</a:t>
            </a:r>
            <a:r>
              <a:rPr lang="en-US" sz="1750" kern="0" spc="-36" dirty="0">
                <a:solidFill>
                  <a:srgbClr val="2B4150"/>
                </a:solidFill>
                <a:latin typeface="PT Serif" pitchFamily="34" charset="0"/>
                <a:ea typeface="PT Serif" pitchFamily="34" charset="-122"/>
                <a:cs typeface="PT Serif" pitchFamily="34" charset="-120"/>
              </a:rPr>
              <a:t>: Đảm bảo hiệu quả biển báo, rào chắn</a:t>
            </a:r>
            <a:endParaRPr lang="en-US" sz="1750" dirty="0"/>
          </a:p>
        </p:txBody>
      </p:sp>
      <p:pic>
        <p:nvPicPr>
          <p:cNvPr id="20" name="Picture 19">
            <a:extLst>
              <a:ext uri="{FF2B5EF4-FFF2-40B4-BE49-F238E27FC236}">
                <a16:creationId xmlns:a16="http://schemas.microsoft.com/office/drawing/2014/main" id="{DCBB3F16-6282-AF96-B31D-272D19851D9C}"/>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67352" y="2384207"/>
            <a:ext cx="4419600" cy="4419600"/>
          </a:xfrm>
          <a:prstGeom prst="rect">
            <a:avLst/>
          </a:prstGeom>
        </p:spPr>
      </p:pic>
      <p:sp>
        <p:nvSpPr>
          <p:cNvPr id="3" name="Shape 0"/>
          <p:cNvSpPr/>
          <p:nvPr/>
        </p:nvSpPr>
        <p:spPr>
          <a:xfrm>
            <a:off x="685323" y="3430395"/>
            <a:ext cx="7556421" cy="30480"/>
          </a:xfrm>
          <a:prstGeom prst="roundRect">
            <a:avLst>
              <a:gd name="adj" fmla="val 312558"/>
            </a:avLst>
          </a:prstGeom>
          <a:solidFill>
            <a:srgbClr val="B9D0DE"/>
          </a:solidFill>
          <a:ln/>
        </p:spPr>
      </p:sp>
      <p:sp>
        <p:nvSpPr>
          <p:cNvPr id="6" name="Text 3"/>
          <p:cNvSpPr/>
          <p:nvPr/>
        </p:nvSpPr>
        <p:spPr>
          <a:xfrm>
            <a:off x="2337792" y="2870322"/>
            <a:ext cx="4468297"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4. Sử dụng thiết bị bảo hộ cá nhân</a:t>
            </a:r>
            <a:endParaRPr lang="en-US" sz="2200" dirty="0"/>
          </a:p>
        </p:txBody>
      </p:sp>
      <p:sp>
        <p:nvSpPr>
          <p:cNvPr id="7" name="Text 4"/>
          <p:cNvSpPr/>
          <p:nvPr/>
        </p:nvSpPr>
        <p:spPr>
          <a:xfrm>
            <a:off x="1020604" y="3942720"/>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Mũ bảo hiểm</a:t>
            </a:r>
            <a:r>
              <a:rPr lang="en-US" sz="1750" kern="0" spc="-36" dirty="0">
                <a:solidFill>
                  <a:srgbClr val="2B4150"/>
                </a:solidFill>
                <a:latin typeface="PT Serif" pitchFamily="34" charset="0"/>
                <a:ea typeface="PT Serif" pitchFamily="34" charset="-122"/>
                <a:cs typeface="PT Serif" pitchFamily="34" charset="-120"/>
              </a:rPr>
              <a:t> bảo vệ đầu khỏi va đập.</a:t>
            </a:r>
            <a:endParaRPr lang="en-US" sz="1750" dirty="0"/>
          </a:p>
        </p:txBody>
      </p:sp>
      <p:sp>
        <p:nvSpPr>
          <p:cNvPr id="8" name="Text 5"/>
          <p:cNvSpPr/>
          <p:nvPr/>
        </p:nvSpPr>
        <p:spPr>
          <a:xfrm>
            <a:off x="1020604" y="4384918"/>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Kính bảo hộ</a:t>
            </a:r>
            <a:r>
              <a:rPr lang="en-US" sz="1750" kern="0" spc="-36" dirty="0">
                <a:solidFill>
                  <a:srgbClr val="2B4150"/>
                </a:solidFill>
                <a:latin typeface="PT Serif" pitchFamily="34" charset="0"/>
                <a:ea typeface="PT Serif" pitchFamily="34" charset="-122"/>
                <a:cs typeface="PT Serif" pitchFamily="34" charset="-120"/>
              </a:rPr>
              <a:t> ngăn bụi và hóa chất vào mắt.</a:t>
            </a:r>
            <a:endParaRPr lang="en-US" sz="1750" dirty="0"/>
          </a:p>
        </p:txBody>
      </p:sp>
      <p:sp>
        <p:nvSpPr>
          <p:cNvPr id="9" name="Text 6"/>
          <p:cNvSpPr/>
          <p:nvPr/>
        </p:nvSpPr>
        <p:spPr>
          <a:xfrm>
            <a:off x="1020604" y="4827116"/>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Găng tay</a:t>
            </a:r>
            <a:r>
              <a:rPr lang="en-US" sz="1750" kern="0" spc="-36" dirty="0">
                <a:solidFill>
                  <a:srgbClr val="2B4150"/>
                </a:solidFill>
                <a:latin typeface="PT Serif" pitchFamily="34" charset="0"/>
                <a:ea typeface="PT Serif" pitchFamily="34" charset="-122"/>
                <a:cs typeface="PT Serif" pitchFamily="34" charset="-120"/>
              </a:rPr>
              <a:t> bảo vệ tay khỏi hóa chất và bề mặt nóng.</a:t>
            </a:r>
            <a:endParaRPr lang="en-US" sz="1750" dirty="0"/>
          </a:p>
        </p:txBody>
      </p:sp>
      <p:sp>
        <p:nvSpPr>
          <p:cNvPr id="10" name="Text 7"/>
          <p:cNvSpPr/>
          <p:nvPr/>
        </p:nvSpPr>
        <p:spPr>
          <a:xfrm>
            <a:off x="1020604" y="5269314"/>
            <a:ext cx="798271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Giày bảo hộ</a:t>
            </a:r>
            <a:r>
              <a:rPr lang="en-US" sz="1750" kern="0" spc="-36" dirty="0">
                <a:solidFill>
                  <a:srgbClr val="2B4150"/>
                </a:solidFill>
                <a:latin typeface="PT Serif" pitchFamily="34" charset="0"/>
                <a:ea typeface="PT Serif" pitchFamily="34" charset="-122"/>
                <a:cs typeface="PT Serif" pitchFamily="34" charset="-120"/>
              </a:rPr>
              <a:t> và </a:t>
            </a:r>
            <a:r>
              <a:rPr lang="en-US" sz="1750" b="1" kern="0" spc="-36" dirty="0">
                <a:solidFill>
                  <a:srgbClr val="2B4150"/>
                </a:solidFill>
                <a:latin typeface="PT Serif" pitchFamily="34" charset="0"/>
                <a:ea typeface="PT Serif" pitchFamily="34" charset="-122"/>
                <a:cs typeface="PT Serif" pitchFamily="34" charset="-120"/>
              </a:rPr>
              <a:t>áo chống nước</a:t>
            </a:r>
            <a:r>
              <a:rPr lang="en-US" sz="1750" kern="0" spc="-36" dirty="0">
                <a:solidFill>
                  <a:srgbClr val="2B4150"/>
                </a:solidFill>
                <a:latin typeface="PT Serif" pitchFamily="34" charset="0"/>
                <a:ea typeface="PT Serif" pitchFamily="34" charset="-122"/>
                <a:cs typeface="PT Serif" pitchFamily="34" charset="-120"/>
              </a:rPr>
              <a:t> bảo vệ khi tiếp xúc với nước và hóa chất.</a:t>
            </a:r>
            <a:endParaRPr lang="en-US" sz="1750" dirty="0"/>
          </a:p>
        </p:txBody>
      </p:sp>
      <p:pic>
        <p:nvPicPr>
          <p:cNvPr id="11" name="Picture 10">
            <a:extLst>
              <a:ext uri="{FF2B5EF4-FFF2-40B4-BE49-F238E27FC236}">
                <a16:creationId xmlns:a16="http://schemas.microsoft.com/office/drawing/2014/main" id="{18AE5A07-A9F3-40AD-3EE1-12F7B39B8157}"/>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58350" y="2740163"/>
            <a:ext cx="4457700" cy="4457700"/>
          </a:xfrm>
          <a:prstGeom prst="rect">
            <a:avLst/>
          </a:prstGeom>
        </p:spPr>
      </p:pic>
      <p:sp>
        <p:nvSpPr>
          <p:cNvPr id="3" name="Shape 0"/>
          <p:cNvSpPr/>
          <p:nvPr/>
        </p:nvSpPr>
        <p:spPr>
          <a:xfrm>
            <a:off x="877253" y="1640800"/>
            <a:ext cx="7559278" cy="30480"/>
          </a:xfrm>
          <a:prstGeom prst="roundRect">
            <a:avLst>
              <a:gd name="adj" fmla="val 311979"/>
            </a:avLst>
          </a:prstGeom>
          <a:solidFill>
            <a:srgbClr val="B9D0DE"/>
          </a:solidFill>
          <a:ln/>
        </p:spPr>
      </p:sp>
      <p:sp>
        <p:nvSpPr>
          <p:cNvPr id="6" name="Text 3"/>
          <p:cNvSpPr/>
          <p:nvPr/>
        </p:nvSpPr>
        <p:spPr>
          <a:xfrm>
            <a:off x="2325172" y="1124179"/>
            <a:ext cx="4493657" cy="353735"/>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5. Quy trình khẩn cấp và phản ứng</a:t>
            </a:r>
            <a:endParaRPr lang="en-US" sz="2200" dirty="0"/>
          </a:p>
        </p:txBody>
      </p:sp>
      <p:sp>
        <p:nvSpPr>
          <p:cNvPr id="7" name="Shape 4"/>
          <p:cNvSpPr/>
          <p:nvPr/>
        </p:nvSpPr>
        <p:spPr>
          <a:xfrm>
            <a:off x="1116687" y="2364581"/>
            <a:ext cx="30480" cy="5240774"/>
          </a:xfrm>
          <a:prstGeom prst="roundRect">
            <a:avLst>
              <a:gd name="adj" fmla="val 311979"/>
            </a:avLst>
          </a:prstGeom>
          <a:solidFill>
            <a:srgbClr val="B9D0DE"/>
          </a:solidFill>
          <a:ln/>
        </p:spPr>
      </p:sp>
      <p:sp>
        <p:nvSpPr>
          <p:cNvPr id="8" name="Shape 5"/>
          <p:cNvSpPr/>
          <p:nvPr/>
        </p:nvSpPr>
        <p:spPr>
          <a:xfrm>
            <a:off x="877253" y="2619256"/>
            <a:ext cx="509349" cy="509349"/>
          </a:xfrm>
          <a:prstGeom prst="roundRect">
            <a:avLst>
              <a:gd name="adj" fmla="val 18669"/>
            </a:avLst>
          </a:prstGeom>
          <a:solidFill>
            <a:srgbClr val="124E73"/>
          </a:solidFill>
          <a:ln w="7620">
            <a:solidFill>
              <a:srgbClr val="2B678C"/>
            </a:solidFill>
            <a:prstDash val="solid"/>
          </a:ln>
        </p:spPr>
      </p:sp>
      <p:sp>
        <p:nvSpPr>
          <p:cNvPr id="9" name="Text 6"/>
          <p:cNvSpPr/>
          <p:nvPr/>
        </p:nvSpPr>
        <p:spPr>
          <a:xfrm>
            <a:off x="1054656" y="2704148"/>
            <a:ext cx="154543" cy="339566"/>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1</a:t>
            </a:r>
            <a:endParaRPr lang="en-US" sz="2650" dirty="0"/>
          </a:p>
        </p:txBody>
      </p:sp>
      <p:sp>
        <p:nvSpPr>
          <p:cNvPr id="10" name="Text 7"/>
          <p:cNvSpPr/>
          <p:nvPr/>
        </p:nvSpPr>
        <p:spPr>
          <a:xfrm>
            <a:off x="1584722" y="2681407"/>
            <a:ext cx="6766917" cy="362307"/>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Ngắt nguồn điện</a:t>
            </a:r>
            <a:r>
              <a:rPr lang="en-US" sz="1750" kern="0" spc="-36" dirty="0">
                <a:solidFill>
                  <a:srgbClr val="2B4150"/>
                </a:solidFill>
                <a:latin typeface="PT Serif" pitchFamily="34" charset="0"/>
                <a:ea typeface="PT Serif" pitchFamily="34" charset="-122"/>
                <a:cs typeface="PT Serif" pitchFamily="34" charset="-120"/>
              </a:rPr>
              <a:t> và tắt máy ngay lập tức.</a:t>
            </a:r>
            <a:endParaRPr lang="en-US" sz="1750" dirty="0"/>
          </a:p>
        </p:txBody>
      </p:sp>
      <p:sp>
        <p:nvSpPr>
          <p:cNvPr id="11" name="Shape 8"/>
          <p:cNvSpPr/>
          <p:nvPr/>
        </p:nvSpPr>
        <p:spPr>
          <a:xfrm>
            <a:off x="877253" y="3660577"/>
            <a:ext cx="509349" cy="509349"/>
          </a:xfrm>
          <a:prstGeom prst="roundRect">
            <a:avLst>
              <a:gd name="adj" fmla="val 18669"/>
            </a:avLst>
          </a:prstGeom>
          <a:solidFill>
            <a:srgbClr val="124E73"/>
          </a:solidFill>
          <a:ln w="7620">
            <a:solidFill>
              <a:srgbClr val="2B678C"/>
            </a:solidFill>
            <a:prstDash val="solid"/>
          </a:ln>
        </p:spPr>
      </p:sp>
      <p:sp>
        <p:nvSpPr>
          <p:cNvPr id="12" name="Text 9"/>
          <p:cNvSpPr/>
          <p:nvPr/>
        </p:nvSpPr>
        <p:spPr>
          <a:xfrm>
            <a:off x="1040606" y="3745468"/>
            <a:ext cx="182642" cy="339566"/>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2</a:t>
            </a:r>
            <a:endParaRPr lang="en-US" sz="2650" dirty="0"/>
          </a:p>
        </p:txBody>
      </p:sp>
      <p:sp>
        <p:nvSpPr>
          <p:cNvPr id="13" name="Text 10"/>
          <p:cNvSpPr/>
          <p:nvPr/>
        </p:nvSpPr>
        <p:spPr>
          <a:xfrm>
            <a:off x="1584722" y="3722728"/>
            <a:ext cx="6766917" cy="362307"/>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Thông báo</a:t>
            </a:r>
            <a:r>
              <a:rPr lang="en-US" sz="1750" kern="0" spc="-36" dirty="0">
                <a:solidFill>
                  <a:srgbClr val="2B4150"/>
                </a:solidFill>
                <a:latin typeface="PT Serif" pitchFamily="34" charset="0"/>
                <a:ea typeface="PT Serif" pitchFamily="34" charset="-122"/>
                <a:cs typeface="PT Serif" pitchFamily="34" charset="-120"/>
              </a:rPr>
              <a:t> cho đội và quản lý để triển khai ứng phó.</a:t>
            </a:r>
            <a:endParaRPr lang="en-US" sz="1750" dirty="0"/>
          </a:p>
        </p:txBody>
      </p:sp>
      <p:sp>
        <p:nvSpPr>
          <p:cNvPr id="14" name="Shape 11"/>
          <p:cNvSpPr/>
          <p:nvPr/>
        </p:nvSpPr>
        <p:spPr>
          <a:xfrm>
            <a:off x="877253" y="4701897"/>
            <a:ext cx="509349" cy="509349"/>
          </a:xfrm>
          <a:prstGeom prst="roundRect">
            <a:avLst>
              <a:gd name="adj" fmla="val 18669"/>
            </a:avLst>
          </a:prstGeom>
          <a:solidFill>
            <a:srgbClr val="124E73"/>
          </a:solidFill>
          <a:ln w="7620">
            <a:solidFill>
              <a:srgbClr val="2B678C"/>
            </a:solidFill>
            <a:prstDash val="solid"/>
          </a:ln>
        </p:spPr>
      </p:sp>
      <p:sp>
        <p:nvSpPr>
          <p:cNvPr id="15" name="Text 12"/>
          <p:cNvSpPr/>
          <p:nvPr/>
        </p:nvSpPr>
        <p:spPr>
          <a:xfrm>
            <a:off x="1039892" y="4786789"/>
            <a:ext cx="184071" cy="339566"/>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3</a:t>
            </a:r>
            <a:endParaRPr lang="en-US" sz="2650" dirty="0"/>
          </a:p>
        </p:txBody>
      </p:sp>
      <p:sp>
        <p:nvSpPr>
          <p:cNvPr id="16" name="Text 13"/>
          <p:cNvSpPr/>
          <p:nvPr/>
        </p:nvSpPr>
        <p:spPr>
          <a:xfrm>
            <a:off x="1584722" y="4764048"/>
            <a:ext cx="6766917" cy="362307"/>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Xác định nguyên nhân và xử lý tình huống:</a:t>
            </a:r>
            <a:endParaRPr lang="en-US" sz="1750" dirty="0"/>
          </a:p>
        </p:txBody>
      </p:sp>
      <p:sp>
        <p:nvSpPr>
          <p:cNvPr id="17" name="Text 14"/>
          <p:cNvSpPr/>
          <p:nvPr/>
        </p:nvSpPr>
        <p:spPr>
          <a:xfrm>
            <a:off x="1584722" y="5171599"/>
            <a:ext cx="6766917" cy="362307"/>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Rò rỉ hóa chất</a:t>
            </a:r>
            <a:r>
              <a:rPr lang="en-US" sz="1750" kern="0" spc="-36" dirty="0">
                <a:solidFill>
                  <a:srgbClr val="2B4150"/>
                </a:solidFill>
                <a:latin typeface="PT Serif" pitchFamily="34" charset="0"/>
                <a:ea typeface="PT Serif" pitchFamily="34" charset="-122"/>
                <a:cs typeface="PT Serif" pitchFamily="34" charset="-120"/>
              </a:rPr>
              <a:t>: Sử dụng </a:t>
            </a:r>
            <a:r>
              <a:rPr lang="en-US" sz="1750" b="1" kern="0" spc="-36" dirty="0">
                <a:solidFill>
                  <a:srgbClr val="2B4150"/>
                </a:solidFill>
                <a:latin typeface="PT Serif" pitchFamily="34" charset="0"/>
                <a:ea typeface="PT Serif" pitchFamily="34" charset="-122"/>
                <a:cs typeface="PT Serif" pitchFamily="34" charset="-120"/>
              </a:rPr>
              <a:t>PPE</a:t>
            </a:r>
            <a:r>
              <a:rPr lang="en-US" sz="1750" kern="0" spc="-36" dirty="0">
                <a:solidFill>
                  <a:srgbClr val="2B4150"/>
                </a:solidFill>
                <a:latin typeface="PT Serif" pitchFamily="34" charset="0"/>
                <a:ea typeface="PT Serif" pitchFamily="34" charset="-122"/>
                <a:cs typeface="PT Serif" pitchFamily="34" charset="-120"/>
              </a:rPr>
              <a:t>, sơ cứu và xử lý hóa chất.</a:t>
            </a:r>
            <a:endParaRPr lang="en-US" sz="1750" dirty="0"/>
          </a:p>
        </p:txBody>
      </p:sp>
      <p:sp>
        <p:nvSpPr>
          <p:cNvPr id="18" name="Text 15"/>
          <p:cNvSpPr/>
          <p:nvPr/>
        </p:nvSpPr>
        <p:spPr>
          <a:xfrm>
            <a:off x="1584722" y="5613083"/>
            <a:ext cx="6766917" cy="724614"/>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Cháy nổ</a:t>
            </a:r>
            <a:r>
              <a:rPr lang="en-US" sz="1750" kern="0" spc="-36" dirty="0">
                <a:solidFill>
                  <a:srgbClr val="2B4150"/>
                </a:solidFill>
                <a:latin typeface="PT Serif" pitchFamily="34" charset="0"/>
                <a:ea typeface="PT Serif" pitchFamily="34" charset="-122"/>
                <a:cs typeface="PT Serif" pitchFamily="34" charset="-120"/>
              </a:rPr>
              <a:t>: Dùng thiết bị chữa cháy và di chuyển đến khu vực an toàn.</a:t>
            </a:r>
            <a:endParaRPr lang="en-US" sz="1750" dirty="0"/>
          </a:p>
        </p:txBody>
      </p:sp>
      <p:sp>
        <p:nvSpPr>
          <p:cNvPr id="19" name="Shape 16"/>
          <p:cNvSpPr/>
          <p:nvPr/>
        </p:nvSpPr>
        <p:spPr>
          <a:xfrm>
            <a:off x="877253" y="6617137"/>
            <a:ext cx="509349" cy="509349"/>
          </a:xfrm>
          <a:prstGeom prst="roundRect">
            <a:avLst>
              <a:gd name="adj" fmla="val 18669"/>
            </a:avLst>
          </a:prstGeom>
          <a:solidFill>
            <a:srgbClr val="124E73"/>
          </a:solidFill>
          <a:ln w="7620">
            <a:solidFill>
              <a:srgbClr val="2B678C"/>
            </a:solidFill>
            <a:prstDash val="solid"/>
          </a:ln>
        </p:spPr>
      </p:sp>
      <p:sp>
        <p:nvSpPr>
          <p:cNvPr id="20" name="Text 17"/>
          <p:cNvSpPr/>
          <p:nvPr/>
        </p:nvSpPr>
        <p:spPr>
          <a:xfrm>
            <a:off x="1025962" y="6702029"/>
            <a:ext cx="211812" cy="339566"/>
          </a:xfrm>
          <a:prstGeom prst="rect">
            <a:avLst/>
          </a:prstGeom>
          <a:noFill/>
          <a:ln/>
        </p:spPr>
        <p:txBody>
          <a:bodyPr wrap="none" lIns="0" tIns="0" rIns="0" bIns="0" rtlCol="0" anchor="t"/>
          <a:lstStyle/>
          <a:p>
            <a:pPr marL="0" indent="0" algn="ctr">
              <a:lnSpc>
                <a:spcPts val="2650"/>
              </a:lnSpc>
              <a:buNone/>
            </a:pPr>
            <a:r>
              <a:rPr lang="en-US" sz="2650" b="1" kern="0" spc="-80" dirty="0">
                <a:solidFill>
                  <a:srgbClr val="FFFFFF"/>
                </a:solidFill>
                <a:latin typeface="Montserrat Medium" panose="00000600000000000000" pitchFamily="2" charset="0"/>
                <a:ea typeface="MuseoModerno Bold" pitchFamily="34" charset="-122"/>
                <a:cs typeface="MuseoModerno Bold" pitchFamily="34" charset="-120"/>
              </a:rPr>
              <a:t>4</a:t>
            </a:r>
            <a:endParaRPr lang="en-US" sz="2650" dirty="0"/>
          </a:p>
        </p:txBody>
      </p:sp>
      <p:sp>
        <p:nvSpPr>
          <p:cNvPr id="21" name="Text 18"/>
          <p:cNvSpPr/>
          <p:nvPr/>
        </p:nvSpPr>
        <p:spPr>
          <a:xfrm>
            <a:off x="1584722" y="6702029"/>
            <a:ext cx="6766917" cy="362307"/>
          </a:xfrm>
          <a:prstGeom prst="rect">
            <a:avLst/>
          </a:prstGeom>
          <a:noFill/>
          <a:ln/>
        </p:spPr>
        <p:txBody>
          <a:bodyPr wrap="non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Đánh giá và ghi chép</a:t>
            </a:r>
            <a:r>
              <a:rPr lang="en-US" sz="1750" kern="0" spc="-36" dirty="0">
                <a:solidFill>
                  <a:srgbClr val="2B4150"/>
                </a:solidFill>
                <a:latin typeface="PT Serif" pitchFamily="34" charset="0"/>
                <a:ea typeface="PT Serif" pitchFamily="34" charset="-122"/>
                <a:cs typeface="PT Serif" pitchFamily="34" charset="-120"/>
              </a:rPr>
              <a:t> sự cố để cải thiện quy trình an toàn.</a:t>
            </a:r>
            <a:endParaRPr lang="en-US" sz="1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1885950"/>
            <a:ext cx="4457700" cy="4457700"/>
          </a:xfrm>
          <a:prstGeom prst="rect">
            <a:avLst/>
          </a:prstGeom>
        </p:spPr>
      </p:pic>
      <p:sp>
        <p:nvSpPr>
          <p:cNvPr id="3" name="Shape 0"/>
          <p:cNvSpPr/>
          <p:nvPr/>
        </p:nvSpPr>
        <p:spPr>
          <a:xfrm>
            <a:off x="6299663" y="1574997"/>
            <a:ext cx="7698343" cy="22860"/>
          </a:xfrm>
          <a:prstGeom prst="roundRect">
            <a:avLst>
              <a:gd name="adj" fmla="val 379497"/>
            </a:avLst>
          </a:prstGeom>
          <a:solidFill>
            <a:srgbClr val="B9D0DE"/>
          </a:solidFill>
          <a:ln/>
        </p:spPr>
      </p:sp>
      <p:sp>
        <p:nvSpPr>
          <p:cNvPr id="6" name="Text 3"/>
          <p:cNvSpPr/>
          <p:nvPr/>
        </p:nvSpPr>
        <p:spPr>
          <a:xfrm>
            <a:off x="7539276" y="1128394"/>
            <a:ext cx="5038130" cy="322778"/>
          </a:xfrm>
          <a:prstGeom prst="rect">
            <a:avLst/>
          </a:prstGeom>
          <a:noFill/>
          <a:ln/>
        </p:spPr>
        <p:txBody>
          <a:bodyPr wrap="none" lIns="0" tIns="0" rIns="0" bIns="0" rtlCol="0" anchor="t"/>
          <a:lstStyle/>
          <a:p>
            <a:pPr marL="0" indent="0" algn="ctr">
              <a:lnSpc>
                <a:spcPts val="2500"/>
              </a:lnSpc>
              <a:buNone/>
            </a:pPr>
            <a:r>
              <a:rPr lang="en-US" sz="2000" b="1" kern="0" spc="-61" dirty="0">
                <a:solidFill>
                  <a:srgbClr val="2B4150"/>
                </a:solidFill>
                <a:latin typeface="Montserrat Medium" panose="00000600000000000000" pitchFamily="2" charset="0"/>
                <a:ea typeface="MuseoModerno Bold" pitchFamily="34" charset="-122"/>
                <a:cs typeface="MuseoModerno Bold" pitchFamily="34" charset="-120"/>
              </a:rPr>
              <a:t>6. Tham gia các khóa học an toàn lao động</a:t>
            </a:r>
            <a:endParaRPr lang="en-US" sz="2000" dirty="0"/>
          </a:p>
        </p:txBody>
      </p:sp>
      <p:sp>
        <p:nvSpPr>
          <p:cNvPr id="7" name="Text 4"/>
          <p:cNvSpPr/>
          <p:nvPr/>
        </p:nvSpPr>
        <p:spPr>
          <a:xfrm>
            <a:off x="6415683" y="2210514"/>
            <a:ext cx="7285434" cy="330517"/>
          </a:xfrm>
          <a:prstGeom prst="rect">
            <a:avLst/>
          </a:prstGeom>
          <a:noFill/>
          <a:ln/>
        </p:spPr>
        <p:txBody>
          <a:bodyPr wrap="none" lIns="0" tIns="0" rIns="0" bIns="0" rtlCol="0" anchor="t"/>
          <a:lstStyle/>
          <a:p>
            <a:pPr marL="0" indent="0" algn="ctr">
              <a:lnSpc>
                <a:spcPts val="2600"/>
              </a:lnSpc>
              <a:buNone/>
            </a:pPr>
            <a:endParaRPr lang="en-US" sz="1600" dirty="0"/>
          </a:p>
        </p:txBody>
      </p:sp>
      <p:sp>
        <p:nvSpPr>
          <p:cNvPr id="8" name="Text 5"/>
          <p:cNvSpPr/>
          <p:nvPr/>
        </p:nvSpPr>
        <p:spPr>
          <a:xfrm>
            <a:off x="6415683" y="2664857"/>
            <a:ext cx="7285434" cy="661035"/>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Yêu cầu pháp lý và cam kết an toàn:</a:t>
            </a:r>
            <a:r>
              <a:rPr lang="en-US" sz="1600" kern="0" spc="-33" dirty="0">
                <a:solidFill>
                  <a:srgbClr val="2B4150"/>
                </a:solidFill>
                <a:latin typeface="PT Serif" pitchFamily="34" charset="0"/>
                <a:ea typeface="PT Serif" pitchFamily="34" charset="-122"/>
                <a:cs typeface="PT Serif" pitchFamily="34" charset="-120"/>
              </a:rPr>
              <a:t> Nhằm bảo vệ sức khỏe và an toàn của người lao động, giảm thiểu tai nạn và tử vong trong công việc.</a:t>
            </a:r>
            <a:endParaRPr lang="en-US" sz="1600" dirty="0"/>
          </a:p>
        </p:txBody>
      </p:sp>
      <p:sp>
        <p:nvSpPr>
          <p:cNvPr id="9" name="Text 6"/>
          <p:cNvSpPr/>
          <p:nvPr/>
        </p:nvSpPr>
        <p:spPr>
          <a:xfrm>
            <a:off x="6415683" y="3398163"/>
            <a:ext cx="7285434" cy="661035"/>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Nhận diện nguy cơ:</a:t>
            </a:r>
            <a:r>
              <a:rPr lang="en-US" sz="1600" kern="0" spc="-33" dirty="0">
                <a:solidFill>
                  <a:srgbClr val="2B4150"/>
                </a:solidFill>
                <a:latin typeface="PT Serif" pitchFamily="34" charset="0"/>
                <a:ea typeface="PT Serif" pitchFamily="34" charset="-122"/>
                <a:cs typeface="PT Serif" pitchFamily="34" charset="-120"/>
              </a:rPr>
              <a:t> Người lao động học cách nhận biết và đối phó với các nguy cơ và tình huống nguy hiểm.</a:t>
            </a:r>
            <a:endParaRPr lang="en-US" sz="1600" dirty="0"/>
          </a:p>
        </p:txBody>
      </p:sp>
      <p:sp>
        <p:nvSpPr>
          <p:cNvPr id="10" name="Text 7"/>
          <p:cNvSpPr/>
          <p:nvPr/>
        </p:nvSpPr>
        <p:spPr>
          <a:xfrm>
            <a:off x="6415683" y="4131469"/>
            <a:ext cx="7285434" cy="661035"/>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Đào tạo lý thuyết và thực tế:</a:t>
            </a:r>
            <a:r>
              <a:rPr lang="en-US" sz="1600" kern="0" spc="-33" dirty="0">
                <a:solidFill>
                  <a:srgbClr val="2B4150"/>
                </a:solidFill>
                <a:latin typeface="PT Serif" pitchFamily="34" charset="0"/>
                <a:ea typeface="PT Serif" pitchFamily="34" charset="-122"/>
                <a:cs typeface="PT Serif" pitchFamily="34" charset="-120"/>
              </a:rPr>
              <a:t> Cung cấp kiến thức về các biện pháp nhận dạng và phòng ngừa tai nạn lao động.</a:t>
            </a:r>
            <a:endParaRPr lang="en-US" sz="1600" dirty="0"/>
          </a:p>
        </p:txBody>
      </p:sp>
      <p:sp>
        <p:nvSpPr>
          <p:cNvPr id="11" name="Text 8"/>
          <p:cNvSpPr/>
          <p:nvPr/>
        </p:nvSpPr>
        <p:spPr>
          <a:xfrm>
            <a:off x="6415683" y="4864775"/>
            <a:ext cx="7285434" cy="661035"/>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Kiểm tra và cấp chứng chỉ:</a:t>
            </a:r>
            <a:r>
              <a:rPr lang="en-US" sz="1600" kern="0" spc="-33" dirty="0">
                <a:solidFill>
                  <a:srgbClr val="2B4150"/>
                </a:solidFill>
                <a:latin typeface="PT Serif" pitchFamily="34" charset="0"/>
                <a:ea typeface="PT Serif" pitchFamily="34" charset="-122"/>
                <a:cs typeface="PT Serif" pitchFamily="34" charset="-120"/>
              </a:rPr>
              <a:t> Sau huấn luyện, người lao động tham gia bài kiểm tra an toàn và nhận chứng chỉ an toàn lao động hợp lệ.</a:t>
            </a:r>
            <a:endParaRPr lang="en-US" sz="1600" dirty="0"/>
          </a:p>
        </p:txBody>
      </p:sp>
      <p:sp>
        <p:nvSpPr>
          <p:cNvPr id="12" name="Text 9"/>
          <p:cNvSpPr/>
          <p:nvPr/>
        </p:nvSpPr>
        <p:spPr>
          <a:xfrm>
            <a:off x="6415683" y="5649635"/>
            <a:ext cx="7285434" cy="330517"/>
          </a:xfrm>
          <a:prstGeom prst="rect">
            <a:avLst/>
          </a:prstGeom>
          <a:noFill/>
          <a:ln/>
        </p:spPr>
        <p:txBody>
          <a:bodyPr wrap="none" lIns="0" tIns="0" rIns="0" bIns="0" rtlCol="0" anchor="t"/>
          <a:lstStyle/>
          <a:p>
            <a:pPr marL="0" indent="0" algn="ctr">
              <a:lnSpc>
                <a:spcPts val="2600"/>
              </a:lnSpc>
              <a:buNone/>
            </a:pPr>
            <a:r>
              <a:rPr lang="en-US" sz="1600" kern="0" spc="-33" dirty="0">
                <a:solidFill>
                  <a:srgbClr val="FF0000"/>
                </a:solidFill>
                <a:latin typeface="PT Serif" pitchFamily="34" charset="0"/>
                <a:ea typeface="PT Serif" pitchFamily="34" charset="-122"/>
                <a:cs typeface="PT Serif" pitchFamily="34" charset="-120"/>
              </a:rPr>
              <a:t>Khi tham gia huấn luyện tại </a:t>
            </a:r>
            <a:r>
              <a:rPr lang="en-US" sz="1600" b="1" kern="0" spc="-33" dirty="0">
                <a:solidFill>
                  <a:srgbClr val="FF0000"/>
                </a:solidFill>
                <a:latin typeface="PT Serif" pitchFamily="34" charset="0"/>
                <a:ea typeface="PT Serif" pitchFamily="34" charset="-122"/>
                <a:cs typeface="PT Serif" pitchFamily="34" charset="-120"/>
              </a:rPr>
              <a:t>An Toàn Nam Việt:</a:t>
            </a:r>
            <a:endParaRPr lang="en-US" sz="1600" dirty="0">
              <a:solidFill>
                <a:srgbClr val="FF0000"/>
              </a:solidFill>
            </a:endParaRPr>
          </a:p>
        </p:txBody>
      </p:sp>
      <p:sp>
        <p:nvSpPr>
          <p:cNvPr id="13" name="Text 10"/>
          <p:cNvSpPr/>
          <p:nvPr/>
        </p:nvSpPr>
        <p:spPr>
          <a:xfrm>
            <a:off x="6415683" y="6103977"/>
            <a:ext cx="7285434" cy="661035"/>
          </a:xfrm>
          <a:prstGeom prst="rect">
            <a:avLst/>
          </a:prstGeom>
          <a:noFill/>
          <a:ln/>
        </p:spPr>
        <p:txBody>
          <a:bodyPr wrap="square" lIns="0" tIns="0" rIns="0" bIns="0" rtlCol="0" anchor="t"/>
          <a:lstStyle/>
          <a:p>
            <a:pPr marL="342900" indent="-342900" algn="l">
              <a:lnSpc>
                <a:spcPts val="2600"/>
              </a:lnSpc>
              <a:buSzPct val="100000"/>
              <a:buChar char="•"/>
            </a:pPr>
            <a:r>
              <a:rPr lang="en-US" sz="1600" b="1" kern="0" spc="-33" dirty="0">
                <a:solidFill>
                  <a:srgbClr val="2B4150"/>
                </a:solidFill>
                <a:latin typeface="PT Serif" pitchFamily="34" charset="0"/>
                <a:ea typeface="PT Serif" pitchFamily="34" charset="-122"/>
                <a:cs typeface="PT Serif" pitchFamily="34" charset="-120"/>
              </a:rPr>
              <a:t>Đào tạo lý thuyết và thực hành</a:t>
            </a:r>
            <a:r>
              <a:rPr lang="en-US" sz="1600" kern="0" spc="-33" dirty="0">
                <a:solidFill>
                  <a:srgbClr val="2B4150"/>
                </a:solidFill>
                <a:latin typeface="PT Serif" pitchFamily="34" charset="0"/>
                <a:ea typeface="PT Serif" pitchFamily="34" charset="-122"/>
                <a:cs typeface="PT Serif" pitchFamily="34" charset="-120"/>
              </a:rPr>
              <a:t>, nhận diện các nguy cơ và biện pháp phòng tránh.</a:t>
            </a:r>
            <a:endParaRPr lang="en-US" sz="1600" dirty="0"/>
          </a:p>
        </p:txBody>
      </p:sp>
      <p:sp>
        <p:nvSpPr>
          <p:cNvPr id="14" name="Text 11"/>
          <p:cNvSpPr/>
          <p:nvPr/>
        </p:nvSpPr>
        <p:spPr>
          <a:xfrm>
            <a:off x="6415683" y="6837283"/>
            <a:ext cx="7285434" cy="661035"/>
          </a:xfrm>
          <a:prstGeom prst="rect">
            <a:avLst/>
          </a:prstGeom>
          <a:noFill/>
          <a:ln/>
        </p:spPr>
        <p:txBody>
          <a:bodyPr wrap="square" lIns="0" tIns="0" rIns="0" bIns="0" rtlCol="0" anchor="t"/>
          <a:lstStyle/>
          <a:p>
            <a:pPr marL="342900" indent="-342900" algn="l">
              <a:lnSpc>
                <a:spcPts val="2600"/>
              </a:lnSpc>
              <a:buSzPct val="100000"/>
              <a:buChar char="•"/>
            </a:pPr>
            <a:r>
              <a:rPr lang="en-US" sz="1600" kern="0" spc="-33" dirty="0">
                <a:solidFill>
                  <a:srgbClr val="2B4150"/>
                </a:solidFill>
                <a:latin typeface="PT Serif" pitchFamily="34" charset="0"/>
                <a:ea typeface="PT Serif" pitchFamily="34" charset="-122"/>
                <a:cs typeface="PT Serif" pitchFamily="34" charset="-120"/>
              </a:rPr>
              <a:t>Sau khóa huấn luyện, </a:t>
            </a:r>
            <a:r>
              <a:rPr lang="en-US" sz="1600" b="1" kern="0" spc="-33" dirty="0">
                <a:solidFill>
                  <a:srgbClr val="2B4150"/>
                </a:solidFill>
                <a:latin typeface="PT Serif" pitchFamily="34" charset="0"/>
                <a:ea typeface="PT Serif" pitchFamily="34" charset="-122"/>
                <a:cs typeface="PT Serif" pitchFamily="34" charset="-120"/>
              </a:rPr>
              <a:t>học viên sẽ được cấp chứng chỉ an toàn lao động hợp lệ</a:t>
            </a:r>
            <a:r>
              <a:rPr lang="en-US" sz="1600" kern="0" spc="-33" dirty="0">
                <a:solidFill>
                  <a:srgbClr val="2B4150"/>
                </a:solidFill>
                <a:latin typeface="PT Serif" pitchFamily="34" charset="0"/>
                <a:ea typeface="PT Serif" pitchFamily="34" charset="-122"/>
                <a:cs typeface="PT Serif" pitchFamily="34" charset="-120"/>
              </a:rPr>
              <a:t>.</a:t>
            </a:r>
            <a:endParaRPr lang="en-US" sz="1600" dirty="0"/>
          </a:p>
        </p:txBody>
      </p:sp>
      <p:pic>
        <p:nvPicPr>
          <p:cNvPr id="15" name="Picture 14">
            <a:extLst>
              <a:ext uri="{FF2B5EF4-FFF2-40B4-BE49-F238E27FC236}">
                <a16:creationId xmlns:a16="http://schemas.microsoft.com/office/drawing/2014/main" id="{3A88E728-45F7-7B60-599D-ED3ED63946B5}"/>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27607" y="2296477"/>
            <a:ext cx="4919186" cy="3636526"/>
          </a:xfrm>
          <a:prstGeom prst="rect">
            <a:avLst/>
          </a:prstGeom>
        </p:spPr>
      </p:pic>
      <p:sp>
        <p:nvSpPr>
          <p:cNvPr id="3" name="Text 0"/>
          <p:cNvSpPr/>
          <p:nvPr/>
        </p:nvSpPr>
        <p:spPr>
          <a:xfrm>
            <a:off x="879158" y="1603116"/>
            <a:ext cx="7385566" cy="425291"/>
          </a:xfrm>
          <a:prstGeom prst="rect">
            <a:avLst/>
          </a:prstGeom>
          <a:noFill/>
          <a:ln/>
        </p:spPr>
        <p:txBody>
          <a:bodyPr wrap="none" lIns="0" tIns="0" rIns="0" bIns="0" rtlCol="0" anchor="t"/>
          <a:lstStyle/>
          <a:p>
            <a:pPr marL="0" indent="0" algn="ctr">
              <a:lnSpc>
                <a:spcPts val="3300"/>
              </a:lnSpc>
              <a:buNone/>
            </a:pPr>
            <a:r>
              <a:rPr lang="en-US" sz="2650" b="1" kern="0" spc="-80" dirty="0">
                <a:solidFill>
                  <a:srgbClr val="124E73"/>
                </a:solidFill>
                <a:latin typeface="Montserrat Medium" panose="00000600000000000000" pitchFamily="2" charset="0"/>
                <a:ea typeface="MuseoModerno Bold" pitchFamily="34" charset="-122"/>
                <a:cs typeface="MuseoModerno Bold" pitchFamily="34" charset="-120"/>
              </a:rPr>
              <a:t>VI. Các yếu tố ảnh hưởng đến an toàn lao động</a:t>
            </a:r>
            <a:endParaRPr lang="en-US" sz="2650" dirty="0"/>
          </a:p>
        </p:txBody>
      </p:sp>
      <p:pic>
        <p:nvPicPr>
          <p:cNvPr id="4" name="Image 1" descr="preencoded.png"/>
          <p:cNvPicPr>
            <a:picLocks noChangeAspect="1"/>
          </p:cNvPicPr>
          <p:nvPr/>
        </p:nvPicPr>
        <p:blipFill>
          <a:blip r:embed="rId4"/>
          <a:stretch>
            <a:fillRect/>
          </a:stretch>
        </p:blipFill>
        <p:spPr>
          <a:xfrm>
            <a:off x="793790" y="2956798"/>
            <a:ext cx="1134070" cy="2996446"/>
          </a:xfrm>
          <a:prstGeom prst="rect">
            <a:avLst/>
          </a:prstGeom>
        </p:spPr>
      </p:pic>
      <p:sp>
        <p:nvSpPr>
          <p:cNvPr id="5" name="Text 1"/>
          <p:cNvSpPr/>
          <p:nvPr/>
        </p:nvSpPr>
        <p:spPr>
          <a:xfrm>
            <a:off x="2268022" y="3006447"/>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A. Điều kiện thời tiết</a:t>
            </a:r>
            <a:endParaRPr lang="en-US" sz="2800" dirty="0"/>
          </a:p>
        </p:txBody>
      </p:sp>
      <p:sp>
        <p:nvSpPr>
          <p:cNvPr id="6" name="Text 2"/>
          <p:cNvSpPr/>
          <p:nvPr/>
        </p:nvSpPr>
        <p:spPr>
          <a:xfrm>
            <a:off x="2268022" y="3674031"/>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Thời tiết xấu</a:t>
            </a:r>
            <a:r>
              <a:rPr lang="en-US" sz="1750" kern="0" spc="-36" dirty="0">
                <a:solidFill>
                  <a:srgbClr val="2B4150"/>
                </a:solidFill>
                <a:latin typeface="PT Serif" pitchFamily="34" charset="0"/>
                <a:ea typeface="PT Serif" pitchFamily="34" charset="-122"/>
                <a:cs typeface="PT Serif" pitchFamily="34" charset="-120"/>
              </a:rPr>
              <a:t> như bão, gió mạnh, mưa lớn làm sóng biển bất ổn, giảm hiệu suất lọc.</a:t>
            </a:r>
            <a:endParaRPr lang="en-US" sz="1750" dirty="0"/>
          </a:p>
        </p:txBody>
      </p:sp>
      <p:sp>
        <p:nvSpPr>
          <p:cNvPr id="7" name="Text 3"/>
          <p:cNvSpPr/>
          <p:nvPr/>
        </p:nvSpPr>
        <p:spPr>
          <a:xfrm>
            <a:off x="2268022" y="4479131"/>
            <a:ext cx="60821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 cao</a:t>
            </a:r>
            <a:r>
              <a:rPr lang="en-US" sz="1750" kern="0" spc="-36" dirty="0">
                <a:solidFill>
                  <a:srgbClr val="2B4150"/>
                </a:solidFill>
                <a:latin typeface="PT Serif" pitchFamily="34" charset="0"/>
                <a:ea typeface="PT Serif" pitchFamily="34" charset="-122"/>
                <a:cs typeface="PT Serif" pitchFamily="34" charset="-120"/>
              </a:rPr>
              <a:t> có thể quá tải bơm và hệ thống điện.</a:t>
            </a:r>
            <a:endParaRPr lang="en-US" sz="1750" dirty="0"/>
          </a:p>
        </p:txBody>
      </p:sp>
      <p:sp>
        <p:nvSpPr>
          <p:cNvPr id="8" name="Text 4"/>
          <p:cNvSpPr/>
          <p:nvPr/>
        </p:nvSpPr>
        <p:spPr>
          <a:xfrm>
            <a:off x="2268022" y="4921329"/>
            <a:ext cx="60821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Nhiệt độ thấp</a:t>
            </a:r>
            <a:r>
              <a:rPr lang="en-US" sz="1750" kern="0" spc="-36" dirty="0">
                <a:solidFill>
                  <a:srgbClr val="2B4150"/>
                </a:solidFill>
                <a:latin typeface="PT Serif" pitchFamily="34" charset="0"/>
                <a:ea typeface="PT Serif" pitchFamily="34" charset="-122"/>
                <a:cs typeface="PT Serif" pitchFamily="34" charset="-120"/>
              </a:rPr>
              <a:t> có thể làm đông chất lỏng, gây hỏng hóc.</a:t>
            </a:r>
            <a:endParaRPr lang="en-US" sz="1750" dirty="0"/>
          </a:p>
        </p:txBody>
      </p:sp>
      <p:sp>
        <p:nvSpPr>
          <p:cNvPr id="9" name="Text 5"/>
          <p:cNvSpPr/>
          <p:nvPr/>
        </p:nvSpPr>
        <p:spPr>
          <a:xfrm>
            <a:off x="2268022" y="5363528"/>
            <a:ext cx="6082189"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Độ ẩm cao</a:t>
            </a:r>
            <a:r>
              <a:rPr lang="en-US" sz="1750" kern="0" spc="-36" dirty="0">
                <a:solidFill>
                  <a:srgbClr val="2B4150"/>
                </a:solidFill>
                <a:latin typeface="PT Serif" pitchFamily="34" charset="0"/>
                <a:ea typeface="PT Serif" pitchFamily="34" charset="-122"/>
                <a:cs typeface="PT Serif" pitchFamily="34" charset="-120"/>
              </a:rPr>
              <a:t> làm tăng nguy cơ ăn mòn các bộ phận máy.</a:t>
            </a:r>
            <a:endParaRPr lang="en-US" sz="1750" dirty="0"/>
          </a:p>
        </p:txBody>
      </p:sp>
      <p:sp>
        <p:nvSpPr>
          <p:cNvPr id="10" name="Rectangle 9">
            <a:extLst>
              <a:ext uri="{FF2B5EF4-FFF2-40B4-BE49-F238E27FC236}">
                <a16:creationId xmlns:a16="http://schemas.microsoft.com/office/drawing/2014/main" id="{FE0CB14D-7C6E-279C-DDCE-6E174E752706}"/>
              </a:ext>
            </a:extLst>
          </p:cNvPr>
          <p:cNvSpPr/>
          <p:nvPr/>
        </p:nvSpPr>
        <p:spPr>
          <a:xfrm>
            <a:off x="978987" y="3510188"/>
            <a:ext cx="763675" cy="203479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74EE037-5FA3-68F9-66B6-2CC01D061DDA}"/>
              </a:ext>
            </a:extLst>
          </p:cNvPr>
          <p:cNvPicPr>
            <a:picLocks noChangeAspect="1"/>
          </p:cNvPicPr>
          <p:nvPr/>
        </p:nvPicPr>
        <p:blipFill>
          <a:blip r:embed="rId5"/>
          <a:stretch>
            <a:fillRect/>
          </a:stretch>
        </p:blipFill>
        <p:spPr>
          <a:xfrm>
            <a:off x="12106319" y="7461116"/>
            <a:ext cx="2351424" cy="72812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58350" y="1885950"/>
            <a:ext cx="4457700" cy="4457700"/>
          </a:xfrm>
          <a:prstGeom prst="rect">
            <a:avLst/>
          </a:prstGeom>
        </p:spPr>
      </p:pic>
      <p:pic>
        <p:nvPicPr>
          <p:cNvPr id="3" name="Image 1" descr="preencoded.png"/>
          <p:cNvPicPr>
            <a:picLocks noChangeAspect="1"/>
          </p:cNvPicPr>
          <p:nvPr/>
        </p:nvPicPr>
        <p:blipFill>
          <a:blip r:embed="rId4"/>
          <a:stretch>
            <a:fillRect/>
          </a:stretch>
        </p:blipFill>
        <p:spPr>
          <a:xfrm>
            <a:off x="793790" y="1987034"/>
            <a:ext cx="1134070" cy="4255532"/>
          </a:xfrm>
          <a:prstGeom prst="rect">
            <a:avLst/>
          </a:prstGeom>
        </p:spPr>
      </p:pic>
      <p:sp>
        <p:nvSpPr>
          <p:cNvPr id="4" name="Text 0"/>
          <p:cNvSpPr/>
          <p:nvPr/>
        </p:nvSpPr>
        <p:spPr>
          <a:xfrm>
            <a:off x="2268022" y="1809869"/>
            <a:ext cx="2949773"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B. Môi trường làm việc</a:t>
            </a:r>
            <a:endParaRPr lang="en-US" sz="2800" dirty="0"/>
          </a:p>
        </p:txBody>
      </p:sp>
      <p:sp>
        <p:nvSpPr>
          <p:cNvPr id="5" name="Text 1"/>
          <p:cNvSpPr/>
          <p:nvPr/>
        </p:nvSpPr>
        <p:spPr>
          <a:xfrm>
            <a:off x="2268022" y="2704267"/>
            <a:ext cx="608218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Điều kiện gần bờ biển</a:t>
            </a:r>
            <a:r>
              <a:rPr lang="en-US" sz="1750" kern="0" spc="-36" dirty="0">
                <a:solidFill>
                  <a:srgbClr val="2B4150"/>
                </a:solidFill>
                <a:latin typeface="PT Serif" pitchFamily="34" charset="0"/>
                <a:ea typeface="PT Serif" pitchFamily="34" charset="-122"/>
                <a:cs typeface="PT Serif" pitchFamily="34" charset="-120"/>
              </a:rPr>
              <a:t>: Gió mạnh, sóng lớn, độ ẩm cao gây khó khăn cho máy móc và tăng rủi ro.</a:t>
            </a:r>
            <a:endParaRPr lang="en-US" sz="1750" dirty="0"/>
          </a:p>
        </p:txBody>
      </p:sp>
      <p:sp>
        <p:nvSpPr>
          <p:cNvPr id="6" name="Text 2"/>
          <p:cNvSpPr/>
          <p:nvPr/>
        </p:nvSpPr>
        <p:spPr>
          <a:xfrm>
            <a:off x="2268022" y="3566160"/>
            <a:ext cx="608218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Không gian làm việc chật hẹp</a:t>
            </a:r>
            <a:r>
              <a:rPr lang="en-US" sz="1750" kern="0" spc="-36" dirty="0">
                <a:solidFill>
                  <a:srgbClr val="2B4150"/>
                </a:solidFill>
                <a:latin typeface="PT Serif" pitchFamily="34" charset="0"/>
                <a:ea typeface="PT Serif" pitchFamily="34" charset="-122"/>
                <a:cs typeface="PT Serif" pitchFamily="34" charset="-120"/>
              </a:rPr>
              <a:t>: Tăng nguy cơ tai nạn và khó khăn trong bảo trì.</a:t>
            </a:r>
            <a:endParaRPr lang="en-US" sz="1750" dirty="0"/>
          </a:p>
        </p:txBody>
      </p:sp>
      <p:sp>
        <p:nvSpPr>
          <p:cNvPr id="7" name="Text 3"/>
          <p:cNvSpPr/>
          <p:nvPr/>
        </p:nvSpPr>
        <p:spPr>
          <a:xfrm>
            <a:off x="2268022" y="4428053"/>
            <a:ext cx="6082189"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Chất lượng không khí</a:t>
            </a:r>
            <a:r>
              <a:rPr lang="en-US" sz="1750" kern="0" spc="-36" dirty="0">
                <a:solidFill>
                  <a:srgbClr val="2B4150"/>
                </a:solidFill>
                <a:latin typeface="PT Serif" pitchFamily="34" charset="0"/>
                <a:ea typeface="PT Serif" pitchFamily="34" charset="-122"/>
                <a:cs typeface="PT Serif" pitchFamily="34" charset="-120"/>
              </a:rPr>
              <a:t>: Môi trường không thông thoáng có thể ảnh hưởng sức khỏe công nhân.</a:t>
            </a:r>
            <a:endParaRPr lang="en-US" sz="1750" dirty="0"/>
          </a:p>
        </p:txBody>
      </p:sp>
      <p:sp>
        <p:nvSpPr>
          <p:cNvPr id="8" name="Text 4"/>
          <p:cNvSpPr/>
          <p:nvPr/>
        </p:nvSpPr>
        <p:spPr>
          <a:xfrm>
            <a:off x="2268022" y="5289947"/>
            <a:ext cx="6705156" cy="725805"/>
          </a:xfrm>
          <a:prstGeom prst="rect">
            <a:avLst/>
          </a:prstGeom>
          <a:noFill/>
          <a:ln/>
        </p:spPr>
        <p:txBody>
          <a:bodyPr wrap="square" lIns="0" tIns="0" rIns="0" bIns="0" rtlCol="0" anchor="t"/>
          <a:lstStyle/>
          <a:p>
            <a:pPr marL="0" indent="0" algn="l">
              <a:lnSpc>
                <a:spcPts val="2850"/>
              </a:lnSpc>
              <a:buNone/>
            </a:pPr>
            <a:r>
              <a:rPr lang="en-US" sz="1750" b="1" kern="0" spc="-36" dirty="0">
                <a:solidFill>
                  <a:srgbClr val="2B4150"/>
                </a:solidFill>
                <a:latin typeface="PT Serif" pitchFamily="34" charset="0"/>
                <a:ea typeface="PT Serif" pitchFamily="34" charset="-122"/>
                <a:cs typeface="PT Serif" pitchFamily="34" charset="-120"/>
              </a:rPr>
              <a:t>Văn hóa làm việc tích cực</a:t>
            </a:r>
            <a:r>
              <a:rPr lang="en-US" sz="1750" kern="0" spc="-36" dirty="0">
                <a:solidFill>
                  <a:srgbClr val="2B4150"/>
                </a:solidFill>
                <a:latin typeface="PT Serif" pitchFamily="34" charset="0"/>
                <a:ea typeface="PT Serif" pitchFamily="34" charset="-122"/>
                <a:cs typeface="PT Serif" pitchFamily="34" charset="-120"/>
              </a:rPr>
              <a:t>: Tăng động lực và hiệu quả vận hành.</a:t>
            </a:r>
            <a:endParaRPr lang="en-US" sz="1750" dirty="0"/>
          </a:p>
        </p:txBody>
      </p:sp>
      <p:sp>
        <p:nvSpPr>
          <p:cNvPr id="9" name="Rectangle 8">
            <a:extLst>
              <a:ext uri="{FF2B5EF4-FFF2-40B4-BE49-F238E27FC236}">
                <a16:creationId xmlns:a16="http://schemas.microsoft.com/office/drawing/2014/main" id="{E67E50E1-7DCD-7F70-6023-59E239DB6A1A}"/>
              </a:ext>
            </a:extLst>
          </p:cNvPr>
          <p:cNvSpPr/>
          <p:nvPr/>
        </p:nvSpPr>
        <p:spPr>
          <a:xfrm>
            <a:off x="978987" y="3510188"/>
            <a:ext cx="763675" cy="203479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780E92E-E296-3AB4-1462-A784E1934275}"/>
              </a:ext>
            </a:extLst>
          </p:cNvPr>
          <p:cNvPicPr>
            <a:picLocks noChangeAspect="1"/>
          </p:cNvPicPr>
          <p:nvPr/>
        </p:nvPicPr>
        <p:blipFill>
          <a:blip r:embed="rId5"/>
          <a:stretch>
            <a:fillRect/>
          </a:stretch>
        </p:blipFill>
        <p:spPr>
          <a:xfrm>
            <a:off x="12106319" y="7461116"/>
            <a:ext cx="2351424" cy="72812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55480" y="2091690"/>
            <a:ext cx="4663440" cy="4046220"/>
          </a:xfrm>
          <a:prstGeom prst="rect">
            <a:avLst/>
          </a:prstGeom>
        </p:spPr>
      </p:pic>
      <p:pic>
        <p:nvPicPr>
          <p:cNvPr id="4" name="Image 2" descr="preencoded.png"/>
          <p:cNvPicPr>
            <a:picLocks noChangeAspect="1"/>
          </p:cNvPicPr>
          <p:nvPr/>
        </p:nvPicPr>
        <p:blipFill>
          <a:blip r:embed="rId4"/>
          <a:stretch>
            <a:fillRect/>
          </a:stretch>
        </p:blipFill>
        <p:spPr>
          <a:xfrm>
            <a:off x="793790" y="2072164"/>
            <a:ext cx="1134070" cy="4085153"/>
          </a:xfrm>
          <a:prstGeom prst="rect">
            <a:avLst/>
          </a:prstGeom>
        </p:spPr>
      </p:pic>
      <p:sp>
        <p:nvSpPr>
          <p:cNvPr id="5" name="Text 0"/>
          <p:cNvSpPr/>
          <p:nvPr/>
        </p:nvSpPr>
        <p:spPr>
          <a:xfrm>
            <a:off x="2268022" y="1944648"/>
            <a:ext cx="2835235" cy="354330"/>
          </a:xfrm>
          <a:prstGeom prst="rect">
            <a:avLst/>
          </a:prstGeom>
          <a:noFill/>
          <a:ln/>
        </p:spPr>
        <p:txBody>
          <a:bodyPr wrap="none" lIns="0" tIns="0" rIns="0" bIns="0" rtlCol="0" anchor="t"/>
          <a:lstStyle/>
          <a:p>
            <a:pPr marL="0" indent="0">
              <a:lnSpc>
                <a:spcPts val="2750"/>
              </a:lnSpc>
              <a:buNone/>
            </a:pPr>
            <a:r>
              <a:rPr lang="en-US" sz="2800" b="1" kern="0" spc="-67" dirty="0">
                <a:solidFill>
                  <a:srgbClr val="2B4150"/>
                </a:solidFill>
                <a:latin typeface="Montserrat Medium" panose="00000600000000000000" pitchFamily="2" charset="0"/>
                <a:ea typeface="MuseoModerno Bold" pitchFamily="34" charset="-122"/>
                <a:cs typeface="MuseoModerno Bold" pitchFamily="34" charset="-120"/>
              </a:rPr>
              <a:t>C. Tình trạng kỹ thuật</a:t>
            </a:r>
            <a:endParaRPr lang="en-US" sz="2800" dirty="0"/>
          </a:p>
        </p:txBody>
      </p:sp>
      <p:sp>
        <p:nvSpPr>
          <p:cNvPr id="6" name="Text 1"/>
          <p:cNvSpPr/>
          <p:nvPr/>
        </p:nvSpPr>
        <p:spPr>
          <a:xfrm>
            <a:off x="2268022" y="2789396"/>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Máy hoạt động tốt</a:t>
            </a:r>
            <a:r>
              <a:rPr lang="en-US" sz="1750" kern="0" spc="-36" dirty="0">
                <a:solidFill>
                  <a:srgbClr val="2B4150"/>
                </a:solidFill>
                <a:latin typeface="PT Serif" pitchFamily="34" charset="0"/>
                <a:ea typeface="PT Serif" pitchFamily="34" charset="-122"/>
                <a:cs typeface="PT Serif" pitchFamily="34" charset="-120"/>
              </a:rPr>
              <a:t>: Đảm bảo hiệu suất lọc cao và chất lượng nước đạt tiêu chuẩn.</a:t>
            </a:r>
            <a:endParaRPr lang="en-US" sz="1750" dirty="0"/>
          </a:p>
        </p:txBody>
      </p:sp>
      <p:sp>
        <p:nvSpPr>
          <p:cNvPr id="7" name="Text 2"/>
          <p:cNvSpPr/>
          <p:nvPr/>
        </p:nvSpPr>
        <p:spPr>
          <a:xfrm>
            <a:off x="2268022" y="3594497"/>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Hỏng hóc máy móc:</a:t>
            </a:r>
            <a:r>
              <a:rPr lang="en-US" sz="1750" kern="0" spc="-36" dirty="0">
                <a:solidFill>
                  <a:srgbClr val="2B4150"/>
                </a:solidFill>
                <a:latin typeface="PT Serif" pitchFamily="34" charset="0"/>
                <a:ea typeface="PT Serif" pitchFamily="34" charset="-122"/>
                <a:cs typeface="PT Serif" pitchFamily="34" charset="-120"/>
              </a:rPr>
              <a:t> Làm giảm hiệu quả lọc, gây nguy hiểm cho công nhân và tăng nguy cơ sự cố.</a:t>
            </a:r>
            <a:endParaRPr lang="en-US" sz="1750" dirty="0"/>
          </a:p>
        </p:txBody>
      </p:sp>
      <p:sp>
        <p:nvSpPr>
          <p:cNvPr id="8" name="Text 3"/>
          <p:cNvSpPr/>
          <p:nvPr/>
        </p:nvSpPr>
        <p:spPr>
          <a:xfrm>
            <a:off x="2268022" y="4399598"/>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định kỳ:</a:t>
            </a:r>
            <a:r>
              <a:rPr lang="en-US" sz="1750" kern="0" spc="-36" dirty="0">
                <a:solidFill>
                  <a:srgbClr val="2B4150"/>
                </a:solidFill>
                <a:latin typeface="PT Serif" pitchFamily="34" charset="0"/>
                <a:ea typeface="PT Serif" pitchFamily="34" charset="-122"/>
                <a:cs typeface="PT Serif" pitchFamily="34" charset="-120"/>
              </a:rPr>
              <a:t> Bơm, màng lọc, và hệ thống điện cần được bảo trì để phát hiện sớm hư hỏng.</a:t>
            </a:r>
            <a:endParaRPr lang="en-US" sz="1750" dirty="0"/>
          </a:p>
        </p:txBody>
      </p:sp>
      <p:sp>
        <p:nvSpPr>
          <p:cNvPr id="9" name="Text 4"/>
          <p:cNvSpPr/>
          <p:nvPr/>
        </p:nvSpPr>
        <p:spPr>
          <a:xfrm>
            <a:off x="2268022" y="5204698"/>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Thiếu bảo trì: </a:t>
            </a:r>
            <a:r>
              <a:rPr lang="en-US" sz="1750" kern="0" spc="-36" dirty="0">
                <a:solidFill>
                  <a:srgbClr val="2B4150"/>
                </a:solidFill>
                <a:latin typeface="PT Serif" pitchFamily="34" charset="0"/>
                <a:ea typeface="PT Serif" pitchFamily="34" charset="-122"/>
                <a:cs typeface="PT Serif" pitchFamily="34" charset="-120"/>
              </a:rPr>
              <a:t>Tăng chi phí sửa chữa, giảm hiệu quả và gây thiệt hại cho hệ thống và môi trường.</a:t>
            </a:r>
            <a:endParaRPr lang="en-US" sz="1750" dirty="0"/>
          </a:p>
        </p:txBody>
      </p:sp>
      <p:sp>
        <p:nvSpPr>
          <p:cNvPr id="10" name="Rectangle 9">
            <a:extLst>
              <a:ext uri="{FF2B5EF4-FFF2-40B4-BE49-F238E27FC236}">
                <a16:creationId xmlns:a16="http://schemas.microsoft.com/office/drawing/2014/main" id="{BC23DB98-7A74-3B13-7743-FAFC94DEBBB4}"/>
              </a:ext>
            </a:extLst>
          </p:cNvPr>
          <p:cNvSpPr/>
          <p:nvPr/>
        </p:nvSpPr>
        <p:spPr>
          <a:xfrm>
            <a:off x="978987" y="3510188"/>
            <a:ext cx="763675" cy="203479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F4889EF-8245-5410-D99A-588B57EB3911}"/>
              </a:ext>
            </a:extLst>
          </p:cNvPr>
          <p:cNvPicPr>
            <a:picLocks noChangeAspect="1"/>
          </p:cNvPicPr>
          <p:nvPr/>
        </p:nvPicPr>
        <p:blipFill>
          <a:blip r:embed="rId5"/>
          <a:stretch>
            <a:fillRect/>
          </a:stretch>
        </p:blipFill>
        <p:spPr>
          <a:xfrm>
            <a:off x="12106319" y="7461116"/>
            <a:ext cx="2351424" cy="72812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641271"/>
            <a:ext cx="1134070" cy="6946940"/>
          </a:xfrm>
          <a:prstGeom prst="rect">
            <a:avLst/>
          </a:prstGeom>
        </p:spPr>
      </p:pic>
      <p:sp>
        <p:nvSpPr>
          <p:cNvPr id="3" name="Text 0"/>
          <p:cNvSpPr/>
          <p:nvPr/>
        </p:nvSpPr>
        <p:spPr>
          <a:xfrm>
            <a:off x="5230191" y="1789408"/>
            <a:ext cx="6720483" cy="354330"/>
          </a:xfrm>
          <a:prstGeom prst="rect">
            <a:avLst/>
          </a:prstGeom>
          <a:noFill/>
          <a:ln/>
        </p:spPr>
        <p:txBody>
          <a:bodyPr wrap="none" lIns="0" tIns="0" rIns="0" bIns="0" rtlCol="0" anchor="t"/>
          <a:lstStyle/>
          <a:p>
            <a:pPr marL="0" indent="0" algn="ctr">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D. Kiến thức an toàn và kỹ năng của người lao động</a:t>
            </a:r>
            <a:endParaRPr lang="en-US" sz="2200" dirty="0"/>
          </a:p>
        </p:txBody>
      </p:sp>
      <p:pic>
        <p:nvPicPr>
          <p:cNvPr id="4" name="Image 1" descr="preencoded.png"/>
          <p:cNvPicPr>
            <a:picLocks noChangeAspect="1"/>
          </p:cNvPicPr>
          <p:nvPr/>
        </p:nvPicPr>
        <p:blipFill>
          <a:blip r:embed="rId4"/>
          <a:stretch>
            <a:fillRect/>
          </a:stretch>
        </p:blipFill>
        <p:spPr>
          <a:xfrm>
            <a:off x="2016813" y="359884"/>
            <a:ext cx="3213378" cy="3213378"/>
          </a:xfrm>
          <a:prstGeom prst="rect">
            <a:avLst/>
          </a:prstGeom>
        </p:spPr>
      </p:pic>
      <p:sp>
        <p:nvSpPr>
          <p:cNvPr id="5" name="Text 1"/>
          <p:cNvSpPr/>
          <p:nvPr/>
        </p:nvSpPr>
        <p:spPr>
          <a:xfrm>
            <a:off x="2485514" y="4367668"/>
            <a:ext cx="96593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bài bản:</a:t>
            </a:r>
            <a:r>
              <a:rPr lang="en-US" sz="1750" kern="0" spc="-36" dirty="0">
                <a:solidFill>
                  <a:srgbClr val="2B4150"/>
                </a:solidFill>
                <a:latin typeface="PT Serif" pitchFamily="34" charset="0"/>
                <a:ea typeface="PT Serif" pitchFamily="34" charset="-122"/>
                <a:cs typeface="PT Serif" pitchFamily="34" charset="-120"/>
              </a:rPr>
              <a:t> Công nhân hiểu rõ quy trình vận hành, an toàn và ứng phó khẩn cấp, từ đó đảm bảo hiệu quả và an toàn.</a:t>
            </a:r>
            <a:endParaRPr lang="en-US" sz="1750" dirty="0"/>
          </a:p>
        </p:txBody>
      </p:sp>
      <p:sp>
        <p:nvSpPr>
          <p:cNvPr id="6" name="Text 2"/>
          <p:cNvSpPr/>
          <p:nvPr/>
        </p:nvSpPr>
        <p:spPr>
          <a:xfrm>
            <a:off x="2485514" y="5354220"/>
            <a:ext cx="9659371"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Kỹ năng vận hành máy móc:</a:t>
            </a:r>
            <a:r>
              <a:rPr lang="en-US" sz="1750" kern="0" spc="-36" dirty="0">
                <a:solidFill>
                  <a:srgbClr val="2B4150"/>
                </a:solidFill>
                <a:latin typeface="PT Serif" pitchFamily="34" charset="0"/>
                <a:ea typeface="PT Serif" pitchFamily="34" charset="-122"/>
                <a:cs typeface="PT Serif" pitchFamily="34" charset="-120"/>
              </a:rPr>
              <a:t> Công nhân biết cách sử dụng thiết bị chính xác, điều chỉnh thông số và xử lý sự cố kịp thời, giảm thiểu hỏng hóc.</a:t>
            </a:r>
            <a:endParaRPr lang="en-US" sz="1750" dirty="0"/>
          </a:p>
        </p:txBody>
      </p:sp>
      <p:sp>
        <p:nvSpPr>
          <p:cNvPr id="7" name="Text 3"/>
          <p:cNvSpPr/>
          <p:nvPr/>
        </p:nvSpPr>
        <p:spPr>
          <a:xfrm>
            <a:off x="2485514" y="6340772"/>
            <a:ext cx="9659371"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Nâng cao nhận thức an toàn:</a:t>
            </a:r>
            <a:r>
              <a:rPr lang="en-US" sz="1750" kern="0" spc="-36" dirty="0">
                <a:solidFill>
                  <a:srgbClr val="2B4150"/>
                </a:solidFill>
                <a:latin typeface="PT Serif" pitchFamily="34" charset="0"/>
                <a:ea typeface="PT Serif" pitchFamily="34" charset="-122"/>
                <a:cs typeface="PT Serif" pitchFamily="34" charset="-120"/>
              </a:rPr>
              <a:t> Tạo môi trường làm việc tích cực, nơi công nhân tuân thủ quy định và hỗ trợ nhau.</a:t>
            </a:r>
            <a:endParaRPr lang="en-US" sz="1750" dirty="0"/>
          </a:p>
        </p:txBody>
      </p:sp>
      <p:sp>
        <p:nvSpPr>
          <p:cNvPr id="8" name="Text 4"/>
          <p:cNvSpPr/>
          <p:nvPr/>
        </p:nvSpPr>
        <p:spPr>
          <a:xfrm>
            <a:off x="2485513" y="6964422"/>
            <a:ext cx="9659371" cy="362903"/>
          </a:xfrm>
          <a:prstGeom prst="rect">
            <a:avLst/>
          </a:prstGeom>
          <a:noFill/>
          <a:ln/>
        </p:spPr>
        <p:txBody>
          <a:bodyPr wrap="non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Đầu tư đào tạo:</a:t>
            </a:r>
            <a:r>
              <a:rPr lang="en-US" sz="1750" kern="0" spc="-36" dirty="0">
                <a:solidFill>
                  <a:srgbClr val="2B4150"/>
                </a:solidFill>
                <a:latin typeface="PT Serif" pitchFamily="34" charset="0"/>
                <a:ea typeface="PT Serif" pitchFamily="34" charset="-122"/>
                <a:cs typeface="PT Serif" pitchFamily="34" charset="-120"/>
              </a:rPr>
              <a:t> Đảm bảo sự bền vững và hiệu quả trong vận hành máy lọc nước biển.</a:t>
            </a:r>
            <a:endParaRPr lang="en-US" sz="1750" dirty="0"/>
          </a:p>
        </p:txBody>
      </p:sp>
      <p:sp>
        <p:nvSpPr>
          <p:cNvPr id="9" name="Rectangle 8">
            <a:extLst>
              <a:ext uri="{FF2B5EF4-FFF2-40B4-BE49-F238E27FC236}">
                <a16:creationId xmlns:a16="http://schemas.microsoft.com/office/drawing/2014/main" id="{F7EB7D6B-BCDD-97E8-AA51-F228898ED6B3}"/>
              </a:ext>
            </a:extLst>
          </p:cNvPr>
          <p:cNvSpPr/>
          <p:nvPr/>
        </p:nvSpPr>
        <p:spPr>
          <a:xfrm>
            <a:off x="978987" y="3510188"/>
            <a:ext cx="763675" cy="2034791"/>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3C3AB6F-511C-151E-6CB3-C0EEC05F83DC}"/>
              </a:ext>
            </a:extLst>
          </p:cNvPr>
          <p:cNvPicPr>
            <a:picLocks noChangeAspect="1"/>
          </p:cNvPicPr>
          <p:nvPr/>
        </p:nvPicPr>
        <p:blipFill>
          <a:blip r:embed="rId5"/>
          <a:stretch>
            <a:fillRect/>
          </a:stretch>
        </p:blipFill>
        <p:spPr>
          <a:xfrm>
            <a:off x="12106319" y="7461116"/>
            <a:ext cx="2351424" cy="72812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5024132" y="2308295"/>
            <a:ext cx="8058745" cy="421719"/>
          </a:xfrm>
          <a:prstGeom prst="rect">
            <a:avLst/>
          </a:prstGeom>
          <a:noFill/>
          <a:ln/>
        </p:spPr>
        <p:txBody>
          <a:bodyPr wrap="none" lIns="0" tIns="0" rIns="0" bIns="0" rtlCol="0" anchor="t"/>
          <a:lstStyle/>
          <a:p>
            <a:pPr marL="0" indent="0" algn="ctr">
              <a:lnSpc>
                <a:spcPts val="3300"/>
              </a:lnSpc>
              <a:buNone/>
            </a:pPr>
            <a:r>
              <a:rPr lang="en-US" sz="3200" b="1" kern="0" spc="-80" dirty="0">
                <a:solidFill>
                  <a:srgbClr val="124E73"/>
                </a:solidFill>
                <a:latin typeface="Montserrat Medium" panose="00000600000000000000" pitchFamily="2" charset="0"/>
                <a:ea typeface="MuseoModerno Bold" pitchFamily="34" charset="-122"/>
                <a:cs typeface="MuseoModerno Bold" pitchFamily="34" charset="-120"/>
              </a:rPr>
              <a:t>VII. Đào tạo an toàn lao động về kỹ năng vận hành</a:t>
            </a:r>
            <a:endParaRPr lang="en-US" sz="3200" dirty="0"/>
          </a:p>
        </p:txBody>
      </p:sp>
      <p:pic>
        <p:nvPicPr>
          <p:cNvPr id="3" name="Image 0" descr="preencoded.png"/>
          <p:cNvPicPr>
            <a:picLocks noChangeAspect="1"/>
          </p:cNvPicPr>
          <p:nvPr/>
        </p:nvPicPr>
        <p:blipFill>
          <a:blip r:embed="rId3"/>
          <a:stretch>
            <a:fillRect/>
          </a:stretch>
        </p:blipFill>
        <p:spPr>
          <a:xfrm>
            <a:off x="787241" y="829389"/>
            <a:ext cx="3061278" cy="3061278"/>
          </a:xfrm>
          <a:prstGeom prst="rect">
            <a:avLst/>
          </a:prstGeom>
        </p:spPr>
      </p:pic>
      <p:sp>
        <p:nvSpPr>
          <p:cNvPr id="4" name="Text 1"/>
          <p:cNvSpPr/>
          <p:nvPr/>
        </p:nvSpPr>
        <p:spPr>
          <a:xfrm>
            <a:off x="787241" y="3517702"/>
            <a:ext cx="13055918" cy="359807"/>
          </a:xfrm>
          <a:prstGeom prst="rect">
            <a:avLst/>
          </a:prstGeom>
          <a:noFill/>
          <a:ln/>
        </p:spPr>
        <p:txBody>
          <a:bodyPr wrap="none" lIns="0" tIns="0" rIns="0" bIns="0" rtlCol="0" anchor="t"/>
          <a:lstStyle/>
          <a:p>
            <a:pPr marL="0" indent="0">
              <a:lnSpc>
                <a:spcPts val="2800"/>
              </a:lnSpc>
              <a:buNone/>
            </a:pPr>
            <a:endParaRPr lang="en-US" sz="1750" dirty="0"/>
          </a:p>
        </p:txBody>
      </p:sp>
      <p:sp>
        <p:nvSpPr>
          <p:cNvPr id="5" name="Shape 2"/>
          <p:cNvSpPr/>
          <p:nvPr/>
        </p:nvSpPr>
        <p:spPr>
          <a:xfrm>
            <a:off x="787241" y="4130516"/>
            <a:ext cx="13055918" cy="3481268"/>
          </a:xfrm>
          <a:prstGeom prst="roundRect">
            <a:avLst>
              <a:gd name="adj" fmla="val 2714"/>
            </a:avLst>
          </a:prstGeom>
          <a:solidFill>
            <a:srgbClr val="124E73"/>
          </a:solidFill>
          <a:ln w="7620">
            <a:solidFill>
              <a:srgbClr val="2B678C"/>
            </a:solidFill>
            <a:prstDash val="solid"/>
          </a:ln>
        </p:spPr>
      </p:sp>
      <p:sp>
        <p:nvSpPr>
          <p:cNvPr id="6" name="Text 3"/>
          <p:cNvSpPr/>
          <p:nvPr/>
        </p:nvSpPr>
        <p:spPr>
          <a:xfrm>
            <a:off x="1019770" y="4363045"/>
            <a:ext cx="5556528" cy="351472"/>
          </a:xfrm>
          <a:prstGeom prst="rect">
            <a:avLst/>
          </a:prstGeom>
          <a:noFill/>
          <a:ln/>
        </p:spPr>
        <p:txBody>
          <a:bodyPr wrap="none" lIns="0" tIns="0" rIns="0" bIns="0" rtlCol="0" anchor="t"/>
          <a:lstStyle/>
          <a:p>
            <a:pPr marL="0" indent="0">
              <a:lnSpc>
                <a:spcPts val="2750"/>
              </a:lnSpc>
              <a:buNone/>
            </a:pPr>
            <a:r>
              <a:rPr lang="en-US" sz="2200" b="1" kern="0" spc="-66" dirty="0">
                <a:solidFill>
                  <a:srgbClr val="FFFFFF"/>
                </a:solidFill>
                <a:latin typeface="Montserrat Medium" panose="00000600000000000000" pitchFamily="2" charset="0"/>
                <a:ea typeface="MuseoModerno Bold" pitchFamily="34" charset="-122"/>
                <a:cs typeface="MuseoModerno Bold" pitchFamily="34" charset="-120"/>
              </a:rPr>
              <a:t>A. Tại sao cần đào tạo cho người vận hành?</a:t>
            </a:r>
            <a:endParaRPr lang="en-US" sz="2200" dirty="0"/>
          </a:p>
        </p:txBody>
      </p:sp>
      <p:sp>
        <p:nvSpPr>
          <p:cNvPr id="7" name="Text 4"/>
          <p:cNvSpPr/>
          <p:nvPr/>
        </p:nvSpPr>
        <p:spPr>
          <a:xfrm>
            <a:off x="1019770" y="4849416"/>
            <a:ext cx="12590859" cy="359807"/>
          </a:xfrm>
          <a:prstGeom prst="rect">
            <a:avLst/>
          </a:prstGeom>
          <a:noFill/>
          <a:ln/>
        </p:spPr>
        <p:txBody>
          <a:bodyPr wrap="none" lIns="0" tIns="0" rIns="0" bIns="0" rtlCol="0" anchor="t"/>
          <a:lstStyle/>
          <a:p>
            <a:pPr marL="0" indent="0">
              <a:lnSpc>
                <a:spcPts val="2800"/>
              </a:lnSpc>
              <a:buNone/>
            </a:pPr>
            <a:endParaRPr lang="en-US" sz="1750" dirty="0"/>
          </a:p>
        </p:txBody>
      </p:sp>
      <p:sp>
        <p:nvSpPr>
          <p:cNvPr id="8" name="Text 5"/>
          <p:cNvSpPr/>
          <p:nvPr/>
        </p:nvSpPr>
        <p:spPr>
          <a:xfrm>
            <a:off x="1019770" y="5344120"/>
            <a:ext cx="12590859" cy="359807"/>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Kiến thức an toàn:</a:t>
            </a:r>
            <a:r>
              <a:rPr lang="en-US" sz="1750" kern="0" spc="-35" dirty="0">
                <a:solidFill>
                  <a:srgbClr val="FFFFFF"/>
                </a:solidFill>
                <a:latin typeface="PT Serif" pitchFamily="34" charset="0"/>
                <a:ea typeface="PT Serif" pitchFamily="34" charset="-122"/>
                <a:cs typeface="PT Serif" pitchFamily="34" charset="-120"/>
              </a:rPr>
              <a:t> Giúp nhận diện rủi ro và hiểu quy trình an toàn, giảm nguy cơ tai nạn.</a:t>
            </a:r>
            <a:endParaRPr lang="en-US" sz="1750" dirty="0"/>
          </a:p>
        </p:txBody>
      </p:sp>
      <p:sp>
        <p:nvSpPr>
          <p:cNvPr id="9" name="Text 6"/>
          <p:cNvSpPr/>
          <p:nvPr/>
        </p:nvSpPr>
        <p:spPr>
          <a:xfrm>
            <a:off x="1019770" y="5782628"/>
            <a:ext cx="12590859" cy="359807"/>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Sử dụng thiết bị bảo hộ:</a:t>
            </a:r>
            <a:r>
              <a:rPr lang="en-US" sz="1750" kern="0" spc="-35" dirty="0">
                <a:solidFill>
                  <a:srgbClr val="FFFFFF"/>
                </a:solidFill>
                <a:latin typeface="PT Serif" pitchFamily="34" charset="0"/>
                <a:ea typeface="PT Serif" pitchFamily="34" charset="-122"/>
                <a:cs typeface="PT Serif" pitchFamily="34" charset="-120"/>
              </a:rPr>
              <a:t> Đảm bảo an toàn cá nhân và bảo vệ người xung quanh trong môi trường làm việc.</a:t>
            </a:r>
            <a:endParaRPr lang="en-US" sz="1750" dirty="0"/>
          </a:p>
        </p:txBody>
      </p:sp>
      <p:sp>
        <p:nvSpPr>
          <p:cNvPr id="10" name="Text 7"/>
          <p:cNvSpPr/>
          <p:nvPr/>
        </p:nvSpPr>
        <p:spPr>
          <a:xfrm>
            <a:off x="1019770" y="6221135"/>
            <a:ext cx="12590859" cy="359807"/>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Nâng cao hiệu suất làm việc:</a:t>
            </a:r>
            <a:r>
              <a:rPr lang="en-US" sz="1750" kern="0" spc="-35" dirty="0">
                <a:solidFill>
                  <a:srgbClr val="FFFFFF"/>
                </a:solidFill>
                <a:latin typeface="PT Serif" pitchFamily="34" charset="0"/>
                <a:ea typeface="PT Serif" pitchFamily="34" charset="-122"/>
                <a:cs typeface="PT Serif" pitchFamily="34" charset="-120"/>
              </a:rPr>
              <a:t> Hiểu rõ cách vận hành và bảo trì máy móc, giúp tăng năng suất sản xuất.</a:t>
            </a:r>
            <a:endParaRPr lang="en-US" sz="1750" dirty="0"/>
          </a:p>
        </p:txBody>
      </p:sp>
      <p:sp>
        <p:nvSpPr>
          <p:cNvPr id="11" name="Text 8"/>
          <p:cNvSpPr/>
          <p:nvPr/>
        </p:nvSpPr>
        <p:spPr>
          <a:xfrm>
            <a:off x="1019770" y="6659642"/>
            <a:ext cx="12590859" cy="719614"/>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Đội ngũ chuyên nghiệp:</a:t>
            </a:r>
            <a:r>
              <a:rPr lang="en-US" sz="1750" kern="0" spc="-35" dirty="0">
                <a:solidFill>
                  <a:srgbClr val="FFFFFF"/>
                </a:solidFill>
                <a:latin typeface="PT Serif" pitchFamily="34" charset="0"/>
                <a:ea typeface="PT Serif" pitchFamily="34" charset="-122"/>
                <a:cs typeface="PT Serif" pitchFamily="34" charset="-120"/>
              </a:rPr>
              <a:t> Đào tạo vững chắc giúp tiết kiệm chi phí, xử lý sự cố hiệu quả và xây dựng đội ngũ lao động chuyên nghiệp.</a:t>
            </a:r>
            <a:endParaRPr lang="en-US" sz="1750" dirty="0"/>
          </a:p>
        </p:txBody>
      </p:sp>
      <p:pic>
        <p:nvPicPr>
          <p:cNvPr id="12" name="Picture 11">
            <a:extLst>
              <a:ext uri="{FF2B5EF4-FFF2-40B4-BE49-F238E27FC236}">
                <a16:creationId xmlns:a16="http://schemas.microsoft.com/office/drawing/2014/main" id="{8A49406A-610D-566A-6F23-B54C077B916B}"/>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719870" y="278606"/>
            <a:ext cx="7190542" cy="2229088"/>
          </a:xfrm>
          <a:prstGeom prst="rect">
            <a:avLst/>
          </a:prstGeom>
        </p:spPr>
      </p:pic>
      <p:sp>
        <p:nvSpPr>
          <p:cNvPr id="3" name="Shape 0"/>
          <p:cNvSpPr/>
          <p:nvPr/>
        </p:nvSpPr>
        <p:spPr>
          <a:xfrm>
            <a:off x="780098" y="3399234"/>
            <a:ext cx="13070205" cy="4219099"/>
          </a:xfrm>
          <a:prstGeom prst="roundRect">
            <a:avLst>
              <a:gd name="adj" fmla="val 2219"/>
            </a:avLst>
          </a:prstGeom>
          <a:solidFill>
            <a:srgbClr val="910D0D"/>
          </a:solidFill>
          <a:ln w="7620">
            <a:solidFill>
              <a:srgbClr val="AA2626"/>
            </a:solidFill>
            <a:prstDash val="solid"/>
          </a:ln>
        </p:spPr>
      </p:sp>
      <p:sp>
        <p:nvSpPr>
          <p:cNvPr id="4" name="Text 1"/>
          <p:cNvSpPr/>
          <p:nvPr/>
        </p:nvSpPr>
        <p:spPr>
          <a:xfrm>
            <a:off x="1010603" y="3629739"/>
            <a:ext cx="4067770" cy="348258"/>
          </a:xfrm>
          <a:prstGeom prst="rect">
            <a:avLst/>
          </a:prstGeom>
          <a:noFill/>
          <a:ln/>
        </p:spPr>
        <p:txBody>
          <a:bodyPr wrap="none" lIns="0" tIns="0" rIns="0" bIns="0" rtlCol="0" anchor="t"/>
          <a:lstStyle/>
          <a:p>
            <a:pPr marL="0" indent="0">
              <a:lnSpc>
                <a:spcPts val="2700"/>
              </a:lnSpc>
              <a:buNone/>
            </a:pPr>
            <a:r>
              <a:rPr lang="en-US" sz="2150" b="1" kern="0" spc="-66" dirty="0">
                <a:solidFill>
                  <a:srgbClr val="FFFFFF"/>
                </a:solidFill>
                <a:latin typeface="Montserrat Medium" panose="00000600000000000000" pitchFamily="2" charset="0"/>
                <a:ea typeface="MuseoModerno Bold" pitchFamily="34" charset="-122"/>
                <a:cs typeface="MuseoModerno Bold" pitchFamily="34" charset="-120"/>
              </a:rPr>
              <a:t>B. Huấn luyện an toàn lao động</a:t>
            </a:r>
            <a:endParaRPr lang="en-US" sz="2150" dirty="0"/>
          </a:p>
        </p:txBody>
      </p:sp>
      <p:sp>
        <p:nvSpPr>
          <p:cNvPr id="5" name="Text 2"/>
          <p:cNvSpPr/>
          <p:nvPr/>
        </p:nvSpPr>
        <p:spPr>
          <a:xfrm>
            <a:off x="1010603" y="4111704"/>
            <a:ext cx="12609195" cy="356592"/>
          </a:xfrm>
          <a:prstGeom prst="rect">
            <a:avLst/>
          </a:prstGeom>
          <a:noFill/>
          <a:ln/>
        </p:spPr>
        <p:txBody>
          <a:bodyPr wrap="none" lIns="0" tIns="0" rIns="0" bIns="0" rtlCol="0" anchor="t"/>
          <a:lstStyle/>
          <a:p>
            <a:pPr marL="0" indent="0">
              <a:lnSpc>
                <a:spcPts val="2800"/>
              </a:lnSpc>
              <a:buNone/>
            </a:pPr>
            <a:endParaRPr lang="en-US" sz="1750" dirty="0"/>
          </a:p>
        </p:txBody>
      </p:sp>
      <p:sp>
        <p:nvSpPr>
          <p:cNvPr id="6" name="Text 3"/>
          <p:cNvSpPr/>
          <p:nvPr/>
        </p:nvSpPr>
        <p:spPr>
          <a:xfrm>
            <a:off x="1010603" y="4602004"/>
            <a:ext cx="12609195" cy="713184"/>
          </a:xfrm>
          <a:prstGeom prst="rect">
            <a:avLst/>
          </a:prstGeom>
          <a:noFill/>
          <a:ln/>
        </p:spPr>
        <p:txBody>
          <a:bodyPr wrap="square" lIns="0" tIns="0" rIns="0" bIns="0" rtlCol="0" anchor="t"/>
          <a:lstStyle/>
          <a:p>
            <a:pPr marL="0" indent="0">
              <a:lnSpc>
                <a:spcPts val="2800"/>
              </a:lnSpc>
              <a:buNone/>
            </a:pPr>
            <a:r>
              <a:rPr lang="en-US" sz="1750" b="1" kern="0" spc="-35" dirty="0">
                <a:solidFill>
                  <a:srgbClr val="FFFFFF"/>
                </a:solidFill>
                <a:latin typeface="PT Serif" pitchFamily="34" charset="0"/>
                <a:ea typeface="PT Serif" pitchFamily="34" charset="-122"/>
                <a:cs typeface="PT Serif" pitchFamily="34" charset="-120"/>
              </a:rPr>
              <a:t>An Toàn Nam Việt</a:t>
            </a:r>
            <a:r>
              <a:rPr lang="en-US" sz="1750" kern="0" spc="-35" dirty="0">
                <a:solidFill>
                  <a:srgbClr val="FFFFFF"/>
                </a:solidFill>
                <a:latin typeface="PT Serif" pitchFamily="34" charset="0"/>
                <a:ea typeface="PT Serif" pitchFamily="34" charset="-122"/>
                <a:cs typeface="PT Serif" pitchFamily="34" charset="-120"/>
              </a:rPr>
              <a:t> là trung tâm huấn luyện an toàn lao động uy tín tại Việt Nam, tổ chức các buổi huấn luyện tại xưởng sản xuất, nhà máy, công trường xây dựng trên toàn quốc.</a:t>
            </a:r>
            <a:endParaRPr lang="en-US" sz="1750" dirty="0"/>
          </a:p>
        </p:txBody>
      </p:sp>
      <p:sp>
        <p:nvSpPr>
          <p:cNvPr id="7" name="Text 4"/>
          <p:cNvSpPr/>
          <p:nvPr/>
        </p:nvSpPr>
        <p:spPr>
          <a:xfrm>
            <a:off x="1010603" y="5448895"/>
            <a:ext cx="12609195" cy="356592"/>
          </a:xfrm>
          <a:prstGeom prst="rect">
            <a:avLst/>
          </a:prstGeom>
          <a:noFill/>
          <a:ln/>
        </p:spPr>
        <p:txBody>
          <a:bodyPr wrap="non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Chuẩn bị chu đáo</a:t>
            </a:r>
            <a:r>
              <a:rPr lang="en-US" sz="1750" kern="0" spc="-35" dirty="0">
                <a:solidFill>
                  <a:srgbClr val="FFFFFF"/>
                </a:solidFill>
                <a:latin typeface="PT Serif" pitchFamily="34" charset="0"/>
                <a:ea typeface="PT Serif" pitchFamily="34" charset="-122"/>
                <a:cs typeface="PT Serif" pitchFamily="34" charset="-120"/>
              </a:rPr>
              <a:t>,  kỹ lưỡng từ công cụ, dụng cụ, thiết bị giảng dạy đến giáo trình và tài liệu. </a:t>
            </a:r>
            <a:endParaRPr lang="en-US" sz="1750" dirty="0"/>
          </a:p>
        </p:txBody>
      </p:sp>
      <p:sp>
        <p:nvSpPr>
          <p:cNvPr id="8" name="Text 5"/>
          <p:cNvSpPr/>
          <p:nvPr/>
        </p:nvSpPr>
        <p:spPr>
          <a:xfrm>
            <a:off x="1010603" y="5883473"/>
            <a:ext cx="12609195" cy="713184"/>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Giảng viên</a:t>
            </a:r>
            <a:r>
              <a:rPr lang="en-US" sz="1750" kern="0" spc="-35" dirty="0">
                <a:solidFill>
                  <a:srgbClr val="FFFFFF"/>
                </a:solidFill>
                <a:latin typeface="PT Serif" pitchFamily="34" charset="0"/>
                <a:ea typeface="PT Serif" pitchFamily="34" charset="-122"/>
                <a:cs typeface="PT Serif" pitchFamily="34" charset="-120"/>
              </a:rPr>
              <a:t> là chuyên gia với nhiều năm kinh nghiệm, có các nghiên cứu về mối nguy và biện pháp phòng tránh trong mọi ngành nghề.</a:t>
            </a:r>
            <a:endParaRPr lang="en-US" sz="1750" dirty="0"/>
          </a:p>
        </p:txBody>
      </p:sp>
      <p:sp>
        <p:nvSpPr>
          <p:cNvPr id="9" name="Text 6"/>
          <p:cNvSpPr/>
          <p:nvPr/>
        </p:nvSpPr>
        <p:spPr>
          <a:xfrm>
            <a:off x="1010603" y="6674644"/>
            <a:ext cx="12609195" cy="713184"/>
          </a:xfrm>
          <a:prstGeom prst="rect">
            <a:avLst/>
          </a:prstGeom>
          <a:noFill/>
          <a:ln/>
        </p:spPr>
        <p:txBody>
          <a:bodyPr wrap="square" lIns="0" tIns="0" rIns="0" bIns="0" rtlCol="0" anchor="t"/>
          <a:lstStyle/>
          <a:p>
            <a:pPr marL="342900" indent="-342900" algn="l">
              <a:lnSpc>
                <a:spcPts val="2800"/>
              </a:lnSpc>
              <a:buSzPct val="100000"/>
              <a:buChar char="•"/>
            </a:pPr>
            <a:r>
              <a:rPr lang="en-US" sz="1750" b="1" kern="0" spc="-35" dirty="0">
                <a:solidFill>
                  <a:srgbClr val="FFFFFF"/>
                </a:solidFill>
                <a:latin typeface="PT Serif" pitchFamily="34" charset="0"/>
                <a:ea typeface="PT Serif" pitchFamily="34" charset="-122"/>
                <a:cs typeface="PT Serif" pitchFamily="34" charset="-120"/>
              </a:rPr>
              <a:t>Bài giảng</a:t>
            </a:r>
            <a:r>
              <a:rPr lang="en-US" sz="1750" kern="0" spc="-35" dirty="0">
                <a:solidFill>
                  <a:srgbClr val="FFFFFF"/>
                </a:solidFill>
                <a:latin typeface="PT Serif" pitchFamily="34" charset="0"/>
                <a:ea typeface="PT Serif" pitchFamily="34" charset="-122"/>
                <a:cs typeface="PT Serif" pitchFamily="34" charset="-120"/>
              </a:rPr>
              <a:t> sinh động, dễ hiểu, bám sát </a:t>
            </a:r>
            <a:r>
              <a:rPr lang="en-US" sz="1750" b="1" kern="0" spc="-35" dirty="0">
                <a:solidFill>
                  <a:srgbClr val="FFFFFF"/>
                </a:solidFill>
                <a:latin typeface="PT Serif" pitchFamily="34" charset="0"/>
                <a:ea typeface="PT Serif" pitchFamily="34" charset="-122"/>
                <a:cs typeface="PT Serif" pitchFamily="34" charset="-120"/>
              </a:rPr>
              <a:t>Nghị định 44/2016/NĐ-CP</a:t>
            </a:r>
            <a:r>
              <a:rPr lang="en-US" sz="1750" kern="0" spc="-35" dirty="0">
                <a:solidFill>
                  <a:srgbClr val="FFFFFF"/>
                </a:solidFill>
                <a:latin typeface="PT Serif" pitchFamily="34" charset="0"/>
                <a:ea typeface="PT Serif" pitchFamily="34" charset="-122"/>
                <a:cs typeface="PT Serif" pitchFamily="34" charset="-120"/>
              </a:rPr>
              <a:t>, giúp người lao động hiểu và áp dụng biện pháp an toàn hiệu quả trong công việc.</a:t>
            </a:r>
            <a:endParaRPr lang="en-US" sz="1750" dirty="0"/>
          </a:p>
        </p:txBody>
      </p:sp>
      <p:pic>
        <p:nvPicPr>
          <p:cNvPr id="10" name="Picture 9">
            <a:extLst>
              <a:ext uri="{FF2B5EF4-FFF2-40B4-BE49-F238E27FC236}">
                <a16:creationId xmlns:a16="http://schemas.microsoft.com/office/drawing/2014/main" id="{86DF3D86-E2A0-D8D4-E4CF-BAB8DC6B0F2D}"/>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3799" y="2428732"/>
            <a:ext cx="4616887" cy="4616887"/>
          </a:xfrm>
          <a:prstGeom prst="rect">
            <a:avLst/>
          </a:prstGeom>
        </p:spPr>
      </p:pic>
      <p:sp>
        <p:nvSpPr>
          <p:cNvPr id="3" name="Text 0"/>
          <p:cNvSpPr/>
          <p:nvPr/>
        </p:nvSpPr>
        <p:spPr>
          <a:xfrm>
            <a:off x="793790" y="895707"/>
            <a:ext cx="9045416" cy="708779"/>
          </a:xfrm>
          <a:prstGeom prst="rect">
            <a:avLst/>
          </a:prstGeom>
          <a:noFill/>
          <a:ln/>
        </p:spPr>
        <p:txBody>
          <a:bodyPr wrap="none" lIns="0" tIns="0" rIns="0" bIns="0" rtlCol="0" anchor="t"/>
          <a:lstStyle/>
          <a:p>
            <a:pPr marL="0" indent="0">
              <a:lnSpc>
                <a:spcPts val="5550"/>
              </a:lnSpc>
              <a:buNone/>
            </a:pPr>
            <a:r>
              <a:rPr lang="en-US" sz="4450" b="1" kern="0" spc="-134" dirty="0">
                <a:solidFill>
                  <a:srgbClr val="124E73"/>
                </a:solidFill>
                <a:latin typeface="Montserrat Medium" panose="00000600000000000000" pitchFamily="2" charset="0"/>
                <a:ea typeface="MuseoModerno Bold" pitchFamily="34" charset="-122"/>
                <a:cs typeface="MuseoModerno Bold" pitchFamily="34" charset="-120"/>
              </a:rPr>
              <a:t>VIII. Ý nghĩa của an toàn lao động</a:t>
            </a:r>
            <a:endParaRPr lang="en-US" sz="4450" dirty="0"/>
          </a:p>
        </p:txBody>
      </p:sp>
      <p:sp>
        <p:nvSpPr>
          <p:cNvPr id="4" name="Shape 1"/>
          <p:cNvSpPr/>
          <p:nvPr/>
        </p:nvSpPr>
        <p:spPr>
          <a:xfrm>
            <a:off x="891897" y="1944648"/>
            <a:ext cx="30480" cy="5389245"/>
          </a:xfrm>
          <a:prstGeom prst="roundRect">
            <a:avLst>
              <a:gd name="adj" fmla="val 312558"/>
            </a:avLst>
          </a:prstGeom>
          <a:solidFill>
            <a:srgbClr val="B9D0DE"/>
          </a:solidFill>
          <a:ln/>
        </p:spPr>
      </p:sp>
      <p:sp>
        <p:nvSpPr>
          <p:cNvPr id="5" name="Shape 2"/>
          <p:cNvSpPr/>
          <p:nvPr/>
        </p:nvSpPr>
        <p:spPr>
          <a:xfrm>
            <a:off x="1075075" y="2382917"/>
            <a:ext cx="793790" cy="30480"/>
          </a:xfrm>
          <a:prstGeom prst="roundRect">
            <a:avLst>
              <a:gd name="adj" fmla="val 312558"/>
            </a:avLst>
          </a:prstGeom>
          <a:solidFill>
            <a:srgbClr val="2B678C"/>
          </a:solidFill>
          <a:ln/>
        </p:spPr>
      </p:sp>
      <p:sp>
        <p:nvSpPr>
          <p:cNvPr id="6" name="Shape 3"/>
          <p:cNvSpPr/>
          <p:nvPr/>
        </p:nvSpPr>
        <p:spPr>
          <a:xfrm>
            <a:off x="708720" y="2199799"/>
            <a:ext cx="396835" cy="396835"/>
          </a:xfrm>
          <a:prstGeom prst="roundRect">
            <a:avLst>
              <a:gd name="adj" fmla="val 24007"/>
            </a:avLst>
          </a:prstGeom>
          <a:solidFill>
            <a:srgbClr val="124E73"/>
          </a:solidFill>
          <a:ln w="7620">
            <a:solidFill>
              <a:srgbClr val="2B678C"/>
            </a:solidFill>
            <a:prstDash val="solid"/>
          </a:ln>
        </p:spPr>
      </p:sp>
      <p:sp>
        <p:nvSpPr>
          <p:cNvPr id="7" name="Text 4"/>
          <p:cNvSpPr/>
          <p:nvPr/>
        </p:nvSpPr>
        <p:spPr>
          <a:xfrm>
            <a:off x="2154674" y="2171462"/>
            <a:ext cx="6723578"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A. Tầm quan trọng của việc duy trì an toàn lao động</a:t>
            </a:r>
            <a:endParaRPr lang="en-US" sz="2200" dirty="0"/>
          </a:p>
        </p:txBody>
      </p:sp>
      <p:sp>
        <p:nvSpPr>
          <p:cNvPr id="8" name="Text 5"/>
          <p:cNvSpPr/>
          <p:nvPr/>
        </p:nvSpPr>
        <p:spPr>
          <a:xfrm>
            <a:off x="2154674" y="2661880"/>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9" name="Text 6"/>
          <p:cNvSpPr/>
          <p:nvPr/>
        </p:nvSpPr>
        <p:spPr>
          <a:xfrm>
            <a:off x="2154674" y="2949745"/>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Nhận diện rủi ro:</a:t>
            </a:r>
            <a:r>
              <a:rPr lang="en-US" sz="1750" kern="0" spc="-36" dirty="0">
                <a:solidFill>
                  <a:srgbClr val="2B4150"/>
                </a:solidFill>
                <a:latin typeface="PT Serif" pitchFamily="34" charset="0"/>
                <a:ea typeface="PT Serif" pitchFamily="34" charset="-122"/>
                <a:cs typeface="PT Serif" pitchFamily="34" charset="-120"/>
              </a:rPr>
              <a:t> Công nhân hiểu các mối nguy hiểm tiềm ẩn và quy trình an toàn, giúp phòng ngừa tai nạn.</a:t>
            </a:r>
            <a:endParaRPr lang="en-US" sz="1750" dirty="0"/>
          </a:p>
        </p:txBody>
      </p:sp>
      <p:sp>
        <p:nvSpPr>
          <p:cNvPr id="10" name="Text 7"/>
          <p:cNvSpPr/>
          <p:nvPr/>
        </p:nvSpPr>
        <p:spPr>
          <a:xfrm>
            <a:off x="2154674" y="3902811"/>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Sử dụng thiết bị bảo hộ:</a:t>
            </a:r>
            <a:r>
              <a:rPr lang="en-US" sz="1750" kern="0" spc="-36" dirty="0">
                <a:solidFill>
                  <a:srgbClr val="2B4150"/>
                </a:solidFill>
                <a:latin typeface="PT Serif" pitchFamily="34" charset="0"/>
                <a:ea typeface="PT Serif" pitchFamily="34" charset="-122"/>
                <a:cs typeface="PT Serif" pitchFamily="34" charset="-120"/>
              </a:rPr>
              <a:t> Được đào tạo để sử dụng PPE đúng cách, bảo vệ khỏi hóa chất và tai nạn do thiết bị.</a:t>
            </a:r>
            <a:endParaRPr lang="en-US" sz="1750" dirty="0"/>
          </a:p>
        </p:txBody>
      </p:sp>
      <p:sp>
        <p:nvSpPr>
          <p:cNvPr id="11" name="Text 8"/>
          <p:cNvSpPr/>
          <p:nvPr/>
        </p:nvSpPr>
        <p:spPr>
          <a:xfrm>
            <a:off x="2154674" y="4855877"/>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Kỹ năng xử lý sự cố:</a:t>
            </a:r>
            <a:r>
              <a:rPr lang="en-US" sz="1750" kern="0" spc="-36" dirty="0">
                <a:solidFill>
                  <a:srgbClr val="2B4150"/>
                </a:solidFill>
                <a:latin typeface="PT Serif" pitchFamily="34" charset="0"/>
                <a:ea typeface="PT Serif" pitchFamily="34" charset="-122"/>
                <a:cs typeface="PT Serif" pitchFamily="34" charset="-120"/>
              </a:rPr>
              <a:t> Công nhân biết cách ứng phó kịp thời và hiệu quả, nâng cao sự tự tin trong công việc.</a:t>
            </a:r>
            <a:endParaRPr lang="en-US" sz="1750" dirty="0"/>
          </a:p>
        </p:txBody>
      </p:sp>
      <p:sp>
        <p:nvSpPr>
          <p:cNvPr id="12" name="Text 9"/>
          <p:cNvSpPr/>
          <p:nvPr/>
        </p:nvSpPr>
        <p:spPr>
          <a:xfrm>
            <a:off x="2154674" y="5808943"/>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Văn hóa an toàn: </a:t>
            </a:r>
            <a:r>
              <a:rPr lang="en-US" sz="1750" kern="0" spc="-36" dirty="0">
                <a:solidFill>
                  <a:srgbClr val="2B4150"/>
                </a:solidFill>
                <a:latin typeface="PT Serif" pitchFamily="34" charset="0"/>
                <a:ea typeface="PT Serif" pitchFamily="34" charset="-122"/>
                <a:cs typeface="PT Serif" pitchFamily="34" charset="-120"/>
              </a:rPr>
              <a:t>Đào tạo giúp xây dựng ý thức an toàn trong đội ngũ, giảm thiểu tai nạn và nâng cao hiệu suất vận hành.</a:t>
            </a:r>
            <a:endParaRPr lang="en-US" sz="1750" dirty="0"/>
          </a:p>
        </p:txBody>
      </p:sp>
      <p:sp>
        <p:nvSpPr>
          <p:cNvPr id="13" name="Text 10"/>
          <p:cNvSpPr/>
          <p:nvPr/>
        </p:nvSpPr>
        <p:spPr>
          <a:xfrm>
            <a:off x="2154674" y="6762011"/>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Bảo vệ sức khỏe và phát triển bền vững: </a:t>
            </a:r>
            <a:r>
              <a:rPr lang="en-US" sz="1750" kern="0" spc="-36" dirty="0">
                <a:solidFill>
                  <a:srgbClr val="2B4150"/>
                </a:solidFill>
                <a:latin typeface="PT Serif" pitchFamily="34" charset="0"/>
                <a:ea typeface="PT Serif" pitchFamily="34" charset="-122"/>
                <a:cs typeface="PT Serif" pitchFamily="34" charset="-120"/>
              </a:rPr>
              <a:t>Đào tạo an toàn góp phần bảo vệ người lao động và thúc đẩy sự phát triển bền vững của ngành lọc nước biển.</a:t>
            </a:r>
            <a:endParaRPr lang="en-US" sz="1750" dirty="0"/>
          </a:p>
        </p:txBody>
      </p:sp>
      <p:pic>
        <p:nvPicPr>
          <p:cNvPr id="14" name="Picture 13">
            <a:extLst>
              <a:ext uri="{FF2B5EF4-FFF2-40B4-BE49-F238E27FC236}">
                <a16:creationId xmlns:a16="http://schemas.microsoft.com/office/drawing/2014/main" id="{29201347-7F7C-BA8F-5C60-4770B796522E}"/>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83488" y="2569488"/>
            <a:ext cx="3090624" cy="3090624"/>
          </a:xfrm>
          <a:prstGeom prst="rect">
            <a:avLst/>
          </a:prstGeom>
        </p:spPr>
      </p:pic>
      <p:sp>
        <p:nvSpPr>
          <p:cNvPr id="3" name="Shape 0"/>
          <p:cNvSpPr/>
          <p:nvPr/>
        </p:nvSpPr>
        <p:spPr>
          <a:xfrm>
            <a:off x="4549497" y="1057275"/>
            <a:ext cx="30480" cy="6115050"/>
          </a:xfrm>
          <a:prstGeom prst="roundRect">
            <a:avLst>
              <a:gd name="adj" fmla="val 312558"/>
            </a:avLst>
          </a:prstGeom>
          <a:solidFill>
            <a:srgbClr val="B9D0DE"/>
          </a:solidFill>
          <a:ln/>
        </p:spPr>
      </p:sp>
      <p:sp>
        <p:nvSpPr>
          <p:cNvPr id="4" name="Shape 1"/>
          <p:cNvSpPr/>
          <p:nvPr/>
        </p:nvSpPr>
        <p:spPr>
          <a:xfrm>
            <a:off x="4732675" y="1495544"/>
            <a:ext cx="793790" cy="30480"/>
          </a:xfrm>
          <a:prstGeom prst="roundRect">
            <a:avLst>
              <a:gd name="adj" fmla="val 312558"/>
            </a:avLst>
          </a:prstGeom>
          <a:solidFill>
            <a:srgbClr val="2B678C"/>
          </a:solidFill>
          <a:ln/>
        </p:spPr>
      </p:sp>
      <p:sp>
        <p:nvSpPr>
          <p:cNvPr id="5" name="Shape 2"/>
          <p:cNvSpPr/>
          <p:nvPr/>
        </p:nvSpPr>
        <p:spPr>
          <a:xfrm>
            <a:off x="4366320" y="1312426"/>
            <a:ext cx="396835" cy="396835"/>
          </a:xfrm>
          <a:prstGeom prst="roundRect">
            <a:avLst>
              <a:gd name="adj" fmla="val 24007"/>
            </a:avLst>
          </a:prstGeom>
          <a:solidFill>
            <a:srgbClr val="124E73"/>
          </a:solidFill>
          <a:ln w="7620">
            <a:solidFill>
              <a:srgbClr val="2B678C"/>
            </a:solidFill>
            <a:prstDash val="solid"/>
          </a:ln>
        </p:spPr>
      </p:sp>
      <p:sp>
        <p:nvSpPr>
          <p:cNvPr id="6" name="Text 3"/>
          <p:cNvSpPr/>
          <p:nvPr/>
        </p:nvSpPr>
        <p:spPr>
          <a:xfrm>
            <a:off x="5812274" y="1284089"/>
            <a:ext cx="5464969" cy="354330"/>
          </a:xfrm>
          <a:prstGeom prst="rect">
            <a:avLst/>
          </a:prstGeom>
          <a:noFill/>
          <a:ln/>
        </p:spPr>
        <p:txBody>
          <a:bodyPr wrap="none" lIns="0" tIns="0" rIns="0" bIns="0" rtlCol="0" anchor="t"/>
          <a:lstStyle/>
          <a:p>
            <a:pPr marL="0" indent="0">
              <a:lnSpc>
                <a:spcPts val="2750"/>
              </a:lnSpc>
              <a:buNone/>
            </a:pPr>
            <a:r>
              <a:rPr lang="en-US" sz="2200" b="1" kern="0" spc="-67" dirty="0">
                <a:solidFill>
                  <a:srgbClr val="2B4150"/>
                </a:solidFill>
                <a:latin typeface="Montserrat Medium" panose="00000600000000000000" pitchFamily="2" charset="0"/>
                <a:ea typeface="MuseoModerno Bold" pitchFamily="34" charset="-122"/>
                <a:cs typeface="MuseoModerno Bold" pitchFamily="34" charset="-120"/>
              </a:rPr>
              <a:t>B. Biện pháp an toàn quan trọng cần nắm</a:t>
            </a:r>
            <a:endParaRPr lang="en-US" sz="2200" dirty="0"/>
          </a:p>
        </p:txBody>
      </p:sp>
      <p:sp>
        <p:nvSpPr>
          <p:cNvPr id="7" name="Text 4"/>
          <p:cNvSpPr/>
          <p:nvPr/>
        </p:nvSpPr>
        <p:spPr>
          <a:xfrm>
            <a:off x="5812274" y="1774508"/>
            <a:ext cx="8024336"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8" name="Text 5"/>
          <p:cNvSpPr/>
          <p:nvPr/>
        </p:nvSpPr>
        <p:spPr>
          <a:xfrm>
            <a:off x="5812274" y="2273498"/>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an toàn:</a:t>
            </a:r>
            <a:r>
              <a:rPr lang="en-US" sz="1750" kern="0" spc="-36" dirty="0">
                <a:solidFill>
                  <a:srgbClr val="2B4150"/>
                </a:solidFill>
                <a:latin typeface="PT Serif" pitchFamily="34" charset="0"/>
                <a:ea typeface="PT Serif" pitchFamily="34" charset="-122"/>
                <a:cs typeface="PT Serif" pitchFamily="34" charset="-120"/>
              </a:rPr>
              <a:t> Công nhân cần hiểu rõ quy trình an toàn, nhận diện rủi ro và cách xử lý sự cố. Biết cách sử dụng thiết bị bảo hộ.</a:t>
            </a:r>
            <a:endParaRPr lang="en-US" sz="1750" dirty="0"/>
          </a:p>
        </p:txBody>
      </p:sp>
      <p:sp>
        <p:nvSpPr>
          <p:cNvPr id="9" name="Text 6"/>
          <p:cNvSpPr/>
          <p:nvPr/>
        </p:nvSpPr>
        <p:spPr>
          <a:xfrm>
            <a:off x="5812274" y="3265204"/>
            <a:ext cx="80243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Kiểm tra thiết bị: </a:t>
            </a:r>
            <a:r>
              <a:rPr lang="en-US" sz="1750" kern="0" spc="-36" dirty="0">
                <a:solidFill>
                  <a:srgbClr val="2B4150"/>
                </a:solidFill>
                <a:latin typeface="PT Serif" pitchFamily="34" charset="0"/>
                <a:ea typeface="PT Serif" pitchFamily="34" charset="-122"/>
                <a:cs typeface="PT Serif" pitchFamily="34" charset="-120"/>
              </a:rPr>
              <a:t>Trước khi vận hành, phải kiểm tra tình trạng bơm, màng lọc, và kết nối điện. Bất kỳ dấu hiệu bất thường cần được báo cáo và khắc phục ngay.</a:t>
            </a:r>
            <a:endParaRPr lang="en-US" sz="1750" dirty="0"/>
          </a:p>
        </p:txBody>
      </p:sp>
      <p:sp>
        <p:nvSpPr>
          <p:cNvPr id="10" name="Text 7"/>
          <p:cNvSpPr/>
          <p:nvPr/>
        </p:nvSpPr>
        <p:spPr>
          <a:xfrm>
            <a:off x="5812274" y="4353912"/>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Xác định khu vực an toàn: </a:t>
            </a:r>
            <a:r>
              <a:rPr lang="en-US" sz="1750" kern="0" spc="-36" dirty="0">
                <a:solidFill>
                  <a:srgbClr val="2B4150"/>
                </a:solidFill>
                <a:latin typeface="PT Serif" pitchFamily="34" charset="0"/>
                <a:ea typeface="PT Serif" pitchFamily="34" charset="-122"/>
                <a:cs typeface="PT Serif" pitchFamily="34" charset="-120"/>
              </a:rPr>
              <a:t>Đánh dấu rõ ràng các khu vực nguy hiểm, ngăn chặn xâm nhập không cần thiết và bảo vệ công nhân khỏi rủi ro.</a:t>
            </a:r>
            <a:endParaRPr lang="en-US" sz="1750" dirty="0"/>
          </a:p>
        </p:txBody>
      </p:sp>
      <p:sp>
        <p:nvSpPr>
          <p:cNvPr id="11" name="Text 8"/>
          <p:cNvSpPr/>
          <p:nvPr/>
        </p:nvSpPr>
        <p:spPr>
          <a:xfrm>
            <a:off x="5812274" y="5345617"/>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Duy trì môi trường làm việc sạch sẽ:</a:t>
            </a:r>
            <a:r>
              <a:rPr lang="en-US" sz="1750" kern="0" spc="-36" dirty="0">
                <a:solidFill>
                  <a:srgbClr val="2B4150"/>
                </a:solidFill>
                <a:latin typeface="PT Serif" pitchFamily="34" charset="0"/>
                <a:ea typeface="PT Serif" pitchFamily="34" charset="-122"/>
                <a:cs typeface="PT Serif" pitchFamily="34" charset="-120"/>
              </a:rPr>
              <a:t> Giữ khu vực làm việc gọn gàng, không có chất lỏng tràn hay thiết bị lộn xộn để giảm nguy cơ tai nạn.</a:t>
            </a:r>
            <a:endParaRPr lang="en-US" sz="1750" dirty="0"/>
          </a:p>
        </p:txBody>
      </p:sp>
      <p:sp>
        <p:nvSpPr>
          <p:cNvPr id="12" name="Text 9"/>
          <p:cNvSpPr/>
          <p:nvPr/>
        </p:nvSpPr>
        <p:spPr>
          <a:xfrm>
            <a:off x="5812274" y="6337322"/>
            <a:ext cx="80243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kern="0" spc="-36" dirty="0">
                <a:solidFill>
                  <a:srgbClr val="2B4150"/>
                </a:solidFill>
                <a:latin typeface="PT Serif" pitchFamily="34" charset="0"/>
                <a:ea typeface="PT Serif" pitchFamily="34" charset="-122"/>
                <a:cs typeface="PT Serif" pitchFamily="34" charset="-120"/>
              </a:rPr>
              <a:t>Đào tạo và chứng nhận:</a:t>
            </a:r>
            <a:r>
              <a:rPr lang="en-US" sz="1750" kern="0" spc="-36" dirty="0">
                <a:solidFill>
                  <a:srgbClr val="2B4150"/>
                </a:solidFill>
                <a:latin typeface="PT Serif" pitchFamily="34" charset="0"/>
                <a:ea typeface="PT Serif" pitchFamily="34" charset="-122"/>
                <a:cs typeface="PT Serif" pitchFamily="34" charset="-120"/>
              </a:rPr>
              <a:t> Hoàn thành khóa đào tạo an toàn lao động và nhận thẻ an toàn lao động từ trung tâm huấn luyện để bảo vệ công nhân và tuân thủ quy định.</a:t>
            </a:r>
            <a:endParaRPr lang="en-US" sz="1750" dirty="0"/>
          </a:p>
        </p:txBody>
      </p:sp>
      <p:pic>
        <p:nvPicPr>
          <p:cNvPr id="14" name="Picture 13">
            <a:extLst>
              <a:ext uri="{FF2B5EF4-FFF2-40B4-BE49-F238E27FC236}">
                <a16:creationId xmlns:a16="http://schemas.microsoft.com/office/drawing/2014/main" id="{F0CCFC74-1D22-6AF0-865E-E586F77464CE}"/>
              </a:ext>
            </a:extLst>
          </p:cNvPr>
          <p:cNvPicPr>
            <a:picLocks noChangeAspect="1"/>
          </p:cNvPicPr>
          <p:nvPr/>
        </p:nvPicPr>
        <p:blipFill>
          <a:blip r:embed="rId4"/>
          <a:stretch>
            <a:fillRect/>
          </a:stretch>
        </p:blipFill>
        <p:spPr>
          <a:xfrm>
            <a:off x="12106319" y="7461116"/>
            <a:ext cx="2351424" cy="72812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5164455" y="473154"/>
            <a:ext cx="4301371" cy="537686"/>
          </a:xfrm>
          <a:prstGeom prst="rect">
            <a:avLst/>
          </a:prstGeom>
          <a:noFill/>
          <a:ln/>
        </p:spPr>
        <p:txBody>
          <a:bodyPr wrap="none" lIns="0" tIns="0" rIns="0" bIns="0" rtlCol="0" anchor="t"/>
          <a:lstStyle/>
          <a:p>
            <a:pPr marL="0" indent="0" algn="ctr">
              <a:lnSpc>
                <a:spcPts val="4200"/>
              </a:lnSpc>
              <a:buNone/>
            </a:pPr>
            <a:r>
              <a:rPr lang="en-US" sz="4000" b="1" kern="0" spc="-102" dirty="0">
                <a:solidFill>
                  <a:srgbClr val="124E73"/>
                </a:solidFill>
                <a:latin typeface="Montserrat Medium" panose="00000600000000000000" pitchFamily="2" charset="0"/>
                <a:ea typeface="MuseoModerno Bold" pitchFamily="34" charset="-122"/>
                <a:cs typeface="MuseoModerno Bold" pitchFamily="34" charset="-120"/>
              </a:rPr>
              <a:t>Tài liệu tham khảo</a:t>
            </a:r>
            <a:endParaRPr lang="en-US" sz="4000" dirty="0"/>
          </a:p>
        </p:txBody>
      </p:sp>
      <p:pic>
        <p:nvPicPr>
          <p:cNvPr id="3" name="Image 0" descr="preencoded.png"/>
          <p:cNvPicPr>
            <a:picLocks noChangeAspect="1"/>
          </p:cNvPicPr>
          <p:nvPr/>
        </p:nvPicPr>
        <p:blipFill>
          <a:blip r:embed="rId3"/>
          <a:stretch>
            <a:fillRect/>
          </a:stretch>
        </p:blipFill>
        <p:spPr>
          <a:xfrm>
            <a:off x="5164455" y="1268849"/>
            <a:ext cx="4301371" cy="2774275"/>
          </a:xfrm>
          <a:prstGeom prst="rect">
            <a:avLst/>
          </a:prstGeom>
        </p:spPr>
      </p:pic>
      <p:sp>
        <p:nvSpPr>
          <p:cNvPr id="4" name="Shape 1"/>
          <p:cNvSpPr/>
          <p:nvPr/>
        </p:nvSpPr>
        <p:spPr>
          <a:xfrm>
            <a:off x="602099" y="4236601"/>
            <a:ext cx="13426202" cy="1060490"/>
          </a:xfrm>
          <a:prstGeom prst="roundRect">
            <a:avLst>
              <a:gd name="adj" fmla="val 6814"/>
            </a:avLst>
          </a:prstGeom>
          <a:solidFill>
            <a:srgbClr val="124E73"/>
          </a:solidFill>
          <a:ln w="7620">
            <a:solidFill>
              <a:srgbClr val="2B678C"/>
            </a:solidFill>
            <a:prstDash val="solid"/>
          </a:ln>
        </p:spPr>
      </p:sp>
      <p:sp>
        <p:nvSpPr>
          <p:cNvPr id="5" name="Text 2"/>
          <p:cNvSpPr/>
          <p:nvPr/>
        </p:nvSpPr>
        <p:spPr>
          <a:xfrm>
            <a:off x="781764" y="4416266"/>
            <a:ext cx="4514136" cy="322659"/>
          </a:xfrm>
          <a:prstGeom prst="rect">
            <a:avLst/>
          </a:prstGeom>
          <a:noFill/>
          <a:ln/>
        </p:spPr>
        <p:txBody>
          <a:bodyPr wrap="none" lIns="0" tIns="0" rIns="0" bIns="0" rtlCol="0" anchor="t"/>
          <a:lstStyle/>
          <a:p>
            <a:pPr marL="0" indent="0">
              <a:lnSpc>
                <a:spcPts val="2500"/>
              </a:lnSpc>
              <a:buNone/>
            </a:pPr>
            <a:r>
              <a:rPr lang="en-US" sz="2000" b="1" kern="0" spc="-61" dirty="0">
                <a:solidFill>
                  <a:srgbClr val="FFFFFF"/>
                </a:solidFill>
                <a:latin typeface="Montserrat Medium" panose="00000600000000000000" pitchFamily="2" charset="0"/>
                <a:ea typeface="MuseoModerno Bold" pitchFamily="34" charset="-122"/>
                <a:cs typeface="MuseoModerno Bold" pitchFamily="34" charset="-120"/>
              </a:rPr>
              <a:t>Bài kiểm tra an toàn lao động nhóm 3</a:t>
            </a:r>
            <a:endParaRPr lang="en-US" sz="2000" dirty="0"/>
          </a:p>
        </p:txBody>
      </p:sp>
      <p:sp>
        <p:nvSpPr>
          <p:cNvPr id="6" name="Text 3"/>
          <p:cNvSpPr/>
          <p:nvPr/>
        </p:nvSpPr>
        <p:spPr>
          <a:xfrm>
            <a:off x="781764" y="4842153"/>
            <a:ext cx="13066871" cy="275273"/>
          </a:xfrm>
          <a:prstGeom prst="rect">
            <a:avLst/>
          </a:prstGeom>
          <a:noFill/>
          <a:ln/>
        </p:spPr>
        <p:txBody>
          <a:bodyPr wrap="none" lIns="0" tIns="0" rIns="0" bIns="0" rtlCol="0" anchor="t"/>
          <a:lstStyle/>
          <a:p>
            <a:pPr marL="342900" indent="-342900" algn="l">
              <a:lnSpc>
                <a:spcPts val="2150"/>
              </a:lnSpc>
              <a:buSzPct val="100000"/>
              <a:buChar char="•"/>
            </a:pPr>
            <a:r>
              <a:rPr lang="en-US" sz="1350" b="1" u="sng" kern="0" spc="-27" dirty="0">
                <a:solidFill>
                  <a:srgbClr val="AEE4BD"/>
                </a:solidFill>
                <a:latin typeface="PT Serif" pitchFamily="34" charset="0"/>
                <a:ea typeface="PT Serif" pitchFamily="34" charset="-122"/>
                <a:cs typeface="PT Serif"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350" dirty="0"/>
          </a:p>
        </p:txBody>
      </p:sp>
      <p:sp>
        <p:nvSpPr>
          <p:cNvPr id="7" name="Shape 4"/>
          <p:cNvSpPr/>
          <p:nvPr/>
        </p:nvSpPr>
        <p:spPr>
          <a:xfrm>
            <a:off x="602099" y="5469136"/>
            <a:ext cx="13426202" cy="1060490"/>
          </a:xfrm>
          <a:prstGeom prst="roundRect">
            <a:avLst>
              <a:gd name="adj" fmla="val 6814"/>
            </a:avLst>
          </a:prstGeom>
          <a:solidFill>
            <a:srgbClr val="124E73"/>
          </a:solidFill>
          <a:ln w="7620">
            <a:solidFill>
              <a:srgbClr val="2B678C"/>
            </a:solidFill>
            <a:prstDash val="solid"/>
          </a:ln>
        </p:spPr>
      </p:sp>
      <p:sp>
        <p:nvSpPr>
          <p:cNvPr id="8" name="Text 5"/>
          <p:cNvSpPr/>
          <p:nvPr/>
        </p:nvSpPr>
        <p:spPr>
          <a:xfrm>
            <a:off x="781764" y="5648801"/>
            <a:ext cx="3648194" cy="322659"/>
          </a:xfrm>
          <a:prstGeom prst="rect">
            <a:avLst/>
          </a:prstGeom>
          <a:noFill/>
          <a:ln/>
        </p:spPr>
        <p:txBody>
          <a:bodyPr wrap="none" lIns="0" tIns="0" rIns="0" bIns="0" rtlCol="0" anchor="t"/>
          <a:lstStyle/>
          <a:p>
            <a:pPr marL="0" indent="0">
              <a:lnSpc>
                <a:spcPts val="2500"/>
              </a:lnSpc>
              <a:buNone/>
            </a:pPr>
            <a:r>
              <a:rPr lang="en-US" sz="2000" b="1" kern="0" spc="-61" dirty="0">
                <a:solidFill>
                  <a:srgbClr val="FFFFFF"/>
                </a:solidFill>
                <a:latin typeface="Montserrat Medium" panose="00000600000000000000" pitchFamily="2" charset="0"/>
                <a:ea typeface="MuseoModerno Bold" pitchFamily="34" charset="-122"/>
                <a:cs typeface="MuseoModerno Bold" pitchFamily="34" charset="-120"/>
              </a:rPr>
              <a:t>Bảng báo giá huấn luyện ATLD</a:t>
            </a:r>
            <a:endParaRPr lang="en-US" sz="2000" dirty="0"/>
          </a:p>
        </p:txBody>
      </p:sp>
      <p:sp>
        <p:nvSpPr>
          <p:cNvPr id="9" name="Text 6"/>
          <p:cNvSpPr/>
          <p:nvPr/>
        </p:nvSpPr>
        <p:spPr>
          <a:xfrm>
            <a:off x="781764" y="6074688"/>
            <a:ext cx="13066871" cy="275273"/>
          </a:xfrm>
          <a:prstGeom prst="rect">
            <a:avLst/>
          </a:prstGeom>
          <a:noFill/>
          <a:ln/>
        </p:spPr>
        <p:txBody>
          <a:bodyPr wrap="none" lIns="0" tIns="0" rIns="0" bIns="0" rtlCol="0" anchor="t"/>
          <a:lstStyle/>
          <a:p>
            <a:pPr marL="342900" indent="-342900" algn="l">
              <a:lnSpc>
                <a:spcPts val="2150"/>
              </a:lnSpc>
              <a:buSzPct val="100000"/>
              <a:buChar char="•"/>
            </a:pPr>
            <a:r>
              <a:rPr lang="en-US" sz="1350" b="1" u="sng" kern="0" spc="-27" dirty="0">
                <a:solidFill>
                  <a:srgbClr val="AEE4BD"/>
                </a:solidFill>
                <a:latin typeface="PT Serif" pitchFamily="34" charset="0"/>
                <a:ea typeface="PT Serif" pitchFamily="34" charset="-122"/>
                <a:cs typeface="PT Serif" pitchFamily="34" charset="-120"/>
                <a:hlinkClick r:id="rId5">
                  <a:extLst>
                    <a:ext uri="{A12FA001-AC4F-418D-AE19-62706E023703}">
                      <ahyp:hlinkClr xmlns:ahyp="http://schemas.microsoft.com/office/drawing/2018/hyperlinkcolor" val="tx"/>
                    </a:ext>
                  </a:extLst>
                </a:hlinkClick>
              </a:rPr>
              <a:t>Xem chi tiết</a:t>
            </a:r>
            <a:endParaRPr lang="en-US" sz="1350" dirty="0"/>
          </a:p>
        </p:txBody>
      </p:sp>
      <p:sp>
        <p:nvSpPr>
          <p:cNvPr id="10" name="Shape 7"/>
          <p:cNvSpPr/>
          <p:nvPr/>
        </p:nvSpPr>
        <p:spPr>
          <a:xfrm>
            <a:off x="602099" y="6701671"/>
            <a:ext cx="13426202" cy="1060490"/>
          </a:xfrm>
          <a:prstGeom prst="roundRect">
            <a:avLst>
              <a:gd name="adj" fmla="val 6814"/>
            </a:avLst>
          </a:prstGeom>
          <a:solidFill>
            <a:srgbClr val="124E73"/>
          </a:solidFill>
          <a:ln w="7620">
            <a:solidFill>
              <a:srgbClr val="2B678C"/>
            </a:solidFill>
            <a:prstDash val="solid"/>
          </a:ln>
        </p:spPr>
      </p:sp>
      <p:sp>
        <p:nvSpPr>
          <p:cNvPr id="11" name="Text 8"/>
          <p:cNvSpPr/>
          <p:nvPr/>
        </p:nvSpPr>
        <p:spPr>
          <a:xfrm>
            <a:off x="781764" y="6881336"/>
            <a:ext cx="3018473" cy="322659"/>
          </a:xfrm>
          <a:prstGeom prst="rect">
            <a:avLst/>
          </a:prstGeom>
          <a:noFill/>
          <a:ln/>
        </p:spPr>
        <p:txBody>
          <a:bodyPr wrap="none" lIns="0" tIns="0" rIns="0" bIns="0" rtlCol="0" anchor="t"/>
          <a:lstStyle/>
          <a:p>
            <a:pPr marL="0" indent="0">
              <a:lnSpc>
                <a:spcPts val="2500"/>
              </a:lnSpc>
              <a:buNone/>
            </a:pPr>
            <a:r>
              <a:rPr lang="en-US" sz="2000" b="1" kern="0" spc="-61" dirty="0">
                <a:solidFill>
                  <a:srgbClr val="FFFFFF"/>
                </a:solidFill>
                <a:latin typeface="Montserrat Medium" panose="00000600000000000000" pitchFamily="2" charset="0"/>
                <a:ea typeface="MuseoModerno Bold" pitchFamily="34" charset="-122"/>
                <a:cs typeface="MuseoModerno Bold" pitchFamily="34" charset="-120"/>
              </a:rPr>
              <a:t>Tải về tài liệu (download)</a:t>
            </a:r>
            <a:endParaRPr lang="en-US" sz="2000" dirty="0"/>
          </a:p>
        </p:txBody>
      </p:sp>
      <p:sp>
        <p:nvSpPr>
          <p:cNvPr id="12" name="Text 9"/>
          <p:cNvSpPr/>
          <p:nvPr/>
        </p:nvSpPr>
        <p:spPr>
          <a:xfrm>
            <a:off x="781764" y="7307223"/>
            <a:ext cx="13066871" cy="275273"/>
          </a:xfrm>
          <a:prstGeom prst="rect">
            <a:avLst/>
          </a:prstGeom>
          <a:noFill/>
          <a:ln/>
        </p:spPr>
        <p:txBody>
          <a:bodyPr wrap="none" lIns="0" tIns="0" rIns="0" bIns="0" rtlCol="0" anchor="t"/>
          <a:lstStyle/>
          <a:p>
            <a:pPr marL="342900" indent="-342900" algn="l">
              <a:lnSpc>
                <a:spcPts val="2150"/>
              </a:lnSpc>
              <a:buSzPct val="100000"/>
              <a:buChar char="•"/>
            </a:pPr>
            <a:r>
              <a:rPr lang="en-US" sz="1350" b="1" u="sng" kern="0" spc="-27" dirty="0">
                <a:solidFill>
                  <a:srgbClr val="AEE4BD"/>
                </a:solidFill>
                <a:latin typeface="PT Serif" pitchFamily="34" charset="0"/>
                <a:ea typeface="PT Serif" pitchFamily="34" charset="-122"/>
                <a:cs typeface="PT Serif" pitchFamily="34" charset="-120"/>
                <a:hlinkClick r:id="rId6">
                  <a:extLst>
                    <a:ext uri="{A12FA001-AC4F-418D-AE19-62706E023703}">
                      <ahyp:hlinkClr xmlns:ahyp="http://schemas.microsoft.com/office/drawing/2018/hyperlinkcolor" val="tx"/>
                    </a:ext>
                  </a:extLst>
                </a:hlinkClick>
              </a:rPr>
              <a:t>Tài liệu an toàn lao động vận hành Máy lọc nước biển</a:t>
            </a:r>
            <a:endParaRPr lang="en-US" sz="1350" dirty="0"/>
          </a:p>
        </p:txBody>
      </p:sp>
      <p:pic>
        <p:nvPicPr>
          <p:cNvPr id="13" name="Picture 12">
            <a:extLst>
              <a:ext uri="{FF2B5EF4-FFF2-40B4-BE49-F238E27FC236}">
                <a16:creationId xmlns:a16="http://schemas.microsoft.com/office/drawing/2014/main" id="{D1E62747-032A-048C-AA89-EF8CC73F4DED}"/>
              </a:ext>
            </a:extLst>
          </p:cNvPr>
          <p:cNvPicPr>
            <a:picLocks noChangeAspect="1"/>
          </p:cNvPicPr>
          <p:nvPr/>
        </p:nvPicPr>
        <p:blipFill>
          <a:blip r:embed="rId7"/>
          <a:stretch>
            <a:fillRect/>
          </a:stretch>
        </p:blipFill>
        <p:spPr>
          <a:xfrm>
            <a:off x="12106319" y="7461116"/>
            <a:ext cx="2351424" cy="7281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3410</Words>
  <Application>Microsoft Office PowerPoint</Application>
  <PresentationFormat>Custom</PresentationFormat>
  <Paragraphs>240</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Montserrat Medium</vt: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2024-12-18T09:02:39Z</dcterms:created>
  <dcterms:modified xsi:type="dcterms:W3CDTF">2024-12-18T09:21:05Z</dcterms:modified>
</cp:coreProperties>
</file>