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4630400" cy="8229600"/>
  <p:notesSz cx="8229600" cy="14630400"/>
  <p:embeddedFontLst>
    <p:embeddedFont>
      <p:font typeface="Montserrat Medium" panose="00000600000000000000" pitchFamily="2" charset="0"/>
      <p:regular r:id="rId31"/>
    </p:embeddedFont>
    <p:embeddedFont>
      <p:font typeface="PT Serif" panose="020A0603040505020204" pitchFamily="18" charset="0"/>
      <p:regular r:id="rId32"/>
      <p:bold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2443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4.png"/><Relationship Id="rId5" Type="http://schemas.openxmlformats.org/officeDocument/2006/relationships/hyperlink" Target="https://antoannamviet.com/tai-lieu-an-toan-lao-dong-van-hanh-may-may-vien-nem/"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44301" y="2569666"/>
            <a:ext cx="6004909" cy="4501829"/>
          </a:xfrm>
          <a:prstGeom prst="rect">
            <a:avLst/>
          </a:prstGeom>
        </p:spPr>
      </p:pic>
      <p:sp>
        <p:nvSpPr>
          <p:cNvPr id="3" name="Text 0"/>
          <p:cNvSpPr/>
          <p:nvPr/>
        </p:nvSpPr>
        <p:spPr>
          <a:xfrm>
            <a:off x="801410" y="1860887"/>
            <a:ext cx="7556421" cy="1417558"/>
          </a:xfrm>
          <a:prstGeom prst="rect">
            <a:avLst/>
          </a:prstGeom>
          <a:noFill/>
          <a:ln/>
        </p:spPr>
        <p:txBody>
          <a:bodyPr wrap="square" lIns="0" tIns="0" rIns="0" bIns="0" rtlCol="0" anchor="t"/>
          <a:lstStyle/>
          <a:p>
            <a:pPr marL="0" indent="0">
              <a:buNone/>
            </a:pPr>
            <a:r>
              <a:rPr lang="en-US" sz="4800" b="1" kern="0" spc="-134" dirty="0">
                <a:solidFill>
                  <a:srgbClr val="124E73"/>
                </a:solidFill>
                <a:latin typeface="Montserrat Medium" panose="020F0502020204030204" pitchFamily="2" charset="0"/>
                <a:ea typeface="MuseoModerno Bold" pitchFamily="34" charset="-122"/>
                <a:cs typeface="MuseoModerno Bold" pitchFamily="34" charset="-120"/>
              </a:rPr>
              <a:t>An toàn lao động Vận hành Máy May Viền Nệm</a:t>
            </a:r>
            <a:endParaRPr lang="en-US" sz="4800" dirty="0"/>
          </a:p>
        </p:txBody>
      </p:sp>
      <p:sp>
        <p:nvSpPr>
          <p:cNvPr id="4" name="Text 1"/>
          <p:cNvSpPr/>
          <p:nvPr/>
        </p:nvSpPr>
        <p:spPr>
          <a:xfrm>
            <a:off x="793790" y="5399746"/>
            <a:ext cx="8440645"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Đồng thời còn làm gia tăng hiệu quả công việc và uy tín doanh nghiệp.</a:t>
            </a:r>
            <a:endParaRPr lang="en-US" sz="1750" dirty="0"/>
          </a:p>
        </p:txBody>
      </p:sp>
      <p:sp>
        <p:nvSpPr>
          <p:cNvPr id="5" name="Shape 2"/>
          <p:cNvSpPr/>
          <p:nvPr/>
        </p:nvSpPr>
        <p:spPr>
          <a:xfrm>
            <a:off x="793790" y="6814692"/>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822312"/>
            <a:ext cx="347663" cy="347663"/>
          </a:xfrm>
          <a:prstGeom prst="rect">
            <a:avLst/>
          </a:prstGeom>
        </p:spPr>
      </p:pic>
      <p:sp>
        <p:nvSpPr>
          <p:cNvPr id="7" name="Text 3"/>
          <p:cNvSpPr/>
          <p:nvPr/>
        </p:nvSpPr>
        <p:spPr>
          <a:xfrm>
            <a:off x="1270040" y="6797785"/>
            <a:ext cx="2949654" cy="396835"/>
          </a:xfrm>
          <a:prstGeom prst="rect">
            <a:avLst/>
          </a:prstGeom>
          <a:noFill/>
          <a:ln/>
        </p:spPr>
        <p:txBody>
          <a:bodyPr wrap="none" lIns="0" tIns="0" rIns="0" bIns="0" rtlCol="0" anchor="t"/>
          <a:lstStyle/>
          <a:p>
            <a:pPr marL="0" indent="0" algn="l">
              <a:lnSpc>
                <a:spcPts val="3100"/>
              </a:lnSpc>
              <a:buNone/>
            </a:pPr>
            <a:r>
              <a:rPr lang="en-US" sz="2200" b="1" kern="0" spc="-36" dirty="0" err="1">
                <a:solidFill>
                  <a:srgbClr val="2B4150"/>
                </a:solidFill>
                <a:latin typeface="PT Serif" panose="020A0603040505020204" pitchFamily="18" charset="0"/>
                <a:ea typeface="PT Serif Bold" pitchFamily="34" charset="-122"/>
                <a:cs typeface="PT Serif Bold" pitchFamily="34" charset="-120"/>
              </a:rPr>
              <a:t>Bản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quyền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thuộc</a:t>
            </a:r>
            <a:r>
              <a:rPr lang="en-US" sz="2200" b="1" kern="0" spc="-36"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200" dirty="0"/>
          </a:p>
        </p:txBody>
      </p:sp>
      <p:pic>
        <p:nvPicPr>
          <p:cNvPr id="8" name="Picture 7">
            <a:extLst>
              <a:ext uri="{FF2B5EF4-FFF2-40B4-BE49-F238E27FC236}">
                <a16:creationId xmlns:a16="http://schemas.microsoft.com/office/drawing/2014/main" id="{712922C3-BB40-3AF7-2E1E-6C422EBE998F}"/>
              </a:ext>
            </a:extLst>
          </p:cNvPr>
          <p:cNvPicPr>
            <a:picLocks noChangeAspect="1"/>
          </p:cNvPicPr>
          <p:nvPr/>
        </p:nvPicPr>
        <p:blipFill>
          <a:blip r:embed="rId5"/>
          <a:stretch>
            <a:fillRect/>
          </a:stretch>
        </p:blipFill>
        <p:spPr>
          <a:xfrm>
            <a:off x="12027877" y="7425926"/>
            <a:ext cx="2470058" cy="7648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368769"/>
            <a:ext cx="4351020" cy="4411980"/>
          </a:xfrm>
          <a:prstGeom prst="rect">
            <a:avLst/>
          </a:prstGeom>
        </p:spPr>
      </p:pic>
      <p:sp>
        <p:nvSpPr>
          <p:cNvPr id="3" name="Text 0"/>
          <p:cNvSpPr/>
          <p:nvPr/>
        </p:nvSpPr>
        <p:spPr>
          <a:xfrm>
            <a:off x="793790" y="1380173"/>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20F0502020204030204"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2429113"/>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2663547"/>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20F0502020204030204" pitchFamily="2" charset="0"/>
                <a:ea typeface="MuseoModerno Bold" pitchFamily="34" charset="-122"/>
                <a:cs typeface="MuseoModerno Bold" pitchFamily="34" charset="-120"/>
              </a:rPr>
              <a:t>Số vụ tai nạn</a:t>
            </a:r>
            <a:endParaRPr lang="en-US" sz="2200" dirty="0"/>
          </a:p>
        </p:txBody>
      </p:sp>
      <p:sp>
        <p:nvSpPr>
          <p:cNvPr id="6" name="Text 3"/>
          <p:cNvSpPr/>
          <p:nvPr/>
        </p:nvSpPr>
        <p:spPr>
          <a:xfrm>
            <a:off x="1028224" y="3153966"/>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3.201 vụ, giảm 7,09% so với cùng kỳ năm 2023.</a:t>
            </a:r>
            <a:endParaRPr lang="en-US" sz="1750" dirty="0"/>
          </a:p>
        </p:txBody>
      </p:sp>
      <p:sp>
        <p:nvSpPr>
          <p:cNvPr id="7" name="Shape 4"/>
          <p:cNvSpPr/>
          <p:nvPr/>
        </p:nvSpPr>
        <p:spPr>
          <a:xfrm>
            <a:off x="793790" y="3978116"/>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212550"/>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20F0502020204030204" pitchFamily="2" charset="0"/>
                <a:ea typeface="MuseoModerno Bold" pitchFamily="34" charset="-122"/>
                <a:cs typeface="MuseoModerno Bold" pitchFamily="34" charset="-120"/>
              </a:rPr>
              <a:t>Số người bị nạn</a:t>
            </a:r>
            <a:endParaRPr lang="en-US" sz="2200" dirty="0"/>
          </a:p>
        </p:txBody>
      </p:sp>
      <p:sp>
        <p:nvSpPr>
          <p:cNvPr id="9" name="Text 6"/>
          <p:cNvSpPr/>
          <p:nvPr/>
        </p:nvSpPr>
        <p:spPr>
          <a:xfrm>
            <a:off x="1028224" y="4702969"/>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3.065 người, giảm 6,04% so với cùng kỳ năm 2023.</a:t>
            </a:r>
            <a:endParaRPr lang="en-US" sz="1750" dirty="0"/>
          </a:p>
        </p:txBody>
      </p:sp>
      <p:sp>
        <p:nvSpPr>
          <p:cNvPr id="10" name="Shape 7"/>
          <p:cNvSpPr/>
          <p:nvPr/>
        </p:nvSpPr>
        <p:spPr>
          <a:xfrm>
            <a:off x="793790" y="5527119"/>
            <a:ext cx="7556421" cy="1322189"/>
          </a:xfrm>
          <a:prstGeom prst="roundRect">
            <a:avLst>
              <a:gd name="adj" fmla="val 7205"/>
            </a:avLst>
          </a:prstGeom>
          <a:solidFill>
            <a:srgbClr val="124E73"/>
          </a:solidFill>
          <a:ln w="7620">
            <a:solidFill>
              <a:srgbClr val="2B678C"/>
            </a:solidFill>
            <a:prstDash val="solid"/>
          </a:ln>
        </p:spPr>
      </p:sp>
      <p:sp>
        <p:nvSpPr>
          <p:cNvPr id="11" name="Text 8"/>
          <p:cNvSpPr/>
          <p:nvPr/>
        </p:nvSpPr>
        <p:spPr>
          <a:xfrm>
            <a:off x="1028224" y="5761553"/>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20F0502020204030204" pitchFamily="2" charset="0"/>
                <a:ea typeface="MuseoModerno Bold" pitchFamily="34" charset="-122"/>
                <a:cs typeface="MuseoModerno Bold" pitchFamily="34" charset="-120"/>
              </a:rPr>
              <a:t>Số người chết</a:t>
            </a:r>
            <a:endParaRPr lang="en-US" sz="2200" dirty="0"/>
          </a:p>
        </p:txBody>
      </p:sp>
      <p:sp>
        <p:nvSpPr>
          <p:cNvPr id="12" name="Text 9"/>
          <p:cNvSpPr/>
          <p:nvPr/>
        </p:nvSpPr>
        <p:spPr>
          <a:xfrm>
            <a:off x="1028224" y="6251972"/>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346 người, giảm 1,98% so với cùng kỳ năm 2023.</a:t>
            </a:r>
            <a:endParaRPr lang="en-US" sz="1750" dirty="0"/>
          </a:p>
        </p:txBody>
      </p:sp>
      <p:pic>
        <p:nvPicPr>
          <p:cNvPr id="13" name="Picture 12">
            <a:extLst>
              <a:ext uri="{FF2B5EF4-FFF2-40B4-BE49-F238E27FC236}">
                <a16:creationId xmlns:a16="http://schemas.microsoft.com/office/drawing/2014/main" id="{B4606E8C-70D3-3AD0-5317-9BD8A8031AB1}"/>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01335" y="1831564"/>
            <a:ext cx="5083612" cy="4876205"/>
          </a:xfrm>
          <a:prstGeom prst="rect">
            <a:avLst/>
          </a:prstGeom>
        </p:spPr>
      </p:pic>
      <p:sp>
        <p:nvSpPr>
          <p:cNvPr id="4" name="Text 0"/>
          <p:cNvSpPr/>
          <p:nvPr/>
        </p:nvSpPr>
        <p:spPr>
          <a:xfrm>
            <a:off x="5608152" y="648652"/>
            <a:ext cx="5060275" cy="503396"/>
          </a:xfrm>
          <a:prstGeom prst="rect">
            <a:avLst/>
          </a:prstGeom>
          <a:noFill/>
          <a:ln/>
        </p:spPr>
        <p:txBody>
          <a:bodyPr wrap="none" lIns="0" tIns="0" rIns="0" bIns="0" rtlCol="0" anchor="t"/>
          <a:lstStyle/>
          <a:p>
            <a:pPr marL="0" indent="0">
              <a:lnSpc>
                <a:spcPts val="3950"/>
              </a:lnSpc>
              <a:buNone/>
            </a:pPr>
            <a:r>
              <a:rPr lang="en-US" sz="3150" b="1" kern="0" spc="-95" dirty="0">
                <a:solidFill>
                  <a:srgbClr val="124E73"/>
                </a:solidFill>
                <a:latin typeface="Montserrat Medium" panose="020F0502020204030204" pitchFamily="2" charset="0"/>
                <a:ea typeface="MuseoModerno Bold" pitchFamily="34" charset="-122"/>
                <a:cs typeface="MuseoModerno Bold" pitchFamily="34" charset="-120"/>
              </a:rPr>
              <a:t>Một số vụ tai nạn lao động</a:t>
            </a:r>
            <a:endParaRPr lang="en-US" sz="3150" dirty="0"/>
          </a:p>
        </p:txBody>
      </p:sp>
      <p:pic>
        <p:nvPicPr>
          <p:cNvPr id="5" name="Image 2" descr="preencoded.png"/>
          <p:cNvPicPr>
            <a:picLocks noChangeAspect="1"/>
          </p:cNvPicPr>
          <p:nvPr/>
        </p:nvPicPr>
        <p:blipFill>
          <a:blip r:embed="rId4"/>
          <a:stretch>
            <a:fillRect/>
          </a:stretch>
        </p:blipFill>
        <p:spPr>
          <a:xfrm>
            <a:off x="5608152" y="1393626"/>
            <a:ext cx="805577" cy="1288971"/>
          </a:xfrm>
          <a:prstGeom prst="rect">
            <a:avLst/>
          </a:prstGeom>
        </p:spPr>
      </p:pic>
      <p:sp>
        <p:nvSpPr>
          <p:cNvPr id="6" name="Text 1"/>
          <p:cNvSpPr/>
          <p:nvPr/>
        </p:nvSpPr>
        <p:spPr>
          <a:xfrm>
            <a:off x="6655307" y="1673898"/>
            <a:ext cx="2220582" cy="251817"/>
          </a:xfrm>
          <a:prstGeom prst="rect">
            <a:avLst/>
          </a:prstGeom>
          <a:noFill/>
          <a:ln/>
        </p:spPr>
        <p:txBody>
          <a:bodyPr wrap="none" lIns="0" tIns="0" rIns="0" bIns="0" rtlCol="0" anchor="t"/>
          <a:lstStyle/>
          <a:p>
            <a:pPr marL="0" indent="0" algn="l">
              <a:lnSpc>
                <a:spcPts val="1950"/>
              </a:lnSpc>
              <a:buNone/>
            </a:pPr>
            <a:r>
              <a:rPr lang="en-US" sz="2000" b="1" kern="0" spc="-48" dirty="0">
                <a:solidFill>
                  <a:srgbClr val="2B4150"/>
                </a:solidFill>
                <a:latin typeface="Montserrat Medium" panose="020F0502020204030204" pitchFamily="2" charset="0"/>
                <a:ea typeface="MuseoModerno Bold" pitchFamily="34" charset="-122"/>
                <a:cs typeface="MuseoModerno Bold" pitchFamily="34" charset="-120"/>
              </a:rPr>
              <a:t>Tay bị cuốn vào máy</a:t>
            </a:r>
            <a:endParaRPr lang="en-US" sz="2000" dirty="0"/>
          </a:p>
        </p:txBody>
      </p:sp>
      <p:sp>
        <p:nvSpPr>
          <p:cNvPr id="7" name="Text 2"/>
          <p:cNvSpPr/>
          <p:nvPr/>
        </p:nvSpPr>
        <p:spPr>
          <a:xfrm>
            <a:off x="6655307" y="2022274"/>
            <a:ext cx="7683691" cy="257651"/>
          </a:xfrm>
          <a:prstGeom prst="rect">
            <a:avLst/>
          </a:prstGeom>
          <a:noFill/>
          <a:ln/>
        </p:spPr>
        <p:txBody>
          <a:bodyPr wrap="none" lIns="0" tIns="0" rIns="0" bIns="0" rtlCol="0" anchor="t"/>
          <a:lstStyle/>
          <a:p>
            <a:pPr marL="0" indent="0" algn="l">
              <a:lnSpc>
                <a:spcPts val="2000"/>
              </a:lnSpc>
              <a:buNone/>
            </a:pPr>
            <a:r>
              <a:rPr lang="en-US" sz="1400" kern="0" spc="-25" dirty="0">
                <a:solidFill>
                  <a:srgbClr val="2B4150"/>
                </a:solidFill>
                <a:latin typeface="PT Serif" pitchFamily="34" charset="0"/>
                <a:ea typeface="PT Serif" pitchFamily="34" charset="-122"/>
                <a:cs typeface="PT Serif" pitchFamily="34" charset="-120"/>
              </a:rPr>
              <a:t>Khi đặt tay gần những vị trí này mà không chú ý hay có biện pháp bảo vệ, họ có thể bị thương nặng.</a:t>
            </a:r>
            <a:endParaRPr lang="en-US" sz="1400" dirty="0"/>
          </a:p>
        </p:txBody>
      </p:sp>
      <p:pic>
        <p:nvPicPr>
          <p:cNvPr id="8" name="Image 3" descr="preencoded.png"/>
          <p:cNvPicPr>
            <a:picLocks noChangeAspect="1"/>
          </p:cNvPicPr>
          <p:nvPr/>
        </p:nvPicPr>
        <p:blipFill>
          <a:blip r:embed="rId5"/>
          <a:stretch>
            <a:fillRect/>
          </a:stretch>
        </p:blipFill>
        <p:spPr>
          <a:xfrm>
            <a:off x="5608152" y="2682597"/>
            <a:ext cx="805577" cy="1288971"/>
          </a:xfrm>
          <a:prstGeom prst="rect">
            <a:avLst/>
          </a:prstGeom>
        </p:spPr>
      </p:pic>
      <p:sp>
        <p:nvSpPr>
          <p:cNvPr id="9" name="Text 3"/>
          <p:cNvSpPr/>
          <p:nvPr/>
        </p:nvSpPr>
        <p:spPr>
          <a:xfrm>
            <a:off x="6655307" y="2843688"/>
            <a:ext cx="2220582" cy="251817"/>
          </a:xfrm>
          <a:prstGeom prst="rect">
            <a:avLst/>
          </a:prstGeom>
          <a:noFill/>
          <a:ln/>
        </p:spPr>
        <p:txBody>
          <a:bodyPr wrap="none" lIns="0" tIns="0" rIns="0" bIns="0" rtlCol="0" anchor="t"/>
          <a:lstStyle/>
          <a:p>
            <a:pPr marL="0" indent="0" algn="l">
              <a:lnSpc>
                <a:spcPts val="1950"/>
              </a:lnSpc>
              <a:buNone/>
            </a:pPr>
            <a:r>
              <a:rPr lang="en-US" sz="2000" b="1" kern="0" spc="-48" dirty="0">
                <a:solidFill>
                  <a:srgbClr val="2B4150"/>
                </a:solidFill>
                <a:latin typeface="Montserrat Medium" panose="020F0502020204030204" pitchFamily="2" charset="0"/>
                <a:ea typeface="MuseoModerno Bold" pitchFamily="34" charset="-122"/>
                <a:cs typeface="MuseoModerno Bold" pitchFamily="34" charset="-120"/>
              </a:rPr>
              <a:t>Sự cố điện</a:t>
            </a:r>
            <a:endParaRPr lang="en-US" sz="2000" dirty="0"/>
          </a:p>
        </p:txBody>
      </p:sp>
      <p:sp>
        <p:nvSpPr>
          <p:cNvPr id="10" name="Text 4"/>
          <p:cNvSpPr/>
          <p:nvPr/>
        </p:nvSpPr>
        <p:spPr>
          <a:xfrm>
            <a:off x="6655307" y="3192065"/>
            <a:ext cx="7683691" cy="515303"/>
          </a:xfrm>
          <a:prstGeom prst="rect">
            <a:avLst/>
          </a:prstGeom>
          <a:noFill/>
          <a:ln/>
        </p:spPr>
        <p:txBody>
          <a:bodyPr wrap="square" lIns="0" tIns="0" rIns="0" bIns="0" rtlCol="0" anchor="t"/>
          <a:lstStyle/>
          <a:p>
            <a:pPr marL="0" indent="0" algn="l">
              <a:lnSpc>
                <a:spcPts val="2000"/>
              </a:lnSpc>
              <a:buNone/>
            </a:pPr>
            <a:r>
              <a:rPr lang="en-US" sz="1400" kern="0" spc="-25" dirty="0" err="1">
                <a:solidFill>
                  <a:srgbClr val="2B4150"/>
                </a:solidFill>
                <a:latin typeface="PT Serif" pitchFamily="34" charset="0"/>
                <a:ea typeface="PT Serif" pitchFamily="34" charset="-122"/>
                <a:cs typeface="PT Serif" pitchFamily="34" charset="-120"/>
              </a:rPr>
              <a:t>Công</a:t>
            </a:r>
            <a:r>
              <a:rPr lang="en-US" sz="1400" kern="0" spc="-25" dirty="0">
                <a:solidFill>
                  <a:srgbClr val="2B4150"/>
                </a:solidFill>
                <a:latin typeface="PT Serif" pitchFamily="34" charset="0"/>
                <a:ea typeface="PT Serif" pitchFamily="34" charset="-122"/>
                <a:cs typeface="PT Serif" pitchFamily="34" charset="-120"/>
              </a:rPr>
              <a:t> nhân không sử dụng thiết bị bảo hộ phù hợp có thể bị điện giật, </a:t>
            </a:r>
            <a:r>
              <a:rPr lang="en-US" sz="1400" kern="0" spc="-25" dirty="0" err="1">
                <a:solidFill>
                  <a:srgbClr val="2B4150"/>
                </a:solidFill>
                <a:latin typeface="PT Serif" pitchFamily="34" charset="0"/>
                <a:ea typeface="PT Serif" pitchFamily="34" charset="-122"/>
                <a:cs typeface="PT Serif" pitchFamily="34" charset="-120"/>
              </a:rPr>
              <a:t>dẫn</a:t>
            </a:r>
            <a:r>
              <a:rPr lang="en-US" sz="1400" kern="0" spc="-25" dirty="0">
                <a:solidFill>
                  <a:srgbClr val="2B4150"/>
                </a:solidFill>
                <a:latin typeface="PT Serif" pitchFamily="34" charset="0"/>
                <a:ea typeface="PT Serif" pitchFamily="34" charset="-122"/>
                <a:cs typeface="PT Serif" pitchFamily="34" charset="-120"/>
              </a:rPr>
              <a:t> đến chấn thương hoặc thậm chí </a:t>
            </a:r>
            <a:r>
              <a:rPr lang="en-US" sz="1400" kern="0" spc="-25" dirty="0" err="1">
                <a:solidFill>
                  <a:srgbClr val="2B4150"/>
                </a:solidFill>
                <a:latin typeface="PT Serif" pitchFamily="34" charset="0"/>
                <a:ea typeface="PT Serif" pitchFamily="34" charset="-122"/>
                <a:cs typeface="PT Serif" pitchFamily="34" charset="-120"/>
              </a:rPr>
              <a:t>tử</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vong</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khi</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rò</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rỉ</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điện</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hoặc</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có</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sự</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cố</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về</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hệ</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thống</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điện</a:t>
            </a:r>
            <a:r>
              <a:rPr lang="en-US" sz="1400" kern="0" spc="-25" dirty="0">
                <a:solidFill>
                  <a:srgbClr val="2B4150"/>
                </a:solidFill>
                <a:latin typeface="PT Serif" pitchFamily="34" charset="0"/>
                <a:ea typeface="PT Serif" pitchFamily="34" charset="-122"/>
                <a:cs typeface="PT Serif" pitchFamily="34" charset="-120"/>
              </a:rPr>
              <a:t>. </a:t>
            </a:r>
            <a:endParaRPr lang="en-US" sz="1400" dirty="0"/>
          </a:p>
        </p:txBody>
      </p:sp>
      <p:pic>
        <p:nvPicPr>
          <p:cNvPr id="11" name="Image 4" descr="preencoded.png"/>
          <p:cNvPicPr>
            <a:picLocks noChangeAspect="1"/>
          </p:cNvPicPr>
          <p:nvPr/>
        </p:nvPicPr>
        <p:blipFill>
          <a:blip r:embed="rId6"/>
          <a:stretch>
            <a:fillRect/>
          </a:stretch>
        </p:blipFill>
        <p:spPr>
          <a:xfrm>
            <a:off x="5608152" y="3971567"/>
            <a:ext cx="805577" cy="1288971"/>
          </a:xfrm>
          <a:prstGeom prst="rect">
            <a:avLst/>
          </a:prstGeom>
        </p:spPr>
      </p:pic>
      <p:sp>
        <p:nvSpPr>
          <p:cNvPr id="12" name="Text 5"/>
          <p:cNvSpPr/>
          <p:nvPr/>
        </p:nvSpPr>
        <p:spPr>
          <a:xfrm>
            <a:off x="6655307" y="4229219"/>
            <a:ext cx="2220582" cy="251817"/>
          </a:xfrm>
          <a:prstGeom prst="rect">
            <a:avLst/>
          </a:prstGeom>
          <a:noFill/>
          <a:ln/>
        </p:spPr>
        <p:txBody>
          <a:bodyPr wrap="none" lIns="0" tIns="0" rIns="0" bIns="0" rtlCol="0" anchor="t"/>
          <a:lstStyle/>
          <a:p>
            <a:pPr marL="0" indent="0" algn="l">
              <a:lnSpc>
                <a:spcPts val="1950"/>
              </a:lnSpc>
              <a:buNone/>
            </a:pPr>
            <a:r>
              <a:rPr lang="en-US" sz="2000" b="1" kern="0" spc="-48" dirty="0" err="1">
                <a:solidFill>
                  <a:srgbClr val="2B4150"/>
                </a:solidFill>
                <a:latin typeface="Montserrat Medium" panose="020F0502020204030204" pitchFamily="2" charset="0"/>
                <a:ea typeface="MuseoModerno Bold" pitchFamily="34" charset="-122"/>
                <a:cs typeface="MuseoModerno Bold" pitchFamily="34" charset="-120"/>
              </a:rPr>
              <a:t>Không</a:t>
            </a:r>
            <a:r>
              <a:rPr lang="en-US" sz="2000" b="1" kern="0" spc="-48" dirty="0">
                <a:solidFill>
                  <a:srgbClr val="2B4150"/>
                </a:solidFill>
                <a:latin typeface="Montserrat Medium" panose="020F0502020204030204" pitchFamily="2" charset="0"/>
                <a:ea typeface="MuseoModerno Bold" pitchFamily="34" charset="-122"/>
                <a:cs typeface="MuseoModerno Bold" pitchFamily="34" charset="-120"/>
              </a:rPr>
              <a:t> gian làm việc</a:t>
            </a:r>
            <a:endParaRPr lang="en-US" sz="2000" dirty="0"/>
          </a:p>
        </p:txBody>
      </p:sp>
      <p:sp>
        <p:nvSpPr>
          <p:cNvPr id="13" name="Text 6"/>
          <p:cNvSpPr/>
          <p:nvPr/>
        </p:nvSpPr>
        <p:spPr>
          <a:xfrm>
            <a:off x="6655307" y="4577596"/>
            <a:ext cx="7683691" cy="515303"/>
          </a:xfrm>
          <a:prstGeom prst="rect">
            <a:avLst/>
          </a:prstGeom>
          <a:noFill/>
          <a:ln/>
        </p:spPr>
        <p:txBody>
          <a:bodyPr wrap="square" lIns="0" tIns="0" rIns="0" bIns="0" rtlCol="0" anchor="t"/>
          <a:lstStyle/>
          <a:p>
            <a:pPr marL="0" indent="0" algn="l">
              <a:lnSpc>
                <a:spcPts val="2000"/>
              </a:lnSpc>
              <a:buNone/>
            </a:pPr>
            <a:r>
              <a:rPr lang="en-US" sz="1400" kern="0" spc="-25" dirty="0" err="1">
                <a:solidFill>
                  <a:srgbClr val="2B4150"/>
                </a:solidFill>
                <a:latin typeface="PT Serif" pitchFamily="34" charset="0"/>
                <a:ea typeface="PT Serif" pitchFamily="34" charset="-122"/>
                <a:cs typeface="PT Serif" pitchFamily="34" charset="-120"/>
              </a:rPr>
              <a:t>Không</a:t>
            </a:r>
            <a:r>
              <a:rPr lang="en-US" sz="1400" kern="0" spc="-25" dirty="0">
                <a:solidFill>
                  <a:srgbClr val="2B4150"/>
                </a:solidFill>
                <a:latin typeface="PT Serif" pitchFamily="34" charset="0"/>
                <a:ea typeface="PT Serif" pitchFamily="34" charset="-122"/>
                <a:cs typeface="PT Serif" pitchFamily="34" charset="-120"/>
              </a:rPr>
              <a:t> gian làm việc chật hẹp dẫn đến ngã, va chạm với máy hoặc các vật </a:t>
            </a:r>
            <a:r>
              <a:rPr lang="en-US" sz="1400" kern="0" spc="-25" dirty="0" err="1">
                <a:solidFill>
                  <a:srgbClr val="2B4150"/>
                </a:solidFill>
                <a:latin typeface="PT Serif" pitchFamily="34" charset="0"/>
                <a:ea typeface="PT Serif" pitchFamily="34" charset="-122"/>
                <a:cs typeface="PT Serif" pitchFamily="34" charset="-120"/>
              </a:rPr>
              <a:t>dụng</a:t>
            </a:r>
            <a:r>
              <a:rPr lang="en-US" sz="1400" kern="0" spc="-25" dirty="0">
                <a:solidFill>
                  <a:srgbClr val="2B4150"/>
                </a:solidFill>
                <a:latin typeface="PT Serif" pitchFamily="34" charset="0"/>
                <a:ea typeface="PT Serif" pitchFamily="34" charset="-122"/>
                <a:cs typeface="PT Serif" pitchFamily="34" charset="-120"/>
              </a:rPr>
              <a:t> </a:t>
            </a:r>
            <a:r>
              <a:rPr lang="en-US" sz="1400" kern="0" spc="-25" dirty="0" err="1">
                <a:solidFill>
                  <a:srgbClr val="2B4150"/>
                </a:solidFill>
                <a:latin typeface="PT Serif" pitchFamily="34" charset="0"/>
                <a:ea typeface="PT Serif" pitchFamily="34" charset="-122"/>
                <a:cs typeface="PT Serif" pitchFamily="34" charset="-120"/>
              </a:rPr>
              <a:t>khác</a:t>
            </a:r>
            <a:r>
              <a:rPr lang="en-US" sz="1400" kern="0" spc="-25" dirty="0">
                <a:solidFill>
                  <a:srgbClr val="2B4150"/>
                </a:solidFill>
                <a:latin typeface="PT Serif" pitchFamily="34" charset="0"/>
                <a:ea typeface="PT Serif" pitchFamily="34" charset="-122"/>
                <a:cs typeface="PT Serif" pitchFamily="34" charset="-120"/>
              </a:rPr>
              <a:t>.</a:t>
            </a:r>
            <a:endParaRPr lang="en-US" sz="1400" dirty="0"/>
          </a:p>
        </p:txBody>
      </p:sp>
      <p:pic>
        <p:nvPicPr>
          <p:cNvPr id="14" name="Image 5" descr="preencoded.png"/>
          <p:cNvPicPr>
            <a:picLocks noChangeAspect="1"/>
          </p:cNvPicPr>
          <p:nvPr/>
        </p:nvPicPr>
        <p:blipFill>
          <a:blip r:embed="rId7"/>
          <a:stretch>
            <a:fillRect/>
          </a:stretch>
        </p:blipFill>
        <p:spPr>
          <a:xfrm>
            <a:off x="5608152" y="5260538"/>
            <a:ext cx="805577" cy="1288971"/>
          </a:xfrm>
          <a:prstGeom prst="rect">
            <a:avLst/>
          </a:prstGeom>
        </p:spPr>
      </p:pic>
      <p:sp>
        <p:nvSpPr>
          <p:cNvPr id="15" name="Text 7"/>
          <p:cNvSpPr/>
          <p:nvPr/>
        </p:nvSpPr>
        <p:spPr>
          <a:xfrm>
            <a:off x="6655307" y="5421629"/>
            <a:ext cx="2220582" cy="251817"/>
          </a:xfrm>
          <a:prstGeom prst="rect">
            <a:avLst/>
          </a:prstGeom>
          <a:noFill/>
          <a:ln/>
        </p:spPr>
        <p:txBody>
          <a:bodyPr wrap="none" lIns="0" tIns="0" rIns="0" bIns="0" rtlCol="0" anchor="t"/>
          <a:lstStyle/>
          <a:p>
            <a:pPr marL="0" indent="0" algn="l">
              <a:lnSpc>
                <a:spcPts val="1950"/>
              </a:lnSpc>
              <a:buNone/>
            </a:pPr>
            <a:r>
              <a:rPr lang="en-US" sz="2000" b="1" kern="0" spc="-48" dirty="0">
                <a:solidFill>
                  <a:srgbClr val="2B4150"/>
                </a:solidFill>
                <a:latin typeface="Montserrat Medium" panose="020F0502020204030204" pitchFamily="2" charset="0"/>
                <a:ea typeface="MuseoModerno Bold" pitchFamily="34" charset="-122"/>
                <a:cs typeface="MuseoModerno Bold" pitchFamily="34" charset="-120"/>
              </a:rPr>
              <a:t>Bỏng</a:t>
            </a:r>
            <a:endParaRPr lang="en-US" sz="2000" dirty="0"/>
          </a:p>
        </p:txBody>
      </p:sp>
      <p:sp>
        <p:nvSpPr>
          <p:cNvPr id="16" name="Text 8"/>
          <p:cNvSpPr/>
          <p:nvPr/>
        </p:nvSpPr>
        <p:spPr>
          <a:xfrm>
            <a:off x="6655307" y="5770006"/>
            <a:ext cx="7683691" cy="515303"/>
          </a:xfrm>
          <a:prstGeom prst="rect">
            <a:avLst/>
          </a:prstGeom>
          <a:noFill/>
          <a:ln/>
        </p:spPr>
        <p:txBody>
          <a:bodyPr wrap="square" lIns="0" tIns="0" rIns="0" bIns="0" rtlCol="0" anchor="t"/>
          <a:lstStyle/>
          <a:p>
            <a:pPr marL="0" indent="0" algn="l">
              <a:lnSpc>
                <a:spcPts val="2000"/>
              </a:lnSpc>
              <a:buNone/>
            </a:pPr>
            <a:r>
              <a:rPr lang="en-US" sz="1400" kern="0" spc="-25" dirty="0">
                <a:solidFill>
                  <a:srgbClr val="2B4150"/>
                </a:solidFill>
                <a:latin typeface="PT Serif" pitchFamily="34" charset="0"/>
                <a:ea typeface="PT Serif" pitchFamily="34" charset="-122"/>
                <a:cs typeface="PT Serif" pitchFamily="34" charset="-120"/>
              </a:rPr>
              <a:t>Trong quá trình vận hành, một số bộ phận của máy có thể trở nên nóng. Công nhân có thể bị bỏng khi chạm vào các bề mặt này.</a:t>
            </a:r>
            <a:endParaRPr lang="en-US" sz="1400" dirty="0"/>
          </a:p>
        </p:txBody>
      </p:sp>
      <p:pic>
        <p:nvPicPr>
          <p:cNvPr id="17" name="Image 6" descr="preencoded.png"/>
          <p:cNvPicPr>
            <a:picLocks noChangeAspect="1"/>
          </p:cNvPicPr>
          <p:nvPr/>
        </p:nvPicPr>
        <p:blipFill>
          <a:blip r:embed="rId8"/>
          <a:stretch>
            <a:fillRect/>
          </a:stretch>
        </p:blipFill>
        <p:spPr>
          <a:xfrm>
            <a:off x="5608152" y="6549508"/>
            <a:ext cx="805577" cy="1288971"/>
          </a:xfrm>
          <a:prstGeom prst="rect">
            <a:avLst/>
          </a:prstGeom>
        </p:spPr>
      </p:pic>
      <p:sp>
        <p:nvSpPr>
          <p:cNvPr id="18" name="Text 9"/>
          <p:cNvSpPr/>
          <p:nvPr/>
        </p:nvSpPr>
        <p:spPr>
          <a:xfrm>
            <a:off x="6655307" y="6836508"/>
            <a:ext cx="3167572" cy="251817"/>
          </a:xfrm>
          <a:prstGeom prst="rect">
            <a:avLst/>
          </a:prstGeom>
          <a:noFill/>
          <a:ln/>
        </p:spPr>
        <p:txBody>
          <a:bodyPr wrap="none" lIns="0" tIns="0" rIns="0" bIns="0" rtlCol="0" anchor="t"/>
          <a:lstStyle/>
          <a:p>
            <a:pPr marL="0" indent="0" algn="l">
              <a:lnSpc>
                <a:spcPts val="1950"/>
              </a:lnSpc>
              <a:buNone/>
            </a:pPr>
            <a:r>
              <a:rPr lang="en-US" sz="2000" b="1" kern="0" spc="-48" dirty="0">
                <a:solidFill>
                  <a:srgbClr val="2B4150"/>
                </a:solidFill>
                <a:latin typeface="Montserrat Medium" panose="020F0502020204030204" pitchFamily="2" charset="0"/>
                <a:ea typeface="MuseoModerno Bold" pitchFamily="34" charset="-122"/>
                <a:cs typeface="MuseoModerno Bold" pitchFamily="34" charset="-120"/>
              </a:rPr>
              <a:t>Sử dụng máy không đúng cách</a:t>
            </a:r>
            <a:endParaRPr lang="en-US" sz="2000" dirty="0"/>
          </a:p>
        </p:txBody>
      </p:sp>
      <p:sp>
        <p:nvSpPr>
          <p:cNvPr id="19" name="Text 10"/>
          <p:cNvSpPr/>
          <p:nvPr/>
        </p:nvSpPr>
        <p:spPr>
          <a:xfrm>
            <a:off x="6655307" y="7184885"/>
            <a:ext cx="7683691" cy="257651"/>
          </a:xfrm>
          <a:prstGeom prst="rect">
            <a:avLst/>
          </a:prstGeom>
          <a:noFill/>
          <a:ln/>
        </p:spPr>
        <p:txBody>
          <a:bodyPr wrap="none" lIns="0" tIns="0" rIns="0" bIns="0" rtlCol="0" anchor="t"/>
          <a:lstStyle/>
          <a:p>
            <a:pPr marL="0" indent="0" algn="l">
              <a:lnSpc>
                <a:spcPts val="2000"/>
              </a:lnSpc>
              <a:buNone/>
            </a:pPr>
            <a:r>
              <a:rPr lang="en-US" sz="1400" kern="0" spc="-25" dirty="0">
                <a:solidFill>
                  <a:srgbClr val="2B4150"/>
                </a:solidFill>
                <a:latin typeface="PT Serif" pitchFamily="34" charset="0"/>
                <a:ea typeface="PT Serif" pitchFamily="34" charset="-122"/>
                <a:cs typeface="PT Serif" pitchFamily="34" charset="-120"/>
              </a:rPr>
              <a:t>Công nhân không tuân thủ đúng quy trình vận hành máy, thiếu kiến thức hoặc kinh nghiệm.</a:t>
            </a:r>
            <a:endParaRPr lang="en-US" sz="1400" dirty="0"/>
          </a:p>
        </p:txBody>
      </p:sp>
      <p:pic>
        <p:nvPicPr>
          <p:cNvPr id="20" name="Picture 19">
            <a:extLst>
              <a:ext uri="{FF2B5EF4-FFF2-40B4-BE49-F238E27FC236}">
                <a16:creationId xmlns:a16="http://schemas.microsoft.com/office/drawing/2014/main" id="{76A6E563-6158-1034-316F-018FFCBE2FE3}"/>
              </a:ext>
            </a:extLst>
          </p:cNvPr>
          <p:cNvPicPr>
            <a:picLocks noChangeAspect="1"/>
          </p:cNvPicPr>
          <p:nvPr/>
        </p:nvPicPr>
        <p:blipFill>
          <a:blip r:embed="rId9"/>
          <a:stretch>
            <a:fillRect/>
          </a:stretch>
        </p:blipFill>
        <p:spPr>
          <a:xfrm>
            <a:off x="12027877" y="7425926"/>
            <a:ext cx="2470058" cy="76486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01147" y="320159"/>
            <a:ext cx="2576512" cy="322064"/>
          </a:xfrm>
          <a:prstGeom prst="rect">
            <a:avLst/>
          </a:prstGeom>
          <a:noFill/>
          <a:ln/>
        </p:spPr>
        <p:txBody>
          <a:bodyPr wrap="none" lIns="0" tIns="0" rIns="0" bIns="0" rtlCol="0" anchor="t"/>
          <a:lstStyle/>
          <a:p>
            <a:pPr marL="0" indent="0">
              <a:lnSpc>
                <a:spcPts val="2500"/>
              </a:lnSpc>
              <a:buNone/>
            </a:pPr>
            <a:r>
              <a:rPr lang="en-US" sz="3200" b="1" kern="0" spc="-61" dirty="0">
                <a:solidFill>
                  <a:srgbClr val="124E73"/>
                </a:solidFill>
                <a:latin typeface="Montserrat Medium" panose="020F0502020204030204" pitchFamily="2" charset="0"/>
                <a:ea typeface="MuseoModerno Bold" pitchFamily="34" charset="-122"/>
                <a:cs typeface="MuseoModerno Bold" pitchFamily="34" charset="-120"/>
              </a:rPr>
              <a:t>I. Giới thiệu</a:t>
            </a:r>
            <a:endParaRPr lang="en-US" sz="3200" dirty="0"/>
          </a:p>
        </p:txBody>
      </p:sp>
      <p:pic>
        <p:nvPicPr>
          <p:cNvPr id="3" name="Image 0" descr="preencoded.png"/>
          <p:cNvPicPr>
            <a:picLocks noChangeAspect="1"/>
          </p:cNvPicPr>
          <p:nvPr/>
        </p:nvPicPr>
        <p:blipFill>
          <a:blip r:embed="rId3"/>
          <a:stretch>
            <a:fillRect/>
          </a:stretch>
        </p:blipFill>
        <p:spPr>
          <a:xfrm>
            <a:off x="4557236" y="987623"/>
            <a:ext cx="5515808" cy="2985373"/>
          </a:xfrm>
          <a:prstGeom prst="rect">
            <a:avLst/>
          </a:prstGeom>
        </p:spPr>
      </p:pic>
      <p:pic>
        <p:nvPicPr>
          <p:cNvPr id="4" name="Image 1" descr="preencoded.png"/>
          <p:cNvPicPr>
            <a:picLocks noChangeAspect="1"/>
          </p:cNvPicPr>
          <p:nvPr/>
        </p:nvPicPr>
        <p:blipFill>
          <a:blip r:embed="rId4"/>
          <a:stretch>
            <a:fillRect/>
          </a:stretch>
        </p:blipFill>
        <p:spPr>
          <a:xfrm>
            <a:off x="601147" y="4166235"/>
            <a:ext cx="858798" cy="1933813"/>
          </a:xfrm>
          <a:prstGeom prst="rect">
            <a:avLst/>
          </a:prstGeom>
        </p:spPr>
      </p:pic>
      <p:sp>
        <p:nvSpPr>
          <p:cNvPr id="5" name="Text 1"/>
          <p:cNvSpPr/>
          <p:nvPr/>
        </p:nvSpPr>
        <p:spPr>
          <a:xfrm>
            <a:off x="1717596" y="4337923"/>
            <a:ext cx="5336500" cy="268248"/>
          </a:xfrm>
          <a:prstGeom prst="rect">
            <a:avLst/>
          </a:prstGeom>
          <a:noFill/>
          <a:ln/>
        </p:spPr>
        <p:txBody>
          <a:bodyPr wrap="none" lIns="0" tIns="0" rIns="0" bIns="0" rtlCol="0" anchor="t"/>
          <a:lstStyle/>
          <a:p>
            <a:pPr marL="0" indent="0">
              <a:lnSpc>
                <a:spcPts val="2100"/>
              </a:lnSpc>
              <a:buNone/>
            </a:pPr>
            <a:r>
              <a:rPr lang="en-US" sz="2400" b="1" kern="0" spc="-51" dirty="0">
                <a:solidFill>
                  <a:srgbClr val="2B4150"/>
                </a:solidFill>
                <a:latin typeface="Montserrat Medium" panose="020F0502020204030204" pitchFamily="2" charset="0"/>
                <a:ea typeface="MuseoModerno Bold" pitchFamily="34" charset="-122"/>
                <a:cs typeface="MuseoModerno Bold" pitchFamily="34" charset="-120"/>
              </a:rPr>
              <a:t>A. Tổng quan về tầm quan trọng của an toàn lao động</a:t>
            </a:r>
            <a:endParaRPr lang="en-US" sz="2400" dirty="0"/>
          </a:p>
        </p:txBody>
      </p:sp>
      <p:sp>
        <p:nvSpPr>
          <p:cNvPr id="6" name="Text 2"/>
          <p:cNvSpPr/>
          <p:nvPr/>
        </p:nvSpPr>
        <p:spPr>
          <a:xfrm>
            <a:off x="1717596" y="4709160"/>
            <a:ext cx="12311658" cy="549593"/>
          </a:xfrm>
          <a:prstGeom prst="rect">
            <a:avLst/>
          </a:prstGeom>
          <a:noFill/>
          <a:ln/>
        </p:spPr>
        <p:txBody>
          <a:bodyPr wrap="square" lIns="0" tIns="0" rIns="0" bIns="0" rtlCol="0" anchor="t"/>
          <a:lstStyle/>
          <a:p>
            <a:pPr marL="342900" indent="-342900" algn="l">
              <a:lnSpc>
                <a:spcPts val="2150"/>
              </a:lnSpc>
              <a:buSzPct val="100000"/>
              <a:buChar char="•"/>
            </a:pPr>
            <a:r>
              <a:rPr lang="en-US" sz="1400" kern="0" spc="-27" dirty="0">
                <a:solidFill>
                  <a:srgbClr val="2B4150"/>
                </a:solidFill>
                <a:latin typeface="PT Serif" pitchFamily="34" charset="0"/>
                <a:ea typeface="PT Serif" pitchFamily="34" charset="-122"/>
                <a:cs typeface="PT Serif" pitchFamily="34" charset="-120"/>
              </a:rPr>
              <a:t>Ngành may mặc thường xuyên đối mặt với các rủi </a:t>
            </a:r>
            <a:r>
              <a:rPr lang="en-US" sz="1400" kern="0" spc="-27" dirty="0" err="1">
                <a:solidFill>
                  <a:srgbClr val="2B4150"/>
                </a:solidFill>
                <a:latin typeface="PT Serif" pitchFamily="34" charset="0"/>
                <a:ea typeface="PT Serif" pitchFamily="34" charset="-122"/>
                <a:cs typeface="PT Serif" pitchFamily="34" charset="-120"/>
              </a:rPr>
              <a:t>ro</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gây</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ra</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những</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ảnh</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hưởng</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đến</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sức</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khỏe</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và</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tình</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mạng</a:t>
            </a:r>
            <a:r>
              <a:rPr lang="en-US" sz="1400" kern="0" spc="-27" dirty="0">
                <a:solidFill>
                  <a:srgbClr val="2B4150"/>
                </a:solidFill>
                <a:latin typeface="PT Serif" pitchFamily="34" charset="0"/>
                <a:ea typeface="PT Serif" pitchFamily="34" charset="-122"/>
                <a:cs typeface="PT Serif" pitchFamily="34" charset="-120"/>
              </a:rPr>
              <a:t>, </a:t>
            </a:r>
            <a:r>
              <a:rPr lang="en-US" sz="1400" kern="0" spc="-27" dirty="0" err="1">
                <a:solidFill>
                  <a:srgbClr val="2B4150"/>
                </a:solidFill>
                <a:latin typeface="PT Serif" pitchFamily="34" charset="0"/>
                <a:ea typeface="PT Serif" pitchFamily="34" charset="-122"/>
                <a:cs typeface="PT Serif" pitchFamily="34" charset="-120"/>
              </a:rPr>
              <a:t>vậy</a:t>
            </a:r>
            <a:r>
              <a:rPr lang="en-US" sz="1400" kern="0" spc="-27" dirty="0">
                <a:solidFill>
                  <a:srgbClr val="2B4150"/>
                </a:solidFill>
                <a:latin typeface="PT Serif" pitchFamily="34" charset="0"/>
                <a:ea typeface="PT Serif" pitchFamily="34" charset="-122"/>
                <a:cs typeface="PT Serif" pitchFamily="34" charset="-120"/>
              </a:rPr>
              <a:t> nên vấn đề về an toàn lao động rất cần được quan tâm.</a:t>
            </a:r>
            <a:endParaRPr lang="en-US" sz="1400" dirty="0"/>
          </a:p>
        </p:txBody>
      </p:sp>
      <p:sp>
        <p:nvSpPr>
          <p:cNvPr id="7" name="Text 3"/>
          <p:cNvSpPr/>
          <p:nvPr/>
        </p:nvSpPr>
        <p:spPr>
          <a:xfrm>
            <a:off x="1717596" y="5318760"/>
            <a:ext cx="12311658" cy="274796"/>
          </a:xfrm>
          <a:prstGeom prst="rect">
            <a:avLst/>
          </a:prstGeom>
          <a:noFill/>
          <a:ln/>
        </p:spPr>
        <p:txBody>
          <a:bodyPr wrap="none" lIns="0" tIns="0" rIns="0" bIns="0" rtlCol="0" anchor="t"/>
          <a:lstStyle/>
          <a:p>
            <a:pPr marL="342900" indent="-342900" algn="l">
              <a:lnSpc>
                <a:spcPts val="2150"/>
              </a:lnSpc>
              <a:buSzPct val="100000"/>
              <a:buChar char="•"/>
            </a:pPr>
            <a:r>
              <a:rPr lang="en-US" sz="1400" kern="0" spc="-27" dirty="0">
                <a:solidFill>
                  <a:srgbClr val="2B4150"/>
                </a:solidFill>
                <a:latin typeface="PT Serif" pitchFamily="34" charset="0"/>
                <a:ea typeface="PT Serif" pitchFamily="34" charset="-122"/>
                <a:cs typeface="PT Serif" pitchFamily="34" charset="-120"/>
              </a:rPr>
              <a:t>Thực hiện biện pháp an toàn giúp doanh nghiệp giảm chi phí tai nạn, bảo vệ sức khỏe lao động và duy trì máy móc hiệu quả. </a:t>
            </a:r>
            <a:endParaRPr lang="en-US" sz="1400" dirty="0"/>
          </a:p>
        </p:txBody>
      </p:sp>
      <p:sp>
        <p:nvSpPr>
          <p:cNvPr id="8" name="Text 4"/>
          <p:cNvSpPr/>
          <p:nvPr/>
        </p:nvSpPr>
        <p:spPr>
          <a:xfrm>
            <a:off x="1717596" y="5653564"/>
            <a:ext cx="12311658" cy="274796"/>
          </a:xfrm>
          <a:prstGeom prst="rect">
            <a:avLst/>
          </a:prstGeom>
          <a:noFill/>
          <a:ln/>
        </p:spPr>
        <p:txBody>
          <a:bodyPr wrap="none" lIns="0" tIns="0" rIns="0" bIns="0" rtlCol="0" anchor="t"/>
          <a:lstStyle/>
          <a:p>
            <a:pPr marL="342900" indent="-342900" algn="l">
              <a:lnSpc>
                <a:spcPts val="2150"/>
              </a:lnSpc>
              <a:buSzPct val="100000"/>
              <a:buChar char="•"/>
            </a:pPr>
            <a:r>
              <a:rPr lang="en-US" sz="1400" kern="0" spc="-27" dirty="0">
                <a:solidFill>
                  <a:srgbClr val="2B4150"/>
                </a:solidFill>
                <a:latin typeface="PT Serif" pitchFamily="34" charset="0"/>
                <a:ea typeface="PT Serif" pitchFamily="34" charset="-122"/>
                <a:cs typeface="PT Serif" pitchFamily="34" charset="-120"/>
              </a:rPr>
              <a:t>Đào tạo nhân viên và tuân thủ tiêu chuẩn an toàn còn giúp doanh nghiệp tuân thủ pháp luật và nâng cao uy tín.</a:t>
            </a:r>
            <a:endParaRPr lang="en-US" sz="1400" dirty="0"/>
          </a:p>
        </p:txBody>
      </p:sp>
      <p:pic>
        <p:nvPicPr>
          <p:cNvPr id="9" name="Image 2" descr="preencoded.png"/>
          <p:cNvPicPr>
            <a:picLocks noChangeAspect="1"/>
          </p:cNvPicPr>
          <p:nvPr/>
        </p:nvPicPr>
        <p:blipFill>
          <a:blip r:embed="rId5"/>
          <a:stretch>
            <a:fillRect/>
          </a:stretch>
        </p:blipFill>
        <p:spPr>
          <a:xfrm>
            <a:off x="601147" y="6100048"/>
            <a:ext cx="858798" cy="1659017"/>
          </a:xfrm>
          <a:prstGeom prst="rect">
            <a:avLst/>
          </a:prstGeom>
        </p:spPr>
      </p:pic>
      <p:sp>
        <p:nvSpPr>
          <p:cNvPr id="10" name="Text 5"/>
          <p:cNvSpPr/>
          <p:nvPr/>
        </p:nvSpPr>
        <p:spPr>
          <a:xfrm>
            <a:off x="1717596" y="6271736"/>
            <a:ext cx="2757726" cy="268248"/>
          </a:xfrm>
          <a:prstGeom prst="rect">
            <a:avLst/>
          </a:prstGeom>
          <a:noFill/>
          <a:ln/>
        </p:spPr>
        <p:txBody>
          <a:bodyPr wrap="none" lIns="0" tIns="0" rIns="0" bIns="0" rtlCol="0" anchor="t"/>
          <a:lstStyle/>
          <a:p>
            <a:pPr marL="0" indent="0">
              <a:lnSpc>
                <a:spcPts val="2100"/>
              </a:lnSpc>
              <a:buNone/>
            </a:pPr>
            <a:r>
              <a:rPr lang="en-US" sz="2400" b="1" kern="0" spc="-51" dirty="0">
                <a:solidFill>
                  <a:srgbClr val="2B4150"/>
                </a:solidFill>
                <a:latin typeface="Montserrat Medium" panose="020F0502020204030204" pitchFamily="2" charset="0"/>
                <a:ea typeface="MuseoModerno Bold" pitchFamily="34" charset="-122"/>
                <a:cs typeface="MuseoModerno Bold" pitchFamily="34" charset="-120"/>
              </a:rPr>
              <a:t>B. Các giao thức và quy định</a:t>
            </a:r>
            <a:endParaRPr lang="en-US" sz="2400" dirty="0"/>
          </a:p>
        </p:txBody>
      </p:sp>
      <p:sp>
        <p:nvSpPr>
          <p:cNvPr id="11" name="Text 6"/>
          <p:cNvSpPr/>
          <p:nvPr/>
        </p:nvSpPr>
        <p:spPr>
          <a:xfrm>
            <a:off x="1717596" y="6642973"/>
            <a:ext cx="12311658" cy="274796"/>
          </a:xfrm>
          <a:prstGeom prst="rect">
            <a:avLst/>
          </a:prstGeom>
          <a:noFill/>
          <a:ln/>
        </p:spPr>
        <p:txBody>
          <a:bodyPr wrap="none" lIns="0" tIns="0" rIns="0" bIns="0" rtlCol="0" anchor="t"/>
          <a:lstStyle/>
          <a:p>
            <a:pPr marL="342900" indent="-342900" algn="l">
              <a:lnSpc>
                <a:spcPts val="2150"/>
              </a:lnSpc>
              <a:buSzPct val="100000"/>
              <a:buChar char="•"/>
            </a:pPr>
            <a:r>
              <a:rPr lang="en-US" sz="1400" kern="0" spc="-27" dirty="0">
                <a:solidFill>
                  <a:srgbClr val="2B4150"/>
                </a:solidFill>
                <a:latin typeface="PT Serif" pitchFamily="34" charset="0"/>
                <a:ea typeface="PT Serif" pitchFamily="34" charset="-122"/>
                <a:cs typeface="PT Serif" pitchFamily="34" charset="-120"/>
              </a:rPr>
              <a:t>Đào tạo cho công nhân về an toàn lao động</a:t>
            </a:r>
            <a:endParaRPr lang="en-US" sz="1400" dirty="0"/>
          </a:p>
        </p:txBody>
      </p:sp>
      <p:sp>
        <p:nvSpPr>
          <p:cNvPr id="12" name="Text 7"/>
          <p:cNvSpPr/>
          <p:nvPr/>
        </p:nvSpPr>
        <p:spPr>
          <a:xfrm>
            <a:off x="1717596" y="6977777"/>
            <a:ext cx="12311658" cy="274796"/>
          </a:xfrm>
          <a:prstGeom prst="rect">
            <a:avLst/>
          </a:prstGeom>
          <a:noFill/>
          <a:ln/>
        </p:spPr>
        <p:txBody>
          <a:bodyPr wrap="none" lIns="0" tIns="0" rIns="0" bIns="0" rtlCol="0" anchor="t"/>
          <a:lstStyle/>
          <a:p>
            <a:pPr marL="342900" indent="-342900" algn="l">
              <a:lnSpc>
                <a:spcPts val="2150"/>
              </a:lnSpc>
              <a:buSzPct val="100000"/>
              <a:buChar char="•"/>
            </a:pPr>
            <a:r>
              <a:rPr lang="en-US" sz="1400" kern="0" spc="-27" dirty="0">
                <a:solidFill>
                  <a:srgbClr val="2B4150"/>
                </a:solidFill>
                <a:latin typeface="PT Serif" pitchFamily="34" charset="0"/>
                <a:ea typeface="PT Serif" pitchFamily="34" charset="-122"/>
                <a:cs typeface="PT Serif" pitchFamily="34" charset="-120"/>
              </a:rPr>
              <a:t>Trang bị thiết bị bảo hộ</a:t>
            </a:r>
            <a:endParaRPr lang="en-US" sz="1400" dirty="0"/>
          </a:p>
        </p:txBody>
      </p:sp>
      <p:sp>
        <p:nvSpPr>
          <p:cNvPr id="13" name="Text 8"/>
          <p:cNvSpPr/>
          <p:nvPr/>
        </p:nvSpPr>
        <p:spPr>
          <a:xfrm>
            <a:off x="1717596" y="7312581"/>
            <a:ext cx="12311658" cy="274796"/>
          </a:xfrm>
          <a:prstGeom prst="rect">
            <a:avLst/>
          </a:prstGeom>
          <a:noFill/>
          <a:ln/>
        </p:spPr>
        <p:txBody>
          <a:bodyPr wrap="none" lIns="0" tIns="0" rIns="0" bIns="0" rtlCol="0" anchor="t"/>
          <a:lstStyle/>
          <a:p>
            <a:pPr marL="342900" indent="-342900" algn="l">
              <a:lnSpc>
                <a:spcPts val="2150"/>
              </a:lnSpc>
              <a:buSzPct val="100000"/>
              <a:buChar char="•"/>
            </a:pPr>
            <a:r>
              <a:rPr lang="en-US" sz="1400" kern="0" spc="-27" dirty="0">
                <a:solidFill>
                  <a:srgbClr val="2B4150"/>
                </a:solidFill>
                <a:latin typeface="PT Serif" pitchFamily="34" charset="0"/>
                <a:ea typeface="PT Serif" pitchFamily="34" charset="-122"/>
                <a:cs typeface="PT Serif" pitchFamily="34" charset="-120"/>
              </a:rPr>
              <a:t>Vệ sinh, kiểm tra, bảo trì định kỳ máy móc, thiết bị</a:t>
            </a:r>
            <a:endParaRPr lang="en-US" sz="1400" dirty="0"/>
          </a:p>
        </p:txBody>
      </p:sp>
      <p:pic>
        <p:nvPicPr>
          <p:cNvPr id="14" name="Picture 13">
            <a:extLst>
              <a:ext uri="{FF2B5EF4-FFF2-40B4-BE49-F238E27FC236}">
                <a16:creationId xmlns:a16="http://schemas.microsoft.com/office/drawing/2014/main" id="{A4BFD482-B0B8-34A6-8A3C-99E338D4234D}"/>
              </a:ext>
            </a:extLst>
          </p:cNvPr>
          <p:cNvPicPr>
            <a:picLocks noChangeAspect="1"/>
          </p:cNvPicPr>
          <p:nvPr/>
        </p:nvPicPr>
        <p:blipFill>
          <a:blip r:embed="rId6"/>
          <a:stretch>
            <a:fillRect/>
          </a:stretch>
        </p:blipFill>
        <p:spPr>
          <a:xfrm>
            <a:off x="12027877" y="7425926"/>
            <a:ext cx="2470058" cy="76486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223986" y="564118"/>
            <a:ext cx="4182308" cy="384691"/>
          </a:xfrm>
          <a:prstGeom prst="rect">
            <a:avLst/>
          </a:prstGeom>
          <a:noFill/>
          <a:ln/>
        </p:spPr>
        <p:txBody>
          <a:bodyPr wrap="none" lIns="0" tIns="0" rIns="0" bIns="0" rtlCol="0" anchor="t"/>
          <a:lstStyle/>
          <a:p>
            <a:pPr marL="0" indent="0" algn="ctr">
              <a:lnSpc>
                <a:spcPts val="3000"/>
              </a:lnSpc>
              <a:buNone/>
            </a:pPr>
            <a:r>
              <a:rPr lang="en-US" sz="3200" b="1" kern="0" spc="-73" dirty="0">
                <a:solidFill>
                  <a:srgbClr val="124E73"/>
                </a:solidFill>
                <a:latin typeface="Montserrat Medium" panose="020F0502020204030204" pitchFamily="2" charset="0"/>
                <a:ea typeface="MuseoModerno Bold" pitchFamily="34" charset="-122"/>
                <a:cs typeface="MuseoModerno Bold" pitchFamily="34" charset="-120"/>
              </a:rPr>
              <a:t>II. Thành Phần Và Chức Năng</a:t>
            </a:r>
            <a:endParaRPr lang="en-US" sz="3200" dirty="0"/>
          </a:p>
        </p:txBody>
      </p:sp>
      <p:pic>
        <p:nvPicPr>
          <p:cNvPr id="3" name="Image 0" descr="preencoded.png"/>
          <p:cNvPicPr>
            <a:picLocks noChangeAspect="1"/>
          </p:cNvPicPr>
          <p:nvPr/>
        </p:nvPicPr>
        <p:blipFill>
          <a:blip r:embed="rId3"/>
          <a:stretch>
            <a:fillRect/>
          </a:stretch>
        </p:blipFill>
        <p:spPr>
          <a:xfrm>
            <a:off x="4887397" y="1348739"/>
            <a:ext cx="4855607" cy="2818090"/>
          </a:xfrm>
          <a:prstGeom prst="rect">
            <a:avLst/>
          </a:prstGeom>
        </p:spPr>
      </p:pic>
      <p:sp>
        <p:nvSpPr>
          <p:cNvPr id="4" name="Shape 1"/>
          <p:cNvSpPr/>
          <p:nvPr/>
        </p:nvSpPr>
        <p:spPr>
          <a:xfrm>
            <a:off x="809148" y="4618545"/>
            <a:ext cx="45719" cy="2836068"/>
          </a:xfrm>
          <a:prstGeom prst="roundRect">
            <a:avLst>
              <a:gd name="adj" fmla="val 376954"/>
            </a:avLst>
          </a:prstGeom>
          <a:solidFill>
            <a:srgbClr val="B9D0DE"/>
          </a:solidFill>
          <a:ln/>
        </p:spPr>
      </p:sp>
      <p:sp>
        <p:nvSpPr>
          <p:cNvPr id="5" name="Shape 2"/>
          <p:cNvSpPr/>
          <p:nvPr/>
        </p:nvSpPr>
        <p:spPr>
          <a:xfrm>
            <a:off x="977205" y="5017285"/>
            <a:ext cx="718066" cy="22860"/>
          </a:xfrm>
          <a:prstGeom prst="roundRect">
            <a:avLst>
              <a:gd name="adj" fmla="val 376954"/>
            </a:avLst>
          </a:prstGeom>
          <a:solidFill>
            <a:srgbClr val="2B678C"/>
          </a:solidFill>
          <a:ln/>
        </p:spPr>
      </p:sp>
      <p:sp>
        <p:nvSpPr>
          <p:cNvPr id="6" name="Shape 3"/>
          <p:cNvSpPr/>
          <p:nvPr/>
        </p:nvSpPr>
        <p:spPr>
          <a:xfrm>
            <a:off x="641092" y="4849288"/>
            <a:ext cx="358973" cy="358973"/>
          </a:xfrm>
          <a:prstGeom prst="roundRect">
            <a:avLst>
              <a:gd name="adj" fmla="val 24005"/>
            </a:avLst>
          </a:prstGeom>
          <a:solidFill>
            <a:srgbClr val="124E73"/>
          </a:solidFill>
          <a:ln w="7620">
            <a:solidFill>
              <a:srgbClr val="2B678C"/>
            </a:solidFill>
            <a:prstDash val="solid"/>
          </a:ln>
        </p:spPr>
      </p:sp>
      <p:sp>
        <p:nvSpPr>
          <p:cNvPr id="7" name="Text 4"/>
          <p:cNvSpPr/>
          <p:nvPr/>
        </p:nvSpPr>
        <p:spPr>
          <a:xfrm>
            <a:off x="1948934" y="4823689"/>
            <a:ext cx="3430072" cy="320516"/>
          </a:xfrm>
          <a:prstGeom prst="rect">
            <a:avLst/>
          </a:prstGeom>
          <a:noFill/>
          <a:ln/>
        </p:spPr>
        <p:txBody>
          <a:bodyPr wrap="none" lIns="0" tIns="0" rIns="0" bIns="0" rtlCol="0" anchor="t"/>
          <a:lstStyle/>
          <a:p>
            <a:pPr marL="0" indent="0">
              <a:lnSpc>
                <a:spcPts val="2500"/>
              </a:lnSpc>
              <a:buNone/>
            </a:pPr>
            <a:r>
              <a:rPr lang="en-US" sz="2800" b="1" kern="0" spc="-61" dirty="0">
                <a:solidFill>
                  <a:srgbClr val="2B4150"/>
                </a:solidFill>
                <a:latin typeface="Montserrat Medium" panose="020F0502020204030204" pitchFamily="2" charset="0"/>
                <a:ea typeface="MuseoModerno Bold" pitchFamily="34" charset="-122"/>
                <a:cs typeface="MuseoModerno Bold" pitchFamily="34" charset="-120"/>
              </a:rPr>
              <a:t>A. Các thành phần khác nhau</a:t>
            </a:r>
            <a:endParaRPr lang="en-US" sz="2800" dirty="0"/>
          </a:p>
        </p:txBody>
      </p:sp>
      <p:sp>
        <p:nvSpPr>
          <p:cNvPr id="8" name="Text 5"/>
          <p:cNvSpPr/>
          <p:nvPr/>
        </p:nvSpPr>
        <p:spPr>
          <a:xfrm>
            <a:off x="1948934" y="5267197"/>
            <a:ext cx="11963400" cy="328136"/>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Động cơ</a:t>
            </a:r>
            <a:r>
              <a:rPr lang="en-US" sz="1600" kern="0" spc="-32" dirty="0">
                <a:solidFill>
                  <a:srgbClr val="2B4150"/>
                </a:solidFill>
                <a:latin typeface="PT Serif" pitchFamily="34" charset="0"/>
                <a:ea typeface="PT Serif" pitchFamily="34" charset="-122"/>
                <a:cs typeface="PT Serif" pitchFamily="34" charset="-120"/>
              </a:rPr>
              <a:t>: Cung cấp năng lượng cho máy hoạt động liên tục, đảm bảo công suất mạnh mẽ và vận hành êm ái.</a:t>
            </a:r>
            <a:endParaRPr lang="en-US" sz="1600" dirty="0"/>
          </a:p>
        </p:txBody>
      </p:sp>
      <p:sp>
        <p:nvSpPr>
          <p:cNvPr id="9" name="Text 6"/>
          <p:cNvSpPr/>
          <p:nvPr/>
        </p:nvSpPr>
        <p:spPr>
          <a:xfrm>
            <a:off x="1948934" y="5667128"/>
            <a:ext cx="11963400" cy="328136"/>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Bàn may</a:t>
            </a:r>
            <a:r>
              <a:rPr lang="en-US" sz="1600" kern="0" spc="-32" dirty="0">
                <a:solidFill>
                  <a:srgbClr val="2B4150"/>
                </a:solidFill>
                <a:latin typeface="PT Serif" pitchFamily="34" charset="0"/>
                <a:ea typeface="PT Serif" pitchFamily="34" charset="-122"/>
                <a:cs typeface="PT Serif" pitchFamily="34" charset="-120"/>
              </a:rPr>
              <a:t>: Bề mặt phẳng, rộng, giúp dễ dàng di chuyển và điều chỉnh nệm trong quá trình may.</a:t>
            </a:r>
            <a:endParaRPr lang="en-US" sz="1600" dirty="0"/>
          </a:p>
        </p:txBody>
      </p:sp>
      <p:sp>
        <p:nvSpPr>
          <p:cNvPr id="10" name="Text 7"/>
          <p:cNvSpPr/>
          <p:nvPr/>
        </p:nvSpPr>
        <p:spPr>
          <a:xfrm>
            <a:off x="1948934" y="6067059"/>
            <a:ext cx="12136092" cy="656273"/>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Bộ phận truyền động</a:t>
            </a:r>
            <a:r>
              <a:rPr lang="en-US" sz="1600" kern="0" spc="-32" dirty="0">
                <a:solidFill>
                  <a:srgbClr val="2B4150"/>
                </a:solidFill>
                <a:latin typeface="PT Serif" pitchFamily="34" charset="0"/>
                <a:ea typeface="PT Serif" pitchFamily="34" charset="-122"/>
                <a:cs typeface="PT Serif" pitchFamily="34" charset="-120"/>
              </a:rPr>
              <a:t>: Bao gồm bánh răng và dây curoa, chuyển động từ động cơ đến cơ cấu may, </a:t>
            </a:r>
            <a:r>
              <a:rPr lang="en-US" sz="1600" kern="0" spc="-32" dirty="0" err="1">
                <a:solidFill>
                  <a:srgbClr val="2B4150"/>
                </a:solidFill>
                <a:latin typeface="PT Serif" pitchFamily="34" charset="0"/>
                <a:ea typeface="PT Serif" pitchFamily="34" charset="-122"/>
                <a:cs typeface="PT Serif" pitchFamily="34" charset="-120"/>
              </a:rPr>
              <a:t>giúp</a:t>
            </a:r>
            <a:r>
              <a:rPr lang="en-US" sz="1600" kern="0" spc="-32" dirty="0">
                <a:solidFill>
                  <a:srgbClr val="2B4150"/>
                </a:solidFill>
                <a:latin typeface="PT Serif" pitchFamily="34" charset="0"/>
                <a:ea typeface="PT Serif" pitchFamily="34" charset="-122"/>
                <a:cs typeface="PT Serif" pitchFamily="34" charset="-120"/>
              </a:rPr>
              <a:t> </a:t>
            </a:r>
            <a:r>
              <a:rPr lang="en-US" sz="1600" kern="0" spc="-32" dirty="0" err="1">
                <a:solidFill>
                  <a:srgbClr val="2B4150"/>
                </a:solidFill>
                <a:latin typeface="PT Serif" pitchFamily="34" charset="0"/>
                <a:ea typeface="PT Serif" pitchFamily="34" charset="-122"/>
                <a:cs typeface="PT Serif" pitchFamily="34" charset="-120"/>
              </a:rPr>
              <a:t>hoạt</a:t>
            </a:r>
            <a:r>
              <a:rPr lang="en-US" sz="1600" kern="0" spc="-32" dirty="0">
                <a:solidFill>
                  <a:srgbClr val="2B4150"/>
                </a:solidFill>
                <a:latin typeface="PT Serif" pitchFamily="34" charset="0"/>
                <a:ea typeface="PT Serif" pitchFamily="34" charset="-122"/>
                <a:cs typeface="PT Serif" pitchFamily="34" charset="-120"/>
              </a:rPr>
              <a:t> động ổn định và linh hoạt.</a:t>
            </a:r>
            <a:endParaRPr lang="en-US" sz="1600" dirty="0"/>
          </a:p>
        </p:txBody>
      </p:sp>
      <p:sp>
        <p:nvSpPr>
          <p:cNvPr id="11" name="Text 8"/>
          <p:cNvSpPr/>
          <p:nvPr/>
        </p:nvSpPr>
        <p:spPr>
          <a:xfrm>
            <a:off x="1948934" y="6466989"/>
            <a:ext cx="11963400" cy="328136"/>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Bộ phận hỗ trợ</a:t>
            </a:r>
            <a:r>
              <a:rPr lang="en-US" sz="1600" kern="0" spc="-32" dirty="0">
                <a:solidFill>
                  <a:srgbClr val="2B4150"/>
                </a:solidFill>
                <a:latin typeface="PT Serif" pitchFamily="34" charset="0"/>
                <a:ea typeface="PT Serif" pitchFamily="34" charset="-122"/>
                <a:cs typeface="PT Serif" pitchFamily="34" charset="-120"/>
              </a:rPr>
              <a:t>: Chân vịt, kim và chỉ giúp tạo ra đường may chính xác, đều đặn.</a:t>
            </a:r>
            <a:endParaRPr lang="en-US" sz="1600" dirty="0"/>
          </a:p>
        </p:txBody>
      </p:sp>
      <p:sp>
        <p:nvSpPr>
          <p:cNvPr id="12" name="Text 9"/>
          <p:cNvSpPr/>
          <p:nvPr/>
        </p:nvSpPr>
        <p:spPr>
          <a:xfrm>
            <a:off x="1948934" y="6866920"/>
            <a:ext cx="11963400" cy="656273"/>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Thiết bị điều chỉnh</a:t>
            </a:r>
            <a:r>
              <a:rPr lang="en-US" sz="1600" kern="0" spc="-32" dirty="0">
                <a:solidFill>
                  <a:srgbClr val="2B4150"/>
                </a:solidFill>
                <a:latin typeface="PT Serif" pitchFamily="34" charset="0"/>
                <a:ea typeface="PT Serif" pitchFamily="34" charset="-122"/>
                <a:cs typeface="PT Serif" pitchFamily="34" charset="-120"/>
              </a:rPr>
              <a:t>: Bộ căng chỉ và bộ điều khiển tốc độ cho phép tùy chỉnh máy sao cho phù hợp với từng loại sản phẩm và yêu cầu sản xuất.</a:t>
            </a:r>
            <a:endParaRPr lang="en-US" sz="1600" dirty="0"/>
          </a:p>
        </p:txBody>
      </p:sp>
      <p:pic>
        <p:nvPicPr>
          <p:cNvPr id="13" name="Picture 12">
            <a:extLst>
              <a:ext uri="{FF2B5EF4-FFF2-40B4-BE49-F238E27FC236}">
                <a16:creationId xmlns:a16="http://schemas.microsoft.com/office/drawing/2014/main" id="{91969B2D-73F2-3A02-7782-4E6A13CFBF8A}"/>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378297" y="739735"/>
            <a:ext cx="30480" cy="6750129"/>
          </a:xfrm>
          <a:prstGeom prst="roundRect">
            <a:avLst>
              <a:gd name="adj" fmla="val 312558"/>
            </a:avLst>
          </a:prstGeom>
          <a:solidFill>
            <a:srgbClr val="B9D0DE"/>
          </a:solidFill>
          <a:ln/>
        </p:spPr>
      </p:sp>
      <p:sp>
        <p:nvSpPr>
          <p:cNvPr id="4" name="Shape 1"/>
          <p:cNvSpPr/>
          <p:nvPr/>
        </p:nvSpPr>
        <p:spPr>
          <a:xfrm>
            <a:off x="6561475" y="1178004"/>
            <a:ext cx="793790" cy="30480"/>
          </a:xfrm>
          <a:prstGeom prst="roundRect">
            <a:avLst>
              <a:gd name="adj" fmla="val 312558"/>
            </a:avLst>
          </a:prstGeom>
          <a:solidFill>
            <a:srgbClr val="2B678C"/>
          </a:solidFill>
          <a:ln/>
        </p:spPr>
      </p:sp>
      <p:sp>
        <p:nvSpPr>
          <p:cNvPr id="5" name="Shape 2"/>
          <p:cNvSpPr/>
          <p:nvPr/>
        </p:nvSpPr>
        <p:spPr>
          <a:xfrm>
            <a:off x="6195120" y="994886"/>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7641074" y="966549"/>
            <a:ext cx="4554260"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20F0502020204030204" pitchFamily="2" charset="0"/>
                <a:ea typeface="MuseoModerno Bold" pitchFamily="34" charset="-122"/>
                <a:cs typeface="MuseoModerno Bold" pitchFamily="34" charset="-120"/>
              </a:rPr>
              <a:t>B. Cấu trúc và nguyên lý hoạt động</a:t>
            </a:r>
            <a:endParaRPr lang="en-US" sz="2800" dirty="0"/>
          </a:p>
        </p:txBody>
      </p:sp>
      <p:sp>
        <p:nvSpPr>
          <p:cNvPr id="7" name="Text 4"/>
          <p:cNvSpPr/>
          <p:nvPr/>
        </p:nvSpPr>
        <p:spPr>
          <a:xfrm>
            <a:off x="7641074" y="1456968"/>
            <a:ext cx="6195536" cy="725805"/>
          </a:xfrm>
          <a:prstGeom prst="rect">
            <a:avLst/>
          </a:prstGeom>
          <a:noFill/>
          <a:ln/>
        </p:spPr>
        <p:txBody>
          <a:bodyPr wrap="square" lIns="0" tIns="0" rIns="0" bIns="0" rtlCol="0" anchor="t"/>
          <a:lstStyle/>
          <a:p>
            <a:pPr marL="0" indent="0" algn="l">
              <a:lnSpc>
                <a:spcPts val="2850"/>
              </a:lnSpc>
              <a:buNone/>
            </a:pPr>
            <a:r>
              <a:rPr lang="en-US" sz="2000" b="1" kern="0" spc="-36" dirty="0">
                <a:solidFill>
                  <a:srgbClr val="2B4150"/>
                </a:solidFill>
                <a:latin typeface="PT Serif" pitchFamily="34" charset="0"/>
                <a:ea typeface="PT Serif" pitchFamily="34" charset="-122"/>
                <a:cs typeface="PT Serif" pitchFamily="34" charset="-120"/>
              </a:rPr>
              <a:t>Cấu trúc</a:t>
            </a:r>
            <a:r>
              <a:rPr lang="en-US" sz="2000" kern="0" spc="-36" dirty="0">
                <a:solidFill>
                  <a:srgbClr val="2B4150"/>
                </a:solidFill>
                <a:latin typeface="PT Serif" pitchFamily="34" charset="0"/>
                <a:ea typeface="PT Serif" pitchFamily="34" charset="-122"/>
                <a:cs typeface="PT Serif" pitchFamily="34" charset="-120"/>
              </a:rPr>
              <a:t>: </a:t>
            </a:r>
            <a:r>
              <a:rPr lang="en-US" sz="1750" kern="0" spc="-36" dirty="0">
                <a:solidFill>
                  <a:srgbClr val="2B4150"/>
                </a:solidFill>
                <a:latin typeface="PT Serif" pitchFamily="34" charset="0"/>
                <a:ea typeface="PT Serif" pitchFamily="34" charset="-122"/>
                <a:cs typeface="PT Serif" pitchFamily="34" charset="-120"/>
              </a:rPr>
              <a:t>Máy bao gồm các bộ phận chính như động cơ, khung máy, bàn may, và hệ thống truyền động.</a:t>
            </a:r>
            <a:endParaRPr lang="en-US" sz="1750" dirty="0"/>
          </a:p>
        </p:txBody>
      </p:sp>
      <p:sp>
        <p:nvSpPr>
          <p:cNvPr id="8" name="Text 5"/>
          <p:cNvSpPr/>
          <p:nvPr/>
        </p:nvSpPr>
        <p:spPr>
          <a:xfrm>
            <a:off x="7641074" y="2318861"/>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Động cơ</a:t>
            </a:r>
            <a:r>
              <a:rPr lang="en-US" sz="1750" kern="0" spc="-36" dirty="0">
                <a:solidFill>
                  <a:srgbClr val="2B4150"/>
                </a:solidFill>
                <a:latin typeface="PT Serif" pitchFamily="34" charset="0"/>
                <a:ea typeface="PT Serif" pitchFamily="34" charset="-122"/>
                <a:cs typeface="PT Serif" pitchFamily="34" charset="-120"/>
              </a:rPr>
              <a:t>: Cung cấp năng lượng cho hệ thống, giúp máy hoạt động liên tục.</a:t>
            </a:r>
            <a:endParaRPr lang="en-US" sz="1750" dirty="0"/>
          </a:p>
        </p:txBody>
      </p:sp>
      <p:sp>
        <p:nvSpPr>
          <p:cNvPr id="9" name="Text 6"/>
          <p:cNvSpPr/>
          <p:nvPr/>
        </p:nvSpPr>
        <p:spPr>
          <a:xfrm>
            <a:off x="7641074" y="3153032"/>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Khung máy</a:t>
            </a:r>
            <a:r>
              <a:rPr lang="en-US" sz="1750" kern="0" spc="-36" dirty="0">
                <a:solidFill>
                  <a:srgbClr val="2B4150"/>
                </a:solidFill>
                <a:latin typeface="PT Serif" pitchFamily="34" charset="0"/>
                <a:ea typeface="PT Serif" pitchFamily="34" charset="-122"/>
                <a:cs typeface="PT Serif" pitchFamily="34" charset="-120"/>
              </a:rPr>
              <a:t>: Giúp giữ ổn định các bộ phận, giảm rung lắc trong quá trình vận hành.</a:t>
            </a:r>
            <a:endParaRPr lang="en-US" sz="1750" dirty="0"/>
          </a:p>
        </p:txBody>
      </p:sp>
      <p:sp>
        <p:nvSpPr>
          <p:cNvPr id="10" name="Text 7"/>
          <p:cNvSpPr/>
          <p:nvPr/>
        </p:nvSpPr>
        <p:spPr>
          <a:xfrm>
            <a:off x="7641074" y="3929063"/>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Bàn may</a:t>
            </a:r>
            <a:r>
              <a:rPr lang="en-US" sz="1750" kern="0" spc="-36" dirty="0">
                <a:solidFill>
                  <a:srgbClr val="2B4150"/>
                </a:solidFill>
                <a:latin typeface="PT Serif" pitchFamily="34" charset="0"/>
                <a:ea typeface="PT Serif" pitchFamily="34" charset="-122"/>
                <a:cs typeface="PT Serif" pitchFamily="34" charset="-120"/>
              </a:rPr>
              <a:t>: Di chuyển dễ dàng, giúp công nhân điều chỉnh vị trí nệm thuận tiện.</a:t>
            </a:r>
            <a:endParaRPr lang="en-US" sz="1750" dirty="0"/>
          </a:p>
        </p:txBody>
      </p:sp>
      <p:sp>
        <p:nvSpPr>
          <p:cNvPr id="11" name="Text 8"/>
          <p:cNvSpPr/>
          <p:nvPr/>
        </p:nvSpPr>
        <p:spPr>
          <a:xfrm>
            <a:off x="7641074" y="4790956"/>
            <a:ext cx="6195536" cy="362903"/>
          </a:xfrm>
          <a:prstGeom prst="rect">
            <a:avLst/>
          </a:prstGeom>
          <a:noFill/>
          <a:ln/>
        </p:spPr>
        <p:txBody>
          <a:bodyPr wrap="none" lIns="0" tIns="0" rIns="0" bIns="0" rtlCol="0" anchor="t"/>
          <a:lstStyle/>
          <a:p>
            <a:pPr marL="0" indent="0" algn="l">
              <a:lnSpc>
                <a:spcPts val="2850"/>
              </a:lnSpc>
              <a:buNone/>
            </a:pPr>
            <a:r>
              <a:rPr lang="en-US" sz="2000" b="1" kern="0" spc="-36" dirty="0">
                <a:solidFill>
                  <a:srgbClr val="2B4150"/>
                </a:solidFill>
                <a:latin typeface="PT Serif" pitchFamily="34" charset="0"/>
                <a:ea typeface="PT Serif" pitchFamily="34" charset="-122"/>
                <a:cs typeface="PT Serif" pitchFamily="34" charset="-120"/>
              </a:rPr>
              <a:t>Nguyên lý hoạt động</a:t>
            </a:r>
            <a:r>
              <a:rPr lang="en-US" sz="2000" kern="0" spc="-36" dirty="0">
                <a:solidFill>
                  <a:srgbClr val="2B4150"/>
                </a:solidFill>
                <a:latin typeface="PT Serif" pitchFamily="34" charset="0"/>
                <a:ea typeface="PT Serif" pitchFamily="34" charset="-122"/>
                <a:cs typeface="PT Serif" pitchFamily="34" charset="-120"/>
              </a:rPr>
              <a:t>:</a:t>
            </a:r>
            <a:endParaRPr lang="en-US" sz="2000" dirty="0"/>
          </a:p>
        </p:txBody>
      </p:sp>
      <p:sp>
        <p:nvSpPr>
          <p:cNvPr id="12" name="Text 9"/>
          <p:cNvSpPr/>
          <p:nvPr/>
        </p:nvSpPr>
        <p:spPr>
          <a:xfrm>
            <a:off x="7641074" y="5289947"/>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Động cơ truyền động đến hệ thống bánh răng, làm cho kim máy di chuyển lên xuống để thực hiện mũi may.</a:t>
            </a:r>
            <a:endParaRPr lang="en-US" sz="1750" dirty="0"/>
          </a:p>
        </p:txBody>
      </p:sp>
      <p:sp>
        <p:nvSpPr>
          <p:cNvPr id="13" name="Text 10"/>
          <p:cNvSpPr/>
          <p:nvPr/>
        </p:nvSpPr>
        <p:spPr>
          <a:xfrm>
            <a:off x="7641074" y="6095048"/>
            <a:ext cx="6195536"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Chỉ được kéo qua kim và vào vải, tạo đường may chắc chắn.</a:t>
            </a:r>
            <a:endParaRPr lang="en-US" sz="1750" dirty="0"/>
          </a:p>
        </p:txBody>
      </p:sp>
      <p:sp>
        <p:nvSpPr>
          <p:cNvPr id="14" name="Text 11"/>
          <p:cNvSpPr/>
          <p:nvPr/>
        </p:nvSpPr>
        <p:spPr>
          <a:xfrm>
            <a:off x="7641074" y="6537246"/>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Điều chỉnh tốc độ</a:t>
            </a:r>
            <a:r>
              <a:rPr lang="en-US" sz="1750" kern="0" spc="-36" dirty="0">
                <a:solidFill>
                  <a:srgbClr val="2B4150"/>
                </a:solidFill>
                <a:latin typeface="PT Serif" pitchFamily="34" charset="0"/>
                <a:ea typeface="PT Serif" pitchFamily="34" charset="-122"/>
                <a:cs typeface="PT Serif" pitchFamily="34" charset="-120"/>
              </a:rPr>
              <a:t>: Cho phép công nhân tùy chỉnh tốc độ kim, linh hoạt trong quá trình may.</a:t>
            </a:r>
            <a:endParaRPr lang="en-US" sz="1750" dirty="0"/>
          </a:p>
        </p:txBody>
      </p:sp>
      <p:pic>
        <p:nvPicPr>
          <p:cNvPr id="15" name="Picture 14">
            <a:extLst>
              <a:ext uri="{FF2B5EF4-FFF2-40B4-BE49-F238E27FC236}">
                <a16:creationId xmlns:a16="http://schemas.microsoft.com/office/drawing/2014/main" id="{73E85449-8A38-0104-9D54-75658F5254CC}"/>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891897" y="762357"/>
            <a:ext cx="30480" cy="6704767"/>
          </a:xfrm>
          <a:prstGeom prst="roundRect">
            <a:avLst>
              <a:gd name="adj" fmla="val 312558"/>
            </a:avLst>
          </a:prstGeom>
          <a:solidFill>
            <a:srgbClr val="B9D0DE"/>
          </a:solidFill>
          <a:ln/>
        </p:spPr>
      </p:sp>
      <p:sp>
        <p:nvSpPr>
          <p:cNvPr id="4" name="Shape 1"/>
          <p:cNvSpPr/>
          <p:nvPr/>
        </p:nvSpPr>
        <p:spPr>
          <a:xfrm>
            <a:off x="1075075" y="1200626"/>
            <a:ext cx="793790" cy="30480"/>
          </a:xfrm>
          <a:prstGeom prst="roundRect">
            <a:avLst>
              <a:gd name="adj" fmla="val 312558"/>
            </a:avLst>
          </a:prstGeom>
          <a:solidFill>
            <a:srgbClr val="2B678C"/>
          </a:solidFill>
          <a:ln/>
        </p:spPr>
      </p:sp>
      <p:sp>
        <p:nvSpPr>
          <p:cNvPr id="5" name="Shape 2"/>
          <p:cNvSpPr/>
          <p:nvPr/>
        </p:nvSpPr>
        <p:spPr>
          <a:xfrm>
            <a:off x="708720" y="1017508"/>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2154674" y="989171"/>
            <a:ext cx="4552236"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20F0502020204030204" pitchFamily="2" charset="0"/>
                <a:ea typeface="MuseoModerno Bold" pitchFamily="34" charset="-122"/>
                <a:cs typeface="MuseoModerno Bold" pitchFamily="34" charset="-120"/>
              </a:rPr>
              <a:t>C. Ứng dụng trong ngành may mặc</a:t>
            </a:r>
            <a:endParaRPr lang="en-US" sz="2800" dirty="0"/>
          </a:p>
        </p:txBody>
      </p:sp>
      <p:sp>
        <p:nvSpPr>
          <p:cNvPr id="7" name="Text 4"/>
          <p:cNvSpPr/>
          <p:nvPr/>
        </p:nvSpPr>
        <p:spPr>
          <a:xfrm>
            <a:off x="2154674" y="1479590"/>
            <a:ext cx="6426618"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đa dạng</a:t>
            </a:r>
            <a:r>
              <a:rPr lang="en-US" sz="1750" kern="0" spc="-36" dirty="0">
                <a:solidFill>
                  <a:srgbClr val="2B4150"/>
                </a:solidFill>
                <a:latin typeface="PT Serif" pitchFamily="34" charset="0"/>
                <a:ea typeface="PT Serif" pitchFamily="34" charset="-122"/>
                <a:cs typeface="PT Serif" pitchFamily="34" charset="-120"/>
              </a:rPr>
              <a:t>: Máy may viền nệm không chỉ dùng cho nệm mà còn cho các sản phẩm khác như gối, chăn và các mặt hàng dệt may.</a:t>
            </a:r>
            <a:endParaRPr lang="en-US" sz="1750" dirty="0"/>
          </a:p>
        </p:txBody>
      </p:sp>
      <p:sp>
        <p:nvSpPr>
          <p:cNvPr id="8" name="Text 5"/>
          <p:cNvSpPr/>
          <p:nvPr/>
        </p:nvSpPr>
        <p:spPr>
          <a:xfrm>
            <a:off x="2154674" y="2727558"/>
            <a:ext cx="6426618" cy="768847"/>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Nâng cao chất lượng sản phẩm</a:t>
            </a:r>
            <a:r>
              <a:rPr lang="en-US" sz="1750" kern="0" spc="-36" dirty="0">
                <a:solidFill>
                  <a:srgbClr val="2B4150"/>
                </a:solidFill>
                <a:latin typeface="PT Serif" pitchFamily="34" charset="0"/>
                <a:ea typeface="PT Serif" pitchFamily="34" charset="-122"/>
                <a:cs typeface="PT Serif" pitchFamily="34" charset="-120"/>
              </a:rPr>
              <a:t>: Máy giúp tạo ra các đường may chắc chắn, đẹp mắt, đảm bảo chất lượng sản phẩm.</a:t>
            </a:r>
            <a:endParaRPr lang="en-US" sz="1750" dirty="0"/>
          </a:p>
        </p:txBody>
      </p:sp>
      <p:sp>
        <p:nvSpPr>
          <p:cNvPr id="9" name="Text 6"/>
          <p:cNvSpPr/>
          <p:nvPr/>
        </p:nvSpPr>
        <p:spPr>
          <a:xfrm>
            <a:off x="2154674" y="3655665"/>
            <a:ext cx="6426618"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Tăng năng suất lao động</a:t>
            </a:r>
            <a:r>
              <a:rPr lang="en-US" sz="1750" kern="0" spc="-36" dirty="0">
                <a:solidFill>
                  <a:srgbClr val="2B4150"/>
                </a:solidFill>
                <a:latin typeface="PT Serif" pitchFamily="34" charset="0"/>
                <a:ea typeface="PT Serif" pitchFamily="34" charset="-122"/>
                <a:cs typeface="PT Serif" pitchFamily="34" charset="-120"/>
              </a:rPr>
              <a:t>: Kết hợp với các máy cắt và máy may đa năng, tạo thành dây chuyền sản xuất hiệu quả, giảm thời gian sản xuất và chi phí nhân công.</a:t>
            </a:r>
            <a:endParaRPr lang="en-US" sz="1750" dirty="0"/>
          </a:p>
        </p:txBody>
      </p:sp>
      <p:sp>
        <p:nvSpPr>
          <p:cNvPr id="10" name="Text 7"/>
          <p:cNvSpPr/>
          <p:nvPr/>
        </p:nvSpPr>
        <p:spPr>
          <a:xfrm>
            <a:off x="2154674" y="4903633"/>
            <a:ext cx="6426618"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Đáp ứng nhu cầu khách hàng</a:t>
            </a:r>
            <a:r>
              <a:rPr lang="en-US" sz="1750" kern="0" spc="-36" dirty="0">
                <a:solidFill>
                  <a:srgbClr val="2B4150"/>
                </a:solidFill>
                <a:latin typeface="PT Serif" pitchFamily="34" charset="0"/>
                <a:ea typeface="PT Serif" pitchFamily="34" charset="-122"/>
                <a:cs typeface="PT Serif" pitchFamily="34" charset="-120"/>
              </a:rPr>
              <a:t>: Hỗ trợ công nhân tạo ra sản phẩm thiết kế phức tạp, dễ dàng điều chỉnh và tùy biến để thu hút người tiêu dùng.</a:t>
            </a:r>
            <a:endParaRPr lang="en-US" sz="1750" dirty="0"/>
          </a:p>
        </p:txBody>
      </p:sp>
      <p:sp>
        <p:nvSpPr>
          <p:cNvPr id="11" name="Text 8"/>
          <p:cNvSpPr/>
          <p:nvPr/>
        </p:nvSpPr>
        <p:spPr>
          <a:xfrm>
            <a:off x="2154674" y="6151602"/>
            <a:ext cx="6426618"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Giúp phát triển ngành công nghiệp may mặc</a:t>
            </a:r>
            <a:r>
              <a:rPr lang="en-US" sz="1750" kern="0" spc="-36" dirty="0">
                <a:solidFill>
                  <a:srgbClr val="2B4150"/>
                </a:solidFill>
                <a:latin typeface="PT Serif" pitchFamily="34" charset="0"/>
                <a:ea typeface="PT Serif" pitchFamily="34" charset="-122"/>
                <a:cs typeface="PT Serif" pitchFamily="34" charset="-120"/>
              </a:rPr>
              <a:t>: Máy may viền nệm trở thành công cụ không thể thiếu, thúc đẩy sự phát triển và đổi mới trong ngành.</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238619" y="862251"/>
            <a:ext cx="8153162" cy="3253383"/>
          </a:xfrm>
          <a:prstGeom prst="rect">
            <a:avLst/>
          </a:prstGeom>
        </p:spPr>
      </p:pic>
      <p:sp>
        <p:nvSpPr>
          <p:cNvPr id="3" name="Shape 0"/>
          <p:cNvSpPr/>
          <p:nvPr/>
        </p:nvSpPr>
        <p:spPr>
          <a:xfrm>
            <a:off x="891897" y="4370784"/>
            <a:ext cx="30480" cy="2996446"/>
          </a:xfrm>
          <a:prstGeom prst="roundRect">
            <a:avLst>
              <a:gd name="adj" fmla="val 312558"/>
            </a:avLst>
          </a:prstGeom>
          <a:solidFill>
            <a:srgbClr val="B9D0DE"/>
          </a:solidFill>
          <a:ln/>
        </p:spPr>
      </p:sp>
      <p:sp>
        <p:nvSpPr>
          <p:cNvPr id="4" name="Shape 1"/>
          <p:cNvSpPr/>
          <p:nvPr/>
        </p:nvSpPr>
        <p:spPr>
          <a:xfrm>
            <a:off x="1075075" y="4809053"/>
            <a:ext cx="793790" cy="30480"/>
          </a:xfrm>
          <a:prstGeom prst="roundRect">
            <a:avLst>
              <a:gd name="adj" fmla="val 312558"/>
            </a:avLst>
          </a:prstGeom>
          <a:solidFill>
            <a:srgbClr val="2B678C"/>
          </a:solidFill>
          <a:ln/>
        </p:spPr>
      </p:sp>
      <p:sp>
        <p:nvSpPr>
          <p:cNvPr id="5" name="Shape 2"/>
          <p:cNvSpPr/>
          <p:nvPr/>
        </p:nvSpPr>
        <p:spPr>
          <a:xfrm>
            <a:off x="708720" y="4625935"/>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2154674" y="4597598"/>
            <a:ext cx="3236595" cy="354330"/>
          </a:xfrm>
          <a:prstGeom prst="rect">
            <a:avLst/>
          </a:prstGeom>
          <a:noFill/>
          <a:ln/>
        </p:spPr>
        <p:txBody>
          <a:bodyPr wrap="none" lIns="0" tIns="0" rIns="0" bIns="0" rtlCol="0" anchor="t"/>
          <a:lstStyle/>
          <a:p>
            <a:pPr marL="0" indent="0">
              <a:lnSpc>
                <a:spcPts val="2750"/>
              </a:lnSpc>
              <a:buNone/>
            </a:pPr>
            <a:r>
              <a:rPr lang="en-US" sz="3200" b="1" kern="0" spc="-67" dirty="0">
                <a:solidFill>
                  <a:srgbClr val="2B4150"/>
                </a:solidFill>
                <a:latin typeface="Montserrat Medium" panose="020F0502020204030204" pitchFamily="2" charset="0"/>
                <a:ea typeface="MuseoModerno Bold" pitchFamily="34" charset="-122"/>
                <a:cs typeface="MuseoModerno Bold" pitchFamily="34" charset="-120"/>
              </a:rPr>
              <a:t>D. Những rủi ro liên quan</a:t>
            </a:r>
            <a:endParaRPr lang="en-US" sz="3200" dirty="0"/>
          </a:p>
        </p:txBody>
      </p:sp>
      <p:sp>
        <p:nvSpPr>
          <p:cNvPr id="7" name="Text 4"/>
          <p:cNvSpPr/>
          <p:nvPr/>
        </p:nvSpPr>
        <p:spPr>
          <a:xfrm>
            <a:off x="2154674" y="5142712"/>
            <a:ext cx="11681936" cy="458673"/>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err="1">
                <a:solidFill>
                  <a:srgbClr val="2B4150"/>
                </a:solidFill>
                <a:latin typeface="PT Serif" pitchFamily="34" charset="0"/>
                <a:ea typeface="PT Serif" pitchFamily="34" charset="-122"/>
                <a:cs typeface="PT Serif" pitchFamily="34" charset="-120"/>
              </a:rPr>
              <a:t>Chấn</a:t>
            </a:r>
            <a:r>
              <a:rPr lang="en-US" sz="1750" b="1" kern="0" spc="-36" dirty="0">
                <a:solidFill>
                  <a:srgbClr val="2B4150"/>
                </a:solidFill>
                <a:latin typeface="PT Serif" pitchFamily="34" charset="0"/>
                <a:ea typeface="PT Serif" pitchFamily="34" charset="-122"/>
                <a:cs typeface="PT Serif" pitchFamily="34" charset="-120"/>
              </a:rPr>
              <a:t> </a:t>
            </a:r>
            <a:r>
              <a:rPr lang="en-US" sz="1750" b="1" kern="0" spc="-36" dirty="0" err="1">
                <a:solidFill>
                  <a:srgbClr val="2B4150"/>
                </a:solidFill>
                <a:latin typeface="PT Serif" pitchFamily="34" charset="0"/>
                <a:ea typeface="PT Serif" pitchFamily="34" charset="-122"/>
                <a:cs typeface="PT Serif" pitchFamily="34" charset="-120"/>
              </a:rPr>
              <a:t>thương</a:t>
            </a:r>
            <a:r>
              <a:rPr lang="en-US" sz="1750" kern="0" spc="-36" dirty="0">
                <a:solidFill>
                  <a:srgbClr val="2B4150"/>
                </a:solidFill>
                <a:latin typeface="PT Serif" pitchFamily="34" charset="0"/>
                <a:ea typeface="PT Serif" pitchFamily="34" charset="-122"/>
                <a:cs typeface="PT Serif" pitchFamily="34" charset="-120"/>
              </a:rPr>
              <a:t>: Tay hoặc quần áo có thể bị cuốn vào các bộ phận cơ khí, gây chấn thương nghiêm trọng.</a:t>
            </a:r>
            <a:endParaRPr lang="en-US" sz="1750" dirty="0"/>
          </a:p>
        </p:txBody>
      </p:sp>
      <p:sp>
        <p:nvSpPr>
          <p:cNvPr id="8" name="Text 5"/>
          <p:cNvSpPr/>
          <p:nvPr/>
        </p:nvSpPr>
        <p:spPr>
          <a:xfrm>
            <a:off x="2154674" y="5641980"/>
            <a:ext cx="116819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Môi trường làm việc thiếu ánh sáng</a:t>
            </a:r>
            <a:r>
              <a:rPr lang="en-US" sz="1750" kern="0" spc="-36" dirty="0">
                <a:solidFill>
                  <a:srgbClr val="2B4150"/>
                </a:solidFill>
                <a:latin typeface="PT Serif" pitchFamily="34" charset="0"/>
                <a:ea typeface="PT Serif" pitchFamily="34" charset="-122"/>
                <a:cs typeface="PT Serif" pitchFamily="34" charset="-120"/>
              </a:rPr>
              <a:t>: Công nhân không nhìn rõ bộ phận máy, tăng nguy cơ tai nạn.</a:t>
            </a:r>
            <a:endParaRPr lang="en-US" sz="1750" dirty="0"/>
          </a:p>
        </p:txBody>
      </p:sp>
      <p:sp>
        <p:nvSpPr>
          <p:cNvPr id="9" name="Text 6"/>
          <p:cNvSpPr/>
          <p:nvPr/>
        </p:nvSpPr>
        <p:spPr>
          <a:xfrm>
            <a:off x="2154674" y="6195667"/>
            <a:ext cx="116819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Sự cố về điện</a:t>
            </a:r>
            <a:r>
              <a:rPr lang="en-US" sz="1750" kern="0" spc="-36" dirty="0">
                <a:solidFill>
                  <a:srgbClr val="2B4150"/>
                </a:solidFill>
                <a:latin typeface="PT Serif" pitchFamily="34" charset="0"/>
                <a:ea typeface="PT Serif" pitchFamily="34" charset="-122"/>
                <a:cs typeface="PT Serif" pitchFamily="34" charset="-120"/>
              </a:rPr>
              <a:t>: Nếu không kiểm tra và bảo trì, có thể dẫn đến nguy cơ điện giật hoặc hỏa hoạn.</a:t>
            </a:r>
            <a:endParaRPr lang="en-US" sz="1750" dirty="0"/>
          </a:p>
        </p:txBody>
      </p:sp>
      <p:sp>
        <p:nvSpPr>
          <p:cNvPr id="10" name="Text 7"/>
          <p:cNvSpPr/>
          <p:nvPr/>
        </p:nvSpPr>
        <p:spPr>
          <a:xfrm>
            <a:off x="2154674" y="6777514"/>
            <a:ext cx="116819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Căng thẳng và mệt mỏi</a:t>
            </a:r>
            <a:r>
              <a:rPr lang="en-US" sz="1750" kern="0" spc="-36" dirty="0">
                <a:solidFill>
                  <a:srgbClr val="2B4150"/>
                </a:solidFill>
                <a:latin typeface="PT Serif" pitchFamily="34" charset="0"/>
                <a:ea typeface="PT Serif" pitchFamily="34" charset="-122"/>
                <a:cs typeface="PT Serif" pitchFamily="34" charset="-120"/>
              </a:rPr>
              <a:t>: Giảm sự tập trung và dễ gây sai lầm trong vận hành máy.</a:t>
            </a:r>
            <a:endParaRPr lang="en-US" sz="1750" dirty="0"/>
          </a:p>
        </p:txBody>
      </p:sp>
      <p:pic>
        <p:nvPicPr>
          <p:cNvPr id="11" name="Picture 10">
            <a:extLst>
              <a:ext uri="{FF2B5EF4-FFF2-40B4-BE49-F238E27FC236}">
                <a16:creationId xmlns:a16="http://schemas.microsoft.com/office/drawing/2014/main" id="{ACA59066-C7CD-F70C-307F-8F7524E999EB}"/>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2357318" y="616635"/>
            <a:ext cx="4859893"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20F0502020204030204" pitchFamily="2" charset="0"/>
                <a:ea typeface="MuseoModerno Bold" pitchFamily="34" charset="-122"/>
                <a:cs typeface="MuseoModerno Bold" pitchFamily="34" charset="-120"/>
              </a:rPr>
              <a:t>III. Kiểm tra và bảo trì an toàn</a:t>
            </a:r>
            <a:endParaRPr lang="en-US" sz="3200" dirty="0"/>
          </a:p>
        </p:txBody>
      </p:sp>
      <p:pic>
        <p:nvPicPr>
          <p:cNvPr id="4" name="Image 1" descr="preencoded.png"/>
          <p:cNvPicPr>
            <a:picLocks noChangeAspect="1"/>
          </p:cNvPicPr>
          <p:nvPr/>
        </p:nvPicPr>
        <p:blipFill>
          <a:blip r:embed="rId4"/>
          <a:stretch>
            <a:fillRect/>
          </a:stretch>
        </p:blipFill>
        <p:spPr>
          <a:xfrm>
            <a:off x="793790" y="2412444"/>
            <a:ext cx="1134070" cy="4872611"/>
          </a:xfrm>
          <a:prstGeom prst="rect">
            <a:avLst/>
          </a:prstGeom>
        </p:spPr>
      </p:pic>
      <p:sp>
        <p:nvSpPr>
          <p:cNvPr id="5" name="Text 1"/>
          <p:cNvSpPr/>
          <p:nvPr/>
        </p:nvSpPr>
        <p:spPr>
          <a:xfrm>
            <a:off x="2268022" y="2639258"/>
            <a:ext cx="5038487" cy="354330"/>
          </a:xfrm>
          <a:prstGeom prst="rect">
            <a:avLst/>
          </a:prstGeom>
          <a:noFill/>
          <a:ln/>
        </p:spPr>
        <p:txBody>
          <a:bodyPr wrap="none" lIns="0" tIns="0" rIns="0" bIns="0" rtlCol="0" anchor="t"/>
          <a:lstStyle/>
          <a:p>
            <a:pPr marL="0" indent="0">
              <a:lnSpc>
                <a:spcPts val="2750"/>
              </a:lnSpc>
              <a:buNone/>
            </a:pPr>
            <a:r>
              <a:rPr lang="en-US" sz="2400" b="1" kern="0" spc="-67" dirty="0">
                <a:solidFill>
                  <a:srgbClr val="2B4150"/>
                </a:solidFill>
                <a:latin typeface="Montserrat Medium" panose="020F0502020204030204" pitchFamily="2" charset="0"/>
                <a:ea typeface="MuseoModerno Bold" pitchFamily="34" charset="-122"/>
                <a:cs typeface="MuseoModerno Bold" pitchFamily="34" charset="-120"/>
              </a:rPr>
              <a:t>A. Kiểm tra an toàn trước khi vận hành</a:t>
            </a:r>
            <a:endParaRPr lang="en-US" sz="2400" dirty="0"/>
          </a:p>
        </p:txBody>
      </p:sp>
      <p:sp>
        <p:nvSpPr>
          <p:cNvPr id="6" name="Text 2"/>
          <p:cNvSpPr/>
          <p:nvPr/>
        </p:nvSpPr>
        <p:spPr>
          <a:xfrm>
            <a:off x="2268022" y="3423446"/>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dây điện và ổ cắm</a:t>
            </a:r>
            <a:r>
              <a:rPr lang="en-US" sz="1750" kern="0" spc="-36" dirty="0">
                <a:solidFill>
                  <a:srgbClr val="2B4150"/>
                </a:solidFill>
                <a:latin typeface="PT Serif" pitchFamily="34" charset="0"/>
                <a:ea typeface="PT Serif" pitchFamily="34" charset="-122"/>
                <a:cs typeface="PT Serif" pitchFamily="34" charset="-120"/>
              </a:rPr>
              <a:t>: Đảm bảo không có hư hỏng hay rò rỉ điện.</a:t>
            </a:r>
            <a:endParaRPr lang="en-US" sz="1750" dirty="0"/>
          </a:p>
        </p:txBody>
      </p:sp>
      <p:sp>
        <p:nvSpPr>
          <p:cNvPr id="7" name="Text 3"/>
          <p:cNvSpPr/>
          <p:nvPr/>
        </p:nvSpPr>
        <p:spPr>
          <a:xfrm>
            <a:off x="2268022" y="4339221"/>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bộ phận cơ khí</a:t>
            </a:r>
            <a:r>
              <a:rPr lang="en-US" sz="1750" kern="0" spc="-36" dirty="0">
                <a:solidFill>
                  <a:srgbClr val="2B4150"/>
                </a:solidFill>
                <a:latin typeface="PT Serif" pitchFamily="34" charset="0"/>
                <a:ea typeface="PT Serif" pitchFamily="34" charset="-122"/>
                <a:cs typeface="PT Serif" pitchFamily="34" charset="-120"/>
              </a:rPr>
              <a:t>: Kiểm tra kim, chân vịt, và hệ thống truyền động.</a:t>
            </a:r>
            <a:endParaRPr lang="en-US" sz="1750" dirty="0"/>
          </a:p>
        </p:txBody>
      </p:sp>
      <p:sp>
        <p:nvSpPr>
          <p:cNvPr id="8" name="Text 4"/>
          <p:cNvSpPr/>
          <p:nvPr/>
        </p:nvSpPr>
        <p:spPr>
          <a:xfrm>
            <a:off x="2268021" y="5254996"/>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thiết bị bảo hộ</a:t>
            </a:r>
            <a:r>
              <a:rPr lang="en-US" sz="1750" kern="0" spc="-36" dirty="0">
                <a:solidFill>
                  <a:srgbClr val="2B4150"/>
                </a:solidFill>
                <a:latin typeface="PT Serif" pitchFamily="34" charset="0"/>
                <a:ea typeface="PT Serif" pitchFamily="34" charset="-122"/>
                <a:cs typeface="PT Serif" pitchFamily="34" charset="-120"/>
              </a:rPr>
              <a:t>: Đảm bảo sử dụng găng tay, kính bảo hộ và giày chuyên dụng.</a:t>
            </a:r>
            <a:endParaRPr lang="en-US" sz="1750" dirty="0"/>
          </a:p>
        </p:txBody>
      </p:sp>
      <p:sp>
        <p:nvSpPr>
          <p:cNvPr id="9" name="Text 5"/>
          <p:cNvSpPr/>
          <p:nvPr/>
        </p:nvSpPr>
        <p:spPr>
          <a:xfrm>
            <a:off x="2268022" y="6170771"/>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Đọc hướng dẫn và quy định an toàn</a:t>
            </a:r>
            <a:r>
              <a:rPr lang="en-US" sz="1750" kern="0" spc="-36" dirty="0">
                <a:solidFill>
                  <a:srgbClr val="2B4150"/>
                </a:solidFill>
                <a:latin typeface="PT Serif" pitchFamily="34" charset="0"/>
                <a:ea typeface="PT Serif" pitchFamily="34" charset="-122"/>
                <a:cs typeface="PT Serif" pitchFamily="34" charset="-120"/>
              </a:rPr>
              <a:t>: Nắm vững quy trình và biện pháp an toàn.</a:t>
            </a:r>
            <a:endParaRPr lang="en-US" sz="1750" dirty="0"/>
          </a:p>
        </p:txBody>
      </p:sp>
      <p:sp>
        <p:nvSpPr>
          <p:cNvPr id="10" name="Rectangle 9">
            <a:extLst>
              <a:ext uri="{FF2B5EF4-FFF2-40B4-BE49-F238E27FC236}">
                <a16:creationId xmlns:a16="http://schemas.microsoft.com/office/drawing/2014/main" id="{684B41A4-8FFC-A18F-4AFB-B586155DC815}"/>
              </a:ext>
            </a:extLst>
          </p:cNvPr>
          <p:cNvSpPr/>
          <p:nvPr/>
        </p:nvSpPr>
        <p:spPr>
          <a:xfrm>
            <a:off x="1175657" y="4029389"/>
            <a:ext cx="371789" cy="197952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5940028" y="2033946"/>
            <a:ext cx="1134070" cy="4164449"/>
          </a:xfrm>
          <a:prstGeom prst="rect">
            <a:avLst/>
          </a:prstGeom>
        </p:spPr>
      </p:pic>
      <p:sp>
        <p:nvSpPr>
          <p:cNvPr id="4" name="Text 0"/>
          <p:cNvSpPr/>
          <p:nvPr/>
        </p:nvSpPr>
        <p:spPr>
          <a:xfrm>
            <a:off x="7414260" y="1324218"/>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20F0502020204030204" pitchFamily="2" charset="0"/>
                <a:ea typeface="MuseoModerno Bold" pitchFamily="34" charset="-122"/>
                <a:cs typeface="MuseoModerno Bold" pitchFamily="34" charset="-120"/>
              </a:rPr>
              <a:t>B. Hướng dẫn bảo trì</a:t>
            </a:r>
            <a:endParaRPr lang="en-US" sz="2800" dirty="0"/>
          </a:p>
        </p:txBody>
      </p:sp>
      <p:sp>
        <p:nvSpPr>
          <p:cNvPr id="5" name="Text 1"/>
          <p:cNvSpPr/>
          <p:nvPr/>
        </p:nvSpPr>
        <p:spPr>
          <a:xfrm>
            <a:off x="7420009" y="2608919"/>
            <a:ext cx="60821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Làm sạch máy: </a:t>
            </a:r>
            <a:r>
              <a:rPr lang="en-US" sz="1750" kern="0" spc="-36" dirty="0">
                <a:solidFill>
                  <a:srgbClr val="2B4150"/>
                </a:solidFill>
                <a:latin typeface="PT Serif" pitchFamily="34" charset="0"/>
                <a:ea typeface="PT Serif" pitchFamily="34" charset="-122"/>
                <a:cs typeface="PT Serif" pitchFamily="34" charset="-120"/>
              </a:rPr>
              <a:t>Loại bỏ bụi bẩn và mảnh vải thừa.</a:t>
            </a:r>
            <a:endParaRPr lang="en-US" sz="1750" dirty="0"/>
          </a:p>
        </p:txBody>
      </p:sp>
      <p:sp>
        <p:nvSpPr>
          <p:cNvPr id="6" name="Text 2"/>
          <p:cNvSpPr/>
          <p:nvPr/>
        </p:nvSpPr>
        <p:spPr>
          <a:xfrm>
            <a:off x="7414260" y="3217176"/>
            <a:ext cx="60821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Thay dầu bôi trơn: </a:t>
            </a:r>
            <a:r>
              <a:rPr lang="en-US" sz="1750" kern="0" spc="-36" dirty="0">
                <a:solidFill>
                  <a:srgbClr val="2B4150"/>
                </a:solidFill>
                <a:latin typeface="PT Serif" pitchFamily="34" charset="0"/>
                <a:ea typeface="PT Serif" pitchFamily="34" charset="-122"/>
                <a:cs typeface="PT Serif" pitchFamily="34" charset="-120"/>
              </a:rPr>
              <a:t>Giảm ma sát và ngăn ngừa mài mòn.</a:t>
            </a:r>
            <a:endParaRPr lang="en-US" sz="1750" dirty="0"/>
          </a:p>
        </p:txBody>
      </p:sp>
      <p:sp>
        <p:nvSpPr>
          <p:cNvPr id="7" name="Text 3"/>
          <p:cNvSpPr/>
          <p:nvPr/>
        </p:nvSpPr>
        <p:spPr>
          <a:xfrm>
            <a:off x="7420009" y="3825433"/>
            <a:ext cx="7056848" cy="48065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các bộ phận:</a:t>
            </a:r>
            <a:r>
              <a:rPr lang="en-US" sz="1750" kern="0" spc="-36" dirty="0">
                <a:solidFill>
                  <a:srgbClr val="2B4150"/>
                </a:solidFill>
                <a:latin typeface="PT Serif" pitchFamily="34" charset="0"/>
                <a:ea typeface="PT Serif" pitchFamily="34" charset="-122"/>
                <a:cs typeface="PT Serif" pitchFamily="34" charset="-120"/>
              </a:rPr>
              <a:t> Thay thế kim, chân vịt, dây curoa khi hư hỏng.</a:t>
            </a:r>
            <a:endParaRPr lang="en-US" sz="1750" dirty="0"/>
          </a:p>
        </p:txBody>
      </p:sp>
      <p:sp>
        <p:nvSpPr>
          <p:cNvPr id="8" name="Text 4"/>
          <p:cNvSpPr/>
          <p:nvPr/>
        </p:nvSpPr>
        <p:spPr>
          <a:xfrm>
            <a:off x="7414260" y="4551442"/>
            <a:ext cx="7056848" cy="448981"/>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chức năng định kỳ:</a:t>
            </a:r>
            <a:r>
              <a:rPr lang="en-US" sz="1750" kern="0" spc="-36" dirty="0">
                <a:solidFill>
                  <a:srgbClr val="2B4150"/>
                </a:solidFill>
                <a:latin typeface="PT Serif" pitchFamily="34" charset="0"/>
                <a:ea typeface="PT Serif" pitchFamily="34" charset="-122"/>
                <a:cs typeface="PT Serif" pitchFamily="34" charset="-120"/>
              </a:rPr>
              <a:t> Đảm bảo máy hoạt động hiệu quả.</a:t>
            </a:r>
            <a:endParaRPr lang="en-US" sz="1750" dirty="0"/>
          </a:p>
        </p:txBody>
      </p:sp>
      <p:sp>
        <p:nvSpPr>
          <p:cNvPr id="9" name="Text 5"/>
          <p:cNvSpPr/>
          <p:nvPr/>
        </p:nvSpPr>
        <p:spPr>
          <a:xfrm>
            <a:off x="7414260" y="5245776"/>
            <a:ext cx="705684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lịch sử:</a:t>
            </a:r>
            <a:r>
              <a:rPr lang="en-US" sz="1750" kern="0" spc="-36" dirty="0">
                <a:solidFill>
                  <a:srgbClr val="2B4150"/>
                </a:solidFill>
                <a:latin typeface="PT Serif" pitchFamily="34" charset="0"/>
                <a:ea typeface="PT Serif" pitchFamily="34" charset="-122"/>
                <a:cs typeface="PT Serif" pitchFamily="34" charset="-120"/>
              </a:rPr>
              <a:t> Theo dõi tình trạng máy và bảo trì kịp thời.</a:t>
            </a:r>
            <a:endParaRPr lang="en-US" sz="1750" dirty="0"/>
          </a:p>
        </p:txBody>
      </p:sp>
      <p:sp>
        <p:nvSpPr>
          <p:cNvPr id="10" name="Rectangle 9">
            <a:extLst>
              <a:ext uri="{FF2B5EF4-FFF2-40B4-BE49-F238E27FC236}">
                <a16:creationId xmlns:a16="http://schemas.microsoft.com/office/drawing/2014/main" id="{2697B588-8BA9-3CA8-E03D-55B881A3AFF7}"/>
              </a:ext>
            </a:extLst>
          </p:cNvPr>
          <p:cNvSpPr/>
          <p:nvPr/>
        </p:nvSpPr>
        <p:spPr>
          <a:xfrm>
            <a:off x="6321168" y="3450912"/>
            <a:ext cx="371789" cy="197952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C78A5D2-2F68-9C76-8DBC-4A2961D40F3D}"/>
              </a:ext>
            </a:extLst>
          </p:cNvPr>
          <p:cNvPicPr>
            <a:picLocks noChangeAspect="1"/>
          </p:cNvPicPr>
          <p:nvPr/>
        </p:nvPicPr>
        <p:blipFill>
          <a:blip r:embed="rId5"/>
          <a:stretch>
            <a:fillRect/>
          </a:stretch>
        </p:blipFill>
        <p:spPr>
          <a:xfrm>
            <a:off x="12027877" y="7425926"/>
            <a:ext cx="2470058" cy="76486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855607" y="1346848"/>
            <a:ext cx="4919186" cy="2194917"/>
          </a:xfrm>
          <a:prstGeom prst="rect">
            <a:avLst/>
          </a:prstGeom>
        </p:spPr>
      </p:pic>
      <p:sp>
        <p:nvSpPr>
          <p:cNvPr id="4" name="Text 0"/>
          <p:cNvSpPr/>
          <p:nvPr/>
        </p:nvSpPr>
        <p:spPr>
          <a:xfrm>
            <a:off x="4875907" y="615793"/>
            <a:ext cx="4878586" cy="425291"/>
          </a:xfrm>
          <a:prstGeom prst="rect">
            <a:avLst/>
          </a:prstGeom>
          <a:noFill/>
          <a:ln/>
        </p:spPr>
        <p:txBody>
          <a:bodyPr wrap="none" lIns="0" tIns="0" rIns="0" bIns="0" rtlCol="0" anchor="t"/>
          <a:lstStyle/>
          <a:p>
            <a:pPr marL="0" indent="0" algn="ctr">
              <a:lnSpc>
                <a:spcPts val="3300"/>
              </a:lnSpc>
              <a:buNone/>
            </a:pPr>
            <a:r>
              <a:rPr lang="en-US" sz="3600" b="1" kern="0" spc="-80" dirty="0">
                <a:solidFill>
                  <a:srgbClr val="124E73"/>
                </a:solidFill>
                <a:latin typeface="Montserrat Medium" panose="020F0502020204030204" pitchFamily="2" charset="0"/>
                <a:ea typeface="MuseoModerno Bold" pitchFamily="34" charset="-122"/>
                <a:cs typeface="MuseoModerno Bold" pitchFamily="34" charset="-120"/>
              </a:rPr>
              <a:t>IV. Quy trình vận hành an toàn</a:t>
            </a:r>
            <a:endParaRPr lang="en-US" sz="3600" dirty="0"/>
          </a:p>
        </p:txBody>
      </p:sp>
      <p:sp>
        <p:nvSpPr>
          <p:cNvPr id="5" name="Shape 1"/>
          <p:cNvSpPr/>
          <p:nvPr/>
        </p:nvSpPr>
        <p:spPr>
          <a:xfrm>
            <a:off x="662005" y="3870107"/>
            <a:ext cx="13576510" cy="3717560"/>
          </a:xfrm>
          <a:prstGeom prst="roundRect">
            <a:avLst>
              <a:gd name="adj" fmla="val 1942"/>
            </a:avLst>
          </a:prstGeom>
          <a:solidFill>
            <a:srgbClr val="124E73"/>
          </a:solidFill>
          <a:ln w="7620">
            <a:solidFill>
              <a:srgbClr val="2B678C"/>
            </a:solidFill>
            <a:prstDash val="solid"/>
          </a:ln>
        </p:spPr>
      </p:sp>
      <p:sp>
        <p:nvSpPr>
          <p:cNvPr id="6" name="Text 2"/>
          <p:cNvSpPr/>
          <p:nvPr/>
        </p:nvSpPr>
        <p:spPr>
          <a:xfrm>
            <a:off x="896438" y="4139878"/>
            <a:ext cx="1009218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20F0502020204030204" pitchFamily="2" charset="0"/>
                <a:ea typeface="MuseoModerno Bold" pitchFamily="34" charset="-122"/>
                <a:cs typeface="MuseoModerno Bold" pitchFamily="34" charset="-120"/>
              </a:rPr>
              <a:t>A. Hướng dẫn từng bước về quy trình vận hành</a:t>
            </a:r>
            <a:endParaRPr lang="en-US" sz="2200" dirty="0"/>
          </a:p>
        </p:txBody>
      </p:sp>
      <p:sp>
        <p:nvSpPr>
          <p:cNvPr id="7" name="Text 3"/>
          <p:cNvSpPr/>
          <p:nvPr/>
        </p:nvSpPr>
        <p:spPr>
          <a:xfrm>
            <a:off x="1234761" y="4928523"/>
            <a:ext cx="1270903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máy và khu vực làm việc</a:t>
            </a:r>
            <a:r>
              <a:rPr lang="en-US" sz="1750" kern="0" spc="-36" dirty="0">
                <a:solidFill>
                  <a:srgbClr val="FFFFFF"/>
                </a:solidFill>
                <a:latin typeface="PT Serif" pitchFamily="34" charset="0"/>
                <a:ea typeface="PT Serif" pitchFamily="34" charset="-122"/>
                <a:cs typeface="PT Serif" pitchFamily="34" charset="-120"/>
              </a:rPr>
              <a:t>: Đảm bảo không có vật cản hoặc chất lỏng rơi vãi.</a:t>
            </a:r>
            <a:endParaRPr lang="en-US" sz="1750" dirty="0"/>
          </a:p>
        </p:txBody>
      </p:sp>
      <p:sp>
        <p:nvSpPr>
          <p:cNvPr id="8" name="Text 4"/>
          <p:cNvSpPr/>
          <p:nvPr/>
        </p:nvSpPr>
        <p:spPr>
          <a:xfrm>
            <a:off x="1234761" y="5442823"/>
            <a:ext cx="12709033" cy="446920"/>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Đeo thiết bị bảo hộ cá nhân</a:t>
            </a:r>
            <a:r>
              <a:rPr lang="en-US" sz="1750" kern="0" spc="-36" dirty="0">
                <a:solidFill>
                  <a:srgbClr val="FFFFFF"/>
                </a:solidFill>
                <a:latin typeface="PT Serif" pitchFamily="34" charset="0"/>
                <a:ea typeface="PT Serif" pitchFamily="34" charset="-122"/>
                <a:cs typeface="PT Serif" pitchFamily="34" charset="-120"/>
              </a:rPr>
              <a:t>: Găng tay, kính bảo hộ và giày chuyên dụng.</a:t>
            </a:r>
            <a:endParaRPr lang="en-US" sz="1750" dirty="0"/>
          </a:p>
        </p:txBody>
      </p:sp>
      <p:sp>
        <p:nvSpPr>
          <p:cNvPr id="9" name="Text 5"/>
          <p:cNvSpPr/>
          <p:nvPr/>
        </p:nvSpPr>
        <p:spPr>
          <a:xfrm>
            <a:off x="1234761" y="5956768"/>
            <a:ext cx="12709033" cy="472401"/>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Khởi động máy: </a:t>
            </a:r>
            <a:r>
              <a:rPr lang="en-US" sz="1750" kern="0" spc="-36" dirty="0">
                <a:solidFill>
                  <a:srgbClr val="FFFFFF"/>
                </a:solidFill>
                <a:latin typeface="PT Serif" pitchFamily="34" charset="0"/>
                <a:ea typeface="PT Serif" pitchFamily="34" charset="-122"/>
                <a:cs typeface="PT Serif" pitchFamily="34" charset="-120"/>
              </a:rPr>
              <a:t>Đảm bảo tay không gần các bộ phận chuyển động và điều chỉnh máy đúng cách.</a:t>
            </a:r>
            <a:endParaRPr lang="en-US" sz="1750" dirty="0"/>
          </a:p>
        </p:txBody>
      </p:sp>
      <p:sp>
        <p:nvSpPr>
          <p:cNvPr id="10" name="Text 6"/>
          <p:cNvSpPr/>
          <p:nvPr/>
        </p:nvSpPr>
        <p:spPr>
          <a:xfrm>
            <a:off x="1234761" y="6496194"/>
            <a:ext cx="1270903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Quan sát trong quá trình làm việc:</a:t>
            </a:r>
            <a:r>
              <a:rPr lang="en-US" sz="1750" kern="0" spc="-36" dirty="0">
                <a:solidFill>
                  <a:srgbClr val="FFFFFF"/>
                </a:solidFill>
                <a:latin typeface="PT Serif" pitchFamily="34" charset="0"/>
                <a:ea typeface="PT Serif" pitchFamily="34" charset="-122"/>
                <a:cs typeface="PT Serif" pitchFamily="34" charset="-120"/>
              </a:rPr>
              <a:t> Luôn chú ý và dừng máy ngay khi phát hiện sự cố.</a:t>
            </a:r>
            <a:endParaRPr lang="en-US" sz="1750" dirty="0"/>
          </a:p>
        </p:txBody>
      </p:sp>
      <p:sp>
        <p:nvSpPr>
          <p:cNvPr id="11" name="Text 7"/>
          <p:cNvSpPr/>
          <p:nvPr/>
        </p:nvSpPr>
        <p:spPr>
          <a:xfrm>
            <a:off x="1234760" y="6966616"/>
            <a:ext cx="1270903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Tắt máy và làm sạch:</a:t>
            </a:r>
            <a:r>
              <a:rPr lang="en-US" sz="1750" kern="0" spc="-36" dirty="0">
                <a:solidFill>
                  <a:srgbClr val="FFFFFF"/>
                </a:solidFill>
                <a:latin typeface="PT Serif" pitchFamily="34" charset="0"/>
                <a:ea typeface="PT Serif" pitchFamily="34" charset="-122"/>
                <a:cs typeface="PT Serif" pitchFamily="34" charset="-120"/>
              </a:rPr>
              <a:t> Sau khi hoàn thành công việc để duy trì hiệu quả và an toàn.</a:t>
            </a:r>
            <a:endParaRPr lang="en-US" sz="1750" dirty="0"/>
          </a:p>
        </p:txBody>
      </p:sp>
      <p:pic>
        <p:nvPicPr>
          <p:cNvPr id="2" name="Picture 1">
            <a:extLst>
              <a:ext uri="{FF2B5EF4-FFF2-40B4-BE49-F238E27FC236}">
                <a16:creationId xmlns:a16="http://schemas.microsoft.com/office/drawing/2014/main" id="{335BC049-E9B5-17E7-0FB4-9DCCEB29CBA7}"/>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345656" y="716637"/>
            <a:ext cx="7938968" cy="3892391"/>
          </a:xfrm>
          <a:prstGeom prst="rect">
            <a:avLst/>
          </a:prstGeom>
        </p:spPr>
      </p:pic>
      <p:sp>
        <p:nvSpPr>
          <p:cNvPr id="3" name="Shape 0"/>
          <p:cNvSpPr/>
          <p:nvPr/>
        </p:nvSpPr>
        <p:spPr>
          <a:xfrm>
            <a:off x="793790" y="4864179"/>
            <a:ext cx="13042821" cy="2648783"/>
          </a:xfrm>
          <a:prstGeom prst="roundRect">
            <a:avLst>
              <a:gd name="adj" fmla="val 3597"/>
            </a:avLst>
          </a:prstGeom>
          <a:solidFill>
            <a:srgbClr val="124E73"/>
          </a:solidFill>
          <a:ln w="7620">
            <a:solidFill>
              <a:srgbClr val="2B678C"/>
            </a:solidFill>
            <a:prstDash val="solid"/>
          </a:ln>
        </p:spPr>
      </p:sp>
      <p:sp>
        <p:nvSpPr>
          <p:cNvPr id="4" name="Text 1"/>
          <p:cNvSpPr/>
          <p:nvPr/>
        </p:nvSpPr>
        <p:spPr>
          <a:xfrm>
            <a:off x="1028224" y="5098613"/>
            <a:ext cx="722149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20F0502020204030204" pitchFamily="2" charset="0"/>
                <a:ea typeface="MuseoModerno Bold" pitchFamily="34" charset="-122"/>
                <a:cs typeface="MuseoModerno Bold" pitchFamily="34" charset="-120"/>
              </a:rPr>
              <a:t>B. Các biện pháp xử lý khẩn cấp và cơ chế ứng phó sự cố</a:t>
            </a:r>
            <a:endParaRPr lang="en-US" sz="2200" dirty="0"/>
          </a:p>
        </p:txBody>
      </p:sp>
      <p:sp>
        <p:nvSpPr>
          <p:cNvPr id="5" name="Text 2"/>
          <p:cNvSpPr/>
          <p:nvPr/>
        </p:nvSpPr>
        <p:spPr>
          <a:xfrm>
            <a:off x="1028224" y="558903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Công nhân cần được đào tạo</a:t>
            </a:r>
            <a:r>
              <a:rPr lang="en-US" sz="1750" kern="0" spc="-36" dirty="0">
                <a:solidFill>
                  <a:srgbClr val="FFFFFF"/>
                </a:solidFill>
                <a:latin typeface="PT Serif" pitchFamily="34" charset="0"/>
                <a:ea typeface="PT Serif" pitchFamily="34" charset="-122"/>
                <a:cs typeface="PT Serif" pitchFamily="34" charset="-120"/>
              </a:rPr>
              <a:t> về nhận diện và phản ứng với các tình huống như cháy nổ, rò rỉ điện hay tai nạn lao động.</a:t>
            </a:r>
            <a:endParaRPr lang="en-US" sz="1750" dirty="0"/>
          </a:p>
        </p:txBody>
      </p:sp>
      <p:sp>
        <p:nvSpPr>
          <p:cNvPr id="6" name="Text 3"/>
          <p:cNvSpPr/>
          <p:nvPr/>
        </p:nvSpPr>
        <p:spPr>
          <a:xfrm>
            <a:off x="1028224" y="6031230"/>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Khu vực làm việc phải trang bị</a:t>
            </a:r>
            <a:r>
              <a:rPr lang="en-US" sz="1750" kern="0" spc="-36" dirty="0">
                <a:solidFill>
                  <a:srgbClr val="FFFFFF"/>
                </a:solidFill>
                <a:latin typeface="PT Serif" pitchFamily="34" charset="0"/>
                <a:ea typeface="PT Serif" pitchFamily="34" charset="-122"/>
                <a:cs typeface="PT Serif" pitchFamily="34" charset="-120"/>
              </a:rPr>
              <a:t> các thiết bị cứu hộ như bình chữa cháy, bộ sơ cứu, và công cụ cắt điện khẩn cấp.</a:t>
            </a:r>
            <a:endParaRPr lang="en-US" sz="1750" dirty="0"/>
          </a:p>
        </p:txBody>
      </p:sp>
      <p:sp>
        <p:nvSpPr>
          <p:cNvPr id="7" name="Text 4"/>
          <p:cNvSpPr/>
          <p:nvPr/>
        </p:nvSpPr>
        <p:spPr>
          <a:xfrm>
            <a:off x="1028224" y="6473428"/>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Khi phát hiện sự cố</a:t>
            </a:r>
            <a:r>
              <a:rPr lang="en-US" sz="1750" kern="0" spc="-36" dirty="0">
                <a:solidFill>
                  <a:srgbClr val="FFFFFF"/>
                </a:solidFill>
                <a:latin typeface="PT Serif" pitchFamily="34" charset="0"/>
                <a:ea typeface="PT Serif" pitchFamily="34" charset="-122"/>
                <a:cs typeface="PT Serif" pitchFamily="34" charset="-120"/>
              </a:rPr>
              <a:t>, công nhân cần dừng máy và thông báo ngay cho quản lý để xử lý.</a:t>
            </a:r>
            <a:endParaRPr lang="en-US" sz="1750" dirty="0"/>
          </a:p>
        </p:txBody>
      </p:sp>
      <p:sp>
        <p:nvSpPr>
          <p:cNvPr id="8" name="Text 5"/>
          <p:cNvSpPr/>
          <p:nvPr/>
        </p:nvSpPr>
        <p:spPr>
          <a:xfrm>
            <a:off x="1028224" y="6915626"/>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Các cuộc tập huấn định kỳ</a:t>
            </a:r>
            <a:r>
              <a:rPr lang="en-US" sz="1750" kern="0" spc="-36" dirty="0">
                <a:solidFill>
                  <a:srgbClr val="FFFFFF"/>
                </a:solidFill>
                <a:latin typeface="PT Serif" pitchFamily="34" charset="0"/>
                <a:ea typeface="PT Serif" pitchFamily="34" charset="-122"/>
                <a:cs typeface="PT Serif" pitchFamily="34" charset="-120"/>
              </a:rPr>
              <a:t> về xử lý khẩn cấp sẽ giúp công nhân nâng cao kỹ năng và phản ứng nhanh chóng.</a:t>
            </a:r>
            <a:endParaRPr lang="en-US" sz="1750" dirty="0"/>
          </a:p>
        </p:txBody>
      </p:sp>
      <p:pic>
        <p:nvPicPr>
          <p:cNvPr id="9" name="Picture 8">
            <a:extLst>
              <a:ext uri="{FF2B5EF4-FFF2-40B4-BE49-F238E27FC236}">
                <a16:creationId xmlns:a16="http://schemas.microsoft.com/office/drawing/2014/main" id="{3B594F8C-57F7-D0C0-2811-F427A1450DD9}"/>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1430715"/>
            <a:ext cx="5948720" cy="425291"/>
          </a:xfrm>
          <a:prstGeom prst="rect">
            <a:avLst/>
          </a:prstGeom>
          <a:noFill/>
          <a:ln/>
        </p:spPr>
        <p:txBody>
          <a:bodyPr wrap="none" lIns="0" tIns="0" rIns="0" bIns="0" rtlCol="0" anchor="t"/>
          <a:lstStyle/>
          <a:p>
            <a:pPr marL="0" indent="0">
              <a:lnSpc>
                <a:spcPts val="3300"/>
              </a:lnSpc>
              <a:buNone/>
            </a:pPr>
            <a:r>
              <a:rPr lang="en-US" sz="3600" b="1" kern="0" spc="-80" dirty="0">
                <a:solidFill>
                  <a:srgbClr val="124E73"/>
                </a:solidFill>
                <a:latin typeface="Montserrat Medium" panose="020F0502020204030204" pitchFamily="2" charset="0"/>
                <a:ea typeface="MuseoModerno Bold" pitchFamily="34" charset="-122"/>
                <a:cs typeface="MuseoModerno Bold" pitchFamily="34" charset="-120"/>
              </a:rPr>
              <a:t>V. Đánh giá rủi ro và quản lý mối nguy</a:t>
            </a:r>
            <a:endParaRPr lang="en-US" sz="3600" dirty="0"/>
          </a:p>
        </p:txBody>
      </p:sp>
      <p:pic>
        <p:nvPicPr>
          <p:cNvPr id="3" name="Image 0" descr="preencoded.png"/>
          <p:cNvPicPr>
            <a:picLocks noChangeAspect="1"/>
          </p:cNvPicPr>
          <p:nvPr/>
        </p:nvPicPr>
        <p:blipFill>
          <a:blip r:embed="rId3"/>
          <a:stretch>
            <a:fillRect/>
          </a:stretch>
        </p:blipFill>
        <p:spPr>
          <a:xfrm>
            <a:off x="793790" y="3077528"/>
            <a:ext cx="4944547" cy="3475672"/>
          </a:xfrm>
          <a:prstGeom prst="rect">
            <a:avLst/>
          </a:prstGeom>
        </p:spPr>
      </p:pic>
      <p:sp>
        <p:nvSpPr>
          <p:cNvPr id="4" name="Text 1"/>
          <p:cNvSpPr/>
          <p:nvPr/>
        </p:nvSpPr>
        <p:spPr>
          <a:xfrm>
            <a:off x="793790" y="5520571"/>
            <a:ext cx="3117533"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Text 2"/>
          <p:cNvSpPr/>
          <p:nvPr/>
        </p:nvSpPr>
        <p:spPr>
          <a:xfrm>
            <a:off x="6540631" y="3832588"/>
            <a:ext cx="604468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20F0502020204030204" pitchFamily="2" charset="0"/>
                <a:ea typeface="MuseoModerno Bold" pitchFamily="34" charset="-122"/>
                <a:cs typeface="MuseoModerno Bold" pitchFamily="34" charset="-120"/>
              </a:rPr>
              <a:t>A. Nhận diện các rủi ro, mối nguy hiểm tiềm ẩn</a:t>
            </a:r>
            <a:endParaRPr lang="en-US" sz="2200" dirty="0"/>
          </a:p>
        </p:txBody>
      </p:sp>
      <p:sp>
        <p:nvSpPr>
          <p:cNvPr id="6" name="Text 3"/>
          <p:cNvSpPr/>
          <p:nvPr/>
        </p:nvSpPr>
        <p:spPr>
          <a:xfrm>
            <a:off x="6540631" y="4413732"/>
            <a:ext cx="9371767"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Tiếp xúc với bộ phận chuyển động (kim, dây curoa)</a:t>
            </a:r>
            <a:endParaRPr lang="en-US" sz="1750" dirty="0"/>
          </a:p>
        </p:txBody>
      </p:sp>
      <p:sp>
        <p:nvSpPr>
          <p:cNvPr id="7" name="Text 4"/>
          <p:cNvSpPr/>
          <p:nvPr/>
        </p:nvSpPr>
        <p:spPr>
          <a:xfrm>
            <a:off x="6540631" y="4855930"/>
            <a:ext cx="9371767"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Môi trường làm việc thiếu ánh sáng, thông gió</a:t>
            </a:r>
            <a:endParaRPr lang="en-US" sz="1750" dirty="0"/>
          </a:p>
        </p:txBody>
      </p:sp>
      <p:sp>
        <p:nvSpPr>
          <p:cNvPr id="8" name="Text 5"/>
          <p:cNvSpPr/>
          <p:nvPr/>
        </p:nvSpPr>
        <p:spPr>
          <a:xfrm>
            <a:off x="6540631" y="5298128"/>
            <a:ext cx="9371767"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Sự cố điện</a:t>
            </a:r>
            <a:endParaRPr lang="en-US" sz="1750" dirty="0"/>
          </a:p>
        </p:txBody>
      </p:sp>
      <p:sp>
        <p:nvSpPr>
          <p:cNvPr id="9" name="Text 6"/>
          <p:cNvSpPr/>
          <p:nvPr/>
        </p:nvSpPr>
        <p:spPr>
          <a:xfrm>
            <a:off x="6540631" y="5740326"/>
            <a:ext cx="9371767"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Căng thẳng, mệt mỏi</a:t>
            </a:r>
            <a:endParaRPr lang="en-US" sz="1750" dirty="0"/>
          </a:p>
        </p:txBody>
      </p:sp>
      <p:pic>
        <p:nvPicPr>
          <p:cNvPr id="10" name="Picture 9">
            <a:extLst>
              <a:ext uri="{FF2B5EF4-FFF2-40B4-BE49-F238E27FC236}">
                <a16:creationId xmlns:a16="http://schemas.microsoft.com/office/drawing/2014/main" id="{5033040E-D138-CD42-2940-B1FCA81B142F}"/>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158988"/>
            <a:ext cx="3749993" cy="354330"/>
          </a:xfrm>
          <a:prstGeom prst="rect">
            <a:avLst/>
          </a:prstGeom>
          <a:noFill/>
          <a:ln/>
        </p:spPr>
        <p:txBody>
          <a:bodyPr wrap="none" lIns="0" tIns="0" rIns="0" bIns="0" rtlCol="0" anchor="t"/>
          <a:lstStyle/>
          <a:p>
            <a:pPr marL="0" indent="0">
              <a:lnSpc>
                <a:spcPts val="2750"/>
              </a:lnSpc>
              <a:buNone/>
            </a:pPr>
            <a:r>
              <a:rPr lang="en-US" sz="3600" b="1" kern="0" spc="-67" dirty="0">
                <a:solidFill>
                  <a:srgbClr val="124E73"/>
                </a:solidFill>
                <a:latin typeface="Montserrat Medium" panose="020F0502020204030204" pitchFamily="2" charset="0"/>
                <a:ea typeface="MuseoModerno Bold" pitchFamily="34" charset="-122"/>
                <a:cs typeface="MuseoModerno Bold" pitchFamily="34" charset="-120"/>
              </a:rPr>
              <a:t>B. Các chiến lược phòng ngừa</a:t>
            </a:r>
            <a:endParaRPr lang="en-US" sz="3600" dirty="0"/>
          </a:p>
        </p:txBody>
      </p:sp>
      <p:sp>
        <p:nvSpPr>
          <p:cNvPr id="4" name="Text 1"/>
          <p:cNvSpPr/>
          <p:nvPr/>
        </p:nvSpPr>
        <p:spPr>
          <a:xfrm>
            <a:off x="793790" y="2850475"/>
            <a:ext cx="431934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124E73"/>
                </a:solidFill>
                <a:latin typeface="Montserrat Medium" panose="020F0502020204030204" pitchFamily="2" charset="0"/>
                <a:ea typeface="MuseoModerno Bold" pitchFamily="34" charset="-122"/>
                <a:cs typeface="MuseoModerno Bold" pitchFamily="34" charset="-120"/>
              </a:rPr>
              <a:t>1. Kiểm tra và bảo dưỡng định kỳ</a:t>
            </a:r>
            <a:endParaRPr lang="en-US" sz="2800" dirty="0"/>
          </a:p>
        </p:txBody>
      </p:sp>
      <p:sp>
        <p:nvSpPr>
          <p:cNvPr id="5" name="Text 2"/>
          <p:cNvSpPr/>
          <p:nvPr/>
        </p:nvSpPr>
        <p:spPr>
          <a:xfrm>
            <a:off x="793790" y="3544967"/>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các bộ phận chính</a:t>
            </a:r>
            <a:r>
              <a:rPr lang="en-US" sz="1750" kern="0" spc="-36" dirty="0">
                <a:solidFill>
                  <a:srgbClr val="2B4150"/>
                </a:solidFill>
                <a:latin typeface="PT Serif" pitchFamily="34" charset="0"/>
                <a:ea typeface="PT Serif" pitchFamily="34" charset="-122"/>
                <a:cs typeface="PT Serif" pitchFamily="34" charset="-120"/>
              </a:rPr>
              <a:t> như kim, chân vịt và cơ cấu chuyển động để phát hiện hư hỏng.</a:t>
            </a:r>
            <a:endParaRPr lang="en-US" sz="1750" dirty="0"/>
          </a:p>
        </p:txBody>
      </p:sp>
      <p:sp>
        <p:nvSpPr>
          <p:cNvPr id="6" name="Text 3"/>
          <p:cNvSpPr/>
          <p:nvPr/>
        </p:nvSpPr>
        <p:spPr>
          <a:xfrm>
            <a:off x="793790" y="4350068"/>
            <a:ext cx="7556421"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Bôi trơn các bộ phận chuyển động</a:t>
            </a:r>
            <a:r>
              <a:rPr lang="en-US" sz="1750" kern="0" spc="-36" dirty="0">
                <a:solidFill>
                  <a:srgbClr val="2B4150"/>
                </a:solidFill>
                <a:latin typeface="PT Serif" pitchFamily="34" charset="0"/>
                <a:ea typeface="PT Serif" pitchFamily="34" charset="-122"/>
                <a:cs typeface="PT Serif" pitchFamily="34" charset="-120"/>
              </a:rPr>
              <a:t> giúp giảm ma sát và ngăn mài mòn.</a:t>
            </a:r>
            <a:endParaRPr lang="en-US" sz="1750" dirty="0"/>
          </a:p>
        </p:txBody>
      </p:sp>
      <p:sp>
        <p:nvSpPr>
          <p:cNvPr id="7" name="Text 4"/>
          <p:cNvSpPr/>
          <p:nvPr/>
        </p:nvSpPr>
        <p:spPr>
          <a:xfrm>
            <a:off x="793790" y="4884794"/>
            <a:ext cx="7556421"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Vệ sinh máy</a:t>
            </a:r>
            <a:r>
              <a:rPr lang="en-US" sz="1750" kern="0" spc="-36" dirty="0">
                <a:solidFill>
                  <a:srgbClr val="2B4150"/>
                </a:solidFill>
                <a:latin typeface="PT Serif" pitchFamily="34" charset="0"/>
                <a:ea typeface="PT Serif" pitchFamily="34" charset="-122"/>
                <a:cs typeface="PT Serif" pitchFamily="34" charset="-120"/>
              </a:rPr>
              <a:t> giúp loại bỏ bụi bẩn, tăng hiệu quả vận hành.</a:t>
            </a:r>
            <a:endParaRPr lang="en-US" sz="1750" dirty="0"/>
          </a:p>
        </p:txBody>
      </p:sp>
      <p:sp>
        <p:nvSpPr>
          <p:cNvPr id="8" name="Text 5"/>
          <p:cNvSpPr/>
          <p:nvPr/>
        </p:nvSpPr>
        <p:spPr>
          <a:xfrm>
            <a:off x="793790" y="5419521"/>
            <a:ext cx="784502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lịch sử bảo trì</a:t>
            </a:r>
            <a:r>
              <a:rPr lang="en-US" sz="1750" kern="0" spc="-36" dirty="0">
                <a:solidFill>
                  <a:srgbClr val="2B4150"/>
                </a:solidFill>
                <a:latin typeface="PT Serif" pitchFamily="34" charset="0"/>
                <a:ea typeface="PT Serif" pitchFamily="34" charset="-122"/>
                <a:cs typeface="PT Serif" pitchFamily="34" charset="-120"/>
              </a:rPr>
              <a:t> giúp theo dõi và đưa ra các quyết định bảo trì hợp lý</a:t>
            </a:r>
            <a:endParaRPr lang="en-US" sz="1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1"/>
          <p:cNvSpPr/>
          <p:nvPr/>
        </p:nvSpPr>
        <p:spPr>
          <a:xfrm>
            <a:off x="1417439" y="2426613"/>
            <a:ext cx="5395436"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20F0502020204030204" pitchFamily="2" charset="0"/>
                <a:ea typeface="MuseoModerno Bold" pitchFamily="34" charset="-122"/>
                <a:cs typeface="MuseoModerno Bold" pitchFamily="34" charset="-120"/>
              </a:rPr>
              <a:t>2. Tuân thủ các quy định an toàn lao động</a:t>
            </a:r>
            <a:endParaRPr lang="en-US" sz="2200" dirty="0"/>
          </a:p>
        </p:txBody>
      </p:sp>
      <p:sp>
        <p:nvSpPr>
          <p:cNvPr id="5" name="Text 2"/>
          <p:cNvSpPr/>
          <p:nvPr/>
        </p:nvSpPr>
        <p:spPr>
          <a:xfrm>
            <a:off x="1417439" y="2917031"/>
            <a:ext cx="69327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công nhân</a:t>
            </a:r>
            <a:r>
              <a:rPr lang="en-US" sz="1750" kern="0" spc="-36" dirty="0">
                <a:solidFill>
                  <a:srgbClr val="2B4150"/>
                </a:solidFill>
                <a:latin typeface="PT Serif" pitchFamily="34" charset="0"/>
                <a:ea typeface="PT Serif" pitchFamily="34" charset="-122"/>
                <a:cs typeface="PT Serif" pitchFamily="34" charset="-120"/>
              </a:rPr>
              <a:t> về an toàn lao động, quy trình vận hành máy và các biện pháp phòng ngừa tai nạn.</a:t>
            </a:r>
            <a:endParaRPr lang="en-US" sz="1750" dirty="0"/>
          </a:p>
        </p:txBody>
      </p:sp>
      <p:sp>
        <p:nvSpPr>
          <p:cNvPr id="6" name="Text 3"/>
          <p:cNvSpPr/>
          <p:nvPr/>
        </p:nvSpPr>
        <p:spPr>
          <a:xfrm>
            <a:off x="1417439" y="3994308"/>
            <a:ext cx="69327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trang bị bảo hộ cá nhân</a:t>
            </a:r>
            <a:r>
              <a:rPr lang="en-US" sz="1750" kern="0" spc="-36" dirty="0">
                <a:solidFill>
                  <a:srgbClr val="2B4150"/>
                </a:solidFill>
                <a:latin typeface="PT Serif" pitchFamily="34" charset="0"/>
                <a:ea typeface="PT Serif" pitchFamily="34" charset="-122"/>
                <a:cs typeface="PT Serif" pitchFamily="34" charset="-120"/>
              </a:rPr>
              <a:t> như găng tay, kính bảo hộ và giày chuyên dụng để bảo vệ khỏi nguy cơ tiềm ẩn.</a:t>
            </a:r>
            <a:endParaRPr lang="en-US" sz="1750" dirty="0"/>
          </a:p>
        </p:txBody>
      </p:sp>
      <p:sp>
        <p:nvSpPr>
          <p:cNvPr id="7" name="Text 4"/>
          <p:cNvSpPr/>
          <p:nvPr/>
        </p:nvSpPr>
        <p:spPr>
          <a:xfrm>
            <a:off x="1417438" y="5071585"/>
            <a:ext cx="69327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Thiết lập quy trình khẩn cấp</a:t>
            </a:r>
            <a:r>
              <a:rPr lang="en-US" sz="1750" kern="0" spc="-36" dirty="0">
                <a:solidFill>
                  <a:srgbClr val="2B4150"/>
                </a:solidFill>
                <a:latin typeface="PT Serif" pitchFamily="34" charset="0"/>
                <a:ea typeface="PT Serif" pitchFamily="34" charset="-122"/>
                <a:cs typeface="PT Serif" pitchFamily="34" charset="-120"/>
              </a:rPr>
              <a:t> và tổ chức các buổi tập huấn định kỳ để giúp công nhân ứng phó với sự cố.</a:t>
            </a:r>
            <a:endParaRPr lang="en-US" sz="1750" dirty="0"/>
          </a:p>
        </p:txBody>
      </p:sp>
      <p:sp>
        <p:nvSpPr>
          <p:cNvPr id="8" name="Text 5"/>
          <p:cNvSpPr/>
          <p:nvPr/>
        </p:nvSpPr>
        <p:spPr>
          <a:xfrm>
            <a:off x="1417439" y="6058137"/>
            <a:ext cx="69327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Sắp xếp môi trường làm việc hợp lý</a:t>
            </a:r>
            <a:r>
              <a:rPr lang="en-US" sz="1750" kern="0" spc="-36" dirty="0">
                <a:solidFill>
                  <a:srgbClr val="2B4150"/>
                </a:solidFill>
                <a:latin typeface="PT Serif" pitchFamily="34" charset="0"/>
                <a:ea typeface="PT Serif" pitchFamily="34" charset="-122"/>
                <a:cs typeface="PT Serif" pitchFamily="34" charset="-120"/>
              </a:rPr>
              <a:t>, giữ khu vực quanh máy sạch sẽ, không có vật cản hoặc chất lỏng tràn.</a:t>
            </a:r>
            <a:endParaRPr lang="en-US" sz="1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4" name="Text 1"/>
          <p:cNvSpPr/>
          <p:nvPr/>
        </p:nvSpPr>
        <p:spPr>
          <a:xfrm>
            <a:off x="6903839" y="1995607"/>
            <a:ext cx="494299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20F0502020204030204" pitchFamily="2" charset="0"/>
                <a:ea typeface="MuseoModerno Bold" pitchFamily="34" charset="-122"/>
                <a:cs typeface="MuseoModerno Bold" pitchFamily="34" charset="-120"/>
              </a:rPr>
              <a:t>3. Xác định và đánh dấu vùng an toàn</a:t>
            </a:r>
            <a:endParaRPr lang="en-US" sz="2200" dirty="0"/>
          </a:p>
        </p:txBody>
      </p:sp>
      <p:sp>
        <p:nvSpPr>
          <p:cNvPr id="5" name="Text 2"/>
          <p:cNvSpPr/>
          <p:nvPr/>
        </p:nvSpPr>
        <p:spPr>
          <a:xfrm>
            <a:off x="6903839" y="2486025"/>
            <a:ext cx="6932771" cy="362903"/>
          </a:xfrm>
          <a:prstGeom prst="rect">
            <a:avLst/>
          </a:prstGeom>
          <a:noFill/>
          <a:ln/>
        </p:spPr>
        <p:txBody>
          <a:bodyPr wrap="none" lIns="0" tIns="0" rIns="0" bIns="0" rtlCol="0" anchor="t"/>
          <a:lstStyle/>
          <a:p>
            <a:pPr marL="0" indent="0">
              <a:lnSpc>
                <a:spcPts val="2850"/>
              </a:lnSpc>
              <a:buNone/>
            </a:pPr>
            <a:r>
              <a:rPr lang="en-US" sz="1750" b="1" kern="0" spc="-36" dirty="0">
                <a:solidFill>
                  <a:srgbClr val="2B4150"/>
                </a:solidFill>
                <a:latin typeface="PT Serif" pitchFamily="34" charset="0"/>
                <a:ea typeface="PT Serif" pitchFamily="34" charset="-122"/>
                <a:cs typeface="PT Serif" pitchFamily="34" charset="-120"/>
              </a:rPr>
              <a:t>Các yếu tố cần lưu ý:</a:t>
            </a:r>
            <a:endParaRPr lang="en-US" sz="1750" dirty="0"/>
          </a:p>
        </p:txBody>
      </p:sp>
      <p:sp>
        <p:nvSpPr>
          <p:cNvPr id="6" name="Text 3"/>
          <p:cNvSpPr/>
          <p:nvPr/>
        </p:nvSpPr>
        <p:spPr>
          <a:xfrm>
            <a:off x="6903839" y="2985016"/>
            <a:ext cx="69327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Xác định rõ ràng các khu vực an toàn</a:t>
            </a:r>
            <a:r>
              <a:rPr lang="en-US" sz="1750" kern="0" spc="-36" dirty="0">
                <a:solidFill>
                  <a:srgbClr val="2B4150"/>
                </a:solidFill>
                <a:latin typeface="PT Serif" pitchFamily="34" charset="0"/>
                <a:ea typeface="PT Serif" pitchFamily="34" charset="-122"/>
                <a:cs typeface="PT Serif" pitchFamily="34" charset="-120"/>
              </a:rPr>
              <a:t>, sử dụng biển báo và vạch kẻ màu sắc để dễ dàng nhận biết.</a:t>
            </a:r>
            <a:endParaRPr lang="en-US" sz="1750" dirty="0"/>
          </a:p>
        </p:txBody>
      </p:sp>
      <p:sp>
        <p:nvSpPr>
          <p:cNvPr id="7" name="Text 4"/>
          <p:cNvSpPr/>
          <p:nvPr/>
        </p:nvSpPr>
        <p:spPr>
          <a:xfrm>
            <a:off x="6903839" y="3790117"/>
            <a:ext cx="6932771"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Khoảng cách an toàn giữa các máy móc và khu vực đi lại</a:t>
            </a:r>
            <a:r>
              <a:rPr lang="en-US" sz="1750" kern="0" spc="-36" dirty="0">
                <a:solidFill>
                  <a:srgbClr val="2B4150"/>
                </a:solidFill>
                <a:latin typeface="PT Serif" pitchFamily="34" charset="0"/>
                <a:ea typeface="PT Serif" pitchFamily="34" charset="-122"/>
                <a:cs typeface="PT Serif" pitchFamily="34" charset="-120"/>
              </a:rPr>
              <a:t> phải đủ lớn để tránh va chạm, bảo vệ công nhân khỏi nguy cơ bị kẹt máy hoặc tiếp xúc với bộ phận chuyển động.</a:t>
            </a:r>
            <a:endParaRPr lang="en-US" sz="1750" dirty="0"/>
          </a:p>
        </p:txBody>
      </p:sp>
      <p:sp>
        <p:nvSpPr>
          <p:cNvPr id="8" name="Text 5"/>
          <p:cNvSpPr/>
          <p:nvPr/>
        </p:nvSpPr>
        <p:spPr>
          <a:xfrm>
            <a:off x="6903839" y="4958120"/>
            <a:ext cx="69327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Không gian an toàn cần đủ để công nhân dễ dàng tiếp cận thiết bị khẩn cấp</a:t>
            </a:r>
            <a:r>
              <a:rPr lang="en-US" sz="1750" kern="0" spc="-36" dirty="0">
                <a:solidFill>
                  <a:srgbClr val="2B4150"/>
                </a:solidFill>
                <a:latin typeface="PT Serif" pitchFamily="34" charset="0"/>
                <a:ea typeface="PT Serif" pitchFamily="34" charset="-122"/>
                <a:cs typeface="PT Serif" pitchFamily="34" charset="-120"/>
              </a:rPr>
              <a:t> khi cần.</a:t>
            </a:r>
            <a:endParaRPr lang="en-US" sz="1750" dirty="0"/>
          </a:p>
        </p:txBody>
      </p:sp>
      <p:sp>
        <p:nvSpPr>
          <p:cNvPr id="9" name="Text 6"/>
          <p:cNvSpPr/>
          <p:nvPr/>
        </p:nvSpPr>
        <p:spPr>
          <a:xfrm>
            <a:off x="6903839" y="5763220"/>
            <a:ext cx="69327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và hướng dẫn công nhân về vùng an toàn</a:t>
            </a:r>
            <a:r>
              <a:rPr lang="en-US" sz="1750" kern="0" spc="-36" dirty="0">
                <a:solidFill>
                  <a:srgbClr val="2B4150"/>
                </a:solidFill>
                <a:latin typeface="PT Serif" pitchFamily="34" charset="0"/>
                <a:ea typeface="PT Serif" pitchFamily="34" charset="-122"/>
                <a:cs typeface="PT Serif" pitchFamily="34" charset="-120"/>
              </a:rPr>
              <a:t> giúp giảm thiểu tai nạn lao động.</a:t>
            </a:r>
            <a:endParaRPr lang="en-US" sz="1750" dirty="0"/>
          </a:p>
        </p:txBody>
      </p:sp>
      <p:pic>
        <p:nvPicPr>
          <p:cNvPr id="10" name="Picture 9">
            <a:extLst>
              <a:ext uri="{FF2B5EF4-FFF2-40B4-BE49-F238E27FC236}">
                <a16:creationId xmlns:a16="http://schemas.microsoft.com/office/drawing/2014/main" id="{A34DF526-BB8B-3967-245C-1BAC59822953}"/>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299817" y="575191"/>
            <a:ext cx="8030766" cy="3218736"/>
          </a:xfrm>
          <a:prstGeom prst="rect">
            <a:avLst/>
          </a:prstGeom>
        </p:spPr>
      </p:pic>
      <p:sp>
        <p:nvSpPr>
          <p:cNvPr id="4" name="Text 1"/>
          <p:cNvSpPr/>
          <p:nvPr/>
        </p:nvSpPr>
        <p:spPr>
          <a:xfrm>
            <a:off x="1307306" y="4264462"/>
            <a:ext cx="4120991" cy="326827"/>
          </a:xfrm>
          <a:prstGeom prst="rect">
            <a:avLst/>
          </a:prstGeom>
          <a:noFill/>
          <a:ln/>
        </p:spPr>
        <p:txBody>
          <a:bodyPr wrap="none" lIns="0" tIns="0" rIns="0" bIns="0" rtlCol="0" anchor="t"/>
          <a:lstStyle/>
          <a:p>
            <a:pPr marL="0" indent="0">
              <a:lnSpc>
                <a:spcPts val="2550"/>
              </a:lnSpc>
              <a:buNone/>
            </a:pPr>
            <a:r>
              <a:rPr lang="en-US" sz="2050" b="1" kern="0" spc="-62" dirty="0">
                <a:solidFill>
                  <a:srgbClr val="2B4150"/>
                </a:solidFill>
                <a:latin typeface="Montserrat Medium" panose="020F0502020204030204" pitchFamily="2" charset="0"/>
                <a:ea typeface="MuseoModerno Bold" pitchFamily="34" charset="-122"/>
                <a:cs typeface="MuseoModerno Bold" pitchFamily="34" charset="-120"/>
              </a:rPr>
              <a:t>4. Sử dụng thiết bị bảo hộ cá nhân</a:t>
            </a:r>
            <a:endParaRPr lang="en-US" sz="2050" dirty="0"/>
          </a:p>
        </p:txBody>
      </p:sp>
      <p:sp>
        <p:nvSpPr>
          <p:cNvPr id="5" name="Text 2"/>
          <p:cNvSpPr/>
          <p:nvPr/>
        </p:nvSpPr>
        <p:spPr>
          <a:xfrm>
            <a:off x="1307306" y="4716780"/>
            <a:ext cx="12590978" cy="334685"/>
          </a:xfrm>
          <a:prstGeom prst="rect">
            <a:avLst/>
          </a:prstGeom>
          <a:noFill/>
          <a:ln/>
        </p:spPr>
        <p:txBody>
          <a:bodyPr wrap="none" lIns="0" tIns="0" rIns="0" bIns="0" rtlCol="0" anchor="t"/>
          <a:lstStyle/>
          <a:p>
            <a:pPr marL="0" indent="0">
              <a:lnSpc>
                <a:spcPts val="2600"/>
              </a:lnSpc>
              <a:buNone/>
            </a:pPr>
            <a:r>
              <a:rPr lang="en-US" sz="1600" b="1" kern="0" spc="-33" dirty="0">
                <a:solidFill>
                  <a:srgbClr val="2B4150"/>
                </a:solidFill>
                <a:latin typeface="PT Serif" pitchFamily="34" charset="0"/>
                <a:ea typeface="PT Serif" pitchFamily="34" charset="-122"/>
                <a:cs typeface="PT Serif" pitchFamily="34" charset="-120"/>
              </a:rPr>
              <a:t>Các thiết bị bảo hộ cần thiết:</a:t>
            </a:r>
            <a:endParaRPr lang="en-US" sz="1600" dirty="0"/>
          </a:p>
        </p:txBody>
      </p:sp>
      <p:sp>
        <p:nvSpPr>
          <p:cNvPr id="6" name="Text 3"/>
          <p:cNvSpPr/>
          <p:nvPr/>
        </p:nvSpPr>
        <p:spPr>
          <a:xfrm>
            <a:off x="1307306" y="5176957"/>
            <a:ext cx="12590978" cy="334685"/>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Găng tay bảo hộ</a:t>
            </a:r>
            <a:r>
              <a:rPr lang="en-US" sz="1600" kern="0" spc="-33" dirty="0">
                <a:solidFill>
                  <a:srgbClr val="2B4150"/>
                </a:solidFill>
                <a:latin typeface="PT Serif" pitchFamily="34" charset="0"/>
                <a:ea typeface="PT Serif" pitchFamily="34" charset="-122"/>
                <a:cs typeface="PT Serif" pitchFamily="34" charset="-120"/>
              </a:rPr>
              <a:t>: Ngăn ngừa thương tích, cải thiện độ bám khi cầm nắm vật liệu, giúp thao tác chính xác.</a:t>
            </a:r>
            <a:endParaRPr lang="en-US" sz="1600" dirty="0"/>
          </a:p>
        </p:txBody>
      </p:sp>
      <p:sp>
        <p:nvSpPr>
          <p:cNvPr id="7" name="Text 4"/>
          <p:cNvSpPr/>
          <p:nvPr/>
        </p:nvSpPr>
        <p:spPr>
          <a:xfrm>
            <a:off x="1307306" y="5584746"/>
            <a:ext cx="12590978" cy="334685"/>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Kính bảo hộ</a:t>
            </a:r>
            <a:r>
              <a:rPr lang="en-US" sz="1600" kern="0" spc="-33" dirty="0">
                <a:solidFill>
                  <a:srgbClr val="2B4150"/>
                </a:solidFill>
                <a:latin typeface="PT Serif" pitchFamily="34" charset="0"/>
                <a:ea typeface="PT Serif" pitchFamily="34" charset="-122"/>
                <a:cs typeface="PT Serif" pitchFamily="34" charset="-120"/>
              </a:rPr>
              <a:t>: Bảo vệ mắt khỏi bụi bẩn và mảnh vụn, giúp công nhân tập trung vào công việc.</a:t>
            </a:r>
            <a:endParaRPr lang="en-US" sz="1600" dirty="0"/>
          </a:p>
        </p:txBody>
      </p:sp>
      <p:sp>
        <p:nvSpPr>
          <p:cNvPr id="8" name="Text 5"/>
          <p:cNvSpPr/>
          <p:nvPr/>
        </p:nvSpPr>
        <p:spPr>
          <a:xfrm>
            <a:off x="1307306" y="5992535"/>
            <a:ext cx="12590978" cy="334685"/>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Giày bảo hộ</a:t>
            </a:r>
            <a:r>
              <a:rPr lang="en-US" sz="1600" kern="0" spc="-33" dirty="0">
                <a:solidFill>
                  <a:srgbClr val="2B4150"/>
                </a:solidFill>
                <a:latin typeface="PT Serif" pitchFamily="34" charset="0"/>
                <a:ea typeface="PT Serif" pitchFamily="34" charset="-122"/>
                <a:cs typeface="PT Serif" pitchFamily="34" charset="-120"/>
              </a:rPr>
              <a:t>: Bảo vệ chân khỏi vật nặng hoặc sắc nhọn có thể rơi hoặc nằm trên mặt sàn.</a:t>
            </a:r>
            <a:endParaRPr lang="en-US" sz="1600" dirty="0"/>
          </a:p>
        </p:txBody>
      </p:sp>
      <p:sp>
        <p:nvSpPr>
          <p:cNvPr id="9" name="Text 6"/>
          <p:cNvSpPr/>
          <p:nvPr/>
        </p:nvSpPr>
        <p:spPr>
          <a:xfrm>
            <a:off x="1307306" y="6452711"/>
            <a:ext cx="12590978" cy="334685"/>
          </a:xfrm>
          <a:prstGeom prst="rect">
            <a:avLst/>
          </a:prstGeom>
          <a:noFill/>
          <a:ln/>
        </p:spPr>
        <p:txBody>
          <a:bodyPr wrap="none" lIns="0" tIns="0" rIns="0" bIns="0" rtlCol="0" anchor="t"/>
          <a:lstStyle/>
          <a:p>
            <a:pPr marL="0" indent="0">
              <a:lnSpc>
                <a:spcPts val="2600"/>
              </a:lnSpc>
              <a:buNone/>
            </a:pPr>
            <a:r>
              <a:rPr lang="en-US" sz="1600" b="1" kern="0" spc="-33" dirty="0">
                <a:solidFill>
                  <a:srgbClr val="2B4150"/>
                </a:solidFill>
                <a:latin typeface="PT Serif" pitchFamily="34" charset="0"/>
                <a:ea typeface="PT Serif" pitchFamily="34" charset="-122"/>
                <a:cs typeface="PT Serif" pitchFamily="34" charset="-120"/>
              </a:rPr>
              <a:t>Tầm quan trọng của việc tuân thủ bảo hộ:</a:t>
            </a:r>
            <a:endParaRPr lang="en-US" sz="1600" dirty="0"/>
          </a:p>
        </p:txBody>
      </p:sp>
      <p:sp>
        <p:nvSpPr>
          <p:cNvPr id="10" name="Text 7"/>
          <p:cNvSpPr/>
          <p:nvPr/>
        </p:nvSpPr>
        <p:spPr>
          <a:xfrm>
            <a:off x="1307306" y="6912888"/>
            <a:ext cx="12590978" cy="334685"/>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Huấn luyện định kỳ</a:t>
            </a:r>
            <a:r>
              <a:rPr lang="en-US" sz="1600" kern="0" spc="-33" dirty="0">
                <a:solidFill>
                  <a:srgbClr val="2B4150"/>
                </a:solidFill>
                <a:latin typeface="PT Serif" pitchFamily="34" charset="0"/>
                <a:ea typeface="PT Serif" pitchFamily="34" charset="-122"/>
                <a:cs typeface="PT Serif" pitchFamily="34" charset="-120"/>
              </a:rPr>
              <a:t> giúp nhắc nhở công nhân về tầm quan trọng của việc sử dụng thiết bị bảo hộ, nâng cao an toàn lao động.</a:t>
            </a:r>
            <a:endParaRPr lang="en-US" sz="1600" dirty="0"/>
          </a:p>
        </p:txBody>
      </p:sp>
      <p:sp>
        <p:nvSpPr>
          <p:cNvPr id="11" name="Text 8"/>
          <p:cNvSpPr/>
          <p:nvPr/>
        </p:nvSpPr>
        <p:spPr>
          <a:xfrm>
            <a:off x="1307306" y="7320677"/>
            <a:ext cx="12590978" cy="334685"/>
          </a:xfrm>
          <a:prstGeom prst="rect">
            <a:avLst/>
          </a:prstGeom>
          <a:noFill/>
          <a:ln/>
        </p:spPr>
        <p:txBody>
          <a:bodyPr wrap="none" lIns="0" tIns="0" rIns="0" bIns="0" rtlCol="0" anchor="t"/>
          <a:lstStyle/>
          <a:p>
            <a:pPr marL="342900" indent="-342900" algn="l">
              <a:lnSpc>
                <a:spcPts val="2600"/>
              </a:lnSpc>
              <a:buSzPct val="100000"/>
              <a:buChar char="•"/>
            </a:pPr>
            <a:r>
              <a:rPr lang="en-US" sz="1600" kern="0" spc="-33" dirty="0">
                <a:solidFill>
                  <a:srgbClr val="2B4150"/>
                </a:solidFill>
                <a:latin typeface="PT Serif" pitchFamily="34" charset="0"/>
                <a:ea typeface="PT Serif" pitchFamily="34" charset="-122"/>
                <a:cs typeface="PT Serif" pitchFamily="34" charset="-120"/>
              </a:rPr>
              <a:t>Tuân thủ quy định bảo hộ </a:t>
            </a:r>
            <a:r>
              <a:rPr lang="en-US" sz="1600" b="1" kern="0" spc="-33" dirty="0">
                <a:solidFill>
                  <a:srgbClr val="2B4150"/>
                </a:solidFill>
                <a:latin typeface="PT Serif" pitchFamily="34" charset="0"/>
                <a:ea typeface="PT Serif" pitchFamily="34" charset="-122"/>
                <a:cs typeface="PT Serif" pitchFamily="34" charset="-120"/>
              </a:rPr>
              <a:t>nâng cao năng suất</a:t>
            </a:r>
            <a:r>
              <a:rPr lang="en-US" sz="1600" kern="0" spc="-33" dirty="0">
                <a:solidFill>
                  <a:srgbClr val="2B4150"/>
                </a:solidFill>
                <a:latin typeface="PT Serif" pitchFamily="34" charset="0"/>
                <a:ea typeface="PT Serif" pitchFamily="34" charset="-122"/>
                <a:cs typeface="PT Serif" pitchFamily="34" charset="-120"/>
              </a:rPr>
              <a:t> và </a:t>
            </a:r>
            <a:r>
              <a:rPr lang="en-US" sz="1600" b="1" kern="0" spc="-33" dirty="0">
                <a:solidFill>
                  <a:srgbClr val="2B4150"/>
                </a:solidFill>
                <a:latin typeface="PT Serif" pitchFamily="34" charset="0"/>
                <a:ea typeface="PT Serif" pitchFamily="34" charset="-122"/>
                <a:cs typeface="PT Serif" pitchFamily="34" charset="-120"/>
              </a:rPr>
              <a:t>chất lượng sản phẩm</a:t>
            </a:r>
            <a:r>
              <a:rPr lang="en-US" sz="1600" kern="0" spc="-33" dirty="0">
                <a:solidFill>
                  <a:srgbClr val="2B4150"/>
                </a:solidFill>
                <a:latin typeface="PT Serif" pitchFamily="34" charset="0"/>
                <a:ea typeface="PT Serif" pitchFamily="34" charset="-122"/>
                <a:cs typeface="PT Serif" pitchFamily="34" charset="-120"/>
              </a:rPr>
              <a:t>.</a:t>
            </a:r>
            <a:endParaRPr lang="en-US" sz="1600" dirty="0"/>
          </a:p>
        </p:txBody>
      </p:sp>
      <p:pic>
        <p:nvPicPr>
          <p:cNvPr id="12" name="Picture 11">
            <a:extLst>
              <a:ext uri="{FF2B5EF4-FFF2-40B4-BE49-F238E27FC236}">
                <a16:creationId xmlns:a16="http://schemas.microsoft.com/office/drawing/2014/main" id="{81840C02-3EFF-A93E-55A9-1916E8BE9ED7}"/>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683963" y="480679"/>
            <a:ext cx="7684311" cy="3020526"/>
          </a:xfrm>
          <a:prstGeom prst="rect">
            <a:avLst/>
          </a:prstGeom>
        </p:spPr>
      </p:pic>
      <p:sp>
        <p:nvSpPr>
          <p:cNvPr id="4" name="Text 1"/>
          <p:cNvSpPr/>
          <p:nvPr/>
        </p:nvSpPr>
        <p:spPr>
          <a:xfrm>
            <a:off x="958929" y="3861750"/>
            <a:ext cx="3044904" cy="239673"/>
          </a:xfrm>
          <a:prstGeom prst="rect">
            <a:avLst/>
          </a:prstGeom>
          <a:noFill/>
          <a:ln/>
        </p:spPr>
        <p:txBody>
          <a:bodyPr wrap="none" lIns="0" tIns="0" rIns="0" bIns="0" rtlCol="0" anchor="t"/>
          <a:lstStyle/>
          <a:p>
            <a:pPr marL="0" indent="0">
              <a:lnSpc>
                <a:spcPts val="1850"/>
              </a:lnSpc>
              <a:buNone/>
            </a:pPr>
            <a:r>
              <a:rPr lang="en-US" sz="2800" b="1" kern="0" spc="-45" dirty="0">
                <a:solidFill>
                  <a:srgbClr val="2B4150"/>
                </a:solidFill>
                <a:latin typeface="Montserrat Medium" panose="020F0502020204030204" pitchFamily="2" charset="0"/>
                <a:ea typeface="MuseoModerno Bold" pitchFamily="34" charset="-122"/>
                <a:cs typeface="MuseoModerno Bold" pitchFamily="34" charset="-120"/>
              </a:rPr>
              <a:t>5. Quy trình khẩn cấp và phản ứng</a:t>
            </a:r>
            <a:endParaRPr lang="en-US" sz="2800" dirty="0"/>
          </a:p>
        </p:txBody>
      </p:sp>
      <p:sp>
        <p:nvSpPr>
          <p:cNvPr id="5" name="Text 2"/>
          <p:cNvSpPr/>
          <p:nvPr/>
        </p:nvSpPr>
        <p:spPr>
          <a:xfrm>
            <a:off x="1370912" y="4369950"/>
            <a:ext cx="13134380" cy="245507"/>
          </a:xfrm>
          <a:prstGeom prst="rect">
            <a:avLst/>
          </a:prstGeom>
          <a:noFill/>
          <a:ln/>
        </p:spPr>
        <p:txBody>
          <a:bodyPr wrap="none" lIns="0" tIns="0" rIns="0" bIns="0" rtlCol="0" anchor="t"/>
          <a:lstStyle/>
          <a:p>
            <a:pPr marL="0" indent="0">
              <a:lnSpc>
                <a:spcPts val="1900"/>
              </a:lnSpc>
              <a:buNone/>
            </a:pPr>
            <a:r>
              <a:rPr lang="en-US" b="1" kern="0" spc="-24" dirty="0">
                <a:solidFill>
                  <a:srgbClr val="2B4150"/>
                </a:solidFill>
                <a:latin typeface="PT Serif" pitchFamily="34" charset="0"/>
                <a:ea typeface="PT Serif" pitchFamily="34" charset="-122"/>
                <a:cs typeface="PT Serif" pitchFamily="34" charset="-120"/>
              </a:rPr>
              <a:t>Các bước trong quy trình khẩn cấp:</a:t>
            </a:r>
            <a:endParaRPr lang="en-US" dirty="0"/>
          </a:p>
        </p:txBody>
      </p:sp>
      <p:sp>
        <p:nvSpPr>
          <p:cNvPr id="6" name="Text 3"/>
          <p:cNvSpPr/>
          <p:nvPr/>
        </p:nvSpPr>
        <p:spPr>
          <a:xfrm>
            <a:off x="1370912" y="4784128"/>
            <a:ext cx="13134380" cy="245507"/>
          </a:xfrm>
          <a:prstGeom prst="rect">
            <a:avLst/>
          </a:prstGeom>
          <a:noFill/>
          <a:ln/>
        </p:spPr>
        <p:txBody>
          <a:bodyPr wrap="none" lIns="0" tIns="0" rIns="0" bIns="0" rtlCol="0" anchor="t"/>
          <a:lstStyle/>
          <a:p>
            <a:pPr marL="342900" indent="-342900" algn="l">
              <a:lnSpc>
                <a:spcPts val="1900"/>
              </a:lnSpc>
              <a:buSzPct val="100000"/>
              <a:buChar char="•"/>
            </a:pPr>
            <a:r>
              <a:rPr lang="en-US" sz="1600" b="1" kern="0" spc="-24" dirty="0">
                <a:solidFill>
                  <a:srgbClr val="2B4150"/>
                </a:solidFill>
                <a:latin typeface="PT Serif" pitchFamily="34" charset="0"/>
                <a:ea typeface="PT Serif" pitchFamily="34" charset="-122"/>
                <a:cs typeface="PT Serif" pitchFamily="34" charset="-120"/>
              </a:rPr>
              <a:t>Đào tạo công nhân</a:t>
            </a:r>
            <a:r>
              <a:rPr lang="en-US" sz="1600" kern="0" spc="-24" dirty="0">
                <a:solidFill>
                  <a:srgbClr val="2B4150"/>
                </a:solidFill>
                <a:latin typeface="PT Serif" pitchFamily="34" charset="0"/>
                <a:ea typeface="PT Serif" pitchFamily="34" charset="-122"/>
                <a:cs typeface="PT Serif" pitchFamily="34" charset="-120"/>
              </a:rPr>
              <a:t> nhận diện tình huống khẩn cấp như sự cố máy móc hoặc tai nạn lao động.</a:t>
            </a:r>
            <a:endParaRPr lang="en-US" sz="1600" dirty="0"/>
          </a:p>
        </p:txBody>
      </p:sp>
      <p:sp>
        <p:nvSpPr>
          <p:cNvPr id="7" name="Text 4"/>
          <p:cNvSpPr/>
          <p:nvPr/>
        </p:nvSpPr>
        <p:spPr>
          <a:xfrm>
            <a:off x="1370912" y="5083332"/>
            <a:ext cx="13134380" cy="245507"/>
          </a:xfrm>
          <a:prstGeom prst="rect">
            <a:avLst/>
          </a:prstGeom>
          <a:noFill/>
          <a:ln/>
        </p:spPr>
        <p:txBody>
          <a:bodyPr wrap="none" lIns="0" tIns="0" rIns="0" bIns="0" rtlCol="0" anchor="t"/>
          <a:lstStyle/>
          <a:p>
            <a:pPr marL="342900" indent="-342900" algn="l">
              <a:lnSpc>
                <a:spcPts val="1900"/>
              </a:lnSpc>
              <a:buSzPct val="100000"/>
              <a:buChar char="•"/>
            </a:pPr>
            <a:r>
              <a:rPr lang="en-US" sz="1600" kern="0" spc="-24" dirty="0">
                <a:solidFill>
                  <a:srgbClr val="2B4150"/>
                </a:solidFill>
                <a:latin typeface="PT Serif" pitchFamily="34" charset="0"/>
                <a:ea typeface="PT Serif" pitchFamily="34" charset="-122"/>
                <a:cs typeface="PT Serif" pitchFamily="34" charset="-120"/>
              </a:rPr>
              <a:t>Nhận diện </a:t>
            </a:r>
            <a:r>
              <a:rPr lang="en-US" sz="1600" b="1" kern="0" spc="-24" dirty="0">
                <a:solidFill>
                  <a:srgbClr val="2B4150"/>
                </a:solidFill>
                <a:latin typeface="PT Serif" pitchFamily="34" charset="0"/>
                <a:ea typeface="PT Serif" pitchFamily="34" charset="-122"/>
                <a:cs typeface="PT Serif" pitchFamily="34" charset="-120"/>
              </a:rPr>
              <a:t>dấu hiệu bất thường</a:t>
            </a:r>
            <a:r>
              <a:rPr lang="en-US" sz="1600" kern="0" spc="-24" dirty="0">
                <a:solidFill>
                  <a:srgbClr val="2B4150"/>
                </a:solidFill>
                <a:latin typeface="PT Serif" pitchFamily="34" charset="0"/>
                <a:ea typeface="PT Serif" pitchFamily="34" charset="-122"/>
                <a:cs typeface="PT Serif" pitchFamily="34" charset="-120"/>
              </a:rPr>
              <a:t> (tiếng ồn lạ, rung lắc,…) để công nhân chủ động xử lý.</a:t>
            </a:r>
            <a:endParaRPr lang="en-US" sz="1600" dirty="0"/>
          </a:p>
        </p:txBody>
      </p:sp>
      <p:sp>
        <p:nvSpPr>
          <p:cNvPr id="8" name="Text 5"/>
          <p:cNvSpPr/>
          <p:nvPr/>
        </p:nvSpPr>
        <p:spPr>
          <a:xfrm>
            <a:off x="1370912" y="5382536"/>
            <a:ext cx="13134380" cy="245507"/>
          </a:xfrm>
          <a:prstGeom prst="rect">
            <a:avLst/>
          </a:prstGeom>
          <a:noFill/>
          <a:ln/>
        </p:spPr>
        <p:txBody>
          <a:bodyPr wrap="none" lIns="0" tIns="0" rIns="0" bIns="0" rtlCol="0" anchor="t"/>
          <a:lstStyle/>
          <a:p>
            <a:pPr marL="342900" indent="-342900" algn="l">
              <a:lnSpc>
                <a:spcPts val="1900"/>
              </a:lnSpc>
              <a:buSzPct val="100000"/>
              <a:buChar char="•"/>
            </a:pPr>
            <a:r>
              <a:rPr lang="en-US" sz="1600" b="1" kern="0" spc="-24" dirty="0">
                <a:solidFill>
                  <a:srgbClr val="2B4150"/>
                </a:solidFill>
                <a:latin typeface="PT Serif" pitchFamily="34" charset="0"/>
                <a:ea typeface="PT Serif" pitchFamily="34" charset="-122"/>
                <a:cs typeface="PT Serif" pitchFamily="34" charset="-120"/>
              </a:rPr>
              <a:t>Tắt máy ngay</a:t>
            </a:r>
            <a:r>
              <a:rPr lang="en-US" sz="1600" kern="0" spc="-24" dirty="0">
                <a:solidFill>
                  <a:srgbClr val="2B4150"/>
                </a:solidFill>
                <a:latin typeface="PT Serif" pitchFamily="34" charset="0"/>
                <a:ea typeface="PT Serif" pitchFamily="34" charset="-122"/>
                <a:cs typeface="PT Serif" pitchFamily="34" charset="-120"/>
              </a:rPr>
              <a:t> khi xảy ra sự cố và </a:t>
            </a:r>
            <a:r>
              <a:rPr lang="en-US" sz="1600" b="1" kern="0" spc="-24" dirty="0">
                <a:solidFill>
                  <a:srgbClr val="2B4150"/>
                </a:solidFill>
                <a:latin typeface="PT Serif" pitchFamily="34" charset="0"/>
                <a:ea typeface="PT Serif" pitchFamily="34" charset="-122"/>
                <a:cs typeface="PT Serif" pitchFamily="34" charset="-120"/>
              </a:rPr>
              <a:t>thông báo</a:t>
            </a:r>
            <a:r>
              <a:rPr lang="en-US" sz="1600" kern="0" spc="-24" dirty="0">
                <a:solidFill>
                  <a:srgbClr val="2B4150"/>
                </a:solidFill>
                <a:latin typeface="PT Serif" pitchFamily="34" charset="0"/>
                <a:ea typeface="PT Serif" pitchFamily="34" charset="-122"/>
                <a:cs typeface="PT Serif" pitchFamily="34" charset="-120"/>
              </a:rPr>
              <a:t> cho quản lý hoặc nhân viên y tế.</a:t>
            </a:r>
            <a:endParaRPr lang="en-US" sz="1600" dirty="0"/>
          </a:p>
        </p:txBody>
      </p:sp>
      <p:sp>
        <p:nvSpPr>
          <p:cNvPr id="9" name="Text 6"/>
          <p:cNvSpPr/>
          <p:nvPr/>
        </p:nvSpPr>
        <p:spPr>
          <a:xfrm>
            <a:off x="1370912" y="5681740"/>
            <a:ext cx="13134380" cy="245507"/>
          </a:xfrm>
          <a:prstGeom prst="rect">
            <a:avLst/>
          </a:prstGeom>
          <a:noFill/>
          <a:ln/>
        </p:spPr>
        <p:txBody>
          <a:bodyPr wrap="none" lIns="0" tIns="0" rIns="0" bIns="0" rtlCol="0" anchor="t"/>
          <a:lstStyle/>
          <a:p>
            <a:pPr marL="342900" indent="-342900" algn="l">
              <a:lnSpc>
                <a:spcPts val="1900"/>
              </a:lnSpc>
              <a:buSzPct val="100000"/>
              <a:buChar char="•"/>
            </a:pPr>
            <a:r>
              <a:rPr lang="en-US" sz="1600" b="1" kern="0" spc="-24" dirty="0">
                <a:solidFill>
                  <a:srgbClr val="2B4150"/>
                </a:solidFill>
                <a:latin typeface="PT Serif" pitchFamily="34" charset="0"/>
                <a:ea typeface="PT Serif" pitchFamily="34" charset="-122"/>
                <a:cs typeface="PT Serif" pitchFamily="34" charset="-120"/>
              </a:rPr>
              <a:t>Thông tin liên lạc khẩn cấp</a:t>
            </a:r>
            <a:r>
              <a:rPr lang="en-US" sz="1600" kern="0" spc="-24" dirty="0">
                <a:solidFill>
                  <a:srgbClr val="2B4150"/>
                </a:solidFill>
                <a:latin typeface="PT Serif" pitchFamily="34" charset="0"/>
                <a:ea typeface="PT Serif" pitchFamily="34" charset="-122"/>
                <a:cs typeface="PT Serif" pitchFamily="34" charset="-120"/>
              </a:rPr>
              <a:t> phải được cung cấp đầy đủ.</a:t>
            </a:r>
            <a:endParaRPr lang="en-US" sz="1600" dirty="0"/>
          </a:p>
        </p:txBody>
      </p:sp>
      <p:sp>
        <p:nvSpPr>
          <p:cNvPr id="10" name="Text 7"/>
          <p:cNvSpPr/>
          <p:nvPr/>
        </p:nvSpPr>
        <p:spPr>
          <a:xfrm>
            <a:off x="1370912" y="6402902"/>
            <a:ext cx="13134380" cy="245507"/>
          </a:xfrm>
          <a:prstGeom prst="rect">
            <a:avLst/>
          </a:prstGeom>
          <a:noFill/>
          <a:ln/>
        </p:spPr>
        <p:txBody>
          <a:bodyPr wrap="none" lIns="0" tIns="0" rIns="0" bIns="0" rtlCol="0" anchor="t"/>
          <a:lstStyle/>
          <a:p>
            <a:pPr marL="0" indent="0">
              <a:lnSpc>
                <a:spcPts val="1900"/>
              </a:lnSpc>
              <a:buNone/>
            </a:pPr>
            <a:r>
              <a:rPr lang="en-US" b="1" kern="0" spc="-24" dirty="0">
                <a:solidFill>
                  <a:srgbClr val="2B4150"/>
                </a:solidFill>
                <a:latin typeface="PT Serif" pitchFamily="34" charset="0"/>
                <a:ea typeface="PT Serif" pitchFamily="34" charset="-122"/>
                <a:cs typeface="PT Serif" pitchFamily="34" charset="-120"/>
              </a:rPr>
              <a:t>Các biện pháp ứng phó:</a:t>
            </a:r>
            <a:endParaRPr lang="en-US" dirty="0"/>
          </a:p>
        </p:txBody>
      </p:sp>
      <p:sp>
        <p:nvSpPr>
          <p:cNvPr id="11" name="Text 8"/>
          <p:cNvSpPr/>
          <p:nvPr/>
        </p:nvSpPr>
        <p:spPr>
          <a:xfrm>
            <a:off x="1370912" y="6794182"/>
            <a:ext cx="13134380" cy="245507"/>
          </a:xfrm>
          <a:prstGeom prst="rect">
            <a:avLst/>
          </a:prstGeom>
          <a:noFill/>
          <a:ln/>
        </p:spPr>
        <p:txBody>
          <a:bodyPr wrap="none" lIns="0" tIns="0" rIns="0" bIns="0" rtlCol="0" anchor="t"/>
          <a:lstStyle/>
          <a:p>
            <a:pPr marL="342900" indent="-342900" algn="l">
              <a:lnSpc>
                <a:spcPts val="1900"/>
              </a:lnSpc>
              <a:buSzPct val="100000"/>
              <a:buChar char="•"/>
            </a:pPr>
            <a:r>
              <a:rPr lang="en-US" sz="1600" b="1" kern="0" spc="-24" dirty="0">
                <a:solidFill>
                  <a:srgbClr val="2B4150"/>
                </a:solidFill>
                <a:latin typeface="PT Serif" pitchFamily="34" charset="0"/>
                <a:ea typeface="PT Serif" pitchFamily="34" charset="-122"/>
                <a:cs typeface="PT Serif" pitchFamily="34" charset="-120"/>
              </a:rPr>
              <a:t>Sử dụng thiết bị cứu hộ</a:t>
            </a:r>
            <a:r>
              <a:rPr lang="en-US" sz="1600" kern="0" spc="-24" dirty="0">
                <a:solidFill>
                  <a:srgbClr val="2B4150"/>
                </a:solidFill>
                <a:latin typeface="PT Serif" pitchFamily="34" charset="0"/>
                <a:ea typeface="PT Serif" pitchFamily="34" charset="-122"/>
                <a:cs typeface="PT Serif" pitchFamily="34" charset="-120"/>
              </a:rPr>
              <a:t> trong trường hợp sự cố nghiêm trọng.</a:t>
            </a:r>
            <a:endParaRPr lang="en-US" sz="1600" dirty="0"/>
          </a:p>
        </p:txBody>
      </p:sp>
      <p:sp>
        <p:nvSpPr>
          <p:cNvPr id="12" name="Text 9"/>
          <p:cNvSpPr/>
          <p:nvPr/>
        </p:nvSpPr>
        <p:spPr>
          <a:xfrm>
            <a:off x="1370912" y="7093386"/>
            <a:ext cx="13134380" cy="245507"/>
          </a:xfrm>
          <a:prstGeom prst="rect">
            <a:avLst/>
          </a:prstGeom>
          <a:noFill/>
          <a:ln/>
        </p:spPr>
        <p:txBody>
          <a:bodyPr wrap="none" lIns="0" tIns="0" rIns="0" bIns="0" rtlCol="0" anchor="t"/>
          <a:lstStyle/>
          <a:p>
            <a:pPr marL="342900" indent="-342900" algn="l">
              <a:lnSpc>
                <a:spcPts val="1900"/>
              </a:lnSpc>
              <a:buSzPct val="100000"/>
              <a:buChar char="•"/>
            </a:pPr>
            <a:r>
              <a:rPr lang="en-US" sz="1600" b="1" kern="0" spc="-24" dirty="0">
                <a:solidFill>
                  <a:srgbClr val="2B4150"/>
                </a:solidFill>
                <a:latin typeface="PT Serif" pitchFamily="34" charset="0"/>
                <a:ea typeface="PT Serif" pitchFamily="34" charset="-122"/>
                <a:cs typeface="PT Serif" pitchFamily="34" charset="-120"/>
              </a:rPr>
              <a:t>Diễn tập ứng phó sự cố định kỳ</a:t>
            </a:r>
            <a:r>
              <a:rPr lang="en-US" sz="1600" kern="0" spc="-24" dirty="0">
                <a:solidFill>
                  <a:srgbClr val="2B4150"/>
                </a:solidFill>
                <a:latin typeface="PT Serif" pitchFamily="34" charset="0"/>
                <a:ea typeface="PT Serif" pitchFamily="34" charset="-122"/>
                <a:cs typeface="PT Serif" pitchFamily="34" charset="-120"/>
              </a:rPr>
              <a:t> giúp công nhân làm quen với quy trình và tăng khả năng phản ứng nhanh.</a:t>
            </a:r>
            <a:endParaRPr lang="en-US" sz="1600" dirty="0"/>
          </a:p>
        </p:txBody>
      </p:sp>
      <p:pic>
        <p:nvPicPr>
          <p:cNvPr id="13" name="Picture 12">
            <a:extLst>
              <a:ext uri="{FF2B5EF4-FFF2-40B4-BE49-F238E27FC236}">
                <a16:creationId xmlns:a16="http://schemas.microsoft.com/office/drawing/2014/main" id="{BC826D1F-4610-2514-B99A-6552BC434F01}"/>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2"/>
          <p:cNvSpPr/>
          <p:nvPr/>
        </p:nvSpPr>
        <p:spPr>
          <a:xfrm>
            <a:off x="716990" y="641960"/>
            <a:ext cx="5530691"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20F0502020204030204" pitchFamily="2" charset="0"/>
                <a:ea typeface="MuseoModerno Bold" pitchFamily="34" charset="-122"/>
                <a:cs typeface="MuseoModerno Bold" pitchFamily="34" charset="-120"/>
              </a:rPr>
              <a:t>6. Tham gia các khóa học an toàn lao động</a:t>
            </a:r>
            <a:endParaRPr lang="en-US" sz="2800" dirty="0"/>
          </a:p>
        </p:txBody>
      </p:sp>
      <p:sp>
        <p:nvSpPr>
          <p:cNvPr id="6" name="Text 3"/>
          <p:cNvSpPr/>
          <p:nvPr/>
        </p:nvSpPr>
        <p:spPr>
          <a:xfrm>
            <a:off x="1149068" y="1300877"/>
            <a:ext cx="6819305" cy="725805"/>
          </a:xfrm>
          <a:prstGeom prst="rect">
            <a:avLst/>
          </a:prstGeom>
          <a:noFill/>
          <a:ln/>
        </p:spPr>
        <p:txBody>
          <a:bodyPr wrap="square" lIns="0" tIns="0" rIns="0" bIns="0" rtlCol="0" anchor="t"/>
          <a:lstStyle/>
          <a:p>
            <a:pPr marL="0" indent="0">
              <a:lnSpc>
                <a:spcPts val="2850"/>
              </a:lnSpc>
              <a:buNone/>
            </a:pPr>
            <a:r>
              <a:rPr lang="en-US" sz="1750" b="1" kern="0" spc="-36" dirty="0">
                <a:solidFill>
                  <a:srgbClr val="2B4150"/>
                </a:solidFill>
                <a:latin typeface="PT Serif" pitchFamily="34" charset="0"/>
                <a:ea typeface="PT Serif" pitchFamily="34" charset="-122"/>
                <a:cs typeface="PT Serif" pitchFamily="34" charset="-120"/>
              </a:rPr>
              <a:t>Huấn luyện an toàn vệ sinh lao động là yêu cầu pháp lý và cam kết bảo vệ sức khỏe người lao động.</a:t>
            </a:r>
            <a:endParaRPr lang="en-US" sz="1750" dirty="0"/>
          </a:p>
        </p:txBody>
      </p:sp>
      <p:sp>
        <p:nvSpPr>
          <p:cNvPr id="7" name="Text 4"/>
          <p:cNvSpPr/>
          <p:nvPr/>
        </p:nvSpPr>
        <p:spPr>
          <a:xfrm>
            <a:off x="1420374" y="2264925"/>
            <a:ext cx="6819305"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Giúp nhân viên nhận diện và đối phó</a:t>
            </a:r>
            <a:r>
              <a:rPr lang="en-US" sz="1750" kern="0" spc="-36" dirty="0">
                <a:solidFill>
                  <a:srgbClr val="2B4150"/>
                </a:solidFill>
                <a:latin typeface="PT Serif" pitchFamily="34" charset="0"/>
                <a:ea typeface="PT Serif" pitchFamily="34" charset="-122"/>
                <a:cs typeface="PT Serif" pitchFamily="34" charset="-120"/>
              </a:rPr>
              <a:t> với các nguy cơ, giảm thiểu tai nạn và thương tích trong công việc.</a:t>
            </a:r>
            <a:endParaRPr lang="en-US" sz="1750" dirty="0"/>
          </a:p>
        </p:txBody>
      </p:sp>
      <p:sp>
        <p:nvSpPr>
          <p:cNvPr id="8" name="Text 5"/>
          <p:cNvSpPr/>
          <p:nvPr/>
        </p:nvSpPr>
        <p:spPr>
          <a:xfrm>
            <a:off x="1420374" y="3070026"/>
            <a:ext cx="6819305"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Tai nạn có thể xảy ra bất cứ lúc nào</a:t>
            </a:r>
            <a:r>
              <a:rPr lang="en-US" sz="1750" kern="0" spc="-36" dirty="0">
                <a:solidFill>
                  <a:srgbClr val="2B4150"/>
                </a:solidFill>
                <a:latin typeface="PT Serif" pitchFamily="34" charset="0"/>
                <a:ea typeface="PT Serif" pitchFamily="34" charset="-122"/>
                <a:cs typeface="PT Serif" pitchFamily="34" charset="-120"/>
              </a:rPr>
              <a:t> do sai sót của con người và tình huống không lường trước được, nhấn mạnh tầm quan trọng của huấn luyện an toàn.</a:t>
            </a:r>
            <a:endParaRPr lang="en-US" sz="1750" dirty="0"/>
          </a:p>
        </p:txBody>
      </p:sp>
      <p:sp>
        <p:nvSpPr>
          <p:cNvPr id="9" name="Text 6"/>
          <p:cNvSpPr/>
          <p:nvPr/>
        </p:nvSpPr>
        <p:spPr>
          <a:xfrm>
            <a:off x="1149068" y="4898558"/>
            <a:ext cx="6819305" cy="362903"/>
          </a:xfrm>
          <a:prstGeom prst="rect">
            <a:avLst/>
          </a:prstGeom>
          <a:noFill/>
          <a:ln/>
        </p:spPr>
        <p:txBody>
          <a:bodyPr wrap="none" lIns="0" tIns="0" rIns="0" bIns="0" rtlCol="0" anchor="t"/>
          <a:lstStyle/>
          <a:p>
            <a:pPr marL="0" indent="0">
              <a:lnSpc>
                <a:spcPts val="2850"/>
              </a:lnSpc>
              <a:buNone/>
            </a:pPr>
            <a:r>
              <a:rPr lang="en-US" sz="1750" b="1" kern="0" spc="-36" dirty="0">
                <a:solidFill>
                  <a:srgbClr val="2B4150"/>
                </a:solidFill>
                <a:latin typeface="PT Serif" pitchFamily="34" charset="0"/>
                <a:ea typeface="PT Serif" pitchFamily="34" charset="-122"/>
                <a:cs typeface="PT Serif" pitchFamily="34" charset="-120"/>
              </a:rPr>
              <a:t>Khi tham gia huấn luyện tại An Toàn Nam Việt:</a:t>
            </a:r>
            <a:endParaRPr lang="en-US" sz="1750" dirty="0"/>
          </a:p>
        </p:txBody>
      </p:sp>
      <p:sp>
        <p:nvSpPr>
          <p:cNvPr id="10" name="Text 7"/>
          <p:cNvSpPr/>
          <p:nvPr/>
        </p:nvSpPr>
        <p:spPr>
          <a:xfrm>
            <a:off x="1420374" y="5417463"/>
            <a:ext cx="6819305"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lý thuyết và thực hành</a:t>
            </a:r>
            <a:r>
              <a:rPr lang="en-US" sz="1750" kern="0" spc="-36"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750" dirty="0"/>
          </a:p>
        </p:txBody>
      </p:sp>
      <p:sp>
        <p:nvSpPr>
          <p:cNvPr id="11" name="Text 8"/>
          <p:cNvSpPr/>
          <p:nvPr/>
        </p:nvSpPr>
        <p:spPr>
          <a:xfrm>
            <a:off x="1420374" y="6311617"/>
            <a:ext cx="6819305"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Sau khóa huấn luyện, </a:t>
            </a:r>
            <a:r>
              <a:rPr lang="en-US" sz="1750" b="1" kern="0" spc="-36"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46618" y="3793100"/>
            <a:ext cx="4919305" cy="3099078"/>
          </a:xfrm>
          <a:prstGeom prst="rect">
            <a:avLst/>
          </a:prstGeom>
        </p:spPr>
      </p:pic>
      <p:sp>
        <p:nvSpPr>
          <p:cNvPr id="4" name="Text 0"/>
          <p:cNvSpPr/>
          <p:nvPr/>
        </p:nvSpPr>
        <p:spPr>
          <a:xfrm>
            <a:off x="773694" y="847167"/>
            <a:ext cx="7385566" cy="425291"/>
          </a:xfrm>
          <a:prstGeom prst="rect">
            <a:avLst/>
          </a:prstGeom>
          <a:noFill/>
          <a:ln/>
        </p:spPr>
        <p:txBody>
          <a:bodyPr wrap="none" lIns="0" tIns="0" rIns="0" bIns="0" rtlCol="0" anchor="t"/>
          <a:lstStyle/>
          <a:p>
            <a:pPr marL="0" indent="0">
              <a:lnSpc>
                <a:spcPts val="3300"/>
              </a:lnSpc>
              <a:buNone/>
            </a:pPr>
            <a:r>
              <a:rPr lang="en-US" sz="3600" b="1" kern="0" spc="-80" dirty="0">
                <a:solidFill>
                  <a:srgbClr val="124E73"/>
                </a:solidFill>
                <a:latin typeface="Montserrat Medium" panose="020F0502020204030204" pitchFamily="2" charset="0"/>
                <a:ea typeface="MuseoModerno Bold" pitchFamily="34" charset="-122"/>
                <a:cs typeface="MuseoModerno Bold" pitchFamily="34" charset="-120"/>
              </a:rPr>
              <a:t>VI. Các yếu tố ảnh hưởng đến an toàn lao động</a:t>
            </a:r>
            <a:endParaRPr lang="en-US" sz="3600" dirty="0"/>
          </a:p>
        </p:txBody>
      </p:sp>
      <p:pic>
        <p:nvPicPr>
          <p:cNvPr id="5" name="Image 2" descr="preencoded.png"/>
          <p:cNvPicPr>
            <a:picLocks noChangeAspect="1"/>
          </p:cNvPicPr>
          <p:nvPr/>
        </p:nvPicPr>
        <p:blipFill>
          <a:blip r:embed="rId4"/>
          <a:stretch>
            <a:fillRect/>
          </a:stretch>
        </p:blipFill>
        <p:spPr>
          <a:xfrm>
            <a:off x="793790" y="2230993"/>
            <a:ext cx="1134070" cy="5151440"/>
          </a:xfrm>
          <a:prstGeom prst="rect">
            <a:avLst/>
          </a:prstGeom>
        </p:spPr>
      </p:pic>
      <p:sp>
        <p:nvSpPr>
          <p:cNvPr id="6" name="Text 1"/>
          <p:cNvSpPr/>
          <p:nvPr/>
        </p:nvSpPr>
        <p:spPr>
          <a:xfrm>
            <a:off x="2268022" y="2514600"/>
            <a:ext cx="2835235" cy="354330"/>
          </a:xfrm>
          <a:prstGeom prst="rect">
            <a:avLst/>
          </a:prstGeom>
          <a:noFill/>
          <a:ln/>
        </p:spPr>
        <p:txBody>
          <a:bodyPr wrap="none" lIns="0" tIns="0" rIns="0" bIns="0" rtlCol="0" anchor="t"/>
          <a:lstStyle/>
          <a:p>
            <a:pPr marL="0" indent="0">
              <a:lnSpc>
                <a:spcPts val="2750"/>
              </a:lnSpc>
              <a:buNone/>
            </a:pPr>
            <a:r>
              <a:rPr lang="en-US" sz="2400" b="1" kern="0" spc="-67" dirty="0">
                <a:solidFill>
                  <a:srgbClr val="2B4150"/>
                </a:solidFill>
                <a:latin typeface="Montserrat Medium" panose="020F0502020204030204" pitchFamily="2" charset="0"/>
                <a:ea typeface="MuseoModerno Bold" pitchFamily="34" charset="-122"/>
                <a:cs typeface="MuseoModerno Bold" pitchFamily="34" charset="-120"/>
              </a:rPr>
              <a:t>A. Điều kiện thời tiết</a:t>
            </a:r>
            <a:endParaRPr lang="en-US" sz="2400" dirty="0"/>
          </a:p>
        </p:txBody>
      </p:sp>
      <p:sp>
        <p:nvSpPr>
          <p:cNvPr id="7" name="Text 2"/>
          <p:cNvSpPr/>
          <p:nvPr/>
        </p:nvSpPr>
        <p:spPr>
          <a:xfrm>
            <a:off x="2268022" y="3067295"/>
            <a:ext cx="632331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cao:</a:t>
            </a:r>
            <a:r>
              <a:rPr lang="en-US" sz="1750" kern="0" spc="-36" dirty="0">
                <a:solidFill>
                  <a:srgbClr val="2B4150"/>
                </a:solidFill>
                <a:latin typeface="PT Serif" pitchFamily="34" charset="0"/>
                <a:ea typeface="PT Serif" pitchFamily="34" charset="-122"/>
                <a:cs typeface="PT Serif" pitchFamily="34" charset="-120"/>
              </a:rPr>
              <a:t> Làm nóng linh kiện máy, gây hỏng hóc và giảm hiệu suất.</a:t>
            </a:r>
            <a:endParaRPr lang="en-US" sz="1750" dirty="0"/>
          </a:p>
        </p:txBody>
      </p:sp>
      <p:sp>
        <p:nvSpPr>
          <p:cNvPr id="8" name="Text 3"/>
          <p:cNvSpPr/>
          <p:nvPr/>
        </p:nvSpPr>
        <p:spPr>
          <a:xfrm>
            <a:off x="2268022" y="3991465"/>
            <a:ext cx="632331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Môi trường lạnh:</a:t>
            </a:r>
            <a:r>
              <a:rPr lang="en-US" sz="1750" kern="0" spc="-36" dirty="0">
                <a:solidFill>
                  <a:srgbClr val="2B4150"/>
                </a:solidFill>
                <a:latin typeface="PT Serif" pitchFamily="34" charset="0"/>
                <a:ea typeface="PT Serif" pitchFamily="34" charset="-122"/>
                <a:cs typeface="PT Serif" pitchFamily="34" charset="-120"/>
              </a:rPr>
              <a:t> Làm đặc dầu bôi trơn, gây ma sát và mài mòn nhanh chóng.</a:t>
            </a:r>
            <a:endParaRPr lang="en-US" sz="1750" dirty="0"/>
          </a:p>
        </p:txBody>
      </p:sp>
      <p:sp>
        <p:nvSpPr>
          <p:cNvPr id="9" name="Text 4"/>
          <p:cNvSpPr/>
          <p:nvPr/>
        </p:nvSpPr>
        <p:spPr>
          <a:xfrm>
            <a:off x="2268022" y="4978017"/>
            <a:ext cx="632331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 cao:</a:t>
            </a:r>
            <a:r>
              <a:rPr lang="en-US" sz="1750" kern="0" spc="-36" dirty="0">
                <a:solidFill>
                  <a:srgbClr val="2B4150"/>
                </a:solidFill>
                <a:latin typeface="PT Serif" pitchFamily="34" charset="0"/>
                <a:ea typeface="PT Serif" pitchFamily="34" charset="-122"/>
                <a:cs typeface="PT Serif" pitchFamily="34" charset="-120"/>
              </a:rPr>
              <a:t> Làm ẩm nguyên liệu, giảm chất lượng sản phẩm và gây hư hỏng máy móc. Vải ẩm dễ bị co rút, ảnh hưởng đến quá trình may.</a:t>
            </a:r>
            <a:endParaRPr lang="en-US" sz="1750" dirty="0"/>
          </a:p>
        </p:txBody>
      </p:sp>
      <p:sp>
        <p:nvSpPr>
          <p:cNvPr id="10" name="Text 5"/>
          <p:cNvSpPr/>
          <p:nvPr/>
        </p:nvSpPr>
        <p:spPr>
          <a:xfrm>
            <a:off x="2268021" y="6327472"/>
            <a:ext cx="632331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Thời tiết xấu (mưa lớn, bão):</a:t>
            </a:r>
            <a:r>
              <a:rPr lang="en-US" sz="1750" kern="0" spc="-36" dirty="0">
                <a:solidFill>
                  <a:srgbClr val="2B4150"/>
                </a:solidFill>
                <a:latin typeface="PT Serif" pitchFamily="34" charset="0"/>
                <a:ea typeface="PT Serif" pitchFamily="34" charset="-122"/>
                <a:cs typeface="PT Serif" pitchFamily="34" charset="-120"/>
              </a:rPr>
              <a:t> Gián đoạn sản xuất, gây khó khăn trong vận chuyển nguyên liệu và sản phẩm.</a:t>
            </a:r>
            <a:endParaRPr lang="en-US" sz="1750" dirty="0"/>
          </a:p>
        </p:txBody>
      </p:sp>
      <p:sp>
        <p:nvSpPr>
          <p:cNvPr id="11" name="Rectangle 10">
            <a:extLst>
              <a:ext uri="{FF2B5EF4-FFF2-40B4-BE49-F238E27FC236}">
                <a16:creationId xmlns:a16="http://schemas.microsoft.com/office/drawing/2014/main" id="{1043A2E3-1436-AB57-1912-6114366F00AC}"/>
              </a:ext>
            </a:extLst>
          </p:cNvPr>
          <p:cNvSpPr/>
          <p:nvPr/>
        </p:nvSpPr>
        <p:spPr>
          <a:xfrm>
            <a:off x="1175657" y="4029389"/>
            <a:ext cx="371789" cy="197952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965473-E520-3DA2-A79B-1BAD09AEF75C}"/>
              </a:ext>
            </a:extLst>
          </p:cNvPr>
          <p:cNvPicPr>
            <a:picLocks noChangeAspect="1"/>
          </p:cNvPicPr>
          <p:nvPr/>
        </p:nvPicPr>
        <p:blipFill>
          <a:blip r:embed="rId5"/>
          <a:stretch>
            <a:fillRect/>
          </a:stretch>
        </p:blipFill>
        <p:spPr>
          <a:xfrm>
            <a:off x="12027877" y="7425926"/>
            <a:ext cx="2470058" cy="76486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854893" y="595193"/>
            <a:ext cx="4920496" cy="3251716"/>
          </a:xfrm>
          <a:prstGeom prst="rect">
            <a:avLst/>
          </a:prstGeom>
        </p:spPr>
      </p:pic>
      <p:pic>
        <p:nvPicPr>
          <p:cNvPr id="3" name="Image 1" descr="preencoded.png"/>
          <p:cNvPicPr>
            <a:picLocks noChangeAspect="1"/>
          </p:cNvPicPr>
          <p:nvPr/>
        </p:nvPicPr>
        <p:blipFill>
          <a:blip r:embed="rId4"/>
          <a:stretch>
            <a:fillRect/>
          </a:stretch>
        </p:blipFill>
        <p:spPr>
          <a:xfrm>
            <a:off x="756047" y="4089916"/>
            <a:ext cx="1080016" cy="3544491"/>
          </a:xfrm>
          <a:prstGeom prst="rect">
            <a:avLst/>
          </a:prstGeom>
        </p:spPr>
      </p:pic>
      <p:sp>
        <p:nvSpPr>
          <p:cNvPr id="4" name="Text 0"/>
          <p:cNvSpPr/>
          <p:nvPr/>
        </p:nvSpPr>
        <p:spPr>
          <a:xfrm>
            <a:off x="2160032" y="4305895"/>
            <a:ext cx="2809756" cy="337542"/>
          </a:xfrm>
          <a:prstGeom prst="rect">
            <a:avLst/>
          </a:prstGeom>
          <a:noFill/>
          <a:ln/>
        </p:spPr>
        <p:txBody>
          <a:bodyPr wrap="none" lIns="0" tIns="0" rIns="0" bIns="0" rtlCol="0" anchor="t"/>
          <a:lstStyle/>
          <a:p>
            <a:pPr marL="0" indent="0">
              <a:lnSpc>
                <a:spcPts val="2650"/>
              </a:lnSpc>
              <a:buNone/>
            </a:pPr>
            <a:r>
              <a:rPr lang="en-US" sz="2800" b="1" kern="0" spc="-64" dirty="0">
                <a:solidFill>
                  <a:srgbClr val="2B4150"/>
                </a:solidFill>
                <a:latin typeface="Montserrat Medium" panose="020F0502020204030204" pitchFamily="2" charset="0"/>
                <a:ea typeface="MuseoModerno Bold" pitchFamily="34" charset="-122"/>
                <a:cs typeface="MuseoModerno Bold" pitchFamily="34" charset="-120"/>
              </a:rPr>
              <a:t>B. Môi trường làm việc</a:t>
            </a:r>
            <a:endParaRPr lang="en-US" sz="2800" dirty="0"/>
          </a:p>
        </p:txBody>
      </p:sp>
      <p:sp>
        <p:nvSpPr>
          <p:cNvPr id="5" name="Text 1"/>
          <p:cNvSpPr/>
          <p:nvPr/>
        </p:nvSpPr>
        <p:spPr>
          <a:xfrm>
            <a:off x="2160032" y="4810779"/>
            <a:ext cx="11714321" cy="691039"/>
          </a:xfrm>
          <a:prstGeom prst="rect">
            <a:avLst/>
          </a:prstGeom>
          <a:noFill/>
          <a:ln/>
        </p:spPr>
        <p:txBody>
          <a:bodyPr wrap="squar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Ánh sáng:</a:t>
            </a:r>
            <a:r>
              <a:rPr lang="en-US" sz="1700" kern="0" spc="-34" dirty="0">
                <a:solidFill>
                  <a:srgbClr val="2B4150"/>
                </a:solidFill>
                <a:latin typeface="PT Serif" pitchFamily="34" charset="0"/>
                <a:ea typeface="PT Serif" pitchFamily="34" charset="-122"/>
                <a:cs typeface="PT Serif" pitchFamily="34" charset="-120"/>
              </a:rPr>
              <a:t> Đảm bảo đủ sáng để công nhân thực hiện thao tác chính xác. Ánh sáng quá yếu hoặc quá mạnh đều làm giảm khả năng tập trung.</a:t>
            </a:r>
            <a:endParaRPr lang="en-US" sz="1700" dirty="0"/>
          </a:p>
        </p:txBody>
      </p:sp>
      <p:sp>
        <p:nvSpPr>
          <p:cNvPr id="6" name="Text 2"/>
          <p:cNvSpPr/>
          <p:nvPr/>
        </p:nvSpPr>
        <p:spPr>
          <a:xfrm>
            <a:off x="2160032" y="5539621"/>
            <a:ext cx="11714321" cy="691039"/>
          </a:xfrm>
          <a:prstGeom prst="rect">
            <a:avLst/>
          </a:prstGeom>
          <a:noFill/>
          <a:ln/>
        </p:spPr>
        <p:txBody>
          <a:bodyPr wrap="squar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Không gian làm việc:</a:t>
            </a:r>
            <a:r>
              <a:rPr lang="en-US" sz="1700" kern="0" spc="-34" dirty="0">
                <a:solidFill>
                  <a:srgbClr val="2B4150"/>
                </a:solidFill>
                <a:latin typeface="PT Serif" pitchFamily="34" charset="0"/>
                <a:ea typeface="PT Serif" pitchFamily="34" charset="-122"/>
                <a:cs typeface="PT Serif" pitchFamily="34" charset="-120"/>
              </a:rPr>
              <a:t> Gọn gàng và ngăn nắp giúp giảm nguy cơ tai nạn và tăng hiệu suất. Sắp xếp nguyên liệu hợp lý tiết kiệm thời gian.</a:t>
            </a:r>
            <a:endParaRPr lang="en-US" sz="1700" dirty="0"/>
          </a:p>
        </p:txBody>
      </p:sp>
      <p:sp>
        <p:nvSpPr>
          <p:cNvPr id="7" name="Text 3"/>
          <p:cNvSpPr/>
          <p:nvPr/>
        </p:nvSpPr>
        <p:spPr>
          <a:xfrm>
            <a:off x="2160032" y="6306264"/>
            <a:ext cx="11714321" cy="345519"/>
          </a:xfrm>
          <a:prstGeom prst="rect">
            <a:avLst/>
          </a:prstGeom>
          <a:noFill/>
          <a:ln/>
        </p:spPr>
        <p:txBody>
          <a:bodyPr wrap="non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Mức độ tiếng ồn:</a:t>
            </a:r>
            <a:r>
              <a:rPr lang="en-US" sz="1700" kern="0" spc="-34" dirty="0">
                <a:solidFill>
                  <a:srgbClr val="2B4150"/>
                </a:solidFill>
                <a:latin typeface="PT Serif" pitchFamily="34" charset="0"/>
                <a:ea typeface="PT Serif" pitchFamily="34" charset="-122"/>
                <a:cs typeface="PT Serif" pitchFamily="34" charset="-120"/>
              </a:rPr>
              <a:t> Cần kiểm soát để không ảnh hưởng đến khả năng giao tiếp và tập trung của công nhân.</a:t>
            </a:r>
            <a:endParaRPr lang="en-US" sz="1700" dirty="0"/>
          </a:p>
        </p:txBody>
      </p:sp>
      <p:sp>
        <p:nvSpPr>
          <p:cNvPr id="8" name="Text 4"/>
          <p:cNvSpPr/>
          <p:nvPr/>
        </p:nvSpPr>
        <p:spPr>
          <a:xfrm>
            <a:off x="2160032" y="6727388"/>
            <a:ext cx="11714321" cy="691039"/>
          </a:xfrm>
          <a:prstGeom prst="rect">
            <a:avLst/>
          </a:prstGeom>
          <a:noFill/>
          <a:ln/>
        </p:spPr>
        <p:txBody>
          <a:bodyPr wrap="squar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An toàn lao động:</a:t>
            </a:r>
            <a:r>
              <a:rPr lang="en-US" sz="1700" kern="0" spc="-34" dirty="0">
                <a:solidFill>
                  <a:srgbClr val="2B4150"/>
                </a:solidFill>
                <a:latin typeface="PT Serif" pitchFamily="34" charset="0"/>
                <a:ea typeface="PT Serif" pitchFamily="34" charset="-122"/>
                <a:cs typeface="PT Serif" pitchFamily="34" charset="-120"/>
              </a:rPr>
              <a:t> Đảm bảo sử dụng thiết bị bảo hộ và tuân thủ quy định an toàn nghiêm ngặt giúp giảm nguy cơ tai nạn và nâng cao hiệu quả công việc.</a:t>
            </a:r>
            <a:endParaRPr lang="en-US" sz="1700" dirty="0"/>
          </a:p>
        </p:txBody>
      </p:sp>
      <p:sp>
        <p:nvSpPr>
          <p:cNvPr id="9" name="Rectangle 8">
            <a:extLst>
              <a:ext uri="{FF2B5EF4-FFF2-40B4-BE49-F238E27FC236}">
                <a16:creationId xmlns:a16="http://schemas.microsoft.com/office/drawing/2014/main" id="{B8349521-6996-26C9-B4D8-CE3E5DA7E4F8}"/>
              </a:ext>
            </a:extLst>
          </p:cNvPr>
          <p:cNvSpPr/>
          <p:nvPr/>
        </p:nvSpPr>
        <p:spPr>
          <a:xfrm>
            <a:off x="1110160" y="5019151"/>
            <a:ext cx="371789" cy="197952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1D73FE2-651F-CED9-2997-A87CBDEBC43A}"/>
              </a:ext>
            </a:extLst>
          </p:cNvPr>
          <p:cNvPicPr>
            <a:picLocks noChangeAspect="1"/>
          </p:cNvPicPr>
          <p:nvPr/>
        </p:nvPicPr>
        <p:blipFill>
          <a:blip r:embed="rId5"/>
          <a:stretch>
            <a:fillRect/>
          </a:stretch>
        </p:blipFill>
        <p:spPr>
          <a:xfrm>
            <a:off x="12027877" y="7425926"/>
            <a:ext cx="2470058" cy="76486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174683" y="767120"/>
            <a:ext cx="8280916" cy="3598783"/>
          </a:xfrm>
          <a:prstGeom prst="rect">
            <a:avLst/>
          </a:prstGeom>
        </p:spPr>
      </p:pic>
      <p:pic>
        <p:nvPicPr>
          <p:cNvPr id="3" name="Image 1" descr="preencoded.png"/>
          <p:cNvPicPr>
            <a:picLocks noChangeAspect="1"/>
          </p:cNvPicPr>
          <p:nvPr/>
        </p:nvPicPr>
        <p:blipFill>
          <a:blip r:embed="rId4"/>
          <a:stretch>
            <a:fillRect/>
          </a:stretch>
        </p:blipFill>
        <p:spPr>
          <a:xfrm>
            <a:off x="756047" y="4608909"/>
            <a:ext cx="1080016" cy="2853452"/>
          </a:xfrm>
          <a:prstGeom prst="rect">
            <a:avLst/>
          </a:prstGeom>
        </p:spPr>
      </p:pic>
      <p:sp>
        <p:nvSpPr>
          <p:cNvPr id="4" name="Text 0"/>
          <p:cNvSpPr/>
          <p:nvPr/>
        </p:nvSpPr>
        <p:spPr>
          <a:xfrm>
            <a:off x="2160032" y="4824889"/>
            <a:ext cx="2700218" cy="337542"/>
          </a:xfrm>
          <a:prstGeom prst="rect">
            <a:avLst/>
          </a:prstGeom>
          <a:noFill/>
          <a:ln/>
        </p:spPr>
        <p:txBody>
          <a:bodyPr wrap="none" lIns="0" tIns="0" rIns="0" bIns="0" rtlCol="0" anchor="t"/>
          <a:lstStyle/>
          <a:p>
            <a:pPr marL="0" indent="0">
              <a:lnSpc>
                <a:spcPts val="2650"/>
              </a:lnSpc>
              <a:buNone/>
            </a:pPr>
            <a:r>
              <a:rPr lang="en-US" sz="2800" b="1" kern="0" spc="-64" dirty="0">
                <a:solidFill>
                  <a:srgbClr val="2B4150"/>
                </a:solidFill>
                <a:latin typeface="Montserrat Medium" panose="020F0502020204030204" pitchFamily="2" charset="0"/>
                <a:ea typeface="MuseoModerno Bold" pitchFamily="34" charset="-122"/>
                <a:cs typeface="MuseoModerno Bold" pitchFamily="34" charset="-120"/>
              </a:rPr>
              <a:t>C. Tình trạng kỹ thuật</a:t>
            </a:r>
            <a:endParaRPr lang="en-US" sz="2800" dirty="0"/>
          </a:p>
        </p:txBody>
      </p:sp>
      <p:sp>
        <p:nvSpPr>
          <p:cNvPr id="5" name="Text 1"/>
          <p:cNvSpPr/>
          <p:nvPr/>
        </p:nvSpPr>
        <p:spPr>
          <a:xfrm>
            <a:off x="2160032" y="5291971"/>
            <a:ext cx="12299546" cy="691039"/>
          </a:xfrm>
          <a:prstGeom prst="rect">
            <a:avLst/>
          </a:prstGeom>
          <a:noFill/>
          <a:ln/>
        </p:spPr>
        <p:txBody>
          <a:bodyPr wrap="squar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Máy được bảo trì định kỳ và vận hành tốt:</a:t>
            </a:r>
            <a:r>
              <a:rPr lang="en-US" sz="1700" kern="0" spc="-34" dirty="0">
                <a:solidFill>
                  <a:srgbClr val="2B4150"/>
                </a:solidFill>
                <a:latin typeface="PT Serif" pitchFamily="34" charset="0"/>
                <a:ea typeface="PT Serif" pitchFamily="34" charset="-122"/>
                <a:cs typeface="PT Serif" pitchFamily="34" charset="-120"/>
              </a:rPr>
              <a:t> Đảm bảo hoạt động ổn định, giảm rủi ro hỏng hóc và duy trì chất lượng sản phẩm.</a:t>
            </a:r>
            <a:endParaRPr lang="en-US" sz="1700" dirty="0"/>
          </a:p>
        </p:txBody>
      </p:sp>
      <p:sp>
        <p:nvSpPr>
          <p:cNvPr id="6" name="Text 2"/>
          <p:cNvSpPr/>
          <p:nvPr/>
        </p:nvSpPr>
        <p:spPr>
          <a:xfrm>
            <a:off x="2160031" y="5810250"/>
            <a:ext cx="11714321" cy="345519"/>
          </a:xfrm>
          <a:prstGeom prst="rect">
            <a:avLst/>
          </a:prstGeom>
          <a:noFill/>
          <a:ln/>
        </p:spPr>
        <p:txBody>
          <a:bodyPr wrap="non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Máy xuống cấp, thiếu bảo trì:</a:t>
            </a:r>
            <a:r>
              <a:rPr lang="en-US" sz="1700" kern="0" spc="-34" dirty="0">
                <a:solidFill>
                  <a:srgbClr val="2B4150"/>
                </a:solidFill>
                <a:latin typeface="PT Serif" pitchFamily="34" charset="0"/>
                <a:ea typeface="PT Serif" pitchFamily="34" charset="-122"/>
                <a:cs typeface="PT Serif" pitchFamily="34" charset="-120"/>
              </a:rPr>
              <a:t> Giảm hiệu suất, kéo dài thời gian sản xuất và gia tăng nguy cơ tai nạn lao động.</a:t>
            </a:r>
            <a:endParaRPr lang="en-US" sz="1700" dirty="0"/>
          </a:p>
        </p:txBody>
      </p:sp>
      <p:sp>
        <p:nvSpPr>
          <p:cNvPr id="7" name="Text 3"/>
          <p:cNvSpPr/>
          <p:nvPr/>
        </p:nvSpPr>
        <p:spPr>
          <a:xfrm>
            <a:off x="2160032" y="6381869"/>
            <a:ext cx="11714321" cy="345519"/>
          </a:xfrm>
          <a:prstGeom prst="rect">
            <a:avLst/>
          </a:prstGeom>
          <a:noFill/>
          <a:ln/>
        </p:spPr>
        <p:txBody>
          <a:bodyPr wrap="non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Linh kiện hỏng:</a:t>
            </a:r>
            <a:r>
              <a:rPr lang="en-US" sz="1700" kern="0" spc="-34" dirty="0">
                <a:solidFill>
                  <a:srgbClr val="2B4150"/>
                </a:solidFill>
                <a:latin typeface="PT Serif" pitchFamily="34" charset="0"/>
                <a:ea typeface="PT Serif" pitchFamily="34" charset="-122"/>
                <a:cs typeface="PT Serif" pitchFamily="34" charset="-120"/>
              </a:rPr>
              <a:t> Có thể gây sự cố, làm giảm chất lượng sản phẩm và lãng phí nguyên liệu.</a:t>
            </a:r>
            <a:endParaRPr lang="en-US" sz="1700" dirty="0"/>
          </a:p>
        </p:txBody>
      </p:sp>
      <p:sp>
        <p:nvSpPr>
          <p:cNvPr id="8" name="Text 4"/>
          <p:cNvSpPr/>
          <p:nvPr/>
        </p:nvSpPr>
        <p:spPr>
          <a:xfrm>
            <a:off x="2160032" y="6900863"/>
            <a:ext cx="11714321" cy="345519"/>
          </a:xfrm>
          <a:prstGeom prst="rect">
            <a:avLst/>
          </a:prstGeom>
          <a:noFill/>
          <a:ln/>
        </p:spPr>
        <p:txBody>
          <a:bodyPr wrap="none" lIns="0" tIns="0" rIns="0" bIns="0" rtlCol="0" anchor="t"/>
          <a:lstStyle/>
          <a:p>
            <a:pPr marL="342900" indent="-342900" algn="l">
              <a:lnSpc>
                <a:spcPts val="2700"/>
              </a:lnSpc>
              <a:buSzPct val="100000"/>
              <a:buChar char="•"/>
            </a:pPr>
            <a:r>
              <a:rPr lang="en-US" sz="1700" b="1" kern="0" spc="-34" dirty="0">
                <a:solidFill>
                  <a:srgbClr val="2B4150"/>
                </a:solidFill>
                <a:latin typeface="PT Serif" pitchFamily="34" charset="0"/>
                <a:ea typeface="PT Serif" pitchFamily="34" charset="-122"/>
                <a:cs typeface="PT Serif" pitchFamily="34" charset="-120"/>
              </a:rPr>
              <a:t>Duy trì máy trong tình trạng tốt:</a:t>
            </a:r>
            <a:r>
              <a:rPr lang="en-US" sz="1700" kern="0" spc="-34" dirty="0">
                <a:solidFill>
                  <a:srgbClr val="2B4150"/>
                </a:solidFill>
                <a:latin typeface="PT Serif" pitchFamily="34" charset="0"/>
                <a:ea typeface="PT Serif" pitchFamily="34" charset="-122"/>
                <a:cs typeface="PT Serif" pitchFamily="34" charset="-120"/>
              </a:rPr>
              <a:t> Giảm chi phí sửa chữa, nâng cao hiệu quả sản xuất và bảo vệ an toàn cho công nhân.</a:t>
            </a:r>
            <a:endParaRPr lang="en-US" sz="1700" dirty="0"/>
          </a:p>
        </p:txBody>
      </p:sp>
      <p:sp>
        <p:nvSpPr>
          <p:cNvPr id="9" name="Rectangle 8">
            <a:extLst>
              <a:ext uri="{FF2B5EF4-FFF2-40B4-BE49-F238E27FC236}">
                <a16:creationId xmlns:a16="http://schemas.microsoft.com/office/drawing/2014/main" id="{08738E9E-418A-AAC9-D664-0B6E461AC80D}"/>
              </a:ext>
            </a:extLst>
          </p:cNvPr>
          <p:cNvSpPr/>
          <p:nvPr/>
        </p:nvSpPr>
        <p:spPr>
          <a:xfrm>
            <a:off x="989762" y="5241610"/>
            <a:ext cx="371789" cy="197952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71876D8-5208-D4F8-177A-94CD2AF7369F}"/>
              </a:ext>
            </a:extLst>
          </p:cNvPr>
          <p:cNvPicPr>
            <a:picLocks noChangeAspect="1"/>
          </p:cNvPicPr>
          <p:nvPr/>
        </p:nvPicPr>
        <p:blipFill>
          <a:blip r:embed="rId5"/>
          <a:stretch>
            <a:fillRect/>
          </a:stretch>
        </p:blipFill>
        <p:spPr>
          <a:xfrm>
            <a:off x="12027877" y="7425926"/>
            <a:ext cx="2470058" cy="76486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408609" y="646866"/>
            <a:ext cx="9813182" cy="3967683"/>
          </a:xfrm>
          <a:prstGeom prst="rect">
            <a:avLst/>
          </a:prstGeom>
        </p:spPr>
      </p:pic>
      <p:pic>
        <p:nvPicPr>
          <p:cNvPr id="3" name="Image 1" descr="preencoded.png"/>
          <p:cNvPicPr>
            <a:picLocks noChangeAspect="1"/>
          </p:cNvPicPr>
          <p:nvPr/>
        </p:nvPicPr>
        <p:blipFill>
          <a:blip r:embed="rId4"/>
          <a:stretch>
            <a:fillRect/>
          </a:stretch>
        </p:blipFill>
        <p:spPr>
          <a:xfrm>
            <a:off x="787828" y="4803111"/>
            <a:ext cx="910233" cy="3004457"/>
          </a:xfrm>
          <a:prstGeom prst="rect">
            <a:avLst/>
          </a:prstGeom>
        </p:spPr>
      </p:pic>
      <p:sp>
        <p:nvSpPr>
          <p:cNvPr id="4" name="Text 0"/>
          <p:cNvSpPr/>
          <p:nvPr/>
        </p:nvSpPr>
        <p:spPr>
          <a:xfrm>
            <a:off x="1971072" y="5229702"/>
            <a:ext cx="5396270" cy="284321"/>
          </a:xfrm>
          <a:prstGeom prst="rect">
            <a:avLst/>
          </a:prstGeom>
          <a:noFill/>
          <a:ln/>
        </p:spPr>
        <p:txBody>
          <a:bodyPr wrap="none" lIns="0" tIns="0" rIns="0" bIns="0" rtlCol="0" anchor="t"/>
          <a:lstStyle/>
          <a:p>
            <a:pPr marL="0" indent="0">
              <a:lnSpc>
                <a:spcPts val="2200"/>
              </a:lnSpc>
              <a:buNone/>
            </a:pPr>
            <a:r>
              <a:rPr lang="en-US" sz="2400" b="1" kern="0" spc="-54" dirty="0">
                <a:solidFill>
                  <a:srgbClr val="2B4150"/>
                </a:solidFill>
                <a:latin typeface="Montserrat Medium" panose="020F0502020204030204" pitchFamily="2" charset="0"/>
                <a:ea typeface="MuseoModerno Bold" pitchFamily="34" charset="-122"/>
                <a:cs typeface="MuseoModerno Bold" pitchFamily="34" charset="-120"/>
              </a:rPr>
              <a:t>D. Kiến thức an toàn và kỹ năng của người lao động</a:t>
            </a:r>
            <a:endParaRPr lang="en-US" sz="2400" dirty="0"/>
          </a:p>
        </p:txBody>
      </p:sp>
      <p:sp>
        <p:nvSpPr>
          <p:cNvPr id="5" name="Text 1"/>
          <p:cNvSpPr/>
          <p:nvPr/>
        </p:nvSpPr>
        <p:spPr>
          <a:xfrm>
            <a:off x="1971072" y="5761910"/>
            <a:ext cx="12172950" cy="2912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9" dirty="0">
                <a:solidFill>
                  <a:srgbClr val="2B4150"/>
                </a:solidFill>
                <a:latin typeface="PT Serif" pitchFamily="34" charset="0"/>
                <a:ea typeface="PT Serif" pitchFamily="34" charset="-122"/>
                <a:cs typeface="PT Serif" pitchFamily="34" charset="-120"/>
              </a:rPr>
              <a:t>Kiến thức vững vàng về quy trình vận hành và an toàn:</a:t>
            </a:r>
            <a:r>
              <a:rPr lang="en-US" sz="1400" kern="0" spc="-29" dirty="0">
                <a:solidFill>
                  <a:srgbClr val="2B4150"/>
                </a:solidFill>
                <a:latin typeface="PT Serif" pitchFamily="34" charset="0"/>
                <a:ea typeface="PT Serif" pitchFamily="34" charset="-122"/>
                <a:cs typeface="PT Serif" pitchFamily="34" charset="-120"/>
              </a:rPr>
              <a:t> Giúp người lao động tự tin hơn, giảm thiểu nguy cơ tai nạn.</a:t>
            </a:r>
            <a:endParaRPr lang="en-US" sz="1400" dirty="0"/>
          </a:p>
        </p:txBody>
      </p:sp>
      <p:sp>
        <p:nvSpPr>
          <p:cNvPr id="6" name="Text 2"/>
          <p:cNvSpPr/>
          <p:nvPr/>
        </p:nvSpPr>
        <p:spPr>
          <a:xfrm>
            <a:off x="1971072" y="6181745"/>
            <a:ext cx="12172950" cy="2912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9" dirty="0">
                <a:solidFill>
                  <a:srgbClr val="2B4150"/>
                </a:solidFill>
                <a:latin typeface="PT Serif" pitchFamily="34" charset="0"/>
                <a:ea typeface="PT Serif" pitchFamily="34" charset="-122"/>
                <a:cs typeface="PT Serif" pitchFamily="34" charset="-120"/>
              </a:rPr>
              <a:t>Kỹ năng thực hành:</a:t>
            </a:r>
            <a:r>
              <a:rPr lang="en-US" sz="1400" kern="0" spc="-29" dirty="0">
                <a:solidFill>
                  <a:srgbClr val="2B4150"/>
                </a:solidFill>
                <a:latin typeface="PT Serif" pitchFamily="34" charset="0"/>
                <a:ea typeface="PT Serif" pitchFamily="34" charset="-122"/>
                <a:cs typeface="PT Serif" pitchFamily="34" charset="-120"/>
              </a:rPr>
              <a:t> Công nhân xử lý vấn đề kỹ thuật nhanh chóng, duy trì năng suất và chất lượng sản phẩm.</a:t>
            </a:r>
            <a:endParaRPr lang="en-US" sz="1400" dirty="0"/>
          </a:p>
        </p:txBody>
      </p:sp>
      <p:sp>
        <p:nvSpPr>
          <p:cNvPr id="7" name="Text 3"/>
          <p:cNvSpPr/>
          <p:nvPr/>
        </p:nvSpPr>
        <p:spPr>
          <a:xfrm>
            <a:off x="1971072" y="6617375"/>
            <a:ext cx="12172950" cy="2912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9" dirty="0">
                <a:solidFill>
                  <a:srgbClr val="2B4150"/>
                </a:solidFill>
                <a:latin typeface="PT Serif" pitchFamily="34" charset="0"/>
                <a:ea typeface="PT Serif" pitchFamily="34" charset="-122"/>
                <a:cs typeface="PT Serif" pitchFamily="34" charset="-120"/>
              </a:rPr>
              <a:t>Người thiếu kinh nghiệm:</a:t>
            </a:r>
            <a:r>
              <a:rPr lang="en-US" sz="1400" kern="0" spc="-29" dirty="0">
                <a:solidFill>
                  <a:srgbClr val="2B4150"/>
                </a:solidFill>
                <a:latin typeface="PT Serif" pitchFamily="34" charset="0"/>
                <a:ea typeface="PT Serif" pitchFamily="34" charset="-122"/>
                <a:cs typeface="PT Serif" pitchFamily="34" charset="-120"/>
              </a:rPr>
              <a:t> Dễ mắc sai lầm, gây nguy hiểm cho bản thân và đồng nghiệp.</a:t>
            </a:r>
            <a:endParaRPr lang="en-US" sz="1400" dirty="0"/>
          </a:p>
        </p:txBody>
      </p:sp>
      <p:sp>
        <p:nvSpPr>
          <p:cNvPr id="8" name="Text 4"/>
          <p:cNvSpPr/>
          <p:nvPr/>
        </p:nvSpPr>
        <p:spPr>
          <a:xfrm>
            <a:off x="1971072" y="7053005"/>
            <a:ext cx="12172950" cy="2912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9" dirty="0">
                <a:solidFill>
                  <a:srgbClr val="2B4150"/>
                </a:solidFill>
                <a:latin typeface="PT Serif" pitchFamily="34" charset="0"/>
                <a:ea typeface="PT Serif" pitchFamily="34" charset="-122"/>
                <a:cs typeface="PT Serif" pitchFamily="34" charset="-120"/>
              </a:rPr>
              <a:t>Đào tạo liên tục và nâng cao nhận thức về an toàn:</a:t>
            </a:r>
            <a:r>
              <a:rPr lang="en-US" sz="1400" kern="0" spc="-29" dirty="0">
                <a:solidFill>
                  <a:srgbClr val="2B4150"/>
                </a:solidFill>
                <a:latin typeface="PT Serif" pitchFamily="34" charset="0"/>
                <a:ea typeface="PT Serif" pitchFamily="34" charset="-122"/>
                <a:cs typeface="PT Serif" pitchFamily="34" charset="-120"/>
              </a:rPr>
              <a:t> Cần thiết để tạo ra môi trường làm việc hiệu quả và an toàn.</a:t>
            </a:r>
            <a:endParaRPr lang="en-US" sz="1400" dirty="0"/>
          </a:p>
        </p:txBody>
      </p:sp>
      <p:sp>
        <p:nvSpPr>
          <p:cNvPr id="9" name="Rectangle 8">
            <a:extLst>
              <a:ext uri="{FF2B5EF4-FFF2-40B4-BE49-F238E27FC236}">
                <a16:creationId xmlns:a16="http://schemas.microsoft.com/office/drawing/2014/main" id="{7D26A184-0B11-B6F9-F62C-C58191061696}"/>
              </a:ext>
            </a:extLst>
          </p:cNvPr>
          <p:cNvSpPr/>
          <p:nvPr/>
        </p:nvSpPr>
        <p:spPr>
          <a:xfrm>
            <a:off x="989762" y="5284002"/>
            <a:ext cx="371789" cy="1979525"/>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B3E75B6-CFED-D737-AC0C-54444A720878}"/>
              </a:ext>
            </a:extLst>
          </p:cNvPr>
          <p:cNvPicPr>
            <a:picLocks noChangeAspect="1"/>
          </p:cNvPicPr>
          <p:nvPr/>
        </p:nvPicPr>
        <p:blipFill>
          <a:blip r:embed="rId5"/>
          <a:stretch>
            <a:fillRect/>
          </a:stretch>
        </p:blipFill>
        <p:spPr>
          <a:xfrm>
            <a:off x="12027877" y="7425926"/>
            <a:ext cx="2470058" cy="76486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2390537"/>
            <a:ext cx="81270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124E73"/>
                </a:solidFill>
                <a:latin typeface="Montserrat Medium" panose="020F0502020204030204" pitchFamily="2" charset="0"/>
                <a:ea typeface="MuseoModerno Bold" pitchFamily="34" charset="-122"/>
                <a:cs typeface="MuseoModerno Bold" pitchFamily="34" charset="-120"/>
              </a:rPr>
              <a:t>VII. Đào tạo an toàn lao động về kỹ năng vận hành</a:t>
            </a:r>
            <a:endParaRPr lang="en-US" sz="2650" dirty="0"/>
          </a:p>
        </p:txBody>
      </p:sp>
      <p:sp>
        <p:nvSpPr>
          <p:cNvPr id="3" name="Shape 1"/>
          <p:cNvSpPr/>
          <p:nvPr/>
        </p:nvSpPr>
        <p:spPr>
          <a:xfrm>
            <a:off x="793790" y="3269456"/>
            <a:ext cx="13042821" cy="3010764"/>
          </a:xfrm>
          <a:prstGeom prst="roundRect">
            <a:avLst>
              <a:gd name="adj" fmla="val 3708"/>
            </a:avLst>
          </a:prstGeom>
          <a:solidFill>
            <a:srgbClr val="124E73"/>
          </a:solidFill>
          <a:ln w="7620">
            <a:solidFill>
              <a:srgbClr val="2B678C"/>
            </a:solidFill>
            <a:prstDash val="solid"/>
          </a:ln>
        </p:spPr>
      </p:sp>
      <p:sp>
        <p:nvSpPr>
          <p:cNvPr id="4" name="Text 2"/>
          <p:cNvSpPr/>
          <p:nvPr/>
        </p:nvSpPr>
        <p:spPr>
          <a:xfrm>
            <a:off x="1028224" y="3503890"/>
            <a:ext cx="5601176"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20F0502020204030204" pitchFamily="2" charset="0"/>
                <a:ea typeface="MuseoModerno Bold" pitchFamily="34" charset="-122"/>
                <a:cs typeface="MuseoModerno Bold" pitchFamily="34" charset="-120"/>
              </a:rPr>
              <a:t>A. Tại sao cần đào tạo cho người vận hành?</a:t>
            </a:r>
            <a:endParaRPr lang="en-US" sz="2200" dirty="0"/>
          </a:p>
        </p:txBody>
      </p:sp>
      <p:sp>
        <p:nvSpPr>
          <p:cNvPr id="5" name="Text 3"/>
          <p:cNvSpPr/>
          <p:nvPr/>
        </p:nvSpPr>
        <p:spPr>
          <a:xfrm>
            <a:off x="1028224" y="4130396"/>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Đào tạo giúp công nhân:</a:t>
            </a:r>
            <a:r>
              <a:rPr lang="en-US" sz="1750" kern="0" spc="-36" dirty="0">
                <a:solidFill>
                  <a:srgbClr val="FFFFFF"/>
                </a:solidFill>
                <a:latin typeface="PT Serif" pitchFamily="34" charset="0"/>
                <a:ea typeface="PT Serif" pitchFamily="34" charset="-122"/>
                <a:cs typeface="PT Serif" pitchFamily="34" charset="-120"/>
              </a:rPr>
              <a:t> Nắm vững quy định an toàn, nhận diện và xử lý tình huống khẩn cấp, giảm thiểu rủi ro tai nạn.</a:t>
            </a:r>
            <a:endParaRPr lang="en-US" sz="1750" dirty="0"/>
          </a:p>
        </p:txBody>
      </p:sp>
      <p:sp>
        <p:nvSpPr>
          <p:cNvPr id="6" name="Text 4"/>
          <p:cNvSpPr/>
          <p:nvPr/>
        </p:nvSpPr>
        <p:spPr>
          <a:xfrm>
            <a:off x="1028224" y="4653654"/>
            <a:ext cx="1268777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Được đào tạo bài bản:</a:t>
            </a:r>
            <a:r>
              <a:rPr lang="en-US" sz="1750" kern="0" spc="-36" dirty="0">
                <a:solidFill>
                  <a:srgbClr val="FFFFFF"/>
                </a:solidFill>
                <a:latin typeface="PT Serif" pitchFamily="34" charset="0"/>
                <a:ea typeface="PT Serif" pitchFamily="34" charset="-122"/>
                <a:cs typeface="PT Serif" pitchFamily="34" charset="-120"/>
              </a:rPr>
              <a:t> Giúp công nhân nhận thức về an toàn, thực hiện biện pháp phòng ngừa, cải thiện năng suất và chất lượng sản phẩm.</a:t>
            </a:r>
            <a:endParaRPr lang="en-US" sz="1750" dirty="0"/>
          </a:p>
        </p:txBody>
      </p:sp>
      <p:sp>
        <p:nvSpPr>
          <p:cNvPr id="7" name="Text 5"/>
          <p:cNvSpPr/>
          <p:nvPr/>
        </p:nvSpPr>
        <p:spPr>
          <a:xfrm>
            <a:off x="1028224" y="5539814"/>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Môi trường an toàn:</a:t>
            </a:r>
            <a:r>
              <a:rPr lang="en-US" sz="1750" kern="0" spc="-36" dirty="0">
                <a:solidFill>
                  <a:srgbClr val="FFFFFF"/>
                </a:solidFill>
                <a:latin typeface="PT Serif" pitchFamily="34" charset="0"/>
                <a:ea typeface="PT Serif" pitchFamily="34" charset="-122"/>
                <a:cs typeface="PT Serif" pitchFamily="34" charset="-120"/>
              </a:rPr>
              <a:t> Giúp doanh nghiệp giảm chi phí tai nạn, nâng cao uy tín và đảm bảo phát triển bền vững.</a:t>
            </a:r>
            <a:endParaRPr lang="en-US" sz="1750" dirty="0"/>
          </a:p>
        </p:txBody>
      </p:sp>
      <p:pic>
        <p:nvPicPr>
          <p:cNvPr id="8" name="Picture 7">
            <a:extLst>
              <a:ext uri="{FF2B5EF4-FFF2-40B4-BE49-F238E27FC236}">
                <a16:creationId xmlns:a16="http://schemas.microsoft.com/office/drawing/2014/main" id="{656414BF-674D-1C46-2543-353E0EC2CCC6}"/>
              </a:ext>
            </a:extLst>
          </p:cNvPr>
          <p:cNvPicPr>
            <a:picLocks noChangeAspect="1"/>
          </p:cNvPicPr>
          <p:nvPr/>
        </p:nvPicPr>
        <p:blipFill>
          <a:blip r:embed="rId3"/>
          <a:stretch>
            <a:fillRect/>
          </a:stretch>
        </p:blipFill>
        <p:spPr>
          <a:xfrm>
            <a:off x="12027877" y="7425926"/>
            <a:ext cx="2470058" cy="76486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656766" y="595253"/>
            <a:ext cx="7316867" cy="2268260"/>
          </a:xfrm>
          <a:prstGeom prst="rect">
            <a:avLst/>
          </a:prstGeom>
        </p:spPr>
      </p:pic>
      <p:sp>
        <p:nvSpPr>
          <p:cNvPr id="3" name="Shape 0"/>
          <p:cNvSpPr/>
          <p:nvPr/>
        </p:nvSpPr>
        <p:spPr>
          <a:xfrm>
            <a:off x="793790" y="3635216"/>
            <a:ext cx="13042821" cy="3794284"/>
          </a:xfrm>
          <a:prstGeom prst="roundRect">
            <a:avLst>
              <a:gd name="adj" fmla="val 2511"/>
            </a:avLst>
          </a:prstGeom>
          <a:solidFill>
            <a:srgbClr val="124E73"/>
          </a:solidFill>
          <a:ln w="7620">
            <a:solidFill>
              <a:srgbClr val="2B678C"/>
            </a:solidFill>
            <a:prstDash val="solid"/>
          </a:ln>
        </p:spPr>
      </p:sp>
      <p:sp>
        <p:nvSpPr>
          <p:cNvPr id="4" name="Text 1"/>
          <p:cNvSpPr/>
          <p:nvPr/>
        </p:nvSpPr>
        <p:spPr>
          <a:xfrm>
            <a:off x="1028224" y="3869650"/>
            <a:ext cx="413908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FFFFFF"/>
                </a:solidFill>
                <a:latin typeface="Montserrat Medium" panose="020F0502020204030204" pitchFamily="2" charset="0"/>
                <a:ea typeface="MuseoModerno Bold" pitchFamily="34" charset="-122"/>
                <a:cs typeface="MuseoModerno Bold" pitchFamily="34" charset="-120"/>
              </a:rPr>
              <a:t>B. Huấn luyện an toàn lao động</a:t>
            </a:r>
            <a:endParaRPr lang="en-US" sz="2800" dirty="0"/>
          </a:p>
        </p:txBody>
      </p:sp>
      <p:sp>
        <p:nvSpPr>
          <p:cNvPr id="5" name="Text 2"/>
          <p:cNvSpPr/>
          <p:nvPr/>
        </p:nvSpPr>
        <p:spPr>
          <a:xfrm>
            <a:off x="1028224" y="4360069"/>
            <a:ext cx="12573953" cy="725805"/>
          </a:xfrm>
          <a:prstGeom prst="rect">
            <a:avLst/>
          </a:prstGeom>
          <a:noFill/>
          <a:ln/>
        </p:spPr>
        <p:txBody>
          <a:bodyPr wrap="squar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An Toàn Nam Việt</a:t>
            </a:r>
            <a:r>
              <a:rPr lang="en-US" sz="1750" kern="0" spc="-36" dirty="0">
                <a:solidFill>
                  <a:srgbClr val="FFFFFF"/>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công trường xây dựng trên toàn quốc.</a:t>
            </a:r>
            <a:endParaRPr lang="en-US" sz="1750" dirty="0"/>
          </a:p>
        </p:txBody>
      </p:sp>
      <p:sp>
        <p:nvSpPr>
          <p:cNvPr id="6" name="Text 3"/>
          <p:cNvSpPr/>
          <p:nvPr/>
        </p:nvSpPr>
        <p:spPr>
          <a:xfrm>
            <a:off x="1028224" y="522196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Chuẩn bị chu đáo</a:t>
            </a:r>
            <a:r>
              <a:rPr lang="en-US" sz="1750" kern="0" spc="-36" dirty="0">
                <a:solidFill>
                  <a:srgbClr val="FFFFFF"/>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750" dirty="0"/>
          </a:p>
        </p:txBody>
      </p:sp>
      <p:sp>
        <p:nvSpPr>
          <p:cNvPr id="7" name="Text 4"/>
          <p:cNvSpPr/>
          <p:nvPr/>
        </p:nvSpPr>
        <p:spPr>
          <a:xfrm>
            <a:off x="1028224" y="5664160"/>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Giảng viên</a:t>
            </a:r>
            <a:r>
              <a:rPr lang="en-US" sz="1750" kern="0" spc="-36" dirty="0">
                <a:solidFill>
                  <a:srgbClr val="FFFFFF"/>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750" dirty="0"/>
          </a:p>
        </p:txBody>
      </p:sp>
      <p:sp>
        <p:nvSpPr>
          <p:cNvPr id="8" name="Text 5"/>
          <p:cNvSpPr/>
          <p:nvPr/>
        </p:nvSpPr>
        <p:spPr>
          <a:xfrm>
            <a:off x="1028224" y="6469261"/>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Bài giảng</a:t>
            </a:r>
            <a:r>
              <a:rPr lang="en-US" sz="1750" kern="0" spc="-36" dirty="0">
                <a:solidFill>
                  <a:srgbClr val="FFFFFF"/>
                </a:solidFill>
                <a:latin typeface="PT Serif" pitchFamily="34" charset="0"/>
                <a:ea typeface="PT Serif" pitchFamily="34" charset="-122"/>
                <a:cs typeface="PT Serif" pitchFamily="34" charset="-120"/>
              </a:rPr>
              <a:t> sinh động, dễ hiểu, bám sát nghị định 44/2016/NĐ-CP, giúp người lao động hiểu và áp dụng biện pháp an toàn hiệu quả trong công việc.</a:t>
            </a:r>
            <a:endParaRPr lang="en-US" sz="1750" dirty="0"/>
          </a:p>
        </p:txBody>
      </p:sp>
      <p:pic>
        <p:nvPicPr>
          <p:cNvPr id="9" name="Picture 8">
            <a:extLst>
              <a:ext uri="{FF2B5EF4-FFF2-40B4-BE49-F238E27FC236}">
                <a16:creationId xmlns:a16="http://schemas.microsoft.com/office/drawing/2014/main" id="{342E0211-A818-F734-D064-0BC4669F7282}"/>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8350" y="1885950"/>
            <a:ext cx="4457700" cy="4457700"/>
          </a:xfrm>
          <a:prstGeom prst="rect">
            <a:avLst/>
          </a:prstGeom>
        </p:spPr>
      </p:pic>
      <p:sp>
        <p:nvSpPr>
          <p:cNvPr id="3" name="Text 0"/>
          <p:cNvSpPr/>
          <p:nvPr/>
        </p:nvSpPr>
        <p:spPr>
          <a:xfrm>
            <a:off x="716041" y="977860"/>
            <a:ext cx="9955307" cy="1278731"/>
          </a:xfrm>
          <a:prstGeom prst="rect">
            <a:avLst/>
          </a:prstGeom>
          <a:noFill/>
          <a:ln/>
        </p:spPr>
        <p:txBody>
          <a:bodyPr wrap="square" lIns="0" tIns="0" rIns="0" bIns="0" rtlCol="0" anchor="t"/>
          <a:lstStyle/>
          <a:p>
            <a:pPr marL="0" indent="0">
              <a:lnSpc>
                <a:spcPts val="5000"/>
              </a:lnSpc>
              <a:buNone/>
            </a:pPr>
            <a:r>
              <a:rPr lang="en-US" sz="4000" b="1" kern="0" spc="-121" dirty="0">
                <a:solidFill>
                  <a:srgbClr val="124E73"/>
                </a:solidFill>
                <a:latin typeface="Montserrat Medium" panose="020F0502020204030204" pitchFamily="2" charset="0"/>
                <a:ea typeface="MuseoModerno Bold" pitchFamily="34" charset="-122"/>
                <a:cs typeface="MuseoModerno Bold" pitchFamily="34" charset="-120"/>
              </a:rPr>
              <a:t>VIII. Ý nghĩa của an toàn lao động</a:t>
            </a:r>
            <a:endParaRPr lang="en-US" sz="4000" dirty="0"/>
          </a:p>
        </p:txBody>
      </p:sp>
      <p:sp>
        <p:nvSpPr>
          <p:cNvPr id="4" name="Shape 1"/>
          <p:cNvSpPr/>
          <p:nvPr/>
        </p:nvSpPr>
        <p:spPr>
          <a:xfrm>
            <a:off x="1011436" y="2563416"/>
            <a:ext cx="22860" cy="4688324"/>
          </a:xfrm>
          <a:prstGeom prst="roundRect">
            <a:avLst>
              <a:gd name="adj" fmla="val 375926"/>
            </a:avLst>
          </a:prstGeom>
          <a:solidFill>
            <a:srgbClr val="B9D0DE"/>
          </a:solidFill>
          <a:ln/>
        </p:spPr>
      </p:sp>
      <p:sp>
        <p:nvSpPr>
          <p:cNvPr id="5" name="Shape 2"/>
          <p:cNvSpPr/>
          <p:nvPr/>
        </p:nvSpPr>
        <p:spPr>
          <a:xfrm>
            <a:off x="1230154" y="3012281"/>
            <a:ext cx="716042" cy="22860"/>
          </a:xfrm>
          <a:prstGeom prst="roundRect">
            <a:avLst>
              <a:gd name="adj" fmla="val 375926"/>
            </a:avLst>
          </a:prstGeom>
          <a:solidFill>
            <a:srgbClr val="2B678C"/>
          </a:solidFill>
          <a:ln/>
        </p:spPr>
      </p:sp>
      <p:sp>
        <p:nvSpPr>
          <p:cNvPr id="6" name="Shape 3"/>
          <p:cNvSpPr/>
          <p:nvPr/>
        </p:nvSpPr>
        <p:spPr>
          <a:xfrm>
            <a:off x="792718" y="2793563"/>
            <a:ext cx="460296" cy="460296"/>
          </a:xfrm>
          <a:prstGeom prst="roundRect">
            <a:avLst>
              <a:gd name="adj" fmla="val 18670"/>
            </a:avLst>
          </a:prstGeom>
          <a:solidFill>
            <a:srgbClr val="124E73"/>
          </a:solidFill>
          <a:ln w="7620">
            <a:solidFill>
              <a:srgbClr val="2B678C"/>
            </a:solidFill>
            <a:prstDash val="solid"/>
          </a:ln>
        </p:spPr>
      </p:sp>
      <p:sp>
        <p:nvSpPr>
          <p:cNvPr id="7" name="Text 4"/>
          <p:cNvSpPr/>
          <p:nvPr/>
        </p:nvSpPr>
        <p:spPr>
          <a:xfrm>
            <a:off x="952976" y="2870240"/>
            <a:ext cx="139660" cy="306943"/>
          </a:xfrm>
          <a:prstGeom prst="rect">
            <a:avLst/>
          </a:prstGeom>
          <a:noFill/>
          <a:ln/>
        </p:spPr>
        <p:txBody>
          <a:bodyPr wrap="none" lIns="0" tIns="0" rIns="0" bIns="0" rtlCol="0" anchor="t"/>
          <a:lstStyle/>
          <a:p>
            <a:pPr marL="0" indent="0" algn="ctr">
              <a:lnSpc>
                <a:spcPts val="2400"/>
              </a:lnSpc>
              <a:buNone/>
            </a:pPr>
            <a:r>
              <a:rPr lang="en-US" sz="2400" b="1" kern="0" spc="-72" dirty="0">
                <a:solidFill>
                  <a:srgbClr val="FFFFFF"/>
                </a:solidFill>
                <a:latin typeface="Montserrat Medium" panose="020F0502020204030204" pitchFamily="2" charset="0"/>
                <a:ea typeface="MuseoModerno Bold" pitchFamily="34" charset="-122"/>
                <a:cs typeface="MuseoModerno Bold" pitchFamily="34" charset="-120"/>
              </a:rPr>
              <a:t>1</a:t>
            </a:r>
            <a:endParaRPr lang="en-US" sz="2400" dirty="0"/>
          </a:p>
        </p:txBody>
      </p:sp>
      <p:sp>
        <p:nvSpPr>
          <p:cNvPr id="8" name="Text 5"/>
          <p:cNvSpPr/>
          <p:nvPr/>
        </p:nvSpPr>
        <p:spPr>
          <a:xfrm>
            <a:off x="2148126" y="2767965"/>
            <a:ext cx="6065401" cy="319683"/>
          </a:xfrm>
          <a:prstGeom prst="rect">
            <a:avLst/>
          </a:prstGeom>
          <a:noFill/>
          <a:ln/>
        </p:spPr>
        <p:txBody>
          <a:bodyPr wrap="none" lIns="0" tIns="0" rIns="0" bIns="0" rtlCol="0" anchor="t"/>
          <a:lstStyle/>
          <a:p>
            <a:pPr marL="0" indent="0">
              <a:lnSpc>
                <a:spcPts val="2500"/>
              </a:lnSpc>
              <a:buNone/>
            </a:pPr>
            <a:r>
              <a:rPr lang="en-US" sz="2000" b="1" kern="0" spc="-60" dirty="0">
                <a:solidFill>
                  <a:srgbClr val="2B4150"/>
                </a:solidFill>
                <a:latin typeface="Montserrat Medium" panose="020F0502020204030204" pitchFamily="2" charset="0"/>
                <a:ea typeface="MuseoModerno Bold" pitchFamily="34" charset="-122"/>
                <a:cs typeface="MuseoModerno Bold" pitchFamily="34" charset="-120"/>
              </a:rPr>
              <a:t>A. Tầm quan trọng của việc duy trì an toàn lao động</a:t>
            </a:r>
            <a:endParaRPr lang="en-US" sz="2000" dirty="0"/>
          </a:p>
        </p:txBody>
      </p:sp>
      <p:sp>
        <p:nvSpPr>
          <p:cNvPr id="9" name="Text 6"/>
          <p:cNvSpPr/>
          <p:nvPr/>
        </p:nvSpPr>
        <p:spPr>
          <a:xfrm>
            <a:off x="2148126" y="3333154"/>
            <a:ext cx="6279833" cy="654844"/>
          </a:xfrm>
          <a:prstGeom prst="rect">
            <a:avLst/>
          </a:prstGeom>
          <a:noFill/>
          <a:ln/>
        </p:spPr>
        <p:txBody>
          <a:bodyPr wrap="square" lIns="0" tIns="0" rIns="0" bIns="0" rtlCol="0" anchor="t"/>
          <a:lstStyle/>
          <a:p>
            <a:pPr marL="0" indent="0" algn="l">
              <a:lnSpc>
                <a:spcPts val="2550"/>
              </a:lnSpc>
              <a:buNone/>
            </a:pPr>
            <a:r>
              <a:rPr lang="en-US" sz="1600" b="1" kern="0" spc="-32" dirty="0">
                <a:solidFill>
                  <a:srgbClr val="2B4150"/>
                </a:solidFill>
                <a:latin typeface="PT Serif" pitchFamily="34" charset="0"/>
                <a:ea typeface="PT Serif" pitchFamily="34" charset="-122"/>
                <a:cs typeface="PT Serif" pitchFamily="34" charset="-120"/>
              </a:rPr>
              <a:t>Duy trì an toàn lao động</a:t>
            </a:r>
            <a:r>
              <a:rPr lang="en-US" sz="1600" kern="0" spc="-32" dirty="0">
                <a:solidFill>
                  <a:srgbClr val="2B4150"/>
                </a:solidFill>
                <a:latin typeface="PT Serif" pitchFamily="34" charset="0"/>
                <a:ea typeface="PT Serif" pitchFamily="34" charset="-122"/>
                <a:cs typeface="PT Serif" pitchFamily="34" charset="-120"/>
              </a:rPr>
              <a:t> trong vận hành máy may viền nệm là yếu tố quan trọng để:</a:t>
            </a:r>
            <a:endParaRPr lang="en-US" sz="1600" dirty="0"/>
          </a:p>
        </p:txBody>
      </p:sp>
      <p:sp>
        <p:nvSpPr>
          <p:cNvPr id="10" name="Text 7"/>
          <p:cNvSpPr/>
          <p:nvPr/>
        </p:nvSpPr>
        <p:spPr>
          <a:xfrm>
            <a:off x="2148126" y="4110751"/>
            <a:ext cx="6279833" cy="327422"/>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Bảo vệ người lao động</a:t>
            </a:r>
            <a:r>
              <a:rPr lang="en-US" sz="1600" kern="0" spc="-32" dirty="0">
                <a:solidFill>
                  <a:srgbClr val="2B4150"/>
                </a:solidFill>
                <a:latin typeface="PT Serif" pitchFamily="34" charset="0"/>
                <a:ea typeface="PT Serif" pitchFamily="34" charset="-122"/>
                <a:cs typeface="PT Serif" pitchFamily="34" charset="-120"/>
              </a:rPr>
              <a:t> và </a:t>
            </a:r>
            <a:r>
              <a:rPr lang="en-US" sz="1600" b="1" kern="0" spc="-32" dirty="0">
                <a:solidFill>
                  <a:srgbClr val="2B4150"/>
                </a:solidFill>
                <a:latin typeface="PT Serif" pitchFamily="34" charset="0"/>
                <a:ea typeface="PT Serif" pitchFamily="34" charset="-122"/>
                <a:cs typeface="PT Serif" pitchFamily="34" charset="-120"/>
              </a:rPr>
              <a:t>nâng cao hiệu suất sản xuất</a:t>
            </a:r>
            <a:r>
              <a:rPr lang="en-US" sz="1600" kern="0" spc="-32" dirty="0">
                <a:solidFill>
                  <a:srgbClr val="2B4150"/>
                </a:solidFill>
                <a:latin typeface="PT Serif" pitchFamily="34" charset="0"/>
                <a:ea typeface="PT Serif" pitchFamily="34" charset="-122"/>
                <a:cs typeface="PT Serif" pitchFamily="34" charset="-120"/>
              </a:rPr>
              <a:t>.</a:t>
            </a:r>
            <a:endParaRPr lang="en-US" sz="1600" dirty="0"/>
          </a:p>
        </p:txBody>
      </p:sp>
      <p:sp>
        <p:nvSpPr>
          <p:cNvPr id="11" name="Text 8"/>
          <p:cNvSpPr/>
          <p:nvPr/>
        </p:nvSpPr>
        <p:spPr>
          <a:xfrm>
            <a:off x="2148126" y="4509730"/>
            <a:ext cx="6279833" cy="654844"/>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Giảm thiểu tai nạn</a:t>
            </a:r>
            <a:r>
              <a:rPr lang="en-US" sz="1600" kern="0" spc="-32" dirty="0">
                <a:solidFill>
                  <a:srgbClr val="2B4150"/>
                </a:solidFill>
                <a:latin typeface="PT Serif" pitchFamily="34" charset="0"/>
                <a:ea typeface="PT Serif" pitchFamily="34" charset="-122"/>
                <a:cs typeface="PT Serif" pitchFamily="34" charset="-120"/>
              </a:rPr>
              <a:t>, </a:t>
            </a:r>
            <a:r>
              <a:rPr lang="en-US" sz="1600" b="1" kern="0" spc="-32" dirty="0">
                <a:solidFill>
                  <a:srgbClr val="2B4150"/>
                </a:solidFill>
                <a:latin typeface="PT Serif" pitchFamily="34" charset="0"/>
                <a:ea typeface="PT Serif" pitchFamily="34" charset="-122"/>
                <a:cs typeface="PT Serif" pitchFamily="34" charset="-120"/>
              </a:rPr>
              <a:t>bảo vệ sức khỏe công nhân</a:t>
            </a:r>
            <a:r>
              <a:rPr lang="en-US" sz="1600" kern="0" spc="-32" dirty="0">
                <a:solidFill>
                  <a:srgbClr val="2B4150"/>
                </a:solidFill>
                <a:latin typeface="PT Serif" pitchFamily="34" charset="0"/>
                <a:ea typeface="PT Serif" pitchFamily="34" charset="-122"/>
                <a:cs typeface="PT Serif" pitchFamily="34" charset="-120"/>
              </a:rPr>
              <a:t> và </a:t>
            </a:r>
            <a:r>
              <a:rPr lang="en-US" sz="1600" b="1" kern="0" spc="-32" dirty="0">
                <a:solidFill>
                  <a:srgbClr val="2B4150"/>
                </a:solidFill>
                <a:latin typeface="PT Serif" pitchFamily="34" charset="0"/>
                <a:ea typeface="PT Serif" pitchFamily="34" charset="-122"/>
                <a:cs typeface="PT Serif" pitchFamily="34" charset="-120"/>
              </a:rPr>
              <a:t>nâng cao tinh thần làm việc</a:t>
            </a:r>
            <a:r>
              <a:rPr lang="en-US" sz="1600" kern="0" spc="-32" dirty="0">
                <a:solidFill>
                  <a:srgbClr val="2B4150"/>
                </a:solidFill>
                <a:latin typeface="PT Serif" pitchFamily="34" charset="0"/>
                <a:ea typeface="PT Serif" pitchFamily="34" charset="-122"/>
                <a:cs typeface="PT Serif" pitchFamily="34" charset="-120"/>
              </a:rPr>
              <a:t>.</a:t>
            </a:r>
            <a:endParaRPr lang="en-US" sz="1600" dirty="0"/>
          </a:p>
        </p:txBody>
      </p:sp>
      <p:sp>
        <p:nvSpPr>
          <p:cNvPr id="12" name="Text 9"/>
          <p:cNvSpPr/>
          <p:nvPr/>
        </p:nvSpPr>
        <p:spPr>
          <a:xfrm>
            <a:off x="2148126" y="5451038"/>
            <a:ext cx="6279833" cy="327422"/>
          </a:xfrm>
          <a:prstGeom prst="rect">
            <a:avLst/>
          </a:prstGeom>
          <a:noFill/>
          <a:ln/>
        </p:spPr>
        <p:txBody>
          <a:bodyPr wrap="none" lIns="0" tIns="0" rIns="0" bIns="0" rtlCol="0" anchor="t"/>
          <a:lstStyle/>
          <a:p>
            <a:pPr marL="0" indent="0" algn="l">
              <a:lnSpc>
                <a:spcPts val="2550"/>
              </a:lnSpc>
              <a:buNone/>
            </a:pPr>
            <a:r>
              <a:rPr lang="en-US" sz="1600" b="1" kern="0" spc="-32" dirty="0">
                <a:solidFill>
                  <a:srgbClr val="2B4150"/>
                </a:solidFill>
                <a:latin typeface="PT Serif" pitchFamily="34" charset="0"/>
                <a:ea typeface="PT Serif" pitchFamily="34" charset="-122"/>
                <a:cs typeface="PT Serif" pitchFamily="34" charset="-120"/>
              </a:rPr>
              <a:t>Đầu tư vào an toàn lao động</a:t>
            </a:r>
            <a:r>
              <a:rPr lang="en-US" sz="1600" kern="0" spc="-32" dirty="0">
                <a:solidFill>
                  <a:srgbClr val="2B4150"/>
                </a:solidFill>
                <a:latin typeface="PT Serif" pitchFamily="34" charset="0"/>
                <a:ea typeface="PT Serif" pitchFamily="34" charset="-122"/>
                <a:cs typeface="PT Serif" pitchFamily="34" charset="-120"/>
              </a:rPr>
              <a:t> còn giúp:</a:t>
            </a:r>
            <a:endParaRPr lang="en-US" sz="1600" dirty="0"/>
          </a:p>
        </p:txBody>
      </p:sp>
      <p:sp>
        <p:nvSpPr>
          <p:cNvPr id="13" name="Text 10"/>
          <p:cNvSpPr/>
          <p:nvPr/>
        </p:nvSpPr>
        <p:spPr>
          <a:xfrm>
            <a:off x="2148126" y="5901213"/>
            <a:ext cx="6279833" cy="654844"/>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Ngăn ngừa thiệt hại tài sản</a:t>
            </a:r>
            <a:r>
              <a:rPr lang="en-US" sz="1600" kern="0" spc="-32" dirty="0">
                <a:solidFill>
                  <a:srgbClr val="2B4150"/>
                </a:solidFill>
                <a:latin typeface="PT Serif" pitchFamily="34" charset="0"/>
                <a:ea typeface="PT Serif" pitchFamily="34" charset="-122"/>
                <a:cs typeface="PT Serif" pitchFamily="34" charset="-120"/>
              </a:rPr>
              <a:t> và </a:t>
            </a:r>
            <a:r>
              <a:rPr lang="en-US" sz="1600" b="1" kern="0" spc="-32" dirty="0">
                <a:solidFill>
                  <a:srgbClr val="2B4150"/>
                </a:solidFill>
                <a:latin typeface="PT Serif" pitchFamily="34" charset="0"/>
                <a:ea typeface="PT Serif" pitchFamily="34" charset="-122"/>
                <a:cs typeface="PT Serif" pitchFamily="34" charset="-120"/>
              </a:rPr>
              <a:t>giảm chi phí cho doanh nghiệp</a:t>
            </a:r>
            <a:r>
              <a:rPr lang="en-US" sz="1600" kern="0" spc="-32" dirty="0">
                <a:solidFill>
                  <a:srgbClr val="2B4150"/>
                </a:solidFill>
                <a:latin typeface="PT Serif" pitchFamily="34" charset="0"/>
                <a:ea typeface="PT Serif" pitchFamily="34" charset="-122"/>
                <a:cs typeface="PT Serif" pitchFamily="34" charset="-120"/>
              </a:rPr>
              <a:t>, tránh </a:t>
            </a:r>
            <a:r>
              <a:rPr lang="en-US" sz="1600" b="1" kern="0" spc="-32" dirty="0">
                <a:solidFill>
                  <a:srgbClr val="2B4150"/>
                </a:solidFill>
                <a:latin typeface="PT Serif" pitchFamily="34" charset="0"/>
                <a:ea typeface="PT Serif" pitchFamily="34" charset="-122"/>
                <a:cs typeface="PT Serif" pitchFamily="34" charset="-120"/>
              </a:rPr>
              <a:t>hư hỏng máy móc</a:t>
            </a:r>
            <a:r>
              <a:rPr lang="en-US" sz="1600" kern="0" spc="-32" dirty="0">
                <a:solidFill>
                  <a:srgbClr val="2B4150"/>
                </a:solidFill>
                <a:latin typeface="PT Serif" pitchFamily="34" charset="0"/>
                <a:ea typeface="PT Serif" pitchFamily="34" charset="-122"/>
                <a:cs typeface="PT Serif" pitchFamily="34" charset="-120"/>
              </a:rPr>
              <a:t>, </a:t>
            </a:r>
            <a:r>
              <a:rPr lang="en-US" sz="1600" b="1" kern="0" spc="-32" dirty="0">
                <a:solidFill>
                  <a:srgbClr val="2B4150"/>
                </a:solidFill>
                <a:latin typeface="PT Serif" pitchFamily="34" charset="0"/>
                <a:ea typeface="PT Serif" pitchFamily="34" charset="-122"/>
                <a:cs typeface="PT Serif" pitchFamily="34" charset="-120"/>
              </a:rPr>
              <a:t>gián đoạn sản xuất</a:t>
            </a:r>
            <a:r>
              <a:rPr lang="en-US" sz="1600" kern="0" spc="-32" dirty="0">
                <a:solidFill>
                  <a:srgbClr val="2B4150"/>
                </a:solidFill>
                <a:latin typeface="PT Serif" pitchFamily="34" charset="0"/>
                <a:ea typeface="PT Serif" pitchFamily="34" charset="-122"/>
                <a:cs typeface="PT Serif" pitchFamily="34" charset="-120"/>
              </a:rPr>
              <a:t>.</a:t>
            </a:r>
            <a:endParaRPr lang="en-US" sz="1600" dirty="0"/>
          </a:p>
        </p:txBody>
      </p:sp>
      <p:sp>
        <p:nvSpPr>
          <p:cNvPr id="14" name="Text 11"/>
          <p:cNvSpPr/>
          <p:nvPr/>
        </p:nvSpPr>
        <p:spPr>
          <a:xfrm>
            <a:off x="2148126" y="6678811"/>
            <a:ext cx="6279833" cy="654844"/>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Chú trọng an toàn lao động còn thể hiện </a:t>
            </a:r>
            <a:r>
              <a:rPr lang="en-US" sz="1600" b="1" kern="0" spc="-32" dirty="0">
                <a:solidFill>
                  <a:srgbClr val="2B4150"/>
                </a:solidFill>
                <a:latin typeface="PT Serif" pitchFamily="34" charset="0"/>
                <a:ea typeface="PT Serif" pitchFamily="34" charset="-122"/>
                <a:cs typeface="PT Serif" pitchFamily="34" charset="-120"/>
              </a:rPr>
              <a:t>trách nhiệm của doanh nghiệp</a:t>
            </a:r>
            <a:r>
              <a:rPr lang="en-US" sz="1600" kern="0" spc="-32" dirty="0">
                <a:solidFill>
                  <a:srgbClr val="2B4150"/>
                </a:solidFill>
                <a:latin typeface="PT Serif" pitchFamily="34" charset="0"/>
                <a:ea typeface="PT Serif" pitchFamily="34" charset="-122"/>
                <a:cs typeface="PT Serif" pitchFamily="34" charset="-120"/>
              </a:rPr>
              <a:t>, giúp </a:t>
            </a:r>
            <a:r>
              <a:rPr lang="en-US" sz="1600" b="1" kern="0" spc="-32" dirty="0">
                <a:solidFill>
                  <a:srgbClr val="2B4150"/>
                </a:solidFill>
                <a:latin typeface="PT Serif" pitchFamily="34" charset="0"/>
                <a:ea typeface="PT Serif" pitchFamily="34" charset="-122"/>
                <a:cs typeface="PT Serif" pitchFamily="34" charset="-120"/>
              </a:rPr>
              <a:t>xây dựng uy tín</a:t>
            </a:r>
            <a:r>
              <a:rPr lang="en-US" sz="1600" kern="0" spc="-32" dirty="0">
                <a:solidFill>
                  <a:srgbClr val="2B4150"/>
                </a:solidFill>
                <a:latin typeface="PT Serif" pitchFamily="34" charset="0"/>
                <a:ea typeface="PT Serif" pitchFamily="34" charset="-122"/>
                <a:cs typeface="PT Serif" pitchFamily="34" charset="-120"/>
              </a:rPr>
              <a:t> và </a:t>
            </a:r>
            <a:r>
              <a:rPr lang="en-US" sz="1600" b="1" kern="0" spc="-32" dirty="0">
                <a:solidFill>
                  <a:srgbClr val="2B4150"/>
                </a:solidFill>
                <a:latin typeface="PT Serif" pitchFamily="34" charset="0"/>
                <a:ea typeface="PT Serif" pitchFamily="34" charset="-122"/>
                <a:cs typeface="PT Serif" pitchFamily="34" charset="-120"/>
              </a:rPr>
              <a:t>phát triển bền vững</a:t>
            </a:r>
            <a:r>
              <a:rPr lang="en-US" sz="1600" kern="0" spc="-32" dirty="0">
                <a:solidFill>
                  <a:srgbClr val="2B4150"/>
                </a:solidFill>
                <a:latin typeface="PT Serif" pitchFamily="34" charset="0"/>
                <a:ea typeface="PT Serif" pitchFamily="34" charset="-122"/>
                <a:cs typeface="PT Serif" pitchFamily="34" charset="-120"/>
              </a:rPr>
              <a:t>.</a:t>
            </a:r>
            <a:endParaRPr lang="en-US" sz="1600" dirty="0"/>
          </a:p>
        </p:txBody>
      </p:sp>
      <p:pic>
        <p:nvPicPr>
          <p:cNvPr id="15" name="Picture 14">
            <a:extLst>
              <a:ext uri="{FF2B5EF4-FFF2-40B4-BE49-F238E27FC236}">
                <a16:creationId xmlns:a16="http://schemas.microsoft.com/office/drawing/2014/main" id="{A482DB82-B0FE-2D48-79BD-877F267AAF2E}"/>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569488"/>
            <a:ext cx="3090624" cy="3090624"/>
          </a:xfrm>
          <a:prstGeom prst="rect">
            <a:avLst/>
          </a:prstGeom>
        </p:spPr>
      </p:pic>
      <p:sp>
        <p:nvSpPr>
          <p:cNvPr id="3" name="Shape 0"/>
          <p:cNvSpPr/>
          <p:nvPr/>
        </p:nvSpPr>
        <p:spPr>
          <a:xfrm>
            <a:off x="4549496" y="1686639"/>
            <a:ext cx="45719" cy="5095663"/>
          </a:xfrm>
          <a:prstGeom prst="roundRect">
            <a:avLst>
              <a:gd name="adj" fmla="val 312558"/>
            </a:avLst>
          </a:prstGeom>
          <a:solidFill>
            <a:srgbClr val="B9D0DE"/>
          </a:solidFill>
          <a:ln/>
        </p:spPr>
      </p:sp>
      <p:sp>
        <p:nvSpPr>
          <p:cNvPr id="4" name="Shape 1"/>
          <p:cNvSpPr/>
          <p:nvPr/>
        </p:nvSpPr>
        <p:spPr>
          <a:xfrm>
            <a:off x="4732675" y="2124908"/>
            <a:ext cx="793790" cy="30480"/>
          </a:xfrm>
          <a:prstGeom prst="roundRect">
            <a:avLst>
              <a:gd name="adj" fmla="val 312558"/>
            </a:avLst>
          </a:prstGeom>
          <a:solidFill>
            <a:srgbClr val="2B678C"/>
          </a:solidFill>
          <a:ln/>
        </p:spPr>
      </p:sp>
      <p:sp>
        <p:nvSpPr>
          <p:cNvPr id="5" name="Shape 2"/>
          <p:cNvSpPr/>
          <p:nvPr/>
        </p:nvSpPr>
        <p:spPr>
          <a:xfrm>
            <a:off x="4366320" y="1941790"/>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812274" y="1913453"/>
            <a:ext cx="546496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20F0502020204030204" pitchFamily="2" charset="0"/>
                <a:ea typeface="MuseoModerno Bold" pitchFamily="34" charset="-122"/>
                <a:cs typeface="MuseoModerno Bold" pitchFamily="34" charset="-120"/>
              </a:rPr>
              <a:t>B. Biện pháp an toàn quan trọng cần nắm</a:t>
            </a:r>
            <a:endParaRPr lang="en-US" sz="2800" dirty="0"/>
          </a:p>
        </p:txBody>
      </p:sp>
      <p:sp>
        <p:nvSpPr>
          <p:cNvPr id="7" name="Text 4"/>
          <p:cNvSpPr/>
          <p:nvPr/>
        </p:nvSpPr>
        <p:spPr>
          <a:xfrm>
            <a:off x="5812274" y="2585323"/>
            <a:ext cx="8024336"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Trước khi vận hành máy may viền nệm</a:t>
            </a:r>
            <a:r>
              <a:rPr lang="en-US" sz="1750" kern="0" spc="-36" dirty="0">
                <a:solidFill>
                  <a:srgbClr val="2B4150"/>
                </a:solidFill>
                <a:latin typeface="PT Serif" pitchFamily="34" charset="0"/>
                <a:ea typeface="PT Serif" pitchFamily="34" charset="-122"/>
                <a:cs typeface="PT Serif" pitchFamily="34" charset="-120"/>
              </a:rPr>
              <a:t>, việc nắm vững </a:t>
            </a:r>
            <a:r>
              <a:rPr lang="en-US" sz="1750" b="1" kern="0" spc="-36" dirty="0">
                <a:solidFill>
                  <a:srgbClr val="2B4150"/>
                </a:solidFill>
                <a:latin typeface="PT Serif" pitchFamily="34" charset="0"/>
                <a:ea typeface="PT Serif" pitchFamily="34" charset="-122"/>
                <a:cs typeface="PT Serif" pitchFamily="34" charset="-120"/>
              </a:rPr>
              <a:t>biện pháp an toàn</a:t>
            </a:r>
            <a:r>
              <a:rPr lang="en-US" sz="1750" kern="0" spc="-36" dirty="0">
                <a:solidFill>
                  <a:srgbClr val="2B4150"/>
                </a:solidFill>
                <a:latin typeface="PT Serif" pitchFamily="34" charset="0"/>
                <a:ea typeface="PT Serif" pitchFamily="34" charset="-122"/>
                <a:cs typeface="PT Serif" pitchFamily="34" charset="-120"/>
              </a:rPr>
              <a:t> là rất quan trọng:</a:t>
            </a:r>
            <a:endParaRPr lang="en-US" sz="1750" dirty="0"/>
          </a:p>
        </p:txBody>
      </p:sp>
      <p:sp>
        <p:nvSpPr>
          <p:cNvPr id="8" name="Text 5"/>
          <p:cNvSpPr/>
          <p:nvPr/>
        </p:nvSpPr>
        <p:spPr>
          <a:xfrm>
            <a:off x="5812274" y="3447216"/>
            <a:ext cx="80243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máy móc kỹ lưỡng</a:t>
            </a:r>
            <a:r>
              <a:rPr lang="en-US" sz="1750" kern="0" spc="-36" dirty="0">
                <a:solidFill>
                  <a:srgbClr val="2B4150"/>
                </a:solidFill>
                <a:latin typeface="PT Serif" pitchFamily="34" charset="0"/>
                <a:ea typeface="PT Serif" pitchFamily="34" charset="-122"/>
                <a:cs typeface="PT Serif" pitchFamily="34" charset="-120"/>
              </a:rPr>
              <a:t> và </a:t>
            </a:r>
            <a:r>
              <a:rPr lang="en-US" sz="1750" b="1" kern="0" spc="-36" dirty="0">
                <a:solidFill>
                  <a:srgbClr val="2B4150"/>
                </a:solidFill>
                <a:latin typeface="PT Serif" pitchFamily="34" charset="0"/>
                <a:ea typeface="PT Serif" pitchFamily="34" charset="-122"/>
                <a:cs typeface="PT Serif" pitchFamily="34" charset="-120"/>
              </a:rPr>
              <a:t>đọc kỹ hướng dẫn sử dụng</a:t>
            </a:r>
            <a:r>
              <a:rPr lang="en-US" sz="1750" kern="0" spc="-36" dirty="0">
                <a:solidFill>
                  <a:srgbClr val="2B4150"/>
                </a:solidFill>
                <a:latin typeface="PT Serif" pitchFamily="34" charset="0"/>
                <a:ea typeface="PT Serif" pitchFamily="34" charset="-122"/>
                <a:cs typeface="PT Serif" pitchFamily="34" charset="-120"/>
              </a:rPr>
              <a:t> để tránh sự cố.</a:t>
            </a:r>
            <a:endParaRPr lang="en-US" sz="1750" dirty="0"/>
          </a:p>
        </p:txBody>
      </p:sp>
      <p:sp>
        <p:nvSpPr>
          <p:cNvPr id="9" name="Text 6"/>
          <p:cNvSpPr/>
          <p:nvPr/>
        </p:nvSpPr>
        <p:spPr>
          <a:xfrm>
            <a:off x="5812274" y="3889414"/>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trang thiết bị bảo hộ</a:t>
            </a:r>
            <a:r>
              <a:rPr lang="en-US" sz="1750" kern="0" spc="-36" dirty="0">
                <a:solidFill>
                  <a:srgbClr val="2B4150"/>
                </a:solidFill>
                <a:latin typeface="PT Serif" pitchFamily="34" charset="0"/>
                <a:ea typeface="PT Serif" pitchFamily="34" charset="-122"/>
                <a:cs typeface="PT Serif" pitchFamily="34" charset="-120"/>
              </a:rPr>
              <a:t> như </a:t>
            </a:r>
            <a:r>
              <a:rPr lang="en-US" sz="1750" b="1" kern="0" spc="-36" dirty="0">
                <a:solidFill>
                  <a:srgbClr val="2B4150"/>
                </a:solidFill>
                <a:latin typeface="PT Serif" pitchFamily="34" charset="0"/>
                <a:ea typeface="PT Serif" pitchFamily="34" charset="-122"/>
                <a:cs typeface="PT Serif" pitchFamily="34" charset="-120"/>
              </a:rPr>
              <a:t>găng tay, kính bảo hộ và khẩu trang</a:t>
            </a:r>
            <a:r>
              <a:rPr lang="en-US" sz="1750" kern="0" spc="-36" dirty="0">
                <a:solidFill>
                  <a:srgbClr val="2B4150"/>
                </a:solidFill>
                <a:latin typeface="PT Serif" pitchFamily="34" charset="0"/>
                <a:ea typeface="PT Serif" pitchFamily="34" charset="-122"/>
                <a:cs typeface="PT Serif" pitchFamily="34" charset="-120"/>
              </a:rPr>
              <a:t> để bảo vệ khỏi nguy cơ.</a:t>
            </a:r>
            <a:endParaRPr lang="en-US" sz="1750" dirty="0"/>
          </a:p>
        </p:txBody>
      </p:sp>
      <p:sp>
        <p:nvSpPr>
          <p:cNvPr id="10" name="Text 7"/>
          <p:cNvSpPr/>
          <p:nvPr/>
        </p:nvSpPr>
        <p:spPr>
          <a:xfrm>
            <a:off x="5812274" y="4694515"/>
            <a:ext cx="80243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Thiết lập vùng an toàn</a:t>
            </a:r>
            <a:r>
              <a:rPr lang="en-US" sz="1750" kern="0" spc="-36" dirty="0">
                <a:solidFill>
                  <a:srgbClr val="2B4150"/>
                </a:solidFill>
                <a:latin typeface="PT Serif" pitchFamily="34" charset="0"/>
                <a:ea typeface="PT Serif" pitchFamily="34" charset="-122"/>
                <a:cs typeface="PT Serif" pitchFamily="34" charset="-120"/>
              </a:rPr>
              <a:t> xung quanh máy để giảm thiểu nguy cơ va chạm.</a:t>
            </a:r>
            <a:endParaRPr lang="en-US" sz="1750" dirty="0"/>
          </a:p>
        </p:txBody>
      </p:sp>
      <p:sp>
        <p:nvSpPr>
          <p:cNvPr id="11" name="Text 8"/>
          <p:cNvSpPr/>
          <p:nvPr/>
        </p:nvSpPr>
        <p:spPr>
          <a:xfrm>
            <a:off x="5812274" y="5374957"/>
            <a:ext cx="8024336"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Đào tạo an toàn lao động định kỳ</a:t>
            </a:r>
            <a:r>
              <a:rPr lang="en-US" sz="1750" kern="0" spc="-36" dirty="0">
                <a:solidFill>
                  <a:srgbClr val="2B4150"/>
                </a:solidFill>
                <a:latin typeface="PT Serif" pitchFamily="34" charset="0"/>
                <a:ea typeface="PT Serif" pitchFamily="34" charset="-122"/>
                <a:cs typeface="PT Serif" pitchFamily="34" charset="-120"/>
              </a:rPr>
              <a:t> giúp công nhân:</a:t>
            </a:r>
            <a:endParaRPr lang="en-US" sz="1750" dirty="0"/>
          </a:p>
        </p:txBody>
      </p:sp>
      <p:sp>
        <p:nvSpPr>
          <p:cNvPr id="12" name="Text 9"/>
          <p:cNvSpPr/>
          <p:nvPr/>
        </p:nvSpPr>
        <p:spPr>
          <a:xfrm>
            <a:off x="5812274" y="5873948"/>
            <a:ext cx="80243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Nắm vững kiến thức</a:t>
            </a:r>
            <a:r>
              <a:rPr lang="en-US" sz="1750" kern="0" spc="-36" dirty="0">
                <a:solidFill>
                  <a:srgbClr val="2B4150"/>
                </a:solidFill>
                <a:latin typeface="PT Serif" pitchFamily="34" charset="0"/>
                <a:ea typeface="PT Serif" pitchFamily="34" charset="-122"/>
                <a:cs typeface="PT Serif" pitchFamily="34" charset="-120"/>
              </a:rPr>
              <a:t>, tạo ra </a:t>
            </a:r>
            <a:r>
              <a:rPr lang="en-US" sz="1750" b="1" kern="0" spc="-36" dirty="0">
                <a:solidFill>
                  <a:srgbClr val="2B4150"/>
                </a:solidFill>
                <a:latin typeface="PT Serif" pitchFamily="34" charset="0"/>
                <a:ea typeface="PT Serif" pitchFamily="34" charset="-122"/>
                <a:cs typeface="PT Serif" pitchFamily="34" charset="-120"/>
              </a:rPr>
              <a:t>văn hóa an toàn</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13" name="Text 10"/>
          <p:cNvSpPr/>
          <p:nvPr/>
        </p:nvSpPr>
        <p:spPr>
          <a:xfrm>
            <a:off x="5812274" y="6316146"/>
            <a:ext cx="80243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a:t>
            </a:r>
            <a:r>
              <a:rPr lang="en-US" sz="1750" kern="0" spc="-36" dirty="0">
                <a:solidFill>
                  <a:srgbClr val="2B4150"/>
                </a:solidFill>
                <a:latin typeface="PT Serif" pitchFamily="34" charset="0"/>
                <a:ea typeface="PT Serif" pitchFamily="34" charset="-122"/>
                <a:cs typeface="PT Serif" pitchFamily="34" charset="-120"/>
              </a:rPr>
              <a:t> và </a:t>
            </a:r>
            <a:r>
              <a:rPr lang="en-US" sz="1750" b="1" kern="0" spc="-36" dirty="0">
                <a:solidFill>
                  <a:srgbClr val="2B4150"/>
                </a:solidFill>
                <a:latin typeface="PT Serif" pitchFamily="34" charset="0"/>
                <a:ea typeface="PT Serif" pitchFamily="34" charset="-122"/>
                <a:cs typeface="PT Serif" pitchFamily="34" charset="-120"/>
              </a:rPr>
              <a:t>nâng cao hiệu quả sản xuất</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pic>
        <p:nvPicPr>
          <p:cNvPr id="14" name="Picture 13">
            <a:extLst>
              <a:ext uri="{FF2B5EF4-FFF2-40B4-BE49-F238E27FC236}">
                <a16:creationId xmlns:a16="http://schemas.microsoft.com/office/drawing/2014/main" id="{658ABAC8-EB25-8E54-32F2-8EF0834C1E10}"/>
              </a:ext>
            </a:extLst>
          </p:cNvPr>
          <p:cNvPicPr>
            <a:picLocks noChangeAspect="1"/>
          </p:cNvPicPr>
          <p:nvPr/>
        </p:nvPicPr>
        <p:blipFill>
          <a:blip r:embed="rId4"/>
          <a:stretch>
            <a:fillRect/>
          </a:stretch>
        </p:blipFill>
        <p:spPr>
          <a:xfrm>
            <a:off x="12027877" y="7425926"/>
            <a:ext cx="2470058" cy="76486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1217057"/>
            <a:ext cx="5670590" cy="708779"/>
          </a:xfrm>
          <a:prstGeom prst="rect">
            <a:avLst/>
          </a:prstGeom>
          <a:noFill/>
          <a:ln/>
        </p:spPr>
        <p:txBody>
          <a:bodyPr wrap="none" lIns="0" tIns="0" rIns="0" bIns="0" rtlCol="0" anchor="t"/>
          <a:lstStyle/>
          <a:p>
            <a:pPr marL="0" indent="0" algn="l">
              <a:lnSpc>
                <a:spcPts val="5550"/>
              </a:lnSpc>
              <a:buNone/>
            </a:pPr>
            <a:r>
              <a:rPr lang="en-US" sz="4800" b="1" kern="0" spc="-134" dirty="0">
                <a:solidFill>
                  <a:srgbClr val="124E73"/>
                </a:solidFill>
                <a:latin typeface="Montserrat Medium" panose="020F0502020204030204" pitchFamily="2" charset="0"/>
                <a:ea typeface="MuseoModerno Bold" pitchFamily="34" charset="-122"/>
                <a:cs typeface="MuseoModerno Bold" pitchFamily="34" charset="-120"/>
              </a:rPr>
              <a:t>Tài liệu tham khảo</a:t>
            </a:r>
            <a:endParaRPr lang="en-US" sz="4800" dirty="0"/>
          </a:p>
        </p:txBody>
      </p:sp>
      <p:sp>
        <p:nvSpPr>
          <p:cNvPr id="3" name="Shape 1"/>
          <p:cNvSpPr/>
          <p:nvPr/>
        </p:nvSpPr>
        <p:spPr>
          <a:xfrm>
            <a:off x="793789" y="2379464"/>
            <a:ext cx="13042821" cy="1393150"/>
          </a:xfrm>
          <a:prstGeom prst="roundRect">
            <a:avLst>
              <a:gd name="adj" fmla="val 6838"/>
            </a:avLst>
          </a:prstGeom>
          <a:solidFill>
            <a:srgbClr val="124E73"/>
          </a:solidFill>
          <a:ln w="7620">
            <a:solidFill>
              <a:srgbClr val="124E73"/>
            </a:solidFill>
            <a:prstDash val="solid"/>
          </a:ln>
        </p:spPr>
      </p:sp>
      <p:sp>
        <p:nvSpPr>
          <p:cNvPr id="4" name="Text 2"/>
          <p:cNvSpPr/>
          <p:nvPr/>
        </p:nvSpPr>
        <p:spPr>
          <a:xfrm>
            <a:off x="1028224" y="2613898"/>
            <a:ext cx="5951458" cy="425291"/>
          </a:xfrm>
          <a:prstGeom prst="rect">
            <a:avLst/>
          </a:prstGeom>
          <a:noFill/>
          <a:ln/>
        </p:spPr>
        <p:txBody>
          <a:bodyPr wrap="none" lIns="0" tIns="0" rIns="0" bIns="0" rtlCol="0" anchor="t"/>
          <a:lstStyle/>
          <a:p>
            <a:pPr marL="0" indent="0">
              <a:lnSpc>
                <a:spcPts val="3300"/>
              </a:lnSpc>
              <a:buNone/>
            </a:pPr>
            <a:r>
              <a:rPr lang="en-US" sz="2650" b="1" kern="0" spc="-80" dirty="0">
                <a:solidFill>
                  <a:schemeClr val="bg1"/>
                </a:solidFill>
                <a:latin typeface="Montserrat Medium" panose="020F0502020204030204" pitchFamily="2" charset="0"/>
                <a:ea typeface="MuseoModerno Bold" pitchFamily="34" charset="-122"/>
                <a:cs typeface="MuseoModerno Bold" pitchFamily="34" charset="-120"/>
              </a:rPr>
              <a:t>Bài kiểm tra an toàn lao động nhóm 3</a:t>
            </a:r>
            <a:endParaRPr lang="en-US" sz="2650" dirty="0">
              <a:solidFill>
                <a:schemeClr val="bg1"/>
              </a:solidFill>
            </a:endParaRPr>
          </a:p>
        </p:txBody>
      </p:sp>
      <p:sp>
        <p:nvSpPr>
          <p:cNvPr id="5" name="Text 3"/>
          <p:cNvSpPr/>
          <p:nvPr/>
        </p:nvSpPr>
        <p:spPr>
          <a:xfrm>
            <a:off x="1028224" y="3175278"/>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FFFF00"/>
                </a:solidFill>
                <a:latin typeface="PT Serif" pitchFamily="34" charset="0"/>
                <a:ea typeface="PT Serif" pitchFamily="34" charset="-122"/>
                <a:cs typeface="PT Serif"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solidFill>
                <a:srgbClr val="FFFF00"/>
              </a:solidFill>
            </a:endParaRPr>
          </a:p>
        </p:txBody>
      </p:sp>
      <p:sp>
        <p:nvSpPr>
          <p:cNvPr id="6" name="Shape 4"/>
          <p:cNvSpPr/>
          <p:nvPr/>
        </p:nvSpPr>
        <p:spPr>
          <a:xfrm>
            <a:off x="793790" y="3999428"/>
            <a:ext cx="13042821" cy="1393150"/>
          </a:xfrm>
          <a:prstGeom prst="roundRect">
            <a:avLst>
              <a:gd name="adj" fmla="val 6838"/>
            </a:avLst>
          </a:prstGeom>
          <a:solidFill>
            <a:srgbClr val="124E73"/>
          </a:solidFill>
          <a:ln w="7620">
            <a:solidFill>
              <a:srgbClr val="124E73"/>
            </a:solidFill>
            <a:prstDash val="solid"/>
          </a:ln>
        </p:spPr>
      </p:sp>
      <p:sp>
        <p:nvSpPr>
          <p:cNvPr id="7" name="Text 5"/>
          <p:cNvSpPr/>
          <p:nvPr/>
        </p:nvSpPr>
        <p:spPr>
          <a:xfrm>
            <a:off x="1028224" y="4233863"/>
            <a:ext cx="4809887" cy="425291"/>
          </a:xfrm>
          <a:prstGeom prst="rect">
            <a:avLst/>
          </a:prstGeom>
          <a:noFill/>
          <a:ln/>
        </p:spPr>
        <p:txBody>
          <a:bodyPr wrap="none" lIns="0" tIns="0" rIns="0" bIns="0" rtlCol="0" anchor="t"/>
          <a:lstStyle/>
          <a:p>
            <a:pPr marL="0" indent="0">
              <a:lnSpc>
                <a:spcPts val="3300"/>
              </a:lnSpc>
              <a:buNone/>
            </a:pPr>
            <a:r>
              <a:rPr lang="en-US" sz="2650" b="1" kern="0" spc="-80" dirty="0">
                <a:solidFill>
                  <a:schemeClr val="bg1"/>
                </a:solidFill>
                <a:latin typeface="Montserrat Medium" panose="020F0502020204030204" pitchFamily="2" charset="0"/>
                <a:ea typeface="MuseoModerno Bold" pitchFamily="34" charset="-122"/>
                <a:cs typeface="MuseoModerno Bold" pitchFamily="34" charset="-120"/>
              </a:rPr>
              <a:t>Bảng báo giá huấn luyện ATLD</a:t>
            </a:r>
            <a:endParaRPr lang="en-US" sz="2650" dirty="0">
              <a:solidFill>
                <a:schemeClr val="bg1"/>
              </a:solidFill>
            </a:endParaRPr>
          </a:p>
        </p:txBody>
      </p:sp>
      <p:sp>
        <p:nvSpPr>
          <p:cNvPr id="8" name="Text 6"/>
          <p:cNvSpPr/>
          <p:nvPr/>
        </p:nvSpPr>
        <p:spPr>
          <a:xfrm>
            <a:off x="1028224" y="479524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FFFF00"/>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Xem chi tiết</a:t>
            </a:r>
            <a:endParaRPr lang="en-US" sz="1750" dirty="0">
              <a:solidFill>
                <a:srgbClr val="FFFF00"/>
              </a:solidFill>
            </a:endParaRPr>
          </a:p>
        </p:txBody>
      </p:sp>
      <p:sp>
        <p:nvSpPr>
          <p:cNvPr id="9" name="Shape 7"/>
          <p:cNvSpPr/>
          <p:nvPr/>
        </p:nvSpPr>
        <p:spPr>
          <a:xfrm>
            <a:off x="793790" y="5619393"/>
            <a:ext cx="13042821" cy="1393150"/>
          </a:xfrm>
          <a:prstGeom prst="roundRect">
            <a:avLst>
              <a:gd name="adj" fmla="val 6838"/>
            </a:avLst>
          </a:prstGeom>
          <a:solidFill>
            <a:srgbClr val="124E73"/>
          </a:solidFill>
          <a:ln w="7620">
            <a:solidFill>
              <a:srgbClr val="124E73"/>
            </a:solidFill>
            <a:prstDash val="solid"/>
          </a:ln>
        </p:spPr>
      </p:sp>
      <p:sp>
        <p:nvSpPr>
          <p:cNvPr id="10" name="Text 8"/>
          <p:cNvSpPr/>
          <p:nvPr/>
        </p:nvSpPr>
        <p:spPr>
          <a:xfrm>
            <a:off x="1028224" y="5853827"/>
            <a:ext cx="3979545" cy="425291"/>
          </a:xfrm>
          <a:prstGeom prst="rect">
            <a:avLst/>
          </a:prstGeom>
          <a:noFill/>
          <a:ln/>
        </p:spPr>
        <p:txBody>
          <a:bodyPr wrap="none" lIns="0" tIns="0" rIns="0" bIns="0" rtlCol="0" anchor="t"/>
          <a:lstStyle/>
          <a:p>
            <a:pPr marL="0" indent="0">
              <a:lnSpc>
                <a:spcPts val="3300"/>
              </a:lnSpc>
              <a:buNone/>
            </a:pPr>
            <a:r>
              <a:rPr lang="en-US" sz="2650" b="1" kern="0" spc="-80" dirty="0">
                <a:solidFill>
                  <a:schemeClr val="bg1"/>
                </a:solidFill>
                <a:latin typeface="Montserrat Medium" panose="020F0502020204030204" pitchFamily="2" charset="0"/>
                <a:ea typeface="MuseoModerno Bold" pitchFamily="34" charset="-122"/>
                <a:cs typeface="MuseoModerno Bold" pitchFamily="34" charset="-120"/>
              </a:rPr>
              <a:t>Tải về tài liệu (download)</a:t>
            </a:r>
            <a:endParaRPr lang="en-US" sz="2650" dirty="0">
              <a:solidFill>
                <a:schemeClr val="bg1"/>
              </a:solidFill>
            </a:endParaRPr>
          </a:p>
        </p:txBody>
      </p:sp>
      <p:sp>
        <p:nvSpPr>
          <p:cNvPr id="11" name="Text 9"/>
          <p:cNvSpPr/>
          <p:nvPr/>
        </p:nvSpPr>
        <p:spPr>
          <a:xfrm>
            <a:off x="1028224" y="6415207"/>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FFFF00"/>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Tài liệu an toàn lao động vận hành Máy may viền nệm</a:t>
            </a:r>
            <a:endParaRPr lang="en-US" sz="1750" dirty="0">
              <a:solidFill>
                <a:srgbClr val="FFFF00"/>
              </a:solidFill>
            </a:endParaRPr>
          </a:p>
        </p:txBody>
      </p:sp>
      <p:pic>
        <p:nvPicPr>
          <p:cNvPr id="13" name="Picture 12">
            <a:extLst>
              <a:ext uri="{FF2B5EF4-FFF2-40B4-BE49-F238E27FC236}">
                <a16:creationId xmlns:a16="http://schemas.microsoft.com/office/drawing/2014/main" id="{0E2C0CEF-96B7-59CB-C215-D8FB27AC8AB6}"/>
              </a:ext>
            </a:extLst>
          </p:cNvPr>
          <p:cNvPicPr>
            <a:picLocks noChangeAspect="1"/>
          </p:cNvPicPr>
          <p:nvPr/>
        </p:nvPicPr>
        <p:blipFill>
          <a:blip r:embed="rId6"/>
          <a:stretch>
            <a:fillRect/>
          </a:stretch>
        </p:blipFill>
        <p:spPr>
          <a:xfrm>
            <a:off x="12027877" y="7425926"/>
            <a:ext cx="2470058" cy="76486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3293</Words>
  <Application>Microsoft Office PowerPoint</Application>
  <PresentationFormat>Custom</PresentationFormat>
  <Paragraphs>211</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Montserrat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2024-12-16T03:17:15Z</dcterms:created>
  <dcterms:modified xsi:type="dcterms:W3CDTF">2024-12-16T07:10:53Z</dcterms:modified>
</cp:coreProperties>
</file>