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245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9D8C2-B30A-86AE-1CE9-9C36DEF9F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B7442-AC37-3172-F1E1-D35C90E39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6498AE-F6DC-33C2-5B5F-BCF27B5A3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50674-D060-CD07-4A69-B41340CBF7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26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28687-8CBE-DD63-C3FD-951CEB47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D66A7-3974-F3B0-7728-542EF97F4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AF30F-5A8B-5B96-58D9-70D4AA4EF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9D1B8-C97F-CB02-5B81-216FD8FD3F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68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antoannamviet.com/tai-lieu-an-toan-lao-dong-gia-cong-da-hoa-cuong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26" y="3063894"/>
            <a:ext cx="4869180" cy="27389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221075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 Trong Sản Xuất Đá Hoa Cương</a:t>
            </a:r>
            <a:endParaRPr lang="en-US" sz="4850" dirty="0"/>
          </a:p>
        </p:txBody>
      </p:sp>
      <p:sp>
        <p:nvSpPr>
          <p:cNvPr id="5" name="Text 1"/>
          <p:cNvSpPr/>
          <p:nvPr/>
        </p:nvSpPr>
        <p:spPr>
          <a:xfrm>
            <a:off x="6350437" y="4124087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Bài thuyết trình này cung cấp thông tin về an toàn lao động trong ngành sản xuất </a:t>
            </a:r>
            <a:r>
              <a:rPr lang="en-US" sz="1900" b="1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đá hoa cương</a:t>
            </a:r>
            <a:r>
              <a:rPr lang="en-US" sz="1900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, với trọng tâm là các công đoạn cắt khối, đánh bóng, cắt góc, bo cạnh và khoan lỗ.</a:t>
            </a:r>
            <a:endParaRPr lang="en-US" sz="1900" dirty="0"/>
          </a:p>
        </p:txBody>
      </p:sp>
      <p:sp>
        <p:nvSpPr>
          <p:cNvPr id="6" name="Shape 2"/>
          <p:cNvSpPr/>
          <p:nvPr/>
        </p:nvSpPr>
        <p:spPr>
          <a:xfrm>
            <a:off x="6350437" y="560534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5612963"/>
            <a:ext cx="379690" cy="3796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68716" y="5586889"/>
            <a:ext cx="3048238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kern="0" spc="-39" dirty="0" err="1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Bản</a:t>
            </a:r>
            <a:r>
              <a:rPr lang="en-US" sz="2400" b="1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kern="0" spc="-39" dirty="0" err="1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quyền</a:t>
            </a:r>
            <a:r>
              <a:rPr lang="en-US" sz="2400" b="1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kern="0" spc="-39" dirty="0" err="1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thuộc</a:t>
            </a:r>
            <a:r>
              <a:rPr lang="en-US" sz="2400" b="1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158808FD-4D41-02DD-3EB5-93D80A626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48144" y="836414"/>
            <a:ext cx="8133993" cy="729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4550" b="1" kern="0" spc="-138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Thực Trạng An Toàn Lao Động</a:t>
            </a:r>
            <a:endParaRPr lang="en-US" sz="4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444" y="2032992"/>
            <a:ext cx="2957393" cy="299882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7126" y="5294471"/>
            <a:ext cx="4176355" cy="2098596"/>
          </a:xfrm>
          <a:prstGeom prst="roundRect">
            <a:avLst>
              <a:gd name="adj" fmla="val 4673"/>
            </a:avLst>
          </a:prstGeom>
          <a:solidFill>
            <a:srgbClr val="F7F5FF"/>
          </a:solidFill>
          <a:ln w="7620">
            <a:solidFill>
              <a:srgbClr val="DDDB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8228" y="5535573"/>
            <a:ext cx="2918460" cy="364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kern="0" spc="-69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Giảm Số Vụ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058228" y="6040279"/>
            <a:ext cx="3694152" cy="746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kern="0" spc="-37" dirty="0">
                <a:solidFill>
                  <a:srgbClr val="000000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Số vụ tai nạn lao động giảm 7,09% so với cùng kỳ năm 2023.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226963" y="5294471"/>
            <a:ext cx="4176355" cy="2098596"/>
          </a:xfrm>
          <a:prstGeom prst="roundRect">
            <a:avLst>
              <a:gd name="adj" fmla="val 4673"/>
            </a:avLst>
          </a:prstGeom>
          <a:solidFill>
            <a:srgbClr val="F7F5FF"/>
          </a:solidFill>
          <a:ln w="7620">
            <a:solidFill>
              <a:srgbClr val="DDDB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68064" y="5535573"/>
            <a:ext cx="2918460" cy="364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kern="0" spc="-69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Giảm Số Người Bị Nạn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5468064" y="6040279"/>
            <a:ext cx="3694152" cy="746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kern="0" spc="-37" dirty="0">
                <a:solidFill>
                  <a:srgbClr val="000000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Số người bị nạn giảm 6,04% so với cùng kỳ năm 2023.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9636800" y="5294471"/>
            <a:ext cx="4176355" cy="2098596"/>
          </a:xfrm>
          <a:prstGeom prst="roundRect">
            <a:avLst>
              <a:gd name="adj" fmla="val 4673"/>
            </a:avLst>
          </a:prstGeom>
          <a:solidFill>
            <a:srgbClr val="F7F5FF"/>
          </a:solidFill>
          <a:ln w="7620">
            <a:solidFill>
              <a:srgbClr val="DDDB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7901" y="5535573"/>
            <a:ext cx="3694152" cy="7293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kern="0" spc="-69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Tăng Số Người Bị Thương Nặng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9877901" y="6404967"/>
            <a:ext cx="3694152" cy="746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kern="0" spc="-37" dirty="0">
                <a:solidFill>
                  <a:srgbClr val="000000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Số người bị thương nặng tăng 3,32% so với cùng kỳ năm 2023.</a:t>
            </a:r>
            <a:endParaRPr lang="en-US" sz="180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B321359B-3B51-A758-9320-765F339F7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994" y="308610"/>
            <a:ext cx="3300413" cy="2468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786003" y="3143791"/>
            <a:ext cx="90583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Nguy Cơ Tai Nạn Trong Cắt Khối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927969" y="514088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31327" y="5233392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723961" y="52993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Tiếp xúc trực tiếp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864037" y="5844421"/>
            <a:ext cx="381849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Lưỡi cắt kim cương sắc bén, có thể gây thương tích nghiêm trọng nếu không cẩn thận.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5311016" y="514088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477585" y="5233392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6107009" y="5299389"/>
            <a:ext cx="326957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Vận hành máy sai cách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5311016" y="5844421"/>
            <a:ext cx="407230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Kẹt tay, va đập hoặc bị kẹt giữa các bộ phận chuyển động của máy.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10249491" y="514088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413202" y="5233392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1025009" y="52993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Bụi và mảnh vụn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0249491" y="5844421"/>
            <a:ext cx="407229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Bụi đá gây bệnh về đường hô hấp, mảnh vụn đá có thể gây thương tích.</a:t>
            </a:r>
            <a:endParaRPr lang="en-US" sz="190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C57021A6-9498-B5BE-85A9-FE2CEB828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46" y="2870954"/>
            <a:ext cx="4938355" cy="370379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3639" y="602813"/>
            <a:ext cx="7984875" cy="136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b="1" kern="0" spc="-129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Nguyên Nhân Tai Nạn Cắt Khối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6253639" y="2301597"/>
            <a:ext cx="7609523" cy="1628894"/>
          </a:xfrm>
          <a:prstGeom prst="roundRect">
            <a:avLst>
              <a:gd name="adj" fmla="val 565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480453" y="2528411"/>
            <a:ext cx="274034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Thiếu kinh nghiệm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6480453" y="3002399"/>
            <a:ext cx="7155894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Công nhân không được đào tạo đầy đủ về cách sử dụng máy cắt khối và lưỡi cắt kim cương.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6253639" y="4149685"/>
            <a:ext cx="7609523" cy="1628894"/>
          </a:xfrm>
          <a:prstGeom prst="roundRect">
            <a:avLst>
              <a:gd name="adj" fmla="val 565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480453" y="4376499"/>
            <a:ext cx="3088719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Không tuân thủ quy định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6480453" y="4850487"/>
            <a:ext cx="7155894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Bỏ qua việc sử dụng trang thiết bị bảo hộ, không kiểm tra máy móc trước khi sử dụng.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253639" y="5997773"/>
            <a:ext cx="7609523" cy="1628894"/>
          </a:xfrm>
          <a:prstGeom prst="roundRect">
            <a:avLst>
              <a:gd name="adj" fmla="val 565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80453" y="6224588"/>
            <a:ext cx="274034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Sự cố kỹ thuật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6480453" y="6698575"/>
            <a:ext cx="7155894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Lưỡi cắt bị mòn, hệ thống điều khiển bị lỗi, các bộ phận máy bị hỏng hóc.</a:t>
            </a:r>
            <a:endParaRPr lang="en-US" sz="17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25CE4713-003C-B2D7-A497-AB5B45B27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86" y="2581851"/>
            <a:ext cx="5021580" cy="376618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37434" y="661273"/>
            <a:ext cx="7307261" cy="1162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kern="0" spc="-110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Biện Pháp Phòng Tránh Tai Nạn Khi Cắt Khối</a:t>
            </a:r>
            <a:endParaRPr lang="en-US" sz="36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434" y="2735809"/>
            <a:ext cx="464939" cy="46493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51240" y="2797363"/>
            <a:ext cx="2325172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kern="0" spc="-5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Huấn luyện an toàn</a:t>
            </a:r>
            <a:endParaRPr lang="en-US" sz="1800" dirty="0"/>
          </a:p>
        </p:txBody>
      </p:sp>
      <p:sp>
        <p:nvSpPr>
          <p:cNvPr id="7" name="Text 2"/>
          <p:cNvSpPr/>
          <p:nvPr/>
        </p:nvSpPr>
        <p:spPr>
          <a:xfrm>
            <a:off x="7051240" y="3051979"/>
            <a:ext cx="7841933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Đào tạo đầy đủ cách sử dụng máy móc, quy trình làm việc an toàn, xử lý tình huống khẩn cấp.</a:t>
            </a:r>
            <a:endParaRPr lang="en-US" sz="14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34" y="4000005"/>
            <a:ext cx="464939" cy="46493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051240" y="4061559"/>
            <a:ext cx="2325172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kern="0" spc="-5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Trang bị bảo hộ</a:t>
            </a:r>
            <a:endParaRPr lang="en-US" sz="1800" dirty="0"/>
          </a:p>
        </p:txBody>
      </p:sp>
      <p:sp>
        <p:nvSpPr>
          <p:cNvPr id="10" name="Text 4"/>
          <p:cNvSpPr/>
          <p:nvPr/>
        </p:nvSpPr>
        <p:spPr>
          <a:xfrm>
            <a:off x="7051240" y="4316175"/>
            <a:ext cx="7841933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Kính bảo hộ, găng tay, mặt nạ chống bụi và quần áo bảo hộ.</a:t>
            </a:r>
            <a:endParaRPr lang="en-US" sz="14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047" y="5504249"/>
            <a:ext cx="464939" cy="46493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970853" y="5565803"/>
            <a:ext cx="2325172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kern="0" spc="-5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Bảo dưỡng máy móc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970853" y="5820419"/>
            <a:ext cx="7841933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Kiểm tra định kỳ, bảo dưỡng máy móc thường xuyên để đảm bảo hoạt động an toàn.</a:t>
            </a:r>
            <a:endParaRPr lang="en-US" sz="145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D8FBA380-CAB4-68D5-D662-1774D3AFE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27" y="3082409"/>
            <a:ext cx="4572000" cy="3429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7806" y="606743"/>
            <a:ext cx="6563221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 Khi Đánh Bóng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6573203" y="2314932"/>
            <a:ext cx="30480" cy="5307806"/>
          </a:xfrm>
          <a:prstGeom prst="roundRect">
            <a:avLst>
              <a:gd name="adj" fmla="val 303741"/>
            </a:avLst>
          </a:prstGeom>
          <a:solidFill>
            <a:srgbClr val="C0C1D7"/>
          </a:solidFill>
          <a:ln/>
        </p:spPr>
      </p:sp>
      <p:sp>
        <p:nvSpPr>
          <p:cNvPr id="6" name="Shape 2"/>
          <p:cNvSpPr/>
          <p:nvPr/>
        </p:nvSpPr>
        <p:spPr>
          <a:xfrm>
            <a:off x="6805910" y="2795468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C0C1D7"/>
          </a:solidFill>
          <a:ln/>
        </p:spPr>
      </p:sp>
      <p:sp>
        <p:nvSpPr>
          <p:cNvPr id="7" name="Shape 3"/>
          <p:cNvSpPr/>
          <p:nvPr/>
        </p:nvSpPr>
        <p:spPr>
          <a:xfrm>
            <a:off x="6340495" y="2562820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522065" y="2645450"/>
            <a:ext cx="132636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8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5"/>
          <p:cNvSpPr/>
          <p:nvPr/>
        </p:nvSpPr>
        <p:spPr>
          <a:xfrm>
            <a:off x="7800737" y="25353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Mài thô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7800737" y="30118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Sử dụng đĩa mài có độ nhám cao để loại bỏ các vết xước và làm phẳng bề mặt đá.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805910" y="4638199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C0C1D7"/>
          </a:solidFill>
          <a:ln/>
        </p:spPr>
      </p:sp>
      <p:sp>
        <p:nvSpPr>
          <p:cNvPr id="12" name="Shape 8"/>
          <p:cNvSpPr/>
          <p:nvPr/>
        </p:nvSpPr>
        <p:spPr>
          <a:xfrm>
            <a:off x="6340495" y="4405551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489204" y="4488180"/>
            <a:ext cx="19835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8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7800737" y="437804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Mài tinh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7800737" y="485453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Làm mịn bề mặt đá, loại bỏ các vết xước nhỏ còn lại từ giai đoạn mài thô.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6805910" y="6480929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C0C1D7"/>
          </a:solidFill>
          <a:ln/>
        </p:spPr>
      </p:sp>
      <p:sp>
        <p:nvSpPr>
          <p:cNvPr id="17" name="Shape 13"/>
          <p:cNvSpPr/>
          <p:nvPr/>
        </p:nvSpPr>
        <p:spPr>
          <a:xfrm>
            <a:off x="6340495" y="6248281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86704" y="6330910"/>
            <a:ext cx="20347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8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7800737" y="6220777"/>
            <a:ext cx="2787848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Đánh bóng hoàn thiện</a:t>
            </a:r>
            <a:endParaRPr lang="en-US" sz="2150" dirty="0"/>
          </a:p>
        </p:txBody>
      </p:sp>
      <p:sp>
        <p:nvSpPr>
          <p:cNvPr id="20" name="Text 16"/>
          <p:cNvSpPr/>
          <p:nvPr/>
        </p:nvSpPr>
        <p:spPr>
          <a:xfrm>
            <a:off x="7800737" y="6697266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Sử dụng các chất đánh bóng đặc biệt để tạo ra độ bóng cao nhất cho đá.</a:t>
            </a:r>
            <a:endParaRPr lang="en-US" sz="17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3B23552F-BE82-7930-4D8C-85A4553F4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6259711" y="607576"/>
            <a:ext cx="7044307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Nguy Cơ Tai Nạn Trong Đánh Bóng</a:t>
            </a:r>
            <a:endParaRPr lang="en-US" sz="43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711" y="2320052"/>
            <a:ext cx="1104781" cy="176772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958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Tiếp xúc với đĩa mài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76958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Các đĩa mài quay nhanh, có thể gây ra các vết cắt nghiêm trọng và tổn thương da.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711" y="4087773"/>
            <a:ext cx="1104781" cy="17677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958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Bụi và các hạt nhỏ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76958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Hít phải bụi đá trong thời gian dài có thể dẫn đến các bệnh về đường hô hấp.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711" y="5855494"/>
            <a:ext cx="1104781" cy="176772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95843" y="6076355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Nguy cơ điện giật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76958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Nước và chất lỏng đánh bóng có thể tiếp xúc với các bộ phận điện của máy móc.</a:t>
            </a:r>
            <a:endParaRPr lang="en-US" sz="17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0305E9A9-662B-04A3-2171-33EDB621A8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727" y="3289816"/>
            <a:ext cx="4893826" cy="32579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6315908" y="653296"/>
            <a:ext cx="6978061" cy="148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4650" b="1" kern="0" spc="-140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 Khi Cắt Góc &amp; Bo Cạnh</a:t>
            </a:r>
            <a:endParaRPr lang="en-US" sz="4650" dirty="0"/>
          </a:p>
        </p:txBody>
      </p:sp>
      <p:sp>
        <p:nvSpPr>
          <p:cNvPr id="5" name="Shape 1"/>
          <p:cNvSpPr/>
          <p:nvPr/>
        </p:nvSpPr>
        <p:spPr>
          <a:xfrm>
            <a:off x="6306145" y="3128245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501408" y="3217066"/>
            <a:ext cx="142637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kern="0" spc="-84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750" dirty="0"/>
          </a:p>
        </p:txBody>
      </p:sp>
      <p:sp>
        <p:nvSpPr>
          <p:cNvPr id="7" name="Text 3"/>
          <p:cNvSpPr/>
          <p:nvPr/>
        </p:nvSpPr>
        <p:spPr>
          <a:xfrm>
            <a:off x="7076242" y="3128245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kern="0" spc="-70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Sử dụng máy CNC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7076242" y="3640690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Cắt đá theo các góc độ và hình dạng phức tạp một cách chính xác.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6315908" y="4531043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475809" y="4619863"/>
            <a:ext cx="213241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kern="0" spc="-84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750" dirty="0"/>
          </a:p>
        </p:txBody>
      </p:sp>
      <p:sp>
        <p:nvSpPr>
          <p:cNvPr id="11" name="Text 7"/>
          <p:cNvSpPr/>
          <p:nvPr/>
        </p:nvSpPr>
        <p:spPr>
          <a:xfrm>
            <a:off x="7086005" y="4531043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kern="0" spc="-70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Máy bo cạnh tự động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7086005" y="5043488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Làm mịn và bo tròn các cạnh, tạo ra bề mặt nhẵn nhụi và đồng đều.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6306145" y="5944077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63308" y="6032898"/>
            <a:ext cx="218837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kern="0" spc="-84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750" dirty="0"/>
          </a:p>
        </p:txBody>
      </p:sp>
      <p:sp>
        <p:nvSpPr>
          <p:cNvPr id="15" name="Text 11"/>
          <p:cNvSpPr/>
          <p:nvPr/>
        </p:nvSpPr>
        <p:spPr>
          <a:xfrm>
            <a:off x="7076242" y="5944077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kern="0" spc="-70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</a:t>
            </a:r>
            <a:endParaRPr lang="en-US" sz="2300" dirty="0"/>
          </a:p>
        </p:txBody>
      </p:sp>
      <p:sp>
        <p:nvSpPr>
          <p:cNvPr id="16" name="Text 12"/>
          <p:cNvSpPr/>
          <p:nvPr/>
        </p:nvSpPr>
        <p:spPr>
          <a:xfrm>
            <a:off x="7076242" y="6456522"/>
            <a:ext cx="6946431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Kiểm tra máy móc trước khi vận hành, sử dụng đầy đủ thiết bị bảo hộ.</a:t>
            </a:r>
            <a:endParaRPr lang="en-US" sz="185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8CB79E40-C767-F628-E1BA-6E2B40243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71" y="2947332"/>
            <a:ext cx="4934069" cy="37005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620" y="3463766"/>
            <a:ext cx="3048000" cy="3124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7239" y="778193"/>
            <a:ext cx="13189921" cy="136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b="1" kern="0" spc="-129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 Khi Khoan Lỗ &amp; Tạo Hình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767239" y="2476976"/>
            <a:ext cx="7609523" cy="1628894"/>
          </a:xfrm>
          <a:prstGeom prst="roundRect">
            <a:avLst>
              <a:gd name="adj" fmla="val 565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994053" y="2703790"/>
            <a:ext cx="274034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Máy khoan CNC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994053" y="3177778"/>
            <a:ext cx="7155894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Khoan lỗ với khả năng điều khiển chính xác độ sâu và vị trí của từng lỗ khoan.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767239" y="4325064"/>
            <a:ext cx="7609523" cy="1628894"/>
          </a:xfrm>
          <a:prstGeom prst="roundRect">
            <a:avLst>
              <a:gd name="adj" fmla="val 565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94053" y="4551878"/>
            <a:ext cx="274034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Máy tạo hình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994053" y="5025866"/>
            <a:ext cx="7155894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Tạo ra các đường cắt phức tạp và mịn màng, làm nổi bật các chi tiết thiết kế độc đáo.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67239" y="6173153"/>
            <a:ext cx="7609523" cy="1278255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94053" y="6399967"/>
            <a:ext cx="274034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An toàn lao động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94053" y="6873954"/>
            <a:ext cx="715589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</a:rPr>
              <a:t>Kiểm tra máy móc trước khi vận hành, sử dụng đầy đủ thiết bị bảo hộ.</a:t>
            </a:r>
            <a:endParaRPr lang="en-US" sz="17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71BCE2CB-8734-AEBA-D741-38E5F5C4E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FC54E-0010-A2EA-A7BF-5CA85392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4DB2C08-5E55-7E72-6B8D-F406FABF8F34}"/>
              </a:ext>
            </a:extLst>
          </p:cNvPr>
          <p:cNvSpPr/>
          <p:nvPr/>
        </p:nvSpPr>
        <p:spPr>
          <a:xfrm>
            <a:off x="4887516" y="654963"/>
            <a:ext cx="4855369" cy="606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Quy định chung</a:t>
            </a:r>
            <a:endParaRPr lang="en-US" sz="38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5DA4B8CD-0A92-A656-A722-61FD546FE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123" y="1631752"/>
            <a:ext cx="2764155" cy="2764155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id="{82ECFACF-A454-81C2-51C9-F61CFBE38858}"/>
              </a:ext>
            </a:extLst>
          </p:cNvPr>
          <p:cNvSpPr/>
          <p:nvPr/>
        </p:nvSpPr>
        <p:spPr>
          <a:xfrm>
            <a:off x="647343" y="4603909"/>
            <a:ext cx="13335714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endParaRPr lang="en-US" sz="1450" dirty="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1ABA80C2-B7CF-2A6D-7458-64D8031E0F6C}"/>
              </a:ext>
            </a:extLst>
          </p:cNvPr>
          <p:cNvSpPr/>
          <p:nvPr/>
        </p:nvSpPr>
        <p:spPr>
          <a:xfrm>
            <a:off x="647343" y="5107900"/>
            <a:ext cx="6575465" cy="1140857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D7613D03-C7F3-48C6-16DD-3E7F39294BEE}"/>
              </a:ext>
            </a:extLst>
          </p:cNvPr>
          <p:cNvSpPr/>
          <p:nvPr/>
        </p:nvSpPr>
        <p:spPr>
          <a:xfrm>
            <a:off x="832247" y="5292804"/>
            <a:ext cx="2913221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Huấn luyện ATLD</a:t>
            </a:r>
            <a:endParaRPr lang="en-US" sz="2250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A551732A-96F2-85A0-EB76-30958B184EFB}"/>
              </a:ext>
            </a:extLst>
          </p:cNvPr>
          <p:cNvSpPr/>
          <p:nvPr/>
        </p:nvSpPr>
        <p:spPr>
          <a:xfrm>
            <a:off x="832247" y="5767864"/>
            <a:ext cx="6205657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Tổ chức các khóa huấn luyện an toàn lao động định kỳ cho công nhân.</a:t>
            </a:r>
            <a:endParaRPr lang="en-US" sz="1450" dirty="0"/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ED72F236-3DFF-46F5-AE86-69DB0212010A}"/>
              </a:ext>
            </a:extLst>
          </p:cNvPr>
          <p:cNvSpPr/>
          <p:nvPr/>
        </p:nvSpPr>
        <p:spPr>
          <a:xfrm>
            <a:off x="7407712" y="5107900"/>
            <a:ext cx="6575465" cy="1140857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AB44B851-4B98-BA97-71A9-78E90A7CC659}"/>
              </a:ext>
            </a:extLst>
          </p:cNvPr>
          <p:cNvSpPr/>
          <p:nvPr/>
        </p:nvSpPr>
        <p:spPr>
          <a:xfrm>
            <a:off x="7592616" y="5292804"/>
            <a:ext cx="2913221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Bảo trì thiết bị</a:t>
            </a:r>
            <a:endParaRPr lang="en-US" sz="225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CE823621-D3FF-8EA9-4953-915F53ABE67E}"/>
              </a:ext>
            </a:extLst>
          </p:cNvPr>
          <p:cNvSpPr/>
          <p:nvPr/>
        </p:nvSpPr>
        <p:spPr>
          <a:xfrm>
            <a:off x="7592616" y="5767864"/>
            <a:ext cx="6205657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Thường xuyên kiểm tra và bảo dưỡng máy móc, thiết bị sản xuất.</a:t>
            </a:r>
            <a:endParaRPr lang="en-US" sz="1450" dirty="0"/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EB20E096-DF1C-AB2B-8370-E4A609A04074}"/>
              </a:ext>
            </a:extLst>
          </p:cNvPr>
          <p:cNvSpPr/>
          <p:nvPr/>
        </p:nvSpPr>
        <p:spPr>
          <a:xfrm>
            <a:off x="647343" y="6433661"/>
            <a:ext cx="6575465" cy="1140857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E7311B5E-23DF-AC46-8C46-3E6247E4582D}"/>
              </a:ext>
            </a:extLst>
          </p:cNvPr>
          <p:cNvSpPr/>
          <p:nvPr/>
        </p:nvSpPr>
        <p:spPr>
          <a:xfrm>
            <a:off x="832247" y="6618565"/>
            <a:ext cx="2913221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Thiết bị bảo hộ</a:t>
            </a:r>
            <a:endParaRPr lang="en-US" sz="225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BEFC4179-793F-FD6F-214D-6FD784D99477}"/>
              </a:ext>
            </a:extLst>
          </p:cNvPr>
          <p:cNvSpPr/>
          <p:nvPr/>
        </p:nvSpPr>
        <p:spPr>
          <a:xfrm>
            <a:off x="832247" y="7093625"/>
            <a:ext cx="6205657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Cung cấp và đảm bảo sử dụng đúng các thiết bị bảo hộ cá nhân.</a:t>
            </a:r>
            <a:endParaRPr lang="en-US" sz="1450" dirty="0"/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85F7B5DD-E5DF-D202-832B-CACFC7DCEAF8}"/>
              </a:ext>
            </a:extLst>
          </p:cNvPr>
          <p:cNvSpPr/>
          <p:nvPr/>
        </p:nvSpPr>
        <p:spPr>
          <a:xfrm>
            <a:off x="7407712" y="6433661"/>
            <a:ext cx="6575465" cy="1140857"/>
          </a:xfrm>
          <a:prstGeom prst="roundRect">
            <a:avLst>
              <a:gd name="adj" fmla="val 2432"/>
            </a:avLst>
          </a:prstGeom>
          <a:solidFill>
            <a:srgbClr val="204C8E"/>
          </a:solidFill>
          <a:ln/>
        </p:spPr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FD4BE3BB-01E9-A5AD-5CB4-36E36C729BDB}"/>
              </a:ext>
            </a:extLst>
          </p:cNvPr>
          <p:cNvSpPr/>
          <p:nvPr/>
        </p:nvSpPr>
        <p:spPr>
          <a:xfrm>
            <a:off x="7592616" y="6618565"/>
            <a:ext cx="2913221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</a:t>
            </a:r>
            <a:endParaRPr lang="en-US" sz="2250" dirty="0"/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219860A-E386-99CD-ECB1-CBE21119EB93}"/>
              </a:ext>
            </a:extLst>
          </p:cNvPr>
          <p:cNvSpPr/>
          <p:nvPr/>
        </p:nvSpPr>
        <p:spPr>
          <a:xfrm>
            <a:off x="7592616" y="7093625"/>
            <a:ext cx="6205657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Duy trì không gian làm việc sạch sẽ, thoáng mát và đủ ánh sáng.</a:t>
            </a:r>
            <a:endParaRPr lang="en-US" sz="145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D14BAC2B-1351-909F-D3B8-F0DF1135A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8852" y="7485747"/>
            <a:ext cx="2190025" cy="6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97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1C38-C0FF-F90E-2AB4-0FB77CF03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FCF2F66D-A866-C500-2917-52CF533F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534" y="3251716"/>
            <a:ext cx="3901440" cy="32689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EBDC5CC-8FF6-BCE7-BBAE-A74CE01BEE14}"/>
              </a:ext>
            </a:extLst>
          </p:cNvPr>
          <p:cNvSpPr/>
          <p:nvPr/>
        </p:nvSpPr>
        <p:spPr>
          <a:xfrm>
            <a:off x="694015" y="770016"/>
            <a:ext cx="6712387" cy="650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Xử lý tình huống khẩn cấp</a:t>
            </a:r>
            <a:endParaRPr lang="en-US" sz="405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65EEFF16-DBB6-3D52-7813-B3DBA3AEFF1C}"/>
              </a:ext>
            </a:extLst>
          </p:cNvPr>
          <p:cNvSpPr/>
          <p:nvPr/>
        </p:nvSpPr>
        <p:spPr>
          <a:xfrm>
            <a:off x="980003" y="1975485"/>
            <a:ext cx="22860" cy="5226725"/>
          </a:xfrm>
          <a:prstGeom prst="roundRect">
            <a:avLst>
              <a:gd name="adj" fmla="val 130125"/>
            </a:avLst>
          </a:prstGeom>
          <a:solidFill>
            <a:srgbClr val="D8D4D4"/>
          </a:solidFill>
          <a:ln/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750C3D49-51CE-C821-B106-A4B7106AC475}"/>
              </a:ext>
            </a:extLst>
          </p:cNvPr>
          <p:cNvSpPr/>
          <p:nvPr/>
        </p:nvSpPr>
        <p:spPr>
          <a:xfrm>
            <a:off x="1191637" y="2410063"/>
            <a:ext cx="694015" cy="22860"/>
          </a:xfrm>
          <a:prstGeom prst="roundRect">
            <a:avLst>
              <a:gd name="adj" fmla="val 130125"/>
            </a:avLst>
          </a:prstGeom>
          <a:solidFill>
            <a:srgbClr val="3965A7"/>
          </a:solidFill>
          <a:ln/>
        </p:spPr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5F8F64F-72CC-EE41-FA50-91575F513661}"/>
              </a:ext>
            </a:extLst>
          </p:cNvPr>
          <p:cNvSpPr/>
          <p:nvPr/>
        </p:nvSpPr>
        <p:spPr>
          <a:xfrm>
            <a:off x="768370" y="2198489"/>
            <a:ext cx="446127" cy="446127"/>
          </a:xfrm>
          <a:prstGeom prst="roundRect">
            <a:avLst>
              <a:gd name="adj" fmla="val 6668"/>
            </a:avLst>
          </a:prstGeom>
          <a:solidFill>
            <a:srgbClr val="204C8E"/>
          </a:solidFill>
          <a:ln/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01B6524C-7039-7CFF-DC98-E56844B0BBBC}"/>
              </a:ext>
            </a:extLst>
          </p:cNvPr>
          <p:cNvSpPr/>
          <p:nvPr/>
        </p:nvSpPr>
        <p:spPr>
          <a:xfrm>
            <a:off x="908149" y="2265402"/>
            <a:ext cx="166449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4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5F87CDF-30DB-39A5-7E00-3FB680D63A32}"/>
              </a:ext>
            </a:extLst>
          </p:cNvPr>
          <p:cNvSpPr/>
          <p:nvPr/>
        </p:nvSpPr>
        <p:spPr>
          <a:xfrm>
            <a:off x="2082046" y="2173724"/>
            <a:ext cx="2602825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Dừng máy</a:t>
            </a:r>
            <a:endParaRPr lang="en-US" sz="20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B9EAEE5-5DB9-4926-2896-6DB804329C14}"/>
              </a:ext>
            </a:extLst>
          </p:cNvPr>
          <p:cNvSpPr/>
          <p:nvPr/>
        </p:nvSpPr>
        <p:spPr>
          <a:xfrm>
            <a:off x="2082046" y="2617946"/>
            <a:ext cx="636793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60035D1A-70EE-967C-16C4-07C483C9B4B7}"/>
              </a:ext>
            </a:extLst>
          </p:cNvPr>
          <p:cNvSpPr/>
          <p:nvPr/>
        </p:nvSpPr>
        <p:spPr>
          <a:xfrm>
            <a:off x="1191637" y="3766304"/>
            <a:ext cx="694015" cy="22860"/>
          </a:xfrm>
          <a:prstGeom prst="roundRect">
            <a:avLst>
              <a:gd name="adj" fmla="val 130125"/>
            </a:avLst>
          </a:prstGeom>
          <a:solidFill>
            <a:srgbClr val="3965A7"/>
          </a:solidFill>
          <a:ln/>
        </p:spPr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15E6B34D-0747-B341-990A-6C772E91E1B5}"/>
              </a:ext>
            </a:extLst>
          </p:cNvPr>
          <p:cNvSpPr/>
          <p:nvPr/>
        </p:nvSpPr>
        <p:spPr>
          <a:xfrm>
            <a:off x="768370" y="3554730"/>
            <a:ext cx="446127" cy="446127"/>
          </a:xfrm>
          <a:prstGeom prst="roundRect">
            <a:avLst>
              <a:gd name="adj" fmla="val 6668"/>
            </a:avLst>
          </a:prstGeom>
          <a:solidFill>
            <a:srgbClr val="204C8E"/>
          </a:solidFill>
          <a:ln/>
        </p:spPr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5447BA7C-9323-4D69-231F-5FF87CA465AF}"/>
              </a:ext>
            </a:extLst>
          </p:cNvPr>
          <p:cNvSpPr/>
          <p:nvPr/>
        </p:nvSpPr>
        <p:spPr>
          <a:xfrm>
            <a:off x="908149" y="3621643"/>
            <a:ext cx="166449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45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DBE9C398-80C1-2FAE-E645-46DF668F75B8}"/>
              </a:ext>
            </a:extLst>
          </p:cNvPr>
          <p:cNvSpPr/>
          <p:nvPr/>
        </p:nvSpPr>
        <p:spPr>
          <a:xfrm>
            <a:off x="2082046" y="3529965"/>
            <a:ext cx="2602825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Sơ cứu</a:t>
            </a:r>
            <a:endParaRPr lang="en-US" sz="2000" dirty="0"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A2F07EC2-2C20-1686-B505-A40A9FCF9309}"/>
              </a:ext>
            </a:extLst>
          </p:cNvPr>
          <p:cNvSpPr/>
          <p:nvPr/>
        </p:nvSpPr>
        <p:spPr>
          <a:xfrm>
            <a:off x="2082046" y="3974187"/>
            <a:ext cx="636793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31" name="Shape 12">
            <a:extLst>
              <a:ext uri="{FF2B5EF4-FFF2-40B4-BE49-F238E27FC236}">
                <a16:creationId xmlns:a16="http://schemas.microsoft.com/office/drawing/2014/main" id="{EAE40DA6-06E5-F27E-8BA2-0998E1352952}"/>
              </a:ext>
            </a:extLst>
          </p:cNvPr>
          <p:cNvSpPr/>
          <p:nvPr/>
        </p:nvSpPr>
        <p:spPr>
          <a:xfrm>
            <a:off x="1191637" y="5122545"/>
            <a:ext cx="694015" cy="22860"/>
          </a:xfrm>
          <a:prstGeom prst="roundRect">
            <a:avLst>
              <a:gd name="adj" fmla="val 130125"/>
            </a:avLst>
          </a:prstGeom>
          <a:solidFill>
            <a:srgbClr val="3965A7"/>
          </a:solidFill>
          <a:ln/>
        </p:spPr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212B1B3B-4A71-BB79-7C3A-9A6E39CAD282}"/>
              </a:ext>
            </a:extLst>
          </p:cNvPr>
          <p:cNvSpPr/>
          <p:nvPr/>
        </p:nvSpPr>
        <p:spPr>
          <a:xfrm>
            <a:off x="768370" y="4910971"/>
            <a:ext cx="446127" cy="446127"/>
          </a:xfrm>
          <a:prstGeom prst="roundRect">
            <a:avLst>
              <a:gd name="adj" fmla="val 6668"/>
            </a:avLst>
          </a:prstGeom>
          <a:solidFill>
            <a:srgbClr val="204C8E"/>
          </a:solidFill>
          <a:ln/>
        </p:spPr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F94042A5-3FEB-BC6B-717D-3D9F1D9F23E2}"/>
              </a:ext>
            </a:extLst>
          </p:cNvPr>
          <p:cNvSpPr/>
          <p:nvPr/>
        </p:nvSpPr>
        <p:spPr>
          <a:xfrm>
            <a:off x="908149" y="4977884"/>
            <a:ext cx="166449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450" dirty="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4665F38D-1C56-E822-704D-888755FBADA8}"/>
              </a:ext>
            </a:extLst>
          </p:cNvPr>
          <p:cNvSpPr/>
          <p:nvPr/>
        </p:nvSpPr>
        <p:spPr>
          <a:xfrm>
            <a:off x="2082046" y="4886206"/>
            <a:ext cx="2602825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Gọi cấp cứu</a:t>
            </a:r>
            <a:endParaRPr lang="en-US" sz="200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0DB9483D-905D-44C8-EF6F-DC3722672FC5}"/>
              </a:ext>
            </a:extLst>
          </p:cNvPr>
          <p:cNvSpPr/>
          <p:nvPr/>
        </p:nvSpPr>
        <p:spPr>
          <a:xfrm>
            <a:off x="2082046" y="5330428"/>
            <a:ext cx="636793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82AF727D-91BE-1524-F484-E8329E3757A4}"/>
              </a:ext>
            </a:extLst>
          </p:cNvPr>
          <p:cNvSpPr/>
          <p:nvPr/>
        </p:nvSpPr>
        <p:spPr>
          <a:xfrm>
            <a:off x="1191637" y="6478786"/>
            <a:ext cx="694015" cy="22860"/>
          </a:xfrm>
          <a:prstGeom prst="roundRect">
            <a:avLst>
              <a:gd name="adj" fmla="val 130125"/>
            </a:avLst>
          </a:prstGeom>
          <a:solidFill>
            <a:srgbClr val="3965A7"/>
          </a:solidFill>
          <a:ln/>
        </p:spPr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5232FF81-805E-D83C-3995-17275281B31E}"/>
              </a:ext>
            </a:extLst>
          </p:cNvPr>
          <p:cNvSpPr/>
          <p:nvPr/>
        </p:nvSpPr>
        <p:spPr>
          <a:xfrm>
            <a:off x="768370" y="6267212"/>
            <a:ext cx="446127" cy="446127"/>
          </a:xfrm>
          <a:prstGeom prst="roundRect">
            <a:avLst>
              <a:gd name="adj" fmla="val 6668"/>
            </a:avLst>
          </a:prstGeom>
          <a:solidFill>
            <a:srgbClr val="204C8E"/>
          </a:solidFill>
          <a:ln/>
        </p:spPr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17E7E8D9-22D7-741A-19F9-D302EDD8B3A1}"/>
              </a:ext>
            </a:extLst>
          </p:cNvPr>
          <p:cNvSpPr/>
          <p:nvPr/>
        </p:nvSpPr>
        <p:spPr>
          <a:xfrm>
            <a:off x="908149" y="6334125"/>
            <a:ext cx="166449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450" dirty="0"/>
          </a:p>
        </p:txBody>
      </p:sp>
      <p:sp>
        <p:nvSpPr>
          <p:cNvPr id="39" name="Text 20">
            <a:extLst>
              <a:ext uri="{FF2B5EF4-FFF2-40B4-BE49-F238E27FC236}">
                <a16:creationId xmlns:a16="http://schemas.microsoft.com/office/drawing/2014/main" id="{09D99F41-E182-EC0C-0F32-43A4A440E53A}"/>
              </a:ext>
            </a:extLst>
          </p:cNvPr>
          <p:cNvSpPr/>
          <p:nvPr/>
        </p:nvSpPr>
        <p:spPr>
          <a:xfrm>
            <a:off x="2082046" y="6242447"/>
            <a:ext cx="2602825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Báo cáo</a:t>
            </a:r>
            <a:endParaRPr lang="en-US" sz="2000" dirty="0"/>
          </a:p>
        </p:txBody>
      </p:sp>
      <p:sp>
        <p:nvSpPr>
          <p:cNvPr id="40" name="Text 21">
            <a:extLst>
              <a:ext uri="{FF2B5EF4-FFF2-40B4-BE49-F238E27FC236}">
                <a16:creationId xmlns:a16="http://schemas.microsoft.com/office/drawing/2014/main" id="{449E4C91-8EB0-1DA8-DC96-7B7E2CFAD3C8}"/>
              </a:ext>
            </a:extLst>
          </p:cNvPr>
          <p:cNvSpPr/>
          <p:nvPr/>
        </p:nvSpPr>
        <p:spPr>
          <a:xfrm>
            <a:off x="2082046" y="6686669"/>
            <a:ext cx="636793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41" name="Image 0" descr="preencoded.png">
            <a:extLst>
              <a:ext uri="{FF2B5EF4-FFF2-40B4-BE49-F238E27FC236}">
                <a16:creationId xmlns:a16="http://schemas.microsoft.com/office/drawing/2014/main" id="{DA9B9844-A6DB-F4B5-A767-BD43E976B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8852" y="7485747"/>
            <a:ext cx="2190025" cy="6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6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93" y="3693259"/>
            <a:ext cx="4868823" cy="15093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614481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Tham Khảo Thêm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350437" y="1946196"/>
            <a:ext cx="7415927" cy="1530072"/>
          </a:xfrm>
          <a:prstGeom prst="roundRect">
            <a:avLst>
              <a:gd name="adj" fmla="val 6777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12493" y="2208252"/>
            <a:ext cx="4334589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Bài kiểm tra ATLD nhóm 3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612493" y="2819162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kern="0" spc="-39" dirty="0">
                <a:solidFill>
                  <a:srgbClr val="4950BC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350437" y="3723084"/>
            <a:ext cx="7415927" cy="1530072"/>
          </a:xfrm>
          <a:prstGeom prst="roundRect">
            <a:avLst>
              <a:gd name="adj" fmla="val 6777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612493" y="3985141"/>
            <a:ext cx="5159097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Bảng báo giá huấn luyện ATLD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6612493" y="4596051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kern="0" spc="-39" dirty="0">
                <a:solidFill>
                  <a:srgbClr val="4950BC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350437" y="5499973"/>
            <a:ext cx="7415927" cy="1925122"/>
          </a:xfrm>
          <a:prstGeom prst="roundRect">
            <a:avLst>
              <a:gd name="adj" fmla="val 538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12493" y="5762030"/>
            <a:ext cx="423576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PT Serif" panose="020A0603040505020204" pitchFamily="18" charset="0"/>
                <a:ea typeface="Inter Bold" pitchFamily="34" charset="-122"/>
                <a:cs typeface="Inter Bold" pitchFamily="34" charset="-120"/>
              </a:rPr>
              <a:t>Tải về tài liệu (download)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6612493" y="6372939"/>
            <a:ext cx="68918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kern="0" spc="-39" dirty="0">
                <a:solidFill>
                  <a:srgbClr val="4950BC"/>
                </a:solidFill>
                <a:latin typeface="PT Serif" panose="020A0603040505020204" pitchFamily="18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đá hoa cương</a:t>
            </a:r>
            <a:endParaRPr lang="en-US" sz="190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4977343-998F-A730-0DF3-5202E9B86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7780" y="7410018"/>
            <a:ext cx="2464259" cy="7639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891</Words>
  <Application>Microsoft Office PowerPoint</Application>
  <PresentationFormat>Custom</PresentationFormat>
  <Paragraphs>109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PT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2024-11-18T07:33:19Z</dcterms:created>
  <dcterms:modified xsi:type="dcterms:W3CDTF">2024-11-18T07:41:18Z</dcterms:modified>
</cp:coreProperties>
</file>