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4630400" cy="8229600"/>
  <p:notesSz cx="8229600" cy="14630400"/>
  <p:embeddedFontLst>
    <p:embeddedFont>
      <p:font typeface="PT Serif" panose="020A0603040505020204" pitchFamily="18" charset="0"/>
      <p:regular r:id="rId24"/>
      <p:bold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588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16.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19.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20.xml"/><Relationship Id="rId6" Type="http://schemas.openxmlformats.org/officeDocument/2006/relationships/image" Target="../media/image5.png"/><Relationship Id="rId5" Type="http://schemas.openxmlformats.org/officeDocument/2006/relationships/image" Target="../media/image45.png"/><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2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2.xml"/><Relationship Id="rId6" Type="http://schemas.openxmlformats.org/officeDocument/2006/relationships/hyperlink" Target="https://antoannamviet.com/tai-lieu-an-toan-lao-dong-khi-van-hanh-may-ep-coc-be-tong/"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968343" y="546610"/>
            <a:ext cx="6493881" cy="7127120"/>
          </a:xfrm>
          <a:prstGeom prst="rect">
            <a:avLst/>
          </a:prstGeom>
        </p:spPr>
      </p:pic>
      <p:sp>
        <p:nvSpPr>
          <p:cNvPr id="3" name="Text 0"/>
          <p:cNvSpPr/>
          <p:nvPr/>
        </p:nvSpPr>
        <p:spPr>
          <a:xfrm>
            <a:off x="863798" y="853916"/>
            <a:ext cx="8119428" cy="4257675"/>
          </a:xfrm>
          <a:prstGeom prst="rect">
            <a:avLst/>
          </a:prstGeom>
          <a:noFill/>
          <a:ln/>
        </p:spPr>
        <p:txBody>
          <a:bodyPr wrap="square" lIns="0" tIns="0" rIns="0" bIns="0" rtlCol="0" anchor="t"/>
          <a:lstStyle/>
          <a:p>
            <a:pPr marL="0" indent="0">
              <a:lnSpc>
                <a:spcPts val="8350"/>
              </a:lnSpc>
              <a:buNone/>
            </a:pPr>
            <a:r>
              <a:rPr lang="en-US" sz="6700" dirty="0">
                <a:solidFill>
                  <a:srgbClr val="F5F0F0"/>
                </a:solidFill>
                <a:latin typeface="PT Serif" panose="020A0603040505020204" pitchFamily="18" charset="0"/>
                <a:ea typeface="Merriweather" pitchFamily="34" charset="-122"/>
                <a:cs typeface="Merriweather" pitchFamily="34" charset="-120"/>
              </a:rPr>
              <a:t>An Toàn Lao Động Khi Vận Hành Máy Ép Cọc Bê Tông</a:t>
            </a:r>
            <a:endParaRPr lang="en-US" sz="6700" dirty="0"/>
          </a:p>
        </p:txBody>
      </p:sp>
      <p:sp>
        <p:nvSpPr>
          <p:cNvPr id="4" name="Text 1"/>
          <p:cNvSpPr/>
          <p:nvPr/>
        </p:nvSpPr>
        <p:spPr>
          <a:xfrm>
            <a:off x="863798" y="5481757"/>
            <a:ext cx="7416403" cy="1184434"/>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Máy ép cọc bê tông là thiết bị quan trọng trong ngành xây dựng, nhưng việc vận hành không đúng cách có thể dẫn đến tai nạn nghiêm trọng.</a:t>
            </a:r>
            <a:endParaRPr lang="en-US" sz="1900" dirty="0"/>
          </a:p>
        </p:txBody>
      </p:sp>
      <p:sp>
        <p:nvSpPr>
          <p:cNvPr id="5" name="Shape 2"/>
          <p:cNvSpPr/>
          <p:nvPr/>
        </p:nvSpPr>
        <p:spPr>
          <a:xfrm>
            <a:off x="863798" y="6962299"/>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71418" y="6969919"/>
            <a:ext cx="379690" cy="379690"/>
          </a:xfrm>
          <a:prstGeom prst="rect">
            <a:avLst/>
          </a:prstGeom>
        </p:spPr>
      </p:pic>
      <p:sp>
        <p:nvSpPr>
          <p:cNvPr id="7" name="Text 3"/>
          <p:cNvSpPr/>
          <p:nvPr/>
        </p:nvSpPr>
        <p:spPr>
          <a:xfrm>
            <a:off x="1382078" y="6943844"/>
            <a:ext cx="3234333" cy="431840"/>
          </a:xfrm>
          <a:prstGeom prst="rect">
            <a:avLst/>
          </a:prstGeom>
          <a:noFill/>
          <a:ln/>
        </p:spPr>
        <p:txBody>
          <a:bodyPr wrap="none" lIns="0" tIns="0" rIns="0" bIns="0" rtlCol="0" anchor="t"/>
          <a:lstStyle/>
          <a:p>
            <a:pPr marL="0" indent="0" algn="l">
              <a:lnSpc>
                <a:spcPts val="3400"/>
              </a:lnSpc>
              <a:buNone/>
            </a:pPr>
            <a:r>
              <a:rPr lang="en-US" sz="2400" b="1" dirty="0" err="1">
                <a:solidFill>
                  <a:srgbClr val="E2E6E9"/>
                </a:solidFill>
                <a:latin typeface="PT Serif" panose="020A0603040505020204" pitchFamily="18" charset="0"/>
                <a:ea typeface="Merriweather Bold" pitchFamily="34" charset="-122"/>
                <a:cs typeface="Merriweather Bold" pitchFamily="34" charset="-120"/>
              </a:rPr>
              <a:t>Bản</a:t>
            </a:r>
            <a:r>
              <a:rPr lang="en-US" sz="2400" b="1" dirty="0">
                <a:solidFill>
                  <a:srgbClr val="E2E6E9"/>
                </a:solidFill>
                <a:latin typeface="PT Serif" panose="020A0603040505020204" pitchFamily="18" charset="0"/>
                <a:ea typeface="Merriweather Bold" pitchFamily="34" charset="-122"/>
                <a:cs typeface="Merriweather Bold" pitchFamily="34" charset="-120"/>
              </a:rPr>
              <a:t> </a:t>
            </a:r>
            <a:r>
              <a:rPr lang="en-US" sz="2400" b="1" dirty="0" err="1">
                <a:solidFill>
                  <a:srgbClr val="E2E6E9"/>
                </a:solidFill>
                <a:latin typeface="PT Serif" panose="020A0603040505020204" pitchFamily="18" charset="0"/>
                <a:ea typeface="Merriweather Bold" pitchFamily="34" charset="-122"/>
                <a:cs typeface="Merriweather Bold" pitchFamily="34" charset="-120"/>
              </a:rPr>
              <a:t>quyền</a:t>
            </a:r>
            <a:r>
              <a:rPr lang="en-US" sz="2400" b="1" dirty="0">
                <a:solidFill>
                  <a:srgbClr val="E2E6E9"/>
                </a:solidFill>
                <a:latin typeface="PT Serif" panose="020A0603040505020204" pitchFamily="18" charset="0"/>
                <a:ea typeface="Merriweather Bold" pitchFamily="34" charset="-122"/>
                <a:cs typeface="Merriweather Bold" pitchFamily="34" charset="-120"/>
              </a:rPr>
              <a:t> </a:t>
            </a:r>
            <a:r>
              <a:rPr lang="en-US" sz="2400" b="1" dirty="0" err="1">
                <a:solidFill>
                  <a:srgbClr val="E2E6E9"/>
                </a:solidFill>
                <a:latin typeface="PT Serif" panose="020A0603040505020204" pitchFamily="18" charset="0"/>
                <a:ea typeface="Merriweather Bold" pitchFamily="34" charset="-122"/>
                <a:cs typeface="Merriweather Bold" pitchFamily="34" charset="-120"/>
              </a:rPr>
              <a:t>thuộc</a:t>
            </a:r>
            <a:r>
              <a:rPr lang="en-US" sz="2400" b="1" dirty="0">
                <a:solidFill>
                  <a:srgbClr val="E2E6E9"/>
                </a:solidFill>
                <a:latin typeface="PT Serif" panose="020A0603040505020204" pitchFamily="18" charset="0"/>
                <a:ea typeface="Merriweather Bold" pitchFamily="34" charset="-122"/>
                <a:cs typeface="Merriweather Bold" pitchFamily="34" charset="-120"/>
              </a:rPr>
              <a:t> An Toàn  Nam Việt</a:t>
            </a:r>
            <a:endParaRPr lang="en-US" sz="2400" dirty="0"/>
          </a:p>
        </p:txBody>
      </p:sp>
      <p:pic>
        <p:nvPicPr>
          <p:cNvPr id="8" name="Picture 7">
            <a:extLst>
              <a:ext uri="{FF2B5EF4-FFF2-40B4-BE49-F238E27FC236}">
                <a16:creationId xmlns:a16="http://schemas.microsoft.com/office/drawing/2014/main" id="{B7146FAD-5E37-104D-EC05-B482A9967B83}"/>
              </a:ext>
            </a:extLst>
          </p:cNvPr>
          <p:cNvPicPr>
            <a:picLocks noChangeAspect="1"/>
          </p:cNvPicPr>
          <p:nvPr/>
        </p:nvPicPr>
        <p:blipFill>
          <a:blip r:embed="rId5"/>
          <a:stretch>
            <a:fillRect/>
          </a:stretch>
        </p:blipFill>
        <p:spPr>
          <a:xfrm>
            <a:off x="12500149" y="7543846"/>
            <a:ext cx="1927448" cy="59683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63798" y="774620"/>
            <a:ext cx="9244965" cy="771287"/>
          </a:xfrm>
          <a:prstGeom prst="rect">
            <a:avLst/>
          </a:prstGeom>
          <a:noFill/>
          <a:ln/>
        </p:spPr>
        <p:txBody>
          <a:bodyPr wrap="none" lIns="0" tIns="0" rIns="0" bIns="0" rtlCol="0" anchor="t"/>
          <a:lstStyle/>
          <a:p>
            <a:pPr marL="0" indent="0">
              <a:lnSpc>
                <a:spcPts val="6050"/>
              </a:lnSpc>
              <a:buNone/>
            </a:pPr>
            <a:r>
              <a:rPr lang="en-US" sz="4850" b="1" dirty="0">
                <a:solidFill>
                  <a:srgbClr val="F5F0F0"/>
                </a:solidFill>
                <a:latin typeface="PT Serif" panose="020A0603040505020204" pitchFamily="18" charset="0"/>
                <a:ea typeface="Merriweather" pitchFamily="34" charset="-122"/>
                <a:cs typeface="Merriweather" pitchFamily="34" charset="-120"/>
              </a:rPr>
              <a:t>Thực Trạng An Toàn Lao Động</a:t>
            </a:r>
            <a:endParaRPr lang="en-US" sz="4850" b="1" dirty="0"/>
          </a:p>
        </p:txBody>
      </p:sp>
      <p:sp>
        <p:nvSpPr>
          <p:cNvPr id="3" name="Shape 1"/>
          <p:cNvSpPr/>
          <p:nvPr/>
        </p:nvSpPr>
        <p:spPr>
          <a:xfrm>
            <a:off x="863798" y="2551934"/>
            <a:ext cx="8129477" cy="1452443"/>
          </a:xfrm>
          <a:prstGeom prst="roundRect">
            <a:avLst>
              <a:gd name="adj" fmla="val 7138"/>
            </a:avLst>
          </a:prstGeom>
          <a:solidFill>
            <a:srgbClr val="204C8E"/>
          </a:solidFill>
          <a:ln w="15240">
            <a:solidFill>
              <a:srgbClr val="3965A7"/>
            </a:solidFill>
            <a:prstDash val="solid"/>
          </a:ln>
        </p:spPr>
      </p:sp>
      <p:sp>
        <p:nvSpPr>
          <p:cNvPr id="4" name="Text 2"/>
          <p:cNvSpPr/>
          <p:nvPr/>
        </p:nvSpPr>
        <p:spPr>
          <a:xfrm>
            <a:off x="1125855" y="2813990"/>
            <a:ext cx="3085386" cy="385524"/>
          </a:xfrm>
          <a:prstGeom prst="rect">
            <a:avLst/>
          </a:prstGeom>
          <a:noFill/>
          <a:ln/>
        </p:spPr>
        <p:txBody>
          <a:bodyPr wrap="none" lIns="0" tIns="0" rIns="0" bIns="0" rtlCol="0" anchor="t"/>
          <a:lstStyle/>
          <a:p>
            <a:pPr marL="0" indent="0">
              <a:lnSpc>
                <a:spcPts val="3000"/>
              </a:lnSpc>
              <a:buNone/>
            </a:pPr>
            <a:r>
              <a:rPr lang="en-US" sz="2400" b="1" dirty="0">
                <a:solidFill>
                  <a:srgbClr val="FFFFFF"/>
                </a:solidFill>
                <a:latin typeface="PT Serif" panose="020A0603040505020204" pitchFamily="18" charset="0"/>
                <a:ea typeface="Merriweather" pitchFamily="34" charset="-122"/>
                <a:cs typeface="Merriweather" pitchFamily="34" charset="-120"/>
              </a:rPr>
              <a:t>Giảm Số Vụ</a:t>
            </a:r>
            <a:endParaRPr lang="en-US" sz="2400" dirty="0"/>
          </a:p>
        </p:txBody>
      </p:sp>
      <p:sp>
        <p:nvSpPr>
          <p:cNvPr id="5" name="Text 3"/>
          <p:cNvSpPr/>
          <p:nvPr/>
        </p:nvSpPr>
        <p:spPr>
          <a:xfrm>
            <a:off x="1125855" y="3347509"/>
            <a:ext cx="12378690" cy="394811"/>
          </a:xfrm>
          <a:prstGeom prst="rect">
            <a:avLst/>
          </a:prstGeom>
          <a:noFill/>
          <a:ln/>
        </p:spPr>
        <p:txBody>
          <a:bodyPr wrap="none" lIns="0" tIns="0" rIns="0" bIns="0" rtlCol="0" anchor="t"/>
          <a:lstStyle/>
          <a:p>
            <a:pPr marL="0" indent="0">
              <a:lnSpc>
                <a:spcPts val="3100"/>
              </a:lnSpc>
              <a:buNone/>
            </a:pPr>
            <a:r>
              <a:rPr lang="en-US" sz="1900" dirty="0">
                <a:solidFill>
                  <a:srgbClr val="FFFFFF"/>
                </a:solidFill>
                <a:latin typeface="PT Serif" panose="020A0603040505020204" pitchFamily="18" charset="0"/>
                <a:ea typeface="Merriweather" pitchFamily="34" charset="-122"/>
                <a:cs typeface="Merriweather" pitchFamily="34" charset="-120"/>
              </a:rPr>
              <a:t>Số vụ tai nạn lao động giảm 7,09% so với cùng kỳ năm 2023.</a:t>
            </a:r>
            <a:endParaRPr lang="en-US" sz="1900" dirty="0"/>
          </a:p>
        </p:txBody>
      </p:sp>
      <p:sp>
        <p:nvSpPr>
          <p:cNvPr id="6" name="Shape 4"/>
          <p:cNvSpPr/>
          <p:nvPr/>
        </p:nvSpPr>
        <p:spPr>
          <a:xfrm>
            <a:off x="863798" y="4251194"/>
            <a:ext cx="8129477" cy="1452443"/>
          </a:xfrm>
          <a:prstGeom prst="roundRect">
            <a:avLst>
              <a:gd name="adj" fmla="val 7138"/>
            </a:avLst>
          </a:prstGeom>
          <a:solidFill>
            <a:srgbClr val="204C8E"/>
          </a:solidFill>
          <a:ln w="15240">
            <a:solidFill>
              <a:srgbClr val="3965A7"/>
            </a:solidFill>
            <a:prstDash val="solid"/>
          </a:ln>
        </p:spPr>
      </p:sp>
      <p:sp>
        <p:nvSpPr>
          <p:cNvPr id="7" name="Text 5"/>
          <p:cNvSpPr/>
          <p:nvPr/>
        </p:nvSpPr>
        <p:spPr>
          <a:xfrm>
            <a:off x="1125855" y="4513250"/>
            <a:ext cx="3384471" cy="385524"/>
          </a:xfrm>
          <a:prstGeom prst="rect">
            <a:avLst/>
          </a:prstGeom>
          <a:noFill/>
          <a:ln/>
        </p:spPr>
        <p:txBody>
          <a:bodyPr wrap="none" lIns="0" tIns="0" rIns="0" bIns="0" rtlCol="0" anchor="t"/>
          <a:lstStyle/>
          <a:p>
            <a:pPr marL="0" indent="0">
              <a:lnSpc>
                <a:spcPts val="3000"/>
              </a:lnSpc>
              <a:buNone/>
            </a:pPr>
            <a:r>
              <a:rPr lang="en-US" sz="2400" b="1" dirty="0">
                <a:solidFill>
                  <a:srgbClr val="FFFFFF"/>
                </a:solidFill>
                <a:latin typeface="PT Serif" panose="020A0603040505020204" pitchFamily="18" charset="0"/>
                <a:ea typeface="Merriweather" pitchFamily="34" charset="-122"/>
                <a:cs typeface="Merriweather" pitchFamily="34" charset="-120"/>
              </a:rPr>
              <a:t>Giảm Số Người Bị Nạn</a:t>
            </a:r>
            <a:endParaRPr lang="en-US" sz="2400" dirty="0"/>
          </a:p>
        </p:txBody>
      </p:sp>
      <p:sp>
        <p:nvSpPr>
          <p:cNvPr id="8" name="Text 6"/>
          <p:cNvSpPr/>
          <p:nvPr/>
        </p:nvSpPr>
        <p:spPr>
          <a:xfrm>
            <a:off x="1125855" y="5046769"/>
            <a:ext cx="12378690" cy="394811"/>
          </a:xfrm>
          <a:prstGeom prst="rect">
            <a:avLst/>
          </a:prstGeom>
          <a:noFill/>
          <a:ln/>
        </p:spPr>
        <p:txBody>
          <a:bodyPr wrap="none" lIns="0" tIns="0" rIns="0" bIns="0" rtlCol="0" anchor="t"/>
          <a:lstStyle/>
          <a:p>
            <a:pPr marL="0" indent="0">
              <a:lnSpc>
                <a:spcPts val="3100"/>
              </a:lnSpc>
              <a:buNone/>
            </a:pPr>
            <a:r>
              <a:rPr lang="en-US" sz="1900" dirty="0">
                <a:solidFill>
                  <a:srgbClr val="FFFFFF"/>
                </a:solidFill>
                <a:latin typeface="PT Serif" panose="020A0603040505020204" pitchFamily="18" charset="0"/>
                <a:ea typeface="Merriweather" pitchFamily="34" charset="-122"/>
                <a:cs typeface="Merriweather" pitchFamily="34" charset="-120"/>
              </a:rPr>
              <a:t>Số người bị nạn giảm 6,04% so với cùng kỳ năm 2023.</a:t>
            </a:r>
            <a:endParaRPr lang="en-US" sz="1900" dirty="0"/>
          </a:p>
        </p:txBody>
      </p:sp>
      <p:sp>
        <p:nvSpPr>
          <p:cNvPr id="9" name="Shape 7"/>
          <p:cNvSpPr/>
          <p:nvPr/>
        </p:nvSpPr>
        <p:spPr>
          <a:xfrm>
            <a:off x="863798" y="5950454"/>
            <a:ext cx="8129477" cy="1452443"/>
          </a:xfrm>
          <a:prstGeom prst="roundRect">
            <a:avLst>
              <a:gd name="adj" fmla="val 7138"/>
            </a:avLst>
          </a:prstGeom>
          <a:solidFill>
            <a:srgbClr val="204C8E"/>
          </a:solidFill>
          <a:ln w="15240">
            <a:solidFill>
              <a:srgbClr val="3965A7"/>
            </a:solidFill>
            <a:prstDash val="solid"/>
          </a:ln>
        </p:spPr>
      </p:sp>
      <p:sp>
        <p:nvSpPr>
          <p:cNvPr id="10" name="Text 8"/>
          <p:cNvSpPr/>
          <p:nvPr/>
        </p:nvSpPr>
        <p:spPr>
          <a:xfrm>
            <a:off x="1125855" y="6212510"/>
            <a:ext cx="4835009" cy="385524"/>
          </a:xfrm>
          <a:prstGeom prst="rect">
            <a:avLst/>
          </a:prstGeom>
          <a:noFill/>
          <a:ln/>
        </p:spPr>
        <p:txBody>
          <a:bodyPr wrap="none" lIns="0" tIns="0" rIns="0" bIns="0" rtlCol="0" anchor="t"/>
          <a:lstStyle/>
          <a:p>
            <a:pPr marL="0" indent="0">
              <a:lnSpc>
                <a:spcPts val="3000"/>
              </a:lnSpc>
              <a:buNone/>
            </a:pPr>
            <a:r>
              <a:rPr lang="en-US" sz="2400" b="1" dirty="0">
                <a:solidFill>
                  <a:srgbClr val="FFFFFF"/>
                </a:solidFill>
                <a:latin typeface="PT Serif" panose="020A0603040505020204" pitchFamily="18" charset="0"/>
                <a:ea typeface="Merriweather" pitchFamily="34" charset="-122"/>
                <a:cs typeface="Merriweather" pitchFamily="34" charset="-120"/>
              </a:rPr>
              <a:t>Tăng Số Người Bị Thương Nặng</a:t>
            </a:r>
            <a:endParaRPr lang="en-US" sz="2400" dirty="0"/>
          </a:p>
        </p:txBody>
      </p:sp>
      <p:sp>
        <p:nvSpPr>
          <p:cNvPr id="11" name="Text 9"/>
          <p:cNvSpPr/>
          <p:nvPr/>
        </p:nvSpPr>
        <p:spPr>
          <a:xfrm>
            <a:off x="1125855" y="6746029"/>
            <a:ext cx="12378690" cy="394811"/>
          </a:xfrm>
          <a:prstGeom prst="rect">
            <a:avLst/>
          </a:prstGeom>
          <a:noFill/>
          <a:ln/>
        </p:spPr>
        <p:txBody>
          <a:bodyPr wrap="none" lIns="0" tIns="0" rIns="0" bIns="0" rtlCol="0" anchor="t"/>
          <a:lstStyle/>
          <a:p>
            <a:pPr marL="0" indent="0">
              <a:lnSpc>
                <a:spcPts val="3100"/>
              </a:lnSpc>
              <a:buNone/>
            </a:pPr>
            <a:r>
              <a:rPr lang="en-US" sz="1900" dirty="0">
                <a:solidFill>
                  <a:srgbClr val="FFFFFF"/>
                </a:solidFill>
                <a:latin typeface="PT Serif" panose="020A0603040505020204" pitchFamily="18" charset="0"/>
                <a:ea typeface="Merriweather" pitchFamily="34" charset="-122"/>
                <a:cs typeface="Merriweather" pitchFamily="34" charset="-120"/>
              </a:rPr>
              <a:t>Số người bị thương nặng tăng 3,32% so với cùng kỳ năm 2023.</a:t>
            </a:r>
            <a:endParaRPr lang="en-US" sz="1900" dirty="0"/>
          </a:p>
        </p:txBody>
      </p:sp>
      <p:pic>
        <p:nvPicPr>
          <p:cNvPr id="1026" name="Picture 2">
            <a:extLst>
              <a:ext uri="{FF2B5EF4-FFF2-40B4-BE49-F238E27FC236}">
                <a16:creationId xmlns:a16="http://schemas.microsoft.com/office/drawing/2014/main" id="{D5322D1E-3215-6CAC-34A0-FB2908AEC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9538" y="3544914"/>
            <a:ext cx="5823815" cy="334399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FC779D2C-0A8F-C91B-620D-845089686086}"/>
              </a:ext>
            </a:extLst>
          </p:cNvPr>
          <p:cNvPicPr>
            <a:picLocks noChangeAspect="1"/>
          </p:cNvPicPr>
          <p:nvPr/>
        </p:nvPicPr>
        <p:blipFill>
          <a:blip r:embed="rId4"/>
          <a:stretch>
            <a:fillRect/>
          </a:stretch>
        </p:blipFill>
        <p:spPr>
          <a:xfrm>
            <a:off x="12500149" y="7543846"/>
            <a:ext cx="1927448" cy="59683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04800" y="2923341"/>
            <a:ext cx="4876800" cy="4297680"/>
          </a:xfrm>
          <a:prstGeom prst="rect">
            <a:avLst/>
          </a:prstGeom>
        </p:spPr>
      </p:pic>
      <p:sp>
        <p:nvSpPr>
          <p:cNvPr id="3" name="Text 0"/>
          <p:cNvSpPr/>
          <p:nvPr/>
        </p:nvSpPr>
        <p:spPr>
          <a:xfrm>
            <a:off x="911175" y="689133"/>
            <a:ext cx="6069330" cy="634127"/>
          </a:xfrm>
          <a:prstGeom prst="rect">
            <a:avLst/>
          </a:prstGeom>
          <a:noFill/>
          <a:ln/>
        </p:spPr>
        <p:txBody>
          <a:bodyPr wrap="none" lIns="0" tIns="0" rIns="0" bIns="0" rtlCol="0" anchor="t"/>
          <a:lstStyle/>
          <a:p>
            <a:pPr marL="0" indent="0">
              <a:lnSpc>
                <a:spcPts val="4950"/>
              </a:lnSpc>
              <a:buNone/>
            </a:pPr>
            <a:r>
              <a:rPr lang="en-US" sz="3950" b="1" dirty="0">
                <a:solidFill>
                  <a:srgbClr val="F5F0F0"/>
                </a:solidFill>
                <a:latin typeface="PT Serif" panose="020A0603040505020204" pitchFamily="18" charset="0"/>
                <a:ea typeface="Merriweather" pitchFamily="34" charset="-122"/>
                <a:cs typeface="Merriweather" pitchFamily="34" charset="-120"/>
              </a:rPr>
              <a:t>Các Vụ Tai Nạn Phổ Biến</a:t>
            </a:r>
            <a:endParaRPr lang="en-US" sz="3950" b="1" dirty="0"/>
          </a:p>
        </p:txBody>
      </p:sp>
      <p:sp>
        <p:nvSpPr>
          <p:cNvPr id="4" name="Shape 1"/>
          <p:cNvSpPr/>
          <p:nvPr/>
        </p:nvSpPr>
        <p:spPr>
          <a:xfrm>
            <a:off x="6196608" y="1875949"/>
            <a:ext cx="456486" cy="456486"/>
          </a:xfrm>
          <a:prstGeom prst="roundRect">
            <a:avLst>
              <a:gd name="adj" fmla="val 18671"/>
            </a:avLst>
          </a:prstGeom>
          <a:solidFill>
            <a:srgbClr val="003180"/>
          </a:solidFill>
          <a:ln w="7620">
            <a:solidFill>
              <a:srgbClr val="194A99"/>
            </a:solidFill>
            <a:prstDash val="solid"/>
          </a:ln>
        </p:spPr>
      </p:sp>
      <p:sp>
        <p:nvSpPr>
          <p:cNvPr id="5" name="Text 2"/>
          <p:cNvSpPr/>
          <p:nvPr/>
        </p:nvSpPr>
        <p:spPr>
          <a:xfrm>
            <a:off x="6357818" y="1951911"/>
            <a:ext cx="133945" cy="304443"/>
          </a:xfrm>
          <a:prstGeom prst="rect">
            <a:avLst/>
          </a:prstGeom>
          <a:noFill/>
          <a:ln/>
        </p:spPr>
        <p:txBody>
          <a:bodyPr wrap="none" lIns="0" tIns="0" rIns="0" bIns="0" rtlCol="0" anchor="t"/>
          <a:lstStyle/>
          <a:p>
            <a:pPr marL="0" indent="0" algn="ctr">
              <a:lnSpc>
                <a:spcPts val="2350"/>
              </a:lnSpc>
              <a:buNone/>
            </a:pPr>
            <a:r>
              <a:rPr lang="en-US" sz="2350" dirty="0">
                <a:solidFill>
                  <a:srgbClr val="E2E6E9"/>
                </a:solidFill>
                <a:latin typeface="PT Serif" panose="020A0603040505020204" pitchFamily="18" charset="0"/>
                <a:ea typeface="Merriweather" pitchFamily="34" charset="-122"/>
                <a:cs typeface="Merriweather" pitchFamily="34" charset="-120"/>
              </a:rPr>
              <a:t>1</a:t>
            </a:r>
            <a:endParaRPr lang="en-US" sz="2350" dirty="0"/>
          </a:p>
        </p:txBody>
      </p:sp>
      <p:sp>
        <p:nvSpPr>
          <p:cNvPr id="6" name="Text 3"/>
          <p:cNvSpPr/>
          <p:nvPr/>
        </p:nvSpPr>
        <p:spPr>
          <a:xfrm>
            <a:off x="6855976" y="1875949"/>
            <a:ext cx="2536508" cy="316944"/>
          </a:xfrm>
          <a:prstGeom prst="rect">
            <a:avLst/>
          </a:prstGeom>
          <a:noFill/>
          <a:ln/>
        </p:spPr>
        <p:txBody>
          <a:bodyPr wrap="none" lIns="0" tIns="0" rIns="0" bIns="0" rtlCol="0" anchor="t"/>
          <a:lstStyle/>
          <a:p>
            <a:pPr marL="0" indent="0">
              <a:lnSpc>
                <a:spcPts val="2450"/>
              </a:lnSpc>
              <a:buNone/>
            </a:pPr>
            <a:r>
              <a:rPr lang="en-US" sz="2400" b="1" dirty="0">
                <a:solidFill>
                  <a:srgbClr val="E2E6E9"/>
                </a:solidFill>
                <a:latin typeface="PT Serif" panose="020A0603040505020204" pitchFamily="18" charset="0"/>
                <a:ea typeface="Merriweather" pitchFamily="34" charset="-122"/>
                <a:cs typeface="Merriweather" pitchFamily="34" charset="-120"/>
              </a:rPr>
              <a:t>Rơi Cọc Bê Tông</a:t>
            </a:r>
            <a:endParaRPr lang="en-US" sz="2400" b="1" dirty="0"/>
          </a:p>
        </p:txBody>
      </p:sp>
      <p:sp>
        <p:nvSpPr>
          <p:cNvPr id="7" name="Text 4"/>
          <p:cNvSpPr/>
          <p:nvPr/>
        </p:nvSpPr>
        <p:spPr>
          <a:xfrm>
            <a:off x="6855976" y="2256354"/>
            <a:ext cx="7064216" cy="649129"/>
          </a:xfrm>
          <a:prstGeom prst="rect">
            <a:avLst/>
          </a:prstGeom>
          <a:noFill/>
          <a:ln/>
        </p:spPr>
        <p:txBody>
          <a:bodyPr wrap="square" lIns="0" tIns="0" rIns="0" bIns="0" rtlCol="0" anchor="t"/>
          <a:lstStyle/>
          <a:p>
            <a:pPr marL="0" indent="0">
              <a:lnSpc>
                <a:spcPts val="2550"/>
              </a:lnSpc>
              <a:buNone/>
            </a:pPr>
            <a:r>
              <a:rPr lang="en-US" sz="1550" dirty="0">
                <a:solidFill>
                  <a:srgbClr val="E2E6E9"/>
                </a:solidFill>
                <a:latin typeface="PT Serif" panose="020A0603040505020204" pitchFamily="18" charset="0"/>
                <a:ea typeface="Merriweather" pitchFamily="34" charset="-122"/>
                <a:cs typeface="Merriweather" pitchFamily="34" charset="-120"/>
              </a:rPr>
              <a:t>Do thiếu kiểm tra hoặc lắp đặt không đúng cách, cọc bê tông có thể rơi ra ngoài hoặc gây nguy hiểm cho người xung quanh.</a:t>
            </a:r>
            <a:endParaRPr lang="en-US" sz="1550" dirty="0"/>
          </a:p>
        </p:txBody>
      </p:sp>
      <p:sp>
        <p:nvSpPr>
          <p:cNvPr id="8" name="Shape 5"/>
          <p:cNvSpPr/>
          <p:nvPr/>
        </p:nvSpPr>
        <p:spPr>
          <a:xfrm>
            <a:off x="6196608" y="3394829"/>
            <a:ext cx="456486" cy="456486"/>
          </a:xfrm>
          <a:prstGeom prst="roundRect">
            <a:avLst>
              <a:gd name="adj" fmla="val 18671"/>
            </a:avLst>
          </a:prstGeom>
          <a:solidFill>
            <a:srgbClr val="003180"/>
          </a:solidFill>
          <a:ln w="7620">
            <a:solidFill>
              <a:srgbClr val="194A99"/>
            </a:solidFill>
            <a:prstDash val="solid"/>
          </a:ln>
        </p:spPr>
      </p:sp>
      <p:sp>
        <p:nvSpPr>
          <p:cNvPr id="9" name="Text 6"/>
          <p:cNvSpPr/>
          <p:nvPr/>
        </p:nvSpPr>
        <p:spPr>
          <a:xfrm>
            <a:off x="6333768" y="3470791"/>
            <a:ext cx="182047" cy="304443"/>
          </a:xfrm>
          <a:prstGeom prst="rect">
            <a:avLst/>
          </a:prstGeom>
          <a:noFill/>
          <a:ln/>
        </p:spPr>
        <p:txBody>
          <a:bodyPr wrap="none" lIns="0" tIns="0" rIns="0" bIns="0" rtlCol="0" anchor="t"/>
          <a:lstStyle/>
          <a:p>
            <a:pPr marL="0" indent="0" algn="ctr">
              <a:lnSpc>
                <a:spcPts val="2350"/>
              </a:lnSpc>
              <a:buNone/>
            </a:pPr>
            <a:r>
              <a:rPr lang="en-US" sz="2350" dirty="0">
                <a:solidFill>
                  <a:srgbClr val="E2E6E9"/>
                </a:solidFill>
                <a:latin typeface="PT Serif" panose="020A0603040505020204" pitchFamily="18" charset="0"/>
                <a:ea typeface="Merriweather" pitchFamily="34" charset="-122"/>
                <a:cs typeface="Merriweather" pitchFamily="34" charset="-120"/>
              </a:rPr>
              <a:t>2</a:t>
            </a:r>
            <a:endParaRPr lang="en-US" sz="2350" dirty="0"/>
          </a:p>
        </p:txBody>
      </p:sp>
      <p:sp>
        <p:nvSpPr>
          <p:cNvPr id="10" name="Text 7"/>
          <p:cNvSpPr/>
          <p:nvPr/>
        </p:nvSpPr>
        <p:spPr>
          <a:xfrm>
            <a:off x="6855976" y="3394829"/>
            <a:ext cx="2536508" cy="316944"/>
          </a:xfrm>
          <a:prstGeom prst="rect">
            <a:avLst/>
          </a:prstGeom>
          <a:noFill/>
          <a:ln/>
        </p:spPr>
        <p:txBody>
          <a:bodyPr wrap="none" lIns="0" tIns="0" rIns="0" bIns="0" rtlCol="0" anchor="t"/>
          <a:lstStyle/>
          <a:p>
            <a:pPr marL="0" indent="0">
              <a:lnSpc>
                <a:spcPts val="2450"/>
              </a:lnSpc>
              <a:buNone/>
            </a:pPr>
            <a:r>
              <a:rPr lang="en-US" sz="2400" b="1" dirty="0">
                <a:solidFill>
                  <a:srgbClr val="E2E6E9"/>
                </a:solidFill>
                <a:latin typeface="PT Serif" panose="020A0603040505020204" pitchFamily="18" charset="0"/>
                <a:ea typeface="Merriweather" pitchFamily="34" charset="-122"/>
                <a:cs typeface="Merriweather" pitchFamily="34" charset="-120"/>
              </a:rPr>
              <a:t>Bị Kẹt Trong Máy</a:t>
            </a:r>
            <a:endParaRPr lang="en-US" sz="2400" b="1" dirty="0"/>
          </a:p>
        </p:txBody>
      </p:sp>
      <p:sp>
        <p:nvSpPr>
          <p:cNvPr id="11" name="Text 8"/>
          <p:cNvSpPr/>
          <p:nvPr/>
        </p:nvSpPr>
        <p:spPr>
          <a:xfrm>
            <a:off x="6855976" y="3775234"/>
            <a:ext cx="7064216" cy="649129"/>
          </a:xfrm>
          <a:prstGeom prst="rect">
            <a:avLst/>
          </a:prstGeom>
          <a:noFill/>
          <a:ln/>
        </p:spPr>
        <p:txBody>
          <a:bodyPr wrap="square" lIns="0" tIns="0" rIns="0" bIns="0" rtlCol="0" anchor="t"/>
          <a:lstStyle/>
          <a:p>
            <a:pPr marL="0" indent="0">
              <a:lnSpc>
                <a:spcPts val="2550"/>
              </a:lnSpc>
              <a:buNone/>
            </a:pPr>
            <a:r>
              <a:rPr lang="en-US" sz="1550" dirty="0">
                <a:solidFill>
                  <a:srgbClr val="E2E6E9"/>
                </a:solidFill>
                <a:latin typeface="PT Serif" panose="020A0603040505020204" pitchFamily="18" charset="0"/>
                <a:ea typeface="Merriweather" pitchFamily="34" charset="-122"/>
                <a:cs typeface="Merriweather" pitchFamily="34" charset="-120"/>
              </a:rPr>
              <a:t>Công nhân có thể bị kẹt hoặc mắc vào các bộ phận chuyển động của máy nếu không tuân thủ quy trình an toàn.</a:t>
            </a:r>
            <a:endParaRPr lang="en-US" sz="1550" dirty="0"/>
          </a:p>
        </p:txBody>
      </p:sp>
      <p:sp>
        <p:nvSpPr>
          <p:cNvPr id="12" name="Shape 9"/>
          <p:cNvSpPr/>
          <p:nvPr/>
        </p:nvSpPr>
        <p:spPr>
          <a:xfrm>
            <a:off x="6196608" y="4913709"/>
            <a:ext cx="456486" cy="456486"/>
          </a:xfrm>
          <a:prstGeom prst="roundRect">
            <a:avLst>
              <a:gd name="adj" fmla="val 18671"/>
            </a:avLst>
          </a:prstGeom>
          <a:solidFill>
            <a:srgbClr val="003180"/>
          </a:solidFill>
          <a:ln w="7620">
            <a:solidFill>
              <a:srgbClr val="194A99"/>
            </a:solidFill>
            <a:prstDash val="solid"/>
          </a:ln>
        </p:spPr>
      </p:sp>
      <p:sp>
        <p:nvSpPr>
          <p:cNvPr id="13" name="Text 10"/>
          <p:cNvSpPr/>
          <p:nvPr/>
        </p:nvSpPr>
        <p:spPr>
          <a:xfrm>
            <a:off x="6339602" y="4989671"/>
            <a:ext cx="170497" cy="304443"/>
          </a:xfrm>
          <a:prstGeom prst="rect">
            <a:avLst/>
          </a:prstGeom>
          <a:noFill/>
          <a:ln/>
        </p:spPr>
        <p:txBody>
          <a:bodyPr wrap="none" lIns="0" tIns="0" rIns="0" bIns="0" rtlCol="0" anchor="t"/>
          <a:lstStyle/>
          <a:p>
            <a:pPr marL="0" indent="0" algn="ctr">
              <a:lnSpc>
                <a:spcPts val="2350"/>
              </a:lnSpc>
              <a:buNone/>
            </a:pPr>
            <a:r>
              <a:rPr lang="en-US" sz="2350" dirty="0">
                <a:solidFill>
                  <a:srgbClr val="E2E6E9"/>
                </a:solidFill>
                <a:latin typeface="PT Serif" panose="020A0603040505020204" pitchFamily="18" charset="0"/>
                <a:ea typeface="Merriweather" pitchFamily="34" charset="-122"/>
                <a:cs typeface="Merriweather" pitchFamily="34" charset="-120"/>
              </a:rPr>
              <a:t>3</a:t>
            </a:r>
            <a:endParaRPr lang="en-US" sz="2350" dirty="0"/>
          </a:p>
        </p:txBody>
      </p:sp>
      <p:sp>
        <p:nvSpPr>
          <p:cNvPr id="14" name="Text 11"/>
          <p:cNvSpPr/>
          <p:nvPr/>
        </p:nvSpPr>
        <p:spPr>
          <a:xfrm>
            <a:off x="6855976" y="4913709"/>
            <a:ext cx="2536508" cy="316944"/>
          </a:xfrm>
          <a:prstGeom prst="rect">
            <a:avLst/>
          </a:prstGeom>
          <a:noFill/>
          <a:ln/>
        </p:spPr>
        <p:txBody>
          <a:bodyPr wrap="none" lIns="0" tIns="0" rIns="0" bIns="0" rtlCol="0" anchor="t"/>
          <a:lstStyle/>
          <a:p>
            <a:pPr marL="0" indent="0">
              <a:lnSpc>
                <a:spcPts val="2450"/>
              </a:lnSpc>
              <a:buNone/>
            </a:pPr>
            <a:r>
              <a:rPr lang="en-US" sz="2400" b="1" dirty="0">
                <a:solidFill>
                  <a:srgbClr val="E2E6E9"/>
                </a:solidFill>
                <a:latin typeface="PT Serif" panose="020A0603040505020204" pitchFamily="18" charset="0"/>
                <a:ea typeface="Merriweather" pitchFamily="34" charset="-122"/>
                <a:cs typeface="Merriweather" pitchFamily="34" charset="-120"/>
              </a:rPr>
              <a:t>Vụ Nổ Hoặc Cháy</a:t>
            </a:r>
            <a:endParaRPr lang="en-US" sz="2400" b="1" dirty="0"/>
          </a:p>
        </p:txBody>
      </p:sp>
      <p:sp>
        <p:nvSpPr>
          <p:cNvPr id="15" name="Text 12"/>
          <p:cNvSpPr/>
          <p:nvPr/>
        </p:nvSpPr>
        <p:spPr>
          <a:xfrm>
            <a:off x="6855976" y="5294115"/>
            <a:ext cx="7064216" cy="649129"/>
          </a:xfrm>
          <a:prstGeom prst="rect">
            <a:avLst/>
          </a:prstGeom>
          <a:noFill/>
          <a:ln/>
        </p:spPr>
        <p:txBody>
          <a:bodyPr wrap="square" lIns="0" tIns="0" rIns="0" bIns="0" rtlCol="0" anchor="t"/>
          <a:lstStyle/>
          <a:p>
            <a:pPr marL="0" indent="0">
              <a:lnSpc>
                <a:spcPts val="2550"/>
              </a:lnSpc>
              <a:buNone/>
            </a:pPr>
            <a:r>
              <a:rPr lang="en-US" sz="1550" dirty="0">
                <a:solidFill>
                  <a:srgbClr val="E2E6E9"/>
                </a:solidFill>
                <a:latin typeface="PT Serif" panose="020A0603040505020204" pitchFamily="18" charset="0"/>
                <a:ea typeface="Merriweather" pitchFamily="34" charset="-122"/>
                <a:cs typeface="Merriweather" pitchFamily="34" charset="-120"/>
              </a:rPr>
              <a:t>Khi máy móc không được bảo trì đúng cách hoặc có sự cố về điện, có thể gây ra nổ hoặc cháy, gây nguy hiểm lớn cho công nhân.</a:t>
            </a:r>
            <a:endParaRPr lang="en-US" sz="1550" dirty="0"/>
          </a:p>
        </p:txBody>
      </p:sp>
      <p:sp>
        <p:nvSpPr>
          <p:cNvPr id="16" name="Shape 13"/>
          <p:cNvSpPr/>
          <p:nvPr/>
        </p:nvSpPr>
        <p:spPr>
          <a:xfrm>
            <a:off x="6196608" y="6432590"/>
            <a:ext cx="456486" cy="456486"/>
          </a:xfrm>
          <a:prstGeom prst="roundRect">
            <a:avLst>
              <a:gd name="adj" fmla="val 18671"/>
            </a:avLst>
          </a:prstGeom>
          <a:solidFill>
            <a:srgbClr val="003180"/>
          </a:solidFill>
          <a:ln w="7620">
            <a:solidFill>
              <a:srgbClr val="194A99"/>
            </a:solidFill>
            <a:prstDash val="solid"/>
          </a:ln>
        </p:spPr>
      </p:sp>
      <p:sp>
        <p:nvSpPr>
          <p:cNvPr id="17" name="Text 14"/>
          <p:cNvSpPr/>
          <p:nvPr/>
        </p:nvSpPr>
        <p:spPr>
          <a:xfrm>
            <a:off x="6326743" y="6508552"/>
            <a:ext cx="196096" cy="304443"/>
          </a:xfrm>
          <a:prstGeom prst="rect">
            <a:avLst/>
          </a:prstGeom>
          <a:noFill/>
          <a:ln/>
        </p:spPr>
        <p:txBody>
          <a:bodyPr wrap="none" lIns="0" tIns="0" rIns="0" bIns="0" rtlCol="0" anchor="t"/>
          <a:lstStyle/>
          <a:p>
            <a:pPr marL="0" indent="0" algn="ctr">
              <a:lnSpc>
                <a:spcPts val="2350"/>
              </a:lnSpc>
              <a:buNone/>
            </a:pPr>
            <a:r>
              <a:rPr lang="en-US" sz="2350" dirty="0">
                <a:solidFill>
                  <a:srgbClr val="E2E6E9"/>
                </a:solidFill>
                <a:latin typeface="PT Serif" panose="020A0603040505020204" pitchFamily="18" charset="0"/>
                <a:ea typeface="Merriweather" pitchFamily="34" charset="-122"/>
                <a:cs typeface="Merriweather" pitchFamily="34" charset="-120"/>
              </a:rPr>
              <a:t>4</a:t>
            </a:r>
            <a:endParaRPr lang="en-US" sz="2350" dirty="0"/>
          </a:p>
        </p:txBody>
      </p:sp>
      <p:sp>
        <p:nvSpPr>
          <p:cNvPr id="18" name="Text 15"/>
          <p:cNvSpPr/>
          <p:nvPr/>
        </p:nvSpPr>
        <p:spPr>
          <a:xfrm>
            <a:off x="6855976" y="6432590"/>
            <a:ext cx="3120747" cy="316944"/>
          </a:xfrm>
          <a:prstGeom prst="rect">
            <a:avLst/>
          </a:prstGeom>
          <a:noFill/>
          <a:ln/>
        </p:spPr>
        <p:txBody>
          <a:bodyPr wrap="none" lIns="0" tIns="0" rIns="0" bIns="0" rtlCol="0" anchor="t"/>
          <a:lstStyle/>
          <a:p>
            <a:pPr marL="0" indent="0">
              <a:lnSpc>
                <a:spcPts val="2450"/>
              </a:lnSpc>
              <a:buNone/>
            </a:pPr>
            <a:r>
              <a:rPr lang="en-US" sz="2400" b="1" dirty="0">
                <a:solidFill>
                  <a:srgbClr val="E2E6E9"/>
                </a:solidFill>
                <a:latin typeface="PT Serif" panose="020A0603040505020204" pitchFamily="18" charset="0"/>
                <a:ea typeface="Merriweather" pitchFamily="34" charset="-122"/>
                <a:cs typeface="Merriweather" pitchFamily="34" charset="-120"/>
              </a:rPr>
              <a:t>Tai Nạn Do Thiếu Bảo Hộ</a:t>
            </a:r>
            <a:endParaRPr lang="en-US" sz="2400" b="1" dirty="0"/>
          </a:p>
        </p:txBody>
      </p:sp>
      <p:sp>
        <p:nvSpPr>
          <p:cNvPr id="19" name="Text 16"/>
          <p:cNvSpPr/>
          <p:nvPr/>
        </p:nvSpPr>
        <p:spPr>
          <a:xfrm>
            <a:off x="6855976" y="6812995"/>
            <a:ext cx="7064216" cy="649129"/>
          </a:xfrm>
          <a:prstGeom prst="rect">
            <a:avLst/>
          </a:prstGeom>
          <a:noFill/>
          <a:ln/>
        </p:spPr>
        <p:txBody>
          <a:bodyPr wrap="square" lIns="0" tIns="0" rIns="0" bIns="0" rtlCol="0" anchor="t"/>
          <a:lstStyle/>
          <a:p>
            <a:pPr marL="0" indent="0">
              <a:lnSpc>
                <a:spcPts val="2550"/>
              </a:lnSpc>
              <a:buNone/>
            </a:pPr>
            <a:r>
              <a:rPr lang="en-US" sz="1550" dirty="0">
                <a:solidFill>
                  <a:srgbClr val="E2E6E9"/>
                </a:solidFill>
                <a:latin typeface="PT Serif" panose="020A0603040505020204" pitchFamily="18" charset="0"/>
                <a:ea typeface="Merriweather" pitchFamily="34" charset="-122"/>
                <a:cs typeface="Merriweather" pitchFamily="34" charset="-120"/>
              </a:rPr>
              <a:t>Việc không sử dụng đầy đủ trang bị bảo hộ cá nhân khi vận hành máy có thể dẫn đến chấn thương nghiêm trọng.</a:t>
            </a:r>
            <a:endParaRPr lang="en-US" sz="1550" dirty="0"/>
          </a:p>
        </p:txBody>
      </p:sp>
      <p:pic>
        <p:nvPicPr>
          <p:cNvPr id="20" name="Picture 19">
            <a:extLst>
              <a:ext uri="{FF2B5EF4-FFF2-40B4-BE49-F238E27FC236}">
                <a16:creationId xmlns:a16="http://schemas.microsoft.com/office/drawing/2014/main" id="{E3A814FF-0607-96A1-1A9C-64C918A787E3}"/>
              </a:ext>
            </a:extLst>
          </p:cNvPr>
          <p:cNvPicPr>
            <a:picLocks noChangeAspect="1"/>
          </p:cNvPicPr>
          <p:nvPr/>
        </p:nvPicPr>
        <p:blipFill>
          <a:blip r:embed="rId4"/>
          <a:stretch>
            <a:fillRect/>
          </a:stretch>
        </p:blipFill>
        <p:spPr>
          <a:xfrm>
            <a:off x="12500149" y="7543846"/>
            <a:ext cx="1927448" cy="59683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219367" y="2975611"/>
            <a:ext cx="4457700" cy="4457700"/>
          </a:xfrm>
          <a:prstGeom prst="rect">
            <a:avLst/>
          </a:prstGeom>
        </p:spPr>
      </p:pic>
      <p:sp>
        <p:nvSpPr>
          <p:cNvPr id="3" name="Text 0"/>
          <p:cNvSpPr/>
          <p:nvPr/>
        </p:nvSpPr>
        <p:spPr>
          <a:xfrm>
            <a:off x="1196773" y="578525"/>
            <a:ext cx="12236854" cy="1313498"/>
          </a:xfrm>
          <a:prstGeom prst="rect">
            <a:avLst/>
          </a:prstGeom>
          <a:noFill/>
          <a:ln/>
        </p:spPr>
        <p:txBody>
          <a:bodyPr wrap="square" lIns="0" tIns="0" rIns="0" bIns="0" rtlCol="0" anchor="t"/>
          <a:lstStyle/>
          <a:p>
            <a:pPr marL="0" indent="0" algn="ctr">
              <a:lnSpc>
                <a:spcPts val="5150"/>
              </a:lnSpc>
              <a:buNone/>
            </a:pPr>
            <a:r>
              <a:rPr lang="en-US" sz="4400" b="1" dirty="0">
                <a:solidFill>
                  <a:srgbClr val="F5F0F0"/>
                </a:solidFill>
                <a:latin typeface="PT Serif" panose="020A0603040505020204" pitchFamily="18" charset="0"/>
                <a:ea typeface="Merriweather" pitchFamily="34" charset="-122"/>
                <a:cs typeface="Merriweather" pitchFamily="34" charset="-120"/>
              </a:rPr>
              <a:t>Tầm Quan Trọng Của An Toàn Lao Động</a:t>
            </a:r>
            <a:endParaRPr lang="en-US" sz="4400" b="1" dirty="0"/>
          </a:p>
        </p:txBody>
      </p:sp>
      <p:sp>
        <p:nvSpPr>
          <p:cNvPr id="4" name="Shape 1"/>
          <p:cNvSpPr/>
          <p:nvPr/>
        </p:nvSpPr>
        <p:spPr>
          <a:xfrm>
            <a:off x="735568" y="2424946"/>
            <a:ext cx="7672864" cy="1562457"/>
          </a:xfrm>
          <a:prstGeom prst="roundRect">
            <a:avLst>
              <a:gd name="adj" fmla="val 5650"/>
            </a:avLst>
          </a:prstGeom>
          <a:solidFill>
            <a:srgbClr val="003180"/>
          </a:solidFill>
          <a:ln w="7620">
            <a:solidFill>
              <a:srgbClr val="194A99"/>
            </a:solidFill>
            <a:prstDash val="solid"/>
          </a:ln>
        </p:spPr>
      </p:sp>
      <p:sp>
        <p:nvSpPr>
          <p:cNvPr id="5" name="Text 2"/>
          <p:cNvSpPr/>
          <p:nvPr/>
        </p:nvSpPr>
        <p:spPr>
          <a:xfrm>
            <a:off x="953333" y="2642711"/>
            <a:ext cx="2627114" cy="328374"/>
          </a:xfrm>
          <a:prstGeom prst="rect">
            <a:avLst/>
          </a:prstGeom>
          <a:noFill/>
          <a:ln/>
        </p:spPr>
        <p:txBody>
          <a:bodyPr wrap="none" lIns="0" tIns="0" rIns="0" bIns="0" rtlCol="0" anchor="t"/>
          <a:lstStyle/>
          <a:p>
            <a:pPr marL="0" indent="0">
              <a:lnSpc>
                <a:spcPts val="2550"/>
              </a:lnSpc>
              <a:buNone/>
            </a:pPr>
            <a:r>
              <a:rPr lang="en-US" sz="2050" b="1" dirty="0">
                <a:solidFill>
                  <a:srgbClr val="E2E6E9"/>
                </a:solidFill>
                <a:latin typeface="PT Serif" panose="020A0603040505020204" pitchFamily="18" charset="0"/>
                <a:ea typeface="Merriweather" pitchFamily="34" charset="-122"/>
                <a:cs typeface="Merriweather" pitchFamily="34" charset="-120"/>
              </a:rPr>
              <a:t>Bảo Vệ Sức Khỏe</a:t>
            </a:r>
            <a:endParaRPr lang="en-US" sz="2050" b="1" dirty="0"/>
          </a:p>
        </p:txBody>
      </p:sp>
      <p:sp>
        <p:nvSpPr>
          <p:cNvPr id="6" name="Text 3"/>
          <p:cNvSpPr/>
          <p:nvPr/>
        </p:nvSpPr>
        <p:spPr>
          <a:xfrm>
            <a:off x="953333" y="3097173"/>
            <a:ext cx="7237333" cy="672465"/>
          </a:xfrm>
          <a:prstGeom prst="rect">
            <a:avLst/>
          </a:prstGeom>
          <a:noFill/>
          <a:ln/>
        </p:spPr>
        <p:txBody>
          <a:bodyPr wrap="square" lIns="0" tIns="0" rIns="0" bIns="0" rtlCol="0" anchor="t"/>
          <a:lstStyle/>
          <a:p>
            <a:pPr marL="0" indent="0">
              <a:lnSpc>
                <a:spcPts val="2600"/>
              </a:lnSpc>
              <a:buNone/>
            </a:pPr>
            <a:r>
              <a:rPr lang="en-US" sz="1650" dirty="0">
                <a:solidFill>
                  <a:srgbClr val="E2E6E9"/>
                </a:solidFill>
                <a:latin typeface="PT Serif" panose="020A0603040505020204" pitchFamily="18" charset="0"/>
                <a:ea typeface="Merriweather" pitchFamily="34" charset="-122"/>
                <a:cs typeface="Merriweather" pitchFamily="34" charset="-120"/>
              </a:rPr>
              <a:t>Đảm bảo an toàn lao động là vô cùng quan trọng để bảo vệ sức khỏe và tính mạng của công nhân.</a:t>
            </a:r>
            <a:endParaRPr lang="en-US" sz="1650" dirty="0"/>
          </a:p>
        </p:txBody>
      </p:sp>
      <p:sp>
        <p:nvSpPr>
          <p:cNvPr id="7" name="Shape 4"/>
          <p:cNvSpPr/>
          <p:nvPr/>
        </p:nvSpPr>
        <p:spPr>
          <a:xfrm>
            <a:off x="735568" y="4197548"/>
            <a:ext cx="7672864" cy="1562457"/>
          </a:xfrm>
          <a:prstGeom prst="roundRect">
            <a:avLst>
              <a:gd name="adj" fmla="val 5650"/>
            </a:avLst>
          </a:prstGeom>
          <a:solidFill>
            <a:srgbClr val="003180"/>
          </a:solidFill>
          <a:ln w="7620">
            <a:solidFill>
              <a:srgbClr val="194A99"/>
            </a:solidFill>
            <a:prstDash val="solid"/>
          </a:ln>
        </p:spPr>
      </p:sp>
      <p:sp>
        <p:nvSpPr>
          <p:cNvPr id="8" name="Text 5"/>
          <p:cNvSpPr/>
          <p:nvPr/>
        </p:nvSpPr>
        <p:spPr>
          <a:xfrm>
            <a:off x="953333" y="4415313"/>
            <a:ext cx="2627114" cy="328374"/>
          </a:xfrm>
          <a:prstGeom prst="rect">
            <a:avLst/>
          </a:prstGeom>
          <a:noFill/>
          <a:ln/>
        </p:spPr>
        <p:txBody>
          <a:bodyPr wrap="none" lIns="0" tIns="0" rIns="0" bIns="0" rtlCol="0" anchor="t"/>
          <a:lstStyle/>
          <a:p>
            <a:pPr marL="0" indent="0">
              <a:lnSpc>
                <a:spcPts val="2550"/>
              </a:lnSpc>
              <a:buNone/>
            </a:pPr>
            <a:r>
              <a:rPr lang="en-US" sz="2050" b="1" dirty="0">
                <a:solidFill>
                  <a:srgbClr val="E2E6E9"/>
                </a:solidFill>
                <a:latin typeface="PT Serif" panose="020A0603040505020204" pitchFamily="18" charset="0"/>
                <a:ea typeface="Merriweather" pitchFamily="34" charset="-122"/>
                <a:cs typeface="Merriweather" pitchFamily="34" charset="-120"/>
              </a:rPr>
              <a:t>Ngăn Ngừa Tai Nạn</a:t>
            </a:r>
            <a:endParaRPr lang="en-US" sz="2050" b="1" dirty="0"/>
          </a:p>
        </p:txBody>
      </p:sp>
      <p:sp>
        <p:nvSpPr>
          <p:cNvPr id="9" name="Text 6"/>
          <p:cNvSpPr/>
          <p:nvPr/>
        </p:nvSpPr>
        <p:spPr>
          <a:xfrm>
            <a:off x="953333" y="4869775"/>
            <a:ext cx="7237333" cy="672465"/>
          </a:xfrm>
          <a:prstGeom prst="rect">
            <a:avLst/>
          </a:prstGeom>
          <a:noFill/>
          <a:ln/>
        </p:spPr>
        <p:txBody>
          <a:bodyPr wrap="square" lIns="0" tIns="0" rIns="0" bIns="0" rtlCol="0" anchor="t"/>
          <a:lstStyle/>
          <a:p>
            <a:pPr marL="0" indent="0">
              <a:lnSpc>
                <a:spcPts val="2600"/>
              </a:lnSpc>
              <a:buNone/>
            </a:pPr>
            <a:r>
              <a:rPr lang="en-US" sz="1650" dirty="0">
                <a:solidFill>
                  <a:srgbClr val="E2E6E9"/>
                </a:solidFill>
                <a:latin typeface="PT Serif" panose="020A0603040505020204" pitchFamily="18" charset="0"/>
                <a:ea typeface="Merriweather" pitchFamily="34" charset="-122"/>
                <a:cs typeface="Merriweather" pitchFamily="34" charset="-120"/>
              </a:rPr>
              <a:t>Tuân thủ các quy định về an toàn giúp ngăn ngừa các sự cố nghiêm trọng như rơi cọc bê tông, kẹt máy, hoặc các vụ nổ.</a:t>
            </a:r>
            <a:endParaRPr lang="en-US" sz="1650" dirty="0"/>
          </a:p>
        </p:txBody>
      </p:sp>
      <p:sp>
        <p:nvSpPr>
          <p:cNvPr id="10" name="Shape 7"/>
          <p:cNvSpPr/>
          <p:nvPr/>
        </p:nvSpPr>
        <p:spPr>
          <a:xfrm>
            <a:off x="735568" y="5970151"/>
            <a:ext cx="7672864" cy="1898690"/>
          </a:xfrm>
          <a:prstGeom prst="roundRect">
            <a:avLst>
              <a:gd name="adj" fmla="val 4649"/>
            </a:avLst>
          </a:prstGeom>
          <a:solidFill>
            <a:srgbClr val="003180"/>
          </a:solidFill>
          <a:ln w="7620">
            <a:solidFill>
              <a:srgbClr val="194A99"/>
            </a:solidFill>
            <a:prstDash val="solid"/>
          </a:ln>
        </p:spPr>
      </p:sp>
      <p:sp>
        <p:nvSpPr>
          <p:cNvPr id="11" name="Text 8"/>
          <p:cNvSpPr/>
          <p:nvPr/>
        </p:nvSpPr>
        <p:spPr>
          <a:xfrm>
            <a:off x="953333" y="6187916"/>
            <a:ext cx="2627114" cy="328374"/>
          </a:xfrm>
          <a:prstGeom prst="rect">
            <a:avLst/>
          </a:prstGeom>
          <a:noFill/>
          <a:ln/>
        </p:spPr>
        <p:txBody>
          <a:bodyPr wrap="none" lIns="0" tIns="0" rIns="0" bIns="0" rtlCol="0" anchor="t"/>
          <a:lstStyle/>
          <a:p>
            <a:pPr marL="0" indent="0">
              <a:lnSpc>
                <a:spcPts val="2550"/>
              </a:lnSpc>
              <a:buNone/>
            </a:pPr>
            <a:r>
              <a:rPr lang="en-US" sz="2050" b="1" dirty="0">
                <a:solidFill>
                  <a:srgbClr val="E2E6E9"/>
                </a:solidFill>
                <a:latin typeface="PT Serif" panose="020A0603040505020204" pitchFamily="18" charset="0"/>
                <a:ea typeface="Merriweather" pitchFamily="34" charset="-122"/>
                <a:cs typeface="Merriweather" pitchFamily="34" charset="-120"/>
              </a:rPr>
              <a:t>Nâng Cao Hiệu Quả</a:t>
            </a:r>
            <a:endParaRPr lang="en-US" sz="2050" b="1" dirty="0"/>
          </a:p>
        </p:txBody>
      </p:sp>
      <p:sp>
        <p:nvSpPr>
          <p:cNvPr id="12" name="Text 9"/>
          <p:cNvSpPr/>
          <p:nvPr/>
        </p:nvSpPr>
        <p:spPr>
          <a:xfrm>
            <a:off x="953333" y="6642378"/>
            <a:ext cx="7237333" cy="1008698"/>
          </a:xfrm>
          <a:prstGeom prst="rect">
            <a:avLst/>
          </a:prstGeom>
          <a:noFill/>
          <a:ln/>
        </p:spPr>
        <p:txBody>
          <a:bodyPr wrap="square" lIns="0" tIns="0" rIns="0" bIns="0" rtlCol="0" anchor="t"/>
          <a:lstStyle/>
          <a:p>
            <a:pPr marL="0" indent="0">
              <a:lnSpc>
                <a:spcPts val="2600"/>
              </a:lnSpc>
              <a:buNone/>
            </a:pPr>
            <a:r>
              <a:rPr lang="en-US" sz="1650" dirty="0">
                <a:solidFill>
                  <a:srgbClr val="E2E6E9"/>
                </a:solidFill>
                <a:latin typeface="PT Serif" panose="020A0603040505020204" pitchFamily="18" charset="0"/>
                <a:ea typeface="Merriweather" pitchFamily="34" charset="-122"/>
                <a:cs typeface="Merriweather" pitchFamily="34" charset="-120"/>
              </a:rPr>
              <a:t>Đảm bảo an toàn giúp giảm thiểu rủi ro, tăng cường sự tin cậy trong công việc và xây dựng môi trường làm việc an toàn, từ đó nâng cao năng suất và chất lượng công trình.</a:t>
            </a:r>
            <a:endParaRPr lang="en-US" sz="1650" dirty="0"/>
          </a:p>
        </p:txBody>
      </p:sp>
      <p:pic>
        <p:nvPicPr>
          <p:cNvPr id="13" name="Picture 12">
            <a:extLst>
              <a:ext uri="{FF2B5EF4-FFF2-40B4-BE49-F238E27FC236}">
                <a16:creationId xmlns:a16="http://schemas.microsoft.com/office/drawing/2014/main" id="{BFC3F4CD-7985-C4F6-989E-AD854F856178}"/>
              </a:ext>
            </a:extLst>
          </p:cNvPr>
          <p:cNvPicPr>
            <a:picLocks noChangeAspect="1"/>
          </p:cNvPicPr>
          <p:nvPr/>
        </p:nvPicPr>
        <p:blipFill>
          <a:blip r:embed="rId4"/>
          <a:stretch>
            <a:fillRect/>
          </a:stretch>
        </p:blipFill>
        <p:spPr>
          <a:xfrm>
            <a:off x="12500149" y="7543846"/>
            <a:ext cx="1927448" cy="59683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548164" y="431602"/>
            <a:ext cx="6113740" cy="489466"/>
          </a:xfrm>
          <a:prstGeom prst="rect">
            <a:avLst/>
          </a:prstGeom>
          <a:noFill/>
          <a:ln/>
        </p:spPr>
        <p:txBody>
          <a:bodyPr wrap="none" lIns="0" tIns="0" rIns="0" bIns="0" rtlCol="0" anchor="t"/>
          <a:lstStyle/>
          <a:p>
            <a:pPr marL="0" indent="0">
              <a:lnSpc>
                <a:spcPts val="3850"/>
              </a:lnSpc>
              <a:buNone/>
            </a:pPr>
            <a:r>
              <a:rPr lang="en-US" sz="3600" b="1" dirty="0">
                <a:solidFill>
                  <a:srgbClr val="F5F0F0"/>
                </a:solidFill>
                <a:latin typeface="PT Serif" panose="020A0603040505020204" pitchFamily="18" charset="0"/>
                <a:ea typeface="Merriweather" pitchFamily="34" charset="-122"/>
                <a:cs typeface="Merriweather" pitchFamily="34" charset="-120"/>
              </a:rPr>
              <a:t>Giao Thức Và Quy Định An Toàn</a:t>
            </a:r>
            <a:endParaRPr lang="en-US" sz="3600" b="1" dirty="0"/>
          </a:p>
        </p:txBody>
      </p:sp>
      <p:sp>
        <p:nvSpPr>
          <p:cNvPr id="4" name="Shape 1"/>
          <p:cNvSpPr/>
          <p:nvPr/>
        </p:nvSpPr>
        <p:spPr>
          <a:xfrm>
            <a:off x="748785" y="1497204"/>
            <a:ext cx="45719" cy="5868238"/>
          </a:xfrm>
          <a:prstGeom prst="roundRect">
            <a:avLst>
              <a:gd name="adj" fmla="val 287768"/>
            </a:avLst>
          </a:prstGeom>
          <a:solidFill>
            <a:srgbClr val="194A99"/>
          </a:solidFill>
          <a:ln/>
        </p:spPr>
      </p:sp>
      <p:sp>
        <p:nvSpPr>
          <p:cNvPr id="5" name="Shape 2"/>
          <p:cNvSpPr/>
          <p:nvPr/>
        </p:nvSpPr>
        <p:spPr>
          <a:xfrm>
            <a:off x="936367" y="1846324"/>
            <a:ext cx="548164" cy="22860"/>
          </a:xfrm>
          <a:prstGeom prst="roundRect">
            <a:avLst>
              <a:gd name="adj" fmla="val 287768"/>
            </a:avLst>
          </a:prstGeom>
          <a:solidFill>
            <a:srgbClr val="194A99"/>
          </a:solidFill>
          <a:ln/>
        </p:spPr>
      </p:sp>
      <p:sp>
        <p:nvSpPr>
          <p:cNvPr id="6" name="Shape 3"/>
          <p:cNvSpPr/>
          <p:nvPr/>
        </p:nvSpPr>
        <p:spPr>
          <a:xfrm>
            <a:off x="606921" y="1681660"/>
            <a:ext cx="352306" cy="352306"/>
          </a:xfrm>
          <a:prstGeom prst="roundRect">
            <a:avLst>
              <a:gd name="adj" fmla="val 18672"/>
            </a:avLst>
          </a:prstGeom>
          <a:solidFill>
            <a:srgbClr val="003180"/>
          </a:solidFill>
          <a:ln w="7620">
            <a:solidFill>
              <a:srgbClr val="194A99"/>
            </a:solidFill>
            <a:prstDash val="solid"/>
          </a:ln>
        </p:spPr>
      </p:sp>
      <p:sp>
        <p:nvSpPr>
          <p:cNvPr id="7" name="Text 4"/>
          <p:cNvSpPr/>
          <p:nvPr/>
        </p:nvSpPr>
        <p:spPr>
          <a:xfrm>
            <a:off x="731341" y="1740358"/>
            <a:ext cx="103465" cy="234910"/>
          </a:xfrm>
          <a:prstGeom prst="rect">
            <a:avLst/>
          </a:prstGeom>
          <a:noFill/>
          <a:ln/>
        </p:spPr>
        <p:txBody>
          <a:bodyPr wrap="none" lIns="0" tIns="0" rIns="0" bIns="0" rtlCol="0" anchor="t"/>
          <a:lstStyle/>
          <a:p>
            <a:pPr marL="0" indent="0" algn="ctr">
              <a:lnSpc>
                <a:spcPts val="1800"/>
              </a:lnSpc>
              <a:buNone/>
            </a:pPr>
            <a:r>
              <a:rPr lang="en-US" sz="1800" dirty="0">
                <a:solidFill>
                  <a:srgbClr val="E2E6E9"/>
                </a:solidFill>
                <a:latin typeface="PT Serif" panose="020A0603040505020204" pitchFamily="18" charset="0"/>
                <a:ea typeface="Merriweather" pitchFamily="34" charset="-122"/>
                <a:cs typeface="Merriweather" pitchFamily="34" charset="-120"/>
              </a:rPr>
              <a:t>1</a:t>
            </a:r>
            <a:endParaRPr lang="en-US" sz="1800" dirty="0"/>
          </a:p>
        </p:txBody>
      </p:sp>
      <p:sp>
        <p:nvSpPr>
          <p:cNvPr id="8" name="Text 5"/>
          <p:cNvSpPr/>
          <p:nvPr/>
        </p:nvSpPr>
        <p:spPr>
          <a:xfrm>
            <a:off x="1644491" y="1662134"/>
            <a:ext cx="1957745" cy="244673"/>
          </a:xfrm>
          <a:prstGeom prst="rect">
            <a:avLst/>
          </a:prstGeom>
          <a:noFill/>
          <a:ln/>
        </p:spPr>
        <p:txBody>
          <a:bodyPr wrap="none" lIns="0" tIns="0" rIns="0" bIns="0" rtlCol="0" anchor="t"/>
          <a:lstStyle/>
          <a:p>
            <a:pPr marL="0" indent="0" algn="l">
              <a:lnSpc>
                <a:spcPts val="1900"/>
              </a:lnSpc>
              <a:buNone/>
            </a:pPr>
            <a:r>
              <a:rPr lang="en-US" b="1" dirty="0">
                <a:solidFill>
                  <a:srgbClr val="E2E6E9"/>
                </a:solidFill>
                <a:latin typeface="PT Serif" panose="020A0603040505020204" pitchFamily="18" charset="0"/>
                <a:ea typeface="Merriweather" pitchFamily="34" charset="-122"/>
                <a:cs typeface="Merriweather" pitchFamily="34" charset="-120"/>
              </a:rPr>
              <a:t>Đào Tạo</a:t>
            </a:r>
            <a:endParaRPr lang="en-US" b="1" dirty="0"/>
          </a:p>
        </p:txBody>
      </p:sp>
      <p:sp>
        <p:nvSpPr>
          <p:cNvPr id="9" name="Text 6"/>
          <p:cNvSpPr/>
          <p:nvPr/>
        </p:nvSpPr>
        <p:spPr>
          <a:xfrm>
            <a:off x="1644491" y="2000748"/>
            <a:ext cx="6951345" cy="501253"/>
          </a:xfrm>
          <a:prstGeom prst="rect">
            <a:avLst/>
          </a:prstGeom>
          <a:noFill/>
          <a:ln/>
        </p:spPr>
        <p:txBody>
          <a:bodyPr wrap="square" lIns="0" tIns="0" rIns="0" bIns="0" rtlCol="0" anchor="t"/>
          <a:lstStyle/>
          <a:p>
            <a:pPr marL="0" indent="0" algn="l">
              <a:lnSpc>
                <a:spcPts val="1950"/>
              </a:lnSpc>
              <a:buNone/>
            </a:pPr>
            <a:r>
              <a:rPr lang="en-US" sz="1200" dirty="0">
                <a:solidFill>
                  <a:srgbClr val="E2E6E9"/>
                </a:solidFill>
                <a:latin typeface="PT Serif" panose="020A0603040505020204" pitchFamily="18" charset="0"/>
                <a:ea typeface="Merriweather" pitchFamily="34" charset="-122"/>
                <a:cs typeface="Merriweather" pitchFamily="34" charset="-120"/>
              </a:rPr>
              <a:t>Việc đào tạo và cấp chứng nhận cho người vận hành là bắt buộc, đảm bảo họ hiểu rõ về cách sử dụng thiết bị và các nguy cơ liên quan.</a:t>
            </a:r>
            <a:endParaRPr lang="en-US" sz="1200" dirty="0"/>
          </a:p>
        </p:txBody>
      </p:sp>
      <p:sp>
        <p:nvSpPr>
          <p:cNvPr id="10" name="Shape 7"/>
          <p:cNvSpPr/>
          <p:nvPr/>
        </p:nvSpPr>
        <p:spPr>
          <a:xfrm>
            <a:off x="936367" y="2982105"/>
            <a:ext cx="548164" cy="22860"/>
          </a:xfrm>
          <a:prstGeom prst="roundRect">
            <a:avLst>
              <a:gd name="adj" fmla="val 287768"/>
            </a:avLst>
          </a:prstGeom>
          <a:solidFill>
            <a:srgbClr val="194A99"/>
          </a:solidFill>
          <a:ln/>
        </p:spPr>
      </p:sp>
      <p:sp>
        <p:nvSpPr>
          <p:cNvPr id="11" name="Shape 8"/>
          <p:cNvSpPr/>
          <p:nvPr/>
        </p:nvSpPr>
        <p:spPr>
          <a:xfrm>
            <a:off x="606921" y="2817442"/>
            <a:ext cx="352306" cy="352306"/>
          </a:xfrm>
          <a:prstGeom prst="roundRect">
            <a:avLst>
              <a:gd name="adj" fmla="val 18672"/>
            </a:avLst>
          </a:prstGeom>
          <a:solidFill>
            <a:srgbClr val="003180"/>
          </a:solidFill>
          <a:ln w="7620">
            <a:solidFill>
              <a:srgbClr val="194A99"/>
            </a:solidFill>
            <a:prstDash val="solid"/>
          </a:ln>
        </p:spPr>
      </p:sp>
      <p:sp>
        <p:nvSpPr>
          <p:cNvPr id="12" name="Text 9"/>
          <p:cNvSpPr/>
          <p:nvPr/>
        </p:nvSpPr>
        <p:spPr>
          <a:xfrm>
            <a:off x="712768" y="2876140"/>
            <a:ext cx="140494" cy="234910"/>
          </a:xfrm>
          <a:prstGeom prst="rect">
            <a:avLst/>
          </a:prstGeom>
          <a:noFill/>
          <a:ln/>
        </p:spPr>
        <p:txBody>
          <a:bodyPr wrap="none" lIns="0" tIns="0" rIns="0" bIns="0" rtlCol="0" anchor="t"/>
          <a:lstStyle/>
          <a:p>
            <a:pPr marL="0" indent="0" algn="ctr">
              <a:lnSpc>
                <a:spcPts val="1800"/>
              </a:lnSpc>
              <a:buNone/>
            </a:pPr>
            <a:r>
              <a:rPr lang="en-US" sz="1800" dirty="0">
                <a:solidFill>
                  <a:srgbClr val="E2E6E9"/>
                </a:solidFill>
                <a:latin typeface="PT Serif" panose="020A0603040505020204" pitchFamily="18" charset="0"/>
                <a:ea typeface="Merriweather" pitchFamily="34" charset="-122"/>
                <a:cs typeface="Merriweather" pitchFamily="34" charset="-120"/>
              </a:rPr>
              <a:t>2</a:t>
            </a:r>
            <a:endParaRPr lang="en-US" sz="1800" dirty="0"/>
          </a:p>
        </p:txBody>
      </p:sp>
      <p:sp>
        <p:nvSpPr>
          <p:cNvPr id="13" name="Text 10"/>
          <p:cNvSpPr/>
          <p:nvPr/>
        </p:nvSpPr>
        <p:spPr>
          <a:xfrm>
            <a:off x="1644491" y="2797915"/>
            <a:ext cx="1957745" cy="244673"/>
          </a:xfrm>
          <a:prstGeom prst="rect">
            <a:avLst/>
          </a:prstGeom>
          <a:noFill/>
          <a:ln/>
        </p:spPr>
        <p:txBody>
          <a:bodyPr wrap="none" lIns="0" tIns="0" rIns="0" bIns="0" rtlCol="0" anchor="t"/>
          <a:lstStyle/>
          <a:p>
            <a:pPr marL="0" indent="0" algn="l">
              <a:lnSpc>
                <a:spcPts val="1900"/>
              </a:lnSpc>
              <a:buNone/>
            </a:pPr>
            <a:r>
              <a:rPr lang="en-US" b="1" dirty="0">
                <a:solidFill>
                  <a:srgbClr val="E2E6E9"/>
                </a:solidFill>
                <a:latin typeface="PT Serif" panose="020A0603040505020204" pitchFamily="18" charset="0"/>
                <a:ea typeface="Merriweather" pitchFamily="34" charset="-122"/>
                <a:cs typeface="Merriweather" pitchFamily="34" charset="-120"/>
              </a:rPr>
              <a:t>Kiểm Tra Máy Móc</a:t>
            </a:r>
            <a:endParaRPr lang="en-US" b="1" dirty="0"/>
          </a:p>
        </p:txBody>
      </p:sp>
      <p:sp>
        <p:nvSpPr>
          <p:cNvPr id="14" name="Text 11"/>
          <p:cNvSpPr/>
          <p:nvPr/>
        </p:nvSpPr>
        <p:spPr>
          <a:xfrm>
            <a:off x="1644491" y="3136529"/>
            <a:ext cx="6951345" cy="501253"/>
          </a:xfrm>
          <a:prstGeom prst="rect">
            <a:avLst/>
          </a:prstGeom>
          <a:noFill/>
          <a:ln/>
        </p:spPr>
        <p:txBody>
          <a:bodyPr wrap="square" lIns="0" tIns="0" rIns="0" bIns="0" rtlCol="0" anchor="t"/>
          <a:lstStyle/>
          <a:p>
            <a:pPr marL="0" indent="0" algn="l">
              <a:lnSpc>
                <a:spcPts val="1950"/>
              </a:lnSpc>
              <a:buNone/>
            </a:pPr>
            <a:r>
              <a:rPr lang="en-US" sz="1200" dirty="0">
                <a:solidFill>
                  <a:srgbClr val="E2E6E9"/>
                </a:solidFill>
                <a:latin typeface="PT Serif" panose="020A0603040505020204" pitchFamily="18" charset="0"/>
                <a:ea typeface="Merriweather" pitchFamily="34" charset="-122"/>
                <a:cs typeface="Merriweather" pitchFamily="34" charset="-120"/>
              </a:rPr>
              <a:t>Trước mỗi ca làm việc, công nhân phải kiểm tra máy móc, đảm bảo mọi bộ phận hoạt động tốt và không có dấu hiệu hỏng hóc.</a:t>
            </a:r>
            <a:endParaRPr lang="en-US" sz="1200" dirty="0"/>
          </a:p>
        </p:txBody>
      </p:sp>
      <p:sp>
        <p:nvSpPr>
          <p:cNvPr id="15" name="Shape 12"/>
          <p:cNvSpPr/>
          <p:nvPr/>
        </p:nvSpPr>
        <p:spPr>
          <a:xfrm>
            <a:off x="936367" y="4160110"/>
            <a:ext cx="548164" cy="22860"/>
          </a:xfrm>
          <a:prstGeom prst="roundRect">
            <a:avLst>
              <a:gd name="adj" fmla="val 287768"/>
            </a:avLst>
          </a:prstGeom>
          <a:solidFill>
            <a:srgbClr val="194A99"/>
          </a:solidFill>
          <a:ln/>
        </p:spPr>
      </p:sp>
      <p:sp>
        <p:nvSpPr>
          <p:cNvPr id="16" name="Shape 13"/>
          <p:cNvSpPr/>
          <p:nvPr/>
        </p:nvSpPr>
        <p:spPr>
          <a:xfrm>
            <a:off x="606921" y="3995446"/>
            <a:ext cx="352306" cy="352306"/>
          </a:xfrm>
          <a:prstGeom prst="roundRect">
            <a:avLst>
              <a:gd name="adj" fmla="val 18672"/>
            </a:avLst>
          </a:prstGeom>
          <a:solidFill>
            <a:srgbClr val="003180"/>
          </a:solidFill>
          <a:ln w="7620">
            <a:solidFill>
              <a:srgbClr val="194A99"/>
            </a:solidFill>
            <a:prstDash val="solid"/>
          </a:ln>
        </p:spPr>
      </p:sp>
      <p:sp>
        <p:nvSpPr>
          <p:cNvPr id="17" name="Text 14"/>
          <p:cNvSpPr/>
          <p:nvPr/>
        </p:nvSpPr>
        <p:spPr>
          <a:xfrm>
            <a:off x="717292" y="4054144"/>
            <a:ext cx="131564" cy="234910"/>
          </a:xfrm>
          <a:prstGeom prst="rect">
            <a:avLst/>
          </a:prstGeom>
          <a:noFill/>
          <a:ln/>
        </p:spPr>
        <p:txBody>
          <a:bodyPr wrap="none" lIns="0" tIns="0" rIns="0" bIns="0" rtlCol="0" anchor="t"/>
          <a:lstStyle/>
          <a:p>
            <a:pPr marL="0" indent="0" algn="ctr">
              <a:lnSpc>
                <a:spcPts val="1800"/>
              </a:lnSpc>
              <a:buNone/>
            </a:pPr>
            <a:r>
              <a:rPr lang="en-US" sz="1800" dirty="0">
                <a:solidFill>
                  <a:srgbClr val="E2E6E9"/>
                </a:solidFill>
                <a:latin typeface="PT Serif" panose="020A0603040505020204" pitchFamily="18" charset="0"/>
                <a:ea typeface="Merriweather" pitchFamily="34" charset="-122"/>
                <a:cs typeface="Merriweather" pitchFamily="34" charset="-120"/>
              </a:rPr>
              <a:t>3</a:t>
            </a:r>
            <a:endParaRPr lang="en-US" sz="1800" dirty="0"/>
          </a:p>
        </p:txBody>
      </p:sp>
      <p:sp>
        <p:nvSpPr>
          <p:cNvPr id="18" name="Text 15"/>
          <p:cNvSpPr/>
          <p:nvPr/>
        </p:nvSpPr>
        <p:spPr>
          <a:xfrm>
            <a:off x="1644491" y="3975920"/>
            <a:ext cx="1957745" cy="244673"/>
          </a:xfrm>
          <a:prstGeom prst="rect">
            <a:avLst/>
          </a:prstGeom>
          <a:noFill/>
          <a:ln/>
        </p:spPr>
        <p:txBody>
          <a:bodyPr wrap="none" lIns="0" tIns="0" rIns="0" bIns="0" rtlCol="0" anchor="t"/>
          <a:lstStyle/>
          <a:p>
            <a:pPr marL="0" indent="0" algn="l">
              <a:lnSpc>
                <a:spcPts val="1900"/>
              </a:lnSpc>
              <a:buNone/>
            </a:pPr>
            <a:r>
              <a:rPr lang="en-US" b="1" dirty="0">
                <a:solidFill>
                  <a:srgbClr val="E2E6E9"/>
                </a:solidFill>
                <a:latin typeface="PT Serif" panose="020A0603040505020204" pitchFamily="18" charset="0"/>
                <a:ea typeface="Merriweather" pitchFamily="34" charset="-122"/>
                <a:cs typeface="Merriweather" pitchFamily="34" charset="-120"/>
              </a:rPr>
              <a:t>Sử Dụng Bảo Hộ</a:t>
            </a:r>
            <a:endParaRPr lang="en-US" b="1" dirty="0"/>
          </a:p>
        </p:txBody>
      </p:sp>
      <p:sp>
        <p:nvSpPr>
          <p:cNvPr id="19" name="Text 16"/>
          <p:cNvSpPr/>
          <p:nvPr/>
        </p:nvSpPr>
        <p:spPr>
          <a:xfrm>
            <a:off x="1644491" y="4314534"/>
            <a:ext cx="6951345" cy="501253"/>
          </a:xfrm>
          <a:prstGeom prst="rect">
            <a:avLst/>
          </a:prstGeom>
          <a:noFill/>
          <a:ln/>
        </p:spPr>
        <p:txBody>
          <a:bodyPr wrap="square" lIns="0" tIns="0" rIns="0" bIns="0" rtlCol="0" anchor="t"/>
          <a:lstStyle/>
          <a:p>
            <a:pPr marL="0" indent="0" algn="l">
              <a:lnSpc>
                <a:spcPts val="1950"/>
              </a:lnSpc>
              <a:buNone/>
            </a:pPr>
            <a:r>
              <a:rPr lang="en-US" sz="1200" dirty="0">
                <a:solidFill>
                  <a:srgbClr val="E2E6E9"/>
                </a:solidFill>
                <a:latin typeface="PT Serif" panose="020A0603040505020204" pitchFamily="18" charset="0"/>
                <a:ea typeface="Merriweather" pitchFamily="34" charset="-122"/>
                <a:cs typeface="Merriweather" pitchFamily="34" charset="-120"/>
              </a:rPr>
              <a:t>Việc sử dụng thiết bị bảo hộ cá nhân như mũ bảo hiểm, kính bảo hộ và găng tay là cần thiết để bảo vệ khỏi những rủi ro tiềm ẩn.</a:t>
            </a:r>
            <a:endParaRPr lang="en-US" sz="1200" dirty="0"/>
          </a:p>
        </p:txBody>
      </p:sp>
      <p:sp>
        <p:nvSpPr>
          <p:cNvPr id="20" name="Shape 17"/>
          <p:cNvSpPr/>
          <p:nvPr/>
        </p:nvSpPr>
        <p:spPr>
          <a:xfrm>
            <a:off x="936367" y="5409523"/>
            <a:ext cx="548164" cy="22860"/>
          </a:xfrm>
          <a:prstGeom prst="roundRect">
            <a:avLst>
              <a:gd name="adj" fmla="val 287768"/>
            </a:avLst>
          </a:prstGeom>
          <a:solidFill>
            <a:srgbClr val="194A99"/>
          </a:solidFill>
          <a:ln/>
        </p:spPr>
      </p:sp>
      <p:sp>
        <p:nvSpPr>
          <p:cNvPr id="21" name="Shape 18"/>
          <p:cNvSpPr/>
          <p:nvPr/>
        </p:nvSpPr>
        <p:spPr>
          <a:xfrm>
            <a:off x="606921" y="5244860"/>
            <a:ext cx="352306" cy="352306"/>
          </a:xfrm>
          <a:prstGeom prst="roundRect">
            <a:avLst>
              <a:gd name="adj" fmla="val 18672"/>
            </a:avLst>
          </a:prstGeom>
          <a:solidFill>
            <a:srgbClr val="003180"/>
          </a:solidFill>
          <a:ln w="7620">
            <a:solidFill>
              <a:srgbClr val="194A99"/>
            </a:solidFill>
            <a:prstDash val="solid"/>
          </a:ln>
        </p:spPr>
      </p:sp>
      <p:sp>
        <p:nvSpPr>
          <p:cNvPr id="22" name="Text 19"/>
          <p:cNvSpPr/>
          <p:nvPr/>
        </p:nvSpPr>
        <p:spPr>
          <a:xfrm>
            <a:off x="707410" y="5303557"/>
            <a:ext cx="151328" cy="234910"/>
          </a:xfrm>
          <a:prstGeom prst="rect">
            <a:avLst/>
          </a:prstGeom>
          <a:noFill/>
          <a:ln/>
        </p:spPr>
        <p:txBody>
          <a:bodyPr wrap="none" lIns="0" tIns="0" rIns="0" bIns="0" rtlCol="0" anchor="t"/>
          <a:lstStyle/>
          <a:p>
            <a:pPr marL="0" indent="0" algn="ctr">
              <a:lnSpc>
                <a:spcPts val="1800"/>
              </a:lnSpc>
              <a:buNone/>
            </a:pPr>
            <a:r>
              <a:rPr lang="en-US" sz="1800" dirty="0">
                <a:solidFill>
                  <a:srgbClr val="E2E6E9"/>
                </a:solidFill>
                <a:latin typeface="PT Serif" panose="020A0603040505020204" pitchFamily="18" charset="0"/>
                <a:ea typeface="Merriweather" pitchFamily="34" charset="-122"/>
                <a:cs typeface="Merriweather" pitchFamily="34" charset="-120"/>
              </a:rPr>
              <a:t>4</a:t>
            </a:r>
            <a:endParaRPr lang="en-US" sz="1800" dirty="0"/>
          </a:p>
        </p:txBody>
      </p:sp>
      <p:sp>
        <p:nvSpPr>
          <p:cNvPr id="23" name="Text 20"/>
          <p:cNvSpPr/>
          <p:nvPr/>
        </p:nvSpPr>
        <p:spPr>
          <a:xfrm>
            <a:off x="1644491" y="5225333"/>
            <a:ext cx="1957745" cy="244673"/>
          </a:xfrm>
          <a:prstGeom prst="rect">
            <a:avLst/>
          </a:prstGeom>
          <a:noFill/>
          <a:ln/>
        </p:spPr>
        <p:txBody>
          <a:bodyPr wrap="none" lIns="0" tIns="0" rIns="0" bIns="0" rtlCol="0" anchor="t"/>
          <a:lstStyle/>
          <a:p>
            <a:pPr marL="0" indent="0" algn="l">
              <a:lnSpc>
                <a:spcPts val="1900"/>
              </a:lnSpc>
              <a:buNone/>
            </a:pPr>
            <a:r>
              <a:rPr lang="en-US" b="1" dirty="0">
                <a:solidFill>
                  <a:srgbClr val="E2E6E9"/>
                </a:solidFill>
                <a:latin typeface="PT Serif" panose="020A0603040505020204" pitchFamily="18" charset="0"/>
                <a:ea typeface="Merriweather" pitchFamily="34" charset="-122"/>
                <a:cs typeface="Merriweather" pitchFamily="34" charset="-120"/>
              </a:rPr>
              <a:t>Tuân Thủ Quy Trình</a:t>
            </a:r>
            <a:endParaRPr lang="en-US" b="1" dirty="0"/>
          </a:p>
        </p:txBody>
      </p:sp>
      <p:sp>
        <p:nvSpPr>
          <p:cNvPr id="24" name="Text 21"/>
          <p:cNvSpPr/>
          <p:nvPr/>
        </p:nvSpPr>
        <p:spPr>
          <a:xfrm>
            <a:off x="1644491" y="5563947"/>
            <a:ext cx="6951345" cy="751880"/>
          </a:xfrm>
          <a:prstGeom prst="rect">
            <a:avLst/>
          </a:prstGeom>
          <a:noFill/>
          <a:ln/>
        </p:spPr>
        <p:txBody>
          <a:bodyPr wrap="square" lIns="0" tIns="0" rIns="0" bIns="0" rtlCol="0" anchor="t"/>
          <a:lstStyle/>
          <a:p>
            <a:pPr marL="0" indent="0" algn="l">
              <a:lnSpc>
                <a:spcPts val="1950"/>
              </a:lnSpc>
              <a:buNone/>
            </a:pPr>
            <a:r>
              <a:rPr lang="en-US" sz="1200" dirty="0">
                <a:solidFill>
                  <a:srgbClr val="E2E6E9"/>
                </a:solidFill>
                <a:latin typeface="PT Serif" panose="020A0603040505020204" pitchFamily="18" charset="0"/>
                <a:ea typeface="Merriweather" pitchFamily="34" charset="-122"/>
                <a:cs typeface="Merriweather" pitchFamily="34" charset="-120"/>
              </a:rPr>
              <a:t>Trong quá trình vận hành, phải tuân thủ các quy trình an toàn, bao gồm việc giữ khoảng cách an toàn với các bộ phận chuyển động của máy và không can thiệp vào quá trình vận hành khi máy đang hoạt động.</a:t>
            </a:r>
            <a:endParaRPr lang="en-US" sz="1200" dirty="0"/>
          </a:p>
        </p:txBody>
      </p:sp>
      <p:sp>
        <p:nvSpPr>
          <p:cNvPr id="25" name="Shape 22"/>
          <p:cNvSpPr/>
          <p:nvPr/>
        </p:nvSpPr>
        <p:spPr>
          <a:xfrm>
            <a:off x="936367" y="6927421"/>
            <a:ext cx="548164" cy="22860"/>
          </a:xfrm>
          <a:prstGeom prst="roundRect">
            <a:avLst>
              <a:gd name="adj" fmla="val 287768"/>
            </a:avLst>
          </a:prstGeom>
          <a:solidFill>
            <a:srgbClr val="194A99"/>
          </a:solidFill>
          <a:ln/>
        </p:spPr>
      </p:sp>
      <p:sp>
        <p:nvSpPr>
          <p:cNvPr id="26" name="Shape 23"/>
          <p:cNvSpPr/>
          <p:nvPr/>
        </p:nvSpPr>
        <p:spPr>
          <a:xfrm>
            <a:off x="606921" y="6762758"/>
            <a:ext cx="352306" cy="352306"/>
          </a:xfrm>
          <a:prstGeom prst="roundRect">
            <a:avLst>
              <a:gd name="adj" fmla="val 18672"/>
            </a:avLst>
          </a:prstGeom>
          <a:solidFill>
            <a:srgbClr val="003180"/>
          </a:solidFill>
          <a:ln w="7620">
            <a:solidFill>
              <a:srgbClr val="194A99"/>
            </a:solidFill>
            <a:prstDash val="solid"/>
          </a:ln>
        </p:spPr>
      </p:sp>
      <p:sp>
        <p:nvSpPr>
          <p:cNvPr id="27" name="Text 24"/>
          <p:cNvSpPr/>
          <p:nvPr/>
        </p:nvSpPr>
        <p:spPr>
          <a:xfrm>
            <a:off x="713244" y="6821455"/>
            <a:ext cx="139541" cy="234910"/>
          </a:xfrm>
          <a:prstGeom prst="rect">
            <a:avLst/>
          </a:prstGeom>
          <a:noFill/>
          <a:ln/>
        </p:spPr>
        <p:txBody>
          <a:bodyPr wrap="none" lIns="0" tIns="0" rIns="0" bIns="0" rtlCol="0" anchor="t"/>
          <a:lstStyle/>
          <a:p>
            <a:pPr marL="0" indent="0" algn="ctr">
              <a:lnSpc>
                <a:spcPts val="1800"/>
              </a:lnSpc>
              <a:buNone/>
            </a:pPr>
            <a:r>
              <a:rPr lang="en-US" sz="1800" dirty="0">
                <a:solidFill>
                  <a:srgbClr val="E2E6E9"/>
                </a:solidFill>
                <a:latin typeface="PT Serif" panose="020A0603040505020204" pitchFamily="18" charset="0"/>
                <a:ea typeface="Merriweather" pitchFamily="34" charset="-122"/>
                <a:cs typeface="Merriweather" pitchFamily="34" charset="-120"/>
              </a:rPr>
              <a:t>5</a:t>
            </a:r>
            <a:endParaRPr lang="en-US" sz="1800" dirty="0"/>
          </a:p>
        </p:txBody>
      </p:sp>
      <p:sp>
        <p:nvSpPr>
          <p:cNvPr id="28" name="Text 25"/>
          <p:cNvSpPr/>
          <p:nvPr/>
        </p:nvSpPr>
        <p:spPr>
          <a:xfrm>
            <a:off x="1644491" y="6743231"/>
            <a:ext cx="1957745" cy="244673"/>
          </a:xfrm>
          <a:prstGeom prst="rect">
            <a:avLst/>
          </a:prstGeom>
          <a:noFill/>
          <a:ln/>
        </p:spPr>
        <p:txBody>
          <a:bodyPr wrap="none" lIns="0" tIns="0" rIns="0" bIns="0" rtlCol="0" anchor="t"/>
          <a:lstStyle/>
          <a:p>
            <a:pPr marL="0" indent="0" algn="l">
              <a:lnSpc>
                <a:spcPts val="1900"/>
              </a:lnSpc>
              <a:buNone/>
            </a:pPr>
            <a:r>
              <a:rPr lang="en-US" b="1" dirty="0">
                <a:solidFill>
                  <a:srgbClr val="E2E6E9"/>
                </a:solidFill>
                <a:latin typeface="PT Serif" panose="020A0603040505020204" pitchFamily="18" charset="0"/>
                <a:ea typeface="Merriweather" pitchFamily="34" charset="-122"/>
                <a:cs typeface="Merriweather" pitchFamily="34" charset="-120"/>
              </a:rPr>
              <a:t>Bảo Trì Định Kỳ</a:t>
            </a:r>
            <a:endParaRPr lang="en-US" b="1" dirty="0"/>
          </a:p>
        </p:txBody>
      </p:sp>
      <p:sp>
        <p:nvSpPr>
          <p:cNvPr id="29" name="Text 26"/>
          <p:cNvSpPr/>
          <p:nvPr/>
        </p:nvSpPr>
        <p:spPr>
          <a:xfrm>
            <a:off x="1644491" y="7081845"/>
            <a:ext cx="6951345" cy="501253"/>
          </a:xfrm>
          <a:prstGeom prst="rect">
            <a:avLst/>
          </a:prstGeom>
          <a:noFill/>
          <a:ln/>
        </p:spPr>
        <p:txBody>
          <a:bodyPr wrap="square" lIns="0" tIns="0" rIns="0" bIns="0" rtlCol="0" anchor="t"/>
          <a:lstStyle/>
          <a:p>
            <a:pPr marL="0" indent="0" algn="l">
              <a:lnSpc>
                <a:spcPts val="1950"/>
              </a:lnSpc>
              <a:buNone/>
            </a:pPr>
            <a:r>
              <a:rPr lang="en-US" sz="1200" dirty="0">
                <a:solidFill>
                  <a:srgbClr val="E2E6E9"/>
                </a:solidFill>
                <a:latin typeface="PT Serif" panose="020A0603040505020204" pitchFamily="18" charset="0"/>
                <a:ea typeface="Merriweather" pitchFamily="34" charset="-122"/>
                <a:cs typeface="Merriweather" pitchFamily="34" charset="-120"/>
              </a:rPr>
              <a:t>Các quy định về bảo trì và kiểm tra định kỳ cũng không thể bỏ qua, giúp phát hiện và khắc phục kịp thời các sự cố kỹ thuật.</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59592" y="607695"/>
            <a:ext cx="7597616" cy="1380649"/>
          </a:xfrm>
          <a:prstGeom prst="rect">
            <a:avLst/>
          </a:prstGeom>
          <a:noFill/>
          <a:ln/>
        </p:spPr>
        <p:txBody>
          <a:bodyPr wrap="square" lIns="0" tIns="0" rIns="0" bIns="0" rtlCol="0" anchor="t"/>
          <a:lstStyle/>
          <a:p>
            <a:pPr marL="0" indent="0">
              <a:lnSpc>
                <a:spcPts val="5400"/>
              </a:lnSpc>
              <a:buNone/>
            </a:pPr>
            <a:r>
              <a:rPr lang="en-US" sz="4300" b="1" dirty="0">
                <a:solidFill>
                  <a:srgbClr val="F5F0F0"/>
                </a:solidFill>
                <a:latin typeface="PT Serif" panose="020A0603040505020204" pitchFamily="18" charset="0"/>
                <a:ea typeface="Merriweather" pitchFamily="34" charset="-122"/>
                <a:cs typeface="Merriweather" pitchFamily="34" charset="-120"/>
              </a:rPr>
              <a:t>Thành Phần Của Máy Ép Cọc Bê Tông</a:t>
            </a:r>
            <a:endParaRPr lang="en-US" sz="4300" b="1" dirty="0"/>
          </a:p>
        </p:txBody>
      </p:sp>
      <p:pic>
        <p:nvPicPr>
          <p:cNvPr id="4" name="Image 1" descr="preencoded.png"/>
          <p:cNvPicPr>
            <a:picLocks noChangeAspect="1"/>
          </p:cNvPicPr>
          <p:nvPr/>
        </p:nvPicPr>
        <p:blipFill>
          <a:blip r:embed="rId4"/>
          <a:stretch>
            <a:fillRect/>
          </a:stretch>
        </p:blipFill>
        <p:spPr>
          <a:xfrm>
            <a:off x="6259592" y="2319695"/>
            <a:ext cx="1104543" cy="1767364"/>
          </a:xfrm>
          <a:prstGeom prst="rect">
            <a:avLst/>
          </a:prstGeom>
        </p:spPr>
      </p:pic>
      <p:sp>
        <p:nvSpPr>
          <p:cNvPr id="5" name="Text 1"/>
          <p:cNvSpPr/>
          <p:nvPr/>
        </p:nvSpPr>
        <p:spPr>
          <a:xfrm>
            <a:off x="7695486" y="2540556"/>
            <a:ext cx="2761536" cy="345043"/>
          </a:xfrm>
          <a:prstGeom prst="rect">
            <a:avLst/>
          </a:prstGeom>
          <a:noFill/>
          <a:ln/>
        </p:spPr>
        <p:txBody>
          <a:bodyPr wrap="none" lIns="0" tIns="0" rIns="0" bIns="0" rtlCol="0" anchor="t"/>
          <a:lstStyle/>
          <a:p>
            <a:pPr marL="0" indent="0" algn="l">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Khung Máy</a:t>
            </a:r>
            <a:endParaRPr lang="en-US" sz="2150" b="1" dirty="0"/>
          </a:p>
        </p:txBody>
      </p:sp>
      <p:sp>
        <p:nvSpPr>
          <p:cNvPr id="6" name="Text 2"/>
          <p:cNvSpPr/>
          <p:nvPr/>
        </p:nvSpPr>
        <p:spPr>
          <a:xfrm>
            <a:off x="7695486" y="3018115"/>
            <a:ext cx="6161723" cy="706993"/>
          </a:xfrm>
          <a:prstGeom prst="rect">
            <a:avLst/>
          </a:prstGeom>
          <a:noFill/>
          <a:ln/>
        </p:spPr>
        <p:txBody>
          <a:bodyPr wrap="square" lIns="0" tIns="0" rIns="0" bIns="0" rtlCol="0" anchor="t"/>
          <a:lstStyle/>
          <a:p>
            <a:pPr marL="0" indent="0" algn="l">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Chịu trách nhiệm nâng đỡ và kết nối các thành phần khác.</a:t>
            </a:r>
            <a:endParaRPr lang="en-US" sz="1700" dirty="0"/>
          </a:p>
        </p:txBody>
      </p:sp>
      <p:pic>
        <p:nvPicPr>
          <p:cNvPr id="7" name="Image 2" descr="preencoded.png"/>
          <p:cNvPicPr>
            <a:picLocks noChangeAspect="1"/>
          </p:cNvPicPr>
          <p:nvPr/>
        </p:nvPicPr>
        <p:blipFill>
          <a:blip r:embed="rId5"/>
          <a:stretch>
            <a:fillRect/>
          </a:stretch>
        </p:blipFill>
        <p:spPr>
          <a:xfrm>
            <a:off x="6259592" y="4087058"/>
            <a:ext cx="1104543" cy="1767364"/>
          </a:xfrm>
          <a:prstGeom prst="rect">
            <a:avLst/>
          </a:prstGeom>
        </p:spPr>
      </p:pic>
      <p:sp>
        <p:nvSpPr>
          <p:cNvPr id="8" name="Text 3"/>
          <p:cNvSpPr/>
          <p:nvPr/>
        </p:nvSpPr>
        <p:spPr>
          <a:xfrm>
            <a:off x="7695486" y="4307919"/>
            <a:ext cx="2761536" cy="345043"/>
          </a:xfrm>
          <a:prstGeom prst="rect">
            <a:avLst/>
          </a:prstGeom>
          <a:noFill/>
          <a:ln/>
        </p:spPr>
        <p:txBody>
          <a:bodyPr wrap="none" lIns="0" tIns="0" rIns="0" bIns="0" rtlCol="0" anchor="t"/>
          <a:lstStyle/>
          <a:p>
            <a:pPr marL="0" indent="0" algn="l">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Bộ Phận Ép</a:t>
            </a:r>
            <a:endParaRPr lang="en-US" sz="2150" b="1" dirty="0"/>
          </a:p>
        </p:txBody>
      </p:sp>
      <p:sp>
        <p:nvSpPr>
          <p:cNvPr id="9" name="Text 4"/>
          <p:cNvSpPr/>
          <p:nvPr/>
        </p:nvSpPr>
        <p:spPr>
          <a:xfrm>
            <a:off x="7695486" y="4785479"/>
            <a:ext cx="6161723" cy="353497"/>
          </a:xfrm>
          <a:prstGeom prst="rect">
            <a:avLst/>
          </a:prstGeom>
          <a:noFill/>
          <a:ln/>
        </p:spPr>
        <p:txBody>
          <a:bodyPr wrap="none" lIns="0" tIns="0" rIns="0" bIns="0" rtlCol="0" anchor="t"/>
          <a:lstStyle/>
          <a:p>
            <a:pPr marL="0" indent="0" algn="l">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Tạo ra lực cần thiết để đưa cọc bê tông vào đất.</a:t>
            </a:r>
            <a:endParaRPr lang="en-US" sz="1700" dirty="0"/>
          </a:p>
        </p:txBody>
      </p:sp>
      <p:pic>
        <p:nvPicPr>
          <p:cNvPr id="10" name="Image 3" descr="preencoded.png"/>
          <p:cNvPicPr>
            <a:picLocks noChangeAspect="1"/>
          </p:cNvPicPr>
          <p:nvPr/>
        </p:nvPicPr>
        <p:blipFill>
          <a:blip r:embed="rId6"/>
          <a:stretch>
            <a:fillRect/>
          </a:stretch>
        </p:blipFill>
        <p:spPr>
          <a:xfrm>
            <a:off x="6259592" y="5854422"/>
            <a:ext cx="1104543" cy="1767364"/>
          </a:xfrm>
          <a:prstGeom prst="rect">
            <a:avLst/>
          </a:prstGeom>
        </p:spPr>
      </p:pic>
      <p:sp>
        <p:nvSpPr>
          <p:cNvPr id="11" name="Text 5"/>
          <p:cNvSpPr/>
          <p:nvPr/>
        </p:nvSpPr>
        <p:spPr>
          <a:xfrm>
            <a:off x="7695486" y="6075283"/>
            <a:ext cx="2761536" cy="345043"/>
          </a:xfrm>
          <a:prstGeom prst="rect">
            <a:avLst/>
          </a:prstGeom>
          <a:noFill/>
          <a:ln/>
        </p:spPr>
        <p:txBody>
          <a:bodyPr wrap="none" lIns="0" tIns="0" rIns="0" bIns="0" rtlCol="0" anchor="t"/>
          <a:lstStyle/>
          <a:p>
            <a:pPr marL="0" indent="0" algn="l">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Hệ Thống Thủy Lực</a:t>
            </a:r>
            <a:endParaRPr lang="en-US" sz="2150" b="1" dirty="0"/>
          </a:p>
        </p:txBody>
      </p:sp>
      <p:sp>
        <p:nvSpPr>
          <p:cNvPr id="12" name="Text 6"/>
          <p:cNvSpPr/>
          <p:nvPr/>
        </p:nvSpPr>
        <p:spPr>
          <a:xfrm>
            <a:off x="7695486" y="6552843"/>
            <a:ext cx="6161723" cy="706993"/>
          </a:xfrm>
          <a:prstGeom prst="rect">
            <a:avLst/>
          </a:prstGeom>
          <a:noFill/>
          <a:ln/>
        </p:spPr>
        <p:txBody>
          <a:bodyPr wrap="square" lIns="0" tIns="0" rIns="0" bIns="0" rtlCol="0" anchor="t"/>
          <a:lstStyle/>
          <a:p>
            <a:pPr marL="0" indent="0" algn="l">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Cung cấp lực ép mạnh mẽ và ổn định, đảm bảo quá trình ép diễn ra trơn tru.</a:t>
            </a:r>
            <a:endParaRPr lang="en-US" sz="1700" dirty="0"/>
          </a:p>
        </p:txBody>
      </p:sp>
      <p:pic>
        <p:nvPicPr>
          <p:cNvPr id="13" name="Picture 12">
            <a:extLst>
              <a:ext uri="{FF2B5EF4-FFF2-40B4-BE49-F238E27FC236}">
                <a16:creationId xmlns:a16="http://schemas.microsoft.com/office/drawing/2014/main" id="{AC342207-1D31-0F93-22AD-2C7747C4A8E4}"/>
              </a:ext>
            </a:extLst>
          </p:cNvPr>
          <p:cNvPicPr>
            <a:picLocks noChangeAspect="1"/>
          </p:cNvPicPr>
          <p:nvPr/>
        </p:nvPicPr>
        <p:blipFill>
          <a:blip r:embed="rId7"/>
          <a:stretch>
            <a:fillRect/>
          </a:stretch>
        </p:blipFill>
        <p:spPr>
          <a:xfrm>
            <a:off x="12500149" y="7543846"/>
            <a:ext cx="1927448" cy="59683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413319" y="3905309"/>
            <a:ext cx="4947642" cy="3333155"/>
          </a:xfrm>
          <a:prstGeom prst="rect">
            <a:avLst/>
          </a:prstGeom>
        </p:spPr>
      </p:pic>
      <p:sp>
        <p:nvSpPr>
          <p:cNvPr id="4" name="Text 0"/>
          <p:cNvSpPr/>
          <p:nvPr/>
        </p:nvSpPr>
        <p:spPr>
          <a:xfrm>
            <a:off x="754023" y="459105"/>
            <a:ext cx="10138390" cy="1346597"/>
          </a:xfrm>
          <a:prstGeom prst="rect">
            <a:avLst/>
          </a:prstGeom>
          <a:noFill/>
          <a:ln/>
        </p:spPr>
        <p:txBody>
          <a:bodyPr wrap="square" lIns="0" tIns="0" rIns="0" bIns="0" rtlCol="0" anchor="t"/>
          <a:lstStyle/>
          <a:p>
            <a:pPr marL="0" indent="0">
              <a:lnSpc>
                <a:spcPts val="5300"/>
              </a:lnSpc>
              <a:buNone/>
            </a:pPr>
            <a:r>
              <a:rPr lang="en-US" sz="4200" b="1" dirty="0">
                <a:solidFill>
                  <a:srgbClr val="F5F0F0"/>
                </a:solidFill>
                <a:latin typeface="PT Serif" panose="020A0603040505020204" pitchFamily="18" charset="0"/>
                <a:ea typeface="Merriweather" pitchFamily="34" charset="-122"/>
                <a:cs typeface="Merriweather" pitchFamily="34" charset="-120"/>
              </a:rPr>
              <a:t>Cấu Trúc Và </a:t>
            </a:r>
            <a:r>
              <a:rPr lang="en-US" sz="4200" b="1" dirty="0" err="1">
                <a:solidFill>
                  <a:srgbClr val="F5F0F0"/>
                </a:solidFill>
                <a:latin typeface="PT Serif" panose="020A0603040505020204" pitchFamily="18" charset="0"/>
                <a:ea typeface="Merriweather" pitchFamily="34" charset="-122"/>
                <a:cs typeface="Merriweather" pitchFamily="34" charset="-120"/>
              </a:rPr>
              <a:t>Nguyên</a:t>
            </a:r>
            <a:r>
              <a:rPr lang="en-US" sz="4200" b="1" dirty="0">
                <a:solidFill>
                  <a:srgbClr val="F5F0F0"/>
                </a:solidFill>
                <a:latin typeface="PT Serif" panose="020A0603040505020204" pitchFamily="18" charset="0"/>
                <a:ea typeface="Merriweather" pitchFamily="34" charset="-122"/>
                <a:cs typeface="Merriweather" pitchFamily="34" charset="-120"/>
              </a:rPr>
              <a:t> Lý </a:t>
            </a:r>
            <a:r>
              <a:rPr lang="en-US" sz="4200" b="1" dirty="0" err="1">
                <a:solidFill>
                  <a:srgbClr val="F5F0F0"/>
                </a:solidFill>
                <a:latin typeface="PT Serif" panose="020A0603040505020204" pitchFamily="18" charset="0"/>
                <a:ea typeface="Merriweather" pitchFamily="34" charset="-122"/>
                <a:cs typeface="Merriweather" pitchFamily="34" charset="-120"/>
              </a:rPr>
              <a:t>Hoạt</a:t>
            </a:r>
            <a:r>
              <a:rPr lang="en-US" sz="4200" b="1" dirty="0">
                <a:solidFill>
                  <a:srgbClr val="F5F0F0"/>
                </a:solidFill>
                <a:latin typeface="PT Serif" panose="020A0603040505020204" pitchFamily="18" charset="0"/>
                <a:ea typeface="Merriweather" pitchFamily="34" charset="-122"/>
                <a:cs typeface="Merriweather" pitchFamily="34" charset="-120"/>
              </a:rPr>
              <a:t> Động</a:t>
            </a:r>
            <a:endParaRPr lang="en-US" sz="4200" b="1" dirty="0"/>
          </a:p>
        </p:txBody>
      </p:sp>
      <p:pic>
        <p:nvPicPr>
          <p:cNvPr id="5" name="Image 2" descr="preencoded.png"/>
          <p:cNvPicPr>
            <a:picLocks noChangeAspect="1"/>
          </p:cNvPicPr>
          <p:nvPr/>
        </p:nvPicPr>
        <p:blipFill>
          <a:blip r:embed="rId4"/>
          <a:stretch>
            <a:fillRect/>
          </a:stretch>
        </p:blipFill>
        <p:spPr>
          <a:xfrm>
            <a:off x="698898" y="2477572"/>
            <a:ext cx="1077278" cy="1723549"/>
          </a:xfrm>
          <a:prstGeom prst="rect">
            <a:avLst/>
          </a:prstGeom>
        </p:spPr>
      </p:pic>
      <p:sp>
        <p:nvSpPr>
          <p:cNvPr id="6" name="Text 1"/>
          <p:cNvSpPr/>
          <p:nvPr/>
        </p:nvSpPr>
        <p:spPr>
          <a:xfrm>
            <a:off x="2099311" y="2692956"/>
            <a:ext cx="2693194" cy="336590"/>
          </a:xfrm>
          <a:prstGeom prst="rect">
            <a:avLst/>
          </a:prstGeom>
          <a:noFill/>
          <a:ln/>
        </p:spPr>
        <p:txBody>
          <a:bodyPr wrap="none" lIns="0" tIns="0" rIns="0" bIns="0" rtlCol="0" anchor="t"/>
          <a:lstStyle/>
          <a:p>
            <a:pPr marL="0" indent="0" algn="l">
              <a:lnSpc>
                <a:spcPts val="2650"/>
              </a:lnSpc>
              <a:buNone/>
            </a:pPr>
            <a:r>
              <a:rPr lang="en-US" sz="2100" b="1" dirty="0">
                <a:solidFill>
                  <a:srgbClr val="E2E6E9"/>
                </a:solidFill>
                <a:latin typeface="PT Serif" panose="020A0603040505020204" pitchFamily="18" charset="0"/>
                <a:ea typeface="Merriweather" pitchFamily="34" charset="-122"/>
                <a:cs typeface="Merriweather" pitchFamily="34" charset="-120"/>
              </a:rPr>
              <a:t>Bước 1</a:t>
            </a:r>
            <a:endParaRPr lang="en-US" sz="2100" b="1" dirty="0"/>
          </a:p>
        </p:txBody>
      </p:sp>
      <p:sp>
        <p:nvSpPr>
          <p:cNvPr id="7" name="Text 2"/>
          <p:cNvSpPr/>
          <p:nvPr/>
        </p:nvSpPr>
        <p:spPr>
          <a:xfrm>
            <a:off x="2099311" y="3158728"/>
            <a:ext cx="6235541" cy="344805"/>
          </a:xfrm>
          <a:prstGeom prst="rect">
            <a:avLst/>
          </a:prstGeom>
          <a:noFill/>
          <a:ln/>
        </p:spPr>
        <p:txBody>
          <a:bodyPr wrap="none" lIns="0" tIns="0" rIns="0" bIns="0" rtlCol="0" anchor="t"/>
          <a:lstStyle/>
          <a:p>
            <a:pPr marL="0" indent="0" algn="l">
              <a:lnSpc>
                <a:spcPts val="2700"/>
              </a:lnSpc>
              <a:buNone/>
            </a:pPr>
            <a:r>
              <a:rPr lang="en-US" sz="1650" dirty="0">
                <a:solidFill>
                  <a:srgbClr val="E2E6E9"/>
                </a:solidFill>
                <a:latin typeface="PT Serif" panose="020A0603040505020204" pitchFamily="18" charset="0"/>
                <a:ea typeface="Merriweather" pitchFamily="34" charset="-122"/>
                <a:cs typeface="Merriweather" pitchFamily="34" charset="-120"/>
              </a:rPr>
              <a:t>Đặt cọc bê tông vào vị trí kẹp.</a:t>
            </a:r>
            <a:endParaRPr lang="en-US" sz="1650" dirty="0"/>
          </a:p>
        </p:txBody>
      </p:sp>
      <p:pic>
        <p:nvPicPr>
          <p:cNvPr id="8" name="Image 3" descr="preencoded.png"/>
          <p:cNvPicPr>
            <a:picLocks noChangeAspect="1"/>
          </p:cNvPicPr>
          <p:nvPr/>
        </p:nvPicPr>
        <p:blipFill>
          <a:blip r:embed="rId5"/>
          <a:stretch>
            <a:fillRect/>
          </a:stretch>
        </p:blipFill>
        <p:spPr>
          <a:xfrm>
            <a:off x="698898" y="4201120"/>
            <a:ext cx="1077278" cy="1723549"/>
          </a:xfrm>
          <a:prstGeom prst="rect">
            <a:avLst/>
          </a:prstGeom>
        </p:spPr>
      </p:pic>
      <p:sp>
        <p:nvSpPr>
          <p:cNvPr id="9" name="Text 3"/>
          <p:cNvSpPr/>
          <p:nvPr/>
        </p:nvSpPr>
        <p:spPr>
          <a:xfrm>
            <a:off x="2099311" y="4416504"/>
            <a:ext cx="2693194" cy="336590"/>
          </a:xfrm>
          <a:prstGeom prst="rect">
            <a:avLst/>
          </a:prstGeom>
          <a:noFill/>
          <a:ln/>
        </p:spPr>
        <p:txBody>
          <a:bodyPr wrap="none" lIns="0" tIns="0" rIns="0" bIns="0" rtlCol="0" anchor="t"/>
          <a:lstStyle/>
          <a:p>
            <a:pPr marL="0" indent="0" algn="l">
              <a:lnSpc>
                <a:spcPts val="2650"/>
              </a:lnSpc>
              <a:buNone/>
            </a:pPr>
            <a:r>
              <a:rPr lang="en-US" sz="2100" b="1" dirty="0">
                <a:solidFill>
                  <a:srgbClr val="E2E6E9"/>
                </a:solidFill>
                <a:latin typeface="PT Serif" panose="020A0603040505020204" pitchFamily="18" charset="0"/>
                <a:ea typeface="Merriweather" pitchFamily="34" charset="-122"/>
                <a:cs typeface="Merriweather" pitchFamily="34" charset="-120"/>
              </a:rPr>
              <a:t>Bước 2</a:t>
            </a:r>
            <a:endParaRPr lang="en-US" sz="2100" b="1" dirty="0"/>
          </a:p>
        </p:txBody>
      </p:sp>
      <p:sp>
        <p:nvSpPr>
          <p:cNvPr id="10" name="Text 4"/>
          <p:cNvSpPr/>
          <p:nvPr/>
        </p:nvSpPr>
        <p:spPr>
          <a:xfrm>
            <a:off x="2099311" y="4882277"/>
            <a:ext cx="6582465" cy="689610"/>
          </a:xfrm>
          <a:prstGeom prst="rect">
            <a:avLst/>
          </a:prstGeom>
          <a:noFill/>
          <a:ln/>
        </p:spPr>
        <p:txBody>
          <a:bodyPr wrap="square" lIns="0" tIns="0" rIns="0" bIns="0" rtlCol="0" anchor="t"/>
          <a:lstStyle/>
          <a:p>
            <a:pPr marL="0" indent="0" algn="l">
              <a:lnSpc>
                <a:spcPts val="2700"/>
              </a:lnSpc>
              <a:buNone/>
            </a:pPr>
            <a:r>
              <a:rPr lang="en-US" sz="1650" dirty="0">
                <a:solidFill>
                  <a:srgbClr val="E2E6E9"/>
                </a:solidFill>
                <a:latin typeface="PT Serif" panose="020A0603040505020204" pitchFamily="18" charset="0"/>
                <a:ea typeface="Merriweather" pitchFamily="34" charset="-122"/>
                <a:cs typeface="Merriweather" pitchFamily="34" charset="-120"/>
              </a:rPr>
              <a:t>Hệ thống thủy lực tạo ra lực ép mạnh mẽ để đưa cọc xuống đất.</a:t>
            </a:r>
            <a:endParaRPr lang="en-US" sz="1650" dirty="0"/>
          </a:p>
        </p:txBody>
      </p:sp>
      <p:pic>
        <p:nvPicPr>
          <p:cNvPr id="11" name="Image 4" descr="preencoded.png"/>
          <p:cNvPicPr>
            <a:picLocks noChangeAspect="1"/>
          </p:cNvPicPr>
          <p:nvPr/>
        </p:nvPicPr>
        <p:blipFill>
          <a:blip r:embed="rId6"/>
          <a:stretch>
            <a:fillRect/>
          </a:stretch>
        </p:blipFill>
        <p:spPr>
          <a:xfrm>
            <a:off x="698898" y="5924669"/>
            <a:ext cx="1077278" cy="1930956"/>
          </a:xfrm>
          <a:prstGeom prst="rect">
            <a:avLst/>
          </a:prstGeom>
        </p:spPr>
      </p:pic>
      <p:sp>
        <p:nvSpPr>
          <p:cNvPr id="12" name="Text 5"/>
          <p:cNvSpPr/>
          <p:nvPr/>
        </p:nvSpPr>
        <p:spPr>
          <a:xfrm>
            <a:off x="2099311" y="6140053"/>
            <a:ext cx="2693194" cy="336590"/>
          </a:xfrm>
          <a:prstGeom prst="rect">
            <a:avLst/>
          </a:prstGeom>
          <a:noFill/>
          <a:ln/>
        </p:spPr>
        <p:txBody>
          <a:bodyPr wrap="none" lIns="0" tIns="0" rIns="0" bIns="0" rtlCol="0" anchor="t"/>
          <a:lstStyle/>
          <a:p>
            <a:pPr marL="0" indent="0" algn="l">
              <a:lnSpc>
                <a:spcPts val="2650"/>
              </a:lnSpc>
              <a:buNone/>
            </a:pPr>
            <a:r>
              <a:rPr lang="en-US" sz="2100" b="1" dirty="0">
                <a:solidFill>
                  <a:srgbClr val="E2E6E9"/>
                </a:solidFill>
                <a:latin typeface="PT Serif" panose="020A0603040505020204" pitchFamily="18" charset="0"/>
                <a:ea typeface="Merriweather" pitchFamily="34" charset="-122"/>
                <a:cs typeface="Merriweather" pitchFamily="34" charset="-120"/>
              </a:rPr>
              <a:t>Bước 3</a:t>
            </a:r>
            <a:endParaRPr lang="en-US" sz="2100" b="1" dirty="0"/>
          </a:p>
        </p:txBody>
      </p:sp>
      <p:sp>
        <p:nvSpPr>
          <p:cNvPr id="13" name="Text 6"/>
          <p:cNvSpPr/>
          <p:nvPr/>
        </p:nvSpPr>
        <p:spPr>
          <a:xfrm>
            <a:off x="2099311" y="6605826"/>
            <a:ext cx="6235541" cy="1034415"/>
          </a:xfrm>
          <a:prstGeom prst="rect">
            <a:avLst/>
          </a:prstGeom>
          <a:noFill/>
          <a:ln/>
        </p:spPr>
        <p:txBody>
          <a:bodyPr wrap="square" lIns="0" tIns="0" rIns="0" bIns="0" rtlCol="0" anchor="t"/>
          <a:lstStyle/>
          <a:p>
            <a:pPr marL="0" indent="0" algn="l">
              <a:lnSpc>
                <a:spcPts val="2700"/>
              </a:lnSpc>
              <a:buNone/>
            </a:pPr>
            <a:r>
              <a:rPr lang="en-US" sz="1650" dirty="0">
                <a:solidFill>
                  <a:srgbClr val="E2E6E9"/>
                </a:solidFill>
                <a:latin typeface="PT Serif" panose="020A0603040505020204" pitchFamily="18" charset="0"/>
                <a:ea typeface="Merriweather" pitchFamily="34" charset="-122"/>
                <a:cs typeface="Merriweather" pitchFamily="34" charset="-120"/>
              </a:rPr>
              <a:t>Quá trình này được điều khiển thông qua bảng điều khiển, cho phép người vận hành điều chỉnh các thông số như lực ép và tốc độ.</a:t>
            </a:r>
            <a:endParaRPr lang="en-US" sz="1650" dirty="0"/>
          </a:p>
        </p:txBody>
      </p:sp>
      <p:pic>
        <p:nvPicPr>
          <p:cNvPr id="14" name="Picture 13">
            <a:extLst>
              <a:ext uri="{FF2B5EF4-FFF2-40B4-BE49-F238E27FC236}">
                <a16:creationId xmlns:a16="http://schemas.microsoft.com/office/drawing/2014/main" id="{86EDD00A-FA46-4742-085E-4A37663C318F}"/>
              </a:ext>
            </a:extLst>
          </p:cNvPr>
          <p:cNvPicPr>
            <a:picLocks noChangeAspect="1"/>
          </p:cNvPicPr>
          <p:nvPr/>
        </p:nvPicPr>
        <p:blipFill>
          <a:blip r:embed="rId7"/>
          <a:stretch>
            <a:fillRect/>
          </a:stretch>
        </p:blipFill>
        <p:spPr>
          <a:xfrm>
            <a:off x="12500149" y="7543846"/>
            <a:ext cx="1927448" cy="59683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333387"/>
          </a:xfrm>
          <a:prstGeom prst="rect">
            <a:avLst/>
          </a:prstGeom>
        </p:spPr>
      </p:pic>
      <p:sp>
        <p:nvSpPr>
          <p:cNvPr id="3" name="Text 0"/>
          <p:cNvSpPr/>
          <p:nvPr/>
        </p:nvSpPr>
        <p:spPr>
          <a:xfrm>
            <a:off x="653296" y="2847142"/>
            <a:ext cx="7783949" cy="583406"/>
          </a:xfrm>
          <a:prstGeom prst="rect">
            <a:avLst/>
          </a:prstGeom>
          <a:noFill/>
          <a:ln/>
        </p:spPr>
        <p:txBody>
          <a:bodyPr wrap="none" lIns="0" tIns="0" rIns="0" bIns="0" rtlCol="0" anchor="t"/>
          <a:lstStyle/>
          <a:p>
            <a:pPr marL="0" indent="0">
              <a:lnSpc>
                <a:spcPts val="4550"/>
              </a:lnSpc>
              <a:buNone/>
            </a:pPr>
            <a:r>
              <a:rPr lang="en-US" sz="3650" b="1" dirty="0">
                <a:solidFill>
                  <a:srgbClr val="F5F0F0"/>
                </a:solidFill>
                <a:latin typeface="PT Serif" panose="020A0603040505020204" pitchFamily="18" charset="0"/>
                <a:ea typeface="Merriweather" pitchFamily="34" charset="-122"/>
                <a:cs typeface="Merriweather" pitchFamily="34" charset="-120"/>
              </a:rPr>
              <a:t>Ứng Dụng Trong Ngành Xây Dựng</a:t>
            </a:r>
            <a:endParaRPr lang="en-US" sz="3650" b="1" dirty="0"/>
          </a:p>
        </p:txBody>
      </p:sp>
      <p:sp>
        <p:nvSpPr>
          <p:cNvPr id="4" name="Shape 1"/>
          <p:cNvSpPr/>
          <p:nvPr/>
        </p:nvSpPr>
        <p:spPr>
          <a:xfrm>
            <a:off x="653296" y="3920371"/>
            <a:ext cx="419933" cy="419933"/>
          </a:xfrm>
          <a:prstGeom prst="roundRect">
            <a:avLst>
              <a:gd name="adj" fmla="val 18671"/>
            </a:avLst>
          </a:prstGeom>
          <a:solidFill>
            <a:srgbClr val="003180"/>
          </a:solidFill>
          <a:ln w="7620">
            <a:solidFill>
              <a:srgbClr val="194A99"/>
            </a:solidFill>
            <a:prstDash val="solid"/>
          </a:ln>
        </p:spPr>
      </p:sp>
      <p:sp>
        <p:nvSpPr>
          <p:cNvPr id="5" name="Text 2"/>
          <p:cNvSpPr/>
          <p:nvPr/>
        </p:nvSpPr>
        <p:spPr>
          <a:xfrm>
            <a:off x="801648" y="3990261"/>
            <a:ext cx="123230" cy="280035"/>
          </a:xfrm>
          <a:prstGeom prst="rect">
            <a:avLst/>
          </a:prstGeom>
          <a:noFill/>
          <a:ln/>
        </p:spPr>
        <p:txBody>
          <a:bodyPr wrap="none" lIns="0" tIns="0" rIns="0" bIns="0" rtlCol="0" anchor="t"/>
          <a:lstStyle/>
          <a:p>
            <a:pPr marL="0" indent="0" algn="ctr">
              <a:lnSpc>
                <a:spcPts val="2200"/>
              </a:lnSpc>
              <a:buNone/>
            </a:pPr>
            <a:r>
              <a:rPr lang="en-US" sz="2200" dirty="0">
                <a:solidFill>
                  <a:srgbClr val="E2E6E9"/>
                </a:solidFill>
                <a:latin typeface="PT Serif" panose="020A0603040505020204" pitchFamily="18" charset="0"/>
                <a:ea typeface="Merriweather" pitchFamily="34" charset="-122"/>
                <a:cs typeface="Merriweather" pitchFamily="34" charset="-120"/>
              </a:rPr>
              <a:t>1</a:t>
            </a:r>
            <a:endParaRPr lang="en-US" sz="2200" dirty="0"/>
          </a:p>
        </p:txBody>
      </p:sp>
      <p:sp>
        <p:nvSpPr>
          <p:cNvPr id="6" name="Text 3"/>
          <p:cNvSpPr/>
          <p:nvPr/>
        </p:nvSpPr>
        <p:spPr>
          <a:xfrm>
            <a:off x="1259800" y="3920371"/>
            <a:ext cx="2333387" cy="291703"/>
          </a:xfrm>
          <a:prstGeom prst="rect">
            <a:avLst/>
          </a:prstGeom>
          <a:noFill/>
          <a:ln/>
        </p:spPr>
        <p:txBody>
          <a:bodyPr wrap="none" lIns="0" tIns="0" rIns="0" bIns="0" rtlCol="0" anchor="t"/>
          <a:lstStyle/>
          <a:p>
            <a:pPr marL="0" indent="0">
              <a:lnSpc>
                <a:spcPts val="2250"/>
              </a:lnSpc>
              <a:buNone/>
            </a:pPr>
            <a:r>
              <a:rPr lang="en-US" sz="2400" b="1" dirty="0">
                <a:solidFill>
                  <a:srgbClr val="E2E6E9"/>
                </a:solidFill>
                <a:latin typeface="PT Serif" panose="020A0603040505020204" pitchFamily="18" charset="0"/>
                <a:ea typeface="Merriweather" pitchFamily="34" charset="-122"/>
                <a:cs typeface="Merriweather" pitchFamily="34" charset="-120"/>
              </a:rPr>
              <a:t>Đóng Cọc Bê Tông</a:t>
            </a:r>
            <a:endParaRPr lang="en-US" sz="2400" b="1" dirty="0"/>
          </a:p>
        </p:txBody>
      </p:sp>
      <p:sp>
        <p:nvSpPr>
          <p:cNvPr id="7" name="Text 4"/>
          <p:cNvSpPr/>
          <p:nvPr/>
        </p:nvSpPr>
        <p:spPr>
          <a:xfrm>
            <a:off x="1259800" y="4238863"/>
            <a:ext cx="12717304" cy="597218"/>
          </a:xfrm>
          <a:prstGeom prst="rect">
            <a:avLst/>
          </a:prstGeom>
          <a:noFill/>
          <a:ln/>
        </p:spPr>
        <p:txBody>
          <a:bodyPr wrap="square" lIns="0" tIns="0" rIns="0" bIns="0" rtlCol="0" anchor="t"/>
          <a:lstStyle/>
          <a:p>
            <a:pPr marL="0" indent="0">
              <a:lnSpc>
                <a:spcPts val="2350"/>
              </a:lnSpc>
              <a:buNone/>
            </a:pPr>
            <a:r>
              <a:rPr lang="en-US" sz="1450" dirty="0">
                <a:solidFill>
                  <a:srgbClr val="E2E6E9"/>
                </a:solidFill>
                <a:latin typeface="PT Serif" panose="020A0603040505020204" pitchFamily="18" charset="0"/>
                <a:ea typeface="Merriweather" pitchFamily="34" charset="-122"/>
                <a:cs typeface="Merriweather" pitchFamily="34" charset="-120"/>
              </a:rPr>
              <a:t>Được sử dụng chủ yếu để đóng cọc bê tông vào lòng đất, máy giúp tạo ra nền móng vững chắc cho các công trình như cầu, đường, tòa nhà cao tầng và công trình dân dụng.</a:t>
            </a:r>
            <a:endParaRPr lang="en-US" sz="1450" dirty="0"/>
          </a:p>
        </p:txBody>
      </p:sp>
      <p:sp>
        <p:nvSpPr>
          <p:cNvPr id="8" name="Shape 5"/>
          <p:cNvSpPr/>
          <p:nvPr/>
        </p:nvSpPr>
        <p:spPr>
          <a:xfrm>
            <a:off x="653296" y="5317688"/>
            <a:ext cx="419933" cy="419933"/>
          </a:xfrm>
          <a:prstGeom prst="roundRect">
            <a:avLst>
              <a:gd name="adj" fmla="val 18671"/>
            </a:avLst>
          </a:prstGeom>
          <a:solidFill>
            <a:srgbClr val="003180"/>
          </a:solidFill>
          <a:ln w="7620">
            <a:solidFill>
              <a:srgbClr val="194A99"/>
            </a:solidFill>
            <a:prstDash val="solid"/>
          </a:ln>
        </p:spPr>
      </p:sp>
      <p:sp>
        <p:nvSpPr>
          <p:cNvPr id="9" name="Text 6"/>
          <p:cNvSpPr/>
          <p:nvPr/>
        </p:nvSpPr>
        <p:spPr>
          <a:xfrm>
            <a:off x="779502" y="5387578"/>
            <a:ext cx="167402" cy="280035"/>
          </a:xfrm>
          <a:prstGeom prst="rect">
            <a:avLst/>
          </a:prstGeom>
          <a:noFill/>
          <a:ln/>
        </p:spPr>
        <p:txBody>
          <a:bodyPr wrap="none" lIns="0" tIns="0" rIns="0" bIns="0" rtlCol="0" anchor="t"/>
          <a:lstStyle/>
          <a:p>
            <a:pPr marL="0" indent="0" algn="ctr">
              <a:lnSpc>
                <a:spcPts val="2200"/>
              </a:lnSpc>
              <a:buNone/>
            </a:pPr>
            <a:r>
              <a:rPr lang="en-US" sz="2200" dirty="0">
                <a:solidFill>
                  <a:srgbClr val="E2E6E9"/>
                </a:solidFill>
                <a:latin typeface="PT Serif" panose="020A0603040505020204" pitchFamily="18" charset="0"/>
                <a:ea typeface="Merriweather" pitchFamily="34" charset="-122"/>
                <a:cs typeface="Merriweather" pitchFamily="34" charset="-120"/>
              </a:rPr>
              <a:t>2</a:t>
            </a:r>
            <a:endParaRPr lang="en-US" sz="2200" dirty="0"/>
          </a:p>
        </p:txBody>
      </p:sp>
      <p:sp>
        <p:nvSpPr>
          <p:cNvPr id="10" name="Text 7"/>
          <p:cNvSpPr/>
          <p:nvPr/>
        </p:nvSpPr>
        <p:spPr>
          <a:xfrm>
            <a:off x="1259800" y="5317688"/>
            <a:ext cx="2333387" cy="291703"/>
          </a:xfrm>
          <a:prstGeom prst="rect">
            <a:avLst/>
          </a:prstGeom>
          <a:noFill/>
          <a:ln/>
        </p:spPr>
        <p:txBody>
          <a:bodyPr wrap="none" lIns="0" tIns="0" rIns="0" bIns="0" rtlCol="0" anchor="t"/>
          <a:lstStyle/>
          <a:p>
            <a:pPr marL="0" indent="0">
              <a:lnSpc>
                <a:spcPts val="2250"/>
              </a:lnSpc>
              <a:buNone/>
            </a:pPr>
            <a:r>
              <a:rPr lang="en-US" sz="2400" b="1" dirty="0">
                <a:solidFill>
                  <a:srgbClr val="E2E6E9"/>
                </a:solidFill>
                <a:latin typeface="PT Serif" panose="020A0603040505020204" pitchFamily="18" charset="0"/>
                <a:ea typeface="Merriweather" pitchFamily="34" charset="-122"/>
                <a:cs typeface="Merriweather" pitchFamily="34" charset="-120"/>
              </a:rPr>
              <a:t>Tăng Cường Độ Bền</a:t>
            </a:r>
            <a:endParaRPr lang="en-US" sz="2400" b="1" dirty="0"/>
          </a:p>
        </p:txBody>
      </p:sp>
      <p:sp>
        <p:nvSpPr>
          <p:cNvPr id="11" name="Text 8"/>
          <p:cNvSpPr/>
          <p:nvPr/>
        </p:nvSpPr>
        <p:spPr>
          <a:xfrm>
            <a:off x="1259800" y="5636180"/>
            <a:ext cx="12717304" cy="597218"/>
          </a:xfrm>
          <a:prstGeom prst="rect">
            <a:avLst/>
          </a:prstGeom>
          <a:noFill/>
          <a:ln/>
        </p:spPr>
        <p:txBody>
          <a:bodyPr wrap="square" lIns="0" tIns="0" rIns="0" bIns="0" rtlCol="0" anchor="t"/>
          <a:lstStyle/>
          <a:p>
            <a:pPr marL="0" indent="0">
              <a:lnSpc>
                <a:spcPts val="2350"/>
              </a:lnSpc>
              <a:buNone/>
            </a:pPr>
            <a:r>
              <a:rPr lang="en-US" sz="1450" dirty="0">
                <a:solidFill>
                  <a:srgbClr val="E2E6E9"/>
                </a:solidFill>
                <a:latin typeface="PT Serif" panose="020A0603040505020204" pitchFamily="18" charset="0"/>
                <a:ea typeface="Merriweather" pitchFamily="34" charset="-122"/>
                <a:cs typeface="Merriweather" pitchFamily="34" charset="-120"/>
              </a:rPr>
              <a:t>Quá trình ép cọc bằng máy đảm bảo cọc được đặt chính xác và có độ sâu cần thiết, góp phần nâng cao khả năng chịu tải và độ ổn định của công trình.</a:t>
            </a:r>
            <a:endParaRPr lang="en-US" sz="1450" dirty="0"/>
          </a:p>
        </p:txBody>
      </p:sp>
      <p:sp>
        <p:nvSpPr>
          <p:cNvPr id="12" name="Shape 9"/>
          <p:cNvSpPr/>
          <p:nvPr/>
        </p:nvSpPr>
        <p:spPr>
          <a:xfrm>
            <a:off x="653296" y="6715006"/>
            <a:ext cx="419933" cy="419933"/>
          </a:xfrm>
          <a:prstGeom prst="roundRect">
            <a:avLst>
              <a:gd name="adj" fmla="val 18671"/>
            </a:avLst>
          </a:prstGeom>
          <a:solidFill>
            <a:srgbClr val="003180"/>
          </a:solidFill>
          <a:ln w="7620">
            <a:solidFill>
              <a:srgbClr val="194A99"/>
            </a:solidFill>
            <a:prstDash val="solid"/>
          </a:ln>
        </p:spPr>
      </p:sp>
      <p:sp>
        <p:nvSpPr>
          <p:cNvPr id="13" name="Text 10"/>
          <p:cNvSpPr/>
          <p:nvPr/>
        </p:nvSpPr>
        <p:spPr>
          <a:xfrm>
            <a:off x="784860" y="6784896"/>
            <a:ext cx="156805" cy="280035"/>
          </a:xfrm>
          <a:prstGeom prst="rect">
            <a:avLst/>
          </a:prstGeom>
          <a:noFill/>
          <a:ln/>
        </p:spPr>
        <p:txBody>
          <a:bodyPr wrap="none" lIns="0" tIns="0" rIns="0" bIns="0" rtlCol="0" anchor="t"/>
          <a:lstStyle/>
          <a:p>
            <a:pPr marL="0" indent="0" algn="ctr">
              <a:lnSpc>
                <a:spcPts val="2200"/>
              </a:lnSpc>
              <a:buNone/>
            </a:pPr>
            <a:r>
              <a:rPr lang="en-US" sz="2200" dirty="0">
                <a:solidFill>
                  <a:srgbClr val="E2E6E9"/>
                </a:solidFill>
                <a:latin typeface="PT Serif" panose="020A0603040505020204" pitchFamily="18" charset="0"/>
                <a:ea typeface="Merriweather" pitchFamily="34" charset="-122"/>
                <a:cs typeface="Merriweather" pitchFamily="34" charset="-120"/>
              </a:rPr>
              <a:t>3</a:t>
            </a:r>
            <a:endParaRPr lang="en-US" sz="2200" dirty="0"/>
          </a:p>
        </p:txBody>
      </p:sp>
      <p:sp>
        <p:nvSpPr>
          <p:cNvPr id="14" name="Text 11"/>
          <p:cNvSpPr/>
          <p:nvPr/>
        </p:nvSpPr>
        <p:spPr>
          <a:xfrm>
            <a:off x="1259800" y="6715006"/>
            <a:ext cx="2333387" cy="291703"/>
          </a:xfrm>
          <a:prstGeom prst="rect">
            <a:avLst/>
          </a:prstGeom>
          <a:noFill/>
          <a:ln/>
        </p:spPr>
        <p:txBody>
          <a:bodyPr wrap="none" lIns="0" tIns="0" rIns="0" bIns="0" rtlCol="0" anchor="t"/>
          <a:lstStyle/>
          <a:p>
            <a:pPr marL="0" indent="0">
              <a:lnSpc>
                <a:spcPts val="2250"/>
              </a:lnSpc>
              <a:buNone/>
            </a:pPr>
            <a:r>
              <a:rPr lang="en-US" sz="2400" b="1" dirty="0">
                <a:solidFill>
                  <a:srgbClr val="E2E6E9"/>
                </a:solidFill>
                <a:latin typeface="PT Serif" panose="020A0603040505020204" pitchFamily="18" charset="0"/>
                <a:ea typeface="Merriweather" pitchFamily="34" charset="-122"/>
                <a:cs typeface="Merriweather" pitchFamily="34" charset="-120"/>
              </a:rPr>
              <a:t>Rút Ngắn Thời Gian</a:t>
            </a:r>
            <a:endParaRPr lang="en-US" sz="2400" b="1" dirty="0"/>
          </a:p>
        </p:txBody>
      </p:sp>
      <p:sp>
        <p:nvSpPr>
          <p:cNvPr id="15" name="Text 12"/>
          <p:cNvSpPr/>
          <p:nvPr/>
        </p:nvSpPr>
        <p:spPr>
          <a:xfrm>
            <a:off x="1259800" y="7033498"/>
            <a:ext cx="12717304" cy="597218"/>
          </a:xfrm>
          <a:prstGeom prst="rect">
            <a:avLst/>
          </a:prstGeom>
          <a:noFill/>
          <a:ln/>
        </p:spPr>
        <p:txBody>
          <a:bodyPr wrap="square" lIns="0" tIns="0" rIns="0" bIns="0" rtlCol="0" anchor="t"/>
          <a:lstStyle/>
          <a:p>
            <a:pPr marL="0" indent="0">
              <a:lnSpc>
                <a:spcPts val="2350"/>
              </a:lnSpc>
              <a:buNone/>
            </a:pPr>
            <a:r>
              <a:rPr lang="en-US" sz="1450" dirty="0">
                <a:solidFill>
                  <a:srgbClr val="E2E6E9"/>
                </a:solidFill>
                <a:latin typeface="PT Serif" panose="020A0603040505020204" pitchFamily="18" charset="0"/>
                <a:ea typeface="Merriweather" pitchFamily="34" charset="-122"/>
                <a:cs typeface="Merriweather" pitchFamily="34" charset="-120"/>
              </a:rPr>
              <a:t>Máy ép cọc bê tông không chỉ giúp tăng cường độ bền và tuổi thọ của nền móng mà còn rút ngắn thời gian thi công, làm giảm chi phí lao động so với các phương pháp truyền thống.</a:t>
            </a:r>
            <a:endParaRPr lang="en-US" sz="1450" dirty="0"/>
          </a:p>
        </p:txBody>
      </p:sp>
      <p:pic>
        <p:nvPicPr>
          <p:cNvPr id="16" name="Picture 15">
            <a:extLst>
              <a:ext uri="{FF2B5EF4-FFF2-40B4-BE49-F238E27FC236}">
                <a16:creationId xmlns:a16="http://schemas.microsoft.com/office/drawing/2014/main" id="{9A336414-549C-2C4C-D207-A48215F5E5DF}"/>
              </a:ext>
            </a:extLst>
          </p:cNvPr>
          <p:cNvPicPr>
            <a:picLocks noChangeAspect="1"/>
          </p:cNvPicPr>
          <p:nvPr/>
        </p:nvPicPr>
        <p:blipFill>
          <a:blip r:embed="rId4"/>
          <a:stretch>
            <a:fillRect/>
          </a:stretch>
        </p:blipFill>
        <p:spPr>
          <a:xfrm>
            <a:off x="12500149" y="7543846"/>
            <a:ext cx="1927448" cy="59683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536031"/>
          </a:xfrm>
          <a:prstGeom prst="rect">
            <a:avLst/>
          </a:prstGeom>
        </p:spPr>
      </p:pic>
      <p:sp>
        <p:nvSpPr>
          <p:cNvPr id="3" name="Text 0"/>
          <p:cNvSpPr/>
          <p:nvPr/>
        </p:nvSpPr>
        <p:spPr>
          <a:xfrm>
            <a:off x="2480370" y="3252787"/>
            <a:ext cx="9669661" cy="634008"/>
          </a:xfrm>
          <a:prstGeom prst="rect">
            <a:avLst/>
          </a:prstGeom>
          <a:noFill/>
          <a:ln/>
        </p:spPr>
        <p:txBody>
          <a:bodyPr wrap="none" lIns="0" tIns="0" rIns="0" bIns="0" rtlCol="0" anchor="t"/>
          <a:lstStyle/>
          <a:p>
            <a:pPr marL="0" indent="0" algn="ctr">
              <a:lnSpc>
                <a:spcPts val="4950"/>
              </a:lnSpc>
              <a:buNone/>
            </a:pPr>
            <a:r>
              <a:rPr lang="en-US" sz="3950" b="1" dirty="0">
                <a:solidFill>
                  <a:srgbClr val="F5F0F0"/>
                </a:solidFill>
                <a:latin typeface="PT Serif" panose="020A0603040505020204" pitchFamily="18" charset="0"/>
                <a:ea typeface="Merriweather" pitchFamily="34" charset="-122"/>
                <a:cs typeface="Merriweather" pitchFamily="34" charset="-120"/>
              </a:rPr>
              <a:t>Kiểm Tra An Toàn Trước Khi Vận Hành</a:t>
            </a:r>
            <a:endParaRPr lang="en-US" sz="3950" b="1" dirty="0"/>
          </a:p>
        </p:txBody>
      </p:sp>
      <p:sp>
        <p:nvSpPr>
          <p:cNvPr id="4" name="Shape 1"/>
          <p:cNvSpPr/>
          <p:nvPr/>
        </p:nvSpPr>
        <p:spPr>
          <a:xfrm>
            <a:off x="710089" y="4191119"/>
            <a:ext cx="13210223" cy="3321606"/>
          </a:xfrm>
          <a:prstGeom prst="roundRect">
            <a:avLst>
              <a:gd name="adj" fmla="val 2565"/>
            </a:avLst>
          </a:prstGeom>
          <a:noFill/>
          <a:ln w="7620">
            <a:solidFill>
              <a:srgbClr val="FFFFFF">
                <a:alpha val="24000"/>
              </a:srgbClr>
            </a:solidFill>
            <a:prstDash val="solid"/>
          </a:ln>
        </p:spPr>
      </p:sp>
      <p:sp>
        <p:nvSpPr>
          <p:cNvPr id="5" name="Shape 2"/>
          <p:cNvSpPr/>
          <p:nvPr/>
        </p:nvSpPr>
        <p:spPr>
          <a:xfrm>
            <a:off x="717709" y="4198739"/>
            <a:ext cx="13194983" cy="907733"/>
          </a:xfrm>
          <a:prstGeom prst="rect">
            <a:avLst/>
          </a:prstGeom>
          <a:solidFill>
            <a:srgbClr val="FFFFFF">
              <a:alpha val="4000"/>
            </a:srgbClr>
          </a:solidFill>
          <a:ln/>
        </p:spPr>
      </p:sp>
      <p:sp>
        <p:nvSpPr>
          <p:cNvPr id="6" name="Text 3"/>
          <p:cNvSpPr/>
          <p:nvPr/>
        </p:nvSpPr>
        <p:spPr>
          <a:xfrm>
            <a:off x="920591" y="4328041"/>
            <a:ext cx="6187916" cy="324564"/>
          </a:xfrm>
          <a:prstGeom prst="rect">
            <a:avLst/>
          </a:prstGeom>
          <a:noFill/>
          <a:ln/>
        </p:spPr>
        <p:txBody>
          <a:bodyPr wrap="none" lIns="0" tIns="0" rIns="0" bIns="0" rtlCol="0" anchor="t"/>
          <a:lstStyle/>
          <a:p>
            <a:pPr marL="0" indent="0">
              <a:lnSpc>
                <a:spcPts val="2550"/>
              </a:lnSpc>
              <a:buNone/>
            </a:pPr>
            <a:r>
              <a:rPr lang="en-US" sz="1550" dirty="0">
                <a:solidFill>
                  <a:srgbClr val="E2E6E9"/>
                </a:solidFill>
                <a:latin typeface="PT Serif" panose="020A0603040505020204" pitchFamily="18" charset="0"/>
                <a:ea typeface="Merriweather" pitchFamily="34" charset="-122"/>
                <a:cs typeface="Merriweather" pitchFamily="34" charset="-120"/>
              </a:rPr>
              <a:t>Kiểm tra tổng quát máy móc</a:t>
            </a:r>
            <a:endParaRPr lang="en-US" sz="1550" dirty="0"/>
          </a:p>
        </p:txBody>
      </p:sp>
      <p:sp>
        <p:nvSpPr>
          <p:cNvPr id="7" name="Text 4"/>
          <p:cNvSpPr/>
          <p:nvPr/>
        </p:nvSpPr>
        <p:spPr>
          <a:xfrm>
            <a:off x="7521893" y="4328041"/>
            <a:ext cx="6187916" cy="649129"/>
          </a:xfrm>
          <a:prstGeom prst="rect">
            <a:avLst/>
          </a:prstGeom>
          <a:noFill/>
          <a:ln/>
        </p:spPr>
        <p:txBody>
          <a:bodyPr wrap="square" lIns="0" tIns="0" rIns="0" bIns="0" rtlCol="0" anchor="t"/>
          <a:lstStyle/>
          <a:p>
            <a:pPr marL="0" indent="0">
              <a:lnSpc>
                <a:spcPts val="2550"/>
              </a:lnSpc>
              <a:buNone/>
            </a:pPr>
            <a:r>
              <a:rPr lang="en-US" sz="1550" dirty="0">
                <a:solidFill>
                  <a:srgbClr val="E2E6E9"/>
                </a:solidFill>
                <a:latin typeface="PT Serif" panose="020A0603040505020204" pitchFamily="18" charset="0"/>
                <a:ea typeface="Merriweather" pitchFamily="34" charset="-122"/>
                <a:cs typeface="Merriweather" pitchFamily="34" charset="-120"/>
              </a:rPr>
              <a:t>Đảm bảo rằng tất cả các bộ phận, từ khung máy đến cơ cấu ép, đều được lắp đặt chắc chắn và không có dấu hiệu hư hỏng.</a:t>
            </a:r>
            <a:endParaRPr lang="en-US" sz="1550" dirty="0"/>
          </a:p>
        </p:txBody>
      </p:sp>
      <p:sp>
        <p:nvSpPr>
          <p:cNvPr id="8" name="Shape 5"/>
          <p:cNvSpPr/>
          <p:nvPr/>
        </p:nvSpPr>
        <p:spPr>
          <a:xfrm>
            <a:off x="717709" y="5106472"/>
            <a:ext cx="13194983" cy="583168"/>
          </a:xfrm>
          <a:prstGeom prst="rect">
            <a:avLst/>
          </a:prstGeom>
          <a:solidFill>
            <a:srgbClr val="000000">
              <a:alpha val="4000"/>
            </a:srgbClr>
          </a:solidFill>
          <a:ln/>
        </p:spPr>
      </p:sp>
      <p:sp>
        <p:nvSpPr>
          <p:cNvPr id="9" name="Text 6"/>
          <p:cNvSpPr/>
          <p:nvPr/>
        </p:nvSpPr>
        <p:spPr>
          <a:xfrm>
            <a:off x="920591" y="5235773"/>
            <a:ext cx="6187916" cy="324564"/>
          </a:xfrm>
          <a:prstGeom prst="rect">
            <a:avLst/>
          </a:prstGeom>
          <a:noFill/>
          <a:ln/>
        </p:spPr>
        <p:txBody>
          <a:bodyPr wrap="none" lIns="0" tIns="0" rIns="0" bIns="0" rtlCol="0" anchor="t"/>
          <a:lstStyle/>
          <a:p>
            <a:pPr marL="0" indent="0">
              <a:lnSpc>
                <a:spcPts val="2550"/>
              </a:lnSpc>
              <a:buNone/>
            </a:pPr>
            <a:r>
              <a:rPr lang="en-US" sz="1550" dirty="0">
                <a:solidFill>
                  <a:srgbClr val="E2E6E9"/>
                </a:solidFill>
                <a:latin typeface="PT Serif" panose="020A0603040505020204" pitchFamily="18" charset="0"/>
                <a:ea typeface="Merriweather" pitchFamily="34" charset="-122"/>
                <a:cs typeface="Merriweather" pitchFamily="34" charset="-120"/>
              </a:rPr>
              <a:t>Kiểm tra hệ thống thủy lực</a:t>
            </a:r>
            <a:endParaRPr lang="en-US" sz="1550" dirty="0"/>
          </a:p>
        </p:txBody>
      </p:sp>
      <p:sp>
        <p:nvSpPr>
          <p:cNvPr id="10" name="Text 7"/>
          <p:cNvSpPr/>
          <p:nvPr/>
        </p:nvSpPr>
        <p:spPr>
          <a:xfrm>
            <a:off x="7521893" y="5235773"/>
            <a:ext cx="6187916" cy="324564"/>
          </a:xfrm>
          <a:prstGeom prst="rect">
            <a:avLst/>
          </a:prstGeom>
          <a:noFill/>
          <a:ln/>
        </p:spPr>
        <p:txBody>
          <a:bodyPr wrap="none" lIns="0" tIns="0" rIns="0" bIns="0" rtlCol="0" anchor="t"/>
          <a:lstStyle/>
          <a:p>
            <a:pPr marL="0" indent="0">
              <a:lnSpc>
                <a:spcPts val="2550"/>
              </a:lnSpc>
              <a:buNone/>
            </a:pPr>
            <a:r>
              <a:rPr lang="en-US" sz="1550" dirty="0">
                <a:solidFill>
                  <a:srgbClr val="E2E6E9"/>
                </a:solidFill>
                <a:latin typeface="PT Serif" panose="020A0603040505020204" pitchFamily="18" charset="0"/>
                <a:ea typeface="Merriweather" pitchFamily="34" charset="-122"/>
                <a:cs typeface="Merriweather" pitchFamily="34" charset="-120"/>
              </a:rPr>
              <a:t>Đảm bảo không có rò rỉ và hoạt động ổn định.</a:t>
            </a:r>
            <a:endParaRPr lang="en-US" sz="1550" dirty="0"/>
          </a:p>
        </p:txBody>
      </p:sp>
      <p:sp>
        <p:nvSpPr>
          <p:cNvPr id="11" name="Shape 8"/>
          <p:cNvSpPr/>
          <p:nvPr/>
        </p:nvSpPr>
        <p:spPr>
          <a:xfrm>
            <a:off x="717709" y="5689640"/>
            <a:ext cx="13194983" cy="907733"/>
          </a:xfrm>
          <a:prstGeom prst="rect">
            <a:avLst/>
          </a:prstGeom>
          <a:solidFill>
            <a:srgbClr val="FFFFFF">
              <a:alpha val="4000"/>
            </a:srgbClr>
          </a:solidFill>
          <a:ln/>
        </p:spPr>
      </p:sp>
      <p:sp>
        <p:nvSpPr>
          <p:cNvPr id="12" name="Text 9"/>
          <p:cNvSpPr/>
          <p:nvPr/>
        </p:nvSpPr>
        <p:spPr>
          <a:xfrm>
            <a:off x="920591" y="5818942"/>
            <a:ext cx="6187916" cy="324564"/>
          </a:xfrm>
          <a:prstGeom prst="rect">
            <a:avLst/>
          </a:prstGeom>
          <a:noFill/>
          <a:ln/>
        </p:spPr>
        <p:txBody>
          <a:bodyPr wrap="none" lIns="0" tIns="0" rIns="0" bIns="0" rtlCol="0" anchor="t"/>
          <a:lstStyle/>
          <a:p>
            <a:pPr marL="0" indent="0">
              <a:lnSpc>
                <a:spcPts val="2550"/>
              </a:lnSpc>
              <a:buNone/>
            </a:pPr>
            <a:r>
              <a:rPr lang="en-US" sz="1550" dirty="0">
                <a:solidFill>
                  <a:srgbClr val="E2E6E9"/>
                </a:solidFill>
                <a:latin typeface="PT Serif" panose="020A0603040505020204" pitchFamily="18" charset="0"/>
                <a:ea typeface="Merriweather" pitchFamily="34" charset="-122"/>
                <a:cs typeface="Merriweather" pitchFamily="34" charset="-120"/>
              </a:rPr>
              <a:t>Kiểm tra các thiết bị an toàn</a:t>
            </a:r>
            <a:endParaRPr lang="en-US" sz="1550" dirty="0"/>
          </a:p>
        </p:txBody>
      </p:sp>
      <p:sp>
        <p:nvSpPr>
          <p:cNvPr id="13" name="Text 10"/>
          <p:cNvSpPr/>
          <p:nvPr/>
        </p:nvSpPr>
        <p:spPr>
          <a:xfrm>
            <a:off x="7521893" y="5818942"/>
            <a:ext cx="6187916" cy="649129"/>
          </a:xfrm>
          <a:prstGeom prst="rect">
            <a:avLst/>
          </a:prstGeom>
          <a:noFill/>
          <a:ln/>
        </p:spPr>
        <p:txBody>
          <a:bodyPr wrap="square" lIns="0" tIns="0" rIns="0" bIns="0" rtlCol="0" anchor="t"/>
          <a:lstStyle/>
          <a:p>
            <a:pPr marL="0" indent="0">
              <a:lnSpc>
                <a:spcPts val="2550"/>
              </a:lnSpc>
              <a:buNone/>
            </a:pPr>
            <a:r>
              <a:rPr lang="en-US" sz="1550" dirty="0">
                <a:solidFill>
                  <a:srgbClr val="E2E6E9"/>
                </a:solidFill>
                <a:latin typeface="PT Serif" panose="020A0603040505020204" pitchFamily="18" charset="0"/>
                <a:ea typeface="Merriweather" pitchFamily="34" charset="-122"/>
                <a:cs typeface="Merriweather" pitchFamily="34" charset="-120"/>
              </a:rPr>
              <a:t>Đảm bảo chúng hoạt động chính xác và sẵn sàng phát hiện bất kỳ sự cố nào trong quá trình vận hành.</a:t>
            </a:r>
            <a:endParaRPr lang="en-US" sz="1550" dirty="0"/>
          </a:p>
        </p:txBody>
      </p:sp>
      <p:sp>
        <p:nvSpPr>
          <p:cNvPr id="14" name="Shape 11"/>
          <p:cNvSpPr/>
          <p:nvPr/>
        </p:nvSpPr>
        <p:spPr>
          <a:xfrm>
            <a:off x="717709" y="6597372"/>
            <a:ext cx="13194983" cy="907733"/>
          </a:xfrm>
          <a:prstGeom prst="rect">
            <a:avLst/>
          </a:prstGeom>
          <a:solidFill>
            <a:srgbClr val="000000">
              <a:alpha val="4000"/>
            </a:srgbClr>
          </a:solidFill>
          <a:ln/>
        </p:spPr>
      </p:sp>
      <p:sp>
        <p:nvSpPr>
          <p:cNvPr id="15" name="Text 12"/>
          <p:cNvSpPr/>
          <p:nvPr/>
        </p:nvSpPr>
        <p:spPr>
          <a:xfrm>
            <a:off x="920591" y="6726674"/>
            <a:ext cx="6187916" cy="324564"/>
          </a:xfrm>
          <a:prstGeom prst="rect">
            <a:avLst/>
          </a:prstGeom>
          <a:noFill/>
          <a:ln/>
        </p:spPr>
        <p:txBody>
          <a:bodyPr wrap="none" lIns="0" tIns="0" rIns="0" bIns="0" rtlCol="0" anchor="t"/>
          <a:lstStyle/>
          <a:p>
            <a:pPr marL="0" indent="0">
              <a:lnSpc>
                <a:spcPts val="2550"/>
              </a:lnSpc>
              <a:buNone/>
            </a:pPr>
            <a:r>
              <a:rPr lang="en-US" sz="1550" dirty="0">
                <a:solidFill>
                  <a:srgbClr val="E2E6E9"/>
                </a:solidFill>
                <a:latin typeface="PT Serif" panose="020A0603040505020204" pitchFamily="18" charset="0"/>
                <a:ea typeface="Merriweather" pitchFamily="34" charset="-122"/>
                <a:cs typeface="Merriweather" pitchFamily="34" charset="-120"/>
              </a:rPr>
              <a:t>Kiểm tra tình trạng mặt bằng</a:t>
            </a:r>
            <a:endParaRPr lang="en-US" sz="1550" dirty="0"/>
          </a:p>
        </p:txBody>
      </p:sp>
      <p:sp>
        <p:nvSpPr>
          <p:cNvPr id="16" name="Text 13"/>
          <p:cNvSpPr/>
          <p:nvPr/>
        </p:nvSpPr>
        <p:spPr>
          <a:xfrm>
            <a:off x="7521893" y="6726674"/>
            <a:ext cx="6187916" cy="649129"/>
          </a:xfrm>
          <a:prstGeom prst="rect">
            <a:avLst/>
          </a:prstGeom>
          <a:noFill/>
          <a:ln/>
        </p:spPr>
        <p:txBody>
          <a:bodyPr wrap="square" lIns="0" tIns="0" rIns="0" bIns="0" rtlCol="0" anchor="t"/>
          <a:lstStyle/>
          <a:p>
            <a:pPr marL="0" indent="0">
              <a:lnSpc>
                <a:spcPts val="2550"/>
              </a:lnSpc>
              <a:buNone/>
            </a:pPr>
            <a:r>
              <a:rPr lang="en-US" sz="1550" dirty="0">
                <a:solidFill>
                  <a:srgbClr val="E2E6E9"/>
                </a:solidFill>
                <a:latin typeface="PT Serif" panose="020A0603040505020204" pitchFamily="18" charset="0"/>
                <a:ea typeface="Merriweather" pitchFamily="34" charset="-122"/>
                <a:cs typeface="Merriweather" pitchFamily="34" charset="-120"/>
              </a:rPr>
              <a:t>Đảm bảo không có vật cản hoặc điều kiện địa chất gây nguy hiểm.</a:t>
            </a:r>
            <a:endParaRPr lang="en-US" sz="1550" dirty="0"/>
          </a:p>
        </p:txBody>
      </p:sp>
      <p:pic>
        <p:nvPicPr>
          <p:cNvPr id="17" name="Picture 16">
            <a:extLst>
              <a:ext uri="{FF2B5EF4-FFF2-40B4-BE49-F238E27FC236}">
                <a16:creationId xmlns:a16="http://schemas.microsoft.com/office/drawing/2014/main" id="{7D2AB3CC-A70F-8B69-77E8-5226FE0E0641}"/>
              </a:ext>
            </a:extLst>
          </p:cNvPr>
          <p:cNvPicPr>
            <a:picLocks noChangeAspect="1"/>
          </p:cNvPicPr>
          <p:nvPr/>
        </p:nvPicPr>
        <p:blipFill>
          <a:blip r:embed="rId4"/>
          <a:stretch>
            <a:fillRect/>
          </a:stretch>
        </p:blipFill>
        <p:spPr>
          <a:xfrm>
            <a:off x="12500149" y="7543846"/>
            <a:ext cx="1927448" cy="59683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68866" y="537448"/>
            <a:ext cx="7779068" cy="1218724"/>
          </a:xfrm>
          <a:prstGeom prst="rect">
            <a:avLst/>
          </a:prstGeom>
          <a:noFill/>
          <a:ln/>
        </p:spPr>
        <p:txBody>
          <a:bodyPr wrap="square" lIns="0" tIns="0" rIns="0" bIns="0" rtlCol="0" anchor="t"/>
          <a:lstStyle/>
          <a:p>
            <a:pPr marL="0" indent="0">
              <a:lnSpc>
                <a:spcPts val="4750"/>
              </a:lnSpc>
              <a:buNone/>
            </a:pPr>
            <a:r>
              <a:rPr lang="en-US" sz="3800" b="1" dirty="0">
                <a:solidFill>
                  <a:srgbClr val="F5F0F0"/>
                </a:solidFill>
                <a:latin typeface="PT Serif" panose="020A0603040505020204" pitchFamily="18" charset="0"/>
                <a:ea typeface="Merriweather" pitchFamily="34" charset="-122"/>
                <a:cs typeface="Merriweather" pitchFamily="34" charset="-120"/>
              </a:rPr>
              <a:t>Bảo Trì Định Kỳ Máy </a:t>
            </a:r>
            <a:r>
              <a:rPr lang="en-US" sz="3800" b="1" dirty="0" err="1">
                <a:solidFill>
                  <a:srgbClr val="F5F0F0"/>
                </a:solidFill>
                <a:latin typeface="PT Serif" panose="020A0603040505020204" pitchFamily="18" charset="0"/>
                <a:ea typeface="Merriweather" pitchFamily="34" charset="-122"/>
                <a:cs typeface="Merriweather" pitchFamily="34" charset="-120"/>
              </a:rPr>
              <a:t>Ép</a:t>
            </a:r>
            <a:r>
              <a:rPr lang="en-US" sz="3800" b="1" dirty="0">
                <a:solidFill>
                  <a:srgbClr val="F5F0F0"/>
                </a:solidFill>
                <a:latin typeface="PT Serif" panose="020A0603040505020204" pitchFamily="18" charset="0"/>
                <a:ea typeface="Merriweather" pitchFamily="34" charset="-122"/>
                <a:cs typeface="Merriweather" pitchFamily="34" charset="-120"/>
              </a:rPr>
              <a:t> </a:t>
            </a:r>
          </a:p>
          <a:p>
            <a:pPr marL="0" indent="0">
              <a:lnSpc>
                <a:spcPts val="4750"/>
              </a:lnSpc>
              <a:buNone/>
            </a:pPr>
            <a:r>
              <a:rPr lang="en-US" sz="3800" b="1" dirty="0" err="1">
                <a:solidFill>
                  <a:srgbClr val="F5F0F0"/>
                </a:solidFill>
                <a:latin typeface="PT Serif" panose="020A0603040505020204" pitchFamily="18" charset="0"/>
                <a:ea typeface="Merriweather" pitchFamily="34" charset="-122"/>
                <a:cs typeface="Merriweather" pitchFamily="34" charset="-120"/>
              </a:rPr>
              <a:t>Cọc</a:t>
            </a:r>
            <a:r>
              <a:rPr lang="en-US" sz="3800" b="1" dirty="0">
                <a:solidFill>
                  <a:srgbClr val="F5F0F0"/>
                </a:solidFill>
                <a:latin typeface="PT Serif" panose="020A0603040505020204" pitchFamily="18" charset="0"/>
                <a:ea typeface="Merriweather" pitchFamily="34" charset="-122"/>
                <a:cs typeface="Merriweather" pitchFamily="34" charset="-120"/>
              </a:rPr>
              <a:t> Bê Tông</a:t>
            </a:r>
            <a:endParaRPr lang="en-US" sz="3800" b="1" dirty="0"/>
          </a:p>
        </p:txBody>
      </p:sp>
      <p:sp>
        <p:nvSpPr>
          <p:cNvPr id="4" name="Shape 1"/>
          <p:cNvSpPr/>
          <p:nvPr/>
        </p:nvSpPr>
        <p:spPr>
          <a:xfrm>
            <a:off x="6168866" y="2572465"/>
            <a:ext cx="438745" cy="438745"/>
          </a:xfrm>
          <a:prstGeom prst="roundRect">
            <a:avLst>
              <a:gd name="adj" fmla="val 18667"/>
            </a:avLst>
          </a:prstGeom>
          <a:solidFill>
            <a:srgbClr val="003180"/>
          </a:solidFill>
          <a:ln w="7620">
            <a:solidFill>
              <a:srgbClr val="194A99"/>
            </a:solidFill>
            <a:prstDash val="solid"/>
          </a:ln>
        </p:spPr>
      </p:sp>
      <p:sp>
        <p:nvSpPr>
          <p:cNvPr id="5" name="Text 2"/>
          <p:cNvSpPr/>
          <p:nvPr/>
        </p:nvSpPr>
        <p:spPr>
          <a:xfrm>
            <a:off x="6323886" y="2645569"/>
            <a:ext cx="128707" cy="292537"/>
          </a:xfrm>
          <a:prstGeom prst="rect">
            <a:avLst/>
          </a:prstGeom>
          <a:noFill/>
          <a:ln/>
        </p:spPr>
        <p:txBody>
          <a:bodyPr wrap="none" lIns="0" tIns="0" rIns="0" bIns="0" rtlCol="0" anchor="t"/>
          <a:lstStyle/>
          <a:p>
            <a:pPr marL="0" indent="0" algn="ctr">
              <a:lnSpc>
                <a:spcPts val="2300"/>
              </a:lnSpc>
              <a:buNone/>
            </a:pPr>
            <a:r>
              <a:rPr lang="en-US" sz="2300" dirty="0">
                <a:solidFill>
                  <a:srgbClr val="E2E6E9"/>
                </a:solidFill>
                <a:latin typeface="PT Serif" panose="020A0603040505020204" pitchFamily="18" charset="0"/>
                <a:ea typeface="Merriweather" pitchFamily="34" charset="-122"/>
                <a:cs typeface="Merriweather" pitchFamily="34" charset="-120"/>
              </a:rPr>
              <a:t>1</a:t>
            </a:r>
            <a:endParaRPr lang="en-US" sz="2300" dirty="0"/>
          </a:p>
        </p:txBody>
      </p:sp>
      <p:sp>
        <p:nvSpPr>
          <p:cNvPr id="6" name="Text 3"/>
          <p:cNvSpPr/>
          <p:nvPr/>
        </p:nvSpPr>
        <p:spPr>
          <a:xfrm>
            <a:off x="6802517" y="2572465"/>
            <a:ext cx="2437567" cy="304562"/>
          </a:xfrm>
          <a:prstGeom prst="rect">
            <a:avLst/>
          </a:prstGeom>
          <a:noFill/>
          <a:ln/>
        </p:spPr>
        <p:txBody>
          <a:bodyPr wrap="none" lIns="0" tIns="0" rIns="0" bIns="0" rtlCol="0" anchor="t"/>
          <a:lstStyle/>
          <a:p>
            <a:pPr marL="0" indent="0">
              <a:lnSpc>
                <a:spcPts val="2350"/>
              </a:lnSpc>
              <a:buNone/>
            </a:pPr>
            <a:r>
              <a:rPr lang="en-US" sz="1900" b="1" dirty="0">
                <a:solidFill>
                  <a:srgbClr val="E2E6E9"/>
                </a:solidFill>
                <a:latin typeface="PT Serif" panose="020A0603040505020204" pitchFamily="18" charset="0"/>
                <a:ea typeface="Merriweather" pitchFamily="34" charset="-122"/>
                <a:cs typeface="Merriweather" pitchFamily="34" charset="-120"/>
              </a:rPr>
              <a:t>Kiểm Tra Cơ Khí</a:t>
            </a:r>
            <a:endParaRPr lang="en-US" sz="1900" b="1" dirty="0"/>
          </a:p>
        </p:txBody>
      </p:sp>
      <p:sp>
        <p:nvSpPr>
          <p:cNvPr id="7" name="Text 4"/>
          <p:cNvSpPr/>
          <p:nvPr/>
        </p:nvSpPr>
        <p:spPr>
          <a:xfrm>
            <a:off x="6802517" y="2920842"/>
            <a:ext cx="7145417" cy="935831"/>
          </a:xfrm>
          <a:prstGeom prst="rect">
            <a:avLst/>
          </a:prstGeom>
          <a:noFill/>
          <a:ln/>
        </p:spPr>
        <p:txBody>
          <a:bodyPr wrap="square" lIns="0" tIns="0" rIns="0" bIns="0" rtlCol="0" anchor="t"/>
          <a:lstStyle/>
          <a:p>
            <a:pPr marL="0" indent="0">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Kiểm tra thường xuyên các bộ phận cơ khí của máy, bao gồm khung máy, cơ cấu ép và các bộ phận chuyển động, để phát hiện và khắc phục sớm những dấu hiệu hư hỏng hoặc mài mòn.</a:t>
            </a:r>
            <a:endParaRPr lang="en-US" sz="1500" dirty="0"/>
          </a:p>
        </p:txBody>
      </p:sp>
      <p:sp>
        <p:nvSpPr>
          <p:cNvPr id="8" name="Shape 5"/>
          <p:cNvSpPr/>
          <p:nvPr/>
        </p:nvSpPr>
        <p:spPr>
          <a:xfrm>
            <a:off x="6168866" y="4343995"/>
            <a:ext cx="438745" cy="438745"/>
          </a:xfrm>
          <a:prstGeom prst="roundRect">
            <a:avLst>
              <a:gd name="adj" fmla="val 18667"/>
            </a:avLst>
          </a:prstGeom>
          <a:solidFill>
            <a:srgbClr val="003180"/>
          </a:solidFill>
          <a:ln w="7620">
            <a:solidFill>
              <a:srgbClr val="194A99"/>
            </a:solidFill>
            <a:prstDash val="solid"/>
          </a:ln>
        </p:spPr>
      </p:sp>
      <p:sp>
        <p:nvSpPr>
          <p:cNvPr id="9" name="Text 6"/>
          <p:cNvSpPr/>
          <p:nvPr/>
        </p:nvSpPr>
        <p:spPr>
          <a:xfrm>
            <a:off x="6300788" y="4417100"/>
            <a:ext cx="174903" cy="292537"/>
          </a:xfrm>
          <a:prstGeom prst="rect">
            <a:avLst/>
          </a:prstGeom>
          <a:noFill/>
          <a:ln/>
        </p:spPr>
        <p:txBody>
          <a:bodyPr wrap="none" lIns="0" tIns="0" rIns="0" bIns="0" rtlCol="0" anchor="t"/>
          <a:lstStyle/>
          <a:p>
            <a:pPr marL="0" indent="0" algn="ctr">
              <a:lnSpc>
                <a:spcPts val="2300"/>
              </a:lnSpc>
              <a:buNone/>
            </a:pPr>
            <a:r>
              <a:rPr lang="en-US" sz="2300" dirty="0">
                <a:solidFill>
                  <a:srgbClr val="E2E6E9"/>
                </a:solidFill>
                <a:latin typeface="PT Serif" panose="020A0603040505020204" pitchFamily="18" charset="0"/>
                <a:ea typeface="Merriweather" pitchFamily="34" charset="-122"/>
                <a:cs typeface="Merriweather" pitchFamily="34" charset="-120"/>
              </a:rPr>
              <a:t>2</a:t>
            </a:r>
            <a:endParaRPr lang="en-US" sz="2300" dirty="0"/>
          </a:p>
        </p:txBody>
      </p:sp>
      <p:sp>
        <p:nvSpPr>
          <p:cNvPr id="10" name="Text 7"/>
          <p:cNvSpPr/>
          <p:nvPr/>
        </p:nvSpPr>
        <p:spPr>
          <a:xfrm>
            <a:off x="6802517" y="4343995"/>
            <a:ext cx="2437567" cy="304562"/>
          </a:xfrm>
          <a:prstGeom prst="rect">
            <a:avLst/>
          </a:prstGeom>
          <a:noFill/>
          <a:ln/>
        </p:spPr>
        <p:txBody>
          <a:bodyPr wrap="none" lIns="0" tIns="0" rIns="0" bIns="0" rtlCol="0" anchor="t"/>
          <a:lstStyle/>
          <a:p>
            <a:pPr marL="0" indent="0">
              <a:lnSpc>
                <a:spcPts val="2350"/>
              </a:lnSpc>
              <a:buNone/>
            </a:pPr>
            <a:r>
              <a:rPr lang="en-US" sz="1900" b="1" dirty="0">
                <a:solidFill>
                  <a:srgbClr val="E2E6E9"/>
                </a:solidFill>
                <a:latin typeface="PT Serif" panose="020A0603040505020204" pitchFamily="18" charset="0"/>
                <a:ea typeface="Merriweather" pitchFamily="34" charset="-122"/>
                <a:cs typeface="Merriweather" pitchFamily="34" charset="-120"/>
              </a:rPr>
              <a:t>Kiểm Tra Thủy Lực</a:t>
            </a:r>
            <a:endParaRPr lang="en-US" sz="1900" b="1" dirty="0"/>
          </a:p>
        </p:txBody>
      </p:sp>
      <p:sp>
        <p:nvSpPr>
          <p:cNvPr id="11" name="Text 8"/>
          <p:cNvSpPr/>
          <p:nvPr/>
        </p:nvSpPr>
        <p:spPr>
          <a:xfrm>
            <a:off x="6802517" y="4665879"/>
            <a:ext cx="7145417" cy="311944"/>
          </a:xfrm>
          <a:prstGeom prst="rect">
            <a:avLst/>
          </a:prstGeom>
          <a:noFill/>
          <a:ln/>
        </p:spPr>
        <p:txBody>
          <a:bodyPr wrap="none" lIns="0" tIns="0" rIns="0" bIns="0" rtlCol="0" anchor="t"/>
          <a:lstStyle/>
          <a:p>
            <a:pPr marL="0" indent="0">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Kiểm tra áp lực, thay dầu thủy lực và kiểm tra các ống dẫn để tránh rò rỉ.</a:t>
            </a:r>
            <a:endParaRPr lang="en-US" sz="1500" dirty="0"/>
          </a:p>
        </p:txBody>
      </p:sp>
      <p:sp>
        <p:nvSpPr>
          <p:cNvPr id="12" name="Shape 9"/>
          <p:cNvSpPr/>
          <p:nvPr/>
        </p:nvSpPr>
        <p:spPr>
          <a:xfrm>
            <a:off x="6168866" y="5491639"/>
            <a:ext cx="438745" cy="438745"/>
          </a:xfrm>
          <a:prstGeom prst="roundRect">
            <a:avLst>
              <a:gd name="adj" fmla="val 18667"/>
            </a:avLst>
          </a:prstGeom>
          <a:solidFill>
            <a:srgbClr val="003180"/>
          </a:solidFill>
          <a:ln w="7620">
            <a:solidFill>
              <a:srgbClr val="194A99"/>
            </a:solidFill>
            <a:prstDash val="solid"/>
          </a:ln>
        </p:spPr>
      </p:sp>
      <p:sp>
        <p:nvSpPr>
          <p:cNvPr id="13" name="Text 10"/>
          <p:cNvSpPr/>
          <p:nvPr/>
        </p:nvSpPr>
        <p:spPr>
          <a:xfrm>
            <a:off x="6306264" y="5564743"/>
            <a:ext cx="163830" cy="292537"/>
          </a:xfrm>
          <a:prstGeom prst="rect">
            <a:avLst/>
          </a:prstGeom>
          <a:noFill/>
          <a:ln/>
        </p:spPr>
        <p:txBody>
          <a:bodyPr wrap="none" lIns="0" tIns="0" rIns="0" bIns="0" rtlCol="0" anchor="t"/>
          <a:lstStyle/>
          <a:p>
            <a:pPr marL="0" indent="0" algn="ctr">
              <a:lnSpc>
                <a:spcPts val="2300"/>
              </a:lnSpc>
              <a:buNone/>
            </a:pPr>
            <a:r>
              <a:rPr lang="en-US" sz="2300" dirty="0">
                <a:solidFill>
                  <a:srgbClr val="E2E6E9"/>
                </a:solidFill>
                <a:latin typeface="PT Serif" panose="020A0603040505020204" pitchFamily="18" charset="0"/>
                <a:ea typeface="Merriweather" pitchFamily="34" charset="-122"/>
                <a:cs typeface="Merriweather" pitchFamily="34" charset="-120"/>
              </a:rPr>
              <a:t>3</a:t>
            </a:r>
            <a:endParaRPr lang="en-US" sz="2300" dirty="0"/>
          </a:p>
        </p:txBody>
      </p:sp>
      <p:sp>
        <p:nvSpPr>
          <p:cNvPr id="14" name="Text 11"/>
          <p:cNvSpPr/>
          <p:nvPr/>
        </p:nvSpPr>
        <p:spPr>
          <a:xfrm>
            <a:off x="6802517" y="5491639"/>
            <a:ext cx="2961799" cy="304562"/>
          </a:xfrm>
          <a:prstGeom prst="rect">
            <a:avLst/>
          </a:prstGeom>
          <a:noFill/>
          <a:ln/>
        </p:spPr>
        <p:txBody>
          <a:bodyPr wrap="none" lIns="0" tIns="0" rIns="0" bIns="0" rtlCol="0" anchor="t"/>
          <a:lstStyle/>
          <a:p>
            <a:pPr marL="0" indent="0">
              <a:lnSpc>
                <a:spcPts val="2350"/>
              </a:lnSpc>
              <a:buNone/>
            </a:pPr>
            <a:r>
              <a:rPr lang="en-US" sz="1900" b="1" dirty="0">
                <a:solidFill>
                  <a:srgbClr val="E2E6E9"/>
                </a:solidFill>
                <a:latin typeface="PT Serif" panose="020A0603040505020204" pitchFamily="18" charset="0"/>
                <a:ea typeface="Merriweather" pitchFamily="34" charset="-122"/>
                <a:cs typeface="Merriweather" pitchFamily="34" charset="-120"/>
              </a:rPr>
              <a:t>Kiểm Tra Hệ Thống Điện</a:t>
            </a:r>
            <a:endParaRPr lang="en-US" sz="1900" b="1" dirty="0"/>
          </a:p>
        </p:txBody>
      </p:sp>
      <p:sp>
        <p:nvSpPr>
          <p:cNvPr id="15" name="Text 12"/>
          <p:cNvSpPr/>
          <p:nvPr/>
        </p:nvSpPr>
        <p:spPr>
          <a:xfrm>
            <a:off x="6802517" y="5840016"/>
            <a:ext cx="7145417" cy="623887"/>
          </a:xfrm>
          <a:prstGeom prst="rect">
            <a:avLst/>
          </a:prstGeom>
          <a:noFill/>
          <a:ln/>
        </p:spPr>
        <p:txBody>
          <a:bodyPr wrap="square" lIns="0" tIns="0" rIns="0" bIns="0" rtlCol="0" anchor="t"/>
          <a:lstStyle/>
          <a:p>
            <a:pPr marL="0" indent="0">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Kiểm tra bảng điều khiển và các thiết bị điện để đảm bảo rằng các công tắc và cảm biến hoạt động chính xác.</a:t>
            </a:r>
            <a:endParaRPr lang="en-US" sz="1500" dirty="0"/>
          </a:p>
        </p:txBody>
      </p:sp>
      <p:sp>
        <p:nvSpPr>
          <p:cNvPr id="16" name="Shape 13"/>
          <p:cNvSpPr/>
          <p:nvPr/>
        </p:nvSpPr>
        <p:spPr>
          <a:xfrm>
            <a:off x="6168866" y="6951226"/>
            <a:ext cx="438745" cy="438745"/>
          </a:xfrm>
          <a:prstGeom prst="roundRect">
            <a:avLst>
              <a:gd name="adj" fmla="val 18667"/>
            </a:avLst>
          </a:prstGeom>
          <a:solidFill>
            <a:srgbClr val="003180"/>
          </a:solidFill>
          <a:ln w="7620">
            <a:solidFill>
              <a:srgbClr val="194A99"/>
            </a:solidFill>
            <a:prstDash val="solid"/>
          </a:ln>
        </p:spPr>
      </p:sp>
      <p:sp>
        <p:nvSpPr>
          <p:cNvPr id="17" name="Text 14"/>
          <p:cNvSpPr/>
          <p:nvPr/>
        </p:nvSpPr>
        <p:spPr>
          <a:xfrm>
            <a:off x="6294001" y="7024330"/>
            <a:ext cx="188357" cy="292537"/>
          </a:xfrm>
          <a:prstGeom prst="rect">
            <a:avLst/>
          </a:prstGeom>
          <a:noFill/>
          <a:ln/>
        </p:spPr>
        <p:txBody>
          <a:bodyPr wrap="none" lIns="0" tIns="0" rIns="0" bIns="0" rtlCol="0" anchor="t"/>
          <a:lstStyle/>
          <a:p>
            <a:pPr marL="0" indent="0" algn="ctr">
              <a:lnSpc>
                <a:spcPts val="2300"/>
              </a:lnSpc>
              <a:buNone/>
            </a:pPr>
            <a:r>
              <a:rPr lang="en-US" sz="2300" dirty="0">
                <a:solidFill>
                  <a:srgbClr val="E2E6E9"/>
                </a:solidFill>
                <a:latin typeface="PT Serif" panose="020A0603040505020204" pitchFamily="18" charset="0"/>
                <a:ea typeface="Merriweather" pitchFamily="34" charset="-122"/>
                <a:cs typeface="Merriweather" pitchFamily="34" charset="-120"/>
              </a:rPr>
              <a:t>4</a:t>
            </a:r>
            <a:endParaRPr lang="en-US" sz="2300" dirty="0"/>
          </a:p>
        </p:txBody>
      </p:sp>
      <p:sp>
        <p:nvSpPr>
          <p:cNvPr id="18" name="Text 15"/>
          <p:cNvSpPr/>
          <p:nvPr/>
        </p:nvSpPr>
        <p:spPr>
          <a:xfrm>
            <a:off x="6802517" y="6951226"/>
            <a:ext cx="2615327" cy="304562"/>
          </a:xfrm>
          <a:prstGeom prst="rect">
            <a:avLst/>
          </a:prstGeom>
          <a:noFill/>
          <a:ln/>
        </p:spPr>
        <p:txBody>
          <a:bodyPr wrap="none" lIns="0" tIns="0" rIns="0" bIns="0" rtlCol="0" anchor="t"/>
          <a:lstStyle/>
          <a:p>
            <a:pPr marL="0" indent="0">
              <a:lnSpc>
                <a:spcPts val="2350"/>
              </a:lnSpc>
              <a:buNone/>
            </a:pPr>
            <a:r>
              <a:rPr lang="en-US" sz="1900" b="1" dirty="0">
                <a:solidFill>
                  <a:srgbClr val="E2E6E9"/>
                </a:solidFill>
                <a:latin typeface="PT Serif" panose="020A0603040505020204" pitchFamily="18" charset="0"/>
                <a:ea typeface="Merriweather" pitchFamily="34" charset="-122"/>
                <a:cs typeface="Merriweather" pitchFamily="34" charset="-120"/>
              </a:rPr>
              <a:t>Làm Sạch Và Bôi Trơn</a:t>
            </a:r>
            <a:endParaRPr lang="en-US" sz="1900" b="1" dirty="0"/>
          </a:p>
        </p:txBody>
      </p:sp>
      <p:sp>
        <p:nvSpPr>
          <p:cNvPr id="19" name="Text 16"/>
          <p:cNvSpPr/>
          <p:nvPr/>
        </p:nvSpPr>
        <p:spPr>
          <a:xfrm>
            <a:off x="6802517" y="7299603"/>
            <a:ext cx="7145417" cy="623887"/>
          </a:xfrm>
          <a:prstGeom prst="rect">
            <a:avLst/>
          </a:prstGeom>
          <a:noFill/>
          <a:ln/>
        </p:spPr>
        <p:txBody>
          <a:bodyPr wrap="square" lIns="0" tIns="0" rIns="0" bIns="0" rtlCol="0" anchor="t"/>
          <a:lstStyle/>
          <a:p>
            <a:pPr marL="0" indent="0">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Việc làm sạch và bôi trơn các bộ phận chuyển động giúp giảm ma sát và tăng cường hiệu quả hoạt động của máy.</a:t>
            </a:r>
            <a:endParaRPr lang="en-US" sz="1500" dirty="0"/>
          </a:p>
        </p:txBody>
      </p:sp>
      <p:pic>
        <p:nvPicPr>
          <p:cNvPr id="20" name="Picture 19">
            <a:extLst>
              <a:ext uri="{FF2B5EF4-FFF2-40B4-BE49-F238E27FC236}">
                <a16:creationId xmlns:a16="http://schemas.microsoft.com/office/drawing/2014/main" id="{FC91CB9E-1A65-0DEE-3647-89FECF4DA765}"/>
              </a:ext>
            </a:extLst>
          </p:cNvPr>
          <p:cNvPicPr>
            <a:picLocks noChangeAspect="1"/>
          </p:cNvPicPr>
          <p:nvPr/>
        </p:nvPicPr>
        <p:blipFill>
          <a:blip r:embed="rId4"/>
          <a:stretch>
            <a:fillRect/>
          </a:stretch>
        </p:blipFill>
        <p:spPr>
          <a:xfrm>
            <a:off x="12500149" y="7543846"/>
            <a:ext cx="1927448" cy="59683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681587" y="3227822"/>
            <a:ext cx="4572000" cy="3048000"/>
          </a:xfrm>
          <a:prstGeom prst="rect">
            <a:avLst/>
          </a:prstGeom>
        </p:spPr>
      </p:pic>
      <p:sp>
        <p:nvSpPr>
          <p:cNvPr id="4" name="Text 0"/>
          <p:cNvSpPr/>
          <p:nvPr/>
        </p:nvSpPr>
        <p:spPr>
          <a:xfrm>
            <a:off x="528518" y="652343"/>
            <a:ext cx="7063621" cy="471845"/>
          </a:xfrm>
          <a:prstGeom prst="rect">
            <a:avLst/>
          </a:prstGeom>
          <a:noFill/>
          <a:ln/>
        </p:spPr>
        <p:txBody>
          <a:bodyPr wrap="none" lIns="0" tIns="0" rIns="0" bIns="0" rtlCol="0" anchor="t"/>
          <a:lstStyle/>
          <a:p>
            <a:pPr marL="0" indent="0">
              <a:lnSpc>
                <a:spcPts val="3700"/>
              </a:lnSpc>
              <a:buNone/>
            </a:pPr>
            <a:r>
              <a:rPr lang="en-US" sz="3600" b="1" dirty="0">
                <a:solidFill>
                  <a:srgbClr val="F5F0F0"/>
                </a:solidFill>
                <a:latin typeface="PT Serif" panose="020A0603040505020204" pitchFamily="18" charset="0"/>
                <a:ea typeface="Merriweather" pitchFamily="34" charset="-122"/>
                <a:cs typeface="Merriweather" pitchFamily="34" charset="-120"/>
              </a:rPr>
              <a:t>Đánh Giá Rủi Ro Và Quản Lý Mối Nguy</a:t>
            </a:r>
            <a:endParaRPr lang="en-US" sz="3600" b="1" dirty="0"/>
          </a:p>
        </p:txBody>
      </p:sp>
      <p:pic>
        <p:nvPicPr>
          <p:cNvPr id="5" name="Image 2" descr="preencoded.png"/>
          <p:cNvPicPr>
            <a:picLocks noChangeAspect="1"/>
          </p:cNvPicPr>
          <p:nvPr/>
        </p:nvPicPr>
        <p:blipFill>
          <a:blip r:embed="rId4"/>
          <a:stretch>
            <a:fillRect/>
          </a:stretch>
        </p:blipFill>
        <p:spPr>
          <a:xfrm>
            <a:off x="905946" y="2075757"/>
            <a:ext cx="377428" cy="377428"/>
          </a:xfrm>
          <a:prstGeom prst="rect">
            <a:avLst/>
          </a:prstGeom>
        </p:spPr>
      </p:pic>
      <p:sp>
        <p:nvSpPr>
          <p:cNvPr id="6" name="Text 1"/>
          <p:cNvSpPr/>
          <p:nvPr/>
        </p:nvSpPr>
        <p:spPr>
          <a:xfrm>
            <a:off x="1498799" y="2187208"/>
            <a:ext cx="1887498" cy="235863"/>
          </a:xfrm>
          <a:prstGeom prst="rect">
            <a:avLst/>
          </a:prstGeom>
          <a:noFill/>
          <a:ln/>
        </p:spPr>
        <p:txBody>
          <a:bodyPr wrap="none" lIns="0" tIns="0" rIns="0" bIns="0" rtlCol="0" anchor="t"/>
          <a:lstStyle/>
          <a:p>
            <a:pPr marL="0" indent="0" algn="l">
              <a:lnSpc>
                <a:spcPts val="1850"/>
              </a:lnSpc>
              <a:buNone/>
            </a:pPr>
            <a:r>
              <a:rPr lang="en-US" b="1" dirty="0">
                <a:solidFill>
                  <a:srgbClr val="E2E6E9"/>
                </a:solidFill>
                <a:latin typeface="PT Serif" panose="020A0603040505020204" pitchFamily="18" charset="0"/>
                <a:ea typeface="Merriweather" pitchFamily="34" charset="-122"/>
                <a:cs typeface="Merriweather" pitchFamily="34" charset="-120"/>
              </a:rPr>
              <a:t>Rơi Cọc Bê Tông</a:t>
            </a:r>
            <a:endParaRPr lang="en-US" b="1" dirty="0"/>
          </a:p>
        </p:txBody>
      </p:sp>
      <p:sp>
        <p:nvSpPr>
          <p:cNvPr id="7" name="Text 2"/>
          <p:cNvSpPr/>
          <p:nvPr/>
        </p:nvSpPr>
        <p:spPr>
          <a:xfrm>
            <a:off x="905946" y="2603791"/>
            <a:ext cx="8086963" cy="241459"/>
          </a:xfrm>
          <a:prstGeom prst="rect">
            <a:avLst/>
          </a:prstGeom>
          <a:noFill/>
          <a:ln/>
        </p:spPr>
        <p:txBody>
          <a:bodyPr wrap="none" lIns="0" tIns="0" rIns="0" bIns="0" rtlCol="0" anchor="t"/>
          <a:lstStyle/>
          <a:p>
            <a:pPr marL="0" indent="0" algn="l">
              <a:lnSpc>
                <a:spcPts val="1900"/>
              </a:lnSpc>
              <a:buNone/>
            </a:pPr>
            <a:r>
              <a:rPr lang="en-US" sz="1400" dirty="0">
                <a:solidFill>
                  <a:srgbClr val="E2E6E9"/>
                </a:solidFill>
                <a:latin typeface="PT Serif" panose="020A0603040505020204" pitchFamily="18" charset="0"/>
                <a:ea typeface="Merriweather" pitchFamily="34" charset="-122"/>
                <a:cs typeface="Merriweather" pitchFamily="34" charset="-120"/>
              </a:rPr>
              <a:t>Có thể gây nguy hiểm cho công nhân xung quanh và làm hỏng thiết bị.</a:t>
            </a:r>
            <a:endParaRPr lang="en-US" sz="1400" dirty="0"/>
          </a:p>
        </p:txBody>
      </p:sp>
      <p:pic>
        <p:nvPicPr>
          <p:cNvPr id="8" name="Image 3" descr="preencoded.png"/>
          <p:cNvPicPr>
            <a:picLocks noChangeAspect="1"/>
          </p:cNvPicPr>
          <p:nvPr/>
        </p:nvPicPr>
        <p:blipFill>
          <a:blip r:embed="rId5"/>
          <a:stretch>
            <a:fillRect/>
          </a:stretch>
        </p:blipFill>
        <p:spPr>
          <a:xfrm>
            <a:off x="905946" y="3383420"/>
            <a:ext cx="377428" cy="377428"/>
          </a:xfrm>
          <a:prstGeom prst="rect">
            <a:avLst/>
          </a:prstGeom>
        </p:spPr>
      </p:pic>
      <p:sp>
        <p:nvSpPr>
          <p:cNvPr id="9" name="Text 3"/>
          <p:cNvSpPr/>
          <p:nvPr/>
        </p:nvSpPr>
        <p:spPr>
          <a:xfrm>
            <a:off x="1498799" y="3494872"/>
            <a:ext cx="1887498" cy="235863"/>
          </a:xfrm>
          <a:prstGeom prst="rect">
            <a:avLst/>
          </a:prstGeom>
          <a:noFill/>
          <a:ln/>
        </p:spPr>
        <p:txBody>
          <a:bodyPr wrap="none" lIns="0" tIns="0" rIns="0" bIns="0" rtlCol="0" anchor="t"/>
          <a:lstStyle/>
          <a:p>
            <a:pPr marL="0" indent="0" algn="l">
              <a:lnSpc>
                <a:spcPts val="1850"/>
              </a:lnSpc>
              <a:buNone/>
            </a:pPr>
            <a:r>
              <a:rPr lang="en-US" b="1" dirty="0">
                <a:solidFill>
                  <a:srgbClr val="E2E6E9"/>
                </a:solidFill>
                <a:latin typeface="PT Serif" panose="020A0603040505020204" pitchFamily="18" charset="0"/>
                <a:ea typeface="Merriweather" pitchFamily="34" charset="-122"/>
                <a:cs typeface="Merriweather" pitchFamily="34" charset="-120"/>
              </a:rPr>
              <a:t>Sự Cố Thủy Lực</a:t>
            </a:r>
            <a:endParaRPr lang="en-US" b="1" dirty="0"/>
          </a:p>
        </p:txBody>
      </p:sp>
      <p:sp>
        <p:nvSpPr>
          <p:cNvPr id="10" name="Text 4"/>
          <p:cNvSpPr/>
          <p:nvPr/>
        </p:nvSpPr>
        <p:spPr>
          <a:xfrm>
            <a:off x="905946" y="3911454"/>
            <a:ext cx="8086963" cy="241459"/>
          </a:xfrm>
          <a:prstGeom prst="rect">
            <a:avLst/>
          </a:prstGeom>
          <a:noFill/>
          <a:ln/>
        </p:spPr>
        <p:txBody>
          <a:bodyPr wrap="none" lIns="0" tIns="0" rIns="0" bIns="0" rtlCol="0" anchor="t"/>
          <a:lstStyle/>
          <a:p>
            <a:pPr marL="0" indent="0" algn="l">
              <a:lnSpc>
                <a:spcPts val="1900"/>
              </a:lnSpc>
              <a:buNone/>
            </a:pPr>
            <a:r>
              <a:rPr lang="en-US" sz="1400" dirty="0">
                <a:solidFill>
                  <a:srgbClr val="E2E6E9"/>
                </a:solidFill>
                <a:latin typeface="PT Serif" panose="020A0603040505020204" pitchFamily="18" charset="0"/>
                <a:ea typeface="Merriweather" pitchFamily="34" charset="-122"/>
                <a:cs typeface="Merriweather" pitchFamily="34" charset="-120"/>
              </a:rPr>
              <a:t>Áp lực cao có thể dẫn đến rò rỉ hoặc nổ, gây ra nguy cơ chấn thương nghiêm trọng.</a:t>
            </a:r>
            <a:endParaRPr lang="en-US" sz="1400" dirty="0"/>
          </a:p>
        </p:txBody>
      </p:sp>
      <p:pic>
        <p:nvPicPr>
          <p:cNvPr id="11" name="Image 4" descr="preencoded.png"/>
          <p:cNvPicPr>
            <a:picLocks noChangeAspect="1"/>
          </p:cNvPicPr>
          <p:nvPr/>
        </p:nvPicPr>
        <p:blipFill>
          <a:blip r:embed="rId6"/>
          <a:stretch>
            <a:fillRect/>
          </a:stretch>
        </p:blipFill>
        <p:spPr>
          <a:xfrm>
            <a:off x="905946" y="4751822"/>
            <a:ext cx="377428" cy="377428"/>
          </a:xfrm>
          <a:prstGeom prst="rect">
            <a:avLst/>
          </a:prstGeom>
        </p:spPr>
      </p:pic>
      <p:sp>
        <p:nvSpPr>
          <p:cNvPr id="12" name="Text 5"/>
          <p:cNvSpPr/>
          <p:nvPr/>
        </p:nvSpPr>
        <p:spPr>
          <a:xfrm>
            <a:off x="1498799" y="4863274"/>
            <a:ext cx="1887498" cy="235863"/>
          </a:xfrm>
          <a:prstGeom prst="rect">
            <a:avLst/>
          </a:prstGeom>
          <a:noFill/>
          <a:ln/>
        </p:spPr>
        <p:txBody>
          <a:bodyPr wrap="none" lIns="0" tIns="0" rIns="0" bIns="0" rtlCol="0" anchor="t"/>
          <a:lstStyle/>
          <a:p>
            <a:pPr marL="0" indent="0" algn="l">
              <a:lnSpc>
                <a:spcPts val="1850"/>
              </a:lnSpc>
              <a:buNone/>
            </a:pPr>
            <a:r>
              <a:rPr lang="en-US" b="1" dirty="0">
                <a:solidFill>
                  <a:srgbClr val="E2E6E9"/>
                </a:solidFill>
                <a:latin typeface="PT Serif" panose="020A0603040505020204" pitchFamily="18" charset="0"/>
                <a:ea typeface="Merriweather" pitchFamily="34" charset="-122"/>
                <a:cs typeface="Merriweather" pitchFamily="34" charset="-120"/>
              </a:rPr>
              <a:t>Hỏng Hóc Cơ Khí</a:t>
            </a:r>
            <a:endParaRPr lang="en-US" b="1" dirty="0"/>
          </a:p>
        </p:txBody>
      </p:sp>
      <p:sp>
        <p:nvSpPr>
          <p:cNvPr id="13" name="Text 6"/>
          <p:cNvSpPr/>
          <p:nvPr/>
        </p:nvSpPr>
        <p:spPr>
          <a:xfrm>
            <a:off x="905946" y="5279856"/>
            <a:ext cx="8086963" cy="482918"/>
          </a:xfrm>
          <a:prstGeom prst="rect">
            <a:avLst/>
          </a:prstGeom>
          <a:noFill/>
          <a:ln/>
        </p:spPr>
        <p:txBody>
          <a:bodyPr wrap="square" lIns="0" tIns="0" rIns="0" bIns="0" rtlCol="0" anchor="t"/>
          <a:lstStyle/>
          <a:p>
            <a:pPr marL="0" indent="0" algn="l">
              <a:lnSpc>
                <a:spcPts val="1900"/>
              </a:lnSpc>
              <a:buNone/>
            </a:pPr>
            <a:r>
              <a:rPr lang="en-US" sz="1400" dirty="0">
                <a:solidFill>
                  <a:srgbClr val="E2E6E9"/>
                </a:solidFill>
                <a:latin typeface="PT Serif" panose="020A0603040505020204" pitchFamily="18" charset="0"/>
                <a:ea typeface="Merriweather" pitchFamily="34" charset="-122"/>
                <a:cs typeface="Merriweather" pitchFamily="34" charset="-120"/>
              </a:rPr>
              <a:t>Các bộ phận cơ khí của máy, nếu không được bảo trì đúng cách, có thể bị hỏng hóc hoặc gặp trục trặc, dẫn đến sự cố trong quá trình vận hành.</a:t>
            </a:r>
            <a:endParaRPr lang="en-US" sz="1400" dirty="0"/>
          </a:p>
        </p:txBody>
      </p:sp>
      <p:pic>
        <p:nvPicPr>
          <p:cNvPr id="14" name="Image 5" descr="preencoded.png"/>
          <p:cNvPicPr>
            <a:picLocks noChangeAspect="1"/>
          </p:cNvPicPr>
          <p:nvPr/>
        </p:nvPicPr>
        <p:blipFill>
          <a:blip r:embed="rId7"/>
          <a:stretch>
            <a:fillRect/>
          </a:stretch>
        </p:blipFill>
        <p:spPr>
          <a:xfrm>
            <a:off x="905946" y="6361683"/>
            <a:ext cx="377428" cy="377428"/>
          </a:xfrm>
          <a:prstGeom prst="rect">
            <a:avLst/>
          </a:prstGeom>
        </p:spPr>
      </p:pic>
      <p:sp>
        <p:nvSpPr>
          <p:cNvPr id="15" name="Text 7"/>
          <p:cNvSpPr/>
          <p:nvPr/>
        </p:nvSpPr>
        <p:spPr>
          <a:xfrm>
            <a:off x="1498799" y="6473135"/>
            <a:ext cx="1887498" cy="235863"/>
          </a:xfrm>
          <a:prstGeom prst="rect">
            <a:avLst/>
          </a:prstGeom>
          <a:noFill/>
          <a:ln/>
        </p:spPr>
        <p:txBody>
          <a:bodyPr wrap="none" lIns="0" tIns="0" rIns="0" bIns="0" rtlCol="0" anchor="t"/>
          <a:lstStyle/>
          <a:p>
            <a:pPr marL="0" indent="0" algn="l">
              <a:lnSpc>
                <a:spcPts val="1850"/>
              </a:lnSpc>
              <a:buNone/>
            </a:pPr>
            <a:r>
              <a:rPr lang="en-US" b="1" dirty="0">
                <a:solidFill>
                  <a:srgbClr val="E2E6E9"/>
                </a:solidFill>
                <a:latin typeface="PT Serif" panose="020A0603040505020204" pitchFamily="18" charset="0"/>
                <a:ea typeface="Merriweather" pitchFamily="34" charset="-122"/>
                <a:cs typeface="Merriweather" pitchFamily="34" charset="-120"/>
              </a:rPr>
              <a:t>Thiếu Bảo Hộ</a:t>
            </a:r>
            <a:endParaRPr lang="en-US" b="1" dirty="0"/>
          </a:p>
        </p:txBody>
      </p:sp>
      <p:sp>
        <p:nvSpPr>
          <p:cNvPr id="16" name="Text 8"/>
          <p:cNvSpPr/>
          <p:nvPr/>
        </p:nvSpPr>
        <p:spPr>
          <a:xfrm>
            <a:off x="905946" y="6889717"/>
            <a:ext cx="8086963" cy="482918"/>
          </a:xfrm>
          <a:prstGeom prst="rect">
            <a:avLst/>
          </a:prstGeom>
          <a:noFill/>
          <a:ln/>
        </p:spPr>
        <p:txBody>
          <a:bodyPr wrap="square" lIns="0" tIns="0" rIns="0" bIns="0" rtlCol="0" anchor="t"/>
          <a:lstStyle/>
          <a:p>
            <a:pPr marL="0" indent="0" algn="l">
              <a:lnSpc>
                <a:spcPts val="1900"/>
              </a:lnSpc>
              <a:buNone/>
            </a:pPr>
            <a:r>
              <a:rPr lang="en-US" sz="1400" dirty="0">
                <a:solidFill>
                  <a:srgbClr val="E2E6E9"/>
                </a:solidFill>
                <a:latin typeface="PT Serif" panose="020A0603040505020204" pitchFamily="18" charset="0"/>
                <a:ea typeface="Merriweather" pitchFamily="34" charset="-122"/>
                <a:cs typeface="Merriweather" pitchFamily="34" charset="-120"/>
              </a:rPr>
              <a:t>Việc thiếu trang bị bảo hộ cá nhân hoặc không tuân thủ quy định an toàn có thể làm tăng nguy cơ tai nạn lao động, như bị kẹt hoặc va đập với các bộ phận chuyển động của máy.</a:t>
            </a:r>
            <a:endParaRPr lang="en-US" sz="1400" dirty="0"/>
          </a:p>
        </p:txBody>
      </p:sp>
      <p:pic>
        <p:nvPicPr>
          <p:cNvPr id="17" name="Picture 16">
            <a:extLst>
              <a:ext uri="{FF2B5EF4-FFF2-40B4-BE49-F238E27FC236}">
                <a16:creationId xmlns:a16="http://schemas.microsoft.com/office/drawing/2014/main" id="{61B79A9C-2BF3-E591-850F-AF1B23DC317E}"/>
              </a:ext>
            </a:extLst>
          </p:cNvPr>
          <p:cNvPicPr>
            <a:picLocks noChangeAspect="1"/>
          </p:cNvPicPr>
          <p:nvPr/>
        </p:nvPicPr>
        <p:blipFill>
          <a:blip r:embed="rId8"/>
          <a:stretch>
            <a:fillRect/>
          </a:stretch>
        </p:blipFill>
        <p:spPr>
          <a:xfrm>
            <a:off x="12500149" y="7543846"/>
            <a:ext cx="1927448" cy="59683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329958" y="664369"/>
            <a:ext cx="7456884" cy="1506379"/>
          </a:xfrm>
          <a:prstGeom prst="rect">
            <a:avLst/>
          </a:prstGeom>
          <a:noFill/>
          <a:ln/>
        </p:spPr>
        <p:txBody>
          <a:bodyPr wrap="square" lIns="0" tIns="0" rIns="0" bIns="0" rtlCol="0" anchor="t"/>
          <a:lstStyle/>
          <a:p>
            <a:pPr marL="0" indent="0">
              <a:lnSpc>
                <a:spcPts val="5900"/>
              </a:lnSpc>
              <a:buNone/>
            </a:pPr>
            <a:r>
              <a:rPr lang="en-US" sz="4700" b="1" dirty="0">
                <a:solidFill>
                  <a:srgbClr val="F5F0F0"/>
                </a:solidFill>
                <a:latin typeface="PT Serif" panose="020A0603040505020204" pitchFamily="18" charset="0"/>
                <a:ea typeface="Merriweather" pitchFamily="34" charset="-122"/>
                <a:cs typeface="Merriweather" pitchFamily="34" charset="-120"/>
              </a:rPr>
              <a:t>Kiểm tra và bảo dưỡng định kỳ</a:t>
            </a:r>
            <a:endParaRPr lang="en-US" sz="4700" b="1" dirty="0"/>
          </a:p>
        </p:txBody>
      </p:sp>
      <p:sp>
        <p:nvSpPr>
          <p:cNvPr id="4" name="Shape 1"/>
          <p:cNvSpPr/>
          <p:nvPr/>
        </p:nvSpPr>
        <p:spPr>
          <a:xfrm>
            <a:off x="6676192" y="2532221"/>
            <a:ext cx="30480" cy="5033010"/>
          </a:xfrm>
          <a:prstGeom prst="roundRect">
            <a:avLst>
              <a:gd name="adj" fmla="val 332127"/>
            </a:avLst>
          </a:prstGeom>
          <a:solidFill>
            <a:srgbClr val="194A99"/>
          </a:solidFill>
          <a:ln/>
        </p:spPr>
      </p:sp>
      <p:sp>
        <p:nvSpPr>
          <p:cNvPr id="5" name="Shape 2"/>
          <p:cNvSpPr/>
          <p:nvPr/>
        </p:nvSpPr>
        <p:spPr>
          <a:xfrm>
            <a:off x="6932057" y="3059192"/>
            <a:ext cx="843558" cy="30480"/>
          </a:xfrm>
          <a:prstGeom prst="roundRect">
            <a:avLst>
              <a:gd name="adj" fmla="val 332127"/>
            </a:avLst>
          </a:prstGeom>
          <a:solidFill>
            <a:srgbClr val="194A99"/>
          </a:solidFill>
          <a:ln/>
        </p:spPr>
      </p:sp>
      <p:sp>
        <p:nvSpPr>
          <p:cNvPr id="6" name="Shape 3"/>
          <p:cNvSpPr/>
          <p:nvPr/>
        </p:nvSpPr>
        <p:spPr>
          <a:xfrm>
            <a:off x="6420326" y="2803327"/>
            <a:ext cx="542211" cy="542211"/>
          </a:xfrm>
          <a:prstGeom prst="roundRect">
            <a:avLst>
              <a:gd name="adj" fmla="val 18670"/>
            </a:avLst>
          </a:prstGeom>
          <a:solidFill>
            <a:srgbClr val="003180"/>
          </a:solidFill>
          <a:ln w="7620">
            <a:solidFill>
              <a:srgbClr val="194A99"/>
            </a:solidFill>
            <a:prstDash val="solid"/>
          </a:ln>
        </p:spPr>
      </p:sp>
      <p:sp>
        <p:nvSpPr>
          <p:cNvPr id="7" name="Text 4"/>
          <p:cNvSpPr/>
          <p:nvPr/>
        </p:nvSpPr>
        <p:spPr>
          <a:xfrm>
            <a:off x="6611898" y="2893576"/>
            <a:ext cx="159068" cy="361593"/>
          </a:xfrm>
          <a:prstGeom prst="rect">
            <a:avLst/>
          </a:prstGeom>
          <a:noFill/>
          <a:ln/>
        </p:spPr>
        <p:txBody>
          <a:bodyPr wrap="none" lIns="0" tIns="0" rIns="0" bIns="0" rtlCol="0" anchor="t"/>
          <a:lstStyle/>
          <a:p>
            <a:pPr marL="0" indent="0" algn="ctr">
              <a:lnSpc>
                <a:spcPts val="2800"/>
              </a:lnSpc>
              <a:buNone/>
            </a:pPr>
            <a:r>
              <a:rPr lang="en-US" sz="2800" dirty="0">
                <a:solidFill>
                  <a:srgbClr val="E2E6E9"/>
                </a:solidFill>
                <a:latin typeface="PT Serif" panose="020A0603040505020204" pitchFamily="18" charset="0"/>
                <a:ea typeface="Merriweather" pitchFamily="34" charset="-122"/>
                <a:cs typeface="Merriweather" pitchFamily="34" charset="-120"/>
              </a:rPr>
              <a:t>1</a:t>
            </a:r>
            <a:endParaRPr lang="en-US" sz="2800" dirty="0"/>
          </a:p>
        </p:txBody>
      </p:sp>
      <p:sp>
        <p:nvSpPr>
          <p:cNvPr id="8" name="Text 5"/>
          <p:cNvSpPr/>
          <p:nvPr/>
        </p:nvSpPr>
        <p:spPr>
          <a:xfrm>
            <a:off x="8017073" y="2773204"/>
            <a:ext cx="4569976" cy="376476"/>
          </a:xfrm>
          <a:prstGeom prst="rect">
            <a:avLst/>
          </a:prstGeom>
          <a:noFill/>
          <a:ln/>
        </p:spPr>
        <p:txBody>
          <a:bodyPr wrap="none" lIns="0" tIns="0" rIns="0" bIns="0" rtlCol="0" anchor="t"/>
          <a:lstStyle/>
          <a:p>
            <a:pPr marL="0" indent="0" algn="l">
              <a:lnSpc>
                <a:spcPts val="2950"/>
              </a:lnSpc>
              <a:buNone/>
            </a:pPr>
            <a:r>
              <a:rPr lang="en-US" sz="2350" b="1" dirty="0">
                <a:solidFill>
                  <a:srgbClr val="E2E6E9"/>
                </a:solidFill>
                <a:latin typeface="PT Serif" panose="020A0603040505020204" pitchFamily="18" charset="0"/>
                <a:ea typeface="Merriweather" pitchFamily="34" charset="-122"/>
                <a:cs typeface="Merriweather" pitchFamily="34" charset="-120"/>
              </a:rPr>
              <a:t>Kiểm tra toàn bộ hệ thống máy</a:t>
            </a:r>
            <a:endParaRPr lang="en-US" sz="2350" b="1" dirty="0"/>
          </a:p>
        </p:txBody>
      </p:sp>
      <p:sp>
        <p:nvSpPr>
          <p:cNvPr id="9" name="Text 6"/>
          <p:cNvSpPr/>
          <p:nvPr/>
        </p:nvSpPr>
        <p:spPr>
          <a:xfrm>
            <a:off x="8017073" y="3152776"/>
            <a:ext cx="5769769" cy="385524"/>
          </a:xfrm>
          <a:prstGeom prst="rect">
            <a:avLst/>
          </a:prstGeom>
          <a:noFill/>
          <a:ln/>
        </p:spPr>
        <p:txBody>
          <a:bodyPr wrap="none" lIns="0" tIns="0" rIns="0" bIns="0" rtlCol="0" anchor="t"/>
          <a:lstStyle/>
          <a:p>
            <a:pPr marL="0" indent="0" algn="l">
              <a:lnSpc>
                <a:spcPts val="3000"/>
              </a:lnSpc>
              <a:buNone/>
            </a:pPr>
            <a:r>
              <a:rPr lang="en-US" sz="1850" dirty="0">
                <a:solidFill>
                  <a:srgbClr val="E2E6E9"/>
                </a:solidFill>
                <a:latin typeface="PT Serif" panose="020A0603040505020204" pitchFamily="18" charset="0"/>
                <a:ea typeface="Merriweather" pitchFamily="34" charset="-122"/>
                <a:cs typeface="Merriweather" pitchFamily="34" charset="-120"/>
              </a:rPr>
              <a:t>Phát hiện sớm các dấu hiệu hư hỏng.</a:t>
            </a:r>
            <a:endParaRPr lang="en-US" sz="1850" dirty="0"/>
          </a:p>
        </p:txBody>
      </p:sp>
      <p:sp>
        <p:nvSpPr>
          <p:cNvPr id="10" name="Shape 7"/>
          <p:cNvSpPr/>
          <p:nvPr/>
        </p:nvSpPr>
        <p:spPr>
          <a:xfrm>
            <a:off x="6932057" y="4688681"/>
            <a:ext cx="843558" cy="30480"/>
          </a:xfrm>
          <a:prstGeom prst="roundRect">
            <a:avLst>
              <a:gd name="adj" fmla="val 332127"/>
            </a:avLst>
          </a:prstGeom>
          <a:solidFill>
            <a:srgbClr val="194A99"/>
          </a:solidFill>
          <a:ln/>
        </p:spPr>
      </p:sp>
      <p:sp>
        <p:nvSpPr>
          <p:cNvPr id="11" name="Shape 8"/>
          <p:cNvSpPr/>
          <p:nvPr/>
        </p:nvSpPr>
        <p:spPr>
          <a:xfrm>
            <a:off x="6420326" y="4432816"/>
            <a:ext cx="542211" cy="542211"/>
          </a:xfrm>
          <a:prstGeom prst="roundRect">
            <a:avLst>
              <a:gd name="adj" fmla="val 18670"/>
            </a:avLst>
          </a:prstGeom>
          <a:solidFill>
            <a:srgbClr val="003180"/>
          </a:solidFill>
          <a:ln w="7620">
            <a:solidFill>
              <a:srgbClr val="194A99"/>
            </a:solidFill>
            <a:prstDash val="solid"/>
          </a:ln>
        </p:spPr>
      </p:sp>
      <p:sp>
        <p:nvSpPr>
          <p:cNvPr id="12" name="Text 9"/>
          <p:cNvSpPr/>
          <p:nvPr/>
        </p:nvSpPr>
        <p:spPr>
          <a:xfrm>
            <a:off x="6583323" y="4523065"/>
            <a:ext cx="216218" cy="361593"/>
          </a:xfrm>
          <a:prstGeom prst="rect">
            <a:avLst/>
          </a:prstGeom>
          <a:noFill/>
          <a:ln/>
        </p:spPr>
        <p:txBody>
          <a:bodyPr wrap="none" lIns="0" tIns="0" rIns="0" bIns="0" rtlCol="0" anchor="t"/>
          <a:lstStyle/>
          <a:p>
            <a:pPr marL="0" indent="0" algn="ctr">
              <a:lnSpc>
                <a:spcPts val="2800"/>
              </a:lnSpc>
              <a:buNone/>
            </a:pPr>
            <a:r>
              <a:rPr lang="en-US" sz="2800" dirty="0">
                <a:solidFill>
                  <a:srgbClr val="E2E6E9"/>
                </a:solidFill>
                <a:latin typeface="PT Serif" panose="020A0603040505020204" pitchFamily="18" charset="0"/>
                <a:ea typeface="Merriweather" pitchFamily="34" charset="-122"/>
                <a:cs typeface="Merriweather" pitchFamily="34" charset="-120"/>
              </a:rPr>
              <a:t>2</a:t>
            </a:r>
            <a:endParaRPr lang="en-US" sz="2800" dirty="0"/>
          </a:p>
        </p:txBody>
      </p:sp>
      <p:sp>
        <p:nvSpPr>
          <p:cNvPr id="13" name="Text 10"/>
          <p:cNvSpPr/>
          <p:nvPr/>
        </p:nvSpPr>
        <p:spPr>
          <a:xfrm>
            <a:off x="8017073" y="4402693"/>
            <a:ext cx="3012758" cy="376476"/>
          </a:xfrm>
          <a:prstGeom prst="rect">
            <a:avLst/>
          </a:prstGeom>
          <a:noFill/>
          <a:ln/>
        </p:spPr>
        <p:txBody>
          <a:bodyPr wrap="none" lIns="0" tIns="0" rIns="0" bIns="0" rtlCol="0" anchor="t"/>
          <a:lstStyle/>
          <a:p>
            <a:pPr marL="0" indent="0" algn="l">
              <a:lnSpc>
                <a:spcPts val="2950"/>
              </a:lnSpc>
              <a:buNone/>
            </a:pPr>
            <a:r>
              <a:rPr lang="en-US" sz="2350" b="1" dirty="0">
                <a:solidFill>
                  <a:srgbClr val="E2E6E9"/>
                </a:solidFill>
                <a:latin typeface="PT Serif" panose="020A0603040505020204" pitchFamily="18" charset="0"/>
                <a:ea typeface="Merriweather" pitchFamily="34" charset="-122"/>
                <a:cs typeface="Merriweather" pitchFamily="34" charset="-120"/>
              </a:rPr>
              <a:t>Bảo dưỡng định kỳ</a:t>
            </a:r>
            <a:endParaRPr lang="en-US" sz="2350" b="1" dirty="0"/>
          </a:p>
        </p:txBody>
      </p:sp>
      <p:sp>
        <p:nvSpPr>
          <p:cNvPr id="14" name="Text 11"/>
          <p:cNvSpPr/>
          <p:nvPr/>
        </p:nvSpPr>
        <p:spPr>
          <a:xfrm>
            <a:off x="8017073" y="4782266"/>
            <a:ext cx="5769769" cy="771049"/>
          </a:xfrm>
          <a:prstGeom prst="rect">
            <a:avLst/>
          </a:prstGeom>
          <a:noFill/>
          <a:ln/>
        </p:spPr>
        <p:txBody>
          <a:bodyPr wrap="square" lIns="0" tIns="0" rIns="0" bIns="0" rtlCol="0" anchor="t"/>
          <a:lstStyle/>
          <a:p>
            <a:pPr marL="0" indent="0" algn="l">
              <a:lnSpc>
                <a:spcPts val="3000"/>
              </a:lnSpc>
              <a:buNone/>
            </a:pPr>
            <a:r>
              <a:rPr lang="en-US" sz="1850" dirty="0">
                <a:solidFill>
                  <a:srgbClr val="E2E6E9"/>
                </a:solidFill>
                <a:latin typeface="PT Serif" panose="020A0603040505020204" pitchFamily="18" charset="0"/>
                <a:ea typeface="Merriweather" pitchFamily="34" charset="-122"/>
                <a:cs typeface="Merriweather" pitchFamily="34" charset="-120"/>
              </a:rPr>
              <a:t>Thay dầu thủy lực, kiểm tra ống dẫn, hệ thống điện và điều khiển.</a:t>
            </a:r>
            <a:endParaRPr lang="en-US" sz="1850" dirty="0"/>
          </a:p>
        </p:txBody>
      </p:sp>
      <p:sp>
        <p:nvSpPr>
          <p:cNvPr id="15" name="Shape 12"/>
          <p:cNvSpPr/>
          <p:nvPr/>
        </p:nvSpPr>
        <p:spPr>
          <a:xfrm>
            <a:off x="6932057" y="6703695"/>
            <a:ext cx="843558" cy="30480"/>
          </a:xfrm>
          <a:prstGeom prst="roundRect">
            <a:avLst>
              <a:gd name="adj" fmla="val 332127"/>
            </a:avLst>
          </a:prstGeom>
          <a:solidFill>
            <a:srgbClr val="194A99"/>
          </a:solidFill>
          <a:ln/>
        </p:spPr>
      </p:sp>
      <p:sp>
        <p:nvSpPr>
          <p:cNvPr id="16" name="Shape 13"/>
          <p:cNvSpPr/>
          <p:nvPr/>
        </p:nvSpPr>
        <p:spPr>
          <a:xfrm>
            <a:off x="6420326" y="6447830"/>
            <a:ext cx="542211" cy="542211"/>
          </a:xfrm>
          <a:prstGeom prst="roundRect">
            <a:avLst>
              <a:gd name="adj" fmla="val 18670"/>
            </a:avLst>
          </a:prstGeom>
          <a:solidFill>
            <a:srgbClr val="003180"/>
          </a:solidFill>
          <a:ln w="7620">
            <a:solidFill>
              <a:srgbClr val="194A99"/>
            </a:solidFill>
            <a:prstDash val="solid"/>
          </a:ln>
        </p:spPr>
      </p:sp>
      <p:sp>
        <p:nvSpPr>
          <p:cNvPr id="17" name="Text 14"/>
          <p:cNvSpPr/>
          <p:nvPr/>
        </p:nvSpPr>
        <p:spPr>
          <a:xfrm>
            <a:off x="6590109" y="6538079"/>
            <a:ext cx="202525" cy="361593"/>
          </a:xfrm>
          <a:prstGeom prst="rect">
            <a:avLst/>
          </a:prstGeom>
          <a:noFill/>
          <a:ln/>
        </p:spPr>
        <p:txBody>
          <a:bodyPr wrap="none" lIns="0" tIns="0" rIns="0" bIns="0" rtlCol="0" anchor="t"/>
          <a:lstStyle/>
          <a:p>
            <a:pPr marL="0" indent="0" algn="ctr">
              <a:lnSpc>
                <a:spcPts val="2800"/>
              </a:lnSpc>
              <a:buNone/>
            </a:pPr>
            <a:r>
              <a:rPr lang="en-US" sz="2800" dirty="0">
                <a:solidFill>
                  <a:srgbClr val="E2E6E9"/>
                </a:solidFill>
                <a:latin typeface="PT Serif" panose="020A0603040505020204" pitchFamily="18" charset="0"/>
                <a:ea typeface="Merriweather" pitchFamily="34" charset="-122"/>
                <a:cs typeface="Merriweather" pitchFamily="34" charset="-120"/>
              </a:rPr>
              <a:t>3</a:t>
            </a:r>
            <a:endParaRPr lang="en-US" sz="2800" dirty="0"/>
          </a:p>
        </p:txBody>
      </p:sp>
      <p:sp>
        <p:nvSpPr>
          <p:cNvPr id="18" name="Text 15"/>
          <p:cNvSpPr/>
          <p:nvPr/>
        </p:nvSpPr>
        <p:spPr>
          <a:xfrm>
            <a:off x="8017073" y="6417707"/>
            <a:ext cx="3710940" cy="376476"/>
          </a:xfrm>
          <a:prstGeom prst="rect">
            <a:avLst/>
          </a:prstGeom>
          <a:noFill/>
          <a:ln/>
        </p:spPr>
        <p:txBody>
          <a:bodyPr wrap="none" lIns="0" tIns="0" rIns="0" bIns="0" rtlCol="0" anchor="t"/>
          <a:lstStyle/>
          <a:p>
            <a:pPr marL="0" indent="0" algn="l">
              <a:lnSpc>
                <a:spcPts val="2950"/>
              </a:lnSpc>
              <a:buNone/>
            </a:pPr>
            <a:r>
              <a:rPr lang="en-US" sz="2350" b="1" dirty="0">
                <a:solidFill>
                  <a:srgbClr val="E2E6E9"/>
                </a:solidFill>
                <a:latin typeface="PT Serif" panose="020A0603040505020204" pitchFamily="18" charset="0"/>
                <a:ea typeface="Merriweather" pitchFamily="34" charset="-122"/>
                <a:cs typeface="Merriweather" pitchFamily="34" charset="-120"/>
              </a:rPr>
              <a:t>Bôi trơn và làm sạch máy</a:t>
            </a:r>
            <a:endParaRPr lang="en-US" sz="2350" b="1" dirty="0"/>
          </a:p>
        </p:txBody>
      </p:sp>
      <p:sp>
        <p:nvSpPr>
          <p:cNvPr id="19" name="Text 16"/>
          <p:cNvSpPr/>
          <p:nvPr/>
        </p:nvSpPr>
        <p:spPr>
          <a:xfrm>
            <a:off x="8017073" y="6797279"/>
            <a:ext cx="5769769" cy="385524"/>
          </a:xfrm>
          <a:prstGeom prst="rect">
            <a:avLst/>
          </a:prstGeom>
          <a:noFill/>
          <a:ln/>
        </p:spPr>
        <p:txBody>
          <a:bodyPr wrap="none" lIns="0" tIns="0" rIns="0" bIns="0" rtlCol="0" anchor="t"/>
          <a:lstStyle/>
          <a:p>
            <a:pPr marL="0" indent="0" algn="l">
              <a:lnSpc>
                <a:spcPts val="3000"/>
              </a:lnSpc>
              <a:buNone/>
            </a:pPr>
            <a:r>
              <a:rPr lang="en-US" sz="1850" dirty="0">
                <a:solidFill>
                  <a:srgbClr val="E2E6E9"/>
                </a:solidFill>
                <a:latin typeface="PT Serif" panose="020A0603040505020204" pitchFamily="18" charset="0"/>
                <a:ea typeface="Merriweather" pitchFamily="34" charset="-122"/>
                <a:cs typeface="Merriweather" pitchFamily="34" charset="-120"/>
              </a:rPr>
              <a:t>Giảm ma sát, tăng hiệu suất và tuổi thọ.</a:t>
            </a:r>
            <a:endParaRPr lang="en-US" sz="1850" dirty="0"/>
          </a:p>
        </p:txBody>
      </p:sp>
      <p:pic>
        <p:nvPicPr>
          <p:cNvPr id="20" name="Picture 19">
            <a:extLst>
              <a:ext uri="{FF2B5EF4-FFF2-40B4-BE49-F238E27FC236}">
                <a16:creationId xmlns:a16="http://schemas.microsoft.com/office/drawing/2014/main" id="{02A701A8-3EFB-95A4-B81B-85B65A0341C7}"/>
              </a:ext>
            </a:extLst>
          </p:cNvPr>
          <p:cNvPicPr>
            <a:picLocks noChangeAspect="1"/>
          </p:cNvPicPr>
          <p:nvPr/>
        </p:nvPicPr>
        <p:blipFill>
          <a:blip r:embed="rId4"/>
          <a:stretch>
            <a:fillRect/>
          </a:stretch>
        </p:blipFill>
        <p:spPr>
          <a:xfrm>
            <a:off x="12500149" y="7543846"/>
            <a:ext cx="1927448" cy="59683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7853276" y="2943717"/>
            <a:ext cx="5915397" cy="3699931"/>
          </a:xfrm>
          <a:prstGeom prst="rect">
            <a:avLst/>
          </a:prstGeom>
        </p:spPr>
      </p:pic>
      <p:sp>
        <p:nvSpPr>
          <p:cNvPr id="4" name="Text 0"/>
          <p:cNvSpPr/>
          <p:nvPr/>
        </p:nvSpPr>
        <p:spPr>
          <a:xfrm>
            <a:off x="617458" y="868640"/>
            <a:ext cx="8504873" cy="551378"/>
          </a:xfrm>
          <a:prstGeom prst="rect">
            <a:avLst/>
          </a:prstGeom>
          <a:noFill/>
          <a:ln/>
        </p:spPr>
        <p:txBody>
          <a:bodyPr wrap="none" lIns="0" tIns="0" rIns="0" bIns="0" rtlCol="0" anchor="t"/>
          <a:lstStyle/>
          <a:p>
            <a:pPr marL="0" indent="0">
              <a:lnSpc>
                <a:spcPts val="4300"/>
              </a:lnSpc>
              <a:buNone/>
            </a:pPr>
            <a:r>
              <a:rPr lang="en-US" sz="4000" b="1" dirty="0">
                <a:solidFill>
                  <a:srgbClr val="F5F0F0"/>
                </a:solidFill>
                <a:latin typeface="PT Serif" panose="020A0603040505020204" pitchFamily="18" charset="0"/>
                <a:ea typeface="Merriweather" pitchFamily="34" charset="-122"/>
                <a:cs typeface="Merriweather" pitchFamily="34" charset="-120"/>
              </a:rPr>
              <a:t>Tuân thủ các quy định an toàn lao động</a:t>
            </a:r>
            <a:endParaRPr lang="en-US" sz="4000" b="1" dirty="0"/>
          </a:p>
        </p:txBody>
      </p:sp>
      <p:pic>
        <p:nvPicPr>
          <p:cNvPr id="5" name="Image 2" descr="preencoded.png"/>
          <p:cNvPicPr>
            <a:picLocks noChangeAspect="1"/>
          </p:cNvPicPr>
          <p:nvPr/>
        </p:nvPicPr>
        <p:blipFill>
          <a:blip r:embed="rId4"/>
          <a:stretch>
            <a:fillRect/>
          </a:stretch>
        </p:blipFill>
        <p:spPr>
          <a:xfrm>
            <a:off x="617458" y="2767386"/>
            <a:ext cx="882134" cy="1411486"/>
          </a:xfrm>
          <a:prstGeom prst="rect">
            <a:avLst/>
          </a:prstGeom>
        </p:spPr>
      </p:pic>
      <p:sp>
        <p:nvSpPr>
          <p:cNvPr id="6" name="Text 1"/>
          <p:cNvSpPr/>
          <p:nvPr/>
        </p:nvSpPr>
        <p:spPr>
          <a:xfrm>
            <a:off x="1764149" y="2943717"/>
            <a:ext cx="2205514" cy="275630"/>
          </a:xfrm>
          <a:prstGeom prst="rect">
            <a:avLst/>
          </a:prstGeom>
          <a:noFill/>
          <a:ln/>
        </p:spPr>
        <p:txBody>
          <a:bodyPr wrap="none" lIns="0" tIns="0" rIns="0" bIns="0" rtlCol="0" anchor="t"/>
          <a:lstStyle/>
          <a:p>
            <a:pPr marL="0" indent="0" algn="l">
              <a:lnSpc>
                <a:spcPts val="2150"/>
              </a:lnSpc>
              <a:buNone/>
            </a:pPr>
            <a:r>
              <a:rPr lang="en-US" b="1" dirty="0">
                <a:solidFill>
                  <a:srgbClr val="E2E6E9"/>
                </a:solidFill>
                <a:latin typeface="PT Serif" panose="020A0603040505020204" pitchFamily="18" charset="0"/>
                <a:ea typeface="Merriweather" pitchFamily="34" charset="-122"/>
                <a:cs typeface="Merriweather" pitchFamily="34" charset="-120"/>
              </a:rPr>
              <a:t>Đào tạo chuyên sâu</a:t>
            </a:r>
            <a:endParaRPr lang="en-US" b="1" dirty="0"/>
          </a:p>
        </p:txBody>
      </p:sp>
      <p:sp>
        <p:nvSpPr>
          <p:cNvPr id="7" name="Text 2"/>
          <p:cNvSpPr/>
          <p:nvPr/>
        </p:nvSpPr>
        <p:spPr>
          <a:xfrm>
            <a:off x="1764149" y="3325193"/>
            <a:ext cx="12248793" cy="282297"/>
          </a:xfrm>
          <a:prstGeom prst="rect">
            <a:avLst/>
          </a:prstGeom>
          <a:noFill/>
          <a:ln/>
        </p:spPr>
        <p:txBody>
          <a:bodyPr wrap="none" lIns="0" tIns="0" rIns="0" bIns="0" rtlCol="0" anchor="t"/>
          <a:lstStyle/>
          <a:p>
            <a:pPr marL="0" indent="0" algn="l">
              <a:lnSpc>
                <a:spcPts val="2200"/>
              </a:lnSpc>
              <a:buNone/>
            </a:pPr>
            <a:r>
              <a:rPr lang="en-US" sz="1400" dirty="0">
                <a:solidFill>
                  <a:srgbClr val="E2E6E9"/>
                </a:solidFill>
                <a:latin typeface="PT Serif" panose="020A0603040505020204" pitchFamily="18" charset="0"/>
                <a:ea typeface="Merriweather" pitchFamily="34" charset="-122"/>
                <a:cs typeface="Merriweather" pitchFamily="34" charset="-120"/>
              </a:rPr>
              <a:t>Nắm rõ quy trình sử dụng máy và hướng dẫn an toàn.</a:t>
            </a:r>
            <a:endParaRPr lang="en-US" sz="1400" dirty="0"/>
          </a:p>
        </p:txBody>
      </p:sp>
      <p:pic>
        <p:nvPicPr>
          <p:cNvPr id="8" name="Image 3" descr="preencoded.png"/>
          <p:cNvPicPr>
            <a:picLocks noChangeAspect="1"/>
          </p:cNvPicPr>
          <p:nvPr/>
        </p:nvPicPr>
        <p:blipFill>
          <a:blip r:embed="rId5"/>
          <a:stretch>
            <a:fillRect/>
          </a:stretch>
        </p:blipFill>
        <p:spPr>
          <a:xfrm>
            <a:off x="617458" y="4178872"/>
            <a:ext cx="882134" cy="1411486"/>
          </a:xfrm>
          <a:prstGeom prst="rect">
            <a:avLst/>
          </a:prstGeom>
        </p:spPr>
      </p:pic>
      <p:sp>
        <p:nvSpPr>
          <p:cNvPr id="9" name="Text 3"/>
          <p:cNvSpPr/>
          <p:nvPr/>
        </p:nvSpPr>
        <p:spPr>
          <a:xfrm>
            <a:off x="1764149" y="4355203"/>
            <a:ext cx="2595801" cy="275630"/>
          </a:xfrm>
          <a:prstGeom prst="rect">
            <a:avLst/>
          </a:prstGeom>
          <a:noFill/>
          <a:ln/>
        </p:spPr>
        <p:txBody>
          <a:bodyPr wrap="none" lIns="0" tIns="0" rIns="0" bIns="0" rtlCol="0" anchor="t"/>
          <a:lstStyle/>
          <a:p>
            <a:pPr marL="0" indent="0" algn="l">
              <a:lnSpc>
                <a:spcPts val="2150"/>
              </a:lnSpc>
              <a:buNone/>
            </a:pPr>
            <a:r>
              <a:rPr lang="en-US" b="1" dirty="0">
                <a:solidFill>
                  <a:srgbClr val="E2E6E9"/>
                </a:solidFill>
                <a:latin typeface="PT Serif" panose="020A0603040505020204" pitchFamily="18" charset="0"/>
                <a:ea typeface="Merriweather" pitchFamily="34" charset="-122"/>
                <a:cs typeface="Merriweather" pitchFamily="34" charset="-120"/>
              </a:rPr>
              <a:t>Trang bị bảo hộ cá nhân</a:t>
            </a:r>
            <a:endParaRPr lang="en-US" b="1" dirty="0"/>
          </a:p>
        </p:txBody>
      </p:sp>
      <p:sp>
        <p:nvSpPr>
          <p:cNvPr id="10" name="Text 4"/>
          <p:cNvSpPr/>
          <p:nvPr/>
        </p:nvSpPr>
        <p:spPr>
          <a:xfrm>
            <a:off x="1764149" y="4736679"/>
            <a:ext cx="12248793" cy="282297"/>
          </a:xfrm>
          <a:prstGeom prst="rect">
            <a:avLst/>
          </a:prstGeom>
          <a:noFill/>
          <a:ln/>
        </p:spPr>
        <p:txBody>
          <a:bodyPr wrap="none" lIns="0" tIns="0" rIns="0" bIns="0" rtlCol="0" anchor="t"/>
          <a:lstStyle/>
          <a:p>
            <a:pPr marL="0" indent="0" algn="l">
              <a:lnSpc>
                <a:spcPts val="2200"/>
              </a:lnSpc>
              <a:buNone/>
            </a:pPr>
            <a:r>
              <a:rPr lang="en-US" sz="1400" dirty="0">
                <a:solidFill>
                  <a:srgbClr val="E2E6E9"/>
                </a:solidFill>
                <a:latin typeface="PT Serif" panose="020A0603040505020204" pitchFamily="18" charset="0"/>
                <a:ea typeface="Merriweather" pitchFamily="34" charset="-122"/>
                <a:cs typeface="Merriweather" pitchFamily="34" charset="-120"/>
              </a:rPr>
              <a:t>Mũ bảo hiểm, găng tay, kính bảo hộ, ủng chống va đập.</a:t>
            </a:r>
            <a:endParaRPr lang="en-US" sz="1400" dirty="0"/>
          </a:p>
        </p:txBody>
      </p:sp>
      <p:pic>
        <p:nvPicPr>
          <p:cNvPr id="11" name="Image 4" descr="preencoded.png"/>
          <p:cNvPicPr>
            <a:picLocks noChangeAspect="1"/>
          </p:cNvPicPr>
          <p:nvPr/>
        </p:nvPicPr>
        <p:blipFill>
          <a:blip r:embed="rId6"/>
          <a:stretch>
            <a:fillRect/>
          </a:stretch>
        </p:blipFill>
        <p:spPr>
          <a:xfrm>
            <a:off x="617458" y="5590358"/>
            <a:ext cx="882134" cy="1411486"/>
          </a:xfrm>
          <a:prstGeom prst="rect">
            <a:avLst/>
          </a:prstGeom>
        </p:spPr>
      </p:pic>
      <p:sp>
        <p:nvSpPr>
          <p:cNvPr id="12" name="Text 5"/>
          <p:cNvSpPr/>
          <p:nvPr/>
        </p:nvSpPr>
        <p:spPr>
          <a:xfrm>
            <a:off x="1764149" y="5766689"/>
            <a:ext cx="2205514" cy="275630"/>
          </a:xfrm>
          <a:prstGeom prst="rect">
            <a:avLst/>
          </a:prstGeom>
          <a:noFill/>
          <a:ln/>
        </p:spPr>
        <p:txBody>
          <a:bodyPr wrap="none" lIns="0" tIns="0" rIns="0" bIns="0" rtlCol="0" anchor="t"/>
          <a:lstStyle/>
          <a:p>
            <a:pPr marL="0" indent="0" algn="l">
              <a:lnSpc>
                <a:spcPts val="2150"/>
              </a:lnSpc>
              <a:buNone/>
            </a:pPr>
            <a:r>
              <a:rPr lang="en-US" b="1" dirty="0">
                <a:solidFill>
                  <a:srgbClr val="E2E6E9"/>
                </a:solidFill>
                <a:latin typeface="PT Serif" panose="020A0603040505020204" pitchFamily="18" charset="0"/>
                <a:ea typeface="Merriweather" pitchFamily="34" charset="-122"/>
                <a:cs typeface="Merriweather" pitchFamily="34" charset="-120"/>
              </a:rPr>
              <a:t>Giám sát liên tục</a:t>
            </a:r>
            <a:endParaRPr lang="en-US" b="1" dirty="0"/>
          </a:p>
        </p:txBody>
      </p:sp>
      <p:sp>
        <p:nvSpPr>
          <p:cNvPr id="13" name="Text 6"/>
          <p:cNvSpPr/>
          <p:nvPr/>
        </p:nvSpPr>
        <p:spPr>
          <a:xfrm>
            <a:off x="1764149" y="6148165"/>
            <a:ext cx="12248793" cy="282297"/>
          </a:xfrm>
          <a:prstGeom prst="rect">
            <a:avLst/>
          </a:prstGeom>
          <a:noFill/>
          <a:ln/>
        </p:spPr>
        <p:txBody>
          <a:bodyPr wrap="none" lIns="0" tIns="0" rIns="0" bIns="0" rtlCol="0" anchor="t"/>
          <a:lstStyle/>
          <a:p>
            <a:pPr marL="0" indent="0" algn="l">
              <a:lnSpc>
                <a:spcPts val="2200"/>
              </a:lnSpc>
              <a:buNone/>
            </a:pPr>
            <a:r>
              <a:rPr lang="en-US" sz="1400" dirty="0">
                <a:solidFill>
                  <a:srgbClr val="E2E6E9"/>
                </a:solidFill>
                <a:latin typeface="PT Serif" panose="020A0603040505020204" pitchFamily="18" charset="0"/>
                <a:ea typeface="Merriweather" pitchFamily="34" charset="-122"/>
                <a:cs typeface="Merriweather" pitchFamily="34" charset="-120"/>
              </a:rPr>
              <a:t>Phát hiện sớm các dấu hiệu bất thường và dừng máy.</a:t>
            </a:r>
            <a:endParaRPr lang="en-US" sz="1400" dirty="0"/>
          </a:p>
        </p:txBody>
      </p:sp>
      <p:pic>
        <p:nvPicPr>
          <p:cNvPr id="14" name="Picture 13">
            <a:extLst>
              <a:ext uri="{FF2B5EF4-FFF2-40B4-BE49-F238E27FC236}">
                <a16:creationId xmlns:a16="http://schemas.microsoft.com/office/drawing/2014/main" id="{36F86209-2F57-E4C0-EE6C-D635D349A143}"/>
              </a:ext>
            </a:extLst>
          </p:cNvPr>
          <p:cNvPicPr>
            <a:picLocks noChangeAspect="1"/>
          </p:cNvPicPr>
          <p:nvPr/>
        </p:nvPicPr>
        <p:blipFill>
          <a:blip r:embed="rId7"/>
          <a:stretch>
            <a:fillRect/>
          </a:stretch>
        </p:blipFill>
        <p:spPr>
          <a:xfrm>
            <a:off x="12500149" y="7543846"/>
            <a:ext cx="1927448" cy="59683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4884934" y="167814"/>
            <a:ext cx="4860533" cy="2916348"/>
          </a:xfrm>
          <a:prstGeom prst="rect">
            <a:avLst/>
          </a:prstGeom>
        </p:spPr>
      </p:pic>
      <p:sp>
        <p:nvSpPr>
          <p:cNvPr id="4" name="Text 0"/>
          <p:cNvSpPr/>
          <p:nvPr/>
        </p:nvSpPr>
        <p:spPr>
          <a:xfrm>
            <a:off x="2038707" y="3970377"/>
            <a:ext cx="10552986" cy="771287"/>
          </a:xfrm>
          <a:prstGeom prst="rect">
            <a:avLst/>
          </a:prstGeom>
          <a:noFill/>
          <a:ln/>
        </p:spPr>
        <p:txBody>
          <a:bodyPr wrap="none" lIns="0" tIns="0" rIns="0" bIns="0" rtlCol="0" anchor="t"/>
          <a:lstStyle/>
          <a:p>
            <a:pPr marL="0" indent="0" algn="ctr">
              <a:lnSpc>
                <a:spcPts val="6050"/>
              </a:lnSpc>
              <a:buNone/>
            </a:pPr>
            <a:r>
              <a:rPr lang="en-US" sz="4850" b="1" dirty="0">
                <a:solidFill>
                  <a:srgbClr val="F5F0F0"/>
                </a:solidFill>
                <a:latin typeface="PT Serif" panose="020A0603040505020204" pitchFamily="18" charset="0"/>
                <a:ea typeface="Merriweather" pitchFamily="34" charset="-122"/>
                <a:cs typeface="Merriweather" pitchFamily="34" charset="-120"/>
              </a:rPr>
              <a:t>Xác định và đánh dấu vùng an toàn</a:t>
            </a:r>
            <a:endParaRPr lang="en-US" sz="4850" b="1" dirty="0"/>
          </a:p>
        </p:txBody>
      </p:sp>
      <p:sp>
        <p:nvSpPr>
          <p:cNvPr id="5" name="Shape 1"/>
          <p:cNvSpPr/>
          <p:nvPr/>
        </p:nvSpPr>
        <p:spPr>
          <a:xfrm>
            <a:off x="863798" y="5111829"/>
            <a:ext cx="4136350" cy="2232779"/>
          </a:xfrm>
          <a:prstGeom prst="roundRect">
            <a:avLst>
              <a:gd name="adj" fmla="val 4643"/>
            </a:avLst>
          </a:prstGeom>
          <a:solidFill>
            <a:srgbClr val="003180"/>
          </a:solidFill>
          <a:ln w="15240">
            <a:solidFill>
              <a:srgbClr val="194A99"/>
            </a:solidFill>
            <a:prstDash val="solid"/>
          </a:ln>
        </p:spPr>
      </p:sp>
      <p:sp>
        <p:nvSpPr>
          <p:cNvPr id="6" name="Text 2"/>
          <p:cNvSpPr/>
          <p:nvPr/>
        </p:nvSpPr>
        <p:spPr>
          <a:xfrm>
            <a:off x="1010641" y="5367706"/>
            <a:ext cx="3874293" cy="771049"/>
          </a:xfrm>
          <a:prstGeom prst="rect">
            <a:avLst/>
          </a:prstGeom>
          <a:noFill/>
          <a:ln/>
        </p:spPr>
        <p:txBody>
          <a:bodyPr wrap="squar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Khu vực xung quanh máy</a:t>
            </a:r>
            <a:endParaRPr lang="en-US" sz="2400" b="1" dirty="0"/>
          </a:p>
        </p:txBody>
      </p:sp>
      <p:sp>
        <p:nvSpPr>
          <p:cNvPr id="7" name="Text 3"/>
          <p:cNvSpPr/>
          <p:nvPr/>
        </p:nvSpPr>
        <p:spPr>
          <a:xfrm>
            <a:off x="1133474" y="6127170"/>
            <a:ext cx="3612237"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Làm rõ ràng và tách biệt với các khu vực khác.</a:t>
            </a:r>
            <a:endParaRPr lang="en-US" sz="1900" dirty="0"/>
          </a:p>
        </p:txBody>
      </p:sp>
      <p:sp>
        <p:nvSpPr>
          <p:cNvPr id="8" name="Shape 4"/>
          <p:cNvSpPr/>
          <p:nvPr/>
        </p:nvSpPr>
        <p:spPr>
          <a:xfrm>
            <a:off x="5246965" y="5111829"/>
            <a:ext cx="4136350" cy="2232779"/>
          </a:xfrm>
          <a:prstGeom prst="roundRect">
            <a:avLst>
              <a:gd name="adj" fmla="val 4643"/>
            </a:avLst>
          </a:prstGeom>
          <a:solidFill>
            <a:srgbClr val="003180"/>
          </a:solidFill>
          <a:ln w="15240">
            <a:solidFill>
              <a:srgbClr val="194A99"/>
            </a:solidFill>
            <a:prstDash val="solid"/>
          </a:ln>
        </p:spPr>
      </p:sp>
      <p:sp>
        <p:nvSpPr>
          <p:cNvPr id="9" name="Text 5"/>
          <p:cNvSpPr/>
          <p:nvPr/>
        </p:nvSpPr>
        <p:spPr>
          <a:xfrm>
            <a:off x="5393808" y="5367706"/>
            <a:ext cx="3859054" cy="771049"/>
          </a:xfrm>
          <a:prstGeom prst="rect">
            <a:avLst/>
          </a:prstGeom>
          <a:noFill/>
          <a:ln/>
        </p:spPr>
        <p:txBody>
          <a:bodyPr wrap="squar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Khu vực hoạt động chính</a:t>
            </a:r>
            <a:endParaRPr lang="en-US" sz="2400" b="1" dirty="0"/>
          </a:p>
        </p:txBody>
      </p:sp>
      <p:sp>
        <p:nvSpPr>
          <p:cNvPr id="10" name="Text 6"/>
          <p:cNvSpPr/>
          <p:nvPr/>
        </p:nvSpPr>
        <p:spPr>
          <a:xfrm>
            <a:off x="5516641" y="6127170"/>
            <a:ext cx="3612237"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Đánh dấu rõ ràng nơi có sự di chuyển của cọc bê tông.</a:t>
            </a:r>
            <a:endParaRPr lang="en-US" sz="1900" dirty="0"/>
          </a:p>
        </p:txBody>
      </p:sp>
      <p:sp>
        <p:nvSpPr>
          <p:cNvPr id="11" name="Shape 7"/>
          <p:cNvSpPr/>
          <p:nvPr/>
        </p:nvSpPr>
        <p:spPr>
          <a:xfrm>
            <a:off x="9630132" y="5111829"/>
            <a:ext cx="4136350" cy="2232779"/>
          </a:xfrm>
          <a:prstGeom prst="roundRect">
            <a:avLst>
              <a:gd name="adj" fmla="val 4643"/>
            </a:avLst>
          </a:prstGeom>
          <a:solidFill>
            <a:srgbClr val="003180"/>
          </a:solidFill>
          <a:ln w="15240">
            <a:solidFill>
              <a:srgbClr val="194A99"/>
            </a:solidFill>
            <a:prstDash val="solid"/>
          </a:ln>
        </p:spPr>
      </p:sp>
      <p:sp>
        <p:nvSpPr>
          <p:cNvPr id="12" name="Text 8"/>
          <p:cNvSpPr/>
          <p:nvPr/>
        </p:nvSpPr>
        <p:spPr>
          <a:xfrm>
            <a:off x="9776975" y="5367706"/>
            <a:ext cx="3085386" cy="385524"/>
          </a:xfrm>
          <a:prstGeom prst="rect">
            <a:avLst/>
          </a:prstGeom>
          <a:noFill/>
          <a:ln/>
        </p:spPr>
        <p:txBody>
          <a:bodyPr wrap="non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Đường đi an toàn</a:t>
            </a:r>
            <a:endParaRPr lang="en-US" sz="2400" b="1" dirty="0"/>
          </a:p>
        </p:txBody>
      </p:sp>
      <p:sp>
        <p:nvSpPr>
          <p:cNvPr id="13" name="Text 9"/>
          <p:cNvSpPr/>
          <p:nvPr/>
        </p:nvSpPr>
        <p:spPr>
          <a:xfrm>
            <a:off x="9884689" y="6222994"/>
            <a:ext cx="3612237"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Đảm bảo các phương tiện di chuyển không gây cản trở.</a:t>
            </a:r>
            <a:endParaRPr lang="en-US" sz="1900" dirty="0"/>
          </a:p>
        </p:txBody>
      </p:sp>
      <p:pic>
        <p:nvPicPr>
          <p:cNvPr id="14" name="Picture 13">
            <a:extLst>
              <a:ext uri="{FF2B5EF4-FFF2-40B4-BE49-F238E27FC236}">
                <a16:creationId xmlns:a16="http://schemas.microsoft.com/office/drawing/2014/main" id="{EA4B605B-90D7-4E30-BEE1-BA6454362254}"/>
              </a:ext>
            </a:extLst>
          </p:cNvPr>
          <p:cNvPicPr>
            <a:picLocks noChangeAspect="1"/>
          </p:cNvPicPr>
          <p:nvPr/>
        </p:nvPicPr>
        <p:blipFill>
          <a:blip r:embed="rId4"/>
          <a:stretch>
            <a:fillRect/>
          </a:stretch>
        </p:blipFill>
        <p:spPr>
          <a:xfrm>
            <a:off x="12500149" y="7543846"/>
            <a:ext cx="1927448" cy="59683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09376" y="2374810"/>
            <a:ext cx="4572000" cy="4572000"/>
          </a:xfrm>
          <a:prstGeom prst="rect">
            <a:avLst/>
          </a:prstGeom>
        </p:spPr>
      </p:pic>
      <p:sp>
        <p:nvSpPr>
          <p:cNvPr id="4" name="Text 0"/>
          <p:cNvSpPr/>
          <p:nvPr/>
        </p:nvSpPr>
        <p:spPr>
          <a:xfrm>
            <a:off x="6084570" y="469940"/>
            <a:ext cx="6563439" cy="534114"/>
          </a:xfrm>
          <a:prstGeom prst="rect">
            <a:avLst/>
          </a:prstGeom>
          <a:noFill/>
          <a:ln/>
        </p:spPr>
        <p:txBody>
          <a:bodyPr wrap="none" lIns="0" tIns="0" rIns="0" bIns="0" rtlCol="0" anchor="t"/>
          <a:lstStyle/>
          <a:p>
            <a:pPr marL="0" indent="0">
              <a:lnSpc>
                <a:spcPts val="4200"/>
              </a:lnSpc>
              <a:buNone/>
            </a:pPr>
            <a:r>
              <a:rPr lang="en-US" sz="3350" b="1" dirty="0">
                <a:solidFill>
                  <a:srgbClr val="F5F0F0"/>
                </a:solidFill>
                <a:latin typeface="PT Serif" panose="020A0603040505020204" pitchFamily="18" charset="0"/>
                <a:ea typeface="Merriweather" pitchFamily="34" charset="-122"/>
                <a:cs typeface="Merriweather" pitchFamily="34" charset="-120"/>
              </a:rPr>
              <a:t>Sử dụng thiết bị bảo hộ cá nhân</a:t>
            </a:r>
            <a:endParaRPr lang="en-US" sz="3350" b="1" dirty="0"/>
          </a:p>
        </p:txBody>
      </p:sp>
      <p:pic>
        <p:nvPicPr>
          <p:cNvPr id="5" name="Image 2" descr="preencoded.png"/>
          <p:cNvPicPr>
            <a:picLocks noChangeAspect="1"/>
          </p:cNvPicPr>
          <p:nvPr/>
        </p:nvPicPr>
        <p:blipFill>
          <a:blip r:embed="rId4"/>
          <a:stretch>
            <a:fillRect/>
          </a:stretch>
        </p:blipFill>
        <p:spPr>
          <a:xfrm>
            <a:off x="7712403" y="1624469"/>
            <a:ext cx="427196" cy="427196"/>
          </a:xfrm>
          <a:prstGeom prst="rect">
            <a:avLst/>
          </a:prstGeom>
        </p:spPr>
      </p:pic>
      <p:sp>
        <p:nvSpPr>
          <p:cNvPr id="6" name="Text 1"/>
          <p:cNvSpPr/>
          <p:nvPr/>
        </p:nvSpPr>
        <p:spPr>
          <a:xfrm>
            <a:off x="8526320" y="1784727"/>
            <a:ext cx="2136338" cy="266938"/>
          </a:xfrm>
          <a:prstGeom prst="rect">
            <a:avLst/>
          </a:prstGeom>
          <a:noFill/>
          <a:ln/>
        </p:spPr>
        <p:txBody>
          <a:bodyPr wrap="none" lIns="0" tIns="0" rIns="0" bIns="0" rtlCol="0" anchor="t"/>
          <a:lstStyle/>
          <a:p>
            <a:pPr marL="0" indent="0" algn="l">
              <a:lnSpc>
                <a:spcPts val="2100"/>
              </a:lnSpc>
              <a:buNone/>
            </a:pPr>
            <a:r>
              <a:rPr lang="en-US" sz="2000" b="1" dirty="0">
                <a:solidFill>
                  <a:srgbClr val="E2E6E9"/>
                </a:solidFill>
                <a:latin typeface="PT Serif" panose="020A0603040505020204" pitchFamily="18" charset="0"/>
                <a:ea typeface="Merriweather" pitchFamily="34" charset="-122"/>
                <a:cs typeface="Merriweather" pitchFamily="34" charset="-120"/>
              </a:rPr>
              <a:t>Mũ bảo hiểm</a:t>
            </a:r>
            <a:endParaRPr lang="en-US" sz="2000" b="1" dirty="0"/>
          </a:p>
        </p:txBody>
      </p:sp>
      <p:sp>
        <p:nvSpPr>
          <p:cNvPr id="7" name="Text 2"/>
          <p:cNvSpPr/>
          <p:nvPr/>
        </p:nvSpPr>
        <p:spPr>
          <a:xfrm>
            <a:off x="7712403" y="2196516"/>
            <a:ext cx="5601663" cy="273487"/>
          </a:xfrm>
          <a:prstGeom prst="rect">
            <a:avLst/>
          </a:prstGeom>
          <a:noFill/>
          <a:ln/>
        </p:spPr>
        <p:txBody>
          <a:bodyPr wrap="none" lIns="0" tIns="0" rIns="0" bIns="0" rtlCol="0" anchor="t"/>
          <a:lstStyle/>
          <a:p>
            <a:pPr marL="0" indent="0" algn="l">
              <a:lnSpc>
                <a:spcPts val="2150"/>
              </a:lnSpc>
              <a:buNone/>
            </a:pPr>
            <a:r>
              <a:rPr lang="en-US" sz="1400" dirty="0">
                <a:solidFill>
                  <a:srgbClr val="E2E6E9"/>
                </a:solidFill>
                <a:latin typeface="PT Serif" panose="020A0603040505020204" pitchFamily="18" charset="0"/>
                <a:ea typeface="Merriweather" pitchFamily="34" charset="-122"/>
                <a:cs typeface="Merriweather" pitchFamily="34" charset="-120"/>
              </a:rPr>
              <a:t>Bảo vệ đầu khỏi các vật rơi hoặc va đập.</a:t>
            </a:r>
            <a:endParaRPr lang="en-US" sz="1400" dirty="0"/>
          </a:p>
        </p:txBody>
      </p:sp>
      <p:pic>
        <p:nvPicPr>
          <p:cNvPr id="8" name="Image 3" descr="preencoded.png"/>
          <p:cNvPicPr>
            <a:picLocks noChangeAspect="1"/>
          </p:cNvPicPr>
          <p:nvPr/>
        </p:nvPicPr>
        <p:blipFill>
          <a:blip r:embed="rId5"/>
          <a:stretch>
            <a:fillRect/>
          </a:stretch>
        </p:blipFill>
        <p:spPr>
          <a:xfrm>
            <a:off x="7712403" y="3116738"/>
            <a:ext cx="427196" cy="427196"/>
          </a:xfrm>
          <a:prstGeom prst="rect">
            <a:avLst/>
          </a:prstGeom>
        </p:spPr>
      </p:pic>
      <p:sp>
        <p:nvSpPr>
          <p:cNvPr id="9" name="Text 3"/>
          <p:cNvSpPr/>
          <p:nvPr/>
        </p:nvSpPr>
        <p:spPr>
          <a:xfrm>
            <a:off x="8526320" y="3276996"/>
            <a:ext cx="2136338" cy="266938"/>
          </a:xfrm>
          <a:prstGeom prst="rect">
            <a:avLst/>
          </a:prstGeom>
          <a:noFill/>
          <a:ln/>
        </p:spPr>
        <p:txBody>
          <a:bodyPr wrap="none" lIns="0" tIns="0" rIns="0" bIns="0" rtlCol="0" anchor="t"/>
          <a:lstStyle/>
          <a:p>
            <a:pPr marL="0" indent="0" algn="l">
              <a:lnSpc>
                <a:spcPts val="2100"/>
              </a:lnSpc>
              <a:buNone/>
            </a:pPr>
            <a:r>
              <a:rPr lang="en-US" sz="2000" b="1" dirty="0">
                <a:solidFill>
                  <a:srgbClr val="E2E6E9"/>
                </a:solidFill>
                <a:latin typeface="PT Serif" panose="020A0603040505020204" pitchFamily="18" charset="0"/>
                <a:ea typeface="Merriweather" pitchFamily="34" charset="-122"/>
                <a:cs typeface="Merriweather" pitchFamily="34" charset="-120"/>
              </a:rPr>
              <a:t>Găng tay bảo hộ</a:t>
            </a:r>
            <a:endParaRPr lang="en-US" sz="2000" b="1" dirty="0"/>
          </a:p>
        </p:txBody>
      </p:sp>
      <p:sp>
        <p:nvSpPr>
          <p:cNvPr id="10" name="Text 4"/>
          <p:cNvSpPr/>
          <p:nvPr/>
        </p:nvSpPr>
        <p:spPr>
          <a:xfrm>
            <a:off x="7712403" y="3688785"/>
            <a:ext cx="5601663" cy="273487"/>
          </a:xfrm>
          <a:prstGeom prst="rect">
            <a:avLst/>
          </a:prstGeom>
          <a:noFill/>
          <a:ln/>
        </p:spPr>
        <p:txBody>
          <a:bodyPr wrap="none" lIns="0" tIns="0" rIns="0" bIns="0" rtlCol="0" anchor="t"/>
          <a:lstStyle/>
          <a:p>
            <a:pPr marL="0" indent="0" algn="l">
              <a:lnSpc>
                <a:spcPts val="2150"/>
              </a:lnSpc>
              <a:buNone/>
            </a:pPr>
            <a:r>
              <a:rPr lang="en-US" sz="1400" dirty="0">
                <a:solidFill>
                  <a:srgbClr val="E2E6E9"/>
                </a:solidFill>
                <a:latin typeface="PT Serif" panose="020A0603040505020204" pitchFamily="18" charset="0"/>
                <a:ea typeface="Merriweather" pitchFamily="34" charset="-122"/>
                <a:cs typeface="Merriweather" pitchFamily="34" charset="-120"/>
              </a:rPr>
              <a:t>Bảo vệ tay khỏi các vết cắt, va đập.</a:t>
            </a:r>
            <a:endParaRPr lang="en-US" sz="1400" dirty="0"/>
          </a:p>
        </p:txBody>
      </p:sp>
      <p:pic>
        <p:nvPicPr>
          <p:cNvPr id="11" name="Image 4" descr="preencoded.png"/>
          <p:cNvPicPr>
            <a:picLocks noChangeAspect="1"/>
          </p:cNvPicPr>
          <p:nvPr/>
        </p:nvPicPr>
        <p:blipFill>
          <a:blip r:embed="rId6"/>
          <a:stretch>
            <a:fillRect/>
          </a:stretch>
        </p:blipFill>
        <p:spPr>
          <a:xfrm>
            <a:off x="7712403" y="4609007"/>
            <a:ext cx="427196" cy="427196"/>
          </a:xfrm>
          <a:prstGeom prst="rect">
            <a:avLst/>
          </a:prstGeom>
        </p:spPr>
      </p:pic>
      <p:sp>
        <p:nvSpPr>
          <p:cNvPr id="12" name="Text 5"/>
          <p:cNvSpPr/>
          <p:nvPr/>
        </p:nvSpPr>
        <p:spPr>
          <a:xfrm>
            <a:off x="8526320" y="4769265"/>
            <a:ext cx="2136338" cy="266938"/>
          </a:xfrm>
          <a:prstGeom prst="rect">
            <a:avLst/>
          </a:prstGeom>
          <a:noFill/>
          <a:ln/>
        </p:spPr>
        <p:txBody>
          <a:bodyPr wrap="none" lIns="0" tIns="0" rIns="0" bIns="0" rtlCol="0" anchor="t"/>
          <a:lstStyle/>
          <a:p>
            <a:pPr marL="0" indent="0" algn="l">
              <a:lnSpc>
                <a:spcPts val="2100"/>
              </a:lnSpc>
              <a:buNone/>
            </a:pPr>
            <a:r>
              <a:rPr lang="en-US" sz="2000" b="1" dirty="0">
                <a:solidFill>
                  <a:srgbClr val="E2E6E9"/>
                </a:solidFill>
                <a:latin typeface="PT Serif" panose="020A0603040505020204" pitchFamily="18" charset="0"/>
                <a:ea typeface="Merriweather" pitchFamily="34" charset="-122"/>
                <a:cs typeface="Merriweather" pitchFamily="34" charset="-120"/>
              </a:rPr>
              <a:t>Kính bảo hộ</a:t>
            </a:r>
            <a:endParaRPr lang="en-US" sz="2000" b="1" dirty="0"/>
          </a:p>
        </p:txBody>
      </p:sp>
      <p:sp>
        <p:nvSpPr>
          <p:cNvPr id="13" name="Text 6"/>
          <p:cNvSpPr/>
          <p:nvPr/>
        </p:nvSpPr>
        <p:spPr>
          <a:xfrm>
            <a:off x="7712403" y="5181054"/>
            <a:ext cx="5601663" cy="273487"/>
          </a:xfrm>
          <a:prstGeom prst="rect">
            <a:avLst/>
          </a:prstGeom>
          <a:noFill/>
          <a:ln/>
        </p:spPr>
        <p:txBody>
          <a:bodyPr wrap="none" lIns="0" tIns="0" rIns="0" bIns="0" rtlCol="0" anchor="t"/>
          <a:lstStyle/>
          <a:p>
            <a:pPr marL="0" indent="0" algn="l">
              <a:lnSpc>
                <a:spcPts val="2150"/>
              </a:lnSpc>
              <a:buNone/>
            </a:pPr>
            <a:r>
              <a:rPr lang="en-US" sz="1400" dirty="0">
                <a:solidFill>
                  <a:srgbClr val="E2E6E9"/>
                </a:solidFill>
                <a:latin typeface="PT Serif" panose="020A0603040505020204" pitchFamily="18" charset="0"/>
                <a:ea typeface="Merriweather" pitchFamily="34" charset="-122"/>
                <a:cs typeface="Merriweather" pitchFamily="34" charset="-120"/>
              </a:rPr>
              <a:t>Ngăn ngừa bụi, mảnh vụn và hóa chất.</a:t>
            </a:r>
            <a:endParaRPr lang="en-US" sz="1400" dirty="0"/>
          </a:p>
        </p:txBody>
      </p:sp>
      <p:pic>
        <p:nvPicPr>
          <p:cNvPr id="14" name="Image 5" descr="preencoded.png"/>
          <p:cNvPicPr>
            <a:picLocks noChangeAspect="1"/>
          </p:cNvPicPr>
          <p:nvPr/>
        </p:nvPicPr>
        <p:blipFill>
          <a:blip r:embed="rId7"/>
          <a:stretch>
            <a:fillRect/>
          </a:stretch>
        </p:blipFill>
        <p:spPr>
          <a:xfrm>
            <a:off x="7642064" y="6101276"/>
            <a:ext cx="427196" cy="427196"/>
          </a:xfrm>
          <a:prstGeom prst="rect">
            <a:avLst/>
          </a:prstGeom>
        </p:spPr>
      </p:pic>
      <p:sp>
        <p:nvSpPr>
          <p:cNvPr id="15" name="Text 7"/>
          <p:cNvSpPr/>
          <p:nvPr/>
        </p:nvSpPr>
        <p:spPr>
          <a:xfrm>
            <a:off x="8455981" y="6261534"/>
            <a:ext cx="2136338" cy="266938"/>
          </a:xfrm>
          <a:prstGeom prst="rect">
            <a:avLst/>
          </a:prstGeom>
          <a:noFill/>
          <a:ln/>
        </p:spPr>
        <p:txBody>
          <a:bodyPr wrap="none" lIns="0" tIns="0" rIns="0" bIns="0" rtlCol="0" anchor="t"/>
          <a:lstStyle/>
          <a:p>
            <a:pPr marL="0" indent="0" algn="l">
              <a:lnSpc>
                <a:spcPts val="2100"/>
              </a:lnSpc>
              <a:buNone/>
            </a:pPr>
            <a:r>
              <a:rPr lang="en-US" sz="2000" b="1" dirty="0">
                <a:solidFill>
                  <a:srgbClr val="E2E6E9"/>
                </a:solidFill>
                <a:latin typeface="PT Serif" panose="020A0603040505020204" pitchFamily="18" charset="0"/>
                <a:ea typeface="Merriweather" pitchFamily="34" charset="-122"/>
                <a:cs typeface="Merriweather" pitchFamily="34" charset="-120"/>
              </a:rPr>
              <a:t>Ủng chống va đập</a:t>
            </a:r>
            <a:endParaRPr lang="en-US" sz="2000" b="1" dirty="0"/>
          </a:p>
        </p:txBody>
      </p:sp>
      <p:sp>
        <p:nvSpPr>
          <p:cNvPr id="16" name="Text 8"/>
          <p:cNvSpPr/>
          <p:nvPr/>
        </p:nvSpPr>
        <p:spPr>
          <a:xfrm>
            <a:off x="7642064" y="6673323"/>
            <a:ext cx="5601663" cy="273487"/>
          </a:xfrm>
          <a:prstGeom prst="rect">
            <a:avLst/>
          </a:prstGeom>
          <a:noFill/>
          <a:ln/>
        </p:spPr>
        <p:txBody>
          <a:bodyPr wrap="none" lIns="0" tIns="0" rIns="0" bIns="0" rtlCol="0" anchor="t"/>
          <a:lstStyle/>
          <a:p>
            <a:pPr marL="0" indent="0" algn="l">
              <a:lnSpc>
                <a:spcPts val="2150"/>
              </a:lnSpc>
              <a:buNone/>
            </a:pPr>
            <a:r>
              <a:rPr lang="en-US" sz="1400" dirty="0">
                <a:solidFill>
                  <a:srgbClr val="E2E6E9"/>
                </a:solidFill>
                <a:latin typeface="PT Serif" panose="020A0603040505020204" pitchFamily="18" charset="0"/>
                <a:ea typeface="Merriweather" pitchFamily="34" charset="-122"/>
                <a:cs typeface="Merriweather" pitchFamily="34" charset="-120"/>
              </a:rPr>
              <a:t>Bảo vệ chân khỏi các vật nặng và trơn trượt.</a:t>
            </a:r>
            <a:endParaRPr lang="en-US" sz="1400" dirty="0"/>
          </a:p>
        </p:txBody>
      </p:sp>
      <p:pic>
        <p:nvPicPr>
          <p:cNvPr id="17" name="Picture 16">
            <a:extLst>
              <a:ext uri="{FF2B5EF4-FFF2-40B4-BE49-F238E27FC236}">
                <a16:creationId xmlns:a16="http://schemas.microsoft.com/office/drawing/2014/main" id="{AD8947E8-0DDD-C03F-E64A-4AC92A726E24}"/>
              </a:ext>
            </a:extLst>
          </p:cNvPr>
          <p:cNvPicPr>
            <a:picLocks noChangeAspect="1"/>
          </p:cNvPicPr>
          <p:nvPr/>
        </p:nvPicPr>
        <p:blipFill>
          <a:blip r:embed="rId8"/>
          <a:stretch>
            <a:fillRect/>
          </a:stretch>
        </p:blipFill>
        <p:spPr>
          <a:xfrm>
            <a:off x="12500149" y="7543846"/>
            <a:ext cx="1927448" cy="59683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63429" y="651748"/>
            <a:ext cx="7617143" cy="1363504"/>
          </a:xfrm>
          <a:prstGeom prst="rect">
            <a:avLst/>
          </a:prstGeom>
          <a:noFill/>
          <a:ln/>
        </p:spPr>
        <p:txBody>
          <a:bodyPr wrap="square" lIns="0" tIns="0" rIns="0" bIns="0" rtlCol="0" anchor="t"/>
          <a:lstStyle/>
          <a:p>
            <a:pPr marL="0" indent="0">
              <a:lnSpc>
                <a:spcPts val="5350"/>
              </a:lnSpc>
              <a:buNone/>
            </a:pPr>
            <a:r>
              <a:rPr lang="en-US" sz="4250" b="1" dirty="0">
                <a:solidFill>
                  <a:srgbClr val="F5F0F0"/>
                </a:solidFill>
                <a:latin typeface="PT Serif" panose="020A0603040505020204" pitchFamily="18" charset="0"/>
                <a:ea typeface="Merriweather" pitchFamily="34" charset="-122"/>
                <a:cs typeface="Merriweather" pitchFamily="34" charset="-120"/>
              </a:rPr>
              <a:t>Quy trình khẩn cấp và phản ứng trong trường hợp sự cố</a:t>
            </a:r>
            <a:endParaRPr lang="en-US" sz="4250" b="1" dirty="0"/>
          </a:p>
        </p:txBody>
      </p:sp>
      <p:pic>
        <p:nvPicPr>
          <p:cNvPr id="4" name="Image 1" descr="preencoded.png"/>
          <p:cNvPicPr>
            <a:picLocks noChangeAspect="1"/>
          </p:cNvPicPr>
          <p:nvPr/>
        </p:nvPicPr>
        <p:blipFill>
          <a:blip r:embed="rId4"/>
          <a:stretch>
            <a:fillRect/>
          </a:stretch>
        </p:blipFill>
        <p:spPr>
          <a:xfrm>
            <a:off x="763429" y="2691408"/>
            <a:ext cx="1090732" cy="1745099"/>
          </a:xfrm>
          <a:prstGeom prst="rect">
            <a:avLst/>
          </a:prstGeom>
        </p:spPr>
      </p:pic>
      <p:sp>
        <p:nvSpPr>
          <p:cNvPr id="5" name="Text 1"/>
          <p:cNvSpPr/>
          <p:nvPr/>
        </p:nvSpPr>
        <p:spPr>
          <a:xfrm>
            <a:off x="2181344" y="2909530"/>
            <a:ext cx="3495318" cy="340757"/>
          </a:xfrm>
          <a:prstGeom prst="rect">
            <a:avLst/>
          </a:prstGeom>
          <a:noFill/>
          <a:ln/>
        </p:spPr>
        <p:txBody>
          <a:bodyPr wrap="none" lIns="0" tIns="0" rIns="0" bIns="0" rtlCol="0" anchor="t"/>
          <a:lstStyle/>
          <a:p>
            <a:pPr marL="0" indent="0" algn="l">
              <a:lnSpc>
                <a:spcPts val="2650"/>
              </a:lnSpc>
              <a:buNone/>
            </a:pPr>
            <a:r>
              <a:rPr lang="en-US" sz="2100" b="1" dirty="0">
                <a:solidFill>
                  <a:srgbClr val="E2E6E9"/>
                </a:solidFill>
                <a:latin typeface="PT Serif" panose="020A0603040505020204" pitchFamily="18" charset="0"/>
                <a:ea typeface="Merriweather" pitchFamily="34" charset="-122"/>
                <a:cs typeface="Merriweather" pitchFamily="34" charset="-120"/>
              </a:rPr>
              <a:t>Ngừng hoạt động của máy</a:t>
            </a:r>
            <a:endParaRPr lang="en-US" sz="2100" b="1" dirty="0"/>
          </a:p>
        </p:txBody>
      </p:sp>
      <p:sp>
        <p:nvSpPr>
          <p:cNvPr id="6" name="Text 2"/>
          <p:cNvSpPr/>
          <p:nvPr/>
        </p:nvSpPr>
        <p:spPr>
          <a:xfrm>
            <a:off x="2181344" y="3381137"/>
            <a:ext cx="6199227" cy="348972"/>
          </a:xfrm>
          <a:prstGeom prst="rect">
            <a:avLst/>
          </a:prstGeom>
          <a:noFill/>
          <a:ln/>
        </p:spPr>
        <p:txBody>
          <a:bodyPr wrap="none" lIns="0" tIns="0" rIns="0" bIns="0" rtlCol="0" anchor="t"/>
          <a:lstStyle/>
          <a:p>
            <a:pPr marL="0" indent="0" algn="l">
              <a:lnSpc>
                <a:spcPts val="2700"/>
              </a:lnSpc>
              <a:buNone/>
            </a:pPr>
            <a:r>
              <a:rPr lang="en-US" dirty="0">
                <a:solidFill>
                  <a:srgbClr val="E2E6E9"/>
                </a:solidFill>
                <a:latin typeface="PT Serif" panose="020A0603040505020204" pitchFamily="18" charset="0"/>
                <a:ea typeface="Merriweather" pitchFamily="34" charset="-122"/>
                <a:cs typeface="Merriweather" pitchFamily="34" charset="-120"/>
              </a:rPr>
              <a:t>Tắt nguồn điện hoặc hệ thống điều khiển thủy lực.</a:t>
            </a:r>
            <a:endParaRPr lang="en-US" dirty="0"/>
          </a:p>
        </p:txBody>
      </p:sp>
      <p:pic>
        <p:nvPicPr>
          <p:cNvPr id="7" name="Image 2" descr="preencoded.png"/>
          <p:cNvPicPr>
            <a:picLocks noChangeAspect="1"/>
          </p:cNvPicPr>
          <p:nvPr/>
        </p:nvPicPr>
        <p:blipFill>
          <a:blip r:embed="rId5"/>
          <a:stretch>
            <a:fillRect/>
          </a:stretch>
        </p:blipFill>
        <p:spPr>
          <a:xfrm>
            <a:off x="763429" y="4436507"/>
            <a:ext cx="1090732" cy="1745099"/>
          </a:xfrm>
          <a:prstGeom prst="rect">
            <a:avLst/>
          </a:prstGeom>
        </p:spPr>
      </p:pic>
      <p:sp>
        <p:nvSpPr>
          <p:cNvPr id="8" name="Text 3"/>
          <p:cNvSpPr/>
          <p:nvPr/>
        </p:nvSpPr>
        <p:spPr>
          <a:xfrm>
            <a:off x="2181344" y="4654629"/>
            <a:ext cx="2726769" cy="340757"/>
          </a:xfrm>
          <a:prstGeom prst="rect">
            <a:avLst/>
          </a:prstGeom>
          <a:noFill/>
          <a:ln/>
        </p:spPr>
        <p:txBody>
          <a:bodyPr wrap="none" lIns="0" tIns="0" rIns="0" bIns="0" rtlCol="0" anchor="t"/>
          <a:lstStyle/>
          <a:p>
            <a:pPr marL="0" indent="0" algn="l">
              <a:lnSpc>
                <a:spcPts val="2650"/>
              </a:lnSpc>
              <a:buNone/>
            </a:pPr>
            <a:r>
              <a:rPr lang="en-US" sz="2100" b="1" dirty="0">
                <a:solidFill>
                  <a:srgbClr val="E2E6E9"/>
                </a:solidFill>
                <a:latin typeface="PT Serif" panose="020A0603040505020204" pitchFamily="18" charset="0"/>
                <a:ea typeface="Merriweather" pitchFamily="34" charset="-122"/>
                <a:cs typeface="Merriweather" pitchFamily="34" charset="-120"/>
              </a:rPr>
              <a:t>Đánh giá tình hình</a:t>
            </a:r>
            <a:endParaRPr lang="en-US" sz="2100" b="1" dirty="0"/>
          </a:p>
        </p:txBody>
      </p:sp>
      <p:sp>
        <p:nvSpPr>
          <p:cNvPr id="9" name="Text 4"/>
          <p:cNvSpPr/>
          <p:nvPr/>
        </p:nvSpPr>
        <p:spPr>
          <a:xfrm>
            <a:off x="2181344" y="5126236"/>
            <a:ext cx="6199227" cy="348972"/>
          </a:xfrm>
          <a:prstGeom prst="rect">
            <a:avLst/>
          </a:prstGeom>
          <a:noFill/>
          <a:ln/>
        </p:spPr>
        <p:txBody>
          <a:bodyPr wrap="none" lIns="0" tIns="0" rIns="0" bIns="0" rtlCol="0" anchor="t"/>
          <a:lstStyle/>
          <a:p>
            <a:pPr marL="0" indent="0" algn="l">
              <a:lnSpc>
                <a:spcPts val="2700"/>
              </a:lnSpc>
              <a:buNone/>
            </a:pPr>
            <a:r>
              <a:rPr lang="en-US" dirty="0">
                <a:solidFill>
                  <a:srgbClr val="E2E6E9"/>
                </a:solidFill>
                <a:latin typeface="PT Serif" panose="020A0603040505020204" pitchFamily="18" charset="0"/>
                <a:ea typeface="Merriweather" pitchFamily="34" charset="-122"/>
                <a:cs typeface="Merriweather" pitchFamily="34" charset="-120"/>
              </a:rPr>
              <a:t>Xác định loại sự cố và mức độ nghiêm trọng.</a:t>
            </a:r>
            <a:endParaRPr lang="en-US" dirty="0"/>
          </a:p>
        </p:txBody>
      </p:sp>
      <p:pic>
        <p:nvPicPr>
          <p:cNvPr id="10" name="Image 3" descr="preencoded.png"/>
          <p:cNvPicPr>
            <a:picLocks noChangeAspect="1"/>
          </p:cNvPicPr>
          <p:nvPr/>
        </p:nvPicPr>
        <p:blipFill>
          <a:blip r:embed="rId6"/>
          <a:stretch>
            <a:fillRect/>
          </a:stretch>
        </p:blipFill>
        <p:spPr>
          <a:xfrm>
            <a:off x="763429" y="6181606"/>
            <a:ext cx="1090732" cy="1745099"/>
          </a:xfrm>
          <a:prstGeom prst="rect">
            <a:avLst/>
          </a:prstGeom>
        </p:spPr>
      </p:pic>
      <p:sp>
        <p:nvSpPr>
          <p:cNvPr id="11" name="Text 5"/>
          <p:cNvSpPr/>
          <p:nvPr/>
        </p:nvSpPr>
        <p:spPr>
          <a:xfrm>
            <a:off x="2181344" y="6399728"/>
            <a:ext cx="3313033" cy="340757"/>
          </a:xfrm>
          <a:prstGeom prst="rect">
            <a:avLst/>
          </a:prstGeom>
          <a:noFill/>
          <a:ln/>
        </p:spPr>
        <p:txBody>
          <a:bodyPr wrap="none" lIns="0" tIns="0" rIns="0" bIns="0" rtlCol="0" anchor="t"/>
          <a:lstStyle/>
          <a:p>
            <a:pPr marL="0" indent="0" algn="l">
              <a:lnSpc>
                <a:spcPts val="2650"/>
              </a:lnSpc>
              <a:buNone/>
            </a:pPr>
            <a:r>
              <a:rPr lang="en-US" sz="2100" b="1" dirty="0">
                <a:solidFill>
                  <a:srgbClr val="E2E6E9"/>
                </a:solidFill>
                <a:latin typeface="PT Serif" panose="020A0603040505020204" pitchFamily="18" charset="0"/>
                <a:ea typeface="Merriweather" pitchFamily="34" charset="-122"/>
                <a:cs typeface="Merriweather" pitchFamily="34" charset="-120"/>
              </a:rPr>
              <a:t>Sơ cứu và gọi dịch vụ y tế</a:t>
            </a:r>
            <a:endParaRPr lang="en-US" sz="2100" b="1" dirty="0"/>
          </a:p>
        </p:txBody>
      </p:sp>
      <p:sp>
        <p:nvSpPr>
          <p:cNvPr id="12" name="Text 6"/>
          <p:cNvSpPr/>
          <p:nvPr/>
        </p:nvSpPr>
        <p:spPr>
          <a:xfrm>
            <a:off x="2181344" y="6871335"/>
            <a:ext cx="6199227" cy="348972"/>
          </a:xfrm>
          <a:prstGeom prst="rect">
            <a:avLst/>
          </a:prstGeom>
          <a:noFill/>
          <a:ln/>
        </p:spPr>
        <p:txBody>
          <a:bodyPr wrap="none" lIns="0" tIns="0" rIns="0" bIns="0" rtlCol="0" anchor="t"/>
          <a:lstStyle/>
          <a:p>
            <a:pPr marL="0" indent="0" algn="l">
              <a:lnSpc>
                <a:spcPts val="2700"/>
              </a:lnSpc>
              <a:buNone/>
            </a:pPr>
            <a:r>
              <a:rPr lang="en-US" dirty="0">
                <a:solidFill>
                  <a:srgbClr val="E2E6E9"/>
                </a:solidFill>
                <a:latin typeface="PT Serif" panose="020A0603040505020204" pitchFamily="18" charset="0"/>
                <a:ea typeface="Merriweather" pitchFamily="34" charset="-122"/>
                <a:cs typeface="Merriweather" pitchFamily="34" charset="-120"/>
              </a:rPr>
              <a:t>Cung cấp hỗ trợ chuyên môn cho người bị thương.</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334837" y="3101756"/>
            <a:ext cx="4943951" cy="3706892"/>
          </a:xfrm>
          <a:prstGeom prst="rect">
            <a:avLst/>
          </a:prstGeom>
        </p:spPr>
      </p:pic>
      <p:sp>
        <p:nvSpPr>
          <p:cNvPr id="4" name="Text 0"/>
          <p:cNvSpPr/>
          <p:nvPr/>
        </p:nvSpPr>
        <p:spPr>
          <a:xfrm>
            <a:off x="751523" y="785870"/>
            <a:ext cx="7625715" cy="1355646"/>
          </a:xfrm>
          <a:prstGeom prst="rect">
            <a:avLst/>
          </a:prstGeom>
          <a:noFill/>
          <a:ln/>
        </p:spPr>
        <p:txBody>
          <a:bodyPr wrap="square" lIns="0" tIns="0" rIns="0" bIns="0" rtlCol="0" anchor="t"/>
          <a:lstStyle/>
          <a:p>
            <a:pPr marL="0" indent="0">
              <a:lnSpc>
                <a:spcPts val="5300"/>
              </a:lnSpc>
              <a:buNone/>
            </a:pPr>
            <a:r>
              <a:rPr lang="en-US" sz="4250" b="1" dirty="0">
                <a:solidFill>
                  <a:srgbClr val="F5F0F0"/>
                </a:solidFill>
                <a:latin typeface="PT Serif" panose="020A0603040505020204" pitchFamily="18" charset="0"/>
                <a:ea typeface="Merriweather" pitchFamily="34" charset="-122"/>
                <a:cs typeface="Merriweather" pitchFamily="34" charset="-120"/>
              </a:rPr>
              <a:t>Điều kiện thời tiết ảnh hưởng đến việc vận hành</a:t>
            </a:r>
            <a:endParaRPr lang="en-US" sz="4250" b="1" dirty="0"/>
          </a:p>
        </p:txBody>
      </p:sp>
      <p:sp>
        <p:nvSpPr>
          <p:cNvPr id="5" name="Shape 1"/>
          <p:cNvSpPr/>
          <p:nvPr/>
        </p:nvSpPr>
        <p:spPr>
          <a:xfrm>
            <a:off x="759143" y="2834759"/>
            <a:ext cx="7625715" cy="4240887"/>
          </a:xfrm>
          <a:prstGeom prst="roundRect">
            <a:avLst>
              <a:gd name="adj" fmla="val 2148"/>
            </a:avLst>
          </a:prstGeom>
          <a:noFill/>
          <a:ln w="7620">
            <a:solidFill>
              <a:srgbClr val="FFFFFF">
                <a:alpha val="24000"/>
              </a:srgbClr>
            </a:solidFill>
            <a:prstDash val="solid"/>
          </a:ln>
        </p:spPr>
      </p:sp>
      <p:sp>
        <p:nvSpPr>
          <p:cNvPr id="6" name="Shape 2"/>
          <p:cNvSpPr/>
          <p:nvPr/>
        </p:nvSpPr>
        <p:spPr>
          <a:xfrm>
            <a:off x="766763" y="2842379"/>
            <a:ext cx="7610475" cy="1316712"/>
          </a:xfrm>
          <a:prstGeom prst="rect">
            <a:avLst/>
          </a:prstGeom>
          <a:solidFill>
            <a:srgbClr val="FFFFFF">
              <a:alpha val="4000"/>
            </a:srgbClr>
          </a:solidFill>
          <a:ln/>
        </p:spPr>
      </p:sp>
      <p:sp>
        <p:nvSpPr>
          <p:cNvPr id="7" name="Text 3"/>
          <p:cNvSpPr/>
          <p:nvPr/>
        </p:nvSpPr>
        <p:spPr>
          <a:xfrm>
            <a:off x="983575" y="2980134"/>
            <a:ext cx="3367802" cy="347067"/>
          </a:xfrm>
          <a:prstGeom prst="rect">
            <a:avLst/>
          </a:prstGeom>
          <a:noFill/>
          <a:ln/>
        </p:spPr>
        <p:txBody>
          <a:bodyPr wrap="none" lIns="0" tIns="0" rIns="0" bIns="0" rtlCol="0" anchor="t"/>
          <a:lstStyle/>
          <a:p>
            <a:pPr marL="0" indent="0">
              <a:lnSpc>
                <a:spcPts val="2700"/>
              </a:lnSpc>
              <a:buNone/>
            </a:pPr>
            <a:r>
              <a:rPr lang="en-US" sz="1700" dirty="0">
                <a:solidFill>
                  <a:srgbClr val="E2E6E9"/>
                </a:solidFill>
                <a:latin typeface="PT Serif" panose="020A0603040505020204" pitchFamily="18" charset="0"/>
                <a:ea typeface="Merriweather" pitchFamily="34" charset="-122"/>
                <a:cs typeface="Merriweather" pitchFamily="34" charset="-120"/>
              </a:rPr>
              <a:t>Mưa lớn</a:t>
            </a:r>
            <a:endParaRPr lang="en-US" sz="1700" dirty="0"/>
          </a:p>
        </p:txBody>
      </p:sp>
      <p:sp>
        <p:nvSpPr>
          <p:cNvPr id="8" name="Text 4"/>
          <p:cNvSpPr/>
          <p:nvPr/>
        </p:nvSpPr>
        <p:spPr>
          <a:xfrm>
            <a:off x="4792623" y="2980134"/>
            <a:ext cx="3367802" cy="1041202"/>
          </a:xfrm>
          <a:prstGeom prst="rect">
            <a:avLst/>
          </a:prstGeom>
          <a:noFill/>
          <a:ln/>
        </p:spPr>
        <p:txBody>
          <a:bodyPr wrap="square" lIns="0" tIns="0" rIns="0" bIns="0" rtlCol="0" anchor="t"/>
          <a:lstStyle/>
          <a:p>
            <a:pPr marL="0" indent="0">
              <a:lnSpc>
                <a:spcPts val="2700"/>
              </a:lnSpc>
              <a:buNone/>
            </a:pPr>
            <a:r>
              <a:rPr lang="en-US" sz="1700" dirty="0">
                <a:solidFill>
                  <a:srgbClr val="E2E6E9"/>
                </a:solidFill>
                <a:latin typeface="PT Serif" panose="020A0603040505020204" pitchFamily="18" charset="0"/>
                <a:ea typeface="Merriweather" pitchFamily="34" charset="-122"/>
                <a:cs typeface="Merriweather" pitchFamily="34" charset="-120"/>
              </a:rPr>
              <a:t>Làm giảm độ bám của mặt đất, gây khó khăn trong việc điều khiển máy.</a:t>
            </a:r>
            <a:endParaRPr lang="en-US" sz="1700" dirty="0"/>
          </a:p>
        </p:txBody>
      </p:sp>
      <p:sp>
        <p:nvSpPr>
          <p:cNvPr id="9" name="Shape 5"/>
          <p:cNvSpPr/>
          <p:nvPr/>
        </p:nvSpPr>
        <p:spPr>
          <a:xfrm>
            <a:off x="766763" y="4159091"/>
            <a:ext cx="7610475" cy="969645"/>
          </a:xfrm>
          <a:prstGeom prst="rect">
            <a:avLst/>
          </a:prstGeom>
          <a:solidFill>
            <a:srgbClr val="000000">
              <a:alpha val="4000"/>
            </a:srgbClr>
          </a:solidFill>
          <a:ln/>
        </p:spPr>
      </p:sp>
      <p:sp>
        <p:nvSpPr>
          <p:cNvPr id="10" name="Text 6"/>
          <p:cNvSpPr/>
          <p:nvPr/>
        </p:nvSpPr>
        <p:spPr>
          <a:xfrm>
            <a:off x="983575" y="4296847"/>
            <a:ext cx="3367802" cy="347067"/>
          </a:xfrm>
          <a:prstGeom prst="rect">
            <a:avLst/>
          </a:prstGeom>
          <a:noFill/>
          <a:ln/>
        </p:spPr>
        <p:txBody>
          <a:bodyPr wrap="none" lIns="0" tIns="0" rIns="0" bIns="0" rtlCol="0" anchor="t"/>
          <a:lstStyle/>
          <a:p>
            <a:pPr marL="0" indent="0">
              <a:lnSpc>
                <a:spcPts val="2700"/>
              </a:lnSpc>
              <a:buNone/>
            </a:pPr>
            <a:r>
              <a:rPr lang="en-US" sz="1700" dirty="0">
                <a:solidFill>
                  <a:srgbClr val="E2E6E9"/>
                </a:solidFill>
                <a:latin typeface="PT Serif" panose="020A0603040505020204" pitchFamily="18" charset="0"/>
                <a:ea typeface="Merriweather" pitchFamily="34" charset="-122"/>
                <a:cs typeface="Merriweather" pitchFamily="34" charset="-120"/>
              </a:rPr>
              <a:t>Thời tiết lạnh</a:t>
            </a:r>
            <a:endParaRPr lang="en-US" sz="1700" dirty="0"/>
          </a:p>
        </p:txBody>
      </p:sp>
      <p:sp>
        <p:nvSpPr>
          <p:cNvPr id="11" name="Text 7"/>
          <p:cNvSpPr/>
          <p:nvPr/>
        </p:nvSpPr>
        <p:spPr>
          <a:xfrm>
            <a:off x="4792623" y="4296847"/>
            <a:ext cx="3367802" cy="694134"/>
          </a:xfrm>
          <a:prstGeom prst="rect">
            <a:avLst/>
          </a:prstGeom>
          <a:noFill/>
          <a:ln/>
        </p:spPr>
        <p:txBody>
          <a:bodyPr wrap="square" lIns="0" tIns="0" rIns="0" bIns="0" rtlCol="0" anchor="t"/>
          <a:lstStyle/>
          <a:p>
            <a:pPr marL="0" indent="0">
              <a:lnSpc>
                <a:spcPts val="2700"/>
              </a:lnSpc>
              <a:buNone/>
            </a:pPr>
            <a:r>
              <a:rPr lang="en-US" sz="1700" dirty="0">
                <a:solidFill>
                  <a:srgbClr val="E2E6E9"/>
                </a:solidFill>
                <a:latin typeface="PT Serif" panose="020A0603040505020204" pitchFamily="18" charset="0"/>
                <a:ea typeface="Merriweather" pitchFamily="34" charset="-122"/>
                <a:cs typeface="Merriweather" pitchFamily="34" charset="-120"/>
              </a:rPr>
              <a:t>Làm giảm tính linh hoạt của các chất liệu và dầu bôi trơn.</a:t>
            </a:r>
            <a:endParaRPr lang="en-US" sz="1700" dirty="0"/>
          </a:p>
        </p:txBody>
      </p:sp>
      <p:sp>
        <p:nvSpPr>
          <p:cNvPr id="12" name="Shape 8"/>
          <p:cNvSpPr/>
          <p:nvPr/>
        </p:nvSpPr>
        <p:spPr>
          <a:xfrm>
            <a:off x="766763" y="5128736"/>
            <a:ext cx="7610475" cy="969645"/>
          </a:xfrm>
          <a:prstGeom prst="rect">
            <a:avLst/>
          </a:prstGeom>
          <a:solidFill>
            <a:srgbClr val="FFFFFF">
              <a:alpha val="4000"/>
            </a:srgbClr>
          </a:solidFill>
          <a:ln/>
        </p:spPr>
      </p:sp>
      <p:sp>
        <p:nvSpPr>
          <p:cNvPr id="13" name="Text 9"/>
          <p:cNvSpPr/>
          <p:nvPr/>
        </p:nvSpPr>
        <p:spPr>
          <a:xfrm>
            <a:off x="983575" y="5266492"/>
            <a:ext cx="3367802" cy="347067"/>
          </a:xfrm>
          <a:prstGeom prst="rect">
            <a:avLst/>
          </a:prstGeom>
          <a:noFill/>
          <a:ln/>
        </p:spPr>
        <p:txBody>
          <a:bodyPr wrap="none" lIns="0" tIns="0" rIns="0" bIns="0" rtlCol="0" anchor="t"/>
          <a:lstStyle/>
          <a:p>
            <a:pPr marL="0" indent="0">
              <a:lnSpc>
                <a:spcPts val="2700"/>
              </a:lnSpc>
              <a:buNone/>
            </a:pPr>
            <a:r>
              <a:rPr lang="en-US" sz="1700" dirty="0">
                <a:solidFill>
                  <a:srgbClr val="E2E6E9"/>
                </a:solidFill>
                <a:latin typeface="PT Serif" panose="020A0603040505020204" pitchFamily="18" charset="0"/>
                <a:ea typeface="Merriweather" pitchFamily="34" charset="-122"/>
                <a:cs typeface="Merriweather" pitchFamily="34" charset="-120"/>
              </a:rPr>
              <a:t>Thời tiết nóng bức</a:t>
            </a:r>
            <a:endParaRPr lang="en-US" sz="1700" dirty="0"/>
          </a:p>
        </p:txBody>
      </p:sp>
      <p:sp>
        <p:nvSpPr>
          <p:cNvPr id="14" name="Text 10"/>
          <p:cNvSpPr/>
          <p:nvPr/>
        </p:nvSpPr>
        <p:spPr>
          <a:xfrm>
            <a:off x="4792623" y="5266492"/>
            <a:ext cx="3367802" cy="694134"/>
          </a:xfrm>
          <a:prstGeom prst="rect">
            <a:avLst/>
          </a:prstGeom>
          <a:noFill/>
          <a:ln/>
        </p:spPr>
        <p:txBody>
          <a:bodyPr wrap="square" lIns="0" tIns="0" rIns="0" bIns="0" rtlCol="0" anchor="t"/>
          <a:lstStyle/>
          <a:p>
            <a:pPr marL="0" indent="0">
              <a:lnSpc>
                <a:spcPts val="2700"/>
              </a:lnSpc>
              <a:buNone/>
            </a:pPr>
            <a:r>
              <a:rPr lang="en-US" sz="1700" dirty="0">
                <a:solidFill>
                  <a:srgbClr val="E2E6E9"/>
                </a:solidFill>
                <a:latin typeface="PT Serif" panose="020A0603040505020204" pitchFamily="18" charset="0"/>
                <a:ea typeface="Merriweather" pitchFamily="34" charset="-122"/>
                <a:cs typeface="Merriweather" pitchFamily="34" charset="-120"/>
              </a:rPr>
              <a:t>Gây quá nhiệt cho máy móc, giảm hiệu suất và tuổi thọ.</a:t>
            </a:r>
            <a:endParaRPr lang="en-US" sz="1700" dirty="0"/>
          </a:p>
        </p:txBody>
      </p:sp>
      <p:sp>
        <p:nvSpPr>
          <p:cNvPr id="15" name="Shape 11"/>
          <p:cNvSpPr/>
          <p:nvPr/>
        </p:nvSpPr>
        <p:spPr>
          <a:xfrm>
            <a:off x="766763" y="6098381"/>
            <a:ext cx="7610475" cy="969645"/>
          </a:xfrm>
          <a:prstGeom prst="rect">
            <a:avLst/>
          </a:prstGeom>
          <a:solidFill>
            <a:srgbClr val="000000">
              <a:alpha val="4000"/>
            </a:srgbClr>
          </a:solidFill>
          <a:ln/>
        </p:spPr>
      </p:sp>
      <p:sp>
        <p:nvSpPr>
          <p:cNvPr id="16" name="Text 12"/>
          <p:cNvSpPr/>
          <p:nvPr/>
        </p:nvSpPr>
        <p:spPr>
          <a:xfrm>
            <a:off x="983575" y="6236137"/>
            <a:ext cx="3367802" cy="347067"/>
          </a:xfrm>
          <a:prstGeom prst="rect">
            <a:avLst/>
          </a:prstGeom>
          <a:noFill/>
          <a:ln/>
        </p:spPr>
        <p:txBody>
          <a:bodyPr wrap="none" lIns="0" tIns="0" rIns="0" bIns="0" rtlCol="0" anchor="t"/>
          <a:lstStyle/>
          <a:p>
            <a:pPr marL="0" indent="0">
              <a:lnSpc>
                <a:spcPts val="2700"/>
              </a:lnSpc>
              <a:buNone/>
            </a:pPr>
            <a:r>
              <a:rPr lang="en-US" sz="1700" dirty="0">
                <a:solidFill>
                  <a:srgbClr val="E2E6E9"/>
                </a:solidFill>
                <a:latin typeface="PT Serif" panose="020A0603040505020204" pitchFamily="18" charset="0"/>
                <a:ea typeface="Merriweather" pitchFamily="34" charset="-122"/>
                <a:cs typeface="Merriweather" pitchFamily="34" charset="-120"/>
              </a:rPr>
              <a:t>Gió mạnh</a:t>
            </a:r>
            <a:endParaRPr lang="en-US" sz="1700" dirty="0"/>
          </a:p>
        </p:txBody>
      </p:sp>
      <p:sp>
        <p:nvSpPr>
          <p:cNvPr id="17" name="Text 13"/>
          <p:cNvSpPr/>
          <p:nvPr/>
        </p:nvSpPr>
        <p:spPr>
          <a:xfrm>
            <a:off x="4792623" y="6236137"/>
            <a:ext cx="3367802" cy="694134"/>
          </a:xfrm>
          <a:prstGeom prst="rect">
            <a:avLst/>
          </a:prstGeom>
          <a:noFill/>
          <a:ln/>
        </p:spPr>
        <p:txBody>
          <a:bodyPr wrap="square" lIns="0" tIns="0" rIns="0" bIns="0" rtlCol="0" anchor="t"/>
          <a:lstStyle/>
          <a:p>
            <a:pPr marL="0" indent="0">
              <a:lnSpc>
                <a:spcPts val="2700"/>
              </a:lnSpc>
              <a:buNone/>
            </a:pPr>
            <a:r>
              <a:rPr lang="en-US" sz="1700" dirty="0">
                <a:solidFill>
                  <a:srgbClr val="E2E6E9"/>
                </a:solidFill>
                <a:latin typeface="PT Serif" panose="020A0603040505020204" pitchFamily="18" charset="0"/>
                <a:ea typeface="Merriweather" pitchFamily="34" charset="-122"/>
                <a:cs typeface="Merriweather" pitchFamily="34" charset="-120"/>
              </a:rPr>
              <a:t>Ảnh hưởng đến sự ổn định của cọc bê tông trong quá trình ép.</a:t>
            </a:r>
            <a:endParaRPr lang="en-US" sz="1700" dirty="0"/>
          </a:p>
        </p:txBody>
      </p:sp>
      <p:pic>
        <p:nvPicPr>
          <p:cNvPr id="18" name="Picture 17">
            <a:extLst>
              <a:ext uri="{FF2B5EF4-FFF2-40B4-BE49-F238E27FC236}">
                <a16:creationId xmlns:a16="http://schemas.microsoft.com/office/drawing/2014/main" id="{355D8F37-6C10-A517-3369-35C5C8DC74C7}"/>
              </a:ext>
            </a:extLst>
          </p:cNvPr>
          <p:cNvPicPr>
            <a:picLocks noChangeAspect="1"/>
          </p:cNvPicPr>
          <p:nvPr/>
        </p:nvPicPr>
        <p:blipFill>
          <a:blip r:embed="rId4"/>
          <a:stretch>
            <a:fillRect/>
          </a:stretch>
        </p:blipFill>
        <p:spPr>
          <a:xfrm>
            <a:off x="12500149" y="7543846"/>
            <a:ext cx="1927448" cy="59683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469881" y="3375660"/>
            <a:ext cx="4928354" cy="3696295"/>
          </a:xfrm>
          <a:prstGeom prst="rect">
            <a:avLst/>
          </a:prstGeom>
        </p:spPr>
      </p:pic>
      <p:sp>
        <p:nvSpPr>
          <p:cNvPr id="4" name="Text 0"/>
          <p:cNvSpPr/>
          <p:nvPr/>
        </p:nvSpPr>
        <p:spPr>
          <a:xfrm>
            <a:off x="469881" y="733782"/>
            <a:ext cx="13989908" cy="1394936"/>
          </a:xfrm>
          <a:prstGeom prst="rect">
            <a:avLst/>
          </a:prstGeom>
          <a:noFill/>
          <a:ln/>
        </p:spPr>
        <p:txBody>
          <a:bodyPr wrap="square" lIns="0" tIns="0" rIns="0" bIns="0" rtlCol="0" anchor="t"/>
          <a:lstStyle/>
          <a:p>
            <a:pPr marL="0" indent="0">
              <a:lnSpc>
                <a:spcPts val="5450"/>
              </a:lnSpc>
              <a:buNone/>
            </a:pPr>
            <a:r>
              <a:rPr lang="en-US" sz="4350" b="1" dirty="0">
                <a:solidFill>
                  <a:srgbClr val="F5F0F0"/>
                </a:solidFill>
                <a:latin typeface="PT Serif" panose="020A0603040505020204" pitchFamily="18" charset="0"/>
                <a:ea typeface="Merriweather" pitchFamily="34" charset="-122"/>
                <a:cs typeface="Merriweather" pitchFamily="34" charset="-120"/>
              </a:rPr>
              <a:t>Môi trường làm việc ảnh hưởng đến việc vận hành</a:t>
            </a:r>
            <a:endParaRPr lang="en-US" sz="4350" b="1" dirty="0"/>
          </a:p>
        </p:txBody>
      </p:sp>
      <p:sp>
        <p:nvSpPr>
          <p:cNvPr id="5" name="Shape 1"/>
          <p:cNvSpPr/>
          <p:nvPr/>
        </p:nvSpPr>
        <p:spPr>
          <a:xfrm>
            <a:off x="6267569" y="2714625"/>
            <a:ext cx="502206" cy="502206"/>
          </a:xfrm>
          <a:prstGeom prst="roundRect">
            <a:avLst>
              <a:gd name="adj" fmla="val 18667"/>
            </a:avLst>
          </a:prstGeom>
          <a:solidFill>
            <a:srgbClr val="003180"/>
          </a:solidFill>
          <a:ln w="7620">
            <a:solidFill>
              <a:srgbClr val="194A99"/>
            </a:solidFill>
            <a:prstDash val="solid"/>
          </a:ln>
        </p:spPr>
      </p:sp>
      <p:sp>
        <p:nvSpPr>
          <p:cNvPr id="6" name="Text 2"/>
          <p:cNvSpPr/>
          <p:nvPr/>
        </p:nvSpPr>
        <p:spPr>
          <a:xfrm>
            <a:off x="6444972" y="2798326"/>
            <a:ext cx="147280" cy="334804"/>
          </a:xfrm>
          <a:prstGeom prst="rect">
            <a:avLst/>
          </a:prstGeom>
          <a:noFill/>
          <a:ln/>
        </p:spPr>
        <p:txBody>
          <a:bodyPr wrap="none" lIns="0" tIns="0" rIns="0" bIns="0" rtlCol="0" anchor="t"/>
          <a:lstStyle/>
          <a:p>
            <a:pPr marL="0" indent="0" algn="ctr">
              <a:lnSpc>
                <a:spcPts val="2600"/>
              </a:lnSpc>
              <a:buNone/>
            </a:pPr>
            <a:r>
              <a:rPr lang="en-US" sz="2600" dirty="0">
                <a:solidFill>
                  <a:srgbClr val="E2E6E9"/>
                </a:solidFill>
                <a:latin typeface="PT Serif" panose="020A0603040505020204" pitchFamily="18" charset="0"/>
                <a:ea typeface="Merriweather" pitchFamily="34" charset="-122"/>
                <a:cs typeface="Merriweather" pitchFamily="34" charset="-120"/>
              </a:rPr>
              <a:t>1</a:t>
            </a:r>
            <a:endParaRPr lang="en-US" sz="2600" dirty="0"/>
          </a:p>
        </p:txBody>
      </p:sp>
      <p:sp>
        <p:nvSpPr>
          <p:cNvPr id="7" name="Text 3"/>
          <p:cNvSpPr/>
          <p:nvPr/>
        </p:nvSpPr>
        <p:spPr>
          <a:xfrm>
            <a:off x="6992898" y="2714625"/>
            <a:ext cx="3467338" cy="348615"/>
          </a:xfrm>
          <a:prstGeom prst="rect">
            <a:avLst/>
          </a:prstGeom>
          <a:noFill/>
          <a:ln/>
        </p:spPr>
        <p:txBody>
          <a:bodyPr wrap="none" lIns="0" tIns="0" rIns="0" bIns="0" rtlCol="0" anchor="t"/>
          <a:lstStyle/>
          <a:p>
            <a:pPr marL="0" indent="0">
              <a:lnSpc>
                <a:spcPts val="2700"/>
              </a:lnSpc>
              <a:buNone/>
            </a:pPr>
            <a:r>
              <a:rPr lang="en-US" sz="2400" b="1" dirty="0">
                <a:solidFill>
                  <a:srgbClr val="E2E6E9"/>
                </a:solidFill>
                <a:latin typeface="PT Serif" panose="020A0603040505020204" pitchFamily="18" charset="0"/>
                <a:ea typeface="Merriweather" pitchFamily="34" charset="-122"/>
                <a:cs typeface="Merriweather" pitchFamily="34" charset="-120"/>
              </a:rPr>
              <a:t>Khu vực xung quanh máy</a:t>
            </a:r>
            <a:endParaRPr lang="en-US" sz="2400" b="1" dirty="0"/>
          </a:p>
        </p:txBody>
      </p:sp>
      <p:sp>
        <p:nvSpPr>
          <p:cNvPr id="8" name="Text 4"/>
          <p:cNvSpPr/>
          <p:nvPr/>
        </p:nvSpPr>
        <p:spPr>
          <a:xfrm>
            <a:off x="6992898" y="3197066"/>
            <a:ext cx="6856333" cy="357188"/>
          </a:xfrm>
          <a:prstGeom prst="rect">
            <a:avLst/>
          </a:prstGeom>
          <a:noFill/>
          <a:ln/>
        </p:spPr>
        <p:txBody>
          <a:bodyPr wrap="none" lIns="0" tIns="0" rIns="0" bIns="0" rtlCol="0" anchor="t"/>
          <a:lstStyle/>
          <a:p>
            <a:pPr marL="0" indent="0">
              <a:lnSpc>
                <a:spcPts val="2800"/>
              </a:lnSpc>
              <a:buNone/>
            </a:pPr>
            <a:r>
              <a:rPr lang="en-US" sz="1750" dirty="0">
                <a:solidFill>
                  <a:srgbClr val="E2E6E9"/>
                </a:solidFill>
                <a:latin typeface="PT Serif" panose="020A0603040505020204" pitchFamily="18" charset="0"/>
                <a:ea typeface="Merriweather" pitchFamily="34" charset="-122"/>
                <a:cs typeface="Merriweather" pitchFamily="34" charset="-120"/>
              </a:rPr>
              <a:t>Dọn dẹp sạch sẽ và không có vật cản.</a:t>
            </a:r>
            <a:endParaRPr lang="en-US" sz="1750" dirty="0"/>
          </a:p>
        </p:txBody>
      </p:sp>
      <p:sp>
        <p:nvSpPr>
          <p:cNvPr id="9" name="Shape 5"/>
          <p:cNvSpPr/>
          <p:nvPr/>
        </p:nvSpPr>
        <p:spPr>
          <a:xfrm>
            <a:off x="6267569" y="4028480"/>
            <a:ext cx="502206" cy="502206"/>
          </a:xfrm>
          <a:prstGeom prst="roundRect">
            <a:avLst>
              <a:gd name="adj" fmla="val 18667"/>
            </a:avLst>
          </a:prstGeom>
          <a:solidFill>
            <a:srgbClr val="003180"/>
          </a:solidFill>
          <a:ln w="7620">
            <a:solidFill>
              <a:srgbClr val="194A99"/>
            </a:solidFill>
            <a:prstDash val="solid"/>
          </a:ln>
        </p:spPr>
      </p:sp>
      <p:sp>
        <p:nvSpPr>
          <p:cNvPr id="10" name="Text 6"/>
          <p:cNvSpPr/>
          <p:nvPr/>
        </p:nvSpPr>
        <p:spPr>
          <a:xfrm>
            <a:off x="6418540" y="4112181"/>
            <a:ext cx="200144" cy="334804"/>
          </a:xfrm>
          <a:prstGeom prst="rect">
            <a:avLst/>
          </a:prstGeom>
          <a:noFill/>
          <a:ln/>
        </p:spPr>
        <p:txBody>
          <a:bodyPr wrap="none" lIns="0" tIns="0" rIns="0" bIns="0" rtlCol="0" anchor="t"/>
          <a:lstStyle/>
          <a:p>
            <a:pPr marL="0" indent="0" algn="ctr">
              <a:lnSpc>
                <a:spcPts val="2600"/>
              </a:lnSpc>
              <a:buNone/>
            </a:pPr>
            <a:r>
              <a:rPr lang="en-US" sz="2600" dirty="0">
                <a:solidFill>
                  <a:srgbClr val="E2E6E9"/>
                </a:solidFill>
                <a:latin typeface="PT Serif" panose="020A0603040505020204" pitchFamily="18" charset="0"/>
                <a:ea typeface="Merriweather" pitchFamily="34" charset="-122"/>
                <a:cs typeface="Merriweather" pitchFamily="34" charset="-120"/>
              </a:rPr>
              <a:t>2</a:t>
            </a:r>
            <a:endParaRPr lang="en-US" sz="2600" dirty="0"/>
          </a:p>
        </p:txBody>
      </p:sp>
      <p:sp>
        <p:nvSpPr>
          <p:cNvPr id="11" name="Text 7"/>
          <p:cNvSpPr/>
          <p:nvPr/>
        </p:nvSpPr>
        <p:spPr>
          <a:xfrm>
            <a:off x="6992898" y="4028480"/>
            <a:ext cx="2790111" cy="348615"/>
          </a:xfrm>
          <a:prstGeom prst="rect">
            <a:avLst/>
          </a:prstGeom>
          <a:noFill/>
          <a:ln/>
        </p:spPr>
        <p:txBody>
          <a:bodyPr wrap="none" lIns="0" tIns="0" rIns="0" bIns="0" rtlCol="0" anchor="t"/>
          <a:lstStyle/>
          <a:p>
            <a:pPr marL="0" indent="0">
              <a:lnSpc>
                <a:spcPts val="2700"/>
              </a:lnSpc>
              <a:buNone/>
            </a:pPr>
            <a:r>
              <a:rPr lang="en-US" sz="2400" b="1" dirty="0">
                <a:solidFill>
                  <a:srgbClr val="E2E6E9"/>
                </a:solidFill>
                <a:latin typeface="PT Serif" panose="020A0603040505020204" pitchFamily="18" charset="0"/>
                <a:ea typeface="Merriweather" pitchFamily="34" charset="-122"/>
                <a:cs typeface="Merriweather" pitchFamily="34" charset="-120"/>
              </a:rPr>
              <a:t>Bề mặt làm việc</a:t>
            </a:r>
            <a:endParaRPr lang="en-US" sz="2400" b="1" dirty="0"/>
          </a:p>
        </p:txBody>
      </p:sp>
      <p:sp>
        <p:nvSpPr>
          <p:cNvPr id="12" name="Text 8"/>
          <p:cNvSpPr/>
          <p:nvPr/>
        </p:nvSpPr>
        <p:spPr>
          <a:xfrm>
            <a:off x="6992898" y="4510921"/>
            <a:ext cx="6856333" cy="357188"/>
          </a:xfrm>
          <a:prstGeom prst="rect">
            <a:avLst/>
          </a:prstGeom>
          <a:noFill/>
          <a:ln/>
        </p:spPr>
        <p:txBody>
          <a:bodyPr wrap="none" lIns="0" tIns="0" rIns="0" bIns="0" rtlCol="0" anchor="t"/>
          <a:lstStyle/>
          <a:p>
            <a:pPr marL="0" indent="0">
              <a:lnSpc>
                <a:spcPts val="2800"/>
              </a:lnSpc>
              <a:buNone/>
            </a:pPr>
            <a:r>
              <a:rPr lang="en-US" sz="1750" dirty="0">
                <a:solidFill>
                  <a:srgbClr val="E2E6E9"/>
                </a:solidFill>
                <a:latin typeface="PT Serif" panose="020A0603040505020204" pitchFamily="18" charset="0"/>
                <a:ea typeface="Merriweather" pitchFamily="34" charset="-122"/>
                <a:cs typeface="Merriweather" pitchFamily="34" charset="-120"/>
              </a:rPr>
              <a:t>Chắc chắn và không bị lún.</a:t>
            </a:r>
            <a:endParaRPr lang="en-US" sz="1750" dirty="0"/>
          </a:p>
        </p:txBody>
      </p:sp>
      <p:sp>
        <p:nvSpPr>
          <p:cNvPr id="13" name="Shape 9"/>
          <p:cNvSpPr/>
          <p:nvPr/>
        </p:nvSpPr>
        <p:spPr>
          <a:xfrm>
            <a:off x="6267569" y="5342334"/>
            <a:ext cx="502206" cy="502206"/>
          </a:xfrm>
          <a:prstGeom prst="roundRect">
            <a:avLst>
              <a:gd name="adj" fmla="val 18667"/>
            </a:avLst>
          </a:prstGeom>
          <a:solidFill>
            <a:srgbClr val="003180"/>
          </a:solidFill>
          <a:ln w="7620">
            <a:solidFill>
              <a:srgbClr val="194A99"/>
            </a:solidFill>
            <a:prstDash val="solid"/>
          </a:ln>
        </p:spPr>
      </p:sp>
      <p:sp>
        <p:nvSpPr>
          <p:cNvPr id="14" name="Text 10"/>
          <p:cNvSpPr/>
          <p:nvPr/>
        </p:nvSpPr>
        <p:spPr>
          <a:xfrm>
            <a:off x="6424851" y="5426035"/>
            <a:ext cx="187523" cy="334804"/>
          </a:xfrm>
          <a:prstGeom prst="rect">
            <a:avLst/>
          </a:prstGeom>
          <a:noFill/>
          <a:ln/>
        </p:spPr>
        <p:txBody>
          <a:bodyPr wrap="none" lIns="0" tIns="0" rIns="0" bIns="0" rtlCol="0" anchor="t"/>
          <a:lstStyle/>
          <a:p>
            <a:pPr marL="0" indent="0" algn="ctr">
              <a:lnSpc>
                <a:spcPts val="2600"/>
              </a:lnSpc>
              <a:buNone/>
            </a:pPr>
            <a:r>
              <a:rPr lang="en-US" sz="2600" dirty="0">
                <a:solidFill>
                  <a:srgbClr val="E2E6E9"/>
                </a:solidFill>
                <a:latin typeface="PT Serif" panose="020A0603040505020204" pitchFamily="18" charset="0"/>
                <a:ea typeface="Merriweather" pitchFamily="34" charset="-122"/>
                <a:cs typeface="Merriweather" pitchFamily="34" charset="-120"/>
              </a:rPr>
              <a:t>3</a:t>
            </a:r>
            <a:endParaRPr lang="en-US" sz="2600" dirty="0"/>
          </a:p>
        </p:txBody>
      </p:sp>
      <p:sp>
        <p:nvSpPr>
          <p:cNvPr id="15" name="Text 11"/>
          <p:cNvSpPr/>
          <p:nvPr/>
        </p:nvSpPr>
        <p:spPr>
          <a:xfrm>
            <a:off x="6992898" y="5342334"/>
            <a:ext cx="2790111" cy="348615"/>
          </a:xfrm>
          <a:prstGeom prst="rect">
            <a:avLst/>
          </a:prstGeom>
          <a:noFill/>
          <a:ln/>
        </p:spPr>
        <p:txBody>
          <a:bodyPr wrap="none" lIns="0" tIns="0" rIns="0" bIns="0" rtlCol="0" anchor="t"/>
          <a:lstStyle/>
          <a:p>
            <a:pPr marL="0" indent="0">
              <a:lnSpc>
                <a:spcPts val="2700"/>
              </a:lnSpc>
              <a:buNone/>
            </a:pPr>
            <a:r>
              <a:rPr lang="en-US" sz="2400" b="1" dirty="0">
                <a:solidFill>
                  <a:srgbClr val="E2E6E9"/>
                </a:solidFill>
                <a:latin typeface="PT Serif" panose="020A0603040505020204" pitchFamily="18" charset="0"/>
                <a:ea typeface="Merriweather" pitchFamily="34" charset="-122"/>
                <a:cs typeface="Merriweather" pitchFamily="34" charset="-120"/>
              </a:rPr>
              <a:t>Ánh sáng</a:t>
            </a:r>
            <a:endParaRPr lang="en-US" sz="2400" b="1" dirty="0"/>
          </a:p>
        </p:txBody>
      </p:sp>
      <p:sp>
        <p:nvSpPr>
          <p:cNvPr id="16" name="Text 12"/>
          <p:cNvSpPr/>
          <p:nvPr/>
        </p:nvSpPr>
        <p:spPr>
          <a:xfrm>
            <a:off x="6992898" y="5824776"/>
            <a:ext cx="6856333" cy="357188"/>
          </a:xfrm>
          <a:prstGeom prst="rect">
            <a:avLst/>
          </a:prstGeom>
          <a:noFill/>
          <a:ln/>
        </p:spPr>
        <p:txBody>
          <a:bodyPr wrap="none" lIns="0" tIns="0" rIns="0" bIns="0" rtlCol="0" anchor="t"/>
          <a:lstStyle/>
          <a:p>
            <a:pPr marL="0" indent="0">
              <a:lnSpc>
                <a:spcPts val="2800"/>
              </a:lnSpc>
              <a:buNone/>
            </a:pPr>
            <a:r>
              <a:rPr lang="en-US" sz="1750" dirty="0">
                <a:solidFill>
                  <a:srgbClr val="E2E6E9"/>
                </a:solidFill>
                <a:latin typeface="PT Serif" panose="020A0603040505020204" pitchFamily="18" charset="0"/>
                <a:ea typeface="Merriweather" pitchFamily="34" charset="-122"/>
                <a:cs typeface="Merriweather" pitchFamily="34" charset="-120"/>
              </a:rPr>
              <a:t>Chiếu sáng đầy đủ để quan sát rõ ràng.</a:t>
            </a:r>
            <a:endParaRPr lang="en-US" sz="1750" dirty="0"/>
          </a:p>
        </p:txBody>
      </p:sp>
      <p:sp>
        <p:nvSpPr>
          <p:cNvPr id="17" name="Shape 13"/>
          <p:cNvSpPr/>
          <p:nvPr/>
        </p:nvSpPr>
        <p:spPr>
          <a:xfrm>
            <a:off x="6267569" y="6656189"/>
            <a:ext cx="502206" cy="502206"/>
          </a:xfrm>
          <a:prstGeom prst="roundRect">
            <a:avLst>
              <a:gd name="adj" fmla="val 18667"/>
            </a:avLst>
          </a:prstGeom>
          <a:solidFill>
            <a:srgbClr val="003180"/>
          </a:solidFill>
          <a:ln w="7620">
            <a:solidFill>
              <a:srgbClr val="194A99"/>
            </a:solidFill>
            <a:prstDash val="solid"/>
          </a:ln>
        </p:spPr>
      </p:sp>
      <p:sp>
        <p:nvSpPr>
          <p:cNvPr id="18" name="Text 14"/>
          <p:cNvSpPr/>
          <p:nvPr/>
        </p:nvSpPr>
        <p:spPr>
          <a:xfrm>
            <a:off x="6410801" y="6739890"/>
            <a:ext cx="215622" cy="334804"/>
          </a:xfrm>
          <a:prstGeom prst="rect">
            <a:avLst/>
          </a:prstGeom>
          <a:noFill/>
          <a:ln/>
        </p:spPr>
        <p:txBody>
          <a:bodyPr wrap="none" lIns="0" tIns="0" rIns="0" bIns="0" rtlCol="0" anchor="t"/>
          <a:lstStyle/>
          <a:p>
            <a:pPr marL="0" indent="0" algn="ctr">
              <a:lnSpc>
                <a:spcPts val="2600"/>
              </a:lnSpc>
              <a:buNone/>
            </a:pPr>
            <a:r>
              <a:rPr lang="en-US" sz="2600" dirty="0">
                <a:solidFill>
                  <a:srgbClr val="E2E6E9"/>
                </a:solidFill>
                <a:latin typeface="PT Serif" panose="020A0603040505020204" pitchFamily="18" charset="0"/>
                <a:ea typeface="Merriweather" pitchFamily="34" charset="-122"/>
                <a:cs typeface="Merriweather" pitchFamily="34" charset="-120"/>
              </a:rPr>
              <a:t>4</a:t>
            </a:r>
            <a:endParaRPr lang="en-US" sz="2600" dirty="0"/>
          </a:p>
        </p:txBody>
      </p:sp>
      <p:sp>
        <p:nvSpPr>
          <p:cNvPr id="19" name="Text 15"/>
          <p:cNvSpPr/>
          <p:nvPr/>
        </p:nvSpPr>
        <p:spPr>
          <a:xfrm>
            <a:off x="6992898" y="6656189"/>
            <a:ext cx="2790111" cy="348615"/>
          </a:xfrm>
          <a:prstGeom prst="rect">
            <a:avLst/>
          </a:prstGeom>
          <a:noFill/>
          <a:ln/>
        </p:spPr>
        <p:txBody>
          <a:bodyPr wrap="none" lIns="0" tIns="0" rIns="0" bIns="0" rtlCol="0" anchor="t"/>
          <a:lstStyle/>
          <a:p>
            <a:pPr marL="0" indent="0">
              <a:lnSpc>
                <a:spcPts val="2700"/>
              </a:lnSpc>
              <a:buNone/>
            </a:pPr>
            <a:r>
              <a:rPr lang="en-US" sz="2400" b="1" dirty="0">
                <a:solidFill>
                  <a:srgbClr val="E2E6E9"/>
                </a:solidFill>
                <a:latin typeface="PT Serif" panose="020A0603040505020204" pitchFamily="18" charset="0"/>
                <a:ea typeface="Merriweather" pitchFamily="34" charset="-122"/>
                <a:cs typeface="Merriweather" pitchFamily="34" charset="-120"/>
              </a:rPr>
              <a:t>Độ ẩm và bụi</a:t>
            </a:r>
            <a:endParaRPr lang="en-US" sz="2400" b="1" dirty="0"/>
          </a:p>
        </p:txBody>
      </p:sp>
      <p:sp>
        <p:nvSpPr>
          <p:cNvPr id="20" name="Text 16"/>
          <p:cNvSpPr/>
          <p:nvPr/>
        </p:nvSpPr>
        <p:spPr>
          <a:xfrm>
            <a:off x="6992898" y="7138630"/>
            <a:ext cx="6856333" cy="357188"/>
          </a:xfrm>
          <a:prstGeom prst="rect">
            <a:avLst/>
          </a:prstGeom>
          <a:noFill/>
          <a:ln/>
        </p:spPr>
        <p:txBody>
          <a:bodyPr wrap="none" lIns="0" tIns="0" rIns="0" bIns="0" rtlCol="0" anchor="t"/>
          <a:lstStyle/>
          <a:p>
            <a:pPr marL="0" indent="0">
              <a:lnSpc>
                <a:spcPts val="2800"/>
              </a:lnSpc>
              <a:buNone/>
            </a:pPr>
            <a:r>
              <a:rPr lang="en-US" sz="1750" dirty="0">
                <a:solidFill>
                  <a:srgbClr val="E2E6E9"/>
                </a:solidFill>
                <a:latin typeface="PT Serif" panose="020A0603040505020204" pitchFamily="18" charset="0"/>
                <a:ea typeface="Merriweather" pitchFamily="34" charset="-122"/>
                <a:cs typeface="Merriweather" pitchFamily="34" charset="-120"/>
              </a:rPr>
              <a:t>Duy trì môi trường làm việc sạch sẽ và khô ráo.</a:t>
            </a:r>
            <a:endParaRPr lang="en-US" sz="1750" dirty="0"/>
          </a:p>
        </p:txBody>
      </p:sp>
      <p:pic>
        <p:nvPicPr>
          <p:cNvPr id="21" name="Picture 20">
            <a:extLst>
              <a:ext uri="{FF2B5EF4-FFF2-40B4-BE49-F238E27FC236}">
                <a16:creationId xmlns:a16="http://schemas.microsoft.com/office/drawing/2014/main" id="{75A25F67-30B2-74A0-9EAC-719C3F662252}"/>
              </a:ext>
            </a:extLst>
          </p:cNvPr>
          <p:cNvPicPr>
            <a:picLocks noChangeAspect="1"/>
          </p:cNvPicPr>
          <p:nvPr/>
        </p:nvPicPr>
        <p:blipFill>
          <a:blip r:embed="rId4"/>
          <a:stretch>
            <a:fillRect/>
          </a:stretch>
        </p:blipFill>
        <p:spPr>
          <a:xfrm>
            <a:off x="12500149" y="7543846"/>
            <a:ext cx="1927448" cy="59683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715804" y="817126"/>
            <a:ext cx="12260461" cy="639127"/>
          </a:xfrm>
          <a:prstGeom prst="rect">
            <a:avLst/>
          </a:prstGeom>
          <a:noFill/>
          <a:ln/>
        </p:spPr>
        <p:txBody>
          <a:bodyPr wrap="none" lIns="0" tIns="0" rIns="0" bIns="0" rtlCol="0" anchor="t"/>
          <a:lstStyle/>
          <a:p>
            <a:pPr marL="0" indent="0">
              <a:lnSpc>
                <a:spcPts val="5000"/>
              </a:lnSpc>
              <a:buNone/>
            </a:pPr>
            <a:r>
              <a:rPr lang="en-US" sz="4000" b="1" dirty="0">
                <a:solidFill>
                  <a:srgbClr val="F5F0F0"/>
                </a:solidFill>
                <a:latin typeface="PT Serif" panose="020A0603040505020204" pitchFamily="18" charset="0"/>
                <a:ea typeface="Merriweather" pitchFamily="34" charset="-122"/>
                <a:cs typeface="Merriweather" pitchFamily="34" charset="-120"/>
              </a:rPr>
              <a:t>Tầm quan trọng của việc duy trì an toàn lao động</a:t>
            </a:r>
            <a:endParaRPr lang="en-US" sz="4000" b="1" dirty="0"/>
          </a:p>
        </p:txBody>
      </p:sp>
      <p:pic>
        <p:nvPicPr>
          <p:cNvPr id="3" name="Image 0" descr="preencoded.png"/>
          <p:cNvPicPr>
            <a:picLocks noChangeAspect="1"/>
          </p:cNvPicPr>
          <p:nvPr/>
        </p:nvPicPr>
        <p:blipFill>
          <a:blip r:embed="rId3"/>
          <a:stretch>
            <a:fillRect/>
          </a:stretch>
        </p:blipFill>
        <p:spPr>
          <a:xfrm>
            <a:off x="715804" y="1865233"/>
            <a:ext cx="4195048" cy="4195048"/>
          </a:xfrm>
          <a:prstGeom prst="rect">
            <a:avLst/>
          </a:prstGeom>
        </p:spPr>
      </p:pic>
      <p:sp>
        <p:nvSpPr>
          <p:cNvPr id="4" name="Text 1"/>
          <p:cNvSpPr/>
          <p:nvPr/>
        </p:nvSpPr>
        <p:spPr>
          <a:xfrm>
            <a:off x="715804" y="6315908"/>
            <a:ext cx="3698438" cy="319445"/>
          </a:xfrm>
          <a:prstGeom prst="rect">
            <a:avLst/>
          </a:prstGeom>
          <a:noFill/>
          <a:ln/>
        </p:spPr>
        <p:txBody>
          <a:bodyPr wrap="none" lIns="0" tIns="0" rIns="0" bIns="0" rtlCol="0" anchor="t"/>
          <a:lstStyle/>
          <a:p>
            <a:pPr marL="0" indent="0" algn="l">
              <a:lnSpc>
                <a:spcPts val="2500"/>
              </a:lnSpc>
              <a:buNone/>
            </a:pPr>
            <a:r>
              <a:rPr lang="en-US" sz="2000" b="1" dirty="0">
                <a:solidFill>
                  <a:srgbClr val="E2E6E9"/>
                </a:solidFill>
                <a:latin typeface="PT Serif" panose="020A0603040505020204" pitchFamily="18" charset="0"/>
                <a:ea typeface="Merriweather" pitchFamily="34" charset="-122"/>
                <a:cs typeface="Merriweather" pitchFamily="34" charset="-120"/>
              </a:rPr>
              <a:t>Bảo vệ sức khỏe và tính mạng</a:t>
            </a:r>
            <a:endParaRPr lang="en-US" sz="2000" b="1" dirty="0"/>
          </a:p>
        </p:txBody>
      </p:sp>
      <p:sp>
        <p:nvSpPr>
          <p:cNvPr id="5" name="Text 2"/>
          <p:cNvSpPr/>
          <p:nvPr/>
        </p:nvSpPr>
        <p:spPr>
          <a:xfrm>
            <a:off x="715804" y="6757988"/>
            <a:ext cx="4195048" cy="654368"/>
          </a:xfrm>
          <a:prstGeom prst="rect">
            <a:avLst/>
          </a:prstGeom>
          <a:noFill/>
          <a:ln/>
        </p:spPr>
        <p:txBody>
          <a:bodyPr wrap="square" lIns="0" tIns="0" rIns="0" bIns="0" rtlCol="0" anchor="t"/>
          <a:lstStyle/>
          <a:p>
            <a:pPr marL="0" indent="0" algn="l">
              <a:lnSpc>
                <a:spcPts val="2550"/>
              </a:lnSpc>
              <a:buNone/>
            </a:pPr>
            <a:r>
              <a:rPr lang="en-US" sz="1600" dirty="0">
                <a:solidFill>
                  <a:srgbClr val="E2E6E9"/>
                </a:solidFill>
                <a:latin typeface="PT Serif" panose="020A0603040505020204" pitchFamily="18" charset="0"/>
                <a:ea typeface="Merriweather" pitchFamily="34" charset="-122"/>
                <a:cs typeface="Merriweather" pitchFamily="34" charset="-120"/>
              </a:rPr>
              <a:t>Phòng tránh tai nạn lao động nghiêm trọng.</a:t>
            </a:r>
            <a:endParaRPr lang="en-US" sz="1600" dirty="0"/>
          </a:p>
        </p:txBody>
      </p:sp>
      <p:pic>
        <p:nvPicPr>
          <p:cNvPr id="6" name="Image 1" descr="preencoded.png"/>
          <p:cNvPicPr>
            <a:picLocks noChangeAspect="1"/>
          </p:cNvPicPr>
          <p:nvPr/>
        </p:nvPicPr>
        <p:blipFill>
          <a:blip r:embed="rId4"/>
          <a:stretch>
            <a:fillRect/>
          </a:stretch>
        </p:blipFill>
        <p:spPr>
          <a:xfrm>
            <a:off x="5217557" y="1865233"/>
            <a:ext cx="4195167" cy="4195167"/>
          </a:xfrm>
          <a:prstGeom prst="rect">
            <a:avLst/>
          </a:prstGeom>
        </p:spPr>
      </p:pic>
      <p:sp>
        <p:nvSpPr>
          <p:cNvPr id="7" name="Text 3"/>
          <p:cNvSpPr/>
          <p:nvPr/>
        </p:nvSpPr>
        <p:spPr>
          <a:xfrm>
            <a:off x="5217557" y="6316028"/>
            <a:ext cx="3186470" cy="319445"/>
          </a:xfrm>
          <a:prstGeom prst="rect">
            <a:avLst/>
          </a:prstGeom>
          <a:noFill/>
          <a:ln/>
        </p:spPr>
        <p:txBody>
          <a:bodyPr wrap="none" lIns="0" tIns="0" rIns="0" bIns="0" rtlCol="0" anchor="t"/>
          <a:lstStyle/>
          <a:p>
            <a:pPr marL="0" indent="0" algn="l">
              <a:lnSpc>
                <a:spcPts val="2500"/>
              </a:lnSpc>
              <a:buNone/>
            </a:pPr>
            <a:r>
              <a:rPr lang="en-US" sz="2000" b="1" dirty="0">
                <a:solidFill>
                  <a:srgbClr val="E2E6E9"/>
                </a:solidFill>
                <a:latin typeface="PT Serif" panose="020A0603040505020204" pitchFamily="18" charset="0"/>
                <a:ea typeface="Merriweather" pitchFamily="34" charset="-122"/>
                <a:cs typeface="Merriweather" pitchFamily="34" charset="-120"/>
              </a:rPr>
              <a:t>Duy trì hiệu suất làm việc</a:t>
            </a:r>
            <a:endParaRPr lang="en-US" sz="2000" b="1" dirty="0"/>
          </a:p>
        </p:txBody>
      </p:sp>
      <p:sp>
        <p:nvSpPr>
          <p:cNvPr id="8" name="Text 4"/>
          <p:cNvSpPr/>
          <p:nvPr/>
        </p:nvSpPr>
        <p:spPr>
          <a:xfrm>
            <a:off x="5217557" y="6758107"/>
            <a:ext cx="4195167" cy="654368"/>
          </a:xfrm>
          <a:prstGeom prst="rect">
            <a:avLst/>
          </a:prstGeom>
          <a:noFill/>
          <a:ln/>
        </p:spPr>
        <p:txBody>
          <a:bodyPr wrap="square" lIns="0" tIns="0" rIns="0" bIns="0" rtlCol="0" anchor="t"/>
          <a:lstStyle/>
          <a:p>
            <a:pPr marL="0" indent="0" algn="l">
              <a:lnSpc>
                <a:spcPts val="2550"/>
              </a:lnSpc>
              <a:buNone/>
            </a:pPr>
            <a:r>
              <a:rPr lang="en-US" sz="1600" dirty="0">
                <a:solidFill>
                  <a:srgbClr val="E2E6E9"/>
                </a:solidFill>
                <a:latin typeface="PT Serif" panose="020A0603040505020204" pitchFamily="18" charset="0"/>
                <a:ea typeface="Merriweather" pitchFamily="34" charset="-122"/>
                <a:cs typeface="Merriweather" pitchFamily="34" charset="-120"/>
              </a:rPr>
              <a:t>Giảm thiểu thời gian ngừng máy và chi phí sửa chữa.</a:t>
            </a:r>
            <a:endParaRPr lang="en-US" sz="1600" dirty="0"/>
          </a:p>
        </p:txBody>
      </p:sp>
      <p:pic>
        <p:nvPicPr>
          <p:cNvPr id="9" name="Image 2" descr="preencoded.png"/>
          <p:cNvPicPr>
            <a:picLocks noChangeAspect="1"/>
          </p:cNvPicPr>
          <p:nvPr/>
        </p:nvPicPr>
        <p:blipFill>
          <a:blip r:embed="rId5"/>
          <a:stretch>
            <a:fillRect/>
          </a:stretch>
        </p:blipFill>
        <p:spPr>
          <a:xfrm>
            <a:off x="9719429" y="1865233"/>
            <a:ext cx="4195167" cy="4195167"/>
          </a:xfrm>
          <a:prstGeom prst="rect">
            <a:avLst/>
          </a:prstGeom>
        </p:spPr>
      </p:pic>
      <p:sp>
        <p:nvSpPr>
          <p:cNvPr id="10" name="Text 5"/>
          <p:cNvSpPr/>
          <p:nvPr/>
        </p:nvSpPr>
        <p:spPr>
          <a:xfrm>
            <a:off x="9719429" y="6316028"/>
            <a:ext cx="4195167" cy="638889"/>
          </a:xfrm>
          <a:prstGeom prst="rect">
            <a:avLst/>
          </a:prstGeom>
          <a:noFill/>
          <a:ln/>
        </p:spPr>
        <p:txBody>
          <a:bodyPr wrap="square" lIns="0" tIns="0" rIns="0" bIns="0" rtlCol="0" anchor="t"/>
          <a:lstStyle/>
          <a:p>
            <a:pPr marL="0" indent="0" algn="l">
              <a:lnSpc>
                <a:spcPts val="2500"/>
              </a:lnSpc>
              <a:buNone/>
            </a:pPr>
            <a:r>
              <a:rPr lang="en-US" sz="2000" b="1" dirty="0">
                <a:solidFill>
                  <a:srgbClr val="E2E6E9"/>
                </a:solidFill>
                <a:latin typeface="PT Serif" panose="020A0603040505020204" pitchFamily="18" charset="0"/>
                <a:ea typeface="Merriweather" pitchFamily="34" charset="-122"/>
                <a:cs typeface="Merriweather" pitchFamily="34" charset="-120"/>
              </a:rPr>
              <a:t>Xây dựng môi trường làm việc tích cực</a:t>
            </a:r>
            <a:endParaRPr lang="en-US" sz="2000" b="1" dirty="0"/>
          </a:p>
        </p:txBody>
      </p:sp>
      <p:sp>
        <p:nvSpPr>
          <p:cNvPr id="11" name="Text 6"/>
          <p:cNvSpPr/>
          <p:nvPr/>
        </p:nvSpPr>
        <p:spPr>
          <a:xfrm>
            <a:off x="9719429" y="7077551"/>
            <a:ext cx="4195167" cy="327184"/>
          </a:xfrm>
          <a:prstGeom prst="rect">
            <a:avLst/>
          </a:prstGeom>
          <a:noFill/>
          <a:ln/>
        </p:spPr>
        <p:txBody>
          <a:bodyPr wrap="none" lIns="0" tIns="0" rIns="0" bIns="0" rtlCol="0" anchor="t"/>
          <a:lstStyle/>
          <a:p>
            <a:pPr marL="0" indent="0" algn="l">
              <a:lnSpc>
                <a:spcPts val="2550"/>
              </a:lnSpc>
              <a:buNone/>
            </a:pPr>
            <a:r>
              <a:rPr lang="en-US" sz="1600" dirty="0">
                <a:solidFill>
                  <a:srgbClr val="E2E6E9"/>
                </a:solidFill>
                <a:latin typeface="PT Serif" panose="020A0603040505020204" pitchFamily="18" charset="0"/>
                <a:ea typeface="Merriweather" pitchFamily="34" charset="-122"/>
                <a:cs typeface="Merriweather" pitchFamily="34" charset="-120"/>
              </a:rPr>
              <a:t>Giảm thiểu căng thẳng cho công nhân.</a:t>
            </a:r>
            <a:endParaRPr lang="en-US" sz="1600" dirty="0"/>
          </a:p>
        </p:txBody>
      </p:sp>
      <p:pic>
        <p:nvPicPr>
          <p:cNvPr id="12" name="Picture 11">
            <a:extLst>
              <a:ext uri="{FF2B5EF4-FFF2-40B4-BE49-F238E27FC236}">
                <a16:creationId xmlns:a16="http://schemas.microsoft.com/office/drawing/2014/main" id="{AA234D29-52A9-724C-F8B0-9E1813BC1DD4}"/>
              </a:ext>
            </a:extLst>
          </p:cNvPr>
          <p:cNvPicPr>
            <a:picLocks noChangeAspect="1"/>
          </p:cNvPicPr>
          <p:nvPr/>
        </p:nvPicPr>
        <p:blipFill>
          <a:blip r:embed="rId6"/>
          <a:stretch>
            <a:fillRect/>
          </a:stretch>
        </p:blipFill>
        <p:spPr>
          <a:xfrm>
            <a:off x="12500149" y="7543846"/>
            <a:ext cx="1927448" cy="59683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792480" y="2984301"/>
            <a:ext cx="3901440" cy="3832860"/>
          </a:xfrm>
          <a:prstGeom prst="rect">
            <a:avLst/>
          </a:prstGeom>
        </p:spPr>
      </p:pic>
      <p:sp>
        <p:nvSpPr>
          <p:cNvPr id="4" name="Text 0"/>
          <p:cNvSpPr/>
          <p:nvPr/>
        </p:nvSpPr>
        <p:spPr>
          <a:xfrm>
            <a:off x="671432" y="379392"/>
            <a:ext cx="5694759" cy="480417"/>
          </a:xfrm>
          <a:prstGeom prst="rect">
            <a:avLst/>
          </a:prstGeom>
          <a:noFill/>
          <a:ln/>
        </p:spPr>
        <p:txBody>
          <a:bodyPr wrap="none" lIns="0" tIns="0" rIns="0" bIns="0" rtlCol="0" anchor="t"/>
          <a:lstStyle/>
          <a:p>
            <a:pPr marL="0" indent="0">
              <a:lnSpc>
                <a:spcPts val="3750"/>
              </a:lnSpc>
              <a:buNone/>
            </a:pPr>
            <a:r>
              <a:rPr lang="en-US" sz="3200" b="1" dirty="0">
                <a:solidFill>
                  <a:srgbClr val="F5F0F0"/>
                </a:solidFill>
                <a:latin typeface="PT Serif" panose="020A0603040505020204" pitchFamily="18" charset="0"/>
                <a:ea typeface="Merriweather" pitchFamily="34" charset="-122"/>
                <a:cs typeface="Merriweather" pitchFamily="34" charset="-120"/>
              </a:rPr>
              <a:t>Biện pháp an toàn quan trọng</a:t>
            </a:r>
            <a:endParaRPr lang="en-US" sz="3200" dirty="0"/>
          </a:p>
        </p:txBody>
      </p:sp>
      <p:pic>
        <p:nvPicPr>
          <p:cNvPr id="5" name="Image 2" descr="preencoded.png"/>
          <p:cNvPicPr>
            <a:picLocks noChangeAspect="1"/>
          </p:cNvPicPr>
          <p:nvPr/>
        </p:nvPicPr>
        <p:blipFill>
          <a:blip r:embed="rId4"/>
          <a:stretch>
            <a:fillRect/>
          </a:stretch>
        </p:blipFill>
        <p:spPr>
          <a:xfrm>
            <a:off x="5405357" y="1316237"/>
            <a:ext cx="960834" cy="1585436"/>
          </a:xfrm>
          <a:prstGeom prst="rect">
            <a:avLst/>
          </a:prstGeom>
        </p:spPr>
      </p:pic>
      <p:sp>
        <p:nvSpPr>
          <p:cNvPr id="6" name="Text 1"/>
          <p:cNvSpPr/>
          <p:nvPr/>
        </p:nvSpPr>
        <p:spPr>
          <a:xfrm>
            <a:off x="6551525" y="1508284"/>
            <a:ext cx="7817618" cy="1201103"/>
          </a:xfrm>
          <a:prstGeom prst="rect">
            <a:avLst/>
          </a:prstGeom>
          <a:noFill/>
          <a:ln/>
        </p:spPr>
        <p:txBody>
          <a:bodyPr wrap="square" lIns="0" tIns="0" rIns="0" bIns="0" rtlCol="0" anchor="t"/>
          <a:lstStyle/>
          <a:p>
            <a:pPr marL="0" indent="0" algn="just">
              <a:lnSpc>
                <a:spcPts val="2350"/>
              </a:lnSpc>
              <a:buNone/>
            </a:pPr>
            <a:r>
              <a:rPr lang="en-US" sz="1850" dirty="0">
                <a:solidFill>
                  <a:srgbClr val="E2E6E9"/>
                </a:solidFill>
                <a:latin typeface="PT Serif" panose="020A0603040505020204" pitchFamily="18" charset="0"/>
                <a:ea typeface="Merriweather" pitchFamily="34" charset="-122"/>
                <a:cs typeface="Merriweather" pitchFamily="34" charset="-120"/>
              </a:rPr>
              <a:t>Tiến hành kiểm tra kỹ lưỡng thiết bị trước khi sử dụng. Bao gồm việc kiểm tra các bộ phận cơ khí, hệ thống thủy lực, và các chức năng của máy để đảm bảo mọi thứ hoạt động bình thường và không có dấu hiệu hỏng hóc.</a:t>
            </a:r>
            <a:endParaRPr lang="en-US" sz="1850" dirty="0"/>
          </a:p>
        </p:txBody>
      </p:sp>
      <p:pic>
        <p:nvPicPr>
          <p:cNvPr id="7" name="Image 3" descr="preencoded.png"/>
          <p:cNvPicPr>
            <a:picLocks noChangeAspect="1"/>
          </p:cNvPicPr>
          <p:nvPr/>
        </p:nvPicPr>
        <p:blipFill>
          <a:blip r:embed="rId5"/>
          <a:stretch>
            <a:fillRect/>
          </a:stretch>
        </p:blipFill>
        <p:spPr>
          <a:xfrm>
            <a:off x="5405357" y="2901673"/>
            <a:ext cx="960834" cy="1537454"/>
          </a:xfrm>
          <a:prstGeom prst="rect">
            <a:avLst/>
          </a:prstGeom>
        </p:spPr>
      </p:pic>
      <p:sp>
        <p:nvSpPr>
          <p:cNvPr id="8" name="Text 2"/>
          <p:cNvSpPr/>
          <p:nvPr/>
        </p:nvSpPr>
        <p:spPr>
          <a:xfrm>
            <a:off x="6551525" y="3093720"/>
            <a:ext cx="7817617" cy="900827"/>
          </a:xfrm>
          <a:prstGeom prst="rect">
            <a:avLst/>
          </a:prstGeom>
          <a:noFill/>
          <a:ln/>
        </p:spPr>
        <p:txBody>
          <a:bodyPr wrap="square" lIns="0" tIns="0" rIns="0" bIns="0" rtlCol="0" anchor="t"/>
          <a:lstStyle/>
          <a:p>
            <a:pPr marL="0" indent="0" algn="just">
              <a:lnSpc>
                <a:spcPts val="2350"/>
              </a:lnSpc>
              <a:buNone/>
            </a:pPr>
            <a:r>
              <a:rPr lang="en-US" sz="1850" dirty="0">
                <a:solidFill>
                  <a:srgbClr val="E2E6E9"/>
                </a:solidFill>
                <a:latin typeface="PT Serif" panose="020A0603040505020204" pitchFamily="18" charset="0"/>
                <a:ea typeface="Merriweather" pitchFamily="34" charset="-122"/>
                <a:cs typeface="Merriweather" pitchFamily="34" charset="-120"/>
              </a:rPr>
              <a:t>Người vận hành cần phải được đào tạo bài bản về quy trình sử dụng máy và các kỹ năng cần thiết để xử lý các tình huống khẩn cấp.</a:t>
            </a:r>
            <a:endParaRPr lang="en-US" sz="1850" dirty="0"/>
          </a:p>
        </p:txBody>
      </p:sp>
      <p:pic>
        <p:nvPicPr>
          <p:cNvPr id="9" name="Image 4" descr="preencoded.png"/>
          <p:cNvPicPr>
            <a:picLocks noChangeAspect="1"/>
          </p:cNvPicPr>
          <p:nvPr/>
        </p:nvPicPr>
        <p:blipFill>
          <a:blip r:embed="rId6"/>
          <a:stretch>
            <a:fillRect/>
          </a:stretch>
        </p:blipFill>
        <p:spPr>
          <a:xfrm>
            <a:off x="5405357" y="4439127"/>
            <a:ext cx="960834" cy="1585436"/>
          </a:xfrm>
          <a:prstGeom prst="rect">
            <a:avLst/>
          </a:prstGeom>
        </p:spPr>
      </p:pic>
      <p:sp>
        <p:nvSpPr>
          <p:cNvPr id="10" name="Text 3"/>
          <p:cNvSpPr/>
          <p:nvPr/>
        </p:nvSpPr>
        <p:spPr>
          <a:xfrm>
            <a:off x="6551525" y="4631174"/>
            <a:ext cx="7817617" cy="1201103"/>
          </a:xfrm>
          <a:prstGeom prst="rect">
            <a:avLst/>
          </a:prstGeom>
          <a:noFill/>
          <a:ln/>
        </p:spPr>
        <p:txBody>
          <a:bodyPr wrap="square" lIns="0" tIns="0" rIns="0" bIns="0" rtlCol="0" anchor="t"/>
          <a:lstStyle/>
          <a:p>
            <a:pPr marL="0" indent="0" algn="just">
              <a:lnSpc>
                <a:spcPts val="2350"/>
              </a:lnSpc>
              <a:buNone/>
            </a:pPr>
            <a:r>
              <a:rPr lang="en-US" sz="1850" dirty="0">
                <a:solidFill>
                  <a:srgbClr val="E2E6E9"/>
                </a:solidFill>
                <a:latin typeface="PT Serif" panose="020A0603040505020204" pitchFamily="18" charset="0"/>
                <a:ea typeface="Merriweather" pitchFamily="34" charset="-122"/>
                <a:cs typeface="Merriweather" pitchFamily="34" charset="-120"/>
              </a:rPr>
              <a:t>việc thiết lập và duy trì khu vực làm việc an toàn là rất quan trọng. Các vùng xung quanh máy ép cọc bê tông cần được dọn dẹp sạch sẽ, và người lao động cần được yêu cầu tuân thủ các quy định về bảo hộ cá nhân</a:t>
            </a:r>
            <a:endParaRPr lang="en-US" sz="1850" dirty="0"/>
          </a:p>
        </p:txBody>
      </p:sp>
      <p:pic>
        <p:nvPicPr>
          <p:cNvPr id="11" name="Image 5" descr="preencoded.png"/>
          <p:cNvPicPr>
            <a:picLocks noChangeAspect="1"/>
          </p:cNvPicPr>
          <p:nvPr/>
        </p:nvPicPr>
        <p:blipFill>
          <a:blip r:embed="rId7"/>
          <a:stretch>
            <a:fillRect/>
          </a:stretch>
        </p:blipFill>
        <p:spPr>
          <a:xfrm>
            <a:off x="5405357" y="6024563"/>
            <a:ext cx="960834" cy="1585436"/>
          </a:xfrm>
          <a:prstGeom prst="rect">
            <a:avLst/>
          </a:prstGeom>
        </p:spPr>
      </p:pic>
      <p:sp>
        <p:nvSpPr>
          <p:cNvPr id="12" name="Text 4"/>
          <p:cNvSpPr/>
          <p:nvPr/>
        </p:nvSpPr>
        <p:spPr>
          <a:xfrm>
            <a:off x="6551525" y="6216610"/>
            <a:ext cx="7817617" cy="1201103"/>
          </a:xfrm>
          <a:prstGeom prst="rect">
            <a:avLst/>
          </a:prstGeom>
          <a:noFill/>
          <a:ln/>
        </p:spPr>
        <p:txBody>
          <a:bodyPr wrap="square" lIns="0" tIns="0" rIns="0" bIns="0" rtlCol="0" anchor="t"/>
          <a:lstStyle/>
          <a:p>
            <a:pPr marL="0" indent="0" algn="just">
              <a:lnSpc>
                <a:spcPts val="2350"/>
              </a:lnSpc>
              <a:buNone/>
            </a:pPr>
            <a:r>
              <a:rPr lang="en-US" sz="1850" dirty="0">
                <a:solidFill>
                  <a:srgbClr val="E2E6E9"/>
                </a:solidFill>
                <a:latin typeface="PT Serif" panose="020A0603040505020204" pitchFamily="18" charset="0"/>
                <a:ea typeface="Merriweather" pitchFamily="34" charset="-122"/>
                <a:cs typeface="Merriweather" pitchFamily="34" charset="-120"/>
              </a:rPr>
              <a:t>việc thông báo và phối hợp với các thành viên trong đội ngũ là cần thiết để đảm bảo mọi người đều nắm rõ các biện pháp an toàn và sẵn sàng ứng phó với các tình huống khẩn cấp. </a:t>
            </a:r>
            <a:endParaRPr lang="en-US" sz="1850" dirty="0"/>
          </a:p>
        </p:txBody>
      </p:sp>
      <p:pic>
        <p:nvPicPr>
          <p:cNvPr id="13" name="Picture 12">
            <a:extLst>
              <a:ext uri="{FF2B5EF4-FFF2-40B4-BE49-F238E27FC236}">
                <a16:creationId xmlns:a16="http://schemas.microsoft.com/office/drawing/2014/main" id="{D2CC417D-93DD-6E54-6C91-676CA318C94B}"/>
              </a:ext>
            </a:extLst>
          </p:cNvPr>
          <p:cNvPicPr>
            <a:picLocks noChangeAspect="1"/>
          </p:cNvPicPr>
          <p:nvPr/>
        </p:nvPicPr>
        <p:blipFill>
          <a:blip r:embed="rId8"/>
          <a:stretch>
            <a:fillRect/>
          </a:stretch>
        </p:blipFill>
        <p:spPr>
          <a:xfrm>
            <a:off x="12500149" y="7543846"/>
            <a:ext cx="1927448" cy="596839"/>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18755"/>
          </a:xfrm>
          <a:prstGeom prst="rect">
            <a:avLst/>
          </a:prstGeom>
        </p:spPr>
      </p:pic>
      <p:sp>
        <p:nvSpPr>
          <p:cNvPr id="3" name="Text 0"/>
          <p:cNvSpPr/>
          <p:nvPr/>
        </p:nvSpPr>
        <p:spPr>
          <a:xfrm>
            <a:off x="677228" y="2950845"/>
            <a:ext cx="4837628" cy="604599"/>
          </a:xfrm>
          <a:prstGeom prst="rect">
            <a:avLst/>
          </a:prstGeom>
          <a:noFill/>
          <a:ln/>
        </p:spPr>
        <p:txBody>
          <a:bodyPr wrap="none" lIns="0" tIns="0" rIns="0" bIns="0" rtlCol="0" anchor="t"/>
          <a:lstStyle/>
          <a:p>
            <a:pPr marL="0" indent="0">
              <a:lnSpc>
                <a:spcPts val="4750"/>
              </a:lnSpc>
              <a:buNone/>
            </a:pPr>
            <a:r>
              <a:rPr lang="en-US" sz="3800" b="1" dirty="0">
                <a:solidFill>
                  <a:srgbClr val="F5F0F0"/>
                </a:solidFill>
                <a:latin typeface="PT Serif" panose="020A0603040505020204" pitchFamily="18" charset="0"/>
                <a:ea typeface="Merriweather" pitchFamily="34" charset="-122"/>
                <a:cs typeface="Merriweather" pitchFamily="34" charset="-120"/>
              </a:rPr>
              <a:t>Tham Khảo Thêm</a:t>
            </a:r>
            <a:endParaRPr lang="en-US" sz="3800" dirty="0"/>
          </a:p>
        </p:txBody>
      </p:sp>
      <p:sp>
        <p:nvSpPr>
          <p:cNvPr id="4" name="Shape 1"/>
          <p:cNvSpPr/>
          <p:nvPr/>
        </p:nvSpPr>
        <p:spPr>
          <a:xfrm>
            <a:off x="955953" y="3845600"/>
            <a:ext cx="22860" cy="3852743"/>
          </a:xfrm>
          <a:prstGeom prst="roundRect">
            <a:avLst>
              <a:gd name="adj" fmla="val 355526"/>
            </a:avLst>
          </a:prstGeom>
          <a:solidFill>
            <a:srgbClr val="194A99"/>
          </a:solidFill>
          <a:ln/>
        </p:spPr>
      </p:sp>
      <p:sp>
        <p:nvSpPr>
          <p:cNvPr id="5" name="Shape 2"/>
          <p:cNvSpPr/>
          <p:nvPr/>
        </p:nvSpPr>
        <p:spPr>
          <a:xfrm>
            <a:off x="1162169" y="4269462"/>
            <a:ext cx="677228" cy="22860"/>
          </a:xfrm>
          <a:prstGeom prst="roundRect">
            <a:avLst>
              <a:gd name="adj" fmla="val 355526"/>
            </a:avLst>
          </a:prstGeom>
          <a:solidFill>
            <a:srgbClr val="3965A7"/>
          </a:solidFill>
          <a:ln/>
        </p:spPr>
      </p:sp>
      <p:sp>
        <p:nvSpPr>
          <p:cNvPr id="6" name="Shape 3"/>
          <p:cNvSpPr/>
          <p:nvPr/>
        </p:nvSpPr>
        <p:spPr>
          <a:xfrm>
            <a:off x="749737" y="4063246"/>
            <a:ext cx="435293" cy="435293"/>
          </a:xfrm>
          <a:prstGeom prst="roundRect">
            <a:avLst>
              <a:gd name="adj" fmla="val 18671"/>
            </a:avLst>
          </a:prstGeom>
          <a:solidFill>
            <a:srgbClr val="204C8E"/>
          </a:solidFill>
          <a:ln w="7620">
            <a:solidFill>
              <a:srgbClr val="3965A7"/>
            </a:solidFill>
            <a:prstDash val="solid"/>
          </a:ln>
        </p:spPr>
      </p:sp>
      <p:sp>
        <p:nvSpPr>
          <p:cNvPr id="7" name="Text 4"/>
          <p:cNvSpPr/>
          <p:nvPr/>
        </p:nvSpPr>
        <p:spPr>
          <a:xfrm>
            <a:off x="903446" y="4135755"/>
            <a:ext cx="127754" cy="290274"/>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PT Serif" panose="020A0603040505020204" pitchFamily="18" charset="0"/>
                <a:ea typeface="Merriweather" pitchFamily="34" charset="-122"/>
                <a:cs typeface="Merriweather" pitchFamily="34" charset="-120"/>
              </a:rPr>
              <a:t>1</a:t>
            </a:r>
            <a:endParaRPr lang="en-US" sz="2250" dirty="0"/>
          </a:p>
        </p:txBody>
      </p:sp>
      <p:sp>
        <p:nvSpPr>
          <p:cNvPr id="8" name="Text 5"/>
          <p:cNvSpPr/>
          <p:nvPr/>
        </p:nvSpPr>
        <p:spPr>
          <a:xfrm>
            <a:off x="2031563" y="4039076"/>
            <a:ext cx="3182183" cy="302419"/>
          </a:xfrm>
          <a:prstGeom prst="rect">
            <a:avLst/>
          </a:prstGeom>
          <a:noFill/>
          <a:ln/>
        </p:spPr>
        <p:txBody>
          <a:bodyPr wrap="none" lIns="0" tIns="0" rIns="0" bIns="0" rtlCol="0" anchor="t"/>
          <a:lstStyle/>
          <a:p>
            <a:pPr marL="0" indent="0" algn="l">
              <a:lnSpc>
                <a:spcPts val="2350"/>
              </a:lnSpc>
              <a:buNone/>
            </a:pPr>
            <a:r>
              <a:rPr lang="en-US" sz="1900" b="1" dirty="0">
                <a:solidFill>
                  <a:srgbClr val="E2E6E9"/>
                </a:solidFill>
                <a:latin typeface="PT Serif" panose="020A0603040505020204" pitchFamily="18" charset="0"/>
                <a:ea typeface="Merriweather" pitchFamily="34" charset="-122"/>
                <a:cs typeface="Merriweather" pitchFamily="34" charset="-120"/>
              </a:rPr>
              <a:t>Bài kiểm tra ATLD nhóm 3</a:t>
            </a:r>
            <a:endParaRPr lang="en-US" sz="1900" dirty="0"/>
          </a:p>
        </p:txBody>
      </p:sp>
      <p:sp>
        <p:nvSpPr>
          <p:cNvPr id="9" name="Text 6"/>
          <p:cNvSpPr/>
          <p:nvPr/>
        </p:nvSpPr>
        <p:spPr>
          <a:xfrm>
            <a:off x="2031563" y="4457581"/>
            <a:ext cx="11921609" cy="309563"/>
          </a:xfrm>
          <a:prstGeom prst="rect">
            <a:avLst/>
          </a:prstGeom>
          <a:noFill/>
          <a:ln/>
        </p:spPr>
        <p:txBody>
          <a:bodyPr wrap="none" lIns="0" tIns="0" rIns="0" bIns="0" rtlCol="0" anchor="t"/>
          <a:lstStyle/>
          <a:p>
            <a:pPr marL="0" indent="0" algn="l">
              <a:lnSpc>
                <a:spcPts val="2400"/>
              </a:lnSpc>
              <a:buNone/>
            </a:pPr>
            <a:r>
              <a:rPr lang="en-US" sz="1500" b="1" u="sng" dirty="0">
                <a:solidFill>
                  <a:srgbClr val="609DFF"/>
                </a:solidFill>
                <a:latin typeface="PT Serif" panose="020A0603040505020204" pitchFamily="18" charset="0"/>
                <a:ea typeface="Merriweather" pitchFamily="34" charset="-122"/>
                <a:cs typeface="Merriweather"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500" dirty="0"/>
          </a:p>
        </p:txBody>
      </p:sp>
      <p:sp>
        <p:nvSpPr>
          <p:cNvPr id="10" name="Shape 7"/>
          <p:cNvSpPr/>
          <p:nvPr/>
        </p:nvSpPr>
        <p:spPr>
          <a:xfrm>
            <a:off x="1162169" y="5577959"/>
            <a:ext cx="677228" cy="22860"/>
          </a:xfrm>
          <a:prstGeom prst="roundRect">
            <a:avLst>
              <a:gd name="adj" fmla="val 355526"/>
            </a:avLst>
          </a:prstGeom>
          <a:solidFill>
            <a:srgbClr val="3965A7"/>
          </a:solidFill>
          <a:ln/>
        </p:spPr>
      </p:sp>
      <p:sp>
        <p:nvSpPr>
          <p:cNvPr id="11" name="Shape 8"/>
          <p:cNvSpPr/>
          <p:nvPr/>
        </p:nvSpPr>
        <p:spPr>
          <a:xfrm>
            <a:off x="749737" y="5371743"/>
            <a:ext cx="435293" cy="435293"/>
          </a:xfrm>
          <a:prstGeom prst="roundRect">
            <a:avLst>
              <a:gd name="adj" fmla="val 18671"/>
            </a:avLst>
          </a:prstGeom>
          <a:solidFill>
            <a:srgbClr val="204C8E"/>
          </a:solidFill>
          <a:ln w="7620">
            <a:solidFill>
              <a:srgbClr val="3965A7"/>
            </a:solidFill>
            <a:prstDash val="solid"/>
          </a:ln>
        </p:spPr>
      </p:sp>
      <p:sp>
        <p:nvSpPr>
          <p:cNvPr id="12" name="Text 9"/>
          <p:cNvSpPr/>
          <p:nvPr/>
        </p:nvSpPr>
        <p:spPr>
          <a:xfrm>
            <a:off x="880586" y="5444252"/>
            <a:ext cx="173593" cy="290274"/>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PT Serif" panose="020A0603040505020204" pitchFamily="18" charset="0"/>
                <a:ea typeface="Merriweather" pitchFamily="34" charset="-122"/>
                <a:cs typeface="Merriweather" pitchFamily="34" charset="-120"/>
              </a:rPr>
              <a:t>2</a:t>
            </a:r>
            <a:endParaRPr lang="en-US" sz="2250" dirty="0"/>
          </a:p>
        </p:txBody>
      </p:sp>
      <p:sp>
        <p:nvSpPr>
          <p:cNvPr id="13" name="Text 10"/>
          <p:cNvSpPr/>
          <p:nvPr/>
        </p:nvSpPr>
        <p:spPr>
          <a:xfrm>
            <a:off x="2031563" y="5347573"/>
            <a:ext cx="4427577" cy="362783"/>
          </a:xfrm>
          <a:prstGeom prst="rect">
            <a:avLst/>
          </a:prstGeom>
          <a:noFill/>
          <a:ln/>
        </p:spPr>
        <p:txBody>
          <a:bodyPr wrap="none" lIns="0" tIns="0" rIns="0" bIns="0" rtlCol="0" anchor="t"/>
          <a:lstStyle/>
          <a:p>
            <a:pPr marL="0" indent="0" algn="l">
              <a:lnSpc>
                <a:spcPts val="2850"/>
              </a:lnSpc>
              <a:buNone/>
            </a:pPr>
            <a:r>
              <a:rPr lang="en-US" sz="2250" b="1" dirty="0">
                <a:solidFill>
                  <a:srgbClr val="E2E6E9"/>
                </a:solidFill>
                <a:latin typeface="PT Serif" panose="020A0603040505020204" pitchFamily="18" charset="0"/>
                <a:ea typeface="Merriweather" pitchFamily="34" charset="-122"/>
                <a:cs typeface="Merriweather" pitchFamily="34" charset="-120"/>
              </a:rPr>
              <a:t>Bảng báo giá huấn luyện ATLD</a:t>
            </a:r>
            <a:endParaRPr lang="en-US" sz="2250" dirty="0"/>
          </a:p>
        </p:txBody>
      </p:sp>
      <p:sp>
        <p:nvSpPr>
          <p:cNvPr id="14" name="Text 11"/>
          <p:cNvSpPr/>
          <p:nvPr/>
        </p:nvSpPr>
        <p:spPr>
          <a:xfrm>
            <a:off x="2031563" y="5826443"/>
            <a:ext cx="11921609" cy="309563"/>
          </a:xfrm>
          <a:prstGeom prst="rect">
            <a:avLst/>
          </a:prstGeom>
          <a:noFill/>
          <a:ln/>
        </p:spPr>
        <p:txBody>
          <a:bodyPr wrap="none" lIns="0" tIns="0" rIns="0" bIns="0" rtlCol="0" anchor="t"/>
          <a:lstStyle/>
          <a:p>
            <a:pPr marL="0" indent="0" algn="l">
              <a:lnSpc>
                <a:spcPts val="2400"/>
              </a:lnSpc>
              <a:buNone/>
            </a:pPr>
            <a:r>
              <a:rPr lang="en-US" sz="1500" b="1" u="sng" dirty="0">
                <a:solidFill>
                  <a:srgbClr val="609DFF"/>
                </a:solidFill>
                <a:latin typeface="PT Serif" panose="020A0603040505020204" pitchFamily="18" charset="0"/>
                <a:ea typeface="Merriweather" pitchFamily="34" charset="-122"/>
                <a:cs typeface="Merriweather" pitchFamily="34" charset="-120"/>
                <a:hlinkClick r:id="rId5">
                  <a:extLst>
                    <a:ext uri="{A12FA001-AC4F-418D-AE19-62706E023703}">
                      <ahyp:hlinkClr xmlns:ahyp="http://schemas.microsoft.com/office/drawing/2018/hyperlinkcolor" val="tx"/>
                    </a:ext>
                  </a:extLst>
                </a:hlinkClick>
              </a:rPr>
              <a:t>Xem chi tiết</a:t>
            </a:r>
            <a:endParaRPr lang="en-US" sz="1500" dirty="0"/>
          </a:p>
        </p:txBody>
      </p:sp>
      <p:sp>
        <p:nvSpPr>
          <p:cNvPr id="15" name="Shape 12"/>
          <p:cNvSpPr/>
          <p:nvPr/>
        </p:nvSpPr>
        <p:spPr>
          <a:xfrm>
            <a:off x="1162169" y="6946821"/>
            <a:ext cx="677228" cy="22860"/>
          </a:xfrm>
          <a:prstGeom prst="roundRect">
            <a:avLst>
              <a:gd name="adj" fmla="val 355526"/>
            </a:avLst>
          </a:prstGeom>
          <a:solidFill>
            <a:srgbClr val="3965A7"/>
          </a:solidFill>
          <a:ln/>
        </p:spPr>
      </p:sp>
      <p:sp>
        <p:nvSpPr>
          <p:cNvPr id="16" name="Shape 13"/>
          <p:cNvSpPr/>
          <p:nvPr/>
        </p:nvSpPr>
        <p:spPr>
          <a:xfrm>
            <a:off x="749737" y="6740604"/>
            <a:ext cx="435293" cy="435293"/>
          </a:xfrm>
          <a:prstGeom prst="roundRect">
            <a:avLst>
              <a:gd name="adj" fmla="val 18671"/>
            </a:avLst>
          </a:prstGeom>
          <a:solidFill>
            <a:srgbClr val="204C8E"/>
          </a:solidFill>
          <a:ln w="7620">
            <a:solidFill>
              <a:srgbClr val="3965A7"/>
            </a:solidFill>
            <a:prstDash val="solid"/>
          </a:ln>
        </p:spPr>
      </p:sp>
      <p:sp>
        <p:nvSpPr>
          <p:cNvPr id="17" name="Text 14"/>
          <p:cNvSpPr/>
          <p:nvPr/>
        </p:nvSpPr>
        <p:spPr>
          <a:xfrm>
            <a:off x="886063" y="6813113"/>
            <a:ext cx="162520" cy="290274"/>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PT Serif" panose="020A0603040505020204" pitchFamily="18" charset="0"/>
                <a:ea typeface="Merriweather" pitchFamily="34" charset="-122"/>
                <a:cs typeface="Merriweather" pitchFamily="34" charset="-120"/>
              </a:rPr>
              <a:t>3</a:t>
            </a:r>
            <a:endParaRPr lang="en-US" sz="2250" dirty="0"/>
          </a:p>
        </p:txBody>
      </p:sp>
      <p:sp>
        <p:nvSpPr>
          <p:cNvPr id="18" name="Text 15"/>
          <p:cNvSpPr/>
          <p:nvPr/>
        </p:nvSpPr>
        <p:spPr>
          <a:xfrm>
            <a:off x="2031563" y="6716435"/>
            <a:ext cx="3687961" cy="362783"/>
          </a:xfrm>
          <a:prstGeom prst="rect">
            <a:avLst/>
          </a:prstGeom>
          <a:noFill/>
          <a:ln/>
        </p:spPr>
        <p:txBody>
          <a:bodyPr wrap="none" lIns="0" tIns="0" rIns="0" bIns="0" rtlCol="0" anchor="t"/>
          <a:lstStyle/>
          <a:p>
            <a:pPr marL="0" indent="0" algn="l">
              <a:lnSpc>
                <a:spcPts val="2850"/>
              </a:lnSpc>
              <a:buNone/>
            </a:pPr>
            <a:r>
              <a:rPr lang="en-US" sz="2250" b="1" dirty="0">
                <a:solidFill>
                  <a:srgbClr val="E2E6E9"/>
                </a:solidFill>
                <a:latin typeface="PT Serif" panose="020A0603040505020204" pitchFamily="18" charset="0"/>
                <a:ea typeface="Merriweather" pitchFamily="34" charset="-122"/>
                <a:cs typeface="Merriweather" pitchFamily="34" charset="-120"/>
              </a:rPr>
              <a:t>Tải về tài liệu (download)</a:t>
            </a:r>
            <a:endParaRPr lang="en-US" sz="2250" dirty="0"/>
          </a:p>
        </p:txBody>
      </p:sp>
      <p:sp>
        <p:nvSpPr>
          <p:cNvPr id="19" name="Text 16"/>
          <p:cNvSpPr/>
          <p:nvPr/>
        </p:nvSpPr>
        <p:spPr>
          <a:xfrm>
            <a:off x="2031563" y="7195304"/>
            <a:ext cx="11921609" cy="309563"/>
          </a:xfrm>
          <a:prstGeom prst="rect">
            <a:avLst/>
          </a:prstGeom>
          <a:noFill/>
          <a:ln/>
        </p:spPr>
        <p:txBody>
          <a:bodyPr wrap="none" lIns="0" tIns="0" rIns="0" bIns="0" rtlCol="0" anchor="t"/>
          <a:lstStyle/>
          <a:p>
            <a:pPr marL="0" indent="0" algn="l">
              <a:lnSpc>
                <a:spcPts val="2400"/>
              </a:lnSpc>
              <a:buNone/>
            </a:pPr>
            <a:r>
              <a:rPr lang="en-US" sz="1500" b="1" u="sng" dirty="0">
                <a:solidFill>
                  <a:srgbClr val="609DFF"/>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Download tài liệu huấn luyện an toàn lao động vận hành máy </a:t>
            </a:r>
            <a:r>
              <a:rPr lang="en-US" sz="1500" b="1" u="sng" dirty="0" err="1">
                <a:solidFill>
                  <a:srgbClr val="609DFF"/>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ép</a:t>
            </a:r>
            <a:r>
              <a:rPr lang="en-US" sz="1500" b="1" u="sng" dirty="0">
                <a:solidFill>
                  <a:srgbClr val="609DFF"/>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 </a:t>
            </a:r>
            <a:r>
              <a:rPr lang="en-US" sz="1500" b="1" u="sng" dirty="0" err="1">
                <a:solidFill>
                  <a:srgbClr val="609DFF"/>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cọc</a:t>
            </a:r>
            <a:r>
              <a:rPr lang="en-US" sz="1500" b="1" u="sng" dirty="0">
                <a:solidFill>
                  <a:srgbClr val="609DFF"/>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 </a:t>
            </a:r>
            <a:r>
              <a:rPr lang="en-US" sz="1500" b="1" u="sng" dirty="0" err="1">
                <a:solidFill>
                  <a:srgbClr val="609DFF"/>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bê</a:t>
            </a:r>
            <a:r>
              <a:rPr lang="en-US" sz="1500" b="1" u="sng" dirty="0">
                <a:solidFill>
                  <a:srgbClr val="609DFF"/>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 tông</a:t>
            </a:r>
            <a:endParaRPr lang="en-US" sz="1500" dirty="0"/>
          </a:p>
        </p:txBody>
      </p:sp>
      <p:pic>
        <p:nvPicPr>
          <p:cNvPr id="21" name="Picture 20">
            <a:extLst>
              <a:ext uri="{FF2B5EF4-FFF2-40B4-BE49-F238E27FC236}">
                <a16:creationId xmlns:a16="http://schemas.microsoft.com/office/drawing/2014/main" id="{7083C745-EB6A-99EC-EFE9-CFF0ADBF27DD}"/>
              </a:ext>
            </a:extLst>
          </p:cNvPr>
          <p:cNvPicPr>
            <a:picLocks noChangeAspect="1"/>
          </p:cNvPicPr>
          <p:nvPr/>
        </p:nvPicPr>
        <p:blipFill>
          <a:blip r:embed="rId7"/>
          <a:stretch>
            <a:fillRect/>
          </a:stretch>
        </p:blipFill>
        <p:spPr>
          <a:xfrm>
            <a:off x="12500149" y="7543846"/>
            <a:ext cx="1927448" cy="59683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2014</Words>
  <Application>Microsoft Office PowerPoint</Application>
  <PresentationFormat>Custom</PresentationFormat>
  <Paragraphs>207</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PT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2024-11-27T03:24:39Z</dcterms:created>
  <dcterms:modified xsi:type="dcterms:W3CDTF">2024-11-27T03:41:50Z</dcterms:modified>
</cp:coreProperties>
</file>