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4630400" cy="8229600"/>
  <p:notesSz cx="8229600" cy="14630400"/>
  <p:embeddedFontLst>
    <p:embeddedFont>
      <p:font typeface="PT Serif" panose="020A0603040505020204" pitchFamily="18" charset="0"/>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414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5.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5.png"/><Relationship Id="rId5" Type="http://schemas.openxmlformats.org/officeDocument/2006/relationships/hyperlink" Target="https://antoannamviet.com/tai-lieu-an-toan-lao-dong-khi-van-hanh-thiet-bi-nang/"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60667" y="2657390"/>
            <a:ext cx="4869299" cy="3437215"/>
          </a:xfrm>
          <a:prstGeom prst="rect">
            <a:avLst/>
          </a:prstGeom>
        </p:spPr>
      </p:pic>
      <p:sp>
        <p:nvSpPr>
          <p:cNvPr id="4" name="Text 0"/>
          <p:cNvSpPr/>
          <p:nvPr/>
        </p:nvSpPr>
        <p:spPr>
          <a:xfrm>
            <a:off x="6350198" y="853916"/>
            <a:ext cx="7971711" cy="4257675"/>
          </a:xfrm>
          <a:prstGeom prst="rect">
            <a:avLst/>
          </a:prstGeom>
          <a:noFill/>
          <a:ln/>
        </p:spPr>
        <p:txBody>
          <a:bodyPr wrap="square" lIns="0" tIns="0" rIns="0" bIns="0" rtlCol="0" anchor="t"/>
          <a:lstStyle/>
          <a:p>
            <a:pPr marL="0" indent="0">
              <a:lnSpc>
                <a:spcPts val="8350"/>
              </a:lnSpc>
              <a:buNone/>
            </a:pPr>
            <a:r>
              <a:rPr lang="en-US" sz="6700" dirty="0">
                <a:solidFill>
                  <a:srgbClr val="F5F0F0"/>
                </a:solidFill>
                <a:latin typeface="PT Serif" panose="020A0603040505020204" pitchFamily="18" charset="0"/>
                <a:ea typeface="Merriweather" pitchFamily="34" charset="-122"/>
                <a:cs typeface="Merriweather" pitchFamily="34" charset="-120"/>
              </a:rPr>
              <a:t>An Toàn Lao Động Khi Vận Hành Thiết Bị Nâng</a:t>
            </a:r>
            <a:endParaRPr lang="en-US" sz="6700" dirty="0"/>
          </a:p>
        </p:txBody>
      </p:sp>
      <p:sp>
        <p:nvSpPr>
          <p:cNvPr id="5" name="Text 1"/>
          <p:cNvSpPr/>
          <p:nvPr/>
        </p:nvSpPr>
        <p:spPr>
          <a:xfrm>
            <a:off x="6357818" y="5181838"/>
            <a:ext cx="7649584"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An toàn lao động khi vận hành thiết bị nâng là yếu tố quan trọng để bảo đảm sự an toàn và hiệu quả trong môi trường làm việc.</a:t>
            </a:r>
            <a:endParaRPr lang="en-US" sz="1900" dirty="0"/>
          </a:p>
        </p:txBody>
      </p:sp>
      <p:sp>
        <p:nvSpPr>
          <p:cNvPr id="6" name="Shape 2"/>
          <p:cNvSpPr/>
          <p:nvPr/>
        </p:nvSpPr>
        <p:spPr>
          <a:xfrm>
            <a:off x="6350198" y="6962299"/>
            <a:ext cx="394930" cy="394930"/>
          </a:xfrm>
          <a:prstGeom prst="roundRect">
            <a:avLst>
              <a:gd name="adj" fmla="val 23151155"/>
            </a:avLst>
          </a:prstGeom>
          <a:noFill/>
          <a:ln w="7620">
            <a:solidFill>
              <a:srgbClr val="FFFFFF"/>
            </a:solidFill>
            <a:prstDash val="solid"/>
          </a:ln>
        </p:spPr>
      </p:sp>
      <p:pic>
        <p:nvPicPr>
          <p:cNvPr id="7" name="Image 2" descr="preencoded.png"/>
          <p:cNvPicPr>
            <a:picLocks noChangeAspect="1"/>
          </p:cNvPicPr>
          <p:nvPr/>
        </p:nvPicPr>
        <p:blipFill>
          <a:blip r:embed="rId4"/>
          <a:stretch>
            <a:fillRect/>
          </a:stretch>
        </p:blipFill>
        <p:spPr>
          <a:xfrm>
            <a:off x="6357818" y="6969919"/>
            <a:ext cx="379690" cy="379690"/>
          </a:xfrm>
          <a:prstGeom prst="rect">
            <a:avLst/>
          </a:prstGeom>
        </p:spPr>
      </p:pic>
      <p:sp>
        <p:nvSpPr>
          <p:cNvPr id="8" name="Text 3"/>
          <p:cNvSpPr/>
          <p:nvPr/>
        </p:nvSpPr>
        <p:spPr>
          <a:xfrm>
            <a:off x="6868478" y="6943844"/>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9" name="Picture 8">
            <a:extLst>
              <a:ext uri="{FF2B5EF4-FFF2-40B4-BE49-F238E27FC236}">
                <a16:creationId xmlns:a16="http://schemas.microsoft.com/office/drawing/2014/main" id="{48DD7C15-01F9-0303-7152-BEC5713500A5}"/>
              </a:ext>
            </a:extLst>
          </p:cNvPr>
          <p:cNvPicPr>
            <a:picLocks noChangeAspect="1"/>
          </p:cNvPicPr>
          <p:nvPr/>
        </p:nvPicPr>
        <p:blipFill>
          <a:blip r:embed="rId5"/>
          <a:stretch>
            <a:fillRect/>
          </a:stretch>
        </p:blipFill>
        <p:spPr>
          <a:xfrm>
            <a:off x="12560441" y="7522368"/>
            <a:ext cx="1887254" cy="6374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856428"/>
            <a:ext cx="4351020" cy="4411980"/>
          </a:xfrm>
          <a:prstGeom prst="rect">
            <a:avLst/>
          </a:prstGeom>
        </p:spPr>
      </p:pic>
      <p:sp>
        <p:nvSpPr>
          <p:cNvPr id="3" name="Text 0"/>
          <p:cNvSpPr/>
          <p:nvPr/>
        </p:nvSpPr>
        <p:spPr>
          <a:xfrm>
            <a:off x="798076" y="1009531"/>
            <a:ext cx="8913614" cy="1425178"/>
          </a:xfrm>
          <a:prstGeom prst="rect">
            <a:avLst/>
          </a:prstGeom>
          <a:noFill/>
          <a:ln/>
        </p:spPr>
        <p:txBody>
          <a:bodyPr wrap="square" lIns="0" tIns="0" rIns="0" bIns="0" rtlCol="0" anchor="t"/>
          <a:lstStyle/>
          <a:p>
            <a:pPr marL="0" indent="0">
              <a:lnSpc>
                <a:spcPts val="5600"/>
              </a:lnSpc>
              <a:buNone/>
            </a:pPr>
            <a:r>
              <a:rPr lang="en-US" sz="4450"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50" dirty="0"/>
          </a:p>
        </p:txBody>
      </p:sp>
      <p:sp>
        <p:nvSpPr>
          <p:cNvPr id="4" name="Shape 1"/>
          <p:cNvSpPr/>
          <p:nvPr/>
        </p:nvSpPr>
        <p:spPr>
          <a:xfrm>
            <a:off x="798076" y="2776657"/>
            <a:ext cx="7547848" cy="1329095"/>
          </a:xfrm>
          <a:prstGeom prst="roundRect">
            <a:avLst>
              <a:gd name="adj" fmla="val 7206"/>
            </a:avLst>
          </a:prstGeom>
          <a:solidFill>
            <a:srgbClr val="204C8E"/>
          </a:solidFill>
          <a:ln w="7620">
            <a:solidFill>
              <a:srgbClr val="3965A7"/>
            </a:solidFill>
            <a:prstDash val="solid"/>
          </a:ln>
        </p:spPr>
      </p:sp>
      <p:sp>
        <p:nvSpPr>
          <p:cNvPr id="5" name="Text 2"/>
          <p:cNvSpPr/>
          <p:nvPr/>
        </p:nvSpPr>
        <p:spPr>
          <a:xfrm>
            <a:off x="10337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dirty="0"/>
          </a:p>
        </p:txBody>
      </p:sp>
      <p:sp>
        <p:nvSpPr>
          <p:cNvPr id="6" name="Text 3"/>
          <p:cNvSpPr/>
          <p:nvPr/>
        </p:nvSpPr>
        <p:spPr>
          <a:xfrm>
            <a:off x="10337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7" name="Shape 4"/>
          <p:cNvSpPr/>
          <p:nvPr/>
        </p:nvSpPr>
        <p:spPr>
          <a:xfrm>
            <a:off x="798076" y="4333756"/>
            <a:ext cx="7547848" cy="1329095"/>
          </a:xfrm>
          <a:prstGeom prst="roundRect">
            <a:avLst>
              <a:gd name="adj" fmla="val 7206"/>
            </a:avLst>
          </a:prstGeom>
          <a:solidFill>
            <a:srgbClr val="204C8E"/>
          </a:solidFill>
          <a:ln w="7620">
            <a:solidFill>
              <a:srgbClr val="3965A7"/>
            </a:solidFill>
            <a:prstDash val="solid"/>
          </a:ln>
        </p:spPr>
      </p:sp>
      <p:sp>
        <p:nvSpPr>
          <p:cNvPr id="8" name="Text 5"/>
          <p:cNvSpPr/>
          <p:nvPr/>
        </p:nvSpPr>
        <p:spPr>
          <a:xfrm>
            <a:off x="1033701" y="4569381"/>
            <a:ext cx="3125867"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dirty="0"/>
          </a:p>
        </p:txBody>
      </p:sp>
      <p:sp>
        <p:nvSpPr>
          <p:cNvPr id="9" name="Text 6"/>
          <p:cNvSpPr/>
          <p:nvPr/>
        </p:nvSpPr>
        <p:spPr>
          <a:xfrm>
            <a:off x="10337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10" name="Shape 7"/>
          <p:cNvSpPr/>
          <p:nvPr/>
        </p:nvSpPr>
        <p:spPr>
          <a:xfrm>
            <a:off x="798076" y="5890855"/>
            <a:ext cx="7547848" cy="1329095"/>
          </a:xfrm>
          <a:prstGeom prst="roundRect">
            <a:avLst>
              <a:gd name="adj" fmla="val 7206"/>
            </a:avLst>
          </a:prstGeom>
          <a:solidFill>
            <a:srgbClr val="204C8E"/>
          </a:solidFill>
          <a:ln w="7620">
            <a:solidFill>
              <a:srgbClr val="3965A7"/>
            </a:solidFill>
            <a:prstDash val="solid"/>
          </a:ln>
        </p:spPr>
      </p:sp>
      <p:sp>
        <p:nvSpPr>
          <p:cNvPr id="11" name="Text 8"/>
          <p:cNvSpPr/>
          <p:nvPr/>
        </p:nvSpPr>
        <p:spPr>
          <a:xfrm>
            <a:off x="1033701" y="6126480"/>
            <a:ext cx="446555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dirty="0"/>
          </a:p>
        </p:txBody>
      </p:sp>
      <p:sp>
        <p:nvSpPr>
          <p:cNvPr id="12" name="Text 9"/>
          <p:cNvSpPr/>
          <p:nvPr/>
        </p:nvSpPr>
        <p:spPr>
          <a:xfrm>
            <a:off x="10337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pic>
        <p:nvPicPr>
          <p:cNvPr id="13" name="Picture 12">
            <a:extLst>
              <a:ext uri="{FF2B5EF4-FFF2-40B4-BE49-F238E27FC236}">
                <a16:creationId xmlns:a16="http://schemas.microsoft.com/office/drawing/2014/main" id="{EDE46CF7-3EC6-B6D4-4F84-1F3EF080B688}"/>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676519"/>
          </a:xfrm>
          <a:prstGeom prst="rect">
            <a:avLst/>
          </a:prstGeom>
        </p:spPr>
      </p:pic>
      <p:sp>
        <p:nvSpPr>
          <p:cNvPr id="3" name="Text 0"/>
          <p:cNvSpPr/>
          <p:nvPr/>
        </p:nvSpPr>
        <p:spPr>
          <a:xfrm>
            <a:off x="469344" y="2260283"/>
            <a:ext cx="7239357" cy="419100"/>
          </a:xfrm>
          <a:prstGeom prst="rect">
            <a:avLst/>
          </a:prstGeom>
          <a:noFill/>
          <a:ln/>
        </p:spPr>
        <p:txBody>
          <a:bodyPr wrap="none" lIns="0" tIns="0" rIns="0" bIns="0" rtlCol="0" anchor="t"/>
          <a:lstStyle/>
          <a:p>
            <a:pPr marL="0" indent="0">
              <a:lnSpc>
                <a:spcPts val="3300"/>
              </a:lnSpc>
              <a:buNone/>
            </a:pPr>
            <a:r>
              <a:rPr lang="en-US" sz="2600" b="1" dirty="0">
                <a:solidFill>
                  <a:srgbClr val="F5F0F0"/>
                </a:solidFill>
                <a:latin typeface="PT Serif" panose="020A0603040505020204" pitchFamily="18" charset="0"/>
                <a:ea typeface="Merriweather" pitchFamily="34" charset="-122"/>
                <a:cs typeface="Merriweather" pitchFamily="34" charset="-120"/>
              </a:rPr>
              <a:t>Một số vụ tai nạn khi vận hành thiết bị nâng</a:t>
            </a:r>
            <a:endParaRPr lang="en-US" sz="2600" b="1" dirty="0"/>
          </a:p>
        </p:txBody>
      </p:sp>
      <p:sp>
        <p:nvSpPr>
          <p:cNvPr id="4" name="Shape 1"/>
          <p:cNvSpPr/>
          <p:nvPr/>
        </p:nvSpPr>
        <p:spPr>
          <a:xfrm>
            <a:off x="662821" y="2880479"/>
            <a:ext cx="15240" cy="4399836"/>
          </a:xfrm>
          <a:prstGeom prst="roundRect">
            <a:avLst>
              <a:gd name="adj" fmla="val 369643"/>
            </a:avLst>
          </a:prstGeom>
          <a:solidFill>
            <a:srgbClr val="194A99"/>
          </a:solidFill>
          <a:ln/>
        </p:spPr>
      </p:sp>
      <p:sp>
        <p:nvSpPr>
          <p:cNvPr id="5" name="Shape 2"/>
          <p:cNvSpPr/>
          <p:nvPr/>
        </p:nvSpPr>
        <p:spPr>
          <a:xfrm>
            <a:off x="806053" y="3174563"/>
            <a:ext cx="469344" cy="15240"/>
          </a:xfrm>
          <a:prstGeom prst="roundRect">
            <a:avLst>
              <a:gd name="adj" fmla="val 369643"/>
            </a:avLst>
          </a:prstGeom>
          <a:solidFill>
            <a:srgbClr val="194A99"/>
          </a:solidFill>
          <a:ln/>
        </p:spPr>
      </p:sp>
      <p:sp>
        <p:nvSpPr>
          <p:cNvPr id="6" name="Shape 3"/>
          <p:cNvSpPr/>
          <p:nvPr/>
        </p:nvSpPr>
        <p:spPr>
          <a:xfrm>
            <a:off x="519589" y="3031331"/>
            <a:ext cx="301704" cy="301704"/>
          </a:xfrm>
          <a:prstGeom prst="roundRect">
            <a:avLst>
              <a:gd name="adj" fmla="val 18672"/>
            </a:avLst>
          </a:prstGeom>
          <a:solidFill>
            <a:srgbClr val="003180"/>
          </a:solidFill>
          <a:ln w="7620">
            <a:solidFill>
              <a:srgbClr val="194A99"/>
            </a:solidFill>
            <a:prstDash val="solid"/>
          </a:ln>
        </p:spPr>
      </p:sp>
      <p:sp>
        <p:nvSpPr>
          <p:cNvPr id="7" name="Text 4"/>
          <p:cNvSpPr/>
          <p:nvPr/>
        </p:nvSpPr>
        <p:spPr>
          <a:xfrm>
            <a:off x="626150" y="3081576"/>
            <a:ext cx="88583" cy="201216"/>
          </a:xfrm>
          <a:prstGeom prst="rect">
            <a:avLst/>
          </a:prstGeom>
          <a:noFill/>
          <a:ln/>
        </p:spPr>
        <p:txBody>
          <a:bodyPr wrap="none" lIns="0" tIns="0" rIns="0" bIns="0" rtlCol="0" anchor="t"/>
          <a:lstStyle/>
          <a:p>
            <a:pPr marL="0" indent="0" algn="ctr">
              <a:lnSpc>
                <a:spcPts val="1550"/>
              </a:lnSpc>
              <a:buNone/>
            </a:pPr>
            <a:r>
              <a:rPr lang="en-US" sz="1550" dirty="0">
                <a:solidFill>
                  <a:srgbClr val="E2E6E9"/>
                </a:solidFill>
                <a:latin typeface="PT Serif" panose="020A0603040505020204" pitchFamily="18" charset="0"/>
                <a:ea typeface="Merriweather" pitchFamily="34" charset="-122"/>
                <a:cs typeface="Merriweather" pitchFamily="34" charset="-120"/>
              </a:rPr>
              <a:t>1</a:t>
            </a:r>
            <a:endParaRPr lang="en-US" sz="1550" dirty="0"/>
          </a:p>
        </p:txBody>
      </p:sp>
      <p:sp>
        <p:nvSpPr>
          <p:cNvPr id="8" name="Text 5"/>
          <p:cNvSpPr/>
          <p:nvPr/>
        </p:nvSpPr>
        <p:spPr>
          <a:xfrm>
            <a:off x="1408033" y="3014543"/>
            <a:ext cx="1676519" cy="209550"/>
          </a:xfrm>
          <a:prstGeom prst="rect">
            <a:avLst/>
          </a:prstGeom>
          <a:noFill/>
          <a:ln/>
        </p:spPr>
        <p:txBody>
          <a:bodyPr wrap="none" lIns="0" tIns="0" rIns="0" bIns="0" rtlCol="0" anchor="t"/>
          <a:lstStyle/>
          <a:p>
            <a:pPr marL="0" indent="0" algn="l">
              <a:lnSpc>
                <a:spcPts val="1650"/>
              </a:lnSpc>
              <a:buNone/>
            </a:pPr>
            <a:r>
              <a:rPr lang="en-US" sz="1600" b="1" dirty="0">
                <a:solidFill>
                  <a:srgbClr val="E2E6E9"/>
                </a:solidFill>
                <a:latin typeface="PT Serif" panose="020A0603040505020204" pitchFamily="18" charset="0"/>
                <a:ea typeface="Merriweather" pitchFamily="34" charset="-122"/>
                <a:cs typeface="Merriweather" pitchFamily="34" charset="-120"/>
              </a:rPr>
              <a:t>Sập Cẩu</a:t>
            </a:r>
            <a:endParaRPr lang="en-US" sz="1600" b="1" dirty="0"/>
          </a:p>
        </p:txBody>
      </p:sp>
      <p:sp>
        <p:nvSpPr>
          <p:cNvPr id="9" name="Text 6"/>
          <p:cNvSpPr/>
          <p:nvPr/>
        </p:nvSpPr>
        <p:spPr>
          <a:xfrm>
            <a:off x="1408033" y="3304461"/>
            <a:ext cx="12753023" cy="214670"/>
          </a:xfrm>
          <a:prstGeom prst="rect">
            <a:avLst/>
          </a:prstGeom>
          <a:noFill/>
          <a:ln/>
        </p:spPr>
        <p:txBody>
          <a:bodyPr wrap="none" lIns="0" tIns="0" rIns="0" bIns="0" rtlCol="0" anchor="t"/>
          <a:lstStyle/>
          <a:p>
            <a:pPr marL="0" indent="0" algn="l">
              <a:lnSpc>
                <a:spcPts val="1650"/>
              </a:lnSpc>
              <a:buNone/>
            </a:pPr>
            <a:r>
              <a:rPr lang="en-US" sz="1100" dirty="0">
                <a:solidFill>
                  <a:srgbClr val="E2E6E9"/>
                </a:solidFill>
                <a:latin typeface="PT Serif" panose="020A0603040505020204" pitchFamily="18" charset="0"/>
                <a:ea typeface="Merriweather" pitchFamily="34" charset="-122"/>
                <a:cs typeface="Merriweather" pitchFamily="34" charset="-120"/>
              </a:rPr>
              <a:t>Xảy ra khi cẩu bị quá tải hoặc không được kiểm tra định kỳ.</a:t>
            </a:r>
            <a:endParaRPr lang="en-US" sz="1100" dirty="0"/>
          </a:p>
        </p:txBody>
      </p:sp>
      <p:sp>
        <p:nvSpPr>
          <p:cNvPr id="10" name="Shape 7"/>
          <p:cNvSpPr/>
          <p:nvPr/>
        </p:nvSpPr>
        <p:spPr>
          <a:xfrm>
            <a:off x="806053" y="4081343"/>
            <a:ext cx="469344" cy="15240"/>
          </a:xfrm>
          <a:prstGeom prst="roundRect">
            <a:avLst>
              <a:gd name="adj" fmla="val 369643"/>
            </a:avLst>
          </a:prstGeom>
          <a:solidFill>
            <a:srgbClr val="194A99"/>
          </a:solidFill>
          <a:ln/>
        </p:spPr>
      </p:sp>
      <p:sp>
        <p:nvSpPr>
          <p:cNvPr id="11" name="Shape 8"/>
          <p:cNvSpPr/>
          <p:nvPr/>
        </p:nvSpPr>
        <p:spPr>
          <a:xfrm>
            <a:off x="519589" y="3938111"/>
            <a:ext cx="301704" cy="301704"/>
          </a:xfrm>
          <a:prstGeom prst="roundRect">
            <a:avLst>
              <a:gd name="adj" fmla="val 18672"/>
            </a:avLst>
          </a:prstGeom>
          <a:solidFill>
            <a:srgbClr val="003180"/>
          </a:solidFill>
          <a:ln w="7620">
            <a:solidFill>
              <a:srgbClr val="194A99"/>
            </a:solidFill>
            <a:prstDash val="solid"/>
          </a:ln>
        </p:spPr>
      </p:sp>
      <p:sp>
        <p:nvSpPr>
          <p:cNvPr id="12" name="Text 9"/>
          <p:cNvSpPr/>
          <p:nvPr/>
        </p:nvSpPr>
        <p:spPr>
          <a:xfrm>
            <a:off x="610195" y="3988356"/>
            <a:ext cx="120372" cy="201216"/>
          </a:xfrm>
          <a:prstGeom prst="rect">
            <a:avLst/>
          </a:prstGeom>
          <a:noFill/>
          <a:ln/>
        </p:spPr>
        <p:txBody>
          <a:bodyPr wrap="none" lIns="0" tIns="0" rIns="0" bIns="0" rtlCol="0" anchor="t"/>
          <a:lstStyle/>
          <a:p>
            <a:pPr marL="0" indent="0" algn="ctr">
              <a:lnSpc>
                <a:spcPts val="1550"/>
              </a:lnSpc>
              <a:buNone/>
            </a:pPr>
            <a:r>
              <a:rPr lang="en-US" sz="1550" dirty="0">
                <a:solidFill>
                  <a:srgbClr val="E2E6E9"/>
                </a:solidFill>
                <a:latin typeface="PT Serif" panose="020A0603040505020204" pitchFamily="18" charset="0"/>
                <a:ea typeface="Merriweather" pitchFamily="34" charset="-122"/>
                <a:cs typeface="Merriweather" pitchFamily="34" charset="-120"/>
              </a:rPr>
              <a:t>2</a:t>
            </a:r>
            <a:endParaRPr lang="en-US" sz="1550" dirty="0"/>
          </a:p>
        </p:txBody>
      </p:sp>
      <p:sp>
        <p:nvSpPr>
          <p:cNvPr id="13" name="Text 10"/>
          <p:cNvSpPr/>
          <p:nvPr/>
        </p:nvSpPr>
        <p:spPr>
          <a:xfrm>
            <a:off x="1408033" y="3921323"/>
            <a:ext cx="1676519" cy="209550"/>
          </a:xfrm>
          <a:prstGeom prst="rect">
            <a:avLst/>
          </a:prstGeom>
          <a:noFill/>
          <a:ln/>
        </p:spPr>
        <p:txBody>
          <a:bodyPr wrap="none" lIns="0" tIns="0" rIns="0" bIns="0" rtlCol="0" anchor="t"/>
          <a:lstStyle/>
          <a:p>
            <a:pPr marL="0" indent="0" algn="l">
              <a:lnSpc>
                <a:spcPts val="1650"/>
              </a:lnSpc>
              <a:buNone/>
            </a:pPr>
            <a:r>
              <a:rPr lang="en-US" sz="1600" b="1" dirty="0">
                <a:solidFill>
                  <a:srgbClr val="E2E6E9"/>
                </a:solidFill>
                <a:latin typeface="PT Serif" panose="020A0603040505020204" pitchFamily="18" charset="0"/>
                <a:ea typeface="Merriweather" pitchFamily="34" charset="-122"/>
                <a:cs typeface="Merriweather" pitchFamily="34" charset="-120"/>
              </a:rPr>
              <a:t>Rơi Thùng Hàng</a:t>
            </a:r>
            <a:endParaRPr lang="en-US" sz="1600" b="1" dirty="0"/>
          </a:p>
        </p:txBody>
      </p:sp>
      <p:sp>
        <p:nvSpPr>
          <p:cNvPr id="14" name="Text 11"/>
          <p:cNvSpPr/>
          <p:nvPr/>
        </p:nvSpPr>
        <p:spPr>
          <a:xfrm>
            <a:off x="1408033" y="4211241"/>
            <a:ext cx="12753023" cy="214670"/>
          </a:xfrm>
          <a:prstGeom prst="rect">
            <a:avLst/>
          </a:prstGeom>
          <a:noFill/>
          <a:ln/>
        </p:spPr>
        <p:txBody>
          <a:bodyPr wrap="none" lIns="0" tIns="0" rIns="0" bIns="0" rtlCol="0" anchor="t"/>
          <a:lstStyle/>
          <a:p>
            <a:pPr marL="0" indent="0" algn="l">
              <a:lnSpc>
                <a:spcPts val="1650"/>
              </a:lnSpc>
              <a:buNone/>
            </a:pPr>
            <a:r>
              <a:rPr lang="en-US" sz="1100" dirty="0">
                <a:solidFill>
                  <a:srgbClr val="E2E6E9"/>
                </a:solidFill>
                <a:latin typeface="PT Serif" panose="020A0603040505020204" pitchFamily="18" charset="0"/>
                <a:ea typeface="Merriweather" pitchFamily="34" charset="-122"/>
                <a:cs typeface="Merriweather" pitchFamily="34" charset="-120"/>
              </a:rPr>
              <a:t>Khi thùng hàng hoặc vật liệu không được gắn chắc chắn, chúng có thể rơi xuống trong quá trình nâng hoặc di chuyển.</a:t>
            </a:r>
            <a:endParaRPr lang="en-US" sz="1100" dirty="0"/>
          </a:p>
        </p:txBody>
      </p:sp>
      <p:sp>
        <p:nvSpPr>
          <p:cNvPr id="15" name="Shape 12"/>
          <p:cNvSpPr/>
          <p:nvPr/>
        </p:nvSpPr>
        <p:spPr>
          <a:xfrm>
            <a:off x="806053" y="4988123"/>
            <a:ext cx="469344" cy="15240"/>
          </a:xfrm>
          <a:prstGeom prst="roundRect">
            <a:avLst>
              <a:gd name="adj" fmla="val 369643"/>
            </a:avLst>
          </a:prstGeom>
          <a:solidFill>
            <a:srgbClr val="194A99"/>
          </a:solidFill>
          <a:ln/>
        </p:spPr>
      </p:sp>
      <p:sp>
        <p:nvSpPr>
          <p:cNvPr id="16" name="Shape 13"/>
          <p:cNvSpPr/>
          <p:nvPr/>
        </p:nvSpPr>
        <p:spPr>
          <a:xfrm>
            <a:off x="519589" y="4844891"/>
            <a:ext cx="301704" cy="301704"/>
          </a:xfrm>
          <a:prstGeom prst="roundRect">
            <a:avLst>
              <a:gd name="adj" fmla="val 18672"/>
            </a:avLst>
          </a:prstGeom>
          <a:solidFill>
            <a:srgbClr val="003180"/>
          </a:solidFill>
          <a:ln w="7620">
            <a:solidFill>
              <a:srgbClr val="194A99"/>
            </a:solidFill>
            <a:prstDash val="solid"/>
          </a:ln>
        </p:spPr>
      </p:sp>
      <p:sp>
        <p:nvSpPr>
          <p:cNvPr id="17" name="Text 14"/>
          <p:cNvSpPr/>
          <p:nvPr/>
        </p:nvSpPr>
        <p:spPr>
          <a:xfrm>
            <a:off x="614124" y="4895136"/>
            <a:ext cx="112633" cy="201216"/>
          </a:xfrm>
          <a:prstGeom prst="rect">
            <a:avLst/>
          </a:prstGeom>
          <a:noFill/>
          <a:ln/>
        </p:spPr>
        <p:txBody>
          <a:bodyPr wrap="none" lIns="0" tIns="0" rIns="0" bIns="0" rtlCol="0" anchor="t"/>
          <a:lstStyle/>
          <a:p>
            <a:pPr marL="0" indent="0" algn="ctr">
              <a:lnSpc>
                <a:spcPts val="1550"/>
              </a:lnSpc>
              <a:buNone/>
            </a:pPr>
            <a:r>
              <a:rPr lang="en-US" sz="1550" dirty="0">
                <a:solidFill>
                  <a:srgbClr val="E2E6E9"/>
                </a:solidFill>
                <a:latin typeface="PT Serif" panose="020A0603040505020204" pitchFamily="18" charset="0"/>
                <a:ea typeface="Merriweather" pitchFamily="34" charset="-122"/>
                <a:cs typeface="Merriweather" pitchFamily="34" charset="-120"/>
              </a:rPr>
              <a:t>3</a:t>
            </a:r>
            <a:endParaRPr lang="en-US" sz="1550" dirty="0"/>
          </a:p>
        </p:txBody>
      </p:sp>
      <p:sp>
        <p:nvSpPr>
          <p:cNvPr id="18" name="Text 15"/>
          <p:cNvSpPr/>
          <p:nvPr/>
        </p:nvSpPr>
        <p:spPr>
          <a:xfrm>
            <a:off x="1408033" y="4828103"/>
            <a:ext cx="1676519" cy="209550"/>
          </a:xfrm>
          <a:prstGeom prst="rect">
            <a:avLst/>
          </a:prstGeom>
          <a:noFill/>
          <a:ln/>
        </p:spPr>
        <p:txBody>
          <a:bodyPr wrap="none" lIns="0" tIns="0" rIns="0" bIns="0" rtlCol="0" anchor="t"/>
          <a:lstStyle/>
          <a:p>
            <a:pPr marL="0" indent="0" algn="l">
              <a:lnSpc>
                <a:spcPts val="1650"/>
              </a:lnSpc>
              <a:buNone/>
            </a:pPr>
            <a:r>
              <a:rPr lang="en-US" sz="1600" b="1" dirty="0">
                <a:solidFill>
                  <a:srgbClr val="E2E6E9"/>
                </a:solidFill>
                <a:latin typeface="PT Serif" panose="020A0603040505020204" pitchFamily="18" charset="0"/>
                <a:ea typeface="Merriweather" pitchFamily="34" charset="-122"/>
                <a:cs typeface="Merriweather" pitchFamily="34" charset="-120"/>
              </a:rPr>
              <a:t>Gặp Sự Cố Cơ Khí</a:t>
            </a:r>
            <a:endParaRPr lang="en-US" sz="1600" b="1" dirty="0"/>
          </a:p>
        </p:txBody>
      </p:sp>
      <p:sp>
        <p:nvSpPr>
          <p:cNvPr id="19" name="Text 16"/>
          <p:cNvSpPr/>
          <p:nvPr/>
        </p:nvSpPr>
        <p:spPr>
          <a:xfrm>
            <a:off x="1408033" y="5118021"/>
            <a:ext cx="12753023" cy="214670"/>
          </a:xfrm>
          <a:prstGeom prst="rect">
            <a:avLst/>
          </a:prstGeom>
          <a:noFill/>
          <a:ln/>
        </p:spPr>
        <p:txBody>
          <a:bodyPr wrap="none" lIns="0" tIns="0" rIns="0" bIns="0" rtlCol="0" anchor="t"/>
          <a:lstStyle/>
          <a:p>
            <a:pPr marL="0" indent="0" algn="l">
              <a:lnSpc>
                <a:spcPts val="1650"/>
              </a:lnSpc>
              <a:buNone/>
            </a:pPr>
            <a:r>
              <a:rPr lang="en-US" sz="1100" dirty="0">
                <a:solidFill>
                  <a:srgbClr val="E2E6E9"/>
                </a:solidFill>
                <a:latin typeface="PT Serif" panose="020A0603040505020204" pitchFamily="18" charset="0"/>
                <a:ea typeface="Merriweather" pitchFamily="34" charset="-122"/>
                <a:cs typeface="Merriweather" pitchFamily="34" charset="-120"/>
              </a:rPr>
              <a:t>Các lỗi kỹ thuật hoặc sự cố cơ khí trong thiết bị nâng, như hệ thống phanh hỏng hoặc dây cáp bị đứt, có thể dẫn đến các tai nạn nghiêm trọng.</a:t>
            </a:r>
            <a:endParaRPr lang="en-US" sz="1100" dirty="0"/>
          </a:p>
        </p:txBody>
      </p:sp>
      <p:sp>
        <p:nvSpPr>
          <p:cNvPr id="20" name="Shape 17"/>
          <p:cNvSpPr/>
          <p:nvPr/>
        </p:nvSpPr>
        <p:spPr>
          <a:xfrm>
            <a:off x="806053" y="5894903"/>
            <a:ext cx="469344" cy="15240"/>
          </a:xfrm>
          <a:prstGeom prst="roundRect">
            <a:avLst>
              <a:gd name="adj" fmla="val 369643"/>
            </a:avLst>
          </a:prstGeom>
          <a:solidFill>
            <a:srgbClr val="194A99"/>
          </a:solidFill>
          <a:ln/>
        </p:spPr>
      </p:sp>
      <p:sp>
        <p:nvSpPr>
          <p:cNvPr id="21" name="Shape 18"/>
          <p:cNvSpPr/>
          <p:nvPr/>
        </p:nvSpPr>
        <p:spPr>
          <a:xfrm>
            <a:off x="519589" y="5751671"/>
            <a:ext cx="301704" cy="301704"/>
          </a:xfrm>
          <a:prstGeom prst="roundRect">
            <a:avLst>
              <a:gd name="adj" fmla="val 18672"/>
            </a:avLst>
          </a:prstGeom>
          <a:solidFill>
            <a:srgbClr val="003180"/>
          </a:solidFill>
          <a:ln w="7620">
            <a:solidFill>
              <a:srgbClr val="194A99"/>
            </a:solidFill>
            <a:prstDash val="solid"/>
          </a:ln>
        </p:spPr>
      </p:sp>
      <p:sp>
        <p:nvSpPr>
          <p:cNvPr id="22" name="Text 19"/>
          <p:cNvSpPr/>
          <p:nvPr/>
        </p:nvSpPr>
        <p:spPr>
          <a:xfrm>
            <a:off x="605671" y="5801916"/>
            <a:ext cx="129540" cy="201216"/>
          </a:xfrm>
          <a:prstGeom prst="rect">
            <a:avLst/>
          </a:prstGeom>
          <a:noFill/>
          <a:ln/>
        </p:spPr>
        <p:txBody>
          <a:bodyPr wrap="none" lIns="0" tIns="0" rIns="0" bIns="0" rtlCol="0" anchor="t"/>
          <a:lstStyle/>
          <a:p>
            <a:pPr marL="0" indent="0" algn="ctr">
              <a:lnSpc>
                <a:spcPts val="1550"/>
              </a:lnSpc>
              <a:buNone/>
            </a:pPr>
            <a:r>
              <a:rPr lang="en-US" sz="1550" dirty="0">
                <a:solidFill>
                  <a:srgbClr val="E2E6E9"/>
                </a:solidFill>
                <a:latin typeface="PT Serif" panose="020A0603040505020204" pitchFamily="18" charset="0"/>
                <a:ea typeface="Merriweather" pitchFamily="34" charset="-122"/>
                <a:cs typeface="Merriweather" pitchFamily="34" charset="-120"/>
              </a:rPr>
              <a:t>4</a:t>
            </a:r>
            <a:endParaRPr lang="en-US" sz="1550" dirty="0"/>
          </a:p>
        </p:txBody>
      </p:sp>
      <p:sp>
        <p:nvSpPr>
          <p:cNvPr id="23" name="Text 20"/>
          <p:cNvSpPr/>
          <p:nvPr/>
        </p:nvSpPr>
        <p:spPr>
          <a:xfrm>
            <a:off x="1408033" y="5734883"/>
            <a:ext cx="1676519" cy="209550"/>
          </a:xfrm>
          <a:prstGeom prst="rect">
            <a:avLst/>
          </a:prstGeom>
          <a:noFill/>
          <a:ln/>
        </p:spPr>
        <p:txBody>
          <a:bodyPr wrap="none" lIns="0" tIns="0" rIns="0" bIns="0" rtlCol="0" anchor="t"/>
          <a:lstStyle/>
          <a:p>
            <a:pPr marL="0" indent="0" algn="l">
              <a:lnSpc>
                <a:spcPts val="1650"/>
              </a:lnSpc>
              <a:buNone/>
            </a:pPr>
            <a:r>
              <a:rPr lang="en-US" sz="1600" b="1" dirty="0">
                <a:solidFill>
                  <a:srgbClr val="E2E6E9"/>
                </a:solidFill>
                <a:latin typeface="PT Serif" panose="020A0603040505020204" pitchFamily="18" charset="0"/>
                <a:ea typeface="Merriweather" pitchFamily="34" charset="-122"/>
                <a:cs typeface="Merriweather" pitchFamily="34" charset="-120"/>
              </a:rPr>
              <a:t>Va Chạm với Người</a:t>
            </a:r>
            <a:endParaRPr lang="en-US" sz="1600" b="1" dirty="0"/>
          </a:p>
        </p:txBody>
      </p:sp>
      <p:sp>
        <p:nvSpPr>
          <p:cNvPr id="24" name="Text 21"/>
          <p:cNvSpPr/>
          <p:nvPr/>
        </p:nvSpPr>
        <p:spPr>
          <a:xfrm>
            <a:off x="1408033" y="6024801"/>
            <a:ext cx="12753023" cy="214670"/>
          </a:xfrm>
          <a:prstGeom prst="rect">
            <a:avLst/>
          </a:prstGeom>
          <a:noFill/>
          <a:ln/>
        </p:spPr>
        <p:txBody>
          <a:bodyPr wrap="none" lIns="0" tIns="0" rIns="0" bIns="0" rtlCol="0" anchor="t"/>
          <a:lstStyle/>
          <a:p>
            <a:pPr marL="0" indent="0" algn="l">
              <a:lnSpc>
                <a:spcPts val="1650"/>
              </a:lnSpc>
              <a:buNone/>
            </a:pPr>
            <a:r>
              <a:rPr lang="en-US" sz="1100" dirty="0">
                <a:solidFill>
                  <a:srgbClr val="E2E6E9"/>
                </a:solidFill>
                <a:latin typeface="PT Serif" panose="020A0603040505020204" pitchFamily="18" charset="0"/>
                <a:ea typeface="Merriweather" pitchFamily="34" charset="-122"/>
                <a:cs typeface="Merriweather" pitchFamily="34" charset="-120"/>
              </a:rPr>
              <a:t>Thiết bị nâng va chạm với công nhân hoặc người khác trong khu vực làm việc, đặc biệt khi không có hệ thống cảnh báo hoặc không tuân thủ quy định an toàn.</a:t>
            </a:r>
            <a:endParaRPr lang="en-US" sz="1100" dirty="0"/>
          </a:p>
        </p:txBody>
      </p:sp>
      <p:sp>
        <p:nvSpPr>
          <p:cNvPr id="25" name="Shape 22"/>
          <p:cNvSpPr/>
          <p:nvPr/>
        </p:nvSpPr>
        <p:spPr>
          <a:xfrm>
            <a:off x="806053" y="6801683"/>
            <a:ext cx="469344" cy="15240"/>
          </a:xfrm>
          <a:prstGeom prst="roundRect">
            <a:avLst>
              <a:gd name="adj" fmla="val 369643"/>
            </a:avLst>
          </a:prstGeom>
          <a:solidFill>
            <a:srgbClr val="194A99"/>
          </a:solidFill>
          <a:ln/>
        </p:spPr>
      </p:sp>
      <p:sp>
        <p:nvSpPr>
          <p:cNvPr id="26" name="Shape 23"/>
          <p:cNvSpPr/>
          <p:nvPr/>
        </p:nvSpPr>
        <p:spPr>
          <a:xfrm>
            <a:off x="519589" y="6658451"/>
            <a:ext cx="301704" cy="301704"/>
          </a:xfrm>
          <a:prstGeom prst="roundRect">
            <a:avLst>
              <a:gd name="adj" fmla="val 18672"/>
            </a:avLst>
          </a:prstGeom>
          <a:solidFill>
            <a:srgbClr val="003180"/>
          </a:solidFill>
          <a:ln w="7620">
            <a:solidFill>
              <a:srgbClr val="194A99"/>
            </a:solidFill>
            <a:prstDash val="solid"/>
          </a:ln>
        </p:spPr>
      </p:sp>
      <p:sp>
        <p:nvSpPr>
          <p:cNvPr id="27" name="Text 24"/>
          <p:cNvSpPr/>
          <p:nvPr/>
        </p:nvSpPr>
        <p:spPr>
          <a:xfrm>
            <a:off x="610672" y="6708696"/>
            <a:ext cx="119539" cy="201216"/>
          </a:xfrm>
          <a:prstGeom prst="rect">
            <a:avLst/>
          </a:prstGeom>
          <a:noFill/>
          <a:ln/>
        </p:spPr>
        <p:txBody>
          <a:bodyPr wrap="none" lIns="0" tIns="0" rIns="0" bIns="0" rtlCol="0" anchor="t"/>
          <a:lstStyle/>
          <a:p>
            <a:pPr marL="0" indent="0" algn="ctr">
              <a:lnSpc>
                <a:spcPts val="1550"/>
              </a:lnSpc>
              <a:buNone/>
            </a:pPr>
            <a:r>
              <a:rPr lang="en-US" sz="1550" dirty="0">
                <a:solidFill>
                  <a:srgbClr val="E2E6E9"/>
                </a:solidFill>
                <a:latin typeface="PT Serif" panose="020A0603040505020204" pitchFamily="18" charset="0"/>
                <a:ea typeface="Merriweather" pitchFamily="34" charset="-122"/>
                <a:cs typeface="Merriweather" pitchFamily="34" charset="-120"/>
              </a:rPr>
              <a:t>5</a:t>
            </a:r>
            <a:endParaRPr lang="en-US" sz="1550" dirty="0"/>
          </a:p>
        </p:txBody>
      </p:sp>
      <p:sp>
        <p:nvSpPr>
          <p:cNvPr id="28" name="Text 25"/>
          <p:cNvSpPr/>
          <p:nvPr/>
        </p:nvSpPr>
        <p:spPr>
          <a:xfrm>
            <a:off x="1408033" y="6641663"/>
            <a:ext cx="1953578" cy="209550"/>
          </a:xfrm>
          <a:prstGeom prst="rect">
            <a:avLst/>
          </a:prstGeom>
          <a:noFill/>
          <a:ln/>
        </p:spPr>
        <p:txBody>
          <a:bodyPr wrap="none" lIns="0" tIns="0" rIns="0" bIns="0" rtlCol="0" anchor="t"/>
          <a:lstStyle/>
          <a:p>
            <a:pPr marL="0" indent="0" algn="l">
              <a:lnSpc>
                <a:spcPts val="1650"/>
              </a:lnSpc>
              <a:buNone/>
            </a:pPr>
            <a:r>
              <a:rPr lang="en-US" sz="1600" b="1" dirty="0">
                <a:solidFill>
                  <a:srgbClr val="E2E6E9"/>
                </a:solidFill>
                <a:latin typeface="PT Serif" panose="020A0603040505020204" pitchFamily="18" charset="0"/>
                <a:ea typeface="Merriweather" pitchFamily="34" charset="-122"/>
                <a:cs typeface="Merriweather" pitchFamily="34" charset="-120"/>
              </a:rPr>
              <a:t>Lỗi Do Người Vận Hành</a:t>
            </a:r>
            <a:endParaRPr lang="en-US" sz="1600" b="1" dirty="0"/>
          </a:p>
        </p:txBody>
      </p:sp>
      <p:sp>
        <p:nvSpPr>
          <p:cNvPr id="29" name="Text 26"/>
          <p:cNvSpPr/>
          <p:nvPr/>
        </p:nvSpPr>
        <p:spPr>
          <a:xfrm>
            <a:off x="1408033" y="6931581"/>
            <a:ext cx="12753023" cy="214670"/>
          </a:xfrm>
          <a:prstGeom prst="rect">
            <a:avLst/>
          </a:prstGeom>
          <a:noFill/>
          <a:ln/>
        </p:spPr>
        <p:txBody>
          <a:bodyPr wrap="none" lIns="0" tIns="0" rIns="0" bIns="0" rtlCol="0" anchor="t"/>
          <a:lstStyle/>
          <a:p>
            <a:pPr marL="0" indent="0" algn="l">
              <a:lnSpc>
                <a:spcPts val="1650"/>
              </a:lnSpc>
              <a:buNone/>
            </a:pPr>
            <a:r>
              <a:rPr lang="en-US" sz="1100" dirty="0">
                <a:solidFill>
                  <a:srgbClr val="E2E6E9"/>
                </a:solidFill>
                <a:latin typeface="PT Serif" panose="020A0603040505020204" pitchFamily="18" charset="0"/>
                <a:ea typeface="Merriweather" pitchFamily="34" charset="-122"/>
                <a:cs typeface="Merriweather" pitchFamily="34" charset="-120"/>
              </a:rPr>
              <a:t>Việc không tuân thủ quy trình vận hành an toàn, thiếu kinh nghiệm hoặc tập trung kém của người vận hành có thể dẫn đến các tai nạn không mong muốn.</a:t>
            </a:r>
            <a:endParaRPr lang="en-US" sz="1100" dirty="0"/>
          </a:p>
        </p:txBody>
      </p:sp>
      <p:sp>
        <p:nvSpPr>
          <p:cNvPr id="30" name="Text 27"/>
          <p:cNvSpPr/>
          <p:nvPr/>
        </p:nvSpPr>
        <p:spPr>
          <a:xfrm>
            <a:off x="469344" y="7431167"/>
            <a:ext cx="13691711" cy="214670"/>
          </a:xfrm>
          <a:prstGeom prst="rect">
            <a:avLst/>
          </a:prstGeom>
          <a:noFill/>
          <a:ln/>
        </p:spPr>
        <p:txBody>
          <a:bodyPr wrap="none" lIns="0" tIns="0" rIns="0" bIns="0" rtlCol="0" anchor="t"/>
          <a:lstStyle/>
          <a:p>
            <a:pPr marL="0" indent="0">
              <a:lnSpc>
                <a:spcPts val="1650"/>
              </a:lnSpc>
              <a:buNone/>
            </a:pPr>
            <a:endParaRPr lang="en-US" sz="1050" dirty="0"/>
          </a:p>
        </p:txBody>
      </p:sp>
      <p:pic>
        <p:nvPicPr>
          <p:cNvPr id="31" name="Picture 30">
            <a:extLst>
              <a:ext uri="{FF2B5EF4-FFF2-40B4-BE49-F238E27FC236}">
                <a16:creationId xmlns:a16="http://schemas.microsoft.com/office/drawing/2014/main" id="{500DACB1-C845-AAD7-004F-790E029794B9}"/>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5815" y="3388656"/>
            <a:ext cx="4876800" cy="4297680"/>
          </a:xfrm>
          <a:prstGeom prst="rect">
            <a:avLst/>
          </a:prstGeom>
        </p:spPr>
      </p:pic>
      <p:sp>
        <p:nvSpPr>
          <p:cNvPr id="3" name="Text 0"/>
          <p:cNvSpPr/>
          <p:nvPr/>
        </p:nvSpPr>
        <p:spPr>
          <a:xfrm>
            <a:off x="718457" y="647462"/>
            <a:ext cx="13193486" cy="2141339"/>
          </a:xfrm>
          <a:prstGeom prst="rect">
            <a:avLst/>
          </a:prstGeom>
          <a:noFill/>
          <a:ln/>
        </p:spPr>
        <p:txBody>
          <a:bodyPr wrap="square" lIns="0" tIns="0" rIns="0" bIns="0" rtlCol="0" anchor="t"/>
          <a:lstStyle/>
          <a:p>
            <a:pPr marL="0" indent="0" algn="ctr">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Tổng Quan Về Tầm Quan </a:t>
            </a:r>
            <a:r>
              <a:rPr lang="en-US" sz="4450" b="1" dirty="0" err="1">
                <a:solidFill>
                  <a:srgbClr val="F5F0F0"/>
                </a:solidFill>
                <a:latin typeface="PT Serif" panose="020A0603040505020204" pitchFamily="18" charset="0"/>
                <a:ea typeface="Merriweather" pitchFamily="34" charset="-122"/>
                <a:cs typeface="Merriweather" pitchFamily="34" charset="-120"/>
              </a:rPr>
              <a:t>Trọng</a:t>
            </a:r>
            <a:r>
              <a:rPr lang="en-US" sz="4450" b="1" dirty="0">
                <a:solidFill>
                  <a:srgbClr val="F5F0F0"/>
                </a:solidFill>
                <a:latin typeface="PT Serif" panose="020A0603040505020204" pitchFamily="18" charset="0"/>
                <a:ea typeface="Merriweather" pitchFamily="34" charset="-122"/>
                <a:cs typeface="Merriweather" pitchFamily="34" charset="-120"/>
              </a:rPr>
              <a:t> </a:t>
            </a:r>
          </a:p>
          <a:p>
            <a:pPr marL="0" indent="0" algn="ctr">
              <a:lnSpc>
                <a:spcPts val="5600"/>
              </a:lnSpc>
              <a:buNone/>
            </a:pPr>
            <a:r>
              <a:rPr lang="en-US" sz="4450" b="1" dirty="0" err="1">
                <a:solidFill>
                  <a:srgbClr val="F5F0F0"/>
                </a:solidFill>
                <a:latin typeface="PT Serif" panose="020A0603040505020204" pitchFamily="18" charset="0"/>
                <a:ea typeface="Merriweather" pitchFamily="34" charset="-122"/>
                <a:cs typeface="Merriweather" pitchFamily="34" charset="-120"/>
              </a:rPr>
              <a:t>Của</a:t>
            </a:r>
            <a:r>
              <a:rPr lang="en-US" sz="4450" b="1" dirty="0">
                <a:solidFill>
                  <a:srgbClr val="F5F0F0"/>
                </a:solidFill>
                <a:latin typeface="PT Serif" panose="020A0603040505020204" pitchFamily="18" charset="0"/>
                <a:ea typeface="Merriweather" pitchFamily="34" charset="-122"/>
                <a:cs typeface="Merriweather" pitchFamily="34" charset="-120"/>
              </a:rPr>
              <a:t> An Toàn Lao Động</a:t>
            </a:r>
            <a:endParaRPr lang="en-US" sz="4450" b="1" dirty="0"/>
          </a:p>
        </p:txBody>
      </p:sp>
      <p:sp>
        <p:nvSpPr>
          <p:cNvPr id="4" name="Shape 1"/>
          <p:cNvSpPr/>
          <p:nvPr/>
        </p:nvSpPr>
        <p:spPr>
          <a:xfrm>
            <a:off x="6285905" y="3131344"/>
            <a:ext cx="7544991" cy="1331357"/>
          </a:xfrm>
          <a:prstGeom prst="roundRect">
            <a:avLst>
              <a:gd name="adj" fmla="val 7206"/>
            </a:avLst>
          </a:prstGeom>
          <a:solidFill>
            <a:srgbClr val="003180"/>
          </a:solidFill>
          <a:ln w="7620">
            <a:solidFill>
              <a:srgbClr val="194A99"/>
            </a:solidFill>
            <a:prstDash val="solid"/>
          </a:ln>
        </p:spPr>
      </p:sp>
      <p:sp>
        <p:nvSpPr>
          <p:cNvPr id="5" name="Text 2"/>
          <p:cNvSpPr/>
          <p:nvPr/>
        </p:nvSpPr>
        <p:spPr>
          <a:xfrm>
            <a:off x="6521887" y="3367326"/>
            <a:ext cx="2855357" cy="356830"/>
          </a:xfrm>
          <a:prstGeom prst="rect">
            <a:avLst/>
          </a:prstGeom>
          <a:noFill/>
          <a:ln/>
        </p:spPr>
        <p:txBody>
          <a:bodyPr wrap="none" lIns="0" tIns="0" rIns="0" bIns="0" rtlCol="0" anchor="t"/>
          <a:lstStyle/>
          <a:p>
            <a:pPr marL="0" indent="0">
              <a:lnSpc>
                <a:spcPts val="2800"/>
              </a:lnSpc>
              <a:buNone/>
            </a:pPr>
            <a:r>
              <a:rPr lang="en-US" sz="2200" b="1" dirty="0">
                <a:solidFill>
                  <a:srgbClr val="E2E6E9"/>
                </a:solidFill>
                <a:latin typeface="PT Serif" panose="020A0603040505020204" pitchFamily="18" charset="0"/>
                <a:ea typeface="Merriweather" pitchFamily="34" charset="-122"/>
                <a:cs typeface="Merriweather" pitchFamily="34" charset="-120"/>
              </a:rPr>
              <a:t>Bảo Vệ Sức Khỏe</a:t>
            </a:r>
            <a:endParaRPr lang="en-US" sz="2200" b="1" dirty="0"/>
          </a:p>
        </p:txBody>
      </p:sp>
      <p:sp>
        <p:nvSpPr>
          <p:cNvPr id="6" name="Text 3"/>
          <p:cNvSpPr/>
          <p:nvPr/>
        </p:nvSpPr>
        <p:spPr>
          <a:xfrm>
            <a:off x="6521887" y="3861197"/>
            <a:ext cx="7073027" cy="365522"/>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Ngăn ngừa tai nạn, thương tích cho người lao động.</a:t>
            </a:r>
            <a:endParaRPr lang="en-US" sz="1750" dirty="0"/>
          </a:p>
        </p:txBody>
      </p:sp>
      <p:sp>
        <p:nvSpPr>
          <p:cNvPr id="7" name="Shape 4"/>
          <p:cNvSpPr/>
          <p:nvPr/>
        </p:nvSpPr>
        <p:spPr>
          <a:xfrm>
            <a:off x="6285905" y="4691063"/>
            <a:ext cx="7544991" cy="1331357"/>
          </a:xfrm>
          <a:prstGeom prst="roundRect">
            <a:avLst>
              <a:gd name="adj" fmla="val 7206"/>
            </a:avLst>
          </a:prstGeom>
          <a:solidFill>
            <a:srgbClr val="003180"/>
          </a:solidFill>
          <a:ln w="7620">
            <a:solidFill>
              <a:srgbClr val="194A99"/>
            </a:solidFill>
            <a:prstDash val="solid"/>
          </a:ln>
        </p:spPr>
      </p:sp>
      <p:sp>
        <p:nvSpPr>
          <p:cNvPr id="8" name="Text 5"/>
          <p:cNvSpPr/>
          <p:nvPr/>
        </p:nvSpPr>
        <p:spPr>
          <a:xfrm>
            <a:off x="6521887" y="4927044"/>
            <a:ext cx="2855357" cy="356830"/>
          </a:xfrm>
          <a:prstGeom prst="rect">
            <a:avLst/>
          </a:prstGeom>
          <a:noFill/>
          <a:ln/>
        </p:spPr>
        <p:txBody>
          <a:bodyPr wrap="none" lIns="0" tIns="0" rIns="0" bIns="0" rtlCol="0" anchor="t"/>
          <a:lstStyle/>
          <a:p>
            <a:pPr marL="0" indent="0">
              <a:lnSpc>
                <a:spcPts val="2800"/>
              </a:lnSpc>
              <a:buNone/>
            </a:pPr>
            <a:r>
              <a:rPr lang="en-US" sz="2200" b="1" dirty="0">
                <a:solidFill>
                  <a:srgbClr val="E2E6E9"/>
                </a:solidFill>
                <a:latin typeface="PT Serif" panose="020A0603040505020204" pitchFamily="18" charset="0"/>
                <a:ea typeface="Merriweather" pitchFamily="34" charset="-122"/>
                <a:cs typeface="Merriweather" pitchFamily="34" charset="-120"/>
              </a:rPr>
              <a:t>Bảo Vệ Tài Sản</a:t>
            </a:r>
            <a:endParaRPr lang="en-US" sz="2200" b="1" dirty="0"/>
          </a:p>
        </p:txBody>
      </p:sp>
      <p:sp>
        <p:nvSpPr>
          <p:cNvPr id="9" name="Text 6"/>
          <p:cNvSpPr/>
          <p:nvPr/>
        </p:nvSpPr>
        <p:spPr>
          <a:xfrm>
            <a:off x="6521887" y="5420916"/>
            <a:ext cx="7073027" cy="365522"/>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Giảm thiểu thiệt hại về tài sản do sự cố.</a:t>
            </a:r>
            <a:endParaRPr lang="en-US" sz="1750" dirty="0"/>
          </a:p>
        </p:txBody>
      </p:sp>
      <p:sp>
        <p:nvSpPr>
          <p:cNvPr id="10" name="Shape 7"/>
          <p:cNvSpPr/>
          <p:nvPr/>
        </p:nvSpPr>
        <p:spPr>
          <a:xfrm>
            <a:off x="6285905" y="6250781"/>
            <a:ext cx="7544991" cy="1331357"/>
          </a:xfrm>
          <a:prstGeom prst="roundRect">
            <a:avLst>
              <a:gd name="adj" fmla="val 7206"/>
            </a:avLst>
          </a:prstGeom>
          <a:solidFill>
            <a:srgbClr val="003180"/>
          </a:solidFill>
          <a:ln w="7620">
            <a:solidFill>
              <a:srgbClr val="194A99"/>
            </a:solidFill>
            <a:prstDash val="solid"/>
          </a:ln>
        </p:spPr>
      </p:sp>
      <p:sp>
        <p:nvSpPr>
          <p:cNvPr id="11" name="Text 8"/>
          <p:cNvSpPr/>
          <p:nvPr/>
        </p:nvSpPr>
        <p:spPr>
          <a:xfrm>
            <a:off x="6521887" y="6486763"/>
            <a:ext cx="2855357" cy="356830"/>
          </a:xfrm>
          <a:prstGeom prst="rect">
            <a:avLst/>
          </a:prstGeom>
          <a:noFill/>
          <a:ln/>
        </p:spPr>
        <p:txBody>
          <a:bodyPr wrap="none" lIns="0" tIns="0" rIns="0" bIns="0" rtlCol="0" anchor="t"/>
          <a:lstStyle/>
          <a:p>
            <a:pPr marL="0" indent="0">
              <a:lnSpc>
                <a:spcPts val="2800"/>
              </a:lnSpc>
              <a:buNone/>
            </a:pPr>
            <a:r>
              <a:rPr lang="en-US" sz="2200" b="1" dirty="0">
                <a:solidFill>
                  <a:srgbClr val="E2E6E9"/>
                </a:solidFill>
                <a:latin typeface="PT Serif" panose="020A0603040505020204" pitchFamily="18" charset="0"/>
                <a:ea typeface="Merriweather" pitchFamily="34" charset="-122"/>
                <a:cs typeface="Merriweather" pitchFamily="34" charset="-120"/>
              </a:rPr>
              <a:t>Nâng Cao Hiệu Quả</a:t>
            </a:r>
            <a:endParaRPr lang="en-US" sz="2200" b="1" dirty="0"/>
          </a:p>
        </p:txBody>
      </p:sp>
      <p:sp>
        <p:nvSpPr>
          <p:cNvPr id="12" name="Text 9"/>
          <p:cNvSpPr/>
          <p:nvPr/>
        </p:nvSpPr>
        <p:spPr>
          <a:xfrm>
            <a:off x="6521887" y="6980634"/>
            <a:ext cx="7073027" cy="365522"/>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Duy trì hoạt động sản xuất suôn sẻ, hiệu quả.</a:t>
            </a:r>
            <a:endParaRPr lang="en-US" sz="1750" dirty="0"/>
          </a:p>
        </p:txBody>
      </p:sp>
      <p:pic>
        <p:nvPicPr>
          <p:cNvPr id="13" name="Picture 12">
            <a:extLst>
              <a:ext uri="{FF2B5EF4-FFF2-40B4-BE49-F238E27FC236}">
                <a16:creationId xmlns:a16="http://schemas.microsoft.com/office/drawing/2014/main" id="{901F6F01-6E60-AE88-D5B4-18251DDEDD7F}"/>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37504" y="3438752"/>
            <a:ext cx="4958596" cy="3305770"/>
          </a:xfrm>
          <a:prstGeom prst="rect">
            <a:avLst/>
          </a:prstGeom>
        </p:spPr>
      </p:pic>
      <p:sp>
        <p:nvSpPr>
          <p:cNvPr id="4" name="Text 0"/>
          <p:cNvSpPr/>
          <p:nvPr/>
        </p:nvSpPr>
        <p:spPr>
          <a:xfrm>
            <a:off x="738783" y="580549"/>
            <a:ext cx="11349384" cy="1319451"/>
          </a:xfrm>
          <a:prstGeom prst="rect">
            <a:avLst/>
          </a:prstGeom>
          <a:noFill/>
          <a:ln/>
        </p:spPr>
        <p:txBody>
          <a:bodyPr wrap="square" lIns="0" tIns="0" rIns="0" bIns="0" rtlCol="0" anchor="t"/>
          <a:lstStyle/>
          <a:p>
            <a:pPr marL="0" indent="0">
              <a:lnSpc>
                <a:spcPts val="5150"/>
              </a:lnSpc>
              <a:buNone/>
            </a:pPr>
            <a:r>
              <a:rPr lang="en-US" sz="4150" b="1" dirty="0">
                <a:solidFill>
                  <a:srgbClr val="F5F0F0"/>
                </a:solidFill>
                <a:latin typeface="PT Serif" panose="020A0603040505020204" pitchFamily="18" charset="0"/>
                <a:ea typeface="Merriweather" pitchFamily="34" charset="-122"/>
                <a:cs typeface="Merriweather" pitchFamily="34" charset="-120"/>
              </a:rPr>
              <a:t>Các Giao Thức Và Quy Định An Toàn</a:t>
            </a:r>
            <a:endParaRPr lang="en-US" sz="4150" b="1" dirty="0"/>
          </a:p>
        </p:txBody>
      </p:sp>
      <p:sp>
        <p:nvSpPr>
          <p:cNvPr id="5" name="Shape 1"/>
          <p:cNvSpPr/>
          <p:nvPr/>
        </p:nvSpPr>
        <p:spPr>
          <a:xfrm>
            <a:off x="738783" y="2453997"/>
            <a:ext cx="474940" cy="474940"/>
          </a:xfrm>
          <a:prstGeom prst="roundRect">
            <a:avLst>
              <a:gd name="adj" fmla="val 18669"/>
            </a:avLst>
          </a:prstGeom>
          <a:solidFill>
            <a:srgbClr val="003180"/>
          </a:solidFill>
          <a:ln w="7620">
            <a:solidFill>
              <a:srgbClr val="194A99"/>
            </a:solidFill>
            <a:prstDash val="solid"/>
          </a:ln>
        </p:spPr>
      </p:sp>
      <p:sp>
        <p:nvSpPr>
          <p:cNvPr id="6" name="Text 2"/>
          <p:cNvSpPr/>
          <p:nvPr/>
        </p:nvSpPr>
        <p:spPr>
          <a:xfrm>
            <a:off x="906542" y="2533055"/>
            <a:ext cx="139303"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1</a:t>
            </a:r>
            <a:endParaRPr lang="en-US" sz="2450" dirty="0"/>
          </a:p>
        </p:txBody>
      </p:sp>
      <p:sp>
        <p:nvSpPr>
          <p:cNvPr id="7" name="Text 3"/>
          <p:cNvSpPr/>
          <p:nvPr/>
        </p:nvSpPr>
        <p:spPr>
          <a:xfrm>
            <a:off x="1424821" y="2453997"/>
            <a:ext cx="2638782"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Đào Tạo</a:t>
            </a:r>
            <a:endParaRPr lang="en-US" sz="2050" b="1" dirty="0"/>
          </a:p>
        </p:txBody>
      </p:sp>
      <p:sp>
        <p:nvSpPr>
          <p:cNvPr id="8" name="Text 4"/>
          <p:cNvSpPr/>
          <p:nvPr/>
        </p:nvSpPr>
        <p:spPr>
          <a:xfrm>
            <a:off x="1424821" y="2783800"/>
            <a:ext cx="6980396" cy="337661"/>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Người vận hành phải được đào tạo đầy đủ và chứng nhận.</a:t>
            </a:r>
            <a:endParaRPr lang="en-US" sz="1650" dirty="0"/>
          </a:p>
        </p:txBody>
      </p:sp>
      <p:sp>
        <p:nvSpPr>
          <p:cNvPr id="9" name="Shape 5"/>
          <p:cNvSpPr/>
          <p:nvPr/>
        </p:nvSpPr>
        <p:spPr>
          <a:xfrm>
            <a:off x="738783" y="3696533"/>
            <a:ext cx="474940" cy="474940"/>
          </a:xfrm>
          <a:prstGeom prst="roundRect">
            <a:avLst>
              <a:gd name="adj" fmla="val 18669"/>
            </a:avLst>
          </a:prstGeom>
          <a:solidFill>
            <a:srgbClr val="003180"/>
          </a:solidFill>
          <a:ln w="7620">
            <a:solidFill>
              <a:srgbClr val="194A99"/>
            </a:solidFill>
            <a:prstDash val="solid"/>
          </a:ln>
        </p:spPr>
      </p:sp>
      <p:sp>
        <p:nvSpPr>
          <p:cNvPr id="10" name="Text 6"/>
          <p:cNvSpPr/>
          <p:nvPr/>
        </p:nvSpPr>
        <p:spPr>
          <a:xfrm>
            <a:off x="881539" y="3775591"/>
            <a:ext cx="189428"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2</a:t>
            </a:r>
            <a:endParaRPr lang="en-US" sz="2450" dirty="0"/>
          </a:p>
        </p:txBody>
      </p:sp>
      <p:sp>
        <p:nvSpPr>
          <p:cNvPr id="11" name="Text 7"/>
          <p:cNvSpPr/>
          <p:nvPr/>
        </p:nvSpPr>
        <p:spPr>
          <a:xfrm>
            <a:off x="1424821" y="3696533"/>
            <a:ext cx="2638782"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Kiểm Tra Định Kỳ</a:t>
            </a:r>
            <a:endParaRPr lang="en-US" sz="2050" b="1" dirty="0"/>
          </a:p>
        </p:txBody>
      </p:sp>
      <p:sp>
        <p:nvSpPr>
          <p:cNvPr id="12" name="Text 8"/>
          <p:cNvSpPr/>
          <p:nvPr/>
        </p:nvSpPr>
        <p:spPr>
          <a:xfrm>
            <a:off x="1424821" y="4026336"/>
            <a:ext cx="6980396" cy="675323"/>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Kiểm tra thiết bị định kỳ để phát hiện và khắc phục sớm các vấn đề kỹ thuật.</a:t>
            </a:r>
            <a:endParaRPr lang="en-US" sz="1650" dirty="0"/>
          </a:p>
        </p:txBody>
      </p:sp>
      <p:sp>
        <p:nvSpPr>
          <p:cNvPr id="13" name="Shape 9"/>
          <p:cNvSpPr/>
          <p:nvPr/>
        </p:nvSpPr>
        <p:spPr>
          <a:xfrm>
            <a:off x="738783" y="5276731"/>
            <a:ext cx="474940" cy="474940"/>
          </a:xfrm>
          <a:prstGeom prst="roundRect">
            <a:avLst>
              <a:gd name="adj" fmla="val 18669"/>
            </a:avLst>
          </a:prstGeom>
          <a:solidFill>
            <a:srgbClr val="003180"/>
          </a:solidFill>
          <a:ln w="7620">
            <a:solidFill>
              <a:srgbClr val="194A99"/>
            </a:solidFill>
            <a:prstDash val="solid"/>
          </a:ln>
        </p:spPr>
      </p:sp>
      <p:sp>
        <p:nvSpPr>
          <p:cNvPr id="14" name="Text 10"/>
          <p:cNvSpPr/>
          <p:nvPr/>
        </p:nvSpPr>
        <p:spPr>
          <a:xfrm>
            <a:off x="887492" y="5355788"/>
            <a:ext cx="177403"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3</a:t>
            </a:r>
            <a:endParaRPr lang="en-US" sz="2450" dirty="0"/>
          </a:p>
        </p:txBody>
      </p:sp>
      <p:sp>
        <p:nvSpPr>
          <p:cNvPr id="15" name="Text 11"/>
          <p:cNvSpPr/>
          <p:nvPr/>
        </p:nvSpPr>
        <p:spPr>
          <a:xfrm>
            <a:off x="1424821" y="5276731"/>
            <a:ext cx="2638782"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Bảo Trì</a:t>
            </a:r>
            <a:endParaRPr lang="en-US" sz="2050" b="1" dirty="0"/>
          </a:p>
        </p:txBody>
      </p:sp>
      <p:sp>
        <p:nvSpPr>
          <p:cNvPr id="16" name="Text 12"/>
          <p:cNvSpPr/>
          <p:nvPr/>
        </p:nvSpPr>
        <p:spPr>
          <a:xfrm>
            <a:off x="1424821" y="5606534"/>
            <a:ext cx="6980396" cy="337661"/>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Thiết bị phải được bảo trì thường xuyên theo lịch trình quy định.</a:t>
            </a:r>
            <a:endParaRPr lang="en-US" sz="1650" dirty="0"/>
          </a:p>
        </p:txBody>
      </p:sp>
      <p:sp>
        <p:nvSpPr>
          <p:cNvPr id="17" name="Shape 13"/>
          <p:cNvSpPr/>
          <p:nvPr/>
        </p:nvSpPr>
        <p:spPr>
          <a:xfrm>
            <a:off x="738783" y="6519267"/>
            <a:ext cx="474940" cy="474940"/>
          </a:xfrm>
          <a:prstGeom prst="roundRect">
            <a:avLst>
              <a:gd name="adj" fmla="val 18669"/>
            </a:avLst>
          </a:prstGeom>
          <a:solidFill>
            <a:srgbClr val="003180"/>
          </a:solidFill>
          <a:ln w="7620">
            <a:solidFill>
              <a:srgbClr val="194A99"/>
            </a:solidFill>
            <a:prstDash val="solid"/>
          </a:ln>
        </p:spPr>
      </p:sp>
      <p:sp>
        <p:nvSpPr>
          <p:cNvPr id="18" name="Text 14"/>
          <p:cNvSpPr/>
          <p:nvPr/>
        </p:nvSpPr>
        <p:spPr>
          <a:xfrm>
            <a:off x="874276" y="6598325"/>
            <a:ext cx="203954"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4</a:t>
            </a:r>
            <a:endParaRPr lang="en-US" sz="2450" dirty="0"/>
          </a:p>
        </p:txBody>
      </p:sp>
      <p:sp>
        <p:nvSpPr>
          <p:cNvPr id="19" name="Text 15"/>
          <p:cNvSpPr/>
          <p:nvPr/>
        </p:nvSpPr>
        <p:spPr>
          <a:xfrm>
            <a:off x="1424821" y="6519267"/>
            <a:ext cx="2638782"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2050" b="1" dirty="0"/>
          </a:p>
        </p:txBody>
      </p:sp>
      <p:sp>
        <p:nvSpPr>
          <p:cNvPr id="20" name="Text 16"/>
          <p:cNvSpPr/>
          <p:nvPr/>
        </p:nvSpPr>
        <p:spPr>
          <a:xfrm>
            <a:off x="1424821" y="6849070"/>
            <a:ext cx="6980396" cy="675323"/>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Sử dụng thiết bị bảo hộ cá nhân như mũ bảo hiểm, găng tay và dây đai an toàn.</a:t>
            </a:r>
            <a:endParaRPr lang="en-US" sz="1650" dirty="0"/>
          </a:p>
        </p:txBody>
      </p:sp>
      <p:pic>
        <p:nvPicPr>
          <p:cNvPr id="21" name="Picture 20">
            <a:extLst>
              <a:ext uri="{FF2B5EF4-FFF2-40B4-BE49-F238E27FC236}">
                <a16:creationId xmlns:a16="http://schemas.microsoft.com/office/drawing/2014/main" id="{8232203B-E144-68E9-88DC-EEE5A8D872D8}"/>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039833" y="860227"/>
            <a:ext cx="12550735" cy="709613"/>
          </a:xfrm>
          <a:prstGeom prst="rect">
            <a:avLst/>
          </a:prstGeom>
          <a:noFill/>
          <a:ln/>
        </p:spPr>
        <p:txBody>
          <a:bodyPr wrap="none" lIns="0" tIns="0" rIns="0" bIns="0" rtlCol="0" anchor="t"/>
          <a:lstStyle/>
          <a:p>
            <a:pPr marL="0" indent="0" algn="ctr">
              <a:lnSpc>
                <a:spcPts val="5550"/>
              </a:lnSpc>
              <a:buNone/>
            </a:pPr>
            <a:r>
              <a:rPr lang="en-US" sz="4450" b="1" dirty="0">
                <a:solidFill>
                  <a:srgbClr val="F5F0F0"/>
                </a:solidFill>
                <a:latin typeface="PT Serif" panose="020A0603040505020204" pitchFamily="18" charset="0"/>
                <a:ea typeface="Merriweather" pitchFamily="34" charset="-122"/>
                <a:cs typeface="Merriweather" pitchFamily="34" charset="-120"/>
              </a:rPr>
              <a:t>Thành Phần Và Chức Năng Của Thiết Bị Nâng</a:t>
            </a:r>
            <a:endParaRPr lang="en-US" sz="4450" b="1" dirty="0"/>
          </a:p>
        </p:txBody>
      </p:sp>
      <p:pic>
        <p:nvPicPr>
          <p:cNvPr id="3" name="Image 0" descr="preencoded.png"/>
          <p:cNvPicPr>
            <a:picLocks noChangeAspect="1"/>
          </p:cNvPicPr>
          <p:nvPr/>
        </p:nvPicPr>
        <p:blipFill>
          <a:blip r:embed="rId3"/>
          <a:stretch>
            <a:fillRect/>
          </a:stretch>
        </p:blipFill>
        <p:spPr>
          <a:xfrm>
            <a:off x="4671060" y="2023943"/>
            <a:ext cx="5288280" cy="2987040"/>
          </a:xfrm>
          <a:prstGeom prst="rect">
            <a:avLst/>
          </a:prstGeom>
        </p:spPr>
      </p:pic>
      <p:sp>
        <p:nvSpPr>
          <p:cNvPr id="4" name="Text 1"/>
          <p:cNvSpPr/>
          <p:nvPr/>
        </p:nvSpPr>
        <p:spPr>
          <a:xfrm>
            <a:off x="794623" y="5493425"/>
            <a:ext cx="2838331" cy="354806"/>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Khung Chính</a:t>
            </a:r>
            <a:endParaRPr lang="en-US" sz="2200" b="1" dirty="0"/>
          </a:p>
        </p:txBody>
      </p:sp>
      <p:sp>
        <p:nvSpPr>
          <p:cNvPr id="5" name="Text 2"/>
          <p:cNvSpPr/>
          <p:nvPr/>
        </p:nvSpPr>
        <p:spPr>
          <a:xfrm>
            <a:off x="794624" y="6075283"/>
            <a:ext cx="3696990" cy="72651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Chịu lực và bảo đảm sự ổn định khi thiết bị hoạt động.</a:t>
            </a:r>
            <a:endParaRPr lang="en-US" sz="1750" dirty="0"/>
          </a:p>
        </p:txBody>
      </p:sp>
      <p:sp>
        <p:nvSpPr>
          <p:cNvPr id="6" name="Text 3"/>
          <p:cNvSpPr/>
          <p:nvPr/>
        </p:nvSpPr>
        <p:spPr>
          <a:xfrm>
            <a:off x="5333405" y="5493425"/>
            <a:ext cx="2838331" cy="354806"/>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Cơ Cấu Nâng</a:t>
            </a:r>
            <a:endParaRPr lang="en-US" sz="2200" b="1" dirty="0"/>
          </a:p>
        </p:txBody>
      </p:sp>
      <p:sp>
        <p:nvSpPr>
          <p:cNvPr id="7" name="Text 4"/>
          <p:cNvSpPr/>
          <p:nvPr/>
        </p:nvSpPr>
        <p:spPr>
          <a:xfrm>
            <a:off x="5333405" y="6075283"/>
            <a:ext cx="3977283" cy="108977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Nâng hạ hàng hóa, hoạt động dựa trên hệ thống động cơ và bánh răng.</a:t>
            </a:r>
            <a:endParaRPr lang="en-US" sz="1750" dirty="0"/>
          </a:p>
        </p:txBody>
      </p:sp>
      <p:sp>
        <p:nvSpPr>
          <p:cNvPr id="8" name="Text 5"/>
          <p:cNvSpPr/>
          <p:nvPr/>
        </p:nvSpPr>
        <p:spPr>
          <a:xfrm>
            <a:off x="9872186" y="5493425"/>
            <a:ext cx="2838331" cy="354806"/>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Bảng Điều Khiển</a:t>
            </a:r>
            <a:endParaRPr lang="en-US" sz="2200" b="1" dirty="0"/>
          </a:p>
        </p:txBody>
      </p:sp>
      <p:sp>
        <p:nvSpPr>
          <p:cNvPr id="9" name="Text 6"/>
          <p:cNvSpPr/>
          <p:nvPr/>
        </p:nvSpPr>
        <p:spPr>
          <a:xfrm>
            <a:off x="9872186" y="6075283"/>
            <a:ext cx="4356280" cy="72651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Nơi người vận hành điều khiển thiết bị.</a:t>
            </a:r>
            <a:endParaRPr lang="en-US" sz="1750" dirty="0"/>
          </a:p>
        </p:txBody>
      </p:sp>
      <p:pic>
        <p:nvPicPr>
          <p:cNvPr id="10" name="Picture 9">
            <a:extLst>
              <a:ext uri="{FF2B5EF4-FFF2-40B4-BE49-F238E27FC236}">
                <a16:creationId xmlns:a16="http://schemas.microsoft.com/office/drawing/2014/main" id="{817C5F2F-AC8B-35FF-F5A3-F9E161598CBC}"/>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323730" y="3287792"/>
            <a:ext cx="4983004" cy="3432096"/>
          </a:xfrm>
          <a:prstGeom prst="rect">
            <a:avLst/>
          </a:prstGeom>
        </p:spPr>
      </p:pic>
      <p:sp>
        <p:nvSpPr>
          <p:cNvPr id="4" name="Text 0"/>
          <p:cNvSpPr/>
          <p:nvPr/>
        </p:nvSpPr>
        <p:spPr>
          <a:xfrm>
            <a:off x="1649925" y="553641"/>
            <a:ext cx="11330550" cy="1258014"/>
          </a:xfrm>
          <a:prstGeom prst="rect">
            <a:avLst/>
          </a:prstGeom>
          <a:noFill/>
          <a:ln/>
        </p:spPr>
        <p:txBody>
          <a:bodyPr wrap="square" lIns="0" tIns="0" rIns="0" bIns="0" rtlCol="0" anchor="t"/>
          <a:lstStyle/>
          <a:p>
            <a:pPr marL="0" indent="0" algn="ctr">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Cấu Trúc Và Nguyên Lý Hoạt Động</a:t>
            </a:r>
            <a:endParaRPr lang="en-US" sz="3950" b="1" dirty="0"/>
          </a:p>
        </p:txBody>
      </p:sp>
      <p:sp>
        <p:nvSpPr>
          <p:cNvPr id="5" name="Shape 1"/>
          <p:cNvSpPr/>
          <p:nvPr/>
        </p:nvSpPr>
        <p:spPr>
          <a:xfrm>
            <a:off x="6481524" y="2113598"/>
            <a:ext cx="22860" cy="5564862"/>
          </a:xfrm>
          <a:prstGeom prst="roundRect">
            <a:avLst>
              <a:gd name="adj" fmla="val 369887"/>
            </a:avLst>
          </a:prstGeom>
          <a:solidFill>
            <a:srgbClr val="194A99"/>
          </a:solidFill>
          <a:ln/>
        </p:spPr>
      </p:sp>
      <p:sp>
        <p:nvSpPr>
          <p:cNvPr id="6" name="Shape 2"/>
          <p:cNvSpPr/>
          <p:nvPr/>
        </p:nvSpPr>
        <p:spPr>
          <a:xfrm>
            <a:off x="6696551" y="2555081"/>
            <a:ext cx="704612" cy="22860"/>
          </a:xfrm>
          <a:prstGeom prst="roundRect">
            <a:avLst>
              <a:gd name="adj" fmla="val 369887"/>
            </a:avLst>
          </a:prstGeom>
          <a:solidFill>
            <a:srgbClr val="194A99"/>
          </a:solidFill>
          <a:ln/>
        </p:spPr>
      </p:sp>
      <p:sp>
        <p:nvSpPr>
          <p:cNvPr id="7" name="Shape 3"/>
          <p:cNvSpPr/>
          <p:nvPr/>
        </p:nvSpPr>
        <p:spPr>
          <a:xfrm>
            <a:off x="6266498" y="2340054"/>
            <a:ext cx="452914" cy="452914"/>
          </a:xfrm>
          <a:prstGeom prst="roundRect">
            <a:avLst>
              <a:gd name="adj" fmla="val 18669"/>
            </a:avLst>
          </a:prstGeom>
          <a:solidFill>
            <a:srgbClr val="003180"/>
          </a:solidFill>
          <a:ln w="7620">
            <a:solidFill>
              <a:srgbClr val="194A99"/>
            </a:solidFill>
            <a:prstDash val="solid"/>
          </a:ln>
        </p:spPr>
      </p:sp>
      <p:sp>
        <p:nvSpPr>
          <p:cNvPr id="8" name="Text 4"/>
          <p:cNvSpPr/>
          <p:nvPr/>
        </p:nvSpPr>
        <p:spPr>
          <a:xfrm>
            <a:off x="6426518" y="2415540"/>
            <a:ext cx="132874" cy="3019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1</a:t>
            </a:r>
            <a:endParaRPr lang="en-US" sz="2350" dirty="0"/>
          </a:p>
        </p:txBody>
      </p:sp>
      <p:sp>
        <p:nvSpPr>
          <p:cNvPr id="9" name="Text 5"/>
          <p:cNvSpPr/>
          <p:nvPr/>
        </p:nvSpPr>
        <p:spPr>
          <a:xfrm>
            <a:off x="7600236" y="2314813"/>
            <a:ext cx="2516505" cy="31456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Khung Chính</a:t>
            </a:r>
            <a:endParaRPr lang="en-US" sz="1950" b="1" dirty="0"/>
          </a:p>
        </p:txBody>
      </p:sp>
      <p:sp>
        <p:nvSpPr>
          <p:cNvPr id="10" name="Text 6"/>
          <p:cNvSpPr/>
          <p:nvPr/>
        </p:nvSpPr>
        <p:spPr>
          <a:xfrm>
            <a:off x="7600236" y="2629377"/>
            <a:ext cx="6325553" cy="322064"/>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Khung chính vững chắc, chịu lực và duy trì sự ổn định.</a:t>
            </a:r>
            <a:endParaRPr lang="en-US" sz="1550" dirty="0"/>
          </a:p>
        </p:txBody>
      </p:sp>
      <p:sp>
        <p:nvSpPr>
          <p:cNvPr id="11" name="Shape 7"/>
          <p:cNvSpPr/>
          <p:nvPr/>
        </p:nvSpPr>
        <p:spPr>
          <a:xfrm>
            <a:off x="6696551" y="3916085"/>
            <a:ext cx="704612" cy="22860"/>
          </a:xfrm>
          <a:prstGeom prst="roundRect">
            <a:avLst>
              <a:gd name="adj" fmla="val 369887"/>
            </a:avLst>
          </a:prstGeom>
          <a:solidFill>
            <a:srgbClr val="194A99"/>
          </a:solidFill>
          <a:ln/>
        </p:spPr>
      </p:sp>
      <p:sp>
        <p:nvSpPr>
          <p:cNvPr id="12" name="Shape 8"/>
          <p:cNvSpPr/>
          <p:nvPr/>
        </p:nvSpPr>
        <p:spPr>
          <a:xfrm>
            <a:off x="6266498" y="3701058"/>
            <a:ext cx="452914" cy="452914"/>
          </a:xfrm>
          <a:prstGeom prst="roundRect">
            <a:avLst>
              <a:gd name="adj" fmla="val 18669"/>
            </a:avLst>
          </a:prstGeom>
          <a:solidFill>
            <a:srgbClr val="003180"/>
          </a:solidFill>
          <a:ln w="7620">
            <a:solidFill>
              <a:srgbClr val="194A99"/>
            </a:solidFill>
            <a:prstDash val="solid"/>
          </a:ln>
        </p:spPr>
      </p:sp>
      <p:sp>
        <p:nvSpPr>
          <p:cNvPr id="13" name="Text 9"/>
          <p:cNvSpPr/>
          <p:nvPr/>
        </p:nvSpPr>
        <p:spPr>
          <a:xfrm>
            <a:off x="6402586" y="3776543"/>
            <a:ext cx="180618" cy="3019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2</a:t>
            </a:r>
            <a:endParaRPr lang="en-US" sz="2350" dirty="0"/>
          </a:p>
        </p:txBody>
      </p:sp>
      <p:sp>
        <p:nvSpPr>
          <p:cNvPr id="14" name="Text 10"/>
          <p:cNvSpPr/>
          <p:nvPr/>
        </p:nvSpPr>
        <p:spPr>
          <a:xfrm>
            <a:off x="7600236" y="3675817"/>
            <a:ext cx="2516505" cy="31456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Cơ Cấu Nâng</a:t>
            </a:r>
            <a:endParaRPr lang="en-US" sz="1950" b="1" dirty="0"/>
          </a:p>
        </p:txBody>
      </p:sp>
      <p:sp>
        <p:nvSpPr>
          <p:cNvPr id="15" name="Text 11"/>
          <p:cNvSpPr/>
          <p:nvPr/>
        </p:nvSpPr>
        <p:spPr>
          <a:xfrm>
            <a:off x="7600236" y="3990380"/>
            <a:ext cx="6325553" cy="322064"/>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Cáp, xích hoặc dây đai, chịu trách nhiệm nâng hạ vật liệu.</a:t>
            </a:r>
            <a:endParaRPr lang="en-US" sz="1550" dirty="0"/>
          </a:p>
        </p:txBody>
      </p:sp>
      <p:sp>
        <p:nvSpPr>
          <p:cNvPr id="16" name="Shape 12"/>
          <p:cNvSpPr/>
          <p:nvPr/>
        </p:nvSpPr>
        <p:spPr>
          <a:xfrm>
            <a:off x="6696551" y="5277088"/>
            <a:ext cx="704612" cy="22860"/>
          </a:xfrm>
          <a:prstGeom prst="roundRect">
            <a:avLst>
              <a:gd name="adj" fmla="val 369887"/>
            </a:avLst>
          </a:prstGeom>
          <a:solidFill>
            <a:srgbClr val="194A99"/>
          </a:solidFill>
          <a:ln/>
        </p:spPr>
      </p:sp>
      <p:sp>
        <p:nvSpPr>
          <p:cNvPr id="17" name="Shape 13"/>
          <p:cNvSpPr/>
          <p:nvPr/>
        </p:nvSpPr>
        <p:spPr>
          <a:xfrm>
            <a:off x="6266498" y="5062061"/>
            <a:ext cx="452914" cy="452914"/>
          </a:xfrm>
          <a:prstGeom prst="roundRect">
            <a:avLst>
              <a:gd name="adj" fmla="val 18669"/>
            </a:avLst>
          </a:prstGeom>
          <a:solidFill>
            <a:srgbClr val="003180"/>
          </a:solidFill>
          <a:ln w="7620">
            <a:solidFill>
              <a:srgbClr val="194A99"/>
            </a:solidFill>
            <a:prstDash val="solid"/>
          </a:ln>
        </p:spPr>
      </p:sp>
      <p:sp>
        <p:nvSpPr>
          <p:cNvPr id="18" name="Text 14"/>
          <p:cNvSpPr/>
          <p:nvPr/>
        </p:nvSpPr>
        <p:spPr>
          <a:xfrm>
            <a:off x="6408301" y="5137547"/>
            <a:ext cx="169188" cy="3019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3</a:t>
            </a:r>
            <a:endParaRPr lang="en-US" sz="2350" dirty="0"/>
          </a:p>
        </p:txBody>
      </p:sp>
      <p:sp>
        <p:nvSpPr>
          <p:cNvPr id="19" name="Text 15"/>
          <p:cNvSpPr/>
          <p:nvPr/>
        </p:nvSpPr>
        <p:spPr>
          <a:xfrm>
            <a:off x="7600236" y="5036820"/>
            <a:ext cx="2621042" cy="31456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Hệ Thống Bánh Răng</a:t>
            </a:r>
            <a:endParaRPr lang="en-US" sz="1950" b="1" dirty="0"/>
          </a:p>
        </p:txBody>
      </p:sp>
      <p:sp>
        <p:nvSpPr>
          <p:cNvPr id="20" name="Text 16"/>
          <p:cNvSpPr/>
          <p:nvPr/>
        </p:nvSpPr>
        <p:spPr>
          <a:xfrm>
            <a:off x="7600236" y="5351384"/>
            <a:ext cx="7030164" cy="644128"/>
          </a:xfrm>
          <a:prstGeom prst="rect">
            <a:avLst/>
          </a:prstGeom>
          <a:noFill/>
          <a:ln/>
        </p:spPr>
        <p:txBody>
          <a:bodyPr wrap="squar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Truyền lực từ động cơ đến cơ cấu nâng, tạo ra sự chuyển động cần thiết.</a:t>
            </a:r>
            <a:endParaRPr lang="en-US" sz="1550" dirty="0"/>
          </a:p>
        </p:txBody>
      </p:sp>
      <p:sp>
        <p:nvSpPr>
          <p:cNvPr id="21" name="Shape 17"/>
          <p:cNvSpPr/>
          <p:nvPr/>
        </p:nvSpPr>
        <p:spPr>
          <a:xfrm>
            <a:off x="6696551" y="6960156"/>
            <a:ext cx="704612" cy="22860"/>
          </a:xfrm>
          <a:prstGeom prst="roundRect">
            <a:avLst>
              <a:gd name="adj" fmla="val 369887"/>
            </a:avLst>
          </a:prstGeom>
          <a:solidFill>
            <a:srgbClr val="194A99"/>
          </a:solidFill>
          <a:ln/>
        </p:spPr>
      </p:sp>
      <p:sp>
        <p:nvSpPr>
          <p:cNvPr id="22" name="Shape 18"/>
          <p:cNvSpPr/>
          <p:nvPr/>
        </p:nvSpPr>
        <p:spPr>
          <a:xfrm>
            <a:off x="6266498" y="6745129"/>
            <a:ext cx="452914" cy="452914"/>
          </a:xfrm>
          <a:prstGeom prst="roundRect">
            <a:avLst>
              <a:gd name="adj" fmla="val 18669"/>
            </a:avLst>
          </a:prstGeom>
          <a:solidFill>
            <a:srgbClr val="003180"/>
          </a:solidFill>
          <a:ln w="7620">
            <a:solidFill>
              <a:srgbClr val="194A99"/>
            </a:solidFill>
            <a:prstDash val="solid"/>
          </a:ln>
        </p:spPr>
      </p:sp>
      <p:sp>
        <p:nvSpPr>
          <p:cNvPr id="23" name="Text 19"/>
          <p:cNvSpPr/>
          <p:nvPr/>
        </p:nvSpPr>
        <p:spPr>
          <a:xfrm>
            <a:off x="6395680" y="6820614"/>
            <a:ext cx="194548" cy="3019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4</a:t>
            </a:r>
            <a:endParaRPr lang="en-US" sz="2350" dirty="0"/>
          </a:p>
        </p:txBody>
      </p:sp>
      <p:sp>
        <p:nvSpPr>
          <p:cNvPr id="24" name="Text 20"/>
          <p:cNvSpPr/>
          <p:nvPr/>
        </p:nvSpPr>
        <p:spPr>
          <a:xfrm>
            <a:off x="7600236" y="6719888"/>
            <a:ext cx="2516505" cy="31456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Hệ Thống Phanh</a:t>
            </a:r>
            <a:endParaRPr lang="en-US" sz="1950" b="1" dirty="0"/>
          </a:p>
        </p:txBody>
      </p:sp>
      <p:sp>
        <p:nvSpPr>
          <p:cNvPr id="25" name="Text 21"/>
          <p:cNvSpPr/>
          <p:nvPr/>
        </p:nvSpPr>
        <p:spPr>
          <a:xfrm>
            <a:off x="7600236" y="7034451"/>
            <a:ext cx="6325553" cy="322064"/>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soát tốc độ và dừng thiết bị khi cần thiết.</a:t>
            </a:r>
            <a:endParaRPr lang="en-US" sz="1550" dirty="0"/>
          </a:p>
        </p:txBody>
      </p:sp>
      <p:pic>
        <p:nvPicPr>
          <p:cNvPr id="26" name="Picture 25">
            <a:extLst>
              <a:ext uri="{FF2B5EF4-FFF2-40B4-BE49-F238E27FC236}">
                <a16:creationId xmlns:a16="http://schemas.microsoft.com/office/drawing/2014/main" id="{C8A5ABBF-08EB-D651-3A52-0E46BFBCF7B2}"/>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041088"/>
          </a:xfrm>
          <a:prstGeom prst="rect">
            <a:avLst/>
          </a:prstGeom>
        </p:spPr>
      </p:pic>
      <p:sp>
        <p:nvSpPr>
          <p:cNvPr id="3" name="Text 0"/>
          <p:cNvSpPr/>
          <p:nvPr/>
        </p:nvSpPr>
        <p:spPr>
          <a:xfrm>
            <a:off x="722225" y="2718887"/>
            <a:ext cx="5708809" cy="510302"/>
          </a:xfrm>
          <a:prstGeom prst="rect">
            <a:avLst/>
          </a:prstGeom>
          <a:noFill/>
          <a:ln/>
        </p:spPr>
        <p:txBody>
          <a:bodyPr wrap="none" lIns="0" tIns="0" rIns="0" bIns="0" rtlCol="0" anchor="t"/>
          <a:lstStyle/>
          <a:p>
            <a:pPr marL="0" indent="0">
              <a:lnSpc>
                <a:spcPts val="4000"/>
              </a:lnSpc>
              <a:buNone/>
            </a:pPr>
            <a:r>
              <a:rPr lang="en-US" sz="4000" b="1" dirty="0">
                <a:solidFill>
                  <a:srgbClr val="F5F0F0"/>
                </a:solidFill>
                <a:latin typeface="PT Serif" panose="020A0603040505020204" pitchFamily="18" charset="0"/>
                <a:ea typeface="Merriweather" pitchFamily="34" charset="-122"/>
                <a:cs typeface="Merriweather" pitchFamily="34" charset="-120"/>
              </a:rPr>
              <a:t>Ứng Dụng Của Thiết Bị Nâng</a:t>
            </a:r>
            <a:endParaRPr lang="en-US" sz="4000" b="1" dirty="0"/>
          </a:p>
        </p:txBody>
      </p:sp>
      <p:pic>
        <p:nvPicPr>
          <p:cNvPr id="4" name="Image 1" descr="preencoded.png"/>
          <p:cNvPicPr>
            <a:picLocks noChangeAspect="1"/>
          </p:cNvPicPr>
          <p:nvPr/>
        </p:nvPicPr>
        <p:blipFill>
          <a:blip r:embed="rId4"/>
          <a:stretch>
            <a:fillRect/>
          </a:stretch>
        </p:blipFill>
        <p:spPr>
          <a:xfrm>
            <a:off x="722226" y="4329934"/>
            <a:ext cx="408146" cy="408146"/>
          </a:xfrm>
          <a:prstGeom prst="rect">
            <a:avLst/>
          </a:prstGeom>
        </p:spPr>
      </p:pic>
      <p:sp>
        <p:nvSpPr>
          <p:cNvPr id="5" name="Text 1"/>
          <p:cNvSpPr/>
          <p:nvPr/>
        </p:nvSpPr>
        <p:spPr>
          <a:xfrm>
            <a:off x="1465804" y="4236440"/>
            <a:ext cx="2041088" cy="255032"/>
          </a:xfrm>
          <a:prstGeom prst="rect">
            <a:avLst/>
          </a:prstGeom>
          <a:noFill/>
          <a:ln/>
        </p:spPr>
        <p:txBody>
          <a:bodyPr wrap="none" lIns="0" tIns="0" rIns="0" bIns="0" rtlCol="0" anchor="t"/>
          <a:lstStyle/>
          <a:p>
            <a:pPr marL="0" indent="0" algn="l">
              <a:lnSpc>
                <a:spcPts val="2000"/>
              </a:lnSpc>
              <a:buNone/>
            </a:pPr>
            <a:r>
              <a:rPr lang="en-US" sz="1600" b="1" dirty="0">
                <a:solidFill>
                  <a:srgbClr val="E2E6E9"/>
                </a:solidFill>
                <a:latin typeface="PT Serif" panose="020A0603040505020204" pitchFamily="18" charset="0"/>
                <a:ea typeface="Merriweather" pitchFamily="34" charset="-122"/>
                <a:cs typeface="Merriweather" pitchFamily="34" charset="-120"/>
              </a:rPr>
              <a:t>Ngành Xây Dựng</a:t>
            </a:r>
            <a:endParaRPr lang="en-US" sz="1600" b="1" dirty="0"/>
          </a:p>
        </p:txBody>
      </p:sp>
      <p:sp>
        <p:nvSpPr>
          <p:cNvPr id="6" name="Text 2"/>
          <p:cNvSpPr/>
          <p:nvPr/>
        </p:nvSpPr>
        <p:spPr>
          <a:xfrm>
            <a:off x="1465804" y="4608005"/>
            <a:ext cx="6592975" cy="261104"/>
          </a:xfrm>
          <a:prstGeom prst="rect">
            <a:avLst/>
          </a:prstGeom>
          <a:noFill/>
          <a:ln/>
        </p:spPr>
        <p:txBody>
          <a:bodyPr wrap="none" lIns="0" tIns="0" rIns="0" bIns="0" rtlCol="0" anchor="t"/>
          <a:lstStyle/>
          <a:p>
            <a:pPr marL="0" indent="0" algn="l">
              <a:lnSpc>
                <a:spcPts val="2050"/>
              </a:lnSpc>
              <a:buNone/>
            </a:pPr>
            <a:r>
              <a:rPr lang="en-US" sz="1250" dirty="0">
                <a:solidFill>
                  <a:srgbClr val="E2E6E9"/>
                </a:solidFill>
                <a:latin typeface="PT Serif" panose="020A0603040505020204" pitchFamily="18" charset="0"/>
                <a:ea typeface="Merriweather" pitchFamily="34" charset="-122"/>
                <a:cs typeface="Merriweather" pitchFamily="34" charset="-120"/>
              </a:rPr>
              <a:t>Vận chuyển các cấu kiện lớn, như dầm thép và tấm bê tông.</a:t>
            </a:r>
            <a:endParaRPr lang="en-US" sz="1250" dirty="0"/>
          </a:p>
        </p:txBody>
      </p:sp>
      <p:pic>
        <p:nvPicPr>
          <p:cNvPr id="7" name="Image 2" descr="preencoded.png"/>
          <p:cNvPicPr>
            <a:picLocks noChangeAspect="1"/>
          </p:cNvPicPr>
          <p:nvPr/>
        </p:nvPicPr>
        <p:blipFill>
          <a:blip r:embed="rId5"/>
          <a:stretch>
            <a:fillRect/>
          </a:stretch>
        </p:blipFill>
        <p:spPr>
          <a:xfrm>
            <a:off x="722226" y="5544253"/>
            <a:ext cx="408146" cy="408146"/>
          </a:xfrm>
          <a:prstGeom prst="rect">
            <a:avLst/>
          </a:prstGeom>
        </p:spPr>
      </p:pic>
      <p:sp>
        <p:nvSpPr>
          <p:cNvPr id="8" name="Text 3"/>
          <p:cNvSpPr/>
          <p:nvPr/>
        </p:nvSpPr>
        <p:spPr>
          <a:xfrm>
            <a:off x="1536142" y="5580833"/>
            <a:ext cx="2510552" cy="255032"/>
          </a:xfrm>
          <a:prstGeom prst="rect">
            <a:avLst/>
          </a:prstGeom>
          <a:noFill/>
          <a:ln/>
        </p:spPr>
        <p:txBody>
          <a:bodyPr wrap="none" lIns="0" tIns="0" rIns="0" bIns="0" rtlCol="0" anchor="t"/>
          <a:lstStyle/>
          <a:p>
            <a:pPr marL="0" indent="0" algn="l">
              <a:lnSpc>
                <a:spcPts val="2000"/>
              </a:lnSpc>
              <a:buNone/>
            </a:pPr>
            <a:r>
              <a:rPr lang="en-US" sz="1600" b="1" dirty="0">
                <a:solidFill>
                  <a:srgbClr val="E2E6E9"/>
                </a:solidFill>
                <a:latin typeface="PT Serif" panose="020A0603040505020204" pitchFamily="18" charset="0"/>
                <a:ea typeface="Merriweather" pitchFamily="34" charset="-122"/>
                <a:cs typeface="Merriweather" pitchFamily="34" charset="-120"/>
              </a:rPr>
              <a:t>Ngành Cơ Khí Luyện Kim</a:t>
            </a:r>
            <a:endParaRPr lang="en-US" sz="1600" b="1" dirty="0"/>
          </a:p>
        </p:txBody>
      </p:sp>
      <p:sp>
        <p:nvSpPr>
          <p:cNvPr id="9" name="Text 4"/>
          <p:cNvSpPr/>
          <p:nvPr/>
        </p:nvSpPr>
        <p:spPr>
          <a:xfrm>
            <a:off x="1465804" y="5952398"/>
            <a:ext cx="6592975" cy="261104"/>
          </a:xfrm>
          <a:prstGeom prst="rect">
            <a:avLst/>
          </a:prstGeom>
          <a:noFill/>
          <a:ln/>
        </p:spPr>
        <p:txBody>
          <a:bodyPr wrap="none" lIns="0" tIns="0" rIns="0" bIns="0" rtlCol="0" anchor="t"/>
          <a:lstStyle/>
          <a:p>
            <a:pPr marL="0" indent="0" algn="l">
              <a:lnSpc>
                <a:spcPts val="2050"/>
              </a:lnSpc>
              <a:buNone/>
            </a:pPr>
            <a:r>
              <a:rPr lang="en-US" sz="1250" dirty="0">
                <a:solidFill>
                  <a:srgbClr val="E2E6E9"/>
                </a:solidFill>
                <a:latin typeface="PT Serif" panose="020A0603040505020204" pitchFamily="18" charset="0"/>
                <a:ea typeface="Merriweather" pitchFamily="34" charset="-122"/>
                <a:cs typeface="Merriweather" pitchFamily="34" charset="-120"/>
              </a:rPr>
              <a:t>Di chuyển các vật liệu nặng và nóng, chẳng hạn như thép và kim loại nguyên liệu.</a:t>
            </a:r>
            <a:endParaRPr lang="en-US" sz="1250" dirty="0"/>
          </a:p>
        </p:txBody>
      </p:sp>
      <p:pic>
        <p:nvPicPr>
          <p:cNvPr id="10" name="Image 3" descr="preencoded.png"/>
          <p:cNvPicPr>
            <a:picLocks noChangeAspect="1"/>
          </p:cNvPicPr>
          <p:nvPr/>
        </p:nvPicPr>
        <p:blipFill>
          <a:blip r:embed="rId6"/>
          <a:stretch>
            <a:fillRect/>
          </a:stretch>
        </p:blipFill>
        <p:spPr>
          <a:xfrm>
            <a:off x="722225" y="6919151"/>
            <a:ext cx="408146" cy="408146"/>
          </a:xfrm>
          <a:prstGeom prst="rect">
            <a:avLst/>
          </a:prstGeom>
        </p:spPr>
      </p:pic>
      <p:sp>
        <p:nvSpPr>
          <p:cNvPr id="11" name="Text 5"/>
          <p:cNvSpPr/>
          <p:nvPr/>
        </p:nvSpPr>
        <p:spPr>
          <a:xfrm>
            <a:off x="1536141" y="6955731"/>
            <a:ext cx="2041088" cy="255032"/>
          </a:xfrm>
          <a:prstGeom prst="rect">
            <a:avLst/>
          </a:prstGeom>
          <a:noFill/>
          <a:ln/>
        </p:spPr>
        <p:txBody>
          <a:bodyPr wrap="none" lIns="0" tIns="0" rIns="0" bIns="0" rtlCol="0" anchor="t"/>
          <a:lstStyle/>
          <a:p>
            <a:pPr marL="0" indent="0" algn="l">
              <a:lnSpc>
                <a:spcPts val="2000"/>
              </a:lnSpc>
              <a:buNone/>
            </a:pPr>
            <a:r>
              <a:rPr lang="en-US" sz="1600" b="1" dirty="0">
                <a:solidFill>
                  <a:srgbClr val="E2E6E9"/>
                </a:solidFill>
                <a:latin typeface="PT Serif" panose="020A0603040505020204" pitchFamily="18" charset="0"/>
                <a:ea typeface="Merriweather" pitchFamily="34" charset="-122"/>
                <a:cs typeface="Merriweather" pitchFamily="34" charset="-120"/>
              </a:rPr>
              <a:t>Kho Bãi</a:t>
            </a:r>
            <a:endParaRPr lang="en-US" sz="1600" b="1" dirty="0"/>
          </a:p>
        </p:txBody>
      </p:sp>
      <p:sp>
        <p:nvSpPr>
          <p:cNvPr id="12" name="Text 6"/>
          <p:cNvSpPr/>
          <p:nvPr/>
        </p:nvSpPr>
        <p:spPr>
          <a:xfrm>
            <a:off x="1465803" y="7327297"/>
            <a:ext cx="6592975" cy="261104"/>
          </a:xfrm>
          <a:prstGeom prst="rect">
            <a:avLst/>
          </a:prstGeom>
          <a:noFill/>
          <a:ln/>
        </p:spPr>
        <p:txBody>
          <a:bodyPr wrap="none" lIns="0" tIns="0" rIns="0" bIns="0" rtlCol="0" anchor="t"/>
          <a:lstStyle/>
          <a:p>
            <a:pPr marL="0" indent="0" algn="l">
              <a:lnSpc>
                <a:spcPts val="2050"/>
              </a:lnSpc>
              <a:buNone/>
            </a:pPr>
            <a:r>
              <a:rPr lang="en-US" sz="1250" dirty="0">
                <a:solidFill>
                  <a:srgbClr val="E2E6E9"/>
                </a:solidFill>
                <a:latin typeface="PT Serif" panose="020A0603040505020204" pitchFamily="18" charset="0"/>
                <a:ea typeface="Merriweather" pitchFamily="34" charset="-122"/>
                <a:cs typeface="Merriweather" pitchFamily="34" charset="-120"/>
              </a:rPr>
              <a:t>Vận chuyển hàng hóa từ kho chứa đến khu vực đóng gói hoặc vận chuyển.</a:t>
            </a:r>
            <a:endParaRPr lang="en-US" sz="1250" dirty="0"/>
          </a:p>
        </p:txBody>
      </p:sp>
      <p:pic>
        <p:nvPicPr>
          <p:cNvPr id="13" name="Picture 12">
            <a:extLst>
              <a:ext uri="{FF2B5EF4-FFF2-40B4-BE49-F238E27FC236}">
                <a16:creationId xmlns:a16="http://schemas.microsoft.com/office/drawing/2014/main" id="{E8FFC8CF-4335-5CB9-F15C-3497A9C4213D}"/>
              </a:ext>
            </a:extLst>
          </p:cNvPr>
          <p:cNvPicPr>
            <a:picLocks noChangeAspect="1"/>
          </p:cNvPicPr>
          <p:nvPr/>
        </p:nvPicPr>
        <p:blipFill>
          <a:blip r:embed="rId7"/>
          <a:stretch>
            <a:fillRect/>
          </a:stretch>
        </p:blipFill>
        <p:spPr>
          <a:xfrm>
            <a:off x="12560441" y="7522368"/>
            <a:ext cx="1887254" cy="6374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9592" y="607695"/>
            <a:ext cx="7597616" cy="1380649"/>
          </a:xfrm>
          <a:prstGeom prst="rect">
            <a:avLst/>
          </a:prstGeom>
          <a:noFill/>
          <a:ln/>
        </p:spPr>
        <p:txBody>
          <a:bodyPr wrap="square" lIns="0" tIns="0" rIns="0" bIns="0" rtlCol="0" anchor="t"/>
          <a:lstStyle/>
          <a:p>
            <a:pPr marL="0" indent="0">
              <a:lnSpc>
                <a:spcPts val="5400"/>
              </a:lnSpc>
              <a:buNone/>
            </a:pPr>
            <a:r>
              <a:rPr lang="en-US" sz="4300" b="1" dirty="0">
                <a:solidFill>
                  <a:srgbClr val="F5F0F0"/>
                </a:solidFill>
                <a:latin typeface="PT Serif" panose="020A0603040505020204" pitchFamily="18" charset="0"/>
                <a:ea typeface="Merriweather" pitchFamily="34" charset="-122"/>
                <a:cs typeface="Merriweather" pitchFamily="34" charset="-120"/>
              </a:rPr>
              <a:t>Kiểm Tra An Toàn Trước Khi Vận Hành</a:t>
            </a:r>
            <a:endParaRPr lang="en-US" sz="4300" b="1" dirty="0"/>
          </a:p>
        </p:txBody>
      </p:sp>
      <p:pic>
        <p:nvPicPr>
          <p:cNvPr id="4" name="Image 1" descr="preencoded.png"/>
          <p:cNvPicPr>
            <a:picLocks noChangeAspect="1"/>
          </p:cNvPicPr>
          <p:nvPr/>
        </p:nvPicPr>
        <p:blipFill>
          <a:blip r:embed="rId4"/>
          <a:stretch>
            <a:fillRect/>
          </a:stretch>
        </p:blipFill>
        <p:spPr>
          <a:xfrm>
            <a:off x="6259592" y="2319695"/>
            <a:ext cx="1104543" cy="1767364"/>
          </a:xfrm>
          <a:prstGeom prst="rect">
            <a:avLst/>
          </a:prstGeom>
        </p:spPr>
      </p:pic>
      <p:sp>
        <p:nvSpPr>
          <p:cNvPr id="5" name="Text 1"/>
          <p:cNvSpPr/>
          <p:nvPr/>
        </p:nvSpPr>
        <p:spPr>
          <a:xfrm>
            <a:off x="7695486" y="2540556"/>
            <a:ext cx="3607951"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Hệ Thống Cơ Khí</a:t>
            </a:r>
            <a:endParaRPr lang="en-US" sz="2150" b="1" dirty="0"/>
          </a:p>
        </p:txBody>
      </p:sp>
      <p:sp>
        <p:nvSpPr>
          <p:cNvPr id="6" name="Text 2"/>
          <p:cNvSpPr/>
          <p:nvPr/>
        </p:nvSpPr>
        <p:spPr>
          <a:xfrm>
            <a:off x="7695486" y="3018115"/>
            <a:ext cx="6161723" cy="353497"/>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Cáp, xích, hệ thống phanh, và các bộ phận điều khiển.</a:t>
            </a:r>
            <a:endParaRPr lang="en-US" sz="1700" dirty="0"/>
          </a:p>
        </p:txBody>
      </p:sp>
      <p:pic>
        <p:nvPicPr>
          <p:cNvPr id="7" name="Image 2" descr="preencoded.png"/>
          <p:cNvPicPr>
            <a:picLocks noChangeAspect="1"/>
          </p:cNvPicPr>
          <p:nvPr/>
        </p:nvPicPr>
        <p:blipFill>
          <a:blip r:embed="rId5"/>
          <a:stretch>
            <a:fillRect/>
          </a:stretch>
        </p:blipFill>
        <p:spPr>
          <a:xfrm>
            <a:off x="6259592" y="4087058"/>
            <a:ext cx="1104543" cy="1767364"/>
          </a:xfrm>
          <a:prstGeom prst="rect">
            <a:avLst/>
          </a:prstGeom>
        </p:spPr>
      </p:pic>
      <p:sp>
        <p:nvSpPr>
          <p:cNvPr id="8" name="Text 3"/>
          <p:cNvSpPr/>
          <p:nvPr/>
        </p:nvSpPr>
        <p:spPr>
          <a:xfrm>
            <a:off x="7695486" y="4307919"/>
            <a:ext cx="3356967"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Hệ Thống Điện</a:t>
            </a:r>
            <a:endParaRPr lang="en-US" sz="2150" b="1" dirty="0"/>
          </a:p>
        </p:txBody>
      </p:sp>
      <p:sp>
        <p:nvSpPr>
          <p:cNvPr id="9" name="Text 4"/>
          <p:cNvSpPr/>
          <p:nvPr/>
        </p:nvSpPr>
        <p:spPr>
          <a:xfrm>
            <a:off x="7695486" y="4785479"/>
            <a:ext cx="6161723" cy="353497"/>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Đảm bảo các hệ thống điện hoạt động bình thường.</a:t>
            </a:r>
            <a:endParaRPr lang="en-US" sz="1700" dirty="0"/>
          </a:p>
        </p:txBody>
      </p:sp>
      <p:pic>
        <p:nvPicPr>
          <p:cNvPr id="10" name="Image 3" descr="preencoded.png"/>
          <p:cNvPicPr>
            <a:picLocks noChangeAspect="1"/>
          </p:cNvPicPr>
          <p:nvPr/>
        </p:nvPicPr>
        <p:blipFill>
          <a:blip r:embed="rId6"/>
          <a:stretch>
            <a:fillRect/>
          </a:stretch>
        </p:blipFill>
        <p:spPr>
          <a:xfrm>
            <a:off x="6259592" y="5854422"/>
            <a:ext cx="1104543" cy="1767364"/>
          </a:xfrm>
          <a:prstGeom prst="rect">
            <a:avLst/>
          </a:prstGeom>
        </p:spPr>
      </p:pic>
      <p:sp>
        <p:nvSpPr>
          <p:cNvPr id="11" name="Text 5"/>
          <p:cNvSpPr/>
          <p:nvPr/>
        </p:nvSpPr>
        <p:spPr>
          <a:xfrm>
            <a:off x="7695486" y="6075283"/>
            <a:ext cx="3372683"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Thiết Bị Bảo Vệ</a:t>
            </a:r>
            <a:endParaRPr lang="en-US" sz="2150" b="1" dirty="0"/>
          </a:p>
        </p:txBody>
      </p:sp>
      <p:sp>
        <p:nvSpPr>
          <p:cNvPr id="12" name="Text 6"/>
          <p:cNvSpPr/>
          <p:nvPr/>
        </p:nvSpPr>
        <p:spPr>
          <a:xfrm>
            <a:off x="7695486" y="6552843"/>
            <a:ext cx="6161723" cy="353497"/>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Đèn tín hiệu, còi báo động và cảm biến an toàn.</a:t>
            </a:r>
            <a:endParaRPr lang="en-US" sz="1700" dirty="0"/>
          </a:p>
        </p:txBody>
      </p:sp>
      <p:pic>
        <p:nvPicPr>
          <p:cNvPr id="13" name="Picture 12">
            <a:extLst>
              <a:ext uri="{FF2B5EF4-FFF2-40B4-BE49-F238E27FC236}">
                <a16:creationId xmlns:a16="http://schemas.microsoft.com/office/drawing/2014/main" id="{8AB25E35-C93C-7982-D402-ABA416FF11F8}"/>
              </a:ext>
            </a:extLst>
          </p:cNvPr>
          <p:cNvPicPr>
            <a:picLocks noChangeAspect="1"/>
          </p:cNvPicPr>
          <p:nvPr/>
        </p:nvPicPr>
        <p:blipFill>
          <a:blip r:embed="rId7"/>
          <a:stretch>
            <a:fillRect/>
          </a:stretch>
        </p:blipFill>
        <p:spPr>
          <a:xfrm>
            <a:off x="12560441" y="7522368"/>
            <a:ext cx="1887254" cy="6374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371789" y="1294448"/>
            <a:ext cx="8480809" cy="1542574"/>
          </a:xfrm>
          <a:prstGeom prst="rect">
            <a:avLst/>
          </a:prstGeom>
          <a:noFill/>
          <a:ln/>
        </p:spPr>
        <p:txBody>
          <a:bodyPr wrap="squar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Hướng Dẫn Bảo Trì Định Kỳ</a:t>
            </a:r>
            <a:endParaRPr lang="en-US" sz="4850" dirty="0"/>
          </a:p>
        </p:txBody>
      </p:sp>
      <p:sp>
        <p:nvSpPr>
          <p:cNvPr id="4" name="Shape 1"/>
          <p:cNvSpPr/>
          <p:nvPr/>
        </p:nvSpPr>
        <p:spPr>
          <a:xfrm>
            <a:off x="863798" y="3207187"/>
            <a:ext cx="7416403" cy="3727847"/>
          </a:xfrm>
          <a:prstGeom prst="roundRect">
            <a:avLst>
              <a:gd name="adj" fmla="val 2781"/>
            </a:avLst>
          </a:prstGeom>
          <a:noFill/>
          <a:ln w="15240">
            <a:solidFill>
              <a:srgbClr val="FFFFFF">
                <a:alpha val="24000"/>
              </a:srgbClr>
            </a:solidFill>
            <a:prstDash val="solid"/>
          </a:ln>
        </p:spPr>
      </p:sp>
      <p:sp>
        <p:nvSpPr>
          <p:cNvPr id="5" name="Shape 2"/>
          <p:cNvSpPr/>
          <p:nvPr/>
        </p:nvSpPr>
        <p:spPr>
          <a:xfrm>
            <a:off x="879038" y="3222427"/>
            <a:ext cx="7385923" cy="1100852"/>
          </a:xfrm>
          <a:prstGeom prst="rect">
            <a:avLst/>
          </a:prstGeom>
          <a:solidFill>
            <a:srgbClr val="FFFFFF">
              <a:alpha val="4000"/>
            </a:srgbClr>
          </a:solidFill>
          <a:ln/>
        </p:spPr>
      </p:sp>
      <p:sp>
        <p:nvSpPr>
          <p:cNvPr id="6" name="Text 3"/>
          <p:cNvSpPr/>
          <p:nvPr/>
        </p:nvSpPr>
        <p:spPr>
          <a:xfrm>
            <a:off x="1125855" y="3378041"/>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Cáp Và Xích</a:t>
            </a:r>
            <a:endParaRPr lang="en-US" sz="1900" b="1" dirty="0"/>
          </a:p>
        </p:txBody>
      </p:sp>
      <p:sp>
        <p:nvSpPr>
          <p:cNvPr id="7" name="Text 4"/>
          <p:cNvSpPr/>
          <p:nvPr/>
        </p:nvSpPr>
        <p:spPr>
          <a:xfrm>
            <a:off x="4822627" y="3378041"/>
            <a:ext cx="3195518"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Phát hiện dấu hiệu hao mòn, hư hỏng.</a:t>
            </a:r>
            <a:endParaRPr lang="en-US" sz="1900" dirty="0"/>
          </a:p>
        </p:txBody>
      </p:sp>
      <p:sp>
        <p:nvSpPr>
          <p:cNvPr id="8" name="Shape 5"/>
          <p:cNvSpPr/>
          <p:nvPr/>
        </p:nvSpPr>
        <p:spPr>
          <a:xfrm>
            <a:off x="879038" y="4323278"/>
            <a:ext cx="7385923" cy="1100852"/>
          </a:xfrm>
          <a:prstGeom prst="rect">
            <a:avLst/>
          </a:prstGeom>
          <a:solidFill>
            <a:srgbClr val="000000">
              <a:alpha val="4000"/>
            </a:srgbClr>
          </a:solidFill>
          <a:ln/>
        </p:spPr>
      </p:sp>
      <p:sp>
        <p:nvSpPr>
          <p:cNvPr id="9" name="Text 6"/>
          <p:cNvSpPr/>
          <p:nvPr/>
        </p:nvSpPr>
        <p:spPr>
          <a:xfrm>
            <a:off x="1125855" y="4478893"/>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Hệ Thống Dầu Bôi Trơn</a:t>
            </a:r>
            <a:endParaRPr lang="en-US" sz="1900" b="1" dirty="0"/>
          </a:p>
        </p:txBody>
      </p:sp>
      <p:sp>
        <p:nvSpPr>
          <p:cNvPr id="10" name="Text 7"/>
          <p:cNvSpPr/>
          <p:nvPr/>
        </p:nvSpPr>
        <p:spPr>
          <a:xfrm>
            <a:off x="4822627" y="4478893"/>
            <a:ext cx="3195518"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và bôi trơn định kỳ để giảm ma sát.</a:t>
            </a:r>
            <a:endParaRPr lang="en-US" sz="1900" dirty="0"/>
          </a:p>
        </p:txBody>
      </p:sp>
      <p:sp>
        <p:nvSpPr>
          <p:cNvPr id="11" name="Shape 8"/>
          <p:cNvSpPr/>
          <p:nvPr/>
        </p:nvSpPr>
        <p:spPr>
          <a:xfrm>
            <a:off x="879038" y="5424130"/>
            <a:ext cx="7385923" cy="1495663"/>
          </a:xfrm>
          <a:prstGeom prst="rect">
            <a:avLst/>
          </a:prstGeom>
          <a:solidFill>
            <a:srgbClr val="FFFFFF">
              <a:alpha val="4000"/>
            </a:srgbClr>
          </a:solidFill>
          <a:ln/>
        </p:spPr>
      </p:sp>
      <p:sp>
        <p:nvSpPr>
          <p:cNvPr id="12" name="Text 9"/>
          <p:cNvSpPr/>
          <p:nvPr/>
        </p:nvSpPr>
        <p:spPr>
          <a:xfrm>
            <a:off x="1125855" y="5579745"/>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Thiết Bị Bảo Vệ</a:t>
            </a:r>
            <a:endParaRPr lang="en-US" sz="1900" b="1" dirty="0"/>
          </a:p>
        </p:txBody>
      </p:sp>
      <p:sp>
        <p:nvSpPr>
          <p:cNvPr id="13" name="Text 10"/>
          <p:cNvSpPr/>
          <p:nvPr/>
        </p:nvSpPr>
        <p:spPr>
          <a:xfrm>
            <a:off x="4822627" y="5579745"/>
            <a:ext cx="3195518"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đèn cảnh báo, còi báo động và cảm biến an toàn.</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326606" y="311417"/>
            <a:ext cx="7981474" cy="692467"/>
          </a:xfrm>
          <a:prstGeom prst="rect">
            <a:avLst/>
          </a:prstGeom>
          <a:noFill/>
          <a:ln/>
        </p:spPr>
        <p:txBody>
          <a:bodyPr wrap="none" lIns="0" tIns="0" rIns="0" bIns="0" rtlCol="0" anchor="t"/>
          <a:lstStyle/>
          <a:p>
            <a:pPr marL="0" indent="0">
              <a:lnSpc>
                <a:spcPts val="5450"/>
              </a:lnSpc>
              <a:buNone/>
            </a:pPr>
            <a:r>
              <a:rPr lang="en-US" sz="4350" b="1" dirty="0">
                <a:solidFill>
                  <a:srgbClr val="F5F0F0"/>
                </a:solidFill>
                <a:latin typeface="PT Serif" panose="020A0603040505020204" pitchFamily="18" charset="0"/>
                <a:ea typeface="Merriweather" pitchFamily="34" charset="-122"/>
                <a:cs typeface="Merriweather" pitchFamily="34" charset="-120"/>
              </a:rPr>
              <a:t>Quy Trình Vận Hành An Toàn</a:t>
            </a:r>
            <a:endParaRPr lang="en-US" sz="4350" b="1" dirty="0"/>
          </a:p>
        </p:txBody>
      </p:sp>
      <p:sp>
        <p:nvSpPr>
          <p:cNvPr id="3" name="Shape 1"/>
          <p:cNvSpPr/>
          <p:nvPr/>
        </p:nvSpPr>
        <p:spPr>
          <a:xfrm>
            <a:off x="7299960" y="1746528"/>
            <a:ext cx="30480" cy="5872043"/>
          </a:xfrm>
          <a:prstGeom prst="roundRect">
            <a:avLst>
              <a:gd name="adj" fmla="val 305346"/>
            </a:avLst>
          </a:prstGeom>
          <a:solidFill>
            <a:srgbClr val="194A99"/>
          </a:solidFill>
          <a:ln/>
        </p:spPr>
      </p:sp>
      <p:sp>
        <p:nvSpPr>
          <p:cNvPr id="4" name="Shape 2"/>
          <p:cNvSpPr/>
          <p:nvPr/>
        </p:nvSpPr>
        <p:spPr>
          <a:xfrm>
            <a:off x="6320850" y="2229683"/>
            <a:ext cx="775573" cy="30480"/>
          </a:xfrm>
          <a:prstGeom prst="roundRect">
            <a:avLst>
              <a:gd name="adj" fmla="val 305346"/>
            </a:avLst>
          </a:prstGeom>
          <a:solidFill>
            <a:srgbClr val="194A99"/>
          </a:solidFill>
          <a:ln/>
        </p:spPr>
      </p:sp>
      <p:sp>
        <p:nvSpPr>
          <p:cNvPr id="5" name="Shape 3"/>
          <p:cNvSpPr/>
          <p:nvPr/>
        </p:nvSpPr>
        <p:spPr>
          <a:xfrm>
            <a:off x="7065943" y="1995726"/>
            <a:ext cx="498515" cy="498515"/>
          </a:xfrm>
          <a:prstGeom prst="roundRect">
            <a:avLst>
              <a:gd name="adj" fmla="val 18669"/>
            </a:avLst>
          </a:prstGeom>
          <a:solidFill>
            <a:srgbClr val="003180"/>
          </a:solidFill>
          <a:ln w="7620">
            <a:solidFill>
              <a:srgbClr val="194A99"/>
            </a:solidFill>
            <a:prstDash val="solid"/>
          </a:ln>
        </p:spPr>
      </p:sp>
      <p:sp>
        <p:nvSpPr>
          <p:cNvPr id="6" name="Text 4"/>
          <p:cNvSpPr/>
          <p:nvPr/>
        </p:nvSpPr>
        <p:spPr>
          <a:xfrm>
            <a:off x="7242036" y="2078712"/>
            <a:ext cx="146328" cy="33242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1</a:t>
            </a:r>
            <a:endParaRPr lang="en-US" sz="2600" dirty="0"/>
          </a:p>
        </p:txBody>
      </p:sp>
      <p:sp>
        <p:nvSpPr>
          <p:cNvPr id="7" name="Text 5"/>
          <p:cNvSpPr/>
          <p:nvPr/>
        </p:nvSpPr>
        <p:spPr>
          <a:xfrm>
            <a:off x="3326606" y="2027696"/>
            <a:ext cx="2769870" cy="346115"/>
          </a:xfrm>
          <a:prstGeom prst="rect">
            <a:avLst/>
          </a:prstGeom>
          <a:noFill/>
          <a:ln/>
        </p:spPr>
        <p:txBody>
          <a:bodyPr wrap="none" lIns="0" tIns="0" rIns="0" bIns="0" rtlCol="0" anchor="t"/>
          <a:lstStyle/>
          <a:p>
            <a:pPr marL="0" indent="0" algn="r">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Thiết Bị</a:t>
            </a:r>
            <a:endParaRPr lang="en-US" sz="2150" b="1" dirty="0"/>
          </a:p>
        </p:txBody>
      </p:sp>
      <p:sp>
        <p:nvSpPr>
          <p:cNvPr id="8" name="Text 6"/>
          <p:cNvSpPr/>
          <p:nvPr/>
        </p:nvSpPr>
        <p:spPr>
          <a:xfrm>
            <a:off x="1185705" y="2447092"/>
            <a:ext cx="4910771" cy="708898"/>
          </a:xfrm>
          <a:prstGeom prst="rect">
            <a:avLst/>
          </a:prstGeom>
          <a:noFill/>
          <a:ln/>
        </p:spPr>
        <p:txBody>
          <a:bodyPr wrap="square" lIns="0" tIns="0" rIns="0" bIns="0" rtlCol="0" anchor="t"/>
          <a:lstStyle/>
          <a:p>
            <a:pPr marL="0" indent="0" algn="r">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Kiểm tra các bộ phận cơ khí, hệ thống điện và các thiết bị bảo vệ.</a:t>
            </a:r>
            <a:endParaRPr lang="en-US" sz="1700" dirty="0"/>
          </a:p>
        </p:txBody>
      </p:sp>
      <p:sp>
        <p:nvSpPr>
          <p:cNvPr id="9" name="Shape 7"/>
          <p:cNvSpPr/>
          <p:nvPr/>
        </p:nvSpPr>
        <p:spPr>
          <a:xfrm>
            <a:off x="7533977" y="3337560"/>
            <a:ext cx="775573" cy="30480"/>
          </a:xfrm>
          <a:prstGeom prst="roundRect">
            <a:avLst>
              <a:gd name="adj" fmla="val 305346"/>
            </a:avLst>
          </a:prstGeom>
          <a:solidFill>
            <a:srgbClr val="194A99"/>
          </a:solidFill>
          <a:ln/>
        </p:spPr>
      </p:sp>
      <p:sp>
        <p:nvSpPr>
          <p:cNvPr id="10" name="Shape 8"/>
          <p:cNvSpPr/>
          <p:nvPr/>
        </p:nvSpPr>
        <p:spPr>
          <a:xfrm>
            <a:off x="7065943" y="3103602"/>
            <a:ext cx="498515" cy="498515"/>
          </a:xfrm>
          <a:prstGeom prst="roundRect">
            <a:avLst>
              <a:gd name="adj" fmla="val 18669"/>
            </a:avLst>
          </a:prstGeom>
          <a:solidFill>
            <a:srgbClr val="003180"/>
          </a:solidFill>
          <a:ln w="7620">
            <a:solidFill>
              <a:srgbClr val="194A99"/>
            </a:solidFill>
            <a:prstDash val="solid"/>
          </a:ln>
        </p:spPr>
      </p:sp>
      <p:sp>
        <p:nvSpPr>
          <p:cNvPr id="11" name="Text 9"/>
          <p:cNvSpPr/>
          <p:nvPr/>
        </p:nvSpPr>
        <p:spPr>
          <a:xfrm>
            <a:off x="7215723" y="3186589"/>
            <a:ext cx="198834" cy="33242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2</a:t>
            </a:r>
            <a:endParaRPr lang="en-US" sz="2600" dirty="0"/>
          </a:p>
        </p:txBody>
      </p:sp>
      <p:sp>
        <p:nvSpPr>
          <p:cNvPr id="12" name="Text 10"/>
          <p:cNvSpPr/>
          <p:nvPr/>
        </p:nvSpPr>
        <p:spPr>
          <a:xfrm>
            <a:off x="8533924" y="3135573"/>
            <a:ext cx="2769870" cy="346115"/>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Khởi Động Thiết Bị</a:t>
            </a:r>
            <a:endParaRPr lang="en-US" sz="2150" b="1" dirty="0"/>
          </a:p>
        </p:txBody>
      </p:sp>
      <p:sp>
        <p:nvSpPr>
          <p:cNvPr id="13" name="Text 11"/>
          <p:cNvSpPr/>
          <p:nvPr/>
        </p:nvSpPr>
        <p:spPr>
          <a:xfrm>
            <a:off x="8533924" y="3554968"/>
            <a:ext cx="5320903" cy="708898"/>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Thực hiện các bước khởi động thiết bị theo hướng dẫn của nhà sản xuất.</a:t>
            </a:r>
            <a:endParaRPr lang="en-US" sz="1700" dirty="0"/>
          </a:p>
        </p:txBody>
      </p:sp>
      <p:sp>
        <p:nvSpPr>
          <p:cNvPr id="14" name="Shape 12"/>
          <p:cNvSpPr/>
          <p:nvPr/>
        </p:nvSpPr>
        <p:spPr>
          <a:xfrm>
            <a:off x="6320850" y="4334708"/>
            <a:ext cx="775573" cy="30480"/>
          </a:xfrm>
          <a:prstGeom prst="roundRect">
            <a:avLst>
              <a:gd name="adj" fmla="val 305346"/>
            </a:avLst>
          </a:prstGeom>
          <a:solidFill>
            <a:srgbClr val="194A99"/>
          </a:solidFill>
          <a:ln/>
        </p:spPr>
      </p:sp>
      <p:sp>
        <p:nvSpPr>
          <p:cNvPr id="15" name="Shape 13"/>
          <p:cNvSpPr/>
          <p:nvPr/>
        </p:nvSpPr>
        <p:spPr>
          <a:xfrm>
            <a:off x="7065943" y="4100751"/>
            <a:ext cx="498515" cy="498515"/>
          </a:xfrm>
          <a:prstGeom prst="roundRect">
            <a:avLst>
              <a:gd name="adj" fmla="val 18669"/>
            </a:avLst>
          </a:prstGeom>
          <a:solidFill>
            <a:srgbClr val="003180"/>
          </a:solidFill>
          <a:ln w="7620">
            <a:solidFill>
              <a:srgbClr val="194A99"/>
            </a:solidFill>
            <a:prstDash val="solid"/>
          </a:ln>
        </p:spPr>
      </p:sp>
      <p:sp>
        <p:nvSpPr>
          <p:cNvPr id="16" name="Text 14"/>
          <p:cNvSpPr/>
          <p:nvPr/>
        </p:nvSpPr>
        <p:spPr>
          <a:xfrm>
            <a:off x="7222153" y="4183737"/>
            <a:ext cx="186095" cy="33242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3</a:t>
            </a:r>
            <a:endParaRPr lang="en-US" sz="2600" dirty="0"/>
          </a:p>
        </p:txBody>
      </p:sp>
      <p:sp>
        <p:nvSpPr>
          <p:cNvPr id="17" name="Text 15"/>
          <p:cNvSpPr/>
          <p:nvPr/>
        </p:nvSpPr>
        <p:spPr>
          <a:xfrm>
            <a:off x="2366843" y="4073128"/>
            <a:ext cx="3729633" cy="346115"/>
          </a:xfrm>
          <a:prstGeom prst="rect">
            <a:avLst/>
          </a:prstGeom>
          <a:noFill/>
          <a:ln/>
        </p:spPr>
        <p:txBody>
          <a:bodyPr wrap="none" lIns="0" tIns="0" rIns="0" bIns="0" rtlCol="0" anchor="t"/>
          <a:lstStyle/>
          <a:p>
            <a:pPr marL="0" indent="0" algn="r">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Xác Định Khu Vực Làm Việc</a:t>
            </a:r>
            <a:endParaRPr lang="en-US" sz="2150" b="1" dirty="0"/>
          </a:p>
        </p:txBody>
      </p:sp>
      <p:sp>
        <p:nvSpPr>
          <p:cNvPr id="18" name="Text 16"/>
          <p:cNvSpPr/>
          <p:nvPr/>
        </p:nvSpPr>
        <p:spPr>
          <a:xfrm>
            <a:off x="775573" y="4552117"/>
            <a:ext cx="5320903" cy="708898"/>
          </a:xfrm>
          <a:prstGeom prst="rect">
            <a:avLst/>
          </a:prstGeom>
          <a:noFill/>
          <a:ln/>
        </p:spPr>
        <p:txBody>
          <a:bodyPr wrap="square" lIns="0" tIns="0" rIns="0" bIns="0" rtlCol="0" anchor="t"/>
          <a:lstStyle/>
          <a:p>
            <a:pPr marL="0" indent="0" algn="r">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Đảm bảo rằng không có người hay vật cản trở xung quanh.</a:t>
            </a:r>
            <a:endParaRPr lang="en-US" sz="1700" dirty="0"/>
          </a:p>
        </p:txBody>
      </p:sp>
      <p:sp>
        <p:nvSpPr>
          <p:cNvPr id="19" name="Shape 17"/>
          <p:cNvSpPr/>
          <p:nvPr/>
        </p:nvSpPr>
        <p:spPr>
          <a:xfrm>
            <a:off x="7533977" y="5331857"/>
            <a:ext cx="775573" cy="30480"/>
          </a:xfrm>
          <a:prstGeom prst="roundRect">
            <a:avLst>
              <a:gd name="adj" fmla="val 305346"/>
            </a:avLst>
          </a:prstGeom>
          <a:solidFill>
            <a:srgbClr val="194A99"/>
          </a:solidFill>
          <a:ln/>
        </p:spPr>
      </p:sp>
      <p:sp>
        <p:nvSpPr>
          <p:cNvPr id="20" name="Shape 18"/>
          <p:cNvSpPr/>
          <p:nvPr/>
        </p:nvSpPr>
        <p:spPr>
          <a:xfrm>
            <a:off x="7065943" y="5097899"/>
            <a:ext cx="498515" cy="498515"/>
          </a:xfrm>
          <a:prstGeom prst="roundRect">
            <a:avLst>
              <a:gd name="adj" fmla="val 18669"/>
            </a:avLst>
          </a:prstGeom>
          <a:solidFill>
            <a:srgbClr val="003180"/>
          </a:solidFill>
          <a:ln w="7620">
            <a:solidFill>
              <a:srgbClr val="194A99"/>
            </a:solidFill>
            <a:prstDash val="solid"/>
          </a:ln>
        </p:spPr>
      </p:sp>
      <p:sp>
        <p:nvSpPr>
          <p:cNvPr id="21" name="Text 19"/>
          <p:cNvSpPr/>
          <p:nvPr/>
        </p:nvSpPr>
        <p:spPr>
          <a:xfrm>
            <a:off x="7208103" y="5180886"/>
            <a:ext cx="214074" cy="33242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4</a:t>
            </a:r>
            <a:endParaRPr lang="en-US" sz="2600" dirty="0"/>
          </a:p>
        </p:txBody>
      </p:sp>
      <p:sp>
        <p:nvSpPr>
          <p:cNvPr id="22" name="Text 20"/>
          <p:cNvSpPr/>
          <p:nvPr/>
        </p:nvSpPr>
        <p:spPr>
          <a:xfrm>
            <a:off x="8533924" y="5070277"/>
            <a:ext cx="2769870" cy="346115"/>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Nâng Hạ Hàng Hóa</a:t>
            </a:r>
            <a:endParaRPr lang="en-US" sz="2150" b="1" dirty="0"/>
          </a:p>
        </p:txBody>
      </p:sp>
      <p:sp>
        <p:nvSpPr>
          <p:cNvPr id="23" name="Text 21"/>
          <p:cNvSpPr/>
          <p:nvPr/>
        </p:nvSpPr>
        <p:spPr>
          <a:xfrm>
            <a:off x="8533924" y="5549265"/>
            <a:ext cx="5320903" cy="708898"/>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Thực hiện các thao tác từ từ và kiểm soát tải trọng một cách cẩn thận.</a:t>
            </a:r>
            <a:endParaRPr lang="en-US" sz="1700" dirty="0"/>
          </a:p>
        </p:txBody>
      </p:sp>
      <p:sp>
        <p:nvSpPr>
          <p:cNvPr id="24" name="Shape 22"/>
          <p:cNvSpPr/>
          <p:nvPr/>
        </p:nvSpPr>
        <p:spPr>
          <a:xfrm>
            <a:off x="6320850" y="6329005"/>
            <a:ext cx="775573" cy="30480"/>
          </a:xfrm>
          <a:prstGeom prst="roundRect">
            <a:avLst>
              <a:gd name="adj" fmla="val 305346"/>
            </a:avLst>
          </a:prstGeom>
          <a:solidFill>
            <a:srgbClr val="194A99"/>
          </a:solidFill>
          <a:ln/>
        </p:spPr>
      </p:sp>
      <p:sp>
        <p:nvSpPr>
          <p:cNvPr id="25" name="Shape 23"/>
          <p:cNvSpPr/>
          <p:nvPr/>
        </p:nvSpPr>
        <p:spPr>
          <a:xfrm>
            <a:off x="7065943" y="6095048"/>
            <a:ext cx="498515" cy="498515"/>
          </a:xfrm>
          <a:prstGeom prst="roundRect">
            <a:avLst>
              <a:gd name="adj" fmla="val 18669"/>
            </a:avLst>
          </a:prstGeom>
          <a:solidFill>
            <a:srgbClr val="003180"/>
          </a:solidFill>
          <a:ln w="7620">
            <a:solidFill>
              <a:srgbClr val="194A99"/>
            </a:solidFill>
            <a:prstDash val="solid"/>
          </a:ln>
        </p:spPr>
      </p:sp>
      <p:sp>
        <p:nvSpPr>
          <p:cNvPr id="26" name="Text 24"/>
          <p:cNvSpPr/>
          <p:nvPr/>
        </p:nvSpPr>
        <p:spPr>
          <a:xfrm>
            <a:off x="7216438" y="6178034"/>
            <a:ext cx="197406" cy="33242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5</a:t>
            </a:r>
            <a:endParaRPr lang="en-US" sz="2600" dirty="0"/>
          </a:p>
        </p:txBody>
      </p:sp>
      <p:sp>
        <p:nvSpPr>
          <p:cNvPr id="27" name="Text 25"/>
          <p:cNvSpPr/>
          <p:nvPr/>
        </p:nvSpPr>
        <p:spPr>
          <a:xfrm>
            <a:off x="3326606" y="6067425"/>
            <a:ext cx="2769870" cy="346115"/>
          </a:xfrm>
          <a:prstGeom prst="rect">
            <a:avLst/>
          </a:prstGeom>
          <a:noFill/>
          <a:ln/>
        </p:spPr>
        <p:txBody>
          <a:bodyPr wrap="none" lIns="0" tIns="0" rIns="0" bIns="0" rtlCol="0" anchor="t"/>
          <a:lstStyle/>
          <a:p>
            <a:pPr marL="0" indent="0" algn="r">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Tắt Thiết Bị</a:t>
            </a:r>
            <a:endParaRPr lang="en-US" sz="2150" b="1" dirty="0"/>
          </a:p>
        </p:txBody>
      </p:sp>
      <p:sp>
        <p:nvSpPr>
          <p:cNvPr id="28" name="Text 26"/>
          <p:cNvSpPr/>
          <p:nvPr/>
        </p:nvSpPr>
        <p:spPr>
          <a:xfrm>
            <a:off x="775573" y="6546413"/>
            <a:ext cx="5320903" cy="708898"/>
          </a:xfrm>
          <a:prstGeom prst="rect">
            <a:avLst/>
          </a:prstGeom>
          <a:noFill/>
          <a:ln/>
        </p:spPr>
        <p:txBody>
          <a:bodyPr wrap="square" lIns="0" tIns="0" rIns="0" bIns="0" rtlCol="0" anchor="t"/>
          <a:lstStyle/>
          <a:p>
            <a:pPr marL="0" indent="0" algn="r">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Thực hiện quy trình tắt thiết bị và lưu trữ các báo cáo về tình trạng thiết bị.</a:t>
            </a:r>
            <a:endParaRPr lang="en-US" sz="1700" dirty="0"/>
          </a:p>
        </p:txBody>
      </p:sp>
      <p:pic>
        <p:nvPicPr>
          <p:cNvPr id="29" name="Picture 28">
            <a:extLst>
              <a:ext uri="{FF2B5EF4-FFF2-40B4-BE49-F238E27FC236}">
                <a16:creationId xmlns:a16="http://schemas.microsoft.com/office/drawing/2014/main" id="{812C5F46-1672-EB24-8772-DA91BE157DDF}"/>
              </a:ext>
            </a:extLst>
          </p:cNvPr>
          <p:cNvPicPr>
            <a:picLocks noChangeAspect="1"/>
          </p:cNvPicPr>
          <p:nvPr/>
        </p:nvPicPr>
        <p:blipFill>
          <a:blip r:embed="rId3"/>
          <a:stretch>
            <a:fillRect/>
          </a:stretch>
        </p:blipFill>
        <p:spPr>
          <a:xfrm>
            <a:off x="12560441" y="7522368"/>
            <a:ext cx="1887254" cy="6374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198" y="595034"/>
            <a:ext cx="7416403" cy="1542574"/>
          </a:xfrm>
          <a:prstGeom prst="rect">
            <a:avLst/>
          </a:prstGeom>
          <a:noFill/>
          <a:ln/>
        </p:spPr>
        <p:txBody>
          <a:bodyPr wrap="square" lIns="0" tIns="0" rIns="0" bIns="0" rtlCol="0" anchor="t"/>
          <a:lstStyle/>
          <a:p>
            <a:pPr marL="0" indent="0">
              <a:lnSpc>
                <a:spcPts val="6050"/>
              </a:lnSpc>
              <a:buNone/>
            </a:pPr>
            <a:r>
              <a:rPr lang="en-US" sz="5400" b="1" dirty="0">
                <a:solidFill>
                  <a:srgbClr val="F5F0F0"/>
                </a:solidFill>
                <a:latin typeface="PT Serif" panose="020A0603040505020204" pitchFamily="18" charset="0"/>
                <a:ea typeface="Merriweather" pitchFamily="34" charset="-122"/>
                <a:cs typeface="Merriweather" pitchFamily="34" charset="-120"/>
              </a:rPr>
              <a:t>Đánh Giá Rủi Ro Và Quản Lý Mối Nguy</a:t>
            </a:r>
            <a:endParaRPr lang="en-US" sz="5400" b="1" dirty="0"/>
          </a:p>
        </p:txBody>
      </p:sp>
      <p:sp>
        <p:nvSpPr>
          <p:cNvPr id="4" name="Shape 1"/>
          <p:cNvSpPr/>
          <p:nvPr/>
        </p:nvSpPr>
        <p:spPr>
          <a:xfrm>
            <a:off x="6350198" y="3032403"/>
            <a:ext cx="555308" cy="555308"/>
          </a:xfrm>
          <a:prstGeom prst="roundRect">
            <a:avLst>
              <a:gd name="adj" fmla="val 18669"/>
            </a:avLst>
          </a:prstGeom>
          <a:solidFill>
            <a:srgbClr val="003180"/>
          </a:solidFill>
          <a:ln w="15240">
            <a:solidFill>
              <a:srgbClr val="194A99"/>
            </a:solidFill>
            <a:prstDash val="solid"/>
          </a:ln>
        </p:spPr>
      </p:sp>
      <p:sp>
        <p:nvSpPr>
          <p:cNvPr id="5" name="Text 2"/>
          <p:cNvSpPr/>
          <p:nvPr/>
        </p:nvSpPr>
        <p:spPr>
          <a:xfrm>
            <a:off x="6546413" y="3124914"/>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1</a:t>
            </a:r>
            <a:endParaRPr lang="en-US" sz="2900" dirty="0"/>
          </a:p>
        </p:txBody>
      </p:sp>
      <p:sp>
        <p:nvSpPr>
          <p:cNvPr id="6" name="Text 3"/>
          <p:cNvSpPr/>
          <p:nvPr/>
        </p:nvSpPr>
        <p:spPr>
          <a:xfrm>
            <a:off x="7152323" y="3032403"/>
            <a:ext cx="2782729"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Sự Cố Cơ Học</a:t>
            </a:r>
            <a:endParaRPr lang="en-US" sz="2400" b="1" dirty="0"/>
          </a:p>
        </p:txBody>
      </p:sp>
      <p:sp>
        <p:nvSpPr>
          <p:cNvPr id="7" name="Text 4"/>
          <p:cNvSpPr/>
          <p:nvPr/>
        </p:nvSpPr>
        <p:spPr>
          <a:xfrm>
            <a:off x="7152323" y="3504405"/>
            <a:ext cx="7156530" cy="7138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Hư hỏng các bộ phận như cáp, xích, hoặc hệ thống phanh.</a:t>
            </a:r>
            <a:endParaRPr lang="en-US" sz="1900" dirty="0"/>
          </a:p>
        </p:txBody>
      </p:sp>
      <p:sp>
        <p:nvSpPr>
          <p:cNvPr id="8" name="Shape 5"/>
          <p:cNvSpPr/>
          <p:nvPr/>
        </p:nvSpPr>
        <p:spPr>
          <a:xfrm>
            <a:off x="6350198" y="4925552"/>
            <a:ext cx="555308" cy="555308"/>
          </a:xfrm>
          <a:prstGeom prst="roundRect">
            <a:avLst>
              <a:gd name="adj" fmla="val 18669"/>
            </a:avLst>
          </a:prstGeom>
          <a:solidFill>
            <a:srgbClr val="003180"/>
          </a:solidFill>
          <a:ln w="15240">
            <a:solidFill>
              <a:srgbClr val="194A99"/>
            </a:solidFill>
            <a:prstDash val="solid"/>
          </a:ln>
        </p:spPr>
      </p:sp>
      <p:sp>
        <p:nvSpPr>
          <p:cNvPr id="9" name="Text 6"/>
          <p:cNvSpPr/>
          <p:nvPr/>
        </p:nvSpPr>
        <p:spPr>
          <a:xfrm>
            <a:off x="6517124" y="5018064"/>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2</a:t>
            </a:r>
            <a:endParaRPr lang="en-US" sz="2900" dirty="0"/>
          </a:p>
        </p:txBody>
      </p:sp>
      <p:sp>
        <p:nvSpPr>
          <p:cNvPr id="10" name="Text 7"/>
          <p:cNvSpPr/>
          <p:nvPr/>
        </p:nvSpPr>
        <p:spPr>
          <a:xfrm>
            <a:off x="7152323" y="4925552"/>
            <a:ext cx="2782729"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Nguy Cơ Va Chạm</a:t>
            </a:r>
            <a:endParaRPr lang="en-US" sz="2400" b="1" dirty="0"/>
          </a:p>
        </p:txBody>
      </p:sp>
      <p:sp>
        <p:nvSpPr>
          <p:cNvPr id="11" name="Text 8"/>
          <p:cNvSpPr/>
          <p:nvPr/>
        </p:nvSpPr>
        <p:spPr>
          <a:xfrm>
            <a:off x="7152323" y="5313099"/>
            <a:ext cx="7416403" cy="8914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Va chạm với các cấu trúc hoặc người khi thiết bị nâng hoạt động trong các không gian chật hẹp hoặc đông đúc.</a:t>
            </a:r>
            <a:endParaRPr lang="en-US" sz="1900" dirty="0"/>
          </a:p>
        </p:txBody>
      </p:sp>
      <p:sp>
        <p:nvSpPr>
          <p:cNvPr id="12" name="Shape 9"/>
          <p:cNvSpPr/>
          <p:nvPr/>
        </p:nvSpPr>
        <p:spPr>
          <a:xfrm>
            <a:off x="6383715" y="6913857"/>
            <a:ext cx="555308" cy="555308"/>
          </a:xfrm>
          <a:prstGeom prst="roundRect">
            <a:avLst>
              <a:gd name="adj" fmla="val 18669"/>
            </a:avLst>
          </a:prstGeom>
          <a:solidFill>
            <a:srgbClr val="003180"/>
          </a:solidFill>
          <a:ln w="15240">
            <a:solidFill>
              <a:srgbClr val="194A99"/>
            </a:solidFill>
            <a:prstDash val="solid"/>
          </a:ln>
        </p:spPr>
      </p:sp>
      <p:sp>
        <p:nvSpPr>
          <p:cNvPr id="13" name="Text 10"/>
          <p:cNvSpPr/>
          <p:nvPr/>
        </p:nvSpPr>
        <p:spPr>
          <a:xfrm>
            <a:off x="6557666" y="7006368"/>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3</a:t>
            </a:r>
            <a:endParaRPr lang="en-US" sz="2900" dirty="0"/>
          </a:p>
        </p:txBody>
      </p:sp>
      <p:sp>
        <p:nvSpPr>
          <p:cNvPr id="14" name="Text 11"/>
          <p:cNvSpPr/>
          <p:nvPr/>
        </p:nvSpPr>
        <p:spPr>
          <a:xfrm>
            <a:off x="7185840" y="6913857"/>
            <a:ext cx="334065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Điều Kiện Môi Trường</a:t>
            </a:r>
            <a:endParaRPr lang="en-US" sz="2400" b="1" dirty="0"/>
          </a:p>
        </p:txBody>
      </p:sp>
      <p:sp>
        <p:nvSpPr>
          <p:cNvPr id="15" name="Text 12"/>
          <p:cNvSpPr/>
          <p:nvPr/>
        </p:nvSpPr>
        <p:spPr>
          <a:xfrm>
            <a:off x="7185839" y="7299381"/>
            <a:ext cx="6614279"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Thời tiết xấu, ánh sáng không đủ, tiếng ồn lớn.</a:t>
            </a:r>
            <a:endParaRPr lang="en-US" sz="1900" dirty="0"/>
          </a:p>
        </p:txBody>
      </p:sp>
      <p:pic>
        <p:nvPicPr>
          <p:cNvPr id="16" name="Picture 15">
            <a:extLst>
              <a:ext uri="{FF2B5EF4-FFF2-40B4-BE49-F238E27FC236}">
                <a16:creationId xmlns:a16="http://schemas.microsoft.com/office/drawing/2014/main" id="{00D22CB1-68C9-183D-90F8-BBB333100D90}"/>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581174" y="288965"/>
            <a:ext cx="3468053" cy="2312075"/>
          </a:xfrm>
          <a:prstGeom prst="rect">
            <a:avLst/>
          </a:prstGeom>
        </p:spPr>
      </p:pic>
      <p:sp>
        <p:nvSpPr>
          <p:cNvPr id="4" name="Text 0"/>
          <p:cNvSpPr/>
          <p:nvPr/>
        </p:nvSpPr>
        <p:spPr>
          <a:xfrm>
            <a:off x="2752725" y="3049369"/>
            <a:ext cx="9124950" cy="722471"/>
          </a:xfrm>
          <a:prstGeom prst="rect">
            <a:avLst/>
          </a:prstGeom>
          <a:noFill/>
          <a:ln/>
        </p:spPr>
        <p:txBody>
          <a:bodyPr wrap="none" lIns="0" tIns="0" rIns="0" bIns="0" rtlCol="0" anchor="t"/>
          <a:lstStyle/>
          <a:p>
            <a:pPr marL="0" indent="0">
              <a:lnSpc>
                <a:spcPts val="5650"/>
              </a:lnSpc>
              <a:buNone/>
            </a:pPr>
            <a:r>
              <a:rPr lang="en-US" sz="4550" b="1" dirty="0">
                <a:solidFill>
                  <a:srgbClr val="F5F0F0"/>
                </a:solidFill>
                <a:latin typeface="PT Serif" panose="020A0603040505020204" pitchFamily="18" charset="0"/>
                <a:ea typeface="Merriweather" pitchFamily="34" charset="-122"/>
                <a:cs typeface="Merriweather" pitchFamily="34" charset="-120"/>
              </a:rPr>
              <a:t>Kiểm Tra Và Bảo Dưỡng Định Kỳ</a:t>
            </a:r>
            <a:endParaRPr lang="en-US" sz="4550" b="1" dirty="0"/>
          </a:p>
        </p:txBody>
      </p:sp>
      <p:sp>
        <p:nvSpPr>
          <p:cNvPr id="5" name="Shape 1"/>
          <p:cNvSpPr/>
          <p:nvPr/>
        </p:nvSpPr>
        <p:spPr>
          <a:xfrm>
            <a:off x="809149" y="4942761"/>
            <a:ext cx="13012102" cy="30480"/>
          </a:xfrm>
          <a:prstGeom prst="roundRect">
            <a:avLst>
              <a:gd name="adj" fmla="val 318588"/>
            </a:avLst>
          </a:prstGeom>
          <a:solidFill>
            <a:srgbClr val="194A99"/>
          </a:solidFill>
          <a:ln/>
        </p:spPr>
      </p:sp>
      <p:sp>
        <p:nvSpPr>
          <p:cNvPr id="6" name="Shape 2"/>
          <p:cNvSpPr/>
          <p:nvPr/>
        </p:nvSpPr>
        <p:spPr>
          <a:xfrm>
            <a:off x="2885361" y="4942701"/>
            <a:ext cx="30480" cy="809149"/>
          </a:xfrm>
          <a:prstGeom prst="roundRect">
            <a:avLst>
              <a:gd name="adj" fmla="val 318588"/>
            </a:avLst>
          </a:prstGeom>
          <a:solidFill>
            <a:srgbClr val="194A99"/>
          </a:solidFill>
          <a:ln/>
        </p:spPr>
      </p:sp>
      <p:sp>
        <p:nvSpPr>
          <p:cNvPr id="7" name="Shape 3"/>
          <p:cNvSpPr/>
          <p:nvPr/>
        </p:nvSpPr>
        <p:spPr>
          <a:xfrm>
            <a:off x="2640568" y="4682669"/>
            <a:ext cx="520184" cy="520184"/>
          </a:xfrm>
          <a:prstGeom prst="roundRect">
            <a:avLst>
              <a:gd name="adj" fmla="val 18668"/>
            </a:avLst>
          </a:prstGeom>
          <a:solidFill>
            <a:srgbClr val="003180"/>
          </a:solidFill>
          <a:ln w="7620">
            <a:solidFill>
              <a:srgbClr val="194A99"/>
            </a:solidFill>
            <a:prstDash val="solid"/>
          </a:ln>
        </p:spPr>
      </p:sp>
      <p:sp>
        <p:nvSpPr>
          <p:cNvPr id="8" name="Text 4"/>
          <p:cNvSpPr/>
          <p:nvPr/>
        </p:nvSpPr>
        <p:spPr>
          <a:xfrm>
            <a:off x="2824282" y="4769346"/>
            <a:ext cx="152638" cy="346829"/>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1</a:t>
            </a:r>
            <a:endParaRPr lang="en-US" sz="2700" dirty="0"/>
          </a:p>
        </p:txBody>
      </p:sp>
      <p:sp>
        <p:nvSpPr>
          <p:cNvPr id="9" name="Text 5"/>
          <p:cNvSpPr/>
          <p:nvPr/>
        </p:nvSpPr>
        <p:spPr>
          <a:xfrm>
            <a:off x="1065915" y="5969337"/>
            <a:ext cx="2890004" cy="361117"/>
          </a:xfrm>
          <a:prstGeom prst="rect">
            <a:avLst/>
          </a:prstGeom>
          <a:noFill/>
          <a:ln/>
        </p:spPr>
        <p:txBody>
          <a:bodyPr wrap="none" lIns="0" tIns="0" rIns="0" bIns="0" rtlCol="0" anchor="t"/>
          <a:lstStyle/>
          <a:p>
            <a:pPr marL="0" indent="0">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Kiểm Tra Định Kỳ</a:t>
            </a:r>
            <a:endParaRPr lang="en-US" sz="2250" b="1" dirty="0"/>
          </a:p>
        </p:txBody>
      </p:sp>
      <p:sp>
        <p:nvSpPr>
          <p:cNvPr id="10" name="Text 6"/>
          <p:cNvSpPr/>
          <p:nvPr/>
        </p:nvSpPr>
        <p:spPr>
          <a:xfrm>
            <a:off x="1040249" y="6482953"/>
            <a:ext cx="3381026" cy="739854"/>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Phát hiện sớm các dấu hiệu hao mòn hoặc hư hỏng.</a:t>
            </a:r>
            <a:endParaRPr lang="en-US" sz="1800" dirty="0"/>
          </a:p>
        </p:txBody>
      </p:sp>
      <p:sp>
        <p:nvSpPr>
          <p:cNvPr id="11" name="Shape 7"/>
          <p:cNvSpPr/>
          <p:nvPr/>
        </p:nvSpPr>
        <p:spPr>
          <a:xfrm>
            <a:off x="7299722" y="4942701"/>
            <a:ext cx="30480" cy="809149"/>
          </a:xfrm>
          <a:prstGeom prst="roundRect">
            <a:avLst>
              <a:gd name="adj" fmla="val 318588"/>
            </a:avLst>
          </a:prstGeom>
          <a:solidFill>
            <a:srgbClr val="194A99"/>
          </a:solidFill>
          <a:ln/>
        </p:spPr>
      </p:sp>
      <p:sp>
        <p:nvSpPr>
          <p:cNvPr id="12" name="Shape 8"/>
          <p:cNvSpPr/>
          <p:nvPr/>
        </p:nvSpPr>
        <p:spPr>
          <a:xfrm>
            <a:off x="7054929" y="4682669"/>
            <a:ext cx="520184" cy="520184"/>
          </a:xfrm>
          <a:prstGeom prst="roundRect">
            <a:avLst>
              <a:gd name="adj" fmla="val 18668"/>
            </a:avLst>
          </a:prstGeom>
          <a:solidFill>
            <a:srgbClr val="003180"/>
          </a:solidFill>
          <a:ln w="7620">
            <a:solidFill>
              <a:srgbClr val="194A99"/>
            </a:solidFill>
            <a:prstDash val="solid"/>
          </a:ln>
        </p:spPr>
      </p:sp>
      <p:sp>
        <p:nvSpPr>
          <p:cNvPr id="13" name="Text 9"/>
          <p:cNvSpPr/>
          <p:nvPr/>
        </p:nvSpPr>
        <p:spPr>
          <a:xfrm>
            <a:off x="7211258" y="4769346"/>
            <a:ext cx="207407" cy="346829"/>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2</a:t>
            </a:r>
            <a:endParaRPr lang="en-US" sz="2700" dirty="0"/>
          </a:p>
        </p:txBody>
      </p:sp>
      <p:sp>
        <p:nvSpPr>
          <p:cNvPr id="14" name="Text 10"/>
          <p:cNvSpPr/>
          <p:nvPr/>
        </p:nvSpPr>
        <p:spPr>
          <a:xfrm>
            <a:off x="5870138" y="5983129"/>
            <a:ext cx="2890004" cy="361117"/>
          </a:xfrm>
          <a:prstGeom prst="rect">
            <a:avLst/>
          </a:prstGeom>
          <a:noFill/>
          <a:ln/>
        </p:spPr>
        <p:txBody>
          <a:bodyPr wrap="none" lIns="0" tIns="0" rIns="0" bIns="0" rtlCol="0" anchor="t"/>
          <a:lstStyle/>
          <a:p>
            <a:pPr marL="0" indent="0">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Bảo Dưỡng Định Kỳ</a:t>
            </a:r>
            <a:endParaRPr lang="en-US" sz="2250" b="1" dirty="0"/>
          </a:p>
        </p:txBody>
      </p:sp>
      <p:sp>
        <p:nvSpPr>
          <p:cNvPr id="15" name="Text 11"/>
          <p:cNvSpPr/>
          <p:nvPr/>
        </p:nvSpPr>
        <p:spPr>
          <a:xfrm>
            <a:off x="5870138" y="6482953"/>
            <a:ext cx="3721060" cy="739854"/>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Làm sạch, bôi trơn, kiểm tra hệ thống điện và điều khiển.</a:t>
            </a:r>
            <a:endParaRPr lang="en-US" sz="1800" dirty="0"/>
          </a:p>
        </p:txBody>
      </p:sp>
      <p:sp>
        <p:nvSpPr>
          <p:cNvPr id="16" name="Shape 12"/>
          <p:cNvSpPr/>
          <p:nvPr/>
        </p:nvSpPr>
        <p:spPr>
          <a:xfrm>
            <a:off x="11714083" y="4942701"/>
            <a:ext cx="30480" cy="809149"/>
          </a:xfrm>
          <a:prstGeom prst="roundRect">
            <a:avLst>
              <a:gd name="adj" fmla="val 318588"/>
            </a:avLst>
          </a:prstGeom>
          <a:solidFill>
            <a:srgbClr val="194A99"/>
          </a:solidFill>
          <a:ln/>
        </p:spPr>
      </p:sp>
      <p:sp>
        <p:nvSpPr>
          <p:cNvPr id="17" name="Shape 13"/>
          <p:cNvSpPr/>
          <p:nvPr/>
        </p:nvSpPr>
        <p:spPr>
          <a:xfrm>
            <a:off x="11469291" y="4682669"/>
            <a:ext cx="520184" cy="520184"/>
          </a:xfrm>
          <a:prstGeom prst="roundRect">
            <a:avLst>
              <a:gd name="adj" fmla="val 18668"/>
            </a:avLst>
          </a:prstGeom>
          <a:solidFill>
            <a:srgbClr val="003180"/>
          </a:solidFill>
          <a:ln w="7620">
            <a:solidFill>
              <a:srgbClr val="194A99"/>
            </a:solidFill>
            <a:prstDash val="solid"/>
          </a:ln>
        </p:spPr>
      </p:sp>
      <p:sp>
        <p:nvSpPr>
          <p:cNvPr id="18" name="Text 14"/>
          <p:cNvSpPr/>
          <p:nvPr/>
        </p:nvSpPr>
        <p:spPr>
          <a:xfrm>
            <a:off x="11632287" y="4769346"/>
            <a:ext cx="194191" cy="346829"/>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3</a:t>
            </a:r>
            <a:endParaRPr lang="en-US" sz="2700" dirty="0"/>
          </a:p>
        </p:txBody>
      </p:sp>
      <p:sp>
        <p:nvSpPr>
          <p:cNvPr id="19" name="Text 15"/>
          <p:cNvSpPr/>
          <p:nvPr/>
        </p:nvSpPr>
        <p:spPr>
          <a:xfrm>
            <a:off x="10269081" y="5996296"/>
            <a:ext cx="2890004" cy="361117"/>
          </a:xfrm>
          <a:prstGeom prst="rect">
            <a:avLst/>
          </a:prstGeom>
          <a:noFill/>
          <a:ln/>
        </p:spPr>
        <p:txBody>
          <a:bodyPr wrap="none" lIns="0" tIns="0" rIns="0" bIns="0" rtlCol="0" anchor="t"/>
          <a:lstStyle/>
          <a:p>
            <a:pPr marL="0" indent="0">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Thay Thế Linh Kiện</a:t>
            </a:r>
            <a:endParaRPr lang="en-US" sz="2250" b="1" dirty="0"/>
          </a:p>
        </p:txBody>
      </p:sp>
      <p:sp>
        <p:nvSpPr>
          <p:cNvPr id="20" name="Text 16"/>
          <p:cNvSpPr/>
          <p:nvPr/>
        </p:nvSpPr>
        <p:spPr>
          <a:xfrm>
            <a:off x="10284500" y="6482953"/>
            <a:ext cx="3952279" cy="1109782"/>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Thay thế các linh kiện hao mòn như cáp, xích, và hệ thống phanh.</a:t>
            </a:r>
            <a:endParaRPr lang="en-US" sz="1800" dirty="0"/>
          </a:p>
        </p:txBody>
      </p:sp>
      <p:pic>
        <p:nvPicPr>
          <p:cNvPr id="21" name="Picture 20">
            <a:extLst>
              <a:ext uri="{FF2B5EF4-FFF2-40B4-BE49-F238E27FC236}">
                <a16:creationId xmlns:a16="http://schemas.microsoft.com/office/drawing/2014/main" id="{16DD51DE-39C6-D545-D9E7-96250EFF0796}"/>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70215" y="2922940"/>
            <a:ext cx="4457700" cy="4457700"/>
          </a:xfrm>
          <a:prstGeom prst="rect">
            <a:avLst/>
          </a:prstGeom>
        </p:spPr>
      </p:pic>
      <p:sp>
        <p:nvSpPr>
          <p:cNvPr id="3" name="Text 0"/>
          <p:cNvSpPr/>
          <p:nvPr/>
        </p:nvSpPr>
        <p:spPr>
          <a:xfrm>
            <a:off x="1334677" y="605790"/>
            <a:ext cx="11961046" cy="1375410"/>
          </a:xfrm>
          <a:prstGeom prst="rect">
            <a:avLst/>
          </a:prstGeom>
          <a:noFill/>
          <a:ln/>
        </p:spPr>
        <p:txBody>
          <a:bodyPr wrap="square" lIns="0" tIns="0" rIns="0" bIns="0" rtlCol="0" anchor="t"/>
          <a:lstStyle/>
          <a:p>
            <a:pPr marL="0" indent="0" algn="ctr">
              <a:lnSpc>
                <a:spcPts val="5400"/>
              </a:lnSpc>
              <a:buNone/>
            </a:pPr>
            <a:r>
              <a:rPr lang="en-US" sz="4300" b="1" dirty="0">
                <a:solidFill>
                  <a:srgbClr val="F5F0F0"/>
                </a:solidFill>
                <a:latin typeface="PT Serif" panose="020A0603040505020204" pitchFamily="18" charset="0"/>
                <a:ea typeface="Merriweather" pitchFamily="34" charset="-122"/>
                <a:cs typeface="Merriweather" pitchFamily="34" charset="-120"/>
              </a:rPr>
              <a:t>Tuân Thủ Quy Định An Toàn Lao Động</a:t>
            </a:r>
            <a:endParaRPr lang="en-US" sz="4300" b="1" dirty="0"/>
          </a:p>
        </p:txBody>
      </p:sp>
      <p:sp>
        <p:nvSpPr>
          <p:cNvPr id="4" name="Shape 1"/>
          <p:cNvSpPr/>
          <p:nvPr/>
        </p:nvSpPr>
        <p:spPr>
          <a:xfrm>
            <a:off x="6256615" y="2558772"/>
            <a:ext cx="495062" cy="495062"/>
          </a:xfrm>
          <a:prstGeom prst="roundRect">
            <a:avLst>
              <a:gd name="adj" fmla="val 18670"/>
            </a:avLst>
          </a:prstGeom>
          <a:solidFill>
            <a:srgbClr val="003180"/>
          </a:solidFill>
          <a:ln w="7620">
            <a:solidFill>
              <a:srgbClr val="194A99"/>
            </a:solidFill>
            <a:prstDash val="solid"/>
          </a:ln>
        </p:spPr>
      </p:sp>
      <p:sp>
        <p:nvSpPr>
          <p:cNvPr id="5" name="Text 2"/>
          <p:cNvSpPr/>
          <p:nvPr/>
        </p:nvSpPr>
        <p:spPr>
          <a:xfrm>
            <a:off x="6431518" y="2641282"/>
            <a:ext cx="145256" cy="330041"/>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1</a:t>
            </a:r>
            <a:endParaRPr lang="en-US" sz="2550" dirty="0"/>
          </a:p>
        </p:txBody>
      </p:sp>
      <p:sp>
        <p:nvSpPr>
          <p:cNvPr id="6" name="Text 3"/>
          <p:cNvSpPr/>
          <p:nvPr/>
        </p:nvSpPr>
        <p:spPr>
          <a:xfrm>
            <a:off x="6971705" y="2558772"/>
            <a:ext cx="2750701" cy="343733"/>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Đào Tạo An Toàn</a:t>
            </a:r>
            <a:endParaRPr lang="en-US" sz="2150" b="1" dirty="0"/>
          </a:p>
        </p:txBody>
      </p:sp>
      <p:sp>
        <p:nvSpPr>
          <p:cNvPr id="7" name="Text 4"/>
          <p:cNvSpPr/>
          <p:nvPr/>
        </p:nvSpPr>
        <p:spPr>
          <a:xfrm>
            <a:off x="6971705" y="3034427"/>
            <a:ext cx="6201684" cy="703898"/>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Hiểu rõ cách sử dụng thiết bị đúng cách và nhận biết các tín hiệu cảnh báo.</a:t>
            </a:r>
            <a:endParaRPr lang="en-US" sz="1700" dirty="0"/>
          </a:p>
        </p:txBody>
      </p:sp>
      <p:sp>
        <p:nvSpPr>
          <p:cNvPr id="8" name="Shape 5"/>
          <p:cNvSpPr/>
          <p:nvPr/>
        </p:nvSpPr>
        <p:spPr>
          <a:xfrm>
            <a:off x="6256615" y="4205883"/>
            <a:ext cx="495062" cy="495062"/>
          </a:xfrm>
          <a:prstGeom prst="roundRect">
            <a:avLst>
              <a:gd name="adj" fmla="val 18670"/>
            </a:avLst>
          </a:prstGeom>
          <a:solidFill>
            <a:srgbClr val="003180"/>
          </a:solidFill>
          <a:ln w="7620">
            <a:solidFill>
              <a:srgbClr val="194A99"/>
            </a:solidFill>
            <a:prstDash val="solid"/>
          </a:ln>
        </p:spPr>
      </p:sp>
      <p:sp>
        <p:nvSpPr>
          <p:cNvPr id="9" name="Text 6"/>
          <p:cNvSpPr/>
          <p:nvPr/>
        </p:nvSpPr>
        <p:spPr>
          <a:xfrm>
            <a:off x="6405443" y="4288393"/>
            <a:ext cx="197406" cy="330041"/>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2</a:t>
            </a:r>
            <a:endParaRPr lang="en-US" sz="2550" dirty="0"/>
          </a:p>
        </p:txBody>
      </p:sp>
      <p:sp>
        <p:nvSpPr>
          <p:cNvPr id="10" name="Text 7"/>
          <p:cNvSpPr/>
          <p:nvPr/>
        </p:nvSpPr>
        <p:spPr>
          <a:xfrm>
            <a:off x="6971705" y="4205883"/>
            <a:ext cx="2750701" cy="343733"/>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Và Bảo Trì</a:t>
            </a:r>
            <a:endParaRPr lang="en-US" sz="2150" b="1" dirty="0"/>
          </a:p>
        </p:txBody>
      </p:sp>
      <p:sp>
        <p:nvSpPr>
          <p:cNvPr id="11" name="Text 8"/>
          <p:cNvSpPr/>
          <p:nvPr/>
        </p:nvSpPr>
        <p:spPr>
          <a:xfrm>
            <a:off x="6971705" y="4681538"/>
            <a:ext cx="6888480" cy="351949"/>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Thực hiện kiểm tra và bảo trì thiết bị theo quy định.</a:t>
            </a:r>
            <a:endParaRPr lang="en-US" sz="1700" dirty="0"/>
          </a:p>
        </p:txBody>
      </p:sp>
      <p:sp>
        <p:nvSpPr>
          <p:cNvPr id="12" name="Shape 9"/>
          <p:cNvSpPr/>
          <p:nvPr/>
        </p:nvSpPr>
        <p:spPr>
          <a:xfrm>
            <a:off x="6256615" y="5501045"/>
            <a:ext cx="495062" cy="495062"/>
          </a:xfrm>
          <a:prstGeom prst="roundRect">
            <a:avLst>
              <a:gd name="adj" fmla="val 18670"/>
            </a:avLst>
          </a:prstGeom>
          <a:solidFill>
            <a:srgbClr val="003180"/>
          </a:solidFill>
          <a:ln w="7620">
            <a:solidFill>
              <a:srgbClr val="194A99"/>
            </a:solidFill>
            <a:prstDash val="solid"/>
          </a:ln>
        </p:spPr>
      </p:sp>
      <p:sp>
        <p:nvSpPr>
          <p:cNvPr id="13" name="Text 10"/>
          <p:cNvSpPr/>
          <p:nvPr/>
        </p:nvSpPr>
        <p:spPr>
          <a:xfrm>
            <a:off x="6411754" y="5583555"/>
            <a:ext cx="184785" cy="330041"/>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3</a:t>
            </a:r>
            <a:endParaRPr lang="en-US" sz="2550" dirty="0"/>
          </a:p>
        </p:txBody>
      </p:sp>
      <p:sp>
        <p:nvSpPr>
          <p:cNvPr id="14" name="Text 11"/>
          <p:cNvSpPr/>
          <p:nvPr/>
        </p:nvSpPr>
        <p:spPr>
          <a:xfrm>
            <a:off x="6971705" y="5501045"/>
            <a:ext cx="3305889" cy="343733"/>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Thiết Bị Bảo Hộ Cá Nhân</a:t>
            </a:r>
            <a:endParaRPr lang="en-US" sz="2150" b="1" dirty="0"/>
          </a:p>
        </p:txBody>
      </p:sp>
      <p:sp>
        <p:nvSpPr>
          <p:cNvPr id="15" name="Text 12"/>
          <p:cNvSpPr/>
          <p:nvPr/>
        </p:nvSpPr>
        <p:spPr>
          <a:xfrm>
            <a:off x="6971705" y="5976699"/>
            <a:ext cx="6888480" cy="351949"/>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Sử dụng mũ bảo hiểm, kính bảo hộ, và găng tay.</a:t>
            </a:r>
            <a:endParaRPr lang="en-US" sz="1700" dirty="0"/>
          </a:p>
        </p:txBody>
      </p:sp>
      <p:sp>
        <p:nvSpPr>
          <p:cNvPr id="16" name="Shape 13"/>
          <p:cNvSpPr/>
          <p:nvPr/>
        </p:nvSpPr>
        <p:spPr>
          <a:xfrm>
            <a:off x="6256615" y="6796207"/>
            <a:ext cx="495062" cy="495062"/>
          </a:xfrm>
          <a:prstGeom prst="roundRect">
            <a:avLst>
              <a:gd name="adj" fmla="val 18670"/>
            </a:avLst>
          </a:prstGeom>
          <a:solidFill>
            <a:srgbClr val="003180"/>
          </a:solidFill>
          <a:ln w="7620">
            <a:solidFill>
              <a:srgbClr val="194A99"/>
            </a:solidFill>
            <a:prstDash val="solid"/>
          </a:ln>
        </p:spPr>
      </p:sp>
      <p:sp>
        <p:nvSpPr>
          <p:cNvPr id="17" name="Text 14"/>
          <p:cNvSpPr/>
          <p:nvPr/>
        </p:nvSpPr>
        <p:spPr>
          <a:xfrm>
            <a:off x="6397823" y="6878717"/>
            <a:ext cx="212527" cy="330041"/>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4</a:t>
            </a:r>
            <a:endParaRPr lang="en-US" sz="2550" dirty="0"/>
          </a:p>
        </p:txBody>
      </p:sp>
      <p:sp>
        <p:nvSpPr>
          <p:cNvPr id="18" name="Text 15"/>
          <p:cNvSpPr/>
          <p:nvPr/>
        </p:nvSpPr>
        <p:spPr>
          <a:xfrm>
            <a:off x="6971705" y="6796207"/>
            <a:ext cx="2899053" cy="343733"/>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Môi Trường Làm Việc</a:t>
            </a:r>
            <a:endParaRPr lang="en-US" sz="2150" b="1" dirty="0"/>
          </a:p>
        </p:txBody>
      </p:sp>
      <p:sp>
        <p:nvSpPr>
          <p:cNvPr id="19" name="Text 16"/>
          <p:cNvSpPr/>
          <p:nvPr/>
        </p:nvSpPr>
        <p:spPr>
          <a:xfrm>
            <a:off x="6971705" y="7271861"/>
            <a:ext cx="6888480" cy="351949"/>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Duy trì khu vực làm việc sạch sẽ và tổ chức.</a:t>
            </a:r>
            <a:endParaRPr lang="en-US" sz="1700" dirty="0"/>
          </a:p>
        </p:txBody>
      </p:sp>
      <p:pic>
        <p:nvPicPr>
          <p:cNvPr id="20" name="Picture 19">
            <a:extLst>
              <a:ext uri="{FF2B5EF4-FFF2-40B4-BE49-F238E27FC236}">
                <a16:creationId xmlns:a16="http://schemas.microsoft.com/office/drawing/2014/main" id="{ABD0E5C3-6593-9B51-536E-3D7F50FEA1C5}"/>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681424" y="307658"/>
            <a:ext cx="3267432" cy="2461498"/>
          </a:xfrm>
          <a:prstGeom prst="rect">
            <a:avLst/>
          </a:prstGeom>
        </p:spPr>
      </p:pic>
      <p:sp>
        <p:nvSpPr>
          <p:cNvPr id="4" name="Text 0"/>
          <p:cNvSpPr/>
          <p:nvPr/>
        </p:nvSpPr>
        <p:spPr>
          <a:xfrm>
            <a:off x="1735158" y="3753683"/>
            <a:ext cx="11160085" cy="769144"/>
          </a:xfrm>
          <a:prstGeom prst="rect">
            <a:avLst/>
          </a:prstGeom>
          <a:noFill/>
          <a:ln/>
        </p:spPr>
        <p:txBody>
          <a:bodyPr wrap="none" lIns="0" tIns="0" rIns="0" bIns="0" rtlCol="0" anchor="t"/>
          <a:lstStyle/>
          <a:p>
            <a:pPr marL="0" indent="0" algn="ctr">
              <a:lnSpc>
                <a:spcPts val="6050"/>
              </a:lnSpc>
              <a:buNone/>
            </a:pPr>
            <a:r>
              <a:rPr lang="en-US" sz="4800" b="1" dirty="0">
                <a:solidFill>
                  <a:srgbClr val="F5F0F0"/>
                </a:solidFill>
                <a:latin typeface="PT Serif" panose="020A0603040505020204" pitchFamily="18" charset="0"/>
                <a:ea typeface="Merriweather" pitchFamily="34" charset="-122"/>
                <a:cs typeface="Merriweather" pitchFamily="34" charset="-120"/>
              </a:rPr>
              <a:t>Xác Định Và Đánh Dấu Vùng An Toàn</a:t>
            </a:r>
            <a:endParaRPr lang="en-US" sz="4800" b="1" dirty="0"/>
          </a:p>
        </p:txBody>
      </p:sp>
      <p:sp>
        <p:nvSpPr>
          <p:cNvPr id="5" name="Text 1"/>
          <p:cNvSpPr/>
          <p:nvPr/>
        </p:nvSpPr>
        <p:spPr>
          <a:xfrm>
            <a:off x="861417" y="5138142"/>
            <a:ext cx="3901678" cy="384572"/>
          </a:xfrm>
          <a:prstGeom prst="rect">
            <a:avLst/>
          </a:prstGeom>
          <a:noFill/>
          <a:ln/>
        </p:spPr>
        <p:txBody>
          <a:bodyPr wrap="squar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Xác Định </a:t>
            </a:r>
            <a:r>
              <a:rPr lang="en-US" sz="2400" b="1" dirty="0" err="1">
                <a:solidFill>
                  <a:srgbClr val="F5F0F0"/>
                </a:solidFill>
                <a:latin typeface="PT Serif" panose="020A0603040505020204" pitchFamily="18" charset="0"/>
                <a:ea typeface="Merriweather" pitchFamily="34" charset="-122"/>
                <a:cs typeface="Merriweather" pitchFamily="34" charset="-120"/>
              </a:rPr>
              <a:t>Khu</a:t>
            </a:r>
            <a:r>
              <a:rPr lang="en-US" sz="2400" b="1" dirty="0">
                <a:solidFill>
                  <a:srgbClr val="F5F0F0"/>
                </a:solidFill>
                <a:latin typeface="PT Serif" panose="020A0603040505020204" pitchFamily="18" charset="0"/>
                <a:ea typeface="Merriweather" pitchFamily="34" charset="-122"/>
                <a:cs typeface="Merriweather" pitchFamily="34" charset="-120"/>
              </a:rPr>
              <a:t> </a:t>
            </a:r>
            <a:r>
              <a:rPr lang="en-US" sz="2400" b="1" dirty="0" err="1">
                <a:solidFill>
                  <a:srgbClr val="F5F0F0"/>
                </a:solidFill>
                <a:latin typeface="PT Serif" panose="020A0603040505020204" pitchFamily="18" charset="0"/>
                <a:ea typeface="Merriweather" pitchFamily="34" charset="-122"/>
                <a:cs typeface="Merriweather" pitchFamily="34" charset="-120"/>
              </a:rPr>
              <a:t>Vực</a:t>
            </a:r>
            <a:endParaRPr lang="en-US" sz="2400" b="1" dirty="0"/>
          </a:p>
        </p:txBody>
      </p:sp>
      <p:sp>
        <p:nvSpPr>
          <p:cNvPr id="6" name="Text 2"/>
          <p:cNvSpPr/>
          <p:nvPr/>
        </p:nvSpPr>
        <p:spPr>
          <a:xfrm>
            <a:off x="847606" y="5717885"/>
            <a:ext cx="3901678" cy="1181219"/>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Xác định các khu vực có thể bị ảnh hưởng khi hàng hóa được nâng lên hoặc hạ xuống.</a:t>
            </a:r>
            <a:endParaRPr lang="en-US" sz="1900" dirty="0"/>
          </a:p>
        </p:txBody>
      </p:sp>
      <p:sp>
        <p:nvSpPr>
          <p:cNvPr id="7" name="Text 3"/>
          <p:cNvSpPr/>
          <p:nvPr/>
        </p:nvSpPr>
        <p:spPr>
          <a:xfrm>
            <a:off x="5371267" y="5138142"/>
            <a:ext cx="3076813" cy="384572"/>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Đánh Dấu Khu Vực</a:t>
            </a:r>
            <a:endParaRPr lang="en-US" sz="2400" b="1" dirty="0"/>
          </a:p>
        </p:txBody>
      </p:sp>
      <p:sp>
        <p:nvSpPr>
          <p:cNvPr id="8" name="Text 4"/>
          <p:cNvSpPr/>
          <p:nvPr/>
        </p:nvSpPr>
        <p:spPr>
          <a:xfrm>
            <a:off x="5364361" y="5775440"/>
            <a:ext cx="3901678" cy="1181219"/>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Sử dụng dây chắn, biển báo rõ ràng hoặc sơn nền để cảnh báo mọi người.</a:t>
            </a:r>
            <a:endParaRPr lang="en-US" sz="1900" dirty="0"/>
          </a:p>
        </p:txBody>
      </p:sp>
      <p:sp>
        <p:nvSpPr>
          <p:cNvPr id="9" name="Text 5"/>
          <p:cNvSpPr/>
          <p:nvPr/>
        </p:nvSpPr>
        <p:spPr>
          <a:xfrm>
            <a:off x="9881116" y="5138142"/>
            <a:ext cx="3076813" cy="384572"/>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Đào Tạo An Toàn</a:t>
            </a:r>
            <a:endParaRPr lang="en-US" sz="2400" b="1" dirty="0"/>
          </a:p>
        </p:txBody>
      </p:sp>
      <p:sp>
        <p:nvSpPr>
          <p:cNvPr id="10" name="Text 6"/>
          <p:cNvSpPr/>
          <p:nvPr/>
        </p:nvSpPr>
        <p:spPr>
          <a:xfrm>
            <a:off x="9881116" y="5768816"/>
            <a:ext cx="3901678" cy="1181219"/>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Hướng dẫn người lao động về cách di chuyển an toàn xung quanh thiết bị nâng.</a:t>
            </a:r>
            <a:endParaRPr lang="en-US" sz="1900" dirty="0"/>
          </a:p>
        </p:txBody>
      </p:sp>
      <p:pic>
        <p:nvPicPr>
          <p:cNvPr id="11" name="Picture 10">
            <a:extLst>
              <a:ext uri="{FF2B5EF4-FFF2-40B4-BE49-F238E27FC236}">
                <a16:creationId xmlns:a16="http://schemas.microsoft.com/office/drawing/2014/main" id="{3C72BDBB-58AD-EC6C-14EF-22B8328492C2}"/>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823776" y="2493202"/>
            <a:ext cx="4572000" cy="3253740"/>
          </a:xfrm>
          <a:prstGeom prst="rect">
            <a:avLst/>
          </a:prstGeom>
        </p:spPr>
      </p:pic>
      <p:sp>
        <p:nvSpPr>
          <p:cNvPr id="4" name="Text 0"/>
          <p:cNvSpPr/>
          <p:nvPr/>
        </p:nvSpPr>
        <p:spPr>
          <a:xfrm>
            <a:off x="3817084" y="428846"/>
            <a:ext cx="6996232" cy="533757"/>
          </a:xfrm>
          <a:prstGeom prst="rect">
            <a:avLst/>
          </a:prstGeom>
          <a:noFill/>
          <a:ln/>
        </p:spPr>
        <p:txBody>
          <a:bodyPr wrap="none" lIns="0" tIns="0" rIns="0" bIns="0" rtlCol="0" anchor="t"/>
          <a:lstStyle/>
          <a:p>
            <a:pPr marL="0" indent="0">
              <a:lnSpc>
                <a:spcPts val="4200"/>
              </a:lnSpc>
              <a:buNone/>
            </a:pPr>
            <a:r>
              <a:rPr lang="en-US" sz="4400" b="1" dirty="0">
                <a:solidFill>
                  <a:srgbClr val="F5F0F0"/>
                </a:solidFill>
                <a:latin typeface="PT Serif" panose="020A0603040505020204" pitchFamily="18" charset="0"/>
                <a:ea typeface="Merriweather" pitchFamily="34" charset="-122"/>
                <a:cs typeface="Merriweather" pitchFamily="34" charset="-120"/>
              </a:rPr>
              <a:t>Sử Dụng Thiết Bị Bảo Hộ Cá Nhân</a:t>
            </a:r>
            <a:endParaRPr lang="en-US" sz="4400" b="1" dirty="0"/>
          </a:p>
        </p:txBody>
      </p:sp>
      <p:pic>
        <p:nvPicPr>
          <p:cNvPr id="5" name="Image 2" descr="preencoded.png"/>
          <p:cNvPicPr>
            <a:picLocks noChangeAspect="1"/>
          </p:cNvPicPr>
          <p:nvPr/>
        </p:nvPicPr>
        <p:blipFill>
          <a:blip r:embed="rId4"/>
          <a:stretch>
            <a:fillRect/>
          </a:stretch>
        </p:blipFill>
        <p:spPr>
          <a:xfrm>
            <a:off x="7340376" y="2169555"/>
            <a:ext cx="427077" cy="427077"/>
          </a:xfrm>
          <a:prstGeom prst="rect">
            <a:avLst/>
          </a:prstGeom>
        </p:spPr>
      </p:pic>
      <p:sp>
        <p:nvSpPr>
          <p:cNvPr id="6" name="Text 1"/>
          <p:cNvSpPr/>
          <p:nvPr/>
        </p:nvSpPr>
        <p:spPr>
          <a:xfrm>
            <a:off x="8094002" y="2169555"/>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Mũ Bảo Hiểm</a:t>
            </a:r>
            <a:endParaRPr lang="en-US" sz="1650" b="1" dirty="0"/>
          </a:p>
        </p:txBody>
      </p:sp>
      <p:sp>
        <p:nvSpPr>
          <p:cNvPr id="7" name="Text 2"/>
          <p:cNvSpPr/>
          <p:nvPr/>
        </p:nvSpPr>
        <p:spPr>
          <a:xfrm>
            <a:off x="8094002" y="2459949"/>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Bảo vệ đầu khỏi các vật thể rơi hoặc va chạm.</a:t>
            </a:r>
            <a:endParaRPr lang="en-US" sz="1300" dirty="0"/>
          </a:p>
        </p:txBody>
      </p:sp>
      <p:pic>
        <p:nvPicPr>
          <p:cNvPr id="8" name="Image 3" descr="preencoded.png"/>
          <p:cNvPicPr>
            <a:picLocks noChangeAspect="1"/>
          </p:cNvPicPr>
          <p:nvPr/>
        </p:nvPicPr>
        <p:blipFill>
          <a:blip r:embed="rId5"/>
          <a:stretch>
            <a:fillRect/>
          </a:stretch>
        </p:blipFill>
        <p:spPr>
          <a:xfrm>
            <a:off x="7340376" y="3126224"/>
            <a:ext cx="427077" cy="427077"/>
          </a:xfrm>
          <a:prstGeom prst="rect">
            <a:avLst/>
          </a:prstGeom>
        </p:spPr>
      </p:pic>
      <p:sp>
        <p:nvSpPr>
          <p:cNvPr id="9" name="Text 3"/>
          <p:cNvSpPr/>
          <p:nvPr/>
        </p:nvSpPr>
        <p:spPr>
          <a:xfrm>
            <a:off x="8094002" y="3126223"/>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Găng Tay Bảo Hộ</a:t>
            </a:r>
            <a:endParaRPr lang="en-US" sz="1650" b="1" dirty="0"/>
          </a:p>
        </p:txBody>
      </p:sp>
      <p:sp>
        <p:nvSpPr>
          <p:cNvPr id="10" name="Text 4"/>
          <p:cNvSpPr/>
          <p:nvPr/>
        </p:nvSpPr>
        <p:spPr>
          <a:xfrm>
            <a:off x="8094002" y="3416617"/>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Bảo vệ tay khỏi bị thương do tiếp xúc với các bộ phận sắc nhọn.</a:t>
            </a:r>
            <a:endParaRPr lang="en-US" sz="1300" dirty="0"/>
          </a:p>
        </p:txBody>
      </p:sp>
      <p:pic>
        <p:nvPicPr>
          <p:cNvPr id="11" name="Image 4" descr="preencoded.png"/>
          <p:cNvPicPr>
            <a:picLocks noChangeAspect="1"/>
          </p:cNvPicPr>
          <p:nvPr/>
        </p:nvPicPr>
        <p:blipFill>
          <a:blip r:embed="rId6"/>
          <a:stretch>
            <a:fillRect/>
          </a:stretch>
        </p:blipFill>
        <p:spPr>
          <a:xfrm>
            <a:off x="7340376" y="4178734"/>
            <a:ext cx="427077" cy="427077"/>
          </a:xfrm>
          <a:prstGeom prst="rect">
            <a:avLst/>
          </a:prstGeom>
        </p:spPr>
      </p:pic>
      <p:sp>
        <p:nvSpPr>
          <p:cNvPr id="12" name="Text 5"/>
          <p:cNvSpPr/>
          <p:nvPr/>
        </p:nvSpPr>
        <p:spPr>
          <a:xfrm>
            <a:off x="8094002" y="4178734"/>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Giày Bảo Hộ</a:t>
            </a:r>
            <a:endParaRPr lang="en-US" sz="1650" b="1" dirty="0"/>
          </a:p>
        </p:txBody>
      </p:sp>
      <p:sp>
        <p:nvSpPr>
          <p:cNvPr id="13" name="Text 6"/>
          <p:cNvSpPr/>
          <p:nvPr/>
        </p:nvSpPr>
        <p:spPr>
          <a:xfrm>
            <a:off x="8094002" y="4469128"/>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Bảo vệ chân khỏi bị đè nén hoặc va chạm với các vật nặng.</a:t>
            </a:r>
            <a:endParaRPr lang="en-US" sz="1300" dirty="0"/>
          </a:p>
        </p:txBody>
      </p:sp>
      <p:pic>
        <p:nvPicPr>
          <p:cNvPr id="14" name="Image 5" descr="preencoded.png"/>
          <p:cNvPicPr>
            <a:picLocks noChangeAspect="1"/>
          </p:cNvPicPr>
          <p:nvPr/>
        </p:nvPicPr>
        <p:blipFill>
          <a:blip r:embed="rId7"/>
          <a:stretch>
            <a:fillRect/>
          </a:stretch>
        </p:blipFill>
        <p:spPr>
          <a:xfrm>
            <a:off x="7340376" y="5319865"/>
            <a:ext cx="427077" cy="427077"/>
          </a:xfrm>
          <a:prstGeom prst="rect">
            <a:avLst/>
          </a:prstGeom>
        </p:spPr>
      </p:pic>
      <p:sp>
        <p:nvSpPr>
          <p:cNvPr id="15" name="Text 7"/>
          <p:cNvSpPr/>
          <p:nvPr/>
        </p:nvSpPr>
        <p:spPr>
          <a:xfrm>
            <a:off x="8094002" y="5319865"/>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Kính Bảo Hộ</a:t>
            </a:r>
            <a:endParaRPr lang="en-US" sz="1650" b="1" dirty="0"/>
          </a:p>
        </p:txBody>
      </p:sp>
      <p:sp>
        <p:nvSpPr>
          <p:cNvPr id="16" name="Text 8"/>
          <p:cNvSpPr/>
          <p:nvPr/>
        </p:nvSpPr>
        <p:spPr>
          <a:xfrm>
            <a:off x="8094002" y="5610259"/>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Bảo vệ mắt khỏi các mảnh vụn hoặc chất độc hại.</a:t>
            </a:r>
            <a:endParaRPr lang="en-US" sz="1300" dirty="0"/>
          </a:p>
        </p:txBody>
      </p:sp>
      <p:pic>
        <p:nvPicPr>
          <p:cNvPr id="17" name="Picture 16">
            <a:extLst>
              <a:ext uri="{FF2B5EF4-FFF2-40B4-BE49-F238E27FC236}">
                <a16:creationId xmlns:a16="http://schemas.microsoft.com/office/drawing/2014/main" id="{8BC1AB4F-2E79-AAA9-BE9C-42D2F6D119D8}"/>
              </a:ext>
            </a:extLst>
          </p:cNvPr>
          <p:cNvPicPr>
            <a:picLocks noChangeAspect="1"/>
          </p:cNvPicPr>
          <p:nvPr/>
        </p:nvPicPr>
        <p:blipFill>
          <a:blip r:embed="rId8"/>
          <a:stretch>
            <a:fillRect/>
          </a:stretch>
        </p:blipFill>
        <p:spPr>
          <a:xfrm>
            <a:off x="12560441" y="7522368"/>
            <a:ext cx="1887254" cy="6374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3419" y="538520"/>
            <a:ext cx="4882277" cy="610314"/>
          </a:xfrm>
          <a:prstGeom prst="rect">
            <a:avLst/>
          </a:prstGeom>
          <a:noFill/>
          <a:ln/>
        </p:spPr>
        <p:txBody>
          <a:bodyPr wrap="none" lIns="0" tIns="0" rIns="0" bIns="0" rtlCol="0" anchor="t"/>
          <a:lstStyle/>
          <a:p>
            <a:pPr marL="0" indent="0">
              <a:lnSpc>
                <a:spcPts val="4800"/>
              </a:lnSpc>
              <a:buNone/>
            </a:pPr>
            <a:r>
              <a:rPr lang="en-US" sz="3800" b="1" dirty="0">
                <a:solidFill>
                  <a:srgbClr val="F5F0F0"/>
                </a:solidFill>
                <a:latin typeface="PT Serif" panose="020A0603040505020204" pitchFamily="18" charset="0"/>
                <a:ea typeface="Merriweather" pitchFamily="34" charset="-122"/>
                <a:cs typeface="Merriweather" pitchFamily="34" charset="-120"/>
              </a:rPr>
              <a:t>Quy Trình Khẩn Cấp</a:t>
            </a:r>
            <a:endParaRPr lang="en-US" sz="3800" b="1" dirty="0"/>
          </a:p>
        </p:txBody>
      </p:sp>
      <p:pic>
        <p:nvPicPr>
          <p:cNvPr id="4" name="Image 1" descr="preencoded.png"/>
          <p:cNvPicPr>
            <a:picLocks noChangeAspect="1"/>
          </p:cNvPicPr>
          <p:nvPr/>
        </p:nvPicPr>
        <p:blipFill>
          <a:blip r:embed="rId4"/>
          <a:stretch>
            <a:fillRect/>
          </a:stretch>
        </p:blipFill>
        <p:spPr>
          <a:xfrm>
            <a:off x="683419" y="1441728"/>
            <a:ext cx="976432" cy="1562338"/>
          </a:xfrm>
          <a:prstGeom prst="rect">
            <a:avLst/>
          </a:prstGeom>
        </p:spPr>
      </p:pic>
      <p:sp>
        <p:nvSpPr>
          <p:cNvPr id="5" name="Text 1"/>
          <p:cNvSpPr/>
          <p:nvPr/>
        </p:nvSpPr>
        <p:spPr>
          <a:xfrm>
            <a:off x="1952744" y="1882908"/>
            <a:ext cx="2441138" cy="305038"/>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Dừng Hoạt Động</a:t>
            </a:r>
            <a:endParaRPr lang="en-US" sz="1900" b="1" dirty="0"/>
          </a:p>
        </p:txBody>
      </p:sp>
      <p:sp>
        <p:nvSpPr>
          <p:cNvPr id="6" name="Text 2"/>
          <p:cNvSpPr/>
          <p:nvPr/>
        </p:nvSpPr>
        <p:spPr>
          <a:xfrm>
            <a:off x="1952744" y="2215396"/>
            <a:ext cx="6507837" cy="312420"/>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Dừng ngay lập tức hoạt động của thiết bị nâng.</a:t>
            </a:r>
            <a:endParaRPr lang="en-US" sz="1500" dirty="0"/>
          </a:p>
        </p:txBody>
      </p:sp>
      <p:pic>
        <p:nvPicPr>
          <p:cNvPr id="7" name="Image 2" descr="preencoded.png"/>
          <p:cNvPicPr>
            <a:picLocks noChangeAspect="1"/>
          </p:cNvPicPr>
          <p:nvPr/>
        </p:nvPicPr>
        <p:blipFill>
          <a:blip r:embed="rId5"/>
          <a:stretch>
            <a:fillRect/>
          </a:stretch>
        </p:blipFill>
        <p:spPr>
          <a:xfrm>
            <a:off x="683419" y="3004066"/>
            <a:ext cx="976432" cy="1562338"/>
          </a:xfrm>
          <a:prstGeom prst="rect">
            <a:avLst/>
          </a:prstGeom>
        </p:spPr>
      </p:pic>
      <p:sp>
        <p:nvSpPr>
          <p:cNvPr id="8" name="Text 3"/>
          <p:cNvSpPr/>
          <p:nvPr/>
        </p:nvSpPr>
        <p:spPr>
          <a:xfrm>
            <a:off x="1952744" y="3445246"/>
            <a:ext cx="2441138" cy="305038"/>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Đánh Giá Tình Hình</a:t>
            </a:r>
            <a:endParaRPr lang="en-US" sz="1900" b="1" dirty="0"/>
          </a:p>
        </p:txBody>
      </p:sp>
      <p:sp>
        <p:nvSpPr>
          <p:cNvPr id="9" name="Text 4"/>
          <p:cNvSpPr/>
          <p:nvPr/>
        </p:nvSpPr>
        <p:spPr>
          <a:xfrm>
            <a:off x="1952744" y="3777734"/>
            <a:ext cx="6859660" cy="624840"/>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Xác định mức độ nghiêm trọng của sự cố và các mối nguy hiểm tiềm ẩn.</a:t>
            </a:r>
            <a:endParaRPr lang="en-US" sz="1500" dirty="0"/>
          </a:p>
        </p:txBody>
      </p:sp>
      <p:pic>
        <p:nvPicPr>
          <p:cNvPr id="10" name="Image 3" descr="preencoded.png"/>
          <p:cNvPicPr>
            <a:picLocks noChangeAspect="1"/>
          </p:cNvPicPr>
          <p:nvPr/>
        </p:nvPicPr>
        <p:blipFill>
          <a:blip r:embed="rId6"/>
          <a:stretch>
            <a:fillRect/>
          </a:stretch>
        </p:blipFill>
        <p:spPr>
          <a:xfrm>
            <a:off x="683419" y="4566404"/>
            <a:ext cx="976432" cy="1562338"/>
          </a:xfrm>
          <a:prstGeom prst="rect">
            <a:avLst/>
          </a:prstGeom>
        </p:spPr>
      </p:pic>
      <p:sp>
        <p:nvSpPr>
          <p:cNvPr id="11" name="Text 5"/>
          <p:cNvSpPr/>
          <p:nvPr/>
        </p:nvSpPr>
        <p:spPr>
          <a:xfrm>
            <a:off x="1952744" y="5007585"/>
            <a:ext cx="2441138" cy="305038"/>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Gọi Cứu Hộ</a:t>
            </a:r>
            <a:endParaRPr lang="en-US" sz="1900" b="1" dirty="0"/>
          </a:p>
        </p:txBody>
      </p:sp>
      <p:sp>
        <p:nvSpPr>
          <p:cNvPr id="12" name="Text 6"/>
          <p:cNvSpPr/>
          <p:nvPr/>
        </p:nvSpPr>
        <p:spPr>
          <a:xfrm>
            <a:off x="1952744" y="5340072"/>
            <a:ext cx="6507837" cy="312420"/>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Gọi ngay đội cứu hộ hoặc các dịch vụ y tế nếu có người bị thương.</a:t>
            </a:r>
            <a:endParaRPr lang="en-US" sz="1500" dirty="0"/>
          </a:p>
        </p:txBody>
      </p:sp>
      <p:pic>
        <p:nvPicPr>
          <p:cNvPr id="13" name="Image 4" descr="preencoded.png"/>
          <p:cNvPicPr>
            <a:picLocks noChangeAspect="1"/>
          </p:cNvPicPr>
          <p:nvPr/>
        </p:nvPicPr>
        <p:blipFill>
          <a:blip r:embed="rId7"/>
          <a:stretch>
            <a:fillRect/>
          </a:stretch>
        </p:blipFill>
        <p:spPr>
          <a:xfrm>
            <a:off x="683419" y="6128742"/>
            <a:ext cx="976432" cy="1562338"/>
          </a:xfrm>
          <a:prstGeom prst="rect">
            <a:avLst/>
          </a:prstGeom>
        </p:spPr>
      </p:pic>
      <p:sp>
        <p:nvSpPr>
          <p:cNvPr id="14" name="Text 7"/>
          <p:cNvSpPr/>
          <p:nvPr/>
        </p:nvSpPr>
        <p:spPr>
          <a:xfrm>
            <a:off x="1952744" y="6569923"/>
            <a:ext cx="2441138" cy="305038"/>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Thông Báo</a:t>
            </a:r>
            <a:endParaRPr lang="en-US" sz="1900" b="1" dirty="0"/>
          </a:p>
        </p:txBody>
      </p:sp>
      <p:sp>
        <p:nvSpPr>
          <p:cNvPr id="15" name="Text 8"/>
          <p:cNvSpPr/>
          <p:nvPr/>
        </p:nvSpPr>
        <p:spPr>
          <a:xfrm>
            <a:off x="1952744" y="6902410"/>
            <a:ext cx="6507837" cy="312420"/>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Thông báo cho các cơ quan có thẩm quyền hoặc quản lý cấp cao.</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955857" y="237412"/>
            <a:ext cx="4139565" cy="3104713"/>
          </a:xfrm>
          <a:prstGeom prst="rect">
            <a:avLst/>
          </a:prstGeom>
        </p:spPr>
      </p:pic>
      <p:sp>
        <p:nvSpPr>
          <p:cNvPr id="4" name="Text 0"/>
          <p:cNvSpPr/>
          <p:nvPr/>
        </p:nvSpPr>
        <p:spPr>
          <a:xfrm>
            <a:off x="907513" y="3830537"/>
            <a:ext cx="12397026" cy="738426"/>
          </a:xfrm>
          <a:prstGeom prst="rect">
            <a:avLst/>
          </a:prstGeom>
          <a:noFill/>
          <a:ln/>
        </p:spPr>
        <p:txBody>
          <a:bodyPr wrap="none" lIns="0" tIns="0" rIns="0" bIns="0" rtlCol="0" anchor="t"/>
          <a:lstStyle/>
          <a:p>
            <a:pPr marL="0" indent="0">
              <a:lnSpc>
                <a:spcPts val="5800"/>
              </a:lnSpc>
              <a:buNone/>
            </a:pPr>
            <a:r>
              <a:rPr lang="en-US" sz="4650" b="1" dirty="0">
                <a:solidFill>
                  <a:srgbClr val="F5F0F0"/>
                </a:solidFill>
                <a:latin typeface="PT Serif" panose="020A0603040505020204" pitchFamily="18" charset="0"/>
                <a:ea typeface="Merriweather" pitchFamily="34" charset="-122"/>
                <a:cs typeface="Merriweather" pitchFamily="34" charset="-120"/>
              </a:rPr>
              <a:t>Tham Gia Các Khóa Học An Toàn Lao Động</a:t>
            </a:r>
            <a:endParaRPr lang="en-US" sz="4650" b="1" dirty="0"/>
          </a:p>
        </p:txBody>
      </p:sp>
      <p:sp>
        <p:nvSpPr>
          <p:cNvPr id="5" name="Shape 1"/>
          <p:cNvSpPr/>
          <p:nvPr/>
        </p:nvSpPr>
        <p:spPr>
          <a:xfrm>
            <a:off x="827127" y="5071705"/>
            <a:ext cx="4167902" cy="2133005"/>
          </a:xfrm>
          <a:prstGeom prst="roundRect">
            <a:avLst>
              <a:gd name="adj" fmla="val 4653"/>
            </a:avLst>
          </a:prstGeom>
          <a:solidFill>
            <a:srgbClr val="003180"/>
          </a:solidFill>
          <a:ln w="7620">
            <a:solidFill>
              <a:srgbClr val="194A99"/>
            </a:solidFill>
            <a:prstDash val="solid"/>
          </a:ln>
        </p:spPr>
      </p:sp>
      <p:sp>
        <p:nvSpPr>
          <p:cNvPr id="6" name="Text 2"/>
          <p:cNvSpPr/>
          <p:nvPr/>
        </p:nvSpPr>
        <p:spPr>
          <a:xfrm>
            <a:off x="1082217" y="5315545"/>
            <a:ext cx="2954060" cy="36921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Kiến Thức An Toàn</a:t>
            </a:r>
            <a:endParaRPr lang="en-US" sz="2300" b="1" dirty="0"/>
          </a:p>
        </p:txBody>
      </p:sp>
      <p:sp>
        <p:nvSpPr>
          <p:cNvPr id="7" name="Text 3"/>
          <p:cNvSpPr/>
          <p:nvPr/>
        </p:nvSpPr>
        <p:spPr>
          <a:xfrm>
            <a:off x="1070967" y="5826443"/>
            <a:ext cx="3680222" cy="1134427"/>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Nhận biết và đối phó với các nguy cơ và tình huống nguy hiểm.</a:t>
            </a:r>
            <a:endParaRPr lang="en-US" sz="1850" dirty="0"/>
          </a:p>
        </p:txBody>
      </p:sp>
      <p:sp>
        <p:nvSpPr>
          <p:cNvPr id="8" name="Shape 4"/>
          <p:cNvSpPr/>
          <p:nvPr/>
        </p:nvSpPr>
        <p:spPr>
          <a:xfrm>
            <a:off x="5231249" y="5071705"/>
            <a:ext cx="4167902" cy="2133005"/>
          </a:xfrm>
          <a:prstGeom prst="roundRect">
            <a:avLst>
              <a:gd name="adj" fmla="val 4653"/>
            </a:avLst>
          </a:prstGeom>
          <a:solidFill>
            <a:srgbClr val="003180"/>
          </a:solidFill>
          <a:ln w="7620">
            <a:solidFill>
              <a:srgbClr val="194A99"/>
            </a:solidFill>
            <a:prstDash val="solid"/>
          </a:ln>
        </p:spPr>
      </p:sp>
      <p:sp>
        <p:nvSpPr>
          <p:cNvPr id="9" name="Text 5"/>
          <p:cNvSpPr/>
          <p:nvPr/>
        </p:nvSpPr>
        <p:spPr>
          <a:xfrm>
            <a:off x="5486339" y="5315545"/>
            <a:ext cx="3078599" cy="36921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Kỹ Năng Phòng Ngừa</a:t>
            </a:r>
            <a:endParaRPr lang="en-US" sz="2300" b="1" dirty="0"/>
          </a:p>
        </p:txBody>
      </p:sp>
      <p:sp>
        <p:nvSpPr>
          <p:cNvPr id="10" name="Text 6"/>
          <p:cNvSpPr/>
          <p:nvPr/>
        </p:nvSpPr>
        <p:spPr>
          <a:xfrm>
            <a:off x="5475089" y="5826443"/>
            <a:ext cx="3680222" cy="1134427"/>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Giảm thiểu tai nạn, thương tích hoặc tử vong trong công việc hàng ngày.</a:t>
            </a:r>
            <a:endParaRPr lang="en-US" sz="1850" dirty="0"/>
          </a:p>
        </p:txBody>
      </p:sp>
      <p:sp>
        <p:nvSpPr>
          <p:cNvPr id="11" name="Shape 7"/>
          <p:cNvSpPr/>
          <p:nvPr/>
        </p:nvSpPr>
        <p:spPr>
          <a:xfrm>
            <a:off x="9635371" y="5071705"/>
            <a:ext cx="4167902" cy="2133005"/>
          </a:xfrm>
          <a:prstGeom prst="roundRect">
            <a:avLst>
              <a:gd name="adj" fmla="val 4653"/>
            </a:avLst>
          </a:prstGeom>
          <a:solidFill>
            <a:srgbClr val="003180"/>
          </a:solidFill>
          <a:ln w="7620">
            <a:solidFill>
              <a:srgbClr val="194A99"/>
            </a:solidFill>
            <a:prstDash val="solid"/>
          </a:ln>
        </p:spPr>
      </p:sp>
      <p:sp>
        <p:nvSpPr>
          <p:cNvPr id="12" name="Text 8"/>
          <p:cNvSpPr/>
          <p:nvPr/>
        </p:nvSpPr>
        <p:spPr>
          <a:xfrm>
            <a:off x="9879211" y="5315545"/>
            <a:ext cx="2954060" cy="36921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Chứng Chỉ An Toàn</a:t>
            </a:r>
            <a:endParaRPr lang="en-US" sz="2300" b="1" dirty="0"/>
          </a:p>
        </p:txBody>
      </p:sp>
      <p:sp>
        <p:nvSpPr>
          <p:cNvPr id="13" name="Text 9"/>
          <p:cNvSpPr/>
          <p:nvPr/>
        </p:nvSpPr>
        <p:spPr>
          <a:xfrm>
            <a:off x="9879211" y="5826443"/>
            <a:ext cx="3680222" cy="1134427"/>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Nắm rõ các kiến thức an toàn và chứng nhận hợp lệ cho việc lao động.</a:t>
            </a:r>
            <a:endParaRPr lang="en-US" sz="1850" dirty="0"/>
          </a:p>
        </p:txBody>
      </p:sp>
      <p:pic>
        <p:nvPicPr>
          <p:cNvPr id="14" name="Picture 13">
            <a:extLst>
              <a:ext uri="{FF2B5EF4-FFF2-40B4-BE49-F238E27FC236}">
                <a16:creationId xmlns:a16="http://schemas.microsoft.com/office/drawing/2014/main" id="{6285E526-D8C8-BC66-0226-57F25A9E5AAE}"/>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47975"/>
          </a:xfrm>
          <a:prstGeom prst="rect">
            <a:avLst/>
          </a:prstGeom>
        </p:spPr>
      </p:pic>
      <p:sp>
        <p:nvSpPr>
          <p:cNvPr id="3" name="Text 0"/>
          <p:cNvSpPr/>
          <p:nvPr/>
        </p:nvSpPr>
        <p:spPr>
          <a:xfrm>
            <a:off x="797362" y="3477697"/>
            <a:ext cx="5696069" cy="711994"/>
          </a:xfrm>
          <a:prstGeom prst="rect">
            <a:avLst/>
          </a:prstGeom>
          <a:noFill/>
          <a:ln/>
        </p:spPr>
        <p:txBody>
          <a:bodyPr wrap="none" lIns="0" tIns="0" rIns="0" bIns="0" rtlCol="0" anchor="t"/>
          <a:lstStyle/>
          <a:p>
            <a:pPr marL="0" indent="0">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Điều Kiện Thời Tiết</a:t>
            </a:r>
            <a:endParaRPr lang="en-US" sz="4450" b="1" dirty="0"/>
          </a:p>
        </p:txBody>
      </p:sp>
      <p:sp>
        <p:nvSpPr>
          <p:cNvPr id="4" name="Shape 1"/>
          <p:cNvSpPr/>
          <p:nvPr/>
        </p:nvSpPr>
        <p:spPr>
          <a:xfrm>
            <a:off x="797362" y="4531400"/>
            <a:ext cx="13035677" cy="3068479"/>
          </a:xfrm>
          <a:prstGeom prst="roundRect">
            <a:avLst>
              <a:gd name="adj" fmla="val 3119"/>
            </a:avLst>
          </a:prstGeom>
          <a:noFill/>
          <a:ln w="7620">
            <a:solidFill>
              <a:srgbClr val="FFFFFF">
                <a:alpha val="24000"/>
              </a:srgbClr>
            </a:solidFill>
            <a:prstDash val="solid"/>
          </a:ln>
        </p:spPr>
      </p:sp>
      <p:sp>
        <p:nvSpPr>
          <p:cNvPr id="5" name="Shape 2"/>
          <p:cNvSpPr/>
          <p:nvPr/>
        </p:nvSpPr>
        <p:spPr>
          <a:xfrm>
            <a:off x="804982" y="4539020"/>
            <a:ext cx="13020437" cy="1017746"/>
          </a:xfrm>
          <a:prstGeom prst="rect">
            <a:avLst/>
          </a:prstGeom>
          <a:solidFill>
            <a:srgbClr val="FFFFFF">
              <a:alpha val="4000"/>
            </a:srgbClr>
          </a:solidFill>
          <a:ln/>
        </p:spPr>
      </p:sp>
      <p:sp>
        <p:nvSpPr>
          <p:cNvPr id="6" name="Text 3"/>
          <p:cNvSpPr/>
          <p:nvPr/>
        </p:nvSpPr>
        <p:spPr>
          <a:xfrm>
            <a:off x="1032748" y="4683323"/>
            <a:ext cx="6050875" cy="364569"/>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Mưa</a:t>
            </a:r>
            <a:endParaRPr lang="en-US" sz="1750" dirty="0"/>
          </a:p>
        </p:txBody>
      </p:sp>
      <p:sp>
        <p:nvSpPr>
          <p:cNvPr id="7" name="Text 4"/>
          <p:cNvSpPr/>
          <p:nvPr/>
        </p:nvSpPr>
        <p:spPr>
          <a:xfrm>
            <a:off x="7546777" y="4683323"/>
            <a:ext cx="6050875" cy="72913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Tăng độ trơn trượt, gây khó khăn trong việc kiểm soát thiết bị.</a:t>
            </a:r>
            <a:endParaRPr lang="en-US" sz="1750" dirty="0"/>
          </a:p>
        </p:txBody>
      </p:sp>
      <p:sp>
        <p:nvSpPr>
          <p:cNvPr id="8" name="Shape 5"/>
          <p:cNvSpPr/>
          <p:nvPr/>
        </p:nvSpPr>
        <p:spPr>
          <a:xfrm>
            <a:off x="804982" y="5556766"/>
            <a:ext cx="13020437" cy="1017746"/>
          </a:xfrm>
          <a:prstGeom prst="rect">
            <a:avLst/>
          </a:prstGeom>
          <a:solidFill>
            <a:srgbClr val="000000">
              <a:alpha val="4000"/>
            </a:srgbClr>
          </a:solidFill>
          <a:ln/>
        </p:spPr>
      </p:sp>
      <p:sp>
        <p:nvSpPr>
          <p:cNvPr id="9" name="Text 6"/>
          <p:cNvSpPr/>
          <p:nvPr/>
        </p:nvSpPr>
        <p:spPr>
          <a:xfrm>
            <a:off x="1032748" y="5701070"/>
            <a:ext cx="6050875" cy="364569"/>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Gió Mạnh</a:t>
            </a:r>
            <a:endParaRPr lang="en-US" sz="1750" dirty="0"/>
          </a:p>
        </p:txBody>
      </p:sp>
      <p:sp>
        <p:nvSpPr>
          <p:cNvPr id="10" name="Text 7"/>
          <p:cNvSpPr/>
          <p:nvPr/>
        </p:nvSpPr>
        <p:spPr>
          <a:xfrm>
            <a:off x="7546777" y="5701070"/>
            <a:ext cx="6050875" cy="72913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Làm mất ổn định các tải trọng đang được nâng hoặc di chuyển.</a:t>
            </a:r>
            <a:endParaRPr lang="en-US" sz="1750" dirty="0"/>
          </a:p>
        </p:txBody>
      </p:sp>
      <p:sp>
        <p:nvSpPr>
          <p:cNvPr id="11" name="Shape 8"/>
          <p:cNvSpPr/>
          <p:nvPr/>
        </p:nvSpPr>
        <p:spPr>
          <a:xfrm>
            <a:off x="804982" y="6574512"/>
            <a:ext cx="13020437" cy="1017746"/>
          </a:xfrm>
          <a:prstGeom prst="rect">
            <a:avLst/>
          </a:prstGeom>
          <a:solidFill>
            <a:srgbClr val="FFFFFF">
              <a:alpha val="4000"/>
            </a:srgbClr>
          </a:solidFill>
          <a:ln/>
        </p:spPr>
      </p:sp>
      <p:sp>
        <p:nvSpPr>
          <p:cNvPr id="12" name="Text 9"/>
          <p:cNvSpPr/>
          <p:nvPr/>
        </p:nvSpPr>
        <p:spPr>
          <a:xfrm>
            <a:off x="1032748" y="6718816"/>
            <a:ext cx="6050875" cy="364569"/>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Nhiệt Độ Cực Đoan</a:t>
            </a:r>
            <a:endParaRPr lang="en-US" sz="1750" dirty="0"/>
          </a:p>
        </p:txBody>
      </p:sp>
      <p:sp>
        <p:nvSpPr>
          <p:cNvPr id="13" name="Text 10"/>
          <p:cNvSpPr/>
          <p:nvPr/>
        </p:nvSpPr>
        <p:spPr>
          <a:xfrm>
            <a:off x="7546777" y="6718816"/>
            <a:ext cx="6050875" cy="72913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Ảnh hưởng đến hiệu suất của các bộ phận cơ học và điện.</a:t>
            </a:r>
            <a:endParaRPr lang="en-US" sz="1750" dirty="0"/>
          </a:p>
        </p:txBody>
      </p:sp>
      <p:pic>
        <p:nvPicPr>
          <p:cNvPr id="14" name="Picture 13">
            <a:extLst>
              <a:ext uri="{FF2B5EF4-FFF2-40B4-BE49-F238E27FC236}">
                <a16:creationId xmlns:a16="http://schemas.microsoft.com/office/drawing/2014/main" id="{BE39FDB0-FC03-542C-CF3B-E803CBDBC24D}"/>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63798" y="1413629"/>
            <a:ext cx="6506170"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Môi Trường Làm Việc</a:t>
            </a:r>
            <a:endParaRPr lang="en-US" sz="4850" b="1" dirty="0"/>
          </a:p>
        </p:txBody>
      </p:sp>
      <p:pic>
        <p:nvPicPr>
          <p:cNvPr id="3" name="Image 0" descr="preencoded.png"/>
          <p:cNvPicPr>
            <a:picLocks noChangeAspect="1"/>
          </p:cNvPicPr>
          <p:nvPr/>
        </p:nvPicPr>
        <p:blipFill>
          <a:blip r:embed="rId3"/>
          <a:stretch>
            <a:fillRect/>
          </a:stretch>
        </p:blipFill>
        <p:spPr>
          <a:xfrm>
            <a:off x="863798" y="2678549"/>
            <a:ext cx="4054078" cy="2505551"/>
          </a:xfrm>
          <a:prstGeom prst="rect">
            <a:avLst/>
          </a:prstGeom>
        </p:spPr>
      </p:pic>
      <p:sp>
        <p:nvSpPr>
          <p:cNvPr id="4" name="Text 1"/>
          <p:cNvSpPr/>
          <p:nvPr/>
        </p:nvSpPr>
        <p:spPr>
          <a:xfrm>
            <a:off x="863798" y="5492591"/>
            <a:ext cx="3255526"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Không Gian Chật Hẹp</a:t>
            </a:r>
            <a:endParaRPr lang="en-US" sz="2400" b="1" dirty="0"/>
          </a:p>
        </p:txBody>
      </p:sp>
      <p:sp>
        <p:nvSpPr>
          <p:cNvPr id="5" name="Text 2"/>
          <p:cNvSpPr/>
          <p:nvPr/>
        </p:nvSpPr>
        <p:spPr>
          <a:xfrm>
            <a:off x="863798" y="6026110"/>
            <a:ext cx="4054078"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Gây khó khăn trong việc điều khiển thiết bị nâng.</a:t>
            </a:r>
            <a:endParaRPr lang="en-US" sz="1900" dirty="0"/>
          </a:p>
        </p:txBody>
      </p:sp>
      <p:pic>
        <p:nvPicPr>
          <p:cNvPr id="6" name="Image 1" descr="preencoded.png"/>
          <p:cNvPicPr>
            <a:picLocks noChangeAspect="1"/>
          </p:cNvPicPr>
          <p:nvPr/>
        </p:nvPicPr>
        <p:blipFill>
          <a:blip r:embed="rId4"/>
          <a:stretch>
            <a:fillRect/>
          </a:stretch>
        </p:blipFill>
        <p:spPr>
          <a:xfrm>
            <a:off x="5288042" y="2678549"/>
            <a:ext cx="4054197" cy="2505670"/>
          </a:xfrm>
          <a:prstGeom prst="rect">
            <a:avLst/>
          </a:prstGeom>
        </p:spPr>
      </p:pic>
      <p:sp>
        <p:nvSpPr>
          <p:cNvPr id="7" name="Text 3"/>
          <p:cNvSpPr/>
          <p:nvPr/>
        </p:nvSpPr>
        <p:spPr>
          <a:xfrm>
            <a:off x="5288042" y="5492710"/>
            <a:ext cx="3085386"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Độ Ẩm Và Bụi Bẩn</a:t>
            </a:r>
            <a:endParaRPr lang="en-US" sz="2400" b="1" dirty="0"/>
          </a:p>
        </p:txBody>
      </p:sp>
      <p:sp>
        <p:nvSpPr>
          <p:cNvPr id="8" name="Text 4"/>
          <p:cNvSpPr/>
          <p:nvPr/>
        </p:nvSpPr>
        <p:spPr>
          <a:xfrm>
            <a:off x="5288042" y="6026229"/>
            <a:ext cx="4054197"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Làm giảm hiệu suất của thiết bị nâng.</a:t>
            </a:r>
            <a:endParaRPr lang="en-US" sz="1900" dirty="0"/>
          </a:p>
        </p:txBody>
      </p:sp>
      <p:pic>
        <p:nvPicPr>
          <p:cNvPr id="9" name="Image 2" descr="preencoded.png"/>
          <p:cNvPicPr>
            <a:picLocks noChangeAspect="1"/>
          </p:cNvPicPr>
          <p:nvPr/>
        </p:nvPicPr>
        <p:blipFill>
          <a:blip r:embed="rId5"/>
          <a:stretch>
            <a:fillRect/>
          </a:stretch>
        </p:blipFill>
        <p:spPr>
          <a:xfrm>
            <a:off x="9712404" y="2678549"/>
            <a:ext cx="4054197" cy="2505670"/>
          </a:xfrm>
          <a:prstGeom prst="rect">
            <a:avLst/>
          </a:prstGeom>
        </p:spPr>
      </p:pic>
      <p:sp>
        <p:nvSpPr>
          <p:cNvPr id="10" name="Text 5"/>
          <p:cNvSpPr/>
          <p:nvPr/>
        </p:nvSpPr>
        <p:spPr>
          <a:xfrm>
            <a:off x="9712404" y="5492710"/>
            <a:ext cx="3493056"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Ánh Sáng Và Tầm Nhìn</a:t>
            </a:r>
            <a:endParaRPr lang="en-US" sz="2400" b="1" dirty="0"/>
          </a:p>
        </p:txBody>
      </p:sp>
      <p:sp>
        <p:nvSpPr>
          <p:cNvPr id="11" name="Text 6"/>
          <p:cNvSpPr/>
          <p:nvPr/>
        </p:nvSpPr>
        <p:spPr>
          <a:xfrm>
            <a:off x="9712404" y="6026229"/>
            <a:ext cx="4054197"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Ảnh hưởng đến khả năng quan sát của người vận hành.</a:t>
            </a:r>
            <a:endParaRPr lang="en-US" sz="1900" dirty="0"/>
          </a:p>
        </p:txBody>
      </p:sp>
      <p:pic>
        <p:nvPicPr>
          <p:cNvPr id="12" name="Picture 11">
            <a:extLst>
              <a:ext uri="{FF2B5EF4-FFF2-40B4-BE49-F238E27FC236}">
                <a16:creationId xmlns:a16="http://schemas.microsoft.com/office/drawing/2014/main" id="{62E05D35-0148-AA61-E30B-7EC29EC796DD}"/>
              </a:ext>
            </a:extLst>
          </p:cNvPr>
          <p:cNvPicPr>
            <a:picLocks noChangeAspect="1"/>
          </p:cNvPicPr>
          <p:nvPr/>
        </p:nvPicPr>
        <p:blipFill>
          <a:blip r:embed="rId6"/>
          <a:stretch>
            <a:fillRect/>
          </a:stretch>
        </p:blipFill>
        <p:spPr>
          <a:xfrm>
            <a:off x="12560441" y="7522368"/>
            <a:ext cx="1887254" cy="63742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5386"/>
          </a:xfrm>
          <a:prstGeom prst="rect">
            <a:avLst/>
          </a:prstGeom>
        </p:spPr>
      </p:pic>
      <p:pic>
        <p:nvPicPr>
          <p:cNvPr id="3" name="Image 1" descr="preencoded.png"/>
          <p:cNvPicPr>
            <a:picLocks noChangeAspect="1"/>
          </p:cNvPicPr>
          <p:nvPr/>
        </p:nvPicPr>
        <p:blipFill>
          <a:blip r:embed="rId4"/>
          <a:stretch>
            <a:fillRect/>
          </a:stretch>
        </p:blipFill>
        <p:spPr>
          <a:xfrm>
            <a:off x="5523309" y="308491"/>
            <a:ext cx="3583781" cy="2468404"/>
          </a:xfrm>
          <a:prstGeom prst="rect">
            <a:avLst/>
          </a:prstGeom>
        </p:spPr>
      </p:pic>
      <p:sp>
        <p:nvSpPr>
          <p:cNvPr id="4" name="Text 0"/>
          <p:cNvSpPr/>
          <p:nvPr/>
        </p:nvSpPr>
        <p:spPr>
          <a:xfrm>
            <a:off x="863798" y="3896201"/>
            <a:ext cx="6348770"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Tình Trạng Kỹ Thuật</a:t>
            </a:r>
            <a:endParaRPr lang="en-US" sz="4850" b="1" dirty="0"/>
          </a:p>
        </p:txBody>
      </p:sp>
      <p:sp>
        <p:nvSpPr>
          <p:cNvPr id="5" name="Shape 1"/>
          <p:cNvSpPr/>
          <p:nvPr/>
        </p:nvSpPr>
        <p:spPr>
          <a:xfrm>
            <a:off x="863798" y="5315307"/>
            <a:ext cx="555308" cy="555308"/>
          </a:xfrm>
          <a:prstGeom prst="roundRect">
            <a:avLst>
              <a:gd name="adj" fmla="val 18669"/>
            </a:avLst>
          </a:prstGeom>
          <a:solidFill>
            <a:srgbClr val="003180"/>
          </a:solidFill>
          <a:ln w="15240">
            <a:solidFill>
              <a:srgbClr val="194A99"/>
            </a:solidFill>
            <a:prstDash val="solid"/>
          </a:ln>
        </p:spPr>
      </p:sp>
      <p:sp>
        <p:nvSpPr>
          <p:cNvPr id="6" name="Text 2"/>
          <p:cNvSpPr/>
          <p:nvPr/>
        </p:nvSpPr>
        <p:spPr>
          <a:xfrm>
            <a:off x="1060013" y="5407819"/>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1</a:t>
            </a:r>
            <a:endParaRPr lang="en-US" sz="2900" dirty="0"/>
          </a:p>
        </p:txBody>
      </p:sp>
      <p:sp>
        <p:nvSpPr>
          <p:cNvPr id="7" name="Text 3"/>
          <p:cNvSpPr/>
          <p:nvPr/>
        </p:nvSpPr>
        <p:spPr>
          <a:xfrm>
            <a:off x="1665923" y="5315307"/>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Bảo Trì Định Kỳ</a:t>
            </a:r>
            <a:endParaRPr lang="en-US" sz="2400" b="1" dirty="0"/>
          </a:p>
        </p:txBody>
      </p:sp>
      <p:sp>
        <p:nvSpPr>
          <p:cNvPr id="8" name="Text 4"/>
          <p:cNvSpPr/>
          <p:nvPr/>
        </p:nvSpPr>
        <p:spPr>
          <a:xfrm>
            <a:off x="1665923" y="5848826"/>
            <a:ext cx="3334226"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và bảo trì thiết bị để phát hiện và khắc phục các vấn đề tiềm ẩn.</a:t>
            </a:r>
            <a:endParaRPr lang="en-US" sz="1900" dirty="0"/>
          </a:p>
        </p:txBody>
      </p:sp>
      <p:sp>
        <p:nvSpPr>
          <p:cNvPr id="9" name="Shape 5"/>
          <p:cNvSpPr/>
          <p:nvPr/>
        </p:nvSpPr>
        <p:spPr>
          <a:xfrm>
            <a:off x="5246965" y="5315307"/>
            <a:ext cx="555308" cy="555308"/>
          </a:xfrm>
          <a:prstGeom prst="roundRect">
            <a:avLst>
              <a:gd name="adj" fmla="val 18669"/>
            </a:avLst>
          </a:prstGeom>
          <a:solidFill>
            <a:srgbClr val="003180"/>
          </a:solidFill>
          <a:ln w="15240">
            <a:solidFill>
              <a:srgbClr val="194A99"/>
            </a:solidFill>
            <a:prstDash val="solid"/>
          </a:ln>
        </p:spPr>
      </p:sp>
      <p:sp>
        <p:nvSpPr>
          <p:cNvPr id="10" name="Text 6"/>
          <p:cNvSpPr/>
          <p:nvPr/>
        </p:nvSpPr>
        <p:spPr>
          <a:xfrm>
            <a:off x="5413891" y="5407819"/>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2</a:t>
            </a:r>
            <a:endParaRPr lang="en-US" sz="2900" dirty="0"/>
          </a:p>
        </p:txBody>
      </p:sp>
      <p:sp>
        <p:nvSpPr>
          <p:cNvPr id="11" name="Text 7"/>
          <p:cNvSpPr/>
          <p:nvPr/>
        </p:nvSpPr>
        <p:spPr>
          <a:xfrm>
            <a:off x="6049089" y="5315307"/>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Hệ Thống Phanh</a:t>
            </a:r>
            <a:endParaRPr lang="en-US" sz="2400" b="1" dirty="0"/>
          </a:p>
        </p:txBody>
      </p:sp>
      <p:sp>
        <p:nvSpPr>
          <p:cNvPr id="12" name="Text 8"/>
          <p:cNvSpPr/>
          <p:nvPr/>
        </p:nvSpPr>
        <p:spPr>
          <a:xfrm>
            <a:off x="6049089" y="5848826"/>
            <a:ext cx="3334226"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thường xuyên để đảm bảo hoạt động chính xác.</a:t>
            </a:r>
            <a:endParaRPr lang="en-US" sz="1900" dirty="0"/>
          </a:p>
        </p:txBody>
      </p:sp>
      <p:sp>
        <p:nvSpPr>
          <p:cNvPr id="13" name="Shape 9"/>
          <p:cNvSpPr/>
          <p:nvPr/>
        </p:nvSpPr>
        <p:spPr>
          <a:xfrm>
            <a:off x="9630132" y="5315307"/>
            <a:ext cx="555308" cy="555308"/>
          </a:xfrm>
          <a:prstGeom prst="roundRect">
            <a:avLst>
              <a:gd name="adj" fmla="val 18669"/>
            </a:avLst>
          </a:prstGeom>
          <a:solidFill>
            <a:srgbClr val="003180"/>
          </a:solidFill>
          <a:ln w="15240">
            <a:solidFill>
              <a:srgbClr val="194A99"/>
            </a:solidFill>
            <a:prstDash val="solid"/>
          </a:ln>
        </p:spPr>
      </p:sp>
      <p:sp>
        <p:nvSpPr>
          <p:cNvPr id="14" name="Text 10"/>
          <p:cNvSpPr/>
          <p:nvPr/>
        </p:nvSpPr>
        <p:spPr>
          <a:xfrm>
            <a:off x="9804083" y="5407819"/>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3</a:t>
            </a:r>
            <a:endParaRPr lang="en-US" sz="2900" dirty="0"/>
          </a:p>
        </p:txBody>
      </p:sp>
      <p:sp>
        <p:nvSpPr>
          <p:cNvPr id="15" name="Text 11"/>
          <p:cNvSpPr/>
          <p:nvPr/>
        </p:nvSpPr>
        <p:spPr>
          <a:xfrm>
            <a:off x="10432256" y="5315307"/>
            <a:ext cx="3334226"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Cảm Biến Và Thiết Bị Đo Lường</a:t>
            </a:r>
            <a:endParaRPr lang="en-US" sz="2400" b="1" dirty="0"/>
          </a:p>
        </p:txBody>
      </p:sp>
      <p:sp>
        <p:nvSpPr>
          <p:cNvPr id="16" name="Text 12"/>
          <p:cNvSpPr/>
          <p:nvPr/>
        </p:nvSpPr>
        <p:spPr>
          <a:xfrm>
            <a:off x="10432256" y="6234351"/>
            <a:ext cx="3334226"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và hiệu chỉnh định kỳ để đảm bảo thông tin chính xác.</a:t>
            </a:r>
            <a:endParaRPr lang="en-US" sz="1900" dirty="0"/>
          </a:p>
        </p:txBody>
      </p:sp>
      <p:pic>
        <p:nvPicPr>
          <p:cNvPr id="17" name="Picture 16">
            <a:extLst>
              <a:ext uri="{FF2B5EF4-FFF2-40B4-BE49-F238E27FC236}">
                <a16:creationId xmlns:a16="http://schemas.microsoft.com/office/drawing/2014/main" id="{4AF20A62-A226-5C87-2AEE-10C56EA8F5F1}"/>
              </a:ext>
            </a:extLst>
          </p:cNvPr>
          <p:cNvPicPr>
            <a:picLocks noChangeAspect="1"/>
          </p:cNvPicPr>
          <p:nvPr/>
        </p:nvPicPr>
        <p:blipFill>
          <a:blip r:embed="rId5"/>
          <a:stretch>
            <a:fillRect/>
          </a:stretch>
        </p:blipFill>
        <p:spPr>
          <a:xfrm>
            <a:off x="12560441" y="7522368"/>
            <a:ext cx="1887254" cy="6374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22328" y="2409825"/>
            <a:ext cx="4572000" cy="4572000"/>
          </a:xfrm>
          <a:prstGeom prst="rect">
            <a:avLst/>
          </a:prstGeom>
        </p:spPr>
      </p:pic>
      <p:sp>
        <p:nvSpPr>
          <p:cNvPr id="4" name="Text 0"/>
          <p:cNvSpPr/>
          <p:nvPr/>
        </p:nvSpPr>
        <p:spPr>
          <a:xfrm>
            <a:off x="3241174" y="709415"/>
            <a:ext cx="8685966" cy="1400175"/>
          </a:xfrm>
          <a:prstGeom prst="rect">
            <a:avLst/>
          </a:prstGeom>
          <a:noFill/>
          <a:ln/>
        </p:spPr>
        <p:txBody>
          <a:bodyPr wrap="square" lIns="0" tIns="0" rIns="0" bIns="0" rtlCol="0" anchor="t"/>
          <a:lstStyle/>
          <a:p>
            <a:pPr marL="0" indent="0">
              <a:lnSpc>
                <a:spcPts val="5500"/>
              </a:lnSpc>
              <a:buNone/>
            </a:pPr>
            <a:r>
              <a:rPr lang="en-US" sz="4400" b="1" dirty="0">
                <a:solidFill>
                  <a:srgbClr val="F5F0F0"/>
                </a:solidFill>
                <a:latin typeface="PT Serif" panose="020A0603040505020204" pitchFamily="18" charset="0"/>
                <a:ea typeface="Merriweather" pitchFamily="34" charset="-122"/>
                <a:cs typeface="Merriweather" pitchFamily="34" charset="-120"/>
              </a:rPr>
              <a:t>Kiến Thức An Toàn Và Kỹ Năng</a:t>
            </a:r>
            <a:endParaRPr lang="en-US" sz="4400" b="1" dirty="0"/>
          </a:p>
        </p:txBody>
      </p:sp>
      <p:sp>
        <p:nvSpPr>
          <p:cNvPr id="5" name="Shape 1"/>
          <p:cNvSpPr/>
          <p:nvPr/>
        </p:nvSpPr>
        <p:spPr>
          <a:xfrm>
            <a:off x="5868353" y="3125099"/>
            <a:ext cx="503992" cy="503992"/>
          </a:xfrm>
          <a:prstGeom prst="roundRect">
            <a:avLst>
              <a:gd name="adj" fmla="val 18668"/>
            </a:avLst>
          </a:prstGeom>
          <a:solidFill>
            <a:srgbClr val="003180"/>
          </a:solidFill>
          <a:ln w="7620">
            <a:solidFill>
              <a:srgbClr val="194A99"/>
            </a:solidFill>
            <a:prstDash val="solid"/>
          </a:ln>
        </p:spPr>
      </p:sp>
      <p:sp>
        <p:nvSpPr>
          <p:cNvPr id="6" name="Text 2"/>
          <p:cNvSpPr/>
          <p:nvPr/>
        </p:nvSpPr>
        <p:spPr>
          <a:xfrm>
            <a:off x="6046351" y="3209038"/>
            <a:ext cx="147876" cy="33599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1</a:t>
            </a:r>
            <a:endParaRPr lang="en-US" sz="2600" dirty="0"/>
          </a:p>
        </p:txBody>
      </p:sp>
      <p:sp>
        <p:nvSpPr>
          <p:cNvPr id="7" name="Text 3"/>
          <p:cNvSpPr/>
          <p:nvPr/>
        </p:nvSpPr>
        <p:spPr>
          <a:xfrm>
            <a:off x="6550343" y="3125099"/>
            <a:ext cx="2800112" cy="350044"/>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Hiểu Biết Quy Định</a:t>
            </a:r>
            <a:endParaRPr lang="en-US" sz="2200" b="1" dirty="0"/>
          </a:p>
        </p:txBody>
      </p:sp>
      <p:sp>
        <p:nvSpPr>
          <p:cNvPr id="8" name="Text 4"/>
          <p:cNvSpPr/>
          <p:nvPr/>
        </p:nvSpPr>
        <p:spPr>
          <a:xfrm>
            <a:off x="6596301" y="3609445"/>
            <a:ext cx="2948107" cy="1074777"/>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Người vận hành cần nắm vững các quy định và quy trình an toàn.</a:t>
            </a:r>
            <a:endParaRPr lang="en-US" sz="1750" dirty="0"/>
          </a:p>
        </p:txBody>
      </p:sp>
      <p:sp>
        <p:nvSpPr>
          <p:cNvPr id="9" name="Shape 5"/>
          <p:cNvSpPr/>
          <p:nvPr/>
        </p:nvSpPr>
        <p:spPr>
          <a:xfrm>
            <a:off x="10170438" y="3136702"/>
            <a:ext cx="503992" cy="503992"/>
          </a:xfrm>
          <a:prstGeom prst="roundRect">
            <a:avLst>
              <a:gd name="adj" fmla="val 18668"/>
            </a:avLst>
          </a:prstGeom>
          <a:solidFill>
            <a:srgbClr val="003180"/>
          </a:solidFill>
          <a:ln w="7620">
            <a:solidFill>
              <a:srgbClr val="194A99"/>
            </a:solidFill>
            <a:prstDash val="solid"/>
          </a:ln>
        </p:spPr>
      </p:sp>
      <p:sp>
        <p:nvSpPr>
          <p:cNvPr id="10" name="Text 6"/>
          <p:cNvSpPr/>
          <p:nvPr/>
        </p:nvSpPr>
        <p:spPr>
          <a:xfrm>
            <a:off x="10322004" y="3220641"/>
            <a:ext cx="200858" cy="33599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2</a:t>
            </a:r>
            <a:endParaRPr lang="en-US" sz="2600" dirty="0"/>
          </a:p>
        </p:txBody>
      </p:sp>
      <p:sp>
        <p:nvSpPr>
          <p:cNvPr id="11" name="Text 7"/>
          <p:cNvSpPr/>
          <p:nvPr/>
        </p:nvSpPr>
        <p:spPr>
          <a:xfrm>
            <a:off x="10852428" y="3136702"/>
            <a:ext cx="2800112" cy="350044"/>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Nhận Diện Nguy Cơ</a:t>
            </a:r>
            <a:endParaRPr lang="en-US" sz="2200" b="1" dirty="0"/>
          </a:p>
        </p:txBody>
      </p:sp>
      <p:sp>
        <p:nvSpPr>
          <p:cNvPr id="12" name="Text 8"/>
          <p:cNvSpPr/>
          <p:nvPr/>
        </p:nvSpPr>
        <p:spPr>
          <a:xfrm>
            <a:off x="10898386" y="3621048"/>
            <a:ext cx="2948107" cy="1074777"/>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Phát hiện và giảm thiểu các nguy cơ tiềm ẩn trong quá trình làm việc.</a:t>
            </a:r>
            <a:endParaRPr lang="en-US" sz="1750" dirty="0"/>
          </a:p>
        </p:txBody>
      </p:sp>
      <p:sp>
        <p:nvSpPr>
          <p:cNvPr id="13" name="Shape 9"/>
          <p:cNvSpPr/>
          <p:nvPr/>
        </p:nvSpPr>
        <p:spPr>
          <a:xfrm>
            <a:off x="5868353" y="5160115"/>
            <a:ext cx="503992" cy="503992"/>
          </a:xfrm>
          <a:prstGeom prst="roundRect">
            <a:avLst>
              <a:gd name="adj" fmla="val 18668"/>
            </a:avLst>
          </a:prstGeom>
          <a:solidFill>
            <a:srgbClr val="003180"/>
          </a:solidFill>
          <a:ln w="7620">
            <a:solidFill>
              <a:srgbClr val="194A99"/>
            </a:solidFill>
            <a:prstDash val="solid"/>
          </a:ln>
        </p:spPr>
      </p:sp>
      <p:sp>
        <p:nvSpPr>
          <p:cNvPr id="14" name="Text 10"/>
          <p:cNvSpPr/>
          <p:nvPr/>
        </p:nvSpPr>
        <p:spPr>
          <a:xfrm>
            <a:off x="6026229" y="5244054"/>
            <a:ext cx="188119" cy="33599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3</a:t>
            </a:r>
            <a:endParaRPr lang="en-US" sz="2600" dirty="0"/>
          </a:p>
        </p:txBody>
      </p:sp>
      <p:sp>
        <p:nvSpPr>
          <p:cNvPr id="15" name="Text 11"/>
          <p:cNvSpPr/>
          <p:nvPr/>
        </p:nvSpPr>
        <p:spPr>
          <a:xfrm>
            <a:off x="6596301" y="5160115"/>
            <a:ext cx="2800112" cy="350044"/>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Kỹ Năng Vận Hành</a:t>
            </a:r>
            <a:endParaRPr lang="en-US" sz="2200" b="1" dirty="0"/>
          </a:p>
        </p:txBody>
      </p:sp>
      <p:sp>
        <p:nvSpPr>
          <p:cNvPr id="16" name="Text 12"/>
          <p:cNvSpPr/>
          <p:nvPr/>
        </p:nvSpPr>
        <p:spPr>
          <a:xfrm>
            <a:off x="6596301" y="5644461"/>
            <a:ext cx="2948107" cy="1074777"/>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Kiểm soát thiết bị chính xác và hiệu quả, đảm bảo thao tác đúng cách.</a:t>
            </a:r>
            <a:endParaRPr lang="en-US" sz="1750" dirty="0"/>
          </a:p>
        </p:txBody>
      </p:sp>
      <p:sp>
        <p:nvSpPr>
          <p:cNvPr id="17" name="Shape 13"/>
          <p:cNvSpPr/>
          <p:nvPr/>
        </p:nvSpPr>
        <p:spPr>
          <a:xfrm>
            <a:off x="10170438" y="5171718"/>
            <a:ext cx="503992" cy="503992"/>
          </a:xfrm>
          <a:prstGeom prst="roundRect">
            <a:avLst>
              <a:gd name="adj" fmla="val 18668"/>
            </a:avLst>
          </a:prstGeom>
          <a:solidFill>
            <a:srgbClr val="003180"/>
          </a:solidFill>
          <a:ln w="7620">
            <a:solidFill>
              <a:srgbClr val="194A99"/>
            </a:solidFill>
            <a:prstDash val="solid"/>
          </a:ln>
        </p:spPr>
      </p:sp>
      <p:sp>
        <p:nvSpPr>
          <p:cNvPr id="18" name="Text 14"/>
          <p:cNvSpPr/>
          <p:nvPr/>
        </p:nvSpPr>
        <p:spPr>
          <a:xfrm>
            <a:off x="10314265" y="5255657"/>
            <a:ext cx="216337" cy="33599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4</a:t>
            </a:r>
            <a:endParaRPr lang="en-US" sz="2600" dirty="0"/>
          </a:p>
        </p:txBody>
      </p:sp>
      <p:sp>
        <p:nvSpPr>
          <p:cNvPr id="19" name="Text 15"/>
          <p:cNvSpPr/>
          <p:nvPr/>
        </p:nvSpPr>
        <p:spPr>
          <a:xfrm>
            <a:off x="10852428" y="5171718"/>
            <a:ext cx="3526763" cy="700088"/>
          </a:xfrm>
          <a:prstGeom prst="rect">
            <a:avLst/>
          </a:prstGeom>
          <a:noFill/>
          <a:ln/>
        </p:spPr>
        <p:txBody>
          <a:bodyPr wrap="squar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Đào Tạo Thường Xuyên</a:t>
            </a:r>
            <a:endParaRPr lang="en-US" sz="2200" b="1" dirty="0"/>
          </a:p>
        </p:txBody>
      </p:sp>
      <p:sp>
        <p:nvSpPr>
          <p:cNvPr id="20" name="Text 16"/>
          <p:cNvSpPr/>
          <p:nvPr/>
        </p:nvSpPr>
        <p:spPr>
          <a:xfrm>
            <a:off x="10898386" y="5591651"/>
            <a:ext cx="2948107" cy="1074777"/>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Cập nhật kiến thức và công nghệ an toàn mới nhất.</a:t>
            </a:r>
            <a:endParaRPr lang="en-US" sz="1750" dirty="0"/>
          </a:p>
        </p:txBody>
      </p:sp>
      <p:pic>
        <p:nvPicPr>
          <p:cNvPr id="21" name="Picture 20">
            <a:extLst>
              <a:ext uri="{FF2B5EF4-FFF2-40B4-BE49-F238E27FC236}">
                <a16:creationId xmlns:a16="http://schemas.microsoft.com/office/drawing/2014/main" id="{25ADC064-6241-5787-0C2D-A21C5A80F371}"/>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5386"/>
          </a:xfrm>
          <a:prstGeom prst="rect">
            <a:avLst/>
          </a:prstGeom>
        </p:spPr>
      </p:pic>
      <p:sp>
        <p:nvSpPr>
          <p:cNvPr id="3" name="Text 0"/>
          <p:cNvSpPr/>
          <p:nvPr/>
        </p:nvSpPr>
        <p:spPr>
          <a:xfrm>
            <a:off x="2366724" y="3558301"/>
            <a:ext cx="9057323"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Tầm Quan Trọng Của Đào Tạo</a:t>
            </a:r>
            <a:endParaRPr lang="en-US" sz="4850" b="1" dirty="0"/>
          </a:p>
        </p:txBody>
      </p:sp>
      <p:sp>
        <p:nvSpPr>
          <p:cNvPr id="4" name="Text 1"/>
          <p:cNvSpPr/>
          <p:nvPr/>
        </p:nvSpPr>
        <p:spPr>
          <a:xfrm>
            <a:off x="863798" y="5332214"/>
            <a:ext cx="3182779"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An Toàn Và Hiệu Quả</a:t>
            </a:r>
            <a:endParaRPr lang="en-US" sz="2400" b="1" dirty="0"/>
          </a:p>
        </p:txBody>
      </p:sp>
      <p:sp>
        <p:nvSpPr>
          <p:cNvPr id="5" name="Text 2"/>
          <p:cNvSpPr/>
          <p:nvPr/>
        </p:nvSpPr>
        <p:spPr>
          <a:xfrm>
            <a:off x="863798" y="5964555"/>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Đảm bảo an toàn và hiệu quả trong môi trường làm việc.</a:t>
            </a:r>
            <a:endParaRPr lang="en-US" sz="1900" dirty="0"/>
          </a:p>
        </p:txBody>
      </p:sp>
      <p:sp>
        <p:nvSpPr>
          <p:cNvPr id="6" name="Text 3"/>
          <p:cNvSpPr/>
          <p:nvPr/>
        </p:nvSpPr>
        <p:spPr>
          <a:xfrm>
            <a:off x="5372576" y="533221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Kiến Thức Cần Thiết</a:t>
            </a:r>
            <a:endParaRPr lang="en-US" sz="2400" b="1" dirty="0"/>
          </a:p>
        </p:txBody>
      </p:sp>
      <p:sp>
        <p:nvSpPr>
          <p:cNvPr id="7" name="Text 4"/>
          <p:cNvSpPr/>
          <p:nvPr/>
        </p:nvSpPr>
        <p:spPr>
          <a:xfrm>
            <a:off x="5372576" y="5964555"/>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Cách sử dụng thiết bị đúng đắn, kiểm tra trước khi vận hành.</a:t>
            </a:r>
            <a:endParaRPr lang="en-US" sz="1900" dirty="0"/>
          </a:p>
        </p:txBody>
      </p:sp>
      <p:sp>
        <p:nvSpPr>
          <p:cNvPr id="8" name="Text 5"/>
          <p:cNvSpPr/>
          <p:nvPr/>
        </p:nvSpPr>
        <p:spPr>
          <a:xfrm>
            <a:off x="9881354" y="533221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Nhận Thức Nguy Cơ</a:t>
            </a:r>
            <a:endParaRPr lang="en-US" sz="2400" b="1" dirty="0"/>
          </a:p>
        </p:txBody>
      </p:sp>
      <p:sp>
        <p:nvSpPr>
          <p:cNvPr id="9" name="Text 6"/>
          <p:cNvSpPr/>
          <p:nvPr/>
        </p:nvSpPr>
        <p:spPr>
          <a:xfrm>
            <a:off x="9881354" y="5964555"/>
            <a:ext cx="3898940"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Hiểu rõ các nguy cơ tiềm ẩn, biện pháp phòng ngừa và xử lý khẩn cấp.</a:t>
            </a:r>
            <a:endParaRPr lang="en-US" sz="1900" dirty="0"/>
          </a:p>
        </p:txBody>
      </p:sp>
      <p:pic>
        <p:nvPicPr>
          <p:cNvPr id="10" name="Picture 9">
            <a:extLst>
              <a:ext uri="{FF2B5EF4-FFF2-40B4-BE49-F238E27FC236}">
                <a16:creationId xmlns:a16="http://schemas.microsoft.com/office/drawing/2014/main" id="{9A460408-0176-37D1-8429-075E02D59C08}"/>
              </a:ext>
            </a:extLst>
          </p:cNvPr>
          <p:cNvPicPr>
            <a:picLocks noChangeAspect="1"/>
          </p:cNvPicPr>
          <p:nvPr/>
        </p:nvPicPr>
        <p:blipFill>
          <a:blip r:embed="rId4"/>
          <a:stretch>
            <a:fillRect/>
          </a:stretch>
        </p:blipFill>
        <p:spPr>
          <a:xfrm>
            <a:off x="12560441" y="7522368"/>
            <a:ext cx="1887254" cy="6374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7362" y="647581"/>
            <a:ext cx="8728475" cy="1423988"/>
          </a:xfrm>
          <a:prstGeom prst="rect">
            <a:avLst/>
          </a:prstGeom>
          <a:noFill/>
          <a:ln/>
        </p:spPr>
        <p:txBody>
          <a:bodyPr wrap="square" lIns="0" tIns="0" rIns="0" bIns="0" rtlCol="0" anchor="t"/>
          <a:lstStyle/>
          <a:p>
            <a:pPr marL="0" indent="0">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Lợi Ích Của Đào Tạo An Toàn</a:t>
            </a:r>
            <a:endParaRPr lang="en-US" sz="4450" b="1" dirty="0"/>
          </a:p>
        </p:txBody>
      </p:sp>
      <p:sp>
        <p:nvSpPr>
          <p:cNvPr id="4" name="Shape 1"/>
          <p:cNvSpPr/>
          <p:nvPr/>
        </p:nvSpPr>
        <p:spPr>
          <a:xfrm>
            <a:off x="797362" y="2413278"/>
            <a:ext cx="7549277" cy="1692593"/>
          </a:xfrm>
          <a:prstGeom prst="roundRect">
            <a:avLst>
              <a:gd name="adj" fmla="val 5653"/>
            </a:avLst>
          </a:prstGeom>
          <a:solidFill>
            <a:srgbClr val="003180"/>
          </a:solidFill>
          <a:ln w="7620">
            <a:solidFill>
              <a:srgbClr val="194A99"/>
            </a:solidFill>
            <a:prstDash val="solid"/>
          </a:ln>
        </p:spPr>
      </p:sp>
      <p:sp>
        <p:nvSpPr>
          <p:cNvPr id="5" name="Text 2"/>
          <p:cNvSpPr/>
          <p:nvPr/>
        </p:nvSpPr>
        <p:spPr>
          <a:xfrm>
            <a:off x="1032748" y="2648664"/>
            <a:ext cx="2847856" cy="355997"/>
          </a:xfrm>
          <a:prstGeom prst="rect">
            <a:avLst/>
          </a:prstGeom>
          <a:noFill/>
          <a:ln/>
        </p:spPr>
        <p:txBody>
          <a:bodyPr wrap="none" lIns="0" tIns="0" rIns="0" bIns="0" rtlCol="0" anchor="t"/>
          <a:lstStyle/>
          <a:p>
            <a:pPr marL="0" indent="0">
              <a:lnSpc>
                <a:spcPts val="2800"/>
              </a:lnSpc>
              <a:buNone/>
            </a:pPr>
            <a:r>
              <a:rPr lang="en-US" sz="2200" b="1" dirty="0">
                <a:solidFill>
                  <a:srgbClr val="E2E6E9"/>
                </a:solidFill>
                <a:latin typeface="PT Serif" panose="020A0603040505020204" pitchFamily="18" charset="0"/>
                <a:ea typeface="Merriweather" pitchFamily="34" charset="-122"/>
                <a:cs typeface="Merriweather" pitchFamily="34" charset="-120"/>
              </a:rPr>
              <a:t>Tuân Thủ Quy Định</a:t>
            </a:r>
            <a:endParaRPr lang="en-US" sz="2200" b="1" dirty="0"/>
          </a:p>
        </p:txBody>
      </p:sp>
      <p:sp>
        <p:nvSpPr>
          <p:cNvPr id="6" name="Text 3"/>
          <p:cNvSpPr/>
          <p:nvPr/>
        </p:nvSpPr>
        <p:spPr>
          <a:xfrm>
            <a:off x="1032748" y="3141345"/>
            <a:ext cx="7078504" cy="72913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Đảm bảo tuân thủ các quy định và tiêu chuẩn an toàn hiện hành.</a:t>
            </a:r>
            <a:endParaRPr lang="en-US" sz="1750" dirty="0"/>
          </a:p>
        </p:txBody>
      </p:sp>
      <p:sp>
        <p:nvSpPr>
          <p:cNvPr id="7" name="Shape 4"/>
          <p:cNvSpPr/>
          <p:nvPr/>
        </p:nvSpPr>
        <p:spPr>
          <a:xfrm>
            <a:off x="797362" y="4333637"/>
            <a:ext cx="7549277" cy="1328023"/>
          </a:xfrm>
          <a:prstGeom prst="roundRect">
            <a:avLst>
              <a:gd name="adj" fmla="val 7205"/>
            </a:avLst>
          </a:prstGeom>
          <a:solidFill>
            <a:srgbClr val="003180"/>
          </a:solidFill>
          <a:ln w="7620">
            <a:solidFill>
              <a:srgbClr val="194A99"/>
            </a:solidFill>
            <a:prstDash val="solid"/>
          </a:ln>
        </p:spPr>
      </p:sp>
      <p:sp>
        <p:nvSpPr>
          <p:cNvPr id="8" name="Text 5"/>
          <p:cNvSpPr/>
          <p:nvPr/>
        </p:nvSpPr>
        <p:spPr>
          <a:xfrm>
            <a:off x="1032748" y="4569023"/>
            <a:ext cx="3802856" cy="355997"/>
          </a:xfrm>
          <a:prstGeom prst="rect">
            <a:avLst/>
          </a:prstGeom>
          <a:noFill/>
          <a:ln/>
        </p:spPr>
        <p:txBody>
          <a:bodyPr wrap="none" lIns="0" tIns="0" rIns="0" bIns="0" rtlCol="0" anchor="t"/>
          <a:lstStyle/>
          <a:p>
            <a:pPr marL="0" indent="0">
              <a:lnSpc>
                <a:spcPts val="2800"/>
              </a:lnSpc>
              <a:buNone/>
            </a:pPr>
            <a:r>
              <a:rPr lang="en-US" sz="2200" b="1" dirty="0">
                <a:solidFill>
                  <a:srgbClr val="E2E6E9"/>
                </a:solidFill>
                <a:latin typeface="PT Serif" panose="020A0603040505020204" pitchFamily="18" charset="0"/>
                <a:ea typeface="Merriweather" pitchFamily="34" charset="-122"/>
                <a:cs typeface="Merriweather" pitchFamily="34" charset="-120"/>
              </a:rPr>
              <a:t>Giảm Thiểu Rủi Ro Pháp Lý</a:t>
            </a:r>
            <a:endParaRPr lang="en-US" sz="2200" b="1" dirty="0"/>
          </a:p>
        </p:txBody>
      </p:sp>
      <p:sp>
        <p:nvSpPr>
          <p:cNvPr id="9" name="Text 6"/>
          <p:cNvSpPr/>
          <p:nvPr/>
        </p:nvSpPr>
        <p:spPr>
          <a:xfrm>
            <a:off x="1032748" y="5061704"/>
            <a:ext cx="7078504" cy="364569"/>
          </a:xfrm>
          <a:prstGeom prst="rect">
            <a:avLst/>
          </a:prstGeom>
          <a:noFill/>
          <a:ln/>
        </p:spPr>
        <p:txBody>
          <a:bodyPr wrap="non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Bảo vệ công ty khỏi các rủi ro pháp lý liên quan đến an toàn.</a:t>
            </a:r>
            <a:endParaRPr lang="en-US" sz="1750" dirty="0"/>
          </a:p>
        </p:txBody>
      </p:sp>
      <p:sp>
        <p:nvSpPr>
          <p:cNvPr id="10" name="Shape 7"/>
          <p:cNvSpPr/>
          <p:nvPr/>
        </p:nvSpPr>
        <p:spPr>
          <a:xfrm>
            <a:off x="797362" y="5889427"/>
            <a:ext cx="7549277" cy="1692593"/>
          </a:xfrm>
          <a:prstGeom prst="roundRect">
            <a:avLst>
              <a:gd name="adj" fmla="val 5653"/>
            </a:avLst>
          </a:prstGeom>
          <a:solidFill>
            <a:srgbClr val="003180"/>
          </a:solidFill>
          <a:ln w="7620">
            <a:solidFill>
              <a:srgbClr val="194A99"/>
            </a:solidFill>
            <a:prstDash val="solid"/>
          </a:ln>
        </p:spPr>
      </p:sp>
      <p:sp>
        <p:nvSpPr>
          <p:cNvPr id="11" name="Text 8"/>
          <p:cNvSpPr/>
          <p:nvPr/>
        </p:nvSpPr>
        <p:spPr>
          <a:xfrm>
            <a:off x="1032748" y="6124813"/>
            <a:ext cx="2847856" cy="355997"/>
          </a:xfrm>
          <a:prstGeom prst="rect">
            <a:avLst/>
          </a:prstGeom>
          <a:noFill/>
          <a:ln/>
        </p:spPr>
        <p:txBody>
          <a:bodyPr wrap="none" lIns="0" tIns="0" rIns="0" bIns="0" rtlCol="0" anchor="t"/>
          <a:lstStyle/>
          <a:p>
            <a:pPr marL="0" indent="0">
              <a:lnSpc>
                <a:spcPts val="2800"/>
              </a:lnSpc>
              <a:buNone/>
            </a:pPr>
            <a:r>
              <a:rPr lang="en-US" sz="2200" b="1" dirty="0">
                <a:solidFill>
                  <a:srgbClr val="E2E6E9"/>
                </a:solidFill>
                <a:latin typeface="PT Serif" panose="020A0603040505020204" pitchFamily="18" charset="0"/>
                <a:ea typeface="Merriweather" pitchFamily="34" charset="-122"/>
                <a:cs typeface="Merriweather" pitchFamily="34" charset="-120"/>
              </a:rPr>
              <a:t>Nâng Cao Hiệu Suất</a:t>
            </a:r>
            <a:endParaRPr lang="en-US" sz="2200" b="1" dirty="0"/>
          </a:p>
        </p:txBody>
      </p:sp>
      <p:sp>
        <p:nvSpPr>
          <p:cNvPr id="12" name="Text 9"/>
          <p:cNvSpPr/>
          <p:nvPr/>
        </p:nvSpPr>
        <p:spPr>
          <a:xfrm>
            <a:off x="1032748" y="6617494"/>
            <a:ext cx="7078504" cy="72913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Duy trì hiệu suất làm việc và bảo vệ sức khỏe của người lao động.</a:t>
            </a:r>
            <a:endParaRPr lang="en-US" sz="1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4" name="Text 0"/>
          <p:cNvSpPr/>
          <p:nvPr/>
        </p:nvSpPr>
        <p:spPr>
          <a:xfrm>
            <a:off x="2732040" y="2286431"/>
            <a:ext cx="8972550" cy="528280"/>
          </a:xfrm>
          <a:prstGeom prst="rect">
            <a:avLst/>
          </a:prstGeom>
          <a:noFill/>
          <a:ln/>
        </p:spPr>
        <p:txBody>
          <a:bodyPr wrap="none" lIns="0" tIns="0" rIns="0" bIns="0" rtlCol="0" anchor="t"/>
          <a:lstStyle/>
          <a:p>
            <a:pPr marL="0" indent="0">
              <a:lnSpc>
                <a:spcPts val="4150"/>
              </a:lnSpc>
              <a:buNone/>
            </a:pPr>
            <a:r>
              <a:rPr lang="en-US" sz="3600" b="1" dirty="0">
                <a:solidFill>
                  <a:srgbClr val="F5F0F0"/>
                </a:solidFill>
                <a:latin typeface="PT Serif" panose="020A0603040505020204" pitchFamily="18" charset="0"/>
                <a:ea typeface="Merriweather" pitchFamily="34" charset="-122"/>
                <a:cs typeface="Merriweather" pitchFamily="34" charset="-120"/>
              </a:rPr>
              <a:t>Dịch Vụ Huấn Luyện Của An Toàn Nam Việt</a:t>
            </a:r>
            <a:endParaRPr lang="en-US" sz="3600" b="1" dirty="0"/>
          </a:p>
        </p:txBody>
      </p:sp>
      <p:sp>
        <p:nvSpPr>
          <p:cNvPr id="5" name="Shape 1"/>
          <p:cNvSpPr/>
          <p:nvPr/>
        </p:nvSpPr>
        <p:spPr>
          <a:xfrm>
            <a:off x="4127741" y="3469907"/>
            <a:ext cx="22860" cy="4403884"/>
          </a:xfrm>
          <a:prstGeom prst="roundRect">
            <a:avLst>
              <a:gd name="adj" fmla="val 310660"/>
            </a:avLst>
          </a:prstGeom>
          <a:solidFill>
            <a:srgbClr val="194A99"/>
          </a:solidFill>
          <a:ln/>
        </p:spPr>
      </p:sp>
      <p:sp>
        <p:nvSpPr>
          <p:cNvPr id="6" name="Shape 2"/>
          <p:cNvSpPr/>
          <p:nvPr/>
        </p:nvSpPr>
        <p:spPr>
          <a:xfrm>
            <a:off x="4306513" y="3838763"/>
            <a:ext cx="591741" cy="22860"/>
          </a:xfrm>
          <a:prstGeom prst="roundRect">
            <a:avLst>
              <a:gd name="adj" fmla="val 310660"/>
            </a:avLst>
          </a:prstGeom>
          <a:solidFill>
            <a:srgbClr val="194A99"/>
          </a:solidFill>
          <a:ln/>
        </p:spPr>
      </p:sp>
      <p:sp>
        <p:nvSpPr>
          <p:cNvPr id="7" name="Shape 3"/>
          <p:cNvSpPr/>
          <p:nvPr/>
        </p:nvSpPr>
        <p:spPr>
          <a:xfrm>
            <a:off x="3948968" y="3660050"/>
            <a:ext cx="380405" cy="380405"/>
          </a:xfrm>
          <a:prstGeom prst="roundRect">
            <a:avLst>
              <a:gd name="adj" fmla="val 18669"/>
            </a:avLst>
          </a:prstGeom>
          <a:solidFill>
            <a:srgbClr val="003180"/>
          </a:solidFill>
          <a:ln w="7620">
            <a:solidFill>
              <a:srgbClr val="194A99"/>
            </a:solidFill>
            <a:prstDash val="solid"/>
          </a:ln>
        </p:spPr>
      </p:sp>
      <p:sp>
        <p:nvSpPr>
          <p:cNvPr id="8" name="Text 4"/>
          <p:cNvSpPr/>
          <p:nvPr/>
        </p:nvSpPr>
        <p:spPr>
          <a:xfrm>
            <a:off x="4083390" y="3723391"/>
            <a:ext cx="111562" cy="253603"/>
          </a:xfrm>
          <a:prstGeom prst="rect">
            <a:avLst/>
          </a:prstGeom>
          <a:noFill/>
          <a:ln/>
        </p:spPr>
        <p:txBody>
          <a:bodyPr wrap="none" lIns="0" tIns="0" rIns="0" bIns="0" rtlCol="0" anchor="t"/>
          <a:lstStyle/>
          <a:p>
            <a:pPr marL="0" indent="0" algn="ctr">
              <a:lnSpc>
                <a:spcPts val="1950"/>
              </a:lnSpc>
              <a:buNone/>
            </a:pPr>
            <a:r>
              <a:rPr lang="en-US" sz="1950" dirty="0">
                <a:solidFill>
                  <a:srgbClr val="E2E6E9"/>
                </a:solidFill>
                <a:latin typeface="PT Serif" panose="020A0603040505020204" pitchFamily="18" charset="0"/>
                <a:ea typeface="Merriweather" pitchFamily="34" charset="-122"/>
                <a:cs typeface="Merriweather" pitchFamily="34" charset="-120"/>
              </a:rPr>
              <a:t>1</a:t>
            </a:r>
            <a:endParaRPr lang="en-US" sz="1950" dirty="0"/>
          </a:p>
        </p:txBody>
      </p:sp>
      <p:sp>
        <p:nvSpPr>
          <p:cNvPr id="9" name="Text 5"/>
          <p:cNvSpPr/>
          <p:nvPr/>
        </p:nvSpPr>
        <p:spPr>
          <a:xfrm>
            <a:off x="5069049" y="3638976"/>
            <a:ext cx="2113598" cy="264081"/>
          </a:xfrm>
          <a:prstGeom prst="rect">
            <a:avLst/>
          </a:prstGeom>
          <a:noFill/>
          <a:ln/>
        </p:spPr>
        <p:txBody>
          <a:bodyPr wrap="none" lIns="0" tIns="0" rIns="0" bIns="0" rtlCol="0" anchor="t"/>
          <a:lstStyle/>
          <a:p>
            <a:pPr marL="0" indent="0" algn="l">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Chuẩn Bị Cẩn Thận</a:t>
            </a:r>
            <a:endParaRPr lang="en-US" sz="1650" b="1" dirty="0"/>
          </a:p>
        </p:txBody>
      </p:sp>
      <p:sp>
        <p:nvSpPr>
          <p:cNvPr id="10" name="Text 6"/>
          <p:cNvSpPr/>
          <p:nvPr/>
        </p:nvSpPr>
        <p:spPr>
          <a:xfrm>
            <a:off x="5069050" y="4004498"/>
            <a:ext cx="8595580" cy="270510"/>
          </a:xfrm>
          <a:prstGeom prst="rect">
            <a:avLst/>
          </a:prstGeom>
          <a:noFill/>
          <a:ln/>
        </p:spPr>
        <p:txBody>
          <a:bodyPr wrap="none" lIns="0" tIns="0" rIns="0" bIns="0" rtlCol="0" anchor="t"/>
          <a:lstStyle/>
          <a:p>
            <a:pPr marL="0" indent="0" algn="l">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Chuẩn bị công cụ, dụng cụ, thiết bị giảng dạy, giáo trình, tài liệu.</a:t>
            </a:r>
            <a:endParaRPr lang="en-US" sz="1300" dirty="0"/>
          </a:p>
        </p:txBody>
      </p:sp>
      <p:sp>
        <p:nvSpPr>
          <p:cNvPr id="11" name="Shape 7"/>
          <p:cNvSpPr/>
          <p:nvPr/>
        </p:nvSpPr>
        <p:spPr>
          <a:xfrm>
            <a:off x="4306513" y="4982001"/>
            <a:ext cx="591741" cy="22860"/>
          </a:xfrm>
          <a:prstGeom prst="roundRect">
            <a:avLst>
              <a:gd name="adj" fmla="val 310660"/>
            </a:avLst>
          </a:prstGeom>
          <a:solidFill>
            <a:srgbClr val="194A99"/>
          </a:solidFill>
          <a:ln/>
        </p:spPr>
      </p:sp>
      <p:sp>
        <p:nvSpPr>
          <p:cNvPr id="12" name="Shape 8"/>
          <p:cNvSpPr/>
          <p:nvPr/>
        </p:nvSpPr>
        <p:spPr>
          <a:xfrm>
            <a:off x="3948968" y="4803288"/>
            <a:ext cx="380405" cy="380405"/>
          </a:xfrm>
          <a:prstGeom prst="roundRect">
            <a:avLst>
              <a:gd name="adj" fmla="val 18669"/>
            </a:avLst>
          </a:prstGeom>
          <a:solidFill>
            <a:srgbClr val="003180"/>
          </a:solidFill>
          <a:ln w="7620">
            <a:solidFill>
              <a:srgbClr val="194A99"/>
            </a:solidFill>
            <a:prstDash val="solid"/>
          </a:ln>
        </p:spPr>
      </p:sp>
      <p:sp>
        <p:nvSpPr>
          <p:cNvPr id="13" name="Text 9"/>
          <p:cNvSpPr/>
          <p:nvPr/>
        </p:nvSpPr>
        <p:spPr>
          <a:xfrm>
            <a:off x="4063268" y="4866629"/>
            <a:ext cx="151686" cy="253603"/>
          </a:xfrm>
          <a:prstGeom prst="rect">
            <a:avLst/>
          </a:prstGeom>
          <a:noFill/>
          <a:ln/>
        </p:spPr>
        <p:txBody>
          <a:bodyPr wrap="none" lIns="0" tIns="0" rIns="0" bIns="0" rtlCol="0" anchor="t"/>
          <a:lstStyle/>
          <a:p>
            <a:pPr marL="0" indent="0" algn="ctr">
              <a:lnSpc>
                <a:spcPts val="1950"/>
              </a:lnSpc>
              <a:buNone/>
            </a:pPr>
            <a:r>
              <a:rPr lang="en-US" sz="1950" dirty="0">
                <a:solidFill>
                  <a:srgbClr val="E2E6E9"/>
                </a:solidFill>
                <a:latin typeface="PT Serif" panose="020A0603040505020204" pitchFamily="18" charset="0"/>
                <a:ea typeface="Merriweather" pitchFamily="34" charset="-122"/>
                <a:cs typeface="Merriweather" pitchFamily="34" charset="-120"/>
              </a:rPr>
              <a:t>2</a:t>
            </a:r>
            <a:endParaRPr lang="en-US" sz="1950" dirty="0"/>
          </a:p>
        </p:txBody>
      </p:sp>
      <p:sp>
        <p:nvSpPr>
          <p:cNvPr id="14" name="Text 10"/>
          <p:cNvSpPr/>
          <p:nvPr/>
        </p:nvSpPr>
        <p:spPr>
          <a:xfrm>
            <a:off x="5069049" y="4782214"/>
            <a:ext cx="2362557" cy="264081"/>
          </a:xfrm>
          <a:prstGeom prst="rect">
            <a:avLst/>
          </a:prstGeom>
          <a:noFill/>
          <a:ln/>
        </p:spPr>
        <p:txBody>
          <a:bodyPr wrap="none" lIns="0" tIns="0" rIns="0" bIns="0" rtlCol="0" anchor="t"/>
          <a:lstStyle/>
          <a:p>
            <a:pPr marL="0" indent="0" algn="l">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Giảng Viên Chuyên Gia</a:t>
            </a:r>
            <a:endParaRPr lang="en-US" sz="1650" b="1" dirty="0"/>
          </a:p>
        </p:txBody>
      </p:sp>
      <p:sp>
        <p:nvSpPr>
          <p:cNvPr id="15" name="Text 11"/>
          <p:cNvSpPr/>
          <p:nvPr/>
        </p:nvSpPr>
        <p:spPr>
          <a:xfrm>
            <a:off x="5069050" y="5147736"/>
            <a:ext cx="8595580" cy="270510"/>
          </a:xfrm>
          <a:prstGeom prst="rect">
            <a:avLst/>
          </a:prstGeom>
          <a:noFill/>
          <a:ln/>
        </p:spPr>
        <p:txBody>
          <a:bodyPr wrap="none" lIns="0" tIns="0" rIns="0" bIns="0" rtlCol="0" anchor="t"/>
          <a:lstStyle/>
          <a:p>
            <a:pPr marL="0" indent="0" algn="l">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Chuyên gia có nhiều năm kinh nghiệm trong lĩnh vực an toàn lao động.</a:t>
            </a:r>
            <a:endParaRPr lang="en-US" sz="1300" dirty="0"/>
          </a:p>
        </p:txBody>
      </p:sp>
      <p:sp>
        <p:nvSpPr>
          <p:cNvPr id="16" name="Shape 12"/>
          <p:cNvSpPr/>
          <p:nvPr/>
        </p:nvSpPr>
        <p:spPr>
          <a:xfrm>
            <a:off x="4306513" y="6125239"/>
            <a:ext cx="591741" cy="22860"/>
          </a:xfrm>
          <a:prstGeom prst="roundRect">
            <a:avLst>
              <a:gd name="adj" fmla="val 310660"/>
            </a:avLst>
          </a:prstGeom>
          <a:solidFill>
            <a:srgbClr val="194A99"/>
          </a:solidFill>
          <a:ln/>
        </p:spPr>
      </p:sp>
      <p:sp>
        <p:nvSpPr>
          <p:cNvPr id="17" name="Shape 13"/>
          <p:cNvSpPr/>
          <p:nvPr/>
        </p:nvSpPr>
        <p:spPr>
          <a:xfrm>
            <a:off x="3948968" y="5946526"/>
            <a:ext cx="380405" cy="380405"/>
          </a:xfrm>
          <a:prstGeom prst="roundRect">
            <a:avLst>
              <a:gd name="adj" fmla="val 18669"/>
            </a:avLst>
          </a:prstGeom>
          <a:solidFill>
            <a:srgbClr val="003180"/>
          </a:solidFill>
          <a:ln w="7620">
            <a:solidFill>
              <a:srgbClr val="194A99"/>
            </a:solidFill>
            <a:prstDash val="solid"/>
          </a:ln>
        </p:spPr>
      </p:sp>
      <p:sp>
        <p:nvSpPr>
          <p:cNvPr id="18" name="Text 14"/>
          <p:cNvSpPr/>
          <p:nvPr/>
        </p:nvSpPr>
        <p:spPr>
          <a:xfrm>
            <a:off x="4068150" y="6009867"/>
            <a:ext cx="142042" cy="253603"/>
          </a:xfrm>
          <a:prstGeom prst="rect">
            <a:avLst/>
          </a:prstGeom>
          <a:noFill/>
          <a:ln/>
        </p:spPr>
        <p:txBody>
          <a:bodyPr wrap="none" lIns="0" tIns="0" rIns="0" bIns="0" rtlCol="0" anchor="t"/>
          <a:lstStyle/>
          <a:p>
            <a:pPr marL="0" indent="0" algn="ctr">
              <a:lnSpc>
                <a:spcPts val="1950"/>
              </a:lnSpc>
              <a:buNone/>
            </a:pPr>
            <a:r>
              <a:rPr lang="en-US" sz="1950" dirty="0">
                <a:solidFill>
                  <a:srgbClr val="E2E6E9"/>
                </a:solidFill>
                <a:latin typeface="PT Serif" panose="020A0603040505020204" pitchFamily="18" charset="0"/>
                <a:ea typeface="Merriweather" pitchFamily="34" charset="-122"/>
                <a:cs typeface="Merriweather" pitchFamily="34" charset="-120"/>
              </a:rPr>
              <a:t>3</a:t>
            </a:r>
            <a:endParaRPr lang="en-US" sz="1950" dirty="0"/>
          </a:p>
        </p:txBody>
      </p:sp>
      <p:sp>
        <p:nvSpPr>
          <p:cNvPr id="19" name="Text 15"/>
          <p:cNvSpPr/>
          <p:nvPr/>
        </p:nvSpPr>
        <p:spPr>
          <a:xfrm>
            <a:off x="5069049" y="5925452"/>
            <a:ext cx="2129552" cy="264081"/>
          </a:xfrm>
          <a:prstGeom prst="rect">
            <a:avLst/>
          </a:prstGeom>
          <a:noFill/>
          <a:ln/>
        </p:spPr>
        <p:txBody>
          <a:bodyPr wrap="none" lIns="0" tIns="0" rIns="0" bIns="0" rtlCol="0" anchor="t"/>
          <a:lstStyle/>
          <a:p>
            <a:pPr marL="0" indent="0" algn="l">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Bài Giảng Sinh Động</a:t>
            </a:r>
            <a:endParaRPr lang="en-US" sz="1650" b="1" dirty="0"/>
          </a:p>
        </p:txBody>
      </p:sp>
      <p:sp>
        <p:nvSpPr>
          <p:cNvPr id="20" name="Text 16"/>
          <p:cNvSpPr/>
          <p:nvPr/>
        </p:nvSpPr>
        <p:spPr>
          <a:xfrm>
            <a:off x="5069050" y="6290974"/>
            <a:ext cx="8595580" cy="270510"/>
          </a:xfrm>
          <a:prstGeom prst="rect">
            <a:avLst/>
          </a:prstGeom>
          <a:noFill/>
          <a:ln/>
        </p:spPr>
        <p:txBody>
          <a:bodyPr wrap="none" lIns="0" tIns="0" rIns="0" bIns="0" rtlCol="0" anchor="t"/>
          <a:lstStyle/>
          <a:p>
            <a:pPr marL="0" indent="0" algn="l">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Bài giảng được đúc kết từ thực tiễn và truyền đạt một cách dễ hiểu.</a:t>
            </a:r>
            <a:endParaRPr lang="en-US" sz="1300" dirty="0"/>
          </a:p>
        </p:txBody>
      </p:sp>
      <p:sp>
        <p:nvSpPr>
          <p:cNvPr id="21" name="Shape 17"/>
          <p:cNvSpPr/>
          <p:nvPr/>
        </p:nvSpPr>
        <p:spPr>
          <a:xfrm>
            <a:off x="4306513" y="7268477"/>
            <a:ext cx="591741" cy="22860"/>
          </a:xfrm>
          <a:prstGeom prst="roundRect">
            <a:avLst>
              <a:gd name="adj" fmla="val 310660"/>
            </a:avLst>
          </a:prstGeom>
          <a:solidFill>
            <a:srgbClr val="194A99"/>
          </a:solidFill>
          <a:ln/>
        </p:spPr>
      </p:sp>
      <p:sp>
        <p:nvSpPr>
          <p:cNvPr id="22" name="Shape 18"/>
          <p:cNvSpPr/>
          <p:nvPr/>
        </p:nvSpPr>
        <p:spPr>
          <a:xfrm>
            <a:off x="3948968" y="7089764"/>
            <a:ext cx="380405" cy="380405"/>
          </a:xfrm>
          <a:prstGeom prst="roundRect">
            <a:avLst>
              <a:gd name="adj" fmla="val 18669"/>
            </a:avLst>
          </a:prstGeom>
          <a:solidFill>
            <a:srgbClr val="003180"/>
          </a:solidFill>
          <a:ln w="7620">
            <a:solidFill>
              <a:srgbClr val="194A99"/>
            </a:solidFill>
            <a:prstDash val="solid"/>
          </a:ln>
        </p:spPr>
      </p:sp>
      <p:sp>
        <p:nvSpPr>
          <p:cNvPr id="23" name="Text 19"/>
          <p:cNvSpPr/>
          <p:nvPr/>
        </p:nvSpPr>
        <p:spPr>
          <a:xfrm>
            <a:off x="4057434" y="7153105"/>
            <a:ext cx="163354" cy="253603"/>
          </a:xfrm>
          <a:prstGeom prst="rect">
            <a:avLst/>
          </a:prstGeom>
          <a:noFill/>
          <a:ln/>
        </p:spPr>
        <p:txBody>
          <a:bodyPr wrap="none" lIns="0" tIns="0" rIns="0" bIns="0" rtlCol="0" anchor="t"/>
          <a:lstStyle/>
          <a:p>
            <a:pPr marL="0" indent="0" algn="ctr">
              <a:lnSpc>
                <a:spcPts val="1950"/>
              </a:lnSpc>
              <a:buNone/>
            </a:pPr>
            <a:r>
              <a:rPr lang="en-US" sz="1950" dirty="0">
                <a:solidFill>
                  <a:srgbClr val="E2E6E9"/>
                </a:solidFill>
                <a:latin typeface="PT Serif" panose="020A0603040505020204" pitchFamily="18" charset="0"/>
                <a:ea typeface="Merriweather" pitchFamily="34" charset="-122"/>
                <a:cs typeface="Merriweather" pitchFamily="34" charset="-120"/>
              </a:rPr>
              <a:t>4</a:t>
            </a:r>
            <a:endParaRPr lang="en-US" sz="1950" dirty="0"/>
          </a:p>
        </p:txBody>
      </p:sp>
      <p:sp>
        <p:nvSpPr>
          <p:cNvPr id="24" name="Text 20"/>
          <p:cNvSpPr/>
          <p:nvPr/>
        </p:nvSpPr>
        <p:spPr>
          <a:xfrm>
            <a:off x="5069049" y="7068690"/>
            <a:ext cx="2113598" cy="264081"/>
          </a:xfrm>
          <a:prstGeom prst="rect">
            <a:avLst/>
          </a:prstGeom>
          <a:noFill/>
          <a:ln/>
        </p:spPr>
        <p:txBody>
          <a:bodyPr wrap="none" lIns="0" tIns="0" rIns="0" bIns="0" rtlCol="0" anchor="t"/>
          <a:lstStyle/>
          <a:p>
            <a:pPr marL="0" indent="0" algn="l">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Bám Sát Nghị Định</a:t>
            </a:r>
            <a:endParaRPr lang="en-US" sz="1650" b="1" dirty="0"/>
          </a:p>
        </p:txBody>
      </p:sp>
      <p:sp>
        <p:nvSpPr>
          <p:cNvPr id="25" name="Text 21"/>
          <p:cNvSpPr/>
          <p:nvPr/>
        </p:nvSpPr>
        <p:spPr>
          <a:xfrm>
            <a:off x="5069050" y="7434212"/>
            <a:ext cx="8595580" cy="270510"/>
          </a:xfrm>
          <a:prstGeom prst="rect">
            <a:avLst/>
          </a:prstGeom>
          <a:noFill/>
          <a:ln/>
        </p:spPr>
        <p:txBody>
          <a:bodyPr wrap="none" lIns="0" tIns="0" rIns="0" bIns="0" rtlCol="0" anchor="t"/>
          <a:lstStyle/>
          <a:p>
            <a:pPr marL="0" indent="0" algn="l">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Kiến thức truyền đạt bám sát với Nghị định 44/2016/NĐ-CP.</a:t>
            </a:r>
            <a:endParaRPr lang="en-US" sz="1300" dirty="0"/>
          </a:p>
        </p:txBody>
      </p:sp>
      <p:pic>
        <p:nvPicPr>
          <p:cNvPr id="26" name="Picture 25">
            <a:extLst>
              <a:ext uri="{FF2B5EF4-FFF2-40B4-BE49-F238E27FC236}">
                <a16:creationId xmlns:a16="http://schemas.microsoft.com/office/drawing/2014/main" id="{B4333C95-0380-FE9C-B07D-B7060A37D5DF}"/>
              </a:ext>
            </a:extLst>
          </p:cNvPr>
          <p:cNvPicPr>
            <a:picLocks noChangeAspect="1"/>
          </p:cNvPicPr>
          <p:nvPr/>
        </p:nvPicPr>
        <p:blipFill>
          <a:blip r:embed="rId3"/>
          <a:stretch>
            <a:fillRect/>
          </a:stretch>
        </p:blipFill>
        <p:spPr>
          <a:xfrm>
            <a:off x="12560441" y="7522368"/>
            <a:ext cx="1887254" cy="637424"/>
          </a:xfrm>
          <a:prstGeom prst="rect">
            <a:avLst/>
          </a:prstGeom>
        </p:spPr>
      </p:pic>
      <p:pic>
        <p:nvPicPr>
          <p:cNvPr id="28" name="Picture 27">
            <a:extLst>
              <a:ext uri="{FF2B5EF4-FFF2-40B4-BE49-F238E27FC236}">
                <a16:creationId xmlns:a16="http://schemas.microsoft.com/office/drawing/2014/main" id="{B7796697-C31D-D00A-E6DD-29AEC5D852E5}"/>
              </a:ext>
            </a:extLst>
          </p:cNvPr>
          <p:cNvPicPr>
            <a:picLocks noChangeAspect="1"/>
          </p:cNvPicPr>
          <p:nvPr/>
        </p:nvPicPr>
        <p:blipFill>
          <a:blip r:embed="rId3"/>
          <a:stretch>
            <a:fillRect/>
          </a:stretch>
        </p:blipFill>
        <p:spPr>
          <a:xfrm>
            <a:off x="5069049" y="188201"/>
            <a:ext cx="5645845" cy="190689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9596" y="637519"/>
            <a:ext cx="7430810" cy="717113"/>
          </a:xfrm>
          <a:prstGeom prst="rect">
            <a:avLst/>
          </a:prstGeom>
          <a:noFill/>
          <a:ln/>
        </p:spPr>
        <p:txBody>
          <a:bodyPr wrap="none" lIns="0" tIns="0" rIns="0" bIns="0" rtlCol="0" anchor="t"/>
          <a:lstStyle/>
          <a:p>
            <a:pPr marL="0" indent="0">
              <a:lnSpc>
                <a:spcPts val="5600"/>
              </a:lnSpc>
              <a:buNone/>
            </a:pPr>
            <a:r>
              <a:rPr lang="en-US" sz="4500" b="1" dirty="0">
                <a:solidFill>
                  <a:srgbClr val="F5F0F0"/>
                </a:solidFill>
                <a:latin typeface="PT Serif" panose="020A0603040505020204" pitchFamily="18" charset="0"/>
                <a:ea typeface="Merriweather" pitchFamily="34" charset="-122"/>
                <a:cs typeface="Merriweather" pitchFamily="34" charset="-120"/>
              </a:rPr>
              <a:t>Duy Trì An Toàn Lao Động</a:t>
            </a:r>
            <a:endParaRPr lang="en-US" sz="4500" b="1" dirty="0"/>
          </a:p>
        </p:txBody>
      </p:sp>
      <p:pic>
        <p:nvPicPr>
          <p:cNvPr id="4" name="Image 1" descr="preencoded.png"/>
          <p:cNvPicPr>
            <a:picLocks noChangeAspect="1"/>
          </p:cNvPicPr>
          <p:nvPr/>
        </p:nvPicPr>
        <p:blipFill>
          <a:blip r:embed="rId4"/>
          <a:stretch>
            <a:fillRect/>
          </a:stretch>
        </p:blipFill>
        <p:spPr>
          <a:xfrm>
            <a:off x="6289596" y="2088192"/>
            <a:ext cx="1147524" cy="1836063"/>
          </a:xfrm>
          <a:prstGeom prst="rect">
            <a:avLst/>
          </a:prstGeom>
        </p:spPr>
      </p:pic>
      <p:sp>
        <p:nvSpPr>
          <p:cNvPr id="5" name="Text 1"/>
          <p:cNvSpPr/>
          <p:nvPr/>
        </p:nvSpPr>
        <p:spPr>
          <a:xfrm>
            <a:off x="7781330" y="2317625"/>
            <a:ext cx="2868930" cy="35861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Kiểm Tra Định Kỳ</a:t>
            </a:r>
            <a:endParaRPr lang="en-US" sz="2250" b="1" dirty="0"/>
          </a:p>
        </p:txBody>
      </p:sp>
      <p:sp>
        <p:nvSpPr>
          <p:cNvPr id="6" name="Text 2"/>
          <p:cNvSpPr/>
          <p:nvPr/>
        </p:nvSpPr>
        <p:spPr>
          <a:xfrm>
            <a:off x="7781330" y="2813878"/>
            <a:ext cx="6045875" cy="367189"/>
          </a:xfrm>
          <a:prstGeom prst="rect">
            <a:avLst/>
          </a:prstGeom>
          <a:noFill/>
          <a:ln/>
        </p:spPr>
        <p:txBody>
          <a:bodyPr wrap="non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Thực hiện kiểm tra định kỳ, bảo trì thiết bị.</a:t>
            </a:r>
            <a:endParaRPr lang="en-US" sz="1800" dirty="0"/>
          </a:p>
        </p:txBody>
      </p:sp>
      <p:pic>
        <p:nvPicPr>
          <p:cNvPr id="7" name="Image 2" descr="preencoded.png"/>
          <p:cNvPicPr>
            <a:picLocks noChangeAspect="1"/>
          </p:cNvPicPr>
          <p:nvPr/>
        </p:nvPicPr>
        <p:blipFill>
          <a:blip r:embed="rId5"/>
          <a:stretch>
            <a:fillRect/>
          </a:stretch>
        </p:blipFill>
        <p:spPr>
          <a:xfrm>
            <a:off x="6289596" y="3924255"/>
            <a:ext cx="1147524" cy="1836063"/>
          </a:xfrm>
          <a:prstGeom prst="rect">
            <a:avLst/>
          </a:prstGeom>
        </p:spPr>
      </p:pic>
      <p:sp>
        <p:nvSpPr>
          <p:cNvPr id="8" name="Text 3"/>
          <p:cNvSpPr/>
          <p:nvPr/>
        </p:nvSpPr>
        <p:spPr>
          <a:xfrm>
            <a:off x="7781330" y="4153688"/>
            <a:ext cx="2868930" cy="35861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Đào Tạo Nhân Viên</a:t>
            </a:r>
            <a:endParaRPr lang="en-US" sz="2250" b="1" dirty="0"/>
          </a:p>
        </p:txBody>
      </p:sp>
      <p:sp>
        <p:nvSpPr>
          <p:cNvPr id="9" name="Text 4"/>
          <p:cNvSpPr/>
          <p:nvPr/>
        </p:nvSpPr>
        <p:spPr>
          <a:xfrm>
            <a:off x="7781330" y="4649941"/>
            <a:ext cx="6045875" cy="367189"/>
          </a:xfrm>
          <a:prstGeom prst="rect">
            <a:avLst/>
          </a:prstGeom>
          <a:noFill/>
          <a:ln/>
        </p:spPr>
        <p:txBody>
          <a:bodyPr wrap="non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Đào tạo nhân viên về quy trình vận hành an toàn.</a:t>
            </a:r>
            <a:endParaRPr lang="en-US" sz="1800" dirty="0"/>
          </a:p>
        </p:txBody>
      </p:sp>
      <p:pic>
        <p:nvPicPr>
          <p:cNvPr id="10" name="Image 3" descr="preencoded.png"/>
          <p:cNvPicPr>
            <a:picLocks noChangeAspect="1"/>
          </p:cNvPicPr>
          <p:nvPr/>
        </p:nvPicPr>
        <p:blipFill>
          <a:blip r:embed="rId6"/>
          <a:stretch>
            <a:fillRect/>
          </a:stretch>
        </p:blipFill>
        <p:spPr>
          <a:xfrm>
            <a:off x="6289596" y="5760317"/>
            <a:ext cx="1147524" cy="1836063"/>
          </a:xfrm>
          <a:prstGeom prst="rect">
            <a:avLst/>
          </a:prstGeom>
        </p:spPr>
      </p:pic>
      <p:sp>
        <p:nvSpPr>
          <p:cNvPr id="11" name="Text 5"/>
          <p:cNvSpPr/>
          <p:nvPr/>
        </p:nvSpPr>
        <p:spPr>
          <a:xfrm>
            <a:off x="7781330" y="5989751"/>
            <a:ext cx="2868930" cy="35861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Nâng Cao Hiệu Suất</a:t>
            </a:r>
            <a:endParaRPr lang="en-US" sz="2250" b="1" dirty="0"/>
          </a:p>
        </p:txBody>
      </p:sp>
      <p:sp>
        <p:nvSpPr>
          <p:cNvPr id="12" name="Text 6"/>
          <p:cNvSpPr/>
          <p:nvPr/>
        </p:nvSpPr>
        <p:spPr>
          <a:xfrm>
            <a:off x="7781330" y="6486003"/>
            <a:ext cx="6045875" cy="367189"/>
          </a:xfrm>
          <a:prstGeom prst="rect">
            <a:avLst/>
          </a:prstGeom>
          <a:noFill/>
          <a:ln/>
        </p:spPr>
        <p:txBody>
          <a:bodyPr wrap="non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Giảm thiểu rủi ro, nâng cao hiệu suất làm việc.</a:t>
            </a:r>
            <a:endParaRPr lang="en-US" sz="1800" dirty="0"/>
          </a:p>
        </p:txBody>
      </p:sp>
      <p:pic>
        <p:nvPicPr>
          <p:cNvPr id="13" name="Picture 12">
            <a:extLst>
              <a:ext uri="{FF2B5EF4-FFF2-40B4-BE49-F238E27FC236}">
                <a16:creationId xmlns:a16="http://schemas.microsoft.com/office/drawing/2014/main" id="{879FAE7C-B32F-37B4-2471-8111A0B7E683}"/>
              </a:ext>
            </a:extLst>
          </p:cNvPr>
          <p:cNvPicPr>
            <a:picLocks noChangeAspect="1"/>
          </p:cNvPicPr>
          <p:nvPr/>
        </p:nvPicPr>
        <p:blipFill>
          <a:blip r:embed="rId7"/>
          <a:stretch>
            <a:fillRect/>
          </a:stretch>
        </p:blipFill>
        <p:spPr>
          <a:xfrm>
            <a:off x="12560441" y="7522368"/>
            <a:ext cx="1887254" cy="63742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39140" y="1044359"/>
            <a:ext cx="6576060" cy="533757"/>
          </a:xfrm>
          <a:prstGeom prst="rect">
            <a:avLst/>
          </a:prstGeom>
          <a:noFill/>
          <a:ln/>
        </p:spPr>
        <p:txBody>
          <a:bodyPr wrap="none" lIns="0" tIns="0" rIns="0" bIns="0" rtlCol="0" anchor="t"/>
          <a:lstStyle/>
          <a:p>
            <a:pPr marL="0" indent="0">
              <a:lnSpc>
                <a:spcPts val="4200"/>
              </a:lnSpc>
              <a:buNone/>
            </a:pPr>
            <a:r>
              <a:rPr lang="en-US" sz="3350" b="1" dirty="0">
                <a:solidFill>
                  <a:srgbClr val="F5F0F0"/>
                </a:solidFill>
                <a:latin typeface="PT Serif" panose="020A0603040505020204" pitchFamily="18" charset="0"/>
                <a:ea typeface="Merriweather" pitchFamily="34" charset="-122"/>
                <a:cs typeface="Merriweather" pitchFamily="34" charset="-120"/>
              </a:rPr>
              <a:t>Biện Pháp An Toàn Quan Trọng</a:t>
            </a:r>
            <a:endParaRPr lang="en-US" sz="3350" b="1" dirty="0"/>
          </a:p>
        </p:txBody>
      </p:sp>
      <p:pic>
        <p:nvPicPr>
          <p:cNvPr id="4" name="Image 1" descr="preencoded.png"/>
          <p:cNvPicPr>
            <a:picLocks noChangeAspect="1"/>
          </p:cNvPicPr>
          <p:nvPr/>
        </p:nvPicPr>
        <p:blipFill>
          <a:blip r:embed="rId4"/>
          <a:stretch>
            <a:fillRect/>
          </a:stretch>
        </p:blipFill>
        <p:spPr>
          <a:xfrm>
            <a:off x="748658" y="2415872"/>
            <a:ext cx="427077" cy="427077"/>
          </a:xfrm>
          <a:prstGeom prst="rect">
            <a:avLst/>
          </a:prstGeom>
        </p:spPr>
      </p:pic>
      <p:sp>
        <p:nvSpPr>
          <p:cNvPr id="5" name="Text 1"/>
          <p:cNvSpPr/>
          <p:nvPr/>
        </p:nvSpPr>
        <p:spPr>
          <a:xfrm>
            <a:off x="1642961" y="2483527"/>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Kiểm Tra Thiết Bị</a:t>
            </a:r>
            <a:endParaRPr lang="en-US" sz="1650" b="1" dirty="0"/>
          </a:p>
        </p:txBody>
      </p:sp>
      <p:sp>
        <p:nvSpPr>
          <p:cNvPr id="6" name="Text 2"/>
          <p:cNvSpPr/>
          <p:nvPr/>
        </p:nvSpPr>
        <p:spPr>
          <a:xfrm>
            <a:off x="1663059" y="2842949"/>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Kiểm tra các bộ phận cơ khí, hệ thống điều khiển.</a:t>
            </a:r>
            <a:endParaRPr lang="en-US" sz="1300" dirty="0"/>
          </a:p>
        </p:txBody>
      </p:sp>
      <p:pic>
        <p:nvPicPr>
          <p:cNvPr id="7" name="Image 2" descr="preencoded.png"/>
          <p:cNvPicPr>
            <a:picLocks noChangeAspect="1"/>
          </p:cNvPicPr>
          <p:nvPr/>
        </p:nvPicPr>
        <p:blipFill>
          <a:blip r:embed="rId5"/>
          <a:stretch>
            <a:fillRect/>
          </a:stretch>
        </p:blipFill>
        <p:spPr>
          <a:xfrm>
            <a:off x="748658" y="3719760"/>
            <a:ext cx="427077" cy="427077"/>
          </a:xfrm>
          <a:prstGeom prst="rect">
            <a:avLst/>
          </a:prstGeom>
        </p:spPr>
      </p:pic>
      <p:sp>
        <p:nvSpPr>
          <p:cNvPr id="8" name="Text 3"/>
          <p:cNvSpPr/>
          <p:nvPr/>
        </p:nvSpPr>
        <p:spPr>
          <a:xfrm>
            <a:off x="1642961" y="3797796"/>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Hiểu Rõ Quy Trình</a:t>
            </a:r>
            <a:endParaRPr lang="en-US" sz="1650" b="1" dirty="0"/>
          </a:p>
        </p:txBody>
      </p:sp>
      <p:sp>
        <p:nvSpPr>
          <p:cNvPr id="9" name="Text 4"/>
          <p:cNvSpPr/>
          <p:nvPr/>
        </p:nvSpPr>
        <p:spPr>
          <a:xfrm>
            <a:off x="1663059" y="4146836"/>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Đọc kỹ hướng dẫn sử dụng và tuân thủ các chỉ dẫn an toàn.</a:t>
            </a:r>
            <a:endParaRPr lang="en-US" sz="1300" dirty="0"/>
          </a:p>
        </p:txBody>
      </p:sp>
      <p:pic>
        <p:nvPicPr>
          <p:cNvPr id="10" name="Image 3" descr="preencoded.png"/>
          <p:cNvPicPr>
            <a:picLocks noChangeAspect="1"/>
          </p:cNvPicPr>
          <p:nvPr/>
        </p:nvPicPr>
        <p:blipFill>
          <a:blip r:embed="rId6"/>
          <a:stretch>
            <a:fillRect/>
          </a:stretch>
        </p:blipFill>
        <p:spPr>
          <a:xfrm>
            <a:off x="748658" y="4947974"/>
            <a:ext cx="427077" cy="427077"/>
          </a:xfrm>
          <a:prstGeom prst="rect">
            <a:avLst/>
          </a:prstGeom>
        </p:spPr>
      </p:pic>
      <p:sp>
        <p:nvSpPr>
          <p:cNvPr id="11" name="Text 5"/>
          <p:cNvSpPr/>
          <p:nvPr/>
        </p:nvSpPr>
        <p:spPr>
          <a:xfrm>
            <a:off x="1642961" y="5026011"/>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Trang Bị Bảo Hộ</a:t>
            </a:r>
            <a:endParaRPr lang="en-US" sz="1650" b="1" dirty="0"/>
          </a:p>
        </p:txBody>
      </p:sp>
      <p:sp>
        <p:nvSpPr>
          <p:cNvPr id="12" name="Text 6"/>
          <p:cNvSpPr/>
          <p:nvPr/>
        </p:nvSpPr>
        <p:spPr>
          <a:xfrm>
            <a:off x="1663059" y="5375051"/>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Sử dụng đầy đủ các thiết bị bảo hộ cá nhân.</a:t>
            </a:r>
            <a:endParaRPr lang="en-US" sz="1300" dirty="0"/>
          </a:p>
        </p:txBody>
      </p:sp>
      <p:pic>
        <p:nvPicPr>
          <p:cNvPr id="13" name="Image 4" descr="preencoded.png"/>
          <p:cNvPicPr>
            <a:picLocks noChangeAspect="1"/>
          </p:cNvPicPr>
          <p:nvPr/>
        </p:nvPicPr>
        <p:blipFill>
          <a:blip r:embed="rId7"/>
          <a:stretch>
            <a:fillRect/>
          </a:stretch>
        </p:blipFill>
        <p:spPr>
          <a:xfrm>
            <a:off x="748658" y="6413438"/>
            <a:ext cx="427077" cy="427077"/>
          </a:xfrm>
          <a:prstGeom prst="rect">
            <a:avLst/>
          </a:prstGeom>
        </p:spPr>
      </p:pic>
      <p:sp>
        <p:nvSpPr>
          <p:cNvPr id="14" name="Text 7"/>
          <p:cNvSpPr/>
          <p:nvPr/>
        </p:nvSpPr>
        <p:spPr>
          <a:xfrm>
            <a:off x="1642961" y="6491475"/>
            <a:ext cx="2135386" cy="266938"/>
          </a:xfrm>
          <a:prstGeom prst="rect">
            <a:avLst/>
          </a:prstGeom>
          <a:noFill/>
          <a:ln/>
        </p:spPr>
        <p:txBody>
          <a:bodyPr wrap="none" lIns="0" tIns="0" rIns="0" bIns="0" rtlCol="0" anchor="t"/>
          <a:lstStyle/>
          <a:p>
            <a:pPr marL="0" indent="0" algn="l">
              <a:lnSpc>
                <a:spcPts val="2100"/>
              </a:lnSpc>
              <a:buNone/>
            </a:pPr>
            <a:r>
              <a:rPr lang="en-US" sz="1650" b="1" dirty="0">
                <a:solidFill>
                  <a:srgbClr val="E2E6E9"/>
                </a:solidFill>
                <a:latin typeface="PT Serif" panose="020A0603040505020204" pitchFamily="18" charset="0"/>
                <a:ea typeface="Merriweather" pitchFamily="34" charset="-122"/>
                <a:cs typeface="Merriweather" pitchFamily="34" charset="-120"/>
              </a:rPr>
              <a:t>Cập Nhật Kiến Thức</a:t>
            </a:r>
            <a:endParaRPr lang="en-US" sz="1650" b="1" dirty="0"/>
          </a:p>
        </p:txBody>
      </p:sp>
      <p:sp>
        <p:nvSpPr>
          <p:cNvPr id="15" name="Text 8"/>
          <p:cNvSpPr/>
          <p:nvPr/>
        </p:nvSpPr>
        <p:spPr>
          <a:xfrm>
            <a:off x="1663059" y="6840515"/>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E2E6E9"/>
                </a:solidFill>
                <a:latin typeface="PT Serif" panose="020A0603040505020204" pitchFamily="18" charset="0"/>
                <a:ea typeface="Merriweather" pitchFamily="34" charset="-122"/>
                <a:cs typeface="Merriweather" pitchFamily="34" charset="-120"/>
              </a:rPr>
              <a:t>Tham gia các khóa đào tạo để nắm vững các kỹ năng và quy định an toàn mới nhất.</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63798" y="1025247"/>
            <a:ext cx="6170771"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Tham Khảo Thêm</a:t>
            </a:r>
            <a:endParaRPr lang="en-US" sz="4850" dirty="0"/>
          </a:p>
        </p:txBody>
      </p:sp>
      <p:sp>
        <p:nvSpPr>
          <p:cNvPr id="3" name="Shape 1"/>
          <p:cNvSpPr/>
          <p:nvPr/>
        </p:nvSpPr>
        <p:spPr>
          <a:xfrm>
            <a:off x="1218724" y="2290167"/>
            <a:ext cx="30480" cy="4914067"/>
          </a:xfrm>
          <a:prstGeom prst="roundRect">
            <a:avLst>
              <a:gd name="adj" fmla="val 340122"/>
            </a:avLst>
          </a:prstGeom>
          <a:solidFill>
            <a:srgbClr val="194A99"/>
          </a:solidFill>
          <a:ln/>
        </p:spPr>
      </p:sp>
      <p:sp>
        <p:nvSpPr>
          <p:cNvPr id="4" name="Shape 2"/>
          <p:cNvSpPr/>
          <p:nvPr/>
        </p:nvSpPr>
        <p:spPr>
          <a:xfrm>
            <a:off x="1481137" y="2830235"/>
            <a:ext cx="863798" cy="30480"/>
          </a:xfrm>
          <a:prstGeom prst="roundRect">
            <a:avLst>
              <a:gd name="adj" fmla="val 340122"/>
            </a:avLst>
          </a:prstGeom>
          <a:solidFill>
            <a:srgbClr val="3965A7"/>
          </a:solidFill>
          <a:ln/>
        </p:spPr>
      </p:sp>
      <p:sp>
        <p:nvSpPr>
          <p:cNvPr id="5" name="Shape 3"/>
          <p:cNvSpPr/>
          <p:nvPr/>
        </p:nvSpPr>
        <p:spPr>
          <a:xfrm>
            <a:off x="956310" y="2567821"/>
            <a:ext cx="555308" cy="555308"/>
          </a:xfrm>
          <a:prstGeom prst="roundRect">
            <a:avLst>
              <a:gd name="adj" fmla="val 18669"/>
            </a:avLst>
          </a:prstGeom>
          <a:solidFill>
            <a:srgbClr val="204C8E"/>
          </a:solidFill>
          <a:ln w="15240">
            <a:solidFill>
              <a:srgbClr val="3965A7"/>
            </a:solidFill>
            <a:prstDash val="solid"/>
          </a:ln>
        </p:spPr>
      </p:sp>
      <p:sp>
        <p:nvSpPr>
          <p:cNvPr id="6" name="Text 4"/>
          <p:cNvSpPr/>
          <p:nvPr/>
        </p:nvSpPr>
        <p:spPr>
          <a:xfrm>
            <a:off x="1152525" y="2660332"/>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1</a:t>
            </a:r>
            <a:endParaRPr lang="en-US" sz="2900" dirty="0"/>
          </a:p>
        </p:txBody>
      </p:sp>
      <p:sp>
        <p:nvSpPr>
          <p:cNvPr id="7" name="Text 5"/>
          <p:cNvSpPr/>
          <p:nvPr/>
        </p:nvSpPr>
        <p:spPr>
          <a:xfrm>
            <a:off x="2591514" y="2536984"/>
            <a:ext cx="4059555"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2400" dirty="0"/>
          </a:p>
        </p:txBody>
      </p:sp>
      <p:sp>
        <p:nvSpPr>
          <p:cNvPr id="8" name="Text 6"/>
          <p:cNvSpPr/>
          <p:nvPr/>
        </p:nvSpPr>
        <p:spPr>
          <a:xfrm>
            <a:off x="2591514" y="2925723"/>
            <a:ext cx="111750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9" name="Shape 7"/>
          <p:cNvSpPr/>
          <p:nvPr/>
        </p:nvSpPr>
        <p:spPr>
          <a:xfrm>
            <a:off x="1481137" y="4499015"/>
            <a:ext cx="863798" cy="30480"/>
          </a:xfrm>
          <a:prstGeom prst="roundRect">
            <a:avLst>
              <a:gd name="adj" fmla="val 340122"/>
            </a:avLst>
          </a:prstGeom>
          <a:solidFill>
            <a:srgbClr val="3965A7"/>
          </a:solidFill>
          <a:ln/>
        </p:spPr>
      </p:sp>
      <p:sp>
        <p:nvSpPr>
          <p:cNvPr id="10" name="Shape 8"/>
          <p:cNvSpPr/>
          <p:nvPr/>
        </p:nvSpPr>
        <p:spPr>
          <a:xfrm>
            <a:off x="956310" y="4236601"/>
            <a:ext cx="555308" cy="555308"/>
          </a:xfrm>
          <a:prstGeom prst="roundRect">
            <a:avLst>
              <a:gd name="adj" fmla="val 18669"/>
            </a:avLst>
          </a:prstGeom>
          <a:solidFill>
            <a:srgbClr val="204C8E"/>
          </a:solidFill>
          <a:ln w="15240">
            <a:solidFill>
              <a:srgbClr val="3965A7"/>
            </a:solidFill>
            <a:prstDash val="solid"/>
          </a:ln>
        </p:spPr>
      </p:sp>
      <p:sp>
        <p:nvSpPr>
          <p:cNvPr id="11" name="Text 9"/>
          <p:cNvSpPr/>
          <p:nvPr/>
        </p:nvSpPr>
        <p:spPr>
          <a:xfrm>
            <a:off x="1123236" y="4329113"/>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2</a:t>
            </a:r>
            <a:endParaRPr lang="en-US" sz="2900" dirty="0"/>
          </a:p>
        </p:txBody>
      </p:sp>
      <p:sp>
        <p:nvSpPr>
          <p:cNvPr id="12" name="Text 10"/>
          <p:cNvSpPr/>
          <p:nvPr/>
        </p:nvSpPr>
        <p:spPr>
          <a:xfrm>
            <a:off x="2591514" y="4205764"/>
            <a:ext cx="564844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900" dirty="0"/>
          </a:p>
        </p:txBody>
      </p:sp>
      <p:sp>
        <p:nvSpPr>
          <p:cNvPr id="13" name="Text 11"/>
          <p:cNvSpPr/>
          <p:nvPr/>
        </p:nvSpPr>
        <p:spPr>
          <a:xfrm>
            <a:off x="2591514" y="4731104"/>
            <a:ext cx="111750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14" name="Shape 12"/>
          <p:cNvSpPr/>
          <p:nvPr/>
        </p:nvSpPr>
        <p:spPr>
          <a:xfrm>
            <a:off x="1481137" y="6245066"/>
            <a:ext cx="863798" cy="30480"/>
          </a:xfrm>
          <a:prstGeom prst="roundRect">
            <a:avLst>
              <a:gd name="adj" fmla="val 340122"/>
            </a:avLst>
          </a:prstGeom>
          <a:solidFill>
            <a:srgbClr val="3965A7"/>
          </a:solidFill>
          <a:ln/>
        </p:spPr>
      </p:sp>
      <p:sp>
        <p:nvSpPr>
          <p:cNvPr id="15" name="Shape 13"/>
          <p:cNvSpPr/>
          <p:nvPr/>
        </p:nvSpPr>
        <p:spPr>
          <a:xfrm>
            <a:off x="956310" y="5982652"/>
            <a:ext cx="555308" cy="555308"/>
          </a:xfrm>
          <a:prstGeom prst="roundRect">
            <a:avLst>
              <a:gd name="adj" fmla="val 18669"/>
            </a:avLst>
          </a:prstGeom>
          <a:solidFill>
            <a:srgbClr val="204C8E"/>
          </a:solidFill>
          <a:ln w="15240">
            <a:solidFill>
              <a:srgbClr val="3965A7"/>
            </a:solidFill>
            <a:prstDash val="solid"/>
          </a:ln>
        </p:spPr>
      </p:sp>
      <p:sp>
        <p:nvSpPr>
          <p:cNvPr id="16" name="Text 14"/>
          <p:cNvSpPr/>
          <p:nvPr/>
        </p:nvSpPr>
        <p:spPr>
          <a:xfrm>
            <a:off x="1130260" y="6075164"/>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3</a:t>
            </a:r>
            <a:endParaRPr lang="en-US" sz="2900" dirty="0"/>
          </a:p>
        </p:txBody>
      </p:sp>
      <p:sp>
        <p:nvSpPr>
          <p:cNvPr id="17" name="Text 15"/>
          <p:cNvSpPr/>
          <p:nvPr/>
        </p:nvSpPr>
        <p:spPr>
          <a:xfrm>
            <a:off x="2591514" y="5951815"/>
            <a:ext cx="470487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900" dirty="0"/>
          </a:p>
        </p:txBody>
      </p:sp>
      <p:sp>
        <p:nvSpPr>
          <p:cNvPr id="18" name="Text 16"/>
          <p:cNvSpPr/>
          <p:nvPr/>
        </p:nvSpPr>
        <p:spPr>
          <a:xfrm>
            <a:off x="2591513" y="6445448"/>
            <a:ext cx="111750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Download tài liệu huấn luyện an toàn lao động vận hành thiết bị nâng</a:t>
            </a:r>
            <a:endParaRPr lang="en-US" sz="1900" dirty="0"/>
          </a:p>
        </p:txBody>
      </p:sp>
      <p:pic>
        <p:nvPicPr>
          <p:cNvPr id="20" name="Picture 19">
            <a:extLst>
              <a:ext uri="{FF2B5EF4-FFF2-40B4-BE49-F238E27FC236}">
                <a16:creationId xmlns:a16="http://schemas.microsoft.com/office/drawing/2014/main" id="{324F61BC-E2DB-B61C-9720-C390CE7157B7}"/>
              </a:ext>
            </a:extLst>
          </p:cNvPr>
          <p:cNvPicPr>
            <a:picLocks noChangeAspect="1"/>
          </p:cNvPicPr>
          <p:nvPr/>
        </p:nvPicPr>
        <p:blipFill>
          <a:blip r:embed="rId6"/>
          <a:stretch>
            <a:fillRect/>
          </a:stretch>
        </p:blipFill>
        <p:spPr>
          <a:xfrm>
            <a:off x="12560441" y="7522368"/>
            <a:ext cx="1887254" cy="6374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2103</Words>
  <Application>Microsoft Office PowerPoint</Application>
  <PresentationFormat>Custom</PresentationFormat>
  <Paragraphs>287</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2024-11-26T06:37:07Z</dcterms:created>
  <dcterms:modified xsi:type="dcterms:W3CDTF">2024-11-26T07:22:31Z</dcterms:modified>
</cp:coreProperties>
</file>