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4630400" cy="8229600"/>
  <p:notesSz cx="8229600" cy="14630400"/>
  <p:embeddedFontLst>
    <p:embeddedFont>
      <p:font typeface="PT Serif" panose="020A0603040505020204" pitchFamily="18" charset="0"/>
      <p:regular r:id="rId23"/>
      <p:bold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93464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7.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9.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1.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lide 1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lide 19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lide 20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14.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15.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16.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1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18.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33.png"/><Relationship Id="rId7"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19.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hyperlink" Target="https://antoannamviet.com/"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20.xml"/><Relationship Id="rId6" Type="http://schemas.openxmlformats.org/officeDocument/2006/relationships/image" Target="../media/image5.png"/><Relationship Id="rId5" Type="http://schemas.openxmlformats.org/officeDocument/2006/relationships/image" Target="../media/image39.png"/><Relationship Id="rId4" Type="http://schemas.openxmlformats.org/officeDocument/2006/relationships/image" Target="../media/image38.png"/></Relationships>
</file>

<file path=ppt/slides/_rels/slide20.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1.xml"/><Relationship Id="rId6" Type="http://schemas.openxmlformats.org/officeDocument/2006/relationships/hyperlink" Target="https://antoannamviet.com/tai-lieu-an-toan-lao-dong-khi-van-hanh-xe-co-gioi/" TargetMode="External"/><Relationship Id="rId5" Type="http://schemas.openxmlformats.org/officeDocument/2006/relationships/hyperlink" Target="https://antoannamviet.com/bao-gia-huan-luyen-an-toan-lao-dong/" TargetMode="External"/><Relationship Id="rId4" Type="http://schemas.openxmlformats.org/officeDocument/2006/relationships/hyperlink" Target="https://antoannamviet.com/bai-kiem-tra-an-toan-lao-dong-nhom-3/"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321920" y="3888521"/>
            <a:ext cx="4869299" cy="2739033"/>
          </a:xfrm>
          <a:prstGeom prst="rect">
            <a:avLst/>
          </a:prstGeom>
        </p:spPr>
      </p:pic>
      <p:sp>
        <p:nvSpPr>
          <p:cNvPr id="4" name="Text 0"/>
          <p:cNvSpPr/>
          <p:nvPr/>
        </p:nvSpPr>
        <p:spPr>
          <a:xfrm>
            <a:off x="863797" y="981148"/>
            <a:ext cx="10892773" cy="2462393"/>
          </a:xfrm>
          <a:prstGeom prst="rect">
            <a:avLst/>
          </a:prstGeom>
          <a:noFill/>
          <a:ln/>
        </p:spPr>
        <p:txBody>
          <a:bodyPr wrap="square" lIns="0" tIns="0" rIns="0" bIns="0" rtlCol="0" anchor="t"/>
          <a:lstStyle/>
          <a:p>
            <a:pPr marL="0" indent="0">
              <a:lnSpc>
                <a:spcPts val="8350"/>
              </a:lnSpc>
              <a:buNone/>
            </a:pPr>
            <a:r>
              <a:rPr lang="en-US" sz="6700" b="1" dirty="0">
                <a:solidFill>
                  <a:srgbClr val="F5F0F0"/>
                </a:solidFill>
                <a:latin typeface="PT Serif" panose="020A0603040505020204" pitchFamily="18" charset="0"/>
                <a:ea typeface="Merriweather" pitchFamily="34" charset="-122"/>
                <a:cs typeface="Merriweather" pitchFamily="34" charset="-120"/>
              </a:rPr>
              <a:t>An Toàn Lao Động Khi Vận Hành Xe Cơ Giới</a:t>
            </a:r>
            <a:endParaRPr lang="en-US" sz="6700" b="1" dirty="0"/>
          </a:p>
        </p:txBody>
      </p:sp>
      <p:sp>
        <p:nvSpPr>
          <p:cNvPr id="5" name="Text 1"/>
          <p:cNvSpPr/>
          <p:nvPr/>
        </p:nvSpPr>
        <p:spPr>
          <a:xfrm>
            <a:off x="871418" y="4786060"/>
            <a:ext cx="7416403" cy="1184434"/>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An toàn lao động khi vận hành xe cơ giới là yếu tố thiết yếu để đảm bảo sự an toàn cho người lái, đồng nghiệp và cộng đồng xung quanh.</a:t>
            </a:r>
            <a:endParaRPr lang="en-US" sz="1900" dirty="0"/>
          </a:p>
        </p:txBody>
      </p:sp>
      <p:sp>
        <p:nvSpPr>
          <p:cNvPr id="6" name="Shape 2"/>
          <p:cNvSpPr/>
          <p:nvPr/>
        </p:nvSpPr>
        <p:spPr>
          <a:xfrm>
            <a:off x="863797" y="7130322"/>
            <a:ext cx="394930" cy="394930"/>
          </a:xfrm>
          <a:prstGeom prst="roundRect">
            <a:avLst>
              <a:gd name="adj" fmla="val 23151155"/>
            </a:avLst>
          </a:prstGeom>
          <a:noFill/>
          <a:ln w="7620">
            <a:solidFill>
              <a:srgbClr val="FFFFFF"/>
            </a:solidFill>
            <a:prstDash val="solid"/>
          </a:ln>
        </p:spPr>
      </p:sp>
      <p:pic>
        <p:nvPicPr>
          <p:cNvPr id="7" name="Image 2" descr="preencoded.png"/>
          <p:cNvPicPr>
            <a:picLocks noChangeAspect="1"/>
          </p:cNvPicPr>
          <p:nvPr/>
        </p:nvPicPr>
        <p:blipFill>
          <a:blip r:embed="rId4"/>
          <a:stretch>
            <a:fillRect/>
          </a:stretch>
        </p:blipFill>
        <p:spPr>
          <a:xfrm>
            <a:off x="871417" y="7137942"/>
            <a:ext cx="379690" cy="379690"/>
          </a:xfrm>
          <a:prstGeom prst="rect">
            <a:avLst/>
          </a:prstGeom>
        </p:spPr>
      </p:pic>
      <p:sp>
        <p:nvSpPr>
          <p:cNvPr id="8" name="Text 3"/>
          <p:cNvSpPr/>
          <p:nvPr/>
        </p:nvSpPr>
        <p:spPr>
          <a:xfrm>
            <a:off x="1382077" y="7111868"/>
            <a:ext cx="3234333" cy="431840"/>
          </a:xfrm>
          <a:prstGeom prst="rect">
            <a:avLst/>
          </a:prstGeom>
          <a:noFill/>
          <a:ln/>
        </p:spPr>
        <p:txBody>
          <a:bodyPr wrap="none" lIns="0" tIns="0" rIns="0" bIns="0" rtlCol="0" anchor="t"/>
          <a:lstStyle/>
          <a:p>
            <a:pPr marL="0" indent="0" algn="l">
              <a:lnSpc>
                <a:spcPts val="3400"/>
              </a:lnSpc>
              <a:buNone/>
            </a:pPr>
            <a:r>
              <a:rPr lang="en-US" sz="2400" b="1" dirty="0" err="1">
                <a:solidFill>
                  <a:srgbClr val="E2E6E9"/>
                </a:solidFill>
                <a:latin typeface="PT Serif" panose="020A0603040505020204" pitchFamily="18" charset="0"/>
                <a:ea typeface="Merriweather Bold" pitchFamily="34" charset="-122"/>
                <a:cs typeface="Merriweather Bold" pitchFamily="34" charset="-120"/>
              </a:rPr>
              <a:t>Bản</a:t>
            </a:r>
            <a:r>
              <a:rPr lang="en-US" sz="2400" b="1" dirty="0">
                <a:solidFill>
                  <a:srgbClr val="E2E6E9"/>
                </a:solidFill>
                <a:latin typeface="PT Serif" panose="020A0603040505020204" pitchFamily="18" charset="0"/>
                <a:ea typeface="Merriweather Bold" pitchFamily="34" charset="-122"/>
                <a:cs typeface="Merriweather Bold" pitchFamily="34" charset="-120"/>
              </a:rPr>
              <a:t> </a:t>
            </a:r>
            <a:r>
              <a:rPr lang="en-US" sz="2400" b="1" dirty="0" err="1">
                <a:solidFill>
                  <a:srgbClr val="E2E6E9"/>
                </a:solidFill>
                <a:latin typeface="PT Serif" panose="020A0603040505020204" pitchFamily="18" charset="0"/>
                <a:ea typeface="Merriweather Bold" pitchFamily="34" charset="-122"/>
                <a:cs typeface="Merriweather Bold" pitchFamily="34" charset="-120"/>
              </a:rPr>
              <a:t>quyền</a:t>
            </a:r>
            <a:r>
              <a:rPr lang="en-US" sz="2400" b="1" dirty="0">
                <a:solidFill>
                  <a:srgbClr val="E2E6E9"/>
                </a:solidFill>
                <a:latin typeface="PT Serif" panose="020A0603040505020204" pitchFamily="18" charset="0"/>
                <a:ea typeface="Merriweather Bold" pitchFamily="34" charset="-122"/>
                <a:cs typeface="Merriweather Bold" pitchFamily="34" charset="-120"/>
              </a:rPr>
              <a:t> </a:t>
            </a:r>
            <a:r>
              <a:rPr lang="en-US" sz="2400" b="1" dirty="0" err="1">
                <a:solidFill>
                  <a:srgbClr val="E2E6E9"/>
                </a:solidFill>
                <a:latin typeface="PT Serif" panose="020A0603040505020204" pitchFamily="18" charset="0"/>
                <a:ea typeface="Merriweather Bold" pitchFamily="34" charset="-122"/>
                <a:cs typeface="Merriweather Bold" pitchFamily="34" charset="-120"/>
              </a:rPr>
              <a:t>thuộc</a:t>
            </a:r>
            <a:r>
              <a:rPr lang="en-US" sz="2400" b="1" dirty="0">
                <a:solidFill>
                  <a:srgbClr val="E2E6E9"/>
                </a:solidFill>
                <a:latin typeface="PT Serif" panose="020A0603040505020204" pitchFamily="18" charset="0"/>
                <a:ea typeface="Merriweather Bold" pitchFamily="34" charset="-122"/>
                <a:cs typeface="Merriweather Bold" pitchFamily="34" charset="-120"/>
              </a:rPr>
              <a:t> An Toàn  Nam Việt</a:t>
            </a:r>
            <a:endParaRPr lang="en-US" sz="2400" dirty="0"/>
          </a:p>
        </p:txBody>
      </p:sp>
      <p:pic>
        <p:nvPicPr>
          <p:cNvPr id="9" name="Picture 8">
            <a:extLst>
              <a:ext uri="{FF2B5EF4-FFF2-40B4-BE49-F238E27FC236}">
                <a16:creationId xmlns:a16="http://schemas.microsoft.com/office/drawing/2014/main" id="{462080FC-9444-76B4-F7C8-EE82D520454B}"/>
              </a:ext>
            </a:extLst>
          </p:cNvPr>
          <p:cNvPicPr>
            <a:picLocks noChangeAspect="1"/>
          </p:cNvPicPr>
          <p:nvPr/>
        </p:nvPicPr>
        <p:blipFill>
          <a:blip r:embed="rId5"/>
          <a:stretch>
            <a:fillRect/>
          </a:stretch>
        </p:blipFill>
        <p:spPr>
          <a:xfrm>
            <a:off x="12491117" y="7543708"/>
            <a:ext cx="1898938" cy="58801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502140" y="3089493"/>
            <a:ext cx="4770120" cy="3817620"/>
          </a:xfrm>
          <a:prstGeom prst="rect">
            <a:avLst/>
          </a:prstGeom>
        </p:spPr>
      </p:pic>
      <p:sp>
        <p:nvSpPr>
          <p:cNvPr id="4" name="Text 0"/>
          <p:cNvSpPr/>
          <p:nvPr/>
        </p:nvSpPr>
        <p:spPr>
          <a:xfrm>
            <a:off x="798076" y="640854"/>
            <a:ext cx="9782838" cy="737354"/>
          </a:xfrm>
          <a:prstGeom prst="rect">
            <a:avLst/>
          </a:prstGeom>
          <a:noFill/>
          <a:ln/>
        </p:spPr>
        <p:txBody>
          <a:bodyPr wrap="square" lIns="0" tIns="0" rIns="0" bIns="0" rtlCol="0" anchor="t"/>
          <a:lstStyle/>
          <a:p>
            <a:pPr marL="0" indent="0">
              <a:lnSpc>
                <a:spcPts val="5600"/>
              </a:lnSpc>
              <a:buNone/>
            </a:pPr>
            <a:r>
              <a:rPr lang="en-US" sz="4450" b="1" dirty="0">
                <a:solidFill>
                  <a:srgbClr val="F5F0F0"/>
                </a:solidFill>
                <a:latin typeface="PT Serif" panose="020A0603040505020204" pitchFamily="18" charset="0"/>
                <a:ea typeface="Merriweather" pitchFamily="34" charset="-122"/>
                <a:cs typeface="Merriweather" pitchFamily="34" charset="-120"/>
              </a:rPr>
              <a:t>Thực Trạng An Toàn Lao Động</a:t>
            </a:r>
            <a:endParaRPr lang="en-US" sz="4450" b="1" dirty="0"/>
          </a:p>
        </p:txBody>
      </p:sp>
      <p:sp>
        <p:nvSpPr>
          <p:cNvPr id="5" name="Shape 1"/>
          <p:cNvSpPr/>
          <p:nvPr/>
        </p:nvSpPr>
        <p:spPr>
          <a:xfrm>
            <a:off x="798076" y="2776657"/>
            <a:ext cx="7547848" cy="1329095"/>
          </a:xfrm>
          <a:prstGeom prst="roundRect">
            <a:avLst>
              <a:gd name="adj" fmla="val 7206"/>
            </a:avLst>
          </a:prstGeom>
          <a:solidFill>
            <a:srgbClr val="204C8E"/>
          </a:solidFill>
          <a:ln w="7620">
            <a:solidFill>
              <a:srgbClr val="3965A7"/>
            </a:solidFill>
            <a:prstDash val="solid"/>
          </a:ln>
        </p:spPr>
      </p:sp>
      <p:sp>
        <p:nvSpPr>
          <p:cNvPr id="6" name="Text 2"/>
          <p:cNvSpPr/>
          <p:nvPr/>
        </p:nvSpPr>
        <p:spPr>
          <a:xfrm>
            <a:off x="1033701" y="3012281"/>
            <a:ext cx="2850475" cy="356235"/>
          </a:xfrm>
          <a:prstGeom prst="rect">
            <a:avLst/>
          </a:prstGeom>
          <a:noFill/>
          <a:ln/>
        </p:spPr>
        <p:txBody>
          <a:bodyPr wrap="none" lIns="0" tIns="0" rIns="0" bIns="0" rtlCol="0" anchor="t"/>
          <a:lstStyle/>
          <a:p>
            <a:pPr marL="0" indent="0">
              <a:lnSpc>
                <a:spcPts val="2800"/>
              </a:lnSpc>
              <a:buNone/>
            </a:pPr>
            <a:r>
              <a:rPr lang="en-US" sz="2200" b="1" dirty="0">
                <a:solidFill>
                  <a:srgbClr val="FFFFFF"/>
                </a:solidFill>
                <a:latin typeface="PT Serif" panose="020A0603040505020204" pitchFamily="18" charset="0"/>
                <a:ea typeface="Merriweather" pitchFamily="34" charset="-122"/>
                <a:cs typeface="Merriweather" pitchFamily="34" charset="-120"/>
              </a:rPr>
              <a:t>Giảm Số Vụ</a:t>
            </a:r>
            <a:endParaRPr lang="en-US" sz="2200" b="1" dirty="0"/>
          </a:p>
        </p:txBody>
      </p:sp>
      <p:sp>
        <p:nvSpPr>
          <p:cNvPr id="7" name="Text 3"/>
          <p:cNvSpPr/>
          <p:nvPr/>
        </p:nvSpPr>
        <p:spPr>
          <a:xfrm>
            <a:off x="1033701" y="3505319"/>
            <a:ext cx="7076599" cy="364808"/>
          </a:xfrm>
          <a:prstGeom prst="rect">
            <a:avLst/>
          </a:prstGeom>
          <a:noFill/>
          <a:ln/>
        </p:spPr>
        <p:txBody>
          <a:bodyPr wrap="none" lIns="0" tIns="0" rIns="0" bIns="0" rtlCol="0" anchor="t"/>
          <a:lstStyle/>
          <a:p>
            <a:pPr marL="0" indent="0">
              <a:lnSpc>
                <a:spcPts val="2850"/>
              </a:lnSpc>
              <a:buNone/>
            </a:pPr>
            <a:r>
              <a:rPr lang="en-US" sz="1750" dirty="0">
                <a:solidFill>
                  <a:srgbClr val="FFFFFF"/>
                </a:solidFill>
                <a:latin typeface="PT Serif" panose="020A0603040505020204" pitchFamily="18" charset="0"/>
                <a:ea typeface="Merriweather" pitchFamily="34" charset="-122"/>
                <a:cs typeface="Merriweather" pitchFamily="34" charset="-120"/>
              </a:rPr>
              <a:t>Số vụ tai nạn lao động giảm 7,09% so với cùng kỳ năm 2023.</a:t>
            </a:r>
            <a:endParaRPr lang="en-US" sz="1750" dirty="0"/>
          </a:p>
        </p:txBody>
      </p:sp>
      <p:sp>
        <p:nvSpPr>
          <p:cNvPr id="8" name="Shape 4"/>
          <p:cNvSpPr/>
          <p:nvPr/>
        </p:nvSpPr>
        <p:spPr>
          <a:xfrm>
            <a:off x="798076" y="4333756"/>
            <a:ext cx="7547848" cy="1329095"/>
          </a:xfrm>
          <a:prstGeom prst="roundRect">
            <a:avLst>
              <a:gd name="adj" fmla="val 7206"/>
            </a:avLst>
          </a:prstGeom>
          <a:solidFill>
            <a:srgbClr val="204C8E"/>
          </a:solidFill>
          <a:ln w="7620">
            <a:solidFill>
              <a:srgbClr val="3965A7"/>
            </a:solidFill>
            <a:prstDash val="solid"/>
          </a:ln>
        </p:spPr>
      </p:sp>
      <p:sp>
        <p:nvSpPr>
          <p:cNvPr id="9" name="Text 5"/>
          <p:cNvSpPr/>
          <p:nvPr/>
        </p:nvSpPr>
        <p:spPr>
          <a:xfrm>
            <a:off x="1033701" y="4569381"/>
            <a:ext cx="3074908" cy="356235"/>
          </a:xfrm>
          <a:prstGeom prst="rect">
            <a:avLst/>
          </a:prstGeom>
          <a:noFill/>
          <a:ln/>
        </p:spPr>
        <p:txBody>
          <a:bodyPr wrap="none" lIns="0" tIns="0" rIns="0" bIns="0" rtlCol="0" anchor="t"/>
          <a:lstStyle/>
          <a:p>
            <a:pPr marL="0" indent="0">
              <a:lnSpc>
                <a:spcPts val="2800"/>
              </a:lnSpc>
              <a:buNone/>
            </a:pPr>
            <a:r>
              <a:rPr lang="en-US" sz="2200" b="1" dirty="0">
                <a:solidFill>
                  <a:srgbClr val="FFFFFF"/>
                </a:solidFill>
                <a:latin typeface="PT Serif" panose="020A0603040505020204" pitchFamily="18" charset="0"/>
                <a:ea typeface="Merriweather" pitchFamily="34" charset="-122"/>
                <a:cs typeface="Merriweather" pitchFamily="34" charset="-120"/>
              </a:rPr>
              <a:t>Giảm Số Người Bị Nạn</a:t>
            </a:r>
            <a:endParaRPr lang="en-US" sz="2200" b="1" dirty="0"/>
          </a:p>
        </p:txBody>
      </p:sp>
      <p:sp>
        <p:nvSpPr>
          <p:cNvPr id="10" name="Text 6"/>
          <p:cNvSpPr/>
          <p:nvPr/>
        </p:nvSpPr>
        <p:spPr>
          <a:xfrm>
            <a:off x="1033701" y="5062418"/>
            <a:ext cx="7076599" cy="364808"/>
          </a:xfrm>
          <a:prstGeom prst="rect">
            <a:avLst/>
          </a:prstGeom>
          <a:noFill/>
          <a:ln/>
        </p:spPr>
        <p:txBody>
          <a:bodyPr wrap="none" lIns="0" tIns="0" rIns="0" bIns="0" rtlCol="0" anchor="t"/>
          <a:lstStyle/>
          <a:p>
            <a:pPr marL="0" indent="0">
              <a:lnSpc>
                <a:spcPts val="2850"/>
              </a:lnSpc>
              <a:buNone/>
            </a:pPr>
            <a:r>
              <a:rPr lang="en-US" sz="1750" dirty="0">
                <a:solidFill>
                  <a:srgbClr val="FFFFFF"/>
                </a:solidFill>
                <a:latin typeface="PT Serif" panose="020A0603040505020204" pitchFamily="18" charset="0"/>
                <a:ea typeface="Merriweather" pitchFamily="34" charset="-122"/>
                <a:cs typeface="Merriweather" pitchFamily="34" charset="-120"/>
              </a:rPr>
              <a:t>Số người bị nạn giảm 6,04% so với cùng kỳ năm 2023.</a:t>
            </a:r>
            <a:endParaRPr lang="en-US" sz="1750" dirty="0"/>
          </a:p>
        </p:txBody>
      </p:sp>
      <p:sp>
        <p:nvSpPr>
          <p:cNvPr id="11" name="Shape 7"/>
          <p:cNvSpPr/>
          <p:nvPr/>
        </p:nvSpPr>
        <p:spPr>
          <a:xfrm>
            <a:off x="798076" y="5890855"/>
            <a:ext cx="7547848" cy="1329095"/>
          </a:xfrm>
          <a:prstGeom prst="roundRect">
            <a:avLst>
              <a:gd name="adj" fmla="val 7206"/>
            </a:avLst>
          </a:prstGeom>
          <a:solidFill>
            <a:srgbClr val="204C8E"/>
          </a:solidFill>
          <a:ln w="7620">
            <a:solidFill>
              <a:srgbClr val="3965A7"/>
            </a:solidFill>
            <a:prstDash val="solid"/>
          </a:ln>
        </p:spPr>
      </p:sp>
      <p:sp>
        <p:nvSpPr>
          <p:cNvPr id="12" name="Text 8"/>
          <p:cNvSpPr/>
          <p:nvPr/>
        </p:nvSpPr>
        <p:spPr>
          <a:xfrm>
            <a:off x="1033701" y="6126480"/>
            <a:ext cx="4383524" cy="356235"/>
          </a:xfrm>
          <a:prstGeom prst="rect">
            <a:avLst/>
          </a:prstGeom>
          <a:noFill/>
          <a:ln/>
        </p:spPr>
        <p:txBody>
          <a:bodyPr wrap="none" lIns="0" tIns="0" rIns="0" bIns="0" rtlCol="0" anchor="t"/>
          <a:lstStyle/>
          <a:p>
            <a:pPr marL="0" indent="0">
              <a:lnSpc>
                <a:spcPts val="2800"/>
              </a:lnSpc>
              <a:buNone/>
            </a:pPr>
            <a:r>
              <a:rPr lang="en-US" sz="2200" b="1" dirty="0">
                <a:solidFill>
                  <a:srgbClr val="FFFFFF"/>
                </a:solidFill>
                <a:latin typeface="PT Serif" panose="020A0603040505020204" pitchFamily="18" charset="0"/>
                <a:ea typeface="Merriweather" pitchFamily="34" charset="-122"/>
                <a:cs typeface="Merriweather" pitchFamily="34" charset="-120"/>
              </a:rPr>
              <a:t>Tăng Số Người Bị Thương Nặng</a:t>
            </a:r>
            <a:endParaRPr lang="en-US" sz="2200" b="1" dirty="0"/>
          </a:p>
        </p:txBody>
      </p:sp>
      <p:sp>
        <p:nvSpPr>
          <p:cNvPr id="13" name="Text 9"/>
          <p:cNvSpPr/>
          <p:nvPr/>
        </p:nvSpPr>
        <p:spPr>
          <a:xfrm>
            <a:off x="1033701" y="6619518"/>
            <a:ext cx="7076599" cy="364808"/>
          </a:xfrm>
          <a:prstGeom prst="rect">
            <a:avLst/>
          </a:prstGeom>
          <a:noFill/>
          <a:ln/>
        </p:spPr>
        <p:txBody>
          <a:bodyPr wrap="none" lIns="0" tIns="0" rIns="0" bIns="0" rtlCol="0" anchor="t"/>
          <a:lstStyle/>
          <a:p>
            <a:pPr marL="0" indent="0">
              <a:lnSpc>
                <a:spcPts val="2850"/>
              </a:lnSpc>
              <a:buNone/>
            </a:pPr>
            <a:r>
              <a:rPr lang="en-US" sz="1750" dirty="0">
                <a:solidFill>
                  <a:srgbClr val="FFFFFF"/>
                </a:solidFill>
                <a:latin typeface="PT Serif" panose="020A0603040505020204" pitchFamily="18" charset="0"/>
                <a:ea typeface="Merriweather" pitchFamily="34" charset="-122"/>
                <a:cs typeface="Merriweather" pitchFamily="34" charset="-120"/>
              </a:rPr>
              <a:t>Số người bị thương nặng tăng 3,32% so với cùng kỳ năm 2023.</a:t>
            </a:r>
            <a:endParaRPr lang="en-US" sz="1750" dirty="0"/>
          </a:p>
        </p:txBody>
      </p:sp>
      <p:pic>
        <p:nvPicPr>
          <p:cNvPr id="14" name="Picture 13">
            <a:extLst>
              <a:ext uri="{FF2B5EF4-FFF2-40B4-BE49-F238E27FC236}">
                <a16:creationId xmlns:a16="http://schemas.microsoft.com/office/drawing/2014/main" id="{46B1AD4C-44B2-6D9B-4AEB-C08BDF5CA592}"/>
              </a:ext>
            </a:extLst>
          </p:cNvPr>
          <p:cNvPicPr>
            <a:picLocks noChangeAspect="1"/>
          </p:cNvPicPr>
          <p:nvPr/>
        </p:nvPicPr>
        <p:blipFill>
          <a:blip r:embed="rId4"/>
          <a:stretch>
            <a:fillRect/>
          </a:stretch>
        </p:blipFill>
        <p:spPr>
          <a:xfrm>
            <a:off x="12491117" y="7543708"/>
            <a:ext cx="1898938" cy="58801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3683258" y="557689"/>
            <a:ext cx="7263884" cy="490180"/>
          </a:xfrm>
          <a:prstGeom prst="rect">
            <a:avLst/>
          </a:prstGeom>
          <a:noFill/>
          <a:ln/>
        </p:spPr>
        <p:txBody>
          <a:bodyPr wrap="none" lIns="0" tIns="0" rIns="0" bIns="0" rtlCol="0" anchor="t"/>
          <a:lstStyle/>
          <a:p>
            <a:pPr marL="0" indent="0">
              <a:lnSpc>
                <a:spcPts val="3850"/>
              </a:lnSpc>
              <a:buNone/>
            </a:pPr>
            <a:r>
              <a:rPr lang="en-US" sz="3200" b="1" dirty="0">
                <a:solidFill>
                  <a:srgbClr val="F5F0F0"/>
                </a:solidFill>
                <a:latin typeface="PT Serif" panose="020A0603040505020204" pitchFamily="18" charset="0"/>
                <a:ea typeface="Merriweather" pitchFamily="34" charset="-122"/>
                <a:cs typeface="Merriweather" pitchFamily="34" charset="-120"/>
              </a:rPr>
              <a:t>Các Vụ Tai Nạn Lao Động Thường Gặp</a:t>
            </a:r>
            <a:endParaRPr lang="en-US" sz="3200" b="1" dirty="0"/>
          </a:p>
        </p:txBody>
      </p:sp>
      <p:pic>
        <p:nvPicPr>
          <p:cNvPr id="3" name="Image 0" descr="preencoded.png"/>
          <p:cNvPicPr>
            <a:picLocks noChangeAspect="1"/>
          </p:cNvPicPr>
          <p:nvPr/>
        </p:nvPicPr>
        <p:blipFill>
          <a:blip r:embed="rId3"/>
          <a:stretch>
            <a:fillRect/>
          </a:stretch>
        </p:blipFill>
        <p:spPr>
          <a:xfrm>
            <a:off x="4238376" y="1408584"/>
            <a:ext cx="6153647" cy="3387210"/>
          </a:xfrm>
          <a:prstGeom prst="rect">
            <a:avLst/>
          </a:prstGeom>
        </p:spPr>
      </p:pic>
      <p:sp>
        <p:nvSpPr>
          <p:cNvPr id="4" name="Text 1"/>
          <p:cNvSpPr/>
          <p:nvPr/>
        </p:nvSpPr>
        <p:spPr>
          <a:xfrm>
            <a:off x="3020020" y="5080633"/>
            <a:ext cx="13532168" cy="250984"/>
          </a:xfrm>
          <a:prstGeom prst="rect">
            <a:avLst/>
          </a:prstGeom>
          <a:noFill/>
          <a:ln/>
        </p:spPr>
        <p:txBody>
          <a:bodyPr wrap="none" lIns="0" tIns="0" rIns="0" bIns="0" rtlCol="0" anchor="t"/>
          <a:lstStyle/>
          <a:p>
            <a:pPr marL="0" indent="0">
              <a:lnSpc>
                <a:spcPts val="1950"/>
              </a:lnSpc>
              <a:buNone/>
            </a:pPr>
            <a:endParaRPr lang="en-US" sz="1200" dirty="0"/>
          </a:p>
        </p:txBody>
      </p:sp>
      <p:sp>
        <p:nvSpPr>
          <p:cNvPr id="5" name="Shape 2"/>
          <p:cNvSpPr/>
          <p:nvPr/>
        </p:nvSpPr>
        <p:spPr>
          <a:xfrm>
            <a:off x="3020019" y="5191283"/>
            <a:ext cx="352901" cy="352901"/>
          </a:xfrm>
          <a:prstGeom prst="roundRect">
            <a:avLst>
              <a:gd name="adj" fmla="val 18673"/>
            </a:avLst>
          </a:prstGeom>
          <a:solidFill>
            <a:srgbClr val="003180"/>
          </a:solidFill>
          <a:ln w="7620">
            <a:solidFill>
              <a:srgbClr val="194A99"/>
            </a:solidFill>
            <a:prstDash val="solid"/>
          </a:ln>
        </p:spPr>
      </p:sp>
      <p:sp>
        <p:nvSpPr>
          <p:cNvPr id="6" name="Text 3"/>
          <p:cNvSpPr/>
          <p:nvPr/>
        </p:nvSpPr>
        <p:spPr>
          <a:xfrm>
            <a:off x="3144678" y="5249981"/>
            <a:ext cx="103584" cy="235387"/>
          </a:xfrm>
          <a:prstGeom prst="rect">
            <a:avLst/>
          </a:prstGeom>
          <a:noFill/>
          <a:ln/>
        </p:spPr>
        <p:txBody>
          <a:bodyPr wrap="none" lIns="0" tIns="0" rIns="0" bIns="0" rtlCol="0" anchor="t"/>
          <a:lstStyle/>
          <a:p>
            <a:pPr marL="0" indent="0" algn="ctr">
              <a:lnSpc>
                <a:spcPts val="1850"/>
              </a:lnSpc>
              <a:buNone/>
            </a:pPr>
            <a:r>
              <a:rPr lang="en-US" sz="1850" dirty="0">
                <a:solidFill>
                  <a:srgbClr val="E2E6E9"/>
                </a:solidFill>
                <a:latin typeface="PT Serif" panose="020A0603040505020204" pitchFamily="18" charset="0"/>
                <a:ea typeface="Merriweather" pitchFamily="34" charset="-122"/>
                <a:cs typeface="Merriweather" pitchFamily="34" charset="-120"/>
              </a:rPr>
              <a:t>1</a:t>
            </a:r>
            <a:endParaRPr lang="en-US" sz="1850" dirty="0"/>
          </a:p>
        </p:txBody>
      </p:sp>
      <p:sp>
        <p:nvSpPr>
          <p:cNvPr id="7" name="Text 4"/>
          <p:cNvSpPr/>
          <p:nvPr/>
        </p:nvSpPr>
        <p:spPr>
          <a:xfrm>
            <a:off x="3529726" y="5288318"/>
            <a:ext cx="1961197" cy="245031"/>
          </a:xfrm>
          <a:prstGeom prst="rect">
            <a:avLst/>
          </a:prstGeom>
          <a:noFill/>
          <a:ln/>
        </p:spPr>
        <p:txBody>
          <a:bodyPr wrap="none" lIns="0" tIns="0" rIns="0" bIns="0" rtlCol="0" anchor="t"/>
          <a:lstStyle/>
          <a:p>
            <a:pPr marL="0" indent="0">
              <a:lnSpc>
                <a:spcPts val="1900"/>
              </a:lnSpc>
              <a:buNone/>
            </a:pPr>
            <a:r>
              <a:rPr lang="en-US" sz="1500" b="1" dirty="0">
                <a:solidFill>
                  <a:srgbClr val="E2E6E9"/>
                </a:solidFill>
                <a:latin typeface="PT Serif" panose="020A0603040505020204" pitchFamily="18" charset="0"/>
                <a:ea typeface="Merriweather" pitchFamily="34" charset="-122"/>
                <a:cs typeface="Merriweather" pitchFamily="34" charset="-120"/>
              </a:rPr>
              <a:t>Va Chạm</a:t>
            </a:r>
            <a:endParaRPr lang="en-US" sz="1500" b="1" dirty="0"/>
          </a:p>
        </p:txBody>
      </p:sp>
      <p:sp>
        <p:nvSpPr>
          <p:cNvPr id="8" name="Text 5"/>
          <p:cNvSpPr/>
          <p:nvPr/>
        </p:nvSpPr>
        <p:spPr>
          <a:xfrm>
            <a:off x="6122574" y="5274629"/>
            <a:ext cx="11490386" cy="501968"/>
          </a:xfrm>
          <a:prstGeom prst="rect">
            <a:avLst/>
          </a:prstGeom>
          <a:noFill/>
          <a:ln/>
        </p:spPr>
        <p:txBody>
          <a:bodyPr wrap="square" lIns="0" tIns="0" rIns="0" bIns="0" rtlCol="0" anchor="t"/>
          <a:lstStyle/>
          <a:p>
            <a:pPr marL="0" indent="0">
              <a:lnSpc>
                <a:spcPts val="1950"/>
              </a:lnSpc>
              <a:buNone/>
            </a:pPr>
            <a:r>
              <a:rPr lang="en-US" sz="1200" dirty="0">
                <a:solidFill>
                  <a:srgbClr val="E2E6E9"/>
                </a:solidFill>
                <a:latin typeface="PT Serif" panose="020A0603040505020204" pitchFamily="18" charset="0"/>
                <a:ea typeface="Merriweather" pitchFamily="34" charset="-122"/>
                <a:cs typeface="Merriweather" pitchFamily="34" charset="-120"/>
              </a:rPr>
              <a:t>Xe cơ giới va chạm với người đi bộ, xe cộ khác hoặc các công trình xây dựng.</a:t>
            </a:r>
            <a:endParaRPr lang="en-US" sz="1200" dirty="0"/>
          </a:p>
        </p:txBody>
      </p:sp>
      <p:sp>
        <p:nvSpPr>
          <p:cNvPr id="9" name="Shape 6"/>
          <p:cNvSpPr/>
          <p:nvPr/>
        </p:nvSpPr>
        <p:spPr>
          <a:xfrm>
            <a:off x="3020020" y="5939015"/>
            <a:ext cx="352901" cy="352901"/>
          </a:xfrm>
          <a:prstGeom prst="roundRect">
            <a:avLst>
              <a:gd name="adj" fmla="val 18673"/>
            </a:avLst>
          </a:prstGeom>
          <a:solidFill>
            <a:srgbClr val="003180"/>
          </a:solidFill>
          <a:ln w="7620">
            <a:solidFill>
              <a:srgbClr val="194A99"/>
            </a:solidFill>
            <a:prstDash val="solid"/>
          </a:ln>
        </p:spPr>
      </p:sp>
      <p:sp>
        <p:nvSpPr>
          <p:cNvPr id="10" name="Text 7"/>
          <p:cNvSpPr/>
          <p:nvPr/>
        </p:nvSpPr>
        <p:spPr>
          <a:xfrm>
            <a:off x="3126104" y="5997713"/>
            <a:ext cx="140732" cy="235387"/>
          </a:xfrm>
          <a:prstGeom prst="rect">
            <a:avLst/>
          </a:prstGeom>
          <a:noFill/>
          <a:ln/>
        </p:spPr>
        <p:txBody>
          <a:bodyPr wrap="none" lIns="0" tIns="0" rIns="0" bIns="0" rtlCol="0" anchor="t"/>
          <a:lstStyle/>
          <a:p>
            <a:pPr marL="0" indent="0" algn="ctr">
              <a:lnSpc>
                <a:spcPts val="1850"/>
              </a:lnSpc>
              <a:buNone/>
            </a:pPr>
            <a:r>
              <a:rPr lang="en-US" sz="1850" dirty="0">
                <a:solidFill>
                  <a:srgbClr val="E2E6E9"/>
                </a:solidFill>
                <a:latin typeface="PT Serif" panose="020A0603040505020204" pitchFamily="18" charset="0"/>
                <a:ea typeface="Merriweather" pitchFamily="34" charset="-122"/>
                <a:cs typeface="Merriweather" pitchFamily="34" charset="-120"/>
              </a:rPr>
              <a:t>2</a:t>
            </a:r>
            <a:endParaRPr lang="en-US" sz="1850" dirty="0"/>
          </a:p>
        </p:txBody>
      </p:sp>
      <p:sp>
        <p:nvSpPr>
          <p:cNvPr id="11" name="Text 8"/>
          <p:cNvSpPr/>
          <p:nvPr/>
        </p:nvSpPr>
        <p:spPr>
          <a:xfrm>
            <a:off x="3529726" y="5939015"/>
            <a:ext cx="1961197" cy="245031"/>
          </a:xfrm>
          <a:prstGeom prst="rect">
            <a:avLst/>
          </a:prstGeom>
          <a:noFill/>
          <a:ln/>
        </p:spPr>
        <p:txBody>
          <a:bodyPr wrap="none" lIns="0" tIns="0" rIns="0" bIns="0" rtlCol="0" anchor="t"/>
          <a:lstStyle/>
          <a:p>
            <a:pPr marL="0" indent="0">
              <a:lnSpc>
                <a:spcPts val="1900"/>
              </a:lnSpc>
              <a:buNone/>
            </a:pPr>
            <a:r>
              <a:rPr lang="en-US" sz="1500" b="1" dirty="0">
                <a:solidFill>
                  <a:srgbClr val="E2E6E9"/>
                </a:solidFill>
                <a:latin typeface="PT Serif" panose="020A0603040505020204" pitchFamily="18" charset="0"/>
                <a:ea typeface="Merriweather" pitchFamily="34" charset="-122"/>
                <a:cs typeface="Merriweather" pitchFamily="34" charset="-120"/>
              </a:rPr>
              <a:t>Lật Xe</a:t>
            </a:r>
            <a:endParaRPr lang="en-US" sz="1500" b="1" dirty="0"/>
          </a:p>
        </p:txBody>
      </p:sp>
      <p:sp>
        <p:nvSpPr>
          <p:cNvPr id="12" name="Text 9"/>
          <p:cNvSpPr/>
          <p:nvPr/>
        </p:nvSpPr>
        <p:spPr>
          <a:xfrm>
            <a:off x="6122574" y="5927082"/>
            <a:ext cx="9779188" cy="501968"/>
          </a:xfrm>
          <a:prstGeom prst="rect">
            <a:avLst/>
          </a:prstGeom>
          <a:noFill/>
          <a:ln/>
        </p:spPr>
        <p:txBody>
          <a:bodyPr wrap="square" lIns="0" tIns="0" rIns="0" bIns="0" rtlCol="0" anchor="t"/>
          <a:lstStyle/>
          <a:p>
            <a:pPr marL="0" indent="0">
              <a:lnSpc>
                <a:spcPts val="1950"/>
              </a:lnSpc>
              <a:buNone/>
            </a:pPr>
            <a:r>
              <a:rPr lang="en-US" sz="1200" dirty="0">
                <a:solidFill>
                  <a:srgbClr val="E2E6E9"/>
                </a:solidFill>
                <a:latin typeface="PT Serif" panose="020A0603040505020204" pitchFamily="18" charset="0"/>
                <a:ea typeface="Merriweather" pitchFamily="34" charset="-122"/>
                <a:cs typeface="Merriweather" pitchFamily="34" charset="-120"/>
              </a:rPr>
              <a:t>Lật xe thường xảy ra khi vận hành trên địa hình không ổn định hoặc khi xe bị nghiêng quá mức.</a:t>
            </a:r>
            <a:endParaRPr lang="en-US" sz="1200" dirty="0"/>
          </a:p>
        </p:txBody>
      </p:sp>
      <p:sp>
        <p:nvSpPr>
          <p:cNvPr id="13" name="Shape 10"/>
          <p:cNvSpPr/>
          <p:nvPr/>
        </p:nvSpPr>
        <p:spPr>
          <a:xfrm>
            <a:off x="3036498" y="6640668"/>
            <a:ext cx="352901" cy="352901"/>
          </a:xfrm>
          <a:prstGeom prst="roundRect">
            <a:avLst>
              <a:gd name="adj" fmla="val 18673"/>
            </a:avLst>
          </a:prstGeom>
          <a:solidFill>
            <a:srgbClr val="003180"/>
          </a:solidFill>
          <a:ln w="7620">
            <a:solidFill>
              <a:srgbClr val="194A99"/>
            </a:solidFill>
            <a:prstDash val="solid"/>
          </a:ln>
        </p:spPr>
      </p:sp>
      <p:sp>
        <p:nvSpPr>
          <p:cNvPr id="14" name="Text 11"/>
          <p:cNvSpPr/>
          <p:nvPr/>
        </p:nvSpPr>
        <p:spPr>
          <a:xfrm>
            <a:off x="3146988" y="6699366"/>
            <a:ext cx="131802" cy="235387"/>
          </a:xfrm>
          <a:prstGeom prst="rect">
            <a:avLst/>
          </a:prstGeom>
          <a:noFill/>
          <a:ln/>
        </p:spPr>
        <p:txBody>
          <a:bodyPr wrap="none" lIns="0" tIns="0" rIns="0" bIns="0" rtlCol="0" anchor="t"/>
          <a:lstStyle/>
          <a:p>
            <a:pPr marL="0" indent="0" algn="ctr">
              <a:lnSpc>
                <a:spcPts val="1850"/>
              </a:lnSpc>
              <a:buNone/>
            </a:pPr>
            <a:r>
              <a:rPr lang="en-US" sz="1850" dirty="0">
                <a:solidFill>
                  <a:srgbClr val="E2E6E9"/>
                </a:solidFill>
                <a:latin typeface="PT Serif" panose="020A0603040505020204" pitchFamily="18" charset="0"/>
                <a:ea typeface="Merriweather" pitchFamily="34" charset="-122"/>
                <a:cs typeface="Merriweather" pitchFamily="34" charset="-120"/>
              </a:rPr>
              <a:t>3</a:t>
            </a:r>
            <a:endParaRPr lang="en-US" sz="1850" dirty="0"/>
          </a:p>
        </p:txBody>
      </p:sp>
      <p:sp>
        <p:nvSpPr>
          <p:cNvPr id="15" name="Text 12"/>
          <p:cNvSpPr/>
          <p:nvPr/>
        </p:nvSpPr>
        <p:spPr>
          <a:xfrm>
            <a:off x="3543109" y="6748538"/>
            <a:ext cx="2157174" cy="245031"/>
          </a:xfrm>
          <a:prstGeom prst="rect">
            <a:avLst/>
          </a:prstGeom>
          <a:noFill/>
          <a:ln/>
        </p:spPr>
        <p:txBody>
          <a:bodyPr wrap="none" lIns="0" tIns="0" rIns="0" bIns="0" rtlCol="0" anchor="t"/>
          <a:lstStyle/>
          <a:p>
            <a:pPr marL="0" indent="0">
              <a:lnSpc>
                <a:spcPts val="1900"/>
              </a:lnSpc>
              <a:buNone/>
            </a:pPr>
            <a:r>
              <a:rPr lang="en-US" sz="1500" b="1" dirty="0">
                <a:solidFill>
                  <a:srgbClr val="E2E6E9"/>
                </a:solidFill>
                <a:latin typeface="PT Serif" panose="020A0603040505020204" pitchFamily="18" charset="0"/>
                <a:ea typeface="Merriweather" pitchFamily="34" charset="-122"/>
                <a:cs typeface="Merriweather" pitchFamily="34" charset="-120"/>
              </a:rPr>
              <a:t>Ngã Do Mất Kiểm Soát</a:t>
            </a:r>
            <a:endParaRPr lang="en-US" sz="1500" b="1" dirty="0"/>
          </a:p>
        </p:txBody>
      </p:sp>
      <p:sp>
        <p:nvSpPr>
          <p:cNvPr id="16" name="Text 13"/>
          <p:cNvSpPr/>
          <p:nvPr/>
        </p:nvSpPr>
        <p:spPr>
          <a:xfrm>
            <a:off x="6122574" y="6748538"/>
            <a:ext cx="7536526" cy="501968"/>
          </a:xfrm>
          <a:prstGeom prst="rect">
            <a:avLst/>
          </a:prstGeom>
          <a:noFill/>
          <a:ln/>
        </p:spPr>
        <p:txBody>
          <a:bodyPr wrap="square" lIns="0" tIns="0" rIns="0" bIns="0" rtlCol="0" anchor="t"/>
          <a:lstStyle/>
          <a:p>
            <a:pPr marL="0" indent="0">
              <a:lnSpc>
                <a:spcPts val="1950"/>
              </a:lnSpc>
              <a:buNone/>
            </a:pPr>
            <a:r>
              <a:rPr lang="en-US" sz="1200" dirty="0">
                <a:solidFill>
                  <a:srgbClr val="E2E6E9"/>
                </a:solidFill>
                <a:latin typeface="PT Serif" panose="020A0603040505020204" pitchFamily="18" charset="0"/>
                <a:ea typeface="Merriweather" pitchFamily="34" charset="-122"/>
                <a:cs typeface="Merriweather" pitchFamily="34" charset="-120"/>
              </a:rPr>
              <a:t>Khi tài xế không kiểm soát được tốc độ hoặc xe cơ giới gặp sự cố kỹ thuật.</a:t>
            </a:r>
            <a:endParaRPr lang="en-US" sz="1200" dirty="0"/>
          </a:p>
        </p:txBody>
      </p:sp>
      <p:sp>
        <p:nvSpPr>
          <p:cNvPr id="17" name="Shape 14"/>
          <p:cNvSpPr/>
          <p:nvPr/>
        </p:nvSpPr>
        <p:spPr>
          <a:xfrm>
            <a:off x="3046380" y="7347107"/>
            <a:ext cx="352901" cy="352901"/>
          </a:xfrm>
          <a:prstGeom prst="roundRect">
            <a:avLst>
              <a:gd name="adj" fmla="val 18673"/>
            </a:avLst>
          </a:prstGeom>
          <a:solidFill>
            <a:srgbClr val="003180"/>
          </a:solidFill>
          <a:ln w="7620">
            <a:solidFill>
              <a:srgbClr val="194A99"/>
            </a:solidFill>
            <a:prstDash val="solid"/>
          </a:ln>
        </p:spPr>
      </p:sp>
      <p:sp>
        <p:nvSpPr>
          <p:cNvPr id="18" name="Text 15"/>
          <p:cNvSpPr/>
          <p:nvPr/>
        </p:nvSpPr>
        <p:spPr>
          <a:xfrm>
            <a:off x="3146988" y="7405805"/>
            <a:ext cx="151567" cy="235387"/>
          </a:xfrm>
          <a:prstGeom prst="rect">
            <a:avLst/>
          </a:prstGeom>
          <a:noFill/>
          <a:ln/>
        </p:spPr>
        <p:txBody>
          <a:bodyPr wrap="none" lIns="0" tIns="0" rIns="0" bIns="0" rtlCol="0" anchor="t"/>
          <a:lstStyle/>
          <a:p>
            <a:pPr marL="0" indent="0" algn="ctr">
              <a:lnSpc>
                <a:spcPts val="1850"/>
              </a:lnSpc>
              <a:buNone/>
            </a:pPr>
            <a:r>
              <a:rPr lang="en-US" sz="1850" dirty="0">
                <a:solidFill>
                  <a:srgbClr val="E2E6E9"/>
                </a:solidFill>
                <a:latin typeface="PT Serif" panose="020A0603040505020204" pitchFamily="18" charset="0"/>
                <a:ea typeface="Merriweather" pitchFamily="34" charset="-122"/>
                <a:cs typeface="Merriweather" pitchFamily="34" charset="-120"/>
              </a:rPr>
              <a:t>4</a:t>
            </a:r>
            <a:endParaRPr lang="en-US" sz="1850" dirty="0"/>
          </a:p>
        </p:txBody>
      </p:sp>
      <p:sp>
        <p:nvSpPr>
          <p:cNvPr id="19" name="Text 16"/>
          <p:cNvSpPr/>
          <p:nvPr/>
        </p:nvSpPr>
        <p:spPr>
          <a:xfrm>
            <a:off x="3543109" y="7452001"/>
            <a:ext cx="1961197" cy="245031"/>
          </a:xfrm>
          <a:prstGeom prst="rect">
            <a:avLst/>
          </a:prstGeom>
          <a:noFill/>
          <a:ln/>
        </p:spPr>
        <p:txBody>
          <a:bodyPr wrap="none" lIns="0" tIns="0" rIns="0" bIns="0" rtlCol="0" anchor="t"/>
          <a:lstStyle/>
          <a:p>
            <a:pPr marL="0" indent="0">
              <a:lnSpc>
                <a:spcPts val="1900"/>
              </a:lnSpc>
              <a:buNone/>
            </a:pPr>
            <a:r>
              <a:rPr lang="en-US" sz="1500" b="1" dirty="0">
                <a:solidFill>
                  <a:srgbClr val="E2E6E9"/>
                </a:solidFill>
                <a:latin typeface="PT Serif" panose="020A0603040505020204" pitchFamily="18" charset="0"/>
                <a:ea typeface="Merriweather" pitchFamily="34" charset="-122"/>
                <a:cs typeface="Merriweather" pitchFamily="34" charset="-120"/>
              </a:rPr>
              <a:t>Thiết Bị Hỏng Hóc</a:t>
            </a:r>
            <a:endParaRPr lang="en-US" sz="1500" b="1" dirty="0"/>
          </a:p>
        </p:txBody>
      </p:sp>
      <p:sp>
        <p:nvSpPr>
          <p:cNvPr id="20" name="Text 17"/>
          <p:cNvSpPr/>
          <p:nvPr/>
        </p:nvSpPr>
        <p:spPr>
          <a:xfrm>
            <a:off x="6122574" y="7444502"/>
            <a:ext cx="13022461" cy="250984"/>
          </a:xfrm>
          <a:prstGeom prst="rect">
            <a:avLst/>
          </a:prstGeom>
          <a:noFill/>
          <a:ln/>
        </p:spPr>
        <p:txBody>
          <a:bodyPr wrap="none" lIns="0" tIns="0" rIns="0" bIns="0" rtlCol="0" anchor="t"/>
          <a:lstStyle/>
          <a:p>
            <a:pPr marL="0" indent="0">
              <a:lnSpc>
                <a:spcPts val="1950"/>
              </a:lnSpc>
              <a:buNone/>
            </a:pPr>
            <a:r>
              <a:rPr lang="en-US" sz="1200" dirty="0">
                <a:solidFill>
                  <a:srgbClr val="E2E6E9"/>
                </a:solidFill>
                <a:latin typeface="PT Serif" panose="020A0603040505020204" pitchFamily="18" charset="0"/>
                <a:ea typeface="Merriweather" pitchFamily="34" charset="-122"/>
                <a:cs typeface="Merriweather" pitchFamily="34" charset="-120"/>
              </a:rPr>
              <a:t>Các sự cố về kỹ thuật như phanh hỏng, động cơ gặp trục trặc có thể dẫn đến tai nạn nghiêm trọng.</a:t>
            </a:r>
            <a:endParaRPr lang="en-US" sz="1200" dirty="0"/>
          </a:p>
        </p:txBody>
      </p:sp>
      <p:pic>
        <p:nvPicPr>
          <p:cNvPr id="21" name="Picture 20">
            <a:extLst>
              <a:ext uri="{FF2B5EF4-FFF2-40B4-BE49-F238E27FC236}">
                <a16:creationId xmlns:a16="http://schemas.microsoft.com/office/drawing/2014/main" id="{D4402F1F-284F-A594-0BEF-81A908AB8509}"/>
              </a:ext>
            </a:extLst>
          </p:cNvPr>
          <p:cNvPicPr>
            <a:picLocks noChangeAspect="1"/>
          </p:cNvPicPr>
          <p:nvPr/>
        </p:nvPicPr>
        <p:blipFill>
          <a:blip r:embed="rId4"/>
          <a:stretch>
            <a:fillRect/>
          </a:stretch>
        </p:blipFill>
        <p:spPr>
          <a:xfrm>
            <a:off x="12491117" y="7543708"/>
            <a:ext cx="1898938" cy="58801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14350" y="2790302"/>
            <a:ext cx="4457700" cy="4457700"/>
          </a:xfrm>
          <a:prstGeom prst="rect">
            <a:avLst/>
          </a:prstGeom>
        </p:spPr>
      </p:pic>
      <p:sp>
        <p:nvSpPr>
          <p:cNvPr id="3" name="Text 0"/>
          <p:cNvSpPr/>
          <p:nvPr/>
        </p:nvSpPr>
        <p:spPr>
          <a:xfrm>
            <a:off x="117409" y="706649"/>
            <a:ext cx="14395583" cy="1316355"/>
          </a:xfrm>
          <a:prstGeom prst="rect">
            <a:avLst/>
          </a:prstGeom>
          <a:noFill/>
          <a:ln/>
        </p:spPr>
        <p:txBody>
          <a:bodyPr wrap="square" lIns="0" tIns="0" rIns="0" bIns="0" rtlCol="0" anchor="t"/>
          <a:lstStyle/>
          <a:p>
            <a:pPr marL="0" indent="0" algn="ctr">
              <a:lnSpc>
                <a:spcPts val="5150"/>
              </a:lnSpc>
              <a:buNone/>
            </a:pPr>
            <a:r>
              <a:rPr lang="en-US" sz="4100" b="1" dirty="0">
                <a:solidFill>
                  <a:srgbClr val="F5F0F0"/>
                </a:solidFill>
                <a:latin typeface="PT Serif" panose="020A0603040505020204" pitchFamily="18" charset="0"/>
                <a:ea typeface="Merriweather" pitchFamily="34" charset="-122"/>
                <a:cs typeface="Merriweather" pitchFamily="34" charset="-120"/>
              </a:rPr>
              <a:t>Tổng Quan Về Tầm Quan Trọng </a:t>
            </a:r>
            <a:r>
              <a:rPr lang="en-US" sz="4100" b="1" dirty="0" err="1">
                <a:solidFill>
                  <a:srgbClr val="F5F0F0"/>
                </a:solidFill>
                <a:latin typeface="PT Serif" panose="020A0603040505020204" pitchFamily="18" charset="0"/>
                <a:ea typeface="Merriweather" pitchFamily="34" charset="-122"/>
                <a:cs typeface="Merriweather" pitchFamily="34" charset="-120"/>
              </a:rPr>
              <a:t>Của</a:t>
            </a:r>
            <a:r>
              <a:rPr lang="en-US" sz="4100" b="1" dirty="0">
                <a:solidFill>
                  <a:srgbClr val="F5F0F0"/>
                </a:solidFill>
                <a:latin typeface="PT Serif" panose="020A0603040505020204" pitchFamily="18" charset="0"/>
                <a:ea typeface="Merriweather" pitchFamily="34" charset="-122"/>
                <a:cs typeface="Merriweather" pitchFamily="34" charset="-120"/>
              </a:rPr>
              <a:t> </a:t>
            </a:r>
          </a:p>
          <a:p>
            <a:pPr marL="0" indent="0" algn="ctr">
              <a:lnSpc>
                <a:spcPts val="5150"/>
              </a:lnSpc>
              <a:buNone/>
            </a:pPr>
            <a:r>
              <a:rPr lang="en-US" sz="4100" b="1" dirty="0">
                <a:solidFill>
                  <a:srgbClr val="F5F0F0"/>
                </a:solidFill>
                <a:latin typeface="PT Serif" panose="020A0603040505020204" pitchFamily="18" charset="0"/>
                <a:ea typeface="Merriweather" pitchFamily="34" charset="-122"/>
                <a:cs typeface="Merriweather" pitchFamily="34" charset="-120"/>
              </a:rPr>
              <a:t>An Toàn Lao Động</a:t>
            </a:r>
            <a:endParaRPr lang="en-US" sz="4100" b="1" dirty="0"/>
          </a:p>
        </p:txBody>
      </p:sp>
      <p:sp>
        <p:nvSpPr>
          <p:cNvPr id="4" name="Shape 1"/>
          <p:cNvSpPr/>
          <p:nvPr/>
        </p:nvSpPr>
        <p:spPr>
          <a:xfrm>
            <a:off x="6223635" y="2708434"/>
            <a:ext cx="7669530" cy="1228963"/>
          </a:xfrm>
          <a:prstGeom prst="roundRect">
            <a:avLst>
              <a:gd name="adj" fmla="val 7199"/>
            </a:avLst>
          </a:prstGeom>
          <a:solidFill>
            <a:srgbClr val="003180"/>
          </a:solidFill>
          <a:ln w="7620">
            <a:solidFill>
              <a:srgbClr val="194A99"/>
            </a:solidFill>
            <a:prstDash val="solid"/>
          </a:ln>
        </p:spPr>
      </p:sp>
      <p:sp>
        <p:nvSpPr>
          <p:cNvPr id="5" name="Text 2"/>
          <p:cNvSpPr/>
          <p:nvPr/>
        </p:nvSpPr>
        <p:spPr>
          <a:xfrm>
            <a:off x="6441877" y="2926675"/>
            <a:ext cx="2633186" cy="329208"/>
          </a:xfrm>
          <a:prstGeom prst="rect">
            <a:avLst/>
          </a:prstGeom>
          <a:noFill/>
          <a:ln/>
        </p:spPr>
        <p:txBody>
          <a:bodyPr wrap="none" lIns="0" tIns="0" rIns="0" bIns="0" rtlCol="0" anchor="t"/>
          <a:lstStyle/>
          <a:p>
            <a:pPr marL="0" indent="0">
              <a:lnSpc>
                <a:spcPts val="2550"/>
              </a:lnSpc>
              <a:buNone/>
            </a:pPr>
            <a:r>
              <a:rPr lang="en-US" sz="2050" b="1" dirty="0">
                <a:solidFill>
                  <a:srgbClr val="E2E6E9"/>
                </a:solidFill>
                <a:latin typeface="PT Serif" panose="020A0603040505020204" pitchFamily="18" charset="0"/>
                <a:ea typeface="Merriweather" pitchFamily="34" charset="-122"/>
                <a:cs typeface="Merriweather" pitchFamily="34" charset="-120"/>
              </a:rPr>
              <a:t>Bảo Vệ Sức Khỏe</a:t>
            </a:r>
            <a:endParaRPr lang="en-US" sz="2050" b="1" dirty="0"/>
          </a:p>
        </p:txBody>
      </p:sp>
      <p:sp>
        <p:nvSpPr>
          <p:cNvPr id="6" name="Text 3"/>
          <p:cNvSpPr/>
          <p:nvPr/>
        </p:nvSpPr>
        <p:spPr>
          <a:xfrm>
            <a:off x="6441877" y="3382208"/>
            <a:ext cx="7233047" cy="336947"/>
          </a:xfrm>
          <a:prstGeom prst="rect">
            <a:avLst/>
          </a:prstGeom>
          <a:noFill/>
          <a:ln/>
        </p:spPr>
        <p:txBody>
          <a:bodyPr wrap="none" lIns="0" tIns="0" rIns="0" bIns="0" rtlCol="0" anchor="t"/>
          <a:lstStyle/>
          <a:p>
            <a:pPr marL="0" indent="0">
              <a:lnSpc>
                <a:spcPts val="2650"/>
              </a:lnSpc>
              <a:buNone/>
            </a:pPr>
            <a:r>
              <a:rPr lang="en-US" sz="1650" dirty="0">
                <a:solidFill>
                  <a:srgbClr val="E2E6E9"/>
                </a:solidFill>
                <a:latin typeface="PT Serif" panose="020A0603040505020204" pitchFamily="18" charset="0"/>
                <a:ea typeface="Merriweather" pitchFamily="34" charset="-122"/>
                <a:cs typeface="Merriweather" pitchFamily="34" charset="-120"/>
              </a:rPr>
              <a:t>Giảm thiểu rủi ro tai nạn, bảo vệ sức khỏe của người lao động.</a:t>
            </a:r>
            <a:endParaRPr lang="en-US" sz="1650" dirty="0"/>
          </a:p>
        </p:txBody>
      </p:sp>
      <p:sp>
        <p:nvSpPr>
          <p:cNvPr id="7" name="Shape 4"/>
          <p:cNvSpPr/>
          <p:nvPr/>
        </p:nvSpPr>
        <p:spPr>
          <a:xfrm>
            <a:off x="6223635" y="4148018"/>
            <a:ext cx="7669530" cy="1565910"/>
          </a:xfrm>
          <a:prstGeom prst="roundRect">
            <a:avLst>
              <a:gd name="adj" fmla="val 5650"/>
            </a:avLst>
          </a:prstGeom>
          <a:solidFill>
            <a:srgbClr val="003180"/>
          </a:solidFill>
          <a:ln w="7620">
            <a:solidFill>
              <a:srgbClr val="194A99"/>
            </a:solidFill>
            <a:prstDash val="solid"/>
          </a:ln>
        </p:spPr>
      </p:sp>
      <p:sp>
        <p:nvSpPr>
          <p:cNvPr id="8" name="Text 5"/>
          <p:cNvSpPr/>
          <p:nvPr/>
        </p:nvSpPr>
        <p:spPr>
          <a:xfrm>
            <a:off x="6441877" y="4366260"/>
            <a:ext cx="2633186" cy="329208"/>
          </a:xfrm>
          <a:prstGeom prst="rect">
            <a:avLst/>
          </a:prstGeom>
          <a:noFill/>
          <a:ln/>
        </p:spPr>
        <p:txBody>
          <a:bodyPr wrap="none" lIns="0" tIns="0" rIns="0" bIns="0" rtlCol="0" anchor="t"/>
          <a:lstStyle/>
          <a:p>
            <a:pPr marL="0" indent="0">
              <a:lnSpc>
                <a:spcPts val="2550"/>
              </a:lnSpc>
              <a:buNone/>
            </a:pPr>
            <a:r>
              <a:rPr lang="en-US" sz="2050" b="1" dirty="0">
                <a:solidFill>
                  <a:srgbClr val="E2E6E9"/>
                </a:solidFill>
                <a:latin typeface="PT Serif" panose="020A0603040505020204" pitchFamily="18" charset="0"/>
                <a:ea typeface="Merriweather" pitchFamily="34" charset="-122"/>
                <a:cs typeface="Merriweather" pitchFamily="34" charset="-120"/>
              </a:rPr>
              <a:t>Duy Trì Hiệu Quả</a:t>
            </a:r>
            <a:endParaRPr lang="en-US" sz="2050" b="1" dirty="0"/>
          </a:p>
        </p:txBody>
      </p:sp>
      <p:sp>
        <p:nvSpPr>
          <p:cNvPr id="9" name="Text 6"/>
          <p:cNvSpPr/>
          <p:nvPr/>
        </p:nvSpPr>
        <p:spPr>
          <a:xfrm>
            <a:off x="6441877" y="4821793"/>
            <a:ext cx="7233047" cy="673894"/>
          </a:xfrm>
          <a:prstGeom prst="rect">
            <a:avLst/>
          </a:prstGeom>
          <a:noFill/>
          <a:ln/>
        </p:spPr>
        <p:txBody>
          <a:bodyPr wrap="square" lIns="0" tIns="0" rIns="0" bIns="0" rtlCol="0" anchor="t"/>
          <a:lstStyle/>
          <a:p>
            <a:pPr marL="0" indent="0">
              <a:lnSpc>
                <a:spcPts val="2650"/>
              </a:lnSpc>
              <a:buNone/>
            </a:pPr>
            <a:r>
              <a:rPr lang="en-US" sz="1650" dirty="0">
                <a:solidFill>
                  <a:srgbClr val="E2E6E9"/>
                </a:solidFill>
                <a:latin typeface="PT Serif" panose="020A0603040505020204" pitchFamily="18" charset="0"/>
                <a:ea typeface="Merriweather" pitchFamily="34" charset="-122"/>
                <a:cs typeface="Merriweather" pitchFamily="34" charset="-120"/>
              </a:rPr>
              <a:t>Nâng cao hiệu suất và giảm thiểu sự gián đoạn trong quá trình làm việc.</a:t>
            </a:r>
            <a:endParaRPr lang="en-US" sz="1650" dirty="0"/>
          </a:p>
        </p:txBody>
      </p:sp>
      <p:sp>
        <p:nvSpPr>
          <p:cNvPr id="10" name="Shape 7"/>
          <p:cNvSpPr/>
          <p:nvPr/>
        </p:nvSpPr>
        <p:spPr>
          <a:xfrm>
            <a:off x="6223635" y="5924550"/>
            <a:ext cx="7669530" cy="1228963"/>
          </a:xfrm>
          <a:prstGeom prst="roundRect">
            <a:avLst>
              <a:gd name="adj" fmla="val 7199"/>
            </a:avLst>
          </a:prstGeom>
          <a:solidFill>
            <a:srgbClr val="003180"/>
          </a:solidFill>
          <a:ln w="7620">
            <a:solidFill>
              <a:srgbClr val="194A99"/>
            </a:solidFill>
            <a:prstDash val="solid"/>
          </a:ln>
        </p:spPr>
      </p:sp>
      <p:sp>
        <p:nvSpPr>
          <p:cNvPr id="11" name="Text 8"/>
          <p:cNvSpPr/>
          <p:nvPr/>
        </p:nvSpPr>
        <p:spPr>
          <a:xfrm>
            <a:off x="6441877" y="6142792"/>
            <a:ext cx="2797612" cy="329208"/>
          </a:xfrm>
          <a:prstGeom prst="rect">
            <a:avLst/>
          </a:prstGeom>
          <a:noFill/>
          <a:ln/>
        </p:spPr>
        <p:txBody>
          <a:bodyPr wrap="none" lIns="0" tIns="0" rIns="0" bIns="0" rtlCol="0" anchor="t"/>
          <a:lstStyle/>
          <a:p>
            <a:pPr marL="0" indent="0">
              <a:lnSpc>
                <a:spcPts val="2550"/>
              </a:lnSpc>
              <a:buNone/>
            </a:pPr>
            <a:r>
              <a:rPr lang="en-US" sz="2050" b="1" dirty="0">
                <a:solidFill>
                  <a:srgbClr val="E2E6E9"/>
                </a:solidFill>
                <a:latin typeface="PT Serif" panose="020A0603040505020204" pitchFamily="18" charset="0"/>
                <a:ea typeface="Merriweather" pitchFamily="34" charset="-122"/>
                <a:cs typeface="Merriweather" pitchFamily="34" charset="-120"/>
              </a:rPr>
              <a:t>Trách Nhiệm Pháp Lý</a:t>
            </a:r>
            <a:endParaRPr lang="en-US" sz="2050" b="1" dirty="0"/>
          </a:p>
        </p:txBody>
      </p:sp>
      <p:sp>
        <p:nvSpPr>
          <p:cNvPr id="12" name="Text 9"/>
          <p:cNvSpPr/>
          <p:nvPr/>
        </p:nvSpPr>
        <p:spPr>
          <a:xfrm>
            <a:off x="6441877" y="6598325"/>
            <a:ext cx="7233047" cy="336947"/>
          </a:xfrm>
          <a:prstGeom prst="rect">
            <a:avLst/>
          </a:prstGeom>
          <a:noFill/>
          <a:ln/>
        </p:spPr>
        <p:txBody>
          <a:bodyPr wrap="none" lIns="0" tIns="0" rIns="0" bIns="0" rtlCol="0" anchor="t"/>
          <a:lstStyle/>
          <a:p>
            <a:pPr marL="0" indent="0">
              <a:lnSpc>
                <a:spcPts val="2650"/>
              </a:lnSpc>
              <a:buNone/>
            </a:pPr>
            <a:r>
              <a:rPr lang="en-US" sz="1650" dirty="0">
                <a:solidFill>
                  <a:srgbClr val="E2E6E9"/>
                </a:solidFill>
                <a:latin typeface="PT Serif" panose="020A0603040505020204" pitchFamily="18" charset="0"/>
                <a:ea typeface="Merriweather" pitchFamily="34" charset="-122"/>
                <a:cs typeface="Merriweather" pitchFamily="34" charset="-120"/>
              </a:rPr>
              <a:t>An toàn lao động là trách nhiệm pháp lý của mọi tổ chức và cá nhân.</a:t>
            </a:r>
            <a:endParaRPr lang="en-US" sz="1650" dirty="0"/>
          </a:p>
        </p:txBody>
      </p:sp>
      <p:pic>
        <p:nvPicPr>
          <p:cNvPr id="13" name="Picture 12">
            <a:extLst>
              <a:ext uri="{FF2B5EF4-FFF2-40B4-BE49-F238E27FC236}">
                <a16:creationId xmlns:a16="http://schemas.microsoft.com/office/drawing/2014/main" id="{CAC90B52-EDB2-56CD-1F5B-BE7E5F5406FC}"/>
              </a:ext>
            </a:extLst>
          </p:cNvPr>
          <p:cNvPicPr>
            <a:picLocks noChangeAspect="1"/>
          </p:cNvPicPr>
          <p:nvPr/>
        </p:nvPicPr>
        <p:blipFill>
          <a:blip r:embed="rId4"/>
          <a:stretch>
            <a:fillRect/>
          </a:stretch>
        </p:blipFill>
        <p:spPr>
          <a:xfrm>
            <a:off x="12491117" y="7543708"/>
            <a:ext cx="1898938" cy="588011"/>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073634" y="3177017"/>
            <a:ext cx="5019794" cy="4015859"/>
          </a:xfrm>
          <a:prstGeom prst="rect">
            <a:avLst/>
          </a:prstGeom>
        </p:spPr>
      </p:pic>
      <p:sp>
        <p:nvSpPr>
          <p:cNvPr id="4" name="Text 0"/>
          <p:cNvSpPr/>
          <p:nvPr/>
        </p:nvSpPr>
        <p:spPr>
          <a:xfrm>
            <a:off x="653177" y="954524"/>
            <a:ext cx="7285196" cy="583168"/>
          </a:xfrm>
          <a:prstGeom prst="rect">
            <a:avLst/>
          </a:prstGeom>
          <a:noFill/>
          <a:ln/>
        </p:spPr>
        <p:txBody>
          <a:bodyPr wrap="none" lIns="0" tIns="0" rIns="0" bIns="0" rtlCol="0" anchor="t"/>
          <a:lstStyle/>
          <a:p>
            <a:pPr marL="0" indent="0">
              <a:lnSpc>
                <a:spcPts val="4550"/>
              </a:lnSpc>
              <a:buNone/>
            </a:pPr>
            <a:r>
              <a:rPr lang="en-US" sz="3650" b="1" dirty="0">
                <a:solidFill>
                  <a:srgbClr val="F5F0F0"/>
                </a:solidFill>
                <a:latin typeface="PT Serif" panose="020A0603040505020204" pitchFamily="18" charset="0"/>
                <a:ea typeface="Merriweather" pitchFamily="34" charset="-122"/>
                <a:cs typeface="Merriweather" pitchFamily="34" charset="-120"/>
              </a:rPr>
              <a:t>Giao Thức Và Quy Định An Toàn</a:t>
            </a:r>
            <a:endParaRPr lang="en-US" sz="3650" b="1" dirty="0"/>
          </a:p>
        </p:txBody>
      </p:sp>
      <p:sp>
        <p:nvSpPr>
          <p:cNvPr id="5" name="Shape 1"/>
          <p:cNvSpPr/>
          <p:nvPr/>
        </p:nvSpPr>
        <p:spPr>
          <a:xfrm>
            <a:off x="735449" y="2150769"/>
            <a:ext cx="22860" cy="5457468"/>
          </a:xfrm>
          <a:prstGeom prst="roundRect">
            <a:avLst>
              <a:gd name="adj" fmla="val 342894"/>
            </a:avLst>
          </a:prstGeom>
          <a:solidFill>
            <a:srgbClr val="194A99"/>
          </a:solidFill>
          <a:ln/>
        </p:spPr>
      </p:sp>
      <p:sp>
        <p:nvSpPr>
          <p:cNvPr id="6" name="Shape 2"/>
          <p:cNvSpPr/>
          <p:nvPr/>
        </p:nvSpPr>
        <p:spPr>
          <a:xfrm>
            <a:off x="933926" y="2790124"/>
            <a:ext cx="653177" cy="22860"/>
          </a:xfrm>
          <a:prstGeom prst="roundRect">
            <a:avLst>
              <a:gd name="adj" fmla="val 342894"/>
            </a:avLst>
          </a:prstGeom>
          <a:solidFill>
            <a:srgbClr val="194A99"/>
          </a:solidFill>
          <a:ln/>
        </p:spPr>
      </p:sp>
      <p:sp>
        <p:nvSpPr>
          <p:cNvPr id="7" name="Shape 3"/>
          <p:cNvSpPr/>
          <p:nvPr/>
        </p:nvSpPr>
        <p:spPr>
          <a:xfrm>
            <a:off x="536972" y="2591646"/>
            <a:ext cx="419814" cy="419814"/>
          </a:xfrm>
          <a:prstGeom prst="roundRect">
            <a:avLst>
              <a:gd name="adj" fmla="val 18671"/>
            </a:avLst>
          </a:prstGeom>
          <a:solidFill>
            <a:srgbClr val="003180"/>
          </a:solidFill>
          <a:ln w="7620">
            <a:solidFill>
              <a:srgbClr val="194A99"/>
            </a:solidFill>
            <a:prstDash val="solid"/>
          </a:ln>
        </p:spPr>
      </p:sp>
      <p:sp>
        <p:nvSpPr>
          <p:cNvPr id="8" name="Text 4"/>
          <p:cNvSpPr/>
          <p:nvPr/>
        </p:nvSpPr>
        <p:spPr>
          <a:xfrm>
            <a:off x="685204" y="2661536"/>
            <a:ext cx="123230" cy="279916"/>
          </a:xfrm>
          <a:prstGeom prst="rect">
            <a:avLst/>
          </a:prstGeom>
          <a:noFill/>
          <a:ln/>
        </p:spPr>
        <p:txBody>
          <a:bodyPr wrap="none" lIns="0" tIns="0" rIns="0" bIns="0" rtlCol="0" anchor="t"/>
          <a:lstStyle/>
          <a:p>
            <a:pPr marL="0" indent="0" algn="ctr">
              <a:lnSpc>
                <a:spcPts val="2200"/>
              </a:lnSpc>
              <a:buNone/>
            </a:pPr>
            <a:r>
              <a:rPr lang="en-US" sz="2200" dirty="0">
                <a:solidFill>
                  <a:srgbClr val="E2E6E9"/>
                </a:solidFill>
                <a:latin typeface="PT Serif" panose="020A0603040505020204" pitchFamily="18" charset="0"/>
                <a:ea typeface="Merriweather" pitchFamily="34" charset="-122"/>
                <a:cs typeface="Merriweather" pitchFamily="34" charset="-120"/>
              </a:rPr>
              <a:t>1</a:t>
            </a:r>
            <a:endParaRPr lang="en-US" sz="2200" dirty="0"/>
          </a:p>
        </p:txBody>
      </p:sp>
      <p:sp>
        <p:nvSpPr>
          <p:cNvPr id="9" name="Text 5"/>
          <p:cNvSpPr/>
          <p:nvPr/>
        </p:nvSpPr>
        <p:spPr>
          <a:xfrm>
            <a:off x="1773317" y="2568310"/>
            <a:ext cx="2332792" cy="291465"/>
          </a:xfrm>
          <a:prstGeom prst="rect">
            <a:avLst/>
          </a:prstGeom>
          <a:noFill/>
          <a:ln/>
        </p:spPr>
        <p:txBody>
          <a:bodyPr wrap="none" lIns="0" tIns="0" rIns="0" bIns="0" rtlCol="0" anchor="t"/>
          <a:lstStyle/>
          <a:p>
            <a:pPr marL="0" indent="0" algn="l">
              <a:lnSpc>
                <a:spcPts val="2250"/>
              </a:lnSpc>
              <a:buNone/>
            </a:pPr>
            <a:r>
              <a:rPr lang="en-US" sz="1800" b="1" dirty="0">
                <a:solidFill>
                  <a:srgbClr val="E2E6E9"/>
                </a:solidFill>
                <a:latin typeface="PT Serif" panose="020A0603040505020204" pitchFamily="18" charset="0"/>
                <a:ea typeface="Merriweather" pitchFamily="34" charset="-122"/>
                <a:cs typeface="Merriweather" pitchFamily="34" charset="-120"/>
              </a:rPr>
              <a:t>Kiểm Tra Kỹ Thuật</a:t>
            </a:r>
            <a:endParaRPr lang="en-US" sz="1800" b="1" dirty="0"/>
          </a:p>
        </p:txBody>
      </p:sp>
      <p:sp>
        <p:nvSpPr>
          <p:cNvPr id="10" name="Text 6"/>
          <p:cNvSpPr/>
          <p:nvPr/>
        </p:nvSpPr>
        <p:spPr>
          <a:xfrm>
            <a:off x="1773317" y="2971694"/>
            <a:ext cx="6531293" cy="298609"/>
          </a:xfrm>
          <a:prstGeom prst="rect">
            <a:avLst/>
          </a:prstGeom>
          <a:noFill/>
          <a:ln/>
        </p:spPr>
        <p:txBody>
          <a:bodyPr wrap="none" lIns="0" tIns="0" rIns="0" bIns="0" rtlCol="0" anchor="t"/>
          <a:lstStyle/>
          <a:p>
            <a:pPr marL="0" indent="0" algn="l">
              <a:lnSpc>
                <a:spcPts val="2350"/>
              </a:lnSpc>
              <a:buNone/>
            </a:pPr>
            <a:r>
              <a:rPr lang="en-US" sz="1450" dirty="0">
                <a:solidFill>
                  <a:srgbClr val="E2E6E9"/>
                </a:solidFill>
                <a:latin typeface="PT Serif" panose="020A0603040505020204" pitchFamily="18" charset="0"/>
                <a:ea typeface="Merriweather" pitchFamily="34" charset="-122"/>
                <a:cs typeface="Merriweather" pitchFamily="34" charset="-120"/>
              </a:rPr>
              <a:t>Kiểm tra kỹ thuật trước khi sử dụng xe là cực kỳ quan trọng.</a:t>
            </a:r>
            <a:endParaRPr lang="en-US" sz="1450" dirty="0"/>
          </a:p>
        </p:txBody>
      </p:sp>
      <p:sp>
        <p:nvSpPr>
          <p:cNvPr id="11" name="Shape 7"/>
          <p:cNvSpPr/>
          <p:nvPr/>
        </p:nvSpPr>
        <p:spPr>
          <a:xfrm>
            <a:off x="933926" y="4051829"/>
            <a:ext cx="653177" cy="22860"/>
          </a:xfrm>
          <a:prstGeom prst="roundRect">
            <a:avLst>
              <a:gd name="adj" fmla="val 342894"/>
            </a:avLst>
          </a:prstGeom>
          <a:solidFill>
            <a:srgbClr val="194A99"/>
          </a:solidFill>
          <a:ln/>
        </p:spPr>
      </p:sp>
      <p:sp>
        <p:nvSpPr>
          <p:cNvPr id="12" name="Shape 8"/>
          <p:cNvSpPr/>
          <p:nvPr/>
        </p:nvSpPr>
        <p:spPr>
          <a:xfrm>
            <a:off x="536972" y="3853352"/>
            <a:ext cx="419814" cy="419814"/>
          </a:xfrm>
          <a:prstGeom prst="roundRect">
            <a:avLst>
              <a:gd name="adj" fmla="val 18671"/>
            </a:avLst>
          </a:prstGeom>
          <a:solidFill>
            <a:srgbClr val="003180"/>
          </a:solidFill>
          <a:ln w="7620">
            <a:solidFill>
              <a:srgbClr val="194A99"/>
            </a:solidFill>
            <a:prstDash val="solid"/>
          </a:ln>
        </p:spPr>
      </p:sp>
      <p:sp>
        <p:nvSpPr>
          <p:cNvPr id="13" name="Text 9"/>
          <p:cNvSpPr/>
          <p:nvPr/>
        </p:nvSpPr>
        <p:spPr>
          <a:xfrm>
            <a:off x="663178" y="3923241"/>
            <a:ext cx="167402" cy="279916"/>
          </a:xfrm>
          <a:prstGeom prst="rect">
            <a:avLst/>
          </a:prstGeom>
          <a:noFill/>
          <a:ln/>
        </p:spPr>
        <p:txBody>
          <a:bodyPr wrap="none" lIns="0" tIns="0" rIns="0" bIns="0" rtlCol="0" anchor="t"/>
          <a:lstStyle/>
          <a:p>
            <a:pPr marL="0" indent="0" algn="ctr">
              <a:lnSpc>
                <a:spcPts val="2200"/>
              </a:lnSpc>
              <a:buNone/>
            </a:pPr>
            <a:r>
              <a:rPr lang="en-US" sz="2200" dirty="0">
                <a:solidFill>
                  <a:srgbClr val="E2E6E9"/>
                </a:solidFill>
                <a:latin typeface="PT Serif" panose="020A0603040505020204" pitchFamily="18" charset="0"/>
                <a:ea typeface="Merriweather" pitchFamily="34" charset="-122"/>
                <a:cs typeface="Merriweather" pitchFamily="34" charset="-120"/>
              </a:rPr>
              <a:t>2</a:t>
            </a:r>
            <a:endParaRPr lang="en-US" sz="2200" dirty="0"/>
          </a:p>
        </p:txBody>
      </p:sp>
      <p:sp>
        <p:nvSpPr>
          <p:cNvPr id="14" name="Text 10"/>
          <p:cNvSpPr/>
          <p:nvPr/>
        </p:nvSpPr>
        <p:spPr>
          <a:xfrm>
            <a:off x="1773317" y="3830015"/>
            <a:ext cx="2332792" cy="291465"/>
          </a:xfrm>
          <a:prstGeom prst="rect">
            <a:avLst/>
          </a:prstGeom>
          <a:noFill/>
          <a:ln/>
        </p:spPr>
        <p:txBody>
          <a:bodyPr wrap="none" lIns="0" tIns="0" rIns="0" bIns="0" rtlCol="0" anchor="t"/>
          <a:lstStyle/>
          <a:p>
            <a:pPr marL="0" indent="0" algn="l">
              <a:lnSpc>
                <a:spcPts val="2250"/>
              </a:lnSpc>
              <a:buNone/>
            </a:pPr>
            <a:r>
              <a:rPr lang="en-US" sz="1800" b="1" dirty="0">
                <a:solidFill>
                  <a:srgbClr val="E2E6E9"/>
                </a:solidFill>
                <a:latin typeface="PT Serif" panose="020A0603040505020204" pitchFamily="18" charset="0"/>
                <a:ea typeface="Merriweather" pitchFamily="34" charset="-122"/>
                <a:cs typeface="Merriweather" pitchFamily="34" charset="-120"/>
              </a:rPr>
              <a:t>Đào Tạo Người Lái</a:t>
            </a:r>
            <a:endParaRPr lang="en-US" sz="1800" b="1" dirty="0"/>
          </a:p>
        </p:txBody>
      </p:sp>
      <p:sp>
        <p:nvSpPr>
          <p:cNvPr id="15" name="Text 11"/>
          <p:cNvSpPr/>
          <p:nvPr/>
        </p:nvSpPr>
        <p:spPr>
          <a:xfrm>
            <a:off x="1773317" y="4233399"/>
            <a:ext cx="6531293" cy="298609"/>
          </a:xfrm>
          <a:prstGeom prst="rect">
            <a:avLst/>
          </a:prstGeom>
          <a:noFill/>
          <a:ln/>
        </p:spPr>
        <p:txBody>
          <a:bodyPr wrap="none" lIns="0" tIns="0" rIns="0" bIns="0" rtlCol="0" anchor="t"/>
          <a:lstStyle/>
          <a:p>
            <a:pPr marL="0" indent="0" algn="l">
              <a:lnSpc>
                <a:spcPts val="2350"/>
              </a:lnSpc>
              <a:buNone/>
            </a:pPr>
            <a:r>
              <a:rPr lang="en-US" sz="1450" dirty="0">
                <a:solidFill>
                  <a:srgbClr val="E2E6E9"/>
                </a:solidFill>
                <a:latin typeface="PT Serif" panose="020A0603040505020204" pitchFamily="18" charset="0"/>
                <a:ea typeface="Merriweather" pitchFamily="34" charset="-122"/>
                <a:cs typeface="Merriweather" pitchFamily="34" charset="-120"/>
              </a:rPr>
              <a:t>Đào tạo người lái xe về các quy định và quy trình vận hành an toàn.</a:t>
            </a:r>
            <a:endParaRPr lang="en-US" sz="1450" dirty="0"/>
          </a:p>
        </p:txBody>
      </p:sp>
      <p:sp>
        <p:nvSpPr>
          <p:cNvPr id="16" name="Shape 12"/>
          <p:cNvSpPr/>
          <p:nvPr/>
        </p:nvSpPr>
        <p:spPr>
          <a:xfrm>
            <a:off x="933926" y="5313534"/>
            <a:ext cx="653177" cy="22860"/>
          </a:xfrm>
          <a:prstGeom prst="roundRect">
            <a:avLst>
              <a:gd name="adj" fmla="val 342894"/>
            </a:avLst>
          </a:prstGeom>
          <a:solidFill>
            <a:srgbClr val="194A99"/>
          </a:solidFill>
          <a:ln/>
        </p:spPr>
      </p:sp>
      <p:sp>
        <p:nvSpPr>
          <p:cNvPr id="17" name="Shape 13"/>
          <p:cNvSpPr/>
          <p:nvPr/>
        </p:nvSpPr>
        <p:spPr>
          <a:xfrm>
            <a:off x="536972" y="5115057"/>
            <a:ext cx="419814" cy="419814"/>
          </a:xfrm>
          <a:prstGeom prst="roundRect">
            <a:avLst>
              <a:gd name="adj" fmla="val 18671"/>
            </a:avLst>
          </a:prstGeom>
          <a:solidFill>
            <a:srgbClr val="003180"/>
          </a:solidFill>
          <a:ln w="7620">
            <a:solidFill>
              <a:srgbClr val="194A99"/>
            </a:solidFill>
            <a:prstDash val="solid"/>
          </a:ln>
        </p:spPr>
      </p:sp>
      <p:sp>
        <p:nvSpPr>
          <p:cNvPr id="18" name="Text 14"/>
          <p:cNvSpPr/>
          <p:nvPr/>
        </p:nvSpPr>
        <p:spPr>
          <a:xfrm>
            <a:off x="668417" y="5184947"/>
            <a:ext cx="156805" cy="279916"/>
          </a:xfrm>
          <a:prstGeom prst="rect">
            <a:avLst/>
          </a:prstGeom>
          <a:noFill/>
          <a:ln/>
        </p:spPr>
        <p:txBody>
          <a:bodyPr wrap="none" lIns="0" tIns="0" rIns="0" bIns="0" rtlCol="0" anchor="t"/>
          <a:lstStyle/>
          <a:p>
            <a:pPr marL="0" indent="0" algn="ctr">
              <a:lnSpc>
                <a:spcPts val="2200"/>
              </a:lnSpc>
              <a:buNone/>
            </a:pPr>
            <a:r>
              <a:rPr lang="en-US" sz="2200" dirty="0">
                <a:solidFill>
                  <a:srgbClr val="E2E6E9"/>
                </a:solidFill>
                <a:latin typeface="PT Serif" panose="020A0603040505020204" pitchFamily="18" charset="0"/>
                <a:ea typeface="Merriweather" pitchFamily="34" charset="-122"/>
                <a:cs typeface="Merriweather" pitchFamily="34" charset="-120"/>
              </a:rPr>
              <a:t>3</a:t>
            </a:r>
            <a:endParaRPr lang="en-US" sz="2200" dirty="0"/>
          </a:p>
        </p:txBody>
      </p:sp>
      <p:sp>
        <p:nvSpPr>
          <p:cNvPr id="19" name="Text 15"/>
          <p:cNvSpPr/>
          <p:nvPr/>
        </p:nvSpPr>
        <p:spPr>
          <a:xfrm>
            <a:off x="1773317" y="5091721"/>
            <a:ext cx="2332792" cy="291465"/>
          </a:xfrm>
          <a:prstGeom prst="rect">
            <a:avLst/>
          </a:prstGeom>
          <a:noFill/>
          <a:ln/>
        </p:spPr>
        <p:txBody>
          <a:bodyPr wrap="none" lIns="0" tIns="0" rIns="0" bIns="0" rtlCol="0" anchor="t"/>
          <a:lstStyle/>
          <a:p>
            <a:pPr marL="0" indent="0" algn="l">
              <a:lnSpc>
                <a:spcPts val="2250"/>
              </a:lnSpc>
              <a:buNone/>
            </a:pPr>
            <a:r>
              <a:rPr lang="en-US" sz="1800" b="1" dirty="0">
                <a:solidFill>
                  <a:srgbClr val="E2E6E9"/>
                </a:solidFill>
                <a:latin typeface="PT Serif" panose="020A0603040505020204" pitchFamily="18" charset="0"/>
                <a:ea typeface="Merriweather" pitchFamily="34" charset="-122"/>
                <a:cs typeface="Merriweather" pitchFamily="34" charset="-120"/>
              </a:rPr>
              <a:t>Thiết Bị Bảo Hộ</a:t>
            </a:r>
            <a:endParaRPr lang="en-US" sz="1800" b="1" dirty="0"/>
          </a:p>
        </p:txBody>
      </p:sp>
      <p:sp>
        <p:nvSpPr>
          <p:cNvPr id="20" name="Text 16"/>
          <p:cNvSpPr/>
          <p:nvPr/>
        </p:nvSpPr>
        <p:spPr>
          <a:xfrm>
            <a:off x="1773317" y="5495104"/>
            <a:ext cx="6531293" cy="597218"/>
          </a:xfrm>
          <a:prstGeom prst="rect">
            <a:avLst/>
          </a:prstGeom>
          <a:noFill/>
          <a:ln/>
        </p:spPr>
        <p:txBody>
          <a:bodyPr wrap="square" lIns="0" tIns="0" rIns="0" bIns="0" rtlCol="0" anchor="t"/>
          <a:lstStyle/>
          <a:p>
            <a:pPr marL="0" indent="0" algn="l">
              <a:lnSpc>
                <a:spcPts val="2350"/>
              </a:lnSpc>
              <a:buNone/>
            </a:pPr>
            <a:r>
              <a:rPr lang="en-US" sz="1450" dirty="0">
                <a:solidFill>
                  <a:srgbClr val="E2E6E9"/>
                </a:solidFill>
                <a:latin typeface="PT Serif" panose="020A0603040505020204" pitchFamily="18" charset="0"/>
                <a:ea typeface="Merriweather" pitchFamily="34" charset="-122"/>
                <a:cs typeface="Merriweather" pitchFamily="34" charset="-120"/>
              </a:rPr>
              <a:t>Sử dụng thiết bị bảo hộ cá nhân như mũ bảo hiểm, găng tay và kính bảo hộ.</a:t>
            </a:r>
            <a:endParaRPr lang="en-US" sz="1450" dirty="0"/>
          </a:p>
        </p:txBody>
      </p:sp>
      <p:sp>
        <p:nvSpPr>
          <p:cNvPr id="21" name="Shape 17"/>
          <p:cNvSpPr/>
          <p:nvPr/>
        </p:nvSpPr>
        <p:spPr>
          <a:xfrm>
            <a:off x="933926" y="6873848"/>
            <a:ext cx="653177" cy="22860"/>
          </a:xfrm>
          <a:prstGeom prst="roundRect">
            <a:avLst>
              <a:gd name="adj" fmla="val 342894"/>
            </a:avLst>
          </a:prstGeom>
          <a:solidFill>
            <a:srgbClr val="194A99"/>
          </a:solidFill>
          <a:ln/>
        </p:spPr>
      </p:sp>
      <p:sp>
        <p:nvSpPr>
          <p:cNvPr id="22" name="Shape 18"/>
          <p:cNvSpPr/>
          <p:nvPr/>
        </p:nvSpPr>
        <p:spPr>
          <a:xfrm>
            <a:off x="536972" y="6675371"/>
            <a:ext cx="419814" cy="419814"/>
          </a:xfrm>
          <a:prstGeom prst="roundRect">
            <a:avLst>
              <a:gd name="adj" fmla="val 18671"/>
            </a:avLst>
          </a:prstGeom>
          <a:solidFill>
            <a:srgbClr val="003180"/>
          </a:solidFill>
          <a:ln w="7620">
            <a:solidFill>
              <a:srgbClr val="194A99"/>
            </a:solidFill>
            <a:prstDash val="solid"/>
          </a:ln>
        </p:spPr>
      </p:sp>
      <p:sp>
        <p:nvSpPr>
          <p:cNvPr id="23" name="Text 19"/>
          <p:cNvSpPr/>
          <p:nvPr/>
        </p:nvSpPr>
        <p:spPr>
          <a:xfrm>
            <a:off x="656749" y="6745261"/>
            <a:ext cx="180261" cy="279916"/>
          </a:xfrm>
          <a:prstGeom prst="rect">
            <a:avLst/>
          </a:prstGeom>
          <a:noFill/>
          <a:ln/>
        </p:spPr>
        <p:txBody>
          <a:bodyPr wrap="none" lIns="0" tIns="0" rIns="0" bIns="0" rtlCol="0" anchor="t"/>
          <a:lstStyle/>
          <a:p>
            <a:pPr marL="0" indent="0" algn="ctr">
              <a:lnSpc>
                <a:spcPts val="2200"/>
              </a:lnSpc>
              <a:buNone/>
            </a:pPr>
            <a:r>
              <a:rPr lang="en-US" sz="2200" dirty="0">
                <a:solidFill>
                  <a:srgbClr val="E2E6E9"/>
                </a:solidFill>
                <a:latin typeface="PT Serif" panose="020A0603040505020204" pitchFamily="18" charset="0"/>
                <a:ea typeface="Merriweather" pitchFamily="34" charset="-122"/>
                <a:cs typeface="Merriweather" pitchFamily="34" charset="-120"/>
              </a:rPr>
              <a:t>4</a:t>
            </a:r>
            <a:endParaRPr lang="en-US" sz="2200" dirty="0"/>
          </a:p>
        </p:txBody>
      </p:sp>
      <p:sp>
        <p:nvSpPr>
          <p:cNvPr id="24" name="Text 20"/>
          <p:cNvSpPr/>
          <p:nvPr/>
        </p:nvSpPr>
        <p:spPr>
          <a:xfrm>
            <a:off x="1773317" y="6652035"/>
            <a:ext cx="2332792" cy="291465"/>
          </a:xfrm>
          <a:prstGeom prst="rect">
            <a:avLst/>
          </a:prstGeom>
          <a:noFill/>
          <a:ln/>
        </p:spPr>
        <p:txBody>
          <a:bodyPr wrap="none" lIns="0" tIns="0" rIns="0" bIns="0" rtlCol="0" anchor="t"/>
          <a:lstStyle/>
          <a:p>
            <a:pPr marL="0" indent="0" algn="l">
              <a:lnSpc>
                <a:spcPts val="2250"/>
              </a:lnSpc>
              <a:buNone/>
            </a:pPr>
            <a:r>
              <a:rPr lang="en-US" sz="1800" b="1" dirty="0">
                <a:solidFill>
                  <a:srgbClr val="E2E6E9"/>
                </a:solidFill>
                <a:latin typeface="PT Serif" panose="020A0603040505020204" pitchFamily="18" charset="0"/>
                <a:ea typeface="Merriweather" pitchFamily="34" charset="-122"/>
                <a:cs typeface="Merriweather" pitchFamily="34" charset="-120"/>
              </a:rPr>
              <a:t>Quy Trình Khẩn Cấp</a:t>
            </a:r>
            <a:endParaRPr lang="en-US" sz="1800" b="1" dirty="0"/>
          </a:p>
        </p:txBody>
      </p:sp>
      <p:sp>
        <p:nvSpPr>
          <p:cNvPr id="25" name="Text 21"/>
          <p:cNvSpPr/>
          <p:nvPr/>
        </p:nvSpPr>
        <p:spPr>
          <a:xfrm>
            <a:off x="1773317" y="7055419"/>
            <a:ext cx="6531293" cy="597218"/>
          </a:xfrm>
          <a:prstGeom prst="rect">
            <a:avLst/>
          </a:prstGeom>
          <a:noFill/>
          <a:ln/>
        </p:spPr>
        <p:txBody>
          <a:bodyPr wrap="square" lIns="0" tIns="0" rIns="0" bIns="0" rtlCol="0" anchor="t"/>
          <a:lstStyle/>
          <a:p>
            <a:pPr marL="0" indent="0" algn="l">
              <a:lnSpc>
                <a:spcPts val="2350"/>
              </a:lnSpc>
              <a:buNone/>
            </a:pPr>
            <a:r>
              <a:rPr lang="en-US" sz="1450" dirty="0">
                <a:solidFill>
                  <a:srgbClr val="E2E6E9"/>
                </a:solidFill>
                <a:latin typeface="PT Serif" panose="020A0603040505020204" pitchFamily="18" charset="0"/>
                <a:ea typeface="Merriweather" pitchFamily="34" charset="-122"/>
                <a:cs typeface="Merriweather" pitchFamily="34" charset="-120"/>
              </a:rPr>
              <a:t>Thiết lập các quy trình khẩn cấp và đào tạo nhân viên về cách xử lý tình huống nguy hiểm.</a:t>
            </a:r>
            <a:endParaRPr lang="en-US" sz="1450" dirty="0"/>
          </a:p>
        </p:txBody>
      </p:sp>
      <p:pic>
        <p:nvPicPr>
          <p:cNvPr id="26" name="Picture 25">
            <a:extLst>
              <a:ext uri="{FF2B5EF4-FFF2-40B4-BE49-F238E27FC236}">
                <a16:creationId xmlns:a16="http://schemas.microsoft.com/office/drawing/2014/main" id="{98E50E18-1087-9061-CCDF-1B0890EEA2D5}"/>
              </a:ext>
            </a:extLst>
          </p:cNvPr>
          <p:cNvPicPr>
            <a:picLocks noChangeAspect="1"/>
          </p:cNvPicPr>
          <p:nvPr/>
        </p:nvPicPr>
        <p:blipFill>
          <a:blip r:embed="rId4"/>
          <a:stretch>
            <a:fillRect/>
          </a:stretch>
        </p:blipFill>
        <p:spPr>
          <a:xfrm>
            <a:off x="12491117" y="7543708"/>
            <a:ext cx="1898938" cy="588011"/>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2986743" y="623292"/>
            <a:ext cx="8656915" cy="708422"/>
          </a:xfrm>
          <a:prstGeom prst="rect">
            <a:avLst/>
          </a:prstGeom>
          <a:noFill/>
          <a:ln/>
        </p:spPr>
        <p:txBody>
          <a:bodyPr wrap="none" lIns="0" tIns="0" rIns="0" bIns="0" rtlCol="0" anchor="t"/>
          <a:lstStyle/>
          <a:p>
            <a:pPr marL="0" indent="0">
              <a:lnSpc>
                <a:spcPts val="5550"/>
              </a:lnSpc>
              <a:buNone/>
            </a:pPr>
            <a:r>
              <a:rPr lang="en-US" sz="4450" b="1" dirty="0">
                <a:solidFill>
                  <a:srgbClr val="F5F0F0"/>
                </a:solidFill>
                <a:latin typeface="PT Serif" panose="020A0603040505020204" pitchFamily="18" charset="0"/>
                <a:ea typeface="Merriweather" pitchFamily="34" charset="-122"/>
                <a:cs typeface="Merriweather" pitchFamily="34" charset="-120"/>
              </a:rPr>
              <a:t>Các Thành Phần Của Xe Cơ Giới</a:t>
            </a:r>
            <a:endParaRPr lang="en-US" sz="4450" b="1" dirty="0"/>
          </a:p>
        </p:txBody>
      </p:sp>
      <p:pic>
        <p:nvPicPr>
          <p:cNvPr id="3" name="Image 0" descr="preencoded.png"/>
          <p:cNvPicPr>
            <a:picLocks noChangeAspect="1"/>
          </p:cNvPicPr>
          <p:nvPr/>
        </p:nvPicPr>
        <p:blipFill>
          <a:blip r:embed="rId3"/>
          <a:stretch>
            <a:fillRect/>
          </a:stretch>
        </p:blipFill>
        <p:spPr>
          <a:xfrm>
            <a:off x="4671060" y="1784985"/>
            <a:ext cx="5288280" cy="2987040"/>
          </a:xfrm>
          <a:prstGeom prst="rect">
            <a:avLst/>
          </a:prstGeom>
        </p:spPr>
      </p:pic>
      <p:sp>
        <p:nvSpPr>
          <p:cNvPr id="4" name="Text 1"/>
          <p:cNvSpPr/>
          <p:nvPr/>
        </p:nvSpPr>
        <p:spPr>
          <a:xfrm>
            <a:off x="793313" y="5253514"/>
            <a:ext cx="2833449" cy="354211"/>
          </a:xfrm>
          <a:prstGeom prst="rect">
            <a:avLst/>
          </a:prstGeom>
          <a:noFill/>
          <a:ln/>
        </p:spPr>
        <p:txBody>
          <a:bodyPr wrap="none" lIns="0" tIns="0" rIns="0" bIns="0" rtlCol="0" anchor="t"/>
          <a:lstStyle/>
          <a:p>
            <a:pPr marL="0" indent="0">
              <a:lnSpc>
                <a:spcPts val="2750"/>
              </a:lnSpc>
              <a:buNone/>
            </a:pPr>
            <a:r>
              <a:rPr lang="en-US" sz="2200" b="1" dirty="0">
                <a:solidFill>
                  <a:srgbClr val="F5F0F0"/>
                </a:solidFill>
                <a:latin typeface="PT Serif" panose="020A0603040505020204" pitchFamily="18" charset="0"/>
                <a:ea typeface="Merriweather" pitchFamily="34" charset="-122"/>
                <a:cs typeface="Merriweather" pitchFamily="34" charset="-120"/>
              </a:rPr>
              <a:t>Hệ Thống Động Cơ</a:t>
            </a:r>
            <a:endParaRPr lang="en-US" sz="2200" b="1" dirty="0"/>
          </a:p>
        </p:txBody>
      </p:sp>
      <p:sp>
        <p:nvSpPr>
          <p:cNvPr id="5" name="Text 2"/>
          <p:cNvSpPr/>
          <p:nvPr/>
        </p:nvSpPr>
        <p:spPr>
          <a:xfrm>
            <a:off x="793313" y="5834301"/>
            <a:ext cx="3978831" cy="725329"/>
          </a:xfrm>
          <a:prstGeom prst="rect">
            <a:avLst/>
          </a:prstGeom>
          <a:noFill/>
          <a:ln/>
        </p:spPr>
        <p:txBody>
          <a:bodyPr wrap="square" lIns="0" tIns="0" rIns="0" bIns="0" rtlCol="0" anchor="t"/>
          <a:lstStyle/>
          <a:p>
            <a:pPr marL="0" indent="0">
              <a:lnSpc>
                <a:spcPts val="2850"/>
              </a:lnSpc>
              <a:buNone/>
            </a:pPr>
            <a:r>
              <a:rPr lang="en-US" sz="1750" dirty="0">
                <a:solidFill>
                  <a:srgbClr val="E2E6E9"/>
                </a:solidFill>
                <a:latin typeface="PT Serif" panose="020A0603040505020204" pitchFamily="18" charset="0"/>
                <a:ea typeface="Merriweather" pitchFamily="34" charset="-122"/>
                <a:cs typeface="Merriweather" pitchFamily="34" charset="-120"/>
              </a:rPr>
              <a:t>Cung cấp sức mạnh cần thiết để vận hành.</a:t>
            </a:r>
            <a:endParaRPr lang="en-US" sz="1750" dirty="0"/>
          </a:p>
        </p:txBody>
      </p:sp>
      <p:sp>
        <p:nvSpPr>
          <p:cNvPr id="6" name="Text 3"/>
          <p:cNvSpPr/>
          <p:nvPr/>
        </p:nvSpPr>
        <p:spPr>
          <a:xfrm>
            <a:off x="5332690" y="5253514"/>
            <a:ext cx="3260884" cy="354211"/>
          </a:xfrm>
          <a:prstGeom prst="rect">
            <a:avLst/>
          </a:prstGeom>
          <a:noFill/>
          <a:ln/>
        </p:spPr>
        <p:txBody>
          <a:bodyPr wrap="none" lIns="0" tIns="0" rIns="0" bIns="0" rtlCol="0" anchor="t"/>
          <a:lstStyle/>
          <a:p>
            <a:pPr marL="0" indent="0">
              <a:lnSpc>
                <a:spcPts val="2750"/>
              </a:lnSpc>
              <a:buNone/>
            </a:pPr>
            <a:r>
              <a:rPr lang="en-US" sz="2200" b="1" dirty="0">
                <a:solidFill>
                  <a:srgbClr val="F5F0F0"/>
                </a:solidFill>
                <a:latin typeface="PT Serif" panose="020A0603040505020204" pitchFamily="18" charset="0"/>
                <a:ea typeface="Merriweather" pitchFamily="34" charset="-122"/>
                <a:cs typeface="Merriweather" pitchFamily="34" charset="-120"/>
              </a:rPr>
              <a:t>Hệ Thống Truyền Động</a:t>
            </a:r>
            <a:endParaRPr lang="en-US" sz="2200" b="1" dirty="0"/>
          </a:p>
        </p:txBody>
      </p:sp>
      <p:sp>
        <p:nvSpPr>
          <p:cNvPr id="7" name="Text 4"/>
          <p:cNvSpPr/>
          <p:nvPr/>
        </p:nvSpPr>
        <p:spPr>
          <a:xfrm>
            <a:off x="5332690" y="5834301"/>
            <a:ext cx="3978831" cy="725329"/>
          </a:xfrm>
          <a:prstGeom prst="rect">
            <a:avLst/>
          </a:prstGeom>
          <a:noFill/>
          <a:ln/>
        </p:spPr>
        <p:txBody>
          <a:bodyPr wrap="square" lIns="0" tIns="0" rIns="0" bIns="0" rtlCol="0" anchor="t"/>
          <a:lstStyle/>
          <a:p>
            <a:pPr marL="0" indent="0">
              <a:lnSpc>
                <a:spcPts val="2850"/>
              </a:lnSpc>
              <a:buNone/>
            </a:pPr>
            <a:r>
              <a:rPr lang="en-US" sz="1750" dirty="0">
                <a:solidFill>
                  <a:srgbClr val="E2E6E9"/>
                </a:solidFill>
                <a:latin typeface="PT Serif" panose="020A0603040505020204" pitchFamily="18" charset="0"/>
                <a:ea typeface="Merriweather" pitchFamily="34" charset="-122"/>
                <a:cs typeface="Merriweather" pitchFamily="34" charset="-120"/>
              </a:rPr>
              <a:t>Chuyển giao sức mạnh từ động cơ đến các bánh xe.</a:t>
            </a:r>
            <a:endParaRPr lang="en-US" sz="1750" dirty="0"/>
          </a:p>
        </p:txBody>
      </p:sp>
      <p:sp>
        <p:nvSpPr>
          <p:cNvPr id="8" name="Text 5"/>
          <p:cNvSpPr/>
          <p:nvPr/>
        </p:nvSpPr>
        <p:spPr>
          <a:xfrm>
            <a:off x="9872067" y="5253514"/>
            <a:ext cx="3476982" cy="354211"/>
          </a:xfrm>
          <a:prstGeom prst="rect">
            <a:avLst/>
          </a:prstGeom>
          <a:noFill/>
          <a:ln/>
        </p:spPr>
        <p:txBody>
          <a:bodyPr wrap="none" lIns="0" tIns="0" rIns="0" bIns="0" rtlCol="0" anchor="t"/>
          <a:lstStyle/>
          <a:p>
            <a:pPr marL="0" indent="0">
              <a:lnSpc>
                <a:spcPts val="2750"/>
              </a:lnSpc>
              <a:buNone/>
            </a:pPr>
            <a:r>
              <a:rPr lang="en-US" sz="2200" b="1" dirty="0">
                <a:solidFill>
                  <a:srgbClr val="F5F0F0"/>
                </a:solidFill>
                <a:latin typeface="PT Serif" panose="020A0603040505020204" pitchFamily="18" charset="0"/>
                <a:ea typeface="Merriweather" pitchFamily="34" charset="-122"/>
                <a:cs typeface="Merriweather" pitchFamily="34" charset="-120"/>
              </a:rPr>
              <a:t>Hệ Thống Treo Và Phanh</a:t>
            </a:r>
            <a:endParaRPr lang="en-US" sz="2200" b="1" dirty="0"/>
          </a:p>
        </p:txBody>
      </p:sp>
      <p:sp>
        <p:nvSpPr>
          <p:cNvPr id="9" name="Text 6"/>
          <p:cNvSpPr/>
          <p:nvPr/>
        </p:nvSpPr>
        <p:spPr>
          <a:xfrm>
            <a:off x="9872067" y="5834301"/>
            <a:ext cx="3978831" cy="1813322"/>
          </a:xfrm>
          <a:prstGeom prst="rect">
            <a:avLst/>
          </a:prstGeom>
          <a:noFill/>
          <a:ln/>
        </p:spPr>
        <p:txBody>
          <a:bodyPr wrap="square" lIns="0" tIns="0" rIns="0" bIns="0" rtlCol="0" anchor="t"/>
          <a:lstStyle/>
          <a:p>
            <a:pPr marL="0" indent="0">
              <a:lnSpc>
                <a:spcPts val="2850"/>
              </a:lnSpc>
              <a:buNone/>
            </a:pPr>
            <a:r>
              <a:rPr lang="en-US" sz="1750" dirty="0">
                <a:solidFill>
                  <a:srgbClr val="E2E6E9"/>
                </a:solidFill>
                <a:latin typeface="PT Serif" panose="020A0603040505020204" pitchFamily="18" charset="0"/>
                <a:ea typeface="Merriweather" pitchFamily="34" charset="-122"/>
                <a:cs typeface="Merriweather" pitchFamily="34" charset="-120"/>
              </a:rPr>
              <a:t>Hệ thống treo giúp hấp thụ va chạm và giữ cho xe ổn định trên mặt đường, trong khi hệ thống phanh đảm bảo khả năng dừng xe kịp thời khi cần thiết.</a:t>
            </a:r>
            <a:endParaRPr lang="en-US" sz="1750" dirty="0"/>
          </a:p>
        </p:txBody>
      </p:sp>
      <p:pic>
        <p:nvPicPr>
          <p:cNvPr id="10" name="Picture 9">
            <a:extLst>
              <a:ext uri="{FF2B5EF4-FFF2-40B4-BE49-F238E27FC236}">
                <a16:creationId xmlns:a16="http://schemas.microsoft.com/office/drawing/2014/main" id="{9B6363C4-F286-F9D5-88ED-EEE304130BC9}"/>
              </a:ext>
            </a:extLst>
          </p:cNvPr>
          <p:cNvPicPr>
            <a:picLocks noChangeAspect="1"/>
          </p:cNvPicPr>
          <p:nvPr/>
        </p:nvPicPr>
        <p:blipFill>
          <a:blip r:embed="rId4"/>
          <a:stretch>
            <a:fillRect/>
          </a:stretch>
        </p:blipFill>
        <p:spPr>
          <a:xfrm>
            <a:off x="12491117" y="7543708"/>
            <a:ext cx="1898938" cy="588011"/>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497170" y="3470612"/>
            <a:ext cx="4934069" cy="3336727"/>
          </a:xfrm>
          <a:prstGeom prst="rect">
            <a:avLst/>
          </a:prstGeom>
        </p:spPr>
      </p:pic>
      <p:sp>
        <p:nvSpPr>
          <p:cNvPr id="4" name="Text 0"/>
          <p:cNvSpPr/>
          <p:nvPr/>
        </p:nvSpPr>
        <p:spPr>
          <a:xfrm>
            <a:off x="2426412" y="607695"/>
            <a:ext cx="9777577" cy="1380649"/>
          </a:xfrm>
          <a:prstGeom prst="rect">
            <a:avLst/>
          </a:prstGeom>
          <a:noFill/>
          <a:ln/>
        </p:spPr>
        <p:txBody>
          <a:bodyPr wrap="square" lIns="0" tIns="0" rIns="0" bIns="0" rtlCol="0" anchor="t"/>
          <a:lstStyle/>
          <a:p>
            <a:pPr marL="0" indent="0">
              <a:lnSpc>
                <a:spcPts val="5400"/>
              </a:lnSpc>
              <a:buNone/>
            </a:pPr>
            <a:r>
              <a:rPr lang="en-US" sz="4300" b="1" dirty="0">
                <a:solidFill>
                  <a:srgbClr val="F5F0F0"/>
                </a:solidFill>
                <a:latin typeface="PT Serif" panose="020A0603040505020204" pitchFamily="18" charset="0"/>
                <a:ea typeface="Merriweather" pitchFamily="34" charset="-122"/>
                <a:cs typeface="Merriweather" pitchFamily="34" charset="-120"/>
              </a:rPr>
              <a:t>Cấu Trúc Và Nguyên Lý Hoạt Động</a:t>
            </a:r>
            <a:endParaRPr lang="en-US" sz="4300" b="1" dirty="0"/>
          </a:p>
        </p:txBody>
      </p:sp>
      <p:pic>
        <p:nvPicPr>
          <p:cNvPr id="5" name="Image 2" descr="preencoded.png"/>
          <p:cNvPicPr>
            <a:picLocks noChangeAspect="1"/>
          </p:cNvPicPr>
          <p:nvPr/>
        </p:nvPicPr>
        <p:blipFill>
          <a:blip r:embed="rId4"/>
          <a:stretch>
            <a:fillRect/>
          </a:stretch>
        </p:blipFill>
        <p:spPr>
          <a:xfrm>
            <a:off x="6259592" y="2319695"/>
            <a:ext cx="1104543" cy="1767364"/>
          </a:xfrm>
          <a:prstGeom prst="rect">
            <a:avLst/>
          </a:prstGeom>
        </p:spPr>
      </p:pic>
      <p:sp>
        <p:nvSpPr>
          <p:cNvPr id="6" name="Text 1"/>
          <p:cNvSpPr/>
          <p:nvPr/>
        </p:nvSpPr>
        <p:spPr>
          <a:xfrm>
            <a:off x="7695486" y="2540556"/>
            <a:ext cx="2761536" cy="345043"/>
          </a:xfrm>
          <a:prstGeom prst="rect">
            <a:avLst/>
          </a:prstGeom>
          <a:noFill/>
          <a:ln/>
        </p:spPr>
        <p:txBody>
          <a:bodyPr wrap="none" lIns="0" tIns="0" rIns="0" bIns="0" rtlCol="0" anchor="t"/>
          <a:lstStyle/>
          <a:p>
            <a:pPr marL="0" indent="0" algn="l">
              <a:lnSpc>
                <a:spcPts val="2700"/>
              </a:lnSpc>
              <a:buNone/>
            </a:pPr>
            <a:r>
              <a:rPr lang="en-US" sz="2150" b="1" dirty="0">
                <a:solidFill>
                  <a:srgbClr val="E2E6E9"/>
                </a:solidFill>
                <a:latin typeface="PT Serif" panose="020A0603040505020204" pitchFamily="18" charset="0"/>
                <a:ea typeface="Merriweather" pitchFamily="34" charset="-122"/>
                <a:cs typeface="Merriweather" pitchFamily="34" charset="-120"/>
              </a:rPr>
              <a:t>Động Cơ</a:t>
            </a:r>
            <a:endParaRPr lang="en-US" sz="2150" b="1" dirty="0"/>
          </a:p>
        </p:txBody>
      </p:sp>
      <p:sp>
        <p:nvSpPr>
          <p:cNvPr id="7" name="Text 2"/>
          <p:cNvSpPr/>
          <p:nvPr/>
        </p:nvSpPr>
        <p:spPr>
          <a:xfrm>
            <a:off x="7695486" y="3018115"/>
            <a:ext cx="6161723" cy="353497"/>
          </a:xfrm>
          <a:prstGeom prst="rect">
            <a:avLst/>
          </a:prstGeom>
          <a:noFill/>
          <a:ln/>
        </p:spPr>
        <p:txBody>
          <a:bodyPr wrap="none" lIns="0" tIns="0" rIns="0" bIns="0" rtlCol="0" anchor="t"/>
          <a:lstStyle/>
          <a:p>
            <a:pPr marL="0" indent="0" algn="l">
              <a:lnSpc>
                <a:spcPts val="2750"/>
              </a:lnSpc>
              <a:buNone/>
            </a:pPr>
            <a:r>
              <a:rPr lang="en-US" sz="1700" dirty="0">
                <a:solidFill>
                  <a:srgbClr val="E2E6E9"/>
                </a:solidFill>
                <a:latin typeface="PT Serif" panose="020A0603040505020204" pitchFamily="18" charset="0"/>
                <a:ea typeface="Merriweather" pitchFamily="34" charset="-122"/>
                <a:cs typeface="Merriweather" pitchFamily="34" charset="-120"/>
              </a:rPr>
              <a:t>Chuyển đổi năng lượng từ nhiên liệu thành động năng.</a:t>
            </a:r>
            <a:endParaRPr lang="en-US" sz="1700" dirty="0"/>
          </a:p>
        </p:txBody>
      </p:sp>
      <p:pic>
        <p:nvPicPr>
          <p:cNvPr id="8" name="Image 3" descr="preencoded.png"/>
          <p:cNvPicPr>
            <a:picLocks noChangeAspect="1"/>
          </p:cNvPicPr>
          <p:nvPr/>
        </p:nvPicPr>
        <p:blipFill>
          <a:blip r:embed="rId5"/>
          <a:stretch>
            <a:fillRect/>
          </a:stretch>
        </p:blipFill>
        <p:spPr>
          <a:xfrm>
            <a:off x="6259592" y="4087058"/>
            <a:ext cx="1104543" cy="1767364"/>
          </a:xfrm>
          <a:prstGeom prst="rect">
            <a:avLst/>
          </a:prstGeom>
        </p:spPr>
      </p:pic>
      <p:sp>
        <p:nvSpPr>
          <p:cNvPr id="9" name="Text 3"/>
          <p:cNvSpPr/>
          <p:nvPr/>
        </p:nvSpPr>
        <p:spPr>
          <a:xfrm>
            <a:off x="7695486" y="4307919"/>
            <a:ext cx="3178612" cy="345043"/>
          </a:xfrm>
          <a:prstGeom prst="rect">
            <a:avLst/>
          </a:prstGeom>
          <a:noFill/>
          <a:ln/>
        </p:spPr>
        <p:txBody>
          <a:bodyPr wrap="none" lIns="0" tIns="0" rIns="0" bIns="0" rtlCol="0" anchor="t"/>
          <a:lstStyle/>
          <a:p>
            <a:pPr marL="0" indent="0" algn="l">
              <a:lnSpc>
                <a:spcPts val="2700"/>
              </a:lnSpc>
              <a:buNone/>
            </a:pPr>
            <a:r>
              <a:rPr lang="en-US" sz="2150" b="1" dirty="0">
                <a:solidFill>
                  <a:srgbClr val="E2E6E9"/>
                </a:solidFill>
                <a:latin typeface="PT Serif" panose="020A0603040505020204" pitchFamily="18" charset="0"/>
                <a:ea typeface="Merriweather" pitchFamily="34" charset="-122"/>
                <a:cs typeface="Merriweather" pitchFamily="34" charset="-120"/>
              </a:rPr>
              <a:t>Hệ Thống Truyền Động</a:t>
            </a:r>
            <a:endParaRPr lang="en-US" sz="2150" b="1" dirty="0"/>
          </a:p>
        </p:txBody>
      </p:sp>
      <p:sp>
        <p:nvSpPr>
          <p:cNvPr id="10" name="Text 4"/>
          <p:cNvSpPr/>
          <p:nvPr/>
        </p:nvSpPr>
        <p:spPr>
          <a:xfrm>
            <a:off x="7695486" y="4785479"/>
            <a:ext cx="6161723" cy="353497"/>
          </a:xfrm>
          <a:prstGeom prst="rect">
            <a:avLst/>
          </a:prstGeom>
          <a:noFill/>
          <a:ln/>
        </p:spPr>
        <p:txBody>
          <a:bodyPr wrap="none" lIns="0" tIns="0" rIns="0" bIns="0" rtlCol="0" anchor="t"/>
          <a:lstStyle/>
          <a:p>
            <a:pPr marL="0" indent="0" algn="l">
              <a:lnSpc>
                <a:spcPts val="2750"/>
              </a:lnSpc>
              <a:buNone/>
            </a:pPr>
            <a:r>
              <a:rPr lang="en-US" sz="1700" dirty="0">
                <a:solidFill>
                  <a:srgbClr val="E2E6E9"/>
                </a:solidFill>
                <a:latin typeface="PT Serif" panose="020A0603040505020204" pitchFamily="18" charset="0"/>
                <a:ea typeface="Merriweather" pitchFamily="34" charset="-122"/>
                <a:cs typeface="Merriweather" pitchFamily="34" charset="-120"/>
              </a:rPr>
              <a:t>Chuyển giao sức mạnh từ động cơ đến bánh xe.</a:t>
            </a:r>
            <a:endParaRPr lang="en-US" sz="1700" dirty="0"/>
          </a:p>
        </p:txBody>
      </p:sp>
      <p:pic>
        <p:nvPicPr>
          <p:cNvPr id="11" name="Image 4" descr="preencoded.png"/>
          <p:cNvPicPr>
            <a:picLocks noChangeAspect="1"/>
          </p:cNvPicPr>
          <p:nvPr/>
        </p:nvPicPr>
        <p:blipFill>
          <a:blip r:embed="rId6"/>
          <a:stretch>
            <a:fillRect/>
          </a:stretch>
        </p:blipFill>
        <p:spPr>
          <a:xfrm>
            <a:off x="6259592" y="5854422"/>
            <a:ext cx="1104543" cy="1767364"/>
          </a:xfrm>
          <a:prstGeom prst="rect">
            <a:avLst/>
          </a:prstGeom>
        </p:spPr>
      </p:pic>
      <p:sp>
        <p:nvSpPr>
          <p:cNvPr id="12" name="Text 5"/>
          <p:cNvSpPr/>
          <p:nvPr/>
        </p:nvSpPr>
        <p:spPr>
          <a:xfrm>
            <a:off x="7695486" y="6075283"/>
            <a:ext cx="2761536" cy="345043"/>
          </a:xfrm>
          <a:prstGeom prst="rect">
            <a:avLst/>
          </a:prstGeom>
          <a:noFill/>
          <a:ln/>
        </p:spPr>
        <p:txBody>
          <a:bodyPr wrap="none" lIns="0" tIns="0" rIns="0" bIns="0" rtlCol="0" anchor="t"/>
          <a:lstStyle/>
          <a:p>
            <a:pPr marL="0" indent="0" algn="l">
              <a:lnSpc>
                <a:spcPts val="2700"/>
              </a:lnSpc>
              <a:buNone/>
            </a:pPr>
            <a:r>
              <a:rPr lang="en-US" sz="2150" b="1" dirty="0">
                <a:solidFill>
                  <a:srgbClr val="E2E6E9"/>
                </a:solidFill>
                <a:latin typeface="PT Serif" panose="020A0603040505020204" pitchFamily="18" charset="0"/>
                <a:ea typeface="Merriweather" pitchFamily="34" charset="-122"/>
                <a:cs typeface="Merriweather" pitchFamily="34" charset="-120"/>
              </a:rPr>
              <a:t>Khung Xe</a:t>
            </a:r>
            <a:endParaRPr lang="en-US" sz="2150" b="1" dirty="0"/>
          </a:p>
        </p:txBody>
      </p:sp>
      <p:sp>
        <p:nvSpPr>
          <p:cNvPr id="13" name="Text 6"/>
          <p:cNvSpPr/>
          <p:nvPr/>
        </p:nvSpPr>
        <p:spPr>
          <a:xfrm>
            <a:off x="7695486" y="6552843"/>
            <a:ext cx="6161723" cy="706993"/>
          </a:xfrm>
          <a:prstGeom prst="rect">
            <a:avLst/>
          </a:prstGeom>
          <a:noFill/>
          <a:ln/>
        </p:spPr>
        <p:txBody>
          <a:bodyPr wrap="square" lIns="0" tIns="0" rIns="0" bIns="0" rtlCol="0" anchor="t"/>
          <a:lstStyle/>
          <a:p>
            <a:pPr marL="0" indent="0" algn="l">
              <a:lnSpc>
                <a:spcPts val="2750"/>
              </a:lnSpc>
              <a:buNone/>
            </a:pPr>
            <a:r>
              <a:rPr lang="en-US" sz="1700" dirty="0">
                <a:solidFill>
                  <a:srgbClr val="E2E6E9"/>
                </a:solidFill>
                <a:latin typeface="PT Serif" panose="020A0603040505020204" pitchFamily="18" charset="0"/>
                <a:ea typeface="Merriweather" pitchFamily="34" charset="-122"/>
                <a:cs typeface="Merriweather" pitchFamily="34" charset="-120"/>
              </a:rPr>
              <a:t>Hỗ trợ và bảo vệ các bộ phận khác, đồng thời duy trì sự ổn định của xe.</a:t>
            </a:r>
            <a:endParaRPr lang="en-US" sz="1700" dirty="0"/>
          </a:p>
        </p:txBody>
      </p:sp>
      <p:pic>
        <p:nvPicPr>
          <p:cNvPr id="14" name="Picture 13">
            <a:extLst>
              <a:ext uri="{FF2B5EF4-FFF2-40B4-BE49-F238E27FC236}">
                <a16:creationId xmlns:a16="http://schemas.microsoft.com/office/drawing/2014/main" id="{75750300-58B6-BFFE-2027-4397CB770163}"/>
              </a:ext>
            </a:extLst>
          </p:cNvPr>
          <p:cNvPicPr>
            <a:picLocks noChangeAspect="1"/>
          </p:cNvPicPr>
          <p:nvPr/>
        </p:nvPicPr>
        <p:blipFill>
          <a:blip r:embed="rId7"/>
          <a:stretch>
            <a:fillRect/>
          </a:stretch>
        </p:blipFill>
        <p:spPr>
          <a:xfrm>
            <a:off x="12491117" y="7543708"/>
            <a:ext cx="1898938" cy="588011"/>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4174571" y="-1270931"/>
            <a:ext cx="6257685" cy="6257685"/>
          </a:xfrm>
          <a:prstGeom prst="rect">
            <a:avLst/>
          </a:prstGeom>
        </p:spPr>
      </p:pic>
      <p:sp>
        <p:nvSpPr>
          <p:cNvPr id="3" name="Text 0"/>
          <p:cNvSpPr/>
          <p:nvPr/>
        </p:nvSpPr>
        <p:spPr>
          <a:xfrm>
            <a:off x="1825586" y="3891558"/>
            <a:ext cx="10979229" cy="771287"/>
          </a:xfrm>
          <a:prstGeom prst="rect">
            <a:avLst/>
          </a:prstGeom>
          <a:noFill/>
          <a:ln/>
        </p:spPr>
        <p:txBody>
          <a:bodyPr wrap="none" lIns="0" tIns="0" rIns="0" bIns="0" rtlCol="0" anchor="t"/>
          <a:lstStyle/>
          <a:p>
            <a:pPr marL="0" indent="0">
              <a:lnSpc>
                <a:spcPts val="6050"/>
              </a:lnSpc>
              <a:buNone/>
            </a:pPr>
            <a:r>
              <a:rPr lang="en-US" sz="4850" b="1" dirty="0">
                <a:solidFill>
                  <a:srgbClr val="F5F0F0"/>
                </a:solidFill>
                <a:latin typeface="PT Serif" panose="020A0603040505020204" pitchFamily="18" charset="0"/>
                <a:ea typeface="Merriweather" pitchFamily="34" charset="-122"/>
                <a:cs typeface="Merriweather" pitchFamily="34" charset="-120"/>
              </a:rPr>
              <a:t>Ứng Dụng Trong Ngành Vận Chuyển</a:t>
            </a:r>
            <a:endParaRPr lang="en-US" sz="4850" b="1" dirty="0"/>
          </a:p>
        </p:txBody>
      </p:sp>
      <p:sp>
        <p:nvSpPr>
          <p:cNvPr id="4" name="Shape 1"/>
          <p:cNvSpPr/>
          <p:nvPr/>
        </p:nvSpPr>
        <p:spPr>
          <a:xfrm>
            <a:off x="863798" y="5310664"/>
            <a:ext cx="555308" cy="555308"/>
          </a:xfrm>
          <a:prstGeom prst="roundRect">
            <a:avLst>
              <a:gd name="adj" fmla="val 18669"/>
            </a:avLst>
          </a:prstGeom>
          <a:solidFill>
            <a:srgbClr val="003180"/>
          </a:solidFill>
          <a:ln w="15240">
            <a:solidFill>
              <a:srgbClr val="194A99"/>
            </a:solidFill>
            <a:prstDash val="solid"/>
          </a:ln>
        </p:spPr>
      </p:sp>
      <p:sp>
        <p:nvSpPr>
          <p:cNvPr id="5" name="Text 2"/>
          <p:cNvSpPr/>
          <p:nvPr/>
        </p:nvSpPr>
        <p:spPr>
          <a:xfrm>
            <a:off x="1060013" y="5403175"/>
            <a:ext cx="162878" cy="370284"/>
          </a:xfrm>
          <a:prstGeom prst="rect">
            <a:avLst/>
          </a:prstGeom>
          <a:noFill/>
          <a:ln/>
        </p:spPr>
        <p:txBody>
          <a:bodyPr wrap="none" lIns="0" tIns="0" rIns="0" bIns="0" rtlCol="0" anchor="t"/>
          <a:lstStyle/>
          <a:p>
            <a:pPr marL="0" indent="0" algn="ctr">
              <a:lnSpc>
                <a:spcPts val="2900"/>
              </a:lnSpc>
              <a:buNone/>
            </a:pPr>
            <a:r>
              <a:rPr lang="en-US" sz="2900" dirty="0">
                <a:solidFill>
                  <a:srgbClr val="E2E6E9"/>
                </a:solidFill>
                <a:latin typeface="PT Serif" panose="020A0603040505020204" pitchFamily="18" charset="0"/>
                <a:ea typeface="Merriweather" pitchFamily="34" charset="-122"/>
                <a:cs typeface="Merriweather" pitchFamily="34" charset="-120"/>
              </a:rPr>
              <a:t>1</a:t>
            </a:r>
            <a:endParaRPr lang="en-US" sz="2900" dirty="0"/>
          </a:p>
        </p:txBody>
      </p:sp>
      <p:sp>
        <p:nvSpPr>
          <p:cNvPr id="6" name="Text 3"/>
          <p:cNvSpPr/>
          <p:nvPr/>
        </p:nvSpPr>
        <p:spPr>
          <a:xfrm>
            <a:off x="1665923" y="5310664"/>
            <a:ext cx="3085386" cy="385524"/>
          </a:xfrm>
          <a:prstGeom prst="rect">
            <a:avLst/>
          </a:prstGeom>
          <a:noFill/>
          <a:ln/>
        </p:spPr>
        <p:txBody>
          <a:bodyPr wrap="none" lIns="0" tIns="0" rIns="0" bIns="0" rtlCol="0" anchor="t"/>
          <a:lstStyle/>
          <a:p>
            <a:pPr marL="0" indent="0">
              <a:lnSpc>
                <a:spcPts val="3000"/>
              </a:lnSpc>
              <a:buNone/>
            </a:pPr>
            <a:r>
              <a:rPr lang="en-US" sz="2400" b="1" dirty="0">
                <a:solidFill>
                  <a:srgbClr val="E2E6E9"/>
                </a:solidFill>
                <a:latin typeface="PT Serif" panose="020A0603040505020204" pitchFamily="18" charset="0"/>
                <a:ea typeface="Merriweather" pitchFamily="34" charset="-122"/>
                <a:cs typeface="Merriweather" pitchFamily="34" charset="-120"/>
              </a:rPr>
              <a:t>Vận Tải Hàng Hóa</a:t>
            </a:r>
            <a:endParaRPr lang="en-US" sz="2400" b="1" dirty="0"/>
          </a:p>
        </p:txBody>
      </p:sp>
      <p:sp>
        <p:nvSpPr>
          <p:cNvPr id="7" name="Text 4"/>
          <p:cNvSpPr/>
          <p:nvPr/>
        </p:nvSpPr>
        <p:spPr>
          <a:xfrm>
            <a:off x="1665923" y="6018521"/>
            <a:ext cx="3334226" cy="1579245"/>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Xe tải và xe container giúp vận chuyển hàng hóa từ kho bãi đến các điểm phân phối hoặc người tiêu dùng.</a:t>
            </a:r>
            <a:endParaRPr lang="en-US" sz="1900" dirty="0"/>
          </a:p>
        </p:txBody>
      </p:sp>
      <p:sp>
        <p:nvSpPr>
          <p:cNvPr id="8" name="Shape 5"/>
          <p:cNvSpPr/>
          <p:nvPr/>
        </p:nvSpPr>
        <p:spPr>
          <a:xfrm>
            <a:off x="5689765" y="5310664"/>
            <a:ext cx="555308" cy="555308"/>
          </a:xfrm>
          <a:prstGeom prst="roundRect">
            <a:avLst>
              <a:gd name="adj" fmla="val 18669"/>
            </a:avLst>
          </a:prstGeom>
          <a:solidFill>
            <a:srgbClr val="003180"/>
          </a:solidFill>
          <a:ln w="15240">
            <a:solidFill>
              <a:srgbClr val="194A99"/>
            </a:solidFill>
            <a:prstDash val="solid"/>
          </a:ln>
        </p:spPr>
      </p:sp>
      <p:sp>
        <p:nvSpPr>
          <p:cNvPr id="9" name="Text 6"/>
          <p:cNvSpPr/>
          <p:nvPr/>
        </p:nvSpPr>
        <p:spPr>
          <a:xfrm>
            <a:off x="5856691" y="5403175"/>
            <a:ext cx="221456" cy="370284"/>
          </a:xfrm>
          <a:prstGeom prst="rect">
            <a:avLst/>
          </a:prstGeom>
          <a:noFill/>
          <a:ln/>
        </p:spPr>
        <p:txBody>
          <a:bodyPr wrap="none" lIns="0" tIns="0" rIns="0" bIns="0" rtlCol="0" anchor="t"/>
          <a:lstStyle/>
          <a:p>
            <a:pPr marL="0" indent="0" algn="ctr">
              <a:lnSpc>
                <a:spcPts val="2900"/>
              </a:lnSpc>
              <a:buNone/>
            </a:pPr>
            <a:r>
              <a:rPr lang="en-US" sz="2900" dirty="0">
                <a:solidFill>
                  <a:srgbClr val="E2E6E9"/>
                </a:solidFill>
                <a:latin typeface="PT Serif" panose="020A0603040505020204" pitchFamily="18" charset="0"/>
                <a:ea typeface="Merriweather" pitchFamily="34" charset="-122"/>
                <a:cs typeface="Merriweather" pitchFamily="34" charset="-120"/>
              </a:rPr>
              <a:t>2</a:t>
            </a:r>
            <a:endParaRPr lang="en-US" sz="2900" dirty="0"/>
          </a:p>
        </p:txBody>
      </p:sp>
      <p:sp>
        <p:nvSpPr>
          <p:cNvPr id="10" name="Text 7"/>
          <p:cNvSpPr/>
          <p:nvPr/>
        </p:nvSpPr>
        <p:spPr>
          <a:xfrm>
            <a:off x="6491889" y="5310664"/>
            <a:ext cx="3091815" cy="385524"/>
          </a:xfrm>
          <a:prstGeom prst="rect">
            <a:avLst/>
          </a:prstGeom>
          <a:noFill/>
          <a:ln/>
        </p:spPr>
        <p:txBody>
          <a:bodyPr wrap="none" lIns="0" tIns="0" rIns="0" bIns="0" rtlCol="0" anchor="t"/>
          <a:lstStyle/>
          <a:p>
            <a:pPr marL="0" indent="0">
              <a:lnSpc>
                <a:spcPts val="3000"/>
              </a:lnSpc>
              <a:buNone/>
            </a:pPr>
            <a:r>
              <a:rPr lang="en-US" sz="2400" b="1" dirty="0">
                <a:solidFill>
                  <a:srgbClr val="E2E6E9"/>
                </a:solidFill>
                <a:latin typeface="PT Serif" panose="020A0603040505020204" pitchFamily="18" charset="0"/>
                <a:ea typeface="Merriweather" pitchFamily="34" charset="-122"/>
                <a:cs typeface="Merriweather" pitchFamily="34" charset="-120"/>
              </a:rPr>
              <a:t>Vận Tải Hành Khách</a:t>
            </a:r>
            <a:endParaRPr lang="en-US" sz="2400" b="1" dirty="0"/>
          </a:p>
        </p:txBody>
      </p:sp>
      <p:sp>
        <p:nvSpPr>
          <p:cNvPr id="11" name="Text 8"/>
          <p:cNvSpPr/>
          <p:nvPr/>
        </p:nvSpPr>
        <p:spPr>
          <a:xfrm>
            <a:off x="6491889" y="6018521"/>
            <a:ext cx="3334226" cy="1579245"/>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Xe buýt, taxi và xe khách cung cấp dịch vụ di chuyển cho người dân trong đô thị và giữa các khu vực.</a:t>
            </a:r>
            <a:endParaRPr lang="en-US" sz="1900" dirty="0"/>
          </a:p>
        </p:txBody>
      </p:sp>
      <p:sp>
        <p:nvSpPr>
          <p:cNvPr id="12" name="Shape 9"/>
          <p:cNvSpPr/>
          <p:nvPr/>
        </p:nvSpPr>
        <p:spPr>
          <a:xfrm>
            <a:off x="10432256" y="5310664"/>
            <a:ext cx="555308" cy="555308"/>
          </a:xfrm>
          <a:prstGeom prst="roundRect">
            <a:avLst>
              <a:gd name="adj" fmla="val 18669"/>
            </a:avLst>
          </a:prstGeom>
          <a:solidFill>
            <a:srgbClr val="003180"/>
          </a:solidFill>
          <a:ln w="15240">
            <a:solidFill>
              <a:srgbClr val="194A99"/>
            </a:solidFill>
            <a:prstDash val="solid"/>
          </a:ln>
        </p:spPr>
      </p:sp>
      <p:sp>
        <p:nvSpPr>
          <p:cNvPr id="13" name="Text 10"/>
          <p:cNvSpPr/>
          <p:nvPr/>
        </p:nvSpPr>
        <p:spPr>
          <a:xfrm>
            <a:off x="10606207" y="5403175"/>
            <a:ext cx="207407" cy="370284"/>
          </a:xfrm>
          <a:prstGeom prst="rect">
            <a:avLst/>
          </a:prstGeom>
          <a:noFill/>
          <a:ln/>
        </p:spPr>
        <p:txBody>
          <a:bodyPr wrap="none" lIns="0" tIns="0" rIns="0" bIns="0" rtlCol="0" anchor="t"/>
          <a:lstStyle/>
          <a:p>
            <a:pPr marL="0" indent="0" algn="ctr">
              <a:lnSpc>
                <a:spcPts val="2900"/>
              </a:lnSpc>
              <a:buNone/>
            </a:pPr>
            <a:r>
              <a:rPr lang="en-US" sz="2900" dirty="0">
                <a:solidFill>
                  <a:srgbClr val="E2E6E9"/>
                </a:solidFill>
                <a:latin typeface="PT Serif" panose="020A0603040505020204" pitchFamily="18" charset="0"/>
                <a:ea typeface="Merriweather" pitchFamily="34" charset="-122"/>
                <a:cs typeface="Merriweather" pitchFamily="34" charset="-120"/>
              </a:rPr>
              <a:t>3</a:t>
            </a:r>
            <a:endParaRPr lang="en-US" sz="2900" dirty="0"/>
          </a:p>
        </p:txBody>
      </p:sp>
      <p:sp>
        <p:nvSpPr>
          <p:cNvPr id="14" name="Text 11"/>
          <p:cNvSpPr/>
          <p:nvPr/>
        </p:nvSpPr>
        <p:spPr>
          <a:xfrm>
            <a:off x="11234380" y="5117113"/>
            <a:ext cx="3334226" cy="771049"/>
          </a:xfrm>
          <a:prstGeom prst="rect">
            <a:avLst/>
          </a:prstGeom>
          <a:noFill/>
          <a:ln/>
        </p:spPr>
        <p:txBody>
          <a:bodyPr wrap="square" lIns="0" tIns="0" rIns="0" bIns="0" rtlCol="0" anchor="t"/>
          <a:lstStyle/>
          <a:p>
            <a:pPr marL="0" indent="0">
              <a:lnSpc>
                <a:spcPts val="3000"/>
              </a:lnSpc>
              <a:buNone/>
            </a:pPr>
            <a:r>
              <a:rPr lang="en-US" sz="2400" b="1" dirty="0">
                <a:solidFill>
                  <a:srgbClr val="E2E6E9"/>
                </a:solidFill>
                <a:latin typeface="PT Serif" panose="020A0603040505020204" pitchFamily="18" charset="0"/>
                <a:ea typeface="Merriweather" pitchFamily="34" charset="-122"/>
                <a:cs typeface="Merriweather" pitchFamily="34" charset="-120"/>
              </a:rPr>
              <a:t>Dịch Vụ </a:t>
            </a:r>
            <a:r>
              <a:rPr lang="en-US" sz="2400" b="1" dirty="0" err="1">
                <a:solidFill>
                  <a:srgbClr val="E2E6E9"/>
                </a:solidFill>
                <a:latin typeface="PT Serif" panose="020A0603040505020204" pitchFamily="18" charset="0"/>
                <a:ea typeface="Merriweather" pitchFamily="34" charset="-122"/>
                <a:cs typeface="Merriweather" pitchFamily="34" charset="-120"/>
              </a:rPr>
              <a:t>Chuyên</a:t>
            </a:r>
            <a:r>
              <a:rPr lang="en-US" sz="2400" b="1" dirty="0">
                <a:solidFill>
                  <a:srgbClr val="E2E6E9"/>
                </a:solidFill>
                <a:latin typeface="PT Serif" panose="020A0603040505020204" pitchFamily="18" charset="0"/>
                <a:ea typeface="Merriweather" pitchFamily="34" charset="-122"/>
                <a:cs typeface="Merriweather" pitchFamily="34" charset="-120"/>
              </a:rPr>
              <a:t> </a:t>
            </a:r>
          </a:p>
          <a:p>
            <a:pPr marL="0" indent="0">
              <a:lnSpc>
                <a:spcPts val="3000"/>
              </a:lnSpc>
              <a:buNone/>
            </a:pPr>
            <a:r>
              <a:rPr lang="en-US" sz="2400" b="1" dirty="0" err="1">
                <a:solidFill>
                  <a:srgbClr val="E2E6E9"/>
                </a:solidFill>
                <a:latin typeface="PT Serif" panose="020A0603040505020204" pitchFamily="18" charset="0"/>
                <a:ea typeface="Merriweather" pitchFamily="34" charset="-122"/>
                <a:cs typeface="Merriweather" pitchFamily="34" charset="-120"/>
              </a:rPr>
              <a:t>Chở</a:t>
            </a:r>
            <a:r>
              <a:rPr lang="en-US" sz="2400" b="1" dirty="0">
                <a:solidFill>
                  <a:srgbClr val="E2E6E9"/>
                </a:solidFill>
                <a:latin typeface="PT Serif" panose="020A0603040505020204" pitchFamily="18" charset="0"/>
                <a:ea typeface="Merriweather" pitchFamily="34" charset="-122"/>
                <a:cs typeface="Merriweather" pitchFamily="34" charset="-120"/>
              </a:rPr>
              <a:t> Đặc Biệt</a:t>
            </a:r>
            <a:endParaRPr lang="en-US" sz="2400" b="1" dirty="0"/>
          </a:p>
        </p:txBody>
      </p:sp>
      <p:sp>
        <p:nvSpPr>
          <p:cNvPr id="15" name="Text 12"/>
          <p:cNvSpPr/>
          <p:nvPr/>
        </p:nvSpPr>
        <p:spPr>
          <a:xfrm>
            <a:off x="11234380" y="6018521"/>
            <a:ext cx="3334226" cy="789622"/>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Xe cứu thương, xe chữa cháy và xe tải lạnh.</a:t>
            </a:r>
            <a:endParaRPr lang="en-US" sz="1900" dirty="0"/>
          </a:p>
        </p:txBody>
      </p:sp>
      <p:pic>
        <p:nvPicPr>
          <p:cNvPr id="16" name="Picture 15">
            <a:extLst>
              <a:ext uri="{FF2B5EF4-FFF2-40B4-BE49-F238E27FC236}">
                <a16:creationId xmlns:a16="http://schemas.microsoft.com/office/drawing/2014/main" id="{BD26D747-45EF-B06F-3237-9915588CEA30}"/>
              </a:ext>
            </a:extLst>
          </p:cNvPr>
          <p:cNvPicPr>
            <a:picLocks noChangeAspect="1"/>
          </p:cNvPicPr>
          <p:nvPr/>
        </p:nvPicPr>
        <p:blipFill>
          <a:blip r:embed="rId4"/>
          <a:stretch>
            <a:fillRect/>
          </a:stretch>
        </p:blipFill>
        <p:spPr>
          <a:xfrm>
            <a:off x="12491117" y="7543708"/>
            <a:ext cx="1898938" cy="588011"/>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77403" y="2758678"/>
            <a:ext cx="4457700" cy="4457700"/>
          </a:xfrm>
          <a:prstGeom prst="rect">
            <a:avLst/>
          </a:prstGeom>
        </p:spPr>
      </p:pic>
      <p:sp>
        <p:nvSpPr>
          <p:cNvPr id="3" name="Text 0"/>
          <p:cNvSpPr/>
          <p:nvPr/>
        </p:nvSpPr>
        <p:spPr>
          <a:xfrm>
            <a:off x="1228873" y="1013103"/>
            <a:ext cx="12172654" cy="1463993"/>
          </a:xfrm>
          <a:prstGeom prst="rect">
            <a:avLst/>
          </a:prstGeom>
          <a:noFill/>
          <a:ln/>
        </p:spPr>
        <p:txBody>
          <a:bodyPr wrap="square" lIns="0" tIns="0" rIns="0" bIns="0" rtlCol="0" anchor="t"/>
          <a:lstStyle/>
          <a:p>
            <a:pPr marL="0" indent="0" algn="ctr">
              <a:lnSpc>
                <a:spcPts val="5750"/>
              </a:lnSpc>
              <a:buNone/>
            </a:pPr>
            <a:r>
              <a:rPr lang="en-US" sz="4600" b="1" dirty="0">
                <a:solidFill>
                  <a:srgbClr val="F5F0F0"/>
                </a:solidFill>
                <a:latin typeface="PT Serif" panose="020A0603040505020204" pitchFamily="18" charset="0"/>
                <a:ea typeface="Merriweather" pitchFamily="34" charset="-122"/>
                <a:cs typeface="Merriweather" pitchFamily="34" charset="-120"/>
              </a:rPr>
              <a:t>Kiểm Tra An Toàn Trước Khi Vận Hành</a:t>
            </a:r>
            <a:endParaRPr lang="en-US" sz="4600" b="1" dirty="0"/>
          </a:p>
        </p:txBody>
      </p:sp>
      <p:sp>
        <p:nvSpPr>
          <p:cNvPr id="4" name="Shape 1"/>
          <p:cNvSpPr/>
          <p:nvPr/>
        </p:nvSpPr>
        <p:spPr>
          <a:xfrm>
            <a:off x="5772624" y="2866030"/>
            <a:ext cx="526971" cy="526971"/>
          </a:xfrm>
          <a:prstGeom prst="roundRect">
            <a:avLst>
              <a:gd name="adj" fmla="val 18670"/>
            </a:avLst>
          </a:prstGeom>
          <a:solidFill>
            <a:srgbClr val="003180"/>
          </a:solidFill>
          <a:ln w="7620">
            <a:solidFill>
              <a:srgbClr val="194A99"/>
            </a:solidFill>
            <a:prstDash val="solid"/>
          </a:ln>
        </p:spPr>
      </p:sp>
      <p:sp>
        <p:nvSpPr>
          <p:cNvPr id="5" name="Text 2"/>
          <p:cNvSpPr/>
          <p:nvPr/>
        </p:nvSpPr>
        <p:spPr>
          <a:xfrm>
            <a:off x="5958719" y="2953779"/>
            <a:ext cx="154662" cy="351353"/>
          </a:xfrm>
          <a:prstGeom prst="rect">
            <a:avLst/>
          </a:prstGeom>
          <a:noFill/>
          <a:ln/>
        </p:spPr>
        <p:txBody>
          <a:bodyPr wrap="none" lIns="0" tIns="0" rIns="0" bIns="0" rtlCol="0" anchor="t"/>
          <a:lstStyle/>
          <a:p>
            <a:pPr marL="0" indent="0" algn="ctr">
              <a:lnSpc>
                <a:spcPts val="2750"/>
              </a:lnSpc>
              <a:buNone/>
            </a:pPr>
            <a:r>
              <a:rPr lang="en-US" sz="2750" dirty="0">
                <a:solidFill>
                  <a:srgbClr val="E2E6E9"/>
                </a:solidFill>
                <a:latin typeface="PT Serif" panose="020A0603040505020204" pitchFamily="18" charset="0"/>
                <a:ea typeface="Merriweather" pitchFamily="34" charset="-122"/>
                <a:cs typeface="Merriweather" pitchFamily="34" charset="-120"/>
              </a:rPr>
              <a:t>1</a:t>
            </a:r>
            <a:endParaRPr lang="en-US" sz="2750" dirty="0"/>
          </a:p>
        </p:txBody>
      </p:sp>
      <p:sp>
        <p:nvSpPr>
          <p:cNvPr id="6" name="Text 3"/>
          <p:cNvSpPr/>
          <p:nvPr/>
        </p:nvSpPr>
        <p:spPr>
          <a:xfrm>
            <a:off x="6533791" y="2866030"/>
            <a:ext cx="2873931" cy="365879"/>
          </a:xfrm>
          <a:prstGeom prst="rect">
            <a:avLst/>
          </a:prstGeom>
          <a:noFill/>
          <a:ln/>
        </p:spPr>
        <p:txBody>
          <a:bodyPr wrap="none" lIns="0" tIns="0" rIns="0" bIns="0" rtlCol="0" anchor="t"/>
          <a:lstStyle/>
          <a:p>
            <a:pPr marL="0" indent="0">
              <a:lnSpc>
                <a:spcPts val="2850"/>
              </a:lnSpc>
              <a:buNone/>
            </a:pPr>
            <a:r>
              <a:rPr lang="en-US" sz="2300" b="1" dirty="0">
                <a:solidFill>
                  <a:srgbClr val="E2E6E9"/>
                </a:solidFill>
                <a:latin typeface="PT Serif" panose="020A0603040505020204" pitchFamily="18" charset="0"/>
                <a:ea typeface="Merriweather" pitchFamily="34" charset="-122"/>
                <a:cs typeface="Merriweather" pitchFamily="34" charset="-120"/>
              </a:rPr>
              <a:t>Kiểm Tra Mức Dầu</a:t>
            </a:r>
            <a:endParaRPr lang="en-US" sz="2300" b="1" dirty="0"/>
          </a:p>
        </p:txBody>
      </p:sp>
      <p:sp>
        <p:nvSpPr>
          <p:cNvPr id="7" name="Text 4"/>
          <p:cNvSpPr/>
          <p:nvPr/>
        </p:nvSpPr>
        <p:spPr>
          <a:xfrm>
            <a:off x="9967168" y="2758678"/>
            <a:ext cx="4321588" cy="1124069"/>
          </a:xfrm>
          <a:prstGeom prst="rect">
            <a:avLst/>
          </a:prstGeom>
          <a:noFill/>
          <a:ln/>
        </p:spPr>
        <p:txBody>
          <a:bodyPr wrap="square" lIns="0" tIns="0" rIns="0" bIns="0" rtlCol="0" anchor="t"/>
          <a:lstStyle/>
          <a:p>
            <a:pPr marL="0" indent="0">
              <a:lnSpc>
                <a:spcPts val="2950"/>
              </a:lnSpc>
              <a:buNone/>
            </a:pPr>
            <a:r>
              <a:rPr lang="en-US" sz="1800" dirty="0">
                <a:solidFill>
                  <a:srgbClr val="E2E6E9"/>
                </a:solidFill>
                <a:latin typeface="PT Serif" panose="020A0603040505020204" pitchFamily="18" charset="0"/>
                <a:ea typeface="Merriweather" pitchFamily="34" charset="-122"/>
                <a:cs typeface="Merriweather" pitchFamily="34" charset="-120"/>
              </a:rPr>
              <a:t>Kiểm tra mức dầu động cơ, nước làm mát và nhiên liệu.</a:t>
            </a:r>
            <a:endParaRPr lang="en-US" sz="1800" dirty="0"/>
          </a:p>
        </p:txBody>
      </p:sp>
      <p:sp>
        <p:nvSpPr>
          <p:cNvPr id="8" name="Shape 5"/>
          <p:cNvSpPr/>
          <p:nvPr/>
        </p:nvSpPr>
        <p:spPr>
          <a:xfrm>
            <a:off x="5772624" y="4200840"/>
            <a:ext cx="526971" cy="526971"/>
          </a:xfrm>
          <a:prstGeom prst="roundRect">
            <a:avLst>
              <a:gd name="adj" fmla="val 18670"/>
            </a:avLst>
          </a:prstGeom>
          <a:solidFill>
            <a:srgbClr val="003180"/>
          </a:solidFill>
          <a:ln w="7620">
            <a:solidFill>
              <a:srgbClr val="194A99"/>
            </a:solidFill>
            <a:prstDash val="solid"/>
          </a:ln>
        </p:spPr>
      </p:sp>
      <p:sp>
        <p:nvSpPr>
          <p:cNvPr id="9" name="Text 6"/>
          <p:cNvSpPr/>
          <p:nvPr/>
        </p:nvSpPr>
        <p:spPr>
          <a:xfrm>
            <a:off x="5930977" y="4288589"/>
            <a:ext cx="210145" cy="351353"/>
          </a:xfrm>
          <a:prstGeom prst="rect">
            <a:avLst/>
          </a:prstGeom>
          <a:noFill/>
          <a:ln/>
        </p:spPr>
        <p:txBody>
          <a:bodyPr wrap="none" lIns="0" tIns="0" rIns="0" bIns="0" rtlCol="0" anchor="t"/>
          <a:lstStyle/>
          <a:p>
            <a:pPr marL="0" indent="0" algn="ctr">
              <a:lnSpc>
                <a:spcPts val="2750"/>
              </a:lnSpc>
              <a:buNone/>
            </a:pPr>
            <a:r>
              <a:rPr lang="en-US" sz="2750" dirty="0">
                <a:solidFill>
                  <a:srgbClr val="E2E6E9"/>
                </a:solidFill>
                <a:latin typeface="PT Serif" panose="020A0603040505020204" pitchFamily="18" charset="0"/>
                <a:ea typeface="Merriweather" pitchFamily="34" charset="-122"/>
                <a:cs typeface="Merriweather" pitchFamily="34" charset="-120"/>
              </a:rPr>
              <a:t>2</a:t>
            </a:r>
            <a:endParaRPr lang="en-US" sz="2750" dirty="0"/>
          </a:p>
        </p:txBody>
      </p:sp>
      <p:sp>
        <p:nvSpPr>
          <p:cNvPr id="10" name="Text 7"/>
          <p:cNvSpPr/>
          <p:nvPr/>
        </p:nvSpPr>
        <p:spPr>
          <a:xfrm>
            <a:off x="6533791" y="4098386"/>
            <a:ext cx="2873931" cy="731758"/>
          </a:xfrm>
          <a:prstGeom prst="rect">
            <a:avLst/>
          </a:prstGeom>
          <a:noFill/>
          <a:ln/>
        </p:spPr>
        <p:txBody>
          <a:bodyPr wrap="square" lIns="0" tIns="0" rIns="0" bIns="0" rtlCol="0" anchor="t"/>
          <a:lstStyle/>
          <a:p>
            <a:pPr marL="0" indent="0">
              <a:lnSpc>
                <a:spcPts val="2850"/>
              </a:lnSpc>
              <a:buNone/>
            </a:pPr>
            <a:r>
              <a:rPr lang="en-US" sz="2300" b="1" dirty="0">
                <a:solidFill>
                  <a:srgbClr val="E2E6E9"/>
                </a:solidFill>
                <a:latin typeface="PT Serif" panose="020A0603040505020204" pitchFamily="18" charset="0"/>
                <a:ea typeface="Merriweather" pitchFamily="34" charset="-122"/>
                <a:cs typeface="Merriweather" pitchFamily="34" charset="-120"/>
              </a:rPr>
              <a:t>Kiểm Tra </a:t>
            </a:r>
            <a:r>
              <a:rPr lang="en-US" sz="2300" b="1" dirty="0" err="1">
                <a:solidFill>
                  <a:srgbClr val="E2E6E9"/>
                </a:solidFill>
                <a:latin typeface="PT Serif" panose="020A0603040505020204" pitchFamily="18" charset="0"/>
                <a:ea typeface="Merriweather" pitchFamily="34" charset="-122"/>
                <a:cs typeface="Merriweather" pitchFamily="34" charset="-120"/>
              </a:rPr>
              <a:t>Hệ</a:t>
            </a:r>
            <a:r>
              <a:rPr lang="en-US" sz="2300" b="1" dirty="0">
                <a:solidFill>
                  <a:srgbClr val="E2E6E9"/>
                </a:solidFill>
                <a:latin typeface="PT Serif" panose="020A0603040505020204" pitchFamily="18" charset="0"/>
                <a:ea typeface="Merriweather" pitchFamily="34" charset="-122"/>
                <a:cs typeface="Merriweather" pitchFamily="34" charset="-120"/>
              </a:rPr>
              <a:t> </a:t>
            </a:r>
          </a:p>
          <a:p>
            <a:pPr marL="0" indent="0">
              <a:lnSpc>
                <a:spcPts val="2850"/>
              </a:lnSpc>
              <a:buNone/>
            </a:pPr>
            <a:r>
              <a:rPr lang="en-US" sz="2300" b="1" dirty="0" err="1">
                <a:solidFill>
                  <a:srgbClr val="E2E6E9"/>
                </a:solidFill>
                <a:latin typeface="PT Serif" panose="020A0603040505020204" pitchFamily="18" charset="0"/>
                <a:ea typeface="Merriweather" pitchFamily="34" charset="-122"/>
                <a:cs typeface="Merriweather" pitchFamily="34" charset="-120"/>
              </a:rPr>
              <a:t>Thống</a:t>
            </a:r>
            <a:r>
              <a:rPr lang="en-US" sz="2300" b="1" dirty="0">
                <a:solidFill>
                  <a:srgbClr val="E2E6E9"/>
                </a:solidFill>
                <a:latin typeface="PT Serif" panose="020A0603040505020204" pitchFamily="18" charset="0"/>
                <a:ea typeface="Merriweather" pitchFamily="34" charset="-122"/>
                <a:cs typeface="Merriweather" pitchFamily="34" charset="-120"/>
              </a:rPr>
              <a:t> Phanh</a:t>
            </a:r>
            <a:endParaRPr lang="en-US" sz="2300" b="1" dirty="0"/>
          </a:p>
        </p:txBody>
      </p:sp>
      <p:sp>
        <p:nvSpPr>
          <p:cNvPr id="11" name="Text 8"/>
          <p:cNvSpPr/>
          <p:nvPr/>
        </p:nvSpPr>
        <p:spPr>
          <a:xfrm>
            <a:off x="9967168" y="4183479"/>
            <a:ext cx="4422887" cy="749379"/>
          </a:xfrm>
          <a:prstGeom prst="rect">
            <a:avLst/>
          </a:prstGeom>
          <a:noFill/>
          <a:ln/>
        </p:spPr>
        <p:txBody>
          <a:bodyPr wrap="square" lIns="0" tIns="0" rIns="0" bIns="0" rtlCol="0" anchor="t"/>
          <a:lstStyle/>
          <a:p>
            <a:pPr marL="0" indent="0">
              <a:lnSpc>
                <a:spcPts val="2950"/>
              </a:lnSpc>
              <a:buNone/>
            </a:pPr>
            <a:r>
              <a:rPr lang="en-US" sz="1800" dirty="0">
                <a:solidFill>
                  <a:srgbClr val="E2E6E9"/>
                </a:solidFill>
                <a:latin typeface="PT Serif" panose="020A0603040505020204" pitchFamily="18" charset="0"/>
                <a:ea typeface="Merriweather" pitchFamily="34" charset="-122"/>
                <a:cs typeface="Merriweather" pitchFamily="34" charset="-120"/>
              </a:rPr>
              <a:t>Kiểm tra hệ thống phanh và hệ thống lái.</a:t>
            </a:r>
            <a:endParaRPr lang="en-US" sz="1800" dirty="0"/>
          </a:p>
        </p:txBody>
      </p:sp>
      <p:sp>
        <p:nvSpPr>
          <p:cNvPr id="12" name="Shape 9"/>
          <p:cNvSpPr/>
          <p:nvPr/>
        </p:nvSpPr>
        <p:spPr>
          <a:xfrm>
            <a:off x="5774561" y="5447899"/>
            <a:ext cx="526971" cy="526971"/>
          </a:xfrm>
          <a:prstGeom prst="roundRect">
            <a:avLst>
              <a:gd name="adj" fmla="val 18670"/>
            </a:avLst>
          </a:prstGeom>
          <a:solidFill>
            <a:srgbClr val="003180"/>
          </a:solidFill>
          <a:ln w="7620">
            <a:solidFill>
              <a:srgbClr val="194A99"/>
            </a:solidFill>
            <a:prstDash val="solid"/>
          </a:ln>
        </p:spPr>
      </p:sp>
      <p:sp>
        <p:nvSpPr>
          <p:cNvPr id="13" name="Text 10"/>
          <p:cNvSpPr/>
          <p:nvPr/>
        </p:nvSpPr>
        <p:spPr>
          <a:xfrm>
            <a:off x="5939582" y="5535648"/>
            <a:ext cx="196810" cy="351353"/>
          </a:xfrm>
          <a:prstGeom prst="rect">
            <a:avLst/>
          </a:prstGeom>
          <a:noFill/>
          <a:ln/>
        </p:spPr>
        <p:txBody>
          <a:bodyPr wrap="none" lIns="0" tIns="0" rIns="0" bIns="0" rtlCol="0" anchor="t"/>
          <a:lstStyle/>
          <a:p>
            <a:pPr marL="0" indent="0" algn="ctr">
              <a:lnSpc>
                <a:spcPts val="2750"/>
              </a:lnSpc>
              <a:buNone/>
            </a:pPr>
            <a:r>
              <a:rPr lang="en-US" sz="2750" dirty="0">
                <a:solidFill>
                  <a:srgbClr val="E2E6E9"/>
                </a:solidFill>
                <a:latin typeface="PT Serif" panose="020A0603040505020204" pitchFamily="18" charset="0"/>
                <a:ea typeface="Merriweather" pitchFamily="34" charset="-122"/>
                <a:cs typeface="Merriweather" pitchFamily="34" charset="-120"/>
              </a:rPr>
              <a:t>3</a:t>
            </a:r>
            <a:endParaRPr lang="en-US" sz="2750" dirty="0"/>
          </a:p>
        </p:txBody>
      </p:sp>
      <p:sp>
        <p:nvSpPr>
          <p:cNvPr id="14" name="Text 11"/>
          <p:cNvSpPr/>
          <p:nvPr/>
        </p:nvSpPr>
        <p:spPr>
          <a:xfrm>
            <a:off x="6533791" y="5604022"/>
            <a:ext cx="2873931" cy="365879"/>
          </a:xfrm>
          <a:prstGeom prst="rect">
            <a:avLst/>
          </a:prstGeom>
          <a:noFill/>
          <a:ln/>
        </p:spPr>
        <p:txBody>
          <a:bodyPr wrap="none" lIns="0" tIns="0" rIns="0" bIns="0" rtlCol="0" anchor="t"/>
          <a:lstStyle/>
          <a:p>
            <a:pPr marL="0" indent="0">
              <a:lnSpc>
                <a:spcPts val="2850"/>
              </a:lnSpc>
              <a:buNone/>
            </a:pPr>
            <a:r>
              <a:rPr lang="en-US" sz="2300" b="1" dirty="0">
                <a:solidFill>
                  <a:srgbClr val="E2E6E9"/>
                </a:solidFill>
                <a:latin typeface="PT Serif" panose="020A0603040505020204" pitchFamily="18" charset="0"/>
                <a:ea typeface="Merriweather" pitchFamily="34" charset="-122"/>
                <a:cs typeface="Merriweather" pitchFamily="34" charset="-120"/>
              </a:rPr>
              <a:t>Kiểm Tra Lốp Xe</a:t>
            </a:r>
            <a:endParaRPr lang="en-US" sz="2300" b="1" dirty="0"/>
          </a:p>
        </p:txBody>
      </p:sp>
      <p:sp>
        <p:nvSpPr>
          <p:cNvPr id="15" name="Text 12"/>
          <p:cNvSpPr/>
          <p:nvPr/>
        </p:nvSpPr>
        <p:spPr>
          <a:xfrm>
            <a:off x="9967166" y="5466394"/>
            <a:ext cx="4109803" cy="1124069"/>
          </a:xfrm>
          <a:prstGeom prst="rect">
            <a:avLst/>
          </a:prstGeom>
          <a:noFill/>
          <a:ln/>
        </p:spPr>
        <p:txBody>
          <a:bodyPr wrap="square" lIns="0" tIns="0" rIns="0" bIns="0" rtlCol="0" anchor="t"/>
          <a:lstStyle/>
          <a:p>
            <a:pPr marL="0" indent="0">
              <a:lnSpc>
                <a:spcPts val="2950"/>
              </a:lnSpc>
              <a:buNone/>
            </a:pPr>
            <a:r>
              <a:rPr lang="en-US" sz="1800" dirty="0">
                <a:solidFill>
                  <a:srgbClr val="E2E6E9"/>
                </a:solidFill>
                <a:latin typeface="PT Serif" panose="020A0603040505020204" pitchFamily="18" charset="0"/>
                <a:ea typeface="Merriweather" pitchFamily="34" charset="-122"/>
                <a:cs typeface="Merriweather" pitchFamily="34" charset="-120"/>
              </a:rPr>
              <a:t>Kiểm tra lốp xe, đèn chiếu sáng và đèn tín hiệu.</a:t>
            </a:r>
            <a:endParaRPr lang="en-US" sz="1800" dirty="0"/>
          </a:p>
        </p:txBody>
      </p:sp>
      <p:sp>
        <p:nvSpPr>
          <p:cNvPr id="16" name="Shape 13"/>
          <p:cNvSpPr/>
          <p:nvPr/>
        </p:nvSpPr>
        <p:spPr>
          <a:xfrm>
            <a:off x="5849895" y="6929273"/>
            <a:ext cx="526971" cy="526971"/>
          </a:xfrm>
          <a:prstGeom prst="roundRect">
            <a:avLst>
              <a:gd name="adj" fmla="val 18670"/>
            </a:avLst>
          </a:prstGeom>
          <a:solidFill>
            <a:srgbClr val="003180"/>
          </a:solidFill>
          <a:ln w="7620">
            <a:solidFill>
              <a:srgbClr val="194A99"/>
            </a:solidFill>
            <a:prstDash val="solid"/>
          </a:ln>
        </p:spPr>
      </p:sp>
      <p:sp>
        <p:nvSpPr>
          <p:cNvPr id="17" name="Text 14"/>
          <p:cNvSpPr/>
          <p:nvPr/>
        </p:nvSpPr>
        <p:spPr>
          <a:xfrm>
            <a:off x="6000151" y="7017022"/>
            <a:ext cx="226338" cy="351353"/>
          </a:xfrm>
          <a:prstGeom prst="rect">
            <a:avLst/>
          </a:prstGeom>
          <a:noFill/>
          <a:ln/>
        </p:spPr>
        <p:txBody>
          <a:bodyPr wrap="none" lIns="0" tIns="0" rIns="0" bIns="0" rtlCol="0" anchor="t"/>
          <a:lstStyle/>
          <a:p>
            <a:pPr marL="0" indent="0" algn="ctr">
              <a:lnSpc>
                <a:spcPts val="2750"/>
              </a:lnSpc>
              <a:buNone/>
            </a:pPr>
            <a:r>
              <a:rPr lang="en-US" sz="2750" dirty="0">
                <a:solidFill>
                  <a:srgbClr val="E2E6E9"/>
                </a:solidFill>
                <a:latin typeface="PT Serif" panose="020A0603040505020204" pitchFamily="18" charset="0"/>
                <a:ea typeface="Merriweather" pitchFamily="34" charset="-122"/>
                <a:cs typeface="Merriweather" pitchFamily="34" charset="-120"/>
              </a:rPr>
              <a:t>4</a:t>
            </a:r>
            <a:endParaRPr lang="en-US" sz="2750" dirty="0"/>
          </a:p>
        </p:txBody>
      </p:sp>
      <p:sp>
        <p:nvSpPr>
          <p:cNvPr id="18" name="Text 15"/>
          <p:cNvSpPr/>
          <p:nvPr/>
        </p:nvSpPr>
        <p:spPr>
          <a:xfrm>
            <a:off x="6533791" y="6850499"/>
            <a:ext cx="2873931" cy="731758"/>
          </a:xfrm>
          <a:prstGeom prst="rect">
            <a:avLst/>
          </a:prstGeom>
          <a:noFill/>
          <a:ln/>
        </p:spPr>
        <p:txBody>
          <a:bodyPr wrap="square" lIns="0" tIns="0" rIns="0" bIns="0" rtlCol="0" anchor="t"/>
          <a:lstStyle/>
          <a:p>
            <a:pPr marL="0" indent="0">
              <a:lnSpc>
                <a:spcPts val="2850"/>
              </a:lnSpc>
              <a:buNone/>
            </a:pPr>
            <a:r>
              <a:rPr lang="en-US" sz="2300" b="1" dirty="0">
                <a:solidFill>
                  <a:srgbClr val="E2E6E9"/>
                </a:solidFill>
                <a:latin typeface="PT Serif" panose="020A0603040505020204" pitchFamily="18" charset="0"/>
                <a:ea typeface="Merriweather" pitchFamily="34" charset="-122"/>
                <a:cs typeface="Merriweather" pitchFamily="34" charset="-120"/>
              </a:rPr>
              <a:t>Kiểm Tra Bảng Điều Khiển</a:t>
            </a:r>
            <a:endParaRPr lang="en-US" sz="2300" b="1" dirty="0"/>
          </a:p>
        </p:txBody>
      </p:sp>
      <p:sp>
        <p:nvSpPr>
          <p:cNvPr id="19" name="Text 16"/>
          <p:cNvSpPr/>
          <p:nvPr/>
        </p:nvSpPr>
        <p:spPr>
          <a:xfrm>
            <a:off x="9918659" y="6730794"/>
            <a:ext cx="4206819" cy="1124069"/>
          </a:xfrm>
          <a:prstGeom prst="rect">
            <a:avLst/>
          </a:prstGeom>
          <a:noFill/>
          <a:ln/>
        </p:spPr>
        <p:txBody>
          <a:bodyPr wrap="square" lIns="0" tIns="0" rIns="0" bIns="0" rtlCol="0" anchor="t"/>
          <a:lstStyle/>
          <a:p>
            <a:pPr marL="0" indent="0">
              <a:lnSpc>
                <a:spcPts val="2950"/>
              </a:lnSpc>
              <a:buNone/>
            </a:pPr>
            <a:r>
              <a:rPr lang="en-US" sz="1800" dirty="0">
                <a:solidFill>
                  <a:srgbClr val="E2E6E9"/>
                </a:solidFill>
                <a:latin typeface="PT Serif" panose="020A0603040505020204" pitchFamily="18" charset="0"/>
                <a:ea typeface="Merriweather" pitchFamily="34" charset="-122"/>
                <a:cs typeface="Merriweather" pitchFamily="34" charset="-120"/>
              </a:rPr>
              <a:t>Kiểm tra tình trạng của các hệ thống điều khiển và bảng điều khiển.</a:t>
            </a:r>
            <a:endParaRPr lang="en-US" sz="1800" dirty="0"/>
          </a:p>
        </p:txBody>
      </p:sp>
      <p:pic>
        <p:nvPicPr>
          <p:cNvPr id="23" name="Picture 22">
            <a:extLst>
              <a:ext uri="{FF2B5EF4-FFF2-40B4-BE49-F238E27FC236}">
                <a16:creationId xmlns:a16="http://schemas.microsoft.com/office/drawing/2014/main" id="{79A901FA-283B-C5BC-1590-ED96C3361CE9}"/>
              </a:ext>
            </a:extLst>
          </p:cNvPr>
          <p:cNvPicPr>
            <a:picLocks noChangeAspect="1"/>
          </p:cNvPicPr>
          <p:nvPr/>
        </p:nvPicPr>
        <p:blipFill>
          <a:blip r:embed="rId4"/>
          <a:stretch>
            <a:fillRect/>
          </a:stretch>
        </p:blipFill>
        <p:spPr>
          <a:xfrm>
            <a:off x="12491117" y="7543708"/>
            <a:ext cx="1898938" cy="588011"/>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555480" y="3341370"/>
            <a:ext cx="4663440" cy="3802380"/>
          </a:xfrm>
          <a:prstGeom prst="rect">
            <a:avLst/>
          </a:prstGeom>
        </p:spPr>
      </p:pic>
      <p:sp>
        <p:nvSpPr>
          <p:cNvPr id="4" name="Text 0"/>
          <p:cNvSpPr/>
          <p:nvPr/>
        </p:nvSpPr>
        <p:spPr>
          <a:xfrm>
            <a:off x="780455" y="729020"/>
            <a:ext cx="7237571" cy="696754"/>
          </a:xfrm>
          <a:prstGeom prst="rect">
            <a:avLst/>
          </a:prstGeom>
          <a:noFill/>
          <a:ln/>
        </p:spPr>
        <p:txBody>
          <a:bodyPr wrap="none" lIns="0" tIns="0" rIns="0" bIns="0" rtlCol="0" anchor="t"/>
          <a:lstStyle/>
          <a:p>
            <a:pPr marL="0" indent="0">
              <a:lnSpc>
                <a:spcPts val="5450"/>
              </a:lnSpc>
              <a:buNone/>
            </a:pPr>
            <a:r>
              <a:rPr lang="en-US" sz="4800" b="1" dirty="0">
                <a:solidFill>
                  <a:srgbClr val="F5F0F0"/>
                </a:solidFill>
                <a:latin typeface="PT Serif" panose="020A0603040505020204" pitchFamily="18" charset="0"/>
                <a:ea typeface="Merriweather" pitchFamily="34" charset="-122"/>
                <a:cs typeface="Merriweather" pitchFamily="34" charset="-120"/>
              </a:rPr>
              <a:t>Bảo Trì Xe Cơ Giới Định Kỳ</a:t>
            </a:r>
            <a:endParaRPr lang="en-US" sz="4800" b="1" dirty="0"/>
          </a:p>
        </p:txBody>
      </p:sp>
      <p:sp>
        <p:nvSpPr>
          <p:cNvPr id="5" name="Shape 1"/>
          <p:cNvSpPr/>
          <p:nvPr/>
        </p:nvSpPr>
        <p:spPr>
          <a:xfrm>
            <a:off x="780455" y="2189440"/>
            <a:ext cx="501610" cy="501610"/>
          </a:xfrm>
          <a:prstGeom prst="roundRect">
            <a:avLst>
              <a:gd name="adj" fmla="val 18671"/>
            </a:avLst>
          </a:prstGeom>
          <a:solidFill>
            <a:srgbClr val="003180"/>
          </a:solidFill>
          <a:ln w="7620">
            <a:solidFill>
              <a:srgbClr val="194A99"/>
            </a:solidFill>
            <a:prstDash val="solid"/>
          </a:ln>
        </p:spPr>
      </p:sp>
      <p:sp>
        <p:nvSpPr>
          <p:cNvPr id="6" name="Text 2"/>
          <p:cNvSpPr/>
          <p:nvPr/>
        </p:nvSpPr>
        <p:spPr>
          <a:xfrm>
            <a:off x="957620" y="2273021"/>
            <a:ext cx="147161" cy="334447"/>
          </a:xfrm>
          <a:prstGeom prst="rect">
            <a:avLst/>
          </a:prstGeom>
          <a:noFill/>
          <a:ln/>
        </p:spPr>
        <p:txBody>
          <a:bodyPr wrap="none" lIns="0" tIns="0" rIns="0" bIns="0" rtlCol="0" anchor="t"/>
          <a:lstStyle/>
          <a:p>
            <a:pPr marL="0" indent="0" algn="ctr">
              <a:lnSpc>
                <a:spcPts val="2600"/>
              </a:lnSpc>
              <a:buNone/>
            </a:pPr>
            <a:r>
              <a:rPr lang="en-US" sz="2600" dirty="0">
                <a:solidFill>
                  <a:srgbClr val="E2E6E9"/>
                </a:solidFill>
                <a:latin typeface="PT Serif" panose="020A0603040505020204" pitchFamily="18" charset="0"/>
                <a:ea typeface="Merriweather" pitchFamily="34" charset="-122"/>
                <a:cs typeface="Merriweather" pitchFamily="34" charset="-120"/>
              </a:rPr>
              <a:t>1</a:t>
            </a:r>
            <a:endParaRPr lang="en-US" sz="2600" dirty="0"/>
          </a:p>
        </p:txBody>
      </p:sp>
      <p:sp>
        <p:nvSpPr>
          <p:cNvPr id="7" name="Text 3"/>
          <p:cNvSpPr/>
          <p:nvPr/>
        </p:nvSpPr>
        <p:spPr>
          <a:xfrm>
            <a:off x="1504950" y="2189440"/>
            <a:ext cx="2787253" cy="348377"/>
          </a:xfrm>
          <a:prstGeom prst="rect">
            <a:avLst/>
          </a:prstGeom>
          <a:noFill/>
          <a:ln/>
        </p:spPr>
        <p:txBody>
          <a:bodyPr wrap="none" lIns="0" tIns="0" rIns="0" bIns="0" rtlCol="0" anchor="t"/>
          <a:lstStyle/>
          <a:p>
            <a:pPr marL="0" indent="0">
              <a:lnSpc>
                <a:spcPts val="2700"/>
              </a:lnSpc>
              <a:buNone/>
            </a:pPr>
            <a:r>
              <a:rPr lang="en-US" sz="2150" b="1" dirty="0">
                <a:solidFill>
                  <a:srgbClr val="E2E6E9"/>
                </a:solidFill>
                <a:latin typeface="PT Serif" panose="020A0603040505020204" pitchFamily="18" charset="0"/>
                <a:ea typeface="Merriweather" pitchFamily="34" charset="-122"/>
                <a:cs typeface="Merriweather" pitchFamily="34" charset="-120"/>
              </a:rPr>
              <a:t>Thay Dầu Động Cơ</a:t>
            </a:r>
            <a:endParaRPr lang="en-US" sz="2150" b="1" dirty="0"/>
          </a:p>
        </p:txBody>
      </p:sp>
      <p:sp>
        <p:nvSpPr>
          <p:cNvPr id="8" name="Text 4"/>
          <p:cNvSpPr/>
          <p:nvPr/>
        </p:nvSpPr>
        <p:spPr>
          <a:xfrm>
            <a:off x="1504950" y="2513380"/>
            <a:ext cx="8050530" cy="713422"/>
          </a:xfrm>
          <a:prstGeom prst="rect">
            <a:avLst/>
          </a:prstGeom>
          <a:noFill/>
          <a:ln/>
        </p:spPr>
        <p:txBody>
          <a:bodyPr wrap="square" lIns="0" tIns="0" rIns="0" bIns="0" rtlCol="0" anchor="t"/>
          <a:lstStyle/>
          <a:p>
            <a:pPr marL="0" indent="0">
              <a:lnSpc>
                <a:spcPts val="2800"/>
              </a:lnSpc>
              <a:buNone/>
            </a:pPr>
            <a:r>
              <a:rPr lang="en-US" sz="1750" dirty="0">
                <a:solidFill>
                  <a:srgbClr val="E2E6E9"/>
                </a:solidFill>
                <a:latin typeface="PT Serif" panose="020A0603040505020204" pitchFamily="18" charset="0"/>
                <a:ea typeface="Merriweather" pitchFamily="34" charset="-122"/>
                <a:cs typeface="Merriweather" pitchFamily="34" charset="-120"/>
              </a:rPr>
              <a:t>Thay dầu động cơ và các bộ lọc theo khuyến nghị của nhà sản xuất.</a:t>
            </a:r>
            <a:endParaRPr lang="en-US" sz="1750" dirty="0"/>
          </a:p>
        </p:txBody>
      </p:sp>
      <p:sp>
        <p:nvSpPr>
          <p:cNvPr id="9" name="Shape 5"/>
          <p:cNvSpPr/>
          <p:nvPr/>
        </p:nvSpPr>
        <p:spPr>
          <a:xfrm>
            <a:off x="780455" y="3755911"/>
            <a:ext cx="501610" cy="501610"/>
          </a:xfrm>
          <a:prstGeom prst="roundRect">
            <a:avLst>
              <a:gd name="adj" fmla="val 18671"/>
            </a:avLst>
          </a:prstGeom>
          <a:solidFill>
            <a:srgbClr val="003180"/>
          </a:solidFill>
          <a:ln w="7620">
            <a:solidFill>
              <a:srgbClr val="194A99"/>
            </a:solidFill>
            <a:prstDash val="solid"/>
          </a:ln>
        </p:spPr>
      </p:sp>
      <p:sp>
        <p:nvSpPr>
          <p:cNvPr id="10" name="Text 6"/>
          <p:cNvSpPr/>
          <p:nvPr/>
        </p:nvSpPr>
        <p:spPr>
          <a:xfrm>
            <a:off x="931188" y="3839493"/>
            <a:ext cx="200025" cy="334447"/>
          </a:xfrm>
          <a:prstGeom prst="rect">
            <a:avLst/>
          </a:prstGeom>
          <a:noFill/>
          <a:ln/>
        </p:spPr>
        <p:txBody>
          <a:bodyPr wrap="none" lIns="0" tIns="0" rIns="0" bIns="0" rtlCol="0" anchor="t"/>
          <a:lstStyle/>
          <a:p>
            <a:pPr marL="0" indent="0" algn="ctr">
              <a:lnSpc>
                <a:spcPts val="2600"/>
              </a:lnSpc>
              <a:buNone/>
            </a:pPr>
            <a:r>
              <a:rPr lang="en-US" sz="2600" dirty="0">
                <a:solidFill>
                  <a:srgbClr val="E2E6E9"/>
                </a:solidFill>
                <a:latin typeface="PT Serif" panose="020A0603040505020204" pitchFamily="18" charset="0"/>
                <a:ea typeface="Merriweather" pitchFamily="34" charset="-122"/>
                <a:cs typeface="Merriweather" pitchFamily="34" charset="-120"/>
              </a:rPr>
              <a:t>2</a:t>
            </a:r>
            <a:endParaRPr lang="en-US" sz="2600" dirty="0"/>
          </a:p>
        </p:txBody>
      </p:sp>
      <p:sp>
        <p:nvSpPr>
          <p:cNvPr id="11" name="Text 7"/>
          <p:cNvSpPr/>
          <p:nvPr/>
        </p:nvSpPr>
        <p:spPr>
          <a:xfrm>
            <a:off x="1504950" y="3755911"/>
            <a:ext cx="3636169" cy="348377"/>
          </a:xfrm>
          <a:prstGeom prst="rect">
            <a:avLst/>
          </a:prstGeom>
          <a:noFill/>
          <a:ln/>
        </p:spPr>
        <p:txBody>
          <a:bodyPr wrap="none" lIns="0" tIns="0" rIns="0" bIns="0" rtlCol="0" anchor="t"/>
          <a:lstStyle/>
          <a:p>
            <a:pPr marL="0" indent="0">
              <a:lnSpc>
                <a:spcPts val="2700"/>
              </a:lnSpc>
              <a:buNone/>
            </a:pPr>
            <a:r>
              <a:rPr lang="en-US" sz="2150" b="1" dirty="0">
                <a:solidFill>
                  <a:srgbClr val="E2E6E9"/>
                </a:solidFill>
                <a:latin typeface="PT Serif" panose="020A0603040505020204" pitchFamily="18" charset="0"/>
                <a:ea typeface="Merriweather" pitchFamily="34" charset="-122"/>
                <a:cs typeface="Merriweather" pitchFamily="34" charset="-120"/>
              </a:rPr>
              <a:t>Kiểm Tra Hệ Thống Phanh</a:t>
            </a:r>
            <a:endParaRPr lang="en-US" sz="2150" b="1" dirty="0"/>
          </a:p>
        </p:txBody>
      </p:sp>
      <p:sp>
        <p:nvSpPr>
          <p:cNvPr id="12" name="Text 8"/>
          <p:cNvSpPr/>
          <p:nvPr/>
        </p:nvSpPr>
        <p:spPr>
          <a:xfrm>
            <a:off x="1504950" y="4149745"/>
            <a:ext cx="7578760" cy="713422"/>
          </a:xfrm>
          <a:prstGeom prst="rect">
            <a:avLst/>
          </a:prstGeom>
          <a:noFill/>
          <a:ln/>
        </p:spPr>
        <p:txBody>
          <a:bodyPr wrap="square" lIns="0" tIns="0" rIns="0" bIns="0" rtlCol="0" anchor="t"/>
          <a:lstStyle/>
          <a:p>
            <a:pPr marL="0" indent="0">
              <a:lnSpc>
                <a:spcPts val="2800"/>
              </a:lnSpc>
              <a:buNone/>
            </a:pPr>
            <a:r>
              <a:rPr lang="en-US" sz="1750" dirty="0">
                <a:solidFill>
                  <a:srgbClr val="E2E6E9"/>
                </a:solidFill>
                <a:latin typeface="PT Serif" panose="020A0603040505020204" pitchFamily="18" charset="0"/>
                <a:ea typeface="Merriweather" pitchFamily="34" charset="-122"/>
                <a:cs typeface="Merriweather" pitchFamily="34" charset="-120"/>
              </a:rPr>
              <a:t>Kiểm tra đĩa phanh và má phanh để đảm bảo chúng không bị mòn quá mức.</a:t>
            </a:r>
            <a:endParaRPr lang="en-US" sz="1750" dirty="0"/>
          </a:p>
        </p:txBody>
      </p:sp>
      <p:sp>
        <p:nvSpPr>
          <p:cNvPr id="13" name="Shape 9"/>
          <p:cNvSpPr/>
          <p:nvPr/>
        </p:nvSpPr>
        <p:spPr>
          <a:xfrm>
            <a:off x="780455" y="5388410"/>
            <a:ext cx="501610" cy="501610"/>
          </a:xfrm>
          <a:prstGeom prst="roundRect">
            <a:avLst>
              <a:gd name="adj" fmla="val 18671"/>
            </a:avLst>
          </a:prstGeom>
          <a:solidFill>
            <a:srgbClr val="003180"/>
          </a:solidFill>
          <a:ln w="7620">
            <a:solidFill>
              <a:srgbClr val="194A99"/>
            </a:solidFill>
            <a:prstDash val="solid"/>
          </a:ln>
        </p:spPr>
      </p:sp>
      <p:sp>
        <p:nvSpPr>
          <p:cNvPr id="14" name="Text 10"/>
          <p:cNvSpPr/>
          <p:nvPr/>
        </p:nvSpPr>
        <p:spPr>
          <a:xfrm>
            <a:off x="937617" y="5471992"/>
            <a:ext cx="187285" cy="334447"/>
          </a:xfrm>
          <a:prstGeom prst="rect">
            <a:avLst/>
          </a:prstGeom>
          <a:noFill/>
          <a:ln/>
        </p:spPr>
        <p:txBody>
          <a:bodyPr wrap="none" lIns="0" tIns="0" rIns="0" bIns="0" rtlCol="0" anchor="t"/>
          <a:lstStyle/>
          <a:p>
            <a:pPr marL="0" indent="0" algn="ctr">
              <a:lnSpc>
                <a:spcPts val="2600"/>
              </a:lnSpc>
              <a:buNone/>
            </a:pPr>
            <a:r>
              <a:rPr lang="en-US" sz="2600" dirty="0">
                <a:solidFill>
                  <a:srgbClr val="E2E6E9"/>
                </a:solidFill>
                <a:latin typeface="PT Serif" panose="020A0603040505020204" pitchFamily="18" charset="0"/>
                <a:ea typeface="Merriweather" pitchFamily="34" charset="-122"/>
                <a:cs typeface="Merriweather" pitchFamily="34" charset="-120"/>
              </a:rPr>
              <a:t>3</a:t>
            </a:r>
            <a:endParaRPr lang="en-US" sz="2600" dirty="0"/>
          </a:p>
        </p:txBody>
      </p:sp>
      <p:sp>
        <p:nvSpPr>
          <p:cNvPr id="15" name="Text 11"/>
          <p:cNvSpPr/>
          <p:nvPr/>
        </p:nvSpPr>
        <p:spPr>
          <a:xfrm>
            <a:off x="1504950" y="5388410"/>
            <a:ext cx="2787253" cy="348377"/>
          </a:xfrm>
          <a:prstGeom prst="rect">
            <a:avLst/>
          </a:prstGeom>
          <a:noFill/>
          <a:ln/>
        </p:spPr>
        <p:txBody>
          <a:bodyPr wrap="none" lIns="0" tIns="0" rIns="0" bIns="0" rtlCol="0" anchor="t"/>
          <a:lstStyle/>
          <a:p>
            <a:pPr marL="0" indent="0">
              <a:lnSpc>
                <a:spcPts val="2700"/>
              </a:lnSpc>
              <a:buNone/>
            </a:pPr>
            <a:r>
              <a:rPr lang="en-US" sz="2150" b="1" dirty="0">
                <a:solidFill>
                  <a:srgbClr val="E2E6E9"/>
                </a:solidFill>
                <a:latin typeface="PT Serif" panose="020A0603040505020204" pitchFamily="18" charset="0"/>
                <a:ea typeface="Merriweather" pitchFamily="34" charset="-122"/>
                <a:cs typeface="Merriweather" pitchFamily="34" charset="-120"/>
              </a:rPr>
              <a:t>Kiểm Tra Lốp Xe</a:t>
            </a:r>
            <a:endParaRPr lang="en-US" sz="2150" b="1" dirty="0"/>
          </a:p>
        </p:txBody>
      </p:sp>
      <p:sp>
        <p:nvSpPr>
          <p:cNvPr id="16" name="Text 12"/>
          <p:cNvSpPr/>
          <p:nvPr/>
        </p:nvSpPr>
        <p:spPr>
          <a:xfrm>
            <a:off x="1504950" y="5806439"/>
            <a:ext cx="6858595" cy="356711"/>
          </a:xfrm>
          <a:prstGeom prst="rect">
            <a:avLst/>
          </a:prstGeom>
          <a:noFill/>
          <a:ln/>
        </p:spPr>
        <p:txBody>
          <a:bodyPr wrap="none" lIns="0" tIns="0" rIns="0" bIns="0" rtlCol="0" anchor="t"/>
          <a:lstStyle/>
          <a:p>
            <a:pPr marL="0" indent="0">
              <a:lnSpc>
                <a:spcPts val="2800"/>
              </a:lnSpc>
              <a:buNone/>
            </a:pPr>
            <a:r>
              <a:rPr lang="en-US" sz="1750" dirty="0">
                <a:solidFill>
                  <a:srgbClr val="E2E6E9"/>
                </a:solidFill>
                <a:latin typeface="PT Serif" panose="020A0603040505020204" pitchFamily="18" charset="0"/>
                <a:ea typeface="Merriweather" pitchFamily="34" charset="-122"/>
                <a:cs typeface="Merriweather" pitchFamily="34" charset="-120"/>
              </a:rPr>
              <a:t>Đảm bảo lốp có đủ độ sâu của gai và áp suất chính xác.</a:t>
            </a:r>
            <a:endParaRPr lang="en-US" sz="1750" dirty="0"/>
          </a:p>
        </p:txBody>
      </p:sp>
      <p:sp>
        <p:nvSpPr>
          <p:cNvPr id="17" name="Shape 13"/>
          <p:cNvSpPr/>
          <p:nvPr/>
        </p:nvSpPr>
        <p:spPr>
          <a:xfrm>
            <a:off x="780455" y="6840140"/>
            <a:ext cx="501610" cy="501610"/>
          </a:xfrm>
          <a:prstGeom prst="roundRect">
            <a:avLst>
              <a:gd name="adj" fmla="val 18671"/>
            </a:avLst>
          </a:prstGeom>
          <a:solidFill>
            <a:srgbClr val="003180"/>
          </a:solidFill>
          <a:ln w="7620">
            <a:solidFill>
              <a:srgbClr val="194A99"/>
            </a:solidFill>
            <a:prstDash val="solid"/>
          </a:ln>
        </p:spPr>
      </p:sp>
      <p:sp>
        <p:nvSpPr>
          <p:cNvPr id="18" name="Text 14"/>
          <p:cNvSpPr/>
          <p:nvPr/>
        </p:nvSpPr>
        <p:spPr>
          <a:xfrm>
            <a:off x="923568" y="6923722"/>
            <a:ext cx="215384" cy="334447"/>
          </a:xfrm>
          <a:prstGeom prst="rect">
            <a:avLst/>
          </a:prstGeom>
          <a:noFill/>
          <a:ln/>
        </p:spPr>
        <p:txBody>
          <a:bodyPr wrap="none" lIns="0" tIns="0" rIns="0" bIns="0" rtlCol="0" anchor="t"/>
          <a:lstStyle/>
          <a:p>
            <a:pPr marL="0" indent="0" algn="ctr">
              <a:lnSpc>
                <a:spcPts val="2600"/>
              </a:lnSpc>
              <a:buNone/>
            </a:pPr>
            <a:r>
              <a:rPr lang="en-US" sz="2600" dirty="0">
                <a:solidFill>
                  <a:srgbClr val="E2E6E9"/>
                </a:solidFill>
                <a:latin typeface="PT Serif" panose="020A0603040505020204" pitchFamily="18" charset="0"/>
                <a:ea typeface="Merriweather" pitchFamily="34" charset="-122"/>
                <a:cs typeface="Merriweather" pitchFamily="34" charset="-120"/>
              </a:rPr>
              <a:t>4</a:t>
            </a:r>
            <a:endParaRPr lang="en-US" sz="2600" dirty="0"/>
          </a:p>
        </p:txBody>
      </p:sp>
      <p:sp>
        <p:nvSpPr>
          <p:cNvPr id="19" name="Text 15"/>
          <p:cNvSpPr/>
          <p:nvPr/>
        </p:nvSpPr>
        <p:spPr>
          <a:xfrm>
            <a:off x="1504950" y="6840140"/>
            <a:ext cx="3968472" cy="348377"/>
          </a:xfrm>
          <a:prstGeom prst="rect">
            <a:avLst/>
          </a:prstGeom>
          <a:noFill/>
          <a:ln/>
        </p:spPr>
        <p:txBody>
          <a:bodyPr wrap="none" lIns="0" tIns="0" rIns="0" bIns="0" rtlCol="0" anchor="t"/>
          <a:lstStyle/>
          <a:p>
            <a:pPr marL="0" indent="0">
              <a:lnSpc>
                <a:spcPts val="2700"/>
              </a:lnSpc>
              <a:buNone/>
            </a:pPr>
            <a:r>
              <a:rPr lang="en-US" sz="2150" b="1" dirty="0">
                <a:solidFill>
                  <a:srgbClr val="E2E6E9"/>
                </a:solidFill>
                <a:latin typeface="PT Serif" panose="020A0603040505020204" pitchFamily="18" charset="0"/>
                <a:ea typeface="Merriweather" pitchFamily="34" charset="-122"/>
                <a:cs typeface="Merriweather" pitchFamily="34" charset="-120"/>
              </a:rPr>
              <a:t>Kiểm Tra Hệ Thống Làm Mát</a:t>
            </a:r>
            <a:endParaRPr lang="en-US" sz="2150" b="1" dirty="0"/>
          </a:p>
        </p:txBody>
      </p:sp>
      <p:sp>
        <p:nvSpPr>
          <p:cNvPr id="20" name="Text 16"/>
          <p:cNvSpPr/>
          <p:nvPr/>
        </p:nvSpPr>
        <p:spPr>
          <a:xfrm>
            <a:off x="1504950" y="7258169"/>
            <a:ext cx="6858595" cy="356711"/>
          </a:xfrm>
          <a:prstGeom prst="rect">
            <a:avLst/>
          </a:prstGeom>
          <a:noFill/>
          <a:ln/>
        </p:spPr>
        <p:txBody>
          <a:bodyPr wrap="none" lIns="0" tIns="0" rIns="0" bIns="0" rtlCol="0" anchor="t"/>
          <a:lstStyle/>
          <a:p>
            <a:pPr marL="0" indent="0">
              <a:lnSpc>
                <a:spcPts val="2800"/>
              </a:lnSpc>
              <a:buNone/>
            </a:pPr>
            <a:r>
              <a:rPr lang="en-US" sz="1750" dirty="0">
                <a:solidFill>
                  <a:srgbClr val="E2E6E9"/>
                </a:solidFill>
                <a:latin typeface="PT Serif" panose="020A0603040505020204" pitchFamily="18" charset="0"/>
                <a:ea typeface="Merriweather" pitchFamily="34" charset="-122"/>
                <a:cs typeface="Merriweather" pitchFamily="34" charset="-120"/>
              </a:rPr>
              <a:t>Đảm bảo không có rò rỉ và dung dịch làm mát còn đủ.</a:t>
            </a:r>
            <a:endParaRPr lang="en-US" sz="1750" dirty="0"/>
          </a:p>
        </p:txBody>
      </p:sp>
      <p:pic>
        <p:nvPicPr>
          <p:cNvPr id="21" name="Picture 20">
            <a:extLst>
              <a:ext uri="{FF2B5EF4-FFF2-40B4-BE49-F238E27FC236}">
                <a16:creationId xmlns:a16="http://schemas.microsoft.com/office/drawing/2014/main" id="{9F7305A0-B68F-5587-C1B1-A396E6B85C06}"/>
              </a:ext>
            </a:extLst>
          </p:cNvPr>
          <p:cNvPicPr>
            <a:picLocks noChangeAspect="1"/>
          </p:cNvPicPr>
          <p:nvPr/>
        </p:nvPicPr>
        <p:blipFill>
          <a:blip r:embed="rId4"/>
          <a:stretch>
            <a:fillRect/>
          </a:stretch>
        </p:blipFill>
        <p:spPr>
          <a:xfrm>
            <a:off x="12491117" y="7543708"/>
            <a:ext cx="1898938" cy="588011"/>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388316" y="3577596"/>
            <a:ext cx="4997768" cy="2823805"/>
          </a:xfrm>
          <a:prstGeom prst="rect">
            <a:avLst/>
          </a:prstGeom>
        </p:spPr>
      </p:pic>
      <p:sp>
        <p:nvSpPr>
          <p:cNvPr id="4" name="Text 0"/>
          <p:cNvSpPr/>
          <p:nvPr/>
        </p:nvSpPr>
        <p:spPr>
          <a:xfrm>
            <a:off x="683657" y="537448"/>
            <a:ext cx="7036118" cy="610433"/>
          </a:xfrm>
          <a:prstGeom prst="rect">
            <a:avLst/>
          </a:prstGeom>
          <a:noFill/>
          <a:ln/>
        </p:spPr>
        <p:txBody>
          <a:bodyPr wrap="none" lIns="0" tIns="0" rIns="0" bIns="0" rtlCol="0" anchor="t"/>
          <a:lstStyle/>
          <a:p>
            <a:pPr marL="0" indent="0">
              <a:lnSpc>
                <a:spcPts val="4800"/>
              </a:lnSpc>
              <a:buNone/>
            </a:pPr>
            <a:r>
              <a:rPr lang="en-US" sz="3800" b="1" dirty="0">
                <a:solidFill>
                  <a:srgbClr val="F5F0F0"/>
                </a:solidFill>
                <a:latin typeface="PT Serif" panose="020A0603040505020204" pitchFamily="18" charset="0"/>
                <a:ea typeface="Merriweather" pitchFamily="34" charset="-122"/>
                <a:cs typeface="Merriweather" pitchFamily="34" charset="-120"/>
              </a:rPr>
              <a:t>Quy Trình Vận Hành An Toàn</a:t>
            </a:r>
            <a:endParaRPr lang="en-US" sz="3800" b="1" dirty="0"/>
          </a:p>
        </p:txBody>
      </p:sp>
      <p:pic>
        <p:nvPicPr>
          <p:cNvPr id="5" name="Image 2" descr="preencoded.png"/>
          <p:cNvPicPr>
            <a:picLocks noChangeAspect="1"/>
          </p:cNvPicPr>
          <p:nvPr/>
        </p:nvPicPr>
        <p:blipFill>
          <a:blip r:embed="rId4"/>
          <a:stretch>
            <a:fillRect/>
          </a:stretch>
        </p:blipFill>
        <p:spPr>
          <a:xfrm>
            <a:off x="985108" y="2014781"/>
            <a:ext cx="976789" cy="1242655"/>
          </a:xfrm>
          <a:prstGeom prst="rect">
            <a:avLst/>
          </a:prstGeom>
        </p:spPr>
      </p:pic>
      <p:sp>
        <p:nvSpPr>
          <p:cNvPr id="6" name="Text 1"/>
          <p:cNvSpPr/>
          <p:nvPr/>
        </p:nvSpPr>
        <p:spPr>
          <a:xfrm>
            <a:off x="2254909" y="2210044"/>
            <a:ext cx="2441972" cy="305157"/>
          </a:xfrm>
          <a:prstGeom prst="rect">
            <a:avLst/>
          </a:prstGeom>
          <a:noFill/>
          <a:ln/>
        </p:spPr>
        <p:txBody>
          <a:bodyPr wrap="none" lIns="0" tIns="0" rIns="0" bIns="0" rtlCol="0" anchor="t"/>
          <a:lstStyle/>
          <a:p>
            <a:pPr marL="0" indent="0" algn="l">
              <a:lnSpc>
                <a:spcPts val="2400"/>
              </a:lnSpc>
              <a:buNone/>
            </a:pPr>
            <a:r>
              <a:rPr lang="en-US" sz="1900" b="1" dirty="0">
                <a:solidFill>
                  <a:srgbClr val="E2E6E9"/>
                </a:solidFill>
                <a:latin typeface="PT Serif" panose="020A0603040505020204" pitchFamily="18" charset="0"/>
                <a:ea typeface="Merriweather" pitchFamily="34" charset="-122"/>
                <a:cs typeface="Merriweather" pitchFamily="34" charset="-120"/>
              </a:rPr>
              <a:t>Kiểm Tra An Toàn</a:t>
            </a:r>
            <a:endParaRPr lang="en-US" sz="1900" b="1" dirty="0"/>
          </a:p>
        </p:txBody>
      </p:sp>
      <p:sp>
        <p:nvSpPr>
          <p:cNvPr id="7" name="Text 2"/>
          <p:cNvSpPr/>
          <p:nvPr/>
        </p:nvSpPr>
        <p:spPr>
          <a:xfrm>
            <a:off x="2254909" y="2632359"/>
            <a:ext cx="6506885" cy="312539"/>
          </a:xfrm>
          <a:prstGeom prst="rect">
            <a:avLst/>
          </a:prstGeom>
          <a:noFill/>
          <a:ln/>
        </p:spPr>
        <p:txBody>
          <a:bodyPr wrap="none" lIns="0" tIns="0" rIns="0" bIns="0" rtlCol="0" anchor="t"/>
          <a:lstStyle/>
          <a:p>
            <a:pPr marL="0" indent="0" algn="l">
              <a:lnSpc>
                <a:spcPts val="2450"/>
              </a:lnSpc>
              <a:buNone/>
            </a:pPr>
            <a:r>
              <a:rPr lang="en-US" sz="1500" dirty="0">
                <a:solidFill>
                  <a:srgbClr val="E2E6E9"/>
                </a:solidFill>
                <a:latin typeface="PT Serif" panose="020A0603040505020204" pitchFamily="18" charset="0"/>
                <a:ea typeface="Merriweather" pitchFamily="34" charset="-122"/>
                <a:cs typeface="Merriweather" pitchFamily="34" charset="-120"/>
              </a:rPr>
              <a:t>Thực hiện kiểm tra an toàn toàn diện trước khi bắt đầu vận hành.</a:t>
            </a:r>
            <a:endParaRPr lang="en-US" sz="1500" dirty="0"/>
          </a:p>
        </p:txBody>
      </p:sp>
      <p:pic>
        <p:nvPicPr>
          <p:cNvPr id="8" name="Image 3" descr="preencoded.png"/>
          <p:cNvPicPr>
            <a:picLocks noChangeAspect="1"/>
          </p:cNvPicPr>
          <p:nvPr/>
        </p:nvPicPr>
        <p:blipFill>
          <a:blip r:embed="rId5"/>
          <a:stretch>
            <a:fillRect/>
          </a:stretch>
        </p:blipFill>
        <p:spPr>
          <a:xfrm>
            <a:off x="985108" y="3577596"/>
            <a:ext cx="976789" cy="1242655"/>
          </a:xfrm>
          <a:prstGeom prst="rect">
            <a:avLst/>
          </a:prstGeom>
        </p:spPr>
      </p:pic>
      <p:sp>
        <p:nvSpPr>
          <p:cNvPr id="9" name="Text 3"/>
          <p:cNvSpPr/>
          <p:nvPr/>
        </p:nvSpPr>
        <p:spPr>
          <a:xfrm>
            <a:off x="2254909" y="3772858"/>
            <a:ext cx="3075503" cy="305157"/>
          </a:xfrm>
          <a:prstGeom prst="rect">
            <a:avLst/>
          </a:prstGeom>
          <a:noFill/>
          <a:ln/>
        </p:spPr>
        <p:txBody>
          <a:bodyPr wrap="none" lIns="0" tIns="0" rIns="0" bIns="0" rtlCol="0" anchor="t"/>
          <a:lstStyle/>
          <a:p>
            <a:pPr marL="0" indent="0" algn="l">
              <a:lnSpc>
                <a:spcPts val="2400"/>
              </a:lnSpc>
              <a:buNone/>
            </a:pPr>
            <a:r>
              <a:rPr lang="en-US" sz="1900" b="1" dirty="0">
                <a:solidFill>
                  <a:srgbClr val="E2E6E9"/>
                </a:solidFill>
                <a:latin typeface="PT Serif" panose="020A0603040505020204" pitchFamily="18" charset="0"/>
                <a:ea typeface="Merriweather" pitchFamily="34" charset="-122"/>
                <a:cs typeface="Merriweather" pitchFamily="34" charset="-120"/>
              </a:rPr>
              <a:t>Điều Chỉnh Ghế Và Gương</a:t>
            </a:r>
            <a:endParaRPr lang="en-US" sz="1900" b="1" dirty="0"/>
          </a:p>
        </p:txBody>
      </p:sp>
      <p:sp>
        <p:nvSpPr>
          <p:cNvPr id="10" name="Text 4"/>
          <p:cNvSpPr/>
          <p:nvPr/>
        </p:nvSpPr>
        <p:spPr>
          <a:xfrm>
            <a:off x="2254909" y="4195173"/>
            <a:ext cx="6768511" cy="625078"/>
          </a:xfrm>
          <a:prstGeom prst="rect">
            <a:avLst/>
          </a:prstGeom>
          <a:noFill/>
          <a:ln/>
        </p:spPr>
        <p:txBody>
          <a:bodyPr wrap="square" lIns="0" tIns="0" rIns="0" bIns="0" rtlCol="0" anchor="t"/>
          <a:lstStyle/>
          <a:p>
            <a:pPr marL="0" indent="0" algn="l">
              <a:lnSpc>
                <a:spcPts val="2450"/>
              </a:lnSpc>
              <a:buNone/>
            </a:pPr>
            <a:r>
              <a:rPr lang="en-US" sz="1500" dirty="0">
                <a:solidFill>
                  <a:srgbClr val="E2E6E9"/>
                </a:solidFill>
                <a:latin typeface="PT Serif" panose="020A0603040505020204" pitchFamily="18" charset="0"/>
                <a:ea typeface="Merriweather" pitchFamily="34" charset="-122"/>
                <a:cs typeface="Merriweather" pitchFamily="34" charset="-120"/>
              </a:rPr>
              <a:t>Điều chỉnh ghế và gương để có tư thế lái thoải mái và tầm nhìn tốt nhất.</a:t>
            </a:r>
            <a:endParaRPr lang="en-US" sz="1500" dirty="0"/>
          </a:p>
        </p:txBody>
      </p:sp>
      <p:pic>
        <p:nvPicPr>
          <p:cNvPr id="11" name="Image 4" descr="preencoded.png"/>
          <p:cNvPicPr>
            <a:picLocks noChangeAspect="1"/>
          </p:cNvPicPr>
          <p:nvPr/>
        </p:nvPicPr>
        <p:blipFill>
          <a:blip r:embed="rId6"/>
          <a:stretch>
            <a:fillRect/>
          </a:stretch>
        </p:blipFill>
        <p:spPr>
          <a:xfrm>
            <a:off x="985108" y="5140410"/>
            <a:ext cx="976789" cy="1242655"/>
          </a:xfrm>
          <a:prstGeom prst="rect">
            <a:avLst/>
          </a:prstGeom>
        </p:spPr>
      </p:pic>
      <p:sp>
        <p:nvSpPr>
          <p:cNvPr id="12" name="Text 5"/>
          <p:cNvSpPr/>
          <p:nvPr/>
        </p:nvSpPr>
        <p:spPr>
          <a:xfrm>
            <a:off x="2254909" y="5335673"/>
            <a:ext cx="3138964" cy="305157"/>
          </a:xfrm>
          <a:prstGeom prst="rect">
            <a:avLst/>
          </a:prstGeom>
          <a:noFill/>
          <a:ln/>
        </p:spPr>
        <p:txBody>
          <a:bodyPr wrap="none" lIns="0" tIns="0" rIns="0" bIns="0" rtlCol="0" anchor="t"/>
          <a:lstStyle/>
          <a:p>
            <a:pPr marL="0" indent="0" algn="l">
              <a:lnSpc>
                <a:spcPts val="2400"/>
              </a:lnSpc>
              <a:buNone/>
            </a:pPr>
            <a:r>
              <a:rPr lang="en-US" sz="1900" b="1" dirty="0">
                <a:solidFill>
                  <a:srgbClr val="E2E6E9"/>
                </a:solidFill>
                <a:latin typeface="PT Serif" panose="020A0603040505020204" pitchFamily="18" charset="0"/>
                <a:ea typeface="Merriweather" pitchFamily="34" charset="-122"/>
                <a:cs typeface="Merriweather" pitchFamily="34" charset="-120"/>
              </a:rPr>
              <a:t>Theo Dõi Bảng Điều Khiển</a:t>
            </a:r>
            <a:endParaRPr lang="en-US" sz="1900" b="1" dirty="0"/>
          </a:p>
        </p:txBody>
      </p:sp>
      <p:sp>
        <p:nvSpPr>
          <p:cNvPr id="13" name="Text 6"/>
          <p:cNvSpPr/>
          <p:nvPr/>
        </p:nvSpPr>
        <p:spPr>
          <a:xfrm>
            <a:off x="2254909" y="5757987"/>
            <a:ext cx="6506885" cy="312539"/>
          </a:xfrm>
          <a:prstGeom prst="rect">
            <a:avLst/>
          </a:prstGeom>
          <a:noFill/>
          <a:ln/>
        </p:spPr>
        <p:txBody>
          <a:bodyPr wrap="none" lIns="0" tIns="0" rIns="0" bIns="0" rtlCol="0" anchor="t"/>
          <a:lstStyle/>
          <a:p>
            <a:pPr marL="0" indent="0" algn="l">
              <a:lnSpc>
                <a:spcPts val="2450"/>
              </a:lnSpc>
              <a:buNone/>
            </a:pPr>
            <a:r>
              <a:rPr lang="en-US" sz="1500" dirty="0">
                <a:solidFill>
                  <a:srgbClr val="E2E6E9"/>
                </a:solidFill>
                <a:latin typeface="PT Serif" panose="020A0603040505020204" pitchFamily="18" charset="0"/>
                <a:ea typeface="Merriweather" pitchFamily="34" charset="-122"/>
                <a:cs typeface="Merriweather" pitchFamily="34" charset="-120"/>
              </a:rPr>
              <a:t>Theo dõi liên tục các chỉ số trên bảng điều khiển.</a:t>
            </a:r>
            <a:endParaRPr lang="en-US" sz="1500" dirty="0"/>
          </a:p>
        </p:txBody>
      </p:sp>
      <p:pic>
        <p:nvPicPr>
          <p:cNvPr id="14" name="Image 5" descr="preencoded.png"/>
          <p:cNvPicPr>
            <a:picLocks noChangeAspect="1"/>
          </p:cNvPicPr>
          <p:nvPr/>
        </p:nvPicPr>
        <p:blipFill>
          <a:blip r:embed="rId7"/>
          <a:stretch>
            <a:fillRect/>
          </a:stretch>
        </p:blipFill>
        <p:spPr>
          <a:xfrm>
            <a:off x="985108" y="6703225"/>
            <a:ext cx="976789" cy="1242655"/>
          </a:xfrm>
          <a:prstGeom prst="rect">
            <a:avLst/>
          </a:prstGeom>
        </p:spPr>
      </p:pic>
      <p:sp>
        <p:nvSpPr>
          <p:cNvPr id="15" name="Text 7"/>
          <p:cNvSpPr/>
          <p:nvPr/>
        </p:nvSpPr>
        <p:spPr>
          <a:xfrm>
            <a:off x="2254909" y="6898487"/>
            <a:ext cx="2441972" cy="305157"/>
          </a:xfrm>
          <a:prstGeom prst="rect">
            <a:avLst/>
          </a:prstGeom>
          <a:noFill/>
          <a:ln/>
        </p:spPr>
        <p:txBody>
          <a:bodyPr wrap="none" lIns="0" tIns="0" rIns="0" bIns="0" rtlCol="0" anchor="t"/>
          <a:lstStyle/>
          <a:p>
            <a:pPr marL="0" indent="0" algn="l">
              <a:lnSpc>
                <a:spcPts val="2400"/>
              </a:lnSpc>
              <a:buNone/>
            </a:pPr>
            <a:r>
              <a:rPr lang="en-US" sz="1900" b="1" dirty="0">
                <a:solidFill>
                  <a:srgbClr val="E2E6E9"/>
                </a:solidFill>
                <a:latin typeface="PT Serif" panose="020A0603040505020204" pitchFamily="18" charset="0"/>
                <a:ea typeface="Merriweather" pitchFamily="34" charset="-122"/>
                <a:cs typeface="Merriweather" pitchFamily="34" charset="-120"/>
              </a:rPr>
              <a:t>Dừng Xe An Toàn</a:t>
            </a:r>
            <a:endParaRPr lang="en-US" sz="1900" b="1" dirty="0"/>
          </a:p>
        </p:txBody>
      </p:sp>
      <p:sp>
        <p:nvSpPr>
          <p:cNvPr id="16" name="Text 8"/>
          <p:cNvSpPr/>
          <p:nvPr/>
        </p:nvSpPr>
        <p:spPr>
          <a:xfrm>
            <a:off x="2254909" y="7320802"/>
            <a:ext cx="9491614" cy="625078"/>
          </a:xfrm>
          <a:prstGeom prst="rect">
            <a:avLst/>
          </a:prstGeom>
          <a:noFill/>
          <a:ln/>
        </p:spPr>
        <p:txBody>
          <a:bodyPr wrap="square" lIns="0" tIns="0" rIns="0" bIns="0" rtlCol="0" anchor="t"/>
          <a:lstStyle/>
          <a:p>
            <a:pPr marL="0" indent="0" algn="l">
              <a:lnSpc>
                <a:spcPts val="2450"/>
              </a:lnSpc>
              <a:buNone/>
            </a:pPr>
            <a:r>
              <a:rPr lang="en-US" sz="1500" dirty="0">
                <a:solidFill>
                  <a:srgbClr val="E2E6E9"/>
                </a:solidFill>
                <a:latin typeface="PT Serif" panose="020A0603040505020204" pitchFamily="18" charset="0"/>
                <a:ea typeface="Merriweather" pitchFamily="34" charset="-122"/>
                <a:cs typeface="Merriweather" pitchFamily="34" charset="-120"/>
              </a:rPr>
              <a:t>Dừng xe ở khu vực an toàn, tắt động cơ và thực hiện các biện pháp bảo trì cơ bản.</a:t>
            </a:r>
            <a:endParaRPr lang="en-US" sz="1500" dirty="0"/>
          </a:p>
        </p:txBody>
      </p:sp>
      <p:pic>
        <p:nvPicPr>
          <p:cNvPr id="17" name="Picture 16">
            <a:extLst>
              <a:ext uri="{FF2B5EF4-FFF2-40B4-BE49-F238E27FC236}">
                <a16:creationId xmlns:a16="http://schemas.microsoft.com/office/drawing/2014/main" id="{9884076F-52AD-C1A3-D21B-743222A65662}"/>
              </a:ext>
            </a:extLst>
          </p:cNvPr>
          <p:cNvPicPr>
            <a:picLocks noChangeAspect="1"/>
          </p:cNvPicPr>
          <p:nvPr/>
        </p:nvPicPr>
        <p:blipFill>
          <a:blip r:embed="rId8"/>
          <a:stretch>
            <a:fillRect/>
          </a:stretch>
        </p:blipFill>
        <p:spPr>
          <a:xfrm>
            <a:off x="12491117" y="7543708"/>
            <a:ext cx="1898938" cy="588011"/>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10776857" y="3516923"/>
            <a:ext cx="2743200" cy="2743200"/>
          </a:xfrm>
          <a:prstGeom prst="rect">
            <a:avLst/>
          </a:prstGeom>
        </p:spPr>
      </p:pic>
      <p:sp>
        <p:nvSpPr>
          <p:cNvPr id="4" name="Text 0"/>
          <p:cNvSpPr/>
          <p:nvPr/>
        </p:nvSpPr>
        <p:spPr>
          <a:xfrm>
            <a:off x="699135" y="709255"/>
            <a:ext cx="9509990" cy="1248489"/>
          </a:xfrm>
          <a:prstGeom prst="rect">
            <a:avLst/>
          </a:prstGeom>
          <a:noFill/>
          <a:ln/>
        </p:spPr>
        <p:txBody>
          <a:bodyPr wrap="square" lIns="0" tIns="0" rIns="0" bIns="0" rtlCol="0" anchor="t"/>
          <a:lstStyle/>
          <a:p>
            <a:pPr marL="0" indent="0">
              <a:lnSpc>
                <a:spcPts val="4900"/>
              </a:lnSpc>
              <a:buNone/>
            </a:pPr>
            <a:r>
              <a:rPr lang="en-US" sz="3900" b="1" dirty="0">
                <a:solidFill>
                  <a:srgbClr val="F5F0F0"/>
                </a:solidFill>
                <a:latin typeface="PT Serif" panose="020A0603040505020204" pitchFamily="18" charset="0"/>
                <a:ea typeface="Merriweather" pitchFamily="34" charset="-122"/>
                <a:cs typeface="Merriweather" pitchFamily="34" charset="-120"/>
              </a:rPr>
              <a:t>Xử Lý Khẩn Cấp Và Ứng Phó Sự Cố</a:t>
            </a:r>
            <a:endParaRPr lang="en-US" sz="3900" b="1" dirty="0"/>
          </a:p>
        </p:txBody>
      </p:sp>
      <p:sp>
        <p:nvSpPr>
          <p:cNvPr id="5" name="Shape 1"/>
          <p:cNvSpPr/>
          <p:nvPr/>
        </p:nvSpPr>
        <p:spPr>
          <a:xfrm>
            <a:off x="699135" y="2257306"/>
            <a:ext cx="7745730" cy="1165979"/>
          </a:xfrm>
          <a:prstGeom prst="roundRect">
            <a:avLst>
              <a:gd name="adj" fmla="val 7196"/>
            </a:avLst>
          </a:prstGeom>
          <a:solidFill>
            <a:srgbClr val="003180"/>
          </a:solidFill>
          <a:ln w="7620">
            <a:solidFill>
              <a:srgbClr val="194A99"/>
            </a:solidFill>
            <a:prstDash val="solid"/>
          </a:ln>
        </p:spPr>
      </p:sp>
      <p:sp>
        <p:nvSpPr>
          <p:cNvPr id="6" name="Text 2"/>
          <p:cNvSpPr/>
          <p:nvPr/>
        </p:nvSpPr>
        <p:spPr>
          <a:xfrm>
            <a:off x="906423" y="2464594"/>
            <a:ext cx="2497098" cy="312063"/>
          </a:xfrm>
          <a:prstGeom prst="rect">
            <a:avLst/>
          </a:prstGeom>
          <a:noFill/>
          <a:ln/>
        </p:spPr>
        <p:txBody>
          <a:bodyPr wrap="none" lIns="0" tIns="0" rIns="0" bIns="0" rtlCol="0" anchor="t"/>
          <a:lstStyle/>
          <a:p>
            <a:pPr marL="0" indent="0">
              <a:lnSpc>
                <a:spcPts val="2450"/>
              </a:lnSpc>
              <a:buNone/>
            </a:pPr>
            <a:r>
              <a:rPr lang="en-US" sz="1950" b="1" dirty="0">
                <a:solidFill>
                  <a:srgbClr val="E2E6E9"/>
                </a:solidFill>
                <a:latin typeface="PT Serif" panose="020A0603040505020204" pitchFamily="18" charset="0"/>
                <a:ea typeface="Merriweather" pitchFamily="34" charset="-122"/>
                <a:cs typeface="Merriweather" pitchFamily="34" charset="-120"/>
              </a:rPr>
              <a:t>Mất Phanh</a:t>
            </a:r>
            <a:endParaRPr lang="en-US" sz="1950" b="1" dirty="0"/>
          </a:p>
        </p:txBody>
      </p:sp>
      <p:sp>
        <p:nvSpPr>
          <p:cNvPr id="7" name="Text 3"/>
          <p:cNvSpPr/>
          <p:nvPr/>
        </p:nvSpPr>
        <p:spPr>
          <a:xfrm>
            <a:off x="906423" y="2896433"/>
            <a:ext cx="7331154" cy="319564"/>
          </a:xfrm>
          <a:prstGeom prst="rect">
            <a:avLst/>
          </a:prstGeom>
          <a:noFill/>
          <a:ln/>
        </p:spPr>
        <p:txBody>
          <a:bodyPr wrap="none" lIns="0" tIns="0" rIns="0" bIns="0" rtlCol="0" anchor="t"/>
          <a:lstStyle/>
          <a:p>
            <a:pPr marL="0" indent="0">
              <a:lnSpc>
                <a:spcPts val="2500"/>
              </a:lnSpc>
              <a:buNone/>
            </a:pPr>
            <a:r>
              <a:rPr lang="en-US" sz="1550" dirty="0">
                <a:solidFill>
                  <a:srgbClr val="E2E6E9"/>
                </a:solidFill>
                <a:latin typeface="PT Serif" panose="020A0603040505020204" pitchFamily="18" charset="0"/>
                <a:ea typeface="Merriweather" pitchFamily="34" charset="-122"/>
                <a:cs typeface="Merriweather" pitchFamily="34" charset="-120"/>
              </a:rPr>
              <a:t>Giảm tốc từ từ bằng cách hãm ga và sử dụng phanh tay.</a:t>
            </a:r>
            <a:endParaRPr lang="en-US" sz="1550" dirty="0"/>
          </a:p>
        </p:txBody>
      </p:sp>
      <p:sp>
        <p:nvSpPr>
          <p:cNvPr id="8" name="Shape 4"/>
          <p:cNvSpPr/>
          <p:nvPr/>
        </p:nvSpPr>
        <p:spPr>
          <a:xfrm>
            <a:off x="699135" y="3622953"/>
            <a:ext cx="7745730" cy="1165979"/>
          </a:xfrm>
          <a:prstGeom prst="roundRect">
            <a:avLst>
              <a:gd name="adj" fmla="val 7196"/>
            </a:avLst>
          </a:prstGeom>
          <a:solidFill>
            <a:srgbClr val="003180"/>
          </a:solidFill>
          <a:ln w="7620">
            <a:solidFill>
              <a:srgbClr val="194A99"/>
            </a:solidFill>
            <a:prstDash val="solid"/>
          </a:ln>
        </p:spPr>
      </p:sp>
      <p:sp>
        <p:nvSpPr>
          <p:cNvPr id="9" name="Text 5"/>
          <p:cNvSpPr/>
          <p:nvPr/>
        </p:nvSpPr>
        <p:spPr>
          <a:xfrm>
            <a:off x="906423" y="3830241"/>
            <a:ext cx="3292793" cy="312063"/>
          </a:xfrm>
          <a:prstGeom prst="rect">
            <a:avLst/>
          </a:prstGeom>
          <a:noFill/>
          <a:ln/>
        </p:spPr>
        <p:txBody>
          <a:bodyPr wrap="none" lIns="0" tIns="0" rIns="0" bIns="0" rtlCol="0" anchor="t"/>
          <a:lstStyle/>
          <a:p>
            <a:pPr marL="0" indent="0">
              <a:lnSpc>
                <a:spcPts val="2450"/>
              </a:lnSpc>
              <a:buNone/>
            </a:pPr>
            <a:r>
              <a:rPr lang="en-US" sz="1950" b="1" dirty="0">
                <a:solidFill>
                  <a:srgbClr val="E2E6E9"/>
                </a:solidFill>
                <a:latin typeface="PT Serif" panose="020A0603040505020204" pitchFamily="18" charset="0"/>
                <a:ea typeface="Merriweather" pitchFamily="34" charset="-122"/>
                <a:cs typeface="Merriweather" pitchFamily="34" charset="-120"/>
              </a:rPr>
              <a:t>Động Cơ Ngừng Hoạt Động</a:t>
            </a:r>
            <a:endParaRPr lang="en-US" sz="1950" b="1" dirty="0"/>
          </a:p>
        </p:txBody>
      </p:sp>
      <p:sp>
        <p:nvSpPr>
          <p:cNvPr id="10" name="Text 6"/>
          <p:cNvSpPr/>
          <p:nvPr/>
        </p:nvSpPr>
        <p:spPr>
          <a:xfrm>
            <a:off x="906423" y="4262080"/>
            <a:ext cx="7331154" cy="319564"/>
          </a:xfrm>
          <a:prstGeom prst="rect">
            <a:avLst/>
          </a:prstGeom>
          <a:noFill/>
          <a:ln/>
        </p:spPr>
        <p:txBody>
          <a:bodyPr wrap="none" lIns="0" tIns="0" rIns="0" bIns="0" rtlCol="0" anchor="t"/>
          <a:lstStyle/>
          <a:p>
            <a:pPr marL="0" indent="0">
              <a:lnSpc>
                <a:spcPts val="2500"/>
              </a:lnSpc>
              <a:buNone/>
            </a:pPr>
            <a:r>
              <a:rPr lang="en-US" sz="1550" dirty="0">
                <a:solidFill>
                  <a:srgbClr val="E2E6E9"/>
                </a:solidFill>
                <a:latin typeface="PT Serif" panose="020A0603040505020204" pitchFamily="18" charset="0"/>
                <a:ea typeface="Merriweather" pitchFamily="34" charset="-122"/>
                <a:cs typeface="Merriweather" pitchFamily="34" charset="-120"/>
              </a:rPr>
              <a:t>Kéo xe vào lề đường hoặc khu vực an toàn và kiểm tra các yếu tố cơ bản.</a:t>
            </a:r>
            <a:endParaRPr lang="en-US" sz="1550" dirty="0"/>
          </a:p>
        </p:txBody>
      </p:sp>
      <p:sp>
        <p:nvSpPr>
          <p:cNvPr id="11" name="Shape 7"/>
          <p:cNvSpPr/>
          <p:nvPr/>
        </p:nvSpPr>
        <p:spPr>
          <a:xfrm>
            <a:off x="699135" y="4988600"/>
            <a:ext cx="7745730" cy="1165979"/>
          </a:xfrm>
          <a:prstGeom prst="roundRect">
            <a:avLst>
              <a:gd name="adj" fmla="val 7196"/>
            </a:avLst>
          </a:prstGeom>
          <a:solidFill>
            <a:srgbClr val="003180"/>
          </a:solidFill>
          <a:ln w="7620">
            <a:solidFill>
              <a:srgbClr val="194A99"/>
            </a:solidFill>
            <a:prstDash val="solid"/>
          </a:ln>
        </p:spPr>
      </p:sp>
      <p:sp>
        <p:nvSpPr>
          <p:cNvPr id="12" name="Text 8"/>
          <p:cNvSpPr/>
          <p:nvPr/>
        </p:nvSpPr>
        <p:spPr>
          <a:xfrm>
            <a:off x="906423" y="5195888"/>
            <a:ext cx="2497098" cy="312063"/>
          </a:xfrm>
          <a:prstGeom prst="rect">
            <a:avLst/>
          </a:prstGeom>
          <a:noFill/>
          <a:ln/>
        </p:spPr>
        <p:txBody>
          <a:bodyPr wrap="none" lIns="0" tIns="0" rIns="0" bIns="0" rtlCol="0" anchor="t"/>
          <a:lstStyle/>
          <a:p>
            <a:pPr marL="0" indent="0">
              <a:lnSpc>
                <a:spcPts val="2450"/>
              </a:lnSpc>
              <a:buNone/>
            </a:pPr>
            <a:r>
              <a:rPr lang="en-US" sz="1950" b="1" dirty="0">
                <a:solidFill>
                  <a:srgbClr val="E2E6E9"/>
                </a:solidFill>
                <a:latin typeface="PT Serif" panose="020A0603040505020204" pitchFamily="18" charset="0"/>
                <a:ea typeface="Merriweather" pitchFamily="34" charset="-122"/>
                <a:cs typeface="Merriweather" pitchFamily="34" charset="-120"/>
              </a:rPr>
              <a:t>Thủng Lốp</a:t>
            </a:r>
            <a:endParaRPr lang="en-US" sz="1950" b="1" dirty="0"/>
          </a:p>
        </p:txBody>
      </p:sp>
      <p:sp>
        <p:nvSpPr>
          <p:cNvPr id="13" name="Text 9"/>
          <p:cNvSpPr/>
          <p:nvPr/>
        </p:nvSpPr>
        <p:spPr>
          <a:xfrm>
            <a:off x="906423" y="5627727"/>
            <a:ext cx="7331154" cy="319564"/>
          </a:xfrm>
          <a:prstGeom prst="rect">
            <a:avLst/>
          </a:prstGeom>
          <a:noFill/>
          <a:ln/>
        </p:spPr>
        <p:txBody>
          <a:bodyPr wrap="none" lIns="0" tIns="0" rIns="0" bIns="0" rtlCol="0" anchor="t"/>
          <a:lstStyle/>
          <a:p>
            <a:pPr marL="0" indent="0">
              <a:lnSpc>
                <a:spcPts val="2500"/>
              </a:lnSpc>
              <a:buNone/>
            </a:pPr>
            <a:r>
              <a:rPr lang="en-US" sz="1550" dirty="0">
                <a:solidFill>
                  <a:srgbClr val="E2E6E9"/>
                </a:solidFill>
                <a:latin typeface="PT Serif" panose="020A0603040505020204" pitchFamily="18" charset="0"/>
                <a:ea typeface="Merriweather" pitchFamily="34" charset="-122"/>
                <a:cs typeface="Merriweather" pitchFamily="34" charset="-120"/>
              </a:rPr>
              <a:t>Dừng xe tại nơi an toàn và thay lốp dự phòng.</a:t>
            </a:r>
            <a:endParaRPr lang="en-US" sz="1550" dirty="0"/>
          </a:p>
        </p:txBody>
      </p:sp>
      <p:sp>
        <p:nvSpPr>
          <p:cNvPr id="14" name="Shape 10"/>
          <p:cNvSpPr/>
          <p:nvPr/>
        </p:nvSpPr>
        <p:spPr>
          <a:xfrm>
            <a:off x="699135" y="6354247"/>
            <a:ext cx="7745730" cy="1165979"/>
          </a:xfrm>
          <a:prstGeom prst="roundRect">
            <a:avLst>
              <a:gd name="adj" fmla="val 7196"/>
            </a:avLst>
          </a:prstGeom>
          <a:solidFill>
            <a:srgbClr val="003180"/>
          </a:solidFill>
          <a:ln w="7620">
            <a:solidFill>
              <a:srgbClr val="194A99"/>
            </a:solidFill>
            <a:prstDash val="solid"/>
          </a:ln>
        </p:spPr>
      </p:sp>
      <p:sp>
        <p:nvSpPr>
          <p:cNvPr id="15" name="Text 11"/>
          <p:cNvSpPr/>
          <p:nvPr/>
        </p:nvSpPr>
        <p:spPr>
          <a:xfrm>
            <a:off x="906423" y="6561534"/>
            <a:ext cx="2497098" cy="312063"/>
          </a:xfrm>
          <a:prstGeom prst="rect">
            <a:avLst/>
          </a:prstGeom>
          <a:noFill/>
          <a:ln/>
        </p:spPr>
        <p:txBody>
          <a:bodyPr wrap="none" lIns="0" tIns="0" rIns="0" bIns="0" rtlCol="0" anchor="t"/>
          <a:lstStyle/>
          <a:p>
            <a:pPr marL="0" indent="0">
              <a:lnSpc>
                <a:spcPts val="2450"/>
              </a:lnSpc>
              <a:buNone/>
            </a:pPr>
            <a:r>
              <a:rPr lang="en-US" sz="1950" b="1" dirty="0">
                <a:solidFill>
                  <a:srgbClr val="E2E6E9"/>
                </a:solidFill>
                <a:latin typeface="PT Serif" panose="020A0603040505020204" pitchFamily="18" charset="0"/>
                <a:ea typeface="Merriweather" pitchFamily="34" charset="-122"/>
                <a:cs typeface="Merriweather" pitchFamily="34" charset="-120"/>
              </a:rPr>
              <a:t>Cháy Nổ</a:t>
            </a:r>
            <a:endParaRPr lang="en-US" sz="1950" b="1" dirty="0"/>
          </a:p>
        </p:txBody>
      </p:sp>
      <p:sp>
        <p:nvSpPr>
          <p:cNvPr id="16" name="Text 12"/>
          <p:cNvSpPr/>
          <p:nvPr/>
        </p:nvSpPr>
        <p:spPr>
          <a:xfrm>
            <a:off x="906423" y="6993374"/>
            <a:ext cx="7331154" cy="319564"/>
          </a:xfrm>
          <a:prstGeom prst="rect">
            <a:avLst/>
          </a:prstGeom>
          <a:noFill/>
          <a:ln/>
        </p:spPr>
        <p:txBody>
          <a:bodyPr wrap="none" lIns="0" tIns="0" rIns="0" bIns="0" rtlCol="0" anchor="t"/>
          <a:lstStyle/>
          <a:p>
            <a:pPr marL="0" indent="0">
              <a:lnSpc>
                <a:spcPts val="2500"/>
              </a:lnSpc>
              <a:buNone/>
            </a:pPr>
            <a:r>
              <a:rPr lang="en-US" sz="1550" dirty="0">
                <a:solidFill>
                  <a:srgbClr val="E2E6E9"/>
                </a:solidFill>
                <a:latin typeface="PT Serif" panose="020A0603040505020204" pitchFamily="18" charset="0"/>
                <a:ea typeface="Merriweather" pitchFamily="34" charset="-122"/>
                <a:cs typeface="Merriweather" pitchFamily="34" charset="-120"/>
              </a:rPr>
              <a:t>Di chuyển ra khỏi xe và sử dụng bình cứu hỏa để kiểm soát đám cháy.</a:t>
            </a:r>
            <a:endParaRPr lang="en-US" sz="1550" dirty="0"/>
          </a:p>
        </p:txBody>
      </p:sp>
      <p:pic>
        <p:nvPicPr>
          <p:cNvPr id="17" name="Picture 16">
            <a:extLst>
              <a:ext uri="{FF2B5EF4-FFF2-40B4-BE49-F238E27FC236}">
                <a16:creationId xmlns:a16="http://schemas.microsoft.com/office/drawing/2014/main" id="{2F627AE7-D045-5AE6-7F47-1A5F1F17DFCD}"/>
              </a:ext>
            </a:extLst>
          </p:cNvPr>
          <p:cNvPicPr>
            <a:picLocks noChangeAspect="1"/>
          </p:cNvPicPr>
          <p:nvPr/>
        </p:nvPicPr>
        <p:blipFill>
          <a:blip r:embed="rId4"/>
          <a:stretch>
            <a:fillRect/>
          </a:stretch>
        </p:blipFill>
        <p:spPr>
          <a:xfrm>
            <a:off x="12491117" y="7543708"/>
            <a:ext cx="1898938" cy="588011"/>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1951970" y="652105"/>
            <a:ext cx="10726460" cy="741164"/>
          </a:xfrm>
          <a:prstGeom prst="rect">
            <a:avLst/>
          </a:prstGeom>
          <a:noFill/>
          <a:ln/>
        </p:spPr>
        <p:txBody>
          <a:bodyPr wrap="none" lIns="0" tIns="0" rIns="0" bIns="0" rtlCol="0" anchor="t"/>
          <a:lstStyle/>
          <a:p>
            <a:pPr marL="0" indent="0" algn="ctr">
              <a:lnSpc>
                <a:spcPts val="5800"/>
              </a:lnSpc>
              <a:buNone/>
            </a:pPr>
            <a:r>
              <a:rPr lang="en-US" sz="4650" b="1" dirty="0">
                <a:solidFill>
                  <a:srgbClr val="F5F0F0"/>
                </a:solidFill>
                <a:latin typeface="PT Serif" panose="020A0603040505020204" pitchFamily="18" charset="0"/>
                <a:ea typeface="Merriweather" pitchFamily="34" charset="-122"/>
                <a:cs typeface="Merriweather" pitchFamily="34" charset="-120"/>
              </a:rPr>
              <a:t>Nhận Diện Rủi Ro Và Mối Nguy Hiểm</a:t>
            </a:r>
            <a:endParaRPr lang="en-US" sz="4650" b="1" dirty="0"/>
          </a:p>
        </p:txBody>
      </p:sp>
      <p:pic>
        <p:nvPicPr>
          <p:cNvPr id="3" name="Image 0" descr="preencoded.png"/>
          <p:cNvPicPr>
            <a:picLocks noChangeAspect="1"/>
          </p:cNvPicPr>
          <p:nvPr/>
        </p:nvPicPr>
        <p:blipFill>
          <a:blip r:embed="rId3"/>
          <a:stretch>
            <a:fillRect/>
          </a:stretch>
        </p:blipFill>
        <p:spPr>
          <a:xfrm>
            <a:off x="4671060" y="1867495"/>
            <a:ext cx="5288280" cy="2987040"/>
          </a:xfrm>
          <a:prstGeom prst="rect">
            <a:avLst/>
          </a:prstGeom>
        </p:spPr>
      </p:pic>
      <p:sp>
        <p:nvSpPr>
          <p:cNvPr id="4" name="Text 1"/>
          <p:cNvSpPr/>
          <p:nvPr/>
        </p:nvSpPr>
        <p:spPr>
          <a:xfrm>
            <a:off x="829985" y="5358289"/>
            <a:ext cx="2964537" cy="370523"/>
          </a:xfrm>
          <a:prstGeom prst="rect">
            <a:avLst/>
          </a:prstGeom>
          <a:noFill/>
          <a:ln/>
        </p:spPr>
        <p:txBody>
          <a:bodyPr wrap="none" lIns="0" tIns="0" rIns="0" bIns="0" rtlCol="0" anchor="t"/>
          <a:lstStyle/>
          <a:p>
            <a:pPr marL="0" indent="0">
              <a:lnSpc>
                <a:spcPts val="2900"/>
              </a:lnSpc>
              <a:buNone/>
            </a:pPr>
            <a:r>
              <a:rPr lang="en-US" sz="2300" b="1" dirty="0">
                <a:solidFill>
                  <a:srgbClr val="F5F0F0"/>
                </a:solidFill>
                <a:latin typeface="PT Serif" panose="020A0603040505020204" pitchFamily="18" charset="0"/>
                <a:ea typeface="Merriweather" pitchFamily="34" charset="-122"/>
                <a:cs typeface="Merriweather" pitchFamily="34" charset="-120"/>
              </a:rPr>
              <a:t>Hệ Thống Phanh</a:t>
            </a:r>
            <a:endParaRPr lang="en-US" sz="2300" b="1" dirty="0"/>
          </a:p>
        </p:txBody>
      </p:sp>
      <p:sp>
        <p:nvSpPr>
          <p:cNvPr id="5" name="Text 2"/>
          <p:cNvSpPr/>
          <p:nvPr/>
        </p:nvSpPr>
        <p:spPr>
          <a:xfrm>
            <a:off x="829985" y="5965865"/>
            <a:ext cx="3937159" cy="1517809"/>
          </a:xfrm>
          <a:prstGeom prst="rect">
            <a:avLst/>
          </a:prstGeom>
          <a:noFill/>
          <a:ln/>
        </p:spPr>
        <p:txBody>
          <a:bodyPr wrap="square" lIns="0" tIns="0" rIns="0" bIns="0" rtlCol="0" anchor="t"/>
          <a:lstStyle/>
          <a:p>
            <a:pPr marL="0" indent="0" algn="just">
              <a:lnSpc>
                <a:spcPts val="2950"/>
              </a:lnSpc>
              <a:buNone/>
            </a:pPr>
            <a:r>
              <a:rPr lang="en-US" sz="1850" dirty="0">
                <a:solidFill>
                  <a:srgbClr val="E2E6E9"/>
                </a:solidFill>
                <a:latin typeface="PT Serif" panose="020A0603040505020204" pitchFamily="18" charset="0"/>
                <a:ea typeface="Merriweather" pitchFamily="34" charset="-122"/>
                <a:cs typeface="Merriweather" pitchFamily="34" charset="-120"/>
              </a:rPr>
              <a:t>Sự cố liên quan đến hệ thống phanh, như hiện tượng phanh không hoạt động hiệu quả hoặc bị rò rỉ dầu phanh.</a:t>
            </a:r>
            <a:endParaRPr lang="en-US" sz="1850" dirty="0"/>
          </a:p>
        </p:txBody>
      </p:sp>
      <p:sp>
        <p:nvSpPr>
          <p:cNvPr id="6" name="Text 3"/>
          <p:cNvSpPr/>
          <p:nvPr/>
        </p:nvSpPr>
        <p:spPr>
          <a:xfrm>
            <a:off x="5554374" y="5358289"/>
            <a:ext cx="2964537" cy="370523"/>
          </a:xfrm>
          <a:prstGeom prst="rect">
            <a:avLst/>
          </a:prstGeom>
          <a:noFill/>
          <a:ln/>
        </p:spPr>
        <p:txBody>
          <a:bodyPr wrap="none" lIns="0" tIns="0" rIns="0" bIns="0" rtlCol="0" anchor="t"/>
          <a:lstStyle/>
          <a:p>
            <a:pPr marL="0" indent="0">
              <a:lnSpc>
                <a:spcPts val="2900"/>
              </a:lnSpc>
              <a:buNone/>
            </a:pPr>
            <a:r>
              <a:rPr lang="en-US" sz="2300" b="1" dirty="0">
                <a:solidFill>
                  <a:srgbClr val="F5F0F0"/>
                </a:solidFill>
                <a:latin typeface="PT Serif" panose="020A0603040505020204" pitchFamily="18" charset="0"/>
                <a:ea typeface="Merriweather" pitchFamily="34" charset="-122"/>
                <a:cs typeface="Merriweather" pitchFamily="34" charset="-120"/>
              </a:rPr>
              <a:t>Hệ Thống Động Cơ</a:t>
            </a:r>
            <a:endParaRPr lang="en-US" sz="2300" b="1" dirty="0"/>
          </a:p>
        </p:txBody>
      </p:sp>
      <p:sp>
        <p:nvSpPr>
          <p:cNvPr id="7" name="Text 4"/>
          <p:cNvSpPr/>
          <p:nvPr/>
        </p:nvSpPr>
        <p:spPr>
          <a:xfrm>
            <a:off x="5554374" y="5965865"/>
            <a:ext cx="3937159" cy="758904"/>
          </a:xfrm>
          <a:prstGeom prst="rect">
            <a:avLst/>
          </a:prstGeom>
          <a:noFill/>
          <a:ln/>
        </p:spPr>
        <p:txBody>
          <a:bodyPr wrap="square" lIns="0" tIns="0" rIns="0" bIns="0" rtlCol="0" anchor="t"/>
          <a:lstStyle/>
          <a:p>
            <a:pPr marL="0" indent="0">
              <a:lnSpc>
                <a:spcPts val="2950"/>
              </a:lnSpc>
              <a:buNone/>
            </a:pPr>
            <a:r>
              <a:rPr lang="en-US" sz="1850" dirty="0">
                <a:solidFill>
                  <a:srgbClr val="E2E6E9"/>
                </a:solidFill>
                <a:latin typeface="PT Serif" panose="020A0603040505020204" pitchFamily="18" charset="0"/>
                <a:ea typeface="Merriweather" pitchFamily="34" charset="-122"/>
                <a:cs typeface="Merriweather" pitchFamily="34" charset="-120"/>
              </a:rPr>
              <a:t>Hệ thống động cơ cũng tiềm ẩn nguy cơ hỏng hóc hoặc quá nhiệt.</a:t>
            </a:r>
            <a:endParaRPr lang="en-US" sz="1850" dirty="0"/>
          </a:p>
        </p:txBody>
      </p:sp>
      <p:sp>
        <p:nvSpPr>
          <p:cNvPr id="8" name="Text 5"/>
          <p:cNvSpPr/>
          <p:nvPr/>
        </p:nvSpPr>
        <p:spPr>
          <a:xfrm>
            <a:off x="9876830" y="5358289"/>
            <a:ext cx="2964537" cy="370523"/>
          </a:xfrm>
          <a:prstGeom prst="rect">
            <a:avLst/>
          </a:prstGeom>
          <a:noFill/>
          <a:ln/>
        </p:spPr>
        <p:txBody>
          <a:bodyPr wrap="none" lIns="0" tIns="0" rIns="0" bIns="0" rtlCol="0" anchor="t"/>
          <a:lstStyle/>
          <a:p>
            <a:pPr marL="0" indent="0">
              <a:lnSpc>
                <a:spcPts val="2900"/>
              </a:lnSpc>
              <a:buNone/>
            </a:pPr>
            <a:r>
              <a:rPr lang="en-US" sz="2300" b="1" dirty="0">
                <a:solidFill>
                  <a:srgbClr val="F5F0F0"/>
                </a:solidFill>
                <a:latin typeface="PT Serif" panose="020A0603040505020204" pitchFamily="18" charset="0"/>
                <a:ea typeface="Merriweather" pitchFamily="34" charset="-122"/>
                <a:cs typeface="Merriweather" pitchFamily="34" charset="-120"/>
              </a:rPr>
              <a:t>Lốp Xe</a:t>
            </a:r>
            <a:endParaRPr lang="en-US" sz="2300" b="1" dirty="0"/>
          </a:p>
        </p:txBody>
      </p:sp>
      <p:sp>
        <p:nvSpPr>
          <p:cNvPr id="9" name="Text 6"/>
          <p:cNvSpPr/>
          <p:nvPr/>
        </p:nvSpPr>
        <p:spPr>
          <a:xfrm>
            <a:off x="9876830" y="5965865"/>
            <a:ext cx="4421974" cy="1138357"/>
          </a:xfrm>
          <a:prstGeom prst="rect">
            <a:avLst/>
          </a:prstGeom>
          <a:noFill/>
          <a:ln/>
        </p:spPr>
        <p:txBody>
          <a:bodyPr wrap="square" lIns="0" tIns="0" rIns="0" bIns="0" rtlCol="0" anchor="t"/>
          <a:lstStyle/>
          <a:p>
            <a:pPr marL="0" indent="0">
              <a:lnSpc>
                <a:spcPts val="2950"/>
              </a:lnSpc>
              <a:buNone/>
            </a:pPr>
            <a:r>
              <a:rPr lang="en-US" sz="1850" dirty="0">
                <a:solidFill>
                  <a:srgbClr val="E2E6E9"/>
                </a:solidFill>
                <a:latin typeface="PT Serif" panose="020A0603040505020204" pitchFamily="18" charset="0"/>
                <a:ea typeface="Merriweather" pitchFamily="34" charset="-122"/>
                <a:cs typeface="Merriweather" pitchFamily="34" charset="-120"/>
              </a:rPr>
              <a:t>Lốp xe bị mòn hoặc áp suất không đúng cũng là một mối nguy hiểm lớn.</a:t>
            </a:r>
            <a:endParaRPr lang="en-US" sz="1850" dirty="0"/>
          </a:p>
        </p:txBody>
      </p:sp>
      <p:pic>
        <p:nvPicPr>
          <p:cNvPr id="10" name="Picture 9">
            <a:extLst>
              <a:ext uri="{FF2B5EF4-FFF2-40B4-BE49-F238E27FC236}">
                <a16:creationId xmlns:a16="http://schemas.microsoft.com/office/drawing/2014/main" id="{4FDE9CDB-5463-5DA0-7553-379DE00AA311}"/>
              </a:ext>
            </a:extLst>
          </p:cNvPr>
          <p:cNvPicPr>
            <a:picLocks noChangeAspect="1"/>
          </p:cNvPicPr>
          <p:nvPr/>
        </p:nvPicPr>
        <p:blipFill>
          <a:blip r:embed="rId4"/>
          <a:stretch>
            <a:fillRect/>
          </a:stretch>
        </p:blipFill>
        <p:spPr>
          <a:xfrm>
            <a:off x="12491117" y="7543708"/>
            <a:ext cx="1898938" cy="588011"/>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2827260"/>
            <a:ext cx="4457700" cy="4457700"/>
          </a:xfrm>
          <a:prstGeom prst="rect">
            <a:avLst/>
          </a:prstGeom>
        </p:spPr>
      </p:pic>
      <p:sp>
        <p:nvSpPr>
          <p:cNvPr id="3" name="Text 0"/>
          <p:cNvSpPr/>
          <p:nvPr/>
        </p:nvSpPr>
        <p:spPr>
          <a:xfrm>
            <a:off x="2685537" y="580549"/>
            <a:ext cx="9259327" cy="1319451"/>
          </a:xfrm>
          <a:prstGeom prst="rect">
            <a:avLst/>
          </a:prstGeom>
          <a:noFill/>
          <a:ln/>
        </p:spPr>
        <p:txBody>
          <a:bodyPr wrap="square" lIns="0" tIns="0" rIns="0" bIns="0" rtlCol="0" anchor="t"/>
          <a:lstStyle/>
          <a:p>
            <a:pPr marL="0" indent="0" algn="ctr">
              <a:lnSpc>
                <a:spcPts val="5150"/>
              </a:lnSpc>
              <a:buNone/>
            </a:pPr>
            <a:r>
              <a:rPr lang="en-US" sz="4150" b="1" dirty="0">
                <a:solidFill>
                  <a:srgbClr val="F5F0F0"/>
                </a:solidFill>
                <a:latin typeface="PT Serif" panose="020A0603040505020204" pitchFamily="18" charset="0"/>
                <a:ea typeface="Merriweather" pitchFamily="34" charset="-122"/>
                <a:cs typeface="Merriweather" pitchFamily="34" charset="-120"/>
              </a:rPr>
              <a:t>Chiến Lược Phòng Ngừa Mối Nguy</a:t>
            </a:r>
            <a:endParaRPr lang="en-US" sz="4150" b="1" dirty="0"/>
          </a:p>
        </p:txBody>
      </p:sp>
      <p:sp>
        <p:nvSpPr>
          <p:cNvPr id="4" name="Shape 1"/>
          <p:cNvSpPr/>
          <p:nvPr/>
        </p:nvSpPr>
        <p:spPr>
          <a:xfrm>
            <a:off x="4828462" y="2507070"/>
            <a:ext cx="474940" cy="474940"/>
          </a:xfrm>
          <a:prstGeom prst="roundRect">
            <a:avLst>
              <a:gd name="adj" fmla="val 18669"/>
            </a:avLst>
          </a:prstGeom>
          <a:solidFill>
            <a:srgbClr val="003180"/>
          </a:solidFill>
          <a:ln w="7620">
            <a:solidFill>
              <a:srgbClr val="194A99"/>
            </a:solidFill>
            <a:prstDash val="solid"/>
          </a:ln>
        </p:spPr>
      </p:sp>
      <p:sp>
        <p:nvSpPr>
          <p:cNvPr id="5" name="Text 2"/>
          <p:cNvSpPr/>
          <p:nvPr/>
        </p:nvSpPr>
        <p:spPr>
          <a:xfrm>
            <a:off x="4996221" y="2586128"/>
            <a:ext cx="139303" cy="316706"/>
          </a:xfrm>
          <a:prstGeom prst="rect">
            <a:avLst/>
          </a:prstGeom>
          <a:noFill/>
          <a:ln/>
        </p:spPr>
        <p:txBody>
          <a:bodyPr wrap="none" lIns="0" tIns="0" rIns="0" bIns="0" rtlCol="0" anchor="t"/>
          <a:lstStyle/>
          <a:p>
            <a:pPr marL="0" indent="0" algn="ctr">
              <a:lnSpc>
                <a:spcPts val="2450"/>
              </a:lnSpc>
              <a:buNone/>
            </a:pPr>
            <a:r>
              <a:rPr lang="en-US" sz="2450" dirty="0">
                <a:solidFill>
                  <a:srgbClr val="E2E6E9"/>
                </a:solidFill>
                <a:latin typeface="PT Serif" panose="020A0603040505020204" pitchFamily="18" charset="0"/>
                <a:ea typeface="Merriweather" pitchFamily="34" charset="-122"/>
                <a:cs typeface="Merriweather" pitchFamily="34" charset="-120"/>
              </a:rPr>
              <a:t>1</a:t>
            </a:r>
            <a:endParaRPr lang="en-US" sz="2450" dirty="0"/>
          </a:p>
        </p:txBody>
      </p:sp>
      <p:sp>
        <p:nvSpPr>
          <p:cNvPr id="6" name="Text 3"/>
          <p:cNvSpPr/>
          <p:nvPr/>
        </p:nvSpPr>
        <p:spPr>
          <a:xfrm>
            <a:off x="5514500" y="2507070"/>
            <a:ext cx="4165878" cy="329803"/>
          </a:xfrm>
          <a:prstGeom prst="rect">
            <a:avLst/>
          </a:prstGeom>
          <a:noFill/>
          <a:ln/>
        </p:spPr>
        <p:txBody>
          <a:bodyPr wrap="none" lIns="0" tIns="0" rIns="0" bIns="0" rtlCol="0" anchor="t"/>
          <a:lstStyle/>
          <a:p>
            <a:pPr marL="0" indent="0">
              <a:lnSpc>
                <a:spcPts val="2550"/>
              </a:lnSpc>
              <a:buNone/>
            </a:pPr>
            <a:r>
              <a:rPr lang="en-US" sz="2050" b="1" dirty="0">
                <a:solidFill>
                  <a:srgbClr val="E2E6E9"/>
                </a:solidFill>
                <a:latin typeface="PT Serif" panose="020A0603040505020204" pitchFamily="18" charset="0"/>
                <a:ea typeface="Merriweather" pitchFamily="34" charset="-122"/>
                <a:cs typeface="Merriweather" pitchFamily="34" charset="-120"/>
              </a:rPr>
              <a:t>Kiểm Tra Và Bảo Dưỡng Định Kỳ</a:t>
            </a:r>
            <a:endParaRPr lang="en-US" sz="2050" b="1" dirty="0"/>
          </a:p>
        </p:txBody>
      </p:sp>
      <p:sp>
        <p:nvSpPr>
          <p:cNvPr id="7" name="Text 4"/>
          <p:cNvSpPr/>
          <p:nvPr/>
        </p:nvSpPr>
        <p:spPr>
          <a:xfrm>
            <a:off x="5514501" y="2813179"/>
            <a:ext cx="6980396" cy="337661"/>
          </a:xfrm>
          <a:prstGeom prst="rect">
            <a:avLst/>
          </a:prstGeom>
          <a:noFill/>
          <a:ln/>
        </p:spPr>
        <p:txBody>
          <a:bodyPr wrap="none" lIns="0" tIns="0" rIns="0" bIns="0" rtlCol="0" anchor="t"/>
          <a:lstStyle/>
          <a:p>
            <a:pPr marL="0" indent="0">
              <a:lnSpc>
                <a:spcPts val="2650"/>
              </a:lnSpc>
              <a:buNone/>
            </a:pPr>
            <a:r>
              <a:rPr lang="en-US" sz="1650" dirty="0">
                <a:solidFill>
                  <a:srgbClr val="E2E6E9"/>
                </a:solidFill>
                <a:latin typeface="PT Serif" panose="020A0603040505020204" pitchFamily="18" charset="0"/>
                <a:ea typeface="Merriweather" pitchFamily="34" charset="-122"/>
                <a:cs typeface="Merriweather" pitchFamily="34" charset="-120"/>
              </a:rPr>
              <a:t>Theo dõi các chỉ số cơ bản của xe, thay dầu động cơ và các bộ lọc.</a:t>
            </a:r>
            <a:endParaRPr lang="en-US" sz="1650" dirty="0"/>
          </a:p>
        </p:txBody>
      </p:sp>
      <p:sp>
        <p:nvSpPr>
          <p:cNvPr id="8" name="Shape 5"/>
          <p:cNvSpPr/>
          <p:nvPr/>
        </p:nvSpPr>
        <p:spPr>
          <a:xfrm>
            <a:off x="4828462" y="3749606"/>
            <a:ext cx="474940" cy="474940"/>
          </a:xfrm>
          <a:prstGeom prst="roundRect">
            <a:avLst>
              <a:gd name="adj" fmla="val 18669"/>
            </a:avLst>
          </a:prstGeom>
          <a:solidFill>
            <a:srgbClr val="003180"/>
          </a:solidFill>
          <a:ln w="7620">
            <a:solidFill>
              <a:srgbClr val="194A99"/>
            </a:solidFill>
            <a:prstDash val="solid"/>
          </a:ln>
        </p:spPr>
      </p:sp>
      <p:sp>
        <p:nvSpPr>
          <p:cNvPr id="9" name="Text 6"/>
          <p:cNvSpPr/>
          <p:nvPr/>
        </p:nvSpPr>
        <p:spPr>
          <a:xfrm>
            <a:off x="4971218" y="3828664"/>
            <a:ext cx="189428" cy="316706"/>
          </a:xfrm>
          <a:prstGeom prst="rect">
            <a:avLst/>
          </a:prstGeom>
          <a:noFill/>
          <a:ln/>
        </p:spPr>
        <p:txBody>
          <a:bodyPr wrap="none" lIns="0" tIns="0" rIns="0" bIns="0" rtlCol="0" anchor="t"/>
          <a:lstStyle/>
          <a:p>
            <a:pPr marL="0" indent="0" algn="ctr">
              <a:lnSpc>
                <a:spcPts val="2450"/>
              </a:lnSpc>
              <a:buNone/>
            </a:pPr>
            <a:r>
              <a:rPr lang="en-US" sz="2450" dirty="0">
                <a:solidFill>
                  <a:srgbClr val="E2E6E9"/>
                </a:solidFill>
                <a:latin typeface="PT Serif" panose="020A0603040505020204" pitchFamily="18" charset="0"/>
                <a:ea typeface="Merriweather" pitchFamily="34" charset="-122"/>
                <a:cs typeface="Merriweather" pitchFamily="34" charset="-120"/>
              </a:rPr>
              <a:t>2</a:t>
            </a:r>
            <a:endParaRPr lang="en-US" sz="2450" dirty="0"/>
          </a:p>
        </p:txBody>
      </p:sp>
      <p:sp>
        <p:nvSpPr>
          <p:cNvPr id="10" name="Text 7"/>
          <p:cNvSpPr/>
          <p:nvPr/>
        </p:nvSpPr>
        <p:spPr>
          <a:xfrm>
            <a:off x="5514500" y="3749606"/>
            <a:ext cx="4975384" cy="329803"/>
          </a:xfrm>
          <a:prstGeom prst="rect">
            <a:avLst/>
          </a:prstGeom>
          <a:noFill/>
          <a:ln/>
        </p:spPr>
        <p:txBody>
          <a:bodyPr wrap="none" lIns="0" tIns="0" rIns="0" bIns="0" rtlCol="0" anchor="t"/>
          <a:lstStyle/>
          <a:p>
            <a:pPr marL="0" indent="0">
              <a:lnSpc>
                <a:spcPts val="2550"/>
              </a:lnSpc>
              <a:buNone/>
            </a:pPr>
            <a:r>
              <a:rPr lang="en-US" sz="2050" b="1" dirty="0">
                <a:solidFill>
                  <a:srgbClr val="E2E6E9"/>
                </a:solidFill>
                <a:latin typeface="PT Serif" panose="020A0603040505020204" pitchFamily="18" charset="0"/>
                <a:ea typeface="Merriweather" pitchFamily="34" charset="-122"/>
                <a:cs typeface="Merriweather" pitchFamily="34" charset="-120"/>
              </a:rPr>
              <a:t>Tuân Thủ Quy Định An Toàn Lao Động</a:t>
            </a:r>
            <a:endParaRPr lang="en-US" sz="2050" b="1" dirty="0"/>
          </a:p>
        </p:txBody>
      </p:sp>
      <p:sp>
        <p:nvSpPr>
          <p:cNvPr id="11" name="Text 8"/>
          <p:cNvSpPr/>
          <p:nvPr/>
        </p:nvSpPr>
        <p:spPr>
          <a:xfrm>
            <a:off x="5514500" y="4055715"/>
            <a:ext cx="8512999" cy="675323"/>
          </a:xfrm>
          <a:prstGeom prst="rect">
            <a:avLst/>
          </a:prstGeom>
          <a:noFill/>
          <a:ln/>
        </p:spPr>
        <p:txBody>
          <a:bodyPr wrap="square" lIns="0" tIns="0" rIns="0" bIns="0" rtlCol="0" anchor="t"/>
          <a:lstStyle/>
          <a:p>
            <a:pPr marL="0" indent="0">
              <a:lnSpc>
                <a:spcPts val="2650"/>
              </a:lnSpc>
              <a:buNone/>
            </a:pPr>
            <a:r>
              <a:rPr lang="en-US" sz="1650" dirty="0">
                <a:solidFill>
                  <a:srgbClr val="E2E6E9"/>
                </a:solidFill>
                <a:latin typeface="PT Serif" panose="020A0603040505020204" pitchFamily="18" charset="0"/>
                <a:ea typeface="Merriweather" pitchFamily="34" charset="-122"/>
                <a:cs typeface="Merriweather" pitchFamily="34" charset="-120"/>
              </a:rPr>
              <a:t>Đào tạo đầy đủ về các quy tắc và hướng dẫn an toàn liên quan đến xe cơ giới.</a:t>
            </a:r>
            <a:endParaRPr lang="en-US" sz="1650" dirty="0"/>
          </a:p>
        </p:txBody>
      </p:sp>
      <p:sp>
        <p:nvSpPr>
          <p:cNvPr id="12" name="Shape 9"/>
          <p:cNvSpPr/>
          <p:nvPr/>
        </p:nvSpPr>
        <p:spPr>
          <a:xfrm>
            <a:off x="4828462" y="5329804"/>
            <a:ext cx="474940" cy="474940"/>
          </a:xfrm>
          <a:prstGeom prst="roundRect">
            <a:avLst>
              <a:gd name="adj" fmla="val 18669"/>
            </a:avLst>
          </a:prstGeom>
          <a:solidFill>
            <a:srgbClr val="003180"/>
          </a:solidFill>
          <a:ln w="7620">
            <a:solidFill>
              <a:srgbClr val="194A99"/>
            </a:solidFill>
            <a:prstDash val="solid"/>
          </a:ln>
        </p:spPr>
      </p:sp>
      <p:sp>
        <p:nvSpPr>
          <p:cNvPr id="13" name="Text 10"/>
          <p:cNvSpPr/>
          <p:nvPr/>
        </p:nvSpPr>
        <p:spPr>
          <a:xfrm>
            <a:off x="4977171" y="5408861"/>
            <a:ext cx="177403" cy="316706"/>
          </a:xfrm>
          <a:prstGeom prst="rect">
            <a:avLst/>
          </a:prstGeom>
          <a:noFill/>
          <a:ln/>
        </p:spPr>
        <p:txBody>
          <a:bodyPr wrap="none" lIns="0" tIns="0" rIns="0" bIns="0" rtlCol="0" anchor="t"/>
          <a:lstStyle/>
          <a:p>
            <a:pPr marL="0" indent="0" algn="ctr">
              <a:lnSpc>
                <a:spcPts val="2450"/>
              </a:lnSpc>
              <a:buNone/>
            </a:pPr>
            <a:r>
              <a:rPr lang="en-US" sz="2450" dirty="0">
                <a:solidFill>
                  <a:srgbClr val="E2E6E9"/>
                </a:solidFill>
                <a:latin typeface="PT Serif" panose="020A0603040505020204" pitchFamily="18" charset="0"/>
                <a:ea typeface="Merriweather" pitchFamily="34" charset="-122"/>
                <a:cs typeface="Merriweather" pitchFamily="34" charset="-120"/>
              </a:rPr>
              <a:t>3</a:t>
            </a:r>
            <a:endParaRPr lang="en-US" sz="2450" dirty="0"/>
          </a:p>
        </p:txBody>
      </p:sp>
      <p:sp>
        <p:nvSpPr>
          <p:cNvPr id="14" name="Text 11"/>
          <p:cNvSpPr/>
          <p:nvPr/>
        </p:nvSpPr>
        <p:spPr>
          <a:xfrm>
            <a:off x="5514500" y="5329804"/>
            <a:ext cx="4785360" cy="329803"/>
          </a:xfrm>
          <a:prstGeom prst="rect">
            <a:avLst/>
          </a:prstGeom>
          <a:noFill/>
          <a:ln/>
        </p:spPr>
        <p:txBody>
          <a:bodyPr wrap="none" lIns="0" tIns="0" rIns="0" bIns="0" rtlCol="0" anchor="t"/>
          <a:lstStyle/>
          <a:p>
            <a:pPr marL="0" indent="0">
              <a:lnSpc>
                <a:spcPts val="2550"/>
              </a:lnSpc>
              <a:buNone/>
            </a:pPr>
            <a:r>
              <a:rPr lang="en-US" sz="2050" b="1" dirty="0">
                <a:solidFill>
                  <a:srgbClr val="E2E6E9"/>
                </a:solidFill>
                <a:latin typeface="PT Serif" panose="020A0603040505020204" pitchFamily="18" charset="0"/>
                <a:ea typeface="Merriweather" pitchFamily="34" charset="-122"/>
                <a:cs typeface="Merriweather" pitchFamily="34" charset="-120"/>
              </a:rPr>
              <a:t>Xác Định Và Đánh Dấu Vùng An Toàn</a:t>
            </a:r>
            <a:endParaRPr lang="en-US" sz="2050" b="1" dirty="0"/>
          </a:p>
        </p:txBody>
      </p:sp>
      <p:sp>
        <p:nvSpPr>
          <p:cNvPr id="15" name="Text 12"/>
          <p:cNvSpPr/>
          <p:nvPr/>
        </p:nvSpPr>
        <p:spPr>
          <a:xfrm>
            <a:off x="5514501" y="5635913"/>
            <a:ext cx="8512998" cy="675323"/>
          </a:xfrm>
          <a:prstGeom prst="rect">
            <a:avLst/>
          </a:prstGeom>
          <a:noFill/>
          <a:ln/>
        </p:spPr>
        <p:txBody>
          <a:bodyPr wrap="square" lIns="0" tIns="0" rIns="0" bIns="0" rtlCol="0" anchor="t"/>
          <a:lstStyle/>
          <a:p>
            <a:pPr marL="0" indent="0">
              <a:lnSpc>
                <a:spcPts val="2650"/>
              </a:lnSpc>
              <a:buNone/>
            </a:pPr>
            <a:r>
              <a:rPr lang="en-US" sz="1650" dirty="0">
                <a:solidFill>
                  <a:srgbClr val="E2E6E9"/>
                </a:solidFill>
                <a:latin typeface="PT Serif" panose="020A0603040505020204" pitchFamily="18" charset="0"/>
                <a:ea typeface="Merriweather" pitchFamily="34" charset="-122"/>
                <a:cs typeface="Merriweather" pitchFamily="34" charset="-120"/>
              </a:rPr>
              <a:t>Xác định khu vực xung quanh xe nơi có nguy cơ cao và đánh dấu các vùng này bằng biển cảnh báo hoặc dây chắn.</a:t>
            </a:r>
            <a:endParaRPr lang="en-US" sz="1650" dirty="0"/>
          </a:p>
        </p:txBody>
      </p:sp>
      <p:sp>
        <p:nvSpPr>
          <p:cNvPr id="16" name="Shape 13"/>
          <p:cNvSpPr/>
          <p:nvPr/>
        </p:nvSpPr>
        <p:spPr>
          <a:xfrm>
            <a:off x="4828462" y="6910001"/>
            <a:ext cx="474940" cy="474940"/>
          </a:xfrm>
          <a:prstGeom prst="roundRect">
            <a:avLst>
              <a:gd name="adj" fmla="val 18669"/>
            </a:avLst>
          </a:prstGeom>
          <a:solidFill>
            <a:srgbClr val="003180"/>
          </a:solidFill>
          <a:ln w="7620">
            <a:solidFill>
              <a:srgbClr val="194A99"/>
            </a:solidFill>
            <a:prstDash val="solid"/>
          </a:ln>
        </p:spPr>
      </p:sp>
      <p:sp>
        <p:nvSpPr>
          <p:cNvPr id="17" name="Text 14"/>
          <p:cNvSpPr/>
          <p:nvPr/>
        </p:nvSpPr>
        <p:spPr>
          <a:xfrm>
            <a:off x="4963955" y="6989059"/>
            <a:ext cx="203954" cy="316706"/>
          </a:xfrm>
          <a:prstGeom prst="rect">
            <a:avLst/>
          </a:prstGeom>
          <a:noFill/>
          <a:ln/>
        </p:spPr>
        <p:txBody>
          <a:bodyPr wrap="none" lIns="0" tIns="0" rIns="0" bIns="0" rtlCol="0" anchor="t"/>
          <a:lstStyle/>
          <a:p>
            <a:pPr marL="0" indent="0" algn="ctr">
              <a:lnSpc>
                <a:spcPts val="2450"/>
              </a:lnSpc>
              <a:buNone/>
            </a:pPr>
            <a:r>
              <a:rPr lang="en-US" sz="2450" dirty="0">
                <a:solidFill>
                  <a:srgbClr val="E2E6E9"/>
                </a:solidFill>
                <a:latin typeface="PT Serif" panose="020A0603040505020204" pitchFamily="18" charset="0"/>
                <a:ea typeface="Merriweather" pitchFamily="34" charset="-122"/>
                <a:cs typeface="Merriweather" pitchFamily="34" charset="-120"/>
              </a:rPr>
              <a:t>4</a:t>
            </a:r>
            <a:endParaRPr lang="en-US" sz="2450" dirty="0"/>
          </a:p>
        </p:txBody>
      </p:sp>
      <p:sp>
        <p:nvSpPr>
          <p:cNvPr id="18" name="Text 15"/>
          <p:cNvSpPr/>
          <p:nvPr/>
        </p:nvSpPr>
        <p:spPr>
          <a:xfrm>
            <a:off x="5514500" y="6910001"/>
            <a:ext cx="4323398" cy="329803"/>
          </a:xfrm>
          <a:prstGeom prst="rect">
            <a:avLst/>
          </a:prstGeom>
          <a:noFill/>
          <a:ln/>
        </p:spPr>
        <p:txBody>
          <a:bodyPr wrap="none" lIns="0" tIns="0" rIns="0" bIns="0" rtlCol="0" anchor="t"/>
          <a:lstStyle/>
          <a:p>
            <a:pPr marL="0" indent="0">
              <a:lnSpc>
                <a:spcPts val="2550"/>
              </a:lnSpc>
              <a:buNone/>
            </a:pPr>
            <a:r>
              <a:rPr lang="en-US" sz="2050" b="1" dirty="0">
                <a:solidFill>
                  <a:srgbClr val="E2E6E9"/>
                </a:solidFill>
                <a:latin typeface="PT Serif" panose="020A0603040505020204" pitchFamily="18" charset="0"/>
                <a:ea typeface="Merriweather" pitchFamily="34" charset="-122"/>
                <a:cs typeface="Merriweather" pitchFamily="34" charset="-120"/>
              </a:rPr>
              <a:t>Sử Dụng Thiết Bị Bảo Hộ Cá Nhân</a:t>
            </a:r>
            <a:endParaRPr lang="en-US" sz="2050" b="1" dirty="0"/>
          </a:p>
        </p:txBody>
      </p:sp>
      <p:sp>
        <p:nvSpPr>
          <p:cNvPr id="19" name="Text 16"/>
          <p:cNvSpPr/>
          <p:nvPr/>
        </p:nvSpPr>
        <p:spPr>
          <a:xfrm>
            <a:off x="5514501" y="7216110"/>
            <a:ext cx="6980396" cy="337661"/>
          </a:xfrm>
          <a:prstGeom prst="rect">
            <a:avLst/>
          </a:prstGeom>
          <a:noFill/>
          <a:ln/>
        </p:spPr>
        <p:txBody>
          <a:bodyPr wrap="none" lIns="0" tIns="0" rIns="0" bIns="0" rtlCol="0" anchor="t"/>
          <a:lstStyle/>
          <a:p>
            <a:pPr marL="0" indent="0">
              <a:lnSpc>
                <a:spcPts val="2650"/>
              </a:lnSpc>
              <a:buNone/>
            </a:pPr>
            <a:r>
              <a:rPr lang="en-US" sz="1650" dirty="0">
                <a:solidFill>
                  <a:srgbClr val="E2E6E9"/>
                </a:solidFill>
                <a:latin typeface="PT Serif" panose="020A0603040505020204" pitchFamily="18" charset="0"/>
                <a:ea typeface="Merriweather" pitchFamily="34" charset="-122"/>
                <a:cs typeface="Merriweather" pitchFamily="34" charset="-120"/>
              </a:rPr>
              <a:t>Sử dụng áo khoác bảo hộ, mũ bảo hiểm, găng tay</a:t>
            </a:r>
            <a:endParaRPr lang="en-US" sz="1650" dirty="0"/>
          </a:p>
        </p:txBody>
      </p:sp>
      <p:pic>
        <p:nvPicPr>
          <p:cNvPr id="20" name="Picture 19">
            <a:extLst>
              <a:ext uri="{FF2B5EF4-FFF2-40B4-BE49-F238E27FC236}">
                <a16:creationId xmlns:a16="http://schemas.microsoft.com/office/drawing/2014/main" id="{7DD43C57-CDD7-4618-89F7-8188BDD9CCBB}"/>
              </a:ext>
            </a:extLst>
          </p:cNvPr>
          <p:cNvPicPr>
            <a:picLocks noChangeAspect="1"/>
          </p:cNvPicPr>
          <p:nvPr/>
        </p:nvPicPr>
        <p:blipFill>
          <a:blip r:embed="rId4"/>
          <a:stretch>
            <a:fillRect/>
          </a:stretch>
        </p:blipFill>
        <p:spPr>
          <a:xfrm>
            <a:off x="12491117" y="7543708"/>
            <a:ext cx="1898938" cy="588011"/>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978330" y="4114800"/>
            <a:ext cx="3901440" cy="3268980"/>
          </a:xfrm>
          <a:prstGeom prst="rect">
            <a:avLst/>
          </a:prstGeom>
        </p:spPr>
      </p:pic>
      <p:sp>
        <p:nvSpPr>
          <p:cNvPr id="3" name="Text 0"/>
          <p:cNvSpPr/>
          <p:nvPr/>
        </p:nvSpPr>
        <p:spPr>
          <a:xfrm>
            <a:off x="678060" y="686157"/>
            <a:ext cx="9258419" cy="1210866"/>
          </a:xfrm>
          <a:prstGeom prst="rect">
            <a:avLst/>
          </a:prstGeom>
          <a:noFill/>
          <a:ln/>
        </p:spPr>
        <p:txBody>
          <a:bodyPr wrap="square" lIns="0" tIns="0" rIns="0" bIns="0" rtlCol="0" anchor="t"/>
          <a:lstStyle/>
          <a:p>
            <a:pPr marL="0" indent="0">
              <a:lnSpc>
                <a:spcPts val="4750"/>
              </a:lnSpc>
              <a:buNone/>
            </a:pPr>
            <a:r>
              <a:rPr lang="en-US" sz="3800" b="1" dirty="0">
                <a:solidFill>
                  <a:srgbClr val="F5F0F0"/>
                </a:solidFill>
                <a:latin typeface="PT Serif" panose="020A0603040505020204" pitchFamily="18" charset="0"/>
                <a:ea typeface="Merriweather" pitchFamily="34" charset="-122"/>
                <a:cs typeface="Merriweather" pitchFamily="34" charset="-120"/>
              </a:rPr>
              <a:t>Quy Trình Khẩn Cấp Và Phản Ứng</a:t>
            </a:r>
            <a:endParaRPr lang="en-US" sz="3800" b="1" dirty="0"/>
          </a:p>
        </p:txBody>
      </p:sp>
      <p:sp>
        <p:nvSpPr>
          <p:cNvPr id="4" name="Shape 1"/>
          <p:cNvSpPr/>
          <p:nvPr/>
        </p:nvSpPr>
        <p:spPr>
          <a:xfrm>
            <a:off x="957143" y="2187535"/>
            <a:ext cx="22860" cy="5355908"/>
          </a:xfrm>
          <a:prstGeom prst="roundRect">
            <a:avLst>
              <a:gd name="adj" fmla="val 355965"/>
            </a:avLst>
          </a:prstGeom>
          <a:solidFill>
            <a:srgbClr val="194A99"/>
          </a:solidFill>
          <a:ln/>
        </p:spPr>
      </p:sp>
      <p:sp>
        <p:nvSpPr>
          <p:cNvPr id="5" name="Shape 2"/>
          <p:cNvSpPr/>
          <p:nvPr/>
        </p:nvSpPr>
        <p:spPr>
          <a:xfrm>
            <a:off x="1163657" y="2611874"/>
            <a:ext cx="678061" cy="22860"/>
          </a:xfrm>
          <a:prstGeom prst="roundRect">
            <a:avLst>
              <a:gd name="adj" fmla="val 355965"/>
            </a:avLst>
          </a:prstGeom>
          <a:solidFill>
            <a:srgbClr val="194A99"/>
          </a:solidFill>
          <a:ln/>
        </p:spPr>
      </p:sp>
      <p:sp>
        <p:nvSpPr>
          <p:cNvPr id="6" name="Shape 3"/>
          <p:cNvSpPr/>
          <p:nvPr/>
        </p:nvSpPr>
        <p:spPr>
          <a:xfrm>
            <a:off x="750630" y="2405420"/>
            <a:ext cx="435888" cy="435888"/>
          </a:xfrm>
          <a:prstGeom prst="roundRect">
            <a:avLst>
              <a:gd name="adj" fmla="val 18668"/>
            </a:avLst>
          </a:prstGeom>
          <a:solidFill>
            <a:srgbClr val="003180"/>
          </a:solidFill>
          <a:ln w="7620">
            <a:solidFill>
              <a:srgbClr val="194A99"/>
            </a:solidFill>
            <a:prstDash val="solid"/>
          </a:ln>
        </p:spPr>
      </p:sp>
      <p:sp>
        <p:nvSpPr>
          <p:cNvPr id="7" name="Text 4"/>
          <p:cNvSpPr/>
          <p:nvPr/>
        </p:nvSpPr>
        <p:spPr>
          <a:xfrm>
            <a:off x="904577" y="2478048"/>
            <a:ext cx="127873" cy="290632"/>
          </a:xfrm>
          <a:prstGeom prst="rect">
            <a:avLst/>
          </a:prstGeom>
          <a:noFill/>
          <a:ln/>
        </p:spPr>
        <p:txBody>
          <a:bodyPr wrap="none" lIns="0" tIns="0" rIns="0" bIns="0" rtlCol="0" anchor="t"/>
          <a:lstStyle/>
          <a:p>
            <a:pPr marL="0" indent="0" algn="ctr">
              <a:lnSpc>
                <a:spcPts val="2250"/>
              </a:lnSpc>
              <a:buNone/>
            </a:pPr>
            <a:r>
              <a:rPr lang="en-US" sz="2250" dirty="0">
                <a:solidFill>
                  <a:srgbClr val="E2E6E9"/>
                </a:solidFill>
                <a:latin typeface="PT Serif" panose="020A0603040505020204" pitchFamily="18" charset="0"/>
                <a:ea typeface="Merriweather" pitchFamily="34" charset="-122"/>
                <a:cs typeface="Merriweather" pitchFamily="34" charset="-120"/>
              </a:rPr>
              <a:t>1</a:t>
            </a:r>
            <a:endParaRPr lang="en-US" sz="2250" dirty="0"/>
          </a:p>
        </p:txBody>
      </p:sp>
      <p:sp>
        <p:nvSpPr>
          <p:cNvPr id="8" name="Text 5"/>
          <p:cNvSpPr/>
          <p:nvPr/>
        </p:nvSpPr>
        <p:spPr>
          <a:xfrm>
            <a:off x="2034064" y="2381250"/>
            <a:ext cx="2421731" cy="302657"/>
          </a:xfrm>
          <a:prstGeom prst="rect">
            <a:avLst/>
          </a:prstGeom>
          <a:noFill/>
          <a:ln/>
        </p:spPr>
        <p:txBody>
          <a:bodyPr wrap="none" lIns="0" tIns="0" rIns="0" bIns="0" rtlCol="0" anchor="t"/>
          <a:lstStyle/>
          <a:p>
            <a:pPr marL="0" indent="0" algn="l">
              <a:lnSpc>
                <a:spcPts val="2350"/>
              </a:lnSpc>
              <a:buNone/>
            </a:pPr>
            <a:r>
              <a:rPr lang="en-US" sz="1900" b="1" dirty="0">
                <a:solidFill>
                  <a:srgbClr val="E2E6E9"/>
                </a:solidFill>
                <a:latin typeface="PT Serif" panose="020A0603040505020204" pitchFamily="18" charset="0"/>
                <a:ea typeface="Merriweather" pitchFamily="34" charset="-122"/>
                <a:cs typeface="Merriweather" pitchFamily="34" charset="-120"/>
              </a:rPr>
              <a:t>Nhận Diện Sự Cố</a:t>
            </a:r>
            <a:endParaRPr lang="en-US" sz="1900" b="1" dirty="0"/>
          </a:p>
        </p:txBody>
      </p:sp>
      <p:sp>
        <p:nvSpPr>
          <p:cNvPr id="9" name="Text 6"/>
          <p:cNvSpPr/>
          <p:nvPr/>
        </p:nvSpPr>
        <p:spPr>
          <a:xfrm>
            <a:off x="2034064" y="2800112"/>
            <a:ext cx="7391290" cy="619839"/>
          </a:xfrm>
          <a:prstGeom prst="rect">
            <a:avLst/>
          </a:prstGeom>
          <a:noFill/>
          <a:ln/>
        </p:spPr>
        <p:txBody>
          <a:bodyPr wrap="square" lIns="0" tIns="0" rIns="0" bIns="0" rtlCol="0" anchor="t"/>
          <a:lstStyle/>
          <a:p>
            <a:pPr marL="0" indent="0" algn="l">
              <a:lnSpc>
                <a:spcPts val="2400"/>
              </a:lnSpc>
              <a:buNone/>
            </a:pPr>
            <a:r>
              <a:rPr lang="en-US" sz="1500" dirty="0">
                <a:solidFill>
                  <a:srgbClr val="E2E6E9"/>
                </a:solidFill>
                <a:latin typeface="PT Serif" panose="020A0603040505020204" pitchFamily="18" charset="0"/>
                <a:ea typeface="Merriweather" pitchFamily="34" charset="-122"/>
                <a:cs typeface="Merriweather" pitchFamily="34" charset="-120"/>
              </a:rPr>
              <a:t>Nhận thấy dấu hiệu của sự cố, như mất phanh hoặc động cơ có vấn đề.</a:t>
            </a:r>
            <a:endParaRPr lang="en-US" sz="1500" dirty="0"/>
          </a:p>
        </p:txBody>
      </p:sp>
      <p:sp>
        <p:nvSpPr>
          <p:cNvPr id="10" name="Shape 7"/>
          <p:cNvSpPr/>
          <p:nvPr/>
        </p:nvSpPr>
        <p:spPr>
          <a:xfrm>
            <a:off x="1163657" y="4231719"/>
            <a:ext cx="678061" cy="22860"/>
          </a:xfrm>
          <a:prstGeom prst="roundRect">
            <a:avLst>
              <a:gd name="adj" fmla="val 355965"/>
            </a:avLst>
          </a:prstGeom>
          <a:solidFill>
            <a:srgbClr val="194A99"/>
          </a:solidFill>
          <a:ln/>
        </p:spPr>
      </p:sp>
      <p:sp>
        <p:nvSpPr>
          <p:cNvPr id="11" name="Shape 8"/>
          <p:cNvSpPr/>
          <p:nvPr/>
        </p:nvSpPr>
        <p:spPr>
          <a:xfrm>
            <a:off x="750630" y="4025265"/>
            <a:ext cx="435888" cy="435888"/>
          </a:xfrm>
          <a:prstGeom prst="roundRect">
            <a:avLst>
              <a:gd name="adj" fmla="val 18668"/>
            </a:avLst>
          </a:prstGeom>
          <a:solidFill>
            <a:srgbClr val="003180"/>
          </a:solidFill>
          <a:ln w="7620">
            <a:solidFill>
              <a:srgbClr val="194A99"/>
            </a:solidFill>
            <a:prstDash val="solid"/>
          </a:ln>
        </p:spPr>
      </p:sp>
      <p:sp>
        <p:nvSpPr>
          <p:cNvPr id="12" name="Text 9"/>
          <p:cNvSpPr/>
          <p:nvPr/>
        </p:nvSpPr>
        <p:spPr>
          <a:xfrm>
            <a:off x="881598" y="4097893"/>
            <a:ext cx="173831" cy="290632"/>
          </a:xfrm>
          <a:prstGeom prst="rect">
            <a:avLst/>
          </a:prstGeom>
          <a:noFill/>
          <a:ln/>
        </p:spPr>
        <p:txBody>
          <a:bodyPr wrap="none" lIns="0" tIns="0" rIns="0" bIns="0" rtlCol="0" anchor="t"/>
          <a:lstStyle/>
          <a:p>
            <a:pPr marL="0" indent="0" algn="ctr">
              <a:lnSpc>
                <a:spcPts val="2250"/>
              </a:lnSpc>
              <a:buNone/>
            </a:pPr>
            <a:r>
              <a:rPr lang="en-US" sz="2250" dirty="0">
                <a:solidFill>
                  <a:srgbClr val="E2E6E9"/>
                </a:solidFill>
                <a:latin typeface="PT Serif" panose="020A0603040505020204" pitchFamily="18" charset="0"/>
                <a:ea typeface="Merriweather" pitchFamily="34" charset="-122"/>
                <a:cs typeface="Merriweather" pitchFamily="34" charset="-120"/>
              </a:rPr>
              <a:t>2</a:t>
            </a:r>
            <a:endParaRPr lang="en-US" sz="2250" dirty="0"/>
          </a:p>
        </p:txBody>
      </p:sp>
      <p:sp>
        <p:nvSpPr>
          <p:cNvPr id="13" name="Text 10"/>
          <p:cNvSpPr/>
          <p:nvPr/>
        </p:nvSpPr>
        <p:spPr>
          <a:xfrm>
            <a:off x="2034064" y="4001095"/>
            <a:ext cx="2421731" cy="302657"/>
          </a:xfrm>
          <a:prstGeom prst="rect">
            <a:avLst/>
          </a:prstGeom>
          <a:noFill/>
          <a:ln/>
        </p:spPr>
        <p:txBody>
          <a:bodyPr wrap="none" lIns="0" tIns="0" rIns="0" bIns="0" rtlCol="0" anchor="t"/>
          <a:lstStyle/>
          <a:p>
            <a:pPr marL="0" indent="0" algn="l">
              <a:lnSpc>
                <a:spcPts val="2350"/>
              </a:lnSpc>
              <a:buNone/>
            </a:pPr>
            <a:r>
              <a:rPr lang="en-US" sz="1900" b="1" dirty="0">
                <a:solidFill>
                  <a:srgbClr val="E2E6E9"/>
                </a:solidFill>
                <a:latin typeface="PT Serif" panose="020A0603040505020204" pitchFamily="18" charset="0"/>
                <a:ea typeface="Merriweather" pitchFamily="34" charset="-122"/>
                <a:cs typeface="Merriweather" pitchFamily="34" charset="-120"/>
              </a:rPr>
              <a:t>Xử Lý Đầu Tiên</a:t>
            </a:r>
            <a:endParaRPr lang="en-US" sz="1900" b="1" dirty="0"/>
          </a:p>
        </p:txBody>
      </p:sp>
      <p:sp>
        <p:nvSpPr>
          <p:cNvPr id="14" name="Text 11"/>
          <p:cNvSpPr/>
          <p:nvPr/>
        </p:nvSpPr>
        <p:spPr>
          <a:xfrm>
            <a:off x="2034064" y="4419957"/>
            <a:ext cx="6431875" cy="309920"/>
          </a:xfrm>
          <a:prstGeom prst="rect">
            <a:avLst/>
          </a:prstGeom>
          <a:noFill/>
          <a:ln/>
        </p:spPr>
        <p:txBody>
          <a:bodyPr wrap="none" lIns="0" tIns="0" rIns="0" bIns="0" rtlCol="0" anchor="t"/>
          <a:lstStyle/>
          <a:p>
            <a:pPr marL="0" indent="0" algn="l">
              <a:lnSpc>
                <a:spcPts val="2400"/>
              </a:lnSpc>
              <a:buNone/>
            </a:pPr>
            <a:r>
              <a:rPr lang="en-US" sz="1500" dirty="0">
                <a:solidFill>
                  <a:srgbClr val="E2E6E9"/>
                </a:solidFill>
                <a:latin typeface="PT Serif" panose="020A0603040505020204" pitchFamily="18" charset="0"/>
                <a:ea typeface="Merriweather" pitchFamily="34" charset="-122"/>
                <a:cs typeface="Merriweather" pitchFamily="34" charset="-120"/>
              </a:rPr>
              <a:t>Đưa xe ra khỏi khu vực hoạt động chính, dừng xe ở nơi an toàn.</a:t>
            </a:r>
            <a:endParaRPr lang="en-US" sz="1500" dirty="0"/>
          </a:p>
        </p:txBody>
      </p:sp>
      <p:sp>
        <p:nvSpPr>
          <p:cNvPr id="15" name="Shape 12"/>
          <p:cNvSpPr/>
          <p:nvPr/>
        </p:nvSpPr>
        <p:spPr>
          <a:xfrm>
            <a:off x="1163657" y="5541645"/>
            <a:ext cx="678061" cy="22860"/>
          </a:xfrm>
          <a:prstGeom prst="roundRect">
            <a:avLst>
              <a:gd name="adj" fmla="val 355965"/>
            </a:avLst>
          </a:prstGeom>
          <a:solidFill>
            <a:srgbClr val="194A99"/>
          </a:solidFill>
          <a:ln/>
        </p:spPr>
      </p:sp>
      <p:sp>
        <p:nvSpPr>
          <p:cNvPr id="16" name="Shape 13"/>
          <p:cNvSpPr/>
          <p:nvPr/>
        </p:nvSpPr>
        <p:spPr>
          <a:xfrm>
            <a:off x="750630" y="5335191"/>
            <a:ext cx="435888" cy="435888"/>
          </a:xfrm>
          <a:prstGeom prst="roundRect">
            <a:avLst>
              <a:gd name="adj" fmla="val 18668"/>
            </a:avLst>
          </a:prstGeom>
          <a:solidFill>
            <a:srgbClr val="003180"/>
          </a:solidFill>
          <a:ln w="7620">
            <a:solidFill>
              <a:srgbClr val="194A99"/>
            </a:solidFill>
            <a:prstDash val="solid"/>
          </a:ln>
        </p:spPr>
      </p:sp>
      <p:sp>
        <p:nvSpPr>
          <p:cNvPr id="17" name="Text 14"/>
          <p:cNvSpPr/>
          <p:nvPr/>
        </p:nvSpPr>
        <p:spPr>
          <a:xfrm>
            <a:off x="887194" y="5407819"/>
            <a:ext cx="162758" cy="290632"/>
          </a:xfrm>
          <a:prstGeom prst="rect">
            <a:avLst/>
          </a:prstGeom>
          <a:noFill/>
          <a:ln/>
        </p:spPr>
        <p:txBody>
          <a:bodyPr wrap="none" lIns="0" tIns="0" rIns="0" bIns="0" rtlCol="0" anchor="t"/>
          <a:lstStyle/>
          <a:p>
            <a:pPr marL="0" indent="0" algn="ctr">
              <a:lnSpc>
                <a:spcPts val="2250"/>
              </a:lnSpc>
              <a:buNone/>
            </a:pPr>
            <a:r>
              <a:rPr lang="en-US" sz="2250" dirty="0">
                <a:solidFill>
                  <a:srgbClr val="E2E6E9"/>
                </a:solidFill>
                <a:latin typeface="PT Serif" panose="020A0603040505020204" pitchFamily="18" charset="0"/>
                <a:ea typeface="Merriweather" pitchFamily="34" charset="-122"/>
                <a:cs typeface="Merriweather" pitchFamily="34" charset="-120"/>
              </a:rPr>
              <a:t>3</a:t>
            </a:r>
            <a:endParaRPr lang="en-US" sz="2250" dirty="0"/>
          </a:p>
        </p:txBody>
      </p:sp>
      <p:sp>
        <p:nvSpPr>
          <p:cNvPr id="18" name="Text 15"/>
          <p:cNvSpPr/>
          <p:nvPr/>
        </p:nvSpPr>
        <p:spPr>
          <a:xfrm>
            <a:off x="2034064" y="5311021"/>
            <a:ext cx="2421731" cy="302657"/>
          </a:xfrm>
          <a:prstGeom prst="rect">
            <a:avLst/>
          </a:prstGeom>
          <a:noFill/>
          <a:ln/>
        </p:spPr>
        <p:txBody>
          <a:bodyPr wrap="none" lIns="0" tIns="0" rIns="0" bIns="0" rtlCol="0" anchor="t"/>
          <a:lstStyle/>
          <a:p>
            <a:pPr marL="0" indent="0" algn="l">
              <a:lnSpc>
                <a:spcPts val="2350"/>
              </a:lnSpc>
              <a:buNone/>
            </a:pPr>
            <a:r>
              <a:rPr lang="en-US" sz="1900" b="1" dirty="0">
                <a:solidFill>
                  <a:srgbClr val="E2E6E9"/>
                </a:solidFill>
                <a:latin typeface="PT Serif" panose="020A0603040505020204" pitchFamily="18" charset="0"/>
                <a:ea typeface="Merriweather" pitchFamily="34" charset="-122"/>
                <a:cs typeface="Merriweather" pitchFamily="34" charset="-120"/>
              </a:rPr>
              <a:t>Gọi Cứu Hộ</a:t>
            </a:r>
            <a:endParaRPr lang="en-US" sz="1900" b="1" dirty="0"/>
          </a:p>
        </p:txBody>
      </p:sp>
      <p:sp>
        <p:nvSpPr>
          <p:cNvPr id="19" name="Text 16"/>
          <p:cNvSpPr/>
          <p:nvPr/>
        </p:nvSpPr>
        <p:spPr>
          <a:xfrm>
            <a:off x="2034064" y="5729883"/>
            <a:ext cx="6431875" cy="309920"/>
          </a:xfrm>
          <a:prstGeom prst="rect">
            <a:avLst/>
          </a:prstGeom>
          <a:noFill/>
          <a:ln/>
        </p:spPr>
        <p:txBody>
          <a:bodyPr wrap="none" lIns="0" tIns="0" rIns="0" bIns="0" rtlCol="0" anchor="t"/>
          <a:lstStyle/>
          <a:p>
            <a:pPr marL="0" indent="0" algn="l">
              <a:lnSpc>
                <a:spcPts val="2400"/>
              </a:lnSpc>
              <a:buNone/>
            </a:pPr>
            <a:r>
              <a:rPr lang="en-US" sz="1500" dirty="0">
                <a:solidFill>
                  <a:srgbClr val="E2E6E9"/>
                </a:solidFill>
                <a:latin typeface="PT Serif" panose="020A0603040505020204" pitchFamily="18" charset="0"/>
                <a:ea typeface="Merriweather" pitchFamily="34" charset="-122"/>
                <a:cs typeface="Merriweather" pitchFamily="34" charset="-120"/>
              </a:rPr>
              <a:t>Gọi dịch vụ cứu hộ hoặc báo cho các cơ quan chức năng.</a:t>
            </a:r>
            <a:endParaRPr lang="en-US" sz="1500" dirty="0"/>
          </a:p>
        </p:txBody>
      </p:sp>
      <p:sp>
        <p:nvSpPr>
          <p:cNvPr id="20" name="Shape 17"/>
          <p:cNvSpPr/>
          <p:nvPr/>
        </p:nvSpPr>
        <p:spPr>
          <a:xfrm>
            <a:off x="1163657" y="6851571"/>
            <a:ext cx="678061" cy="22860"/>
          </a:xfrm>
          <a:prstGeom prst="roundRect">
            <a:avLst>
              <a:gd name="adj" fmla="val 355965"/>
            </a:avLst>
          </a:prstGeom>
          <a:solidFill>
            <a:srgbClr val="194A99"/>
          </a:solidFill>
          <a:ln/>
        </p:spPr>
      </p:sp>
      <p:sp>
        <p:nvSpPr>
          <p:cNvPr id="21" name="Shape 18"/>
          <p:cNvSpPr/>
          <p:nvPr/>
        </p:nvSpPr>
        <p:spPr>
          <a:xfrm>
            <a:off x="750630" y="6645116"/>
            <a:ext cx="435888" cy="435888"/>
          </a:xfrm>
          <a:prstGeom prst="roundRect">
            <a:avLst>
              <a:gd name="adj" fmla="val 18668"/>
            </a:avLst>
          </a:prstGeom>
          <a:solidFill>
            <a:srgbClr val="003180"/>
          </a:solidFill>
          <a:ln w="7620">
            <a:solidFill>
              <a:srgbClr val="194A99"/>
            </a:solidFill>
            <a:prstDash val="solid"/>
          </a:ln>
        </p:spPr>
      </p:sp>
      <p:sp>
        <p:nvSpPr>
          <p:cNvPr id="22" name="Text 19"/>
          <p:cNvSpPr/>
          <p:nvPr/>
        </p:nvSpPr>
        <p:spPr>
          <a:xfrm>
            <a:off x="874931" y="6717744"/>
            <a:ext cx="187166" cy="290632"/>
          </a:xfrm>
          <a:prstGeom prst="rect">
            <a:avLst/>
          </a:prstGeom>
          <a:noFill/>
          <a:ln/>
        </p:spPr>
        <p:txBody>
          <a:bodyPr wrap="none" lIns="0" tIns="0" rIns="0" bIns="0" rtlCol="0" anchor="t"/>
          <a:lstStyle/>
          <a:p>
            <a:pPr marL="0" indent="0" algn="ctr">
              <a:lnSpc>
                <a:spcPts val="2250"/>
              </a:lnSpc>
              <a:buNone/>
            </a:pPr>
            <a:r>
              <a:rPr lang="en-US" sz="2250" dirty="0">
                <a:solidFill>
                  <a:srgbClr val="E2E6E9"/>
                </a:solidFill>
                <a:latin typeface="PT Serif" panose="020A0603040505020204" pitchFamily="18" charset="0"/>
                <a:ea typeface="Merriweather" pitchFamily="34" charset="-122"/>
                <a:cs typeface="Merriweather" pitchFamily="34" charset="-120"/>
              </a:rPr>
              <a:t>4</a:t>
            </a:r>
            <a:endParaRPr lang="en-US" sz="2250" dirty="0"/>
          </a:p>
        </p:txBody>
      </p:sp>
      <p:sp>
        <p:nvSpPr>
          <p:cNvPr id="23" name="Text 20"/>
          <p:cNvSpPr/>
          <p:nvPr/>
        </p:nvSpPr>
        <p:spPr>
          <a:xfrm>
            <a:off x="2034064" y="6620947"/>
            <a:ext cx="2421731" cy="302657"/>
          </a:xfrm>
          <a:prstGeom prst="rect">
            <a:avLst/>
          </a:prstGeom>
          <a:noFill/>
          <a:ln/>
        </p:spPr>
        <p:txBody>
          <a:bodyPr wrap="none" lIns="0" tIns="0" rIns="0" bIns="0" rtlCol="0" anchor="t"/>
          <a:lstStyle/>
          <a:p>
            <a:pPr marL="0" indent="0" algn="l">
              <a:lnSpc>
                <a:spcPts val="2350"/>
              </a:lnSpc>
              <a:buNone/>
            </a:pPr>
            <a:r>
              <a:rPr lang="en-US" sz="1900" b="1" dirty="0">
                <a:solidFill>
                  <a:srgbClr val="E2E6E9"/>
                </a:solidFill>
                <a:latin typeface="PT Serif" panose="020A0603040505020204" pitchFamily="18" charset="0"/>
                <a:ea typeface="Merriweather" pitchFamily="34" charset="-122"/>
                <a:cs typeface="Merriweather" pitchFamily="34" charset="-120"/>
              </a:rPr>
              <a:t>Báo Cáo Sự Cố</a:t>
            </a:r>
            <a:endParaRPr lang="en-US" sz="1900" b="1" dirty="0"/>
          </a:p>
        </p:txBody>
      </p:sp>
      <p:sp>
        <p:nvSpPr>
          <p:cNvPr id="24" name="Text 21"/>
          <p:cNvSpPr/>
          <p:nvPr/>
        </p:nvSpPr>
        <p:spPr>
          <a:xfrm>
            <a:off x="2034064" y="7039808"/>
            <a:ext cx="6431875" cy="309920"/>
          </a:xfrm>
          <a:prstGeom prst="rect">
            <a:avLst/>
          </a:prstGeom>
          <a:noFill/>
          <a:ln/>
        </p:spPr>
        <p:txBody>
          <a:bodyPr wrap="none" lIns="0" tIns="0" rIns="0" bIns="0" rtlCol="0" anchor="t"/>
          <a:lstStyle/>
          <a:p>
            <a:pPr marL="0" indent="0" algn="l">
              <a:lnSpc>
                <a:spcPts val="2400"/>
              </a:lnSpc>
              <a:buNone/>
            </a:pPr>
            <a:r>
              <a:rPr lang="en-US" sz="1500" dirty="0">
                <a:solidFill>
                  <a:srgbClr val="E2E6E9"/>
                </a:solidFill>
                <a:latin typeface="PT Serif" panose="020A0603040505020204" pitchFamily="18" charset="0"/>
                <a:ea typeface="Merriweather" pitchFamily="34" charset="-122"/>
                <a:cs typeface="Merriweather" pitchFamily="34" charset="-120"/>
              </a:rPr>
              <a:t>Thực hiện báo cáo chi tiết về sự cố và các bước xử lý đã thực hiện.</a:t>
            </a:r>
            <a:endParaRPr lang="en-US" sz="1500" dirty="0"/>
          </a:p>
        </p:txBody>
      </p:sp>
      <p:pic>
        <p:nvPicPr>
          <p:cNvPr id="25" name="Picture 24">
            <a:extLst>
              <a:ext uri="{FF2B5EF4-FFF2-40B4-BE49-F238E27FC236}">
                <a16:creationId xmlns:a16="http://schemas.microsoft.com/office/drawing/2014/main" id="{5B88F562-0399-85FF-1C83-CCFB5C24B45E}"/>
              </a:ext>
            </a:extLst>
          </p:cNvPr>
          <p:cNvPicPr>
            <a:picLocks noChangeAspect="1"/>
          </p:cNvPicPr>
          <p:nvPr/>
        </p:nvPicPr>
        <p:blipFill>
          <a:blip r:embed="rId4"/>
          <a:stretch>
            <a:fillRect/>
          </a:stretch>
        </p:blipFill>
        <p:spPr>
          <a:xfrm>
            <a:off x="12491117" y="7543708"/>
            <a:ext cx="1898938" cy="588011"/>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199703" y="724138"/>
            <a:ext cx="7717393" cy="1273493"/>
          </a:xfrm>
          <a:prstGeom prst="rect">
            <a:avLst/>
          </a:prstGeom>
          <a:noFill/>
          <a:ln/>
        </p:spPr>
        <p:txBody>
          <a:bodyPr wrap="square" lIns="0" tIns="0" rIns="0" bIns="0" rtlCol="0" anchor="t"/>
          <a:lstStyle/>
          <a:p>
            <a:pPr marL="0" indent="0">
              <a:lnSpc>
                <a:spcPts val="5000"/>
              </a:lnSpc>
              <a:buNone/>
            </a:pPr>
            <a:r>
              <a:rPr lang="en-US" sz="4000" b="1" dirty="0">
                <a:solidFill>
                  <a:srgbClr val="F5F0F0"/>
                </a:solidFill>
                <a:latin typeface="PT Serif" panose="020A0603040505020204" pitchFamily="18" charset="0"/>
                <a:ea typeface="Merriweather" pitchFamily="34" charset="-122"/>
                <a:cs typeface="Merriweather" pitchFamily="34" charset="-120"/>
              </a:rPr>
              <a:t>Các Yếu Tố Ảnh Hưởng </a:t>
            </a:r>
            <a:r>
              <a:rPr lang="en-US" sz="4000" b="1" dirty="0" err="1">
                <a:solidFill>
                  <a:srgbClr val="F5F0F0"/>
                </a:solidFill>
                <a:latin typeface="PT Serif" panose="020A0603040505020204" pitchFamily="18" charset="0"/>
                <a:ea typeface="Merriweather" pitchFamily="34" charset="-122"/>
                <a:cs typeface="Merriweather" pitchFamily="34" charset="-120"/>
              </a:rPr>
              <a:t>Đến</a:t>
            </a:r>
            <a:r>
              <a:rPr lang="en-US" sz="4000" b="1" dirty="0">
                <a:solidFill>
                  <a:srgbClr val="F5F0F0"/>
                </a:solidFill>
                <a:latin typeface="PT Serif" panose="020A0603040505020204" pitchFamily="18" charset="0"/>
                <a:ea typeface="Merriweather" pitchFamily="34" charset="-122"/>
                <a:cs typeface="Merriweather" pitchFamily="34" charset="-120"/>
              </a:rPr>
              <a:t> </a:t>
            </a:r>
          </a:p>
          <a:p>
            <a:pPr marL="0" indent="0">
              <a:lnSpc>
                <a:spcPts val="5000"/>
              </a:lnSpc>
              <a:buNone/>
            </a:pPr>
            <a:r>
              <a:rPr lang="en-US" sz="4000" b="1" dirty="0">
                <a:solidFill>
                  <a:srgbClr val="F5F0F0"/>
                </a:solidFill>
                <a:latin typeface="PT Serif" panose="020A0603040505020204" pitchFamily="18" charset="0"/>
                <a:ea typeface="Merriweather" pitchFamily="34" charset="-122"/>
                <a:cs typeface="Merriweather" pitchFamily="34" charset="-120"/>
              </a:rPr>
              <a:t>An Toàn Lao Động</a:t>
            </a:r>
            <a:endParaRPr lang="en-US" sz="4000" b="1" dirty="0"/>
          </a:p>
        </p:txBody>
      </p:sp>
      <p:pic>
        <p:nvPicPr>
          <p:cNvPr id="4" name="Image 1" descr="preencoded.png"/>
          <p:cNvPicPr>
            <a:picLocks noChangeAspect="1"/>
          </p:cNvPicPr>
          <p:nvPr/>
        </p:nvPicPr>
        <p:blipFill>
          <a:blip r:embed="rId4"/>
          <a:stretch>
            <a:fillRect/>
          </a:stretch>
        </p:blipFill>
        <p:spPr>
          <a:xfrm>
            <a:off x="6199703" y="2303264"/>
            <a:ext cx="509468" cy="509468"/>
          </a:xfrm>
          <a:prstGeom prst="rect">
            <a:avLst/>
          </a:prstGeom>
        </p:spPr>
      </p:pic>
      <p:sp>
        <p:nvSpPr>
          <p:cNvPr id="5" name="Text 1"/>
          <p:cNvSpPr/>
          <p:nvPr/>
        </p:nvSpPr>
        <p:spPr>
          <a:xfrm>
            <a:off x="6199703" y="3016448"/>
            <a:ext cx="2547461" cy="318492"/>
          </a:xfrm>
          <a:prstGeom prst="rect">
            <a:avLst/>
          </a:prstGeom>
          <a:noFill/>
          <a:ln/>
        </p:spPr>
        <p:txBody>
          <a:bodyPr wrap="none" lIns="0" tIns="0" rIns="0" bIns="0" rtlCol="0" anchor="t"/>
          <a:lstStyle/>
          <a:p>
            <a:pPr marL="0" indent="0" algn="l">
              <a:lnSpc>
                <a:spcPts val="2500"/>
              </a:lnSpc>
              <a:buNone/>
            </a:pPr>
            <a:r>
              <a:rPr lang="en-US" sz="2000" b="1" dirty="0">
                <a:solidFill>
                  <a:srgbClr val="E2E6E9"/>
                </a:solidFill>
                <a:latin typeface="PT Serif" panose="020A0603040505020204" pitchFamily="18" charset="0"/>
                <a:ea typeface="Merriweather" pitchFamily="34" charset="-122"/>
                <a:cs typeface="Merriweather" pitchFamily="34" charset="-120"/>
              </a:rPr>
              <a:t>Điều Kiện Thời Tiết</a:t>
            </a:r>
            <a:endParaRPr lang="en-US" sz="2000" b="1" dirty="0"/>
          </a:p>
        </p:txBody>
      </p:sp>
      <p:sp>
        <p:nvSpPr>
          <p:cNvPr id="6" name="Text 2"/>
          <p:cNvSpPr/>
          <p:nvPr/>
        </p:nvSpPr>
        <p:spPr>
          <a:xfrm>
            <a:off x="6199703" y="3457218"/>
            <a:ext cx="3436666" cy="652224"/>
          </a:xfrm>
          <a:prstGeom prst="rect">
            <a:avLst/>
          </a:prstGeom>
          <a:noFill/>
          <a:ln/>
        </p:spPr>
        <p:txBody>
          <a:bodyPr wrap="square" lIns="0" tIns="0" rIns="0" bIns="0" rtlCol="0" anchor="t"/>
          <a:lstStyle/>
          <a:p>
            <a:pPr marL="0" indent="0" algn="just">
              <a:lnSpc>
                <a:spcPts val="2550"/>
              </a:lnSpc>
              <a:buNone/>
            </a:pPr>
            <a:r>
              <a:rPr lang="en-US" sz="1600" dirty="0">
                <a:solidFill>
                  <a:srgbClr val="E2E6E9"/>
                </a:solidFill>
                <a:latin typeface="PT Serif" panose="020A0603040505020204" pitchFamily="18" charset="0"/>
                <a:ea typeface="Merriweather" pitchFamily="34" charset="-122"/>
                <a:cs typeface="Merriweather" pitchFamily="34" charset="-120"/>
              </a:rPr>
              <a:t>Điều kiện thời tiết có thể ảnh hưởng đáng kể đến việc vận hành xe cơ giới.</a:t>
            </a:r>
            <a:endParaRPr lang="en-US" sz="1600" dirty="0"/>
          </a:p>
        </p:txBody>
      </p:sp>
      <p:pic>
        <p:nvPicPr>
          <p:cNvPr id="7" name="Image 2" descr="preencoded.png"/>
          <p:cNvPicPr>
            <a:picLocks noChangeAspect="1"/>
          </p:cNvPicPr>
          <p:nvPr/>
        </p:nvPicPr>
        <p:blipFill>
          <a:blip r:embed="rId5"/>
          <a:stretch>
            <a:fillRect/>
          </a:stretch>
        </p:blipFill>
        <p:spPr>
          <a:xfrm>
            <a:off x="10211157" y="2303264"/>
            <a:ext cx="509468" cy="509468"/>
          </a:xfrm>
          <a:prstGeom prst="rect">
            <a:avLst/>
          </a:prstGeom>
        </p:spPr>
      </p:pic>
      <p:sp>
        <p:nvSpPr>
          <p:cNvPr id="8" name="Text 3"/>
          <p:cNvSpPr/>
          <p:nvPr/>
        </p:nvSpPr>
        <p:spPr>
          <a:xfrm>
            <a:off x="10211157" y="3016448"/>
            <a:ext cx="2685574" cy="318492"/>
          </a:xfrm>
          <a:prstGeom prst="rect">
            <a:avLst/>
          </a:prstGeom>
          <a:noFill/>
          <a:ln/>
        </p:spPr>
        <p:txBody>
          <a:bodyPr wrap="none" lIns="0" tIns="0" rIns="0" bIns="0" rtlCol="0" anchor="t"/>
          <a:lstStyle/>
          <a:p>
            <a:pPr marL="0" indent="0" algn="l">
              <a:lnSpc>
                <a:spcPts val="2500"/>
              </a:lnSpc>
              <a:buNone/>
            </a:pPr>
            <a:r>
              <a:rPr lang="en-US" sz="2000" b="1" dirty="0">
                <a:solidFill>
                  <a:srgbClr val="E2E6E9"/>
                </a:solidFill>
                <a:latin typeface="PT Serif" panose="020A0603040505020204" pitchFamily="18" charset="0"/>
                <a:ea typeface="Merriweather" pitchFamily="34" charset="-122"/>
                <a:cs typeface="Merriweather" pitchFamily="34" charset="-120"/>
              </a:rPr>
              <a:t>Môi Trường Làm Việc</a:t>
            </a:r>
            <a:endParaRPr lang="en-US" sz="2000" b="1" dirty="0"/>
          </a:p>
        </p:txBody>
      </p:sp>
      <p:sp>
        <p:nvSpPr>
          <p:cNvPr id="9" name="Text 4"/>
          <p:cNvSpPr/>
          <p:nvPr/>
        </p:nvSpPr>
        <p:spPr>
          <a:xfrm>
            <a:off x="10211157" y="3457218"/>
            <a:ext cx="3705939" cy="978337"/>
          </a:xfrm>
          <a:prstGeom prst="rect">
            <a:avLst/>
          </a:prstGeom>
          <a:noFill/>
          <a:ln/>
        </p:spPr>
        <p:txBody>
          <a:bodyPr wrap="square" lIns="0" tIns="0" rIns="0" bIns="0" rtlCol="0" anchor="t"/>
          <a:lstStyle/>
          <a:p>
            <a:pPr marL="0" indent="0" algn="just">
              <a:lnSpc>
                <a:spcPts val="2550"/>
              </a:lnSpc>
              <a:buNone/>
            </a:pPr>
            <a:r>
              <a:rPr lang="en-US" sz="1600" dirty="0">
                <a:solidFill>
                  <a:srgbClr val="E2E6E9"/>
                </a:solidFill>
                <a:latin typeface="PT Serif" panose="020A0603040505020204" pitchFamily="18" charset="0"/>
                <a:ea typeface="Merriweather" pitchFamily="34" charset="-122"/>
                <a:cs typeface="Merriweather" pitchFamily="34" charset="-120"/>
              </a:rPr>
              <a:t>Môi trường làm việc đóng vai trò quan trọng trong việc vận hành xe cơ giới.</a:t>
            </a:r>
            <a:endParaRPr lang="en-US" sz="1600" dirty="0"/>
          </a:p>
        </p:txBody>
      </p:sp>
      <p:pic>
        <p:nvPicPr>
          <p:cNvPr id="10" name="Image 3" descr="preencoded.png"/>
          <p:cNvPicPr>
            <a:picLocks noChangeAspect="1"/>
          </p:cNvPicPr>
          <p:nvPr/>
        </p:nvPicPr>
        <p:blipFill>
          <a:blip r:embed="rId6"/>
          <a:stretch>
            <a:fillRect/>
          </a:stretch>
        </p:blipFill>
        <p:spPr>
          <a:xfrm>
            <a:off x="6199703" y="5046940"/>
            <a:ext cx="509468" cy="509468"/>
          </a:xfrm>
          <a:prstGeom prst="rect">
            <a:avLst/>
          </a:prstGeom>
        </p:spPr>
      </p:pic>
      <p:sp>
        <p:nvSpPr>
          <p:cNvPr id="11" name="Text 5"/>
          <p:cNvSpPr/>
          <p:nvPr/>
        </p:nvSpPr>
        <p:spPr>
          <a:xfrm>
            <a:off x="6199703" y="5760125"/>
            <a:ext cx="2620685" cy="318492"/>
          </a:xfrm>
          <a:prstGeom prst="rect">
            <a:avLst/>
          </a:prstGeom>
          <a:noFill/>
          <a:ln/>
        </p:spPr>
        <p:txBody>
          <a:bodyPr wrap="none" lIns="0" tIns="0" rIns="0" bIns="0" rtlCol="0" anchor="t"/>
          <a:lstStyle/>
          <a:p>
            <a:pPr marL="0" indent="0" algn="l">
              <a:lnSpc>
                <a:spcPts val="2500"/>
              </a:lnSpc>
              <a:buNone/>
            </a:pPr>
            <a:r>
              <a:rPr lang="en-US" sz="2000" b="1" dirty="0">
                <a:solidFill>
                  <a:srgbClr val="E2E6E9"/>
                </a:solidFill>
                <a:latin typeface="PT Serif" panose="020A0603040505020204" pitchFamily="18" charset="0"/>
                <a:ea typeface="Merriweather" pitchFamily="34" charset="-122"/>
                <a:cs typeface="Merriweather" pitchFamily="34" charset="-120"/>
              </a:rPr>
              <a:t>Tình Trạng Kỹ Thuật</a:t>
            </a:r>
            <a:endParaRPr lang="en-US" sz="2000" b="1" dirty="0"/>
          </a:p>
        </p:txBody>
      </p:sp>
      <p:sp>
        <p:nvSpPr>
          <p:cNvPr id="12" name="Text 6"/>
          <p:cNvSpPr/>
          <p:nvPr/>
        </p:nvSpPr>
        <p:spPr>
          <a:xfrm>
            <a:off x="6199703" y="6200894"/>
            <a:ext cx="3436666" cy="978337"/>
          </a:xfrm>
          <a:prstGeom prst="rect">
            <a:avLst/>
          </a:prstGeom>
          <a:noFill/>
          <a:ln/>
        </p:spPr>
        <p:txBody>
          <a:bodyPr wrap="square" lIns="0" tIns="0" rIns="0" bIns="0" rtlCol="0" anchor="t"/>
          <a:lstStyle/>
          <a:p>
            <a:pPr marL="0" indent="0" algn="just">
              <a:lnSpc>
                <a:spcPts val="2550"/>
              </a:lnSpc>
              <a:buNone/>
            </a:pPr>
            <a:r>
              <a:rPr lang="en-US" sz="1600" dirty="0">
                <a:solidFill>
                  <a:srgbClr val="E2E6E9"/>
                </a:solidFill>
                <a:latin typeface="PT Serif" panose="020A0603040505020204" pitchFamily="18" charset="0"/>
                <a:ea typeface="Merriweather" pitchFamily="34" charset="-122"/>
                <a:cs typeface="Merriweather" pitchFamily="34" charset="-120"/>
              </a:rPr>
              <a:t>Tình trạng kỹ thuật của xe cơ giới có ảnh hưởng trực tiếp và quan trọng đến việc vận hành xe.</a:t>
            </a:r>
            <a:endParaRPr lang="en-US" sz="1600" dirty="0"/>
          </a:p>
        </p:txBody>
      </p:sp>
      <p:pic>
        <p:nvPicPr>
          <p:cNvPr id="13" name="Image 4" descr="preencoded.png"/>
          <p:cNvPicPr>
            <a:picLocks noChangeAspect="1"/>
          </p:cNvPicPr>
          <p:nvPr/>
        </p:nvPicPr>
        <p:blipFill>
          <a:blip r:embed="rId7"/>
          <a:stretch>
            <a:fillRect/>
          </a:stretch>
        </p:blipFill>
        <p:spPr>
          <a:xfrm>
            <a:off x="10211157" y="5046940"/>
            <a:ext cx="509468" cy="509468"/>
          </a:xfrm>
          <a:prstGeom prst="rect">
            <a:avLst/>
          </a:prstGeom>
        </p:spPr>
      </p:pic>
      <p:sp>
        <p:nvSpPr>
          <p:cNvPr id="14" name="Text 7"/>
          <p:cNvSpPr/>
          <p:nvPr/>
        </p:nvSpPr>
        <p:spPr>
          <a:xfrm>
            <a:off x="10211157" y="5760125"/>
            <a:ext cx="2768679" cy="318492"/>
          </a:xfrm>
          <a:prstGeom prst="rect">
            <a:avLst/>
          </a:prstGeom>
          <a:noFill/>
          <a:ln/>
        </p:spPr>
        <p:txBody>
          <a:bodyPr wrap="none" lIns="0" tIns="0" rIns="0" bIns="0" rtlCol="0" anchor="t"/>
          <a:lstStyle/>
          <a:p>
            <a:pPr marL="0" indent="0" algn="l">
              <a:lnSpc>
                <a:spcPts val="2500"/>
              </a:lnSpc>
              <a:buNone/>
            </a:pPr>
            <a:r>
              <a:rPr lang="en-US" sz="2000" b="1" dirty="0">
                <a:solidFill>
                  <a:srgbClr val="E2E6E9"/>
                </a:solidFill>
                <a:latin typeface="PT Serif" panose="020A0603040505020204" pitchFamily="18" charset="0"/>
                <a:ea typeface="Merriweather" pitchFamily="34" charset="-122"/>
                <a:cs typeface="Merriweather" pitchFamily="34" charset="-120"/>
              </a:rPr>
              <a:t>Kiến Thức Và Kỹ Năng</a:t>
            </a:r>
            <a:endParaRPr lang="en-US" sz="2000" b="1" dirty="0"/>
          </a:p>
        </p:txBody>
      </p:sp>
      <p:sp>
        <p:nvSpPr>
          <p:cNvPr id="15" name="Text 8"/>
          <p:cNvSpPr/>
          <p:nvPr/>
        </p:nvSpPr>
        <p:spPr>
          <a:xfrm>
            <a:off x="10211157" y="6200894"/>
            <a:ext cx="3705939" cy="1304449"/>
          </a:xfrm>
          <a:prstGeom prst="rect">
            <a:avLst/>
          </a:prstGeom>
          <a:noFill/>
          <a:ln/>
        </p:spPr>
        <p:txBody>
          <a:bodyPr wrap="square" lIns="0" tIns="0" rIns="0" bIns="0" rtlCol="0" anchor="t"/>
          <a:lstStyle/>
          <a:p>
            <a:pPr marL="0" indent="0" algn="just">
              <a:lnSpc>
                <a:spcPts val="2550"/>
              </a:lnSpc>
              <a:buNone/>
            </a:pPr>
            <a:r>
              <a:rPr lang="en-US" sz="1600" dirty="0">
                <a:solidFill>
                  <a:srgbClr val="E2E6E9"/>
                </a:solidFill>
                <a:latin typeface="PT Serif" panose="020A0603040505020204" pitchFamily="18" charset="0"/>
                <a:ea typeface="Merriweather" pitchFamily="34" charset="-122"/>
                <a:cs typeface="Merriweather" pitchFamily="34" charset="-120"/>
              </a:rPr>
              <a:t>Kiến thức an toàn và kỹ năng của người lao động đóng vai trò quan trọng trong việc đảm bảo an toàn và hiệu quả khi vận hành xe cơ giới.</a:t>
            </a:r>
            <a:endParaRPr lang="en-US" sz="1600" dirty="0"/>
          </a:p>
        </p:txBody>
      </p:sp>
      <p:pic>
        <p:nvPicPr>
          <p:cNvPr id="16" name="Picture 15">
            <a:extLst>
              <a:ext uri="{FF2B5EF4-FFF2-40B4-BE49-F238E27FC236}">
                <a16:creationId xmlns:a16="http://schemas.microsoft.com/office/drawing/2014/main" id="{C0A9621E-99A5-12F0-9CF1-B33D9CD9D194}"/>
              </a:ext>
            </a:extLst>
          </p:cNvPr>
          <p:cNvPicPr>
            <a:picLocks noChangeAspect="1"/>
          </p:cNvPicPr>
          <p:nvPr/>
        </p:nvPicPr>
        <p:blipFill>
          <a:blip r:embed="rId8"/>
          <a:stretch>
            <a:fillRect/>
          </a:stretch>
        </p:blipFill>
        <p:spPr>
          <a:xfrm>
            <a:off x="12491117" y="7543708"/>
            <a:ext cx="1898938" cy="588011"/>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31505"/>
          </a:xfrm>
          <a:prstGeom prst="rect">
            <a:avLst/>
          </a:prstGeom>
        </p:spPr>
      </p:pic>
      <p:sp>
        <p:nvSpPr>
          <p:cNvPr id="3" name="Text 0"/>
          <p:cNvSpPr/>
          <p:nvPr/>
        </p:nvSpPr>
        <p:spPr>
          <a:xfrm>
            <a:off x="6316385" y="652105"/>
            <a:ext cx="8062806" cy="1482328"/>
          </a:xfrm>
          <a:prstGeom prst="rect">
            <a:avLst/>
          </a:prstGeom>
          <a:noFill/>
          <a:ln/>
        </p:spPr>
        <p:txBody>
          <a:bodyPr wrap="square" lIns="0" tIns="0" rIns="0" bIns="0" rtlCol="0" anchor="t"/>
          <a:lstStyle/>
          <a:p>
            <a:pPr marL="0" indent="0">
              <a:lnSpc>
                <a:spcPts val="5800"/>
              </a:lnSpc>
              <a:buNone/>
            </a:pPr>
            <a:r>
              <a:rPr lang="en-US" sz="4650" b="1" dirty="0">
                <a:solidFill>
                  <a:srgbClr val="F5F0F0"/>
                </a:solidFill>
                <a:latin typeface="PT Serif" panose="020A0603040505020204" pitchFamily="18" charset="0"/>
                <a:ea typeface="Merriweather" pitchFamily="34" charset="-122"/>
                <a:cs typeface="Merriweather" pitchFamily="34" charset="-120"/>
              </a:rPr>
              <a:t>Đào Tạo An Toàn Lao Động</a:t>
            </a:r>
            <a:endParaRPr lang="en-US" sz="4650" dirty="0"/>
          </a:p>
        </p:txBody>
      </p:sp>
      <p:sp>
        <p:nvSpPr>
          <p:cNvPr id="4" name="Shape 1"/>
          <p:cNvSpPr/>
          <p:nvPr/>
        </p:nvSpPr>
        <p:spPr>
          <a:xfrm>
            <a:off x="6316385" y="2756773"/>
            <a:ext cx="533519" cy="533519"/>
          </a:xfrm>
          <a:prstGeom prst="roundRect">
            <a:avLst>
              <a:gd name="adj" fmla="val 18671"/>
            </a:avLst>
          </a:prstGeom>
          <a:solidFill>
            <a:srgbClr val="003180"/>
          </a:solidFill>
          <a:ln w="7620">
            <a:solidFill>
              <a:srgbClr val="194A99"/>
            </a:solidFill>
            <a:prstDash val="solid"/>
          </a:ln>
        </p:spPr>
      </p:sp>
      <p:sp>
        <p:nvSpPr>
          <p:cNvPr id="5" name="Text 2"/>
          <p:cNvSpPr/>
          <p:nvPr/>
        </p:nvSpPr>
        <p:spPr>
          <a:xfrm>
            <a:off x="6504861" y="2845594"/>
            <a:ext cx="156567" cy="355759"/>
          </a:xfrm>
          <a:prstGeom prst="rect">
            <a:avLst/>
          </a:prstGeom>
          <a:noFill/>
          <a:ln/>
        </p:spPr>
        <p:txBody>
          <a:bodyPr wrap="none" lIns="0" tIns="0" rIns="0" bIns="0" rtlCol="0" anchor="t"/>
          <a:lstStyle/>
          <a:p>
            <a:pPr marL="0" indent="0" algn="ctr">
              <a:lnSpc>
                <a:spcPts val="2800"/>
              </a:lnSpc>
              <a:buNone/>
            </a:pPr>
            <a:r>
              <a:rPr lang="en-US" sz="2800" dirty="0">
                <a:solidFill>
                  <a:srgbClr val="E2E6E9"/>
                </a:solidFill>
                <a:latin typeface="PT Serif" panose="020A0603040505020204" pitchFamily="18" charset="0"/>
                <a:ea typeface="Merriweather" pitchFamily="34" charset="-122"/>
                <a:cs typeface="Merriweather" pitchFamily="34" charset="-120"/>
              </a:rPr>
              <a:t>1</a:t>
            </a:r>
            <a:endParaRPr lang="en-US" sz="2800" dirty="0"/>
          </a:p>
        </p:txBody>
      </p:sp>
      <p:sp>
        <p:nvSpPr>
          <p:cNvPr id="6" name="Text 3"/>
          <p:cNvSpPr/>
          <p:nvPr/>
        </p:nvSpPr>
        <p:spPr>
          <a:xfrm>
            <a:off x="7086957" y="2756773"/>
            <a:ext cx="2964537" cy="370523"/>
          </a:xfrm>
          <a:prstGeom prst="rect">
            <a:avLst/>
          </a:prstGeom>
          <a:noFill/>
          <a:ln/>
        </p:spPr>
        <p:txBody>
          <a:bodyPr wrap="none" lIns="0" tIns="0" rIns="0" bIns="0" rtlCol="0" anchor="t"/>
          <a:lstStyle/>
          <a:p>
            <a:pPr marL="0" indent="0">
              <a:lnSpc>
                <a:spcPts val="2900"/>
              </a:lnSpc>
              <a:buNone/>
            </a:pPr>
            <a:r>
              <a:rPr lang="en-US" sz="2300" b="1" dirty="0">
                <a:solidFill>
                  <a:srgbClr val="E2E6E9"/>
                </a:solidFill>
                <a:latin typeface="PT Serif" panose="020A0603040505020204" pitchFamily="18" charset="0"/>
                <a:ea typeface="Merriweather" pitchFamily="34" charset="-122"/>
                <a:cs typeface="Merriweather" pitchFamily="34" charset="-120"/>
              </a:rPr>
              <a:t>Nhận Biết Nguy Cơ</a:t>
            </a:r>
            <a:endParaRPr lang="en-US" sz="2300" b="1" dirty="0"/>
          </a:p>
        </p:txBody>
      </p:sp>
      <p:sp>
        <p:nvSpPr>
          <p:cNvPr id="7" name="Text 4"/>
          <p:cNvSpPr/>
          <p:nvPr/>
        </p:nvSpPr>
        <p:spPr>
          <a:xfrm>
            <a:off x="7086957" y="3154053"/>
            <a:ext cx="6713458" cy="758904"/>
          </a:xfrm>
          <a:prstGeom prst="rect">
            <a:avLst/>
          </a:prstGeom>
          <a:noFill/>
          <a:ln/>
        </p:spPr>
        <p:txBody>
          <a:bodyPr wrap="square" lIns="0" tIns="0" rIns="0" bIns="0" rtlCol="0" anchor="t"/>
          <a:lstStyle/>
          <a:p>
            <a:pPr marL="0" indent="0">
              <a:lnSpc>
                <a:spcPts val="2950"/>
              </a:lnSpc>
              <a:buNone/>
            </a:pPr>
            <a:r>
              <a:rPr lang="en-US" sz="1850" dirty="0">
                <a:solidFill>
                  <a:srgbClr val="E2E6E9"/>
                </a:solidFill>
                <a:latin typeface="PT Serif" panose="020A0603040505020204" pitchFamily="18" charset="0"/>
                <a:ea typeface="Merriweather" pitchFamily="34" charset="-122"/>
                <a:cs typeface="Merriweather" pitchFamily="34" charset="-120"/>
              </a:rPr>
              <a:t>Nhận diện và đối phó với các nguy cơ tiềm ẩn trong môi trường làm việc.</a:t>
            </a:r>
            <a:endParaRPr lang="en-US" sz="1850" dirty="0"/>
          </a:p>
        </p:txBody>
      </p:sp>
      <p:sp>
        <p:nvSpPr>
          <p:cNvPr id="8" name="Shape 5"/>
          <p:cNvSpPr/>
          <p:nvPr/>
        </p:nvSpPr>
        <p:spPr>
          <a:xfrm>
            <a:off x="6316385" y="4532233"/>
            <a:ext cx="533519" cy="533519"/>
          </a:xfrm>
          <a:prstGeom prst="roundRect">
            <a:avLst>
              <a:gd name="adj" fmla="val 18671"/>
            </a:avLst>
          </a:prstGeom>
          <a:solidFill>
            <a:srgbClr val="003180"/>
          </a:solidFill>
          <a:ln w="7620">
            <a:solidFill>
              <a:srgbClr val="194A99"/>
            </a:solidFill>
            <a:prstDash val="solid"/>
          </a:ln>
        </p:spPr>
      </p:sp>
      <p:sp>
        <p:nvSpPr>
          <p:cNvPr id="9" name="Text 6"/>
          <p:cNvSpPr/>
          <p:nvPr/>
        </p:nvSpPr>
        <p:spPr>
          <a:xfrm>
            <a:off x="6476762" y="4621054"/>
            <a:ext cx="212765" cy="355759"/>
          </a:xfrm>
          <a:prstGeom prst="rect">
            <a:avLst/>
          </a:prstGeom>
          <a:noFill/>
          <a:ln/>
        </p:spPr>
        <p:txBody>
          <a:bodyPr wrap="none" lIns="0" tIns="0" rIns="0" bIns="0" rtlCol="0" anchor="t"/>
          <a:lstStyle/>
          <a:p>
            <a:pPr marL="0" indent="0" algn="ctr">
              <a:lnSpc>
                <a:spcPts val="2800"/>
              </a:lnSpc>
              <a:buNone/>
            </a:pPr>
            <a:r>
              <a:rPr lang="en-US" sz="2800" dirty="0">
                <a:solidFill>
                  <a:srgbClr val="E2E6E9"/>
                </a:solidFill>
                <a:latin typeface="PT Serif" panose="020A0603040505020204" pitchFamily="18" charset="0"/>
                <a:ea typeface="Merriweather" pitchFamily="34" charset="-122"/>
                <a:cs typeface="Merriweather" pitchFamily="34" charset="-120"/>
              </a:rPr>
              <a:t>2</a:t>
            </a:r>
            <a:endParaRPr lang="en-US" sz="2800" dirty="0"/>
          </a:p>
        </p:txBody>
      </p:sp>
      <p:sp>
        <p:nvSpPr>
          <p:cNvPr id="10" name="Text 7"/>
          <p:cNvSpPr/>
          <p:nvPr/>
        </p:nvSpPr>
        <p:spPr>
          <a:xfrm>
            <a:off x="7086957" y="4532233"/>
            <a:ext cx="2964537" cy="370523"/>
          </a:xfrm>
          <a:prstGeom prst="rect">
            <a:avLst/>
          </a:prstGeom>
          <a:noFill/>
          <a:ln/>
        </p:spPr>
        <p:txBody>
          <a:bodyPr wrap="none" lIns="0" tIns="0" rIns="0" bIns="0" rtlCol="0" anchor="t"/>
          <a:lstStyle/>
          <a:p>
            <a:pPr marL="0" indent="0">
              <a:lnSpc>
                <a:spcPts val="2900"/>
              </a:lnSpc>
              <a:buNone/>
            </a:pPr>
            <a:r>
              <a:rPr lang="en-US" sz="2300" b="1" dirty="0">
                <a:solidFill>
                  <a:srgbClr val="E2E6E9"/>
                </a:solidFill>
                <a:latin typeface="PT Serif" panose="020A0603040505020204" pitchFamily="18" charset="0"/>
                <a:ea typeface="Merriweather" pitchFamily="34" charset="-122"/>
                <a:cs typeface="Merriweather" pitchFamily="34" charset="-120"/>
              </a:rPr>
              <a:t>Nâng Cao Kỹ Năng</a:t>
            </a:r>
            <a:endParaRPr lang="en-US" sz="2300" b="1" dirty="0"/>
          </a:p>
        </p:txBody>
      </p:sp>
      <p:sp>
        <p:nvSpPr>
          <p:cNvPr id="11" name="Text 8"/>
          <p:cNvSpPr/>
          <p:nvPr/>
        </p:nvSpPr>
        <p:spPr>
          <a:xfrm>
            <a:off x="7086957" y="4929513"/>
            <a:ext cx="6713458" cy="758904"/>
          </a:xfrm>
          <a:prstGeom prst="rect">
            <a:avLst/>
          </a:prstGeom>
          <a:noFill/>
          <a:ln/>
        </p:spPr>
        <p:txBody>
          <a:bodyPr wrap="square" lIns="0" tIns="0" rIns="0" bIns="0" rtlCol="0" anchor="t"/>
          <a:lstStyle/>
          <a:p>
            <a:pPr marL="0" indent="0">
              <a:lnSpc>
                <a:spcPts val="2950"/>
              </a:lnSpc>
              <a:buNone/>
            </a:pPr>
            <a:r>
              <a:rPr lang="en-US" sz="1850" dirty="0">
                <a:solidFill>
                  <a:srgbClr val="E2E6E9"/>
                </a:solidFill>
                <a:latin typeface="PT Serif" panose="020A0603040505020204" pitchFamily="18" charset="0"/>
                <a:ea typeface="Merriweather" pitchFamily="34" charset="-122"/>
                <a:cs typeface="Merriweather" pitchFamily="34" charset="-120"/>
              </a:rPr>
              <a:t>Nâng cao kỹ năng lái xe trong các điều kiện khác nhau và địa hình đa dạng.</a:t>
            </a:r>
            <a:endParaRPr lang="en-US" sz="1850" dirty="0"/>
          </a:p>
        </p:txBody>
      </p:sp>
      <p:sp>
        <p:nvSpPr>
          <p:cNvPr id="12" name="Shape 9"/>
          <p:cNvSpPr/>
          <p:nvPr/>
        </p:nvSpPr>
        <p:spPr>
          <a:xfrm>
            <a:off x="6316385" y="6307693"/>
            <a:ext cx="533519" cy="533519"/>
          </a:xfrm>
          <a:prstGeom prst="roundRect">
            <a:avLst>
              <a:gd name="adj" fmla="val 18671"/>
            </a:avLst>
          </a:prstGeom>
          <a:solidFill>
            <a:srgbClr val="003180"/>
          </a:solidFill>
          <a:ln w="7620">
            <a:solidFill>
              <a:srgbClr val="194A99"/>
            </a:solidFill>
            <a:prstDash val="solid"/>
          </a:ln>
        </p:spPr>
      </p:sp>
      <p:sp>
        <p:nvSpPr>
          <p:cNvPr id="13" name="Text 10"/>
          <p:cNvSpPr/>
          <p:nvPr/>
        </p:nvSpPr>
        <p:spPr>
          <a:xfrm>
            <a:off x="6483548" y="6396514"/>
            <a:ext cx="199192" cy="355759"/>
          </a:xfrm>
          <a:prstGeom prst="rect">
            <a:avLst/>
          </a:prstGeom>
          <a:noFill/>
          <a:ln/>
        </p:spPr>
        <p:txBody>
          <a:bodyPr wrap="none" lIns="0" tIns="0" rIns="0" bIns="0" rtlCol="0" anchor="t"/>
          <a:lstStyle/>
          <a:p>
            <a:pPr marL="0" indent="0" algn="ctr">
              <a:lnSpc>
                <a:spcPts val="2800"/>
              </a:lnSpc>
              <a:buNone/>
            </a:pPr>
            <a:r>
              <a:rPr lang="en-US" sz="2800" dirty="0">
                <a:solidFill>
                  <a:srgbClr val="E2E6E9"/>
                </a:solidFill>
                <a:latin typeface="PT Serif" panose="020A0603040505020204" pitchFamily="18" charset="0"/>
                <a:ea typeface="Merriweather" pitchFamily="34" charset="-122"/>
                <a:cs typeface="Merriweather" pitchFamily="34" charset="-120"/>
              </a:rPr>
              <a:t>3</a:t>
            </a:r>
            <a:endParaRPr lang="en-US" sz="2800" dirty="0"/>
          </a:p>
        </p:txBody>
      </p:sp>
      <p:sp>
        <p:nvSpPr>
          <p:cNvPr id="14" name="Text 11"/>
          <p:cNvSpPr/>
          <p:nvPr/>
        </p:nvSpPr>
        <p:spPr>
          <a:xfrm>
            <a:off x="7086957" y="6307693"/>
            <a:ext cx="2964537" cy="370523"/>
          </a:xfrm>
          <a:prstGeom prst="rect">
            <a:avLst/>
          </a:prstGeom>
          <a:noFill/>
          <a:ln/>
        </p:spPr>
        <p:txBody>
          <a:bodyPr wrap="none" lIns="0" tIns="0" rIns="0" bIns="0" rtlCol="0" anchor="t"/>
          <a:lstStyle/>
          <a:p>
            <a:pPr marL="0" indent="0">
              <a:lnSpc>
                <a:spcPts val="2900"/>
              </a:lnSpc>
              <a:buNone/>
            </a:pPr>
            <a:r>
              <a:rPr lang="en-US" sz="2300" b="1" dirty="0">
                <a:solidFill>
                  <a:srgbClr val="E2E6E9"/>
                </a:solidFill>
                <a:latin typeface="PT Serif" panose="020A0603040505020204" pitchFamily="18" charset="0"/>
                <a:ea typeface="Merriweather" pitchFamily="34" charset="-122"/>
                <a:cs typeface="Merriweather" pitchFamily="34" charset="-120"/>
              </a:rPr>
              <a:t>Tuân Thủ Pháp Luật</a:t>
            </a:r>
            <a:endParaRPr lang="en-US" sz="2300" b="1" dirty="0"/>
          </a:p>
        </p:txBody>
      </p:sp>
      <p:sp>
        <p:nvSpPr>
          <p:cNvPr id="15" name="Text 12"/>
          <p:cNvSpPr/>
          <p:nvPr/>
        </p:nvSpPr>
        <p:spPr>
          <a:xfrm>
            <a:off x="7086957" y="6704973"/>
            <a:ext cx="6713458" cy="758904"/>
          </a:xfrm>
          <a:prstGeom prst="rect">
            <a:avLst/>
          </a:prstGeom>
          <a:noFill/>
          <a:ln/>
        </p:spPr>
        <p:txBody>
          <a:bodyPr wrap="square" lIns="0" tIns="0" rIns="0" bIns="0" rtlCol="0" anchor="t"/>
          <a:lstStyle/>
          <a:p>
            <a:pPr marL="0" indent="0">
              <a:lnSpc>
                <a:spcPts val="2950"/>
              </a:lnSpc>
              <a:buNone/>
            </a:pPr>
            <a:r>
              <a:rPr lang="en-US" sz="1850" dirty="0">
                <a:solidFill>
                  <a:srgbClr val="E2E6E9"/>
                </a:solidFill>
                <a:latin typeface="PT Serif" panose="020A0603040505020204" pitchFamily="18" charset="0"/>
                <a:ea typeface="Merriweather" pitchFamily="34" charset="-122"/>
                <a:cs typeface="Merriweather" pitchFamily="34" charset="-120"/>
              </a:rPr>
              <a:t>Tuân thủ các quy định pháp lý, bảo vệ quyền lợi của người lao động.</a:t>
            </a:r>
            <a:endParaRPr lang="en-US" sz="1850" dirty="0"/>
          </a:p>
        </p:txBody>
      </p:sp>
      <p:pic>
        <p:nvPicPr>
          <p:cNvPr id="16" name="Picture 15">
            <a:extLst>
              <a:ext uri="{FF2B5EF4-FFF2-40B4-BE49-F238E27FC236}">
                <a16:creationId xmlns:a16="http://schemas.microsoft.com/office/drawing/2014/main" id="{4708525F-4073-3231-0670-D0B9E83EBB61}"/>
              </a:ext>
            </a:extLst>
          </p:cNvPr>
          <p:cNvPicPr>
            <a:picLocks noChangeAspect="1"/>
          </p:cNvPicPr>
          <p:nvPr/>
        </p:nvPicPr>
        <p:blipFill>
          <a:blip r:embed="rId4"/>
          <a:stretch>
            <a:fillRect/>
          </a:stretch>
        </p:blipFill>
        <p:spPr>
          <a:xfrm>
            <a:off x="12491117" y="7543708"/>
            <a:ext cx="1898938" cy="588011"/>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2473405" y="539829"/>
            <a:ext cx="9683591" cy="489704"/>
          </a:xfrm>
          <a:prstGeom prst="rect">
            <a:avLst/>
          </a:prstGeom>
          <a:noFill/>
          <a:ln/>
        </p:spPr>
        <p:txBody>
          <a:bodyPr wrap="none" lIns="0" tIns="0" rIns="0" bIns="0" rtlCol="0" anchor="t"/>
          <a:lstStyle/>
          <a:p>
            <a:pPr marL="0" indent="0">
              <a:lnSpc>
                <a:spcPts val="3850"/>
              </a:lnSpc>
              <a:buNone/>
            </a:pPr>
            <a:r>
              <a:rPr lang="en-US" sz="3200" b="1" dirty="0">
                <a:solidFill>
                  <a:srgbClr val="F5F0F0"/>
                </a:solidFill>
                <a:latin typeface="PT Serif" panose="020A0603040505020204" pitchFamily="18" charset="0"/>
                <a:ea typeface="Merriweather" pitchFamily="34" charset="-122"/>
                <a:cs typeface="Merriweather" pitchFamily="34" charset="-120"/>
              </a:rPr>
              <a:t>Huấn luyện an toàn lao động vận hành Xe Cơ Giới </a:t>
            </a:r>
            <a:endParaRPr lang="en-US" sz="3200" dirty="0"/>
          </a:p>
        </p:txBody>
      </p:sp>
      <p:pic>
        <p:nvPicPr>
          <p:cNvPr id="3" name="Image 0" descr="preencoded.png"/>
          <p:cNvPicPr>
            <a:picLocks noChangeAspect="1"/>
          </p:cNvPicPr>
          <p:nvPr/>
        </p:nvPicPr>
        <p:blipFill>
          <a:blip r:embed="rId3"/>
          <a:stretch>
            <a:fillRect/>
          </a:stretch>
        </p:blipFill>
        <p:spPr>
          <a:xfrm>
            <a:off x="685562" y="1421249"/>
            <a:ext cx="979408" cy="1567101"/>
          </a:xfrm>
          <a:prstGeom prst="rect">
            <a:avLst/>
          </a:prstGeom>
        </p:spPr>
      </p:pic>
      <p:sp>
        <p:nvSpPr>
          <p:cNvPr id="4" name="Text 1"/>
          <p:cNvSpPr/>
          <p:nvPr/>
        </p:nvSpPr>
        <p:spPr>
          <a:xfrm>
            <a:off x="1958816" y="1617107"/>
            <a:ext cx="2448758" cy="306110"/>
          </a:xfrm>
          <a:prstGeom prst="rect">
            <a:avLst/>
          </a:prstGeom>
          <a:noFill/>
          <a:ln/>
        </p:spPr>
        <p:txBody>
          <a:bodyPr wrap="none" lIns="0" tIns="0" rIns="0" bIns="0" rtlCol="0" anchor="t"/>
          <a:lstStyle/>
          <a:p>
            <a:pPr marL="0" indent="0" algn="l">
              <a:lnSpc>
                <a:spcPts val="2400"/>
              </a:lnSpc>
              <a:buNone/>
            </a:pPr>
            <a:r>
              <a:rPr lang="en-US" sz="1900" b="1" dirty="0">
                <a:solidFill>
                  <a:srgbClr val="E2E6E9"/>
                </a:solidFill>
                <a:latin typeface="PT Serif" panose="020A0603040505020204" pitchFamily="18" charset="0"/>
                <a:ea typeface="Merriweather" pitchFamily="34" charset="-122"/>
                <a:cs typeface="Merriweather" pitchFamily="34" charset="-120"/>
              </a:rPr>
              <a:t>An Toàn Nam Việt</a:t>
            </a:r>
            <a:endParaRPr lang="en-US" sz="1900" dirty="0"/>
          </a:p>
        </p:txBody>
      </p:sp>
      <p:sp>
        <p:nvSpPr>
          <p:cNvPr id="5" name="Text 2"/>
          <p:cNvSpPr/>
          <p:nvPr/>
        </p:nvSpPr>
        <p:spPr>
          <a:xfrm>
            <a:off x="1958816" y="2040731"/>
            <a:ext cx="11986022" cy="313373"/>
          </a:xfrm>
          <a:prstGeom prst="rect">
            <a:avLst/>
          </a:prstGeom>
          <a:noFill/>
          <a:ln/>
        </p:spPr>
        <p:txBody>
          <a:bodyPr wrap="none" lIns="0" tIns="0" rIns="0" bIns="0" rtlCol="0" anchor="t"/>
          <a:lstStyle/>
          <a:p>
            <a:pPr marL="0" indent="0" algn="l">
              <a:lnSpc>
                <a:spcPts val="2450"/>
              </a:lnSpc>
              <a:buNone/>
            </a:pPr>
            <a:r>
              <a:rPr lang="en-US" sz="1500" b="1" u="sng" dirty="0">
                <a:solidFill>
                  <a:srgbClr val="609DFF"/>
                </a:solidFill>
                <a:latin typeface="PT Serif" panose="020A0603040505020204" pitchFamily="18" charset="0"/>
                <a:ea typeface="Merriweather" pitchFamily="34" charset="-122"/>
                <a:cs typeface="Merriweather" pitchFamily="34" charset="-120"/>
                <a:hlinkClick r:id="rId4">
                  <a:extLst>
                    <a:ext uri="{A12FA001-AC4F-418D-AE19-62706E023703}">
                      <ahyp:hlinkClr xmlns:ahyp="http://schemas.microsoft.com/office/drawing/2018/hyperlinkcolor" val="tx"/>
                    </a:ext>
                  </a:extLst>
                </a:hlinkClick>
              </a:rPr>
              <a:t>An Toàn Nam Việt</a:t>
            </a:r>
            <a:r>
              <a:rPr lang="en-US" sz="1500" dirty="0">
                <a:solidFill>
                  <a:srgbClr val="E2E6E9"/>
                </a:solidFill>
                <a:latin typeface="PT Serif" panose="020A0603040505020204" pitchFamily="18" charset="0"/>
                <a:ea typeface="Merriweather" pitchFamily="34" charset="-122"/>
                <a:cs typeface="Merriweather" pitchFamily="34" charset="-120"/>
              </a:rPr>
              <a:t> là trung tâm chuyên huấn luyện an toàn lao động uy tín và chất lượng ở Việt Nam hiện nay. </a:t>
            </a:r>
            <a:endParaRPr lang="en-US" sz="1500" dirty="0"/>
          </a:p>
        </p:txBody>
      </p:sp>
      <p:pic>
        <p:nvPicPr>
          <p:cNvPr id="6" name="Image 1" descr="preencoded.png"/>
          <p:cNvPicPr>
            <a:picLocks noChangeAspect="1"/>
          </p:cNvPicPr>
          <p:nvPr/>
        </p:nvPicPr>
        <p:blipFill>
          <a:blip r:embed="rId5"/>
          <a:stretch>
            <a:fillRect/>
          </a:stretch>
        </p:blipFill>
        <p:spPr>
          <a:xfrm>
            <a:off x="685562" y="2988350"/>
            <a:ext cx="979408" cy="1567101"/>
          </a:xfrm>
          <a:prstGeom prst="rect">
            <a:avLst/>
          </a:prstGeom>
        </p:spPr>
      </p:pic>
      <p:sp>
        <p:nvSpPr>
          <p:cNvPr id="7" name="Text 3"/>
          <p:cNvSpPr/>
          <p:nvPr/>
        </p:nvSpPr>
        <p:spPr>
          <a:xfrm>
            <a:off x="1958816" y="3184207"/>
            <a:ext cx="2540556" cy="306110"/>
          </a:xfrm>
          <a:prstGeom prst="rect">
            <a:avLst/>
          </a:prstGeom>
          <a:noFill/>
          <a:ln/>
        </p:spPr>
        <p:txBody>
          <a:bodyPr wrap="none" lIns="0" tIns="0" rIns="0" bIns="0" rtlCol="0" anchor="t"/>
          <a:lstStyle/>
          <a:p>
            <a:pPr marL="0" indent="0" algn="l">
              <a:lnSpc>
                <a:spcPts val="2400"/>
              </a:lnSpc>
              <a:buNone/>
            </a:pPr>
            <a:r>
              <a:rPr lang="en-US" sz="1900" b="1" dirty="0">
                <a:solidFill>
                  <a:srgbClr val="E2E6E9"/>
                </a:solidFill>
                <a:latin typeface="PT Serif" panose="020A0603040505020204" pitchFamily="18" charset="0"/>
                <a:ea typeface="Merriweather" pitchFamily="34" charset="-122"/>
                <a:cs typeface="Merriweather" pitchFamily="34" charset="-120"/>
              </a:rPr>
              <a:t>Trang thiết bị đầy đủ</a:t>
            </a:r>
            <a:endParaRPr lang="en-US" sz="1900" dirty="0"/>
          </a:p>
        </p:txBody>
      </p:sp>
      <p:sp>
        <p:nvSpPr>
          <p:cNvPr id="8" name="Text 4"/>
          <p:cNvSpPr/>
          <p:nvPr/>
        </p:nvSpPr>
        <p:spPr>
          <a:xfrm>
            <a:off x="1958816" y="3607832"/>
            <a:ext cx="11986022" cy="313373"/>
          </a:xfrm>
          <a:prstGeom prst="rect">
            <a:avLst/>
          </a:prstGeom>
          <a:noFill/>
          <a:ln/>
        </p:spPr>
        <p:txBody>
          <a:bodyPr wrap="none" lIns="0" tIns="0" rIns="0" bIns="0" rtlCol="0" anchor="t"/>
          <a:lstStyle/>
          <a:p>
            <a:pPr marL="0" indent="0" algn="l">
              <a:lnSpc>
                <a:spcPts val="2450"/>
              </a:lnSpc>
              <a:buNone/>
            </a:pPr>
            <a:r>
              <a:rPr lang="en-US" sz="1500" dirty="0">
                <a:solidFill>
                  <a:srgbClr val="E2E6E9"/>
                </a:solidFill>
                <a:latin typeface="PT Serif" panose="020A0603040505020204" pitchFamily="18" charset="0"/>
                <a:ea typeface="Merriweather" pitchFamily="34" charset="-122"/>
                <a:cs typeface="Merriweather" pitchFamily="34" charset="-120"/>
              </a:rPr>
              <a:t>Từ việc chuẩn bị công cụ, dụng cụ, thiết bị giảng dạy đến giáo trình, tài liệu, âm thanh, ánh sáng.</a:t>
            </a:r>
            <a:endParaRPr lang="en-US" sz="1500" dirty="0"/>
          </a:p>
        </p:txBody>
      </p:sp>
      <p:pic>
        <p:nvPicPr>
          <p:cNvPr id="9" name="Image 2" descr="preencoded.png"/>
          <p:cNvPicPr>
            <a:picLocks noChangeAspect="1"/>
          </p:cNvPicPr>
          <p:nvPr/>
        </p:nvPicPr>
        <p:blipFill>
          <a:blip r:embed="rId6"/>
          <a:stretch>
            <a:fillRect/>
          </a:stretch>
        </p:blipFill>
        <p:spPr>
          <a:xfrm>
            <a:off x="685562" y="4555450"/>
            <a:ext cx="979408" cy="1567101"/>
          </a:xfrm>
          <a:prstGeom prst="rect">
            <a:avLst/>
          </a:prstGeom>
        </p:spPr>
      </p:pic>
      <p:sp>
        <p:nvSpPr>
          <p:cNvPr id="10" name="Text 5"/>
          <p:cNvSpPr/>
          <p:nvPr/>
        </p:nvSpPr>
        <p:spPr>
          <a:xfrm>
            <a:off x="1958816" y="4751308"/>
            <a:ext cx="2448758" cy="306110"/>
          </a:xfrm>
          <a:prstGeom prst="rect">
            <a:avLst/>
          </a:prstGeom>
          <a:noFill/>
          <a:ln/>
        </p:spPr>
        <p:txBody>
          <a:bodyPr wrap="none" lIns="0" tIns="0" rIns="0" bIns="0" rtlCol="0" anchor="t"/>
          <a:lstStyle/>
          <a:p>
            <a:pPr marL="0" indent="0" algn="l">
              <a:lnSpc>
                <a:spcPts val="2400"/>
              </a:lnSpc>
              <a:buNone/>
            </a:pPr>
            <a:r>
              <a:rPr lang="en-US" sz="1900" b="1" dirty="0">
                <a:solidFill>
                  <a:srgbClr val="E2E6E9"/>
                </a:solidFill>
                <a:latin typeface="PT Serif" panose="020A0603040505020204" pitchFamily="18" charset="0"/>
                <a:ea typeface="Merriweather" pitchFamily="34" charset="-122"/>
                <a:cs typeface="Merriweather" pitchFamily="34" charset="-120"/>
              </a:rPr>
              <a:t>Giảng viên</a:t>
            </a:r>
            <a:endParaRPr lang="en-US" sz="1900" dirty="0"/>
          </a:p>
        </p:txBody>
      </p:sp>
      <p:sp>
        <p:nvSpPr>
          <p:cNvPr id="11" name="Text 6"/>
          <p:cNvSpPr/>
          <p:nvPr/>
        </p:nvSpPr>
        <p:spPr>
          <a:xfrm>
            <a:off x="1958816" y="5174932"/>
            <a:ext cx="11986022" cy="313373"/>
          </a:xfrm>
          <a:prstGeom prst="rect">
            <a:avLst/>
          </a:prstGeom>
          <a:noFill/>
          <a:ln/>
        </p:spPr>
        <p:txBody>
          <a:bodyPr wrap="none" lIns="0" tIns="0" rIns="0" bIns="0" rtlCol="0" anchor="t"/>
          <a:lstStyle/>
          <a:p>
            <a:pPr marL="0" indent="0" algn="l">
              <a:lnSpc>
                <a:spcPts val="2450"/>
              </a:lnSpc>
              <a:buNone/>
            </a:pPr>
            <a:r>
              <a:rPr lang="en-US" sz="1500" dirty="0">
                <a:solidFill>
                  <a:srgbClr val="E2E6E9"/>
                </a:solidFill>
                <a:latin typeface="PT Serif" panose="020A0603040505020204" pitchFamily="18" charset="0"/>
                <a:ea typeface="Merriweather" pitchFamily="34" charset="-122"/>
                <a:cs typeface="Merriweather" pitchFamily="34" charset="-120"/>
              </a:rPr>
              <a:t>Họ là các chuyên gia có nhiều năm kinh nghiệm trong lĩnh vực, nhiệt tình và thân thiện.</a:t>
            </a:r>
            <a:endParaRPr lang="en-US" sz="1500" dirty="0"/>
          </a:p>
        </p:txBody>
      </p:sp>
      <p:pic>
        <p:nvPicPr>
          <p:cNvPr id="12" name="Image 3" descr="preencoded.png"/>
          <p:cNvPicPr>
            <a:picLocks noChangeAspect="1"/>
          </p:cNvPicPr>
          <p:nvPr/>
        </p:nvPicPr>
        <p:blipFill>
          <a:blip r:embed="rId7"/>
          <a:stretch>
            <a:fillRect/>
          </a:stretch>
        </p:blipFill>
        <p:spPr>
          <a:xfrm>
            <a:off x="685562" y="6122551"/>
            <a:ext cx="979408" cy="1567101"/>
          </a:xfrm>
          <a:prstGeom prst="rect">
            <a:avLst/>
          </a:prstGeom>
        </p:spPr>
      </p:pic>
      <p:sp>
        <p:nvSpPr>
          <p:cNvPr id="13" name="Text 7"/>
          <p:cNvSpPr/>
          <p:nvPr/>
        </p:nvSpPr>
        <p:spPr>
          <a:xfrm>
            <a:off x="1958816" y="6318409"/>
            <a:ext cx="2448758" cy="306110"/>
          </a:xfrm>
          <a:prstGeom prst="rect">
            <a:avLst/>
          </a:prstGeom>
          <a:noFill/>
          <a:ln/>
        </p:spPr>
        <p:txBody>
          <a:bodyPr wrap="none" lIns="0" tIns="0" rIns="0" bIns="0" rtlCol="0" anchor="t"/>
          <a:lstStyle/>
          <a:p>
            <a:pPr marL="0" indent="0" algn="l">
              <a:lnSpc>
                <a:spcPts val="2400"/>
              </a:lnSpc>
              <a:buNone/>
            </a:pPr>
            <a:r>
              <a:rPr lang="en-US" sz="1900" b="1" dirty="0">
                <a:solidFill>
                  <a:srgbClr val="E2E6E9"/>
                </a:solidFill>
                <a:latin typeface="PT Serif" panose="020A0603040505020204" pitchFamily="18" charset="0"/>
                <a:ea typeface="Merriweather" pitchFamily="34" charset="-122"/>
                <a:cs typeface="Merriweather" pitchFamily="34" charset="-120"/>
              </a:rPr>
              <a:t>Bài giảng</a:t>
            </a:r>
            <a:endParaRPr lang="en-US" sz="1900" dirty="0"/>
          </a:p>
        </p:txBody>
      </p:sp>
      <p:sp>
        <p:nvSpPr>
          <p:cNvPr id="14" name="Text 8"/>
          <p:cNvSpPr/>
          <p:nvPr/>
        </p:nvSpPr>
        <p:spPr>
          <a:xfrm>
            <a:off x="1958816" y="6742033"/>
            <a:ext cx="11986022" cy="626745"/>
          </a:xfrm>
          <a:prstGeom prst="rect">
            <a:avLst/>
          </a:prstGeom>
          <a:noFill/>
          <a:ln/>
        </p:spPr>
        <p:txBody>
          <a:bodyPr wrap="square" lIns="0" tIns="0" rIns="0" bIns="0" rtlCol="0" anchor="t"/>
          <a:lstStyle/>
          <a:p>
            <a:pPr marL="0" indent="0" algn="l">
              <a:lnSpc>
                <a:spcPts val="2450"/>
              </a:lnSpc>
              <a:buNone/>
            </a:pPr>
            <a:r>
              <a:rPr lang="en-US" sz="1500" dirty="0">
                <a:solidFill>
                  <a:srgbClr val="E2E6E9"/>
                </a:solidFill>
                <a:latin typeface="PT Serif" panose="020A0603040505020204" pitchFamily="18" charset="0"/>
                <a:ea typeface="Merriweather" pitchFamily="34" charset="-122"/>
                <a:cs typeface="Merriweather" pitchFamily="34" charset="-120"/>
              </a:rPr>
              <a:t>Bài giảng của giảng viên được đúc kết từ thực tiễn và truyền đạt 1 cách sinh động, dễ hình dung nhất đến người lao động. </a:t>
            </a:r>
          </a:p>
          <a:p>
            <a:pPr marL="0" indent="0" algn="l">
              <a:lnSpc>
                <a:spcPts val="2450"/>
              </a:lnSpc>
              <a:buNone/>
            </a:pPr>
            <a:r>
              <a:rPr lang="en-US" sz="1500" dirty="0" err="1">
                <a:solidFill>
                  <a:srgbClr val="E2E6E9"/>
                </a:solidFill>
                <a:latin typeface="PT Serif" panose="020A0603040505020204" pitchFamily="18" charset="0"/>
                <a:ea typeface="Merriweather" pitchFamily="34" charset="-122"/>
                <a:cs typeface="Merriweather" pitchFamily="34" charset="-120"/>
              </a:rPr>
              <a:t>Bám</a:t>
            </a:r>
            <a:r>
              <a:rPr lang="en-US" sz="1500" dirty="0">
                <a:solidFill>
                  <a:srgbClr val="E2E6E9"/>
                </a:solidFill>
                <a:latin typeface="PT Serif" panose="020A0603040505020204" pitchFamily="18" charset="0"/>
                <a:ea typeface="Merriweather" pitchFamily="34" charset="-122"/>
                <a:cs typeface="Merriweather" pitchFamily="34" charset="-120"/>
              </a:rPr>
              <a:t> sát với </a:t>
            </a:r>
            <a:r>
              <a:rPr lang="en-US" sz="1500" b="1" dirty="0">
                <a:solidFill>
                  <a:srgbClr val="E2E6E9"/>
                </a:solidFill>
                <a:latin typeface="PT Serif" panose="020A0603040505020204" pitchFamily="18" charset="0"/>
                <a:ea typeface="Merriweather" pitchFamily="34" charset="-122"/>
                <a:cs typeface="Merriweather" pitchFamily="34" charset="-120"/>
              </a:rPr>
              <a:t>nghị định 44/2016/NĐ-CP</a:t>
            </a:r>
            <a:endParaRPr lang="en-US" sz="1500" dirty="0"/>
          </a:p>
        </p:txBody>
      </p:sp>
      <p:pic>
        <p:nvPicPr>
          <p:cNvPr id="15" name="Picture 14">
            <a:extLst>
              <a:ext uri="{FF2B5EF4-FFF2-40B4-BE49-F238E27FC236}">
                <a16:creationId xmlns:a16="http://schemas.microsoft.com/office/drawing/2014/main" id="{EAD53BBF-763A-92C8-9344-B03D4FC0DB7F}"/>
              </a:ext>
            </a:extLst>
          </p:cNvPr>
          <p:cNvPicPr>
            <a:picLocks noChangeAspect="1"/>
          </p:cNvPicPr>
          <p:nvPr/>
        </p:nvPicPr>
        <p:blipFill>
          <a:blip r:embed="rId8"/>
          <a:stretch>
            <a:fillRect/>
          </a:stretch>
        </p:blipFill>
        <p:spPr>
          <a:xfrm>
            <a:off x="12491117" y="7543708"/>
            <a:ext cx="1898938" cy="588011"/>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118598"/>
          </a:xfrm>
          <a:prstGeom prst="rect">
            <a:avLst/>
          </a:prstGeom>
        </p:spPr>
      </p:pic>
      <p:sp>
        <p:nvSpPr>
          <p:cNvPr id="3" name="Text 0"/>
          <p:cNvSpPr/>
          <p:nvPr/>
        </p:nvSpPr>
        <p:spPr>
          <a:xfrm>
            <a:off x="1069062" y="2849047"/>
            <a:ext cx="12492276" cy="529590"/>
          </a:xfrm>
          <a:prstGeom prst="rect">
            <a:avLst/>
          </a:prstGeom>
          <a:noFill/>
          <a:ln/>
        </p:spPr>
        <p:txBody>
          <a:bodyPr wrap="none" lIns="0" tIns="0" rIns="0" bIns="0" rtlCol="0" anchor="t"/>
          <a:lstStyle/>
          <a:p>
            <a:pPr marL="0" indent="0" algn="ctr">
              <a:lnSpc>
                <a:spcPts val="4150"/>
              </a:lnSpc>
              <a:buNone/>
            </a:pPr>
            <a:r>
              <a:rPr lang="en-US" sz="3300" b="1" dirty="0">
                <a:solidFill>
                  <a:srgbClr val="F5F0F0"/>
                </a:solidFill>
                <a:latin typeface="PT Serif" panose="020A0603040505020204" pitchFamily="18" charset="0"/>
                <a:ea typeface="Merriweather" pitchFamily="34" charset="-122"/>
                <a:cs typeface="Merriweather" pitchFamily="34" charset="-120"/>
              </a:rPr>
              <a:t>Ý nghĩa của an toàn lao động trong việc vận hành Xe cơ giới</a:t>
            </a:r>
            <a:endParaRPr lang="en-US" sz="3300" dirty="0"/>
          </a:p>
        </p:txBody>
      </p:sp>
      <p:pic>
        <p:nvPicPr>
          <p:cNvPr id="4" name="Image 1" descr="preencoded.png"/>
          <p:cNvPicPr>
            <a:picLocks noChangeAspect="1"/>
          </p:cNvPicPr>
          <p:nvPr/>
        </p:nvPicPr>
        <p:blipFill>
          <a:blip r:embed="rId4"/>
          <a:stretch>
            <a:fillRect/>
          </a:stretch>
        </p:blipFill>
        <p:spPr>
          <a:xfrm>
            <a:off x="593169" y="3904059"/>
            <a:ext cx="847368" cy="1355884"/>
          </a:xfrm>
          <a:prstGeom prst="rect">
            <a:avLst/>
          </a:prstGeom>
        </p:spPr>
      </p:pic>
      <p:sp>
        <p:nvSpPr>
          <p:cNvPr id="5" name="Text 1"/>
          <p:cNvSpPr/>
          <p:nvPr/>
        </p:nvSpPr>
        <p:spPr>
          <a:xfrm>
            <a:off x="1694736" y="4073485"/>
            <a:ext cx="5423297" cy="264676"/>
          </a:xfrm>
          <a:prstGeom prst="rect">
            <a:avLst/>
          </a:prstGeom>
          <a:noFill/>
          <a:ln/>
        </p:spPr>
        <p:txBody>
          <a:bodyPr wrap="none" lIns="0" tIns="0" rIns="0" bIns="0" rtlCol="0" anchor="t"/>
          <a:lstStyle/>
          <a:p>
            <a:pPr marL="0" indent="0" algn="l">
              <a:lnSpc>
                <a:spcPts val="2050"/>
              </a:lnSpc>
              <a:buNone/>
            </a:pPr>
            <a:r>
              <a:rPr lang="en-US" sz="1650" b="1" dirty="0">
                <a:solidFill>
                  <a:srgbClr val="E2E6E9"/>
                </a:solidFill>
                <a:latin typeface="PT Serif" panose="020A0603040505020204" pitchFamily="18" charset="0"/>
                <a:ea typeface="Merriweather" pitchFamily="34" charset="-122"/>
                <a:cs typeface="Merriweather" pitchFamily="34" charset="-120"/>
              </a:rPr>
              <a:t> Tầm quan trọng của việc duy trì an toàn lao động</a:t>
            </a:r>
            <a:endParaRPr lang="en-US" sz="1650" dirty="0"/>
          </a:p>
        </p:txBody>
      </p:sp>
      <p:sp>
        <p:nvSpPr>
          <p:cNvPr id="6" name="Text 2"/>
          <p:cNvSpPr/>
          <p:nvPr/>
        </p:nvSpPr>
        <p:spPr>
          <a:xfrm>
            <a:off x="1694736" y="4439840"/>
            <a:ext cx="12342495" cy="542449"/>
          </a:xfrm>
          <a:prstGeom prst="rect">
            <a:avLst/>
          </a:prstGeom>
          <a:noFill/>
          <a:ln/>
        </p:spPr>
        <p:txBody>
          <a:bodyPr wrap="square" lIns="0" tIns="0" rIns="0" bIns="0" rtlCol="0" anchor="t"/>
          <a:lstStyle/>
          <a:p>
            <a:pPr marL="0" indent="0" algn="l">
              <a:lnSpc>
                <a:spcPts val="2100"/>
              </a:lnSpc>
              <a:buNone/>
            </a:pPr>
            <a:r>
              <a:rPr lang="en-US" sz="1300" dirty="0">
                <a:solidFill>
                  <a:srgbClr val="E2E6E9"/>
                </a:solidFill>
                <a:latin typeface="PT Serif" panose="020A0603040505020204" pitchFamily="18" charset="0"/>
                <a:ea typeface="Merriweather" pitchFamily="34" charset="-122"/>
                <a:cs typeface="Merriweather" pitchFamily="34" charset="-120"/>
              </a:rPr>
              <a:t>Việc duy trì an toàn lao động trong vận hành xe cơ giới không chỉ là trách nhiệm pháp lý mà còn là một phần thiết yếu của quản lý rủi ro và hiệu quả hoạt động</a:t>
            </a:r>
            <a:endParaRPr lang="en-US" sz="1300" dirty="0"/>
          </a:p>
        </p:txBody>
      </p:sp>
      <p:pic>
        <p:nvPicPr>
          <p:cNvPr id="7" name="Image 2" descr="preencoded.png"/>
          <p:cNvPicPr>
            <a:picLocks noChangeAspect="1"/>
          </p:cNvPicPr>
          <p:nvPr/>
        </p:nvPicPr>
        <p:blipFill>
          <a:blip r:embed="rId5"/>
          <a:stretch>
            <a:fillRect/>
          </a:stretch>
        </p:blipFill>
        <p:spPr>
          <a:xfrm>
            <a:off x="593169" y="5259943"/>
            <a:ext cx="847368" cy="2510433"/>
          </a:xfrm>
          <a:prstGeom prst="rect">
            <a:avLst/>
          </a:prstGeom>
        </p:spPr>
      </p:pic>
      <p:sp>
        <p:nvSpPr>
          <p:cNvPr id="8" name="Text 3"/>
          <p:cNvSpPr/>
          <p:nvPr/>
        </p:nvSpPr>
        <p:spPr>
          <a:xfrm>
            <a:off x="1694736" y="5429369"/>
            <a:ext cx="8073747" cy="264676"/>
          </a:xfrm>
          <a:prstGeom prst="rect">
            <a:avLst/>
          </a:prstGeom>
          <a:noFill/>
          <a:ln/>
        </p:spPr>
        <p:txBody>
          <a:bodyPr wrap="none" lIns="0" tIns="0" rIns="0" bIns="0" rtlCol="0" anchor="t"/>
          <a:lstStyle/>
          <a:p>
            <a:pPr marL="0" indent="0" algn="l">
              <a:lnSpc>
                <a:spcPts val="2050"/>
              </a:lnSpc>
              <a:buNone/>
            </a:pPr>
            <a:r>
              <a:rPr lang="en-US" sz="1650" b="1" dirty="0" err="1">
                <a:solidFill>
                  <a:srgbClr val="E2E6E9"/>
                </a:solidFill>
                <a:latin typeface="PT Serif" panose="020A0603040505020204" pitchFamily="18" charset="0"/>
                <a:ea typeface="Merriweather" pitchFamily="34" charset="-122"/>
                <a:cs typeface="Merriweather" pitchFamily="34" charset="-120"/>
              </a:rPr>
              <a:t>Biện</a:t>
            </a:r>
            <a:r>
              <a:rPr lang="en-US" sz="1650" b="1" dirty="0">
                <a:solidFill>
                  <a:srgbClr val="E2E6E9"/>
                </a:solidFill>
                <a:latin typeface="PT Serif" panose="020A0603040505020204" pitchFamily="18" charset="0"/>
                <a:ea typeface="Merriweather" pitchFamily="34" charset="-122"/>
                <a:cs typeface="Merriweather" pitchFamily="34" charset="-120"/>
              </a:rPr>
              <a:t> pháp an toàn quan trọng cần nắm được trước khi vận hành Xe Cơ Giới</a:t>
            </a:r>
            <a:endParaRPr lang="en-US" sz="1650" dirty="0"/>
          </a:p>
        </p:txBody>
      </p:sp>
      <p:sp>
        <p:nvSpPr>
          <p:cNvPr id="9" name="Text 4"/>
          <p:cNvSpPr/>
          <p:nvPr/>
        </p:nvSpPr>
        <p:spPr>
          <a:xfrm>
            <a:off x="1694736" y="5795724"/>
            <a:ext cx="12342495" cy="271224"/>
          </a:xfrm>
          <a:prstGeom prst="rect">
            <a:avLst/>
          </a:prstGeom>
          <a:noFill/>
          <a:ln/>
        </p:spPr>
        <p:txBody>
          <a:bodyPr wrap="none" lIns="0" tIns="0" rIns="0" bIns="0" rtlCol="0" anchor="t"/>
          <a:lstStyle/>
          <a:p>
            <a:pPr marL="342900" indent="-342900" algn="l">
              <a:lnSpc>
                <a:spcPts val="2100"/>
              </a:lnSpc>
              <a:buSzPct val="100000"/>
              <a:buChar char="•"/>
            </a:pPr>
            <a:r>
              <a:rPr lang="en-US" sz="1300" dirty="0">
                <a:solidFill>
                  <a:srgbClr val="E2E6E9"/>
                </a:solidFill>
                <a:latin typeface="PT Serif" panose="020A0603040505020204" pitchFamily="18" charset="0"/>
                <a:ea typeface="Merriweather" pitchFamily="34" charset="-122"/>
                <a:cs typeface="Merriweather" pitchFamily="34" charset="-120"/>
              </a:rPr>
              <a:t>Đầu tiên, việc kiểm tra xe kỹ lưỡng trước khi sử dụng là không thể thiếu</a:t>
            </a:r>
            <a:endParaRPr lang="en-US" sz="1300" dirty="0"/>
          </a:p>
        </p:txBody>
      </p:sp>
      <p:sp>
        <p:nvSpPr>
          <p:cNvPr id="10" name="Text 5"/>
          <p:cNvSpPr/>
          <p:nvPr/>
        </p:nvSpPr>
        <p:spPr>
          <a:xfrm>
            <a:off x="1694736" y="6126242"/>
            <a:ext cx="12342495" cy="542449"/>
          </a:xfrm>
          <a:prstGeom prst="rect">
            <a:avLst/>
          </a:prstGeom>
          <a:noFill/>
          <a:ln/>
        </p:spPr>
        <p:txBody>
          <a:bodyPr wrap="square" lIns="0" tIns="0" rIns="0" bIns="0" rtlCol="0" anchor="t"/>
          <a:lstStyle/>
          <a:p>
            <a:pPr marL="342900" indent="-342900" algn="l">
              <a:lnSpc>
                <a:spcPts val="2100"/>
              </a:lnSpc>
              <a:buSzPct val="100000"/>
              <a:buChar char="•"/>
            </a:pPr>
            <a:r>
              <a:rPr lang="en-US" sz="1300" dirty="0">
                <a:solidFill>
                  <a:srgbClr val="E2E6E9"/>
                </a:solidFill>
                <a:latin typeface="PT Serif" panose="020A0603040505020204" pitchFamily="18" charset="0"/>
                <a:ea typeface="Merriweather" pitchFamily="34" charset="-122"/>
                <a:cs typeface="Merriweather" pitchFamily="34" charset="-120"/>
              </a:rPr>
              <a:t>Người vận hành cũng cần phải hiểu rõ các quy định an toàn lao động và quy trình vận hành của xe. Điều này bao gồm việc biết cách sử dụng các thiết bị bảo hộ cá nhân</a:t>
            </a:r>
            <a:endParaRPr lang="en-US" sz="1300" dirty="0"/>
          </a:p>
        </p:txBody>
      </p:sp>
      <p:sp>
        <p:nvSpPr>
          <p:cNvPr id="11" name="Text 6"/>
          <p:cNvSpPr/>
          <p:nvPr/>
        </p:nvSpPr>
        <p:spPr>
          <a:xfrm>
            <a:off x="1694736" y="6727983"/>
            <a:ext cx="12342495" cy="271224"/>
          </a:xfrm>
          <a:prstGeom prst="rect">
            <a:avLst/>
          </a:prstGeom>
          <a:noFill/>
          <a:ln/>
        </p:spPr>
        <p:txBody>
          <a:bodyPr wrap="none" lIns="0" tIns="0" rIns="0" bIns="0" rtlCol="0" anchor="t"/>
          <a:lstStyle/>
          <a:p>
            <a:pPr marL="342900" indent="-342900" algn="l">
              <a:lnSpc>
                <a:spcPts val="2100"/>
              </a:lnSpc>
              <a:buSzPct val="100000"/>
              <a:buChar char="•"/>
            </a:pPr>
            <a:r>
              <a:rPr lang="en-US" sz="1300" dirty="0">
                <a:solidFill>
                  <a:srgbClr val="E2E6E9"/>
                </a:solidFill>
                <a:latin typeface="PT Serif" panose="020A0603040505020204" pitchFamily="18" charset="0"/>
                <a:ea typeface="Merriweather" pitchFamily="34" charset="-122"/>
                <a:cs typeface="Merriweather" pitchFamily="34" charset="-120"/>
              </a:rPr>
              <a:t>Thêm vào đó, việc đánh giá và xác định khu vực làm việc xung quanh xe cũng rất quan trọng</a:t>
            </a:r>
            <a:endParaRPr lang="en-US" sz="1300" dirty="0"/>
          </a:p>
        </p:txBody>
      </p:sp>
      <p:sp>
        <p:nvSpPr>
          <p:cNvPr id="12" name="Text 7"/>
          <p:cNvSpPr/>
          <p:nvPr/>
        </p:nvSpPr>
        <p:spPr>
          <a:xfrm>
            <a:off x="1694736" y="7058501"/>
            <a:ext cx="12342495" cy="542449"/>
          </a:xfrm>
          <a:prstGeom prst="rect">
            <a:avLst/>
          </a:prstGeom>
          <a:noFill/>
          <a:ln/>
        </p:spPr>
        <p:txBody>
          <a:bodyPr wrap="square" lIns="0" tIns="0" rIns="0" bIns="0" rtlCol="0" anchor="t"/>
          <a:lstStyle/>
          <a:p>
            <a:pPr marL="342900" indent="-342900" algn="l">
              <a:lnSpc>
                <a:spcPts val="2100"/>
              </a:lnSpc>
              <a:buSzPct val="100000"/>
              <a:buChar char="•"/>
            </a:pPr>
            <a:r>
              <a:rPr lang="en-US" sz="1300" dirty="0">
                <a:solidFill>
                  <a:srgbClr val="E2E6E9"/>
                </a:solidFill>
                <a:latin typeface="PT Serif" panose="020A0603040505020204" pitchFamily="18" charset="0"/>
                <a:ea typeface="Merriweather" pitchFamily="34" charset="-122"/>
                <a:cs typeface="Merriweather" pitchFamily="34" charset="-120"/>
              </a:rPr>
              <a:t>Việc đào tạo đúng cách về các kỹ năng lái xe cơ giới, bao gồm kỹ thuật vận hành an toàn và cách xử lý các tình huống khẩn cấp, cũng là một phần không thể thiếu trong chuẩn bị trước khi vận hành.</a:t>
            </a:r>
            <a:endParaRPr lang="en-US" sz="1300" dirty="0"/>
          </a:p>
        </p:txBody>
      </p:sp>
      <p:pic>
        <p:nvPicPr>
          <p:cNvPr id="13" name="Picture 12">
            <a:extLst>
              <a:ext uri="{FF2B5EF4-FFF2-40B4-BE49-F238E27FC236}">
                <a16:creationId xmlns:a16="http://schemas.microsoft.com/office/drawing/2014/main" id="{2174DCB0-C273-3C84-B6F6-C5A434DF17B3}"/>
              </a:ext>
            </a:extLst>
          </p:cNvPr>
          <p:cNvPicPr>
            <a:picLocks noChangeAspect="1"/>
          </p:cNvPicPr>
          <p:nvPr/>
        </p:nvPicPr>
        <p:blipFill>
          <a:blip r:embed="rId6"/>
          <a:stretch>
            <a:fillRect/>
          </a:stretch>
        </p:blipFill>
        <p:spPr>
          <a:xfrm>
            <a:off x="12491117" y="7543708"/>
            <a:ext cx="1898938" cy="588011"/>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418755"/>
          </a:xfrm>
          <a:prstGeom prst="rect">
            <a:avLst/>
          </a:prstGeom>
        </p:spPr>
      </p:pic>
      <p:sp>
        <p:nvSpPr>
          <p:cNvPr id="3" name="Text 0"/>
          <p:cNvSpPr/>
          <p:nvPr/>
        </p:nvSpPr>
        <p:spPr>
          <a:xfrm>
            <a:off x="677228" y="2950845"/>
            <a:ext cx="4876086" cy="604599"/>
          </a:xfrm>
          <a:prstGeom prst="rect">
            <a:avLst/>
          </a:prstGeom>
          <a:noFill/>
          <a:ln/>
        </p:spPr>
        <p:txBody>
          <a:bodyPr wrap="none" lIns="0" tIns="0" rIns="0" bIns="0" rtlCol="0" anchor="t"/>
          <a:lstStyle/>
          <a:p>
            <a:pPr marL="0" indent="0">
              <a:lnSpc>
                <a:spcPts val="4750"/>
              </a:lnSpc>
              <a:buNone/>
            </a:pPr>
            <a:r>
              <a:rPr lang="en-US" sz="3800" b="1" dirty="0">
                <a:solidFill>
                  <a:srgbClr val="F5F0F0"/>
                </a:solidFill>
                <a:latin typeface="PT Serif" panose="020A0603040505020204" pitchFamily="18" charset="0"/>
                <a:ea typeface="Merriweather" pitchFamily="34" charset="-122"/>
                <a:cs typeface="Merriweather" pitchFamily="34" charset="-120"/>
              </a:rPr>
              <a:t>Tài Liệu Tham Khảo</a:t>
            </a:r>
            <a:endParaRPr lang="en-US" sz="3800" dirty="0"/>
          </a:p>
        </p:txBody>
      </p:sp>
      <p:sp>
        <p:nvSpPr>
          <p:cNvPr id="4" name="Shape 1"/>
          <p:cNvSpPr/>
          <p:nvPr/>
        </p:nvSpPr>
        <p:spPr>
          <a:xfrm>
            <a:off x="955953" y="3845600"/>
            <a:ext cx="22860" cy="3852743"/>
          </a:xfrm>
          <a:prstGeom prst="roundRect">
            <a:avLst>
              <a:gd name="adj" fmla="val 355526"/>
            </a:avLst>
          </a:prstGeom>
          <a:solidFill>
            <a:srgbClr val="194A99"/>
          </a:solidFill>
          <a:ln/>
        </p:spPr>
      </p:sp>
      <p:sp>
        <p:nvSpPr>
          <p:cNvPr id="5" name="Shape 2"/>
          <p:cNvSpPr/>
          <p:nvPr/>
        </p:nvSpPr>
        <p:spPr>
          <a:xfrm>
            <a:off x="1162169" y="4269462"/>
            <a:ext cx="677228" cy="22860"/>
          </a:xfrm>
          <a:prstGeom prst="roundRect">
            <a:avLst>
              <a:gd name="adj" fmla="val 355526"/>
            </a:avLst>
          </a:prstGeom>
          <a:solidFill>
            <a:srgbClr val="3965A7"/>
          </a:solidFill>
          <a:ln/>
        </p:spPr>
      </p:sp>
      <p:sp>
        <p:nvSpPr>
          <p:cNvPr id="6" name="Shape 3"/>
          <p:cNvSpPr/>
          <p:nvPr/>
        </p:nvSpPr>
        <p:spPr>
          <a:xfrm>
            <a:off x="749737" y="4063246"/>
            <a:ext cx="435293" cy="435293"/>
          </a:xfrm>
          <a:prstGeom prst="roundRect">
            <a:avLst>
              <a:gd name="adj" fmla="val 18671"/>
            </a:avLst>
          </a:prstGeom>
          <a:solidFill>
            <a:srgbClr val="204C8E"/>
          </a:solidFill>
          <a:ln w="7620">
            <a:solidFill>
              <a:srgbClr val="3965A7"/>
            </a:solidFill>
            <a:prstDash val="solid"/>
          </a:ln>
        </p:spPr>
      </p:sp>
      <p:sp>
        <p:nvSpPr>
          <p:cNvPr id="7" name="Text 4"/>
          <p:cNvSpPr/>
          <p:nvPr/>
        </p:nvSpPr>
        <p:spPr>
          <a:xfrm>
            <a:off x="903446" y="4135755"/>
            <a:ext cx="127754" cy="290274"/>
          </a:xfrm>
          <a:prstGeom prst="rect">
            <a:avLst/>
          </a:prstGeom>
          <a:noFill/>
          <a:ln/>
        </p:spPr>
        <p:txBody>
          <a:bodyPr wrap="none" lIns="0" tIns="0" rIns="0" bIns="0" rtlCol="0" anchor="t"/>
          <a:lstStyle/>
          <a:p>
            <a:pPr marL="0" indent="0" algn="ctr">
              <a:lnSpc>
                <a:spcPts val="2250"/>
              </a:lnSpc>
              <a:buNone/>
            </a:pPr>
            <a:r>
              <a:rPr lang="en-US" sz="2250" dirty="0">
                <a:solidFill>
                  <a:srgbClr val="FFFFFF"/>
                </a:solidFill>
                <a:latin typeface="PT Serif" panose="020A0603040505020204" pitchFamily="18" charset="0"/>
                <a:ea typeface="Merriweather" pitchFamily="34" charset="-122"/>
                <a:cs typeface="Merriweather" pitchFamily="34" charset="-120"/>
              </a:rPr>
              <a:t>1</a:t>
            </a:r>
            <a:endParaRPr lang="en-US" sz="2250" dirty="0"/>
          </a:p>
        </p:txBody>
      </p:sp>
      <p:sp>
        <p:nvSpPr>
          <p:cNvPr id="8" name="Text 5"/>
          <p:cNvSpPr/>
          <p:nvPr/>
        </p:nvSpPr>
        <p:spPr>
          <a:xfrm>
            <a:off x="2031563" y="4039076"/>
            <a:ext cx="3182183" cy="302419"/>
          </a:xfrm>
          <a:prstGeom prst="rect">
            <a:avLst/>
          </a:prstGeom>
          <a:noFill/>
          <a:ln/>
        </p:spPr>
        <p:txBody>
          <a:bodyPr wrap="none" lIns="0" tIns="0" rIns="0" bIns="0" rtlCol="0" anchor="t"/>
          <a:lstStyle/>
          <a:p>
            <a:pPr marL="0" indent="0" algn="l">
              <a:lnSpc>
                <a:spcPts val="2350"/>
              </a:lnSpc>
              <a:buNone/>
            </a:pPr>
            <a:r>
              <a:rPr lang="en-US" sz="1900" b="1" dirty="0">
                <a:solidFill>
                  <a:srgbClr val="E2E6E9"/>
                </a:solidFill>
                <a:latin typeface="PT Serif" panose="020A0603040505020204" pitchFamily="18" charset="0"/>
                <a:ea typeface="Merriweather" pitchFamily="34" charset="-122"/>
                <a:cs typeface="Merriweather" pitchFamily="34" charset="-120"/>
              </a:rPr>
              <a:t>Bài kiểm tra ATLD nhóm 3</a:t>
            </a:r>
            <a:endParaRPr lang="en-US" sz="1900" dirty="0"/>
          </a:p>
        </p:txBody>
      </p:sp>
      <p:sp>
        <p:nvSpPr>
          <p:cNvPr id="9" name="Text 6"/>
          <p:cNvSpPr/>
          <p:nvPr/>
        </p:nvSpPr>
        <p:spPr>
          <a:xfrm>
            <a:off x="2031563" y="4457581"/>
            <a:ext cx="11921609" cy="309563"/>
          </a:xfrm>
          <a:prstGeom prst="rect">
            <a:avLst/>
          </a:prstGeom>
          <a:noFill/>
          <a:ln/>
        </p:spPr>
        <p:txBody>
          <a:bodyPr wrap="none" lIns="0" tIns="0" rIns="0" bIns="0" rtlCol="0" anchor="t"/>
          <a:lstStyle/>
          <a:p>
            <a:pPr marL="0" indent="0" algn="l">
              <a:lnSpc>
                <a:spcPts val="2400"/>
              </a:lnSpc>
              <a:buNone/>
            </a:pPr>
            <a:r>
              <a:rPr lang="en-US" sz="1500" b="1" u="sng" dirty="0">
                <a:solidFill>
                  <a:srgbClr val="609DFF"/>
                </a:solidFill>
                <a:latin typeface="PT Serif" panose="020A0603040505020204" pitchFamily="18" charset="0"/>
                <a:ea typeface="Merriweather" pitchFamily="34" charset="-122"/>
                <a:cs typeface="Merriweather" pitchFamily="34" charset="-120"/>
                <a:hlinkClick r:id="rId4">
                  <a:extLst>
                    <a:ext uri="{A12FA001-AC4F-418D-AE19-62706E023703}">
                      <ahyp:hlinkClr xmlns:ahyp="http://schemas.microsoft.com/office/drawing/2018/hyperlinkcolor" val="tx"/>
                    </a:ext>
                  </a:extLst>
                </a:hlinkClick>
              </a:rPr>
              <a:t>Trắc nghiệm an toàn lao động nhóm 3</a:t>
            </a:r>
            <a:endParaRPr lang="en-US" sz="1500" dirty="0"/>
          </a:p>
        </p:txBody>
      </p:sp>
      <p:sp>
        <p:nvSpPr>
          <p:cNvPr id="10" name="Shape 7"/>
          <p:cNvSpPr/>
          <p:nvPr/>
        </p:nvSpPr>
        <p:spPr>
          <a:xfrm>
            <a:off x="1162169" y="5577959"/>
            <a:ext cx="677228" cy="22860"/>
          </a:xfrm>
          <a:prstGeom prst="roundRect">
            <a:avLst>
              <a:gd name="adj" fmla="val 355526"/>
            </a:avLst>
          </a:prstGeom>
          <a:solidFill>
            <a:srgbClr val="3965A7"/>
          </a:solidFill>
          <a:ln/>
        </p:spPr>
      </p:sp>
      <p:sp>
        <p:nvSpPr>
          <p:cNvPr id="11" name="Shape 8"/>
          <p:cNvSpPr/>
          <p:nvPr/>
        </p:nvSpPr>
        <p:spPr>
          <a:xfrm>
            <a:off x="749737" y="5371743"/>
            <a:ext cx="435293" cy="435293"/>
          </a:xfrm>
          <a:prstGeom prst="roundRect">
            <a:avLst>
              <a:gd name="adj" fmla="val 18671"/>
            </a:avLst>
          </a:prstGeom>
          <a:solidFill>
            <a:srgbClr val="204C8E"/>
          </a:solidFill>
          <a:ln w="7620">
            <a:solidFill>
              <a:srgbClr val="3965A7"/>
            </a:solidFill>
            <a:prstDash val="solid"/>
          </a:ln>
        </p:spPr>
      </p:sp>
      <p:sp>
        <p:nvSpPr>
          <p:cNvPr id="12" name="Text 9"/>
          <p:cNvSpPr/>
          <p:nvPr/>
        </p:nvSpPr>
        <p:spPr>
          <a:xfrm>
            <a:off x="880586" y="5444252"/>
            <a:ext cx="173593" cy="290274"/>
          </a:xfrm>
          <a:prstGeom prst="rect">
            <a:avLst/>
          </a:prstGeom>
          <a:noFill/>
          <a:ln/>
        </p:spPr>
        <p:txBody>
          <a:bodyPr wrap="none" lIns="0" tIns="0" rIns="0" bIns="0" rtlCol="0" anchor="t"/>
          <a:lstStyle/>
          <a:p>
            <a:pPr marL="0" indent="0" algn="ctr">
              <a:lnSpc>
                <a:spcPts val="2250"/>
              </a:lnSpc>
              <a:buNone/>
            </a:pPr>
            <a:r>
              <a:rPr lang="en-US" sz="2250" dirty="0">
                <a:solidFill>
                  <a:srgbClr val="FFFFFF"/>
                </a:solidFill>
                <a:latin typeface="PT Serif" panose="020A0603040505020204" pitchFamily="18" charset="0"/>
                <a:ea typeface="Merriweather" pitchFamily="34" charset="-122"/>
                <a:cs typeface="Merriweather" pitchFamily="34" charset="-120"/>
              </a:rPr>
              <a:t>2</a:t>
            </a:r>
            <a:endParaRPr lang="en-US" sz="2250" dirty="0"/>
          </a:p>
        </p:txBody>
      </p:sp>
      <p:sp>
        <p:nvSpPr>
          <p:cNvPr id="13" name="Text 10"/>
          <p:cNvSpPr/>
          <p:nvPr/>
        </p:nvSpPr>
        <p:spPr>
          <a:xfrm>
            <a:off x="2031563" y="5347573"/>
            <a:ext cx="4427577" cy="362783"/>
          </a:xfrm>
          <a:prstGeom prst="rect">
            <a:avLst/>
          </a:prstGeom>
          <a:noFill/>
          <a:ln/>
        </p:spPr>
        <p:txBody>
          <a:bodyPr wrap="none" lIns="0" tIns="0" rIns="0" bIns="0" rtlCol="0" anchor="t"/>
          <a:lstStyle/>
          <a:p>
            <a:pPr marL="0" indent="0" algn="l">
              <a:lnSpc>
                <a:spcPts val="2850"/>
              </a:lnSpc>
              <a:buNone/>
            </a:pPr>
            <a:r>
              <a:rPr lang="en-US" sz="2250" b="1" dirty="0">
                <a:solidFill>
                  <a:srgbClr val="E2E6E9"/>
                </a:solidFill>
                <a:latin typeface="PT Serif" panose="020A0603040505020204" pitchFamily="18" charset="0"/>
                <a:ea typeface="Merriweather" pitchFamily="34" charset="-122"/>
                <a:cs typeface="Merriweather" pitchFamily="34" charset="-120"/>
              </a:rPr>
              <a:t>Bảng báo giá huấn luyện ATLD</a:t>
            </a:r>
            <a:endParaRPr lang="en-US" sz="2250" dirty="0"/>
          </a:p>
        </p:txBody>
      </p:sp>
      <p:sp>
        <p:nvSpPr>
          <p:cNvPr id="14" name="Text 11"/>
          <p:cNvSpPr/>
          <p:nvPr/>
        </p:nvSpPr>
        <p:spPr>
          <a:xfrm>
            <a:off x="2031563" y="5826443"/>
            <a:ext cx="11921609" cy="309563"/>
          </a:xfrm>
          <a:prstGeom prst="rect">
            <a:avLst/>
          </a:prstGeom>
          <a:noFill/>
          <a:ln/>
        </p:spPr>
        <p:txBody>
          <a:bodyPr wrap="none" lIns="0" tIns="0" rIns="0" bIns="0" rtlCol="0" anchor="t"/>
          <a:lstStyle/>
          <a:p>
            <a:pPr marL="0" indent="0" algn="l">
              <a:lnSpc>
                <a:spcPts val="2400"/>
              </a:lnSpc>
              <a:buNone/>
            </a:pPr>
            <a:r>
              <a:rPr lang="en-US" sz="1500" b="1" u="sng" dirty="0">
                <a:solidFill>
                  <a:srgbClr val="609DFF"/>
                </a:solidFill>
                <a:latin typeface="PT Serif" panose="020A0603040505020204" pitchFamily="18" charset="0"/>
                <a:ea typeface="Merriweather" pitchFamily="34" charset="-122"/>
                <a:cs typeface="Merriweather" pitchFamily="34" charset="-120"/>
                <a:hlinkClick r:id="rId5">
                  <a:extLst>
                    <a:ext uri="{A12FA001-AC4F-418D-AE19-62706E023703}">
                      <ahyp:hlinkClr xmlns:ahyp="http://schemas.microsoft.com/office/drawing/2018/hyperlinkcolor" val="tx"/>
                    </a:ext>
                  </a:extLst>
                </a:hlinkClick>
              </a:rPr>
              <a:t>Xem chi tiết</a:t>
            </a:r>
            <a:endParaRPr lang="en-US" sz="1500" dirty="0"/>
          </a:p>
        </p:txBody>
      </p:sp>
      <p:sp>
        <p:nvSpPr>
          <p:cNvPr id="15" name="Shape 12"/>
          <p:cNvSpPr/>
          <p:nvPr/>
        </p:nvSpPr>
        <p:spPr>
          <a:xfrm>
            <a:off x="1162169" y="6946821"/>
            <a:ext cx="677228" cy="22860"/>
          </a:xfrm>
          <a:prstGeom prst="roundRect">
            <a:avLst>
              <a:gd name="adj" fmla="val 355526"/>
            </a:avLst>
          </a:prstGeom>
          <a:solidFill>
            <a:srgbClr val="3965A7"/>
          </a:solidFill>
          <a:ln/>
        </p:spPr>
      </p:sp>
      <p:sp>
        <p:nvSpPr>
          <p:cNvPr id="16" name="Shape 13"/>
          <p:cNvSpPr/>
          <p:nvPr/>
        </p:nvSpPr>
        <p:spPr>
          <a:xfrm>
            <a:off x="749737" y="6740604"/>
            <a:ext cx="435293" cy="435293"/>
          </a:xfrm>
          <a:prstGeom prst="roundRect">
            <a:avLst>
              <a:gd name="adj" fmla="val 18671"/>
            </a:avLst>
          </a:prstGeom>
          <a:solidFill>
            <a:srgbClr val="204C8E"/>
          </a:solidFill>
          <a:ln w="7620">
            <a:solidFill>
              <a:srgbClr val="3965A7"/>
            </a:solidFill>
            <a:prstDash val="solid"/>
          </a:ln>
        </p:spPr>
      </p:sp>
      <p:sp>
        <p:nvSpPr>
          <p:cNvPr id="17" name="Text 14"/>
          <p:cNvSpPr/>
          <p:nvPr/>
        </p:nvSpPr>
        <p:spPr>
          <a:xfrm>
            <a:off x="886063" y="6813113"/>
            <a:ext cx="162520" cy="290274"/>
          </a:xfrm>
          <a:prstGeom prst="rect">
            <a:avLst/>
          </a:prstGeom>
          <a:noFill/>
          <a:ln/>
        </p:spPr>
        <p:txBody>
          <a:bodyPr wrap="none" lIns="0" tIns="0" rIns="0" bIns="0" rtlCol="0" anchor="t"/>
          <a:lstStyle/>
          <a:p>
            <a:pPr marL="0" indent="0" algn="ctr">
              <a:lnSpc>
                <a:spcPts val="2250"/>
              </a:lnSpc>
              <a:buNone/>
            </a:pPr>
            <a:r>
              <a:rPr lang="en-US" sz="2250" dirty="0">
                <a:solidFill>
                  <a:srgbClr val="FFFFFF"/>
                </a:solidFill>
                <a:latin typeface="PT Serif" panose="020A0603040505020204" pitchFamily="18" charset="0"/>
                <a:ea typeface="Merriweather" pitchFamily="34" charset="-122"/>
                <a:cs typeface="Merriweather" pitchFamily="34" charset="-120"/>
              </a:rPr>
              <a:t>3</a:t>
            </a:r>
            <a:endParaRPr lang="en-US" sz="2250" dirty="0"/>
          </a:p>
        </p:txBody>
      </p:sp>
      <p:sp>
        <p:nvSpPr>
          <p:cNvPr id="18" name="Text 15"/>
          <p:cNvSpPr/>
          <p:nvPr/>
        </p:nvSpPr>
        <p:spPr>
          <a:xfrm>
            <a:off x="2031563" y="6716435"/>
            <a:ext cx="3687961" cy="362783"/>
          </a:xfrm>
          <a:prstGeom prst="rect">
            <a:avLst/>
          </a:prstGeom>
          <a:noFill/>
          <a:ln/>
        </p:spPr>
        <p:txBody>
          <a:bodyPr wrap="none" lIns="0" tIns="0" rIns="0" bIns="0" rtlCol="0" anchor="t"/>
          <a:lstStyle/>
          <a:p>
            <a:pPr marL="0" indent="0" algn="l">
              <a:lnSpc>
                <a:spcPts val="2850"/>
              </a:lnSpc>
              <a:buNone/>
            </a:pPr>
            <a:r>
              <a:rPr lang="en-US" sz="2250" b="1" dirty="0">
                <a:solidFill>
                  <a:srgbClr val="E2E6E9"/>
                </a:solidFill>
                <a:latin typeface="PT Serif" panose="020A0603040505020204" pitchFamily="18" charset="0"/>
                <a:ea typeface="Merriweather" pitchFamily="34" charset="-122"/>
                <a:cs typeface="Merriweather" pitchFamily="34" charset="-120"/>
              </a:rPr>
              <a:t>Tải về tài liệu (download)</a:t>
            </a:r>
            <a:endParaRPr lang="en-US" sz="2250" dirty="0"/>
          </a:p>
        </p:txBody>
      </p:sp>
      <p:sp>
        <p:nvSpPr>
          <p:cNvPr id="19" name="Text 16"/>
          <p:cNvSpPr/>
          <p:nvPr/>
        </p:nvSpPr>
        <p:spPr>
          <a:xfrm>
            <a:off x="2031563" y="7195304"/>
            <a:ext cx="11921609" cy="309563"/>
          </a:xfrm>
          <a:prstGeom prst="rect">
            <a:avLst/>
          </a:prstGeom>
          <a:noFill/>
          <a:ln/>
        </p:spPr>
        <p:txBody>
          <a:bodyPr wrap="none" lIns="0" tIns="0" rIns="0" bIns="0" rtlCol="0" anchor="t"/>
          <a:lstStyle/>
          <a:p>
            <a:pPr marL="0" indent="0" algn="l">
              <a:lnSpc>
                <a:spcPts val="2400"/>
              </a:lnSpc>
              <a:buNone/>
            </a:pPr>
            <a:r>
              <a:rPr lang="en-US" sz="1500" b="1" u="sng" dirty="0">
                <a:solidFill>
                  <a:srgbClr val="609DFF"/>
                </a:solidFill>
                <a:latin typeface="PT Serif" panose="020A0603040505020204" pitchFamily="18" charset="0"/>
                <a:ea typeface="Merriweather" pitchFamily="34" charset="-122"/>
                <a:cs typeface="Merriweather" pitchFamily="34" charset="-120"/>
                <a:hlinkClick r:id="rId6">
                  <a:extLst>
                    <a:ext uri="{A12FA001-AC4F-418D-AE19-62706E023703}">
                      <ahyp:hlinkClr xmlns:ahyp="http://schemas.microsoft.com/office/drawing/2018/hyperlinkcolor" val="tx"/>
                    </a:ext>
                  </a:extLst>
                </a:hlinkClick>
              </a:rPr>
              <a:t>Download tài liệu huấn luyện an toàn lao động vận hành xe cơ giới</a:t>
            </a:r>
            <a:endParaRPr lang="en-US" sz="1500" dirty="0"/>
          </a:p>
        </p:txBody>
      </p:sp>
      <p:pic>
        <p:nvPicPr>
          <p:cNvPr id="21" name="Picture 20">
            <a:extLst>
              <a:ext uri="{FF2B5EF4-FFF2-40B4-BE49-F238E27FC236}">
                <a16:creationId xmlns:a16="http://schemas.microsoft.com/office/drawing/2014/main" id="{5A424116-CA8F-0CEF-7016-BA093FC988B2}"/>
              </a:ext>
            </a:extLst>
          </p:cNvPr>
          <p:cNvPicPr>
            <a:picLocks noChangeAspect="1"/>
          </p:cNvPicPr>
          <p:nvPr/>
        </p:nvPicPr>
        <p:blipFill>
          <a:blip r:embed="rId7"/>
          <a:stretch>
            <a:fillRect/>
          </a:stretch>
        </p:blipFill>
        <p:spPr>
          <a:xfrm>
            <a:off x="12491117" y="7543708"/>
            <a:ext cx="1898938" cy="588011"/>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TotalTime>
  <Words>1842</Words>
  <Application>Microsoft Office PowerPoint</Application>
  <PresentationFormat>Custom</PresentationFormat>
  <Paragraphs>215</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PT Serif</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4</cp:revision>
  <dcterms:created xsi:type="dcterms:W3CDTF">2024-11-25T06:22:24Z</dcterms:created>
  <dcterms:modified xsi:type="dcterms:W3CDTF">2024-11-25T06:53:40Z</dcterms:modified>
</cp:coreProperties>
</file>