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4630400" cy="8229600"/>
  <p:notesSz cx="8229600" cy="14630400"/>
  <p:embeddedFontLst>
    <p:embeddedFont>
      <p:font typeface="PT Serif" panose="020A0603040505020204" pitchFamily="18" charset="0"/>
      <p:regular r:id="rId29"/>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548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1.xml"/><Relationship Id="rId5" Type="http://schemas.openxmlformats.org/officeDocument/2006/relationships/image" Target="../media/image5.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hyperlink" Target="https://antoannamviet.com/tai-lieu-an-toan-lao-dong-khi-van-hanh-xe-tai/"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50198" y="991314"/>
            <a:ext cx="7918461" cy="3193256"/>
          </a:xfrm>
          <a:prstGeom prst="rect">
            <a:avLst/>
          </a:prstGeom>
          <a:noFill/>
          <a:ln/>
        </p:spPr>
        <p:txBody>
          <a:bodyPr wrap="square" lIns="0" tIns="0" rIns="0" bIns="0" rtlCol="0" anchor="t"/>
          <a:lstStyle/>
          <a:p>
            <a:pPr marL="0" indent="0">
              <a:lnSpc>
                <a:spcPts val="8350"/>
              </a:lnSpc>
              <a:buNone/>
            </a:pPr>
            <a:r>
              <a:rPr lang="en-US" sz="6700" dirty="0">
                <a:solidFill>
                  <a:srgbClr val="F5F0F0"/>
                </a:solidFill>
                <a:latin typeface="PT Serif" panose="020A0603040505020204" pitchFamily="18" charset="0"/>
                <a:ea typeface="Merriweather" pitchFamily="34" charset="-122"/>
                <a:cs typeface="Merriweather" pitchFamily="34" charset="-120"/>
              </a:rPr>
              <a:t>An Toàn Lao Động Khi </a:t>
            </a:r>
          </a:p>
          <a:p>
            <a:pPr marL="0" indent="0">
              <a:lnSpc>
                <a:spcPts val="8350"/>
              </a:lnSpc>
              <a:buNone/>
            </a:pPr>
            <a:r>
              <a:rPr lang="en-US" sz="6700" dirty="0" err="1">
                <a:solidFill>
                  <a:srgbClr val="F5F0F0"/>
                </a:solidFill>
                <a:latin typeface="PT Serif" panose="020A0603040505020204" pitchFamily="18" charset="0"/>
                <a:ea typeface="Merriweather" pitchFamily="34" charset="-122"/>
                <a:cs typeface="Merriweather" pitchFamily="34" charset="-120"/>
              </a:rPr>
              <a:t>Vận</a:t>
            </a:r>
            <a:r>
              <a:rPr lang="en-US" sz="6700" dirty="0">
                <a:solidFill>
                  <a:srgbClr val="F5F0F0"/>
                </a:solidFill>
                <a:latin typeface="PT Serif" panose="020A0603040505020204" pitchFamily="18" charset="0"/>
                <a:ea typeface="Merriweather" pitchFamily="34" charset="-122"/>
                <a:cs typeface="Merriweather" pitchFamily="34" charset="-120"/>
              </a:rPr>
              <a:t> Hành Xe Tải</a:t>
            </a:r>
            <a:endParaRPr lang="en-US" sz="6700" dirty="0"/>
          </a:p>
        </p:txBody>
      </p:sp>
      <p:sp>
        <p:nvSpPr>
          <p:cNvPr id="4" name="Text 1"/>
          <p:cNvSpPr/>
          <p:nvPr/>
        </p:nvSpPr>
        <p:spPr>
          <a:xfrm>
            <a:off x="6350198" y="4554736"/>
            <a:ext cx="7416403" cy="1974056"/>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Xe tải đóng vai trò quan trọng trong ngành vận tải, nhưng cũng tiềm ẩn nhiều nguy cơ tai nạn. Bài thuyết trình này sẽ cung cấp thông tin về an toàn lao động khi vận hành xe tải, giúp người lái xe nâng cao nhận thức và kỹ năng để đảm bảo an toàn cho bản thân và cộng đồng.</a:t>
            </a:r>
            <a:endParaRPr lang="en-US" sz="1900" dirty="0"/>
          </a:p>
        </p:txBody>
      </p:sp>
      <p:sp>
        <p:nvSpPr>
          <p:cNvPr id="5" name="Shape 2"/>
          <p:cNvSpPr/>
          <p:nvPr/>
        </p:nvSpPr>
        <p:spPr>
          <a:xfrm>
            <a:off x="6350198" y="6824901"/>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7818" y="6832521"/>
            <a:ext cx="379690" cy="379690"/>
          </a:xfrm>
          <a:prstGeom prst="rect">
            <a:avLst/>
          </a:prstGeom>
        </p:spPr>
      </p:pic>
      <p:sp>
        <p:nvSpPr>
          <p:cNvPr id="7" name="Text 3"/>
          <p:cNvSpPr/>
          <p:nvPr/>
        </p:nvSpPr>
        <p:spPr>
          <a:xfrm>
            <a:off x="6868478" y="6806446"/>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BB6EFAEC-188B-4EEB-32F6-8359ABEC689A}"/>
              </a:ext>
            </a:extLst>
          </p:cNvPr>
          <p:cNvPicPr>
            <a:picLocks noChangeAspect="1"/>
          </p:cNvPicPr>
          <p:nvPr/>
        </p:nvPicPr>
        <p:blipFill>
          <a:blip r:embed="rId5"/>
          <a:stretch>
            <a:fillRect/>
          </a:stretch>
        </p:blipFill>
        <p:spPr>
          <a:xfrm>
            <a:off x="12388107" y="7506267"/>
            <a:ext cx="2052017" cy="6350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62416" y="3012281"/>
            <a:ext cx="4351020" cy="4411980"/>
          </a:xfrm>
          <a:prstGeom prst="rect">
            <a:avLst/>
          </a:prstGeom>
        </p:spPr>
      </p:pic>
      <p:sp>
        <p:nvSpPr>
          <p:cNvPr id="3" name="Text 0"/>
          <p:cNvSpPr/>
          <p:nvPr/>
        </p:nvSpPr>
        <p:spPr>
          <a:xfrm>
            <a:off x="798075" y="1009531"/>
            <a:ext cx="8778003" cy="1425178"/>
          </a:xfrm>
          <a:prstGeom prst="rect">
            <a:avLst/>
          </a:prstGeom>
          <a:noFill/>
          <a:ln/>
        </p:spPr>
        <p:txBody>
          <a:bodyPr wrap="square" lIns="0" tIns="0" rIns="0" bIns="0" rtlCol="0" anchor="t"/>
          <a:lstStyle/>
          <a:p>
            <a:pPr marL="0" indent="0">
              <a:lnSpc>
                <a:spcPts val="5600"/>
              </a:lnSpc>
              <a:buNone/>
            </a:pPr>
            <a:r>
              <a:rPr lang="en-US" sz="4450" b="1"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450" b="1" dirty="0"/>
          </a:p>
        </p:txBody>
      </p:sp>
      <p:sp>
        <p:nvSpPr>
          <p:cNvPr id="4" name="Shape 1"/>
          <p:cNvSpPr/>
          <p:nvPr/>
        </p:nvSpPr>
        <p:spPr>
          <a:xfrm>
            <a:off x="798076" y="2776657"/>
            <a:ext cx="7547848" cy="1329095"/>
          </a:xfrm>
          <a:prstGeom prst="roundRect">
            <a:avLst>
              <a:gd name="adj" fmla="val 7206"/>
            </a:avLst>
          </a:prstGeom>
          <a:solidFill>
            <a:srgbClr val="204C8E"/>
          </a:solidFill>
          <a:ln w="7620">
            <a:solidFill>
              <a:srgbClr val="3965A7"/>
            </a:solidFill>
            <a:prstDash val="solid"/>
          </a:ln>
        </p:spPr>
      </p:sp>
      <p:sp>
        <p:nvSpPr>
          <p:cNvPr id="5" name="Text 2"/>
          <p:cNvSpPr/>
          <p:nvPr/>
        </p:nvSpPr>
        <p:spPr>
          <a:xfrm>
            <a:off x="1033701" y="3012281"/>
            <a:ext cx="2850475"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Vụ</a:t>
            </a:r>
            <a:endParaRPr lang="en-US" sz="2200" dirty="0"/>
          </a:p>
        </p:txBody>
      </p:sp>
      <p:sp>
        <p:nvSpPr>
          <p:cNvPr id="6" name="Text 3"/>
          <p:cNvSpPr/>
          <p:nvPr/>
        </p:nvSpPr>
        <p:spPr>
          <a:xfrm>
            <a:off x="1033701" y="3505319"/>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vụ tai nạn lao động giảm 7,09% so với cùng kỳ năm 2023.</a:t>
            </a:r>
            <a:endParaRPr lang="en-US" sz="1750" dirty="0"/>
          </a:p>
        </p:txBody>
      </p:sp>
      <p:sp>
        <p:nvSpPr>
          <p:cNvPr id="7" name="Shape 4"/>
          <p:cNvSpPr/>
          <p:nvPr/>
        </p:nvSpPr>
        <p:spPr>
          <a:xfrm>
            <a:off x="798076" y="4333756"/>
            <a:ext cx="7547848" cy="1329095"/>
          </a:xfrm>
          <a:prstGeom prst="roundRect">
            <a:avLst>
              <a:gd name="adj" fmla="val 7206"/>
            </a:avLst>
          </a:prstGeom>
          <a:solidFill>
            <a:srgbClr val="204C8E"/>
          </a:solidFill>
          <a:ln w="7620">
            <a:solidFill>
              <a:srgbClr val="3965A7"/>
            </a:solidFill>
            <a:prstDash val="solid"/>
          </a:ln>
        </p:spPr>
      </p:sp>
      <p:sp>
        <p:nvSpPr>
          <p:cNvPr id="8" name="Text 5"/>
          <p:cNvSpPr/>
          <p:nvPr/>
        </p:nvSpPr>
        <p:spPr>
          <a:xfrm>
            <a:off x="1033701" y="4569381"/>
            <a:ext cx="3125867"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Người Bị Nạn</a:t>
            </a:r>
            <a:endParaRPr lang="en-US" sz="2200" dirty="0"/>
          </a:p>
        </p:txBody>
      </p:sp>
      <p:sp>
        <p:nvSpPr>
          <p:cNvPr id="9" name="Text 6"/>
          <p:cNvSpPr/>
          <p:nvPr/>
        </p:nvSpPr>
        <p:spPr>
          <a:xfrm>
            <a:off x="1033701" y="50624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nạn giảm 6,04% so với cùng kỳ năm 2023.</a:t>
            </a:r>
            <a:endParaRPr lang="en-US" sz="1750" dirty="0"/>
          </a:p>
        </p:txBody>
      </p:sp>
      <p:sp>
        <p:nvSpPr>
          <p:cNvPr id="10" name="Shape 7"/>
          <p:cNvSpPr/>
          <p:nvPr/>
        </p:nvSpPr>
        <p:spPr>
          <a:xfrm>
            <a:off x="798076" y="5890855"/>
            <a:ext cx="7547848" cy="1329095"/>
          </a:xfrm>
          <a:prstGeom prst="roundRect">
            <a:avLst>
              <a:gd name="adj" fmla="val 7206"/>
            </a:avLst>
          </a:prstGeom>
          <a:solidFill>
            <a:srgbClr val="204C8E"/>
          </a:solidFill>
          <a:ln w="7620">
            <a:solidFill>
              <a:srgbClr val="3965A7"/>
            </a:solidFill>
            <a:prstDash val="solid"/>
          </a:ln>
        </p:spPr>
      </p:sp>
      <p:sp>
        <p:nvSpPr>
          <p:cNvPr id="11" name="Text 8"/>
          <p:cNvSpPr/>
          <p:nvPr/>
        </p:nvSpPr>
        <p:spPr>
          <a:xfrm>
            <a:off x="1033701" y="6126480"/>
            <a:ext cx="4465558"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Tăng Số Người Bị Thương Nặng</a:t>
            </a:r>
            <a:endParaRPr lang="en-US" sz="2200" dirty="0"/>
          </a:p>
        </p:txBody>
      </p:sp>
      <p:sp>
        <p:nvSpPr>
          <p:cNvPr id="12" name="Text 9"/>
          <p:cNvSpPr/>
          <p:nvPr/>
        </p:nvSpPr>
        <p:spPr>
          <a:xfrm>
            <a:off x="1033701" y="66195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thương nặng tăng 3,32% so với cùng kỳ năm 2023.</a:t>
            </a:r>
            <a:endParaRPr lang="en-US" sz="1750" dirty="0"/>
          </a:p>
        </p:txBody>
      </p:sp>
      <p:pic>
        <p:nvPicPr>
          <p:cNvPr id="13" name="Image 0" descr="preencoded.png">
            <a:extLst>
              <a:ext uri="{FF2B5EF4-FFF2-40B4-BE49-F238E27FC236}">
                <a16:creationId xmlns:a16="http://schemas.microsoft.com/office/drawing/2014/main" id="{D08148F2-5B52-18B6-05CC-386AE481A1C0}"/>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9821" y="667774"/>
            <a:ext cx="8135787" cy="1531382"/>
          </a:xfrm>
          <a:prstGeom prst="rect">
            <a:avLst/>
          </a:prstGeom>
          <a:noFill/>
          <a:ln/>
        </p:spPr>
        <p:txBody>
          <a:bodyPr wrap="square" lIns="0" tIns="0" rIns="0" bIns="0" rtlCol="0" anchor="t"/>
          <a:lstStyle/>
          <a:p>
            <a:pPr marL="0" indent="0">
              <a:lnSpc>
                <a:spcPts val="6000"/>
              </a:lnSpc>
              <a:buNone/>
            </a:pPr>
            <a:r>
              <a:rPr lang="en-US" sz="4800" b="1" dirty="0">
                <a:solidFill>
                  <a:srgbClr val="F5F0F0"/>
                </a:solidFill>
                <a:latin typeface="PT Serif" panose="020A0603040505020204" pitchFamily="18" charset="0"/>
                <a:ea typeface="Merriweather" pitchFamily="34" charset="-122"/>
                <a:cs typeface="Merriweather" pitchFamily="34" charset="-120"/>
              </a:rPr>
              <a:t>Nguy Cơ Tai Nạn Lao Động</a:t>
            </a:r>
            <a:endParaRPr lang="en-US" sz="4800" b="1" dirty="0"/>
          </a:p>
        </p:txBody>
      </p:sp>
      <p:sp>
        <p:nvSpPr>
          <p:cNvPr id="4" name="Shape 1"/>
          <p:cNvSpPr/>
          <p:nvPr/>
        </p:nvSpPr>
        <p:spPr>
          <a:xfrm>
            <a:off x="6343888" y="2848808"/>
            <a:ext cx="551259" cy="551259"/>
          </a:xfrm>
          <a:prstGeom prst="roundRect">
            <a:avLst>
              <a:gd name="adj" fmla="val 18668"/>
            </a:avLst>
          </a:prstGeom>
          <a:solidFill>
            <a:srgbClr val="003180"/>
          </a:solidFill>
          <a:ln w="15240">
            <a:solidFill>
              <a:srgbClr val="194A99"/>
            </a:solidFill>
            <a:prstDash val="solid"/>
          </a:ln>
        </p:spPr>
      </p:sp>
      <p:sp>
        <p:nvSpPr>
          <p:cNvPr id="5" name="Text 2"/>
          <p:cNvSpPr/>
          <p:nvPr/>
        </p:nvSpPr>
        <p:spPr>
          <a:xfrm>
            <a:off x="6538674" y="2940606"/>
            <a:ext cx="161687" cy="367546"/>
          </a:xfrm>
          <a:prstGeom prst="rect">
            <a:avLst/>
          </a:prstGeom>
          <a:noFill/>
          <a:ln/>
        </p:spPr>
        <p:txBody>
          <a:bodyPr wrap="none" lIns="0" tIns="0" rIns="0" bIns="0" rtlCol="0" anchor="t"/>
          <a:lstStyle/>
          <a:p>
            <a:pPr marL="0" indent="0" algn="ctr">
              <a:lnSpc>
                <a:spcPts val="2850"/>
              </a:lnSpc>
              <a:buNone/>
            </a:pPr>
            <a:r>
              <a:rPr lang="en-US" sz="2850" dirty="0">
                <a:solidFill>
                  <a:srgbClr val="E2E6E9"/>
                </a:solidFill>
                <a:latin typeface="PT Serif" panose="020A0603040505020204" pitchFamily="18" charset="0"/>
                <a:ea typeface="Merriweather" pitchFamily="34" charset="-122"/>
                <a:cs typeface="Merriweather" pitchFamily="34" charset="-120"/>
              </a:rPr>
              <a:t>1</a:t>
            </a:r>
            <a:endParaRPr lang="en-US" sz="2850" dirty="0"/>
          </a:p>
        </p:txBody>
      </p:sp>
      <p:sp>
        <p:nvSpPr>
          <p:cNvPr id="6" name="Text 3"/>
          <p:cNvSpPr/>
          <p:nvPr/>
        </p:nvSpPr>
        <p:spPr>
          <a:xfrm>
            <a:off x="7140059" y="2848808"/>
            <a:ext cx="3330323" cy="765572"/>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Va </a:t>
            </a:r>
            <a:r>
              <a:rPr lang="en-US" sz="2400" b="1" dirty="0" err="1">
                <a:solidFill>
                  <a:srgbClr val="E2E6E9"/>
                </a:solidFill>
                <a:latin typeface="PT Serif" panose="020A0603040505020204" pitchFamily="18" charset="0"/>
                <a:ea typeface="Merriweather" pitchFamily="34" charset="-122"/>
                <a:cs typeface="Merriweather" pitchFamily="34" charset="-120"/>
              </a:rPr>
              <a:t>Chạm</a:t>
            </a:r>
            <a:endParaRPr lang="en-US" sz="2400" b="1" dirty="0"/>
          </a:p>
        </p:txBody>
      </p:sp>
      <p:sp>
        <p:nvSpPr>
          <p:cNvPr id="7" name="Text 4"/>
          <p:cNvSpPr/>
          <p:nvPr/>
        </p:nvSpPr>
        <p:spPr>
          <a:xfrm>
            <a:off x="6343888" y="3563315"/>
            <a:ext cx="3519846" cy="1175861"/>
          </a:xfrm>
          <a:prstGeom prst="rect">
            <a:avLst/>
          </a:prstGeom>
          <a:noFill/>
          <a:ln/>
        </p:spPr>
        <p:txBody>
          <a:bodyPr wrap="square" lIns="0" tIns="0" rIns="0" bIns="0" rtlCol="0" anchor="t"/>
          <a:lstStyle/>
          <a:p>
            <a:pPr marL="0" indent="0" algn="just">
              <a:lnSpc>
                <a:spcPts val="3050"/>
              </a:lnSpc>
              <a:buNone/>
            </a:pPr>
            <a:r>
              <a:rPr lang="en-US" sz="1900" dirty="0">
                <a:solidFill>
                  <a:srgbClr val="E2E6E9"/>
                </a:solidFill>
                <a:latin typeface="PT Serif" panose="020A0603040505020204" pitchFamily="18" charset="0"/>
                <a:ea typeface="Merriweather" pitchFamily="34" charset="-122"/>
                <a:cs typeface="Merriweather" pitchFamily="34" charset="-120"/>
              </a:rPr>
              <a:t>Xe tải có kích thước lớn, dễ va chạm với các phương tiện khác.</a:t>
            </a:r>
            <a:endParaRPr lang="en-US" sz="1900" dirty="0"/>
          </a:p>
        </p:txBody>
      </p:sp>
      <p:sp>
        <p:nvSpPr>
          <p:cNvPr id="8" name="Shape 5"/>
          <p:cNvSpPr/>
          <p:nvPr/>
        </p:nvSpPr>
        <p:spPr>
          <a:xfrm>
            <a:off x="10793492" y="2837629"/>
            <a:ext cx="551259" cy="551259"/>
          </a:xfrm>
          <a:prstGeom prst="roundRect">
            <a:avLst>
              <a:gd name="adj" fmla="val 18668"/>
            </a:avLst>
          </a:prstGeom>
          <a:solidFill>
            <a:srgbClr val="003180"/>
          </a:solidFill>
          <a:ln w="15240">
            <a:solidFill>
              <a:srgbClr val="194A99"/>
            </a:solidFill>
            <a:prstDash val="solid"/>
          </a:ln>
        </p:spPr>
      </p:sp>
      <p:sp>
        <p:nvSpPr>
          <p:cNvPr id="9" name="Text 6"/>
          <p:cNvSpPr/>
          <p:nvPr/>
        </p:nvSpPr>
        <p:spPr>
          <a:xfrm>
            <a:off x="10959227" y="2929427"/>
            <a:ext cx="219789" cy="367546"/>
          </a:xfrm>
          <a:prstGeom prst="rect">
            <a:avLst/>
          </a:prstGeom>
          <a:noFill/>
          <a:ln/>
        </p:spPr>
        <p:txBody>
          <a:bodyPr wrap="none" lIns="0" tIns="0" rIns="0" bIns="0" rtlCol="0" anchor="t"/>
          <a:lstStyle/>
          <a:p>
            <a:pPr marL="0" indent="0" algn="ctr">
              <a:lnSpc>
                <a:spcPts val="2850"/>
              </a:lnSpc>
              <a:buNone/>
            </a:pPr>
            <a:r>
              <a:rPr lang="en-US" sz="2850" dirty="0">
                <a:solidFill>
                  <a:srgbClr val="E2E6E9"/>
                </a:solidFill>
                <a:latin typeface="PT Serif" panose="020A0603040505020204" pitchFamily="18" charset="0"/>
                <a:ea typeface="Merriweather" pitchFamily="34" charset="-122"/>
                <a:cs typeface="Merriweather" pitchFamily="34" charset="-120"/>
              </a:rPr>
              <a:t>2</a:t>
            </a:r>
            <a:endParaRPr lang="en-US" sz="2850" dirty="0"/>
          </a:p>
        </p:txBody>
      </p:sp>
      <p:sp>
        <p:nvSpPr>
          <p:cNvPr id="10" name="Text 7"/>
          <p:cNvSpPr/>
          <p:nvPr/>
        </p:nvSpPr>
        <p:spPr>
          <a:xfrm>
            <a:off x="11589663" y="2837629"/>
            <a:ext cx="2795945" cy="382786"/>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Lật Xe</a:t>
            </a:r>
            <a:endParaRPr lang="en-US" sz="2400" b="1" dirty="0"/>
          </a:p>
        </p:txBody>
      </p:sp>
      <p:sp>
        <p:nvSpPr>
          <p:cNvPr id="11" name="Text 8"/>
          <p:cNvSpPr/>
          <p:nvPr/>
        </p:nvSpPr>
        <p:spPr>
          <a:xfrm>
            <a:off x="10793492" y="3535811"/>
            <a:ext cx="3519845" cy="1371837"/>
          </a:xfrm>
          <a:prstGeom prst="rect">
            <a:avLst/>
          </a:prstGeom>
          <a:noFill/>
          <a:ln/>
        </p:spPr>
        <p:txBody>
          <a:bodyPr wrap="square" lIns="0" tIns="0" rIns="0" bIns="0" rtlCol="0" anchor="t"/>
          <a:lstStyle/>
          <a:p>
            <a:pPr marL="0" indent="0" algn="just">
              <a:lnSpc>
                <a:spcPts val="3050"/>
              </a:lnSpc>
              <a:buNone/>
            </a:pPr>
            <a:r>
              <a:rPr lang="en-US" sz="1900" dirty="0">
                <a:solidFill>
                  <a:srgbClr val="E2E6E9"/>
                </a:solidFill>
                <a:latin typeface="PT Serif" panose="020A0603040505020204" pitchFamily="18" charset="0"/>
                <a:ea typeface="Merriweather" pitchFamily="34" charset="-122"/>
                <a:cs typeface="Merriweather" pitchFamily="34" charset="-120"/>
              </a:rPr>
              <a:t>Xe tải dễ bị lật khi vận hành trên địa hình không bằng phẳng hoặc vào cua gấp.</a:t>
            </a:r>
            <a:endParaRPr lang="en-US" sz="1900" dirty="0"/>
          </a:p>
        </p:txBody>
      </p:sp>
      <p:sp>
        <p:nvSpPr>
          <p:cNvPr id="12" name="Shape 9"/>
          <p:cNvSpPr/>
          <p:nvPr/>
        </p:nvSpPr>
        <p:spPr>
          <a:xfrm>
            <a:off x="6343888" y="5466874"/>
            <a:ext cx="551259" cy="551259"/>
          </a:xfrm>
          <a:prstGeom prst="roundRect">
            <a:avLst>
              <a:gd name="adj" fmla="val 18668"/>
            </a:avLst>
          </a:prstGeom>
          <a:solidFill>
            <a:srgbClr val="003180"/>
          </a:solidFill>
          <a:ln w="15240">
            <a:solidFill>
              <a:srgbClr val="194A99"/>
            </a:solidFill>
            <a:prstDash val="solid"/>
          </a:ln>
        </p:spPr>
      </p:sp>
      <p:sp>
        <p:nvSpPr>
          <p:cNvPr id="13" name="Text 10"/>
          <p:cNvSpPr/>
          <p:nvPr/>
        </p:nvSpPr>
        <p:spPr>
          <a:xfrm>
            <a:off x="6516529" y="5558671"/>
            <a:ext cx="205859" cy="367546"/>
          </a:xfrm>
          <a:prstGeom prst="rect">
            <a:avLst/>
          </a:prstGeom>
          <a:noFill/>
          <a:ln/>
        </p:spPr>
        <p:txBody>
          <a:bodyPr wrap="none" lIns="0" tIns="0" rIns="0" bIns="0" rtlCol="0" anchor="t"/>
          <a:lstStyle/>
          <a:p>
            <a:pPr marL="0" indent="0" algn="ctr">
              <a:lnSpc>
                <a:spcPts val="2850"/>
              </a:lnSpc>
              <a:buNone/>
            </a:pPr>
            <a:r>
              <a:rPr lang="en-US" sz="2850" dirty="0">
                <a:solidFill>
                  <a:srgbClr val="E2E6E9"/>
                </a:solidFill>
                <a:latin typeface="PT Serif" panose="020A0603040505020204" pitchFamily="18" charset="0"/>
                <a:ea typeface="Merriweather" pitchFamily="34" charset="-122"/>
                <a:cs typeface="Merriweather" pitchFamily="34" charset="-120"/>
              </a:rPr>
              <a:t>3</a:t>
            </a:r>
            <a:endParaRPr lang="en-US" sz="2850" dirty="0"/>
          </a:p>
        </p:txBody>
      </p:sp>
      <p:sp>
        <p:nvSpPr>
          <p:cNvPr id="14" name="Text 11"/>
          <p:cNvSpPr/>
          <p:nvPr/>
        </p:nvSpPr>
        <p:spPr>
          <a:xfrm>
            <a:off x="7140059" y="5466874"/>
            <a:ext cx="2795945" cy="765572"/>
          </a:xfrm>
          <a:prstGeom prst="rect">
            <a:avLst/>
          </a:prstGeom>
          <a:noFill/>
          <a:ln/>
        </p:spPr>
        <p:txBody>
          <a:bodyPr wrap="square" lIns="0" tIns="0" rIns="0" bIns="0" rtlCol="0" anchor="t"/>
          <a:lstStyle/>
          <a:p>
            <a:pPr marL="0" indent="0">
              <a:lnSpc>
                <a:spcPts val="3000"/>
              </a:lnSpc>
              <a:buNone/>
            </a:pPr>
            <a:r>
              <a:rPr lang="en-US" sz="2400" b="1" dirty="0" err="1">
                <a:solidFill>
                  <a:srgbClr val="E2E6E9"/>
                </a:solidFill>
                <a:latin typeface="PT Serif" panose="020A0603040505020204" pitchFamily="18" charset="0"/>
                <a:ea typeface="Merriweather" pitchFamily="34" charset="-122"/>
                <a:cs typeface="Merriweather" pitchFamily="34" charset="-120"/>
              </a:rPr>
              <a:t>Chấn</a:t>
            </a:r>
            <a:r>
              <a:rPr lang="en-US" sz="2400" b="1" dirty="0">
                <a:solidFill>
                  <a:srgbClr val="E2E6E9"/>
                </a:solidFill>
                <a:latin typeface="PT Serif" panose="020A0603040505020204" pitchFamily="18" charset="0"/>
                <a:ea typeface="Merriweather" pitchFamily="34" charset="-122"/>
                <a:cs typeface="Merriweather" pitchFamily="34" charset="-120"/>
              </a:rPr>
              <a:t> </a:t>
            </a:r>
            <a:r>
              <a:rPr lang="en-US" sz="2400" b="1" dirty="0" err="1">
                <a:solidFill>
                  <a:srgbClr val="E2E6E9"/>
                </a:solidFill>
                <a:latin typeface="PT Serif" panose="020A0603040505020204" pitchFamily="18" charset="0"/>
                <a:ea typeface="Merriweather" pitchFamily="34" charset="-122"/>
                <a:cs typeface="Merriweather" pitchFamily="34" charset="-120"/>
              </a:rPr>
              <a:t>Thương</a:t>
            </a:r>
            <a:endParaRPr lang="en-US" sz="2400" b="1" dirty="0"/>
          </a:p>
        </p:txBody>
      </p:sp>
      <p:sp>
        <p:nvSpPr>
          <p:cNvPr id="15" name="Text 12"/>
          <p:cNvSpPr/>
          <p:nvPr/>
        </p:nvSpPr>
        <p:spPr>
          <a:xfrm>
            <a:off x="6343887" y="6379369"/>
            <a:ext cx="3592117" cy="1175861"/>
          </a:xfrm>
          <a:prstGeom prst="rect">
            <a:avLst/>
          </a:prstGeom>
          <a:noFill/>
          <a:ln/>
        </p:spPr>
        <p:txBody>
          <a:bodyPr wrap="square" lIns="0" tIns="0" rIns="0" bIns="0" rtlCol="0" anchor="t"/>
          <a:lstStyle/>
          <a:p>
            <a:pPr marL="0" indent="0" algn="just">
              <a:lnSpc>
                <a:spcPts val="3050"/>
              </a:lnSpc>
              <a:buNone/>
            </a:pPr>
            <a:r>
              <a:rPr lang="en-US" sz="1900" dirty="0">
                <a:solidFill>
                  <a:srgbClr val="E2E6E9"/>
                </a:solidFill>
                <a:latin typeface="PT Serif" panose="020A0603040505020204" pitchFamily="18" charset="0"/>
                <a:ea typeface="Merriweather" pitchFamily="34" charset="-122"/>
                <a:cs typeface="Merriweather" pitchFamily="34" charset="-120"/>
              </a:rPr>
              <a:t>Nâng, xếp dỡ hàng hóa không đúng cách có thể gây chấn thương.</a:t>
            </a:r>
            <a:endParaRPr lang="en-US" sz="1900" dirty="0"/>
          </a:p>
        </p:txBody>
      </p:sp>
      <p:sp>
        <p:nvSpPr>
          <p:cNvPr id="16" name="Shape 13"/>
          <p:cNvSpPr/>
          <p:nvPr/>
        </p:nvSpPr>
        <p:spPr>
          <a:xfrm>
            <a:off x="10793492" y="5455695"/>
            <a:ext cx="551259" cy="551259"/>
          </a:xfrm>
          <a:prstGeom prst="roundRect">
            <a:avLst>
              <a:gd name="adj" fmla="val 18668"/>
            </a:avLst>
          </a:prstGeom>
          <a:solidFill>
            <a:srgbClr val="003180"/>
          </a:solidFill>
          <a:ln w="15240">
            <a:solidFill>
              <a:srgbClr val="194A99"/>
            </a:solidFill>
            <a:prstDash val="solid"/>
          </a:ln>
        </p:spPr>
      </p:sp>
      <p:sp>
        <p:nvSpPr>
          <p:cNvPr id="17" name="Text 14"/>
          <p:cNvSpPr/>
          <p:nvPr/>
        </p:nvSpPr>
        <p:spPr>
          <a:xfrm>
            <a:off x="10950774" y="5547492"/>
            <a:ext cx="236696" cy="367546"/>
          </a:xfrm>
          <a:prstGeom prst="rect">
            <a:avLst/>
          </a:prstGeom>
          <a:noFill/>
          <a:ln/>
        </p:spPr>
        <p:txBody>
          <a:bodyPr wrap="none" lIns="0" tIns="0" rIns="0" bIns="0" rtlCol="0" anchor="t"/>
          <a:lstStyle/>
          <a:p>
            <a:pPr marL="0" indent="0" algn="ctr">
              <a:lnSpc>
                <a:spcPts val="2850"/>
              </a:lnSpc>
              <a:buNone/>
            </a:pPr>
            <a:r>
              <a:rPr lang="en-US" sz="2850" dirty="0">
                <a:solidFill>
                  <a:srgbClr val="E2E6E9"/>
                </a:solidFill>
                <a:latin typeface="PT Serif" panose="020A0603040505020204" pitchFamily="18" charset="0"/>
                <a:ea typeface="Merriweather" pitchFamily="34" charset="-122"/>
                <a:cs typeface="Merriweather" pitchFamily="34" charset="-120"/>
              </a:rPr>
              <a:t>4</a:t>
            </a:r>
            <a:endParaRPr lang="en-US" sz="2850" dirty="0"/>
          </a:p>
        </p:txBody>
      </p:sp>
      <p:sp>
        <p:nvSpPr>
          <p:cNvPr id="18" name="Text 15"/>
          <p:cNvSpPr/>
          <p:nvPr/>
        </p:nvSpPr>
        <p:spPr>
          <a:xfrm>
            <a:off x="11589663" y="5455695"/>
            <a:ext cx="2795945" cy="765572"/>
          </a:xfrm>
          <a:prstGeom prst="rect">
            <a:avLst/>
          </a:prstGeom>
          <a:noFill/>
          <a:ln/>
        </p:spPr>
        <p:txBody>
          <a:bodyPr wrap="square" lIns="0" tIns="0" rIns="0" bIns="0" rtlCol="0" anchor="t"/>
          <a:lstStyle/>
          <a:p>
            <a:pPr marL="0" indent="0">
              <a:lnSpc>
                <a:spcPts val="3000"/>
              </a:lnSpc>
              <a:buNone/>
            </a:pPr>
            <a:r>
              <a:rPr lang="en-US" sz="2400" b="1" dirty="0" err="1">
                <a:solidFill>
                  <a:srgbClr val="E2E6E9"/>
                </a:solidFill>
                <a:latin typeface="PT Serif" panose="020A0603040505020204" pitchFamily="18" charset="0"/>
                <a:ea typeface="Merriweather" pitchFamily="34" charset="-122"/>
                <a:cs typeface="Merriweather" pitchFamily="34" charset="-120"/>
              </a:rPr>
              <a:t>Hỏng</a:t>
            </a:r>
            <a:r>
              <a:rPr lang="en-US" sz="2400" b="1" dirty="0">
                <a:solidFill>
                  <a:srgbClr val="E2E6E9"/>
                </a:solidFill>
                <a:latin typeface="PT Serif" panose="020A0603040505020204" pitchFamily="18" charset="0"/>
                <a:ea typeface="Merriweather" pitchFamily="34" charset="-122"/>
                <a:cs typeface="Merriweather" pitchFamily="34" charset="-120"/>
              </a:rPr>
              <a:t> </a:t>
            </a:r>
            <a:r>
              <a:rPr lang="en-US" sz="2400" b="1" dirty="0" err="1">
                <a:solidFill>
                  <a:srgbClr val="E2E6E9"/>
                </a:solidFill>
                <a:latin typeface="PT Serif" panose="020A0603040505020204" pitchFamily="18" charset="0"/>
                <a:ea typeface="Merriweather" pitchFamily="34" charset="-122"/>
                <a:cs typeface="Merriweather" pitchFamily="34" charset="-120"/>
              </a:rPr>
              <a:t>hóc</a:t>
            </a:r>
            <a:endParaRPr lang="en-US" sz="2400" b="1" dirty="0"/>
          </a:p>
        </p:txBody>
      </p:sp>
      <p:sp>
        <p:nvSpPr>
          <p:cNvPr id="19" name="Text 16"/>
          <p:cNvSpPr/>
          <p:nvPr/>
        </p:nvSpPr>
        <p:spPr>
          <a:xfrm>
            <a:off x="10793492" y="6368190"/>
            <a:ext cx="3519845" cy="1175861"/>
          </a:xfrm>
          <a:prstGeom prst="rect">
            <a:avLst/>
          </a:prstGeom>
          <a:noFill/>
          <a:ln/>
        </p:spPr>
        <p:txBody>
          <a:bodyPr wrap="square" lIns="0" tIns="0" rIns="0" bIns="0" rtlCol="0" anchor="t"/>
          <a:lstStyle/>
          <a:p>
            <a:pPr marL="0" indent="0" algn="just">
              <a:lnSpc>
                <a:spcPts val="3050"/>
              </a:lnSpc>
              <a:buNone/>
            </a:pPr>
            <a:r>
              <a:rPr lang="en-US" sz="1900" dirty="0">
                <a:solidFill>
                  <a:srgbClr val="E2E6E9"/>
                </a:solidFill>
                <a:latin typeface="PT Serif" panose="020A0603040505020204" pitchFamily="18" charset="0"/>
                <a:ea typeface="Merriweather" pitchFamily="34" charset="-122"/>
                <a:cs typeface="Merriweather" pitchFamily="34" charset="-120"/>
              </a:rPr>
              <a:t>Sự cố về phanh, động cơ, lốp xe có thể dẫn đến mất kiểm soát.</a:t>
            </a:r>
            <a:endParaRPr lang="en-US" sz="1900" dirty="0"/>
          </a:p>
        </p:txBody>
      </p:sp>
      <p:pic>
        <p:nvPicPr>
          <p:cNvPr id="20" name="Image 0" descr="preencoded.png">
            <a:extLst>
              <a:ext uri="{FF2B5EF4-FFF2-40B4-BE49-F238E27FC236}">
                <a16:creationId xmlns:a16="http://schemas.microsoft.com/office/drawing/2014/main" id="{BCE3DCA2-FFD2-9E83-BA44-343B3646559F}"/>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52610" y="4290894"/>
            <a:ext cx="4869180" cy="2625328"/>
          </a:xfrm>
          <a:prstGeom prst="rect">
            <a:avLst/>
          </a:prstGeom>
        </p:spPr>
      </p:pic>
      <p:sp>
        <p:nvSpPr>
          <p:cNvPr id="3" name="Text 0"/>
          <p:cNvSpPr/>
          <p:nvPr/>
        </p:nvSpPr>
        <p:spPr>
          <a:xfrm>
            <a:off x="863918" y="648718"/>
            <a:ext cx="12882227" cy="1542574"/>
          </a:xfrm>
          <a:prstGeom prst="rect">
            <a:avLst/>
          </a:prstGeom>
          <a:noFill/>
          <a:ln/>
        </p:spPr>
        <p:txBody>
          <a:bodyPr wrap="squar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Tầm Quan Trọng Của An Toàn Lao Động</a:t>
            </a:r>
            <a:endParaRPr lang="en-US" sz="4850" dirty="0"/>
          </a:p>
        </p:txBody>
      </p:sp>
      <p:sp>
        <p:nvSpPr>
          <p:cNvPr id="4" name="Shape 1"/>
          <p:cNvSpPr/>
          <p:nvPr/>
        </p:nvSpPr>
        <p:spPr>
          <a:xfrm>
            <a:off x="863918" y="2438936"/>
            <a:ext cx="7948606" cy="1312024"/>
          </a:xfrm>
          <a:prstGeom prst="roundRect">
            <a:avLst>
              <a:gd name="adj" fmla="val 4624"/>
            </a:avLst>
          </a:prstGeom>
          <a:solidFill>
            <a:srgbClr val="003180"/>
          </a:solidFill>
          <a:ln w="15240">
            <a:solidFill>
              <a:srgbClr val="194A99"/>
            </a:solidFill>
            <a:prstDash val="solid"/>
          </a:ln>
        </p:spPr>
      </p:sp>
      <p:sp>
        <p:nvSpPr>
          <p:cNvPr id="5" name="Text 2"/>
          <p:cNvSpPr/>
          <p:nvPr/>
        </p:nvSpPr>
        <p:spPr>
          <a:xfrm>
            <a:off x="1125975" y="2717631"/>
            <a:ext cx="3060740"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Bảo Vệ Sức Khỏe</a:t>
            </a:r>
            <a:endParaRPr lang="en-US" sz="2400" b="1" dirty="0"/>
          </a:p>
        </p:txBody>
      </p:sp>
      <p:sp>
        <p:nvSpPr>
          <p:cNvPr id="6" name="Text 3"/>
          <p:cNvSpPr/>
          <p:nvPr/>
        </p:nvSpPr>
        <p:spPr>
          <a:xfrm>
            <a:off x="1125975" y="3119639"/>
            <a:ext cx="7756888"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An toàn lao động bảo vệ sức khỏe và tính mạng của người lái.</a:t>
            </a:r>
            <a:endParaRPr lang="en-US" sz="1900" dirty="0"/>
          </a:p>
        </p:txBody>
      </p:sp>
      <p:sp>
        <p:nvSpPr>
          <p:cNvPr id="7" name="Shape 4"/>
          <p:cNvSpPr/>
          <p:nvPr/>
        </p:nvSpPr>
        <p:spPr>
          <a:xfrm>
            <a:off x="864038" y="3981510"/>
            <a:ext cx="7948486" cy="1558468"/>
          </a:xfrm>
          <a:prstGeom prst="roundRect">
            <a:avLst>
              <a:gd name="adj" fmla="val 4624"/>
            </a:avLst>
          </a:prstGeom>
          <a:solidFill>
            <a:srgbClr val="003180"/>
          </a:solidFill>
          <a:ln w="15240">
            <a:solidFill>
              <a:srgbClr val="194A99"/>
            </a:solidFill>
            <a:prstDash val="solid"/>
          </a:ln>
        </p:spPr>
      </p:sp>
      <p:sp>
        <p:nvSpPr>
          <p:cNvPr id="8" name="Text 5"/>
          <p:cNvSpPr/>
          <p:nvPr/>
        </p:nvSpPr>
        <p:spPr>
          <a:xfrm>
            <a:off x="1125975" y="4157846"/>
            <a:ext cx="3060740"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Ngăn Ngừa Tai Nạn</a:t>
            </a:r>
            <a:endParaRPr lang="en-US" sz="2400" b="1" dirty="0"/>
          </a:p>
        </p:txBody>
      </p:sp>
      <p:sp>
        <p:nvSpPr>
          <p:cNvPr id="9" name="Text 6"/>
          <p:cNvSpPr/>
          <p:nvPr/>
        </p:nvSpPr>
        <p:spPr>
          <a:xfrm>
            <a:off x="1125975" y="4685705"/>
            <a:ext cx="7385099" cy="592217"/>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Giảm thiểu nguy cơ tai nạn lao động như rơi khỏi xe, va chạm.</a:t>
            </a:r>
            <a:endParaRPr lang="en-US" sz="1900" dirty="0"/>
          </a:p>
        </p:txBody>
      </p:sp>
      <p:sp>
        <p:nvSpPr>
          <p:cNvPr id="10" name="Shape 7"/>
          <p:cNvSpPr/>
          <p:nvPr/>
        </p:nvSpPr>
        <p:spPr>
          <a:xfrm>
            <a:off x="863918" y="5909337"/>
            <a:ext cx="8018945" cy="1312024"/>
          </a:xfrm>
          <a:prstGeom prst="roundRect">
            <a:avLst>
              <a:gd name="adj" fmla="val 5612"/>
            </a:avLst>
          </a:prstGeom>
          <a:solidFill>
            <a:srgbClr val="003180"/>
          </a:solidFill>
          <a:ln w="15240">
            <a:solidFill>
              <a:srgbClr val="194A99"/>
            </a:solidFill>
            <a:prstDash val="solid"/>
          </a:ln>
        </p:spPr>
      </p:sp>
      <p:sp>
        <p:nvSpPr>
          <p:cNvPr id="11" name="Text 8"/>
          <p:cNvSpPr/>
          <p:nvPr/>
        </p:nvSpPr>
        <p:spPr>
          <a:xfrm>
            <a:off x="1125975" y="6047519"/>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Bảo Vệ Hàng Hóa</a:t>
            </a:r>
            <a:endParaRPr lang="en-US" sz="2400" b="1" dirty="0"/>
          </a:p>
        </p:txBody>
      </p:sp>
      <p:sp>
        <p:nvSpPr>
          <p:cNvPr id="12" name="Text 9"/>
          <p:cNvSpPr/>
          <p:nvPr/>
        </p:nvSpPr>
        <p:spPr>
          <a:xfrm>
            <a:off x="1125974" y="6593705"/>
            <a:ext cx="7385099"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Hàng hóa được bảo vệ khỏi hư hại trong quá trình vận chuyển.</a:t>
            </a:r>
            <a:endParaRPr lang="en-US" sz="1900" dirty="0"/>
          </a:p>
        </p:txBody>
      </p:sp>
      <p:pic>
        <p:nvPicPr>
          <p:cNvPr id="13" name="Image 0" descr="preencoded.png">
            <a:extLst>
              <a:ext uri="{FF2B5EF4-FFF2-40B4-BE49-F238E27FC236}">
                <a16:creationId xmlns:a16="http://schemas.microsoft.com/office/drawing/2014/main" id="{925EAD39-6B0E-1422-68B0-5CA98AD6DBAC}"/>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92621" y="3586757"/>
            <a:ext cx="4983361" cy="2616279"/>
          </a:xfrm>
          <a:prstGeom prst="rect">
            <a:avLst/>
          </a:prstGeom>
        </p:spPr>
      </p:pic>
      <p:sp>
        <p:nvSpPr>
          <p:cNvPr id="4" name="Text 0"/>
          <p:cNvSpPr/>
          <p:nvPr/>
        </p:nvSpPr>
        <p:spPr>
          <a:xfrm>
            <a:off x="460122" y="562154"/>
            <a:ext cx="8359358" cy="1257776"/>
          </a:xfrm>
          <a:prstGeom prst="rect">
            <a:avLst/>
          </a:prstGeom>
          <a:noFill/>
          <a:ln/>
        </p:spPr>
        <p:txBody>
          <a:bodyPr wrap="square" lIns="0" tIns="0" rIns="0" bIns="0" rtlCol="0" anchor="t"/>
          <a:lstStyle/>
          <a:p>
            <a:pPr marL="0" indent="0">
              <a:lnSpc>
                <a:spcPts val="4950"/>
              </a:lnSpc>
              <a:buNone/>
            </a:pPr>
            <a:r>
              <a:rPr lang="en-US" sz="3950" b="1" dirty="0">
                <a:solidFill>
                  <a:srgbClr val="F5F0F0"/>
                </a:solidFill>
                <a:latin typeface="PT Serif" panose="020A0603040505020204" pitchFamily="18" charset="0"/>
                <a:ea typeface="Merriweather" pitchFamily="34" charset="-122"/>
                <a:cs typeface="Merriweather" pitchFamily="34" charset="-120"/>
              </a:rPr>
              <a:t>Giao </a:t>
            </a:r>
            <a:r>
              <a:rPr lang="en-US" sz="3950" b="1" dirty="0" err="1">
                <a:solidFill>
                  <a:srgbClr val="F5F0F0"/>
                </a:solidFill>
                <a:latin typeface="PT Serif" panose="020A0603040505020204" pitchFamily="18" charset="0"/>
                <a:ea typeface="Merriweather" pitchFamily="34" charset="-122"/>
                <a:cs typeface="Merriweather" pitchFamily="34" charset="-120"/>
              </a:rPr>
              <a:t>Thức</a:t>
            </a:r>
            <a:r>
              <a:rPr lang="en-US" sz="3950" b="1" dirty="0">
                <a:solidFill>
                  <a:srgbClr val="F5F0F0"/>
                </a:solidFill>
                <a:latin typeface="PT Serif" panose="020A0603040505020204" pitchFamily="18" charset="0"/>
                <a:ea typeface="Merriweather" pitchFamily="34" charset="-122"/>
                <a:cs typeface="Merriweather" pitchFamily="34" charset="-120"/>
              </a:rPr>
              <a:t> </a:t>
            </a:r>
            <a:r>
              <a:rPr lang="en-US" sz="3950" b="1" dirty="0" err="1">
                <a:solidFill>
                  <a:srgbClr val="F5F0F0"/>
                </a:solidFill>
                <a:latin typeface="PT Serif" panose="020A0603040505020204" pitchFamily="18" charset="0"/>
                <a:ea typeface="Merriweather" pitchFamily="34" charset="-122"/>
                <a:cs typeface="Merriweather" pitchFamily="34" charset="-120"/>
              </a:rPr>
              <a:t>Và</a:t>
            </a:r>
            <a:r>
              <a:rPr lang="en-US" sz="3950" b="1" dirty="0">
                <a:solidFill>
                  <a:srgbClr val="F5F0F0"/>
                </a:solidFill>
                <a:latin typeface="PT Serif" panose="020A0603040505020204" pitchFamily="18" charset="0"/>
                <a:ea typeface="Merriweather" pitchFamily="34" charset="-122"/>
                <a:cs typeface="Merriweather" pitchFamily="34" charset="-120"/>
              </a:rPr>
              <a:t> Quy </a:t>
            </a:r>
            <a:r>
              <a:rPr lang="en-US" sz="3950" b="1" dirty="0" err="1">
                <a:solidFill>
                  <a:srgbClr val="F5F0F0"/>
                </a:solidFill>
                <a:latin typeface="PT Serif" panose="020A0603040505020204" pitchFamily="18" charset="0"/>
                <a:ea typeface="Merriweather" pitchFamily="34" charset="-122"/>
                <a:cs typeface="Merriweather" pitchFamily="34" charset="-120"/>
              </a:rPr>
              <a:t>Định</a:t>
            </a:r>
            <a:r>
              <a:rPr lang="en-US" sz="3950" b="1" dirty="0">
                <a:solidFill>
                  <a:srgbClr val="F5F0F0"/>
                </a:solidFill>
                <a:latin typeface="PT Serif" panose="020A0603040505020204" pitchFamily="18" charset="0"/>
                <a:ea typeface="Merriweather" pitchFamily="34" charset="-122"/>
                <a:cs typeface="Merriweather" pitchFamily="34" charset="-120"/>
              </a:rPr>
              <a:t> An </a:t>
            </a:r>
            <a:r>
              <a:rPr lang="en-US" sz="3950" b="1" dirty="0" err="1">
                <a:solidFill>
                  <a:srgbClr val="F5F0F0"/>
                </a:solidFill>
                <a:latin typeface="PT Serif" panose="020A0603040505020204" pitchFamily="18" charset="0"/>
                <a:ea typeface="Merriweather" pitchFamily="34" charset="-122"/>
                <a:cs typeface="Merriweather" pitchFamily="34" charset="-120"/>
              </a:rPr>
              <a:t>Toàn</a:t>
            </a:r>
            <a:endParaRPr lang="en-US" sz="3950" b="1" dirty="0"/>
          </a:p>
        </p:txBody>
      </p:sp>
      <p:sp>
        <p:nvSpPr>
          <p:cNvPr id="5" name="Shape 1"/>
          <p:cNvSpPr/>
          <p:nvPr/>
        </p:nvSpPr>
        <p:spPr>
          <a:xfrm>
            <a:off x="6481048" y="2113002"/>
            <a:ext cx="22860" cy="5563791"/>
          </a:xfrm>
          <a:prstGeom prst="roundRect">
            <a:avLst>
              <a:gd name="adj" fmla="val 369732"/>
            </a:avLst>
          </a:prstGeom>
          <a:solidFill>
            <a:srgbClr val="194A99"/>
          </a:solidFill>
          <a:ln/>
        </p:spPr>
      </p:sp>
      <p:sp>
        <p:nvSpPr>
          <p:cNvPr id="6" name="Shape 2"/>
          <p:cNvSpPr/>
          <p:nvPr/>
        </p:nvSpPr>
        <p:spPr>
          <a:xfrm>
            <a:off x="6695956" y="2554248"/>
            <a:ext cx="704255" cy="22860"/>
          </a:xfrm>
          <a:prstGeom prst="roundRect">
            <a:avLst>
              <a:gd name="adj" fmla="val 369732"/>
            </a:avLst>
          </a:prstGeom>
          <a:solidFill>
            <a:srgbClr val="194A99"/>
          </a:solidFill>
          <a:ln/>
        </p:spPr>
      </p:sp>
      <p:sp>
        <p:nvSpPr>
          <p:cNvPr id="7" name="Shape 3"/>
          <p:cNvSpPr/>
          <p:nvPr/>
        </p:nvSpPr>
        <p:spPr>
          <a:xfrm>
            <a:off x="6266140" y="2339340"/>
            <a:ext cx="452676" cy="452676"/>
          </a:xfrm>
          <a:prstGeom prst="roundRect">
            <a:avLst>
              <a:gd name="adj" fmla="val 18671"/>
            </a:avLst>
          </a:prstGeom>
          <a:solidFill>
            <a:srgbClr val="003180"/>
          </a:solidFill>
          <a:ln w="7620">
            <a:solidFill>
              <a:srgbClr val="194A99"/>
            </a:solidFill>
            <a:prstDash val="solid"/>
          </a:ln>
        </p:spPr>
      </p:sp>
      <p:sp>
        <p:nvSpPr>
          <p:cNvPr id="8" name="Text 4"/>
          <p:cNvSpPr/>
          <p:nvPr/>
        </p:nvSpPr>
        <p:spPr>
          <a:xfrm>
            <a:off x="6426041" y="2414707"/>
            <a:ext cx="132874" cy="30182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1</a:t>
            </a:r>
            <a:endParaRPr lang="en-US" sz="2350" dirty="0"/>
          </a:p>
        </p:txBody>
      </p:sp>
      <p:sp>
        <p:nvSpPr>
          <p:cNvPr id="9" name="Text 5"/>
          <p:cNvSpPr/>
          <p:nvPr/>
        </p:nvSpPr>
        <p:spPr>
          <a:xfrm>
            <a:off x="7599283" y="2314218"/>
            <a:ext cx="2515433" cy="314444"/>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Kiểm Tra Xe</a:t>
            </a:r>
            <a:endParaRPr lang="en-US" sz="1950" b="1" dirty="0"/>
          </a:p>
        </p:txBody>
      </p:sp>
      <p:sp>
        <p:nvSpPr>
          <p:cNvPr id="10" name="Text 6"/>
          <p:cNvSpPr/>
          <p:nvPr/>
        </p:nvSpPr>
        <p:spPr>
          <a:xfrm>
            <a:off x="7599283" y="2749391"/>
            <a:ext cx="6326862" cy="643890"/>
          </a:xfrm>
          <a:prstGeom prst="rect">
            <a:avLst/>
          </a:prstGeom>
          <a:noFill/>
          <a:ln/>
        </p:spPr>
        <p:txBody>
          <a:bodyPr wrap="squar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hệ thống phanh, đèn chiếu sáng, lốp xe trước mỗi chuyến đi.</a:t>
            </a:r>
            <a:endParaRPr lang="en-US" sz="1550" dirty="0"/>
          </a:p>
        </p:txBody>
      </p:sp>
      <p:sp>
        <p:nvSpPr>
          <p:cNvPr id="11" name="Shape 7"/>
          <p:cNvSpPr/>
          <p:nvPr/>
        </p:nvSpPr>
        <p:spPr>
          <a:xfrm>
            <a:off x="6695956" y="4236958"/>
            <a:ext cx="704255" cy="22860"/>
          </a:xfrm>
          <a:prstGeom prst="roundRect">
            <a:avLst>
              <a:gd name="adj" fmla="val 369732"/>
            </a:avLst>
          </a:prstGeom>
          <a:solidFill>
            <a:srgbClr val="194A99"/>
          </a:solidFill>
          <a:ln/>
        </p:spPr>
      </p:sp>
      <p:sp>
        <p:nvSpPr>
          <p:cNvPr id="12" name="Shape 8"/>
          <p:cNvSpPr/>
          <p:nvPr/>
        </p:nvSpPr>
        <p:spPr>
          <a:xfrm>
            <a:off x="6266140" y="4022050"/>
            <a:ext cx="452676" cy="452676"/>
          </a:xfrm>
          <a:prstGeom prst="roundRect">
            <a:avLst>
              <a:gd name="adj" fmla="val 18671"/>
            </a:avLst>
          </a:prstGeom>
          <a:solidFill>
            <a:srgbClr val="003180"/>
          </a:solidFill>
          <a:ln w="7620">
            <a:solidFill>
              <a:srgbClr val="194A99"/>
            </a:solidFill>
            <a:prstDash val="solid"/>
          </a:ln>
        </p:spPr>
      </p:sp>
      <p:sp>
        <p:nvSpPr>
          <p:cNvPr id="13" name="Text 9"/>
          <p:cNvSpPr/>
          <p:nvPr/>
        </p:nvSpPr>
        <p:spPr>
          <a:xfrm>
            <a:off x="6402229" y="4097417"/>
            <a:ext cx="180499" cy="30182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2</a:t>
            </a:r>
            <a:endParaRPr lang="en-US" sz="2350" dirty="0"/>
          </a:p>
        </p:txBody>
      </p:sp>
      <p:sp>
        <p:nvSpPr>
          <p:cNvPr id="14" name="Text 10"/>
          <p:cNvSpPr/>
          <p:nvPr/>
        </p:nvSpPr>
        <p:spPr>
          <a:xfrm>
            <a:off x="7599283" y="3996928"/>
            <a:ext cx="2515433" cy="314444"/>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Xếp Dỡ Hàng Hóa</a:t>
            </a:r>
            <a:endParaRPr lang="en-US" sz="1950" b="1" dirty="0"/>
          </a:p>
        </p:txBody>
      </p:sp>
      <p:sp>
        <p:nvSpPr>
          <p:cNvPr id="15" name="Text 11"/>
          <p:cNvSpPr/>
          <p:nvPr/>
        </p:nvSpPr>
        <p:spPr>
          <a:xfrm>
            <a:off x="7599283" y="4432102"/>
            <a:ext cx="6326862" cy="321945"/>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Đảm bảo hàng hóa được xếp dỡ đúng cách và buộc chặt.</a:t>
            </a:r>
            <a:endParaRPr lang="en-US" sz="1550" dirty="0"/>
          </a:p>
        </p:txBody>
      </p:sp>
      <p:sp>
        <p:nvSpPr>
          <p:cNvPr id="16" name="Shape 12"/>
          <p:cNvSpPr/>
          <p:nvPr/>
        </p:nvSpPr>
        <p:spPr>
          <a:xfrm>
            <a:off x="6695956" y="5597723"/>
            <a:ext cx="704255" cy="22860"/>
          </a:xfrm>
          <a:prstGeom prst="roundRect">
            <a:avLst>
              <a:gd name="adj" fmla="val 369732"/>
            </a:avLst>
          </a:prstGeom>
          <a:solidFill>
            <a:srgbClr val="194A99"/>
          </a:solidFill>
          <a:ln/>
        </p:spPr>
      </p:sp>
      <p:sp>
        <p:nvSpPr>
          <p:cNvPr id="17" name="Shape 13"/>
          <p:cNvSpPr/>
          <p:nvPr/>
        </p:nvSpPr>
        <p:spPr>
          <a:xfrm>
            <a:off x="6266140" y="5382816"/>
            <a:ext cx="452676" cy="452676"/>
          </a:xfrm>
          <a:prstGeom prst="roundRect">
            <a:avLst>
              <a:gd name="adj" fmla="val 18671"/>
            </a:avLst>
          </a:prstGeom>
          <a:solidFill>
            <a:srgbClr val="003180"/>
          </a:solidFill>
          <a:ln w="7620">
            <a:solidFill>
              <a:srgbClr val="194A99"/>
            </a:solidFill>
            <a:prstDash val="solid"/>
          </a:ln>
        </p:spPr>
      </p:sp>
      <p:sp>
        <p:nvSpPr>
          <p:cNvPr id="18" name="Text 14"/>
          <p:cNvSpPr/>
          <p:nvPr/>
        </p:nvSpPr>
        <p:spPr>
          <a:xfrm>
            <a:off x="6407944" y="5458182"/>
            <a:ext cx="169069" cy="30182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3</a:t>
            </a:r>
            <a:endParaRPr lang="en-US" sz="2350" dirty="0"/>
          </a:p>
        </p:txBody>
      </p:sp>
      <p:sp>
        <p:nvSpPr>
          <p:cNvPr id="19" name="Text 15"/>
          <p:cNvSpPr/>
          <p:nvPr/>
        </p:nvSpPr>
        <p:spPr>
          <a:xfrm>
            <a:off x="7599283" y="5357693"/>
            <a:ext cx="3743325" cy="314444"/>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Tuân Thủ Quy Tắc Giao Thông</a:t>
            </a:r>
            <a:endParaRPr lang="en-US" sz="1950" b="1" dirty="0"/>
          </a:p>
        </p:txBody>
      </p:sp>
      <p:sp>
        <p:nvSpPr>
          <p:cNvPr id="20" name="Text 16"/>
          <p:cNvSpPr/>
          <p:nvPr/>
        </p:nvSpPr>
        <p:spPr>
          <a:xfrm>
            <a:off x="7599283" y="5792867"/>
            <a:ext cx="6326862" cy="321945"/>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Duy trì tốc độ phù hợp, đặc biệt khi đi qua khu vực đông dân cư.</a:t>
            </a:r>
            <a:endParaRPr lang="en-US" sz="1550" dirty="0"/>
          </a:p>
        </p:txBody>
      </p:sp>
      <p:sp>
        <p:nvSpPr>
          <p:cNvPr id="21" name="Shape 17"/>
          <p:cNvSpPr/>
          <p:nvPr/>
        </p:nvSpPr>
        <p:spPr>
          <a:xfrm>
            <a:off x="6695956" y="6958489"/>
            <a:ext cx="704255" cy="22860"/>
          </a:xfrm>
          <a:prstGeom prst="roundRect">
            <a:avLst>
              <a:gd name="adj" fmla="val 369732"/>
            </a:avLst>
          </a:prstGeom>
          <a:solidFill>
            <a:srgbClr val="194A99"/>
          </a:solidFill>
          <a:ln/>
        </p:spPr>
      </p:sp>
      <p:sp>
        <p:nvSpPr>
          <p:cNvPr id="22" name="Shape 18"/>
          <p:cNvSpPr/>
          <p:nvPr/>
        </p:nvSpPr>
        <p:spPr>
          <a:xfrm>
            <a:off x="6266140" y="6743581"/>
            <a:ext cx="452676" cy="452676"/>
          </a:xfrm>
          <a:prstGeom prst="roundRect">
            <a:avLst>
              <a:gd name="adj" fmla="val 18671"/>
            </a:avLst>
          </a:prstGeom>
          <a:solidFill>
            <a:srgbClr val="003180"/>
          </a:solidFill>
          <a:ln w="7620">
            <a:solidFill>
              <a:srgbClr val="194A99"/>
            </a:solidFill>
            <a:prstDash val="solid"/>
          </a:ln>
        </p:spPr>
      </p:sp>
      <p:sp>
        <p:nvSpPr>
          <p:cNvPr id="23" name="Text 19"/>
          <p:cNvSpPr/>
          <p:nvPr/>
        </p:nvSpPr>
        <p:spPr>
          <a:xfrm>
            <a:off x="6395204" y="6818947"/>
            <a:ext cx="194429" cy="30182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4</a:t>
            </a:r>
            <a:endParaRPr lang="en-US" sz="2350" dirty="0"/>
          </a:p>
        </p:txBody>
      </p:sp>
      <p:sp>
        <p:nvSpPr>
          <p:cNvPr id="24" name="Text 20"/>
          <p:cNvSpPr/>
          <p:nvPr/>
        </p:nvSpPr>
        <p:spPr>
          <a:xfrm>
            <a:off x="7599283" y="6718459"/>
            <a:ext cx="3021330" cy="314444"/>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Sử Dụng Thiết Bị Bảo Hộ</a:t>
            </a:r>
            <a:endParaRPr lang="en-US" sz="1950" b="1" dirty="0"/>
          </a:p>
        </p:txBody>
      </p:sp>
      <p:sp>
        <p:nvSpPr>
          <p:cNvPr id="25" name="Text 21"/>
          <p:cNvSpPr/>
          <p:nvPr/>
        </p:nvSpPr>
        <p:spPr>
          <a:xfrm>
            <a:off x="7599283" y="7153632"/>
            <a:ext cx="6326862" cy="321945"/>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Sử dụng dây an toàn, găng tay bảo vệ khi cần thiết.</a:t>
            </a:r>
            <a:endParaRPr lang="en-US" sz="1550" dirty="0"/>
          </a:p>
        </p:txBody>
      </p:sp>
      <p:pic>
        <p:nvPicPr>
          <p:cNvPr id="26" name="Image 0" descr="preencoded.png">
            <a:extLst>
              <a:ext uri="{FF2B5EF4-FFF2-40B4-BE49-F238E27FC236}">
                <a16:creationId xmlns:a16="http://schemas.microsoft.com/office/drawing/2014/main" id="{F7402AF5-5554-BF6A-5871-861BFD8E83DA}"/>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080998" y="650135"/>
            <a:ext cx="2468404" cy="2468404"/>
          </a:xfrm>
          <a:prstGeom prst="rect">
            <a:avLst/>
          </a:prstGeom>
        </p:spPr>
      </p:pic>
      <p:sp>
        <p:nvSpPr>
          <p:cNvPr id="4" name="Text 0"/>
          <p:cNvSpPr/>
          <p:nvPr/>
        </p:nvSpPr>
        <p:spPr>
          <a:xfrm>
            <a:off x="4069223" y="3370064"/>
            <a:ext cx="7036118" cy="771287"/>
          </a:xfrm>
          <a:prstGeom prst="rect">
            <a:avLst/>
          </a:prstGeom>
          <a:noFill/>
          <a:ln/>
        </p:spPr>
        <p:txBody>
          <a:bodyPr wrap="non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Thành Phần Của Xe Tải</a:t>
            </a:r>
            <a:endParaRPr lang="en-US" sz="4850" dirty="0"/>
          </a:p>
        </p:txBody>
      </p:sp>
      <p:sp>
        <p:nvSpPr>
          <p:cNvPr id="5" name="Text 1"/>
          <p:cNvSpPr/>
          <p:nvPr/>
        </p:nvSpPr>
        <p:spPr>
          <a:xfrm>
            <a:off x="863798" y="5529620"/>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Hệ Thống Động Cơ</a:t>
            </a:r>
            <a:endParaRPr lang="en-US" sz="2400" b="1" dirty="0"/>
          </a:p>
        </p:txBody>
      </p:sp>
      <p:sp>
        <p:nvSpPr>
          <p:cNvPr id="6" name="Text 2"/>
          <p:cNvSpPr/>
          <p:nvPr/>
        </p:nvSpPr>
        <p:spPr>
          <a:xfrm>
            <a:off x="863798" y="6161961"/>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Cung cấp sức mạnh để vận hành và di chuyển.</a:t>
            </a:r>
            <a:endParaRPr lang="en-US" sz="1900" dirty="0"/>
          </a:p>
        </p:txBody>
      </p:sp>
      <p:sp>
        <p:nvSpPr>
          <p:cNvPr id="7" name="Text 3"/>
          <p:cNvSpPr/>
          <p:nvPr/>
        </p:nvSpPr>
        <p:spPr>
          <a:xfrm>
            <a:off x="5372576" y="5529620"/>
            <a:ext cx="3551396"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Hệ Thống Truyền Động</a:t>
            </a:r>
            <a:endParaRPr lang="en-US" sz="2400" b="1" dirty="0"/>
          </a:p>
        </p:txBody>
      </p:sp>
      <p:sp>
        <p:nvSpPr>
          <p:cNvPr id="8" name="Text 4"/>
          <p:cNvSpPr/>
          <p:nvPr/>
        </p:nvSpPr>
        <p:spPr>
          <a:xfrm>
            <a:off x="5372576" y="6161961"/>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Truyền lực từ động cơ đến bánh xe.</a:t>
            </a:r>
            <a:endParaRPr lang="en-US" sz="1900" dirty="0"/>
          </a:p>
        </p:txBody>
      </p:sp>
      <p:sp>
        <p:nvSpPr>
          <p:cNvPr id="9" name="Text 5"/>
          <p:cNvSpPr/>
          <p:nvPr/>
        </p:nvSpPr>
        <p:spPr>
          <a:xfrm>
            <a:off x="9881354" y="5529620"/>
            <a:ext cx="3548062"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Hệ Thống Phanh Và Lái</a:t>
            </a:r>
            <a:endParaRPr lang="en-US" sz="2400" b="1" dirty="0"/>
          </a:p>
        </p:txBody>
      </p:sp>
      <p:sp>
        <p:nvSpPr>
          <p:cNvPr id="10" name="Text 6"/>
          <p:cNvSpPr/>
          <p:nvPr/>
        </p:nvSpPr>
        <p:spPr>
          <a:xfrm>
            <a:off x="9881354" y="6161961"/>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soát và dừng xe, đặc biệt khi vận hành ở tốc độ cao.</a:t>
            </a:r>
            <a:endParaRPr lang="en-US" sz="1900" dirty="0"/>
          </a:p>
        </p:txBody>
      </p:sp>
      <p:pic>
        <p:nvPicPr>
          <p:cNvPr id="11" name="Image 0" descr="preencoded.png">
            <a:extLst>
              <a:ext uri="{FF2B5EF4-FFF2-40B4-BE49-F238E27FC236}">
                <a16:creationId xmlns:a16="http://schemas.microsoft.com/office/drawing/2014/main" id="{8B4F9AB5-9E6E-5CDE-7C73-35101C1B0D15}"/>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23146" y="783193"/>
            <a:ext cx="7667863" cy="568523"/>
          </a:xfrm>
          <a:prstGeom prst="rect">
            <a:avLst/>
          </a:prstGeom>
          <a:noFill/>
          <a:ln/>
        </p:spPr>
        <p:txBody>
          <a:bodyPr wrap="none" lIns="0" tIns="0" rIns="0" bIns="0" rtlCol="0" anchor="t"/>
          <a:lstStyle/>
          <a:p>
            <a:pPr marL="0" indent="0">
              <a:lnSpc>
                <a:spcPts val="4450"/>
              </a:lnSpc>
              <a:buNone/>
            </a:pPr>
            <a:r>
              <a:rPr lang="en-US" sz="3550" b="1" dirty="0">
                <a:solidFill>
                  <a:srgbClr val="F5F0F0"/>
                </a:solidFill>
                <a:latin typeface="PT Serif" panose="020A0603040505020204" pitchFamily="18" charset="0"/>
                <a:ea typeface="Merriweather" pitchFamily="34" charset="-122"/>
                <a:cs typeface="Merriweather" pitchFamily="34" charset="-120"/>
              </a:rPr>
              <a:t>Cấu Trúc Và Nguyên Lý Hoạt Động</a:t>
            </a:r>
            <a:endParaRPr lang="en-US" sz="3550" b="1" dirty="0"/>
          </a:p>
        </p:txBody>
      </p:sp>
      <p:pic>
        <p:nvPicPr>
          <p:cNvPr id="4" name="Image 1" descr="preencoded.png"/>
          <p:cNvPicPr>
            <a:picLocks noChangeAspect="1"/>
          </p:cNvPicPr>
          <p:nvPr/>
        </p:nvPicPr>
        <p:blipFill>
          <a:blip r:embed="rId4"/>
          <a:stretch>
            <a:fillRect/>
          </a:stretch>
        </p:blipFill>
        <p:spPr>
          <a:xfrm>
            <a:off x="6123146" y="1624608"/>
            <a:ext cx="909638" cy="1455420"/>
          </a:xfrm>
          <a:prstGeom prst="rect">
            <a:avLst/>
          </a:prstGeom>
        </p:spPr>
      </p:pic>
      <p:sp>
        <p:nvSpPr>
          <p:cNvPr id="5" name="Text 1"/>
          <p:cNvSpPr/>
          <p:nvPr/>
        </p:nvSpPr>
        <p:spPr>
          <a:xfrm>
            <a:off x="7305675" y="1915597"/>
            <a:ext cx="2274213" cy="284202"/>
          </a:xfrm>
          <a:prstGeom prst="rect">
            <a:avLst/>
          </a:prstGeom>
          <a:noFill/>
          <a:ln/>
        </p:spPr>
        <p:txBody>
          <a:bodyPr wrap="none" lIns="0" tIns="0" rIns="0" bIns="0" rtlCol="0" anchor="t"/>
          <a:lstStyle/>
          <a:p>
            <a:pPr marL="0" indent="0" algn="l">
              <a:lnSpc>
                <a:spcPts val="2200"/>
              </a:lnSpc>
              <a:buNone/>
            </a:pPr>
            <a:r>
              <a:rPr lang="en-US" sz="1750" b="1" dirty="0">
                <a:solidFill>
                  <a:srgbClr val="E2E6E9"/>
                </a:solidFill>
                <a:latin typeface="PT Serif" panose="020A0603040505020204" pitchFamily="18" charset="0"/>
                <a:ea typeface="Merriweather" pitchFamily="34" charset="-122"/>
                <a:cs typeface="Merriweather" pitchFamily="34" charset="-120"/>
              </a:rPr>
              <a:t>Động Cơ</a:t>
            </a:r>
            <a:endParaRPr lang="en-US" sz="1750" b="1" dirty="0"/>
          </a:p>
        </p:txBody>
      </p:sp>
      <p:sp>
        <p:nvSpPr>
          <p:cNvPr id="6" name="Text 2"/>
          <p:cNvSpPr/>
          <p:nvPr/>
        </p:nvSpPr>
        <p:spPr>
          <a:xfrm>
            <a:off x="7305675" y="2199799"/>
            <a:ext cx="6687979" cy="290989"/>
          </a:xfrm>
          <a:prstGeom prst="rect">
            <a:avLst/>
          </a:prstGeom>
          <a:noFill/>
          <a:ln/>
        </p:spPr>
        <p:txBody>
          <a:bodyPr wrap="none" lIns="0" tIns="0" rIns="0" bIns="0" rtlCol="0" anchor="t"/>
          <a:lstStyle/>
          <a:p>
            <a:pPr marL="0" indent="0" algn="l">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Tạo ra năng lượng để vận hành xe.</a:t>
            </a:r>
            <a:endParaRPr lang="en-US" sz="1400" dirty="0"/>
          </a:p>
        </p:txBody>
      </p:sp>
      <p:pic>
        <p:nvPicPr>
          <p:cNvPr id="7" name="Image 2" descr="preencoded.png"/>
          <p:cNvPicPr>
            <a:picLocks noChangeAspect="1"/>
          </p:cNvPicPr>
          <p:nvPr/>
        </p:nvPicPr>
        <p:blipFill>
          <a:blip r:embed="rId5"/>
          <a:stretch>
            <a:fillRect/>
          </a:stretch>
        </p:blipFill>
        <p:spPr>
          <a:xfrm>
            <a:off x="6123146" y="3080028"/>
            <a:ext cx="909638" cy="1455420"/>
          </a:xfrm>
          <a:prstGeom prst="rect">
            <a:avLst/>
          </a:prstGeom>
        </p:spPr>
      </p:pic>
      <p:sp>
        <p:nvSpPr>
          <p:cNvPr id="8" name="Text 3"/>
          <p:cNvSpPr/>
          <p:nvPr/>
        </p:nvSpPr>
        <p:spPr>
          <a:xfrm>
            <a:off x="7305675" y="3371017"/>
            <a:ext cx="2616637" cy="284202"/>
          </a:xfrm>
          <a:prstGeom prst="rect">
            <a:avLst/>
          </a:prstGeom>
          <a:noFill/>
          <a:ln/>
        </p:spPr>
        <p:txBody>
          <a:bodyPr wrap="none" lIns="0" tIns="0" rIns="0" bIns="0" rtlCol="0" anchor="t"/>
          <a:lstStyle/>
          <a:p>
            <a:pPr marL="0" indent="0" algn="l">
              <a:lnSpc>
                <a:spcPts val="2200"/>
              </a:lnSpc>
              <a:buNone/>
            </a:pPr>
            <a:r>
              <a:rPr lang="en-US" sz="1750" b="1" dirty="0">
                <a:solidFill>
                  <a:srgbClr val="E2E6E9"/>
                </a:solidFill>
                <a:latin typeface="PT Serif" panose="020A0603040505020204" pitchFamily="18" charset="0"/>
                <a:ea typeface="Merriweather" pitchFamily="34" charset="-122"/>
                <a:cs typeface="Merriweather" pitchFamily="34" charset="-120"/>
              </a:rPr>
              <a:t>Hệ Thống Truyền Động</a:t>
            </a:r>
            <a:endParaRPr lang="en-US" sz="1750" b="1" dirty="0"/>
          </a:p>
        </p:txBody>
      </p:sp>
      <p:sp>
        <p:nvSpPr>
          <p:cNvPr id="9" name="Text 4"/>
          <p:cNvSpPr/>
          <p:nvPr/>
        </p:nvSpPr>
        <p:spPr>
          <a:xfrm>
            <a:off x="7305675" y="3655219"/>
            <a:ext cx="6687979" cy="290989"/>
          </a:xfrm>
          <a:prstGeom prst="rect">
            <a:avLst/>
          </a:prstGeom>
          <a:noFill/>
          <a:ln/>
        </p:spPr>
        <p:txBody>
          <a:bodyPr wrap="none" lIns="0" tIns="0" rIns="0" bIns="0" rtlCol="0" anchor="t"/>
          <a:lstStyle/>
          <a:p>
            <a:pPr marL="0" indent="0" algn="l">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Truyền lực từ động cơ đến bánh xe.</a:t>
            </a:r>
            <a:endParaRPr lang="en-US" sz="1400" dirty="0"/>
          </a:p>
        </p:txBody>
      </p:sp>
      <p:pic>
        <p:nvPicPr>
          <p:cNvPr id="10" name="Image 3" descr="preencoded.png"/>
          <p:cNvPicPr>
            <a:picLocks noChangeAspect="1"/>
          </p:cNvPicPr>
          <p:nvPr/>
        </p:nvPicPr>
        <p:blipFill>
          <a:blip r:embed="rId6"/>
          <a:stretch>
            <a:fillRect/>
          </a:stretch>
        </p:blipFill>
        <p:spPr>
          <a:xfrm>
            <a:off x="6123146" y="4535448"/>
            <a:ext cx="909638" cy="1455420"/>
          </a:xfrm>
          <a:prstGeom prst="rect">
            <a:avLst/>
          </a:prstGeom>
        </p:spPr>
      </p:pic>
      <p:sp>
        <p:nvSpPr>
          <p:cNvPr id="11" name="Text 5"/>
          <p:cNvSpPr/>
          <p:nvPr/>
        </p:nvSpPr>
        <p:spPr>
          <a:xfrm>
            <a:off x="7305675" y="4717375"/>
            <a:ext cx="2274213" cy="284202"/>
          </a:xfrm>
          <a:prstGeom prst="rect">
            <a:avLst/>
          </a:prstGeom>
          <a:noFill/>
          <a:ln/>
        </p:spPr>
        <p:txBody>
          <a:bodyPr wrap="none" lIns="0" tIns="0" rIns="0" bIns="0" rtlCol="0" anchor="t"/>
          <a:lstStyle/>
          <a:p>
            <a:pPr marL="0" indent="0" algn="l">
              <a:lnSpc>
                <a:spcPts val="2200"/>
              </a:lnSpc>
              <a:buNone/>
            </a:pPr>
            <a:r>
              <a:rPr lang="en-US" sz="1750" b="1" dirty="0">
                <a:solidFill>
                  <a:srgbClr val="E2E6E9"/>
                </a:solidFill>
                <a:latin typeface="PT Serif" panose="020A0603040505020204" pitchFamily="18" charset="0"/>
                <a:ea typeface="Merriweather" pitchFamily="34" charset="-122"/>
                <a:cs typeface="Merriweather" pitchFamily="34" charset="-120"/>
              </a:rPr>
              <a:t>Hệ Thống Phanh</a:t>
            </a:r>
            <a:endParaRPr lang="en-US" sz="1750" b="1" dirty="0"/>
          </a:p>
        </p:txBody>
      </p:sp>
      <p:sp>
        <p:nvSpPr>
          <p:cNvPr id="12" name="Text 6"/>
          <p:cNvSpPr/>
          <p:nvPr/>
        </p:nvSpPr>
        <p:spPr>
          <a:xfrm>
            <a:off x="7305675" y="5110639"/>
            <a:ext cx="6687979" cy="290989"/>
          </a:xfrm>
          <a:prstGeom prst="rect">
            <a:avLst/>
          </a:prstGeom>
          <a:noFill/>
          <a:ln/>
        </p:spPr>
        <p:txBody>
          <a:bodyPr wrap="none" lIns="0" tIns="0" rIns="0" bIns="0" rtlCol="0" anchor="t"/>
          <a:lstStyle/>
          <a:p>
            <a:pPr marL="0" indent="0" algn="l">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Giảm tốc độ và dừng xe.</a:t>
            </a:r>
            <a:endParaRPr lang="en-US" sz="1400" dirty="0"/>
          </a:p>
        </p:txBody>
      </p:sp>
      <p:pic>
        <p:nvPicPr>
          <p:cNvPr id="13" name="Image 4" descr="preencoded.png"/>
          <p:cNvPicPr>
            <a:picLocks noChangeAspect="1"/>
          </p:cNvPicPr>
          <p:nvPr/>
        </p:nvPicPr>
        <p:blipFill>
          <a:blip r:embed="rId7"/>
          <a:stretch>
            <a:fillRect/>
          </a:stretch>
        </p:blipFill>
        <p:spPr>
          <a:xfrm>
            <a:off x="6123146" y="5990868"/>
            <a:ext cx="909638" cy="1455420"/>
          </a:xfrm>
          <a:prstGeom prst="rect">
            <a:avLst/>
          </a:prstGeom>
        </p:spPr>
      </p:pic>
      <p:sp>
        <p:nvSpPr>
          <p:cNvPr id="14" name="Text 7"/>
          <p:cNvSpPr/>
          <p:nvPr/>
        </p:nvSpPr>
        <p:spPr>
          <a:xfrm>
            <a:off x="7305675" y="6172795"/>
            <a:ext cx="2274213" cy="284202"/>
          </a:xfrm>
          <a:prstGeom prst="rect">
            <a:avLst/>
          </a:prstGeom>
          <a:noFill/>
          <a:ln/>
        </p:spPr>
        <p:txBody>
          <a:bodyPr wrap="none" lIns="0" tIns="0" rIns="0" bIns="0" rtlCol="0" anchor="t"/>
          <a:lstStyle/>
          <a:p>
            <a:pPr marL="0" indent="0" algn="l">
              <a:lnSpc>
                <a:spcPts val="2200"/>
              </a:lnSpc>
              <a:buNone/>
            </a:pPr>
            <a:r>
              <a:rPr lang="en-US" sz="1750" b="1" dirty="0">
                <a:solidFill>
                  <a:srgbClr val="E2E6E9"/>
                </a:solidFill>
                <a:latin typeface="PT Serif" panose="020A0603040505020204" pitchFamily="18" charset="0"/>
                <a:ea typeface="Merriweather" pitchFamily="34" charset="-122"/>
                <a:cs typeface="Merriweather" pitchFamily="34" charset="-120"/>
              </a:rPr>
              <a:t>Hệ Thống Treo</a:t>
            </a:r>
            <a:endParaRPr lang="en-US" sz="1750" b="1" dirty="0"/>
          </a:p>
        </p:txBody>
      </p:sp>
      <p:sp>
        <p:nvSpPr>
          <p:cNvPr id="15" name="Text 8"/>
          <p:cNvSpPr/>
          <p:nvPr/>
        </p:nvSpPr>
        <p:spPr>
          <a:xfrm>
            <a:off x="7305675" y="6566059"/>
            <a:ext cx="6687979" cy="290989"/>
          </a:xfrm>
          <a:prstGeom prst="rect">
            <a:avLst/>
          </a:prstGeom>
          <a:noFill/>
          <a:ln/>
        </p:spPr>
        <p:txBody>
          <a:bodyPr wrap="none" lIns="0" tIns="0" rIns="0" bIns="0" rtlCol="0" anchor="t"/>
          <a:lstStyle/>
          <a:p>
            <a:pPr marL="0" indent="0" algn="l">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Hấp thụ chấn động từ mặt đường.</a:t>
            </a:r>
            <a:endParaRPr lang="en-US" sz="1400" dirty="0"/>
          </a:p>
        </p:txBody>
      </p:sp>
      <p:pic>
        <p:nvPicPr>
          <p:cNvPr id="16" name="Image 0" descr="preencoded.png">
            <a:extLst>
              <a:ext uri="{FF2B5EF4-FFF2-40B4-BE49-F238E27FC236}">
                <a16:creationId xmlns:a16="http://schemas.microsoft.com/office/drawing/2014/main" id="{E309CD2F-1FBD-4CC9-2B3F-055616DED932}"/>
              </a:ext>
            </a:extLst>
          </p:cNvPr>
          <p:cNvPicPr>
            <a:picLocks noChangeAspect="1"/>
          </p:cNvPicPr>
          <p:nvPr/>
        </p:nvPicPr>
        <p:blipFill>
          <a:blip r:embed="rId8"/>
          <a:stretch>
            <a:fillRect/>
          </a:stretch>
        </p:blipFill>
        <p:spPr>
          <a:xfrm>
            <a:off x="12388107" y="7506267"/>
            <a:ext cx="2052017" cy="63509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1386"/>
          </a:xfrm>
          <a:prstGeom prst="rect">
            <a:avLst/>
          </a:prstGeom>
        </p:spPr>
      </p:pic>
      <p:sp>
        <p:nvSpPr>
          <p:cNvPr id="3" name="Text 0"/>
          <p:cNvSpPr/>
          <p:nvPr/>
        </p:nvSpPr>
        <p:spPr>
          <a:xfrm>
            <a:off x="809863" y="636270"/>
            <a:ext cx="7524274" cy="1446133"/>
          </a:xfrm>
          <a:prstGeom prst="rect">
            <a:avLst/>
          </a:prstGeom>
          <a:noFill/>
          <a:ln/>
        </p:spPr>
        <p:txBody>
          <a:bodyPr wrap="square" lIns="0" tIns="0" rIns="0" bIns="0" rtlCol="0" anchor="t"/>
          <a:lstStyle/>
          <a:p>
            <a:pPr marL="0" indent="0">
              <a:lnSpc>
                <a:spcPts val="5650"/>
              </a:lnSpc>
              <a:buNone/>
            </a:pPr>
            <a:r>
              <a:rPr lang="en-US" sz="4550" b="1" dirty="0">
                <a:solidFill>
                  <a:srgbClr val="F5F0F0"/>
                </a:solidFill>
                <a:latin typeface="PT Serif" panose="020A0603040505020204" pitchFamily="18" charset="0"/>
                <a:ea typeface="Merriweather" pitchFamily="34" charset="-122"/>
                <a:cs typeface="Merriweather" pitchFamily="34" charset="-120"/>
              </a:rPr>
              <a:t>Ứng Dụng Trong Ngành Vận Tải</a:t>
            </a:r>
            <a:endParaRPr lang="en-US" sz="4550" b="1" dirty="0"/>
          </a:p>
        </p:txBody>
      </p:sp>
      <p:pic>
        <p:nvPicPr>
          <p:cNvPr id="4" name="Image 1" descr="preencoded.png"/>
          <p:cNvPicPr>
            <a:picLocks noChangeAspect="1"/>
          </p:cNvPicPr>
          <p:nvPr/>
        </p:nvPicPr>
        <p:blipFill>
          <a:blip r:embed="rId4"/>
          <a:stretch>
            <a:fillRect/>
          </a:stretch>
        </p:blipFill>
        <p:spPr>
          <a:xfrm>
            <a:off x="809863" y="2429470"/>
            <a:ext cx="578406" cy="578406"/>
          </a:xfrm>
          <a:prstGeom prst="rect">
            <a:avLst/>
          </a:prstGeom>
        </p:spPr>
      </p:pic>
      <p:sp>
        <p:nvSpPr>
          <p:cNvPr id="5" name="Text 1"/>
          <p:cNvSpPr/>
          <p:nvPr/>
        </p:nvSpPr>
        <p:spPr>
          <a:xfrm>
            <a:off x="812959" y="3239214"/>
            <a:ext cx="2935486" cy="361474"/>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Phân Phối Hàng Hóa</a:t>
            </a:r>
            <a:endParaRPr lang="en-US" sz="2250" b="1" dirty="0"/>
          </a:p>
        </p:txBody>
      </p:sp>
      <p:sp>
        <p:nvSpPr>
          <p:cNvPr id="6" name="Text 2"/>
          <p:cNvSpPr/>
          <p:nvPr/>
        </p:nvSpPr>
        <p:spPr>
          <a:xfrm>
            <a:off x="809863" y="3739515"/>
            <a:ext cx="3588544" cy="740569"/>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Vận chuyển hàng hóa từ kho bãi đến các điểm tiêu thụ.</a:t>
            </a:r>
            <a:endParaRPr lang="en-US" sz="1800" dirty="0"/>
          </a:p>
        </p:txBody>
      </p:sp>
      <p:pic>
        <p:nvPicPr>
          <p:cNvPr id="7" name="Image 2" descr="preencoded.png"/>
          <p:cNvPicPr>
            <a:picLocks noChangeAspect="1"/>
          </p:cNvPicPr>
          <p:nvPr/>
        </p:nvPicPr>
        <p:blipFill>
          <a:blip r:embed="rId5"/>
          <a:stretch>
            <a:fillRect/>
          </a:stretch>
        </p:blipFill>
        <p:spPr>
          <a:xfrm>
            <a:off x="4745474" y="2429470"/>
            <a:ext cx="578406" cy="578406"/>
          </a:xfrm>
          <a:prstGeom prst="rect">
            <a:avLst/>
          </a:prstGeom>
        </p:spPr>
      </p:pic>
      <p:sp>
        <p:nvSpPr>
          <p:cNvPr id="8" name="Text 3"/>
          <p:cNvSpPr/>
          <p:nvPr/>
        </p:nvSpPr>
        <p:spPr>
          <a:xfrm>
            <a:off x="4748570" y="3239214"/>
            <a:ext cx="2892504" cy="361474"/>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Ngành Công Nghiệp</a:t>
            </a:r>
            <a:endParaRPr lang="en-US" sz="2250" b="1" dirty="0"/>
          </a:p>
        </p:txBody>
      </p:sp>
      <p:sp>
        <p:nvSpPr>
          <p:cNvPr id="9" name="Text 4"/>
          <p:cNvSpPr/>
          <p:nvPr/>
        </p:nvSpPr>
        <p:spPr>
          <a:xfrm>
            <a:off x="4745474" y="3739515"/>
            <a:ext cx="3588663" cy="740569"/>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Vận chuyển nguyên liệu thô và sản phẩm hoàn thiện.</a:t>
            </a:r>
            <a:endParaRPr lang="en-US" sz="1800" dirty="0"/>
          </a:p>
        </p:txBody>
      </p:sp>
      <p:pic>
        <p:nvPicPr>
          <p:cNvPr id="10" name="Image 3" descr="preencoded.png"/>
          <p:cNvPicPr>
            <a:picLocks noChangeAspect="1"/>
          </p:cNvPicPr>
          <p:nvPr/>
        </p:nvPicPr>
        <p:blipFill>
          <a:blip r:embed="rId6"/>
          <a:stretch>
            <a:fillRect/>
          </a:stretch>
        </p:blipFill>
        <p:spPr>
          <a:xfrm>
            <a:off x="809863" y="5174218"/>
            <a:ext cx="578406" cy="578406"/>
          </a:xfrm>
          <a:prstGeom prst="rect">
            <a:avLst/>
          </a:prstGeom>
        </p:spPr>
      </p:pic>
      <p:sp>
        <p:nvSpPr>
          <p:cNvPr id="11" name="Text 5"/>
          <p:cNvSpPr/>
          <p:nvPr/>
        </p:nvSpPr>
        <p:spPr>
          <a:xfrm>
            <a:off x="809863" y="5983962"/>
            <a:ext cx="2892504" cy="361474"/>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Ngành Xây Dựng</a:t>
            </a:r>
            <a:endParaRPr lang="en-US" sz="2250" b="1" dirty="0"/>
          </a:p>
        </p:txBody>
      </p:sp>
      <p:sp>
        <p:nvSpPr>
          <p:cNvPr id="12" name="Text 6"/>
          <p:cNvSpPr/>
          <p:nvPr/>
        </p:nvSpPr>
        <p:spPr>
          <a:xfrm>
            <a:off x="809863" y="6484263"/>
            <a:ext cx="3588544" cy="740569"/>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Vận chuyển vật liệu xây dựng như cát, đá, xi măng.</a:t>
            </a:r>
            <a:endParaRPr lang="en-US" sz="1800" dirty="0"/>
          </a:p>
        </p:txBody>
      </p:sp>
      <p:pic>
        <p:nvPicPr>
          <p:cNvPr id="13" name="Image 4" descr="preencoded.png"/>
          <p:cNvPicPr>
            <a:picLocks noChangeAspect="1"/>
          </p:cNvPicPr>
          <p:nvPr/>
        </p:nvPicPr>
        <p:blipFill>
          <a:blip r:embed="rId7"/>
          <a:stretch>
            <a:fillRect/>
          </a:stretch>
        </p:blipFill>
        <p:spPr>
          <a:xfrm>
            <a:off x="4745474" y="5174218"/>
            <a:ext cx="578406" cy="578406"/>
          </a:xfrm>
          <a:prstGeom prst="rect">
            <a:avLst/>
          </a:prstGeom>
        </p:spPr>
      </p:pic>
      <p:sp>
        <p:nvSpPr>
          <p:cNvPr id="14" name="Text 7"/>
          <p:cNvSpPr/>
          <p:nvPr/>
        </p:nvSpPr>
        <p:spPr>
          <a:xfrm>
            <a:off x="4745474" y="5983962"/>
            <a:ext cx="2895600" cy="361474"/>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Ngành Nông Nghiệp</a:t>
            </a:r>
            <a:endParaRPr lang="en-US" sz="2250" b="1" dirty="0"/>
          </a:p>
        </p:txBody>
      </p:sp>
      <p:sp>
        <p:nvSpPr>
          <p:cNvPr id="15" name="Text 8"/>
          <p:cNvSpPr/>
          <p:nvPr/>
        </p:nvSpPr>
        <p:spPr>
          <a:xfrm>
            <a:off x="4745474" y="6484263"/>
            <a:ext cx="3588663" cy="1110853"/>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Vận chuyển sản phẩm từ trang trại đến chợ hoặc nhà máy chế biến.</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820753" y="711280"/>
            <a:ext cx="8679018" cy="1494234"/>
          </a:xfrm>
          <a:prstGeom prst="rect">
            <a:avLst/>
          </a:prstGeom>
          <a:noFill/>
          <a:ln/>
        </p:spPr>
        <p:txBody>
          <a:bodyPr wrap="square" lIns="0" tIns="0" rIns="0" bIns="0" rtlCol="0" anchor="t"/>
          <a:lstStyle/>
          <a:p>
            <a:pPr marL="0" indent="0">
              <a:lnSpc>
                <a:spcPts val="5850"/>
              </a:lnSpc>
              <a:buNone/>
            </a:pPr>
            <a:r>
              <a:rPr lang="en-US" sz="4700" b="1" dirty="0">
                <a:solidFill>
                  <a:srgbClr val="F5F0F0"/>
                </a:solidFill>
                <a:latin typeface="PT Serif" panose="020A0603040505020204" pitchFamily="18" charset="0"/>
                <a:ea typeface="Merriweather" pitchFamily="34" charset="-122"/>
                <a:cs typeface="Merriweather" pitchFamily="34" charset="-120"/>
              </a:rPr>
              <a:t>Rủi Ro Khi Vận Hành Xe Tải</a:t>
            </a:r>
            <a:endParaRPr lang="en-US" sz="4700" b="1" dirty="0"/>
          </a:p>
        </p:txBody>
      </p:sp>
      <p:sp>
        <p:nvSpPr>
          <p:cNvPr id="4" name="Shape 1"/>
          <p:cNvSpPr/>
          <p:nvPr/>
        </p:nvSpPr>
        <p:spPr>
          <a:xfrm>
            <a:off x="6323171" y="2517577"/>
            <a:ext cx="7470458" cy="5047298"/>
          </a:xfrm>
          <a:prstGeom prst="roundRect">
            <a:avLst>
              <a:gd name="adj" fmla="val 1989"/>
            </a:avLst>
          </a:prstGeom>
          <a:noFill/>
          <a:ln w="7620">
            <a:solidFill>
              <a:srgbClr val="FFFFFF">
                <a:alpha val="24000"/>
              </a:srgbClr>
            </a:solidFill>
            <a:prstDash val="solid"/>
          </a:ln>
        </p:spPr>
      </p:sp>
      <p:sp>
        <p:nvSpPr>
          <p:cNvPr id="5" name="Shape 2"/>
          <p:cNvSpPr/>
          <p:nvPr/>
        </p:nvSpPr>
        <p:spPr>
          <a:xfrm>
            <a:off x="6330791" y="2525197"/>
            <a:ext cx="7455217" cy="1449229"/>
          </a:xfrm>
          <a:prstGeom prst="rect">
            <a:avLst/>
          </a:prstGeom>
          <a:solidFill>
            <a:srgbClr val="FFFFFF">
              <a:alpha val="4000"/>
            </a:srgbClr>
          </a:solidFill>
          <a:ln/>
        </p:spPr>
      </p:sp>
      <p:sp>
        <p:nvSpPr>
          <p:cNvPr id="6" name="Text 3"/>
          <p:cNvSpPr/>
          <p:nvPr/>
        </p:nvSpPr>
        <p:spPr>
          <a:xfrm>
            <a:off x="6569869" y="2676168"/>
            <a:ext cx="3245644" cy="382429"/>
          </a:xfrm>
          <a:prstGeom prst="rect">
            <a:avLst/>
          </a:prstGeom>
          <a:noFill/>
          <a:ln/>
        </p:spPr>
        <p:txBody>
          <a:bodyPr wrap="none" lIns="0" tIns="0" rIns="0" bIns="0" rtlCol="0" anchor="t"/>
          <a:lstStyle/>
          <a:p>
            <a:pPr marL="0" indent="0">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Tai Nạn Giao Thông</a:t>
            </a:r>
            <a:endParaRPr lang="en-US" sz="1850" dirty="0"/>
          </a:p>
        </p:txBody>
      </p:sp>
      <p:sp>
        <p:nvSpPr>
          <p:cNvPr id="7" name="Text 4"/>
          <p:cNvSpPr/>
          <p:nvPr/>
        </p:nvSpPr>
        <p:spPr>
          <a:xfrm>
            <a:off x="10301288" y="2676168"/>
            <a:ext cx="3245644" cy="1147286"/>
          </a:xfrm>
          <a:prstGeom prst="rect">
            <a:avLst/>
          </a:prstGeom>
          <a:noFill/>
          <a:ln/>
        </p:spPr>
        <p:txBody>
          <a:bodyPr wrap="square" lIns="0" tIns="0" rIns="0" bIns="0" rtlCol="0" anchor="t"/>
          <a:lstStyle/>
          <a:p>
            <a:pPr marL="0" indent="0">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Lỗi của người lái, điều kiện đường xá xấu, sự cố kỹ thuật.</a:t>
            </a:r>
            <a:endParaRPr lang="en-US" sz="1850" dirty="0"/>
          </a:p>
        </p:txBody>
      </p:sp>
      <p:sp>
        <p:nvSpPr>
          <p:cNvPr id="8" name="Shape 5"/>
          <p:cNvSpPr/>
          <p:nvPr/>
        </p:nvSpPr>
        <p:spPr>
          <a:xfrm>
            <a:off x="6330791" y="3974425"/>
            <a:ext cx="7455217" cy="1066800"/>
          </a:xfrm>
          <a:prstGeom prst="rect">
            <a:avLst/>
          </a:prstGeom>
          <a:solidFill>
            <a:srgbClr val="000000">
              <a:alpha val="4000"/>
            </a:srgbClr>
          </a:solidFill>
          <a:ln/>
        </p:spPr>
      </p:sp>
      <p:sp>
        <p:nvSpPr>
          <p:cNvPr id="9" name="Text 6"/>
          <p:cNvSpPr/>
          <p:nvPr/>
        </p:nvSpPr>
        <p:spPr>
          <a:xfrm>
            <a:off x="6569869" y="4125397"/>
            <a:ext cx="3245644" cy="382429"/>
          </a:xfrm>
          <a:prstGeom prst="rect">
            <a:avLst/>
          </a:prstGeom>
          <a:noFill/>
          <a:ln/>
        </p:spPr>
        <p:txBody>
          <a:bodyPr wrap="none" lIns="0" tIns="0" rIns="0" bIns="0" rtlCol="0" anchor="t"/>
          <a:lstStyle/>
          <a:p>
            <a:pPr marL="0" indent="0">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Hỏng Hóc Cơ Khí</a:t>
            </a:r>
            <a:endParaRPr lang="en-US" sz="1850" dirty="0"/>
          </a:p>
        </p:txBody>
      </p:sp>
      <p:sp>
        <p:nvSpPr>
          <p:cNvPr id="10" name="Text 7"/>
          <p:cNvSpPr/>
          <p:nvPr/>
        </p:nvSpPr>
        <p:spPr>
          <a:xfrm>
            <a:off x="10301288" y="4125397"/>
            <a:ext cx="3245644" cy="764858"/>
          </a:xfrm>
          <a:prstGeom prst="rect">
            <a:avLst/>
          </a:prstGeom>
          <a:noFill/>
          <a:ln/>
        </p:spPr>
        <p:txBody>
          <a:bodyPr wrap="square" lIns="0" tIns="0" rIns="0" bIns="0" rtlCol="0" anchor="t"/>
          <a:lstStyle/>
          <a:p>
            <a:pPr marL="0" indent="0">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Không kiểm tra và bảo trì xe định kỳ.</a:t>
            </a:r>
            <a:endParaRPr lang="en-US" sz="1850" dirty="0"/>
          </a:p>
        </p:txBody>
      </p:sp>
      <p:sp>
        <p:nvSpPr>
          <p:cNvPr id="11" name="Shape 8"/>
          <p:cNvSpPr/>
          <p:nvPr/>
        </p:nvSpPr>
        <p:spPr>
          <a:xfrm>
            <a:off x="6330791" y="5041225"/>
            <a:ext cx="7455217" cy="1449229"/>
          </a:xfrm>
          <a:prstGeom prst="rect">
            <a:avLst/>
          </a:prstGeom>
          <a:solidFill>
            <a:srgbClr val="FFFFFF">
              <a:alpha val="4000"/>
            </a:srgbClr>
          </a:solidFill>
          <a:ln/>
        </p:spPr>
      </p:sp>
      <p:sp>
        <p:nvSpPr>
          <p:cNvPr id="12" name="Text 9"/>
          <p:cNvSpPr/>
          <p:nvPr/>
        </p:nvSpPr>
        <p:spPr>
          <a:xfrm>
            <a:off x="6569869" y="5192197"/>
            <a:ext cx="3245644" cy="382429"/>
          </a:xfrm>
          <a:prstGeom prst="rect">
            <a:avLst/>
          </a:prstGeom>
          <a:noFill/>
          <a:ln/>
        </p:spPr>
        <p:txBody>
          <a:bodyPr wrap="none" lIns="0" tIns="0" rIns="0" bIns="0" rtlCol="0" anchor="t"/>
          <a:lstStyle/>
          <a:p>
            <a:pPr marL="0" indent="0">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Rơi Hàng Hóa</a:t>
            </a:r>
            <a:endParaRPr lang="en-US" sz="1850" dirty="0"/>
          </a:p>
        </p:txBody>
      </p:sp>
      <p:sp>
        <p:nvSpPr>
          <p:cNvPr id="13" name="Text 10"/>
          <p:cNvSpPr/>
          <p:nvPr/>
        </p:nvSpPr>
        <p:spPr>
          <a:xfrm>
            <a:off x="10301288" y="5192197"/>
            <a:ext cx="3245644" cy="1147286"/>
          </a:xfrm>
          <a:prstGeom prst="rect">
            <a:avLst/>
          </a:prstGeom>
          <a:noFill/>
          <a:ln/>
        </p:spPr>
        <p:txBody>
          <a:bodyPr wrap="square" lIns="0" tIns="0" rIns="0" bIns="0" rtlCol="0" anchor="t"/>
          <a:lstStyle/>
          <a:p>
            <a:pPr marL="0" indent="0">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Không tuân thủ quy định an toàn trong việc xếp dỡ hàng hóa.</a:t>
            </a:r>
            <a:endParaRPr lang="en-US" sz="1850" dirty="0"/>
          </a:p>
        </p:txBody>
      </p:sp>
      <p:sp>
        <p:nvSpPr>
          <p:cNvPr id="14" name="Shape 11"/>
          <p:cNvSpPr/>
          <p:nvPr/>
        </p:nvSpPr>
        <p:spPr>
          <a:xfrm>
            <a:off x="6330791" y="6490454"/>
            <a:ext cx="7455217" cy="1066800"/>
          </a:xfrm>
          <a:prstGeom prst="rect">
            <a:avLst/>
          </a:prstGeom>
          <a:solidFill>
            <a:srgbClr val="000000">
              <a:alpha val="4000"/>
            </a:srgbClr>
          </a:solidFill>
          <a:ln/>
        </p:spPr>
      </p:sp>
      <p:sp>
        <p:nvSpPr>
          <p:cNvPr id="15" name="Text 12"/>
          <p:cNvSpPr/>
          <p:nvPr/>
        </p:nvSpPr>
        <p:spPr>
          <a:xfrm>
            <a:off x="6569869" y="6641425"/>
            <a:ext cx="3245644" cy="382429"/>
          </a:xfrm>
          <a:prstGeom prst="rect">
            <a:avLst/>
          </a:prstGeom>
          <a:noFill/>
          <a:ln/>
        </p:spPr>
        <p:txBody>
          <a:bodyPr wrap="none" lIns="0" tIns="0" rIns="0" bIns="0" rtlCol="0" anchor="t"/>
          <a:lstStyle/>
          <a:p>
            <a:pPr marL="0" indent="0">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Rủi Ro Sức Khỏe</a:t>
            </a:r>
            <a:endParaRPr lang="en-US" sz="1850" dirty="0"/>
          </a:p>
        </p:txBody>
      </p:sp>
      <p:sp>
        <p:nvSpPr>
          <p:cNvPr id="16" name="Text 13"/>
          <p:cNvSpPr/>
          <p:nvPr/>
        </p:nvSpPr>
        <p:spPr>
          <a:xfrm>
            <a:off x="10301288" y="6641425"/>
            <a:ext cx="3245644" cy="764858"/>
          </a:xfrm>
          <a:prstGeom prst="rect">
            <a:avLst/>
          </a:prstGeom>
          <a:noFill/>
          <a:ln/>
        </p:spPr>
        <p:txBody>
          <a:bodyPr wrap="square" lIns="0" tIns="0" rIns="0" bIns="0" rtlCol="0" anchor="t"/>
          <a:lstStyle/>
          <a:p>
            <a:pPr marL="0" indent="0">
              <a:lnSpc>
                <a:spcPts val="3000"/>
              </a:lnSpc>
              <a:buNone/>
            </a:pPr>
            <a:r>
              <a:rPr lang="en-US" sz="1850" dirty="0">
                <a:solidFill>
                  <a:srgbClr val="E2E6E9"/>
                </a:solidFill>
                <a:latin typeface="PT Serif" panose="020A0603040505020204" pitchFamily="18" charset="0"/>
                <a:ea typeface="Merriweather" pitchFamily="34" charset="-122"/>
                <a:cs typeface="Merriweather" pitchFamily="34" charset="-120"/>
              </a:rPr>
              <a:t>Căng thẳng, mệt mỏi kéo dài do lái xe liên tục.</a:t>
            </a:r>
            <a:endParaRPr lang="en-US" sz="1850" dirty="0"/>
          </a:p>
        </p:txBody>
      </p:sp>
      <p:pic>
        <p:nvPicPr>
          <p:cNvPr id="17" name="Image 0" descr="preencoded.png">
            <a:extLst>
              <a:ext uri="{FF2B5EF4-FFF2-40B4-BE49-F238E27FC236}">
                <a16:creationId xmlns:a16="http://schemas.microsoft.com/office/drawing/2014/main" id="{EDDF60DE-FB65-C1E5-3481-BA4FDB12D94E}"/>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3798" y="846653"/>
            <a:ext cx="7416403"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Kiểm Tra An Toàn Trước Khi Vận Hành</a:t>
            </a:r>
            <a:endParaRPr lang="en-US" sz="4850" b="1" dirty="0"/>
          </a:p>
        </p:txBody>
      </p:sp>
      <p:sp>
        <p:nvSpPr>
          <p:cNvPr id="4" name="Shape 1"/>
          <p:cNvSpPr/>
          <p:nvPr/>
        </p:nvSpPr>
        <p:spPr>
          <a:xfrm>
            <a:off x="277652" y="3000622"/>
            <a:ext cx="555308" cy="555308"/>
          </a:xfrm>
          <a:prstGeom prst="roundRect">
            <a:avLst>
              <a:gd name="adj" fmla="val 18669"/>
            </a:avLst>
          </a:prstGeom>
          <a:solidFill>
            <a:srgbClr val="003180"/>
          </a:solidFill>
          <a:ln w="15240">
            <a:solidFill>
              <a:srgbClr val="194A99"/>
            </a:solidFill>
            <a:prstDash val="solid"/>
          </a:ln>
        </p:spPr>
      </p:sp>
      <p:sp>
        <p:nvSpPr>
          <p:cNvPr id="5" name="Text 2"/>
          <p:cNvSpPr/>
          <p:nvPr/>
        </p:nvSpPr>
        <p:spPr>
          <a:xfrm>
            <a:off x="473867" y="3093134"/>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1</a:t>
            </a:r>
            <a:endParaRPr lang="en-US" sz="2900" dirty="0"/>
          </a:p>
        </p:txBody>
      </p:sp>
      <p:sp>
        <p:nvSpPr>
          <p:cNvPr id="6" name="Text 3"/>
          <p:cNvSpPr/>
          <p:nvPr/>
        </p:nvSpPr>
        <p:spPr>
          <a:xfrm>
            <a:off x="1079777" y="3000622"/>
            <a:ext cx="2782729"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Hệ Thống Phanh</a:t>
            </a:r>
            <a:endParaRPr lang="en-US" sz="2400" b="1" dirty="0"/>
          </a:p>
        </p:txBody>
      </p:sp>
      <p:sp>
        <p:nvSpPr>
          <p:cNvPr id="7" name="Text 4"/>
          <p:cNvSpPr/>
          <p:nvPr/>
        </p:nvSpPr>
        <p:spPr>
          <a:xfrm>
            <a:off x="1079777" y="3534141"/>
            <a:ext cx="2782729"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hiệu quả hoạt động của phanh.</a:t>
            </a:r>
            <a:endParaRPr lang="en-US" sz="1900" dirty="0"/>
          </a:p>
        </p:txBody>
      </p:sp>
      <p:sp>
        <p:nvSpPr>
          <p:cNvPr id="8" name="Shape 5"/>
          <p:cNvSpPr/>
          <p:nvPr/>
        </p:nvSpPr>
        <p:spPr>
          <a:xfrm>
            <a:off x="4695468" y="3037046"/>
            <a:ext cx="555308" cy="555308"/>
          </a:xfrm>
          <a:prstGeom prst="roundRect">
            <a:avLst>
              <a:gd name="adj" fmla="val 18669"/>
            </a:avLst>
          </a:prstGeom>
          <a:solidFill>
            <a:srgbClr val="003180"/>
          </a:solidFill>
          <a:ln w="15240">
            <a:solidFill>
              <a:srgbClr val="194A99"/>
            </a:solidFill>
            <a:prstDash val="solid"/>
          </a:ln>
        </p:spPr>
      </p:sp>
      <p:sp>
        <p:nvSpPr>
          <p:cNvPr id="9" name="Text 6"/>
          <p:cNvSpPr/>
          <p:nvPr/>
        </p:nvSpPr>
        <p:spPr>
          <a:xfrm>
            <a:off x="4862393" y="3129558"/>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2</a:t>
            </a:r>
            <a:endParaRPr lang="en-US" sz="2900" dirty="0"/>
          </a:p>
        </p:txBody>
      </p:sp>
      <p:sp>
        <p:nvSpPr>
          <p:cNvPr id="10" name="Text 7"/>
          <p:cNvSpPr/>
          <p:nvPr/>
        </p:nvSpPr>
        <p:spPr>
          <a:xfrm>
            <a:off x="5497592" y="3037046"/>
            <a:ext cx="2782729"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Đèn Chiếu Sáng</a:t>
            </a:r>
            <a:endParaRPr lang="en-US" sz="2400" b="1" dirty="0"/>
          </a:p>
        </p:txBody>
      </p:sp>
      <p:sp>
        <p:nvSpPr>
          <p:cNvPr id="11" name="Text 8"/>
          <p:cNvSpPr/>
          <p:nvPr/>
        </p:nvSpPr>
        <p:spPr>
          <a:xfrm>
            <a:off x="5497592" y="3570565"/>
            <a:ext cx="2782729"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đèn chiếu sáng, đèn cảnh báo và đèn tín hiệu.</a:t>
            </a:r>
            <a:endParaRPr lang="en-US" sz="1900" dirty="0"/>
          </a:p>
        </p:txBody>
      </p:sp>
      <p:sp>
        <p:nvSpPr>
          <p:cNvPr id="12" name="Shape 9"/>
          <p:cNvSpPr/>
          <p:nvPr/>
        </p:nvSpPr>
        <p:spPr>
          <a:xfrm>
            <a:off x="277652" y="5243045"/>
            <a:ext cx="555308" cy="555308"/>
          </a:xfrm>
          <a:prstGeom prst="roundRect">
            <a:avLst>
              <a:gd name="adj" fmla="val 18669"/>
            </a:avLst>
          </a:prstGeom>
          <a:solidFill>
            <a:srgbClr val="003180"/>
          </a:solidFill>
          <a:ln w="15240">
            <a:solidFill>
              <a:srgbClr val="194A99"/>
            </a:solidFill>
            <a:prstDash val="solid"/>
          </a:ln>
        </p:spPr>
      </p:sp>
      <p:sp>
        <p:nvSpPr>
          <p:cNvPr id="13" name="Text 10"/>
          <p:cNvSpPr/>
          <p:nvPr/>
        </p:nvSpPr>
        <p:spPr>
          <a:xfrm>
            <a:off x="451603" y="5335557"/>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3</a:t>
            </a:r>
            <a:endParaRPr lang="en-US" sz="2900" dirty="0"/>
          </a:p>
        </p:txBody>
      </p:sp>
      <p:sp>
        <p:nvSpPr>
          <p:cNvPr id="14" name="Text 11"/>
          <p:cNvSpPr/>
          <p:nvPr/>
        </p:nvSpPr>
        <p:spPr>
          <a:xfrm>
            <a:off x="1079777" y="5243045"/>
            <a:ext cx="2782729"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Lốp Xe</a:t>
            </a:r>
            <a:endParaRPr lang="en-US" sz="2400" b="1" dirty="0"/>
          </a:p>
        </p:txBody>
      </p:sp>
      <p:sp>
        <p:nvSpPr>
          <p:cNvPr id="15" name="Text 12"/>
          <p:cNvSpPr/>
          <p:nvPr/>
        </p:nvSpPr>
        <p:spPr>
          <a:xfrm>
            <a:off x="1079777" y="5776564"/>
            <a:ext cx="2782729"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độ bám đường và độ mòn của lốp xe.</a:t>
            </a:r>
            <a:endParaRPr lang="en-US" sz="1900" dirty="0"/>
          </a:p>
        </p:txBody>
      </p:sp>
      <p:sp>
        <p:nvSpPr>
          <p:cNvPr id="16" name="Shape 13"/>
          <p:cNvSpPr/>
          <p:nvPr/>
        </p:nvSpPr>
        <p:spPr>
          <a:xfrm>
            <a:off x="4695468" y="5279469"/>
            <a:ext cx="555308" cy="555308"/>
          </a:xfrm>
          <a:prstGeom prst="roundRect">
            <a:avLst>
              <a:gd name="adj" fmla="val 18669"/>
            </a:avLst>
          </a:prstGeom>
          <a:solidFill>
            <a:srgbClr val="003180"/>
          </a:solidFill>
          <a:ln w="15240">
            <a:solidFill>
              <a:srgbClr val="194A99"/>
            </a:solidFill>
            <a:prstDash val="solid"/>
          </a:ln>
        </p:spPr>
      </p:sp>
      <p:sp>
        <p:nvSpPr>
          <p:cNvPr id="17" name="Text 14"/>
          <p:cNvSpPr/>
          <p:nvPr/>
        </p:nvSpPr>
        <p:spPr>
          <a:xfrm>
            <a:off x="4853821" y="5371981"/>
            <a:ext cx="238482"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4</a:t>
            </a:r>
            <a:endParaRPr lang="en-US" sz="2900" dirty="0"/>
          </a:p>
        </p:txBody>
      </p:sp>
      <p:sp>
        <p:nvSpPr>
          <p:cNvPr id="18" name="Text 15"/>
          <p:cNvSpPr/>
          <p:nvPr/>
        </p:nvSpPr>
        <p:spPr>
          <a:xfrm>
            <a:off x="5497592" y="5279469"/>
            <a:ext cx="3133942" cy="771049"/>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Hệ Thống Động Cơ</a:t>
            </a:r>
            <a:endParaRPr lang="en-US" sz="2400" b="1" dirty="0"/>
          </a:p>
        </p:txBody>
      </p:sp>
      <p:sp>
        <p:nvSpPr>
          <p:cNvPr id="19" name="Text 16"/>
          <p:cNvSpPr/>
          <p:nvPr/>
        </p:nvSpPr>
        <p:spPr>
          <a:xfrm>
            <a:off x="5497592" y="6198513"/>
            <a:ext cx="2782729"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dầu nhớt, bình nhiên liệu, tránh rò rỉ hoặc thiếu hụt.</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91872" y="544116"/>
            <a:ext cx="5474137" cy="617696"/>
          </a:xfrm>
          <a:prstGeom prst="rect">
            <a:avLst/>
          </a:prstGeom>
          <a:noFill/>
          <a:ln/>
        </p:spPr>
        <p:txBody>
          <a:bodyPr wrap="none" lIns="0" tIns="0" rIns="0" bIns="0" rtlCol="0" anchor="t"/>
          <a:lstStyle/>
          <a:p>
            <a:pPr marL="0" indent="0">
              <a:lnSpc>
                <a:spcPts val="4850"/>
              </a:lnSpc>
              <a:buNone/>
            </a:pPr>
            <a:r>
              <a:rPr lang="en-US" sz="4400" b="1" dirty="0">
                <a:solidFill>
                  <a:srgbClr val="F5F0F0"/>
                </a:solidFill>
                <a:latin typeface="PT Serif" panose="020A0603040505020204" pitchFamily="18" charset="0"/>
                <a:ea typeface="Merriweather" pitchFamily="34" charset="-122"/>
                <a:cs typeface="Merriweather" pitchFamily="34" charset="-120"/>
              </a:rPr>
              <a:t>Bảo Trì Xe Tải Định Kỳ</a:t>
            </a:r>
            <a:endParaRPr lang="en-US" sz="4400" b="1" dirty="0"/>
          </a:p>
        </p:txBody>
      </p:sp>
      <p:sp>
        <p:nvSpPr>
          <p:cNvPr id="3" name="Shape 1"/>
          <p:cNvSpPr/>
          <p:nvPr/>
        </p:nvSpPr>
        <p:spPr>
          <a:xfrm>
            <a:off x="7315200" y="2013347"/>
            <a:ext cx="22860" cy="6128385"/>
          </a:xfrm>
          <a:prstGeom prst="roundRect">
            <a:avLst>
              <a:gd name="adj" fmla="val 363225"/>
            </a:avLst>
          </a:prstGeom>
          <a:solidFill>
            <a:srgbClr val="194A99"/>
          </a:solidFill>
          <a:ln/>
        </p:spPr>
      </p:sp>
      <p:sp>
        <p:nvSpPr>
          <p:cNvPr id="4" name="Shape 2"/>
          <p:cNvSpPr/>
          <p:nvPr/>
        </p:nvSpPr>
        <p:spPr>
          <a:xfrm>
            <a:off x="6435209" y="2446735"/>
            <a:ext cx="691872" cy="22860"/>
          </a:xfrm>
          <a:prstGeom prst="roundRect">
            <a:avLst>
              <a:gd name="adj" fmla="val 363225"/>
            </a:avLst>
          </a:prstGeom>
          <a:solidFill>
            <a:srgbClr val="194A99"/>
          </a:solidFill>
          <a:ln/>
        </p:spPr>
      </p:sp>
      <p:sp>
        <p:nvSpPr>
          <p:cNvPr id="5" name="Shape 3"/>
          <p:cNvSpPr/>
          <p:nvPr/>
        </p:nvSpPr>
        <p:spPr>
          <a:xfrm>
            <a:off x="7104221" y="2235756"/>
            <a:ext cx="444818" cy="444818"/>
          </a:xfrm>
          <a:prstGeom prst="roundRect">
            <a:avLst>
              <a:gd name="adj" fmla="val 18667"/>
            </a:avLst>
          </a:prstGeom>
          <a:solidFill>
            <a:srgbClr val="003180"/>
          </a:solidFill>
          <a:ln w="7620">
            <a:solidFill>
              <a:srgbClr val="194A99"/>
            </a:solidFill>
            <a:prstDash val="solid"/>
          </a:ln>
        </p:spPr>
      </p:sp>
      <p:sp>
        <p:nvSpPr>
          <p:cNvPr id="6" name="Text 4"/>
          <p:cNvSpPr/>
          <p:nvPr/>
        </p:nvSpPr>
        <p:spPr>
          <a:xfrm>
            <a:off x="7261384" y="2309813"/>
            <a:ext cx="130493" cy="296585"/>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1</a:t>
            </a:r>
            <a:endParaRPr lang="en-US" sz="2300" dirty="0"/>
          </a:p>
        </p:txBody>
      </p:sp>
      <p:sp>
        <p:nvSpPr>
          <p:cNvPr id="7" name="Text 5"/>
          <p:cNvSpPr/>
          <p:nvPr/>
        </p:nvSpPr>
        <p:spPr>
          <a:xfrm>
            <a:off x="3184684" y="2210991"/>
            <a:ext cx="3054668" cy="308967"/>
          </a:xfrm>
          <a:prstGeom prst="rect">
            <a:avLst/>
          </a:prstGeom>
          <a:noFill/>
          <a:ln/>
        </p:spPr>
        <p:txBody>
          <a:bodyPr wrap="none" lIns="0" tIns="0" rIns="0" bIns="0" rtlCol="0" anchor="t"/>
          <a:lstStyle/>
          <a:p>
            <a:pPr marL="0" indent="0" algn="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Thay Dầu Nhớt Và Bộ Lọc</a:t>
            </a:r>
            <a:endParaRPr lang="en-US" sz="1900" b="1" dirty="0"/>
          </a:p>
        </p:txBody>
      </p:sp>
      <p:sp>
        <p:nvSpPr>
          <p:cNvPr id="8" name="Text 6"/>
          <p:cNvSpPr/>
          <p:nvPr/>
        </p:nvSpPr>
        <p:spPr>
          <a:xfrm>
            <a:off x="703302" y="2638545"/>
            <a:ext cx="5536049" cy="632460"/>
          </a:xfrm>
          <a:prstGeom prst="rect">
            <a:avLst/>
          </a:prstGeom>
          <a:noFill/>
          <a:ln/>
        </p:spPr>
        <p:txBody>
          <a:bodyPr wrap="square" lIns="0" tIns="0" rIns="0" bIns="0" rtlCol="0" anchor="t"/>
          <a:lstStyle/>
          <a:p>
            <a:pPr marL="0" indent="0" algn="r">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Thay dầu nhớt và bộ lọc định kỳ theo khuyến nghị của nhà sản xuất.</a:t>
            </a:r>
            <a:endParaRPr lang="en-US" sz="1550" dirty="0"/>
          </a:p>
        </p:txBody>
      </p:sp>
      <p:sp>
        <p:nvSpPr>
          <p:cNvPr id="9" name="Shape 7"/>
          <p:cNvSpPr/>
          <p:nvPr/>
        </p:nvSpPr>
        <p:spPr>
          <a:xfrm>
            <a:off x="7526179" y="3435073"/>
            <a:ext cx="691872" cy="22860"/>
          </a:xfrm>
          <a:prstGeom prst="roundRect">
            <a:avLst>
              <a:gd name="adj" fmla="val 363225"/>
            </a:avLst>
          </a:prstGeom>
          <a:solidFill>
            <a:srgbClr val="194A99"/>
          </a:solidFill>
          <a:ln/>
        </p:spPr>
      </p:sp>
      <p:sp>
        <p:nvSpPr>
          <p:cNvPr id="10" name="Shape 8"/>
          <p:cNvSpPr/>
          <p:nvPr/>
        </p:nvSpPr>
        <p:spPr>
          <a:xfrm>
            <a:off x="7104221" y="3224094"/>
            <a:ext cx="444818" cy="444818"/>
          </a:xfrm>
          <a:prstGeom prst="roundRect">
            <a:avLst>
              <a:gd name="adj" fmla="val 18667"/>
            </a:avLst>
          </a:prstGeom>
          <a:solidFill>
            <a:srgbClr val="003180"/>
          </a:solidFill>
          <a:ln w="7620">
            <a:solidFill>
              <a:srgbClr val="194A99"/>
            </a:solidFill>
            <a:prstDash val="solid"/>
          </a:ln>
        </p:spPr>
      </p:sp>
      <p:sp>
        <p:nvSpPr>
          <p:cNvPr id="11" name="Text 9"/>
          <p:cNvSpPr/>
          <p:nvPr/>
        </p:nvSpPr>
        <p:spPr>
          <a:xfrm>
            <a:off x="7237928" y="3298151"/>
            <a:ext cx="177403" cy="296585"/>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2</a:t>
            </a:r>
            <a:endParaRPr lang="en-US" sz="2300" dirty="0"/>
          </a:p>
        </p:txBody>
      </p:sp>
      <p:sp>
        <p:nvSpPr>
          <p:cNvPr id="12" name="Text 10"/>
          <p:cNvSpPr/>
          <p:nvPr/>
        </p:nvSpPr>
        <p:spPr>
          <a:xfrm>
            <a:off x="8413909" y="3199329"/>
            <a:ext cx="4967883" cy="30896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Và Bảo Dưỡng Hệ Thống Phanh</a:t>
            </a:r>
            <a:endParaRPr lang="en-US" sz="1900" b="1" dirty="0"/>
          </a:p>
        </p:txBody>
      </p:sp>
      <p:sp>
        <p:nvSpPr>
          <p:cNvPr id="13" name="Text 11"/>
          <p:cNvSpPr/>
          <p:nvPr/>
        </p:nvSpPr>
        <p:spPr>
          <a:xfrm>
            <a:off x="8413909" y="3626882"/>
            <a:ext cx="5536049" cy="316230"/>
          </a:xfrm>
          <a:prstGeom prst="rect">
            <a:avLst/>
          </a:prstGeom>
          <a:noFill/>
          <a:ln/>
        </p:spPr>
        <p:txBody>
          <a:bodyPr wrap="none" lIns="0" tIns="0" rIns="0" bIns="0" rtlCol="0" anchor="t"/>
          <a:lstStyle/>
          <a:p>
            <a:pPr marL="0" indent="0" algn="l">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độ dày của má phanh và thay thế nếu cần.</a:t>
            </a:r>
            <a:endParaRPr lang="en-US" sz="1550" dirty="0"/>
          </a:p>
        </p:txBody>
      </p:sp>
      <p:sp>
        <p:nvSpPr>
          <p:cNvPr id="14" name="Shape 12"/>
          <p:cNvSpPr/>
          <p:nvPr/>
        </p:nvSpPr>
        <p:spPr>
          <a:xfrm>
            <a:off x="6435209" y="4324589"/>
            <a:ext cx="691872" cy="22860"/>
          </a:xfrm>
          <a:prstGeom prst="roundRect">
            <a:avLst>
              <a:gd name="adj" fmla="val 363225"/>
            </a:avLst>
          </a:prstGeom>
          <a:solidFill>
            <a:srgbClr val="194A99"/>
          </a:solidFill>
          <a:ln/>
        </p:spPr>
      </p:sp>
      <p:sp>
        <p:nvSpPr>
          <p:cNvPr id="15" name="Shape 13"/>
          <p:cNvSpPr/>
          <p:nvPr/>
        </p:nvSpPr>
        <p:spPr>
          <a:xfrm>
            <a:off x="7104221" y="4113610"/>
            <a:ext cx="444818" cy="444818"/>
          </a:xfrm>
          <a:prstGeom prst="roundRect">
            <a:avLst>
              <a:gd name="adj" fmla="val 18667"/>
            </a:avLst>
          </a:prstGeom>
          <a:solidFill>
            <a:srgbClr val="003180"/>
          </a:solidFill>
          <a:ln w="7620">
            <a:solidFill>
              <a:srgbClr val="194A99"/>
            </a:solidFill>
            <a:prstDash val="solid"/>
          </a:ln>
        </p:spPr>
      </p:sp>
      <p:sp>
        <p:nvSpPr>
          <p:cNvPr id="16" name="Text 14"/>
          <p:cNvSpPr/>
          <p:nvPr/>
        </p:nvSpPr>
        <p:spPr>
          <a:xfrm>
            <a:off x="7243524" y="4187667"/>
            <a:ext cx="166092" cy="296585"/>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3</a:t>
            </a:r>
            <a:endParaRPr lang="en-US" sz="2300" dirty="0"/>
          </a:p>
        </p:txBody>
      </p:sp>
      <p:sp>
        <p:nvSpPr>
          <p:cNvPr id="17" name="Text 15"/>
          <p:cNvSpPr/>
          <p:nvPr/>
        </p:nvSpPr>
        <p:spPr>
          <a:xfrm>
            <a:off x="3768209" y="4088845"/>
            <a:ext cx="2471142" cy="308967"/>
          </a:xfrm>
          <a:prstGeom prst="rect">
            <a:avLst/>
          </a:prstGeom>
          <a:noFill/>
          <a:ln/>
        </p:spPr>
        <p:txBody>
          <a:bodyPr wrap="none" lIns="0" tIns="0" rIns="0" bIns="0" rtlCol="0" anchor="t"/>
          <a:lstStyle/>
          <a:p>
            <a:pPr marL="0" indent="0" algn="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Lốp Xe</a:t>
            </a:r>
            <a:endParaRPr lang="en-US" sz="1900" b="1" dirty="0"/>
          </a:p>
        </p:txBody>
      </p:sp>
      <p:sp>
        <p:nvSpPr>
          <p:cNvPr id="18" name="Text 16"/>
          <p:cNvSpPr/>
          <p:nvPr/>
        </p:nvSpPr>
        <p:spPr>
          <a:xfrm>
            <a:off x="703302" y="4516398"/>
            <a:ext cx="5536049" cy="316230"/>
          </a:xfrm>
          <a:prstGeom prst="rect">
            <a:avLst/>
          </a:prstGeom>
          <a:noFill/>
          <a:ln/>
        </p:spPr>
        <p:txBody>
          <a:bodyPr wrap="none" lIns="0" tIns="0" rIns="0" bIns="0" rtlCol="0" anchor="t"/>
          <a:lstStyle/>
          <a:p>
            <a:pPr marL="0" indent="0" algn="r">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áp suất và độ mòn của lốp xe.</a:t>
            </a:r>
            <a:endParaRPr lang="en-US" sz="1550" dirty="0"/>
          </a:p>
        </p:txBody>
      </p:sp>
      <p:sp>
        <p:nvSpPr>
          <p:cNvPr id="19" name="Shape 17"/>
          <p:cNvSpPr/>
          <p:nvPr/>
        </p:nvSpPr>
        <p:spPr>
          <a:xfrm>
            <a:off x="7526179" y="5214224"/>
            <a:ext cx="691872" cy="22860"/>
          </a:xfrm>
          <a:prstGeom prst="roundRect">
            <a:avLst>
              <a:gd name="adj" fmla="val 363225"/>
            </a:avLst>
          </a:prstGeom>
          <a:solidFill>
            <a:srgbClr val="194A99"/>
          </a:solidFill>
          <a:ln/>
        </p:spPr>
      </p:sp>
      <p:sp>
        <p:nvSpPr>
          <p:cNvPr id="20" name="Shape 18"/>
          <p:cNvSpPr/>
          <p:nvPr/>
        </p:nvSpPr>
        <p:spPr>
          <a:xfrm>
            <a:off x="7104221" y="5003245"/>
            <a:ext cx="444818" cy="444818"/>
          </a:xfrm>
          <a:prstGeom prst="roundRect">
            <a:avLst>
              <a:gd name="adj" fmla="val 18667"/>
            </a:avLst>
          </a:prstGeom>
          <a:solidFill>
            <a:srgbClr val="003180"/>
          </a:solidFill>
          <a:ln w="7620">
            <a:solidFill>
              <a:srgbClr val="194A99"/>
            </a:solidFill>
            <a:prstDash val="solid"/>
          </a:ln>
        </p:spPr>
      </p:sp>
      <p:sp>
        <p:nvSpPr>
          <p:cNvPr id="21" name="Text 19"/>
          <p:cNvSpPr/>
          <p:nvPr/>
        </p:nvSpPr>
        <p:spPr>
          <a:xfrm>
            <a:off x="7231142" y="5077302"/>
            <a:ext cx="190976" cy="296585"/>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4</a:t>
            </a:r>
            <a:endParaRPr lang="en-US" sz="2300" dirty="0"/>
          </a:p>
        </p:txBody>
      </p:sp>
      <p:sp>
        <p:nvSpPr>
          <p:cNvPr id="22" name="Text 20"/>
          <p:cNvSpPr/>
          <p:nvPr/>
        </p:nvSpPr>
        <p:spPr>
          <a:xfrm>
            <a:off x="8413909" y="4978480"/>
            <a:ext cx="3519130" cy="30896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Hệ Thống Làm Mát</a:t>
            </a:r>
            <a:endParaRPr lang="en-US" sz="1900" b="1" dirty="0"/>
          </a:p>
        </p:txBody>
      </p:sp>
      <p:sp>
        <p:nvSpPr>
          <p:cNvPr id="23" name="Text 21"/>
          <p:cNvSpPr/>
          <p:nvPr/>
        </p:nvSpPr>
        <p:spPr>
          <a:xfrm>
            <a:off x="8413909" y="5406033"/>
            <a:ext cx="5536049" cy="316230"/>
          </a:xfrm>
          <a:prstGeom prst="rect">
            <a:avLst/>
          </a:prstGeom>
          <a:noFill/>
          <a:ln/>
        </p:spPr>
        <p:txBody>
          <a:bodyPr wrap="none" lIns="0" tIns="0" rIns="0" bIns="0" rtlCol="0" anchor="t"/>
          <a:lstStyle/>
          <a:p>
            <a:pPr marL="0" indent="0" algn="l">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mức nước làm mát và các ống dẫn.</a:t>
            </a:r>
            <a:endParaRPr lang="en-US" sz="1550" dirty="0"/>
          </a:p>
        </p:txBody>
      </p:sp>
      <p:sp>
        <p:nvSpPr>
          <p:cNvPr id="24" name="Shape 22"/>
          <p:cNvSpPr/>
          <p:nvPr/>
        </p:nvSpPr>
        <p:spPr>
          <a:xfrm>
            <a:off x="6435209" y="6103859"/>
            <a:ext cx="691872" cy="22860"/>
          </a:xfrm>
          <a:prstGeom prst="roundRect">
            <a:avLst>
              <a:gd name="adj" fmla="val 363225"/>
            </a:avLst>
          </a:prstGeom>
          <a:solidFill>
            <a:srgbClr val="194A99"/>
          </a:solidFill>
          <a:ln/>
        </p:spPr>
      </p:sp>
      <p:sp>
        <p:nvSpPr>
          <p:cNvPr id="25" name="Shape 23"/>
          <p:cNvSpPr/>
          <p:nvPr/>
        </p:nvSpPr>
        <p:spPr>
          <a:xfrm>
            <a:off x="7104221" y="5892880"/>
            <a:ext cx="444818" cy="444818"/>
          </a:xfrm>
          <a:prstGeom prst="roundRect">
            <a:avLst>
              <a:gd name="adj" fmla="val 18667"/>
            </a:avLst>
          </a:prstGeom>
          <a:solidFill>
            <a:srgbClr val="003180"/>
          </a:solidFill>
          <a:ln w="7620">
            <a:solidFill>
              <a:srgbClr val="194A99"/>
            </a:solidFill>
            <a:prstDash val="solid"/>
          </a:ln>
        </p:spPr>
      </p:sp>
      <p:sp>
        <p:nvSpPr>
          <p:cNvPr id="26" name="Text 24"/>
          <p:cNvSpPr/>
          <p:nvPr/>
        </p:nvSpPr>
        <p:spPr>
          <a:xfrm>
            <a:off x="7238524" y="5966937"/>
            <a:ext cx="176212" cy="296585"/>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5</a:t>
            </a:r>
            <a:endParaRPr lang="en-US" sz="2300" dirty="0"/>
          </a:p>
        </p:txBody>
      </p:sp>
      <p:sp>
        <p:nvSpPr>
          <p:cNvPr id="27" name="Text 25"/>
          <p:cNvSpPr/>
          <p:nvPr/>
        </p:nvSpPr>
        <p:spPr>
          <a:xfrm>
            <a:off x="2474714" y="5868115"/>
            <a:ext cx="3764637" cy="308967"/>
          </a:xfrm>
          <a:prstGeom prst="rect">
            <a:avLst/>
          </a:prstGeom>
          <a:noFill/>
          <a:ln/>
        </p:spPr>
        <p:txBody>
          <a:bodyPr wrap="none" lIns="0" tIns="0" rIns="0" bIns="0" rtlCol="0" anchor="t"/>
          <a:lstStyle/>
          <a:p>
            <a:pPr marL="0" indent="0" algn="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Hệ Thống Nhiên Liệu</a:t>
            </a:r>
            <a:endParaRPr lang="en-US" sz="1900" b="1" dirty="0"/>
          </a:p>
        </p:txBody>
      </p:sp>
      <p:sp>
        <p:nvSpPr>
          <p:cNvPr id="28" name="Text 26"/>
          <p:cNvSpPr/>
          <p:nvPr/>
        </p:nvSpPr>
        <p:spPr>
          <a:xfrm>
            <a:off x="726219" y="6337698"/>
            <a:ext cx="5536049" cy="316230"/>
          </a:xfrm>
          <a:prstGeom prst="rect">
            <a:avLst/>
          </a:prstGeom>
          <a:noFill/>
          <a:ln/>
        </p:spPr>
        <p:txBody>
          <a:bodyPr wrap="none" lIns="0" tIns="0" rIns="0" bIns="0" rtlCol="0" anchor="t"/>
          <a:lstStyle/>
          <a:p>
            <a:pPr marL="0" indent="0" algn="r">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và làm sạch hệ thống nhiên liệu.</a:t>
            </a:r>
            <a:endParaRPr lang="en-US" sz="1550" dirty="0"/>
          </a:p>
        </p:txBody>
      </p:sp>
      <p:sp>
        <p:nvSpPr>
          <p:cNvPr id="29" name="Shape 27"/>
          <p:cNvSpPr/>
          <p:nvPr/>
        </p:nvSpPr>
        <p:spPr>
          <a:xfrm>
            <a:off x="7526179" y="6993494"/>
            <a:ext cx="691872" cy="22860"/>
          </a:xfrm>
          <a:prstGeom prst="roundRect">
            <a:avLst>
              <a:gd name="adj" fmla="val 363225"/>
            </a:avLst>
          </a:prstGeom>
          <a:solidFill>
            <a:srgbClr val="194A99"/>
          </a:solidFill>
          <a:ln/>
        </p:spPr>
      </p:sp>
      <p:sp>
        <p:nvSpPr>
          <p:cNvPr id="30" name="Shape 28"/>
          <p:cNvSpPr/>
          <p:nvPr/>
        </p:nvSpPr>
        <p:spPr>
          <a:xfrm>
            <a:off x="7104221" y="6782515"/>
            <a:ext cx="444818" cy="444818"/>
          </a:xfrm>
          <a:prstGeom prst="roundRect">
            <a:avLst>
              <a:gd name="adj" fmla="val 18667"/>
            </a:avLst>
          </a:prstGeom>
          <a:solidFill>
            <a:srgbClr val="003180"/>
          </a:solidFill>
          <a:ln w="7620">
            <a:solidFill>
              <a:srgbClr val="194A99"/>
            </a:solidFill>
            <a:prstDash val="solid"/>
          </a:ln>
        </p:spPr>
      </p:sp>
      <p:sp>
        <p:nvSpPr>
          <p:cNvPr id="31" name="Text 29"/>
          <p:cNvSpPr/>
          <p:nvPr/>
        </p:nvSpPr>
        <p:spPr>
          <a:xfrm>
            <a:off x="7228165" y="6856572"/>
            <a:ext cx="196929" cy="296585"/>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6</a:t>
            </a:r>
            <a:endParaRPr lang="en-US" sz="2300" dirty="0"/>
          </a:p>
        </p:txBody>
      </p:sp>
      <p:sp>
        <p:nvSpPr>
          <p:cNvPr id="32" name="Text 30"/>
          <p:cNvSpPr/>
          <p:nvPr/>
        </p:nvSpPr>
        <p:spPr>
          <a:xfrm>
            <a:off x="8413909" y="6757750"/>
            <a:ext cx="5089684" cy="30896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Thiết Bị Điện Và Đèn Chiếu Sáng</a:t>
            </a:r>
            <a:endParaRPr lang="en-US" sz="1900" b="1" dirty="0"/>
          </a:p>
        </p:txBody>
      </p:sp>
      <p:sp>
        <p:nvSpPr>
          <p:cNvPr id="33" name="Text 31"/>
          <p:cNvSpPr/>
          <p:nvPr/>
        </p:nvSpPr>
        <p:spPr>
          <a:xfrm>
            <a:off x="8413909" y="7185303"/>
            <a:ext cx="5536049" cy="632460"/>
          </a:xfrm>
          <a:prstGeom prst="rect">
            <a:avLst/>
          </a:prstGeom>
          <a:noFill/>
          <a:ln/>
        </p:spPr>
        <p:txBody>
          <a:bodyPr wrap="square" lIns="0" tIns="0" rIns="0" bIns="0" rtlCol="0" anchor="t"/>
          <a:lstStyle/>
          <a:p>
            <a:pPr marL="0" indent="0" algn="l">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Duy trì khả năng quan sát tốt và đảm bảo an toàn khi di chuyển.</a:t>
            </a:r>
            <a:endParaRPr lang="en-US" sz="1550" dirty="0"/>
          </a:p>
        </p:txBody>
      </p:sp>
      <p:pic>
        <p:nvPicPr>
          <p:cNvPr id="34" name="Image 0" descr="preencoded.png">
            <a:extLst>
              <a:ext uri="{FF2B5EF4-FFF2-40B4-BE49-F238E27FC236}">
                <a16:creationId xmlns:a16="http://schemas.microsoft.com/office/drawing/2014/main" id="{ABACF54C-E864-CA76-4D8A-28A4BFD418E9}"/>
              </a:ext>
            </a:extLst>
          </p:cNvPr>
          <p:cNvPicPr>
            <a:picLocks noChangeAspect="1"/>
          </p:cNvPicPr>
          <p:nvPr/>
        </p:nvPicPr>
        <p:blipFill>
          <a:blip r:embed="rId3"/>
          <a:stretch>
            <a:fillRect/>
          </a:stretch>
        </p:blipFill>
        <p:spPr>
          <a:xfrm>
            <a:off x="12388107" y="7506267"/>
            <a:ext cx="2052017" cy="63509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8" name="Text 3"/>
          <p:cNvSpPr/>
          <p:nvPr/>
        </p:nvSpPr>
        <p:spPr>
          <a:xfrm>
            <a:off x="453046" y="569630"/>
            <a:ext cx="9977144" cy="1257776"/>
          </a:xfrm>
          <a:prstGeom prst="rect">
            <a:avLst/>
          </a:prstGeom>
          <a:noFill/>
          <a:ln/>
        </p:spPr>
        <p:txBody>
          <a:bodyPr wrap="square" lIns="0" tIns="0" rIns="0" bIns="0" rtlCol="0" anchor="t"/>
          <a:lstStyle/>
          <a:p>
            <a:pPr marL="0" indent="0">
              <a:lnSpc>
                <a:spcPts val="4950"/>
              </a:lnSpc>
              <a:buNone/>
            </a:pPr>
            <a:r>
              <a:rPr lang="en-US" sz="3950" b="1" dirty="0">
                <a:solidFill>
                  <a:srgbClr val="F5F0F0"/>
                </a:solidFill>
                <a:latin typeface="PT Serif" panose="020A0603040505020204" pitchFamily="18" charset="0"/>
                <a:ea typeface="Merriweather" pitchFamily="34" charset="-122"/>
                <a:cs typeface="Merriweather" pitchFamily="34" charset="-120"/>
              </a:rPr>
              <a:t>Quy trình vận hành an toàn Xe Tải</a:t>
            </a:r>
            <a:endParaRPr lang="en-US" sz="3950" b="1" dirty="0"/>
          </a:p>
        </p:txBody>
      </p:sp>
      <p:sp>
        <p:nvSpPr>
          <p:cNvPr id="9" name="Shape 4"/>
          <p:cNvSpPr/>
          <p:nvPr/>
        </p:nvSpPr>
        <p:spPr>
          <a:xfrm>
            <a:off x="994648" y="2113002"/>
            <a:ext cx="22860" cy="5563791"/>
          </a:xfrm>
          <a:prstGeom prst="roundRect">
            <a:avLst>
              <a:gd name="adj" fmla="val 369732"/>
            </a:avLst>
          </a:prstGeom>
          <a:solidFill>
            <a:srgbClr val="194A99"/>
          </a:solidFill>
          <a:ln/>
        </p:spPr>
      </p:sp>
      <p:sp>
        <p:nvSpPr>
          <p:cNvPr id="10" name="Shape 5"/>
          <p:cNvSpPr/>
          <p:nvPr/>
        </p:nvSpPr>
        <p:spPr>
          <a:xfrm>
            <a:off x="1209556" y="2554248"/>
            <a:ext cx="704255" cy="22860"/>
          </a:xfrm>
          <a:prstGeom prst="roundRect">
            <a:avLst>
              <a:gd name="adj" fmla="val 369732"/>
            </a:avLst>
          </a:prstGeom>
          <a:solidFill>
            <a:srgbClr val="194A99"/>
          </a:solidFill>
          <a:ln/>
        </p:spPr>
      </p:sp>
      <p:sp>
        <p:nvSpPr>
          <p:cNvPr id="11" name="Shape 6"/>
          <p:cNvSpPr/>
          <p:nvPr/>
        </p:nvSpPr>
        <p:spPr>
          <a:xfrm>
            <a:off x="779740" y="2339340"/>
            <a:ext cx="452676" cy="452676"/>
          </a:xfrm>
          <a:prstGeom prst="roundRect">
            <a:avLst>
              <a:gd name="adj" fmla="val 18671"/>
            </a:avLst>
          </a:prstGeom>
          <a:solidFill>
            <a:srgbClr val="003180"/>
          </a:solidFill>
          <a:ln w="7620">
            <a:solidFill>
              <a:srgbClr val="194A99"/>
            </a:solidFill>
            <a:prstDash val="solid"/>
          </a:ln>
        </p:spPr>
      </p:sp>
      <p:sp>
        <p:nvSpPr>
          <p:cNvPr id="12" name="Text 7"/>
          <p:cNvSpPr/>
          <p:nvPr/>
        </p:nvSpPr>
        <p:spPr>
          <a:xfrm>
            <a:off x="939641" y="2414707"/>
            <a:ext cx="132874" cy="30182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1</a:t>
            </a:r>
            <a:endParaRPr lang="en-US" sz="2350" dirty="0"/>
          </a:p>
        </p:txBody>
      </p:sp>
      <p:sp>
        <p:nvSpPr>
          <p:cNvPr id="13" name="Text 8"/>
          <p:cNvSpPr/>
          <p:nvPr/>
        </p:nvSpPr>
        <p:spPr>
          <a:xfrm>
            <a:off x="2112883" y="2314218"/>
            <a:ext cx="3546158" cy="314444"/>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Kiểm tra trước khi khởi động</a:t>
            </a:r>
            <a:endParaRPr lang="en-US" sz="1950" b="1" dirty="0"/>
          </a:p>
        </p:txBody>
      </p:sp>
      <p:sp>
        <p:nvSpPr>
          <p:cNvPr id="14" name="Text 9"/>
          <p:cNvSpPr/>
          <p:nvPr/>
        </p:nvSpPr>
        <p:spPr>
          <a:xfrm>
            <a:off x="2112883" y="2749391"/>
            <a:ext cx="6326862" cy="321945"/>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dầu nhớt, hệ thống phanh, lốp xe, đèn chiếu sáng.</a:t>
            </a:r>
            <a:endParaRPr lang="en-US" sz="1550" dirty="0"/>
          </a:p>
        </p:txBody>
      </p:sp>
      <p:sp>
        <p:nvSpPr>
          <p:cNvPr id="15" name="Shape 10"/>
          <p:cNvSpPr/>
          <p:nvPr/>
        </p:nvSpPr>
        <p:spPr>
          <a:xfrm>
            <a:off x="1209556" y="3915013"/>
            <a:ext cx="704255" cy="22860"/>
          </a:xfrm>
          <a:prstGeom prst="roundRect">
            <a:avLst>
              <a:gd name="adj" fmla="val 369732"/>
            </a:avLst>
          </a:prstGeom>
          <a:solidFill>
            <a:srgbClr val="194A99"/>
          </a:solidFill>
          <a:ln/>
        </p:spPr>
      </p:sp>
      <p:sp>
        <p:nvSpPr>
          <p:cNvPr id="16" name="Shape 11"/>
          <p:cNvSpPr/>
          <p:nvPr/>
        </p:nvSpPr>
        <p:spPr>
          <a:xfrm>
            <a:off x="779740" y="3700105"/>
            <a:ext cx="452676" cy="452676"/>
          </a:xfrm>
          <a:prstGeom prst="roundRect">
            <a:avLst>
              <a:gd name="adj" fmla="val 18671"/>
            </a:avLst>
          </a:prstGeom>
          <a:solidFill>
            <a:srgbClr val="003180"/>
          </a:solidFill>
          <a:ln w="7620">
            <a:solidFill>
              <a:srgbClr val="194A99"/>
            </a:solidFill>
            <a:prstDash val="solid"/>
          </a:ln>
        </p:spPr>
      </p:sp>
      <p:sp>
        <p:nvSpPr>
          <p:cNvPr id="17" name="Text 12"/>
          <p:cNvSpPr/>
          <p:nvPr/>
        </p:nvSpPr>
        <p:spPr>
          <a:xfrm>
            <a:off x="915829" y="3775472"/>
            <a:ext cx="180499" cy="30182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2</a:t>
            </a:r>
            <a:endParaRPr lang="en-US" sz="2350" dirty="0"/>
          </a:p>
        </p:txBody>
      </p:sp>
      <p:sp>
        <p:nvSpPr>
          <p:cNvPr id="18" name="Text 13"/>
          <p:cNvSpPr/>
          <p:nvPr/>
        </p:nvSpPr>
        <p:spPr>
          <a:xfrm>
            <a:off x="2112883" y="3674983"/>
            <a:ext cx="2515433" cy="314444"/>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Khởi động xe</a:t>
            </a:r>
            <a:endParaRPr lang="en-US" sz="1950" b="1" dirty="0"/>
          </a:p>
        </p:txBody>
      </p:sp>
      <p:sp>
        <p:nvSpPr>
          <p:cNvPr id="19" name="Text 14"/>
          <p:cNvSpPr/>
          <p:nvPr/>
        </p:nvSpPr>
        <p:spPr>
          <a:xfrm>
            <a:off x="2112883" y="4110157"/>
            <a:ext cx="6326862" cy="321945"/>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Đảm bảo xe đứng yên, hệ thống phanh đã được kéo.</a:t>
            </a:r>
            <a:endParaRPr lang="en-US" sz="1550" dirty="0"/>
          </a:p>
        </p:txBody>
      </p:sp>
      <p:sp>
        <p:nvSpPr>
          <p:cNvPr id="20" name="Shape 15"/>
          <p:cNvSpPr/>
          <p:nvPr/>
        </p:nvSpPr>
        <p:spPr>
          <a:xfrm>
            <a:off x="1209556" y="5275778"/>
            <a:ext cx="704255" cy="22860"/>
          </a:xfrm>
          <a:prstGeom prst="roundRect">
            <a:avLst>
              <a:gd name="adj" fmla="val 369732"/>
            </a:avLst>
          </a:prstGeom>
          <a:solidFill>
            <a:srgbClr val="194A99"/>
          </a:solidFill>
          <a:ln/>
        </p:spPr>
      </p:sp>
      <p:sp>
        <p:nvSpPr>
          <p:cNvPr id="21" name="Shape 16"/>
          <p:cNvSpPr/>
          <p:nvPr/>
        </p:nvSpPr>
        <p:spPr>
          <a:xfrm>
            <a:off x="779740" y="5060871"/>
            <a:ext cx="452676" cy="452676"/>
          </a:xfrm>
          <a:prstGeom prst="roundRect">
            <a:avLst>
              <a:gd name="adj" fmla="val 18671"/>
            </a:avLst>
          </a:prstGeom>
          <a:solidFill>
            <a:srgbClr val="003180"/>
          </a:solidFill>
          <a:ln w="7620">
            <a:solidFill>
              <a:srgbClr val="194A99"/>
            </a:solidFill>
            <a:prstDash val="solid"/>
          </a:ln>
        </p:spPr>
      </p:sp>
      <p:sp>
        <p:nvSpPr>
          <p:cNvPr id="22" name="Text 17"/>
          <p:cNvSpPr/>
          <p:nvPr/>
        </p:nvSpPr>
        <p:spPr>
          <a:xfrm>
            <a:off x="921544" y="5136237"/>
            <a:ext cx="169069" cy="30182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3</a:t>
            </a:r>
            <a:endParaRPr lang="en-US" sz="2350" dirty="0"/>
          </a:p>
        </p:txBody>
      </p:sp>
      <p:sp>
        <p:nvSpPr>
          <p:cNvPr id="23" name="Text 18"/>
          <p:cNvSpPr/>
          <p:nvPr/>
        </p:nvSpPr>
        <p:spPr>
          <a:xfrm>
            <a:off x="2112883" y="5035748"/>
            <a:ext cx="2515433" cy="314444"/>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Lái xe</a:t>
            </a:r>
            <a:endParaRPr lang="en-US" sz="1950" b="1" dirty="0"/>
          </a:p>
        </p:txBody>
      </p:sp>
      <p:sp>
        <p:nvSpPr>
          <p:cNvPr id="24" name="Text 19"/>
          <p:cNvSpPr/>
          <p:nvPr/>
        </p:nvSpPr>
        <p:spPr>
          <a:xfrm>
            <a:off x="2112883" y="5470922"/>
            <a:ext cx="6326862" cy="321945"/>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Giữ tốc độ ổn định, tuân thủ quy định giao thông.</a:t>
            </a:r>
            <a:endParaRPr lang="en-US" sz="1550" dirty="0"/>
          </a:p>
        </p:txBody>
      </p:sp>
      <p:sp>
        <p:nvSpPr>
          <p:cNvPr id="25" name="Shape 20"/>
          <p:cNvSpPr/>
          <p:nvPr/>
        </p:nvSpPr>
        <p:spPr>
          <a:xfrm>
            <a:off x="1209556" y="6636544"/>
            <a:ext cx="704255" cy="22860"/>
          </a:xfrm>
          <a:prstGeom prst="roundRect">
            <a:avLst>
              <a:gd name="adj" fmla="val 369732"/>
            </a:avLst>
          </a:prstGeom>
          <a:solidFill>
            <a:srgbClr val="194A99"/>
          </a:solidFill>
          <a:ln/>
        </p:spPr>
      </p:sp>
      <p:sp>
        <p:nvSpPr>
          <p:cNvPr id="26" name="Shape 21"/>
          <p:cNvSpPr/>
          <p:nvPr/>
        </p:nvSpPr>
        <p:spPr>
          <a:xfrm>
            <a:off x="779740" y="6421636"/>
            <a:ext cx="452676" cy="452676"/>
          </a:xfrm>
          <a:prstGeom prst="roundRect">
            <a:avLst>
              <a:gd name="adj" fmla="val 18671"/>
            </a:avLst>
          </a:prstGeom>
          <a:solidFill>
            <a:srgbClr val="003180"/>
          </a:solidFill>
          <a:ln w="7620">
            <a:solidFill>
              <a:srgbClr val="194A99"/>
            </a:solidFill>
            <a:prstDash val="solid"/>
          </a:ln>
        </p:spPr>
      </p:sp>
      <p:sp>
        <p:nvSpPr>
          <p:cNvPr id="27" name="Text 22"/>
          <p:cNvSpPr/>
          <p:nvPr/>
        </p:nvSpPr>
        <p:spPr>
          <a:xfrm>
            <a:off x="908804" y="6497002"/>
            <a:ext cx="194429" cy="301823"/>
          </a:xfrm>
          <a:prstGeom prst="rect">
            <a:avLst/>
          </a:prstGeom>
          <a:noFill/>
          <a:ln/>
        </p:spPr>
        <p:txBody>
          <a:bodyPr wrap="none" lIns="0" tIns="0" rIns="0" bIns="0" rtlCol="0" anchor="t"/>
          <a:lstStyle/>
          <a:p>
            <a:pPr marL="0" indent="0" algn="ctr">
              <a:lnSpc>
                <a:spcPts val="2350"/>
              </a:lnSpc>
              <a:buNone/>
            </a:pPr>
            <a:r>
              <a:rPr lang="en-US" sz="2350" dirty="0">
                <a:solidFill>
                  <a:srgbClr val="E2E6E9"/>
                </a:solidFill>
                <a:latin typeface="PT Serif" panose="020A0603040505020204" pitchFamily="18" charset="0"/>
                <a:ea typeface="Merriweather" pitchFamily="34" charset="-122"/>
                <a:cs typeface="Merriweather" pitchFamily="34" charset="-120"/>
              </a:rPr>
              <a:t>4</a:t>
            </a:r>
            <a:endParaRPr lang="en-US" sz="2350" dirty="0"/>
          </a:p>
        </p:txBody>
      </p:sp>
      <p:sp>
        <p:nvSpPr>
          <p:cNvPr id="28" name="Text 23"/>
          <p:cNvSpPr/>
          <p:nvPr/>
        </p:nvSpPr>
        <p:spPr>
          <a:xfrm>
            <a:off x="2112883" y="6396514"/>
            <a:ext cx="2515433" cy="314444"/>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Kết thúc chuyến đi</a:t>
            </a:r>
            <a:endParaRPr lang="en-US" sz="1950" b="1" dirty="0"/>
          </a:p>
        </p:txBody>
      </p:sp>
      <p:sp>
        <p:nvSpPr>
          <p:cNvPr id="29" name="Text 24"/>
          <p:cNvSpPr/>
          <p:nvPr/>
        </p:nvSpPr>
        <p:spPr>
          <a:xfrm>
            <a:off x="2112883" y="6831687"/>
            <a:ext cx="6326862" cy="643890"/>
          </a:xfrm>
          <a:prstGeom prst="rect">
            <a:avLst/>
          </a:prstGeom>
          <a:noFill/>
          <a:ln/>
        </p:spPr>
        <p:txBody>
          <a:bodyPr wrap="squar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lại hệ thống phanh, kiểm tra sau khi kết thúc chuyến đi.</a:t>
            </a:r>
            <a:endParaRPr lang="en-US" sz="1550" dirty="0"/>
          </a:p>
        </p:txBody>
      </p:sp>
      <p:pic>
        <p:nvPicPr>
          <p:cNvPr id="1026" name="Picture 2" descr="Dịch Vụ Cho Thuê Xe Tải Chở Hàng Quận 6 - Vận Tải Vạn Phú Quý">
            <a:extLst>
              <a:ext uri="{FF2B5EF4-FFF2-40B4-BE49-F238E27FC236}">
                <a16:creationId xmlns:a16="http://schemas.microsoft.com/office/drawing/2014/main" id="{8FD75F3E-7B3D-01AD-CA35-A1246E42BE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1775" y="3071336"/>
            <a:ext cx="5400675" cy="3324225"/>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0" descr="preencoded.png">
            <a:extLst>
              <a:ext uri="{FF2B5EF4-FFF2-40B4-BE49-F238E27FC236}">
                <a16:creationId xmlns:a16="http://schemas.microsoft.com/office/drawing/2014/main" id="{6FE192F7-489F-AC11-97FB-4668C470632A}"/>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5386"/>
          </a:xfrm>
          <a:prstGeom prst="rect">
            <a:avLst/>
          </a:prstGeom>
        </p:spPr>
      </p:pic>
      <p:sp>
        <p:nvSpPr>
          <p:cNvPr id="3" name="Text 0"/>
          <p:cNvSpPr/>
          <p:nvPr/>
        </p:nvSpPr>
        <p:spPr>
          <a:xfrm>
            <a:off x="863798" y="4141351"/>
            <a:ext cx="9207341" cy="771287"/>
          </a:xfrm>
          <a:prstGeom prst="rect">
            <a:avLst/>
          </a:prstGeom>
          <a:noFill/>
          <a:ln/>
        </p:spPr>
        <p:txBody>
          <a:bodyPr wrap="non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Kiểm tra và bảo dưỡng định kỳ</a:t>
            </a:r>
            <a:endParaRPr lang="en-US" sz="4850" dirty="0"/>
          </a:p>
        </p:txBody>
      </p:sp>
      <p:sp>
        <p:nvSpPr>
          <p:cNvPr id="4" name="Text 1"/>
          <p:cNvSpPr/>
          <p:nvPr/>
        </p:nvSpPr>
        <p:spPr>
          <a:xfrm>
            <a:off x="863798" y="5529620"/>
            <a:ext cx="3085386" cy="385524"/>
          </a:xfrm>
          <a:prstGeom prst="rect">
            <a:avLst/>
          </a:prstGeom>
          <a:noFill/>
          <a:ln/>
        </p:spPr>
        <p:txBody>
          <a:bodyPr wrap="none" lIns="0" tIns="0" rIns="0" bIns="0" rtlCol="0" anchor="t"/>
          <a:lstStyle/>
          <a:p>
            <a:pPr marL="0" indent="0">
              <a:lnSpc>
                <a:spcPts val="3000"/>
              </a:lnSpc>
              <a:buNone/>
            </a:pPr>
            <a:r>
              <a:rPr lang="en-US" sz="2400" dirty="0">
                <a:solidFill>
                  <a:srgbClr val="F5F0F0"/>
                </a:solidFill>
                <a:latin typeface="PT Serif" panose="020A0603040505020204" pitchFamily="18" charset="0"/>
                <a:ea typeface="Merriweather" pitchFamily="34" charset="-122"/>
                <a:cs typeface="Merriweather" pitchFamily="34" charset="-120"/>
              </a:rPr>
              <a:t>Hệ thống động cơ</a:t>
            </a:r>
            <a:endParaRPr lang="en-US" sz="2400" dirty="0"/>
          </a:p>
        </p:txBody>
      </p:sp>
      <p:sp>
        <p:nvSpPr>
          <p:cNvPr id="5" name="Text 2"/>
          <p:cNvSpPr/>
          <p:nvPr/>
        </p:nvSpPr>
        <p:spPr>
          <a:xfrm>
            <a:off x="863798" y="6161961"/>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mức dầu nhớt, bộ lọc dầu.</a:t>
            </a:r>
            <a:endParaRPr lang="en-US" sz="1900" dirty="0"/>
          </a:p>
        </p:txBody>
      </p:sp>
      <p:sp>
        <p:nvSpPr>
          <p:cNvPr id="6" name="Text 3"/>
          <p:cNvSpPr/>
          <p:nvPr/>
        </p:nvSpPr>
        <p:spPr>
          <a:xfrm>
            <a:off x="5372576" y="5529620"/>
            <a:ext cx="3085386" cy="385524"/>
          </a:xfrm>
          <a:prstGeom prst="rect">
            <a:avLst/>
          </a:prstGeom>
          <a:noFill/>
          <a:ln/>
        </p:spPr>
        <p:txBody>
          <a:bodyPr wrap="none" lIns="0" tIns="0" rIns="0" bIns="0" rtlCol="0" anchor="t"/>
          <a:lstStyle/>
          <a:p>
            <a:pPr marL="0" indent="0">
              <a:lnSpc>
                <a:spcPts val="3000"/>
              </a:lnSpc>
              <a:buNone/>
            </a:pPr>
            <a:r>
              <a:rPr lang="en-US" sz="2400" dirty="0">
                <a:solidFill>
                  <a:srgbClr val="F5F0F0"/>
                </a:solidFill>
                <a:latin typeface="PT Serif" panose="020A0603040505020204" pitchFamily="18" charset="0"/>
                <a:ea typeface="Merriweather" pitchFamily="34" charset="-122"/>
                <a:cs typeface="Merriweather" pitchFamily="34" charset="-120"/>
              </a:rPr>
              <a:t>Hệ thống phanh</a:t>
            </a:r>
            <a:endParaRPr lang="en-US" sz="2400" dirty="0"/>
          </a:p>
        </p:txBody>
      </p:sp>
      <p:sp>
        <p:nvSpPr>
          <p:cNvPr id="7" name="Text 4"/>
          <p:cNvSpPr/>
          <p:nvPr/>
        </p:nvSpPr>
        <p:spPr>
          <a:xfrm>
            <a:off x="5372576" y="6161961"/>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độ dày của má phanh, các linh kiện liên quan.</a:t>
            </a:r>
            <a:endParaRPr lang="en-US" sz="1900" dirty="0"/>
          </a:p>
        </p:txBody>
      </p:sp>
      <p:sp>
        <p:nvSpPr>
          <p:cNvPr id="8" name="Text 5"/>
          <p:cNvSpPr/>
          <p:nvPr/>
        </p:nvSpPr>
        <p:spPr>
          <a:xfrm>
            <a:off x="9881354" y="5529620"/>
            <a:ext cx="3085386" cy="385524"/>
          </a:xfrm>
          <a:prstGeom prst="rect">
            <a:avLst/>
          </a:prstGeom>
          <a:noFill/>
          <a:ln/>
        </p:spPr>
        <p:txBody>
          <a:bodyPr wrap="none" lIns="0" tIns="0" rIns="0" bIns="0" rtlCol="0" anchor="t"/>
          <a:lstStyle/>
          <a:p>
            <a:pPr marL="0" indent="0">
              <a:lnSpc>
                <a:spcPts val="3000"/>
              </a:lnSpc>
              <a:buNone/>
            </a:pPr>
            <a:r>
              <a:rPr lang="en-US" sz="2400" dirty="0">
                <a:solidFill>
                  <a:srgbClr val="F5F0F0"/>
                </a:solidFill>
                <a:latin typeface="PT Serif" panose="020A0603040505020204" pitchFamily="18" charset="0"/>
                <a:ea typeface="Merriweather" pitchFamily="34" charset="-122"/>
                <a:cs typeface="Merriweather" pitchFamily="34" charset="-120"/>
              </a:rPr>
              <a:t>Lốp xe</a:t>
            </a:r>
            <a:endParaRPr lang="en-US" sz="2400" dirty="0"/>
          </a:p>
        </p:txBody>
      </p:sp>
      <p:sp>
        <p:nvSpPr>
          <p:cNvPr id="9" name="Text 6"/>
          <p:cNvSpPr/>
          <p:nvPr/>
        </p:nvSpPr>
        <p:spPr>
          <a:xfrm>
            <a:off x="9881354" y="6161961"/>
            <a:ext cx="389894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áp suất, độ mòn.</a:t>
            </a:r>
            <a:endParaRPr lang="en-US" sz="1900" dirty="0"/>
          </a:p>
        </p:txBody>
      </p:sp>
      <p:pic>
        <p:nvPicPr>
          <p:cNvPr id="10" name="Image 0" descr="preencoded.png">
            <a:extLst>
              <a:ext uri="{FF2B5EF4-FFF2-40B4-BE49-F238E27FC236}">
                <a16:creationId xmlns:a16="http://schemas.microsoft.com/office/drawing/2014/main" id="{83D2DC82-5464-6112-0D5D-E6EF357E21BB}"/>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94933" y="777983"/>
            <a:ext cx="7001947" cy="501372"/>
          </a:xfrm>
          <a:prstGeom prst="rect">
            <a:avLst/>
          </a:prstGeom>
          <a:noFill/>
          <a:ln/>
        </p:spPr>
        <p:txBody>
          <a:bodyPr wrap="none" lIns="0" tIns="0" rIns="0" bIns="0" rtlCol="0" anchor="t"/>
          <a:lstStyle/>
          <a:p>
            <a:pPr marL="0" indent="0">
              <a:lnSpc>
                <a:spcPts val="3900"/>
              </a:lnSpc>
              <a:buNone/>
            </a:pPr>
            <a:r>
              <a:rPr lang="en-US" sz="3150" dirty="0">
                <a:solidFill>
                  <a:srgbClr val="F5F0F0"/>
                </a:solidFill>
                <a:latin typeface="PT Serif" panose="020A0603040505020204" pitchFamily="18" charset="0"/>
                <a:ea typeface="Merriweather" pitchFamily="34" charset="-122"/>
                <a:cs typeface="Merriweather" pitchFamily="34" charset="-120"/>
              </a:rPr>
              <a:t>Tuân thủ quy định an toàn lao động</a:t>
            </a:r>
            <a:endParaRPr lang="en-US" sz="3150" dirty="0"/>
          </a:p>
        </p:txBody>
      </p:sp>
      <p:pic>
        <p:nvPicPr>
          <p:cNvPr id="4" name="Image 1" descr="preencoded.png"/>
          <p:cNvPicPr>
            <a:picLocks noChangeAspect="1"/>
          </p:cNvPicPr>
          <p:nvPr/>
        </p:nvPicPr>
        <p:blipFill>
          <a:blip r:embed="rId4"/>
          <a:stretch>
            <a:fillRect/>
          </a:stretch>
        </p:blipFill>
        <p:spPr>
          <a:xfrm>
            <a:off x="1616576" y="2197306"/>
            <a:ext cx="401122" cy="401122"/>
          </a:xfrm>
          <a:prstGeom prst="rect">
            <a:avLst/>
          </a:prstGeom>
        </p:spPr>
      </p:pic>
      <p:sp>
        <p:nvSpPr>
          <p:cNvPr id="5" name="Text 1"/>
          <p:cNvSpPr/>
          <p:nvPr/>
        </p:nvSpPr>
        <p:spPr>
          <a:xfrm>
            <a:off x="2390299" y="2080105"/>
            <a:ext cx="2005608" cy="250746"/>
          </a:xfrm>
          <a:prstGeom prst="rect">
            <a:avLst/>
          </a:prstGeom>
          <a:noFill/>
          <a:ln/>
        </p:spPr>
        <p:txBody>
          <a:bodyPr wrap="none" lIns="0" tIns="0" rIns="0" bIns="0" rtlCol="0" anchor="t"/>
          <a:lstStyle/>
          <a:p>
            <a:pPr marL="0" indent="0" algn="l">
              <a:lnSpc>
                <a:spcPts val="1950"/>
              </a:lnSpc>
              <a:buNone/>
            </a:pPr>
            <a:r>
              <a:rPr lang="en-US" sz="1550" dirty="0">
                <a:solidFill>
                  <a:srgbClr val="E2E6E9"/>
                </a:solidFill>
                <a:latin typeface="PT Serif" panose="020A0603040505020204" pitchFamily="18" charset="0"/>
                <a:ea typeface="Merriweather" pitchFamily="34" charset="-122"/>
                <a:cs typeface="Merriweather" pitchFamily="34" charset="-120"/>
              </a:rPr>
              <a:t>Đào tạo an toàn</a:t>
            </a:r>
            <a:endParaRPr lang="en-US" sz="1550" dirty="0"/>
          </a:p>
        </p:txBody>
      </p:sp>
      <p:sp>
        <p:nvSpPr>
          <p:cNvPr id="6" name="Text 2"/>
          <p:cNvSpPr/>
          <p:nvPr/>
        </p:nvSpPr>
        <p:spPr>
          <a:xfrm>
            <a:off x="2390299" y="2427053"/>
            <a:ext cx="8021003" cy="256699"/>
          </a:xfrm>
          <a:prstGeom prst="rect">
            <a:avLst/>
          </a:prstGeom>
          <a:noFill/>
          <a:ln/>
        </p:spPr>
        <p:txBody>
          <a:bodyPr wrap="none" lIns="0" tIns="0" rIns="0" bIns="0" rtlCol="0" anchor="t"/>
          <a:lstStyle/>
          <a:p>
            <a:pPr marL="0" indent="0" algn="l">
              <a:lnSpc>
                <a:spcPts val="2000"/>
              </a:lnSpc>
              <a:buNone/>
            </a:pPr>
            <a:r>
              <a:rPr lang="en-US" sz="1250" dirty="0">
                <a:solidFill>
                  <a:srgbClr val="E2E6E9"/>
                </a:solidFill>
                <a:latin typeface="PT Serif" panose="020A0603040505020204" pitchFamily="18" charset="0"/>
                <a:ea typeface="Merriweather" pitchFamily="34" charset="-122"/>
                <a:cs typeface="Merriweather" pitchFamily="34" charset="-120"/>
              </a:rPr>
              <a:t>Nắm vững kỹ năng xử lý tình huống khẩn cấp.</a:t>
            </a:r>
            <a:endParaRPr lang="en-US" sz="1250" dirty="0"/>
          </a:p>
        </p:txBody>
      </p:sp>
      <p:pic>
        <p:nvPicPr>
          <p:cNvPr id="7" name="Image 2" descr="preencoded.png"/>
          <p:cNvPicPr>
            <a:picLocks noChangeAspect="1"/>
          </p:cNvPicPr>
          <p:nvPr/>
        </p:nvPicPr>
        <p:blipFill>
          <a:blip r:embed="rId5"/>
          <a:stretch>
            <a:fillRect/>
          </a:stretch>
        </p:blipFill>
        <p:spPr>
          <a:xfrm>
            <a:off x="1616576" y="3843702"/>
            <a:ext cx="401122" cy="401122"/>
          </a:xfrm>
          <a:prstGeom prst="rect">
            <a:avLst/>
          </a:prstGeom>
        </p:spPr>
      </p:pic>
      <p:sp>
        <p:nvSpPr>
          <p:cNvPr id="8" name="Text 3"/>
          <p:cNvSpPr/>
          <p:nvPr/>
        </p:nvSpPr>
        <p:spPr>
          <a:xfrm>
            <a:off x="2390299" y="3726502"/>
            <a:ext cx="2005608" cy="250746"/>
          </a:xfrm>
          <a:prstGeom prst="rect">
            <a:avLst/>
          </a:prstGeom>
          <a:noFill/>
          <a:ln/>
        </p:spPr>
        <p:txBody>
          <a:bodyPr wrap="none" lIns="0" tIns="0" rIns="0" bIns="0" rtlCol="0" anchor="t"/>
          <a:lstStyle/>
          <a:p>
            <a:pPr marL="0" indent="0" algn="l">
              <a:lnSpc>
                <a:spcPts val="1950"/>
              </a:lnSpc>
              <a:buNone/>
            </a:pPr>
            <a:r>
              <a:rPr lang="en-US" sz="1550" dirty="0">
                <a:solidFill>
                  <a:srgbClr val="E2E6E9"/>
                </a:solidFill>
                <a:latin typeface="PT Serif" panose="020A0603040505020204" pitchFamily="18" charset="0"/>
                <a:ea typeface="Merriweather" pitchFamily="34" charset="-122"/>
                <a:cs typeface="Merriweather" pitchFamily="34" charset="-120"/>
              </a:rPr>
              <a:t>Bảo hộ cá nhân</a:t>
            </a:r>
            <a:endParaRPr lang="en-US" sz="1550" dirty="0"/>
          </a:p>
        </p:txBody>
      </p:sp>
      <p:sp>
        <p:nvSpPr>
          <p:cNvPr id="9" name="Text 4"/>
          <p:cNvSpPr/>
          <p:nvPr/>
        </p:nvSpPr>
        <p:spPr>
          <a:xfrm>
            <a:off x="2390299" y="4073450"/>
            <a:ext cx="8021003" cy="256699"/>
          </a:xfrm>
          <a:prstGeom prst="rect">
            <a:avLst/>
          </a:prstGeom>
          <a:noFill/>
          <a:ln/>
        </p:spPr>
        <p:txBody>
          <a:bodyPr wrap="none" lIns="0" tIns="0" rIns="0" bIns="0" rtlCol="0" anchor="t"/>
          <a:lstStyle/>
          <a:p>
            <a:pPr marL="0" indent="0" algn="l">
              <a:lnSpc>
                <a:spcPts val="2000"/>
              </a:lnSpc>
              <a:buNone/>
            </a:pPr>
            <a:r>
              <a:rPr lang="en-US" sz="1250" dirty="0">
                <a:solidFill>
                  <a:srgbClr val="E2E6E9"/>
                </a:solidFill>
                <a:latin typeface="PT Serif" panose="020A0603040505020204" pitchFamily="18" charset="0"/>
                <a:ea typeface="Merriweather" pitchFamily="34" charset="-122"/>
                <a:cs typeface="Merriweather" pitchFamily="34" charset="-120"/>
              </a:rPr>
              <a:t>Sử dụng đầy đủ thiết bị bảo hộ.</a:t>
            </a:r>
            <a:endParaRPr lang="en-US" sz="1250" dirty="0"/>
          </a:p>
        </p:txBody>
      </p:sp>
      <p:pic>
        <p:nvPicPr>
          <p:cNvPr id="10" name="Image 3" descr="preencoded.png"/>
          <p:cNvPicPr>
            <a:picLocks noChangeAspect="1"/>
          </p:cNvPicPr>
          <p:nvPr/>
        </p:nvPicPr>
        <p:blipFill>
          <a:blip r:embed="rId6"/>
          <a:stretch>
            <a:fillRect/>
          </a:stretch>
        </p:blipFill>
        <p:spPr>
          <a:xfrm>
            <a:off x="1616576" y="5490098"/>
            <a:ext cx="401122" cy="401122"/>
          </a:xfrm>
          <a:prstGeom prst="rect">
            <a:avLst/>
          </a:prstGeom>
        </p:spPr>
      </p:pic>
      <p:sp>
        <p:nvSpPr>
          <p:cNvPr id="11" name="Text 5"/>
          <p:cNvSpPr/>
          <p:nvPr/>
        </p:nvSpPr>
        <p:spPr>
          <a:xfrm>
            <a:off x="2390299" y="5372898"/>
            <a:ext cx="2400062" cy="250746"/>
          </a:xfrm>
          <a:prstGeom prst="rect">
            <a:avLst/>
          </a:prstGeom>
          <a:noFill/>
          <a:ln/>
        </p:spPr>
        <p:txBody>
          <a:bodyPr wrap="none" lIns="0" tIns="0" rIns="0" bIns="0" rtlCol="0" anchor="t"/>
          <a:lstStyle/>
          <a:p>
            <a:pPr marL="0" indent="0" algn="l">
              <a:lnSpc>
                <a:spcPts val="195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và duy trì hồ sơ</a:t>
            </a:r>
            <a:endParaRPr lang="en-US" sz="1550" dirty="0"/>
          </a:p>
        </p:txBody>
      </p:sp>
      <p:sp>
        <p:nvSpPr>
          <p:cNvPr id="12" name="Text 6"/>
          <p:cNvSpPr/>
          <p:nvPr/>
        </p:nvSpPr>
        <p:spPr>
          <a:xfrm>
            <a:off x="2390299" y="5719846"/>
            <a:ext cx="8021003" cy="256699"/>
          </a:xfrm>
          <a:prstGeom prst="rect">
            <a:avLst/>
          </a:prstGeom>
          <a:noFill/>
          <a:ln/>
        </p:spPr>
        <p:txBody>
          <a:bodyPr wrap="none" lIns="0" tIns="0" rIns="0" bIns="0" rtlCol="0" anchor="t"/>
          <a:lstStyle/>
          <a:p>
            <a:pPr marL="0" indent="0" algn="l">
              <a:lnSpc>
                <a:spcPts val="2000"/>
              </a:lnSpc>
              <a:buNone/>
            </a:pPr>
            <a:r>
              <a:rPr lang="en-US" sz="1250" dirty="0">
                <a:solidFill>
                  <a:srgbClr val="E2E6E9"/>
                </a:solidFill>
                <a:latin typeface="PT Serif" panose="020A0603040505020204" pitchFamily="18" charset="0"/>
                <a:ea typeface="Merriweather" pitchFamily="34" charset="-122"/>
                <a:cs typeface="Merriweather" pitchFamily="34" charset="-120"/>
              </a:rPr>
              <a:t>Kiểm tra và duy trì hồ sơ bảo trì xe.</a:t>
            </a:r>
            <a:endParaRPr lang="en-US" sz="1250" dirty="0"/>
          </a:p>
        </p:txBody>
      </p:sp>
      <p:pic>
        <p:nvPicPr>
          <p:cNvPr id="13" name="Image 4" descr="preencoded.png"/>
          <p:cNvPicPr>
            <a:picLocks noChangeAspect="1"/>
          </p:cNvPicPr>
          <p:nvPr/>
        </p:nvPicPr>
        <p:blipFill>
          <a:blip r:embed="rId7"/>
          <a:stretch>
            <a:fillRect/>
          </a:stretch>
        </p:blipFill>
        <p:spPr>
          <a:xfrm>
            <a:off x="1616576" y="7136494"/>
            <a:ext cx="401122" cy="401122"/>
          </a:xfrm>
          <a:prstGeom prst="rect">
            <a:avLst/>
          </a:prstGeom>
        </p:spPr>
      </p:pic>
      <p:sp>
        <p:nvSpPr>
          <p:cNvPr id="14" name="Text 7"/>
          <p:cNvSpPr/>
          <p:nvPr/>
        </p:nvSpPr>
        <p:spPr>
          <a:xfrm>
            <a:off x="2390299" y="6955768"/>
            <a:ext cx="2005608" cy="250746"/>
          </a:xfrm>
          <a:prstGeom prst="rect">
            <a:avLst/>
          </a:prstGeom>
          <a:noFill/>
          <a:ln/>
        </p:spPr>
        <p:txBody>
          <a:bodyPr wrap="none" lIns="0" tIns="0" rIns="0" bIns="0" rtlCol="0" anchor="t"/>
          <a:lstStyle/>
          <a:p>
            <a:pPr marL="0" indent="0" algn="l">
              <a:lnSpc>
                <a:spcPts val="1950"/>
              </a:lnSpc>
              <a:buNone/>
            </a:pPr>
            <a:r>
              <a:rPr lang="en-US" sz="1550" dirty="0">
                <a:solidFill>
                  <a:srgbClr val="E2E6E9"/>
                </a:solidFill>
                <a:latin typeface="PT Serif" panose="020A0603040505020204" pitchFamily="18" charset="0"/>
                <a:ea typeface="Merriweather" pitchFamily="34" charset="-122"/>
                <a:cs typeface="Merriweather" pitchFamily="34" charset="-120"/>
              </a:rPr>
              <a:t>Quy định giao thông</a:t>
            </a:r>
            <a:endParaRPr lang="en-US" sz="1550" dirty="0"/>
          </a:p>
        </p:txBody>
      </p:sp>
      <p:sp>
        <p:nvSpPr>
          <p:cNvPr id="15" name="Text 8"/>
          <p:cNvSpPr/>
          <p:nvPr/>
        </p:nvSpPr>
        <p:spPr>
          <a:xfrm>
            <a:off x="2390299" y="7302716"/>
            <a:ext cx="8021003" cy="256699"/>
          </a:xfrm>
          <a:prstGeom prst="rect">
            <a:avLst/>
          </a:prstGeom>
          <a:noFill/>
          <a:ln/>
        </p:spPr>
        <p:txBody>
          <a:bodyPr wrap="none" lIns="0" tIns="0" rIns="0" bIns="0" rtlCol="0" anchor="t"/>
          <a:lstStyle/>
          <a:p>
            <a:pPr marL="0" indent="0" algn="l">
              <a:lnSpc>
                <a:spcPts val="2000"/>
              </a:lnSpc>
              <a:buNone/>
            </a:pPr>
            <a:r>
              <a:rPr lang="en-US" sz="1250" dirty="0">
                <a:solidFill>
                  <a:srgbClr val="E2E6E9"/>
                </a:solidFill>
                <a:latin typeface="PT Serif" panose="020A0603040505020204" pitchFamily="18" charset="0"/>
                <a:ea typeface="Merriweather" pitchFamily="34" charset="-122"/>
                <a:cs typeface="Merriweather" pitchFamily="34" charset="-120"/>
              </a:rPr>
              <a:t>Tuân thủ các quy tắc về tốc độ, khoảng cách an toàn.</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099191"/>
          </a:xfrm>
          <a:prstGeom prst="rect">
            <a:avLst/>
          </a:prstGeom>
        </p:spPr>
      </p:pic>
      <p:sp>
        <p:nvSpPr>
          <p:cNvPr id="3" name="Text 0"/>
          <p:cNvSpPr/>
          <p:nvPr/>
        </p:nvSpPr>
        <p:spPr>
          <a:xfrm>
            <a:off x="587693" y="2560915"/>
            <a:ext cx="7178516" cy="524708"/>
          </a:xfrm>
          <a:prstGeom prst="rect">
            <a:avLst/>
          </a:prstGeom>
          <a:noFill/>
          <a:ln/>
        </p:spPr>
        <p:txBody>
          <a:bodyPr wrap="none" lIns="0" tIns="0" rIns="0" bIns="0" rtlCol="0" anchor="t"/>
          <a:lstStyle/>
          <a:p>
            <a:pPr marL="0" indent="0">
              <a:lnSpc>
                <a:spcPts val="4100"/>
              </a:lnSpc>
              <a:buNone/>
            </a:pPr>
            <a:r>
              <a:rPr lang="en-US" sz="3300" b="1" dirty="0">
                <a:solidFill>
                  <a:srgbClr val="F5F0F0"/>
                </a:solidFill>
                <a:latin typeface="PT Serif" panose="020A0603040505020204" pitchFamily="18" charset="0"/>
                <a:ea typeface="Merriweather" pitchFamily="34" charset="-122"/>
                <a:cs typeface="Merriweather" pitchFamily="34" charset="-120"/>
              </a:rPr>
              <a:t>Xác định và đánh dấu vùng an toàn</a:t>
            </a:r>
            <a:endParaRPr lang="en-US" sz="3300" b="1" dirty="0"/>
          </a:p>
        </p:txBody>
      </p:sp>
      <p:sp>
        <p:nvSpPr>
          <p:cNvPr id="4" name="Shape 1"/>
          <p:cNvSpPr/>
          <p:nvPr/>
        </p:nvSpPr>
        <p:spPr>
          <a:xfrm>
            <a:off x="587693" y="3337441"/>
            <a:ext cx="13455015" cy="982742"/>
          </a:xfrm>
          <a:prstGeom prst="roundRect">
            <a:avLst>
              <a:gd name="adj" fmla="val 7177"/>
            </a:avLst>
          </a:prstGeom>
          <a:solidFill>
            <a:srgbClr val="003180"/>
          </a:solidFill>
          <a:ln w="7620">
            <a:solidFill>
              <a:srgbClr val="194A99"/>
            </a:solidFill>
            <a:prstDash val="solid"/>
          </a:ln>
        </p:spPr>
      </p:sp>
      <p:sp>
        <p:nvSpPr>
          <p:cNvPr id="5" name="Text 2"/>
          <p:cNvSpPr/>
          <p:nvPr/>
        </p:nvSpPr>
        <p:spPr>
          <a:xfrm>
            <a:off x="763191" y="3512939"/>
            <a:ext cx="2099191" cy="262295"/>
          </a:xfrm>
          <a:prstGeom prst="rect">
            <a:avLst/>
          </a:prstGeom>
          <a:noFill/>
          <a:ln/>
        </p:spPr>
        <p:txBody>
          <a:bodyPr wrap="none" lIns="0" tIns="0" rIns="0" bIns="0" rtlCol="0" anchor="t"/>
          <a:lstStyle/>
          <a:p>
            <a:pPr marL="0" indent="0">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Khu vực an toàn</a:t>
            </a:r>
            <a:endParaRPr lang="en-US" sz="1650" b="1" dirty="0"/>
          </a:p>
        </p:txBody>
      </p:sp>
      <p:sp>
        <p:nvSpPr>
          <p:cNvPr id="6" name="Text 3"/>
          <p:cNvSpPr/>
          <p:nvPr/>
        </p:nvSpPr>
        <p:spPr>
          <a:xfrm>
            <a:off x="763191" y="3875961"/>
            <a:ext cx="13104019" cy="268724"/>
          </a:xfrm>
          <a:prstGeom prst="rect">
            <a:avLst/>
          </a:prstGeom>
          <a:noFill/>
          <a:ln/>
        </p:spPr>
        <p:txBody>
          <a:bodyPr wrap="none" lIns="0" tIns="0" rIns="0" bIns="0" rtlCol="0" anchor="t"/>
          <a:lstStyle/>
          <a:p>
            <a:pPr marL="0" indent="0">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Thiết lập khu vực an toàn xung quanh xe tải.</a:t>
            </a:r>
            <a:endParaRPr lang="en-US" sz="1300" dirty="0"/>
          </a:p>
        </p:txBody>
      </p:sp>
      <p:sp>
        <p:nvSpPr>
          <p:cNvPr id="7" name="Shape 4"/>
          <p:cNvSpPr/>
          <p:nvPr/>
        </p:nvSpPr>
        <p:spPr>
          <a:xfrm>
            <a:off x="587693" y="4488061"/>
            <a:ext cx="13455015" cy="982742"/>
          </a:xfrm>
          <a:prstGeom prst="roundRect">
            <a:avLst>
              <a:gd name="adj" fmla="val 7177"/>
            </a:avLst>
          </a:prstGeom>
          <a:solidFill>
            <a:srgbClr val="003180"/>
          </a:solidFill>
          <a:ln w="7620">
            <a:solidFill>
              <a:srgbClr val="194A99"/>
            </a:solidFill>
            <a:prstDash val="solid"/>
          </a:ln>
        </p:spPr>
      </p:sp>
      <p:sp>
        <p:nvSpPr>
          <p:cNvPr id="8" name="Text 5"/>
          <p:cNvSpPr/>
          <p:nvPr/>
        </p:nvSpPr>
        <p:spPr>
          <a:xfrm>
            <a:off x="763191" y="4663559"/>
            <a:ext cx="2099191" cy="262295"/>
          </a:xfrm>
          <a:prstGeom prst="rect">
            <a:avLst/>
          </a:prstGeom>
          <a:noFill/>
          <a:ln/>
        </p:spPr>
        <p:txBody>
          <a:bodyPr wrap="none" lIns="0" tIns="0" rIns="0" bIns="0" rtlCol="0" anchor="t"/>
          <a:lstStyle/>
          <a:p>
            <a:pPr marL="0" indent="0">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Biển báo</a:t>
            </a:r>
            <a:endParaRPr lang="en-US" sz="1650" b="1" dirty="0"/>
          </a:p>
        </p:txBody>
      </p:sp>
      <p:sp>
        <p:nvSpPr>
          <p:cNvPr id="9" name="Text 6"/>
          <p:cNvSpPr/>
          <p:nvPr/>
        </p:nvSpPr>
        <p:spPr>
          <a:xfrm>
            <a:off x="763191" y="5026581"/>
            <a:ext cx="13104019" cy="268724"/>
          </a:xfrm>
          <a:prstGeom prst="rect">
            <a:avLst/>
          </a:prstGeom>
          <a:noFill/>
          <a:ln/>
        </p:spPr>
        <p:txBody>
          <a:bodyPr wrap="none" lIns="0" tIns="0" rIns="0" bIns="0" rtlCol="0" anchor="t"/>
          <a:lstStyle/>
          <a:p>
            <a:pPr marL="0" indent="0">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Đánh dấu rõ ràng khu vực an toàn bằng biển cảnh báo.</a:t>
            </a:r>
            <a:endParaRPr lang="en-US" sz="1300" dirty="0"/>
          </a:p>
        </p:txBody>
      </p:sp>
      <p:sp>
        <p:nvSpPr>
          <p:cNvPr id="10" name="Shape 7"/>
          <p:cNvSpPr/>
          <p:nvPr/>
        </p:nvSpPr>
        <p:spPr>
          <a:xfrm>
            <a:off x="587693" y="5638681"/>
            <a:ext cx="13455015" cy="982742"/>
          </a:xfrm>
          <a:prstGeom prst="roundRect">
            <a:avLst>
              <a:gd name="adj" fmla="val 7177"/>
            </a:avLst>
          </a:prstGeom>
          <a:solidFill>
            <a:srgbClr val="003180"/>
          </a:solidFill>
          <a:ln w="7620">
            <a:solidFill>
              <a:srgbClr val="194A99"/>
            </a:solidFill>
            <a:prstDash val="solid"/>
          </a:ln>
        </p:spPr>
      </p:sp>
      <p:sp>
        <p:nvSpPr>
          <p:cNvPr id="11" name="Text 8"/>
          <p:cNvSpPr/>
          <p:nvPr/>
        </p:nvSpPr>
        <p:spPr>
          <a:xfrm>
            <a:off x="763191" y="5814179"/>
            <a:ext cx="2099191" cy="262295"/>
          </a:xfrm>
          <a:prstGeom prst="rect">
            <a:avLst/>
          </a:prstGeom>
          <a:noFill/>
          <a:ln/>
        </p:spPr>
        <p:txBody>
          <a:bodyPr wrap="none" lIns="0" tIns="0" rIns="0" bIns="0" rtlCol="0" anchor="t"/>
          <a:lstStyle/>
          <a:p>
            <a:pPr marL="0" indent="0">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Thiết bị cảnh báo</a:t>
            </a:r>
            <a:endParaRPr lang="en-US" sz="1650" b="1" dirty="0"/>
          </a:p>
        </p:txBody>
      </p:sp>
      <p:sp>
        <p:nvSpPr>
          <p:cNvPr id="12" name="Text 9"/>
          <p:cNvSpPr/>
          <p:nvPr/>
        </p:nvSpPr>
        <p:spPr>
          <a:xfrm>
            <a:off x="763191" y="6177201"/>
            <a:ext cx="13104019" cy="268724"/>
          </a:xfrm>
          <a:prstGeom prst="rect">
            <a:avLst/>
          </a:prstGeom>
          <a:noFill/>
          <a:ln/>
        </p:spPr>
        <p:txBody>
          <a:bodyPr wrap="none" lIns="0" tIns="0" rIns="0" bIns="0" rtlCol="0" anchor="t"/>
          <a:lstStyle/>
          <a:p>
            <a:pPr marL="0" indent="0">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Sử dụng đèn flash, còi để cảnh báo.</a:t>
            </a:r>
            <a:endParaRPr lang="en-US" sz="1300" dirty="0"/>
          </a:p>
        </p:txBody>
      </p:sp>
      <p:sp>
        <p:nvSpPr>
          <p:cNvPr id="13" name="Shape 10"/>
          <p:cNvSpPr/>
          <p:nvPr/>
        </p:nvSpPr>
        <p:spPr>
          <a:xfrm>
            <a:off x="587693" y="6789301"/>
            <a:ext cx="13455015" cy="982742"/>
          </a:xfrm>
          <a:prstGeom prst="roundRect">
            <a:avLst>
              <a:gd name="adj" fmla="val 7177"/>
            </a:avLst>
          </a:prstGeom>
          <a:solidFill>
            <a:srgbClr val="003180"/>
          </a:solidFill>
          <a:ln w="7620">
            <a:solidFill>
              <a:srgbClr val="194A99"/>
            </a:solidFill>
            <a:prstDash val="solid"/>
          </a:ln>
        </p:spPr>
      </p:sp>
      <p:sp>
        <p:nvSpPr>
          <p:cNvPr id="14" name="Text 11"/>
          <p:cNvSpPr/>
          <p:nvPr/>
        </p:nvSpPr>
        <p:spPr>
          <a:xfrm>
            <a:off x="763191" y="6964799"/>
            <a:ext cx="2149793" cy="262295"/>
          </a:xfrm>
          <a:prstGeom prst="rect">
            <a:avLst/>
          </a:prstGeom>
          <a:noFill/>
          <a:ln/>
        </p:spPr>
        <p:txBody>
          <a:bodyPr wrap="none" lIns="0" tIns="0" rIns="0" bIns="0" rtlCol="0" anchor="t"/>
          <a:lstStyle/>
          <a:p>
            <a:pPr marL="0" indent="0">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Khoảng cách an toàn</a:t>
            </a:r>
            <a:endParaRPr lang="en-US" sz="1650" b="1" dirty="0"/>
          </a:p>
        </p:txBody>
      </p:sp>
      <p:sp>
        <p:nvSpPr>
          <p:cNvPr id="15" name="Text 12"/>
          <p:cNvSpPr/>
          <p:nvPr/>
        </p:nvSpPr>
        <p:spPr>
          <a:xfrm>
            <a:off x="763191" y="7327821"/>
            <a:ext cx="13104019" cy="268724"/>
          </a:xfrm>
          <a:prstGeom prst="rect">
            <a:avLst/>
          </a:prstGeom>
          <a:noFill/>
          <a:ln/>
        </p:spPr>
        <p:txBody>
          <a:bodyPr wrap="none" lIns="0" tIns="0" rIns="0" bIns="0" rtlCol="0" anchor="t"/>
          <a:lstStyle/>
          <a:p>
            <a:pPr marL="0" indent="0">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Duy trì khoảng cách an toàn khi điều khiển xe.</a:t>
            </a:r>
            <a:endParaRPr lang="en-US" sz="1300" dirty="0"/>
          </a:p>
        </p:txBody>
      </p:sp>
      <p:pic>
        <p:nvPicPr>
          <p:cNvPr id="16" name="Image 0" descr="preencoded.png">
            <a:extLst>
              <a:ext uri="{FF2B5EF4-FFF2-40B4-BE49-F238E27FC236}">
                <a16:creationId xmlns:a16="http://schemas.microsoft.com/office/drawing/2014/main" id="{D97655A7-5F12-BCB0-648A-4DF73E0DC1F2}"/>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44770" y="807957"/>
            <a:ext cx="7787473" cy="1441133"/>
          </a:xfrm>
          <a:prstGeom prst="rect">
            <a:avLst/>
          </a:prstGeom>
          <a:noFill/>
          <a:ln/>
        </p:spPr>
        <p:txBody>
          <a:bodyPr wrap="square" lIns="0" tIns="0" rIns="0" bIns="0" rtlCol="0" anchor="t"/>
          <a:lstStyle/>
          <a:p>
            <a:pPr marL="0" indent="0">
              <a:lnSpc>
                <a:spcPts val="5650"/>
              </a:lnSpc>
              <a:buNone/>
            </a:pPr>
            <a:r>
              <a:rPr lang="en-US" sz="4800" b="1" dirty="0">
                <a:solidFill>
                  <a:srgbClr val="F5F0F0"/>
                </a:solidFill>
                <a:latin typeface="PT Serif" panose="020A0603040505020204" pitchFamily="18" charset="0"/>
                <a:ea typeface="Merriweather" pitchFamily="34" charset="-122"/>
                <a:cs typeface="Merriweather" pitchFamily="34" charset="-120"/>
              </a:rPr>
              <a:t>Sử dụng thiết </a:t>
            </a:r>
            <a:r>
              <a:rPr lang="en-US" sz="4800" b="1" dirty="0" err="1">
                <a:solidFill>
                  <a:srgbClr val="F5F0F0"/>
                </a:solidFill>
                <a:latin typeface="PT Serif" panose="020A0603040505020204" pitchFamily="18" charset="0"/>
                <a:ea typeface="Merriweather" pitchFamily="34" charset="-122"/>
                <a:cs typeface="Merriweather" pitchFamily="34" charset="-120"/>
              </a:rPr>
              <a:t>bị</a:t>
            </a:r>
            <a:r>
              <a:rPr lang="en-US" sz="4800" b="1" dirty="0">
                <a:solidFill>
                  <a:srgbClr val="F5F0F0"/>
                </a:solidFill>
                <a:latin typeface="PT Serif" panose="020A0603040505020204" pitchFamily="18" charset="0"/>
                <a:ea typeface="Merriweather" pitchFamily="34" charset="-122"/>
                <a:cs typeface="Merriweather" pitchFamily="34" charset="-120"/>
              </a:rPr>
              <a:t> </a:t>
            </a:r>
          </a:p>
          <a:p>
            <a:pPr marL="0" indent="0">
              <a:lnSpc>
                <a:spcPts val="5650"/>
              </a:lnSpc>
              <a:buNone/>
            </a:pPr>
            <a:r>
              <a:rPr lang="en-US" sz="4800" b="1" dirty="0" err="1">
                <a:solidFill>
                  <a:srgbClr val="F5F0F0"/>
                </a:solidFill>
                <a:latin typeface="PT Serif" panose="020A0603040505020204" pitchFamily="18" charset="0"/>
                <a:ea typeface="Merriweather" pitchFamily="34" charset="-122"/>
                <a:cs typeface="Merriweather" pitchFamily="34" charset="-120"/>
              </a:rPr>
              <a:t>bảo</a:t>
            </a:r>
            <a:r>
              <a:rPr lang="en-US" sz="4800" b="1" dirty="0">
                <a:solidFill>
                  <a:srgbClr val="F5F0F0"/>
                </a:solidFill>
                <a:latin typeface="PT Serif" panose="020A0603040505020204" pitchFamily="18" charset="0"/>
                <a:ea typeface="Merriweather" pitchFamily="34" charset="-122"/>
                <a:cs typeface="Merriweather" pitchFamily="34" charset="-120"/>
              </a:rPr>
              <a:t> hộ cá nhân</a:t>
            </a:r>
            <a:endParaRPr lang="en-US" sz="4800" b="1" dirty="0"/>
          </a:p>
        </p:txBody>
      </p:sp>
      <p:sp>
        <p:nvSpPr>
          <p:cNvPr id="4" name="Shape 1"/>
          <p:cNvSpPr/>
          <p:nvPr/>
        </p:nvSpPr>
        <p:spPr>
          <a:xfrm>
            <a:off x="807006" y="2610445"/>
            <a:ext cx="7529989" cy="4795718"/>
          </a:xfrm>
          <a:prstGeom prst="roundRect">
            <a:avLst>
              <a:gd name="adj" fmla="val 2020"/>
            </a:avLst>
          </a:prstGeom>
          <a:noFill/>
          <a:ln w="7620">
            <a:solidFill>
              <a:srgbClr val="FFFFFF">
                <a:alpha val="24000"/>
              </a:srgbClr>
            </a:solidFill>
            <a:prstDash val="solid"/>
          </a:ln>
        </p:spPr>
      </p:sp>
      <p:sp>
        <p:nvSpPr>
          <p:cNvPr id="5" name="Shape 2"/>
          <p:cNvSpPr/>
          <p:nvPr/>
        </p:nvSpPr>
        <p:spPr>
          <a:xfrm>
            <a:off x="814626" y="2618065"/>
            <a:ext cx="7514749" cy="1029891"/>
          </a:xfrm>
          <a:prstGeom prst="rect">
            <a:avLst/>
          </a:prstGeom>
          <a:solidFill>
            <a:srgbClr val="FFFFFF">
              <a:alpha val="4000"/>
            </a:srgbClr>
          </a:solidFill>
          <a:ln/>
        </p:spPr>
      </p:sp>
      <p:sp>
        <p:nvSpPr>
          <p:cNvPr id="6" name="Text 3"/>
          <p:cNvSpPr/>
          <p:nvPr/>
        </p:nvSpPr>
        <p:spPr>
          <a:xfrm>
            <a:off x="1045131" y="2764036"/>
            <a:ext cx="3292554" cy="368975"/>
          </a:xfrm>
          <a:prstGeom prst="rect">
            <a:avLst/>
          </a:prstGeom>
          <a:noFill/>
          <a:ln/>
        </p:spPr>
        <p:txBody>
          <a:bodyPr wrap="non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Mũ bảo hiểm</a:t>
            </a:r>
            <a:endParaRPr lang="en-US" sz="1800" dirty="0"/>
          </a:p>
        </p:txBody>
      </p:sp>
      <p:sp>
        <p:nvSpPr>
          <p:cNvPr id="7" name="Text 4"/>
          <p:cNvSpPr/>
          <p:nvPr/>
        </p:nvSpPr>
        <p:spPr>
          <a:xfrm>
            <a:off x="4806315" y="2764036"/>
            <a:ext cx="3292554" cy="737949"/>
          </a:xfrm>
          <a:prstGeom prst="rect">
            <a:avLst/>
          </a:prstGeom>
          <a:noFill/>
          <a:ln/>
        </p:spPr>
        <p:txBody>
          <a:bodyPr wrap="squar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Bảo vệ đầu khỏi chấn thương.</a:t>
            </a:r>
            <a:endParaRPr lang="en-US" sz="1800" dirty="0"/>
          </a:p>
        </p:txBody>
      </p:sp>
      <p:sp>
        <p:nvSpPr>
          <p:cNvPr id="8" name="Shape 5"/>
          <p:cNvSpPr/>
          <p:nvPr/>
        </p:nvSpPr>
        <p:spPr>
          <a:xfrm>
            <a:off x="814626" y="3647956"/>
            <a:ext cx="7514749" cy="1029891"/>
          </a:xfrm>
          <a:prstGeom prst="rect">
            <a:avLst/>
          </a:prstGeom>
          <a:solidFill>
            <a:srgbClr val="000000">
              <a:alpha val="4000"/>
            </a:srgbClr>
          </a:solidFill>
          <a:ln/>
        </p:spPr>
      </p:sp>
      <p:sp>
        <p:nvSpPr>
          <p:cNvPr id="9" name="Text 6"/>
          <p:cNvSpPr/>
          <p:nvPr/>
        </p:nvSpPr>
        <p:spPr>
          <a:xfrm>
            <a:off x="1045131" y="3793927"/>
            <a:ext cx="3292554" cy="368975"/>
          </a:xfrm>
          <a:prstGeom prst="rect">
            <a:avLst/>
          </a:prstGeom>
          <a:noFill/>
          <a:ln/>
        </p:spPr>
        <p:txBody>
          <a:bodyPr wrap="non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Găng tay bảo hộ</a:t>
            </a:r>
            <a:endParaRPr lang="en-US" sz="1800" dirty="0"/>
          </a:p>
        </p:txBody>
      </p:sp>
      <p:sp>
        <p:nvSpPr>
          <p:cNvPr id="10" name="Text 7"/>
          <p:cNvSpPr/>
          <p:nvPr/>
        </p:nvSpPr>
        <p:spPr>
          <a:xfrm>
            <a:off x="4806315" y="3793927"/>
            <a:ext cx="3292554" cy="737949"/>
          </a:xfrm>
          <a:prstGeom prst="rect">
            <a:avLst/>
          </a:prstGeom>
          <a:noFill/>
          <a:ln/>
        </p:spPr>
        <p:txBody>
          <a:bodyPr wrap="squar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Bảo vệ tay khỏi va đập, cắt xẻo.</a:t>
            </a:r>
            <a:endParaRPr lang="en-US" sz="1800" dirty="0"/>
          </a:p>
        </p:txBody>
      </p:sp>
      <p:sp>
        <p:nvSpPr>
          <p:cNvPr id="11" name="Shape 8"/>
          <p:cNvSpPr/>
          <p:nvPr/>
        </p:nvSpPr>
        <p:spPr>
          <a:xfrm>
            <a:off x="814626" y="4677847"/>
            <a:ext cx="7514749" cy="1029891"/>
          </a:xfrm>
          <a:prstGeom prst="rect">
            <a:avLst/>
          </a:prstGeom>
          <a:solidFill>
            <a:srgbClr val="FFFFFF">
              <a:alpha val="4000"/>
            </a:srgbClr>
          </a:solidFill>
          <a:ln/>
        </p:spPr>
      </p:sp>
      <p:sp>
        <p:nvSpPr>
          <p:cNvPr id="12" name="Text 9"/>
          <p:cNvSpPr/>
          <p:nvPr/>
        </p:nvSpPr>
        <p:spPr>
          <a:xfrm>
            <a:off x="1045131" y="4823817"/>
            <a:ext cx="3292554" cy="368975"/>
          </a:xfrm>
          <a:prstGeom prst="rect">
            <a:avLst/>
          </a:prstGeom>
          <a:noFill/>
          <a:ln/>
        </p:spPr>
        <p:txBody>
          <a:bodyPr wrap="non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Kính bảo hộ</a:t>
            </a:r>
            <a:endParaRPr lang="en-US" sz="1800" dirty="0"/>
          </a:p>
        </p:txBody>
      </p:sp>
      <p:sp>
        <p:nvSpPr>
          <p:cNvPr id="13" name="Text 10"/>
          <p:cNvSpPr/>
          <p:nvPr/>
        </p:nvSpPr>
        <p:spPr>
          <a:xfrm>
            <a:off x="4806315" y="4823817"/>
            <a:ext cx="3292554" cy="737949"/>
          </a:xfrm>
          <a:prstGeom prst="rect">
            <a:avLst/>
          </a:prstGeom>
          <a:noFill/>
          <a:ln/>
        </p:spPr>
        <p:txBody>
          <a:bodyPr wrap="squar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Bảo vệ mắt khỏi bụi bẩn, chất lỏng.</a:t>
            </a:r>
            <a:endParaRPr lang="en-US" sz="1800" dirty="0"/>
          </a:p>
        </p:txBody>
      </p:sp>
      <p:sp>
        <p:nvSpPr>
          <p:cNvPr id="14" name="Shape 11"/>
          <p:cNvSpPr/>
          <p:nvPr/>
        </p:nvSpPr>
        <p:spPr>
          <a:xfrm>
            <a:off x="814626" y="5707737"/>
            <a:ext cx="7514749" cy="660916"/>
          </a:xfrm>
          <a:prstGeom prst="rect">
            <a:avLst/>
          </a:prstGeom>
          <a:solidFill>
            <a:srgbClr val="000000">
              <a:alpha val="4000"/>
            </a:srgbClr>
          </a:solidFill>
          <a:ln/>
        </p:spPr>
      </p:sp>
      <p:sp>
        <p:nvSpPr>
          <p:cNvPr id="15" name="Text 12"/>
          <p:cNvSpPr/>
          <p:nvPr/>
        </p:nvSpPr>
        <p:spPr>
          <a:xfrm>
            <a:off x="1045131" y="5853708"/>
            <a:ext cx="3292554" cy="368975"/>
          </a:xfrm>
          <a:prstGeom prst="rect">
            <a:avLst/>
          </a:prstGeom>
          <a:noFill/>
          <a:ln/>
        </p:spPr>
        <p:txBody>
          <a:bodyPr wrap="non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Áo phản quang</a:t>
            </a:r>
            <a:endParaRPr lang="en-US" sz="1800" dirty="0"/>
          </a:p>
        </p:txBody>
      </p:sp>
      <p:sp>
        <p:nvSpPr>
          <p:cNvPr id="16" name="Text 13"/>
          <p:cNvSpPr/>
          <p:nvPr/>
        </p:nvSpPr>
        <p:spPr>
          <a:xfrm>
            <a:off x="4806315" y="5853708"/>
            <a:ext cx="3292554" cy="368975"/>
          </a:xfrm>
          <a:prstGeom prst="rect">
            <a:avLst/>
          </a:prstGeom>
          <a:noFill/>
          <a:ln/>
        </p:spPr>
        <p:txBody>
          <a:bodyPr wrap="non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Nâng cao khả năng quan sát.</a:t>
            </a:r>
            <a:endParaRPr lang="en-US" sz="1800" dirty="0"/>
          </a:p>
        </p:txBody>
      </p:sp>
      <p:sp>
        <p:nvSpPr>
          <p:cNvPr id="17" name="Shape 14"/>
          <p:cNvSpPr/>
          <p:nvPr/>
        </p:nvSpPr>
        <p:spPr>
          <a:xfrm>
            <a:off x="814626" y="6368653"/>
            <a:ext cx="7514749" cy="1029891"/>
          </a:xfrm>
          <a:prstGeom prst="rect">
            <a:avLst/>
          </a:prstGeom>
          <a:solidFill>
            <a:srgbClr val="FFFFFF">
              <a:alpha val="4000"/>
            </a:srgbClr>
          </a:solidFill>
          <a:ln/>
        </p:spPr>
      </p:sp>
      <p:sp>
        <p:nvSpPr>
          <p:cNvPr id="18" name="Text 15"/>
          <p:cNvSpPr/>
          <p:nvPr/>
        </p:nvSpPr>
        <p:spPr>
          <a:xfrm>
            <a:off x="1045131" y="6514624"/>
            <a:ext cx="3292554" cy="368975"/>
          </a:xfrm>
          <a:prstGeom prst="rect">
            <a:avLst/>
          </a:prstGeom>
          <a:noFill/>
          <a:ln/>
        </p:spPr>
        <p:txBody>
          <a:bodyPr wrap="non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Giày bảo hộ</a:t>
            </a:r>
            <a:endParaRPr lang="en-US" sz="1800" dirty="0"/>
          </a:p>
        </p:txBody>
      </p:sp>
      <p:sp>
        <p:nvSpPr>
          <p:cNvPr id="19" name="Text 16"/>
          <p:cNvSpPr/>
          <p:nvPr/>
        </p:nvSpPr>
        <p:spPr>
          <a:xfrm>
            <a:off x="4806315" y="6514624"/>
            <a:ext cx="3292554" cy="737949"/>
          </a:xfrm>
          <a:prstGeom prst="rect">
            <a:avLst/>
          </a:prstGeom>
          <a:noFill/>
          <a:ln/>
        </p:spPr>
        <p:txBody>
          <a:bodyPr wrap="square" lIns="0" tIns="0" rIns="0" bIns="0" rtlCol="0" anchor="t"/>
          <a:lstStyle/>
          <a:p>
            <a:pPr marL="0" indent="0">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Bảo vệ chân khỏi bị đè nén, trượt.</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380254" y="261938"/>
            <a:ext cx="4941094" cy="617577"/>
          </a:xfrm>
          <a:prstGeom prst="rect">
            <a:avLst/>
          </a:prstGeom>
          <a:noFill/>
          <a:ln/>
        </p:spPr>
        <p:txBody>
          <a:bodyPr wrap="none" lIns="0" tIns="0" rIns="0" bIns="0" rtlCol="0" anchor="t"/>
          <a:lstStyle/>
          <a:p>
            <a:pPr marL="0" indent="0">
              <a:lnSpc>
                <a:spcPts val="4850"/>
              </a:lnSpc>
              <a:buNone/>
            </a:pPr>
            <a:r>
              <a:rPr lang="en-US" sz="3850" b="1" dirty="0">
                <a:solidFill>
                  <a:srgbClr val="F5F0F0"/>
                </a:solidFill>
                <a:latin typeface="PT Serif" panose="020A0603040505020204" pitchFamily="18" charset="0"/>
                <a:ea typeface="Merriweather" pitchFamily="34" charset="-122"/>
                <a:cs typeface="Merriweather" pitchFamily="34" charset="-120"/>
              </a:rPr>
              <a:t>Quy trình khẩn cấp</a:t>
            </a:r>
            <a:endParaRPr lang="en-US" sz="3850" b="1" dirty="0"/>
          </a:p>
        </p:txBody>
      </p:sp>
      <p:sp>
        <p:nvSpPr>
          <p:cNvPr id="3" name="Shape 1"/>
          <p:cNvSpPr/>
          <p:nvPr/>
        </p:nvSpPr>
        <p:spPr>
          <a:xfrm>
            <a:off x="7303770" y="1557695"/>
            <a:ext cx="22860" cy="6126956"/>
          </a:xfrm>
          <a:prstGeom prst="roundRect">
            <a:avLst>
              <a:gd name="adj" fmla="val 363129"/>
            </a:avLst>
          </a:prstGeom>
          <a:solidFill>
            <a:srgbClr val="194A99"/>
          </a:solidFill>
          <a:ln/>
        </p:spPr>
      </p:sp>
      <p:sp>
        <p:nvSpPr>
          <p:cNvPr id="4" name="Shape 2"/>
          <p:cNvSpPr/>
          <p:nvPr/>
        </p:nvSpPr>
        <p:spPr>
          <a:xfrm>
            <a:off x="6423958" y="1990844"/>
            <a:ext cx="691753" cy="22860"/>
          </a:xfrm>
          <a:prstGeom prst="roundRect">
            <a:avLst>
              <a:gd name="adj" fmla="val 363129"/>
            </a:avLst>
          </a:prstGeom>
          <a:solidFill>
            <a:srgbClr val="194A99"/>
          </a:solidFill>
          <a:ln/>
        </p:spPr>
      </p:sp>
      <p:sp>
        <p:nvSpPr>
          <p:cNvPr id="5" name="Shape 3"/>
          <p:cNvSpPr/>
          <p:nvPr/>
        </p:nvSpPr>
        <p:spPr>
          <a:xfrm>
            <a:off x="7092851" y="1779984"/>
            <a:ext cx="444698" cy="444698"/>
          </a:xfrm>
          <a:prstGeom prst="roundRect">
            <a:avLst>
              <a:gd name="adj" fmla="val 18667"/>
            </a:avLst>
          </a:prstGeom>
          <a:solidFill>
            <a:srgbClr val="003180"/>
          </a:solidFill>
          <a:ln w="7620">
            <a:solidFill>
              <a:srgbClr val="194A99"/>
            </a:solidFill>
            <a:prstDash val="solid"/>
          </a:ln>
        </p:spPr>
      </p:sp>
      <p:sp>
        <p:nvSpPr>
          <p:cNvPr id="6" name="Text 4"/>
          <p:cNvSpPr/>
          <p:nvPr/>
        </p:nvSpPr>
        <p:spPr>
          <a:xfrm>
            <a:off x="7249894" y="1854041"/>
            <a:ext cx="130493" cy="296466"/>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1</a:t>
            </a:r>
            <a:endParaRPr lang="en-US" sz="2300" dirty="0"/>
          </a:p>
        </p:txBody>
      </p:sp>
      <p:sp>
        <p:nvSpPr>
          <p:cNvPr id="7" name="Text 5"/>
          <p:cNvSpPr/>
          <p:nvPr/>
        </p:nvSpPr>
        <p:spPr>
          <a:xfrm>
            <a:off x="3757613" y="1755338"/>
            <a:ext cx="2470547" cy="308729"/>
          </a:xfrm>
          <a:prstGeom prst="rect">
            <a:avLst/>
          </a:prstGeom>
          <a:noFill/>
          <a:ln/>
        </p:spPr>
        <p:txBody>
          <a:bodyPr wrap="none" lIns="0" tIns="0" rIns="0" bIns="0" rtlCol="0" anchor="t"/>
          <a:lstStyle/>
          <a:p>
            <a:pPr marL="0" indent="0" algn="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Giữ bình tĩnh</a:t>
            </a:r>
            <a:endParaRPr lang="en-US" sz="1900" b="1" dirty="0"/>
          </a:p>
        </p:txBody>
      </p:sp>
      <p:sp>
        <p:nvSpPr>
          <p:cNvPr id="8" name="Text 6"/>
          <p:cNvSpPr/>
          <p:nvPr/>
        </p:nvSpPr>
        <p:spPr>
          <a:xfrm>
            <a:off x="691753" y="2182654"/>
            <a:ext cx="5536406" cy="316230"/>
          </a:xfrm>
          <a:prstGeom prst="rect">
            <a:avLst/>
          </a:prstGeom>
          <a:noFill/>
          <a:ln/>
        </p:spPr>
        <p:txBody>
          <a:bodyPr wrap="none" lIns="0" tIns="0" rIns="0" bIns="0" rtlCol="0" anchor="t"/>
          <a:lstStyle/>
          <a:p>
            <a:pPr marL="0" indent="0" algn="r">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Đánh giá tình hình ngay lập tức.</a:t>
            </a:r>
            <a:endParaRPr lang="en-US" sz="1550" dirty="0"/>
          </a:p>
        </p:txBody>
      </p:sp>
      <p:sp>
        <p:nvSpPr>
          <p:cNvPr id="9" name="Shape 7"/>
          <p:cNvSpPr/>
          <p:nvPr/>
        </p:nvSpPr>
        <p:spPr>
          <a:xfrm>
            <a:off x="7514689" y="2979063"/>
            <a:ext cx="691753" cy="22860"/>
          </a:xfrm>
          <a:prstGeom prst="roundRect">
            <a:avLst>
              <a:gd name="adj" fmla="val 363129"/>
            </a:avLst>
          </a:prstGeom>
          <a:solidFill>
            <a:srgbClr val="194A99"/>
          </a:solidFill>
          <a:ln/>
        </p:spPr>
      </p:sp>
      <p:sp>
        <p:nvSpPr>
          <p:cNvPr id="10" name="Shape 8"/>
          <p:cNvSpPr/>
          <p:nvPr/>
        </p:nvSpPr>
        <p:spPr>
          <a:xfrm>
            <a:off x="7092851" y="2768203"/>
            <a:ext cx="444698" cy="444698"/>
          </a:xfrm>
          <a:prstGeom prst="roundRect">
            <a:avLst>
              <a:gd name="adj" fmla="val 18667"/>
            </a:avLst>
          </a:prstGeom>
          <a:solidFill>
            <a:srgbClr val="003180"/>
          </a:solidFill>
          <a:ln w="7620">
            <a:solidFill>
              <a:srgbClr val="194A99"/>
            </a:solidFill>
            <a:prstDash val="solid"/>
          </a:ln>
        </p:spPr>
      </p:sp>
      <p:sp>
        <p:nvSpPr>
          <p:cNvPr id="11" name="Text 9"/>
          <p:cNvSpPr/>
          <p:nvPr/>
        </p:nvSpPr>
        <p:spPr>
          <a:xfrm>
            <a:off x="7226558" y="2842260"/>
            <a:ext cx="177284" cy="296466"/>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2</a:t>
            </a:r>
            <a:endParaRPr lang="en-US" sz="2300" dirty="0"/>
          </a:p>
        </p:txBody>
      </p:sp>
      <p:sp>
        <p:nvSpPr>
          <p:cNvPr id="12" name="Text 10"/>
          <p:cNvSpPr/>
          <p:nvPr/>
        </p:nvSpPr>
        <p:spPr>
          <a:xfrm>
            <a:off x="8402241" y="2743557"/>
            <a:ext cx="2470547" cy="308729"/>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Giảm tốc độ</a:t>
            </a:r>
            <a:endParaRPr lang="en-US" sz="1900" b="1" dirty="0"/>
          </a:p>
        </p:txBody>
      </p:sp>
      <p:sp>
        <p:nvSpPr>
          <p:cNvPr id="13" name="Text 11"/>
          <p:cNvSpPr/>
          <p:nvPr/>
        </p:nvSpPr>
        <p:spPr>
          <a:xfrm>
            <a:off x="8402241" y="3170873"/>
            <a:ext cx="5536406" cy="316230"/>
          </a:xfrm>
          <a:prstGeom prst="rect">
            <a:avLst/>
          </a:prstGeom>
          <a:noFill/>
          <a:ln/>
        </p:spPr>
        <p:txBody>
          <a:bodyPr wrap="none" lIns="0" tIns="0" rIns="0" bIns="0" rtlCol="0" anchor="t"/>
          <a:lstStyle/>
          <a:p>
            <a:pPr marL="0" indent="0" algn="l">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Tìm kiếm khu vực an toàn để dừng xe.</a:t>
            </a:r>
            <a:endParaRPr lang="en-US" sz="1550" dirty="0"/>
          </a:p>
        </p:txBody>
      </p:sp>
      <p:sp>
        <p:nvSpPr>
          <p:cNvPr id="14" name="Shape 12"/>
          <p:cNvSpPr/>
          <p:nvPr/>
        </p:nvSpPr>
        <p:spPr>
          <a:xfrm>
            <a:off x="6423958" y="3868460"/>
            <a:ext cx="691753" cy="22860"/>
          </a:xfrm>
          <a:prstGeom prst="roundRect">
            <a:avLst>
              <a:gd name="adj" fmla="val 363129"/>
            </a:avLst>
          </a:prstGeom>
          <a:solidFill>
            <a:srgbClr val="194A99"/>
          </a:solidFill>
          <a:ln/>
        </p:spPr>
      </p:sp>
      <p:sp>
        <p:nvSpPr>
          <p:cNvPr id="15" name="Shape 13"/>
          <p:cNvSpPr/>
          <p:nvPr/>
        </p:nvSpPr>
        <p:spPr>
          <a:xfrm>
            <a:off x="7092851" y="3657600"/>
            <a:ext cx="444698" cy="444698"/>
          </a:xfrm>
          <a:prstGeom prst="roundRect">
            <a:avLst>
              <a:gd name="adj" fmla="val 18667"/>
            </a:avLst>
          </a:prstGeom>
          <a:solidFill>
            <a:srgbClr val="003180"/>
          </a:solidFill>
          <a:ln w="7620">
            <a:solidFill>
              <a:srgbClr val="194A99"/>
            </a:solidFill>
            <a:prstDash val="solid"/>
          </a:ln>
        </p:spPr>
      </p:sp>
      <p:sp>
        <p:nvSpPr>
          <p:cNvPr id="16" name="Text 14"/>
          <p:cNvSpPr/>
          <p:nvPr/>
        </p:nvSpPr>
        <p:spPr>
          <a:xfrm>
            <a:off x="7232154" y="3731657"/>
            <a:ext cx="165973" cy="296466"/>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3</a:t>
            </a:r>
            <a:endParaRPr lang="en-US" sz="2300" dirty="0"/>
          </a:p>
        </p:txBody>
      </p:sp>
      <p:sp>
        <p:nvSpPr>
          <p:cNvPr id="17" name="Text 15"/>
          <p:cNvSpPr/>
          <p:nvPr/>
        </p:nvSpPr>
        <p:spPr>
          <a:xfrm>
            <a:off x="3757613" y="3632954"/>
            <a:ext cx="2470547" cy="308729"/>
          </a:xfrm>
          <a:prstGeom prst="rect">
            <a:avLst/>
          </a:prstGeom>
          <a:noFill/>
          <a:ln/>
        </p:spPr>
        <p:txBody>
          <a:bodyPr wrap="none" lIns="0" tIns="0" rIns="0" bIns="0" rtlCol="0" anchor="t"/>
          <a:lstStyle/>
          <a:p>
            <a:pPr marL="0" indent="0" algn="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Bật đèn cảnh báo</a:t>
            </a:r>
            <a:endParaRPr lang="en-US" sz="1900" b="1" dirty="0"/>
          </a:p>
        </p:txBody>
      </p:sp>
      <p:sp>
        <p:nvSpPr>
          <p:cNvPr id="18" name="Text 16"/>
          <p:cNvSpPr/>
          <p:nvPr/>
        </p:nvSpPr>
        <p:spPr>
          <a:xfrm>
            <a:off x="691753" y="4060269"/>
            <a:ext cx="5536406" cy="316230"/>
          </a:xfrm>
          <a:prstGeom prst="rect">
            <a:avLst/>
          </a:prstGeom>
          <a:noFill/>
          <a:ln/>
        </p:spPr>
        <p:txBody>
          <a:bodyPr wrap="none" lIns="0" tIns="0" rIns="0" bIns="0" rtlCol="0" anchor="t"/>
          <a:lstStyle/>
          <a:p>
            <a:pPr marL="0" indent="0" algn="r">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Cảnh báo các phương tiện khác.</a:t>
            </a:r>
            <a:endParaRPr lang="en-US" sz="1550" dirty="0"/>
          </a:p>
        </p:txBody>
      </p:sp>
      <p:sp>
        <p:nvSpPr>
          <p:cNvPr id="19" name="Shape 17"/>
          <p:cNvSpPr/>
          <p:nvPr/>
        </p:nvSpPr>
        <p:spPr>
          <a:xfrm>
            <a:off x="7514689" y="4757857"/>
            <a:ext cx="691753" cy="22860"/>
          </a:xfrm>
          <a:prstGeom prst="roundRect">
            <a:avLst>
              <a:gd name="adj" fmla="val 363129"/>
            </a:avLst>
          </a:prstGeom>
          <a:solidFill>
            <a:srgbClr val="194A99"/>
          </a:solidFill>
          <a:ln/>
        </p:spPr>
      </p:sp>
      <p:sp>
        <p:nvSpPr>
          <p:cNvPr id="20" name="Shape 18"/>
          <p:cNvSpPr/>
          <p:nvPr/>
        </p:nvSpPr>
        <p:spPr>
          <a:xfrm>
            <a:off x="7092851" y="4546997"/>
            <a:ext cx="444698" cy="444698"/>
          </a:xfrm>
          <a:prstGeom prst="roundRect">
            <a:avLst>
              <a:gd name="adj" fmla="val 18667"/>
            </a:avLst>
          </a:prstGeom>
          <a:solidFill>
            <a:srgbClr val="003180"/>
          </a:solidFill>
          <a:ln w="7620">
            <a:solidFill>
              <a:srgbClr val="194A99"/>
            </a:solidFill>
            <a:prstDash val="solid"/>
          </a:ln>
        </p:spPr>
      </p:sp>
      <p:sp>
        <p:nvSpPr>
          <p:cNvPr id="21" name="Text 19"/>
          <p:cNvSpPr/>
          <p:nvPr/>
        </p:nvSpPr>
        <p:spPr>
          <a:xfrm>
            <a:off x="7219771" y="4621054"/>
            <a:ext cx="190857" cy="296466"/>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4</a:t>
            </a:r>
            <a:endParaRPr lang="en-US" sz="2300" dirty="0"/>
          </a:p>
        </p:txBody>
      </p:sp>
      <p:sp>
        <p:nvSpPr>
          <p:cNvPr id="22" name="Text 20"/>
          <p:cNvSpPr/>
          <p:nvPr/>
        </p:nvSpPr>
        <p:spPr>
          <a:xfrm>
            <a:off x="8402241" y="4522351"/>
            <a:ext cx="2707958" cy="308729"/>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nguyên nhân</a:t>
            </a:r>
            <a:endParaRPr lang="en-US" sz="1900" b="1" dirty="0"/>
          </a:p>
        </p:txBody>
      </p:sp>
      <p:sp>
        <p:nvSpPr>
          <p:cNvPr id="23" name="Text 21"/>
          <p:cNvSpPr/>
          <p:nvPr/>
        </p:nvSpPr>
        <p:spPr>
          <a:xfrm>
            <a:off x="8402241" y="4949666"/>
            <a:ext cx="5536406" cy="316230"/>
          </a:xfrm>
          <a:prstGeom prst="rect">
            <a:avLst/>
          </a:prstGeom>
          <a:noFill/>
          <a:ln/>
        </p:spPr>
        <p:txBody>
          <a:bodyPr wrap="none" lIns="0" tIns="0" rIns="0" bIns="0" rtlCol="0" anchor="t"/>
          <a:lstStyle/>
          <a:p>
            <a:pPr marL="0" indent="0" algn="l">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Xác định nguyên nhân của sự cố.</a:t>
            </a:r>
            <a:endParaRPr lang="en-US" sz="1550" dirty="0"/>
          </a:p>
        </p:txBody>
      </p:sp>
      <p:sp>
        <p:nvSpPr>
          <p:cNvPr id="24" name="Shape 22"/>
          <p:cNvSpPr/>
          <p:nvPr/>
        </p:nvSpPr>
        <p:spPr>
          <a:xfrm>
            <a:off x="6423958" y="5647253"/>
            <a:ext cx="691753" cy="22860"/>
          </a:xfrm>
          <a:prstGeom prst="roundRect">
            <a:avLst>
              <a:gd name="adj" fmla="val 363129"/>
            </a:avLst>
          </a:prstGeom>
          <a:solidFill>
            <a:srgbClr val="194A99"/>
          </a:solidFill>
          <a:ln/>
        </p:spPr>
      </p:sp>
      <p:sp>
        <p:nvSpPr>
          <p:cNvPr id="25" name="Shape 23"/>
          <p:cNvSpPr/>
          <p:nvPr/>
        </p:nvSpPr>
        <p:spPr>
          <a:xfrm>
            <a:off x="7092851" y="5436394"/>
            <a:ext cx="444698" cy="444698"/>
          </a:xfrm>
          <a:prstGeom prst="roundRect">
            <a:avLst>
              <a:gd name="adj" fmla="val 18667"/>
            </a:avLst>
          </a:prstGeom>
          <a:solidFill>
            <a:srgbClr val="003180"/>
          </a:solidFill>
          <a:ln w="7620">
            <a:solidFill>
              <a:srgbClr val="194A99"/>
            </a:solidFill>
            <a:prstDash val="solid"/>
          </a:ln>
        </p:spPr>
      </p:sp>
      <p:sp>
        <p:nvSpPr>
          <p:cNvPr id="26" name="Text 24"/>
          <p:cNvSpPr/>
          <p:nvPr/>
        </p:nvSpPr>
        <p:spPr>
          <a:xfrm>
            <a:off x="7227153" y="5510451"/>
            <a:ext cx="176093" cy="296466"/>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5</a:t>
            </a:r>
            <a:endParaRPr lang="en-US" sz="2300" dirty="0"/>
          </a:p>
        </p:txBody>
      </p:sp>
      <p:sp>
        <p:nvSpPr>
          <p:cNvPr id="27" name="Text 25"/>
          <p:cNvSpPr/>
          <p:nvPr/>
        </p:nvSpPr>
        <p:spPr>
          <a:xfrm>
            <a:off x="3757613" y="5411748"/>
            <a:ext cx="2470547" cy="308729"/>
          </a:xfrm>
          <a:prstGeom prst="rect">
            <a:avLst/>
          </a:prstGeom>
          <a:noFill/>
          <a:ln/>
        </p:spPr>
        <p:txBody>
          <a:bodyPr wrap="none" lIns="0" tIns="0" rIns="0" bIns="0" rtlCol="0" anchor="t"/>
          <a:lstStyle/>
          <a:p>
            <a:pPr marL="0" indent="0" algn="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Gọi hỗ trợ</a:t>
            </a:r>
            <a:endParaRPr lang="en-US" sz="1900" b="1" dirty="0"/>
          </a:p>
        </p:txBody>
      </p:sp>
      <p:sp>
        <p:nvSpPr>
          <p:cNvPr id="28" name="Text 26"/>
          <p:cNvSpPr/>
          <p:nvPr/>
        </p:nvSpPr>
        <p:spPr>
          <a:xfrm>
            <a:off x="691753" y="5839063"/>
            <a:ext cx="5536406" cy="316230"/>
          </a:xfrm>
          <a:prstGeom prst="rect">
            <a:avLst/>
          </a:prstGeom>
          <a:noFill/>
          <a:ln/>
        </p:spPr>
        <p:txBody>
          <a:bodyPr wrap="none" lIns="0" tIns="0" rIns="0" bIns="0" rtlCol="0" anchor="t"/>
          <a:lstStyle/>
          <a:p>
            <a:pPr marL="0" indent="0" algn="r">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Gọi dịch vụ cứu hộ, cơ quan chức năng.</a:t>
            </a:r>
            <a:endParaRPr lang="en-US" sz="1550" dirty="0"/>
          </a:p>
        </p:txBody>
      </p:sp>
      <p:sp>
        <p:nvSpPr>
          <p:cNvPr id="29" name="Shape 27"/>
          <p:cNvSpPr/>
          <p:nvPr/>
        </p:nvSpPr>
        <p:spPr>
          <a:xfrm>
            <a:off x="7514689" y="6536650"/>
            <a:ext cx="691753" cy="22860"/>
          </a:xfrm>
          <a:prstGeom prst="roundRect">
            <a:avLst>
              <a:gd name="adj" fmla="val 363129"/>
            </a:avLst>
          </a:prstGeom>
          <a:solidFill>
            <a:srgbClr val="194A99"/>
          </a:solidFill>
          <a:ln/>
        </p:spPr>
      </p:sp>
      <p:sp>
        <p:nvSpPr>
          <p:cNvPr id="30" name="Shape 28"/>
          <p:cNvSpPr/>
          <p:nvPr/>
        </p:nvSpPr>
        <p:spPr>
          <a:xfrm>
            <a:off x="7092851" y="6325791"/>
            <a:ext cx="444698" cy="444698"/>
          </a:xfrm>
          <a:prstGeom prst="roundRect">
            <a:avLst>
              <a:gd name="adj" fmla="val 18667"/>
            </a:avLst>
          </a:prstGeom>
          <a:solidFill>
            <a:srgbClr val="003180"/>
          </a:solidFill>
          <a:ln w="7620">
            <a:solidFill>
              <a:srgbClr val="194A99"/>
            </a:solidFill>
            <a:prstDash val="solid"/>
          </a:ln>
        </p:spPr>
      </p:sp>
      <p:sp>
        <p:nvSpPr>
          <p:cNvPr id="31" name="Text 29"/>
          <p:cNvSpPr/>
          <p:nvPr/>
        </p:nvSpPr>
        <p:spPr>
          <a:xfrm>
            <a:off x="7216795" y="6399848"/>
            <a:ext cx="196810" cy="296466"/>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6</a:t>
            </a:r>
            <a:endParaRPr lang="en-US" sz="2300" dirty="0"/>
          </a:p>
        </p:txBody>
      </p:sp>
      <p:sp>
        <p:nvSpPr>
          <p:cNvPr id="32" name="Text 30"/>
          <p:cNvSpPr/>
          <p:nvPr/>
        </p:nvSpPr>
        <p:spPr>
          <a:xfrm>
            <a:off x="8402241" y="6301145"/>
            <a:ext cx="2470547" cy="308729"/>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Lập biên bản</a:t>
            </a:r>
            <a:endParaRPr lang="en-US" sz="1900" b="1" dirty="0"/>
          </a:p>
        </p:txBody>
      </p:sp>
      <p:sp>
        <p:nvSpPr>
          <p:cNvPr id="33" name="Text 31"/>
          <p:cNvSpPr/>
          <p:nvPr/>
        </p:nvSpPr>
        <p:spPr>
          <a:xfrm>
            <a:off x="8402241" y="6728460"/>
            <a:ext cx="5536406" cy="316230"/>
          </a:xfrm>
          <a:prstGeom prst="rect">
            <a:avLst/>
          </a:prstGeom>
          <a:noFill/>
          <a:ln/>
        </p:spPr>
        <p:txBody>
          <a:bodyPr wrap="none" lIns="0" tIns="0" rIns="0" bIns="0" rtlCol="0" anchor="t"/>
          <a:lstStyle/>
          <a:p>
            <a:pPr marL="0" indent="0" algn="l">
              <a:lnSpc>
                <a:spcPts val="2450"/>
              </a:lnSpc>
              <a:buNone/>
            </a:pPr>
            <a:r>
              <a:rPr lang="en-US" sz="1550" dirty="0">
                <a:solidFill>
                  <a:srgbClr val="E2E6E9"/>
                </a:solidFill>
                <a:latin typeface="PT Serif" panose="020A0603040505020204" pitchFamily="18" charset="0"/>
                <a:ea typeface="Merriweather" pitchFamily="34" charset="-122"/>
                <a:cs typeface="Merriweather" pitchFamily="34" charset="-120"/>
              </a:rPr>
              <a:t>Báo cáo sự cố để đánh giá nguyên nhân.</a:t>
            </a:r>
            <a:endParaRPr lang="en-US" sz="1550" dirty="0"/>
          </a:p>
        </p:txBody>
      </p:sp>
      <p:pic>
        <p:nvPicPr>
          <p:cNvPr id="34" name="Image 0" descr="preencoded.png">
            <a:extLst>
              <a:ext uri="{FF2B5EF4-FFF2-40B4-BE49-F238E27FC236}">
                <a16:creationId xmlns:a16="http://schemas.microsoft.com/office/drawing/2014/main" id="{5BB82862-63A1-14CB-02A5-58B2A14A69C0}"/>
              </a:ext>
            </a:extLst>
          </p:cNvPr>
          <p:cNvPicPr>
            <a:picLocks noChangeAspect="1"/>
          </p:cNvPicPr>
          <p:nvPr/>
        </p:nvPicPr>
        <p:blipFill>
          <a:blip r:embed="rId3"/>
          <a:stretch>
            <a:fillRect/>
          </a:stretch>
        </p:blipFill>
        <p:spPr>
          <a:xfrm>
            <a:off x="12388107" y="7506267"/>
            <a:ext cx="2052017" cy="63509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63798" y="1413629"/>
            <a:ext cx="6170771" cy="771287"/>
          </a:xfrm>
          <a:prstGeom prst="rect">
            <a:avLst/>
          </a:prstGeom>
          <a:noFill/>
          <a:ln/>
        </p:spPr>
        <p:txBody>
          <a:bodyPr wrap="non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Điều kiện thời tiết</a:t>
            </a:r>
            <a:endParaRPr lang="en-US" sz="4850" dirty="0"/>
          </a:p>
        </p:txBody>
      </p:sp>
      <p:pic>
        <p:nvPicPr>
          <p:cNvPr id="3" name="Image 0" descr="preencoded.png"/>
          <p:cNvPicPr>
            <a:picLocks noChangeAspect="1"/>
          </p:cNvPicPr>
          <p:nvPr/>
        </p:nvPicPr>
        <p:blipFill>
          <a:blip r:embed="rId3"/>
          <a:stretch>
            <a:fillRect/>
          </a:stretch>
        </p:blipFill>
        <p:spPr>
          <a:xfrm>
            <a:off x="863798" y="2678549"/>
            <a:ext cx="4054078" cy="2505551"/>
          </a:xfrm>
          <a:prstGeom prst="rect">
            <a:avLst/>
          </a:prstGeom>
        </p:spPr>
      </p:pic>
      <p:sp>
        <p:nvSpPr>
          <p:cNvPr id="4" name="Text 1"/>
          <p:cNvSpPr/>
          <p:nvPr/>
        </p:nvSpPr>
        <p:spPr>
          <a:xfrm>
            <a:off x="863798" y="5492591"/>
            <a:ext cx="3085386"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Mưa lớn, sương mù</a:t>
            </a:r>
            <a:endParaRPr lang="en-US" sz="2400" b="1" dirty="0"/>
          </a:p>
        </p:txBody>
      </p:sp>
      <p:sp>
        <p:nvSpPr>
          <p:cNvPr id="5" name="Text 2"/>
          <p:cNvSpPr/>
          <p:nvPr/>
        </p:nvSpPr>
        <p:spPr>
          <a:xfrm>
            <a:off x="863798" y="6026110"/>
            <a:ext cx="4054078"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Giảm tốc độ, duy trì khoảng cách an toàn.</a:t>
            </a:r>
            <a:endParaRPr lang="en-US" sz="1900" dirty="0"/>
          </a:p>
        </p:txBody>
      </p:sp>
      <p:pic>
        <p:nvPicPr>
          <p:cNvPr id="6" name="Image 1" descr="preencoded.png"/>
          <p:cNvPicPr>
            <a:picLocks noChangeAspect="1"/>
          </p:cNvPicPr>
          <p:nvPr/>
        </p:nvPicPr>
        <p:blipFill>
          <a:blip r:embed="rId4"/>
          <a:stretch>
            <a:fillRect/>
          </a:stretch>
        </p:blipFill>
        <p:spPr>
          <a:xfrm>
            <a:off x="5288042" y="2678549"/>
            <a:ext cx="4054197" cy="2505670"/>
          </a:xfrm>
          <a:prstGeom prst="rect">
            <a:avLst/>
          </a:prstGeom>
        </p:spPr>
      </p:pic>
      <p:sp>
        <p:nvSpPr>
          <p:cNvPr id="7" name="Text 3"/>
          <p:cNvSpPr/>
          <p:nvPr/>
        </p:nvSpPr>
        <p:spPr>
          <a:xfrm>
            <a:off x="5288042" y="5492710"/>
            <a:ext cx="3085386"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Nắng gắt</a:t>
            </a:r>
            <a:endParaRPr lang="en-US" sz="2400" b="1" dirty="0"/>
          </a:p>
        </p:txBody>
      </p:sp>
      <p:sp>
        <p:nvSpPr>
          <p:cNvPr id="8" name="Text 4"/>
          <p:cNvSpPr/>
          <p:nvPr/>
        </p:nvSpPr>
        <p:spPr>
          <a:xfrm>
            <a:off x="5288042" y="6026229"/>
            <a:ext cx="4054197"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Kiểm tra nhiệt độ động cơ, hệ thống làm mát.</a:t>
            </a:r>
            <a:endParaRPr lang="en-US" sz="1900" dirty="0"/>
          </a:p>
        </p:txBody>
      </p:sp>
      <p:pic>
        <p:nvPicPr>
          <p:cNvPr id="9" name="Image 2" descr="preencoded.png"/>
          <p:cNvPicPr>
            <a:picLocks noChangeAspect="1"/>
          </p:cNvPicPr>
          <p:nvPr/>
        </p:nvPicPr>
        <p:blipFill>
          <a:blip r:embed="rId5"/>
          <a:stretch>
            <a:fillRect/>
          </a:stretch>
        </p:blipFill>
        <p:spPr>
          <a:xfrm>
            <a:off x="9712404" y="2678549"/>
            <a:ext cx="4054197" cy="2505670"/>
          </a:xfrm>
          <a:prstGeom prst="rect">
            <a:avLst/>
          </a:prstGeom>
        </p:spPr>
      </p:pic>
      <p:sp>
        <p:nvSpPr>
          <p:cNvPr id="10" name="Text 5"/>
          <p:cNvSpPr/>
          <p:nvPr/>
        </p:nvSpPr>
        <p:spPr>
          <a:xfrm>
            <a:off x="9712404" y="5492710"/>
            <a:ext cx="3085386"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Lạnh giá</a:t>
            </a:r>
            <a:endParaRPr lang="en-US" sz="2400" b="1" dirty="0"/>
          </a:p>
        </p:txBody>
      </p:sp>
      <p:sp>
        <p:nvSpPr>
          <p:cNvPr id="11" name="Text 6"/>
          <p:cNvSpPr/>
          <p:nvPr/>
        </p:nvSpPr>
        <p:spPr>
          <a:xfrm>
            <a:off x="9712404" y="6026229"/>
            <a:ext cx="4054197"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Giữ khoảng cách an toàn, chuẩn bị cho tình huống khẩn cấp.</a:t>
            </a:r>
            <a:endParaRPr lang="en-US" sz="1900" dirty="0"/>
          </a:p>
        </p:txBody>
      </p:sp>
      <p:pic>
        <p:nvPicPr>
          <p:cNvPr id="12" name="Image 0" descr="preencoded.png">
            <a:extLst>
              <a:ext uri="{FF2B5EF4-FFF2-40B4-BE49-F238E27FC236}">
                <a16:creationId xmlns:a16="http://schemas.microsoft.com/office/drawing/2014/main" id="{23A0D6C6-A3E1-1324-E8AC-C5049488B362}"/>
              </a:ext>
            </a:extLst>
          </p:cNvPr>
          <p:cNvPicPr>
            <a:picLocks noChangeAspect="1"/>
          </p:cNvPicPr>
          <p:nvPr/>
        </p:nvPicPr>
        <p:blipFill>
          <a:blip r:embed="rId6"/>
          <a:stretch>
            <a:fillRect/>
          </a:stretch>
        </p:blipFill>
        <p:spPr>
          <a:xfrm>
            <a:off x="12388107" y="7506267"/>
            <a:ext cx="2052017" cy="63509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09756"/>
          </a:xfrm>
          <a:prstGeom prst="rect">
            <a:avLst/>
          </a:prstGeom>
        </p:spPr>
      </p:pic>
      <p:sp>
        <p:nvSpPr>
          <p:cNvPr id="3" name="Text 0"/>
          <p:cNvSpPr/>
          <p:nvPr/>
        </p:nvSpPr>
        <p:spPr>
          <a:xfrm>
            <a:off x="786646" y="3428048"/>
            <a:ext cx="13502110" cy="1404938"/>
          </a:xfrm>
          <a:prstGeom prst="rect">
            <a:avLst/>
          </a:prstGeom>
          <a:noFill/>
          <a:ln/>
        </p:spPr>
        <p:txBody>
          <a:bodyPr wrap="square" lIns="0" tIns="0" rIns="0" bIns="0" rtlCol="0" anchor="t"/>
          <a:lstStyle/>
          <a:p>
            <a:pPr marL="0" indent="0">
              <a:lnSpc>
                <a:spcPts val="5500"/>
              </a:lnSpc>
              <a:buNone/>
            </a:pPr>
            <a:r>
              <a:rPr lang="en-US" sz="4400" dirty="0">
                <a:solidFill>
                  <a:srgbClr val="F5F0F0"/>
                </a:solidFill>
                <a:latin typeface="PT Serif" panose="020A0603040505020204" pitchFamily="18" charset="0"/>
                <a:ea typeface="Merriweather" pitchFamily="34" charset="-122"/>
                <a:cs typeface="Merriweather" pitchFamily="34" charset="-120"/>
              </a:rPr>
              <a:t>Môi Trường Làm Việc Ảnh Hưởng Như Thế Nào?</a:t>
            </a:r>
            <a:endParaRPr lang="en-US" sz="4400" dirty="0"/>
          </a:p>
        </p:txBody>
      </p:sp>
      <p:sp>
        <p:nvSpPr>
          <p:cNvPr id="4" name="Text 1"/>
          <p:cNvSpPr/>
          <p:nvPr/>
        </p:nvSpPr>
        <p:spPr>
          <a:xfrm>
            <a:off x="786646" y="5394722"/>
            <a:ext cx="2809756" cy="351234"/>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Địa Hình</a:t>
            </a:r>
            <a:endParaRPr lang="en-US" sz="2200" b="1" dirty="0"/>
          </a:p>
        </p:txBody>
      </p:sp>
      <p:sp>
        <p:nvSpPr>
          <p:cNvPr id="5" name="Text 2"/>
          <p:cNvSpPr/>
          <p:nvPr/>
        </p:nvSpPr>
        <p:spPr>
          <a:xfrm>
            <a:off x="786646" y="5970627"/>
            <a:ext cx="3986213" cy="1438275"/>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Địa hình không bằng phẳng hoặc đường xá gồ ghề có thể gây khó khăn cho xe tải trong việc duy trì độ bám đường và cân bằng.</a:t>
            </a:r>
            <a:endParaRPr lang="en-US" sz="1750" dirty="0"/>
          </a:p>
        </p:txBody>
      </p:sp>
      <p:sp>
        <p:nvSpPr>
          <p:cNvPr id="6" name="Text 3"/>
          <p:cNvSpPr/>
          <p:nvPr/>
        </p:nvSpPr>
        <p:spPr>
          <a:xfrm>
            <a:off x="5328880" y="5394722"/>
            <a:ext cx="2809756" cy="351234"/>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Giao Thông</a:t>
            </a:r>
            <a:endParaRPr lang="en-US" sz="2200" b="1" dirty="0"/>
          </a:p>
        </p:txBody>
      </p:sp>
      <p:sp>
        <p:nvSpPr>
          <p:cNvPr id="7" name="Text 4"/>
          <p:cNvSpPr/>
          <p:nvPr/>
        </p:nvSpPr>
        <p:spPr>
          <a:xfrm>
            <a:off x="5328880" y="5970627"/>
            <a:ext cx="3986213" cy="1078706"/>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Khu vực đông đúc hoặc công trường xây dựng có thể làm tăng rủi ro va chạm và tai nạn.</a:t>
            </a:r>
            <a:endParaRPr lang="en-US" sz="1750" dirty="0"/>
          </a:p>
        </p:txBody>
      </p:sp>
      <p:sp>
        <p:nvSpPr>
          <p:cNvPr id="8" name="Text 5"/>
          <p:cNvSpPr/>
          <p:nvPr/>
        </p:nvSpPr>
        <p:spPr>
          <a:xfrm>
            <a:off x="9871115" y="5394722"/>
            <a:ext cx="2809756" cy="351234"/>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Ô Nhiễm</a:t>
            </a:r>
            <a:endParaRPr lang="en-US" sz="2200" b="1" dirty="0"/>
          </a:p>
        </p:txBody>
      </p:sp>
      <p:sp>
        <p:nvSpPr>
          <p:cNvPr id="9" name="Text 6"/>
          <p:cNvSpPr/>
          <p:nvPr/>
        </p:nvSpPr>
        <p:spPr>
          <a:xfrm>
            <a:off x="9871115" y="5970627"/>
            <a:ext cx="3986213" cy="1438275"/>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Chất gây ô nhiễm, bụi bẩn hoặc hóa chất có thể ảnh hưởng đến sức khỏe của người lái và hiệu suất hoạt động của xe.</a:t>
            </a:r>
            <a:endParaRPr lang="en-US" sz="1750" dirty="0"/>
          </a:p>
        </p:txBody>
      </p:sp>
      <p:pic>
        <p:nvPicPr>
          <p:cNvPr id="10" name="Image 0" descr="preencoded.png">
            <a:extLst>
              <a:ext uri="{FF2B5EF4-FFF2-40B4-BE49-F238E27FC236}">
                <a16:creationId xmlns:a16="http://schemas.microsoft.com/office/drawing/2014/main" id="{278D0A7F-5B12-B08B-7D2D-6F166D1CFC99}"/>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81369"/>
          </a:xfrm>
          <a:prstGeom prst="rect">
            <a:avLst/>
          </a:prstGeom>
        </p:spPr>
      </p:pic>
      <p:pic>
        <p:nvPicPr>
          <p:cNvPr id="3" name="Image 1" descr="preencoded.png"/>
          <p:cNvPicPr>
            <a:picLocks noChangeAspect="1"/>
          </p:cNvPicPr>
          <p:nvPr/>
        </p:nvPicPr>
        <p:blipFill>
          <a:blip r:embed="rId4"/>
          <a:stretch>
            <a:fillRect/>
          </a:stretch>
        </p:blipFill>
        <p:spPr>
          <a:xfrm>
            <a:off x="5989915" y="238125"/>
            <a:ext cx="2650569" cy="1905119"/>
          </a:xfrm>
          <a:prstGeom prst="rect">
            <a:avLst/>
          </a:prstGeom>
        </p:spPr>
      </p:pic>
      <p:sp>
        <p:nvSpPr>
          <p:cNvPr id="4" name="Text 0"/>
          <p:cNvSpPr/>
          <p:nvPr/>
        </p:nvSpPr>
        <p:spPr>
          <a:xfrm>
            <a:off x="666750" y="3115866"/>
            <a:ext cx="13296900" cy="304800"/>
          </a:xfrm>
          <a:prstGeom prst="rect">
            <a:avLst/>
          </a:prstGeom>
          <a:noFill/>
          <a:ln/>
        </p:spPr>
        <p:txBody>
          <a:bodyPr wrap="none" lIns="0" tIns="0" rIns="0" bIns="0" rtlCol="0" anchor="t"/>
          <a:lstStyle/>
          <a:p>
            <a:pPr marL="0" indent="0">
              <a:lnSpc>
                <a:spcPts val="2400"/>
              </a:lnSpc>
              <a:buNone/>
            </a:pPr>
            <a:endParaRPr lang="en-US" sz="1500" dirty="0"/>
          </a:p>
        </p:txBody>
      </p:sp>
      <p:sp>
        <p:nvSpPr>
          <p:cNvPr id="5" name="Text 1"/>
          <p:cNvSpPr/>
          <p:nvPr/>
        </p:nvSpPr>
        <p:spPr>
          <a:xfrm>
            <a:off x="666750" y="3611166"/>
            <a:ext cx="11078051" cy="595313"/>
          </a:xfrm>
          <a:prstGeom prst="rect">
            <a:avLst/>
          </a:prstGeom>
          <a:noFill/>
          <a:ln/>
        </p:spPr>
        <p:txBody>
          <a:bodyPr wrap="none" lIns="0" tIns="0" rIns="0" bIns="0" rtlCol="0" anchor="t"/>
          <a:lstStyle/>
          <a:p>
            <a:pPr marL="0" indent="0">
              <a:lnSpc>
                <a:spcPts val="4650"/>
              </a:lnSpc>
              <a:buNone/>
            </a:pPr>
            <a:r>
              <a:rPr lang="en-US" sz="3750" dirty="0">
                <a:solidFill>
                  <a:srgbClr val="F5F0F0"/>
                </a:solidFill>
                <a:latin typeface="PT Serif" panose="020A0603040505020204" pitchFamily="18" charset="0"/>
                <a:ea typeface="Merriweather" pitchFamily="34" charset="-122"/>
                <a:cs typeface="Merriweather" pitchFamily="34" charset="-120"/>
              </a:rPr>
              <a:t>Tình Trạng Kỹ Thuật Ảnh Hưởng Như Thế Nào?</a:t>
            </a:r>
            <a:endParaRPr lang="en-US" sz="3750" dirty="0"/>
          </a:p>
        </p:txBody>
      </p:sp>
      <p:sp>
        <p:nvSpPr>
          <p:cNvPr id="6" name="Shape 2"/>
          <p:cNvSpPr/>
          <p:nvPr/>
        </p:nvSpPr>
        <p:spPr>
          <a:xfrm>
            <a:off x="666750" y="4706541"/>
            <a:ext cx="428625" cy="428625"/>
          </a:xfrm>
          <a:prstGeom prst="roundRect">
            <a:avLst>
              <a:gd name="adj" fmla="val 18668"/>
            </a:avLst>
          </a:prstGeom>
          <a:solidFill>
            <a:srgbClr val="003180"/>
          </a:solidFill>
          <a:ln w="7620">
            <a:solidFill>
              <a:srgbClr val="194A99"/>
            </a:solidFill>
            <a:prstDash val="solid"/>
          </a:ln>
        </p:spPr>
      </p:sp>
      <p:sp>
        <p:nvSpPr>
          <p:cNvPr id="7" name="Text 3"/>
          <p:cNvSpPr/>
          <p:nvPr/>
        </p:nvSpPr>
        <p:spPr>
          <a:xfrm>
            <a:off x="818198" y="4777978"/>
            <a:ext cx="125730" cy="285750"/>
          </a:xfrm>
          <a:prstGeom prst="rect">
            <a:avLst/>
          </a:prstGeom>
          <a:noFill/>
          <a:ln/>
        </p:spPr>
        <p:txBody>
          <a:bodyPr wrap="none" lIns="0" tIns="0" rIns="0" bIns="0" rtlCol="0" anchor="t"/>
          <a:lstStyle/>
          <a:p>
            <a:pPr marL="0" indent="0" algn="ctr">
              <a:lnSpc>
                <a:spcPts val="2250"/>
              </a:lnSpc>
              <a:buNone/>
            </a:pPr>
            <a:r>
              <a:rPr lang="en-US" sz="2250" dirty="0">
                <a:solidFill>
                  <a:srgbClr val="E2E6E9"/>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4"/>
          <p:cNvSpPr/>
          <p:nvPr/>
        </p:nvSpPr>
        <p:spPr>
          <a:xfrm>
            <a:off x="1285875" y="4706541"/>
            <a:ext cx="2381369" cy="297656"/>
          </a:xfrm>
          <a:prstGeom prst="rect">
            <a:avLst/>
          </a:prstGeom>
          <a:noFill/>
          <a:ln/>
        </p:spPr>
        <p:txBody>
          <a:bodyPr wrap="none" lIns="0" tIns="0" rIns="0" bIns="0" rtlCol="0" anchor="t"/>
          <a:lstStyle/>
          <a:p>
            <a:pPr marL="0" indent="0">
              <a:lnSpc>
                <a:spcPts val="2300"/>
              </a:lnSpc>
              <a:buNone/>
            </a:pPr>
            <a:r>
              <a:rPr lang="en-US" sz="1850" b="1" dirty="0">
                <a:solidFill>
                  <a:srgbClr val="E2E6E9"/>
                </a:solidFill>
                <a:latin typeface="PT Serif" panose="020A0603040505020204" pitchFamily="18" charset="0"/>
                <a:ea typeface="Merriweather" pitchFamily="34" charset="-122"/>
                <a:cs typeface="Merriweather" pitchFamily="34" charset="-120"/>
              </a:rPr>
              <a:t>Hệ Thống Phanh</a:t>
            </a:r>
            <a:endParaRPr lang="en-US" sz="1850" b="1" dirty="0"/>
          </a:p>
        </p:txBody>
      </p:sp>
      <p:sp>
        <p:nvSpPr>
          <p:cNvPr id="9" name="Text 5"/>
          <p:cNvSpPr/>
          <p:nvPr/>
        </p:nvSpPr>
        <p:spPr>
          <a:xfrm>
            <a:off x="1285875" y="5118497"/>
            <a:ext cx="12677775" cy="304800"/>
          </a:xfrm>
          <a:prstGeom prst="rect">
            <a:avLst/>
          </a:prstGeom>
          <a:noFill/>
          <a:ln/>
        </p:spPr>
        <p:txBody>
          <a:bodyPr wrap="none" lIns="0" tIns="0" rIns="0" bIns="0" rtlCol="0" anchor="t"/>
          <a:lstStyle/>
          <a:p>
            <a:pPr marL="0" indent="0">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Hệ thống phanh không hoạt động đúng cách có thể ảnh hưởng đến khả năng dừng xe kịp thời, làm tăng nguy cơ va chạm.</a:t>
            </a:r>
            <a:endParaRPr lang="en-US" sz="1500" dirty="0"/>
          </a:p>
        </p:txBody>
      </p:sp>
      <p:sp>
        <p:nvSpPr>
          <p:cNvPr id="10" name="Shape 6"/>
          <p:cNvSpPr/>
          <p:nvPr/>
        </p:nvSpPr>
        <p:spPr>
          <a:xfrm>
            <a:off x="666750" y="5828109"/>
            <a:ext cx="428625" cy="428625"/>
          </a:xfrm>
          <a:prstGeom prst="roundRect">
            <a:avLst>
              <a:gd name="adj" fmla="val 18668"/>
            </a:avLst>
          </a:prstGeom>
          <a:solidFill>
            <a:srgbClr val="003180"/>
          </a:solidFill>
          <a:ln w="7620">
            <a:solidFill>
              <a:srgbClr val="194A99"/>
            </a:solidFill>
            <a:prstDash val="solid"/>
          </a:ln>
        </p:spPr>
      </p:sp>
      <p:sp>
        <p:nvSpPr>
          <p:cNvPr id="11" name="Text 7"/>
          <p:cNvSpPr/>
          <p:nvPr/>
        </p:nvSpPr>
        <p:spPr>
          <a:xfrm>
            <a:off x="795576" y="5899547"/>
            <a:ext cx="170974" cy="285750"/>
          </a:xfrm>
          <a:prstGeom prst="rect">
            <a:avLst/>
          </a:prstGeom>
          <a:noFill/>
          <a:ln/>
        </p:spPr>
        <p:txBody>
          <a:bodyPr wrap="none" lIns="0" tIns="0" rIns="0" bIns="0" rtlCol="0" anchor="t"/>
          <a:lstStyle/>
          <a:p>
            <a:pPr marL="0" indent="0" algn="ctr">
              <a:lnSpc>
                <a:spcPts val="2250"/>
              </a:lnSpc>
              <a:buNone/>
            </a:pPr>
            <a:r>
              <a:rPr lang="en-US" sz="2250" dirty="0">
                <a:solidFill>
                  <a:srgbClr val="E2E6E9"/>
                </a:solidFill>
                <a:latin typeface="PT Serif" panose="020A0603040505020204" pitchFamily="18" charset="0"/>
                <a:ea typeface="Merriweather" pitchFamily="34" charset="-122"/>
                <a:cs typeface="Merriweather" pitchFamily="34" charset="-120"/>
              </a:rPr>
              <a:t>2</a:t>
            </a:r>
            <a:endParaRPr lang="en-US" sz="2250" dirty="0"/>
          </a:p>
        </p:txBody>
      </p:sp>
      <p:sp>
        <p:nvSpPr>
          <p:cNvPr id="12" name="Text 8"/>
          <p:cNvSpPr/>
          <p:nvPr/>
        </p:nvSpPr>
        <p:spPr>
          <a:xfrm>
            <a:off x="1285875" y="5828109"/>
            <a:ext cx="2381369" cy="297656"/>
          </a:xfrm>
          <a:prstGeom prst="rect">
            <a:avLst/>
          </a:prstGeom>
          <a:noFill/>
          <a:ln/>
        </p:spPr>
        <p:txBody>
          <a:bodyPr wrap="none" lIns="0" tIns="0" rIns="0" bIns="0" rtlCol="0" anchor="t"/>
          <a:lstStyle/>
          <a:p>
            <a:pPr marL="0" indent="0">
              <a:lnSpc>
                <a:spcPts val="2300"/>
              </a:lnSpc>
              <a:buNone/>
            </a:pPr>
            <a:r>
              <a:rPr lang="en-US" sz="1850" b="1" dirty="0">
                <a:solidFill>
                  <a:srgbClr val="E2E6E9"/>
                </a:solidFill>
                <a:latin typeface="PT Serif" panose="020A0603040505020204" pitchFamily="18" charset="0"/>
                <a:ea typeface="Merriweather" pitchFamily="34" charset="-122"/>
                <a:cs typeface="Merriweather" pitchFamily="34" charset="-120"/>
              </a:rPr>
              <a:t>Động Cơ</a:t>
            </a:r>
            <a:endParaRPr lang="en-US" sz="1850" b="1" dirty="0"/>
          </a:p>
        </p:txBody>
      </p:sp>
      <p:sp>
        <p:nvSpPr>
          <p:cNvPr id="13" name="Text 9"/>
          <p:cNvSpPr/>
          <p:nvPr/>
        </p:nvSpPr>
        <p:spPr>
          <a:xfrm>
            <a:off x="1285875" y="6240066"/>
            <a:ext cx="12677775" cy="304800"/>
          </a:xfrm>
          <a:prstGeom prst="rect">
            <a:avLst/>
          </a:prstGeom>
          <a:noFill/>
          <a:ln/>
        </p:spPr>
        <p:txBody>
          <a:bodyPr wrap="none" lIns="0" tIns="0" rIns="0" bIns="0" rtlCol="0" anchor="t"/>
          <a:lstStyle/>
          <a:p>
            <a:pPr marL="0" indent="0">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Động cơ yếu hoặc bị hỏng có thể dẫn đến hiệu suất kém, tiêu tốn nhiên liệu nhiều hơn và có thể gây ra sự cố bất ngờ.</a:t>
            </a:r>
            <a:endParaRPr lang="en-US" sz="1500" dirty="0"/>
          </a:p>
        </p:txBody>
      </p:sp>
      <p:sp>
        <p:nvSpPr>
          <p:cNvPr id="14" name="Shape 10"/>
          <p:cNvSpPr/>
          <p:nvPr/>
        </p:nvSpPr>
        <p:spPr>
          <a:xfrm>
            <a:off x="666750" y="6949678"/>
            <a:ext cx="428625" cy="428625"/>
          </a:xfrm>
          <a:prstGeom prst="roundRect">
            <a:avLst>
              <a:gd name="adj" fmla="val 18668"/>
            </a:avLst>
          </a:prstGeom>
          <a:solidFill>
            <a:srgbClr val="003180"/>
          </a:solidFill>
          <a:ln w="7620">
            <a:solidFill>
              <a:srgbClr val="194A99"/>
            </a:solidFill>
            <a:prstDash val="solid"/>
          </a:ln>
        </p:spPr>
      </p:sp>
      <p:sp>
        <p:nvSpPr>
          <p:cNvPr id="15" name="Text 11"/>
          <p:cNvSpPr/>
          <p:nvPr/>
        </p:nvSpPr>
        <p:spPr>
          <a:xfrm>
            <a:off x="801053" y="7021116"/>
            <a:ext cx="160020" cy="285750"/>
          </a:xfrm>
          <a:prstGeom prst="rect">
            <a:avLst/>
          </a:prstGeom>
          <a:noFill/>
          <a:ln/>
        </p:spPr>
        <p:txBody>
          <a:bodyPr wrap="none" lIns="0" tIns="0" rIns="0" bIns="0" rtlCol="0" anchor="t"/>
          <a:lstStyle/>
          <a:p>
            <a:pPr marL="0" indent="0" algn="ctr">
              <a:lnSpc>
                <a:spcPts val="2250"/>
              </a:lnSpc>
              <a:buNone/>
            </a:pPr>
            <a:r>
              <a:rPr lang="en-US" sz="2250" dirty="0">
                <a:solidFill>
                  <a:srgbClr val="E2E6E9"/>
                </a:solidFill>
                <a:latin typeface="PT Serif" panose="020A0603040505020204" pitchFamily="18" charset="0"/>
                <a:ea typeface="Merriweather" pitchFamily="34" charset="-122"/>
                <a:cs typeface="Merriweather" pitchFamily="34" charset="-120"/>
              </a:rPr>
              <a:t>3</a:t>
            </a:r>
            <a:endParaRPr lang="en-US" sz="2250" dirty="0"/>
          </a:p>
        </p:txBody>
      </p:sp>
      <p:sp>
        <p:nvSpPr>
          <p:cNvPr id="16" name="Text 12"/>
          <p:cNvSpPr/>
          <p:nvPr/>
        </p:nvSpPr>
        <p:spPr>
          <a:xfrm>
            <a:off x="1285875" y="6949678"/>
            <a:ext cx="2381369" cy="297656"/>
          </a:xfrm>
          <a:prstGeom prst="rect">
            <a:avLst/>
          </a:prstGeom>
          <a:noFill/>
          <a:ln/>
        </p:spPr>
        <p:txBody>
          <a:bodyPr wrap="none" lIns="0" tIns="0" rIns="0" bIns="0" rtlCol="0" anchor="t"/>
          <a:lstStyle/>
          <a:p>
            <a:pPr marL="0" indent="0">
              <a:lnSpc>
                <a:spcPts val="2300"/>
              </a:lnSpc>
              <a:buNone/>
            </a:pPr>
            <a:r>
              <a:rPr lang="en-US" sz="1850" b="1" dirty="0">
                <a:solidFill>
                  <a:srgbClr val="E2E6E9"/>
                </a:solidFill>
                <a:latin typeface="PT Serif" panose="020A0603040505020204" pitchFamily="18" charset="0"/>
                <a:ea typeface="Merriweather" pitchFamily="34" charset="-122"/>
                <a:cs typeface="Merriweather" pitchFamily="34" charset="-120"/>
              </a:rPr>
              <a:t>Hệ Thống Lái</a:t>
            </a:r>
            <a:endParaRPr lang="en-US" sz="1850" b="1" dirty="0"/>
          </a:p>
        </p:txBody>
      </p:sp>
      <p:sp>
        <p:nvSpPr>
          <p:cNvPr id="17" name="Text 13"/>
          <p:cNvSpPr/>
          <p:nvPr/>
        </p:nvSpPr>
        <p:spPr>
          <a:xfrm>
            <a:off x="1285875" y="7361634"/>
            <a:ext cx="12677775" cy="304800"/>
          </a:xfrm>
          <a:prstGeom prst="rect">
            <a:avLst/>
          </a:prstGeom>
          <a:noFill/>
          <a:ln/>
        </p:spPr>
        <p:txBody>
          <a:bodyPr wrap="none" lIns="0" tIns="0" rIns="0" bIns="0" rtlCol="0" anchor="t"/>
          <a:lstStyle/>
          <a:p>
            <a:pPr marL="0" indent="0">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Hệ thống lái bị mòn hoặc không chính xác có thể làm giảm khả năng phản ứng của người lái và làm tăng nguy cơ xảy ra tai nạn.</a:t>
            </a:r>
            <a:endParaRPr lang="en-US" sz="1500" dirty="0"/>
          </a:p>
        </p:txBody>
      </p:sp>
      <p:pic>
        <p:nvPicPr>
          <p:cNvPr id="18" name="Image 0" descr="preencoded.png">
            <a:extLst>
              <a:ext uri="{FF2B5EF4-FFF2-40B4-BE49-F238E27FC236}">
                <a16:creationId xmlns:a16="http://schemas.microsoft.com/office/drawing/2014/main" id="{1A8FF9F6-8B5E-C1FA-63A1-5FCCCE2AC5F4}"/>
              </a:ext>
            </a:extLst>
          </p:cNvPr>
          <p:cNvPicPr>
            <a:picLocks noChangeAspect="1"/>
          </p:cNvPicPr>
          <p:nvPr/>
        </p:nvPicPr>
        <p:blipFill>
          <a:blip r:embed="rId5"/>
          <a:stretch>
            <a:fillRect/>
          </a:stretch>
        </p:blipFill>
        <p:spPr>
          <a:xfrm>
            <a:off x="12388107" y="7506267"/>
            <a:ext cx="2052017" cy="63509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23161" y="411004"/>
            <a:ext cx="9501545" cy="467082"/>
          </a:xfrm>
          <a:prstGeom prst="rect">
            <a:avLst/>
          </a:prstGeom>
          <a:noFill/>
          <a:ln/>
        </p:spPr>
        <p:txBody>
          <a:bodyPr wrap="none" lIns="0" tIns="0" rIns="0" bIns="0" rtlCol="0" anchor="t"/>
          <a:lstStyle/>
          <a:p>
            <a:pPr marL="0" indent="0">
              <a:lnSpc>
                <a:spcPts val="3650"/>
              </a:lnSpc>
              <a:buNone/>
            </a:pPr>
            <a:r>
              <a:rPr lang="en-US" sz="2900" dirty="0">
                <a:solidFill>
                  <a:srgbClr val="F5F0F0"/>
                </a:solidFill>
                <a:latin typeface="PT Serif" panose="020A0603040505020204" pitchFamily="18" charset="0"/>
                <a:ea typeface="Merriweather" pitchFamily="34" charset="-122"/>
                <a:cs typeface="Merriweather" pitchFamily="34" charset="-120"/>
              </a:rPr>
              <a:t>Kiến Thức An Toàn Và Kỹ Năng Của Người Lao Động</a:t>
            </a:r>
            <a:endParaRPr lang="en-US" sz="2900" dirty="0"/>
          </a:p>
        </p:txBody>
      </p:sp>
      <p:pic>
        <p:nvPicPr>
          <p:cNvPr id="3" name="Image 0" descr="preencoded.png"/>
          <p:cNvPicPr>
            <a:picLocks noChangeAspect="1"/>
          </p:cNvPicPr>
          <p:nvPr/>
        </p:nvPicPr>
        <p:blipFill>
          <a:blip r:embed="rId3"/>
          <a:stretch>
            <a:fillRect/>
          </a:stretch>
        </p:blipFill>
        <p:spPr>
          <a:xfrm>
            <a:off x="4923473" y="1176933"/>
            <a:ext cx="4783336" cy="3185755"/>
          </a:xfrm>
          <a:prstGeom prst="rect">
            <a:avLst/>
          </a:prstGeom>
        </p:spPr>
      </p:pic>
      <p:sp>
        <p:nvSpPr>
          <p:cNvPr id="4" name="Text 1"/>
          <p:cNvSpPr/>
          <p:nvPr/>
        </p:nvSpPr>
        <p:spPr>
          <a:xfrm>
            <a:off x="523161" y="4530804"/>
            <a:ext cx="13584079" cy="239078"/>
          </a:xfrm>
          <a:prstGeom prst="rect">
            <a:avLst/>
          </a:prstGeom>
          <a:noFill/>
          <a:ln/>
        </p:spPr>
        <p:txBody>
          <a:bodyPr wrap="none" lIns="0" tIns="0" rIns="0" bIns="0" rtlCol="0" anchor="t"/>
          <a:lstStyle/>
          <a:p>
            <a:pPr marL="0" indent="0">
              <a:lnSpc>
                <a:spcPts val="1850"/>
              </a:lnSpc>
              <a:buNone/>
            </a:pPr>
            <a:endParaRPr lang="en-US" sz="1150" dirty="0"/>
          </a:p>
        </p:txBody>
      </p:sp>
      <p:sp>
        <p:nvSpPr>
          <p:cNvPr id="5" name="Shape 2"/>
          <p:cNvSpPr/>
          <p:nvPr/>
        </p:nvSpPr>
        <p:spPr>
          <a:xfrm>
            <a:off x="739735" y="4937998"/>
            <a:ext cx="15240" cy="2882027"/>
          </a:xfrm>
          <a:prstGeom prst="roundRect">
            <a:avLst>
              <a:gd name="adj" fmla="val 411960"/>
            </a:avLst>
          </a:prstGeom>
          <a:solidFill>
            <a:srgbClr val="194A99"/>
          </a:solidFill>
          <a:ln/>
        </p:spPr>
      </p:sp>
      <p:sp>
        <p:nvSpPr>
          <p:cNvPr id="6" name="Shape 3"/>
          <p:cNvSpPr/>
          <p:nvPr/>
        </p:nvSpPr>
        <p:spPr>
          <a:xfrm>
            <a:off x="900232" y="5266611"/>
            <a:ext cx="523161" cy="15240"/>
          </a:xfrm>
          <a:prstGeom prst="roundRect">
            <a:avLst>
              <a:gd name="adj" fmla="val 411960"/>
            </a:avLst>
          </a:prstGeom>
          <a:solidFill>
            <a:srgbClr val="194A99"/>
          </a:solidFill>
          <a:ln/>
        </p:spPr>
      </p:sp>
      <p:sp>
        <p:nvSpPr>
          <p:cNvPr id="7" name="Shape 4"/>
          <p:cNvSpPr/>
          <p:nvPr/>
        </p:nvSpPr>
        <p:spPr>
          <a:xfrm>
            <a:off x="579239" y="5106114"/>
            <a:ext cx="336233" cy="336233"/>
          </a:xfrm>
          <a:prstGeom prst="roundRect">
            <a:avLst>
              <a:gd name="adj" fmla="val 18672"/>
            </a:avLst>
          </a:prstGeom>
          <a:solidFill>
            <a:srgbClr val="003180"/>
          </a:solidFill>
          <a:ln w="7620">
            <a:solidFill>
              <a:srgbClr val="194A99"/>
            </a:solidFill>
            <a:prstDash val="solid"/>
          </a:ln>
        </p:spPr>
      </p:sp>
      <p:sp>
        <p:nvSpPr>
          <p:cNvPr id="8" name="Text 5"/>
          <p:cNvSpPr/>
          <p:nvPr/>
        </p:nvSpPr>
        <p:spPr>
          <a:xfrm>
            <a:off x="697944" y="5162074"/>
            <a:ext cx="98703" cy="224195"/>
          </a:xfrm>
          <a:prstGeom prst="rect">
            <a:avLst/>
          </a:prstGeom>
          <a:noFill/>
          <a:ln/>
        </p:spPr>
        <p:txBody>
          <a:bodyPr wrap="none" lIns="0" tIns="0" rIns="0" bIns="0" rtlCol="0" anchor="t"/>
          <a:lstStyle/>
          <a:p>
            <a:pPr marL="0" indent="0" algn="ctr">
              <a:lnSpc>
                <a:spcPts val="1750"/>
              </a:lnSpc>
              <a:buNone/>
            </a:pPr>
            <a:r>
              <a:rPr lang="en-US" sz="1750" dirty="0">
                <a:solidFill>
                  <a:srgbClr val="E2E6E9"/>
                </a:solidFill>
                <a:latin typeface="PT Serif" panose="020A0603040505020204" pitchFamily="18" charset="0"/>
                <a:ea typeface="Merriweather" pitchFamily="34" charset="-122"/>
                <a:cs typeface="Merriweather" pitchFamily="34" charset="-120"/>
              </a:rPr>
              <a:t>1</a:t>
            </a:r>
            <a:endParaRPr lang="en-US" sz="1750" dirty="0"/>
          </a:p>
        </p:txBody>
      </p:sp>
      <p:sp>
        <p:nvSpPr>
          <p:cNvPr id="9" name="Text 6"/>
          <p:cNvSpPr/>
          <p:nvPr/>
        </p:nvSpPr>
        <p:spPr>
          <a:xfrm>
            <a:off x="1569482" y="5087422"/>
            <a:ext cx="1868448" cy="233482"/>
          </a:xfrm>
          <a:prstGeom prst="rect">
            <a:avLst/>
          </a:prstGeom>
          <a:noFill/>
          <a:ln/>
        </p:spPr>
        <p:txBody>
          <a:bodyPr wrap="none" lIns="0" tIns="0" rIns="0" bIns="0" rtlCol="0" anchor="t"/>
          <a:lstStyle/>
          <a:p>
            <a:pPr marL="0" indent="0" algn="l">
              <a:lnSpc>
                <a:spcPts val="1800"/>
              </a:lnSpc>
              <a:buNone/>
            </a:pPr>
            <a:r>
              <a:rPr lang="en-US" sz="1450" b="1" dirty="0">
                <a:solidFill>
                  <a:srgbClr val="E2E6E9"/>
                </a:solidFill>
                <a:latin typeface="PT Serif" panose="020A0603040505020204" pitchFamily="18" charset="0"/>
                <a:ea typeface="Merriweather" pitchFamily="34" charset="-122"/>
                <a:cs typeface="Merriweather" pitchFamily="34" charset="-120"/>
              </a:rPr>
              <a:t>Kiến Thức An Toàn</a:t>
            </a:r>
            <a:endParaRPr lang="en-US" sz="1450" b="1" dirty="0"/>
          </a:p>
        </p:txBody>
      </p:sp>
      <p:sp>
        <p:nvSpPr>
          <p:cNvPr id="10" name="Text 7"/>
          <p:cNvSpPr/>
          <p:nvPr/>
        </p:nvSpPr>
        <p:spPr>
          <a:xfrm>
            <a:off x="1569482" y="5410557"/>
            <a:ext cx="12537758" cy="239078"/>
          </a:xfrm>
          <a:prstGeom prst="rect">
            <a:avLst/>
          </a:prstGeom>
          <a:noFill/>
          <a:ln/>
        </p:spPr>
        <p:txBody>
          <a:bodyPr wrap="none" lIns="0" tIns="0" rIns="0" bIns="0" rtlCol="0" anchor="t"/>
          <a:lstStyle/>
          <a:p>
            <a:pPr marL="0" indent="0" algn="l">
              <a:lnSpc>
                <a:spcPts val="1850"/>
              </a:lnSpc>
              <a:buNone/>
            </a:pPr>
            <a:r>
              <a:rPr lang="en-US" sz="1150" dirty="0">
                <a:solidFill>
                  <a:srgbClr val="E2E6E9"/>
                </a:solidFill>
                <a:latin typeface="PT Serif" panose="020A0603040505020204" pitchFamily="18" charset="0"/>
                <a:ea typeface="Merriweather" pitchFamily="34" charset="-122"/>
                <a:cs typeface="Merriweather" pitchFamily="34" charset="-120"/>
              </a:rPr>
              <a:t>Kiến thức về an toàn lao động giúp người lái nhận thức rõ các nguy cơ tiềm ẩn và biết cách phòng tránh chúng.</a:t>
            </a:r>
            <a:endParaRPr lang="en-US" sz="1150" dirty="0"/>
          </a:p>
        </p:txBody>
      </p:sp>
      <p:sp>
        <p:nvSpPr>
          <p:cNvPr id="11" name="Shape 8"/>
          <p:cNvSpPr/>
          <p:nvPr/>
        </p:nvSpPr>
        <p:spPr>
          <a:xfrm>
            <a:off x="900232" y="6277094"/>
            <a:ext cx="523161" cy="15240"/>
          </a:xfrm>
          <a:prstGeom prst="roundRect">
            <a:avLst>
              <a:gd name="adj" fmla="val 411960"/>
            </a:avLst>
          </a:prstGeom>
          <a:solidFill>
            <a:srgbClr val="194A99"/>
          </a:solidFill>
          <a:ln/>
        </p:spPr>
      </p:sp>
      <p:sp>
        <p:nvSpPr>
          <p:cNvPr id="12" name="Shape 9"/>
          <p:cNvSpPr/>
          <p:nvPr/>
        </p:nvSpPr>
        <p:spPr>
          <a:xfrm>
            <a:off x="579239" y="6116598"/>
            <a:ext cx="336233" cy="336233"/>
          </a:xfrm>
          <a:prstGeom prst="roundRect">
            <a:avLst>
              <a:gd name="adj" fmla="val 18672"/>
            </a:avLst>
          </a:prstGeom>
          <a:solidFill>
            <a:srgbClr val="003180"/>
          </a:solidFill>
          <a:ln w="7620">
            <a:solidFill>
              <a:srgbClr val="194A99"/>
            </a:solidFill>
            <a:prstDash val="solid"/>
          </a:ln>
        </p:spPr>
      </p:sp>
      <p:sp>
        <p:nvSpPr>
          <p:cNvPr id="13" name="Text 10"/>
          <p:cNvSpPr/>
          <p:nvPr/>
        </p:nvSpPr>
        <p:spPr>
          <a:xfrm>
            <a:off x="680323" y="6172557"/>
            <a:ext cx="134064" cy="224195"/>
          </a:xfrm>
          <a:prstGeom prst="rect">
            <a:avLst/>
          </a:prstGeom>
          <a:noFill/>
          <a:ln/>
        </p:spPr>
        <p:txBody>
          <a:bodyPr wrap="none" lIns="0" tIns="0" rIns="0" bIns="0" rtlCol="0" anchor="t"/>
          <a:lstStyle/>
          <a:p>
            <a:pPr marL="0" indent="0" algn="ctr">
              <a:lnSpc>
                <a:spcPts val="1750"/>
              </a:lnSpc>
              <a:buNone/>
            </a:pPr>
            <a:r>
              <a:rPr lang="en-US" sz="1750" dirty="0">
                <a:solidFill>
                  <a:srgbClr val="E2E6E9"/>
                </a:solidFill>
                <a:latin typeface="PT Serif" panose="020A0603040505020204" pitchFamily="18" charset="0"/>
                <a:ea typeface="Merriweather" pitchFamily="34" charset="-122"/>
                <a:cs typeface="Merriweather" pitchFamily="34" charset="-120"/>
              </a:rPr>
              <a:t>2</a:t>
            </a:r>
            <a:endParaRPr lang="en-US" sz="1750" dirty="0"/>
          </a:p>
        </p:txBody>
      </p:sp>
      <p:sp>
        <p:nvSpPr>
          <p:cNvPr id="14" name="Text 11"/>
          <p:cNvSpPr/>
          <p:nvPr/>
        </p:nvSpPr>
        <p:spPr>
          <a:xfrm>
            <a:off x="1569482" y="6097905"/>
            <a:ext cx="1868448" cy="233482"/>
          </a:xfrm>
          <a:prstGeom prst="rect">
            <a:avLst/>
          </a:prstGeom>
          <a:noFill/>
          <a:ln/>
        </p:spPr>
        <p:txBody>
          <a:bodyPr wrap="none" lIns="0" tIns="0" rIns="0" bIns="0" rtlCol="0" anchor="t"/>
          <a:lstStyle/>
          <a:p>
            <a:pPr marL="0" indent="0" algn="l">
              <a:lnSpc>
                <a:spcPts val="1800"/>
              </a:lnSpc>
              <a:buNone/>
            </a:pPr>
            <a:r>
              <a:rPr lang="en-US" sz="1450" b="1" dirty="0">
                <a:solidFill>
                  <a:srgbClr val="E2E6E9"/>
                </a:solidFill>
                <a:latin typeface="PT Serif" panose="020A0603040505020204" pitchFamily="18" charset="0"/>
                <a:ea typeface="Merriweather" pitchFamily="34" charset="-122"/>
                <a:cs typeface="Merriweather" pitchFamily="34" charset="-120"/>
              </a:rPr>
              <a:t>Kỹ Năng Lái Xe</a:t>
            </a:r>
            <a:endParaRPr lang="en-US" sz="1450" b="1" dirty="0"/>
          </a:p>
        </p:txBody>
      </p:sp>
      <p:sp>
        <p:nvSpPr>
          <p:cNvPr id="15" name="Text 12"/>
          <p:cNvSpPr/>
          <p:nvPr/>
        </p:nvSpPr>
        <p:spPr>
          <a:xfrm>
            <a:off x="1569482" y="6421041"/>
            <a:ext cx="12537758" cy="239078"/>
          </a:xfrm>
          <a:prstGeom prst="rect">
            <a:avLst/>
          </a:prstGeom>
          <a:noFill/>
          <a:ln/>
        </p:spPr>
        <p:txBody>
          <a:bodyPr wrap="none" lIns="0" tIns="0" rIns="0" bIns="0" rtlCol="0" anchor="t"/>
          <a:lstStyle/>
          <a:p>
            <a:pPr marL="0" indent="0" algn="l">
              <a:lnSpc>
                <a:spcPts val="1850"/>
              </a:lnSpc>
              <a:buNone/>
            </a:pPr>
            <a:r>
              <a:rPr lang="en-US" sz="1150" dirty="0">
                <a:solidFill>
                  <a:srgbClr val="E2E6E9"/>
                </a:solidFill>
                <a:latin typeface="PT Serif" panose="020A0603040505020204" pitchFamily="18" charset="0"/>
                <a:ea typeface="Merriweather" pitchFamily="34" charset="-122"/>
                <a:cs typeface="Merriweather" pitchFamily="34" charset="-120"/>
              </a:rPr>
              <a:t>Kỹ năng lái xe, bao gồm khả năng xử lý các tình huống khẩn cấp và điều khiển xe trong điều kiện thời tiết khác nhau, rất quan trọng.</a:t>
            </a:r>
            <a:endParaRPr lang="en-US" sz="1150" dirty="0"/>
          </a:p>
        </p:txBody>
      </p:sp>
      <p:sp>
        <p:nvSpPr>
          <p:cNvPr id="16" name="Shape 13"/>
          <p:cNvSpPr/>
          <p:nvPr/>
        </p:nvSpPr>
        <p:spPr>
          <a:xfrm>
            <a:off x="900232" y="7287578"/>
            <a:ext cx="523161" cy="15240"/>
          </a:xfrm>
          <a:prstGeom prst="roundRect">
            <a:avLst>
              <a:gd name="adj" fmla="val 411960"/>
            </a:avLst>
          </a:prstGeom>
          <a:solidFill>
            <a:srgbClr val="194A99"/>
          </a:solidFill>
          <a:ln/>
        </p:spPr>
      </p:sp>
      <p:sp>
        <p:nvSpPr>
          <p:cNvPr id="17" name="Shape 14"/>
          <p:cNvSpPr/>
          <p:nvPr/>
        </p:nvSpPr>
        <p:spPr>
          <a:xfrm>
            <a:off x="579239" y="7127081"/>
            <a:ext cx="336233" cy="336233"/>
          </a:xfrm>
          <a:prstGeom prst="roundRect">
            <a:avLst>
              <a:gd name="adj" fmla="val 18672"/>
            </a:avLst>
          </a:prstGeom>
          <a:solidFill>
            <a:srgbClr val="003180"/>
          </a:solidFill>
          <a:ln w="7620">
            <a:solidFill>
              <a:srgbClr val="194A99"/>
            </a:solidFill>
            <a:prstDash val="solid"/>
          </a:ln>
        </p:spPr>
      </p:sp>
      <p:sp>
        <p:nvSpPr>
          <p:cNvPr id="18" name="Text 15"/>
          <p:cNvSpPr/>
          <p:nvPr/>
        </p:nvSpPr>
        <p:spPr>
          <a:xfrm>
            <a:off x="684609" y="7183041"/>
            <a:ext cx="125492" cy="224195"/>
          </a:xfrm>
          <a:prstGeom prst="rect">
            <a:avLst/>
          </a:prstGeom>
          <a:noFill/>
          <a:ln/>
        </p:spPr>
        <p:txBody>
          <a:bodyPr wrap="none" lIns="0" tIns="0" rIns="0" bIns="0" rtlCol="0" anchor="t"/>
          <a:lstStyle/>
          <a:p>
            <a:pPr marL="0" indent="0" algn="ctr">
              <a:lnSpc>
                <a:spcPts val="1750"/>
              </a:lnSpc>
              <a:buNone/>
            </a:pPr>
            <a:r>
              <a:rPr lang="en-US" sz="1750" dirty="0">
                <a:solidFill>
                  <a:srgbClr val="E2E6E9"/>
                </a:solidFill>
                <a:latin typeface="PT Serif" panose="020A0603040505020204" pitchFamily="18" charset="0"/>
                <a:ea typeface="Merriweather" pitchFamily="34" charset="-122"/>
                <a:cs typeface="Merriweather" pitchFamily="34" charset="-120"/>
              </a:rPr>
              <a:t>3</a:t>
            </a:r>
            <a:endParaRPr lang="en-US" sz="1750" dirty="0"/>
          </a:p>
        </p:txBody>
      </p:sp>
      <p:sp>
        <p:nvSpPr>
          <p:cNvPr id="19" name="Text 16"/>
          <p:cNvSpPr/>
          <p:nvPr/>
        </p:nvSpPr>
        <p:spPr>
          <a:xfrm>
            <a:off x="1569482" y="7108388"/>
            <a:ext cx="2295168" cy="233482"/>
          </a:xfrm>
          <a:prstGeom prst="rect">
            <a:avLst/>
          </a:prstGeom>
          <a:noFill/>
          <a:ln/>
        </p:spPr>
        <p:txBody>
          <a:bodyPr wrap="none" lIns="0" tIns="0" rIns="0" bIns="0" rtlCol="0" anchor="t"/>
          <a:lstStyle/>
          <a:p>
            <a:pPr marL="0" indent="0" algn="l">
              <a:lnSpc>
                <a:spcPts val="1800"/>
              </a:lnSpc>
              <a:buNone/>
            </a:pPr>
            <a:r>
              <a:rPr lang="en-US" sz="1450" b="1" dirty="0">
                <a:solidFill>
                  <a:srgbClr val="E2E6E9"/>
                </a:solidFill>
                <a:latin typeface="PT Serif" panose="020A0603040505020204" pitchFamily="18" charset="0"/>
                <a:ea typeface="Merriweather" pitchFamily="34" charset="-122"/>
                <a:cs typeface="Merriweather" pitchFamily="34" charset="-120"/>
              </a:rPr>
              <a:t>Đào Tạo Và Kinh Nghiệm</a:t>
            </a:r>
            <a:endParaRPr lang="en-US" sz="1450" b="1" dirty="0"/>
          </a:p>
        </p:txBody>
      </p:sp>
      <p:sp>
        <p:nvSpPr>
          <p:cNvPr id="20" name="Text 17"/>
          <p:cNvSpPr/>
          <p:nvPr/>
        </p:nvSpPr>
        <p:spPr>
          <a:xfrm>
            <a:off x="1569482" y="7431524"/>
            <a:ext cx="12537758" cy="239078"/>
          </a:xfrm>
          <a:prstGeom prst="rect">
            <a:avLst/>
          </a:prstGeom>
          <a:noFill/>
          <a:ln/>
        </p:spPr>
        <p:txBody>
          <a:bodyPr wrap="none" lIns="0" tIns="0" rIns="0" bIns="0" rtlCol="0" anchor="t"/>
          <a:lstStyle/>
          <a:p>
            <a:pPr marL="0" indent="0" algn="l">
              <a:lnSpc>
                <a:spcPts val="1850"/>
              </a:lnSpc>
              <a:buNone/>
            </a:pPr>
            <a:r>
              <a:rPr lang="en-US" sz="1150" dirty="0">
                <a:solidFill>
                  <a:srgbClr val="E2E6E9"/>
                </a:solidFill>
                <a:latin typeface="PT Serif" panose="020A0603040505020204" pitchFamily="18" charset="0"/>
                <a:ea typeface="Merriweather" pitchFamily="34" charset="-122"/>
                <a:cs typeface="Merriweather" pitchFamily="34" charset="-120"/>
              </a:rPr>
              <a:t>Kỹ năng lái xe được nâng cao thông qua đào tạo chuyên sâu và kinh nghiệm thực tế.</a:t>
            </a:r>
            <a:endParaRPr lang="en-US" sz="1150" dirty="0"/>
          </a:p>
        </p:txBody>
      </p:sp>
      <p:pic>
        <p:nvPicPr>
          <p:cNvPr id="21" name="Image 0" descr="preencoded.png">
            <a:extLst>
              <a:ext uri="{FF2B5EF4-FFF2-40B4-BE49-F238E27FC236}">
                <a16:creationId xmlns:a16="http://schemas.microsoft.com/office/drawing/2014/main" id="{3211A35C-0DFB-27FB-761D-5FE5894B2F7B}"/>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314"/>
          </a:xfrm>
          <a:prstGeom prst="rect">
            <a:avLst/>
          </a:prstGeom>
        </p:spPr>
      </p:pic>
      <p:sp>
        <p:nvSpPr>
          <p:cNvPr id="3" name="Text 0"/>
          <p:cNvSpPr/>
          <p:nvPr/>
        </p:nvSpPr>
        <p:spPr>
          <a:xfrm>
            <a:off x="6264235" y="611148"/>
            <a:ext cx="7588329" cy="2083118"/>
          </a:xfrm>
          <a:prstGeom prst="rect">
            <a:avLst/>
          </a:prstGeom>
          <a:noFill/>
          <a:ln/>
        </p:spPr>
        <p:txBody>
          <a:bodyPr wrap="square" lIns="0" tIns="0" rIns="0" bIns="0" rtlCol="0" anchor="t"/>
          <a:lstStyle/>
          <a:p>
            <a:pPr marL="0" indent="0">
              <a:lnSpc>
                <a:spcPts val="5450"/>
              </a:lnSpc>
              <a:buNone/>
            </a:pPr>
            <a:r>
              <a:rPr lang="en-US" sz="4350" dirty="0">
                <a:solidFill>
                  <a:srgbClr val="F5F0F0"/>
                </a:solidFill>
                <a:latin typeface="PT Serif" panose="020A0603040505020204" pitchFamily="18" charset="0"/>
                <a:ea typeface="Merriweather" pitchFamily="34" charset="-122"/>
                <a:cs typeface="Merriweather" pitchFamily="34" charset="-120"/>
              </a:rPr>
              <a:t>Tại Sao Người Vận Hành Xe Tải Cần Được Đào Tạo An Toàn Lao Động?</a:t>
            </a:r>
            <a:endParaRPr lang="en-US" sz="4350" dirty="0"/>
          </a:p>
        </p:txBody>
      </p:sp>
      <p:sp>
        <p:nvSpPr>
          <p:cNvPr id="4" name="Shape 1"/>
          <p:cNvSpPr/>
          <p:nvPr/>
        </p:nvSpPr>
        <p:spPr>
          <a:xfrm>
            <a:off x="6264235" y="3027521"/>
            <a:ext cx="3683079" cy="2718197"/>
          </a:xfrm>
          <a:prstGeom prst="roundRect">
            <a:avLst>
              <a:gd name="adj" fmla="val 3434"/>
            </a:avLst>
          </a:prstGeom>
          <a:solidFill>
            <a:srgbClr val="003180"/>
          </a:solidFill>
          <a:ln w="7620">
            <a:solidFill>
              <a:srgbClr val="194A99"/>
            </a:solidFill>
            <a:prstDash val="solid"/>
          </a:ln>
        </p:spPr>
      </p:sp>
      <p:sp>
        <p:nvSpPr>
          <p:cNvPr id="5" name="Text 2"/>
          <p:cNvSpPr/>
          <p:nvPr/>
        </p:nvSpPr>
        <p:spPr>
          <a:xfrm>
            <a:off x="6494026" y="3257312"/>
            <a:ext cx="2777966" cy="347186"/>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Hiểu Biết Quy Định</a:t>
            </a:r>
            <a:endParaRPr lang="en-US" sz="2150" b="1" dirty="0"/>
          </a:p>
        </p:txBody>
      </p:sp>
      <p:sp>
        <p:nvSpPr>
          <p:cNvPr id="6" name="Text 3"/>
          <p:cNvSpPr/>
          <p:nvPr/>
        </p:nvSpPr>
        <p:spPr>
          <a:xfrm>
            <a:off x="6494026" y="3737729"/>
            <a:ext cx="3223498" cy="1778198"/>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Đào tạo giúp người lái hiểu và tuân thủ các quy định và phương pháp an toàn cần thiết để tránh tai nạn và sự cố.</a:t>
            </a:r>
            <a:endParaRPr lang="en-US" sz="1700" dirty="0"/>
          </a:p>
        </p:txBody>
      </p:sp>
      <p:sp>
        <p:nvSpPr>
          <p:cNvPr id="7" name="Shape 4"/>
          <p:cNvSpPr/>
          <p:nvPr/>
        </p:nvSpPr>
        <p:spPr>
          <a:xfrm>
            <a:off x="10169485" y="3027521"/>
            <a:ext cx="3683079" cy="2718197"/>
          </a:xfrm>
          <a:prstGeom prst="roundRect">
            <a:avLst>
              <a:gd name="adj" fmla="val 3434"/>
            </a:avLst>
          </a:prstGeom>
          <a:solidFill>
            <a:srgbClr val="003180"/>
          </a:solidFill>
          <a:ln w="7620">
            <a:solidFill>
              <a:srgbClr val="194A99"/>
            </a:solidFill>
            <a:prstDash val="solid"/>
          </a:ln>
        </p:spPr>
      </p:sp>
      <p:sp>
        <p:nvSpPr>
          <p:cNvPr id="8" name="Text 5"/>
          <p:cNvSpPr/>
          <p:nvPr/>
        </p:nvSpPr>
        <p:spPr>
          <a:xfrm>
            <a:off x="10399276" y="3257312"/>
            <a:ext cx="2777966" cy="347186"/>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Nhận Diện Rủi Ro</a:t>
            </a:r>
            <a:endParaRPr lang="en-US" sz="2150" b="1" dirty="0"/>
          </a:p>
        </p:txBody>
      </p:sp>
      <p:sp>
        <p:nvSpPr>
          <p:cNvPr id="9" name="Text 6"/>
          <p:cNvSpPr/>
          <p:nvPr/>
        </p:nvSpPr>
        <p:spPr>
          <a:xfrm>
            <a:off x="10399276" y="3737729"/>
            <a:ext cx="3223498" cy="1066919"/>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Người vận hành học cách nhận diện các rủi ro tiềm ẩn và cách phòng ngừa chúng.</a:t>
            </a:r>
            <a:endParaRPr lang="en-US" sz="1700" dirty="0"/>
          </a:p>
        </p:txBody>
      </p:sp>
      <p:sp>
        <p:nvSpPr>
          <p:cNvPr id="10" name="Shape 7"/>
          <p:cNvSpPr/>
          <p:nvPr/>
        </p:nvSpPr>
        <p:spPr>
          <a:xfrm>
            <a:off x="6264235" y="5967889"/>
            <a:ext cx="7588329" cy="1651278"/>
          </a:xfrm>
          <a:prstGeom prst="roundRect">
            <a:avLst>
              <a:gd name="adj" fmla="val 5653"/>
            </a:avLst>
          </a:prstGeom>
          <a:solidFill>
            <a:srgbClr val="003180"/>
          </a:solidFill>
          <a:ln w="7620">
            <a:solidFill>
              <a:srgbClr val="194A99"/>
            </a:solidFill>
            <a:prstDash val="solid"/>
          </a:ln>
        </p:spPr>
      </p:sp>
      <p:sp>
        <p:nvSpPr>
          <p:cNvPr id="11" name="Text 8"/>
          <p:cNvSpPr/>
          <p:nvPr/>
        </p:nvSpPr>
        <p:spPr>
          <a:xfrm>
            <a:off x="6494026" y="6197679"/>
            <a:ext cx="2777966" cy="347186"/>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Nâng Cao Hiệu Suất</a:t>
            </a:r>
            <a:endParaRPr lang="en-US" sz="2150" b="1" dirty="0"/>
          </a:p>
        </p:txBody>
      </p:sp>
      <p:sp>
        <p:nvSpPr>
          <p:cNvPr id="12" name="Text 9"/>
          <p:cNvSpPr/>
          <p:nvPr/>
        </p:nvSpPr>
        <p:spPr>
          <a:xfrm>
            <a:off x="6494026" y="6678097"/>
            <a:ext cx="7128748" cy="711279"/>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Đào tạo an toàn lao động giúp nâng cao hiệu suất làm việc bằng cách giảm thiểu các sự cố và hư hỏng không mong muốn.</a:t>
            </a:r>
            <a:endParaRPr lang="en-US" sz="1700" dirty="0"/>
          </a:p>
        </p:txBody>
      </p:sp>
      <p:pic>
        <p:nvPicPr>
          <p:cNvPr id="13" name="Image 0" descr="preencoded.png">
            <a:extLst>
              <a:ext uri="{FF2B5EF4-FFF2-40B4-BE49-F238E27FC236}">
                <a16:creationId xmlns:a16="http://schemas.microsoft.com/office/drawing/2014/main" id="{6BAF3339-6770-2440-732E-E0FC883D7786}"/>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22356" y="2943736"/>
            <a:ext cx="5129689" cy="3847267"/>
          </a:xfrm>
          <a:prstGeom prst="rect">
            <a:avLst/>
          </a:prstGeom>
        </p:spPr>
      </p:pic>
      <p:sp>
        <p:nvSpPr>
          <p:cNvPr id="4" name="Text 0"/>
          <p:cNvSpPr/>
          <p:nvPr/>
        </p:nvSpPr>
        <p:spPr>
          <a:xfrm>
            <a:off x="499348" y="733901"/>
            <a:ext cx="8145304" cy="891778"/>
          </a:xfrm>
          <a:prstGeom prst="rect">
            <a:avLst/>
          </a:prstGeom>
          <a:noFill/>
          <a:ln/>
        </p:spPr>
        <p:txBody>
          <a:bodyPr wrap="square" lIns="0" tIns="0" rIns="0" bIns="0" rtlCol="0" anchor="t"/>
          <a:lstStyle/>
          <a:p>
            <a:pPr marL="0" indent="0">
              <a:lnSpc>
                <a:spcPts val="3500"/>
              </a:lnSpc>
              <a:buNone/>
            </a:pPr>
            <a:r>
              <a:rPr lang="en-US" sz="3200" b="1" dirty="0">
                <a:solidFill>
                  <a:srgbClr val="F5F0F0"/>
                </a:solidFill>
                <a:latin typeface="PT Serif" panose="020A0603040505020204" pitchFamily="18" charset="0"/>
                <a:ea typeface="Merriweather" pitchFamily="34" charset="-122"/>
                <a:cs typeface="Merriweather" pitchFamily="34" charset="-120"/>
              </a:rPr>
              <a:t>Huấn Luyện An Toàn Lao </a:t>
            </a:r>
            <a:r>
              <a:rPr lang="en-US" sz="3200" b="1" dirty="0" err="1">
                <a:solidFill>
                  <a:srgbClr val="F5F0F0"/>
                </a:solidFill>
                <a:latin typeface="PT Serif" panose="020A0603040505020204" pitchFamily="18" charset="0"/>
                <a:ea typeface="Merriweather" pitchFamily="34" charset="-122"/>
                <a:cs typeface="Merriweather" pitchFamily="34" charset="-120"/>
              </a:rPr>
              <a:t>Động</a:t>
            </a:r>
            <a:r>
              <a:rPr lang="en-US" sz="3200" b="1" dirty="0">
                <a:solidFill>
                  <a:srgbClr val="F5F0F0"/>
                </a:solidFill>
                <a:latin typeface="PT Serif" panose="020A0603040505020204" pitchFamily="18" charset="0"/>
                <a:ea typeface="Merriweather" pitchFamily="34" charset="-122"/>
                <a:cs typeface="Merriweather" pitchFamily="34" charset="-120"/>
              </a:rPr>
              <a:t> </a:t>
            </a:r>
          </a:p>
          <a:p>
            <a:pPr marL="0" indent="0">
              <a:lnSpc>
                <a:spcPts val="3500"/>
              </a:lnSpc>
              <a:buNone/>
            </a:pPr>
            <a:r>
              <a:rPr lang="en-US" sz="3200" b="1" dirty="0" err="1">
                <a:solidFill>
                  <a:srgbClr val="F5F0F0"/>
                </a:solidFill>
                <a:latin typeface="PT Serif" panose="020A0603040505020204" pitchFamily="18" charset="0"/>
                <a:ea typeface="Merriweather" pitchFamily="34" charset="-122"/>
                <a:cs typeface="Merriweather" pitchFamily="34" charset="-120"/>
              </a:rPr>
              <a:t>Vận</a:t>
            </a:r>
            <a:r>
              <a:rPr lang="en-US" sz="3200" b="1" dirty="0">
                <a:solidFill>
                  <a:srgbClr val="F5F0F0"/>
                </a:solidFill>
                <a:latin typeface="PT Serif" panose="020A0603040505020204" pitchFamily="18" charset="0"/>
                <a:ea typeface="Merriweather" pitchFamily="34" charset="-122"/>
                <a:cs typeface="Merriweather" pitchFamily="34" charset="-120"/>
              </a:rPr>
              <a:t> Hành Xe Tải Ở Đâu?</a:t>
            </a:r>
            <a:endParaRPr lang="en-US" sz="3200" b="1" dirty="0"/>
          </a:p>
        </p:txBody>
      </p:sp>
      <p:pic>
        <p:nvPicPr>
          <p:cNvPr id="5" name="Image 2" descr="preencoded.png"/>
          <p:cNvPicPr>
            <a:picLocks noChangeAspect="1"/>
          </p:cNvPicPr>
          <p:nvPr/>
        </p:nvPicPr>
        <p:blipFill>
          <a:blip r:embed="rId4"/>
          <a:stretch>
            <a:fillRect/>
          </a:stretch>
        </p:blipFill>
        <p:spPr>
          <a:xfrm>
            <a:off x="499348" y="1839635"/>
            <a:ext cx="356711" cy="356711"/>
          </a:xfrm>
          <a:prstGeom prst="rect">
            <a:avLst/>
          </a:prstGeom>
        </p:spPr>
      </p:pic>
      <p:sp>
        <p:nvSpPr>
          <p:cNvPr id="6" name="Text 1"/>
          <p:cNvSpPr/>
          <p:nvPr/>
        </p:nvSpPr>
        <p:spPr>
          <a:xfrm>
            <a:off x="499348" y="2338983"/>
            <a:ext cx="1783556" cy="222885"/>
          </a:xfrm>
          <a:prstGeom prst="rect">
            <a:avLst/>
          </a:prstGeom>
          <a:noFill/>
          <a:ln/>
        </p:spPr>
        <p:txBody>
          <a:bodyPr wrap="none" lIns="0" tIns="0" rIns="0" bIns="0" rtlCol="0" anchor="t"/>
          <a:lstStyle/>
          <a:p>
            <a:pPr marL="0" indent="0" algn="l">
              <a:lnSpc>
                <a:spcPts val="1750"/>
              </a:lnSpc>
              <a:buNone/>
            </a:pPr>
            <a:r>
              <a:rPr lang="en-US" sz="1400" b="1" dirty="0">
                <a:solidFill>
                  <a:srgbClr val="E2E6E9"/>
                </a:solidFill>
                <a:latin typeface="PT Serif" panose="020A0603040505020204" pitchFamily="18" charset="0"/>
                <a:ea typeface="Merriweather" pitchFamily="34" charset="-122"/>
                <a:cs typeface="Merriweather" pitchFamily="34" charset="-120"/>
              </a:rPr>
              <a:t>Uy Tín</a:t>
            </a:r>
            <a:endParaRPr lang="en-US" sz="1400" b="1" dirty="0"/>
          </a:p>
        </p:txBody>
      </p:sp>
      <p:sp>
        <p:nvSpPr>
          <p:cNvPr id="7" name="Text 2"/>
          <p:cNvSpPr/>
          <p:nvPr/>
        </p:nvSpPr>
        <p:spPr>
          <a:xfrm>
            <a:off x="499348" y="2647474"/>
            <a:ext cx="8145304" cy="228124"/>
          </a:xfrm>
          <a:prstGeom prst="rect">
            <a:avLst/>
          </a:prstGeom>
          <a:noFill/>
          <a:ln/>
        </p:spPr>
        <p:txBody>
          <a:bodyPr wrap="none" lIns="0" tIns="0" rIns="0" bIns="0" rtlCol="0" anchor="t"/>
          <a:lstStyle/>
          <a:p>
            <a:pPr marL="0" indent="0" algn="l">
              <a:lnSpc>
                <a:spcPts val="1750"/>
              </a:lnSpc>
              <a:buNone/>
            </a:pPr>
            <a:r>
              <a:rPr lang="en-US" sz="1100" dirty="0">
                <a:solidFill>
                  <a:srgbClr val="E2E6E9"/>
                </a:solidFill>
                <a:latin typeface="PT Serif" panose="020A0603040505020204" pitchFamily="18" charset="0"/>
                <a:ea typeface="Merriweather" pitchFamily="34" charset="-122"/>
                <a:cs typeface="Merriweather" pitchFamily="34" charset="-120"/>
              </a:rPr>
              <a:t>An Toàn Nam Việt là trung tâm chuyên huấn luyện an toàn lao động uy tín và chất lượng ở Việt Nam.</a:t>
            </a:r>
            <a:endParaRPr lang="en-US" sz="1100" dirty="0"/>
          </a:p>
        </p:txBody>
      </p:sp>
      <p:pic>
        <p:nvPicPr>
          <p:cNvPr id="8" name="Image 3" descr="preencoded.png"/>
          <p:cNvPicPr>
            <a:picLocks noChangeAspect="1"/>
          </p:cNvPicPr>
          <p:nvPr/>
        </p:nvPicPr>
        <p:blipFill>
          <a:blip r:embed="rId5"/>
          <a:stretch>
            <a:fillRect/>
          </a:stretch>
        </p:blipFill>
        <p:spPr>
          <a:xfrm>
            <a:off x="499348" y="3303627"/>
            <a:ext cx="356711" cy="356711"/>
          </a:xfrm>
          <a:prstGeom prst="rect">
            <a:avLst/>
          </a:prstGeom>
        </p:spPr>
      </p:pic>
      <p:sp>
        <p:nvSpPr>
          <p:cNvPr id="9" name="Text 3"/>
          <p:cNvSpPr/>
          <p:nvPr/>
        </p:nvSpPr>
        <p:spPr>
          <a:xfrm>
            <a:off x="499348" y="3802975"/>
            <a:ext cx="1783556" cy="222885"/>
          </a:xfrm>
          <a:prstGeom prst="rect">
            <a:avLst/>
          </a:prstGeom>
          <a:noFill/>
          <a:ln/>
        </p:spPr>
        <p:txBody>
          <a:bodyPr wrap="none" lIns="0" tIns="0" rIns="0" bIns="0" rtlCol="0" anchor="t"/>
          <a:lstStyle/>
          <a:p>
            <a:pPr marL="0" indent="0" algn="l">
              <a:lnSpc>
                <a:spcPts val="1750"/>
              </a:lnSpc>
              <a:buNone/>
            </a:pPr>
            <a:r>
              <a:rPr lang="en-US" sz="1400" b="1" dirty="0">
                <a:solidFill>
                  <a:srgbClr val="E2E6E9"/>
                </a:solidFill>
                <a:latin typeface="PT Serif" panose="020A0603040505020204" pitchFamily="18" charset="0"/>
                <a:ea typeface="Merriweather" pitchFamily="34" charset="-122"/>
                <a:cs typeface="Merriweather" pitchFamily="34" charset="-120"/>
              </a:rPr>
              <a:t>Giáo Trình</a:t>
            </a:r>
            <a:endParaRPr lang="en-US" sz="1400" b="1" dirty="0"/>
          </a:p>
        </p:txBody>
      </p:sp>
      <p:sp>
        <p:nvSpPr>
          <p:cNvPr id="10" name="Text 4"/>
          <p:cNvSpPr/>
          <p:nvPr/>
        </p:nvSpPr>
        <p:spPr>
          <a:xfrm>
            <a:off x="499348" y="4111466"/>
            <a:ext cx="8145304" cy="228124"/>
          </a:xfrm>
          <a:prstGeom prst="rect">
            <a:avLst/>
          </a:prstGeom>
          <a:noFill/>
          <a:ln/>
        </p:spPr>
        <p:txBody>
          <a:bodyPr wrap="none" lIns="0" tIns="0" rIns="0" bIns="0" rtlCol="0" anchor="t"/>
          <a:lstStyle/>
          <a:p>
            <a:pPr marL="0" indent="0" algn="l">
              <a:lnSpc>
                <a:spcPts val="1750"/>
              </a:lnSpc>
              <a:buNone/>
            </a:pPr>
            <a:r>
              <a:rPr lang="en-US" sz="1100" dirty="0">
                <a:solidFill>
                  <a:srgbClr val="E2E6E9"/>
                </a:solidFill>
                <a:latin typeface="PT Serif" panose="020A0603040505020204" pitchFamily="18" charset="0"/>
                <a:ea typeface="Merriweather" pitchFamily="34" charset="-122"/>
                <a:cs typeface="Merriweather" pitchFamily="34" charset="-120"/>
              </a:rPr>
              <a:t>Chuẩn bị cẩn thận, tỉ mỉ từng tí một, từ việc chuẩn bị công cụ, dụng cụ, thiết bị giảng dạy đến giáo trình, tài liệu.</a:t>
            </a:r>
            <a:endParaRPr lang="en-US" sz="1100" dirty="0"/>
          </a:p>
        </p:txBody>
      </p:sp>
      <p:pic>
        <p:nvPicPr>
          <p:cNvPr id="11" name="Image 4" descr="preencoded.png"/>
          <p:cNvPicPr>
            <a:picLocks noChangeAspect="1"/>
          </p:cNvPicPr>
          <p:nvPr/>
        </p:nvPicPr>
        <p:blipFill>
          <a:blip r:embed="rId6"/>
          <a:stretch>
            <a:fillRect/>
          </a:stretch>
        </p:blipFill>
        <p:spPr>
          <a:xfrm>
            <a:off x="499348" y="4767620"/>
            <a:ext cx="356711" cy="356711"/>
          </a:xfrm>
          <a:prstGeom prst="rect">
            <a:avLst/>
          </a:prstGeom>
        </p:spPr>
      </p:pic>
      <p:sp>
        <p:nvSpPr>
          <p:cNvPr id="12" name="Text 5"/>
          <p:cNvSpPr/>
          <p:nvPr/>
        </p:nvSpPr>
        <p:spPr>
          <a:xfrm>
            <a:off x="499348" y="5266968"/>
            <a:ext cx="1783556" cy="222885"/>
          </a:xfrm>
          <a:prstGeom prst="rect">
            <a:avLst/>
          </a:prstGeom>
          <a:noFill/>
          <a:ln/>
        </p:spPr>
        <p:txBody>
          <a:bodyPr wrap="none" lIns="0" tIns="0" rIns="0" bIns="0" rtlCol="0" anchor="t"/>
          <a:lstStyle/>
          <a:p>
            <a:pPr marL="0" indent="0" algn="l">
              <a:lnSpc>
                <a:spcPts val="1750"/>
              </a:lnSpc>
              <a:buNone/>
            </a:pPr>
            <a:r>
              <a:rPr lang="en-US" sz="1400" b="1" dirty="0">
                <a:solidFill>
                  <a:srgbClr val="E2E6E9"/>
                </a:solidFill>
                <a:latin typeface="PT Serif" panose="020A0603040505020204" pitchFamily="18" charset="0"/>
                <a:ea typeface="Merriweather" pitchFamily="34" charset="-122"/>
                <a:cs typeface="Merriweather" pitchFamily="34" charset="-120"/>
              </a:rPr>
              <a:t>Giảng Viên</a:t>
            </a:r>
            <a:endParaRPr lang="en-US" sz="1400" b="1" dirty="0"/>
          </a:p>
        </p:txBody>
      </p:sp>
      <p:sp>
        <p:nvSpPr>
          <p:cNvPr id="13" name="Text 6"/>
          <p:cNvSpPr/>
          <p:nvPr/>
        </p:nvSpPr>
        <p:spPr>
          <a:xfrm>
            <a:off x="499348" y="5575459"/>
            <a:ext cx="8145304" cy="456248"/>
          </a:xfrm>
          <a:prstGeom prst="rect">
            <a:avLst/>
          </a:prstGeom>
          <a:noFill/>
          <a:ln/>
        </p:spPr>
        <p:txBody>
          <a:bodyPr wrap="square" lIns="0" tIns="0" rIns="0" bIns="0" rtlCol="0" anchor="t"/>
          <a:lstStyle/>
          <a:p>
            <a:pPr marL="0" indent="0" algn="l">
              <a:lnSpc>
                <a:spcPts val="1750"/>
              </a:lnSpc>
              <a:buNone/>
            </a:pPr>
            <a:r>
              <a:rPr lang="en-US" sz="1100" dirty="0">
                <a:solidFill>
                  <a:srgbClr val="E2E6E9"/>
                </a:solidFill>
                <a:latin typeface="PT Serif" panose="020A0603040505020204" pitchFamily="18" charset="0"/>
                <a:ea typeface="Merriweather" pitchFamily="34" charset="-122"/>
                <a:cs typeface="Merriweather" pitchFamily="34" charset="-120"/>
              </a:rPr>
              <a:t>Giảng viên là chuyên gia có nhiều năm kinh nghiệm trong lĩnh vực, có cả những công trình nghiên cứu nhận dạng các mối nguy.</a:t>
            </a:r>
            <a:endParaRPr lang="en-US" sz="1100" dirty="0"/>
          </a:p>
        </p:txBody>
      </p:sp>
      <p:pic>
        <p:nvPicPr>
          <p:cNvPr id="14" name="Image 5" descr="preencoded.png"/>
          <p:cNvPicPr>
            <a:picLocks noChangeAspect="1"/>
          </p:cNvPicPr>
          <p:nvPr/>
        </p:nvPicPr>
        <p:blipFill>
          <a:blip r:embed="rId7"/>
          <a:stretch>
            <a:fillRect/>
          </a:stretch>
        </p:blipFill>
        <p:spPr>
          <a:xfrm>
            <a:off x="499348" y="6459736"/>
            <a:ext cx="356711" cy="356711"/>
          </a:xfrm>
          <a:prstGeom prst="rect">
            <a:avLst/>
          </a:prstGeom>
        </p:spPr>
      </p:pic>
      <p:sp>
        <p:nvSpPr>
          <p:cNvPr id="15" name="Text 7"/>
          <p:cNvSpPr/>
          <p:nvPr/>
        </p:nvSpPr>
        <p:spPr>
          <a:xfrm>
            <a:off x="499348" y="6959084"/>
            <a:ext cx="1783556" cy="222885"/>
          </a:xfrm>
          <a:prstGeom prst="rect">
            <a:avLst/>
          </a:prstGeom>
          <a:noFill/>
          <a:ln/>
        </p:spPr>
        <p:txBody>
          <a:bodyPr wrap="none" lIns="0" tIns="0" rIns="0" bIns="0" rtlCol="0" anchor="t"/>
          <a:lstStyle/>
          <a:p>
            <a:pPr marL="0" indent="0" algn="l">
              <a:lnSpc>
                <a:spcPts val="1750"/>
              </a:lnSpc>
              <a:buNone/>
            </a:pPr>
            <a:r>
              <a:rPr lang="en-US" sz="1400" b="1" dirty="0">
                <a:solidFill>
                  <a:srgbClr val="E2E6E9"/>
                </a:solidFill>
                <a:latin typeface="PT Serif" panose="020A0603040505020204" pitchFamily="18" charset="0"/>
                <a:ea typeface="Merriweather" pitchFamily="34" charset="-122"/>
                <a:cs typeface="Merriweather" pitchFamily="34" charset="-120"/>
              </a:rPr>
              <a:t>Bằng Cấp</a:t>
            </a:r>
            <a:endParaRPr lang="en-US" sz="1400" b="1" dirty="0"/>
          </a:p>
        </p:txBody>
      </p:sp>
      <p:sp>
        <p:nvSpPr>
          <p:cNvPr id="16" name="Text 8"/>
          <p:cNvSpPr/>
          <p:nvPr/>
        </p:nvSpPr>
        <p:spPr>
          <a:xfrm>
            <a:off x="499348" y="7267575"/>
            <a:ext cx="8145304" cy="228124"/>
          </a:xfrm>
          <a:prstGeom prst="rect">
            <a:avLst/>
          </a:prstGeom>
          <a:noFill/>
          <a:ln/>
        </p:spPr>
        <p:txBody>
          <a:bodyPr wrap="none" lIns="0" tIns="0" rIns="0" bIns="0" rtlCol="0" anchor="t"/>
          <a:lstStyle/>
          <a:p>
            <a:pPr marL="0" indent="0" algn="l">
              <a:lnSpc>
                <a:spcPts val="1750"/>
              </a:lnSpc>
              <a:buNone/>
            </a:pPr>
            <a:r>
              <a:rPr lang="en-US" sz="1100" dirty="0">
                <a:solidFill>
                  <a:srgbClr val="E2E6E9"/>
                </a:solidFill>
                <a:latin typeface="PT Serif" panose="020A0603040505020204" pitchFamily="18" charset="0"/>
                <a:ea typeface="Merriweather" pitchFamily="34" charset="-122"/>
                <a:cs typeface="Merriweather" pitchFamily="34" charset="-120"/>
              </a:rPr>
              <a:t>Bài giảng được đúc kết từ thực tiễn và truyền đạt 1 cách sinh động, dễ hình dung nhất đến người lao động.</a:t>
            </a:r>
            <a:endParaRPr lang="en-US" sz="1100" dirty="0"/>
          </a:p>
        </p:txBody>
      </p:sp>
      <p:pic>
        <p:nvPicPr>
          <p:cNvPr id="17" name="Image 0" descr="preencoded.png">
            <a:extLst>
              <a:ext uri="{FF2B5EF4-FFF2-40B4-BE49-F238E27FC236}">
                <a16:creationId xmlns:a16="http://schemas.microsoft.com/office/drawing/2014/main" id="{3A14A427-2E79-0CFA-BD82-447233F229B9}"/>
              </a:ext>
            </a:extLst>
          </p:cNvPr>
          <p:cNvPicPr>
            <a:picLocks noChangeAspect="1"/>
          </p:cNvPicPr>
          <p:nvPr/>
        </p:nvPicPr>
        <p:blipFill>
          <a:blip r:embed="rId8"/>
          <a:stretch>
            <a:fillRect/>
          </a:stretch>
        </p:blipFill>
        <p:spPr>
          <a:xfrm>
            <a:off x="12388107" y="7506267"/>
            <a:ext cx="2052017" cy="63509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06347"/>
          </a:xfrm>
          <a:prstGeom prst="rect">
            <a:avLst/>
          </a:prstGeom>
        </p:spPr>
      </p:pic>
      <p:sp>
        <p:nvSpPr>
          <p:cNvPr id="3" name="Text 0"/>
          <p:cNvSpPr/>
          <p:nvPr/>
        </p:nvSpPr>
        <p:spPr>
          <a:xfrm>
            <a:off x="617696" y="2691884"/>
            <a:ext cx="11846481" cy="551498"/>
          </a:xfrm>
          <a:prstGeom prst="rect">
            <a:avLst/>
          </a:prstGeom>
          <a:noFill/>
          <a:ln/>
        </p:spPr>
        <p:txBody>
          <a:bodyPr wrap="none" lIns="0" tIns="0" rIns="0" bIns="0" rtlCol="0" anchor="t"/>
          <a:lstStyle/>
          <a:p>
            <a:pPr marL="0" indent="0">
              <a:lnSpc>
                <a:spcPts val="4300"/>
              </a:lnSpc>
              <a:buNone/>
            </a:pPr>
            <a:r>
              <a:rPr lang="en-US" sz="3450" dirty="0">
                <a:solidFill>
                  <a:srgbClr val="F5F0F0"/>
                </a:solidFill>
                <a:latin typeface="PT Serif" panose="020A0603040505020204" pitchFamily="18" charset="0"/>
                <a:ea typeface="Merriweather" pitchFamily="34" charset="-122"/>
                <a:cs typeface="Merriweather" pitchFamily="34" charset="-120"/>
              </a:rPr>
              <a:t>Ý Nghĩa Của An Toàn Lao Động Trong Vận Hành Xe Tải</a:t>
            </a:r>
            <a:endParaRPr lang="en-US" sz="3450" dirty="0"/>
          </a:p>
        </p:txBody>
      </p:sp>
      <p:pic>
        <p:nvPicPr>
          <p:cNvPr id="4" name="Image 1" descr="preencoded.png"/>
          <p:cNvPicPr>
            <a:picLocks noChangeAspect="1"/>
          </p:cNvPicPr>
          <p:nvPr/>
        </p:nvPicPr>
        <p:blipFill>
          <a:blip r:embed="rId4"/>
          <a:stretch>
            <a:fillRect/>
          </a:stretch>
        </p:blipFill>
        <p:spPr>
          <a:xfrm>
            <a:off x="617696" y="3508058"/>
            <a:ext cx="882491" cy="1411962"/>
          </a:xfrm>
          <a:prstGeom prst="rect">
            <a:avLst/>
          </a:prstGeom>
        </p:spPr>
      </p:pic>
      <p:sp>
        <p:nvSpPr>
          <p:cNvPr id="5" name="Text 1"/>
          <p:cNvSpPr/>
          <p:nvPr/>
        </p:nvSpPr>
        <p:spPr>
          <a:xfrm>
            <a:off x="1764863" y="3684508"/>
            <a:ext cx="2206347" cy="275749"/>
          </a:xfrm>
          <a:prstGeom prst="rect">
            <a:avLst/>
          </a:prstGeom>
          <a:noFill/>
          <a:ln/>
        </p:spPr>
        <p:txBody>
          <a:bodyPr wrap="none" lIns="0" tIns="0" rIns="0" bIns="0" rtlCol="0" anchor="t"/>
          <a:lstStyle/>
          <a:p>
            <a:pPr marL="0" indent="0" algn="l">
              <a:lnSpc>
                <a:spcPts val="2150"/>
              </a:lnSpc>
              <a:buNone/>
            </a:pPr>
            <a:r>
              <a:rPr lang="en-US" sz="1700" b="1" dirty="0">
                <a:solidFill>
                  <a:srgbClr val="E2E6E9"/>
                </a:solidFill>
                <a:latin typeface="PT Serif" panose="020A0603040505020204" pitchFamily="18" charset="0"/>
                <a:ea typeface="Merriweather" pitchFamily="34" charset="-122"/>
                <a:cs typeface="Merriweather" pitchFamily="34" charset="-120"/>
              </a:rPr>
              <a:t>Bảo Vệ Sức Khỏe</a:t>
            </a:r>
            <a:endParaRPr lang="en-US" sz="1700" b="1" dirty="0"/>
          </a:p>
        </p:txBody>
      </p:sp>
      <p:sp>
        <p:nvSpPr>
          <p:cNvPr id="6" name="Text 2"/>
          <p:cNvSpPr/>
          <p:nvPr/>
        </p:nvSpPr>
        <p:spPr>
          <a:xfrm>
            <a:off x="1764863" y="4066103"/>
            <a:ext cx="12247840" cy="282297"/>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PT Serif" panose="020A0603040505020204" pitchFamily="18" charset="0"/>
                <a:ea typeface="Merriweather" pitchFamily="34" charset="-122"/>
                <a:cs typeface="Merriweather" pitchFamily="34" charset="-120"/>
              </a:rPr>
              <a:t>Duy trì an toàn lao động trong vận hành xe tải đóng vai trò thiết yếu trong việc bảo vệ sức khỏe và sự an toàn của người lái.</a:t>
            </a:r>
            <a:endParaRPr lang="en-US" sz="1350" dirty="0"/>
          </a:p>
        </p:txBody>
      </p:sp>
      <p:pic>
        <p:nvPicPr>
          <p:cNvPr id="7" name="Image 2" descr="preencoded.png"/>
          <p:cNvPicPr>
            <a:picLocks noChangeAspect="1"/>
          </p:cNvPicPr>
          <p:nvPr/>
        </p:nvPicPr>
        <p:blipFill>
          <a:blip r:embed="rId5"/>
          <a:stretch>
            <a:fillRect/>
          </a:stretch>
        </p:blipFill>
        <p:spPr>
          <a:xfrm>
            <a:off x="617696" y="4920020"/>
            <a:ext cx="882491" cy="1411962"/>
          </a:xfrm>
          <a:prstGeom prst="rect">
            <a:avLst/>
          </a:prstGeom>
        </p:spPr>
      </p:pic>
      <p:sp>
        <p:nvSpPr>
          <p:cNvPr id="8" name="Text 3"/>
          <p:cNvSpPr/>
          <p:nvPr/>
        </p:nvSpPr>
        <p:spPr>
          <a:xfrm>
            <a:off x="1764863" y="5096470"/>
            <a:ext cx="2206347" cy="275749"/>
          </a:xfrm>
          <a:prstGeom prst="rect">
            <a:avLst/>
          </a:prstGeom>
          <a:noFill/>
          <a:ln/>
        </p:spPr>
        <p:txBody>
          <a:bodyPr wrap="none" lIns="0" tIns="0" rIns="0" bIns="0" rtlCol="0" anchor="t"/>
          <a:lstStyle/>
          <a:p>
            <a:pPr marL="0" indent="0" algn="l">
              <a:lnSpc>
                <a:spcPts val="2150"/>
              </a:lnSpc>
              <a:buNone/>
            </a:pPr>
            <a:r>
              <a:rPr lang="en-US" sz="1700" b="1" dirty="0">
                <a:solidFill>
                  <a:srgbClr val="E2E6E9"/>
                </a:solidFill>
                <a:latin typeface="PT Serif" panose="020A0603040505020204" pitchFamily="18" charset="0"/>
                <a:ea typeface="Merriweather" pitchFamily="34" charset="-122"/>
                <a:cs typeface="Merriweather" pitchFamily="34" charset="-120"/>
              </a:rPr>
              <a:t>Bảo Vệ Tài Sản</a:t>
            </a:r>
            <a:endParaRPr lang="en-US" sz="1700" b="1" dirty="0"/>
          </a:p>
        </p:txBody>
      </p:sp>
      <p:sp>
        <p:nvSpPr>
          <p:cNvPr id="9" name="Text 4"/>
          <p:cNvSpPr/>
          <p:nvPr/>
        </p:nvSpPr>
        <p:spPr>
          <a:xfrm>
            <a:off x="1764863" y="5478066"/>
            <a:ext cx="12247840" cy="282297"/>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PT Serif" panose="020A0603040505020204" pitchFamily="18" charset="0"/>
                <a:ea typeface="Merriweather" pitchFamily="34" charset="-122"/>
                <a:cs typeface="Merriweather" pitchFamily="34" charset="-120"/>
              </a:rPr>
              <a:t>Việc duy trì an toàn lao động không chỉ giúp giảm thiểu rủi ro tai nạn giao thông mà còn bảo vệ tài sản của công ty.</a:t>
            </a:r>
            <a:endParaRPr lang="en-US" sz="1350" dirty="0"/>
          </a:p>
        </p:txBody>
      </p:sp>
      <p:pic>
        <p:nvPicPr>
          <p:cNvPr id="10" name="Image 3" descr="preencoded.png"/>
          <p:cNvPicPr>
            <a:picLocks noChangeAspect="1"/>
          </p:cNvPicPr>
          <p:nvPr/>
        </p:nvPicPr>
        <p:blipFill>
          <a:blip r:embed="rId6"/>
          <a:stretch>
            <a:fillRect/>
          </a:stretch>
        </p:blipFill>
        <p:spPr>
          <a:xfrm>
            <a:off x="617696" y="6331982"/>
            <a:ext cx="882491" cy="1411962"/>
          </a:xfrm>
          <a:prstGeom prst="rect">
            <a:avLst/>
          </a:prstGeom>
        </p:spPr>
      </p:pic>
      <p:sp>
        <p:nvSpPr>
          <p:cNvPr id="11" name="Text 5"/>
          <p:cNvSpPr/>
          <p:nvPr/>
        </p:nvSpPr>
        <p:spPr>
          <a:xfrm>
            <a:off x="1764863" y="6508433"/>
            <a:ext cx="2206347" cy="275749"/>
          </a:xfrm>
          <a:prstGeom prst="rect">
            <a:avLst/>
          </a:prstGeom>
          <a:noFill/>
          <a:ln/>
        </p:spPr>
        <p:txBody>
          <a:bodyPr wrap="none" lIns="0" tIns="0" rIns="0" bIns="0" rtlCol="0" anchor="t"/>
          <a:lstStyle/>
          <a:p>
            <a:pPr marL="0" indent="0" algn="l">
              <a:lnSpc>
                <a:spcPts val="2150"/>
              </a:lnSpc>
              <a:buNone/>
            </a:pPr>
            <a:r>
              <a:rPr lang="en-US" sz="1700" b="1" dirty="0">
                <a:solidFill>
                  <a:srgbClr val="E2E6E9"/>
                </a:solidFill>
                <a:latin typeface="PT Serif" panose="020A0603040505020204" pitchFamily="18" charset="0"/>
                <a:ea typeface="Merriweather" pitchFamily="34" charset="-122"/>
                <a:cs typeface="Merriweather" pitchFamily="34" charset="-120"/>
              </a:rPr>
              <a:t>Nâng Cao Uy Tín</a:t>
            </a:r>
            <a:endParaRPr lang="en-US" sz="1700" b="1" dirty="0"/>
          </a:p>
        </p:txBody>
      </p:sp>
      <p:sp>
        <p:nvSpPr>
          <p:cNvPr id="12" name="Text 6"/>
          <p:cNvSpPr/>
          <p:nvPr/>
        </p:nvSpPr>
        <p:spPr>
          <a:xfrm>
            <a:off x="1764863" y="6890028"/>
            <a:ext cx="12247840" cy="282297"/>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PT Serif" panose="020A0603040505020204" pitchFamily="18" charset="0"/>
                <a:ea typeface="Merriweather" pitchFamily="34" charset="-122"/>
                <a:cs typeface="Merriweather" pitchFamily="34" charset="-120"/>
              </a:rPr>
              <a:t>Việc tuân thủ các quy định an toàn lao động còn tạo ra môi trường làm việc chuyên nghiệp và trách nhiệm, qua đó nâng cao uy tín của công ty.</a:t>
            </a:r>
            <a:endParaRPr lang="en-US" sz="1350" dirty="0"/>
          </a:p>
        </p:txBody>
      </p:sp>
      <p:pic>
        <p:nvPicPr>
          <p:cNvPr id="13" name="Image 0" descr="preencoded.png">
            <a:extLst>
              <a:ext uri="{FF2B5EF4-FFF2-40B4-BE49-F238E27FC236}">
                <a16:creationId xmlns:a16="http://schemas.microsoft.com/office/drawing/2014/main" id="{E266301F-811B-2220-868D-19F0AF024BE4}"/>
              </a:ext>
            </a:extLst>
          </p:cNvPr>
          <p:cNvPicPr>
            <a:picLocks noChangeAspect="1"/>
          </p:cNvPicPr>
          <p:nvPr/>
        </p:nvPicPr>
        <p:blipFill>
          <a:blip r:embed="rId7"/>
          <a:stretch>
            <a:fillRect/>
          </a:stretch>
        </p:blipFill>
        <p:spPr>
          <a:xfrm>
            <a:off x="12388107" y="7506267"/>
            <a:ext cx="2052017" cy="63509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07481"/>
          </a:xfrm>
          <a:prstGeom prst="rect">
            <a:avLst/>
          </a:prstGeom>
        </p:spPr>
      </p:pic>
      <p:sp>
        <p:nvSpPr>
          <p:cNvPr id="3" name="Text 0"/>
          <p:cNvSpPr/>
          <p:nvPr/>
        </p:nvSpPr>
        <p:spPr>
          <a:xfrm>
            <a:off x="758071" y="3508058"/>
            <a:ext cx="12369998" cy="676870"/>
          </a:xfrm>
          <a:prstGeom prst="rect">
            <a:avLst/>
          </a:prstGeom>
          <a:noFill/>
          <a:ln/>
        </p:spPr>
        <p:txBody>
          <a:bodyPr wrap="none" lIns="0" tIns="0" rIns="0" bIns="0" rtlCol="0" anchor="t"/>
          <a:lstStyle/>
          <a:p>
            <a:pPr marL="0" indent="0">
              <a:lnSpc>
                <a:spcPts val="5300"/>
              </a:lnSpc>
              <a:buNone/>
            </a:pPr>
            <a:r>
              <a:rPr lang="en-US" sz="4250" dirty="0">
                <a:solidFill>
                  <a:srgbClr val="F5F0F0"/>
                </a:solidFill>
                <a:latin typeface="PT Serif" panose="020A0603040505020204" pitchFamily="18" charset="0"/>
                <a:ea typeface="Merriweather" pitchFamily="34" charset="-122"/>
                <a:cs typeface="Merriweather" pitchFamily="34" charset="-120"/>
              </a:rPr>
              <a:t>Biện Pháp An Toàn Quan Trọng Cần Nắm Được</a:t>
            </a:r>
            <a:endParaRPr lang="en-US" sz="4250" dirty="0"/>
          </a:p>
        </p:txBody>
      </p:sp>
      <p:sp>
        <p:nvSpPr>
          <p:cNvPr id="4" name="Shape 1"/>
          <p:cNvSpPr/>
          <p:nvPr/>
        </p:nvSpPr>
        <p:spPr>
          <a:xfrm>
            <a:off x="758071" y="4509730"/>
            <a:ext cx="13114258" cy="2919174"/>
          </a:xfrm>
          <a:prstGeom prst="roundRect">
            <a:avLst>
              <a:gd name="adj" fmla="val 3116"/>
            </a:avLst>
          </a:prstGeom>
          <a:noFill/>
          <a:ln w="7620">
            <a:solidFill>
              <a:srgbClr val="FFFFFF">
                <a:alpha val="24000"/>
              </a:srgbClr>
            </a:solidFill>
            <a:prstDash val="solid"/>
          </a:ln>
        </p:spPr>
      </p:sp>
      <p:sp>
        <p:nvSpPr>
          <p:cNvPr id="5" name="Shape 2"/>
          <p:cNvSpPr/>
          <p:nvPr/>
        </p:nvSpPr>
        <p:spPr>
          <a:xfrm>
            <a:off x="765691" y="4517350"/>
            <a:ext cx="13099018" cy="967978"/>
          </a:xfrm>
          <a:prstGeom prst="rect">
            <a:avLst/>
          </a:prstGeom>
          <a:solidFill>
            <a:srgbClr val="FFFFFF">
              <a:alpha val="4000"/>
            </a:srgbClr>
          </a:solidFill>
          <a:ln/>
        </p:spPr>
      </p:sp>
      <p:sp>
        <p:nvSpPr>
          <p:cNvPr id="6" name="Text 3"/>
          <p:cNvSpPr/>
          <p:nvPr/>
        </p:nvSpPr>
        <p:spPr>
          <a:xfrm>
            <a:off x="982266" y="4654868"/>
            <a:ext cx="6112550" cy="346472"/>
          </a:xfrm>
          <a:prstGeom prst="rect">
            <a:avLst/>
          </a:prstGeom>
          <a:noFill/>
          <a:ln/>
        </p:spPr>
        <p:txBody>
          <a:bodyPr wrap="none" lIns="0" tIns="0" rIns="0" bIns="0" rtlCol="0" anchor="t"/>
          <a:lstStyle/>
          <a:p>
            <a:pPr marL="0" indent="0">
              <a:lnSpc>
                <a:spcPts val="2700"/>
              </a:lnSpc>
              <a:buNone/>
            </a:pPr>
            <a:r>
              <a:rPr lang="en-US" sz="1700" b="1" dirty="0">
                <a:solidFill>
                  <a:srgbClr val="E2E6E9"/>
                </a:solidFill>
                <a:latin typeface="PT Serif" panose="020A0603040505020204" pitchFamily="18" charset="0"/>
                <a:ea typeface="Merriweather" pitchFamily="34" charset="-122"/>
                <a:cs typeface="Merriweather" pitchFamily="34" charset="-120"/>
              </a:rPr>
              <a:t>Kiểm Tra Toàn Diện Xe Tải</a:t>
            </a:r>
            <a:endParaRPr lang="en-US" sz="1700" b="1" dirty="0"/>
          </a:p>
        </p:txBody>
      </p:sp>
      <p:sp>
        <p:nvSpPr>
          <p:cNvPr id="7" name="Text 4"/>
          <p:cNvSpPr/>
          <p:nvPr/>
        </p:nvSpPr>
        <p:spPr>
          <a:xfrm>
            <a:off x="7535585" y="4654868"/>
            <a:ext cx="6112550" cy="692944"/>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Kiểm tra hệ thống phanh, đèn chiếu sáng, lốp xe, và các bộ phận quan trọng khác.</a:t>
            </a:r>
            <a:endParaRPr lang="en-US" sz="1700" dirty="0"/>
          </a:p>
        </p:txBody>
      </p:sp>
      <p:sp>
        <p:nvSpPr>
          <p:cNvPr id="8" name="Shape 5"/>
          <p:cNvSpPr/>
          <p:nvPr/>
        </p:nvSpPr>
        <p:spPr>
          <a:xfrm>
            <a:off x="765691" y="5485328"/>
            <a:ext cx="13099018" cy="967978"/>
          </a:xfrm>
          <a:prstGeom prst="rect">
            <a:avLst/>
          </a:prstGeom>
          <a:solidFill>
            <a:srgbClr val="000000">
              <a:alpha val="4000"/>
            </a:srgbClr>
          </a:solidFill>
          <a:ln/>
        </p:spPr>
      </p:sp>
      <p:sp>
        <p:nvSpPr>
          <p:cNvPr id="9" name="Text 6"/>
          <p:cNvSpPr/>
          <p:nvPr/>
        </p:nvSpPr>
        <p:spPr>
          <a:xfrm>
            <a:off x="982266" y="5622846"/>
            <a:ext cx="6112550" cy="346472"/>
          </a:xfrm>
          <a:prstGeom prst="rect">
            <a:avLst/>
          </a:prstGeom>
          <a:noFill/>
          <a:ln/>
        </p:spPr>
        <p:txBody>
          <a:bodyPr wrap="none" lIns="0" tIns="0" rIns="0" bIns="0" rtlCol="0" anchor="t"/>
          <a:lstStyle/>
          <a:p>
            <a:pPr marL="0" indent="0">
              <a:lnSpc>
                <a:spcPts val="2700"/>
              </a:lnSpc>
              <a:buNone/>
            </a:pPr>
            <a:r>
              <a:rPr lang="en-US" sz="1700" b="1" dirty="0">
                <a:solidFill>
                  <a:srgbClr val="E2E6E9"/>
                </a:solidFill>
                <a:latin typeface="PT Serif" panose="020A0603040505020204" pitchFamily="18" charset="0"/>
                <a:ea typeface="Merriweather" pitchFamily="34" charset="-122"/>
                <a:cs typeface="Merriweather" pitchFamily="34" charset="-120"/>
              </a:rPr>
              <a:t>Tuân Thủ Quy Định An Toàn</a:t>
            </a:r>
            <a:endParaRPr lang="en-US" sz="1700" b="1" dirty="0"/>
          </a:p>
        </p:txBody>
      </p:sp>
      <p:sp>
        <p:nvSpPr>
          <p:cNvPr id="10" name="Text 7"/>
          <p:cNvSpPr/>
          <p:nvPr/>
        </p:nvSpPr>
        <p:spPr>
          <a:xfrm>
            <a:off x="7535585" y="5622846"/>
            <a:ext cx="6112550" cy="692944"/>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Sử dụng đúng các thiết bị bảo hộ cá nhân và đảm bảo rằng các quy tắc giao thông được tuân thủ nghiêm ngặt.</a:t>
            </a:r>
            <a:endParaRPr lang="en-US" sz="1700" dirty="0"/>
          </a:p>
        </p:txBody>
      </p:sp>
      <p:sp>
        <p:nvSpPr>
          <p:cNvPr id="11" name="Shape 8"/>
          <p:cNvSpPr/>
          <p:nvPr/>
        </p:nvSpPr>
        <p:spPr>
          <a:xfrm>
            <a:off x="765691" y="6453307"/>
            <a:ext cx="13099018" cy="967978"/>
          </a:xfrm>
          <a:prstGeom prst="rect">
            <a:avLst/>
          </a:prstGeom>
          <a:solidFill>
            <a:srgbClr val="FFFFFF">
              <a:alpha val="4000"/>
            </a:srgbClr>
          </a:solidFill>
          <a:ln/>
        </p:spPr>
      </p:sp>
      <p:sp>
        <p:nvSpPr>
          <p:cNvPr id="12" name="Text 9"/>
          <p:cNvSpPr/>
          <p:nvPr/>
        </p:nvSpPr>
        <p:spPr>
          <a:xfrm>
            <a:off x="982266" y="6590824"/>
            <a:ext cx="6112550" cy="346472"/>
          </a:xfrm>
          <a:prstGeom prst="rect">
            <a:avLst/>
          </a:prstGeom>
          <a:noFill/>
          <a:ln/>
        </p:spPr>
        <p:txBody>
          <a:bodyPr wrap="none" lIns="0" tIns="0" rIns="0" bIns="0" rtlCol="0" anchor="t"/>
          <a:lstStyle/>
          <a:p>
            <a:pPr marL="0" indent="0">
              <a:lnSpc>
                <a:spcPts val="2700"/>
              </a:lnSpc>
              <a:buNone/>
            </a:pPr>
            <a:r>
              <a:rPr lang="en-US" sz="1700" b="1" dirty="0">
                <a:solidFill>
                  <a:srgbClr val="E2E6E9"/>
                </a:solidFill>
                <a:latin typeface="PT Serif" panose="020A0603040505020204" pitchFamily="18" charset="0"/>
                <a:ea typeface="Merriweather" pitchFamily="34" charset="-122"/>
                <a:cs typeface="Merriweather" pitchFamily="34" charset="-120"/>
              </a:rPr>
              <a:t>Lập Kế Hoạch Hành Trình</a:t>
            </a:r>
            <a:endParaRPr lang="en-US" sz="1700" b="1" dirty="0"/>
          </a:p>
        </p:txBody>
      </p:sp>
      <p:sp>
        <p:nvSpPr>
          <p:cNvPr id="13" name="Text 10"/>
          <p:cNvSpPr/>
          <p:nvPr/>
        </p:nvSpPr>
        <p:spPr>
          <a:xfrm>
            <a:off x="7535585" y="6590824"/>
            <a:ext cx="6112550" cy="692944"/>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Kiểm tra dự báo thời tiết và điều chỉnh kế hoạch di chuyển nếu cần.</a:t>
            </a:r>
            <a:endParaRPr lang="en-US" sz="1700" dirty="0"/>
          </a:p>
        </p:txBody>
      </p:sp>
      <p:pic>
        <p:nvPicPr>
          <p:cNvPr id="14" name="Image 0" descr="preencoded.png">
            <a:extLst>
              <a:ext uri="{FF2B5EF4-FFF2-40B4-BE49-F238E27FC236}">
                <a16:creationId xmlns:a16="http://schemas.microsoft.com/office/drawing/2014/main" id="{794F51CC-4A0D-85D8-C45F-E5E86F1F35B1}"/>
              </a:ext>
            </a:extLst>
          </p:cNvPr>
          <p:cNvPicPr>
            <a:picLocks noChangeAspect="1"/>
          </p:cNvPicPr>
          <p:nvPr/>
        </p:nvPicPr>
        <p:blipFill>
          <a:blip r:embed="rId4"/>
          <a:stretch>
            <a:fillRect/>
          </a:stretch>
        </p:blipFill>
        <p:spPr>
          <a:xfrm>
            <a:off x="12388107" y="7506267"/>
            <a:ext cx="2052017" cy="63509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343749" y="171178"/>
            <a:ext cx="8732398" cy="2702651"/>
          </a:xfrm>
          <a:prstGeom prst="rect">
            <a:avLst/>
          </a:prstGeom>
        </p:spPr>
      </p:pic>
      <p:sp>
        <p:nvSpPr>
          <p:cNvPr id="3" name="Text 0"/>
          <p:cNvSpPr/>
          <p:nvPr/>
        </p:nvSpPr>
        <p:spPr>
          <a:xfrm>
            <a:off x="1651040" y="3720262"/>
            <a:ext cx="3931444" cy="491371"/>
          </a:xfrm>
          <a:prstGeom prst="rect">
            <a:avLst/>
          </a:prstGeom>
          <a:noFill/>
          <a:ln/>
        </p:spPr>
        <p:txBody>
          <a:bodyPr wrap="none" lIns="0" tIns="0" rIns="0" bIns="0" rtlCol="0" anchor="t"/>
          <a:lstStyle/>
          <a:p>
            <a:pPr marL="0" indent="0">
              <a:lnSpc>
                <a:spcPts val="3850"/>
              </a:lnSpc>
              <a:buNone/>
            </a:pPr>
            <a:r>
              <a:rPr lang="en-US" sz="3050" b="1" dirty="0">
                <a:solidFill>
                  <a:srgbClr val="F5F0F0"/>
                </a:solidFill>
                <a:latin typeface="PT Serif" panose="020A0603040505020204" pitchFamily="18" charset="0"/>
                <a:ea typeface="Merriweather" pitchFamily="34" charset="-122"/>
                <a:cs typeface="Merriweather" pitchFamily="34" charset="-120"/>
              </a:rPr>
              <a:t>Tham Khảo Thêm</a:t>
            </a:r>
            <a:endParaRPr lang="en-US" sz="3050" dirty="0"/>
          </a:p>
        </p:txBody>
      </p:sp>
      <p:sp>
        <p:nvSpPr>
          <p:cNvPr id="4" name="Shape 1"/>
          <p:cNvSpPr/>
          <p:nvPr/>
        </p:nvSpPr>
        <p:spPr>
          <a:xfrm>
            <a:off x="1875473" y="4447496"/>
            <a:ext cx="22860" cy="3130153"/>
          </a:xfrm>
          <a:prstGeom prst="roundRect">
            <a:avLst>
              <a:gd name="adj" fmla="val 288933"/>
            </a:avLst>
          </a:prstGeom>
          <a:solidFill>
            <a:srgbClr val="194A99"/>
          </a:solidFill>
          <a:ln/>
        </p:spPr>
      </p:sp>
      <p:sp>
        <p:nvSpPr>
          <p:cNvPr id="5" name="Shape 2"/>
          <p:cNvSpPr/>
          <p:nvPr/>
        </p:nvSpPr>
        <p:spPr>
          <a:xfrm>
            <a:off x="2040910" y="4789681"/>
            <a:ext cx="550307" cy="22860"/>
          </a:xfrm>
          <a:prstGeom prst="roundRect">
            <a:avLst>
              <a:gd name="adj" fmla="val 288933"/>
            </a:avLst>
          </a:prstGeom>
          <a:solidFill>
            <a:srgbClr val="3965A7"/>
          </a:solidFill>
          <a:ln/>
        </p:spPr>
      </p:sp>
      <p:sp>
        <p:nvSpPr>
          <p:cNvPr id="6" name="Shape 3"/>
          <p:cNvSpPr/>
          <p:nvPr/>
        </p:nvSpPr>
        <p:spPr>
          <a:xfrm>
            <a:off x="1710035" y="4624304"/>
            <a:ext cx="353735" cy="353735"/>
          </a:xfrm>
          <a:prstGeom prst="roundRect">
            <a:avLst>
              <a:gd name="adj" fmla="val 18672"/>
            </a:avLst>
          </a:prstGeom>
          <a:solidFill>
            <a:srgbClr val="204C8E"/>
          </a:solidFill>
          <a:ln w="7620">
            <a:solidFill>
              <a:srgbClr val="3965A7"/>
            </a:solidFill>
            <a:prstDash val="solid"/>
          </a:ln>
        </p:spPr>
      </p:sp>
      <p:sp>
        <p:nvSpPr>
          <p:cNvPr id="7" name="Text 4"/>
          <p:cNvSpPr/>
          <p:nvPr/>
        </p:nvSpPr>
        <p:spPr>
          <a:xfrm>
            <a:off x="1834932" y="4683239"/>
            <a:ext cx="103823" cy="235863"/>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PT Serif" panose="020A0603040505020204" pitchFamily="18" charset="0"/>
                <a:ea typeface="Merriweather" pitchFamily="34" charset="-122"/>
                <a:cs typeface="Merriweather" pitchFamily="34" charset="-120"/>
              </a:rPr>
              <a:t>1</a:t>
            </a:r>
            <a:endParaRPr lang="en-US" sz="1850" dirty="0"/>
          </a:p>
        </p:txBody>
      </p:sp>
      <p:sp>
        <p:nvSpPr>
          <p:cNvPr id="8" name="Text 5"/>
          <p:cNvSpPr/>
          <p:nvPr/>
        </p:nvSpPr>
        <p:spPr>
          <a:xfrm>
            <a:off x="2751773" y="4604658"/>
            <a:ext cx="2585204" cy="245626"/>
          </a:xfrm>
          <a:prstGeom prst="rect">
            <a:avLst/>
          </a:prstGeom>
          <a:noFill/>
          <a:ln/>
        </p:spPr>
        <p:txBody>
          <a:bodyPr wrap="none" lIns="0" tIns="0" rIns="0" bIns="0" rtlCol="0" anchor="t"/>
          <a:lstStyle/>
          <a:p>
            <a:pPr marL="0" indent="0" algn="l">
              <a:lnSpc>
                <a:spcPts val="1900"/>
              </a:lnSpc>
              <a:buNone/>
            </a:pPr>
            <a:r>
              <a:rPr lang="en-US" sz="15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1500" dirty="0"/>
          </a:p>
        </p:txBody>
      </p:sp>
      <p:sp>
        <p:nvSpPr>
          <p:cNvPr id="9" name="Text 6"/>
          <p:cNvSpPr/>
          <p:nvPr/>
        </p:nvSpPr>
        <p:spPr>
          <a:xfrm>
            <a:off x="2751773" y="4944582"/>
            <a:ext cx="12429053" cy="251579"/>
          </a:xfrm>
          <a:prstGeom prst="rect">
            <a:avLst/>
          </a:prstGeom>
          <a:noFill/>
          <a:ln/>
        </p:spPr>
        <p:txBody>
          <a:bodyPr wrap="none" lIns="0" tIns="0" rIns="0" bIns="0" rtlCol="0" anchor="t"/>
          <a:lstStyle/>
          <a:p>
            <a:pPr marL="0" indent="0" algn="l">
              <a:lnSpc>
                <a:spcPts val="1950"/>
              </a:lnSpc>
              <a:buNone/>
            </a:pPr>
            <a:r>
              <a:rPr lang="en-US" sz="12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200" dirty="0"/>
          </a:p>
        </p:txBody>
      </p:sp>
      <p:sp>
        <p:nvSpPr>
          <p:cNvPr id="10" name="Shape 7"/>
          <p:cNvSpPr/>
          <p:nvPr/>
        </p:nvSpPr>
        <p:spPr>
          <a:xfrm>
            <a:off x="2040910" y="5852671"/>
            <a:ext cx="550307" cy="22860"/>
          </a:xfrm>
          <a:prstGeom prst="roundRect">
            <a:avLst>
              <a:gd name="adj" fmla="val 288933"/>
            </a:avLst>
          </a:prstGeom>
          <a:solidFill>
            <a:srgbClr val="3965A7"/>
          </a:solidFill>
          <a:ln/>
        </p:spPr>
      </p:sp>
      <p:sp>
        <p:nvSpPr>
          <p:cNvPr id="11" name="Shape 8"/>
          <p:cNvSpPr/>
          <p:nvPr/>
        </p:nvSpPr>
        <p:spPr>
          <a:xfrm>
            <a:off x="1710035" y="5687294"/>
            <a:ext cx="353735" cy="353735"/>
          </a:xfrm>
          <a:prstGeom prst="roundRect">
            <a:avLst>
              <a:gd name="adj" fmla="val 18672"/>
            </a:avLst>
          </a:prstGeom>
          <a:solidFill>
            <a:srgbClr val="204C8E"/>
          </a:solidFill>
          <a:ln w="7620">
            <a:solidFill>
              <a:srgbClr val="3965A7"/>
            </a:solidFill>
            <a:prstDash val="solid"/>
          </a:ln>
        </p:spPr>
      </p:sp>
      <p:sp>
        <p:nvSpPr>
          <p:cNvPr id="12" name="Text 9"/>
          <p:cNvSpPr/>
          <p:nvPr/>
        </p:nvSpPr>
        <p:spPr>
          <a:xfrm>
            <a:off x="1816358" y="5746229"/>
            <a:ext cx="141089" cy="235863"/>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PT Serif" panose="020A0603040505020204" pitchFamily="18" charset="0"/>
                <a:ea typeface="Merriweather" pitchFamily="34" charset="-122"/>
                <a:cs typeface="Merriweather" pitchFamily="34" charset="-120"/>
              </a:rPr>
              <a:t>2</a:t>
            </a:r>
            <a:endParaRPr lang="en-US" sz="1850" dirty="0"/>
          </a:p>
        </p:txBody>
      </p:sp>
      <p:sp>
        <p:nvSpPr>
          <p:cNvPr id="13" name="Text 10"/>
          <p:cNvSpPr/>
          <p:nvPr/>
        </p:nvSpPr>
        <p:spPr>
          <a:xfrm>
            <a:off x="2751773" y="5667648"/>
            <a:ext cx="3597235" cy="294799"/>
          </a:xfrm>
          <a:prstGeom prst="rect">
            <a:avLst/>
          </a:prstGeom>
          <a:noFill/>
          <a:ln/>
        </p:spPr>
        <p:txBody>
          <a:bodyPr wrap="none" lIns="0" tIns="0" rIns="0" bIns="0" rtlCol="0" anchor="t"/>
          <a:lstStyle/>
          <a:p>
            <a:pPr marL="0" indent="0" algn="l">
              <a:lnSpc>
                <a:spcPts val="2300"/>
              </a:lnSpc>
              <a:buNone/>
            </a:pPr>
            <a:r>
              <a:rPr lang="en-US" sz="185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1850" dirty="0"/>
          </a:p>
        </p:txBody>
      </p:sp>
      <p:sp>
        <p:nvSpPr>
          <p:cNvPr id="14" name="Text 11"/>
          <p:cNvSpPr/>
          <p:nvPr/>
        </p:nvSpPr>
        <p:spPr>
          <a:xfrm>
            <a:off x="2751773" y="6056744"/>
            <a:ext cx="12429053" cy="251579"/>
          </a:xfrm>
          <a:prstGeom prst="rect">
            <a:avLst/>
          </a:prstGeom>
          <a:noFill/>
          <a:ln/>
        </p:spPr>
        <p:txBody>
          <a:bodyPr wrap="none" lIns="0" tIns="0" rIns="0" bIns="0" rtlCol="0" anchor="t"/>
          <a:lstStyle/>
          <a:p>
            <a:pPr marL="0" indent="0" algn="l">
              <a:lnSpc>
                <a:spcPts val="1950"/>
              </a:lnSpc>
              <a:buNone/>
            </a:pPr>
            <a:r>
              <a:rPr lang="en-US" sz="12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200" dirty="0"/>
          </a:p>
        </p:txBody>
      </p:sp>
      <p:sp>
        <p:nvSpPr>
          <p:cNvPr id="15" name="Shape 12"/>
          <p:cNvSpPr/>
          <p:nvPr/>
        </p:nvSpPr>
        <p:spPr>
          <a:xfrm>
            <a:off x="2040910" y="6964834"/>
            <a:ext cx="550307" cy="22860"/>
          </a:xfrm>
          <a:prstGeom prst="roundRect">
            <a:avLst>
              <a:gd name="adj" fmla="val 288933"/>
            </a:avLst>
          </a:prstGeom>
          <a:solidFill>
            <a:srgbClr val="3965A7"/>
          </a:solidFill>
          <a:ln/>
        </p:spPr>
      </p:sp>
      <p:sp>
        <p:nvSpPr>
          <p:cNvPr id="16" name="Shape 13"/>
          <p:cNvSpPr/>
          <p:nvPr/>
        </p:nvSpPr>
        <p:spPr>
          <a:xfrm>
            <a:off x="1710035" y="6799456"/>
            <a:ext cx="353735" cy="353735"/>
          </a:xfrm>
          <a:prstGeom prst="roundRect">
            <a:avLst>
              <a:gd name="adj" fmla="val 18672"/>
            </a:avLst>
          </a:prstGeom>
          <a:solidFill>
            <a:srgbClr val="204C8E"/>
          </a:solidFill>
          <a:ln w="7620">
            <a:solidFill>
              <a:srgbClr val="3965A7"/>
            </a:solidFill>
            <a:prstDash val="solid"/>
          </a:ln>
        </p:spPr>
      </p:sp>
      <p:sp>
        <p:nvSpPr>
          <p:cNvPr id="17" name="Text 14"/>
          <p:cNvSpPr/>
          <p:nvPr/>
        </p:nvSpPr>
        <p:spPr>
          <a:xfrm>
            <a:off x="1820883" y="6858392"/>
            <a:ext cx="132040" cy="235863"/>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PT Serif" panose="020A0603040505020204" pitchFamily="18" charset="0"/>
                <a:ea typeface="Merriweather" pitchFamily="34" charset="-122"/>
                <a:cs typeface="Merriweather" pitchFamily="34" charset="-120"/>
              </a:rPr>
              <a:t>3</a:t>
            </a:r>
            <a:endParaRPr lang="en-US" sz="1850" dirty="0"/>
          </a:p>
        </p:txBody>
      </p:sp>
      <p:sp>
        <p:nvSpPr>
          <p:cNvPr id="18" name="Text 15"/>
          <p:cNvSpPr/>
          <p:nvPr/>
        </p:nvSpPr>
        <p:spPr>
          <a:xfrm>
            <a:off x="2751773" y="6779811"/>
            <a:ext cx="2996327" cy="294799"/>
          </a:xfrm>
          <a:prstGeom prst="rect">
            <a:avLst/>
          </a:prstGeom>
          <a:noFill/>
          <a:ln/>
        </p:spPr>
        <p:txBody>
          <a:bodyPr wrap="none" lIns="0" tIns="0" rIns="0" bIns="0" rtlCol="0" anchor="t"/>
          <a:lstStyle/>
          <a:p>
            <a:pPr marL="0" indent="0" algn="l">
              <a:lnSpc>
                <a:spcPts val="2300"/>
              </a:lnSpc>
              <a:buNone/>
            </a:pPr>
            <a:r>
              <a:rPr lang="en-US" sz="185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1850" dirty="0"/>
          </a:p>
        </p:txBody>
      </p:sp>
      <p:sp>
        <p:nvSpPr>
          <p:cNvPr id="19" name="Text 16"/>
          <p:cNvSpPr/>
          <p:nvPr/>
        </p:nvSpPr>
        <p:spPr>
          <a:xfrm>
            <a:off x="2751773" y="7168907"/>
            <a:ext cx="12429053" cy="251579"/>
          </a:xfrm>
          <a:prstGeom prst="rect">
            <a:avLst/>
          </a:prstGeom>
          <a:noFill/>
          <a:ln/>
        </p:spPr>
        <p:txBody>
          <a:bodyPr wrap="none" lIns="0" tIns="0" rIns="0" bIns="0" rtlCol="0" anchor="t"/>
          <a:lstStyle/>
          <a:p>
            <a:pPr marL="0" indent="0" algn="l">
              <a:lnSpc>
                <a:spcPts val="1950"/>
              </a:lnSpc>
              <a:buNone/>
            </a:pPr>
            <a:r>
              <a:rPr lang="en-US" sz="12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khi vận hành xe tải</a:t>
            </a:r>
            <a:endParaRPr lang="en-US" sz="1200" dirty="0"/>
          </a:p>
        </p:txBody>
      </p:sp>
      <p:pic>
        <p:nvPicPr>
          <p:cNvPr id="20" name="Image 0" descr="preencoded.png">
            <a:extLst>
              <a:ext uri="{FF2B5EF4-FFF2-40B4-BE49-F238E27FC236}">
                <a16:creationId xmlns:a16="http://schemas.microsoft.com/office/drawing/2014/main" id="{1356819C-87FC-F665-3D3B-C40A7CD28385}"/>
              </a:ext>
            </a:extLst>
          </p:cNvPr>
          <p:cNvPicPr>
            <a:picLocks noChangeAspect="1"/>
          </p:cNvPicPr>
          <p:nvPr/>
        </p:nvPicPr>
        <p:blipFill>
          <a:blip r:embed="rId3"/>
          <a:stretch>
            <a:fillRect/>
          </a:stretch>
        </p:blipFill>
        <p:spPr>
          <a:xfrm>
            <a:off x="12388107" y="7506267"/>
            <a:ext cx="2052017" cy="63509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2131</Words>
  <Application>Microsoft Office PowerPoint</Application>
  <PresentationFormat>Custom</PresentationFormat>
  <Paragraphs>280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2024-11-26T07:56:02Z</dcterms:created>
  <dcterms:modified xsi:type="dcterms:W3CDTF">2024-11-26T08:07:45Z</dcterms:modified>
</cp:coreProperties>
</file>