
<file path=[Content_Types].xml><?xml version="1.0" encoding="utf-8"?>
<Types xmlns="http://schemas.openxmlformats.org/package/2006/content-types">
  <Default Extension="fntdata" ContentType="application/x-fontdata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notesMasterIdLst>
    <p:notesMasterId r:id="rId13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sldSz cx="14630400" cy="8229600"/>
  <p:notesSz cx="8229600" cy="14630400"/>
  <p:embeddedFontLst>
    <p:embeddedFont>
      <p:font typeface="PT Serif" panose="020A0603040505020204" pitchFamily="18" charset="0"/>
      <p:regular r:id="rId14"/>
      <p:bold r:id="rId15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88" d="100"/>
          <a:sy n="88" d="100"/>
        </p:scale>
        <p:origin x="108" y="2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font" Target="fonts/font2.fntdata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1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4538841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DEEEE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AFFFA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DEEEE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AFFFA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3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DEEEE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AFFFA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4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DEEEE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AFFFA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5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DEEEE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AFFFA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6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DEEEE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AFFFA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7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DEEEE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AFFFA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8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DEEEE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AFFFA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9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DEEEE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AFFFA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0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DEEEE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AFFFA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1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DEEEE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AFFFA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Relationship Id="rId9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7" Type="http://schemas.openxmlformats.org/officeDocument/2006/relationships/image" Target="../media/image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7" Type="http://schemas.openxmlformats.org/officeDocument/2006/relationships/image" Target="../media/image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4.png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s://antoannamviet.com/bai-kiem-tra-an-toan-lao-dong-nhom-3/" TargetMode="External"/><Relationship Id="rId7" Type="http://schemas.openxmlformats.org/officeDocument/2006/relationships/image" Target="../media/image4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7.png"/><Relationship Id="rId5" Type="http://schemas.openxmlformats.org/officeDocument/2006/relationships/hyperlink" Target="https://antoannamviet.com/tai-lieu-an-toan-lao-dong-san-xuat-o-du/" TargetMode="External"/><Relationship Id="rId4" Type="http://schemas.openxmlformats.org/officeDocument/2006/relationships/hyperlink" Target="https://antoannamviet.com/bao-gia-huan-luyen-an-toan-lao-dong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0130851">
            <a:off x="9322540" y="1645433"/>
            <a:ext cx="5664941" cy="5664941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864037" y="1824990"/>
            <a:ext cx="8169431" cy="23145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605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lang="en-US" sz="6600" b="1" dirty="0">
                <a:solidFill>
                  <a:srgbClr val="3B4540"/>
                </a:solidFill>
                <a:latin typeface="PT Serif" panose="020A0603040505020204" pitchFamily="18" charset="0"/>
                <a:ea typeface="Fraunces Extra Bold" pitchFamily="34" charset="-122"/>
                <a:cs typeface="Fraunces Extra Bold" pitchFamily="34" charset="-120"/>
              </a:rPr>
              <a:t>An toàn lao </a:t>
            </a:r>
            <a:r>
              <a:rPr lang="en-US" sz="6600" b="1" dirty="0" err="1">
                <a:solidFill>
                  <a:srgbClr val="3B4540"/>
                </a:solidFill>
                <a:latin typeface="PT Serif" panose="020A0603040505020204" pitchFamily="18" charset="0"/>
                <a:ea typeface="Fraunces Extra Bold" pitchFamily="34" charset="-122"/>
                <a:cs typeface="Fraunces Extra Bold" pitchFamily="34" charset="-120"/>
              </a:rPr>
              <a:t>động</a:t>
            </a:r>
            <a:r>
              <a:rPr lang="en-US" sz="6600" b="1" dirty="0">
                <a:solidFill>
                  <a:srgbClr val="3B4540"/>
                </a:solidFill>
                <a:latin typeface="PT Serif" panose="020A0603040505020204" pitchFamily="18" charset="0"/>
                <a:ea typeface="Fraunces Extra Bold" pitchFamily="34" charset="-122"/>
                <a:cs typeface="Fraunces Extra Bold" pitchFamily="34" charset="-120"/>
              </a:rPr>
              <a:t> </a:t>
            </a:r>
          </a:p>
          <a:p>
            <a:pPr marL="0" indent="0">
              <a:lnSpc>
                <a:spcPts val="605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lang="en-US" sz="6600" b="1" dirty="0" err="1">
                <a:solidFill>
                  <a:srgbClr val="3B4540"/>
                </a:solidFill>
                <a:latin typeface="PT Serif" panose="020A0603040505020204" pitchFamily="18" charset="0"/>
                <a:ea typeface="Fraunces Extra Bold" pitchFamily="34" charset="-122"/>
                <a:cs typeface="Fraunces Extra Bold" pitchFamily="34" charset="-120"/>
              </a:rPr>
              <a:t>trong</a:t>
            </a:r>
            <a:r>
              <a:rPr lang="en-US" sz="6600" b="1" dirty="0">
                <a:solidFill>
                  <a:srgbClr val="3B4540"/>
                </a:solidFill>
                <a:latin typeface="PT Serif" panose="020A0603040505020204" pitchFamily="18" charset="0"/>
                <a:ea typeface="Fraunces Extra Bold" pitchFamily="34" charset="-122"/>
                <a:cs typeface="Fraunces Extra Bold" pitchFamily="34" charset="-120"/>
              </a:rPr>
              <a:t> sản xuất Ô dù</a:t>
            </a:r>
            <a:endParaRPr lang="en-US" sz="6600" dirty="0"/>
          </a:p>
        </p:txBody>
      </p:sp>
      <p:sp>
        <p:nvSpPr>
          <p:cNvPr id="4" name="Text 1"/>
          <p:cNvSpPr/>
          <p:nvPr/>
        </p:nvSpPr>
        <p:spPr>
          <a:xfrm>
            <a:off x="864037" y="4509849"/>
            <a:ext cx="7415927" cy="11851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3100"/>
              </a:lnSpc>
              <a:buNone/>
            </a:pPr>
            <a:r>
              <a:rPr lang="en-US" sz="1900" dirty="0">
                <a:solidFill>
                  <a:srgbClr val="405449"/>
                </a:solidFill>
                <a:latin typeface="PT Serif" panose="020A0603040505020204" pitchFamily="18" charset="0"/>
                <a:ea typeface="Nobile" pitchFamily="34" charset="-122"/>
                <a:cs typeface="Nobile" pitchFamily="34" charset="-120"/>
              </a:rPr>
              <a:t>Bài giảng này cung cấp thông tin về an toàn lao động trong ngành sản xuất </a:t>
            </a:r>
            <a:r>
              <a:rPr lang="en-US" sz="1900" b="1" dirty="0">
                <a:solidFill>
                  <a:srgbClr val="405449"/>
                </a:solidFill>
                <a:latin typeface="PT Serif" panose="020A0603040505020204" pitchFamily="18" charset="0"/>
                <a:ea typeface="Nobile" pitchFamily="34" charset="-122"/>
                <a:cs typeface="Nobile" pitchFamily="34" charset="-120"/>
              </a:rPr>
              <a:t>ô (dù)</a:t>
            </a:r>
            <a:r>
              <a:rPr lang="en-US" sz="1900" dirty="0">
                <a:solidFill>
                  <a:srgbClr val="405449"/>
                </a:solidFill>
                <a:latin typeface="PT Serif" panose="020A0603040505020204" pitchFamily="18" charset="0"/>
                <a:ea typeface="Nobile" pitchFamily="34" charset="-122"/>
                <a:cs typeface="Nobile" pitchFamily="34" charset="-120"/>
              </a:rPr>
              <a:t>, bao gồm các nguy cơ tiềm ẩn, biện pháp phòng ngừa và xử lý tình huống khẩn cấp.</a:t>
            </a:r>
            <a:endParaRPr lang="en-US" sz="1900" dirty="0"/>
          </a:p>
        </p:txBody>
      </p:sp>
      <p:sp>
        <p:nvSpPr>
          <p:cNvPr id="5" name="Shape 2"/>
          <p:cNvSpPr/>
          <p:nvPr/>
        </p:nvSpPr>
        <p:spPr>
          <a:xfrm>
            <a:off x="864037" y="5991106"/>
            <a:ext cx="394930" cy="394930"/>
          </a:xfrm>
          <a:prstGeom prst="roundRect">
            <a:avLst>
              <a:gd name="adj" fmla="val 23151155"/>
            </a:avLst>
          </a:prstGeom>
          <a:noFill/>
          <a:ln w="7620">
            <a:solidFill>
              <a:srgbClr val="FFFFFF"/>
            </a:solidFill>
            <a:prstDash val="solid"/>
          </a:ln>
        </p:spPr>
      </p:sp>
      <p:pic>
        <p:nvPicPr>
          <p:cNvPr id="6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71657" y="5998726"/>
            <a:ext cx="379690" cy="379690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1382316" y="5972651"/>
            <a:ext cx="3298984" cy="43195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400"/>
              </a:lnSpc>
              <a:buNone/>
            </a:pPr>
            <a:r>
              <a:rPr lang="en-US" sz="2400" b="1" dirty="0" err="1">
                <a:solidFill>
                  <a:srgbClr val="405449"/>
                </a:solidFill>
                <a:latin typeface="PT Serif" panose="020A0603040505020204" pitchFamily="18" charset="0"/>
                <a:ea typeface="Nobile Bold" pitchFamily="34" charset="-122"/>
                <a:cs typeface="Nobile Bold" pitchFamily="34" charset="-120"/>
              </a:rPr>
              <a:t>Bản</a:t>
            </a:r>
            <a:r>
              <a:rPr lang="en-US" sz="2400" b="1" dirty="0">
                <a:solidFill>
                  <a:srgbClr val="405449"/>
                </a:solidFill>
                <a:latin typeface="PT Serif" panose="020A0603040505020204" pitchFamily="18" charset="0"/>
                <a:ea typeface="Nobile Bold" pitchFamily="34" charset="-122"/>
                <a:cs typeface="Nobile Bold" pitchFamily="34" charset="-120"/>
              </a:rPr>
              <a:t> </a:t>
            </a:r>
            <a:r>
              <a:rPr lang="en-US" sz="2400" b="1" dirty="0" err="1">
                <a:solidFill>
                  <a:srgbClr val="405449"/>
                </a:solidFill>
                <a:latin typeface="PT Serif" panose="020A0603040505020204" pitchFamily="18" charset="0"/>
                <a:ea typeface="Nobile Bold" pitchFamily="34" charset="-122"/>
                <a:cs typeface="Nobile Bold" pitchFamily="34" charset="-120"/>
              </a:rPr>
              <a:t>quyền</a:t>
            </a:r>
            <a:r>
              <a:rPr lang="en-US" sz="2400" b="1" dirty="0">
                <a:solidFill>
                  <a:srgbClr val="405449"/>
                </a:solidFill>
                <a:latin typeface="PT Serif" panose="020A0603040505020204" pitchFamily="18" charset="0"/>
                <a:ea typeface="Nobile Bold" pitchFamily="34" charset="-122"/>
                <a:cs typeface="Nobile Bold" pitchFamily="34" charset="-120"/>
              </a:rPr>
              <a:t> </a:t>
            </a:r>
            <a:r>
              <a:rPr lang="en-US" sz="2400" b="1" dirty="0" err="1">
                <a:solidFill>
                  <a:srgbClr val="405449"/>
                </a:solidFill>
                <a:latin typeface="PT Serif" panose="020A0603040505020204" pitchFamily="18" charset="0"/>
                <a:ea typeface="Nobile Bold" pitchFamily="34" charset="-122"/>
                <a:cs typeface="Nobile Bold" pitchFamily="34" charset="-120"/>
              </a:rPr>
              <a:t>thuộc</a:t>
            </a:r>
            <a:r>
              <a:rPr lang="en-US" sz="2400" b="1" dirty="0">
                <a:solidFill>
                  <a:srgbClr val="405449"/>
                </a:solidFill>
                <a:latin typeface="PT Serif" panose="020A0603040505020204" pitchFamily="18" charset="0"/>
                <a:ea typeface="Nobile Bold" pitchFamily="34" charset="-122"/>
                <a:cs typeface="Nobile Bold" pitchFamily="34" charset="-120"/>
              </a:rPr>
              <a:t> An Toàn Nam Việt</a:t>
            </a:r>
            <a:endParaRPr lang="en-US" sz="2400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4907247A-ED58-E80C-6AEE-A900E0BA891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893984" y="7424057"/>
            <a:ext cx="2601442" cy="805543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4036" y="2934891"/>
            <a:ext cx="4351020" cy="441198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350437" y="777478"/>
            <a:ext cx="8189528" cy="15430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6050"/>
              </a:lnSpc>
              <a:buNone/>
            </a:pPr>
            <a:r>
              <a:rPr lang="en-US" sz="4850" b="1" dirty="0">
                <a:solidFill>
                  <a:srgbClr val="3B4540"/>
                </a:solidFill>
                <a:latin typeface="PT Serif" panose="020A0603040505020204" pitchFamily="18" charset="0"/>
                <a:ea typeface="Fraunces Extra Bold" pitchFamily="34" charset="-122"/>
                <a:cs typeface="Fraunces Extra Bold" pitchFamily="34" charset="-120"/>
              </a:rPr>
              <a:t>Tình hình tai nạn lao động</a:t>
            </a:r>
            <a:endParaRPr lang="en-US" sz="4850" dirty="0"/>
          </a:p>
        </p:txBody>
      </p:sp>
      <p:sp>
        <p:nvSpPr>
          <p:cNvPr id="4" name="Shape 1"/>
          <p:cNvSpPr/>
          <p:nvPr/>
        </p:nvSpPr>
        <p:spPr>
          <a:xfrm>
            <a:off x="6350437" y="2690813"/>
            <a:ext cx="7415927" cy="1422559"/>
          </a:xfrm>
          <a:prstGeom prst="roundRect">
            <a:avLst>
              <a:gd name="adj" fmla="val 15620"/>
            </a:avLst>
          </a:prstGeom>
          <a:solidFill>
            <a:srgbClr val="204C8E"/>
          </a:solidFill>
          <a:ln/>
        </p:spPr>
      </p:sp>
      <p:sp>
        <p:nvSpPr>
          <p:cNvPr id="5" name="Text 2"/>
          <p:cNvSpPr/>
          <p:nvPr/>
        </p:nvSpPr>
        <p:spPr>
          <a:xfrm>
            <a:off x="6597253" y="2937629"/>
            <a:ext cx="3086100" cy="38576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3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PT Serif" panose="020A0603040505020204" pitchFamily="18" charset="0"/>
                <a:ea typeface="Fraunces Extra Bold" pitchFamily="34" charset="-122"/>
                <a:cs typeface="Fraunces Extra Bold" pitchFamily="34" charset="-120"/>
              </a:rPr>
              <a:t>Số vụ tai nạn</a:t>
            </a:r>
            <a:endParaRPr lang="en-US" sz="2400" dirty="0"/>
          </a:p>
        </p:txBody>
      </p:sp>
      <p:sp>
        <p:nvSpPr>
          <p:cNvPr id="6" name="Text 3"/>
          <p:cNvSpPr/>
          <p:nvPr/>
        </p:nvSpPr>
        <p:spPr>
          <a:xfrm>
            <a:off x="6597253" y="3471505"/>
            <a:ext cx="6922294" cy="3950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3100"/>
              </a:lnSpc>
              <a:buNone/>
            </a:pPr>
            <a:r>
              <a:rPr lang="en-US" sz="1900" dirty="0">
                <a:solidFill>
                  <a:srgbClr val="FFFFFF"/>
                </a:solidFill>
                <a:latin typeface="PT Serif" panose="020A0603040505020204" pitchFamily="18" charset="0"/>
                <a:ea typeface="Nobile" pitchFamily="34" charset="-122"/>
                <a:cs typeface="Nobile" pitchFamily="34" charset="-120"/>
              </a:rPr>
              <a:t>3.201 vụ, giảm 7,09% so với cùng kỳ năm 2023.</a:t>
            </a:r>
            <a:endParaRPr lang="en-US" sz="1900" dirty="0"/>
          </a:p>
        </p:txBody>
      </p:sp>
      <p:sp>
        <p:nvSpPr>
          <p:cNvPr id="7" name="Shape 4"/>
          <p:cNvSpPr/>
          <p:nvPr/>
        </p:nvSpPr>
        <p:spPr>
          <a:xfrm>
            <a:off x="6350437" y="4360188"/>
            <a:ext cx="7415927" cy="1422559"/>
          </a:xfrm>
          <a:prstGeom prst="roundRect">
            <a:avLst>
              <a:gd name="adj" fmla="val 15620"/>
            </a:avLst>
          </a:prstGeom>
          <a:solidFill>
            <a:srgbClr val="204C8E"/>
          </a:solidFill>
          <a:ln/>
        </p:spPr>
      </p:sp>
      <p:sp>
        <p:nvSpPr>
          <p:cNvPr id="8" name="Text 5"/>
          <p:cNvSpPr/>
          <p:nvPr/>
        </p:nvSpPr>
        <p:spPr>
          <a:xfrm>
            <a:off x="6597253" y="4607004"/>
            <a:ext cx="3086100" cy="38576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3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PT Serif" panose="020A0603040505020204" pitchFamily="18" charset="0"/>
                <a:ea typeface="Fraunces Extra Bold" pitchFamily="34" charset="-122"/>
                <a:cs typeface="Fraunces Extra Bold" pitchFamily="34" charset="-120"/>
              </a:rPr>
              <a:t>Số người bị nạn</a:t>
            </a:r>
            <a:endParaRPr lang="en-US" sz="2400" dirty="0"/>
          </a:p>
        </p:txBody>
      </p:sp>
      <p:sp>
        <p:nvSpPr>
          <p:cNvPr id="9" name="Text 6"/>
          <p:cNvSpPr/>
          <p:nvPr/>
        </p:nvSpPr>
        <p:spPr>
          <a:xfrm>
            <a:off x="6597253" y="5140881"/>
            <a:ext cx="6922294" cy="3950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3100"/>
              </a:lnSpc>
              <a:buNone/>
            </a:pPr>
            <a:r>
              <a:rPr lang="en-US" sz="1900" dirty="0">
                <a:solidFill>
                  <a:srgbClr val="FFFFFF"/>
                </a:solidFill>
                <a:latin typeface="PT Serif" panose="020A0603040505020204" pitchFamily="18" charset="0"/>
                <a:ea typeface="Nobile" pitchFamily="34" charset="-122"/>
                <a:cs typeface="Nobile" pitchFamily="34" charset="-120"/>
              </a:rPr>
              <a:t>3.065 người, giảm 6,04% so với cùng kỳ năm 2023.</a:t>
            </a:r>
            <a:endParaRPr lang="en-US" sz="1900" dirty="0"/>
          </a:p>
        </p:txBody>
      </p:sp>
      <p:sp>
        <p:nvSpPr>
          <p:cNvPr id="10" name="Shape 7"/>
          <p:cNvSpPr/>
          <p:nvPr/>
        </p:nvSpPr>
        <p:spPr>
          <a:xfrm>
            <a:off x="6350437" y="6029563"/>
            <a:ext cx="7415927" cy="1422559"/>
          </a:xfrm>
          <a:prstGeom prst="roundRect">
            <a:avLst>
              <a:gd name="adj" fmla="val 15620"/>
            </a:avLst>
          </a:prstGeom>
          <a:solidFill>
            <a:srgbClr val="204C8E"/>
          </a:solidFill>
          <a:ln/>
        </p:spPr>
      </p:sp>
      <p:sp>
        <p:nvSpPr>
          <p:cNvPr id="11" name="Text 8"/>
          <p:cNvSpPr/>
          <p:nvPr/>
        </p:nvSpPr>
        <p:spPr>
          <a:xfrm>
            <a:off x="6597253" y="6276380"/>
            <a:ext cx="3086100" cy="38576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3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PT Serif" panose="020A0603040505020204" pitchFamily="18" charset="0"/>
                <a:ea typeface="Fraunces Extra Bold" pitchFamily="34" charset="-122"/>
                <a:cs typeface="Fraunces Extra Bold" pitchFamily="34" charset="-120"/>
              </a:rPr>
              <a:t>Số người chết</a:t>
            </a:r>
            <a:endParaRPr lang="en-US" sz="2400" dirty="0"/>
          </a:p>
        </p:txBody>
      </p:sp>
      <p:sp>
        <p:nvSpPr>
          <p:cNvPr id="12" name="Text 9"/>
          <p:cNvSpPr/>
          <p:nvPr/>
        </p:nvSpPr>
        <p:spPr>
          <a:xfrm>
            <a:off x="6597253" y="6810256"/>
            <a:ext cx="6922294" cy="3950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3100"/>
              </a:lnSpc>
              <a:buNone/>
            </a:pPr>
            <a:r>
              <a:rPr lang="en-US" sz="1900" dirty="0">
                <a:solidFill>
                  <a:srgbClr val="FFFFFF"/>
                </a:solidFill>
                <a:latin typeface="PT Serif" panose="020A0603040505020204" pitchFamily="18" charset="0"/>
                <a:ea typeface="Nobile" pitchFamily="34" charset="-122"/>
                <a:cs typeface="Nobile" pitchFamily="34" charset="-120"/>
              </a:rPr>
              <a:t>346 người, giảm 1,98% so với cùng kỳ năm 2023.</a:t>
            </a:r>
            <a:endParaRPr lang="en-US" sz="1900" dirty="0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BDA3CC6C-EE62-8EB7-3E28-487132F309C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893984" y="7424057"/>
            <a:ext cx="2601442" cy="805543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092589" y="339447"/>
            <a:ext cx="8445222" cy="38576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3000"/>
              </a:lnSpc>
              <a:buNone/>
            </a:pPr>
            <a:r>
              <a:rPr lang="en-US" sz="3200" b="1" dirty="0">
                <a:solidFill>
                  <a:srgbClr val="3B4540"/>
                </a:solidFill>
                <a:latin typeface="PT Serif" panose="020A0603040505020204" pitchFamily="18" charset="0"/>
                <a:ea typeface="Fraunces Extra Bold" pitchFamily="34" charset="-122"/>
                <a:cs typeface="Fraunces Extra Bold" pitchFamily="34" charset="-120"/>
              </a:rPr>
              <a:t>Một số vụ tai nạn lao động trong nhà máy sản xuất ô dù</a:t>
            </a:r>
            <a:endParaRPr lang="en-US" sz="3200" dirty="0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99504" y="911620"/>
            <a:ext cx="5631392" cy="3167539"/>
          </a:xfrm>
          <a:prstGeom prst="rect">
            <a:avLst/>
          </a:prstGeom>
        </p:spPr>
      </p:pic>
      <p:pic>
        <p:nvPicPr>
          <p:cNvPr id="5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6567" y="4552819"/>
            <a:ext cx="462036" cy="462036"/>
          </a:xfrm>
          <a:prstGeom prst="rect">
            <a:avLst/>
          </a:prstGeom>
        </p:spPr>
      </p:pic>
      <p:sp>
        <p:nvSpPr>
          <p:cNvPr id="6" name="Text 2"/>
          <p:cNvSpPr/>
          <p:nvPr/>
        </p:nvSpPr>
        <p:spPr>
          <a:xfrm>
            <a:off x="1485648" y="4577708"/>
            <a:ext cx="2355533" cy="19288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500"/>
              </a:lnSpc>
              <a:buNone/>
            </a:pPr>
            <a:r>
              <a:rPr lang="en-US" sz="1400" b="1" dirty="0">
                <a:solidFill>
                  <a:srgbClr val="405449"/>
                </a:solidFill>
                <a:latin typeface="PT Serif" panose="020A0603040505020204" pitchFamily="18" charset="0"/>
                <a:ea typeface="Fraunces Extra Bold" pitchFamily="34" charset="-122"/>
                <a:cs typeface="Fraunces Extra Bold" pitchFamily="34" charset="-120"/>
              </a:rPr>
              <a:t>Tai nạn liên quan đến máy móc</a:t>
            </a:r>
            <a:endParaRPr lang="en-US" sz="1400" dirty="0"/>
          </a:p>
        </p:txBody>
      </p:sp>
      <p:sp>
        <p:nvSpPr>
          <p:cNvPr id="7" name="Text 3"/>
          <p:cNvSpPr/>
          <p:nvPr/>
        </p:nvSpPr>
        <p:spPr>
          <a:xfrm>
            <a:off x="1485649" y="4795175"/>
            <a:ext cx="5829552" cy="38576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550"/>
              </a:lnSpc>
              <a:buNone/>
            </a:pPr>
            <a:r>
              <a:rPr lang="en-US" sz="1000" dirty="0">
                <a:solidFill>
                  <a:srgbClr val="405449"/>
                </a:solidFill>
                <a:latin typeface="PT Serif" panose="020A0603040505020204" pitchFamily="18" charset="0"/>
                <a:ea typeface="Nobile" pitchFamily="34" charset="-122"/>
                <a:cs typeface="Nobile" pitchFamily="34" charset="-120"/>
              </a:rPr>
              <a:t>Các thiết bị như máy cắt, máy may, và máy cuộn có thể gây ra tai nạn </a:t>
            </a:r>
            <a:r>
              <a:rPr lang="en-US" sz="1000" dirty="0" err="1">
                <a:solidFill>
                  <a:srgbClr val="405449"/>
                </a:solidFill>
                <a:latin typeface="PT Serif" panose="020A0603040505020204" pitchFamily="18" charset="0"/>
                <a:ea typeface="Nobile" pitchFamily="34" charset="-122"/>
                <a:cs typeface="Nobile" pitchFamily="34" charset="-120"/>
              </a:rPr>
              <a:t>nghiêm</a:t>
            </a:r>
            <a:r>
              <a:rPr lang="en-US" sz="1000" dirty="0">
                <a:solidFill>
                  <a:srgbClr val="405449"/>
                </a:solidFill>
                <a:latin typeface="PT Serif" panose="020A0603040505020204" pitchFamily="18" charset="0"/>
                <a:ea typeface="Nobile" pitchFamily="34" charset="-122"/>
                <a:cs typeface="Nobile" pitchFamily="34" charset="-120"/>
              </a:rPr>
              <a:t> </a:t>
            </a:r>
          </a:p>
          <a:p>
            <a:pPr marL="0" indent="0" algn="l">
              <a:lnSpc>
                <a:spcPts val="1550"/>
              </a:lnSpc>
              <a:buNone/>
            </a:pPr>
            <a:r>
              <a:rPr lang="en-US" sz="1000" dirty="0" err="1">
                <a:solidFill>
                  <a:srgbClr val="405449"/>
                </a:solidFill>
                <a:latin typeface="PT Serif" panose="020A0603040505020204" pitchFamily="18" charset="0"/>
                <a:ea typeface="Nobile" pitchFamily="34" charset="-122"/>
                <a:cs typeface="Nobile" pitchFamily="34" charset="-120"/>
              </a:rPr>
              <a:t>trọng</a:t>
            </a:r>
            <a:r>
              <a:rPr lang="en-US" sz="1000" dirty="0">
                <a:solidFill>
                  <a:srgbClr val="405449"/>
                </a:solidFill>
                <a:latin typeface="PT Serif" panose="020A0603040505020204" pitchFamily="18" charset="0"/>
                <a:ea typeface="Nobile" pitchFamily="34" charset="-122"/>
                <a:cs typeface="Nobile" pitchFamily="34" charset="-120"/>
              </a:rPr>
              <a:t> </a:t>
            </a:r>
            <a:r>
              <a:rPr lang="en-US" sz="1000" dirty="0" err="1">
                <a:solidFill>
                  <a:srgbClr val="405449"/>
                </a:solidFill>
                <a:latin typeface="PT Serif" panose="020A0603040505020204" pitchFamily="18" charset="0"/>
                <a:ea typeface="Nobile" pitchFamily="34" charset="-122"/>
                <a:cs typeface="Nobile" pitchFamily="34" charset="-120"/>
              </a:rPr>
              <a:t>nếu</a:t>
            </a:r>
            <a:r>
              <a:rPr lang="en-US" sz="1000" dirty="0">
                <a:solidFill>
                  <a:srgbClr val="405449"/>
                </a:solidFill>
                <a:latin typeface="PT Serif" panose="020A0603040505020204" pitchFamily="18" charset="0"/>
                <a:ea typeface="Nobile" pitchFamily="34" charset="-122"/>
                <a:cs typeface="Nobile" pitchFamily="34" charset="-120"/>
              </a:rPr>
              <a:t> </a:t>
            </a:r>
            <a:r>
              <a:rPr lang="en-US" sz="1000" dirty="0" err="1">
                <a:solidFill>
                  <a:srgbClr val="405449"/>
                </a:solidFill>
                <a:latin typeface="PT Serif" panose="020A0603040505020204" pitchFamily="18" charset="0"/>
                <a:ea typeface="Nobile" pitchFamily="34" charset="-122"/>
                <a:cs typeface="Nobile" pitchFamily="34" charset="-120"/>
              </a:rPr>
              <a:t>khôngđược</a:t>
            </a:r>
            <a:r>
              <a:rPr lang="en-US" sz="1000" dirty="0">
                <a:solidFill>
                  <a:srgbClr val="405449"/>
                </a:solidFill>
                <a:latin typeface="PT Serif" panose="020A0603040505020204" pitchFamily="18" charset="0"/>
                <a:ea typeface="Nobile" pitchFamily="34" charset="-122"/>
                <a:cs typeface="Nobile" pitchFamily="34" charset="-120"/>
              </a:rPr>
              <a:t> bảo trì đúng cách hoặc không được sử dụng an toàn</a:t>
            </a:r>
            <a:endParaRPr lang="en-US" sz="1000" dirty="0"/>
          </a:p>
        </p:txBody>
      </p:sp>
      <p:pic>
        <p:nvPicPr>
          <p:cNvPr id="8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16565" y="5929458"/>
            <a:ext cx="462038" cy="462038"/>
          </a:xfrm>
          <a:prstGeom prst="rect">
            <a:avLst/>
          </a:prstGeom>
        </p:spPr>
      </p:pic>
      <p:sp>
        <p:nvSpPr>
          <p:cNvPr id="9" name="Text 4"/>
          <p:cNvSpPr/>
          <p:nvPr/>
        </p:nvSpPr>
        <p:spPr>
          <a:xfrm>
            <a:off x="1485648" y="5905047"/>
            <a:ext cx="2386013" cy="19288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500"/>
              </a:lnSpc>
              <a:buNone/>
            </a:pPr>
            <a:r>
              <a:rPr lang="en-US" sz="1400" b="1" dirty="0">
                <a:solidFill>
                  <a:srgbClr val="405449"/>
                </a:solidFill>
                <a:latin typeface="PT Serif" panose="020A0603040505020204" pitchFamily="18" charset="0"/>
                <a:ea typeface="Fraunces Extra Bold" pitchFamily="34" charset="-122"/>
                <a:cs typeface="Fraunces Extra Bold" pitchFamily="34" charset="-120"/>
              </a:rPr>
              <a:t>Tai nạn do tiếp xúc với hóa chất</a:t>
            </a:r>
            <a:endParaRPr lang="en-US" sz="1400" dirty="0"/>
          </a:p>
        </p:txBody>
      </p:sp>
      <p:sp>
        <p:nvSpPr>
          <p:cNvPr id="10" name="Text 5"/>
          <p:cNvSpPr/>
          <p:nvPr/>
        </p:nvSpPr>
        <p:spPr>
          <a:xfrm>
            <a:off x="1485649" y="6122514"/>
            <a:ext cx="5829552" cy="38576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550"/>
              </a:lnSpc>
              <a:buNone/>
            </a:pPr>
            <a:r>
              <a:rPr lang="en-US" sz="1000" dirty="0">
                <a:solidFill>
                  <a:srgbClr val="405449"/>
                </a:solidFill>
                <a:latin typeface="PT Serif" panose="020A0603040505020204" pitchFamily="18" charset="0"/>
                <a:ea typeface="Nobile" pitchFamily="34" charset="-122"/>
                <a:cs typeface="Nobile" pitchFamily="34" charset="-120"/>
              </a:rPr>
              <a:t>Trong quá trình sản xuất ô dù, việc sử dụng hóa chất như keo dán </a:t>
            </a:r>
            <a:r>
              <a:rPr lang="en-US" sz="1000" dirty="0" err="1">
                <a:solidFill>
                  <a:srgbClr val="405449"/>
                </a:solidFill>
                <a:latin typeface="PT Serif" panose="020A0603040505020204" pitchFamily="18" charset="0"/>
                <a:ea typeface="Nobile" pitchFamily="34" charset="-122"/>
                <a:cs typeface="Nobile" pitchFamily="34" charset="-120"/>
              </a:rPr>
              <a:t>và</a:t>
            </a:r>
            <a:r>
              <a:rPr lang="en-US" sz="1000" dirty="0">
                <a:solidFill>
                  <a:srgbClr val="405449"/>
                </a:solidFill>
                <a:latin typeface="PT Serif" panose="020A0603040505020204" pitchFamily="18" charset="0"/>
                <a:ea typeface="Nobile" pitchFamily="34" charset="-122"/>
                <a:cs typeface="Nobile" pitchFamily="34" charset="-120"/>
              </a:rPr>
              <a:t> </a:t>
            </a:r>
            <a:r>
              <a:rPr lang="en-US" sz="1000" dirty="0" err="1">
                <a:solidFill>
                  <a:srgbClr val="405449"/>
                </a:solidFill>
                <a:latin typeface="PT Serif" panose="020A0603040505020204" pitchFamily="18" charset="0"/>
                <a:ea typeface="Nobile" pitchFamily="34" charset="-122"/>
                <a:cs typeface="Nobile" pitchFamily="34" charset="-120"/>
              </a:rPr>
              <a:t>sơn</a:t>
            </a:r>
            <a:endParaRPr lang="en-US" sz="1000" dirty="0">
              <a:solidFill>
                <a:srgbClr val="405449"/>
              </a:solidFill>
              <a:latin typeface="PT Serif" panose="020A0603040505020204" pitchFamily="18" charset="0"/>
              <a:ea typeface="Nobile" pitchFamily="34" charset="-122"/>
              <a:cs typeface="Nobile" pitchFamily="34" charset="-120"/>
            </a:endParaRPr>
          </a:p>
          <a:p>
            <a:pPr marL="0" indent="0" algn="l">
              <a:lnSpc>
                <a:spcPts val="1550"/>
              </a:lnSpc>
              <a:buNone/>
            </a:pPr>
            <a:r>
              <a:rPr lang="en-US" sz="1000" dirty="0">
                <a:solidFill>
                  <a:srgbClr val="405449"/>
                </a:solidFill>
                <a:latin typeface="PT Serif" panose="020A0603040505020204" pitchFamily="18" charset="0"/>
                <a:ea typeface="Nobile" pitchFamily="34" charset="-122"/>
                <a:cs typeface="Nobile" pitchFamily="34" charset="-120"/>
              </a:rPr>
              <a:t> có thể gây ra nguy cơ </a:t>
            </a:r>
            <a:r>
              <a:rPr lang="en-US" sz="1000" dirty="0" err="1">
                <a:solidFill>
                  <a:srgbClr val="405449"/>
                </a:solidFill>
                <a:latin typeface="PT Serif" panose="020A0603040505020204" pitchFamily="18" charset="0"/>
                <a:ea typeface="Nobile" pitchFamily="34" charset="-122"/>
                <a:cs typeface="Nobile" pitchFamily="34" charset="-120"/>
              </a:rPr>
              <a:t>về</a:t>
            </a:r>
            <a:r>
              <a:rPr lang="en-US" sz="1000" dirty="0">
                <a:solidFill>
                  <a:srgbClr val="405449"/>
                </a:solidFill>
                <a:latin typeface="PT Serif" panose="020A0603040505020204" pitchFamily="18" charset="0"/>
                <a:ea typeface="Nobile" pitchFamily="34" charset="-122"/>
                <a:cs typeface="Nobile" pitchFamily="34" charset="-120"/>
              </a:rPr>
              <a:t> </a:t>
            </a:r>
            <a:r>
              <a:rPr lang="en-US" sz="1000" dirty="0" err="1">
                <a:solidFill>
                  <a:srgbClr val="405449"/>
                </a:solidFill>
                <a:latin typeface="PT Serif" panose="020A0603040505020204" pitchFamily="18" charset="0"/>
                <a:ea typeface="Nobile" pitchFamily="34" charset="-122"/>
                <a:cs typeface="Nobile" pitchFamily="34" charset="-120"/>
              </a:rPr>
              <a:t>sức</a:t>
            </a:r>
            <a:r>
              <a:rPr lang="en-US" sz="1000" dirty="0">
                <a:solidFill>
                  <a:srgbClr val="405449"/>
                </a:solidFill>
                <a:latin typeface="PT Serif" panose="020A0603040505020204" pitchFamily="18" charset="0"/>
                <a:ea typeface="Nobile" pitchFamily="34" charset="-122"/>
                <a:cs typeface="Nobile" pitchFamily="34" charset="-120"/>
              </a:rPr>
              <a:t> khỏe nếu không có biện pháp bảo vệ phù hợp</a:t>
            </a:r>
            <a:endParaRPr lang="en-US" sz="1000" dirty="0"/>
          </a:p>
        </p:txBody>
      </p:sp>
      <p:pic>
        <p:nvPicPr>
          <p:cNvPr id="11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16567" y="7245810"/>
            <a:ext cx="462037" cy="462037"/>
          </a:xfrm>
          <a:prstGeom prst="rect">
            <a:avLst/>
          </a:prstGeom>
        </p:spPr>
      </p:pic>
      <p:sp>
        <p:nvSpPr>
          <p:cNvPr id="12" name="Text 6"/>
          <p:cNvSpPr/>
          <p:nvPr/>
        </p:nvSpPr>
        <p:spPr>
          <a:xfrm>
            <a:off x="1485648" y="7245810"/>
            <a:ext cx="2224088" cy="19288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500"/>
              </a:lnSpc>
              <a:buNone/>
            </a:pPr>
            <a:r>
              <a:rPr lang="en-US" sz="1400" b="1" dirty="0">
                <a:solidFill>
                  <a:srgbClr val="405449"/>
                </a:solidFill>
                <a:latin typeface="PT Serif" panose="020A0603040505020204" pitchFamily="18" charset="0"/>
                <a:ea typeface="Fraunces Extra Bold" pitchFamily="34" charset="-122"/>
                <a:cs typeface="Fraunces Extra Bold" pitchFamily="34" charset="-120"/>
              </a:rPr>
              <a:t>Tai nạn liên quan đến vật liệu</a:t>
            </a:r>
            <a:endParaRPr lang="en-US" sz="1400" dirty="0"/>
          </a:p>
        </p:txBody>
      </p:sp>
      <p:sp>
        <p:nvSpPr>
          <p:cNvPr id="13" name="Text 7"/>
          <p:cNvSpPr/>
          <p:nvPr/>
        </p:nvSpPr>
        <p:spPr>
          <a:xfrm>
            <a:off x="1485649" y="7439268"/>
            <a:ext cx="5829552" cy="38576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550"/>
              </a:lnSpc>
              <a:buNone/>
            </a:pPr>
            <a:r>
              <a:rPr lang="en-US" sz="1000" dirty="0">
                <a:solidFill>
                  <a:srgbClr val="405449"/>
                </a:solidFill>
                <a:latin typeface="PT Serif" panose="020A0603040505020204" pitchFamily="18" charset="0"/>
                <a:ea typeface="Nobile" pitchFamily="34" charset="-122"/>
                <a:cs typeface="Nobile" pitchFamily="34" charset="-120"/>
              </a:rPr>
              <a:t>Việc xử lý và vận chuyển vật liệu như khung kim loại và vải có thể dẫn </a:t>
            </a:r>
            <a:r>
              <a:rPr lang="en-US" sz="1000" dirty="0" err="1">
                <a:solidFill>
                  <a:srgbClr val="405449"/>
                </a:solidFill>
                <a:latin typeface="PT Serif" panose="020A0603040505020204" pitchFamily="18" charset="0"/>
                <a:ea typeface="Nobile" pitchFamily="34" charset="-122"/>
                <a:cs typeface="Nobile" pitchFamily="34" charset="-120"/>
              </a:rPr>
              <a:t>đến</a:t>
            </a:r>
            <a:r>
              <a:rPr lang="en-US" sz="1000" dirty="0">
                <a:solidFill>
                  <a:srgbClr val="405449"/>
                </a:solidFill>
                <a:latin typeface="PT Serif" panose="020A0603040505020204" pitchFamily="18" charset="0"/>
                <a:ea typeface="Nobile" pitchFamily="34" charset="-122"/>
                <a:cs typeface="Nobile" pitchFamily="34" charset="-120"/>
              </a:rPr>
              <a:t> </a:t>
            </a:r>
          </a:p>
          <a:p>
            <a:pPr marL="0" indent="0" algn="l">
              <a:lnSpc>
                <a:spcPts val="1550"/>
              </a:lnSpc>
              <a:buNone/>
            </a:pPr>
            <a:r>
              <a:rPr lang="en-US" sz="1000" dirty="0">
                <a:solidFill>
                  <a:srgbClr val="405449"/>
                </a:solidFill>
                <a:latin typeface="PT Serif" panose="020A0603040505020204" pitchFamily="18" charset="0"/>
                <a:ea typeface="Nobile" pitchFamily="34" charset="-122"/>
                <a:cs typeface="Nobile" pitchFamily="34" charset="-120"/>
              </a:rPr>
              <a:t>tai nạn nếu không </a:t>
            </a:r>
            <a:r>
              <a:rPr lang="en-US" sz="1000" dirty="0" err="1">
                <a:solidFill>
                  <a:srgbClr val="405449"/>
                </a:solidFill>
                <a:latin typeface="PT Serif" panose="020A0603040505020204" pitchFamily="18" charset="0"/>
                <a:ea typeface="Nobile" pitchFamily="34" charset="-122"/>
                <a:cs typeface="Nobile" pitchFamily="34" charset="-120"/>
              </a:rPr>
              <a:t>tuân</a:t>
            </a:r>
            <a:r>
              <a:rPr lang="en-US" sz="1000" dirty="0">
                <a:solidFill>
                  <a:srgbClr val="405449"/>
                </a:solidFill>
                <a:latin typeface="PT Serif" panose="020A0603040505020204" pitchFamily="18" charset="0"/>
                <a:ea typeface="Nobile" pitchFamily="34" charset="-122"/>
                <a:cs typeface="Nobile" pitchFamily="34" charset="-120"/>
              </a:rPr>
              <a:t> </a:t>
            </a:r>
            <a:r>
              <a:rPr lang="en-US" sz="1000" dirty="0" err="1">
                <a:solidFill>
                  <a:srgbClr val="405449"/>
                </a:solidFill>
                <a:latin typeface="PT Serif" panose="020A0603040505020204" pitchFamily="18" charset="0"/>
                <a:ea typeface="Nobile" pitchFamily="34" charset="-122"/>
                <a:cs typeface="Nobile" pitchFamily="34" charset="-120"/>
              </a:rPr>
              <a:t>thủ</a:t>
            </a:r>
            <a:r>
              <a:rPr lang="en-US" sz="1000" dirty="0">
                <a:solidFill>
                  <a:srgbClr val="405449"/>
                </a:solidFill>
                <a:latin typeface="PT Serif" panose="020A0603040505020204" pitchFamily="18" charset="0"/>
                <a:ea typeface="Nobile" pitchFamily="34" charset="-122"/>
                <a:cs typeface="Nobile" pitchFamily="34" charset="-120"/>
              </a:rPr>
              <a:t> </a:t>
            </a:r>
            <a:r>
              <a:rPr lang="en-US" sz="1000" dirty="0" err="1">
                <a:solidFill>
                  <a:srgbClr val="405449"/>
                </a:solidFill>
                <a:latin typeface="PT Serif" panose="020A0603040505020204" pitchFamily="18" charset="0"/>
                <a:ea typeface="Nobile" pitchFamily="34" charset="-122"/>
                <a:cs typeface="Nobile" pitchFamily="34" charset="-120"/>
              </a:rPr>
              <a:t>các</a:t>
            </a:r>
            <a:r>
              <a:rPr lang="en-US" sz="1000" dirty="0">
                <a:solidFill>
                  <a:srgbClr val="405449"/>
                </a:solidFill>
                <a:latin typeface="PT Serif" panose="020A0603040505020204" pitchFamily="18" charset="0"/>
                <a:ea typeface="Nobile" pitchFamily="34" charset="-122"/>
                <a:cs typeface="Nobile" pitchFamily="34" charset="-120"/>
              </a:rPr>
              <a:t> quy tắc an toàn</a:t>
            </a:r>
            <a:endParaRPr lang="en-US" sz="1000" dirty="0"/>
          </a:p>
        </p:txBody>
      </p:sp>
      <p:pic>
        <p:nvPicPr>
          <p:cNvPr id="14" name="Image 4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766715" y="5467420"/>
            <a:ext cx="462038" cy="462038"/>
          </a:xfrm>
          <a:prstGeom prst="rect">
            <a:avLst/>
          </a:prstGeom>
        </p:spPr>
      </p:pic>
      <p:sp>
        <p:nvSpPr>
          <p:cNvPr id="15" name="Text 8"/>
          <p:cNvSpPr/>
          <p:nvPr/>
        </p:nvSpPr>
        <p:spPr>
          <a:xfrm>
            <a:off x="8259084" y="5478659"/>
            <a:ext cx="1392293" cy="28877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500"/>
              </a:lnSpc>
              <a:buNone/>
            </a:pPr>
            <a:r>
              <a:rPr lang="en-US" sz="1400" b="1" dirty="0">
                <a:solidFill>
                  <a:srgbClr val="405449"/>
                </a:solidFill>
                <a:latin typeface="PT Serif" panose="020A0603040505020204" pitchFamily="18" charset="0"/>
                <a:ea typeface="Fraunces Extra Bold" pitchFamily="34" charset="-122"/>
                <a:cs typeface="Fraunces Extra Bold" pitchFamily="34" charset="-120"/>
              </a:rPr>
              <a:t>Tai nạn do thiếu thiết bị bảo hộ cá nhân</a:t>
            </a:r>
            <a:endParaRPr lang="en-US" sz="1400" dirty="0"/>
          </a:p>
        </p:txBody>
      </p:sp>
      <p:sp>
        <p:nvSpPr>
          <p:cNvPr id="16" name="Text 9"/>
          <p:cNvSpPr/>
          <p:nvPr/>
        </p:nvSpPr>
        <p:spPr>
          <a:xfrm>
            <a:off x="8259085" y="5745597"/>
            <a:ext cx="6291590" cy="29572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550"/>
              </a:lnSpc>
              <a:buNone/>
            </a:pPr>
            <a:r>
              <a:rPr lang="en-US" sz="1000" dirty="0">
                <a:solidFill>
                  <a:srgbClr val="405449"/>
                </a:solidFill>
                <a:latin typeface="PT Serif" panose="020A0603040505020204" pitchFamily="18" charset="0"/>
                <a:ea typeface="Nobile" pitchFamily="34" charset="-122"/>
                <a:cs typeface="Nobile" pitchFamily="34" charset="-120"/>
              </a:rPr>
              <a:t>Thiếu các thiết bị bảo hộ như găng tay, kính bảo hộ, và mũ bảo hiểm có thể </a:t>
            </a:r>
            <a:r>
              <a:rPr lang="en-US" sz="1000" dirty="0" err="1">
                <a:solidFill>
                  <a:srgbClr val="405449"/>
                </a:solidFill>
                <a:latin typeface="PT Serif" panose="020A0603040505020204" pitchFamily="18" charset="0"/>
                <a:ea typeface="Nobile" pitchFamily="34" charset="-122"/>
                <a:cs typeface="Nobile" pitchFamily="34" charset="-120"/>
              </a:rPr>
              <a:t>làm</a:t>
            </a:r>
            <a:r>
              <a:rPr lang="en-US" sz="1000" dirty="0">
                <a:solidFill>
                  <a:srgbClr val="405449"/>
                </a:solidFill>
                <a:latin typeface="PT Serif" panose="020A0603040505020204" pitchFamily="18" charset="0"/>
                <a:ea typeface="Nobile" pitchFamily="34" charset="-122"/>
                <a:cs typeface="Nobile" pitchFamily="34" charset="-120"/>
              </a:rPr>
              <a:t> tang </a:t>
            </a:r>
            <a:r>
              <a:rPr lang="en-US" sz="1000" dirty="0" err="1">
                <a:solidFill>
                  <a:srgbClr val="405449"/>
                </a:solidFill>
                <a:latin typeface="PT Serif" panose="020A0603040505020204" pitchFamily="18" charset="0"/>
                <a:ea typeface="Nobile" pitchFamily="34" charset="-122"/>
                <a:cs typeface="Nobile" pitchFamily="34" charset="-120"/>
              </a:rPr>
              <a:t>nguy</a:t>
            </a:r>
            <a:r>
              <a:rPr lang="en-US" sz="1000" dirty="0">
                <a:solidFill>
                  <a:srgbClr val="405449"/>
                </a:solidFill>
                <a:latin typeface="PT Serif" panose="020A0603040505020204" pitchFamily="18" charset="0"/>
                <a:ea typeface="Nobile" pitchFamily="34" charset="-122"/>
                <a:cs typeface="Nobile" pitchFamily="34" charset="-120"/>
              </a:rPr>
              <a:t> </a:t>
            </a:r>
            <a:r>
              <a:rPr lang="en-US" sz="1000" dirty="0" err="1">
                <a:solidFill>
                  <a:srgbClr val="405449"/>
                </a:solidFill>
                <a:latin typeface="PT Serif" panose="020A0603040505020204" pitchFamily="18" charset="0"/>
                <a:ea typeface="Nobile" pitchFamily="34" charset="-122"/>
                <a:cs typeface="Nobile" pitchFamily="34" charset="-120"/>
              </a:rPr>
              <a:t>cơ</a:t>
            </a:r>
            <a:r>
              <a:rPr lang="en-US" sz="1000" dirty="0">
                <a:solidFill>
                  <a:srgbClr val="405449"/>
                </a:solidFill>
                <a:latin typeface="PT Serif" panose="020A0603040505020204" pitchFamily="18" charset="0"/>
                <a:ea typeface="Nobile" pitchFamily="34" charset="-122"/>
                <a:cs typeface="Nobile" pitchFamily="34" charset="-120"/>
              </a:rPr>
              <a:t> </a:t>
            </a:r>
          </a:p>
          <a:p>
            <a:pPr marL="0" indent="0" algn="l">
              <a:lnSpc>
                <a:spcPts val="1550"/>
              </a:lnSpc>
              <a:buNone/>
            </a:pPr>
            <a:r>
              <a:rPr lang="en-US" sz="1000" dirty="0">
                <a:solidFill>
                  <a:srgbClr val="405449"/>
                </a:solidFill>
                <a:latin typeface="PT Serif" panose="020A0603040505020204" pitchFamily="18" charset="0"/>
                <a:ea typeface="Nobile" pitchFamily="34" charset="-122"/>
                <a:cs typeface="Nobile" pitchFamily="34" charset="-120"/>
              </a:rPr>
              <a:t>tai nạn lao động</a:t>
            </a:r>
            <a:endParaRPr lang="en-US" sz="1000" dirty="0"/>
          </a:p>
        </p:txBody>
      </p:sp>
      <p:pic>
        <p:nvPicPr>
          <p:cNvPr id="17" name="Image 5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766715" y="6734126"/>
            <a:ext cx="462038" cy="462038"/>
          </a:xfrm>
          <a:prstGeom prst="rect">
            <a:avLst/>
          </a:prstGeom>
        </p:spPr>
      </p:pic>
      <p:sp>
        <p:nvSpPr>
          <p:cNvPr id="18" name="Text 10"/>
          <p:cNvSpPr/>
          <p:nvPr/>
        </p:nvSpPr>
        <p:spPr>
          <a:xfrm>
            <a:off x="8259084" y="6734126"/>
            <a:ext cx="740027" cy="28877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500"/>
              </a:lnSpc>
              <a:buNone/>
            </a:pPr>
            <a:r>
              <a:rPr lang="en-US" sz="1400" b="1" dirty="0">
                <a:solidFill>
                  <a:srgbClr val="405449"/>
                </a:solidFill>
                <a:latin typeface="PT Serif" panose="020A0603040505020204" pitchFamily="18" charset="0"/>
                <a:ea typeface="Fraunces Extra Bold" pitchFamily="34" charset="-122"/>
                <a:cs typeface="Fraunces Extra Bold" pitchFamily="34" charset="-120"/>
              </a:rPr>
              <a:t>Tai nạn do sự cố điện</a:t>
            </a:r>
            <a:endParaRPr lang="en-US" sz="1400" dirty="0"/>
          </a:p>
        </p:txBody>
      </p:sp>
      <p:sp>
        <p:nvSpPr>
          <p:cNvPr id="19" name="Text 11"/>
          <p:cNvSpPr/>
          <p:nvPr/>
        </p:nvSpPr>
        <p:spPr>
          <a:xfrm>
            <a:off x="8259084" y="6927007"/>
            <a:ext cx="6291590" cy="29572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550"/>
              </a:lnSpc>
              <a:buNone/>
            </a:pPr>
            <a:r>
              <a:rPr lang="en-US" sz="1000" dirty="0">
                <a:solidFill>
                  <a:srgbClr val="405449"/>
                </a:solidFill>
                <a:latin typeface="PT Serif" panose="020A0603040505020204" pitchFamily="18" charset="0"/>
                <a:ea typeface="Nobile" pitchFamily="34" charset="-122"/>
                <a:cs typeface="Nobile" pitchFamily="34" charset="-120"/>
              </a:rPr>
              <a:t>Trong môi trường nhà máy, sự cố điện như chập điện hoặc điện giật có thể xảy ra nếu </a:t>
            </a:r>
            <a:r>
              <a:rPr lang="en-US" sz="1000" dirty="0" err="1">
                <a:solidFill>
                  <a:srgbClr val="405449"/>
                </a:solidFill>
                <a:latin typeface="PT Serif" panose="020A0603040505020204" pitchFamily="18" charset="0"/>
                <a:ea typeface="Nobile" pitchFamily="34" charset="-122"/>
                <a:cs typeface="Nobile" pitchFamily="34" charset="-120"/>
              </a:rPr>
              <a:t>hệ</a:t>
            </a:r>
            <a:r>
              <a:rPr lang="en-US" sz="1000" dirty="0">
                <a:solidFill>
                  <a:srgbClr val="405449"/>
                </a:solidFill>
                <a:latin typeface="PT Serif" panose="020A0603040505020204" pitchFamily="18" charset="0"/>
                <a:ea typeface="Nobile" pitchFamily="34" charset="-122"/>
                <a:cs typeface="Nobile" pitchFamily="34" charset="-120"/>
              </a:rPr>
              <a:t> </a:t>
            </a:r>
            <a:r>
              <a:rPr lang="en-US" sz="1000" dirty="0" err="1">
                <a:solidFill>
                  <a:srgbClr val="405449"/>
                </a:solidFill>
                <a:latin typeface="PT Serif" panose="020A0603040505020204" pitchFamily="18" charset="0"/>
                <a:ea typeface="Nobile" pitchFamily="34" charset="-122"/>
                <a:cs typeface="Nobile" pitchFamily="34" charset="-120"/>
              </a:rPr>
              <a:t>thống</a:t>
            </a:r>
            <a:endParaRPr lang="en-US" sz="1000" dirty="0">
              <a:solidFill>
                <a:srgbClr val="405449"/>
              </a:solidFill>
              <a:latin typeface="PT Serif" panose="020A0603040505020204" pitchFamily="18" charset="0"/>
              <a:ea typeface="Nobile" pitchFamily="34" charset="-122"/>
              <a:cs typeface="Nobile" pitchFamily="34" charset="-120"/>
            </a:endParaRPr>
          </a:p>
          <a:p>
            <a:pPr marL="0" indent="0" algn="l">
              <a:lnSpc>
                <a:spcPts val="1550"/>
              </a:lnSpc>
              <a:buNone/>
            </a:pPr>
            <a:r>
              <a:rPr lang="en-US" sz="1000" dirty="0">
                <a:solidFill>
                  <a:srgbClr val="405449"/>
                </a:solidFill>
                <a:latin typeface="PT Serif" panose="020A0603040505020204" pitchFamily="18" charset="0"/>
                <a:ea typeface="Nobile" pitchFamily="34" charset="-122"/>
                <a:cs typeface="Nobile" pitchFamily="34" charset="-120"/>
              </a:rPr>
              <a:t> điện không </a:t>
            </a:r>
            <a:r>
              <a:rPr lang="en-US" sz="1000" dirty="0" err="1">
                <a:solidFill>
                  <a:srgbClr val="405449"/>
                </a:solidFill>
                <a:latin typeface="PT Serif" panose="020A0603040505020204" pitchFamily="18" charset="0"/>
                <a:ea typeface="Nobile" pitchFamily="34" charset="-122"/>
                <a:cs typeface="Nobile" pitchFamily="34" charset="-120"/>
              </a:rPr>
              <a:t>được</a:t>
            </a:r>
            <a:r>
              <a:rPr lang="en-US" sz="1000" dirty="0">
                <a:solidFill>
                  <a:srgbClr val="405449"/>
                </a:solidFill>
                <a:latin typeface="PT Serif" panose="020A0603040505020204" pitchFamily="18" charset="0"/>
                <a:ea typeface="Nobile" pitchFamily="34" charset="-122"/>
                <a:cs typeface="Nobile" pitchFamily="34" charset="-120"/>
              </a:rPr>
              <a:t> </a:t>
            </a:r>
          </a:p>
          <a:p>
            <a:pPr marL="0" indent="0" algn="l">
              <a:lnSpc>
                <a:spcPts val="1550"/>
              </a:lnSpc>
              <a:buNone/>
            </a:pPr>
            <a:r>
              <a:rPr lang="en-US" sz="1000" dirty="0" err="1">
                <a:solidFill>
                  <a:srgbClr val="405449"/>
                </a:solidFill>
                <a:latin typeface="PT Serif" panose="020A0603040505020204" pitchFamily="18" charset="0"/>
                <a:ea typeface="Nobile" pitchFamily="34" charset="-122"/>
                <a:cs typeface="Nobile" pitchFamily="34" charset="-120"/>
              </a:rPr>
              <a:t>kiểm</a:t>
            </a:r>
            <a:r>
              <a:rPr lang="en-US" sz="1000" dirty="0">
                <a:solidFill>
                  <a:srgbClr val="405449"/>
                </a:solidFill>
                <a:latin typeface="PT Serif" panose="020A0603040505020204" pitchFamily="18" charset="0"/>
                <a:ea typeface="Nobile" pitchFamily="34" charset="-122"/>
                <a:cs typeface="Nobile" pitchFamily="34" charset="-120"/>
              </a:rPr>
              <a:t> tra định kỳ hoặc không được lắp đặt đúng cách.</a:t>
            </a:r>
            <a:endParaRPr lang="en-US" sz="1000" dirty="0"/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DD5C7426-2BC5-C14F-BD65-7427FC3F820D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1893984" y="7424057"/>
            <a:ext cx="2601442" cy="805543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89652" y="953095"/>
            <a:ext cx="3956328" cy="49446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3850"/>
              </a:lnSpc>
              <a:buNone/>
            </a:pPr>
            <a:r>
              <a:rPr lang="en-US" sz="4000" b="1" dirty="0">
                <a:solidFill>
                  <a:srgbClr val="3B4540"/>
                </a:solidFill>
                <a:latin typeface="PT Serif" panose="020A0603040505020204" pitchFamily="18" charset="0"/>
                <a:ea typeface="Fraunces Extra Bold" pitchFamily="34" charset="-122"/>
                <a:cs typeface="Fraunces Extra Bold" pitchFamily="34" charset="-120"/>
              </a:rPr>
              <a:t>I. Công đoạn Cắt vải</a:t>
            </a:r>
            <a:endParaRPr lang="en-US" sz="4000" dirty="0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866834" y="3598188"/>
            <a:ext cx="3033236" cy="2274927"/>
          </a:xfrm>
          <a:prstGeom prst="rect">
            <a:avLst/>
          </a:prstGeom>
        </p:spPr>
      </p:pic>
      <p:sp>
        <p:nvSpPr>
          <p:cNvPr id="4" name="Shape 1"/>
          <p:cNvSpPr/>
          <p:nvPr/>
        </p:nvSpPr>
        <p:spPr>
          <a:xfrm>
            <a:off x="431418" y="2686526"/>
            <a:ext cx="9496353" cy="911662"/>
          </a:xfrm>
          <a:prstGeom prst="roundRect">
            <a:avLst>
              <a:gd name="adj" fmla="val 15623"/>
            </a:avLst>
          </a:prstGeom>
          <a:solidFill>
            <a:srgbClr val="204C8E"/>
          </a:solidFill>
          <a:ln/>
        </p:spPr>
      </p:sp>
      <p:sp>
        <p:nvSpPr>
          <p:cNvPr id="5" name="Text 2"/>
          <p:cNvSpPr/>
          <p:nvPr/>
        </p:nvSpPr>
        <p:spPr>
          <a:xfrm>
            <a:off x="589652" y="2844760"/>
            <a:ext cx="1978104" cy="24717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1900"/>
              </a:lnSpc>
              <a:buNone/>
            </a:pPr>
            <a:r>
              <a:rPr lang="en-US" sz="1550" b="1" dirty="0">
                <a:solidFill>
                  <a:srgbClr val="FFFFFF"/>
                </a:solidFill>
                <a:latin typeface="PT Serif" panose="020A0603040505020204" pitchFamily="18" charset="0"/>
                <a:ea typeface="Fraunces Extra Bold" pitchFamily="34" charset="-122"/>
                <a:cs typeface="Fraunces Extra Bold" pitchFamily="34" charset="-120"/>
              </a:rPr>
              <a:t>Đặc điểm công việc</a:t>
            </a:r>
            <a:endParaRPr lang="en-US" sz="1550" dirty="0"/>
          </a:p>
        </p:txBody>
      </p:sp>
      <p:sp>
        <p:nvSpPr>
          <p:cNvPr id="6" name="Text 3"/>
          <p:cNvSpPr/>
          <p:nvPr/>
        </p:nvSpPr>
        <p:spPr>
          <a:xfrm>
            <a:off x="589652" y="3186826"/>
            <a:ext cx="13169741" cy="25312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195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PT Serif" panose="020A0603040505020204" pitchFamily="18" charset="0"/>
                <a:ea typeface="Nobile" pitchFamily="34" charset="-122"/>
                <a:cs typeface="Nobile" pitchFamily="34" charset="-120"/>
              </a:rPr>
              <a:t>Vải được cắt theo kích thước và hình dạng yêu cầu của ô dù để đảm bảo rằng các mảnh vải sẽ vừa khớp khi được lắp ráp vào khung</a:t>
            </a:r>
            <a:endParaRPr lang="en-US" sz="1200" dirty="0"/>
          </a:p>
        </p:txBody>
      </p:sp>
      <p:sp>
        <p:nvSpPr>
          <p:cNvPr id="7" name="Shape 4"/>
          <p:cNvSpPr/>
          <p:nvPr/>
        </p:nvSpPr>
        <p:spPr>
          <a:xfrm>
            <a:off x="431418" y="3756421"/>
            <a:ext cx="9496353" cy="1259681"/>
          </a:xfrm>
          <a:prstGeom prst="roundRect">
            <a:avLst>
              <a:gd name="adj" fmla="val 11307"/>
            </a:avLst>
          </a:prstGeom>
          <a:solidFill>
            <a:srgbClr val="204C8E"/>
          </a:solidFill>
          <a:ln/>
        </p:spPr>
      </p:sp>
      <p:sp>
        <p:nvSpPr>
          <p:cNvPr id="8" name="Text 5"/>
          <p:cNvSpPr/>
          <p:nvPr/>
        </p:nvSpPr>
        <p:spPr>
          <a:xfrm>
            <a:off x="589652" y="3914655"/>
            <a:ext cx="1978104" cy="24717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1900"/>
              </a:lnSpc>
              <a:buNone/>
            </a:pPr>
            <a:r>
              <a:rPr lang="en-US" sz="1550" b="1" dirty="0">
                <a:solidFill>
                  <a:srgbClr val="FFFFFF"/>
                </a:solidFill>
                <a:latin typeface="PT Serif" panose="020A0603040505020204" pitchFamily="18" charset="0"/>
                <a:ea typeface="Fraunces Extra Bold" pitchFamily="34" charset="-122"/>
                <a:cs typeface="Fraunces Extra Bold" pitchFamily="34" charset="-120"/>
              </a:rPr>
              <a:t>Các dạng tai nạn</a:t>
            </a:r>
            <a:endParaRPr lang="en-US" sz="1550" dirty="0"/>
          </a:p>
        </p:txBody>
      </p:sp>
      <p:sp>
        <p:nvSpPr>
          <p:cNvPr id="9" name="Text 6"/>
          <p:cNvSpPr/>
          <p:nvPr/>
        </p:nvSpPr>
        <p:spPr>
          <a:xfrm>
            <a:off x="589652" y="4256722"/>
            <a:ext cx="13169741" cy="25312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195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PT Serif" panose="020A0603040505020204" pitchFamily="18" charset="0"/>
                <a:ea typeface="Nobile" pitchFamily="34" charset="-122"/>
                <a:cs typeface="Nobile" pitchFamily="34" charset="-120"/>
              </a:rPr>
              <a:t>Bị thương do tiếp xúc với lưỡi cắt của máy hoắc dụng cụ (nếu cắt thủ công)</a:t>
            </a:r>
            <a:endParaRPr lang="en-US" sz="1200" dirty="0"/>
          </a:p>
        </p:txBody>
      </p:sp>
      <p:sp>
        <p:nvSpPr>
          <p:cNvPr id="10" name="Text 7"/>
          <p:cNvSpPr/>
          <p:nvPr/>
        </p:nvSpPr>
        <p:spPr>
          <a:xfrm>
            <a:off x="589652" y="4604742"/>
            <a:ext cx="13169741" cy="25312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195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PT Serif" panose="020A0603040505020204" pitchFamily="18" charset="0"/>
                <a:ea typeface="Nobile" pitchFamily="34" charset="-122"/>
                <a:cs typeface="Nobile" pitchFamily="34" charset="-120"/>
              </a:rPr>
              <a:t>Sự cố máy móc</a:t>
            </a:r>
            <a:endParaRPr lang="en-US" sz="1200" dirty="0"/>
          </a:p>
        </p:txBody>
      </p:sp>
      <p:sp>
        <p:nvSpPr>
          <p:cNvPr id="11" name="Shape 8"/>
          <p:cNvSpPr/>
          <p:nvPr/>
        </p:nvSpPr>
        <p:spPr>
          <a:xfrm>
            <a:off x="431418" y="5174337"/>
            <a:ext cx="9496353" cy="1607701"/>
          </a:xfrm>
          <a:prstGeom prst="roundRect">
            <a:avLst>
              <a:gd name="adj" fmla="val 8859"/>
            </a:avLst>
          </a:prstGeom>
          <a:solidFill>
            <a:srgbClr val="204C8E"/>
          </a:solidFill>
          <a:ln/>
        </p:spPr>
      </p:sp>
      <p:sp>
        <p:nvSpPr>
          <p:cNvPr id="12" name="Text 9"/>
          <p:cNvSpPr/>
          <p:nvPr/>
        </p:nvSpPr>
        <p:spPr>
          <a:xfrm>
            <a:off x="589652" y="5332571"/>
            <a:ext cx="1978104" cy="24717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1900"/>
              </a:lnSpc>
              <a:buNone/>
            </a:pPr>
            <a:r>
              <a:rPr lang="en-US" sz="1550" b="1" dirty="0">
                <a:solidFill>
                  <a:srgbClr val="FFFFFF"/>
                </a:solidFill>
                <a:latin typeface="PT Serif" panose="020A0603040505020204" pitchFamily="18" charset="0"/>
                <a:ea typeface="Fraunces Extra Bold" pitchFamily="34" charset="-122"/>
                <a:cs typeface="Fraunces Extra Bold" pitchFamily="34" charset="-120"/>
              </a:rPr>
              <a:t>Nguyên nhân</a:t>
            </a:r>
            <a:endParaRPr lang="en-US" sz="1550" dirty="0"/>
          </a:p>
        </p:txBody>
      </p:sp>
      <p:sp>
        <p:nvSpPr>
          <p:cNvPr id="13" name="Text 10"/>
          <p:cNvSpPr/>
          <p:nvPr/>
        </p:nvSpPr>
        <p:spPr>
          <a:xfrm>
            <a:off x="589652" y="5674637"/>
            <a:ext cx="13169741" cy="25312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195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PT Serif" panose="020A0603040505020204" pitchFamily="18" charset="0"/>
                <a:ea typeface="Nobile" pitchFamily="34" charset="-122"/>
                <a:cs typeface="Nobile" pitchFamily="34" charset="-120"/>
              </a:rPr>
              <a:t>Dụng cụ, máy móc không được kiểm tra, bảo trì định kỳ</a:t>
            </a:r>
            <a:endParaRPr lang="en-US" sz="1200" dirty="0"/>
          </a:p>
        </p:txBody>
      </p:sp>
      <p:sp>
        <p:nvSpPr>
          <p:cNvPr id="14" name="Text 11"/>
          <p:cNvSpPr/>
          <p:nvPr/>
        </p:nvSpPr>
        <p:spPr>
          <a:xfrm>
            <a:off x="589652" y="6022657"/>
            <a:ext cx="13169741" cy="25312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195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PT Serif" panose="020A0603040505020204" pitchFamily="18" charset="0"/>
                <a:ea typeface="Nobile" pitchFamily="34" charset="-122"/>
                <a:cs typeface="Nobile" pitchFamily="34" charset="-120"/>
              </a:rPr>
              <a:t>Chủ quan, căng thẳng, mệt mỏi</a:t>
            </a:r>
            <a:endParaRPr lang="en-US" sz="1200" dirty="0"/>
          </a:p>
        </p:txBody>
      </p:sp>
      <p:sp>
        <p:nvSpPr>
          <p:cNvPr id="15" name="Text 12"/>
          <p:cNvSpPr/>
          <p:nvPr/>
        </p:nvSpPr>
        <p:spPr>
          <a:xfrm>
            <a:off x="589652" y="6370677"/>
            <a:ext cx="13169741" cy="25312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195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PT Serif" panose="020A0603040505020204" pitchFamily="18" charset="0"/>
                <a:ea typeface="Nobile" pitchFamily="34" charset="-122"/>
                <a:cs typeface="Nobile" pitchFamily="34" charset="-120"/>
              </a:rPr>
              <a:t>Thiếu biện pháp bảo hộ</a:t>
            </a:r>
            <a:endParaRPr lang="en-US" sz="1200" dirty="0"/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D52655C2-746D-A03E-5ADE-D713CA96573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893984" y="7424057"/>
            <a:ext cx="2601442" cy="805543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72095" y="459105"/>
            <a:ext cx="5129689" cy="40540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3150"/>
              </a:lnSpc>
              <a:buNone/>
            </a:pPr>
            <a:r>
              <a:rPr lang="en-US" sz="3200" b="1" dirty="0">
                <a:solidFill>
                  <a:srgbClr val="3B4540"/>
                </a:solidFill>
                <a:latin typeface="PT Serif" panose="020A0603040505020204" pitchFamily="18" charset="0"/>
                <a:ea typeface="Fraunces Extra Bold" pitchFamily="34" charset="-122"/>
                <a:cs typeface="Fraunces Extra Bold" pitchFamily="34" charset="-120"/>
              </a:rPr>
              <a:t>II. Công đoạn May và lắp ráp vải</a:t>
            </a:r>
            <a:endParaRPr lang="en-US" sz="3200" dirty="0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807894" y="3025868"/>
            <a:ext cx="3866475" cy="2901339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572095" y="3308509"/>
            <a:ext cx="13486209" cy="20764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1600"/>
              </a:lnSpc>
              <a:buNone/>
            </a:pPr>
            <a:endParaRPr lang="en-US" sz="1000" dirty="0"/>
          </a:p>
        </p:txBody>
      </p:sp>
      <p:pic>
        <p:nvPicPr>
          <p:cNvPr id="5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24271" y="2455423"/>
            <a:ext cx="648533" cy="1037749"/>
          </a:xfrm>
          <a:prstGeom prst="rect">
            <a:avLst/>
          </a:prstGeom>
        </p:spPr>
      </p:pic>
      <p:sp>
        <p:nvSpPr>
          <p:cNvPr id="6" name="Text 2"/>
          <p:cNvSpPr/>
          <p:nvPr/>
        </p:nvSpPr>
        <p:spPr>
          <a:xfrm>
            <a:off x="1867352" y="2695273"/>
            <a:ext cx="1945719" cy="24312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900"/>
              </a:lnSpc>
              <a:buNone/>
            </a:pPr>
            <a:r>
              <a:rPr lang="en-US" b="1" dirty="0">
                <a:solidFill>
                  <a:srgbClr val="405449"/>
                </a:solidFill>
                <a:latin typeface="PT Serif" panose="020A0603040505020204" pitchFamily="18" charset="0"/>
                <a:ea typeface="Fraunces Extra Bold" pitchFamily="34" charset="-122"/>
                <a:cs typeface="Fraunces Extra Bold" pitchFamily="34" charset="-120"/>
              </a:rPr>
              <a:t>Đặc điểm công việc</a:t>
            </a:r>
            <a:endParaRPr lang="en-US" dirty="0"/>
          </a:p>
        </p:txBody>
      </p:sp>
      <p:sp>
        <p:nvSpPr>
          <p:cNvPr id="7" name="Text 3"/>
          <p:cNvSpPr/>
          <p:nvPr/>
        </p:nvSpPr>
        <p:spPr>
          <a:xfrm>
            <a:off x="2013945" y="2956921"/>
            <a:ext cx="12643128" cy="20764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600"/>
              </a:lnSpc>
              <a:buNone/>
            </a:pPr>
            <a:r>
              <a:rPr lang="en-US" sz="1100" dirty="0">
                <a:solidFill>
                  <a:srgbClr val="405449"/>
                </a:solidFill>
                <a:latin typeface="PT Serif" panose="020A0603040505020204" pitchFamily="18" charset="0"/>
                <a:ea typeface="Nobile" pitchFamily="34" charset="-122"/>
                <a:cs typeface="Nobile" pitchFamily="34" charset="-120"/>
              </a:rPr>
              <a:t>Các mảnh vải cắt theo kích thước và hình dạng yêu cầu sẽ được may lại với </a:t>
            </a:r>
            <a:r>
              <a:rPr lang="en-US" sz="1100" dirty="0" err="1">
                <a:solidFill>
                  <a:srgbClr val="405449"/>
                </a:solidFill>
                <a:latin typeface="PT Serif" panose="020A0603040505020204" pitchFamily="18" charset="0"/>
                <a:ea typeface="Nobile" pitchFamily="34" charset="-122"/>
                <a:cs typeface="Nobile" pitchFamily="34" charset="-120"/>
              </a:rPr>
              <a:t>nhau</a:t>
            </a:r>
            <a:r>
              <a:rPr lang="en-US" sz="1100" dirty="0">
                <a:solidFill>
                  <a:srgbClr val="405449"/>
                </a:solidFill>
                <a:latin typeface="PT Serif" panose="020A0603040505020204" pitchFamily="18" charset="0"/>
                <a:ea typeface="Nobile" pitchFamily="34" charset="-122"/>
                <a:cs typeface="Nobile" pitchFamily="34" charset="-120"/>
              </a:rPr>
              <a:t> </a:t>
            </a:r>
          </a:p>
          <a:p>
            <a:pPr marL="0" indent="0" algn="l">
              <a:lnSpc>
                <a:spcPts val="1600"/>
              </a:lnSpc>
              <a:buNone/>
            </a:pPr>
            <a:r>
              <a:rPr lang="en-US" sz="1100" dirty="0" err="1">
                <a:solidFill>
                  <a:srgbClr val="405449"/>
                </a:solidFill>
                <a:latin typeface="PT Serif" panose="020A0603040505020204" pitchFamily="18" charset="0"/>
                <a:ea typeface="Nobile" pitchFamily="34" charset="-122"/>
                <a:cs typeface="Nobile" pitchFamily="34" charset="-120"/>
              </a:rPr>
              <a:t>để</a:t>
            </a:r>
            <a:r>
              <a:rPr lang="en-US" sz="1100" dirty="0">
                <a:solidFill>
                  <a:srgbClr val="405449"/>
                </a:solidFill>
                <a:latin typeface="PT Serif" panose="020A0603040505020204" pitchFamily="18" charset="0"/>
                <a:ea typeface="Nobile" pitchFamily="34" charset="-122"/>
                <a:cs typeface="Nobile" pitchFamily="34" charset="-120"/>
              </a:rPr>
              <a:t> tạo thành phần vỏ của ô dù</a:t>
            </a:r>
            <a:endParaRPr lang="en-US" sz="1100" dirty="0"/>
          </a:p>
        </p:txBody>
      </p:sp>
      <p:pic>
        <p:nvPicPr>
          <p:cNvPr id="8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24271" y="3493172"/>
            <a:ext cx="648533" cy="1358622"/>
          </a:xfrm>
          <a:prstGeom prst="rect">
            <a:avLst/>
          </a:prstGeom>
        </p:spPr>
      </p:pic>
      <p:sp>
        <p:nvSpPr>
          <p:cNvPr id="9" name="Text 4"/>
          <p:cNvSpPr/>
          <p:nvPr/>
        </p:nvSpPr>
        <p:spPr>
          <a:xfrm>
            <a:off x="1867353" y="3622831"/>
            <a:ext cx="1945719" cy="24312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900"/>
              </a:lnSpc>
              <a:buNone/>
            </a:pPr>
            <a:r>
              <a:rPr lang="en-US" b="1" dirty="0">
                <a:solidFill>
                  <a:srgbClr val="405449"/>
                </a:solidFill>
                <a:latin typeface="PT Serif" panose="020A0603040505020204" pitchFamily="18" charset="0"/>
                <a:ea typeface="Fraunces Extra Bold" pitchFamily="34" charset="-122"/>
                <a:cs typeface="Fraunces Extra Bold" pitchFamily="34" charset="-120"/>
              </a:rPr>
              <a:t>Các dạng tai nạn</a:t>
            </a:r>
            <a:endParaRPr lang="en-US" dirty="0"/>
          </a:p>
        </p:txBody>
      </p:sp>
      <p:sp>
        <p:nvSpPr>
          <p:cNvPr id="10" name="Text 5"/>
          <p:cNvSpPr/>
          <p:nvPr/>
        </p:nvSpPr>
        <p:spPr>
          <a:xfrm>
            <a:off x="2013945" y="3935017"/>
            <a:ext cx="12643128" cy="20764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600"/>
              </a:lnSpc>
              <a:buNone/>
            </a:pPr>
            <a:r>
              <a:rPr lang="en-US" sz="1100" dirty="0">
                <a:solidFill>
                  <a:srgbClr val="405449"/>
                </a:solidFill>
                <a:latin typeface="PT Serif" panose="020A0603040505020204" pitchFamily="18" charset="0"/>
                <a:ea typeface="Nobile" pitchFamily="34" charset="-122"/>
                <a:cs typeface="Nobile" pitchFamily="34" charset="-120"/>
              </a:rPr>
              <a:t>Chấn thương do máy móc, thiết bị</a:t>
            </a:r>
            <a:endParaRPr lang="en-US" sz="1100" dirty="0"/>
          </a:p>
        </p:txBody>
      </p:sp>
      <p:sp>
        <p:nvSpPr>
          <p:cNvPr id="11" name="Text 6"/>
          <p:cNvSpPr/>
          <p:nvPr/>
        </p:nvSpPr>
        <p:spPr>
          <a:xfrm>
            <a:off x="2013945" y="4220409"/>
            <a:ext cx="12643128" cy="20764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600"/>
              </a:lnSpc>
              <a:buNone/>
            </a:pPr>
            <a:r>
              <a:rPr lang="en-US" sz="1100" dirty="0">
                <a:solidFill>
                  <a:srgbClr val="405449"/>
                </a:solidFill>
                <a:latin typeface="PT Serif" panose="020A0603040505020204" pitchFamily="18" charset="0"/>
                <a:ea typeface="Nobile" pitchFamily="34" charset="-122"/>
                <a:cs typeface="Nobile" pitchFamily="34" charset="-120"/>
              </a:rPr>
              <a:t>Thiếu tập trung, căng thẳng, mệt mỏi</a:t>
            </a:r>
            <a:endParaRPr lang="en-US" sz="1100" dirty="0"/>
          </a:p>
        </p:txBody>
      </p:sp>
      <p:sp>
        <p:nvSpPr>
          <p:cNvPr id="12" name="Text 7"/>
          <p:cNvSpPr/>
          <p:nvPr/>
        </p:nvSpPr>
        <p:spPr>
          <a:xfrm>
            <a:off x="2013945" y="4505802"/>
            <a:ext cx="12643128" cy="20764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600"/>
              </a:lnSpc>
              <a:buNone/>
            </a:pPr>
            <a:r>
              <a:rPr lang="en-US" sz="1100" dirty="0">
                <a:solidFill>
                  <a:srgbClr val="405449"/>
                </a:solidFill>
                <a:latin typeface="PT Serif" panose="020A0603040505020204" pitchFamily="18" charset="0"/>
                <a:ea typeface="Nobile" pitchFamily="34" charset="-122"/>
                <a:cs typeface="Nobile" pitchFamily="34" charset="-120"/>
              </a:rPr>
              <a:t>Bệnh nghề nghiệp</a:t>
            </a:r>
            <a:endParaRPr lang="en-US" sz="1100" dirty="0"/>
          </a:p>
        </p:txBody>
      </p:sp>
      <p:pic>
        <p:nvPicPr>
          <p:cNvPr id="13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24271" y="4851794"/>
            <a:ext cx="648533" cy="1358622"/>
          </a:xfrm>
          <a:prstGeom prst="rect">
            <a:avLst/>
          </a:prstGeom>
        </p:spPr>
      </p:pic>
      <p:sp>
        <p:nvSpPr>
          <p:cNvPr id="14" name="Text 8"/>
          <p:cNvSpPr/>
          <p:nvPr/>
        </p:nvSpPr>
        <p:spPr>
          <a:xfrm>
            <a:off x="1867353" y="4981453"/>
            <a:ext cx="1945719" cy="24312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900"/>
              </a:lnSpc>
              <a:buNone/>
            </a:pPr>
            <a:r>
              <a:rPr lang="en-US" b="1" dirty="0">
                <a:solidFill>
                  <a:srgbClr val="405449"/>
                </a:solidFill>
                <a:latin typeface="PT Serif" panose="020A0603040505020204" pitchFamily="18" charset="0"/>
                <a:ea typeface="Fraunces Extra Bold" pitchFamily="34" charset="-122"/>
                <a:cs typeface="Fraunces Extra Bold" pitchFamily="34" charset="-120"/>
              </a:rPr>
              <a:t>Nguyên nhân</a:t>
            </a:r>
            <a:endParaRPr lang="en-US" dirty="0"/>
          </a:p>
        </p:txBody>
      </p:sp>
      <p:sp>
        <p:nvSpPr>
          <p:cNvPr id="15" name="Text 9"/>
          <p:cNvSpPr/>
          <p:nvPr/>
        </p:nvSpPr>
        <p:spPr>
          <a:xfrm>
            <a:off x="2013945" y="5302328"/>
            <a:ext cx="5447847" cy="18157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600"/>
              </a:lnSpc>
              <a:buNone/>
            </a:pPr>
            <a:r>
              <a:rPr lang="en-US" sz="1100" dirty="0">
                <a:solidFill>
                  <a:srgbClr val="405449"/>
                </a:solidFill>
                <a:latin typeface="PT Serif" panose="020A0603040505020204" pitchFamily="18" charset="0"/>
                <a:ea typeface="Nobile" pitchFamily="34" charset="-122"/>
                <a:cs typeface="Nobile" pitchFamily="34" charset="-120"/>
              </a:rPr>
              <a:t>Các máy may công nghiệp, với tốc độ cao và lưỡi kim </a:t>
            </a:r>
            <a:r>
              <a:rPr lang="en-US" sz="1100" dirty="0" err="1">
                <a:solidFill>
                  <a:srgbClr val="405449"/>
                </a:solidFill>
                <a:latin typeface="PT Serif" panose="020A0603040505020204" pitchFamily="18" charset="0"/>
                <a:ea typeface="Nobile" pitchFamily="34" charset="-122"/>
                <a:cs typeface="Nobile" pitchFamily="34" charset="-120"/>
              </a:rPr>
              <a:t>sắc</a:t>
            </a:r>
            <a:r>
              <a:rPr lang="en-US" sz="1100" dirty="0">
                <a:solidFill>
                  <a:srgbClr val="405449"/>
                </a:solidFill>
                <a:latin typeface="PT Serif" panose="020A0603040505020204" pitchFamily="18" charset="0"/>
                <a:ea typeface="Nobile" pitchFamily="34" charset="-122"/>
                <a:cs typeface="Nobile" pitchFamily="34" charset="-120"/>
              </a:rPr>
              <a:t> </a:t>
            </a:r>
            <a:r>
              <a:rPr lang="en-US" sz="1100" dirty="0" err="1">
                <a:solidFill>
                  <a:srgbClr val="405449"/>
                </a:solidFill>
                <a:latin typeface="PT Serif" panose="020A0603040505020204" pitchFamily="18" charset="0"/>
                <a:ea typeface="Nobile" pitchFamily="34" charset="-122"/>
                <a:cs typeface="Nobile" pitchFamily="34" charset="-120"/>
              </a:rPr>
              <a:t>bén</a:t>
            </a:r>
            <a:r>
              <a:rPr lang="en-US" sz="1100" dirty="0">
                <a:solidFill>
                  <a:srgbClr val="405449"/>
                </a:solidFill>
                <a:latin typeface="PT Serif" panose="020A0603040505020204" pitchFamily="18" charset="0"/>
                <a:ea typeface="Nobile" pitchFamily="34" charset="-122"/>
                <a:cs typeface="Nobile" pitchFamily="34" charset="-120"/>
              </a:rPr>
              <a:t> </a:t>
            </a:r>
            <a:r>
              <a:rPr lang="en-US" sz="1100" dirty="0" err="1">
                <a:solidFill>
                  <a:srgbClr val="405449"/>
                </a:solidFill>
                <a:latin typeface="PT Serif" panose="020A0603040505020204" pitchFamily="18" charset="0"/>
                <a:ea typeface="Nobile" pitchFamily="34" charset="-122"/>
                <a:cs typeface="Nobile" pitchFamily="34" charset="-120"/>
              </a:rPr>
              <a:t>dễ</a:t>
            </a:r>
            <a:r>
              <a:rPr lang="en-US" sz="1100" dirty="0">
                <a:solidFill>
                  <a:srgbClr val="405449"/>
                </a:solidFill>
                <a:latin typeface="PT Serif" panose="020A0603040505020204" pitchFamily="18" charset="0"/>
                <a:ea typeface="Nobile" pitchFamily="34" charset="-122"/>
                <a:cs typeface="Nobile" pitchFamily="34" charset="-120"/>
              </a:rPr>
              <a:t> </a:t>
            </a:r>
            <a:r>
              <a:rPr lang="en-US" sz="1100" dirty="0" err="1">
                <a:solidFill>
                  <a:srgbClr val="405449"/>
                </a:solidFill>
                <a:latin typeface="PT Serif" panose="020A0603040505020204" pitchFamily="18" charset="0"/>
                <a:ea typeface="Nobile" pitchFamily="34" charset="-122"/>
                <a:cs typeface="Nobile" pitchFamily="34" charset="-120"/>
              </a:rPr>
              <a:t>xảy</a:t>
            </a:r>
            <a:r>
              <a:rPr lang="en-US" sz="1100" dirty="0">
                <a:solidFill>
                  <a:srgbClr val="405449"/>
                </a:solidFill>
                <a:latin typeface="PT Serif" panose="020A0603040505020204" pitchFamily="18" charset="0"/>
                <a:ea typeface="Nobile" pitchFamily="34" charset="-122"/>
                <a:cs typeface="Nobile" pitchFamily="34" charset="-120"/>
              </a:rPr>
              <a:t> </a:t>
            </a:r>
            <a:r>
              <a:rPr lang="en-US" sz="1100" dirty="0" err="1">
                <a:solidFill>
                  <a:srgbClr val="405449"/>
                </a:solidFill>
                <a:latin typeface="PT Serif" panose="020A0603040505020204" pitchFamily="18" charset="0"/>
                <a:ea typeface="Nobile" pitchFamily="34" charset="-122"/>
                <a:cs typeface="Nobile" pitchFamily="34" charset="-120"/>
              </a:rPr>
              <a:t>ra</a:t>
            </a:r>
            <a:r>
              <a:rPr lang="en-US" sz="1100" dirty="0">
                <a:solidFill>
                  <a:srgbClr val="405449"/>
                </a:solidFill>
                <a:latin typeface="PT Serif" panose="020A0603040505020204" pitchFamily="18" charset="0"/>
                <a:ea typeface="Nobile" pitchFamily="34" charset="-122"/>
                <a:cs typeface="Nobile" pitchFamily="34" charset="-120"/>
              </a:rPr>
              <a:t> </a:t>
            </a:r>
            <a:r>
              <a:rPr lang="en-US" sz="1100" dirty="0" err="1">
                <a:solidFill>
                  <a:srgbClr val="405449"/>
                </a:solidFill>
                <a:latin typeface="PT Serif" panose="020A0603040505020204" pitchFamily="18" charset="0"/>
                <a:ea typeface="Nobile" pitchFamily="34" charset="-122"/>
                <a:cs typeface="Nobile" pitchFamily="34" charset="-120"/>
              </a:rPr>
              <a:t>các</a:t>
            </a:r>
            <a:r>
              <a:rPr lang="en-US" sz="1100" dirty="0">
                <a:solidFill>
                  <a:srgbClr val="405449"/>
                </a:solidFill>
                <a:latin typeface="PT Serif" panose="020A0603040505020204" pitchFamily="18" charset="0"/>
                <a:ea typeface="Nobile" pitchFamily="34" charset="-122"/>
                <a:cs typeface="Nobile" pitchFamily="34" charset="-120"/>
              </a:rPr>
              <a:t> tai </a:t>
            </a:r>
            <a:r>
              <a:rPr lang="en-US" sz="1100" dirty="0" err="1">
                <a:solidFill>
                  <a:srgbClr val="405449"/>
                </a:solidFill>
                <a:latin typeface="PT Serif" panose="020A0603040505020204" pitchFamily="18" charset="0"/>
                <a:ea typeface="Nobile" pitchFamily="34" charset="-122"/>
                <a:cs typeface="Nobile" pitchFamily="34" charset="-120"/>
              </a:rPr>
              <a:t>nạn</a:t>
            </a:r>
            <a:endParaRPr lang="en-US" sz="1100" dirty="0"/>
          </a:p>
        </p:txBody>
      </p:sp>
      <p:sp>
        <p:nvSpPr>
          <p:cNvPr id="16" name="Text 10"/>
          <p:cNvSpPr/>
          <p:nvPr/>
        </p:nvSpPr>
        <p:spPr>
          <a:xfrm>
            <a:off x="2013945" y="5587720"/>
            <a:ext cx="12643128" cy="20764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600"/>
              </a:lnSpc>
              <a:buNone/>
            </a:pPr>
            <a:r>
              <a:rPr lang="en-US" sz="1100" dirty="0" err="1">
                <a:solidFill>
                  <a:srgbClr val="405449"/>
                </a:solidFill>
                <a:latin typeface="PT Serif" panose="020A0603040505020204" pitchFamily="18" charset="0"/>
                <a:ea typeface="Nobile" pitchFamily="34" charset="-122"/>
                <a:cs typeface="Nobile" pitchFamily="34" charset="-120"/>
              </a:rPr>
              <a:t>Không</a:t>
            </a:r>
            <a:r>
              <a:rPr lang="en-US" sz="1100" dirty="0">
                <a:solidFill>
                  <a:srgbClr val="405449"/>
                </a:solidFill>
                <a:latin typeface="PT Serif" panose="020A0603040505020204" pitchFamily="18" charset="0"/>
                <a:ea typeface="Nobile" pitchFamily="34" charset="-122"/>
                <a:cs typeface="Nobile" pitchFamily="34" charset="-120"/>
              </a:rPr>
              <a:t> tuân thủ các quy định an toàn</a:t>
            </a:r>
            <a:endParaRPr lang="en-US" sz="1100" dirty="0"/>
          </a:p>
        </p:txBody>
      </p:sp>
      <p:sp>
        <p:nvSpPr>
          <p:cNvPr id="17" name="Text 11"/>
          <p:cNvSpPr/>
          <p:nvPr/>
        </p:nvSpPr>
        <p:spPr>
          <a:xfrm>
            <a:off x="2013945" y="5873112"/>
            <a:ext cx="12643128" cy="20764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600"/>
              </a:lnSpc>
              <a:buNone/>
            </a:pPr>
            <a:r>
              <a:rPr lang="en-US" sz="1100" dirty="0">
                <a:solidFill>
                  <a:srgbClr val="405449"/>
                </a:solidFill>
                <a:latin typeface="PT Serif" panose="020A0603040505020204" pitchFamily="18" charset="0"/>
                <a:ea typeface="Nobile" pitchFamily="34" charset="-122"/>
                <a:cs typeface="Nobile" pitchFamily="34" charset="-120"/>
              </a:rPr>
              <a:t>Thiết bị không được bảo trì, kiểm tra đúng hạn</a:t>
            </a:r>
            <a:endParaRPr lang="en-US" sz="1100" dirty="0"/>
          </a:p>
        </p:txBody>
      </p:sp>
      <p:sp>
        <p:nvSpPr>
          <p:cNvPr id="18" name="Text 12"/>
          <p:cNvSpPr/>
          <p:nvPr/>
        </p:nvSpPr>
        <p:spPr>
          <a:xfrm>
            <a:off x="572095" y="7562850"/>
            <a:ext cx="13486209" cy="20764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1600"/>
              </a:lnSpc>
              <a:buNone/>
            </a:pPr>
            <a:endParaRPr lang="en-US" sz="1000" dirty="0"/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F0CFC4E4-E3E8-407E-A6CB-65E3458857F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1893984" y="7424057"/>
            <a:ext cx="2601442" cy="805543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991100" y="437555"/>
            <a:ext cx="4648200" cy="39719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3100"/>
              </a:lnSpc>
              <a:buNone/>
            </a:pPr>
            <a:r>
              <a:rPr lang="en-US" sz="3200" b="1" dirty="0">
                <a:solidFill>
                  <a:srgbClr val="3B4540"/>
                </a:solidFill>
                <a:latin typeface="PT Serif" panose="020A0603040505020204" pitchFamily="18" charset="0"/>
                <a:ea typeface="Fraunces Extra Bold" pitchFamily="34" charset="-122"/>
                <a:cs typeface="Fraunces Extra Bold" pitchFamily="34" charset="-120"/>
              </a:rPr>
              <a:t>III. Công đoạn Lắp ráp khung</a:t>
            </a:r>
            <a:endParaRPr lang="en-US" sz="3200" dirty="0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68485" y="1211550"/>
            <a:ext cx="3181724" cy="1954022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572095" y="3159443"/>
            <a:ext cx="13486209" cy="2540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000"/>
              </a:lnSpc>
              <a:buNone/>
            </a:pPr>
            <a:endParaRPr lang="en-US" sz="1250" dirty="0"/>
          </a:p>
        </p:txBody>
      </p:sp>
      <p:sp>
        <p:nvSpPr>
          <p:cNvPr id="5" name="Shape 2"/>
          <p:cNvSpPr/>
          <p:nvPr/>
        </p:nvSpPr>
        <p:spPr>
          <a:xfrm>
            <a:off x="7303770" y="3592235"/>
            <a:ext cx="22860" cy="4199692"/>
          </a:xfrm>
          <a:prstGeom prst="roundRect">
            <a:avLst>
              <a:gd name="adj" fmla="val 625472"/>
            </a:avLst>
          </a:prstGeom>
          <a:solidFill>
            <a:srgbClr val="CED9CE"/>
          </a:solidFill>
          <a:ln/>
        </p:spPr>
      </p:sp>
      <p:sp>
        <p:nvSpPr>
          <p:cNvPr id="6" name="Shape 3"/>
          <p:cNvSpPr/>
          <p:nvPr/>
        </p:nvSpPr>
        <p:spPr>
          <a:xfrm>
            <a:off x="4776311" y="3915371"/>
            <a:ext cx="2383036" cy="45719"/>
          </a:xfrm>
          <a:prstGeom prst="roundRect">
            <a:avLst>
              <a:gd name="adj" fmla="val 625472"/>
            </a:avLst>
          </a:prstGeom>
          <a:solidFill>
            <a:srgbClr val="3965A7"/>
          </a:solidFill>
          <a:ln/>
        </p:spPr>
      </p:sp>
      <p:sp>
        <p:nvSpPr>
          <p:cNvPr id="7" name="Shape 4"/>
          <p:cNvSpPr/>
          <p:nvPr/>
        </p:nvSpPr>
        <p:spPr>
          <a:xfrm>
            <a:off x="7136487" y="3770948"/>
            <a:ext cx="357426" cy="357426"/>
          </a:xfrm>
          <a:prstGeom prst="roundRect">
            <a:avLst>
              <a:gd name="adj" fmla="val 40003"/>
            </a:avLst>
          </a:prstGeom>
          <a:solidFill>
            <a:srgbClr val="204C8E"/>
          </a:solidFill>
          <a:ln/>
        </p:spPr>
      </p:sp>
      <p:sp>
        <p:nvSpPr>
          <p:cNvPr id="8" name="Text 5"/>
          <p:cNvSpPr/>
          <p:nvPr/>
        </p:nvSpPr>
        <p:spPr>
          <a:xfrm>
            <a:off x="7255669" y="3830479"/>
            <a:ext cx="118943" cy="23836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1850"/>
              </a:lnSpc>
              <a:buNone/>
            </a:pPr>
            <a:r>
              <a:rPr lang="en-US" sz="1850" b="1" dirty="0">
                <a:solidFill>
                  <a:srgbClr val="FFFFFF"/>
                </a:solidFill>
                <a:latin typeface="PT Serif" panose="020A0603040505020204" pitchFamily="18" charset="0"/>
                <a:ea typeface="Fraunces Extra Bold" pitchFamily="34" charset="-122"/>
                <a:cs typeface="Fraunces Extra Bold" pitchFamily="34" charset="-120"/>
              </a:rPr>
              <a:t>1</a:t>
            </a:r>
            <a:endParaRPr lang="en-US" sz="1850" dirty="0"/>
          </a:p>
        </p:txBody>
      </p:sp>
      <p:sp>
        <p:nvSpPr>
          <p:cNvPr id="9" name="Text 6"/>
          <p:cNvSpPr/>
          <p:nvPr/>
        </p:nvSpPr>
        <p:spPr>
          <a:xfrm>
            <a:off x="4506524" y="3574512"/>
            <a:ext cx="2383036" cy="29789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r">
              <a:lnSpc>
                <a:spcPts val="2300"/>
              </a:lnSpc>
              <a:buNone/>
            </a:pPr>
            <a:r>
              <a:rPr lang="en-US" sz="1850" b="1" dirty="0">
                <a:solidFill>
                  <a:srgbClr val="405449"/>
                </a:solidFill>
                <a:latin typeface="PT Serif" panose="020A0603040505020204" pitchFamily="18" charset="0"/>
                <a:ea typeface="Fraunces Extra Bold" pitchFamily="34" charset="-122"/>
                <a:cs typeface="Fraunces Extra Bold" pitchFamily="34" charset="-120"/>
              </a:rPr>
              <a:t>Đặc điểm công việc</a:t>
            </a:r>
            <a:endParaRPr lang="en-US" sz="1850" dirty="0"/>
          </a:p>
        </p:txBody>
      </p:sp>
      <p:sp>
        <p:nvSpPr>
          <p:cNvPr id="10" name="Text 7"/>
          <p:cNvSpPr/>
          <p:nvPr/>
        </p:nvSpPr>
        <p:spPr>
          <a:xfrm>
            <a:off x="2315289" y="4124663"/>
            <a:ext cx="5869424" cy="5081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85750" indent="-285750" algn="just">
              <a:lnSpc>
                <a:spcPts val="2000"/>
              </a:lnSpc>
              <a:buFont typeface="Arial" panose="020B0604020202020204" pitchFamily="34" charset="0"/>
              <a:buChar char="•"/>
            </a:pPr>
            <a:r>
              <a:rPr lang="en-US" sz="1250" dirty="0">
                <a:solidFill>
                  <a:srgbClr val="405449"/>
                </a:solidFill>
                <a:latin typeface="PT Serif" panose="020A0603040505020204" pitchFamily="18" charset="0"/>
                <a:ea typeface="Nobile" pitchFamily="34" charset="-122"/>
                <a:cs typeface="Nobile" pitchFamily="34" charset="-120"/>
              </a:rPr>
              <a:t>Kiểm tra từng bộ phận để đảm bảo chúng đạt tiêu </a:t>
            </a:r>
            <a:r>
              <a:rPr lang="en-US" sz="1250" dirty="0" err="1">
                <a:solidFill>
                  <a:srgbClr val="405449"/>
                </a:solidFill>
                <a:latin typeface="PT Serif" panose="020A0603040505020204" pitchFamily="18" charset="0"/>
                <a:ea typeface="Nobile" pitchFamily="34" charset="-122"/>
                <a:cs typeface="Nobile" pitchFamily="34" charset="-120"/>
              </a:rPr>
              <a:t>chuẩn</a:t>
            </a:r>
            <a:r>
              <a:rPr lang="en-US" sz="1250" dirty="0">
                <a:solidFill>
                  <a:srgbClr val="405449"/>
                </a:solidFill>
                <a:latin typeface="PT Serif" panose="020A0603040505020204" pitchFamily="18" charset="0"/>
                <a:ea typeface="Nobile" pitchFamily="34" charset="-122"/>
                <a:cs typeface="Nobile" pitchFamily="34" charset="-120"/>
              </a:rPr>
              <a:t> </a:t>
            </a:r>
          </a:p>
          <a:p>
            <a:pPr algn="just">
              <a:lnSpc>
                <a:spcPts val="2000"/>
              </a:lnSpc>
            </a:pPr>
            <a:r>
              <a:rPr lang="en-US" sz="1250" dirty="0" err="1">
                <a:solidFill>
                  <a:srgbClr val="405449"/>
                </a:solidFill>
                <a:latin typeface="PT Serif" panose="020A0603040505020204" pitchFamily="18" charset="0"/>
                <a:ea typeface="Nobile" pitchFamily="34" charset="-122"/>
                <a:cs typeface="Nobile" pitchFamily="34" charset="-120"/>
              </a:rPr>
              <a:t>về</a:t>
            </a:r>
            <a:r>
              <a:rPr lang="en-US" sz="1250" dirty="0">
                <a:solidFill>
                  <a:srgbClr val="405449"/>
                </a:solidFill>
                <a:latin typeface="PT Serif" panose="020A0603040505020204" pitchFamily="18" charset="0"/>
                <a:ea typeface="Nobile" pitchFamily="34" charset="-122"/>
                <a:cs typeface="Nobile" pitchFamily="34" charset="-120"/>
              </a:rPr>
              <a:t> kích thước và chất lượng. </a:t>
            </a:r>
            <a:endParaRPr lang="en-US" sz="1250" dirty="0"/>
          </a:p>
        </p:txBody>
      </p:sp>
      <p:sp>
        <p:nvSpPr>
          <p:cNvPr id="11" name="Text 8"/>
          <p:cNvSpPr/>
          <p:nvPr/>
        </p:nvSpPr>
        <p:spPr>
          <a:xfrm>
            <a:off x="2315289" y="4708237"/>
            <a:ext cx="5869424" cy="5081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85750" indent="-285750" algn="just">
              <a:lnSpc>
                <a:spcPts val="2000"/>
              </a:lnSpc>
              <a:buFont typeface="Arial" panose="020B0604020202020204" pitchFamily="34" charset="0"/>
              <a:buChar char="•"/>
            </a:pPr>
            <a:r>
              <a:rPr lang="en-US" sz="1250" dirty="0">
                <a:solidFill>
                  <a:srgbClr val="405449"/>
                </a:solidFill>
                <a:latin typeface="PT Serif" panose="020A0603040505020204" pitchFamily="18" charset="0"/>
                <a:ea typeface="Nobile" pitchFamily="34" charset="-122"/>
                <a:cs typeface="Nobile" pitchFamily="34" charset="-120"/>
              </a:rPr>
              <a:t>Sau đó, các ống hoặc thanh được nối lại với </a:t>
            </a:r>
            <a:r>
              <a:rPr lang="en-US" sz="1250" dirty="0" err="1">
                <a:solidFill>
                  <a:srgbClr val="405449"/>
                </a:solidFill>
                <a:latin typeface="PT Serif" panose="020A0603040505020204" pitchFamily="18" charset="0"/>
                <a:ea typeface="Nobile" pitchFamily="34" charset="-122"/>
                <a:cs typeface="Nobile" pitchFamily="34" charset="-120"/>
              </a:rPr>
              <a:t>nhau</a:t>
            </a:r>
            <a:r>
              <a:rPr lang="en-US" sz="1250" dirty="0">
                <a:solidFill>
                  <a:srgbClr val="405449"/>
                </a:solidFill>
                <a:latin typeface="PT Serif" panose="020A0603040505020204" pitchFamily="18" charset="0"/>
                <a:ea typeface="Nobile" pitchFamily="34" charset="-122"/>
                <a:cs typeface="Nobile" pitchFamily="34" charset="-120"/>
              </a:rPr>
              <a:t> </a:t>
            </a:r>
            <a:r>
              <a:rPr lang="en-US" sz="1250" dirty="0" err="1">
                <a:solidFill>
                  <a:srgbClr val="405449"/>
                </a:solidFill>
                <a:latin typeface="PT Serif" panose="020A0603040505020204" pitchFamily="18" charset="0"/>
                <a:ea typeface="Nobile" pitchFamily="34" charset="-122"/>
                <a:cs typeface="Nobile" pitchFamily="34" charset="-120"/>
              </a:rPr>
              <a:t>bằng</a:t>
            </a:r>
            <a:endParaRPr lang="en-US" sz="1250" dirty="0">
              <a:solidFill>
                <a:srgbClr val="405449"/>
              </a:solidFill>
              <a:latin typeface="PT Serif" panose="020A0603040505020204" pitchFamily="18" charset="0"/>
              <a:ea typeface="Nobile" pitchFamily="34" charset="-122"/>
              <a:cs typeface="Nobile" pitchFamily="34" charset="-120"/>
            </a:endParaRPr>
          </a:p>
          <a:p>
            <a:pPr algn="just">
              <a:lnSpc>
                <a:spcPts val="2000"/>
              </a:lnSpc>
            </a:pPr>
            <a:r>
              <a:rPr lang="en-US" sz="1250" dirty="0">
                <a:solidFill>
                  <a:srgbClr val="405449"/>
                </a:solidFill>
                <a:latin typeface="PT Serif" panose="020A0603040505020204" pitchFamily="18" charset="0"/>
                <a:ea typeface="Nobile" pitchFamily="34" charset="-122"/>
                <a:cs typeface="Nobile" pitchFamily="34" charset="-120"/>
              </a:rPr>
              <a:t> các bộ phận kết nối, như khớp nối hoặc ốc vít</a:t>
            </a:r>
            <a:endParaRPr lang="en-US" sz="1250" dirty="0"/>
          </a:p>
        </p:txBody>
      </p:sp>
      <p:sp>
        <p:nvSpPr>
          <p:cNvPr id="12" name="Shape 9"/>
          <p:cNvSpPr/>
          <p:nvPr/>
        </p:nvSpPr>
        <p:spPr>
          <a:xfrm>
            <a:off x="7471053" y="4732495"/>
            <a:ext cx="2326090" cy="45719"/>
          </a:xfrm>
          <a:prstGeom prst="roundRect">
            <a:avLst>
              <a:gd name="adj" fmla="val 625472"/>
            </a:avLst>
          </a:prstGeom>
          <a:solidFill>
            <a:srgbClr val="3965A7"/>
          </a:solidFill>
          <a:ln/>
        </p:spPr>
      </p:sp>
      <p:sp>
        <p:nvSpPr>
          <p:cNvPr id="13" name="Shape 10"/>
          <p:cNvSpPr/>
          <p:nvPr/>
        </p:nvSpPr>
        <p:spPr>
          <a:xfrm>
            <a:off x="7136487" y="4565213"/>
            <a:ext cx="357426" cy="357426"/>
          </a:xfrm>
          <a:prstGeom prst="roundRect">
            <a:avLst>
              <a:gd name="adj" fmla="val 40003"/>
            </a:avLst>
          </a:prstGeom>
          <a:solidFill>
            <a:srgbClr val="204C8E"/>
          </a:solidFill>
          <a:ln/>
        </p:spPr>
      </p:sp>
      <p:sp>
        <p:nvSpPr>
          <p:cNvPr id="14" name="Text 11"/>
          <p:cNvSpPr/>
          <p:nvPr/>
        </p:nvSpPr>
        <p:spPr>
          <a:xfrm>
            <a:off x="7237333" y="4624745"/>
            <a:ext cx="155734" cy="23836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1850"/>
              </a:lnSpc>
              <a:buNone/>
            </a:pPr>
            <a:r>
              <a:rPr lang="en-US" sz="1850" b="1" dirty="0">
                <a:solidFill>
                  <a:srgbClr val="FFFFFF"/>
                </a:solidFill>
                <a:latin typeface="PT Serif" panose="020A0603040505020204" pitchFamily="18" charset="0"/>
                <a:ea typeface="Fraunces Extra Bold" pitchFamily="34" charset="-122"/>
                <a:cs typeface="Fraunces Extra Bold" pitchFamily="34" charset="-120"/>
              </a:rPr>
              <a:t>2</a:t>
            </a:r>
            <a:endParaRPr lang="en-US" sz="1850" dirty="0"/>
          </a:p>
        </p:txBody>
      </p:sp>
      <p:sp>
        <p:nvSpPr>
          <p:cNvPr id="15" name="Text 12"/>
          <p:cNvSpPr/>
          <p:nvPr/>
        </p:nvSpPr>
        <p:spPr>
          <a:xfrm>
            <a:off x="8188881" y="4436624"/>
            <a:ext cx="1985843" cy="24824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1950"/>
              </a:lnSpc>
              <a:buNone/>
            </a:pPr>
            <a:r>
              <a:rPr lang="en-US" sz="1550" b="1" dirty="0">
                <a:solidFill>
                  <a:srgbClr val="405449"/>
                </a:solidFill>
                <a:latin typeface="PT Serif" panose="020A0603040505020204" pitchFamily="18" charset="0"/>
                <a:ea typeface="Fraunces Extra Bold" pitchFamily="34" charset="-122"/>
                <a:cs typeface="Fraunces Extra Bold" pitchFamily="34" charset="-120"/>
              </a:rPr>
              <a:t>Các dạng tai nạn</a:t>
            </a:r>
            <a:endParaRPr lang="en-US" sz="1550" dirty="0"/>
          </a:p>
        </p:txBody>
      </p:sp>
      <p:sp>
        <p:nvSpPr>
          <p:cNvPr id="16" name="Text 13"/>
          <p:cNvSpPr/>
          <p:nvPr/>
        </p:nvSpPr>
        <p:spPr>
          <a:xfrm>
            <a:off x="8188881" y="5250508"/>
            <a:ext cx="5869424" cy="2540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285750" indent="-285750" algn="l">
              <a:lnSpc>
                <a:spcPts val="2000"/>
              </a:lnSpc>
              <a:buFont typeface="Arial" panose="020B0604020202020204" pitchFamily="34" charset="0"/>
              <a:buChar char="•"/>
            </a:pPr>
            <a:r>
              <a:rPr lang="en-US" sz="1250" dirty="0" err="1">
                <a:solidFill>
                  <a:srgbClr val="405449"/>
                </a:solidFill>
                <a:latin typeface="PT Serif" panose="020A0603040505020204" pitchFamily="18" charset="0"/>
                <a:ea typeface="Nobile" pitchFamily="34" charset="-122"/>
                <a:cs typeface="Nobile" pitchFamily="34" charset="-120"/>
              </a:rPr>
              <a:t>Bị</a:t>
            </a:r>
            <a:r>
              <a:rPr lang="en-US" sz="1250" dirty="0">
                <a:solidFill>
                  <a:srgbClr val="405449"/>
                </a:solidFill>
                <a:latin typeface="PT Serif" panose="020A0603040505020204" pitchFamily="18" charset="0"/>
                <a:ea typeface="Nobile" pitchFamily="34" charset="-122"/>
                <a:cs typeface="Nobile" pitchFamily="34" charset="-120"/>
              </a:rPr>
              <a:t> </a:t>
            </a:r>
            <a:r>
              <a:rPr lang="en-US" sz="1250" dirty="0" err="1">
                <a:solidFill>
                  <a:srgbClr val="405449"/>
                </a:solidFill>
                <a:latin typeface="PT Serif" panose="020A0603040505020204" pitchFamily="18" charset="0"/>
                <a:ea typeface="Nobile" pitchFamily="34" charset="-122"/>
                <a:cs typeface="Nobile" pitchFamily="34" charset="-120"/>
              </a:rPr>
              <a:t>thương</a:t>
            </a:r>
            <a:r>
              <a:rPr lang="en-US" sz="1250" dirty="0">
                <a:solidFill>
                  <a:srgbClr val="405449"/>
                </a:solidFill>
                <a:latin typeface="PT Serif" panose="020A0603040505020204" pitchFamily="18" charset="0"/>
                <a:ea typeface="Nobile" pitchFamily="34" charset="-122"/>
                <a:cs typeface="Nobile" pitchFamily="34" charset="-120"/>
              </a:rPr>
              <a:t> do va đập hoặc cắt phải các bộ phận kim loại sắc nhọn</a:t>
            </a:r>
            <a:endParaRPr lang="en-US" sz="1250" dirty="0"/>
          </a:p>
        </p:txBody>
      </p:sp>
      <p:sp>
        <p:nvSpPr>
          <p:cNvPr id="17" name="Text 14"/>
          <p:cNvSpPr/>
          <p:nvPr/>
        </p:nvSpPr>
        <p:spPr>
          <a:xfrm>
            <a:off x="8188881" y="5599838"/>
            <a:ext cx="5869424" cy="2540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285750" indent="-285750" algn="l">
              <a:lnSpc>
                <a:spcPts val="2000"/>
              </a:lnSpc>
              <a:buFont typeface="Arial" panose="020B0604020202020204" pitchFamily="34" charset="0"/>
              <a:buChar char="•"/>
            </a:pPr>
            <a:r>
              <a:rPr lang="en-US" sz="1250" dirty="0" err="1">
                <a:solidFill>
                  <a:srgbClr val="405449"/>
                </a:solidFill>
                <a:latin typeface="PT Serif" panose="020A0603040505020204" pitchFamily="18" charset="0"/>
                <a:ea typeface="Nobile" pitchFamily="34" charset="-122"/>
                <a:cs typeface="Nobile" pitchFamily="34" charset="-120"/>
              </a:rPr>
              <a:t>Sự</a:t>
            </a:r>
            <a:r>
              <a:rPr lang="en-US" sz="1250" dirty="0">
                <a:solidFill>
                  <a:srgbClr val="405449"/>
                </a:solidFill>
                <a:latin typeface="PT Serif" panose="020A0603040505020204" pitchFamily="18" charset="0"/>
                <a:ea typeface="Nobile" pitchFamily="34" charset="-122"/>
                <a:cs typeface="Nobile" pitchFamily="34" charset="-120"/>
              </a:rPr>
              <a:t> cố máy móc hoặc thiết bị</a:t>
            </a:r>
            <a:endParaRPr lang="en-US" sz="1250" dirty="0"/>
          </a:p>
        </p:txBody>
      </p:sp>
      <p:sp>
        <p:nvSpPr>
          <p:cNvPr id="18" name="Text 15"/>
          <p:cNvSpPr/>
          <p:nvPr/>
        </p:nvSpPr>
        <p:spPr>
          <a:xfrm>
            <a:off x="8188881" y="5918002"/>
            <a:ext cx="5869424" cy="5081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85750" indent="-285750" algn="l">
              <a:lnSpc>
                <a:spcPts val="2000"/>
              </a:lnSpc>
              <a:buFont typeface="Arial" panose="020B0604020202020204" pitchFamily="34" charset="0"/>
              <a:buChar char="•"/>
            </a:pPr>
            <a:r>
              <a:rPr lang="en-US" sz="1250" dirty="0" err="1">
                <a:solidFill>
                  <a:srgbClr val="405449"/>
                </a:solidFill>
                <a:latin typeface="PT Serif" panose="020A0603040505020204" pitchFamily="18" charset="0"/>
                <a:ea typeface="Nobile" pitchFamily="34" charset="-122"/>
                <a:cs typeface="Nobile" pitchFamily="34" charset="-120"/>
              </a:rPr>
              <a:t>Bộ</a:t>
            </a:r>
            <a:r>
              <a:rPr lang="en-US" sz="1250" dirty="0">
                <a:solidFill>
                  <a:srgbClr val="405449"/>
                </a:solidFill>
                <a:latin typeface="PT Serif" panose="020A0603040505020204" pitchFamily="18" charset="0"/>
                <a:ea typeface="Nobile" pitchFamily="34" charset="-122"/>
                <a:cs typeface="Nobile" pitchFamily="34" charset="-120"/>
              </a:rPr>
              <a:t> phận khung có thể bị rơi hoặc va đập mạnh vào người công nhân, </a:t>
            </a:r>
          </a:p>
          <a:p>
            <a:pPr algn="l">
              <a:lnSpc>
                <a:spcPts val="2000"/>
              </a:lnSpc>
            </a:pPr>
            <a:r>
              <a:rPr lang="en-US" sz="1250" dirty="0" err="1">
                <a:solidFill>
                  <a:srgbClr val="405449"/>
                </a:solidFill>
                <a:latin typeface="PT Serif" panose="020A0603040505020204" pitchFamily="18" charset="0"/>
                <a:ea typeface="Nobile" pitchFamily="34" charset="-122"/>
                <a:cs typeface="Nobile" pitchFamily="34" charset="-120"/>
              </a:rPr>
              <a:t>gây</a:t>
            </a:r>
            <a:r>
              <a:rPr lang="en-US" sz="1250" dirty="0">
                <a:solidFill>
                  <a:srgbClr val="405449"/>
                </a:solidFill>
                <a:latin typeface="PT Serif" panose="020A0603040505020204" pitchFamily="18" charset="0"/>
                <a:ea typeface="Nobile" pitchFamily="34" charset="-122"/>
                <a:cs typeface="Nobile" pitchFamily="34" charset="-120"/>
              </a:rPr>
              <a:t> chấn thương.</a:t>
            </a:r>
            <a:endParaRPr lang="en-US" sz="1250" dirty="0"/>
          </a:p>
        </p:txBody>
      </p:sp>
      <p:sp>
        <p:nvSpPr>
          <p:cNvPr id="19" name="Text 16"/>
          <p:cNvSpPr/>
          <p:nvPr/>
        </p:nvSpPr>
        <p:spPr>
          <a:xfrm>
            <a:off x="8188881" y="6521411"/>
            <a:ext cx="5869424" cy="2540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285750" indent="-285750" algn="l">
              <a:lnSpc>
                <a:spcPts val="2000"/>
              </a:lnSpc>
              <a:buFont typeface="Arial" panose="020B0604020202020204" pitchFamily="34" charset="0"/>
              <a:buChar char="•"/>
            </a:pPr>
            <a:r>
              <a:rPr lang="en-US" sz="1250" dirty="0">
                <a:solidFill>
                  <a:srgbClr val="405449"/>
                </a:solidFill>
                <a:latin typeface="PT Serif" panose="020A0603040505020204" pitchFamily="18" charset="0"/>
                <a:ea typeface="Nobile" pitchFamily="34" charset="-122"/>
                <a:cs typeface="Nobile" pitchFamily="34" charset="-120"/>
              </a:rPr>
              <a:t>Sự thiếu chú ý hoặc kỹ thuật không chính xác</a:t>
            </a:r>
            <a:endParaRPr lang="en-US" sz="1250" dirty="0"/>
          </a:p>
        </p:txBody>
      </p:sp>
      <p:sp>
        <p:nvSpPr>
          <p:cNvPr id="20" name="Shape 17"/>
          <p:cNvSpPr/>
          <p:nvPr/>
        </p:nvSpPr>
        <p:spPr>
          <a:xfrm>
            <a:off x="4755356" y="6004034"/>
            <a:ext cx="2439829" cy="64923"/>
          </a:xfrm>
          <a:prstGeom prst="roundRect">
            <a:avLst>
              <a:gd name="adj" fmla="val 625472"/>
            </a:avLst>
          </a:prstGeom>
          <a:solidFill>
            <a:srgbClr val="3965A7"/>
          </a:solidFill>
          <a:ln/>
        </p:spPr>
      </p:sp>
      <p:sp>
        <p:nvSpPr>
          <p:cNvPr id="21" name="Shape 18"/>
          <p:cNvSpPr/>
          <p:nvPr/>
        </p:nvSpPr>
        <p:spPr>
          <a:xfrm>
            <a:off x="7136487" y="5843044"/>
            <a:ext cx="357426" cy="357426"/>
          </a:xfrm>
          <a:prstGeom prst="roundRect">
            <a:avLst>
              <a:gd name="adj" fmla="val 40003"/>
            </a:avLst>
          </a:prstGeom>
          <a:solidFill>
            <a:srgbClr val="204C8E"/>
          </a:solidFill>
          <a:ln/>
        </p:spPr>
      </p:sp>
      <p:sp>
        <p:nvSpPr>
          <p:cNvPr id="22" name="Text 19"/>
          <p:cNvSpPr/>
          <p:nvPr/>
        </p:nvSpPr>
        <p:spPr>
          <a:xfrm>
            <a:off x="7243167" y="5902575"/>
            <a:ext cx="143947" cy="23836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1850"/>
              </a:lnSpc>
              <a:buNone/>
            </a:pPr>
            <a:r>
              <a:rPr lang="en-US" sz="1850" b="1" dirty="0">
                <a:solidFill>
                  <a:srgbClr val="FFFFFF"/>
                </a:solidFill>
                <a:latin typeface="PT Serif" panose="020A0603040505020204" pitchFamily="18" charset="0"/>
                <a:ea typeface="Fraunces Extra Bold" pitchFamily="34" charset="-122"/>
                <a:cs typeface="Fraunces Extra Bold" pitchFamily="34" charset="-120"/>
              </a:rPr>
              <a:t>3</a:t>
            </a:r>
            <a:endParaRPr lang="en-US" sz="1850" dirty="0"/>
          </a:p>
        </p:txBody>
      </p:sp>
      <p:sp>
        <p:nvSpPr>
          <p:cNvPr id="23" name="Text 20"/>
          <p:cNvSpPr/>
          <p:nvPr/>
        </p:nvSpPr>
        <p:spPr>
          <a:xfrm>
            <a:off x="4032261" y="5702311"/>
            <a:ext cx="1985843" cy="24824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r">
              <a:lnSpc>
                <a:spcPts val="1950"/>
              </a:lnSpc>
              <a:buNone/>
            </a:pPr>
            <a:r>
              <a:rPr lang="en-US" sz="1550" b="1" dirty="0">
                <a:solidFill>
                  <a:srgbClr val="405449"/>
                </a:solidFill>
                <a:latin typeface="PT Serif" panose="020A0603040505020204" pitchFamily="18" charset="0"/>
                <a:ea typeface="Fraunces Extra Bold" pitchFamily="34" charset="-122"/>
                <a:cs typeface="Fraunces Extra Bold" pitchFamily="34" charset="-120"/>
              </a:rPr>
              <a:t>Nguyên nhân</a:t>
            </a:r>
            <a:endParaRPr lang="en-US" sz="1550" dirty="0"/>
          </a:p>
        </p:txBody>
      </p:sp>
      <p:sp>
        <p:nvSpPr>
          <p:cNvPr id="24" name="Text 21"/>
          <p:cNvSpPr/>
          <p:nvPr/>
        </p:nvSpPr>
        <p:spPr>
          <a:xfrm>
            <a:off x="2319457" y="6181888"/>
            <a:ext cx="5869424" cy="2540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285750" indent="-285750">
              <a:lnSpc>
                <a:spcPts val="2000"/>
              </a:lnSpc>
              <a:buFont typeface="Arial" panose="020B0604020202020204" pitchFamily="34" charset="0"/>
              <a:buChar char="•"/>
            </a:pPr>
            <a:r>
              <a:rPr lang="en-US" sz="1250" dirty="0" err="1">
                <a:solidFill>
                  <a:srgbClr val="405449"/>
                </a:solidFill>
                <a:latin typeface="PT Serif" panose="020A0603040505020204" pitchFamily="18" charset="0"/>
                <a:ea typeface="Nobile" pitchFamily="34" charset="-122"/>
                <a:cs typeface="Nobile" pitchFamily="34" charset="-120"/>
              </a:rPr>
              <a:t>Thiếu</a:t>
            </a:r>
            <a:r>
              <a:rPr lang="en-US" sz="1250" dirty="0">
                <a:solidFill>
                  <a:srgbClr val="405449"/>
                </a:solidFill>
                <a:latin typeface="PT Serif" panose="020A0603040505020204" pitchFamily="18" charset="0"/>
                <a:ea typeface="Nobile" pitchFamily="34" charset="-122"/>
                <a:cs typeface="Nobile" pitchFamily="34" charset="-120"/>
              </a:rPr>
              <a:t> sót trong việc bảo trì và kiểm tra thiết bị</a:t>
            </a:r>
            <a:endParaRPr lang="en-US" sz="1250" dirty="0"/>
          </a:p>
        </p:txBody>
      </p:sp>
      <p:sp>
        <p:nvSpPr>
          <p:cNvPr id="25" name="Text 22"/>
          <p:cNvSpPr/>
          <p:nvPr/>
        </p:nvSpPr>
        <p:spPr>
          <a:xfrm>
            <a:off x="2319457" y="6531217"/>
            <a:ext cx="5869424" cy="2540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285750" indent="-285750">
              <a:lnSpc>
                <a:spcPts val="2000"/>
              </a:lnSpc>
              <a:buFont typeface="Arial" panose="020B0604020202020204" pitchFamily="34" charset="0"/>
              <a:buChar char="•"/>
            </a:pPr>
            <a:r>
              <a:rPr lang="en-US" sz="1250" dirty="0" err="1">
                <a:solidFill>
                  <a:srgbClr val="405449"/>
                </a:solidFill>
                <a:latin typeface="PT Serif" panose="020A0603040505020204" pitchFamily="18" charset="0"/>
                <a:ea typeface="Nobile" pitchFamily="34" charset="-122"/>
                <a:cs typeface="Nobile" pitchFamily="34" charset="-120"/>
              </a:rPr>
              <a:t>Sử</a:t>
            </a:r>
            <a:r>
              <a:rPr lang="en-US" sz="1250" dirty="0">
                <a:solidFill>
                  <a:srgbClr val="405449"/>
                </a:solidFill>
                <a:latin typeface="PT Serif" panose="020A0603040505020204" pitchFamily="18" charset="0"/>
                <a:ea typeface="Nobile" pitchFamily="34" charset="-122"/>
                <a:cs typeface="Nobile" pitchFamily="34" charset="-120"/>
              </a:rPr>
              <a:t> dụng thiết bị không phù hợp hoặc không đúng cách</a:t>
            </a:r>
            <a:endParaRPr lang="en-US" sz="1250" dirty="0"/>
          </a:p>
        </p:txBody>
      </p:sp>
      <p:sp>
        <p:nvSpPr>
          <p:cNvPr id="26" name="Text 23"/>
          <p:cNvSpPr/>
          <p:nvPr/>
        </p:nvSpPr>
        <p:spPr>
          <a:xfrm>
            <a:off x="2319457" y="6880547"/>
            <a:ext cx="5869424" cy="2540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285750" indent="-285750">
              <a:lnSpc>
                <a:spcPts val="2000"/>
              </a:lnSpc>
              <a:buFont typeface="Arial" panose="020B0604020202020204" pitchFamily="34" charset="0"/>
              <a:buChar char="•"/>
            </a:pPr>
            <a:r>
              <a:rPr lang="en-US" sz="1250" dirty="0">
                <a:solidFill>
                  <a:srgbClr val="405449"/>
                </a:solidFill>
                <a:latin typeface="PT Serif" panose="020A0603040505020204" pitchFamily="18" charset="0"/>
                <a:ea typeface="Nobile" pitchFamily="34" charset="-122"/>
                <a:cs typeface="Nobile" pitchFamily="34" charset="-120"/>
              </a:rPr>
              <a:t>Thiếu sự chú ý và tập trung trong quá trình làm việc</a:t>
            </a:r>
            <a:endParaRPr lang="en-US" sz="1250" dirty="0"/>
          </a:p>
        </p:txBody>
      </p:sp>
      <p:sp>
        <p:nvSpPr>
          <p:cNvPr id="27" name="Text 24"/>
          <p:cNvSpPr/>
          <p:nvPr/>
        </p:nvSpPr>
        <p:spPr>
          <a:xfrm>
            <a:off x="2319457" y="7229876"/>
            <a:ext cx="5869424" cy="5081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85750" indent="-285750">
              <a:lnSpc>
                <a:spcPts val="2000"/>
              </a:lnSpc>
              <a:buFont typeface="Arial" panose="020B0604020202020204" pitchFamily="34" charset="0"/>
              <a:buChar char="•"/>
            </a:pPr>
            <a:r>
              <a:rPr lang="en-US" sz="1250" dirty="0">
                <a:solidFill>
                  <a:srgbClr val="405449"/>
                </a:solidFill>
                <a:latin typeface="PT Serif" panose="020A0603040505020204" pitchFamily="18" charset="0"/>
                <a:ea typeface="Nobile" pitchFamily="34" charset="-122"/>
                <a:cs typeface="Nobile" pitchFamily="34" charset="-120"/>
              </a:rPr>
              <a:t>Các yếu tố môi trường, như điều kiện ánh sáng kém </a:t>
            </a:r>
            <a:r>
              <a:rPr lang="en-US" sz="1250" dirty="0" err="1">
                <a:solidFill>
                  <a:srgbClr val="405449"/>
                </a:solidFill>
                <a:latin typeface="PT Serif" panose="020A0603040505020204" pitchFamily="18" charset="0"/>
                <a:ea typeface="Nobile" pitchFamily="34" charset="-122"/>
                <a:cs typeface="Nobile" pitchFamily="34" charset="-120"/>
              </a:rPr>
              <a:t>hoặc</a:t>
            </a:r>
            <a:r>
              <a:rPr lang="en-US" sz="1250" dirty="0">
                <a:solidFill>
                  <a:srgbClr val="405449"/>
                </a:solidFill>
                <a:latin typeface="PT Serif" panose="020A0603040505020204" pitchFamily="18" charset="0"/>
                <a:ea typeface="Nobile" pitchFamily="34" charset="-122"/>
                <a:cs typeface="Nobile" pitchFamily="34" charset="-120"/>
              </a:rPr>
              <a:t> </a:t>
            </a:r>
          </a:p>
          <a:p>
            <a:pPr>
              <a:lnSpc>
                <a:spcPts val="2000"/>
              </a:lnSpc>
            </a:pPr>
            <a:r>
              <a:rPr lang="en-US" sz="1250" dirty="0" err="1">
                <a:solidFill>
                  <a:srgbClr val="405449"/>
                </a:solidFill>
                <a:latin typeface="PT Serif" panose="020A0603040505020204" pitchFamily="18" charset="0"/>
                <a:ea typeface="Nobile" pitchFamily="34" charset="-122"/>
                <a:cs typeface="Nobile" pitchFamily="34" charset="-120"/>
              </a:rPr>
              <a:t>không</a:t>
            </a:r>
            <a:r>
              <a:rPr lang="en-US" sz="1250" dirty="0">
                <a:solidFill>
                  <a:srgbClr val="405449"/>
                </a:solidFill>
                <a:latin typeface="PT Serif" panose="020A0603040505020204" pitchFamily="18" charset="0"/>
                <a:ea typeface="Nobile" pitchFamily="34" charset="-122"/>
                <a:cs typeface="Nobile" pitchFamily="34" charset="-120"/>
              </a:rPr>
              <a:t> gian làm việc hạn chế</a:t>
            </a:r>
            <a:endParaRPr lang="en-US" sz="1250" dirty="0"/>
          </a:p>
        </p:txBody>
      </p:sp>
      <p:pic>
        <p:nvPicPr>
          <p:cNvPr id="28" name="Picture 27">
            <a:extLst>
              <a:ext uri="{FF2B5EF4-FFF2-40B4-BE49-F238E27FC236}">
                <a16:creationId xmlns:a16="http://schemas.microsoft.com/office/drawing/2014/main" id="{8B4AA6B7-5D7C-8F4F-3B4A-3F231321D18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893984" y="7424057"/>
            <a:ext cx="2601442" cy="805543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379714" y="894737"/>
            <a:ext cx="5842516" cy="44898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3500"/>
              </a:lnSpc>
              <a:buNone/>
            </a:pPr>
            <a:r>
              <a:rPr lang="en-US" sz="3200" b="1" dirty="0">
                <a:solidFill>
                  <a:srgbClr val="3B4540"/>
                </a:solidFill>
                <a:latin typeface="PT Serif" panose="020A0603040505020204" pitchFamily="18" charset="0"/>
                <a:ea typeface="Fraunces Extra Bold" pitchFamily="34" charset="-122"/>
                <a:cs typeface="Fraunces Extra Bold" pitchFamily="34" charset="-120"/>
              </a:rPr>
              <a:t>IV. Công đoạn Gắn vải vào khung</a:t>
            </a:r>
            <a:endParaRPr lang="en-US" sz="3200" dirty="0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35971" y="3459957"/>
            <a:ext cx="3903911" cy="2196576"/>
          </a:xfrm>
          <a:prstGeom prst="rect">
            <a:avLst/>
          </a:prstGeom>
        </p:spPr>
      </p:pic>
      <p:pic>
        <p:nvPicPr>
          <p:cNvPr id="5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90518" y="2885243"/>
            <a:ext cx="718423" cy="1149429"/>
          </a:xfrm>
          <a:prstGeom prst="rect">
            <a:avLst/>
          </a:prstGeom>
        </p:spPr>
      </p:pic>
      <p:sp>
        <p:nvSpPr>
          <p:cNvPr id="6" name="Text 2"/>
          <p:cNvSpPr/>
          <p:nvPr/>
        </p:nvSpPr>
        <p:spPr>
          <a:xfrm>
            <a:off x="2224445" y="2989257"/>
            <a:ext cx="1796058" cy="22455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1750"/>
              </a:lnSpc>
              <a:buNone/>
            </a:pPr>
            <a:r>
              <a:rPr lang="en-US" sz="1400" b="1" dirty="0">
                <a:solidFill>
                  <a:srgbClr val="405449"/>
                </a:solidFill>
                <a:latin typeface="PT Serif" panose="020A0603040505020204" pitchFamily="18" charset="0"/>
                <a:ea typeface="Fraunces Extra Bold" pitchFamily="34" charset="-122"/>
                <a:cs typeface="Fraunces Extra Bold" pitchFamily="34" charset="-120"/>
              </a:rPr>
              <a:t>Đặc điểm công việc</a:t>
            </a:r>
            <a:endParaRPr lang="en-US" sz="1400" dirty="0"/>
          </a:p>
        </p:txBody>
      </p:sp>
      <p:sp>
        <p:nvSpPr>
          <p:cNvPr id="7" name="Text 3"/>
          <p:cNvSpPr/>
          <p:nvPr/>
        </p:nvSpPr>
        <p:spPr>
          <a:xfrm>
            <a:off x="2224444" y="3261114"/>
            <a:ext cx="12552283" cy="4598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71450" indent="-171450" algn="l">
              <a:lnSpc>
                <a:spcPts val="1800"/>
              </a:lnSpc>
              <a:buFont typeface="Arial" panose="020B0604020202020204" pitchFamily="34" charset="0"/>
              <a:buChar char="•"/>
            </a:pPr>
            <a:r>
              <a:rPr lang="en-US" sz="1100" dirty="0" err="1">
                <a:solidFill>
                  <a:srgbClr val="405449"/>
                </a:solidFill>
                <a:latin typeface="PT Serif" panose="020A0603040505020204" pitchFamily="18" charset="0"/>
                <a:ea typeface="Nobile" pitchFamily="34" charset="-122"/>
                <a:cs typeface="Nobile" pitchFamily="34" charset="-120"/>
              </a:rPr>
              <a:t>Phần</a:t>
            </a:r>
            <a:r>
              <a:rPr lang="en-US" sz="1100" dirty="0">
                <a:solidFill>
                  <a:srgbClr val="405449"/>
                </a:solidFill>
                <a:latin typeface="PT Serif" panose="020A0603040505020204" pitchFamily="18" charset="0"/>
                <a:ea typeface="Nobile" pitchFamily="34" charset="-122"/>
                <a:cs typeface="Nobile" pitchFamily="34" charset="-120"/>
              </a:rPr>
              <a:t> vỏ vải được cố định vào khung ô dù bằng cách sử dụng các kỹ thuật và công cụ phù hợp. </a:t>
            </a:r>
          </a:p>
          <a:p>
            <a:pPr marL="171450" indent="-171450" algn="l">
              <a:lnSpc>
                <a:spcPts val="1800"/>
              </a:lnSpc>
              <a:buFont typeface="Arial" panose="020B0604020202020204" pitchFamily="34" charset="0"/>
              <a:buChar char="•"/>
            </a:pPr>
            <a:r>
              <a:rPr lang="en-US" sz="1100" dirty="0" err="1">
                <a:solidFill>
                  <a:srgbClr val="405449"/>
                </a:solidFill>
                <a:latin typeface="PT Serif" panose="020A0603040505020204" pitchFamily="18" charset="0"/>
                <a:ea typeface="Nobile" pitchFamily="34" charset="-122"/>
                <a:cs typeface="Nobile" pitchFamily="34" charset="-120"/>
              </a:rPr>
              <a:t>Việc</a:t>
            </a:r>
            <a:r>
              <a:rPr lang="en-US" sz="1100" dirty="0">
                <a:solidFill>
                  <a:srgbClr val="405449"/>
                </a:solidFill>
                <a:latin typeface="PT Serif" panose="020A0603040505020204" pitchFamily="18" charset="0"/>
                <a:ea typeface="Nobile" pitchFamily="34" charset="-122"/>
                <a:cs typeface="Nobile" pitchFamily="34" charset="-120"/>
              </a:rPr>
              <a:t> thực hiện công đoạn </a:t>
            </a:r>
            <a:r>
              <a:rPr lang="en-US" sz="1100" dirty="0" err="1">
                <a:solidFill>
                  <a:srgbClr val="405449"/>
                </a:solidFill>
                <a:latin typeface="PT Serif" panose="020A0603040505020204" pitchFamily="18" charset="0"/>
                <a:ea typeface="Nobile" pitchFamily="34" charset="-122"/>
                <a:cs typeface="Nobile" pitchFamily="34" charset="-120"/>
              </a:rPr>
              <a:t>này</a:t>
            </a:r>
            <a:r>
              <a:rPr lang="en-US" sz="1100" dirty="0">
                <a:solidFill>
                  <a:srgbClr val="405449"/>
                </a:solidFill>
                <a:latin typeface="PT Serif" panose="020A0603040505020204" pitchFamily="18" charset="0"/>
                <a:ea typeface="Nobile" pitchFamily="34" charset="-122"/>
                <a:cs typeface="Nobile" pitchFamily="34" charset="-120"/>
              </a:rPr>
              <a:t> bao gồm việc căn chỉnh vải sao cho phù hợp với khung, đồng </a:t>
            </a:r>
            <a:r>
              <a:rPr lang="en-US" sz="1100" dirty="0" err="1">
                <a:solidFill>
                  <a:srgbClr val="405449"/>
                </a:solidFill>
                <a:latin typeface="PT Serif" panose="020A0603040505020204" pitchFamily="18" charset="0"/>
                <a:ea typeface="Nobile" pitchFamily="34" charset="-122"/>
                <a:cs typeface="Nobile" pitchFamily="34" charset="-120"/>
              </a:rPr>
              <a:t>thời</a:t>
            </a:r>
            <a:r>
              <a:rPr lang="en-US" sz="1100" dirty="0">
                <a:solidFill>
                  <a:srgbClr val="405449"/>
                </a:solidFill>
                <a:latin typeface="PT Serif" panose="020A0603040505020204" pitchFamily="18" charset="0"/>
                <a:ea typeface="Nobile" pitchFamily="34" charset="-122"/>
                <a:cs typeface="Nobile" pitchFamily="34" charset="-120"/>
              </a:rPr>
              <a:t> </a:t>
            </a:r>
          </a:p>
          <a:p>
            <a:pPr marL="0" indent="0" algn="l">
              <a:lnSpc>
                <a:spcPts val="1800"/>
              </a:lnSpc>
              <a:buNone/>
            </a:pPr>
            <a:r>
              <a:rPr lang="en-US" sz="1100" dirty="0" err="1">
                <a:solidFill>
                  <a:srgbClr val="405449"/>
                </a:solidFill>
                <a:latin typeface="PT Serif" panose="020A0603040505020204" pitchFamily="18" charset="0"/>
                <a:ea typeface="Nobile" pitchFamily="34" charset="-122"/>
                <a:cs typeface="Nobile" pitchFamily="34" charset="-120"/>
              </a:rPr>
              <a:t>đảm</a:t>
            </a:r>
            <a:r>
              <a:rPr lang="en-US" sz="1100" dirty="0">
                <a:solidFill>
                  <a:srgbClr val="405449"/>
                </a:solidFill>
                <a:latin typeface="PT Serif" panose="020A0603040505020204" pitchFamily="18" charset="0"/>
                <a:ea typeface="Nobile" pitchFamily="34" charset="-122"/>
                <a:cs typeface="Nobile" pitchFamily="34" charset="-120"/>
              </a:rPr>
              <a:t> bảo rằng vải được kéo căng đều và không bị co dúm ở bất kỳ điểm nào</a:t>
            </a:r>
            <a:endParaRPr lang="en-US" sz="1100" dirty="0"/>
          </a:p>
        </p:txBody>
      </p:sp>
      <p:pic>
        <p:nvPicPr>
          <p:cNvPr id="8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90518" y="4034672"/>
            <a:ext cx="718423" cy="1460063"/>
          </a:xfrm>
          <a:prstGeom prst="rect">
            <a:avLst/>
          </a:prstGeom>
        </p:spPr>
      </p:pic>
      <p:sp>
        <p:nvSpPr>
          <p:cNvPr id="9" name="Text 4"/>
          <p:cNvSpPr/>
          <p:nvPr/>
        </p:nvSpPr>
        <p:spPr>
          <a:xfrm>
            <a:off x="2224445" y="4178262"/>
            <a:ext cx="1796058" cy="22455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1750"/>
              </a:lnSpc>
              <a:buNone/>
            </a:pPr>
            <a:r>
              <a:rPr lang="en-US" sz="1400" b="1" dirty="0">
                <a:solidFill>
                  <a:srgbClr val="405449"/>
                </a:solidFill>
                <a:latin typeface="PT Serif" panose="020A0603040505020204" pitchFamily="18" charset="0"/>
                <a:ea typeface="Fraunces Extra Bold" pitchFamily="34" charset="-122"/>
                <a:cs typeface="Fraunces Extra Bold" pitchFamily="34" charset="-120"/>
              </a:rPr>
              <a:t>Các dạng tai nạn</a:t>
            </a:r>
            <a:endParaRPr lang="en-US" sz="1400" dirty="0"/>
          </a:p>
        </p:txBody>
      </p:sp>
      <p:sp>
        <p:nvSpPr>
          <p:cNvPr id="10" name="Text 5"/>
          <p:cNvSpPr/>
          <p:nvPr/>
        </p:nvSpPr>
        <p:spPr>
          <a:xfrm>
            <a:off x="2224445" y="4489015"/>
            <a:ext cx="12552283" cy="2299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171450" indent="-171450" algn="l">
              <a:lnSpc>
                <a:spcPts val="1800"/>
              </a:lnSpc>
              <a:buFont typeface="Arial" panose="020B0604020202020204" pitchFamily="34" charset="0"/>
              <a:buChar char="•"/>
            </a:pPr>
            <a:r>
              <a:rPr lang="en-US" sz="1100" dirty="0" err="1">
                <a:solidFill>
                  <a:srgbClr val="405449"/>
                </a:solidFill>
                <a:latin typeface="PT Serif" panose="020A0603040505020204" pitchFamily="18" charset="0"/>
                <a:ea typeface="Nobile" pitchFamily="34" charset="-122"/>
                <a:cs typeface="Nobile" pitchFamily="34" charset="-120"/>
              </a:rPr>
              <a:t>Bị</a:t>
            </a:r>
            <a:r>
              <a:rPr lang="en-US" sz="1100" dirty="0">
                <a:solidFill>
                  <a:srgbClr val="405449"/>
                </a:solidFill>
                <a:latin typeface="PT Serif" panose="020A0603040505020204" pitchFamily="18" charset="0"/>
                <a:ea typeface="Nobile" pitchFamily="34" charset="-122"/>
                <a:cs typeface="Nobile" pitchFamily="34" charset="-120"/>
              </a:rPr>
              <a:t> đâm hoặc cắt do các công cụ như kim may hoặc kéo sắc</a:t>
            </a:r>
            <a:endParaRPr lang="en-US" sz="1100" dirty="0"/>
          </a:p>
        </p:txBody>
      </p:sp>
      <p:sp>
        <p:nvSpPr>
          <p:cNvPr id="11" name="Text 6"/>
          <p:cNvSpPr/>
          <p:nvPr/>
        </p:nvSpPr>
        <p:spPr>
          <a:xfrm>
            <a:off x="2224445" y="4743246"/>
            <a:ext cx="12552283" cy="2299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171450" indent="-171450" algn="l">
              <a:lnSpc>
                <a:spcPts val="1800"/>
              </a:lnSpc>
              <a:buFont typeface="Arial" panose="020B0604020202020204" pitchFamily="34" charset="0"/>
              <a:buChar char="•"/>
            </a:pPr>
            <a:r>
              <a:rPr lang="en-US" sz="1100" dirty="0" err="1">
                <a:solidFill>
                  <a:srgbClr val="405449"/>
                </a:solidFill>
                <a:latin typeface="PT Serif" panose="020A0603040505020204" pitchFamily="18" charset="0"/>
                <a:ea typeface="Nobile" pitchFamily="34" charset="-122"/>
                <a:cs typeface="Nobile" pitchFamily="34" charset="-120"/>
              </a:rPr>
              <a:t>Bị</a:t>
            </a:r>
            <a:r>
              <a:rPr lang="en-US" sz="1100" dirty="0">
                <a:solidFill>
                  <a:srgbClr val="405449"/>
                </a:solidFill>
                <a:latin typeface="PT Serif" panose="020A0603040505020204" pitchFamily="18" charset="0"/>
                <a:ea typeface="Nobile" pitchFamily="34" charset="-122"/>
                <a:cs typeface="Nobile" pitchFamily="34" charset="-120"/>
              </a:rPr>
              <a:t> va đập mạnh, gây đau đớn hoặc tổn thương cơ thể</a:t>
            </a:r>
            <a:endParaRPr lang="en-US" sz="1100" dirty="0"/>
          </a:p>
        </p:txBody>
      </p:sp>
      <p:sp>
        <p:nvSpPr>
          <p:cNvPr id="12" name="Text 7"/>
          <p:cNvSpPr/>
          <p:nvPr/>
        </p:nvSpPr>
        <p:spPr>
          <a:xfrm>
            <a:off x="2224445" y="5013025"/>
            <a:ext cx="12552283" cy="2299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171450" indent="-171450" algn="l">
              <a:lnSpc>
                <a:spcPts val="1800"/>
              </a:lnSpc>
              <a:buFont typeface="Arial" panose="020B0604020202020204" pitchFamily="34" charset="0"/>
              <a:buChar char="•"/>
            </a:pPr>
            <a:r>
              <a:rPr lang="en-US" sz="1100" dirty="0" err="1">
                <a:solidFill>
                  <a:srgbClr val="405449"/>
                </a:solidFill>
                <a:latin typeface="PT Serif" panose="020A0603040505020204" pitchFamily="18" charset="0"/>
                <a:ea typeface="Nobile" pitchFamily="34" charset="-122"/>
                <a:cs typeface="Nobile" pitchFamily="34" charset="-120"/>
              </a:rPr>
              <a:t>Bị</a:t>
            </a:r>
            <a:r>
              <a:rPr lang="en-US" sz="1100" dirty="0">
                <a:solidFill>
                  <a:srgbClr val="405449"/>
                </a:solidFill>
                <a:latin typeface="PT Serif" panose="020A0603040505020204" pitchFamily="18" charset="0"/>
                <a:ea typeface="Nobile" pitchFamily="34" charset="-122"/>
                <a:cs typeface="Nobile" pitchFamily="34" charset="-120"/>
              </a:rPr>
              <a:t> trượt ngã hoặc va chạm với các vật dụng khác</a:t>
            </a:r>
            <a:endParaRPr lang="en-US" sz="1100" dirty="0"/>
          </a:p>
        </p:txBody>
      </p:sp>
      <p:pic>
        <p:nvPicPr>
          <p:cNvPr id="13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290518" y="5494736"/>
            <a:ext cx="718423" cy="1820942"/>
          </a:xfrm>
          <a:prstGeom prst="rect">
            <a:avLst/>
          </a:prstGeom>
        </p:spPr>
      </p:pic>
      <p:sp>
        <p:nvSpPr>
          <p:cNvPr id="14" name="Text 8"/>
          <p:cNvSpPr/>
          <p:nvPr/>
        </p:nvSpPr>
        <p:spPr>
          <a:xfrm>
            <a:off x="2224445" y="5638325"/>
            <a:ext cx="2155269" cy="26931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650" b="1" dirty="0">
                <a:solidFill>
                  <a:srgbClr val="405449"/>
                </a:solidFill>
                <a:latin typeface="PT Serif" panose="020A0603040505020204" pitchFamily="18" charset="0"/>
                <a:ea typeface="Fraunces Extra Bold" pitchFamily="34" charset="-122"/>
                <a:cs typeface="Fraunces Extra Bold" pitchFamily="34" charset="-120"/>
              </a:rPr>
              <a:t>Nguyên nhân</a:t>
            </a:r>
            <a:endParaRPr lang="en-US" sz="1650" dirty="0"/>
          </a:p>
        </p:txBody>
      </p:sp>
      <p:sp>
        <p:nvSpPr>
          <p:cNvPr id="15" name="Text 9"/>
          <p:cNvSpPr/>
          <p:nvPr/>
        </p:nvSpPr>
        <p:spPr>
          <a:xfrm>
            <a:off x="2224445" y="5993846"/>
            <a:ext cx="12552283" cy="2299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171450" indent="-171450" algn="l">
              <a:lnSpc>
                <a:spcPts val="1800"/>
              </a:lnSpc>
              <a:buFont typeface="Arial" panose="020B0604020202020204" pitchFamily="34" charset="0"/>
              <a:buChar char="•"/>
            </a:pPr>
            <a:r>
              <a:rPr lang="en-US" sz="1100" dirty="0" err="1">
                <a:solidFill>
                  <a:srgbClr val="405449"/>
                </a:solidFill>
                <a:latin typeface="PT Serif" panose="020A0603040505020204" pitchFamily="18" charset="0"/>
                <a:ea typeface="Nobile" pitchFamily="34" charset="-122"/>
                <a:cs typeface="Nobile" pitchFamily="34" charset="-120"/>
              </a:rPr>
              <a:t>Sự</a:t>
            </a:r>
            <a:r>
              <a:rPr lang="en-US" sz="1100" dirty="0">
                <a:solidFill>
                  <a:srgbClr val="405449"/>
                </a:solidFill>
                <a:latin typeface="PT Serif" panose="020A0603040505020204" pitchFamily="18" charset="0"/>
                <a:ea typeface="Nobile" pitchFamily="34" charset="-122"/>
                <a:cs typeface="Nobile" pitchFamily="34" charset="-120"/>
              </a:rPr>
              <a:t> thiếu cẩn thận trong việc sử dụng công cụ và thiết bị</a:t>
            </a:r>
            <a:endParaRPr lang="en-US" sz="1100" dirty="0"/>
          </a:p>
        </p:txBody>
      </p:sp>
      <p:sp>
        <p:nvSpPr>
          <p:cNvPr id="16" name="Text 10"/>
          <p:cNvSpPr/>
          <p:nvPr/>
        </p:nvSpPr>
        <p:spPr>
          <a:xfrm>
            <a:off x="2224445" y="6238102"/>
            <a:ext cx="12552283" cy="2299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171450" indent="-171450" algn="l">
              <a:lnSpc>
                <a:spcPts val="1800"/>
              </a:lnSpc>
              <a:buFont typeface="Arial" panose="020B0604020202020204" pitchFamily="34" charset="0"/>
              <a:buChar char="•"/>
            </a:pPr>
            <a:r>
              <a:rPr lang="en-US" sz="1100" dirty="0">
                <a:solidFill>
                  <a:srgbClr val="405449"/>
                </a:solidFill>
                <a:latin typeface="PT Serif" panose="020A0603040505020204" pitchFamily="18" charset="0"/>
                <a:ea typeface="Nobile" pitchFamily="34" charset="-122"/>
                <a:cs typeface="Nobile" pitchFamily="34" charset="-120"/>
              </a:rPr>
              <a:t>Sự cố cũng có thể phát sinh từ việc khung ô dù hoặc vải không được cố định chắc chắn, khiến các bộ phận bị di chuyển hoặc va chạm không mong muốn</a:t>
            </a:r>
            <a:endParaRPr lang="en-US" sz="1100" dirty="0"/>
          </a:p>
        </p:txBody>
      </p:sp>
      <p:sp>
        <p:nvSpPr>
          <p:cNvPr id="17" name="Text 11"/>
          <p:cNvSpPr/>
          <p:nvPr/>
        </p:nvSpPr>
        <p:spPr>
          <a:xfrm>
            <a:off x="2224445" y="6482358"/>
            <a:ext cx="12552283" cy="2299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171450" indent="-171450" algn="l">
              <a:lnSpc>
                <a:spcPts val="1800"/>
              </a:lnSpc>
              <a:buFont typeface="Arial" panose="020B0604020202020204" pitchFamily="34" charset="0"/>
              <a:buChar char="•"/>
            </a:pPr>
            <a:r>
              <a:rPr lang="en-US" sz="1100" dirty="0" err="1">
                <a:solidFill>
                  <a:srgbClr val="405449"/>
                </a:solidFill>
                <a:latin typeface="PT Serif" panose="020A0603040505020204" pitchFamily="18" charset="0"/>
                <a:ea typeface="Nobile" pitchFamily="34" charset="-122"/>
                <a:cs typeface="Nobile" pitchFamily="34" charset="-120"/>
              </a:rPr>
              <a:t>Môi</a:t>
            </a:r>
            <a:r>
              <a:rPr lang="en-US" sz="1100" dirty="0">
                <a:solidFill>
                  <a:srgbClr val="405449"/>
                </a:solidFill>
                <a:latin typeface="PT Serif" panose="020A0603040505020204" pitchFamily="18" charset="0"/>
                <a:ea typeface="Nobile" pitchFamily="34" charset="-122"/>
                <a:cs typeface="Nobile" pitchFamily="34" charset="-120"/>
              </a:rPr>
              <a:t> trường làm việc không đảm bảo an toàn như ánh sáng kém hoặc không gian làm việc chật hẹp</a:t>
            </a:r>
            <a:endParaRPr lang="en-US" sz="1100" dirty="0"/>
          </a:p>
        </p:txBody>
      </p:sp>
      <p:sp>
        <p:nvSpPr>
          <p:cNvPr id="18" name="Text 12"/>
          <p:cNvSpPr/>
          <p:nvPr/>
        </p:nvSpPr>
        <p:spPr>
          <a:xfrm>
            <a:off x="2224445" y="6726614"/>
            <a:ext cx="12552283" cy="2299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171450" indent="-171450" algn="l">
              <a:lnSpc>
                <a:spcPts val="1800"/>
              </a:lnSpc>
              <a:buFont typeface="Arial" panose="020B0604020202020204" pitchFamily="34" charset="0"/>
              <a:buChar char="•"/>
            </a:pPr>
            <a:r>
              <a:rPr lang="en-US" sz="1100" dirty="0" err="1">
                <a:solidFill>
                  <a:srgbClr val="405449"/>
                </a:solidFill>
                <a:latin typeface="PT Serif" panose="020A0603040505020204" pitchFamily="18" charset="0"/>
                <a:ea typeface="Nobile" pitchFamily="34" charset="-122"/>
                <a:cs typeface="Nobile" pitchFamily="34" charset="-120"/>
              </a:rPr>
              <a:t>Sự</a:t>
            </a:r>
            <a:r>
              <a:rPr lang="en-US" sz="1100" dirty="0">
                <a:solidFill>
                  <a:srgbClr val="405449"/>
                </a:solidFill>
                <a:latin typeface="PT Serif" panose="020A0603040505020204" pitchFamily="18" charset="0"/>
                <a:ea typeface="Nobile" pitchFamily="34" charset="-122"/>
                <a:cs typeface="Nobile" pitchFamily="34" charset="-120"/>
              </a:rPr>
              <a:t> thiếu hụt trong đào tạo và hướng dẫn an toàn</a:t>
            </a:r>
            <a:endParaRPr lang="en-US" sz="1100" dirty="0"/>
          </a:p>
        </p:txBody>
      </p:sp>
      <p:pic>
        <p:nvPicPr>
          <p:cNvPr id="32" name="Picture 31">
            <a:extLst>
              <a:ext uri="{FF2B5EF4-FFF2-40B4-BE49-F238E27FC236}">
                <a16:creationId xmlns:a16="http://schemas.microsoft.com/office/drawing/2014/main" id="{714456F0-F514-A6D1-AAC2-7CC943392B0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1893984" y="7424057"/>
            <a:ext cx="2601442" cy="805543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05564" y="554355"/>
            <a:ext cx="8369498" cy="6299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4950"/>
              </a:lnSpc>
              <a:buNone/>
            </a:pPr>
            <a:r>
              <a:rPr lang="en-US" sz="3950" b="1" dirty="0">
                <a:solidFill>
                  <a:srgbClr val="3B4540"/>
                </a:solidFill>
                <a:latin typeface="PT Serif" panose="020A0603040505020204" pitchFamily="18" charset="0"/>
                <a:ea typeface="Fraunces Extra Bold" pitchFamily="34" charset="-122"/>
                <a:cs typeface="Fraunces Extra Bold" pitchFamily="34" charset="-120"/>
              </a:rPr>
              <a:t>V. Công đoạn Kiểm tra chất lượng</a:t>
            </a:r>
            <a:endParaRPr lang="en-US" sz="3950" dirty="0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5564" y="1587460"/>
            <a:ext cx="4204811" cy="4204811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525423" y="6044327"/>
            <a:ext cx="3024068" cy="37802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950"/>
              </a:lnSpc>
              <a:buNone/>
            </a:pPr>
            <a:r>
              <a:rPr lang="en-US" sz="2350" b="1" dirty="0">
                <a:solidFill>
                  <a:srgbClr val="405449"/>
                </a:solidFill>
                <a:latin typeface="PT Serif" panose="020A0603040505020204" pitchFamily="18" charset="0"/>
                <a:ea typeface="Fraunces Extra Bold" pitchFamily="34" charset="-122"/>
                <a:cs typeface="Fraunces Extra Bold" pitchFamily="34" charset="-120"/>
              </a:rPr>
              <a:t>Đặc điểm công việc</a:t>
            </a:r>
            <a:endParaRPr lang="en-US" sz="2350" dirty="0"/>
          </a:p>
        </p:txBody>
      </p:sp>
      <p:sp>
        <p:nvSpPr>
          <p:cNvPr id="5" name="Text 2"/>
          <p:cNvSpPr/>
          <p:nvPr/>
        </p:nvSpPr>
        <p:spPr>
          <a:xfrm>
            <a:off x="705564" y="6543080"/>
            <a:ext cx="4204811" cy="128968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>
              <a:lnSpc>
                <a:spcPts val="2500"/>
              </a:lnSpc>
            </a:pPr>
            <a:r>
              <a:rPr lang="en-US" sz="1550" dirty="0" err="1">
                <a:solidFill>
                  <a:srgbClr val="405449"/>
                </a:solidFill>
                <a:latin typeface="PT Serif" panose="020A0603040505020204" pitchFamily="18" charset="0"/>
                <a:ea typeface="Nobile" pitchFamily="34" charset="-122"/>
                <a:cs typeface="Nobile" pitchFamily="34" charset="-120"/>
              </a:rPr>
              <a:t>Mỗi</a:t>
            </a:r>
            <a:r>
              <a:rPr lang="en-US" sz="1550" dirty="0">
                <a:solidFill>
                  <a:srgbClr val="405449"/>
                </a:solidFill>
                <a:latin typeface="PT Serif" panose="020A0603040505020204" pitchFamily="18" charset="0"/>
                <a:ea typeface="Nobile" pitchFamily="34" charset="-122"/>
                <a:cs typeface="Nobile" pitchFamily="34" charset="-120"/>
              </a:rPr>
              <a:t> chiếc ô dù hoàn thiện được kiểm tra một cách kỹ lưỡng để phát hiện bất kỳ lỗi nào </a:t>
            </a:r>
            <a:r>
              <a:rPr lang="en-US" sz="1550" dirty="0" err="1">
                <a:solidFill>
                  <a:srgbClr val="405449"/>
                </a:solidFill>
                <a:latin typeface="PT Serif" panose="020A0603040505020204" pitchFamily="18" charset="0"/>
                <a:ea typeface="Nobile" pitchFamily="34" charset="-122"/>
                <a:cs typeface="Nobile" pitchFamily="34" charset="-120"/>
              </a:rPr>
              <a:t>và</a:t>
            </a:r>
            <a:r>
              <a:rPr lang="en-US" sz="1550" dirty="0">
                <a:solidFill>
                  <a:srgbClr val="405449"/>
                </a:solidFill>
                <a:latin typeface="PT Serif" panose="020A0603040505020204" pitchFamily="18" charset="0"/>
                <a:ea typeface="Nobile" pitchFamily="34" charset="-122"/>
                <a:cs typeface="Nobile" pitchFamily="34" charset="-120"/>
              </a:rPr>
              <a:t> </a:t>
            </a:r>
          </a:p>
          <a:p>
            <a:pPr algn="l">
              <a:lnSpc>
                <a:spcPts val="2500"/>
              </a:lnSpc>
            </a:pPr>
            <a:r>
              <a:rPr lang="en-US" sz="1550" dirty="0" err="1">
                <a:solidFill>
                  <a:srgbClr val="405449"/>
                </a:solidFill>
                <a:latin typeface="PT Serif" panose="020A0603040505020204" pitchFamily="18" charset="0"/>
                <a:ea typeface="Nobile" pitchFamily="34" charset="-122"/>
                <a:cs typeface="Nobile" pitchFamily="34" charset="-120"/>
              </a:rPr>
              <a:t>xác</a:t>
            </a:r>
            <a:r>
              <a:rPr lang="en-US" sz="1550" dirty="0">
                <a:solidFill>
                  <a:srgbClr val="405449"/>
                </a:solidFill>
                <a:latin typeface="PT Serif" panose="020A0603040505020204" pitchFamily="18" charset="0"/>
                <a:ea typeface="Nobile" pitchFamily="34" charset="-122"/>
                <a:cs typeface="Nobile" pitchFamily="34" charset="-120"/>
              </a:rPr>
              <a:t> </a:t>
            </a:r>
            <a:r>
              <a:rPr lang="en-US" sz="1550" dirty="0" err="1">
                <a:solidFill>
                  <a:srgbClr val="405449"/>
                </a:solidFill>
                <a:latin typeface="PT Serif" panose="020A0603040505020204" pitchFamily="18" charset="0"/>
                <a:ea typeface="Nobile" pitchFamily="34" charset="-122"/>
                <a:cs typeface="Nobile" pitchFamily="34" charset="-120"/>
              </a:rPr>
              <a:t>nhận</a:t>
            </a:r>
            <a:r>
              <a:rPr lang="en-US" sz="1550" dirty="0">
                <a:solidFill>
                  <a:srgbClr val="405449"/>
                </a:solidFill>
                <a:latin typeface="PT Serif" panose="020A0603040505020204" pitchFamily="18" charset="0"/>
                <a:ea typeface="Nobile" pitchFamily="34" charset="-122"/>
                <a:cs typeface="Nobile" pitchFamily="34" charset="-120"/>
              </a:rPr>
              <a:t> rằng sản phẩm đáp ứng </a:t>
            </a:r>
            <a:r>
              <a:rPr lang="en-US" sz="1550" dirty="0" err="1">
                <a:solidFill>
                  <a:srgbClr val="405449"/>
                </a:solidFill>
                <a:latin typeface="PT Serif" panose="020A0603040505020204" pitchFamily="18" charset="0"/>
                <a:ea typeface="Nobile" pitchFamily="34" charset="-122"/>
                <a:cs typeface="Nobile" pitchFamily="34" charset="-120"/>
              </a:rPr>
              <a:t>các</a:t>
            </a:r>
            <a:r>
              <a:rPr lang="en-US" sz="1550" dirty="0">
                <a:solidFill>
                  <a:srgbClr val="405449"/>
                </a:solidFill>
                <a:latin typeface="PT Serif" panose="020A0603040505020204" pitchFamily="18" charset="0"/>
                <a:ea typeface="Nobile" pitchFamily="34" charset="-122"/>
                <a:cs typeface="Nobile" pitchFamily="34" charset="-120"/>
              </a:rPr>
              <a:t> </a:t>
            </a:r>
          </a:p>
          <a:p>
            <a:pPr algn="l">
              <a:lnSpc>
                <a:spcPts val="2500"/>
              </a:lnSpc>
            </a:pPr>
            <a:r>
              <a:rPr lang="en-US" sz="1550" dirty="0" err="1">
                <a:solidFill>
                  <a:srgbClr val="405449"/>
                </a:solidFill>
                <a:latin typeface="PT Serif" panose="020A0603040505020204" pitchFamily="18" charset="0"/>
                <a:ea typeface="Nobile" pitchFamily="34" charset="-122"/>
                <a:cs typeface="Nobile" pitchFamily="34" charset="-120"/>
              </a:rPr>
              <a:t>tiêu</a:t>
            </a:r>
            <a:r>
              <a:rPr lang="en-US" sz="1550" dirty="0">
                <a:solidFill>
                  <a:srgbClr val="405449"/>
                </a:solidFill>
                <a:latin typeface="PT Serif" panose="020A0603040505020204" pitchFamily="18" charset="0"/>
                <a:ea typeface="Nobile" pitchFamily="34" charset="-122"/>
                <a:cs typeface="Nobile" pitchFamily="34" charset="-120"/>
              </a:rPr>
              <a:t> chuẩn chất lượng yêu cầu.</a:t>
            </a:r>
            <a:endParaRPr lang="en-US" sz="1550" dirty="0"/>
          </a:p>
        </p:txBody>
      </p:sp>
      <p:pic>
        <p:nvPicPr>
          <p:cNvPr id="6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12675" y="1587460"/>
            <a:ext cx="4204930" cy="4204930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5803106" y="6044327"/>
            <a:ext cx="3024068" cy="37802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950"/>
              </a:lnSpc>
              <a:buNone/>
            </a:pPr>
            <a:r>
              <a:rPr lang="en-US" sz="2350" b="1" dirty="0">
                <a:solidFill>
                  <a:srgbClr val="405449"/>
                </a:solidFill>
                <a:latin typeface="PT Serif" panose="020A0603040505020204" pitchFamily="18" charset="0"/>
                <a:ea typeface="Fraunces Extra Bold" pitchFamily="34" charset="-122"/>
                <a:cs typeface="Fraunces Extra Bold" pitchFamily="34" charset="-120"/>
              </a:rPr>
              <a:t>Các dạng tai nạn</a:t>
            </a:r>
            <a:endParaRPr lang="en-US" sz="2350" dirty="0"/>
          </a:p>
        </p:txBody>
      </p:sp>
      <p:sp>
        <p:nvSpPr>
          <p:cNvPr id="8" name="Text 4"/>
          <p:cNvSpPr/>
          <p:nvPr/>
        </p:nvSpPr>
        <p:spPr>
          <a:xfrm>
            <a:off x="6079982" y="6543199"/>
            <a:ext cx="4805532" cy="64484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85750" indent="-285750" algn="l">
              <a:lnSpc>
                <a:spcPts val="2500"/>
              </a:lnSpc>
              <a:buFont typeface="Arial" panose="020B0604020202020204" pitchFamily="34" charset="0"/>
              <a:buChar char="•"/>
            </a:pPr>
            <a:r>
              <a:rPr lang="en-US" sz="1550" dirty="0">
                <a:solidFill>
                  <a:srgbClr val="405449"/>
                </a:solidFill>
                <a:latin typeface="PT Serif" panose="020A0603040505020204" pitchFamily="18" charset="0"/>
                <a:ea typeface="Nobile" pitchFamily="34" charset="-122"/>
                <a:cs typeface="Nobile" pitchFamily="34" charset="-120"/>
              </a:rPr>
              <a:t>Tổn thương bởi các vật dụng, </a:t>
            </a:r>
          </a:p>
          <a:p>
            <a:pPr algn="l">
              <a:lnSpc>
                <a:spcPts val="2500"/>
              </a:lnSpc>
            </a:pPr>
            <a:r>
              <a:rPr lang="en-US" sz="1550" dirty="0" err="1">
                <a:solidFill>
                  <a:srgbClr val="405449"/>
                </a:solidFill>
                <a:latin typeface="PT Serif" panose="020A0603040505020204" pitchFamily="18" charset="0"/>
                <a:ea typeface="Nobile" pitchFamily="34" charset="-122"/>
                <a:cs typeface="Nobile" pitchFamily="34" charset="-120"/>
              </a:rPr>
              <a:t>sản</a:t>
            </a:r>
            <a:r>
              <a:rPr lang="en-US" sz="1550" dirty="0">
                <a:solidFill>
                  <a:srgbClr val="405449"/>
                </a:solidFill>
                <a:latin typeface="PT Serif" panose="020A0603040505020204" pitchFamily="18" charset="0"/>
                <a:ea typeface="Nobile" pitchFamily="34" charset="-122"/>
                <a:cs typeface="Nobile" pitchFamily="34" charset="-120"/>
              </a:rPr>
              <a:t> phẩm xung quanh</a:t>
            </a:r>
            <a:endParaRPr lang="en-US" sz="1550" dirty="0"/>
          </a:p>
        </p:txBody>
      </p:sp>
      <p:sp>
        <p:nvSpPr>
          <p:cNvPr id="9" name="Text 5"/>
          <p:cNvSpPr/>
          <p:nvPr/>
        </p:nvSpPr>
        <p:spPr>
          <a:xfrm>
            <a:off x="6079982" y="7308890"/>
            <a:ext cx="4204930" cy="32242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285750" indent="-285750" algn="l">
              <a:lnSpc>
                <a:spcPts val="2500"/>
              </a:lnSpc>
              <a:buFont typeface="Arial" panose="020B0604020202020204" pitchFamily="34" charset="0"/>
              <a:buChar char="•"/>
            </a:pPr>
            <a:r>
              <a:rPr lang="en-US" sz="1550" dirty="0">
                <a:solidFill>
                  <a:srgbClr val="405449"/>
                </a:solidFill>
                <a:latin typeface="PT Serif" panose="020A0603040505020204" pitchFamily="18" charset="0"/>
                <a:ea typeface="Nobile" pitchFamily="34" charset="-122"/>
                <a:cs typeface="Nobile" pitchFamily="34" charset="-120"/>
              </a:rPr>
              <a:t>Mắc các bệnh về xương khớp, hô hấp</a:t>
            </a:r>
            <a:endParaRPr lang="en-US" sz="1550" dirty="0"/>
          </a:p>
        </p:txBody>
      </p:sp>
      <p:pic>
        <p:nvPicPr>
          <p:cNvPr id="10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719905" y="1587460"/>
            <a:ext cx="4204930" cy="4204930"/>
          </a:xfrm>
          <a:prstGeom prst="rect">
            <a:avLst/>
          </a:prstGeom>
        </p:spPr>
      </p:pic>
      <p:sp>
        <p:nvSpPr>
          <p:cNvPr id="11" name="Text 6"/>
          <p:cNvSpPr/>
          <p:nvPr/>
        </p:nvSpPr>
        <p:spPr>
          <a:xfrm>
            <a:off x="10310336" y="6044327"/>
            <a:ext cx="3024068" cy="37802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950"/>
              </a:lnSpc>
              <a:buNone/>
            </a:pPr>
            <a:r>
              <a:rPr lang="en-US" sz="2350" b="1" dirty="0">
                <a:solidFill>
                  <a:srgbClr val="405449"/>
                </a:solidFill>
                <a:latin typeface="PT Serif" panose="020A0603040505020204" pitchFamily="18" charset="0"/>
                <a:ea typeface="Fraunces Extra Bold" pitchFamily="34" charset="-122"/>
                <a:cs typeface="Fraunces Extra Bold" pitchFamily="34" charset="-120"/>
              </a:rPr>
              <a:t>Nguyên nhân</a:t>
            </a:r>
            <a:endParaRPr lang="en-US" sz="2350" dirty="0"/>
          </a:p>
        </p:txBody>
      </p:sp>
      <p:sp>
        <p:nvSpPr>
          <p:cNvPr id="12" name="Text 7"/>
          <p:cNvSpPr/>
          <p:nvPr/>
        </p:nvSpPr>
        <p:spPr>
          <a:xfrm>
            <a:off x="10885514" y="6543199"/>
            <a:ext cx="4204930" cy="32242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285750" indent="-285750" algn="l">
              <a:lnSpc>
                <a:spcPts val="2500"/>
              </a:lnSpc>
              <a:buFont typeface="Arial" panose="020B0604020202020204" pitchFamily="34" charset="0"/>
              <a:buChar char="•"/>
            </a:pPr>
            <a:r>
              <a:rPr lang="en-US" sz="1550" dirty="0">
                <a:solidFill>
                  <a:srgbClr val="405449"/>
                </a:solidFill>
                <a:latin typeface="PT Serif" panose="020A0603040505020204" pitchFamily="18" charset="0"/>
                <a:ea typeface="Nobile" pitchFamily="34" charset="-122"/>
                <a:cs typeface="Nobile" pitchFamily="34" charset="-120"/>
              </a:rPr>
              <a:t>Thiếu hướng dẫn, đào tạo</a:t>
            </a:r>
            <a:endParaRPr lang="en-US" sz="1550" dirty="0"/>
          </a:p>
        </p:txBody>
      </p:sp>
      <p:sp>
        <p:nvSpPr>
          <p:cNvPr id="13" name="Text 8"/>
          <p:cNvSpPr/>
          <p:nvPr/>
        </p:nvSpPr>
        <p:spPr>
          <a:xfrm>
            <a:off x="10885514" y="6986468"/>
            <a:ext cx="4204930" cy="32242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285750" indent="-285750" algn="l">
              <a:lnSpc>
                <a:spcPts val="2500"/>
              </a:lnSpc>
              <a:buFont typeface="Arial" panose="020B0604020202020204" pitchFamily="34" charset="0"/>
              <a:buChar char="•"/>
            </a:pPr>
            <a:r>
              <a:rPr lang="en-US" sz="1550" dirty="0">
                <a:solidFill>
                  <a:srgbClr val="405449"/>
                </a:solidFill>
                <a:latin typeface="PT Serif" panose="020A0603040505020204" pitchFamily="18" charset="0"/>
                <a:ea typeface="Nobile" pitchFamily="34" charset="-122"/>
                <a:cs typeface="Nobile" pitchFamily="34" charset="-120"/>
              </a:rPr>
              <a:t>Môi trường không đảm bảo</a:t>
            </a:r>
            <a:endParaRPr lang="en-US" sz="1550" dirty="0"/>
          </a:p>
        </p:txBody>
      </p:sp>
      <p:sp>
        <p:nvSpPr>
          <p:cNvPr id="14" name="Text 9"/>
          <p:cNvSpPr/>
          <p:nvPr/>
        </p:nvSpPr>
        <p:spPr>
          <a:xfrm>
            <a:off x="10885514" y="7429738"/>
            <a:ext cx="4204930" cy="32242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285750" indent="-285750" algn="l">
              <a:lnSpc>
                <a:spcPts val="2500"/>
              </a:lnSpc>
              <a:buFont typeface="Arial" panose="020B0604020202020204" pitchFamily="34" charset="0"/>
              <a:buChar char="•"/>
            </a:pPr>
            <a:r>
              <a:rPr lang="en-US" sz="1550" dirty="0" err="1">
                <a:solidFill>
                  <a:srgbClr val="405449"/>
                </a:solidFill>
                <a:latin typeface="PT Serif" panose="020A0603040505020204" pitchFamily="18" charset="0"/>
                <a:ea typeface="Nobile" pitchFamily="34" charset="-122"/>
                <a:cs typeface="Nobile" pitchFamily="34" charset="-120"/>
              </a:rPr>
              <a:t>Bị</a:t>
            </a:r>
            <a:r>
              <a:rPr lang="en-US" sz="1550" dirty="0">
                <a:solidFill>
                  <a:srgbClr val="405449"/>
                </a:solidFill>
                <a:latin typeface="PT Serif" panose="020A0603040505020204" pitchFamily="18" charset="0"/>
                <a:ea typeface="Nobile" pitchFamily="34" charset="-122"/>
                <a:cs typeface="Nobile" pitchFamily="34" charset="-120"/>
              </a:rPr>
              <a:t> sai tư thế làm việc</a:t>
            </a:r>
            <a:endParaRPr lang="en-US" sz="1550" dirty="0"/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9E22F86C-539F-E755-32A4-7285B1999D6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893984" y="7424057"/>
            <a:ext cx="2601442" cy="805543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rcRect b="15502"/>
          <a:stretch/>
        </p:blipFill>
        <p:spPr>
          <a:xfrm>
            <a:off x="9437618" y="1932027"/>
            <a:ext cx="5937589" cy="5403056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1385612" y="406479"/>
            <a:ext cx="5086588" cy="63579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5000"/>
              </a:lnSpc>
              <a:buNone/>
            </a:pPr>
            <a:r>
              <a:rPr lang="en-US" sz="4000" b="1" dirty="0">
                <a:solidFill>
                  <a:srgbClr val="3B4540"/>
                </a:solidFill>
                <a:latin typeface="PT Serif" panose="020A0603040505020204" pitchFamily="18" charset="0"/>
                <a:ea typeface="Fraunces Extra Bold" pitchFamily="34" charset="-122"/>
                <a:cs typeface="Fraunces Extra Bold" pitchFamily="34" charset="-120"/>
              </a:rPr>
              <a:t>Quy định chung</a:t>
            </a:r>
            <a:endParaRPr lang="en-US" sz="4000" dirty="0"/>
          </a:p>
        </p:txBody>
      </p:sp>
      <p:sp>
        <p:nvSpPr>
          <p:cNvPr id="4" name="Text 1"/>
          <p:cNvSpPr/>
          <p:nvPr/>
        </p:nvSpPr>
        <p:spPr>
          <a:xfrm>
            <a:off x="712113" y="1606510"/>
            <a:ext cx="7719774" cy="32551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550"/>
              </a:lnSpc>
              <a:buNone/>
            </a:pPr>
            <a:endParaRPr lang="en-US" sz="1600" dirty="0"/>
          </a:p>
        </p:txBody>
      </p:sp>
      <p:sp>
        <p:nvSpPr>
          <p:cNvPr id="5" name="Shape 2"/>
          <p:cNvSpPr/>
          <p:nvPr/>
        </p:nvSpPr>
        <p:spPr>
          <a:xfrm>
            <a:off x="4560570" y="2160865"/>
            <a:ext cx="22860" cy="5403056"/>
          </a:xfrm>
          <a:prstGeom prst="roundRect">
            <a:avLst>
              <a:gd name="adj" fmla="val 801056"/>
            </a:avLst>
          </a:prstGeom>
          <a:solidFill>
            <a:srgbClr val="CED9CE"/>
          </a:solidFill>
          <a:ln/>
        </p:spPr>
      </p:sp>
      <p:sp>
        <p:nvSpPr>
          <p:cNvPr id="6" name="Shape 3"/>
          <p:cNvSpPr/>
          <p:nvPr/>
        </p:nvSpPr>
        <p:spPr>
          <a:xfrm>
            <a:off x="3653850" y="2607112"/>
            <a:ext cx="712113" cy="22860"/>
          </a:xfrm>
          <a:prstGeom prst="roundRect">
            <a:avLst>
              <a:gd name="adj" fmla="val 801056"/>
            </a:avLst>
          </a:prstGeom>
          <a:solidFill>
            <a:srgbClr val="3965A7"/>
          </a:solidFill>
          <a:ln/>
        </p:spPr>
      </p:sp>
      <p:sp>
        <p:nvSpPr>
          <p:cNvPr id="7" name="Shape 4"/>
          <p:cNvSpPr/>
          <p:nvPr/>
        </p:nvSpPr>
        <p:spPr>
          <a:xfrm>
            <a:off x="4343102" y="2389703"/>
            <a:ext cx="457795" cy="457795"/>
          </a:xfrm>
          <a:prstGeom prst="roundRect">
            <a:avLst>
              <a:gd name="adj" fmla="val 40001"/>
            </a:avLst>
          </a:prstGeom>
          <a:solidFill>
            <a:srgbClr val="204C8E"/>
          </a:solidFill>
          <a:ln/>
        </p:spPr>
      </p:sp>
      <p:sp>
        <p:nvSpPr>
          <p:cNvPr id="8" name="Text 5"/>
          <p:cNvSpPr/>
          <p:nvPr/>
        </p:nvSpPr>
        <p:spPr>
          <a:xfrm>
            <a:off x="4495860" y="2466023"/>
            <a:ext cx="152281" cy="30515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4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PT Serif" panose="020A0603040505020204" pitchFamily="18" charset="0"/>
                <a:ea typeface="Fraunces Extra Bold" pitchFamily="34" charset="-122"/>
                <a:cs typeface="Fraunces Extra Bold" pitchFamily="34" charset="-120"/>
              </a:rPr>
              <a:t>1</a:t>
            </a:r>
            <a:endParaRPr lang="en-US" sz="2400" dirty="0"/>
          </a:p>
        </p:txBody>
      </p:sp>
      <p:sp>
        <p:nvSpPr>
          <p:cNvPr id="9" name="Text 6"/>
          <p:cNvSpPr/>
          <p:nvPr/>
        </p:nvSpPr>
        <p:spPr>
          <a:xfrm>
            <a:off x="712113" y="2364224"/>
            <a:ext cx="2740819" cy="76271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lnSpc>
                <a:spcPts val="3000"/>
              </a:lnSpc>
              <a:buNone/>
            </a:pPr>
            <a:r>
              <a:rPr lang="en-US" sz="2400" b="1" dirty="0">
                <a:solidFill>
                  <a:srgbClr val="405449"/>
                </a:solidFill>
                <a:latin typeface="PT Serif" panose="020A0603040505020204" pitchFamily="18" charset="0"/>
                <a:ea typeface="Fraunces Extra Bold" pitchFamily="34" charset="-122"/>
                <a:cs typeface="Fraunces Extra Bold" pitchFamily="34" charset="-120"/>
              </a:rPr>
              <a:t>Huấn luyện ATLD</a:t>
            </a:r>
            <a:endParaRPr lang="en-US" sz="2400" dirty="0"/>
          </a:p>
        </p:txBody>
      </p:sp>
      <p:sp>
        <p:nvSpPr>
          <p:cNvPr id="10" name="Text 7"/>
          <p:cNvSpPr/>
          <p:nvPr/>
        </p:nvSpPr>
        <p:spPr>
          <a:xfrm>
            <a:off x="674136" y="2775593"/>
            <a:ext cx="2740819" cy="9765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lnSpc>
                <a:spcPts val="2550"/>
              </a:lnSpc>
              <a:buNone/>
            </a:pPr>
            <a:r>
              <a:rPr lang="en-US" sz="1600" dirty="0">
                <a:solidFill>
                  <a:srgbClr val="405449"/>
                </a:solidFill>
                <a:latin typeface="PT Serif" panose="020A0603040505020204" pitchFamily="18" charset="0"/>
                <a:ea typeface="Nobile" pitchFamily="34" charset="-122"/>
                <a:cs typeface="Nobile" pitchFamily="34" charset="-120"/>
              </a:rPr>
              <a:t>Tổ chức các khóa huấn luyện an toàn lao động định kỳ cho công nhân.</a:t>
            </a:r>
            <a:endParaRPr lang="en-US" sz="1600" dirty="0"/>
          </a:p>
        </p:txBody>
      </p:sp>
      <p:sp>
        <p:nvSpPr>
          <p:cNvPr id="11" name="Shape 8"/>
          <p:cNvSpPr/>
          <p:nvPr/>
        </p:nvSpPr>
        <p:spPr>
          <a:xfrm>
            <a:off x="4778038" y="3744159"/>
            <a:ext cx="712113" cy="22860"/>
          </a:xfrm>
          <a:prstGeom prst="roundRect">
            <a:avLst>
              <a:gd name="adj" fmla="val 801056"/>
            </a:avLst>
          </a:prstGeom>
          <a:solidFill>
            <a:srgbClr val="3965A7"/>
          </a:solidFill>
          <a:ln/>
        </p:spPr>
      </p:sp>
      <p:sp>
        <p:nvSpPr>
          <p:cNvPr id="12" name="Shape 9"/>
          <p:cNvSpPr/>
          <p:nvPr/>
        </p:nvSpPr>
        <p:spPr>
          <a:xfrm>
            <a:off x="4343102" y="3526750"/>
            <a:ext cx="457795" cy="457795"/>
          </a:xfrm>
          <a:prstGeom prst="roundRect">
            <a:avLst>
              <a:gd name="adj" fmla="val 40001"/>
            </a:avLst>
          </a:prstGeom>
          <a:solidFill>
            <a:srgbClr val="204C8E"/>
          </a:solidFill>
          <a:ln/>
        </p:spPr>
      </p:sp>
      <p:sp>
        <p:nvSpPr>
          <p:cNvPr id="13" name="Text 10"/>
          <p:cNvSpPr/>
          <p:nvPr/>
        </p:nvSpPr>
        <p:spPr>
          <a:xfrm>
            <a:off x="4472285" y="3603069"/>
            <a:ext cx="199430" cy="30515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4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PT Serif" panose="020A0603040505020204" pitchFamily="18" charset="0"/>
                <a:ea typeface="Fraunces Extra Bold" pitchFamily="34" charset="-122"/>
                <a:cs typeface="Fraunces Extra Bold" pitchFamily="34" charset="-120"/>
              </a:rPr>
              <a:t>2</a:t>
            </a:r>
            <a:endParaRPr lang="en-US" sz="2400" dirty="0"/>
          </a:p>
        </p:txBody>
      </p:sp>
      <p:sp>
        <p:nvSpPr>
          <p:cNvPr id="14" name="Text 11"/>
          <p:cNvSpPr/>
          <p:nvPr/>
        </p:nvSpPr>
        <p:spPr>
          <a:xfrm>
            <a:off x="5691068" y="3501271"/>
            <a:ext cx="2740819" cy="38135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000"/>
              </a:lnSpc>
              <a:buNone/>
            </a:pPr>
            <a:r>
              <a:rPr lang="en-US" sz="2400" b="1" dirty="0">
                <a:solidFill>
                  <a:srgbClr val="405449"/>
                </a:solidFill>
                <a:latin typeface="PT Serif" panose="020A0603040505020204" pitchFamily="18" charset="0"/>
                <a:ea typeface="Fraunces Extra Bold" pitchFamily="34" charset="-122"/>
                <a:cs typeface="Fraunces Extra Bold" pitchFamily="34" charset="-120"/>
              </a:rPr>
              <a:t>Bảo trì thiết bị</a:t>
            </a:r>
            <a:endParaRPr lang="en-US" sz="2400" dirty="0"/>
          </a:p>
        </p:txBody>
      </p:sp>
      <p:sp>
        <p:nvSpPr>
          <p:cNvPr id="15" name="Text 12"/>
          <p:cNvSpPr/>
          <p:nvPr/>
        </p:nvSpPr>
        <p:spPr>
          <a:xfrm>
            <a:off x="5691067" y="3856289"/>
            <a:ext cx="2740819" cy="9765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50"/>
              </a:lnSpc>
              <a:buNone/>
            </a:pPr>
            <a:r>
              <a:rPr lang="en-US" sz="1600" dirty="0">
                <a:solidFill>
                  <a:srgbClr val="405449"/>
                </a:solidFill>
                <a:latin typeface="PT Serif" panose="020A0603040505020204" pitchFamily="18" charset="0"/>
                <a:ea typeface="Nobile" pitchFamily="34" charset="-122"/>
                <a:cs typeface="Nobile" pitchFamily="34" charset="-120"/>
              </a:rPr>
              <a:t>Thường xuyên kiểm tra và bảo dưỡng máy móc, thiết bị sản xuất.</a:t>
            </a:r>
            <a:endParaRPr lang="en-US" sz="1600" dirty="0"/>
          </a:p>
        </p:txBody>
      </p:sp>
      <p:sp>
        <p:nvSpPr>
          <p:cNvPr id="16" name="Shape 13"/>
          <p:cNvSpPr/>
          <p:nvPr/>
        </p:nvSpPr>
        <p:spPr>
          <a:xfrm>
            <a:off x="3653850" y="5078492"/>
            <a:ext cx="712113" cy="22860"/>
          </a:xfrm>
          <a:prstGeom prst="roundRect">
            <a:avLst>
              <a:gd name="adj" fmla="val 801056"/>
            </a:avLst>
          </a:prstGeom>
          <a:solidFill>
            <a:srgbClr val="3965A7"/>
          </a:solidFill>
          <a:ln/>
        </p:spPr>
      </p:sp>
      <p:sp>
        <p:nvSpPr>
          <p:cNvPr id="17" name="Shape 14"/>
          <p:cNvSpPr/>
          <p:nvPr/>
        </p:nvSpPr>
        <p:spPr>
          <a:xfrm>
            <a:off x="4343102" y="4861084"/>
            <a:ext cx="457795" cy="457795"/>
          </a:xfrm>
          <a:prstGeom prst="roundRect">
            <a:avLst>
              <a:gd name="adj" fmla="val 40001"/>
            </a:avLst>
          </a:prstGeom>
          <a:solidFill>
            <a:srgbClr val="204C8E"/>
          </a:solidFill>
          <a:ln/>
        </p:spPr>
      </p:sp>
      <p:sp>
        <p:nvSpPr>
          <p:cNvPr id="18" name="Text 15"/>
          <p:cNvSpPr/>
          <p:nvPr/>
        </p:nvSpPr>
        <p:spPr>
          <a:xfrm>
            <a:off x="4479786" y="4937403"/>
            <a:ext cx="184428" cy="30515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4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PT Serif" panose="020A0603040505020204" pitchFamily="18" charset="0"/>
                <a:ea typeface="Fraunces Extra Bold" pitchFamily="34" charset="-122"/>
                <a:cs typeface="Fraunces Extra Bold" pitchFamily="34" charset="-120"/>
              </a:rPr>
              <a:t>3</a:t>
            </a:r>
            <a:endParaRPr lang="en-US" sz="2400" dirty="0"/>
          </a:p>
        </p:txBody>
      </p:sp>
      <p:sp>
        <p:nvSpPr>
          <p:cNvPr id="19" name="Text 16"/>
          <p:cNvSpPr/>
          <p:nvPr/>
        </p:nvSpPr>
        <p:spPr>
          <a:xfrm>
            <a:off x="712113" y="4835604"/>
            <a:ext cx="2740819" cy="38135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r">
              <a:lnSpc>
                <a:spcPts val="3000"/>
              </a:lnSpc>
              <a:buNone/>
            </a:pPr>
            <a:r>
              <a:rPr lang="en-US" sz="2400" b="1" dirty="0">
                <a:solidFill>
                  <a:srgbClr val="405449"/>
                </a:solidFill>
                <a:latin typeface="PT Serif" panose="020A0603040505020204" pitchFamily="18" charset="0"/>
                <a:ea typeface="Fraunces Extra Bold" pitchFamily="34" charset="-122"/>
                <a:cs typeface="Fraunces Extra Bold" pitchFamily="34" charset="-120"/>
              </a:rPr>
              <a:t>Thiết bị bảo hộ</a:t>
            </a:r>
            <a:endParaRPr lang="en-US" sz="2400" dirty="0"/>
          </a:p>
        </p:txBody>
      </p:sp>
      <p:sp>
        <p:nvSpPr>
          <p:cNvPr id="20" name="Text 17"/>
          <p:cNvSpPr/>
          <p:nvPr/>
        </p:nvSpPr>
        <p:spPr>
          <a:xfrm>
            <a:off x="351693" y="5339001"/>
            <a:ext cx="3101240" cy="9765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lnSpc>
                <a:spcPts val="2550"/>
              </a:lnSpc>
              <a:buNone/>
            </a:pPr>
            <a:r>
              <a:rPr lang="en-US" sz="1600" dirty="0">
                <a:solidFill>
                  <a:srgbClr val="405449"/>
                </a:solidFill>
                <a:latin typeface="PT Serif" panose="020A0603040505020204" pitchFamily="18" charset="0"/>
                <a:ea typeface="Nobile" pitchFamily="34" charset="-122"/>
                <a:cs typeface="Nobile" pitchFamily="34" charset="-120"/>
              </a:rPr>
              <a:t>Cung cấp và đảm bảo sử dụng đúng các thiết bị bảo hộ cá nhân.</a:t>
            </a:r>
            <a:endParaRPr lang="en-US" sz="1600" dirty="0"/>
          </a:p>
        </p:txBody>
      </p:sp>
      <p:sp>
        <p:nvSpPr>
          <p:cNvPr id="21" name="Shape 18"/>
          <p:cNvSpPr/>
          <p:nvPr/>
        </p:nvSpPr>
        <p:spPr>
          <a:xfrm>
            <a:off x="4778038" y="6360515"/>
            <a:ext cx="712113" cy="22860"/>
          </a:xfrm>
          <a:prstGeom prst="roundRect">
            <a:avLst>
              <a:gd name="adj" fmla="val 801056"/>
            </a:avLst>
          </a:prstGeom>
          <a:solidFill>
            <a:srgbClr val="3965A7"/>
          </a:solidFill>
          <a:ln/>
        </p:spPr>
      </p:sp>
      <p:sp>
        <p:nvSpPr>
          <p:cNvPr id="22" name="Shape 19"/>
          <p:cNvSpPr/>
          <p:nvPr/>
        </p:nvSpPr>
        <p:spPr>
          <a:xfrm>
            <a:off x="4343102" y="6143107"/>
            <a:ext cx="457795" cy="457795"/>
          </a:xfrm>
          <a:prstGeom prst="roundRect">
            <a:avLst>
              <a:gd name="adj" fmla="val 40001"/>
            </a:avLst>
          </a:prstGeom>
          <a:solidFill>
            <a:srgbClr val="204C8E"/>
          </a:solidFill>
          <a:ln/>
        </p:spPr>
      </p:sp>
      <p:sp>
        <p:nvSpPr>
          <p:cNvPr id="23" name="Text 20"/>
          <p:cNvSpPr/>
          <p:nvPr/>
        </p:nvSpPr>
        <p:spPr>
          <a:xfrm>
            <a:off x="4468237" y="6219426"/>
            <a:ext cx="207407" cy="30515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4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PT Serif" panose="020A0603040505020204" pitchFamily="18" charset="0"/>
                <a:ea typeface="Fraunces Extra Bold" pitchFamily="34" charset="-122"/>
                <a:cs typeface="Fraunces Extra Bold" pitchFamily="34" charset="-120"/>
              </a:rPr>
              <a:t>4</a:t>
            </a:r>
            <a:endParaRPr lang="en-US" sz="2400" dirty="0"/>
          </a:p>
        </p:txBody>
      </p:sp>
      <p:sp>
        <p:nvSpPr>
          <p:cNvPr id="24" name="Text 21"/>
          <p:cNvSpPr/>
          <p:nvPr/>
        </p:nvSpPr>
        <p:spPr>
          <a:xfrm>
            <a:off x="5691068" y="6117628"/>
            <a:ext cx="2740819" cy="38135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000"/>
              </a:lnSpc>
              <a:buNone/>
            </a:pPr>
            <a:r>
              <a:rPr lang="en-US" sz="2400" b="1" dirty="0">
                <a:solidFill>
                  <a:srgbClr val="405449"/>
                </a:solidFill>
                <a:latin typeface="PT Serif" panose="020A0603040505020204" pitchFamily="18" charset="0"/>
                <a:ea typeface="Fraunces Extra Bold" pitchFamily="34" charset="-122"/>
                <a:cs typeface="Fraunces Extra Bold" pitchFamily="34" charset="-120"/>
              </a:rPr>
              <a:t>Môi trường</a:t>
            </a:r>
            <a:endParaRPr lang="en-US" sz="2400" dirty="0"/>
          </a:p>
        </p:txBody>
      </p:sp>
      <p:sp>
        <p:nvSpPr>
          <p:cNvPr id="25" name="Text 22"/>
          <p:cNvSpPr/>
          <p:nvPr/>
        </p:nvSpPr>
        <p:spPr>
          <a:xfrm>
            <a:off x="5691068" y="6524583"/>
            <a:ext cx="2740819" cy="9765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50"/>
              </a:lnSpc>
              <a:buNone/>
            </a:pPr>
            <a:r>
              <a:rPr lang="en-US" sz="1600" dirty="0">
                <a:solidFill>
                  <a:srgbClr val="405449"/>
                </a:solidFill>
                <a:latin typeface="PT Serif" panose="020A0603040505020204" pitchFamily="18" charset="0"/>
                <a:ea typeface="Nobile" pitchFamily="34" charset="-122"/>
                <a:cs typeface="Nobile" pitchFamily="34" charset="-120"/>
              </a:rPr>
              <a:t>Duy trì không gian làm việc sạch sẽ, thoáng mát và đủ ánh sáng.</a:t>
            </a:r>
            <a:endParaRPr lang="en-US" sz="1600" dirty="0"/>
          </a:p>
        </p:txBody>
      </p:sp>
      <p:pic>
        <p:nvPicPr>
          <p:cNvPr id="26" name="Picture 25">
            <a:extLst>
              <a:ext uri="{FF2B5EF4-FFF2-40B4-BE49-F238E27FC236}">
                <a16:creationId xmlns:a16="http://schemas.microsoft.com/office/drawing/2014/main" id="{7F3FB235-87F9-0042-CF5A-6E396797BB5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893984" y="7424057"/>
            <a:ext cx="2601442" cy="805543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861560" y="697230"/>
            <a:ext cx="4907161" cy="6134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4800"/>
              </a:lnSpc>
              <a:buNone/>
            </a:pPr>
            <a:r>
              <a:rPr lang="en-US" sz="3850" b="1" dirty="0">
                <a:solidFill>
                  <a:srgbClr val="3B4540"/>
                </a:solidFill>
                <a:latin typeface="PT Serif" panose="020A0603040505020204" pitchFamily="18" charset="0"/>
                <a:ea typeface="Fraunces Extra Bold" pitchFamily="34" charset="-122"/>
                <a:cs typeface="Fraunces Extra Bold" pitchFamily="34" charset="-120"/>
              </a:rPr>
              <a:t>Xử lý tình huống</a:t>
            </a:r>
            <a:endParaRPr lang="en-US" sz="3850" dirty="0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17005" y="1310640"/>
            <a:ext cx="3554968" cy="3554968"/>
          </a:xfrm>
          <a:prstGeom prst="rect">
            <a:avLst/>
          </a:prstGeom>
        </p:spPr>
      </p:pic>
      <p:sp>
        <p:nvSpPr>
          <p:cNvPr id="4" name="Shape 1"/>
          <p:cNvSpPr/>
          <p:nvPr/>
        </p:nvSpPr>
        <p:spPr>
          <a:xfrm>
            <a:off x="680351" y="5391966"/>
            <a:ext cx="13256419" cy="22860"/>
          </a:xfrm>
          <a:prstGeom prst="roundRect">
            <a:avLst>
              <a:gd name="adj" fmla="val 772800"/>
            </a:avLst>
          </a:prstGeom>
          <a:solidFill>
            <a:srgbClr val="CED9CE"/>
          </a:solidFill>
          <a:ln/>
        </p:spPr>
      </p:sp>
      <p:sp>
        <p:nvSpPr>
          <p:cNvPr id="5" name="Shape 2"/>
          <p:cNvSpPr/>
          <p:nvPr/>
        </p:nvSpPr>
        <p:spPr>
          <a:xfrm>
            <a:off x="2042902" y="5171165"/>
            <a:ext cx="441603" cy="441603"/>
          </a:xfrm>
          <a:prstGeom prst="roundRect">
            <a:avLst>
              <a:gd name="adj" fmla="val 40005"/>
            </a:avLst>
          </a:prstGeom>
          <a:solidFill>
            <a:srgbClr val="204C8E"/>
          </a:solidFill>
          <a:ln/>
        </p:spPr>
      </p:sp>
      <p:sp>
        <p:nvSpPr>
          <p:cNvPr id="6" name="Text 3"/>
          <p:cNvSpPr/>
          <p:nvPr/>
        </p:nvSpPr>
        <p:spPr>
          <a:xfrm>
            <a:off x="2190182" y="5244745"/>
            <a:ext cx="146923" cy="29444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300"/>
              </a:lnSpc>
              <a:buNone/>
            </a:pPr>
            <a:r>
              <a:rPr lang="en-US" sz="2300" b="1" dirty="0">
                <a:solidFill>
                  <a:srgbClr val="FFFFFF"/>
                </a:solidFill>
                <a:latin typeface="PT Serif" panose="020A0603040505020204" pitchFamily="18" charset="0"/>
                <a:ea typeface="Fraunces Extra Bold" pitchFamily="34" charset="-122"/>
                <a:cs typeface="Fraunces Extra Bold" pitchFamily="34" charset="-120"/>
              </a:rPr>
              <a:t>1</a:t>
            </a:r>
            <a:endParaRPr lang="en-US" sz="2300" dirty="0"/>
          </a:p>
        </p:txBody>
      </p:sp>
      <p:sp>
        <p:nvSpPr>
          <p:cNvPr id="7" name="Text 4"/>
          <p:cNvSpPr/>
          <p:nvPr/>
        </p:nvSpPr>
        <p:spPr>
          <a:xfrm>
            <a:off x="1037062" y="5882623"/>
            <a:ext cx="2453521" cy="30670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400"/>
              </a:lnSpc>
              <a:buNone/>
            </a:pPr>
            <a:r>
              <a:rPr lang="en-US" sz="1900" b="1" dirty="0">
                <a:solidFill>
                  <a:srgbClr val="405449"/>
                </a:solidFill>
                <a:latin typeface="PT Serif" panose="020A0603040505020204" pitchFamily="18" charset="0"/>
                <a:ea typeface="Fraunces Extra Bold" pitchFamily="34" charset="-122"/>
                <a:cs typeface="Fraunces Extra Bold" pitchFamily="34" charset="-120"/>
              </a:rPr>
              <a:t>Ngắt điện</a:t>
            </a:r>
            <a:endParaRPr lang="en-US" sz="1900" dirty="0"/>
          </a:p>
        </p:txBody>
      </p:sp>
      <p:sp>
        <p:nvSpPr>
          <p:cNvPr id="8" name="Text 5"/>
          <p:cNvSpPr/>
          <p:nvPr/>
        </p:nvSpPr>
        <p:spPr>
          <a:xfrm>
            <a:off x="876566" y="6307080"/>
            <a:ext cx="2965313" cy="9422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2450"/>
              </a:lnSpc>
              <a:buNone/>
            </a:pPr>
            <a:r>
              <a:rPr lang="en-US" sz="1500" dirty="0">
                <a:solidFill>
                  <a:srgbClr val="405449"/>
                </a:solidFill>
                <a:latin typeface="PT Serif" panose="020A0603040505020204" pitchFamily="18" charset="0"/>
                <a:ea typeface="Nobile" pitchFamily="34" charset="-122"/>
                <a:cs typeface="Nobile" pitchFamily="34" charset="-120"/>
              </a:rPr>
              <a:t>Ngay lập tức ngắt nguồn điện khi xảy ra tai nạn liên quan đến điện.</a:t>
            </a:r>
            <a:endParaRPr lang="en-US" sz="1500" dirty="0"/>
          </a:p>
        </p:txBody>
      </p:sp>
      <p:sp>
        <p:nvSpPr>
          <p:cNvPr id="9" name="Shape 6"/>
          <p:cNvSpPr/>
          <p:nvPr/>
        </p:nvSpPr>
        <p:spPr>
          <a:xfrm>
            <a:off x="5406060" y="5171165"/>
            <a:ext cx="441603" cy="441603"/>
          </a:xfrm>
          <a:prstGeom prst="roundRect">
            <a:avLst>
              <a:gd name="adj" fmla="val 40005"/>
            </a:avLst>
          </a:prstGeom>
          <a:solidFill>
            <a:srgbClr val="204C8E"/>
          </a:solidFill>
          <a:ln/>
        </p:spPr>
      </p:sp>
      <p:sp>
        <p:nvSpPr>
          <p:cNvPr id="10" name="Text 7"/>
          <p:cNvSpPr/>
          <p:nvPr/>
        </p:nvSpPr>
        <p:spPr>
          <a:xfrm>
            <a:off x="5530600" y="5244745"/>
            <a:ext cx="192405" cy="29444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300"/>
              </a:lnSpc>
              <a:buNone/>
            </a:pPr>
            <a:r>
              <a:rPr lang="en-US" sz="2300" b="1" dirty="0">
                <a:solidFill>
                  <a:srgbClr val="FFFFFF"/>
                </a:solidFill>
                <a:latin typeface="PT Serif" panose="020A0603040505020204" pitchFamily="18" charset="0"/>
                <a:ea typeface="Fraunces Extra Bold" pitchFamily="34" charset="-122"/>
                <a:cs typeface="Fraunces Extra Bold" pitchFamily="34" charset="-120"/>
              </a:rPr>
              <a:t>2</a:t>
            </a:r>
            <a:endParaRPr lang="en-US" sz="2300" dirty="0"/>
          </a:p>
        </p:txBody>
      </p:sp>
      <p:sp>
        <p:nvSpPr>
          <p:cNvPr id="11" name="Text 8"/>
          <p:cNvSpPr/>
          <p:nvPr/>
        </p:nvSpPr>
        <p:spPr>
          <a:xfrm>
            <a:off x="4400220" y="5882623"/>
            <a:ext cx="2453521" cy="30670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400"/>
              </a:lnSpc>
              <a:buNone/>
            </a:pPr>
            <a:r>
              <a:rPr lang="en-US" sz="1900" b="1" dirty="0">
                <a:solidFill>
                  <a:srgbClr val="405449"/>
                </a:solidFill>
                <a:latin typeface="PT Serif" panose="020A0603040505020204" pitchFamily="18" charset="0"/>
                <a:ea typeface="Fraunces Extra Bold" pitchFamily="34" charset="-122"/>
                <a:cs typeface="Fraunces Extra Bold" pitchFamily="34" charset="-120"/>
              </a:rPr>
              <a:t>Sơ cứu</a:t>
            </a:r>
            <a:endParaRPr lang="en-US" sz="1900" dirty="0"/>
          </a:p>
        </p:txBody>
      </p:sp>
      <p:sp>
        <p:nvSpPr>
          <p:cNvPr id="12" name="Text 9"/>
          <p:cNvSpPr/>
          <p:nvPr/>
        </p:nvSpPr>
        <p:spPr>
          <a:xfrm>
            <a:off x="4239724" y="6307080"/>
            <a:ext cx="2965313" cy="9422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2450"/>
              </a:lnSpc>
              <a:buNone/>
            </a:pPr>
            <a:r>
              <a:rPr lang="en-US" sz="1500" dirty="0">
                <a:solidFill>
                  <a:srgbClr val="405449"/>
                </a:solidFill>
                <a:latin typeface="PT Serif" panose="020A0603040505020204" pitchFamily="18" charset="0"/>
                <a:ea typeface="Nobile" pitchFamily="34" charset="-122"/>
                <a:cs typeface="Nobile" pitchFamily="34" charset="-120"/>
              </a:rPr>
              <a:t>Tiến hành sơ cứu nhanh chóng và chính xác cho nạn nhân tại chỗ.</a:t>
            </a:r>
            <a:endParaRPr lang="en-US" sz="1500" dirty="0"/>
          </a:p>
        </p:txBody>
      </p:sp>
      <p:sp>
        <p:nvSpPr>
          <p:cNvPr id="13" name="Shape 10"/>
          <p:cNvSpPr/>
          <p:nvPr/>
        </p:nvSpPr>
        <p:spPr>
          <a:xfrm>
            <a:off x="8769219" y="5171165"/>
            <a:ext cx="441603" cy="441603"/>
          </a:xfrm>
          <a:prstGeom prst="roundRect">
            <a:avLst>
              <a:gd name="adj" fmla="val 40005"/>
            </a:avLst>
          </a:prstGeom>
          <a:solidFill>
            <a:srgbClr val="204C8E"/>
          </a:solidFill>
          <a:ln/>
        </p:spPr>
      </p:sp>
      <p:sp>
        <p:nvSpPr>
          <p:cNvPr id="14" name="Text 11"/>
          <p:cNvSpPr/>
          <p:nvPr/>
        </p:nvSpPr>
        <p:spPr>
          <a:xfrm>
            <a:off x="8901021" y="5244745"/>
            <a:ext cx="177879" cy="29444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300"/>
              </a:lnSpc>
              <a:buNone/>
            </a:pPr>
            <a:r>
              <a:rPr lang="en-US" sz="2300" b="1" dirty="0">
                <a:solidFill>
                  <a:srgbClr val="FFFFFF"/>
                </a:solidFill>
                <a:latin typeface="PT Serif" panose="020A0603040505020204" pitchFamily="18" charset="0"/>
                <a:ea typeface="Fraunces Extra Bold" pitchFamily="34" charset="-122"/>
                <a:cs typeface="Fraunces Extra Bold" pitchFamily="34" charset="-120"/>
              </a:rPr>
              <a:t>3</a:t>
            </a:r>
            <a:endParaRPr lang="en-US" sz="2300" dirty="0"/>
          </a:p>
        </p:txBody>
      </p:sp>
      <p:sp>
        <p:nvSpPr>
          <p:cNvPr id="15" name="Text 12"/>
          <p:cNvSpPr/>
          <p:nvPr/>
        </p:nvSpPr>
        <p:spPr>
          <a:xfrm>
            <a:off x="7763379" y="5882623"/>
            <a:ext cx="2453521" cy="30670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400"/>
              </a:lnSpc>
              <a:buNone/>
            </a:pPr>
            <a:r>
              <a:rPr lang="en-US" sz="1900" b="1" dirty="0">
                <a:solidFill>
                  <a:srgbClr val="405449"/>
                </a:solidFill>
                <a:latin typeface="PT Serif" panose="020A0603040505020204" pitchFamily="18" charset="0"/>
                <a:ea typeface="Fraunces Extra Bold" pitchFamily="34" charset="-122"/>
                <a:cs typeface="Fraunces Extra Bold" pitchFamily="34" charset="-120"/>
              </a:rPr>
              <a:t>Báo cáo</a:t>
            </a:r>
            <a:endParaRPr lang="en-US" sz="1900" dirty="0"/>
          </a:p>
        </p:txBody>
      </p:sp>
      <p:sp>
        <p:nvSpPr>
          <p:cNvPr id="16" name="Text 13"/>
          <p:cNvSpPr/>
          <p:nvPr/>
        </p:nvSpPr>
        <p:spPr>
          <a:xfrm>
            <a:off x="7602883" y="6307080"/>
            <a:ext cx="2965313" cy="9422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2450"/>
              </a:lnSpc>
              <a:buNone/>
            </a:pPr>
            <a:r>
              <a:rPr lang="en-US" sz="1500" dirty="0">
                <a:solidFill>
                  <a:srgbClr val="405449"/>
                </a:solidFill>
                <a:latin typeface="PT Serif" panose="020A0603040505020204" pitchFamily="18" charset="0"/>
                <a:ea typeface="Nobile" pitchFamily="34" charset="-122"/>
                <a:cs typeface="Nobile" pitchFamily="34" charset="-120"/>
              </a:rPr>
              <a:t>Thông báo ngay cho quản lý và đội ngũ y tế để được hỗ trợ kịp thời.</a:t>
            </a:r>
            <a:endParaRPr lang="en-US" sz="1500" dirty="0"/>
          </a:p>
        </p:txBody>
      </p:sp>
      <p:sp>
        <p:nvSpPr>
          <p:cNvPr id="17" name="Shape 14"/>
          <p:cNvSpPr/>
          <p:nvPr/>
        </p:nvSpPr>
        <p:spPr>
          <a:xfrm>
            <a:off x="12132377" y="5171165"/>
            <a:ext cx="441603" cy="441603"/>
          </a:xfrm>
          <a:prstGeom prst="roundRect">
            <a:avLst>
              <a:gd name="adj" fmla="val 40005"/>
            </a:avLst>
          </a:prstGeom>
          <a:solidFill>
            <a:srgbClr val="204C8E"/>
          </a:solidFill>
          <a:ln/>
        </p:spPr>
      </p:sp>
      <p:sp>
        <p:nvSpPr>
          <p:cNvPr id="18" name="Text 15"/>
          <p:cNvSpPr/>
          <p:nvPr/>
        </p:nvSpPr>
        <p:spPr>
          <a:xfrm>
            <a:off x="12253107" y="5244745"/>
            <a:ext cx="200025" cy="29444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300"/>
              </a:lnSpc>
              <a:buNone/>
            </a:pPr>
            <a:r>
              <a:rPr lang="en-US" sz="2300" b="1" dirty="0">
                <a:solidFill>
                  <a:srgbClr val="FFFFFF"/>
                </a:solidFill>
                <a:latin typeface="PT Serif" panose="020A0603040505020204" pitchFamily="18" charset="0"/>
                <a:ea typeface="Fraunces Extra Bold" pitchFamily="34" charset="-122"/>
                <a:cs typeface="Fraunces Extra Bold" pitchFamily="34" charset="-120"/>
              </a:rPr>
              <a:t>4</a:t>
            </a:r>
            <a:endParaRPr lang="en-US" sz="2300" dirty="0"/>
          </a:p>
        </p:txBody>
      </p:sp>
      <p:sp>
        <p:nvSpPr>
          <p:cNvPr id="19" name="Text 16"/>
          <p:cNvSpPr/>
          <p:nvPr/>
        </p:nvSpPr>
        <p:spPr>
          <a:xfrm>
            <a:off x="11126537" y="5882623"/>
            <a:ext cx="2453521" cy="30670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400"/>
              </a:lnSpc>
              <a:buNone/>
            </a:pPr>
            <a:r>
              <a:rPr lang="en-US" sz="1900" b="1" dirty="0">
                <a:solidFill>
                  <a:srgbClr val="405449"/>
                </a:solidFill>
                <a:latin typeface="PT Serif" panose="020A0603040505020204" pitchFamily="18" charset="0"/>
                <a:ea typeface="Fraunces Extra Bold" pitchFamily="34" charset="-122"/>
                <a:cs typeface="Fraunces Extra Bold" pitchFamily="34" charset="-120"/>
              </a:rPr>
              <a:t>Điều tra</a:t>
            </a:r>
            <a:endParaRPr lang="en-US" sz="1900" dirty="0"/>
          </a:p>
        </p:txBody>
      </p:sp>
      <p:sp>
        <p:nvSpPr>
          <p:cNvPr id="20" name="Text 17"/>
          <p:cNvSpPr/>
          <p:nvPr/>
        </p:nvSpPr>
        <p:spPr>
          <a:xfrm>
            <a:off x="11217250" y="6307080"/>
            <a:ext cx="3145253" cy="9422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2450"/>
              </a:lnSpc>
              <a:buNone/>
            </a:pPr>
            <a:r>
              <a:rPr lang="en-US" sz="1500" dirty="0">
                <a:solidFill>
                  <a:srgbClr val="405449"/>
                </a:solidFill>
                <a:latin typeface="PT Serif" panose="020A0603040505020204" pitchFamily="18" charset="0"/>
                <a:ea typeface="Nobile" pitchFamily="34" charset="-122"/>
                <a:cs typeface="Nobile" pitchFamily="34" charset="-120"/>
              </a:rPr>
              <a:t>Tiến hành điều tra nguyên </a:t>
            </a:r>
            <a:r>
              <a:rPr lang="en-US" sz="1500" dirty="0" err="1">
                <a:solidFill>
                  <a:srgbClr val="405449"/>
                </a:solidFill>
                <a:latin typeface="PT Serif" panose="020A0603040505020204" pitchFamily="18" charset="0"/>
                <a:ea typeface="Nobile" pitchFamily="34" charset="-122"/>
                <a:cs typeface="Nobile" pitchFamily="34" charset="-120"/>
              </a:rPr>
              <a:t>nhân</a:t>
            </a:r>
            <a:r>
              <a:rPr lang="en-US" sz="1500" dirty="0">
                <a:solidFill>
                  <a:srgbClr val="405449"/>
                </a:solidFill>
                <a:latin typeface="PT Serif" panose="020A0603040505020204" pitchFamily="18" charset="0"/>
                <a:ea typeface="Nobile" pitchFamily="34" charset="-122"/>
                <a:cs typeface="Nobile" pitchFamily="34" charset="-120"/>
              </a:rPr>
              <a:t> </a:t>
            </a:r>
          </a:p>
          <a:p>
            <a:pPr marL="0" indent="0">
              <a:lnSpc>
                <a:spcPts val="2450"/>
              </a:lnSpc>
              <a:buNone/>
            </a:pPr>
            <a:r>
              <a:rPr lang="en-US" sz="1500" dirty="0" err="1">
                <a:solidFill>
                  <a:srgbClr val="405449"/>
                </a:solidFill>
                <a:latin typeface="PT Serif" panose="020A0603040505020204" pitchFamily="18" charset="0"/>
                <a:ea typeface="Nobile" pitchFamily="34" charset="-122"/>
                <a:cs typeface="Nobile" pitchFamily="34" charset="-120"/>
              </a:rPr>
              <a:t>và</a:t>
            </a:r>
            <a:r>
              <a:rPr lang="en-US" sz="1500" dirty="0">
                <a:solidFill>
                  <a:srgbClr val="405449"/>
                </a:solidFill>
                <a:latin typeface="PT Serif" panose="020A0603040505020204" pitchFamily="18" charset="0"/>
                <a:ea typeface="Nobile" pitchFamily="34" charset="-122"/>
                <a:cs typeface="Nobile" pitchFamily="34" charset="-120"/>
              </a:rPr>
              <a:t> đề xuất biện pháp </a:t>
            </a:r>
            <a:r>
              <a:rPr lang="en-US" sz="1500" dirty="0" err="1">
                <a:solidFill>
                  <a:srgbClr val="405449"/>
                </a:solidFill>
                <a:latin typeface="PT Serif" panose="020A0603040505020204" pitchFamily="18" charset="0"/>
                <a:ea typeface="Nobile" pitchFamily="34" charset="-122"/>
                <a:cs typeface="Nobile" pitchFamily="34" charset="-120"/>
              </a:rPr>
              <a:t>phòng</a:t>
            </a:r>
            <a:r>
              <a:rPr lang="en-US" sz="1500" dirty="0">
                <a:solidFill>
                  <a:srgbClr val="405449"/>
                </a:solidFill>
                <a:latin typeface="PT Serif" panose="020A0603040505020204" pitchFamily="18" charset="0"/>
                <a:ea typeface="Nobile" pitchFamily="34" charset="-122"/>
                <a:cs typeface="Nobile" pitchFamily="34" charset="-120"/>
              </a:rPr>
              <a:t> </a:t>
            </a:r>
            <a:r>
              <a:rPr lang="en-US" sz="1500" dirty="0" err="1">
                <a:solidFill>
                  <a:srgbClr val="405449"/>
                </a:solidFill>
                <a:latin typeface="PT Serif" panose="020A0603040505020204" pitchFamily="18" charset="0"/>
                <a:ea typeface="Nobile" pitchFamily="34" charset="-122"/>
                <a:cs typeface="Nobile" pitchFamily="34" charset="-120"/>
              </a:rPr>
              <a:t>ngừa</a:t>
            </a:r>
            <a:endParaRPr lang="en-US" sz="1500" dirty="0"/>
          </a:p>
        </p:txBody>
      </p:sp>
      <p:pic>
        <p:nvPicPr>
          <p:cNvPr id="21" name="Picture 20">
            <a:extLst>
              <a:ext uri="{FF2B5EF4-FFF2-40B4-BE49-F238E27FC236}">
                <a16:creationId xmlns:a16="http://schemas.microsoft.com/office/drawing/2014/main" id="{DBFE24F9-25C8-2A15-ED9B-888E17D7219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893984" y="7424057"/>
            <a:ext cx="2601442" cy="805543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64037" y="1044535"/>
            <a:ext cx="6172200" cy="77152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6050"/>
              </a:lnSpc>
              <a:buNone/>
            </a:pPr>
            <a:r>
              <a:rPr lang="en-US" sz="4850" b="1" dirty="0">
                <a:solidFill>
                  <a:srgbClr val="3B4540"/>
                </a:solidFill>
                <a:latin typeface="PT Serif" panose="020A0603040505020204" pitchFamily="18" charset="0"/>
                <a:ea typeface="Fraunces Extra Bold" pitchFamily="34" charset="-122"/>
                <a:cs typeface="Fraunces Extra Bold" pitchFamily="34" charset="-120"/>
              </a:rPr>
              <a:t>Tài liệu tham khảo</a:t>
            </a:r>
            <a:endParaRPr lang="en-US" sz="4850" dirty="0"/>
          </a:p>
        </p:txBody>
      </p:sp>
      <p:sp>
        <p:nvSpPr>
          <p:cNvPr id="3" name="Text 1"/>
          <p:cNvSpPr/>
          <p:nvPr/>
        </p:nvSpPr>
        <p:spPr>
          <a:xfrm>
            <a:off x="856535" y="2845983"/>
            <a:ext cx="6690122" cy="9255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3600"/>
              </a:lnSpc>
              <a:buNone/>
            </a:pPr>
            <a:r>
              <a:rPr lang="en-US" sz="2900" b="1" dirty="0">
                <a:solidFill>
                  <a:srgbClr val="3B4540"/>
                </a:solidFill>
                <a:latin typeface="PT Serif" panose="020A0603040505020204" pitchFamily="18" charset="0"/>
                <a:ea typeface="Fraunces Extra Bold" pitchFamily="34" charset="-122"/>
                <a:cs typeface="Fraunces Extra Bold" pitchFamily="34" charset="-120"/>
              </a:rPr>
              <a:t>Bài kiểm tra an toàn lao động nhóm 3</a:t>
            </a:r>
            <a:endParaRPr lang="en-US" sz="2900" dirty="0"/>
          </a:p>
        </p:txBody>
      </p:sp>
      <p:sp>
        <p:nvSpPr>
          <p:cNvPr id="4" name="Text 2"/>
          <p:cNvSpPr/>
          <p:nvPr/>
        </p:nvSpPr>
        <p:spPr>
          <a:xfrm>
            <a:off x="856535" y="3216456"/>
            <a:ext cx="6690122" cy="3950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3100"/>
              </a:lnSpc>
              <a:buSzPct val="100000"/>
              <a:buChar char="•"/>
            </a:pPr>
            <a:r>
              <a:rPr lang="en-US" sz="1900" b="1" u="sng" dirty="0">
                <a:solidFill>
                  <a:srgbClr val="204C8E"/>
                </a:solidFill>
                <a:latin typeface="PT Serif" panose="020A0603040505020204" pitchFamily="18" charset="0"/>
                <a:ea typeface="Nobile" pitchFamily="34" charset="-122"/>
                <a:cs typeface="Nobile" pitchFamily="34" charset="-12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Trắc nghiệm an toàn lao động nhóm 3</a:t>
            </a:r>
            <a:endParaRPr lang="en-US" sz="1900" dirty="0"/>
          </a:p>
        </p:txBody>
      </p:sp>
      <p:sp>
        <p:nvSpPr>
          <p:cNvPr id="5" name="Text 3"/>
          <p:cNvSpPr/>
          <p:nvPr/>
        </p:nvSpPr>
        <p:spPr>
          <a:xfrm>
            <a:off x="864037" y="4247436"/>
            <a:ext cx="5625703" cy="46279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3600"/>
              </a:lnSpc>
              <a:buNone/>
            </a:pPr>
            <a:r>
              <a:rPr lang="en-US" sz="2900" b="1" dirty="0">
                <a:solidFill>
                  <a:srgbClr val="3B4540"/>
                </a:solidFill>
                <a:latin typeface="PT Serif" panose="020A0603040505020204" pitchFamily="18" charset="0"/>
                <a:ea typeface="Fraunces Extra Bold" pitchFamily="34" charset="-122"/>
                <a:cs typeface="Fraunces Extra Bold" pitchFamily="34" charset="-120"/>
              </a:rPr>
              <a:t>Bảng báo giá huấn luyện ATLD</a:t>
            </a:r>
            <a:endParaRPr lang="en-US" sz="2900" dirty="0"/>
          </a:p>
        </p:txBody>
      </p:sp>
      <p:sp>
        <p:nvSpPr>
          <p:cNvPr id="6" name="Text 4"/>
          <p:cNvSpPr/>
          <p:nvPr/>
        </p:nvSpPr>
        <p:spPr>
          <a:xfrm>
            <a:off x="856535" y="4719281"/>
            <a:ext cx="6690122" cy="3950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3100"/>
              </a:lnSpc>
              <a:buSzPct val="100000"/>
              <a:buChar char="•"/>
            </a:pPr>
            <a:r>
              <a:rPr lang="en-US" sz="1900" b="1" u="sng" dirty="0">
                <a:solidFill>
                  <a:srgbClr val="204C8E"/>
                </a:solidFill>
                <a:latin typeface="PT Serif" panose="020A0603040505020204" pitchFamily="18" charset="0"/>
                <a:ea typeface="Nobile" pitchFamily="34" charset="-122"/>
                <a:cs typeface="Nobile" pitchFamily="34" charset="-120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Xem chi tiết</a:t>
            </a:r>
            <a:endParaRPr lang="en-US" sz="1900" dirty="0"/>
          </a:p>
        </p:txBody>
      </p:sp>
      <p:sp>
        <p:nvSpPr>
          <p:cNvPr id="7" name="Text 5"/>
          <p:cNvSpPr/>
          <p:nvPr/>
        </p:nvSpPr>
        <p:spPr>
          <a:xfrm>
            <a:off x="864037" y="5598914"/>
            <a:ext cx="4598194" cy="46279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3600"/>
              </a:lnSpc>
              <a:buNone/>
            </a:pPr>
            <a:r>
              <a:rPr lang="en-US" sz="2900" b="1" dirty="0">
                <a:solidFill>
                  <a:srgbClr val="3B4540"/>
                </a:solidFill>
                <a:latin typeface="PT Serif" panose="020A0603040505020204" pitchFamily="18" charset="0"/>
                <a:ea typeface="Fraunces Extra Bold" pitchFamily="34" charset="-122"/>
                <a:cs typeface="Fraunces Extra Bold" pitchFamily="34" charset="-120"/>
              </a:rPr>
              <a:t>Tải về tài liệu (download)</a:t>
            </a:r>
            <a:endParaRPr lang="en-US" sz="2900" dirty="0"/>
          </a:p>
        </p:txBody>
      </p:sp>
      <p:sp>
        <p:nvSpPr>
          <p:cNvPr id="8" name="Text 6"/>
          <p:cNvSpPr/>
          <p:nvPr/>
        </p:nvSpPr>
        <p:spPr>
          <a:xfrm>
            <a:off x="864037" y="6052987"/>
            <a:ext cx="6690122" cy="7900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3100"/>
              </a:lnSpc>
              <a:buSzPct val="100000"/>
              <a:buChar char="•"/>
            </a:pPr>
            <a:r>
              <a:rPr lang="en-US" sz="1900" b="1" u="sng" dirty="0">
                <a:solidFill>
                  <a:srgbClr val="204C8E"/>
                </a:solidFill>
                <a:latin typeface="PT Serif" panose="020A0603040505020204" pitchFamily="18" charset="0"/>
                <a:ea typeface="Nobile" pitchFamily="34" charset="-122"/>
                <a:cs typeface="Nobile" pitchFamily="34" charset="-120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Download tài liệu huấn luyện an toàn lao động sản xuất ô dù</a:t>
            </a:r>
            <a:endParaRPr lang="en-US" sz="1900" dirty="0"/>
          </a:p>
        </p:txBody>
      </p:sp>
      <p:pic>
        <p:nvPicPr>
          <p:cNvPr id="9" name="Image 0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163997" y="3817501"/>
            <a:ext cx="5609868" cy="1736169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A687CBFF-A302-9264-BFB0-7F402BEAA61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1893984" y="7424057"/>
            <a:ext cx="2601442" cy="805543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19</TotalTime>
  <Words>1210</Words>
  <Application>Microsoft Office PowerPoint</Application>
  <PresentationFormat>Custom</PresentationFormat>
  <Paragraphs>143</Paragraphs>
  <Slides>11</Slides>
  <Notes>11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4" baseType="lpstr">
      <vt:lpstr>Arial</vt:lpstr>
      <vt:lpstr>PT Serif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Nhan Van</cp:lastModifiedBy>
  <cp:revision>2</cp:revision>
  <dcterms:created xsi:type="dcterms:W3CDTF">2024-11-15T04:22:29Z</dcterms:created>
  <dcterms:modified xsi:type="dcterms:W3CDTF">2024-11-15T04:42:17Z</dcterms:modified>
</cp:coreProperties>
</file>