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4630400" cy="8229600"/>
  <p:notesSz cx="8229600" cy="14630400"/>
  <p:embeddedFontLst>
    <p:embeddedFont>
      <p:font typeface="Open Sans" panose="020B0606030504020204" pitchFamily="34" charset="0"/>
      <p:regular r:id="rId24"/>
      <p:bold r:id="rId25"/>
    </p:embeddedFont>
    <p:embeddedFont>
      <p:font typeface="Unbounded" panose="020B0604020202020204"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50" d="100"/>
          <a:sy n="50" d="100"/>
        </p:scale>
        <p:origin x="2490" y="12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8288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hyperlink" Target="https://antoannamviet.com/bao-gia-huan-luyen-an-toan-lao-dong/" TargetMode="External"/><Relationship Id="rId2" Type="http://schemas.openxmlformats.org/officeDocument/2006/relationships/hyperlink" Target="https://antoannamviet.com/bai-kiem-tra-an-toan-lao-dong-nhom-3/" TargetMode="Externa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antoannamviet.com/tai-lieu-an-toan-lao-dong-san-xuat-dan-piano/"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0195"/>
          </a:xfrm>
          <a:prstGeom prst="rect">
            <a:avLst/>
          </a:prstGeom>
        </p:spPr>
      </p:pic>
      <p:sp>
        <p:nvSpPr>
          <p:cNvPr id="3" name="Text 0"/>
          <p:cNvSpPr/>
          <p:nvPr/>
        </p:nvSpPr>
        <p:spPr>
          <a:xfrm>
            <a:off x="6345674" y="675084"/>
            <a:ext cx="7425452" cy="4234815"/>
          </a:xfrm>
          <a:prstGeom prst="rect">
            <a:avLst/>
          </a:prstGeom>
          <a:noFill/>
          <a:ln/>
        </p:spPr>
        <p:txBody>
          <a:bodyPr wrap="square" lIns="0" tIns="0" rIns="0" bIns="0" rtlCol="0" anchor="t"/>
          <a:lstStyle/>
          <a:p>
            <a:pPr marL="0" indent="0">
              <a:lnSpc>
                <a:spcPts val="8300"/>
              </a:lnSpc>
              <a:buNone/>
            </a:pPr>
            <a:r>
              <a:rPr lang="en-US" sz="6650" b="1" dirty="0">
                <a:solidFill>
                  <a:srgbClr val="333F70"/>
                </a:solidFill>
                <a:latin typeface="Unbounded" pitchFamily="34" charset="0"/>
                <a:ea typeface="Unbounded" pitchFamily="34" charset="-122"/>
                <a:cs typeface="Unbounded" pitchFamily="34" charset="-120"/>
              </a:rPr>
              <a:t>An Toàn Lao Động Trong Sản Xuất Đàn Piano</a:t>
            </a:r>
            <a:endParaRPr lang="en-US" sz="6650" dirty="0"/>
          </a:p>
        </p:txBody>
      </p:sp>
      <p:sp>
        <p:nvSpPr>
          <p:cNvPr id="4" name="Text 1"/>
          <p:cNvSpPr/>
          <p:nvPr/>
        </p:nvSpPr>
        <p:spPr>
          <a:xfrm>
            <a:off x="6345674" y="5278160"/>
            <a:ext cx="7425452" cy="1571149"/>
          </a:xfrm>
          <a:prstGeom prst="rect">
            <a:avLst/>
          </a:prstGeom>
          <a:noFill/>
          <a:ln/>
        </p:spPr>
        <p:txBody>
          <a:bodyPr wrap="square" lIns="0" tIns="0" rIns="0" bIns="0" rtlCol="0" anchor="t"/>
          <a:lstStyle/>
          <a:p>
            <a:pPr marL="0" indent="0">
              <a:lnSpc>
                <a:spcPts val="3050"/>
              </a:lnSpc>
              <a:buNone/>
            </a:pPr>
            <a:r>
              <a:rPr lang="en-US" sz="1900" dirty="0">
                <a:solidFill>
                  <a:srgbClr val="333F70"/>
                </a:solidFill>
                <a:latin typeface="Open Sans" pitchFamily="34" charset="0"/>
                <a:ea typeface="Open Sans" pitchFamily="34" charset="-122"/>
                <a:cs typeface="Open Sans" pitchFamily="34" charset="-120"/>
              </a:rPr>
              <a:t>Bạn đang tìm kiếm cách nâng cao an toàn lao động trong sản xuất đàn piano? Tài liệu này cung cấp hướng dẫn chi tiết và thiết thực để bảo vệ sức khỏe công nhân và đảm bảo quy trình sản xuất hiệu quả. Đọc ngay để biết thêm!</a:t>
            </a:r>
            <a:endParaRPr lang="en-US" sz="1900" dirty="0"/>
          </a:p>
        </p:txBody>
      </p:sp>
      <p:sp>
        <p:nvSpPr>
          <p:cNvPr id="5" name="Shape 2"/>
          <p:cNvSpPr/>
          <p:nvPr/>
        </p:nvSpPr>
        <p:spPr>
          <a:xfrm>
            <a:off x="6345674" y="7143869"/>
            <a:ext cx="392787" cy="392787"/>
          </a:xfrm>
          <a:prstGeom prst="roundRect">
            <a:avLst>
              <a:gd name="adj" fmla="val 23277465"/>
            </a:avLst>
          </a:prstGeom>
          <a:noFill/>
          <a:ln w="7620">
            <a:solidFill>
              <a:srgbClr val="FFFFFF"/>
            </a:solidFill>
            <a:prstDash val="solid"/>
          </a:ln>
        </p:spPr>
      </p:sp>
      <p:sp>
        <p:nvSpPr>
          <p:cNvPr id="7" name="Text 3"/>
          <p:cNvSpPr/>
          <p:nvPr/>
        </p:nvSpPr>
        <p:spPr>
          <a:xfrm>
            <a:off x="6861215" y="7125414"/>
            <a:ext cx="2576632" cy="429697"/>
          </a:xfrm>
          <a:prstGeom prst="rect">
            <a:avLst/>
          </a:prstGeom>
          <a:noFill/>
          <a:ln/>
        </p:spPr>
        <p:txBody>
          <a:bodyPr wrap="none" lIns="0" tIns="0" rIns="0" bIns="0" rtlCol="0" anchor="t"/>
          <a:lstStyle/>
          <a:p>
            <a:pPr marL="0" indent="0" algn="l">
              <a:lnSpc>
                <a:spcPts val="3200"/>
              </a:lnSpc>
              <a:buNone/>
            </a:pPr>
            <a:r>
              <a:rPr lang="en-US" sz="2400" b="1">
                <a:solidFill>
                  <a:srgbClr val="333F70"/>
                </a:solidFill>
                <a:latin typeface="Open Sans" pitchFamily="34" charset="0"/>
                <a:ea typeface="Open Sans" pitchFamily="34" charset="-122"/>
                <a:cs typeface="Open Sans" pitchFamily="34" charset="-120"/>
              </a:rPr>
              <a:t>Bản quyền thuộc An Toàn Nam Việt</a:t>
            </a:r>
            <a:endParaRPr lang="en-US" sz="2400" dirty="0"/>
          </a:p>
        </p:txBody>
      </p:sp>
      <p:pic>
        <p:nvPicPr>
          <p:cNvPr id="8" name="Picture 7">
            <a:extLst>
              <a:ext uri="{FF2B5EF4-FFF2-40B4-BE49-F238E27FC236}">
                <a16:creationId xmlns:a16="http://schemas.microsoft.com/office/drawing/2014/main" id="{C29EB809-71B4-13E0-0C2E-BCCD9CE838E0}"/>
              </a:ext>
            </a:extLst>
          </p:cNvPr>
          <p:cNvPicPr>
            <a:picLocks noChangeAspect="1"/>
          </p:cNvPicPr>
          <p:nvPr/>
        </p:nvPicPr>
        <p:blipFill>
          <a:blip r:embed="rId4"/>
          <a:stretch>
            <a:fillRect/>
          </a:stretch>
        </p:blipFill>
        <p:spPr>
          <a:xfrm>
            <a:off x="11872898" y="7431740"/>
            <a:ext cx="2576632" cy="797860"/>
          </a:xfrm>
          <a:prstGeom prst="rect">
            <a:avLst/>
          </a:prstGeom>
        </p:spPr>
      </p:pic>
      <p:pic>
        <p:nvPicPr>
          <p:cNvPr id="11" name="Picture 10">
            <a:extLst>
              <a:ext uri="{FF2B5EF4-FFF2-40B4-BE49-F238E27FC236}">
                <a16:creationId xmlns:a16="http://schemas.microsoft.com/office/drawing/2014/main" id="{4E0C04F0-64ED-32E2-9370-660D0330FF15}"/>
              </a:ext>
            </a:extLst>
          </p:cNvPr>
          <p:cNvPicPr>
            <a:picLocks noChangeAspect="1"/>
          </p:cNvPicPr>
          <p:nvPr/>
        </p:nvPicPr>
        <p:blipFill>
          <a:blip r:embed="rId5"/>
          <a:stretch>
            <a:fillRect/>
          </a:stretch>
        </p:blipFill>
        <p:spPr>
          <a:xfrm>
            <a:off x="6345674" y="7083643"/>
            <a:ext cx="453013" cy="45301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1624"/>
          </a:xfrm>
          <a:prstGeom prst="rect">
            <a:avLst/>
          </a:prstGeom>
        </p:spPr>
      </p:pic>
      <p:sp>
        <p:nvSpPr>
          <p:cNvPr id="3" name="Text 0"/>
          <p:cNvSpPr/>
          <p:nvPr/>
        </p:nvSpPr>
        <p:spPr>
          <a:xfrm>
            <a:off x="793552" y="623411"/>
            <a:ext cx="7556897" cy="1417082"/>
          </a:xfrm>
          <a:prstGeom prst="rect">
            <a:avLst/>
          </a:prstGeom>
          <a:noFill/>
          <a:ln/>
        </p:spPr>
        <p:txBody>
          <a:bodyPr wrap="square" lIns="0" tIns="0" rIns="0" bIns="0" rtlCol="0" anchor="t"/>
          <a:lstStyle/>
          <a:p>
            <a:pPr marL="0" indent="0">
              <a:lnSpc>
                <a:spcPts val="5550"/>
              </a:lnSpc>
              <a:buNone/>
            </a:pPr>
            <a:r>
              <a:rPr lang="en-US" sz="4450" b="1" dirty="0">
                <a:solidFill>
                  <a:srgbClr val="333F70"/>
                </a:solidFill>
                <a:latin typeface="Unbounded" pitchFamily="34" charset="0"/>
                <a:ea typeface="Unbounded" pitchFamily="34" charset="-122"/>
                <a:cs typeface="Unbounded" pitchFamily="34" charset="-120"/>
              </a:rPr>
              <a:t>Thực Trạng An Toàn Lao Động</a:t>
            </a:r>
            <a:endParaRPr lang="en-US" sz="4450" dirty="0"/>
          </a:p>
        </p:txBody>
      </p:sp>
      <p:sp>
        <p:nvSpPr>
          <p:cNvPr id="4" name="Shape 1"/>
          <p:cNvSpPr/>
          <p:nvPr/>
        </p:nvSpPr>
        <p:spPr>
          <a:xfrm>
            <a:off x="793552" y="2635568"/>
            <a:ext cx="510064" cy="510064"/>
          </a:xfrm>
          <a:prstGeom prst="roundRect">
            <a:avLst>
              <a:gd name="adj" fmla="val 18670"/>
            </a:avLst>
          </a:prstGeom>
          <a:solidFill>
            <a:srgbClr val="D6F5EE"/>
          </a:solidFill>
          <a:ln w="7620">
            <a:solidFill>
              <a:srgbClr val="BCDBD4"/>
            </a:solidFill>
            <a:prstDash val="solid"/>
          </a:ln>
        </p:spPr>
      </p:sp>
      <p:sp>
        <p:nvSpPr>
          <p:cNvPr id="5" name="Text 2"/>
          <p:cNvSpPr/>
          <p:nvPr/>
        </p:nvSpPr>
        <p:spPr>
          <a:xfrm>
            <a:off x="960120" y="2720578"/>
            <a:ext cx="176927" cy="340043"/>
          </a:xfrm>
          <a:prstGeom prst="rect">
            <a:avLst/>
          </a:prstGeom>
          <a:noFill/>
          <a:ln/>
        </p:spPr>
        <p:txBody>
          <a:bodyPr wrap="none" lIns="0" tIns="0" rIns="0" bIns="0" rtlCol="0" anchor="t"/>
          <a:lstStyle/>
          <a:p>
            <a:pPr marL="0" indent="0" algn="ctr">
              <a:lnSpc>
                <a:spcPts val="2650"/>
              </a:lnSpc>
              <a:buNone/>
            </a:pPr>
            <a:r>
              <a:rPr lang="en-US" sz="2650" b="1" dirty="0">
                <a:solidFill>
                  <a:srgbClr val="333F70"/>
                </a:solidFill>
                <a:latin typeface="Unbounded" pitchFamily="34" charset="0"/>
                <a:ea typeface="Unbounded" pitchFamily="34" charset="-122"/>
                <a:cs typeface="Unbounded" pitchFamily="34" charset="-120"/>
              </a:rPr>
              <a:t>1</a:t>
            </a:r>
            <a:endParaRPr lang="en-US" sz="2650" dirty="0"/>
          </a:p>
        </p:txBody>
      </p:sp>
      <p:sp>
        <p:nvSpPr>
          <p:cNvPr id="6" name="Text 3"/>
          <p:cNvSpPr/>
          <p:nvPr/>
        </p:nvSpPr>
        <p:spPr>
          <a:xfrm>
            <a:off x="1530310" y="2635568"/>
            <a:ext cx="2872264" cy="354211"/>
          </a:xfrm>
          <a:prstGeom prst="rect">
            <a:avLst/>
          </a:prstGeom>
          <a:noFill/>
          <a:ln/>
        </p:spPr>
        <p:txBody>
          <a:bodyPr wrap="none" lIns="0" tIns="0" rIns="0" bIns="0" rtlCol="0" anchor="t"/>
          <a:lstStyle/>
          <a:p>
            <a:pPr marL="0" indent="0">
              <a:lnSpc>
                <a:spcPts val="2750"/>
              </a:lnSpc>
              <a:buNone/>
            </a:pPr>
            <a:r>
              <a:rPr lang="en-US" sz="2200" b="1" dirty="0">
                <a:solidFill>
                  <a:srgbClr val="333F70"/>
                </a:solidFill>
                <a:latin typeface="Unbounded" pitchFamily="34" charset="0"/>
                <a:ea typeface="Unbounded" pitchFamily="34" charset="-122"/>
                <a:cs typeface="Unbounded" pitchFamily="34" charset="-120"/>
              </a:rPr>
              <a:t>Tình Hình Chung</a:t>
            </a:r>
            <a:endParaRPr lang="en-US" sz="2200" dirty="0"/>
          </a:p>
        </p:txBody>
      </p:sp>
      <p:sp>
        <p:nvSpPr>
          <p:cNvPr id="7" name="Text 4"/>
          <p:cNvSpPr/>
          <p:nvPr/>
        </p:nvSpPr>
        <p:spPr>
          <a:xfrm>
            <a:off x="1530310" y="3125748"/>
            <a:ext cx="6820138" cy="725329"/>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Bộ Lao động - Thương binh và Xã hội thông báo tình hình tai nạn lao động 6 tháng đầu năm 2024.</a:t>
            </a:r>
            <a:endParaRPr lang="en-US" sz="1750" dirty="0"/>
          </a:p>
        </p:txBody>
      </p:sp>
      <p:sp>
        <p:nvSpPr>
          <p:cNvPr id="8" name="Shape 5"/>
          <p:cNvSpPr/>
          <p:nvPr/>
        </p:nvSpPr>
        <p:spPr>
          <a:xfrm>
            <a:off x="793552" y="4332803"/>
            <a:ext cx="510064" cy="510064"/>
          </a:xfrm>
          <a:prstGeom prst="roundRect">
            <a:avLst>
              <a:gd name="adj" fmla="val 18670"/>
            </a:avLst>
          </a:prstGeom>
          <a:solidFill>
            <a:srgbClr val="D6F5EE"/>
          </a:solidFill>
          <a:ln w="7620">
            <a:solidFill>
              <a:srgbClr val="BCDBD4"/>
            </a:solidFill>
            <a:prstDash val="solid"/>
          </a:ln>
        </p:spPr>
      </p:sp>
      <p:sp>
        <p:nvSpPr>
          <p:cNvPr id="9" name="Text 6"/>
          <p:cNvSpPr/>
          <p:nvPr/>
        </p:nvSpPr>
        <p:spPr>
          <a:xfrm>
            <a:off x="906542" y="4417814"/>
            <a:ext cx="283964" cy="340043"/>
          </a:xfrm>
          <a:prstGeom prst="rect">
            <a:avLst/>
          </a:prstGeom>
          <a:noFill/>
          <a:ln/>
        </p:spPr>
        <p:txBody>
          <a:bodyPr wrap="none" lIns="0" tIns="0" rIns="0" bIns="0" rtlCol="0" anchor="t"/>
          <a:lstStyle/>
          <a:p>
            <a:pPr marL="0" indent="0" algn="ctr">
              <a:lnSpc>
                <a:spcPts val="2650"/>
              </a:lnSpc>
              <a:buNone/>
            </a:pPr>
            <a:r>
              <a:rPr lang="en-US" sz="2650" b="1" dirty="0">
                <a:solidFill>
                  <a:srgbClr val="333F70"/>
                </a:solidFill>
                <a:latin typeface="Unbounded" pitchFamily="34" charset="0"/>
                <a:ea typeface="Unbounded" pitchFamily="34" charset="-122"/>
                <a:cs typeface="Unbounded" pitchFamily="34" charset="-120"/>
              </a:rPr>
              <a:t>2</a:t>
            </a:r>
            <a:endParaRPr lang="en-US" sz="2650" dirty="0"/>
          </a:p>
        </p:txBody>
      </p:sp>
      <p:sp>
        <p:nvSpPr>
          <p:cNvPr id="10" name="Text 7"/>
          <p:cNvSpPr/>
          <p:nvPr/>
        </p:nvSpPr>
        <p:spPr>
          <a:xfrm>
            <a:off x="1530310" y="4332803"/>
            <a:ext cx="5989915" cy="354211"/>
          </a:xfrm>
          <a:prstGeom prst="rect">
            <a:avLst/>
          </a:prstGeom>
          <a:noFill/>
          <a:ln/>
        </p:spPr>
        <p:txBody>
          <a:bodyPr wrap="none" lIns="0" tIns="0" rIns="0" bIns="0" rtlCol="0" anchor="t"/>
          <a:lstStyle/>
          <a:p>
            <a:pPr marL="0" indent="0">
              <a:lnSpc>
                <a:spcPts val="2750"/>
              </a:lnSpc>
              <a:buNone/>
            </a:pPr>
            <a:r>
              <a:rPr lang="en-US" sz="2200" b="1" dirty="0">
                <a:solidFill>
                  <a:srgbClr val="333F70"/>
                </a:solidFill>
                <a:latin typeface="Unbounded" pitchFamily="34" charset="0"/>
                <a:ea typeface="Unbounded" pitchFamily="34" charset="-122"/>
                <a:cs typeface="Unbounded" pitchFamily="34" charset="-120"/>
              </a:rPr>
              <a:t>Tai Nạn Trong Sản Xuất Đàn Piano</a:t>
            </a:r>
            <a:endParaRPr lang="en-US" sz="2200" dirty="0"/>
          </a:p>
        </p:txBody>
      </p:sp>
      <p:sp>
        <p:nvSpPr>
          <p:cNvPr id="11" name="Text 8"/>
          <p:cNvSpPr/>
          <p:nvPr/>
        </p:nvSpPr>
        <p:spPr>
          <a:xfrm>
            <a:off x="1530310" y="4822984"/>
            <a:ext cx="6820138" cy="725329"/>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Trong ngành sản xuất đàn piano, việc xảy ra tai nạn lao động không phải là hiếm gặp.</a:t>
            </a:r>
            <a:endParaRPr lang="en-US" sz="1750" dirty="0"/>
          </a:p>
        </p:txBody>
      </p:sp>
      <p:sp>
        <p:nvSpPr>
          <p:cNvPr id="12" name="Shape 9"/>
          <p:cNvSpPr/>
          <p:nvPr/>
        </p:nvSpPr>
        <p:spPr>
          <a:xfrm>
            <a:off x="793552" y="6030039"/>
            <a:ext cx="510064" cy="510064"/>
          </a:xfrm>
          <a:prstGeom prst="roundRect">
            <a:avLst>
              <a:gd name="adj" fmla="val 18670"/>
            </a:avLst>
          </a:prstGeom>
          <a:solidFill>
            <a:srgbClr val="D6F5EE"/>
          </a:solidFill>
          <a:ln w="7620">
            <a:solidFill>
              <a:srgbClr val="BCDBD4"/>
            </a:solidFill>
            <a:prstDash val="solid"/>
          </a:ln>
        </p:spPr>
      </p:sp>
      <p:sp>
        <p:nvSpPr>
          <p:cNvPr id="13" name="Text 10"/>
          <p:cNvSpPr/>
          <p:nvPr/>
        </p:nvSpPr>
        <p:spPr>
          <a:xfrm>
            <a:off x="905828" y="6115050"/>
            <a:ext cx="285393" cy="340043"/>
          </a:xfrm>
          <a:prstGeom prst="rect">
            <a:avLst/>
          </a:prstGeom>
          <a:noFill/>
          <a:ln/>
        </p:spPr>
        <p:txBody>
          <a:bodyPr wrap="none" lIns="0" tIns="0" rIns="0" bIns="0" rtlCol="0" anchor="t"/>
          <a:lstStyle/>
          <a:p>
            <a:pPr marL="0" indent="0" algn="ctr">
              <a:lnSpc>
                <a:spcPts val="2650"/>
              </a:lnSpc>
              <a:buNone/>
            </a:pPr>
            <a:r>
              <a:rPr lang="en-US" sz="2650" b="1" dirty="0">
                <a:solidFill>
                  <a:srgbClr val="333F70"/>
                </a:solidFill>
                <a:latin typeface="Unbounded" pitchFamily="34" charset="0"/>
                <a:ea typeface="Unbounded" pitchFamily="34" charset="-122"/>
                <a:cs typeface="Unbounded" pitchFamily="34" charset="-120"/>
              </a:rPr>
              <a:t>3</a:t>
            </a:r>
            <a:endParaRPr lang="en-US" sz="2650" dirty="0"/>
          </a:p>
        </p:txBody>
      </p:sp>
      <p:sp>
        <p:nvSpPr>
          <p:cNvPr id="14" name="Text 11"/>
          <p:cNvSpPr/>
          <p:nvPr/>
        </p:nvSpPr>
        <p:spPr>
          <a:xfrm>
            <a:off x="1530310" y="6030039"/>
            <a:ext cx="2834164" cy="354211"/>
          </a:xfrm>
          <a:prstGeom prst="rect">
            <a:avLst/>
          </a:prstGeom>
          <a:noFill/>
          <a:ln/>
        </p:spPr>
        <p:txBody>
          <a:bodyPr wrap="none" lIns="0" tIns="0" rIns="0" bIns="0" rtlCol="0" anchor="t"/>
          <a:lstStyle/>
          <a:p>
            <a:pPr marL="0" indent="0">
              <a:lnSpc>
                <a:spcPts val="2750"/>
              </a:lnSpc>
              <a:buNone/>
            </a:pPr>
            <a:r>
              <a:rPr lang="en-US" sz="2200" b="1" dirty="0">
                <a:solidFill>
                  <a:srgbClr val="333F70"/>
                </a:solidFill>
                <a:latin typeface="Unbounded" pitchFamily="34" charset="0"/>
                <a:ea typeface="Unbounded" pitchFamily="34" charset="-122"/>
                <a:cs typeface="Unbounded" pitchFamily="34" charset="-120"/>
              </a:rPr>
              <a:t>Nguyên Nhân</a:t>
            </a:r>
            <a:endParaRPr lang="en-US" sz="2200" dirty="0"/>
          </a:p>
        </p:txBody>
      </p:sp>
      <p:sp>
        <p:nvSpPr>
          <p:cNvPr id="15" name="Text 12"/>
          <p:cNvSpPr/>
          <p:nvPr/>
        </p:nvSpPr>
        <p:spPr>
          <a:xfrm>
            <a:off x="1530310" y="6520220"/>
            <a:ext cx="6820138" cy="1087993"/>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Các vụ tai nạn này không chỉ gây ra hậu quả nghiêm trọng cho sức khỏe và an toàn của công nhân, mà còn ảnh hưởng đến hiệu quả sản xuất và uy tín của nhà máy.</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64037" y="2005489"/>
            <a:ext cx="9867543" cy="771525"/>
          </a:xfrm>
          <a:prstGeom prst="rect">
            <a:avLst/>
          </a:prstGeom>
          <a:noFill/>
          <a:ln/>
        </p:spPr>
        <p:txBody>
          <a:bodyPr wrap="none" lIns="0" tIns="0" rIns="0" bIns="0" rtlCol="0" anchor="t"/>
          <a:lstStyle/>
          <a:p>
            <a:pPr marL="0" indent="0">
              <a:lnSpc>
                <a:spcPts val="6050"/>
              </a:lnSpc>
              <a:buNone/>
            </a:pPr>
            <a:r>
              <a:rPr lang="en-US" sz="4850" b="1" dirty="0">
                <a:solidFill>
                  <a:srgbClr val="333F70"/>
                </a:solidFill>
                <a:latin typeface="Unbounded" pitchFamily="34" charset="0"/>
                <a:ea typeface="Unbounded" pitchFamily="34" charset="-122"/>
                <a:cs typeface="Unbounded" pitchFamily="34" charset="-120"/>
              </a:rPr>
              <a:t>An Toàn Vệ Sinh Lao Động</a:t>
            </a:r>
            <a:endParaRPr lang="en-US" sz="4850" dirty="0"/>
          </a:p>
        </p:txBody>
      </p:sp>
      <p:sp>
        <p:nvSpPr>
          <p:cNvPr id="3" name="Text 1"/>
          <p:cNvSpPr/>
          <p:nvPr/>
        </p:nvSpPr>
        <p:spPr>
          <a:xfrm>
            <a:off x="864037" y="3394115"/>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Chế Biến Gỗ</a:t>
            </a:r>
            <a:endParaRPr lang="en-US" sz="2400" dirty="0"/>
          </a:p>
        </p:txBody>
      </p:sp>
      <p:sp>
        <p:nvSpPr>
          <p:cNvPr id="4" name="Text 2"/>
          <p:cNvSpPr/>
          <p:nvPr/>
        </p:nvSpPr>
        <p:spPr>
          <a:xfrm>
            <a:off x="864037" y="4026694"/>
            <a:ext cx="3898821" cy="1975247"/>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Chế biến gỗ là công đoạn quan trọng trong sản xuất đàn piano, nơi gỗ được xử lý để trở thành nguyên liệu chính cho sản phẩm cuối cùng.</a:t>
            </a:r>
            <a:endParaRPr lang="en-US" sz="1900" dirty="0"/>
          </a:p>
        </p:txBody>
      </p:sp>
      <p:sp>
        <p:nvSpPr>
          <p:cNvPr id="5" name="Text 3"/>
          <p:cNvSpPr/>
          <p:nvPr/>
        </p:nvSpPr>
        <p:spPr>
          <a:xfrm>
            <a:off x="5372695" y="3394115"/>
            <a:ext cx="3898821" cy="771525"/>
          </a:xfrm>
          <a:prstGeom prst="rect">
            <a:avLst/>
          </a:prstGeom>
          <a:noFill/>
          <a:ln/>
        </p:spPr>
        <p:txBody>
          <a:bodyPr wrap="squar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Gia Công Các Bộ Phận</a:t>
            </a:r>
            <a:endParaRPr lang="en-US" sz="2400" dirty="0"/>
          </a:p>
        </p:txBody>
      </p:sp>
      <p:sp>
        <p:nvSpPr>
          <p:cNvPr id="6" name="Text 4"/>
          <p:cNvSpPr/>
          <p:nvPr/>
        </p:nvSpPr>
        <p:spPr>
          <a:xfrm>
            <a:off x="5372695" y="4412456"/>
            <a:ext cx="3898821" cy="1580198"/>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Trong quy trình sản xuất đàn piano, công việc gia công các bộ phận gỗ là một bước quan trọng và đòi hỏi sự chính xác cao.</a:t>
            </a:r>
            <a:endParaRPr lang="en-US" sz="1900" dirty="0"/>
          </a:p>
        </p:txBody>
      </p:sp>
      <p:sp>
        <p:nvSpPr>
          <p:cNvPr id="7" name="Text 5"/>
          <p:cNvSpPr/>
          <p:nvPr/>
        </p:nvSpPr>
        <p:spPr>
          <a:xfrm>
            <a:off x="9881354" y="3394115"/>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Lắp Ráp Cơ Khí</a:t>
            </a:r>
            <a:endParaRPr lang="en-US" sz="2400" dirty="0"/>
          </a:p>
        </p:txBody>
      </p:sp>
      <p:sp>
        <p:nvSpPr>
          <p:cNvPr id="8" name="Text 6"/>
          <p:cNvSpPr/>
          <p:nvPr/>
        </p:nvSpPr>
        <p:spPr>
          <a:xfrm>
            <a:off x="9881354" y="4026694"/>
            <a:ext cx="3898821" cy="1580198"/>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Lắp ráp cơ khí trong sản xuất đàn piano là một công đoạn quan trọng, đòi hỏi sự chính xác cao và kỹ thuật tinh vi.</a:t>
            </a:r>
            <a:endParaRPr lang="en-US" sz="1900" dirty="0"/>
          </a:p>
        </p:txBody>
      </p:sp>
      <p:pic>
        <p:nvPicPr>
          <p:cNvPr id="9" name="Picture 8">
            <a:extLst>
              <a:ext uri="{FF2B5EF4-FFF2-40B4-BE49-F238E27FC236}">
                <a16:creationId xmlns:a16="http://schemas.microsoft.com/office/drawing/2014/main" id="{FD9B1E35-875E-FE57-97A8-60DEC2778F58}"/>
              </a:ext>
            </a:extLst>
          </p:cNvPr>
          <p:cNvPicPr>
            <a:picLocks noChangeAspect="1"/>
          </p:cNvPicPr>
          <p:nvPr/>
        </p:nvPicPr>
        <p:blipFill>
          <a:blip r:embed="rId3"/>
          <a:stretch>
            <a:fillRect/>
          </a:stretch>
        </p:blipFill>
        <p:spPr>
          <a:xfrm>
            <a:off x="11396665" y="7284273"/>
            <a:ext cx="3052865" cy="94532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64037" y="1615083"/>
            <a:ext cx="12134017" cy="771525"/>
          </a:xfrm>
          <a:prstGeom prst="rect">
            <a:avLst/>
          </a:prstGeom>
          <a:noFill/>
          <a:ln/>
        </p:spPr>
        <p:txBody>
          <a:bodyPr wrap="none" lIns="0" tIns="0" rIns="0" bIns="0" rtlCol="0" anchor="t"/>
          <a:lstStyle/>
          <a:p>
            <a:pPr marL="0" indent="0">
              <a:lnSpc>
                <a:spcPts val="6050"/>
              </a:lnSpc>
              <a:buNone/>
            </a:pPr>
            <a:r>
              <a:rPr lang="en-US" sz="4850" b="1" dirty="0">
                <a:solidFill>
                  <a:srgbClr val="333F70"/>
                </a:solidFill>
                <a:latin typeface="Unbounded" pitchFamily="34" charset="0"/>
                <a:ea typeface="Unbounded" pitchFamily="34" charset="-122"/>
                <a:cs typeface="Unbounded" pitchFamily="34" charset="-120"/>
              </a:rPr>
              <a:t>An Toàn Vệ Sinh Lao Động (Tiếp)</a:t>
            </a:r>
            <a:endParaRPr lang="en-US" sz="4850" dirty="0"/>
          </a:p>
        </p:txBody>
      </p:sp>
      <p:sp>
        <p:nvSpPr>
          <p:cNvPr id="3" name="Text 1"/>
          <p:cNvSpPr/>
          <p:nvPr/>
        </p:nvSpPr>
        <p:spPr>
          <a:xfrm>
            <a:off x="864037" y="3003709"/>
            <a:ext cx="3261479"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Lắp Đặt Dây Đàn</a:t>
            </a:r>
            <a:endParaRPr lang="en-US" sz="2400" dirty="0"/>
          </a:p>
        </p:txBody>
      </p:sp>
      <p:sp>
        <p:nvSpPr>
          <p:cNvPr id="4" name="Text 2"/>
          <p:cNvSpPr/>
          <p:nvPr/>
        </p:nvSpPr>
        <p:spPr>
          <a:xfrm>
            <a:off x="864037" y="3636288"/>
            <a:ext cx="3898821" cy="1580198"/>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Lắp đặt dây đàn trong sản xuất đàn piano là một công đoạn cực kỳ quan trọng và đòi hỏi sự chính xác cao.</a:t>
            </a:r>
            <a:endParaRPr lang="en-US" sz="1900" dirty="0"/>
          </a:p>
        </p:txBody>
      </p:sp>
      <p:sp>
        <p:nvSpPr>
          <p:cNvPr id="5" name="Text 3"/>
          <p:cNvSpPr/>
          <p:nvPr/>
        </p:nvSpPr>
        <p:spPr>
          <a:xfrm>
            <a:off x="5372695" y="3003709"/>
            <a:ext cx="3898821" cy="771525"/>
          </a:xfrm>
          <a:prstGeom prst="rect">
            <a:avLst/>
          </a:prstGeom>
          <a:noFill/>
          <a:ln/>
        </p:spPr>
        <p:txBody>
          <a:bodyPr wrap="squar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Cân Chỉnh Và Điều Chỉnh Âm Thanh</a:t>
            </a:r>
            <a:endParaRPr lang="en-US" sz="2400" dirty="0"/>
          </a:p>
        </p:txBody>
      </p:sp>
      <p:sp>
        <p:nvSpPr>
          <p:cNvPr id="6" name="Text 4"/>
          <p:cNvSpPr/>
          <p:nvPr/>
        </p:nvSpPr>
        <p:spPr>
          <a:xfrm>
            <a:off x="5372695" y="4022050"/>
            <a:ext cx="3898821" cy="2370296"/>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Trong quá trình cân chỉnh và điều chỉnh âm thanh đàn piano, các tai nạn lao động có thể xảy ra do tính chất công việc đòi hỏi sự chính xác cao và sử dụng nhiều công cụ kỹ thuật.</a:t>
            </a:r>
            <a:endParaRPr lang="en-US" sz="1900" dirty="0"/>
          </a:p>
        </p:txBody>
      </p:sp>
      <p:sp>
        <p:nvSpPr>
          <p:cNvPr id="7" name="Text 5"/>
          <p:cNvSpPr/>
          <p:nvPr/>
        </p:nvSpPr>
        <p:spPr>
          <a:xfrm>
            <a:off x="9881354" y="3003709"/>
            <a:ext cx="3898821" cy="771525"/>
          </a:xfrm>
          <a:prstGeom prst="rect">
            <a:avLst/>
          </a:prstGeom>
          <a:noFill/>
          <a:ln/>
        </p:spPr>
        <p:txBody>
          <a:bodyPr wrap="squar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Làm Bóng Và Hoàn Thiện</a:t>
            </a:r>
            <a:endParaRPr lang="en-US" sz="2400" dirty="0"/>
          </a:p>
        </p:txBody>
      </p:sp>
      <p:sp>
        <p:nvSpPr>
          <p:cNvPr id="8" name="Text 6"/>
          <p:cNvSpPr/>
          <p:nvPr/>
        </p:nvSpPr>
        <p:spPr>
          <a:xfrm>
            <a:off x="9881354" y="4022050"/>
            <a:ext cx="3898821" cy="1975247"/>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Trong quá trình làm bóng và hoàn thiện đàn piano, vỏ đàn được xử lý kỹ lưỡng để đạt được vẻ ngoài hoàn hảo và bảo vệ bề mặt gỗ.</a:t>
            </a:r>
            <a:endParaRPr lang="en-US" sz="1900" dirty="0"/>
          </a:p>
        </p:txBody>
      </p:sp>
      <p:pic>
        <p:nvPicPr>
          <p:cNvPr id="9" name="Picture 8">
            <a:extLst>
              <a:ext uri="{FF2B5EF4-FFF2-40B4-BE49-F238E27FC236}">
                <a16:creationId xmlns:a16="http://schemas.microsoft.com/office/drawing/2014/main" id="{D9772A6B-8D7A-6DF9-1818-EC7ED8C0EA24}"/>
              </a:ext>
            </a:extLst>
          </p:cNvPr>
          <p:cNvPicPr>
            <a:picLocks noChangeAspect="1"/>
          </p:cNvPicPr>
          <p:nvPr/>
        </p:nvPicPr>
        <p:blipFill>
          <a:blip r:embed="rId3"/>
          <a:stretch>
            <a:fillRect/>
          </a:stretch>
        </p:blipFill>
        <p:spPr>
          <a:xfrm>
            <a:off x="11396665" y="7284273"/>
            <a:ext cx="3052865" cy="94532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838"/>
          </a:xfrm>
          <a:prstGeom prst="rect">
            <a:avLst/>
          </a:prstGeom>
        </p:spPr>
      </p:pic>
      <p:sp>
        <p:nvSpPr>
          <p:cNvPr id="3" name="Text 0"/>
          <p:cNvSpPr/>
          <p:nvPr/>
        </p:nvSpPr>
        <p:spPr>
          <a:xfrm>
            <a:off x="753785" y="592217"/>
            <a:ext cx="7636431" cy="1346121"/>
          </a:xfrm>
          <a:prstGeom prst="rect">
            <a:avLst/>
          </a:prstGeom>
          <a:noFill/>
          <a:ln/>
        </p:spPr>
        <p:txBody>
          <a:bodyPr wrap="square" lIns="0" tIns="0" rIns="0" bIns="0" rtlCol="0" anchor="t"/>
          <a:lstStyle/>
          <a:p>
            <a:pPr marL="0" indent="0">
              <a:lnSpc>
                <a:spcPts val="5300"/>
              </a:lnSpc>
              <a:buNone/>
            </a:pPr>
            <a:r>
              <a:rPr lang="en-US" sz="4200" b="1" dirty="0">
                <a:solidFill>
                  <a:srgbClr val="333F70"/>
                </a:solidFill>
                <a:latin typeface="Unbounded" pitchFamily="34" charset="0"/>
                <a:ea typeface="Unbounded" pitchFamily="34" charset="-122"/>
                <a:cs typeface="Unbounded" pitchFamily="34" charset="-120"/>
              </a:rPr>
              <a:t>Chấn Thương Do Máy Móc</a:t>
            </a:r>
            <a:endParaRPr lang="en-US" sz="4200" dirty="0"/>
          </a:p>
        </p:txBody>
      </p:sp>
      <p:pic>
        <p:nvPicPr>
          <p:cNvPr id="4" name="Image 1" descr="preencoded.png"/>
          <p:cNvPicPr>
            <a:picLocks noChangeAspect="1"/>
          </p:cNvPicPr>
          <p:nvPr/>
        </p:nvPicPr>
        <p:blipFill>
          <a:blip r:embed="rId4"/>
          <a:stretch>
            <a:fillRect/>
          </a:stretch>
        </p:blipFill>
        <p:spPr>
          <a:xfrm>
            <a:off x="753785" y="2261354"/>
            <a:ext cx="1076920" cy="1723073"/>
          </a:xfrm>
          <a:prstGeom prst="rect">
            <a:avLst/>
          </a:prstGeom>
        </p:spPr>
      </p:pic>
      <p:sp>
        <p:nvSpPr>
          <p:cNvPr id="5" name="Text 1"/>
          <p:cNvSpPr/>
          <p:nvPr/>
        </p:nvSpPr>
        <p:spPr>
          <a:xfrm>
            <a:off x="2153722" y="2476738"/>
            <a:ext cx="2692360" cy="336471"/>
          </a:xfrm>
          <a:prstGeom prst="rect">
            <a:avLst/>
          </a:prstGeom>
          <a:noFill/>
          <a:ln/>
        </p:spPr>
        <p:txBody>
          <a:bodyPr wrap="none" lIns="0" tIns="0" rIns="0" bIns="0" rtlCol="0" anchor="t"/>
          <a:lstStyle/>
          <a:p>
            <a:pPr marL="0" indent="0" algn="l">
              <a:lnSpc>
                <a:spcPts val="2650"/>
              </a:lnSpc>
              <a:buNone/>
            </a:pPr>
            <a:r>
              <a:rPr lang="en-US" sz="2100" b="1" dirty="0">
                <a:solidFill>
                  <a:srgbClr val="333F70"/>
                </a:solidFill>
                <a:latin typeface="Unbounded" pitchFamily="34" charset="0"/>
                <a:ea typeface="Unbounded" pitchFamily="34" charset="-122"/>
                <a:cs typeface="Unbounded" pitchFamily="34" charset="-120"/>
              </a:rPr>
              <a:t>Máy Cắt Gỗ</a:t>
            </a:r>
            <a:endParaRPr lang="en-US" sz="2100" dirty="0"/>
          </a:p>
        </p:txBody>
      </p:sp>
      <p:sp>
        <p:nvSpPr>
          <p:cNvPr id="6" name="Text 2"/>
          <p:cNvSpPr/>
          <p:nvPr/>
        </p:nvSpPr>
        <p:spPr>
          <a:xfrm>
            <a:off x="2153722" y="2942392"/>
            <a:ext cx="6236494" cy="689134"/>
          </a:xfrm>
          <a:prstGeom prst="rect">
            <a:avLst/>
          </a:prstGeom>
          <a:noFill/>
          <a:ln/>
        </p:spPr>
        <p:txBody>
          <a:bodyPr wrap="square" lIns="0" tIns="0" rIns="0" bIns="0" rtlCol="0" anchor="t"/>
          <a:lstStyle/>
          <a:p>
            <a:pPr marL="0" indent="0" algn="l">
              <a:lnSpc>
                <a:spcPts val="2700"/>
              </a:lnSpc>
              <a:buNone/>
            </a:pPr>
            <a:r>
              <a:rPr lang="en-US" sz="1650" dirty="0">
                <a:solidFill>
                  <a:srgbClr val="333F70"/>
                </a:solidFill>
                <a:latin typeface="Open Sans" pitchFamily="34" charset="0"/>
                <a:ea typeface="Open Sans" pitchFamily="34" charset="-122"/>
                <a:cs typeface="Open Sans" pitchFamily="34" charset="-120"/>
              </a:rPr>
              <a:t>Một công nhân bị thương nghiêm trọng khi máy cắt gỗ hoạt động không đúng quy trình.</a:t>
            </a:r>
            <a:endParaRPr lang="en-US" sz="1650" dirty="0"/>
          </a:p>
        </p:txBody>
      </p:sp>
      <p:pic>
        <p:nvPicPr>
          <p:cNvPr id="7" name="Image 2" descr="preencoded.png"/>
          <p:cNvPicPr>
            <a:picLocks noChangeAspect="1"/>
          </p:cNvPicPr>
          <p:nvPr/>
        </p:nvPicPr>
        <p:blipFill>
          <a:blip r:embed="rId5"/>
          <a:stretch>
            <a:fillRect/>
          </a:stretch>
        </p:blipFill>
        <p:spPr>
          <a:xfrm>
            <a:off x="753785" y="3984427"/>
            <a:ext cx="1076920" cy="1723073"/>
          </a:xfrm>
          <a:prstGeom prst="rect">
            <a:avLst/>
          </a:prstGeom>
        </p:spPr>
      </p:pic>
      <p:sp>
        <p:nvSpPr>
          <p:cNvPr id="8" name="Text 3"/>
          <p:cNvSpPr/>
          <p:nvPr/>
        </p:nvSpPr>
        <p:spPr>
          <a:xfrm>
            <a:off x="2153722" y="4199811"/>
            <a:ext cx="2692360" cy="336471"/>
          </a:xfrm>
          <a:prstGeom prst="rect">
            <a:avLst/>
          </a:prstGeom>
          <a:noFill/>
          <a:ln/>
        </p:spPr>
        <p:txBody>
          <a:bodyPr wrap="none" lIns="0" tIns="0" rIns="0" bIns="0" rtlCol="0" anchor="t"/>
          <a:lstStyle/>
          <a:p>
            <a:pPr marL="0" indent="0" algn="l">
              <a:lnSpc>
                <a:spcPts val="2650"/>
              </a:lnSpc>
              <a:buNone/>
            </a:pPr>
            <a:r>
              <a:rPr lang="en-US" sz="2100" b="1" dirty="0">
                <a:solidFill>
                  <a:srgbClr val="333F70"/>
                </a:solidFill>
                <a:latin typeface="Unbounded" pitchFamily="34" charset="0"/>
                <a:ea typeface="Unbounded" pitchFamily="34" charset="-122"/>
                <a:cs typeface="Unbounded" pitchFamily="34" charset="-120"/>
              </a:rPr>
              <a:t>Máy Bào Gỗ</a:t>
            </a:r>
            <a:endParaRPr lang="en-US" sz="2100" dirty="0"/>
          </a:p>
        </p:txBody>
      </p:sp>
      <p:sp>
        <p:nvSpPr>
          <p:cNvPr id="9" name="Text 4"/>
          <p:cNvSpPr/>
          <p:nvPr/>
        </p:nvSpPr>
        <p:spPr>
          <a:xfrm>
            <a:off x="2153722" y="4665464"/>
            <a:ext cx="6236494" cy="689134"/>
          </a:xfrm>
          <a:prstGeom prst="rect">
            <a:avLst/>
          </a:prstGeom>
          <a:noFill/>
          <a:ln/>
        </p:spPr>
        <p:txBody>
          <a:bodyPr wrap="square" lIns="0" tIns="0" rIns="0" bIns="0" rtlCol="0" anchor="t"/>
          <a:lstStyle/>
          <a:p>
            <a:pPr marL="0" indent="0" algn="l">
              <a:lnSpc>
                <a:spcPts val="2700"/>
              </a:lnSpc>
              <a:buNone/>
            </a:pPr>
            <a:r>
              <a:rPr lang="en-US" sz="1650" dirty="0">
                <a:solidFill>
                  <a:srgbClr val="333F70"/>
                </a:solidFill>
                <a:latin typeface="Open Sans" pitchFamily="34" charset="0"/>
                <a:ea typeface="Open Sans" pitchFamily="34" charset="-122"/>
                <a:cs typeface="Open Sans" pitchFamily="34" charset="-120"/>
              </a:rPr>
              <a:t>Các tai nạn này thường xảy ra do thiếu cẩn thận hoặc sử dụng thiết bị không được bảo trì đúng cách.</a:t>
            </a:r>
            <a:endParaRPr lang="en-US" sz="1650" dirty="0"/>
          </a:p>
        </p:txBody>
      </p:sp>
      <p:pic>
        <p:nvPicPr>
          <p:cNvPr id="10" name="Image 3" descr="preencoded.png"/>
          <p:cNvPicPr>
            <a:picLocks noChangeAspect="1"/>
          </p:cNvPicPr>
          <p:nvPr/>
        </p:nvPicPr>
        <p:blipFill>
          <a:blip r:embed="rId6"/>
          <a:stretch>
            <a:fillRect/>
          </a:stretch>
        </p:blipFill>
        <p:spPr>
          <a:xfrm>
            <a:off x="753785" y="5707499"/>
            <a:ext cx="1076920" cy="1930122"/>
          </a:xfrm>
          <a:prstGeom prst="rect">
            <a:avLst/>
          </a:prstGeom>
        </p:spPr>
      </p:pic>
      <p:sp>
        <p:nvSpPr>
          <p:cNvPr id="11" name="Text 5"/>
          <p:cNvSpPr/>
          <p:nvPr/>
        </p:nvSpPr>
        <p:spPr>
          <a:xfrm>
            <a:off x="2153722" y="5922883"/>
            <a:ext cx="2692360" cy="336471"/>
          </a:xfrm>
          <a:prstGeom prst="rect">
            <a:avLst/>
          </a:prstGeom>
          <a:noFill/>
          <a:ln/>
        </p:spPr>
        <p:txBody>
          <a:bodyPr wrap="none" lIns="0" tIns="0" rIns="0" bIns="0" rtlCol="0" anchor="t"/>
          <a:lstStyle/>
          <a:p>
            <a:pPr marL="0" indent="0" algn="l">
              <a:lnSpc>
                <a:spcPts val="2650"/>
              </a:lnSpc>
              <a:buNone/>
            </a:pPr>
            <a:r>
              <a:rPr lang="en-US" sz="2100" b="1" dirty="0">
                <a:solidFill>
                  <a:srgbClr val="333F70"/>
                </a:solidFill>
                <a:latin typeface="Unbounded" pitchFamily="34" charset="0"/>
                <a:ea typeface="Unbounded" pitchFamily="34" charset="-122"/>
                <a:cs typeface="Unbounded" pitchFamily="34" charset="-120"/>
              </a:rPr>
              <a:t>Máy Chà Nhám</a:t>
            </a:r>
            <a:endParaRPr lang="en-US" sz="2100" dirty="0"/>
          </a:p>
        </p:txBody>
      </p:sp>
      <p:sp>
        <p:nvSpPr>
          <p:cNvPr id="12" name="Text 6"/>
          <p:cNvSpPr/>
          <p:nvPr/>
        </p:nvSpPr>
        <p:spPr>
          <a:xfrm>
            <a:off x="2153722" y="6388537"/>
            <a:ext cx="6236494" cy="1033701"/>
          </a:xfrm>
          <a:prstGeom prst="rect">
            <a:avLst/>
          </a:prstGeom>
          <a:noFill/>
          <a:ln/>
        </p:spPr>
        <p:txBody>
          <a:bodyPr wrap="square" lIns="0" tIns="0" rIns="0" bIns="0" rtlCol="0" anchor="t"/>
          <a:lstStyle/>
          <a:p>
            <a:pPr marL="0" indent="0" algn="l">
              <a:lnSpc>
                <a:spcPts val="2700"/>
              </a:lnSpc>
              <a:buNone/>
            </a:pPr>
            <a:r>
              <a:rPr lang="en-US" sz="1650" dirty="0">
                <a:solidFill>
                  <a:srgbClr val="333F70"/>
                </a:solidFill>
                <a:latin typeface="Open Sans" pitchFamily="34" charset="0"/>
                <a:ea typeface="Open Sans" pitchFamily="34" charset="-122"/>
                <a:cs typeface="Open Sans" pitchFamily="34" charset="-120"/>
              </a:rPr>
              <a:t>Các sự cố này thường xảy ra khi công nhân không tuân thủ quy trình an toàn hoặc khi thiết bị không được bảo trì đúng cách.</a:t>
            </a:r>
            <a:endParaRPr lang="en-US" sz="1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43876" y="639247"/>
            <a:ext cx="7188041" cy="676394"/>
          </a:xfrm>
          <a:prstGeom prst="rect">
            <a:avLst/>
          </a:prstGeom>
          <a:noFill/>
          <a:ln/>
        </p:spPr>
        <p:txBody>
          <a:bodyPr wrap="none" lIns="0" tIns="0" rIns="0" bIns="0" rtlCol="0" anchor="t"/>
          <a:lstStyle/>
          <a:p>
            <a:pPr marL="0" indent="0">
              <a:lnSpc>
                <a:spcPts val="5300"/>
              </a:lnSpc>
              <a:buNone/>
            </a:pPr>
            <a:r>
              <a:rPr lang="en-US" sz="4250" b="1" dirty="0">
                <a:solidFill>
                  <a:srgbClr val="333F70"/>
                </a:solidFill>
                <a:latin typeface="Unbounded" pitchFamily="34" charset="0"/>
                <a:ea typeface="Unbounded" pitchFamily="34" charset="-122"/>
                <a:cs typeface="Unbounded" pitchFamily="34" charset="-120"/>
              </a:rPr>
              <a:t>Nguy Cơ Từ Hóa Chất</a:t>
            </a:r>
            <a:endParaRPr lang="en-US" sz="4250" dirty="0"/>
          </a:p>
        </p:txBody>
      </p:sp>
      <p:sp>
        <p:nvSpPr>
          <p:cNvPr id="4" name="Shape 1"/>
          <p:cNvSpPr/>
          <p:nvPr/>
        </p:nvSpPr>
        <p:spPr>
          <a:xfrm>
            <a:off x="6243876" y="1640205"/>
            <a:ext cx="7629049" cy="1608296"/>
          </a:xfrm>
          <a:prstGeom prst="roundRect">
            <a:avLst>
              <a:gd name="adj" fmla="val 5653"/>
            </a:avLst>
          </a:prstGeom>
          <a:solidFill>
            <a:srgbClr val="D6F5EE"/>
          </a:solidFill>
          <a:ln w="7620">
            <a:solidFill>
              <a:srgbClr val="BCDBD4"/>
            </a:solidFill>
            <a:prstDash val="solid"/>
          </a:ln>
        </p:spPr>
      </p:sp>
      <p:sp>
        <p:nvSpPr>
          <p:cNvPr id="5" name="Text 2"/>
          <p:cNvSpPr/>
          <p:nvPr/>
        </p:nvSpPr>
        <p:spPr>
          <a:xfrm>
            <a:off x="6467832" y="1864162"/>
            <a:ext cx="3114675" cy="338138"/>
          </a:xfrm>
          <a:prstGeom prst="rect">
            <a:avLst/>
          </a:prstGeom>
          <a:noFill/>
          <a:ln/>
        </p:spPr>
        <p:txBody>
          <a:bodyPr wrap="none" lIns="0" tIns="0" rIns="0" bIns="0" rtlCol="0" anchor="t"/>
          <a:lstStyle/>
          <a:p>
            <a:pPr marL="0" indent="0">
              <a:lnSpc>
                <a:spcPts val="2650"/>
              </a:lnSpc>
              <a:buNone/>
            </a:pPr>
            <a:r>
              <a:rPr lang="en-US" sz="2100" b="1" dirty="0">
                <a:solidFill>
                  <a:srgbClr val="333F70"/>
                </a:solidFill>
                <a:latin typeface="Unbounded" pitchFamily="34" charset="0"/>
                <a:ea typeface="Unbounded" pitchFamily="34" charset="-122"/>
                <a:cs typeface="Unbounded" pitchFamily="34" charset="-120"/>
              </a:rPr>
              <a:t>Hóa Chất Xử Lý Gỗ</a:t>
            </a:r>
            <a:endParaRPr lang="en-US" sz="2100" dirty="0"/>
          </a:p>
        </p:txBody>
      </p:sp>
      <p:sp>
        <p:nvSpPr>
          <p:cNvPr id="6" name="Text 3"/>
          <p:cNvSpPr/>
          <p:nvPr/>
        </p:nvSpPr>
        <p:spPr>
          <a:xfrm>
            <a:off x="6467832" y="2332077"/>
            <a:ext cx="7181136" cy="692467"/>
          </a:xfrm>
          <a:prstGeom prst="rect">
            <a:avLst/>
          </a:prstGeom>
          <a:noFill/>
          <a:ln/>
        </p:spPr>
        <p:txBody>
          <a:bodyPr wrap="square" lIns="0" tIns="0" rIns="0" bIns="0" rtlCol="0" anchor="t"/>
          <a:lstStyle/>
          <a:p>
            <a:pPr marL="0" indent="0">
              <a:lnSpc>
                <a:spcPts val="2700"/>
              </a:lnSpc>
              <a:buNone/>
            </a:pPr>
            <a:r>
              <a:rPr lang="en-US" sz="1700" dirty="0">
                <a:solidFill>
                  <a:srgbClr val="333F70"/>
                </a:solidFill>
                <a:latin typeface="Open Sans" pitchFamily="34" charset="0"/>
                <a:ea typeface="Open Sans" pitchFamily="34" charset="-122"/>
                <a:cs typeface="Open Sans" pitchFamily="34" charset="-120"/>
              </a:rPr>
              <a:t>Một vụ rò rỉ hóa chất xảy ra trong khu vực xử lý gỗ, khiến một số công nhân bị bỏng và khó thở.</a:t>
            </a:r>
            <a:endParaRPr lang="en-US" sz="1700" dirty="0"/>
          </a:p>
        </p:txBody>
      </p:sp>
      <p:sp>
        <p:nvSpPr>
          <p:cNvPr id="7" name="Shape 4"/>
          <p:cNvSpPr/>
          <p:nvPr/>
        </p:nvSpPr>
        <p:spPr>
          <a:xfrm>
            <a:off x="6243876" y="3464838"/>
            <a:ext cx="7629049" cy="1954530"/>
          </a:xfrm>
          <a:prstGeom prst="roundRect">
            <a:avLst>
              <a:gd name="adj" fmla="val 4651"/>
            </a:avLst>
          </a:prstGeom>
          <a:solidFill>
            <a:srgbClr val="D6F5EE"/>
          </a:solidFill>
          <a:ln w="7620">
            <a:solidFill>
              <a:srgbClr val="BCDBD4"/>
            </a:solidFill>
            <a:prstDash val="solid"/>
          </a:ln>
        </p:spPr>
      </p:sp>
      <p:sp>
        <p:nvSpPr>
          <p:cNvPr id="8" name="Text 5"/>
          <p:cNvSpPr/>
          <p:nvPr/>
        </p:nvSpPr>
        <p:spPr>
          <a:xfrm>
            <a:off x="6467832" y="3688794"/>
            <a:ext cx="2826068" cy="338138"/>
          </a:xfrm>
          <a:prstGeom prst="rect">
            <a:avLst/>
          </a:prstGeom>
          <a:noFill/>
          <a:ln/>
        </p:spPr>
        <p:txBody>
          <a:bodyPr wrap="none" lIns="0" tIns="0" rIns="0" bIns="0" rtlCol="0" anchor="t"/>
          <a:lstStyle/>
          <a:p>
            <a:pPr marL="0" indent="0">
              <a:lnSpc>
                <a:spcPts val="2650"/>
              </a:lnSpc>
              <a:buNone/>
            </a:pPr>
            <a:r>
              <a:rPr lang="en-US" sz="2100" b="1" dirty="0">
                <a:solidFill>
                  <a:srgbClr val="333F70"/>
                </a:solidFill>
                <a:latin typeface="Unbounded" pitchFamily="34" charset="0"/>
                <a:ea typeface="Unbounded" pitchFamily="34" charset="-122"/>
                <a:cs typeface="Unbounded" pitchFamily="34" charset="-120"/>
              </a:rPr>
              <a:t>Sơn Và Dung Môi</a:t>
            </a:r>
            <a:endParaRPr lang="en-US" sz="2100" dirty="0"/>
          </a:p>
        </p:txBody>
      </p:sp>
      <p:sp>
        <p:nvSpPr>
          <p:cNvPr id="9" name="Text 6"/>
          <p:cNvSpPr/>
          <p:nvPr/>
        </p:nvSpPr>
        <p:spPr>
          <a:xfrm>
            <a:off x="6467832" y="4156710"/>
            <a:ext cx="7181136" cy="1038701"/>
          </a:xfrm>
          <a:prstGeom prst="rect">
            <a:avLst/>
          </a:prstGeom>
          <a:noFill/>
          <a:ln/>
        </p:spPr>
        <p:txBody>
          <a:bodyPr wrap="square" lIns="0" tIns="0" rIns="0" bIns="0" rtlCol="0" anchor="t"/>
          <a:lstStyle/>
          <a:p>
            <a:pPr marL="0" indent="0">
              <a:lnSpc>
                <a:spcPts val="2700"/>
              </a:lnSpc>
              <a:buNone/>
            </a:pPr>
            <a:r>
              <a:rPr lang="en-US" sz="1700" dirty="0">
                <a:solidFill>
                  <a:srgbClr val="333F70"/>
                </a:solidFill>
                <a:latin typeface="Open Sans" pitchFamily="34" charset="0"/>
                <a:ea typeface="Open Sans" pitchFamily="34" charset="-122"/>
                <a:cs typeface="Open Sans" pitchFamily="34" charset="-120"/>
              </a:rPr>
              <a:t>Những chất này có thể gây kích ứng da, mắt hoặc đường hô hấp nếu không được sử dụng trong môi trường thông thoáng và không có thiết bị bảo vệ cá nhân.</a:t>
            </a:r>
            <a:endParaRPr lang="en-US" sz="1700" dirty="0"/>
          </a:p>
        </p:txBody>
      </p:sp>
      <p:sp>
        <p:nvSpPr>
          <p:cNvPr id="10" name="Shape 7"/>
          <p:cNvSpPr/>
          <p:nvPr/>
        </p:nvSpPr>
        <p:spPr>
          <a:xfrm>
            <a:off x="6243876" y="5635704"/>
            <a:ext cx="7629049" cy="1954530"/>
          </a:xfrm>
          <a:prstGeom prst="roundRect">
            <a:avLst>
              <a:gd name="adj" fmla="val 4651"/>
            </a:avLst>
          </a:prstGeom>
          <a:solidFill>
            <a:srgbClr val="D6F5EE"/>
          </a:solidFill>
          <a:ln w="7620">
            <a:solidFill>
              <a:srgbClr val="BCDBD4"/>
            </a:solidFill>
            <a:prstDash val="solid"/>
          </a:ln>
        </p:spPr>
      </p:sp>
      <p:sp>
        <p:nvSpPr>
          <p:cNvPr id="11" name="Text 8"/>
          <p:cNvSpPr/>
          <p:nvPr/>
        </p:nvSpPr>
        <p:spPr>
          <a:xfrm>
            <a:off x="6467832" y="5859661"/>
            <a:ext cx="2705576" cy="338138"/>
          </a:xfrm>
          <a:prstGeom prst="rect">
            <a:avLst/>
          </a:prstGeom>
          <a:noFill/>
          <a:ln/>
        </p:spPr>
        <p:txBody>
          <a:bodyPr wrap="none" lIns="0" tIns="0" rIns="0" bIns="0" rtlCol="0" anchor="t"/>
          <a:lstStyle/>
          <a:p>
            <a:pPr marL="0" indent="0">
              <a:lnSpc>
                <a:spcPts val="2650"/>
              </a:lnSpc>
              <a:buNone/>
            </a:pPr>
            <a:r>
              <a:rPr lang="en-US" sz="2100" b="1" dirty="0">
                <a:solidFill>
                  <a:srgbClr val="333F70"/>
                </a:solidFill>
                <a:latin typeface="Unbounded" pitchFamily="34" charset="0"/>
                <a:ea typeface="Unbounded" pitchFamily="34" charset="-122"/>
                <a:cs typeface="Unbounded" pitchFamily="34" charset="-120"/>
              </a:rPr>
              <a:t>Bảo Vệ Cá Nhân</a:t>
            </a:r>
            <a:endParaRPr lang="en-US" sz="2100" dirty="0"/>
          </a:p>
        </p:txBody>
      </p:sp>
      <p:sp>
        <p:nvSpPr>
          <p:cNvPr id="12" name="Text 9"/>
          <p:cNvSpPr/>
          <p:nvPr/>
        </p:nvSpPr>
        <p:spPr>
          <a:xfrm>
            <a:off x="6467832" y="6327577"/>
            <a:ext cx="7181136" cy="1038701"/>
          </a:xfrm>
          <a:prstGeom prst="rect">
            <a:avLst/>
          </a:prstGeom>
          <a:noFill/>
          <a:ln/>
        </p:spPr>
        <p:txBody>
          <a:bodyPr wrap="square" lIns="0" tIns="0" rIns="0" bIns="0" rtlCol="0" anchor="t"/>
          <a:lstStyle/>
          <a:p>
            <a:pPr marL="0" indent="0">
              <a:lnSpc>
                <a:spcPts val="2700"/>
              </a:lnSpc>
              <a:buNone/>
            </a:pPr>
            <a:r>
              <a:rPr lang="en-US" sz="1700" dirty="0">
                <a:solidFill>
                  <a:srgbClr val="333F70"/>
                </a:solidFill>
                <a:latin typeface="Open Sans" pitchFamily="34" charset="0"/>
                <a:ea typeface="Open Sans" pitchFamily="34" charset="-122"/>
                <a:cs typeface="Open Sans" pitchFamily="34" charset="-120"/>
              </a:rPr>
              <a:t>Sử dụng các thiết bị bảo hộ cá nhân như khẩu trang, găng tay, và kính bảo vệ giúp bảo vệ người lao động khỏi các hóa chất gây kích ứng hoặc tổn thương.</a:t>
            </a:r>
            <a:endParaRPr lang="en-US" sz="1700" dirty="0"/>
          </a:p>
        </p:txBody>
      </p:sp>
      <p:pic>
        <p:nvPicPr>
          <p:cNvPr id="13" name="Picture 12">
            <a:extLst>
              <a:ext uri="{FF2B5EF4-FFF2-40B4-BE49-F238E27FC236}">
                <a16:creationId xmlns:a16="http://schemas.microsoft.com/office/drawing/2014/main" id="{3B3EB07F-7AF6-54B7-29F7-7C4A269AFA73}"/>
              </a:ext>
            </a:extLst>
          </p:cNvPr>
          <p:cNvPicPr>
            <a:picLocks noChangeAspect="1"/>
          </p:cNvPicPr>
          <p:nvPr/>
        </p:nvPicPr>
        <p:blipFill>
          <a:blip r:embed="rId4"/>
          <a:stretch>
            <a:fillRect/>
          </a:stretch>
        </p:blipFill>
        <p:spPr>
          <a:xfrm>
            <a:off x="11396665" y="7284273"/>
            <a:ext cx="3052865" cy="94532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47090" y="646986"/>
            <a:ext cx="5708333" cy="679252"/>
          </a:xfrm>
          <a:prstGeom prst="rect">
            <a:avLst/>
          </a:prstGeom>
          <a:noFill/>
          <a:ln/>
        </p:spPr>
        <p:txBody>
          <a:bodyPr wrap="none" lIns="0" tIns="0" rIns="0" bIns="0" rtlCol="0" anchor="t"/>
          <a:lstStyle/>
          <a:p>
            <a:pPr marL="0" indent="0">
              <a:lnSpc>
                <a:spcPts val="5300"/>
              </a:lnSpc>
              <a:buNone/>
            </a:pPr>
            <a:r>
              <a:rPr lang="en-US" sz="4250" b="1" dirty="0">
                <a:solidFill>
                  <a:srgbClr val="333F70"/>
                </a:solidFill>
                <a:latin typeface="Unbounded" pitchFamily="34" charset="0"/>
                <a:ea typeface="Unbounded" pitchFamily="34" charset="-122"/>
                <a:cs typeface="Unbounded" pitchFamily="34" charset="-120"/>
              </a:rPr>
              <a:t>Vấn Đề Về Tư Thế</a:t>
            </a:r>
            <a:endParaRPr lang="en-US" sz="4250" dirty="0"/>
          </a:p>
        </p:txBody>
      </p:sp>
      <p:sp>
        <p:nvSpPr>
          <p:cNvPr id="4" name="Shape 1"/>
          <p:cNvSpPr/>
          <p:nvPr/>
        </p:nvSpPr>
        <p:spPr>
          <a:xfrm>
            <a:off x="6557843" y="1652230"/>
            <a:ext cx="30480" cy="5930384"/>
          </a:xfrm>
          <a:prstGeom prst="roundRect">
            <a:avLst>
              <a:gd name="adj" fmla="val 299528"/>
            </a:avLst>
          </a:prstGeom>
          <a:solidFill>
            <a:srgbClr val="BCDBD4"/>
          </a:solidFill>
          <a:ln/>
        </p:spPr>
      </p:sp>
      <p:sp>
        <p:nvSpPr>
          <p:cNvPr id="5" name="Shape 2"/>
          <p:cNvSpPr/>
          <p:nvPr/>
        </p:nvSpPr>
        <p:spPr>
          <a:xfrm>
            <a:off x="6787098" y="2125861"/>
            <a:ext cx="760690" cy="30480"/>
          </a:xfrm>
          <a:prstGeom prst="roundRect">
            <a:avLst>
              <a:gd name="adj" fmla="val 299528"/>
            </a:avLst>
          </a:prstGeom>
          <a:solidFill>
            <a:srgbClr val="BCDBD4"/>
          </a:solidFill>
          <a:ln/>
        </p:spPr>
      </p:sp>
      <p:sp>
        <p:nvSpPr>
          <p:cNvPr id="6" name="Shape 3"/>
          <p:cNvSpPr/>
          <p:nvPr/>
        </p:nvSpPr>
        <p:spPr>
          <a:xfrm>
            <a:off x="6328589" y="1896666"/>
            <a:ext cx="488990" cy="488990"/>
          </a:xfrm>
          <a:prstGeom prst="roundRect">
            <a:avLst>
              <a:gd name="adj" fmla="val 18670"/>
            </a:avLst>
          </a:prstGeom>
          <a:solidFill>
            <a:srgbClr val="D6F5EE"/>
          </a:solidFill>
          <a:ln w="7620">
            <a:solidFill>
              <a:srgbClr val="BCDBD4"/>
            </a:solidFill>
            <a:prstDash val="solid"/>
          </a:ln>
        </p:spPr>
      </p:sp>
      <p:sp>
        <p:nvSpPr>
          <p:cNvPr id="7" name="Text 4"/>
          <p:cNvSpPr/>
          <p:nvPr/>
        </p:nvSpPr>
        <p:spPr>
          <a:xfrm>
            <a:off x="6488251" y="1978104"/>
            <a:ext cx="169545" cy="326112"/>
          </a:xfrm>
          <a:prstGeom prst="rect">
            <a:avLst/>
          </a:prstGeom>
          <a:noFill/>
          <a:ln/>
        </p:spPr>
        <p:txBody>
          <a:bodyPr wrap="none" lIns="0" tIns="0" rIns="0" bIns="0" rtlCol="0" anchor="t"/>
          <a:lstStyle/>
          <a:p>
            <a:pPr marL="0" indent="0" algn="ctr">
              <a:lnSpc>
                <a:spcPts val="2550"/>
              </a:lnSpc>
              <a:buNone/>
            </a:pPr>
            <a:r>
              <a:rPr lang="en-US" sz="2550" b="1" dirty="0">
                <a:solidFill>
                  <a:srgbClr val="333F70"/>
                </a:solidFill>
                <a:latin typeface="Unbounded" pitchFamily="34" charset="0"/>
                <a:ea typeface="Unbounded" pitchFamily="34" charset="-122"/>
                <a:cs typeface="Unbounded" pitchFamily="34" charset="-120"/>
              </a:rPr>
              <a:t>1</a:t>
            </a:r>
            <a:endParaRPr lang="en-US" sz="2550" dirty="0"/>
          </a:p>
        </p:txBody>
      </p:sp>
      <p:sp>
        <p:nvSpPr>
          <p:cNvPr id="8" name="Text 5"/>
          <p:cNvSpPr/>
          <p:nvPr/>
        </p:nvSpPr>
        <p:spPr>
          <a:xfrm>
            <a:off x="7768590" y="1869519"/>
            <a:ext cx="2894052" cy="339566"/>
          </a:xfrm>
          <a:prstGeom prst="rect">
            <a:avLst/>
          </a:prstGeom>
          <a:noFill/>
          <a:ln/>
        </p:spPr>
        <p:txBody>
          <a:bodyPr wrap="none" lIns="0" tIns="0" rIns="0" bIns="0" rtlCol="0" anchor="t"/>
          <a:lstStyle/>
          <a:p>
            <a:pPr marL="0" indent="0" algn="l">
              <a:lnSpc>
                <a:spcPts val="2650"/>
              </a:lnSpc>
              <a:buNone/>
            </a:pPr>
            <a:r>
              <a:rPr lang="en-US" sz="2100" b="1" dirty="0">
                <a:solidFill>
                  <a:srgbClr val="333F70"/>
                </a:solidFill>
                <a:latin typeface="Unbounded" pitchFamily="34" charset="0"/>
                <a:ea typeface="Unbounded" pitchFamily="34" charset="-122"/>
                <a:cs typeface="Unbounded" pitchFamily="34" charset="-120"/>
              </a:rPr>
              <a:t>Làm Việc Lâu Dài</a:t>
            </a:r>
            <a:endParaRPr lang="en-US" sz="2100" dirty="0"/>
          </a:p>
        </p:txBody>
      </p:sp>
      <p:sp>
        <p:nvSpPr>
          <p:cNvPr id="9" name="Text 6"/>
          <p:cNvSpPr/>
          <p:nvPr/>
        </p:nvSpPr>
        <p:spPr>
          <a:xfrm>
            <a:off x="7768590" y="2339459"/>
            <a:ext cx="6101120" cy="695563"/>
          </a:xfrm>
          <a:prstGeom prst="rect">
            <a:avLst/>
          </a:prstGeom>
          <a:noFill/>
          <a:ln/>
        </p:spPr>
        <p:txBody>
          <a:bodyPr wrap="square" lIns="0" tIns="0" rIns="0" bIns="0" rtlCol="0" anchor="t"/>
          <a:lstStyle/>
          <a:p>
            <a:pPr marL="0" indent="0" algn="l">
              <a:lnSpc>
                <a:spcPts val="2700"/>
              </a:lnSpc>
              <a:buNone/>
            </a:pPr>
            <a:r>
              <a:rPr lang="en-US" sz="1700" dirty="0">
                <a:solidFill>
                  <a:srgbClr val="333F70"/>
                </a:solidFill>
                <a:latin typeface="Open Sans" pitchFamily="34" charset="0"/>
                <a:ea typeface="Open Sans" pitchFamily="34" charset="-122"/>
                <a:cs typeface="Open Sans" pitchFamily="34" charset="-120"/>
              </a:rPr>
              <a:t>Nhiều công nhân gặp phải các vấn đề về cơ xương khớp do làm việc trong tư thế không đúng cách trong thời gian dài.</a:t>
            </a:r>
            <a:endParaRPr lang="en-US" sz="1700" dirty="0"/>
          </a:p>
        </p:txBody>
      </p:sp>
      <p:sp>
        <p:nvSpPr>
          <p:cNvPr id="10" name="Shape 7"/>
          <p:cNvSpPr/>
          <p:nvPr/>
        </p:nvSpPr>
        <p:spPr>
          <a:xfrm>
            <a:off x="6787098" y="3943231"/>
            <a:ext cx="760690" cy="30480"/>
          </a:xfrm>
          <a:prstGeom prst="roundRect">
            <a:avLst>
              <a:gd name="adj" fmla="val 299528"/>
            </a:avLst>
          </a:prstGeom>
          <a:solidFill>
            <a:srgbClr val="BCDBD4"/>
          </a:solidFill>
          <a:ln/>
        </p:spPr>
      </p:sp>
      <p:sp>
        <p:nvSpPr>
          <p:cNvPr id="11" name="Shape 8"/>
          <p:cNvSpPr/>
          <p:nvPr/>
        </p:nvSpPr>
        <p:spPr>
          <a:xfrm>
            <a:off x="6328589" y="3714036"/>
            <a:ext cx="488990" cy="488990"/>
          </a:xfrm>
          <a:prstGeom prst="roundRect">
            <a:avLst>
              <a:gd name="adj" fmla="val 18670"/>
            </a:avLst>
          </a:prstGeom>
          <a:solidFill>
            <a:srgbClr val="D6F5EE"/>
          </a:solidFill>
          <a:ln w="7620">
            <a:solidFill>
              <a:srgbClr val="BCDBD4"/>
            </a:solidFill>
            <a:prstDash val="solid"/>
          </a:ln>
        </p:spPr>
      </p:sp>
      <p:sp>
        <p:nvSpPr>
          <p:cNvPr id="12" name="Text 9"/>
          <p:cNvSpPr/>
          <p:nvPr/>
        </p:nvSpPr>
        <p:spPr>
          <a:xfrm>
            <a:off x="6436935" y="3795474"/>
            <a:ext cx="272177" cy="326112"/>
          </a:xfrm>
          <a:prstGeom prst="rect">
            <a:avLst/>
          </a:prstGeom>
          <a:noFill/>
          <a:ln/>
        </p:spPr>
        <p:txBody>
          <a:bodyPr wrap="none" lIns="0" tIns="0" rIns="0" bIns="0" rtlCol="0" anchor="t"/>
          <a:lstStyle/>
          <a:p>
            <a:pPr marL="0" indent="0" algn="ctr">
              <a:lnSpc>
                <a:spcPts val="2550"/>
              </a:lnSpc>
              <a:buNone/>
            </a:pPr>
            <a:r>
              <a:rPr lang="en-US" sz="2550" b="1" dirty="0">
                <a:solidFill>
                  <a:srgbClr val="333F70"/>
                </a:solidFill>
                <a:latin typeface="Unbounded" pitchFamily="34" charset="0"/>
                <a:ea typeface="Unbounded" pitchFamily="34" charset="-122"/>
                <a:cs typeface="Unbounded" pitchFamily="34" charset="-120"/>
              </a:rPr>
              <a:t>2</a:t>
            </a:r>
            <a:endParaRPr lang="en-US" sz="2550" dirty="0"/>
          </a:p>
        </p:txBody>
      </p:sp>
      <p:sp>
        <p:nvSpPr>
          <p:cNvPr id="13" name="Text 10"/>
          <p:cNvSpPr/>
          <p:nvPr/>
        </p:nvSpPr>
        <p:spPr>
          <a:xfrm>
            <a:off x="7768590" y="3686889"/>
            <a:ext cx="2717125" cy="339566"/>
          </a:xfrm>
          <a:prstGeom prst="rect">
            <a:avLst/>
          </a:prstGeom>
          <a:noFill/>
          <a:ln/>
        </p:spPr>
        <p:txBody>
          <a:bodyPr wrap="none" lIns="0" tIns="0" rIns="0" bIns="0" rtlCol="0" anchor="t"/>
          <a:lstStyle/>
          <a:p>
            <a:pPr marL="0" indent="0" algn="l">
              <a:lnSpc>
                <a:spcPts val="2650"/>
              </a:lnSpc>
              <a:buNone/>
            </a:pPr>
            <a:r>
              <a:rPr lang="en-US" sz="2100" b="1" dirty="0">
                <a:solidFill>
                  <a:srgbClr val="333F70"/>
                </a:solidFill>
                <a:latin typeface="Unbounded" pitchFamily="34" charset="0"/>
                <a:ea typeface="Unbounded" pitchFamily="34" charset="-122"/>
                <a:cs typeface="Unbounded" pitchFamily="34" charset="-120"/>
              </a:rPr>
              <a:t>Căng Thẳng Cơ</a:t>
            </a:r>
            <a:endParaRPr lang="en-US" sz="2100" dirty="0"/>
          </a:p>
        </p:txBody>
      </p:sp>
      <p:sp>
        <p:nvSpPr>
          <p:cNvPr id="14" name="Text 11"/>
          <p:cNvSpPr/>
          <p:nvPr/>
        </p:nvSpPr>
        <p:spPr>
          <a:xfrm>
            <a:off x="7768590" y="4156829"/>
            <a:ext cx="6101120" cy="1391126"/>
          </a:xfrm>
          <a:prstGeom prst="rect">
            <a:avLst/>
          </a:prstGeom>
          <a:noFill/>
          <a:ln/>
        </p:spPr>
        <p:txBody>
          <a:bodyPr wrap="square" lIns="0" tIns="0" rIns="0" bIns="0" rtlCol="0" anchor="t"/>
          <a:lstStyle/>
          <a:p>
            <a:pPr marL="0" indent="0" algn="l">
              <a:lnSpc>
                <a:spcPts val="2700"/>
              </a:lnSpc>
              <a:buNone/>
            </a:pPr>
            <a:r>
              <a:rPr lang="en-US" sz="1700" dirty="0">
                <a:solidFill>
                  <a:srgbClr val="333F70"/>
                </a:solidFill>
                <a:latin typeface="Open Sans" pitchFamily="34" charset="0"/>
                <a:ea typeface="Open Sans" pitchFamily="34" charset="-122"/>
                <a:cs typeface="Open Sans" pitchFamily="34" charset="-120"/>
              </a:rPr>
              <a:t>Công việc sơn và làm bóng thường yêu cầu phải đứng lâu hoặc làm việc ở các tư thế không thuận tiện, điều này có thể dẫn đến các vấn đề về cơ xương khớp như căng cơ hoặc đau lưng.</a:t>
            </a:r>
            <a:endParaRPr lang="en-US" sz="1700" dirty="0"/>
          </a:p>
        </p:txBody>
      </p:sp>
      <p:sp>
        <p:nvSpPr>
          <p:cNvPr id="15" name="Shape 12"/>
          <p:cNvSpPr/>
          <p:nvPr/>
        </p:nvSpPr>
        <p:spPr>
          <a:xfrm>
            <a:off x="6787098" y="6456164"/>
            <a:ext cx="760690" cy="30480"/>
          </a:xfrm>
          <a:prstGeom prst="roundRect">
            <a:avLst>
              <a:gd name="adj" fmla="val 299528"/>
            </a:avLst>
          </a:prstGeom>
          <a:solidFill>
            <a:srgbClr val="BCDBD4"/>
          </a:solidFill>
          <a:ln/>
        </p:spPr>
      </p:sp>
      <p:sp>
        <p:nvSpPr>
          <p:cNvPr id="16" name="Shape 13"/>
          <p:cNvSpPr/>
          <p:nvPr/>
        </p:nvSpPr>
        <p:spPr>
          <a:xfrm>
            <a:off x="6328589" y="6226969"/>
            <a:ext cx="488990" cy="488990"/>
          </a:xfrm>
          <a:prstGeom prst="roundRect">
            <a:avLst>
              <a:gd name="adj" fmla="val 18670"/>
            </a:avLst>
          </a:prstGeom>
          <a:solidFill>
            <a:srgbClr val="D6F5EE"/>
          </a:solidFill>
          <a:ln w="7620">
            <a:solidFill>
              <a:srgbClr val="BCDBD4"/>
            </a:solidFill>
            <a:prstDash val="solid"/>
          </a:ln>
        </p:spPr>
      </p:sp>
      <p:sp>
        <p:nvSpPr>
          <p:cNvPr id="17" name="Text 14"/>
          <p:cNvSpPr/>
          <p:nvPr/>
        </p:nvSpPr>
        <p:spPr>
          <a:xfrm>
            <a:off x="6436340" y="6308408"/>
            <a:ext cx="273487" cy="326112"/>
          </a:xfrm>
          <a:prstGeom prst="rect">
            <a:avLst/>
          </a:prstGeom>
          <a:noFill/>
          <a:ln/>
        </p:spPr>
        <p:txBody>
          <a:bodyPr wrap="none" lIns="0" tIns="0" rIns="0" bIns="0" rtlCol="0" anchor="t"/>
          <a:lstStyle/>
          <a:p>
            <a:pPr marL="0" indent="0" algn="ctr">
              <a:lnSpc>
                <a:spcPts val="2550"/>
              </a:lnSpc>
              <a:buNone/>
            </a:pPr>
            <a:r>
              <a:rPr lang="en-US" sz="2550" b="1" dirty="0">
                <a:solidFill>
                  <a:srgbClr val="333F70"/>
                </a:solidFill>
                <a:latin typeface="Unbounded" pitchFamily="34" charset="0"/>
                <a:ea typeface="Unbounded" pitchFamily="34" charset="-122"/>
                <a:cs typeface="Unbounded" pitchFamily="34" charset="-120"/>
              </a:rPr>
              <a:t>3</a:t>
            </a:r>
            <a:endParaRPr lang="en-US" sz="2550" dirty="0"/>
          </a:p>
        </p:txBody>
      </p:sp>
      <p:sp>
        <p:nvSpPr>
          <p:cNvPr id="18" name="Text 15"/>
          <p:cNvSpPr/>
          <p:nvPr/>
        </p:nvSpPr>
        <p:spPr>
          <a:xfrm>
            <a:off x="7768590" y="6199823"/>
            <a:ext cx="2717125" cy="339566"/>
          </a:xfrm>
          <a:prstGeom prst="rect">
            <a:avLst/>
          </a:prstGeom>
          <a:noFill/>
          <a:ln/>
        </p:spPr>
        <p:txBody>
          <a:bodyPr wrap="none" lIns="0" tIns="0" rIns="0" bIns="0" rtlCol="0" anchor="t"/>
          <a:lstStyle/>
          <a:p>
            <a:pPr marL="0" indent="0" algn="l">
              <a:lnSpc>
                <a:spcPts val="2650"/>
              </a:lnSpc>
              <a:buNone/>
            </a:pPr>
            <a:r>
              <a:rPr lang="en-US" sz="2100" b="1" dirty="0">
                <a:solidFill>
                  <a:srgbClr val="333F70"/>
                </a:solidFill>
                <a:latin typeface="Unbounded" pitchFamily="34" charset="0"/>
                <a:ea typeface="Unbounded" pitchFamily="34" charset="-122"/>
                <a:cs typeface="Unbounded" pitchFamily="34" charset="-120"/>
              </a:rPr>
              <a:t>Giãn Cơ Định Kỳ</a:t>
            </a:r>
            <a:endParaRPr lang="en-US" sz="2100" dirty="0"/>
          </a:p>
        </p:txBody>
      </p:sp>
      <p:sp>
        <p:nvSpPr>
          <p:cNvPr id="19" name="Text 16"/>
          <p:cNvSpPr/>
          <p:nvPr/>
        </p:nvSpPr>
        <p:spPr>
          <a:xfrm>
            <a:off x="7768590" y="6669762"/>
            <a:ext cx="6101120" cy="695563"/>
          </a:xfrm>
          <a:prstGeom prst="rect">
            <a:avLst/>
          </a:prstGeom>
          <a:noFill/>
          <a:ln/>
        </p:spPr>
        <p:txBody>
          <a:bodyPr wrap="square" lIns="0" tIns="0" rIns="0" bIns="0" rtlCol="0" anchor="t"/>
          <a:lstStyle/>
          <a:p>
            <a:pPr marL="0" indent="0" algn="l">
              <a:lnSpc>
                <a:spcPts val="2700"/>
              </a:lnSpc>
              <a:buNone/>
            </a:pPr>
            <a:r>
              <a:rPr lang="en-US" sz="1700" dirty="0">
                <a:solidFill>
                  <a:srgbClr val="333F70"/>
                </a:solidFill>
                <a:latin typeface="Open Sans" pitchFamily="34" charset="0"/>
                <a:ea typeface="Open Sans" pitchFamily="34" charset="-122"/>
                <a:cs typeface="Open Sans" pitchFamily="34" charset="-120"/>
              </a:rPr>
              <a:t>Việc duy trì tư thế làm việc đúng và thực hiện các bài tập giãn cơ để giảm bớt căng thẳng cho cơ thể.</a:t>
            </a:r>
            <a:endParaRPr lang="en-US" sz="1700" dirty="0"/>
          </a:p>
        </p:txBody>
      </p:sp>
      <p:pic>
        <p:nvPicPr>
          <p:cNvPr id="20" name="Picture 19">
            <a:extLst>
              <a:ext uri="{FF2B5EF4-FFF2-40B4-BE49-F238E27FC236}">
                <a16:creationId xmlns:a16="http://schemas.microsoft.com/office/drawing/2014/main" id="{8A39B566-EF13-F718-6A16-273ED98F195D}"/>
              </a:ext>
            </a:extLst>
          </p:cNvPr>
          <p:cNvPicPr>
            <a:picLocks noChangeAspect="1"/>
          </p:cNvPicPr>
          <p:nvPr/>
        </p:nvPicPr>
        <p:blipFill>
          <a:blip r:embed="rId4"/>
          <a:stretch>
            <a:fillRect/>
          </a:stretch>
        </p:blipFill>
        <p:spPr>
          <a:xfrm>
            <a:off x="11396665" y="7284273"/>
            <a:ext cx="3052865" cy="94532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194" y="624245"/>
            <a:ext cx="7557611" cy="1416368"/>
          </a:xfrm>
          <a:prstGeom prst="rect">
            <a:avLst/>
          </a:prstGeom>
          <a:noFill/>
          <a:ln/>
        </p:spPr>
        <p:txBody>
          <a:bodyPr wrap="square" lIns="0" tIns="0" rIns="0" bIns="0" rtlCol="0" anchor="t"/>
          <a:lstStyle/>
          <a:p>
            <a:pPr marL="0" indent="0">
              <a:lnSpc>
                <a:spcPts val="5550"/>
              </a:lnSpc>
              <a:buNone/>
            </a:pPr>
            <a:r>
              <a:rPr lang="en-US" sz="4450" b="1" dirty="0">
                <a:solidFill>
                  <a:srgbClr val="333F70"/>
                </a:solidFill>
                <a:latin typeface="Unbounded" pitchFamily="34" charset="0"/>
                <a:ea typeface="Unbounded" pitchFamily="34" charset="-122"/>
                <a:cs typeface="Unbounded" pitchFamily="34" charset="-120"/>
              </a:rPr>
              <a:t>An Toàn Khi Sử Dụng Công Cụ</a:t>
            </a:r>
            <a:endParaRPr lang="en-US" sz="4450" dirty="0"/>
          </a:p>
        </p:txBody>
      </p:sp>
      <p:sp>
        <p:nvSpPr>
          <p:cNvPr id="4" name="Shape 1"/>
          <p:cNvSpPr/>
          <p:nvPr/>
        </p:nvSpPr>
        <p:spPr>
          <a:xfrm>
            <a:off x="793194" y="2635448"/>
            <a:ext cx="509826" cy="509826"/>
          </a:xfrm>
          <a:prstGeom prst="roundRect">
            <a:avLst>
              <a:gd name="adj" fmla="val 18670"/>
            </a:avLst>
          </a:prstGeom>
          <a:solidFill>
            <a:srgbClr val="D6F5EE"/>
          </a:solidFill>
          <a:ln w="7620">
            <a:solidFill>
              <a:srgbClr val="BCDBD4"/>
            </a:solidFill>
            <a:prstDash val="solid"/>
          </a:ln>
        </p:spPr>
      </p:sp>
      <p:sp>
        <p:nvSpPr>
          <p:cNvPr id="5" name="Text 2"/>
          <p:cNvSpPr/>
          <p:nvPr/>
        </p:nvSpPr>
        <p:spPr>
          <a:xfrm>
            <a:off x="959644" y="2720340"/>
            <a:ext cx="176808" cy="339923"/>
          </a:xfrm>
          <a:prstGeom prst="rect">
            <a:avLst/>
          </a:prstGeom>
          <a:noFill/>
          <a:ln/>
        </p:spPr>
        <p:txBody>
          <a:bodyPr wrap="none" lIns="0" tIns="0" rIns="0" bIns="0" rtlCol="0" anchor="t"/>
          <a:lstStyle/>
          <a:p>
            <a:pPr marL="0" indent="0" algn="ctr">
              <a:lnSpc>
                <a:spcPts val="2650"/>
              </a:lnSpc>
              <a:buNone/>
            </a:pPr>
            <a:r>
              <a:rPr lang="en-US" sz="2650" b="1" dirty="0">
                <a:solidFill>
                  <a:srgbClr val="333F70"/>
                </a:solidFill>
                <a:latin typeface="Unbounded" pitchFamily="34" charset="0"/>
                <a:ea typeface="Unbounded" pitchFamily="34" charset="-122"/>
                <a:cs typeface="Unbounded" pitchFamily="34" charset="-120"/>
              </a:rPr>
              <a:t>1</a:t>
            </a:r>
            <a:endParaRPr lang="en-US" sz="2650" dirty="0"/>
          </a:p>
        </p:txBody>
      </p:sp>
      <p:sp>
        <p:nvSpPr>
          <p:cNvPr id="6" name="Text 3"/>
          <p:cNvSpPr/>
          <p:nvPr/>
        </p:nvSpPr>
        <p:spPr>
          <a:xfrm>
            <a:off x="1529596" y="2635448"/>
            <a:ext cx="2832854" cy="353973"/>
          </a:xfrm>
          <a:prstGeom prst="rect">
            <a:avLst/>
          </a:prstGeom>
          <a:noFill/>
          <a:ln/>
        </p:spPr>
        <p:txBody>
          <a:bodyPr wrap="none" lIns="0" tIns="0" rIns="0" bIns="0" rtlCol="0" anchor="t"/>
          <a:lstStyle/>
          <a:p>
            <a:pPr marL="0" indent="0">
              <a:lnSpc>
                <a:spcPts val="2750"/>
              </a:lnSpc>
              <a:buNone/>
            </a:pPr>
            <a:r>
              <a:rPr lang="en-US" sz="2200" b="1" dirty="0">
                <a:solidFill>
                  <a:srgbClr val="333F70"/>
                </a:solidFill>
                <a:latin typeface="Unbounded" pitchFamily="34" charset="0"/>
                <a:ea typeface="Unbounded" pitchFamily="34" charset="-122"/>
                <a:cs typeface="Unbounded" pitchFamily="34" charset="-120"/>
              </a:rPr>
              <a:t>Cờ Lê</a:t>
            </a:r>
            <a:endParaRPr lang="en-US" sz="2200" dirty="0"/>
          </a:p>
        </p:txBody>
      </p:sp>
      <p:sp>
        <p:nvSpPr>
          <p:cNvPr id="7" name="Text 4"/>
          <p:cNvSpPr/>
          <p:nvPr/>
        </p:nvSpPr>
        <p:spPr>
          <a:xfrm>
            <a:off x="1529596" y="3125391"/>
            <a:ext cx="6821210" cy="1087279"/>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Việc sử dụng các dụng cụ như cờ lê, kìm điều chỉnh dây mà không đúng cách có thể gây ra tai nạn như cắt hoặc đâm phải, dẫn đến thương tích.</a:t>
            </a:r>
            <a:endParaRPr lang="en-US" sz="1750" dirty="0"/>
          </a:p>
        </p:txBody>
      </p:sp>
      <p:sp>
        <p:nvSpPr>
          <p:cNvPr id="8" name="Shape 5"/>
          <p:cNvSpPr/>
          <p:nvPr/>
        </p:nvSpPr>
        <p:spPr>
          <a:xfrm>
            <a:off x="793194" y="4694158"/>
            <a:ext cx="509826" cy="509826"/>
          </a:xfrm>
          <a:prstGeom prst="roundRect">
            <a:avLst>
              <a:gd name="adj" fmla="val 18670"/>
            </a:avLst>
          </a:prstGeom>
          <a:solidFill>
            <a:srgbClr val="D6F5EE"/>
          </a:solidFill>
          <a:ln w="7620">
            <a:solidFill>
              <a:srgbClr val="BCDBD4"/>
            </a:solidFill>
            <a:prstDash val="solid"/>
          </a:ln>
        </p:spPr>
      </p:sp>
      <p:sp>
        <p:nvSpPr>
          <p:cNvPr id="9" name="Text 6"/>
          <p:cNvSpPr/>
          <p:nvPr/>
        </p:nvSpPr>
        <p:spPr>
          <a:xfrm>
            <a:off x="906185" y="4779050"/>
            <a:ext cx="283845" cy="339923"/>
          </a:xfrm>
          <a:prstGeom prst="rect">
            <a:avLst/>
          </a:prstGeom>
          <a:noFill/>
          <a:ln/>
        </p:spPr>
        <p:txBody>
          <a:bodyPr wrap="none" lIns="0" tIns="0" rIns="0" bIns="0" rtlCol="0" anchor="t"/>
          <a:lstStyle/>
          <a:p>
            <a:pPr marL="0" indent="0" algn="ctr">
              <a:lnSpc>
                <a:spcPts val="2650"/>
              </a:lnSpc>
              <a:buNone/>
            </a:pPr>
            <a:r>
              <a:rPr lang="en-US" sz="2650" b="1" dirty="0">
                <a:solidFill>
                  <a:srgbClr val="333F70"/>
                </a:solidFill>
                <a:latin typeface="Unbounded" pitchFamily="34" charset="0"/>
                <a:ea typeface="Unbounded" pitchFamily="34" charset="-122"/>
                <a:cs typeface="Unbounded" pitchFamily="34" charset="-120"/>
              </a:rPr>
              <a:t>2</a:t>
            </a:r>
            <a:endParaRPr lang="en-US" sz="2650" dirty="0"/>
          </a:p>
        </p:txBody>
      </p:sp>
      <p:sp>
        <p:nvSpPr>
          <p:cNvPr id="10" name="Text 7"/>
          <p:cNvSpPr/>
          <p:nvPr/>
        </p:nvSpPr>
        <p:spPr>
          <a:xfrm>
            <a:off x="1529596" y="4694158"/>
            <a:ext cx="2832854" cy="353973"/>
          </a:xfrm>
          <a:prstGeom prst="rect">
            <a:avLst/>
          </a:prstGeom>
          <a:noFill/>
          <a:ln/>
        </p:spPr>
        <p:txBody>
          <a:bodyPr wrap="none" lIns="0" tIns="0" rIns="0" bIns="0" rtlCol="0" anchor="t"/>
          <a:lstStyle/>
          <a:p>
            <a:pPr marL="0" indent="0">
              <a:lnSpc>
                <a:spcPts val="2750"/>
              </a:lnSpc>
              <a:buNone/>
            </a:pPr>
            <a:r>
              <a:rPr lang="en-US" sz="2200" b="1" dirty="0">
                <a:solidFill>
                  <a:srgbClr val="333F70"/>
                </a:solidFill>
                <a:latin typeface="Unbounded" pitchFamily="34" charset="0"/>
                <a:ea typeface="Unbounded" pitchFamily="34" charset="-122"/>
                <a:cs typeface="Unbounded" pitchFamily="34" charset="-120"/>
              </a:rPr>
              <a:t>Kìm</a:t>
            </a:r>
            <a:endParaRPr lang="en-US" sz="2200" dirty="0"/>
          </a:p>
        </p:txBody>
      </p:sp>
      <p:sp>
        <p:nvSpPr>
          <p:cNvPr id="11" name="Text 8"/>
          <p:cNvSpPr/>
          <p:nvPr/>
        </p:nvSpPr>
        <p:spPr>
          <a:xfrm>
            <a:off x="1529596" y="5184100"/>
            <a:ext cx="6821210" cy="724853"/>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Các công cụ như kìm và máy điều chỉnh dây có thể gây ra các vết cắt hoặc tổn thương nếu không được sử dụng cẩn thận.</a:t>
            </a:r>
            <a:endParaRPr lang="en-US" sz="1750" dirty="0"/>
          </a:p>
        </p:txBody>
      </p:sp>
      <p:sp>
        <p:nvSpPr>
          <p:cNvPr id="12" name="Shape 9"/>
          <p:cNvSpPr/>
          <p:nvPr/>
        </p:nvSpPr>
        <p:spPr>
          <a:xfrm>
            <a:off x="793194" y="6390442"/>
            <a:ext cx="509826" cy="509826"/>
          </a:xfrm>
          <a:prstGeom prst="roundRect">
            <a:avLst>
              <a:gd name="adj" fmla="val 18670"/>
            </a:avLst>
          </a:prstGeom>
          <a:solidFill>
            <a:srgbClr val="D6F5EE"/>
          </a:solidFill>
          <a:ln w="7620">
            <a:solidFill>
              <a:srgbClr val="BCDBD4"/>
            </a:solidFill>
            <a:prstDash val="solid"/>
          </a:ln>
        </p:spPr>
      </p:sp>
      <p:sp>
        <p:nvSpPr>
          <p:cNvPr id="13" name="Text 10"/>
          <p:cNvSpPr/>
          <p:nvPr/>
        </p:nvSpPr>
        <p:spPr>
          <a:xfrm>
            <a:off x="905470" y="6475333"/>
            <a:ext cx="285274" cy="339923"/>
          </a:xfrm>
          <a:prstGeom prst="rect">
            <a:avLst/>
          </a:prstGeom>
          <a:noFill/>
          <a:ln/>
        </p:spPr>
        <p:txBody>
          <a:bodyPr wrap="none" lIns="0" tIns="0" rIns="0" bIns="0" rtlCol="0" anchor="t"/>
          <a:lstStyle/>
          <a:p>
            <a:pPr marL="0" indent="0" algn="ctr">
              <a:lnSpc>
                <a:spcPts val="2650"/>
              </a:lnSpc>
              <a:buNone/>
            </a:pPr>
            <a:r>
              <a:rPr lang="en-US" sz="2650" b="1" dirty="0">
                <a:solidFill>
                  <a:srgbClr val="333F70"/>
                </a:solidFill>
                <a:latin typeface="Unbounded" pitchFamily="34" charset="0"/>
                <a:ea typeface="Unbounded" pitchFamily="34" charset="-122"/>
                <a:cs typeface="Unbounded" pitchFamily="34" charset="-120"/>
              </a:rPr>
              <a:t>3</a:t>
            </a:r>
            <a:endParaRPr lang="en-US" sz="2650" dirty="0"/>
          </a:p>
        </p:txBody>
      </p:sp>
      <p:sp>
        <p:nvSpPr>
          <p:cNvPr id="14" name="Text 11"/>
          <p:cNvSpPr/>
          <p:nvPr/>
        </p:nvSpPr>
        <p:spPr>
          <a:xfrm>
            <a:off x="1529596" y="6390442"/>
            <a:ext cx="2949178" cy="353973"/>
          </a:xfrm>
          <a:prstGeom prst="rect">
            <a:avLst/>
          </a:prstGeom>
          <a:noFill/>
          <a:ln/>
        </p:spPr>
        <p:txBody>
          <a:bodyPr wrap="none" lIns="0" tIns="0" rIns="0" bIns="0" rtlCol="0" anchor="t"/>
          <a:lstStyle/>
          <a:p>
            <a:pPr marL="0" indent="0">
              <a:lnSpc>
                <a:spcPts val="2750"/>
              </a:lnSpc>
              <a:buNone/>
            </a:pPr>
            <a:r>
              <a:rPr lang="en-US" sz="2200" b="1" dirty="0">
                <a:solidFill>
                  <a:srgbClr val="333F70"/>
                </a:solidFill>
                <a:latin typeface="Unbounded" pitchFamily="34" charset="0"/>
                <a:ea typeface="Unbounded" pitchFamily="34" charset="-122"/>
                <a:cs typeface="Unbounded" pitchFamily="34" charset="-120"/>
              </a:rPr>
              <a:t>Kiểm Tra Định Kỳ</a:t>
            </a:r>
            <a:endParaRPr lang="en-US" sz="2200" dirty="0"/>
          </a:p>
        </p:txBody>
      </p:sp>
      <p:sp>
        <p:nvSpPr>
          <p:cNvPr id="15" name="Text 12"/>
          <p:cNvSpPr/>
          <p:nvPr/>
        </p:nvSpPr>
        <p:spPr>
          <a:xfrm>
            <a:off x="1529596" y="6880384"/>
            <a:ext cx="6821210" cy="724853"/>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Các thiết bị này cần được bảo trì và kiểm tra định kỳ để đảm bảo chúng hoạt động hiệu quả và an toàn.</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216694" y="2430423"/>
            <a:ext cx="5052893" cy="3368635"/>
          </a:xfrm>
          <a:prstGeom prst="rect">
            <a:avLst/>
          </a:prstGeom>
        </p:spPr>
      </p:pic>
      <p:sp>
        <p:nvSpPr>
          <p:cNvPr id="4" name="Text 0"/>
          <p:cNvSpPr/>
          <p:nvPr/>
        </p:nvSpPr>
        <p:spPr>
          <a:xfrm>
            <a:off x="6093381" y="616982"/>
            <a:ext cx="7930039" cy="1083945"/>
          </a:xfrm>
          <a:prstGeom prst="rect">
            <a:avLst/>
          </a:prstGeom>
          <a:noFill/>
          <a:ln/>
        </p:spPr>
        <p:txBody>
          <a:bodyPr wrap="square" lIns="0" tIns="0" rIns="0" bIns="0" rtlCol="0" anchor="t"/>
          <a:lstStyle/>
          <a:p>
            <a:pPr marL="0" indent="0">
              <a:lnSpc>
                <a:spcPts val="4250"/>
              </a:lnSpc>
              <a:buNone/>
            </a:pPr>
            <a:r>
              <a:rPr lang="en-US" sz="3400" b="1" dirty="0">
                <a:solidFill>
                  <a:srgbClr val="333F70"/>
                </a:solidFill>
                <a:latin typeface="Unbounded" pitchFamily="34" charset="0"/>
                <a:ea typeface="Unbounded" pitchFamily="34" charset="-122"/>
                <a:cs typeface="Unbounded" pitchFamily="34" charset="-120"/>
              </a:rPr>
              <a:t>An Toàn Khi Làm Việc Với Dây Đàn</a:t>
            </a:r>
            <a:endParaRPr lang="en-US" sz="3400" dirty="0"/>
          </a:p>
        </p:txBody>
      </p:sp>
      <p:pic>
        <p:nvPicPr>
          <p:cNvPr id="5" name="Image 2" descr="preencoded.png"/>
          <p:cNvPicPr>
            <a:picLocks noChangeAspect="1"/>
          </p:cNvPicPr>
          <p:nvPr/>
        </p:nvPicPr>
        <p:blipFill>
          <a:blip r:embed="rId5"/>
          <a:stretch>
            <a:fillRect/>
          </a:stretch>
        </p:blipFill>
        <p:spPr>
          <a:xfrm>
            <a:off x="6093381" y="1961078"/>
            <a:ext cx="433507" cy="433507"/>
          </a:xfrm>
          <a:prstGeom prst="rect">
            <a:avLst/>
          </a:prstGeom>
        </p:spPr>
      </p:pic>
      <p:sp>
        <p:nvSpPr>
          <p:cNvPr id="6" name="Text 1"/>
          <p:cNvSpPr/>
          <p:nvPr/>
        </p:nvSpPr>
        <p:spPr>
          <a:xfrm>
            <a:off x="6093381" y="2567940"/>
            <a:ext cx="2167890" cy="270986"/>
          </a:xfrm>
          <a:prstGeom prst="rect">
            <a:avLst/>
          </a:prstGeom>
          <a:noFill/>
          <a:ln/>
        </p:spPr>
        <p:txBody>
          <a:bodyPr wrap="none" lIns="0" tIns="0" rIns="0" bIns="0" rtlCol="0" anchor="t"/>
          <a:lstStyle/>
          <a:p>
            <a:pPr marL="0" indent="0" algn="l">
              <a:lnSpc>
                <a:spcPts val="2100"/>
              </a:lnSpc>
              <a:buNone/>
            </a:pPr>
            <a:r>
              <a:rPr lang="en-US" sz="1700" b="1" dirty="0">
                <a:solidFill>
                  <a:srgbClr val="333F70"/>
                </a:solidFill>
                <a:latin typeface="Unbounded" pitchFamily="34" charset="0"/>
                <a:ea typeface="Unbounded" pitchFamily="34" charset="-122"/>
                <a:cs typeface="Unbounded" pitchFamily="34" charset="-120"/>
              </a:rPr>
              <a:t>Dây Đàn Bị Đứt</a:t>
            </a:r>
            <a:endParaRPr lang="en-US" sz="1700" dirty="0"/>
          </a:p>
        </p:txBody>
      </p:sp>
      <p:sp>
        <p:nvSpPr>
          <p:cNvPr id="7" name="Text 2"/>
          <p:cNvSpPr/>
          <p:nvPr/>
        </p:nvSpPr>
        <p:spPr>
          <a:xfrm>
            <a:off x="6093381" y="2942987"/>
            <a:ext cx="7930039" cy="277535"/>
          </a:xfrm>
          <a:prstGeom prst="rect">
            <a:avLst/>
          </a:prstGeom>
          <a:noFill/>
          <a:ln/>
        </p:spPr>
        <p:txBody>
          <a:bodyPr wrap="none" lIns="0" tIns="0" rIns="0" bIns="0" rtlCol="0" anchor="t"/>
          <a:lstStyle/>
          <a:p>
            <a:pPr marL="0" indent="0" algn="l">
              <a:lnSpc>
                <a:spcPts val="2150"/>
              </a:lnSpc>
              <a:buNone/>
            </a:pPr>
            <a:r>
              <a:rPr lang="en-US" sz="1350" dirty="0">
                <a:solidFill>
                  <a:srgbClr val="333F70"/>
                </a:solidFill>
                <a:latin typeface="Open Sans" pitchFamily="34" charset="0"/>
                <a:ea typeface="Open Sans" pitchFamily="34" charset="-122"/>
                <a:cs typeface="Open Sans" pitchFamily="34" charset="-120"/>
              </a:rPr>
              <a:t>Dây đàn khi bị kéo căng có thể đứt bất ngờ, gây nguy hiểm cho người thực hiện công việc.</a:t>
            </a:r>
            <a:endParaRPr lang="en-US" sz="1350" dirty="0"/>
          </a:p>
        </p:txBody>
      </p:sp>
      <p:pic>
        <p:nvPicPr>
          <p:cNvPr id="8" name="Image 3" descr="preencoded.png"/>
          <p:cNvPicPr>
            <a:picLocks noChangeAspect="1"/>
          </p:cNvPicPr>
          <p:nvPr/>
        </p:nvPicPr>
        <p:blipFill>
          <a:blip r:embed="rId6"/>
          <a:stretch>
            <a:fillRect/>
          </a:stretch>
        </p:blipFill>
        <p:spPr>
          <a:xfrm>
            <a:off x="6093381" y="3740825"/>
            <a:ext cx="433507" cy="433507"/>
          </a:xfrm>
          <a:prstGeom prst="rect">
            <a:avLst/>
          </a:prstGeom>
        </p:spPr>
      </p:pic>
      <p:sp>
        <p:nvSpPr>
          <p:cNvPr id="9" name="Text 3"/>
          <p:cNvSpPr/>
          <p:nvPr/>
        </p:nvSpPr>
        <p:spPr>
          <a:xfrm>
            <a:off x="6093381" y="4347686"/>
            <a:ext cx="2606635" cy="270986"/>
          </a:xfrm>
          <a:prstGeom prst="rect">
            <a:avLst/>
          </a:prstGeom>
          <a:noFill/>
          <a:ln/>
        </p:spPr>
        <p:txBody>
          <a:bodyPr wrap="none" lIns="0" tIns="0" rIns="0" bIns="0" rtlCol="0" anchor="t"/>
          <a:lstStyle/>
          <a:p>
            <a:pPr marL="0" indent="0" algn="l">
              <a:lnSpc>
                <a:spcPts val="2100"/>
              </a:lnSpc>
              <a:buNone/>
            </a:pPr>
            <a:r>
              <a:rPr lang="en-US" sz="1700" b="1" dirty="0">
                <a:solidFill>
                  <a:srgbClr val="333F70"/>
                </a:solidFill>
                <a:latin typeface="Unbounded" pitchFamily="34" charset="0"/>
                <a:ea typeface="Unbounded" pitchFamily="34" charset="-122"/>
                <a:cs typeface="Unbounded" pitchFamily="34" charset="-120"/>
              </a:rPr>
              <a:t>Kiểm Soát Độ Căng</a:t>
            </a:r>
            <a:endParaRPr lang="en-US" sz="1700" dirty="0"/>
          </a:p>
        </p:txBody>
      </p:sp>
      <p:sp>
        <p:nvSpPr>
          <p:cNvPr id="10" name="Text 4"/>
          <p:cNvSpPr/>
          <p:nvPr/>
        </p:nvSpPr>
        <p:spPr>
          <a:xfrm>
            <a:off x="6093381" y="4722733"/>
            <a:ext cx="7930039" cy="555069"/>
          </a:xfrm>
          <a:prstGeom prst="rect">
            <a:avLst/>
          </a:prstGeom>
          <a:noFill/>
          <a:ln/>
        </p:spPr>
        <p:txBody>
          <a:bodyPr wrap="square" lIns="0" tIns="0" rIns="0" bIns="0" rtlCol="0" anchor="t"/>
          <a:lstStyle/>
          <a:p>
            <a:pPr marL="0" indent="0" algn="l">
              <a:lnSpc>
                <a:spcPts val="2150"/>
              </a:lnSpc>
              <a:buNone/>
            </a:pPr>
            <a:r>
              <a:rPr lang="en-US" sz="1350" dirty="0">
                <a:solidFill>
                  <a:srgbClr val="333F70"/>
                </a:solidFill>
                <a:latin typeface="Open Sans" pitchFamily="34" charset="0"/>
                <a:ea typeface="Open Sans" pitchFamily="34" charset="-122"/>
                <a:cs typeface="Open Sans" pitchFamily="34" charset="-120"/>
              </a:rPr>
              <a:t>Để kiểm soát độ căng của dây đàn một cách an toàn, người thợ cần tuân thủ các hướng dẫn kỹ thuật và sử dụng các thiết bị điều chỉnh chính xác.</a:t>
            </a:r>
            <a:endParaRPr lang="en-US" sz="1350" dirty="0"/>
          </a:p>
        </p:txBody>
      </p:sp>
      <p:pic>
        <p:nvPicPr>
          <p:cNvPr id="11" name="Image 4" descr="preencoded.png"/>
          <p:cNvPicPr>
            <a:picLocks noChangeAspect="1"/>
          </p:cNvPicPr>
          <p:nvPr/>
        </p:nvPicPr>
        <p:blipFill>
          <a:blip r:embed="rId7"/>
          <a:stretch>
            <a:fillRect/>
          </a:stretch>
        </p:blipFill>
        <p:spPr>
          <a:xfrm>
            <a:off x="6093381" y="5798106"/>
            <a:ext cx="433507" cy="433507"/>
          </a:xfrm>
          <a:prstGeom prst="rect">
            <a:avLst/>
          </a:prstGeom>
        </p:spPr>
      </p:pic>
      <p:sp>
        <p:nvSpPr>
          <p:cNvPr id="12" name="Text 5"/>
          <p:cNvSpPr/>
          <p:nvPr/>
        </p:nvSpPr>
        <p:spPr>
          <a:xfrm>
            <a:off x="6093381" y="6404967"/>
            <a:ext cx="2167890" cy="270986"/>
          </a:xfrm>
          <a:prstGeom prst="rect">
            <a:avLst/>
          </a:prstGeom>
          <a:noFill/>
          <a:ln/>
        </p:spPr>
        <p:txBody>
          <a:bodyPr wrap="none" lIns="0" tIns="0" rIns="0" bIns="0" rtlCol="0" anchor="t"/>
          <a:lstStyle/>
          <a:p>
            <a:pPr marL="0" indent="0" algn="l">
              <a:lnSpc>
                <a:spcPts val="2100"/>
              </a:lnSpc>
              <a:buNone/>
            </a:pPr>
            <a:r>
              <a:rPr lang="en-US" sz="1700" b="1" dirty="0">
                <a:solidFill>
                  <a:srgbClr val="333F70"/>
                </a:solidFill>
                <a:latin typeface="Unbounded" pitchFamily="34" charset="0"/>
                <a:ea typeface="Unbounded" pitchFamily="34" charset="-122"/>
                <a:cs typeface="Unbounded" pitchFamily="34" charset="-120"/>
              </a:rPr>
              <a:t>Bảo Vệ Mắt</a:t>
            </a:r>
            <a:endParaRPr lang="en-US" sz="1700" dirty="0"/>
          </a:p>
        </p:txBody>
      </p:sp>
      <p:sp>
        <p:nvSpPr>
          <p:cNvPr id="13" name="Text 6"/>
          <p:cNvSpPr/>
          <p:nvPr/>
        </p:nvSpPr>
        <p:spPr>
          <a:xfrm>
            <a:off x="6093381" y="6780014"/>
            <a:ext cx="7930039" cy="832604"/>
          </a:xfrm>
          <a:prstGeom prst="rect">
            <a:avLst/>
          </a:prstGeom>
          <a:noFill/>
          <a:ln/>
        </p:spPr>
        <p:txBody>
          <a:bodyPr wrap="square" lIns="0" tIns="0" rIns="0" bIns="0" rtlCol="0" anchor="t"/>
          <a:lstStyle/>
          <a:p>
            <a:pPr marL="0" indent="0" algn="l">
              <a:lnSpc>
                <a:spcPts val="2150"/>
              </a:lnSpc>
              <a:buNone/>
            </a:pPr>
            <a:r>
              <a:rPr lang="en-US" sz="1350" dirty="0">
                <a:solidFill>
                  <a:srgbClr val="333F70"/>
                </a:solidFill>
                <a:latin typeface="Open Sans" pitchFamily="34" charset="0"/>
                <a:ea typeface="Open Sans" pitchFamily="34" charset="-122"/>
                <a:cs typeface="Open Sans" pitchFamily="34" charset="-120"/>
              </a:rPr>
              <a:t>Sử dụng các thiết bị bảo hộ cá nhân như kính bảo vệ mắt và găng tay là một biện pháp quan trọng để bảo vệ người lao động khỏi các nguy cơ tiềm ẩn như dây đàn đứt hoặc va chạm với các bộ phận sắc nhọn.</a:t>
            </a:r>
            <a:endParaRPr lang="en-US" sz="1350" dirty="0"/>
          </a:p>
        </p:txBody>
      </p:sp>
      <p:pic>
        <p:nvPicPr>
          <p:cNvPr id="14" name="Picture 13">
            <a:extLst>
              <a:ext uri="{FF2B5EF4-FFF2-40B4-BE49-F238E27FC236}">
                <a16:creationId xmlns:a16="http://schemas.microsoft.com/office/drawing/2014/main" id="{940843BA-4931-A72D-7ABA-89FFA96F654B}"/>
              </a:ext>
            </a:extLst>
          </p:cNvPr>
          <p:cNvPicPr>
            <a:picLocks noChangeAspect="1"/>
          </p:cNvPicPr>
          <p:nvPr/>
        </p:nvPicPr>
        <p:blipFill>
          <a:blip r:embed="rId8"/>
          <a:stretch>
            <a:fillRect/>
          </a:stretch>
        </p:blipFill>
        <p:spPr>
          <a:xfrm>
            <a:off x="11396665" y="7284273"/>
            <a:ext cx="3052865" cy="94532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4714" y="638532"/>
            <a:ext cx="7547372" cy="1425654"/>
          </a:xfrm>
          <a:prstGeom prst="rect">
            <a:avLst/>
          </a:prstGeom>
          <a:noFill/>
          <a:ln/>
        </p:spPr>
        <p:txBody>
          <a:bodyPr wrap="square" lIns="0" tIns="0" rIns="0" bIns="0" rtlCol="0" anchor="t"/>
          <a:lstStyle/>
          <a:p>
            <a:pPr marL="0" indent="0">
              <a:lnSpc>
                <a:spcPts val="5600"/>
              </a:lnSpc>
              <a:buNone/>
            </a:pPr>
            <a:r>
              <a:rPr lang="en-US" sz="4450" b="1" dirty="0">
                <a:solidFill>
                  <a:srgbClr val="333F70"/>
                </a:solidFill>
                <a:latin typeface="Unbounded" pitchFamily="34" charset="0"/>
                <a:ea typeface="Unbounded" pitchFamily="34" charset="-122"/>
                <a:cs typeface="Unbounded" pitchFamily="34" charset="-120"/>
              </a:rPr>
              <a:t>An Toàn Khi Lắp Ráp Cơ Khí</a:t>
            </a:r>
            <a:endParaRPr lang="en-US" sz="4450" dirty="0"/>
          </a:p>
        </p:txBody>
      </p:sp>
      <p:sp>
        <p:nvSpPr>
          <p:cNvPr id="4" name="Shape 1"/>
          <p:cNvSpPr/>
          <p:nvPr/>
        </p:nvSpPr>
        <p:spPr>
          <a:xfrm>
            <a:off x="6284714" y="2406253"/>
            <a:ext cx="7547372" cy="5184815"/>
          </a:xfrm>
          <a:prstGeom prst="roundRect">
            <a:avLst>
              <a:gd name="adj" fmla="val 1848"/>
            </a:avLst>
          </a:prstGeom>
          <a:noFill/>
          <a:ln w="7620">
            <a:solidFill>
              <a:srgbClr val="000000">
                <a:alpha val="8000"/>
              </a:srgbClr>
            </a:solidFill>
            <a:prstDash val="solid"/>
          </a:ln>
        </p:spPr>
      </p:sp>
      <p:sp>
        <p:nvSpPr>
          <p:cNvPr id="5" name="Shape 2"/>
          <p:cNvSpPr/>
          <p:nvPr/>
        </p:nvSpPr>
        <p:spPr>
          <a:xfrm>
            <a:off x="6292334" y="2413873"/>
            <a:ext cx="7532132" cy="653772"/>
          </a:xfrm>
          <a:prstGeom prst="rect">
            <a:avLst/>
          </a:prstGeom>
          <a:solidFill>
            <a:srgbClr val="FFFFFF">
              <a:alpha val="4000"/>
            </a:srgbClr>
          </a:solidFill>
          <a:ln/>
        </p:spPr>
      </p:sp>
      <p:sp>
        <p:nvSpPr>
          <p:cNvPr id="6" name="Text 3"/>
          <p:cNvSpPr/>
          <p:nvPr/>
        </p:nvSpPr>
        <p:spPr>
          <a:xfrm>
            <a:off x="6520339" y="2558296"/>
            <a:ext cx="3306247" cy="364927"/>
          </a:xfrm>
          <a:prstGeom prst="rect">
            <a:avLst/>
          </a:prstGeom>
          <a:noFill/>
          <a:ln/>
        </p:spPr>
        <p:txBody>
          <a:bodyPr wrap="non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Nguyên Nhân</a:t>
            </a:r>
            <a:endParaRPr lang="en-US" sz="1750" dirty="0"/>
          </a:p>
        </p:txBody>
      </p:sp>
      <p:sp>
        <p:nvSpPr>
          <p:cNvPr id="7" name="Text 4"/>
          <p:cNvSpPr/>
          <p:nvPr/>
        </p:nvSpPr>
        <p:spPr>
          <a:xfrm>
            <a:off x="10290215" y="2558296"/>
            <a:ext cx="3306247" cy="364927"/>
          </a:xfrm>
          <a:prstGeom prst="rect">
            <a:avLst/>
          </a:prstGeom>
          <a:noFill/>
          <a:ln/>
        </p:spPr>
        <p:txBody>
          <a:bodyPr wrap="non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Biện Pháp Phòng Tránh</a:t>
            </a:r>
            <a:endParaRPr lang="en-US" sz="1750" dirty="0"/>
          </a:p>
        </p:txBody>
      </p:sp>
      <p:sp>
        <p:nvSpPr>
          <p:cNvPr id="8" name="Shape 5"/>
          <p:cNvSpPr/>
          <p:nvPr/>
        </p:nvSpPr>
        <p:spPr>
          <a:xfrm>
            <a:off x="6292334" y="3067645"/>
            <a:ext cx="7532132" cy="1018699"/>
          </a:xfrm>
          <a:prstGeom prst="rect">
            <a:avLst/>
          </a:prstGeom>
          <a:solidFill>
            <a:srgbClr val="000000">
              <a:alpha val="4000"/>
            </a:srgbClr>
          </a:solidFill>
          <a:ln/>
        </p:spPr>
      </p:sp>
      <p:sp>
        <p:nvSpPr>
          <p:cNvPr id="9" name="Text 6"/>
          <p:cNvSpPr/>
          <p:nvPr/>
        </p:nvSpPr>
        <p:spPr>
          <a:xfrm>
            <a:off x="6520339" y="3212068"/>
            <a:ext cx="3306247" cy="729853"/>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Thiếu cẩn thận khi sử dụng công cụ</a:t>
            </a:r>
            <a:endParaRPr lang="en-US" sz="1750" dirty="0"/>
          </a:p>
        </p:txBody>
      </p:sp>
      <p:sp>
        <p:nvSpPr>
          <p:cNvPr id="10" name="Text 7"/>
          <p:cNvSpPr/>
          <p:nvPr/>
        </p:nvSpPr>
        <p:spPr>
          <a:xfrm>
            <a:off x="10290215" y="3212068"/>
            <a:ext cx="3306247" cy="729853"/>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Đào tạo kỹ lưỡng về cách sử dụng công cụ và thiết bị cơ khí.</a:t>
            </a:r>
            <a:endParaRPr lang="en-US" sz="1750" dirty="0"/>
          </a:p>
        </p:txBody>
      </p:sp>
      <p:sp>
        <p:nvSpPr>
          <p:cNvPr id="11" name="Shape 8"/>
          <p:cNvSpPr/>
          <p:nvPr/>
        </p:nvSpPr>
        <p:spPr>
          <a:xfrm>
            <a:off x="6292334" y="4086344"/>
            <a:ext cx="7532132" cy="1748552"/>
          </a:xfrm>
          <a:prstGeom prst="rect">
            <a:avLst/>
          </a:prstGeom>
          <a:solidFill>
            <a:srgbClr val="FFFFFF">
              <a:alpha val="4000"/>
            </a:srgbClr>
          </a:solidFill>
          <a:ln/>
        </p:spPr>
      </p:sp>
      <p:sp>
        <p:nvSpPr>
          <p:cNvPr id="12" name="Text 9"/>
          <p:cNvSpPr/>
          <p:nvPr/>
        </p:nvSpPr>
        <p:spPr>
          <a:xfrm>
            <a:off x="6520339" y="4230767"/>
            <a:ext cx="3306247" cy="729853"/>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Lắp đặt các cơ cấu phím và cơ chế đập không đúng cách</a:t>
            </a:r>
            <a:endParaRPr lang="en-US" sz="1750" dirty="0"/>
          </a:p>
        </p:txBody>
      </p:sp>
      <p:sp>
        <p:nvSpPr>
          <p:cNvPr id="13" name="Text 10"/>
          <p:cNvSpPr/>
          <p:nvPr/>
        </p:nvSpPr>
        <p:spPr>
          <a:xfrm>
            <a:off x="10290215" y="4230767"/>
            <a:ext cx="3306247" cy="1459706"/>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Thiết lập một môi trường làm việc an toàn, với khu vực làm việc sạch sẽ và gọn gàng, với đủ ánh sáng.</a:t>
            </a:r>
            <a:endParaRPr lang="en-US" sz="1750" dirty="0"/>
          </a:p>
        </p:txBody>
      </p:sp>
      <p:sp>
        <p:nvSpPr>
          <p:cNvPr id="14" name="Shape 11"/>
          <p:cNvSpPr/>
          <p:nvPr/>
        </p:nvSpPr>
        <p:spPr>
          <a:xfrm>
            <a:off x="6292334" y="5834896"/>
            <a:ext cx="7532132" cy="1748552"/>
          </a:xfrm>
          <a:prstGeom prst="rect">
            <a:avLst/>
          </a:prstGeom>
          <a:solidFill>
            <a:srgbClr val="000000">
              <a:alpha val="4000"/>
            </a:srgbClr>
          </a:solidFill>
          <a:ln/>
        </p:spPr>
      </p:sp>
      <p:sp>
        <p:nvSpPr>
          <p:cNvPr id="15" name="Text 12"/>
          <p:cNvSpPr/>
          <p:nvPr/>
        </p:nvSpPr>
        <p:spPr>
          <a:xfrm>
            <a:off x="6520339" y="5979319"/>
            <a:ext cx="3306247" cy="729853"/>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Hệ thống dây không được căng đúng mức hoặc bị đứt</a:t>
            </a:r>
            <a:endParaRPr lang="en-US" sz="1750" dirty="0"/>
          </a:p>
        </p:txBody>
      </p:sp>
      <p:sp>
        <p:nvSpPr>
          <p:cNvPr id="16" name="Text 13"/>
          <p:cNvSpPr/>
          <p:nvPr/>
        </p:nvSpPr>
        <p:spPr>
          <a:xfrm>
            <a:off x="10290215" y="5979319"/>
            <a:ext cx="3306247" cy="1459706"/>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Công nhân cần phải đeo đầy đủ thiết bị bảo hộ cá nhân, bao gồm găng tay, kính bảo hộ, và áo bảo hộ.</a:t>
            </a:r>
            <a:endParaRPr lang="en-US" sz="1750" dirty="0"/>
          </a:p>
        </p:txBody>
      </p:sp>
      <p:pic>
        <p:nvPicPr>
          <p:cNvPr id="17" name="Picture 16">
            <a:extLst>
              <a:ext uri="{FF2B5EF4-FFF2-40B4-BE49-F238E27FC236}">
                <a16:creationId xmlns:a16="http://schemas.microsoft.com/office/drawing/2014/main" id="{5D3400C2-E1B0-4211-9C28-E8C2F48609C0}"/>
              </a:ext>
            </a:extLst>
          </p:cNvPr>
          <p:cNvPicPr>
            <a:picLocks noChangeAspect="1"/>
          </p:cNvPicPr>
          <p:nvPr/>
        </p:nvPicPr>
        <p:blipFill>
          <a:blip r:embed="rId4"/>
          <a:stretch>
            <a:fillRect/>
          </a:stretch>
        </p:blipFill>
        <p:spPr>
          <a:xfrm>
            <a:off x="11396665" y="7284273"/>
            <a:ext cx="3052865" cy="94532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64037" y="1875830"/>
            <a:ext cx="8396407"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Quy định an toàn lao động khi Lắp ráp cơ khí</a:t>
            </a:r>
            <a:endParaRPr lang="en-US" sz="2400" dirty="0"/>
          </a:p>
        </p:txBody>
      </p:sp>
      <p:sp>
        <p:nvSpPr>
          <p:cNvPr id="3" name="Text 1"/>
          <p:cNvSpPr/>
          <p:nvPr/>
        </p:nvSpPr>
        <p:spPr>
          <a:xfrm>
            <a:off x="864037" y="2755344"/>
            <a:ext cx="12902327" cy="790099"/>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Trước tiên, công nhân phải được đào tạo đầy đủ về các quy trình lắp ráp, bao gồm cả cách sử dụng và bảo trì công cụ, cũng như các kỹ thuật an toàn khi làm việc với các bộ phận cơ khí phức tạp.</a:t>
            </a:r>
            <a:endParaRPr lang="en-US" sz="1900" dirty="0"/>
          </a:p>
        </p:txBody>
      </p:sp>
      <p:sp>
        <p:nvSpPr>
          <p:cNvPr id="4" name="Text 2"/>
          <p:cNvSpPr/>
          <p:nvPr/>
        </p:nvSpPr>
        <p:spPr>
          <a:xfrm>
            <a:off x="864037" y="3823097"/>
            <a:ext cx="12902327" cy="790099"/>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Môi trường làm việc cần phải được duy trì trong tình trạng an toàn, với khu vực làm việc sạch sẽ và gọn gàng để giảm thiểu nguy cơ trơn trượt hoặc va chạm.</a:t>
            </a:r>
            <a:endParaRPr lang="en-US" sz="1900" dirty="0"/>
          </a:p>
        </p:txBody>
      </p:sp>
      <p:sp>
        <p:nvSpPr>
          <p:cNvPr id="5" name="Text 3"/>
          <p:cNvSpPr/>
          <p:nvPr/>
        </p:nvSpPr>
        <p:spPr>
          <a:xfrm>
            <a:off x="864037" y="4890849"/>
            <a:ext cx="12902327" cy="395049"/>
          </a:xfrm>
          <a:prstGeom prst="rect">
            <a:avLst/>
          </a:prstGeom>
          <a:noFill/>
          <a:ln/>
        </p:spPr>
        <p:txBody>
          <a:bodyPr wrap="non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Tuân thủ các quy trình và tiêu chuẩn kỹ thuật nghiêm ngặt.</a:t>
            </a:r>
            <a:endParaRPr lang="en-US" sz="1900" dirty="0"/>
          </a:p>
        </p:txBody>
      </p:sp>
      <p:sp>
        <p:nvSpPr>
          <p:cNvPr id="6" name="Text 4"/>
          <p:cNvSpPr/>
          <p:nvPr/>
        </p:nvSpPr>
        <p:spPr>
          <a:xfrm>
            <a:off x="864037" y="5563553"/>
            <a:ext cx="12902327" cy="790099"/>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Ngoài ra, công nhân cũng cần được khuyến khích để thông báo ngay lập tức về bất kỳ sự cố nào hoặc điều kiện làm việc không an toàn, nhằm nhanh chóng khắc phục và ngăn ngừa tai nạn.</a:t>
            </a:r>
            <a:endParaRPr lang="en-US" sz="1900" dirty="0"/>
          </a:p>
        </p:txBody>
      </p:sp>
      <p:pic>
        <p:nvPicPr>
          <p:cNvPr id="7" name="Picture 6">
            <a:extLst>
              <a:ext uri="{FF2B5EF4-FFF2-40B4-BE49-F238E27FC236}">
                <a16:creationId xmlns:a16="http://schemas.microsoft.com/office/drawing/2014/main" id="{2F502E4E-8C32-566F-8453-02C767CA1E04}"/>
              </a:ext>
            </a:extLst>
          </p:cNvPr>
          <p:cNvPicPr>
            <a:picLocks noChangeAspect="1"/>
          </p:cNvPicPr>
          <p:nvPr/>
        </p:nvPicPr>
        <p:blipFill>
          <a:blip r:embed="rId3"/>
          <a:stretch>
            <a:fillRect/>
          </a:stretch>
        </p:blipFill>
        <p:spPr>
          <a:xfrm>
            <a:off x="11396665" y="7284273"/>
            <a:ext cx="3052865" cy="94532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791420"/>
          </a:xfrm>
          <a:prstGeom prst="rect">
            <a:avLst/>
          </a:prstGeom>
        </p:spPr>
      </p:pic>
      <p:pic>
        <p:nvPicPr>
          <p:cNvPr id="3" name="Image 1" descr="preencoded.png"/>
          <p:cNvPicPr>
            <a:picLocks noChangeAspect="1"/>
          </p:cNvPicPr>
          <p:nvPr/>
        </p:nvPicPr>
        <p:blipFill>
          <a:blip r:embed="rId4"/>
          <a:stretch>
            <a:fillRect/>
          </a:stretch>
        </p:blipFill>
        <p:spPr>
          <a:xfrm>
            <a:off x="6198513" y="279083"/>
            <a:ext cx="2233255" cy="2233255"/>
          </a:xfrm>
          <a:prstGeom prst="rect">
            <a:avLst/>
          </a:prstGeom>
        </p:spPr>
      </p:pic>
      <p:sp>
        <p:nvSpPr>
          <p:cNvPr id="4" name="Text 0"/>
          <p:cNvSpPr/>
          <p:nvPr/>
        </p:nvSpPr>
        <p:spPr>
          <a:xfrm>
            <a:off x="781526" y="3405426"/>
            <a:ext cx="10385822" cy="348972"/>
          </a:xfrm>
          <a:prstGeom prst="rect">
            <a:avLst/>
          </a:prstGeom>
          <a:noFill/>
          <a:ln/>
        </p:spPr>
        <p:txBody>
          <a:bodyPr wrap="none" lIns="0" tIns="0" rIns="0" bIns="0" rtlCol="0" anchor="t"/>
          <a:lstStyle/>
          <a:p>
            <a:pPr marL="0" indent="0">
              <a:lnSpc>
                <a:spcPts val="2700"/>
              </a:lnSpc>
              <a:buNone/>
            </a:pPr>
            <a:r>
              <a:rPr lang="en-US" sz="2150" b="1" dirty="0">
                <a:solidFill>
                  <a:srgbClr val="333F70"/>
                </a:solidFill>
                <a:latin typeface="Unbounded" pitchFamily="34" charset="0"/>
                <a:ea typeface="Unbounded" pitchFamily="34" charset="-122"/>
                <a:cs typeface="Unbounded" pitchFamily="34" charset="-120"/>
              </a:rPr>
              <a:t>Xử lý tình huống tai nạn lao động khẩn cấp khi Lắp ráp cơ khí</a:t>
            </a:r>
            <a:endParaRPr lang="en-US" sz="2150" dirty="0"/>
          </a:p>
        </p:txBody>
      </p:sp>
      <p:sp>
        <p:nvSpPr>
          <p:cNvPr id="5" name="Text 1"/>
          <p:cNvSpPr/>
          <p:nvPr/>
        </p:nvSpPr>
        <p:spPr>
          <a:xfrm>
            <a:off x="781526" y="4005620"/>
            <a:ext cx="13067348" cy="714613"/>
          </a:xfrm>
          <a:prstGeom prst="rect">
            <a:avLst/>
          </a:prstGeom>
          <a:noFill/>
          <a:ln/>
        </p:spPr>
        <p:txBody>
          <a:bodyPr wrap="square" lIns="0" tIns="0" rIns="0" bIns="0" rtlCol="0" anchor="t"/>
          <a:lstStyle/>
          <a:p>
            <a:pPr marL="0" indent="0">
              <a:lnSpc>
                <a:spcPts val="2800"/>
              </a:lnSpc>
              <a:buNone/>
            </a:pPr>
            <a:r>
              <a:rPr lang="en-US" sz="1750" dirty="0">
                <a:solidFill>
                  <a:srgbClr val="333F70"/>
                </a:solidFill>
                <a:latin typeface="Open Sans" pitchFamily="34" charset="0"/>
                <a:ea typeface="Open Sans" pitchFamily="34" charset="-122"/>
                <a:cs typeface="Open Sans" pitchFamily="34" charset="-120"/>
              </a:rPr>
              <a:t>Đầu tiên, ngay khi phát hiện tai nạn, cần phải lập tức ngừng công việc và đảm bảo khu vực xung quanh được kiểm soát để tránh làm tình trạng trở nên nghiêm trọng hơn.</a:t>
            </a:r>
            <a:endParaRPr lang="en-US" sz="1750" dirty="0"/>
          </a:p>
        </p:txBody>
      </p:sp>
      <p:sp>
        <p:nvSpPr>
          <p:cNvPr id="6" name="Text 2"/>
          <p:cNvSpPr/>
          <p:nvPr/>
        </p:nvSpPr>
        <p:spPr>
          <a:xfrm>
            <a:off x="781526" y="4971455"/>
            <a:ext cx="13067348" cy="714613"/>
          </a:xfrm>
          <a:prstGeom prst="rect">
            <a:avLst/>
          </a:prstGeom>
          <a:noFill/>
          <a:ln/>
        </p:spPr>
        <p:txBody>
          <a:bodyPr wrap="square" lIns="0" tIns="0" rIns="0" bIns="0" rtlCol="0" anchor="t"/>
          <a:lstStyle/>
          <a:p>
            <a:pPr marL="0" indent="0">
              <a:lnSpc>
                <a:spcPts val="2800"/>
              </a:lnSpc>
              <a:buNone/>
            </a:pPr>
            <a:r>
              <a:rPr lang="en-US" sz="1750" dirty="0">
                <a:solidFill>
                  <a:srgbClr val="333F70"/>
                </a:solidFill>
                <a:latin typeface="Open Sans" pitchFamily="34" charset="0"/>
                <a:ea typeface="Open Sans" pitchFamily="34" charset="-122"/>
                <a:cs typeface="Open Sans" pitchFamily="34" charset="-120"/>
              </a:rPr>
              <a:t>Sau khi đảm bảo rằng nạn nhân đã được xử lý y tế, nên tiến hành điều tra kỹ lưỡng để xác định nguyên nhân cụ thể của tai nạn</a:t>
            </a:r>
            <a:endParaRPr lang="en-US" sz="1750" dirty="0"/>
          </a:p>
        </p:txBody>
      </p:sp>
      <p:sp>
        <p:nvSpPr>
          <p:cNvPr id="7" name="Text 3"/>
          <p:cNvSpPr/>
          <p:nvPr/>
        </p:nvSpPr>
        <p:spPr>
          <a:xfrm>
            <a:off x="781526" y="5937290"/>
            <a:ext cx="13067348" cy="714613"/>
          </a:xfrm>
          <a:prstGeom prst="rect">
            <a:avLst/>
          </a:prstGeom>
          <a:noFill/>
          <a:ln/>
        </p:spPr>
        <p:txBody>
          <a:bodyPr wrap="square" lIns="0" tIns="0" rIns="0" bIns="0" rtlCol="0" anchor="t"/>
          <a:lstStyle/>
          <a:p>
            <a:pPr marL="0" indent="0">
              <a:lnSpc>
                <a:spcPts val="2800"/>
              </a:lnSpc>
              <a:buNone/>
            </a:pPr>
            <a:r>
              <a:rPr lang="en-US" sz="1750" dirty="0">
                <a:solidFill>
                  <a:srgbClr val="333F70"/>
                </a:solidFill>
                <a:latin typeface="Open Sans" pitchFamily="34" charset="0"/>
                <a:ea typeface="Open Sans" pitchFamily="34" charset="-122"/>
                <a:cs typeface="Open Sans" pitchFamily="34" charset="-120"/>
              </a:rPr>
              <a:t>Hơn nữa, việc thông báo và báo cáo tai nạn cho các cơ quan chức năng là cần thiết để tuân thủ quy định pháp luật và hỗ trợ việc điều tra. </a:t>
            </a:r>
            <a:endParaRPr lang="en-US" sz="1750" dirty="0"/>
          </a:p>
        </p:txBody>
      </p:sp>
      <p:sp>
        <p:nvSpPr>
          <p:cNvPr id="8" name="Text 4"/>
          <p:cNvSpPr/>
          <p:nvPr/>
        </p:nvSpPr>
        <p:spPr>
          <a:xfrm>
            <a:off x="781526" y="6903125"/>
            <a:ext cx="13067348" cy="714613"/>
          </a:xfrm>
          <a:prstGeom prst="rect">
            <a:avLst/>
          </a:prstGeom>
          <a:noFill/>
          <a:ln/>
        </p:spPr>
        <p:txBody>
          <a:bodyPr wrap="square" lIns="0" tIns="0" rIns="0" bIns="0" rtlCol="0" anchor="t"/>
          <a:lstStyle/>
          <a:p>
            <a:pPr marL="0" indent="0">
              <a:lnSpc>
                <a:spcPts val="2800"/>
              </a:lnSpc>
              <a:buNone/>
            </a:pPr>
            <a:r>
              <a:rPr lang="en-US" sz="1750" dirty="0">
                <a:solidFill>
                  <a:srgbClr val="333F70"/>
                </a:solidFill>
                <a:latin typeface="Open Sans" pitchFamily="34" charset="0"/>
                <a:ea typeface="Open Sans" pitchFamily="34" charset="-122"/>
                <a:cs typeface="Open Sans" pitchFamily="34" charset="-120"/>
              </a:rPr>
              <a:t>Cuối cùng, cần phải xem xét lại các biện pháp an toàn và quy trình làm việc, thực hiện các cải tiến cần thiết để ngăn ngừa tai nạn trong tương lai.</a:t>
            </a:r>
            <a:endParaRPr lang="en-US" sz="1750" dirty="0"/>
          </a:p>
        </p:txBody>
      </p:sp>
      <p:pic>
        <p:nvPicPr>
          <p:cNvPr id="9" name="Picture 8">
            <a:extLst>
              <a:ext uri="{FF2B5EF4-FFF2-40B4-BE49-F238E27FC236}">
                <a16:creationId xmlns:a16="http://schemas.microsoft.com/office/drawing/2014/main" id="{BDEFEACA-7748-B3B8-B642-F9C26ED70E95}"/>
              </a:ext>
            </a:extLst>
          </p:cNvPr>
          <p:cNvPicPr>
            <a:picLocks noChangeAspect="1"/>
          </p:cNvPicPr>
          <p:nvPr/>
        </p:nvPicPr>
        <p:blipFill>
          <a:blip r:embed="rId5"/>
          <a:stretch>
            <a:fillRect/>
          </a:stretch>
        </p:blipFill>
        <p:spPr>
          <a:xfrm>
            <a:off x="11396665" y="7284273"/>
            <a:ext cx="3052865" cy="94532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668536" y="611981"/>
            <a:ext cx="10344269" cy="358140"/>
          </a:xfrm>
          <a:prstGeom prst="rect">
            <a:avLst/>
          </a:prstGeom>
          <a:noFill/>
          <a:ln/>
        </p:spPr>
        <p:txBody>
          <a:bodyPr wrap="none" lIns="0" tIns="0" rIns="0" bIns="0" rtlCol="0" anchor="t"/>
          <a:lstStyle/>
          <a:p>
            <a:pPr marL="0" indent="0">
              <a:lnSpc>
                <a:spcPts val="2800"/>
              </a:lnSpc>
              <a:buNone/>
            </a:pPr>
            <a:r>
              <a:rPr lang="en-US" sz="2250" b="1" dirty="0">
                <a:solidFill>
                  <a:srgbClr val="333F70"/>
                </a:solidFill>
                <a:latin typeface="Unbounded" pitchFamily="34" charset="0"/>
                <a:ea typeface="Unbounded" pitchFamily="34" charset="-122"/>
                <a:cs typeface="Unbounded" pitchFamily="34" charset="-120"/>
              </a:rPr>
              <a:t>An toàn vệ sinh lao động đối với nhân viên Lắp đặt dây đàn</a:t>
            </a:r>
            <a:endParaRPr lang="en-US" sz="2250" dirty="0"/>
          </a:p>
        </p:txBody>
      </p:sp>
      <p:sp>
        <p:nvSpPr>
          <p:cNvPr id="3" name="Text 1"/>
          <p:cNvSpPr/>
          <p:nvPr/>
        </p:nvSpPr>
        <p:spPr>
          <a:xfrm>
            <a:off x="668536" y="1161098"/>
            <a:ext cx="5371981" cy="298371"/>
          </a:xfrm>
          <a:prstGeom prst="rect">
            <a:avLst/>
          </a:prstGeom>
          <a:noFill/>
          <a:ln/>
        </p:spPr>
        <p:txBody>
          <a:bodyPr wrap="none" lIns="0" tIns="0" rIns="0" bIns="0" rtlCol="0" anchor="t"/>
          <a:lstStyle/>
          <a:p>
            <a:pPr marL="0" indent="0">
              <a:lnSpc>
                <a:spcPts val="2350"/>
              </a:lnSpc>
              <a:buNone/>
            </a:pPr>
            <a:r>
              <a:rPr lang="en-US" sz="1850" b="1" dirty="0">
                <a:solidFill>
                  <a:srgbClr val="333F70"/>
                </a:solidFill>
                <a:latin typeface="Unbounded" pitchFamily="34" charset="0"/>
                <a:ea typeface="Unbounded" pitchFamily="34" charset="-122"/>
                <a:cs typeface="Unbounded" pitchFamily="34" charset="-120"/>
              </a:rPr>
              <a:t>Đặc điểm công việc Lắp đặt dây đàn</a:t>
            </a:r>
            <a:endParaRPr lang="en-US" sz="1850" dirty="0"/>
          </a:p>
        </p:txBody>
      </p:sp>
      <p:sp>
        <p:nvSpPr>
          <p:cNvPr id="4" name="Text 2"/>
          <p:cNvSpPr/>
          <p:nvPr/>
        </p:nvSpPr>
        <p:spPr>
          <a:xfrm>
            <a:off x="668536" y="1745933"/>
            <a:ext cx="13293328" cy="611029"/>
          </a:xfrm>
          <a:prstGeom prst="rect">
            <a:avLst/>
          </a:prstGeom>
          <a:noFill/>
          <a:ln/>
        </p:spPr>
        <p:txBody>
          <a:bodyPr wrap="square" lIns="0" tIns="0" rIns="0" bIns="0" rtlCol="0" anchor="t"/>
          <a:lstStyle/>
          <a:p>
            <a:pPr marL="0" indent="0">
              <a:lnSpc>
                <a:spcPts val="2400"/>
              </a:lnSpc>
              <a:buNone/>
            </a:pPr>
            <a:r>
              <a:rPr lang="en-US" sz="1500" dirty="0">
                <a:solidFill>
                  <a:srgbClr val="333F70"/>
                </a:solidFill>
                <a:latin typeface="Open Sans" pitchFamily="34" charset="0"/>
                <a:ea typeface="Open Sans" pitchFamily="34" charset="-122"/>
                <a:cs typeface="Open Sans" pitchFamily="34" charset="-120"/>
              </a:rPr>
              <a:t>Trong giai đoạn này, dây đàn được kéo căng và lắp đặt vào các khung dây với mục tiêu đạt được chất lượng âm thanh tối ưu. Quy trình bắt đầu bằng việc chọn lựa các loại dây phù hợp và sau đó lắp đặt chúng vào vị trí đã được xác định trên khung đàn.</a:t>
            </a:r>
            <a:endParaRPr lang="en-US" sz="1500" dirty="0"/>
          </a:p>
        </p:txBody>
      </p:sp>
      <p:sp>
        <p:nvSpPr>
          <p:cNvPr id="5" name="Text 3"/>
          <p:cNvSpPr/>
          <p:nvPr/>
        </p:nvSpPr>
        <p:spPr>
          <a:xfrm>
            <a:off x="668536" y="2571750"/>
            <a:ext cx="13293328" cy="305514"/>
          </a:xfrm>
          <a:prstGeom prst="rect">
            <a:avLst/>
          </a:prstGeom>
          <a:noFill/>
          <a:ln/>
        </p:spPr>
        <p:txBody>
          <a:bodyPr wrap="none" lIns="0" tIns="0" rIns="0" bIns="0" rtlCol="0" anchor="t"/>
          <a:lstStyle/>
          <a:p>
            <a:pPr marL="0" indent="0">
              <a:lnSpc>
                <a:spcPts val="2400"/>
              </a:lnSpc>
              <a:buNone/>
            </a:pPr>
            <a:endParaRPr lang="en-US" sz="1500" dirty="0"/>
          </a:p>
        </p:txBody>
      </p:sp>
      <p:sp>
        <p:nvSpPr>
          <p:cNvPr id="6" name="Text 4"/>
          <p:cNvSpPr/>
          <p:nvPr/>
        </p:nvSpPr>
        <p:spPr>
          <a:xfrm>
            <a:off x="668536" y="3163729"/>
            <a:ext cx="8684538" cy="298371"/>
          </a:xfrm>
          <a:prstGeom prst="rect">
            <a:avLst/>
          </a:prstGeom>
          <a:noFill/>
          <a:ln/>
        </p:spPr>
        <p:txBody>
          <a:bodyPr wrap="none" lIns="0" tIns="0" rIns="0" bIns="0" rtlCol="0" anchor="t"/>
          <a:lstStyle/>
          <a:p>
            <a:pPr marL="0" indent="0">
              <a:lnSpc>
                <a:spcPts val="2350"/>
              </a:lnSpc>
              <a:buNone/>
            </a:pPr>
            <a:r>
              <a:rPr lang="en-US" sz="1850" b="1" dirty="0">
                <a:solidFill>
                  <a:srgbClr val="333F70"/>
                </a:solidFill>
                <a:latin typeface="Unbounded" pitchFamily="34" charset="0"/>
                <a:ea typeface="Unbounded" pitchFamily="34" charset="-122"/>
                <a:cs typeface="Unbounded" pitchFamily="34" charset="-120"/>
              </a:rPr>
              <a:t>Các dạng tai nạn lao động trong quá trình Lắp đặt dây đàn</a:t>
            </a:r>
            <a:endParaRPr lang="en-US" sz="1850" dirty="0"/>
          </a:p>
        </p:txBody>
      </p:sp>
      <p:sp>
        <p:nvSpPr>
          <p:cNvPr id="7" name="Text 5"/>
          <p:cNvSpPr/>
          <p:nvPr/>
        </p:nvSpPr>
        <p:spPr>
          <a:xfrm>
            <a:off x="668536" y="3748564"/>
            <a:ext cx="13293328" cy="305514"/>
          </a:xfrm>
          <a:prstGeom prst="rect">
            <a:avLst/>
          </a:prstGeom>
          <a:noFill/>
          <a:ln/>
        </p:spPr>
        <p:txBody>
          <a:bodyPr wrap="none" lIns="0" tIns="0" rIns="0" bIns="0" rtlCol="0" anchor="t"/>
          <a:lstStyle/>
          <a:p>
            <a:pPr marL="0" indent="0">
              <a:lnSpc>
                <a:spcPts val="2400"/>
              </a:lnSpc>
              <a:buNone/>
            </a:pPr>
            <a:r>
              <a:rPr lang="en-US" sz="1500" dirty="0">
                <a:solidFill>
                  <a:srgbClr val="333F70"/>
                </a:solidFill>
                <a:latin typeface="Open Sans" pitchFamily="34" charset="0"/>
                <a:ea typeface="Open Sans" pitchFamily="34" charset="-122"/>
                <a:cs typeface="Open Sans" pitchFamily="34" charset="-120"/>
              </a:rPr>
              <a:t>Một trong những dạng tai nạn phổ biến là bị thương do dây đàn bị đứt hoặc bị căng quá mức.</a:t>
            </a:r>
            <a:endParaRPr lang="en-US" sz="1500" dirty="0"/>
          </a:p>
        </p:txBody>
      </p:sp>
      <p:sp>
        <p:nvSpPr>
          <p:cNvPr id="8" name="Text 6"/>
          <p:cNvSpPr/>
          <p:nvPr/>
        </p:nvSpPr>
        <p:spPr>
          <a:xfrm>
            <a:off x="668536" y="4268867"/>
            <a:ext cx="13293328" cy="305514"/>
          </a:xfrm>
          <a:prstGeom prst="rect">
            <a:avLst/>
          </a:prstGeom>
          <a:noFill/>
          <a:ln/>
        </p:spPr>
        <p:txBody>
          <a:bodyPr wrap="none" lIns="0" tIns="0" rIns="0" bIns="0" rtlCol="0" anchor="t"/>
          <a:lstStyle/>
          <a:p>
            <a:pPr marL="0" indent="0">
              <a:lnSpc>
                <a:spcPts val="2400"/>
              </a:lnSpc>
              <a:buNone/>
            </a:pPr>
            <a:r>
              <a:rPr lang="en-US" sz="1500" dirty="0">
                <a:solidFill>
                  <a:srgbClr val="333F70"/>
                </a:solidFill>
                <a:latin typeface="Open Sans" pitchFamily="34" charset="0"/>
                <a:ea typeface="Open Sans" pitchFamily="34" charset="-122"/>
                <a:cs typeface="Open Sans" pitchFamily="34" charset="-120"/>
              </a:rPr>
              <a:t>Một vấn đề khác là sự tiếp xúc với các bộ phận sắc nhọn của khung dây hoặc các thiết bị lắp đặt.</a:t>
            </a:r>
            <a:endParaRPr lang="en-US" sz="1500" dirty="0"/>
          </a:p>
        </p:txBody>
      </p:sp>
      <p:sp>
        <p:nvSpPr>
          <p:cNvPr id="9" name="Text 7"/>
          <p:cNvSpPr/>
          <p:nvPr/>
        </p:nvSpPr>
        <p:spPr>
          <a:xfrm>
            <a:off x="668536" y="4789170"/>
            <a:ext cx="13293328" cy="611029"/>
          </a:xfrm>
          <a:prstGeom prst="rect">
            <a:avLst/>
          </a:prstGeom>
          <a:noFill/>
          <a:ln/>
        </p:spPr>
        <p:txBody>
          <a:bodyPr wrap="square" lIns="0" tIns="0" rIns="0" bIns="0" rtlCol="0" anchor="t"/>
          <a:lstStyle/>
          <a:p>
            <a:pPr marL="0" indent="0">
              <a:lnSpc>
                <a:spcPts val="2400"/>
              </a:lnSpc>
              <a:buNone/>
            </a:pPr>
            <a:r>
              <a:rPr lang="en-US" sz="1500" dirty="0">
                <a:solidFill>
                  <a:srgbClr val="333F70"/>
                </a:solidFill>
                <a:latin typeface="Open Sans" pitchFamily="34" charset="0"/>
                <a:ea typeface="Open Sans" pitchFamily="34" charset="-122"/>
                <a:cs typeface="Open Sans" pitchFamily="34" charset="-120"/>
              </a:rPr>
              <a:t>Hơn nữa, nếu quá trình lắp đặt không được thực hiện đúng cách, có thể dẫn đến tình trạng dây đàn bị lắp không đúng, gây ra những tai nạn do âm thanh không chính xác hoặc thậm chí làm hỏng các bộ phận khác của đàn piano.</a:t>
            </a:r>
            <a:endParaRPr lang="en-US" sz="1500" dirty="0"/>
          </a:p>
        </p:txBody>
      </p:sp>
      <p:sp>
        <p:nvSpPr>
          <p:cNvPr id="10" name="Text 8"/>
          <p:cNvSpPr/>
          <p:nvPr/>
        </p:nvSpPr>
        <p:spPr>
          <a:xfrm>
            <a:off x="668536" y="5686663"/>
            <a:ext cx="8416885" cy="298371"/>
          </a:xfrm>
          <a:prstGeom prst="rect">
            <a:avLst/>
          </a:prstGeom>
          <a:noFill/>
          <a:ln/>
        </p:spPr>
        <p:txBody>
          <a:bodyPr wrap="none" lIns="0" tIns="0" rIns="0" bIns="0" rtlCol="0" anchor="t"/>
          <a:lstStyle/>
          <a:p>
            <a:pPr marL="0" indent="0">
              <a:lnSpc>
                <a:spcPts val="2350"/>
              </a:lnSpc>
              <a:buNone/>
            </a:pPr>
            <a:r>
              <a:rPr lang="en-US" sz="1850" b="1" dirty="0">
                <a:solidFill>
                  <a:srgbClr val="333F70"/>
                </a:solidFill>
                <a:latin typeface="Unbounded" pitchFamily="34" charset="0"/>
                <a:ea typeface="Unbounded" pitchFamily="34" charset="-122"/>
                <a:cs typeface="Unbounded" pitchFamily="34" charset="-120"/>
              </a:rPr>
              <a:t>Nguyên nhân gây ra tai nạn lao động khi Lắp đặt dây đàn</a:t>
            </a:r>
            <a:endParaRPr lang="en-US" sz="1850" dirty="0"/>
          </a:p>
        </p:txBody>
      </p:sp>
      <p:sp>
        <p:nvSpPr>
          <p:cNvPr id="11" name="Text 9"/>
          <p:cNvSpPr/>
          <p:nvPr/>
        </p:nvSpPr>
        <p:spPr>
          <a:xfrm>
            <a:off x="668536" y="6271498"/>
            <a:ext cx="13293328" cy="305514"/>
          </a:xfrm>
          <a:prstGeom prst="rect">
            <a:avLst/>
          </a:prstGeom>
          <a:noFill/>
          <a:ln/>
        </p:spPr>
        <p:txBody>
          <a:bodyPr wrap="none" lIns="0" tIns="0" rIns="0" bIns="0" rtlCol="0" anchor="t"/>
          <a:lstStyle/>
          <a:p>
            <a:pPr marL="0" indent="0">
              <a:lnSpc>
                <a:spcPts val="2400"/>
              </a:lnSpc>
              <a:buNone/>
            </a:pPr>
            <a:r>
              <a:rPr lang="en-US" sz="1500" dirty="0">
                <a:solidFill>
                  <a:srgbClr val="333F70"/>
                </a:solidFill>
                <a:latin typeface="Open Sans" pitchFamily="34" charset="0"/>
                <a:ea typeface="Open Sans" pitchFamily="34" charset="-122"/>
                <a:cs typeface="Open Sans" pitchFamily="34" charset="-120"/>
              </a:rPr>
              <a:t>Khi dây được kéo quá chặt hoặc bị điều chỉnh không đúng cách, nó có thể đứt đột ngột, gây nguy hiểm cho người thực hiện công việc.</a:t>
            </a:r>
            <a:endParaRPr lang="en-US" sz="1500" dirty="0"/>
          </a:p>
        </p:txBody>
      </p:sp>
      <p:sp>
        <p:nvSpPr>
          <p:cNvPr id="12" name="Text 10"/>
          <p:cNvSpPr/>
          <p:nvPr/>
        </p:nvSpPr>
        <p:spPr>
          <a:xfrm>
            <a:off x="668536" y="6791801"/>
            <a:ext cx="13293328" cy="305514"/>
          </a:xfrm>
          <a:prstGeom prst="rect">
            <a:avLst/>
          </a:prstGeom>
          <a:noFill/>
          <a:ln/>
        </p:spPr>
        <p:txBody>
          <a:bodyPr wrap="none" lIns="0" tIns="0" rIns="0" bIns="0" rtlCol="0" anchor="t"/>
          <a:lstStyle/>
          <a:p>
            <a:pPr marL="0" indent="0">
              <a:lnSpc>
                <a:spcPts val="2400"/>
              </a:lnSpc>
              <a:buNone/>
            </a:pPr>
            <a:r>
              <a:rPr lang="en-US" sz="1500" dirty="0">
                <a:solidFill>
                  <a:srgbClr val="333F70"/>
                </a:solidFill>
                <a:latin typeface="Open Sans" pitchFamily="34" charset="0"/>
                <a:ea typeface="Open Sans" pitchFamily="34" charset="-122"/>
                <a:cs typeface="Open Sans" pitchFamily="34" charset="-120"/>
              </a:rPr>
              <a:t>Ngoài ra, việc sử dụng công cụ không đúng cách hoặc thiết bị lắp đặt không đạt tiêu chuẩn cũng là nguyên nhân quan trọng.</a:t>
            </a:r>
            <a:endParaRPr lang="en-US" sz="1500" dirty="0"/>
          </a:p>
        </p:txBody>
      </p:sp>
      <p:sp>
        <p:nvSpPr>
          <p:cNvPr id="13" name="Text 11"/>
          <p:cNvSpPr/>
          <p:nvPr/>
        </p:nvSpPr>
        <p:spPr>
          <a:xfrm>
            <a:off x="668536" y="7312104"/>
            <a:ext cx="13293328" cy="305514"/>
          </a:xfrm>
          <a:prstGeom prst="rect">
            <a:avLst/>
          </a:prstGeom>
          <a:noFill/>
          <a:ln/>
        </p:spPr>
        <p:txBody>
          <a:bodyPr wrap="none" lIns="0" tIns="0" rIns="0" bIns="0" rtlCol="0" anchor="t"/>
          <a:lstStyle/>
          <a:p>
            <a:pPr marL="0" indent="0">
              <a:lnSpc>
                <a:spcPts val="2400"/>
              </a:lnSpc>
              <a:buNone/>
            </a:pPr>
            <a:r>
              <a:rPr lang="en-US" sz="1500" dirty="0">
                <a:solidFill>
                  <a:srgbClr val="333F70"/>
                </a:solidFill>
                <a:latin typeface="Open Sans" pitchFamily="34" charset="0"/>
                <a:ea typeface="Open Sans" pitchFamily="34" charset="-122"/>
                <a:cs typeface="Open Sans" pitchFamily="34" charset="-120"/>
              </a:rPr>
              <a:t>Tình trạng thiếu kinh nghiệm hoặc đào tạo không đầy đủ cũng góp phần vào nguy cơ tai nạn.</a:t>
            </a:r>
            <a:endParaRPr lang="en-US" sz="1500" dirty="0"/>
          </a:p>
        </p:txBody>
      </p:sp>
      <p:pic>
        <p:nvPicPr>
          <p:cNvPr id="14" name="Picture 13">
            <a:extLst>
              <a:ext uri="{FF2B5EF4-FFF2-40B4-BE49-F238E27FC236}">
                <a16:creationId xmlns:a16="http://schemas.microsoft.com/office/drawing/2014/main" id="{8EBAD0FE-9989-CEF2-FD44-AF28ECEEC97B}"/>
              </a:ext>
            </a:extLst>
          </p:cNvPr>
          <p:cNvPicPr>
            <a:picLocks noChangeAspect="1"/>
          </p:cNvPicPr>
          <p:nvPr/>
        </p:nvPicPr>
        <p:blipFill>
          <a:blip r:embed="rId3"/>
          <a:stretch>
            <a:fillRect/>
          </a:stretch>
        </p:blipFill>
        <p:spPr>
          <a:xfrm>
            <a:off x="11396665" y="7284273"/>
            <a:ext cx="3052865" cy="94532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72095" y="426363"/>
            <a:ext cx="8396645" cy="290632"/>
          </a:xfrm>
          <a:prstGeom prst="rect">
            <a:avLst/>
          </a:prstGeom>
          <a:noFill/>
          <a:ln/>
        </p:spPr>
        <p:txBody>
          <a:bodyPr wrap="none" lIns="0" tIns="0" rIns="0" bIns="0" rtlCol="0" anchor="t"/>
          <a:lstStyle/>
          <a:p>
            <a:pPr marL="0" indent="0">
              <a:lnSpc>
                <a:spcPts val="2250"/>
              </a:lnSpc>
              <a:buNone/>
            </a:pPr>
            <a:r>
              <a:rPr lang="en-US" sz="1800" b="1" dirty="0">
                <a:solidFill>
                  <a:srgbClr val="333F70"/>
                </a:solidFill>
                <a:latin typeface="Unbounded" pitchFamily="34" charset="0"/>
                <a:ea typeface="Unbounded" pitchFamily="34" charset="-122"/>
                <a:cs typeface="Unbounded" pitchFamily="34" charset="-120"/>
              </a:rPr>
              <a:t>An toàn vệ sinh lao động đối với nhân viên Lắp đặt dây đàn</a:t>
            </a:r>
            <a:endParaRPr lang="en-US" sz="1800" dirty="0"/>
          </a:p>
        </p:txBody>
      </p:sp>
      <p:sp>
        <p:nvSpPr>
          <p:cNvPr id="3" name="Text 1"/>
          <p:cNvSpPr/>
          <p:nvPr/>
        </p:nvSpPr>
        <p:spPr>
          <a:xfrm>
            <a:off x="572095" y="872014"/>
            <a:ext cx="7159585" cy="242292"/>
          </a:xfrm>
          <a:prstGeom prst="rect">
            <a:avLst/>
          </a:prstGeom>
          <a:noFill/>
          <a:ln/>
        </p:spPr>
        <p:txBody>
          <a:bodyPr wrap="none" lIns="0" tIns="0" rIns="0" bIns="0" rtlCol="0" anchor="t"/>
          <a:lstStyle/>
          <a:p>
            <a:pPr marL="0" indent="0">
              <a:lnSpc>
                <a:spcPts val="1900"/>
              </a:lnSpc>
              <a:buNone/>
            </a:pPr>
            <a:r>
              <a:rPr lang="en-US" sz="1500" b="1" dirty="0">
                <a:solidFill>
                  <a:srgbClr val="333F70"/>
                </a:solidFill>
                <a:latin typeface="Unbounded" pitchFamily="34" charset="0"/>
                <a:ea typeface="Unbounded" pitchFamily="34" charset="-122"/>
                <a:cs typeface="Unbounded" pitchFamily="34" charset="-120"/>
              </a:rPr>
              <a:t>Biện pháp phòng tránh tai nạn lao động khi Lắp đặt dây đàn</a:t>
            </a:r>
            <a:endParaRPr lang="en-US" sz="1500" dirty="0"/>
          </a:p>
        </p:txBody>
      </p:sp>
      <p:sp>
        <p:nvSpPr>
          <p:cNvPr id="4" name="Text 2"/>
          <p:cNvSpPr/>
          <p:nvPr/>
        </p:nvSpPr>
        <p:spPr>
          <a:xfrm>
            <a:off x="572095" y="1346835"/>
            <a:ext cx="13486209" cy="496014"/>
          </a:xfrm>
          <a:prstGeom prst="rect">
            <a:avLst/>
          </a:prstGeom>
          <a:noFill/>
          <a:ln/>
        </p:spPr>
        <p:txBody>
          <a:bodyPr wrap="square" lIns="0" tIns="0" rIns="0" bIns="0" rtlCol="0" anchor="t"/>
          <a:lstStyle/>
          <a:p>
            <a:pPr marL="0" indent="0">
              <a:lnSpc>
                <a:spcPts val="1950"/>
              </a:lnSpc>
              <a:buNone/>
            </a:pPr>
            <a:r>
              <a:rPr lang="en-US" sz="1200" dirty="0">
                <a:solidFill>
                  <a:srgbClr val="333F70"/>
                </a:solidFill>
                <a:latin typeface="Open Sans" pitchFamily="34" charset="0"/>
                <a:ea typeface="Open Sans" pitchFamily="34" charset="-122"/>
                <a:cs typeface="Open Sans" pitchFamily="34" charset="-120"/>
              </a:rPr>
              <a:t>Trước hết, người lao động cần được đào tạo kỹ lưỡng về quy trình lắp đặt và kỹ thuật điều chỉnh dây. Kiến thức vững về cách sử dụng công cụ và thiết bị giúp giảm thiểu rủi ro khi thực hiện các thao tác chính xác.</a:t>
            </a:r>
            <a:endParaRPr lang="en-US" sz="1200" dirty="0"/>
          </a:p>
        </p:txBody>
      </p:sp>
      <p:sp>
        <p:nvSpPr>
          <p:cNvPr id="5" name="Text 3"/>
          <p:cNvSpPr/>
          <p:nvPr/>
        </p:nvSpPr>
        <p:spPr>
          <a:xfrm>
            <a:off x="572095" y="2017276"/>
            <a:ext cx="13486209" cy="248007"/>
          </a:xfrm>
          <a:prstGeom prst="rect">
            <a:avLst/>
          </a:prstGeom>
          <a:noFill/>
          <a:ln/>
        </p:spPr>
        <p:txBody>
          <a:bodyPr wrap="none" lIns="0" tIns="0" rIns="0" bIns="0" rtlCol="0" anchor="t"/>
          <a:lstStyle/>
          <a:p>
            <a:pPr marL="0" indent="0">
              <a:lnSpc>
                <a:spcPts val="1950"/>
              </a:lnSpc>
              <a:buNone/>
            </a:pPr>
            <a:r>
              <a:rPr lang="en-US" sz="1200" dirty="0">
                <a:solidFill>
                  <a:srgbClr val="333F70"/>
                </a:solidFill>
                <a:latin typeface="Open Sans" pitchFamily="34" charset="0"/>
                <a:ea typeface="Open Sans" pitchFamily="34" charset="-122"/>
                <a:cs typeface="Open Sans" pitchFamily="34" charset="-120"/>
              </a:rPr>
              <a:t>Sử dụng các thiết bị bảo hộ cá nhân.</a:t>
            </a:r>
            <a:endParaRPr lang="en-US" sz="1200" dirty="0"/>
          </a:p>
        </p:txBody>
      </p:sp>
      <p:sp>
        <p:nvSpPr>
          <p:cNvPr id="6" name="Text 4"/>
          <p:cNvSpPr/>
          <p:nvPr/>
        </p:nvSpPr>
        <p:spPr>
          <a:xfrm>
            <a:off x="572095" y="2439710"/>
            <a:ext cx="13486209" cy="248007"/>
          </a:xfrm>
          <a:prstGeom prst="rect">
            <a:avLst/>
          </a:prstGeom>
          <a:noFill/>
          <a:ln/>
        </p:spPr>
        <p:txBody>
          <a:bodyPr wrap="none" lIns="0" tIns="0" rIns="0" bIns="0" rtlCol="0" anchor="t"/>
          <a:lstStyle/>
          <a:p>
            <a:pPr marL="0" indent="0">
              <a:lnSpc>
                <a:spcPts val="1950"/>
              </a:lnSpc>
              <a:buNone/>
            </a:pPr>
            <a:r>
              <a:rPr lang="en-US" sz="1200" dirty="0">
                <a:solidFill>
                  <a:srgbClr val="333F70"/>
                </a:solidFill>
                <a:latin typeface="Open Sans" pitchFamily="34" charset="0"/>
                <a:ea typeface="Open Sans" pitchFamily="34" charset="-122"/>
                <a:cs typeface="Open Sans" pitchFamily="34" charset="-120"/>
              </a:rPr>
              <a:t>Để kiểm soát độ căng của dây đàn một cách an toàn, người thợ cần tuân thủ các hướng dẫn kỹ thuật và sử dụng các thiết bị điều chỉnh chính xác.</a:t>
            </a:r>
            <a:endParaRPr lang="en-US" sz="1200" dirty="0"/>
          </a:p>
        </p:txBody>
      </p:sp>
      <p:sp>
        <p:nvSpPr>
          <p:cNvPr id="7" name="Text 5"/>
          <p:cNvSpPr/>
          <p:nvPr/>
        </p:nvSpPr>
        <p:spPr>
          <a:xfrm>
            <a:off x="572095" y="2920246"/>
            <a:ext cx="5554861" cy="242292"/>
          </a:xfrm>
          <a:prstGeom prst="rect">
            <a:avLst/>
          </a:prstGeom>
          <a:noFill/>
          <a:ln/>
        </p:spPr>
        <p:txBody>
          <a:bodyPr wrap="none" lIns="0" tIns="0" rIns="0" bIns="0" rtlCol="0" anchor="t"/>
          <a:lstStyle/>
          <a:p>
            <a:pPr marL="0" indent="0">
              <a:lnSpc>
                <a:spcPts val="1900"/>
              </a:lnSpc>
              <a:buNone/>
            </a:pPr>
            <a:r>
              <a:rPr lang="en-US" sz="1500" b="1" dirty="0">
                <a:solidFill>
                  <a:srgbClr val="333F70"/>
                </a:solidFill>
                <a:latin typeface="Unbounded" pitchFamily="34" charset="0"/>
                <a:ea typeface="Unbounded" pitchFamily="34" charset="-122"/>
                <a:cs typeface="Unbounded" pitchFamily="34" charset="-120"/>
              </a:rPr>
              <a:t>Quy định an toàn lao động khi Lắp đặt dây đàn</a:t>
            </a:r>
            <a:endParaRPr lang="en-US" sz="1500" dirty="0"/>
          </a:p>
        </p:txBody>
      </p:sp>
      <p:sp>
        <p:nvSpPr>
          <p:cNvPr id="8" name="Text 6"/>
          <p:cNvSpPr/>
          <p:nvPr/>
        </p:nvSpPr>
        <p:spPr>
          <a:xfrm>
            <a:off x="572095" y="3395067"/>
            <a:ext cx="13486209" cy="248007"/>
          </a:xfrm>
          <a:prstGeom prst="rect">
            <a:avLst/>
          </a:prstGeom>
          <a:noFill/>
          <a:ln/>
        </p:spPr>
        <p:txBody>
          <a:bodyPr wrap="none" lIns="0" tIns="0" rIns="0" bIns="0" rtlCol="0" anchor="t"/>
          <a:lstStyle/>
          <a:p>
            <a:pPr marL="0" indent="0">
              <a:lnSpc>
                <a:spcPts val="1950"/>
              </a:lnSpc>
              <a:buNone/>
            </a:pPr>
            <a:r>
              <a:rPr lang="en-US" sz="1200" dirty="0">
                <a:solidFill>
                  <a:srgbClr val="333F70"/>
                </a:solidFill>
                <a:latin typeface="Open Sans" pitchFamily="34" charset="0"/>
                <a:ea typeface="Open Sans" pitchFamily="34" charset="-122"/>
                <a:cs typeface="Open Sans" pitchFamily="34" charset="-120"/>
              </a:rPr>
              <a:t>Đầu tiên, việc đào tạo và chứng nhận kỹ thuật viên lắp đặt là yêu cầu bắt buộc.</a:t>
            </a:r>
            <a:endParaRPr lang="en-US" sz="1200" dirty="0"/>
          </a:p>
        </p:txBody>
      </p:sp>
      <p:sp>
        <p:nvSpPr>
          <p:cNvPr id="9" name="Text 7"/>
          <p:cNvSpPr/>
          <p:nvPr/>
        </p:nvSpPr>
        <p:spPr>
          <a:xfrm>
            <a:off x="572095" y="3817501"/>
            <a:ext cx="13486209" cy="248007"/>
          </a:xfrm>
          <a:prstGeom prst="rect">
            <a:avLst/>
          </a:prstGeom>
          <a:noFill/>
          <a:ln/>
        </p:spPr>
        <p:txBody>
          <a:bodyPr wrap="none" lIns="0" tIns="0" rIns="0" bIns="0" rtlCol="0" anchor="t"/>
          <a:lstStyle/>
          <a:p>
            <a:pPr marL="0" indent="0">
              <a:lnSpc>
                <a:spcPts val="1950"/>
              </a:lnSpc>
              <a:buNone/>
            </a:pPr>
            <a:r>
              <a:rPr lang="en-US" sz="1200" dirty="0">
                <a:solidFill>
                  <a:srgbClr val="333F70"/>
                </a:solidFill>
                <a:latin typeface="Open Sans" pitchFamily="34" charset="0"/>
                <a:ea typeface="Open Sans" pitchFamily="34" charset="-122"/>
                <a:cs typeface="Open Sans" pitchFamily="34" charset="-120"/>
              </a:rPr>
              <a:t>Người lao động phải luôn sử dụng thiết bị bảo hộ cá nhân.</a:t>
            </a:r>
            <a:endParaRPr lang="en-US" sz="1200" dirty="0"/>
          </a:p>
        </p:txBody>
      </p:sp>
      <p:sp>
        <p:nvSpPr>
          <p:cNvPr id="10" name="Text 8"/>
          <p:cNvSpPr/>
          <p:nvPr/>
        </p:nvSpPr>
        <p:spPr>
          <a:xfrm>
            <a:off x="572095" y="4239935"/>
            <a:ext cx="13486209" cy="248007"/>
          </a:xfrm>
          <a:prstGeom prst="rect">
            <a:avLst/>
          </a:prstGeom>
          <a:noFill/>
          <a:ln/>
        </p:spPr>
        <p:txBody>
          <a:bodyPr wrap="none" lIns="0" tIns="0" rIns="0" bIns="0" rtlCol="0" anchor="t"/>
          <a:lstStyle/>
          <a:p>
            <a:pPr marL="0" indent="0">
              <a:lnSpc>
                <a:spcPts val="1950"/>
              </a:lnSpc>
              <a:buNone/>
            </a:pPr>
            <a:r>
              <a:rPr lang="en-US" sz="1200" dirty="0">
                <a:solidFill>
                  <a:srgbClr val="333F70"/>
                </a:solidFill>
                <a:latin typeface="Open Sans" pitchFamily="34" charset="0"/>
                <a:ea typeface="Open Sans" pitchFamily="34" charset="-122"/>
                <a:cs typeface="Open Sans" pitchFamily="34" charset="-120"/>
              </a:rPr>
              <a:t>Môi trường làm việc cũng cần được duy trì sạch sẽ và ngăn nắp.</a:t>
            </a:r>
            <a:endParaRPr lang="en-US" sz="1200" dirty="0"/>
          </a:p>
        </p:txBody>
      </p:sp>
      <p:sp>
        <p:nvSpPr>
          <p:cNvPr id="11" name="Text 9"/>
          <p:cNvSpPr/>
          <p:nvPr/>
        </p:nvSpPr>
        <p:spPr>
          <a:xfrm>
            <a:off x="572095" y="4662368"/>
            <a:ext cx="13486209" cy="248007"/>
          </a:xfrm>
          <a:prstGeom prst="rect">
            <a:avLst/>
          </a:prstGeom>
          <a:noFill/>
          <a:ln/>
        </p:spPr>
        <p:txBody>
          <a:bodyPr wrap="none" lIns="0" tIns="0" rIns="0" bIns="0" rtlCol="0" anchor="t"/>
          <a:lstStyle/>
          <a:p>
            <a:pPr marL="0" indent="0">
              <a:lnSpc>
                <a:spcPts val="1950"/>
              </a:lnSpc>
              <a:buNone/>
            </a:pPr>
            <a:r>
              <a:rPr lang="en-US" sz="1200" dirty="0">
                <a:solidFill>
                  <a:srgbClr val="333F70"/>
                </a:solidFill>
                <a:latin typeface="Open Sans" pitchFamily="34" charset="0"/>
                <a:ea typeface="Open Sans" pitchFamily="34" charset="-122"/>
                <a:cs typeface="Open Sans" pitchFamily="34" charset="-120"/>
              </a:rPr>
              <a:t>Bên cạnh đó, quy định yêu cầu người lao động tuân thủ đúng hướng dẫn kỹ thuật.</a:t>
            </a:r>
            <a:endParaRPr lang="en-US" sz="1200" dirty="0"/>
          </a:p>
        </p:txBody>
      </p:sp>
      <p:sp>
        <p:nvSpPr>
          <p:cNvPr id="12" name="Text 10"/>
          <p:cNvSpPr/>
          <p:nvPr/>
        </p:nvSpPr>
        <p:spPr>
          <a:xfrm>
            <a:off x="572095" y="5084802"/>
            <a:ext cx="13486209" cy="248007"/>
          </a:xfrm>
          <a:prstGeom prst="rect">
            <a:avLst/>
          </a:prstGeom>
          <a:noFill/>
          <a:ln/>
        </p:spPr>
        <p:txBody>
          <a:bodyPr wrap="none" lIns="0" tIns="0" rIns="0" bIns="0" rtlCol="0" anchor="t"/>
          <a:lstStyle/>
          <a:p>
            <a:pPr marL="0" indent="0">
              <a:lnSpc>
                <a:spcPts val="1950"/>
              </a:lnSpc>
              <a:buNone/>
            </a:pPr>
            <a:r>
              <a:rPr lang="en-US" sz="1200" dirty="0">
                <a:solidFill>
                  <a:srgbClr val="333F70"/>
                </a:solidFill>
                <a:latin typeface="Open Sans" pitchFamily="34" charset="0"/>
                <a:ea typeface="Open Sans" pitchFamily="34" charset="-122"/>
                <a:cs typeface="Open Sans" pitchFamily="34" charset="-120"/>
              </a:rPr>
              <a:t>Cuối cùng, việc thực hiện các buổi kiểm tra và đánh giá định kỳ về công tác an toàn lao động.</a:t>
            </a:r>
            <a:endParaRPr lang="en-US" sz="1200" dirty="0"/>
          </a:p>
        </p:txBody>
      </p:sp>
      <p:sp>
        <p:nvSpPr>
          <p:cNvPr id="13" name="Text 11"/>
          <p:cNvSpPr/>
          <p:nvPr/>
        </p:nvSpPr>
        <p:spPr>
          <a:xfrm>
            <a:off x="572095" y="5565338"/>
            <a:ext cx="7493318" cy="242292"/>
          </a:xfrm>
          <a:prstGeom prst="rect">
            <a:avLst/>
          </a:prstGeom>
          <a:noFill/>
          <a:ln/>
        </p:spPr>
        <p:txBody>
          <a:bodyPr wrap="none" lIns="0" tIns="0" rIns="0" bIns="0" rtlCol="0" anchor="t"/>
          <a:lstStyle/>
          <a:p>
            <a:pPr marL="0" indent="0">
              <a:lnSpc>
                <a:spcPts val="1900"/>
              </a:lnSpc>
              <a:buNone/>
            </a:pPr>
            <a:r>
              <a:rPr lang="en-US" sz="1500" b="1" dirty="0">
                <a:solidFill>
                  <a:srgbClr val="333F70"/>
                </a:solidFill>
                <a:latin typeface="Unbounded" pitchFamily="34" charset="0"/>
                <a:ea typeface="Unbounded" pitchFamily="34" charset="-122"/>
                <a:cs typeface="Unbounded" pitchFamily="34" charset="-120"/>
              </a:rPr>
              <a:t>Xử lý tình huống tai nạn lao động khẩn cấp khi Lắp đặt dây đàn</a:t>
            </a:r>
            <a:endParaRPr lang="en-US" sz="1500" dirty="0"/>
          </a:p>
        </p:txBody>
      </p:sp>
      <p:sp>
        <p:nvSpPr>
          <p:cNvPr id="14" name="Text 12"/>
          <p:cNvSpPr/>
          <p:nvPr/>
        </p:nvSpPr>
        <p:spPr>
          <a:xfrm>
            <a:off x="572095" y="6040160"/>
            <a:ext cx="13486209" cy="496014"/>
          </a:xfrm>
          <a:prstGeom prst="rect">
            <a:avLst/>
          </a:prstGeom>
          <a:noFill/>
          <a:ln/>
        </p:spPr>
        <p:txBody>
          <a:bodyPr wrap="square" lIns="0" tIns="0" rIns="0" bIns="0" rtlCol="0" anchor="t"/>
          <a:lstStyle/>
          <a:p>
            <a:pPr marL="0" indent="0">
              <a:lnSpc>
                <a:spcPts val="1950"/>
              </a:lnSpc>
              <a:buNone/>
            </a:pPr>
            <a:r>
              <a:rPr lang="en-US" sz="1200" dirty="0">
                <a:solidFill>
                  <a:srgbClr val="333F70"/>
                </a:solidFill>
                <a:latin typeface="Open Sans" pitchFamily="34" charset="0"/>
                <a:ea typeface="Open Sans" pitchFamily="34" charset="-122"/>
                <a:cs typeface="Open Sans" pitchFamily="34" charset="-120"/>
              </a:rPr>
              <a:t>Trong trường hợp có tai nạn do dây đàn bị đứt hoặc công cụ bị hỏng, đầu tiên cần ngay lập tức dừng công việc và đảm bảo rằng khu vực xung quanh được xử lý an toàn, nhằm ngăn chặn thêm rủi ro cho các nhân viên khác.</a:t>
            </a:r>
            <a:endParaRPr lang="en-US" sz="1200" dirty="0"/>
          </a:p>
        </p:txBody>
      </p:sp>
      <p:sp>
        <p:nvSpPr>
          <p:cNvPr id="15" name="Text 13"/>
          <p:cNvSpPr/>
          <p:nvPr/>
        </p:nvSpPr>
        <p:spPr>
          <a:xfrm>
            <a:off x="572095" y="6710601"/>
            <a:ext cx="13486209" cy="248007"/>
          </a:xfrm>
          <a:prstGeom prst="rect">
            <a:avLst/>
          </a:prstGeom>
          <a:noFill/>
          <a:ln/>
        </p:spPr>
        <p:txBody>
          <a:bodyPr wrap="none" lIns="0" tIns="0" rIns="0" bIns="0" rtlCol="0" anchor="t"/>
          <a:lstStyle/>
          <a:p>
            <a:pPr marL="0" indent="0">
              <a:lnSpc>
                <a:spcPts val="1950"/>
              </a:lnSpc>
              <a:buNone/>
            </a:pPr>
            <a:r>
              <a:rPr lang="en-US" sz="1200" dirty="0">
                <a:solidFill>
                  <a:srgbClr val="333F70"/>
                </a:solidFill>
                <a:latin typeface="Open Sans" pitchFamily="34" charset="0"/>
                <a:ea typeface="Open Sans" pitchFamily="34" charset="-122"/>
                <a:cs typeface="Open Sans" pitchFamily="34" charset="-120"/>
              </a:rPr>
              <a:t>Nếu tai nạn liên quan đến cắt hoặc vết thương do công cụ, cần nhanh chóng tiến hành sơ cứu tại chỗ bằng cách sử dụng bộ sơ cứu và giữ vết thương sạch sẽ.</a:t>
            </a:r>
            <a:endParaRPr lang="en-US" sz="1200" dirty="0"/>
          </a:p>
        </p:txBody>
      </p:sp>
      <p:sp>
        <p:nvSpPr>
          <p:cNvPr id="16" name="Text 14"/>
          <p:cNvSpPr/>
          <p:nvPr/>
        </p:nvSpPr>
        <p:spPr>
          <a:xfrm>
            <a:off x="572095" y="7133034"/>
            <a:ext cx="13486209" cy="248007"/>
          </a:xfrm>
          <a:prstGeom prst="rect">
            <a:avLst/>
          </a:prstGeom>
          <a:noFill/>
          <a:ln/>
        </p:spPr>
        <p:txBody>
          <a:bodyPr wrap="none" lIns="0" tIns="0" rIns="0" bIns="0" rtlCol="0" anchor="t"/>
          <a:lstStyle/>
          <a:p>
            <a:pPr marL="0" indent="0">
              <a:lnSpc>
                <a:spcPts val="1950"/>
              </a:lnSpc>
              <a:buNone/>
            </a:pPr>
            <a:r>
              <a:rPr lang="en-US" sz="1200" dirty="0">
                <a:solidFill>
                  <a:srgbClr val="333F70"/>
                </a:solidFill>
                <a:latin typeface="Open Sans" pitchFamily="34" charset="0"/>
                <a:ea typeface="Open Sans" pitchFamily="34" charset="-122"/>
                <a:cs typeface="Open Sans" pitchFamily="34" charset="-120"/>
              </a:rPr>
              <a:t>Khi xảy ra sự cố liên quan đến điện hoặc thiết bị, phải đảm bảo ngắt nguồn điện ngay lập tức để tránh nguy cơ sốc điện hoặc cháy nổ.</a:t>
            </a:r>
            <a:endParaRPr lang="en-US" sz="1200" dirty="0"/>
          </a:p>
        </p:txBody>
      </p:sp>
      <p:sp>
        <p:nvSpPr>
          <p:cNvPr id="17" name="Text 15"/>
          <p:cNvSpPr/>
          <p:nvPr/>
        </p:nvSpPr>
        <p:spPr>
          <a:xfrm>
            <a:off x="572095" y="7555468"/>
            <a:ext cx="13486209" cy="248007"/>
          </a:xfrm>
          <a:prstGeom prst="rect">
            <a:avLst/>
          </a:prstGeom>
          <a:noFill/>
          <a:ln/>
        </p:spPr>
        <p:txBody>
          <a:bodyPr wrap="none" lIns="0" tIns="0" rIns="0" bIns="0" rtlCol="0" anchor="t"/>
          <a:lstStyle/>
          <a:p>
            <a:pPr marL="0" indent="0">
              <a:lnSpc>
                <a:spcPts val="1950"/>
              </a:lnSpc>
              <a:buNone/>
            </a:pPr>
            <a:r>
              <a:rPr lang="en-US" sz="1200" dirty="0">
                <a:solidFill>
                  <a:srgbClr val="333F70"/>
                </a:solidFill>
                <a:latin typeface="Open Sans" pitchFamily="34" charset="0"/>
                <a:ea typeface="Open Sans" pitchFamily="34" charset="-122"/>
                <a:cs typeface="Open Sans" pitchFamily="34" charset="-120"/>
              </a:rPr>
              <a:t>Đồng thời, sau mỗi sự cố tai nạn, cần thực hiện báo cáo chi tiết và điều tra nguyên nhân để đưa ra các biện pháp phòng ngừa.</a:t>
            </a:r>
            <a:endParaRPr lang="en-US" sz="1200" dirty="0"/>
          </a:p>
        </p:txBody>
      </p:sp>
      <p:pic>
        <p:nvPicPr>
          <p:cNvPr id="18" name="Picture 17">
            <a:extLst>
              <a:ext uri="{FF2B5EF4-FFF2-40B4-BE49-F238E27FC236}">
                <a16:creationId xmlns:a16="http://schemas.microsoft.com/office/drawing/2014/main" id="{6C01B3E1-06A6-1439-A0E3-62E81FB46B73}"/>
              </a:ext>
            </a:extLst>
          </p:cNvPr>
          <p:cNvPicPr>
            <a:picLocks noChangeAspect="1"/>
          </p:cNvPicPr>
          <p:nvPr/>
        </p:nvPicPr>
        <p:blipFill>
          <a:blip r:embed="rId3"/>
          <a:stretch>
            <a:fillRect/>
          </a:stretch>
        </p:blipFill>
        <p:spPr>
          <a:xfrm>
            <a:off x="11396665" y="7284273"/>
            <a:ext cx="3052865" cy="94532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64037" y="1007269"/>
            <a:ext cx="7415927" cy="1388388"/>
          </a:xfrm>
          <a:prstGeom prst="rect">
            <a:avLst/>
          </a:prstGeom>
          <a:noFill/>
          <a:ln/>
        </p:spPr>
        <p:txBody>
          <a:bodyPr wrap="square" lIns="0" tIns="0" rIns="0" bIns="0" rtlCol="0" anchor="t"/>
          <a:lstStyle/>
          <a:p>
            <a:pPr marL="0" indent="0">
              <a:lnSpc>
                <a:spcPts val="3600"/>
              </a:lnSpc>
              <a:buNone/>
            </a:pPr>
            <a:r>
              <a:rPr lang="en-US" sz="2900" b="1" dirty="0">
                <a:solidFill>
                  <a:srgbClr val="333F70"/>
                </a:solidFill>
                <a:latin typeface="Unbounded" pitchFamily="34" charset="0"/>
                <a:ea typeface="Unbounded" pitchFamily="34" charset="-122"/>
                <a:cs typeface="Unbounded" pitchFamily="34" charset="-120"/>
              </a:rPr>
              <a:t>An toàn vệ sinh lao động đối với nhân viên Cân chỉnh và điều chỉnh âm thanh</a:t>
            </a:r>
            <a:endParaRPr lang="en-US" sz="2900" dirty="0"/>
          </a:p>
        </p:txBody>
      </p:sp>
      <p:sp>
        <p:nvSpPr>
          <p:cNvPr id="4" name="Text 1"/>
          <p:cNvSpPr/>
          <p:nvPr/>
        </p:nvSpPr>
        <p:spPr>
          <a:xfrm>
            <a:off x="864037" y="2642473"/>
            <a:ext cx="7415927" cy="771525"/>
          </a:xfrm>
          <a:prstGeom prst="rect">
            <a:avLst/>
          </a:prstGeom>
          <a:noFill/>
          <a:ln/>
        </p:spPr>
        <p:txBody>
          <a:bodyPr wrap="squar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Đặc điểm công việc Cân chỉnh và điều chỉnh âm thanh</a:t>
            </a:r>
            <a:endParaRPr lang="en-US" sz="2400" dirty="0"/>
          </a:p>
        </p:txBody>
      </p:sp>
      <p:sp>
        <p:nvSpPr>
          <p:cNvPr id="5" name="Text 2"/>
          <p:cNvSpPr/>
          <p:nvPr/>
        </p:nvSpPr>
        <p:spPr>
          <a:xfrm>
            <a:off x="864037" y="3784283"/>
            <a:ext cx="7415927" cy="1185148"/>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Các kỹ thuật viên phải sử dụng các công cụ chuyên dụng như máy đo âm thanh và búa điều chỉnh để thực hiện các điều chỉnh tinh tế, đảm bảo từng nốt nhạc đều rõ ràng và hài hòa. </a:t>
            </a:r>
            <a:endParaRPr lang="en-US" sz="1900" dirty="0"/>
          </a:p>
        </p:txBody>
      </p:sp>
      <p:sp>
        <p:nvSpPr>
          <p:cNvPr id="6" name="Text 3"/>
          <p:cNvSpPr/>
          <p:nvPr/>
        </p:nvSpPr>
        <p:spPr>
          <a:xfrm>
            <a:off x="864037" y="5247084"/>
            <a:ext cx="7415927" cy="1975247"/>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Quá trình này thường bao gồm việc kiểm tra các dây đàn để loại bỏ tiếng vang không mong muốn, điều chỉnh các cơ cấu nhằm tối ưu hóa khả năng phản hồi của các phím, và thực hiện các điều chỉnh tinh chỉnh để đạt được sự cân bằng âm thanh hoàn hảo.</a:t>
            </a:r>
            <a:endParaRPr lang="en-US" sz="1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547009" y="826651"/>
            <a:ext cx="1536383" cy="1536383"/>
          </a:xfrm>
          <a:prstGeom prst="rect">
            <a:avLst/>
          </a:prstGeom>
        </p:spPr>
      </p:pic>
      <p:sp>
        <p:nvSpPr>
          <p:cNvPr id="3" name="Text 0"/>
          <p:cNvSpPr/>
          <p:nvPr/>
        </p:nvSpPr>
        <p:spPr>
          <a:xfrm>
            <a:off x="645319" y="2639497"/>
            <a:ext cx="12929473" cy="345638"/>
          </a:xfrm>
          <a:prstGeom prst="rect">
            <a:avLst/>
          </a:prstGeom>
          <a:noFill/>
          <a:ln/>
        </p:spPr>
        <p:txBody>
          <a:bodyPr wrap="none" lIns="0" tIns="0" rIns="0" bIns="0" rtlCol="0" anchor="t"/>
          <a:lstStyle/>
          <a:p>
            <a:pPr marL="0" indent="0">
              <a:lnSpc>
                <a:spcPts val="2700"/>
              </a:lnSpc>
              <a:buNone/>
            </a:pPr>
            <a:r>
              <a:rPr lang="en-US" sz="2150" b="1" dirty="0">
                <a:solidFill>
                  <a:srgbClr val="333F70"/>
                </a:solidFill>
                <a:latin typeface="Unbounded" pitchFamily="34" charset="0"/>
                <a:ea typeface="Unbounded" pitchFamily="34" charset="-122"/>
                <a:cs typeface="Unbounded" pitchFamily="34" charset="-120"/>
              </a:rPr>
              <a:t>An toàn vệ sinh lao động đối với nhân viên Cân chỉnh và điều chỉnh âm thanh</a:t>
            </a:r>
            <a:endParaRPr lang="en-US" sz="2150" dirty="0"/>
          </a:p>
        </p:txBody>
      </p:sp>
      <p:sp>
        <p:nvSpPr>
          <p:cNvPr id="4" name="Text 1"/>
          <p:cNvSpPr/>
          <p:nvPr/>
        </p:nvSpPr>
        <p:spPr>
          <a:xfrm>
            <a:off x="645319" y="3445907"/>
            <a:ext cx="3743563" cy="288131"/>
          </a:xfrm>
          <a:prstGeom prst="rect">
            <a:avLst/>
          </a:prstGeom>
          <a:noFill/>
          <a:ln/>
        </p:spPr>
        <p:txBody>
          <a:bodyPr wrap="none" lIns="0" tIns="0" rIns="0" bIns="0" rtlCol="0" anchor="t"/>
          <a:lstStyle/>
          <a:p>
            <a:pPr marL="0" indent="0">
              <a:lnSpc>
                <a:spcPts val="2250"/>
              </a:lnSpc>
              <a:buNone/>
            </a:pPr>
            <a:r>
              <a:rPr lang="en-US" sz="1800" b="1" dirty="0">
                <a:solidFill>
                  <a:srgbClr val="333F70"/>
                </a:solidFill>
                <a:latin typeface="Unbounded" pitchFamily="34" charset="0"/>
                <a:ea typeface="Unbounded" pitchFamily="34" charset="-122"/>
                <a:cs typeface="Unbounded" pitchFamily="34" charset="-120"/>
              </a:rPr>
              <a:t>Các dạng tai nạn lao động</a:t>
            </a:r>
            <a:endParaRPr lang="en-US" sz="1800" dirty="0"/>
          </a:p>
        </p:txBody>
      </p:sp>
      <p:sp>
        <p:nvSpPr>
          <p:cNvPr id="5" name="Text 2"/>
          <p:cNvSpPr/>
          <p:nvPr/>
        </p:nvSpPr>
        <p:spPr>
          <a:xfrm>
            <a:off x="645319" y="3918347"/>
            <a:ext cx="4146233" cy="590074"/>
          </a:xfrm>
          <a:prstGeom prst="rect">
            <a:avLst/>
          </a:prstGeom>
          <a:noFill/>
          <a:ln/>
        </p:spPr>
        <p:txBody>
          <a:bodyPr wrap="square" lIns="0" tIns="0" rIns="0" bIns="0" rtlCol="0" anchor="t"/>
          <a:lstStyle/>
          <a:p>
            <a:pPr marL="0" indent="0">
              <a:lnSpc>
                <a:spcPts val="2300"/>
              </a:lnSpc>
              <a:buNone/>
            </a:pPr>
            <a:r>
              <a:rPr lang="en-US" sz="1450" dirty="0">
                <a:solidFill>
                  <a:srgbClr val="333F70"/>
                </a:solidFill>
                <a:latin typeface="Open Sans" pitchFamily="34" charset="0"/>
                <a:ea typeface="Open Sans" pitchFamily="34" charset="-122"/>
                <a:cs typeface="Open Sans" pitchFamily="34" charset="-120"/>
              </a:rPr>
              <a:t>Một trong những dạng tai nạn phổ biến là bị thương do công cụ.</a:t>
            </a:r>
            <a:endParaRPr lang="en-US" sz="1450" dirty="0"/>
          </a:p>
        </p:txBody>
      </p:sp>
      <p:sp>
        <p:nvSpPr>
          <p:cNvPr id="6" name="Text 3"/>
          <p:cNvSpPr/>
          <p:nvPr/>
        </p:nvSpPr>
        <p:spPr>
          <a:xfrm>
            <a:off x="645319" y="4674275"/>
            <a:ext cx="4146233" cy="295037"/>
          </a:xfrm>
          <a:prstGeom prst="rect">
            <a:avLst/>
          </a:prstGeom>
          <a:noFill/>
          <a:ln/>
        </p:spPr>
        <p:txBody>
          <a:bodyPr wrap="none" lIns="0" tIns="0" rIns="0" bIns="0" rtlCol="0" anchor="t"/>
          <a:lstStyle/>
          <a:p>
            <a:pPr marL="0" indent="0">
              <a:lnSpc>
                <a:spcPts val="2300"/>
              </a:lnSpc>
              <a:buNone/>
            </a:pPr>
            <a:r>
              <a:rPr lang="en-US" sz="1450" dirty="0">
                <a:solidFill>
                  <a:srgbClr val="333F70"/>
                </a:solidFill>
                <a:latin typeface="Open Sans" pitchFamily="34" charset="0"/>
                <a:ea typeface="Open Sans" pitchFamily="34" charset="-122"/>
                <a:cs typeface="Open Sans" pitchFamily="34" charset="-120"/>
              </a:rPr>
              <a:t>Dây đàn bị đứt.</a:t>
            </a:r>
            <a:endParaRPr lang="en-US" sz="1450" dirty="0"/>
          </a:p>
        </p:txBody>
      </p:sp>
      <p:sp>
        <p:nvSpPr>
          <p:cNvPr id="7" name="Text 4"/>
          <p:cNvSpPr/>
          <p:nvPr/>
        </p:nvSpPr>
        <p:spPr>
          <a:xfrm>
            <a:off x="645319" y="5135166"/>
            <a:ext cx="4146233" cy="885111"/>
          </a:xfrm>
          <a:prstGeom prst="rect">
            <a:avLst/>
          </a:prstGeom>
          <a:noFill/>
          <a:ln/>
        </p:spPr>
        <p:txBody>
          <a:bodyPr wrap="square" lIns="0" tIns="0" rIns="0" bIns="0" rtlCol="0" anchor="t"/>
          <a:lstStyle/>
          <a:p>
            <a:pPr marL="0" indent="0">
              <a:lnSpc>
                <a:spcPts val="2300"/>
              </a:lnSpc>
              <a:buNone/>
            </a:pPr>
            <a:r>
              <a:rPr lang="en-US" sz="1450" dirty="0">
                <a:solidFill>
                  <a:srgbClr val="333F70"/>
                </a:solidFill>
                <a:latin typeface="Open Sans" pitchFamily="34" charset="0"/>
                <a:ea typeface="Open Sans" pitchFamily="34" charset="-122"/>
                <a:cs typeface="Open Sans" pitchFamily="34" charset="-120"/>
              </a:rPr>
              <a:t>Sự cố khác có thể xảy ra do tiếp xúc với các bộ phận cơ khí của đàn piano,có thể bị kẹt hoặc gây ra va đập trong quá trình điều chỉnh</a:t>
            </a:r>
            <a:endParaRPr lang="en-US" sz="1450" dirty="0"/>
          </a:p>
        </p:txBody>
      </p:sp>
      <p:sp>
        <p:nvSpPr>
          <p:cNvPr id="8" name="Text 5"/>
          <p:cNvSpPr/>
          <p:nvPr/>
        </p:nvSpPr>
        <p:spPr>
          <a:xfrm>
            <a:off x="645319" y="6186130"/>
            <a:ext cx="4146233" cy="885111"/>
          </a:xfrm>
          <a:prstGeom prst="rect">
            <a:avLst/>
          </a:prstGeom>
          <a:noFill/>
          <a:ln/>
        </p:spPr>
        <p:txBody>
          <a:bodyPr wrap="square" lIns="0" tIns="0" rIns="0" bIns="0" rtlCol="0" anchor="t"/>
          <a:lstStyle/>
          <a:p>
            <a:pPr marL="0" indent="0">
              <a:lnSpc>
                <a:spcPts val="2300"/>
              </a:lnSpc>
              <a:buNone/>
            </a:pPr>
            <a:r>
              <a:rPr lang="en-US" sz="1450" dirty="0">
                <a:solidFill>
                  <a:srgbClr val="333F70"/>
                </a:solidFill>
                <a:latin typeface="Open Sans" pitchFamily="34" charset="0"/>
                <a:ea typeface="Open Sans" pitchFamily="34" charset="-122"/>
                <a:cs typeface="Open Sans" pitchFamily="34" charset="-120"/>
              </a:rPr>
              <a:t>Việc lơ là an toàn khi thực hiện các bước cân chỉnh và điều chỉnh âm thanh có thể dẫn đến những tai nạn nghiêm trọng.</a:t>
            </a:r>
            <a:endParaRPr lang="en-US" sz="1450" dirty="0"/>
          </a:p>
        </p:txBody>
      </p:sp>
      <p:sp>
        <p:nvSpPr>
          <p:cNvPr id="9" name="Text 6"/>
          <p:cNvSpPr/>
          <p:nvPr/>
        </p:nvSpPr>
        <p:spPr>
          <a:xfrm>
            <a:off x="5248989" y="3445907"/>
            <a:ext cx="2304693" cy="288131"/>
          </a:xfrm>
          <a:prstGeom prst="rect">
            <a:avLst/>
          </a:prstGeom>
          <a:noFill/>
          <a:ln/>
        </p:spPr>
        <p:txBody>
          <a:bodyPr wrap="none" lIns="0" tIns="0" rIns="0" bIns="0" rtlCol="0" anchor="t"/>
          <a:lstStyle/>
          <a:p>
            <a:pPr marL="0" indent="0">
              <a:lnSpc>
                <a:spcPts val="2250"/>
              </a:lnSpc>
              <a:buNone/>
            </a:pPr>
            <a:r>
              <a:rPr lang="en-US" sz="1800" b="1" dirty="0">
                <a:solidFill>
                  <a:srgbClr val="333F70"/>
                </a:solidFill>
                <a:latin typeface="Unbounded" pitchFamily="34" charset="0"/>
                <a:ea typeface="Unbounded" pitchFamily="34" charset="-122"/>
                <a:cs typeface="Unbounded" pitchFamily="34" charset="-120"/>
              </a:rPr>
              <a:t>Nguyên nhân</a:t>
            </a:r>
            <a:endParaRPr lang="en-US" sz="1800" dirty="0"/>
          </a:p>
        </p:txBody>
      </p:sp>
      <p:sp>
        <p:nvSpPr>
          <p:cNvPr id="10" name="Text 7"/>
          <p:cNvSpPr/>
          <p:nvPr/>
        </p:nvSpPr>
        <p:spPr>
          <a:xfrm>
            <a:off x="5248989" y="3918347"/>
            <a:ext cx="4147542" cy="295037"/>
          </a:xfrm>
          <a:prstGeom prst="rect">
            <a:avLst/>
          </a:prstGeom>
          <a:noFill/>
          <a:ln/>
        </p:spPr>
        <p:txBody>
          <a:bodyPr wrap="none" lIns="0" tIns="0" rIns="0" bIns="0" rtlCol="0" anchor="t"/>
          <a:lstStyle/>
          <a:p>
            <a:pPr marL="0" indent="0">
              <a:lnSpc>
                <a:spcPts val="2300"/>
              </a:lnSpc>
              <a:buNone/>
            </a:pPr>
            <a:endParaRPr lang="en-US" sz="1450" dirty="0"/>
          </a:p>
        </p:txBody>
      </p:sp>
      <p:sp>
        <p:nvSpPr>
          <p:cNvPr id="11" name="Text 8"/>
          <p:cNvSpPr/>
          <p:nvPr/>
        </p:nvSpPr>
        <p:spPr>
          <a:xfrm>
            <a:off x="5248989" y="4379238"/>
            <a:ext cx="4147542" cy="590074"/>
          </a:xfrm>
          <a:prstGeom prst="rect">
            <a:avLst/>
          </a:prstGeom>
          <a:noFill/>
          <a:ln/>
        </p:spPr>
        <p:txBody>
          <a:bodyPr wrap="square" lIns="0" tIns="0" rIns="0" bIns="0" rtlCol="0" anchor="t"/>
          <a:lstStyle/>
          <a:p>
            <a:pPr marL="0" indent="0">
              <a:lnSpc>
                <a:spcPts val="2300"/>
              </a:lnSpc>
              <a:buNone/>
            </a:pPr>
            <a:r>
              <a:rPr lang="en-US" sz="1450" dirty="0">
                <a:solidFill>
                  <a:srgbClr val="333F70"/>
                </a:solidFill>
                <a:latin typeface="Open Sans" pitchFamily="34" charset="0"/>
                <a:ea typeface="Open Sans" pitchFamily="34" charset="-122"/>
                <a:cs typeface="Open Sans" pitchFamily="34" charset="-120"/>
              </a:rPr>
              <a:t>Sự thiếu chú ý và cẩu thả trong việc sử dụng các công cụ chuyên dụng.</a:t>
            </a:r>
            <a:endParaRPr lang="en-US" sz="1450" dirty="0"/>
          </a:p>
        </p:txBody>
      </p:sp>
      <p:sp>
        <p:nvSpPr>
          <p:cNvPr id="12" name="Text 9"/>
          <p:cNvSpPr/>
          <p:nvPr/>
        </p:nvSpPr>
        <p:spPr>
          <a:xfrm>
            <a:off x="5248989" y="5135166"/>
            <a:ext cx="4147542" cy="590074"/>
          </a:xfrm>
          <a:prstGeom prst="rect">
            <a:avLst/>
          </a:prstGeom>
          <a:noFill/>
          <a:ln/>
        </p:spPr>
        <p:txBody>
          <a:bodyPr wrap="square" lIns="0" tIns="0" rIns="0" bIns="0" rtlCol="0" anchor="t"/>
          <a:lstStyle/>
          <a:p>
            <a:pPr marL="0" indent="0">
              <a:lnSpc>
                <a:spcPts val="2300"/>
              </a:lnSpc>
              <a:buNone/>
            </a:pPr>
            <a:r>
              <a:rPr lang="en-US" sz="1450" dirty="0">
                <a:solidFill>
                  <a:srgbClr val="333F70"/>
                </a:solidFill>
                <a:latin typeface="Open Sans" pitchFamily="34" charset="0"/>
                <a:ea typeface="Open Sans" pitchFamily="34" charset="-122"/>
                <a:cs typeface="Open Sans" pitchFamily="34" charset="-120"/>
              </a:rPr>
              <a:t>Dây đàn nếu không được kiểm soát đúng mức có thể đứt đột ngột.</a:t>
            </a:r>
            <a:endParaRPr lang="en-US" sz="1450" dirty="0"/>
          </a:p>
        </p:txBody>
      </p:sp>
      <p:sp>
        <p:nvSpPr>
          <p:cNvPr id="13" name="Text 10"/>
          <p:cNvSpPr/>
          <p:nvPr/>
        </p:nvSpPr>
        <p:spPr>
          <a:xfrm>
            <a:off x="5248989" y="5891093"/>
            <a:ext cx="4147542" cy="885111"/>
          </a:xfrm>
          <a:prstGeom prst="rect">
            <a:avLst/>
          </a:prstGeom>
          <a:noFill/>
          <a:ln/>
        </p:spPr>
        <p:txBody>
          <a:bodyPr wrap="square" lIns="0" tIns="0" rIns="0" bIns="0" rtlCol="0" anchor="t"/>
          <a:lstStyle/>
          <a:p>
            <a:pPr marL="0" indent="0">
              <a:lnSpc>
                <a:spcPts val="2300"/>
              </a:lnSpc>
              <a:buNone/>
            </a:pPr>
            <a:r>
              <a:rPr lang="en-US" sz="1450" dirty="0">
                <a:solidFill>
                  <a:srgbClr val="333F70"/>
                </a:solidFill>
                <a:latin typeface="Open Sans" pitchFamily="34" charset="0"/>
                <a:ea typeface="Open Sans" pitchFamily="34" charset="-122"/>
                <a:cs typeface="Open Sans" pitchFamily="34" charset="-120"/>
              </a:rPr>
              <a:t>Yếu tố khác là tư thế làm việc không đúng hoặc kéo dài thời gian làm việc mà không nghỉ ngơi có thể dẫn đến căng cơ hoặc đau lưng.</a:t>
            </a:r>
            <a:endParaRPr lang="en-US" sz="1450" dirty="0"/>
          </a:p>
        </p:txBody>
      </p:sp>
      <p:sp>
        <p:nvSpPr>
          <p:cNvPr id="14" name="Text 11"/>
          <p:cNvSpPr/>
          <p:nvPr/>
        </p:nvSpPr>
        <p:spPr>
          <a:xfrm>
            <a:off x="5248989" y="6942058"/>
            <a:ext cx="4147542" cy="295037"/>
          </a:xfrm>
          <a:prstGeom prst="rect">
            <a:avLst/>
          </a:prstGeom>
          <a:noFill/>
          <a:ln/>
        </p:spPr>
        <p:txBody>
          <a:bodyPr wrap="none" lIns="0" tIns="0" rIns="0" bIns="0" rtlCol="0" anchor="t"/>
          <a:lstStyle/>
          <a:p>
            <a:pPr marL="0" indent="0">
              <a:lnSpc>
                <a:spcPts val="2300"/>
              </a:lnSpc>
              <a:buNone/>
            </a:pPr>
            <a:endParaRPr lang="en-US" sz="1450" dirty="0"/>
          </a:p>
        </p:txBody>
      </p:sp>
      <p:sp>
        <p:nvSpPr>
          <p:cNvPr id="15" name="Text 12"/>
          <p:cNvSpPr/>
          <p:nvPr/>
        </p:nvSpPr>
        <p:spPr>
          <a:xfrm>
            <a:off x="9853970" y="3445907"/>
            <a:ext cx="3269575" cy="288131"/>
          </a:xfrm>
          <a:prstGeom prst="rect">
            <a:avLst/>
          </a:prstGeom>
          <a:noFill/>
          <a:ln/>
        </p:spPr>
        <p:txBody>
          <a:bodyPr wrap="none" lIns="0" tIns="0" rIns="0" bIns="0" rtlCol="0" anchor="t"/>
          <a:lstStyle/>
          <a:p>
            <a:pPr marL="0" indent="0">
              <a:lnSpc>
                <a:spcPts val="2250"/>
              </a:lnSpc>
              <a:buNone/>
            </a:pPr>
            <a:r>
              <a:rPr lang="en-US" sz="1800" b="1" dirty="0">
                <a:solidFill>
                  <a:srgbClr val="333F70"/>
                </a:solidFill>
                <a:latin typeface="Unbounded" pitchFamily="34" charset="0"/>
                <a:ea typeface="Unbounded" pitchFamily="34" charset="-122"/>
                <a:cs typeface="Unbounded" pitchFamily="34" charset="-120"/>
              </a:rPr>
              <a:t>Biện pháp phòng tránh</a:t>
            </a:r>
            <a:endParaRPr lang="en-US" sz="1800" dirty="0"/>
          </a:p>
        </p:txBody>
      </p:sp>
      <p:sp>
        <p:nvSpPr>
          <p:cNvPr id="16" name="Text 13"/>
          <p:cNvSpPr/>
          <p:nvPr/>
        </p:nvSpPr>
        <p:spPr>
          <a:xfrm>
            <a:off x="9853970" y="3918347"/>
            <a:ext cx="4146233" cy="1180148"/>
          </a:xfrm>
          <a:prstGeom prst="rect">
            <a:avLst/>
          </a:prstGeom>
          <a:noFill/>
          <a:ln/>
        </p:spPr>
        <p:txBody>
          <a:bodyPr wrap="square" lIns="0" tIns="0" rIns="0" bIns="0" rtlCol="0" anchor="t"/>
          <a:lstStyle/>
          <a:p>
            <a:pPr marL="0" indent="0">
              <a:lnSpc>
                <a:spcPts val="2300"/>
              </a:lnSpc>
              <a:buNone/>
            </a:pPr>
            <a:r>
              <a:rPr lang="en-US" sz="1450" dirty="0">
                <a:solidFill>
                  <a:srgbClr val="333F70"/>
                </a:solidFill>
                <a:latin typeface="Open Sans" pitchFamily="34" charset="0"/>
                <a:ea typeface="Open Sans" pitchFamily="34" charset="-122"/>
                <a:cs typeface="Open Sans" pitchFamily="34" charset="-120"/>
              </a:rPr>
              <a:t>Người thực hiện công việc cần được đào tạo đầy đủ về các kỹ thuật và quy trình liên quan, đảm bảo sử dụng công cụ đúng cách và hiểu rõ các rủi ro có thể xảy ra.</a:t>
            </a:r>
            <a:endParaRPr lang="en-US" sz="1450" dirty="0"/>
          </a:p>
        </p:txBody>
      </p:sp>
      <p:sp>
        <p:nvSpPr>
          <p:cNvPr id="17" name="Text 14"/>
          <p:cNvSpPr/>
          <p:nvPr/>
        </p:nvSpPr>
        <p:spPr>
          <a:xfrm>
            <a:off x="9853970" y="5264348"/>
            <a:ext cx="4146233" cy="1180148"/>
          </a:xfrm>
          <a:prstGeom prst="rect">
            <a:avLst/>
          </a:prstGeom>
          <a:noFill/>
          <a:ln/>
        </p:spPr>
        <p:txBody>
          <a:bodyPr wrap="square" lIns="0" tIns="0" rIns="0" bIns="0" rtlCol="0" anchor="t"/>
          <a:lstStyle/>
          <a:p>
            <a:pPr marL="0" indent="0">
              <a:lnSpc>
                <a:spcPts val="2300"/>
              </a:lnSpc>
              <a:buNone/>
            </a:pPr>
            <a:r>
              <a:rPr lang="en-US" sz="1450" dirty="0">
                <a:solidFill>
                  <a:srgbClr val="333F70"/>
                </a:solidFill>
                <a:latin typeface="Open Sans" pitchFamily="34" charset="0"/>
                <a:ea typeface="Open Sans" pitchFamily="34" charset="-122"/>
                <a:cs typeface="Open Sans" pitchFamily="34" charset="-120"/>
              </a:rPr>
              <a:t>Khi làm việc với các dây đàn có độ căng cao, cần kiểm tra và bảo trì công cụ thường xuyên để đảm bảo chúng hoạt động tốt và không gây ra sự cố.</a:t>
            </a:r>
            <a:endParaRPr lang="en-US" sz="1450" dirty="0"/>
          </a:p>
        </p:txBody>
      </p:sp>
      <p:sp>
        <p:nvSpPr>
          <p:cNvPr id="18" name="Text 15"/>
          <p:cNvSpPr/>
          <p:nvPr/>
        </p:nvSpPr>
        <p:spPr>
          <a:xfrm>
            <a:off x="9853970" y="6610350"/>
            <a:ext cx="4146233" cy="590074"/>
          </a:xfrm>
          <a:prstGeom prst="rect">
            <a:avLst/>
          </a:prstGeom>
          <a:noFill/>
          <a:ln/>
        </p:spPr>
        <p:txBody>
          <a:bodyPr wrap="square" lIns="0" tIns="0" rIns="0" bIns="0" rtlCol="0" anchor="t"/>
          <a:lstStyle/>
          <a:p>
            <a:pPr marL="0" indent="0">
              <a:lnSpc>
                <a:spcPts val="2300"/>
              </a:lnSpc>
              <a:buNone/>
            </a:pPr>
            <a:r>
              <a:rPr lang="en-US" sz="1450" dirty="0">
                <a:solidFill>
                  <a:srgbClr val="333F70"/>
                </a:solidFill>
                <a:latin typeface="Open Sans" pitchFamily="34" charset="0"/>
                <a:ea typeface="Open Sans" pitchFamily="34" charset="-122"/>
                <a:cs typeface="Open Sans" pitchFamily="34" charset="-120"/>
              </a:rPr>
              <a:t>Việc duy trì tư thế làm việc đúng và thực hiện các bài tập giãn cơ.</a:t>
            </a:r>
            <a:endParaRPr lang="en-US" sz="1450" dirty="0"/>
          </a:p>
        </p:txBody>
      </p:sp>
      <p:pic>
        <p:nvPicPr>
          <p:cNvPr id="19" name="Picture 18">
            <a:extLst>
              <a:ext uri="{FF2B5EF4-FFF2-40B4-BE49-F238E27FC236}">
                <a16:creationId xmlns:a16="http://schemas.microsoft.com/office/drawing/2014/main" id="{392B42FE-A1E8-DFEA-5B59-54EEC7BE1CE2}"/>
              </a:ext>
            </a:extLst>
          </p:cNvPr>
          <p:cNvPicPr>
            <a:picLocks noChangeAspect="1"/>
          </p:cNvPicPr>
          <p:nvPr/>
        </p:nvPicPr>
        <p:blipFill>
          <a:blip r:embed="rId4"/>
          <a:stretch>
            <a:fillRect/>
          </a:stretch>
        </p:blipFill>
        <p:spPr>
          <a:xfrm>
            <a:off x="11396665" y="7284273"/>
            <a:ext cx="3052865" cy="94532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365677" y="603409"/>
            <a:ext cx="1899047" cy="1899047"/>
          </a:xfrm>
          <a:prstGeom prst="rect">
            <a:avLst/>
          </a:prstGeom>
        </p:spPr>
      </p:pic>
      <p:sp>
        <p:nvSpPr>
          <p:cNvPr id="3" name="Text 0"/>
          <p:cNvSpPr/>
          <p:nvPr/>
        </p:nvSpPr>
        <p:spPr>
          <a:xfrm>
            <a:off x="766882" y="2967990"/>
            <a:ext cx="4420195" cy="342424"/>
          </a:xfrm>
          <a:prstGeom prst="rect">
            <a:avLst/>
          </a:prstGeom>
          <a:noFill/>
          <a:ln/>
        </p:spPr>
        <p:txBody>
          <a:bodyPr wrap="none" lIns="0" tIns="0" rIns="0" bIns="0" rtlCol="0" anchor="t"/>
          <a:lstStyle/>
          <a:p>
            <a:pPr marL="0" indent="0">
              <a:lnSpc>
                <a:spcPts val="2650"/>
              </a:lnSpc>
              <a:buNone/>
            </a:pPr>
            <a:r>
              <a:rPr lang="en-US" sz="2150" b="1" dirty="0">
                <a:solidFill>
                  <a:srgbClr val="333F70"/>
                </a:solidFill>
                <a:latin typeface="Unbounded" pitchFamily="34" charset="0"/>
                <a:ea typeface="Unbounded" pitchFamily="34" charset="-122"/>
                <a:cs typeface="Unbounded" pitchFamily="34" charset="-120"/>
              </a:rPr>
              <a:t>Quy định an toàn lao động</a:t>
            </a:r>
            <a:endParaRPr lang="en-US" sz="2150" dirty="0"/>
          </a:p>
        </p:txBody>
      </p:sp>
      <p:sp>
        <p:nvSpPr>
          <p:cNvPr id="4" name="Text 1"/>
          <p:cNvSpPr/>
          <p:nvPr/>
        </p:nvSpPr>
        <p:spPr>
          <a:xfrm>
            <a:off x="766882" y="3529489"/>
            <a:ext cx="6281023" cy="701040"/>
          </a:xfrm>
          <a:prstGeom prst="rect">
            <a:avLst/>
          </a:prstGeom>
          <a:noFill/>
          <a:ln/>
        </p:spPr>
        <p:txBody>
          <a:bodyPr wrap="square" lIns="0" tIns="0" rIns="0" bIns="0" rtlCol="0" anchor="t"/>
          <a:lstStyle/>
          <a:p>
            <a:pPr marL="0" indent="0">
              <a:lnSpc>
                <a:spcPts val="2750"/>
              </a:lnSpc>
              <a:buNone/>
            </a:pPr>
            <a:r>
              <a:rPr lang="en-US" sz="1700" dirty="0">
                <a:solidFill>
                  <a:srgbClr val="333F70"/>
                </a:solidFill>
                <a:latin typeface="Open Sans" pitchFamily="34" charset="0"/>
                <a:ea typeface="Open Sans" pitchFamily="34" charset="-122"/>
                <a:cs typeface="Open Sans" pitchFamily="34" charset="-120"/>
              </a:rPr>
              <a:t>Trước tiên, người lao động phải được đào tạo bài bản về các quy trình và kỹ thuật liên quan đến công việc này.</a:t>
            </a:r>
            <a:endParaRPr lang="en-US" sz="1700" dirty="0"/>
          </a:p>
        </p:txBody>
      </p:sp>
      <p:sp>
        <p:nvSpPr>
          <p:cNvPr id="5" name="Text 2"/>
          <p:cNvSpPr/>
          <p:nvPr/>
        </p:nvSpPr>
        <p:spPr>
          <a:xfrm>
            <a:off x="766882" y="4427696"/>
            <a:ext cx="6281023" cy="350520"/>
          </a:xfrm>
          <a:prstGeom prst="rect">
            <a:avLst/>
          </a:prstGeom>
          <a:noFill/>
          <a:ln/>
        </p:spPr>
        <p:txBody>
          <a:bodyPr wrap="none" lIns="0" tIns="0" rIns="0" bIns="0" rtlCol="0" anchor="t"/>
          <a:lstStyle/>
          <a:p>
            <a:pPr marL="0" indent="0">
              <a:lnSpc>
                <a:spcPts val="2750"/>
              </a:lnSpc>
              <a:buNone/>
            </a:pPr>
            <a:r>
              <a:rPr lang="en-US" sz="1700" dirty="0">
                <a:solidFill>
                  <a:srgbClr val="333F70"/>
                </a:solidFill>
                <a:latin typeface="Open Sans" pitchFamily="34" charset="0"/>
                <a:ea typeface="Open Sans" pitchFamily="34" charset="-122"/>
                <a:cs typeface="Open Sans" pitchFamily="34" charset="-120"/>
              </a:rPr>
              <a:t>Khu vực làm việc cần được duy trì sạch sẽ và ngăn nắp.</a:t>
            </a:r>
            <a:endParaRPr lang="en-US" sz="1700" dirty="0"/>
          </a:p>
        </p:txBody>
      </p:sp>
      <p:sp>
        <p:nvSpPr>
          <p:cNvPr id="6" name="Text 3"/>
          <p:cNvSpPr/>
          <p:nvPr/>
        </p:nvSpPr>
        <p:spPr>
          <a:xfrm>
            <a:off x="766882" y="4975384"/>
            <a:ext cx="6281023" cy="350520"/>
          </a:xfrm>
          <a:prstGeom prst="rect">
            <a:avLst/>
          </a:prstGeom>
          <a:noFill/>
          <a:ln/>
        </p:spPr>
        <p:txBody>
          <a:bodyPr wrap="none" lIns="0" tIns="0" rIns="0" bIns="0" rtlCol="0" anchor="t"/>
          <a:lstStyle/>
          <a:p>
            <a:pPr marL="0" indent="0">
              <a:lnSpc>
                <a:spcPts val="2750"/>
              </a:lnSpc>
              <a:buNone/>
            </a:pPr>
            <a:r>
              <a:rPr lang="en-US" sz="1700" dirty="0">
                <a:solidFill>
                  <a:srgbClr val="333F70"/>
                </a:solidFill>
                <a:latin typeface="Open Sans" pitchFamily="34" charset="0"/>
                <a:ea typeface="Open Sans" pitchFamily="34" charset="-122"/>
                <a:cs typeface="Open Sans" pitchFamily="34" charset="-120"/>
              </a:rPr>
              <a:t>Sử dụng thiết bị bảo hộ cá nhân như găng tay và kính bảo hộ.</a:t>
            </a:r>
            <a:endParaRPr lang="en-US" sz="1700" dirty="0"/>
          </a:p>
        </p:txBody>
      </p:sp>
      <p:sp>
        <p:nvSpPr>
          <p:cNvPr id="7" name="Text 4"/>
          <p:cNvSpPr/>
          <p:nvPr/>
        </p:nvSpPr>
        <p:spPr>
          <a:xfrm>
            <a:off x="7590115" y="2967990"/>
            <a:ext cx="3966924" cy="342424"/>
          </a:xfrm>
          <a:prstGeom prst="rect">
            <a:avLst/>
          </a:prstGeom>
          <a:noFill/>
          <a:ln/>
        </p:spPr>
        <p:txBody>
          <a:bodyPr wrap="none" lIns="0" tIns="0" rIns="0" bIns="0" rtlCol="0" anchor="t"/>
          <a:lstStyle/>
          <a:p>
            <a:pPr marL="0" indent="0">
              <a:lnSpc>
                <a:spcPts val="2650"/>
              </a:lnSpc>
              <a:buNone/>
            </a:pPr>
            <a:r>
              <a:rPr lang="en-US" sz="2150" b="1" dirty="0">
                <a:solidFill>
                  <a:srgbClr val="333F70"/>
                </a:solidFill>
                <a:latin typeface="Unbounded" pitchFamily="34" charset="0"/>
                <a:ea typeface="Unbounded" pitchFamily="34" charset="-122"/>
                <a:cs typeface="Unbounded" pitchFamily="34" charset="-120"/>
              </a:rPr>
              <a:t>Xử lý tình huống tai nạn</a:t>
            </a:r>
            <a:endParaRPr lang="en-US" sz="2150" dirty="0"/>
          </a:p>
        </p:txBody>
      </p:sp>
      <p:sp>
        <p:nvSpPr>
          <p:cNvPr id="8" name="Text 5"/>
          <p:cNvSpPr/>
          <p:nvPr/>
        </p:nvSpPr>
        <p:spPr>
          <a:xfrm>
            <a:off x="7590115" y="3529489"/>
            <a:ext cx="6281023" cy="1402080"/>
          </a:xfrm>
          <a:prstGeom prst="rect">
            <a:avLst/>
          </a:prstGeom>
          <a:noFill/>
          <a:ln/>
        </p:spPr>
        <p:txBody>
          <a:bodyPr wrap="square" lIns="0" tIns="0" rIns="0" bIns="0" rtlCol="0" anchor="t"/>
          <a:lstStyle/>
          <a:p>
            <a:pPr marL="0" indent="0">
              <a:lnSpc>
                <a:spcPts val="2750"/>
              </a:lnSpc>
              <a:buNone/>
            </a:pPr>
            <a:r>
              <a:rPr lang="en-US" sz="1700" dirty="0">
                <a:solidFill>
                  <a:srgbClr val="333F70"/>
                </a:solidFill>
                <a:latin typeface="Open Sans" pitchFamily="34" charset="0"/>
                <a:ea typeface="Open Sans" pitchFamily="34" charset="-122"/>
                <a:cs typeface="Open Sans" pitchFamily="34" charset="-120"/>
              </a:rPr>
              <a:t>Trước tiên, cần lập tức dừng tất cả các hoạt động để tránh tình trạng thương tích nghiêm trọng hơn. Nếu người lao động bị thương, cần nhanh chóng đánh giá mức độ tổn thương và gọi ngay dịch vụ y tế khẩn cấp nếu cần.</a:t>
            </a:r>
            <a:endParaRPr lang="en-US" sz="1700" dirty="0"/>
          </a:p>
        </p:txBody>
      </p:sp>
      <p:sp>
        <p:nvSpPr>
          <p:cNvPr id="9" name="Text 6"/>
          <p:cNvSpPr/>
          <p:nvPr/>
        </p:nvSpPr>
        <p:spPr>
          <a:xfrm>
            <a:off x="7590115" y="5128736"/>
            <a:ext cx="6281023" cy="1051560"/>
          </a:xfrm>
          <a:prstGeom prst="rect">
            <a:avLst/>
          </a:prstGeom>
          <a:noFill/>
          <a:ln/>
        </p:spPr>
        <p:txBody>
          <a:bodyPr wrap="square" lIns="0" tIns="0" rIns="0" bIns="0" rtlCol="0" anchor="t"/>
          <a:lstStyle/>
          <a:p>
            <a:pPr marL="0" indent="0">
              <a:lnSpc>
                <a:spcPts val="2750"/>
              </a:lnSpc>
              <a:buNone/>
            </a:pPr>
            <a:r>
              <a:rPr lang="en-US" sz="1700" dirty="0">
                <a:solidFill>
                  <a:srgbClr val="333F70"/>
                </a:solidFill>
                <a:latin typeface="Open Sans" pitchFamily="34" charset="0"/>
                <a:ea typeface="Open Sans" pitchFamily="34" charset="-122"/>
                <a:cs typeface="Open Sans" pitchFamily="34" charset="-120"/>
              </a:rPr>
              <a:t>Đối với các trường hợp tai nạn nhẹ như cắt xước hoặc va đập nhỏ, trước tiên hãy rửa sạch vết thương bằng nước sạch và băng bó nếu cần.</a:t>
            </a:r>
            <a:endParaRPr lang="en-US" sz="1700" dirty="0"/>
          </a:p>
        </p:txBody>
      </p:sp>
      <p:sp>
        <p:nvSpPr>
          <p:cNvPr id="10" name="Text 7"/>
          <p:cNvSpPr/>
          <p:nvPr/>
        </p:nvSpPr>
        <p:spPr>
          <a:xfrm>
            <a:off x="7590115" y="6377464"/>
            <a:ext cx="6281023" cy="1051560"/>
          </a:xfrm>
          <a:prstGeom prst="rect">
            <a:avLst/>
          </a:prstGeom>
          <a:noFill/>
          <a:ln/>
        </p:spPr>
        <p:txBody>
          <a:bodyPr wrap="square" lIns="0" tIns="0" rIns="0" bIns="0" rtlCol="0" anchor="t"/>
          <a:lstStyle/>
          <a:p>
            <a:pPr marL="0" indent="0">
              <a:lnSpc>
                <a:spcPts val="2750"/>
              </a:lnSpc>
              <a:buNone/>
            </a:pPr>
            <a:r>
              <a:rPr lang="en-US" sz="1700" dirty="0">
                <a:solidFill>
                  <a:srgbClr val="333F70"/>
                </a:solidFill>
                <a:latin typeface="Open Sans" pitchFamily="34" charset="0"/>
                <a:ea typeface="Open Sans" pitchFamily="34" charset="-122"/>
                <a:cs typeface="Open Sans" pitchFamily="34" charset="-120"/>
              </a:rPr>
              <a:t>Nếu tai nạn liên quan đến thiết bị hoặc dụng cụ hỏng hóc, hãy ngắt kết nối điện hoặc dừng sử dụng thiết bị để đảm bảo an toàn. </a:t>
            </a:r>
            <a:endParaRPr lang="en-US" sz="1700" dirty="0"/>
          </a:p>
        </p:txBody>
      </p:sp>
      <p:pic>
        <p:nvPicPr>
          <p:cNvPr id="11" name="Picture 10">
            <a:extLst>
              <a:ext uri="{FF2B5EF4-FFF2-40B4-BE49-F238E27FC236}">
                <a16:creationId xmlns:a16="http://schemas.microsoft.com/office/drawing/2014/main" id="{37AABBCD-A438-58A8-85F3-45B2DE242378}"/>
              </a:ext>
            </a:extLst>
          </p:cNvPr>
          <p:cNvPicPr>
            <a:picLocks noChangeAspect="1"/>
          </p:cNvPicPr>
          <p:nvPr/>
        </p:nvPicPr>
        <p:blipFill>
          <a:blip r:embed="rId4"/>
          <a:stretch>
            <a:fillRect/>
          </a:stretch>
        </p:blipFill>
        <p:spPr>
          <a:xfrm>
            <a:off x="11396665" y="7284273"/>
            <a:ext cx="3052865" cy="94532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64037" y="1499949"/>
            <a:ext cx="6150054" cy="4612481"/>
          </a:xfrm>
          <a:prstGeom prst="rect">
            <a:avLst/>
          </a:prstGeom>
        </p:spPr>
      </p:pic>
      <p:sp>
        <p:nvSpPr>
          <p:cNvPr id="3" name="Text 0"/>
          <p:cNvSpPr/>
          <p:nvPr/>
        </p:nvSpPr>
        <p:spPr>
          <a:xfrm>
            <a:off x="864037" y="6390084"/>
            <a:ext cx="6150054" cy="395049"/>
          </a:xfrm>
          <a:prstGeom prst="rect">
            <a:avLst/>
          </a:prstGeom>
          <a:noFill/>
          <a:ln/>
        </p:spPr>
        <p:txBody>
          <a:bodyPr wrap="none" lIns="0" tIns="0" rIns="0" bIns="0" rtlCol="0" anchor="t"/>
          <a:lstStyle/>
          <a:p>
            <a:pPr marL="0" indent="0">
              <a:lnSpc>
                <a:spcPts val="3100"/>
              </a:lnSpc>
              <a:buNone/>
            </a:pPr>
            <a:endParaRPr lang="en-US" sz="1900" dirty="0"/>
          </a:p>
        </p:txBody>
      </p:sp>
      <p:sp>
        <p:nvSpPr>
          <p:cNvPr id="4" name="Text 1"/>
          <p:cNvSpPr/>
          <p:nvPr/>
        </p:nvSpPr>
        <p:spPr>
          <a:xfrm>
            <a:off x="7623929" y="2092047"/>
            <a:ext cx="6150054" cy="1388388"/>
          </a:xfrm>
          <a:prstGeom prst="rect">
            <a:avLst/>
          </a:prstGeom>
          <a:noFill/>
          <a:ln/>
        </p:spPr>
        <p:txBody>
          <a:bodyPr wrap="square" lIns="0" tIns="0" rIns="0" bIns="0" rtlCol="0" anchor="t"/>
          <a:lstStyle/>
          <a:p>
            <a:pPr marL="0" indent="0">
              <a:lnSpc>
                <a:spcPts val="3600"/>
              </a:lnSpc>
              <a:buNone/>
            </a:pPr>
            <a:r>
              <a:rPr lang="en-US" sz="2900" b="1" dirty="0">
                <a:solidFill>
                  <a:srgbClr val="333F70"/>
                </a:solidFill>
                <a:latin typeface="Unbounded" pitchFamily="34" charset="0"/>
                <a:ea typeface="Unbounded" pitchFamily="34" charset="-122"/>
                <a:cs typeface="Unbounded" pitchFamily="34" charset="-120"/>
              </a:rPr>
              <a:t>An toàn vệ sinh lao động đối với nhân viên Làm bóng và hoàn thiện</a:t>
            </a:r>
            <a:endParaRPr lang="en-US" sz="2900" dirty="0"/>
          </a:p>
        </p:txBody>
      </p:sp>
      <p:sp>
        <p:nvSpPr>
          <p:cNvPr id="5" name="Text 2"/>
          <p:cNvSpPr/>
          <p:nvPr/>
        </p:nvSpPr>
        <p:spPr>
          <a:xfrm>
            <a:off x="7623929" y="3727252"/>
            <a:ext cx="3720703"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Đặc điểm công việc</a:t>
            </a:r>
            <a:endParaRPr lang="en-US" sz="2400" dirty="0"/>
          </a:p>
        </p:txBody>
      </p:sp>
      <p:sp>
        <p:nvSpPr>
          <p:cNvPr id="6" name="Text 3"/>
          <p:cNvSpPr/>
          <p:nvPr/>
        </p:nvSpPr>
        <p:spPr>
          <a:xfrm>
            <a:off x="7623929" y="4359831"/>
            <a:ext cx="6150054" cy="790099"/>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Đầu tiên, lớp sơn lót được áp dụng để làm sạch bề mặt, tạo nền tảng cho các lớp sơn tiếp theo</a:t>
            </a:r>
            <a:endParaRPr lang="en-US" sz="1900" dirty="0"/>
          </a:p>
        </p:txBody>
      </p:sp>
      <p:sp>
        <p:nvSpPr>
          <p:cNvPr id="7" name="Text 4"/>
          <p:cNvSpPr/>
          <p:nvPr/>
        </p:nvSpPr>
        <p:spPr>
          <a:xfrm>
            <a:off x="7623929" y="5372100"/>
            <a:ext cx="6150054" cy="790099"/>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Tiếp theo, công đoạn đánh bóng được thực hiện để tạo ra lớp hoàn thiện cuối cùng</a:t>
            </a:r>
            <a:endParaRPr lang="en-US" sz="1900" dirty="0"/>
          </a:p>
        </p:txBody>
      </p:sp>
      <p:pic>
        <p:nvPicPr>
          <p:cNvPr id="8" name="Picture 7">
            <a:extLst>
              <a:ext uri="{FF2B5EF4-FFF2-40B4-BE49-F238E27FC236}">
                <a16:creationId xmlns:a16="http://schemas.microsoft.com/office/drawing/2014/main" id="{4BBCC445-5AB5-2B28-B5D4-CF4DA1CEB3A0}"/>
              </a:ext>
            </a:extLst>
          </p:cNvPr>
          <p:cNvPicPr>
            <a:picLocks noChangeAspect="1"/>
          </p:cNvPicPr>
          <p:nvPr/>
        </p:nvPicPr>
        <p:blipFill>
          <a:blip r:embed="rId4"/>
          <a:stretch>
            <a:fillRect/>
          </a:stretch>
        </p:blipFill>
        <p:spPr>
          <a:xfrm>
            <a:off x="11396665" y="7284273"/>
            <a:ext cx="3052865" cy="94532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582466"/>
          </a:xfrm>
          <a:prstGeom prst="rect">
            <a:avLst/>
          </a:prstGeom>
        </p:spPr>
      </p:pic>
      <p:sp>
        <p:nvSpPr>
          <p:cNvPr id="3" name="Text 0"/>
          <p:cNvSpPr/>
          <p:nvPr/>
        </p:nvSpPr>
        <p:spPr>
          <a:xfrm>
            <a:off x="723067" y="3200876"/>
            <a:ext cx="2742128" cy="322778"/>
          </a:xfrm>
          <a:prstGeom prst="rect">
            <a:avLst/>
          </a:prstGeom>
          <a:noFill/>
          <a:ln/>
        </p:spPr>
        <p:txBody>
          <a:bodyPr wrap="none" lIns="0" tIns="0" rIns="0" bIns="0" rtlCol="0" anchor="t"/>
          <a:lstStyle/>
          <a:p>
            <a:pPr marL="0" indent="0">
              <a:lnSpc>
                <a:spcPts val="2500"/>
              </a:lnSpc>
              <a:buNone/>
            </a:pPr>
            <a:r>
              <a:rPr lang="en-US" sz="2000" b="1" dirty="0">
                <a:solidFill>
                  <a:srgbClr val="333F70"/>
                </a:solidFill>
                <a:latin typeface="Unbounded" pitchFamily="34" charset="0"/>
                <a:ea typeface="Unbounded" pitchFamily="34" charset="-122"/>
                <a:cs typeface="Unbounded" pitchFamily="34" charset="-120"/>
              </a:rPr>
              <a:t>Các dạng tai nạn</a:t>
            </a:r>
            <a:endParaRPr lang="en-US" sz="2000" dirty="0"/>
          </a:p>
        </p:txBody>
      </p:sp>
      <p:sp>
        <p:nvSpPr>
          <p:cNvPr id="4" name="Text 1"/>
          <p:cNvSpPr/>
          <p:nvPr/>
        </p:nvSpPr>
        <p:spPr>
          <a:xfrm>
            <a:off x="723067" y="3756065"/>
            <a:ext cx="13184267" cy="330517"/>
          </a:xfrm>
          <a:prstGeom prst="rect">
            <a:avLst/>
          </a:prstGeom>
          <a:noFill/>
          <a:ln/>
        </p:spPr>
        <p:txBody>
          <a:bodyPr wrap="none" lIns="0" tIns="0" rIns="0" bIns="0" rtlCol="0" anchor="t"/>
          <a:lstStyle/>
          <a:p>
            <a:pPr marL="0" indent="0">
              <a:lnSpc>
                <a:spcPts val="2600"/>
              </a:lnSpc>
              <a:buNone/>
            </a:pPr>
            <a:r>
              <a:rPr lang="en-US" sz="1600" dirty="0">
                <a:solidFill>
                  <a:srgbClr val="333F70"/>
                </a:solidFill>
                <a:latin typeface="Open Sans" pitchFamily="34" charset="0"/>
                <a:ea typeface="Open Sans" pitchFamily="34" charset="-122"/>
                <a:cs typeface="Open Sans" pitchFamily="34" charset="-120"/>
              </a:rPr>
              <a:t>Tiếp xúc với hóa chất độc hại từ các loại sơn và dung môi.</a:t>
            </a:r>
            <a:endParaRPr lang="en-US" sz="1600" dirty="0"/>
          </a:p>
        </p:txBody>
      </p:sp>
      <p:sp>
        <p:nvSpPr>
          <p:cNvPr id="5" name="Text 2"/>
          <p:cNvSpPr/>
          <p:nvPr/>
        </p:nvSpPr>
        <p:spPr>
          <a:xfrm>
            <a:off x="723067" y="4318992"/>
            <a:ext cx="13184267" cy="330517"/>
          </a:xfrm>
          <a:prstGeom prst="rect">
            <a:avLst/>
          </a:prstGeom>
          <a:noFill/>
          <a:ln/>
        </p:spPr>
        <p:txBody>
          <a:bodyPr wrap="none" lIns="0" tIns="0" rIns="0" bIns="0" rtlCol="0" anchor="t"/>
          <a:lstStyle/>
          <a:p>
            <a:pPr marL="0" indent="0">
              <a:lnSpc>
                <a:spcPts val="2600"/>
              </a:lnSpc>
              <a:buNone/>
            </a:pPr>
            <a:r>
              <a:rPr lang="en-US" sz="1600" dirty="0">
                <a:solidFill>
                  <a:srgbClr val="333F70"/>
                </a:solidFill>
                <a:latin typeface="Open Sans" pitchFamily="34" charset="0"/>
                <a:ea typeface="Open Sans" pitchFamily="34" charset="-122"/>
                <a:cs typeface="Open Sans" pitchFamily="34" charset="-120"/>
              </a:rPr>
              <a:t>Ngoài ra, việc sử dụng các dụng cụ làm bóng, như máy đánh bóng hoặc chà nhám, cũng tiềm ẩn nguy cơ bị thương</a:t>
            </a:r>
            <a:endParaRPr lang="en-US" sz="1600" dirty="0"/>
          </a:p>
        </p:txBody>
      </p:sp>
      <p:sp>
        <p:nvSpPr>
          <p:cNvPr id="6" name="Text 3"/>
          <p:cNvSpPr/>
          <p:nvPr/>
        </p:nvSpPr>
        <p:spPr>
          <a:xfrm>
            <a:off x="723067" y="4881920"/>
            <a:ext cx="13184267" cy="330517"/>
          </a:xfrm>
          <a:prstGeom prst="rect">
            <a:avLst/>
          </a:prstGeom>
          <a:noFill/>
          <a:ln/>
        </p:spPr>
        <p:txBody>
          <a:bodyPr wrap="none" lIns="0" tIns="0" rIns="0" bIns="0" rtlCol="0" anchor="t"/>
          <a:lstStyle/>
          <a:p>
            <a:pPr marL="0" indent="0">
              <a:lnSpc>
                <a:spcPts val="2600"/>
              </a:lnSpc>
              <a:buNone/>
            </a:pPr>
            <a:r>
              <a:rPr lang="en-US" sz="1600" dirty="0">
                <a:solidFill>
                  <a:srgbClr val="333F70"/>
                </a:solidFill>
                <a:latin typeface="Open Sans" pitchFamily="34" charset="0"/>
                <a:ea typeface="Open Sans" pitchFamily="34" charset="-122"/>
                <a:cs typeface="Open Sans" pitchFamily="34" charset="-120"/>
              </a:rPr>
              <a:t>Tư thế làm việc không thuận tiện.</a:t>
            </a:r>
            <a:endParaRPr lang="en-US" sz="1600" dirty="0"/>
          </a:p>
        </p:txBody>
      </p:sp>
      <p:sp>
        <p:nvSpPr>
          <p:cNvPr id="7" name="Text 4"/>
          <p:cNvSpPr/>
          <p:nvPr/>
        </p:nvSpPr>
        <p:spPr>
          <a:xfrm>
            <a:off x="723067" y="5522238"/>
            <a:ext cx="3663196" cy="322778"/>
          </a:xfrm>
          <a:prstGeom prst="rect">
            <a:avLst/>
          </a:prstGeom>
          <a:noFill/>
          <a:ln/>
        </p:spPr>
        <p:txBody>
          <a:bodyPr wrap="none" lIns="0" tIns="0" rIns="0" bIns="0" rtlCol="0" anchor="t"/>
          <a:lstStyle/>
          <a:p>
            <a:pPr marL="0" indent="0">
              <a:lnSpc>
                <a:spcPts val="2500"/>
              </a:lnSpc>
              <a:buNone/>
            </a:pPr>
            <a:r>
              <a:rPr lang="en-US" sz="2000" b="1" dirty="0">
                <a:solidFill>
                  <a:srgbClr val="333F70"/>
                </a:solidFill>
                <a:latin typeface="Unbounded" pitchFamily="34" charset="0"/>
                <a:ea typeface="Unbounded" pitchFamily="34" charset="-122"/>
                <a:cs typeface="Unbounded" pitchFamily="34" charset="-120"/>
              </a:rPr>
              <a:t>Biện pháp phòng tránh</a:t>
            </a:r>
            <a:endParaRPr lang="en-US" sz="2000" dirty="0"/>
          </a:p>
        </p:txBody>
      </p:sp>
      <p:sp>
        <p:nvSpPr>
          <p:cNvPr id="8" name="Text 5"/>
          <p:cNvSpPr/>
          <p:nvPr/>
        </p:nvSpPr>
        <p:spPr>
          <a:xfrm>
            <a:off x="723067" y="6154817"/>
            <a:ext cx="13184267" cy="330517"/>
          </a:xfrm>
          <a:prstGeom prst="rect">
            <a:avLst/>
          </a:prstGeom>
          <a:noFill/>
          <a:ln/>
        </p:spPr>
        <p:txBody>
          <a:bodyPr wrap="none" lIns="0" tIns="0" rIns="0" bIns="0" rtlCol="0" anchor="t"/>
          <a:lstStyle/>
          <a:p>
            <a:pPr marL="0" indent="0">
              <a:lnSpc>
                <a:spcPts val="2600"/>
              </a:lnSpc>
              <a:buNone/>
            </a:pPr>
            <a:r>
              <a:rPr lang="en-US" sz="1600" dirty="0">
                <a:solidFill>
                  <a:srgbClr val="333F70"/>
                </a:solidFill>
                <a:latin typeface="Open Sans" pitchFamily="34" charset="0"/>
                <a:ea typeface="Open Sans" pitchFamily="34" charset="-122"/>
                <a:cs typeface="Open Sans" pitchFamily="34" charset="-120"/>
              </a:rPr>
              <a:t>Đảm bảo môi trường làm việc được thông gió tốt để giảm thiểu sự tiếp xúc với hơi hóa chất độc hại.</a:t>
            </a:r>
            <a:endParaRPr lang="en-US" sz="1600" dirty="0"/>
          </a:p>
        </p:txBody>
      </p:sp>
      <p:sp>
        <p:nvSpPr>
          <p:cNvPr id="9" name="Text 6"/>
          <p:cNvSpPr/>
          <p:nvPr/>
        </p:nvSpPr>
        <p:spPr>
          <a:xfrm>
            <a:off x="723067" y="6717744"/>
            <a:ext cx="13184267" cy="330517"/>
          </a:xfrm>
          <a:prstGeom prst="rect">
            <a:avLst/>
          </a:prstGeom>
          <a:noFill/>
          <a:ln/>
        </p:spPr>
        <p:txBody>
          <a:bodyPr wrap="none" lIns="0" tIns="0" rIns="0" bIns="0" rtlCol="0" anchor="t"/>
          <a:lstStyle/>
          <a:p>
            <a:pPr marL="0" indent="0">
              <a:lnSpc>
                <a:spcPts val="2600"/>
              </a:lnSpc>
              <a:buNone/>
            </a:pPr>
            <a:r>
              <a:rPr lang="en-US" sz="1600" dirty="0">
                <a:solidFill>
                  <a:srgbClr val="333F70"/>
                </a:solidFill>
                <a:latin typeface="Open Sans" pitchFamily="34" charset="0"/>
                <a:ea typeface="Open Sans" pitchFamily="34" charset="-122"/>
                <a:cs typeface="Open Sans" pitchFamily="34" charset="-120"/>
              </a:rPr>
              <a:t>Đào tạo nhân viên về cách sử dụng đúng cách các công cụ và thiết bị như máy đánh bóng và máy chà nhám là cần thiết.</a:t>
            </a:r>
            <a:endParaRPr lang="en-US" sz="1600" dirty="0"/>
          </a:p>
        </p:txBody>
      </p:sp>
      <p:sp>
        <p:nvSpPr>
          <p:cNvPr id="10" name="Text 7"/>
          <p:cNvSpPr/>
          <p:nvPr/>
        </p:nvSpPr>
        <p:spPr>
          <a:xfrm>
            <a:off x="723067" y="7280672"/>
            <a:ext cx="13184267" cy="330517"/>
          </a:xfrm>
          <a:prstGeom prst="rect">
            <a:avLst/>
          </a:prstGeom>
          <a:noFill/>
          <a:ln/>
        </p:spPr>
        <p:txBody>
          <a:bodyPr wrap="none" lIns="0" tIns="0" rIns="0" bIns="0" rtlCol="0" anchor="t"/>
          <a:lstStyle/>
          <a:p>
            <a:pPr marL="0" indent="0">
              <a:lnSpc>
                <a:spcPts val="2600"/>
              </a:lnSpc>
              <a:buNone/>
            </a:pPr>
            <a:r>
              <a:rPr lang="en-US" sz="1600" dirty="0">
                <a:solidFill>
                  <a:srgbClr val="333F70"/>
                </a:solidFill>
                <a:latin typeface="Open Sans" pitchFamily="34" charset="0"/>
                <a:ea typeface="Open Sans" pitchFamily="34" charset="-122"/>
                <a:cs typeface="Open Sans" pitchFamily="34" charset="-120"/>
              </a:rPr>
              <a:t>Cần chú ý đến việc sử dụng các chất tẩy rửa và dung môi đúng cách, theo hướng dẫn của nhà sản xuất, và bảo quản chúng.</a:t>
            </a:r>
            <a:endParaRPr lang="en-US" sz="1600" dirty="0"/>
          </a:p>
        </p:txBody>
      </p:sp>
      <p:pic>
        <p:nvPicPr>
          <p:cNvPr id="11" name="Picture 10">
            <a:extLst>
              <a:ext uri="{FF2B5EF4-FFF2-40B4-BE49-F238E27FC236}">
                <a16:creationId xmlns:a16="http://schemas.microsoft.com/office/drawing/2014/main" id="{AB394621-E2F1-361B-1D01-0D84D12AEE62}"/>
              </a:ext>
            </a:extLst>
          </p:cNvPr>
          <p:cNvPicPr>
            <a:picLocks noChangeAspect="1"/>
          </p:cNvPicPr>
          <p:nvPr/>
        </p:nvPicPr>
        <p:blipFill>
          <a:blip r:embed="rId4"/>
          <a:stretch>
            <a:fillRect/>
          </a:stretch>
        </p:blipFill>
        <p:spPr>
          <a:xfrm>
            <a:off x="12032343" y="7427714"/>
            <a:ext cx="2417187" cy="74848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291501" y="553403"/>
            <a:ext cx="2047280" cy="1286232"/>
          </a:xfrm>
          <a:prstGeom prst="rect">
            <a:avLst/>
          </a:prstGeom>
        </p:spPr>
      </p:pic>
      <p:sp>
        <p:nvSpPr>
          <p:cNvPr id="3" name="Text 0"/>
          <p:cNvSpPr/>
          <p:nvPr/>
        </p:nvSpPr>
        <p:spPr>
          <a:xfrm>
            <a:off x="686038" y="2256115"/>
            <a:ext cx="2450306" cy="306229"/>
          </a:xfrm>
          <a:prstGeom prst="rect">
            <a:avLst/>
          </a:prstGeom>
          <a:noFill/>
          <a:ln/>
        </p:spPr>
        <p:txBody>
          <a:bodyPr wrap="none" lIns="0" tIns="0" rIns="0" bIns="0" rtlCol="0" anchor="t"/>
          <a:lstStyle/>
          <a:p>
            <a:pPr marL="0" indent="0">
              <a:lnSpc>
                <a:spcPts val="2400"/>
              </a:lnSpc>
              <a:buNone/>
            </a:pPr>
            <a:r>
              <a:rPr lang="en-US" sz="1900" b="1" dirty="0">
                <a:solidFill>
                  <a:srgbClr val="333F70"/>
                </a:solidFill>
                <a:latin typeface="Unbounded" pitchFamily="34" charset="0"/>
                <a:ea typeface="Unbounded" pitchFamily="34" charset="-122"/>
                <a:cs typeface="Unbounded" pitchFamily="34" charset="-120"/>
              </a:rPr>
              <a:t>Quy định</a:t>
            </a:r>
            <a:endParaRPr lang="en-US" sz="1900" dirty="0"/>
          </a:p>
        </p:txBody>
      </p:sp>
      <p:sp>
        <p:nvSpPr>
          <p:cNvPr id="4" name="Text 1"/>
          <p:cNvSpPr/>
          <p:nvPr/>
        </p:nvSpPr>
        <p:spPr>
          <a:xfrm>
            <a:off x="686038" y="2758321"/>
            <a:ext cx="6390084" cy="940475"/>
          </a:xfrm>
          <a:prstGeom prst="rect">
            <a:avLst/>
          </a:prstGeom>
          <a:noFill/>
          <a:ln/>
        </p:spPr>
        <p:txBody>
          <a:bodyPr wrap="square" lIns="0" tIns="0" rIns="0" bIns="0" rtlCol="0" anchor="t"/>
          <a:lstStyle/>
          <a:p>
            <a:pPr marL="0" indent="0">
              <a:lnSpc>
                <a:spcPts val="2450"/>
              </a:lnSpc>
              <a:buNone/>
            </a:pPr>
            <a:r>
              <a:rPr lang="en-US" sz="1500" dirty="0">
                <a:solidFill>
                  <a:srgbClr val="333F70"/>
                </a:solidFill>
                <a:latin typeface="Open Sans" pitchFamily="34" charset="0"/>
                <a:ea typeface="Open Sans" pitchFamily="34" charset="-122"/>
                <a:cs typeface="Open Sans" pitchFamily="34" charset="-120"/>
              </a:rPr>
              <a:t>quy trình sơn cần được thực hiện trong khu vực được trang bị hệ thống thông gió đầy đủ, để đảm bảo các khí độc và hơi hóa chất được loại bỏ kịp thời</a:t>
            </a:r>
            <a:endParaRPr lang="en-US" sz="1500" dirty="0"/>
          </a:p>
        </p:txBody>
      </p:sp>
      <p:sp>
        <p:nvSpPr>
          <p:cNvPr id="5" name="Text 2"/>
          <p:cNvSpPr/>
          <p:nvPr/>
        </p:nvSpPr>
        <p:spPr>
          <a:xfrm>
            <a:off x="686038" y="3875127"/>
            <a:ext cx="6390084" cy="940475"/>
          </a:xfrm>
          <a:prstGeom prst="rect">
            <a:avLst/>
          </a:prstGeom>
          <a:noFill/>
          <a:ln/>
        </p:spPr>
        <p:txBody>
          <a:bodyPr wrap="square" lIns="0" tIns="0" rIns="0" bIns="0" rtlCol="0" anchor="t"/>
          <a:lstStyle/>
          <a:p>
            <a:pPr marL="0" indent="0">
              <a:lnSpc>
                <a:spcPts val="2450"/>
              </a:lnSpc>
              <a:buNone/>
            </a:pPr>
            <a:r>
              <a:rPr lang="en-US" sz="1500" dirty="0">
                <a:solidFill>
                  <a:srgbClr val="333F70"/>
                </a:solidFill>
                <a:latin typeface="Open Sans" pitchFamily="34" charset="0"/>
                <a:ea typeface="Open Sans" pitchFamily="34" charset="-122"/>
                <a:cs typeface="Open Sans" pitchFamily="34" charset="-120"/>
              </a:rPr>
              <a:t>Người lao động phải được trang bị đầy đủ các thiết bị bảo hộ cá nhân như khẩu trang chống bụi, găng tay, và kính bảo vệ mắt, nhằm giảm thiểu tiếp xúc với hóa chất độc hại và bụi.</a:t>
            </a:r>
            <a:endParaRPr lang="en-US" sz="1500" dirty="0"/>
          </a:p>
        </p:txBody>
      </p:sp>
      <p:sp>
        <p:nvSpPr>
          <p:cNvPr id="6" name="Text 3"/>
          <p:cNvSpPr/>
          <p:nvPr/>
        </p:nvSpPr>
        <p:spPr>
          <a:xfrm>
            <a:off x="686038" y="4991933"/>
            <a:ext cx="6390084" cy="626983"/>
          </a:xfrm>
          <a:prstGeom prst="rect">
            <a:avLst/>
          </a:prstGeom>
          <a:noFill/>
          <a:ln/>
        </p:spPr>
        <p:txBody>
          <a:bodyPr wrap="square" lIns="0" tIns="0" rIns="0" bIns="0" rtlCol="0" anchor="t"/>
          <a:lstStyle/>
          <a:p>
            <a:pPr marL="0" indent="0">
              <a:lnSpc>
                <a:spcPts val="2450"/>
              </a:lnSpc>
              <a:buNone/>
            </a:pPr>
            <a:r>
              <a:rPr lang="en-US" sz="1500" dirty="0">
                <a:solidFill>
                  <a:srgbClr val="333F70"/>
                </a:solidFill>
                <a:latin typeface="Open Sans" pitchFamily="34" charset="0"/>
                <a:ea typeface="Open Sans" pitchFamily="34" charset="-122"/>
                <a:cs typeface="Open Sans" pitchFamily="34" charset="-120"/>
              </a:rPr>
              <a:t>Các thiết bị sơn và đánh bóng phải được kiểm tra và bảo trì định kỳ để đảm bảo chúng hoạt động hiệu quả và an toàn.</a:t>
            </a:r>
            <a:endParaRPr lang="en-US" sz="1500" dirty="0"/>
          </a:p>
        </p:txBody>
      </p:sp>
      <p:sp>
        <p:nvSpPr>
          <p:cNvPr id="7" name="Text 4"/>
          <p:cNvSpPr/>
          <p:nvPr/>
        </p:nvSpPr>
        <p:spPr>
          <a:xfrm>
            <a:off x="686038" y="5795248"/>
            <a:ext cx="6390084" cy="940475"/>
          </a:xfrm>
          <a:prstGeom prst="rect">
            <a:avLst/>
          </a:prstGeom>
          <a:noFill/>
          <a:ln/>
        </p:spPr>
        <p:txBody>
          <a:bodyPr wrap="square" lIns="0" tIns="0" rIns="0" bIns="0" rtlCol="0" anchor="t"/>
          <a:lstStyle/>
          <a:p>
            <a:pPr marL="0" indent="0">
              <a:lnSpc>
                <a:spcPts val="2450"/>
              </a:lnSpc>
              <a:buNone/>
            </a:pPr>
            <a:r>
              <a:rPr lang="en-US" sz="1500" dirty="0">
                <a:solidFill>
                  <a:srgbClr val="333F70"/>
                </a:solidFill>
                <a:latin typeface="Open Sans" pitchFamily="34" charset="0"/>
                <a:ea typeface="Open Sans" pitchFamily="34" charset="-122"/>
                <a:cs typeface="Open Sans" pitchFamily="34" charset="-120"/>
              </a:rPr>
              <a:t>Việc đào tạo liên tục cho nhân viên về các biện pháp an toàn và quy trình làm việc là cần thiết để giảm thiểu nguy cơ tai nạn và đảm bảo môi trường làm việc an toàn.</a:t>
            </a:r>
            <a:endParaRPr lang="en-US" sz="1500" dirty="0"/>
          </a:p>
        </p:txBody>
      </p:sp>
      <p:sp>
        <p:nvSpPr>
          <p:cNvPr id="8" name="Text 5"/>
          <p:cNvSpPr/>
          <p:nvPr/>
        </p:nvSpPr>
        <p:spPr>
          <a:xfrm>
            <a:off x="7561898" y="2256115"/>
            <a:ext cx="3547824" cy="306229"/>
          </a:xfrm>
          <a:prstGeom prst="rect">
            <a:avLst/>
          </a:prstGeom>
          <a:noFill/>
          <a:ln/>
        </p:spPr>
        <p:txBody>
          <a:bodyPr wrap="none" lIns="0" tIns="0" rIns="0" bIns="0" rtlCol="0" anchor="t"/>
          <a:lstStyle/>
          <a:p>
            <a:pPr marL="0" indent="0">
              <a:lnSpc>
                <a:spcPts val="2400"/>
              </a:lnSpc>
              <a:buNone/>
            </a:pPr>
            <a:r>
              <a:rPr lang="en-US" sz="1900" b="1" dirty="0">
                <a:solidFill>
                  <a:srgbClr val="333F70"/>
                </a:solidFill>
                <a:latin typeface="Unbounded" pitchFamily="34" charset="0"/>
                <a:ea typeface="Unbounded" pitchFamily="34" charset="-122"/>
                <a:cs typeface="Unbounded" pitchFamily="34" charset="-120"/>
              </a:rPr>
              <a:t>Xử lý tình huống tai nạn</a:t>
            </a:r>
            <a:endParaRPr lang="en-US" sz="1900" dirty="0"/>
          </a:p>
        </p:txBody>
      </p:sp>
      <p:sp>
        <p:nvSpPr>
          <p:cNvPr id="9" name="Text 6"/>
          <p:cNvSpPr/>
          <p:nvPr/>
        </p:nvSpPr>
        <p:spPr>
          <a:xfrm>
            <a:off x="7561898" y="2758321"/>
            <a:ext cx="6390084" cy="1880949"/>
          </a:xfrm>
          <a:prstGeom prst="rect">
            <a:avLst/>
          </a:prstGeom>
          <a:noFill/>
          <a:ln/>
        </p:spPr>
        <p:txBody>
          <a:bodyPr wrap="square" lIns="0" tIns="0" rIns="0" bIns="0" rtlCol="0" anchor="t"/>
          <a:lstStyle/>
          <a:p>
            <a:pPr marL="0" indent="0">
              <a:lnSpc>
                <a:spcPts val="2450"/>
              </a:lnSpc>
              <a:buNone/>
            </a:pPr>
            <a:r>
              <a:rPr lang="en-US" sz="1500" dirty="0">
                <a:solidFill>
                  <a:srgbClr val="333F70"/>
                </a:solidFill>
                <a:latin typeface="Open Sans" pitchFamily="34" charset="0"/>
                <a:ea typeface="Open Sans" pitchFamily="34" charset="-122"/>
                <a:cs typeface="Open Sans" pitchFamily="34" charset="-120"/>
              </a:rPr>
              <a:t>Nếu một người bị phơi nhiễm với hóa chất độc hại hoặc bị bỏng do các chất sơn, cần ngay lập tức đưa người đó ra khỏi khu vực bị ảnh hưởng và rửa sạch vùng da bị tiếp xúc bằng nước sạch ít nhất 15 phút để loại bỏ hóa chất. Đối với các vết thương cơ học như bị cắt hoặc đâm, cần ngay lập tức áp dụng áp lực lên vết thương để cầm máu và đưa người bị nạn đến cơ sở y tế gần nhất để được điều trị kịp thời.</a:t>
            </a:r>
            <a:endParaRPr lang="en-US" sz="1500" dirty="0"/>
          </a:p>
        </p:txBody>
      </p:sp>
      <p:sp>
        <p:nvSpPr>
          <p:cNvPr id="10" name="Text 7"/>
          <p:cNvSpPr/>
          <p:nvPr/>
        </p:nvSpPr>
        <p:spPr>
          <a:xfrm>
            <a:off x="7561898" y="4815602"/>
            <a:ext cx="6390084" cy="1253966"/>
          </a:xfrm>
          <a:prstGeom prst="rect">
            <a:avLst/>
          </a:prstGeom>
          <a:noFill/>
          <a:ln/>
        </p:spPr>
        <p:txBody>
          <a:bodyPr wrap="square" lIns="0" tIns="0" rIns="0" bIns="0" rtlCol="0" anchor="t"/>
          <a:lstStyle/>
          <a:p>
            <a:pPr marL="0" indent="0">
              <a:lnSpc>
                <a:spcPts val="2450"/>
              </a:lnSpc>
              <a:buNone/>
            </a:pPr>
            <a:r>
              <a:rPr lang="en-US" sz="1500" dirty="0">
                <a:solidFill>
                  <a:srgbClr val="333F70"/>
                </a:solidFill>
                <a:latin typeface="Open Sans" pitchFamily="34" charset="0"/>
                <a:ea typeface="Open Sans" pitchFamily="34" charset="-122"/>
                <a:cs typeface="Open Sans" pitchFamily="34" charset="-120"/>
              </a:rPr>
              <a:t>Trong trường hợp xảy ra sự cố hỏa hoạn hoặc rò rỉ hóa chất, cần lập tức kích hoạt hệ thống báo cháy và sơ tán tất cả nhân viên ra khỏi khu vực nguy hiểm. Việc sử dụng bình chữa cháy phải được thực hiện theo hướng dẫn và chỉ trong trường hợp an toàn.</a:t>
            </a:r>
            <a:endParaRPr lang="en-US" sz="1500" dirty="0"/>
          </a:p>
        </p:txBody>
      </p:sp>
      <p:sp>
        <p:nvSpPr>
          <p:cNvPr id="11" name="Text 8"/>
          <p:cNvSpPr/>
          <p:nvPr/>
        </p:nvSpPr>
        <p:spPr>
          <a:xfrm>
            <a:off x="7561898" y="6245900"/>
            <a:ext cx="6390084" cy="1253966"/>
          </a:xfrm>
          <a:prstGeom prst="rect">
            <a:avLst/>
          </a:prstGeom>
          <a:noFill/>
          <a:ln/>
        </p:spPr>
        <p:txBody>
          <a:bodyPr wrap="square" lIns="0" tIns="0" rIns="0" bIns="0" rtlCol="0" anchor="t"/>
          <a:lstStyle/>
          <a:p>
            <a:pPr marL="0" indent="0">
              <a:lnSpc>
                <a:spcPts val="2450"/>
              </a:lnSpc>
              <a:buNone/>
            </a:pPr>
            <a:r>
              <a:rPr lang="en-US" sz="1500" dirty="0">
                <a:solidFill>
                  <a:srgbClr val="333F70"/>
                </a:solidFill>
                <a:latin typeface="Open Sans" pitchFamily="34" charset="0"/>
                <a:ea typeface="Open Sans" pitchFamily="34" charset="-122"/>
                <a:cs typeface="Open Sans" pitchFamily="34" charset="-120"/>
              </a:rPr>
              <a:t>Sau khi tình huống khẩn cấp được xử lý, việc điều tra nguyên nhân và thực hiện các biện pháp phòng ngừa để tránh tái diễn sự cố là rất quan trọng, nhằm cải thiện quy trình làm việc và bảo vệ sức khỏe của người lao động.</a:t>
            </a:r>
            <a:endParaRPr lang="en-US" sz="1500" dirty="0"/>
          </a:p>
        </p:txBody>
      </p:sp>
      <p:pic>
        <p:nvPicPr>
          <p:cNvPr id="12" name="Picture 11">
            <a:extLst>
              <a:ext uri="{FF2B5EF4-FFF2-40B4-BE49-F238E27FC236}">
                <a16:creationId xmlns:a16="http://schemas.microsoft.com/office/drawing/2014/main" id="{A37607BD-4971-F740-01F2-84599AFBC464}"/>
              </a:ext>
            </a:extLst>
          </p:cNvPr>
          <p:cNvPicPr>
            <a:picLocks noChangeAspect="1"/>
          </p:cNvPicPr>
          <p:nvPr/>
        </p:nvPicPr>
        <p:blipFill>
          <a:blip r:embed="rId4"/>
          <a:stretch>
            <a:fillRect/>
          </a:stretch>
        </p:blipFill>
        <p:spPr>
          <a:xfrm>
            <a:off x="11396665" y="7284273"/>
            <a:ext cx="3052865" cy="94532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4B00EB45-CBF1-B4F0-B563-61B1634DE65F}"/>
              </a:ext>
            </a:extLst>
          </p:cNvPr>
          <p:cNvSpPr/>
          <p:nvPr/>
        </p:nvSpPr>
        <p:spPr>
          <a:xfrm>
            <a:off x="864037" y="2019152"/>
            <a:ext cx="9921240" cy="771525"/>
          </a:xfrm>
          <a:prstGeom prst="rect">
            <a:avLst/>
          </a:prstGeom>
          <a:noFill/>
          <a:ln/>
        </p:spPr>
        <p:txBody>
          <a:bodyPr wrap="none" lIns="0" tIns="0" rIns="0" bIns="0" rtlCol="0" anchor="t"/>
          <a:lstStyle/>
          <a:p>
            <a:pPr marL="0" indent="0">
              <a:lnSpc>
                <a:spcPts val="6050"/>
              </a:lnSpc>
              <a:buNone/>
            </a:pPr>
            <a:r>
              <a:rPr lang="en-US" sz="4850" b="1" dirty="0">
                <a:solidFill>
                  <a:srgbClr val="333F70"/>
                </a:solidFill>
                <a:latin typeface="Unbounded" pitchFamily="34" charset="0"/>
                <a:ea typeface="Unbounded" pitchFamily="34" charset="-122"/>
                <a:cs typeface="Unbounded" pitchFamily="34" charset="-120"/>
              </a:rPr>
              <a:t>PHẦN III: Tham khảo thêm</a:t>
            </a:r>
            <a:endParaRPr lang="en-US" sz="4850" dirty="0"/>
          </a:p>
        </p:txBody>
      </p:sp>
      <p:sp>
        <p:nvSpPr>
          <p:cNvPr id="3" name="Shape 1">
            <a:extLst>
              <a:ext uri="{FF2B5EF4-FFF2-40B4-BE49-F238E27FC236}">
                <a16:creationId xmlns:a16="http://schemas.microsoft.com/office/drawing/2014/main" id="{0BCC15BB-7B64-3B06-7A10-8D41D52A84DD}"/>
              </a:ext>
            </a:extLst>
          </p:cNvPr>
          <p:cNvSpPr/>
          <p:nvPr/>
        </p:nvSpPr>
        <p:spPr>
          <a:xfrm>
            <a:off x="864037" y="3438615"/>
            <a:ext cx="555427" cy="555427"/>
          </a:xfrm>
          <a:prstGeom prst="roundRect">
            <a:avLst>
              <a:gd name="adj" fmla="val 18669"/>
            </a:avLst>
          </a:prstGeom>
          <a:solidFill>
            <a:srgbClr val="D6F5EE"/>
          </a:solidFill>
          <a:ln w="15240">
            <a:solidFill>
              <a:srgbClr val="BCDBD4"/>
            </a:solidFill>
            <a:prstDash val="solid"/>
          </a:ln>
        </p:spPr>
      </p:sp>
      <p:sp>
        <p:nvSpPr>
          <p:cNvPr id="4" name="Text 2">
            <a:extLst>
              <a:ext uri="{FF2B5EF4-FFF2-40B4-BE49-F238E27FC236}">
                <a16:creationId xmlns:a16="http://schemas.microsoft.com/office/drawing/2014/main" id="{5FB4C7B8-3A86-A18D-CA60-AAFD97944762}"/>
              </a:ext>
            </a:extLst>
          </p:cNvPr>
          <p:cNvSpPr/>
          <p:nvPr/>
        </p:nvSpPr>
        <p:spPr>
          <a:xfrm>
            <a:off x="1045369" y="3531127"/>
            <a:ext cx="192643" cy="370284"/>
          </a:xfrm>
          <a:prstGeom prst="rect">
            <a:avLst/>
          </a:prstGeom>
          <a:noFill/>
          <a:ln/>
        </p:spPr>
        <p:txBody>
          <a:bodyPr wrap="none" lIns="0" tIns="0" rIns="0" bIns="0" rtlCol="0" anchor="t"/>
          <a:lstStyle/>
          <a:p>
            <a:pPr marL="0" indent="0" algn="ctr">
              <a:lnSpc>
                <a:spcPts val="2900"/>
              </a:lnSpc>
              <a:buNone/>
            </a:pPr>
            <a:r>
              <a:rPr lang="en-US" sz="2900" b="1" dirty="0">
                <a:solidFill>
                  <a:srgbClr val="333F70"/>
                </a:solidFill>
                <a:latin typeface="Unbounded" pitchFamily="34" charset="0"/>
                <a:ea typeface="Unbounded" pitchFamily="34" charset="-122"/>
                <a:cs typeface="Unbounded" pitchFamily="34" charset="-120"/>
              </a:rPr>
              <a:t>1</a:t>
            </a:r>
            <a:endParaRPr lang="en-US" sz="2900" dirty="0"/>
          </a:p>
        </p:txBody>
      </p:sp>
      <p:sp>
        <p:nvSpPr>
          <p:cNvPr id="5" name="Text 3">
            <a:extLst>
              <a:ext uri="{FF2B5EF4-FFF2-40B4-BE49-F238E27FC236}">
                <a16:creationId xmlns:a16="http://schemas.microsoft.com/office/drawing/2014/main" id="{5AD191B9-E3C5-FEE5-8A68-B0DF18C28F95}"/>
              </a:ext>
            </a:extLst>
          </p:cNvPr>
          <p:cNvSpPr/>
          <p:nvPr/>
        </p:nvSpPr>
        <p:spPr>
          <a:xfrm>
            <a:off x="1666280" y="3438615"/>
            <a:ext cx="3333988" cy="1157288"/>
          </a:xfrm>
          <a:prstGeom prst="rect">
            <a:avLst/>
          </a:prstGeom>
          <a:noFill/>
          <a:ln/>
        </p:spPr>
        <p:txBody>
          <a:bodyPr wrap="squar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Bài kiểm tra an toàn lao động nhóm 3</a:t>
            </a:r>
            <a:endParaRPr lang="en-US" sz="2400" dirty="0"/>
          </a:p>
        </p:txBody>
      </p:sp>
      <p:sp>
        <p:nvSpPr>
          <p:cNvPr id="6" name="Text 4">
            <a:extLst>
              <a:ext uri="{FF2B5EF4-FFF2-40B4-BE49-F238E27FC236}">
                <a16:creationId xmlns:a16="http://schemas.microsoft.com/office/drawing/2014/main" id="{64EA0278-D107-721D-B315-7D7778990915}"/>
              </a:ext>
            </a:extLst>
          </p:cNvPr>
          <p:cNvSpPr/>
          <p:nvPr/>
        </p:nvSpPr>
        <p:spPr>
          <a:xfrm>
            <a:off x="1666280" y="4744016"/>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hlinkClick r:id="rId2"/>
              </a:rPr>
              <a:t>Trắc nghiệm an toàn lao động nhóm 3</a:t>
            </a:r>
            <a:endParaRPr lang="en-US" sz="1900" dirty="0"/>
          </a:p>
        </p:txBody>
      </p:sp>
      <p:sp>
        <p:nvSpPr>
          <p:cNvPr id="7" name="Shape 5">
            <a:extLst>
              <a:ext uri="{FF2B5EF4-FFF2-40B4-BE49-F238E27FC236}">
                <a16:creationId xmlns:a16="http://schemas.microsoft.com/office/drawing/2014/main" id="{D2B9B1D5-438E-4216-5C9E-3318E01A9D84}"/>
              </a:ext>
            </a:extLst>
          </p:cNvPr>
          <p:cNvSpPr/>
          <p:nvPr/>
        </p:nvSpPr>
        <p:spPr>
          <a:xfrm>
            <a:off x="5247084" y="3438615"/>
            <a:ext cx="555427" cy="555427"/>
          </a:xfrm>
          <a:prstGeom prst="roundRect">
            <a:avLst>
              <a:gd name="adj" fmla="val 18669"/>
            </a:avLst>
          </a:prstGeom>
          <a:solidFill>
            <a:srgbClr val="D6F5EE"/>
          </a:solidFill>
          <a:ln w="15240">
            <a:solidFill>
              <a:srgbClr val="BCDBD4"/>
            </a:solidFill>
            <a:prstDash val="solid"/>
          </a:ln>
        </p:spPr>
      </p:sp>
      <p:sp>
        <p:nvSpPr>
          <p:cNvPr id="8" name="Text 6">
            <a:extLst>
              <a:ext uri="{FF2B5EF4-FFF2-40B4-BE49-F238E27FC236}">
                <a16:creationId xmlns:a16="http://schemas.microsoft.com/office/drawing/2014/main" id="{2056C1F6-0E0E-28A4-DDEF-1997859356D5}"/>
              </a:ext>
            </a:extLst>
          </p:cNvPr>
          <p:cNvSpPr/>
          <p:nvPr/>
        </p:nvSpPr>
        <p:spPr>
          <a:xfrm>
            <a:off x="5370195" y="3531127"/>
            <a:ext cx="309205" cy="370284"/>
          </a:xfrm>
          <a:prstGeom prst="rect">
            <a:avLst/>
          </a:prstGeom>
          <a:noFill/>
          <a:ln/>
        </p:spPr>
        <p:txBody>
          <a:bodyPr wrap="none" lIns="0" tIns="0" rIns="0" bIns="0" rtlCol="0" anchor="t"/>
          <a:lstStyle/>
          <a:p>
            <a:pPr marL="0" indent="0" algn="ctr">
              <a:lnSpc>
                <a:spcPts val="2900"/>
              </a:lnSpc>
              <a:buNone/>
            </a:pPr>
            <a:r>
              <a:rPr lang="en-US" sz="2900" b="1" dirty="0">
                <a:solidFill>
                  <a:srgbClr val="333F70"/>
                </a:solidFill>
                <a:latin typeface="Unbounded" pitchFamily="34" charset="0"/>
                <a:ea typeface="Unbounded" pitchFamily="34" charset="-122"/>
                <a:cs typeface="Unbounded" pitchFamily="34" charset="-120"/>
              </a:rPr>
              <a:t>2</a:t>
            </a:r>
            <a:endParaRPr lang="en-US" sz="2900" dirty="0"/>
          </a:p>
        </p:txBody>
      </p:sp>
      <p:sp>
        <p:nvSpPr>
          <p:cNvPr id="9" name="Text 7">
            <a:extLst>
              <a:ext uri="{FF2B5EF4-FFF2-40B4-BE49-F238E27FC236}">
                <a16:creationId xmlns:a16="http://schemas.microsoft.com/office/drawing/2014/main" id="{E3927D4B-E787-907D-FEFA-EA65EF5C43B7}"/>
              </a:ext>
            </a:extLst>
          </p:cNvPr>
          <p:cNvSpPr/>
          <p:nvPr/>
        </p:nvSpPr>
        <p:spPr>
          <a:xfrm>
            <a:off x="6049328" y="3438615"/>
            <a:ext cx="3333988" cy="1543050"/>
          </a:xfrm>
          <a:prstGeom prst="rect">
            <a:avLst/>
          </a:prstGeom>
          <a:noFill/>
          <a:ln/>
        </p:spPr>
        <p:txBody>
          <a:bodyPr wrap="squar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Bảng báo giá dịch vụ huấn luyện an toàn lao động</a:t>
            </a:r>
            <a:endParaRPr lang="en-US" sz="2400" dirty="0"/>
          </a:p>
        </p:txBody>
      </p:sp>
      <p:sp>
        <p:nvSpPr>
          <p:cNvPr id="10" name="Text 8">
            <a:extLst>
              <a:ext uri="{FF2B5EF4-FFF2-40B4-BE49-F238E27FC236}">
                <a16:creationId xmlns:a16="http://schemas.microsoft.com/office/drawing/2014/main" id="{486D4EA6-E99D-4CAF-0091-F27F271D7F1B}"/>
              </a:ext>
            </a:extLst>
          </p:cNvPr>
          <p:cNvSpPr/>
          <p:nvPr/>
        </p:nvSpPr>
        <p:spPr>
          <a:xfrm>
            <a:off x="6049328" y="5129779"/>
            <a:ext cx="3333988" cy="395049"/>
          </a:xfrm>
          <a:prstGeom prst="rect">
            <a:avLst/>
          </a:prstGeom>
          <a:noFill/>
          <a:ln/>
        </p:spPr>
        <p:txBody>
          <a:bodyPr wrap="non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hlinkClick r:id="rId3"/>
              </a:rPr>
              <a:t>Xem chi tiết</a:t>
            </a:r>
            <a:endParaRPr lang="en-US" sz="1900" dirty="0"/>
          </a:p>
        </p:txBody>
      </p:sp>
      <p:sp>
        <p:nvSpPr>
          <p:cNvPr id="11" name="Shape 9">
            <a:extLst>
              <a:ext uri="{FF2B5EF4-FFF2-40B4-BE49-F238E27FC236}">
                <a16:creationId xmlns:a16="http://schemas.microsoft.com/office/drawing/2014/main" id="{42C83366-2670-DA4F-5ED9-3C314673CB02}"/>
              </a:ext>
            </a:extLst>
          </p:cNvPr>
          <p:cNvSpPr/>
          <p:nvPr/>
        </p:nvSpPr>
        <p:spPr>
          <a:xfrm>
            <a:off x="9630132" y="3438615"/>
            <a:ext cx="555427" cy="555427"/>
          </a:xfrm>
          <a:prstGeom prst="roundRect">
            <a:avLst>
              <a:gd name="adj" fmla="val 18669"/>
            </a:avLst>
          </a:prstGeom>
          <a:solidFill>
            <a:srgbClr val="D6F5EE"/>
          </a:solidFill>
          <a:ln w="15240">
            <a:solidFill>
              <a:srgbClr val="BCDBD4"/>
            </a:solidFill>
            <a:prstDash val="solid"/>
          </a:ln>
        </p:spPr>
      </p:sp>
      <p:sp>
        <p:nvSpPr>
          <p:cNvPr id="12" name="Text 10">
            <a:extLst>
              <a:ext uri="{FF2B5EF4-FFF2-40B4-BE49-F238E27FC236}">
                <a16:creationId xmlns:a16="http://schemas.microsoft.com/office/drawing/2014/main" id="{EDBE0956-FF14-A669-D854-DA2BD405E84A}"/>
              </a:ext>
            </a:extLst>
          </p:cNvPr>
          <p:cNvSpPr/>
          <p:nvPr/>
        </p:nvSpPr>
        <p:spPr>
          <a:xfrm>
            <a:off x="9752409" y="3531127"/>
            <a:ext cx="310753" cy="370284"/>
          </a:xfrm>
          <a:prstGeom prst="rect">
            <a:avLst/>
          </a:prstGeom>
          <a:noFill/>
          <a:ln/>
        </p:spPr>
        <p:txBody>
          <a:bodyPr wrap="none" lIns="0" tIns="0" rIns="0" bIns="0" rtlCol="0" anchor="t"/>
          <a:lstStyle/>
          <a:p>
            <a:pPr marL="0" indent="0" algn="ctr">
              <a:lnSpc>
                <a:spcPts val="2900"/>
              </a:lnSpc>
              <a:buNone/>
            </a:pPr>
            <a:r>
              <a:rPr lang="en-US" sz="2900" b="1" dirty="0">
                <a:solidFill>
                  <a:srgbClr val="333F70"/>
                </a:solidFill>
                <a:latin typeface="Unbounded" pitchFamily="34" charset="0"/>
                <a:ea typeface="Unbounded" pitchFamily="34" charset="-122"/>
                <a:cs typeface="Unbounded" pitchFamily="34" charset="-120"/>
              </a:rPr>
              <a:t>3</a:t>
            </a:r>
            <a:endParaRPr lang="en-US" sz="2900" dirty="0"/>
          </a:p>
        </p:txBody>
      </p:sp>
      <p:sp>
        <p:nvSpPr>
          <p:cNvPr id="13" name="Text 11">
            <a:extLst>
              <a:ext uri="{FF2B5EF4-FFF2-40B4-BE49-F238E27FC236}">
                <a16:creationId xmlns:a16="http://schemas.microsoft.com/office/drawing/2014/main" id="{330ED118-6597-8ED1-7315-DBFD411B17E2}"/>
              </a:ext>
            </a:extLst>
          </p:cNvPr>
          <p:cNvSpPr/>
          <p:nvPr/>
        </p:nvSpPr>
        <p:spPr>
          <a:xfrm>
            <a:off x="10432375" y="3438615"/>
            <a:ext cx="3333988" cy="771525"/>
          </a:xfrm>
          <a:prstGeom prst="rect">
            <a:avLst/>
          </a:prstGeom>
          <a:noFill/>
          <a:ln/>
        </p:spPr>
        <p:txBody>
          <a:bodyPr wrap="squar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Tải về tài liệu (download)</a:t>
            </a:r>
            <a:endParaRPr lang="en-US" sz="2400" dirty="0"/>
          </a:p>
        </p:txBody>
      </p:sp>
      <p:sp>
        <p:nvSpPr>
          <p:cNvPr id="14" name="Text 12">
            <a:extLst>
              <a:ext uri="{FF2B5EF4-FFF2-40B4-BE49-F238E27FC236}">
                <a16:creationId xmlns:a16="http://schemas.microsoft.com/office/drawing/2014/main" id="{0197F061-0185-B969-60CD-77519A2E5460}"/>
              </a:ext>
            </a:extLst>
          </p:cNvPr>
          <p:cNvSpPr/>
          <p:nvPr/>
        </p:nvSpPr>
        <p:spPr>
          <a:xfrm>
            <a:off x="10432375" y="4358254"/>
            <a:ext cx="3333988" cy="1185148"/>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hlinkClick r:id="rId4"/>
              </a:rPr>
              <a:t>Download tài liệu huấn luyện an toàn lao động sản </a:t>
            </a:r>
            <a:r>
              <a:rPr lang="en-US" sz="1900" dirty="0" err="1">
                <a:solidFill>
                  <a:srgbClr val="333F70"/>
                </a:solidFill>
                <a:latin typeface="Open Sans" pitchFamily="34" charset="0"/>
                <a:ea typeface="Open Sans" pitchFamily="34" charset="-122"/>
                <a:cs typeface="Open Sans" pitchFamily="34" charset="-120"/>
                <a:hlinkClick r:id="rId4"/>
              </a:rPr>
              <a:t>xuất</a:t>
            </a:r>
            <a:r>
              <a:rPr lang="en-US" sz="1900" dirty="0">
                <a:solidFill>
                  <a:srgbClr val="333F70"/>
                </a:solidFill>
                <a:latin typeface="Open Sans" pitchFamily="34" charset="0"/>
                <a:ea typeface="Open Sans" pitchFamily="34" charset="-122"/>
                <a:cs typeface="Open Sans" pitchFamily="34" charset="-120"/>
                <a:hlinkClick r:id="rId4"/>
              </a:rPr>
              <a:t> </a:t>
            </a:r>
            <a:r>
              <a:rPr lang="en-US" sz="1900" dirty="0" err="1">
                <a:solidFill>
                  <a:srgbClr val="333F70"/>
                </a:solidFill>
                <a:latin typeface="Open Sans" pitchFamily="34" charset="0"/>
                <a:ea typeface="Open Sans" pitchFamily="34" charset="-122"/>
                <a:cs typeface="Open Sans" pitchFamily="34" charset="-120"/>
                <a:hlinkClick r:id="rId4"/>
              </a:rPr>
              <a:t>Đàn</a:t>
            </a:r>
            <a:r>
              <a:rPr lang="en-US" sz="1900" dirty="0">
                <a:solidFill>
                  <a:srgbClr val="333F70"/>
                </a:solidFill>
                <a:latin typeface="Open Sans" pitchFamily="34" charset="0"/>
                <a:ea typeface="Open Sans" pitchFamily="34" charset="-122"/>
                <a:cs typeface="Open Sans" pitchFamily="34" charset="-120"/>
                <a:hlinkClick r:id="rId4"/>
              </a:rPr>
              <a:t> Piano</a:t>
            </a:r>
            <a:endParaRPr lang="en-US" sz="1900" dirty="0"/>
          </a:p>
        </p:txBody>
      </p:sp>
      <p:pic>
        <p:nvPicPr>
          <p:cNvPr id="15" name="Picture 14">
            <a:extLst>
              <a:ext uri="{FF2B5EF4-FFF2-40B4-BE49-F238E27FC236}">
                <a16:creationId xmlns:a16="http://schemas.microsoft.com/office/drawing/2014/main" id="{D9675A0B-B2E3-707A-AA7E-363E7446BD9B}"/>
              </a:ext>
            </a:extLst>
          </p:cNvPr>
          <p:cNvPicPr>
            <a:picLocks noChangeAspect="1"/>
          </p:cNvPicPr>
          <p:nvPr/>
        </p:nvPicPr>
        <p:blipFill>
          <a:blip r:embed="rId5"/>
          <a:stretch>
            <a:fillRect/>
          </a:stretch>
        </p:blipFill>
        <p:spPr>
          <a:xfrm>
            <a:off x="11396665" y="7065050"/>
            <a:ext cx="3052865" cy="945327"/>
          </a:xfrm>
          <a:prstGeom prst="rect">
            <a:avLst/>
          </a:prstGeom>
        </p:spPr>
      </p:pic>
    </p:spTree>
    <p:extLst>
      <p:ext uri="{BB962C8B-B14F-4D97-AF65-F5344CB8AC3E}">
        <p14:creationId xmlns:p14="http://schemas.microsoft.com/office/powerpoint/2010/main" val="29730893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3252</Words>
  <Application>Microsoft Office PowerPoint</Application>
  <PresentationFormat>Custom</PresentationFormat>
  <Paragraphs>191</Paragraphs>
  <Slides>21</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Unbounded</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2024-09-18T04:40:18Z</dcterms:created>
  <dcterms:modified xsi:type="dcterms:W3CDTF">2024-09-18T04:50:08Z</dcterms:modified>
</cp:coreProperties>
</file>