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Open Sans" panose="020B0606030504020204" pitchFamily="34" charset="0"/>
      <p:regular r:id="rId13"/>
      <p:bold r:id="rId14"/>
    </p:embeddedFont>
    <p:embeddedFont>
      <p:font typeface="Unbounded" panose="020B0604020202020204" charset="0"/>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66" d="100"/>
          <a:sy n="66" d="100"/>
        </p:scale>
        <p:origin x="1770" y="8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16737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7.png"/><Relationship Id="rId7" Type="http://schemas.openxmlformats.org/officeDocument/2006/relationships/hyperlink" Target="https://antoannamviet.com/tai-lieu-an-toan-lao-dong-san-xuat-dan-guitar/" TargetMode="External"/><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hyperlink" Target="https://antoannamviet.com/bao-gia-huan-luyen-an-toan-lao-dong/" TargetMode="External"/><Relationship Id="rId5" Type="http://schemas.openxmlformats.org/officeDocument/2006/relationships/hyperlink" Target="https://antoannamviet.com/bai-kiem-tra-an-toan-lao-dong-nhom-3/" TargetMode="Externa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hyperlink" Target="https://antoannamvie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819983" y="832009"/>
            <a:ext cx="7504033" cy="4041458"/>
          </a:xfrm>
          <a:prstGeom prst="rect">
            <a:avLst/>
          </a:prstGeom>
          <a:noFill/>
          <a:ln/>
        </p:spPr>
        <p:txBody>
          <a:bodyPr wrap="square" lIns="0" tIns="0" rIns="0" bIns="0" rtlCol="0" anchor="t"/>
          <a:lstStyle/>
          <a:p>
            <a:pPr marL="0" indent="0">
              <a:lnSpc>
                <a:spcPts val="7950"/>
              </a:lnSpc>
              <a:buNone/>
            </a:pPr>
            <a:r>
              <a:rPr lang="en-US" sz="6350" b="1" dirty="0">
                <a:solidFill>
                  <a:srgbClr val="333F70"/>
                </a:solidFill>
                <a:latin typeface="Unbounded" pitchFamily="34" charset="0"/>
                <a:ea typeface="Unbounded" pitchFamily="34" charset="-122"/>
                <a:cs typeface="Unbounded" pitchFamily="34" charset="-120"/>
              </a:rPr>
              <a:t>Tài liệu an toàn lao động sản xuất đàn guitar</a:t>
            </a:r>
            <a:endParaRPr lang="en-US" sz="6350" dirty="0"/>
          </a:p>
        </p:txBody>
      </p:sp>
      <p:sp>
        <p:nvSpPr>
          <p:cNvPr id="4" name="Text 1"/>
          <p:cNvSpPr/>
          <p:nvPr/>
        </p:nvSpPr>
        <p:spPr>
          <a:xfrm>
            <a:off x="819983" y="5224820"/>
            <a:ext cx="7504033" cy="1499235"/>
          </a:xfrm>
          <a:prstGeom prst="rect">
            <a:avLst/>
          </a:prstGeom>
          <a:noFill/>
          <a:ln/>
        </p:spPr>
        <p:txBody>
          <a:bodyPr wrap="square" lIns="0" tIns="0" rIns="0" bIns="0" rtlCol="0" anchor="t"/>
          <a:lstStyle/>
          <a:p>
            <a:pPr marL="0" indent="0">
              <a:lnSpc>
                <a:spcPts val="2950"/>
              </a:lnSpc>
              <a:buNone/>
            </a:pPr>
            <a:r>
              <a:rPr lang="en-US" sz="1800" dirty="0">
                <a:solidFill>
                  <a:srgbClr val="333F70"/>
                </a:solidFill>
                <a:latin typeface="Open Sans" pitchFamily="34" charset="0"/>
                <a:ea typeface="Open Sans" pitchFamily="34" charset="-122"/>
                <a:cs typeface="Open Sans" pitchFamily="34" charset="-120"/>
              </a:rPr>
              <a:t>Bạn đang tìm hiểu về quy trình sản xuất đàn guitar? Đừng bỏ lỡ tài liệu an toàn lao động của chúng tôi! Được thiết kế chuyên biệt, tài liệu này cung cấp hướng dẫn chi tiết để đảm bảo môi trường làm việc an toàn và hiệu quả trong ngành sản xuất đàn guitar.</a:t>
            </a:r>
            <a:endParaRPr lang="en-US" sz="1800" dirty="0"/>
          </a:p>
        </p:txBody>
      </p:sp>
      <p:sp>
        <p:nvSpPr>
          <p:cNvPr id="5" name="Shape 2"/>
          <p:cNvSpPr/>
          <p:nvPr/>
        </p:nvSpPr>
        <p:spPr>
          <a:xfrm>
            <a:off x="819983" y="7005161"/>
            <a:ext cx="374809" cy="374809"/>
          </a:xfrm>
          <a:prstGeom prst="roundRect">
            <a:avLst>
              <a:gd name="adj" fmla="val 24393986"/>
            </a:avLst>
          </a:prstGeom>
          <a:noFill/>
          <a:ln w="7620">
            <a:solidFill>
              <a:srgbClr val="FFFFFF"/>
            </a:solidFill>
            <a:prstDash val="solid"/>
          </a:ln>
        </p:spPr>
      </p:sp>
      <p:sp>
        <p:nvSpPr>
          <p:cNvPr id="7" name="Text 3"/>
          <p:cNvSpPr/>
          <p:nvPr/>
        </p:nvSpPr>
        <p:spPr>
          <a:xfrm>
            <a:off x="1311831" y="6987540"/>
            <a:ext cx="2458641" cy="410051"/>
          </a:xfrm>
          <a:prstGeom prst="rect">
            <a:avLst/>
          </a:prstGeom>
          <a:noFill/>
          <a:ln/>
        </p:spPr>
        <p:txBody>
          <a:bodyPr wrap="none" lIns="0" tIns="0" rIns="0" bIns="0" rtlCol="0" anchor="t"/>
          <a:lstStyle/>
          <a:p>
            <a:pPr marL="0" indent="0" algn="l">
              <a:lnSpc>
                <a:spcPts val="3200"/>
              </a:lnSpc>
              <a:buNone/>
            </a:pPr>
            <a:r>
              <a:rPr lang="en-US" sz="2300" b="1" dirty="0" err="1">
                <a:solidFill>
                  <a:srgbClr val="333F70"/>
                </a:solidFill>
                <a:latin typeface="Open Sans" pitchFamily="34" charset="0"/>
                <a:ea typeface="Open Sans" pitchFamily="34" charset="-122"/>
                <a:cs typeface="Open Sans" pitchFamily="34" charset="-120"/>
              </a:rPr>
              <a:t>Bản</a:t>
            </a:r>
            <a:r>
              <a:rPr lang="en-US" sz="2300" b="1" dirty="0">
                <a:solidFill>
                  <a:srgbClr val="333F70"/>
                </a:solidFill>
                <a:latin typeface="Open Sans" pitchFamily="34" charset="0"/>
                <a:ea typeface="Open Sans" pitchFamily="34" charset="-122"/>
                <a:cs typeface="Open Sans" pitchFamily="34" charset="-120"/>
              </a:rPr>
              <a:t> </a:t>
            </a:r>
            <a:r>
              <a:rPr lang="en-US" sz="2300" b="1" dirty="0" err="1">
                <a:solidFill>
                  <a:srgbClr val="333F70"/>
                </a:solidFill>
                <a:latin typeface="Open Sans" pitchFamily="34" charset="0"/>
                <a:ea typeface="Open Sans" pitchFamily="34" charset="-122"/>
                <a:cs typeface="Open Sans" pitchFamily="34" charset="-120"/>
              </a:rPr>
              <a:t>quyền</a:t>
            </a:r>
            <a:r>
              <a:rPr lang="en-US" sz="2300" b="1" dirty="0">
                <a:solidFill>
                  <a:srgbClr val="333F70"/>
                </a:solidFill>
                <a:latin typeface="Open Sans" pitchFamily="34" charset="0"/>
                <a:ea typeface="Open Sans" pitchFamily="34" charset="-122"/>
                <a:cs typeface="Open Sans" pitchFamily="34" charset="-120"/>
              </a:rPr>
              <a:t> </a:t>
            </a:r>
            <a:r>
              <a:rPr lang="en-US" sz="2300" b="1" dirty="0" err="1">
                <a:solidFill>
                  <a:srgbClr val="333F70"/>
                </a:solidFill>
                <a:latin typeface="Open Sans" pitchFamily="34" charset="0"/>
                <a:ea typeface="Open Sans" pitchFamily="34" charset="-122"/>
                <a:cs typeface="Open Sans" pitchFamily="34" charset="-120"/>
              </a:rPr>
              <a:t>thuộc</a:t>
            </a:r>
            <a:r>
              <a:rPr lang="en-US" sz="2300" b="1" dirty="0">
                <a:solidFill>
                  <a:srgbClr val="333F70"/>
                </a:solidFill>
                <a:latin typeface="Open Sans" pitchFamily="34" charset="0"/>
                <a:ea typeface="Open Sans" pitchFamily="34" charset="-122"/>
                <a:cs typeface="Open Sans" pitchFamily="34" charset="-120"/>
              </a:rPr>
              <a:t> An </a:t>
            </a:r>
            <a:r>
              <a:rPr lang="en-US" sz="2300" b="1" dirty="0" err="1">
                <a:solidFill>
                  <a:srgbClr val="333F70"/>
                </a:solidFill>
                <a:latin typeface="Open Sans" pitchFamily="34" charset="0"/>
                <a:ea typeface="Open Sans" pitchFamily="34" charset="-122"/>
                <a:cs typeface="Open Sans" pitchFamily="34" charset="-120"/>
              </a:rPr>
              <a:t>Toàn</a:t>
            </a:r>
            <a:r>
              <a:rPr lang="en-US" sz="2300" b="1" dirty="0">
                <a:solidFill>
                  <a:srgbClr val="333F70"/>
                </a:solidFill>
                <a:latin typeface="Open Sans" pitchFamily="34" charset="0"/>
                <a:ea typeface="Open Sans" pitchFamily="34" charset="-122"/>
                <a:cs typeface="Open Sans" pitchFamily="34" charset="-120"/>
              </a:rPr>
              <a:t> Nam </a:t>
            </a:r>
            <a:r>
              <a:rPr lang="en-US" sz="2300" b="1" dirty="0" err="1">
                <a:solidFill>
                  <a:srgbClr val="333F70"/>
                </a:solidFill>
                <a:latin typeface="Open Sans" pitchFamily="34" charset="0"/>
                <a:ea typeface="Open Sans" pitchFamily="34" charset="-122"/>
                <a:cs typeface="Open Sans" pitchFamily="34" charset="-120"/>
              </a:rPr>
              <a:t>Việt</a:t>
            </a:r>
            <a:endParaRPr lang="en-US" sz="2300" dirty="0"/>
          </a:p>
        </p:txBody>
      </p:sp>
      <p:pic>
        <p:nvPicPr>
          <p:cNvPr id="9" name="Picture 8">
            <a:extLst>
              <a:ext uri="{FF2B5EF4-FFF2-40B4-BE49-F238E27FC236}">
                <a16:creationId xmlns:a16="http://schemas.microsoft.com/office/drawing/2014/main" id="{59470BD7-C6EB-9868-388B-F92C46BB6C59}"/>
              </a:ext>
            </a:extLst>
          </p:cNvPr>
          <p:cNvPicPr>
            <a:picLocks noChangeAspect="1"/>
          </p:cNvPicPr>
          <p:nvPr/>
        </p:nvPicPr>
        <p:blipFill>
          <a:blip r:embed="rId4"/>
          <a:stretch>
            <a:fillRect/>
          </a:stretch>
        </p:blipFill>
        <p:spPr>
          <a:xfrm>
            <a:off x="780880" y="6926957"/>
            <a:ext cx="453013" cy="45301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20685" y="897136"/>
            <a:ext cx="13189029" cy="1930598"/>
          </a:xfrm>
          <a:prstGeom prst="rect">
            <a:avLst/>
          </a:prstGeom>
          <a:noFill/>
          <a:ln/>
        </p:spPr>
        <p:txBody>
          <a:bodyPr wrap="square" lIns="0" tIns="0" rIns="0" bIns="0" rtlCol="0" anchor="t"/>
          <a:lstStyle/>
          <a:p>
            <a:pPr marL="0" indent="0">
              <a:lnSpc>
                <a:spcPts val="5050"/>
              </a:lnSpc>
              <a:buNone/>
            </a:pPr>
            <a:r>
              <a:rPr lang="en-US" sz="4050" b="1" dirty="0">
                <a:solidFill>
                  <a:srgbClr val="333F70"/>
                </a:solidFill>
                <a:latin typeface="Unbounded" pitchFamily="34" charset="0"/>
                <a:ea typeface="Unbounded" pitchFamily="34" charset="-122"/>
                <a:cs typeface="Unbounded" pitchFamily="34" charset="-120"/>
              </a:rPr>
              <a:t>PHẦN I: THỰC TRẠNG CÔNG TÁC AN TOÀN ĐỐI VỚI NGÀNH SẢN XUẤT ĐÀN GUITAR</a:t>
            </a:r>
            <a:endParaRPr lang="en-US" sz="4050" dirty="0"/>
          </a:p>
        </p:txBody>
      </p:sp>
      <p:sp>
        <p:nvSpPr>
          <p:cNvPr id="3" name="Shape 1"/>
          <p:cNvSpPr/>
          <p:nvPr/>
        </p:nvSpPr>
        <p:spPr>
          <a:xfrm>
            <a:off x="720685" y="3368159"/>
            <a:ext cx="463272" cy="463272"/>
          </a:xfrm>
          <a:prstGeom prst="roundRect">
            <a:avLst>
              <a:gd name="adj" fmla="val 18670"/>
            </a:avLst>
          </a:prstGeom>
          <a:solidFill>
            <a:srgbClr val="D6F5EE"/>
          </a:solidFill>
          <a:ln w="7620">
            <a:solidFill>
              <a:srgbClr val="BCDBD4"/>
            </a:solidFill>
            <a:prstDash val="solid"/>
          </a:ln>
        </p:spPr>
      </p:sp>
      <p:sp>
        <p:nvSpPr>
          <p:cNvPr id="4" name="Text 2"/>
          <p:cNvSpPr/>
          <p:nvPr/>
        </p:nvSpPr>
        <p:spPr>
          <a:xfrm>
            <a:off x="872014" y="3445312"/>
            <a:ext cx="160615" cy="308967"/>
          </a:xfrm>
          <a:prstGeom prst="rect">
            <a:avLst/>
          </a:prstGeom>
          <a:noFill/>
          <a:ln/>
        </p:spPr>
        <p:txBody>
          <a:bodyPr wrap="none" lIns="0" tIns="0" rIns="0" bIns="0" rtlCol="0" anchor="t"/>
          <a:lstStyle/>
          <a:p>
            <a:pPr marL="0" indent="0" algn="ctr">
              <a:lnSpc>
                <a:spcPts val="2400"/>
              </a:lnSpc>
              <a:buNone/>
            </a:pPr>
            <a:r>
              <a:rPr lang="en-US" sz="2400" b="1" dirty="0">
                <a:solidFill>
                  <a:srgbClr val="333F70"/>
                </a:solidFill>
                <a:latin typeface="Unbounded" pitchFamily="34" charset="0"/>
                <a:ea typeface="Unbounded" pitchFamily="34" charset="-122"/>
                <a:cs typeface="Unbounded" pitchFamily="34" charset="-120"/>
              </a:rPr>
              <a:t>1</a:t>
            </a:r>
            <a:endParaRPr lang="en-US" sz="2400" dirty="0"/>
          </a:p>
        </p:txBody>
      </p:sp>
      <p:sp>
        <p:nvSpPr>
          <p:cNvPr id="5" name="Text 3"/>
          <p:cNvSpPr/>
          <p:nvPr/>
        </p:nvSpPr>
        <p:spPr>
          <a:xfrm>
            <a:off x="1389817" y="3368159"/>
            <a:ext cx="2574131" cy="321707"/>
          </a:xfrm>
          <a:prstGeom prst="rect">
            <a:avLst/>
          </a:prstGeom>
          <a:noFill/>
          <a:ln/>
        </p:spPr>
        <p:txBody>
          <a:bodyPr wrap="none" lIns="0" tIns="0" rIns="0" bIns="0" rtlCol="0" anchor="t"/>
          <a:lstStyle/>
          <a:p>
            <a:pPr marL="0" indent="0">
              <a:lnSpc>
                <a:spcPts val="2500"/>
              </a:lnSpc>
              <a:buNone/>
            </a:pPr>
            <a:r>
              <a:rPr lang="en-US" sz="2000" b="1" dirty="0">
                <a:solidFill>
                  <a:srgbClr val="333F70"/>
                </a:solidFill>
                <a:latin typeface="Unbounded" pitchFamily="34" charset="0"/>
                <a:ea typeface="Unbounded" pitchFamily="34" charset="-122"/>
                <a:cs typeface="Unbounded" pitchFamily="34" charset="-120"/>
              </a:rPr>
              <a:t>Tình hình chung</a:t>
            </a:r>
            <a:endParaRPr lang="en-US" sz="2000" dirty="0"/>
          </a:p>
        </p:txBody>
      </p:sp>
      <p:sp>
        <p:nvSpPr>
          <p:cNvPr id="6" name="Text 4"/>
          <p:cNvSpPr/>
          <p:nvPr/>
        </p:nvSpPr>
        <p:spPr>
          <a:xfrm>
            <a:off x="1389817" y="3813334"/>
            <a:ext cx="5822513" cy="1318260"/>
          </a:xfrm>
          <a:prstGeom prst="rect">
            <a:avLst/>
          </a:prstGeom>
          <a:noFill/>
          <a:ln/>
        </p:spPr>
        <p:txBody>
          <a:bodyPr wrap="square" lIns="0" tIns="0" rIns="0" bIns="0" rtlCol="0" anchor="t"/>
          <a:lstStyle/>
          <a:p>
            <a:pPr marL="0" indent="0">
              <a:lnSpc>
                <a:spcPts val="2550"/>
              </a:lnSpc>
              <a:buNone/>
            </a:pPr>
            <a:r>
              <a:rPr lang="en-US" sz="1600" dirty="0">
                <a:solidFill>
                  <a:srgbClr val="333F70"/>
                </a:solidFill>
                <a:latin typeface="Open Sans" pitchFamily="34" charset="0"/>
                <a:ea typeface="Open Sans" pitchFamily="34" charset="-122"/>
                <a:cs typeface="Open Sans" pitchFamily="34" charset="-120"/>
              </a:rPr>
              <a:t>Bộ Lao động - Thương binh và Xã hội thông báo đến các ngành, các địa phương tình hình tai nạn lao động 6 tháng đầu năm 2024 và một số giải pháp chủ yếu nhằm chủ động ngăn ngừa sự cố và tai nạn lao động 6 tháng cuối năm 2024.</a:t>
            </a:r>
            <a:endParaRPr lang="en-US" sz="1600" dirty="0"/>
          </a:p>
        </p:txBody>
      </p:sp>
      <p:sp>
        <p:nvSpPr>
          <p:cNvPr id="7" name="Shape 5"/>
          <p:cNvSpPr/>
          <p:nvPr/>
        </p:nvSpPr>
        <p:spPr>
          <a:xfrm>
            <a:off x="7418189" y="3368159"/>
            <a:ext cx="463272" cy="463272"/>
          </a:xfrm>
          <a:prstGeom prst="roundRect">
            <a:avLst>
              <a:gd name="adj" fmla="val 18670"/>
            </a:avLst>
          </a:prstGeom>
          <a:solidFill>
            <a:srgbClr val="D6F5EE"/>
          </a:solidFill>
          <a:ln w="7620">
            <a:solidFill>
              <a:srgbClr val="BCDBD4"/>
            </a:solidFill>
            <a:prstDash val="solid"/>
          </a:ln>
        </p:spPr>
      </p:sp>
      <p:sp>
        <p:nvSpPr>
          <p:cNvPr id="8" name="Text 6"/>
          <p:cNvSpPr/>
          <p:nvPr/>
        </p:nvSpPr>
        <p:spPr>
          <a:xfrm>
            <a:off x="7520821" y="3445312"/>
            <a:ext cx="257889" cy="308967"/>
          </a:xfrm>
          <a:prstGeom prst="rect">
            <a:avLst/>
          </a:prstGeom>
          <a:noFill/>
          <a:ln/>
        </p:spPr>
        <p:txBody>
          <a:bodyPr wrap="none" lIns="0" tIns="0" rIns="0" bIns="0" rtlCol="0" anchor="t"/>
          <a:lstStyle/>
          <a:p>
            <a:pPr marL="0" indent="0" algn="ctr">
              <a:lnSpc>
                <a:spcPts val="2400"/>
              </a:lnSpc>
              <a:buNone/>
            </a:pPr>
            <a:r>
              <a:rPr lang="en-US" sz="2400" b="1" dirty="0">
                <a:solidFill>
                  <a:srgbClr val="333F70"/>
                </a:solidFill>
                <a:latin typeface="Unbounded" pitchFamily="34" charset="0"/>
                <a:ea typeface="Unbounded" pitchFamily="34" charset="-122"/>
                <a:cs typeface="Unbounded" pitchFamily="34" charset="-120"/>
              </a:rPr>
              <a:t>2</a:t>
            </a:r>
            <a:endParaRPr lang="en-US" sz="2400" dirty="0"/>
          </a:p>
        </p:txBody>
      </p:sp>
      <p:sp>
        <p:nvSpPr>
          <p:cNvPr id="9" name="Text 7"/>
          <p:cNvSpPr/>
          <p:nvPr/>
        </p:nvSpPr>
        <p:spPr>
          <a:xfrm>
            <a:off x="8087320" y="3368159"/>
            <a:ext cx="2604373" cy="321707"/>
          </a:xfrm>
          <a:prstGeom prst="rect">
            <a:avLst/>
          </a:prstGeom>
          <a:noFill/>
          <a:ln/>
        </p:spPr>
        <p:txBody>
          <a:bodyPr wrap="none" lIns="0" tIns="0" rIns="0" bIns="0" rtlCol="0" anchor="t"/>
          <a:lstStyle/>
          <a:p>
            <a:pPr marL="0" indent="0">
              <a:lnSpc>
                <a:spcPts val="2500"/>
              </a:lnSpc>
              <a:buNone/>
            </a:pPr>
            <a:r>
              <a:rPr lang="en-US" sz="2000" b="1" dirty="0">
                <a:solidFill>
                  <a:srgbClr val="333F70"/>
                </a:solidFill>
                <a:latin typeface="Unbounded" pitchFamily="34" charset="0"/>
                <a:ea typeface="Unbounded" pitchFamily="34" charset="-122"/>
                <a:cs typeface="Unbounded" pitchFamily="34" charset="-120"/>
              </a:rPr>
              <a:t>Tai nạn lao động</a:t>
            </a:r>
            <a:endParaRPr lang="en-US" sz="2000" dirty="0"/>
          </a:p>
        </p:txBody>
      </p:sp>
      <p:sp>
        <p:nvSpPr>
          <p:cNvPr id="10" name="Text 8"/>
          <p:cNvSpPr/>
          <p:nvPr/>
        </p:nvSpPr>
        <p:spPr>
          <a:xfrm>
            <a:off x="8087320" y="3813334"/>
            <a:ext cx="5822513" cy="988695"/>
          </a:xfrm>
          <a:prstGeom prst="rect">
            <a:avLst/>
          </a:prstGeom>
          <a:noFill/>
          <a:ln/>
        </p:spPr>
        <p:txBody>
          <a:bodyPr wrap="square" lIns="0" tIns="0" rIns="0" bIns="0" rtlCol="0" anchor="t"/>
          <a:lstStyle/>
          <a:p>
            <a:pPr marL="0" indent="0">
              <a:lnSpc>
                <a:spcPts val="2550"/>
              </a:lnSpc>
              <a:buNone/>
            </a:pPr>
            <a:r>
              <a:rPr lang="en-US" sz="1600" dirty="0">
                <a:solidFill>
                  <a:srgbClr val="333F70"/>
                </a:solidFill>
                <a:latin typeface="Open Sans" pitchFamily="34" charset="0"/>
                <a:ea typeface="Open Sans" pitchFamily="34" charset="-122"/>
                <a:cs typeface="Open Sans" pitchFamily="34" charset="-120"/>
              </a:rPr>
              <a:t>Theo báo cáo của 61/63 tỉnh, thành phố trực thuộc trung ương, 6 tháng đầu năm 2024 trên toàn quốc đã xảy ra 3.201 vụ tai nạn lao động (TNLĐ).</a:t>
            </a:r>
            <a:endParaRPr lang="en-US" sz="1600" dirty="0"/>
          </a:p>
        </p:txBody>
      </p:sp>
      <p:sp>
        <p:nvSpPr>
          <p:cNvPr id="11" name="Shape 9"/>
          <p:cNvSpPr/>
          <p:nvPr/>
        </p:nvSpPr>
        <p:spPr>
          <a:xfrm>
            <a:off x="720685" y="5569029"/>
            <a:ext cx="463272" cy="463272"/>
          </a:xfrm>
          <a:prstGeom prst="roundRect">
            <a:avLst>
              <a:gd name="adj" fmla="val 18670"/>
            </a:avLst>
          </a:prstGeom>
          <a:solidFill>
            <a:srgbClr val="D6F5EE"/>
          </a:solidFill>
          <a:ln w="7620">
            <a:solidFill>
              <a:srgbClr val="BCDBD4"/>
            </a:solidFill>
            <a:prstDash val="solid"/>
          </a:ln>
        </p:spPr>
      </p:sp>
      <p:sp>
        <p:nvSpPr>
          <p:cNvPr id="12" name="Text 10"/>
          <p:cNvSpPr/>
          <p:nvPr/>
        </p:nvSpPr>
        <p:spPr>
          <a:xfrm>
            <a:off x="822722" y="5646182"/>
            <a:ext cx="259080" cy="308967"/>
          </a:xfrm>
          <a:prstGeom prst="rect">
            <a:avLst/>
          </a:prstGeom>
          <a:noFill/>
          <a:ln/>
        </p:spPr>
        <p:txBody>
          <a:bodyPr wrap="none" lIns="0" tIns="0" rIns="0" bIns="0" rtlCol="0" anchor="t"/>
          <a:lstStyle/>
          <a:p>
            <a:pPr marL="0" indent="0" algn="ctr">
              <a:lnSpc>
                <a:spcPts val="2400"/>
              </a:lnSpc>
              <a:buNone/>
            </a:pPr>
            <a:r>
              <a:rPr lang="en-US" sz="2400" b="1" dirty="0">
                <a:solidFill>
                  <a:srgbClr val="333F70"/>
                </a:solidFill>
                <a:latin typeface="Unbounded" pitchFamily="34" charset="0"/>
                <a:ea typeface="Unbounded" pitchFamily="34" charset="-122"/>
                <a:cs typeface="Unbounded" pitchFamily="34" charset="-120"/>
              </a:rPr>
              <a:t>3</a:t>
            </a:r>
            <a:endParaRPr lang="en-US" sz="2400" dirty="0"/>
          </a:p>
        </p:txBody>
      </p:sp>
      <p:sp>
        <p:nvSpPr>
          <p:cNvPr id="13" name="Text 11"/>
          <p:cNvSpPr/>
          <p:nvPr/>
        </p:nvSpPr>
        <p:spPr>
          <a:xfrm>
            <a:off x="1389817" y="5569029"/>
            <a:ext cx="4389239" cy="321707"/>
          </a:xfrm>
          <a:prstGeom prst="rect">
            <a:avLst/>
          </a:prstGeom>
          <a:noFill/>
          <a:ln/>
        </p:spPr>
        <p:txBody>
          <a:bodyPr wrap="none" lIns="0" tIns="0" rIns="0" bIns="0" rtlCol="0" anchor="t"/>
          <a:lstStyle/>
          <a:p>
            <a:pPr marL="0" indent="0">
              <a:lnSpc>
                <a:spcPts val="2500"/>
              </a:lnSpc>
              <a:buNone/>
            </a:pPr>
            <a:r>
              <a:rPr lang="en-US" sz="2000" b="1" dirty="0">
                <a:solidFill>
                  <a:srgbClr val="333F70"/>
                </a:solidFill>
                <a:latin typeface="Unbounded" pitchFamily="34" charset="0"/>
                <a:ea typeface="Unbounded" pitchFamily="34" charset="-122"/>
                <a:cs typeface="Unbounded" pitchFamily="34" charset="-120"/>
              </a:rPr>
              <a:t>Tai nạn lao động chết người</a:t>
            </a:r>
            <a:endParaRPr lang="en-US" sz="2000" dirty="0"/>
          </a:p>
        </p:txBody>
      </p:sp>
      <p:sp>
        <p:nvSpPr>
          <p:cNvPr id="14" name="Text 12"/>
          <p:cNvSpPr/>
          <p:nvPr/>
        </p:nvSpPr>
        <p:spPr>
          <a:xfrm>
            <a:off x="1389817" y="6014204"/>
            <a:ext cx="5822513" cy="659130"/>
          </a:xfrm>
          <a:prstGeom prst="rect">
            <a:avLst/>
          </a:prstGeom>
          <a:noFill/>
          <a:ln/>
        </p:spPr>
        <p:txBody>
          <a:bodyPr wrap="square" lIns="0" tIns="0" rIns="0" bIns="0" rtlCol="0" anchor="t"/>
          <a:lstStyle/>
          <a:p>
            <a:pPr marL="0" indent="0">
              <a:lnSpc>
                <a:spcPts val="2550"/>
              </a:lnSpc>
              <a:buNone/>
            </a:pPr>
            <a:r>
              <a:rPr lang="en-US" sz="1600" dirty="0">
                <a:solidFill>
                  <a:srgbClr val="333F70"/>
                </a:solidFill>
                <a:latin typeface="Open Sans" pitchFamily="34" charset="0"/>
                <a:ea typeface="Open Sans" pitchFamily="34" charset="-122"/>
                <a:cs typeface="Open Sans" pitchFamily="34" charset="-120"/>
              </a:rPr>
              <a:t>Số vụ TNLĐ chết người: 320 vụ, giảm 25 vụ tương ứng 7,25% so với 6 tháng đầu năm 2023.</a:t>
            </a:r>
            <a:endParaRPr lang="en-US" sz="1600" dirty="0"/>
          </a:p>
        </p:txBody>
      </p:sp>
      <p:sp>
        <p:nvSpPr>
          <p:cNvPr id="15" name="Shape 13"/>
          <p:cNvSpPr/>
          <p:nvPr/>
        </p:nvSpPr>
        <p:spPr>
          <a:xfrm>
            <a:off x="7418189" y="5569029"/>
            <a:ext cx="463272" cy="463272"/>
          </a:xfrm>
          <a:prstGeom prst="roundRect">
            <a:avLst>
              <a:gd name="adj" fmla="val 18670"/>
            </a:avLst>
          </a:prstGeom>
          <a:solidFill>
            <a:srgbClr val="D6F5EE"/>
          </a:solidFill>
          <a:ln w="7620">
            <a:solidFill>
              <a:srgbClr val="BCDBD4"/>
            </a:solidFill>
            <a:prstDash val="solid"/>
          </a:ln>
        </p:spPr>
      </p:sp>
      <p:sp>
        <p:nvSpPr>
          <p:cNvPr id="16" name="Text 14"/>
          <p:cNvSpPr/>
          <p:nvPr/>
        </p:nvSpPr>
        <p:spPr>
          <a:xfrm>
            <a:off x="7516892" y="5646182"/>
            <a:ext cx="265867" cy="308967"/>
          </a:xfrm>
          <a:prstGeom prst="rect">
            <a:avLst/>
          </a:prstGeom>
          <a:noFill/>
          <a:ln/>
        </p:spPr>
        <p:txBody>
          <a:bodyPr wrap="none" lIns="0" tIns="0" rIns="0" bIns="0" rtlCol="0" anchor="t"/>
          <a:lstStyle/>
          <a:p>
            <a:pPr marL="0" indent="0" algn="ctr">
              <a:lnSpc>
                <a:spcPts val="2400"/>
              </a:lnSpc>
              <a:buNone/>
            </a:pPr>
            <a:r>
              <a:rPr lang="en-US" sz="2400" b="1" dirty="0">
                <a:solidFill>
                  <a:srgbClr val="333F70"/>
                </a:solidFill>
                <a:latin typeface="Unbounded" pitchFamily="34" charset="0"/>
                <a:ea typeface="Unbounded" pitchFamily="34" charset="-122"/>
                <a:cs typeface="Unbounded" pitchFamily="34" charset="-120"/>
              </a:rPr>
              <a:t>4</a:t>
            </a:r>
            <a:endParaRPr lang="en-US" sz="2400" dirty="0"/>
          </a:p>
        </p:txBody>
      </p:sp>
      <p:sp>
        <p:nvSpPr>
          <p:cNvPr id="17" name="Text 15"/>
          <p:cNvSpPr/>
          <p:nvPr/>
        </p:nvSpPr>
        <p:spPr>
          <a:xfrm>
            <a:off x="8087320" y="5569029"/>
            <a:ext cx="2574131" cy="321707"/>
          </a:xfrm>
          <a:prstGeom prst="rect">
            <a:avLst/>
          </a:prstGeom>
          <a:noFill/>
          <a:ln/>
        </p:spPr>
        <p:txBody>
          <a:bodyPr wrap="none" lIns="0" tIns="0" rIns="0" bIns="0" rtlCol="0" anchor="t"/>
          <a:lstStyle/>
          <a:p>
            <a:pPr marL="0" indent="0">
              <a:lnSpc>
                <a:spcPts val="2500"/>
              </a:lnSpc>
              <a:buNone/>
            </a:pPr>
            <a:r>
              <a:rPr lang="en-US" sz="2000" b="1" dirty="0">
                <a:solidFill>
                  <a:srgbClr val="333F70"/>
                </a:solidFill>
                <a:latin typeface="Unbounded" pitchFamily="34" charset="0"/>
                <a:ea typeface="Unbounded" pitchFamily="34" charset="-122"/>
                <a:cs typeface="Unbounded" pitchFamily="34" charset="-120"/>
              </a:rPr>
              <a:t>Tình hình TNLĐ</a:t>
            </a:r>
            <a:endParaRPr lang="en-US" sz="2000" dirty="0"/>
          </a:p>
        </p:txBody>
      </p:sp>
      <p:sp>
        <p:nvSpPr>
          <p:cNvPr id="18" name="Text 16"/>
          <p:cNvSpPr/>
          <p:nvPr/>
        </p:nvSpPr>
        <p:spPr>
          <a:xfrm>
            <a:off x="8087320" y="6014204"/>
            <a:ext cx="5822513" cy="1318260"/>
          </a:xfrm>
          <a:prstGeom prst="rect">
            <a:avLst/>
          </a:prstGeom>
          <a:noFill/>
          <a:ln/>
        </p:spPr>
        <p:txBody>
          <a:bodyPr wrap="square" lIns="0" tIns="0" rIns="0" bIns="0" rtlCol="0" anchor="t"/>
          <a:lstStyle/>
          <a:p>
            <a:pPr marL="0" indent="0">
              <a:lnSpc>
                <a:spcPts val="2550"/>
              </a:lnSpc>
              <a:buNone/>
            </a:pPr>
            <a:r>
              <a:rPr lang="en-US" sz="1600" dirty="0">
                <a:solidFill>
                  <a:srgbClr val="333F70"/>
                </a:solidFill>
                <a:latin typeface="Open Sans" pitchFamily="34" charset="0"/>
                <a:ea typeface="Open Sans" pitchFamily="34" charset="-122"/>
                <a:cs typeface="Open Sans" pitchFamily="34" charset="-120"/>
              </a:rPr>
              <a:t>Tình hình TNLĐ 6 tháng đầu năm 2024 trong khu vực có quan hệ lao động và khu vực người lao động làm việc không theo hợp đồng lao động giảm so với 6 tháng đầu năm 2023 cả về số người chết và số vụ TNLĐ chết người.</a:t>
            </a:r>
            <a:endParaRPr lang="en-US" sz="1600" dirty="0"/>
          </a:p>
        </p:txBody>
      </p:sp>
      <p:pic>
        <p:nvPicPr>
          <p:cNvPr id="20" name="Picture 19">
            <a:extLst>
              <a:ext uri="{FF2B5EF4-FFF2-40B4-BE49-F238E27FC236}">
                <a16:creationId xmlns:a16="http://schemas.microsoft.com/office/drawing/2014/main" id="{0E2A2AEE-286E-AF65-B8B8-25E1289E13B3}"/>
              </a:ext>
            </a:extLst>
          </p:cNvPr>
          <p:cNvPicPr>
            <a:picLocks noChangeAspect="1"/>
          </p:cNvPicPr>
          <p:nvPr/>
        </p:nvPicPr>
        <p:blipFill>
          <a:blip r:embed="rId3"/>
          <a:stretch>
            <a:fillRect/>
          </a:stretch>
        </p:blipFill>
        <p:spPr>
          <a:xfrm>
            <a:off x="11396665" y="7284273"/>
            <a:ext cx="3052865" cy="94532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64037" y="1036439"/>
            <a:ext cx="12902327" cy="2314575"/>
          </a:xfrm>
          <a:prstGeom prst="rect">
            <a:avLst/>
          </a:prstGeom>
          <a:noFill/>
          <a:ln/>
        </p:spPr>
        <p:txBody>
          <a:bodyPr wrap="square" lIns="0" tIns="0" rIns="0" bIns="0" rtlCol="0" anchor="t"/>
          <a:lstStyle/>
          <a:p>
            <a:pPr marL="0" indent="0">
              <a:lnSpc>
                <a:spcPts val="6050"/>
              </a:lnSpc>
              <a:buNone/>
            </a:pPr>
            <a:r>
              <a:rPr lang="en-US" sz="4850" b="1" dirty="0">
                <a:solidFill>
                  <a:srgbClr val="333F70"/>
                </a:solidFill>
                <a:latin typeface="Unbounded" pitchFamily="34" charset="0"/>
                <a:ea typeface="Unbounded" pitchFamily="34" charset="-122"/>
                <a:cs typeface="Unbounded" pitchFamily="34" charset="-120"/>
              </a:rPr>
              <a:t>II. Một số vụ tai nạn lao động trong nhà máy sản xuất đàn guitar</a:t>
            </a:r>
            <a:endParaRPr lang="en-US" sz="4850" dirty="0"/>
          </a:p>
        </p:txBody>
      </p:sp>
      <p:sp>
        <p:nvSpPr>
          <p:cNvPr id="3" name="Text 1"/>
          <p:cNvSpPr/>
          <p:nvPr/>
        </p:nvSpPr>
        <p:spPr>
          <a:xfrm>
            <a:off x="864037" y="3968115"/>
            <a:ext cx="3898821" cy="771525"/>
          </a:xfrm>
          <a:prstGeom prst="rect">
            <a:avLst/>
          </a:prstGeom>
          <a:noFill/>
          <a:ln/>
        </p:spPr>
        <p:txBody>
          <a:bodyPr wrap="square" lIns="0" tIns="0" rIns="0" bIns="0" rtlCol="0" anchor="t"/>
          <a:lstStyle/>
          <a:p>
            <a:pPr marL="0" indent="0">
              <a:lnSpc>
                <a:spcPts val="3000"/>
              </a:lnSpc>
              <a:buNone/>
            </a:pPr>
            <a:r>
              <a:rPr lang="en-US" sz="2400" b="1" dirty="0">
                <a:solidFill>
                  <a:srgbClr val="333F70"/>
                </a:solidFill>
                <a:latin typeface="Unbounded" pitchFamily="34" charset="0"/>
                <a:ea typeface="Unbounded" pitchFamily="34" charset="-122"/>
                <a:cs typeface="Unbounded" pitchFamily="34" charset="-120"/>
              </a:rPr>
              <a:t>Chấn thương do máy móc</a:t>
            </a:r>
            <a:endParaRPr lang="en-US" sz="2400" dirty="0"/>
          </a:p>
        </p:txBody>
      </p:sp>
      <p:sp>
        <p:nvSpPr>
          <p:cNvPr id="4" name="Text 2"/>
          <p:cNvSpPr/>
          <p:nvPr/>
        </p:nvSpPr>
        <p:spPr>
          <a:xfrm>
            <a:off x="864037" y="4986457"/>
            <a:ext cx="3898821" cy="1580198"/>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Các máy móc chế biến gỗ và dây đàn có thể gây ra chấn thương nghiêm trọng như cắt, nghiền nát hoặc va đập.</a:t>
            </a:r>
            <a:endParaRPr lang="en-US" sz="1900" dirty="0"/>
          </a:p>
        </p:txBody>
      </p:sp>
      <p:sp>
        <p:nvSpPr>
          <p:cNvPr id="5" name="Text 3"/>
          <p:cNvSpPr/>
          <p:nvPr/>
        </p:nvSpPr>
        <p:spPr>
          <a:xfrm>
            <a:off x="5372695" y="3968115"/>
            <a:ext cx="3254693" cy="385763"/>
          </a:xfrm>
          <a:prstGeom prst="rect">
            <a:avLst/>
          </a:prstGeom>
          <a:noFill/>
          <a:ln/>
        </p:spPr>
        <p:txBody>
          <a:bodyPr wrap="none" lIns="0" tIns="0" rIns="0" bIns="0" rtlCol="0" anchor="t"/>
          <a:lstStyle/>
          <a:p>
            <a:pPr marL="0" indent="0">
              <a:lnSpc>
                <a:spcPts val="3000"/>
              </a:lnSpc>
              <a:buNone/>
            </a:pPr>
            <a:r>
              <a:rPr lang="en-US" sz="2400" b="1" dirty="0">
                <a:solidFill>
                  <a:srgbClr val="333F70"/>
                </a:solidFill>
                <a:latin typeface="Unbounded" pitchFamily="34" charset="0"/>
                <a:ea typeface="Unbounded" pitchFamily="34" charset="-122"/>
                <a:cs typeface="Unbounded" pitchFamily="34" charset="-120"/>
              </a:rPr>
              <a:t>Hóa chất độc hại</a:t>
            </a:r>
            <a:endParaRPr lang="en-US" sz="2400" dirty="0"/>
          </a:p>
        </p:txBody>
      </p:sp>
      <p:sp>
        <p:nvSpPr>
          <p:cNvPr id="6" name="Text 4"/>
          <p:cNvSpPr/>
          <p:nvPr/>
        </p:nvSpPr>
        <p:spPr>
          <a:xfrm>
            <a:off x="5372695" y="4600694"/>
            <a:ext cx="3898821" cy="2370296"/>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Việc sử dụng sơn và keo có chứa hóa chất độc hại trong quy trình sản xuất có thể gây ra các vấn đề về sức khỏe như dị ứng, viêm da hoặc hô hấp nếu không có biện pháp bảo vệ phù hợp.</a:t>
            </a:r>
            <a:endParaRPr lang="en-US" sz="1900" dirty="0"/>
          </a:p>
        </p:txBody>
      </p:sp>
      <p:sp>
        <p:nvSpPr>
          <p:cNvPr id="7" name="Text 5"/>
          <p:cNvSpPr/>
          <p:nvPr/>
        </p:nvSpPr>
        <p:spPr>
          <a:xfrm>
            <a:off x="9881354" y="3968115"/>
            <a:ext cx="3330893" cy="385763"/>
          </a:xfrm>
          <a:prstGeom prst="rect">
            <a:avLst/>
          </a:prstGeom>
          <a:noFill/>
          <a:ln/>
        </p:spPr>
        <p:txBody>
          <a:bodyPr wrap="none" lIns="0" tIns="0" rIns="0" bIns="0" rtlCol="0" anchor="t"/>
          <a:lstStyle/>
          <a:p>
            <a:pPr marL="0" indent="0">
              <a:lnSpc>
                <a:spcPts val="3000"/>
              </a:lnSpc>
              <a:buNone/>
            </a:pPr>
            <a:r>
              <a:rPr lang="en-US" sz="2400" b="1" dirty="0">
                <a:solidFill>
                  <a:srgbClr val="333F70"/>
                </a:solidFill>
                <a:latin typeface="Unbounded" pitchFamily="34" charset="0"/>
                <a:ea typeface="Unbounded" pitchFamily="34" charset="-122"/>
                <a:cs typeface="Unbounded" pitchFamily="34" charset="-120"/>
              </a:rPr>
              <a:t>Nguy cơ từ bụi gỗ</a:t>
            </a:r>
            <a:endParaRPr lang="en-US" sz="2400" dirty="0"/>
          </a:p>
        </p:txBody>
      </p:sp>
      <p:sp>
        <p:nvSpPr>
          <p:cNvPr id="8" name="Text 6"/>
          <p:cNvSpPr/>
          <p:nvPr/>
        </p:nvSpPr>
        <p:spPr>
          <a:xfrm>
            <a:off x="9881354" y="4600694"/>
            <a:ext cx="3898821" cy="1975247"/>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Bụi gỗ phát sinh từ việc cắt và chế biến gỗ có thể gây ra các vấn đề về hô hấp và kích ứng da nếu không sử dụng hệ thống thông gió và thiết bị bảo vệ cá nhân.</a:t>
            </a:r>
            <a:endParaRPr lang="en-US" sz="1900" dirty="0"/>
          </a:p>
        </p:txBody>
      </p:sp>
      <p:pic>
        <p:nvPicPr>
          <p:cNvPr id="9" name="Picture 8">
            <a:extLst>
              <a:ext uri="{FF2B5EF4-FFF2-40B4-BE49-F238E27FC236}">
                <a16:creationId xmlns:a16="http://schemas.microsoft.com/office/drawing/2014/main" id="{8A367792-9C13-2752-BF70-925F489A1E78}"/>
              </a:ext>
            </a:extLst>
          </p:cNvPr>
          <p:cNvPicPr>
            <a:picLocks noChangeAspect="1"/>
          </p:cNvPicPr>
          <p:nvPr/>
        </p:nvPicPr>
        <p:blipFill>
          <a:blip r:embed="rId3"/>
          <a:stretch>
            <a:fillRect/>
          </a:stretch>
        </p:blipFill>
        <p:spPr>
          <a:xfrm>
            <a:off x="11396665" y="7284273"/>
            <a:ext cx="3052865" cy="94532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505778" y="957263"/>
            <a:ext cx="8132445" cy="1354812"/>
          </a:xfrm>
          <a:prstGeom prst="rect">
            <a:avLst/>
          </a:prstGeom>
          <a:noFill/>
          <a:ln/>
        </p:spPr>
        <p:txBody>
          <a:bodyPr wrap="square" lIns="0" tIns="0" rIns="0" bIns="0" rtlCol="0" anchor="t"/>
          <a:lstStyle/>
          <a:p>
            <a:pPr marL="0" indent="0">
              <a:lnSpc>
                <a:spcPts val="3550"/>
              </a:lnSpc>
              <a:buNone/>
            </a:pPr>
            <a:r>
              <a:rPr lang="en-US" sz="2800" b="1" dirty="0">
                <a:solidFill>
                  <a:srgbClr val="333F70"/>
                </a:solidFill>
                <a:latin typeface="Unbounded" pitchFamily="34" charset="0"/>
                <a:ea typeface="Unbounded" pitchFamily="34" charset="-122"/>
                <a:cs typeface="Unbounded" pitchFamily="34" charset="-120"/>
              </a:rPr>
              <a:t>PHẦN II: AN TOÀN, VỆ SINH LAO ĐỘNG KHI LÀM VIỆC TRONG NHÀ MÁY SẢN XUẤT ĐÀN GUITAR</a:t>
            </a:r>
            <a:endParaRPr lang="en-US" sz="2800" dirty="0"/>
          </a:p>
        </p:txBody>
      </p:sp>
      <p:sp>
        <p:nvSpPr>
          <p:cNvPr id="4" name="Shape 1"/>
          <p:cNvSpPr/>
          <p:nvPr/>
        </p:nvSpPr>
        <p:spPr>
          <a:xfrm>
            <a:off x="505778" y="2528768"/>
            <a:ext cx="8132445" cy="1078944"/>
          </a:xfrm>
          <a:prstGeom prst="roundRect">
            <a:avLst>
              <a:gd name="adj" fmla="val 5626"/>
            </a:avLst>
          </a:prstGeom>
          <a:solidFill>
            <a:srgbClr val="D6F5EE"/>
          </a:solidFill>
          <a:ln w="7620">
            <a:solidFill>
              <a:srgbClr val="BCDBD4"/>
            </a:solidFill>
            <a:prstDash val="solid"/>
          </a:ln>
        </p:spPr>
      </p:sp>
      <p:sp>
        <p:nvSpPr>
          <p:cNvPr id="5" name="Text 2"/>
          <p:cNvSpPr/>
          <p:nvPr/>
        </p:nvSpPr>
        <p:spPr>
          <a:xfrm>
            <a:off x="657820" y="2680811"/>
            <a:ext cx="6770727" cy="225743"/>
          </a:xfrm>
          <a:prstGeom prst="rect">
            <a:avLst/>
          </a:prstGeom>
          <a:noFill/>
          <a:ln/>
        </p:spPr>
        <p:txBody>
          <a:bodyPr wrap="none" lIns="0" tIns="0" rIns="0" bIns="0" rtlCol="0" anchor="t"/>
          <a:lstStyle/>
          <a:p>
            <a:pPr marL="0" indent="0">
              <a:lnSpc>
                <a:spcPts val="1750"/>
              </a:lnSpc>
              <a:buNone/>
            </a:pPr>
            <a:r>
              <a:rPr lang="en-US" sz="1400" b="1" dirty="0">
                <a:solidFill>
                  <a:srgbClr val="333F70"/>
                </a:solidFill>
                <a:latin typeface="Unbounded" pitchFamily="34" charset="0"/>
                <a:ea typeface="Unbounded" pitchFamily="34" charset="-122"/>
                <a:cs typeface="Unbounded" pitchFamily="34" charset="-120"/>
              </a:rPr>
              <a:t>An toàn vệ sinh lao động đối với nhân viên Cắt và gia công gỗ</a:t>
            </a:r>
            <a:endParaRPr lang="en-US" sz="1400" dirty="0"/>
          </a:p>
        </p:txBody>
      </p:sp>
      <p:sp>
        <p:nvSpPr>
          <p:cNvPr id="6" name="Text 3"/>
          <p:cNvSpPr/>
          <p:nvPr/>
        </p:nvSpPr>
        <p:spPr>
          <a:xfrm>
            <a:off x="657820" y="2993231"/>
            <a:ext cx="7828359" cy="462439"/>
          </a:xfrm>
          <a:prstGeom prst="rect">
            <a:avLst/>
          </a:prstGeom>
          <a:noFill/>
          <a:ln/>
        </p:spPr>
        <p:txBody>
          <a:bodyPr wrap="square" lIns="0" tIns="0" rIns="0" bIns="0" rtlCol="0" anchor="t"/>
          <a:lstStyle/>
          <a:p>
            <a:pPr marL="0" indent="0">
              <a:lnSpc>
                <a:spcPts val="1800"/>
              </a:lnSpc>
              <a:buNone/>
            </a:pPr>
            <a:r>
              <a:rPr lang="en-US" sz="1100" dirty="0">
                <a:solidFill>
                  <a:srgbClr val="333F70"/>
                </a:solidFill>
                <a:latin typeface="Open Sans" pitchFamily="34" charset="0"/>
                <a:ea typeface="Open Sans" pitchFamily="34" charset="-122"/>
                <a:cs typeface="Open Sans" pitchFamily="34" charset="-120"/>
              </a:rPr>
              <a:t>Công đoạn cắt và gia công gỗ là một bước quan trọng trong sản xuất đàn guitar, yêu cầu sự chính xác và kỹ năng cao.</a:t>
            </a:r>
            <a:endParaRPr lang="en-US" sz="1100" dirty="0"/>
          </a:p>
        </p:txBody>
      </p:sp>
      <p:sp>
        <p:nvSpPr>
          <p:cNvPr id="7" name="Shape 4"/>
          <p:cNvSpPr/>
          <p:nvPr/>
        </p:nvSpPr>
        <p:spPr>
          <a:xfrm>
            <a:off x="505778" y="3752136"/>
            <a:ext cx="8132445" cy="847725"/>
          </a:xfrm>
          <a:prstGeom prst="roundRect">
            <a:avLst>
              <a:gd name="adj" fmla="val 7160"/>
            </a:avLst>
          </a:prstGeom>
          <a:solidFill>
            <a:srgbClr val="D6F5EE"/>
          </a:solidFill>
          <a:ln w="7620">
            <a:solidFill>
              <a:srgbClr val="BCDBD4"/>
            </a:solidFill>
            <a:prstDash val="solid"/>
          </a:ln>
        </p:spPr>
      </p:sp>
      <p:sp>
        <p:nvSpPr>
          <p:cNvPr id="8" name="Text 5"/>
          <p:cNvSpPr/>
          <p:nvPr/>
        </p:nvSpPr>
        <p:spPr>
          <a:xfrm>
            <a:off x="657820" y="3904178"/>
            <a:ext cx="7357229" cy="225743"/>
          </a:xfrm>
          <a:prstGeom prst="rect">
            <a:avLst/>
          </a:prstGeom>
          <a:noFill/>
          <a:ln/>
        </p:spPr>
        <p:txBody>
          <a:bodyPr wrap="none" lIns="0" tIns="0" rIns="0" bIns="0" rtlCol="0" anchor="t"/>
          <a:lstStyle/>
          <a:p>
            <a:pPr marL="0" indent="0">
              <a:lnSpc>
                <a:spcPts val="1750"/>
              </a:lnSpc>
              <a:buNone/>
            </a:pPr>
            <a:r>
              <a:rPr lang="en-US" sz="1400" b="1" dirty="0">
                <a:solidFill>
                  <a:srgbClr val="333F70"/>
                </a:solidFill>
                <a:latin typeface="Unbounded" pitchFamily="34" charset="0"/>
                <a:ea typeface="Unbounded" pitchFamily="34" charset="-122"/>
                <a:cs typeface="Unbounded" pitchFamily="34" charset="-120"/>
              </a:rPr>
              <a:t>An toàn vệ sinh lao động đối với nhân viên Lắp ráp cấu trúc cơ bản</a:t>
            </a:r>
            <a:endParaRPr lang="en-US" sz="1400" dirty="0"/>
          </a:p>
        </p:txBody>
      </p:sp>
      <p:sp>
        <p:nvSpPr>
          <p:cNvPr id="9" name="Text 6"/>
          <p:cNvSpPr/>
          <p:nvPr/>
        </p:nvSpPr>
        <p:spPr>
          <a:xfrm>
            <a:off x="657820" y="4216598"/>
            <a:ext cx="7828359" cy="231219"/>
          </a:xfrm>
          <a:prstGeom prst="rect">
            <a:avLst/>
          </a:prstGeom>
          <a:noFill/>
          <a:ln/>
        </p:spPr>
        <p:txBody>
          <a:bodyPr wrap="none" lIns="0" tIns="0" rIns="0" bIns="0" rtlCol="0" anchor="t"/>
          <a:lstStyle/>
          <a:p>
            <a:pPr marL="0" indent="0">
              <a:lnSpc>
                <a:spcPts val="1800"/>
              </a:lnSpc>
              <a:buNone/>
            </a:pPr>
            <a:r>
              <a:rPr lang="en-US" sz="1100" dirty="0">
                <a:solidFill>
                  <a:srgbClr val="333F70"/>
                </a:solidFill>
                <a:latin typeface="Open Sans" pitchFamily="34" charset="0"/>
                <a:ea typeface="Open Sans" pitchFamily="34" charset="-122"/>
                <a:cs typeface="Open Sans" pitchFamily="34" charset="-120"/>
              </a:rPr>
              <a:t>Công việc lắp ráp cấu trúc cơ bản trong sản xuất đàn guitar đòi hỏi sự tỉ mỉ và chính xác cao.</a:t>
            </a:r>
            <a:endParaRPr lang="en-US" sz="1100" dirty="0"/>
          </a:p>
        </p:txBody>
      </p:sp>
      <p:sp>
        <p:nvSpPr>
          <p:cNvPr id="10" name="Shape 7"/>
          <p:cNvSpPr/>
          <p:nvPr/>
        </p:nvSpPr>
        <p:spPr>
          <a:xfrm>
            <a:off x="505778" y="4744283"/>
            <a:ext cx="8132445" cy="1304687"/>
          </a:xfrm>
          <a:prstGeom prst="roundRect">
            <a:avLst>
              <a:gd name="adj" fmla="val 4652"/>
            </a:avLst>
          </a:prstGeom>
          <a:solidFill>
            <a:srgbClr val="D6F5EE"/>
          </a:solidFill>
          <a:ln w="7620">
            <a:solidFill>
              <a:srgbClr val="BCDBD4"/>
            </a:solidFill>
            <a:prstDash val="solid"/>
          </a:ln>
        </p:spPr>
      </p:sp>
      <p:sp>
        <p:nvSpPr>
          <p:cNvPr id="11" name="Text 8"/>
          <p:cNvSpPr/>
          <p:nvPr/>
        </p:nvSpPr>
        <p:spPr>
          <a:xfrm>
            <a:off x="657820" y="4896326"/>
            <a:ext cx="7828359" cy="451485"/>
          </a:xfrm>
          <a:prstGeom prst="rect">
            <a:avLst/>
          </a:prstGeom>
          <a:noFill/>
          <a:ln/>
        </p:spPr>
        <p:txBody>
          <a:bodyPr wrap="square" lIns="0" tIns="0" rIns="0" bIns="0" rtlCol="0" anchor="t"/>
          <a:lstStyle/>
          <a:p>
            <a:pPr marL="0" indent="0">
              <a:lnSpc>
                <a:spcPts val="1750"/>
              </a:lnSpc>
              <a:buNone/>
            </a:pPr>
            <a:r>
              <a:rPr lang="en-US" sz="1400" b="1" dirty="0">
                <a:solidFill>
                  <a:srgbClr val="333F70"/>
                </a:solidFill>
                <a:latin typeface="Unbounded" pitchFamily="34" charset="0"/>
                <a:ea typeface="Unbounded" pitchFamily="34" charset="-122"/>
                <a:cs typeface="Unbounded" pitchFamily="34" charset="-120"/>
              </a:rPr>
              <a:t>An toàn vệ sinh lao động đối với nhân viên Chế tác và lắp đặt các bộ phận phụ trợ</a:t>
            </a:r>
            <a:endParaRPr lang="en-US" sz="1400" dirty="0"/>
          </a:p>
        </p:txBody>
      </p:sp>
      <p:sp>
        <p:nvSpPr>
          <p:cNvPr id="12" name="Text 9"/>
          <p:cNvSpPr/>
          <p:nvPr/>
        </p:nvSpPr>
        <p:spPr>
          <a:xfrm>
            <a:off x="657820" y="5434489"/>
            <a:ext cx="7828359" cy="462439"/>
          </a:xfrm>
          <a:prstGeom prst="rect">
            <a:avLst/>
          </a:prstGeom>
          <a:noFill/>
          <a:ln/>
        </p:spPr>
        <p:txBody>
          <a:bodyPr wrap="square" lIns="0" tIns="0" rIns="0" bIns="0" rtlCol="0" anchor="t"/>
          <a:lstStyle/>
          <a:p>
            <a:pPr marL="0" indent="0">
              <a:lnSpc>
                <a:spcPts val="1800"/>
              </a:lnSpc>
              <a:buNone/>
            </a:pPr>
            <a:r>
              <a:rPr lang="en-US" sz="1100" dirty="0">
                <a:solidFill>
                  <a:srgbClr val="333F70"/>
                </a:solidFill>
                <a:latin typeface="Open Sans" pitchFamily="34" charset="0"/>
                <a:ea typeface="Open Sans" pitchFamily="34" charset="-122"/>
                <a:cs typeface="Open Sans" pitchFamily="34" charset="-120"/>
              </a:rPr>
              <a:t>Trong quy trình chế tác đàn guitar, công việc chế tác và lắp đặt các bộ phận phụ trợ đóng vai trò quan trọng để đảm bảo cả chức năng và thẩm mỹ của sản phẩm.</a:t>
            </a:r>
            <a:endParaRPr lang="en-US" sz="1100" dirty="0"/>
          </a:p>
        </p:txBody>
      </p:sp>
      <p:sp>
        <p:nvSpPr>
          <p:cNvPr id="13" name="Shape 10"/>
          <p:cNvSpPr/>
          <p:nvPr/>
        </p:nvSpPr>
        <p:spPr>
          <a:xfrm>
            <a:off x="505778" y="6193393"/>
            <a:ext cx="8132445" cy="1078944"/>
          </a:xfrm>
          <a:prstGeom prst="roundRect">
            <a:avLst>
              <a:gd name="adj" fmla="val 5626"/>
            </a:avLst>
          </a:prstGeom>
          <a:solidFill>
            <a:srgbClr val="D6F5EE"/>
          </a:solidFill>
          <a:ln w="7620">
            <a:solidFill>
              <a:srgbClr val="BCDBD4"/>
            </a:solidFill>
            <a:prstDash val="solid"/>
          </a:ln>
        </p:spPr>
      </p:sp>
      <p:sp>
        <p:nvSpPr>
          <p:cNvPr id="14" name="Text 11"/>
          <p:cNvSpPr/>
          <p:nvPr/>
        </p:nvSpPr>
        <p:spPr>
          <a:xfrm>
            <a:off x="657820" y="6345436"/>
            <a:ext cx="6745248" cy="225743"/>
          </a:xfrm>
          <a:prstGeom prst="rect">
            <a:avLst/>
          </a:prstGeom>
          <a:noFill/>
          <a:ln/>
        </p:spPr>
        <p:txBody>
          <a:bodyPr wrap="none" lIns="0" tIns="0" rIns="0" bIns="0" rtlCol="0" anchor="t"/>
          <a:lstStyle/>
          <a:p>
            <a:pPr marL="0" indent="0">
              <a:lnSpc>
                <a:spcPts val="1750"/>
              </a:lnSpc>
              <a:buNone/>
            </a:pPr>
            <a:r>
              <a:rPr lang="en-US" sz="1400" b="1" dirty="0">
                <a:solidFill>
                  <a:srgbClr val="333F70"/>
                </a:solidFill>
                <a:latin typeface="Unbounded" pitchFamily="34" charset="0"/>
                <a:ea typeface="Unbounded" pitchFamily="34" charset="-122"/>
                <a:cs typeface="Unbounded" pitchFamily="34" charset="-120"/>
              </a:rPr>
              <a:t>An toàn vệ sinh lao động đối với nhân viên Hoàn thiện bề mặt</a:t>
            </a:r>
            <a:endParaRPr lang="en-US" sz="1400" dirty="0"/>
          </a:p>
        </p:txBody>
      </p:sp>
      <p:sp>
        <p:nvSpPr>
          <p:cNvPr id="15" name="Text 12"/>
          <p:cNvSpPr/>
          <p:nvPr/>
        </p:nvSpPr>
        <p:spPr>
          <a:xfrm>
            <a:off x="657820" y="6657856"/>
            <a:ext cx="7828359" cy="462439"/>
          </a:xfrm>
          <a:prstGeom prst="rect">
            <a:avLst/>
          </a:prstGeom>
          <a:noFill/>
          <a:ln/>
        </p:spPr>
        <p:txBody>
          <a:bodyPr wrap="square" lIns="0" tIns="0" rIns="0" bIns="0" rtlCol="0" anchor="t"/>
          <a:lstStyle/>
          <a:p>
            <a:pPr marL="0" indent="0">
              <a:lnSpc>
                <a:spcPts val="1800"/>
              </a:lnSpc>
              <a:buNone/>
            </a:pPr>
            <a:r>
              <a:rPr lang="en-US" sz="1100" dirty="0">
                <a:solidFill>
                  <a:srgbClr val="333F70"/>
                </a:solidFill>
                <a:latin typeface="Open Sans" pitchFamily="34" charset="0"/>
                <a:ea typeface="Open Sans" pitchFamily="34" charset="-122"/>
                <a:cs typeface="Open Sans" pitchFamily="34" charset="-120"/>
              </a:rPr>
              <a:t>Công đoạn hoàn thiện bề mặt đàn guitar là giai đoạn cuối cùng trong quy trình sản xuất, đóng vai trò quan trọng trong việc tạo ra sản phẩm cuối cùng đạt tiêu chuẩn về thẩm mỹ và chất lượng.</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72095" y="412313"/>
            <a:ext cx="13486209" cy="936546"/>
          </a:xfrm>
          <a:prstGeom prst="rect">
            <a:avLst/>
          </a:prstGeom>
          <a:noFill/>
          <a:ln/>
        </p:spPr>
        <p:txBody>
          <a:bodyPr wrap="square" lIns="0" tIns="0" rIns="0" bIns="0" rtlCol="0" anchor="t"/>
          <a:lstStyle/>
          <a:p>
            <a:pPr marL="0" indent="0">
              <a:lnSpc>
                <a:spcPts val="3650"/>
              </a:lnSpc>
              <a:buNone/>
            </a:pPr>
            <a:r>
              <a:rPr lang="en-US" sz="2950" b="1" dirty="0">
                <a:solidFill>
                  <a:srgbClr val="333F70"/>
                </a:solidFill>
                <a:latin typeface="Unbounded" pitchFamily="34" charset="0"/>
                <a:ea typeface="Unbounded" pitchFamily="34" charset="-122"/>
                <a:cs typeface="Unbounded" pitchFamily="34" charset="-120"/>
              </a:rPr>
              <a:t>I. An toàn vệ sinh lao động đối với nhân viên Cắt và gia công gỗ</a:t>
            </a:r>
            <a:endParaRPr lang="en-US" sz="2950" dirty="0"/>
          </a:p>
        </p:txBody>
      </p:sp>
      <p:sp>
        <p:nvSpPr>
          <p:cNvPr id="3" name="Shape 1"/>
          <p:cNvSpPr/>
          <p:nvPr/>
        </p:nvSpPr>
        <p:spPr>
          <a:xfrm>
            <a:off x="789265" y="1648539"/>
            <a:ext cx="15240" cy="6168628"/>
          </a:xfrm>
          <a:prstGeom prst="roundRect">
            <a:avLst>
              <a:gd name="adj" fmla="val 413011"/>
            </a:avLst>
          </a:prstGeom>
          <a:solidFill>
            <a:srgbClr val="BCDBD4"/>
          </a:solidFill>
          <a:ln/>
        </p:spPr>
      </p:sp>
      <p:sp>
        <p:nvSpPr>
          <p:cNvPr id="4" name="Shape 2"/>
          <p:cNvSpPr/>
          <p:nvPr/>
        </p:nvSpPr>
        <p:spPr>
          <a:xfrm>
            <a:off x="950238" y="1978104"/>
            <a:ext cx="524470" cy="15240"/>
          </a:xfrm>
          <a:prstGeom prst="roundRect">
            <a:avLst>
              <a:gd name="adj" fmla="val 413011"/>
            </a:avLst>
          </a:prstGeom>
          <a:solidFill>
            <a:srgbClr val="BCDBD4"/>
          </a:solidFill>
          <a:ln/>
        </p:spPr>
      </p:sp>
      <p:sp>
        <p:nvSpPr>
          <p:cNvPr id="5" name="Shape 3"/>
          <p:cNvSpPr/>
          <p:nvPr/>
        </p:nvSpPr>
        <p:spPr>
          <a:xfrm>
            <a:off x="628293" y="1817132"/>
            <a:ext cx="337185" cy="337185"/>
          </a:xfrm>
          <a:prstGeom prst="roundRect">
            <a:avLst>
              <a:gd name="adj" fmla="val 18667"/>
            </a:avLst>
          </a:prstGeom>
          <a:solidFill>
            <a:srgbClr val="D6F5EE"/>
          </a:solidFill>
          <a:ln w="7620">
            <a:solidFill>
              <a:srgbClr val="BCDBD4"/>
            </a:solidFill>
            <a:prstDash val="solid"/>
          </a:ln>
        </p:spPr>
      </p:sp>
      <p:sp>
        <p:nvSpPr>
          <p:cNvPr id="6" name="Text 4"/>
          <p:cNvSpPr/>
          <p:nvPr/>
        </p:nvSpPr>
        <p:spPr>
          <a:xfrm>
            <a:off x="738426" y="1873329"/>
            <a:ext cx="116919" cy="224790"/>
          </a:xfrm>
          <a:prstGeom prst="rect">
            <a:avLst/>
          </a:prstGeom>
          <a:noFill/>
          <a:ln/>
        </p:spPr>
        <p:txBody>
          <a:bodyPr wrap="none" lIns="0" tIns="0" rIns="0" bIns="0" rtlCol="0" anchor="t"/>
          <a:lstStyle/>
          <a:p>
            <a:pPr marL="0" indent="0" algn="ctr">
              <a:lnSpc>
                <a:spcPts val="1750"/>
              </a:lnSpc>
              <a:buNone/>
            </a:pPr>
            <a:r>
              <a:rPr lang="en-US" sz="1750" b="1" dirty="0">
                <a:solidFill>
                  <a:srgbClr val="333F70"/>
                </a:solidFill>
                <a:latin typeface="Unbounded" pitchFamily="34" charset="0"/>
                <a:ea typeface="Unbounded" pitchFamily="34" charset="-122"/>
                <a:cs typeface="Unbounded" pitchFamily="34" charset="-120"/>
              </a:rPr>
              <a:t>1</a:t>
            </a:r>
            <a:endParaRPr lang="en-US" sz="1750" dirty="0"/>
          </a:p>
        </p:txBody>
      </p:sp>
      <p:sp>
        <p:nvSpPr>
          <p:cNvPr id="7" name="Text 5"/>
          <p:cNvSpPr/>
          <p:nvPr/>
        </p:nvSpPr>
        <p:spPr>
          <a:xfrm>
            <a:off x="1621036" y="1798320"/>
            <a:ext cx="2258020" cy="234077"/>
          </a:xfrm>
          <a:prstGeom prst="rect">
            <a:avLst/>
          </a:prstGeom>
          <a:noFill/>
          <a:ln/>
        </p:spPr>
        <p:txBody>
          <a:bodyPr wrap="none" lIns="0" tIns="0" rIns="0" bIns="0" rtlCol="0" anchor="t"/>
          <a:lstStyle/>
          <a:p>
            <a:pPr marL="0" indent="0" algn="l">
              <a:lnSpc>
                <a:spcPts val="1800"/>
              </a:lnSpc>
              <a:buNone/>
            </a:pPr>
            <a:r>
              <a:rPr lang="en-US" sz="1450" b="1" dirty="0">
                <a:solidFill>
                  <a:srgbClr val="333F70"/>
                </a:solidFill>
                <a:latin typeface="Unbounded" pitchFamily="34" charset="0"/>
                <a:ea typeface="Unbounded" pitchFamily="34" charset="-122"/>
                <a:cs typeface="Unbounded" pitchFamily="34" charset="-120"/>
              </a:rPr>
              <a:t>Đặc điểm công việc</a:t>
            </a:r>
            <a:endParaRPr lang="en-US" sz="1450" dirty="0"/>
          </a:p>
        </p:txBody>
      </p:sp>
      <p:sp>
        <p:nvSpPr>
          <p:cNvPr id="8" name="Text 6"/>
          <p:cNvSpPr/>
          <p:nvPr/>
        </p:nvSpPr>
        <p:spPr>
          <a:xfrm>
            <a:off x="1621036" y="2122289"/>
            <a:ext cx="12437269" cy="239792"/>
          </a:xfrm>
          <a:prstGeom prst="rect">
            <a:avLst/>
          </a:prstGeom>
          <a:noFill/>
          <a:ln/>
        </p:spPr>
        <p:txBody>
          <a:bodyPr wrap="none" lIns="0" tIns="0" rIns="0" bIns="0" rtlCol="0" anchor="t"/>
          <a:lstStyle/>
          <a:p>
            <a:pPr marL="0" indent="0" algn="l">
              <a:lnSpc>
                <a:spcPts val="1850"/>
              </a:lnSpc>
              <a:buNone/>
            </a:pPr>
            <a:r>
              <a:rPr lang="en-US" sz="1150" dirty="0">
                <a:solidFill>
                  <a:srgbClr val="333F70"/>
                </a:solidFill>
                <a:latin typeface="Open Sans" pitchFamily="34" charset="0"/>
                <a:ea typeface="Open Sans" pitchFamily="34" charset="-122"/>
                <a:cs typeface="Open Sans" pitchFamily="34" charset="-120"/>
              </a:rPr>
              <a:t>Công đoạn cắt và gia công gỗ là một bước quan trọng trong sản xuất đàn guitar, yêu cầu sự chính xác và kỹ năng cao.</a:t>
            </a:r>
            <a:endParaRPr lang="en-US" sz="1150" dirty="0"/>
          </a:p>
        </p:txBody>
      </p:sp>
      <p:sp>
        <p:nvSpPr>
          <p:cNvPr id="9" name="Shape 7"/>
          <p:cNvSpPr/>
          <p:nvPr/>
        </p:nvSpPr>
        <p:spPr>
          <a:xfrm>
            <a:off x="950238" y="2991207"/>
            <a:ext cx="524470" cy="15240"/>
          </a:xfrm>
          <a:prstGeom prst="roundRect">
            <a:avLst>
              <a:gd name="adj" fmla="val 413011"/>
            </a:avLst>
          </a:prstGeom>
          <a:solidFill>
            <a:srgbClr val="BCDBD4"/>
          </a:solidFill>
          <a:ln/>
        </p:spPr>
      </p:sp>
      <p:sp>
        <p:nvSpPr>
          <p:cNvPr id="10" name="Shape 8"/>
          <p:cNvSpPr/>
          <p:nvPr/>
        </p:nvSpPr>
        <p:spPr>
          <a:xfrm>
            <a:off x="628293" y="2830235"/>
            <a:ext cx="337185" cy="337185"/>
          </a:xfrm>
          <a:prstGeom prst="roundRect">
            <a:avLst>
              <a:gd name="adj" fmla="val 18667"/>
            </a:avLst>
          </a:prstGeom>
          <a:solidFill>
            <a:srgbClr val="D6F5EE"/>
          </a:solidFill>
          <a:ln w="7620">
            <a:solidFill>
              <a:srgbClr val="BCDBD4"/>
            </a:solidFill>
            <a:prstDash val="solid"/>
          </a:ln>
        </p:spPr>
      </p:sp>
      <p:sp>
        <p:nvSpPr>
          <p:cNvPr id="11" name="Text 9"/>
          <p:cNvSpPr/>
          <p:nvPr/>
        </p:nvSpPr>
        <p:spPr>
          <a:xfrm>
            <a:off x="702945" y="2886432"/>
            <a:ext cx="187762" cy="224790"/>
          </a:xfrm>
          <a:prstGeom prst="rect">
            <a:avLst/>
          </a:prstGeom>
          <a:noFill/>
          <a:ln/>
        </p:spPr>
        <p:txBody>
          <a:bodyPr wrap="none" lIns="0" tIns="0" rIns="0" bIns="0" rtlCol="0" anchor="t"/>
          <a:lstStyle/>
          <a:p>
            <a:pPr marL="0" indent="0" algn="ctr">
              <a:lnSpc>
                <a:spcPts val="1750"/>
              </a:lnSpc>
              <a:buNone/>
            </a:pPr>
            <a:r>
              <a:rPr lang="en-US" sz="1750" b="1" dirty="0">
                <a:solidFill>
                  <a:srgbClr val="333F70"/>
                </a:solidFill>
                <a:latin typeface="Unbounded" pitchFamily="34" charset="0"/>
                <a:ea typeface="Unbounded" pitchFamily="34" charset="-122"/>
                <a:cs typeface="Unbounded" pitchFamily="34" charset="-120"/>
              </a:rPr>
              <a:t>2</a:t>
            </a:r>
            <a:endParaRPr lang="en-US" sz="1750" dirty="0"/>
          </a:p>
        </p:txBody>
      </p:sp>
      <p:sp>
        <p:nvSpPr>
          <p:cNvPr id="12" name="Text 10"/>
          <p:cNvSpPr/>
          <p:nvPr/>
        </p:nvSpPr>
        <p:spPr>
          <a:xfrm>
            <a:off x="1621036" y="2811423"/>
            <a:ext cx="3043238" cy="234077"/>
          </a:xfrm>
          <a:prstGeom prst="rect">
            <a:avLst/>
          </a:prstGeom>
          <a:noFill/>
          <a:ln/>
        </p:spPr>
        <p:txBody>
          <a:bodyPr wrap="none" lIns="0" tIns="0" rIns="0" bIns="0" rtlCol="0" anchor="t"/>
          <a:lstStyle/>
          <a:p>
            <a:pPr marL="0" indent="0" algn="l">
              <a:lnSpc>
                <a:spcPts val="1800"/>
              </a:lnSpc>
              <a:buNone/>
            </a:pPr>
            <a:r>
              <a:rPr lang="en-US" sz="1450" b="1" dirty="0">
                <a:solidFill>
                  <a:srgbClr val="333F70"/>
                </a:solidFill>
                <a:latin typeface="Unbounded" pitchFamily="34" charset="0"/>
                <a:ea typeface="Unbounded" pitchFamily="34" charset="-122"/>
                <a:cs typeface="Unbounded" pitchFamily="34" charset="-120"/>
              </a:rPr>
              <a:t>Các dạng tai nạn lao động</a:t>
            </a:r>
            <a:endParaRPr lang="en-US" sz="1450" dirty="0"/>
          </a:p>
        </p:txBody>
      </p:sp>
      <p:sp>
        <p:nvSpPr>
          <p:cNvPr id="13" name="Text 11"/>
          <p:cNvSpPr/>
          <p:nvPr/>
        </p:nvSpPr>
        <p:spPr>
          <a:xfrm>
            <a:off x="1621036" y="3135392"/>
            <a:ext cx="12437269" cy="239792"/>
          </a:xfrm>
          <a:prstGeom prst="rect">
            <a:avLst/>
          </a:prstGeom>
          <a:noFill/>
          <a:ln/>
        </p:spPr>
        <p:txBody>
          <a:bodyPr wrap="none" lIns="0" tIns="0" rIns="0" bIns="0" rtlCol="0" anchor="t"/>
          <a:lstStyle/>
          <a:p>
            <a:pPr marL="0" indent="0" algn="l">
              <a:lnSpc>
                <a:spcPts val="1850"/>
              </a:lnSpc>
              <a:buNone/>
            </a:pPr>
            <a:r>
              <a:rPr lang="en-US" sz="1150" dirty="0">
                <a:solidFill>
                  <a:srgbClr val="333F70"/>
                </a:solidFill>
                <a:latin typeface="Open Sans" pitchFamily="34" charset="0"/>
                <a:ea typeface="Open Sans" pitchFamily="34" charset="-122"/>
                <a:cs typeface="Open Sans" pitchFamily="34" charset="-120"/>
              </a:rPr>
              <a:t>Trong công đoạn cắt gỗ, các tai nạn phổ biến bao gồm chấn thương do tiếp xúc với lưỡi cưa hoặc các thiết bị cắt.</a:t>
            </a:r>
            <a:endParaRPr lang="en-US" sz="1150" dirty="0"/>
          </a:p>
        </p:txBody>
      </p:sp>
      <p:sp>
        <p:nvSpPr>
          <p:cNvPr id="14" name="Shape 12"/>
          <p:cNvSpPr/>
          <p:nvPr/>
        </p:nvSpPr>
        <p:spPr>
          <a:xfrm>
            <a:off x="950238" y="4004310"/>
            <a:ext cx="524470" cy="15240"/>
          </a:xfrm>
          <a:prstGeom prst="roundRect">
            <a:avLst>
              <a:gd name="adj" fmla="val 413011"/>
            </a:avLst>
          </a:prstGeom>
          <a:solidFill>
            <a:srgbClr val="BCDBD4"/>
          </a:solidFill>
          <a:ln/>
        </p:spPr>
      </p:sp>
      <p:sp>
        <p:nvSpPr>
          <p:cNvPr id="15" name="Shape 13"/>
          <p:cNvSpPr/>
          <p:nvPr/>
        </p:nvSpPr>
        <p:spPr>
          <a:xfrm>
            <a:off x="628293" y="3843337"/>
            <a:ext cx="337185" cy="337185"/>
          </a:xfrm>
          <a:prstGeom prst="roundRect">
            <a:avLst>
              <a:gd name="adj" fmla="val 18667"/>
            </a:avLst>
          </a:prstGeom>
          <a:solidFill>
            <a:srgbClr val="D6F5EE"/>
          </a:solidFill>
          <a:ln w="7620">
            <a:solidFill>
              <a:srgbClr val="BCDBD4"/>
            </a:solidFill>
            <a:prstDash val="solid"/>
          </a:ln>
        </p:spPr>
      </p:sp>
      <p:sp>
        <p:nvSpPr>
          <p:cNvPr id="16" name="Text 14"/>
          <p:cNvSpPr/>
          <p:nvPr/>
        </p:nvSpPr>
        <p:spPr>
          <a:xfrm>
            <a:off x="702469" y="3899535"/>
            <a:ext cx="188714" cy="224790"/>
          </a:xfrm>
          <a:prstGeom prst="rect">
            <a:avLst/>
          </a:prstGeom>
          <a:noFill/>
          <a:ln/>
        </p:spPr>
        <p:txBody>
          <a:bodyPr wrap="none" lIns="0" tIns="0" rIns="0" bIns="0" rtlCol="0" anchor="t"/>
          <a:lstStyle/>
          <a:p>
            <a:pPr marL="0" indent="0" algn="ctr">
              <a:lnSpc>
                <a:spcPts val="1750"/>
              </a:lnSpc>
              <a:buNone/>
            </a:pPr>
            <a:r>
              <a:rPr lang="en-US" sz="1750" b="1" dirty="0">
                <a:solidFill>
                  <a:srgbClr val="333F70"/>
                </a:solidFill>
                <a:latin typeface="Unbounded" pitchFamily="34" charset="0"/>
                <a:ea typeface="Unbounded" pitchFamily="34" charset="-122"/>
                <a:cs typeface="Unbounded" pitchFamily="34" charset="-120"/>
              </a:rPr>
              <a:t>3</a:t>
            </a:r>
            <a:endParaRPr lang="en-US" sz="1750" dirty="0"/>
          </a:p>
        </p:txBody>
      </p:sp>
      <p:sp>
        <p:nvSpPr>
          <p:cNvPr id="17" name="Text 15"/>
          <p:cNvSpPr/>
          <p:nvPr/>
        </p:nvSpPr>
        <p:spPr>
          <a:xfrm>
            <a:off x="1621036" y="3824526"/>
            <a:ext cx="4255889" cy="234077"/>
          </a:xfrm>
          <a:prstGeom prst="rect">
            <a:avLst/>
          </a:prstGeom>
          <a:noFill/>
          <a:ln/>
        </p:spPr>
        <p:txBody>
          <a:bodyPr wrap="none" lIns="0" tIns="0" rIns="0" bIns="0" rtlCol="0" anchor="t"/>
          <a:lstStyle/>
          <a:p>
            <a:pPr marL="0" indent="0" algn="l">
              <a:lnSpc>
                <a:spcPts val="1800"/>
              </a:lnSpc>
              <a:buNone/>
            </a:pPr>
            <a:r>
              <a:rPr lang="en-US" sz="1450" b="1" dirty="0">
                <a:solidFill>
                  <a:srgbClr val="333F70"/>
                </a:solidFill>
                <a:latin typeface="Unbounded" pitchFamily="34" charset="0"/>
                <a:ea typeface="Unbounded" pitchFamily="34" charset="-122"/>
                <a:cs typeface="Unbounded" pitchFamily="34" charset="-120"/>
              </a:rPr>
              <a:t>Nguyên nhân gây ra tai nạn lao động</a:t>
            </a:r>
            <a:endParaRPr lang="en-US" sz="1450" dirty="0"/>
          </a:p>
        </p:txBody>
      </p:sp>
      <p:sp>
        <p:nvSpPr>
          <p:cNvPr id="18" name="Text 16"/>
          <p:cNvSpPr/>
          <p:nvPr/>
        </p:nvSpPr>
        <p:spPr>
          <a:xfrm>
            <a:off x="1621036" y="4148495"/>
            <a:ext cx="12437269" cy="239792"/>
          </a:xfrm>
          <a:prstGeom prst="rect">
            <a:avLst/>
          </a:prstGeom>
          <a:noFill/>
          <a:ln/>
        </p:spPr>
        <p:txBody>
          <a:bodyPr wrap="none" lIns="0" tIns="0" rIns="0" bIns="0" rtlCol="0" anchor="t"/>
          <a:lstStyle/>
          <a:p>
            <a:pPr marL="0" indent="0" algn="l">
              <a:lnSpc>
                <a:spcPts val="1850"/>
              </a:lnSpc>
              <a:buNone/>
            </a:pPr>
            <a:r>
              <a:rPr lang="en-US" sz="1150" dirty="0">
                <a:solidFill>
                  <a:srgbClr val="333F70"/>
                </a:solidFill>
                <a:latin typeface="Open Sans" pitchFamily="34" charset="0"/>
                <a:ea typeface="Open Sans" pitchFamily="34" charset="-122"/>
                <a:cs typeface="Open Sans" pitchFamily="34" charset="-120"/>
              </a:rPr>
              <a:t>Các tai nạn lao động trong quá trình cắt và gia công gỗ thường xuất phát từ nhiều nguyên nhân khác nhau.</a:t>
            </a:r>
            <a:endParaRPr lang="en-US" sz="1150" dirty="0"/>
          </a:p>
        </p:txBody>
      </p:sp>
      <p:sp>
        <p:nvSpPr>
          <p:cNvPr id="19" name="Shape 17"/>
          <p:cNvSpPr/>
          <p:nvPr/>
        </p:nvSpPr>
        <p:spPr>
          <a:xfrm>
            <a:off x="950238" y="5017413"/>
            <a:ext cx="524470" cy="15240"/>
          </a:xfrm>
          <a:prstGeom prst="roundRect">
            <a:avLst>
              <a:gd name="adj" fmla="val 413011"/>
            </a:avLst>
          </a:prstGeom>
          <a:solidFill>
            <a:srgbClr val="BCDBD4"/>
          </a:solidFill>
          <a:ln/>
        </p:spPr>
      </p:sp>
      <p:sp>
        <p:nvSpPr>
          <p:cNvPr id="20" name="Shape 18"/>
          <p:cNvSpPr/>
          <p:nvPr/>
        </p:nvSpPr>
        <p:spPr>
          <a:xfrm>
            <a:off x="628293" y="4856440"/>
            <a:ext cx="337185" cy="337185"/>
          </a:xfrm>
          <a:prstGeom prst="roundRect">
            <a:avLst>
              <a:gd name="adj" fmla="val 18667"/>
            </a:avLst>
          </a:prstGeom>
          <a:solidFill>
            <a:srgbClr val="D6F5EE"/>
          </a:solidFill>
          <a:ln w="7620">
            <a:solidFill>
              <a:srgbClr val="BCDBD4"/>
            </a:solidFill>
            <a:prstDash val="solid"/>
          </a:ln>
        </p:spPr>
      </p:sp>
      <p:sp>
        <p:nvSpPr>
          <p:cNvPr id="21" name="Text 19"/>
          <p:cNvSpPr/>
          <p:nvPr/>
        </p:nvSpPr>
        <p:spPr>
          <a:xfrm>
            <a:off x="700088" y="4912638"/>
            <a:ext cx="193596" cy="224790"/>
          </a:xfrm>
          <a:prstGeom prst="rect">
            <a:avLst/>
          </a:prstGeom>
          <a:noFill/>
          <a:ln/>
        </p:spPr>
        <p:txBody>
          <a:bodyPr wrap="none" lIns="0" tIns="0" rIns="0" bIns="0" rtlCol="0" anchor="t"/>
          <a:lstStyle/>
          <a:p>
            <a:pPr marL="0" indent="0" algn="ctr">
              <a:lnSpc>
                <a:spcPts val="1750"/>
              </a:lnSpc>
              <a:buNone/>
            </a:pPr>
            <a:r>
              <a:rPr lang="en-US" sz="1750" b="1" dirty="0">
                <a:solidFill>
                  <a:srgbClr val="333F70"/>
                </a:solidFill>
                <a:latin typeface="Unbounded" pitchFamily="34" charset="0"/>
                <a:ea typeface="Unbounded" pitchFamily="34" charset="-122"/>
                <a:cs typeface="Unbounded" pitchFamily="34" charset="-120"/>
              </a:rPr>
              <a:t>4</a:t>
            </a:r>
            <a:endParaRPr lang="en-US" sz="1750" dirty="0"/>
          </a:p>
        </p:txBody>
      </p:sp>
      <p:sp>
        <p:nvSpPr>
          <p:cNvPr id="22" name="Text 20"/>
          <p:cNvSpPr/>
          <p:nvPr/>
        </p:nvSpPr>
        <p:spPr>
          <a:xfrm>
            <a:off x="1621036" y="4837628"/>
            <a:ext cx="4574500" cy="234077"/>
          </a:xfrm>
          <a:prstGeom prst="rect">
            <a:avLst/>
          </a:prstGeom>
          <a:noFill/>
          <a:ln/>
        </p:spPr>
        <p:txBody>
          <a:bodyPr wrap="none" lIns="0" tIns="0" rIns="0" bIns="0" rtlCol="0" anchor="t"/>
          <a:lstStyle/>
          <a:p>
            <a:pPr marL="0" indent="0" algn="l">
              <a:lnSpc>
                <a:spcPts val="1800"/>
              </a:lnSpc>
              <a:buNone/>
            </a:pPr>
            <a:r>
              <a:rPr lang="en-US" sz="1450" b="1" dirty="0">
                <a:solidFill>
                  <a:srgbClr val="333F70"/>
                </a:solidFill>
                <a:latin typeface="Unbounded" pitchFamily="34" charset="0"/>
                <a:ea typeface="Unbounded" pitchFamily="34" charset="-122"/>
                <a:cs typeface="Unbounded" pitchFamily="34" charset="-120"/>
              </a:rPr>
              <a:t>Biện pháp phòng tránh tai nạn lao động</a:t>
            </a:r>
            <a:endParaRPr lang="en-US" sz="1450" dirty="0"/>
          </a:p>
        </p:txBody>
      </p:sp>
      <p:sp>
        <p:nvSpPr>
          <p:cNvPr id="23" name="Text 21"/>
          <p:cNvSpPr/>
          <p:nvPr/>
        </p:nvSpPr>
        <p:spPr>
          <a:xfrm>
            <a:off x="1621036" y="5161598"/>
            <a:ext cx="12437269" cy="239792"/>
          </a:xfrm>
          <a:prstGeom prst="rect">
            <a:avLst/>
          </a:prstGeom>
          <a:noFill/>
          <a:ln/>
        </p:spPr>
        <p:txBody>
          <a:bodyPr wrap="none" lIns="0" tIns="0" rIns="0" bIns="0" rtlCol="0" anchor="t"/>
          <a:lstStyle/>
          <a:p>
            <a:pPr marL="0" indent="0" algn="l">
              <a:lnSpc>
                <a:spcPts val="1850"/>
              </a:lnSpc>
              <a:buNone/>
            </a:pPr>
            <a:r>
              <a:rPr lang="en-US" sz="1150" dirty="0">
                <a:solidFill>
                  <a:srgbClr val="333F70"/>
                </a:solidFill>
                <a:latin typeface="Open Sans" pitchFamily="34" charset="0"/>
                <a:ea typeface="Open Sans" pitchFamily="34" charset="-122"/>
                <a:cs typeface="Open Sans" pitchFamily="34" charset="-120"/>
              </a:rPr>
              <a:t>Để phòng tránh tai nạn lao động trong quá trình cắt và gia công gỗ, việc thực hiện các biện pháp an toàn nghiêm ngặt là vô cùng quan trọng.</a:t>
            </a:r>
            <a:endParaRPr lang="en-US" sz="1150" dirty="0"/>
          </a:p>
        </p:txBody>
      </p:sp>
      <p:sp>
        <p:nvSpPr>
          <p:cNvPr id="24" name="Shape 22"/>
          <p:cNvSpPr/>
          <p:nvPr/>
        </p:nvSpPr>
        <p:spPr>
          <a:xfrm>
            <a:off x="950238" y="6030516"/>
            <a:ext cx="524470" cy="15240"/>
          </a:xfrm>
          <a:prstGeom prst="roundRect">
            <a:avLst>
              <a:gd name="adj" fmla="val 413011"/>
            </a:avLst>
          </a:prstGeom>
          <a:solidFill>
            <a:srgbClr val="BCDBD4"/>
          </a:solidFill>
          <a:ln/>
        </p:spPr>
      </p:sp>
      <p:sp>
        <p:nvSpPr>
          <p:cNvPr id="25" name="Shape 23"/>
          <p:cNvSpPr/>
          <p:nvPr/>
        </p:nvSpPr>
        <p:spPr>
          <a:xfrm>
            <a:off x="628293" y="5869543"/>
            <a:ext cx="337185" cy="337185"/>
          </a:xfrm>
          <a:prstGeom prst="roundRect">
            <a:avLst>
              <a:gd name="adj" fmla="val 18667"/>
            </a:avLst>
          </a:prstGeom>
          <a:solidFill>
            <a:srgbClr val="D6F5EE"/>
          </a:solidFill>
          <a:ln w="7620">
            <a:solidFill>
              <a:srgbClr val="BCDBD4"/>
            </a:solidFill>
            <a:prstDash val="solid"/>
          </a:ln>
        </p:spPr>
      </p:sp>
      <p:sp>
        <p:nvSpPr>
          <p:cNvPr id="26" name="Text 24"/>
          <p:cNvSpPr/>
          <p:nvPr/>
        </p:nvSpPr>
        <p:spPr>
          <a:xfrm>
            <a:off x="706160" y="5925741"/>
            <a:ext cx="181451" cy="224790"/>
          </a:xfrm>
          <a:prstGeom prst="rect">
            <a:avLst/>
          </a:prstGeom>
          <a:noFill/>
          <a:ln/>
        </p:spPr>
        <p:txBody>
          <a:bodyPr wrap="none" lIns="0" tIns="0" rIns="0" bIns="0" rtlCol="0" anchor="t"/>
          <a:lstStyle/>
          <a:p>
            <a:pPr marL="0" indent="0" algn="ctr">
              <a:lnSpc>
                <a:spcPts val="1750"/>
              </a:lnSpc>
              <a:buNone/>
            </a:pPr>
            <a:r>
              <a:rPr lang="en-US" sz="1750" b="1" dirty="0">
                <a:solidFill>
                  <a:srgbClr val="333F70"/>
                </a:solidFill>
                <a:latin typeface="Unbounded" pitchFamily="34" charset="0"/>
                <a:ea typeface="Unbounded" pitchFamily="34" charset="-122"/>
                <a:cs typeface="Unbounded" pitchFamily="34" charset="-120"/>
              </a:rPr>
              <a:t>5</a:t>
            </a:r>
            <a:endParaRPr lang="en-US" sz="1750" dirty="0"/>
          </a:p>
        </p:txBody>
      </p:sp>
      <p:sp>
        <p:nvSpPr>
          <p:cNvPr id="27" name="Text 25"/>
          <p:cNvSpPr/>
          <p:nvPr/>
        </p:nvSpPr>
        <p:spPr>
          <a:xfrm>
            <a:off x="1621036" y="5850731"/>
            <a:ext cx="3022997" cy="234077"/>
          </a:xfrm>
          <a:prstGeom prst="rect">
            <a:avLst/>
          </a:prstGeom>
          <a:noFill/>
          <a:ln/>
        </p:spPr>
        <p:txBody>
          <a:bodyPr wrap="none" lIns="0" tIns="0" rIns="0" bIns="0" rtlCol="0" anchor="t"/>
          <a:lstStyle/>
          <a:p>
            <a:pPr marL="0" indent="0" algn="l">
              <a:lnSpc>
                <a:spcPts val="1800"/>
              </a:lnSpc>
              <a:buNone/>
            </a:pPr>
            <a:r>
              <a:rPr lang="en-US" sz="1450" b="1" dirty="0">
                <a:solidFill>
                  <a:srgbClr val="333F70"/>
                </a:solidFill>
                <a:latin typeface="Unbounded" pitchFamily="34" charset="0"/>
                <a:ea typeface="Unbounded" pitchFamily="34" charset="-122"/>
                <a:cs typeface="Unbounded" pitchFamily="34" charset="-120"/>
              </a:rPr>
              <a:t>Quy định an toàn lao động</a:t>
            </a:r>
            <a:endParaRPr lang="en-US" sz="1450" dirty="0"/>
          </a:p>
        </p:txBody>
      </p:sp>
      <p:sp>
        <p:nvSpPr>
          <p:cNvPr id="28" name="Text 26"/>
          <p:cNvSpPr/>
          <p:nvPr/>
        </p:nvSpPr>
        <p:spPr>
          <a:xfrm>
            <a:off x="1621036" y="6174700"/>
            <a:ext cx="12437269" cy="239792"/>
          </a:xfrm>
          <a:prstGeom prst="rect">
            <a:avLst/>
          </a:prstGeom>
          <a:noFill/>
          <a:ln/>
        </p:spPr>
        <p:txBody>
          <a:bodyPr wrap="none" lIns="0" tIns="0" rIns="0" bIns="0" rtlCol="0" anchor="t"/>
          <a:lstStyle/>
          <a:p>
            <a:pPr marL="0" indent="0" algn="l">
              <a:lnSpc>
                <a:spcPts val="1850"/>
              </a:lnSpc>
              <a:buNone/>
            </a:pPr>
            <a:r>
              <a:rPr lang="en-US" sz="1150" dirty="0">
                <a:solidFill>
                  <a:srgbClr val="333F70"/>
                </a:solidFill>
                <a:latin typeface="Open Sans" pitchFamily="34" charset="0"/>
                <a:ea typeface="Open Sans" pitchFamily="34" charset="-122"/>
                <a:cs typeface="Open Sans" pitchFamily="34" charset="-120"/>
              </a:rPr>
              <a:t>Để đảm bảo an toàn lao động trong quá trình cắt và gia công gỗ, việc tuân thủ các quy định an toàn là rất cần thiết.</a:t>
            </a:r>
            <a:endParaRPr lang="en-US" sz="1150" dirty="0"/>
          </a:p>
        </p:txBody>
      </p:sp>
      <p:sp>
        <p:nvSpPr>
          <p:cNvPr id="29" name="Shape 27"/>
          <p:cNvSpPr/>
          <p:nvPr/>
        </p:nvSpPr>
        <p:spPr>
          <a:xfrm>
            <a:off x="950238" y="7043618"/>
            <a:ext cx="524470" cy="15240"/>
          </a:xfrm>
          <a:prstGeom prst="roundRect">
            <a:avLst>
              <a:gd name="adj" fmla="val 413011"/>
            </a:avLst>
          </a:prstGeom>
          <a:solidFill>
            <a:srgbClr val="BCDBD4"/>
          </a:solidFill>
          <a:ln/>
        </p:spPr>
      </p:sp>
      <p:sp>
        <p:nvSpPr>
          <p:cNvPr id="30" name="Shape 28"/>
          <p:cNvSpPr/>
          <p:nvPr/>
        </p:nvSpPr>
        <p:spPr>
          <a:xfrm>
            <a:off x="628293" y="6882646"/>
            <a:ext cx="337185" cy="337185"/>
          </a:xfrm>
          <a:prstGeom prst="roundRect">
            <a:avLst>
              <a:gd name="adj" fmla="val 18667"/>
            </a:avLst>
          </a:prstGeom>
          <a:solidFill>
            <a:srgbClr val="D6F5EE"/>
          </a:solidFill>
          <a:ln w="7620">
            <a:solidFill>
              <a:srgbClr val="BCDBD4"/>
            </a:solidFill>
            <a:prstDash val="solid"/>
          </a:ln>
        </p:spPr>
      </p:sp>
      <p:sp>
        <p:nvSpPr>
          <p:cNvPr id="31" name="Text 29"/>
          <p:cNvSpPr/>
          <p:nvPr/>
        </p:nvSpPr>
        <p:spPr>
          <a:xfrm>
            <a:off x="700445" y="6938843"/>
            <a:ext cx="192762" cy="224790"/>
          </a:xfrm>
          <a:prstGeom prst="rect">
            <a:avLst/>
          </a:prstGeom>
          <a:noFill/>
          <a:ln/>
        </p:spPr>
        <p:txBody>
          <a:bodyPr wrap="none" lIns="0" tIns="0" rIns="0" bIns="0" rtlCol="0" anchor="t"/>
          <a:lstStyle/>
          <a:p>
            <a:pPr marL="0" indent="0" algn="ctr">
              <a:lnSpc>
                <a:spcPts val="1750"/>
              </a:lnSpc>
              <a:buNone/>
            </a:pPr>
            <a:r>
              <a:rPr lang="en-US" sz="1750" b="1" dirty="0">
                <a:solidFill>
                  <a:srgbClr val="333F70"/>
                </a:solidFill>
                <a:latin typeface="Unbounded" pitchFamily="34" charset="0"/>
                <a:ea typeface="Unbounded" pitchFamily="34" charset="-122"/>
                <a:cs typeface="Unbounded" pitchFamily="34" charset="-120"/>
              </a:rPr>
              <a:t>6</a:t>
            </a:r>
            <a:endParaRPr lang="en-US" sz="1750" dirty="0"/>
          </a:p>
        </p:txBody>
      </p:sp>
      <p:sp>
        <p:nvSpPr>
          <p:cNvPr id="32" name="Text 30"/>
          <p:cNvSpPr/>
          <p:nvPr/>
        </p:nvSpPr>
        <p:spPr>
          <a:xfrm>
            <a:off x="1621036" y="6863834"/>
            <a:ext cx="4897160" cy="234077"/>
          </a:xfrm>
          <a:prstGeom prst="rect">
            <a:avLst/>
          </a:prstGeom>
          <a:noFill/>
          <a:ln/>
        </p:spPr>
        <p:txBody>
          <a:bodyPr wrap="none" lIns="0" tIns="0" rIns="0" bIns="0" rtlCol="0" anchor="t"/>
          <a:lstStyle/>
          <a:p>
            <a:pPr marL="0" indent="0" algn="l">
              <a:lnSpc>
                <a:spcPts val="1800"/>
              </a:lnSpc>
              <a:buNone/>
            </a:pPr>
            <a:r>
              <a:rPr lang="en-US" sz="1450" b="1" dirty="0">
                <a:solidFill>
                  <a:srgbClr val="333F70"/>
                </a:solidFill>
                <a:latin typeface="Unbounded" pitchFamily="34" charset="0"/>
                <a:ea typeface="Unbounded" pitchFamily="34" charset="-122"/>
                <a:cs typeface="Unbounded" pitchFamily="34" charset="-120"/>
              </a:rPr>
              <a:t>Xử lý tình huống tai nạn lao động khẩn cấp</a:t>
            </a:r>
            <a:endParaRPr lang="en-US" sz="1450" dirty="0"/>
          </a:p>
        </p:txBody>
      </p:sp>
      <p:sp>
        <p:nvSpPr>
          <p:cNvPr id="33" name="Text 31"/>
          <p:cNvSpPr/>
          <p:nvPr/>
        </p:nvSpPr>
        <p:spPr>
          <a:xfrm>
            <a:off x="1621036" y="7187803"/>
            <a:ext cx="12437269" cy="479584"/>
          </a:xfrm>
          <a:prstGeom prst="rect">
            <a:avLst/>
          </a:prstGeom>
          <a:noFill/>
          <a:ln/>
        </p:spPr>
        <p:txBody>
          <a:bodyPr wrap="square" lIns="0" tIns="0" rIns="0" bIns="0" rtlCol="0" anchor="t"/>
          <a:lstStyle/>
          <a:p>
            <a:pPr marL="0" indent="0" algn="l">
              <a:lnSpc>
                <a:spcPts val="1850"/>
              </a:lnSpc>
              <a:buNone/>
            </a:pPr>
            <a:r>
              <a:rPr lang="en-US" sz="1150" dirty="0">
                <a:solidFill>
                  <a:srgbClr val="333F70"/>
                </a:solidFill>
                <a:latin typeface="Open Sans" pitchFamily="34" charset="0"/>
                <a:ea typeface="Open Sans" pitchFamily="34" charset="-122"/>
                <a:cs typeface="Open Sans" pitchFamily="34" charset="-120"/>
              </a:rPr>
              <a:t>Khi xảy ra tai nạn lao động trong quá trình cắt và gia công gỗ, việc xử lý tình huống khẩn cấp một cách nhanh chóng và hiệu quả là rất quan trọng để giảm thiểu thiệt hại và bảo vệ sức khỏe công nhân.</a:t>
            </a:r>
            <a:endParaRPr lang="en-US" sz="1150" dirty="0"/>
          </a:p>
        </p:txBody>
      </p:sp>
      <p:pic>
        <p:nvPicPr>
          <p:cNvPr id="34" name="Picture 33">
            <a:extLst>
              <a:ext uri="{FF2B5EF4-FFF2-40B4-BE49-F238E27FC236}">
                <a16:creationId xmlns:a16="http://schemas.microsoft.com/office/drawing/2014/main" id="{577981D1-4491-E068-B487-622BD9FD6147}"/>
              </a:ext>
            </a:extLst>
          </p:cNvPr>
          <p:cNvPicPr>
            <a:picLocks noChangeAspect="1"/>
          </p:cNvPicPr>
          <p:nvPr/>
        </p:nvPicPr>
        <p:blipFill>
          <a:blip r:embed="rId3"/>
          <a:stretch>
            <a:fillRect/>
          </a:stretch>
        </p:blipFill>
        <p:spPr>
          <a:xfrm>
            <a:off x="11396665" y="7284273"/>
            <a:ext cx="3052865" cy="94532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72095" y="366474"/>
            <a:ext cx="13486209" cy="832961"/>
          </a:xfrm>
          <a:prstGeom prst="rect">
            <a:avLst/>
          </a:prstGeom>
          <a:noFill/>
          <a:ln/>
        </p:spPr>
        <p:txBody>
          <a:bodyPr wrap="square" lIns="0" tIns="0" rIns="0" bIns="0" rtlCol="0" anchor="t"/>
          <a:lstStyle/>
          <a:p>
            <a:pPr marL="0" indent="0">
              <a:lnSpc>
                <a:spcPts val="3250"/>
              </a:lnSpc>
              <a:buNone/>
            </a:pPr>
            <a:r>
              <a:rPr lang="en-US" sz="2600" b="1" dirty="0">
                <a:solidFill>
                  <a:srgbClr val="333F70"/>
                </a:solidFill>
                <a:latin typeface="Unbounded" pitchFamily="34" charset="0"/>
                <a:ea typeface="Unbounded" pitchFamily="34" charset="-122"/>
                <a:cs typeface="Unbounded" pitchFamily="34" charset="-120"/>
              </a:rPr>
              <a:t>II. An toàn vệ sinh lao động đối với nhân viên Lắp ráp cấu trúc cơ bản</a:t>
            </a:r>
            <a:endParaRPr lang="en-US" sz="2600" dirty="0"/>
          </a:p>
        </p:txBody>
      </p:sp>
      <p:pic>
        <p:nvPicPr>
          <p:cNvPr id="3" name="Image 0" descr="preencoded.png"/>
          <p:cNvPicPr>
            <a:picLocks noChangeAspect="1"/>
          </p:cNvPicPr>
          <p:nvPr/>
        </p:nvPicPr>
        <p:blipFill>
          <a:blip r:embed="rId3"/>
          <a:stretch>
            <a:fillRect/>
          </a:stretch>
        </p:blipFill>
        <p:spPr>
          <a:xfrm>
            <a:off x="572095" y="1466017"/>
            <a:ext cx="666393" cy="1066324"/>
          </a:xfrm>
          <a:prstGeom prst="rect">
            <a:avLst/>
          </a:prstGeom>
        </p:spPr>
      </p:pic>
      <p:sp>
        <p:nvSpPr>
          <p:cNvPr id="4" name="Text 1"/>
          <p:cNvSpPr/>
          <p:nvPr/>
        </p:nvSpPr>
        <p:spPr>
          <a:xfrm>
            <a:off x="1438394" y="1599248"/>
            <a:ext cx="2008227" cy="208121"/>
          </a:xfrm>
          <a:prstGeom prst="rect">
            <a:avLst/>
          </a:prstGeom>
          <a:noFill/>
          <a:ln/>
        </p:spPr>
        <p:txBody>
          <a:bodyPr wrap="none" lIns="0" tIns="0" rIns="0" bIns="0" rtlCol="0" anchor="t"/>
          <a:lstStyle/>
          <a:p>
            <a:pPr marL="0" indent="0" algn="l">
              <a:lnSpc>
                <a:spcPts val="1600"/>
              </a:lnSpc>
              <a:buNone/>
            </a:pPr>
            <a:r>
              <a:rPr lang="en-US" sz="1300" b="1" dirty="0">
                <a:solidFill>
                  <a:srgbClr val="333F70"/>
                </a:solidFill>
                <a:latin typeface="Unbounded" pitchFamily="34" charset="0"/>
                <a:ea typeface="Unbounded" pitchFamily="34" charset="-122"/>
                <a:cs typeface="Unbounded" pitchFamily="34" charset="-120"/>
              </a:rPr>
              <a:t>Đặc điểm công việc</a:t>
            </a:r>
            <a:endParaRPr lang="en-US" sz="1300" dirty="0"/>
          </a:p>
        </p:txBody>
      </p:sp>
      <p:sp>
        <p:nvSpPr>
          <p:cNvPr id="5" name="Text 2"/>
          <p:cNvSpPr/>
          <p:nvPr/>
        </p:nvSpPr>
        <p:spPr>
          <a:xfrm>
            <a:off x="1438394" y="1887260"/>
            <a:ext cx="12619911" cy="213360"/>
          </a:xfrm>
          <a:prstGeom prst="rect">
            <a:avLst/>
          </a:prstGeom>
          <a:noFill/>
          <a:ln/>
        </p:spPr>
        <p:txBody>
          <a:bodyPr wrap="none" lIns="0" tIns="0" rIns="0" bIns="0" rtlCol="0" anchor="t"/>
          <a:lstStyle/>
          <a:p>
            <a:pPr marL="0" indent="0" algn="l">
              <a:lnSpc>
                <a:spcPts val="1650"/>
              </a:lnSpc>
              <a:buNone/>
            </a:pPr>
            <a:r>
              <a:rPr lang="en-US" sz="1000" dirty="0">
                <a:solidFill>
                  <a:srgbClr val="333F70"/>
                </a:solidFill>
                <a:latin typeface="Open Sans" pitchFamily="34" charset="0"/>
                <a:ea typeface="Open Sans" pitchFamily="34" charset="-122"/>
                <a:cs typeface="Open Sans" pitchFamily="34" charset="-120"/>
              </a:rPr>
              <a:t>Công việc lắp ráp cấu trúc cơ bản trong sản xuất đàn guitar đòi hỏi sự tỉ mỉ và chính xác cao.</a:t>
            </a:r>
            <a:endParaRPr lang="en-US" sz="1000" dirty="0"/>
          </a:p>
        </p:txBody>
      </p:sp>
      <p:pic>
        <p:nvPicPr>
          <p:cNvPr id="6" name="Image 1" descr="preencoded.png"/>
          <p:cNvPicPr>
            <a:picLocks noChangeAspect="1"/>
          </p:cNvPicPr>
          <p:nvPr/>
        </p:nvPicPr>
        <p:blipFill>
          <a:blip r:embed="rId4"/>
          <a:stretch>
            <a:fillRect/>
          </a:stretch>
        </p:blipFill>
        <p:spPr>
          <a:xfrm>
            <a:off x="572095" y="2532340"/>
            <a:ext cx="666393" cy="1066324"/>
          </a:xfrm>
          <a:prstGeom prst="rect">
            <a:avLst/>
          </a:prstGeom>
        </p:spPr>
      </p:pic>
      <p:sp>
        <p:nvSpPr>
          <p:cNvPr id="7" name="Text 3"/>
          <p:cNvSpPr/>
          <p:nvPr/>
        </p:nvSpPr>
        <p:spPr>
          <a:xfrm>
            <a:off x="1438394" y="2665571"/>
            <a:ext cx="2706648" cy="208121"/>
          </a:xfrm>
          <a:prstGeom prst="rect">
            <a:avLst/>
          </a:prstGeom>
          <a:noFill/>
          <a:ln/>
        </p:spPr>
        <p:txBody>
          <a:bodyPr wrap="none" lIns="0" tIns="0" rIns="0" bIns="0" rtlCol="0" anchor="t"/>
          <a:lstStyle/>
          <a:p>
            <a:pPr marL="0" indent="0" algn="l">
              <a:lnSpc>
                <a:spcPts val="1600"/>
              </a:lnSpc>
              <a:buNone/>
            </a:pPr>
            <a:r>
              <a:rPr lang="en-US" sz="1300" b="1" dirty="0">
                <a:solidFill>
                  <a:srgbClr val="333F70"/>
                </a:solidFill>
                <a:latin typeface="Unbounded" pitchFamily="34" charset="0"/>
                <a:ea typeface="Unbounded" pitchFamily="34" charset="-122"/>
                <a:cs typeface="Unbounded" pitchFamily="34" charset="-120"/>
              </a:rPr>
              <a:t>Các dạng tai nạn lao động</a:t>
            </a:r>
            <a:endParaRPr lang="en-US" sz="1300" dirty="0"/>
          </a:p>
        </p:txBody>
      </p:sp>
      <p:sp>
        <p:nvSpPr>
          <p:cNvPr id="8" name="Text 4"/>
          <p:cNvSpPr/>
          <p:nvPr/>
        </p:nvSpPr>
        <p:spPr>
          <a:xfrm>
            <a:off x="1438394" y="2953583"/>
            <a:ext cx="12619911" cy="213360"/>
          </a:xfrm>
          <a:prstGeom prst="rect">
            <a:avLst/>
          </a:prstGeom>
          <a:noFill/>
          <a:ln/>
        </p:spPr>
        <p:txBody>
          <a:bodyPr wrap="none" lIns="0" tIns="0" rIns="0" bIns="0" rtlCol="0" anchor="t"/>
          <a:lstStyle/>
          <a:p>
            <a:pPr marL="0" indent="0" algn="l">
              <a:lnSpc>
                <a:spcPts val="1650"/>
              </a:lnSpc>
              <a:buNone/>
            </a:pPr>
            <a:r>
              <a:rPr lang="en-US" sz="1000" dirty="0">
                <a:solidFill>
                  <a:srgbClr val="333F70"/>
                </a:solidFill>
                <a:latin typeface="Open Sans" pitchFamily="34" charset="0"/>
                <a:ea typeface="Open Sans" pitchFamily="34" charset="-122"/>
                <a:cs typeface="Open Sans" pitchFamily="34" charset="-120"/>
              </a:rPr>
              <a:t>Trong quá trình lắp ráp cấu trúc cơ bản của đàn guitar, một số tai nạn lao động có thể xảy ra do tính chất của công việc và các công cụ sử dụng.</a:t>
            </a:r>
            <a:endParaRPr lang="en-US" sz="1000" dirty="0"/>
          </a:p>
        </p:txBody>
      </p:sp>
      <p:pic>
        <p:nvPicPr>
          <p:cNvPr id="9" name="Image 2" descr="preencoded.png"/>
          <p:cNvPicPr>
            <a:picLocks noChangeAspect="1"/>
          </p:cNvPicPr>
          <p:nvPr/>
        </p:nvPicPr>
        <p:blipFill>
          <a:blip r:embed="rId5"/>
          <a:stretch>
            <a:fillRect/>
          </a:stretch>
        </p:blipFill>
        <p:spPr>
          <a:xfrm>
            <a:off x="572095" y="3598664"/>
            <a:ext cx="666393" cy="1066324"/>
          </a:xfrm>
          <a:prstGeom prst="rect">
            <a:avLst/>
          </a:prstGeom>
        </p:spPr>
      </p:pic>
      <p:sp>
        <p:nvSpPr>
          <p:cNvPr id="10" name="Text 5"/>
          <p:cNvSpPr/>
          <p:nvPr/>
        </p:nvSpPr>
        <p:spPr>
          <a:xfrm>
            <a:off x="1438394" y="3731895"/>
            <a:ext cx="3785116" cy="208121"/>
          </a:xfrm>
          <a:prstGeom prst="rect">
            <a:avLst/>
          </a:prstGeom>
          <a:noFill/>
          <a:ln/>
        </p:spPr>
        <p:txBody>
          <a:bodyPr wrap="none" lIns="0" tIns="0" rIns="0" bIns="0" rtlCol="0" anchor="t"/>
          <a:lstStyle/>
          <a:p>
            <a:pPr marL="0" indent="0" algn="l">
              <a:lnSpc>
                <a:spcPts val="1600"/>
              </a:lnSpc>
              <a:buNone/>
            </a:pPr>
            <a:r>
              <a:rPr lang="en-US" sz="1300" b="1" dirty="0">
                <a:solidFill>
                  <a:srgbClr val="333F70"/>
                </a:solidFill>
                <a:latin typeface="Unbounded" pitchFamily="34" charset="0"/>
                <a:ea typeface="Unbounded" pitchFamily="34" charset="-122"/>
                <a:cs typeface="Unbounded" pitchFamily="34" charset="-120"/>
              </a:rPr>
              <a:t>Nguyên nhân gây ra tai nạn lao động</a:t>
            </a:r>
            <a:endParaRPr lang="en-US" sz="1300" dirty="0"/>
          </a:p>
        </p:txBody>
      </p:sp>
      <p:sp>
        <p:nvSpPr>
          <p:cNvPr id="11" name="Text 6"/>
          <p:cNvSpPr/>
          <p:nvPr/>
        </p:nvSpPr>
        <p:spPr>
          <a:xfrm>
            <a:off x="1438394" y="4019907"/>
            <a:ext cx="12619911" cy="213360"/>
          </a:xfrm>
          <a:prstGeom prst="rect">
            <a:avLst/>
          </a:prstGeom>
          <a:noFill/>
          <a:ln/>
        </p:spPr>
        <p:txBody>
          <a:bodyPr wrap="none" lIns="0" tIns="0" rIns="0" bIns="0" rtlCol="0" anchor="t"/>
          <a:lstStyle/>
          <a:p>
            <a:pPr marL="0" indent="0" algn="l">
              <a:lnSpc>
                <a:spcPts val="1650"/>
              </a:lnSpc>
              <a:buNone/>
            </a:pPr>
            <a:r>
              <a:rPr lang="en-US" sz="1000" dirty="0">
                <a:solidFill>
                  <a:srgbClr val="333F70"/>
                </a:solidFill>
                <a:latin typeface="Open Sans" pitchFamily="34" charset="0"/>
                <a:ea typeface="Open Sans" pitchFamily="34" charset="-122"/>
                <a:cs typeface="Open Sans" pitchFamily="34" charset="-120"/>
              </a:rPr>
              <a:t>Tai nạn lao động trong quá trình lắp ráp cấu trúc cơ bản của đàn guitar thường xuất phát từ nhiều nguyên nhân khác nhau.</a:t>
            </a:r>
            <a:endParaRPr lang="en-US" sz="1000" dirty="0"/>
          </a:p>
        </p:txBody>
      </p:sp>
      <p:pic>
        <p:nvPicPr>
          <p:cNvPr id="12" name="Image 3" descr="preencoded.png"/>
          <p:cNvPicPr>
            <a:picLocks noChangeAspect="1"/>
          </p:cNvPicPr>
          <p:nvPr/>
        </p:nvPicPr>
        <p:blipFill>
          <a:blip r:embed="rId6"/>
          <a:stretch>
            <a:fillRect/>
          </a:stretch>
        </p:blipFill>
        <p:spPr>
          <a:xfrm>
            <a:off x="572095" y="4664988"/>
            <a:ext cx="666393" cy="1066324"/>
          </a:xfrm>
          <a:prstGeom prst="rect">
            <a:avLst/>
          </a:prstGeom>
        </p:spPr>
      </p:pic>
      <p:sp>
        <p:nvSpPr>
          <p:cNvPr id="13" name="Text 7"/>
          <p:cNvSpPr/>
          <p:nvPr/>
        </p:nvSpPr>
        <p:spPr>
          <a:xfrm>
            <a:off x="1438394" y="4798219"/>
            <a:ext cx="4068485" cy="208121"/>
          </a:xfrm>
          <a:prstGeom prst="rect">
            <a:avLst/>
          </a:prstGeom>
          <a:noFill/>
          <a:ln/>
        </p:spPr>
        <p:txBody>
          <a:bodyPr wrap="none" lIns="0" tIns="0" rIns="0" bIns="0" rtlCol="0" anchor="t"/>
          <a:lstStyle/>
          <a:p>
            <a:pPr marL="0" indent="0" algn="l">
              <a:lnSpc>
                <a:spcPts val="1600"/>
              </a:lnSpc>
              <a:buNone/>
            </a:pPr>
            <a:r>
              <a:rPr lang="en-US" sz="1300" b="1" dirty="0">
                <a:solidFill>
                  <a:srgbClr val="333F70"/>
                </a:solidFill>
                <a:latin typeface="Unbounded" pitchFamily="34" charset="0"/>
                <a:ea typeface="Unbounded" pitchFamily="34" charset="-122"/>
                <a:cs typeface="Unbounded" pitchFamily="34" charset="-120"/>
              </a:rPr>
              <a:t>Biện pháp phòng tránh tai nạn lao động</a:t>
            </a:r>
            <a:endParaRPr lang="en-US" sz="1300" dirty="0"/>
          </a:p>
        </p:txBody>
      </p:sp>
      <p:sp>
        <p:nvSpPr>
          <p:cNvPr id="14" name="Text 8"/>
          <p:cNvSpPr/>
          <p:nvPr/>
        </p:nvSpPr>
        <p:spPr>
          <a:xfrm>
            <a:off x="1438394" y="5086231"/>
            <a:ext cx="12619911" cy="213360"/>
          </a:xfrm>
          <a:prstGeom prst="rect">
            <a:avLst/>
          </a:prstGeom>
          <a:noFill/>
          <a:ln/>
        </p:spPr>
        <p:txBody>
          <a:bodyPr wrap="none" lIns="0" tIns="0" rIns="0" bIns="0" rtlCol="0" anchor="t"/>
          <a:lstStyle/>
          <a:p>
            <a:pPr marL="0" indent="0" algn="l">
              <a:lnSpc>
                <a:spcPts val="1650"/>
              </a:lnSpc>
              <a:buNone/>
            </a:pPr>
            <a:r>
              <a:rPr lang="en-US" sz="1000" dirty="0">
                <a:solidFill>
                  <a:srgbClr val="333F70"/>
                </a:solidFill>
                <a:latin typeface="Open Sans" pitchFamily="34" charset="0"/>
                <a:ea typeface="Open Sans" pitchFamily="34" charset="-122"/>
                <a:cs typeface="Open Sans" pitchFamily="34" charset="-120"/>
              </a:rPr>
              <a:t>Để phòng tránh tai nạn lao động trong quá trình lắp ráp cấu trúc cơ bản của đàn guitar, việc thực hiện các biện pháp an toàn là rất cần thiết.</a:t>
            </a:r>
            <a:endParaRPr lang="en-US" sz="1000" dirty="0"/>
          </a:p>
        </p:txBody>
      </p:sp>
      <p:pic>
        <p:nvPicPr>
          <p:cNvPr id="15" name="Image 4" descr="preencoded.png"/>
          <p:cNvPicPr>
            <a:picLocks noChangeAspect="1"/>
          </p:cNvPicPr>
          <p:nvPr/>
        </p:nvPicPr>
        <p:blipFill>
          <a:blip r:embed="rId7"/>
          <a:stretch>
            <a:fillRect/>
          </a:stretch>
        </p:blipFill>
        <p:spPr>
          <a:xfrm>
            <a:off x="572095" y="5731312"/>
            <a:ext cx="666393" cy="1066324"/>
          </a:xfrm>
          <a:prstGeom prst="rect">
            <a:avLst/>
          </a:prstGeom>
        </p:spPr>
      </p:pic>
      <p:sp>
        <p:nvSpPr>
          <p:cNvPr id="16" name="Text 9"/>
          <p:cNvSpPr/>
          <p:nvPr/>
        </p:nvSpPr>
        <p:spPr>
          <a:xfrm>
            <a:off x="1438394" y="5864543"/>
            <a:ext cx="2688669" cy="208121"/>
          </a:xfrm>
          <a:prstGeom prst="rect">
            <a:avLst/>
          </a:prstGeom>
          <a:noFill/>
          <a:ln/>
        </p:spPr>
        <p:txBody>
          <a:bodyPr wrap="none" lIns="0" tIns="0" rIns="0" bIns="0" rtlCol="0" anchor="t"/>
          <a:lstStyle/>
          <a:p>
            <a:pPr marL="0" indent="0" algn="l">
              <a:lnSpc>
                <a:spcPts val="1600"/>
              </a:lnSpc>
              <a:buNone/>
            </a:pPr>
            <a:r>
              <a:rPr lang="en-US" sz="1300" b="1" dirty="0">
                <a:solidFill>
                  <a:srgbClr val="333F70"/>
                </a:solidFill>
                <a:latin typeface="Unbounded" pitchFamily="34" charset="0"/>
                <a:ea typeface="Unbounded" pitchFamily="34" charset="-122"/>
                <a:cs typeface="Unbounded" pitchFamily="34" charset="-120"/>
              </a:rPr>
              <a:t>Quy định an toàn lao động</a:t>
            </a:r>
            <a:endParaRPr lang="en-US" sz="1300" dirty="0"/>
          </a:p>
        </p:txBody>
      </p:sp>
      <p:sp>
        <p:nvSpPr>
          <p:cNvPr id="17" name="Text 10"/>
          <p:cNvSpPr/>
          <p:nvPr/>
        </p:nvSpPr>
        <p:spPr>
          <a:xfrm>
            <a:off x="1438394" y="6152555"/>
            <a:ext cx="12619911" cy="213360"/>
          </a:xfrm>
          <a:prstGeom prst="rect">
            <a:avLst/>
          </a:prstGeom>
          <a:noFill/>
          <a:ln/>
        </p:spPr>
        <p:txBody>
          <a:bodyPr wrap="none" lIns="0" tIns="0" rIns="0" bIns="0" rtlCol="0" anchor="t"/>
          <a:lstStyle/>
          <a:p>
            <a:pPr marL="0" indent="0" algn="l">
              <a:lnSpc>
                <a:spcPts val="1650"/>
              </a:lnSpc>
              <a:buNone/>
            </a:pPr>
            <a:r>
              <a:rPr lang="en-US" sz="1000" dirty="0">
                <a:solidFill>
                  <a:srgbClr val="333F70"/>
                </a:solidFill>
                <a:latin typeface="Open Sans" pitchFamily="34" charset="0"/>
                <a:ea typeface="Open Sans" pitchFamily="34" charset="-122"/>
                <a:cs typeface="Open Sans" pitchFamily="34" charset="-120"/>
              </a:rPr>
              <a:t>Khi thực hiện công việc lắp ráp cấu trúc cơ bản của đàn guitar, việc tuân thủ quy định an toàn lao động là rất quan trọng để bảo vệ sức khỏe và sự an toàn của công nhân.</a:t>
            </a:r>
            <a:endParaRPr lang="en-US" sz="1000" dirty="0"/>
          </a:p>
        </p:txBody>
      </p:sp>
      <p:pic>
        <p:nvPicPr>
          <p:cNvPr id="18" name="Image 5" descr="preencoded.png"/>
          <p:cNvPicPr>
            <a:picLocks noChangeAspect="1"/>
          </p:cNvPicPr>
          <p:nvPr/>
        </p:nvPicPr>
        <p:blipFill>
          <a:blip r:embed="rId8"/>
          <a:stretch>
            <a:fillRect/>
          </a:stretch>
        </p:blipFill>
        <p:spPr>
          <a:xfrm>
            <a:off x="572095" y="6797635"/>
            <a:ext cx="666393" cy="1066324"/>
          </a:xfrm>
          <a:prstGeom prst="rect">
            <a:avLst/>
          </a:prstGeom>
        </p:spPr>
      </p:pic>
      <p:sp>
        <p:nvSpPr>
          <p:cNvPr id="19" name="Text 11"/>
          <p:cNvSpPr/>
          <p:nvPr/>
        </p:nvSpPr>
        <p:spPr>
          <a:xfrm>
            <a:off x="1438394" y="6930866"/>
            <a:ext cx="4355544" cy="208121"/>
          </a:xfrm>
          <a:prstGeom prst="rect">
            <a:avLst/>
          </a:prstGeom>
          <a:noFill/>
          <a:ln/>
        </p:spPr>
        <p:txBody>
          <a:bodyPr wrap="none" lIns="0" tIns="0" rIns="0" bIns="0" rtlCol="0" anchor="t"/>
          <a:lstStyle/>
          <a:p>
            <a:pPr marL="0" indent="0" algn="l">
              <a:lnSpc>
                <a:spcPts val="1600"/>
              </a:lnSpc>
              <a:buNone/>
            </a:pPr>
            <a:r>
              <a:rPr lang="en-US" sz="1300" b="1" dirty="0">
                <a:solidFill>
                  <a:srgbClr val="333F70"/>
                </a:solidFill>
                <a:latin typeface="Unbounded" pitchFamily="34" charset="0"/>
                <a:ea typeface="Unbounded" pitchFamily="34" charset="-122"/>
                <a:cs typeface="Unbounded" pitchFamily="34" charset="-120"/>
              </a:rPr>
              <a:t>Xử lý tình huống tai nạn lao động khẩn cấp</a:t>
            </a:r>
            <a:endParaRPr lang="en-US" sz="1300" dirty="0"/>
          </a:p>
        </p:txBody>
      </p:sp>
      <p:sp>
        <p:nvSpPr>
          <p:cNvPr id="20" name="Text 12"/>
          <p:cNvSpPr/>
          <p:nvPr/>
        </p:nvSpPr>
        <p:spPr>
          <a:xfrm>
            <a:off x="1438394" y="7218878"/>
            <a:ext cx="12619911" cy="213360"/>
          </a:xfrm>
          <a:prstGeom prst="rect">
            <a:avLst/>
          </a:prstGeom>
          <a:noFill/>
          <a:ln/>
        </p:spPr>
        <p:txBody>
          <a:bodyPr wrap="none" lIns="0" tIns="0" rIns="0" bIns="0" rtlCol="0" anchor="t"/>
          <a:lstStyle/>
          <a:p>
            <a:pPr marL="0" indent="0" algn="l">
              <a:lnSpc>
                <a:spcPts val="1650"/>
              </a:lnSpc>
              <a:buNone/>
            </a:pPr>
            <a:r>
              <a:rPr lang="en-US" sz="1000" dirty="0">
                <a:solidFill>
                  <a:srgbClr val="333F70"/>
                </a:solidFill>
                <a:latin typeface="Open Sans" pitchFamily="34" charset="0"/>
                <a:ea typeface="Open Sans" pitchFamily="34" charset="-122"/>
                <a:cs typeface="Open Sans" pitchFamily="34" charset="-120"/>
              </a:rPr>
              <a:t>Khi xảy ra tai nạn lao động trong quá trình lắp ráp cấu trúc cơ bản của đàn guitar, việc xử lý kịp thời và hiệu quả là rất quan trọng để giảm thiểu thiệt hại và bảo vệ sức khỏe công nhân.</a:t>
            </a:r>
            <a:endParaRPr lang="en-US" sz="1000" dirty="0"/>
          </a:p>
        </p:txBody>
      </p:sp>
      <p:pic>
        <p:nvPicPr>
          <p:cNvPr id="21" name="Picture 20">
            <a:extLst>
              <a:ext uri="{FF2B5EF4-FFF2-40B4-BE49-F238E27FC236}">
                <a16:creationId xmlns:a16="http://schemas.microsoft.com/office/drawing/2014/main" id="{5CCA3023-2236-DB70-A086-68BA89D5E6AE}"/>
              </a:ext>
            </a:extLst>
          </p:cNvPr>
          <p:cNvPicPr>
            <a:picLocks noChangeAspect="1"/>
          </p:cNvPicPr>
          <p:nvPr/>
        </p:nvPicPr>
        <p:blipFill>
          <a:blip r:embed="rId9"/>
          <a:stretch>
            <a:fillRect/>
          </a:stretch>
        </p:blipFill>
        <p:spPr>
          <a:xfrm>
            <a:off x="11396665" y="7284273"/>
            <a:ext cx="3052865" cy="94532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03302" y="829389"/>
            <a:ext cx="13223796" cy="1884164"/>
          </a:xfrm>
          <a:prstGeom prst="rect">
            <a:avLst/>
          </a:prstGeom>
          <a:noFill/>
          <a:ln/>
        </p:spPr>
        <p:txBody>
          <a:bodyPr wrap="square" lIns="0" tIns="0" rIns="0" bIns="0" rtlCol="0" anchor="t"/>
          <a:lstStyle/>
          <a:p>
            <a:pPr marL="0" indent="0">
              <a:lnSpc>
                <a:spcPts val="4900"/>
              </a:lnSpc>
              <a:buNone/>
            </a:pPr>
            <a:r>
              <a:rPr lang="en-US" sz="3950" b="1" dirty="0">
                <a:solidFill>
                  <a:srgbClr val="333F70"/>
                </a:solidFill>
                <a:latin typeface="Unbounded" pitchFamily="34" charset="0"/>
                <a:ea typeface="Unbounded" pitchFamily="34" charset="-122"/>
                <a:cs typeface="Unbounded" pitchFamily="34" charset="-120"/>
              </a:rPr>
              <a:t>III. An toàn vệ sinh lao động đối với nhân viên Chế tác và lắp đặt các bộ phận phụ trợ</a:t>
            </a:r>
            <a:endParaRPr lang="en-US" sz="3950" dirty="0"/>
          </a:p>
        </p:txBody>
      </p:sp>
      <p:sp>
        <p:nvSpPr>
          <p:cNvPr id="3" name="Shape 1"/>
          <p:cNvSpPr/>
          <p:nvPr/>
        </p:nvSpPr>
        <p:spPr>
          <a:xfrm>
            <a:off x="703302" y="3014901"/>
            <a:ext cx="13223796" cy="4385310"/>
          </a:xfrm>
          <a:prstGeom prst="roundRect">
            <a:avLst>
              <a:gd name="adj" fmla="val 1925"/>
            </a:avLst>
          </a:prstGeom>
          <a:noFill/>
          <a:ln w="7620">
            <a:solidFill>
              <a:srgbClr val="000000">
                <a:alpha val="8000"/>
              </a:srgbClr>
            </a:solidFill>
            <a:prstDash val="solid"/>
          </a:ln>
        </p:spPr>
      </p:sp>
      <p:sp>
        <p:nvSpPr>
          <p:cNvPr id="4" name="Shape 2"/>
          <p:cNvSpPr/>
          <p:nvPr/>
        </p:nvSpPr>
        <p:spPr>
          <a:xfrm>
            <a:off x="710922" y="3022521"/>
            <a:ext cx="13211175" cy="1220629"/>
          </a:xfrm>
          <a:prstGeom prst="rect">
            <a:avLst/>
          </a:prstGeom>
          <a:solidFill>
            <a:srgbClr val="FFFFFF">
              <a:alpha val="4000"/>
            </a:srgbClr>
          </a:solidFill>
          <a:ln/>
        </p:spPr>
      </p:sp>
      <p:sp>
        <p:nvSpPr>
          <p:cNvPr id="5" name="Text 3"/>
          <p:cNvSpPr/>
          <p:nvPr/>
        </p:nvSpPr>
        <p:spPr>
          <a:xfrm>
            <a:off x="912019" y="3150632"/>
            <a:ext cx="1796296" cy="321469"/>
          </a:xfrm>
          <a:prstGeom prst="rect">
            <a:avLst/>
          </a:prstGeom>
          <a:noFill/>
          <a:ln/>
        </p:spPr>
        <p:txBody>
          <a:bodyPr wrap="none" lIns="0" tIns="0" rIns="0" bIns="0" rtlCol="0" anchor="t"/>
          <a:lstStyle/>
          <a:p>
            <a:pPr marL="0" indent="0">
              <a:lnSpc>
                <a:spcPts val="2500"/>
              </a:lnSpc>
              <a:buNone/>
            </a:pPr>
            <a:r>
              <a:rPr lang="en-US" sz="1550" dirty="0">
                <a:solidFill>
                  <a:srgbClr val="333F70"/>
                </a:solidFill>
                <a:latin typeface="Open Sans" pitchFamily="34" charset="0"/>
                <a:ea typeface="Open Sans" pitchFamily="34" charset="-122"/>
                <a:cs typeface="Open Sans" pitchFamily="34" charset="-120"/>
              </a:rPr>
              <a:t>Đặc điểm công việc</a:t>
            </a:r>
            <a:endParaRPr lang="en-US" sz="1550" dirty="0"/>
          </a:p>
        </p:txBody>
      </p:sp>
      <p:sp>
        <p:nvSpPr>
          <p:cNvPr id="6" name="Text 4"/>
          <p:cNvSpPr/>
          <p:nvPr/>
        </p:nvSpPr>
        <p:spPr>
          <a:xfrm>
            <a:off x="3117652" y="3150632"/>
            <a:ext cx="1792486" cy="642938"/>
          </a:xfrm>
          <a:prstGeom prst="rect">
            <a:avLst/>
          </a:prstGeom>
          <a:noFill/>
          <a:ln/>
        </p:spPr>
        <p:txBody>
          <a:bodyPr wrap="square" lIns="0" tIns="0" rIns="0" bIns="0" rtlCol="0" anchor="t"/>
          <a:lstStyle/>
          <a:p>
            <a:pPr marL="0" indent="0">
              <a:lnSpc>
                <a:spcPts val="2500"/>
              </a:lnSpc>
              <a:buNone/>
            </a:pPr>
            <a:r>
              <a:rPr lang="en-US" sz="1550" dirty="0">
                <a:solidFill>
                  <a:srgbClr val="333F70"/>
                </a:solidFill>
                <a:latin typeface="Open Sans" pitchFamily="34" charset="0"/>
                <a:ea typeface="Open Sans" pitchFamily="34" charset="-122"/>
                <a:cs typeface="Open Sans" pitchFamily="34" charset="-120"/>
              </a:rPr>
              <a:t>Các dạng tai nạn lao động</a:t>
            </a:r>
            <a:endParaRPr lang="en-US" sz="1550" dirty="0"/>
          </a:p>
        </p:txBody>
      </p:sp>
      <p:sp>
        <p:nvSpPr>
          <p:cNvPr id="7" name="Text 5"/>
          <p:cNvSpPr/>
          <p:nvPr/>
        </p:nvSpPr>
        <p:spPr>
          <a:xfrm>
            <a:off x="5319474" y="3150632"/>
            <a:ext cx="1792486" cy="642938"/>
          </a:xfrm>
          <a:prstGeom prst="rect">
            <a:avLst/>
          </a:prstGeom>
          <a:noFill/>
          <a:ln/>
        </p:spPr>
        <p:txBody>
          <a:bodyPr wrap="square" lIns="0" tIns="0" rIns="0" bIns="0" rtlCol="0" anchor="t"/>
          <a:lstStyle/>
          <a:p>
            <a:pPr marL="0" indent="0">
              <a:lnSpc>
                <a:spcPts val="2500"/>
              </a:lnSpc>
              <a:buNone/>
            </a:pPr>
            <a:r>
              <a:rPr lang="en-US" sz="1550" dirty="0">
                <a:solidFill>
                  <a:srgbClr val="333F70"/>
                </a:solidFill>
                <a:latin typeface="Open Sans" pitchFamily="34" charset="0"/>
                <a:ea typeface="Open Sans" pitchFamily="34" charset="-122"/>
                <a:cs typeface="Open Sans" pitchFamily="34" charset="-120"/>
              </a:rPr>
              <a:t>Nguyên nhân gây ra tai nạn lao động</a:t>
            </a:r>
            <a:endParaRPr lang="en-US" sz="1550" dirty="0"/>
          </a:p>
        </p:txBody>
      </p:sp>
      <p:sp>
        <p:nvSpPr>
          <p:cNvPr id="8" name="Text 6"/>
          <p:cNvSpPr/>
          <p:nvPr/>
        </p:nvSpPr>
        <p:spPr>
          <a:xfrm>
            <a:off x="7521297" y="3150632"/>
            <a:ext cx="1792486" cy="964406"/>
          </a:xfrm>
          <a:prstGeom prst="rect">
            <a:avLst/>
          </a:prstGeom>
          <a:noFill/>
          <a:ln/>
        </p:spPr>
        <p:txBody>
          <a:bodyPr wrap="square" lIns="0" tIns="0" rIns="0" bIns="0" rtlCol="0" anchor="t"/>
          <a:lstStyle/>
          <a:p>
            <a:pPr marL="0" indent="0">
              <a:lnSpc>
                <a:spcPts val="2500"/>
              </a:lnSpc>
              <a:buNone/>
            </a:pPr>
            <a:r>
              <a:rPr lang="en-US" sz="1550" dirty="0">
                <a:solidFill>
                  <a:srgbClr val="333F70"/>
                </a:solidFill>
                <a:latin typeface="Open Sans" pitchFamily="34" charset="0"/>
                <a:ea typeface="Open Sans" pitchFamily="34" charset="-122"/>
                <a:cs typeface="Open Sans" pitchFamily="34" charset="-120"/>
              </a:rPr>
              <a:t>Biện pháp phòng tránh tai nạn lao động</a:t>
            </a:r>
            <a:endParaRPr lang="en-US" sz="1550" dirty="0"/>
          </a:p>
        </p:txBody>
      </p:sp>
      <p:sp>
        <p:nvSpPr>
          <p:cNvPr id="9" name="Text 7"/>
          <p:cNvSpPr/>
          <p:nvPr/>
        </p:nvSpPr>
        <p:spPr>
          <a:xfrm>
            <a:off x="9723120" y="3150632"/>
            <a:ext cx="1792486" cy="642938"/>
          </a:xfrm>
          <a:prstGeom prst="rect">
            <a:avLst/>
          </a:prstGeom>
          <a:noFill/>
          <a:ln/>
        </p:spPr>
        <p:txBody>
          <a:bodyPr wrap="square" lIns="0" tIns="0" rIns="0" bIns="0" rtlCol="0" anchor="t"/>
          <a:lstStyle/>
          <a:p>
            <a:pPr marL="0" indent="0">
              <a:lnSpc>
                <a:spcPts val="2500"/>
              </a:lnSpc>
              <a:buNone/>
            </a:pPr>
            <a:r>
              <a:rPr lang="en-US" sz="1550" dirty="0">
                <a:solidFill>
                  <a:srgbClr val="333F70"/>
                </a:solidFill>
                <a:latin typeface="Open Sans" pitchFamily="34" charset="0"/>
                <a:ea typeface="Open Sans" pitchFamily="34" charset="-122"/>
                <a:cs typeface="Open Sans" pitchFamily="34" charset="-120"/>
              </a:rPr>
              <a:t>Quy định an toàn lao động</a:t>
            </a:r>
            <a:endParaRPr lang="en-US" sz="1550" dirty="0"/>
          </a:p>
        </p:txBody>
      </p:sp>
      <p:sp>
        <p:nvSpPr>
          <p:cNvPr id="10" name="Text 8"/>
          <p:cNvSpPr/>
          <p:nvPr/>
        </p:nvSpPr>
        <p:spPr>
          <a:xfrm>
            <a:off x="11924943" y="3150632"/>
            <a:ext cx="1796296" cy="964406"/>
          </a:xfrm>
          <a:prstGeom prst="rect">
            <a:avLst/>
          </a:prstGeom>
          <a:noFill/>
          <a:ln/>
        </p:spPr>
        <p:txBody>
          <a:bodyPr wrap="square" lIns="0" tIns="0" rIns="0" bIns="0" rtlCol="0" anchor="t"/>
          <a:lstStyle/>
          <a:p>
            <a:pPr marL="0" indent="0">
              <a:lnSpc>
                <a:spcPts val="2500"/>
              </a:lnSpc>
              <a:buNone/>
            </a:pPr>
            <a:r>
              <a:rPr lang="en-US" sz="1550" dirty="0">
                <a:solidFill>
                  <a:srgbClr val="333F70"/>
                </a:solidFill>
                <a:latin typeface="Open Sans" pitchFamily="34" charset="0"/>
                <a:ea typeface="Open Sans" pitchFamily="34" charset="-122"/>
                <a:cs typeface="Open Sans" pitchFamily="34" charset="-120"/>
              </a:rPr>
              <a:t>Xử lý tình huống tai nạn lao động khẩn cấp</a:t>
            </a:r>
            <a:endParaRPr lang="en-US" sz="1550" dirty="0"/>
          </a:p>
        </p:txBody>
      </p:sp>
      <p:sp>
        <p:nvSpPr>
          <p:cNvPr id="11" name="Shape 9"/>
          <p:cNvSpPr/>
          <p:nvPr/>
        </p:nvSpPr>
        <p:spPr>
          <a:xfrm>
            <a:off x="710922" y="4243149"/>
            <a:ext cx="13211175" cy="3149441"/>
          </a:xfrm>
          <a:prstGeom prst="rect">
            <a:avLst/>
          </a:prstGeom>
          <a:solidFill>
            <a:srgbClr val="000000">
              <a:alpha val="4000"/>
            </a:srgbClr>
          </a:solidFill>
          <a:ln/>
        </p:spPr>
      </p:sp>
      <p:sp>
        <p:nvSpPr>
          <p:cNvPr id="12" name="Text 10"/>
          <p:cNvSpPr/>
          <p:nvPr/>
        </p:nvSpPr>
        <p:spPr>
          <a:xfrm>
            <a:off x="912019" y="4371261"/>
            <a:ext cx="1796296" cy="2893219"/>
          </a:xfrm>
          <a:prstGeom prst="rect">
            <a:avLst/>
          </a:prstGeom>
          <a:noFill/>
          <a:ln/>
        </p:spPr>
        <p:txBody>
          <a:bodyPr wrap="square" lIns="0" tIns="0" rIns="0" bIns="0" rtlCol="0" anchor="t"/>
          <a:lstStyle/>
          <a:p>
            <a:pPr marL="0" indent="0">
              <a:lnSpc>
                <a:spcPts val="2500"/>
              </a:lnSpc>
              <a:buNone/>
            </a:pPr>
            <a:r>
              <a:rPr lang="en-US" sz="1550" dirty="0">
                <a:solidFill>
                  <a:srgbClr val="333F70"/>
                </a:solidFill>
                <a:latin typeface="Open Sans" pitchFamily="34" charset="0"/>
                <a:ea typeface="Open Sans" pitchFamily="34" charset="-122"/>
                <a:cs typeface="Open Sans" pitchFamily="34" charset="-120"/>
              </a:rPr>
              <a:t>Trong quy trình chế tác đàn guitar, công việc chế tác và lắp đặt các bộ phận phụ trợ đóng vai trò quan trọng để đảm bảo cả chức năng và thẩm mỹ của sản phẩm.</a:t>
            </a:r>
            <a:endParaRPr lang="en-US" sz="1550" dirty="0"/>
          </a:p>
        </p:txBody>
      </p:sp>
      <p:sp>
        <p:nvSpPr>
          <p:cNvPr id="13" name="Text 11"/>
          <p:cNvSpPr/>
          <p:nvPr/>
        </p:nvSpPr>
        <p:spPr>
          <a:xfrm>
            <a:off x="3117652" y="4371261"/>
            <a:ext cx="1792486" cy="1928813"/>
          </a:xfrm>
          <a:prstGeom prst="rect">
            <a:avLst/>
          </a:prstGeom>
          <a:noFill/>
          <a:ln/>
        </p:spPr>
        <p:txBody>
          <a:bodyPr wrap="square" lIns="0" tIns="0" rIns="0" bIns="0" rtlCol="0" anchor="t"/>
          <a:lstStyle/>
          <a:p>
            <a:pPr marL="0" indent="0">
              <a:lnSpc>
                <a:spcPts val="2500"/>
              </a:lnSpc>
              <a:buNone/>
            </a:pPr>
            <a:r>
              <a:rPr lang="en-US" sz="1550" dirty="0">
                <a:solidFill>
                  <a:srgbClr val="333F70"/>
                </a:solidFill>
                <a:latin typeface="Open Sans" pitchFamily="34" charset="0"/>
                <a:ea typeface="Open Sans" pitchFamily="34" charset="-122"/>
                <a:cs typeface="Open Sans" pitchFamily="34" charset="-120"/>
              </a:rPr>
              <a:t>Do tính chất của công việc đòi hỏi sự chính xác cao và sự tiếp xúc với các công cụ sắc bén.</a:t>
            </a:r>
            <a:endParaRPr lang="en-US" sz="1550" dirty="0"/>
          </a:p>
        </p:txBody>
      </p:sp>
      <p:sp>
        <p:nvSpPr>
          <p:cNvPr id="14" name="Text 12"/>
          <p:cNvSpPr/>
          <p:nvPr/>
        </p:nvSpPr>
        <p:spPr>
          <a:xfrm>
            <a:off x="5319474" y="4371261"/>
            <a:ext cx="1792486" cy="2893219"/>
          </a:xfrm>
          <a:prstGeom prst="rect">
            <a:avLst/>
          </a:prstGeom>
          <a:noFill/>
          <a:ln/>
        </p:spPr>
        <p:txBody>
          <a:bodyPr wrap="square" lIns="0" tIns="0" rIns="0" bIns="0" rtlCol="0" anchor="t"/>
          <a:lstStyle/>
          <a:p>
            <a:pPr marL="0" indent="0">
              <a:lnSpc>
                <a:spcPts val="2500"/>
              </a:lnSpc>
              <a:buNone/>
            </a:pPr>
            <a:r>
              <a:rPr lang="en-US" sz="1550" dirty="0">
                <a:solidFill>
                  <a:srgbClr val="333F70"/>
                </a:solidFill>
                <a:latin typeface="Open Sans" pitchFamily="34" charset="0"/>
                <a:ea typeface="Open Sans" pitchFamily="34" charset="-122"/>
                <a:cs typeface="Open Sans" pitchFamily="34" charset="-120"/>
              </a:rPr>
              <a:t>Nguyên nhân gây ra tai nạn lao động trong quá trình chế tác và lắp đặt các bộ phận phụ trợ của đàn guitar thường liên quan đến nhiều yếu tố khác nhau.</a:t>
            </a:r>
            <a:endParaRPr lang="en-US" sz="1550" dirty="0"/>
          </a:p>
        </p:txBody>
      </p:sp>
      <p:sp>
        <p:nvSpPr>
          <p:cNvPr id="15" name="Text 13"/>
          <p:cNvSpPr/>
          <p:nvPr/>
        </p:nvSpPr>
        <p:spPr>
          <a:xfrm>
            <a:off x="7521297" y="4371261"/>
            <a:ext cx="1792486" cy="964406"/>
          </a:xfrm>
          <a:prstGeom prst="rect">
            <a:avLst/>
          </a:prstGeom>
          <a:noFill/>
          <a:ln/>
        </p:spPr>
        <p:txBody>
          <a:bodyPr wrap="square" lIns="0" tIns="0" rIns="0" bIns="0" rtlCol="0" anchor="t"/>
          <a:lstStyle/>
          <a:p>
            <a:pPr marL="0" indent="0">
              <a:lnSpc>
                <a:spcPts val="2500"/>
              </a:lnSpc>
              <a:buNone/>
            </a:pPr>
            <a:r>
              <a:rPr lang="en-US" sz="1550" dirty="0">
                <a:solidFill>
                  <a:srgbClr val="333F70"/>
                </a:solidFill>
                <a:latin typeface="Open Sans" pitchFamily="34" charset="0"/>
                <a:ea typeface="Open Sans" pitchFamily="34" charset="-122"/>
                <a:cs typeface="Open Sans" pitchFamily="34" charset="-120"/>
              </a:rPr>
              <a:t>Áp dụng các biện pháp an toàn là rất quan trọng.</a:t>
            </a:r>
            <a:endParaRPr lang="en-US" sz="1550" dirty="0"/>
          </a:p>
        </p:txBody>
      </p:sp>
      <p:sp>
        <p:nvSpPr>
          <p:cNvPr id="16" name="Text 14"/>
          <p:cNvSpPr/>
          <p:nvPr/>
        </p:nvSpPr>
        <p:spPr>
          <a:xfrm>
            <a:off x="9723120" y="4371261"/>
            <a:ext cx="1792486" cy="2250281"/>
          </a:xfrm>
          <a:prstGeom prst="rect">
            <a:avLst/>
          </a:prstGeom>
          <a:noFill/>
          <a:ln/>
        </p:spPr>
        <p:txBody>
          <a:bodyPr wrap="square" lIns="0" tIns="0" rIns="0" bIns="0" rtlCol="0" anchor="t"/>
          <a:lstStyle/>
          <a:p>
            <a:pPr marL="0" indent="0">
              <a:lnSpc>
                <a:spcPts val="2500"/>
              </a:lnSpc>
              <a:buNone/>
            </a:pPr>
            <a:r>
              <a:rPr lang="en-US" sz="1550" dirty="0">
                <a:solidFill>
                  <a:srgbClr val="333F70"/>
                </a:solidFill>
                <a:latin typeface="Open Sans" pitchFamily="34" charset="0"/>
                <a:ea typeface="Open Sans" pitchFamily="34" charset="-122"/>
                <a:cs typeface="Open Sans" pitchFamily="34" charset="-120"/>
              </a:rPr>
              <a:t>Tuân thủ các quy định an toàn lao động là rất quan trọng để bảo vệ sức khỏe và an toàn cho công nhân.</a:t>
            </a:r>
            <a:endParaRPr lang="en-US" sz="1550" dirty="0"/>
          </a:p>
        </p:txBody>
      </p:sp>
      <p:sp>
        <p:nvSpPr>
          <p:cNvPr id="17" name="Text 15"/>
          <p:cNvSpPr/>
          <p:nvPr/>
        </p:nvSpPr>
        <p:spPr>
          <a:xfrm>
            <a:off x="11924943" y="4371261"/>
            <a:ext cx="1796296" cy="2571750"/>
          </a:xfrm>
          <a:prstGeom prst="rect">
            <a:avLst/>
          </a:prstGeom>
          <a:noFill/>
          <a:ln/>
        </p:spPr>
        <p:txBody>
          <a:bodyPr wrap="square" lIns="0" tIns="0" rIns="0" bIns="0" rtlCol="0" anchor="t"/>
          <a:lstStyle/>
          <a:p>
            <a:pPr marL="0" indent="0">
              <a:lnSpc>
                <a:spcPts val="2500"/>
              </a:lnSpc>
              <a:buNone/>
            </a:pPr>
            <a:r>
              <a:rPr lang="en-US" sz="1550" dirty="0">
                <a:solidFill>
                  <a:srgbClr val="333F70"/>
                </a:solidFill>
                <a:latin typeface="Open Sans" pitchFamily="34" charset="0"/>
                <a:ea typeface="Open Sans" pitchFamily="34" charset="-122"/>
                <a:cs typeface="Open Sans" pitchFamily="34" charset="-120"/>
              </a:rPr>
              <a:t>Xử lý tình huống khẩn cấp một cách nhanh chóng và hiệu quả là rất quan trọng để giảm thiểu thiệt hại và bảo vệ sức khỏe công nhân.</a:t>
            </a:r>
            <a:endParaRPr lang="en-US" sz="1550" dirty="0"/>
          </a:p>
        </p:txBody>
      </p:sp>
      <p:pic>
        <p:nvPicPr>
          <p:cNvPr id="18" name="Picture 17">
            <a:extLst>
              <a:ext uri="{FF2B5EF4-FFF2-40B4-BE49-F238E27FC236}">
                <a16:creationId xmlns:a16="http://schemas.microsoft.com/office/drawing/2014/main" id="{7AE2A90A-6838-368B-E6BB-CC0C4F61A282}"/>
              </a:ext>
            </a:extLst>
          </p:cNvPr>
          <p:cNvPicPr>
            <a:picLocks noChangeAspect="1"/>
          </p:cNvPicPr>
          <p:nvPr/>
        </p:nvPicPr>
        <p:blipFill>
          <a:blip r:embed="rId3"/>
          <a:stretch>
            <a:fillRect/>
          </a:stretch>
        </p:blipFill>
        <p:spPr>
          <a:xfrm>
            <a:off x="11396665" y="7284273"/>
            <a:ext cx="3052865" cy="94532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486370" y="710684"/>
            <a:ext cx="8171259" cy="868442"/>
          </a:xfrm>
          <a:prstGeom prst="rect">
            <a:avLst/>
          </a:prstGeom>
          <a:noFill/>
          <a:ln/>
        </p:spPr>
        <p:txBody>
          <a:bodyPr wrap="square" lIns="0" tIns="0" rIns="0" bIns="0" rtlCol="0" anchor="t"/>
          <a:lstStyle/>
          <a:p>
            <a:pPr marL="0" indent="0">
              <a:lnSpc>
                <a:spcPts val="3400"/>
              </a:lnSpc>
              <a:buNone/>
            </a:pPr>
            <a:r>
              <a:rPr lang="en-US" sz="2700" b="1" dirty="0">
                <a:solidFill>
                  <a:srgbClr val="333F70"/>
                </a:solidFill>
                <a:latin typeface="Unbounded" pitchFamily="34" charset="0"/>
                <a:ea typeface="Unbounded" pitchFamily="34" charset="-122"/>
                <a:cs typeface="Unbounded" pitchFamily="34" charset="-120"/>
              </a:rPr>
              <a:t>IV. An toàn vệ sinh lao động đối với nhân viên Hoàn thiện bề mặt</a:t>
            </a:r>
            <a:endParaRPr lang="en-US" sz="2700" dirty="0"/>
          </a:p>
        </p:txBody>
      </p:sp>
      <p:pic>
        <p:nvPicPr>
          <p:cNvPr id="4" name="Image 1" descr="preencoded.png"/>
          <p:cNvPicPr>
            <a:picLocks noChangeAspect="1"/>
          </p:cNvPicPr>
          <p:nvPr/>
        </p:nvPicPr>
        <p:blipFill>
          <a:blip r:embed="rId4"/>
          <a:stretch>
            <a:fillRect/>
          </a:stretch>
        </p:blipFill>
        <p:spPr>
          <a:xfrm>
            <a:off x="486370" y="1787485"/>
            <a:ext cx="347424" cy="347424"/>
          </a:xfrm>
          <a:prstGeom prst="rect">
            <a:avLst/>
          </a:prstGeom>
        </p:spPr>
      </p:pic>
      <p:sp>
        <p:nvSpPr>
          <p:cNvPr id="5" name="Text 1"/>
          <p:cNvSpPr/>
          <p:nvPr/>
        </p:nvSpPr>
        <p:spPr>
          <a:xfrm>
            <a:off x="486370" y="2273856"/>
            <a:ext cx="2092881" cy="217051"/>
          </a:xfrm>
          <a:prstGeom prst="rect">
            <a:avLst/>
          </a:prstGeom>
          <a:noFill/>
          <a:ln/>
        </p:spPr>
        <p:txBody>
          <a:bodyPr wrap="none" lIns="0" tIns="0" rIns="0" bIns="0" rtlCol="0" anchor="t"/>
          <a:lstStyle/>
          <a:p>
            <a:pPr marL="0" indent="0" algn="l">
              <a:lnSpc>
                <a:spcPts val="1700"/>
              </a:lnSpc>
              <a:buNone/>
            </a:pPr>
            <a:r>
              <a:rPr lang="en-US" sz="1350" b="1" dirty="0">
                <a:solidFill>
                  <a:srgbClr val="333F70"/>
                </a:solidFill>
                <a:latin typeface="Unbounded" pitchFamily="34" charset="0"/>
                <a:ea typeface="Unbounded" pitchFamily="34" charset="-122"/>
                <a:cs typeface="Unbounded" pitchFamily="34" charset="-120"/>
              </a:rPr>
              <a:t>Đặc điểm công việc</a:t>
            </a:r>
            <a:endParaRPr lang="en-US" sz="1350" dirty="0"/>
          </a:p>
        </p:txBody>
      </p:sp>
      <p:sp>
        <p:nvSpPr>
          <p:cNvPr id="6" name="Text 2"/>
          <p:cNvSpPr/>
          <p:nvPr/>
        </p:nvSpPr>
        <p:spPr>
          <a:xfrm>
            <a:off x="486370" y="2574250"/>
            <a:ext cx="8171259" cy="444579"/>
          </a:xfrm>
          <a:prstGeom prst="rect">
            <a:avLst/>
          </a:prstGeom>
          <a:noFill/>
          <a:ln/>
        </p:spPr>
        <p:txBody>
          <a:bodyPr wrap="square" lIns="0" tIns="0" rIns="0" bIns="0" rtlCol="0" anchor="t"/>
          <a:lstStyle/>
          <a:p>
            <a:pPr marL="0" indent="0" algn="l">
              <a:lnSpc>
                <a:spcPts val="1750"/>
              </a:lnSpc>
              <a:buNone/>
            </a:pPr>
            <a:r>
              <a:rPr lang="en-US" sz="1050" dirty="0">
                <a:solidFill>
                  <a:srgbClr val="333F70"/>
                </a:solidFill>
                <a:latin typeface="Open Sans" pitchFamily="34" charset="0"/>
                <a:ea typeface="Open Sans" pitchFamily="34" charset="-122"/>
                <a:cs typeface="Open Sans" pitchFamily="34" charset="-120"/>
              </a:rPr>
              <a:t>Công đoạn hoàn thiện bề mặt đàn guitar là giai đoạn cuối cùng trong quy trình sản xuất, đóng vai trò quan trọng trong việc tạo ra sản phẩm cuối cùng đạt tiêu chuẩn về thẩm mỹ và chất lượng.</a:t>
            </a:r>
            <a:endParaRPr lang="en-US" sz="1050" dirty="0"/>
          </a:p>
        </p:txBody>
      </p:sp>
      <p:pic>
        <p:nvPicPr>
          <p:cNvPr id="7" name="Image 2" descr="preencoded.png"/>
          <p:cNvPicPr>
            <a:picLocks noChangeAspect="1"/>
          </p:cNvPicPr>
          <p:nvPr/>
        </p:nvPicPr>
        <p:blipFill>
          <a:blip r:embed="rId5"/>
          <a:stretch>
            <a:fillRect/>
          </a:stretch>
        </p:blipFill>
        <p:spPr>
          <a:xfrm>
            <a:off x="486370" y="3435668"/>
            <a:ext cx="347424" cy="347424"/>
          </a:xfrm>
          <a:prstGeom prst="rect">
            <a:avLst/>
          </a:prstGeom>
        </p:spPr>
      </p:pic>
      <p:sp>
        <p:nvSpPr>
          <p:cNvPr id="8" name="Text 3"/>
          <p:cNvSpPr/>
          <p:nvPr/>
        </p:nvSpPr>
        <p:spPr>
          <a:xfrm>
            <a:off x="486370" y="3922038"/>
            <a:ext cx="2820710" cy="217051"/>
          </a:xfrm>
          <a:prstGeom prst="rect">
            <a:avLst/>
          </a:prstGeom>
          <a:noFill/>
          <a:ln/>
        </p:spPr>
        <p:txBody>
          <a:bodyPr wrap="none" lIns="0" tIns="0" rIns="0" bIns="0" rtlCol="0" anchor="t"/>
          <a:lstStyle/>
          <a:p>
            <a:pPr marL="0" indent="0" algn="l">
              <a:lnSpc>
                <a:spcPts val="1700"/>
              </a:lnSpc>
              <a:buNone/>
            </a:pPr>
            <a:r>
              <a:rPr lang="en-US" sz="1350" b="1" dirty="0">
                <a:solidFill>
                  <a:srgbClr val="333F70"/>
                </a:solidFill>
                <a:latin typeface="Unbounded" pitchFamily="34" charset="0"/>
                <a:ea typeface="Unbounded" pitchFamily="34" charset="-122"/>
                <a:cs typeface="Unbounded" pitchFamily="34" charset="-120"/>
              </a:rPr>
              <a:t>Các dạng tai nạn lao động</a:t>
            </a:r>
            <a:endParaRPr lang="en-US" sz="1350" dirty="0"/>
          </a:p>
        </p:txBody>
      </p:sp>
      <p:sp>
        <p:nvSpPr>
          <p:cNvPr id="9" name="Text 4"/>
          <p:cNvSpPr/>
          <p:nvPr/>
        </p:nvSpPr>
        <p:spPr>
          <a:xfrm>
            <a:off x="486370" y="4222433"/>
            <a:ext cx="8171259" cy="222290"/>
          </a:xfrm>
          <a:prstGeom prst="rect">
            <a:avLst/>
          </a:prstGeom>
          <a:noFill/>
          <a:ln/>
        </p:spPr>
        <p:txBody>
          <a:bodyPr wrap="none" lIns="0" tIns="0" rIns="0" bIns="0" rtlCol="0" anchor="t"/>
          <a:lstStyle/>
          <a:p>
            <a:pPr marL="0" indent="0" algn="l">
              <a:lnSpc>
                <a:spcPts val="1750"/>
              </a:lnSpc>
              <a:buNone/>
            </a:pPr>
            <a:r>
              <a:rPr lang="en-US" sz="1050" dirty="0">
                <a:solidFill>
                  <a:srgbClr val="333F70"/>
                </a:solidFill>
                <a:latin typeface="Open Sans" pitchFamily="34" charset="0"/>
                <a:ea typeface="Open Sans" pitchFamily="34" charset="-122"/>
                <a:cs typeface="Open Sans" pitchFamily="34" charset="-120"/>
              </a:rPr>
              <a:t>Trong quá trình hoàn thiện bề mặt đàn guitar, các tai nạn lao động có thể xảy ra do nhiều yếu tố khác nhau.</a:t>
            </a:r>
            <a:endParaRPr lang="en-US" sz="1050" dirty="0"/>
          </a:p>
        </p:txBody>
      </p:sp>
      <p:pic>
        <p:nvPicPr>
          <p:cNvPr id="10" name="Image 3" descr="preencoded.png"/>
          <p:cNvPicPr>
            <a:picLocks noChangeAspect="1"/>
          </p:cNvPicPr>
          <p:nvPr/>
        </p:nvPicPr>
        <p:blipFill>
          <a:blip r:embed="rId6"/>
          <a:stretch>
            <a:fillRect/>
          </a:stretch>
        </p:blipFill>
        <p:spPr>
          <a:xfrm>
            <a:off x="486370" y="4861560"/>
            <a:ext cx="347424" cy="347424"/>
          </a:xfrm>
          <a:prstGeom prst="rect">
            <a:avLst/>
          </a:prstGeom>
        </p:spPr>
      </p:pic>
      <p:sp>
        <p:nvSpPr>
          <p:cNvPr id="11" name="Text 5"/>
          <p:cNvSpPr/>
          <p:nvPr/>
        </p:nvSpPr>
        <p:spPr>
          <a:xfrm>
            <a:off x="486370" y="5347930"/>
            <a:ext cx="3944779" cy="217051"/>
          </a:xfrm>
          <a:prstGeom prst="rect">
            <a:avLst/>
          </a:prstGeom>
          <a:noFill/>
          <a:ln/>
        </p:spPr>
        <p:txBody>
          <a:bodyPr wrap="none" lIns="0" tIns="0" rIns="0" bIns="0" rtlCol="0" anchor="t"/>
          <a:lstStyle/>
          <a:p>
            <a:pPr marL="0" indent="0" algn="l">
              <a:lnSpc>
                <a:spcPts val="1700"/>
              </a:lnSpc>
              <a:buNone/>
            </a:pPr>
            <a:r>
              <a:rPr lang="en-US" sz="1350" b="1" dirty="0">
                <a:solidFill>
                  <a:srgbClr val="333F70"/>
                </a:solidFill>
                <a:latin typeface="Unbounded" pitchFamily="34" charset="0"/>
                <a:ea typeface="Unbounded" pitchFamily="34" charset="-122"/>
                <a:cs typeface="Unbounded" pitchFamily="34" charset="-120"/>
              </a:rPr>
              <a:t>Nguyên nhân gây ra tai nạn lao động</a:t>
            </a:r>
            <a:endParaRPr lang="en-US" sz="1350" dirty="0"/>
          </a:p>
        </p:txBody>
      </p:sp>
      <p:sp>
        <p:nvSpPr>
          <p:cNvPr id="12" name="Text 6"/>
          <p:cNvSpPr/>
          <p:nvPr/>
        </p:nvSpPr>
        <p:spPr>
          <a:xfrm>
            <a:off x="486370" y="5648325"/>
            <a:ext cx="8171259" cy="222290"/>
          </a:xfrm>
          <a:prstGeom prst="rect">
            <a:avLst/>
          </a:prstGeom>
          <a:noFill/>
          <a:ln/>
        </p:spPr>
        <p:txBody>
          <a:bodyPr wrap="none" lIns="0" tIns="0" rIns="0" bIns="0" rtlCol="0" anchor="t"/>
          <a:lstStyle/>
          <a:p>
            <a:pPr marL="0" indent="0" algn="l">
              <a:lnSpc>
                <a:spcPts val="1750"/>
              </a:lnSpc>
              <a:buNone/>
            </a:pPr>
            <a:r>
              <a:rPr lang="en-US" sz="1050" dirty="0">
                <a:solidFill>
                  <a:srgbClr val="333F70"/>
                </a:solidFill>
                <a:latin typeface="Open Sans" pitchFamily="34" charset="0"/>
                <a:ea typeface="Open Sans" pitchFamily="34" charset="-122"/>
                <a:cs typeface="Open Sans" pitchFamily="34" charset="-120"/>
              </a:rPr>
              <a:t>Trong quá trình hoàn thiện bề mặt đàn guitar, có nhiều nguyên nhân có thể dẫn đến tai nạn lao động.</a:t>
            </a:r>
            <a:endParaRPr lang="en-US" sz="1050" dirty="0"/>
          </a:p>
        </p:txBody>
      </p:sp>
      <p:pic>
        <p:nvPicPr>
          <p:cNvPr id="13" name="Image 4" descr="preencoded.png"/>
          <p:cNvPicPr>
            <a:picLocks noChangeAspect="1"/>
          </p:cNvPicPr>
          <p:nvPr/>
        </p:nvPicPr>
        <p:blipFill>
          <a:blip r:embed="rId7"/>
          <a:stretch>
            <a:fillRect/>
          </a:stretch>
        </p:blipFill>
        <p:spPr>
          <a:xfrm>
            <a:off x="486370" y="6287453"/>
            <a:ext cx="347424" cy="347424"/>
          </a:xfrm>
          <a:prstGeom prst="rect">
            <a:avLst/>
          </a:prstGeom>
        </p:spPr>
      </p:pic>
      <p:sp>
        <p:nvSpPr>
          <p:cNvPr id="14" name="Text 7"/>
          <p:cNvSpPr/>
          <p:nvPr/>
        </p:nvSpPr>
        <p:spPr>
          <a:xfrm>
            <a:off x="486370" y="6773823"/>
            <a:ext cx="4240054" cy="217051"/>
          </a:xfrm>
          <a:prstGeom prst="rect">
            <a:avLst/>
          </a:prstGeom>
          <a:noFill/>
          <a:ln/>
        </p:spPr>
        <p:txBody>
          <a:bodyPr wrap="none" lIns="0" tIns="0" rIns="0" bIns="0" rtlCol="0" anchor="t"/>
          <a:lstStyle/>
          <a:p>
            <a:pPr marL="0" indent="0" algn="l">
              <a:lnSpc>
                <a:spcPts val="1700"/>
              </a:lnSpc>
              <a:buNone/>
            </a:pPr>
            <a:r>
              <a:rPr lang="en-US" sz="1350" b="1" dirty="0">
                <a:solidFill>
                  <a:srgbClr val="333F70"/>
                </a:solidFill>
                <a:latin typeface="Unbounded" pitchFamily="34" charset="0"/>
                <a:ea typeface="Unbounded" pitchFamily="34" charset="-122"/>
                <a:cs typeface="Unbounded" pitchFamily="34" charset="-120"/>
              </a:rPr>
              <a:t>Biện pháp phòng tránh tai nạn lao động</a:t>
            </a:r>
            <a:endParaRPr lang="en-US" sz="1350" dirty="0"/>
          </a:p>
        </p:txBody>
      </p:sp>
      <p:sp>
        <p:nvSpPr>
          <p:cNvPr id="15" name="Text 8"/>
          <p:cNvSpPr/>
          <p:nvPr/>
        </p:nvSpPr>
        <p:spPr>
          <a:xfrm>
            <a:off x="486370" y="7074218"/>
            <a:ext cx="8171259" cy="444579"/>
          </a:xfrm>
          <a:prstGeom prst="rect">
            <a:avLst/>
          </a:prstGeom>
          <a:noFill/>
          <a:ln/>
        </p:spPr>
        <p:txBody>
          <a:bodyPr wrap="square" lIns="0" tIns="0" rIns="0" bIns="0" rtlCol="0" anchor="t"/>
          <a:lstStyle/>
          <a:p>
            <a:pPr marL="0" indent="0" algn="l">
              <a:lnSpc>
                <a:spcPts val="1750"/>
              </a:lnSpc>
              <a:buNone/>
            </a:pPr>
            <a:r>
              <a:rPr lang="en-US" sz="1050" dirty="0">
                <a:solidFill>
                  <a:srgbClr val="333F70"/>
                </a:solidFill>
                <a:latin typeface="Open Sans" pitchFamily="34" charset="0"/>
                <a:ea typeface="Open Sans" pitchFamily="34" charset="-122"/>
                <a:cs typeface="Open Sans" pitchFamily="34" charset="-120"/>
              </a:rPr>
              <a:t>Để phòng tránh tai nạn lao động trong quá trình hoàn thiện bề mặt đàn guitar, việc áp dụng các biện pháp an toàn là rất quan trọng.</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3086100"/>
          </a:xfrm>
          <a:prstGeom prst="rect">
            <a:avLst/>
          </a:prstGeom>
        </p:spPr>
      </p:pic>
      <p:pic>
        <p:nvPicPr>
          <p:cNvPr id="3" name="Image 1" descr="preencoded.png"/>
          <p:cNvPicPr>
            <a:picLocks noChangeAspect="1"/>
          </p:cNvPicPr>
          <p:nvPr/>
        </p:nvPicPr>
        <p:blipFill>
          <a:blip r:embed="rId4"/>
          <a:stretch>
            <a:fillRect/>
          </a:stretch>
        </p:blipFill>
        <p:spPr>
          <a:xfrm>
            <a:off x="5511046" y="308610"/>
            <a:ext cx="3608308" cy="2468880"/>
          </a:xfrm>
          <a:prstGeom prst="rect">
            <a:avLst/>
          </a:prstGeom>
        </p:spPr>
      </p:pic>
      <p:sp>
        <p:nvSpPr>
          <p:cNvPr id="4" name="Text 0"/>
          <p:cNvSpPr/>
          <p:nvPr/>
        </p:nvSpPr>
        <p:spPr>
          <a:xfrm>
            <a:off x="864037" y="3895725"/>
            <a:ext cx="9921240" cy="771525"/>
          </a:xfrm>
          <a:prstGeom prst="rect">
            <a:avLst/>
          </a:prstGeom>
          <a:noFill/>
          <a:ln/>
        </p:spPr>
        <p:txBody>
          <a:bodyPr wrap="none" lIns="0" tIns="0" rIns="0" bIns="0" rtlCol="0" anchor="t"/>
          <a:lstStyle/>
          <a:p>
            <a:pPr marL="0" indent="0">
              <a:lnSpc>
                <a:spcPts val="6050"/>
              </a:lnSpc>
              <a:buNone/>
            </a:pPr>
            <a:r>
              <a:rPr lang="en-US" sz="4850" b="1" dirty="0">
                <a:solidFill>
                  <a:srgbClr val="333F70"/>
                </a:solidFill>
                <a:latin typeface="Unbounded" pitchFamily="34" charset="0"/>
                <a:ea typeface="Unbounded" pitchFamily="34" charset="-122"/>
                <a:cs typeface="Unbounded" pitchFamily="34" charset="-120"/>
              </a:rPr>
              <a:t>PHẦN III: Tham khảo thêm</a:t>
            </a:r>
            <a:endParaRPr lang="en-US" sz="4850" dirty="0"/>
          </a:p>
        </p:txBody>
      </p:sp>
      <p:sp>
        <p:nvSpPr>
          <p:cNvPr id="5" name="Shape 1"/>
          <p:cNvSpPr/>
          <p:nvPr/>
        </p:nvSpPr>
        <p:spPr>
          <a:xfrm>
            <a:off x="864037" y="5315188"/>
            <a:ext cx="555427" cy="555427"/>
          </a:xfrm>
          <a:prstGeom prst="roundRect">
            <a:avLst>
              <a:gd name="adj" fmla="val 18669"/>
            </a:avLst>
          </a:prstGeom>
          <a:solidFill>
            <a:srgbClr val="D6F5EE"/>
          </a:solidFill>
          <a:ln w="15240">
            <a:solidFill>
              <a:srgbClr val="BCDBD4"/>
            </a:solidFill>
            <a:prstDash val="solid"/>
          </a:ln>
        </p:spPr>
      </p:sp>
      <p:sp>
        <p:nvSpPr>
          <p:cNvPr id="6" name="Text 2"/>
          <p:cNvSpPr/>
          <p:nvPr/>
        </p:nvSpPr>
        <p:spPr>
          <a:xfrm>
            <a:off x="1045369" y="5407700"/>
            <a:ext cx="192643" cy="370284"/>
          </a:xfrm>
          <a:prstGeom prst="rect">
            <a:avLst/>
          </a:prstGeom>
          <a:noFill/>
          <a:ln/>
        </p:spPr>
        <p:txBody>
          <a:bodyPr wrap="none" lIns="0" tIns="0" rIns="0" bIns="0" rtlCol="0" anchor="t"/>
          <a:lstStyle/>
          <a:p>
            <a:pPr marL="0" indent="0" algn="ctr">
              <a:lnSpc>
                <a:spcPts val="2900"/>
              </a:lnSpc>
              <a:buNone/>
            </a:pPr>
            <a:r>
              <a:rPr lang="en-US" sz="2900" b="1" dirty="0">
                <a:solidFill>
                  <a:srgbClr val="333F70"/>
                </a:solidFill>
                <a:latin typeface="Unbounded" pitchFamily="34" charset="0"/>
                <a:ea typeface="Unbounded" pitchFamily="34" charset="-122"/>
                <a:cs typeface="Unbounded" pitchFamily="34" charset="-120"/>
              </a:rPr>
              <a:t>1</a:t>
            </a:r>
            <a:endParaRPr lang="en-US" sz="2900" dirty="0"/>
          </a:p>
        </p:txBody>
      </p:sp>
      <p:sp>
        <p:nvSpPr>
          <p:cNvPr id="7" name="Text 3"/>
          <p:cNvSpPr/>
          <p:nvPr/>
        </p:nvSpPr>
        <p:spPr>
          <a:xfrm>
            <a:off x="1666280" y="5315188"/>
            <a:ext cx="3333988" cy="1157288"/>
          </a:xfrm>
          <a:prstGeom prst="rect">
            <a:avLst/>
          </a:prstGeom>
          <a:noFill/>
          <a:ln/>
        </p:spPr>
        <p:txBody>
          <a:bodyPr wrap="square" lIns="0" tIns="0" rIns="0" bIns="0" rtlCol="0" anchor="t"/>
          <a:lstStyle/>
          <a:p>
            <a:pPr marL="0" indent="0">
              <a:lnSpc>
                <a:spcPts val="3000"/>
              </a:lnSpc>
              <a:buNone/>
            </a:pPr>
            <a:r>
              <a:rPr lang="en-US" sz="2400" b="1" dirty="0">
                <a:solidFill>
                  <a:srgbClr val="333F70"/>
                </a:solidFill>
                <a:latin typeface="Unbounded" pitchFamily="34" charset="0"/>
                <a:ea typeface="Unbounded" pitchFamily="34" charset="-122"/>
                <a:cs typeface="Unbounded" pitchFamily="34" charset="-120"/>
              </a:rPr>
              <a:t>Bài kiểm tra an toàn lao động nhóm 3</a:t>
            </a:r>
            <a:endParaRPr lang="en-US" sz="2400" dirty="0"/>
          </a:p>
        </p:txBody>
      </p:sp>
      <p:sp>
        <p:nvSpPr>
          <p:cNvPr id="8" name="Text 4"/>
          <p:cNvSpPr/>
          <p:nvPr/>
        </p:nvSpPr>
        <p:spPr>
          <a:xfrm>
            <a:off x="1666280" y="6620589"/>
            <a:ext cx="3333988" cy="790099"/>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hlinkClick r:id="rId5"/>
              </a:rPr>
              <a:t>Trắc nghiệm an toàn lao động nhóm 3</a:t>
            </a:r>
            <a:endParaRPr lang="en-US" sz="1900" dirty="0"/>
          </a:p>
        </p:txBody>
      </p:sp>
      <p:sp>
        <p:nvSpPr>
          <p:cNvPr id="9" name="Shape 5"/>
          <p:cNvSpPr/>
          <p:nvPr/>
        </p:nvSpPr>
        <p:spPr>
          <a:xfrm>
            <a:off x="5247084" y="5315188"/>
            <a:ext cx="555427" cy="555427"/>
          </a:xfrm>
          <a:prstGeom prst="roundRect">
            <a:avLst>
              <a:gd name="adj" fmla="val 18669"/>
            </a:avLst>
          </a:prstGeom>
          <a:solidFill>
            <a:srgbClr val="D6F5EE"/>
          </a:solidFill>
          <a:ln w="15240">
            <a:solidFill>
              <a:srgbClr val="BCDBD4"/>
            </a:solidFill>
            <a:prstDash val="solid"/>
          </a:ln>
        </p:spPr>
      </p:sp>
      <p:sp>
        <p:nvSpPr>
          <p:cNvPr id="10" name="Text 6"/>
          <p:cNvSpPr/>
          <p:nvPr/>
        </p:nvSpPr>
        <p:spPr>
          <a:xfrm>
            <a:off x="5370195" y="5407700"/>
            <a:ext cx="309205" cy="370284"/>
          </a:xfrm>
          <a:prstGeom prst="rect">
            <a:avLst/>
          </a:prstGeom>
          <a:noFill/>
          <a:ln/>
        </p:spPr>
        <p:txBody>
          <a:bodyPr wrap="none" lIns="0" tIns="0" rIns="0" bIns="0" rtlCol="0" anchor="t"/>
          <a:lstStyle/>
          <a:p>
            <a:pPr marL="0" indent="0" algn="ctr">
              <a:lnSpc>
                <a:spcPts val="2900"/>
              </a:lnSpc>
              <a:buNone/>
            </a:pPr>
            <a:r>
              <a:rPr lang="en-US" sz="2900" b="1" dirty="0">
                <a:solidFill>
                  <a:srgbClr val="333F70"/>
                </a:solidFill>
                <a:latin typeface="Unbounded" pitchFamily="34" charset="0"/>
                <a:ea typeface="Unbounded" pitchFamily="34" charset="-122"/>
                <a:cs typeface="Unbounded" pitchFamily="34" charset="-120"/>
              </a:rPr>
              <a:t>2</a:t>
            </a:r>
            <a:endParaRPr lang="en-US" sz="2900" dirty="0"/>
          </a:p>
        </p:txBody>
      </p:sp>
      <p:sp>
        <p:nvSpPr>
          <p:cNvPr id="11" name="Text 7"/>
          <p:cNvSpPr/>
          <p:nvPr/>
        </p:nvSpPr>
        <p:spPr>
          <a:xfrm>
            <a:off x="6049328" y="5315188"/>
            <a:ext cx="3333988" cy="1543050"/>
          </a:xfrm>
          <a:prstGeom prst="rect">
            <a:avLst/>
          </a:prstGeom>
          <a:noFill/>
          <a:ln/>
        </p:spPr>
        <p:txBody>
          <a:bodyPr wrap="square" lIns="0" tIns="0" rIns="0" bIns="0" rtlCol="0" anchor="t"/>
          <a:lstStyle/>
          <a:p>
            <a:pPr marL="0" indent="0">
              <a:lnSpc>
                <a:spcPts val="3000"/>
              </a:lnSpc>
              <a:buNone/>
            </a:pPr>
            <a:r>
              <a:rPr lang="en-US" sz="2400" b="1" dirty="0">
                <a:solidFill>
                  <a:srgbClr val="333F70"/>
                </a:solidFill>
                <a:latin typeface="Unbounded" pitchFamily="34" charset="0"/>
                <a:ea typeface="Unbounded" pitchFamily="34" charset="-122"/>
                <a:cs typeface="Unbounded" pitchFamily="34" charset="-120"/>
              </a:rPr>
              <a:t>Bảng báo giá dịch vụ huấn luyện an toàn lao động</a:t>
            </a:r>
            <a:endParaRPr lang="en-US" sz="2400" dirty="0"/>
          </a:p>
        </p:txBody>
      </p:sp>
      <p:sp>
        <p:nvSpPr>
          <p:cNvPr id="12" name="Text 8"/>
          <p:cNvSpPr/>
          <p:nvPr/>
        </p:nvSpPr>
        <p:spPr>
          <a:xfrm>
            <a:off x="6049328" y="7006352"/>
            <a:ext cx="3333988" cy="395049"/>
          </a:xfrm>
          <a:prstGeom prst="rect">
            <a:avLst/>
          </a:prstGeom>
          <a:noFill/>
          <a:ln/>
        </p:spPr>
        <p:txBody>
          <a:bodyPr wrap="non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hlinkClick r:id="rId6"/>
              </a:rPr>
              <a:t>Xem chi tiết</a:t>
            </a:r>
            <a:endParaRPr lang="en-US" sz="1900" dirty="0"/>
          </a:p>
        </p:txBody>
      </p:sp>
      <p:sp>
        <p:nvSpPr>
          <p:cNvPr id="13" name="Shape 9"/>
          <p:cNvSpPr/>
          <p:nvPr/>
        </p:nvSpPr>
        <p:spPr>
          <a:xfrm>
            <a:off x="9630132" y="5315188"/>
            <a:ext cx="555427" cy="555427"/>
          </a:xfrm>
          <a:prstGeom prst="roundRect">
            <a:avLst>
              <a:gd name="adj" fmla="val 18669"/>
            </a:avLst>
          </a:prstGeom>
          <a:solidFill>
            <a:srgbClr val="D6F5EE"/>
          </a:solidFill>
          <a:ln w="15240">
            <a:solidFill>
              <a:srgbClr val="BCDBD4"/>
            </a:solidFill>
            <a:prstDash val="solid"/>
          </a:ln>
        </p:spPr>
      </p:sp>
      <p:sp>
        <p:nvSpPr>
          <p:cNvPr id="14" name="Text 10"/>
          <p:cNvSpPr/>
          <p:nvPr/>
        </p:nvSpPr>
        <p:spPr>
          <a:xfrm>
            <a:off x="9752409" y="5407700"/>
            <a:ext cx="310753" cy="370284"/>
          </a:xfrm>
          <a:prstGeom prst="rect">
            <a:avLst/>
          </a:prstGeom>
          <a:noFill/>
          <a:ln/>
        </p:spPr>
        <p:txBody>
          <a:bodyPr wrap="none" lIns="0" tIns="0" rIns="0" bIns="0" rtlCol="0" anchor="t"/>
          <a:lstStyle/>
          <a:p>
            <a:pPr marL="0" indent="0" algn="ctr">
              <a:lnSpc>
                <a:spcPts val="2900"/>
              </a:lnSpc>
              <a:buNone/>
            </a:pPr>
            <a:r>
              <a:rPr lang="en-US" sz="2900" b="1" dirty="0">
                <a:solidFill>
                  <a:srgbClr val="333F70"/>
                </a:solidFill>
                <a:latin typeface="Unbounded" pitchFamily="34" charset="0"/>
                <a:ea typeface="Unbounded" pitchFamily="34" charset="-122"/>
                <a:cs typeface="Unbounded" pitchFamily="34" charset="-120"/>
              </a:rPr>
              <a:t>3</a:t>
            </a:r>
            <a:endParaRPr lang="en-US" sz="2900" dirty="0"/>
          </a:p>
        </p:txBody>
      </p:sp>
      <p:sp>
        <p:nvSpPr>
          <p:cNvPr id="15" name="Text 11"/>
          <p:cNvSpPr/>
          <p:nvPr/>
        </p:nvSpPr>
        <p:spPr>
          <a:xfrm>
            <a:off x="10432375" y="5315188"/>
            <a:ext cx="3333988" cy="771525"/>
          </a:xfrm>
          <a:prstGeom prst="rect">
            <a:avLst/>
          </a:prstGeom>
          <a:noFill/>
          <a:ln/>
        </p:spPr>
        <p:txBody>
          <a:bodyPr wrap="square" lIns="0" tIns="0" rIns="0" bIns="0" rtlCol="0" anchor="t"/>
          <a:lstStyle/>
          <a:p>
            <a:pPr marL="0" indent="0">
              <a:lnSpc>
                <a:spcPts val="3000"/>
              </a:lnSpc>
              <a:buNone/>
            </a:pPr>
            <a:r>
              <a:rPr lang="en-US" sz="2400" b="1" dirty="0">
                <a:solidFill>
                  <a:srgbClr val="333F70"/>
                </a:solidFill>
                <a:latin typeface="Unbounded" pitchFamily="34" charset="0"/>
                <a:ea typeface="Unbounded" pitchFamily="34" charset="-122"/>
                <a:cs typeface="Unbounded" pitchFamily="34" charset="-120"/>
              </a:rPr>
              <a:t>Tải về tài liệu (download)</a:t>
            </a:r>
            <a:endParaRPr lang="en-US" sz="2400" dirty="0"/>
          </a:p>
        </p:txBody>
      </p:sp>
      <p:sp>
        <p:nvSpPr>
          <p:cNvPr id="16" name="Text 12"/>
          <p:cNvSpPr/>
          <p:nvPr/>
        </p:nvSpPr>
        <p:spPr>
          <a:xfrm>
            <a:off x="10432375" y="6234827"/>
            <a:ext cx="3333988" cy="1185148"/>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hlinkClick r:id="rId7"/>
              </a:rPr>
              <a:t>Download tài liệu huấn luyện an toàn lao động sản </a:t>
            </a:r>
            <a:r>
              <a:rPr lang="en-US" sz="1900" dirty="0" err="1">
                <a:solidFill>
                  <a:srgbClr val="333F70"/>
                </a:solidFill>
                <a:latin typeface="Open Sans" pitchFamily="34" charset="0"/>
                <a:ea typeface="Open Sans" pitchFamily="34" charset="-122"/>
                <a:cs typeface="Open Sans" pitchFamily="34" charset="-120"/>
                <a:hlinkClick r:id="rId7"/>
              </a:rPr>
              <a:t>xuất</a:t>
            </a:r>
            <a:r>
              <a:rPr lang="en-US" sz="1900" dirty="0">
                <a:solidFill>
                  <a:srgbClr val="333F70"/>
                </a:solidFill>
                <a:latin typeface="Open Sans" pitchFamily="34" charset="0"/>
                <a:ea typeface="Open Sans" pitchFamily="34" charset="-122"/>
                <a:cs typeface="Open Sans" pitchFamily="34" charset="-120"/>
                <a:hlinkClick r:id="rId7"/>
              </a:rPr>
              <a:t> </a:t>
            </a:r>
            <a:r>
              <a:rPr lang="en-US" sz="1900" dirty="0" err="1">
                <a:solidFill>
                  <a:srgbClr val="333F70"/>
                </a:solidFill>
                <a:latin typeface="Open Sans" pitchFamily="34" charset="0"/>
                <a:ea typeface="Open Sans" pitchFamily="34" charset="-122"/>
                <a:cs typeface="Open Sans" pitchFamily="34" charset="-120"/>
                <a:hlinkClick r:id="rId7"/>
              </a:rPr>
              <a:t>Đàn</a:t>
            </a:r>
            <a:r>
              <a:rPr lang="en-US" sz="1900" dirty="0">
                <a:solidFill>
                  <a:srgbClr val="333F70"/>
                </a:solidFill>
                <a:latin typeface="Open Sans" pitchFamily="34" charset="0"/>
                <a:ea typeface="Open Sans" pitchFamily="34" charset="-122"/>
                <a:cs typeface="Open Sans" pitchFamily="34" charset="-120"/>
                <a:hlinkClick r:id="rId7"/>
              </a:rPr>
              <a:t> Guitar</a:t>
            </a:r>
            <a:endParaRPr lang="en-US" sz="1900" dirty="0"/>
          </a:p>
        </p:txBody>
      </p:sp>
      <p:pic>
        <p:nvPicPr>
          <p:cNvPr id="17" name="Picture 16">
            <a:extLst>
              <a:ext uri="{FF2B5EF4-FFF2-40B4-BE49-F238E27FC236}">
                <a16:creationId xmlns:a16="http://schemas.microsoft.com/office/drawing/2014/main" id="{5ADD52DC-5B78-C061-AAAE-1336A9879DD5}"/>
              </a:ext>
            </a:extLst>
          </p:cNvPr>
          <p:cNvPicPr>
            <a:picLocks noChangeAspect="1"/>
          </p:cNvPicPr>
          <p:nvPr/>
        </p:nvPicPr>
        <p:blipFill>
          <a:blip r:embed="rId8"/>
          <a:stretch>
            <a:fillRect/>
          </a:stretch>
        </p:blipFill>
        <p:spPr>
          <a:xfrm>
            <a:off x="11396665" y="7284273"/>
            <a:ext cx="3052865" cy="94532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864037" y="1277711"/>
            <a:ext cx="7415927" cy="2314575"/>
          </a:xfrm>
          <a:prstGeom prst="rect">
            <a:avLst/>
          </a:prstGeom>
          <a:noFill/>
          <a:ln/>
        </p:spPr>
        <p:txBody>
          <a:bodyPr wrap="square" lIns="0" tIns="0" rIns="0" bIns="0" rtlCol="0" anchor="t"/>
          <a:lstStyle/>
          <a:p>
            <a:pPr marL="0" indent="0">
              <a:lnSpc>
                <a:spcPts val="6050"/>
              </a:lnSpc>
              <a:buNone/>
            </a:pPr>
            <a:r>
              <a:rPr lang="en-US" sz="4850" b="1" dirty="0">
                <a:solidFill>
                  <a:srgbClr val="333F70"/>
                </a:solidFill>
                <a:latin typeface="Unbounded" pitchFamily="34" charset="0"/>
                <a:ea typeface="Unbounded" pitchFamily="34" charset="-122"/>
                <a:cs typeface="Unbounded" pitchFamily="34" charset="-120"/>
              </a:rPr>
              <a:t>ĐĂNG KÝ DỊCH VỤ HUẤN LUYỆN AN TOÀN LAO ĐỘNG</a:t>
            </a:r>
            <a:endParaRPr lang="en-US" sz="4850" dirty="0"/>
          </a:p>
        </p:txBody>
      </p:sp>
      <p:sp>
        <p:nvSpPr>
          <p:cNvPr id="4" name="Text 1"/>
          <p:cNvSpPr/>
          <p:nvPr/>
        </p:nvSpPr>
        <p:spPr>
          <a:xfrm>
            <a:off x="864036" y="3847216"/>
            <a:ext cx="7415927" cy="790099"/>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Liên hệ với chúng tôi để được tư vấn và đăng ký dịch vụ huấn luyện an toàn </a:t>
            </a:r>
            <a:r>
              <a:rPr lang="en-US" sz="1900" dirty="0" err="1">
                <a:solidFill>
                  <a:srgbClr val="333F70"/>
                </a:solidFill>
                <a:latin typeface="Open Sans" pitchFamily="34" charset="0"/>
                <a:ea typeface="Open Sans" pitchFamily="34" charset="-122"/>
                <a:cs typeface="Open Sans" pitchFamily="34" charset="-120"/>
              </a:rPr>
              <a:t>lao</a:t>
            </a:r>
            <a:r>
              <a:rPr lang="en-US" sz="1900" dirty="0">
                <a:solidFill>
                  <a:srgbClr val="333F70"/>
                </a:solidFill>
                <a:latin typeface="Open Sans" pitchFamily="34" charset="0"/>
                <a:ea typeface="Open Sans" pitchFamily="34" charset="-122"/>
                <a:cs typeface="Open Sans" pitchFamily="34" charset="-120"/>
              </a:rPr>
              <a:t> </a:t>
            </a:r>
            <a:r>
              <a:rPr lang="en-US" sz="1900" dirty="0" err="1">
                <a:solidFill>
                  <a:srgbClr val="333F70"/>
                </a:solidFill>
                <a:latin typeface="Open Sans" pitchFamily="34" charset="0"/>
                <a:ea typeface="Open Sans" pitchFamily="34" charset="-122"/>
                <a:cs typeface="Open Sans" pitchFamily="34" charset="-120"/>
              </a:rPr>
              <a:t>động</a:t>
            </a:r>
            <a:r>
              <a:rPr lang="en-US" sz="1900" dirty="0">
                <a:solidFill>
                  <a:srgbClr val="333F70"/>
                </a:solidFill>
                <a:latin typeface="Open Sans" pitchFamily="34" charset="0"/>
                <a:ea typeface="Open Sans" pitchFamily="34" charset="-122"/>
                <a:cs typeface="Open Sans" pitchFamily="34" charset="-120"/>
              </a:rPr>
              <a:t>:</a:t>
            </a:r>
          </a:p>
          <a:p>
            <a:pPr marL="0" indent="0">
              <a:lnSpc>
                <a:spcPts val="3100"/>
              </a:lnSpc>
              <a:buNone/>
            </a:pPr>
            <a:r>
              <a:rPr lang="vi-VN" sz="1900" dirty="0">
                <a:solidFill>
                  <a:srgbClr val="333F70"/>
                </a:solidFill>
                <a:latin typeface="Open Sans" pitchFamily="34" charset="0"/>
                <a:ea typeface="Open Sans" pitchFamily="34" charset="-122"/>
                <a:cs typeface="Open Sans" pitchFamily="34" charset="-120"/>
              </a:rPr>
              <a:t>Công ty TNHH Huấn luyện An toàn và Quan trắc Môi trường Nam Việt</a:t>
            </a:r>
          </a:p>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 </a:t>
            </a:r>
            <a:r>
              <a:rPr lang="vi-VN" sz="1900" dirty="0">
                <a:solidFill>
                  <a:srgbClr val="333F70"/>
                </a:solidFill>
                <a:latin typeface="Open Sans" pitchFamily="34" charset="0"/>
                <a:ea typeface="Open Sans" pitchFamily="34" charset="-122"/>
                <a:cs typeface="Open Sans" pitchFamily="34" charset="-120"/>
              </a:rPr>
              <a:t>Địa chỉ: Lầu 2, số 655 Đường Điện Biên Phủ, Phường 25, Quận Bình Thạnh, TP.Hồ Chí Minh, Việt Nam</a:t>
            </a:r>
          </a:p>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 </a:t>
            </a:r>
            <a:r>
              <a:rPr lang="vi-VN" sz="1900" dirty="0">
                <a:solidFill>
                  <a:srgbClr val="333F70"/>
                </a:solidFill>
                <a:latin typeface="Open Sans" pitchFamily="34" charset="0"/>
                <a:ea typeface="Open Sans" pitchFamily="34" charset="-122"/>
                <a:cs typeface="Open Sans" pitchFamily="34" charset="-120"/>
              </a:rPr>
              <a:t>Điện thoại: 0908 111 791</a:t>
            </a:r>
          </a:p>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 </a:t>
            </a:r>
            <a:r>
              <a:rPr lang="vi-VN" sz="1900" dirty="0">
                <a:solidFill>
                  <a:srgbClr val="333F70"/>
                </a:solidFill>
                <a:latin typeface="Open Sans" pitchFamily="34" charset="0"/>
                <a:ea typeface="Open Sans" pitchFamily="34" charset="-122"/>
                <a:cs typeface="Open Sans" pitchFamily="34" charset="-120"/>
              </a:rPr>
              <a:t>Website: </a:t>
            </a:r>
            <a:r>
              <a:rPr lang="vi-VN" sz="1900" dirty="0">
                <a:solidFill>
                  <a:srgbClr val="333F70"/>
                </a:solidFill>
                <a:latin typeface="Open Sans" pitchFamily="34" charset="0"/>
                <a:ea typeface="Open Sans" pitchFamily="34" charset="-122"/>
                <a:cs typeface="Open Sans" pitchFamily="34" charset="-120"/>
                <a:hlinkClick r:id="rId4"/>
              </a:rPr>
              <a:t>https://antoannamviet.com/</a:t>
            </a:r>
            <a:endParaRPr lang="vi-VN" sz="1900" dirty="0">
              <a:solidFill>
                <a:srgbClr val="333F70"/>
              </a:solidFill>
              <a:latin typeface="Open Sans" pitchFamily="34" charset="0"/>
              <a:ea typeface="Open Sans" pitchFamily="34" charset="-122"/>
              <a:cs typeface="Open Sans" pitchFamily="34" charset="-120"/>
            </a:endParaRPr>
          </a:p>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 </a:t>
            </a:r>
            <a:r>
              <a:rPr lang="vi-VN" sz="1900" dirty="0">
                <a:solidFill>
                  <a:srgbClr val="333F70"/>
                </a:solidFill>
                <a:latin typeface="Open Sans" pitchFamily="34" charset="0"/>
                <a:ea typeface="Open Sans" pitchFamily="34" charset="-122"/>
                <a:cs typeface="Open Sans" pitchFamily="34" charset="-120"/>
              </a:rPr>
              <a:t>Email: lienhe@antoannamviet.com</a:t>
            </a:r>
            <a:endParaRPr lang="en-US" sz="1900" dirty="0">
              <a:solidFill>
                <a:srgbClr val="333F70"/>
              </a:solidFill>
              <a:latin typeface="Open Sans" pitchFamily="34" charset="0"/>
              <a:ea typeface="Open Sans" pitchFamily="34" charset="-122"/>
              <a:cs typeface="Open Sans" pitchFamily="34" charset="-120"/>
            </a:endParaRPr>
          </a:p>
          <a:p>
            <a:pPr marL="0" indent="0">
              <a:lnSpc>
                <a:spcPts val="3100"/>
              </a:lnSpc>
              <a:buNone/>
            </a:pPr>
            <a:endParaRPr lang="en-US" sz="1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1705</Words>
  <Application>Microsoft Office PowerPoint</Application>
  <PresentationFormat>Custom</PresentationFormat>
  <Paragraphs>113</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Unbounded</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3</cp:revision>
  <dcterms:created xsi:type="dcterms:W3CDTF">2024-09-18T03:55:43Z</dcterms:created>
  <dcterms:modified xsi:type="dcterms:W3CDTF">2024-09-18T04:47:39Z</dcterms:modified>
</cp:coreProperties>
</file>