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embeddedFontLst>
    <p:embeddedFont>
      <p:font typeface="Open Sans" panose="020B0606030504020204" pitchFamily="34" charset="0"/>
      <p:regular r:id="rId12"/>
      <p:bold r:id="rId13"/>
    </p:embeddedFont>
    <p:embeddedFont>
      <p:font typeface="Unbounded"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0537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hyperlink" Target="https://antoannamviet.com/tai-lieu-an-toan-lao-dong-san-xuat-dan-organ/"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antoannamviet.com/bao-gia-huan-luyen-an-toan-lao-dong/" TargetMode="External"/><Relationship Id="rId5" Type="http://schemas.openxmlformats.org/officeDocument/2006/relationships/hyperlink" Target="https://antoannamviet.com/bai-kiem-tra-an-toan-lao-dong-nhom-3/" TargetMode="Externa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36775" y="1664375"/>
            <a:ext cx="4900851" cy="4900851"/>
          </a:xfrm>
          <a:prstGeom prst="rect">
            <a:avLst/>
          </a:prstGeom>
        </p:spPr>
      </p:pic>
      <p:sp>
        <p:nvSpPr>
          <p:cNvPr id="4" name="Text 0"/>
          <p:cNvSpPr/>
          <p:nvPr/>
        </p:nvSpPr>
        <p:spPr>
          <a:xfrm>
            <a:off x="819983" y="832009"/>
            <a:ext cx="7504033" cy="4041458"/>
          </a:xfrm>
          <a:prstGeom prst="rect">
            <a:avLst/>
          </a:prstGeom>
          <a:noFill/>
          <a:ln/>
        </p:spPr>
        <p:txBody>
          <a:bodyPr wrap="square" lIns="0" tIns="0" rIns="0" bIns="0" rtlCol="0" anchor="t"/>
          <a:lstStyle/>
          <a:p>
            <a:pPr marL="0" indent="0">
              <a:lnSpc>
                <a:spcPts val="7950"/>
              </a:lnSpc>
              <a:buNone/>
            </a:pPr>
            <a:r>
              <a:rPr lang="en-US" sz="6350" b="1" dirty="0">
                <a:solidFill>
                  <a:srgbClr val="333F70"/>
                </a:solidFill>
                <a:latin typeface="Unbounded" pitchFamily="34" charset="0"/>
                <a:ea typeface="Unbounded" pitchFamily="34" charset="-122"/>
                <a:cs typeface="Unbounded" pitchFamily="34" charset="-120"/>
              </a:rPr>
              <a:t>Tài liệu an toàn lao động sản xuất đàn organ</a:t>
            </a:r>
            <a:endParaRPr lang="en-US" sz="6350" dirty="0"/>
          </a:p>
        </p:txBody>
      </p:sp>
      <p:sp>
        <p:nvSpPr>
          <p:cNvPr id="5" name="Text 1"/>
          <p:cNvSpPr/>
          <p:nvPr/>
        </p:nvSpPr>
        <p:spPr>
          <a:xfrm>
            <a:off x="819983" y="5224820"/>
            <a:ext cx="7504033" cy="1499235"/>
          </a:xfrm>
          <a:prstGeom prst="rect">
            <a:avLst/>
          </a:prstGeom>
          <a:noFill/>
          <a:ln/>
        </p:spPr>
        <p:txBody>
          <a:bodyPr wrap="square" lIns="0" tIns="0" rIns="0" bIns="0" rtlCol="0" anchor="t"/>
          <a:lstStyle/>
          <a:p>
            <a:pPr marL="0" indent="0">
              <a:lnSpc>
                <a:spcPts val="2950"/>
              </a:lnSpc>
              <a:buNone/>
            </a:pPr>
            <a:r>
              <a:rPr lang="en-US" sz="1800" dirty="0">
                <a:solidFill>
                  <a:srgbClr val="333F70"/>
                </a:solidFill>
                <a:latin typeface="Open Sans" pitchFamily="34" charset="0"/>
                <a:ea typeface="Open Sans" pitchFamily="34" charset="-122"/>
                <a:cs typeface="Open Sans" pitchFamily="34" charset="-120"/>
              </a:rPr>
              <a:t>Khám phá bí quyết bảo đảm an toàn lao động trong sản xuất đàn organ qua tài liệu chuyên sâu của chúng tôi! Bài viết cung cấp hướng dẫn chi tiết để bạn có thể thực hiện công việc một cách an toàn và hiệu quả nhất. Đừng bỏ lỡ cơ hội trang bị kiến thức quan trọng này!</a:t>
            </a:r>
            <a:endParaRPr lang="en-US" sz="1800" dirty="0"/>
          </a:p>
        </p:txBody>
      </p:sp>
      <p:sp>
        <p:nvSpPr>
          <p:cNvPr id="6" name="Shape 2"/>
          <p:cNvSpPr/>
          <p:nvPr/>
        </p:nvSpPr>
        <p:spPr>
          <a:xfrm>
            <a:off x="819983" y="7005161"/>
            <a:ext cx="374809" cy="374809"/>
          </a:xfrm>
          <a:prstGeom prst="roundRect">
            <a:avLst>
              <a:gd name="adj" fmla="val 24393986"/>
            </a:avLst>
          </a:prstGeom>
          <a:noFill/>
          <a:ln w="7620">
            <a:solidFill>
              <a:srgbClr val="FFFFFF"/>
            </a:solidFill>
            <a:prstDash val="solid"/>
          </a:ln>
        </p:spPr>
      </p:sp>
      <p:sp>
        <p:nvSpPr>
          <p:cNvPr id="8" name="Text 3"/>
          <p:cNvSpPr/>
          <p:nvPr/>
        </p:nvSpPr>
        <p:spPr>
          <a:xfrm>
            <a:off x="1311831" y="7064069"/>
            <a:ext cx="2458641" cy="410051"/>
          </a:xfrm>
          <a:prstGeom prst="rect">
            <a:avLst/>
          </a:prstGeom>
          <a:noFill/>
          <a:ln/>
        </p:spPr>
        <p:txBody>
          <a:bodyPr wrap="none" lIns="0" tIns="0" rIns="0" bIns="0" rtlCol="0" anchor="t"/>
          <a:lstStyle/>
          <a:p>
            <a:pPr marL="0" indent="0" algn="l">
              <a:lnSpc>
                <a:spcPts val="3200"/>
              </a:lnSpc>
              <a:buNone/>
            </a:pPr>
            <a:r>
              <a:rPr lang="en-US" sz="2300" b="1" dirty="0" err="1">
                <a:solidFill>
                  <a:srgbClr val="333F70"/>
                </a:solidFill>
                <a:latin typeface="Open Sans" pitchFamily="34" charset="0"/>
                <a:ea typeface="Open Sans" pitchFamily="34" charset="-122"/>
                <a:cs typeface="Open Sans" pitchFamily="34" charset="-120"/>
              </a:rPr>
              <a:t>Bản</a:t>
            </a:r>
            <a:r>
              <a:rPr lang="en-US" sz="2300" b="1" dirty="0">
                <a:solidFill>
                  <a:srgbClr val="333F70"/>
                </a:solidFill>
                <a:latin typeface="Open Sans" pitchFamily="34" charset="0"/>
                <a:ea typeface="Open Sans" pitchFamily="34" charset="-122"/>
                <a:cs typeface="Open Sans" pitchFamily="34" charset="-120"/>
              </a:rPr>
              <a:t> </a:t>
            </a:r>
            <a:r>
              <a:rPr lang="en-US" sz="2300" b="1" dirty="0" err="1">
                <a:solidFill>
                  <a:srgbClr val="333F70"/>
                </a:solidFill>
                <a:latin typeface="Open Sans" pitchFamily="34" charset="0"/>
                <a:ea typeface="Open Sans" pitchFamily="34" charset="-122"/>
                <a:cs typeface="Open Sans" pitchFamily="34" charset="-120"/>
              </a:rPr>
              <a:t>quyền</a:t>
            </a:r>
            <a:r>
              <a:rPr lang="en-US" sz="2300" b="1" dirty="0">
                <a:solidFill>
                  <a:srgbClr val="333F70"/>
                </a:solidFill>
                <a:latin typeface="Open Sans" pitchFamily="34" charset="0"/>
                <a:ea typeface="Open Sans" pitchFamily="34" charset="-122"/>
                <a:cs typeface="Open Sans" pitchFamily="34" charset="-120"/>
              </a:rPr>
              <a:t> </a:t>
            </a:r>
            <a:r>
              <a:rPr lang="en-US" sz="2300" b="1" dirty="0" err="1">
                <a:solidFill>
                  <a:srgbClr val="333F70"/>
                </a:solidFill>
                <a:latin typeface="Open Sans" pitchFamily="34" charset="0"/>
                <a:ea typeface="Open Sans" pitchFamily="34" charset="-122"/>
                <a:cs typeface="Open Sans" pitchFamily="34" charset="-120"/>
              </a:rPr>
              <a:t>thuộc</a:t>
            </a:r>
            <a:r>
              <a:rPr lang="en-US" sz="2300" b="1" dirty="0">
                <a:solidFill>
                  <a:srgbClr val="333F70"/>
                </a:solidFill>
                <a:latin typeface="Open Sans" pitchFamily="34" charset="0"/>
                <a:ea typeface="Open Sans" pitchFamily="34" charset="-122"/>
                <a:cs typeface="Open Sans" pitchFamily="34" charset="-120"/>
              </a:rPr>
              <a:t> An </a:t>
            </a:r>
            <a:r>
              <a:rPr lang="en-US" sz="2300" b="1" dirty="0" err="1">
                <a:solidFill>
                  <a:srgbClr val="333F70"/>
                </a:solidFill>
                <a:latin typeface="Open Sans" pitchFamily="34" charset="0"/>
                <a:ea typeface="Open Sans" pitchFamily="34" charset="-122"/>
                <a:cs typeface="Open Sans" pitchFamily="34" charset="-120"/>
              </a:rPr>
              <a:t>Toàn</a:t>
            </a:r>
            <a:r>
              <a:rPr lang="en-US" sz="2300" b="1" dirty="0">
                <a:solidFill>
                  <a:srgbClr val="333F70"/>
                </a:solidFill>
                <a:latin typeface="Open Sans" pitchFamily="34" charset="0"/>
                <a:ea typeface="Open Sans" pitchFamily="34" charset="-122"/>
                <a:cs typeface="Open Sans" pitchFamily="34" charset="-120"/>
              </a:rPr>
              <a:t> Nam </a:t>
            </a:r>
            <a:r>
              <a:rPr lang="en-US" sz="2300" b="1" dirty="0" err="1">
                <a:solidFill>
                  <a:srgbClr val="333F70"/>
                </a:solidFill>
                <a:latin typeface="Open Sans" pitchFamily="34" charset="0"/>
                <a:ea typeface="Open Sans" pitchFamily="34" charset="-122"/>
                <a:cs typeface="Open Sans" pitchFamily="34" charset="-120"/>
              </a:rPr>
              <a:t>Việt</a:t>
            </a:r>
            <a:endParaRPr lang="en-US" sz="2300" dirty="0"/>
          </a:p>
        </p:txBody>
      </p:sp>
      <p:pic>
        <p:nvPicPr>
          <p:cNvPr id="10" name="Picture 9">
            <a:extLst>
              <a:ext uri="{FF2B5EF4-FFF2-40B4-BE49-F238E27FC236}">
                <a16:creationId xmlns:a16="http://schemas.microsoft.com/office/drawing/2014/main" id="{ACD19551-8E49-4FA5-B0DC-E7CF7C018916}"/>
              </a:ext>
            </a:extLst>
          </p:cNvPr>
          <p:cNvPicPr>
            <a:picLocks noChangeAspect="1"/>
          </p:cNvPicPr>
          <p:nvPr/>
        </p:nvPicPr>
        <p:blipFill>
          <a:blip r:embed="rId5"/>
          <a:stretch>
            <a:fillRect/>
          </a:stretch>
        </p:blipFill>
        <p:spPr>
          <a:xfrm flipV="1">
            <a:off x="762198" y="7070182"/>
            <a:ext cx="327409" cy="3274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68072" y="681038"/>
            <a:ext cx="13094256" cy="2057400"/>
          </a:xfrm>
          <a:prstGeom prst="rect">
            <a:avLst/>
          </a:prstGeom>
          <a:noFill/>
          <a:ln/>
        </p:spPr>
        <p:txBody>
          <a:bodyPr wrap="square" lIns="0" tIns="0" rIns="0" bIns="0" rtlCol="0" anchor="t"/>
          <a:lstStyle/>
          <a:p>
            <a:pPr marL="0" indent="0">
              <a:lnSpc>
                <a:spcPts val="5400"/>
              </a:lnSpc>
              <a:buNone/>
            </a:pPr>
            <a:r>
              <a:rPr lang="en-US" sz="4300" b="1" dirty="0">
                <a:solidFill>
                  <a:srgbClr val="333F70"/>
                </a:solidFill>
                <a:latin typeface="Unbounded" pitchFamily="34" charset="0"/>
                <a:ea typeface="Unbounded" pitchFamily="34" charset="-122"/>
                <a:cs typeface="Unbounded" pitchFamily="34" charset="-120"/>
              </a:rPr>
              <a:t>PHẦN I: THỰC TRẠNG CÔNG TÁC AN TOÀN ĐỐI VỚI NGÀNH SẢN XUẤT ĐÀN ORGAN</a:t>
            </a:r>
            <a:endParaRPr lang="en-US" sz="4300" dirty="0"/>
          </a:p>
        </p:txBody>
      </p:sp>
      <p:sp>
        <p:nvSpPr>
          <p:cNvPr id="3" name="Text 1"/>
          <p:cNvSpPr/>
          <p:nvPr/>
        </p:nvSpPr>
        <p:spPr>
          <a:xfrm>
            <a:off x="768072" y="3286958"/>
            <a:ext cx="2743200" cy="342900"/>
          </a:xfrm>
          <a:prstGeom prst="rect">
            <a:avLst/>
          </a:prstGeom>
          <a:noFill/>
          <a:ln/>
        </p:spPr>
        <p:txBody>
          <a:bodyPr wrap="none" lIns="0" tIns="0" rIns="0" bIns="0" rtlCol="0" anchor="t"/>
          <a:lstStyle/>
          <a:p>
            <a:pPr marL="0" indent="0">
              <a:lnSpc>
                <a:spcPts val="2700"/>
              </a:lnSpc>
              <a:buNone/>
            </a:pPr>
            <a:r>
              <a:rPr lang="en-US" sz="2150" b="1" dirty="0">
                <a:solidFill>
                  <a:srgbClr val="333F70"/>
                </a:solidFill>
                <a:latin typeface="Unbounded" pitchFamily="34" charset="0"/>
                <a:ea typeface="Unbounded" pitchFamily="34" charset="-122"/>
                <a:cs typeface="Unbounded" pitchFamily="34" charset="-120"/>
              </a:rPr>
              <a:t>Tình hình chung</a:t>
            </a:r>
            <a:endParaRPr lang="en-US" sz="2150" dirty="0"/>
          </a:p>
        </p:txBody>
      </p:sp>
      <p:sp>
        <p:nvSpPr>
          <p:cNvPr id="4" name="Text 2"/>
          <p:cNvSpPr/>
          <p:nvPr/>
        </p:nvSpPr>
        <p:spPr>
          <a:xfrm>
            <a:off x="768072" y="3849291"/>
            <a:ext cx="4007406" cy="2456974"/>
          </a:xfrm>
          <a:prstGeom prst="rect">
            <a:avLst/>
          </a:prstGeom>
          <a:noFill/>
          <a:ln/>
        </p:spPr>
        <p:txBody>
          <a:bodyPr wrap="square" lIns="0" tIns="0" rIns="0" bIns="0" rtlCol="0" anchor="t"/>
          <a:lstStyle/>
          <a:p>
            <a:pPr marL="0" indent="0">
              <a:lnSpc>
                <a:spcPts val="2750"/>
              </a:lnSpc>
              <a:buNone/>
            </a:pPr>
            <a:r>
              <a:rPr lang="en-US" sz="1700" dirty="0">
                <a:solidFill>
                  <a:srgbClr val="333F70"/>
                </a:solidFill>
                <a:latin typeface="Open Sans" pitchFamily="34" charset="0"/>
                <a:ea typeface="Open Sans" pitchFamily="34" charset="-122"/>
                <a:cs typeface="Open Sans" pitchFamily="34" charset="-120"/>
              </a:rPr>
              <a:t>Bộ Lao động - Thương binh và Xã hội thông báo đến các ngành, các địa phương tình hình tai nạn lao động 6 tháng đầu năm 2024 và một số giải pháp chủ yếu nhằm chủ động ngăn ngừa sự cố và tai nạn lao động 6 tháng cuối năm 2024.</a:t>
            </a:r>
            <a:endParaRPr lang="en-US" sz="1700" dirty="0"/>
          </a:p>
        </p:txBody>
      </p:sp>
      <p:sp>
        <p:nvSpPr>
          <p:cNvPr id="5" name="Text 3"/>
          <p:cNvSpPr/>
          <p:nvPr/>
        </p:nvSpPr>
        <p:spPr>
          <a:xfrm>
            <a:off x="5318403" y="3286958"/>
            <a:ext cx="2776776" cy="342900"/>
          </a:xfrm>
          <a:prstGeom prst="rect">
            <a:avLst/>
          </a:prstGeom>
          <a:noFill/>
          <a:ln/>
        </p:spPr>
        <p:txBody>
          <a:bodyPr wrap="none" lIns="0" tIns="0" rIns="0" bIns="0" rtlCol="0" anchor="t"/>
          <a:lstStyle/>
          <a:p>
            <a:pPr marL="0" indent="0">
              <a:lnSpc>
                <a:spcPts val="2700"/>
              </a:lnSpc>
              <a:buNone/>
            </a:pPr>
            <a:r>
              <a:rPr lang="en-US" sz="2150" b="1" dirty="0">
                <a:solidFill>
                  <a:srgbClr val="333F70"/>
                </a:solidFill>
                <a:latin typeface="Unbounded" pitchFamily="34" charset="0"/>
                <a:ea typeface="Unbounded" pitchFamily="34" charset="-122"/>
                <a:cs typeface="Unbounded" pitchFamily="34" charset="-120"/>
              </a:rPr>
              <a:t>Tai nạn lao động</a:t>
            </a:r>
            <a:endParaRPr lang="en-US" sz="2150" dirty="0"/>
          </a:p>
        </p:txBody>
      </p:sp>
      <p:sp>
        <p:nvSpPr>
          <p:cNvPr id="6" name="Text 4"/>
          <p:cNvSpPr/>
          <p:nvPr/>
        </p:nvSpPr>
        <p:spPr>
          <a:xfrm>
            <a:off x="5318403" y="3849291"/>
            <a:ext cx="4007406" cy="3158966"/>
          </a:xfrm>
          <a:prstGeom prst="rect">
            <a:avLst/>
          </a:prstGeom>
          <a:noFill/>
          <a:ln/>
        </p:spPr>
        <p:txBody>
          <a:bodyPr wrap="square" lIns="0" tIns="0" rIns="0" bIns="0" rtlCol="0" anchor="t"/>
          <a:lstStyle/>
          <a:p>
            <a:pPr marL="0" indent="0">
              <a:lnSpc>
                <a:spcPts val="2750"/>
              </a:lnSpc>
              <a:buNone/>
            </a:pPr>
            <a:r>
              <a:rPr lang="en-US" sz="1700" dirty="0">
                <a:solidFill>
                  <a:srgbClr val="333F70"/>
                </a:solidFill>
                <a:latin typeface="Open Sans" pitchFamily="34" charset="0"/>
                <a:ea typeface="Open Sans" pitchFamily="34" charset="-122"/>
                <a:cs typeface="Open Sans" pitchFamily="34" charset="-120"/>
              </a:rPr>
              <a:t>Theo báo cáo của 61/63 tỉnh, thành phố trực thuộc trung ương, 6 tháng đầu năm 2024 trên toàn quốc đã xảy ra 3.201 vụ tai nạn lao động (TNLĐ) (giảm 227 vụ, tương ứng với 7,09% so với 6 tháng đầu năm 2023) làm 3.065 người bị nạn (giảm 197 người, tương ứng với 6,04% so với 6 tháng đầu năm 2023).</a:t>
            </a:r>
            <a:endParaRPr lang="en-US" sz="1700" dirty="0"/>
          </a:p>
        </p:txBody>
      </p:sp>
      <p:sp>
        <p:nvSpPr>
          <p:cNvPr id="7" name="Text 5"/>
          <p:cNvSpPr/>
          <p:nvPr/>
        </p:nvSpPr>
        <p:spPr>
          <a:xfrm>
            <a:off x="9868733" y="3286958"/>
            <a:ext cx="4007406" cy="685800"/>
          </a:xfrm>
          <a:prstGeom prst="rect">
            <a:avLst/>
          </a:prstGeom>
          <a:noFill/>
          <a:ln/>
        </p:spPr>
        <p:txBody>
          <a:bodyPr wrap="square" lIns="0" tIns="0" rIns="0" bIns="0" rtlCol="0" anchor="t"/>
          <a:lstStyle/>
          <a:p>
            <a:pPr marL="0" indent="0">
              <a:lnSpc>
                <a:spcPts val="2700"/>
              </a:lnSpc>
              <a:buNone/>
            </a:pPr>
            <a:r>
              <a:rPr lang="en-US" sz="2150" b="1" dirty="0">
                <a:solidFill>
                  <a:srgbClr val="333F70"/>
                </a:solidFill>
                <a:latin typeface="Unbounded" pitchFamily="34" charset="0"/>
                <a:ea typeface="Unbounded" pitchFamily="34" charset="-122"/>
                <a:cs typeface="Unbounded" pitchFamily="34" charset="-120"/>
              </a:rPr>
              <a:t>Tai nạn trong sản xuất đàn organ</a:t>
            </a:r>
            <a:endParaRPr lang="en-US" sz="2150" dirty="0"/>
          </a:p>
        </p:txBody>
      </p:sp>
      <p:sp>
        <p:nvSpPr>
          <p:cNvPr id="8" name="Text 6"/>
          <p:cNvSpPr/>
          <p:nvPr/>
        </p:nvSpPr>
        <p:spPr>
          <a:xfrm>
            <a:off x="9868733" y="4192191"/>
            <a:ext cx="4007406" cy="3158966"/>
          </a:xfrm>
          <a:prstGeom prst="rect">
            <a:avLst/>
          </a:prstGeom>
          <a:noFill/>
          <a:ln/>
        </p:spPr>
        <p:txBody>
          <a:bodyPr wrap="square" lIns="0" tIns="0" rIns="0" bIns="0" rtlCol="0" anchor="t"/>
          <a:lstStyle/>
          <a:p>
            <a:pPr marL="0" indent="0">
              <a:lnSpc>
                <a:spcPts val="2750"/>
              </a:lnSpc>
              <a:buNone/>
            </a:pPr>
            <a:r>
              <a:rPr lang="en-US" sz="1700" dirty="0">
                <a:solidFill>
                  <a:srgbClr val="333F70"/>
                </a:solidFill>
                <a:latin typeface="Open Sans" pitchFamily="34" charset="0"/>
                <a:ea typeface="Open Sans" pitchFamily="34" charset="-122"/>
                <a:cs typeface="Open Sans" pitchFamily="34" charset="-120"/>
              </a:rPr>
              <a:t>Trong quá trình sản xuất đàn organ, sự an toàn lao động là yếu tố không thể thiếu để bảo vệ sức khỏe và tính mạng của công nhân. Dưới đây là một số vụ tai nạn thường gặp trong nhà máy sản xuất đàn organ, giúp chúng ta nhận thức rõ hơn về những rủi ro tiềm ẩn và tầm quan trọng của việc tuân thủ các quy định an toàn.</a:t>
            </a:r>
            <a:endParaRPr lang="en-US" sz="1700" dirty="0"/>
          </a:p>
        </p:txBody>
      </p:sp>
      <p:pic>
        <p:nvPicPr>
          <p:cNvPr id="10" name="Picture 9">
            <a:extLst>
              <a:ext uri="{FF2B5EF4-FFF2-40B4-BE49-F238E27FC236}">
                <a16:creationId xmlns:a16="http://schemas.microsoft.com/office/drawing/2014/main" id="{2A11BDCB-AAA2-645B-44BA-5F4B51FE8757}"/>
              </a:ext>
            </a:extLst>
          </p:cNvPr>
          <p:cNvPicPr>
            <a:picLocks noChangeAspect="1"/>
          </p:cNvPicPr>
          <p:nvPr/>
        </p:nvPicPr>
        <p:blipFill>
          <a:blip r:embed="rId3"/>
          <a:stretch>
            <a:fillRect/>
          </a:stretch>
        </p:blipFill>
        <p:spPr>
          <a:xfrm>
            <a:off x="11656087" y="7351157"/>
            <a:ext cx="2863459" cy="88667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10839450" y="3417570"/>
            <a:ext cx="2095500" cy="1394460"/>
          </a:xfrm>
          <a:prstGeom prst="rect">
            <a:avLst/>
          </a:prstGeom>
        </p:spPr>
      </p:pic>
      <p:sp>
        <p:nvSpPr>
          <p:cNvPr id="4" name="Text 0"/>
          <p:cNvSpPr/>
          <p:nvPr/>
        </p:nvSpPr>
        <p:spPr>
          <a:xfrm>
            <a:off x="574715" y="582930"/>
            <a:ext cx="7994571" cy="1539478"/>
          </a:xfrm>
          <a:prstGeom prst="rect">
            <a:avLst/>
          </a:prstGeom>
          <a:noFill/>
          <a:ln/>
        </p:spPr>
        <p:txBody>
          <a:bodyPr wrap="square" lIns="0" tIns="0" rIns="0" bIns="0" rtlCol="0" anchor="t"/>
          <a:lstStyle/>
          <a:p>
            <a:pPr marL="0" indent="0">
              <a:lnSpc>
                <a:spcPts val="4000"/>
              </a:lnSpc>
              <a:buNone/>
            </a:pPr>
            <a:r>
              <a:rPr lang="en-US" sz="3200" b="1" dirty="0">
                <a:solidFill>
                  <a:srgbClr val="333F70"/>
                </a:solidFill>
                <a:latin typeface="Unbounded" pitchFamily="34" charset="0"/>
                <a:ea typeface="Unbounded" pitchFamily="34" charset="-122"/>
                <a:cs typeface="Unbounded" pitchFamily="34" charset="-120"/>
              </a:rPr>
              <a:t>II. Một số vụ tai nạn lao động trong nhà máy sản xuất đàn organ</a:t>
            </a:r>
            <a:endParaRPr lang="en-US" sz="3200" dirty="0"/>
          </a:p>
        </p:txBody>
      </p:sp>
      <p:sp>
        <p:nvSpPr>
          <p:cNvPr id="5" name="Shape 1"/>
          <p:cNvSpPr/>
          <p:nvPr/>
        </p:nvSpPr>
        <p:spPr>
          <a:xfrm>
            <a:off x="574715" y="2553295"/>
            <a:ext cx="369451" cy="369451"/>
          </a:xfrm>
          <a:prstGeom prst="roundRect">
            <a:avLst>
              <a:gd name="adj" fmla="val 18669"/>
            </a:avLst>
          </a:prstGeom>
          <a:solidFill>
            <a:srgbClr val="D6F5EE"/>
          </a:solidFill>
          <a:ln w="7620">
            <a:solidFill>
              <a:srgbClr val="BCDBD4"/>
            </a:solidFill>
            <a:prstDash val="solid"/>
          </a:ln>
        </p:spPr>
      </p:sp>
      <p:sp>
        <p:nvSpPr>
          <p:cNvPr id="6" name="Text 2"/>
          <p:cNvSpPr/>
          <p:nvPr/>
        </p:nvSpPr>
        <p:spPr>
          <a:xfrm>
            <a:off x="695325" y="2614851"/>
            <a:ext cx="128111" cy="246340"/>
          </a:xfrm>
          <a:prstGeom prst="rect">
            <a:avLst/>
          </a:prstGeom>
          <a:noFill/>
          <a:ln/>
        </p:spPr>
        <p:txBody>
          <a:bodyPr wrap="none" lIns="0" tIns="0" rIns="0" bIns="0" rtlCol="0" anchor="t"/>
          <a:lstStyle/>
          <a:p>
            <a:pPr marL="0" indent="0" algn="ctr">
              <a:lnSpc>
                <a:spcPts val="1900"/>
              </a:lnSpc>
              <a:buNone/>
            </a:pPr>
            <a:r>
              <a:rPr lang="en-US" sz="1900" b="1" dirty="0">
                <a:solidFill>
                  <a:srgbClr val="333F70"/>
                </a:solidFill>
                <a:latin typeface="Unbounded" pitchFamily="34" charset="0"/>
                <a:ea typeface="Unbounded" pitchFamily="34" charset="-122"/>
                <a:cs typeface="Unbounded" pitchFamily="34" charset="-120"/>
              </a:rPr>
              <a:t>1</a:t>
            </a:r>
            <a:endParaRPr lang="en-US" sz="1900" dirty="0"/>
          </a:p>
        </p:txBody>
      </p:sp>
      <p:sp>
        <p:nvSpPr>
          <p:cNvPr id="7" name="Text 3"/>
          <p:cNvSpPr/>
          <p:nvPr/>
        </p:nvSpPr>
        <p:spPr>
          <a:xfrm>
            <a:off x="1108353" y="2553295"/>
            <a:ext cx="4033837" cy="256580"/>
          </a:xfrm>
          <a:prstGeom prst="rect">
            <a:avLst/>
          </a:prstGeom>
          <a:noFill/>
          <a:ln/>
        </p:spPr>
        <p:txBody>
          <a:bodyPr wrap="none" lIns="0" tIns="0" rIns="0" bIns="0" rtlCol="0" anchor="t"/>
          <a:lstStyle/>
          <a:p>
            <a:pPr marL="0" indent="0">
              <a:lnSpc>
                <a:spcPts val="2000"/>
              </a:lnSpc>
              <a:buNone/>
            </a:pPr>
            <a:r>
              <a:rPr lang="en-US" sz="1600" b="1" dirty="0">
                <a:solidFill>
                  <a:srgbClr val="333F70"/>
                </a:solidFill>
                <a:latin typeface="Unbounded" pitchFamily="34" charset="0"/>
                <a:ea typeface="Unbounded" pitchFamily="34" charset="-122"/>
                <a:cs typeface="Unbounded" pitchFamily="34" charset="-120"/>
              </a:rPr>
              <a:t>Tai nạn do tiếp xúc với máy móc</a:t>
            </a:r>
            <a:endParaRPr lang="en-US" sz="1600" dirty="0"/>
          </a:p>
        </p:txBody>
      </p:sp>
      <p:sp>
        <p:nvSpPr>
          <p:cNvPr id="8" name="Text 4"/>
          <p:cNvSpPr/>
          <p:nvPr/>
        </p:nvSpPr>
        <p:spPr>
          <a:xfrm>
            <a:off x="1108353" y="2908340"/>
            <a:ext cx="7460933" cy="787956"/>
          </a:xfrm>
          <a:prstGeom prst="rect">
            <a:avLst/>
          </a:prstGeom>
          <a:noFill/>
          <a:ln/>
        </p:spPr>
        <p:txBody>
          <a:bodyPr wrap="square" lIns="0" tIns="0" rIns="0" bIns="0" rtlCol="0" anchor="t"/>
          <a:lstStyle/>
          <a:p>
            <a:pPr marL="0" indent="0">
              <a:lnSpc>
                <a:spcPts val="2050"/>
              </a:lnSpc>
              <a:buNone/>
            </a:pPr>
            <a:r>
              <a:rPr lang="en-US" sz="1250" dirty="0">
                <a:solidFill>
                  <a:srgbClr val="333F70"/>
                </a:solidFill>
                <a:latin typeface="Open Sans" pitchFamily="34" charset="0"/>
                <a:ea typeface="Open Sans" pitchFamily="34" charset="-122"/>
                <a:cs typeface="Open Sans" pitchFamily="34" charset="-120"/>
              </a:rPr>
              <a:t>Những vụ tai nạn này xảy ra khi công nhân không tuân thủ quy trình an toàn khi làm việc với các máy cắt, máy khoan, hoặc máy gia công gỗ. Ví dụ, có thể xảy ra tình trạng bị cắt xẻo, gãy tay hoặc bị kẹt trong máy móc.</a:t>
            </a:r>
            <a:endParaRPr lang="en-US" sz="1250" dirty="0"/>
          </a:p>
        </p:txBody>
      </p:sp>
      <p:sp>
        <p:nvSpPr>
          <p:cNvPr id="9" name="Shape 5"/>
          <p:cNvSpPr/>
          <p:nvPr/>
        </p:nvSpPr>
        <p:spPr>
          <a:xfrm>
            <a:off x="574715" y="4045148"/>
            <a:ext cx="369451" cy="369451"/>
          </a:xfrm>
          <a:prstGeom prst="roundRect">
            <a:avLst>
              <a:gd name="adj" fmla="val 18669"/>
            </a:avLst>
          </a:prstGeom>
          <a:solidFill>
            <a:srgbClr val="D6F5EE"/>
          </a:solidFill>
          <a:ln w="7620">
            <a:solidFill>
              <a:srgbClr val="BCDBD4"/>
            </a:solidFill>
            <a:prstDash val="solid"/>
          </a:ln>
        </p:spPr>
      </p:sp>
      <p:sp>
        <p:nvSpPr>
          <p:cNvPr id="10" name="Text 6"/>
          <p:cNvSpPr/>
          <p:nvPr/>
        </p:nvSpPr>
        <p:spPr>
          <a:xfrm>
            <a:off x="656630" y="4106704"/>
            <a:ext cx="205621" cy="246340"/>
          </a:xfrm>
          <a:prstGeom prst="rect">
            <a:avLst/>
          </a:prstGeom>
          <a:noFill/>
          <a:ln/>
        </p:spPr>
        <p:txBody>
          <a:bodyPr wrap="none" lIns="0" tIns="0" rIns="0" bIns="0" rtlCol="0" anchor="t"/>
          <a:lstStyle/>
          <a:p>
            <a:pPr marL="0" indent="0" algn="ctr">
              <a:lnSpc>
                <a:spcPts val="1900"/>
              </a:lnSpc>
              <a:buNone/>
            </a:pPr>
            <a:r>
              <a:rPr lang="en-US" sz="1900" b="1" dirty="0">
                <a:solidFill>
                  <a:srgbClr val="333F70"/>
                </a:solidFill>
                <a:latin typeface="Unbounded" pitchFamily="34" charset="0"/>
                <a:ea typeface="Unbounded" pitchFamily="34" charset="-122"/>
                <a:cs typeface="Unbounded" pitchFamily="34" charset="-120"/>
              </a:rPr>
              <a:t>2</a:t>
            </a:r>
            <a:endParaRPr lang="en-US" sz="1900" dirty="0"/>
          </a:p>
        </p:txBody>
      </p:sp>
      <p:sp>
        <p:nvSpPr>
          <p:cNvPr id="11" name="Text 7"/>
          <p:cNvSpPr/>
          <p:nvPr/>
        </p:nvSpPr>
        <p:spPr>
          <a:xfrm>
            <a:off x="1108353" y="4045148"/>
            <a:ext cx="3452217" cy="256580"/>
          </a:xfrm>
          <a:prstGeom prst="rect">
            <a:avLst/>
          </a:prstGeom>
          <a:noFill/>
          <a:ln/>
        </p:spPr>
        <p:txBody>
          <a:bodyPr wrap="none" lIns="0" tIns="0" rIns="0" bIns="0" rtlCol="0" anchor="t"/>
          <a:lstStyle/>
          <a:p>
            <a:pPr marL="0" indent="0">
              <a:lnSpc>
                <a:spcPts val="2000"/>
              </a:lnSpc>
              <a:buNone/>
            </a:pPr>
            <a:r>
              <a:rPr lang="en-US" sz="1600" b="1" dirty="0">
                <a:solidFill>
                  <a:srgbClr val="333F70"/>
                </a:solidFill>
                <a:latin typeface="Unbounded" pitchFamily="34" charset="0"/>
                <a:ea typeface="Unbounded" pitchFamily="34" charset="-122"/>
                <a:cs typeface="Unbounded" pitchFamily="34" charset="-120"/>
              </a:rPr>
              <a:t>Rủi ro từ bụi gỗ và hóa chất</a:t>
            </a:r>
            <a:endParaRPr lang="en-US" sz="1600" dirty="0"/>
          </a:p>
        </p:txBody>
      </p:sp>
      <p:sp>
        <p:nvSpPr>
          <p:cNvPr id="12" name="Text 8"/>
          <p:cNvSpPr/>
          <p:nvPr/>
        </p:nvSpPr>
        <p:spPr>
          <a:xfrm>
            <a:off x="1108353" y="4400193"/>
            <a:ext cx="7460933" cy="787956"/>
          </a:xfrm>
          <a:prstGeom prst="rect">
            <a:avLst/>
          </a:prstGeom>
          <a:noFill/>
          <a:ln/>
        </p:spPr>
        <p:txBody>
          <a:bodyPr wrap="square" lIns="0" tIns="0" rIns="0" bIns="0" rtlCol="0" anchor="t"/>
          <a:lstStyle/>
          <a:p>
            <a:pPr marL="0" indent="0">
              <a:lnSpc>
                <a:spcPts val="2050"/>
              </a:lnSpc>
              <a:buNone/>
            </a:pPr>
            <a:r>
              <a:rPr lang="en-US" sz="1250" dirty="0">
                <a:solidFill>
                  <a:srgbClr val="333F70"/>
                </a:solidFill>
                <a:latin typeface="Open Sans" pitchFamily="34" charset="0"/>
                <a:ea typeface="Open Sans" pitchFamily="34" charset="-122"/>
                <a:cs typeface="Open Sans" pitchFamily="34" charset="-120"/>
              </a:rPr>
              <a:t>Trong quá trình xử lý và chế tạo gỗ, bụi gỗ có thể gây ra các vấn đề về hô hấp nếu không sử dụng khẩu trang bảo hộ. Ngoài ra, việc tiếp xúc với các hóa chất như sơn, keo dán cũng có thể dẫn đến các bệnh về da và hô hấp.</a:t>
            </a:r>
            <a:endParaRPr lang="en-US" sz="1250" dirty="0"/>
          </a:p>
        </p:txBody>
      </p:sp>
      <p:sp>
        <p:nvSpPr>
          <p:cNvPr id="13" name="Shape 9"/>
          <p:cNvSpPr/>
          <p:nvPr/>
        </p:nvSpPr>
        <p:spPr>
          <a:xfrm>
            <a:off x="574715" y="5537002"/>
            <a:ext cx="369451" cy="369451"/>
          </a:xfrm>
          <a:prstGeom prst="roundRect">
            <a:avLst>
              <a:gd name="adj" fmla="val 18669"/>
            </a:avLst>
          </a:prstGeom>
          <a:solidFill>
            <a:srgbClr val="D6F5EE"/>
          </a:solidFill>
          <a:ln w="7620">
            <a:solidFill>
              <a:srgbClr val="BCDBD4"/>
            </a:solidFill>
            <a:prstDash val="solid"/>
          </a:ln>
        </p:spPr>
      </p:sp>
      <p:sp>
        <p:nvSpPr>
          <p:cNvPr id="14" name="Text 10"/>
          <p:cNvSpPr/>
          <p:nvPr/>
        </p:nvSpPr>
        <p:spPr>
          <a:xfrm>
            <a:off x="656034" y="5598557"/>
            <a:ext cx="206693" cy="246340"/>
          </a:xfrm>
          <a:prstGeom prst="rect">
            <a:avLst/>
          </a:prstGeom>
          <a:noFill/>
          <a:ln/>
        </p:spPr>
        <p:txBody>
          <a:bodyPr wrap="none" lIns="0" tIns="0" rIns="0" bIns="0" rtlCol="0" anchor="t"/>
          <a:lstStyle/>
          <a:p>
            <a:pPr marL="0" indent="0" algn="ctr">
              <a:lnSpc>
                <a:spcPts val="1900"/>
              </a:lnSpc>
              <a:buNone/>
            </a:pPr>
            <a:r>
              <a:rPr lang="en-US" sz="1900" b="1" dirty="0">
                <a:solidFill>
                  <a:srgbClr val="333F70"/>
                </a:solidFill>
                <a:latin typeface="Unbounded" pitchFamily="34" charset="0"/>
                <a:ea typeface="Unbounded" pitchFamily="34" charset="-122"/>
                <a:cs typeface="Unbounded" pitchFamily="34" charset="-120"/>
              </a:rPr>
              <a:t>3</a:t>
            </a:r>
            <a:endParaRPr lang="en-US" sz="1900" dirty="0"/>
          </a:p>
        </p:txBody>
      </p:sp>
      <p:sp>
        <p:nvSpPr>
          <p:cNvPr id="15" name="Text 11"/>
          <p:cNvSpPr/>
          <p:nvPr/>
        </p:nvSpPr>
        <p:spPr>
          <a:xfrm>
            <a:off x="1108353" y="5537002"/>
            <a:ext cx="3469005" cy="256580"/>
          </a:xfrm>
          <a:prstGeom prst="rect">
            <a:avLst/>
          </a:prstGeom>
          <a:noFill/>
          <a:ln/>
        </p:spPr>
        <p:txBody>
          <a:bodyPr wrap="none" lIns="0" tIns="0" rIns="0" bIns="0" rtlCol="0" anchor="t"/>
          <a:lstStyle/>
          <a:p>
            <a:pPr marL="0" indent="0">
              <a:lnSpc>
                <a:spcPts val="2000"/>
              </a:lnSpc>
              <a:buNone/>
            </a:pPr>
            <a:r>
              <a:rPr lang="en-US" sz="1600" b="1" dirty="0">
                <a:solidFill>
                  <a:srgbClr val="333F70"/>
                </a:solidFill>
                <a:latin typeface="Unbounded" pitchFamily="34" charset="0"/>
                <a:ea typeface="Unbounded" pitchFamily="34" charset="-122"/>
                <a:cs typeface="Unbounded" pitchFamily="34" charset="-120"/>
              </a:rPr>
              <a:t>Nguy cơ từ các thiết bị điện</a:t>
            </a:r>
            <a:endParaRPr lang="en-US" sz="1600" dirty="0"/>
          </a:p>
        </p:txBody>
      </p:sp>
      <p:sp>
        <p:nvSpPr>
          <p:cNvPr id="16" name="Text 12"/>
          <p:cNvSpPr/>
          <p:nvPr/>
        </p:nvSpPr>
        <p:spPr>
          <a:xfrm>
            <a:off x="1108353" y="5892046"/>
            <a:ext cx="7460933" cy="525304"/>
          </a:xfrm>
          <a:prstGeom prst="rect">
            <a:avLst/>
          </a:prstGeom>
          <a:noFill/>
          <a:ln/>
        </p:spPr>
        <p:txBody>
          <a:bodyPr wrap="square" lIns="0" tIns="0" rIns="0" bIns="0" rtlCol="0" anchor="t"/>
          <a:lstStyle/>
          <a:p>
            <a:pPr marL="0" indent="0">
              <a:lnSpc>
                <a:spcPts val="2050"/>
              </a:lnSpc>
              <a:buNone/>
            </a:pPr>
            <a:r>
              <a:rPr lang="en-US" sz="1250" dirty="0">
                <a:solidFill>
                  <a:srgbClr val="333F70"/>
                </a:solidFill>
                <a:latin typeface="Open Sans" pitchFamily="34" charset="0"/>
                <a:ea typeface="Open Sans" pitchFamily="34" charset="-122"/>
                <a:cs typeface="Open Sans" pitchFamily="34" charset="-120"/>
              </a:rPr>
              <a:t>Các thiết bị điện sử dụng trong nhà máy có thể gây ra nguy cơ cháy nổ hoặc điện giật nếu không được bảo trì đúng cách. Sự cố về điện có thể dẫn đến tai nạn nghiêm trọng hoặc hỏa hoạn.</a:t>
            </a:r>
            <a:endParaRPr lang="en-US" sz="1250" dirty="0"/>
          </a:p>
        </p:txBody>
      </p:sp>
      <p:sp>
        <p:nvSpPr>
          <p:cNvPr id="17" name="Shape 13"/>
          <p:cNvSpPr/>
          <p:nvPr/>
        </p:nvSpPr>
        <p:spPr>
          <a:xfrm>
            <a:off x="574715" y="6766203"/>
            <a:ext cx="369451" cy="369451"/>
          </a:xfrm>
          <a:prstGeom prst="roundRect">
            <a:avLst>
              <a:gd name="adj" fmla="val 18669"/>
            </a:avLst>
          </a:prstGeom>
          <a:solidFill>
            <a:srgbClr val="D6F5EE"/>
          </a:solidFill>
          <a:ln w="7620">
            <a:solidFill>
              <a:srgbClr val="BCDBD4"/>
            </a:solidFill>
            <a:prstDash val="solid"/>
          </a:ln>
        </p:spPr>
      </p:sp>
      <p:sp>
        <p:nvSpPr>
          <p:cNvPr id="18" name="Text 14"/>
          <p:cNvSpPr/>
          <p:nvPr/>
        </p:nvSpPr>
        <p:spPr>
          <a:xfrm>
            <a:off x="653415" y="6827758"/>
            <a:ext cx="212050" cy="246340"/>
          </a:xfrm>
          <a:prstGeom prst="rect">
            <a:avLst/>
          </a:prstGeom>
          <a:noFill/>
          <a:ln/>
        </p:spPr>
        <p:txBody>
          <a:bodyPr wrap="none" lIns="0" tIns="0" rIns="0" bIns="0" rtlCol="0" anchor="t"/>
          <a:lstStyle/>
          <a:p>
            <a:pPr marL="0" indent="0" algn="ctr">
              <a:lnSpc>
                <a:spcPts val="1900"/>
              </a:lnSpc>
              <a:buNone/>
            </a:pPr>
            <a:r>
              <a:rPr lang="en-US" sz="1900" b="1" dirty="0">
                <a:solidFill>
                  <a:srgbClr val="333F70"/>
                </a:solidFill>
                <a:latin typeface="Unbounded" pitchFamily="34" charset="0"/>
                <a:ea typeface="Unbounded" pitchFamily="34" charset="-122"/>
                <a:cs typeface="Unbounded" pitchFamily="34" charset="-120"/>
              </a:rPr>
              <a:t>4</a:t>
            </a:r>
            <a:endParaRPr lang="en-US" sz="1900" dirty="0"/>
          </a:p>
        </p:txBody>
      </p:sp>
      <p:sp>
        <p:nvSpPr>
          <p:cNvPr id="19" name="Text 15"/>
          <p:cNvSpPr/>
          <p:nvPr/>
        </p:nvSpPr>
        <p:spPr>
          <a:xfrm>
            <a:off x="1108353" y="6766203"/>
            <a:ext cx="4108728" cy="256580"/>
          </a:xfrm>
          <a:prstGeom prst="rect">
            <a:avLst/>
          </a:prstGeom>
          <a:noFill/>
          <a:ln/>
        </p:spPr>
        <p:txBody>
          <a:bodyPr wrap="none" lIns="0" tIns="0" rIns="0" bIns="0" rtlCol="0" anchor="t"/>
          <a:lstStyle/>
          <a:p>
            <a:pPr marL="0" indent="0">
              <a:lnSpc>
                <a:spcPts val="2000"/>
              </a:lnSpc>
              <a:buNone/>
            </a:pPr>
            <a:r>
              <a:rPr lang="en-US" sz="1600" b="1" dirty="0">
                <a:solidFill>
                  <a:srgbClr val="333F70"/>
                </a:solidFill>
                <a:latin typeface="Unbounded" pitchFamily="34" charset="0"/>
                <a:ea typeface="Unbounded" pitchFamily="34" charset="-122"/>
                <a:cs typeface="Unbounded" pitchFamily="34" charset="-120"/>
              </a:rPr>
              <a:t>Tai nạn do vật liệu và công cụ rơi</a:t>
            </a:r>
            <a:endParaRPr lang="en-US" sz="1600" dirty="0"/>
          </a:p>
        </p:txBody>
      </p:sp>
      <p:sp>
        <p:nvSpPr>
          <p:cNvPr id="20" name="Text 16"/>
          <p:cNvSpPr/>
          <p:nvPr/>
        </p:nvSpPr>
        <p:spPr>
          <a:xfrm>
            <a:off x="1108353" y="7121247"/>
            <a:ext cx="7460933" cy="525304"/>
          </a:xfrm>
          <a:prstGeom prst="rect">
            <a:avLst/>
          </a:prstGeom>
          <a:noFill/>
          <a:ln/>
        </p:spPr>
        <p:txBody>
          <a:bodyPr wrap="square" lIns="0" tIns="0" rIns="0" bIns="0" rtlCol="0" anchor="t"/>
          <a:lstStyle/>
          <a:p>
            <a:pPr marL="0" indent="0">
              <a:lnSpc>
                <a:spcPts val="2050"/>
              </a:lnSpc>
              <a:buNone/>
            </a:pPr>
            <a:r>
              <a:rPr lang="en-US" sz="1250" dirty="0">
                <a:solidFill>
                  <a:srgbClr val="333F70"/>
                </a:solidFill>
                <a:latin typeface="Open Sans" pitchFamily="34" charset="0"/>
                <a:ea typeface="Open Sans" pitchFamily="34" charset="-122"/>
                <a:cs typeface="Open Sans" pitchFamily="34" charset="-120"/>
              </a:rPr>
              <a:t>Việc không đảm bảo an toàn trong việc sắp xếp và vận chuyển các vật liệu nặng có thể dẫn đến việc công cụ hoặc vật liệu rơi xuống, gây chấn thương cho công nhân.</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1817013"/>
          </a:xfrm>
          <a:prstGeom prst="rect">
            <a:avLst/>
          </a:prstGeom>
        </p:spPr>
      </p:pic>
      <p:sp>
        <p:nvSpPr>
          <p:cNvPr id="3" name="Text 0"/>
          <p:cNvSpPr/>
          <p:nvPr/>
        </p:nvSpPr>
        <p:spPr>
          <a:xfrm>
            <a:off x="572095" y="2335173"/>
            <a:ext cx="13486209" cy="908447"/>
          </a:xfrm>
          <a:prstGeom prst="rect">
            <a:avLst/>
          </a:prstGeom>
          <a:noFill/>
          <a:ln/>
        </p:spPr>
        <p:txBody>
          <a:bodyPr wrap="square" lIns="0" tIns="0" rIns="0" bIns="0" rtlCol="0" anchor="t"/>
          <a:lstStyle/>
          <a:p>
            <a:pPr marL="0" indent="0">
              <a:lnSpc>
                <a:spcPts val="3550"/>
              </a:lnSpc>
              <a:buNone/>
            </a:pPr>
            <a:r>
              <a:rPr lang="en-US" sz="2850" b="1" dirty="0">
                <a:solidFill>
                  <a:srgbClr val="333F70"/>
                </a:solidFill>
                <a:latin typeface="Unbounded" pitchFamily="34" charset="0"/>
                <a:ea typeface="Unbounded" pitchFamily="34" charset="-122"/>
                <a:cs typeface="Unbounded" pitchFamily="34" charset="-120"/>
              </a:rPr>
              <a:t>PHẦN II: AN TOÀN, VỆ SINH LAO ĐỘNG KHI LÀM VIỆC TRONG NHÀ MÁY SẢN XUẤT ĐÀN ORGAN</a:t>
            </a:r>
            <a:endParaRPr lang="en-US" sz="2850" dirty="0"/>
          </a:p>
        </p:txBody>
      </p:sp>
      <p:sp>
        <p:nvSpPr>
          <p:cNvPr id="4" name="Shape 1"/>
          <p:cNvSpPr/>
          <p:nvPr/>
        </p:nvSpPr>
        <p:spPr>
          <a:xfrm>
            <a:off x="782479" y="3461623"/>
            <a:ext cx="15240" cy="4249817"/>
          </a:xfrm>
          <a:prstGeom prst="roundRect">
            <a:avLst>
              <a:gd name="adj" fmla="val 400620"/>
            </a:avLst>
          </a:prstGeom>
          <a:solidFill>
            <a:srgbClr val="BCDBD4"/>
          </a:solidFill>
          <a:ln/>
        </p:spPr>
      </p:sp>
      <p:sp>
        <p:nvSpPr>
          <p:cNvPr id="5" name="Shape 2"/>
          <p:cNvSpPr/>
          <p:nvPr/>
        </p:nvSpPr>
        <p:spPr>
          <a:xfrm>
            <a:off x="938391" y="3780949"/>
            <a:ext cx="508754" cy="15240"/>
          </a:xfrm>
          <a:prstGeom prst="roundRect">
            <a:avLst>
              <a:gd name="adj" fmla="val 400620"/>
            </a:avLst>
          </a:prstGeom>
          <a:solidFill>
            <a:srgbClr val="BCDBD4"/>
          </a:solidFill>
          <a:ln/>
        </p:spPr>
      </p:sp>
      <p:sp>
        <p:nvSpPr>
          <p:cNvPr id="6" name="Shape 3"/>
          <p:cNvSpPr/>
          <p:nvPr/>
        </p:nvSpPr>
        <p:spPr>
          <a:xfrm>
            <a:off x="626566" y="3625096"/>
            <a:ext cx="327065" cy="327065"/>
          </a:xfrm>
          <a:prstGeom prst="roundRect">
            <a:avLst>
              <a:gd name="adj" fmla="val 18667"/>
            </a:avLst>
          </a:prstGeom>
          <a:solidFill>
            <a:srgbClr val="D6F5EE"/>
          </a:solidFill>
          <a:ln w="7620">
            <a:solidFill>
              <a:srgbClr val="BCDBD4"/>
            </a:solidFill>
            <a:prstDash val="solid"/>
          </a:ln>
        </p:spPr>
      </p:sp>
      <p:sp>
        <p:nvSpPr>
          <p:cNvPr id="7" name="Text 4"/>
          <p:cNvSpPr/>
          <p:nvPr/>
        </p:nvSpPr>
        <p:spPr>
          <a:xfrm>
            <a:off x="733365" y="3679627"/>
            <a:ext cx="113467" cy="218003"/>
          </a:xfrm>
          <a:prstGeom prst="rect">
            <a:avLst/>
          </a:prstGeom>
          <a:noFill/>
          <a:ln/>
        </p:spPr>
        <p:txBody>
          <a:bodyPr wrap="none" lIns="0" tIns="0" rIns="0" bIns="0" rtlCol="0" anchor="t"/>
          <a:lstStyle/>
          <a:p>
            <a:pPr marL="0" indent="0" algn="ctr">
              <a:lnSpc>
                <a:spcPts val="1700"/>
              </a:lnSpc>
              <a:buNone/>
            </a:pPr>
            <a:r>
              <a:rPr lang="en-US" sz="1700" b="1" dirty="0">
                <a:solidFill>
                  <a:srgbClr val="333F70"/>
                </a:solidFill>
                <a:latin typeface="Unbounded" pitchFamily="34" charset="0"/>
                <a:ea typeface="Unbounded" pitchFamily="34" charset="-122"/>
                <a:cs typeface="Unbounded" pitchFamily="34" charset="-120"/>
              </a:rPr>
              <a:t>1</a:t>
            </a:r>
            <a:endParaRPr lang="en-US" sz="1700" dirty="0"/>
          </a:p>
        </p:txBody>
      </p:sp>
      <p:sp>
        <p:nvSpPr>
          <p:cNvPr id="8" name="Text 5"/>
          <p:cNvSpPr/>
          <p:nvPr/>
        </p:nvSpPr>
        <p:spPr>
          <a:xfrm>
            <a:off x="1589603" y="3606879"/>
            <a:ext cx="1817013" cy="227052"/>
          </a:xfrm>
          <a:prstGeom prst="rect">
            <a:avLst/>
          </a:prstGeom>
          <a:noFill/>
          <a:ln/>
        </p:spPr>
        <p:txBody>
          <a:bodyPr wrap="none" lIns="0" tIns="0" rIns="0" bIns="0" rtlCol="0" anchor="t"/>
          <a:lstStyle/>
          <a:p>
            <a:pPr marL="0" indent="0" algn="l">
              <a:lnSpc>
                <a:spcPts val="1750"/>
              </a:lnSpc>
              <a:buNone/>
            </a:pPr>
            <a:r>
              <a:rPr lang="en-US" sz="1400" b="1" dirty="0">
                <a:solidFill>
                  <a:srgbClr val="333F70"/>
                </a:solidFill>
                <a:latin typeface="Unbounded" pitchFamily="34" charset="0"/>
                <a:ea typeface="Unbounded" pitchFamily="34" charset="-122"/>
                <a:cs typeface="Unbounded" pitchFamily="34" charset="-120"/>
              </a:rPr>
              <a:t>Gia công gỗ</a:t>
            </a:r>
            <a:endParaRPr lang="en-US" sz="1400" dirty="0"/>
          </a:p>
        </p:txBody>
      </p:sp>
      <p:sp>
        <p:nvSpPr>
          <p:cNvPr id="9" name="Text 6"/>
          <p:cNvSpPr/>
          <p:nvPr/>
        </p:nvSpPr>
        <p:spPr>
          <a:xfrm>
            <a:off x="1589603" y="3921085"/>
            <a:ext cx="12468701" cy="465058"/>
          </a:xfrm>
          <a:prstGeom prst="rect">
            <a:avLst/>
          </a:prstGeom>
          <a:noFill/>
          <a:ln/>
        </p:spPr>
        <p:txBody>
          <a:bodyPr wrap="square" lIns="0" tIns="0" rIns="0" bIns="0" rtlCol="0" anchor="t"/>
          <a:lstStyle/>
          <a:p>
            <a:pPr marL="0" indent="0" algn="l">
              <a:lnSpc>
                <a:spcPts val="1800"/>
              </a:lnSpc>
              <a:buNone/>
            </a:pPr>
            <a:r>
              <a:rPr lang="en-US" sz="1100" dirty="0">
                <a:solidFill>
                  <a:srgbClr val="333F70"/>
                </a:solidFill>
                <a:latin typeface="Open Sans" pitchFamily="34" charset="0"/>
                <a:ea typeface="Open Sans" pitchFamily="34" charset="-122"/>
                <a:cs typeface="Open Sans" pitchFamily="34" charset="-120"/>
              </a:rPr>
              <a:t>Gia công gỗ là một công đoạn quan trọng trong sản xuất đàn organ, quyết định đến chất lượng và vẻ đẹp của sản phẩm cuối cùng. Công việc này bao gồm nhiều bước kỹ thuật tinh xảo, từ việc cắt gỗ đến việc chạm khắc và gia công các bộ phận cụ thể của đàn organ.</a:t>
            </a:r>
            <a:endParaRPr lang="en-US" sz="1100" dirty="0"/>
          </a:p>
        </p:txBody>
      </p:sp>
      <p:sp>
        <p:nvSpPr>
          <p:cNvPr id="10" name="Shape 7"/>
          <p:cNvSpPr/>
          <p:nvPr/>
        </p:nvSpPr>
        <p:spPr>
          <a:xfrm>
            <a:off x="938391" y="4995982"/>
            <a:ext cx="508754" cy="15240"/>
          </a:xfrm>
          <a:prstGeom prst="roundRect">
            <a:avLst>
              <a:gd name="adj" fmla="val 400620"/>
            </a:avLst>
          </a:prstGeom>
          <a:solidFill>
            <a:srgbClr val="BCDBD4"/>
          </a:solidFill>
          <a:ln/>
        </p:spPr>
      </p:sp>
      <p:sp>
        <p:nvSpPr>
          <p:cNvPr id="11" name="Shape 8"/>
          <p:cNvSpPr/>
          <p:nvPr/>
        </p:nvSpPr>
        <p:spPr>
          <a:xfrm>
            <a:off x="626566" y="4840129"/>
            <a:ext cx="327065" cy="327065"/>
          </a:xfrm>
          <a:prstGeom prst="roundRect">
            <a:avLst>
              <a:gd name="adj" fmla="val 18667"/>
            </a:avLst>
          </a:prstGeom>
          <a:solidFill>
            <a:srgbClr val="D6F5EE"/>
          </a:solidFill>
          <a:ln w="7620">
            <a:solidFill>
              <a:srgbClr val="BCDBD4"/>
            </a:solidFill>
            <a:prstDash val="solid"/>
          </a:ln>
        </p:spPr>
      </p:sp>
      <p:sp>
        <p:nvSpPr>
          <p:cNvPr id="12" name="Text 9"/>
          <p:cNvSpPr/>
          <p:nvPr/>
        </p:nvSpPr>
        <p:spPr>
          <a:xfrm>
            <a:off x="699075" y="4894659"/>
            <a:ext cx="182047" cy="218003"/>
          </a:xfrm>
          <a:prstGeom prst="rect">
            <a:avLst/>
          </a:prstGeom>
          <a:noFill/>
          <a:ln/>
        </p:spPr>
        <p:txBody>
          <a:bodyPr wrap="none" lIns="0" tIns="0" rIns="0" bIns="0" rtlCol="0" anchor="t"/>
          <a:lstStyle/>
          <a:p>
            <a:pPr marL="0" indent="0" algn="ctr">
              <a:lnSpc>
                <a:spcPts val="1700"/>
              </a:lnSpc>
              <a:buNone/>
            </a:pPr>
            <a:r>
              <a:rPr lang="en-US" sz="1700" b="1" dirty="0">
                <a:solidFill>
                  <a:srgbClr val="333F70"/>
                </a:solidFill>
                <a:latin typeface="Unbounded" pitchFamily="34" charset="0"/>
                <a:ea typeface="Unbounded" pitchFamily="34" charset="-122"/>
                <a:cs typeface="Unbounded" pitchFamily="34" charset="-120"/>
              </a:rPr>
              <a:t>2</a:t>
            </a:r>
            <a:endParaRPr lang="en-US" sz="1700" dirty="0"/>
          </a:p>
        </p:txBody>
      </p:sp>
      <p:sp>
        <p:nvSpPr>
          <p:cNvPr id="13" name="Text 10"/>
          <p:cNvSpPr/>
          <p:nvPr/>
        </p:nvSpPr>
        <p:spPr>
          <a:xfrm>
            <a:off x="1589603" y="4821912"/>
            <a:ext cx="2400776" cy="227052"/>
          </a:xfrm>
          <a:prstGeom prst="rect">
            <a:avLst/>
          </a:prstGeom>
          <a:noFill/>
          <a:ln/>
        </p:spPr>
        <p:txBody>
          <a:bodyPr wrap="none" lIns="0" tIns="0" rIns="0" bIns="0" rtlCol="0" anchor="t"/>
          <a:lstStyle/>
          <a:p>
            <a:pPr marL="0" indent="0" algn="l">
              <a:lnSpc>
                <a:spcPts val="1750"/>
              </a:lnSpc>
              <a:buNone/>
            </a:pPr>
            <a:r>
              <a:rPr lang="en-US" sz="1400" b="1" dirty="0">
                <a:solidFill>
                  <a:srgbClr val="333F70"/>
                </a:solidFill>
                <a:latin typeface="Unbounded" pitchFamily="34" charset="0"/>
                <a:ea typeface="Unbounded" pitchFamily="34" charset="-122"/>
                <a:cs typeface="Unbounded" pitchFamily="34" charset="-120"/>
              </a:rPr>
              <a:t>Chế tạo cơ cấu cơ khí</a:t>
            </a:r>
            <a:endParaRPr lang="en-US" sz="1400" dirty="0"/>
          </a:p>
        </p:txBody>
      </p:sp>
      <p:sp>
        <p:nvSpPr>
          <p:cNvPr id="14" name="Text 11"/>
          <p:cNvSpPr/>
          <p:nvPr/>
        </p:nvSpPr>
        <p:spPr>
          <a:xfrm>
            <a:off x="1589603" y="5136118"/>
            <a:ext cx="12468701" cy="465058"/>
          </a:xfrm>
          <a:prstGeom prst="rect">
            <a:avLst/>
          </a:prstGeom>
          <a:noFill/>
          <a:ln/>
        </p:spPr>
        <p:txBody>
          <a:bodyPr wrap="square" lIns="0" tIns="0" rIns="0" bIns="0" rtlCol="0" anchor="t"/>
          <a:lstStyle/>
          <a:p>
            <a:pPr marL="0" indent="0" algn="l">
              <a:lnSpc>
                <a:spcPts val="1800"/>
              </a:lnSpc>
              <a:buNone/>
            </a:pPr>
            <a:r>
              <a:rPr lang="en-US" sz="1100" dirty="0">
                <a:solidFill>
                  <a:srgbClr val="333F70"/>
                </a:solidFill>
                <a:latin typeface="Open Sans" pitchFamily="34" charset="0"/>
                <a:ea typeface="Open Sans" pitchFamily="34" charset="-122"/>
                <a:cs typeface="Open Sans" pitchFamily="34" charset="-120"/>
              </a:rPr>
              <a:t>Chế tạo cơ cấu cơ khí trong sản xuất đàn organ là một công đoạn quan trọng, đòi hỏi sự chính xác và khéo léo cao. Công việc này bao gồm việc chế tạo các bộ phận cơ khí phức tạp, như cơ cấu phím và hệ thống âm thanh, từ các nguyên liệu kim loại hoặc hợp kim.</a:t>
            </a:r>
            <a:endParaRPr lang="en-US" sz="1100" dirty="0"/>
          </a:p>
        </p:txBody>
      </p:sp>
      <p:sp>
        <p:nvSpPr>
          <p:cNvPr id="15" name="Shape 12"/>
          <p:cNvSpPr/>
          <p:nvPr/>
        </p:nvSpPr>
        <p:spPr>
          <a:xfrm>
            <a:off x="938391" y="6211014"/>
            <a:ext cx="508754" cy="15240"/>
          </a:xfrm>
          <a:prstGeom prst="roundRect">
            <a:avLst>
              <a:gd name="adj" fmla="val 400620"/>
            </a:avLst>
          </a:prstGeom>
          <a:solidFill>
            <a:srgbClr val="BCDBD4"/>
          </a:solidFill>
          <a:ln/>
        </p:spPr>
      </p:sp>
      <p:sp>
        <p:nvSpPr>
          <p:cNvPr id="16" name="Shape 13"/>
          <p:cNvSpPr/>
          <p:nvPr/>
        </p:nvSpPr>
        <p:spPr>
          <a:xfrm>
            <a:off x="626566" y="6055162"/>
            <a:ext cx="327065" cy="327065"/>
          </a:xfrm>
          <a:prstGeom prst="roundRect">
            <a:avLst>
              <a:gd name="adj" fmla="val 18667"/>
            </a:avLst>
          </a:prstGeom>
          <a:solidFill>
            <a:srgbClr val="D6F5EE"/>
          </a:solidFill>
          <a:ln w="7620">
            <a:solidFill>
              <a:srgbClr val="BCDBD4"/>
            </a:solidFill>
            <a:prstDash val="solid"/>
          </a:ln>
        </p:spPr>
      </p:sp>
      <p:sp>
        <p:nvSpPr>
          <p:cNvPr id="17" name="Text 14"/>
          <p:cNvSpPr/>
          <p:nvPr/>
        </p:nvSpPr>
        <p:spPr>
          <a:xfrm>
            <a:off x="698599" y="6109692"/>
            <a:ext cx="182999" cy="218003"/>
          </a:xfrm>
          <a:prstGeom prst="rect">
            <a:avLst/>
          </a:prstGeom>
          <a:noFill/>
          <a:ln/>
        </p:spPr>
        <p:txBody>
          <a:bodyPr wrap="none" lIns="0" tIns="0" rIns="0" bIns="0" rtlCol="0" anchor="t"/>
          <a:lstStyle/>
          <a:p>
            <a:pPr marL="0" indent="0" algn="ctr">
              <a:lnSpc>
                <a:spcPts val="1700"/>
              </a:lnSpc>
              <a:buNone/>
            </a:pPr>
            <a:r>
              <a:rPr lang="en-US" sz="1700" b="1" dirty="0">
                <a:solidFill>
                  <a:srgbClr val="333F70"/>
                </a:solidFill>
                <a:latin typeface="Unbounded" pitchFamily="34" charset="0"/>
                <a:ea typeface="Unbounded" pitchFamily="34" charset="-122"/>
                <a:cs typeface="Unbounded" pitchFamily="34" charset="-120"/>
              </a:rPr>
              <a:t>3</a:t>
            </a:r>
            <a:endParaRPr lang="en-US" sz="1700" dirty="0"/>
          </a:p>
        </p:txBody>
      </p:sp>
      <p:sp>
        <p:nvSpPr>
          <p:cNvPr id="18" name="Text 15"/>
          <p:cNvSpPr/>
          <p:nvPr/>
        </p:nvSpPr>
        <p:spPr>
          <a:xfrm>
            <a:off x="1589603" y="6036945"/>
            <a:ext cx="2309932" cy="227052"/>
          </a:xfrm>
          <a:prstGeom prst="rect">
            <a:avLst/>
          </a:prstGeom>
          <a:noFill/>
          <a:ln/>
        </p:spPr>
        <p:txBody>
          <a:bodyPr wrap="none" lIns="0" tIns="0" rIns="0" bIns="0" rtlCol="0" anchor="t"/>
          <a:lstStyle/>
          <a:p>
            <a:pPr marL="0" indent="0" algn="l">
              <a:lnSpc>
                <a:spcPts val="1750"/>
              </a:lnSpc>
              <a:buNone/>
            </a:pPr>
            <a:r>
              <a:rPr lang="en-US" sz="1400" b="1" dirty="0">
                <a:solidFill>
                  <a:srgbClr val="333F70"/>
                </a:solidFill>
                <a:latin typeface="Unbounded" pitchFamily="34" charset="0"/>
                <a:ea typeface="Unbounded" pitchFamily="34" charset="-122"/>
                <a:cs typeface="Unbounded" pitchFamily="34" charset="-120"/>
              </a:rPr>
              <a:t>Lắp ráp các bộ phận</a:t>
            </a:r>
            <a:endParaRPr lang="en-US" sz="1400" dirty="0"/>
          </a:p>
        </p:txBody>
      </p:sp>
      <p:sp>
        <p:nvSpPr>
          <p:cNvPr id="19" name="Text 16"/>
          <p:cNvSpPr/>
          <p:nvPr/>
        </p:nvSpPr>
        <p:spPr>
          <a:xfrm>
            <a:off x="1589603" y="6351151"/>
            <a:ext cx="12468701" cy="232529"/>
          </a:xfrm>
          <a:prstGeom prst="rect">
            <a:avLst/>
          </a:prstGeom>
          <a:noFill/>
          <a:ln/>
        </p:spPr>
        <p:txBody>
          <a:bodyPr wrap="none" lIns="0" tIns="0" rIns="0" bIns="0" rtlCol="0" anchor="t"/>
          <a:lstStyle/>
          <a:p>
            <a:pPr marL="0" indent="0" algn="l">
              <a:lnSpc>
                <a:spcPts val="1800"/>
              </a:lnSpc>
              <a:buNone/>
            </a:pPr>
            <a:r>
              <a:rPr lang="en-US" sz="1100" dirty="0">
                <a:solidFill>
                  <a:srgbClr val="333F70"/>
                </a:solidFill>
                <a:latin typeface="Open Sans" pitchFamily="34" charset="0"/>
                <a:ea typeface="Open Sans" pitchFamily="34" charset="-122"/>
                <a:cs typeface="Open Sans" pitchFamily="34" charset="-120"/>
              </a:rPr>
              <a:t>Lắp ráp các bộ phận của đàn organ là một công việc đòi hỏi sự chính xác cao và kỹ năng tinh vi, bao gồm việc kết hợp các chi tiết gỗ và cơ khí thành một khối hoàn chỉnh.</a:t>
            </a:r>
            <a:endParaRPr lang="en-US" sz="1100" dirty="0"/>
          </a:p>
        </p:txBody>
      </p:sp>
      <p:sp>
        <p:nvSpPr>
          <p:cNvPr id="20" name="Shape 17"/>
          <p:cNvSpPr/>
          <p:nvPr/>
        </p:nvSpPr>
        <p:spPr>
          <a:xfrm>
            <a:off x="938391" y="7193518"/>
            <a:ext cx="508754" cy="15240"/>
          </a:xfrm>
          <a:prstGeom prst="roundRect">
            <a:avLst>
              <a:gd name="adj" fmla="val 400620"/>
            </a:avLst>
          </a:prstGeom>
          <a:solidFill>
            <a:srgbClr val="BCDBD4"/>
          </a:solidFill>
          <a:ln/>
        </p:spPr>
      </p:sp>
      <p:sp>
        <p:nvSpPr>
          <p:cNvPr id="21" name="Shape 18"/>
          <p:cNvSpPr/>
          <p:nvPr/>
        </p:nvSpPr>
        <p:spPr>
          <a:xfrm>
            <a:off x="626566" y="7037665"/>
            <a:ext cx="327065" cy="327065"/>
          </a:xfrm>
          <a:prstGeom prst="roundRect">
            <a:avLst>
              <a:gd name="adj" fmla="val 18667"/>
            </a:avLst>
          </a:prstGeom>
          <a:solidFill>
            <a:srgbClr val="D6F5EE"/>
          </a:solidFill>
          <a:ln w="7620">
            <a:solidFill>
              <a:srgbClr val="BCDBD4"/>
            </a:solidFill>
            <a:prstDash val="solid"/>
          </a:ln>
        </p:spPr>
      </p:sp>
      <p:sp>
        <p:nvSpPr>
          <p:cNvPr id="22" name="Text 19"/>
          <p:cNvSpPr/>
          <p:nvPr/>
        </p:nvSpPr>
        <p:spPr>
          <a:xfrm>
            <a:off x="696218" y="7092196"/>
            <a:ext cx="187762" cy="218003"/>
          </a:xfrm>
          <a:prstGeom prst="rect">
            <a:avLst/>
          </a:prstGeom>
          <a:noFill/>
          <a:ln/>
        </p:spPr>
        <p:txBody>
          <a:bodyPr wrap="none" lIns="0" tIns="0" rIns="0" bIns="0" rtlCol="0" anchor="t"/>
          <a:lstStyle/>
          <a:p>
            <a:pPr marL="0" indent="0" algn="ctr">
              <a:lnSpc>
                <a:spcPts val="1700"/>
              </a:lnSpc>
              <a:buNone/>
            </a:pPr>
            <a:r>
              <a:rPr lang="en-US" sz="1700" b="1" dirty="0">
                <a:solidFill>
                  <a:srgbClr val="333F70"/>
                </a:solidFill>
                <a:latin typeface="Unbounded" pitchFamily="34" charset="0"/>
                <a:ea typeface="Unbounded" pitchFamily="34" charset="-122"/>
                <a:cs typeface="Unbounded" pitchFamily="34" charset="-120"/>
              </a:rPr>
              <a:t>4</a:t>
            </a:r>
            <a:endParaRPr lang="en-US" sz="1700" dirty="0"/>
          </a:p>
        </p:txBody>
      </p:sp>
      <p:sp>
        <p:nvSpPr>
          <p:cNvPr id="23" name="Text 20"/>
          <p:cNvSpPr/>
          <p:nvPr/>
        </p:nvSpPr>
        <p:spPr>
          <a:xfrm>
            <a:off x="1589603" y="7019449"/>
            <a:ext cx="2029420" cy="227052"/>
          </a:xfrm>
          <a:prstGeom prst="rect">
            <a:avLst/>
          </a:prstGeom>
          <a:noFill/>
          <a:ln/>
        </p:spPr>
        <p:txBody>
          <a:bodyPr wrap="none" lIns="0" tIns="0" rIns="0" bIns="0" rtlCol="0" anchor="t"/>
          <a:lstStyle/>
          <a:p>
            <a:pPr marL="0" indent="0" algn="l">
              <a:lnSpc>
                <a:spcPts val="1750"/>
              </a:lnSpc>
              <a:buNone/>
            </a:pPr>
            <a:r>
              <a:rPr lang="en-US" sz="1400" b="1" dirty="0">
                <a:solidFill>
                  <a:srgbClr val="333F70"/>
                </a:solidFill>
                <a:latin typeface="Unbounded" pitchFamily="34" charset="0"/>
                <a:ea typeface="Unbounded" pitchFamily="34" charset="-122"/>
                <a:cs typeface="Unbounded" pitchFamily="34" charset="-120"/>
              </a:rPr>
              <a:t>Đánh bóng và sơn</a:t>
            </a:r>
            <a:endParaRPr lang="en-US" sz="1400" dirty="0"/>
          </a:p>
        </p:txBody>
      </p:sp>
      <p:sp>
        <p:nvSpPr>
          <p:cNvPr id="24" name="Text 21"/>
          <p:cNvSpPr/>
          <p:nvPr/>
        </p:nvSpPr>
        <p:spPr>
          <a:xfrm>
            <a:off x="1589603" y="7333655"/>
            <a:ext cx="12468701" cy="232529"/>
          </a:xfrm>
          <a:prstGeom prst="rect">
            <a:avLst/>
          </a:prstGeom>
          <a:noFill/>
          <a:ln/>
        </p:spPr>
        <p:txBody>
          <a:bodyPr wrap="none" lIns="0" tIns="0" rIns="0" bIns="0" rtlCol="0" anchor="t"/>
          <a:lstStyle/>
          <a:p>
            <a:pPr marL="0" indent="0" algn="l">
              <a:lnSpc>
                <a:spcPts val="1800"/>
              </a:lnSpc>
              <a:buNone/>
            </a:pPr>
            <a:r>
              <a:rPr lang="en-US" sz="1100" dirty="0">
                <a:solidFill>
                  <a:srgbClr val="333F70"/>
                </a:solidFill>
                <a:latin typeface="Open Sans" pitchFamily="34" charset="0"/>
                <a:ea typeface="Open Sans" pitchFamily="34" charset="-122"/>
                <a:cs typeface="Open Sans" pitchFamily="34" charset="-120"/>
              </a:rPr>
              <a:t>Công việc đánh bóng và sơn đàn organ đóng vai trò quan trọng trong việc tạo ra bề mặt hoàn thiện, bảo vệ gỗ và nâng cao vẻ đẹp của sản phẩm cuối cùng.</a:t>
            </a:r>
            <a:endParaRPr lang="en-US" sz="1100" dirty="0"/>
          </a:p>
        </p:txBody>
      </p:sp>
      <p:pic>
        <p:nvPicPr>
          <p:cNvPr id="25" name="Picture 24">
            <a:extLst>
              <a:ext uri="{FF2B5EF4-FFF2-40B4-BE49-F238E27FC236}">
                <a16:creationId xmlns:a16="http://schemas.microsoft.com/office/drawing/2014/main" id="{A73543C7-9108-CEF6-78A5-6EBD4952594B}"/>
              </a:ext>
            </a:extLst>
          </p:cNvPr>
          <p:cNvPicPr>
            <a:picLocks noChangeAspect="1"/>
          </p:cNvPicPr>
          <p:nvPr/>
        </p:nvPicPr>
        <p:blipFill>
          <a:blip r:embed="rId4"/>
          <a:stretch>
            <a:fillRect/>
          </a:stretch>
        </p:blipFill>
        <p:spPr>
          <a:xfrm>
            <a:off x="11656087" y="7351157"/>
            <a:ext cx="2863459" cy="88667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2338"/>
          </a:xfrm>
          <a:prstGeom prst="rect">
            <a:avLst/>
          </a:prstGeom>
        </p:spPr>
      </p:pic>
      <p:pic>
        <p:nvPicPr>
          <p:cNvPr id="3" name="Image 1" descr="preencoded.png"/>
          <p:cNvPicPr>
            <a:picLocks noChangeAspect="1"/>
          </p:cNvPicPr>
          <p:nvPr/>
        </p:nvPicPr>
        <p:blipFill>
          <a:blip r:embed="rId4"/>
          <a:stretch>
            <a:fillRect/>
          </a:stretch>
        </p:blipFill>
        <p:spPr>
          <a:xfrm>
            <a:off x="9340096" y="2158484"/>
            <a:ext cx="5094089" cy="3915251"/>
          </a:xfrm>
          <a:prstGeom prst="rect">
            <a:avLst/>
          </a:prstGeom>
        </p:spPr>
      </p:pic>
      <p:sp>
        <p:nvSpPr>
          <p:cNvPr id="4" name="Text 0"/>
          <p:cNvSpPr/>
          <p:nvPr/>
        </p:nvSpPr>
        <p:spPr>
          <a:xfrm>
            <a:off x="549116" y="431363"/>
            <a:ext cx="8045768" cy="980361"/>
          </a:xfrm>
          <a:prstGeom prst="rect">
            <a:avLst/>
          </a:prstGeom>
          <a:noFill/>
          <a:ln/>
        </p:spPr>
        <p:txBody>
          <a:bodyPr wrap="square" lIns="0" tIns="0" rIns="0" bIns="0" rtlCol="0" anchor="t"/>
          <a:lstStyle/>
          <a:p>
            <a:pPr marL="0" indent="0">
              <a:lnSpc>
                <a:spcPts val="3850"/>
              </a:lnSpc>
              <a:buNone/>
            </a:pPr>
            <a:r>
              <a:rPr lang="en-US" sz="3050" b="1" dirty="0">
                <a:solidFill>
                  <a:srgbClr val="333F70"/>
                </a:solidFill>
                <a:latin typeface="Unbounded" pitchFamily="34" charset="0"/>
                <a:ea typeface="Unbounded" pitchFamily="34" charset="-122"/>
                <a:cs typeface="Unbounded" pitchFamily="34" charset="-120"/>
              </a:rPr>
              <a:t>An toàn vệ sinh lao động đối với nhân viên Gia công gỗ</a:t>
            </a:r>
            <a:endParaRPr lang="en-US" sz="3050" dirty="0"/>
          </a:p>
        </p:txBody>
      </p:sp>
      <p:sp>
        <p:nvSpPr>
          <p:cNvPr id="5" name="Shape 1"/>
          <p:cNvSpPr/>
          <p:nvPr/>
        </p:nvSpPr>
        <p:spPr>
          <a:xfrm>
            <a:off x="549116" y="1646992"/>
            <a:ext cx="8045768" cy="1420892"/>
          </a:xfrm>
          <a:prstGeom prst="roundRect">
            <a:avLst>
              <a:gd name="adj" fmla="val 4638"/>
            </a:avLst>
          </a:prstGeom>
          <a:solidFill>
            <a:srgbClr val="D6F5EE"/>
          </a:solidFill>
          <a:ln w="7620">
            <a:solidFill>
              <a:srgbClr val="BCDBD4"/>
            </a:solidFill>
            <a:prstDash val="solid"/>
          </a:ln>
        </p:spPr>
      </p:sp>
      <p:sp>
        <p:nvSpPr>
          <p:cNvPr id="6" name="Text 2"/>
          <p:cNvSpPr/>
          <p:nvPr/>
        </p:nvSpPr>
        <p:spPr>
          <a:xfrm>
            <a:off x="713542" y="1811417"/>
            <a:ext cx="2362795" cy="245031"/>
          </a:xfrm>
          <a:prstGeom prst="rect">
            <a:avLst/>
          </a:prstGeom>
          <a:noFill/>
          <a:ln/>
        </p:spPr>
        <p:txBody>
          <a:bodyPr wrap="none" lIns="0" tIns="0" rIns="0" bIns="0" rtlCol="0" anchor="t"/>
          <a:lstStyle/>
          <a:p>
            <a:pPr marL="0" indent="0">
              <a:lnSpc>
                <a:spcPts val="1900"/>
              </a:lnSpc>
              <a:buNone/>
            </a:pPr>
            <a:r>
              <a:rPr lang="en-US" sz="1500" b="1" dirty="0">
                <a:solidFill>
                  <a:srgbClr val="333F70"/>
                </a:solidFill>
                <a:latin typeface="Unbounded" pitchFamily="34" charset="0"/>
                <a:ea typeface="Unbounded" pitchFamily="34" charset="-122"/>
                <a:cs typeface="Unbounded" pitchFamily="34" charset="-120"/>
              </a:rPr>
              <a:t>Đặc điểm công việc</a:t>
            </a:r>
            <a:endParaRPr lang="en-US" sz="1500" dirty="0"/>
          </a:p>
        </p:txBody>
      </p:sp>
      <p:sp>
        <p:nvSpPr>
          <p:cNvPr id="7" name="Text 3"/>
          <p:cNvSpPr/>
          <p:nvPr/>
        </p:nvSpPr>
        <p:spPr>
          <a:xfrm>
            <a:off x="713542" y="2150507"/>
            <a:ext cx="7716917" cy="752951"/>
          </a:xfrm>
          <a:prstGeom prst="rect">
            <a:avLst/>
          </a:prstGeom>
          <a:noFill/>
          <a:ln/>
        </p:spPr>
        <p:txBody>
          <a:bodyPr wrap="squar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Gia công gỗ là một công đoạn quan trọng trong sản xuất đàn organ, quyết định đến chất lượng và vẻ đẹp của sản phẩm cuối cùng. Công việc này bao gồm nhiều bước kỹ thuật tinh xảo, từ việc cắt gỗ đến việc chạm khắc và gia công các bộ phận cụ thể của đàn organ.</a:t>
            </a:r>
            <a:endParaRPr lang="en-US" sz="1200" dirty="0"/>
          </a:p>
        </p:txBody>
      </p:sp>
      <p:sp>
        <p:nvSpPr>
          <p:cNvPr id="8" name="Shape 4"/>
          <p:cNvSpPr/>
          <p:nvPr/>
        </p:nvSpPr>
        <p:spPr>
          <a:xfrm>
            <a:off x="549116" y="3224689"/>
            <a:ext cx="8045768" cy="1420892"/>
          </a:xfrm>
          <a:prstGeom prst="roundRect">
            <a:avLst>
              <a:gd name="adj" fmla="val 4638"/>
            </a:avLst>
          </a:prstGeom>
          <a:solidFill>
            <a:srgbClr val="D6F5EE"/>
          </a:solidFill>
          <a:ln w="7620">
            <a:solidFill>
              <a:srgbClr val="BCDBD4"/>
            </a:solidFill>
            <a:prstDash val="solid"/>
          </a:ln>
        </p:spPr>
      </p:sp>
      <p:sp>
        <p:nvSpPr>
          <p:cNvPr id="9" name="Text 5"/>
          <p:cNvSpPr/>
          <p:nvPr/>
        </p:nvSpPr>
        <p:spPr>
          <a:xfrm>
            <a:off x="713542" y="3389114"/>
            <a:ext cx="2081927" cy="245031"/>
          </a:xfrm>
          <a:prstGeom prst="rect">
            <a:avLst/>
          </a:prstGeom>
          <a:noFill/>
          <a:ln/>
        </p:spPr>
        <p:txBody>
          <a:bodyPr wrap="none" lIns="0" tIns="0" rIns="0" bIns="0" rtlCol="0" anchor="t"/>
          <a:lstStyle/>
          <a:p>
            <a:pPr marL="0" indent="0">
              <a:lnSpc>
                <a:spcPts val="1900"/>
              </a:lnSpc>
              <a:buNone/>
            </a:pPr>
            <a:r>
              <a:rPr lang="en-US" sz="1500" b="1" dirty="0">
                <a:solidFill>
                  <a:srgbClr val="333F70"/>
                </a:solidFill>
                <a:latin typeface="Unbounded" pitchFamily="34" charset="0"/>
                <a:ea typeface="Unbounded" pitchFamily="34" charset="-122"/>
                <a:cs typeface="Unbounded" pitchFamily="34" charset="-120"/>
              </a:rPr>
              <a:t>Các dạng tai nạn</a:t>
            </a:r>
            <a:endParaRPr lang="en-US" sz="1500" dirty="0"/>
          </a:p>
        </p:txBody>
      </p:sp>
      <p:sp>
        <p:nvSpPr>
          <p:cNvPr id="10" name="Text 6"/>
          <p:cNvSpPr/>
          <p:nvPr/>
        </p:nvSpPr>
        <p:spPr>
          <a:xfrm>
            <a:off x="713542" y="3728204"/>
            <a:ext cx="7716917" cy="752951"/>
          </a:xfrm>
          <a:prstGeom prst="rect">
            <a:avLst/>
          </a:prstGeom>
          <a:noFill/>
          <a:ln/>
        </p:spPr>
        <p:txBody>
          <a:bodyPr wrap="squar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Trong quá trình gia công gỗ để chế tạo các bộ phận của đàn organ, có thể xảy ra nhiều dạng tai nạn lao động khác nhau do tính chất của công việc và công cụ sử dụng. Một dạng tai nạn phổ biến là bị cắt hoặc đâm phải do sử dụng các công cụ sắc như cưa hoặc dao chạm khắc.</a:t>
            </a:r>
            <a:endParaRPr lang="en-US" sz="1200" dirty="0"/>
          </a:p>
        </p:txBody>
      </p:sp>
      <p:sp>
        <p:nvSpPr>
          <p:cNvPr id="11" name="Shape 7"/>
          <p:cNvSpPr/>
          <p:nvPr/>
        </p:nvSpPr>
        <p:spPr>
          <a:xfrm>
            <a:off x="549116" y="4802386"/>
            <a:ext cx="8045768" cy="1420892"/>
          </a:xfrm>
          <a:prstGeom prst="roundRect">
            <a:avLst>
              <a:gd name="adj" fmla="val 4638"/>
            </a:avLst>
          </a:prstGeom>
          <a:solidFill>
            <a:srgbClr val="D6F5EE"/>
          </a:solidFill>
          <a:ln w="7620">
            <a:solidFill>
              <a:srgbClr val="BCDBD4"/>
            </a:solidFill>
            <a:prstDash val="solid"/>
          </a:ln>
        </p:spPr>
      </p:sp>
      <p:sp>
        <p:nvSpPr>
          <p:cNvPr id="12" name="Text 8"/>
          <p:cNvSpPr/>
          <p:nvPr/>
        </p:nvSpPr>
        <p:spPr>
          <a:xfrm>
            <a:off x="713542" y="4966811"/>
            <a:ext cx="3350895" cy="245031"/>
          </a:xfrm>
          <a:prstGeom prst="rect">
            <a:avLst/>
          </a:prstGeom>
          <a:noFill/>
          <a:ln/>
        </p:spPr>
        <p:txBody>
          <a:bodyPr wrap="none" lIns="0" tIns="0" rIns="0" bIns="0" rtlCol="0" anchor="t"/>
          <a:lstStyle/>
          <a:p>
            <a:pPr marL="0" indent="0">
              <a:lnSpc>
                <a:spcPts val="1900"/>
              </a:lnSpc>
              <a:buNone/>
            </a:pPr>
            <a:r>
              <a:rPr lang="en-US" sz="1500" b="1" dirty="0">
                <a:solidFill>
                  <a:srgbClr val="333F70"/>
                </a:solidFill>
                <a:latin typeface="Unbounded" pitchFamily="34" charset="0"/>
                <a:ea typeface="Unbounded" pitchFamily="34" charset="-122"/>
                <a:cs typeface="Unbounded" pitchFamily="34" charset="-120"/>
              </a:rPr>
              <a:t>Nguyên nhân gây ra tai nạn</a:t>
            </a:r>
            <a:endParaRPr lang="en-US" sz="1500" dirty="0"/>
          </a:p>
        </p:txBody>
      </p:sp>
      <p:sp>
        <p:nvSpPr>
          <p:cNvPr id="13" name="Text 9"/>
          <p:cNvSpPr/>
          <p:nvPr/>
        </p:nvSpPr>
        <p:spPr>
          <a:xfrm>
            <a:off x="713542" y="5305901"/>
            <a:ext cx="7716917" cy="752951"/>
          </a:xfrm>
          <a:prstGeom prst="rect">
            <a:avLst/>
          </a:prstGeom>
          <a:noFill/>
          <a:ln/>
        </p:spPr>
        <p:txBody>
          <a:bodyPr wrap="squar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Nguyên nhân gây ra tai nạn lao động trong quá trình gia công gỗ để chế tạo các bộ phận của đàn organ chủ yếu liên quan đến việc sử dụng công cụ và máy móc, cùng với môi trường làm việc không đạt yêu cầu an toàn.</a:t>
            </a:r>
            <a:endParaRPr lang="en-US" sz="1200" dirty="0"/>
          </a:p>
        </p:txBody>
      </p:sp>
      <p:sp>
        <p:nvSpPr>
          <p:cNvPr id="14" name="Shape 10"/>
          <p:cNvSpPr/>
          <p:nvPr/>
        </p:nvSpPr>
        <p:spPr>
          <a:xfrm>
            <a:off x="549116" y="6380083"/>
            <a:ext cx="8045768" cy="1420892"/>
          </a:xfrm>
          <a:prstGeom prst="roundRect">
            <a:avLst>
              <a:gd name="adj" fmla="val 4638"/>
            </a:avLst>
          </a:prstGeom>
          <a:solidFill>
            <a:srgbClr val="D6F5EE"/>
          </a:solidFill>
          <a:ln w="7620">
            <a:solidFill>
              <a:srgbClr val="BCDBD4"/>
            </a:solidFill>
            <a:prstDash val="solid"/>
          </a:ln>
        </p:spPr>
      </p:sp>
      <p:sp>
        <p:nvSpPr>
          <p:cNvPr id="15" name="Text 11"/>
          <p:cNvSpPr/>
          <p:nvPr/>
        </p:nvSpPr>
        <p:spPr>
          <a:xfrm>
            <a:off x="713542" y="6544508"/>
            <a:ext cx="2781181" cy="245031"/>
          </a:xfrm>
          <a:prstGeom prst="rect">
            <a:avLst/>
          </a:prstGeom>
          <a:noFill/>
          <a:ln/>
        </p:spPr>
        <p:txBody>
          <a:bodyPr wrap="none" lIns="0" tIns="0" rIns="0" bIns="0" rtlCol="0" anchor="t"/>
          <a:lstStyle/>
          <a:p>
            <a:pPr marL="0" indent="0">
              <a:lnSpc>
                <a:spcPts val="1900"/>
              </a:lnSpc>
              <a:buNone/>
            </a:pPr>
            <a:r>
              <a:rPr lang="en-US" sz="1500" b="1" dirty="0">
                <a:solidFill>
                  <a:srgbClr val="333F70"/>
                </a:solidFill>
                <a:latin typeface="Unbounded" pitchFamily="34" charset="0"/>
                <a:ea typeface="Unbounded" pitchFamily="34" charset="-122"/>
                <a:cs typeface="Unbounded" pitchFamily="34" charset="-120"/>
              </a:rPr>
              <a:t>Biện pháp phòng tránh</a:t>
            </a:r>
            <a:endParaRPr lang="en-US" sz="1500" dirty="0"/>
          </a:p>
        </p:txBody>
      </p:sp>
      <p:sp>
        <p:nvSpPr>
          <p:cNvPr id="16" name="Text 12"/>
          <p:cNvSpPr/>
          <p:nvPr/>
        </p:nvSpPr>
        <p:spPr>
          <a:xfrm>
            <a:off x="713542" y="6883598"/>
            <a:ext cx="7716917" cy="752951"/>
          </a:xfrm>
          <a:prstGeom prst="rect">
            <a:avLst/>
          </a:prstGeom>
          <a:noFill/>
          <a:ln/>
        </p:spPr>
        <p:txBody>
          <a:bodyPr wrap="square" lIns="0" tIns="0" rIns="0" bIns="0" rtlCol="0" anchor="t"/>
          <a:lstStyle/>
          <a:p>
            <a:pPr marL="0" indent="0">
              <a:lnSpc>
                <a:spcPts val="1950"/>
              </a:lnSpc>
              <a:buNone/>
            </a:pPr>
            <a:r>
              <a:rPr lang="en-US" sz="1200" dirty="0">
                <a:solidFill>
                  <a:srgbClr val="333F70"/>
                </a:solidFill>
                <a:latin typeface="Open Sans" pitchFamily="34" charset="0"/>
                <a:ea typeface="Open Sans" pitchFamily="34" charset="-122"/>
                <a:cs typeface="Open Sans" pitchFamily="34" charset="-120"/>
              </a:rPr>
              <a:t>Để phòng tránh tai nạn lao động trong quá trình gia công gỗ để chế tạo các bộ phận của đàn organ, việc thực hiện các biện pháp an toàn là rất quan trọng. Trước tiên, công nhân cần được đào tạo kỹ lưỡng về cách sử dụng công cụ và máy móc, như cưa, dao chạm khắc, và máy phay.</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45930" y="2208848"/>
            <a:ext cx="5082540" cy="3811905"/>
          </a:xfrm>
          <a:prstGeom prst="rect">
            <a:avLst/>
          </a:prstGeom>
        </p:spPr>
      </p:pic>
      <p:sp>
        <p:nvSpPr>
          <p:cNvPr id="4" name="Text 0"/>
          <p:cNvSpPr/>
          <p:nvPr/>
        </p:nvSpPr>
        <p:spPr>
          <a:xfrm>
            <a:off x="565428" y="826532"/>
            <a:ext cx="8013144" cy="1009650"/>
          </a:xfrm>
          <a:prstGeom prst="rect">
            <a:avLst/>
          </a:prstGeom>
          <a:noFill/>
          <a:ln/>
        </p:spPr>
        <p:txBody>
          <a:bodyPr wrap="square" lIns="0" tIns="0" rIns="0" bIns="0" rtlCol="0" anchor="t"/>
          <a:lstStyle/>
          <a:p>
            <a:pPr marL="0" indent="0">
              <a:lnSpc>
                <a:spcPts val="3950"/>
              </a:lnSpc>
              <a:buNone/>
            </a:pPr>
            <a:r>
              <a:rPr lang="en-US" sz="3150" b="1" dirty="0">
                <a:solidFill>
                  <a:srgbClr val="333F70"/>
                </a:solidFill>
                <a:latin typeface="Unbounded" pitchFamily="34" charset="0"/>
                <a:ea typeface="Unbounded" pitchFamily="34" charset="-122"/>
                <a:cs typeface="Unbounded" pitchFamily="34" charset="-120"/>
              </a:rPr>
              <a:t>An toàn vệ sinh lao động đối với nhân viên Chế tạo cơ cấu cơ khí</a:t>
            </a:r>
            <a:endParaRPr lang="en-US" sz="3150" dirty="0"/>
          </a:p>
        </p:txBody>
      </p:sp>
      <p:pic>
        <p:nvPicPr>
          <p:cNvPr id="5" name="Image 2" descr="preencoded.png"/>
          <p:cNvPicPr>
            <a:picLocks noChangeAspect="1"/>
          </p:cNvPicPr>
          <p:nvPr/>
        </p:nvPicPr>
        <p:blipFill>
          <a:blip r:embed="rId5"/>
          <a:stretch>
            <a:fillRect/>
          </a:stretch>
        </p:blipFill>
        <p:spPr>
          <a:xfrm>
            <a:off x="565428" y="2078474"/>
            <a:ext cx="807720" cy="1447681"/>
          </a:xfrm>
          <a:prstGeom prst="rect">
            <a:avLst/>
          </a:prstGeom>
        </p:spPr>
      </p:pic>
      <p:sp>
        <p:nvSpPr>
          <p:cNvPr id="6" name="Text 1"/>
          <p:cNvSpPr/>
          <p:nvPr/>
        </p:nvSpPr>
        <p:spPr>
          <a:xfrm>
            <a:off x="1615440" y="2239923"/>
            <a:ext cx="2434471" cy="252413"/>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pitchFamily="34" charset="0"/>
                <a:ea typeface="Unbounded" pitchFamily="34" charset="-122"/>
                <a:cs typeface="Unbounded" pitchFamily="34" charset="-120"/>
              </a:rPr>
              <a:t>Đặc điểm công việc</a:t>
            </a:r>
            <a:endParaRPr lang="en-US" sz="1550" dirty="0"/>
          </a:p>
        </p:txBody>
      </p:sp>
      <p:sp>
        <p:nvSpPr>
          <p:cNvPr id="7" name="Text 2"/>
          <p:cNvSpPr/>
          <p:nvPr/>
        </p:nvSpPr>
        <p:spPr>
          <a:xfrm>
            <a:off x="1615440" y="2589252"/>
            <a:ext cx="6963132" cy="775454"/>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Chế tạo cơ cấu cơ khí trong sản xuất đàn organ là một công đoạn quan trọng, đòi hỏi sự chính xác và khéo léo cao. Công việc này bao gồm việc chế tạo các bộ phận cơ khí phức tạp, như cơ cấu phím và hệ thống âm thanh, từ các nguyên liệu kim loại hoặc hợp kim.</a:t>
            </a:r>
            <a:endParaRPr lang="en-US" sz="1250" dirty="0"/>
          </a:p>
        </p:txBody>
      </p:sp>
      <p:pic>
        <p:nvPicPr>
          <p:cNvPr id="8" name="Image 3" descr="preencoded.png"/>
          <p:cNvPicPr>
            <a:picLocks noChangeAspect="1"/>
          </p:cNvPicPr>
          <p:nvPr/>
        </p:nvPicPr>
        <p:blipFill>
          <a:blip r:embed="rId6"/>
          <a:stretch>
            <a:fillRect/>
          </a:stretch>
        </p:blipFill>
        <p:spPr>
          <a:xfrm>
            <a:off x="565428" y="3526155"/>
            <a:ext cx="807720" cy="1292304"/>
          </a:xfrm>
          <a:prstGeom prst="rect">
            <a:avLst/>
          </a:prstGeom>
        </p:spPr>
      </p:pic>
      <p:sp>
        <p:nvSpPr>
          <p:cNvPr id="9" name="Text 3"/>
          <p:cNvSpPr/>
          <p:nvPr/>
        </p:nvSpPr>
        <p:spPr>
          <a:xfrm>
            <a:off x="1615440" y="3687604"/>
            <a:ext cx="2145149" cy="252413"/>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pitchFamily="34" charset="0"/>
                <a:ea typeface="Unbounded" pitchFamily="34" charset="-122"/>
                <a:cs typeface="Unbounded" pitchFamily="34" charset="-120"/>
              </a:rPr>
              <a:t>Các dạng tai nạn</a:t>
            </a:r>
            <a:endParaRPr lang="en-US" sz="1550" dirty="0"/>
          </a:p>
        </p:txBody>
      </p:sp>
      <p:sp>
        <p:nvSpPr>
          <p:cNvPr id="10" name="Text 4"/>
          <p:cNvSpPr/>
          <p:nvPr/>
        </p:nvSpPr>
        <p:spPr>
          <a:xfrm>
            <a:off x="1615440" y="4036933"/>
            <a:ext cx="6963132"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Trong quá trình chế tạo cơ cấu cơ khí cho đàn organ, nhiều dạng tai nạn lao động có thể xảy ra do sự kết hợp giữa việc sử dụng công cụ cơ khí và môi trường làm việc.</a:t>
            </a:r>
            <a:endParaRPr lang="en-US" sz="1250" dirty="0"/>
          </a:p>
        </p:txBody>
      </p:sp>
      <p:pic>
        <p:nvPicPr>
          <p:cNvPr id="11" name="Image 4" descr="preencoded.png"/>
          <p:cNvPicPr>
            <a:picLocks noChangeAspect="1"/>
          </p:cNvPicPr>
          <p:nvPr/>
        </p:nvPicPr>
        <p:blipFill>
          <a:blip r:embed="rId7"/>
          <a:stretch>
            <a:fillRect/>
          </a:stretch>
        </p:blipFill>
        <p:spPr>
          <a:xfrm>
            <a:off x="565428" y="4818459"/>
            <a:ext cx="807720" cy="1292304"/>
          </a:xfrm>
          <a:prstGeom prst="rect">
            <a:avLst/>
          </a:prstGeom>
        </p:spPr>
      </p:pic>
      <p:sp>
        <p:nvSpPr>
          <p:cNvPr id="12" name="Text 5"/>
          <p:cNvSpPr/>
          <p:nvPr/>
        </p:nvSpPr>
        <p:spPr>
          <a:xfrm>
            <a:off x="1615440" y="4979908"/>
            <a:ext cx="3452693" cy="252413"/>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pitchFamily="34" charset="0"/>
                <a:ea typeface="Unbounded" pitchFamily="34" charset="-122"/>
                <a:cs typeface="Unbounded" pitchFamily="34" charset="-120"/>
              </a:rPr>
              <a:t>Nguyên nhân gây ra tai nạn</a:t>
            </a:r>
            <a:endParaRPr lang="en-US" sz="1550" dirty="0"/>
          </a:p>
        </p:txBody>
      </p:sp>
      <p:sp>
        <p:nvSpPr>
          <p:cNvPr id="13" name="Text 6"/>
          <p:cNvSpPr/>
          <p:nvPr/>
        </p:nvSpPr>
        <p:spPr>
          <a:xfrm>
            <a:off x="1615440" y="5329238"/>
            <a:ext cx="6963132"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Nguyên nhân gây ra tai nạn lao động trong quá trình chế tạo cơ cấu cơ khí chủ yếu liên quan đến việc sử dụng công cụ và máy móc không đúng cách hoặc thiếu bảo trì.</a:t>
            </a:r>
            <a:endParaRPr lang="en-US" sz="1250" dirty="0"/>
          </a:p>
        </p:txBody>
      </p:sp>
      <p:pic>
        <p:nvPicPr>
          <p:cNvPr id="14" name="Image 5" descr="preencoded.png"/>
          <p:cNvPicPr>
            <a:picLocks noChangeAspect="1"/>
          </p:cNvPicPr>
          <p:nvPr/>
        </p:nvPicPr>
        <p:blipFill>
          <a:blip r:embed="rId8"/>
          <a:stretch>
            <a:fillRect/>
          </a:stretch>
        </p:blipFill>
        <p:spPr>
          <a:xfrm>
            <a:off x="565428" y="6110764"/>
            <a:ext cx="807720" cy="1292304"/>
          </a:xfrm>
          <a:prstGeom prst="rect">
            <a:avLst/>
          </a:prstGeom>
        </p:spPr>
      </p:pic>
      <p:sp>
        <p:nvSpPr>
          <p:cNvPr id="15" name="Text 7"/>
          <p:cNvSpPr/>
          <p:nvPr/>
        </p:nvSpPr>
        <p:spPr>
          <a:xfrm>
            <a:off x="1615440" y="6272212"/>
            <a:ext cx="2865596" cy="252413"/>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pitchFamily="34" charset="0"/>
                <a:ea typeface="Unbounded" pitchFamily="34" charset="-122"/>
                <a:cs typeface="Unbounded" pitchFamily="34" charset="-120"/>
              </a:rPr>
              <a:t>Biện pháp phòng tránh</a:t>
            </a:r>
            <a:endParaRPr lang="en-US" sz="1550" dirty="0"/>
          </a:p>
        </p:txBody>
      </p:sp>
      <p:sp>
        <p:nvSpPr>
          <p:cNvPr id="16" name="Text 8"/>
          <p:cNvSpPr/>
          <p:nvPr/>
        </p:nvSpPr>
        <p:spPr>
          <a:xfrm>
            <a:off x="1615440" y="6621542"/>
            <a:ext cx="6963132" cy="516969"/>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Để phòng tránh tai nạn lao động khi chế tạo cơ cấu cơ khí cho đàn organ, việc áp dụng các biện pháp an toàn là vô cùng cần thiết.</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52955" y="3013115"/>
            <a:ext cx="5068491" cy="2203252"/>
          </a:xfrm>
          <a:prstGeom prst="rect">
            <a:avLst/>
          </a:prstGeom>
        </p:spPr>
      </p:pic>
      <p:sp>
        <p:nvSpPr>
          <p:cNvPr id="4" name="Text 0"/>
          <p:cNvSpPr/>
          <p:nvPr/>
        </p:nvSpPr>
        <p:spPr>
          <a:xfrm>
            <a:off x="584954" y="761286"/>
            <a:ext cx="7974092" cy="1566982"/>
          </a:xfrm>
          <a:prstGeom prst="rect">
            <a:avLst/>
          </a:prstGeom>
          <a:noFill/>
          <a:ln/>
        </p:spPr>
        <p:txBody>
          <a:bodyPr wrap="square" lIns="0" tIns="0" rIns="0" bIns="0" rtlCol="0" anchor="t"/>
          <a:lstStyle/>
          <a:p>
            <a:pPr marL="0" indent="0">
              <a:lnSpc>
                <a:spcPts val="4100"/>
              </a:lnSpc>
              <a:buNone/>
            </a:pPr>
            <a:r>
              <a:rPr lang="en-US" sz="3250" b="1" dirty="0">
                <a:solidFill>
                  <a:srgbClr val="333F70"/>
                </a:solidFill>
                <a:latin typeface="Unbounded" pitchFamily="34" charset="0"/>
                <a:ea typeface="Unbounded" pitchFamily="34" charset="-122"/>
                <a:cs typeface="Unbounded" pitchFamily="34" charset="-120"/>
              </a:rPr>
              <a:t>An toàn vệ sinh lao động đối với nhân viên Lắp ráp các bộ phận</a:t>
            </a:r>
            <a:endParaRPr lang="en-US" sz="3250" dirty="0"/>
          </a:p>
        </p:txBody>
      </p:sp>
      <p:sp>
        <p:nvSpPr>
          <p:cNvPr id="5" name="Shape 1"/>
          <p:cNvSpPr/>
          <p:nvPr/>
        </p:nvSpPr>
        <p:spPr>
          <a:xfrm>
            <a:off x="584954" y="2578894"/>
            <a:ext cx="7974092" cy="4889421"/>
          </a:xfrm>
          <a:prstGeom prst="roundRect">
            <a:avLst>
              <a:gd name="adj" fmla="val 1436"/>
            </a:avLst>
          </a:prstGeom>
          <a:noFill/>
          <a:ln w="7620">
            <a:solidFill>
              <a:srgbClr val="000000">
                <a:alpha val="8000"/>
              </a:srgbClr>
            </a:solidFill>
            <a:prstDash val="solid"/>
          </a:ln>
        </p:spPr>
      </p:sp>
      <p:sp>
        <p:nvSpPr>
          <p:cNvPr id="6" name="Shape 2"/>
          <p:cNvSpPr/>
          <p:nvPr/>
        </p:nvSpPr>
        <p:spPr>
          <a:xfrm>
            <a:off x="592574" y="2586514"/>
            <a:ext cx="7958852" cy="1285399"/>
          </a:xfrm>
          <a:prstGeom prst="rect">
            <a:avLst/>
          </a:prstGeom>
          <a:solidFill>
            <a:srgbClr val="FFFFFF">
              <a:alpha val="4000"/>
            </a:srgbClr>
          </a:solidFill>
          <a:ln/>
        </p:spPr>
      </p:sp>
      <p:sp>
        <p:nvSpPr>
          <p:cNvPr id="7" name="Text 3"/>
          <p:cNvSpPr/>
          <p:nvPr/>
        </p:nvSpPr>
        <p:spPr>
          <a:xfrm>
            <a:off x="759619" y="2694384"/>
            <a:ext cx="3641527" cy="267414"/>
          </a:xfrm>
          <a:prstGeom prst="rect">
            <a:avLst/>
          </a:prstGeom>
          <a:noFill/>
          <a:ln/>
        </p:spPr>
        <p:txBody>
          <a:bodyPr wrap="none" lIns="0" tIns="0" rIns="0" bIns="0" rtlCol="0" anchor="t"/>
          <a:lstStyle/>
          <a:p>
            <a:pPr marL="0" indent="0">
              <a:lnSpc>
                <a:spcPts val="2100"/>
              </a:lnSpc>
              <a:buNone/>
            </a:pPr>
            <a:r>
              <a:rPr lang="en-US" sz="1300" dirty="0">
                <a:solidFill>
                  <a:srgbClr val="333F70"/>
                </a:solidFill>
                <a:latin typeface="Open Sans" pitchFamily="34" charset="0"/>
                <a:ea typeface="Open Sans" pitchFamily="34" charset="-122"/>
                <a:cs typeface="Open Sans" pitchFamily="34" charset="-120"/>
              </a:rPr>
              <a:t>Đặc điểm công việc</a:t>
            </a:r>
            <a:endParaRPr lang="en-US" sz="1300" dirty="0"/>
          </a:p>
        </p:txBody>
      </p:sp>
      <p:sp>
        <p:nvSpPr>
          <p:cNvPr id="8" name="Text 4"/>
          <p:cNvSpPr/>
          <p:nvPr/>
        </p:nvSpPr>
        <p:spPr>
          <a:xfrm>
            <a:off x="4742855" y="2694384"/>
            <a:ext cx="3641527" cy="1069658"/>
          </a:xfrm>
          <a:prstGeom prst="rect">
            <a:avLst/>
          </a:prstGeom>
          <a:noFill/>
          <a:ln/>
        </p:spPr>
        <p:txBody>
          <a:bodyPr wrap="square" lIns="0" tIns="0" rIns="0" bIns="0" rtlCol="0" anchor="t"/>
          <a:lstStyle/>
          <a:p>
            <a:pPr marL="0" indent="0">
              <a:lnSpc>
                <a:spcPts val="2100"/>
              </a:lnSpc>
              <a:buNone/>
            </a:pPr>
            <a:r>
              <a:rPr lang="en-US" sz="1300" dirty="0">
                <a:solidFill>
                  <a:srgbClr val="333F70"/>
                </a:solidFill>
                <a:latin typeface="Open Sans" pitchFamily="34" charset="0"/>
                <a:ea typeface="Open Sans" pitchFamily="34" charset="-122"/>
                <a:cs typeface="Open Sans" pitchFamily="34" charset="-120"/>
              </a:rPr>
              <a:t>Lắp ráp các bộ phận của đàn organ là một công việc đòi hỏi sự chính xác cao và kỹ năng tinh vi, bao gồm việc kết hợp các chi tiết gỗ và cơ khí thành một khối hoàn chỉnh.</a:t>
            </a:r>
            <a:endParaRPr lang="en-US" sz="1300" dirty="0"/>
          </a:p>
        </p:txBody>
      </p:sp>
      <p:sp>
        <p:nvSpPr>
          <p:cNvPr id="9" name="Shape 5"/>
          <p:cNvSpPr/>
          <p:nvPr/>
        </p:nvSpPr>
        <p:spPr>
          <a:xfrm>
            <a:off x="592574" y="3871913"/>
            <a:ext cx="7958852" cy="1285399"/>
          </a:xfrm>
          <a:prstGeom prst="rect">
            <a:avLst/>
          </a:prstGeom>
          <a:solidFill>
            <a:srgbClr val="000000">
              <a:alpha val="4000"/>
            </a:srgbClr>
          </a:solidFill>
          <a:ln/>
        </p:spPr>
      </p:sp>
      <p:sp>
        <p:nvSpPr>
          <p:cNvPr id="10" name="Text 6"/>
          <p:cNvSpPr/>
          <p:nvPr/>
        </p:nvSpPr>
        <p:spPr>
          <a:xfrm>
            <a:off x="759619" y="3979783"/>
            <a:ext cx="3641527" cy="267414"/>
          </a:xfrm>
          <a:prstGeom prst="rect">
            <a:avLst/>
          </a:prstGeom>
          <a:noFill/>
          <a:ln/>
        </p:spPr>
        <p:txBody>
          <a:bodyPr wrap="none" lIns="0" tIns="0" rIns="0" bIns="0" rtlCol="0" anchor="t"/>
          <a:lstStyle/>
          <a:p>
            <a:pPr marL="0" indent="0">
              <a:lnSpc>
                <a:spcPts val="2100"/>
              </a:lnSpc>
              <a:buNone/>
            </a:pPr>
            <a:r>
              <a:rPr lang="en-US" sz="1300" dirty="0">
                <a:solidFill>
                  <a:srgbClr val="333F70"/>
                </a:solidFill>
                <a:latin typeface="Open Sans" pitchFamily="34" charset="0"/>
                <a:ea typeface="Open Sans" pitchFamily="34" charset="-122"/>
                <a:cs typeface="Open Sans" pitchFamily="34" charset="-120"/>
              </a:rPr>
              <a:t>Các dạng tai nạn</a:t>
            </a:r>
            <a:endParaRPr lang="en-US" sz="1300" dirty="0"/>
          </a:p>
        </p:txBody>
      </p:sp>
      <p:sp>
        <p:nvSpPr>
          <p:cNvPr id="11" name="Text 7"/>
          <p:cNvSpPr/>
          <p:nvPr/>
        </p:nvSpPr>
        <p:spPr>
          <a:xfrm>
            <a:off x="4742855" y="3979783"/>
            <a:ext cx="3641527" cy="1069658"/>
          </a:xfrm>
          <a:prstGeom prst="rect">
            <a:avLst/>
          </a:prstGeom>
          <a:noFill/>
          <a:ln/>
        </p:spPr>
        <p:txBody>
          <a:bodyPr wrap="square" lIns="0" tIns="0" rIns="0" bIns="0" rtlCol="0" anchor="t"/>
          <a:lstStyle/>
          <a:p>
            <a:pPr marL="0" indent="0">
              <a:lnSpc>
                <a:spcPts val="2100"/>
              </a:lnSpc>
              <a:buNone/>
            </a:pPr>
            <a:r>
              <a:rPr lang="en-US" sz="1300" dirty="0">
                <a:solidFill>
                  <a:srgbClr val="333F70"/>
                </a:solidFill>
                <a:latin typeface="Open Sans" pitchFamily="34" charset="0"/>
                <a:ea typeface="Open Sans" pitchFamily="34" charset="-122"/>
                <a:cs typeface="Open Sans" pitchFamily="34" charset="-120"/>
              </a:rPr>
              <a:t>Trong quá trình lắp ráp các bộ phận của đàn organ, có thể xảy ra một số dạng tai nạn lao động do đặc thù công việc và môi trường làm việc.</a:t>
            </a:r>
            <a:endParaRPr lang="en-US" sz="1300" dirty="0"/>
          </a:p>
        </p:txBody>
      </p:sp>
      <p:sp>
        <p:nvSpPr>
          <p:cNvPr id="12" name="Shape 8"/>
          <p:cNvSpPr/>
          <p:nvPr/>
        </p:nvSpPr>
        <p:spPr>
          <a:xfrm>
            <a:off x="592574" y="5157311"/>
            <a:ext cx="7958852" cy="1017984"/>
          </a:xfrm>
          <a:prstGeom prst="rect">
            <a:avLst/>
          </a:prstGeom>
          <a:solidFill>
            <a:srgbClr val="FFFFFF">
              <a:alpha val="4000"/>
            </a:srgbClr>
          </a:solidFill>
          <a:ln/>
        </p:spPr>
      </p:sp>
      <p:sp>
        <p:nvSpPr>
          <p:cNvPr id="13" name="Text 9"/>
          <p:cNvSpPr/>
          <p:nvPr/>
        </p:nvSpPr>
        <p:spPr>
          <a:xfrm>
            <a:off x="759619" y="5265182"/>
            <a:ext cx="3641527" cy="267414"/>
          </a:xfrm>
          <a:prstGeom prst="rect">
            <a:avLst/>
          </a:prstGeom>
          <a:noFill/>
          <a:ln/>
        </p:spPr>
        <p:txBody>
          <a:bodyPr wrap="none" lIns="0" tIns="0" rIns="0" bIns="0" rtlCol="0" anchor="t"/>
          <a:lstStyle/>
          <a:p>
            <a:pPr marL="0" indent="0">
              <a:lnSpc>
                <a:spcPts val="2100"/>
              </a:lnSpc>
              <a:buNone/>
            </a:pPr>
            <a:r>
              <a:rPr lang="en-US" sz="1300" dirty="0">
                <a:solidFill>
                  <a:srgbClr val="333F70"/>
                </a:solidFill>
                <a:latin typeface="Open Sans" pitchFamily="34" charset="0"/>
                <a:ea typeface="Open Sans" pitchFamily="34" charset="-122"/>
                <a:cs typeface="Open Sans" pitchFamily="34" charset="-120"/>
              </a:rPr>
              <a:t>Nguyên nhân gây ra tai nạn</a:t>
            </a:r>
            <a:endParaRPr lang="en-US" sz="1300" dirty="0"/>
          </a:p>
        </p:txBody>
      </p:sp>
      <p:sp>
        <p:nvSpPr>
          <p:cNvPr id="14" name="Text 10"/>
          <p:cNvSpPr/>
          <p:nvPr/>
        </p:nvSpPr>
        <p:spPr>
          <a:xfrm>
            <a:off x="4742855" y="5265182"/>
            <a:ext cx="3641527" cy="802243"/>
          </a:xfrm>
          <a:prstGeom prst="rect">
            <a:avLst/>
          </a:prstGeom>
          <a:noFill/>
          <a:ln/>
        </p:spPr>
        <p:txBody>
          <a:bodyPr wrap="square" lIns="0" tIns="0" rIns="0" bIns="0" rtlCol="0" anchor="t"/>
          <a:lstStyle/>
          <a:p>
            <a:pPr marL="0" indent="0">
              <a:lnSpc>
                <a:spcPts val="2100"/>
              </a:lnSpc>
              <a:buNone/>
            </a:pPr>
            <a:r>
              <a:rPr lang="en-US" sz="1300" dirty="0">
                <a:solidFill>
                  <a:srgbClr val="333F70"/>
                </a:solidFill>
                <a:latin typeface="Open Sans" pitchFamily="34" charset="0"/>
                <a:ea typeface="Open Sans" pitchFamily="34" charset="-122"/>
                <a:cs typeface="Open Sans" pitchFamily="34" charset="-120"/>
              </a:rPr>
              <a:t>Tai nạn lao động trong quá trình lắp ráp các bộ phận của đàn organ thường xuất phát từ một số nguyên nhân chính.</a:t>
            </a:r>
            <a:endParaRPr lang="en-US" sz="1300" dirty="0"/>
          </a:p>
        </p:txBody>
      </p:sp>
      <p:sp>
        <p:nvSpPr>
          <p:cNvPr id="15" name="Shape 11"/>
          <p:cNvSpPr/>
          <p:nvPr/>
        </p:nvSpPr>
        <p:spPr>
          <a:xfrm>
            <a:off x="592574" y="6175296"/>
            <a:ext cx="7958852" cy="1285399"/>
          </a:xfrm>
          <a:prstGeom prst="rect">
            <a:avLst/>
          </a:prstGeom>
          <a:solidFill>
            <a:srgbClr val="000000">
              <a:alpha val="4000"/>
            </a:srgbClr>
          </a:solidFill>
          <a:ln/>
        </p:spPr>
      </p:sp>
      <p:sp>
        <p:nvSpPr>
          <p:cNvPr id="16" name="Text 12"/>
          <p:cNvSpPr/>
          <p:nvPr/>
        </p:nvSpPr>
        <p:spPr>
          <a:xfrm>
            <a:off x="759619" y="6283166"/>
            <a:ext cx="3641527" cy="267414"/>
          </a:xfrm>
          <a:prstGeom prst="rect">
            <a:avLst/>
          </a:prstGeom>
          <a:noFill/>
          <a:ln/>
        </p:spPr>
        <p:txBody>
          <a:bodyPr wrap="none" lIns="0" tIns="0" rIns="0" bIns="0" rtlCol="0" anchor="t"/>
          <a:lstStyle/>
          <a:p>
            <a:pPr marL="0" indent="0">
              <a:lnSpc>
                <a:spcPts val="2100"/>
              </a:lnSpc>
              <a:buNone/>
            </a:pPr>
            <a:r>
              <a:rPr lang="en-US" sz="1300" dirty="0">
                <a:solidFill>
                  <a:srgbClr val="333F70"/>
                </a:solidFill>
                <a:latin typeface="Open Sans" pitchFamily="34" charset="0"/>
                <a:ea typeface="Open Sans" pitchFamily="34" charset="-122"/>
                <a:cs typeface="Open Sans" pitchFamily="34" charset="-120"/>
              </a:rPr>
              <a:t>Biện pháp phòng tránh</a:t>
            </a:r>
            <a:endParaRPr lang="en-US" sz="1300" dirty="0"/>
          </a:p>
        </p:txBody>
      </p:sp>
      <p:sp>
        <p:nvSpPr>
          <p:cNvPr id="17" name="Text 13"/>
          <p:cNvSpPr/>
          <p:nvPr/>
        </p:nvSpPr>
        <p:spPr>
          <a:xfrm>
            <a:off x="4742855" y="6283166"/>
            <a:ext cx="3641527" cy="1069658"/>
          </a:xfrm>
          <a:prstGeom prst="rect">
            <a:avLst/>
          </a:prstGeom>
          <a:noFill/>
          <a:ln/>
        </p:spPr>
        <p:txBody>
          <a:bodyPr wrap="square" lIns="0" tIns="0" rIns="0" bIns="0" rtlCol="0" anchor="t"/>
          <a:lstStyle/>
          <a:p>
            <a:pPr marL="0" indent="0">
              <a:lnSpc>
                <a:spcPts val="2100"/>
              </a:lnSpc>
              <a:buNone/>
            </a:pPr>
            <a:r>
              <a:rPr lang="en-US" sz="1300" dirty="0">
                <a:solidFill>
                  <a:srgbClr val="333F70"/>
                </a:solidFill>
                <a:latin typeface="Open Sans" pitchFamily="34" charset="0"/>
                <a:ea typeface="Open Sans" pitchFamily="34" charset="-122"/>
                <a:cs typeface="Open Sans" pitchFamily="34" charset="-120"/>
              </a:rPr>
              <a:t>Để phòng tránh tai nạn lao động khi lắp ráp các bộ phận của đàn organ, bao gồm các chi tiết gỗ và cơ khí, việc thực hiện các biện pháp an toàn là rất quan trọng.</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74621" y="609957"/>
            <a:ext cx="13081159" cy="1383030"/>
          </a:xfrm>
          <a:prstGeom prst="rect">
            <a:avLst/>
          </a:prstGeom>
          <a:noFill/>
          <a:ln/>
        </p:spPr>
        <p:txBody>
          <a:bodyPr wrap="square" lIns="0" tIns="0" rIns="0" bIns="0" rtlCol="0" anchor="t"/>
          <a:lstStyle/>
          <a:p>
            <a:pPr marL="0" indent="0">
              <a:lnSpc>
                <a:spcPts val="5400"/>
              </a:lnSpc>
              <a:buNone/>
            </a:pPr>
            <a:r>
              <a:rPr lang="en-US" sz="4350" b="1" dirty="0">
                <a:solidFill>
                  <a:srgbClr val="333F70"/>
                </a:solidFill>
                <a:latin typeface="Unbounded" pitchFamily="34" charset="0"/>
                <a:ea typeface="Unbounded" pitchFamily="34" charset="-122"/>
                <a:cs typeface="Unbounded" pitchFamily="34" charset="-120"/>
              </a:rPr>
              <a:t>An toàn vệ sinh lao động đối với nhân viên Đánh bóng và sơn</a:t>
            </a:r>
            <a:endParaRPr lang="en-US" sz="4350" dirty="0"/>
          </a:p>
        </p:txBody>
      </p:sp>
      <p:pic>
        <p:nvPicPr>
          <p:cNvPr id="3" name="Image 0" descr="preencoded.png"/>
          <p:cNvPicPr>
            <a:picLocks noChangeAspect="1"/>
          </p:cNvPicPr>
          <p:nvPr/>
        </p:nvPicPr>
        <p:blipFill>
          <a:blip r:embed="rId3"/>
          <a:stretch>
            <a:fillRect/>
          </a:stretch>
        </p:blipFill>
        <p:spPr>
          <a:xfrm>
            <a:off x="774621" y="2324933"/>
            <a:ext cx="553283" cy="553283"/>
          </a:xfrm>
          <a:prstGeom prst="rect">
            <a:avLst/>
          </a:prstGeom>
        </p:spPr>
      </p:pic>
      <p:sp>
        <p:nvSpPr>
          <p:cNvPr id="4" name="Text 1"/>
          <p:cNvSpPr/>
          <p:nvPr/>
        </p:nvSpPr>
        <p:spPr>
          <a:xfrm>
            <a:off x="774621" y="3099435"/>
            <a:ext cx="3334583" cy="345877"/>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Unbounded" pitchFamily="34" charset="0"/>
                <a:ea typeface="Unbounded" pitchFamily="34" charset="-122"/>
                <a:cs typeface="Unbounded" pitchFamily="34" charset="-120"/>
              </a:rPr>
              <a:t>Đặc điểm công việc</a:t>
            </a:r>
            <a:endParaRPr lang="en-US" sz="2150" dirty="0"/>
          </a:p>
        </p:txBody>
      </p:sp>
      <p:sp>
        <p:nvSpPr>
          <p:cNvPr id="5" name="Text 2"/>
          <p:cNvSpPr/>
          <p:nvPr/>
        </p:nvSpPr>
        <p:spPr>
          <a:xfrm>
            <a:off x="774621" y="3578066"/>
            <a:ext cx="6374606" cy="1062276"/>
          </a:xfrm>
          <a:prstGeom prst="rect">
            <a:avLst/>
          </a:prstGeom>
          <a:noFill/>
          <a:ln/>
        </p:spPr>
        <p:txBody>
          <a:bodyPr wrap="square" lIns="0" tIns="0" rIns="0" bIns="0" rtlCol="0" anchor="t"/>
          <a:lstStyle/>
          <a:p>
            <a:pPr marL="0" indent="0" algn="l">
              <a:lnSpc>
                <a:spcPts val="2750"/>
              </a:lnSpc>
              <a:buNone/>
            </a:pPr>
            <a:r>
              <a:rPr lang="en-US" sz="1700" dirty="0">
                <a:solidFill>
                  <a:srgbClr val="333F70"/>
                </a:solidFill>
                <a:latin typeface="Open Sans" pitchFamily="34" charset="0"/>
                <a:ea typeface="Open Sans" pitchFamily="34" charset="-122"/>
                <a:cs typeface="Open Sans" pitchFamily="34" charset="-120"/>
              </a:rPr>
              <a:t>Công việc đánh bóng và sơn đàn organ đóng vai trò quan trọng trong việc tạo ra bề mặt hoàn thiện, bảo vệ gỗ và nâng cao vẻ đẹp của sản phẩm cuối cùng.</a:t>
            </a:r>
            <a:endParaRPr lang="en-US" sz="1700" dirty="0"/>
          </a:p>
        </p:txBody>
      </p:sp>
      <p:pic>
        <p:nvPicPr>
          <p:cNvPr id="6" name="Image 1" descr="preencoded.png"/>
          <p:cNvPicPr>
            <a:picLocks noChangeAspect="1"/>
          </p:cNvPicPr>
          <p:nvPr/>
        </p:nvPicPr>
        <p:blipFill>
          <a:blip r:embed="rId4"/>
          <a:stretch>
            <a:fillRect/>
          </a:stretch>
        </p:blipFill>
        <p:spPr>
          <a:xfrm>
            <a:off x="7481173" y="2324933"/>
            <a:ext cx="553283" cy="553283"/>
          </a:xfrm>
          <a:prstGeom prst="rect">
            <a:avLst/>
          </a:prstGeom>
        </p:spPr>
      </p:pic>
      <p:sp>
        <p:nvSpPr>
          <p:cNvPr id="7" name="Text 3"/>
          <p:cNvSpPr/>
          <p:nvPr/>
        </p:nvSpPr>
        <p:spPr>
          <a:xfrm>
            <a:off x="7481173" y="3099435"/>
            <a:ext cx="2938224" cy="345877"/>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Unbounded" pitchFamily="34" charset="0"/>
                <a:ea typeface="Unbounded" pitchFamily="34" charset="-122"/>
                <a:cs typeface="Unbounded" pitchFamily="34" charset="-120"/>
              </a:rPr>
              <a:t>Các dạng tai nạn</a:t>
            </a:r>
            <a:endParaRPr lang="en-US" sz="2150" dirty="0"/>
          </a:p>
        </p:txBody>
      </p:sp>
      <p:sp>
        <p:nvSpPr>
          <p:cNvPr id="8" name="Text 4"/>
          <p:cNvSpPr/>
          <p:nvPr/>
        </p:nvSpPr>
        <p:spPr>
          <a:xfrm>
            <a:off x="7481173" y="3578066"/>
            <a:ext cx="6374606" cy="1062276"/>
          </a:xfrm>
          <a:prstGeom prst="rect">
            <a:avLst/>
          </a:prstGeom>
          <a:noFill/>
          <a:ln/>
        </p:spPr>
        <p:txBody>
          <a:bodyPr wrap="square" lIns="0" tIns="0" rIns="0" bIns="0" rtlCol="0" anchor="t"/>
          <a:lstStyle/>
          <a:p>
            <a:pPr marL="0" indent="0" algn="l">
              <a:lnSpc>
                <a:spcPts val="2750"/>
              </a:lnSpc>
              <a:buNone/>
            </a:pPr>
            <a:r>
              <a:rPr lang="en-US" sz="1700" dirty="0">
                <a:solidFill>
                  <a:srgbClr val="333F70"/>
                </a:solidFill>
                <a:latin typeface="Open Sans" pitchFamily="34" charset="0"/>
                <a:ea typeface="Open Sans" pitchFamily="34" charset="-122"/>
                <a:cs typeface="Open Sans" pitchFamily="34" charset="-120"/>
              </a:rPr>
              <a:t>Trong quá trình đánh bóng và sơn đàn organ, có thể xảy ra một số dạng tai nạn lao động do đặc thù công việc và các vật liệu sử dụng.</a:t>
            </a:r>
            <a:endParaRPr lang="en-US" sz="1700" dirty="0"/>
          </a:p>
        </p:txBody>
      </p:sp>
      <p:pic>
        <p:nvPicPr>
          <p:cNvPr id="9" name="Image 2" descr="preencoded.png"/>
          <p:cNvPicPr>
            <a:picLocks noChangeAspect="1"/>
          </p:cNvPicPr>
          <p:nvPr/>
        </p:nvPicPr>
        <p:blipFill>
          <a:blip r:embed="rId5"/>
          <a:stretch>
            <a:fillRect/>
          </a:stretch>
        </p:blipFill>
        <p:spPr>
          <a:xfrm>
            <a:off x="774621" y="5304234"/>
            <a:ext cx="553283" cy="553283"/>
          </a:xfrm>
          <a:prstGeom prst="rect">
            <a:avLst/>
          </a:prstGeom>
        </p:spPr>
      </p:pic>
      <p:sp>
        <p:nvSpPr>
          <p:cNvPr id="10" name="Text 5"/>
          <p:cNvSpPr/>
          <p:nvPr/>
        </p:nvSpPr>
        <p:spPr>
          <a:xfrm>
            <a:off x="774621" y="6078736"/>
            <a:ext cx="4729043" cy="345877"/>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Unbounded" pitchFamily="34" charset="0"/>
                <a:ea typeface="Unbounded" pitchFamily="34" charset="-122"/>
                <a:cs typeface="Unbounded" pitchFamily="34" charset="-120"/>
              </a:rPr>
              <a:t>Nguyên nhân gây ra tai nạn</a:t>
            </a:r>
            <a:endParaRPr lang="en-US" sz="2150" dirty="0"/>
          </a:p>
        </p:txBody>
      </p:sp>
      <p:sp>
        <p:nvSpPr>
          <p:cNvPr id="11" name="Text 6"/>
          <p:cNvSpPr/>
          <p:nvPr/>
        </p:nvSpPr>
        <p:spPr>
          <a:xfrm>
            <a:off x="774621" y="6557367"/>
            <a:ext cx="6374606" cy="1062276"/>
          </a:xfrm>
          <a:prstGeom prst="rect">
            <a:avLst/>
          </a:prstGeom>
          <a:noFill/>
          <a:ln/>
        </p:spPr>
        <p:txBody>
          <a:bodyPr wrap="square" lIns="0" tIns="0" rIns="0" bIns="0" rtlCol="0" anchor="t"/>
          <a:lstStyle/>
          <a:p>
            <a:pPr marL="0" indent="0" algn="l">
              <a:lnSpc>
                <a:spcPts val="2750"/>
              </a:lnSpc>
              <a:buNone/>
            </a:pPr>
            <a:r>
              <a:rPr lang="en-US" sz="1700" dirty="0">
                <a:solidFill>
                  <a:srgbClr val="333F70"/>
                </a:solidFill>
                <a:latin typeface="Open Sans" pitchFamily="34" charset="0"/>
                <a:ea typeface="Open Sans" pitchFamily="34" charset="-122"/>
                <a:cs typeface="Open Sans" pitchFamily="34" charset="-120"/>
              </a:rPr>
              <a:t>Nguyên nhân gây ra tai nạn lao động trong quá trình đánh bóng và sơn đàn organ chủ yếu liên quan đến việc sử dụng hóa chất và thiết bị cơ khí.</a:t>
            </a:r>
            <a:endParaRPr lang="en-US" sz="1700" dirty="0"/>
          </a:p>
        </p:txBody>
      </p:sp>
      <p:pic>
        <p:nvPicPr>
          <p:cNvPr id="12" name="Image 3" descr="preencoded.png"/>
          <p:cNvPicPr>
            <a:picLocks noChangeAspect="1"/>
          </p:cNvPicPr>
          <p:nvPr/>
        </p:nvPicPr>
        <p:blipFill>
          <a:blip r:embed="rId6"/>
          <a:stretch>
            <a:fillRect/>
          </a:stretch>
        </p:blipFill>
        <p:spPr>
          <a:xfrm>
            <a:off x="7481173" y="5304234"/>
            <a:ext cx="553283" cy="553283"/>
          </a:xfrm>
          <a:prstGeom prst="rect">
            <a:avLst/>
          </a:prstGeom>
        </p:spPr>
      </p:pic>
      <p:sp>
        <p:nvSpPr>
          <p:cNvPr id="13" name="Text 7"/>
          <p:cNvSpPr/>
          <p:nvPr/>
        </p:nvSpPr>
        <p:spPr>
          <a:xfrm>
            <a:off x="7481173" y="6078736"/>
            <a:ext cx="3925014" cy="345877"/>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Unbounded" pitchFamily="34" charset="0"/>
                <a:ea typeface="Unbounded" pitchFamily="34" charset="-122"/>
                <a:cs typeface="Unbounded" pitchFamily="34" charset="-120"/>
              </a:rPr>
              <a:t>Biện pháp phòng tránh</a:t>
            </a:r>
            <a:endParaRPr lang="en-US" sz="2150" dirty="0"/>
          </a:p>
        </p:txBody>
      </p:sp>
      <p:sp>
        <p:nvSpPr>
          <p:cNvPr id="14" name="Text 8"/>
          <p:cNvSpPr/>
          <p:nvPr/>
        </p:nvSpPr>
        <p:spPr>
          <a:xfrm>
            <a:off x="7481173" y="6557367"/>
            <a:ext cx="6374606" cy="1062276"/>
          </a:xfrm>
          <a:prstGeom prst="rect">
            <a:avLst/>
          </a:prstGeom>
          <a:noFill/>
          <a:ln/>
        </p:spPr>
        <p:txBody>
          <a:bodyPr wrap="square" lIns="0" tIns="0" rIns="0" bIns="0" rtlCol="0" anchor="t"/>
          <a:lstStyle/>
          <a:p>
            <a:pPr marL="0" indent="0" algn="l">
              <a:lnSpc>
                <a:spcPts val="2750"/>
              </a:lnSpc>
              <a:buNone/>
            </a:pPr>
            <a:r>
              <a:rPr lang="en-US" sz="1700" dirty="0">
                <a:solidFill>
                  <a:srgbClr val="333F70"/>
                </a:solidFill>
                <a:latin typeface="Open Sans" pitchFamily="34" charset="0"/>
                <a:ea typeface="Open Sans" pitchFamily="34" charset="-122"/>
                <a:cs typeface="Open Sans" pitchFamily="34" charset="-120"/>
              </a:rPr>
              <a:t>Để phòng tránh tai nạn lao động khi đánh bóng và sơn đàn organ, việc thực hiện các biện pháp an toàn là vô cùng quan trọng.</a:t>
            </a:r>
            <a:endParaRPr lang="en-US" sz="1700" dirty="0"/>
          </a:p>
        </p:txBody>
      </p:sp>
      <p:pic>
        <p:nvPicPr>
          <p:cNvPr id="15" name="Picture 14">
            <a:extLst>
              <a:ext uri="{FF2B5EF4-FFF2-40B4-BE49-F238E27FC236}">
                <a16:creationId xmlns:a16="http://schemas.microsoft.com/office/drawing/2014/main" id="{09C2BEDC-DF24-6D20-F956-372E1D3DAFBF}"/>
              </a:ext>
            </a:extLst>
          </p:cNvPr>
          <p:cNvPicPr>
            <a:picLocks noChangeAspect="1"/>
          </p:cNvPicPr>
          <p:nvPr/>
        </p:nvPicPr>
        <p:blipFill>
          <a:blip r:embed="rId7"/>
          <a:stretch>
            <a:fillRect/>
          </a:stretch>
        </p:blipFill>
        <p:spPr>
          <a:xfrm>
            <a:off x="11656087" y="7351157"/>
            <a:ext cx="2863459" cy="8866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52610" y="2136696"/>
            <a:ext cx="4869180" cy="3956209"/>
          </a:xfrm>
          <a:prstGeom prst="rect">
            <a:avLst/>
          </a:prstGeom>
        </p:spPr>
      </p:pic>
      <p:sp>
        <p:nvSpPr>
          <p:cNvPr id="4" name="Text 0"/>
          <p:cNvSpPr/>
          <p:nvPr/>
        </p:nvSpPr>
        <p:spPr>
          <a:xfrm>
            <a:off x="864037" y="903923"/>
            <a:ext cx="6517243" cy="771525"/>
          </a:xfrm>
          <a:prstGeom prst="rect">
            <a:avLst/>
          </a:prstGeom>
          <a:noFill/>
          <a:ln/>
        </p:spPr>
        <p:txBody>
          <a:bodyPr wrap="non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Tham khảo thêm</a:t>
            </a:r>
            <a:endParaRPr lang="en-US" sz="4850" dirty="0"/>
          </a:p>
        </p:txBody>
      </p:sp>
      <p:sp>
        <p:nvSpPr>
          <p:cNvPr id="5" name="Shape 1"/>
          <p:cNvSpPr/>
          <p:nvPr/>
        </p:nvSpPr>
        <p:spPr>
          <a:xfrm>
            <a:off x="864037" y="2323386"/>
            <a:ext cx="555427" cy="555427"/>
          </a:xfrm>
          <a:prstGeom prst="roundRect">
            <a:avLst>
              <a:gd name="adj" fmla="val 18669"/>
            </a:avLst>
          </a:prstGeom>
          <a:solidFill>
            <a:srgbClr val="D6F5EE"/>
          </a:solidFill>
          <a:ln w="15240">
            <a:solidFill>
              <a:srgbClr val="BCDBD4"/>
            </a:solidFill>
            <a:prstDash val="solid"/>
          </a:ln>
        </p:spPr>
      </p:sp>
      <p:sp>
        <p:nvSpPr>
          <p:cNvPr id="6" name="Text 2"/>
          <p:cNvSpPr/>
          <p:nvPr/>
        </p:nvSpPr>
        <p:spPr>
          <a:xfrm>
            <a:off x="1045369" y="2415897"/>
            <a:ext cx="192643"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1</a:t>
            </a:r>
            <a:endParaRPr lang="en-US" sz="2900" dirty="0"/>
          </a:p>
        </p:txBody>
      </p:sp>
      <p:sp>
        <p:nvSpPr>
          <p:cNvPr id="7" name="Text 3"/>
          <p:cNvSpPr/>
          <p:nvPr/>
        </p:nvSpPr>
        <p:spPr>
          <a:xfrm>
            <a:off x="1666280" y="2323386"/>
            <a:ext cx="6613684"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Bài kiểm tra an toàn lao động nhóm 3</a:t>
            </a:r>
            <a:endParaRPr lang="en-US" sz="2400" dirty="0"/>
          </a:p>
        </p:txBody>
      </p:sp>
      <p:sp>
        <p:nvSpPr>
          <p:cNvPr id="8" name="Text 4"/>
          <p:cNvSpPr/>
          <p:nvPr/>
        </p:nvSpPr>
        <p:spPr>
          <a:xfrm>
            <a:off x="1666280" y="3243024"/>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5"/>
              </a:rPr>
              <a:t>Trắc nghiệm an toàn lao động nhóm 3</a:t>
            </a:r>
            <a:endParaRPr lang="en-US" sz="1900" dirty="0"/>
          </a:p>
        </p:txBody>
      </p:sp>
      <p:sp>
        <p:nvSpPr>
          <p:cNvPr id="9" name="Shape 5"/>
          <p:cNvSpPr/>
          <p:nvPr/>
        </p:nvSpPr>
        <p:spPr>
          <a:xfrm>
            <a:off x="864037" y="4162544"/>
            <a:ext cx="555427" cy="555427"/>
          </a:xfrm>
          <a:prstGeom prst="roundRect">
            <a:avLst>
              <a:gd name="adj" fmla="val 18669"/>
            </a:avLst>
          </a:prstGeom>
          <a:solidFill>
            <a:srgbClr val="D6F5EE"/>
          </a:solidFill>
          <a:ln w="15240">
            <a:solidFill>
              <a:srgbClr val="BCDBD4"/>
            </a:solidFill>
            <a:prstDash val="solid"/>
          </a:ln>
        </p:spPr>
      </p:sp>
      <p:sp>
        <p:nvSpPr>
          <p:cNvPr id="10" name="Text 6"/>
          <p:cNvSpPr/>
          <p:nvPr/>
        </p:nvSpPr>
        <p:spPr>
          <a:xfrm>
            <a:off x="987147" y="4255056"/>
            <a:ext cx="309205"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2</a:t>
            </a:r>
            <a:endParaRPr lang="en-US" sz="2900" dirty="0"/>
          </a:p>
        </p:txBody>
      </p:sp>
      <p:sp>
        <p:nvSpPr>
          <p:cNvPr id="11" name="Text 7"/>
          <p:cNvSpPr/>
          <p:nvPr/>
        </p:nvSpPr>
        <p:spPr>
          <a:xfrm>
            <a:off x="1666280" y="4162544"/>
            <a:ext cx="6613684"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Bảng báo giá dịch vụ huấn luyện an toàn lao động</a:t>
            </a:r>
            <a:endParaRPr lang="en-US" sz="2400" dirty="0"/>
          </a:p>
        </p:txBody>
      </p:sp>
      <p:sp>
        <p:nvSpPr>
          <p:cNvPr id="12" name="Text 8"/>
          <p:cNvSpPr/>
          <p:nvPr/>
        </p:nvSpPr>
        <p:spPr>
          <a:xfrm>
            <a:off x="1666280" y="5082183"/>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6"/>
              </a:rPr>
              <a:t>Xem chi tiết</a:t>
            </a:r>
            <a:endParaRPr lang="en-US" sz="1900" dirty="0"/>
          </a:p>
        </p:txBody>
      </p:sp>
      <p:sp>
        <p:nvSpPr>
          <p:cNvPr id="13" name="Shape 9"/>
          <p:cNvSpPr/>
          <p:nvPr/>
        </p:nvSpPr>
        <p:spPr>
          <a:xfrm>
            <a:off x="864037" y="6001703"/>
            <a:ext cx="555427" cy="555427"/>
          </a:xfrm>
          <a:prstGeom prst="roundRect">
            <a:avLst>
              <a:gd name="adj" fmla="val 18669"/>
            </a:avLst>
          </a:prstGeom>
          <a:solidFill>
            <a:srgbClr val="D6F5EE"/>
          </a:solidFill>
          <a:ln w="15240">
            <a:solidFill>
              <a:srgbClr val="BCDBD4"/>
            </a:solidFill>
            <a:prstDash val="solid"/>
          </a:ln>
        </p:spPr>
      </p:sp>
      <p:sp>
        <p:nvSpPr>
          <p:cNvPr id="14" name="Text 10"/>
          <p:cNvSpPr/>
          <p:nvPr/>
        </p:nvSpPr>
        <p:spPr>
          <a:xfrm>
            <a:off x="986314" y="6094214"/>
            <a:ext cx="310753" cy="370284"/>
          </a:xfrm>
          <a:prstGeom prst="rect">
            <a:avLst/>
          </a:prstGeom>
          <a:noFill/>
          <a:ln/>
        </p:spPr>
        <p:txBody>
          <a:bodyPr wrap="none" lIns="0" tIns="0" rIns="0" bIns="0" rtlCol="0" anchor="t"/>
          <a:lstStyle/>
          <a:p>
            <a:pPr marL="0" indent="0" algn="ctr">
              <a:lnSpc>
                <a:spcPts val="2900"/>
              </a:lnSpc>
              <a:buNone/>
            </a:pPr>
            <a:r>
              <a:rPr lang="en-US" sz="2900" b="1" dirty="0">
                <a:solidFill>
                  <a:srgbClr val="333F70"/>
                </a:solidFill>
                <a:latin typeface="Unbounded" pitchFamily="34" charset="0"/>
                <a:ea typeface="Unbounded" pitchFamily="34" charset="-122"/>
                <a:cs typeface="Unbounded" pitchFamily="34" charset="-120"/>
              </a:rPr>
              <a:t>3</a:t>
            </a:r>
            <a:endParaRPr lang="en-US" sz="2900" dirty="0"/>
          </a:p>
        </p:txBody>
      </p:sp>
      <p:sp>
        <p:nvSpPr>
          <p:cNvPr id="15" name="Text 11"/>
          <p:cNvSpPr/>
          <p:nvPr/>
        </p:nvSpPr>
        <p:spPr>
          <a:xfrm>
            <a:off x="1666280" y="6001703"/>
            <a:ext cx="4675823"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Tải về tài liệu (download)</a:t>
            </a:r>
            <a:endParaRPr lang="en-US" sz="2400" dirty="0"/>
          </a:p>
        </p:txBody>
      </p:sp>
      <p:sp>
        <p:nvSpPr>
          <p:cNvPr id="16" name="Text 12"/>
          <p:cNvSpPr/>
          <p:nvPr/>
        </p:nvSpPr>
        <p:spPr>
          <a:xfrm>
            <a:off x="1666280" y="6535579"/>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hlinkClick r:id="rId7"/>
              </a:rPr>
              <a:t>Download tài liệu huấn luyện an toàn lao động sản </a:t>
            </a:r>
            <a:r>
              <a:rPr lang="en-US" sz="1900" dirty="0" err="1">
                <a:solidFill>
                  <a:srgbClr val="333F70"/>
                </a:solidFill>
                <a:latin typeface="Open Sans" pitchFamily="34" charset="0"/>
                <a:ea typeface="Open Sans" pitchFamily="34" charset="-122"/>
                <a:cs typeface="Open Sans" pitchFamily="34" charset="-120"/>
                <a:hlinkClick r:id="rId7"/>
              </a:rPr>
              <a:t>xuất</a:t>
            </a:r>
            <a:r>
              <a:rPr lang="en-US" sz="1900" dirty="0">
                <a:solidFill>
                  <a:srgbClr val="333F70"/>
                </a:solidFill>
                <a:latin typeface="Open Sans" pitchFamily="34" charset="0"/>
                <a:ea typeface="Open Sans" pitchFamily="34" charset="-122"/>
                <a:cs typeface="Open Sans" pitchFamily="34" charset="-120"/>
                <a:hlinkClick r:id="rId7"/>
              </a:rPr>
              <a:t> </a:t>
            </a:r>
            <a:r>
              <a:rPr lang="en-US" sz="1900" dirty="0" err="1">
                <a:solidFill>
                  <a:srgbClr val="333F70"/>
                </a:solidFill>
                <a:latin typeface="Open Sans" pitchFamily="34" charset="0"/>
                <a:ea typeface="Open Sans" pitchFamily="34" charset="-122"/>
                <a:cs typeface="Open Sans" pitchFamily="34" charset="-120"/>
                <a:hlinkClick r:id="rId7"/>
              </a:rPr>
              <a:t>Đàn</a:t>
            </a:r>
            <a:r>
              <a:rPr lang="en-US" sz="1900" dirty="0">
                <a:solidFill>
                  <a:srgbClr val="333F70"/>
                </a:solidFill>
                <a:latin typeface="Open Sans" pitchFamily="34" charset="0"/>
                <a:ea typeface="Open Sans" pitchFamily="34" charset="-122"/>
                <a:cs typeface="Open Sans" pitchFamily="34" charset="-120"/>
                <a:hlinkClick r:id="rId7"/>
              </a:rPr>
              <a:t> Organ</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1695</Words>
  <Application>Microsoft Office PowerPoint</Application>
  <PresentationFormat>Custom</PresentationFormat>
  <Paragraphs>91</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Open Sans</vt:lpstr>
      <vt:lpstr>Unbounded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2024-09-19T03:48:05Z</dcterms:created>
  <dcterms:modified xsi:type="dcterms:W3CDTF">2024-09-19T04:05:29Z</dcterms:modified>
</cp:coreProperties>
</file>